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charts/chart7.xml" ContentType="application/vnd.openxmlformats-officedocument.drawingml.chart+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charts/chart8.xml" ContentType="application/vnd.openxmlformats-officedocument.drawingml.chart+xml"/>
  <Override PartName="/ppt/charts/chart9.xml" ContentType="application/vnd.openxmlformats-officedocument.drawingml.chart+xml"/>
  <Override PartName="/ppt/tags/tag28.xml" ContentType="application/vnd.openxmlformats-officedocument.presentationml.tags+xml"/>
  <Override PartName="/ppt/charts/chart10.xml" ContentType="application/vnd.openxmlformats-officedocument.drawingml.chart+xml"/>
  <Override PartName="/ppt/tags/tag29.xml" ContentType="application/vnd.openxmlformats-officedocument.presentationml.tags+xml"/>
  <Override PartName="/ppt/tags/tag30.xml" ContentType="application/vnd.openxmlformats-officedocument.presentationml.tags+xml"/>
  <Override PartName="/ppt/charts/chart11.xml" ContentType="application/vnd.openxmlformats-officedocument.drawingml.chart+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charts/chart12.xml" ContentType="application/vnd.openxmlformats-officedocument.drawingml.chart+xml"/>
  <Override PartName="/ppt/tags/tag34.xml" ContentType="application/vnd.openxmlformats-officedocument.presentationml.tags+xml"/>
  <Override PartName="/ppt/tags/tag35.xml" ContentType="application/vnd.openxmlformats-officedocument.presentationml.tags+xml"/>
  <Override PartName="/ppt/charts/chart13.xml" ContentType="application/vnd.openxmlformats-officedocument.drawingml.chart+xml"/>
  <Override PartName="/ppt/charts/chart14.xml" ContentType="application/vnd.openxmlformats-officedocument.drawingml.chart+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charts/chart15.xml" ContentType="application/vnd.openxmlformats-officedocument.drawingml.chart+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charts/chart16.xml" ContentType="application/vnd.openxmlformats-officedocument.drawingml.chart+xml"/>
  <Override PartName="/ppt/charts/chart17.xml" ContentType="application/vnd.openxmlformats-officedocument.drawingml.chart+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charts/chart21.xml" ContentType="application/vnd.openxmlformats-officedocument.drawingml.chart+xml"/>
  <Override PartName="/ppt/charts/chart22.xml" ContentType="application/vnd.openxmlformats-officedocument.drawingml.chart+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charts/chart23.xml" ContentType="application/vnd.openxmlformats-officedocument.drawingml.chart+xml"/>
  <Override PartName="/ppt/charts/chart24.xml" ContentType="application/vnd.openxmlformats-officedocument.drawingml.chart+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charts/chart29.xml" ContentType="application/vnd.openxmlformats-officedocument.drawingml.chart+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charts/chart30.xml" ContentType="application/vnd.openxmlformats-officedocument.drawingml.chart+xml"/>
  <Override PartName="/ppt/drawings/drawing1.xml" ContentType="application/vnd.openxmlformats-officedocument.drawingml.chartshape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charts/chart36.xml" ContentType="application/vnd.openxmlformats-officedocument.drawingml.chart+xml"/>
  <Override PartName="/ppt/charts/chart37.xml" ContentType="application/vnd.openxmlformats-officedocument.drawingml.chart+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charts/chart42.xml" ContentType="application/vnd.openxmlformats-officedocument.drawingml.chart+xml"/>
  <Override PartName="/ppt/charts/chart43.xml" ContentType="application/vnd.openxmlformats-officedocument.drawingml.chart+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charts/chart44.xml" ContentType="application/vnd.openxmlformats-officedocument.drawingml.chart+xml"/>
  <Override PartName="/ppt/charts/chart45.xml" ContentType="application/vnd.openxmlformats-officedocument.drawingml.chart+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charts/chart46.xml" ContentType="application/vnd.openxmlformats-officedocument.drawingml.chart+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charts/chart47.xml" ContentType="application/vnd.openxmlformats-officedocument.drawingml.chart+xml"/>
  <Override PartName="/ppt/charts/chart48.xml" ContentType="application/vnd.openxmlformats-officedocument.drawingml.chart+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charts/chart49.xml" ContentType="application/vnd.openxmlformats-officedocument.drawingml.chart+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charts/chart50.xml" ContentType="application/vnd.openxmlformats-officedocument.drawingml.chart+xml"/>
  <Override PartName="/ppt/charts/chart51.xml" ContentType="application/vnd.openxmlformats-officedocument.drawingml.chart+xml"/>
  <Override PartName="/ppt/charts/chart52.xml" ContentType="application/vnd.openxmlformats-officedocument.drawingml.chart+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charts/chart53.xml" ContentType="application/vnd.openxmlformats-officedocument.drawingml.chart+xml"/>
  <Override PartName="/ppt/charts/chart54.xml" ContentType="application/vnd.openxmlformats-officedocument.drawingml.chart+xml"/>
  <Override PartName="/ppt/tags/tag120.xml" ContentType="application/vnd.openxmlformats-officedocument.presentationml.tags+xml"/>
  <Override PartName="/ppt/charts/chart55.xml" ContentType="application/vnd.openxmlformats-officedocument.drawingml.chart+xml"/>
  <Override PartName="/ppt/charts/chart56.xml" ContentType="application/vnd.openxmlformats-officedocument.drawingml.chart+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charts/chart57.xml" ContentType="application/vnd.openxmlformats-officedocument.drawingml.chart+xml"/>
  <Override PartName="/ppt/charts/chart58.xml" ContentType="application/vnd.openxmlformats-officedocument.drawingml.chart+xml"/>
  <Override PartName="/ppt/charts/chart59.xml" ContentType="application/vnd.openxmlformats-officedocument.drawingml.chart+xml"/>
  <Override PartName="/ppt/charts/chart60.xml" ContentType="application/vnd.openxmlformats-officedocument.drawingml.chart+xml"/>
  <Override PartName="/ppt/tags/tag125.xml" ContentType="application/vnd.openxmlformats-officedocument.presentationml.tags+xml"/>
  <Override PartName="/ppt/tags/tag126.xml" ContentType="application/vnd.openxmlformats-officedocument.presentationml.tags+xml"/>
  <Override PartName="/ppt/charts/chart61.xml" ContentType="application/vnd.openxmlformats-officedocument.drawingml.chart+xml"/>
  <Override PartName="/ppt/tags/tag127.xml" ContentType="application/vnd.openxmlformats-officedocument.presentationml.tags+xml"/>
  <Override PartName="/ppt/tags/tag128.xml" ContentType="application/vnd.openxmlformats-officedocument.presentationml.tags+xml"/>
  <Override PartName="/ppt/charts/chart62.xml" ContentType="application/vnd.openxmlformats-officedocument.drawingml.chart+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charts/chart63.xml" ContentType="application/vnd.openxmlformats-officedocument.drawingml.chart+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4"/>
  </p:notesMasterIdLst>
  <p:sldIdLst>
    <p:sldId id="433" r:id="rId2"/>
    <p:sldId id="362" r:id="rId3"/>
    <p:sldId id="364" r:id="rId4"/>
    <p:sldId id="566" r:id="rId5"/>
    <p:sldId id="523" r:id="rId6"/>
    <p:sldId id="544" r:id="rId7"/>
    <p:sldId id="365" r:id="rId8"/>
    <p:sldId id="392" r:id="rId9"/>
    <p:sldId id="540" r:id="rId10"/>
    <p:sldId id="395" r:id="rId11"/>
    <p:sldId id="396" r:id="rId12"/>
    <p:sldId id="397" r:id="rId13"/>
    <p:sldId id="458" r:id="rId14"/>
    <p:sldId id="524" r:id="rId15"/>
    <p:sldId id="514" r:id="rId16"/>
    <p:sldId id="438" r:id="rId17"/>
    <p:sldId id="410" r:id="rId18"/>
    <p:sldId id="541" r:id="rId19"/>
    <p:sldId id="525" r:id="rId20"/>
    <p:sldId id="526" r:id="rId21"/>
    <p:sldId id="527" r:id="rId22"/>
    <p:sldId id="528" r:id="rId23"/>
    <p:sldId id="431" r:id="rId24"/>
    <p:sldId id="542" r:id="rId25"/>
    <p:sldId id="408" r:id="rId26"/>
    <p:sldId id="499" r:id="rId27"/>
    <p:sldId id="500" r:id="rId28"/>
    <p:sldId id="501" r:id="rId29"/>
    <p:sldId id="543" r:id="rId30"/>
    <p:sldId id="502" r:id="rId31"/>
    <p:sldId id="503" r:id="rId32"/>
    <p:sldId id="522" r:id="rId33"/>
    <p:sldId id="504" r:id="rId34"/>
    <p:sldId id="387" r:id="rId35"/>
    <p:sldId id="518" r:id="rId36"/>
    <p:sldId id="529" r:id="rId37"/>
    <p:sldId id="470" r:id="rId38"/>
    <p:sldId id="465" r:id="rId39"/>
    <p:sldId id="530" r:id="rId40"/>
    <p:sldId id="467" r:id="rId41"/>
    <p:sldId id="473" r:id="rId42"/>
    <p:sldId id="505" r:id="rId43"/>
    <p:sldId id="531" r:id="rId44"/>
    <p:sldId id="512" r:id="rId45"/>
    <p:sldId id="532" r:id="rId46"/>
    <p:sldId id="507" r:id="rId47"/>
    <p:sldId id="509" r:id="rId48"/>
    <p:sldId id="533" r:id="rId49"/>
    <p:sldId id="545" r:id="rId50"/>
    <p:sldId id="567" r:id="rId51"/>
    <p:sldId id="570" r:id="rId52"/>
    <p:sldId id="547" r:id="rId53"/>
    <p:sldId id="563" r:id="rId54"/>
    <p:sldId id="569" r:id="rId55"/>
    <p:sldId id="571" r:id="rId56"/>
    <p:sldId id="555" r:id="rId57"/>
    <p:sldId id="573" r:id="rId58"/>
    <p:sldId id="565" r:id="rId59"/>
    <p:sldId id="550" r:id="rId60"/>
    <p:sldId id="553" r:id="rId61"/>
    <p:sldId id="552" r:id="rId62"/>
    <p:sldId id="554" r:id="rId63"/>
    <p:sldId id="558" r:id="rId64"/>
    <p:sldId id="559" r:id="rId65"/>
    <p:sldId id="560" r:id="rId66"/>
    <p:sldId id="561" r:id="rId67"/>
    <p:sldId id="562" r:id="rId68"/>
    <p:sldId id="572" r:id="rId69"/>
    <p:sldId id="389" r:id="rId70"/>
    <p:sldId id="464" r:id="rId71"/>
    <p:sldId id="448" r:id="rId72"/>
    <p:sldId id="468" r:id="rId73"/>
    <p:sldId id="534" r:id="rId74"/>
    <p:sldId id="476" r:id="rId75"/>
    <p:sldId id="535" r:id="rId76"/>
    <p:sldId id="536" r:id="rId77"/>
    <p:sldId id="537" r:id="rId78"/>
    <p:sldId id="538" r:id="rId79"/>
    <p:sldId id="403" r:id="rId80"/>
    <p:sldId id="479" r:id="rId81"/>
    <p:sldId id="539" r:id="rId82"/>
    <p:sldId id="405" r:id="rId83"/>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93">
          <p15:clr>
            <a:srgbClr val="A4A3A4"/>
          </p15:clr>
        </p15:guide>
        <p15:guide id="2" orient="horz" pos="3959">
          <p15:clr>
            <a:srgbClr val="A4A3A4"/>
          </p15:clr>
        </p15:guide>
        <p15:guide id="3" orient="horz" pos="2732">
          <p15:clr>
            <a:srgbClr val="A4A3A4"/>
          </p15:clr>
        </p15:guide>
        <p15:guide id="4" orient="horz" pos="2177">
          <p15:clr>
            <a:srgbClr val="A4A3A4"/>
          </p15:clr>
        </p15:guide>
        <p15:guide id="5" orient="horz" pos="1992">
          <p15:clr>
            <a:srgbClr val="A4A3A4"/>
          </p15:clr>
        </p15:guide>
        <p15:guide id="6" orient="horz" pos="84">
          <p15:clr>
            <a:srgbClr val="A4A3A4"/>
          </p15:clr>
        </p15:guide>
        <p15:guide id="7" orient="horz" pos="1010">
          <p15:clr>
            <a:srgbClr val="A4A3A4"/>
          </p15:clr>
        </p15:guide>
        <p15:guide id="8" orient="horz">
          <p15:clr>
            <a:srgbClr val="A4A3A4"/>
          </p15:clr>
        </p15:guide>
        <p15:guide id="9" pos="2880">
          <p15:clr>
            <a:srgbClr val="A4A3A4"/>
          </p15:clr>
        </p15:guide>
        <p15:guide id="10" pos="146">
          <p15:clr>
            <a:srgbClr val="A4A3A4"/>
          </p15:clr>
        </p15:guide>
        <p15:guide id="11" pos="3650">
          <p15:clr>
            <a:srgbClr val="A4A3A4"/>
          </p15:clr>
        </p15:guide>
        <p15:guide id="12" pos="2706">
          <p15:clr>
            <a:srgbClr val="A4A3A4"/>
          </p15:clr>
        </p15:guide>
        <p15:guide id="13" pos="3054">
          <p15:clr>
            <a:srgbClr val="A4A3A4"/>
          </p15:clr>
        </p15:guide>
        <p15:guide id="14" pos="5618">
          <p15:clr>
            <a:srgbClr val="A4A3A4"/>
          </p15:clr>
        </p15:guide>
        <p15:guide id="15" pos="1531">
          <p15:clr>
            <a:srgbClr val="A4A3A4"/>
          </p15:clr>
        </p15:guide>
        <p15:guide id="16" pos="5686">
          <p15:clr>
            <a:srgbClr val="A4A3A4"/>
          </p15:clr>
        </p15:guide>
        <p15:guide id="17" pos="233">
          <p15:clr>
            <a:srgbClr val="A4A3A4"/>
          </p15:clr>
        </p15:guide>
        <p15:guide id="18" pos="475">
          <p15:clr>
            <a:srgbClr val="A4A3A4"/>
          </p15:clr>
        </p15:guide>
        <p15:guide id="19" pos="328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stri, Gaurang" initials="SG" lastIdx="85" clrIdx="0"/>
  <p:cmAuthor id="1" name="Thakkar, Vivek (Vick)" initials="TV"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3EAFC"/>
    <a:srgbClr val="022C54"/>
    <a:srgbClr val="CC62C2"/>
    <a:srgbClr val="1771AD"/>
    <a:srgbClr val="67A4D3"/>
    <a:srgbClr val="CCCCCC"/>
    <a:srgbClr val="0B498A"/>
    <a:srgbClr val="0A2033"/>
    <a:srgbClr val="791B9F"/>
    <a:srgbClr val="908B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66" autoAdjust="0"/>
    <p:restoredTop sz="99314" autoAdjust="0"/>
  </p:normalViewPr>
  <p:slideViewPr>
    <p:cSldViewPr snapToGrid="0">
      <p:cViewPr>
        <p:scale>
          <a:sx n="120" d="100"/>
          <a:sy n="120" d="100"/>
        </p:scale>
        <p:origin x="-1686" y="36"/>
      </p:cViewPr>
      <p:guideLst>
        <p:guide orient="horz" pos="709"/>
        <p:guide orient="horz" pos="3969"/>
        <p:guide orient="horz" pos="3660"/>
        <p:guide orient="horz" pos="2177"/>
        <p:guide orient="horz" pos="911"/>
        <p:guide orient="horz" pos="84"/>
        <p:guide orient="horz" pos="2430"/>
        <p:guide orient="horz"/>
        <p:guide pos="2880"/>
        <p:guide pos="146"/>
        <p:guide pos="3650"/>
        <p:guide pos="2706"/>
        <p:guide pos="3054"/>
        <p:guide pos="5618"/>
        <p:guide pos="1531"/>
        <p:guide pos="5686"/>
        <p:guide pos="233"/>
        <p:guide pos="475"/>
        <p:guide pos="3103"/>
        <p:guide pos="3498"/>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9.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9.xml.rels><?xml version="1.0" encoding="UTF-8" standalone="yes"?>
<Relationships xmlns="http://schemas.openxmlformats.org/package/2006/relationships"><Relationship Id="rId1" Type="http://schemas.openxmlformats.org/officeDocument/2006/relationships/oleObject" Target="file:///\\lp.com\data\Engagements%20-%20Active\Monomoy\SS_Katun%20(2016)\2.%20Info%20from%20Company\CIP%20Data%20(3.7.17).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2.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53.xml.rels><?xml version="1.0" encoding="UTF-8" standalone="yes"?>
<Relationships xmlns="http://schemas.openxmlformats.org/package/2006/relationships"><Relationship Id="rId1" Type="http://schemas.openxmlformats.org/officeDocument/2006/relationships/package" Target="../embeddings/Microsoft_Excel_Worksheet51.xlsx"/></Relationships>
</file>

<file path=ppt/charts/_rels/chart54.xml.rels><?xml version="1.0" encoding="UTF-8" standalone="yes"?>
<Relationships xmlns="http://schemas.openxmlformats.org/package/2006/relationships"><Relationship Id="rId1" Type="http://schemas.openxmlformats.org/officeDocument/2006/relationships/package" Target="../embeddings/Microsoft_Excel_Worksheet52.xlsx"/></Relationships>
</file>

<file path=ppt/charts/_rels/chart55.xml.rels><?xml version="1.0" encoding="UTF-8" standalone="yes"?>
<Relationships xmlns="http://schemas.openxmlformats.org/package/2006/relationships"><Relationship Id="rId1" Type="http://schemas.openxmlformats.org/officeDocument/2006/relationships/package" Target="../embeddings/Microsoft_Excel_Worksheet53.xlsx"/></Relationships>
</file>

<file path=ppt/charts/_rels/chart56.xml.rels><?xml version="1.0" encoding="UTF-8" standalone="yes"?>
<Relationships xmlns="http://schemas.openxmlformats.org/package/2006/relationships"><Relationship Id="rId1" Type="http://schemas.openxmlformats.org/officeDocument/2006/relationships/package" Target="../embeddings/Microsoft_Excel_Worksheet54.xlsx"/></Relationships>
</file>

<file path=ppt/charts/_rels/chart57.xml.rels><?xml version="1.0" encoding="UTF-8" standalone="yes"?>
<Relationships xmlns="http://schemas.openxmlformats.org/package/2006/relationships"><Relationship Id="rId1" Type="http://schemas.openxmlformats.org/officeDocument/2006/relationships/package" Target="../embeddings/Microsoft_Excel_Worksheet55.xlsx"/></Relationships>
</file>

<file path=ppt/charts/_rels/chart58.xml.rels><?xml version="1.0" encoding="UTF-8" standalone="yes"?>
<Relationships xmlns="http://schemas.openxmlformats.org/package/2006/relationships"><Relationship Id="rId1" Type="http://schemas.openxmlformats.org/officeDocument/2006/relationships/package" Target="../embeddings/Microsoft_Excel_Worksheet56.xlsx"/></Relationships>
</file>

<file path=ppt/charts/_rels/chart59.xml.rels><?xml version="1.0" encoding="UTF-8" standalone="yes"?>
<Relationships xmlns="http://schemas.openxmlformats.org/package/2006/relationships"><Relationship Id="rId1" Type="http://schemas.openxmlformats.org/officeDocument/2006/relationships/package" Target="../embeddings/Microsoft_Excel_Worksheet57.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60.xml.rels><?xml version="1.0" encoding="UTF-8" standalone="yes"?>
<Relationships xmlns="http://schemas.openxmlformats.org/package/2006/relationships"><Relationship Id="rId1" Type="http://schemas.openxmlformats.org/officeDocument/2006/relationships/package" Target="../embeddings/Microsoft_Excel_Worksheet58.xlsx"/></Relationships>
</file>

<file path=ppt/charts/_rels/chart61.xml.rels><?xml version="1.0" encoding="UTF-8" standalone="yes"?>
<Relationships xmlns="http://schemas.openxmlformats.org/package/2006/relationships"><Relationship Id="rId1" Type="http://schemas.openxmlformats.org/officeDocument/2006/relationships/package" Target="../embeddings/Microsoft_Excel_Worksheet59.xlsx"/></Relationships>
</file>

<file path=ppt/charts/_rels/chart62.xml.rels><?xml version="1.0" encoding="UTF-8" standalone="yes"?>
<Relationships xmlns="http://schemas.openxmlformats.org/package/2006/relationships"><Relationship Id="rId1" Type="http://schemas.openxmlformats.org/officeDocument/2006/relationships/package" Target="../embeddings/Microsoft_Excel_Worksheet60.xlsx"/></Relationships>
</file>

<file path=ppt/charts/_rels/chart63.xml.rels><?xml version="1.0" encoding="UTF-8" standalone="yes"?>
<Relationships xmlns="http://schemas.openxmlformats.org/package/2006/relationships"><Relationship Id="rId1" Type="http://schemas.openxmlformats.org/officeDocument/2006/relationships/package" Target="../embeddings/Microsoft_Excel_Worksheet61.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016771941968792"/>
          <c:y val="1.2053773751018425E-2"/>
          <c:w val="0.85625474700277837"/>
          <c:h val="0.81126228385814814"/>
        </c:manualLayout>
      </c:layout>
      <c:barChart>
        <c:barDir val="col"/>
        <c:grouping val="clustered"/>
        <c:varyColors val="0"/>
        <c:ser>
          <c:idx val="0"/>
          <c:order val="0"/>
          <c:tx>
            <c:strRef>
              <c:f>Data!$B$1</c:f>
              <c:strCache>
                <c:ptCount val="1"/>
                <c:pt idx="0">
                  <c:v>Net Revenue</c:v>
                </c:pt>
              </c:strCache>
            </c:strRef>
          </c:tx>
          <c:spPr>
            <a:solidFill>
              <a:schemeClr val="accent2"/>
            </a:solidFill>
            <a:ln w="9525">
              <a:solidFill>
                <a:srgbClr val="FFFFFF"/>
              </a:solidFill>
            </a:ln>
          </c:spPr>
          <c:invertIfNegative val="0"/>
          <c:dLbls>
            <c:numFmt formatCode="&quot;$&quot;#,##0.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Data!$A$2:$A$9</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Data!$B$2:$B$9</c:f>
              <c:numCache>
                <c:formatCode>_("$"* #,##0.0_);_("$"* \(#,##0.0\);_("$"* "-"??_);_(@_)</c:formatCode>
                <c:ptCount val="8"/>
                <c:pt idx="0">
                  <c:v>235.56134657250772</c:v>
                </c:pt>
                <c:pt idx="1">
                  <c:v>212.16123088823389</c:v>
                </c:pt>
                <c:pt idx="2">
                  <c:v>198.463897385514</c:v>
                </c:pt>
                <c:pt idx="3">
                  <c:v>203.71558859390652</c:v>
                </c:pt>
                <c:pt idx="4">
                  <c:v>208.74644276467919</c:v>
                </c:pt>
                <c:pt idx="5">
                  <c:v>215.32024537445204</c:v>
                </c:pt>
                <c:pt idx="6">
                  <c:v>222.22038495328445</c:v>
                </c:pt>
                <c:pt idx="7">
                  <c:v>229.34962330113623</c:v>
                </c:pt>
              </c:numCache>
            </c:numRef>
          </c:val>
          <c:extLst xmlns:c16r2="http://schemas.microsoft.com/office/drawing/2015/06/chart">
            <c:ext xmlns:c16="http://schemas.microsoft.com/office/drawing/2014/chart" uri="{C3380CC4-5D6E-409C-BE32-E72D297353CC}">
              <c16:uniqueId val="{00000000-4026-42BB-87A5-DFB42D0E2AB8}"/>
            </c:ext>
          </c:extLst>
        </c:ser>
        <c:dLbls>
          <c:showLegendKey val="0"/>
          <c:showVal val="0"/>
          <c:showCatName val="0"/>
          <c:showSerName val="0"/>
          <c:showPercent val="0"/>
          <c:showBubbleSize val="0"/>
        </c:dLbls>
        <c:gapWidth val="10"/>
        <c:axId val="128411904"/>
        <c:axId val="128421888"/>
      </c:barChart>
      <c:lineChart>
        <c:grouping val="standard"/>
        <c:varyColors val="0"/>
        <c:ser>
          <c:idx val="1"/>
          <c:order val="1"/>
          <c:tx>
            <c:strRef>
              <c:f>Data!$C$1</c:f>
              <c:strCache>
                <c:ptCount val="1"/>
                <c:pt idx="0">
                  <c:v>Adjusted EBITDA</c:v>
                </c:pt>
              </c:strCache>
            </c:strRef>
          </c:tx>
          <c:spPr>
            <a:ln w="19050">
              <a:solidFill>
                <a:schemeClr val="accent1"/>
              </a:solidFill>
              <a:prstDash val="solid"/>
            </a:ln>
          </c:spPr>
          <c:marker>
            <c:symbol val="none"/>
          </c:marker>
          <c:dLbls>
            <c:txPr>
              <a:bodyPr/>
              <a:lstStyle/>
              <a:p>
                <a:pPr>
                  <a:defRPr>
                    <a:solidFill>
                      <a:schemeClr val="bg1"/>
                    </a:solidFill>
                  </a:defRPr>
                </a:pPr>
                <a:endParaRPr lang="en-US"/>
              </a:p>
            </c:txPr>
            <c:dLblPos val="b"/>
            <c:showLegendKey val="0"/>
            <c:showVal val="1"/>
            <c:showCatName val="0"/>
            <c:showSerName val="0"/>
            <c:showPercent val="0"/>
            <c:showBubbleSize val="0"/>
            <c:showLeaderLines val="0"/>
          </c:dLbls>
          <c:cat>
            <c:numRef>
              <c:f>Data!$A$2:$A$9</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Data!$C$2:$C$9</c:f>
              <c:numCache>
                <c:formatCode>_("$"* #,##0.0_);_("$"* \(#,##0.0\);_("$"* "-"??_);_(@_)</c:formatCode>
                <c:ptCount val="8"/>
                <c:pt idx="0">
                  <c:v>17.205040463145643</c:v>
                </c:pt>
                <c:pt idx="1">
                  <c:v>15.171085888538205</c:v>
                </c:pt>
                <c:pt idx="2">
                  <c:v>15.551823842019971</c:v>
                </c:pt>
                <c:pt idx="3">
                  <c:v>16.023510801061931</c:v>
                </c:pt>
                <c:pt idx="4">
                  <c:v>16.301510088766015</c:v>
                </c:pt>
                <c:pt idx="5">
                  <c:v>17.4513108185966</c:v>
                </c:pt>
                <c:pt idx="6">
                  <c:v>18.673969736469829</c:v>
                </c:pt>
                <c:pt idx="7">
                  <c:v>19.889641101716951</c:v>
                </c:pt>
              </c:numCache>
            </c:numRef>
          </c:val>
          <c:smooth val="0"/>
          <c:extLst xmlns:c16r2="http://schemas.microsoft.com/office/drawing/2015/06/chart">
            <c:ext xmlns:c16="http://schemas.microsoft.com/office/drawing/2014/chart" uri="{C3380CC4-5D6E-409C-BE32-E72D297353CC}">
              <c16:uniqueId val="{00000005-4026-42BB-87A5-DFB42D0E2AB8}"/>
            </c:ext>
          </c:extLst>
        </c:ser>
        <c:dLbls>
          <c:showLegendKey val="0"/>
          <c:showVal val="0"/>
          <c:showCatName val="0"/>
          <c:showSerName val="0"/>
          <c:showPercent val="0"/>
          <c:showBubbleSize val="0"/>
        </c:dLbls>
        <c:marker val="1"/>
        <c:smooth val="0"/>
        <c:axId val="128424960"/>
        <c:axId val="128423424"/>
      </c:lineChart>
      <c:catAx>
        <c:axId val="128411904"/>
        <c:scaling>
          <c:orientation val="minMax"/>
        </c:scaling>
        <c:delete val="0"/>
        <c:axPos val="b"/>
        <c:numFmt formatCode="General" sourceLinked="1"/>
        <c:majorTickMark val="none"/>
        <c:minorTickMark val="none"/>
        <c:tickLblPos val="nextTo"/>
        <c:spPr>
          <a:ln w="3175">
            <a:solidFill>
              <a:srgbClr val="969696"/>
            </a:solidFill>
            <a:prstDash val="solid"/>
          </a:ln>
        </c:spPr>
        <c:crossAx val="128421888"/>
        <c:crosses val="autoZero"/>
        <c:auto val="1"/>
        <c:lblAlgn val="ctr"/>
        <c:lblOffset val="100"/>
        <c:noMultiLvlLbl val="0"/>
      </c:catAx>
      <c:valAx>
        <c:axId val="128421888"/>
        <c:scaling>
          <c:orientation val="minMax"/>
          <c:max val="300"/>
          <c:min val="0"/>
        </c:scaling>
        <c:delete val="0"/>
        <c:axPos val="l"/>
        <c:numFmt formatCode="_(&quot;$&quot;* #,##0_);_(&quot;$&quot;* \(#,##0\);_(&quot;$&quot;* &quot;-&quot;_);_(@_)" sourceLinked="0"/>
        <c:majorTickMark val="none"/>
        <c:minorTickMark val="none"/>
        <c:tickLblPos val="nextTo"/>
        <c:spPr>
          <a:ln w="3175">
            <a:solidFill>
              <a:srgbClr val="969696"/>
            </a:solidFill>
            <a:prstDash val="solid"/>
          </a:ln>
        </c:spPr>
        <c:crossAx val="128411904"/>
        <c:crosses val="autoZero"/>
        <c:crossBetween val="between"/>
        <c:majorUnit val="50"/>
      </c:valAx>
      <c:valAx>
        <c:axId val="128423424"/>
        <c:scaling>
          <c:orientation val="minMax"/>
          <c:max val="35"/>
          <c:min val="10"/>
        </c:scaling>
        <c:delete val="0"/>
        <c:axPos val="r"/>
        <c:numFmt formatCode="_(&quot;$&quot;* #,##0_);_(&quot;$&quot;* \(#,##0\);_(&quot;$&quot;* &quot;-&quot;_);_(@_)" sourceLinked="0"/>
        <c:majorTickMark val="none"/>
        <c:minorTickMark val="none"/>
        <c:tickLblPos val="nextTo"/>
        <c:crossAx val="128424960"/>
        <c:crosses val="max"/>
        <c:crossBetween val="between"/>
        <c:majorUnit val="5"/>
      </c:valAx>
      <c:catAx>
        <c:axId val="128424960"/>
        <c:scaling>
          <c:orientation val="minMax"/>
        </c:scaling>
        <c:delete val="1"/>
        <c:axPos val="b"/>
        <c:numFmt formatCode="General" sourceLinked="1"/>
        <c:majorTickMark val="out"/>
        <c:minorTickMark val="none"/>
        <c:tickLblPos val="nextTo"/>
        <c:crossAx val="128423424"/>
        <c:crosses val="autoZero"/>
        <c:auto val="1"/>
        <c:lblAlgn val="ctr"/>
        <c:lblOffset val="100"/>
        <c:noMultiLvlLbl val="0"/>
      </c:catAx>
      <c:spPr>
        <a:noFill/>
        <a:ln w="25400">
          <a:noFill/>
        </a:ln>
      </c:spPr>
    </c:plotArea>
    <c:legend>
      <c:legendPos val="b"/>
      <c:layout>
        <c:manualLayout>
          <c:xMode val="edge"/>
          <c:yMode val="edge"/>
          <c:x val="0.22743904753244298"/>
          <c:y val="0.9162878768379672"/>
          <c:w val="0.54512165021560732"/>
          <c:h val="7.8264070133172728E-2"/>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b="1" dirty="0" smtClean="0"/>
              <a:t>Product</a:t>
            </a:r>
            <a:r>
              <a:rPr lang="en-US" b="1" baseline="0" dirty="0" smtClean="0"/>
              <a:t> Sales as % of 2016 Revenue</a:t>
            </a:r>
            <a:endParaRPr lang="en-US" b="1" dirty="0"/>
          </a:p>
        </c:rich>
      </c:tx>
      <c:layout>
        <c:manualLayout>
          <c:xMode val="edge"/>
          <c:yMode val="edge"/>
          <c:x val="0.15445261437908497"/>
          <c:y val="0.13255949420242902"/>
        </c:manualLayout>
      </c:layout>
      <c:overlay val="1"/>
    </c:title>
    <c:autoTitleDeleted val="0"/>
    <c:plotArea>
      <c:layout>
        <c:manualLayout>
          <c:layoutTarget val="inner"/>
          <c:xMode val="edge"/>
          <c:yMode val="edge"/>
          <c:x val="4.4362101796099014E-2"/>
          <c:y val="0.24816044596514511"/>
          <c:w val="0.5101107765941022"/>
          <c:h val="0.76504140420207067"/>
        </c:manualLayout>
      </c:layout>
      <c:doughnutChart>
        <c:varyColors val="1"/>
        <c:ser>
          <c:idx val="0"/>
          <c:order val="0"/>
          <c:tx>
            <c:strRef>
              <c:f>Sheet1!$B$1</c:f>
              <c:strCache>
                <c:ptCount val="1"/>
                <c:pt idx="0">
                  <c:v>Sales</c:v>
                </c:pt>
              </c:strCache>
            </c:strRef>
          </c:tx>
          <c:spPr>
            <a:ln w="25400">
              <a:noFill/>
            </a:ln>
          </c:spPr>
          <c:dPt>
            <c:idx val="0"/>
            <c:bubble3D val="0"/>
            <c:spPr>
              <a:solidFill>
                <a:schemeClr val="accent1"/>
              </a:solidFill>
              <a:ln w="9525">
                <a:noFill/>
              </a:ln>
            </c:spPr>
          </c:dPt>
          <c:dPt>
            <c:idx val="1"/>
            <c:bubble3D val="0"/>
            <c:spPr>
              <a:solidFill>
                <a:schemeClr val="accent2"/>
              </a:solidFill>
              <a:ln w="9525">
                <a:noFill/>
              </a:ln>
            </c:spPr>
          </c:dPt>
          <c:dPt>
            <c:idx val="2"/>
            <c:bubble3D val="0"/>
            <c:spPr>
              <a:solidFill>
                <a:schemeClr val="accent3"/>
              </a:solidFill>
              <a:ln w="9525">
                <a:noFill/>
              </a:ln>
            </c:spPr>
          </c:dPt>
          <c:dPt>
            <c:idx val="3"/>
            <c:bubble3D val="0"/>
            <c:spPr>
              <a:solidFill>
                <a:schemeClr val="accent4"/>
              </a:solidFill>
              <a:ln w="9525">
                <a:noFill/>
              </a:ln>
            </c:spPr>
          </c:dPt>
          <c:dPt>
            <c:idx val="4"/>
            <c:bubble3D val="0"/>
            <c:spPr>
              <a:solidFill>
                <a:schemeClr val="accent6"/>
              </a:solidFill>
              <a:ln w="25400">
                <a:noFill/>
              </a:ln>
            </c:spPr>
          </c:dPt>
          <c:dPt>
            <c:idx val="5"/>
            <c:bubble3D val="0"/>
            <c:spPr>
              <a:solidFill>
                <a:schemeClr val="accent6">
                  <a:lumMod val="40000"/>
                  <a:lumOff val="60000"/>
                </a:schemeClr>
              </a:solidFill>
              <a:ln w="25400">
                <a:noFill/>
              </a:ln>
            </c:spPr>
          </c:dPt>
          <c:dPt>
            <c:idx val="6"/>
            <c:bubble3D val="0"/>
            <c:spPr>
              <a:solidFill>
                <a:schemeClr val="accent6">
                  <a:lumMod val="20000"/>
                  <a:lumOff val="80000"/>
                </a:schemeClr>
              </a:solidFill>
              <a:ln w="25400">
                <a:noFill/>
              </a:ln>
            </c:spPr>
          </c:dPt>
          <c:dPt>
            <c:idx val="7"/>
            <c:bubble3D val="0"/>
            <c:spPr>
              <a:solidFill>
                <a:schemeClr val="bg2">
                  <a:lumMod val="50000"/>
                </a:schemeClr>
              </a:solidFill>
              <a:ln w="25400">
                <a:noFill/>
              </a:ln>
            </c:spPr>
          </c:dPt>
          <c:dPt>
            <c:idx val="8"/>
            <c:bubble3D val="0"/>
            <c:spPr>
              <a:solidFill>
                <a:schemeClr val="bg2">
                  <a:lumMod val="75000"/>
                </a:schemeClr>
              </a:solidFill>
              <a:ln w="25400">
                <a:noFill/>
              </a:ln>
            </c:spPr>
          </c:dPt>
          <c:dPt>
            <c:idx val="9"/>
            <c:bubble3D val="0"/>
            <c:spPr>
              <a:solidFill>
                <a:schemeClr val="tx2"/>
              </a:solidFill>
              <a:ln w="25400">
                <a:noFill/>
              </a:ln>
            </c:spPr>
          </c:dPt>
          <c:dLbls>
            <c:dLbl>
              <c:idx val="6"/>
              <c:layout>
                <c:manualLayout>
                  <c:x val="-2.04248366013072E-2"/>
                  <c:y val="-2.4505807586959437E-2"/>
                </c:manualLayout>
              </c:layout>
              <c:showLegendKey val="0"/>
              <c:showVal val="1"/>
              <c:showCatName val="0"/>
              <c:showSerName val="0"/>
              <c:showPercent val="0"/>
              <c:showBubbleSize val="0"/>
            </c:dLbl>
            <c:dLbl>
              <c:idx val="7"/>
              <c:layout>
                <c:manualLayout>
                  <c:x val="-2.4510125572538725E-2"/>
                  <c:y val="-2.9729136231576858E-2"/>
                </c:manualLayout>
              </c:layout>
              <c:showLegendKey val="0"/>
              <c:showVal val="1"/>
              <c:showCatName val="0"/>
              <c:showSerName val="0"/>
              <c:showPercent val="0"/>
              <c:showBubbleSize val="0"/>
            </c:dLbl>
            <c:dLbl>
              <c:idx val="8"/>
              <c:layout>
                <c:manualLayout>
                  <c:x val="-1.633986928104577E-2"/>
                  <c:y val="-3.5689094592961615E-2"/>
                </c:manualLayout>
              </c:layout>
              <c:showLegendKey val="0"/>
              <c:showVal val="1"/>
              <c:showCatName val="0"/>
              <c:showSerName val="0"/>
              <c:showPercent val="0"/>
              <c:showBubbleSize val="0"/>
            </c:dLbl>
            <c:dLbl>
              <c:idx val="9"/>
              <c:layout>
                <c:manualLayout>
                  <c:x val="-6.9444444444444448E-2"/>
                  <c:y val="-7.7547304108420978E-2"/>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10"/>
              <c:layout>
                <c:manualLayout>
                  <c:x val="-4.084967320261438E-2"/>
                  <c:y val="-0.11216572586359379"/>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11"/>
              <c:layout>
                <c:manualLayout>
                  <c:x val="2.8594771241830103E-2"/>
                  <c:y val="-0.11726416794830261"/>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12"/>
              <c:layout>
                <c:manualLayout>
                  <c:x val="2.8594449590859966E-2"/>
                  <c:y val="-5.098442084708809E-2"/>
                </c:manualLayout>
              </c:layout>
              <c:showLegendKey val="0"/>
              <c:showVal val="1"/>
              <c:showCatName val="0"/>
              <c:showSerName val="0"/>
              <c:showPercent val="0"/>
              <c:showBubbleSize val="0"/>
            </c:dLbl>
            <c:txPr>
              <a:bodyPr/>
              <a:lstStyle/>
              <a:p>
                <a:pPr>
                  <a:defRPr>
                    <a:solidFill>
                      <a:schemeClr val="bg1"/>
                    </a:solidFill>
                  </a:defRPr>
                </a:pPr>
                <a:endParaRPr lang="en-US"/>
              </a:p>
            </c:txPr>
            <c:showLegendKey val="0"/>
            <c:showVal val="1"/>
            <c:showCatName val="0"/>
            <c:showSerName val="0"/>
            <c:showPercent val="0"/>
            <c:showBubbleSize val="0"/>
            <c:showLeaderLines val="1"/>
          </c:dLbls>
          <c:cat>
            <c:strRef>
              <c:f>Sheet1!$A$2:$A$14</c:f>
              <c:strCache>
                <c:ptCount val="13"/>
                <c:pt idx="0">
                  <c:v>Color Toners</c:v>
                </c:pt>
                <c:pt idx="1">
                  <c:v>Printer Imaging Cartridges</c:v>
                </c:pt>
                <c:pt idx="2">
                  <c:v>Monochrome Toners</c:v>
                </c:pt>
                <c:pt idx="3">
                  <c:v>Drums</c:v>
                </c:pt>
                <c:pt idx="4">
                  <c:v>Waste Toner Containers</c:v>
                </c:pt>
                <c:pt idx="5">
                  <c:v>Parts</c:v>
                </c:pt>
                <c:pt idx="6">
                  <c:v>Drum Unit Cartridges</c:v>
                </c:pt>
                <c:pt idx="7">
                  <c:v>Accessories</c:v>
                </c:pt>
                <c:pt idx="8">
                  <c:v>OEM Toners</c:v>
                </c:pt>
                <c:pt idx="9">
                  <c:v>Fuser &amp; Cleaning Rollers</c:v>
                </c:pt>
                <c:pt idx="10">
                  <c:v>Printer Other</c:v>
                </c:pt>
                <c:pt idx="11">
                  <c:v>Cleaning Blades</c:v>
                </c:pt>
                <c:pt idx="12">
                  <c:v>Services - KDFM</c:v>
                </c:pt>
              </c:strCache>
            </c:strRef>
          </c:cat>
          <c:val>
            <c:numRef>
              <c:f>Sheet1!$B$2:$B$14</c:f>
              <c:numCache>
                <c:formatCode>0.0%</c:formatCode>
                <c:ptCount val="13"/>
                <c:pt idx="0">
                  <c:v>0.2649177524020323</c:v>
                </c:pt>
                <c:pt idx="1">
                  <c:v>0.21599678052215907</c:v>
                </c:pt>
                <c:pt idx="2">
                  <c:v>0.17187987323306</c:v>
                </c:pt>
                <c:pt idx="3">
                  <c:v>6.4097791639418478E-2</c:v>
                </c:pt>
                <c:pt idx="4">
                  <c:v>6.3941848181498062E-2</c:v>
                </c:pt>
                <c:pt idx="5">
                  <c:v>5.1607223703405605E-2</c:v>
                </c:pt>
                <c:pt idx="6">
                  <c:v>4.2170129282157048E-2</c:v>
                </c:pt>
                <c:pt idx="7">
                  <c:v>3.7859047235776447E-2</c:v>
                </c:pt>
                <c:pt idx="8">
                  <c:v>3.628452135419287E-2</c:v>
                </c:pt>
                <c:pt idx="9">
                  <c:v>2.4206449016550127E-2</c:v>
                </c:pt>
                <c:pt idx="10">
                  <c:v>1.5352884953971527E-2</c:v>
                </c:pt>
                <c:pt idx="11">
                  <c:v>7.0375773429246944E-3</c:v>
                </c:pt>
                <c:pt idx="12">
                  <c:v>4.6481211328537652E-3</c:v>
                </c:pt>
              </c:numCache>
            </c:numRef>
          </c:val>
        </c:ser>
        <c:dLbls>
          <c:showLegendKey val="0"/>
          <c:showVal val="0"/>
          <c:showCatName val="0"/>
          <c:showSerName val="0"/>
          <c:showPercent val="0"/>
          <c:showBubbleSize val="0"/>
          <c:showLeaderLines val="1"/>
        </c:dLbls>
        <c:firstSliceAng val="0"/>
        <c:holeSize val="50"/>
      </c:doughnutChart>
      <c:spPr>
        <a:noFill/>
        <a:ln w="25400">
          <a:noFill/>
        </a:ln>
      </c:spPr>
    </c:plotArea>
    <c:legend>
      <c:legendPos val="r"/>
      <c:layout>
        <c:manualLayout>
          <c:xMode val="edge"/>
          <c:yMode val="edge"/>
          <c:x val="0.57990067418043334"/>
          <c:y val="0.19857950177381625"/>
          <c:w val="0.39558952189799806"/>
          <c:h val="0.77738274887924597"/>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976270921884741E-2"/>
          <c:y val="8.851603825336006E-2"/>
          <c:w val="0.91602372907811525"/>
          <c:h val="0.61559891206040263"/>
        </c:manualLayout>
      </c:layout>
      <c:barChart>
        <c:barDir val="col"/>
        <c:grouping val="clustered"/>
        <c:varyColors val="0"/>
        <c:ser>
          <c:idx val="0"/>
          <c:order val="0"/>
          <c:tx>
            <c:strRef>
              <c:f>Sheet1!$B$1</c:f>
              <c:strCache>
                <c:ptCount val="1"/>
                <c:pt idx="0">
                  <c:v>Katun over MFD Suppliers</c:v>
                </c:pt>
              </c:strCache>
            </c:strRef>
          </c:tx>
          <c:spPr>
            <a:solidFill>
              <a:schemeClr val="accent4"/>
            </a:solidFill>
            <a:ln w="25400">
              <a:noFill/>
            </a:ln>
          </c:spPr>
          <c:invertIfNegative val="0"/>
          <c:dPt>
            <c:idx val="0"/>
            <c:invertIfNegative val="0"/>
            <c:bubble3D val="0"/>
            <c:spPr>
              <a:solidFill>
                <a:schemeClr val="accent4"/>
              </a:solidFill>
              <a:ln w="9525">
                <a:solidFill>
                  <a:srgbClr val="FFFFFF"/>
                </a:solidFill>
              </a:ln>
            </c:spPr>
            <c:extLst xmlns:c16r2="http://schemas.microsoft.com/office/drawing/2015/06/chart">
              <c:ext xmlns:c16="http://schemas.microsoft.com/office/drawing/2014/chart" uri="{C3380CC4-5D6E-409C-BE32-E72D297353CC}">
                <c16:uniqueId val="{00000001-0B15-4871-93AB-0C88BD26F4CF}"/>
              </c:ext>
            </c:extLst>
          </c:dPt>
          <c:dPt>
            <c:idx val="1"/>
            <c:invertIfNegative val="0"/>
            <c:bubble3D val="0"/>
            <c:spPr>
              <a:solidFill>
                <a:schemeClr val="accent4"/>
              </a:solidFill>
              <a:ln w="9525">
                <a:solidFill>
                  <a:srgbClr val="FFFFFF"/>
                </a:solidFill>
              </a:ln>
            </c:spPr>
            <c:extLst xmlns:c16r2="http://schemas.microsoft.com/office/drawing/2015/06/chart">
              <c:ext xmlns:c16="http://schemas.microsoft.com/office/drawing/2014/chart" uri="{C3380CC4-5D6E-409C-BE32-E72D297353CC}">
                <c16:uniqueId val="{00000003-0B15-4871-93AB-0C88BD26F4CF}"/>
              </c:ext>
            </c:extLst>
          </c:dPt>
          <c:dPt>
            <c:idx val="2"/>
            <c:invertIfNegative val="0"/>
            <c:bubble3D val="0"/>
            <c:spPr>
              <a:solidFill>
                <a:schemeClr val="accent4"/>
              </a:solidFill>
              <a:ln w="9525">
                <a:solidFill>
                  <a:srgbClr val="FFFFFF"/>
                </a:solidFill>
              </a:ln>
            </c:spPr>
            <c:extLst xmlns:c16r2="http://schemas.microsoft.com/office/drawing/2015/06/chart">
              <c:ext xmlns:c16="http://schemas.microsoft.com/office/drawing/2014/chart" uri="{C3380CC4-5D6E-409C-BE32-E72D297353CC}">
                <c16:uniqueId val="{00000005-0B15-4871-93AB-0C88BD26F4CF}"/>
              </c:ext>
            </c:extLst>
          </c:dPt>
          <c:dPt>
            <c:idx val="3"/>
            <c:invertIfNegative val="0"/>
            <c:bubble3D val="0"/>
            <c:spPr>
              <a:solidFill>
                <a:schemeClr val="accent4"/>
              </a:solidFill>
              <a:ln w="9525">
                <a:solidFill>
                  <a:srgbClr val="FFFFFF"/>
                </a:solidFill>
              </a:ln>
            </c:spPr>
            <c:extLst xmlns:c16r2="http://schemas.microsoft.com/office/drawing/2015/06/chart">
              <c:ext xmlns:c16="http://schemas.microsoft.com/office/drawing/2014/chart" uri="{C3380CC4-5D6E-409C-BE32-E72D297353CC}">
                <c16:uniqueId val="{00000007-0B15-4871-93AB-0C88BD26F4CF}"/>
              </c:ext>
            </c:extLst>
          </c:dPt>
          <c:dLbls>
            <c:dLbl>
              <c:idx val="3"/>
              <c:layout>
                <c:manualLayout>
                  <c:x val="0"/>
                  <c:y val="1.5620477338828246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0B15-4871-93AB-0C88BD26F4CF}"/>
                </c:ext>
              </c:extLst>
            </c:dLbl>
            <c:numFmt formatCode="\+#,##0.0" sourceLinked="0"/>
            <c:spPr>
              <a:noFill/>
              <a:ln>
                <a:noFill/>
              </a:ln>
              <a:effectLst/>
            </c:spPr>
            <c:txPr>
              <a:bodyPr/>
              <a:lstStyle/>
              <a:p>
                <a:pPr>
                  <a:defRPr>
                    <a:solidFill>
                      <a:schemeClr val="tx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Sheet1!$A$2:$A$5</c:f>
              <c:strCache>
                <c:ptCount val="4"/>
                <c:pt idx="0">
                  <c:v>Quality</c:v>
                </c:pt>
                <c:pt idx="1">
                  <c:v>Price</c:v>
                </c:pt>
                <c:pt idx="2">
                  <c:v>End-Customer Preference</c:v>
                </c:pt>
                <c:pt idx="3">
                  <c:v>Brand Reputation</c:v>
                </c:pt>
              </c:strCache>
            </c:strRef>
          </c:cat>
          <c:val>
            <c:numRef>
              <c:f>Sheet1!$B$2:$B$5</c:f>
              <c:numCache>
                <c:formatCode>General</c:formatCode>
                <c:ptCount val="4"/>
                <c:pt idx="0">
                  <c:v>0.1</c:v>
                </c:pt>
                <c:pt idx="1">
                  <c:v>1.2</c:v>
                </c:pt>
                <c:pt idx="2">
                  <c:v>0.8</c:v>
                </c:pt>
                <c:pt idx="3">
                  <c:v>1.4</c:v>
                </c:pt>
              </c:numCache>
            </c:numRef>
          </c:val>
          <c:extLst xmlns:c16r2="http://schemas.microsoft.com/office/drawing/2015/06/chart">
            <c:ext xmlns:c16="http://schemas.microsoft.com/office/drawing/2014/chart" uri="{C3380CC4-5D6E-409C-BE32-E72D297353CC}">
              <c16:uniqueId val="{00000008-0B15-4871-93AB-0C88BD26F4CF}"/>
            </c:ext>
          </c:extLst>
        </c:ser>
        <c:ser>
          <c:idx val="1"/>
          <c:order val="1"/>
          <c:tx>
            <c:strRef>
              <c:f>Sheet1!$C$1</c:f>
              <c:strCache>
                <c:ptCount val="1"/>
                <c:pt idx="0">
                  <c:v>Katun over Printer Suppliers</c:v>
                </c:pt>
              </c:strCache>
            </c:strRef>
          </c:tx>
          <c:spPr>
            <a:solidFill>
              <a:schemeClr val="accent4">
                <a:lumMod val="20000"/>
                <a:lumOff val="80000"/>
              </a:schemeClr>
            </a:solidFill>
          </c:spPr>
          <c:invertIfNegative val="0"/>
          <c:dLbls>
            <c:numFmt formatCode="\+#,##0.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Sheet1!$A$2:$A$5</c:f>
              <c:strCache>
                <c:ptCount val="4"/>
                <c:pt idx="0">
                  <c:v>Quality</c:v>
                </c:pt>
                <c:pt idx="1">
                  <c:v>Price</c:v>
                </c:pt>
                <c:pt idx="2">
                  <c:v>End-Customer Preference</c:v>
                </c:pt>
                <c:pt idx="3">
                  <c:v>Brand Reputation</c:v>
                </c:pt>
              </c:strCache>
            </c:strRef>
          </c:cat>
          <c:val>
            <c:numRef>
              <c:f>Sheet1!$C$2:$C$5</c:f>
              <c:numCache>
                <c:formatCode>General</c:formatCode>
                <c:ptCount val="4"/>
                <c:pt idx="0">
                  <c:v>0.30000000000000004</c:v>
                </c:pt>
                <c:pt idx="1">
                  <c:v>0</c:v>
                </c:pt>
                <c:pt idx="2">
                  <c:v>0.2</c:v>
                </c:pt>
                <c:pt idx="3">
                  <c:v>1</c:v>
                </c:pt>
              </c:numCache>
            </c:numRef>
          </c:val>
          <c:extLst xmlns:c16r2="http://schemas.microsoft.com/office/drawing/2015/06/chart">
            <c:ext xmlns:c16="http://schemas.microsoft.com/office/drawing/2014/chart" uri="{C3380CC4-5D6E-409C-BE32-E72D297353CC}">
              <c16:uniqueId val="{00000009-0B15-4871-93AB-0C88BD26F4CF}"/>
            </c:ext>
          </c:extLst>
        </c:ser>
        <c:dLbls>
          <c:showLegendKey val="0"/>
          <c:showVal val="0"/>
          <c:showCatName val="0"/>
          <c:showSerName val="0"/>
          <c:showPercent val="0"/>
          <c:showBubbleSize val="0"/>
        </c:dLbls>
        <c:gapWidth val="50"/>
        <c:axId val="141170176"/>
        <c:axId val="141171712"/>
      </c:barChart>
      <c:catAx>
        <c:axId val="141170176"/>
        <c:scaling>
          <c:orientation val="minMax"/>
        </c:scaling>
        <c:delete val="0"/>
        <c:axPos val="b"/>
        <c:numFmt formatCode="General" sourceLinked="0"/>
        <c:majorTickMark val="none"/>
        <c:minorTickMark val="none"/>
        <c:tickLblPos val="nextTo"/>
        <c:crossAx val="141171712"/>
        <c:crosses val="autoZero"/>
        <c:auto val="1"/>
        <c:lblAlgn val="ctr"/>
        <c:lblOffset val="100"/>
        <c:noMultiLvlLbl val="0"/>
      </c:catAx>
      <c:valAx>
        <c:axId val="141171712"/>
        <c:scaling>
          <c:orientation val="minMax"/>
          <c:max val="1.4"/>
        </c:scaling>
        <c:delete val="0"/>
        <c:axPos val="l"/>
        <c:majorGridlines>
          <c:spPr>
            <a:ln>
              <a:noFill/>
            </a:ln>
          </c:spPr>
        </c:majorGridlines>
        <c:title>
          <c:tx>
            <c:rich>
              <a:bodyPr rot="-5400000" vert="horz"/>
              <a:lstStyle/>
              <a:p>
                <a:pPr>
                  <a:defRPr/>
                </a:pPr>
                <a:r>
                  <a:rPr lang="en-US" dirty="0"/>
                  <a:t>Katun Score</a:t>
                </a:r>
                <a:r>
                  <a:rPr lang="en-US" baseline="0" dirty="0"/>
                  <a:t> </a:t>
                </a:r>
                <a:r>
                  <a:rPr lang="en-US" u="sng" baseline="0" dirty="0"/>
                  <a:t>Above</a:t>
                </a:r>
                <a:r>
                  <a:rPr lang="en-US" baseline="0" dirty="0"/>
                  <a:t> the Average Competitor</a:t>
                </a:r>
                <a:endParaRPr lang="en-US" dirty="0"/>
              </a:p>
            </c:rich>
          </c:tx>
          <c:layout>
            <c:manualLayout>
              <c:xMode val="edge"/>
              <c:yMode val="edge"/>
              <c:x val="6.3316993464052305E-3"/>
              <c:y val="4.6234562991522295E-2"/>
            </c:manualLayout>
          </c:layout>
          <c:overlay val="0"/>
        </c:title>
        <c:numFmt formatCode="\+#,##0.0" sourceLinked="0"/>
        <c:majorTickMark val="none"/>
        <c:minorTickMark val="none"/>
        <c:tickLblPos val="nextTo"/>
        <c:crossAx val="141170176"/>
        <c:crosses val="autoZero"/>
        <c:crossBetween val="between"/>
      </c:valAx>
      <c:spPr>
        <a:noFill/>
        <a:ln w="25400">
          <a:noFill/>
        </a:ln>
      </c:spPr>
    </c:plotArea>
    <c:legend>
      <c:legendPos val="b"/>
      <c:layout>
        <c:manualLayout>
          <c:xMode val="edge"/>
          <c:yMode val="edge"/>
          <c:x val="0"/>
          <c:y val="0.83465048259485264"/>
          <c:w val="1"/>
          <c:h val="2.3734925829381751E-2"/>
        </c:manualLayout>
      </c:layout>
      <c:overlay val="0"/>
      <c:txPr>
        <a:bodyPr/>
        <a:lstStyle/>
        <a:p>
          <a:pPr>
            <a:defRPr sz="700"/>
          </a:pPr>
          <a:endParaRPr lang="en-US"/>
        </a:p>
      </c:txPr>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240787916216356E-2"/>
          <c:y val="3.2227704486280491E-2"/>
          <c:w val="0.90975921208378363"/>
          <c:h val="0.76970240223378217"/>
        </c:manualLayout>
      </c:layout>
      <c:barChart>
        <c:barDir val="col"/>
        <c:grouping val="clustered"/>
        <c:varyColors val="0"/>
        <c:ser>
          <c:idx val="0"/>
          <c:order val="0"/>
          <c:tx>
            <c:strRef>
              <c:f>Sheet1!$B$1</c:f>
              <c:strCache>
                <c:ptCount val="1"/>
                <c:pt idx="0">
                  <c:v>New Toners</c:v>
                </c:pt>
              </c:strCache>
            </c:strRef>
          </c:tx>
          <c:spPr>
            <a:solidFill>
              <a:schemeClr val="accent2"/>
            </a:solidFill>
            <a:ln w="9525">
              <a:solidFill>
                <a:srgbClr val="FFFFFF"/>
              </a:solidFill>
            </a:ln>
          </c:spPr>
          <c:invertIfNegative val="0"/>
          <c:dLbls>
            <c:numFmt formatCode="#,##0" sourceLinked="0"/>
            <c:showLegendKey val="0"/>
            <c:showVal val="1"/>
            <c:showCatName val="0"/>
            <c:showSerName val="0"/>
            <c:showPercent val="0"/>
            <c:showBubbleSize val="0"/>
            <c:showLeaderLines val="0"/>
          </c:dLbls>
          <c:cat>
            <c:numRef>
              <c:f>Sheet1!$A$2:$A$6</c:f>
              <c:numCache>
                <c:formatCode>General</c:formatCode>
                <c:ptCount val="5"/>
                <c:pt idx="0">
                  <c:v>2012</c:v>
                </c:pt>
                <c:pt idx="1">
                  <c:v>2013</c:v>
                </c:pt>
                <c:pt idx="2">
                  <c:v>2014</c:v>
                </c:pt>
                <c:pt idx="3">
                  <c:v>2015</c:v>
                </c:pt>
                <c:pt idx="4">
                  <c:v>2016</c:v>
                </c:pt>
              </c:numCache>
            </c:numRef>
          </c:cat>
          <c:val>
            <c:numRef>
              <c:f>Sheet1!$B$2:$B$6</c:f>
              <c:numCache>
                <c:formatCode>#,##0.0_);\(#,##0.0\);\-_)</c:formatCode>
                <c:ptCount val="5"/>
                <c:pt idx="0">
                  <c:v>261</c:v>
                </c:pt>
                <c:pt idx="1">
                  <c:v>359</c:v>
                </c:pt>
                <c:pt idx="2">
                  <c:v>369</c:v>
                </c:pt>
                <c:pt idx="3">
                  <c:v>400</c:v>
                </c:pt>
                <c:pt idx="4">
                  <c:v>383</c:v>
                </c:pt>
              </c:numCache>
            </c:numRef>
          </c:val>
        </c:ser>
        <c:dLbls>
          <c:showLegendKey val="0"/>
          <c:showVal val="0"/>
          <c:showCatName val="0"/>
          <c:showSerName val="0"/>
          <c:showPercent val="0"/>
          <c:showBubbleSize val="0"/>
        </c:dLbls>
        <c:gapWidth val="50"/>
        <c:axId val="140982144"/>
        <c:axId val="140983680"/>
      </c:barChart>
      <c:lineChart>
        <c:grouping val="standard"/>
        <c:varyColors val="0"/>
        <c:ser>
          <c:idx val="1"/>
          <c:order val="1"/>
          <c:tx>
            <c:strRef>
              <c:f>Sheet1!$C$1</c:f>
              <c:strCache>
                <c:ptCount val="1"/>
                <c:pt idx="0">
                  <c:v>% Color MFD</c:v>
                </c:pt>
              </c:strCache>
            </c:strRef>
          </c:tx>
          <c:spPr>
            <a:ln>
              <a:solidFill>
                <a:schemeClr val="accent1"/>
              </a:solidFill>
            </a:ln>
          </c:spPr>
          <c:marker>
            <c:symbol val="none"/>
          </c:marker>
          <c:dLbls>
            <c:txPr>
              <a:bodyPr/>
              <a:lstStyle/>
              <a:p>
                <a:pPr>
                  <a:defRPr>
                    <a:solidFill>
                      <a:schemeClr val="bg1"/>
                    </a:solidFill>
                  </a:defRPr>
                </a:pPr>
                <a:endParaRPr lang="en-US"/>
              </a:p>
            </c:txPr>
            <c:dLblPos val="t"/>
            <c:showLegendKey val="0"/>
            <c:showVal val="1"/>
            <c:showCatName val="0"/>
            <c:showSerName val="0"/>
            <c:showPercent val="0"/>
            <c:showBubbleSize val="0"/>
            <c:showLeaderLines val="0"/>
          </c:dLbls>
          <c:cat>
            <c:numRef>
              <c:f>Sheet1!$A$2:$A$6</c:f>
              <c:numCache>
                <c:formatCode>General</c:formatCode>
                <c:ptCount val="5"/>
                <c:pt idx="0">
                  <c:v>2012</c:v>
                </c:pt>
                <c:pt idx="1">
                  <c:v>2013</c:v>
                </c:pt>
                <c:pt idx="2">
                  <c:v>2014</c:v>
                </c:pt>
                <c:pt idx="3">
                  <c:v>2015</c:v>
                </c:pt>
                <c:pt idx="4">
                  <c:v>2016</c:v>
                </c:pt>
              </c:numCache>
            </c:numRef>
          </c:cat>
          <c:val>
            <c:numRef>
              <c:f>Sheet1!$C$2:$C$6</c:f>
              <c:numCache>
                <c:formatCode>0%</c:formatCode>
                <c:ptCount val="5"/>
                <c:pt idx="0">
                  <c:v>0.15</c:v>
                </c:pt>
                <c:pt idx="1">
                  <c:v>0.4</c:v>
                </c:pt>
                <c:pt idx="2">
                  <c:v>0.25</c:v>
                </c:pt>
                <c:pt idx="3">
                  <c:v>0.33</c:v>
                </c:pt>
                <c:pt idx="4">
                  <c:v>0.37</c:v>
                </c:pt>
              </c:numCache>
            </c:numRef>
          </c:val>
          <c:smooth val="0"/>
        </c:ser>
        <c:dLbls>
          <c:showLegendKey val="0"/>
          <c:showVal val="0"/>
          <c:showCatName val="0"/>
          <c:showSerName val="0"/>
          <c:showPercent val="0"/>
          <c:showBubbleSize val="0"/>
        </c:dLbls>
        <c:marker val="1"/>
        <c:smooth val="0"/>
        <c:axId val="140999296"/>
        <c:axId val="140997760"/>
      </c:lineChart>
      <c:catAx>
        <c:axId val="140982144"/>
        <c:scaling>
          <c:orientation val="minMax"/>
        </c:scaling>
        <c:delete val="0"/>
        <c:axPos val="b"/>
        <c:numFmt formatCode="General" sourceLinked="1"/>
        <c:majorTickMark val="none"/>
        <c:minorTickMark val="none"/>
        <c:tickLblPos val="nextTo"/>
        <c:spPr>
          <a:ln w="3175">
            <a:solidFill>
              <a:srgbClr val="969696"/>
            </a:solidFill>
            <a:prstDash val="solid"/>
          </a:ln>
        </c:spPr>
        <c:crossAx val="140983680"/>
        <c:crosses val="autoZero"/>
        <c:auto val="1"/>
        <c:lblAlgn val="ctr"/>
        <c:lblOffset val="100"/>
        <c:noMultiLvlLbl val="0"/>
      </c:catAx>
      <c:valAx>
        <c:axId val="140983680"/>
        <c:scaling>
          <c:orientation val="minMax"/>
          <c:max val="500"/>
        </c:scaling>
        <c:delete val="0"/>
        <c:axPos val="l"/>
        <c:numFmt formatCode="#,##0" sourceLinked="0"/>
        <c:majorTickMark val="none"/>
        <c:minorTickMark val="none"/>
        <c:tickLblPos val="nextTo"/>
        <c:spPr>
          <a:ln w="3175">
            <a:solidFill>
              <a:srgbClr val="969696"/>
            </a:solidFill>
            <a:prstDash val="solid"/>
          </a:ln>
        </c:spPr>
        <c:crossAx val="140982144"/>
        <c:crosses val="autoZero"/>
        <c:crossBetween val="between"/>
        <c:majorUnit val="100"/>
      </c:valAx>
      <c:valAx>
        <c:axId val="140997760"/>
        <c:scaling>
          <c:orientation val="minMax"/>
          <c:max val="0.8"/>
          <c:min val="0"/>
        </c:scaling>
        <c:delete val="0"/>
        <c:axPos val="r"/>
        <c:numFmt formatCode="0%" sourceLinked="1"/>
        <c:majorTickMark val="none"/>
        <c:minorTickMark val="none"/>
        <c:tickLblPos val="nextTo"/>
        <c:crossAx val="140999296"/>
        <c:crosses val="max"/>
        <c:crossBetween val="between"/>
        <c:majorUnit val="0.2"/>
      </c:valAx>
      <c:catAx>
        <c:axId val="140999296"/>
        <c:scaling>
          <c:orientation val="minMax"/>
        </c:scaling>
        <c:delete val="1"/>
        <c:axPos val="b"/>
        <c:numFmt formatCode="General" sourceLinked="1"/>
        <c:majorTickMark val="out"/>
        <c:minorTickMark val="none"/>
        <c:tickLblPos val="nextTo"/>
        <c:crossAx val="140997760"/>
        <c:crosses val="autoZero"/>
        <c:auto val="1"/>
        <c:lblAlgn val="ctr"/>
        <c:lblOffset val="100"/>
        <c:noMultiLvlLbl val="0"/>
      </c:catAx>
      <c:spPr>
        <a:noFill/>
        <a:ln w="25400">
          <a:noFill/>
        </a:ln>
      </c:spPr>
    </c:plotArea>
    <c:legend>
      <c:legendPos val="b"/>
      <c:layout>
        <c:manualLayout>
          <c:xMode val="edge"/>
          <c:yMode val="edge"/>
          <c:x val="0.19166602336472646"/>
          <c:y val="0.89662751239589344"/>
          <c:w val="0.61666795327054702"/>
          <c:h val="0.10337248760410653"/>
        </c:manualLayout>
      </c:layout>
      <c:overlay val="0"/>
    </c:legend>
    <c:plotVisOnly val="1"/>
    <c:dispBlanksAs val="gap"/>
    <c:showDLblsOverMax val="0"/>
  </c:chart>
  <c:spPr>
    <a:noFill/>
    <a:ln w="9525">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b="1" dirty="0"/>
              <a:t>Katun </a:t>
            </a:r>
            <a:r>
              <a:rPr lang="en-US" b="1" dirty="0" smtClean="0"/>
              <a:t>Time-to-Market </a:t>
            </a:r>
            <a:r>
              <a:rPr lang="en-US" b="1" dirty="0"/>
              <a:t>Performance</a:t>
            </a:r>
          </a:p>
        </c:rich>
      </c:tx>
      <c:layout>
        <c:manualLayout>
          <c:xMode val="edge"/>
          <c:yMode val="edge"/>
          <c:x val="0.23161569950204869"/>
          <c:y val="2.8491338745192087E-2"/>
        </c:manualLayout>
      </c:layout>
      <c:overlay val="1"/>
    </c:title>
    <c:autoTitleDeleted val="0"/>
    <c:plotArea>
      <c:layout>
        <c:manualLayout>
          <c:layoutTarget val="inner"/>
          <c:xMode val="edge"/>
          <c:yMode val="edge"/>
          <c:x val="0.10853655062526388"/>
          <c:y val="5.5101015256326699E-2"/>
          <c:w val="0.88730078506472521"/>
          <c:h val="0.73105466186725943"/>
        </c:manualLayout>
      </c:layout>
      <c:areaChart>
        <c:grouping val="stacked"/>
        <c:varyColors val="0"/>
        <c:ser>
          <c:idx val="3"/>
          <c:order val="3"/>
          <c:tx>
            <c:strRef>
              <c:f>Sheet1!$E$1</c:f>
              <c:strCache>
                <c:ptCount val="1"/>
                <c:pt idx="0">
                  <c:v>Bottom</c:v>
                </c:pt>
              </c:strCache>
            </c:strRef>
          </c:tx>
          <c:spPr>
            <a:noFill/>
          </c:spPr>
          <c:cat>
            <c:numRef>
              <c:f>Sheet1!$A$2:$A$7</c:f>
              <c:numCache>
                <c:formatCode>General</c:formatCode>
                <c:ptCount val="6"/>
                <c:pt idx="0">
                  <c:v>2011</c:v>
                </c:pt>
                <c:pt idx="1">
                  <c:v>2012</c:v>
                </c:pt>
                <c:pt idx="2">
                  <c:v>2013</c:v>
                </c:pt>
                <c:pt idx="3">
                  <c:v>2014</c:v>
                </c:pt>
                <c:pt idx="4">
                  <c:v>2015</c:v>
                </c:pt>
                <c:pt idx="5">
                  <c:v>2016</c:v>
                </c:pt>
              </c:numCache>
            </c:numRef>
          </c:cat>
          <c:val>
            <c:numRef>
              <c:f>Sheet1!$E$2:$E$7</c:f>
              <c:numCache>
                <c:formatCode>General</c:formatCode>
                <c:ptCount val="6"/>
                <c:pt idx="0">
                  <c:v>30</c:v>
                </c:pt>
                <c:pt idx="1">
                  <c:v>30</c:v>
                </c:pt>
                <c:pt idx="2">
                  <c:v>30</c:v>
                </c:pt>
                <c:pt idx="3">
                  <c:v>30</c:v>
                </c:pt>
                <c:pt idx="4">
                  <c:v>30</c:v>
                </c:pt>
                <c:pt idx="5">
                  <c:v>30</c:v>
                </c:pt>
              </c:numCache>
            </c:numRef>
          </c:val>
          <c:extLst xmlns:c16r2="http://schemas.microsoft.com/office/drawing/2015/06/chart">
            <c:ext xmlns:c16="http://schemas.microsoft.com/office/drawing/2014/chart" uri="{C3380CC4-5D6E-409C-BE32-E72D297353CC}">
              <c16:uniqueId val="{00000000-28DC-430C-A029-0C1303D9CC97}"/>
            </c:ext>
          </c:extLst>
        </c:ser>
        <c:ser>
          <c:idx val="4"/>
          <c:order val="4"/>
          <c:tx>
            <c:strRef>
              <c:f>Sheet1!$F$1</c:f>
              <c:strCache>
                <c:ptCount val="1"/>
                <c:pt idx="0">
                  <c:v>Target TTM Range</c:v>
                </c:pt>
              </c:strCache>
            </c:strRef>
          </c:tx>
          <c:spPr>
            <a:solidFill>
              <a:schemeClr val="accent1">
                <a:lumMod val="10000"/>
                <a:lumOff val="90000"/>
              </a:schemeClr>
            </a:solidFill>
          </c:spPr>
          <c:cat>
            <c:numRef>
              <c:f>Sheet1!$A$2:$A$7</c:f>
              <c:numCache>
                <c:formatCode>General</c:formatCode>
                <c:ptCount val="6"/>
                <c:pt idx="0">
                  <c:v>2011</c:v>
                </c:pt>
                <c:pt idx="1">
                  <c:v>2012</c:v>
                </c:pt>
                <c:pt idx="2">
                  <c:v>2013</c:v>
                </c:pt>
                <c:pt idx="3">
                  <c:v>2014</c:v>
                </c:pt>
                <c:pt idx="4">
                  <c:v>2015</c:v>
                </c:pt>
                <c:pt idx="5">
                  <c:v>2016</c:v>
                </c:pt>
              </c:numCache>
            </c:numRef>
          </c:cat>
          <c:val>
            <c:numRef>
              <c:f>Sheet1!$F$2:$F$7</c:f>
              <c:numCache>
                <c:formatCode>General</c:formatCode>
                <c:ptCount val="6"/>
                <c:pt idx="0">
                  <c:v>6</c:v>
                </c:pt>
                <c:pt idx="1">
                  <c:v>6</c:v>
                </c:pt>
                <c:pt idx="2">
                  <c:v>6</c:v>
                </c:pt>
                <c:pt idx="3">
                  <c:v>6</c:v>
                </c:pt>
                <c:pt idx="4">
                  <c:v>6</c:v>
                </c:pt>
                <c:pt idx="5">
                  <c:v>6</c:v>
                </c:pt>
              </c:numCache>
            </c:numRef>
          </c:val>
          <c:extLst xmlns:c16r2="http://schemas.microsoft.com/office/drawing/2015/06/chart">
            <c:ext xmlns:c16="http://schemas.microsoft.com/office/drawing/2014/chart" uri="{C3380CC4-5D6E-409C-BE32-E72D297353CC}">
              <c16:uniqueId val="{00000001-28DC-430C-A029-0C1303D9CC97}"/>
            </c:ext>
          </c:extLst>
        </c:ser>
        <c:dLbls>
          <c:showLegendKey val="0"/>
          <c:showVal val="0"/>
          <c:showCatName val="0"/>
          <c:showSerName val="0"/>
          <c:showPercent val="0"/>
          <c:showBubbleSize val="0"/>
        </c:dLbls>
        <c:axId val="140052736"/>
        <c:axId val="140050816"/>
      </c:areaChart>
      <c:lineChart>
        <c:grouping val="standard"/>
        <c:varyColors val="0"/>
        <c:ser>
          <c:idx val="0"/>
          <c:order val="0"/>
          <c:tx>
            <c:strRef>
              <c:f>Sheet1!$B$1</c:f>
              <c:strCache>
                <c:ptCount val="1"/>
                <c:pt idx="0">
                  <c:v>Avg</c:v>
                </c:pt>
              </c:strCache>
            </c:strRef>
          </c:tx>
          <c:spPr>
            <a:ln w="19050"/>
          </c:spPr>
          <c:marker>
            <c:symbol val="none"/>
          </c:marker>
          <c:dPt>
            <c:idx val="0"/>
            <c:bubble3D val="0"/>
            <c:spPr>
              <a:ln w="19050"/>
            </c:spPr>
            <c:extLst xmlns:c16r2="http://schemas.microsoft.com/office/drawing/2015/06/chart">
              <c:ext xmlns:c16="http://schemas.microsoft.com/office/drawing/2014/chart" uri="{C3380CC4-5D6E-409C-BE32-E72D297353CC}">
                <c16:uniqueId val="{00000003-28DC-430C-A029-0C1303D9CC97}"/>
              </c:ext>
            </c:extLst>
          </c:dPt>
          <c:cat>
            <c:numRef>
              <c:f>Sheet1!$A$2:$A$7</c:f>
              <c:numCache>
                <c:formatCode>General</c:formatCode>
                <c:ptCount val="6"/>
                <c:pt idx="0">
                  <c:v>2011</c:v>
                </c:pt>
                <c:pt idx="1">
                  <c:v>2012</c:v>
                </c:pt>
                <c:pt idx="2">
                  <c:v>2013</c:v>
                </c:pt>
                <c:pt idx="3">
                  <c:v>2014</c:v>
                </c:pt>
                <c:pt idx="4">
                  <c:v>2015</c:v>
                </c:pt>
                <c:pt idx="5">
                  <c:v>2016</c:v>
                </c:pt>
              </c:numCache>
            </c:numRef>
          </c:cat>
          <c:val>
            <c:numRef>
              <c:f>Sheet1!$B$2:$B$7</c:f>
              <c:numCache>
                <c:formatCode>_(* #,##0_);_(* \(#,##0\);_(* "-"??_);_(@_)</c:formatCode>
                <c:ptCount val="6"/>
                <c:pt idx="0">
                  <c:v>58</c:v>
                </c:pt>
                <c:pt idx="1">
                  <c:v>47</c:v>
                </c:pt>
                <c:pt idx="2">
                  <c:v>46</c:v>
                </c:pt>
                <c:pt idx="3">
                  <c:v>45.5</c:v>
                </c:pt>
                <c:pt idx="4">
                  <c:v>44</c:v>
                </c:pt>
                <c:pt idx="5">
                  <c:v>31</c:v>
                </c:pt>
              </c:numCache>
            </c:numRef>
          </c:val>
          <c:smooth val="0"/>
          <c:extLst xmlns:c16r2="http://schemas.microsoft.com/office/drawing/2015/06/chart">
            <c:ext xmlns:c16="http://schemas.microsoft.com/office/drawing/2014/chart" uri="{C3380CC4-5D6E-409C-BE32-E72D297353CC}">
              <c16:uniqueId val="{0000000F-28DC-430C-A029-0C1303D9CC97}"/>
            </c:ext>
          </c:extLst>
        </c:ser>
        <c:ser>
          <c:idx val="1"/>
          <c:order val="1"/>
          <c:tx>
            <c:strRef>
              <c:f>Sheet1!$C$1</c:f>
              <c:strCache>
                <c:ptCount val="1"/>
                <c:pt idx="0">
                  <c:v>Max</c:v>
                </c:pt>
              </c:strCache>
            </c:strRef>
          </c:tx>
          <c:spPr>
            <a:ln w="19050">
              <a:solidFill>
                <a:schemeClr val="accent1"/>
              </a:solidFill>
              <a:prstDash val="dash"/>
            </a:ln>
          </c:spPr>
          <c:marker>
            <c:symbol val="none"/>
          </c:marker>
          <c:cat>
            <c:numRef>
              <c:f>Sheet1!$A$2:$A$7</c:f>
              <c:numCache>
                <c:formatCode>General</c:formatCode>
                <c:ptCount val="6"/>
                <c:pt idx="0">
                  <c:v>2011</c:v>
                </c:pt>
                <c:pt idx="1">
                  <c:v>2012</c:v>
                </c:pt>
                <c:pt idx="2">
                  <c:v>2013</c:v>
                </c:pt>
                <c:pt idx="3">
                  <c:v>2014</c:v>
                </c:pt>
                <c:pt idx="4">
                  <c:v>2015</c:v>
                </c:pt>
                <c:pt idx="5">
                  <c:v>2016</c:v>
                </c:pt>
              </c:numCache>
            </c:numRef>
          </c:cat>
          <c:val>
            <c:numRef>
              <c:f>Sheet1!$C$2:$C$7</c:f>
              <c:numCache>
                <c:formatCode>General</c:formatCode>
                <c:ptCount val="6"/>
                <c:pt idx="0">
                  <c:v>71</c:v>
                </c:pt>
                <c:pt idx="1">
                  <c:v>51</c:v>
                </c:pt>
                <c:pt idx="2">
                  <c:v>58</c:v>
                </c:pt>
                <c:pt idx="3">
                  <c:v>62</c:v>
                </c:pt>
                <c:pt idx="4">
                  <c:v>51</c:v>
                </c:pt>
                <c:pt idx="5">
                  <c:v>39</c:v>
                </c:pt>
              </c:numCache>
            </c:numRef>
          </c:val>
          <c:smooth val="0"/>
          <c:extLst xmlns:c16r2="http://schemas.microsoft.com/office/drawing/2015/06/chart">
            <c:ext xmlns:c16="http://schemas.microsoft.com/office/drawing/2014/chart" uri="{C3380CC4-5D6E-409C-BE32-E72D297353CC}">
              <c16:uniqueId val="{00000010-28DC-430C-A029-0C1303D9CC97}"/>
            </c:ext>
          </c:extLst>
        </c:ser>
        <c:ser>
          <c:idx val="2"/>
          <c:order val="2"/>
          <c:tx>
            <c:strRef>
              <c:f>Sheet1!$D$1</c:f>
              <c:strCache>
                <c:ptCount val="1"/>
                <c:pt idx="0">
                  <c:v>Min</c:v>
                </c:pt>
              </c:strCache>
            </c:strRef>
          </c:tx>
          <c:spPr>
            <a:ln w="19050">
              <a:prstDash val="dash"/>
            </a:ln>
          </c:spPr>
          <c:marker>
            <c:symbol val="none"/>
          </c:marker>
          <c:cat>
            <c:numRef>
              <c:f>Sheet1!$A$2:$A$7</c:f>
              <c:numCache>
                <c:formatCode>General</c:formatCode>
                <c:ptCount val="6"/>
                <c:pt idx="0">
                  <c:v>2011</c:v>
                </c:pt>
                <c:pt idx="1">
                  <c:v>2012</c:v>
                </c:pt>
                <c:pt idx="2">
                  <c:v>2013</c:v>
                </c:pt>
                <c:pt idx="3">
                  <c:v>2014</c:v>
                </c:pt>
                <c:pt idx="4">
                  <c:v>2015</c:v>
                </c:pt>
                <c:pt idx="5">
                  <c:v>2016</c:v>
                </c:pt>
              </c:numCache>
            </c:numRef>
          </c:cat>
          <c:val>
            <c:numRef>
              <c:f>Sheet1!$D$2:$D$7</c:f>
              <c:numCache>
                <c:formatCode>General</c:formatCode>
                <c:ptCount val="6"/>
                <c:pt idx="0">
                  <c:v>41</c:v>
                </c:pt>
                <c:pt idx="1">
                  <c:v>35</c:v>
                </c:pt>
                <c:pt idx="2">
                  <c:v>29</c:v>
                </c:pt>
                <c:pt idx="3">
                  <c:v>24</c:v>
                </c:pt>
                <c:pt idx="4">
                  <c:v>31</c:v>
                </c:pt>
                <c:pt idx="5">
                  <c:v>25</c:v>
                </c:pt>
              </c:numCache>
            </c:numRef>
          </c:val>
          <c:smooth val="0"/>
          <c:extLst xmlns:c16r2="http://schemas.microsoft.com/office/drawing/2015/06/chart">
            <c:ext xmlns:c16="http://schemas.microsoft.com/office/drawing/2014/chart" uri="{C3380CC4-5D6E-409C-BE32-E72D297353CC}">
              <c16:uniqueId val="{00000011-28DC-430C-A029-0C1303D9CC97}"/>
            </c:ext>
          </c:extLst>
        </c:ser>
        <c:dLbls>
          <c:showLegendKey val="0"/>
          <c:showVal val="0"/>
          <c:showCatName val="0"/>
          <c:showSerName val="0"/>
          <c:showPercent val="0"/>
          <c:showBubbleSize val="0"/>
        </c:dLbls>
        <c:marker val="1"/>
        <c:smooth val="0"/>
        <c:axId val="140052736"/>
        <c:axId val="140050816"/>
      </c:lineChart>
      <c:valAx>
        <c:axId val="140050816"/>
        <c:scaling>
          <c:orientation val="minMax"/>
          <c:max val="80"/>
          <c:min val="20"/>
        </c:scaling>
        <c:delete val="0"/>
        <c:axPos val="l"/>
        <c:majorGridlines>
          <c:spPr>
            <a:ln>
              <a:noFill/>
            </a:ln>
          </c:spPr>
        </c:majorGridlines>
        <c:title>
          <c:tx>
            <c:rich>
              <a:bodyPr rot="-5400000" vert="horz"/>
              <a:lstStyle/>
              <a:p>
                <a:pPr>
                  <a:defRPr/>
                </a:pPr>
                <a:r>
                  <a:rPr lang="en-US" dirty="0"/>
                  <a:t>(months)</a:t>
                </a:r>
              </a:p>
            </c:rich>
          </c:tx>
          <c:layout/>
          <c:overlay val="0"/>
        </c:title>
        <c:numFmt formatCode="#,##0" sourceLinked="0"/>
        <c:majorTickMark val="none"/>
        <c:minorTickMark val="none"/>
        <c:tickLblPos val="nextTo"/>
        <c:crossAx val="140052736"/>
        <c:crosses val="autoZero"/>
        <c:crossBetween val="between"/>
      </c:valAx>
      <c:catAx>
        <c:axId val="140052736"/>
        <c:scaling>
          <c:orientation val="minMax"/>
        </c:scaling>
        <c:delete val="0"/>
        <c:axPos val="b"/>
        <c:numFmt formatCode="General" sourceLinked="1"/>
        <c:majorTickMark val="none"/>
        <c:minorTickMark val="none"/>
        <c:tickLblPos val="nextTo"/>
        <c:crossAx val="140050816"/>
        <c:crosses val="autoZero"/>
        <c:auto val="1"/>
        <c:lblAlgn val="ctr"/>
        <c:lblOffset val="100"/>
        <c:noMultiLvlLbl val="0"/>
      </c:catAx>
      <c:spPr>
        <a:noFill/>
        <a:ln w="25400">
          <a:noFill/>
        </a:ln>
      </c:spPr>
    </c:plotArea>
    <c:legend>
      <c:legendPos val="b"/>
      <c:legendEntry>
        <c:idx val="0"/>
        <c:delete val="1"/>
      </c:legendEntry>
      <c:layout>
        <c:manualLayout>
          <c:xMode val="edge"/>
          <c:yMode val="edge"/>
          <c:x val="4.9999983995908097E-2"/>
          <c:y val="0.90479966887231511"/>
          <c:w val="0.89999971192634531"/>
          <c:h val="7.3831827068790878E-2"/>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0680636777128004"/>
          <c:y val="2.8490028490028491E-2"/>
        </c:manualLayout>
      </c:layout>
      <c:overlay val="1"/>
      <c:txPr>
        <a:bodyPr/>
        <a:lstStyle/>
        <a:p>
          <a:pPr>
            <a:defRPr b="1"/>
          </a:pPr>
          <a:endParaRPr lang="en-US"/>
        </a:p>
      </c:txPr>
    </c:title>
    <c:autoTitleDeleted val="0"/>
    <c:plotArea>
      <c:layout>
        <c:manualLayout>
          <c:layoutTarget val="inner"/>
          <c:xMode val="edge"/>
          <c:yMode val="edge"/>
          <c:x val="9.01716290175609E-2"/>
          <c:y val="0.11784103910088162"/>
          <c:w val="0.89663563618875131"/>
          <c:h val="0.6572324292796734"/>
        </c:manualLayout>
      </c:layout>
      <c:barChart>
        <c:barDir val="col"/>
        <c:grouping val="clustered"/>
        <c:varyColors val="0"/>
        <c:ser>
          <c:idx val="1"/>
          <c:order val="0"/>
          <c:tx>
            <c:strRef>
              <c:f>Sheet1!$B$1</c:f>
              <c:strCache>
                <c:ptCount val="1"/>
                <c:pt idx="0">
                  <c:v>Katun Color Coverage by OEM Line</c:v>
                </c:pt>
              </c:strCache>
            </c:strRef>
          </c:tx>
          <c:spPr>
            <a:ln w="12700"/>
          </c:spPr>
          <c:invertIfNegative val="0"/>
          <c:dPt>
            <c:idx val="6"/>
            <c:invertIfNegative val="0"/>
            <c:bubble3D val="0"/>
            <c:spPr>
              <a:solidFill>
                <a:schemeClr val="accent6"/>
              </a:solidFill>
              <a:ln w="12700"/>
            </c:spPr>
          </c:dPt>
          <c:dPt>
            <c:idx val="7"/>
            <c:invertIfNegative val="0"/>
            <c:bubble3D val="0"/>
            <c:spPr>
              <a:solidFill>
                <a:schemeClr val="tx1"/>
              </a:solidFill>
              <a:ln w="12700"/>
            </c:spPr>
          </c:dPt>
          <c:dLbls>
            <c:dLbl>
              <c:idx val="0"/>
              <c:layout>
                <c:manualLayout>
                  <c:x val="-4.3773311230832987E-3"/>
                  <c:y val="-1.6381766381766381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F97A-4A7E-99E2-E4F4FF04655A}"/>
                </c:ext>
              </c:extLst>
            </c:dLbl>
            <c:dLbl>
              <c:idx val="1"/>
              <c:layout>
                <c:manualLayout>
                  <c:x val="0"/>
                  <c:y val="-9.0814769948628221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F97A-4A7E-99E2-E4F4FF04655A}"/>
                </c:ext>
              </c:extLst>
            </c:dLbl>
            <c:dLbl>
              <c:idx val="2"/>
              <c:layout>
                <c:manualLayout>
                  <c:x val="0"/>
                  <c:y val="2.6706597572739303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F97A-4A7E-99E2-E4F4FF04655A}"/>
                </c:ext>
              </c:extLst>
            </c:dLbl>
            <c:dLbl>
              <c:idx val="4"/>
              <c:layout>
                <c:manualLayout>
                  <c:x val="1.4590840100362002E-3"/>
                  <c:y val="8.5009538471836309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F97A-4A7E-99E2-E4F4FF04655A}"/>
                </c:ext>
              </c:extLst>
            </c:dLbl>
            <c:dLbl>
              <c:idx val="5"/>
              <c:layout>
                <c:manualLayout>
                  <c:x val="-4.3772520301086004E-3"/>
                  <c:y val="8.5009538471836413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F97A-4A7E-99E2-E4F4FF04655A}"/>
                </c:ext>
              </c:extLst>
            </c:dLbl>
            <c:dLbl>
              <c:idx val="6"/>
              <c:layout>
                <c:manualLayout>
                  <c:x val="0"/>
                  <c:y val="2.550286154155092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F97A-4A7E-99E2-E4F4FF04655A}"/>
                </c:ext>
              </c:extLst>
            </c:dLbl>
            <c:dLbl>
              <c:idx val="7"/>
              <c:layout>
                <c:manualLayout>
                  <c:x val="0"/>
                  <c:y val="1.700190769436728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F97A-4A7E-99E2-E4F4FF04655A}"/>
                </c:ext>
              </c:extLst>
            </c:dLbl>
            <c:numFmt formatCode="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Sheet1!$A$2:$A$9</c:f>
              <c:strCache>
                <c:ptCount val="8"/>
                <c:pt idx="0">
                  <c:v>Canon</c:v>
                </c:pt>
                <c:pt idx="1">
                  <c:v>Kyocera</c:v>
                </c:pt>
                <c:pt idx="2">
                  <c:v>Sharp</c:v>
                </c:pt>
                <c:pt idx="3">
                  <c:v>Konica Minolta</c:v>
                </c:pt>
                <c:pt idx="4">
                  <c:v>Ricoh</c:v>
                </c:pt>
                <c:pt idx="5">
                  <c:v>Toshiba</c:v>
                </c:pt>
                <c:pt idx="6">
                  <c:v>Color MFD Average</c:v>
                </c:pt>
                <c:pt idx="7">
                  <c:v>Mono MFD Average </c:v>
                </c:pt>
              </c:strCache>
            </c:strRef>
          </c:cat>
          <c:val>
            <c:numRef>
              <c:f>Sheet1!$B$2:$B$9</c:f>
              <c:numCache>
                <c:formatCode>0%</c:formatCode>
                <c:ptCount val="8"/>
                <c:pt idx="0">
                  <c:v>0.87651632519276779</c:v>
                </c:pt>
                <c:pt idx="1">
                  <c:v>0.88386398616652551</c:v>
                </c:pt>
                <c:pt idx="2">
                  <c:v>0.87201263625381165</c:v>
                </c:pt>
                <c:pt idx="3">
                  <c:v>0.74070062524888602</c:v>
                </c:pt>
                <c:pt idx="4">
                  <c:v>0.50804792029283274</c:v>
                </c:pt>
                <c:pt idx="5">
                  <c:v>0.45299377808170399</c:v>
                </c:pt>
                <c:pt idx="6">
                  <c:v>0.69</c:v>
                </c:pt>
                <c:pt idx="7">
                  <c:v>0.79</c:v>
                </c:pt>
              </c:numCache>
            </c:numRef>
          </c:val>
          <c:extLst xmlns:c16r2="http://schemas.microsoft.com/office/drawing/2015/06/chart">
            <c:ext xmlns:c16="http://schemas.microsoft.com/office/drawing/2014/chart" uri="{C3380CC4-5D6E-409C-BE32-E72D297353CC}">
              <c16:uniqueId val="{00000007-F97A-4A7E-99E2-E4F4FF04655A}"/>
            </c:ext>
          </c:extLst>
        </c:ser>
        <c:dLbls>
          <c:showLegendKey val="0"/>
          <c:showVal val="0"/>
          <c:showCatName val="0"/>
          <c:showSerName val="0"/>
          <c:showPercent val="0"/>
          <c:showBubbleSize val="0"/>
        </c:dLbls>
        <c:gapWidth val="50"/>
        <c:axId val="140100352"/>
        <c:axId val="140094464"/>
      </c:barChart>
      <c:valAx>
        <c:axId val="140094464"/>
        <c:scaling>
          <c:orientation val="minMax"/>
          <c:max val="1"/>
          <c:min val="0.30000000000000004"/>
        </c:scaling>
        <c:delete val="0"/>
        <c:axPos val="l"/>
        <c:numFmt formatCode="0%" sourceLinked="0"/>
        <c:majorTickMark val="none"/>
        <c:minorTickMark val="none"/>
        <c:tickLblPos val="nextTo"/>
        <c:spPr>
          <a:ln w="3175">
            <a:solidFill>
              <a:srgbClr val="969696"/>
            </a:solidFill>
            <a:prstDash val="solid"/>
          </a:ln>
        </c:spPr>
        <c:crossAx val="140100352"/>
        <c:crosses val="autoZero"/>
        <c:crossBetween val="between"/>
        <c:majorUnit val="0.1"/>
      </c:valAx>
      <c:catAx>
        <c:axId val="140100352"/>
        <c:scaling>
          <c:orientation val="minMax"/>
        </c:scaling>
        <c:delete val="0"/>
        <c:axPos val="b"/>
        <c:numFmt formatCode="General" sourceLinked="1"/>
        <c:majorTickMark val="none"/>
        <c:minorTickMark val="none"/>
        <c:tickLblPos val="nextTo"/>
        <c:spPr>
          <a:ln w="3175">
            <a:solidFill>
              <a:srgbClr val="969696"/>
            </a:solidFill>
            <a:prstDash val="solid"/>
          </a:ln>
        </c:spPr>
        <c:crossAx val="140094464"/>
        <c:crosses val="autoZero"/>
        <c:auto val="1"/>
        <c:lblAlgn val="ctr"/>
        <c:lblOffset val="100"/>
        <c:noMultiLvlLbl val="0"/>
      </c:catAx>
      <c:spPr>
        <a:noFill/>
        <a:ln w="25400">
          <a:noFill/>
        </a:ln>
      </c:spPr>
    </c:plotArea>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087785850202259"/>
          <c:y val="3.4045783751588843E-2"/>
          <c:w val="0.81912214149797735"/>
          <c:h val="0.86742033163439591"/>
        </c:manualLayout>
      </c:layout>
      <c:barChart>
        <c:barDir val="col"/>
        <c:grouping val="clustered"/>
        <c:varyColors val="0"/>
        <c:ser>
          <c:idx val="0"/>
          <c:order val="0"/>
          <c:tx>
            <c:strRef>
              <c:f>Sheet1!$B$1</c:f>
              <c:strCache>
                <c:ptCount val="1"/>
                <c:pt idx="0">
                  <c:v>Sales</c:v>
                </c:pt>
              </c:strCache>
            </c:strRef>
          </c:tx>
          <c:spPr>
            <a:solidFill>
              <a:schemeClr val="accent2"/>
            </a:solidFill>
            <a:ln w="9525">
              <a:solidFill>
                <a:srgbClr val="FFFFFF"/>
              </a:solidFill>
            </a:ln>
          </c:spPr>
          <c:invertIfNegative val="0"/>
          <c:dPt>
            <c:idx val="0"/>
            <c:invertIfNegative val="0"/>
            <c:bubble3D val="0"/>
            <c:extLst xmlns:c16r2="http://schemas.microsoft.com/office/drawing/2015/06/chart">
              <c:ext xmlns:c16="http://schemas.microsoft.com/office/drawing/2014/chart" uri="{C3380CC4-5D6E-409C-BE32-E72D297353CC}">
                <c16:uniqueId val="{00000000-AA9D-44AF-BD87-CBBD01E45367}"/>
              </c:ext>
            </c:extLst>
          </c:dPt>
          <c:dPt>
            <c:idx val="1"/>
            <c:invertIfNegative val="0"/>
            <c:bubble3D val="0"/>
            <c:extLst xmlns:c16r2="http://schemas.microsoft.com/office/drawing/2015/06/chart">
              <c:ext xmlns:c16="http://schemas.microsoft.com/office/drawing/2014/chart" uri="{C3380CC4-5D6E-409C-BE32-E72D297353CC}">
                <c16:uniqueId val="{00000001-AA9D-44AF-BD87-CBBD01E45367}"/>
              </c:ext>
            </c:extLst>
          </c:dPt>
          <c:dPt>
            <c:idx val="2"/>
            <c:invertIfNegative val="0"/>
            <c:bubble3D val="0"/>
            <c:extLst xmlns:c16r2="http://schemas.microsoft.com/office/drawing/2015/06/chart">
              <c:ext xmlns:c16="http://schemas.microsoft.com/office/drawing/2014/chart" uri="{C3380CC4-5D6E-409C-BE32-E72D297353CC}">
                <c16:uniqueId val="{00000002-AA9D-44AF-BD87-CBBD01E45367}"/>
              </c:ext>
            </c:extLst>
          </c:dPt>
          <c:dPt>
            <c:idx val="3"/>
            <c:invertIfNegative val="0"/>
            <c:bubble3D val="0"/>
            <c:extLst xmlns:c16r2="http://schemas.microsoft.com/office/drawing/2015/06/chart">
              <c:ext xmlns:c16="http://schemas.microsoft.com/office/drawing/2014/chart" uri="{C3380CC4-5D6E-409C-BE32-E72D297353CC}">
                <c16:uniqueId val="{00000003-AA9D-44AF-BD87-CBBD01E45367}"/>
              </c:ext>
            </c:extLst>
          </c:dPt>
          <c:dLbls>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5 - 20 Year</c:v>
                </c:pt>
                <c:pt idx="1">
                  <c:v>&gt;20 Year</c:v>
                </c:pt>
              </c:strCache>
            </c:strRef>
          </c:cat>
          <c:val>
            <c:numRef>
              <c:f>Sheet1!$B$2:$B$3</c:f>
              <c:numCache>
                <c:formatCode>0.0%</c:formatCode>
                <c:ptCount val="2"/>
                <c:pt idx="0">
                  <c:v>0.79556967879367579</c:v>
                </c:pt>
                <c:pt idx="1">
                  <c:v>0.90809384698463236</c:v>
                </c:pt>
              </c:numCache>
            </c:numRef>
          </c:val>
          <c:extLst xmlns:c16r2="http://schemas.microsoft.com/office/drawing/2015/06/chart">
            <c:ext xmlns:c16="http://schemas.microsoft.com/office/drawing/2014/chart" uri="{C3380CC4-5D6E-409C-BE32-E72D297353CC}">
              <c16:uniqueId val="{00000004-AA9D-44AF-BD87-CBBD01E45367}"/>
            </c:ext>
          </c:extLst>
        </c:ser>
        <c:dLbls>
          <c:showLegendKey val="0"/>
          <c:showVal val="0"/>
          <c:showCatName val="0"/>
          <c:showSerName val="0"/>
          <c:showPercent val="0"/>
          <c:showBubbleSize val="0"/>
        </c:dLbls>
        <c:gapWidth val="50"/>
        <c:axId val="143767424"/>
        <c:axId val="143765504"/>
      </c:barChart>
      <c:valAx>
        <c:axId val="143765504"/>
        <c:scaling>
          <c:orientation val="minMax"/>
        </c:scaling>
        <c:delete val="0"/>
        <c:axPos val="l"/>
        <c:title>
          <c:tx>
            <c:rich>
              <a:bodyPr rot="-5400000" vert="horz"/>
              <a:lstStyle/>
              <a:p>
                <a:pPr>
                  <a:defRPr/>
                </a:pPr>
                <a:r>
                  <a:rPr lang="en-US" dirty="0"/>
                  <a:t>% Retained Revenue</a:t>
                </a:r>
              </a:p>
            </c:rich>
          </c:tx>
          <c:layout>
            <c:manualLayout>
              <c:xMode val="edge"/>
              <c:yMode val="edge"/>
              <c:x val="1.3987385953724521E-2"/>
              <c:y val="0.25080416481842666"/>
            </c:manualLayout>
          </c:layout>
          <c:overlay val="0"/>
        </c:title>
        <c:numFmt formatCode="0.0%" sourceLinked="1"/>
        <c:majorTickMark val="none"/>
        <c:minorTickMark val="none"/>
        <c:tickLblPos val="nextTo"/>
        <c:spPr>
          <a:ln w="3175">
            <a:solidFill>
              <a:srgbClr val="969696"/>
            </a:solidFill>
            <a:prstDash val="solid"/>
          </a:ln>
        </c:spPr>
        <c:crossAx val="143767424"/>
        <c:crosses val="autoZero"/>
        <c:crossBetween val="between"/>
      </c:valAx>
      <c:catAx>
        <c:axId val="143767424"/>
        <c:scaling>
          <c:orientation val="minMax"/>
        </c:scaling>
        <c:delete val="0"/>
        <c:axPos val="b"/>
        <c:numFmt formatCode="General" sourceLinked="0"/>
        <c:majorTickMark val="none"/>
        <c:minorTickMark val="none"/>
        <c:tickLblPos val="nextTo"/>
        <c:spPr>
          <a:ln w="3175">
            <a:solidFill>
              <a:srgbClr val="969696"/>
            </a:solidFill>
            <a:prstDash val="solid"/>
          </a:ln>
        </c:spPr>
        <c:crossAx val="143765504"/>
        <c:crosses val="autoZero"/>
        <c:auto val="1"/>
        <c:lblAlgn val="ctr"/>
        <c:lblOffset val="100"/>
        <c:noMultiLvlLbl val="0"/>
      </c:catAx>
      <c:spPr>
        <a:noFill/>
        <a:ln w="25400">
          <a:noFill/>
        </a:ln>
      </c:spPr>
    </c:plotArea>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8023537207102E-2"/>
          <c:y val="7.3467427787917317E-2"/>
          <c:w val="0.93432443045616254"/>
          <c:h val="0.76561257566628438"/>
        </c:manualLayout>
      </c:layout>
      <c:barChart>
        <c:barDir val="col"/>
        <c:grouping val="stacked"/>
        <c:varyColors val="0"/>
        <c:ser>
          <c:idx val="0"/>
          <c:order val="0"/>
          <c:tx>
            <c:strRef>
              <c:f>Sheet1!$B$1</c:f>
              <c:strCache>
                <c:ptCount val="1"/>
                <c:pt idx="0">
                  <c:v>Printer</c:v>
                </c:pt>
              </c:strCache>
            </c:strRef>
          </c:tx>
          <c:spPr>
            <a:solidFill>
              <a:schemeClr val="accent1"/>
            </a:solidFill>
            <a:ln>
              <a:noFill/>
            </a:ln>
          </c:spPr>
          <c:invertIfNegative val="0"/>
          <c:dPt>
            <c:idx val="0"/>
            <c:invertIfNegative val="0"/>
            <c:bubble3D val="0"/>
            <c:extLst xmlns:c16r2="http://schemas.microsoft.com/office/drawing/2015/06/chart">
              <c:ext xmlns:c16="http://schemas.microsoft.com/office/drawing/2014/chart" uri="{C3380CC4-5D6E-409C-BE32-E72D297353CC}">
                <c16:uniqueId val="{00000000-3F70-471B-A4F6-898311E0D16C}"/>
              </c:ext>
            </c:extLst>
          </c:dPt>
          <c:dPt>
            <c:idx val="1"/>
            <c:invertIfNegative val="0"/>
            <c:bubble3D val="0"/>
            <c:extLst xmlns:c16r2="http://schemas.microsoft.com/office/drawing/2015/06/chart">
              <c:ext xmlns:c16="http://schemas.microsoft.com/office/drawing/2014/chart" uri="{C3380CC4-5D6E-409C-BE32-E72D297353CC}">
                <c16:uniqueId val="{00000001-3F70-471B-A4F6-898311E0D16C}"/>
              </c:ext>
            </c:extLst>
          </c:dPt>
          <c:dPt>
            <c:idx val="2"/>
            <c:invertIfNegative val="0"/>
            <c:bubble3D val="0"/>
            <c:extLst xmlns:c16r2="http://schemas.microsoft.com/office/drawing/2015/06/chart">
              <c:ext xmlns:c16="http://schemas.microsoft.com/office/drawing/2014/chart" uri="{C3380CC4-5D6E-409C-BE32-E72D297353CC}">
                <c16:uniqueId val="{00000002-3F70-471B-A4F6-898311E0D16C}"/>
              </c:ext>
            </c:extLst>
          </c:dPt>
          <c:dPt>
            <c:idx val="3"/>
            <c:invertIfNegative val="0"/>
            <c:bubble3D val="0"/>
            <c:extLst xmlns:c16r2="http://schemas.microsoft.com/office/drawing/2015/06/chart">
              <c:ext xmlns:c16="http://schemas.microsoft.com/office/drawing/2014/chart" uri="{C3380CC4-5D6E-409C-BE32-E72D297353CC}">
                <c16:uniqueId val="{00000003-3F70-471B-A4F6-898311E0D16C}"/>
              </c:ext>
            </c:extLst>
          </c:dPt>
          <c:dPt>
            <c:idx val="4"/>
            <c:invertIfNegative val="0"/>
            <c:bubble3D val="0"/>
            <c:extLst xmlns:c16r2="http://schemas.microsoft.com/office/drawing/2015/06/chart">
              <c:ext xmlns:c16="http://schemas.microsoft.com/office/drawing/2014/chart" uri="{C3380CC4-5D6E-409C-BE32-E72D297353CC}">
                <c16:uniqueId val="{00000004-3F70-471B-A4F6-898311E0D16C}"/>
              </c:ext>
            </c:extLst>
          </c:dPt>
          <c:dPt>
            <c:idx val="5"/>
            <c:invertIfNegative val="0"/>
            <c:bubble3D val="0"/>
            <c:extLst xmlns:c16r2="http://schemas.microsoft.com/office/drawing/2015/06/chart">
              <c:ext xmlns:c16="http://schemas.microsoft.com/office/drawing/2014/chart" uri="{C3380CC4-5D6E-409C-BE32-E72D297353CC}">
                <c16:uniqueId val="{00000005-3F70-471B-A4F6-898311E0D16C}"/>
              </c:ext>
            </c:extLst>
          </c:dPt>
          <c:dPt>
            <c:idx val="6"/>
            <c:invertIfNegative val="0"/>
            <c:bubble3D val="0"/>
            <c:extLst xmlns:c16r2="http://schemas.microsoft.com/office/drawing/2015/06/chart">
              <c:ext xmlns:c16="http://schemas.microsoft.com/office/drawing/2014/chart" uri="{C3380CC4-5D6E-409C-BE32-E72D297353CC}">
                <c16:uniqueId val="{00000006-3F70-471B-A4F6-898311E0D16C}"/>
              </c:ext>
            </c:extLst>
          </c:dPt>
          <c:dPt>
            <c:idx val="7"/>
            <c:invertIfNegative val="0"/>
            <c:bubble3D val="0"/>
            <c:extLst xmlns:c16r2="http://schemas.microsoft.com/office/drawing/2015/06/chart">
              <c:ext xmlns:c16="http://schemas.microsoft.com/office/drawing/2014/chart" uri="{C3380CC4-5D6E-409C-BE32-E72D297353CC}">
                <c16:uniqueId val="{00000007-3F70-471B-A4F6-898311E0D16C}"/>
              </c:ext>
            </c:extLst>
          </c:dPt>
          <c:dPt>
            <c:idx val="8"/>
            <c:invertIfNegative val="0"/>
            <c:bubble3D val="0"/>
            <c:extLst xmlns:c16r2="http://schemas.microsoft.com/office/drawing/2015/06/chart">
              <c:ext xmlns:c16="http://schemas.microsoft.com/office/drawing/2014/chart" uri="{C3380CC4-5D6E-409C-BE32-E72D297353CC}">
                <c16:uniqueId val="{00000008-3F70-471B-A4F6-898311E0D16C}"/>
              </c:ext>
            </c:extLst>
          </c:dPt>
          <c:dPt>
            <c:idx val="9"/>
            <c:invertIfNegative val="0"/>
            <c:bubble3D val="0"/>
            <c:extLst xmlns:c16r2="http://schemas.microsoft.com/office/drawing/2015/06/chart">
              <c:ext xmlns:c16="http://schemas.microsoft.com/office/drawing/2014/chart" uri="{C3380CC4-5D6E-409C-BE32-E72D297353CC}">
                <c16:uniqueId val="{00000009-3F70-471B-A4F6-898311E0D16C}"/>
              </c:ext>
            </c:extLst>
          </c:dPt>
          <c:dPt>
            <c:idx val="10"/>
            <c:invertIfNegative val="0"/>
            <c:bubble3D val="0"/>
            <c:extLst xmlns:c16r2="http://schemas.microsoft.com/office/drawing/2015/06/chart">
              <c:ext xmlns:c16="http://schemas.microsoft.com/office/drawing/2014/chart" uri="{C3380CC4-5D6E-409C-BE32-E72D297353CC}">
                <c16:uniqueId val="{0000000A-3F70-471B-A4F6-898311E0D16C}"/>
              </c:ext>
            </c:extLst>
          </c:dPt>
          <c:dPt>
            <c:idx val="11"/>
            <c:invertIfNegative val="0"/>
            <c:bubble3D val="0"/>
            <c:extLst xmlns:c16r2="http://schemas.microsoft.com/office/drawing/2015/06/chart">
              <c:ext xmlns:c16="http://schemas.microsoft.com/office/drawing/2014/chart" uri="{C3380CC4-5D6E-409C-BE32-E72D297353CC}">
                <c16:uniqueId val="{0000000B-3F70-471B-A4F6-898311E0D16C}"/>
              </c:ext>
            </c:extLst>
          </c:dPt>
          <c:dLbls>
            <c:dLbl>
              <c:idx val="9"/>
              <c:numFmt formatCode="_(&quot;$&quot;* #,##0.0_);_(&quot;$&quot;* \(#,##0.0\);_(&quot;$&quot;* &quot;-&quot;?_);_(@_)" sourceLinked="0"/>
              <c:spPr/>
              <c:txPr>
                <a:bodyPr/>
                <a:lstStyle/>
                <a:p>
                  <a:pPr>
                    <a:defRPr>
                      <a:solidFill>
                        <a:schemeClr val="tx1"/>
                      </a:solidFill>
                    </a:defRPr>
                  </a:pPr>
                  <a:endParaRPr lang="en-US"/>
                </a:p>
              </c:txPr>
              <c:dLblPos val="inEnd"/>
              <c:showLegendKey val="0"/>
              <c:showVal val="1"/>
              <c:showCatName val="0"/>
              <c:showSerName val="0"/>
              <c:showPercent val="0"/>
              <c:showBubbleSize val="0"/>
            </c:dLbl>
            <c:dLbl>
              <c:idx val="10"/>
              <c:numFmt formatCode="_(&quot;$&quot;* #,##0.0_);_(&quot;$&quot;* \(#,##0.0\);_(&quot;$&quot;* &quot;-&quot;?_);_(@_)" sourceLinked="0"/>
              <c:spPr/>
              <c:txPr>
                <a:bodyPr/>
                <a:lstStyle/>
                <a:p>
                  <a:pPr>
                    <a:defRPr>
                      <a:solidFill>
                        <a:schemeClr val="tx1"/>
                      </a:solidFill>
                    </a:defRPr>
                  </a:pPr>
                  <a:endParaRPr lang="en-US"/>
                </a:p>
              </c:txPr>
              <c:dLblPos val="inEnd"/>
              <c:showLegendKey val="0"/>
              <c:showVal val="1"/>
              <c:showCatName val="0"/>
              <c:showSerName val="0"/>
              <c:showPercent val="0"/>
              <c:showBubbleSize val="0"/>
            </c:dLbl>
            <c:dLbl>
              <c:idx val="11"/>
              <c:numFmt formatCode="_(&quot;$&quot;* #,##0.0_);_(&quot;$&quot;* \(#,##0.0\);_(&quot;$&quot;* &quot;-&quot;?_);_(@_)" sourceLinked="0"/>
              <c:spPr/>
              <c:txPr>
                <a:bodyPr/>
                <a:lstStyle/>
                <a:p>
                  <a:pPr>
                    <a:defRPr>
                      <a:solidFill>
                        <a:schemeClr val="tx1"/>
                      </a:solidFill>
                    </a:defRPr>
                  </a:pPr>
                  <a:endParaRPr lang="en-US"/>
                </a:p>
              </c:txPr>
              <c:dLblPos val="inEnd"/>
              <c:showLegendKey val="0"/>
              <c:showVal val="1"/>
              <c:showCatName val="0"/>
              <c:showSerName val="0"/>
              <c:showPercent val="0"/>
              <c:showBubbleSize val="0"/>
            </c:dLbl>
            <c:numFmt formatCode="_(&quot;$&quot;* #,##0.0_);_(&quot;$&quot;* \(#,##0.0\);_(&quot;$&quot;* &quot;-&quot;?_);_(@_)" sourceLinked="0"/>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Sheet1!$B$2:$B$4</c:f>
              <c:numCache>
                <c:formatCode>#,##0.0_);\(#,##0.0\)</c:formatCode>
                <c:ptCount val="3"/>
                <c:pt idx="0">
                  <c:v>3.2</c:v>
                </c:pt>
                <c:pt idx="1">
                  <c:v>3.2</c:v>
                </c:pt>
                <c:pt idx="2">
                  <c:v>3.6</c:v>
                </c:pt>
              </c:numCache>
            </c:numRef>
          </c:val>
          <c:extLst xmlns:c16r2="http://schemas.microsoft.com/office/drawing/2015/06/chart">
            <c:ext xmlns:c16="http://schemas.microsoft.com/office/drawing/2014/chart" uri="{C3380CC4-5D6E-409C-BE32-E72D297353CC}">
              <c16:uniqueId val="{0000000C-3F70-471B-A4F6-898311E0D16C}"/>
            </c:ext>
          </c:extLst>
        </c:ser>
        <c:ser>
          <c:idx val="1"/>
          <c:order val="1"/>
          <c:tx>
            <c:strRef>
              <c:f>Sheet1!$C$1</c:f>
              <c:strCache>
                <c:ptCount val="1"/>
                <c:pt idx="0">
                  <c:v>MFD</c:v>
                </c:pt>
              </c:strCache>
            </c:strRef>
          </c:tx>
          <c:invertIfNegative val="0"/>
          <c:dLbls>
            <c:numFmt formatCode="_(&quot;$&quot;* #,##0.0_);_(&quot;$&quot;* \(#,##0.0\);_(&quot;$&quot;* &quot;-&quot;?_);_(@_)"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Sheet1!$C$2:$C$4</c:f>
              <c:numCache>
                <c:formatCode>#,##0.0_);\(#,##0.0\)</c:formatCode>
                <c:ptCount val="3"/>
                <c:pt idx="0">
                  <c:v>2.2999999999999998</c:v>
                </c:pt>
                <c:pt idx="1">
                  <c:v>3</c:v>
                </c:pt>
                <c:pt idx="2">
                  <c:v>3.8</c:v>
                </c:pt>
              </c:numCache>
            </c:numRef>
          </c:val>
          <c:extLst xmlns:c16r2="http://schemas.microsoft.com/office/drawing/2015/06/chart">
            <c:ext xmlns:c16="http://schemas.microsoft.com/office/drawing/2014/chart" uri="{C3380CC4-5D6E-409C-BE32-E72D297353CC}">
              <c16:uniqueId val="{0000000D-3F70-471B-A4F6-898311E0D16C}"/>
            </c:ext>
          </c:extLst>
        </c:ser>
        <c:ser>
          <c:idx val="2"/>
          <c:order val="2"/>
          <c:tx>
            <c:strRef>
              <c:f>Sheet1!$D$1</c:f>
              <c:strCache>
                <c:ptCount val="1"/>
                <c:pt idx="0">
                  <c:v>Total</c:v>
                </c:pt>
              </c:strCache>
            </c:strRef>
          </c:tx>
          <c:spPr>
            <a:noFill/>
          </c:spPr>
          <c:invertIfNegative val="0"/>
          <c:dLbls>
            <c:numFmt formatCode="_(&quot;$&quot;* #,##0.0_);_(&quot;$&quot;* \(#,##0.0\);_(&quot;$&quot;* &quot;-&quot;?_);_(@_)" sourceLinked="0"/>
            <c:spPr>
              <a:noFill/>
              <a:ln>
                <a:noFill/>
              </a:ln>
              <a:effectLst/>
            </c:spPr>
            <c:txPr>
              <a:bodyPr/>
              <a:lstStyle/>
              <a:p>
                <a:pPr>
                  <a:defRPr>
                    <a:solidFill>
                      <a:schemeClr val="tx1"/>
                    </a:solidFill>
                  </a:defRPr>
                </a:pPr>
                <a:endParaRPr lang="en-US"/>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Sheet1!$D$2:$D$4</c:f>
              <c:numCache>
                <c:formatCode>#,##0.0_);\(#,##0.0\)</c:formatCode>
                <c:ptCount val="3"/>
                <c:pt idx="0">
                  <c:v>5.5</c:v>
                </c:pt>
                <c:pt idx="1">
                  <c:v>6.2</c:v>
                </c:pt>
                <c:pt idx="2">
                  <c:v>7.4</c:v>
                </c:pt>
              </c:numCache>
            </c:numRef>
          </c:val>
          <c:extLst xmlns:c16r2="http://schemas.microsoft.com/office/drawing/2015/06/chart">
            <c:ext xmlns:c16="http://schemas.microsoft.com/office/drawing/2014/chart" uri="{C3380CC4-5D6E-409C-BE32-E72D297353CC}">
              <c16:uniqueId val="{0000000E-3F70-471B-A4F6-898311E0D16C}"/>
            </c:ext>
          </c:extLst>
        </c:ser>
        <c:dLbls>
          <c:showLegendKey val="0"/>
          <c:showVal val="0"/>
          <c:showCatName val="0"/>
          <c:showSerName val="0"/>
          <c:showPercent val="0"/>
          <c:showBubbleSize val="0"/>
        </c:dLbls>
        <c:gapWidth val="10"/>
        <c:overlap val="100"/>
        <c:axId val="145397248"/>
        <c:axId val="145395712"/>
      </c:barChart>
      <c:valAx>
        <c:axId val="145395712"/>
        <c:scaling>
          <c:orientation val="minMax"/>
          <c:max val="8"/>
        </c:scaling>
        <c:delete val="0"/>
        <c:axPos val="l"/>
        <c:majorGridlines>
          <c:spPr>
            <a:ln>
              <a:noFill/>
            </a:ln>
          </c:spPr>
        </c:majorGridlines>
        <c:numFmt formatCode="_(&quot;$&quot;* #,##0.0_);_(&quot;$&quot;* \(#,##0.0\);_(&quot;$&quot;* &quot;-&quot;?_);_(@_)" sourceLinked="0"/>
        <c:majorTickMark val="none"/>
        <c:minorTickMark val="none"/>
        <c:tickLblPos val="nextTo"/>
        <c:crossAx val="145397248"/>
        <c:crosses val="autoZero"/>
        <c:crossBetween val="between"/>
      </c:valAx>
      <c:catAx>
        <c:axId val="145397248"/>
        <c:scaling>
          <c:orientation val="minMax"/>
        </c:scaling>
        <c:delete val="0"/>
        <c:axPos val="b"/>
        <c:numFmt formatCode="General" sourceLinked="0"/>
        <c:majorTickMark val="none"/>
        <c:minorTickMark val="none"/>
        <c:tickLblPos val="nextTo"/>
        <c:crossAx val="145395712"/>
        <c:crosses val="autoZero"/>
        <c:auto val="1"/>
        <c:lblAlgn val="ctr"/>
        <c:lblOffset val="100"/>
        <c:noMultiLvlLbl val="0"/>
      </c:catAx>
      <c:spPr>
        <a:noFill/>
        <a:ln w="25400">
          <a:noFill/>
        </a:ln>
      </c:spPr>
    </c:plotArea>
    <c:legend>
      <c:legendPos val="b"/>
      <c:legendEntry>
        <c:idx val="2"/>
        <c:delete val="1"/>
      </c:legendEntry>
      <c:layout>
        <c:manualLayout>
          <c:xMode val="edge"/>
          <c:yMode val="edge"/>
          <c:x val="0.245348302425513"/>
          <c:y val="0.92769493778625178"/>
          <c:w val="0.59581510549238292"/>
          <c:h val="7.0082778490701797E-2"/>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8023537207102E-2"/>
          <c:y val="7.3467427787917317E-2"/>
          <c:w val="0.93432443045616254"/>
          <c:h val="0.76327893351301024"/>
        </c:manualLayout>
      </c:layout>
      <c:barChart>
        <c:barDir val="col"/>
        <c:grouping val="stacked"/>
        <c:varyColors val="0"/>
        <c:ser>
          <c:idx val="0"/>
          <c:order val="0"/>
          <c:tx>
            <c:strRef>
              <c:f>Sheet1!$B$1</c:f>
              <c:strCache>
                <c:ptCount val="1"/>
                <c:pt idx="0">
                  <c:v>OEC</c:v>
                </c:pt>
              </c:strCache>
            </c:strRef>
          </c:tx>
          <c:spPr>
            <a:solidFill>
              <a:schemeClr val="accent1"/>
            </a:solidFill>
            <a:ln>
              <a:noFill/>
            </a:ln>
          </c:spPr>
          <c:invertIfNegative val="0"/>
          <c:dPt>
            <c:idx val="0"/>
            <c:invertIfNegative val="0"/>
            <c:bubble3D val="0"/>
            <c:extLst xmlns:c16r2="http://schemas.microsoft.com/office/drawing/2015/06/chart">
              <c:ext xmlns:c16="http://schemas.microsoft.com/office/drawing/2014/chart" uri="{C3380CC4-5D6E-409C-BE32-E72D297353CC}">
                <c16:uniqueId val="{00000000-E355-4A57-9B81-DE13BA9DEC51}"/>
              </c:ext>
            </c:extLst>
          </c:dPt>
          <c:dPt>
            <c:idx val="1"/>
            <c:invertIfNegative val="0"/>
            <c:bubble3D val="0"/>
            <c:extLst xmlns:c16r2="http://schemas.microsoft.com/office/drawing/2015/06/chart">
              <c:ext xmlns:c16="http://schemas.microsoft.com/office/drawing/2014/chart" uri="{C3380CC4-5D6E-409C-BE32-E72D297353CC}">
                <c16:uniqueId val="{00000001-E355-4A57-9B81-DE13BA9DEC51}"/>
              </c:ext>
            </c:extLst>
          </c:dPt>
          <c:dPt>
            <c:idx val="2"/>
            <c:invertIfNegative val="0"/>
            <c:bubble3D val="0"/>
            <c:extLst xmlns:c16r2="http://schemas.microsoft.com/office/drawing/2015/06/chart">
              <c:ext xmlns:c16="http://schemas.microsoft.com/office/drawing/2014/chart" uri="{C3380CC4-5D6E-409C-BE32-E72D297353CC}">
                <c16:uniqueId val="{00000002-E355-4A57-9B81-DE13BA9DEC51}"/>
              </c:ext>
            </c:extLst>
          </c:dPt>
          <c:dPt>
            <c:idx val="3"/>
            <c:invertIfNegative val="0"/>
            <c:bubble3D val="0"/>
            <c:extLst xmlns:c16r2="http://schemas.microsoft.com/office/drawing/2015/06/chart">
              <c:ext xmlns:c16="http://schemas.microsoft.com/office/drawing/2014/chart" uri="{C3380CC4-5D6E-409C-BE32-E72D297353CC}">
                <c16:uniqueId val="{00000003-E355-4A57-9B81-DE13BA9DEC51}"/>
              </c:ext>
            </c:extLst>
          </c:dPt>
          <c:dPt>
            <c:idx val="4"/>
            <c:invertIfNegative val="0"/>
            <c:bubble3D val="0"/>
            <c:extLst xmlns:c16r2="http://schemas.microsoft.com/office/drawing/2015/06/chart">
              <c:ext xmlns:c16="http://schemas.microsoft.com/office/drawing/2014/chart" uri="{C3380CC4-5D6E-409C-BE32-E72D297353CC}">
                <c16:uniqueId val="{00000004-E355-4A57-9B81-DE13BA9DEC51}"/>
              </c:ext>
            </c:extLst>
          </c:dPt>
          <c:dPt>
            <c:idx val="5"/>
            <c:invertIfNegative val="0"/>
            <c:bubble3D val="0"/>
            <c:extLst xmlns:c16r2="http://schemas.microsoft.com/office/drawing/2015/06/chart">
              <c:ext xmlns:c16="http://schemas.microsoft.com/office/drawing/2014/chart" uri="{C3380CC4-5D6E-409C-BE32-E72D297353CC}">
                <c16:uniqueId val="{00000005-E355-4A57-9B81-DE13BA9DEC51}"/>
              </c:ext>
            </c:extLst>
          </c:dPt>
          <c:dPt>
            <c:idx val="6"/>
            <c:invertIfNegative val="0"/>
            <c:bubble3D val="0"/>
            <c:extLst xmlns:c16r2="http://schemas.microsoft.com/office/drawing/2015/06/chart">
              <c:ext xmlns:c16="http://schemas.microsoft.com/office/drawing/2014/chart" uri="{C3380CC4-5D6E-409C-BE32-E72D297353CC}">
                <c16:uniqueId val="{00000006-E355-4A57-9B81-DE13BA9DEC51}"/>
              </c:ext>
            </c:extLst>
          </c:dPt>
          <c:dPt>
            <c:idx val="7"/>
            <c:invertIfNegative val="0"/>
            <c:bubble3D val="0"/>
            <c:extLst xmlns:c16r2="http://schemas.microsoft.com/office/drawing/2015/06/chart">
              <c:ext xmlns:c16="http://schemas.microsoft.com/office/drawing/2014/chart" uri="{C3380CC4-5D6E-409C-BE32-E72D297353CC}">
                <c16:uniqueId val="{00000007-E355-4A57-9B81-DE13BA9DEC51}"/>
              </c:ext>
            </c:extLst>
          </c:dPt>
          <c:dPt>
            <c:idx val="8"/>
            <c:invertIfNegative val="0"/>
            <c:bubble3D val="0"/>
            <c:extLst xmlns:c16r2="http://schemas.microsoft.com/office/drawing/2015/06/chart">
              <c:ext xmlns:c16="http://schemas.microsoft.com/office/drawing/2014/chart" uri="{C3380CC4-5D6E-409C-BE32-E72D297353CC}">
                <c16:uniqueId val="{00000008-E355-4A57-9B81-DE13BA9DEC51}"/>
              </c:ext>
            </c:extLst>
          </c:dPt>
          <c:dPt>
            <c:idx val="9"/>
            <c:invertIfNegative val="0"/>
            <c:bubble3D val="0"/>
            <c:extLst xmlns:c16r2="http://schemas.microsoft.com/office/drawing/2015/06/chart">
              <c:ext xmlns:c16="http://schemas.microsoft.com/office/drawing/2014/chart" uri="{C3380CC4-5D6E-409C-BE32-E72D297353CC}">
                <c16:uniqueId val="{00000009-E355-4A57-9B81-DE13BA9DEC51}"/>
              </c:ext>
            </c:extLst>
          </c:dPt>
          <c:dPt>
            <c:idx val="10"/>
            <c:invertIfNegative val="0"/>
            <c:bubble3D val="0"/>
            <c:extLst xmlns:c16r2="http://schemas.microsoft.com/office/drawing/2015/06/chart">
              <c:ext xmlns:c16="http://schemas.microsoft.com/office/drawing/2014/chart" uri="{C3380CC4-5D6E-409C-BE32-E72D297353CC}">
                <c16:uniqueId val="{0000000A-E355-4A57-9B81-DE13BA9DEC51}"/>
              </c:ext>
            </c:extLst>
          </c:dPt>
          <c:dPt>
            <c:idx val="11"/>
            <c:invertIfNegative val="0"/>
            <c:bubble3D val="0"/>
            <c:extLst xmlns:c16r2="http://schemas.microsoft.com/office/drawing/2015/06/chart">
              <c:ext xmlns:c16="http://schemas.microsoft.com/office/drawing/2014/chart" uri="{C3380CC4-5D6E-409C-BE32-E72D297353CC}">
                <c16:uniqueId val="{0000000B-E355-4A57-9B81-DE13BA9DEC51}"/>
              </c:ext>
            </c:extLst>
          </c:dPt>
          <c:dLbls>
            <c:dLbl>
              <c:idx val="9"/>
              <c:numFmt formatCode="_(&quot;$&quot;* #,##0.0_);_(&quot;$&quot;* \(#,##0.0\);_(&quot;$&quot;* &quot;-&quot;?_);_(@_)" sourceLinked="0"/>
              <c:spPr/>
              <c:txPr>
                <a:bodyPr/>
                <a:lstStyle/>
                <a:p>
                  <a:pPr>
                    <a:defRPr>
                      <a:solidFill>
                        <a:schemeClr val="tx1"/>
                      </a:solidFill>
                    </a:defRPr>
                  </a:pPr>
                  <a:endParaRPr lang="en-US"/>
                </a:p>
              </c:txPr>
              <c:dLblPos val="inEnd"/>
              <c:showLegendKey val="0"/>
              <c:showVal val="1"/>
              <c:showCatName val="0"/>
              <c:showSerName val="0"/>
              <c:showPercent val="0"/>
              <c:showBubbleSize val="0"/>
            </c:dLbl>
            <c:dLbl>
              <c:idx val="10"/>
              <c:numFmt formatCode="_(&quot;$&quot;* #,##0.0_);_(&quot;$&quot;* \(#,##0.0\);_(&quot;$&quot;* &quot;-&quot;?_);_(@_)" sourceLinked="0"/>
              <c:spPr/>
              <c:txPr>
                <a:bodyPr/>
                <a:lstStyle/>
                <a:p>
                  <a:pPr>
                    <a:defRPr>
                      <a:solidFill>
                        <a:schemeClr val="tx1"/>
                      </a:solidFill>
                    </a:defRPr>
                  </a:pPr>
                  <a:endParaRPr lang="en-US"/>
                </a:p>
              </c:txPr>
              <c:dLblPos val="inEnd"/>
              <c:showLegendKey val="0"/>
              <c:showVal val="1"/>
              <c:showCatName val="0"/>
              <c:showSerName val="0"/>
              <c:showPercent val="0"/>
              <c:showBubbleSize val="0"/>
            </c:dLbl>
            <c:dLbl>
              <c:idx val="11"/>
              <c:numFmt formatCode="_(&quot;$&quot;* #,##0.0_);_(&quot;$&quot;* \(#,##0.0\);_(&quot;$&quot;* &quot;-&quot;?_);_(@_)" sourceLinked="0"/>
              <c:spPr/>
              <c:txPr>
                <a:bodyPr/>
                <a:lstStyle/>
                <a:p>
                  <a:pPr>
                    <a:defRPr>
                      <a:solidFill>
                        <a:schemeClr val="tx1"/>
                      </a:solidFill>
                    </a:defRPr>
                  </a:pPr>
                  <a:endParaRPr lang="en-US"/>
                </a:p>
              </c:txPr>
              <c:dLblPos val="inEnd"/>
              <c:showLegendKey val="0"/>
              <c:showVal val="1"/>
              <c:showCatName val="0"/>
              <c:showSerName val="0"/>
              <c:showPercent val="0"/>
              <c:showBubbleSize val="0"/>
            </c:dLbl>
            <c:numFmt formatCode="_(&quot;$&quot;* #,##0.0_);_(&quot;$&quot;* \(#,##0.0\);_(&quot;$&quot;* &quot;-&quot;?_);_(@_)" sourceLinked="0"/>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Sheet1!$B$2:$B$4</c:f>
              <c:numCache>
                <c:formatCode>#,##0.0_);\(#,##0.0\)</c:formatCode>
                <c:ptCount val="3"/>
                <c:pt idx="0">
                  <c:v>5.5</c:v>
                </c:pt>
                <c:pt idx="1">
                  <c:v>6.2</c:v>
                </c:pt>
                <c:pt idx="2">
                  <c:v>7.4</c:v>
                </c:pt>
              </c:numCache>
            </c:numRef>
          </c:val>
          <c:extLst xmlns:c16r2="http://schemas.microsoft.com/office/drawing/2015/06/chart">
            <c:ext xmlns:c16="http://schemas.microsoft.com/office/drawing/2014/chart" uri="{C3380CC4-5D6E-409C-BE32-E72D297353CC}">
              <c16:uniqueId val="{0000000C-E355-4A57-9B81-DE13BA9DEC51}"/>
            </c:ext>
          </c:extLst>
        </c:ser>
        <c:ser>
          <c:idx val="1"/>
          <c:order val="1"/>
          <c:tx>
            <c:strRef>
              <c:f>Sheet1!$C$1</c:f>
              <c:strCache>
                <c:ptCount val="1"/>
                <c:pt idx="0">
                  <c:v>OEM Direct &amp; Owned Dealer</c:v>
                </c:pt>
              </c:strCache>
            </c:strRef>
          </c:tx>
          <c:invertIfNegative val="0"/>
          <c:dLbls>
            <c:numFmt formatCode="_(&quot;$&quot;* #,##0.0_);_(&quot;$&quot;* \(#,##0.0\);_(&quot;$&quot;* &quot;-&quot;?_);_(@_)"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Sheet1!$C$2:$C$4</c:f>
              <c:numCache>
                <c:formatCode>#,##0.0_);\(#,##0.0\)</c:formatCode>
                <c:ptCount val="3"/>
                <c:pt idx="0">
                  <c:v>2.9</c:v>
                </c:pt>
                <c:pt idx="1">
                  <c:v>3.1</c:v>
                </c:pt>
                <c:pt idx="2">
                  <c:v>3.4</c:v>
                </c:pt>
              </c:numCache>
            </c:numRef>
          </c:val>
          <c:extLst xmlns:c16r2="http://schemas.microsoft.com/office/drawing/2015/06/chart">
            <c:ext xmlns:c16="http://schemas.microsoft.com/office/drawing/2014/chart" uri="{C3380CC4-5D6E-409C-BE32-E72D297353CC}">
              <c16:uniqueId val="{0000000D-E355-4A57-9B81-DE13BA9DEC51}"/>
            </c:ext>
          </c:extLst>
        </c:ser>
        <c:ser>
          <c:idx val="2"/>
          <c:order val="2"/>
          <c:tx>
            <c:strRef>
              <c:f>Sheet1!$D$1</c:f>
              <c:strCache>
                <c:ptCount val="1"/>
                <c:pt idx="0">
                  <c:v>OSC</c:v>
                </c:pt>
              </c:strCache>
            </c:strRef>
          </c:tx>
          <c:invertIfNegative val="0"/>
          <c:dLbls>
            <c:numFmt formatCode="_(&quot;$&quot;* #,##0.0_);_(&quot;$&quot;* \(#,##0.0\);_(&quot;$&quot;* &quot;-&quot;?_);_(@_)"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Sheet1!$D$2:$D$4</c:f>
              <c:numCache>
                <c:formatCode>#,##0.0_);\(#,##0.0\)</c:formatCode>
                <c:ptCount val="3"/>
                <c:pt idx="0">
                  <c:v>4</c:v>
                </c:pt>
                <c:pt idx="1">
                  <c:v>3.1</c:v>
                </c:pt>
                <c:pt idx="2">
                  <c:v>2.5999999999999996</c:v>
                </c:pt>
              </c:numCache>
            </c:numRef>
          </c:val>
          <c:extLst xmlns:c16r2="http://schemas.microsoft.com/office/drawing/2015/06/chart">
            <c:ext xmlns:c16="http://schemas.microsoft.com/office/drawing/2014/chart" uri="{C3380CC4-5D6E-409C-BE32-E72D297353CC}">
              <c16:uniqueId val="{0000000E-E355-4A57-9B81-DE13BA9DEC51}"/>
            </c:ext>
          </c:extLst>
        </c:ser>
        <c:ser>
          <c:idx val="3"/>
          <c:order val="3"/>
          <c:tx>
            <c:strRef>
              <c:f>Sheet1!$E$1</c:f>
              <c:strCache>
                <c:ptCount val="1"/>
                <c:pt idx="0">
                  <c:v>Total</c:v>
                </c:pt>
              </c:strCache>
            </c:strRef>
          </c:tx>
          <c:spPr>
            <a:noFill/>
          </c:spPr>
          <c:invertIfNegative val="0"/>
          <c:dLbls>
            <c:numFmt formatCode="_(&quot;$&quot;* #,##0.0_);_(&quot;$&quot;* \(#,##0.0\);_(&quot;$&quot;* &quot;-&quot;?_);_(@_)" sourceLinked="0"/>
            <c:spPr>
              <a:noFill/>
              <a:ln>
                <a:noFill/>
              </a:ln>
              <a:effectLst/>
            </c:sp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Sheet1!$E$2:$E$4</c:f>
              <c:numCache>
                <c:formatCode>#,##0.0_);\(#,##0.0\)</c:formatCode>
                <c:ptCount val="3"/>
                <c:pt idx="0">
                  <c:v>12.399999999999999</c:v>
                </c:pt>
                <c:pt idx="1">
                  <c:v>12.4</c:v>
                </c:pt>
                <c:pt idx="2">
                  <c:v>13.5</c:v>
                </c:pt>
              </c:numCache>
            </c:numRef>
          </c:val>
          <c:extLst xmlns:c16r2="http://schemas.microsoft.com/office/drawing/2015/06/chart">
            <c:ext xmlns:c16="http://schemas.microsoft.com/office/drawing/2014/chart" uri="{C3380CC4-5D6E-409C-BE32-E72D297353CC}">
              <c16:uniqueId val="{0000000F-E355-4A57-9B81-DE13BA9DEC51}"/>
            </c:ext>
          </c:extLst>
        </c:ser>
        <c:dLbls>
          <c:showLegendKey val="0"/>
          <c:showVal val="0"/>
          <c:showCatName val="0"/>
          <c:showSerName val="0"/>
          <c:showPercent val="0"/>
          <c:showBubbleSize val="0"/>
        </c:dLbls>
        <c:gapWidth val="10"/>
        <c:overlap val="100"/>
        <c:axId val="145504896"/>
        <c:axId val="145503360"/>
      </c:barChart>
      <c:valAx>
        <c:axId val="145503360"/>
        <c:scaling>
          <c:orientation val="minMax"/>
          <c:max val="15"/>
          <c:min val="0"/>
        </c:scaling>
        <c:delete val="0"/>
        <c:axPos val="l"/>
        <c:majorGridlines>
          <c:spPr>
            <a:ln>
              <a:noFill/>
            </a:ln>
          </c:spPr>
        </c:majorGridlines>
        <c:numFmt formatCode="_(&quot;$&quot;* #,##0.0_);_(&quot;$&quot;* \(#,##0.0\);_(&quot;$&quot;* &quot;-&quot;?_);_(@_)" sourceLinked="0"/>
        <c:majorTickMark val="none"/>
        <c:minorTickMark val="none"/>
        <c:tickLblPos val="nextTo"/>
        <c:crossAx val="145504896"/>
        <c:crosses val="autoZero"/>
        <c:crossBetween val="between"/>
      </c:valAx>
      <c:catAx>
        <c:axId val="145504896"/>
        <c:scaling>
          <c:orientation val="minMax"/>
        </c:scaling>
        <c:delete val="0"/>
        <c:axPos val="b"/>
        <c:numFmt formatCode="General" sourceLinked="0"/>
        <c:majorTickMark val="none"/>
        <c:minorTickMark val="none"/>
        <c:tickLblPos val="nextTo"/>
        <c:crossAx val="145503360"/>
        <c:crosses val="autoZero"/>
        <c:auto val="1"/>
        <c:lblAlgn val="ctr"/>
        <c:lblOffset val="100"/>
        <c:noMultiLvlLbl val="0"/>
      </c:catAx>
      <c:spPr>
        <a:noFill/>
        <a:ln w="25400">
          <a:noFill/>
        </a:ln>
      </c:spPr>
    </c:plotArea>
    <c:legend>
      <c:legendPos val="b"/>
      <c:legendEntry>
        <c:idx val="3"/>
        <c:delete val="1"/>
      </c:legendEntry>
      <c:layout>
        <c:manualLayout>
          <c:xMode val="edge"/>
          <c:yMode val="edge"/>
          <c:x val="0.11801485308947757"/>
          <c:y val="0.93608348833968658"/>
          <c:w val="0.86518114210050712"/>
          <c:h val="6.3916511660313466E-2"/>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08431115228244"/>
          <c:y val="0.11128903417906234"/>
          <c:w val="0.82698104832484176"/>
          <c:h val="0.64635684070125465"/>
        </c:manualLayout>
      </c:layout>
      <c:barChart>
        <c:barDir val="col"/>
        <c:grouping val="percentStacked"/>
        <c:varyColors val="0"/>
        <c:ser>
          <c:idx val="0"/>
          <c:order val="0"/>
          <c:tx>
            <c:strRef>
              <c:f>Sheet1!$B$1</c:f>
              <c:strCache>
                <c:ptCount val="1"/>
                <c:pt idx="0">
                  <c:v>OEM</c:v>
                </c:pt>
              </c:strCache>
            </c:strRef>
          </c:tx>
          <c:spPr>
            <a:solidFill>
              <a:schemeClr val="accent1"/>
            </a:solidFill>
            <a:ln w="25400">
              <a:noFill/>
            </a:ln>
          </c:spPr>
          <c:invertIfNegative val="0"/>
          <c:dPt>
            <c:idx val="0"/>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1-551A-472B-A1BA-9E15BF1CE170}"/>
              </c:ext>
            </c:extLst>
          </c:dPt>
          <c:dPt>
            <c:idx val="1"/>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3-551A-472B-A1BA-9E15BF1CE170}"/>
              </c:ext>
            </c:extLst>
          </c:dPt>
          <c:dPt>
            <c:idx val="2"/>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5-551A-472B-A1BA-9E15BF1CE170}"/>
              </c:ext>
            </c:extLst>
          </c:dPt>
          <c:dPt>
            <c:idx val="3"/>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7-551A-472B-A1BA-9E15BF1CE170}"/>
              </c:ext>
            </c:extLst>
          </c:dPt>
          <c:dLbls>
            <c:numFmt formatCode="0%"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Sheet1!$A$2:$A$12</c:f>
              <c:strCache>
                <c:ptCount val="11"/>
                <c:pt idx="0">
                  <c:v>2010</c:v>
                </c:pt>
                <c:pt idx="1">
                  <c:v>2011</c:v>
                </c:pt>
                <c:pt idx="2">
                  <c:v>2012</c:v>
                </c:pt>
                <c:pt idx="3">
                  <c:v>2013</c:v>
                </c:pt>
                <c:pt idx="4">
                  <c:v>2014</c:v>
                </c:pt>
                <c:pt idx="5">
                  <c:v>2015</c:v>
                </c:pt>
                <c:pt idx="6">
                  <c:v>2016E</c:v>
                </c:pt>
                <c:pt idx="7">
                  <c:v>2017F</c:v>
                </c:pt>
                <c:pt idx="8">
                  <c:v>2018F</c:v>
                </c:pt>
                <c:pt idx="9">
                  <c:v>2019F</c:v>
                </c:pt>
                <c:pt idx="10">
                  <c:v>2020F</c:v>
                </c:pt>
              </c:strCache>
            </c:strRef>
          </c:cat>
          <c:val>
            <c:numRef>
              <c:f>Sheet1!$B$2:$B$12</c:f>
              <c:numCache>
                <c:formatCode>0.0%</c:formatCode>
                <c:ptCount val="11"/>
                <c:pt idx="0">
                  <c:v>0.96</c:v>
                </c:pt>
                <c:pt idx="1">
                  <c:v>0.95389473684210524</c:v>
                </c:pt>
                <c:pt idx="2">
                  <c:v>0.94778947368421052</c:v>
                </c:pt>
                <c:pt idx="3">
                  <c:v>0.94168421052631579</c:v>
                </c:pt>
                <c:pt idx="4">
                  <c:v>0.93557894736842107</c:v>
                </c:pt>
                <c:pt idx="5">
                  <c:v>0.92947368421052634</c:v>
                </c:pt>
                <c:pt idx="6">
                  <c:v>0.92749894736842109</c:v>
                </c:pt>
                <c:pt idx="7">
                  <c:v>0.92552421052631573</c:v>
                </c:pt>
                <c:pt idx="8">
                  <c:v>0.92354947368421048</c:v>
                </c:pt>
                <c:pt idx="9">
                  <c:v>0.92157473684210522</c:v>
                </c:pt>
                <c:pt idx="10">
                  <c:v>0.91959999999999997</c:v>
                </c:pt>
              </c:numCache>
            </c:numRef>
          </c:val>
          <c:extLst xmlns:c16r2="http://schemas.microsoft.com/office/drawing/2015/06/chart">
            <c:ext xmlns:c16="http://schemas.microsoft.com/office/drawing/2014/chart" uri="{C3380CC4-5D6E-409C-BE32-E72D297353CC}">
              <c16:uniqueId val="{00000008-551A-472B-A1BA-9E15BF1CE170}"/>
            </c:ext>
          </c:extLst>
        </c:ser>
        <c:ser>
          <c:idx val="1"/>
          <c:order val="1"/>
          <c:tx>
            <c:strRef>
              <c:f>Sheet1!$C$1</c:f>
              <c:strCache>
                <c:ptCount val="1"/>
                <c:pt idx="0">
                  <c:v>Compatibles</c:v>
                </c:pt>
              </c:strCache>
            </c:strRef>
          </c:tx>
          <c:spPr>
            <a:solidFill>
              <a:schemeClr val="accent2">
                <a:lumMod val="20000"/>
                <a:lumOff val="80000"/>
              </a:schemeClr>
            </a:solidFill>
            <a:ln>
              <a:noFill/>
            </a:ln>
          </c:spPr>
          <c:invertIfNegative val="0"/>
          <c:dLbls>
            <c:numFmt formatCode="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Sheet1!$A$2:$A$12</c:f>
              <c:strCache>
                <c:ptCount val="11"/>
                <c:pt idx="0">
                  <c:v>2010</c:v>
                </c:pt>
                <c:pt idx="1">
                  <c:v>2011</c:v>
                </c:pt>
                <c:pt idx="2">
                  <c:v>2012</c:v>
                </c:pt>
                <c:pt idx="3">
                  <c:v>2013</c:v>
                </c:pt>
                <c:pt idx="4">
                  <c:v>2014</c:v>
                </c:pt>
                <c:pt idx="5">
                  <c:v>2015</c:v>
                </c:pt>
                <c:pt idx="6">
                  <c:v>2016E</c:v>
                </c:pt>
                <c:pt idx="7">
                  <c:v>2017F</c:v>
                </c:pt>
                <c:pt idx="8">
                  <c:v>2018F</c:v>
                </c:pt>
                <c:pt idx="9">
                  <c:v>2019F</c:v>
                </c:pt>
                <c:pt idx="10">
                  <c:v>2020F</c:v>
                </c:pt>
              </c:strCache>
            </c:strRef>
          </c:cat>
          <c:val>
            <c:numRef>
              <c:f>Sheet1!$C$2:$C$12</c:f>
              <c:numCache>
                <c:formatCode>0.0%</c:formatCode>
                <c:ptCount val="11"/>
                <c:pt idx="0">
                  <c:v>0.04</c:v>
                </c:pt>
                <c:pt idx="1">
                  <c:v>4.6105263157894739E-2</c:v>
                </c:pt>
                <c:pt idx="2">
                  <c:v>5.2210526315789478E-2</c:v>
                </c:pt>
                <c:pt idx="3">
                  <c:v>5.8315789473684217E-2</c:v>
                </c:pt>
                <c:pt idx="4">
                  <c:v>6.4421052631578948E-2</c:v>
                </c:pt>
                <c:pt idx="5">
                  <c:v>7.0526315789473687E-2</c:v>
                </c:pt>
                <c:pt idx="6">
                  <c:v>7.2501052631578952E-2</c:v>
                </c:pt>
                <c:pt idx="7">
                  <c:v>7.4475789473684217E-2</c:v>
                </c:pt>
                <c:pt idx="8">
                  <c:v>7.6450526315789483E-2</c:v>
                </c:pt>
                <c:pt idx="9">
                  <c:v>7.8425263157894748E-2</c:v>
                </c:pt>
                <c:pt idx="10">
                  <c:v>8.0399999999999999E-2</c:v>
                </c:pt>
              </c:numCache>
            </c:numRef>
          </c:val>
          <c:extLst xmlns:c16r2="http://schemas.microsoft.com/office/drawing/2015/06/chart">
            <c:ext xmlns:c16="http://schemas.microsoft.com/office/drawing/2014/chart" uri="{C3380CC4-5D6E-409C-BE32-E72D297353CC}">
              <c16:uniqueId val="{00000009-551A-472B-A1BA-9E15BF1CE170}"/>
            </c:ext>
          </c:extLst>
        </c:ser>
        <c:dLbls>
          <c:showLegendKey val="0"/>
          <c:showVal val="0"/>
          <c:showCatName val="0"/>
          <c:showSerName val="0"/>
          <c:showPercent val="0"/>
          <c:showBubbleSize val="0"/>
        </c:dLbls>
        <c:gapWidth val="10"/>
        <c:overlap val="100"/>
        <c:axId val="145617280"/>
        <c:axId val="145618816"/>
      </c:barChart>
      <c:catAx>
        <c:axId val="145617280"/>
        <c:scaling>
          <c:orientation val="minMax"/>
        </c:scaling>
        <c:delete val="0"/>
        <c:axPos val="b"/>
        <c:numFmt formatCode="General" sourceLinked="1"/>
        <c:majorTickMark val="none"/>
        <c:minorTickMark val="none"/>
        <c:tickLblPos val="nextTo"/>
        <c:crossAx val="145618816"/>
        <c:crosses val="autoZero"/>
        <c:auto val="1"/>
        <c:lblAlgn val="ctr"/>
        <c:lblOffset val="100"/>
        <c:noMultiLvlLbl val="0"/>
      </c:catAx>
      <c:valAx>
        <c:axId val="145618816"/>
        <c:scaling>
          <c:orientation val="minMax"/>
        </c:scaling>
        <c:delete val="0"/>
        <c:axPos val="l"/>
        <c:majorGridlines>
          <c:spPr>
            <a:ln>
              <a:noFill/>
            </a:ln>
          </c:spPr>
        </c:majorGridlines>
        <c:numFmt formatCode="0%" sourceLinked="1"/>
        <c:majorTickMark val="none"/>
        <c:minorTickMark val="none"/>
        <c:tickLblPos val="nextTo"/>
        <c:crossAx val="145617280"/>
        <c:crosses val="autoZero"/>
        <c:crossBetween val="between"/>
      </c:valAx>
      <c:spPr>
        <a:noFill/>
        <a:ln w="25400">
          <a:noFill/>
        </a:ln>
      </c:spPr>
    </c:plotArea>
    <c:legend>
      <c:legendPos val="b"/>
      <c:layout>
        <c:manualLayout>
          <c:xMode val="edge"/>
          <c:yMode val="edge"/>
          <c:x val="0.28846237970253719"/>
          <c:y val="0.90185303390602833"/>
          <c:w val="0.42307524059492563"/>
          <c:h val="9.8146966093971666E-2"/>
        </c:manualLayout>
      </c:layout>
      <c:overlay val="0"/>
      <c:txPr>
        <a:bodyPr/>
        <a:lstStyle/>
        <a:p>
          <a:pPr>
            <a:defRPr sz="900"/>
          </a:pPr>
          <a:endParaRPr lang="en-US"/>
        </a:p>
      </c:txPr>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08431115228244"/>
          <c:y val="0.11128903417906234"/>
          <c:w val="0.82698104832484176"/>
          <c:h val="0.64635684070125465"/>
        </c:manualLayout>
      </c:layout>
      <c:barChart>
        <c:barDir val="col"/>
        <c:grouping val="percentStacked"/>
        <c:varyColors val="0"/>
        <c:ser>
          <c:idx val="0"/>
          <c:order val="0"/>
          <c:tx>
            <c:strRef>
              <c:f>Sheet1!$B$1</c:f>
              <c:strCache>
                <c:ptCount val="1"/>
                <c:pt idx="0">
                  <c:v>OEM</c:v>
                </c:pt>
              </c:strCache>
            </c:strRef>
          </c:tx>
          <c:spPr>
            <a:solidFill>
              <a:schemeClr val="accent1"/>
            </a:solidFill>
            <a:ln w="25400">
              <a:noFill/>
            </a:ln>
          </c:spPr>
          <c:invertIfNegative val="0"/>
          <c:dPt>
            <c:idx val="0"/>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1-C78E-48C0-BE28-184161871BD4}"/>
              </c:ext>
            </c:extLst>
          </c:dPt>
          <c:dPt>
            <c:idx val="1"/>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3-C78E-48C0-BE28-184161871BD4}"/>
              </c:ext>
            </c:extLst>
          </c:dPt>
          <c:dPt>
            <c:idx val="2"/>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5-C78E-48C0-BE28-184161871BD4}"/>
              </c:ext>
            </c:extLst>
          </c:dPt>
          <c:dPt>
            <c:idx val="3"/>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7-C78E-48C0-BE28-184161871BD4}"/>
              </c:ext>
            </c:extLst>
          </c:dPt>
          <c:dLbls>
            <c:numFmt formatCode="0%"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Sheet1!$A$2:$A$12</c:f>
              <c:strCache>
                <c:ptCount val="11"/>
                <c:pt idx="0">
                  <c:v>2010</c:v>
                </c:pt>
                <c:pt idx="1">
                  <c:v>2011</c:v>
                </c:pt>
                <c:pt idx="2">
                  <c:v>2012</c:v>
                </c:pt>
                <c:pt idx="3">
                  <c:v>2013</c:v>
                </c:pt>
                <c:pt idx="4">
                  <c:v>2014</c:v>
                </c:pt>
                <c:pt idx="5">
                  <c:v>2015</c:v>
                </c:pt>
                <c:pt idx="6">
                  <c:v>2016E</c:v>
                </c:pt>
                <c:pt idx="7">
                  <c:v>2017F</c:v>
                </c:pt>
                <c:pt idx="8">
                  <c:v>2018F</c:v>
                </c:pt>
                <c:pt idx="9">
                  <c:v>2019F</c:v>
                </c:pt>
                <c:pt idx="10">
                  <c:v>2020F</c:v>
                </c:pt>
              </c:strCache>
            </c:strRef>
          </c:cat>
          <c:val>
            <c:numRef>
              <c:f>Sheet1!$B$2:$B$12</c:f>
              <c:numCache>
                <c:formatCode>0.0%</c:formatCode>
                <c:ptCount val="11"/>
                <c:pt idx="0">
                  <c:v>0.77153846153846151</c:v>
                </c:pt>
                <c:pt idx="1">
                  <c:v>0.77034188034188034</c:v>
                </c:pt>
                <c:pt idx="2">
                  <c:v>0.76914529914529917</c:v>
                </c:pt>
                <c:pt idx="3">
                  <c:v>0.767948717948718</c:v>
                </c:pt>
                <c:pt idx="4">
                  <c:v>0.76675213675213683</c:v>
                </c:pt>
                <c:pt idx="5">
                  <c:v>0.76555555555555554</c:v>
                </c:pt>
                <c:pt idx="6">
                  <c:v>0.76477777777777778</c:v>
                </c:pt>
                <c:pt idx="7">
                  <c:v>0.76400000000000001</c:v>
                </c:pt>
                <c:pt idx="8">
                  <c:v>0.76322222222222225</c:v>
                </c:pt>
                <c:pt idx="9">
                  <c:v>0.76244444444444448</c:v>
                </c:pt>
                <c:pt idx="10">
                  <c:v>0.76166666666666671</c:v>
                </c:pt>
              </c:numCache>
            </c:numRef>
          </c:val>
          <c:extLst xmlns:c16r2="http://schemas.microsoft.com/office/drawing/2015/06/chart">
            <c:ext xmlns:c16="http://schemas.microsoft.com/office/drawing/2014/chart" uri="{C3380CC4-5D6E-409C-BE32-E72D297353CC}">
              <c16:uniqueId val="{00000008-C78E-48C0-BE28-184161871BD4}"/>
            </c:ext>
          </c:extLst>
        </c:ser>
        <c:ser>
          <c:idx val="1"/>
          <c:order val="1"/>
          <c:tx>
            <c:strRef>
              <c:f>Sheet1!$C$1</c:f>
              <c:strCache>
                <c:ptCount val="1"/>
                <c:pt idx="0">
                  <c:v>Compatibles</c:v>
                </c:pt>
              </c:strCache>
            </c:strRef>
          </c:tx>
          <c:spPr>
            <a:solidFill>
              <a:schemeClr val="accent2">
                <a:lumMod val="20000"/>
                <a:lumOff val="80000"/>
              </a:schemeClr>
            </a:solidFill>
            <a:ln>
              <a:noFill/>
            </a:ln>
          </c:spPr>
          <c:invertIfNegative val="0"/>
          <c:dLbls>
            <c:numFmt formatCode="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Sheet1!$A$2:$A$12</c:f>
              <c:strCache>
                <c:ptCount val="11"/>
                <c:pt idx="0">
                  <c:v>2010</c:v>
                </c:pt>
                <c:pt idx="1">
                  <c:v>2011</c:v>
                </c:pt>
                <c:pt idx="2">
                  <c:v>2012</c:v>
                </c:pt>
                <c:pt idx="3">
                  <c:v>2013</c:v>
                </c:pt>
                <c:pt idx="4">
                  <c:v>2014</c:v>
                </c:pt>
                <c:pt idx="5">
                  <c:v>2015</c:v>
                </c:pt>
                <c:pt idx="6">
                  <c:v>2016E</c:v>
                </c:pt>
                <c:pt idx="7">
                  <c:v>2017F</c:v>
                </c:pt>
                <c:pt idx="8">
                  <c:v>2018F</c:v>
                </c:pt>
                <c:pt idx="9">
                  <c:v>2019F</c:v>
                </c:pt>
                <c:pt idx="10">
                  <c:v>2020F</c:v>
                </c:pt>
              </c:strCache>
            </c:strRef>
          </c:cat>
          <c:val>
            <c:numRef>
              <c:f>Sheet1!$C$2:$C$12</c:f>
              <c:numCache>
                <c:formatCode>0.0%</c:formatCode>
                <c:ptCount val="11"/>
                <c:pt idx="0">
                  <c:v>0.22846153846153844</c:v>
                </c:pt>
                <c:pt idx="1">
                  <c:v>0.22965811965811964</c:v>
                </c:pt>
                <c:pt idx="2">
                  <c:v>0.23085470085470083</c:v>
                </c:pt>
                <c:pt idx="3">
                  <c:v>0.23205128205128203</c:v>
                </c:pt>
                <c:pt idx="4">
                  <c:v>0.23324786324786323</c:v>
                </c:pt>
                <c:pt idx="5">
                  <c:v>0.23444444444444446</c:v>
                </c:pt>
                <c:pt idx="6">
                  <c:v>0.23522222222222222</c:v>
                </c:pt>
                <c:pt idx="7">
                  <c:v>0.23599999999999999</c:v>
                </c:pt>
                <c:pt idx="8">
                  <c:v>0.23677777777777775</c:v>
                </c:pt>
                <c:pt idx="9">
                  <c:v>0.23755555555555552</c:v>
                </c:pt>
                <c:pt idx="10">
                  <c:v>0.23833333333333331</c:v>
                </c:pt>
              </c:numCache>
            </c:numRef>
          </c:val>
          <c:extLst xmlns:c16r2="http://schemas.microsoft.com/office/drawing/2015/06/chart">
            <c:ext xmlns:c16="http://schemas.microsoft.com/office/drawing/2014/chart" uri="{C3380CC4-5D6E-409C-BE32-E72D297353CC}">
              <c16:uniqueId val="{00000009-C78E-48C0-BE28-184161871BD4}"/>
            </c:ext>
          </c:extLst>
        </c:ser>
        <c:dLbls>
          <c:showLegendKey val="0"/>
          <c:showVal val="0"/>
          <c:showCatName val="0"/>
          <c:showSerName val="0"/>
          <c:showPercent val="0"/>
          <c:showBubbleSize val="0"/>
        </c:dLbls>
        <c:gapWidth val="10"/>
        <c:overlap val="100"/>
        <c:axId val="145276928"/>
        <c:axId val="145278464"/>
      </c:barChart>
      <c:catAx>
        <c:axId val="145276928"/>
        <c:scaling>
          <c:orientation val="minMax"/>
        </c:scaling>
        <c:delete val="0"/>
        <c:axPos val="b"/>
        <c:numFmt formatCode="General" sourceLinked="1"/>
        <c:majorTickMark val="none"/>
        <c:minorTickMark val="none"/>
        <c:tickLblPos val="nextTo"/>
        <c:crossAx val="145278464"/>
        <c:crosses val="autoZero"/>
        <c:auto val="1"/>
        <c:lblAlgn val="ctr"/>
        <c:lblOffset val="100"/>
        <c:noMultiLvlLbl val="0"/>
      </c:catAx>
      <c:valAx>
        <c:axId val="145278464"/>
        <c:scaling>
          <c:orientation val="minMax"/>
          <c:min val="0.5"/>
        </c:scaling>
        <c:delete val="0"/>
        <c:axPos val="l"/>
        <c:majorGridlines>
          <c:spPr>
            <a:ln>
              <a:noFill/>
            </a:ln>
          </c:spPr>
        </c:majorGridlines>
        <c:numFmt formatCode="0%" sourceLinked="1"/>
        <c:majorTickMark val="none"/>
        <c:minorTickMark val="none"/>
        <c:tickLblPos val="nextTo"/>
        <c:crossAx val="145276928"/>
        <c:crosses val="autoZero"/>
        <c:crossBetween val="between"/>
      </c:valAx>
      <c:spPr>
        <a:noFill/>
        <a:ln w="25400">
          <a:noFill/>
        </a:ln>
      </c:spPr>
    </c:plotArea>
    <c:legend>
      <c:legendPos val="b"/>
      <c:layout>
        <c:manualLayout>
          <c:xMode val="edge"/>
          <c:yMode val="edge"/>
          <c:x val="0.28846237970253719"/>
          <c:y val="0.90185303390602833"/>
          <c:w val="0.42307524059492563"/>
          <c:h val="9.8146966093971666E-2"/>
        </c:manualLayout>
      </c:layout>
      <c:overlay val="0"/>
      <c:txPr>
        <a:bodyPr/>
        <a:lstStyle/>
        <a:p>
          <a:pPr>
            <a:defRPr sz="900"/>
          </a:pPr>
          <a:endParaRPr lang="en-US"/>
        </a:p>
      </c:txPr>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016771941968792"/>
          <c:y val="1.2053773751018425E-2"/>
          <c:w val="0.85625474700277837"/>
          <c:h val="0.81126228385814814"/>
        </c:manualLayout>
      </c:layout>
      <c:barChart>
        <c:barDir val="col"/>
        <c:grouping val="clustered"/>
        <c:varyColors val="0"/>
        <c:ser>
          <c:idx val="0"/>
          <c:order val="0"/>
          <c:tx>
            <c:strRef>
              <c:f>Data!$B$1</c:f>
              <c:strCache>
                <c:ptCount val="1"/>
                <c:pt idx="0">
                  <c:v>Net Revenue</c:v>
                </c:pt>
              </c:strCache>
            </c:strRef>
          </c:tx>
          <c:spPr>
            <a:solidFill>
              <a:schemeClr val="accent2"/>
            </a:solidFill>
            <a:ln w="9525">
              <a:solidFill>
                <a:srgbClr val="FFFFFF"/>
              </a:solidFill>
            </a:ln>
          </c:spPr>
          <c:invertIfNegative val="0"/>
          <c:dLbls>
            <c:dLbl>
              <c:idx val="2"/>
              <c:layout>
                <c:manualLayout>
                  <c:x val="0"/>
                  <c:y val="-2.9732403684570623E-2"/>
                </c:manualLayout>
              </c:layout>
              <c:showLegendKey val="0"/>
              <c:showVal val="1"/>
              <c:showCatName val="0"/>
              <c:showSerName val="0"/>
              <c:showPercent val="0"/>
              <c:showBubbleSize val="0"/>
            </c:dLbl>
            <c:dLbl>
              <c:idx val="3"/>
              <c:layout>
                <c:manualLayout>
                  <c:x val="-3.2349377350901847E-3"/>
                  <c:y val="-3.2688318173160577E-2"/>
                </c:manualLayout>
              </c:layout>
              <c:showLegendKey val="0"/>
              <c:showVal val="1"/>
              <c:showCatName val="0"/>
              <c:showSerName val="0"/>
              <c:showPercent val="0"/>
              <c:showBubbleSize val="0"/>
            </c:dLbl>
            <c:numFmt formatCode="&quot;$&quot;#,##0.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Data!$A$2:$A$9</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Data!$B$2:$B$9</c:f>
              <c:numCache>
                <c:formatCode>_("$"* #,##0.0_);_("$"* \(#,##0.0\);_("$"* "-"??_);_(@_)</c:formatCode>
                <c:ptCount val="8"/>
                <c:pt idx="0">
                  <c:v>234.25700000000001</c:v>
                </c:pt>
                <c:pt idx="1">
                  <c:v>227.29852353652979</c:v>
                </c:pt>
                <c:pt idx="2">
                  <c:v>215.82842879973299</c:v>
                </c:pt>
                <c:pt idx="3">
                  <c:v>222.98958883804104</c:v>
                </c:pt>
                <c:pt idx="4">
                  <c:v>228.65913099785587</c:v>
                </c:pt>
                <c:pt idx="5">
                  <c:v>235.72440417295974</c:v>
                </c:pt>
                <c:pt idx="6">
                  <c:v>243.14124644057983</c:v>
                </c:pt>
                <c:pt idx="7">
                  <c:v>250.82132595969617</c:v>
                </c:pt>
              </c:numCache>
            </c:numRef>
          </c:val>
          <c:extLst xmlns:c16r2="http://schemas.microsoft.com/office/drawing/2015/06/chart">
            <c:ext xmlns:c16="http://schemas.microsoft.com/office/drawing/2014/chart" uri="{C3380CC4-5D6E-409C-BE32-E72D297353CC}">
              <c16:uniqueId val="{00000000-4026-42BB-87A5-DFB42D0E2AB8}"/>
            </c:ext>
          </c:extLst>
        </c:ser>
        <c:dLbls>
          <c:showLegendKey val="0"/>
          <c:showVal val="0"/>
          <c:showCatName val="0"/>
          <c:showSerName val="0"/>
          <c:showPercent val="0"/>
          <c:showBubbleSize val="0"/>
        </c:dLbls>
        <c:gapWidth val="10"/>
        <c:axId val="128088320"/>
        <c:axId val="128106496"/>
      </c:barChart>
      <c:lineChart>
        <c:grouping val="standard"/>
        <c:varyColors val="0"/>
        <c:ser>
          <c:idx val="1"/>
          <c:order val="1"/>
          <c:tx>
            <c:strRef>
              <c:f>Data!$C$1</c:f>
              <c:strCache>
                <c:ptCount val="1"/>
                <c:pt idx="0">
                  <c:v>Adjusted EBITDA</c:v>
                </c:pt>
              </c:strCache>
            </c:strRef>
          </c:tx>
          <c:spPr>
            <a:ln w="19050">
              <a:solidFill>
                <a:schemeClr val="accent1"/>
              </a:solidFill>
              <a:prstDash val="solid"/>
            </a:ln>
          </c:spPr>
          <c:marker>
            <c:symbol val="none"/>
          </c:marker>
          <c:dLbls>
            <c:dLbl>
              <c:idx val="1"/>
              <c:layout>
                <c:manualLayout>
                  <c:x val="-6.2418250958318461E-2"/>
                  <c:y val="0.10473903397011207"/>
                </c:manualLayout>
              </c:layout>
              <c:dLblPos val="r"/>
              <c:showLegendKey val="0"/>
              <c:showVal val="1"/>
              <c:showCatName val="0"/>
              <c:showSerName val="0"/>
              <c:showPercent val="0"/>
              <c:showBubbleSize val="0"/>
            </c:dLbl>
            <c:dLbl>
              <c:idx val="2"/>
              <c:layout>
                <c:manualLayout>
                  <c:x val="-5.9183313223228277E-2"/>
                  <c:y val="0.12108319305669235"/>
                </c:manualLayout>
              </c:layout>
              <c:dLblPos val="r"/>
              <c:showLegendKey val="0"/>
              <c:showVal val="1"/>
              <c:showCatName val="0"/>
              <c:showSerName val="0"/>
              <c:showPercent val="0"/>
              <c:showBubbleSize val="0"/>
            </c:dLbl>
            <c:dLbl>
              <c:idx val="3"/>
              <c:layout>
                <c:manualLayout>
                  <c:x val="-5.918331322322834E-2"/>
                  <c:y val="7.7498768825811581E-2"/>
                </c:manualLayout>
              </c:layout>
              <c:dLblPos val="r"/>
              <c:showLegendKey val="0"/>
              <c:showVal val="1"/>
              <c:showCatName val="0"/>
              <c:showSerName val="0"/>
              <c:showPercent val="0"/>
              <c:showBubbleSize val="0"/>
            </c:dLbl>
            <c:txPr>
              <a:bodyPr/>
              <a:lstStyle/>
              <a:p>
                <a:pPr>
                  <a:defRPr>
                    <a:solidFill>
                      <a:schemeClr val="bg1"/>
                    </a:solidFill>
                  </a:defRPr>
                </a:pPr>
                <a:endParaRPr lang="en-US"/>
              </a:p>
            </c:txPr>
            <c:dLblPos val="b"/>
            <c:showLegendKey val="0"/>
            <c:showVal val="1"/>
            <c:showCatName val="0"/>
            <c:showSerName val="0"/>
            <c:showPercent val="0"/>
            <c:showBubbleSize val="0"/>
            <c:showLeaderLines val="0"/>
          </c:dLbls>
          <c:cat>
            <c:numRef>
              <c:f>Data!$A$2:$A$9</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Data!$C$2:$C$9</c:f>
              <c:numCache>
                <c:formatCode>_("$"* #,##0.0_);_("$"* \(#,##0.0\);_("$"* "-"??_);_(@_)</c:formatCode>
                <c:ptCount val="8"/>
                <c:pt idx="0">
                  <c:v>17.508938041806896</c:v>
                </c:pt>
                <c:pt idx="1">
                  <c:v>21.444153839740945</c:v>
                </c:pt>
                <c:pt idx="2">
                  <c:v>23.398993397277998</c:v>
                </c:pt>
                <c:pt idx="3">
                  <c:v>25.586578834868394</c:v>
                </c:pt>
                <c:pt idx="4">
                  <c:v>26.074944906058175</c:v>
                </c:pt>
                <c:pt idx="5">
                  <c:v>27.530452820004779</c:v>
                </c:pt>
                <c:pt idx="6">
                  <c:v>29.076664350601902</c:v>
                </c:pt>
                <c:pt idx="7">
                  <c:v>30.620973695494854</c:v>
                </c:pt>
              </c:numCache>
            </c:numRef>
          </c:val>
          <c:smooth val="0"/>
          <c:extLst xmlns:c16r2="http://schemas.microsoft.com/office/drawing/2015/06/chart">
            <c:ext xmlns:c16="http://schemas.microsoft.com/office/drawing/2014/chart" uri="{C3380CC4-5D6E-409C-BE32-E72D297353CC}">
              <c16:uniqueId val="{00000005-4026-42BB-87A5-DFB42D0E2AB8}"/>
            </c:ext>
          </c:extLst>
        </c:ser>
        <c:dLbls>
          <c:showLegendKey val="0"/>
          <c:showVal val="0"/>
          <c:showCatName val="0"/>
          <c:showSerName val="0"/>
          <c:showPercent val="0"/>
          <c:showBubbleSize val="0"/>
        </c:dLbls>
        <c:marker val="1"/>
        <c:smooth val="0"/>
        <c:axId val="128109568"/>
        <c:axId val="128108032"/>
      </c:lineChart>
      <c:catAx>
        <c:axId val="128088320"/>
        <c:scaling>
          <c:orientation val="minMax"/>
        </c:scaling>
        <c:delete val="0"/>
        <c:axPos val="b"/>
        <c:numFmt formatCode="General" sourceLinked="1"/>
        <c:majorTickMark val="none"/>
        <c:minorTickMark val="none"/>
        <c:tickLblPos val="nextTo"/>
        <c:spPr>
          <a:ln w="3175">
            <a:solidFill>
              <a:srgbClr val="969696"/>
            </a:solidFill>
            <a:prstDash val="solid"/>
          </a:ln>
        </c:spPr>
        <c:crossAx val="128106496"/>
        <c:crosses val="autoZero"/>
        <c:auto val="1"/>
        <c:lblAlgn val="ctr"/>
        <c:lblOffset val="100"/>
        <c:noMultiLvlLbl val="0"/>
      </c:catAx>
      <c:valAx>
        <c:axId val="128106496"/>
        <c:scaling>
          <c:orientation val="minMax"/>
          <c:max val="300"/>
          <c:min val="0"/>
        </c:scaling>
        <c:delete val="0"/>
        <c:axPos val="l"/>
        <c:numFmt formatCode="_(&quot;$&quot;* #,##0_);_(&quot;$&quot;* \(#,##0\);_(&quot;$&quot;* &quot;-&quot;_);_(@_)" sourceLinked="0"/>
        <c:majorTickMark val="none"/>
        <c:minorTickMark val="none"/>
        <c:tickLblPos val="nextTo"/>
        <c:spPr>
          <a:ln w="3175">
            <a:solidFill>
              <a:srgbClr val="969696"/>
            </a:solidFill>
            <a:prstDash val="solid"/>
          </a:ln>
        </c:spPr>
        <c:crossAx val="128088320"/>
        <c:crosses val="autoZero"/>
        <c:crossBetween val="between"/>
        <c:majorUnit val="50"/>
      </c:valAx>
      <c:valAx>
        <c:axId val="128108032"/>
        <c:scaling>
          <c:orientation val="minMax"/>
          <c:max val="35"/>
          <c:min val="10"/>
        </c:scaling>
        <c:delete val="0"/>
        <c:axPos val="r"/>
        <c:numFmt formatCode="_(&quot;$&quot;* #,##0_);_(&quot;$&quot;* \(#,##0\);_(&quot;$&quot;* &quot;-&quot;_);_(@_)" sourceLinked="0"/>
        <c:majorTickMark val="none"/>
        <c:minorTickMark val="none"/>
        <c:tickLblPos val="nextTo"/>
        <c:crossAx val="128109568"/>
        <c:crosses val="max"/>
        <c:crossBetween val="between"/>
        <c:majorUnit val="5"/>
      </c:valAx>
      <c:catAx>
        <c:axId val="128109568"/>
        <c:scaling>
          <c:orientation val="minMax"/>
        </c:scaling>
        <c:delete val="1"/>
        <c:axPos val="b"/>
        <c:numFmt formatCode="General" sourceLinked="1"/>
        <c:majorTickMark val="out"/>
        <c:minorTickMark val="none"/>
        <c:tickLblPos val="nextTo"/>
        <c:crossAx val="128108032"/>
        <c:crosses val="autoZero"/>
        <c:auto val="1"/>
        <c:lblAlgn val="ctr"/>
        <c:lblOffset val="100"/>
        <c:noMultiLvlLbl val="0"/>
      </c:catAx>
      <c:spPr>
        <a:noFill/>
        <a:ln w="25400">
          <a:noFill/>
        </a:ln>
      </c:spPr>
    </c:plotArea>
    <c:legend>
      <c:legendPos val="b"/>
      <c:layout>
        <c:manualLayout>
          <c:xMode val="edge"/>
          <c:yMode val="edge"/>
          <c:x val="0.22743904753244298"/>
          <c:y val="0.9162878768379672"/>
          <c:w val="0.54512165021560732"/>
          <c:h val="7.8264070133172728E-2"/>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354012217433671E-2"/>
          <c:y val="0.11128903417906234"/>
          <c:w val="0.94255097769391394"/>
          <c:h val="0.73661139228811845"/>
        </c:manualLayout>
      </c:layout>
      <c:barChart>
        <c:barDir val="col"/>
        <c:grouping val="clustered"/>
        <c:varyColors val="0"/>
        <c:ser>
          <c:idx val="0"/>
          <c:order val="0"/>
          <c:tx>
            <c:strRef>
              <c:f>Sheet1!$B$1</c:f>
              <c:strCache>
                <c:ptCount val="1"/>
                <c:pt idx="0">
                  <c:v>MPS</c:v>
                </c:pt>
              </c:strCache>
            </c:strRef>
          </c:tx>
          <c:spPr>
            <a:ln w="19050"/>
          </c:spPr>
          <c:invertIfNegative val="0"/>
          <c:dPt>
            <c:idx val="0"/>
            <c:invertIfNegative val="0"/>
            <c:bubble3D val="0"/>
            <c:extLst xmlns:c16r2="http://schemas.microsoft.com/office/drawing/2015/06/chart">
              <c:ext xmlns:c16="http://schemas.microsoft.com/office/drawing/2014/chart" uri="{C3380CC4-5D6E-409C-BE32-E72D297353CC}">
                <c16:uniqueId val="{00000000-7B25-44B8-B65E-EB14BA60D5D3}"/>
              </c:ext>
            </c:extLst>
          </c:dPt>
          <c:dPt>
            <c:idx val="1"/>
            <c:invertIfNegative val="0"/>
            <c:bubble3D val="0"/>
            <c:extLst xmlns:c16r2="http://schemas.microsoft.com/office/drawing/2015/06/chart">
              <c:ext xmlns:c16="http://schemas.microsoft.com/office/drawing/2014/chart" uri="{C3380CC4-5D6E-409C-BE32-E72D297353CC}">
                <c16:uniqueId val="{00000001-7B25-44B8-B65E-EB14BA60D5D3}"/>
              </c:ext>
            </c:extLst>
          </c:dPt>
          <c:dPt>
            <c:idx val="2"/>
            <c:invertIfNegative val="0"/>
            <c:bubble3D val="0"/>
            <c:extLst xmlns:c16r2="http://schemas.microsoft.com/office/drawing/2015/06/chart">
              <c:ext xmlns:c16="http://schemas.microsoft.com/office/drawing/2014/chart" uri="{C3380CC4-5D6E-409C-BE32-E72D297353CC}">
                <c16:uniqueId val="{00000002-7B25-44B8-B65E-EB14BA60D5D3}"/>
              </c:ext>
            </c:extLst>
          </c:dPt>
          <c:dPt>
            <c:idx val="3"/>
            <c:invertIfNegative val="0"/>
            <c:bubble3D val="0"/>
            <c:extLst xmlns:c16r2="http://schemas.microsoft.com/office/drawing/2015/06/chart">
              <c:ext xmlns:c16="http://schemas.microsoft.com/office/drawing/2014/chart" uri="{C3380CC4-5D6E-409C-BE32-E72D297353CC}">
                <c16:uniqueId val="{00000003-7B25-44B8-B65E-EB14BA60D5D3}"/>
              </c:ext>
            </c:extLst>
          </c:dPt>
          <c:dLbls>
            <c:numFmt formatCode="&quot;$&quot;#,##0.0" sourceLinked="0"/>
            <c:spPr>
              <a:noFill/>
              <a:ln>
                <a:noFill/>
              </a:ln>
              <a:effectLst/>
            </c:spPr>
            <c:txPr>
              <a:bodyPr/>
              <a:lstStyle/>
              <a:p>
                <a:pPr>
                  <a:defRPr>
                    <a:solidFill>
                      <a:schemeClr val="tx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Sheet1!$A$2:$A$11</c:f>
              <c:strCache>
                <c:ptCount val="10"/>
                <c:pt idx="0">
                  <c:v>2015</c:v>
                </c:pt>
                <c:pt idx="1">
                  <c:v>2016F</c:v>
                </c:pt>
                <c:pt idx="2">
                  <c:v>2017F</c:v>
                </c:pt>
                <c:pt idx="3">
                  <c:v>2018F</c:v>
                </c:pt>
                <c:pt idx="4">
                  <c:v>2019F</c:v>
                </c:pt>
                <c:pt idx="5">
                  <c:v>2020F</c:v>
                </c:pt>
                <c:pt idx="6">
                  <c:v>2021F</c:v>
                </c:pt>
                <c:pt idx="7">
                  <c:v>2022F</c:v>
                </c:pt>
                <c:pt idx="8">
                  <c:v>2023F</c:v>
                </c:pt>
                <c:pt idx="9">
                  <c:v>2024F</c:v>
                </c:pt>
              </c:strCache>
            </c:strRef>
          </c:cat>
          <c:val>
            <c:numRef>
              <c:f>Sheet1!$B$2:$B$11</c:f>
              <c:numCache>
                <c:formatCode>_("$"* #,##0.00_);_("$"* \(#,##0.00\);_("$"* "-"??_);_(@_)</c:formatCode>
                <c:ptCount val="10"/>
                <c:pt idx="0">
                  <c:v>26.18</c:v>
                </c:pt>
                <c:pt idx="1">
                  <c:v>34.18</c:v>
                </c:pt>
                <c:pt idx="2">
                  <c:v>42.18</c:v>
                </c:pt>
                <c:pt idx="3">
                  <c:v>50.18</c:v>
                </c:pt>
                <c:pt idx="4">
                  <c:v>58.18</c:v>
                </c:pt>
                <c:pt idx="5">
                  <c:v>66.180000000000007</c:v>
                </c:pt>
                <c:pt idx="6">
                  <c:v>74.180000000000007</c:v>
                </c:pt>
                <c:pt idx="7">
                  <c:v>82.18</c:v>
                </c:pt>
                <c:pt idx="8">
                  <c:v>90.18</c:v>
                </c:pt>
                <c:pt idx="9">
                  <c:v>94.97</c:v>
                </c:pt>
              </c:numCache>
            </c:numRef>
          </c:val>
          <c:extLst xmlns:c16r2="http://schemas.microsoft.com/office/drawing/2015/06/chart">
            <c:ext xmlns:c16="http://schemas.microsoft.com/office/drawing/2014/chart" uri="{C3380CC4-5D6E-409C-BE32-E72D297353CC}">
              <c16:uniqueId val="{00000004-7B25-44B8-B65E-EB14BA60D5D3}"/>
            </c:ext>
          </c:extLst>
        </c:ser>
        <c:dLbls>
          <c:showLegendKey val="0"/>
          <c:showVal val="0"/>
          <c:showCatName val="0"/>
          <c:showSerName val="0"/>
          <c:showPercent val="0"/>
          <c:showBubbleSize val="0"/>
        </c:dLbls>
        <c:gapWidth val="50"/>
        <c:axId val="145350656"/>
        <c:axId val="145352192"/>
      </c:barChart>
      <c:catAx>
        <c:axId val="145350656"/>
        <c:scaling>
          <c:orientation val="minMax"/>
        </c:scaling>
        <c:delete val="0"/>
        <c:axPos val="b"/>
        <c:numFmt formatCode="General" sourceLinked="1"/>
        <c:majorTickMark val="none"/>
        <c:minorTickMark val="none"/>
        <c:tickLblPos val="nextTo"/>
        <c:txPr>
          <a:bodyPr rot="-2700000"/>
          <a:lstStyle/>
          <a:p>
            <a:pPr>
              <a:defRPr/>
            </a:pPr>
            <a:endParaRPr lang="en-US"/>
          </a:p>
        </c:txPr>
        <c:crossAx val="145352192"/>
        <c:crosses val="autoZero"/>
        <c:auto val="1"/>
        <c:lblAlgn val="ctr"/>
        <c:lblOffset val="100"/>
        <c:noMultiLvlLbl val="0"/>
      </c:catAx>
      <c:valAx>
        <c:axId val="145352192"/>
        <c:scaling>
          <c:orientation val="minMax"/>
        </c:scaling>
        <c:delete val="0"/>
        <c:axPos val="l"/>
        <c:majorGridlines>
          <c:spPr>
            <a:ln>
              <a:noFill/>
            </a:ln>
          </c:spPr>
        </c:majorGridlines>
        <c:numFmt formatCode="&quot;$&quot;#,##0.0" sourceLinked="0"/>
        <c:majorTickMark val="none"/>
        <c:minorTickMark val="none"/>
        <c:tickLblPos val="nextTo"/>
        <c:crossAx val="145350656"/>
        <c:crosses val="autoZero"/>
        <c:crossBetween val="between"/>
      </c:valAx>
      <c:spPr>
        <a:noFill/>
        <a:ln w="25400">
          <a:noFill/>
        </a:ln>
      </c:spPr>
    </c:plotArea>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976835429879015E-2"/>
          <c:y val="7.3467232667623089E-2"/>
          <c:w val="0.93236561856349065"/>
          <c:h val="0.6959087638993483"/>
        </c:manualLayout>
      </c:layout>
      <c:barChart>
        <c:barDir val="col"/>
        <c:grouping val="clustered"/>
        <c:varyColors val="0"/>
        <c:ser>
          <c:idx val="0"/>
          <c:order val="0"/>
          <c:tx>
            <c:strRef>
              <c:f>Sheet1!$B$1</c:f>
              <c:strCache>
                <c:ptCount val="1"/>
                <c:pt idx="0">
                  <c:v>Printer</c:v>
                </c:pt>
              </c:strCache>
            </c:strRef>
          </c:tx>
          <c:spPr>
            <a:ln w="25400">
              <a:noFill/>
            </a:ln>
          </c:spPr>
          <c:invertIfNegative val="0"/>
          <c:dPt>
            <c:idx val="0"/>
            <c:invertIfNegative val="0"/>
            <c:bubble3D val="0"/>
            <c:spPr>
              <a:solidFill>
                <a:schemeClr val="accent1">
                  <a:lumMod val="90000"/>
                  <a:lumOff val="10000"/>
                </a:schemeClr>
              </a:solidFill>
              <a:ln w="9525">
                <a:solidFill>
                  <a:srgbClr val="FFFFFF"/>
                </a:solidFill>
              </a:ln>
            </c:spPr>
            <c:extLst xmlns:c16r2="http://schemas.microsoft.com/office/drawing/2015/06/chart">
              <c:ext xmlns:c16="http://schemas.microsoft.com/office/drawing/2014/chart" uri="{C3380CC4-5D6E-409C-BE32-E72D297353CC}">
                <c16:uniqueId val="{00000001-0336-4DF0-870C-5F2BED4A09AA}"/>
              </c:ext>
            </c:extLst>
          </c:dPt>
          <c:dPt>
            <c:idx val="1"/>
            <c:invertIfNegative val="0"/>
            <c:bubble3D val="0"/>
            <c:spPr>
              <a:solidFill>
                <a:schemeClr val="accent1">
                  <a:lumMod val="90000"/>
                  <a:lumOff val="10000"/>
                </a:schemeClr>
              </a:solidFill>
              <a:ln w="9525">
                <a:solidFill>
                  <a:srgbClr val="FFFFFF"/>
                </a:solidFill>
              </a:ln>
            </c:spPr>
            <c:extLst xmlns:c16r2="http://schemas.microsoft.com/office/drawing/2015/06/chart">
              <c:ext xmlns:c16="http://schemas.microsoft.com/office/drawing/2014/chart" uri="{C3380CC4-5D6E-409C-BE32-E72D297353CC}">
                <c16:uniqueId val="{00000003-0336-4DF0-870C-5F2BED4A09AA}"/>
              </c:ext>
            </c:extLst>
          </c:dPt>
          <c:dPt>
            <c:idx val="2"/>
            <c:invertIfNegative val="0"/>
            <c:bubble3D val="0"/>
            <c:spPr>
              <a:solidFill>
                <a:schemeClr val="accent1">
                  <a:lumMod val="90000"/>
                  <a:lumOff val="10000"/>
                </a:schemeClr>
              </a:solidFill>
              <a:ln w="9525">
                <a:solidFill>
                  <a:srgbClr val="FFFFFF"/>
                </a:solidFill>
              </a:ln>
            </c:spPr>
            <c:extLst xmlns:c16r2="http://schemas.microsoft.com/office/drawing/2015/06/chart">
              <c:ext xmlns:c16="http://schemas.microsoft.com/office/drawing/2014/chart" uri="{C3380CC4-5D6E-409C-BE32-E72D297353CC}">
                <c16:uniqueId val="{00000005-0336-4DF0-870C-5F2BED4A09AA}"/>
              </c:ext>
            </c:extLst>
          </c:dPt>
          <c:dPt>
            <c:idx val="3"/>
            <c:invertIfNegative val="0"/>
            <c:bubble3D val="0"/>
            <c:spPr>
              <a:solidFill>
                <a:schemeClr val="accent4">
                  <a:lumMod val="40000"/>
                  <a:lumOff val="60000"/>
                </a:schemeClr>
              </a:solidFill>
              <a:ln w="9525">
                <a:solidFill>
                  <a:srgbClr val="FFFFFF"/>
                </a:solidFill>
              </a:ln>
            </c:spPr>
            <c:extLst xmlns:c16r2="http://schemas.microsoft.com/office/drawing/2015/06/chart">
              <c:ext xmlns:c16="http://schemas.microsoft.com/office/drawing/2014/chart" uri="{C3380CC4-5D6E-409C-BE32-E72D297353CC}">
                <c16:uniqueId val="{00000007-0336-4DF0-870C-5F2BED4A09AA}"/>
              </c:ext>
            </c:extLst>
          </c:dPt>
          <c:dPt>
            <c:idx val="4"/>
            <c:invertIfNegative val="0"/>
            <c:bubble3D val="0"/>
            <c:spPr>
              <a:solidFill>
                <a:schemeClr val="accent4">
                  <a:lumMod val="40000"/>
                  <a:lumOff val="60000"/>
                </a:schemeClr>
              </a:solidFill>
              <a:ln w="25400">
                <a:noFill/>
              </a:ln>
            </c:spPr>
            <c:extLst xmlns:c16r2="http://schemas.microsoft.com/office/drawing/2015/06/chart">
              <c:ext xmlns:c16="http://schemas.microsoft.com/office/drawing/2014/chart" uri="{C3380CC4-5D6E-409C-BE32-E72D297353CC}">
                <c16:uniqueId val="{00000009-0336-4DF0-870C-5F2BED4A09AA}"/>
              </c:ext>
            </c:extLst>
          </c:dPt>
          <c:dPt>
            <c:idx val="5"/>
            <c:invertIfNegative val="0"/>
            <c:bubble3D val="0"/>
            <c:spPr>
              <a:solidFill>
                <a:schemeClr val="accent4">
                  <a:lumMod val="40000"/>
                  <a:lumOff val="60000"/>
                </a:schemeClr>
              </a:solidFill>
              <a:ln w="25400">
                <a:noFill/>
              </a:ln>
            </c:spPr>
            <c:extLst xmlns:c16r2="http://schemas.microsoft.com/office/drawing/2015/06/chart">
              <c:ext xmlns:c16="http://schemas.microsoft.com/office/drawing/2014/chart" uri="{C3380CC4-5D6E-409C-BE32-E72D297353CC}">
                <c16:uniqueId val="{0000000B-0336-4DF0-870C-5F2BED4A09AA}"/>
              </c:ext>
            </c:extLst>
          </c:dPt>
          <c:dPt>
            <c:idx val="6"/>
            <c:invertIfNegative val="0"/>
            <c:bubble3D val="0"/>
            <c:spPr>
              <a:solidFill>
                <a:schemeClr val="accent1">
                  <a:lumMod val="75000"/>
                  <a:lumOff val="25000"/>
                </a:schemeClr>
              </a:solidFill>
              <a:ln w="25400">
                <a:noFill/>
              </a:ln>
            </c:spPr>
            <c:extLst xmlns:c16r2="http://schemas.microsoft.com/office/drawing/2015/06/chart">
              <c:ext xmlns:c16="http://schemas.microsoft.com/office/drawing/2014/chart" uri="{C3380CC4-5D6E-409C-BE32-E72D297353CC}">
                <c16:uniqueId val="{0000000D-0336-4DF0-870C-5F2BED4A09AA}"/>
              </c:ext>
            </c:extLst>
          </c:dPt>
          <c:dPt>
            <c:idx val="7"/>
            <c:invertIfNegative val="0"/>
            <c:bubble3D val="0"/>
            <c:spPr>
              <a:solidFill>
                <a:schemeClr val="accent1">
                  <a:lumMod val="75000"/>
                  <a:lumOff val="25000"/>
                </a:schemeClr>
              </a:solidFill>
              <a:ln w="25400">
                <a:noFill/>
              </a:ln>
            </c:spPr>
            <c:extLst xmlns:c16r2="http://schemas.microsoft.com/office/drawing/2015/06/chart">
              <c:ext xmlns:c16="http://schemas.microsoft.com/office/drawing/2014/chart" uri="{C3380CC4-5D6E-409C-BE32-E72D297353CC}">
                <c16:uniqueId val="{0000000F-0336-4DF0-870C-5F2BED4A09AA}"/>
              </c:ext>
            </c:extLst>
          </c:dPt>
          <c:dPt>
            <c:idx val="8"/>
            <c:invertIfNegative val="0"/>
            <c:bubble3D val="0"/>
            <c:spPr>
              <a:solidFill>
                <a:schemeClr val="accent1">
                  <a:lumMod val="75000"/>
                  <a:lumOff val="25000"/>
                </a:schemeClr>
              </a:solidFill>
              <a:ln w="25400">
                <a:noFill/>
              </a:ln>
            </c:spPr>
            <c:extLst xmlns:c16r2="http://schemas.microsoft.com/office/drawing/2015/06/chart">
              <c:ext xmlns:c16="http://schemas.microsoft.com/office/drawing/2014/chart" uri="{C3380CC4-5D6E-409C-BE32-E72D297353CC}">
                <c16:uniqueId val="{00000011-0336-4DF0-870C-5F2BED4A09AA}"/>
              </c:ext>
            </c:extLst>
          </c:dPt>
          <c:dPt>
            <c:idx val="9"/>
            <c:invertIfNegative val="0"/>
            <c:bubble3D val="0"/>
            <c:spPr>
              <a:solidFill>
                <a:schemeClr val="accent2">
                  <a:lumMod val="20000"/>
                  <a:lumOff val="80000"/>
                </a:schemeClr>
              </a:solidFill>
              <a:ln w="25400">
                <a:noFill/>
              </a:ln>
            </c:spPr>
            <c:extLst xmlns:c16r2="http://schemas.microsoft.com/office/drawing/2015/06/chart">
              <c:ext xmlns:c16="http://schemas.microsoft.com/office/drawing/2014/chart" uri="{C3380CC4-5D6E-409C-BE32-E72D297353CC}">
                <c16:uniqueId val="{00000013-0336-4DF0-870C-5F2BED4A09AA}"/>
              </c:ext>
            </c:extLst>
          </c:dPt>
          <c:dPt>
            <c:idx val="10"/>
            <c:invertIfNegative val="0"/>
            <c:bubble3D val="0"/>
            <c:spPr>
              <a:solidFill>
                <a:schemeClr val="accent2">
                  <a:lumMod val="20000"/>
                  <a:lumOff val="80000"/>
                </a:schemeClr>
              </a:solidFill>
              <a:ln w="25400">
                <a:noFill/>
              </a:ln>
            </c:spPr>
            <c:extLst xmlns:c16r2="http://schemas.microsoft.com/office/drawing/2015/06/chart">
              <c:ext xmlns:c16="http://schemas.microsoft.com/office/drawing/2014/chart" uri="{C3380CC4-5D6E-409C-BE32-E72D297353CC}">
                <c16:uniqueId val="{00000015-0336-4DF0-870C-5F2BED4A09AA}"/>
              </c:ext>
            </c:extLst>
          </c:dPt>
          <c:dPt>
            <c:idx val="11"/>
            <c:invertIfNegative val="0"/>
            <c:bubble3D val="0"/>
            <c:spPr>
              <a:solidFill>
                <a:schemeClr val="accent2">
                  <a:lumMod val="20000"/>
                  <a:lumOff val="80000"/>
                </a:schemeClr>
              </a:solidFill>
              <a:ln w="25400">
                <a:noFill/>
              </a:ln>
            </c:spPr>
            <c:extLst xmlns:c16r2="http://schemas.microsoft.com/office/drawing/2015/06/chart">
              <c:ext xmlns:c16="http://schemas.microsoft.com/office/drawing/2014/chart" uri="{C3380CC4-5D6E-409C-BE32-E72D297353CC}">
                <c16:uniqueId val="{00000017-0336-4DF0-870C-5F2BED4A09AA}"/>
              </c:ext>
            </c:extLst>
          </c:dPt>
          <c:dLbls>
            <c:numFmt formatCode="&quot;$&quot;#,##0.0" sourceLinked="0"/>
            <c:spPr>
              <a:noFill/>
              <a:ln>
                <a:noFill/>
              </a:ln>
              <a:effectLst/>
            </c:spPr>
            <c:txPr>
              <a:bodyPr/>
              <a:lstStyle/>
              <a:p>
                <a:pPr>
                  <a:defRPr>
                    <a:solidFill>
                      <a:schemeClr val="tx1"/>
                    </a:solidFill>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Sheet1!$B$2:$B$4</c:f>
              <c:numCache>
                <c:formatCode>_(* #,##0.0_);_(* \(#,##0.0\);_(* "-"??_);_(@_)</c:formatCode>
                <c:ptCount val="3"/>
                <c:pt idx="0">
                  <c:v>1.4</c:v>
                </c:pt>
                <c:pt idx="1">
                  <c:v>2</c:v>
                </c:pt>
                <c:pt idx="2">
                  <c:v>2.6</c:v>
                </c:pt>
              </c:numCache>
            </c:numRef>
          </c:val>
          <c:extLst xmlns:c16r2="http://schemas.microsoft.com/office/drawing/2015/06/chart">
            <c:ext xmlns:c16="http://schemas.microsoft.com/office/drawing/2014/chart" uri="{C3380CC4-5D6E-409C-BE32-E72D297353CC}">
              <c16:uniqueId val="{00000018-0336-4DF0-870C-5F2BED4A09AA}"/>
            </c:ext>
          </c:extLst>
        </c:ser>
        <c:ser>
          <c:idx val="1"/>
          <c:order val="1"/>
          <c:tx>
            <c:strRef>
              <c:f>Sheet1!$C$1</c:f>
              <c:strCache>
                <c:ptCount val="1"/>
                <c:pt idx="0">
                  <c:v>MFD</c:v>
                </c:pt>
              </c:strCache>
            </c:strRef>
          </c:tx>
          <c:spPr>
            <a:solidFill>
              <a:schemeClr val="accent1">
                <a:lumMod val="25000"/>
                <a:lumOff val="75000"/>
              </a:schemeClr>
            </a:solidFill>
          </c:spPr>
          <c:invertIfNegative val="0"/>
          <c:dLbls>
            <c:numFmt formatCode="&quot;$&quot;#,##0.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Sheet1!$C$2:$C$4</c:f>
              <c:numCache>
                <c:formatCode>_(* #,##0.0_);_(* \(#,##0.0\);_(* "-"??_);_(@_)</c:formatCode>
                <c:ptCount val="3"/>
                <c:pt idx="0">
                  <c:v>1.7</c:v>
                </c:pt>
                <c:pt idx="1">
                  <c:v>2.6</c:v>
                </c:pt>
                <c:pt idx="2">
                  <c:v>3.5</c:v>
                </c:pt>
              </c:numCache>
            </c:numRef>
          </c:val>
          <c:extLst xmlns:c16r2="http://schemas.microsoft.com/office/drawing/2015/06/chart">
            <c:ext xmlns:c16="http://schemas.microsoft.com/office/drawing/2014/chart" uri="{C3380CC4-5D6E-409C-BE32-E72D297353CC}">
              <c16:uniqueId val="{00000019-0336-4DF0-870C-5F2BED4A09AA}"/>
            </c:ext>
          </c:extLst>
        </c:ser>
        <c:dLbls>
          <c:showLegendKey val="0"/>
          <c:showVal val="0"/>
          <c:showCatName val="0"/>
          <c:showSerName val="0"/>
          <c:showPercent val="0"/>
          <c:showBubbleSize val="0"/>
        </c:dLbls>
        <c:gapWidth val="10"/>
        <c:axId val="345306240"/>
        <c:axId val="345304448"/>
      </c:barChart>
      <c:valAx>
        <c:axId val="345304448"/>
        <c:scaling>
          <c:orientation val="minMax"/>
          <c:max val="6"/>
        </c:scaling>
        <c:delete val="0"/>
        <c:axPos val="l"/>
        <c:majorGridlines>
          <c:spPr>
            <a:ln>
              <a:noFill/>
            </a:ln>
          </c:spPr>
        </c:majorGridlines>
        <c:numFmt formatCode="&quot;$&quot;#,##0.0" sourceLinked="0"/>
        <c:majorTickMark val="none"/>
        <c:minorTickMark val="none"/>
        <c:tickLblPos val="nextTo"/>
        <c:crossAx val="345306240"/>
        <c:crosses val="autoZero"/>
        <c:crossBetween val="between"/>
      </c:valAx>
      <c:catAx>
        <c:axId val="345306240"/>
        <c:scaling>
          <c:orientation val="minMax"/>
        </c:scaling>
        <c:delete val="0"/>
        <c:axPos val="b"/>
        <c:numFmt formatCode="General" sourceLinked="0"/>
        <c:majorTickMark val="none"/>
        <c:minorTickMark val="none"/>
        <c:tickLblPos val="nextTo"/>
        <c:crossAx val="345304448"/>
        <c:crosses val="autoZero"/>
        <c:auto val="1"/>
        <c:lblAlgn val="ctr"/>
        <c:lblOffset val="100"/>
        <c:noMultiLvlLbl val="0"/>
      </c:catAx>
      <c:spPr>
        <a:noFill/>
        <a:ln w="25400">
          <a:noFill/>
        </a:ln>
      </c:spPr>
    </c:plotArea>
    <c:legend>
      <c:legendPos val="b"/>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8023537207102E-2"/>
          <c:y val="7.3467232667623089E-2"/>
          <c:w val="0.93432443045616254"/>
          <c:h val="0.70258760323276859"/>
        </c:manualLayout>
      </c:layout>
      <c:barChart>
        <c:barDir val="col"/>
        <c:grouping val="clustered"/>
        <c:varyColors val="0"/>
        <c:ser>
          <c:idx val="0"/>
          <c:order val="0"/>
          <c:tx>
            <c:strRef>
              <c:f>Sheet1!$B$1</c:f>
              <c:strCache>
                <c:ptCount val="1"/>
                <c:pt idx="0">
                  <c:v>Color</c:v>
                </c:pt>
              </c:strCache>
            </c:strRef>
          </c:tx>
          <c:invertIfNegative val="0"/>
          <c:dPt>
            <c:idx val="0"/>
            <c:invertIfNegative val="0"/>
            <c:bubble3D val="0"/>
            <c:spPr>
              <a:solidFill>
                <a:schemeClr val="accent1">
                  <a:lumMod val="90000"/>
                  <a:lumOff val="10000"/>
                </a:schemeClr>
              </a:solidFill>
            </c:spPr>
            <c:extLst xmlns:c16r2="http://schemas.microsoft.com/office/drawing/2015/06/chart">
              <c:ext xmlns:c16="http://schemas.microsoft.com/office/drawing/2014/chart" uri="{C3380CC4-5D6E-409C-BE32-E72D297353CC}">
                <c16:uniqueId val="{00000001-C336-413D-8F93-AA2984C05B77}"/>
              </c:ext>
            </c:extLst>
          </c:dPt>
          <c:dPt>
            <c:idx val="1"/>
            <c:invertIfNegative val="0"/>
            <c:bubble3D val="0"/>
            <c:spPr>
              <a:solidFill>
                <a:schemeClr val="accent1">
                  <a:lumMod val="90000"/>
                  <a:lumOff val="10000"/>
                </a:schemeClr>
              </a:solidFill>
              <a:ln>
                <a:solidFill>
                  <a:schemeClr val="accent1">
                    <a:lumMod val="90000"/>
                    <a:lumOff val="10000"/>
                  </a:schemeClr>
                </a:solidFill>
              </a:ln>
            </c:spPr>
            <c:extLst xmlns:c16r2="http://schemas.microsoft.com/office/drawing/2015/06/chart">
              <c:ext xmlns:c16="http://schemas.microsoft.com/office/drawing/2014/chart" uri="{C3380CC4-5D6E-409C-BE32-E72D297353CC}">
                <c16:uniqueId val="{00000003-C336-413D-8F93-AA2984C05B77}"/>
              </c:ext>
            </c:extLst>
          </c:dPt>
          <c:dPt>
            <c:idx val="2"/>
            <c:invertIfNegative val="0"/>
            <c:bubble3D val="0"/>
            <c:spPr>
              <a:solidFill>
                <a:schemeClr val="accent1">
                  <a:lumMod val="90000"/>
                  <a:lumOff val="10000"/>
                </a:schemeClr>
              </a:solidFill>
              <a:ln>
                <a:solidFill>
                  <a:schemeClr val="accent1">
                    <a:lumMod val="90000"/>
                    <a:lumOff val="10000"/>
                  </a:schemeClr>
                </a:solidFill>
              </a:ln>
            </c:spPr>
            <c:extLst xmlns:c16r2="http://schemas.microsoft.com/office/drawing/2015/06/chart">
              <c:ext xmlns:c16="http://schemas.microsoft.com/office/drawing/2014/chart" uri="{C3380CC4-5D6E-409C-BE32-E72D297353CC}">
                <c16:uniqueId val="{00000005-C336-413D-8F93-AA2984C05B77}"/>
              </c:ext>
            </c:extLst>
          </c:dPt>
          <c:dPt>
            <c:idx val="3"/>
            <c:invertIfNegative val="0"/>
            <c:bubble3D val="0"/>
            <c:spPr>
              <a:solidFill>
                <a:schemeClr val="accent1">
                  <a:lumMod val="25000"/>
                  <a:lumOff val="75000"/>
                </a:schemeClr>
              </a:solidFill>
              <a:ln>
                <a:noFill/>
              </a:ln>
            </c:spPr>
            <c:extLst xmlns:c16r2="http://schemas.microsoft.com/office/drawing/2015/06/chart">
              <c:ext xmlns:c16="http://schemas.microsoft.com/office/drawing/2014/chart" uri="{C3380CC4-5D6E-409C-BE32-E72D297353CC}">
                <c16:uniqueId val="{00000007-C336-413D-8F93-AA2984C05B77}"/>
              </c:ext>
            </c:extLst>
          </c:dPt>
          <c:dPt>
            <c:idx val="4"/>
            <c:invertIfNegative val="0"/>
            <c:bubble3D val="0"/>
            <c:spPr>
              <a:solidFill>
                <a:schemeClr val="accent1">
                  <a:lumMod val="25000"/>
                  <a:lumOff val="75000"/>
                </a:schemeClr>
              </a:solidFill>
              <a:ln>
                <a:solidFill>
                  <a:schemeClr val="accent1">
                    <a:lumMod val="25000"/>
                    <a:lumOff val="75000"/>
                  </a:schemeClr>
                </a:solidFill>
              </a:ln>
            </c:spPr>
            <c:extLst xmlns:c16r2="http://schemas.microsoft.com/office/drawing/2015/06/chart">
              <c:ext xmlns:c16="http://schemas.microsoft.com/office/drawing/2014/chart" uri="{C3380CC4-5D6E-409C-BE32-E72D297353CC}">
                <c16:uniqueId val="{00000009-C336-413D-8F93-AA2984C05B77}"/>
              </c:ext>
            </c:extLst>
          </c:dPt>
          <c:dPt>
            <c:idx val="5"/>
            <c:invertIfNegative val="0"/>
            <c:bubble3D val="0"/>
            <c:spPr>
              <a:solidFill>
                <a:schemeClr val="accent1">
                  <a:lumMod val="25000"/>
                  <a:lumOff val="75000"/>
                </a:schemeClr>
              </a:solidFill>
              <a:ln>
                <a:solidFill>
                  <a:schemeClr val="accent1">
                    <a:lumMod val="25000"/>
                    <a:lumOff val="75000"/>
                  </a:schemeClr>
                </a:solidFill>
              </a:ln>
            </c:spPr>
            <c:extLst xmlns:c16r2="http://schemas.microsoft.com/office/drawing/2015/06/chart">
              <c:ext xmlns:c16="http://schemas.microsoft.com/office/drawing/2014/chart" uri="{C3380CC4-5D6E-409C-BE32-E72D297353CC}">
                <c16:uniqueId val="{0000000B-C336-413D-8F93-AA2984C05B77}"/>
              </c:ext>
            </c:extLst>
          </c:dPt>
          <c:dPt>
            <c:idx val="6"/>
            <c:invertIfNegative val="0"/>
            <c:bubble3D val="0"/>
            <c:spPr>
              <a:solidFill>
                <a:schemeClr val="accent1">
                  <a:lumMod val="75000"/>
                  <a:lumOff val="25000"/>
                </a:schemeClr>
              </a:solidFill>
              <a:ln>
                <a:noFill/>
              </a:ln>
            </c:spPr>
            <c:extLst xmlns:c16r2="http://schemas.microsoft.com/office/drawing/2015/06/chart">
              <c:ext xmlns:c16="http://schemas.microsoft.com/office/drawing/2014/chart" uri="{C3380CC4-5D6E-409C-BE32-E72D297353CC}">
                <c16:uniqueId val="{0000000D-C336-413D-8F93-AA2984C05B77}"/>
              </c:ext>
            </c:extLst>
          </c:dPt>
          <c:dPt>
            <c:idx val="7"/>
            <c:invertIfNegative val="0"/>
            <c:bubble3D val="0"/>
            <c:spPr>
              <a:solidFill>
                <a:schemeClr val="accent1">
                  <a:lumMod val="75000"/>
                  <a:lumOff val="25000"/>
                </a:schemeClr>
              </a:solidFill>
            </c:spPr>
            <c:extLst xmlns:c16r2="http://schemas.microsoft.com/office/drawing/2015/06/chart">
              <c:ext xmlns:c16="http://schemas.microsoft.com/office/drawing/2014/chart" uri="{C3380CC4-5D6E-409C-BE32-E72D297353CC}">
                <c16:uniqueId val="{0000000F-C336-413D-8F93-AA2984C05B77}"/>
              </c:ext>
            </c:extLst>
          </c:dPt>
          <c:dPt>
            <c:idx val="8"/>
            <c:invertIfNegative val="0"/>
            <c:bubble3D val="0"/>
            <c:spPr>
              <a:solidFill>
                <a:schemeClr val="accent1">
                  <a:lumMod val="75000"/>
                  <a:lumOff val="25000"/>
                </a:schemeClr>
              </a:solidFill>
            </c:spPr>
            <c:extLst xmlns:c16r2="http://schemas.microsoft.com/office/drawing/2015/06/chart">
              <c:ext xmlns:c16="http://schemas.microsoft.com/office/drawing/2014/chart" uri="{C3380CC4-5D6E-409C-BE32-E72D297353CC}">
                <c16:uniqueId val="{00000011-C336-413D-8F93-AA2984C05B77}"/>
              </c:ext>
            </c:extLst>
          </c:dPt>
          <c:dPt>
            <c:idx val="9"/>
            <c:invertIfNegative val="0"/>
            <c:bubble3D val="0"/>
            <c:spPr>
              <a:solidFill>
                <a:schemeClr val="accent2">
                  <a:lumMod val="20000"/>
                  <a:lumOff val="80000"/>
                </a:schemeClr>
              </a:solidFill>
            </c:spPr>
            <c:extLst xmlns:c16r2="http://schemas.microsoft.com/office/drawing/2015/06/chart">
              <c:ext xmlns:c16="http://schemas.microsoft.com/office/drawing/2014/chart" uri="{C3380CC4-5D6E-409C-BE32-E72D297353CC}">
                <c16:uniqueId val="{00000013-C336-413D-8F93-AA2984C05B77}"/>
              </c:ext>
            </c:extLst>
          </c:dPt>
          <c:dPt>
            <c:idx val="10"/>
            <c:invertIfNegative val="0"/>
            <c:bubble3D val="0"/>
            <c:spPr>
              <a:solidFill>
                <a:schemeClr val="accent2">
                  <a:lumMod val="20000"/>
                  <a:lumOff val="80000"/>
                </a:schemeClr>
              </a:solidFill>
            </c:spPr>
            <c:extLst xmlns:c16r2="http://schemas.microsoft.com/office/drawing/2015/06/chart">
              <c:ext xmlns:c16="http://schemas.microsoft.com/office/drawing/2014/chart" uri="{C3380CC4-5D6E-409C-BE32-E72D297353CC}">
                <c16:uniqueId val="{00000015-C336-413D-8F93-AA2984C05B77}"/>
              </c:ext>
            </c:extLst>
          </c:dPt>
          <c:dPt>
            <c:idx val="11"/>
            <c:invertIfNegative val="0"/>
            <c:bubble3D val="0"/>
            <c:spPr>
              <a:solidFill>
                <a:schemeClr val="accent2">
                  <a:lumMod val="20000"/>
                  <a:lumOff val="80000"/>
                </a:schemeClr>
              </a:solidFill>
            </c:spPr>
            <c:extLst xmlns:c16r2="http://schemas.microsoft.com/office/drawing/2015/06/chart">
              <c:ext xmlns:c16="http://schemas.microsoft.com/office/drawing/2014/chart" uri="{C3380CC4-5D6E-409C-BE32-E72D297353CC}">
                <c16:uniqueId val="{00000017-C336-413D-8F93-AA2984C05B77}"/>
              </c:ext>
            </c:extLst>
          </c:dPt>
          <c:dLbls>
            <c:dLbl>
              <c:idx val="9"/>
              <c:numFmt formatCode="0%" sourceLinked="0"/>
              <c:spPr/>
              <c:txPr>
                <a:bodyPr/>
                <a:lstStyle/>
                <a:p>
                  <a:pPr>
                    <a:defRPr>
                      <a:solidFill>
                        <a:schemeClr val="tx1"/>
                      </a:solidFill>
                    </a:defRPr>
                  </a:pPr>
                  <a:endParaRPr lang="en-US"/>
                </a:p>
              </c:txPr>
              <c:dLblPos val="inEnd"/>
              <c:showLegendKey val="0"/>
              <c:showVal val="1"/>
              <c:showCatName val="0"/>
              <c:showSerName val="0"/>
              <c:showPercent val="0"/>
              <c:showBubbleSize val="0"/>
            </c:dLbl>
            <c:dLbl>
              <c:idx val="10"/>
              <c:numFmt formatCode="0%" sourceLinked="0"/>
              <c:spPr/>
              <c:txPr>
                <a:bodyPr/>
                <a:lstStyle/>
                <a:p>
                  <a:pPr>
                    <a:defRPr>
                      <a:solidFill>
                        <a:schemeClr val="tx1"/>
                      </a:solidFill>
                    </a:defRPr>
                  </a:pPr>
                  <a:endParaRPr lang="en-US"/>
                </a:p>
              </c:txPr>
              <c:dLblPos val="inEnd"/>
              <c:showLegendKey val="0"/>
              <c:showVal val="1"/>
              <c:showCatName val="0"/>
              <c:showSerName val="0"/>
              <c:showPercent val="0"/>
              <c:showBubbleSize val="0"/>
            </c:dLbl>
            <c:dLbl>
              <c:idx val="11"/>
              <c:numFmt formatCode="0%" sourceLinked="0"/>
              <c:spPr/>
              <c:txPr>
                <a:bodyPr/>
                <a:lstStyle/>
                <a:p>
                  <a:pPr>
                    <a:defRPr>
                      <a:solidFill>
                        <a:schemeClr val="tx1"/>
                      </a:solidFill>
                    </a:defRPr>
                  </a:pPr>
                  <a:endParaRPr lang="en-US"/>
                </a:p>
              </c:txPr>
              <c:dLblPos val="inEnd"/>
              <c:showLegendKey val="0"/>
              <c:showVal val="1"/>
              <c:showCatName val="0"/>
              <c:showSerName val="0"/>
              <c:showPercent val="0"/>
              <c:showBubbleSize val="0"/>
            </c:dLbl>
            <c:numFmt formatCode="0%" sourceLinked="0"/>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Sheet1!$A$2:$A$13</c:f>
              <c:strCache>
                <c:ptCount val="12"/>
                <c:pt idx="0">
                  <c:v>2010</c:v>
                </c:pt>
                <c:pt idx="1">
                  <c:v>2015</c:v>
                </c:pt>
                <c:pt idx="2">
                  <c:v>2020F</c:v>
                </c:pt>
                <c:pt idx="3">
                  <c:v>2010</c:v>
                </c:pt>
                <c:pt idx="4">
                  <c:v>2015</c:v>
                </c:pt>
                <c:pt idx="5">
                  <c:v>2020F</c:v>
                </c:pt>
                <c:pt idx="6">
                  <c:v>2010</c:v>
                </c:pt>
                <c:pt idx="7">
                  <c:v>2015</c:v>
                </c:pt>
                <c:pt idx="8">
                  <c:v>2020F</c:v>
                </c:pt>
                <c:pt idx="9">
                  <c:v>2010</c:v>
                </c:pt>
                <c:pt idx="10">
                  <c:v>2015</c:v>
                </c:pt>
                <c:pt idx="11">
                  <c:v>2020F</c:v>
                </c:pt>
              </c:strCache>
            </c:strRef>
          </c:cat>
          <c:val>
            <c:numRef>
              <c:f>Sheet1!$B$2:$B$13</c:f>
              <c:numCache>
                <c:formatCode>0%</c:formatCode>
                <c:ptCount val="12"/>
                <c:pt idx="0">
                  <c:v>0.04</c:v>
                </c:pt>
                <c:pt idx="1">
                  <c:v>0.08</c:v>
                </c:pt>
                <c:pt idx="2">
                  <c:v>0.09</c:v>
                </c:pt>
                <c:pt idx="3">
                  <c:v>0.06</c:v>
                </c:pt>
                <c:pt idx="4">
                  <c:v>0.08</c:v>
                </c:pt>
                <c:pt idx="5">
                  <c:v>0.09</c:v>
                </c:pt>
                <c:pt idx="6">
                  <c:v>0.04</c:v>
                </c:pt>
                <c:pt idx="7">
                  <c:v>0.06</c:v>
                </c:pt>
                <c:pt idx="8">
                  <c:v>7.0000000000000007E-2</c:v>
                </c:pt>
                <c:pt idx="9">
                  <c:v>0.05</c:v>
                </c:pt>
                <c:pt idx="10">
                  <c:v>0.06</c:v>
                </c:pt>
                <c:pt idx="11">
                  <c:v>7.0000000000000007E-2</c:v>
                </c:pt>
              </c:numCache>
            </c:numRef>
          </c:val>
          <c:extLst xmlns:c16r2="http://schemas.microsoft.com/office/drawing/2015/06/chart">
            <c:ext xmlns:c16="http://schemas.microsoft.com/office/drawing/2014/chart" uri="{C3380CC4-5D6E-409C-BE32-E72D297353CC}">
              <c16:uniqueId val="{00000018-C336-413D-8F93-AA2984C05B77}"/>
            </c:ext>
          </c:extLst>
        </c:ser>
        <c:dLbls>
          <c:showLegendKey val="0"/>
          <c:showVal val="0"/>
          <c:showCatName val="0"/>
          <c:showSerName val="0"/>
          <c:showPercent val="0"/>
          <c:showBubbleSize val="0"/>
        </c:dLbls>
        <c:gapWidth val="10"/>
        <c:axId val="345338240"/>
        <c:axId val="345311872"/>
      </c:barChart>
      <c:lineChart>
        <c:grouping val="standard"/>
        <c:varyColors val="0"/>
        <c:ser>
          <c:idx val="1"/>
          <c:order val="1"/>
          <c:tx>
            <c:strRef>
              <c:f>Sheet1!$C$1</c:f>
              <c:strCache>
                <c:ptCount val="1"/>
                <c:pt idx="0">
                  <c:v>Katun MFD Toner Share is 1.5% for the OEC</c:v>
                </c:pt>
              </c:strCache>
            </c:strRef>
          </c:tx>
          <c:spPr>
            <a:ln>
              <a:noFill/>
            </a:ln>
          </c:spPr>
          <c:marker>
            <c:spPr>
              <a:solidFill>
                <a:srgbClr val="67A4D3"/>
              </a:solidFill>
              <a:ln>
                <a:noFill/>
              </a:ln>
            </c:spPr>
          </c:marker>
          <c:dLbls>
            <c:dLbl>
              <c:idx val="7"/>
              <c:numFmt formatCode="0.0%" sourceLinked="0"/>
              <c:spPr/>
              <c:txPr>
                <a:bodyPr/>
                <a:lstStyle/>
                <a:p>
                  <a:pPr>
                    <a:defRPr>
                      <a:solidFill>
                        <a:schemeClr val="bg1"/>
                      </a:solidFill>
                    </a:defRPr>
                  </a:pPr>
                  <a:endParaRPr lang="en-US"/>
                </a:p>
              </c:txPr>
              <c:dLblPos val="t"/>
              <c:showLegendKey val="0"/>
              <c:showVal val="1"/>
              <c:showCatName val="0"/>
              <c:showSerName val="0"/>
              <c:showPercent val="0"/>
              <c:showBubbleSize val="0"/>
            </c:dLbl>
            <c:numFmt formatCode="0.0%" sourceLinked="0"/>
            <c:spPr>
              <a:noFill/>
              <a:ln>
                <a:noFill/>
              </a:ln>
              <a:effectLst/>
            </c:sp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Sheet1!$A$2:$A$13</c:f>
              <c:strCache>
                <c:ptCount val="12"/>
                <c:pt idx="0">
                  <c:v>2010</c:v>
                </c:pt>
                <c:pt idx="1">
                  <c:v>2015</c:v>
                </c:pt>
                <c:pt idx="2">
                  <c:v>2020F</c:v>
                </c:pt>
                <c:pt idx="3">
                  <c:v>2010</c:v>
                </c:pt>
                <c:pt idx="4">
                  <c:v>2015</c:v>
                </c:pt>
                <c:pt idx="5">
                  <c:v>2020F</c:v>
                </c:pt>
                <c:pt idx="6">
                  <c:v>2010</c:v>
                </c:pt>
                <c:pt idx="7">
                  <c:v>2015</c:v>
                </c:pt>
                <c:pt idx="8">
                  <c:v>2020F</c:v>
                </c:pt>
                <c:pt idx="9">
                  <c:v>2010</c:v>
                </c:pt>
                <c:pt idx="10">
                  <c:v>2015</c:v>
                </c:pt>
                <c:pt idx="11">
                  <c:v>2020F</c:v>
                </c:pt>
              </c:strCache>
            </c:strRef>
          </c:cat>
          <c:val>
            <c:numRef>
              <c:f>Sheet1!$C$2:$C$13</c:f>
              <c:numCache>
                <c:formatCode>General</c:formatCode>
                <c:ptCount val="12"/>
                <c:pt idx="7" formatCode="0%">
                  <c:v>8.9999999999999993E-3</c:v>
                </c:pt>
                <c:pt idx="10" formatCode="0%">
                  <c:v>2.3E-2</c:v>
                </c:pt>
              </c:numCache>
            </c:numRef>
          </c:val>
          <c:smooth val="0"/>
          <c:extLst xmlns:c16r2="http://schemas.microsoft.com/office/drawing/2015/06/chart">
            <c:ext xmlns:c16="http://schemas.microsoft.com/office/drawing/2014/chart" uri="{C3380CC4-5D6E-409C-BE32-E72D297353CC}">
              <c16:uniqueId val="{0000001A-C336-413D-8F93-AA2984C05B77}"/>
            </c:ext>
          </c:extLst>
        </c:ser>
        <c:dLbls>
          <c:showLegendKey val="0"/>
          <c:showVal val="0"/>
          <c:showCatName val="0"/>
          <c:showSerName val="0"/>
          <c:showPercent val="0"/>
          <c:showBubbleSize val="0"/>
        </c:dLbls>
        <c:marker val="1"/>
        <c:smooth val="0"/>
        <c:axId val="345338240"/>
        <c:axId val="345311872"/>
      </c:lineChart>
      <c:valAx>
        <c:axId val="345311872"/>
        <c:scaling>
          <c:orientation val="minMax"/>
        </c:scaling>
        <c:delete val="0"/>
        <c:axPos val="l"/>
        <c:majorGridlines>
          <c:spPr>
            <a:ln>
              <a:noFill/>
            </a:ln>
          </c:spPr>
        </c:majorGridlines>
        <c:numFmt formatCode="0%" sourceLinked="0"/>
        <c:majorTickMark val="none"/>
        <c:minorTickMark val="none"/>
        <c:tickLblPos val="nextTo"/>
        <c:crossAx val="345338240"/>
        <c:crosses val="autoZero"/>
        <c:crossBetween val="between"/>
      </c:valAx>
      <c:catAx>
        <c:axId val="345338240"/>
        <c:scaling>
          <c:orientation val="minMax"/>
        </c:scaling>
        <c:delete val="0"/>
        <c:axPos val="b"/>
        <c:numFmt formatCode="General" sourceLinked="0"/>
        <c:majorTickMark val="none"/>
        <c:minorTickMark val="none"/>
        <c:tickLblPos val="nextTo"/>
        <c:crossAx val="345311872"/>
        <c:crosses val="autoZero"/>
        <c:auto val="1"/>
        <c:lblAlgn val="ctr"/>
        <c:lblOffset val="100"/>
        <c:noMultiLvlLbl val="0"/>
      </c:catAx>
      <c:spPr>
        <a:noFill/>
        <a:ln w="25400">
          <a:noFill/>
        </a:ln>
      </c:spPr>
    </c:plotArea>
    <c:legend>
      <c:legendPos val="t"/>
      <c:legendEntry>
        <c:idx val="0"/>
        <c:delete val="1"/>
      </c:legendEntry>
      <c:layout>
        <c:manualLayout>
          <c:xMode val="edge"/>
          <c:yMode val="edge"/>
          <c:x val="0.60177169137391684"/>
          <c:y val="4.0073036000521686E-2"/>
          <c:w val="0.3418456820228265"/>
          <c:h val="9.5944945328178183E-2"/>
        </c:manualLayout>
      </c:layout>
      <c:overlay val="0"/>
      <c:spPr>
        <a:ln>
          <a:solidFill>
            <a:schemeClr val="tx1"/>
          </a:solidFill>
        </a:ln>
      </c:spPr>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2953213518734"/>
          <c:y val="7.3467232667623089E-2"/>
          <c:w val="0.71894586890025725"/>
          <c:h val="0.6959087638993483"/>
        </c:manualLayout>
      </c:layout>
      <c:barChart>
        <c:barDir val="col"/>
        <c:grouping val="clustered"/>
        <c:varyColors val="0"/>
        <c:ser>
          <c:idx val="0"/>
          <c:order val="0"/>
          <c:tx>
            <c:strRef>
              <c:f>Sheet1!$B$1</c:f>
              <c:strCache>
                <c:ptCount val="1"/>
                <c:pt idx="0">
                  <c:v>NA &amp; EUR Printer - Color</c:v>
                </c:pt>
              </c:strCache>
            </c:strRef>
          </c:tx>
          <c:spPr>
            <a:solidFill>
              <a:schemeClr val="accent4"/>
            </a:solidFill>
            <a:ln w="9525">
              <a:solidFill>
                <a:schemeClr val="bg1"/>
              </a:solidFill>
            </a:ln>
          </c:spPr>
          <c:invertIfNegative val="0"/>
          <c:dPt>
            <c:idx val="0"/>
            <c:invertIfNegative val="0"/>
            <c:bubble3D val="0"/>
            <c:extLst xmlns:c16r2="http://schemas.microsoft.com/office/drawing/2015/06/chart">
              <c:ext xmlns:c16="http://schemas.microsoft.com/office/drawing/2014/chart" uri="{C3380CC4-5D6E-409C-BE32-E72D297353CC}">
                <c16:uniqueId val="{00000000-D063-4C07-8E4C-069D307C7A14}"/>
              </c:ext>
            </c:extLst>
          </c:dPt>
          <c:dPt>
            <c:idx val="1"/>
            <c:invertIfNegative val="0"/>
            <c:bubble3D val="0"/>
            <c:extLst xmlns:c16r2="http://schemas.microsoft.com/office/drawing/2015/06/chart">
              <c:ext xmlns:c16="http://schemas.microsoft.com/office/drawing/2014/chart" uri="{C3380CC4-5D6E-409C-BE32-E72D297353CC}">
                <c16:uniqueId val="{00000001-D063-4C07-8E4C-069D307C7A14}"/>
              </c:ext>
            </c:extLst>
          </c:dPt>
          <c:dPt>
            <c:idx val="2"/>
            <c:invertIfNegative val="0"/>
            <c:bubble3D val="0"/>
            <c:extLst xmlns:c16r2="http://schemas.microsoft.com/office/drawing/2015/06/chart">
              <c:ext xmlns:c16="http://schemas.microsoft.com/office/drawing/2014/chart" uri="{C3380CC4-5D6E-409C-BE32-E72D297353CC}">
                <c16:uniqueId val="{00000002-D063-4C07-8E4C-069D307C7A14}"/>
              </c:ext>
            </c:extLst>
          </c:dPt>
          <c:dPt>
            <c:idx val="3"/>
            <c:invertIfNegative val="0"/>
            <c:bubble3D val="0"/>
            <c:extLst xmlns:c16r2="http://schemas.microsoft.com/office/drawing/2015/06/chart">
              <c:ext xmlns:c16="http://schemas.microsoft.com/office/drawing/2014/chart" uri="{C3380CC4-5D6E-409C-BE32-E72D297353CC}">
                <c16:uniqueId val="{00000003-D063-4C07-8E4C-069D307C7A14}"/>
              </c:ext>
            </c:extLst>
          </c:dPt>
          <c:dPt>
            <c:idx val="4"/>
            <c:invertIfNegative val="0"/>
            <c:bubble3D val="0"/>
            <c:extLst xmlns:c16r2="http://schemas.microsoft.com/office/drawing/2015/06/chart">
              <c:ext xmlns:c16="http://schemas.microsoft.com/office/drawing/2014/chart" uri="{C3380CC4-5D6E-409C-BE32-E72D297353CC}">
                <c16:uniqueId val="{00000004-D063-4C07-8E4C-069D307C7A14}"/>
              </c:ext>
            </c:extLst>
          </c:dPt>
          <c:dPt>
            <c:idx val="5"/>
            <c:invertIfNegative val="0"/>
            <c:bubble3D val="0"/>
            <c:extLst xmlns:c16r2="http://schemas.microsoft.com/office/drawing/2015/06/chart">
              <c:ext xmlns:c16="http://schemas.microsoft.com/office/drawing/2014/chart" uri="{C3380CC4-5D6E-409C-BE32-E72D297353CC}">
                <c16:uniqueId val="{00000005-D063-4C07-8E4C-069D307C7A14}"/>
              </c:ext>
            </c:extLst>
          </c:dPt>
          <c:dPt>
            <c:idx val="6"/>
            <c:invertIfNegative val="0"/>
            <c:bubble3D val="0"/>
            <c:extLst xmlns:c16r2="http://schemas.microsoft.com/office/drawing/2015/06/chart">
              <c:ext xmlns:c16="http://schemas.microsoft.com/office/drawing/2014/chart" uri="{C3380CC4-5D6E-409C-BE32-E72D297353CC}">
                <c16:uniqueId val="{00000006-D063-4C07-8E4C-069D307C7A14}"/>
              </c:ext>
            </c:extLst>
          </c:dPt>
          <c:dPt>
            <c:idx val="7"/>
            <c:invertIfNegative val="0"/>
            <c:bubble3D val="0"/>
            <c:extLst xmlns:c16r2="http://schemas.microsoft.com/office/drawing/2015/06/chart">
              <c:ext xmlns:c16="http://schemas.microsoft.com/office/drawing/2014/chart" uri="{C3380CC4-5D6E-409C-BE32-E72D297353CC}">
                <c16:uniqueId val="{00000007-D063-4C07-8E4C-069D307C7A14}"/>
              </c:ext>
            </c:extLst>
          </c:dPt>
          <c:dPt>
            <c:idx val="8"/>
            <c:invertIfNegative val="0"/>
            <c:bubble3D val="0"/>
            <c:extLst xmlns:c16r2="http://schemas.microsoft.com/office/drawing/2015/06/chart">
              <c:ext xmlns:c16="http://schemas.microsoft.com/office/drawing/2014/chart" uri="{C3380CC4-5D6E-409C-BE32-E72D297353CC}">
                <c16:uniqueId val="{00000008-D063-4C07-8E4C-069D307C7A14}"/>
              </c:ext>
            </c:extLst>
          </c:dPt>
          <c:dPt>
            <c:idx val="9"/>
            <c:invertIfNegative val="0"/>
            <c:bubble3D val="0"/>
            <c:extLst xmlns:c16r2="http://schemas.microsoft.com/office/drawing/2015/06/chart">
              <c:ext xmlns:c16="http://schemas.microsoft.com/office/drawing/2014/chart" uri="{C3380CC4-5D6E-409C-BE32-E72D297353CC}">
                <c16:uniqueId val="{00000009-D063-4C07-8E4C-069D307C7A14}"/>
              </c:ext>
            </c:extLst>
          </c:dPt>
          <c:dPt>
            <c:idx val="10"/>
            <c:invertIfNegative val="0"/>
            <c:bubble3D val="0"/>
            <c:extLst xmlns:c16r2="http://schemas.microsoft.com/office/drawing/2015/06/chart">
              <c:ext xmlns:c16="http://schemas.microsoft.com/office/drawing/2014/chart" uri="{C3380CC4-5D6E-409C-BE32-E72D297353CC}">
                <c16:uniqueId val="{0000000A-D063-4C07-8E4C-069D307C7A14}"/>
              </c:ext>
            </c:extLst>
          </c:dPt>
          <c:dPt>
            <c:idx val="11"/>
            <c:invertIfNegative val="0"/>
            <c:bubble3D val="0"/>
            <c:extLst xmlns:c16r2="http://schemas.microsoft.com/office/drawing/2015/06/chart">
              <c:ext xmlns:c16="http://schemas.microsoft.com/office/drawing/2014/chart" uri="{C3380CC4-5D6E-409C-BE32-E72D297353CC}">
                <c16:uniqueId val="{0000000B-D063-4C07-8E4C-069D307C7A14}"/>
              </c:ext>
            </c:extLst>
          </c:dPt>
          <c:dLbls>
            <c:numFmt formatCode="&quot;$&quot;#,##0.0" sourceLinked="0"/>
            <c:spPr>
              <a:noFill/>
              <a:ln>
                <a:noFill/>
              </a:ln>
              <a:effectLst/>
            </c:spPr>
            <c:txPr>
              <a:bodyPr/>
              <a:lstStyle/>
              <a:p>
                <a:pPr>
                  <a:defRPr>
                    <a:solidFill>
                      <a:schemeClr val="tx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Sheet1!$A$2:$A$8</c:f>
              <c:strCache>
                <c:ptCount val="7"/>
                <c:pt idx="0">
                  <c:v>2010</c:v>
                </c:pt>
                <c:pt idx="1">
                  <c:v>2015</c:v>
                </c:pt>
                <c:pt idx="2">
                  <c:v>2020F</c:v>
                </c:pt>
                <c:pt idx="4">
                  <c:v>2010</c:v>
                </c:pt>
                <c:pt idx="5">
                  <c:v>2015</c:v>
                </c:pt>
                <c:pt idx="6">
                  <c:v>2020F</c:v>
                </c:pt>
              </c:strCache>
            </c:strRef>
          </c:cat>
          <c:val>
            <c:numRef>
              <c:f>Sheet1!$B$2:$B$8</c:f>
              <c:numCache>
                <c:formatCode>_(* #,##0.0_);_(* \(#,##0.0\);_(* "-"??_);_(@_)</c:formatCode>
                <c:ptCount val="7"/>
                <c:pt idx="0">
                  <c:v>1.4</c:v>
                </c:pt>
                <c:pt idx="1">
                  <c:v>2</c:v>
                </c:pt>
                <c:pt idx="2">
                  <c:v>2.6</c:v>
                </c:pt>
              </c:numCache>
            </c:numRef>
          </c:val>
          <c:extLst xmlns:c16r2="http://schemas.microsoft.com/office/drawing/2015/06/chart">
            <c:ext xmlns:c16="http://schemas.microsoft.com/office/drawing/2014/chart" uri="{C3380CC4-5D6E-409C-BE32-E72D297353CC}">
              <c16:uniqueId val="{0000000C-D063-4C07-8E4C-069D307C7A14}"/>
            </c:ext>
          </c:extLst>
        </c:ser>
        <c:ser>
          <c:idx val="1"/>
          <c:order val="1"/>
          <c:tx>
            <c:strRef>
              <c:f>Sheet1!$C$1</c:f>
              <c:strCache>
                <c:ptCount val="1"/>
                <c:pt idx="0">
                  <c:v>NA &amp; EUR Printer - Mono</c:v>
                </c:pt>
              </c:strCache>
            </c:strRef>
          </c:tx>
          <c:spPr>
            <a:solidFill>
              <a:schemeClr val="accent3"/>
            </a:solidFill>
            <a:ln w="9525">
              <a:solidFill>
                <a:schemeClr val="bg1"/>
              </a:solidFill>
            </a:ln>
          </c:spPr>
          <c:invertIfNegative val="0"/>
          <c:dLbls>
            <c:numFmt formatCode="&quot;$&quot;#,##0.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Sheet1!$A$2:$A$8</c:f>
              <c:strCache>
                <c:ptCount val="7"/>
                <c:pt idx="0">
                  <c:v>2010</c:v>
                </c:pt>
                <c:pt idx="1">
                  <c:v>2015</c:v>
                </c:pt>
                <c:pt idx="2">
                  <c:v>2020F</c:v>
                </c:pt>
                <c:pt idx="4">
                  <c:v>2010</c:v>
                </c:pt>
                <c:pt idx="5">
                  <c:v>2015</c:v>
                </c:pt>
                <c:pt idx="6">
                  <c:v>2020F</c:v>
                </c:pt>
              </c:strCache>
            </c:strRef>
          </c:cat>
          <c:val>
            <c:numRef>
              <c:f>Sheet1!$C$2:$C$8</c:f>
              <c:numCache>
                <c:formatCode>General</c:formatCode>
                <c:ptCount val="7"/>
                <c:pt idx="4" formatCode="_(* #,##0.0_);_(* \(#,##0.0\);_(* &quot;-&quot;??_);_(@_)">
                  <c:v>1.7</c:v>
                </c:pt>
                <c:pt idx="5" formatCode="_(* #,##0.0_);_(* \(#,##0.0\);_(* &quot;-&quot;??_);_(@_)">
                  <c:v>1.3</c:v>
                </c:pt>
                <c:pt idx="6" formatCode="_(* #,##0.0_);_(* \(#,##0.0\);_(* &quot;-&quot;??_);_(@_)">
                  <c:v>1</c:v>
                </c:pt>
              </c:numCache>
            </c:numRef>
          </c:val>
          <c:extLst xmlns:c16r2="http://schemas.microsoft.com/office/drawing/2015/06/chart">
            <c:ext xmlns:c16="http://schemas.microsoft.com/office/drawing/2014/chart" uri="{C3380CC4-5D6E-409C-BE32-E72D297353CC}">
              <c16:uniqueId val="{0000000D-D063-4C07-8E4C-069D307C7A14}"/>
            </c:ext>
          </c:extLst>
        </c:ser>
        <c:dLbls>
          <c:showLegendKey val="0"/>
          <c:showVal val="0"/>
          <c:showCatName val="0"/>
          <c:showSerName val="0"/>
          <c:showPercent val="0"/>
          <c:showBubbleSize val="0"/>
        </c:dLbls>
        <c:gapWidth val="10"/>
        <c:overlap val="100"/>
        <c:axId val="146209792"/>
        <c:axId val="146207488"/>
      </c:barChart>
      <c:lineChart>
        <c:grouping val="standard"/>
        <c:varyColors val="0"/>
        <c:ser>
          <c:idx val="2"/>
          <c:order val="2"/>
          <c:tx>
            <c:strRef>
              <c:f>Sheet1!$D$1</c:f>
              <c:strCache>
                <c:ptCount val="1"/>
                <c:pt idx="0">
                  <c:v>Printer - Color2</c:v>
                </c:pt>
              </c:strCache>
            </c:strRef>
          </c:tx>
          <c:spPr>
            <a:ln>
              <a:solidFill>
                <a:srgbClr val="D3EAFC"/>
              </a:solidFill>
            </a:ln>
          </c:spPr>
          <c:marker>
            <c:symbol val="square"/>
            <c:size val="7"/>
            <c:spPr>
              <a:solidFill>
                <a:srgbClr val="D3EAFC"/>
              </a:solidFill>
              <a:ln>
                <a:noFill/>
              </a:ln>
            </c:spPr>
          </c:marker>
          <c:cat>
            <c:strRef>
              <c:f>Sheet1!$A$2:$A$8</c:f>
              <c:strCache>
                <c:ptCount val="7"/>
                <c:pt idx="0">
                  <c:v>2010</c:v>
                </c:pt>
                <c:pt idx="1">
                  <c:v>2015</c:v>
                </c:pt>
                <c:pt idx="2">
                  <c:v>2020F</c:v>
                </c:pt>
                <c:pt idx="4">
                  <c:v>2010</c:v>
                </c:pt>
                <c:pt idx="5">
                  <c:v>2015</c:v>
                </c:pt>
                <c:pt idx="6">
                  <c:v>2020F</c:v>
                </c:pt>
              </c:strCache>
            </c:strRef>
          </c:cat>
          <c:val>
            <c:numRef>
              <c:f>Sheet1!$D$2:$D$8</c:f>
              <c:numCache>
                <c:formatCode>0.0%</c:formatCode>
                <c:ptCount val="7"/>
                <c:pt idx="0">
                  <c:v>4.9999999999999996E-2</c:v>
                </c:pt>
                <c:pt idx="1">
                  <c:v>0.08</c:v>
                </c:pt>
                <c:pt idx="2">
                  <c:v>0.09</c:v>
                </c:pt>
              </c:numCache>
            </c:numRef>
          </c:val>
          <c:smooth val="0"/>
          <c:extLst xmlns:c16r2="http://schemas.microsoft.com/office/drawing/2015/06/chart">
            <c:ext xmlns:c16="http://schemas.microsoft.com/office/drawing/2014/chart" uri="{C3380CC4-5D6E-409C-BE32-E72D297353CC}">
              <c16:uniqueId val="{0000000E-D063-4C07-8E4C-069D307C7A14}"/>
            </c:ext>
          </c:extLst>
        </c:ser>
        <c:ser>
          <c:idx val="3"/>
          <c:order val="3"/>
          <c:tx>
            <c:strRef>
              <c:f>Sheet1!$E$1</c:f>
              <c:strCache>
                <c:ptCount val="1"/>
                <c:pt idx="0">
                  <c:v>Printer - Mono2</c:v>
                </c:pt>
              </c:strCache>
            </c:strRef>
          </c:tx>
          <c:spPr>
            <a:ln>
              <a:solidFill>
                <a:srgbClr val="022C54"/>
              </a:solidFill>
            </a:ln>
          </c:spPr>
          <c:marker>
            <c:symbol val="square"/>
            <c:size val="7"/>
            <c:spPr>
              <a:solidFill>
                <a:srgbClr val="022C54"/>
              </a:solidFill>
              <a:ln>
                <a:noFill/>
              </a:ln>
            </c:spPr>
          </c:marker>
          <c:cat>
            <c:strRef>
              <c:f>Sheet1!$A$2:$A$8</c:f>
              <c:strCache>
                <c:ptCount val="7"/>
                <c:pt idx="0">
                  <c:v>2010</c:v>
                </c:pt>
                <c:pt idx="1">
                  <c:v>2015</c:v>
                </c:pt>
                <c:pt idx="2">
                  <c:v>2020F</c:v>
                </c:pt>
                <c:pt idx="4">
                  <c:v>2010</c:v>
                </c:pt>
                <c:pt idx="5">
                  <c:v>2015</c:v>
                </c:pt>
                <c:pt idx="6">
                  <c:v>2020F</c:v>
                </c:pt>
              </c:strCache>
            </c:strRef>
          </c:cat>
          <c:val>
            <c:numRef>
              <c:f>Sheet1!$E$2:$E$8</c:f>
              <c:numCache>
                <c:formatCode>General</c:formatCode>
                <c:ptCount val="7"/>
                <c:pt idx="4" formatCode="0.0%">
                  <c:v>0.23588235294117646</c:v>
                </c:pt>
                <c:pt idx="5" formatCode="0.0%">
                  <c:v>0.23153846153846155</c:v>
                </c:pt>
                <c:pt idx="6" formatCode="0.0%">
                  <c:v>0.22999999999999998</c:v>
                </c:pt>
              </c:numCache>
            </c:numRef>
          </c:val>
          <c:smooth val="0"/>
          <c:extLst xmlns:c16r2="http://schemas.microsoft.com/office/drawing/2015/06/chart">
            <c:ext xmlns:c16="http://schemas.microsoft.com/office/drawing/2014/chart" uri="{C3380CC4-5D6E-409C-BE32-E72D297353CC}">
              <c16:uniqueId val="{0000000F-D063-4C07-8E4C-069D307C7A14}"/>
            </c:ext>
          </c:extLst>
        </c:ser>
        <c:dLbls>
          <c:showLegendKey val="0"/>
          <c:showVal val="0"/>
          <c:showCatName val="0"/>
          <c:showSerName val="0"/>
          <c:showPercent val="0"/>
          <c:showBubbleSize val="0"/>
        </c:dLbls>
        <c:marker val="1"/>
        <c:smooth val="0"/>
        <c:axId val="146020992"/>
        <c:axId val="146019072"/>
      </c:lineChart>
      <c:valAx>
        <c:axId val="146207488"/>
        <c:scaling>
          <c:orientation val="minMax"/>
          <c:max val="3"/>
          <c:min val="0"/>
        </c:scaling>
        <c:delete val="0"/>
        <c:axPos val="l"/>
        <c:majorGridlines>
          <c:spPr>
            <a:ln>
              <a:noFill/>
            </a:ln>
          </c:spPr>
        </c:majorGridlines>
        <c:title>
          <c:tx>
            <c:rich>
              <a:bodyPr rot="-5400000" vert="horz"/>
              <a:lstStyle/>
              <a:p>
                <a:pPr>
                  <a:defRPr/>
                </a:pPr>
                <a:r>
                  <a:rPr lang="en-US" b="1" dirty="0"/>
                  <a:t>OEC Printer-based Toner Market</a:t>
                </a:r>
              </a:p>
            </c:rich>
          </c:tx>
          <c:overlay val="0"/>
        </c:title>
        <c:numFmt formatCode="&quot;$&quot;#,##0.0" sourceLinked="0"/>
        <c:majorTickMark val="none"/>
        <c:minorTickMark val="none"/>
        <c:tickLblPos val="nextTo"/>
        <c:crossAx val="146209792"/>
        <c:crosses val="autoZero"/>
        <c:crossBetween val="between"/>
        <c:majorUnit val="0.5"/>
      </c:valAx>
      <c:catAx>
        <c:axId val="146209792"/>
        <c:scaling>
          <c:orientation val="minMax"/>
        </c:scaling>
        <c:delete val="0"/>
        <c:axPos val="b"/>
        <c:numFmt formatCode="General" sourceLinked="1"/>
        <c:majorTickMark val="none"/>
        <c:minorTickMark val="none"/>
        <c:tickLblPos val="nextTo"/>
        <c:crossAx val="146207488"/>
        <c:crosses val="autoZero"/>
        <c:auto val="1"/>
        <c:lblAlgn val="ctr"/>
        <c:lblOffset val="100"/>
        <c:noMultiLvlLbl val="0"/>
      </c:catAx>
      <c:valAx>
        <c:axId val="146019072"/>
        <c:scaling>
          <c:orientation val="minMax"/>
          <c:max val="0.70000000000000007"/>
        </c:scaling>
        <c:delete val="0"/>
        <c:axPos val="r"/>
        <c:title>
          <c:tx>
            <c:rich>
              <a:bodyPr rot="-5400000" vert="horz"/>
              <a:lstStyle/>
              <a:p>
                <a:pPr>
                  <a:defRPr/>
                </a:pPr>
                <a:r>
                  <a:rPr lang="en-US" b="1" dirty="0"/>
                  <a:t>% Aftermarket Share</a:t>
                </a:r>
              </a:p>
            </c:rich>
          </c:tx>
          <c:overlay val="0"/>
        </c:title>
        <c:numFmt formatCode="0%" sourceLinked="0"/>
        <c:majorTickMark val="none"/>
        <c:minorTickMark val="none"/>
        <c:tickLblPos val="nextTo"/>
        <c:crossAx val="146020992"/>
        <c:crosses val="max"/>
        <c:crossBetween val="between"/>
      </c:valAx>
      <c:catAx>
        <c:axId val="146020992"/>
        <c:scaling>
          <c:orientation val="minMax"/>
        </c:scaling>
        <c:delete val="1"/>
        <c:axPos val="b"/>
        <c:numFmt formatCode="General" sourceLinked="1"/>
        <c:majorTickMark val="out"/>
        <c:minorTickMark val="none"/>
        <c:tickLblPos val="nextTo"/>
        <c:crossAx val="146019072"/>
        <c:crosses val="autoZero"/>
        <c:auto val="1"/>
        <c:lblAlgn val="ctr"/>
        <c:lblOffset val="100"/>
        <c:noMultiLvlLbl val="0"/>
      </c:catAx>
      <c:spPr>
        <a:noFill/>
        <a:ln w="25400">
          <a:noFill/>
        </a:ln>
      </c:spPr>
    </c:plotArea>
    <c:legend>
      <c:legendPos val="b"/>
      <c:legendEntry>
        <c:idx val="2"/>
        <c:delete val="1"/>
      </c:legendEntry>
      <c:legendEntry>
        <c:idx val="3"/>
        <c:delete val="1"/>
      </c:legendEntry>
      <c:layout>
        <c:manualLayout>
          <c:xMode val="edge"/>
          <c:yMode val="edge"/>
          <c:x val="2.846527956330611E-2"/>
          <c:y val="0.80847802212762865"/>
          <c:w val="0.91867062981912539"/>
          <c:h val="0.15694188547726881"/>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272953213518734"/>
          <c:y val="7.3467232667623089E-2"/>
          <c:w val="0.86533873522583149"/>
          <c:h val="0.6959087638993483"/>
        </c:manualLayout>
      </c:layout>
      <c:barChart>
        <c:barDir val="col"/>
        <c:grouping val="stacked"/>
        <c:varyColors val="0"/>
        <c:ser>
          <c:idx val="0"/>
          <c:order val="0"/>
          <c:tx>
            <c:strRef>
              <c:f>Sheet1!$B$1</c:f>
              <c:strCache>
                <c:ptCount val="1"/>
                <c:pt idx="0">
                  <c:v>NA &amp; EUR Printer - Color</c:v>
                </c:pt>
              </c:strCache>
            </c:strRef>
          </c:tx>
          <c:spPr>
            <a:solidFill>
              <a:schemeClr val="accent4"/>
            </a:solidFill>
            <a:ln w="9525">
              <a:noFill/>
            </a:ln>
          </c:spPr>
          <c:invertIfNegative val="0"/>
          <c:dPt>
            <c:idx val="0"/>
            <c:invertIfNegative val="0"/>
            <c:bubble3D val="0"/>
            <c:extLst xmlns:c16r2="http://schemas.microsoft.com/office/drawing/2015/06/chart">
              <c:ext xmlns:c16="http://schemas.microsoft.com/office/drawing/2014/chart" uri="{C3380CC4-5D6E-409C-BE32-E72D297353CC}">
                <c16:uniqueId val="{00000000-9FFC-4831-9DF2-3554BB889B49}"/>
              </c:ext>
            </c:extLst>
          </c:dPt>
          <c:dPt>
            <c:idx val="1"/>
            <c:invertIfNegative val="0"/>
            <c:bubble3D val="0"/>
            <c:extLst xmlns:c16r2="http://schemas.microsoft.com/office/drawing/2015/06/chart">
              <c:ext xmlns:c16="http://schemas.microsoft.com/office/drawing/2014/chart" uri="{C3380CC4-5D6E-409C-BE32-E72D297353CC}">
                <c16:uniqueId val="{00000001-9FFC-4831-9DF2-3554BB889B49}"/>
              </c:ext>
            </c:extLst>
          </c:dPt>
          <c:dPt>
            <c:idx val="2"/>
            <c:invertIfNegative val="0"/>
            <c:bubble3D val="0"/>
            <c:extLst xmlns:c16r2="http://schemas.microsoft.com/office/drawing/2015/06/chart">
              <c:ext xmlns:c16="http://schemas.microsoft.com/office/drawing/2014/chart" uri="{C3380CC4-5D6E-409C-BE32-E72D297353CC}">
                <c16:uniqueId val="{00000002-9FFC-4831-9DF2-3554BB889B49}"/>
              </c:ext>
            </c:extLst>
          </c:dPt>
          <c:dPt>
            <c:idx val="3"/>
            <c:invertIfNegative val="0"/>
            <c:bubble3D val="0"/>
            <c:extLst xmlns:c16r2="http://schemas.microsoft.com/office/drawing/2015/06/chart">
              <c:ext xmlns:c16="http://schemas.microsoft.com/office/drawing/2014/chart" uri="{C3380CC4-5D6E-409C-BE32-E72D297353CC}">
                <c16:uniqueId val="{00000003-9FFC-4831-9DF2-3554BB889B49}"/>
              </c:ext>
            </c:extLst>
          </c:dPt>
          <c:dPt>
            <c:idx val="4"/>
            <c:invertIfNegative val="0"/>
            <c:bubble3D val="0"/>
            <c:extLst xmlns:c16r2="http://schemas.microsoft.com/office/drawing/2015/06/chart">
              <c:ext xmlns:c16="http://schemas.microsoft.com/office/drawing/2014/chart" uri="{C3380CC4-5D6E-409C-BE32-E72D297353CC}">
                <c16:uniqueId val="{00000004-9FFC-4831-9DF2-3554BB889B49}"/>
              </c:ext>
            </c:extLst>
          </c:dPt>
          <c:dPt>
            <c:idx val="5"/>
            <c:invertIfNegative val="0"/>
            <c:bubble3D val="0"/>
            <c:extLst xmlns:c16r2="http://schemas.microsoft.com/office/drawing/2015/06/chart">
              <c:ext xmlns:c16="http://schemas.microsoft.com/office/drawing/2014/chart" uri="{C3380CC4-5D6E-409C-BE32-E72D297353CC}">
                <c16:uniqueId val="{00000005-9FFC-4831-9DF2-3554BB889B49}"/>
              </c:ext>
            </c:extLst>
          </c:dPt>
          <c:dPt>
            <c:idx val="6"/>
            <c:invertIfNegative val="0"/>
            <c:bubble3D val="0"/>
            <c:extLst xmlns:c16r2="http://schemas.microsoft.com/office/drawing/2015/06/chart">
              <c:ext xmlns:c16="http://schemas.microsoft.com/office/drawing/2014/chart" uri="{C3380CC4-5D6E-409C-BE32-E72D297353CC}">
                <c16:uniqueId val="{00000006-9FFC-4831-9DF2-3554BB889B49}"/>
              </c:ext>
            </c:extLst>
          </c:dPt>
          <c:dPt>
            <c:idx val="7"/>
            <c:invertIfNegative val="0"/>
            <c:bubble3D val="0"/>
            <c:extLst xmlns:c16r2="http://schemas.microsoft.com/office/drawing/2015/06/chart">
              <c:ext xmlns:c16="http://schemas.microsoft.com/office/drawing/2014/chart" uri="{C3380CC4-5D6E-409C-BE32-E72D297353CC}">
                <c16:uniqueId val="{00000007-9FFC-4831-9DF2-3554BB889B49}"/>
              </c:ext>
            </c:extLst>
          </c:dPt>
          <c:dPt>
            <c:idx val="8"/>
            <c:invertIfNegative val="0"/>
            <c:bubble3D val="0"/>
            <c:extLst xmlns:c16r2="http://schemas.microsoft.com/office/drawing/2015/06/chart">
              <c:ext xmlns:c16="http://schemas.microsoft.com/office/drawing/2014/chart" uri="{C3380CC4-5D6E-409C-BE32-E72D297353CC}">
                <c16:uniqueId val="{00000008-9FFC-4831-9DF2-3554BB889B49}"/>
              </c:ext>
            </c:extLst>
          </c:dPt>
          <c:dPt>
            <c:idx val="9"/>
            <c:invertIfNegative val="0"/>
            <c:bubble3D val="0"/>
            <c:extLst xmlns:c16r2="http://schemas.microsoft.com/office/drawing/2015/06/chart">
              <c:ext xmlns:c16="http://schemas.microsoft.com/office/drawing/2014/chart" uri="{C3380CC4-5D6E-409C-BE32-E72D297353CC}">
                <c16:uniqueId val="{00000009-9FFC-4831-9DF2-3554BB889B49}"/>
              </c:ext>
            </c:extLst>
          </c:dPt>
          <c:dPt>
            <c:idx val="10"/>
            <c:invertIfNegative val="0"/>
            <c:bubble3D val="0"/>
            <c:extLst xmlns:c16r2="http://schemas.microsoft.com/office/drawing/2015/06/chart">
              <c:ext xmlns:c16="http://schemas.microsoft.com/office/drawing/2014/chart" uri="{C3380CC4-5D6E-409C-BE32-E72D297353CC}">
                <c16:uniqueId val="{0000000A-9FFC-4831-9DF2-3554BB889B49}"/>
              </c:ext>
            </c:extLst>
          </c:dPt>
          <c:dPt>
            <c:idx val="11"/>
            <c:invertIfNegative val="0"/>
            <c:bubble3D val="0"/>
            <c:extLst xmlns:c16r2="http://schemas.microsoft.com/office/drawing/2015/06/chart">
              <c:ext xmlns:c16="http://schemas.microsoft.com/office/drawing/2014/chart" uri="{C3380CC4-5D6E-409C-BE32-E72D297353CC}">
                <c16:uniqueId val="{0000000B-9FFC-4831-9DF2-3554BB889B49}"/>
              </c:ext>
            </c:extLst>
          </c:dPt>
          <c:dLbls>
            <c:numFmt formatCode="&quot;$&quot;#,##0.0"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Sheet1!$B$2:$B$4</c:f>
              <c:numCache>
                <c:formatCode>_(* #,##0.0_);_(* \(#,##0.0\);_(* "-"??_);_(@_)</c:formatCode>
                <c:ptCount val="3"/>
                <c:pt idx="0">
                  <c:v>1.4</c:v>
                </c:pt>
                <c:pt idx="1">
                  <c:v>2</c:v>
                </c:pt>
                <c:pt idx="2">
                  <c:v>2.6</c:v>
                </c:pt>
              </c:numCache>
            </c:numRef>
          </c:val>
          <c:extLst xmlns:c16r2="http://schemas.microsoft.com/office/drawing/2015/06/chart">
            <c:ext xmlns:c16="http://schemas.microsoft.com/office/drawing/2014/chart" uri="{C3380CC4-5D6E-409C-BE32-E72D297353CC}">
              <c16:uniqueId val="{0000000C-9FFC-4831-9DF2-3554BB889B49}"/>
            </c:ext>
          </c:extLst>
        </c:ser>
        <c:ser>
          <c:idx val="1"/>
          <c:order val="1"/>
          <c:tx>
            <c:strRef>
              <c:f>Sheet1!$C$1</c:f>
              <c:strCache>
                <c:ptCount val="1"/>
                <c:pt idx="0">
                  <c:v>NA &amp; EUR Printer - Mono</c:v>
                </c:pt>
              </c:strCache>
            </c:strRef>
          </c:tx>
          <c:spPr>
            <a:solidFill>
              <a:schemeClr val="accent3"/>
            </a:solidFill>
            <a:ln w="9525">
              <a:noFill/>
            </a:ln>
          </c:spPr>
          <c:invertIfNegative val="0"/>
          <c:dPt>
            <c:idx val="0"/>
            <c:invertIfNegative val="0"/>
            <c:bubble3D val="0"/>
            <c:extLst xmlns:c16r2="http://schemas.microsoft.com/office/drawing/2015/06/chart">
              <c:ext xmlns:c16="http://schemas.microsoft.com/office/drawing/2014/chart" uri="{C3380CC4-5D6E-409C-BE32-E72D297353CC}">
                <c16:uniqueId val="{0000000D-9FFC-4831-9DF2-3554BB889B49}"/>
              </c:ext>
            </c:extLst>
          </c:dPt>
          <c:dPt>
            <c:idx val="1"/>
            <c:invertIfNegative val="0"/>
            <c:bubble3D val="0"/>
            <c:extLst xmlns:c16r2="http://schemas.microsoft.com/office/drawing/2015/06/chart">
              <c:ext xmlns:c16="http://schemas.microsoft.com/office/drawing/2014/chart" uri="{C3380CC4-5D6E-409C-BE32-E72D297353CC}">
                <c16:uniqueId val="{0000000E-9FFC-4831-9DF2-3554BB889B49}"/>
              </c:ext>
            </c:extLst>
          </c:dPt>
          <c:dPt>
            <c:idx val="2"/>
            <c:invertIfNegative val="0"/>
            <c:bubble3D val="0"/>
            <c:extLst xmlns:c16r2="http://schemas.microsoft.com/office/drawing/2015/06/chart">
              <c:ext xmlns:c16="http://schemas.microsoft.com/office/drawing/2014/chart" uri="{C3380CC4-5D6E-409C-BE32-E72D297353CC}">
                <c16:uniqueId val="{0000000F-9FFC-4831-9DF2-3554BB889B49}"/>
              </c:ext>
            </c:extLst>
          </c:dPt>
          <c:dLbls>
            <c:numFmt formatCode="&quot;$&quot;#,##0.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Sheet1!$C$2:$C$4</c:f>
              <c:numCache>
                <c:formatCode>_(* #,##0.0_);_(* \(#,##0.0\);_(* "-"??_);_(@_)</c:formatCode>
                <c:ptCount val="3"/>
                <c:pt idx="0">
                  <c:v>1.7</c:v>
                </c:pt>
                <c:pt idx="1">
                  <c:v>1.3</c:v>
                </c:pt>
                <c:pt idx="2">
                  <c:v>1</c:v>
                </c:pt>
              </c:numCache>
            </c:numRef>
          </c:val>
          <c:extLst xmlns:c16r2="http://schemas.microsoft.com/office/drawing/2015/06/chart">
            <c:ext xmlns:c16="http://schemas.microsoft.com/office/drawing/2014/chart" uri="{C3380CC4-5D6E-409C-BE32-E72D297353CC}">
              <c16:uniqueId val="{00000010-9FFC-4831-9DF2-3554BB889B49}"/>
            </c:ext>
          </c:extLst>
        </c:ser>
        <c:ser>
          <c:idx val="2"/>
          <c:order val="2"/>
          <c:tx>
            <c:strRef>
              <c:f>Sheet1!$D$1</c:f>
              <c:strCache>
                <c:ptCount val="1"/>
                <c:pt idx="0">
                  <c:v>Printer - Total</c:v>
                </c:pt>
              </c:strCache>
            </c:strRef>
          </c:tx>
          <c:spPr>
            <a:noFill/>
          </c:spPr>
          <c:invertIfNegative val="0"/>
          <c:dLbls>
            <c:numFmt formatCode="&quot;$&quot;#,##0.0" sourceLinked="0"/>
            <c:spPr>
              <a:noFill/>
              <a:ln>
                <a:noFill/>
              </a:ln>
              <a:effectLst/>
            </c:spPr>
            <c:txPr>
              <a:bodyPr/>
              <a:lstStyle/>
              <a:p>
                <a:pPr>
                  <a:defRPr b="1"/>
                </a:pPr>
                <a:endParaRPr lang="en-US"/>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2010</c:v>
                </c:pt>
                <c:pt idx="1">
                  <c:v>2015</c:v>
                </c:pt>
                <c:pt idx="2">
                  <c:v>2020F</c:v>
                </c:pt>
              </c:strCache>
            </c:strRef>
          </c:cat>
          <c:val>
            <c:numRef>
              <c:f>Sheet1!$D$2:$D$4</c:f>
              <c:numCache>
                <c:formatCode>General</c:formatCode>
                <c:ptCount val="3"/>
                <c:pt idx="0">
                  <c:v>3.0999999999999996</c:v>
                </c:pt>
                <c:pt idx="1">
                  <c:v>3.3</c:v>
                </c:pt>
                <c:pt idx="2">
                  <c:v>3.6</c:v>
                </c:pt>
              </c:numCache>
            </c:numRef>
          </c:val>
          <c:extLst xmlns:c16r2="http://schemas.microsoft.com/office/drawing/2015/06/chart">
            <c:ext xmlns:c16="http://schemas.microsoft.com/office/drawing/2014/chart" uri="{C3380CC4-5D6E-409C-BE32-E72D297353CC}">
              <c16:uniqueId val="{00000011-9FFC-4831-9DF2-3554BB889B49}"/>
            </c:ext>
          </c:extLst>
        </c:ser>
        <c:dLbls>
          <c:showLegendKey val="0"/>
          <c:showVal val="0"/>
          <c:showCatName val="0"/>
          <c:showSerName val="0"/>
          <c:showPercent val="0"/>
          <c:showBubbleSize val="0"/>
        </c:dLbls>
        <c:gapWidth val="55"/>
        <c:overlap val="100"/>
        <c:axId val="146070528"/>
        <c:axId val="146068608"/>
      </c:barChart>
      <c:valAx>
        <c:axId val="146068608"/>
        <c:scaling>
          <c:orientation val="minMax"/>
          <c:max val="5"/>
          <c:min val="0"/>
        </c:scaling>
        <c:delete val="0"/>
        <c:axPos val="l"/>
        <c:majorGridlines>
          <c:spPr>
            <a:ln>
              <a:noFill/>
            </a:ln>
          </c:spPr>
        </c:majorGridlines>
        <c:title>
          <c:tx>
            <c:rich>
              <a:bodyPr rot="-5400000" vert="horz"/>
              <a:lstStyle/>
              <a:p>
                <a:pPr>
                  <a:defRPr/>
                </a:pPr>
                <a:r>
                  <a:rPr lang="en-US" b="1" dirty="0"/>
                  <a:t>OEC Printer-based Toner Market</a:t>
                </a:r>
              </a:p>
            </c:rich>
          </c:tx>
          <c:layout>
            <c:manualLayout>
              <c:xMode val="edge"/>
              <c:yMode val="edge"/>
              <c:x val="0"/>
              <c:y val="0.13092013904646077"/>
            </c:manualLayout>
          </c:layout>
          <c:overlay val="0"/>
        </c:title>
        <c:numFmt formatCode="&quot;$&quot;#,##0.0" sourceLinked="0"/>
        <c:majorTickMark val="none"/>
        <c:minorTickMark val="none"/>
        <c:tickLblPos val="nextTo"/>
        <c:crossAx val="146070528"/>
        <c:crosses val="autoZero"/>
        <c:crossBetween val="between"/>
        <c:majorUnit val="1"/>
      </c:valAx>
      <c:catAx>
        <c:axId val="146070528"/>
        <c:scaling>
          <c:orientation val="minMax"/>
        </c:scaling>
        <c:delete val="0"/>
        <c:axPos val="b"/>
        <c:numFmt formatCode="General" sourceLinked="1"/>
        <c:majorTickMark val="none"/>
        <c:minorTickMark val="none"/>
        <c:tickLblPos val="nextTo"/>
        <c:crossAx val="146068608"/>
        <c:crosses val="autoZero"/>
        <c:auto val="1"/>
        <c:lblAlgn val="ctr"/>
        <c:lblOffset val="100"/>
        <c:noMultiLvlLbl val="0"/>
      </c:catAx>
      <c:spPr>
        <a:noFill/>
        <a:ln w="25400">
          <a:noFill/>
        </a:ln>
      </c:spPr>
    </c:plotArea>
    <c:legend>
      <c:legendPos val="b"/>
      <c:legendEntry>
        <c:idx val="2"/>
        <c:delete val="1"/>
      </c:legendEntry>
      <c:layout>
        <c:manualLayout>
          <c:xMode val="edge"/>
          <c:yMode val="edge"/>
          <c:x val="7.6781329338161425E-2"/>
          <c:y val="0.83729476579021411"/>
          <c:w val="0.87955472490020337"/>
          <c:h val="0.10584684921809057"/>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1716290175609E-2"/>
          <c:y val="8.2228676982024573E-2"/>
          <c:w val="0.90267962091447107"/>
          <c:h val="0.81679824368204645"/>
        </c:manualLayout>
      </c:layout>
      <c:barChart>
        <c:barDir val="col"/>
        <c:grouping val="clustered"/>
        <c:varyColors val="0"/>
        <c:ser>
          <c:idx val="1"/>
          <c:order val="0"/>
          <c:tx>
            <c:strRef>
              <c:f>Sheet1!$B$1</c:f>
              <c:strCache>
                <c:ptCount val="1"/>
                <c:pt idx="0">
                  <c:v>2016</c:v>
                </c:pt>
              </c:strCache>
            </c:strRef>
          </c:tx>
          <c:spPr>
            <a:ln w="12700"/>
          </c:spPr>
          <c:invertIfNegative val="0"/>
          <c:dLbls>
            <c:dLbl>
              <c:idx val="0"/>
              <c:layout>
                <c:manualLayout>
                  <c:x val="-8.4492031419031166E-3"/>
                  <c:y val="-2.393619480032868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0-F97A-4A7E-99E2-E4F4FF04655A}"/>
                </c:ext>
              </c:extLst>
            </c:dLbl>
            <c:dLbl>
              <c:idx val="1"/>
              <c:layout>
                <c:manualLayout>
                  <c:x val="0"/>
                  <c:y val="-6.6061388790222067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F97A-4A7E-99E2-E4F4FF04655A}"/>
                </c:ext>
              </c:extLst>
            </c:dLbl>
            <c:dLbl>
              <c:idx val="2"/>
              <c:layout>
                <c:manualLayout>
                  <c:x val="0"/>
                  <c:y val="-4.718670627873001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F97A-4A7E-99E2-E4F4FF04655A}"/>
                </c:ext>
              </c:extLst>
            </c:dLbl>
            <c:dLbl>
              <c:idx val="4"/>
              <c:layout>
                <c:manualLayout>
                  <c:x val="1.4590840100362002E-3"/>
                  <c:y val="8.5009538471836309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F97A-4A7E-99E2-E4F4FF04655A}"/>
                </c:ext>
              </c:extLst>
            </c:dLbl>
            <c:dLbl>
              <c:idx val="5"/>
              <c:layout>
                <c:manualLayout>
                  <c:x val="-4.3772520301086004E-3"/>
                  <c:y val="8.5009538471836413E-3"/>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F97A-4A7E-99E2-E4F4FF04655A}"/>
                </c:ext>
              </c:extLst>
            </c:dLbl>
            <c:dLbl>
              <c:idx val="6"/>
              <c:layout>
                <c:manualLayout>
                  <c:x val="0"/>
                  <c:y val="2.550286154155092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F97A-4A7E-99E2-E4F4FF04655A}"/>
                </c:ext>
              </c:extLst>
            </c:dLbl>
            <c:dLbl>
              <c:idx val="7"/>
              <c:layout>
                <c:manualLayout>
                  <c:x val="0"/>
                  <c:y val="1.700190769436728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6-F97A-4A7E-99E2-E4F4FF04655A}"/>
                </c:ext>
              </c:extLst>
            </c:dLbl>
            <c:numFmt formatCode="&quot;$&quot;#,##0.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Sheet1!$A$2:$A$5</c:f>
              <c:strCache>
                <c:ptCount val="4"/>
                <c:pt idx="0">
                  <c:v>EAME</c:v>
                </c:pt>
                <c:pt idx="1">
                  <c:v>NABU</c:v>
                </c:pt>
                <c:pt idx="2">
                  <c:v>LABU</c:v>
                </c:pt>
                <c:pt idx="3">
                  <c:v>APBU</c:v>
                </c:pt>
              </c:strCache>
            </c:strRef>
          </c:cat>
          <c:val>
            <c:numRef>
              <c:f>Sheet1!$B$2:$B$5</c:f>
              <c:numCache>
                <c:formatCode>"$"#,##0.0_);\("$"#,##0.0\)</c:formatCode>
                <c:ptCount val="4"/>
                <c:pt idx="0">
                  <c:v>114.58188801258501</c:v>
                </c:pt>
                <c:pt idx="1">
                  <c:v>40.385357979999995</c:v>
                </c:pt>
                <c:pt idx="2">
                  <c:v>38.682213161521794</c:v>
                </c:pt>
                <c:pt idx="3">
                  <c:v>4.6590480879007306</c:v>
                </c:pt>
              </c:numCache>
            </c:numRef>
          </c:val>
          <c:extLst xmlns:c16r2="http://schemas.microsoft.com/office/drawing/2015/06/chart">
            <c:ext xmlns:c16="http://schemas.microsoft.com/office/drawing/2014/chart" uri="{C3380CC4-5D6E-409C-BE32-E72D297353CC}">
              <c16:uniqueId val="{00000007-F97A-4A7E-99E2-E4F4FF04655A}"/>
            </c:ext>
          </c:extLst>
        </c:ser>
        <c:ser>
          <c:idx val="0"/>
          <c:order val="1"/>
          <c:tx>
            <c:strRef>
              <c:f>Sheet1!$C$1</c:f>
              <c:strCache>
                <c:ptCount val="1"/>
                <c:pt idx="0">
                  <c:v>2017</c:v>
                </c:pt>
              </c:strCache>
            </c:strRef>
          </c:tx>
          <c:invertIfNegative val="0"/>
          <c:dLbls>
            <c:dLbl>
              <c:idx val="0"/>
              <c:layout>
                <c:manualLayout>
                  <c:x val="4.0719823885158558E-3"/>
                  <c:y val="-2.7626006948919622E-2"/>
                </c:manualLayout>
              </c:layout>
              <c:showLegendKey val="0"/>
              <c:showVal val="1"/>
              <c:showCatName val="0"/>
              <c:showSerName val="0"/>
              <c:showPercent val="0"/>
              <c:showBubbleSize val="0"/>
            </c:dLbl>
            <c:dLbl>
              <c:idx val="1"/>
              <c:layout>
                <c:manualLayout>
                  <c:x val="8.1439647770317116E-3"/>
                  <c:y val="-4.8346055979643768E-2"/>
                </c:manualLayout>
              </c:layout>
              <c:showLegendKey val="0"/>
              <c:showVal val="1"/>
              <c:showCatName val="0"/>
              <c:showSerName val="0"/>
              <c:showPercent val="0"/>
              <c:showBubbleSize val="0"/>
            </c:dLbl>
            <c:dLbl>
              <c:idx val="2"/>
              <c:layout>
                <c:manualLayout>
                  <c:x val="0"/>
                  <c:y val="-2.7626006948919622E-2"/>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Sheet1!$A$2:$A$5</c:f>
              <c:strCache>
                <c:ptCount val="4"/>
                <c:pt idx="0">
                  <c:v>EAME</c:v>
                </c:pt>
                <c:pt idx="1">
                  <c:v>NABU</c:v>
                </c:pt>
                <c:pt idx="2">
                  <c:v>LABU</c:v>
                </c:pt>
                <c:pt idx="3">
                  <c:v>APBU</c:v>
                </c:pt>
              </c:strCache>
            </c:strRef>
          </c:cat>
          <c:val>
            <c:numRef>
              <c:f>Sheet1!$C$2:$C$5</c:f>
              <c:numCache>
                <c:formatCode>"$"#,##0.0_);\("$"#,##0.0\)</c:formatCode>
                <c:ptCount val="4"/>
                <c:pt idx="0">
                  <c:v>113.76106649606166</c:v>
                </c:pt>
                <c:pt idx="1">
                  <c:v>42.917140752661787</c:v>
                </c:pt>
                <c:pt idx="2">
                  <c:v>42.12639706603575</c:v>
                </c:pt>
                <c:pt idx="3">
                  <c:v>4.9109842791473026</c:v>
                </c:pt>
              </c:numCache>
            </c:numRef>
          </c:val>
        </c:ser>
        <c:dLbls>
          <c:showLegendKey val="0"/>
          <c:showVal val="0"/>
          <c:showCatName val="0"/>
          <c:showSerName val="0"/>
          <c:showPercent val="0"/>
          <c:showBubbleSize val="0"/>
        </c:dLbls>
        <c:gapWidth val="50"/>
        <c:axId val="145665408"/>
        <c:axId val="145663872"/>
      </c:barChart>
      <c:valAx>
        <c:axId val="145663872"/>
        <c:scaling>
          <c:orientation val="minMax"/>
          <c:max val="140"/>
          <c:min val="0"/>
        </c:scaling>
        <c:delete val="0"/>
        <c:axPos val="l"/>
        <c:numFmt formatCode="_(&quot;$&quot;* #,##0.0_);_(&quot;$&quot;* \(#,##0.0\);_(&quot;$&quot;* &quot;-&quot;?_);_(@_)" sourceLinked="0"/>
        <c:majorTickMark val="none"/>
        <c:minorTickMark val="none"/>
        <c:tickLblPos val="nextTo"/>
        <c:spPr>
          <a:ln w="3175">
            <a:solidFill>
              <a:srgbClr val="969696"/>
            </a:solidFill>
            <a:prstDash val="solid"/>
          </a:ln>
        </c:spPr>
        <c:crossAx val="145665408"/>
        <c:crosses val="autoZero"/>
        <c:crossBetween val="between"/>
        <c:majorUnit val="20"/>
      </c:valAx>
      <c:catAx>
        <c:axId val="145665408"/>
        <c:scaling>
          <c:orientation val="minMax"/>
        </c:scaling>
        <c:delete val="0"/>
        <c:axPos val="b"/>
        <c:numFmt formatCode="General" sourceLinked="1"/>
        <c:majorTickMark val="none"/>
        <c:minorTickMark val="none"/>
        <c:tickLblPos val="nextTo"/>
        <c:spPr>
          <a:ln w="3175">
            <a:solidFill>
              <a:srgbClr val="969696"/>
            </a:solidFill>
            <a:prstDash val="solid"/>
          </a:ln>
        </c:spPr>
        <c:crossAx val="145663872"/>
        <c:crosses val="autoZero"/>
        <c:auto val="1"/>
        <c:lblAlgn val="ctr"/>
        <c:lblOffset val="100"/>
        <c:noMultiLvlLbl val="0"/>
      </c:catAx>
      <c:spPr>
        <a:noFill/>
        <a:ln w="25400">
          <a:noFill/>
        </a:ln>
      </c:spPr>
    </c:plotArea>
    <c:legend>
      <c:legendPos val="b"/>
      <c:layout>
        <c:manualLayout>
          <c:xMode val="edge"/>
          <c:yMode val="edge"/>
          <c:x val="0.73836551268182038"/>
          <c:y val="3.056534883000054E-2"/>
          <c:w val="0.16257020963334845"/>
          <c:h val="0.21662596181193977"/>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843750673435399E-2"/>
          <c:y val="0.11128903417906234"/>
          <c:w val="0.90322156101555595"/>
          <c:h val="0.64635684070125465"/>
        </c:manualLayout>
      </c:layout>
      <c:barChart>
        <c:barDir val="col"/>
        <c:grouping val="stacked"/>
        <c:varyColors val="0"/>
        <c:ser>
          <c:idx val="0"/>
          <c:order val="0"/>
          <c:tx>
            <c:strRef>
              <c:f>Sheet1!$B$1</c:f>
              <c:strCache>
                <c:ptCount val="1"/>
                <c:pt idx="0">
                  <c:v>NA</c:v>
                </c:pt>
              </c:strCache>
            </c:strRef>
          </c:tx>
          <c:spPr>
            <a:solidFill>
              <a:schemeClr val="accent1"/>
            </a:solidFill>
            <a:ln w="25400">
              <a:noFill/>
            </a:ln>
          </c:spPr>
          <c:invertIfNegative val="0"/>
          <c:dPt>
            <c:idx val="0"/>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1-4B99-4B4D-8A8D-DE2E4838DAB2}"/>
              </c:ext>
            </c:extLst>
          </c:dPt>
          <c:dPt>
            <c:idx val="1"/>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3-4B99-4B4D-8A8D-DE2E4838DAB2}"/>
              </c:ext>
            </c:extLst>
          </c:dPt>
          <c:dPt>
            <c:idx val="2"/>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5-4B99-4B4D-8A8D-DE2E4838DAB2}"/>
              </c:ext>
            </c:extLst>
          </c:dPt>
          <c:dPt>
            <c:idx val="3"/>
            <c:invertIfNegative val="0"/>
            <c:bubble3D val="0"/>
            <c:spPr>
              <a:solidFill>
                <a:schemeClr val="accent1"/>
              </a:solidFill>
              <a:ln w="9525">
                <a:solidFill>
                  <a:srgbClr val="FFFFFF"/>
                </a:solidFill>
              </a:ln>
            </c:spPr>
            <c:extLst xmlns:c16r2="http://schemas.microsoft.com/office/drawing/2015/06/chart">
              <c:ext xmlns:c16="http://schemas.microsoft.com/office/drawing/2014/chart" uri="{C3380CC4-5D6E-409C-BE32-E72D297353CC}">
                <c16:uniqueId val="{00000007-4B99-4B4D-8A8D-DE2E4838DAB2}"/>
              </c:ext>
            </c:extLst>
          </c:dPt>
          <c:dLbls>
            <c:numFmt formatCode="&quot;$&quot;#,##0"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Sheet1!$A$2:$A$12</c:f>
              <c:strCache>
                <c:ptCount val="11"/>
                <c:pt idx="0">
                  <c:v>2010</c:v>
                </c:pt>
                <c:pt idx="1">
                  <c:v>2011</c:v>
                </c:pt>
                <c:pt idx="2">
                  <c:v>2012</c:v>
                </c:pt>
                <c:pt idx="3">
                  <c:v>2013</c:v>
                </c:pt>
                <c:pt idx="4">
                  <c:v>2014</c:v>
                </c:pt>
                <c:pt idx="5">
                  <c:v>2015</c:v>
                </c:pt>
                <c:pt idx="6">
                  <c:v>2016E</c:v>
                </c:pt>
                <c:pt idx="7">
                  <c:v>2017F</c:v>
                </c:pt>
                <c:pt idx="8">
                  <c:v>2018F</c:v>
                </c:pt>
                <c:pt idx="9">
                  <c:v>2019F</c:v>
                </c:pt>
                <c:pt idx="10">
                  <c:v>2020F</c:v>
                </c:pt>
              </c:strCache>
            </c:strRef>
          </c:cat>
          <c:val>
            <c:numRef>
              <c:f>Sheet1!$B$2:$B$12</c:f>
              <c:numCache>
                <c:formatCode>_("$"* #,##0_);_("$"* \(#,##0\);_("$"* "-"??_);_(@_)</c:formatCode>
                <c:ptCount val="11"/>
                <c:pt idx="0">
                  <c:v>35</c:v>
                </c:pt>
                <c:pt idx="1">
                  <c:v>33.949999999999996</c:v>
                </c:pt>
                <c:pt idx="2">
                  <c:v>32.931499999999993</c:v>
                </c:pt>
                <c:pt idx="3">
                  <c:v>31.943554999999993</c:v>
                </c:pt>
                <c:pt idx="4">
                  <c:v>30.985248349999992</c:v>
                </c:pt>
                <c:pt idx="5">
                  <c:v>30.055690899499993</c:v>
                </c:pt>
                <c:pt idx="6">
                  <c:v>29.154020172514993</c:v>
                </c:pt>
                <c:pt idx="7">
                  <c:v>28.279399567339542</c:v>
                </c:pt>
                <c:pt idx="8">
                  <c:v>27.431017580319356</c:v>
                </c:pt>
                <c:pt idx="9">
                  <c:v>26.608087052909774</c:v>
                </c:pt>
                <c:pt idx="10">
                  <c:v>25.809844441322479</c:v>
                </c:pt>
              </c:numCache>
            </c:numRef>
          </c:val>
          <c:extLst xmlns:c16r2="http://schemas.microsoft.com/office/drawing/2015/06/chart">
            <c:ext xmlns:c16="http://schemas.microsoft.com/office/drawing/2014/chart" uri="{C3380CC4-5D6E-409C-BE32-E72D297353CC}">
              <c16:uniqueId val="{00000008-4B99-4B4D-8A8D-DE2E4838DAB2}"/>
            </c:ext>
          </c:extLst>
        </c:ser>
        <c:ser>
          <c:idx val="1"/>
          <c:order val="1"/>
          <c:tx>
            <c:strRef>
              <c:f>Sheet1!$C$1</c:f>
              <c:strCache>
                <c:ptCount val="1"/>
                <c:pt idx="0">
                  <c:v>LA</c:v>
                </c:pt>
              </c:strCache>
            </c:strRef>
          </c:tx>
          <c:spPr>
            <a:solidFill>
              <a:schemeClr val="accent2">
                <a:lumMod val="20000"/>
                <a:lumOff val="80000"/>
              </a:schemeClr>
            </a:solidFill>
            <a:ln>
              <a:noFill/>
            </a:ln>
          </c:spPr>
          <c:invertIfNegative val="0"/>
          <c:dLbls>
            <c:numFmt formatCode="&quot;$&quot;#,##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Sheet1!$A$2:$A$12</c:f>
              <c:strCache>
                <c:ptCount val="11"/>
                <c:pt idx="0">
                  <c:v>2010</c:v>
                </c:pt>
                <c:pt idx="1">
                  <c:v>2011</c:v>
                </c:pt>
                <c:pt idx="2">
                  <c:v>2012</c:v>
                </c:pt>
                <c:pt idx="3">
                  <c:v>2013</c:v>
                </c:pt>
                <c:pt idx="4">
                  <c:v>2014</c:v>
                </c:pt>
                <c:pt idx="5">
                  <c:v>2015</c:v>
                </c:pt>
                <c:pt idx="6">
                  <c:v>2016E</c:v>
                </c:pt>
                <c:pt idx="7">
                  <c:v>2017F</c:v>
                </c:pt>
                <c:pt idx="8">
                  <c:v>2018F</c:v>
                </c:pt>
                <c:pt idx="9">
                  <c:v>2019F</c:v>
                </c:pt>
                <c:pt idx="10">
                  <c:v>2020F</c:v>
                </c:pt>
              </c:strCache>
            </c:strRef>
          </c:cat>
          <c:val>
            <c:numRef>
              <c:f>Sheet1!$C$2:$C$12</c:f>
              <c:numCache>
                <c:formatCode>_("$"* #,##0_);_("$"* \(#,##0\);_("$"* "-"??_);_(@_)</c:formatCode>
                <c:ptCount val="11"/>
                <c:pt idx="0">
                  <c:v>10</c:v>
                </c:pt>
                <c:pt idx="1">
                  <c:v>10.9</c:v>
                </c:pt>
                <c:pt idx="2">
                  <c:v>11.881000000000002</c:v>
                </c:pt>
                <c:pt idx="3">
                  <c:v>12.950290000000003</c:v>
                </c:pt>
                <c:pt idx="4">
                  <c:v>14.115816100000004</c:v>
                </c:pt>
                <c:pt idx="5">
                  <c:v>15.386239549000004</c:v>
                </c:pt>
                <c:pt idx="6">
                  <c:v>16.771001108410005</c:v>
                </c:pt>
                <c:pt idx="7">
                  <c:v>18.280391208166908</c:v>
                </c:pt>
                <c:pt idx="8">
                  <c:v>19.925626416901931</c:v>
                </c:pt>
                <c:pt idx="9">
                  <c:v>21.718932794423107</c:v>
                </c:pt>
                <c:pt idx="10">
                  <c:v>23.67363674592119</c:v>
                </c:pt>
              </c:numCache>
            </c:numRef>
          </c:val>
          <c:extLst xmlns:c16r2="http://schemas.microsoft.com/office/drawing/2015/06/chart">
            <c:ext xmlns:c16="http://schemas.microsoft.com/office/drawing/2014/chart" uri="{C3380CC4-5D6E-409C-BE32-E72D297353CC}">
              <c16:uniqueId val="{00000009-4B99-4B4D-8A8D-DE2E4838DAB2}"/>
            </c:ext>
          </c:extLst>
        </c:ser>
        <c:ser>
          <c:idx val="2"/>
          <c:order val="2"/>
          <c:tx>
            <c:strRef>
              <c:f>Sheet1!$D$1</c:f>
              <c:strCache>
                <c:ptCount val="1"/>
                <c:pt idx="0">
                  <c:v>EAME</c:v>
                </c:pt>
              </c:strCache>
            </c:strRef>
          </c:tx>
          <c:spPr>
            <a:solidFill>
              <a:schemeClr val="accent3"/>
            </a:solidFill>
          </c:spPr>
          <c:invertIfNegative val="0"/>
          <c:dLbls>
            <c:numFmt formatCode="&quot;$&quot;#,##0"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Sheet1!$A$2:$A$12</c:f>
              <c:strCache>
                <c:ptCount val="11"/>
                <c:pt idx="0">
                  <c:v>2010</c:v>
                </c:pt>
                <c:pt idx="1">
                  <c:v>2011</c:v>
                </c:pt>
                <c:pt idx="2">
                  <c:v>2012</c:v>
                </c:pt>
                <c:pt idx="3">
                  <c:v>2013</c:v>
                </c:pt>
                <c:pt idx="4">
                  <c:v>2014</c:v>
                </c:pt>
                <c:pt idx="5">
                  <c:v>2015</c:v>
                </c:pt>
                <c:pt idx="6">
                  <c:v>2016E</c:v>
                </c:pt>
                <c:pt idx="7">
                  <c:v>2017F</c:v>
                </c:pt>
                <c:pt idx="8">
                  <c:v>2018F</c:v>
                </c:pt>
                <c:pt idx="9">
                  <c:v>2019F</c:v>
                </c:pt>
                <c:pt idx="10">
                  <c:v>2020F</c:v>
                </c:pt>
              </c:strCache>
            </c:strRef>
          </c:cat>
          <c:val>
            <c:numRef>
              <c:f>Sheet1!$D$2:$D$12</c:f>
              <c:numCache>
                <c:formatCode>_("$"* #,##0_);_("$"* \(#,##0\);_("$"* "-"??_);_(@_)</c:formatCode>
                <c:ptCount val="11"/>
                <c:pt idx="0">
                  <c:v>15</c:v>
                </c:pt>
                <c:pt idx="1">
                  <c:v>14.7</c:v>
                </c:pt>
                <c:pt idx="2">
                  <c:v>14.405999999999999</c:v>
                </c:pt>
                <c:pt idx="3">
                  <c:v>14.117879999999998</c:v>
                </c:pt>
                <c:pt idx="4">
                  <c:v>13.835522399999997</c:v>
                </c:pt>
                <c:pt idx="5">
                  <c:v>13.558811951999997</c:v>
                </c:pt>
                <c:pt idx="6">
                  <c:v>13.287635712959997</c:v>
                </c:pt>
                <c:pt idx="7">
                  <c:v>13.021882998700796</c:v>
                </c:pt>
                <c:pt idx="8">
                  <c:v>12.76144533872678</c:v>
                </c:pt>
                <c:pt idx="9">
                  <c:v>12.506216431952245</c:v>
                </c:pt>
                <c:pt idx="10">
                  <c:v>12.2560921033132</c:v>
                </c:pt>
              </c:numCache>
            </c:numRef>
          </c:val>
          <c:extLst xmlns:c16r2="http://schemas.microsoft.com/office/drawing/2015/06/chart">
            <c:ext xmlns:c16="http://schemas.microsoft.com/office/drawing/2014/chart" uri="{C3380CC4-5D6E-409C-BE32-E72D297353CC}">
              <c16:uniqueId val="{0000000A-4B99-4B4D-8A8D-DE2E4838DAB2}"/>
            </c:ext>
          </c:extLst>
        </c:ser>
        <c:ser>
          <c:idx val="3"/>
          <c:order val="3"/>
          <c:tx>
            <c:strRef>
              <c:f>Sheet1!$E$1</c:f>
              <c:strCache>
                <c:ptCount val="1"/>
                <c:pt idx="0">
                  <c:v>AP</c:v>
                </c:pt>
              </c:strCache>
            </c:strRef>
          </c:tx>
          <c:spPr>
            <a:solidFill>
              <a:schemeClr val="accent2"/>
            </a:solidFill>
          </c:spPr>
          <c:invertIfNegative val="0"/>
          <c:dLbls>
            <c:numFmt formatCode="&quot;$&quot;#,##0"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Sheet1!$A$2:$A$12</c:f>
              <c:strCache>
                <c:ptCount val="11"/>
                <c:pt idx="0">
                  <c:v>2010</c:v>
                </c:pt>
                <c:pt idx="1">
                  <c:v>2011</c:v>
                </c:pt>
                <c:pt idx="2">
                  <c:v>2012</c:v>
                </c:pt>
                <c:pt idx="3">
                  <c:v>2013</c:v>
                </c:pt>
                <c:pt idx="4">
                  <c:v>2014</c:v>
                </c:pt>
                <c:pt idx="5">
                  <c:v>2015</c:v>
                </c:pt>
                <c:pt idx="6">
                  <c:v>2016E</c:v>
                </c:pt>
                <c:pt idx="7">
                  <c:v>2017F</c:v>
                </c:pt>
                <c:pt idx="8">
                  <c:v>2018F</c:v>
                </c:pt>
                <c:pt idx="9">
                  <c:v>2019F</c:v>
                </c:pt>
                <c:pt idx="10">
                  <c:v>2020F</c:v>
                </c:pt>
              </c:strCache>
            </c:strRef>
          </c:cat>
          <c:val>
            <c:numRef>
              <c:f>Sheet1!$E$2:$E$12</c:f>
              <c:numCache>
                <c:formatCode>_("$"* #,##0_);_("$"* \(#,##0\);_("$"* "-"??_);_(@_)</c:formatCode>
                <c:ptCount val="11"/>
                <c:pt idx="0">
                  <c:v>14</c:v>
                </c:pt>
                <c:pt idx="1">
                  <c:v>15.469999999999999</c:v>
                </c:pt>
                <c:pt idx="2">
                  <c:v>17.094349999999999</c:v>
                </c:pt>
                <c:pt idx="3">
                  <c:v>18.889256749999998</c:v>
                </c:pt>
                <c:pt idx="4">
                  <c:v>20.872628708749996</c:v>
                </c:pt>
                <c:pt idx="5">
                  <c:v>23.064254723168744</c:v>
                </c:pt>
                <c:pt idx="6">
                  <c:v>25.486001469101463</c:v>
                </c:pt>
                <c:pt idx="7">
                  <c:v>28.162031623357116</c:v>
                </c:pt>
                <c:pt idx="8">
                  <c:v>31.119044943809612</c:v>
                </c:pt>
                <c:pt idx="9">
                  <c:v>34.386544662909621</c:v>
                </c:pt>
                <c:pt idx="10">
                  <c:v>37.997131852515132</c:v>
                </c:pt>
              </c:numCache>
            </c:numRef>
          </c:val>
          <c:extLst xmlns:c16r2="http://schemas.microsoft.com/office/drawing/2015/06/chart">
            <c:ext xmlns:c16="http://schemas.microsoft.com/office/drawing/2014/chart" uri="{C3380CC4-5D6E-409C-BE32-E72D297353CC}">
              <c16:uniqueId val="{0000000B-4B99-4B4D-8A8D-DE2E4838DAB2}"/>
            </c:ext>
          </c:extLst>
        </c:ser>
        <c:dLbls>
          <c:showLegendKey val="0"/>
          <c:showVal val="0"/>
          <c:showCatName val="0"/>
          <c:showSerName val="0"/>
          <c:showPercent val="0"/>
          <c:showBubbleSize val="0"/>
        </c:dLbls>
        <c:gapWidth val="10"/>
        <c:overlap val="100"/>
        <c:axId val="148087168"/>
        <c:axId val="148088704"/>
      </c:barChart>
      <c:catAx>
        <c:axId val="148087168"/>
        <c:scaling>
          <c:orientation val="minMax"/>
        </c:scaling>
        <c:delete val="0"/>
        <c:axPos val="b"/>
        <c:numFmt formatCode="General" sourceLinked="1"/>
        <c:majorTickMark val="none"/>
        <c:minorTickMark val="none"/>
        <c:tickLblPos val="nextTo"/>
        <c:crossAx val="148088704"/>
        <c:crosses val="autoZero"/>
        <c:auto val="1"/>
        <c:lblAlgn val="ctr"/>
        <c:lblOffset val="100"/>
        <c:noMultiLvlLbl val="0"/>
      </c:catAx>
      <c:valAx>
        <c:axId val="148088704"/>
        <c:scaling>
          <c:orientation val="minMax"/>
          <c:max val="100"/>
        </c:scaling>
        <c:delete val="0"/>
        <c:axPos val="l"/>
        <c:majorGridlines>
          <c:spPr>
            <a:ln>
              <a:noFill/>
            </a:ln>
          </c:spPr>
        </c:majorGridlines>
        <c:numFmt formatCode="&quot;$&quot;#,##0" sourceLinked="0"/>
        <c:majorTickMark val="none"/>
        <c:minorTickMark val="none"/>
        <c:tickLblPos val="nextTo"/>
        <c:crossAx val="148087168"/>
        <c:crosses val="autoZero"/>
        <c:crossBetween val="between"/>
        <c:majorUnit val="20"/>
      </c:valAx>
      <c:spPr>
        <a:noFill/>
        <a:ln w="25400">
          <a:noFill/>
        </a:ln>
      </c:spPr>
    </c:plotArea>
    <c:legend>
      <c:legendPos val="b"/>
      <c:layout>
        <c:manualLayout>
          <c:xMode val="edge"/>
          <c:yMode val="edge"/>
          <c:x val="0.28846237970253719"/>
          <c:y val="0.90185303390602833"/>
          <c:w val="0.41177395967699731"/>
          <c:h val="9.8146966093971666E-2"/>
        </c:manualLayout>
      </c:layout>
      <c:overlay val="0"/>
      <c:txPr>
        <a:bodyPr/>
        <a:lstStyle/>
        <a:p>
          <a:pPr>
            <a:defRPr sz="700"/>
          </a:pPr>
          <a:endParaRPr lang="en-US"/>
        </a:p>
      </c:txPr>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362101796099014E-2"/>
          <c:y val="6.4247035202197683E-2"/>
          <c:w val="0.5678114224692502"/>
          <c:h val="0.87884915911309713"/>
        </c:manualLayout>
      </c:layout>
      <c:doughnutChart>
        <c:varyColors val="1"/>
        <c:ser>
          <c:idx val="0"/>
          <c:order val="0"/>
          <c:tx>
            <c:strRef>
              <c:f>Sheet1!$B$1</c:f>
              <c:strCache>
                <c:ptCount val="1"/>
                <c:pt idx="0">
                  <c:v>Sales</c:v>
                </c:pt>
              </c:strCache>
            </c:strRef>
          </c:tx>
          <c:spPr>
            <a:ln w="25400">
              <a:noFill/>
            </a:ln>
          </c:spPr>
          <c:dPt>
            <c:idx val="0"/>
            <c:bubble3D val="0"/>
            <c:spPr>
              <a:solidFill>
                <a:schemeClr val="accent1"/>
              </a:solidFill>
              <a:ln w="9525">
                <a:noFill/>
              </a:ln>
            </c:spPr>
          </c:dPt>
          <c:dPt>
            <c:idx val="1"/>
            <c:bubble3D val="0"/>
            <c:spPr>
              <a:solidFill>
                <a:schemeClr val="accent2"/>
              </a:solidFill>
              <a:ln w="9525">
                <a:noFill/>
              </a:ln>
            </c:spPr>
          </c:dPt>
          <c:dPt>
            <c:idx val="2"/>
            <c:bubble3D val="0"/>
            <c:spPr>
              <a:solidFill>
                <a:schemeClr val="accent3"/>
              </a:solidFill>
              <a:ln w="9525">
                <a:noFill/>
              </a:ln>
            </c:spPr>
          </c:dPt>
          <c:dPt>
            <c:idx val="3"/>
            <c:bubble3D val="0"/>
            <c:spPr>
              <a:solidFill>
                <a:schemeClr val="accent4"/>
              </a:solidFill>
              <a:ln w="9525">
                <a:noFill/>
              </a:ln>
            </c:spPr>
          </c:dPt>
          <c:dPt>
            <c:idx val="4"/>
            <c:bubble3D val="0"/>
            <c:spPr>
              <a:solidFill>
                <a:schemeClr val="accent6"/>
              </a:solidFill>
              <a:ln w="25400">
                <a:noFill/>
              </a:ln>
            </c:spPr>
          </c:dPt>
          <c:dPt>
            <c:idx val="5"/>
            <c:bubble3D val="0"/>
            <c:spPr>
              <a:solidFill>
                <a:schemeClr val="accent6">
                  <a:lumMod val="40000"/>
                  <a:lumOff val="60000"/>
                </a:schemeClr>
              </a:solidFill>
              <a:ln w="25400">
                <a:noFill/>
              </a:ln>
            </c:spPr>
          </c:dPt>
          <c:dPt>
            <c:idx val="6"/>
            <c:bubble3D val="0"/>
            <c:spPr>
              <a:solidFill>
                <a:schemeClr val="accent6">
                  <a:lumMod val="20000"/>
                  <a:lumOff val="80000"/>
                </a:schemeClr>
              </a:solidFill>
              <a:ln w="25400">
                <a:noFill/>
              </a:ln>
            </c:spPr>
          </c:dPt>
          <c:dPt>
            <c:idx val="7"/>
            <c:bubble3D val="0"/>
            <c:spPr>
              <a:solidFill>
                <a:schemeClr val="bg2">
                  <a:lumMod val="50000"/>
                </a:schemeClr>
              </a:solidFill>
              <a:ln w="25400">
                <a:noFill/>
              </a:ln>
            </c:spPr>
          </c:dPt>
          <c:dPt>
            <c:idx val="8"/>
            <c:bubble3D val="0"/>
            <c:spPr>
              <a:solidFill>
                <a:schemeClr val="bg2">
                  <a:lumMod val="75000"/>
                </a:schemeClr>
              </a:solidFill>
              <a:ln w="25400">
                <a:noFill/>
              </a:ln>
            </c:spPr>
          </c:dPt>
          <c:dPt>
            <c:idx val="9"/>
            <c:bubble3D val="0"/>
            <c:spPr>
              <a:solidFill>
                <a:schemeClr val="tx2"/>
              </a:solidFill>
              <a:ln w="25400">
                <a:noFill/>
              </a:ln>
            </c:spPr>
          </c:dPt>
          <c:dLbls>
            <c:dLbl>
              <c:idx val="5"/>
              <c:delete val="1"/>
            </c:dLbl>
            <c:dLbl>
              <c:idx val="6"/>
              <c:layout>
                <c:manualLayout>
                  <c:x val="-2.04248366013072E-2"/>
                  <c:y val="-2.4505807586959437E-2"/>
                </c:manualLayout>
              </c:layout>
              <c:showLegendKey val="0"/>
              <c:showVal val="1"/>
              <c:showCatName val="0"/>
              <c:showSerName val="0"/>
              <c:showPercent val="0"/>
              <c:showBubbleSize val="0"/>
            </c:dLbl>
            <c:dLbl>
              <c:idx val="7"/>
              <c:layout>
                <c:manualLayout>
                  <c:x val="-2.4510125572538725E-2"/>
                  <c:y val="-2.9729136231576858E-2"/>
                </c:manualLayout>
              </c:layout>
              <c:showLegendKey val="0"/>
              <c:showVal val="1"/>
              <c:showCatName val="0"/>
              <c:showSerName val="0"/>
              <c:showPercent val="0"/>
              <c:showBubbleSize val="0"/>
            </c:dLbl>
            <c:dLbl>
              <c:idx val="8"/>
              <c:layout>
                <c:manualLayout>
                  <c:x val="-1.633986928104577E-2"/>
                  <c:y val="-3.5689094592961615E-2"/>
                </c:manualLayout>
              </c:layout>
              <c:showLegendKey val="0"/>
              <c:showVal val="1"/>
              <c:showCatName val="0"/>
              <c:showSerName val="0"/>
              <c:showPercent val="0"/>
              <c:showBubbleSize val="0"/>
            </c:dLbl>
            <c:dLbl>
              <c:idx val="9"/>
              <c:layout>
                <c:manualLayout>
                  <c:x val="-6.9444444444444448E-2"/>
                  <c:y val="-7.7547304108420978E-2"/>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10"/>
              <c:layout>
                <c:manualLayout>
                  <c:x val="-4.084967320261438E-2"/>
                  <c:y val="-0.11216572586359379"/>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11"/>
              <c:layout>
                <c:manualLayout>
                  <c:x val="2.8594771241830103E-2"/>
                  <c:y val="-0.11726416794830261"/>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12"/>
              <c:layout>
                <c:manualLayout>
                  <c:x val="2.8594449590859966E-2"/>
                  <c:y val="-5.098442084708809E-2"/>
                </c:manualLayout>
              </c:layout>
              <c:showLegendKey val="0"/>
              <c:showVal val="1"/>
              <c:showCatName val="0"/>
              <c:showSerName val="0"/>
              <c:showPercent val="0"/>
              <c:showBubbleSize val="0"/>
            </c:dLbl>
            <c:txPr>
              <a:bodyPr/>
              <a:lstStyle/>
              <a:p>
                <a:pPr>
                  <a:defRPr>
                    <a:solidFill>
                      <a:schemeClr val="bg1"/>
                    </a:solidFill>
                  </a:defRPr>
                </a:pPr>
                <a:endParaRPr lang="en-US"/>
              </a:p>
            </c:txPr>
            <c:showLegendKey val="0"/>
            <c:showVal val="1"/>
            <c:showCatName val="0"/>
            <c:showSerName val="0"/>
            <c:showPercent val="0"/>
            <c:showBubbleSize val="0"/>
            <c:showLeaderLines val="1"/>
          </c:dLbls>
          <c:cat>
            <c:strRef>
              <c:f>Sheet1!$A$2:$A$5</c:f>
              <c:strCache>
                <c:ptCount val="4"/>
                <c:pt idx="0">
                  <c:v>AME/CEE</c:v>
                </c:pt>
                <c:pt idx="1">
                  <c:v>Mexico</c:v>
                </c:pt>
                <c:pt idx="2">
                  <c:v>Brazil</c:v>
                </c:pt>
                <c:pt idx="3">
                  <c:v>ROLA</c:v>
                </c:pt>
              </c:strCache>
            </c:strRef>
          </c:cat>
          <c:val>
            <c:numRef>
              <c:f>Sheet1!$B$2:$B$5</c:f>
              <c:numCache>
                <c:formatCode>0.0%</c:formatCode>
                <c:ptCount val="4"/>
                <c:pt idx="0">
                  <c:v>0.48156831227694774</c:v>
                </c:pt>
                <c:pt idx="1">
                  <c:v>0.2753625508521389</c:v>
                </c:pt>
                <c:pt idx="2">
                  <c:v>0.15424005181601835</c:v>
                </c:pt>
                <c:pt idx="3">
                  <c:v>8.882908505489498E-2</c:v>
                </c:pt>
              </c:numCache>
            </c:numRef>
          </c:val>
        </c:ser>
        <c:dLbls>
          <c:showLegendKey val="0"/>
          <c:showVal val="0"/>
          <c:showCatName val="0"/>
          <c:showSerName val="0"/>
          <c:showPercent val="0"/>
          <c:showBubbleSize val="0"/>
          <c:showLeaderLines val="1"/>
        </c:dLbls>
        <c:firstSliceAng val="0"/>
        <c:holeSize val="50"/>
      </c:doughnutChart>
      <c:spPr>
        <a:noFill/>
        <a:ln w="25400">
          <a:noFill/>
        </a:ln>
      </c:spPr>
    </c:plotArea>
    <c:legend>
      <c:legendPos val="r"/>
      <c:layout>
        <c:manualLayout>
          <c:xMode val="edge"/>
          <c:yMode val="edge"/>
          <c:x val="0.70653466110853791"/>
          <c:y val="0.31870960290304001"/>
          <c:w val="0.26895553496989349"/>
          <c:h val="0.48654098044809135"/>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4362101796099014E-2"/>
          <c:y val="6.4247035202197683E-2"/>
          <c:w val="0.5678114224692502"/>
          <c:h val="0.87884915911309713"/>
        </c:manualLayout>
      </c:layout>
      <c:doughnutChart>
        <c:varyColors val="1"/>
        <c:ser>
          <c:idx val="0"/>
          <c:order val="0"/>
          <c:tx>
            <c:strRef>
              <c:f>Sheet1!$B$1</c:f>
              <c:strCache>
                <c:ptCount val="1"/>
                <c:pt idx="0">
                  <c:v>Sales</c:v>
                </c:pt>
              </c:strCache>
            </c:strRef>
          </c:tx>
          <c:spPr>
            <a:ln w="25400">
              <a:noFill/>
            </a:ln>
          </c:spPr>
          <c:dPt>
            <c:idx val="0"/>
            <c:bubble3D val="0"/>
            <c:spPr>
              <a:solidFill>
                <a:schemeClr val="accent1"/>
              </a:solidFill>
              <a:ln w="9525">
                <a:noFill/>
              </a:ln>
            </c:spPr>
          </c:dPt>
          <c:dPt>
            <c:idx val="1"/>
            <c:bubble3D val="0"/>
            <c:spPr>
              <a:solidFill>
                <a:schemeClr val="accent2"/>
              </a:solidFill>
              <a:ln w="9525">
                <a:noFill/>
              </a:ln>
            </c:spPr>
          </c:dPt>
          <c:dPt>
            <c:idx val="2"/>
            <c:bubble3D val="0"/>
            <c:spPr>
              <a:solidFill>
                <a:schemeClr val="accent3"/>
              </a:solidFill>
              <a:ln w="9525">
                <a:noFill/>
              </a:ln>
            </c:spPr>
          </c:dPt>
          <c:dPt>
            <c:idx val="3"/>
            <c:bubble3D val="0"/>
            <c:spPr>
              <a:solidFill>
                <a:schemeClr val="accent4"/>
              </a:solidFill>
              <a:ln w="9525">
                <a:noFill/>
              </a:ln>
            </c:spPr>
          </c:dPt>
          <c:dPt>
            <c:idx val="4"/>
            <c:bubble3D val="0"/>
            <c:spPr>
              <a:solidFill>
                <a:schemeClr val="accent6"/>
              </a:solidFill>
              <a:ln w="25400">
                <a:noFill/>
              </a:ln>
            </c:spPr>
          </c:dPt>
          <c:dPt>
            <c:idx val="5"/>
            <c:bubble3D val="0"/>
            <c:spPr>
              <a:solidFill>
                <a:schemeClr val="accent6">
                  <a:lumMod val="40000"/>
                  <a:lumOff val="60000"/>
                </a:schemeClr>
              </a:solidFill>
              <a:ln w="25400">
                <a:noFill/>
              </a:ln>
            </c:spPr>
          </c:dPt>
          <c:dPt>
            <c:idx val="6"/>
            <c:bubble3D val="0"/>
            <c:spPr>
              <a:solidFill>
                <a:schemeClr val="accent6">
                  <a:lumMod val="20000"/>
                  <a:lumOff val="80000"/>
                </a:schemeClr>
              </a:solidFill>
              <a:ln w="25400">
                <a:noFill/>
              </a:ln>
            </c:spPr>
          </c:dPt>
          <c:dPt>
            <c:idx val="7"/>
            <c:bubble3D val="0"/>
            <c:spPr>
              <a:solidFill>
                <a:schemeClr val="bg2">
                  <a:lumMod val="50000"/>
                </a:schemeClr>
              </a:solidFill>
              <a:ln w="25400">
                <a:noFill/>
              </a:ln>
            </c:spPr>
          </c:dPt>
          <c:dPt>
            <c:idx val="8"/>
            <c:bubble3D val="0"/>
            <c:spPr>
              <a:solidFill>
                <a:schemeClr val="bg2">
                  <a:lumMod val="75000"/>
                </a:schemeClr>
              </a:solidFill>
              <a:ln w="25400">
                <a:noFill/>
              </a:ln>
            </c:spPr>
          </c:dPt>
          <c:dPt>
            <c:idx val="9"/>
            <c:bubble3D val="0"/>
            <c:spPr>
              <a:solidFill>
                <a:schemeClr val="tx2"/>
              </a:solidFill>
              <a:ln w="25400">
                <a:noFill/>
              </a:ln>
            </c:spPr>
          </c:dPt>
          <c:dLbls>
            <c:dLbl>
              <c:idx val="5"/>
              <c:delete val="1"/>
            </c:dLbl>
            <c:dLbl>
              <c:idx val="6"/>
              <c:layout>
                <c:manualLayout>
                  <c:x val="-2.04248366013072E-2"/>
                  <c:y val="-2.4505807586959437E-2"/>
                </c:manualLayout>
              </c:layout>
              <c:showLegendKey val="0"/>
              <c:showVal val="1"/>
              <c:showCatName val="0"/>
              <c:showSerName val="0"/>
              <c:showPercent val="0"/>
              <c:showBubbleSize val="0"/>
            </c:dLbl>
            <c:dLbl>
              <c:idx val="7"/>
              <c:layout>
                <c:manualLayout>
                  <c:x val="-2.4510125572538725E-2"/>
                  <c:y val="-2.9729136231576858E-2"/>
                </c:manualLayout>
              </c:layout>
              <c:showLegendKey val="0"/>
              <c:showVal val="1"/>
              <c:showCatName val="0"/>
              <c:showSerName val="0"/>
              <c:showPercent val="0"/>
              <c:showBubbleSize val="0"/>
            </c:dLbl>
            <c:dLbl>
              <c:idx val="8"/>
              <c:layout>
                <c:manualLayout>
                  <c:x val="-1.633986928104577E-2"/>
                  <c:y val="-3.5689094592961615E-2"/>
                </c:manualLayout>
              </c:layout>
              <c:showLegendKey val="0"/>
              <c:showVal val="1"/>
              <c:showCatName val="0"/>
              <c:showSerName val="0"/>
              <c:showPercent val="0"/>
              <c:showBubbleSize val="0"/>
            </c:dLbl>
            <c:dLbl>
              <c:idx val="9"/>
              <c:layout>
                <c:manualLayout>
                  <c:x val="-6.9444444444444448E-2"/>
                  <c:y val="-7.7547304108420978E-2"/>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10"/>
              <c:layout>
                <c:manualLayout>
                  <c:x val="-4.084967320261438E-2"/>
                  <c:y val="-0.11216572586359379"/>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11"/>
              <c:layout>
                <c:manualLayout>
                  <c:x val="2.8594771241830103E-2"/>
                  <c:y val="-0.11726416794830261"/>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12"/>
              <c:layout>
                <c:manualLayout>
                  <c:x val="2.8594449590859966E-2"/>
                  <c:y val="-5.098442084708809E-2"/>
                </c:manualLayout>
              </c:layout>
              <c:showLegendKey val="0"/>
              <c:showVal val="1"/>
              <c:showCatName val="0"/>
              <c:showSerName val="0"/>
              <c:showPercent val="0"/>
              <c:showBubbleSize val="0"/>
            </c:dLbl>
            <c:txPr>
              <a:bodyPr/>
              <a:lstStyle/>
              <a:p>
                <a:pPr>
                  <a:defRPr>
                    <a:solidFill>
                      <a:schemeClr val="bg1"/>
                    </a:solidFill>
                  </a:defRPr>
                </a:pPr>
                <a:endParaRPr lang="en-US"/>
              </a:p>
            </c:txPr>
            <c:showLegendKey val="0"/>
            <c:showVal val="1"/>
            <c:showCatName val="0"/>
            <c:showSerName val="0"/>
            <c:showPercent val="0"/>
            <c:showBubbleSize val="0"/>
            <c:showLeaderLines val="1"/>
          </c:dLbls>
          <c:cat>
            <c:strRef>
              <c:f>Sheet1!$A$2:$A$5</c:f>
              <c:strCache>
                <c:ptCount val="4"/>
                <c:pt idx="0">
                  <c:v>Printer</c:v>
                </c:pt>
                <c:pt idx="1">
                  <c:v>Monochrome</c:v>
                </c:pt>
                <c:pt idx="2">
                  <c:v>Color</c:v>
                </c:pt>
                <c:pt idx="3">
                  <c:v>OEM</c:v>
                </c:pt>
              </c:strCache>
            </c:strRef>
          </c:cat>
          <c:val>
            <c:numRef>
              <c:f>Sheet1!$B$2:$B$5</c:f>
              <c:numCache>
                <c:formatCode>0.0%</c:formatCode>
                <c:ptCount val="4"/>
                <c:pt idx="0">
                  <c:v>0.52097340706630091</c:v>
                </c:pt>
                <c:pt idx="1">
                  <c:v>0.22900000000000001</c:v>
                </c:pt>
                <c:pt idx="2">
                  <c:v>0.22108958291506392</c:v>
                </c:pt>
                <c:pt idx="3">
                  <c:v>2.9000000000000001E-2</c:v>
                </c:pt>
              </c:numCache>
            </c:numRef>
          </c:val>
        </c:ser>
        <c:dLbls>
          <c:showLegendKey val="0"/>
          <c:showVal val="0"/>
          <c:showCatName val="0"/>
          <c:showSerName val="0"/>
          <c:showPercent val="0"/>
          <c:showBubbleSize val="0"/>
          <c:showLeaderLines val="1"/>
        </c:dLbls>
        <c:firstSliceAng val="0"/>
        <c:holeSize val="50"/>
      </c:doughnutChart>
      <c:spPr>
        <a:noFill/>
        <a:ln w="25400">
          <a:noFill/>
        </a:ln>
      </c:spPr>
    </c:plotArea>
    <c:legend>
      <c:legendPos val="r"/>
      <c:layout>
        <c:manualLayout>
          <c:xMode val="edge"/>
          <c:yMode val="edge"/>
          <c:x val="0.57990067418043334"/>
          <c:y val="0.31870960290304001"/>
          <c:w val="0.39558952189799806"/>
          <c:h val="0.48654098044809135"/>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b="1" dirty="0"/>
              <a:t>Strong Growth Profile </a:t>
            </a:r>
            <a:br>
              <a:rPr lang="en-US" b="1" dirty="0"/>
            </a:br>
            <a:r>
              <a:rPr lang="en-US" b="1" dirty="0"/>
              <a:t>($ in millions)</a:t>
            </a:r>
          </a:p>
        </c:rich>
      </c:tx>
      <c:layout>
        <c:manualLayout>
          <c:xMode val="edge"/>
          <c:yMode val="edge"/>
          <c:x val="0.18036314231527048"/>
          <c:y val="2.3112559255506249E-2"/>
        </c:manualLayout>
      </c:layout>
      <c:overlay val="0"/>
    </c:title>
    <c:autoTitleDeleted val="0"/>
    <c:plotArea>
      <c:layout>
        <c:manualLayout>
          <c:layoutTarget val="inner"/>
          <c:xMode val="edge"/>
          <c:yMode val="edge"/>
          <c:x val="4.8014525238090577E-2"/>
          <c:y val="6.3492063492063489E-2"/>
          <c:w val="0.91840809654780897"/>
          <c:h val="0.7887865142038506"/>
        </c:manualLayout>
      </c:layout>
      <c:barChart>
        <c:barDir val="col"/>
        <c:grouping val="clustered"/>
        <c:varyColors val="0"/>
        <c:ser>
          <c:idx val="0"/>
          <c:order val="0"/>
          <c:tx>
            <c:strRef>
              <c:f>Sheet1!$B$1</c:f>
              <c:strCache>
                <c:ptCount val="1"/>
                <c:pt idx="0">
                  <c:v>Net Revenue</c:v>
                </c:pt>
              </c:strCache>
            </c:strRef>
          </c:tx>
          <c:spPr>
            <a:solidFill>
              <a:schemeClr val="accent2"/>
            </a:solidFill>
            <a:ln w="9525">
              <a:solidFill>
                <a:srgbClr val="FFFFFF"/>
              </a:solidFill>
            </a:ln>
          </c:spPr>
          <c:invertIfNegative val="0"/>
          <c:dLbls>
            <c:numFmt formatCode="&quot;$&quot;#,##0.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Sheet1!$A$2:$A$7</c:f>
              <c:numCache>
                <c:formatCode>####"F"</c:formatCode>
                <c:ptCount val="6"/>
                <c:pt idx="0" formatCode="General">
                  <c:v>2016</c:v>
                </c:pt>
                <c:pt idx="1">
                  <c:v>2017</c:v>
                </c:pt>
                <c:pt idx="2">
                  <c:v>2018</c:v>
                </c:pt>
                <c:pt idx="3">
                  <c:v>2019</c:v>
                </c:pt>
                <c:pt idx="4">
                  <c:v>2020</c:v>
                </c:pt>
                <c:pt idx="5">
                  <c:v>2021</c:v>
                </c:pt>
              </c:numCache>
            </c:numRef>
          </c:cat>
          <c:val>
            <c:numRef>
              <c:f>Sheet1!$B$2:$B$7</c:f>
              <c:numCache>
                <c:formatCode>_("$"* #,##0.0_);_("$"* \(#,##0.0\);_("$"* "-"??_);_(@_)</c:formatCode>
                <c:ptCount val="6"/>
                <c:pt idx="0">
                  <c:v>198.463897385514</c:v>
                </c:pt>
                <c:pt idx="1">
                  <c:v>203.71558859390646</c:v>
                </c:pt>
                <c:pt idx="2">
                  <c:v>208.74644276467922</c:v>
                </c:pt>
                <c:pt idx="3">
                  <c:v>215.3202453744521</c:v>
                </c:pt>
                <c:pt idx="4">
                  <c:v>222.22038495328439</c:v>
                </c:pt>
                <c:pt idx="5">
                  <c:v>229.34962330113626</c:v>
                </c:pt>
              </c:numCache>
            </c:numRef>
          </c:val>
          <c:extLst xmlns:c16r2="http://schemas.microsoft.com/office/drawing/2015/06/chart">
            <c:ext xmlns:c16="http://schemas.microsoft.com/office/drawing/2014/chart" uri="{C3380CC4-5D6E-409C-BE32-E72D297353CC}">
              <c16:uniqueId val="{00000000-DF51-4820-B321-0FA64ED88B32}"/>
            </c:ext>
          </c:extLst>
        </c:ser>
        <c:dLbls>
          <c:showLegendKey val="0"/>
          <c:showVal val="0"/>
          <c:showCatName val="0"/>
          <c:showSerName val="0"/>
          <c:showPercent val="0"/>
          <c:showBubbleSize val="0"/>
        </c:dLbls>
        <c:gapWidth val="30"/>
        <c:axId val="149351040"/>
        <c:axId val="149356928"/>
      </c:barChart>
      <c:catAx>
        <c:axId val="149351040"/>
        <c:scaling>
          <c:orientation val="minMax"/>
        </c:scaling>
        <c:delete val="0"/>
        <c:axPos val="b"/>
        <c:numFmt formatCode="General" sourceLinked="1"/>
        <c:majorTickMark val="none"/>
        <c:minorTickMark val="none"/>
        <c:tickLblPos val="nextTo"/>
        <c:spPr>
          <a:ln w="3175">
            <a:solidFill>
              <a:srgbClr val="969696"/>
            </a:solidFill>
            <a:prstDash val="solid"/>
          </a:ln>
        </c:spPr>
        <c:crossAx val="149356928"/>
        <c:crosses val="autoZero"/>
        <c:auto val="1"/>
        <c:lblAlgn val="ctr"/>
        <c:lblOffset val="100"/>
        <c:noMultiLvlLbl val="0"/>
      </c:catAx>
      <c:valAx>
        <c:axId val="149356928"/>
        <c:scaling>
          <c:orientation val="minMax"/>
          <c:max val="240"/>
          <c:min val="180"/>
        </c:scaling>
        <c:delete val="0"/>
        <c:axPos val="l"/>
        <c:numFmt formatCode="_(&quot;$&quot;* #,##0_);_(&quot;$&quot;* \(#,##0\);_(&quot;$&quot;* &quot;-&quot;_);_(@_)" sourceLinked="0"/>
        <c:majorTickMark val="none"/>
        <c:minorTickMark val="none"/>
        <c:tickLblPos val="none"/>
        <c:spPr>
          <a:ln w="3175">
            <a:noFill/>
            <a:prstDash val="solid"/>
          </a:ln>
        </c:spPr>
        <c:crossAx val="149351040"/>
        <c:crosses val="autoZero"/>
        <c:crossBetween val="between"/>
        <c:majorUnit val="10"/>
      </c:valAx>
      <c:spPr>
        <a:noFill/>
        <a:ln w="25400">
          <a:noFill/>
        </a:ln>
      </c:spPr>
    </c:plotArea>
    <c:legend>
      <c:legendPos val="b"/>
      <c:layout>
        <c:manualLayout>
          <c:xMode val="edge"/>
          <c:yMode val="edge"/>
          <c:x val="4.0786142353181065E-2"/>
          <c:y val="0.91972771585310453"/>
          <c:w val="0.93794653789366811"/>
          <c:h val="6.6404748593591675E-2"/>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686609026812818E-2"/>
          <c:y val="0.13439503885543719"/>
          <c:w val="0.45700620143070353"/>
          <c:h val="0.73120992228912562"/>
        </c:manualLayout>
      </c:layout>
      <c:pieChart>
        <c:varyColors val="1"/>
        <c:ser>
          <c:idx val="0"/>
          <c:order val="0"/>
          <c:tx>
            <c:strRef>
              <c:f>Sheet1!$B$1</c:f>
              <c:strCache>
                <c:ptCount val="1"/>
                <c:pt idx="0">
                  <c:v>Sales</c:v>
                </c:pt>
              </c:strCache>
            </c:strRef>
          </c:tx>
          <c:spPr>
            <a:ln w="25400">
              <a:noFill/>
            </a:ln>
          </c:spPr>
          <c:dPt>
            <c:idx val="0"/>
            <c:bubble3D val="0"/>
            <c:spPr>
              <a:solidFill>
                <a:schemeClr val="accent1"/>
              </a:solidFill>
              <a:ln w="9525">
                <a:noFill/>
              </a:ln>
            </c:spPr>
          </c:dPt>
          <c:dPt>
            <c:idx val="1"/>
            <c:bubble3D val="0"/>
            <c:spPr>
              <a:solidFill>
                <a:schemeClr val="accent2"/>
              </a:solidFill>
              <a:ln w="9525">
                <a:noFill/>
              </a:ln>
            </c:spPr>
          </c:dPt>
          <c:dPt>
            <c:idx val="2"/>
            <c:bubble3D val="0"/>
            <c:spPr>
              <a:solidFill>
                <a:schemeClr val="accent3"/>
              </a:solidFill>
              <a:ln w="9525">
                <a:noFill/>
              </a:ln>
            </c:spPr>
          </c:dPt>
          <c:dPt>
            <c:idx val="3"/>
            <c:bubble3D val="0"/>
            <c:spPr>
              <a:solidFill>
                <a:schemeClr val="accent4"/>
              </a:solidFill>
              <a:ln w="9525">
                <a:noFill/>
              </a:ln>
            </c:spPr>
          </c:dPt>
          <c:dLbls>
            <c:txPr>
              <a:bodyPr/>
              <a:lstStyle/>
              <a:p>
                <a:pPr>
                  <a:defRPr>
                    <a:solidFill>
                      <a:schemeClr val="bg1"/>
                    </a:solidFill>
                  </a:defRPr>
                </a:pPr>
                <a:endParaRPr lang="en-US"/>
              </a:p>
            </c:txPr>
            <c:showLegendKey val="0"/>
            <c:showVal val="1"/>
            <c:showCatName val="0"/>
            <c:showSerName val="0"/>
            <c:showPercent val="0"/>
            <c:showBubbleSize val="0"/>
            <c:showLeaderLines val="1"/>
          </c:dLbls>
          <c:cat>
            <c:strRef>
              <c:f>Sheet1!$A$2:$A$5</c:f>
              <c:strCache>
                <c:ptCount val="4"/>
                <c:pt idx="0">
                  <c:v>Color</c:v>
                </c:pt>
                <c:pt idx="1">
                  <c:v>Monochrome</c:v>
                </c:pt>
                <c:pt idx="2">
                  <c:v>Printer</c:v>
                </c:pt>
                <c:pt idx="3">
                  <c:v>OEM</c:v>
                </c:pt>
              </c:strCache>
            </c:strRef>
          </c:cat>
          <c:val>
            <c:numRef>
              <c:f>Sheet1!$B$2:$B$5</c:f>
              <c:numCache>
                <c:formatCode>0.0%</c:formatCode>
                <c:ptCount val="4"/>
                <c:pt idx="0">
                  <c:v>0.373</c:v>
                </c:pt>
                <c:pt idx="1">
                  <c:v>0.3</c:v>
                </c:pt>
                <c:pt idx="2">
                  <c:v>0.24299999999999999</c:v>
                </c:pt>
                <c:pt idx="3">
                  <c:v>8.4000000000000005E-2</c:v>
                </c:pt>
              </c:numCache>
            </c:numRef>
          </c:val>
        </c:ser>
        <c:dLbls>
          <c:showLegendKey val="0"/>
          <c:showVal val="0"/>
          <c:showCatName val="0"/>
          <c:showSerName val="0"/>
          <c:showPercent val="0"/>
          <c:showBubbleSize val="0"/>
          <c:showLeaderLines val="1"/>
        </c:dLbls>
        <c:firstSliceAng val="0"/>
      </c:pieChart>
      <c:spPr>
        <a:noFill/>
        <a:ln w="25400">
          <a:noFill/>
        </a:ln>
      </c:spPr>
    </c:plotArea>
    <c:legend>
      <c:legendPos val="r"/>
      <c:layout>
        <c:manualLayout>
          <c:xMode val="edge"/>
          <c:yMode val="edge"/>
          <c:x val="0.73433366785034226"/>
          <c:y val="0.30567958416962587"/>
          <c:w val="0.22481665894704339"/>
          <c:h val="0.3755689362359117"/>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1"/>
      <c:txPr>
        <a:bodyPr/>
        <a:lstStyle/>
        <a:p>
          <a:pPr>
            <a:defRPr b="1"/>
          </a:pPr>
          <a:endParaRPr lang="en-US"/>
        </a:p>
      </c:txPr>
    </c:title>
    <c:autoTitleDeleted val="0"/>
    <c:plotArea>
      <c:layout>
        <c:manualLayout>
          <c:layoutTarget val="inner"/>
          <c:xMode val="edge"/>
          <c:yMode val="edge"/>
          <c:x val="9.01716290175609E-2"/>
          <c:y val="8.2228676982024573E-2"/>
          <c:w val="0.90267962091447107"/>
          <c:h val="0.81679824368204645"/>
        </c:manualLayout>
      </c:layout>
      <c:barChart>
        <c:barDir val="col"/>
        <c:grouping val="clustered"/>
        <c:varyColors val="0"/>
        <c:ser>
          <c:idx val="1"/>
          <c:order val="0"/>
          <c:tx>
            <c:strRef>
              <c:f>Sheet1!$B$1</c:f>
              <c:strCache>
                <c:ptCount val="1"/>
                <c:pt idx="0">
                  <c:v>Equipment Model Lifecycle (in Months)</c:v>
                </c:pt>
              </c:strCache>
            </c:strRef>
          </c:tx>
          <c:spPr>
            <a:ln w="12700"/>
          </c:spPr>
          <c:invertIfNegative val="0"/>
          <c:cat>
            <c:numRef>
              <c:f>Sheet1!$A$2:$A$109</c:f>
              <c:numCache>
                <c:formatCode>General</c:formatCode>
                <c:ptCount val="108"/>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numCache>
            </c:numRef>
          </c:cat>
          <c:val>
            <c:numRef>
              <c:f>Sheet1!$B$2:$B$109</c:f>
              <c:numCache>
                <c:formatCode>General</c:formatCode>
                <c:ptCount val="108"/>
                <c:pt idx="0">
                  <c:v>1</c:v>
                </c:pt>
                <c:pt idx="1">
                  <c:v>3</c:v>
                </c:pt>
                <c:pt idx="2">
                  <c:v>6</c:v>
                </c:pt>
                <c:pt idx="3">
                  <c:v>10</c:v>
                </c:pt>
                <c:pt idx="4">
                  <c:v>15</c:v>
                </c:pt>
                <c:pt idx="5">
                  <c:v>21</c:v>
                </c:pt>
                <c:pt idx="6">
                  <c:v>28</c:v>
                </c:pt>
                <c:pt idx="7">
                  <c:v>36</c:v>
                </c:pt>
                <c:pt idx="8">
                  <c:v>45</c:v>
                </c:pt>
                <c:pt idx="9">
                  <c:v>55</c:v>
                </c:pt>
                <c:pt idx="10">
                  <c:v>66</c:v>
                </c:pt>
                <c:pt idx="11">
                  <c:v>78</c:v>
                </c:pt>
                <c:pt idx="12">
                  <c:v>91</c:v>
                </c:pt>
                <c:pt idx="13">
                  <c:v>105</c:v>
                </c:pt>
                <c:pt idx="14">
                  <c:v>120</c:v>
                </c:pt>
                <c:pt idx="15">
                  <c:v>136</c:v>
                </c:pt>
                <c:pt idx="16">
                  <c:v>153</c:v>
                </c:pt>
                <c:pt idx="17">
                  <c:v>171</c:v>
                </c:pt>
                <c:pt idx="18">
                  <c:v>189</c:v>
                </c:pt>
                <c:pt idx="19">
                  <c:v>206</c:v>
                </c:pt>
                <c:pt idx="20">
                  <c:v>222</c:v>
                </c:pt>
                <c:pt idx="21">
                  <c:v>237</c:v>
                </c:pt>
                <c:pt idx="22">
                  <c:v>251</c:v>
                </c:pt>
                <c:pt idx="23">
                  <c:v>264</c:v>
                </c:pt>
                <c:pt idx="24">
                  <c:v>276</c:v>
                </c:pt>
                <c:pt idx="25">
                  <c:v>287</c:v>
                </c:pt>
                <c:pt idx="26">
                  <c:v>297</c:v>
                </c:pt>
                <c:pt idx="27">
                  <c:v>306</c:v>
                </c:pt>
                <c:pt idx="28">
                  <c:v>314</c:v>
                </c:pt>
                <c:pt idx="29">
                  <c:v>321</c:v>
                </c:pt>
                <c:pt idx="30">
                  <c:v>327</c:v>
                </c:pt>
                <c:pt idx="31">
                  <c:v>332</c:v>
                </c:pt>
                <c:pt idx="32">
                  <c:v>336</c:v>
                </c:pt>
                <c:pt idx="33">
                  <c:v>339</c:v>
                </c:pt>
                <c:pt idx="34">
                  <c:v>341</c:v>
                </c:pt>
                <c:pt idx="35">
                  <c:v>342</c:v>
                </c:pt>
                <c:pt idx="36">
                  <c:v>341.5</c:v>
                </c:pt>
                <c:pt idx="37">
                  <c:v>341</c:v>
                </c:pt>
                <c:pt idx="38">
                  <c:v>340</c:v>
                </c:pt>
                <c:pt idx="39">
                  <c:v>339</c:v>
                </c:pt>
                <c:pt idx="40">
                  <c:v>337.5</c:v>
                </c:pt>
                <c:pt idx="41">
                  <c:v>336</c:v>
                </c:pt>
                <c:pt idx="42">
                  <c:v>334</c:v>
                </c:pt>
                <c:pt idx="43">
                  <c:v>332</c:v>
                </c:pt>
                <c:pt idx="44">
                  <c:v>329.5</c:v>
                </c:pt>
                <c:pt idx="45">
                  <c:v>327</c:v>
                </c:pt>
                <c:pt idx="46">
                  <c:v>324</c:v>
                </c:pt>
                <c:pt idx="47">
                  <c:v>321</c:v>
                </c:pt>
                <c:pt idx="48">
                  <c:v>317.5</c:v>
                </c:pt>
                <c:pt idx="49">
                  <c:v>314</c:v>
                </c:pt>
                <c:pt idx="50">
                  <c:v>310</c:v>
                </c:pt>
                <c:pt idx="51">
                  <c:v>306</c:v>
                </c:pt>
                <c:pt idx="52">
                  <c:v>301.5</c:v>
                </c:pt>
                <c:pt idx="53">
                  <c:v>297</c:v>
                </c:pt>
                <c:pt idx="54">
                  <c:v>292</c:v>
                </c:pt>
                <c:pt idx="55">
                  <c:v>287</c:v>
                </c:pt>
                <c:pt idx="56">
                  <c:v>281.5</c:v>
                </c:pt>
                <c:pt idx="57">
                  <c:v>276</c:v>
                </c:pt>
                <c:pt idx="58">
                  <c:v>270</c:v>
                </c:pt>
                <c:pt idx="59">
                  <c:v>264</c:v>
                </c:pt>
                <c:pt idx="60">
                  <c:v>257.5</c:v>
                </c:pt>
                <c:pt idx="61">
                  <c:v>251</c:v>
                </c:pt>
                <c:pt idx="62">
                  <c:v>244</c:v>
                </c:pt>
                <c:pt idx="63">
                  <c:v>237</c:v>
                </c:pt>
                <c:pt idx="64">
                  <c:v>229.5</c:v>
                </c:pt>
                <c:pt idx="65">
                  <c:v>222</c:v>
                </c:pt>
                <c:pt idx="66">
                  <c:v>214</c:v>
                </c:pt>
                <c:pt idx="67">
                  <c:v>206</c:v>
                </c:pt>
                <c:pt idx="68">
                  <c:v>197.5</c:v>
                </c:pt>
                <c:pt idx="69">
                  <c:v>189</c:v>
                </c:pt>
                <c:pt idx="70">
                  <c:v>180</c:v>
                </c:pt>
                <c:pt idx="71">
                  <c:v>171</c:v>
                </c:pt>
                <c:pt idx="72">
                  <c:v>162</c:v>
                </c:pt>
                <c:pt idx="73">
                  <c:v>153</c:v>
                </c:pt>
                <c:pt idx="74">
                  <c:v>144.5</c:v>
                </c:pt>
                <c:pt idx="75">
                  <c:v>136</c:v>
                </c:pt>
                <c:pt idx="76">
                  <c:v>128</c:v>
                </c:pt>
                <c:pt idx="77">
                  <c:v>120</c:v>
                </c:pt>
                <c:pt idx="78">
                  <c:v>112.5</c:v>
                </c:pt>
                <c:pt idx="79">
                  <c:v>105</c:v>
                </c:pt>
                <c:pt idx="80">
                  <c:v>98</c:v>
                </c:pt>
                <c:pt idx="81">
                  <c:v>91</c:v>
                </c:pt>
                <c:pt idx="82">
                  <c:v>84.5</c:v>
                </c:pt>
                <c:pt idx="83">
                  <c:v>78</c:v>
                </c:pt>
                <c:pt idx="84">
                  <c:v>72</c:v>
                </c:pt>
                <c:pt idx="85">
                  <c:v>66</c:v>
                </c:pt>
                <c:pt idx="86">
                  <c:v>60.5</c:v>
                </c:pt>
                <c:pt idx="87">
                  <c:v>55</c:v>
                </c:pt>
                <c:pt idx="88">
                  <c:v>50</c:v>
                </c:pt>
                <c:pt idx="89">
                  <c:v>45</c:v>
                </c:pt>
                <c:pt idx="90">
                  <c:v>40.5</c:v>
                </c:pt>
                <c:pt idx="91">
                  <c:v>36</c:v>
                </c:pt>
                <c:pt idx="92">
                  <c:v>32</c:v>
                </c:pt>
                <c:pt idx="93">
                  <c:v>28</c:v>
                </c:pt>
                <c:pt idx="94">
                  <c:v>24.5</c:v>
                </c:pt>
                <c:pt idx="95">
                  <c:v>21</c:v>
                </c:pt>
                <c:pt idx="96">
                  <c:v>18</c:v>
                </c:pt>
                <c:pt idx="97">
                  <c:v>15</c:v>
                </c:pt>
                <c:pt idx="98">
                  <c:v>12.5</c:v>
                </c:pt>
                <c:pt idx="99">
                  <c:v>10</c:v>
                </c:pt>
                <c:pt idx="100">
                  <c:v>8</c:v>
                </c:pt>
                <c:pt idx="101">
                  <c:v>6</c:v>
                </c:pt>
                <c:pt idx="102">
                  <c:v>4.5</c:v>
                </c:pt>
                <c:pt idx="103">
                  <c:v>3</c:v>
                </c:pt>
                <c:pt idx="104">
                  <c:v>2</c:v>
                </c:pt>
                <c:pt idx="105">
                  <c:v>1</c:v>
                </c:pt>
                <c:pt idx="106">
                  <c:v>0.5</c:v>
                </c:pt>
                <c:pt idx="107">
                  <c:v>0</c:v>
                </c:pt>
              </c:numCache>
            </c:numRef>
          </c:val>
          <c:extLst xmlns:c16r2="http://schemas.microsoft.com/office/drawing/2015/06/chart">
            <c:ext xmlns:c16="http://schemas.microsoft.com/office/drawing/2014/chart" uri="{C3380CC4-5D6E-409C-BE32-E72D297353CC}">
              <c16:uniqueId val="{00000007-F97A-4A7E-99E2-E4F4FF04655A}"/>
            </c:ext>
          </c:extLst>
        </c:ser>
        <c:dLbls>
          <c:showLegendKey val="0"/>
          <c:showVal val="0"/>
          <c:showCatName val="0"/>
          <c:showSerName val="0"/>
          <c:showPercent val="0"/>
          <c:showBubbleSize val="0"/>
        </c:dLbls>
        <c:gapWidth val="50"/>
        <c:axId val="148540032"/>
        <c:axId val="148538496"/>
      </c:barChart>
      <c:valAx>
        <c:axId val="148538496"/>
        <c:scaling>
          <c:orientation val="minMax"/>
          <c:max val="400"/>
          <c:min val="0"/>
        </c:scaling>
        <c:delete val="0"/>
        <c:axPos val="l"/>
        <c:numFmt formatCode="#,##0" sourceLinked="0"/>
        <c:majorTickMark val="none"/>
        <c:minorTickMark val="none"/>
        <c:tickLblPos val="nextTo"/>
        <c:spPr>
          <a:ln w="3175">
            <a:solidFill>
              <a:srgbClr val="969696"/>
            </a:solidFill>
            <a:prstDash val="solid"/>
          </a:ln>
        </c:spPr>
        <c:crossAx val="148540032"/>
        <c:crosses val="autoZero"/>
        <c:crossBetween val="between"/>
        <c:majorUnit val="50"/>
      </c:valAx>
      <c:catAx>
        <c:axId val="148540032"/>
        <c:scaling>
          <c:orientation val="minMax"/>
        </c:scaling>
        <c:delete val="0"/>
        <c:axPos val="b"/>
        <c:numFmt formatCode="General" sourceLinked="1"/>
        <c:majorTickMark val="none"/>
        <c:minorTickMark val="none"/>
        <c:tickLblPos val="nextTo"/>
        <c:spPr>
          <a:ln w="3175">
            <a:solidFill>
              <a:srgbClr val="969696"/>
            </a:solidFill>
            <a:prstDash val="solid"/>
          </a:ln>
        </c:spPr>
        <c:crossAx val="148538496"/>
        <c:crosses val="autoZero"/>
        <c:auto val="1"/>
        <c:lblAlgn val="ctr"/>
        <c:lblOffset val="100"/>
        <c:noMultiLvlLbl val="0"/>
      </c:catAx>
      <c:spPr>
        <a:noFill/>
        <a:ln w="25400">
          <a:noFill/>
        </a:ln>
      </c:spPr>
    </c:plotArea>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userShapes r:id="rId2"/>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382473655446832"/>
          <c:y val="3.4045783751588843E-2"/>
          <c:w val="0.89617526344553167"/>
          <c:h val="0.86742033163439591"/>
        </c:manualLayout>
      </c:layout>
      <c:barChart>
        <c:barDir val="col"/>
        <c:grouping val="clustered"/>
        <c:varyColors val="0"/>
        <c:ser>
          <c:idx val="0"/>
          <c:order val="0"/>
          <c:tx>
            <c:strRef>
              <c:f>Sheet1!$B$1</c:f>
              <c:strCache>
                <c:ptCount val="1"/>
                <c:pt idx="0">
                  <c:v>Sales</c:v>
                </c:pt>
              </c:strCache>
            </c:strRef>
          </c:tx>
          <c:spPr>
            <a:solidFill>
              <a:schemeClr val="accent2"/>
            </a:solidFill>
            <a:ln w="9525">
              <a:solidFill>
                <a:srgbClr val="FFFFFF"/>
              </a:solidFill>
            </a:ln>
          </c:spPr>
          <c:invertIfNegative val="0"/>
          <c:dPt>
            <c:idx val="0"/>
            <c:invertIfNegative val="0"/>
            <c:bubble3D val="0"/>
            <c:extLst xmlns:c16r2="http://schemas.microsoft.com/office/drawing/2015/06/chart">
              <c:ext xmlns:c16="http://schemas.microsoft.com/office/drawing/2014/chart" uri="{C3380CC4-5D6E-409C-BE32-E72D297353CC}">
                <c16:uniqueId val="{00000000-AA9D-44AF-BD87-CBBD01E45367}"/>
              </c:ext>
            </c:extLst>
          </c:dPt>
          <c:dPt>
            <c:idx val="1"/>
            <c:invertIfNegative val="0"/>
            <c:bubble3D val="0"/>
            <c:extLst xmlns:c16r2="http://schemas.microsoft.com/office/drawing/2015/06/chart">
              <c:ext xmlns:c16="http://schemas.microsoft.com/office/drawing/2014/chart" uri="{C3380CC4-5D6E-409C-BE32-E72D297353CC}">
                <c16:uniqueId val="{00000001-AA9D-44AF-BD87-CBBD01E45367}"/>
              </c:ext>
            </c:extLst>
          </c:dPt>
          <c:dPt>
            <c:idx val="2"/>
            <c:invertIfNegative val="0"/>
            <c:bubble3D val="0"/>
            <c:extLst xmlns:c16r2="http://schemas.microsoft.com/office/drawing/2015/06/chart">
              <c:ext xmlns:c16="http://schemas.microsoft.com/office/drawing/2014/chart" uri="{C3380CC4-5D6E-409C-BE32-E72D297353CC}">
                <c16:uniqueId val="{00000002-AA9D-44AF-BD87-CBBD01E45367}"/>
              </c:ext>
            </c:extLst>
          </c:dPt>
          <c:dPt>
            <c:idx val="3"/>
            <c:invertIfNegative val="0"/>
            <c:bubble3D val="0"/>
            <c:extLst xmlns:c16r2="http://schemas.microsoft.com/office/drawing/2015/06/chart">
              <c:ext xmlns:c16="http://schemas.microsoft.com/office/drawing/2014/chart" uri="{C3380CC4-5D6E-409C-BE32-E72D297353CC}">
                <c16:uniqueId val="{00000003-AA9D-44AF-BD87-CBBD01E45367}"/>
              </c:ext>
            </c:extLst>
          </c:dPt>
          <c:dLbls>
            <c:numFmt formatCode="_(&quot;$&quot;* #,##0.0_);_(&quot;$&quot;* \(#,##0.0\);_(&quot;$&quot;* &quot;-&quot;?_);_(@_)" sourceLinked="0"/>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Sheet1!$A$2:$A$4</c:f>
              <c:strCache>
                <c:ptCount val="3"/>
                <c:pt idx="0">
                  <c:v>2014 (Launch Year)</c:v>
                </c:pt>
                <c:pt idx="1">
                  <c:v>2015</c:v>
                </c:pt>
                <c:pt idx="2">
                  <c:v>2016</c:v>
                </c:pt>
              </c:strCache>
            </c:strRef>
          </c:cat>
          <c:val>
            <c:numRef>
              <c:f>Sheet1!$B$2:$B$4</c:f>
              <c:numCache>
                <c:formatCode>#,##0.0,</c:formatCode>
                <c:ptCount val="3"/>
                <c:pt idx="0">
                  <c:v>9624.372586799991</c:v>
                </c:pt>
                <c:pt idx="1">
                  <c:v>25411.245942699989</c:v>
                </c:pt>
                <c:pt idx="2">
                  <c:v>26578.508517299986</c:v>
                </c:pt>
              </c:numCache>
            </c:numRef>
          </c:val>
          <c:extLst xmlns:c16r2="http://schemas.microsoft.com/office/drawing/2015/06/chart">
            <c:ext xmlns:c16="http://schemas.microsoft.com/office/drawing/2014/chart" uri="{C3380CC4-5D6E-409C-BE32-E72D297353CC}">
              <c16:uniqueId val="{00000004-AA9D-44AF-BD87-CBBD01E45367}"/>
            </c:ext>
          </c:extLst>
        </c:ser>
        <c:dLbls>
          <c:showLegendKey val="0"/>
          <c:showVal val="0"/>
          <c:showCatName val="0"/>
          <c:showSerName val="0"/>
          <c:showPercent val="0"/>
          <c:showBubbleSize val="0"/>
        </c:dLbls>
        <c:gapWidth val="50"/>
        <c:axId val="150198528"/>
        <c:axId val="150196608"/>
      </c:barChart>
      <c:valAx>
        <c:axId val="150196608"/>
        <c:scaling>
          <c:orientation val="minMax"/>
        </c:scaling>
        <c:delete val="0"/>
        <c:axPos val="l"/>
        <c:numFmt formatCode="&quot;$&quot;#,##0.0" sourceLinked="0"/>
        <c:majorTickMark val="none"/>
        <c:minorTickMark val="none"/>
        <c:tickLblPos val="nextTo"/>
        <c:spPr>
          <a:ln w="3175">
            <a:solidFill>
              <a:srgbClr val="969696"/>
            </a:solidFill>
            <a:prstDash val="solid"/>
          </a:ln>
        </c:spPr>
        <c:crossAx val="150198528"/>
        <c:crosses val="autoZero"/>
        <c:crossBetween val="between"/>
        <c:dispUnits>
          <c:builtInUnit val="thousands"/>
        </c:dispUnits>
      </c:valAx>
      <c:catAx>
        <c:axId val="150198528"/>
        <c:scaling>
          <c:orientation val="minMax"/>
        </c:scaling>
        <c:delete val="0"/>
        <c:axPos val="b"/>
        <c:numFmt formatCode="General" sourceLinked="0"/>
        <c:majorTickMark val="none"/>
        <c:minorTickMark val="none"/>
        <c:tickLblPos val="nextTo"/>
        <c:spPr>
          <a:ln w="3175">
            <a:solidFill>
              <a:srgbClr val="969696"/>
            </a:solidFill>
            <a:prstDash val="solid"/>
          </a:ln>
        </c:spPr>
        <c:crossAx val="150196608"/>
        <c:crosses val="autoZero"/>
        <c:auto val="1"/>
        <c:lblAlgn val="ctr"/>
        <c:lblOffset val="100"/>
        <c:noMultiLvlLbl val="0"/>
      </c:catAx>
      <c:spPr>
        <a:noFill/>
        <a:ln w="25400">
          <a:noFill/>
        </a:ln>
      </c:spPr>
    </c:plotArea>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800293250884016E-2"/>
          <c:y val="7.6343625194874559E-2"/>
          <c:w val="0.87996607174184904"/>
          <c:h val="0.51462785945428913"/>
        </c:manualLayout>
      </c:layout>
      <c:areaChart>
        <c:grouping val="stacked"/>
        <c:varyColors val="0"/>
        <c:ser>
          <c:idx val="0"/>
          <c:order val="0"/>
          <c:tx>
            <c:strRef>
              <c:f>Sheet1!$B$1</c:f>
              <c:strCache>
                <c:ptCount val="1"/>
                <c:pt idx="0">
                  <c:v>NA</c:v>
                </c:pt>
              </c:strCache>
            </c:strRef>
          </c:tx>
          <c:spPr>
            <a:solidFill>
              <a:schemeClr val="accent6">
                <a:lumMod val="60000"/>
                <a:lumOff val="40000"/>
              </a:schemeClr>
            </a:solidFill>
            <a:ln>
              <a:solidFill>
                <a:schemeClr val="accent6"/>
              </a:solidFill>
            </a:ln>
          </c:spPr>
          <c:dPt>
            <c:idx val="0"/>
            <c:bubble3D val="0"/>
            <c:spPr>
              <a:solidFill>
                <a:schemeClr val="accent6">
                  <a:lumMod val="60000"/>
                  <a:lumOff val="40000"/>
                </a:schemeClr>
              </a:solidFill>
              <a:ln>
                <a:solidFill>
                  <a:schemeClr val="accent6"/>
                </a:solidFill>
              </a:ln>
            </c:spPr>
          </c:dPt>
          <c:dPt>
            <c:idx val="1"/>
            <c:bubble3D val="0"/>
          </c:dPt>
          <c:dPt>
            <c:idx val="2"/>
            <c:bubble3D val="0"/>
          </c:dPt>
          <c:dPt>
            <c:idx val="3"/>
            <c:bubble3D val="0"/>
          </c:dPt>
          <c:cat>
            <c:numRef>
              <c:f>Sheet1!$A$2:$A$16</c:f>
              <c:numCache>
                <c:formatCode>General</c:formatCode>
                <c:ptCount val="15"/>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Sheet1!$B$2:$B$16</c:f>
              <c:numCache>
                <c:formatCode>_(* #,##0.00_);_(* \(#,##0.00\);_(* "-"??_);_(@_)</c:formatCode>
                <c:ptCount val="15"/>
                <c:pt idx="0">
                  <c:v>524.40733999999929</c:v>
                </c:pt>
                <c:pt idx="1">
                  <c:v>1062.6841999999983</c:v>
                </c:pt>
                <c:pt idx="2">
                  <c:v>1468.994369999999</c:v>
                </c:pt>
                <c:pt idx="3">
                  <c:v>1383.6442299999985</c:v>
                </c:pt>
                <c:pt idx="4">
                  <c:v>1189.7365899999998</c:v>
                </c:pt>
                <c:pt idx="5">
                  <c:v>940.28865999999994</c:v>
                </c:pt>
                <c:pt idx="6">
                  <c:v>996.88436999999976</c:v>
                </c:pt>
                <c:pt idx="7">
                  <c:v>778.48268000000371</c:v>
                </c:pt>
                <c:pt idx="8">
                  <c:v>571.1565200000008</c:v>
                </c:pt>
                <c:pt idx="9">
                  <c:v>331.30036999999783</c:v>
                </c:pt>
                <c:pt idx="10">
                  <c:v>193.9520600000003</c:v>
                </c:pt>
                <c:pt idx="11">
                  <c:v>98.436120000000102</c:v>
                </c:pt>
                <c:pt idx="12">
                  <c:v>60.038240000000016</c:v>
                </c:pt>
                <c:pt idx="13">
                  <c:v>33.384370000000075</c:v>
                </c:pt>
                <c:pt idx="14">
                  <c:v>14.950339999999979</c:v>
                </c:pt>
              </c:numCache>
            </c:numRef>
          </c:val>
        </c:ser>
        <c:ser>
          <c:idx val="1"/>
          <c:order val="1"/>
          <c:tx>
            <c:strRef>
              <c:f>Sheet1!$C$1</c:f>
              <c:strCache>
                <c:ptCount val="1"/>
                <c:pt idx="0">
                  <c:v>LA</c:v>
                </c:pt>
              </c:strCache>
            </c:strRef>
          </c:tx>
          <c:spPr>
            <a:solidFill>
              <a:schemeClr val="accent6">
                <a:lumMod val="40000"/>
                <a:lumOff val="60000"/>
              </a:schemeClr>
            </a:solidFill>
            <a:ln>
              <a:solidFill>
                <a:schemeClr val="accent6"/>
              </a:solidFill>
            </a:ln>
          </c:spPr>
          <c:cat>
            <c:numRef>
              <c:f>Sheet1!$A$2:$A$16</c:f>
              <c:numCache>
                <c:formatCode>General</c:formatCode>
                <c:ptCount val="15"/>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Sheet1!$C$2:$C$16</c:f>
              <c:numCache>
                <c:formatCode>_(* #,##0.00_);_(* \(#,##0.00\);_(* "-"??_);_(@_)</c:formatCode>
                <c:ptCount val="15"/>
                <c:pt idx="0">
                  <c:v>4.3499784999999989</c:v>
                </c:pt>
                <c:pt idx="1">
                  <c:v>16.857183599999999</c:v>
                </c:pt>
                <c:pt idx="2">
                  <c:v>27.713755699999989</c:v>
                </c:pt>
                <c:pt idx="3">
                  <c:v>104.69222710000011</c:v>
                </c:pt>
                <c:pt idx="4">
                  <c:v>286.41891810000021</c:v>
                </c:pt>
                <c:pt idx="5">
                  <c:v>357.48722249999997</c:v>
                </c:pt>
                <c:pt idx="6">
                  <c:v>533.47027890000038</c:v>
                </c:pt>
                <c:pt idx="7">
                  <c:v>695.8513497999985</c:v>
                </c:pt>
                <c:pt idx="8">
                  <c:v>791.36283550000076</c:v>
                </c:pt>
                <c:pt idx="9">
                  <c:v>701.65856369999881</c:v>
                </c:pt>
                <c:pt idx="10">
                  <c:v>641.37469580000038</c:v>
                </c:pt>
                <c:pt idx="11">
                  <c:v>413.43214070000062</c:v>
                </c:pt>
                <c:pt idx="12">
                  <c:v>362.88691400000039</c:v>
                </c:pt>
                <c:pt idx="13">
                  <c:v>296.73156299999994</c:v>
                </c:pt>
                <c:pt idx="14">
                  <c:v>255.15820550000015</c:v>
                </c:pt>
              </c:numCache>
            </c:numRef>
          </c:val>
        </c:ser>
        <c:ser>
          <c:idx val="2"/>
          <c:order val="2"/>
          <c:tx>
            <c:strRef>
              <c:f>Sheet1!$D$1</c:f>
              <c:strCache>
                <c:ptCount val="1"/>
                <c:pt idx="0">
                  <c:v>AP</c:v>
                </c:pt>
              </c:strCache>
            </c:strRef>
          </c:tx>
          <c:spPr>
            <a:solidFill>
              <a:schemeClr val="accent6">
                <a:lumMod val="20000"/>
                <a:lumOff val="80000"/>
              </a:schemeClr>
            </a:solidFill>
            <a:ln>
              <a:solidFill>
                <a:schemeClr val="accent6"/>
              </a:solidFill>
            </a:ln>
          </c:spPr>
          <c:cat>
            <c:numRef>
              <c:f>Sheet1!$A$2:$A$16</c:f>
              <c:numCache>
                <c:formatCode>General</c:formatCode>
                <c:ptCount val="15"/>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Sheet1!$D$2:$D$16</c:f>
              <c:numCache>
                <c:formatCode>_(* #,##0.00_);_(* \(#,##0.00\);_(* "-"??_);_(@_)</c:formatCode>
                <c:ptCount val="15"/>
                <c:pt idx="0">
                  <c:v>60.641363999999996</c:v>
                </c:pt>
                <c:pt idx="1">
                  <c:v>129.86889680000019</c:v>
                </c:pt>
                <c:pt idx="2">
                  <c:v>164.40589000000014</c:v>
                </c:pt>
                <c:pt idx="3">
                  <c:v>116.1158712000001</c:v>
                </c:pt>
                <c:pt idx="4">
                  <c:v>121.62617700000006</c:v>
                </c:pt>
                <c:pt idx="5">
                  <c:v>56.830723799999994</c:v>
                </c:pt>
                <c:pt idx="6">
                  <c:v>22.522959999999998</c:v>
                </c:pt>
                <c:pt idx="7">
                  <c:v>4.6340000000000003</c:v>
                </c:pt>
                <c:pt idx="8">
                  <c:v>3.2665000000000002</c:v>
                </c:pt>
                <c:pt idx="9">
                  <c:v>0.70499999999999996</c:v>
                </c:pt>
                <c:pt idx="10">
                  <c:v>0.35249999999999998</c:v>
                </c:pt>
                <c:pt idx="11">
                  <c:v>0</c:v>
                </c:pt>
                <c:pt idx="12">
                  <c:v>-0.11749999999999999</c:v>
                </c:pt>
                <c:pt idx="13">
                  <c:v>0</c:v>
                </c:pt>
                <c:pt idx="14">
                  <c:v>0</c:v>
                </c:pt>
              </c:numCache>
            </c:numRef>
          </c:val>
        </c:ser>
        <c:dLbls>
          <c:showLegendKey val="0"/>
          <c:showVal val="0"/>
          <c:showCatName val="0"/>
          <c:showSerName val="0"/>
          <c:showPercent val="0"/>
          <c:showBubbleSize val="0"/>
        </c:dLbls>
        <c:axId val="149790080"/>
        <c:axId val="150402176"/>
      </c:areaChart>
      <c:catAx>
        <c:axId val="149790080"/>
        <c:scaling>
          <c:orientation val="minMax"/>
        </c:scaling>
        <c:delete val="0"/>
        <c:axPos val="b"/>
        <c:numFmt formatCode="General" sourceLinked="1"/>
        <c:majorTickMark val="none"/>
        <c:minorTickMark val="none"/>
        <c:tickLblPos val="nextTo"/>
        <c:crossAx val="150402176"/>
        <c:crosses val="autoZero"/>
        <c:auto val="1"/>
        <c:lblAlgn val="ctr"/>
        <c:lblOffset val="100"/>
        <c:noMultiLvlLbl val="0"/>
      </c:catAx>
      <c:valAx>
        <c:axId val="150402176"/>
        <c:scaling>
          <c:orientation val="minMax"/>
          <c:max val="1750"/>
          <c:min val="0"/>
        </c:scaling>
        <c:delete val="0"/>
        <c:axPos val="l"/>
        <c:majorGridlines>
          <c:spPr>
            <a:ln>
              <a:noFill/>
            </a:ln>
          </c:spPr>
        </c:majorGridlines>
        <c:numFmt formatCode="&quot;$&quot;#,##0" sourceLinked="0"/>
        <c:majorTickMark val="none"/>
        <c:minorTickMark val="none"/>
        <c:tickLblPos val="nextTo"/>
        <c:crossAx val="149790080"/>
        <c:crosses val="autoZero"/>
        <c:crossBetween val="midCat"/>
        <c:majorUnit val="500"/>
      </c:valAx>
      <c:spPr>
        <a:noFill/>
        <a:ln w="25400">
          <a:noFill/>
        </a:ln>
      </c:spPr>
    </c:plotArea>
    <c:legend>
      <c:legendPos val="r"/>
      <c:layout>
        <c:manualLayout>
          <c:xMode val="edge"/>
          <c:yMode val="edge"/>
          <c:x val="0.60152966871663294"/>
          <c:y val="6.5389655964869772E-2"/>
          <c:w val="0.37394155262018536"/>
          <c:h val="0.19083856622008558"/>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800293250884016E-2"/>
          <c:y val="7.6343625194874559E-2"/>
          <c:w val="0.87996607174184904"/>
          <c:h val="0.64083825566300834"/>
        </c:manualLayout>
      </c:layout>
      <c:areaChart>
        <c:grouping val="stacked"/>
        <c:varyColors val="0"/>
        <c:ser>
          <c:idx val="0"/>
          <c:order val="0"/>
          <c:tx>
            <c:strRef>
              <c:f>Sheet1!$B$1</c:f>
              <c:strCache>
                <c:ptCount val="1"/>
                <c:pt idx="0">
                  <c:v>WE</c:v>
                </c:pt>
              </c:strCache>
            </c:strRef>
          </c:tx>
          <c:spPr>
            <a:solidFill>
              <a:schemeClr val="accent1"/>
            </a:solidFill>
            <a:ln>
              <a:solidFill>
                <a:schemeClr val="accent6"/>
              </a:solidFill>
            </a:ln>
          </c:spPr>
          <c:dPt>
            <c:idx val="0"/>
            <c:bubble3D val="0"/>
            <c:spPr>
              <a:solidFill>
                <a:schemeClr val="accent1"/>
              </a:solidFill>
              <a:ln>
                <a:solidFill>
                  <a:schemeClr val="accent6"/>
                </a:solidFill>
              </a:ln>
            </c:spPr>
          </c:dPt>
          <c:dPt>
            <c:idx val="1"/>
            <c:bubble3D val="0"/>
          </c:dPt>
          <c:dPt>
            <c:idx val="2"/>
            <c:bubble3D val="0"/>
          </c:dPt>
          <c:dPt>
            <c:idx val="3"/>
            <c:bubble3D val="0"/>
          </c:dPt>
          <c:cat>
            <c:numRef>
              <c:f>Sheet1!$A$2:$A$16</c:f>
              <c:numCache>
                <c:formatCode>General</c:formatCode>
                <c:ptCount val="15"/>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Sheet1!$B$2:$B$16</c:f>
              <c:numCache>
                <c:formatCode>_(* #,##0.00_);_(* \(#,##0.00\);_(* "-"??_);_(@_)</c:formatCode>
                <c:ptCount val="15"/>
                <c:pt idx="0">
                  <c:v>286.41021730000011</c:v>
                </c:pt>
                <c:pt idx="1">
                  <c:v>793.89364749999856</c:v>
                </c:pt>
                <c:pt idx="2">
                  <c:v>809.8563656</c:v>
                </c:pt>
                <c:pt idx="3">
                  <c:v>703.19760699999995</c:v>
                </c:pt>
                <c:pt idx="4">
                  <c:v>769.24632950000023</c:v>
                </c:pt>
                <c:pt idx="5">
                  <c:v>699.24306300000046</c:v>
                </c:pt>
                <c:pt idx="6">
                  <c:v>453.66240250000101</c:v>
                </c:pt>
                <c:pt idx="7">
                  <c:v>400.49629000000152</c:v>
                </c:pt>
                <c:pt idx="8">
                  <c:v>342.99896000000047</c:v>
                </c:pt>
                <c:pt idx="9">
                  <c:v>255.18862999999985</c:v>
                </c:pt>
                <c:pt idx="10">
                  <c:v>166.77748999999986</c:v>
                </c:pt>
                <c:pt idx="11">
                  <c:v>121.32938999999989</c:v>
                </c:pt>
                <c:pt idx="12">
                  <c:v>69.730740000000026</c:v>
                </c:pt>
                <c:pt idx="13">
                  <c:v>55.507360000000034</c:v>
                </c:pt>
                <c:pt idx="14">
                  <c:v>34.140399999999993</c:v>
                </c:pt>
              </c:numCache>
            </c:numRef>
          </c:val>
        </c:ser>
        <c:ser>
          <c:idx val="1"/>
          <c:order val="1"/>
          <c:tx>
            <c:strRef>
              <c:f>Sheet1!$C$1</c:f>
              <c:strCache>
                <c:ptCount val="1"/>
                <c:pt idx="0">
                  <c:v>AME / CEE</c:v>
                </c:pt>
              </c:strCache>
            </c:strRef>
          </c:tx>
          <c:spPr>
            <a:solidFill>
              <a:schemeClr val="accent2"/>
            </a:solidFill>
            <a:ln>
              <a:solidFill>
                <a:schemeClr val="bg1"/>
              </a:solidFill>
            </a:ln>
          </c:spPr>
          <c:cat>
            <c:numRef>
              <c:f>Sheet1!$A$2:$A$16</c:f>
              <c:numCache>
                <c:formatCode>General</c:formatCode>
                <c:ptCount val="15"/>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Sheet1!$C$2:$C$16</c:f>
              <c:numCache>
                <c:formatCode>_(* #,##0.00_);_(* \(#,##0.00\);_(* "-"??_);_(@_)</c:formatCode>
                <c:ptCount val="15"/>
                <c:pt idx="0">
                  <c:v>8.2062450000000009</c:v>
                </c:pt>
                <c:pt idx="1">
                  <c:v>66.257947499999986</c:v>
                </c:pt>
                <c:pt idx="2">
                  <c:v>76.81272749999998</c:v>
                </c:pt>
                <c:pt idx="3">
                  <c:v>165.71612749999991</c:v>
                </c:pt>
                <c:pt idx="4">
                  <c:v>181.39463749999996</c:v>
                </c:pt>
                <c:pt idx="5">
                  <c:v>237.04075000000009</c:v>
                </c:pt>
                <c:pt idx="6">
                  <c:v>331.58880249999993</c:v>
                </c:pt>
                <c:pt idx="7">
                  <c:v>323.09691000000009</c:v>
                </c:pt>
                <c:pt idx="8">
                  <c:v>349.70445000000007</c:v>
                </c:pt>
                <c:pt idx="9">
                  <c:v>315.20050999999989</c:v>
                </c:pt>
                <c:pt idx="10">
                  <c:v>250.22740999999988</c:v>
                </c:pt>
                <c:pt idx="11">
                  <c:v>224.23442000000006</c:v>
                </c:pt>
                <c:pt idx="12">
                  <c:v>147.53000999999995</c:v>
                </c:pt>
                <c:pt idx="13">
                  <c:v>169.42682999999997</c:v>
                </c:pt>
                <c:pt idx="14">
                  <c:v>137.48921000000001</c:v>
                </c:pt>
              </c:numCache>
            </c:numRef>
          </c:val>
        </c:ser>
        <c:dLbls>
          <c:showLegendKey val="0"/>
          <c:showVal val="0"/>
          <c:showCatName val="0"/>
          <c:showSerName val="0"/>
          <c:showPercent val="0"/>
          <c:showBubbleSize val="0"/>
        </c:dLbls>
        <c:axId val="150513536"/>
        <c:axId val="150515072"/>
      </c:areaChart>
      <c:catAx>
        <c:axId val="150513536"/>
        <c:scaling>
          <c:orientation val="minMax"/>
        </c:scaling>
        <c:delete val="1"/>
        <c:axPos val="b"/>
        <c:numFmt formatCode="General" sourceLinked="1"/>
        <c:majorTickMark val="none"/>
        <c:minorTickMark val="none"/>
        <c:tickLblPos val="nextTo"/>
        <c:crossAx val="150515072"/>
        <c:crosses val="autoZero"/>
        <c:auto val="1"/>
        <c:lblAlgn val="ctr"/>
        <c:lblOffset val="100"/>
        <c:noMultiLvlLbl val="0"/>
      </c:catAx>
      <c:valAx>
        <c:axId val="150515072"/>
        <c:scaling>
          <c:orientation val="minMax"/>
          <c:max val="1000"/>
          <c:min val="0"/>
        </c:scaling>
        <c:delete val="0"/>
        <c:axPos val="l"/>
        <c:majorGridlines>
          <c:spPr>
            <a:ln>
              <a:noFill/>
            </a:ln>
          </c:spPr>
        </c:majorGridlines>
        <c:numFmt formatCode="&quot;$&quot;#,##0" sourceLinked="0"/>
        <c:majorTickMark val="none"/>
        <c:minorTickMark val="none"/>
        <c:tickLblPos val="nextTo"/>
        <c:crossAx val="150513536"/>
        <c:crosses val="autoZero"/>
        <c:crossBetween val="midCat"/>
        <c:majorUnit val="250"/>
      </c:valAx>
      <c:spPr>
        <a:noFill/>
        <a:ln w="25400">
          <a:noFill/>
        </a:ln>
      </c:spPr>
    </c:plotArea>
    <c:legend>
      <c:legendPos val="r"/>
      <c:layout>
        <c:manualLayout>
          <c:xMode val="edge"/>
          <c:yMode val="edge"/>
          <c:x val="0.60152966871663294"/>
          <c:y val="6.5389655964869772E-2"/>
          <c:w val="0.37394155262018536"/>
          <c:h val="0.19083856622008558"/>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800293250884016E-2"/>
          <c:y val="7.6343625194874559E-2"/>
          <c:w val="0.87996607174184904"/>
          <c:h val="0.51462785945428913"/>
        </c:manualLayout>
      </c:layout>
      <c:areaChart>
        <c:grouping val="stacked"/>
        <c:varyColors val="0"/>
        <c:ser>
          <c:idx val="0"/>
          <c:order val="0"/>
          <c:tx>
            <c:strRef>
              <c:f>Sheet1!$B$1</c:f>
              <c:strCache>
                <c:ptCount val="1"/>
                <c:pt idx="0">
                  <c:v>NA</c:v>
                </c:pt>
              </c:strCache>
            </c:strRef>
          </c:tx>
          <c:spPr>
            <a:solidFill>
              <a:schemeClr val="accent6">
                <a:lumMod val="60000"/>
                <a:lumOff val="40000"/>
              </a:schemeClr>
            </a:solidFill>
            <a:ln>
              <a:solidFill>
                <a:schemeClr val="accent6"/>
              </a:solidFill>
            </a:ln>
          </c:spPr>
          <c:dPt>
            <c:idx val="0"/>
            <c:bubble3D val="0"/>
            <c:spPr>
              <a:solidFill>
                <a:schemeClr val="accent6">
                  <a:lumMod val="60000"/>
                  <a:lumOff val="40000"/>
                </a:schemeClr>
              </a:solidFill>
              <a:ln>
                <a:solidFill>
                  <a:schemeClr val="accent6"/>
                </a:solidFill>
              </a:ln>
            </c:spPr>
          </c:dPt>
          <c:dPt>
            <c:idx val="1"/>
            <c:bubble3D val="0"/>
          </c:dPt>
          <c:dPt>
            <c:idx val="2"/>
            <c:bubble3D val="0"/>
          </c:dPt>
          <c:dPt>
            <c:idx val="3"/>
            <c:bubble3D val="0"/>
          </c:dPt>
          <c:cat>
            <c:numRef>
              <c:f>Sheet1!$A$2:$A$16</c:f>
              <c:numCache>
                <c:formatCode>General</c:formatCode>
                <c:ptCount val="15"/>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Sheet1!$B$2:$B$16</c:f>
              <c:numCache>
                <c:formatCode>_(* #,##0.00_);_(* \(#,##0.00\);_(* "-"??_);_(@_)</c:formatCode>
                <c:ptCount val="15"/>
                <c:pt idx="0">
                  <c:v>524.40733999999929</c:v>
                </c:pt>
                <c:pt idx="1">
                  <c:v>1062.6841999999983</c:v>
                </c:pt>
                <c:pt idx="2">
                  <c:v>1468.994369999999</c:v>
                </c:pt>
                <c:pt idx="3">
                  <c:v>1383.6442299999985</c:v>
                </c:pt>
                <c:pt idx="4">
                  <c:v>1189.7365899999998</c:v>
                </c:pt>
                <c:pt idx="5">
                  <c:v>940.28865999999994</c:v>
                </c:pt>
                <c:pt idx="6">
                  <c:v>996.88436999999976</c:v>
                </c:pt>
                <c:pt idx="7">
                  <c:v>778.48268000000371</c:v>
                </c:pt>
                <c:pt idx="8">
                  <c:v>571.1565200000008</c:v>
                </c:pt>
                <c:pt idx="9">
                  <c:v>331.30036999999783</c:v>
                </c:pt>
                <c:pt idx="10">
                  <c:v>193.9520600000003</c:v>
                </c:pt>
                <c:pt idx="11">
                  <c:v>98.436120000000102</c:v>
                </c:pt>
                <c:pt idx="12">
                  <c:v>60.038240000000016</c:v>
                </c:pt>
                <c:pt idx="13">
                  <c:v>33.384370000000075</c:v>
                </c:pt>
                <c:pt idx="14">
                  <c:v>14.950339999999979</c:v>
                </c:pt>
              </c:numCache>
            </c:numRef>
          </c:val>
        </c:ser>
        <c:ser>
          <c:idx val="1"/>
          <c:order val="1"/>
          <c:tx>
            <c:strRef>
              <c:f>Sheet1!$C$1</c:f>
              <c:strCache>
                <c:ptCount val="1"/>
                <c:pt idx="0">
                  <c:v>LA</c:v>
                </c:pt>
              </c:strCache>
            </c:strRef>
          </c:tx>
          <c:spPr>
            <a:solidFill>
              <a:schemeClr val="accent6">
                <a:lumMod val="40000"/>
                <a:lumOff val="60000"/>
              </a:schemeClr>
            </a:solidFill>
            <a:ln>
              <a:solidFill>
                <a:schemeClr val="accent6"/>
              </a:solidFill>
            </a:ln>
          </c:spPr>
          <c:cat>
            <c:numRef>
              <c:f>Sheet1!$A$2:$A$16</c:f>
              <c:numCache>
                <c:formatCode>General</c:formatCode>
                <c:ptCount val="15"/>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Sheet1!$C$2:$C$16</c:f>
              <c:numCache>
                <c:formatCode>_(* #,##0.00_);_(* \(#,##0.00\);_(* "-"??_);_(@_)</c:formatCode>
                <c:ptCount val="15"/>
                <c:pt idx="0">
                  <c:v>4.3499784999999989</c:v>
                </c:pt>
                <c:pt idx="1">
                  <c:v>16.857183599999999</c:v>
                </c:pt>
                <c:pt idx="2">
                  <c:v>27.713755699999989</c:v>
                </c:pt>
                <c:pt idx="3">
                  <c:v>104.69222710000011</c:v>
                </c:pt>
                <c:pt idx="4">
                  <c:v>286.41891810000021</c:v>
                </c:pt>
                <c:pt idx="5">
                  <c:v>357.48722249999997</c:v>
                </c:pt>
                <c:pt idx="6">
                  <c:v>533.47027890000038</c:v>
                </c:pt>
                <c:pt idx="7">
                  <c:v>695.8513497999985</c:v>
                </c:pt>
                <c:pt idx="8">
                  <c:v>791.36283550000076</c:v>
                </c:pt>
                <c:pt idx="9">
                  <c:v>701.65856369999881</c:v>
                </c:pt>
                <c:pt idx="10">
                  <c:v>641.37469580000038</c:v>
                </c:pt>
                <c:pt idx="11">
                  <c:v>413.43214070000062</c:v>
                </c:pt>
                <c:pt idx="12">
                  <c:v>362.88691400000039</c:v>
                </c:pt>
                <c:pt idx="13">
                  <c:v>296.73156299999994</c:v>
                </c:pt>
                <c:pt idx="14">
                  <c:v>255.15820550000015</c:v>
                </c:pt>
              </c:numCache>
            </c:numRef>
          </c:val>
        </c:ser>
        <c:ser>
          <c:idx val="2"/>
          <c:order val="2"/>
          <c:tx>
            <c:strRef>
              <c:f>Sheet1!$D$1</c:f>
              <c:strCache>
                <c:ptCount val="1"/>
                <c:pt idx="0">
                  <c:v>AP</c:v>
                </c:pt>
              </c:strCache>
            </c:strRef>
          </c:tx>
          <c:spPr>
            <a:solidFill>
              <a:schemeClr val="accent6">
                <a:lumMod val="20000"/>
                <a:lumOff val="80000"/>
              </a:schemeClr>
            </a:solidFill>
            <a:ln>
              <a:solidFill>
                <a:schemeClr val="accent6"/>
              </a:solidFill>
            </a:ln>
          </c:spPr>
          <c:cat>
            <c:numRef>
              <c:f>Sheet1!$A$2:$A$16</c:f>
              <c:numCache>
                <c:formatCode>General</c:formatCode>
                <c:ptCount val="15"/>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Sheet1!$D$2:$D$16</c:f>
              <c:numCache>
                <c:formatCode>_(* #,##0.00_);_(* \(#,##0.00\);_(* "-"??_);_(@_)</c:formatCode>
                <c:ptCount val="15"/>
                <c:pt idx="0">
                  <c:v>60.641363999999996</c:v>
                </c:pt>
                <c:pt idx="1">
                  <c:v>129.86889680000019</c:v>
                </c:pt>
                <c:pt idx="2">
                  <c:v>164.40589000000014</c:v>
                </c:pt>
                <c:pt idx="3">
                  <c:v>116.1158712000001</c:v>
                </c:pt>
                <c:pt idx="4">
                  <c:v>121.62617700000006</c:v>
                </c:pt>
                <c:pt idx="5">
                  <c:v>56.830723799999994</c:v>
                </c:pt>
                <c:pt idx="6">
                  <c:v>22.522959999999998</c:v>
                </c:pt>
                <c:pt idx="7">
                  <c:v>4.6340000000000003</c:v>
                </c:pt>
                <c:pt idx="8">
                  <c:v>3.2665000000000002</c:v>
                </c:pt>
                <c:pt idx="9">
                  <c:v>0.70499999999999996</c:v>
                </c:pt>
                <c:pt idx="10">
                  <c:v>0.35249999999999998</c:v>
                </c:pt>
                <c:pt idx="11">
                  <c:v>0</c:v>
                </c:pt>
                <c:pt idx="12">
                  <c:v>-0.11749999999999999</c:v>
                </c:pt>
                <c:pt idx="13">
                  <c:v>0</c:v>
                </c:pt>
                <c:pt idx="14">
                  <c:v>0</c:v>
                </c:pt>
              </c:numCache>
            </c:numRef>
          </c:val>
        </c:ser>
        <c:dLbls>
          <c:showLegendKey val="0"/>
          <c:showVal val="0"/>
          <c:showCatName val="0"/>
          <c:showSerName val="0"/>
          <c:showPercent val="0"/>
          <c:showBubbleSize val="0"/>
        </c:dLbls>
        <c:axId val="151385216"/>
        <c:axId val="151386752"/>
      </c:areaChart>
      <c:catAx>
        <c:axId val="151385216"/>
        <c:scaling>
          <c:orientation val="minMax"/>
        </c:scaling>
        <c:delete val="0"/>
        <c:axPos val="b"/>
        <c:numFmt formatCode="General" sourceLinked="1"/>
        <c:majorTickMark val="none"/>
        <c:minorTickMark val="none"/>
        <c:tickLblPos val="nextTo"/>
        <c:crossAx val="151386752"/>
        <c:crosses val="autoZero"/>
        <c:auto val="1"/>
        <c:lblAlgn val="ctr"/>
        <c:lblOffset val="100"/>
        <c:noMultiLvlLbl val="0"/>
      </c:catAx>
      <c:valAx>
        <c:axId val="151386752"/>
        <c:scaling>
          <c:orientation val="minMax"/>
          <c:max val="1750"/>
          <c:min val="0"/>
        </c:scaling>
        <c:delete val="0"/>
        <c:axPos val="l"/>
        <c:majorGridlines>
          <c:spPr>
            <a:ln>
              <a:noFill/>
            </a:ln>
          </c:spPr>
        </c:majorGridlines>
        <c:numFmt formatCode="&quot;$&quot;#,##0" sourceLinked="0"/>
        <c:majorTickMark val="none"/>
        <c:minorTickMark val="none"/>
        <c:tickLblPos val="nextTo"/>
        <c:crossAx val="151385216"/>
        <c:crosses val="autoZero"/>
        <c:crossBetween val="midCat"/>
        <c:majorUnit val="500"/>
      </c:valAx>
      <c:spPr>
        <a:noFill/>
        <a:ln w="25400">
          <a:noFill/>
        </a:ln>
      </c:spPr>
    </c:plotArea>
    <c:legend>
      <c:legendPos val="r"/>
      <c:layout>
        <c:manualLayout>
          <c:xMode val="edge"/>
          <c:yMode val="edge"/>
          <c:x val="0.60152966871663294"/>
          <c:y val="6.5389655964869772E-2"/>
          <c:w val="0.37394155262018536"/>
          <c:h val="0.19083856622008558"/>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800293250884016E-2"/>
          <c:y val="7.6343625194874559E-2"/>
          <c:w val="0.87996607174184904"/>
          <c:h val="0.51462785945428913"/>
        </c:manualLayout>
      </c:layout>
      <c:areaChart>
        <c:grouping val="stacked"/>
        <c:varyColors val="0"/>
        <c:ser>
          <c:idx val="0"/>
          <c:order val="0"/>
          <c:tx>
            <c:strRef>
              <c:f>Sheet1!$B$1</c:f>
              <c:strCache>
                <c:ptCount val="1"/>
                <c:pt idx="0">
                  <c:v>WE</c:v>
                </c:pt>
              </c:strCache>
            </c:strRef>
          </c:tx>
          <c:spPr>
            <a:solidFill>
              <a:schemeClr val="accent1"/>
            </a:solidFill>
            <a:ln>
              <a:solidFill>
                <a:schemeClr val="accent6"/>
              </a:solidFill>
            </a:ln>
          </c:spPr>
          <c:dPt>
            <c:idx val="0"/>
            <c:bubble3D val="0"/>
            <c:spPr>
              <a:solidFill>
                <a:schemeClr val="accent1"/>
              </a:solidFill>
              <a:ln>
                <a:solidFill>
                  <a:schemeClr val="accent6"/>
                </a:solidFill>
              </a:ln>
            </c:spPr>
          </c:dPt>
          <c:dPt>
            <c:idx val="1"/>
            <c:bubble3D val="0"/>
          </c:dPt>
          <c:dPt>
            <c:idx val="2"/>
            <c:bubble3D val="0"/>
          </c:dPt>
          <c:dPt>
            <c:idx val="3"/>
            <c:bubble3D val="0"/>
          </c:dPt>
          <c:cat>
            <c:numRef>
              <c:f>Sheet1!$A$2:$A$16</c:f>
              <c:numCache>
                <c:formatCode>General</c:formatCode>
                <c:ptCount val="15"/>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Sheet1!$B$2:$B$16</c:f>
              <c:numCache>
                <c:formatCode>_(* #,##0.00_);_(* \(#,##0.00\);_(* "-"??_);_(@_)</c:formatCode>
                <c:ptCount val="15"/>
                <c:pt idx="0">
                  <c:v>286.41021730000011</c:v>
                </c:pt>
                <c:pt idx="1">
                  <c:v>793.89364749999856</c:v>
                </c:pt>
                <c:pt idx="2">
                  <c:v>809.8563656</c:v>
                </c:pt>
                <c:pt idx="3">
                  <c:v>703.19760699999995</c:v>
                </c:pt>
                <c:pt idx="4">
                  <c:v>769.24632950000023</c:v>
                </c:pt>
                <c:pt idx="5">
                  <c:v>699.24306300000046</c:v>
                </c:pt>
                <c:pt idx="6">
                  <c:v>453.66240250000101</c:v>
                </c:pt>
                <c:pt idx="7">
                  <c:v>400.49629000000152</c:v>
                </c:pt>
                <c:pt idx="8">
                  <c:v>342.99896000000047</c:v>
                </c:pt>
                <c:pt idx="9">
                  <c:v>255.18862999999985</c:v>
                </c:pt>
                <c:pt idx="10">
                  <c:v>166.77748999999986</c:v>
                </c:pt>
                <c:pt idx="11">
                  <c:v>121.32938999999989</c:v>
                </c:pt>
                <c:pt idx="12">
                  <c:v>69.730740000000026</c:v>
                </c:pt>
                <c:pt idx="13">
                  <c:v>55.507360000000034</c:v>
                </c:pt>
                <c:pt idx="14">
                  <c:v>34.140399999999993</c:v>
                </c:pt>
              </c:numCache>
            </c:numRef>
          </c:val>
        </c:ser>
        <c:ser>
          <c:idx val="1"/>
          <c:order val="1"/>
          <c:tx>
            <c:strRef>
              <c:f>Sheet1!$C$1</c:f>
              <c:strCache>
                <c:ptCount val="1"/>
                <c:pt idx="0">
                  <c:v>AME / CEE</c:v>
                </c:pt>
              </c:strCache>
            </c:strRef>
          </c:tx>
          <c:spPr>
            <a:solidFill>
              <a:schemeClr val="accent2"/>
            </a:solidFill>
            <a:ln>
              <a:solidFill>
                <a:schemeClr val="bg1"/>
              </a:solidFill>
            </a:ln>
          </c:spPr>
          <c:cat>
            <c:numRef>
              <c:f>Sheet1!$A$2:$A$16</c:f>
              <c:numCache>
                <c:formatCode>General</c:formatCode>
                <c:ptCount val="15"/>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pt idx="14">
                  <c:v>2016</c:v>
                </c:pt>
              </c:numCache>
            </c:numRef>
          </c:cat>
          <c:val>
            <c:numRef>
              <c:f>Sheet1!$C$2:$C$16</c:f>
              <c:numCache>
                <c:formatCode>_(* #,##0.00_);_(* \(#,##0.00\);_(* "-"??_);_(@_)</c:formatCode>
                <c:ptCount val="15"/>
                <c:pt idx="0">
                  <c:v>8.2062450000000009</c:v>
                </c:pt>
                <c:pt idx="1">
                  <c:v>66.257947499999986</c:v>
                </c:pt>
                <c:pt idx="2">
                  <c:v>76.81272749999998</c:v>
                </c:pt>
                <c:pt idx="3">
                  <c:v>165.71612749999991</c:v>
                </c:pt>
                <c:pt idx="4">
                  <c:v>181.39463749999996</c:v>
                </c:pt>
                <c:pt idx="5">
                  <c:v>237.04075000000009</c:v>
                </c:pt>
                <c:pt idx="6">
                  <c:v>331.58880249999993</c:v>
                </c:pt>
                <c:pt idx="7">
                  <c:v>323.09691000000009</c:v>
                </c:pt>
                <c:pt idx="8">
                  <c:v>349.70445000000007</c:v>
                </c:pt>
                <c:pt idx="9">
                  <c:v>315.20050999999989</c:v>
                </c:pt>
                <c:pt idx="10">
                  <c:v>250.22740999999988</c:v>
                </c:pt>
                <c:pt idx="11">
                  <c:v>224.23442000000006</c:v>
                </c:pt>
                <c:pt idx="12">
                  <c:v>147.53000999999995</c:v>
                </c:pt>
                <c:pt idx="13">
                  <c:v>169.42682999999997</c:v>
                </c:pt>
                <c:pt idx="14">
                  <c:v>137.48921000000001</c:v>
                </c:pt>
              </c:numCache>
            </c:numRef>
          </c:val>
        </c:ser>
        <c:dLbls>
          <c:showLegendKey val="0"/>
          <c:showVal val="0"/>
          <c:showCatName val="0"/>
          <c:showSerName val="0"/>
          <c:showPercent val="0"/>
          <c:showBubbleSize val="0"/>
        </c:dLbls>
        <c:axId val="151747968"/>
        <c:axId val="151749760"/>
      </c:areaChart>
      <c:catAx>
        <c:axId val="151747968"/>
        <c:scaling>
          <c:orientation val="minMax"/>
        </c:scaling>
        <c:delete val="0"/>
        <c:axPos val="b"/>
        <c:numFmt formatCode="General" sourceLinked="1"/>
        <c:majorTickMark val="none"/>
        <c:minorTickMark val="none"/>
        <c:tickLblPos val="nextTo"/>
        <c:crossAx val="151749760"/>
        <c:crosses val="autoZero"/>
        <c:auto val="1"/>
        <c:lblAlgn val="ctr"/>
        <c:lblOffset val="100"/>
        <c:noMultiLvlLbl val="0"/>
      </c:catAx>
      <c:valAx>
        <c:axId val="151749760"/>
        <c:scaling>
          <c:orientation val="minMax"/>
          <c:max val="1000"/>
          <c:min val="0"/>
        </c:scaling>
        <c:delete val="0"/>
        <c:axPos val="l"/>
        <c:majorGridlines>
          <c:spPr>
            <a:ln>
              <a:noFill/>
            </a:ln>
          </c:spPr>
        </c:majorGridlines>
        <c:numFmt formatCode="&quot;$&quot;#,##0" sourceLinked="0"/>
        <c:majorTickMark val="none"/>
        <c:minorTickMark val="none"/>
        <c:tickLblPos val="nextTo"/>
        <c:crossAx val="151747968"/>
        <c:crosses val="autoZero"/>
        <c:crossBetween val="midCat"/>
        <c:majorUnit val="250"/>
      </c:valAx>
      <c:spPr>
        <a:noFill/>
        <a:ln w="25400">
          <a:noFill/>
        </a:ln>
      </c:spPr>
    </c:plotArea>
    <c:legend>
      <c:legendPos val="r"/>
      <c:layout>
        <c:manualLayout>
          <c:xMode val="edge"/>
          <c:yMode val="edge"/>
          <c:x val="0.60152966871663294"/>
          <c:y val="6.5389655964869772E-2"/>
          <c:w val="0.37394155262018536"/>
          <c:h val="0.19083856622008558"/>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Days</c:v>
                </c:pt>
              </c:strCache>
            </c:strRef>
          </c:tx>
          <c:spPr>
            <a:solidFill>
              <a:schemeClr val="accent4"/>
            </a:solidFill>
            <a:ln w="25400">
              <a:noFill/>
            </a:ln>
          </c:spPr>
          <c:invertIfNegative val="0"/>
          <c:dPt>
            <c:idx val="0"/>
            <c:invertIfNegative val="0"/>
            <c:bubble3D val="0"/>
            <c:spPr>
              <a:solidFill>
                <a:schemeClr val="accent4"/>
              </a:solidFill>
              <a:ln w="9525">
                <a:solidFill>
                  <a:srgbClr val="FFFFFF"/>
                </a:solidFill>
              </a:ln>
            </c:spPr>
            <c:extLst xmlns:c16r2="http://schemas.microsoft.com/office/drawing/2015/06/chart">
              <c:ext xmlns:c16="http://schemas.microsoft.com/office/drawing/2014/chart" uri="{C3380CC4-5D6E-409C-BE32-E72D297353CC}">
                <c16:uniqueId val="{00000001-AD8B-4F3F-B4AE-FFFD4EACCD20}"/>
              </c:ext>
            </c:extLst>
          </c:dPt>
          <c:dPt>
            <c:idx val="1"/>
            <c:invertIfNegative val="0"/>
            <c:bubble3D val="0"/>
            <c:spPr>
              <a:solidFill>
                <a:schemeClr val="accent4"/>
              </a:solidFill>
              <a:ln w="9525">
                <a:solidFill>
                  <a:srgbClr val="FFFFFF"/>
                </a:solidFill>
              </a:ln>
            </c:spPr>
            <c:extLst xmlns:c16r2="http://schemas.microsoft.com/office/drawing/2015/06/chart">
              <c:ext xmlns:c16="http://schemas.microsoft.com/office/drawing/2014/chart" uri="{C3380CC4-5D6E-409C-BE32-E72D297353CC}">
                <c16:uniqueId val="{00000003-AD8B-4F3F-B4AE-FFFD4EACCD20}"/>
              </c:ext>
            </c:extLst>
          </c:dPt>
          <c:dPt>
            <c:idx val="2"/>
            <c:invertIfNegative val="0"/>
            <c:bubble3D val="0"/>
            <c:spPr>
              <a:solidFill>
                <a:schemeClr val="accent4"/>
              </a:solidFill>
              <a:ln w="9525">
                <a:solidFill>
                  <a:srgbClr val="FFFFFF"/>
                </a:solidFill>
              </a:ln>
            </c:spPr>
            <c:extLst xmlns:c16r2="http://schemas.microsoft.com/office/drawing/2015/06/chart">
              <c:ext xmlns:c16="http://schemas.microsoft.com/office/drawing/2014/chart" uri="{C3380CC4-5D6E-409C-BE32-E72D297353CC}">
                <c16:uniqueId val="{00000005-AD8B-4F3F-B4AE-FFFD4EACCD20}"/>
              </c:ext>
            </c:extLst>
          </c:dPt>
          <c:dPt>
            <c:idx val="3"/>
            <c:invertIfNegative val="0"/>
            <c:bubble3D val="0"/>
            <c:spPr>
              <a:solidFill>
                <a:schemeClr val="accent4"/>
              </a:solidFill>
              <a:ln w="9525">
                <a:solidFill>
                  <a:srgbClr val="FFFFFF"/>
                </a:solidFill>
              </a:ln>
            </c:spPr>
            <c:extLst xmlns:c16r2="http://schemas.microsoft.com/office/drawing/2015/06/chart">
              <c:ext xmlns:c16="http://schemas.microsoft.com/office/drawing/2014/chart" uri="{C3380CC4-5D6E-409C-BE32-E72D297353CC}">
                <c16:uniqueId val="{00000007-AD8B-4F3F-B4AE-FFFD4EACCD20}"/>
              </c:ext>
            </c:extLst>
          </c:dPt>
          <c:dLbls>
            <c:numFmt formatCode="#,##0.0" sourceLinked="0"/>
            <c:spPr>
              <a:noFill/>
              <a:ln>
                <a:noFill/>
              </a:ln>
              <a:effectLst/>
            </c:spPr>
            <c:txPr>
              <a:bodyPr/>
              <a:lstStyle/>
              <a:p>
                <a:pPr>
                  <a:defRPr>
                    <a:solidFill>
                      <a:schemeClr val="tx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Sheet1!$A$2:$A$8</c:f>
              <c:strCache>
                <c:ptCount val="7"/>
                <c:pt idx="0">
                  <c:v>2012</c:v>
                </c:pt>
                <c:pt idx="1">
                  <c:v>2013</c:v>
                </c:pt>
                <c:pt idx="2">
                  <c:v>2014</c:v>
                </c:pt>
                <c:pt idx="3">
                  <c:v>2015</c:v>
                </c:pt>
                <c:pt idx="4">
                  <c:v>2016</c:v>
                </c:pt>
                <c:pt idx="5">
                  <c:v>2017F</c:v>
                </c:pt>
                <c:pt idx="6">
                  <c:v>2018F</c:v>
                </c:pt>
              </c:strCache>
            </c:strRef>
          </c:cat>
          <c:val>
            <c:numRef>
              <c:f>Sheet1!$B$2:$B$8</c:f>
              <c:numCache>
                <c:formatCode>General</c:formatCode>
                <c:ptCount val="7"/>
                <c:pt idx="0">
                  <c:v>88.433726669773776</c:v>
                </c:pt>
                <c:pt idx="1">
                  <c:v>96.347082087596391</c:v>
                </c:pt>
                <c:pt idx="2">
                  <c:v>92.477375201525419</c:v>
                </c:pt>
                <c:pt idx="3">
                  <c:v>77.960420672975232</c:v>
                </c:pt>
                <c:pt idx="4">
                  <c:v>61.344598607801636</c:v>
                </c:pt>
                <c:pt idx="5">
                  <c:v>58.31202994254253</c:v>
                </c:pt>
                <c:pt idx="6">
                  <c:v>58</c:v>
                </c:pt>
              </c:numCache>
            </c:numRef>
          </c:val>
          <c:extLst xmlns:c16r2="http://schemas.microsoft.com/office/drawing/2015/06/chart">
            <c:ext xmlns:c16="http://schemas.microsoft.com/office/drawing/2014/chart" uri="{C3380CC4-5D6E-409C-BE32-E72D297353CC}">
              <c16:uniqueId val="{00000008-AD8B-4F3F-B4AE-FFFD4EACCD20}"/>
            </c:ext>
          </c:extLst>
        </c:ser>
        <c:dLbls>
          <c:showLegendKey val="0"/>
          <c:showVal val="0"/>
          <c:showCatName val="0"/>
          <c:showSerName val="0"/>
          <c:showPercent val="0"/>
          <c:showBubbleSize val="0"/>
        </c:dLbls>
        <c:gapWidth val="50"/>
        <c:axId val="149712256"/>
        <c:axId val="149714048"/>
      </c:barChart>
      <c:catAx>
        <c:axId val="149712256"/>
        <c:scaling>
          <c:orientation val="minMax"/>
        </c:scaling>
        <c:delete val="0"/>
        <c:axPos val="b"/>
        <c:numFmt formatCode="General" sourceLinked="1"/>
        <c:majorTickMark val="none"/>
        <c:minorTickMark val="none"/>
        <c:tickLblPos val="nextTo"/>
        <c:crossAx val="149714048"/>
        <c:crosses val="autoZero"/>
        <c:auto val="1"/>
        <c:lblAlgn val="ctr"/>
        <c:lblOffset val="100"/>
        <c:noMultiLvlLbl val="0"/>
      </c:catAx>
      <c:valAx>
        <c:axId val="149714048"/>
        <c:scaling>
          <c:orientation val="minMax"/>
        </c:scaling>
        <c:delete val="0"/>
        <c:axPos val="l"/>
        <c:majorGridlines>
          <c:spPr>
            <a:ln>
              <a:noFill/>
            </a:ln>
          </c:spPr>
        </c:majorGridlines>
        <c:numFmt formatCode="#,##0.0" sourceLinked="0"/>
        <c:majorTickMark val="none"/>
        <c:minorTickMark val="none"/>
        <c:tickLblPos val="nextTo"/>
        <c:crossAx val="149712256"/>
        <c:crosses val="autoZero"/>
        <c:crossBetween val="between"/>
      </c:valAx>
      <c:spPr>
        <a:noFill/>
        <a:ln w="25400">
          <a:noFill/>
        </a:ln>
      </c:spPr>
    </c:plotArea>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Days</c:v>
                </c:pt>
              </c:strCache>
            </c:strRef>
          </c:tx>
          <c:spPr>
            <a:solidFill>
              <a:schemeClr val="accent4">
                <a:lumMod val="20000"/>
                <a:lumOff val="80000"/>
              </a:schemeClr>
            </a:solidFill>
            <a:ln w="25400">
              <a:noFill/>
            </a:ln>
          </c:spPr>
          <c:invertIfNegative val="0"/>
          <c:dPt>
            <c:idx val="0"/>
            <c:invertIfNegative val="0"/>
            <c:bubble3D val="0"/>
            <c:spPr>
              <a:solidFill>
                <a:schemeClr val="accent4">
                  <a:lumMod val="20000"/>
                  <a:lumOff val="80000"/>
                </a:schemeClr>
              </a:solidFill>
              <a:ln w="9525">
                <a:solidFill>
                  <a:srgbClr val="FFFFFF"/>
                </a:solidFill>
              </a:ln>
            </c:spPr>
            <c:extLst xmlns:c16r2="http://schemas.microsoft.com/office/drawing/2015/06/chart">
              <c:ext xmlns:c16="http://schemas.microsoft.com/office/drawing/2014/chart" uri="{C3380CC4-5D6E-409C-BE32-E72D297353CC}">
                <c16:uniqueId val="{00000001-E601-48D6-B1E7-ED9A217ABF1D}"/>
              </c:ext>
            </c:extLst>
          </c:dPt>
          <c:dPt>
            <c:idx val="1"/>
            <c:invertIfNegative val="0"/>
            <c:bubble3D val="0"/>
            <c:spPr>
              <a:solidFill>
                <a:schemeClr val="accent4">
                  <a:lumMod val="20000"/>
                  <a:lumOff val="80000"/>
                </a:schemeClr>
              </a:solidFill>
              <a:ln w="9525">
                <a:solidFill>
                  <a:srgbClr val="FFFFFF"/>
                </a:solidFill>
              </a:ln>
            </c:spPr>
            <c:extLst xmlns:c16r2="http://schemas.microsoft.com/office/drawing/2015/06/chart">
              <c:ext xmlns:c16="http://schemas.microsoft.com/office/drawing/2014/chart" uri="{C3380CC4-5D6E-409C-BE32-E72D297353CC}">
                <c16:uniqueId val="{00000003-E601-48D6-B1E7-ED9A217ABF1D}"/>
              </c:ext>
            </c:extLst>
          </c:dPt>
          <c:dPt>
            <c:idx val="2"/>
            <c:invertIfNegative val="0"/>
            <c:bubble3D val="0"/>
            <c:spPr>
              <a:solidFill>
                <a:schemeClr val="accent4">
                  <a:lumMod val="20000"/>
                  <a:lumOff val="80000"/>
                </a:schemeClr>
              </a:solidFill>
              <a:ln w="9525">
                <a:solidFill>
                  <a:srgbClr val="FFFFFF"/>
                </a:solidFill>
              </a:ln>
            </c:spPr>
            <c:extLst xmlns:c16r2="http://schemas.microsoft.com/office/drawing/2015/06/chart">
              <c:ext xmlns:c16="http://schemas.microsoft.com/office/drawing/2014/chart" uri="{C3380CC4-5D6E-409C-BE32-E72D297353CC}">
                <c16:uniqueId val="{00000005-E601-48D6-B1E7-ED9A217ABF1D}"/>
              </c:ext>
            </c:extLst>
          </c:dPt>
          <c:dPt>
            <c:idx val="3"/>
            <c:invertIfNegative val="0"/>
            <c:bubble3D val="0"/>
            <c:spPr>
              <a:solidFill>
                <a:schemeClr val="accent4">
                  <a:lumMod val="20000"/>
                  <a:lumOff val="80000"/>
                </a:schemeClr>
              </a:solidFill>
              <a:ln w="9525">
                <a:solidFill>
                  <a:srgbClr val="FFFFFF"/>
                </a:solidFill>
              </a:ln>
            </c:spPr>
            <c:extLst xmlns:c16r2="http://schemas.microsoft.com/office/drawing/2015/06/chart">
              <c:ext xmlns:c16="http://schemas.microsoft.com/office/drawing/2014/chart" uri="{C3380CC4-5D6E-409C-BE32-E72D297353CC}">
                <c16:uniqueId val="{00000007-E601-48D6-B1E7-ED9A217ABF1D}"/>
              </c:ext>
            </c:extLst>
          </c:dPt>
          <c:dLbls>
            <c:numFmt formatCode="&quot;$&quot;#,##0.0" sourceLinked="0"/>
            <c:spPr>
              <a:noFill/>
              <a:ln>
                <a:noFill/>
              </a:ln>
              <a:effectLst/>
            </c:spPr>
            <c:txPr>
              <a:bodyPr/>
              <a:lstStyle/>
              <a:p>
                <a:pPr>
                  <a:defRPr>
                    <a:solidFill>
                      <a:schemeClr val="tx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Sheet1!$A$2:$A$8</c:f>
              <c:strCache>
                <c:ptCount val="7"/>
                <c:pt idx="0">
                  <c:v>2012</c:v>
                </c:pt>
                <c:pt idx="1">
                  <c:v>2013</c:v>
                </c:pt>
                <c:pt idx="2">
                  <c:v>2014</c:v>
                </c:pt>
                <c:pt idx="3">
                  <c:v>2015</c:v>
                </c:pt>
                <c:pt idx="4">
                  <c:v>2016E</c:v>
                </c:pt>
                <c:pt idx="5">
                  <c:v>2017F</c:v>
                </c:pt>
                <c:pt idx="6">
                  <c:v>2018F</c:v>
                </c:pt>
              </c:strCache>
            </c:strRef>
          </c:cat>
          <c:val>
            <c:numRef>
              <c:f>Sheet1!$B$2:$B$8</c:f>
              <c:numCache>
                <c:formatCode>_("$"* #,##0.0_);_("$"* \(#,##0.0\);_("$"* "-"??_);_(@_)</c:formatCode>
                <c:ptCount val="7"/>
                <c:pt idx="0">
                  <c:v>2.0429346000000002</c:v>
                </c:pt>
                <c:pt idx="1">
                  <c:v>1.0441490500000001</c:v>
                </c:pt>
                <c:pt idx="2">
                  <c:v>1.1421470499999999</c:v>
                </c:pt>
                <c:pt idx="3">
                  <c:v>0.94877165999999991</c:v>
                </c:pt>
                <c:pt idx="4">
                  <c:v>0.70453287999999992</c:v>
                </c:pt>
                <c:pt idx="5">
                  <c:v>0.62299957924540827</c:v>
                </c:pt>
                <c:pt idx="6">
                  <c:v>0.59499957924540825</c:v>
                </c:pt>
              </c:numCache>
            </c:numRef>
          </c:val>
          <c:extLst xmlns:c16r2="http://schemas.microsoft.com/office/drawing/2015/06/chart">
            <c:ext xmlns:c16="http://schemas.microsoft.com/office/drawing/2014/chart" uri="{C3380CC4-5D6E-409C-BE32-E72D297353CC}">
              <c16:uniqueId val="{00000008-E601-48D6-B1E7-ED9A217ABF1D}"/>
            </c:ext>
          </c:extLst>
        </c:ser>
        <c:dLbls>
          <c:showLegendKey val="0"/>
          <c:showVal val="0"/>
          <c:showCatName val="0"/>
          <c:showSerName val="0"/>
          <c:showPercent val="0"/>
          <c:showBubbleSize val="0"/>
        </c:dLbls>
        <c:gapWidth val="50"/>
        <c:axId val="152252800"/>
        <c:axId val="152254336"/>
      </c:barChart>
      <c:catAx>
        <c:axId val="152252800"/>
        <c:scaling>
          <c:orientation val="minMax"/>
        </c:scaling>
        <c:delete val="0"/>
        <c:axPos val="b"/>
        <c:numFmt formatCode="General" sourceLinked="1"/>
        <c:majorTickMark val="none"/>
        <c:minorTickMark val="none"/>
        <c:tickLblPos val="nextTo"/>
        <c:crossAx val="152254336"/>
        <c:crosses val="autoZero"/>
        <c:auto val="1"/>
        <c:lblAlgn val="ctr"/>
        <c:lblOffset val="100"/>
        <c:noMultiLvlLbl val="0"/>
      </c:catAx>
      <c:valAx>
        <c:axId val="152254336"/>
        <c:scaling>
          <c:orientation val="minMax"/>
        </c:scaling>
        <c:delete val="0"/>
        <c:axPos val="l"/>
        <c:majorGridlines>
          <c:spPr>
            <a:ln>
              <a:noFill/>
            </a:ln>
          </c:spPr>
        </c:majorGridlines>
        <c:numFmt formatCode="_(&quot;$&quot;* #,##0.0_);_(&quot;$&quot;* \(#,##0.0\);_(&quot;$&quot;* &quot;-&quot;??_);_(@_)" sourceLinked="1"/>
        <c:majorTickMark val="none"/>
        <c:minorTickMark val="none"/>
        <c:tickLblPos val="nextTo"/>
        <c:crossAx val="152252800"/>
        <c:crosses val="autoZero"/>
        <c:crossBetween val="between"/>
      </c:valAx>
      <c:spPr>
        <a:noFill/>
        <a:ln w="25400">
          <a:noFill/>
        </a:ln>
      </c:spPr>
    </c:plotArea>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8023537207102E-2"/>
          <c:y val="7.3467427787917317E-2"/>
          <c:w val="0.8482432382607098"/>
          <c:h val="0.6325876017698141"/>
        </c:manualLayout>
      </c:layout>
      <c:barChart>
        <c:barDir val="col"/>
        <c:grouping val="stacked"/>
        <c:varyColors val="0"/>
        <c:ser>
          <c:idx val="0"/>
          <c:order val="0"/>
          <c:tx>
            <c:strRef>
              <c:f>Sheet1!$B$1</c:f>
              <c:strCache>
                <c:ptCount val="1"/>
                <c:pt idx="0">
                  <c:v>NADC</c:v>
                </c:pt>
              </c:strCache>
            </c:strRef>
          </c:tx>
          <c:spPr>
            <a:solidFill>
              <a:schemeClr val="accent1"/>
            </a:solidFill>
            <a:ln>
              <a:noFill/>
            </a:ln>
          </c:spPr>
          <c:invertIfNegative val="0"/>
          <c:dPt>
            <c:idx val="0"/>
            <c:invertIfNegative val="0"/>
            <c:bubble3D val="0"/>
            <c:extLst xmlns:c16r2="http://schemas.microsoft.com/office/drawing/2015/06/chart">
              <c:ext xmlns:c16="http://schemas.microsoft.com/office/drawing/2014/chart" uri="{C3380CC4-5D6E-409C-BE32-E72D297353CC}">
                <c16:uniqueId val="{00000000-E355-4A57-9B81-DE13BA9DEC51}"/>
              </c:ext>
            </c:extLst>
          </c:dPt>
          <c:dPt>
            <c:idx val="1"/>
            <c:invertIfNegative val="0"/>
            <c:bubble3D val="0"/>
            <c:extLst xmlns:c16r2="http://schemas.microsoft.com/office/drawing/2015/06/chart">
              <c:ext xmlns:c16="http://schemas.microsoft.com/office/drawing/2014/chart" uri="{C3380CC4-5D6E-409C-BE32-E72D297353CC}">
                <c16:uniqueId val="{00000001-E355-4A57-9B81-DE13BA9DEC51}"/>
              </c:ext>
            </c:extLst>
          </c:dPt>
          <c:dPt>
            <c:idx val="2"/>
            <c:invertIfNegative val="0"/>
            <c:bubble3D val="0"/>
            <c:extLst xmlns:c16r2="http://schemas.microsoft.com/office/drawing/2015/06/chart">
              <c:ext xmlns:c16="http://schemas.microsoft.com/office/drawing/2014/chart" uri="{C3380CC4-5D6E-409C-BE32-E72D297353CC}">
                <c16:uniqueId val="{00000002-E355-4A57-9B81-DE13BA9DEC51}"/>
              </c:ext>
            </c:extLst>
          </c:dPt>
          <c:dPt>
            <c:idx val="3"/>
            <c:invertIfNegative val="0"/>
            <c:bubble3D val="0"/>
            <c:extLst xmlns:c16r2="http://schemas.microsoft.com/office/drawing/2015/06/chart">
              <c:ext xmlns:c16="http://schemas.microsoft.com/office/drawing/2014/chart" uri="{C3380CC4-5D6E-409C-BE32-E72D297353CC}">
                <c16:uniqueId val="{00000003-E355-4A57-9B81-DE13BA9DEC51}"/>
              </c:ext>
            </c:extLst>
          </c:dPt>
          <c:dPt>
            <c:idx val="4"/>
            <c:invertIfNegative val="0"/>
            <c:bubble3D val="0"/>
            <c:extLst xmlns:c16r2="http://schemas.microsoft.com/office/drawing/2015/06/chart">
              <c:ext xmlns:c16="http://schemas.microsoft.com/office/drawing/2014/chart" uri="{C3380CC4-5D6E-409C-BE32-E72D297353CC}">
                <c16:uniqueId val="{00000004-E355-4A57-9B81-DE13BA9DEC51}"/>
              </c:ext>
            </c:extLst>
          </c:dPt>
          <c:dPt>
            <c:idx val="5"/>
            <c:invertIfNegative val="0"/>
            <c:bubble3D val="0"/>
            <c:extLst xmlns:c16r2="http://schemas.microsoft.com/office/drawing/2015/06/chart">
              <c:ext xmlns:c16="http://schemas.microsoft.com/office/drawing/2014/chart" uri="{C3380CC4-5D6E-409C-BE32-E72D297353CC}">
                <c16:uniqueId val="{00000005-E355-4A57-9B81-DE13BA9DEC51}"/>
              </c:ext>
            </c:extLst>
          </c:dPt>
          <c:dPt>
            <c:idx val="6"/>
            <c:invertIfNegative val="0"/>
            <c:bubble3D val="0"/>
            <c:extLst xmlns:c16r2="http://schemas.microsoft.com/office/drawing/2015/06/chart">
              <c:ext xmlns:c16="http://schemas.microsoft.com/office/drawing/2014/chart" uri="{C3380CC4-5D6E-409C-BE32-E72D297353CC}">
                <c16:uniqueId val="{00000006-E355-4A57-9B81-DE13BA9DEC51}"/>
              </c:ext>
            </c:extLst>
          </c:dPt>
          <c:dPt>
            <c:idx val="7"/>
            <c:invertIfNegative val="0"/>
            <c:bubble3D val="0"/>
            <c:extLst xmlns:c16r2="http://schemas.microsoft.com/office/drawing/2015/06/chart">
              <c:ext xmlns:c16="http://schemas.microsoft.com/office/drawing/2014/chart" uri="{C3380CC4-5D6E-409C-BE32-E72D297353CC}">
                <c16:uniqueId val="{00000007-E355-4A57-9B81-DE13BA9DEC51}"/>
              </c:ext>
            </c:extLst>
          </c:dPt>
          <c:dPt>
            <c:idx val="8"/>
            <c:invertIfNegative val="0"/>
            <c:bubble3D val="0"/>
            <c:extLst xmlns:c16r2="http://schemas.microsoft.com/office/drawing/2015/06/chart">
              <c:ext xmlns:c16="http://schemas.microsoft.com/office/drawing/2014/chart" uri="{C3380CC4-5D6E-409C-BE32-E72D297353CC}">
                <c16:uniqueId val="{00000008-E355-4A57-9B81-DE13BA9DEC51}"/>
              </c:ext>
            </c:extLst>
          </c:dPt>
          <c:dPt>
            <c:idx val="9"/>
            <c:invertIfNegative val="0"/>
            <c:bubble3D val="0"/>
            <c:extLst xmlns:c16r2="http://schemas.microsoft.com/office/drawing/2015/06/chart">
              <c:ext xmlns:c16="http://schemas.microsoft.com/office/drawing/2014/chart" uri="{C3380CC4-5D6E-409C-BE32-E72D297353CC}">
                <c16:uniqueId val="{00000009-E355-4A57-9B81-DE13BA9DEC51}"/>
              </c:ext>
            </c:extLst>
          </c:dPt>
          <c:dPt>
            <c:idx val="10"/>
            <c:invertIfNegative val="0"/>
            <c:bubble3D val="0"/>
            <c:extLst xmlns:c16r2="http://schemas.microsoft.com/office/drawing/2015/06/chart">
              <c:ext xmlns:c16="http://schemas.microsoft.com/office/drawing/2014/chart" uri="{C3380CC4-5D6E-409C-BE32-E72D297353CC}">
                <c16:uniqueId val="{0000000A-E355-4A57-9B81-DE13BA9DEC51}"/>
              </c:ext>
            </c:extLst>
          </c:dPt>
          <c:dPt>
            <c:idx val="11"/>
            <c:invertIfNegative val="0"/>
            <c:bubble3D val="0"/>
            <c:extLst xmlns:c16r2="http://schemas.microsoft.com/office/drawing/2015/06/chart">
              <c:ext xmlns:c16="http://schemas.microsoft.com/office/drawing/2014/chart" uri="{C3380CC4-5D6E-409C-BE32-E72D297353CC}">
                <c16:uniqueId val="{0000000B-E355-4A57-9B81-DE13BA9DEC51}"/>
              </c:ext>
            </c:extLst>
          </c:dPt>
          <c:cat>
            <c:numRef>
              <c:f>Sheet1!$A$2:$A$26</c:f>
              <c:numCache>
                <c:formatCode>mmm\-yy</c:formatCode>
                <c:ptCount val="25"/>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numCache>
            </c:numRef>
          </c:cat>
          <c:val>
            <c:numRef>
              <c:f>Sheet1!$B$2:$B$26</c:f>
              <c:numCache>
                <c:formatCode>_(* #,##0.0_);_(* \(#,##0.0\);_(* "-"??_);_(@_)</c:formatCode>
                <c:ptCount val="25"/>
                <c:pt idx="0">
                  <c:v>2.3669180399999998</c:v>
                </c:pt>
                <c:pt idx="1">
                  <c:v>1.9866437199999998</c:v>
                </c:pt>
                <c:pt idx="2">
                  <c:v>2.1326460099999998</c:v>
                </c:pt>
                <c:pt idx="3">
                  <c:v>1.9309143642</c:v>
                </c:pt>
                <c:pt idx="4">
                  <c:v>1.9719552800000002</c:v>
                </c:pt>
                <c:pt idx="5">
                  <c:v>1.65557643</c:v>
                </c:pt>
                <c:pt idx="6">
                  <c:v>1.8306489199999996</c:v>
                </c:pt>
                <c:pt idx="7">
                  <c:v>1.9540671999999999</c:v>
                </c:pt>
                <c:pt idx="8">
                  <c:v>2.1659950600000002</c:v>
                </c:pt>
                <c:pt idx="9">
                  <c:v>2.2328063600000001</c:v>
                </c:pt>
                <c:pt idx="10">
                  <c:v>2.09034202</c:v>
                </c:pt>
                <c:pt idx="11">
                  <c:v>2.0310556200000001</c:v>
                </c:pt>
                <c:pt idx="12">
                  <c:v>2.01364118</c:v>
                </c:pt>
                <c:pt idx="13">
                  <c:v>1.9986958400000001</c:v>
                </c:pt>
                <c:pt idx="14">
                  <c:v>1.9441359999999999</c:v>
                </c:pt>
                <c:pt idx="15">
                  <c:v>2.5110730099999996</c:v>
                </c:pt>
                <c:pt idx="16">
                  <c:v>2.8695810000000002</c:v>
                </c:pt>
                <c:pt idx="17">
                  <c:v>2.6428389999999999</c:v>
                </c:pt>
                <c:pt idx="18">
                  <c:v>2.93487652</c:v>
                </c:pt>
                <c:pt idx="19">
                  <c:v>3.2512635399999996</c:v>
                </c:pt>
                <c:pt idx="20">
                  <c:v>3.7065678800000001</c:v>
                </c:pt>
                <c:pt idx="21">
                  <c:v>3.9187731800000001</c:v>
                </c:pt>
                <c:pt idx="22">
                  <c:v>3.6684698199999999</c:v>
                </c:pt>
                <c:pt idx="23">
                  <c:v>3.6862894499999999</c:v>
                </c:pt>
                <c:pt idx="24">
                  <c:v>2.9855996299999998</c:v>
                </c:pt>
              </c:numCache>
            </c:numRef>
          </c:val>
          <c:extLst xmlns:c16r2="http://schemas.microsoft.com/office/drawing/2015/06/chart">
            <c:ext xmlns:c16="http://schemas.microsoft.com/office/drawing/2014/chart" uri="{C3380CC4-5D6E-409C-BE32-E72D297353CC}">
              <c16:uniqueId val="{0000000C-E355-4A57-9B81-DE13BA9DEC51}"/>
            </c:ext>
          </c:extLst>
        </c:ser>
        <c:ser>
          <c:idx val="1"/>
          <c:order val="1"/>
          <c:tx>
            <c:strRef>
              <c:f>Sheet1!$C$1</c:f>
              <c:strCache>
                <c:ptCount val="1"/>
                <c:pt idx="0">
                  <c:v>EDC</c:v>
                </c:pt>
              </c:strCache>
            </c:strRef>
          </c:tx>
          <c:invertIfNegative val="0"/>
          <c:cat>
            <c:numRef>
              <c:f>Sheet1!$A$2:$A$26</c:f>
              <c:numCache>
                <c:formatCode>mmm\-yy</c:formatCode>
                <c:ptCount val="25"/>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numCache>
            </c:numRef>
          </c:cat>
          <c:val>
            <c:numRef>
              <c:f>Sheet1!$C$2:$C$26</c:f>
              <c:numCache>
                <c:formatCode>_(* #,##0.0_);_(* \(#,##0.0\);_(* "-"??_);_(@_)</c:formatCode>
                <c:ptCount val="25"/>
                <c:pt idx="0">
                  <c:v>2.14330613</c:v>
                </c:pt>
                <c:pt idx="1">
                  <c:v>1.56413808</c:v>
                </c:pt>
                <c:pt idx="2">
                  <c:v>1.5150245500000001</c:v>
                </c:pt>
                <c:pt idx="3">
                  <c:v>1.37920737</c:v>
                </c:pt>
                <c:pt idx="4">
                  <c:v>1.2761687699999997</c:v>
                </c:pt>
                <c:pt idx="5">
                  <c:v>1.0573740927999999</c:v>
                </c:pt>
                <c:pt idx="6">
                  <c:v>0.85675980000000007</c:v>
                </c:pt>
                <c:pt idx="7">
                  <c:v>1.3393452400000001</c:v>
                </c:pt>
                <c:pt idx="8">
                  <c:v>1.2566674500000001</c:v>
                </c:pt>
                <c:pt idx="9">
                  <c:v>2.2194193184</c:v>
                </c:pt>
                <c:pt idx="10">
                  <c:v>2.5231193919999995</c:v>
                </c:pt>
                <c:pt idx="11">
                  <c:v>2.8687339999999999</c:v>
                </c:pt>
                <c:pt idx="12">
                  <c:v>2.9321568099999999</c:v>
                </c:pt>
                <c:pt idx="13">
                  <c:v>3.0117430299999994</c:v>
                </c:pt>
                <c:pt idx="14">
                  <c:v>3.0502730000000002</c:v>
                </c:pt>
                <c:pt idx="15">
                  <c:v>3.5573911591000003</c:v>
                </c:pt>
                <c:pt idx="16">
                  <c:v>4.4088509999999994</c:v>
                </c:pt>
                <c:pt idx="17">
                  <c:v>4.3210842199999995</c:v>
                </c:pt>
                <c:pt idx="18">
                  <c:v>4.1324554999999989</c:v>
                </c:pt>
                <c:pt idx="19">
                  <c:v>4.6574434900000004</c:v>
                </c:pt>
                <c:pt idx="20">
                  <c:v>5.5417912799999991</c:v>
                </c:pt>
                <c:pt idx="21">
                  <c:v>5.7980241500000016</c:v>
                </c:pt>
                <c:pt idx="22">
                  <c:v>7.0123691799999994</c:v>
                </c:pt>
                <c:pt idx="23">
                  <c:v>6.9063966999999993</c:v>
                </c:pt>
                <c:pt idx="24">
                  <c:v>7.1588572400000015</c:v>
                </c:pt>
              </c:numCache>
            </c:numRef>
          </c:val>
          <c:extLst xmlns:c16r2="http://schemas.microsoft.com/office/drawing/2015/06/chart">
            <c:ext xmlns:c16="http://schemas.microsoft.com/office/drawing/2014/chart" uri="{C3380CC4-5D6E-409C-BE32-E72D297353CC}">
              <c16:uniqueId val="{0000000D-E355-4A57-9B81-DE13BA9DEC51}"/>
            </c:ext>
          </c:extLst>
        </c:ser>
        <c:ser>
          <c:idx val="2"/>
          <c:order val="2"/>
          <c:tx>
            <c:strRef>
              <c:f>Sheet1!$D$1</c:f>
              <c:strCache>
                <c:ptCount val="1"/>
                <c:pt idx="0">
                  <c:v>FEDC</c:v>
                </c:pt>
              </c:strCache>
            </c:strRef>
          </c:tx>
          <c:invertIfNegative val="0"/>
          <c:cat>
            <c:numRef>
              <c:f>Sheet1!$A$2:$A$26</c:f>
              <c:numCache>
                <c:formatCode>mmm\-yy</c:formatCode>
                <c:ptCount val="25"/>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numCache>
            </c:numRef>
          </c:cat>
          <c:val>
            <c:numRef>
              <c:f>Sheet1!$D$2:$D$26</c:f>
              <c:numCache>
                <c:formatCode>_(* #,##0.0_);_(* \(#,##0.0\);_(* "-"??_);_(@_)</c:formatCode>
                <c:ptCount val="25"/>
                <c:pt idx="0">
                  <c:v>0.100172</c:v>
                </c:pt>
                <c:pt idx="1">
                  <c:v>0.11135064</c:v>
                </c:pt>
                <c:pt idx="2">
                  <c:v>8.8808999999999999E-2</c:v>
                </c:pt>
                <c:pt idx="3">
                  <c:v>0.1025655</c:v>
                </c:pt>
                <c:pt idx="4">
                  <c:v>6.3578499999999996E-2</c:v>
                </c:pt>
                <c:pt idx="5">
                  <c:v>8.2064999999999999E-2</c:v>
                </c:pt>
                <c:pt idx="6">
                  <c:v>5.0922500000000002E-2</c:v>
                </c:pt>
                <c:pt idx="7">
                  <c:v>5.0922500000000002E-2</c:v>
                </c:pt>
                <c:pt idx="8">
                  <c:v>0</c:v>
                </c:pt>
                <c:pt idx="9">
                  <c:v>3.4380000000000001E-2</c:v>
                </c:pt>
                <c:pt idx="10">
                  <c:v>3.4380000000000001E-2</c:v>
                </c:pt>
                <c:pt idx="11">
                  <c:v>4.8132000000000001E-2</c:v>
                </c:pt>
                <c:pt idx="12">
                  <c:v>0</c:v>
                </c:pt>
                <c:pt idx="13">
                  <c:v>0</c:v>
                </c:pt>
                <c:pt idx="14">
                  <c:v>0</c:v>
                </c:pt>
                <c:pt idx="15">
                  <c:v>0</c:v>
                </c:pt>
                <c:pt idx="16">
                  <c:v>0</c:v>
                </c:pt>
                <c:pt idx="17">
                  <c:v>0</c:v>
                </c:pt>
                <c:pt idx="18">
                  <c:v>0</c:v>
                </c:pt>
                <c:pt idx="19">
                  <c:v>0</c:v>
                </c:pt>
                <c:pt idx="20">
                  <c:v>0</c:v>
                </c:pt>
                <c:pt idx="21">
                  <c:v>0</c:v>
                </c:pt>
                <c:pt idx="22">
                  <c:v>0</c:v>
                </c:pt>
                <c:pt idx="23">
                  <c:v>0</c:v>
                </c:pt>
                <c:pt idx="24">
                  <c:v>0</c:v>
                </c:pt>
              </c:numCache>
            </c:numRef>
          </c:val>
          <c:extLst xmlns:c16r2="http://schemas.microsoft.com/office/drawing/2015/06/chart">
            <c:ext xmlns:c16="http://schemas.microsoft.com/office/drawing/2014/chart" uri="{C3380CC4-5D6E-409C-BE32-E72D297353CC}">
              <c16:uniqueId val="{0000000E-E355-4A57-9B81-DE13BA9DEC51}"/>
            </c:ext>
          </c:extLst>
        </c:ser>
        <c:ser>
          <c:idx val="3"/>
          <c:order val="3"/>
          <c:tx>
            <c:strRef>
              <c:f>Sheet1!$E$1</c:f>
              <c:strCache>
                <c:ptCount val="1"/>
                <c:pt idx="0">
                  <c:v>Mexico</c:v>
                </c:pt>
              </c:strCache>
            </c:strRef>
          </c:tx>
          <c:spPr>
            <a:solidFill>
              <a:schemeClr val="accent6"/>
            </a:solidFill>
          </c:spPr>
          <c:invertIfNegative val="0"/>
          <c:cat>
            <c:numRef>
              <c:f>Sheet1!$A$2:$A$26</c:f>
              <c:numCache>
                <c:formatCode>mmm\-yy</c:formatCode>
                <c:ptCount val="25"/>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numCache>
            </c:numRef>
          </c:cat>
          <c:val>
            <c:numRef>
              <c:f>Sheet1!$E$2:$E$26</c:f>
              <c:numCache>
                <c:formatCode>_(* #,##0.0_);_(* \(#,##0.0\);_(* "-"??_);_(@_)</c:formatCode>
                <c:ptCount val="25"/>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0.10588673000000001</c:v>
                </c:pt>
                <c:pt idx="20">
                  <c:v>0.26478199999999996</c:v>
                </c:pt>
                <c:pt idx="21">
                  <c:v>0.45218000000000003</c:v>
                </c:pt>
                <c:pt idx="22">
                  <c:v>0.44330200000000003</c:v>
                </c:pt>
                <c:pt idx="23">
                  <c:v>0.40587890000000004</c:v>
                </c:pt>
                <c:pt idx="24">
                  <c:v>0.22497493000000002</c:v>
                </c:pt>
              </c:numCache>
            </c:numRef>
          </c:val>
          <c:extLst xmlns:c16r2="http://schemas.microsoft.com/office/drawing/2015/06/chart">
            <c:ext xmlns:c16="http://schemas.microsoft.com/office/drawing/2014/chart" uri="{C3380CC4-5D6E-409C-BE32-E72D297353CC}">
              <c16:uniqueId val="{0000000F-E355-4A57-9B81-DE13BA9DEC51}"/>
            </c:ext>
          </c:extLst>
        </c:ser>
        <c:ser>
          <c:idx val="4"/>
          <c:order val="4"/>
          <c:tx>
            <c:strRef>
              <c:f>Sheet1!$F$1</c:f>
              <c:strCache>
                <c:ptCount val="1"/>
                <c:pt idx="0">
                  <c:v>Total</c:v>
                </c:pt>
              </c:strCache>
            </c:strRef>
          </c:tx>
          <c:spPr>
            <a:noFill/>
          </c:spPr>
          <c:invertIfNegative val="0"/>
          <c:dLbls>
            <c:dLbl>
              <c:idx val="2"/>
              <c:delete val="1"/>
            </c:dLbl>
            <c:dLbl>
              <c:idx val="4"/>
              <c:delete val="1"/>
            </c:dLbl>
            <c:dLbl>
              <c:idx val="6"/>
              <c:delete val="1"/>
            </c:dLbl>
            <c:dLbl>
              <c:idx val="8"/>
              <c:delete val="1"/>
            </c:dLbl>
            <c:dLbl>
              <c:idx val="10"/>
              <c:delete val="1"/>
            </c:dLbl>
            <c:dLbl>
              <c:idx val="12"/>
              <c:delete val="1"/>
            </c:dLbl>
            <c:dLbl>
              <c:idx val="14"/>
              <c:delete val="1"/>
            </c:dLbl>
            <c:dLbl>
              <c:idx val="16"/>
              <c:delete val="1"/>
            </c:dLbl>
            <c:dLbl>
              <c:idx val="18"/>
              <c:delete val="1"/>
            </c:dLbl>
            <c:dLbl>
              <c:idx val="21"/>
              <c:delete val="1"/>
            </c:dLbl>
            <c:dLbl>
              <c:idx val="23"/>
              <c:delete val="1"/>
            </c:dLbl>
            <c:numFmt formatCode="_(&quot;$&quot;* #,##0.0_);_(&quot;$&quot;* \(#,##0.0\);_(&quot;$&quot;* &quot;-&quot;?_);_(@_)" sourceLinked="0"/>
            <c:dLblPos val="inBase"/>
            <c:showLegendKey val="0"/>
            <c:showVal val="1"/>
            <c:showCatName val="0"/>
            <c:showSerName val="0"/>
            <c:showPercent val="0"/>
            <c:showBubbleSize val="0"/>
            <c:showLeaderLines val="0"/>
          </c:dLbls>
          <c:cat>
            <c:numRef>
              <c:f>Sheet1!$A$2:$A$26</c:f>
              <c:numCache>
                <c:formatCode>mmm\-yy</c:formatCode>
                <c:ptCount val="25"/>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numCache>
            </c:numRef>
          </c:cat>
          <c:val>
            <c:numRef>
              <c:f>Sheet1!$F$2:$F$26</c:f>
              <c:numCache>
                <c:formatCode>#,##0.0_);\(#,##0.0\)</c:formatCode>
                <c:ptCount val="25"/>
                <c:pt idx="0">
                  <c:v>4.6103961699999996</c:v>
                </c:pt>
                <c:pt idx="1">
                  <c:v>3.6621324399999997</c:v>
                </c:pt>
                <c:pt idx="2">
                  <c:v>3.7364795599999998</c:v>
                </c:pt>
                <c:pt idx="3">
                  <c:v>3.4126872341999999</c:v>
                </c:pt>
                <c:pt idx="4">
                  <c:v>3.3117025500000001</c:v>
                </c:pt>
                <c:pt idx="5">
                  <c:v>2.7950155228</c:v>
                </c:pt>
                <c:pt idx="6">
                  <c:v>2.7383312199999996</c:v>
                </c:pt>
                <c:pt idx="7">
                  <c:v>3.34433494</c:v>
                </c:pt>
                <c:pt idx="8">
                  <c:v>3.4226625100000003</c:v>
                </c:pt>
                <c:pt idx="9">
                  <c:v>4.4866056783999992</c:v>
                </c:pt>
                <c:pt idx="10">
                  <c:v>4.6478414119999991</c:v>
                </c:pt>
                <c:pt idx="11">
                  <c:v>4.9479216199999998</c:v>
                </c:pt>
                <c:pt idx="12">
                  <c:v>4.94579799</c:v>
                </c:pt>
                <c:pt idx="13">
                  <c:v>5.0104388699999998</c:v>
                </c:pt>
                <c:pt idx="14">
                  <c:v>4.9944090000000001</c:v>
                </c:pt>
                <c:pt idx="15">
                  <c:v>6.0684641691000003</c:v>
                </c:pt>
                <c:pt idx="16">
                  <c:v>7.2784319999999996</c:v>
                </c:pt>
                <c:pt idx="17">
                  <c:v>6.9639232199999999</c:v>
                </c:pt>
                <c:pt idx="18">
                  <c:v>7.0673320199999985</c:v>
                </c:pt>
                <c:pt idx="19">
                  <c:v>8.0145937600000003</c:v>
                </c:pt>
                <c:pt idx="20">
                  <c:v>9.51314116</c:v>
                </c:pt>
                <c:pt idx="21">
                  <c:v>10.168977330000002</c:v>
                </c:pt>
                <c:pt idx="22">
                  <c:v>11.124140999999998</c:v>
                </c:pt>
                <c:pt idx="23">
                  <c:v>10.998565049999998</c:v>
                </c:pt>
                <c:pt idx="24">
                  <c:v>10.369431800000001</c:v>
                </c:pt>
              </c:numCache>
            </c:numRef>
          </c:val>
        </c:ser>
        <c:dLbls>
          <c:showLegendKey val="0"/>
          <c:showVal val="0"/>
          <c:showCatName val="0"/>
          <c:showSerName val="0"/>
          <c:showPercent val="0"/>
          <c:showBubbleSize val="0"/>
        </c:dLbls>
        <c:gapWidth val="10"/>
        <c:overlap val="100"/>
        <c:axId val="345049344"/>
        <c:axId val="345047808"/>
      </c:barChart>
      <c:valAx>
        <c:axId val="345047808"/>
        <c:scaling>
          <c:orientation val="minMax"/>
          <c:max val="15"/>
          <c:min val="0"/>
        </c:scaling>
        <c:delete val="0"/>
        <c:axPos val="l"/>
        <c:majorGridlines>
          <c:spPr>
            <a:ln>
              <a:noFill/>
            </a:ln>
          </c:spPr>
        </c:majorGridlines>
        <c:numFmt formatCode="_(&quot;$&quot;* #,##0.0_);_(&quot;$&quot;* \(#,##0.0\);_(&quot;$&quot;* &quot;-&quot;?_);_(@_)" sourceLinked="0"/>
        <c:majorTickMark val="none"/>
        <c:minorTickMark val="none"/>
        <c:tickLblPos val="nextTo"/>
        <c:crossAx val="345049344"/>
        <c:crosses val="autoZero"/>
        <c:crossBetween val="between"/>
        <c:majorUnit val="3"/>
        <c:minorUnit val="0.5"/>
      </c:valAx>
      <c:dateAx>
        <c:axId val="345049344"/>
        <c:scaling>
          <c:orientation val="minMax"/>
        </c:scaling>
        <c:delete val="0"/>
        <c:axPos val="b"/>
        <c:numFmt formatCode="[$-409]mmm\-yy;@" sourceLinked="0"/>
        <c:majorTickMark val="none"/>
        <c:minorTickMark val="none"/>
        <c:tickLblPos val="nextTo"/>
        <c:crossAx val="345047808"/>
        <c:crosses val="autoZero"/>
        <c:auto val="1"/>
        <c:lblOffset val="100"/>
        <c:baseTimeUnit val="months"/>
      </c:dateAx>
      <c:spPr>
        <a:noFill/>
        <a:ln w="25400">
          <a:noFill/>
        </a:ln>
      </c:spPr>
    </c:plotArea>
    <c:legend>
      <c:legendPos val="b"/>
      <c:legendEntry>
        <c:idx val="2"/>
        <c:delete val="1"/>
      </c:legendEntry>
      <c:legendEntry>
        <c:idx val="4"/>
        <c:delete val="1"/>
      </c:legendEntry>
      <c:layout>
        <c:manualLayout>
          <c:xMode val="edge"/>
          <c:yMode val="edge"/>
          <c:x val="0"/>
          <c:y val="0.88853616425400572"/>
          <c:w val="1"/>
          <c:h val="0.11146383574599428"/>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'36 - Inventory'!$H$31</c:f>
              <c:strCache>
                <c:ptCount val="1"/>
                <c:pt idx="0">
                  <c:v>Owned Inventory</c:v>
                </c:pt>
              </c:strCache>
            </c:strRef>
          </c:tx>
          <c:spPr>
            <a:solidFill>
              <a:srgbClr val="7BA7D3"/>
            </a:solidFill>
            <a:ln w="9525">
              <a:solidFill>
                <a:srgbClr val="FFFFFF"/>
              </a:solidFill>
            </a:ln>
            <a:effectLst>
              <a:outerShdw blurRad="40000" dist="23000" dir="5400000" rotWithShape="0">
                <a:srgbClr val="000000">
                  <a:alpha val="35000"/>
                </a:srgbClr>
              </a:outerShdw>
            </a:effectLst>
          </c:spPr>
          <c:invertIfNegative val="0"/>
          <c:cat>
            <c:numRef>
              <c:f>'36 - Inventory'!$J$30:$AG$30</c:f>
              <c:numCache>
                <c:formatCode>mmm\-yy</c:formatCode>
                <c:ptCount val="24"/>
                <c:pt idx="0">
                  <c:v>42036</c:v>
                </c:pt>
                <c:pt idx="1">
                  <c:v>42064</c:v>
                </c:pt>
                <c:pt idx="2">
                  <c:v>42095</c:v>
                </c:pt>
                <c:pt idx="3">
                  <c:v>42125</c:v>
                </c:pt>
                <c:pt idx="4">
                  <c:v>42156</c:v>
                </c:pt>
                <c:pt idx="5">
                  <c:v>42186</c:v>
                </c:pt>
                <c:pt idx="6">
                  <c:v>42217</c:v>
                </c:pt>
                <c:pt idx="7">
                  <c:v>42248</c:v>
                </c:pt>
                <c:pt idx="8">
                  <c:v>42278</c:v>
                </c:pt>
                <c:pt idx="9">
                  <c:v>42309</c:v>
                </c:pt>
                <c:pt idx="10">
                  <c:v>42339</c:v>
                </c:pt>
                <c:pt idx="11">
                  <c:v>42370</c:v>
                </c:pt>
                <c:pt idx="12">
                  <c:v>42401</c:v>
                </c:pt>
                <c:pt idx="13">
                  <c:v>42430</c:v>
                </c:pt>
                <c:pt idx="14">
                  <c:v>42461</c:v>
                </c:pt>
                <c:pt idx="15">
                  <c:v>42491</c:v>
                </c:pt>
                <c:pt idx="16">
                  <c:v>42522</c:v>
                </c:pt>
                <c:pt idx="17">
                  <c:v>42552</c:v>
                </c:pt>
                <c:pt idx="18">
                  <c:v>42583</c:v>
                </c:pt>
                <c:pt idx="19">
                  <c:v>42614</c:v>
                </c:pt>
                <c:pt idx="20">
                  <c:v>42644</c:v>
                </c:pt>
                <c:pt idx="21">
                  <c:v>42675</c:v>
                </c:pt>
                <c:pt idx="22">
                  <c:v>42705</c:v>
                </c:pt>
              </c:numCache>
            </c:numRef>
          </c:cat>
          <c:val>
            <c:numRef>
              <c:f>'36 - Inventory'!$J$31:$AG$31</c:f>
              <c:numCache>
                <c:formatCode>_(* #,##0_);_(* \(#,##0\);_(* "-"??_);_(@_)</c:formatCode>
                <c:ptCount val="24"/>
                <c:pt idx="0">
                  <c:v>36081626.664217234</c:v>
                </c:pt>
                <c:pt idx="1">
                  <c:v>35959236.395934261</c:v>
                </c:pt>
                <c:pt idx="2">
                  <c:v>34615992.680493414</c:v>
                </c:pt>
                <c:pt idx="3">
                  <c:v>35716386.186950117</c:v>
                </c:pt>
                <c:pt idx="4">
                  <c:v>33272494.7197254</c:v>
                </c:pt>
                <c:pt idx="5">
                  <c:v>33401659.476840086</c:v>
                </c:pt>
                <c:pt idx="6">
                  <c:v>33804744.070243366</c:v>
                </c:pt>
                <c:pt idx="7">
                  <c:v>33381010.321396552</c:v>
                </c:pt>
                <c:pt idx="8">
                  <c:v>30848577.784175966</c:v>
                </c:pt>
                <c:pt idx="9">
                  <c:v>29345063.003065135</c:v>
                </c:pt>
                <c:pt idx="10">
                  <c:v>28390482.492366318</c:v>
                </c:pt>
                <c:pt idx="11">
                  <c:v>27977975.469912991</c:v>
                </c:pt>
                <c:pt idx="12">
                  <c:v>27133003.233085562</c:v>
                </c:pt>
                <c:pt idx="13">
                  <c:v>26779061.268650036</c:v>
                </c:pt>
                <c:pt idx="14">
                  <c:v>26713798.53473977</c:v>
                </c:pt>
                <c:pt idx="15">
                  <c:v>26441427.597160604</c:v>
                </c:pt>
                <c:pt idx="16">
                  <c:v>25813392.062469125</c:v>
                </c:pt>
                <c:pt idx="17">
                  <c:v>25031494.784873728</c:v>
                </c:pt>
                <c:pt idx="18">
                  <c:v>25989638.722569942</c:v>
                </c:pt>
                <c:pt idx="19">
                  <c:v>25989638.722569942</c:v>
                </c:pt>
                <c:pt idx="20">
                  <c:v>23227112.66781896</c:v>
                </c:pt>
                <c:pt idx="21">
                  <c:v>21586979.293316089</c:v>
                </c:pt>
                <c:pt idx="22">
                  <c:v>21772802.571090057</c:v>
                </c:pt>
              </c:numCache>
            </c:numRef>
          </c:val>
          <c:extLst xmlns:c16r2="http://schemas.microsoft.com/office/drawing/2015/06/chart">
            <c:ext xmlns:c16="http://schemas.microsoft.com/office/drawing/2014/chart" uri="{C3380CC4-5D6E-409C-BE32-E72D297353CC}">
              <c16:uniqueId val="{00000000-31AE-4BF1-A783-6BC7FC1DE370}"/>
            </c:ext>
          </c:extLst>
        </c:ser>
        <c:ser>
          <c:idx val="1"/>
          <c:order val="1"/>
          <c:tx>
            <c:strRef>
              <c:f>'36 - Inventory'!$H$32</c:f>
              <c:strCache>
                <c:ptCount val="1"/>
                <c:pt idx="0">
                  <c:v>Consigned Inventory</c:v>
                </c:pt>
              </c:strCache>
            </c:strRef>
          </c:tx>
          <c:spPr>
            <a:solidFill>
              <a:srgbClr val="ADC7E1"/>
            </a:solidFill>
            <a:ln>
              <a:noFill/>
            </a:ln>
            <a:effectLst>
              <a:outerShdw blurRad="40000" dist="23000" dir="5400000" rotWithShape="0">
                <a:srgbClr val="000000">
                  <a:alpha val="35000"/>
                </a:srgbClr>
              </a:outerShdw>
            </a:effectLst>
          </c:spPr>
          <c:invertIfNegative val="0"/>
          <c:cat>
            <c:numRef>
              <c:f>'36 - Inventory'!$J$30:$AG$30</c:f>
              <c:numCache>
                <c:formatCode>mmm\-yy</c:formatCode>
                <c:ptCount val="24"/>
                <c:pt idx="0">
                  <c:v>42036</c:v>
                </c:pt>
                <c:pt idx="1">
                  <c:v>42064</c:v>
                </c:pt>
                <c:pt idx="2">
                  <c:v>42095</c:v>
                </c:pt>
                <c:pt idx="3">
                  <c:v>42125</c:v>
                </c:pt>
                <c:pt idx="4">
                  <c:v>42156</c:v>
                </c:pt>
                <c:pt idx="5">
                  <c:v>42186</c:v>
                </c:pt>
                <c:pt idx="6">
                  <c:v>42217</c:v>
                </c:pt>
                <c:pt idx="7">
                  <c:v>42248</c:v>
                </c:pt>
                <c:pt idx="8">
                  <c:v>42278</c:v>
                </c:pt>
                <c:pt idx="9">
                  <c:v>42309</c:v>
                </c:pt>
                <c:pt idx="10">
                  <c:v>42339</c:v>
                </c:pt>
                <c:pt idx="11">
                  <c:v>42370</c:v>
                </c:pt>
                <c:pt idx="12">
                  <c:v>42401</c:v>
                </c:pt>
                <c:pt idx="13">
                  <c:v>42430</c:v>
                </c:pt>
                <c:pt idx="14">
                  <c:v>42461</c:v>
                </c:pt>
                <c:pt idx="15">
                  <c:v>42491</c:v>
                </c:pt>
                <c:pt idx="16">
                  <c:v>42522</c:v>
                </c:pt>
                <c:pt idx="17">
                  <c:v>42552</c:v>
                </c:pt>
                <c:pt idx="18">
                  <c:v>42583</c:v>
                </c:pt>
                <c:pt idx="19">
                  <c:v>42614</c:v>
                </c:pt>
                <c:pt idx="20">
                  <c:v>42644</c:v>
                </c:pt>
                <c:pt idx="21">
                  <c:v>42675</c:v>
                </c:pt>
                <c:pt idx="22">
                  <c:v>42705</c:v>
                </c:pt>
              </c:numCache>
            </c:numRef>
          </c:cat>
          <c:val>
            <c:numRef>
              <c:f>'36 - Inventory'!$J$32:$AG$32</c:f>
              <c:numCache>
                <c:formatCode>_(* #,##0_);_(* \(#,##0\);_(* "-"??_);_(@_)</c:formatCode>
                <c:ptCount val="24"/>
                <c:pt idx="0">
                  <c:v>3736479.5599999996</c:v>
                </c:pt>
                <c:pt idx="1">
                  <c:v>3412687.2341999998</c:v>
                </c:pt>
                <c:pt idx="2">
                  <c:v>3311702.55</c:v>
                </c:pt>
                <c:pt idx="3">
                  <c:v>2795015.5228000004</c:v>
                </c:pt>
                <c:pt idx="4">
                  <c:v>2738331.2199999997</c:v>
                </c:pt>
                <c:pt idx="5">
                  <c:v>3344334.94</c:v>
                </c:pt>
                <c:pt idx="6">
                  <c:v>3422662.5100000002</c:v>
                </c:pt>
                <c:pt idx="7">
                  <c:v>4486605.6784000006</c:v>
                </c:pt>
                <c:pt idx="8">
                  <c:v>4647841.4119999995</c:v>
                </c:pt>
                <c:pt idx="9">
                  <c:v>4947921.62</c:v>
                </c:pt>
                <c:pt idx="10">
                  <c:v>4945797.99</c:v>
                </c:pt>
                <c:pt idx="11" formatCode="General">
                  <c:v>5010438.87</c:v>
                </c:pt>
                <c:pt idx="12">
                  <c:v>4994409</c:v>
                </c:pt>
                <c:pt idx="13">
                  <c:v>6068466.0890999995</c:v>
                </c:pt>
                <c:pt idx="14">
                  <c:v>7278431.5999999996</c:v>
                </c:pt>
                <c:pt idx="15">
                  <c:v>6963925</c:v>
                </c:pt>
                <c:pt idx="16">
                  <c:v>7067332.0199999996</c:v>
                </c:pt>
                <c:pt idx="17">
                  <c:v>8014593.7599999998</c:v>
                </c:pt>
                <c:pt idx="18">
                  <c:v>9513141.1600000001</c:v>
                </c:pt>
                <c:pt idx="19">
                  <c:v>10168977.330000002</c:v>
                </c:pt>
                <c:pt idx="20">
                  <c:v>11124141</c:v>
                </c:pt>
                <c:pt idx="21">
                  <c:v>10998565.049999999</c:v>
                </c:pt>
                <c:pt idx="22">
                  <c:v>10369431.800000001</c:v>
                </c:pt>
              </c:numCache>
            </c:numRef>
          </c:val>
          <c:extLst xmlns:c16r2="http://schemas.microsoft.com/office/drawing/2015/06/chart">
            <c:ext xmlns:c16="http://schemas.microsoft.com/office/drawing/2014/chart" uri="{C3380CC4-5D6E-409C-BE32-E72D297353CC}">
              <c16:uniqueId val="{00000001-31AE-4BF1-A783-6BC7FC1DE370}"/>
            </c:ext>
          </c:extLst>
        </c:ser>
        <c:dLbls>
          <c:showLegendKey val="0"/>
          <c:showVal val="0"/>
          <c:showCatName val="0"/>
          <c:showSerName val="0"/>
          <c:showPercent val="0"/>
          <c:showBubbleSize val="0"/>
        </c:dLbls>
        <c:gapWidth val="50"/>
        <c:overlap val="100"/>
        <c:axId val="345405312"/>
        <c:axId val="345406848"/>
      </c:barChart>
      <c:lineChart>
        <c:grouping val="standard"/>
        <c:varyColors val="0"/>
        <c:ser>
          <c:idx val="2"/>
          <c:order val="2"/>
          <c:tx>
            <c:strRef>
              <c:f>'36 - Inventory'!$H$33</c:f>
              <c:strCache>
                <c:ptCount val="1"/>
                <c:pt idx="0">
                  <c:v>Consignment %</c:v>
                </c:pt>
              </c:strCache>
            </c:strRef>
          </c:tx>
          <c:spPr>
            <a:ln w="25400">
              <a:solidFill>
                <a:srgbClr val="ADC7E1"/>
              </a:solidFill>
              <a:prstDash val="solid"/>
            </a:ln>
            <a:effectLst>
              <a:outerShdw blurRad="40000" dist="23000" dir="5400000" rotWithShape="0">
                <a:srgbClr val="000000">
                  <a:alpha val="35000"/>
                </a:srgbClr>
              </a:outerShdw>
            </a:effectLst>
          </c:spPr>
          <c:marker>
            <c:symbol val="none"/>
          </c:marker>
          <c:dLbls>
            <c:dLbl>
              <c:idx val="0"/>
              <c:layout>
                <c:manualLayout>
                  <c:x val="1.1469534913369658E-2"/>
                  <c:y val="-0.49718826000681138"/>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2-31AE-4BF1-A783-6BC7FC1DE370}"/>
                </c:ext>
              </c:extLst>
            </c:dLbl>
            <c:dLbl>
              <c:idx val="11"/>
              <c:layout>
                <c:manualLayout>
                  <c:x val="-1.9115891522282732E-3"/>
                  <c:y val="-0.25621971681332611"/>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31AE-4BF1-A783-6BC7FC1DE370}"/>
                </c:ext>
              </c:extLst>
            </c:dLbl>
            <c:dLbl>
              <c:idx val="23"/>
              <c:layout>
                <c:manualLayout>
                  <c:x val="-0.11278375998146813"/>
                  <c:y val="-7.6255868099204233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4-31AE-4BF1-A783-6BC7FC1DE370}"/>
                </c:ext>
              </c:extLst>
            </c:dLbl>
            <c:spPr>
              <a:noFill/>
              <a:ln>
                <a:noFill/>
              </a:ln>
              <a:effectLst/>
            </c:spPr>
            <c:txPr>
              <a:bodyPr rot="0" vert="horz"/>
              <a:lstStyle/>
              <a:p>
                <a:pPr>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numRef>
              <c:f>'36 - Inventory'!$J$30:$AG$30</c:f>
              <c:numCache>
                <c:formatCode>mmm\-yy</c:formatCode>
                <c:ptCount val="24"/>
                <c:pt idx="0">
                  <c:v>42036</c:v>
                </c:pt>
                <c:pt idx="1">
                  <c:v>42064</c:v>
                </c:pt>
                <c:pt idx="2">
                  <c:v>42095</c:v>
                </c:pt>
                <c:pt idx="3">
                  <c:v>42125</c:v>
                </c:pt>
                <c:pt idx="4">
                  <c:v>42156</c:v>
                </c:pt>
                <c:pt idx="5">
                  <c:v>42186</c:v>
                </c:pt>
                <c:pt idx="6">
                  <c:v>42217</c:v>
                </c:pt>
                <c:pt idx="7">
                  <c:v>42248</c:v>
                </c:pt>
                <c:pt idx="8">
                  <c:v>42278</c:v>
                </c:pt>
                <c:pt idx="9">
                  <c:v>42309</c:v>
                </c:pt>
                <c:pt idx="10">
                  <c:v>42339</c:v>
                </c:pt>
                <c:pt idx="11">
                  <c:v>42370</c:v>
                </c:pt>
                <c:pt idx="12">
                  <c:v>42401</c:v>
                </c:pt>
                <c:pt idx="13">
                  <c:v>42430</c:v>
                </c:pt>
                <c:pt idx="14">
                  <c:v>42461</c:v>
                </c:pt>
                <c:pt idx="15">
                  <c:v>42491</c:v>
                </c:pt>
                <c:pt idx="16">
                  <c:v>42522</c:v>
                </c:pt>
                <c:pt idx="17">
                  <c:v>42552</c:v>
                </c:pt>
                <c:pt idx="18">
                  <c:v>42583</c:v>
                </c:pt>
                <c:pt idx="19">
                  <c:v>42614</c:v>
                </c:pt>
                <c:pt idx="20">
                  <c:v>42644</c:v>
                </c:pt>
                <c:pt idx="21">
                  <c:v>42675</c:v>
                </c:pt>
                <c:pt idx="22">
                  <c:v>42705</c:v>
                </c:pt>
              </c:numCache>
            </c:numRef>
          </c:cat>
          <c:val>
            <c:numRef>
              <c:f>'36 - Inventory'!$J$33:$AG$33</c:f>
              <c:numCache>
                <c:formatCode>0.0%</c:formatCode>
                <c:ptCount val="24"/>
                <c:pt idx="0">
                  <c:v>9.3838705913328588E-2</c:v>
                </c:pt>
                <c:pt idx="1">
                  <c:v>8.6678193990705005E-2</c:v>
                </c:pt>
                <c:pt idx="2">
                  <c:v>8.7316208640524792E-2</c:v>
                </c:pt>
                <c:pt idx="3">
                  <c:v>7.2576312435087845E-2</c:v>
                </c:pt>
                <c:pt idx="4">
                  <c:v>7.6041888752659936E-2</c:v>
                </c:pt>
                <c:pt idx="5">
                  <c:v>9.1012231212535821E-2</c:v>
                </c:pt>
                <c:pt idx="6">
                  <c:v>9.1939321709732305E-2</c:v>
                </c:pt>
                <c:pt idx="7">
                  <c:v>0.11848133451084179</c:v>
                </c:pt>
                <c:pt idx="8">
                  <c:v>0.13093831764587432</c:v>
                </c:pt>
                <c:pt idx="9">
                  <c:v>0.14428378498942535</c:v>
                </c:pt>
                <c:pt idx="10">
                  <c:v>0.14836082245636698</c:v>
                </c:pt>
                <c:pt idx="11">
                  <c:v>0.15188480471878343</c:v>
                </c:pt>
                <c:pt idx="12">
                  <c:v>0.15545631138186228</c:v>
                </c:pt>
                <c:pt idx="13">
                  <c:v>0.18474651144991611</c:v>
                </c:pt>
                <c:pt idx="14">
                  <c:v>0.21412044961891172</c:v>
                </c:pt>
                <c:pt idx="15">
                  <c:v>0.20846734006908585</c:v>
                </c:pt>
                <c:pt idx="16">
                  <c:v>0.21493845458738114</c:v>
                </c:pt>
                <c:pt idx="17">
                  <c:v>0.24252775783484556</c:v>
                </c:pt>
                <c:pt idx="18">
                  <c:v>0.2679548247057259</c:v>
                </c:pt>
                <c:pt idx="19">
                  <c:v>0.28123248177462395</c:v>
                </c:pt>
                <c:pt idx="20">
                  <c:v>0.32383508059332777</c:v>
                </c:pt>
                <c:pt idx="21">
                  <c:v>0.33752896481092587</c:v>
                </c:pt>
                <c:pt idx="22">
                  <c:v>0.32261079551229521</c:v>
                </c:pt>
              </c:numCache>
            </c:numRef>
          </c:val>
          <c:smooth val="0"/>
          <c:extLst xmlns:c16r2="http://schemas.microsoft.com/office/drawing/2015/06/chart">
            <c:ext xmlns:c16="http://schemas.microsoft.com/office/drawing/2014/chart" uri="{C3380CC4-5D6E-409C-BE32-E72D297353CC}">
              <c16:uniqueId val="{00000005-31AE-4BF1-A783-6BC7FC1DE370}"/>
            </c:ext>
          </c:extLst>
        </c:ser>
        <c:dLbls>
          <c:showLegendKey val="0"/>
          <c:showVal val="0"/>
          <c:showCatName val="0"/>
          <c:showSerName val="0"/>
          <c:showPercent val="0"/>
          <c:showBubbleSize val="0"/>
        </c:dLbls>
        <c:marker val="1"/>
        <c:smooth val="0"/>
        <c:axId val="345426560"/>
        <c:axId val="345425024"/>
      </c:lineChart>
      <c:dateAx>
        <c:axId val="345405312"/>
        <c:scaling>
          <c:orientation val="minMax"/>
        </c:scaling>
        <c:delete val="0"/>
        <c:axPos val="b"/>
        <c:numFmt formatCode="mmm\-yy" sourceLinked="1"/>
        <c:majorTickMark val="none"/>
        <c:minorTickMark val="none"/>
        <c:tickLblPos val="nextTo"/>
        <c:spPr>
          <a:noFill/>
          <a:ln w="9525" cap="flat" cmpd="sng" algn="ctr">
            <a:solidFill>
              <a:schemeClr val="tx2">
                <a:lumMod val="15000"/>
                <a:lumOff val="85000"/>
              </a:schemeClr>
            </a:solidFill>
            <a:round/>
          </a:ln>
          <a:effectLst/>
        </c:spPr>
        <c:txPr>
          <a:bodyPr rot="-60000000" vert="horz"/>
          <a:lstStyle/>
          <a:p>
            <a:pPr>
              <a:defRPr/>
            </a:pPr>
            <a:endParaRPr lang="en-US"/>
          </a:p>
        </c:txPr>
        <c:crossAx val="345406848"/>
        <c:crosses val="autoZero"/>
        <c:auto val="1"/>
        <c:lblOffset val="100"/>
        <c:baseTimeUnit val="months"/>
      </c:dateAx>
      <c:valAx>
        <c:axId val="345406848"/>
        <c:scaling>
          <c:orientation val="minMax"/>
        </c:scaling>
        <c:delete val="0"/>
        <c:axPos val="l"/>
        <c:numFmt formatCode="_(* #,##0_);_(* \(#,##0\);_(* &quot;-&quot;??_);_(@_)" sourceLinked="1"/>
        <c:majorTickMark val="none"/>
        <c:minorTickMark val="none"/>
        <c:tickLblPos val="nextTo"/>
        <c:spPr>
          <a:noFill/>
          <a:ln w="3175">
            <a:solidFill>
              <a:srgbClr val="969696"/>
            </a:solidFill>
            <a:prstDash val="solid"/>
          </a:ln>
          <a:effectLst/>
        </c:spPr>
        <c:txPr>
          <a:bodyPr rot="-60000000" vert="horz"/>
          <a:lstStyle/>
          <a:p>
            <a:pPr>
              <a:defRPr sz="800" b="0" i="1">
                <a:solidFill>
                  <a:srgbClr val="000000"/>
                </a:solidFill>
                <a:latin typeface="Tahoma"/>
                <a:ea typeface="Tahoma"/>
                <a:cs typeface="Tahoma"/>
              </a:defRPr>
            </a:pPr>
            <a:endParaRPr lang="en-US"/>
          </a:p>
        </c:txPr>
        <c:crossAx val="345405312"/>
        <c:crosses val="autoZero"/>
        <c:crossBetween val="between"/>
      </c:valAx>
      <c:valAx>
        <c:axId val="345425024"/>
        <c:scaling>
          <c:orientation val="minMax"/>
        </c:scaling>
        <c:delete val="0"/>
        <c:axPos val="r"/>
        <c:numFmt formatCode="0.0%" sourceLinked="1"/>
        <c:majorTickMark val="none"/>
        <c:minorTickMark val="none"/>
        <c:tickLblPos val="nextTo"/>
        <c:spPr>
          <a:noFill/>
          <a:ln w="9525">
            <a:noFill/>
          </a:ln>
          <a:effectLst/>
        </c:spPr>
        <c:txPr>
          <a:bodyPr rot="-60000000" vert="horz"/>
          <a:lstStyle/>
          <a:p>
            <a:pPr>
              <a:defRPr/>
            </a:pPr>
            <a:endParaRPr lang="en-US"/>
          </a:p>
        </c:txPr>
        <c:crossAx val="345426560"/>
        <c:crosses val="max"/>
        <c:crossBetween val="between"/>
      </c:valAx>
      <c:dateAx>
        <c:axId val="345426560"/>
        <c:scaling>
          <c:orientation val="minMax"/>
        </c:scaling>
        <c:delete val="1"/>
        <c:axPos val="b"/>
        <c:numFmt formatCode="mmm\-yy" sourceLinked="1"/>
        <c:majorTickMark val="out"/>
        <c:minorTickMark val="none"/>
        <c:tickLblPos val="nextTo"/>
        <c:crossAx val="345425024"/>
        <c:crosses val="autoZero"/>
        <c:auto val="1"/>
        <c:lblOffset val="100"/>
        <c:baseTimeUnit val="months"/>
        <c:majorUnit val="1"/>
        <c:minorUnit val="1"/>
      </c:dateAx>
      <c:spPr>
        <a:noFill/>
        <a:ln w="25400">
          <a:noFill/>
        </a:ln>
        <a:effectLst/>
      </c:spPr>
    </c:plotArea>
    <c:legend>
      <c:legendPos val="b"/>
      <c:overlay val="0"/>
      <c:spPr>
        <a:noFill/>
        <a:ln>
          <a:noFill/>
        </a:ln>
        <a:effectLst/>
      </c:spPr>
      <c:txPr>
        <a:bodyPr rot="0" vert="horz"/>
        <a:lstStyle/>
        <a:p>
          <a:pPr>
            <a:defRPr/>
          </a:pPr>
          <a:endParaRPr lang="en-US"/>
        </a:p>
      </c:txPr>
    </c:legend>
    <c:plotVisOnly val="0"/>
    <c:dispBlanksAs val="gap"/>
    <c:showDLblsOverMax val="0"/>
  </c:chart>
  <c:spPr>
    <a:noFill/>
    <a:ln w="25400">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0869293911790439E-2"/>
          <c:y val="0.13439503885543719"/>
          <c:w val="0.45700620143070353"/>
          <c:h val="0.73120992228912562"/>
        </c:manualLayout>
      </c:layout>
      <c:pieChart>
        <c:varyColors val="1"/>
        <c:ser>
          <c:idx val="0"/>
          <c:order val="0"/>
          <c:tx>
            <c:strRef>
              <c:f>Sheet1!$B$1</c:f>
              <c:strCache>
                <c:ptCount val="1"/>
                <c:pt idx="0">
                  <c:v>Sales</c:v>
                </c:pt>
              </c:strCache>
            </c:strRef>
          </c:tx>
          <c:spPr>
            <a:ln w="25400">
              <a:noFill/>
            </a:ln>
          </c:spPr>
          <c:dPt>
            <c:idx val="0"/>
            <c:bubble3D val="0"/>
            <c:spPr>
              <a:solidFill>
                <a:schemeClr val="accent1"/>
              </a:solidFill>
              <a:ln w="9525">
                <a:noFill/>
              </a:ln>
            </c:spPr>
          </c:dPt>
          <c:dPt>
            <c:idx val="1"/>
            <c:bubble3D val="0"/>
            <c:spPr>
              <a:solidFill>
                <a:schemeClr val="accent2"/>
              </a:solidFill>
              <a:ln w="9525">
                <a:noFill/>
              </a:ln>
            </c:spPr>
          </c:dPt>
          <c:dPt>
            <c:idx val="2"/>
            <c:bubble3D val="0"/>
            <c:spPr>
              <a:solidFill>
                <a:schemeClr val="accent3"/>
              </a:solidFill>
              <a:ln w="9525">
                <a:noFill/>
              </a:ln>
            </c:spPr>
          </c:dPt>
          <c:dPt>
            <c:idx val="3"/>
            <c:bubble3D val="0"/>
            <c:spPr>
              <a:solidFill>
                <a:schemeClr val="accent4"/>
              </a:solidFill>
              <a:ln w="9525">
                <a:noFill/>
              </a:ln>
            </c:spPr>
          </c:dPt>
          <c:dPt>
            <c:idx val="4"/>
            <c:bubble3D val="0"/>
            <c:spPr>
              <a:solidFill>
                <a:schemeClr val="accent5"/>
              </a:solidFill>
              <a:ln w="25400">
                <a:noFill/>
              </a:ln>
            </c:spPr>
          </c:dPt>
          <c:dPt>
            <c:idx val="5"/>
            <c:bubble3D val="0"/>
            <c:spPr>
              <a:solidFill>
                <a:schemeClr val="accent6"/>
              </a:solidFill>
              <a:ln w="25400">
                <a:noFill/>
              </a:ln>
            </c:spPr>
          </c:dPt>
          <c:dPt>
            <c:idx val="6"/>
            <c:bubble3D val="0"/>
            <c:spPr>
              <a:solidFill>
                <a:schemeClr val="tx2"/>
              </a:solidFill>
              <a:ln w="25400">
                <a:noFill/>
              </a:ln>
            </c:spPr>
          </c:dPt>
          <c:dPt>
            <c:idx val="7"/>
            <c:bubble3D val="0"/>
            <c:spPr>
              <a:solidFill>
                <a:schemeClr val="bg2"/>
              </a:solidFill>
              <a:ln w="25400">
                <a:noFill/>
              </a:ln>
            </c:spPr>
          </c:dPt>
          <c:dPt>
            <c:idx val="8"/>
            <c:bubble3D val="0"/>
            <c:spPr>
              <a:solidFill>
                <a:schemeClr val="accent6">
                  <a:lumMod val="20000"/>
                  <a:lumOff val="80000"/>
                </a:schemeClr>
              </a:solidFill>
              <a:ln w="25400">
                <a:noFill/>
              </a:ln>
            </c:spPr>
          </c:dPt>
          <c:dPt>
            <c:idx val="9"/>
            <c:bubble3D val="0"/>
            <c:spPr>
              <a:solidFill>
                <a:schemeClr val="accent2">
                  <a:lumMod val="20000"/>
                  <a:lumOff val="80000"/>
                </a:schemeClr>
              </a:solidFill>
              <a:ln w="25400">
                <a:noFill/>
              </a:ln>
            </c:spPr>
          </c:dPt>
          <c:dLbls>
            <c:dLbl>
              <c:idx val="0"/>
              <c:layout/>
              <c:tx>
                <c:rich>
                  <a:bodyPr/>
                  <a:lstStyle/>
                  <a:p>
                    <a:r>
                      <a:rPr lang="en-US" smtClean="0"/>
                      <a:t>20.5%</a:t>
                    </a:r>
                    <a:endParaRPr lang="en-US"/>
                  </a:p>
                </c:rich>
              </c:tx>
              <c:showLegendKey val="0"/>
              <c:showVal val="1"/>
              <c:showCatName val="0"/>
              <c:showSerName val="0"/>
              <c:showPercent val="0"/>
              <c:showBubbleSize val="0"/>
            </c:dLbl>
            <c:dLbl>
              <c:idx val="6"/>
              <c:spPr/>
              <c:txPr>
                <a:bodyPr/>
                <a:lstStyle/>
                <a:p>
                  <a:pPr>
                    <a:defRPr>
                      <a:solidFill>
                        <a:schemeClr val="tx1"/>
                      </a:solidFill>
                    </a:defRPr>
                  </a:pPr>
                  <a:endParaRPr lang="en-US"/>
                </a:p>
              </c:txPr>
              <c:showLegendKey val="0"/>
              <c:showVal val="1"/>
              <c:showCatName val="0"/>
              <c:showSerName val="0"/>
              <c:showPercent val="0"/>
              <c:showBubbleSize val="0"/>
            </c:dLbl>
            <c:dLbl>
              <c:idx val="7"/>
              <c:layout>
                <c:manualLayout>
                  <c:x val="1.103102001955638E-2"/>
                  <c:y val="3.049662909783336E-2"/>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8"/>
              <c:layout>
                <c:manualLayout>
                  <c:x val="2.3374697648088107E-2"/>
                  <c:y val="2.867428336163862E-2"/>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9"/>
              <c:layout>
                <c:manualLayout>
                  <c:x val="3.9418648036642516E-2"/>
                  <c:y val="2.5789717461787865E-2"/>
                </c:manualLayout>
              </c:layout>
              <c:spPr/>
              <c:txPr>
                <a:bodyPr/>
                <a:lstStyle/>
                <a:p>
                  <a:pPr>
                    <a:defRPr>
                      <a:solidFill>
                        <a:schemeClr val="tx1"/>
                      </a:solidFill>
                    </a:defRPr>
                  </a:pPr>
                  <a:endParaRPr lang="en-US"/>
                </a:p>
              </c:txPr>
              <c:showLegendKey val="0"/>
              <c:showVal val="1"/>
              <c:showCatName val="0"/>
              <c:showSerName val="0"/>
              <c:showPercent val="0"/>
              <c:showBubbleSize val="0"/>
            </c:dLbl>
            <c:dLbl>
              <c:idx val="10"/>
              <c:spPr/>
              <c:txPr>
                <a:bodyPr/>
                <a:lstStyle/>
                <a:p>
                  <a:pPr>
                    <a:defRPr>
                      <a:solidFill>
                        <a:schemeClr val="tx1"/>
                      </a:solidFill>
                    </a:defRPr>
                  </a:pPr>
                  <a:endParaRPr lang="en-US"/>
                </a:p>
              </c:txPr>
              <c:showLegendKey val="0"/>
              <c:showVal val="1"/>
              <c:showCatName val="0"/>
              <c:showSerName val="0"/>
              <c:showPercent val="0"/>
              <c:showBubbleSize val="0"/>
            </c:dLbl>
            <c:txPr>
              <a:bodyPr/>
              <a:lstStyle/>
              <a:p>
                <a:pPr>
                  <a:defRPr>
                    <a:solidFill>
                      <a:schemeClr val="bg1"/>
                    </a:solidFill>
                  </a:defRPr>
                </a:pPr>
                <a:endParaRPr lang="en-US"/>
              </a:p>
            </c:txPr>
            <c:showLegendKey val="0"/>
            <c:showVal val="1"/>
            <c:showCatName val="0"/>
            <c:showSerName val="0"/>
            <c:showPercent val="0"/>
            <c:showBubbleSize val="0"/>
            <c:showLeaderLines val="1"/>
          </c:dLbls>
          <c:cat>
            <c:strRef>
              <c:f>Sheet1!$A$2:$A$12</c:f>
              <c:strCache>
                <c:ptCount val="11"/>
                <c:pt idx="0">
                  <c:v>Canon</c:v>
                </c:pt>
                <c:pt idx="1">
                  <c:v>Konica Minolta</c:v>
                </c:pt>
                <c:pt idx="2">
                  <c:v>Kyocera Mita</c:v>
                </c:pt>
                <c:pt idx="3">
                  <c:v>Ricoh</c:v>
                </c:pt>
                <c:pt idx="4">
                  <c:v>Sharp</c:v>
                </c:pt>
                <c:pt idx="5">
                  <c:v>Other</c:v>
                </c:pt>
                <c:pt idx="6">
                  <c:v>HP</c:v>
                </c:pt>
                <c:pt idx="7">
                  <c:v>Xerox</c:v>
                </c:pt>
                <c:pt idx="8">
                  <c:v>Toshiba</c:v>
                </c:pt>
                <c:pt idx="9">
                  <c:v>Brother</c:v>
                </c:pt>
                <c:pt idx="10">
                  <c:v>Samsung</c:v>
                </c:pt>
              </c:strCache>
            </c:strRef>
          </c:cat>
          <c:val>
            <c:numRef>
              <c:f>Sheet1!$B$2:$B$12</c:f>
              <c:numCache>
                <c:formatCode>0.0%</c:formatCode>
                <c:ptCount val="11"/>
                <c:pt idx="0">
                  <c:v>0.20399999999999999</c:v>
                </c:pt>
                <c:pt idx="1">
                  <c:v>0.18099999999999999</c:v>
                </c:pt>
                <c:pt idx="2">
                  <c:v>0.129</c:v>
                </c:pt>
                <c:pt idx="3">
                  <c:v>0.123</c:v>
                </c:pt>
                <c:pt idx="4">
                  <c:v>0.107</c:v>
                </c:pt>
                <c:pt idx="5">
                  <c:v>8.2000000000000003E-2</c:v>
                </c:pt>
                <c:pt idx="6">
                  <c:v>7.9000000000000001E-2</c:v>
                </c:pt>
                <c:pt idx="7">
                  <c:v>2.8000000000000001E-2</c:v>
                </c:pt>
                <c:pt idx="8">
                  <c:v>2.7E-2</c:v>
                </c:pt>
                <c:pt idx="9">
                  <c:v>2.1000000000000001E-2</c:v>
                </c:pt>
                <c:pt idx="10">
                  <c:v>1.9E-2</c:v>
                </c:pt>
              </c:numCache>
            </c:numRef>
          </c:val>
        </c:ser>
        <c:dLbls>
          <c:showLegendKey val="0"/>
          <c:showVal val="0"/>
          <c:showCatName val="0"/>
          <c:showSerName val="0"/>
          <c:showPercent val="0"/>
          <c:showBubbleSize val="0"/>
          <c:showLeaderLines val="1"/>
        </c:dLbls>
        <c:firstSliceAng val="0"/>
      </c:pieChart>
      <c:spPr>
        <a:noFill/>
        <a:ln w="25400">
          <a:noFill/>
        </a:ln>
      </c:spPr>
    </c:plotArea>
    <c:legend>
      <c:legendPos val="r"/>
      <c:layout>
        <c:manualLayout>
          <c:xMode val="edge"/>
          <c:yMode val="edge"/>
          <c:x val="0.73678400494055885"/>
          <c:y val="7.7484946734599353E-2"/>
          <c:w val="0.22645128917708815"/>
          <c:h val="0.84503010653080135"/>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8023537207102E-2"/>
          <c:y val="7.3467427787917317E-2"/>
          <c:w val="0.8482432382607098"/>
          <c:h val="0.6325876017698141"/>
        </c:manualLayout>
      </c:layout>
      <c:barChart>
        <c:barDir val="col"/>
        <c:grouping val="stacked"/>
        <c:varyColors val="0"/>
        <c:ser>
          <c:idx val="0"/>
          <c:order val="0"/>
          <c:tx>
            <c:strRef>
              <c:f>Sheet1!$B$1</c:f>
              <c:strCache>
                <c:ptCount val="1"/>
                <c:pt idx="0">
                  <c:v>Owned Inventory</c:v>
                </c:pt>
              </c:strCache>
            </c:strRef>
          </c:tx>
          <c:spPr>
            <a:solidFill>
              <a:schemeClr val="accent1"/>
            </a:solidFill>
            <a:ln>
              <a:noFill/>
            </a:ln>
          </c:spPr>
          <c:invertIfNegative val="0"/>
          <c:dPt>
            <c:idx val="0"/>
            <c:invertIfNegative val="0"/>
            <c:bubble3D val="0"/>
            <c:extLst xmlns:c16r2="http://schemas.microsoft.com/office/drawing/2015/06/chart">
              <c:ext xmlns:c16="http://schemas.microsoft.com/office/drawing/2014/chart" uri="{C3380CC4-5D6E-409C-BE32-E72D297353CC}">
                <c16:uniqueId val="{00000000-E355-4A57-9B81-DE13BA9DEC51}"/>
              </c:ext>
            </c:extLst>
          </c:dPt>
          <c:dPt>
            <c:idx val="1"/>
            <c:invertIfNegative val="0"/>
            <c:bubble3D val="0"/>
            <c:extLst xmlns:c16r2="http://schemas.microsoft.com/office/drawing/2015/06/chart">
              <c:ext xmlns:c16="http://schemas.microsoft.com/office/drawing/2014/chart" uri="{C3380CC4-5D6E-409C-BE32-E72D297353CC}">
                <c16:uniqueId val="{00000001-E355-4A57-9B81-DE13BA9DEC51}"/>
              </c:ext>
            </c:extLst>
          </c:dPt>
          <c:dPt>
            <c:idx val="2"/>
            <c:invertIfNegative val="0"/>
            <c:bubble3D val="0"/>
            <c:extLst xmlns:c16r2="http://schemas.microsoft.com/office/drawing/2015/06/chart">
              <c:ext xmlns:c16="http://schemas.microsoft.com/office/drawing/2014/chart" uri="{C3380CC4-5D6E-409C-BE32-E72D297353CC}">
                <c16:uniqueId val="{00000002-E355-4A57-9B81-DE13BA9DEC51}"/>
              </c:ext>
            </c:extLst>
          </c:dPt>
          <c:dPt>
            <c:idx val="3"/>
            <c:invertIfNegative val="0"/>
            <c:bubble3D val="0"/>
            <c:extLst xmlns:c16r2="http://schemas.microsoft.com/office/drawing/2015/06/chart">
              <c:ext xmlns:c16="http://schemas.microsoft.com/office/drawing/2014/chart" uri="{C3380CC4-5D6E-409C-BE32-E72D297353CC}">
                <c16:uniqueId val="{00000003-E355-4A57-9B81-DE13BA9DEC51}"/>
              </c:ext>
            </c:extLst>
          </c:dPt>
          <c:dPt>
            <c:idx val="4"/>
            <c:invertIfNegative val="0"/>
            <c:bubble3D val="0"/>
            <c:extLst xmlns:c16r2="http://schemas.microsoft.com/office/drawing/2015/06/chart">
              <c:ext xmlns:c16="http://schemas.microsoft.com/office/drawing/2014/chart" uri="{C3380CC4-5D6E-409C-BE32-E72D297353CC}">
                <c16:uniqueId val="{00000004-E355-4A57-9B81-DE13BA9DEC51}"/>
              </c:ext>
            </c:extLst>
          </c:dPt>
          <c:dPt>
            <c:idx val="5"/>
            <c:invertIfNegative val="0"/>
            <c:bubble3D val="0"/>
            <c:extLst xmlns:c16r2="http://schemas.microsoft.com/office/drawing/2015/06/chart">
              <c:ext xmlns:c16="http://schemas.microsoft.com/office/drawing/2014/chart" uri="{C3380CC4-5D6E-409C-BE32-E72D297353CC}">
                <c16:uniqueId val="{00000005-E355-4A57-9B81-DE13BA9DEC51}"/>
              </c:ext>
            </c:extLst>
          </c:dPt>
          <c:dPt>
            <c:idx val="6"/>
            <c:invertIfNegative val="0"/>
            <c:bubble3D val="0"/>
            <c:extLst xmlns:c16r2="http://schemas.microsoft.com/office/drawing/2015/06/chart">
              <c:ext xmlns:c16="http://schemas.microsoft.com/office/drawing/2014/chart" uri="{C3380CC4-5D6E-409C-BE32-E72D297353CC}">
                <c16:uniqueId val="{00000006-E355-4A57-9B81-DE13BA9DEC51}"/>
              </c:ext>
            </c:extLst>
          </c:dPt>
          <c:dPt>
            <c:idx val="7"/>
            <c:invertIfNegative val="0"/>
            <c:bubble3D val="0"/>
            <c:extLst xmlns:c16r2="http://schemas.microsoft.com/office/drawing/2015/06/chart">
              <c:ext xmlns:c16="http://schemas.microsoft.com/office/drawing/2014/chart" uri="{C3380CC4-5D6E-409C-BE32-E72D297353CC}">
                <c16:uniqueId val="{00000007-E355-4A57-9B81-DE13BA9DEC51}"/>
              </c:ext>
            </c:extLst>
          </c:dPt>
          <c:dPt>
            <c:idx val="8"/>
            <c:invertIfNegative val="0"/>
            <c:bubble3D val="0"/>
            <c:extLst xmlns:c16r2="http://schemas.microsoft.com/office/drawing/2015/06/chart">
              <c:ext xmlns:c16="http://schemas.microsoft.com/office/drawing/2014/chart" uri="{C3380CC4-5D6E-409C-BE32-E72D297353CC}">
                <c16:uniqueId val="{00000008-E355-4A57-9B81-DE13BA9DEC51}"/>
              </c:ext>
            </c:extLst>
          </c:dPt>
          <c:dPt>
            <c:idx val="9"/>
            <c:invertIfNegative val="0"/>
            <c:bubble3D val="0"/>
            <c:extLst xmlns:c16r2="http://schemas.microsoft.com/office/drawing/2015/06/chart">
              <c:ext xmlns:c16="http://schemas.microsoft.com/office/drawing/2014/chart" uri="{C3380CC4-5D6E-409C-BE32-E72D297353CC}">
                <c16:uniqueId val="{00000009-E355-4A57-9B81-DE13BA9DEC51}"/>
              </c:ext>
            </c:extLst>
          </c:dPt>
          <c:dPt>
            <c:idx val="10"/>
            <c:invertIfNegative val="0"/>
            <c:bubble3D val="0"/>
            <c:extLst xmlns:c16r2="http://schemas.microsoft.com/office/drawing/2015/06/chart">
              <c:ext xmlns:c16="http://schemas.microsoft.com/office/drawing/2014/chart" uri="{C3380CC4-5D6E-409C-BE32-E72D297353CC}">
                <c16:uniqueId val="{0000000A-E355-4A57-9B81-DE13BA9DEC51}"/>
              </c:ext>
            </c:extLst>
          </c:dPt>
          <c:dPt>
            <c:idx val="11"/>
            <c:invertIfNegative val="0"/>
            <c:bubble3D val="0"/>
            <c:extLst xmlns:c16r2="http://schemas.microsoft.com/office/drawing/2015/06/chart">
              <c:ext xmlns:c16="http://schemas.microsoft.com/office/drawing/2014/chart" uri="{C3380CC4-5D6E-409C-BE32-E72D297353CC}">
                <c16:uniqueId val="{0000000B-E355-4A57-9B81-DE13BA9DEC51}"/>
              </c:ext>
            </c:extLst>
          </c:dPt>
          <c:cat>
            <c:numRef>
              <c:f>Sheet1!$A$2:$A$25</c:f>
              <c:numCache>
                <c:formatCode>mmm\-yy</c:formatCode>
                <c:ptCount val="24"/>
                <c:pt idx="0">
                  <c:v>42005</c:v>
                </c:pt>
                <c:pt idx="1">
                  <c:v>42036</c:v>
                </c:pt>
                <c:pt idx="2">
                  <c:v>42064</c:v>
                </c:pt>
                <c:pt idx="3">
                  <c:v>42095</c:v>
                </c:pt>
                <c:pt idx="4">
                  <c:v>42125</c:v>
                </c:pt>
                <c:pt idx="5">
                  <c:v>42156</c:v>
                </c:pt>
                <c:pt idx="6">
                  <c:v>42186</c:v>
                </c:pt>
                <c:pt idx="7">
                  <c:v>42217</c:v>
                </c:pt>
                <c:pt idx="8">
                  <c:v>42248</c:v>
                </c:pt>
                <c:pt idx="9">
                  <c:v>42278</c:v>
                </c:pt>
                <c:pt idx="10">
                  <c:v>42309</c:v>
                </c:pt>
                <c:pt idx="11">
                  <c:v>42339</c:v>
                </c:pt>
                <c:pt idx="12">
                  <c:v>42370</c:v>
                </c:pt>
                <c:pt idx="13">
                  <c:v>42401</c:v>
                </c:pt>
                <c:pt idx="14">
                  <c:v>42430</c:v>
                </c:pt>
                <c:pt idx="15">
                  <c:v>42461</c:v>
                </c:pt>
                <c:pt idx="16">
                  <c:v>42491</c:v>
                </c:pt>
                <c:pt idx="17">
                  <c:v>42522</c:v>
                </c:pt>
                <c:pt idx="18">
                  <c:v>42552</c:v>
                </c:pt>
                <c:pt idx="19">
                  <c:v>42583</c:v>
                </c:pt>
                <c:pt idx="20">
                  <c:v>42614</c:v>
                </c:pt>
                <c:pt idx="21">
                  <c:v>42644</c:v>
                </c:pt>
                <c:pt idx="22">
                  <c:v>42675</c:v>
                </c:pt>
                <c:pt idx="23">
                  <c:v>42705</c:v>
                </c:pt>
              </c:numCache>
            </c:numRef>
          </c:cat>
          <c:val>
            <c:numRef>
              <c:f>Sheet1!$B$2:$B$25</c:f>
              <c:numCache>
                <c:formatCode>_(* #,##0.0_);_(* \(#,##0.0\);_(* "-"??_);_(@_)</c:formatCode>
                <c:ptCount val="24"/>
                <c:pt idx="0">
                  <c:v>37.366666273344002</c:v>
                </c:pt>
                <c:pt idx="1">
                  <c:v>36.081626664217232</c:v>
                </c:pt>
                <c:pt idx="2">
                  <c:v>35.959236395934262</c:v>
                </c:pt>
                <c:pt idx="3">
                  <c:v>34.615992680493413</c:v>
                </c:pt>
                <c:pt idx="4">
                  <c:v>35.716386186950118</c:v>
                </c:pt>
                <c:pt idx="5">
                  <c:v>33.272494719725401</c:v>
                </c:pt>
                <c:pt idx="6">
                  <c:v>33.401659476840088</c:v>
                </c:pt>
                <c:pt idx="7">
                  <c:v>33.804744070243366</c:v>
                </c:pt>
                <c:pt idx="8">
                  <c:v>33.381010321396552</c:v>
                </c:pt>
                <c:pt idx="9">
                  <c:v>30.848577784175966</c:v>
                </c:pt>
                <c:pt idx="10">
                  <c:v>29.345063003065135</c:v>
                </c:pt>
                <c:pt idx="11">
                  <c:v>28.390482492366317</c:v>
                </c:pt>
                <c:pt idx="12">
                  <c:v>27.977975469912991</c:v>
                </c:pt>
                <c:pt idx="13">
                  <c:v>27.13300323308556</c:v>
                </c:pt>
                <c:pt idx="14">
                  <c:v>26.779061268650036</c:v>
                </c:pt>
                <c:pt idx="15">
                  <c:v>26.71379853473977</c:v>
                </c:pt>
                <c:pt idx="16">
                  <c:v>26.441427597160605</c:v>
                </c:pt>
                <c:pt idx="17">
                  <c:v>25.813392062469124</c:v>
                </c:pt>
                <c:pt idx="18">
                  <c:v>25.031494784873729</c:v>
                </c:pt>
                <c:pt idx="19">
                  <c:v>25.989638722569943</c:v>
                </c:pt>
                <c:pt idx="20">
                  <c:v>25.989638722569943</c:v>
                </c:pt>
                <c:pt idx="21">
                  <c:v>23.227112667818961</c:v>
                </c:pt>
                <c:pt idx="22">
                  <c:v>21.586979293316087</c:v>
                </c:pt>
                <c:pt idx="23">
                  <c:v>21.772802571090057</c:v>
                </c:pt>
              </c:numCache>
            </c:numRef>
          </c:val>
          <c:extLst xmlns:c16r2="http://schemas.microsoft.com/office/drawing/2015/06/chart">
            <c:ext xmlns:c16="http://schemas.microsoft.com/office/drawing/2014/chart" uri="{C3380CC4-5D6E-409C-BE32-E72D297353CC}">
              <c16:uniqueId val="{0000000C-E355-4A57-9B81-DE13BA9DEC51}"/>
            </c:ext>
          </c:extLst>
        </c:ser>
        <c:ser>
          <c:idx val="1"/>
          <c:order val="1"/>
          <c:tx>
            <c:strRef>
              <c:f>Sheet1!$C$1</c:f>
              <c:strCache>
                <c:ptCount val="1"/>
                <c:pt idx="0">
                  <c:v>Consigned Inventory</c:v>
                </c:pt>
              </c:strCache>
            </c:strRef>
          </c:tx>
          <c:invertIfNegative val="0"/>
          <c:cat>
            <c:numRef>
              <c:f>Sheet1!$A$2:$A$25</c:f>
              <c:numCache>
                <c:formatCode>mmm\-yy</c:formatCode>
                <c:ptCount val="24"/>
                <c:pt idx="0">
                  <c:v>42005</c:v>
                </c:pt>
                <c:pt idx="1">
                  <c:v>42036</c:v>
                </c:pt>
                <c:pt idx="2">
                  <c:v>42064</c:v>
                </c:pt>
                <c:pt idx="3">
                  <c:v>42095</c:v>
                </c:pt>
                <c:pt idx="4">
                  <c:v>42125</c:v>
                </c:pt>
                <c:pt idx="5">
                  <c:v>42156</c:v>
                </c:pt>
                <c:pt idx="6">
                  <c:v>42186</c:v>
                </c:pt>
                <c:pt idx="7">
                  <c:v>42217</c:v>
                </c:pt>
                <c:pt idx="8">
                  <c:v>42248</c:v>
                </c:pt>
                <c:pt idx="9">
                  <c:v>42278</c:v>
                </c:pt>
                <c:pt idx="10">
                  <c:v>42309</c:v>
                </c:pt>
                <c:pt idx="11">
                  <c:v>42339</c:v>
                </c:pt>
                <c:pt idx="12">
                  <c:v>42370</c:v>
                </c:pt>
                <c:pt idx="13">
                  <c:v>42401</c:v>
                </c:pt>
                <c:pt idx="14">
                  <c:v>42430</c:v>
                </c:pt>
                <c:pt idx="15">
                  <c:v>42461</c:v>
                </c:pt>
                <c:pt idx="16">
                  <c:v>42491</c:v>
                </c:pt>
                <c:pt idx="17">
                  <c:v>42522</c:v>
                </c:pt>
                <c:pt idx="18">
                  <c:v>42552</c:v>
                </c:pt>
                <c:pt idx="19">
                  <c:v>42583</c:v>
                </c:pt>
                <c:pt idx="20">
                  <c:v>42614</c:v>
                </c:pt>
                <c:pt idx="21">
                  <c:v>42644</c:v>
                </c:pt>
                <c:pt idx="22">
                  <c:v>42675</c:v>
                </c:pt>
                <c:pt idx="23">
                  <c:v>42705</c:v>
                </c:pt>
              </c:numCache>
            </c:numRef>
          </c:cat>
          <c:val>
            <c:numRef>
              <c:f>Sheet1!$C$2:$C$25</c:f>
              <c:numCache>
                <c:formatCode>_(* #,##0.0_);_(* \(#,##0.0\);_(* "-"??_);_(@_)</c:formatCode>
                <c:ptCount val="24"/>
                <c:pt idx="0">
                  <c:v>3.6621324399999993</c:v>
                </c:pt>
                <c:pt idx="1">
                  <c:v>3.7364795599999998</c:v>
                </c:pt>
                <c:pt idx="2">
                  <c:v>3.4126872341999999</c:v>
                </c:pt>
                <c:pt idx="3">
                  <c:v>3.3117025499999997</c:v>
                </c:pt>
                <c:pt idx="4">
                  <c:v>2.7950155228000004</c:v>
                </c:pt>
                <c:pt idx="5">
                  <c:v>2.7383312199999996</c:v>
                </c:pt>
                <c:pt idx="6">
                  <c:v>3.34433494</c:v>
                </c:pt>
                <c:pt idx="7">
                  <c:v>3.4226625100000003</c:v>
                </c:pt>
                <c:pt idx="8">
                  <c:v>4.4866056784000001</c:v>
                </c:pt>
                <c:pt idx="9">
                  <c:v>4.6478414119999991</c:v>
                </c:pt>
                <c:pt idx="10">
                  <c:v>4.9479216199999998</c:v>
                </c:pt>
                <c:pt idx="11">
                  <c:v>4.94579799</c:v>
                </c:pt>
                <c:pt idx="12">
                  <c:v>5.0104388699999998</c:v>
                </c:pt>
                <c:pt idx="13">
                  <c:v>4.9944090000000001</c:v>
                </c:pt>
                <c:pt idx="14">
                  <c:v>6.0684660890999993</c:v>
                </c:pt>
                <c:pt idx="15">
                  <c:v>7.2784315999999993</c:v>
                </c:pt>
                <c:pt idx="16">
                  <c:v>6.9639249999999997</c:v>
                </c:pt>
                <c:pt idx="17">
                  <c:v>7.0673320199999994</c:v>
                </c:pt>
                <c:pt idx="18">
                  <c:v>8.0145937600000003</c:v>
                </c:pt>
                <c:pt idx="19">
                  <c:v>9.51314116</c:v>
                </c:pt>
                <c:pt idx="20">
                  <c:v>10.168977330000002</c:v>
                </c:pt>
                <c:pt idx="21">
                  <c:v>11.124141</c:v>
                </c:pt>
                <c:pt idx="22">
                  <c:v>10.998565049999998</c:v>
                </c:pt>
                <c:pt idx="23">
                  <c:v>10.369431800000001</c:v>
                </c:pt>
              </c:numCache>
            </c:numRef>
          </c:val>
          <c:extLst xmlns:c16r2="http://schemas.microsoft.com/office/drawing/2015/06/chart">
            <c:ext xmlns:c16="http://schemas.microsoft.com/office/drawing/2014/chart" uri="{C3380CC4-5D6E-409C-BE32-E72D297353CC}">
              <c16:uniqueId val="{0000000D-E355-4A57-9B81-DE13BA9DEC51}"/>
            </c:ext>
          </c:extLst>
        </c:ser>
        <c:ser>
          <c:idx val="2"/>
          <c:order val="2"/>
          <c:tx>
            <c:strRef>
              <c:f>Sheet1!$D$1</c:f>
              <c:strCache>
                <c:ptCount val="1"/>
                <c:pt idx="0">
                  <c:v>Total</c:v>
                </c:pt>
              </c:strCache>
            </c:strRef>
          </c:tx>
          <c:spPr>
            <a:noFill/>
          </c:spPr>
          <c:invertIfNegative val="0"/>
          <c:cat>
            <c:numRef>
              <c:f>Sheet1!$A$2:$A$25</c:f>
              <c:numCache>
                <c:formatCode>mmm\-yy</c:formatCode>
                <c:ptCount val="24"/>
                <c:pt idx="0">
                  <c:v>42005</c:v>
                </c:pt>
                <c:pt idx="1">
                  <c:v>42036</c:v>
                </c:pt>
                <c:pt idx="2">
                  <c:v>42064</c:v>
                </c:pt>
                <c:pt idx="3">
                  <c:v>42095</c:v>
                </c:pt>
                <c:pt idx="4">
                  <c:v>42125</c:v>
                </c:pt>
                <c:pt idx="5">
                  <c:v>42156</c:v>
                </c:pt>
                <c:pt idx="6">
                  <c:v>42186</c:v>
                </c:pt>
                <c:pt idx="7">
                  <c:v>42217</c:v>
                </c:pt>
                <c:pt idx="8">
                  <c:v>42248</c:v>
                </c:pt>
                <c:pt idx="9">
                  <c:v>42278</c:v>
                </c:pt>
                <c:pt idx="10">
                  <c:v>42309</c:v>
                </c:pt>
                <c:pt idx="11">
                  <c:v>42339</c:v>
                </c:pt>
                <c:pt idx="12">
                  <c:v>42370</c:v>
                </c:pt>
                <c:pt idx="13">
                  <c:v>42401</c:v>
                </c:pt>
                <c:pt idx="14">
                  <c:v>42430</c:v>
                </c:pt>
                <c:pt idx="15">
                  <c:v>42461</c:v>
                </c:pt>
                <c:pt idx="16">
                  <c:v>42491</c:v>
                </c:pt>
                <c:pt idx="17">
                  <c:v>42522</c:v>
                </c:pt>
                <c:pt idx="18">
                  <c:v>42552</c:v>
                </c:pt>
                <c:pt idx="19">
                  <c:v>42583</c:v>
                </c:pt>
                <c:pt idx="20">
                  <c:v>42614</c:v>
                </c:pt>
                <c:pt idx="21">
                  <c:v>42644</c:v>
                </c:pt>
                <c:pt idx="22">
                  <c:v>42675</c:v>
                </c:pt>
                <c:pt idx="23">
                  <c:v>42705</c:v>
                </c:pt>
              </c:numCache>
            </c:numRef>
          </c:cat>
          <c:val>
            <c:numRef>
              <c:f>Sheet1!$D$2:$D$25</c:f>
              <c:numCache>
                <c:formatCode>#,##0.0_);\(#,##0.0\)</c:formatCode>
                <c:ptCount val="24"/>
                <c:pt idx="0">
                  <c:v>41.028798713344003</c:v>
                </c:pt>
                <c:pt idx="1">
                  <c:v>39.818106224217232</c:v>
                </c:pt>
                <c:pt idx="2">
                  <c:v>39.371923630134262</c:v>
                </c:pt>
                <c:pt idx="3">
                  <c:v>37.927695230493413</c:v>
                </c:pt>
                <c:pt idx="4">
                  <c:v>38.511401709750118</c:v>
                </c:pt>
                <c:pt idx="5">
                  <c:v>36.0108259397254</c:v>
                </c:pt>
                <c:pt idx="6">
                  <c:v>36.745994416840091</c:v>
                </c:pt>
                <c:pt idx="7">
                  <c:v>37.227406580243368</c:v>
                </c:pt>
                <c:pt idx="8">
                  <c:v>37.867615999796556</c:v>
                </c:pt>
                <c:pt idx="9">
                  <c:v>35.496419196175964</c:v>
                </c:pt>
                <c:pt idx="10">
                  <c:v>34.292984623065138</c:v>
                </c:pt>
                <c:pt idx="11">
                  <c:v>33.33628048236632</c:v>
                </c:pt>
                <c:pt idx="12">
                  <c:v>32.988414339912993</c:v>
                </c:pt>
                <c:pt idx="13">
                  <c:v>32.127412233085558</c:v>
                </c:pt>
                <c:pt idx="14">
                  <c:v>32.847527357750039</c:v>
                </c:pt>
                <c:pt idx="15">
                  <c:v>33.992230134739771</c:v>
                </c:pt>
                <c:pt idx="16">
                  <c:v>33.405352597160601</c:v>
                </c:pt>
                <c:pt idx="17">
                  <c:v>32.880724082469122</c:v>
                </c:pt>
                <c:pt idx="18">
                  <c:v>33.046088544873726</c:v>
                </c:pt>
                <c:pt idx="19">
                  <c:v>35.502779882569939</c:v>
                </c:pt>
                <c:pt idx="20">
                  <c:v>36.158616052569947</c:v>
                </c:pt>
                <c:pt idx="21">
                  <c:v>34.351253667818959</c:v>
                </c:pt>
                <c:pt idx="22">
                  <c:v>32.585544343316087</c:v>
                </c:pt>
                <c:pt idx="23">
                  <c:v>32.142234371090055</c:v>
                </c:pt>
              </c:numCache>
            </c:numRef>
          </c:val>
          <c:extLst xmlns:c16r2="http://schemas.microsoft.com/office/drawing/2015/06/chart">
            <c:ext xmlns:c16="http://schemas.microsoft.com/office/drawing/2014/chart" uri="{C3380CC4-5D6E-409C-BE32-E72D297353CC}">
              <c16:uniqueId val="{0000000E-E355-4A57-9B81-DE13BA9DEC51}"/>
            </c:ext>
          </c:extLst>
        </c:ser>
        <c:dLbls>
          <c:showLegendKey val="0"/>
          <c:showVal val="0"/>
          <c:showCatName val="0"/>
          <c:showSerName val="0"/>
          <c:showPercent val="0"/>
          <c:showBubbleSize val="0"/>
        </c:dLbls>
        <c:gapWidth val="10"/>
        <c:overlap val="100"/>
        <c:axId val="351037696"/>
        <c:axId val="351036160"/>
      </c:barChart>
      <c:lineChart>
        <c:grouping val="standard"/>
        <c:varyColors val="0"/>
        <c:ser>
          <c:idx val="3"/>
          <c:order val="3"/>
          <c:tx>
            <c:strRef>
              <c:f>Sheet1!$E$1</c:f>
              <c:strCache>
                <c:ptCount val="1"/>
                <c:pt idx="0">
                  <c:v>Consignment %</c:v>
                </c:pt>
              </c:strCache>
            </c:strRef>
          </c:tx>
          <c:spPr>
            <a:ln>
              <a:solidFill>
                <a:schemeClr val="accent6"/>
              </a:solidFill>
            </a:ln>
          </c:spPr>
          <c:marker>
            <c:symbol val="none"/>
          </c:marker>
          <c:cat>
            <c:numRef>
              <c:f>Sheet1!$A$2:$A$25</c:f>
              <c:numCache>
                <c:formatCode>mmm\-yy</c:formatCode>
                <c:ptCount val="24"/>
                <c:pt idx="0">
                  <c:v>42005</c:v>
                </c:pt>
                <c:pt idx="1">
                  <c:v>42036</c:v>
                </c:pt>
                <c:pt idx="2">
                  <c:v>42064</c:v>
                </c:pt>
                <c:pt idx="3">
                  <c:v>42095</c:v>
                </c:pt>
                <c:pt idx="4">
                  <c:v>42125</c:v>
                </c:pt>
                <c:pt idx="5">
                  <c:v>42156</c:v>
                </c:pt>
                <c:pt idx="6">
                  <c:v>42186</c:v>
                </c:pt>
                <c:pt idx="7">
                  <c:v>42217</c:v>
                </c:pt>
                <c:pt idx="8">
                  <c:v>42248</c:v>
                </c:pt>
                <c:pt idx="9">
                  <c:v>42278</c:v>
                </c:pt>
                <c:pt idx="10">
                  <c:v>42309</c:v>
                </c:pt>
                <c:pt idx="11">
                  <c:v>42339</c:v>
                </c:pt>
                <c:pt idx="12">
                  <c:v>42370</c:v>
                </c:pt>
                <c:pt idx="13">
                  <c:v>42401</c:v>
                </c:pt>
                <c:pt idx="14">
                  <c:v>42430</c:v>
                </c:pt>
                <c:pt idx="15">
                  <c:v>42461</c:v>
                </c:pt>
                <c:pt idx="16">
                  <c:v>42491</c:v>
                </c:pt>
                <c:pt idx="17">
                  <c:v>42522</c:v>
                </c:pt>
                <c:pt idx="18">
                  <c:v>42552</c:v>
                </c:pt>
                <c:pt idx="19">
                  <c:v>42583</c:v>
                </c:pt>
                <c:pt idx="20">
                  <c:v>42614</c:v>
                </c:pt>
                <c:pt idx="21">
                  <c:v>42644</c:v>
                </c:pt>
                <c:pt idx="22">
                  <c:v>42675</c:v>
                </c:pt>
                <c:pt idx="23">
                  <c:v>42705</c:v>
                </c:pt>
              </c:numCache>
            </c:numRef>
          </c:cat>
          <c:val>
            <c:numRef>
              <c:f>Sheet1!$E$2:$E$25</c:f>
              <c:numCache>
                <c:formatCode>0.0%</c:formatCode>
                <c:ptCount val="24"/>
                <c:pt idx="0">
                  <c:v>8.9257608188488005E-2</c:v>
                </c:pt>
                <c:pt idx="1">
                  <c:v>9.3838705913328588E-2</c:v>
                </c:pt>
                <c:pt idx="2">
                  <c:v>8.6678193990705005E-2</c:v>
                </c:pt>
                <c:pt idx="3">
                  <c:v>8.7316208640524792E-2</c:v>
                </c:pt>
                <c:pt idx="4">
                  <c:v>7.2576312435087845E-2</c:v>
                </c:pt>
                <c:pt idx="5">
                  <c:v>7.6041888752659936E-2</c:v>
                </c:pt>
                <c:pt idx="6">
                  <c:v>9.1012231212535821E-2</c:v>
                </c:pt>
                <c:pt idx="7">
                  <c:v>9.1939321709732305E-2</c:v>
                </c:pt>
                <c:pt idx="8">
                  <c:v>0.11848133451084179</c:v>
                </c:pt>
                <c:pt idx="9">
                  <c:v>0.13093831764587432</c:v>
                </c:pt>
                <c:pt idx="10">
                  <c:v>0.14428378498942535</c:v>
                </c:pt>
                <c:pt idx="11">
                  <c:v>0.14836082245636698</c:v>
                </c:pt>
                <c:pt idx="12">
                  <c:v>0.15188480471878343</c:v>
                </c:pt>
                <c:pt idx="13">
                  <c:v>0.15545631138186228</c:v>
                </c:pt>
                <c:pt idx="14">
                  <c:v>0.18474651144991611</c:v>
                </c:pt>
                <c:pt idx="15">
                  <c:v>0.21412044961891172</c:v>
                </c:pt>
                <c:pt idx="16">
                  <c:v>0.20846734006908585</c:v>
                </c:pt>
                <c:pt idx="17">
                  <c:v>0.21493845458738114</c:v>
                </c:pt>
                <c:pt idx="18">
                  <c:v>0.24252775783484556</c:v>
                </c:pt>
                <c:pt idx="19">
                  <c:v>0.2679548247057259</c:v>
                </c:pt>
                <c:pt idx="20">
                  <c:v>0.28123248177462395</c:v>
                </c:pt>
                <c:pt idx="21">
                  <c:v>0.32383508059332777</c:v>
                </c:pt>
                <c:pt idx="22">
                  <c:v>0.33752896481092587</c:v>
                </c:pt>
                <c:pt idx="23">
                  <c:v>0.32261079551229521</c:v>
                </c:pt>
              </c:numCache>
            </c:numRef>
          </c:val>
          <c:smooth val="0"/>
        </c:ser>
        <c:dLbls>
          <c:showLegendKey val="0"/>
          <c:showVal val="0"/>
          <c:showCatName val="0"/>
          <c:showSerName val="0"/>
          <c:showPercent val="0"/>
          <c:showBubbleSize val="0"/>
        </c:dLbls>
        <c:marker val="1"/>
        <c:smooth val="0"/>
        <c:axId val="351045120"/>
        <c:axId val="351043584"/>
      </c:lineChart>
      <c:valAx>
        <c:axId val="351036160"/>
        <c:scaling>
          <c:orientation val="minMax"/>
          <c:max val="60"/>
          <c:min val="0"/>
        </c:scaling>
        <c:delete val="0"/>
        <c:axPos val="l"/>
        <c:majorGridlines>
          <c:spPr>
            <a:ln>
              <a:noFill/>
            </a:ln>
          </c:spPr>
        </c:majorGridlines>
        <c:numFmt formatCode="_(&quot;$&quot;* #,##0.0_);_(&quot;$&quot;* \(#,##0.0\);_(&quot;$&quot;* &quot;-&quot;?_);_(@_)" sourceLinked="0"/>
        <c:majorTickMark val="none"/>
        <c:minorTickMark val="none"/>
        <c:tickLblPos val="nextTo"/>
        <c:crossAx val="351037696"/>
        <c:crosses val="autoZero"/>
        <c:crossBetween val="between"/>
        <c:majorUnit val="12"/>
      </c:valAx>
      <c:dateAx>
        <c:axId val="351037696"/>
        <c:scaling>
          <c:orientation val="minMax"/>
        </c:scaling>
        <c:delete val="0"/>
        <c:axPos val="b"/>
        <c:numFmt formatCode="[$-409]mmm\-yy;@" sourceLinked="0"/>
        <c:majorTickMark val="none"/>
        <c:minorTickMark val="none"/>
        <c:tickLblPos val="nextTo"/>
        <c:crossAx val="351036160"/>
        <c:crosses val="autoZero"/>
        <c:auto val="1"/>
        <c:lblOffset val="100"/>
        <c:baseTimeUnit val="months"/>
      </c:dateAx>
      <c:valAx>
        <c:axId val="351043584"/>
        <c:scaling>
          <c:orientation val="minMax"/>
          <c:max val="0.4"/>
        </c:scaling>
        <c:delete val="0"/>
        <c:axPos val="r"/>
        <c:numFmt formatCode="0.0%" sourceLinked="1"/>
        <c:majorTickMark val="none"/>
        <c:minorTickMark val="none"/>
        <c:tickLblPos val="nextTo"/>
        <c:crossAx val="351045120"/>
        <c:crosses val="max"/>
        <c:crossBetween val="between"/>
        <c:majorUnit val="8.0000000000000016E-2"/>
      </c:valAx>
      <c:dateAx>
        <c:axId val="351045120"/>
        <c:scaling>
          <c:orientation val="minMax"/>
        </c:scaling>
        <c:delete val="1"/>
        <c:axPos val="b"/>
        <c:numFmt formatCode="mmm\-yy" sourceLinked="1"/>
        <c:majorTickMark val="out"/>
        <c:minorTickMark val="none"/>
        <c:tickLblPos val="nextTo"/>
        <c:crossAx val="351043584"/>
        <c:crosses val="autoZero"/>
        <c:auto val="1"/>
        <c:lblOffset val="100"/>
        <c:baseTimeUnit val="months"/>
      </c:dateAx>
      <c:spPr>
        <a:noFill/>
        <a:ln w="25400">
          <a:noFill/>
        </a:ln>
      </c:spPr>
    </c:plotArea>
    <c:legend>
      <c:legendPos val="b"/>
      <c:legendEntry>
        <c:idx val="2"/>
        <c:delete val="1"/>
      </c:legendEntry>
      <c:layout>
        <c:manualLayout>
          <c:xMode val="edge"/>
          <c:yMode val="edge"/>
          <c:x val="2.3260913579496159E-3"/>
          <c:y val="0.88853616425400572"/>
          <c:w val="0.99767390864205041"/>
          <c:h val="0.11146383574599428"/>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8023537207102E-2"/>
          <c:y val="7.3467427787917317E-2"/>
          <c:w val="0.8482432382607098"/>
          <c:h val="0.68123030557377906"/>
        </c:manualLayout>
      </c:layout>
      <c:barChart>
        <c:barDir val="col"/>
        <c:grouping val="stacked"/>
        <c:varyColors val="0"/>
        <c:ser>
          <c:idx val="0"/>
          <c:order val="0"/>
          <c:tx>
            <c:strRef>
              <c:f>Sheet1!$B$1</c:f>
              <c:strCache>
                <c:ptCount val="1"/>
                <c:pt idx="0">
                  <c:v>NADC</c:v>
                </c:pt>
              </c:strCache>
            </c:strRef>
          </c:tx>
          <c:spPr>
            <a:solidFill>
              <a:schemeClr val="accent1"/>
            </a:solidFill>
            <a:ln>
              <a:noFill/>
            </a:ln>
          </c:spPr>
          <c:invertIfNegative val="0"/>
          <c:dPt>
            <c:idx val="0"/>
            <c:invertIfNegative val="0"/>
            <c:bubble3D val="0"/>
            <c:extLst xmlns:c16r2="http://schemas.microsoft.com/office/drawing/2015/06/chart">
              <c:ext xmlns:c16="http://schemas.microsoft.com/office/drawing/2014/chart" uri="{C3380CC4-5D6E-409C-BE32-E72D297353CC}">
                <c16:uniqueId val="{00000000-E355-4A57-9B81-DE13BA9DEC51}"/>
              </c:ext>
            </c:extLst>
          </c:dPt>
          <c:dPt>
            <c:idx val="1"/>
            <c:invertIfNegative val="0"/>
            <c:bubble3D val="0"/>
            <c:extLst xmlns:c16r2="http://schemas.microsoft.com/office/drawing/2015/06/chart">
              <c:ext xmlns:c16="http://schemas.microsoft.com/office/drawing/2014/chart" uri="{C3380CC4-5D6E-409C-BE32-E72D297353CC}">
                <c16:uniqueId val="{00000001-E355-4A57-9B81-DE13BA9DEC51}"/>
              </c:ext>
            </c:extLst>
          </c:dPt>
          <c:dPt>
            <c:idx val="2"/>
            <c:invertIfNegative val="0"/>
            <c:bubble3D val="0"/>
            <c:extLst xmlns:c16r2="http://schemas.microsoft.com/office/drawing/2015/06/chart">
              <c:ext xmlns:c16="http://schemas.microsoft.com/office/drawing/2014/chart" uri="{C3380CC4-5D6E-409C-BE32-E72D297353CC}">
                <c16:uniqueId val="{00000002-E355-4A57-9B81-DE13BA9DEC51}"/>
              </c:ext>
            </c:extLst>
          </c:dPt>
          <c:dPt>
            <c:idx val="3"/>
            <c:invertIfNegative val="0"/>
            <c:bubble3D val="0"/>
            <c:extLst xmlns:c16r2="http://schemas.microsoft.com/office/drawing/2015/06/chart">
              <c:ext xmlns:c16="http://schemas.microsoft.com/office/drawing/2014/chart" uri="{C3380CC4-5D6E-409C-BE32-E72D297353CC}">
                <c16:uniqueId val="{00000003-E355-4A57-9B81-DE13BA9DEC51}"/>
              </c:ext>
            </c:extLst>
          </c:dPt>
          <c:dPt>
            <c:idx val="4"/>
            <c:invertIfNegative val="0"/>
            <c:bubble3D val="0"/>
            <c:extLst xmlns:c16r2="http://schemas.microsoft.com/office/drawing/2015/06/chart">
              <c:ext xmlns:c16="http://schemas.microsoft.com/office/drawing/2014/chart" uri="{C3380CC4-5D6E-409C-BE32-E72D297353CC}">
                <c16:uniqueId val="{00000004-E355-4A57-9B81-DE13BA9DEC51}"/>
              </c:ext>
            </c:extLst>
          </c:dPt>
          <c:dPt>
            <c:idx val="5"/>
            <c:invertIfNegative val="0"/>
            <c:bubble3D val="0"/>
            <c:extLst xmlns:c16r2="http://schemas.microsoft.com/office/drawing/2015/06/chart">
              <c:ext xmlns:c16="http://schemas.microsoft.com/office/drawing/2014/chart" uri="{C3380CC4-5D6E-409C-BE32-E72D297353CC}">
                <c16:uniqueId val="{00000005-E355-4A57-9B81-DE13BA9DEC51}"/>
              </c:ext>
            </c:extLst>
          </c:dPt>
          <c:dPt>
            <c:idx val="6"/>
            <c:invertIfNegative val="0"/>
            <c:bubble3D val="0"/>
            <c:extLst xmlns:c16r2="http://schemas.microsoft.com/office/drawing/2015/06/chart">
              <c:ext xmlns:c16="http://schemas.microsoft.com/office/drawing/2014/chart" uri="{C3380CC4-5D6E-409C-BE32-E72D297353CC}">
                <c16:uniqueId val="{00000006-E355-4A57-9B81-DE13BA9DEC51}"/>
              </c:ext>
            </c:extLst>
          </c:dPt>
          <c:dPt>
            <c:idx val="7"/>
            <c:invertIfNegative val="0"/>
            <c:bubble3D val="0"/>
            <c:extLst xmlns:c16r2="http://schemas.microsoft.com/office/drawing/2015/06/chart">
              <c:ext xmlns:c16="http://schemas.microsoft.com/office/drawing/2014/chart" uri="{C3380CC4-5D6E-409C-BE32-E72D297353CC}">
                <c16:uniqueId val="{00000007-E355-4A57-9B81-DE13BA9DEC51}"/>
              </c:ext>
            </c:extLst>
          </c:dPt>
          <c:dPt>
            <c:idx val="8"/>
            <c:invertIfNegative val="0"/>
            <c:bubble3D val="0"/>
            <c:extLst xmlns:c16r2="http://schemas.microsoft.com/office/drawing/2015/06/chart">
              <c:ext xmlns:c16="http://schemas.microsoft.com/office/drawing/2014/chart" uri="{C3380CC4-5D6E-409C-BE32-E72D297353CC}">
                <c16:uniqueId val="{00000008-E355-4A57-9B81-DE13BA9DEC51}"/>
              </c:ext>
            </c:extLst>
          </c:dPt>
          <c:dPt>
            <c:idx val="9"/>
            <c:invertIfNegative val="0"/>
            <c:bubble3D val="0"/>
            <c:extLst xmlns:c16r2="http://schemas.microsoft.com/office/drawing/2015/06/chart">
              <c:ext xmlns:c16="http://schemas.microsoft.com/office/drawing/2014/chart" uri="{C3380CC4-5D6E-409C-BE32-E72D297353CC}">
                <c16:uniqueId val="{00000009-E355-4A57-9B81-DE13BA9DEC51}"/>
              </c:ext>
            </c:extLst>
          </c:dPt>
          <c:dPt>
            <c:idx val="10"/>
            <c:invertIfNegative val="0"/>
            <c:bubble3D val="0"/>
            <c:extLst xmlns:c16r2="http://schemas.microsoft.com/office/drawing/2015/06/chart">
              <c:ext xmlns:c16="http://schemas.microsoft.com/office/drawing/2014/chart" uri="{C3380CC4-5D6E-409C-BE32-E72D297353CC}">
                <c16:uniqueId val="{0000000A-E355-4A57-9B81-DE13BA9DEC51}"/>
              </c:ext>
            </c:extLst>
          </c:dPt>
          <c:dPt>
            <c:idx val="11"/>
            <c:invertIfNegative val="0"/>
            <c:bubble3D val="0"/>
            <c:extLst xmlns:c16r2="http://schemas.microsoft.com/office/drawing/2015/06/chart">
              <c:ext xmlns:c16="http://schemas.microsoft.com/office/drawing/2014/chart" uri="{C3380CC4-5D6E-409C-BE32-E72D297353CC}">
                <c16:uniqueId val="{0000000B-E355-4A57-9B81-DE13BA9DEC51}"/>
              </c:ext>
            </c:extLst>
          </c:dPt>
          <c:cat>
            <c:strRef>
              <c:f>Sheet1!$A$2:$A$9</c:f>
              <c:strCache>
                <c:ptCount val="8"/>
                <c:pt idx="0">
                  <c:v>Q1-15</c:v>
                </c:pt>
                <c:pt idx="1">
                  <c:v>Q2-15</c:v>
                </c:pt>
                <c:pt idx="2">
                  <c:v>Q3-15</c:v>
                </c:pt>
                <c:pt idx="3">
                  <c:v>Q4-15</c:v>
                </c:pt>
                <c:pt idx="4">
                  <c:v>Q1-16</c:v>
                </c:pt>
                <c:pt idx="5">
                  <c:v>Q2-16</c:v>
                </c:pt>
                <c:pt idx="6">
                  <c:v>Q3-16</c:v>
                </c:pt>
                <c:pt idx="7">
                  <c:v>Q4-16</c:v>
                </c:pt>
              </c:strCache>
            </c:strRef>
          </c:cat>
          <c:val>
            <c:numRef>
              <c:f>Sheet1!$B$2:$B$9</c:f>
              <c:numCache>
                <c:formatCode>@</c:formatCode>
                <c:ptCount val="8"/>
                <c:pt idx="0">
                  <c:v>1.9309143642</c:v>
                </c:pt>
                <c:pt idx="1">
                  <c:v>1.8306489199999998</c:v>
                </c:pt>
                <c:pt idx="2">
                  <c:v>2.2328060000000001</c:v>
                </c:pt>
                <c:pt idx="3">
                  <c:v>2.01364118</c:v>
                </c:pt>
                <c:pt idx="4">
                  <c:v>2.5110730000000001</c:v>
                </c:pt>
                <c:pt idx="5">
                  <c:v>2.9348771199999999</c:v>
                </c:pt>
                <c:pt idx="6">
                  <c:v>3.9187736200000001</c:v>
                </c:pt>
                <c:pt idx="7">
                  <c:v>2.9855996299999998</c:v>
                </c:pt>
              </c:numCache>
            </c:numRef>
          </c:val>
          <c:extLst xmlns:c16r2="http://schemas.microsoft.com/office/drawing/2015/06/chart">
            <c:ext xmlns:c16="http://schemas.microsoft.com/office/drawing/2014/chart" uri="{C3380CC4-5D6E-409C-BE32-E72D297353CC}">
              <c16:uniqueId val="{0000000C-E355-4A57-9B81-DE13BA9DEC51}"/>
            </c:ext>
          </c:extLst>
        </c:ser>
        <c:ser>
          <c:idx val="1"/>
          <c:order val="1"/>
          <c:tx>
            <c:strRef>
              <c:f>Sheet1!$C$1</c:f>
              <c:strCache>
                <c:ptCount val="1"/>
                <c:pt idx="0">
                  <c:v>EDC</c:v>
                </c:pt>
              </c:strCache>
            </c:strRef>
          </c:tx>
          <c:invertIfNegative val="0"/>
          <c:cat>
            <c:strRef>
              <c:f>Sheet1!$A$2:$A$9</c:f>
              <c:strCache>
                <c:ptCount val="8"/>
                <c:pt idx="0">
                  <c:v>Q1-15</c:v>
                </c:pt>
                <c:pt idx="1">
                  <c:v>Q2-15</c:v>
                </c:pt>
                <c:pt idx="2">
                  <c:v>Q3-15</c:v>
                </c:pt>
                <c:pt idx="3">
                  <c:v>Q4-15</c:v>
                </c:pt>
                <c:pt idx="4">
                  <c:v>Q1-16</c:v>
                </c:pt>
                <c:pt idx="5">
                  <c:v>Q2-16</c:v>
                </c:pt>
                <c:pt idx="6">
                  <c:v>Q3-16</c:v>
                </c:pt>
                <c:pt idx="7">
                  <c:v>Q4-16</c:v>
                </c:pt>
              </c:strCache>
            </c:strRef>
          </c:cat>
          <c:val>
            <c:numRef>
              <c:f>Sheet1!$C$2:$C$9</c:f>
              <c:numCache>
                <c:formatCode>@</c:formatCode>
                <c:ptCount val="8"/>
                <c:pt idx="0">
                  <c:v>1.37920737</c:v>
                </c:pt>
                <c:pt idx="1">
                  <c:v>0.85675980000000007</c:v>
                </c:pt>
                <c:pt idx="2">
                  <c:v>2.2194189999999998</c:v>
                </c:pt>
                <c:pt idx="3">
                  <c:v>2.9321568099999999</c:v>
                </c:pt>
                <c:pt idx="4">
                  <c:v>3.557391</c:v>
                </c:pt>
                <c:pt idx="5">
                  <c:v>4.04106246</c:v>
                </c:pt>
                <c:pt idx="6">
                  <c:v>5.7980242400000019</c:v>
                </c:pt>
                <c:pt idx="7">
                  <c:v>7.1588577200000003</c:v>
                </c:pt>
              </c:numCache>
            </c:numRef>
          </c:val>
          <c:extLst xmlns:c16r2="http://schemas.microsoft.com/office/drawing/2015/06/chart">
            <c:ext xmlns:c16="http://schemas.microsoft.com/office/drawing/2014/chart" uri="{C3380CC4-5D6E-409C-BE32-E72D297353CC}">
              <c16:uniqueId val="{0000000D-E355-4A57-9B81-DE13BA9DEC51}"/>
            </c:ext>
          </c:extLst>
        </c:ser>
        <c:ser>
          <c:idx val="2"/>
          <c:order val="2"/>
          <c:tx>
            <c:strRef>
              <c:f>Sheet1!$D$1</c:f>
              <c:strCache>
                <c:ptCount val="1"/>
                <c:pt idx="0">
                  <c:v>FEDC</c:v>
                </c:pt>
              </c:strCache>
            </c:strRef>
          </c:tx>
          <c:invertIfNegative val="0"/>
          <c:cat>
            <c:strRef>
              <c:f>Sheet1!$A$2:$A$9</c:f>
              <c:strCache>
                <c:ptCount val="8"/>
                <c:pt idx="0">
                  <c:v>Q1-15</c:v>
                </c:pt>
                <c:pt idx="1">
                  <c:v>Q2-15</c:v>
                </c:pt>
                <c:pt idx="2">
                  <c:v>Q3-15</c:v>
                </c:pt>
                <c:pt idx="3">
                  <c:v>Q4-15</c:v>
                </c:pt>
                <c:pt idx="4">
                  <c:v>Q1-16</c:v>
                </c:pt>
                <c:pt idx="5">
                  <c:v>Q2-16</c:v>
                </c:pt>
                <c:pt idx="6">
                  <c:v>Q3-16</c:v>
                </c:pt>
                <c:pt idx="7">
                  <c:v>Q4-16</c:v>
                </c:pt>
              </c:strCache>
            </c:strRef>
          </c:cat>
          <c:val>
            <c:numRef>
              <c:f>Sheet1!$D$2:$D$9</c:f>
              <c:numCache>
                <c:formatCode>@</c:formatCode>
                <c:ptCount val="8"/>
                <c:pt idx="0">
                  <c:v>0.1025655</c:v>
                </c:pt>
                <c:pt idx="1">
                  <c:v>5.0922500000000002E-2</c:v>
                </c:pt>
                <c:pt idx="2">
                  <c:v>3.4380000000000001E-2</c:v>
                </c:pt>
                <c:pt idx="3">
                  <c:v>0</c:v>
                </c:pt>
                <c:pt idx="4">
                  <c:v>0</c:v>
                </c:pt>
                <c:pt idx="5">
                  <c:v>0</c:v>
                </c:pt>
                <c:pt idx="6">
                  <c:v>0</c:v>
                </c:pt>
                <c:pt idx="7">
                  <c:v>0</c:v>
                </c:pt>
              </c:numCache>
            </c:numRef>
          </c:val>
          <c:extLst xmlns:c16r2="http://schemas.microsoft.com/office/drawing/2015/06/chart">
            <c:ext xmlns:c16="http://schemas.microsoft.com/office/drawing/2014/chart" uri="{C3380CC4-5D6E-409C-BE32-E72D297353CC}">
              <c16:uniqueId val="{0000000E-E355-4A57-9B81-DE13BA9DEC51}"/>
            </c:ext>
          </c:extLst>
        </c:ser>
        <c:ser>
          <c:idx val="3"/>
          <c:order val="3"/>
          <c:tx>
            <c:strRef>
              <c:f>Sheet1!$E$1</c:f>
              <c:strCache>
                <c:ptCount val="1"/>
                <c:pt idx="0">
                  <c:v>Mexico</c:v>
                </c:pt>
              </c:strCache>
            </c:strRef>
          </c:tx>
          <c:spPr>
            <a:solidFill>
              <a:schemeClr val="accent6"/>
            </a:solidFill>
          </c:spPr>
          <c:invertIfNegative val="0"/>
          <c:cat>
            <c:strRef>
              <c:f>Sheet1!$A$2:$A$9</c:f>
              <c:strCache>
                <c:ptCount val="8"/>
                <c:pt idx="0">
                  <c:v>Q1-15</c:v>
                </c:pt>
                <c:pt idx="1">
                  <c:v>Q2-15</c:v>
                </c:pt>
                <c:pt idx="2">
                  <c:v>Q3-15</c:v>
                </c:pt>
                <c:pt idx="3">
                  <c:v>Q4-15</c:v>
                </c:pt>
                <c:pt idx="4">
                  <c:v>Q1-16</c:v>
                </c:pt>
                <c:pt idx="5">
                  <c:v>Q2-16</c:v>
                </c:pt>
                <c:pt idx="6">
                  <c:v>Q3-16</c:v>
                </c:pt>
                <c:pt idx="7">
                  <c:v>Q4-16</c:v>
                </c:pt>
              </c:strCache>
            </c:strRef>
          </c:cat>
          <c:val>
            <c:numRef>
              <c:f>Sheet1!$E$2:$E$9</c:f>
              <c:numCache>
                <c:formatCode>@</c:formatCode>
                <c:ptCount val="8"/>
                <c:pt idx="0">
                  <c:v>0</c:v>
                </c:pt>
                <c:pt idx="1">
                  <c:v>0</c:v>
                </c:pt>
                <c:pt idx="2">
                  <c:v>0</c:v>
                </c:pt>
                <c:pt idx="3">
                  <c:v>0</c:v>
                </c:pt>
                <c:pt idx="4">
                  <c:v>0</c:v>
                </c:pt>
                <c:pt idx="5">
                  <c:v>0</c:v>
                </c:pt>
                <c:pt idx="6">
                  <c:v>0.45218000000000003</c:v>
                </c:pt>
                <c:pt idx="7">
                  <c:v>0.22497493000000002</c:v>
                </c:pt>
              </c:numCache>
            </c:numRef>
          </c:val>
          <c:extLst xmlns:c16r2="http://schemas.microsoft.com/office/drawing/2015/06/chart">
            <c:ext xmlns:c16="http://schemas.microsoft.com/office/drawing/2014/chart" uri="{C3380CC4-5D6E-409C-BE32-E72D297353CC}">
              <c16:uniqueId val="{0000000F-E355-4A57-9B81-DE13BA9DEC51}"/>
            </c:ext>
          </c:extLst>
        </c:ser>
        <c:ser>
          <c:idx val="4"/>
          <c:order val="4"/>
          <c:tx>
            <c:strRef>
              <c:f>Sheet1!$F$1</c:f>
              <c:strCache>
                <c:ptCount val="1"/>
                <c:pt idx="0">
                  <c:v>Total</c:v>
                </c:pt>
              </c:strCache>
            </c:strRef>
          </c:tx>
          <c:spPr>
            <a:noFill/>
          </c:spPr>
          <c:invertIfNegative val="0"/>
          <c:dLbls>
            <c:numFmt formatCode="_(&quot;$&quot;* #,##0.0_);_(&quot;$&quot;* \(#,##0.0\);_(&quot;$&quot;* &quot;-&quot;?_);_(@_)" sourceLinked="0"/>
            <c:dLblPos val="inBase"/>
            <c:showLegendKey val="0"/>
            <c:showVal val="1"/>
            <c:showCatName val="0"/>
            <c:showSerName val="0"/>
            <c:showPercent val="0"/>
            <c:showBubbleSize val="0"/>
            <c:showLeaderLines val="0"/>
          </c:dLbls>
          <c:cat>
            <c:strRef>
              <c:f>Sheet1!$A$2:$A$9</c:f>
              <c:strCache>
                <c:ptCount val="8"/>
                <c:pt idx="0">
                  <c:v>Q1-15</c:v>
                </c:pt>
                <c:pt idx="1">
                  <c:v>Q2-15</c:v>
                </c:pt>
                <c:pt idx="2">
                  <c:v>Q3-15</c:v>
                </c:pt>
                <c:pt idx="3">
                  <c:v>Q4-15</c:v>
                </c:pt>
                <c:pt idx="4">
                  <c:v>Q1-16</c:v>
                </c:pt>
                <c:pt idx="5">
                  <c:v>Q2-16</c:v>
                </c:pt>
                <c:pt idx="6">
                  <c:v>Q3-16</c:v>
                </c:pt>
                <c:pt idx="7">
                  <c:v>Q4-16</c:v>
                </c:pt>
              </c:strCache>
            </c:strRef>
          </c:cat>
          <c:val>
            <c:numRef>
              <c:f>Sheet1!$F$2:$F$9</c:f>
              <c:numCache>
                <c:formatCode>#,##0.0_);\(#,##0.0\)</c:formatCode>
                <c:ptCount val="8"/>
                <c:pt idx="0">
                  <c:v>3.4126872341999999</c:v>
                </c:pt>
                <c:pt idx="1">
                  <c:v>2.7383312199999996</c:v>
                </c:pt>
                <c:pt idx="2">
                  <c:v>4.486605</c:v>
                </c:pt>
                <c:pt idx="3">
                  <c:v>4.94579799</c:v>
                </c:pt>
                <c:pt idx="4">
                  <c:v>6.0684640000000005</c:v>
                </c:pt>
                <c:pt idx="5">
                  <c:v>6.9759395800000004</c:v>
                </c:pt>
                <c:pt idx="6">
                  <c:v>10.168977860000002</c:v>
                </c:pt>
                <c:pt idx="7">
                  <c:v>10.36943228</c:v>
                </c:pt>
              </c:numCache>
            </c:numRef>
          </c:val>
        </c:ser>
        <c:dLbls>
          <c:showLegendKey val="0"/>
          <c:showVal val="0"/>
          <c:showCatName val="0"/>
          <c:showSerName val="0"/>
          <c:showPercent val="0"/>
          <c:showBubbleSize val="0"/>
        </c:dLbls>
        <c:gapWidth val="10"/>
        <c:overlap val="100"/>
        <c:axId val="356603776"/>
        <c:axId val="356602240"/>
      </c:barChart>
      <c:valAx>
        <c:axId val="356602240"/>
        <c:scaling>
          <c:orientation val="minMax"/>
          <c:max val="15"/>
          <c:min val="0"/>
        </c:scaling>
        <c:delete val="0"/>
        <c:axPos val="l"/>
        <c:majorGridlines>
          <c:spPr>
            <a:ln>
              <a:noFill/>
            </a:ln>
          </c:spPr>
        </c:majorGridlines>
        <c:numFmt formatCode="_(&quot;$&quot;* #,##0.0_);_(&quot;$&quot;* \(#,##0.0\);_(&quot;$&quot;* &quot;-&quot;?_);_(@_)" sourceLinked="0"/>
        <c:majorTickMark val="none"/>
        <c:minorTickMark val="none"/>
        <c:tickLblPos val="nextTo"/>
        <c:crossAx val="356603776"/>
        <c:crosses val="autoZero"/>
        <c:crossBetween val="between"/>
        <c:majorUnit val="3"/>
        <c:minorUnit val="0.5"/>
      </c:valAx>
      <c:catAx>
        <c:axId val="356603776"/>
        <c:scaling>
          <c:orientation val="minMax"/>
        </c:scaling>
        <c:delete val="0"/>
        <c:axPos val="b"/>
        <c:numFmt formatCode="[$-409]mmm\-yy;@" sourceLinked="0"/>
        <c:majorTickMark val="none"/>
        <c:minorTickMark val="none"/>
        <c:tickLblPos val="nextTo"/>
        <c:crossAx val="356602240"/>
        <c:crosses val="autoZero"/>
        <c:auto val="1"/>
        <c:lblAlgn val="ctr"/>
        <c:lblOffset val="100"/>
        <c:noMultiLvlLbl val="0"/>
      </c:catAx>
      <c:spPr>
        <a:noFill/>
        <a:ln w="25400">
          <a:noFill/>
        </a:ln>
      </c:spPr>
    </c:plotArea>
    <c:legend>
      <c:legendPos val="b"/>
      <c:legendEntry>
        <c:idx val="2"/>
        <c:delete val="1"/>
      </c:legendEntry>
      <c:legendEntry>
        <c:idx val="4"/>
        <c:delete val="1"/>
      </c:legendEntry>
      <c:layout>
        <c:manualLayout>
          <c:xMode val="edge"/>
          <c:yMode val="edge"/>
          <c:x val="8.0063903388640251E-2"/>
          <c:y val="0.88853616425400572"/>
          <c:w val="0.91993609661135978"/>
          <c:h val="0.11146383574599428"/>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221702755905507E-2"/>
          <c:y val="0.18335938761005446"/>
          <c:w val="0.90777829724409453"/>
          <c:h val="0.5509378201978461"/>
        </c:manualLayout>
      </c:layout>
      <c:barChart>
        <c:barDir val="col"/>
        <c:grouping val="clustered"/>
        <c:varyColors val="0"/>
        <c:ser>
          <c:idx val="0"/>
          <c:order val="0"/>
          <c:tx>
            <c:strRef>
              <c:f>Sheet1!$B$1</c:f>
              <c:strCache>
                <c:ptCount val="1"/>
                <c:pt idx="0">
                  <c:v>Supplier A</c:v>
                </c:pt>
              </c:strCache>
            </c:strRef>
          </c:tx>
          <c:spPr>
            <a:solidFill>
              <a:schemeClr val="accent1"/>
            </a:solidFill>
            <a:ln w="9525">
              <a:solidFill>
                <a:srgbClr val="FFFFFF"/>
              </a:solidFill>
            </a:ln>
          </c:spPr>
          <c:invertIfNegative val="0"/>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Category A</c:v>
                </c:pt>
                <c:pt idx="1">
                  <c:v>Category B</c:v>
                </c:pt>
              </c:strCache>
            </c:strRef>
          </c:cat>
          <c:val>
            <c:numRef>
              <c:f>Sheet1!$B$2:$B$3</c:f>
              <c:numCache>
                <c:formatCode>"$"#,##0.00_);\("$"#,##0.00\)</c:formatCode>
                <c:ptCount val="2"/>
                <c:pt idx="0">
                  <c:v>36.730209360299142</c:v>
                </c:pt>
                <c:pt idx="1">
                  <c:v>42.90856601285644</c:v>
                </c:pt>
              </c:numCache>
            </c:numRef>
          </c:val>
          <c:extLst xmlns:c16r2="http://schemas.microsoft.com/office/drawing/2015/06/chart">
            <c:ext xmlns:c16="http://schemas.microsoft.com/office/drawing/2014/chart" uri="{C3380CC4-5D6E-409C-BE32-E72D297353CC}">
              <c16:uniqueId val="{00000000-5754-4000-A2CD-31F7317CB48F}"/>
            </c:ext>
          </c:extLst>
        </c:ser>
        <c:ser>
          <c:idx val="1"/>
          <c:order val="1"/>
          <c:tx>
            <c:strRef>
              <c:f>Sheet1!$C$1</c:f>
              <c:strCache>
                <c:ptCount val="1"/>
                <c:pt idx="0">
                  <c:v>Supplier B</c:v>
                </c:pt>
              </c:strCache>
            </c:strRef>
          </c:tx>
          <c:spPr>
            <a:solidFill>
              <a:schemeClr val="accent2"/>
            </a:solidFill>
            <a:ln w="9525">
              <a:solidFill>
                <a:srgbClr val="FFFFFF"/>
              </a:solidFill>
            </a:ln>
          </c:spPr>
          <c:invertIfNegative val="0"/>
          <c:dPt>
            <c:idx val="0"/>
            <c:invertIfNegative val="0"/>
            <c:bubble3D val="0"/>
            <c:extLst xmlns:c16r2="http://schemas.microsoft.com/office/drawing/2015/06/chart">
              <c:ext xmlns:c16="http://schemas.microsoft.com/office/drawing/2014/chart" uri="{C3380CC4-5D6E-409C-BE32-E72D297353CC}">
                <c16:uniqueId val="{00000001-5754-4000-A2CD-31F7317CB48F}"/>
              </c:ext>
            </c:extLst>
          </c:dPt>
          <c:dPt>
            <c:idx val="1"/>
            <c:invertIfNegative val="0"/>
            <c:bubble3D val="0"/>
            <c:extLst xmlns:c16r2="http://schemas.microsoft.com/office/drawing/2015/06/chart">
              <c:ext xmlns:c16="http://schemas.microsoft.com/office/drawing/2014/chart" uri="{C3380CC4-5D6E-409C-BE32-E72D297353CC}">
                <c16:uniqueId val="{00000002-5754-4000-A2CD-31F7317CB48F}"/>
              </c:ext>
            </c:extLst>
          </c:dPt>
          <c:dPt>
            <c:idx val="2"/>
            <c:invertIfNegative val="0"/>
            <c:bubble3D val="0"/>
            <c:extLst xmlns:c16r2="http://schemas.microsoft.com/office/drawing/2015/06/chart">
              <c:ext xmlns:c16="http://schemas.microsoft.com/office/drawing/2014/chart" uri="{C3380CC4-5D6E-409C-BE32-E72D297353CC}">
                <c16:uniqueId val="{00000003-5754-4000-A2CD-31F7317CB48F}"/>
              </c:ext>
            </c:extLst>
          </c:dPt>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Sheet1!$A$2:$A$3</c:f>
              <c:strCache>
                <c:ptCount val="2"/>
                <c:pt idx="0">
                  <c:v>Category A</c:v>
                </c:pt>
                <c:pt idx="1">
                  <c:v>Category B</c:v>
                </c:pt>
              </c:strCache>
            </c:strRef>
          </c:cat>
          <c:val>
            <c:numRef>
              <c:f>Sheet1!$C$2:$C$3</c:f>
              <c:numCache>
                <c:formatCode>"$"#,##0.00_);\("$"#,##0.00\)</c:formatCode>
                <c:ptCount val="2"/>
                <c:pt idx="0">
                  <c:v>20.969886212858349</c:v>
                </c:pt>
                <c:pt idx="1">
                  <c:v>31.506339624196478</c:v>
                </c:pt>
              </c:numCache>
            </c:numRef>
          </c:val>
          <c:extLst xmlns:c16r2="http://schemas.microsoft.com/office/drawing/2015/06/chart">
            <c:ext xmlns:c16="http://schemas.microsoft.com/office/drawing/2014/chart" uri="{C3380CC4-5D6E-409C-BE32-E72D297353CC}">
              <c16:uniqueId val="{00000004-5754-4000-A2CD-31F7317CB48F}"/>
            </c:ext>
          </c:extLst>
        </c:ser>
        <c:dLbls>
          <c:showLegendKey val="0"/>
          <c:showVal val="0"/>
          <c:showCatName val="0"/>
          <c:showSerName val="0"/>
          <c:showPercent val="0"/>
          <c:showBubbleSize val="0"/>
        </c:dLbls>
        <c:gapWidth val="50"/>
        <c:axId val="153354624"/>
        <c:axId val="153356160"/>
      </c:barChart>
      <c:catAx>
        <c:axId val="153354624"/>
        <c:scaling>
          <c:orientation val="minMax"/>
        </c:scaling>
        <c:delete val="0"/>
        <c:axPos val="b"/>
        <c:numFmt formatCode="General" sourceLinked="1"/>
        <c:majorTickMark val="none"/>
        <c:minorTickMark val="none"/>
        <c:tickLblPos val="nextTo"/>
        <c:spPr>
          <a:ln w="3175">
            <a:solidFill>
              <a:srgbClr val="969696"/>
            </a:solidFill>
            <a:prstDash val="solid"/>
          </a:ln>
        </c:spPr>
        <c:crossAx val="153356160"/>
        <c:crosses val="autoZero"/>
        <c:auto val="1"/>
        <c:lblAlgn val="ctr"/>
        <c:lblOffset val="100"/>
        <c:noMultiLvlLbl val="1"/>
      </c:catAx>
      <c:valAx>
        <c:axId val="153356160"/>
        <c:scaling>
          <c:orientation val="minMax"/>
          <c:max val="50"/>
        </c:scaling>
        <c:delete val="0"/>
        <c:axPos val="l"/>
        <c:numFmt formatCode="&quot;$&quot;#,##0.00_);\(&quot;$&quot;#,##0.00\)" sourceLinked="1"/>
        <c:majorTickMark val="none"/>
        <c:minorTickMark val="none"/>
        <c:tickLblPos val="nextTo"/>
        <c:spPr>
          <a:ln w="3175">
            <a:solidFill>
              <a:srgbClr val="969696"/>
            </a:solidFill>
            <a:prstDash val="solid"/>
          </a:ln>
        </c:spPr>
        <c:crossAx val="153354624"/>
        <c:crosses val="autoZero"/>
        <c:crossBetween val="between"/>
        <c:majorUnit val="10"/>
      </c:valAx>
      <c:spPr>
        <a:noFill/>
        <a:ln w="25400">
          <a:noFill/>
        </a:ln>
      </c:spPr>
    </c:plotArea>
    <c:legend>
      <c:legendPos val="b"/>
      <c:layout>
        <c:manualLayout>
          <c:xMode val="edge"/>
          <c:yMode val="edge"/>
          <c:x val="0.29263290618084503"/>
          <c:y val="0.87478698064968341"/>
          <c:w val="0.5046031470330915"/>
          <c:h val="0.10168905357418558"/>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15444436095874972"/>
          <c:y val="3.3027890363007725E-2"/>
        </c:manualLayout>
      </c:layout>
      <c:overlay val="1"/>
      <c:txPr>
        <a:bodyPr/>
        <a:lstStyle/>
        <a:p>
          <a:pPr>
            <a:defRPr b="1"/>
          </a:pPr>
          <a:endParaRPr lang="en-US"/>
        </a:p>
      </c:txPr>
    </c:title>
    <c:autoTitleDeleted val="0"/>
    <c:plotArea>
      <c:layout>
        <c:manualLayout>
          <c:layoutTarget val="inner"/>
          <c:xMode val="edge"/>
          <c:yMode val="edge"/>
          <c:x val="0.10382473655446832"/>
          <c:y val="3.4045783751588843E-2"/>
          <c:w val="0.89617526344553167"/>
          <c:h val="0.86742033163439591"/>
        </c:manualLayout>
      </c:layout>
      <c:barChart>
        <c:barDir val="col"/>
        <c:grouping val="clustered"/>
        <c:varyColors val="0"/>
        <c:ser>
          <c:idx val="0"/>
          <c:order val="0"/>
          <c:tx>
            <c:strRef>
              <c:f>Sheet1!$B$1</c:f>
              <c:strCache>
                <c:ptCount val="1"/>
                <c:pt idx="0">
                  <c:v>Sales of Japanese Supplier ($ in millions)</c:v>
                </c:pt>
              </c:strCache>
            </c:strRef>
          </c:tx>
          <c:spPr>
            <a:solidFill>
              <a:schemeClr val="accent2"/>
            </a:solidFill>
            <a:ln w="9525">
              <a:solidFill>
                <a:srgbClr val="FFFFFF"/>
              </a:solidFill>
            </a:ln>
          </c:spPr>
          <c:invertIfNegative val="0"/>
          <c:dPt>
            <c:idx val="0"/>
            <c:invertIfNegative val="0"/>
            <c:bubble3D val="0"/>
            <c:extLst xmlns:c16r2="http://schemas.microsoft.com/office/drawing/2015/06/chart">
              <c:ext xmlns:c16="http://schemas.microsoft.com/office/drawing/2014/chart" uri="{C3380CC4-5D6E-409C-BE32-E72D297353CC}">
                <c16:uniqueId val="{00000000-AA9D-44AF-BD87-CBBD01E45367}"/>
              </c:ext>
            </c:extLst>
          </c:dPt>
          <c:dPt>
            <c:idx val="1"/>
            <c:invertIfNegative val="0"/>
            <c:bubble3D val="0"/>
            <c:extLst xmlns:c16r2="http://schemas.microsoft.com/office/drawing/2015/06/chart">
              <c:ext xmlns:c16="http://schemas.microsoft.com/office/drawing/2014/chart" uri="{C3380CC4-5D6E-409C-BE32-E72D297353CC}">
                <c16:uniqueId val="{00000001-AA9D-44AF-BD87-CBBD01E45367}"/>
              </c:ext>
            </c:extLst>
          </c:dPt>
          <c:dPt>
            <c:idx val="2"/>
            <c:invertIfNegative val="0"/>
            <c:bubble3D val="0"/>
            <c:extLst xmlns:c16r2="http://schemas.microsoft.com/office/drawing/2015/06/chart">
              <c:ext xmlns:c16="http://schemas.microsoft.com/office/drawing/2014/chart" uri="{C3380CC4-5D6E-409C-BE32-E72D297353CC}">
                <c16:uniqueId val="{00000002-AA9D-44AF-BD87-CBBD01E45367}"/>
              </c:ext>
            </c:extLst>
          </c:dPt>
          <c:dPt>
            <c:idx val="3"/>
            <c:invertIfNegative val="0"/>
            <c:bubble3D val="0"/>
            <c:extLst xmlns:c16r2="http://schemas.microsoft.com/office/drawing/2015/06/chart">
              <c:ext xmlns:c16="http://schemas.microsoft.com/office/drawing/2014/chart" uri="{C3380CC4-5D6E-409C-BE32-E72D297353CC}">
                <c16:uniqueId val="{00000003-AA9D-44AF-BD87-CBBD01E45367}"/>
              </c:ext>
            </c:extLst>
          </c:dPt>
          <c:dLbls>
            <c:dLbl>
              <c:idx val="0"/>
              <c:numFmt formatCode="_(&quot;$&quot;* #,##0.0_);_(&quot;$&quot;* \(#,##0.0\);_(&quot;$&quot;* &quot;-&quot;?_);_(@_)" sourceLinked="0"/>
              <c:spPr>
                <a:noFill/>
                <a:ln>
                  <a:noFill/>
                </a:ln>
                <a:effectLst/>
              </c:spPr>
              <c:txPr>
                <a:bodyPr/>
                <a:lstStyle/>
                <a:p>
                  <a:pPr>
                    <a:defRPr>
                      <a:solidFill>
                        <a:schemeClr val="tx1"/>
                      </a:solidFill>
                    </a:defRPr>
                  </a:pPr>
                  <a:endParaRPr lang="en-US"/>
                </a:p>
              </c:txPr>
              <c:dLblPos val="inEnd"/>
              <c:showLegendKey val="0"/>
              <c:showVal val="1"/>
              <c:showCatName val="0"/>
              <c:showSerName val="0"/>
              <c:showPercent val="0"/>
              <c:showBubbleSize val="0"/>
            </c:dLbl>
            <c:dLbl>
              <c:idx val="1"/>
              <c:layout>
                <c:manualLayout>
                  <c:x val="0"/>
                  <c:y val="1.8991036958729439E-2"/>
                </c:manualLayout>
              </c:layout>
              <c:numFmt formatCode="_(&quot;$&quot;* #,##0.0_);_(&quot;$&quot;* \(#,##0.0\);_(&quot;$&quot;* &quot;-&quot;?_);_(@_)" sourceLinked="0"/>
              <c:spPr>
                <a:noFill/>
                <a:ln>
                  <a:noFill/>
                </a:ln>
                <a:effectLst/>
              </c:spPr>
              <c:txPr>
                <a:bodyPr/>
                <a:lstStyle/>
                <a:p>
                  <a:pPr>
                    <a:defRPr>
                      <a:solidFill>
                        <a:schemeClr val="tx1"/>
                      </a:solidFill>
                    </a:defRPr>
                  </a:pPr>
                  <a:endParaRPr lang="en-US"/>
                </a:p>
              </c:txPr>
              <c:dLblPos val="outEnd"/>
              <c:showLegendKey val="0"/>
              <c:showVal val="1"/>
              <c:showCatName val="0"/>
              <c:showSerName val="0"/>
              <c:showPercent val="0"/>
              <c:showBubbleSize val="0"/>
            </c:dLbl>
            <c:dLbl>
              <c:idx val="2"/>
              <c:layout>
                <c:manualLayout>
                  <c:x val="0"/>
                  <c:y val="2.4770917772255728E-3"/>
                </c:manualLayout>
              </c:layout>
              <c:numFmt formatCode="_(&quot;$&quot;* #,##0.0_);_(&quot;$&quot;* \(#,##0.0\);_(&quot;$&quot;* &quot;-&quot;?_);_(@_)" sourceLinked="0"/>
              <c:spPr>
                <a:noFill/>
                <a:ln>
                  <a:noFill/>
                </a:ln>
                <a:effectLst/>
              </c:spPr>
              <c:txPr>
                <a:bodyPr/>
                <a:lstStyle/>
                <a:p>
                  <a:pPr>
                    <a:defRPr>
                      <a:solidFill>
                        <a:schemeClr val="tx1"/>
                      </a:solidFill>
                    </a:defRPr>
                  </a:pPr>
                  <a:endParaRPr lang="en-US"/>
                </a:p>
              </c:txPr>
              <c:dLblPos val="outEnd"/>
              <c:showLegendKey val="0"/>
              <c:showVal val="1"/>
              <c:showCatName val="0"/>
              <c:showSerName val="0"/>
              <c:showPercent val="0"/>
              <c:showBubbleSize val="0"/>
            </c:dLbl>
            <c:numFmt formatCode="_(&quot;$&quot;* #,##0.0_);_(&quot;$&quot;* \(#,##0.0\);_(&quot;$&quot;* &quot;-&quot;?_);_(@_)" sourceLinked="0"/>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General</c:formatCode>
                <c:ptCount val="3"/>
                <c:pt idx="0">
                  <c:v>2008</c:v>
                </c:pt>
                <c:pt idx="1">
                  <c:v>2012</c:v>
                </c:pt>
                <c:pt idx="2">
                  <c:v>2016</c:v>
                </c:pt>
              </c:numCache>
            </c:numRef>
          </c:cat>
          <c:val>
            <c:numRef>
              <c:f>Sheet1!$B$2:$B$4</c:f>
              <c:numCache>
                <c:formatCode>"$"#,##0.0</c:formatCode>
                <c:ptCount val="3"/>
                <c:pt idx="0">
                  <c:v>0.25434800000000002</c:v>
                </c:pt>
                <c:pt idx="1">
                  <c:v>7.5908150000000001</c:v>
                </c:pt>
                <c:pt idx="2">
                  <c:v>16.093736</c:v>
                </c:pt>
              </c:numCache>
            </c:numRef>
          </c:val>
          <c:extLst xmlns:c16r2="http://schemas.microsoft.com/office/drawing/2015/06/chart">
            <c:ext xmlns:c16="http://schemas.microsoft.com/office/drawing/2014/chart" uri="{C3380CC4-5D6E-409C-BE32-E72D297353CC}">
              <c16:uniqueId val="{00000004-AA9D-44AF-BD87-CBBD01E45367}"/>
            </c:ext>
          </c:extLst>
        </c:ser>
        <c:dLbls>
          <c:showLegendKey val="0"/>
          <c:showVal val="0"/>
          <c:showCatName val="0"/>
          <c:showSerName val="0"/>
          <c:showPercent val="0"/>
          <c:showBubbleSize val="0"/>
        </c:dLbls>
        <c:gapWidth val="50"/>
        <c:axId val="153153920"/>
        <c:axId val="153135744"/>
      </c:barChart>
      <c:valAx>
        <c:axId val="153135744"/>
        <c:scaling>
          <c:orientation val="minMax"/>
          <c:max val="25"/>
        </c:scaling>
        <c:delete val="0"/>
        <c:axPos val="l"/>
        <c:numFmt formatCode="&quot;$&quot;#,##0.0" sourceLinked="0"/>
        <c:majorTickMark val="none"/>
        <c:minorTickMark val="none"/>
        <c:tickLblPos val="nextTo"/>
        <c:spPr>
          <a:ln w="3175">
            <a:solidFill>
              <a:srgbClr val="969696"/>
            </a:solidFill>
            <a:prstDash val="solid"/>
          </a:ln>
        </c:spPr>
        <c:crossAx val="153153920"/>
        <c:crosses val="autoZero"/>
        <c:crossBetween val="between"/>
        <c:majorUnit val="5"/>
      </c:valAx>
      <c:catAx>
        <c:axId val="153153920"/>
        <c:scaling>
          <c:orientation val="minMax"/>
        </c:scaling>
        <c:delete val="0"/>
        <c:axPos val="b"/>
        <c:numFmt formatCode="General" sourceLinked="0"/>
        <c:majorTickMark val="none"/>
        <c:minorTickMark val="none"/>
        <c:tickLblPos val="nextTo"/>
        <c:spPr>
          <a:ln w="3175">
            <a:solidFill>
              <a:srgbClr val="969696"/>
            </a:solidFill>
            <a:prstDash val="solid"/>
          </a:ln>
        </c:spPr>
        <c:crossAx val="153135744"/>
        <c:crosses val="autoZero"/>
        <c:auto val="1"/>
        <c:lblAlgn val="ctr"/>
        <c:lblOffset val="100"/>
        <c:noMultiLvlLbl val="0"/>
      </c:catAx>
      <c:spPr>
        <a:noFill/>
        <a:ln w="25400">
          <a:noFill/>
        </a:ln>
      </c:spPr>
    </c:plotArea>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67777908720706"/>
          <c:y val="7.3467232667623089E-2"/>
          <c:w val="0.81004632746691474"/>
          <c:h val="0.68663247227220003"/>
        </c:manualLayout>
      </c:layout>
      <c:barChart>
        <c:barDir val="col"/>
        <c:grouping val="clustered"/>
        <c:varyColors val="0"/>
        <c:ser>
          <c:idx val="0"/>
          <c:order val="0"/>
          <c:tx>
            <c:strRef>
              <c:f>Sheet1!$B$1</c:f>
              <c:strCache>
                <c:ptCount val="1"/>
                <c:pt idx="0">
                  <c:v>Vision</c:v>
                </c:pt>
              </c:strCache>
            </c:strRef>
          </c:tx>
          <c:spPr>
            <a:ln w="25400">
              <a:noFill/>
            </a:ln>
          </c:spPr>
          <c:invertIfNegative val="0"/>
          <c:dPt>
            <c:idx val="0"/>
            <c:invertIfNegative val="0"/>
            <c:bubble3D val="0"/>
            <c:spPr>
              <a:solidFill>
                <a:schemeClr val="accent1">
                  <a:lumMod val="90000"/>
                  <a:lumOff val="10000"/>
                </a:schemeClr>
              </a:solidFill>
              <a:ln w="9525">
                <a:solidFill>
                  <a:srgbClr val="FFFFFF"/>
                </a:solidFill>
              </a:ln>
            </c:spPr>
            <c:extLst xmlns:c16r2="http://schemas.microsoft.com/office/drawing/2015/06/chart">
              <c:ext xmlns:c16="http://schemas.microsoft.com/office/drawing/2014/chart" uri="{C3380CC4-5D6E-409C-BE32-E72D297353CC}">
                <c16:uniqueId val="{00000001-0336-4DF0-870C-5F2BED4A09AA}"/>
              </c:ext>
            </c:extLst>
          </c:dPt>
          <c:dPt>
            <c:idx val="1"/>
            <c:invertIfNegative val="0"/>
            <c:bubble3D val="0"/>
            <c:spPr>
              <a:solidFill>
                <a:schemeClr val="accent1">
                  <a:lumMod val="90000"/>
                  <a:lumOff val="10000"/>
                </a:schemeClr>
              </a:solidFill>
              <a:ln w="9525">
                <a:solidFill>
                  <a:srgbClr val="FFFFFF"/>
                </a:solidFill>
              </a:ln>
            </c:spPr>
            <c:extLst xmlns:c16r2="http://schemas.microsoft.com/office/drawing/2015/06/chart">
              <c:ext xmlns:c16="http://schemas.microsoft.com/office/drawing/2014/chart" uri="{C3380CC4-5D6E-409C-BE32-E72D297353CC}">
                <c16:uniqueId val="{00000003-0336-4DF0-870C-5F2BED4A09AA}"/>
              </c:ext>
            </c:extLst>
          </c:dPt>
          <c:dPt>
            <c:idx val="2"/>
            <c:invertIfNegative val="0"/>
            <c:bubble3D val="0"/>
            <c:spPr>
              <a:solidFill>
                <a:schemeClr val="accent1">
                  <a:lumMod val="90000"/>
                  <a:lumOff val="10000"/>
                </a:schemeClr>
              </a:solidFill>
              <a:ln w="9525">
                <a:solidFill>
                  <a:srgbClr val="FFFFFF"/>
                </a:solidFill>
              </a:ln>
            </c:spPr>
            <c:extLst xmlns:c16r2="http://schemas.microsoft.com/office/drawing/2015/06/chart">
              <c:ext xmlns:c16="http://schemas.microsoft.com/office/drawing/2014/chart" uri="{C3380CC4-5D6E-409C-BE32-E72D297353CC}">
                <c16:uniqueId val="{00000005-0336-4DF0-870C-5F2BED4A09AA}"/>
              </c:ext>
            </c:extLst>
          </c:dPt>
          <c:dPt>
            <c:idx val="3"/>
            <c:invertIfNegative val="0"/>
            <c:bubble3D val="0"/>
            <c:spPr>
              <a:solidFill>
                <a:schemeClr val="accent4">
                  <a:lumMod val="40000"/>
                  <a:lumOff val="60000"/>
                </a:schemeClr>
              </a:solidFill>
              <a:ln w="9525">
                <a:solidFill>
                  <a:srgbClr val="FFFFFF"/>
                </a:solidFill>
              </a:ln>
            </c:spPr>
            <c:extLst xmlns:c16r2="http://schemas.microsoft.com/office/drawing/2015/06/chart">
              <c:ext xmlns:c16="http://schemas.microsoft.com/office/drawing/2014/chart" uri="{C3380CC4-5D6E-409C-BE32-E72D297353CC}">
                <c16:uniqueId val="{00000007-0336-4DF0-870C-5F2BED4A09AA}"/>
              </c:ext>
            </c:extLst>
          </c:dPt>
          <c:dPt>
            <c:idx val="4"/>
            <c:invertIfNegative val="0"/>
            <c:bubble3D val="0"/>
            <c:spPr>
              <a:solidFill>
                <a:schemeClr val="accent4">
                  <a:lumMod val="40000"/>
                  <a:lumOff val="60000"/>
                </a:schemeClr>
              </a:solidFill>
              <a:ln w="25400">
                <a:noFill/>
              </a:ln>
            </c:spPr>
            <c:extLst xmlns:c16r2="http://schemas.microsoft.com/office/drawing/2015/06/chart">
              <c:ext xmlns:c16="http://schemas.microsoft.com/office/drawing/2014/chart" uri="{C3380CC4-5D6E-409C-BE32-E72D297353CC}">
                <c16:uniqueId val="{00000009-0336-4DF0-870C-5F2BED4A09AA}"/>
              </c:ext>
            </c:extLst>
          </c:dPt>
          <c:dPt>
            <c:idx val="5"/>
            <c:invertIfNegative val="0"/>
            <c:bubble3D val="0"/>
            <c:spPr>
              <a:solidFill>
                <a:schemeClr val="accent4">
                  <a:lumMod val="40000"/>
                  <a:lumOff val="60000"/>
                </a:schemeClr>
              </a:solidFill>
              <a:ln w="25400">
                <a:noFill/>
              </a:ln>
            </c:spPr>
            <c:extLst xmlns:c16r2="http://schemas.microsoft.com/office/drawing/2015/06/chart">
              <c:ext xmlns:c16="http://schemas.microsoft.com/office/drawing/2014/chart" uri="{C3380CC4-5D6E-409C-BE32-E72D297353CC}">
                <c16:uniqueId val="{0000000B-0336-4DF0-870C-5F2BED4A09AA}"/>
              </c:ext>
            </c:extLst>
          </c:dPt>
          <c:dPt>
            <c:idx val="6"/>
            <c:invertIfNegative val="0"/>
            <c:bubble3D val="0"/>
            <c:spPr>
              <a:solidFill>
                <a:schemeClr val="accent1">
                  <a:lumMod val="75000"/>
                  <a:lumOff val="25000"/>
                </a:schemeClr>
              </a:solidFill>
              <a:ln w="25400">
                <a:noFill/>
              </a:ln>
            </c:spPr>
            <c:extLst xmlns:c16r2="http://schemas.microsoft.com/office/drawing/2015/06/chart">
              <c:ext xmlns:c16="http://schemas.microsoft.com/office/drawing/2014/chart" uri="{C3380CC4-5D6E-409C-BE32-E72D297353CC}">
                <c16:uniqueId val="{0000000D-0336-4DF0-870C-5F2BED4A09AA}"/>
              </c:ext>
            </c:extLst>
          </c:dPt>
          <c:dPt>
            <c:idx val="7"/>
            <c:invertIfNegative val="0"/>
            <c:bubble3D val="0"/>
            <c:spPr>
              <a:solidFill>
                <a:schemeClr val="accent1">
                  <a:lumMod val="75000"/>
                  <a:lumOff val="25000"/>
                </a:schemeClr>
              </a:solidFill>
              <a:ln w="25400">
                <a:noFill/>
              </a:ln>
            </c:spPr>
            <c:extLst xmlns:c16r2="http://schemas.microsoft.com/office/drawing/2015/06/chart">
              <c:ext xmlns:c16="http://schemas.microsoft.com/office/drawing/2014/chart" uri="{C3380CC4-5D6E-409C-BE32-E72D297353CC}">
                <c16:uniqueId val="{0000000F-0336-4DF0-870C-5F2BED4A09AA}"/>
              </c:ext>
            </c:extLst>
          </c:dPt>
          <c:dPt>
            <c:idx val="8"/>
            <c:invertIfNegative val="0"/>
            <c:bubble3D val="0"/>
            <c:spPr>
              <a:solidFill>
                <a:schemeClr val="accent1">
                  <a:lumMod val="75000"/>
                  <a:lumOff val="25000"/>
                </a:schemeClr>
              </a:solidFill>
              <a:ln w="25400">
                <a:noFill/>
              </a:ln>
            </c:spPr>
            <c:extLst xmlns:c16r2="http://schemas.microsoft.com/office/drawing/2015/06/chart">
              <c:ext xmlns:c16="http://schemas.microsoft.com/office/drawing/2014/chart" uri="{C3380CC4-5D6E-409C-BE32-E72D297353CC}">
                <c16:uniqueId val="{00000011-0336-4DF0-870C-5F2BED4A09AA}"/>
              </c:ext>
            </c:extLst>
          </c:dPt>
          <c:dPt>
            <c:idx val="9"/>
            <c:invertIfNegative val="0"/>
            <c:bubble3D val="0"/>
            <c:spPr>
              <a:solidFill>
                <a:schemeClr val="accent2">
                  <a:lumMod val="20000"/>
                  <a:lumOff val="80000"/>
                </a:schemeClr>
              </a:solidFill>
              <a:ln w="25400">
                <a:noFill/>
              </a:ln>
            </c:spPr>
            <c:extLst xmlns:c16r2="http://schemas.microsoft.com/office/drawing/2015/06/chart">
              <c:ext xmlns:c16="http://schemas.microsoft.com/office/drawing/2014/chart" uri="{C3380CC4-5D6E-409C-BE32-E72D297353CC}">
                <c16:uniqueId val="{00000013-0336-4DF0-870C-5F2BED4A09AA}"/>
              </c:ext>
            </c:extLst>
          </c:dPt>
          <c:dPt>
            <c:idx val="10"/>
            <c:invertIfNegative val="0"/>
            <c:bubble3D val="0"/>
            <c:spPr>
              <a:solidFill>
                <a:schemeClr val="accent2">
                  <a:lumMod val="20000"/>
                  <a:lumOff val="80000"/>
                </a:schemeClr>
              </a:solidFill>
              <a:ln w="25400">
                <a:noFill/>
              </a:ln>
            </c:spPr>
            <c:extLst xmlns:c16r2="http://schemas.microsoft.com/office/drawing/2015/06/chart">
              <c:ext xmlns:c16="http://schemas.microsoft.com/office/drawing/2014/chart" uri="{C3380CC4-5D6E-409C-BE32-E72D297353CC}">
                <c16:uniqueId val="{00000015-0336-4DF0-870C-5F2BED4A09AA}"/>
              </c:ext>
            </c:extLst>
          </c:dPt>
          <c:dPt>
            <c:idx val="11"/>
            <c:invertIfNegative val="0"/>
            <c:bubble3D val="0"/>
            <c:spPr>
              <a:solidFill>
                <a:schemeClr val="accent2">
                  <a:lumMod val="20000"/>
                  <a:lumOff val="80000"/>
                </a:schemeClr>
              </a:solidFill>
              <a:ln w="25400">
                <a:noFill/>
              </a:ln>
            </c:spPr>
            <c:extLst xmlns:c16r2="http://schemas.microsoft.com/office/drawing/2015/06/chart">
              <c:ext xmlns:c16="http://schemas.microsoft.com/office/drawing/2014/chart" uri="{C3380CC4-5D6E-409C-BE32-E72D297353CC}">
                <c16:uniqueId val="{00000017-0336-4DF0-870C-5F2BED4A09AA}"/>
              </c:ext>
            </c:extLst>
          </c:dPt>
          <c:dLbls>
            <c:numFmt formatCode="&quot;$&quot;#,##0" sourceLinked="0"/>
            <c:spPr>
              <a:noFill/>
              <a:ln>
                <a:noFill/>
              </a:ln>
              <a:effectLst/>
            </c:spPr>
            <c:txPr>
              <a:bodyPr/>
              <a:lstStyle/>
              <a:p>
                <a:pPr>
                  <a:defRPr sz="700">
                    <a:solidFill>
                      <a:schemeClr val="tx1"/>
                    </a:solidFill>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General</c:formatCode>
                <c:ptCount val="3"/>
                <c:pt idx="0">
                  <c:v>2014</c:v>
                </c:pt>
                <c:pt idx="1">
                  <c:v>2015</c:v>
                </c:pt>
                <c:pt idx="2">
                  <c:v>2016</c:v>
                </c:pt>
              </c:numCache>
            </c:numRef>
          </c:cat>
          <c:val>
            <c:numRef>
              <c:f>Sheet1!$B$2:$B$4</c:f>
              <c:numCache>
                <c:formatCode>_(* #,##0_);_(* \(#,##0\);_(* "-"??_);_(@_)</c:formatCode>
                <c:ptCount val="3"/>
                <c:pt idx="0">
                  <c:v>3.9437899999999999</c:v>
                </c:pt>
                <c:pt idx="1">
                  <c:v>11.832090000000001</c:v>
                </c:pt>
                <c:pt idx="2">
                  <c:v>291.69224679999968</c:v>
                </c:pt>
              </c:numCache>
            </c:numRef>
          </c:val>
          <c:extLst xmlns:c16r2="http://schemas.microsoft.com/office/drawing/2015/06/chart">
            <c:ext xmlns:c16="http://schemas.microsoft.com/office/drawing/2014/chart" uri="{C3380CC4-5D6E-409C-BE32-E72D297353CC}">
              <c16:uniqueId val="{00000018-0336-4DF0-870C-5F2BED4A09AA}"/>
            </c:ext>
          </c:extLst>
        </c:ser>
        <c:ser>
          <c:idx val="1"/>
          <c:order val="1"/>
          <c:tx>
            <c:strRef>
              <c:f>Sheet1!$C$1</c:f>
              <c:strCache>
                <c:ptCount val="1"/>
                <c:pt idx="0">
                  <c:v>Cogeda</c:v>
                </c:pt>
              </c:strCache>
            </c:strRef>
          </c:tx>
          <c:spPr>
            <a:solidFill>
              <a:schemeClr val="accent1">
                <a:lumMod val="25000"/>
                <a:lumOff val="75000"/>
              </a:schemeClr>
            </a:solidFill>
          </c:spPr>
          <c:invertIfNegative val="0"/>
          <c:dLbls>
            <c:numFmt formatCode="&quot;$&quot;#,##0" sourceLinked="0"/>
            <c:spPr>
              <a:noFill/>
              <a:ln>
                <a:noFill/>
              </a:ln>
              <a:effectLst/>
            </c:spPr>
            <c:txPr>
              <a:bodyPr/>
              <a:lstStyle/>
              <a:p>
                <a:pPr>
                  <a:defRPr sz="700"/>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Sheet1!$A$2:$A$4</c:f>
              <c:numCache>
                <c:formatCode>General</c:formatCode>
                <c:ptCount val="3"/>
                <c:pt idx="0">
                  <c:v>2014</c:v>
                </c:pt>
                <c:pt idx="1">
                  <c:v>2015</c:v>
                </c:pt>
                <c:pt idx="2">
                  <c:v>2016</c:v>
                </c:pt>
              </c:numCache>
            </c:numRef>
          </c:cat>
          <c:val>
            <c:numRef>
              <c:f>Sheet1!$C$2:$C$4</c:f>
              <c:numCache>
                <c:formatCode>_(* #,##0_);_(* \(#,##0\);_(* "-"??_);_(@_)</c:formatCode>
                <c:ptCount val="3"/>
                <c:pt idx="0">
                  <c:v>17.838010000000001</c:v>
                </c:pt>
                <c:pt idx="1">
                  <c:v>41.636950000000006</c:v>
                </c:pt>
                <c:pt idx="2">
                  <c:v>125.81164000000001</c:v>
                </c:pt>
              </c:numCache>
            </c:numRef>
          </c:val>
          <c:extLst xmlns:c16r2="http://schemas.microsoft.com/office/drawing/2015/06/chart">
            <c:ext xmlns:c16="http://schemas.microsoft.com/office/drawing/2014/chart" uri="{C3380CC4-5D6E-409C-BE32-E72D297353CC}">
              <c16:uniqueId val="{00000019-0336-4DF0-870C-5F2BED4A09AA}"/>
            </c:ext>
          </c:extLst>
        </c:ser>
        <c:ser>
          <c:idx val="2"/>
          <c:order val="2"/>
          <c:tx>
            <c:strRef>
              <c:f>Sheet1!$D$1</c:f>
              <c:strCache>
                <c:ptCount val="1"/>
                <c:pt idx="0">
                  <c:v>White Portugal</c:v>
                </c:pt>
              </c:strCache>
            </c:strRef>
          </c:tx>
          <c:invertIfNegative val="0"/>
          <c:dLbls>
            <c:numFmt formatCode="&quot;$&quot;#,##0" sourceLinked="0"/>
            <c:txPr>
              <a:bodyPr/>
              <a:lstStyle/>
              <a:p>
                <a:pPr>
                  <a:defRPr sz="700"/>
                </a:pPr>
                <a:endParaRPr lang="en-US"/>
              </a:p>
            </c:txPr>
            <c:showLegendKey val="0"/>
            <c:showVal val="1"/>
            <c:showCatName val="0"/>
            <c:showSerName val="0"/>
            <c:showPercent val="0"/>
            <c:showBubbleSize val="0"/>
            <c:showLeaderLines val="0"/>
          </c:dLbls>
          <c:cat>
            <c:numRef>
              <c:f>Sheet1!$A$2:$A$4</c:f>
              <c:numCache>
                <c:formatCode>General</c:formatCode>
                <c:ptCount val="3"/>
                <c:pt idx="0">
                  <c:v>2014</c:v>
                </c:pt>
                <c:pt idx="1">
                  <c:v>2015</c:v>
                </c:pt>
                <c:pt idx="2">
                  <c:v>2016</c:v>
                </c:pt>
              </c:numCache>
            </c:numRef>
          </c:cat>
          <c:val>
            <c:numRef>
              <c:f>Sheet1!$D$2:$D$4</c:f>
              <c:numCache>
                <c:formatCode>_(* #,##0_);_(* \(#,##0\);_(* "-"??_);_(@_)</c:formatCode>
                <c:ptCount val="3"/>
                <c:pt idx="0">
                  <c:v>0.26694999999999991</c:v>
                </c:pt>
                <c:pt idx="1">
                  <c:v>26.171940000000003</c:v>
                </c:pt>
                <c:pt idx="2">
                  <c:v>227.65301000000005</c:v>
                </c:pt>
              </c:numCache>
            </c:numRef>
          </c:val>
        </c:ser>
        <c:dLbls>
          <c:showLegendKey val="0"/>
          <c:showVal val="0"/>
          <c:showCatName val="0"/>
          <c:showSerName val="0"/>
          <c:showPercent val="0"/>
          <c:showBubbleSize val="0"/>
        </c:dLbls>
        <c:gapWidth val="10"/>
        <c:axId val="152840064"/>
        <c:axId val="152838528"/>
      </c:barChart>
      <c:valAx>
        <c:axId val="152838528"/>
        <c:scaling>
          <c:orientation val="minMax"/>
          <c:max val="300"/>
          <c:min val="0"/>
        </c:scaling>
        <c:delete val="0"/>
        <c:axPos val="l"/>
        <c:majorGridlines>
          <c:spPr>
            <a:ln>
              <a:noFill/>
            </a:ln>
          </c:spPr>
        </c:majorGridlines>
        <c:numFmt formatCode="&quot;$&quot;#,##0" sourceLinked="0"/>
        <c:majorTickMark val="none"/>
        <c:minorTickMark val="none"/>
        <c:tickLblPos val="nextTo"/>
        <c:txPr>
          <a:bodyPr/>
          <a:lstStyle/>
          <a:p>
            <a:pPr>
              <a:defRPr sz="700"/>
            </a:pPr>
            <a:endParaRPr lang="en-US"/>
          </a:p>
        </c:txPr>
        <c:crossAx val="152840064"/>
        <c:crosses val="autoZero"/>
        <c:crossBetween val="between"/>
        <c:majorUnit val="50"/>
      </c:valAx>
      <c:catAx>
        <c:axId val="152840064"/>
        <c:scaling>
          <c:orientation val="minMax"/>
        </c:scaling>
        <c:delete val="0"/>
        <c:axPos val="b"/>
        <c:numFmt formatCode="General" sourceLinked="0"/>
        <c:majorTickMark val="none"/>
        <c:minorTickMark val="none"/>
        <c:tickLblPos val="nextTo"/>
        <c:txPr>
          <a:bodyPr/>
          <a:lstStyle/>
          <a:p>
            <a:pPr>
              <a:defRPr sz="700"/>
            </a:pPr>
            <a:endParaRPr lang="en-US"/>
          </a:p>
        </c:txPr>
        <c:crossAx val="152838528"/>
        <c:crosses val="autoZero"/>
        <c:auto val="1"/>
        <c:lblAlgn val="ctr"/>
        <c:lblOffset val="100"/>
        <c:noMultiLvlLbl val="0"/>
      </c:catAx>
      <c:spPr>
        <a:noFill/>
        <a:ln w="25400">
          <a:noFill/>
        </a:ln>
      </c:spPr>
    </c:plotArea>
    <c:legend>
      <c:legendPos val="b"/>
      <c:layout>
        <c:manualLayout>
          <c:xMode val="edge"/>
          <c:yMode val="edge"/>
          <c:x val="0.2358211190438653"/>
          <c:y val="0.87519638001326661"/>
          <c:w val="0.52835776191226946"/>
          <c:h val="0.12480361998673345"/>
        </c:manualLayout>
      </c:layout>
      <c:overlay val="0"/>
      <c:txPr>
        <a:bodyPr/>
        <a:lstStyle/>
        <a:p>
          <a:pPr>
            <a:defRPr sz="700"/>
          </a:pPr>
          <a:endParaRPr lang="en-US"/>
        </a:p>
      </c:txPr>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900"/>
            </a:pPr>
            <a:r>
              <a:rPr lang="en-US" sz="900" dirty="0" smtClean="0"/>
              <a:t>High</a:t>
            </a:r>
            <a:r>
              <a:rPr lang="en-US" sz="900" baseline="0" dirty="0" smtClean="0"/>
              <a:t> Potential New Customer</a:t>
            </a:r>
            <a:r>
              <a:rPr lang="en-US" sz="900" dirty="0" smtClean="0"/>
              <a:t> Sales (Cumulative </a:t>
            </a:r>
            <a:r>
              <a:rPr lang="en-US" sz="900" baseline="0" dirty="0" smtClean="0"/>
              <a:t>19 Months)</a:t>
            </a:r>
            <a:endParaRPr lang="en-US" sz="900" dirty="0"/>
          </a:p>
        </c:rich>
      </c:tx>
      <c:layout>
        <c:manualLayout>
          <c:xMode val="edge"/>
          <c:yMode val="edge"/>
          <c:x val="0.20792321829691648"/>
          <c:y val="6.080328318578563E-2"/>
        </c:manualLayout>
      </c:layout>
      <c:overlay val="1"/>
    </c:title>
    <c:autoTitleDeleted val="0"/>
    <c:plotArea>
      <c:layout>
        <c:manualLayout>
          <c:layoutTarget val="inner"/>
          <c:xMode val="edge"/>
          <c:yMode val="edge"/>
          <c:x val="0.135184807024709"/>
          <c:y val="0.13548406448375908"/>
          <c:w val="0.85369509534199794"/>
          <c:h val="0.59755433382131506"/>
        </c:manualLayout>
      </c:layout>
      <c:lineChart>
        <c:grouping val="standard"/>
        <c:varyColors val="0"/>
        <c:ser>
          <c:idx val="0"/>
          <c:order val="0"/>
          <c:tx>
            <c:strRef>
              <c:f>Sheet1!$B$1</c:f>
              <c:strCache>
                <c:ptCount val="1"/>
                <c:pt idx="0">
                  <c:v>Actual</c:v>
                </c:pt>
              </c:strCache>
            </c:strRef>
          </c:tx>
          <c:spPr>
            <a:ln w="28575">
              <a:solidFill>
                <a:schemeClr val="accent3"/>
              </a:solidFill>
            </a:ln>
          </c:spPr>
          <c:marker>
            <c:symbol val="square"/>
            <c:size val="5"/>
            <c:spPr>
              <a:noFill/>
              <a:ln>
                <a:noFill/>
              </a:ln>
            </c:spPr>
          </c:marker>
          <c:cat>
            <c:numRef>
              <c:f>Sheet1!$A$2:$A$20</c:f>
              <c:numCache>
                <c:formatCode>[$-409]mmm\-yy;@</c:formatCode>
                <c:ptCount val="19"/>
                <c:pt idx="0">
                  <c:v>42186</c:v>
                </c:pt>
                <c:pt idx="1">
                  <c:v>42217</c:v>
                </c:pt>
                <c:pt idx="2">
                  <c:v>42248</c:v>
                </c:pt>
                <c:pt idx="3">
                  <c:v>42278</c:v>
                </c:pt>
                <c:pt idx="4">
                  <c:v>42309</c:v>
                </c:pt>
                <c:pt idx="5">
                  <c:v>42339</c:v>
                </c:pt>
                <c:pt idx="6">
                  <c:v>42370</c:v>
                </c:pt>
                <c:pt idx="7">
                  <c:v>42401</c:v>
                </c:pt>
                <c:pt idx="8">
                  <c:v>42430</c:v>
                </c:pt>
                <c:pt idx="9">
                  <c:v>42461</c:v>
                </c:pt>
                <c:pt idx="10">
                  <c:v>42491</c:v>
                </c:pt>
                <c:pt idx="11">
                  <c:v>42522</c:v>
                </c:pt>
                <c:pt idx="12">
                  <c:v>42552</c:v>
                </c:pt>
                <c:pt idx="13">
                  <c:v>42583</c:v>
                </c:pt>
                <c:pt idx="14">
                  <c:v>42614</c:v>
                </c:pt>
                <c:pt idx="15">
                  <c:v>42644</c:v>
                </c:pt>
                <c:pt idx="16">
                  <c:v>42675</c:v>
                </c:pt>
                <c:pt idx="17">
                  <c:v>42705</c:v>
                </c:pt>
                <c:pt idx="18">
                  <c:v>42736</c:v>
                </c:pt>
              </c:numCache>
            </c:numRef>
          </c:cat>
          <c:val>
            <c:numRef>
              <c:f>Sheet1!$B$2:$B$20</c:f>
              <c:numCache>
                <c:formatCode>_("$"* #,##0.00_);_("$"* \(#,##0.00\);_("$"* "-"??_);_(@_)</c:formatCode>
                <c:ptCount val="19"/>
                <c:pt idx="0">
                  <c:v>602.8018100000005</c:v>
                </c:pt>
                <c:pt idx="1">
                  <c:v>1238.2364164000005</c:v>
                </c:pt>
                <c:pt idx="2">
                  <c:v>2146.1814650999995</c:v>
                </c:pt>
                <c:pt idx="3">
                  <c:v>2932.5437067999992</c:v>
                </c:pt>
                <c:pt idx="4">
                  <c:v>3651.4095607999993</c:v>
                </c:pt>
                <c:pt idx="5">
                  <c:v>4308.7283661999991</c:v>
                </c:pt>
                <c:pt idx="6">
                  <c:v>5103.342675599999</c:v>
                </c:pt>
                <c:pt idx="7">
                  <c:v>5948.3428325999994</c:v>
                </c:pt>
                <c:pt idx="8">
                  <c:v>6910.0645891999993</c:v>
                </c:pt>
                <c:pt idx="9">
                  <c:v>7720.0375019999992</c:v>
                </c:pt>
                <c:pt idx="10">
                  <c:v>8550.0463089999994</c:v>
                </c:pt>
                <c:pt idx="11">
                  <c:v>9517.5986532999977</c:v>
                </c:pt>
                <c:pt idx="12">
                  <c:v>10258.081422999998</c:v>
                </c:pt>
                <c:pt idx="13">
                  <c:v>10924.098341599996</c:v>
                </c:pt>
                <c:pt idx="14">
                  <c:v>11992.774559899999</c:v>
                </c:pt>
                <c:pt idx="15">
                  <c:v>12832.017077399998</c:v>
                </c:pt>
                <c:pt idx="16">
                  <c:v>13659.4883061</c:v>
                </c:pt>
                <c:pt idx="17">
                  <c:v>14595.4137034</c:v>
                </c:pt>
                <c:pt idx="18">
                  <c:v>15405.899392199999</c:v>
                </c:pt>
              </c:numCache>
            </c:numRef>
          </c:val>
          <c:smooth val="0"/>
          <c:extLst xmlns:c16r2="http://schemas.microsoft.com/office/drawing/2015/06/chart">
            <c:ext xmlns:c16="http://schemas.microsoft.com/office/drawing/2014/chart" uri="{C3380CC4-5D6E-409C-BE32-E72D297353CC}">
              <c16:uniqueId val="{00000000-499E-4E49-B43A-330DA5E81625}"/>
            </c:ext>
          </c:extLst>
        </c:ser>
        <c:dLbls>
          <c:showLegendKey val="0"/>
          <c:showVal val="0"/>
          <c:showCatName val="0"/>
          <c:showSerName val="0"/>
          <c:showPercent val="0"/>
          <c:showBubbleSize val="0"/>
        </c:dLbls>
        <c:marker val="1"/>
        <c:smooth val="0"/>
        <c:axId val="152912640"/>
        <c:axId val="152914176"/>
      </c:lineChart>
      <c:lineChart>
        <c:grouping val="standard"/>
        <c:varyColors val="0"/>
        <c:ser>
          <c:idx val="1"/>
          <c:order val="1"/>
          <c:tx>
            <c:strRef>
              <c:f>Sheet1!$C$1</c:f>
              <c:strCache>
                <c:ptCount val="1"/>
                <c:pt idx="0">
                  <c:v>Projected Year Baseline</c:v>
                </c:pt>
              </c:strCache>
            </c:strRef>
          </c:tx>
          <c:spPr>
            <a:ln>
              <a:solidFill>
                <a:srgbClr val="336699"/>
              </a:solidFill>
            </a:ln>
          </c:spPr>
          <c:marker>
            <c:symbol val="none"/>
          </c:marker>
          <c:cat>
            <c:numRef>
              <c:f>Sheet1!$A$2:$A$20</c:f>
              <c:numCache>
                <c:formatCode>[$-409]mmm\-yy;@</c:formatCode>
                <c:ptCount val="19"/>
                <c:pt idx="0">
                  <c:v>42186</c:v>
                </c:pt>
                <c:pt idx="1">
                  <c:v>42217</c:v>
                </c:pt>
                <c:pt idx="2">
                  <c:v>42248</c:v>
                </c:pt>
                <c:pt idx="3">
                  <c:v>42278</c:v>
                </c:pt>
                <c:pt idx="4">
                  <c:v>42309</c:v>
                </c:pt>
                <c:pt idx="5">
                  <c:v>42339</c:v>
                </c:pt>
                <c:pt idx="6">
                  <c:v>42370</c:v>
                </c:pt>
                <c:pt idx="7">
                  <c:v>42401</c:v>
                </c:pt>
                <c:pt idx="8">
                  <c:v>42430</c:v>
                </c:pt>
                <c:pt idx="9">
                  <c:v>42461</c:v>
                </c:pt>
                <c:pt idx="10">
                  <c:v>42491</c:v>
                </c:pt>
                <c:pt idx="11">
                  <c:v>42522</c:v>
                </c:pt>
                <c:pt idx="12">
                  <c:v>42552</c:v>
                </c:pt>
                <c:pt idx="13">
                  <c:v>42583</c:v>
                </c:pt>
                <c:pt idx="14">
                  <c:v>42614</c:v>
                </c:pt>
                <c:pt idx="15">
                  <c:v>42644</c:v>
                </c:pt>
                <c:pt idx="16">
                  <c:v>42675</c:v>
                </c:pt>
                <c:pt idx="17">
                  <c:v>42705</c:v>
                </c:pt>
                <c:pt idx="18">
                  <c:v>42736</c:v>
                </c:pt>
              </c:numCache>
            </c:numRef>
          </c:cat>
          <c:val>
            <c:numRef>
              <c:f>Sheet1!$C$2:$C$20</c:f>
              <c:numCache>
                <c:formatCode>_("$"* #,##0.00_);_("$"* \(#,##0.00\);_("$"* "-"??_);_(@_)</c:formatCode>
                <c:ptCount val="19"/>
                <c:pt idx="0">
                  <c:v>526.44928349999998</c:v>
                </c:pt>
                <c:pt idx="1">
                  <c:v>1005.7882161000003</c:v>
                </c:pt>
                <c:pt idx="2">
                  <c:v>1674.1218442999996</c:v>
                </c:pt>
                <c:pt idx="3">
                  <c:v>2198.0485086999997</c:v>
                </c:pt>
                <c:pt idx="4">
                  <c:v>2688.8222131999996</c:v>
                </c:pt>
                <c:pt idx="5">
                  <c:v>3105.5440174999999</c:v>
                </c:pt>
                <c:pt idx="6">
                  <c:v>3650.4387117999995</c:v>
                </c:pt>
                <c:pt idx="7">
                  <c:v>4225.6540237999998</c:v>
                </c:pt>
                <c:pt idx="8">
                  <c:v>4893.6337577000004</c:v>
                </c:pt>
                <c:pt idx="9">
                  <c:v>5466.0875077999999</c:v>
                </c:pt>
                <c:pt idx="10">
                  <c:v>6040.1300328999996</c:v>
                </c:pt>
                <c:pt idx="11">
                  <c:v>6808.9765207999999</c:v>
                </c:pt>
                <c:pt idx="12">
                  <c:v>7411.7783308000007</c:v>
                </c:pt>
                <c:pt idx="13">
                  <c:v>8047.2129372000009</c:v>
                </c:pt>
                <c:pt idx="14">
                  <c:v>8955.1579858999994</c:v>
                </c:pt>
                <c:pt idx="15">
                  <c:v>9741.5202275999982</c:v>
                </c:pt>
                <c:pt idx="16">
                  <c:v>10460.3860816</c:v>
                </c:pt>
                <c:pt idx="17">
                  <c:v>11117.704886999998</c:v>
                </c:pt>
                <c:pt idx="18">
                  <c:v>11912.319196399998</c:v>
                </c:pt>
              </c:numCache>
            </c:numRef>
          </c:val>
          <c:smooth val="0"/>
          <c:extLst xmlns:c16r2="http://schemas.microsoft.com/office/drawing/2015/06/chart">
            <c:ext xmlns:c16="http://schemas.microsoft.com/office/drawing/2014/chart" uri="{C3380CC4-5D6E-409C-BE32-E72D297353CC}">
              <c16:uniqueId val="{00000004-499E-4E49-B43A-330DA5E81625}"/>
            </c:ext>
          </c:extLst>
        </c:ser>
        <c:dLbls>
          <c:showLegendKey val="0"/>
          <c:showVal val="0"/>
          <c:showCatName val="0"/>
          <c:showSerName val="0"/>
          <c:showPercent val="0"/>
          <c:showBubbleSize val="0"/>
        </c:dLbls>
        <c:marker val="1"/>
        <c:smooth val="0"/>
        <c:axId val="152925696"/>
        <c:axId val="152924160"/>
      </c:lineChart>
      <c:dateAx>
        <c:axId val="152912640"/>
        <c:scaling>
          <c:orientation val="minMax"/>
        </c:scaling>
        <c:delete val="0"/>
        <c:axPos val="b"/>
        <c:numFmt formatCode="[$-409]mmm\-yy;@" sourceLinked="1"/>
        <c:majorTickMark val="none"/>
        <c:minorTickMark val="none"/>
        <c:tickLblPos val="nextTo"/>
        <c:spPr>
          <a:ln w="3175">
            <a:solidFill>
              <a:srgbClr val="969696"/>
            </a:solidFill>
            <a:prstDash val="solid"/>
          </a:ln>
        </c:spPr>
        <c:txPr>
          <a:bodyPr/>
          <a:lstStyle/>
          <a:p>
            <a:pPr>
              <a:defRPr sz="700" b="0" i="1">
                <a:solidFill>
                  <a:srgbClr val="000000"/>
                </a:solidFill>
                <a:latin typeface="Tahoma"/>
                <a:ea typeface="Tahoma"/>
                <a:cs typeface="Tahoma"/>
              </a:defRPr>
            </a:pPr>
            <a:endParaRPr lang="en-US"/>
          </a:p>
        </c:txPr>
        <c:crossAx val="152914176"/>
        <c:crosses val="autoZero"/>
        <c:auto val="1"/>
        <c:lblOffset val="100"/>
        <c:baseTimeUnit val="months"/>
      </c:dateAx>
      <c:valAx>
        <c:axId val="152914176"/>
        <c:scaling>
          <c:orientation val="minMax"/>
          <c:max val="16000"/>
          <c:min val="0"/>
        </c:scaling>
        <c:delete val="0"/>
        <c:axPos val="l"/>
        <c:numFmt formatCode="&quot;$&quot;#,##0" sourceLinked="0"/>
        <c:majorTickMark val="none"/>
        <c:minorTickMark val="none"/>
        <c:tickLblPos val="nextTo"/>
        <c:spPr>
          <a:ln w="3175">
            <a:solidFill>
              <a:srgbClr val="969696"/>
            </a:solidFill>
            <a:prstDash val="solid"/>
          </a:ln>
        </c:spPr>
        <c:txPr>
          <a:bodyPr/>
          <a:lstStyle/>
          <a:p>
            <a:pPr>
              <a:defRPr sz="700" b="0" i="1">
                <a:solidFill>
                  <a:srgbClr val="000000"/>
                </a:solidFill>
                <a:latin typeface="Tahoma"/>
                <a:ea typeface="Tahoma"/>
                <a:cs typeface="Tahoma"/>
              </a:defRPr>
            </a:pPr>
            <a:endParaRPr lang="en-US"/>
          </a:p>
        </c:txPr>
        <c:crossAx val="152912640"/>
        <c:crosses val="autoZero"/>
        <c:crossBetween val="between"/>
        <c:majorUnit val="4000"/>
      </c:valAx>
      <c:valAx>
        <c:axId val="152924160"/>
        <c:scaling>
          <c:orientation val="minMax"/>
          <c:max val="0.1"/>
          <c:min val="0"/>
        </c:scaling>
        <c:delete val="1"/>
        <c:axPos val="r"/>
        <c:numFmt formatCode="0%" sourceLinked="0"/>
        <c:majorTickMark val="none"/>
        <c:minorTickMark val="none"/>
        <c:tickLblPos val="nextTo"/>
        <c:crossAx val="152925696"/>
        <c:crosses val="max"/>
        <c:crossBetween val="between"/>
        <c:majorUnit val="2.0000000000000004E-2"/>
        <c:minorUnit val="1.0000000000000002E-2"/>
      </c:valAx>
      <c:dateAx>
        <c:axId val="152925696"/>
        <c:scaling>
          <c:orientation val="minMax"/>
        </c:scaling>
        <c:delete val="1"/>
        <c:axPos val="b"/>
        <c:numFmt formatCode="[$-409]mmm\-yy;@" sourceLinked="1"/>
        <c:majorTickMark val="out"/>
        <c:minorTickMark val="none"/>
        <c:tickLblPos val="nextTo"/>
        <c:crossAx val="152924160"/>
        <c:crosses val="autoZero"/>
        <c:auto val="1"/>
        <c:lblOffset val="100"/>
        <c:baseTimeUnit val="months"/>
      </c:dateAx>
      <c:spPr>
        <a:noFill/>
        <a:ln w="25400">
          <a:noFill/>
        </a:ln>
      </c:spPr>
    </c:plotArea>
    <c:legend>
      <c:legendPos val="b"/>
      <c:layout>
        <c:manualLayout>
          <c:xMode val="edge"/>
          <c:yMode val="edge"/>
          <c:x val="0.18257806798540424"/>
          <c:y val="0.89908040277299939"/>
          <c:w val="0.64039203636130848"/>
          <c:h val="0.10091960795126383"/>
        </c:manualLayout>
      </c:layout>
      <c:overlay val="0"/>
      <c:txPr>
        <a:bodyPr/>
        <a:lstStyle/>
        <a:p>
          <a:pPr>
            <a:defRPr sz="700"/>
          </a:pPr>
          <a:endParaRPr lang="en-US"/>
        </a:p>
      </c:txPr>
    </c:legend>
    <c:plotVisOnly val="1"/>
    <c:dispBlanksAs val="gap"/>
    <c:showDLblsOverMax val="0"/>
  </c:chart>
  <c:spPr>
    <a:noFill/>
    <a:ln w="9525">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Color MFD Market vs. </a:t>
            </a:r>
            <a:r>
              <a:rPr lang="en-US" dirty="0" err="1"/>
              <a:t>Katun</a:t>
            </a:r>
            <a:r>
              <a:rPr lang="en-US" dirty="0"/>
              <a:t> Market Share</a:t>
            </a:r>
          </a:p>
        </c:rich>
      </c:tx>
      <c:layout>
        <c:manualLayout>
          <c:xMode val="edge"/>
          <c:yMode val="edge"/>
          <c:x val="0.17059820647419072"/>
          <c:y val="1.8434102799878945E-2"/>
        </c:manualLayout>
      </c:layout>
      <c:overlay val="1"/>
    </c:title>
    <c:autoTitleDeleted val="0"/>
    <c:plotArea>
      <c:layout>
        <c:manualLayout>
          <c:layoutTarget val="inner"/>
          <c:xMode val="edge"/>
          <c:yMode val="edge"/>
          <c:x val="0.15598463794966805"/>
          <c:y val="7.3467232667623089E-2"/>
          <c:w val="0.69910098553857236"/>
          <c:h val="0.6959087638993483"/>
        </c:manualLayout>
      </c:layout>
      <c:barChart>
        <c:barDir val="col"/>
        <c:grouping val="clustered"/>
        <c:varyColors val="0"/>
        <c:ser>
          <c:idx val="0"/>
          <c:order val="0"/>
          <c:tx>
            <c:strRef>
              <c:f>Sheet1!$B$1</c:f>
              <c:strCache>
                <c:ptCount val="1"/>
                <c:pt idx="0">
                  <c:v>Color MFD Market</c:v>
                </c:pt>
              </c:strCache>
            </c:strRef>
          </c:tx>
          <c:spPr>
            <a:solidFill>
              <a:schemeClr val="accent1">
                <a:lumMod val="25000"/>
                <a:lumOff val="75000"/>
              </a:schemeClr>
            </a:solidFill>
            <a:ln w="25400">
              <a:noFill/>
            </a:ln>
          </c:spPr>
          <c:invertIfNegative val="0"/>
          <c:dPt>
            <c:idx val="0"/>
            <c:invertIfNegative val="0"/>
            <c:bubble3D val="0"/>
            <c:spPr>
              <a:solidFill>
                <a:schemeClr val="accent1">
                  <a:lumMod val="25000"/>
                  <a:lumOff val="75000"/>
                </a:schemeClr>
              </a:solidFill>
              <a:ln w="9525">
                <a:solidFill>
                  <a:srgbClr val="FFFFFF"/>
                </a:solidFill>
              </a:ln>
            </c:spPr>
            <c:extLst xmlns:c16r2="http://schemas.microsoft.com/office/drawing/2015/06/chart">
              <c:ext xmlns:c16="http://schemas.microsoft.com/office/drawing/2014/chart" uri="{C3380CC4-5D6E-409C-BE32-E72D297353CC}">
                <c16:uniqueId val="{00000001-35BC-4AFD-BBF8-FEA20F42A9B8}"/>
              </c:ext>
            </c:extLst>
          </c:dPt>
          <c:dPt>
            <c:idx val="1"/>
            <c:invertIfNegative val="0"/>
            <c:bubble3D val="0"/>
            <c:spPr>
              <a:solidFill>
                <a:schemeClr val="accent1">
                  <a:lumMod val="25000"/>
                  <a:lumOff val="75000"/>
                </a:schemeClr>
              </a:solidFill>
              <a:ln w="9525">
                <a:solidFill>
                  <a:srgbClr val="FFFFFF"/>
                </a:solidFill>
              </a:ln>
            </c:spPr>
            <c:extLst xmlns:c16r2="http://schemas.microsoft.com/office/drawing/2015/06/chart">
              <c:ext xmlns:c16="http://schemas.microsoft.com/office/drawing/2014/chart" uri="{C3380CC4-5D6E-409C-BE32-E72D297353CC}">
                <c16:uniqueId val="{00000003-35BC-4AFD-BBF8-FEA20F42A9B8}"/>
              </c:ext>
            </c:extLst>
          </c:dPt>
          <c:dPt>
            <c:idx val="2"/>
            <c:invertIfNegative val="0"/>
            <c:bubble3D val="0"/>
            <c:spPr>
              <a:solidFill>
                <a:schemeClr val="accent1">
                  <a:lumMod val="25000"/>
                  <a:lumOff val="75000"/>
                </a:schemeClr>
              </a:solidFill>
              <a:ln w="9525">
                <a:solidFill>
                  <a:srgbClr val="FFFFFF"/>
                </a:solidFill>
              </a:ln>
            </c:spPr>
            <c:extLst xmlns:c16r2="http://schemas.microsoft.com/office/drawing/2015/06/chart">
              <c:ext xmlns:c16="http://schemas.microsoft.com/office/drawing/2014/chart" uri="{C3380CC4-5D6E-409C-BE32-E72D297353CC}">
                <c16:uniqueId val="{00000005-35BC-4AFD-BBF8-FEA20F42A9B8}"/>
              </c:ext>
            </c:extLst>
          </c:dPt>
          <c:dPt>
            <c:idx val="3"/>
            <c:invertIfNegative val="0"/>
            <c:bubble3D val="0"/>
            <c:spPr>
              <a:solidFill>
                <a:schemeClr val="accent1">
                  <a:lumMod val="25000"/>
                  <a:lumOff val="75000"/>
                </a:schemeClr>
              </a:solidFill>
              <a:ln w="9525">
                <a:solidFill>
                  <a:srgbClr val="FFFFFF"/>
                </a:solidFill>
              </a:ln>
            </c:spPr>
            <c:extLst xmlns:c16r2="http://schemas.microsoft.com/office/drawing/2015/06/chart">
              <c:ext xmlns:c16="http://schemas.microsoft.com/office/drawing/2014/chart" uri="{C3380CC4-5D6E-409C-BE32-E72D297353CC}">
                <c16:uniqueId val="{00000007-35BC-4AFD-BBF8-FEA20F42A9B8}"/>
              </c:ext>
            </c:extLst>
          </c:dPt>
          <c:dPt>
            <c:idx val="4"/>
            <c:invertIfNegative val="0"/>
            <c:bubble3D val="0"/>
            <c:extLst xmlns:c16r2="http://schemas.microsoft.com/office/drawing/2015/06/chart">
              <c:ext xmlns:c16="http://schemas.microsoft.com/office/drawing/2014/chart" uri="{C3380CC4-5D6E-409C-BE32-E72D297353CC}">
                <c16:uniqueId val="{00000008-35BC-4AFD-BBF8-FEA20F42A9B8}"/>
              </c:ext>
            </c:extLst>
          </c:dPt>
          <c:dPt>
            <c:idx val="5"/>
            <c:invertIfNegative val="0"/>
            <c:bubble3D val="0"/>
            <c:extLst xmlns:c16r2="http://schemas.microsoft.com/office/drawing/2015/06/chart">
              <c:ext xmlns:c16="http://schemas.microsoft.com/office/drawing/2014/chart" uri="{C3380CC4-5D6E-409C-BE32-E72D297353CC}">
                <c16:uniqueId val="{00000009-35BC-4AFD-BBF8-FEA20F42A9B8}"/>
              </c:ext>
            </c:extLst>
          </c:dPt>
          <c:dPt>
            <c:idx val="6"/>
            <c:invertIfNegative val="0"/>
            <c:bubble3D val="0"/>
            <c:extLst xmlns:c16r2="http://schemas.microsoft.com/office/drawing/2015/06/chart">
              <c:ext xmlns:c16="http://schemas.microsoft.com/office/drawing/2014/chart" uri="{C3380CC4-5D6E-409C-BE32-E72D297353CC}">
                <c16:uniqueId val="{0000000A-35BC-4AFD-BBF8-FEA20F42A9B8}"/>
              </c:ext>
            </c:extLst>
          </c:dPt>
          <c:dPt>
            <c:idx val="7"/>
            <c:invertIfNegative val="0"/>
            <c:bubble3D val="0"/>
            <c:extLst xmlns:c16r2="http://schemas.microsoft.com/office/drawing/2015/06/chart">
              <c:ext xmlns:c16="http://schemas.microsoft.com/office/drawing/2014/chart" uri="{C3380CC4-5D6E-409C-BE32-E72D297353CC}">
                <c16:uniqueId val="{0000000B-35BC-4AFD-BBF8-FEA20F42A9B8}"/>
              </c:ext>
            </c:extLst>
          </c:dPt>
          <c:dPt>
            <c:idx val="8"/>
            <c:invertIfNegative val="0"/>
            <c:bubble3D val="0"/>
            <c:extLst xmlns:c16r2="http://schemas.microsoft.com/office/drawing/2015/06/chart">
              <c:ext xmlns:c16="http://schemas.microsoft.com/office/drawing/2014/chart" uri="{C3380CC4-5D6E-409C-BE32-E72D297353CC}">
                <c16:uniqueId val="{0000000C-35BC-4AFD-BBF8-FEA20F42A9B8}"/>
              </c:ext>
            </c:extLst>
          </c:dPt>
          <c:dPt>
            <c:idx val="9"/>
            <c:invertIfNegative val="0"/>
            <c:bubble3D val="0"/>
            <c:extLst xmlns:c16r2="http://schemas.microsoft.com/office/drawing/2015/06/chart">
              <c:ext xmlns:c16="http://schemas.microsoft.com/office/drawing/2014/chart" uri="{C3380CC4-5D6E-409C-BE32-E72D297353CC}">
                <c16:uniqueId val="{0000000D-35BC-4AFD-BBF8-FEA20F42A9B8}"/>
              </c:ext>
            </c:extLst>
          </c:dPt>
          <c:dPt>
            <c:idx val="10"/>
            <c:invertIfNegative val="0"/>
            <c:bubble3D val="0"/>
            <c:extLst xmlns:c16r2="http://schemas.microsoft.com/office/drawing/2015/06/chart">
              <c:ext xmlns:c16="http://schemas.microsoft.com/office/drawing/2014/chart" uri="{C3380CC4-5D6E-409C-BE32-E72D297353CC}">
                <c16:uniqueId val="{0000000E-35BC-4AFD-BBF8-FEA20F42A9B8}"/>
              </c:ext>
            </c:extLst>
          </c:dPt>
          <c:dPt>
            <c:idx val="11"/>
            <c:invertIfNegative val="0"/>
            <c:bubble3D val="0"/>
            <c:extLst xmlns:c16r2="http://schemas.microsoft.com/office/drawing/2015/06/chart">
              <c:ext xmlns:c16="http://schemas.microsoft.com/office/drawing/2014/chart" uri="{C3380CC4-5D6E-409C-BE32-E72D297353CC}">
                <c16:uniqueId val="{0000000F-35BC-4AFD-BBF8-FEA20F42A9B8}"/>
              </c:ext>
            </c:extLst>
          </c:dPt>
          <c:dLbls>
            <c:dLbl>
              <c:idx val="10"/>
              <c:layout>
                <c:manualLayout>
                  <c:x val="-4.0849673202614381E-3"/>
                  <c:y val="0.16329762170212586"/>
                </c:manualLayout>
              </c:layout>
              <c:dLblPos val="outEnd"/>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E-35BC-4AFD-BBF8-FEA20F42A9B8}"/>
                </c:ext>
              </c:extLst>
            </c:dLbl>
            <c:numFmt formatCode="&quot;$&quot;#,##0.0" sourceLinked="0"/>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Sheet1!$B$2:$B$9</c:f>
              <c:numCache>
                <c:formatCode>_(* #,##0.0_);_(* \(#,##0.0\);_(* "-"??_);_(@_)</c:formatCode>
                <c:ptCount val="8"/>
                <c:pt idx="0">
                  <c:v>2.0630000000000002</c:v>
                </c:pt>
                <c:pt idx="1">
                  <c:v>2.2970000000000002</c:v>
                </c:pt>
                <c:pt idx="2">
                  <c:v>2.4380000000000002</c:v>
                </c:pt>
                <c:pt idx="3">
                  <c:v>2.581</c:v>
                </c:pt>
                <c:pt idx="4">
                  <c:v>2.782</c:v>
                </c:pt>
                <c:pt idx="5">
                  <c:v>2.9409999999999998</c:v>
                </c:pt>
                <c:pt idx="6">
                  <c:v>3.1160000000000001</c:v>
                </c:pt>
                <c:pt idx="7">
                  <c:v>3.2879999999999998</c:v>
                </c:pt>
              </c:numCache>
            </c:numRef>
          </c:val>
          <c:extLst xmlns:c16r2="http://schemas.microsoft.com/office/drawing/2015/06/chart">
            <c:ext xmlns:c16="http://schemas.microsoft.com/office/drawing/2014/chart" uri="{C3380CC4-5D6E-409C-BE32-E72D297353CC}">
              <c16:uniqueId val="{00000010-35BC-4AFD-BBF8-FEA20F42A9B8}"/>
            </c:ext>
          </c:extLst>
        </c:ser>
        <c:dLbls>
          <c:showLegendKey val="0"/>
          <c:showVal val="0"/>
          <c:showCatName val="0"/>
          <c:showSerName val="0"/>
          <c:showPercent val="0"/>
          <c:showBubbleSize val="0"/>
        </c:dLbls>
        <c:gapWidth val="10"/>
        <c:axId val="138809728"/>
        <c:axId val="138926336"/>
      </c:barChart>
      <c:lineChart>
        <c:grouping val="standard"/>
        <c:varyColors val="0"/>
        <c:ser>
          <c:idx val="1"/>
          <c:order val="1"/>
          <c:tx>
            <c:strRef>
              <c:f>Sheet1!$C$1</c:f>
              <c:strCache>
                <c:ptCount val="1"/>
                <c:pt idx="0">
                  <c:v>Katun Share</c:v>
                </c:pt>
              </c:strCache>
            </c:strRef>
          </c:tx>
          <c:spPr>
            <a:ln w="19050">
              <a:solidFill>
                <a:schemeClr val="accent1"/>
              </a:solidFill>
            </a:ln>
          </c:spPr>
          <c:marker>
            <c:symbol val="none"/>
          </c:marker>
          <c:dPt>
            <c:idx val="3"/>
            <c:bubble3D val="0"/>
            <c:spPr>
              <a:ln w="19050">
                <a:solidFill>
                  <a:schemeClr val="accent1"/>
                </a:solidFill>
              </a:ln>
            </c:spPr>
            <c:extLst xmlns:c16r2="http://schemas.microsoft.com/office/drawing/2015/06/chart">
              <c:ext xmlns:c16="http://schemas.microsoft.com/office/drawing/2014/chart" uri="{C3380CC4-5D6E-409C-BE32-E72D297353CC}">
                <c16:uniqueId val="{00000012-35BC-4AFD-BBF8-FEA20F42A9B8}"/>
              </c:ext>
            </c:extLst>
          </c:dPt>
          <c:dPt>
            <c:idx val="6"/>
            <c:bubble3D val="0"/>
            <c:spPr>
              <a:ln w="19050">
                <a:solidFill>
                  <a:schemeClr val="accent1"/>
                </a:solidFill>
              </a:ln>
            </c:spPr>
            <c:extLst xmlns:c16r2="http://schemas.microsoft.com/office/drawing/2015/06/chart">
              <c:ext xmlns:c16="http://schemas.microsoft.com/office/drawing/2014/chart" uri="{C3380CC4-5D6E-409C-BE32-E72D297353CC}">
                <c16:uniqueId val="{00000014-35BC-4AFD-BBF8-FEA20F42A9B8}"/>
              </c:ext>
            </c:extLst>
          </c:dPt>
          <c:dPt>
            <c:idx val="9"/>
            <c:bubble3D val="0"/>
            <c:spPr>
              <a:ln w="19050">
                <a:solidFill>
                  <a:schemeClr val="accent1"/>
                </a:solidFill>
              </a:ln>
            </c:spPr>
            <c:extLst xmlns:c16r2="http://schemas.microsoft.com/office/drawing/2015/06/chart">
              <c:ext xmlns:c16="http://schemas.microsoft.com/office/drawing/2014/chart" uri="{C3380CC4-5D6E-409C-BE32-E72D297353CC}">
                <c16:uniqueId val="{00000016-35BC-4AFD-BBF8-FEA20F42A9B8}"/>
              </c:ext>
            </c:extLst>
          </c:dPt>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Sheet1!$C$2:$C$9</c:f>
              <c:numCache>
                <c:formatCode>0.00%</c:formatCode>
                <c:ptCount val="8"/>
                <c:pt idx="0">
                  <c:v>1.2E-2</c:v>
                </c:pt>
                <c:pt idx="1">
                  <c:v>9.4999999999999998E-3</c:v>
                </c:pt>
                <c:pt idx="2">
                  <c:v>1.0999999999999999E-2</c:v>
                </c:pt>
                <c:pt idx="3">
                  <c:v>1.35E-2</c:v>
                </c:pt>
                <c:pt idx="4">
                  <c:v>1.4999999999999999E-2</c:v>
                </c:pt>
                <c:pt idx="5">
                  <c:v>1.4999999999999999E-2</c:v>
                </c:pt>
              </c:numCache>
            </c:numRef>
          </c:val>
          <c:smooth val="0"/>
          <c:extLst xmlns:c16r2="http://schemas.microsoft.com/office/drawing/2015/06/chart">
            <c:ext xmlns:c16="http://schemas.microsoft.com/office/drawing/2014/chart" uri="{C3380CC4-5D6E-409C-BE32-E72D297353CC}">
              <c16:uniqueId val="{00000017-35BC-4AFD-BBF8-FEA20F42A9B8}"/>
            </c:ext>
          </c:extLst>
        </c:ser>
        <c:ser>
          <c:idx val="2"/>
          <c:order val="2"/>
          <c:tx>
            <c:strRef>
              <c:f>Sheet1!$D$1</c:f>
              <c:strCache>
                <c:ptCount val="1"/>
                <c:pt idx="0">
                  <c:v>Projection</c:v>
                </c:pt>
              </c:strCache>
            </c:strRef>
          </c:tx>
          <c:spPr>
            <a:ln>
              <a:solidFill>
                <a:schemeClr val="accent2"/>
              </a:solidFill>
              <a:prstDash val="sysDash"/>
            </a:ln>
          </c:spPr>
          <c:marker>
            <c:symbol val="none"/>
          </c:marker>
          <c:cat>
            <c:numRef>
              <c:f>Sheet1!$A$2:$A$9</c:f>
              <c:numCache>
                <c:formatCode>General</c:formatCode>
                <c:ptCount val="8"/>
                <c:pt idx="0">
                  <c:v>2011</c:v>
                </c:pt>
                <c:pt idx="1">
                  <c:v>2012</c:v>
                </c:pt>
                <c:pt idx="2">
                  <c:v>2013</c:v>
                </c:pt>
                <c:pt idx="3">
                  <c:v>2014</c:v>
                </c:pt>
                <c:pt idx="4">
                  <c:v>2015</c:v>
                </c:pt>
                <c:pt idx="5">
                  <c:v>2016</c:v>
                </c:pt>
                <c:pt idx="6">
                  <c:v>2017</c:v>
                </c:pt>
                <c:pt idx="7">
                  <c:v>2018</c:v>
                </c:pt>
              </c:numCache>
            </c:numRef>
          </c:cat>
          <c:val>
            <c:numRef>
              <c:f>Sheet1!$D$2:$D$9</c:f>
              <c:numCache>
                <c:formatCode>General</c:formatCode>
                <c:ptCount val="8"/>
                <c:pt idx="5" formatCode="0.00%">
                  <c:v>1.4999999999999999E-2</c:v>
                </c:pt>
                <c:pt idx="6" formatCode="0.00%">
                  <c:v>1.7500000000000002E-2</c:v>
                </c:pt>
                <c:pt idx="7" formatCode="0.00%">
                  <c:v>0.02</c:v>
                </c:pt>
              </c:numCache>
            </c:numRef>
          </c:val>
          <c:smooth val="0"/>
        </c:ser>
        <c:dLbls>
          <c:showLegendKey val="0"/>
          <c:showVal val="0"/>
          <c:showCatName val="0"/>
          <c:showSerName val="0"/>
          <c:showPercent val="0"/>
          <c:showBubbleSize val="0"/>
        </c:dLbls>
        <c:marker val="1"/>
        <c:smooth val="0"/>
        <c:axId val="138829824"/>
        <c:axId val="138811264"/>
      </c:lineChart>
      <c:valAx>
        <c:axId val="138926336"/>
        <c:scaling>
          <c:orientation val="minMax"/>
          <c:max val="5"/>
        </c:scaling>
        <c:delete val="0"/>
        <c:axPos val="l"/>
        <c:majorGridlines>
          <c:spPr>
            <a:ln>
              <a:noFill/>
            </a:ln>
          </c:spPr>
        </c:majorGridlines>
        <c:title>
          <c:tx>
            <c:rich>
              <a:bodyPr rot="-5400000" vert="horz"/>
              <a:lstStyle/>
              <a:p>
                <a:pPr>
                  <a:defRPr/>
                </a:pPr>
                <a:r>
                  <a:rPr lang="en-US" dirty="0"/>
                  <a:t>Color</a:t>
                </a:r>
                <a:r>
                  <a:rPr lang="en-US" baseline="0" dirty="0"/>
                  <a:t> MFD </a:t>
                </a:r>
                <a:r>
                  <a:rPr lang="en-US" dirty="0"/>
                  <a:t>($ in millions)</a:t>
                </a:r>
              </a:p>
            </c:rich>
          </c:tx>
          <c:layout>
            <c:manualLayout>
              <c:xMode val="edge"/>
              <c:yMode val="edge"/>
              <c:x val="1.26431346816942E-2"/>
              <c:y val="7.3467157178304945E-2"/>
            </c:manualLayout>
          </c:layout>
          <c:overlay val="0"/>
        </c:title>
        <c:numFmt formatCode="&quot;$&quot;#,##0.0" sourceLinked="0"/>
        <c:majorTickMark val="none"/>
        <c:minorTickMark val="none"/>
        <c:tickLblPos val="nextTo"/>
        <c:crossAx val="138809728"/>
        <c:crosses val="autoZero"/>
        <c:crossBetween val="between"/>
      </c:valAx>
      <c:catAx>
        <c:axId val="138809728"/>
        <c:scaling>
          <c:orientation val="minMax"/>
        </c:scaling>
        <c:delete val="0"/>
        <c:axPos val="b"/>
        <c:numFmt formatCode="General" sourceLinked="1"/>
        <c:majorTickMark val="none"/>
        <c:minorTickMark val="none"/>
        <c:tickLblPos val="nextTo"/>
        <c:crossAx val="138926336"/>
        <c:crosses val="autoZero"/>
        <c:auto val="1"/>
        <c:lblAlgn val="ctr"/>
        <c:lblOffset val="100"/>
        <c:noMultiLvlLbl val="0"/>
      </c:catAx>
      <c:valAx>
        <c:axId val="138811264"/>
        <c:scaling>
          <c:orientation val="minMax"/>
          <c:max val="2.2500000000000006E-2"/>
          <c:min val="0"/>
        </c:scaling>
        <c:delete val="0"/>
        <c:axPos val="r"/>
        <c:title>
          <c:tx>
            <c:rich>
              <a:bodyPr rot="-5400000" vert="horz"/>
              <a:lstStyle/>
              <a:p>
                <a:pPr>
                  <a:defRPr/>
                </a:pPr>
                <a:r>
                  <a:rPr lang="en-US" dirty="0" err="1"/>
                  <a:t>Katun</a:t>
                </a:r>
                <a:r>
                  <a:rPr lang="en-US" dirty="0"/>
                  <a:t> Market Share (%)</a:t>
                </a:r>
              </a:p>
            </c:rich>
          </c:tx>
          <c:layout/>
          <c:overlay val="0"/>
        </c:title>
        <c:numFmt formatCode="0.0%" sourceLinked="0"/>
        <c:majorTickMark val="none"/>
        <c:minorTickMark val="none"/>
        <c:tickLblPos val="nextTo"/>
        <c:crossAx val="138829824"/>
        <c:crosses val="max"/>
        <c:crossBetween val="between"/>
      </c:valAx>
      <c:catAx>
        <c:axId val="138829824"/>
        <c:scaling>
          <c:orientation val="minMax"/>
        </c:scaling>
        <c:delete val="1"/>
        <c:axPos val="b"/>
        <c:numFmt formatCode="General" sourceLinked="1"/>
        <c:majorTickMark val="out"/>
        <c:minorTickMark val="none"/>
        <c:tickLblPos val="nextTo"/>
        <c:crossAx val="138811264"/>
        <c:crosses val="autoZero"/>
        <c:auto val="1"/>
        <c:lblAlgn val="ctr"/>
        <c:lblOffset val="100"/>
        <c:noMultiLvlLbl val="0"/>
      </c:catAx>
      <c:spPr>
        <a:noFill/>
        <a:ln w="25400">
          <a:noFill/>
        </a:ln>
      </c:spPr>
    </c:plotArea>
    <c:legend>
      <c:legendPos val="b"/>
      <c:layout>
        <c:manualLayout>
          <c:xMode val="edge"/>
          <c:yMode val="edge"/>
          <c:x val="5.6334594205136125E-2"/>
          <c:y val="0.91367759625105505"/>
          <c:w val="0.9"/>
          <c:h val="8.632240374894494E-2"/>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Aftermarket</a:t>
            </a:r>
            <a:r>
              <a:rPr lang="en-US" baseline="0" dirty="0"/>
              <a:t> OEC </a:t>
            </a:r>
            <a:r>
              <a:rPr lang="en-US" baseline="0" dirty="0" smtClean="0"/>
              <a:t>Toner</a:t>
            </a:r>
            <a:r>
              <a:rPr lang="en-US" baseline="30000" dirty="0" smtClean="0"/>
              <a:t>(1)</a:t>
            </a:r>
            <a:endParaRPr lang="en-US" dirty="0"/>
          </a:p>
        </c:rich>
      </c:tx>
      <c:layout/>
      <c:overlay val="1"/>
    </c:title>
    <c:autoTitleDeleted val="0"/>
    <c:plotArea>
      <c:layout>
        <c:manualLayout>
          <c:layoutTarget val="inner"/>
          <c:xMode val="edge"/>
          <c:yMode val="edge"/>
          <c:x val="5.2018023537207109E-2"/>
          <c:y val="0.13345224094200334"/>
          <c:w val="0.93432443045616265"/>
          <c:h val="0.63845769628611515"/>
        </c:manualLayout>
      </c:layout>
      <c:barChart>
        <c:barDir val="col"/>
        <c:grouping val="clustered"/>
        <c:varyColors val="0"/>
        <c:ser>
          <c:idx val="0"/>
          <c:order val="0"/>
          <c:tx>
            <c:strRef>
              <c:f>Sheet1!$B$1</c:f>
              <c:strCache>
                <c:ptCount val="1"/>
                <c:pt idx="0">
                  <c:v>Color</c:v>
                </c:pt>
              </c:strCache>
            </c:strRef>
          </c:tx>
          <c:invertIfNegative val="0"/>
          <c:dPt>
            <c:idx val="0"/>
            <c:invertIfNegative val="0"/>
            <c:bubble3D val="0"/>
            <c:spPr>
              <a:solidFill>
                <a:schemeClr val="accent1">
                  <a:lumMod val="90000"/>
                  <a:lumOff val="10000"/>
                </a:schemeClr>
              </a:solidFill>
            </c:spPr>
            <c:extLst xmlns:c16r2="http://schemas.microsoft.com/office/drawing/2015/06/chart">
              <c:ext xmlns:c16="http://schemas.microsoft.com/office/drawing/2014/chart" uri="{C3380CC4-5D6E-409C-BE32-E72D297353CC}">
                <c16:uniqueId val="{00000001-8CA3-4640-88A4-0D66D9E64BE5}"/>
              </c:ext>
            </c:extLst>
          </c:dPt>
          <c:dPt>
            <c:idx val="1"/>
            <c:invertIfNegative val="0"/>
            <c:bubble3D val="0"/>
            <c:spPr>
              <a:solidFill>
                <a:schemeClr val="accent1">
                  <a:lumMod val="90000"/>
                  <a:lumOff val="10000"/>
                </a:schemeClr>
              </a:solidFill>
              <a:ln>
                <a:solidFill>
                  <a:schemeClr val="accent1">
                    <a:lumMod val="90000"/>
                    <a:lumOff val="10000"/>
                  </a:schemeClr>
                </a:solidFill>
              </a:ln>
            </c:spPr>
            <c:extLst xmlns:c16r2="http://schemas.microsoft.com/office/drawing/2015/06/chart">
              <c:ext xmlns:c16="http://schemas.microsoft.com/office/drawing/2014/chart" uri="{C3380CC4-5D6E-409C-BE32-E72D297353CC}">
                <c16:uniqueId val="{00000003-8CA3-4640-88A4-0D66D9E64BE5}"/>
              </c:ext>
            </c:extLst>
          </c:dPt>
          <c:dPt>
            <c:idx val="2"/>
            <c:invertIfNegative val="0"/>
            <c:bubble3D val="0"/>
            <c:spPr>
              <a:solidFill>
                <a:schemeClr val="accent1">
                  <a:lumMod val="90000"/>
                  <a:lumOff val="10000"/>
                </a:schemeClr>
              </a:solidFill>
              <a:ln>
                <a:solidFill>
                  <a:schemeClr val="accent1">
                    <a:lumMod val="90000"/>
                    <a:lumOff val="10000"/>
                  </a:schemeClr>
                </a:solidFill>
              </a:ln>
            </c:spPr>
            <c:extLst xmlns:c16r2="http://schemas.microsoft.com/office/drawing/2015/06/chart">
              <c:ext xmlns:c16="http://schemas.microsoft.com/office/drawing/2014/chart" uri="{C3380CC4-5D6E-409C-BE32-E72D297353CC}">
                <c16:uniqueId val="{00000005-8CA3-4640-88A4-0D66D9E64BE5}"/>
              </c:ext>
            </c:extLst>
          </c:dPt>
          <c:dPt>
            <c:idx val="3"/>
            <c:invertIfNegative val="0"/>
            <c:bubble3D val="0"/>
            <c:spPr>
              <a:solidFill>
                <a:schemeClr val="accent4">
                  <a:lumMod val="40000"/>
                  <a:lumOff val="60000"/>
                </a:schemeClr>
              </a:solidFill>
              <a:ln>
                <a:noFill/>
              </a:ln>
            </c:spPr>
            <c:extLst xmlns:c16r2="http://schemas.microsoft.com/office/drawing/2015/06/chart">
              <c:ext xmlns:c16="http://schemas.microsoft.com/office/drawing/2014/chart" uri="{C3380CC4-5D6E-409C-BE32-E72D297353CC}">
                <c16:uniqueId val="{00000007-8CA3-4640-88A4-0D66D9E64BE5}"/>
              </c:ext>
            </c:extLst>
          </c:dPt>
          <c:dPt>
            <c:idx val="4"/>
            <c:invertIfNegative val="0"/>
            <c:bubble3D val="0"/>
            <c:spPr>
              <a:solidFill>
                <a:schemeClr val="accent4">
                  <a:lumMod val="40000"/>
                  <a:lumOff val="60000"/>
                </a:schemeClr>
              </a:solidFill>
              <a:ln>
                <a:solidFill>
                  <a:schemeClr val="accent1">
                    <a:lumMod val="25000"/>
                    <a:lumOff val="75000"/>
                  </a:schemeClr>
                </a:solidFill>
              </a:ln>
            </c:spPr>
            <c:extLst xmlns:c16r2="http://schemas.microsoft.com/office/drawing/2015/06/chart">
              <c:ext xmlns:c16="http://schemas.microsoft.com/office/drawing/2014/chart" uri="{C3380CC4-5D6E-409C-BE32-E72D297353CC}">
                <c16:uniqueId val="{00000009-8CA3-4640-88A4-0D66D9E64BE5}"/>
              </c:ext>
            </c:extLst>
          </c:dPt>
          <c:dPt>
            <c:idx val="5"/>
            <c:invertIfNegative val="0"/>
            <c:bubble3D val="0"/>
            <c:spPr>
              <a:solidFill>
                <a:schemeClr val="accent4">
                  <a:lumMod val="40000"/>
                  <a:lumOff val="60000"/>
                </a:schemeClr>
              </a:solidFill>
              <a:ln>
                <a:solidFill>
                  <a:schemeClr val="accent1">
                    <a:lumMod val="25000"/>
                    <a:lumOff val="75000"/>
                  </a:schemeClr>
                </a:solidFill>
              </a:ln>
            </c:spPr>
            <c:extLst xmlns:c16r2="http://schemas.microsoft.com/office/drawing/2015/06/chart">
              <c:ext xmlns:c16="http://schemas.microsoft.com/office/drawing/2014/chart" uri="{C3380CC4-5D6E-409C-BE32-E72D297353CC}">
                <c16:uniqueId val="{0000000B-8CA3-4640-88A4-0D66D9E64BE5}"/>
              </c:ext>
            </c:extLst>
          </c:dPt>
          <c:dPt>
            <c:idx val="6"/>
            <c:invertIfNegative val="0"/>
            <c:bubble3D val="0"/>
            <c:spPr>
              <a:solidFill>
                <a:schemeClr val="accent1">
                  <a:lumMod val="90000"/>
                  <a:lumOff val="10000"/>
                </a:schemeClr>
              </a:solidFill>
              <a:ln>
                <a:noFill/>
              </a:ln>
            </c:spPr>
            <c:extLst xmlns:c16r2="http://schemas.microsoft.com/office/drawing/2015/06/chart">
              <c:ext xmlns:c16="http://schemas.microsoft.com/office/drawing/2014/chart" uri="{C3380CC4-5D6E-409C-BE32-E72D297353CC}">
                <c16:uniqueId val="{0000000D-8CA3-4640-88A4-0D66D9E64BE5}"/>
              </c:ext>
            </c:extLst>
          </c:dPt>
          <c:dPt>
            <c:idx val="7"/>
            <c:invertIfNegative val="0"/>
            <c:bubble3D val="0"/>
            <c:spPr>
              <a:solidFill>
                <a:schemeClr val="accent1">
                  <a:lumMod val="90000"/>
                  <a:lumOff val="10000"/>
                </a:schemeClr>
              </a:solidFill>
            </c:spPr>
            <c:extLst xmlns:c16r2="http://schemas.microsoft.com/office/drawing/2015/06/chart">
              <c:ext xmlns:c16="http://schemas.microsoft.com/office/drawing/2014/chart" uri="{C3380CC4-5D6E-409C-BE32-E72D297353CC}">
                <c16:uniqueId val="{0000000F-8CA3-4640-88A4-0D66D9E64BE5}"/>
              </c:ext>
            </c:extLst>
          </c:dPt>
          <c:dPt>
            <c:idx val="8"/>
            <c:invertIfNegative val="0"/>
            <c:bubble3D val="0"/>
            <c:spPr>
              <a:solidFill>
                <a:schemeClr val="accent1">
                  <a:lumMod val="90000"/>
                  <a:lumOff val="10000"/>
                </a:schemeClr>
              </a:solidFill>
            </c:spPr>
            <c:extLst xmlns:c16r2="http://schemas.microsoft.com/office/drawing/2015/06/chart">
              <c:ext xmlns:c16="http://schemas.microsoft.com/office/drawing/2014/chart" uri="{C3380CC4-5D6E-409C-BE32-E72D297353CC}">
                <c16:uniqueId val="{00000011-8CA3-4640-88A4-0D66D9E64BE5}"/>
              </c:ext>
            </c:extLst>
          </c:dPt>
          <c:dPt>
            <c:idx val="9"/>
            <c:invertIfNegative val="0"/>
            <c:bubble3D val="0"/>
            <c:spPr>
              <a:solidFill>
                <a:schemeClr val="accent4">
                  <a:lumMod val="40000"/>
                  <a:lumOff val="60000"/>
                </a:schemeClr>
              </a:solidFill>
            </c:spPr>
            <c:extLst xmlns:c16r2="http://schemas.microsoft.com/office/drawing/2015/06/chart">
              <c:ext xmlns:c16="http://schemas.microsoft.com/office/drawing/2014/chart" uri="{C3380CC4-5D6E-409C-BE32-E72D297353CC}">
                <c16:uniqueId val="{00000013-8CA3-4640-88A4-0D66D9E64BE5}"/>
              </c:ext>
            </c:extLst>
          </c:dPt>
          <c:dPt>
            <c:idx val="10"/>
            <c:invertIfNegative val="0"/>
            <c:bubble3D val="0"/>
            <c:spPr>
              <a:solidFill>
                <a:schemeClr val="accent4">
                  <a:lumMod val="40000"/>
                  <a:lumOff val="60000"/>
                </a:schemeClr>
              </a:solidFill>
            </c:spPr>
            <c:extLst xmlns:c16r2="http://schemas.microsoft.com/office/drawing/2015/06/chart">
              <c:ext xmlns:c16="http://schemas.microsoft.com/office/drawing/2014/chart" uri="{C3380CC4-5D6E-409C-BE32-E72D297353CC}">
                <c16:uniqueId val="{00000015-8CA3-4640-88A4-0D66D9E64BE5}"/>
              </c:ext>
            </c:extLst>
          </c:dPt>
          <c:dPt>
            <c:idx val="11"/>
            <c:invertIfNegative val="0"/>
            <c:bubble3D val="0"/>
            <c:spPr>
              <a:solidFill>
                <a:schemeClr val="accent4">
                  <a:lumMod val="40000"/>
                  <a:lumOff val="60000"/>
                </a:schemeClr>
              </a:solidFill>
            </c:spPr>
            <c:extLst xmlns:c16r2="http://schemas.microsoft.com/office/drawing/2015/06/chart">
              <c:ext xmlns:c16="http://schemas.microsoft.com/office/drawing/2014/chart" uri="{C3380CC4-5D6E-409C-BE32-E72D297353CC}">
                <c16:uniqueId val="{00000017-8CA3-4640-88A4-0D66D9E64BE5}"/>
              </c:ext>
            </c:extLst>
          </c:dPt>
          <c:dLbls>
            <c:numFmt formatCode="0%" sourceLinked="0"/>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Sheet1!$A$2:$A$13</c:f>
              <c:strCache>
                <c:ptCount val="12"/>
                <c:pt idx="0">
                  <c:v>2010</c:v>
                </c:pt>
                <c:pt idx="1">
                  <c:v>2015</c:v>
                </c:pt>
                <c:pt idx="2">
                  <c:v>2020F</c:v>
                </c:pt>
                <c:pt idx="3">
                  <c:v>2010</c:v>
                </c:pt>
                <c:pt idx="4">
                  <c:v>2015</c:v>
                </c:pt>
                <c:pt idx="5">
                  <c:v>2020F</c:v>
                </c:pt>
                <c:pt idx="6">
                  <c:v>2010</c:v>
                </c:pt>
                <c:pt idx="7">
                  <c:v>2015</c:v>
                </c:pt>
                <c:pt idx="8">
                  <c:v>2020F</c:v>
                </c:pt>
                <c:pt idx="9">
                  <c:v>2010</c:v>
                </c:pt>
                <c:pt idx="10">
                  <c:v>2015</c:v>
                </c:pt>
                <c:pt idx="11">
                  <c:v>2020F</c:v>
                </c:pt>
              </c:strCache>
            </c:strRef>
          </c:cat>
          <c:val>
            <c:numRef>
              <c:f>Sheet1!$B$2:$B$13</c:f>
              <c:numCache>
                <c:formatCode>0%</c:formatCode>
                <c:ptCount val="12"/>
                <c:pt idx="0">
                  <c:v>4.0000000000000008E-2</c:v>
                </c:pt>
                <c:pt idx="1">
                  <c:v>6.0000000000000005E-2</c:v>
                </c:pt>
                <c:pt idx="2">
                  <c:v>7.0000000000000021E-2</c:v>
                </c:pt>
                <c:pt idx="3">
                  <c:v>0.18000000000000002</c:v>
                </c:pt>
                <c:pt idx="4">
                  <c:v>0.18000000000000002</c:v>
                </c:pt>
                <c:pt idx="5">
                  <c:v>0.18000000000000002</c:v>
                </c:pt>
                <c:pt idx="6">
                  <c:v>0.05</c:v>
                </c:pt>
                <c:pt idx="7">
                  <c:v>6.0000000000000005E-2</c:v>
                </c:pt>
                <c:pt idx="8">
                  <c:v>7.0000000000000021E-2</c:v>
                </c:pt>
                <c:pt idx="9">
                  <c:v>0.18000000000000002</c:v>
                </c:pt>
                <c:pt idx="10">
                  <c:v>0.18000000000000002</c:v>
                </c:pt>
                <c:pt idx="11">
                  <c:v>0.18000000000000002</c:v>
                </c:pt>
              </c:numCache>
            </c:numRef>
          </c:val>
          <c:extLst xmlns:c16r2="http://schemas.microsoft.com/office/drawing/2015/06/chart">
            <c:ext xmlns:c16="http://schemas.microsoft.com/office/drawing/2014/chart" uri="{C3380CC4-5D6E-409C-BE32-E72D297353CC}">
              <c16:uniqueId val="{00000018-8CA3-4640-88A4-0D66D9E64BE5}"/>
            </c:ext>
          </c:extLst>
        </c:ser>
        <c:dLbls>
          <c:showLegendKey val="0"/>
          <c:showVal val="0"/>
          <c:showCatName val="0"/>
          <c:showSerName val="0"/>
          <c:showPercent val="0"/>
          <c:showBubbleSize val="0"/>
        </c:dLbls>
        <c:gapWidth val="10"/>
        <c:axId val="156852992"/>
        <c:axId val="156847104"/>
      </c:barChart>
      <c:valAx>
        <c:axId val="156847104"/>
        <c:scaling>
          <c:orientation val="minMax"/>
        </c:scaling>
        <c:delete val="0"/>
        <c:axPos val="l"/>
        <c:majorGridlines>
          <c:spPr>
            <a:ln>
              <a:noFill/>
            </a:ln>
          </c:spPr>
        </c:majorGridlines>
        <c:numFmt formatCode="0%" sourceLinked="0"/>
        <c:majorTickMark val="none"/>
        <c:minorTickMark val="none"/>
        <c:tickLblPos val="nextTo"/>
        <c:crossAx val="156852992"/>
        <c:crosses val="autoZero"/>
        <c:crossBetween val="between"/>
        <c:majorUnit val="5.0000000000000017E-2"/>
      </c:valAx>
      <c:catAx>
        <c:axId val="156852992"/>
        <c:scaling>
          <c:orientation val="minMax"/>
        </c:scaling>
        <c:delete val="0"/>
        <c:axPos val="b"/>
        <c:numFmt formatCode="General" sourceLinked="0"/>
        <c:majorTickMark val="none"/>
        <c:minorTickMark val="none"/>
        <c:tickLblPos val="nextTo"/>
        <c:crossAx val="156847104"/>
        <c:crosses val="autoZero"/>
        <c:auto val="1"/>
        <c:lblAlgn val="ctr"/>
        <c:lblOffset val="100"/>
        <c:noMultiLvlLbl val="0"/>
      </c:catAx>
      <c:spPr>
        <a:noFill/>
        <a:ln w="25400">
          <a:noFill/>
        </a:ln>
      </c:spPr>
    </c:plotArea>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Katun </a:t>
            </a:r>
            <a:r>
              <a:rPr lang="en-US" dirty="0" smtClean="0"/>
              <a:t>Time-to-Market </a:t>
            </a:r>
            <a:r>
              <a:rPr lang="en-US" dirty="0"/>
              <a:t>Performance</a:t>
            </a:r>
          </a:p>
        </c:rich>
      </c:tx>
      <c:layout/>
      <c:overlay val="1"/>
    </c:title>
    <c:autoTitleDeleted val="0"/>
    <c:plotArea>
      <c:layout>
        <c:manualLayout>
          <c:layoutTarget val="inner"/>
          <c:xMode val="edge"/>
          <c:yMode val="edge"/>
          <c:x val="0.10853655062526388"/>
          <c:y val="5.5101015256326699E-2"/>
          <c:w val="0.88730078506472521"/>
          <c:h val="0.73105466186725943"/>
        </c:manualLayout>
      </c:layout>
      <c:areaChart>
        <c:grouping val="stacked"/>
        <c:varyColors val="0"/>
        <c:ser>
          <c:idx val="3"/>
          <c:order val="3"/>
          <c:tx>
            <c:strRef>
              <c:f>Sheet1!$E$1</c:f>
              <c:strCache>
                <c:ptCount val="1"/>
                <c:pt idx="0">
                  <c:v>Bottom</c:v>
                </c:pt>
              </c:strCache>
            </c:strRef>
          </c:tx>
          <c:spPr>
            <a:noFill/>
          </c:spPr>
          <c:cat>
            <c:numRef>
              <c:f>Sheet1!$A$2:$A$7</c:f>
              <c:numCache>
                <c:formatCode>General</c:formatCode>
                <c:ptCount val="6"/>
                <c:pt idx="0">
                  <c:v>2011</c:v>
                </c:pt>
                <c:pt idx="1">
                  <c:v>2012</c:v>
                </c:pt>
                <c:pt idx="2">
                  <c:v>2013</c:v>
                </c:pt>
                <c:pt idx="3">
                  <c:v>2014</c:v>
                </c:pt>
                <c:pt idx="4">
                  <c:v>2015</c:v>
                </c:pt>
                <c:pt idx="5">
                  <c:v>2016</c:v>
                </c:pt>
              </c:numCache>
            </c:numRef>
          </c:cat>
          <c:val>
            <c:numRef>
              <c:f>Sheet1!$E$2:$E$7</c:f>
              <c:numCache>
                <c:formatCode>General</c:formatCode>
                <c:ptCount val="6"/>
                <c:pt idx="0">
                  <c:v>30</c:v>
                </c:pt>
                <c:pt idx="1">
                  <c:v>30</c:v>
                </c:pt>
                <c:pt idx="2">
                  <c:v>30</c:v>
                </c:pt>
                <c:pt idx="3">
                  <c:v>30</c:v>
                </c:pt>
                <c:pt idx="4">
                  <c:v>30</c:v>
                </c:pt>
                <c:pt idx="5">
                  <c:v>30</c:v>
                </c:pt>
              </c:numCache>
            </c:numRef>
          </c:val>
          <c:extLst xmlns:c16r2="http://schemas.microsoft.com/office/drawing/2015/06/chart">
            <c:ext xmlns:c16="http://schemas.microsoft.com/office/drawing/2014/chart" uri="{C3380CC4-5D6E-409C-BE32-E72D297353CC}">
              <c16:uniqueId val="{00000000-28DC-430C-A029-0C1303D9CC97}"/>
            </c:ext>
          </c:extLst>
        </c:ser>
        <c:ser>
          <c:idx val="4"/>
          <c:order val="4"/>
          <c:tx>
            <c:strRef>
              <c:f>Sheet1!$F$1</c:f>
              <c:strCache>
                <c:ptCount val="1"/>
                <c:pt idx="0">
                  <c:v>Target TTM Range</c:v>
                </c:pt>
              </c:strCache>
            </c:strRef>
          </c:tx>
          <c:spPr>
            <a:solidFill>
              <a:schemeClr val="accent1">
                <a:lumMod val="10000"/>
                <a:lumOff val="90000"/>
              </a:schemeClr>
            </a:solidFill>
          </c:spPr>
          <c:cat>
            <c:numRef>
              <c:f>Sheet1!$A$2:$A$7</c:f>
              <c:numCache>
                <c:formatCode>General</c:formatCode>
                <c:ptCount val="6"/>
                <c:pt idx="0">
                  <c:v>2011</c:v>
                </c:pt>
                <c:pt idx="1">
                  <c:v>2012</c:v>
                </c:pt>
                <c:pt idx="2">
                  <c:v>2013</c:v>
                </c:pt>
                <c:pt idx="3">
                  <c:v>2014</c:v>
                </c:pt>
                <c:pt idx="4">
                  <c:v>2015</c:v>
                </c:pt>
                <c:pt idx="5">
                  <c:v>2016</c:v>
                </c:pt>
              </c:numCache>
            </c:numRef>
          </c:cat>
          <c:val>
            <c:numRef>
              <c:f>Sheet1!$F$2:$F$7</c:f>
              <c:numCache>
                <c:formatCode>General</c:formatCode>
                <c:ptCount val="6"/>
                <c:pt idx="0">
                  <c:v>6</c:v>
                </c:pt>
                <c:pt idx="1">
                  <c:v>6</c:v>
                </c:pt>
                <c:pt idx="2">
                  <c:v>6</c:v>
                </c:pt>
                <c:pt idx="3">
                  <c:v>6</c:v>
                </c:pt>
                <c:pt idx="4">
                  <c:v>6</c:v>
                </c:pt>
                <c:pt idx="5">
                  <c:v>6</c:v>
                </c:pt>
              </c:numCache>
            </c:numRef>
          </c:val>
          <c:extLst xmlns:c16r2="http://schemas.microsoft.com/office/drawing/2015/06/chart">
            <c:ext xmlns:c16="http://schemas.microsoft.com/office/drawing/2014/chart" uri="{C3380CC4-5D6E-409C-BE32-E72D297353CC}">
              <c16:uniqueId val="{00000001-28DC-430C-A029-0C1303D9CC97}"/>
            </c:ext>
          </c:extLst>
        </c:ser>
        <c:dLbls>
          <c:showLegendKey val="0"/>
          <c:showVal val="0"/>
          <c:showCatName val="0"/>
          <c:showSerName val="0"/>
          <c:showPercent val="0"/>
          <c:showBubbleSize val="0"/>
        </c:dLbls>
        <c:axId val="156747648"/>
        <c:axId val="156745728"/>
      </c:areaChart>
      <c:lineChart>
        <c:grouping val="standard"/>
        <c:varyColors val="0"/>
        <c:ser>
          <c:idx val="0"/>
          <c:order val="0"/>
          <c:tx>
            <c:strRef>
              <c:f>Sheet1!$B$1</c:f>
              <c:strCache>
                <c:ptCount val="1"/>
                <c:pt idx="0">
                  <c:v>Avg</c:v>
                </c:pt>
              </c:strCache>
            </c:strRef>
          </c:tx>
          <c:spPr>
            <a:ln w="19050"/>
          </c:spPr>
          <c:marker>
            <c:symbol val="none"/>
          </c:marker>
          <c:dPt>
            <c:idx val="0"/>
            <c:bubble3D val="0"/>
            <c:spPr>
              <a:ln w="19050"/>
            </c:spPr>
            <c:extLst xmlns:c16r2="http://schemas.microsoft.com/office/drawing/2015/06/chart">
              <c:ext xmlns:c16="http://schemas.microsoft.com/office/drawing/2014/chart" uri="{C3380CC4-5D6E-409C-BE32-E72D297353CC}">
                <c16:uniqueId val="{00000003-28DC-430C-A029-0C1303D9CC97}"/>
              </c:ext>
            </c:extLst>
          </c:dPt>
          <c:cat>
            <c:numRef>
              <c:f>Sheet1!$A$2:$A$7</c:f>
              <c:numCache>
                <c:formatCode>General</c:formatCode>
                <c:ptCount val="6"/>
                <c:pt idx="0">
                  <c:v>2011</c:v>
                </c:pt>
                <c:pt idx="1">
                  <c:v>2012</c:v>
                </c:pt>
                <c:pt idx="2">
                  <c:v>2013</c:v>
                </c:pt>
                <c:pt idx="3">
                  <c:v>2014</c:v>
                </c:pt>
                <c:pt idx="4">
                  <c:v>2015</c:v>
                </c:pt>
                <c:pt idx="5">
                  <c:v>2016</c:v>
                </c:pt>
              </c:numCache>
            </c:numRef>
          </c:cat>
          <c:val>
            <c:numRef>
              <c:f>Sheet1!$B$2:$B$7</c:f>
              <c:numCache>
                <c:formatCode>_(* #,##0_);_(* \(#,##0\);_(* "-"??_);_(@_)</c:formatCode>
                <c:ptCount val="6"/>
                <c:pt idx="0">
                  <c:v>58</c:v>
                </c:pt>
                <c:pt idx="1">
                  <c:v>47</c:v>
                </c:pt>
                <c:pt idx="2">
                  <c:v>46</c:v>
                </c:pt>
                <c:pt idx="3">
                  <c:v>45.5</c:v>
                </c:pt>
                <c:pt idx="4">
                  <c:v>44</c:v>
                </c:pt>
                <c:pt idx="5">
                  <c:v>31</c:v>
                </c:pt>
              </c:numCache>
            </c:numRef>
          </c:val>
          <c:smooth val="0"/>
          <c:extLst xmlns:c16r2="http://schemas.microsoft.com/office/drawing/2015/06/chart">
            <c:ext xmlns:c16="http://schemas.microsoft.com/office/drawing/2014/chart" uri="{C3380CC4-5D6E-409C-BE32-E72D297353CC}">
              <c16:uniqueId val="{0000000F-28DC-430C-A029-0C1303D9CC97}"/>
            </c:ext>
          </c:extLst>
        </c:ser>
        <c:ser>
          <c:idx val="1"/>
          <c:order val="1"/>
          <c:tx>
            <c:strRef>
              <c:f>Sheet1!$C$1</c:f>
              <c:strCache>
                <c:ptCount val="1"/>
                <c:pt idx="0">
                  <c:v>Max</c:v>
                </c:pt>
              </c:strCache>
            </c:strRef>
          </c:tx>
          <c:spPr>
            <a:ln w="19050">
              <a:solidFill>
                <a:schemeClr val="accent1"/>
              </a:solidFill>
              <a:prstDash val="dash"/>
            </a:ln>
          </c:spPr>
          <c:marker>
            <c:symbol val="none"/>
          </c:marker>
          <c:cat>
            <c:numRef>
              <c:f>Sheet1!$A$2:$A$7</c:f>
              <c:numCache>
                <c:formatCode>General</c:formatCode>
                <c:ptCount val="6"/>
                <c:pt idx="0">
                  <c:v>2011</c:v>
                </c:pt>
                <c:pt idx="1">
                  <c:v>2012</c:v>
                </c:pt>
                <c:pt idx="2">
                  <c:v>2013</c:v>
                </c:pt>
                <c:pt idx="3">
                  <c:v>2014</c:v>
                </c:pt>
                <c:pt idx="4">
                  <c:v>2015</c:v>
                </c:pt>
                <c:pt idx="5">
                  <c:v>2016</c:v>
                </c:pt>
              </c:numCache>
            </c:numRef>
          </c:cat>
          <c:val>
            <c:numRef>
              <c:f>Sheet1!$C$2:$C$7</c:f>
              <c:numCache>
                <c:formatCode>General</c:formatCode>
                <c:ptCount val="6"/>
                <c:pt idx="0">
                  <c:v>71</c:v>
                </c:pt>
                <c:pt idx="1">
                  <c:v>51</c:v>
                </c:pt>
                <c:pt idx="2">
                  <c:v>58</c:v>
                </c:pt>
                <c:pt idx="3">
                  <c:v>62</c:v>
                </c:pt>
                <c:pt idx="4">
                  <c:v>51</c:v>
                </c:pt>
                <c:pt idx="5">
                  <c:v>39</c:v>
                </c:pt>
              </c:numCache>
            </c:numRef>
          </c:val>
          <c:smooth val="0"/>
          <c:extLst xmlns:c16r2="http://schemas.microsoft.com/office/drawing/2015/06/chart">
            <c:ext xmlns:c16="http://schemas.microsoft.com/office/drawing/2014/chart" uri="{C3380CC4-5D6E-409C-BE32-E72D297353CC}">
              <c16:uniqueId val="{00000010-28DC-430C-A029-0C1303D9CC97}"/>
            </c:ext>
          </c:extLst>
        </c:ser>
        <c:ser>
          <c:idx val="2"/>
          <c:order val="2"/>
          <c:tx>
            <c:strRef>
              <c:f>Sheet1!$D$1</c:f>
              <c:strCache>
                <c:ptCount val="1"/>
                <c:pt idx="0">
                  <c:v>Min</c:v>
                </c:pt>
              </c:strCache>
            </c:strRef>
          </c:tx>
          <c:spPr>
            <a:ln w="19050">
              <a:prstDash val="dash"/>
            </a:ln>
          </c:spPr>
          <c:marker>
            <c:symbol val="none"/>
          </c:marker>
          <c:cat>
            <c:numRef>
              <c:f>Sheet1!$A$2:$A$7</c:f>
              <c:numCache>
                <c:formatCode>General</c:formatCode>
                <c:ptCount val="6"/>
                <c:pt idx="0">
                  <c:v>2011</c:v>
                </c:pt>
                <c:pt idx="1">
                  <c:v>2012</c:v>
                </c:pt>
                <c:pt idx="2">
                  <c:v>2013</c:v>
                </c:pt>
                <c:pt idx="3">
                  <c:v>2014</c:v>
                </c:pt>
                <c:pt idx="4">
                  <c:v>2015</c:v>
                </c:pt>
                <c:pt idx="5">
                  <c:v>2016</c:v>
                </c:pt>
              </c:numCache>
            </c:numRef>
          </c:cat>
          <c:val>
            <c:numRef>
              <c:f>Sheet1!$D$2:$D$7</c:f>
              <c:numCache>
                <c:formatCode>General</c:formatCode>
                <c:ptCount val="6"/>
                <c:pt idx="0">
                  <c:v>41</c:v>
                </c:pt>
                <c:pt idx="1">
                  <c:v>35</c:v>
                </c:pt>
                <c:pt idx="2">
                  <c:v>29</c:v>
                </c:pt>
                <c:pt idx="3">
                  <c:v>24</c:v>
                </c:pt>
                <c:pt idx="4">
                  <c:v>31</c:v>
                </c:pt>
                <c:pt idx="5">
                  <c:v>25</c:v>
                </c:pt>
              </c:numCache>
            </c:numRef>
          </c:val>
          <c:smooth val="0"/>
          <c:extLst xmlns:c16r2="http://schemas.microsoft.com/office/drawing/2015/06/chart">
            <c:ext xmlns:c16="http://schemas.microsoft.com/office/drawing/2014/chart" uri="{C3380CC4-5D6E-409C-BE32-E72D297353CC}">
              <c16:uniqueId val="{00000011-28DC-430C-A029-0C1303D9CC97}"/>
            </c:ext>
          </c:extLst>
        </c:ser>
        <c:dLbls>
          <c:showLegendKey val="0"/>
          <c:showVal val="0"/>
          <c:showCatName val="0"/>
          <c:showSerName val="0"/>
          <c:showPercent val="0"/>
          <c:showBubbleSize val="0"/>
        </c:dLbls>
        <c:marker val="1"/>
        <c:smooth val="0"/>
        <c:axId val="156747648"/>
        <c:axId val="156745728"/>
      </c:lineChart>
      <c:valAx>
        <c:axId val="156745728"/>
        <c:scaling>
          <c:orientation val="minMax"/>
          <c:max val="80"/>
          <c:min val="20"/>
        </c:scaling>
        <c:delete val="0"/>
        <c:axPos val="l"/>
        <c:majorGridlines>
          <c:spPr>
            <a:ln>
              <a:noFill/>
            </a:ln>
          </c:spPr>
        </c:majorGridlines>
        <c:title>
          <c:tx>
            <c:rich>
              <a:bodyPr rot="-5400000" vert="horz"/>
              <a:lstStyle/>
              <a:p>
                <a:pPr>
                  <a:defRPr/>
                </a:pPr>
                <a:r>
                  <a:rPr lang="en-US" dirty="0"/>
                  <a:t>(months)</a:t>
                </a:r>
              </a:p>
            </c:rich>
          </c:tx>
          <c:layout/>
          <c:overlay val="0"/>
        </c:title>
        <c:numFmt formatCode="#,##0" sourceLinked="0"/>
        <c:majorTickMark val="none"/>
        <c:minorTickMark val="none"/>
        <c:tickLblPos val="nextTo"/>
        <c:crossAx val="156747648"/>
        <c:crosses val="autoZero"/>
        <c:crossBetween val="between"/>
      </c:valAx>
      <c:catAx>
        <c:axId val="156747648"/>
        <c:scaling>
          <c:orientation val="minMax"/>
        </c:scaling>
        <c:delete val="0"/>
        <c:axPos val="b"/>
        <c:numFmt formatCode="General" sourceLinked="1"/>
        <c:majorTickMark val="none"/>
        <c:minorTickMark val="none"/>
        <c:tickLblPos val="nextTo"/>
        <c:crossAx val="156745728"/>
        <c:crosses val="autoZero"/>
        <c:auto val="1"/>
        <c:lblAlgn val="ctr"/>
        <c:lblOffset val="100"/>
        <c:noMultiLvlLbl val="0"/>
      </c:catAx>
      <c:spPr>
        <a:noFill/>
        <a:ln w="25400">
          <a:noFill/>
        </a:ln>
      </c:spPr>
    </c:plotArea>
    <c:legend>
      <c:legendPos val="b"/>
      <c:legendEntry>
        <c:idx val="0"/>
        <c:delete val="1"/>
      </c:legendEntry>
      <c:layout>
        <c:manualLayout>
          <c:xMode val="edge"/>
          <c:yMode val="edge"/>
          <c:x val="4.9999983995908097E-2"/>
          <c:y val="0.90479966887231511"/>
          <c:w val="0.89999971192634531"/>
          <c:h val="7.3831827068790878E-2"/>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018023537207102E-2"/>
          <c:y val="7.3467427787917317E-2"/>
          <c:w val="0.93432443045616254"/>
          <c:h val="0.70921478337841459"/>
        </c:manualLayout>
      </c:layout>
      <c:barChart>
        <c:barDir val="col"/>
        <c:grouping val="stacked"/>
        <c:varyColors val="0"/>
        <c:ser>
          <c:idx val="0"/>
          <c:order val="0"/>
          <c:tx>
            <c:strRef>
              <c:f>Sheet1!$B$1</c:f>
              <c:strCache>
                <c:ptCount val="1"/>
                <c:pt idx="0">
                  <c:v>Color</c:v>
                </c:pt>
              </c:strCache>
            </c:strRef>
          </c:tx>
          <c:spPr>
            <a:solidFill>
              <a:schemeClr val="accent1"/>
            </a:solidFill>
            <a:ln>
              <a:noFill/>
            </a:ln>
          </c:spPr>
          <c:invertIfNegative val="0"/>
          <c:dPt>
            <c:idx val="0"/>
            <c:invertIfNegative val="0"/>
            <c:bubble3D val="0"/>
            <c:extLst xmlns:c16r2="http://schemas.microsoft.com/office/drawing/2015/06/chart">
              <c:ext xmlns:c16="http://schemas.microsoft.com/office/drawing/2014/chart" uri="{C3380CC4-5D6E-409C-BE32-E72D297353CC}">
                <c16:uniqueId val="{00000000-FF70-4672-BABA-47922BE107A2}"/>
              </c:ext>
            </c:extLst>
          </c:dPt>
          <c:dPt>
            <c:idx val="1"/>
            <c:invertIfNegative val="0"/>
            <c:bubble3D val="0"/>
            <c:extLst xmlns:c16r2="http://schemas.microsoft.com/office/drawing/2015/06/chart">
              <c:ext xmlns:c16="http://schemas.microsoft.com/office/drawing/2014/chart" uri="{C3380CC4-5D6E-409C-BE32-E72D297353CC}">
                <c16:uniqueId val="{00000001-FF70-4672-BABA-47922BE107A2}"/>
              </c:ext>
            </c:extLst>
          </c:dPt>
          <c:dPt>
            <c:idx val="2"/>
            <c:invertIfNegative val="0"/>
            <c:bubble3D val="0"/>
            <c:extLst xmlns:c16r2="http://schemas.microsoft.com/office/drawing/2015/06/chart">
              <c:ext xmlns:c16="http://schemas.microsoft.com/office/drawing/2014/chart" uri="{C3380CC4-5D6E-409C-BE32-E72D297353CC}">
                <c16:uniqueId val="{00000002-FF70-4672-BABA-47922BE107A2}"/>
              </c:ext>
            </c:extLst>
          </c:dPt>
          <c:dPt>
            <c:idx val="3"/>
            <c:invertIfNegative val="0"/>
            <c:bubble3D val="0"/>
            <c:extLst xmlns:c16r2="http://schemas.microsoft.com/office/drawing/2015/06/chart">
              <c:ext xmlns:c16="http://schemas.microsoft.com/office/drawing/2014/chart" uri="{C3380CC4-5D6E-409C-BE32-E72D297353CC}">
                <c16:uniqueId val="{00000003-FF70-4672-BABA-47922BE107A2}"/>
              </c:ext>
            </c:extLst>
          </c:dPt>
          <c:dPt>
            <c:idx val="4"/>
            <c:invertIfNegative val="0"/>
            <c:bubble3D val="0"/>
            <c:extLst xmlns:c16r2="http://schemas.microsoft.com/office/drawing/2015/06/chart">
              <c:ext xmlns:c16="http://schemas.microsoft.com/office/drawing/2014/chart" uri="{C3380CC4-5D6E-409C-BE32-E72D297353CC}">
                <c16:uniqueId val="{00000004-FF70-4672-BABA-47922BE107A2}"/>
              </c:ext>
            </c:extLst>
          </c:dPt>
          <c:dPt>
            <c:idx val="5"/>
            <c:invertIfNegative val="0"/>
            <c:bubble3D val="0"/>
            <c:extLst xmlns:c16r2="http://schemas.microsoft.com/office/drawing/2015/06/chart">
              <c:ext xmlns:c16="http://schemas.microsoft.com/office/drawing/2014/chart" uri="{C3380CC4-5D6E-409C-BE32-E72D297353CC}">
                <c16:uniqueId val="{00000005-FF70-4672-BABA-47922BE107A2}"/>
              </c:ext>
            </c:extLst>
          </c:dPt>
          <c:dPt>
            <c:idx val="6"/>
            <c:invertIfNegative val="0"/>
            <c:bubble3D val="0"/>
            <c:extLst xmlns:c16r2="http://schemas.microsoft.com/office/drawing/2015/06/chart">
              <c:ext xmlns:c16="http://schemas.microsoft.com/office/drawing/2014/chart" uri="{C3380CC4-5D6E-409C-BE32-E72D297353CC}">
                <c16:uniqueId val="{00000006-FF70-4672-BABA-47922BE107A2}"/>
              </c:ext>
            </c:extLst>
          </c:dPt>
          <c:dPt>
            <c:idx val="7"/>
            <c:invertIfNegative val="0"/>
            <c:bubble3D val="0"/>
            <c:extLst xmlns:c16r2="http://schemas.microsoft.com/office/drawing/2015/06/chart">
              <c:ext xmlns:c16="http://schemas.microsoft.com/office/drawing/2014/chart" uri="{C3380CC4-5D6E-409C-BE32-E72D297353CC}">
                <c16:uniqueId val="{00000007-FF70-4672-BABA-47922BE107A2}"/>
              </c:ext>
            </c:extLst>
          </c:dPt>
          <c:dPt>
            <c:idx val="8"/>
            <c:invertIfNegative val="0"/>
            <c:bubble3D val="0"/>
            <c:extLst xmlns:c16r2="http://schemas.microsoft.com/office/drawing/2015/06/chart">
              <c:ext xmlns:c16="http://schemas.microsoft.com/office/drawing/2014/chart" uri="{C3380CC4-5D6E-409C-BE32-E72D297353CC}">
                <c16:uniqueId val="{00000008-FF70-4672-BABA-47922BE107A2}"/>
              </c:ext>
            </c:extLst>
          </c:dPt>
          <c:dPt>
            <c:idx val="9"/>
            <c:invertIfNegative val="0"/>
            <c:bubble3D val="0"/>
            <c:extLst xmlns:c16r2="http://schemas.microsoft.com/office/drawing/2015/06/chart">
              <c:ext xmlns:c16="http://schemas.microsoft.com/office/drawing/2014/chart" uri="{C3380CC4-5D6E-409C-BE32-E72D297353CC}">
                <c16:uniqueId val="{00000009-FF70-4672-BABA-47922BE107A2}"/>
              </c:ext>
            </c:extLst>
          </c:dPt>
          <c:dPt>
            <c:idx val="10"/>
            <c:invertIfNegative val="0"/>
            <c:bubble3D val="0"/>
            <c:extLst xmlns:c16r2="http://schemas.microsoft.com/office/drawing/2015/06/chart">
              <c:ext xmlns:c16="http://schemas.microsoft.com/office/drawing/2014/chart" uri="{C3380CC4-5D6E-409C-BE32-E72D297353CC}">
                <c16:uniqueId val="{0000000A-FF70-4672-BABA-47922BE107A2}"/>
              </c:ext>
            </c:extLst>
          </c:dPt>
          <c:dPt>
            <c:idx val="11"/>
            <c:invertIfNegative val="0"/>
            <c:bubble3D val="0"/>
            <c:extLst xmlns:c16r2="http://schemas.microsoft.com/office/drawing/2015/06/chart">
              <c:ext xmlns:c16="http://schemas.microsoft.com/office/drawing/2014/chart" uri="{C3380CC4-5D6E-409C-BE32-E72D297353CC}">
                <c16:uniqueId val="{0000000B-FF70-4672-BABA-47922BE107A2}"/>
              </c:ext>
            </c:extLst>
          </c:dPt>
          <c:dLbls>
            <c:dLbl>
              <c:idx val="9"/>
              <c:numFmt formatCode="_(&quot;$&quot;* #,##0.0_);_(&quot;$&quot;* \(#,##0.0\);_(&quot;$&quot;* &quot;-&quot;?_);_(@_)" sourceLinked="0"/>
              <c:spPr/>
              <c:txPr>
                <a:bodyPr/>
                <a:lstStyle/>
                <a:p>
                  <a:pPr>
                    <a:defRPr>
                      <a:solidFill>
                        <a:schemeClr val="tx1"/>
                      </a:solidFill>
                    </a:defRPr>
                  </a:pPr>
                  <a:endParaRPr lang="en-US"/>
                </a:p>
              </c:txPr>
              <c:dLblPos val="inEnd"/>
              <c:showLegendKey val="0"/>
              <c:showVal val="1"/>
              <c:showCatName val="0"/>
              <c:showSerName val="0"/>
              <c:showPercent val="0"/>
              <c:showBubbleSize val="0"/>
            </c:dLbl>
            <c:dLbl>
              <c:idx val="10"/>
              <c:numFmt formatCode="_(&quot;$&quot;* #,##0.0_);_(&quot;$&quot;* \(#,##0.0\);_(&quot;$&quot;* &quot;-&quot;?_);_(@_)" sourceLinked="0"/>
              <c:spPr/>
              <c:txPr>
                <a:bodyPr/>
                <a:lstStyle/>
                <a:p>
                  <a:pPr>
                    <a:defRPr>
                      <a:solidFill>
                        <a:schemeClr val="tx1"/>
                      </a:solidFill>
                    </a:defRPr>
                  </a:pPr>
                  <a:endParaRPr lang="en-US"/>
                </a:p>
              </c:txPr>
              <c:dLblPos val="inEnd"/>
              <c:showLegendKey val="0"/>
              <c:showVal val="1"/>
              <c:showCatName val="0"/>
              <c:showSerName val="0"/>
              <c:showPercent val="0"/>
              <c:showBubbleSize val="0"/>
            </c:dLbl>
            <c:dLbl>
              <c:idx val="11"/>
              <c:numFmt formatCode="_(&quot;$&quot;* #,##0.0_);_(&quot;$&quot;* \(#,##0.0\);_(&quot;$&quot;* &quot;-&quot;?_);_(@_)" sourceLinked="0"/>
              <c:spPr/>
              <c:txPr>
                <a:bodyPr/>
                <a:lstStyle/>
                <a:p>
                  <a:pPr>
                    <a:defRPr>
                      <a:solidFill>
                        <a:schemeClr val="tx1"/>
                      </a:solidFill>
                    </a:defRPr>
                  </a:pPr>
                  <a:endParaRPr lang="en-US"/>
                </a:p>
              </c:txPr>
              <c:dLblPos val="inEnd"/>
              <c:showLegendKey val="0"/>
              <c:showVal val="1"/>
              <c:showCatName val="0"/>
              <c:showSerName val="0"/>
              <c:showPercent val="0"/>
              <c:showBubbleSize val="0"/>
            </c:dLbl>
            <c:numFmt formatCode="_(&quot;$&quot;* #,##0.0_);_(&quot;$&quot;* \(#,##0.0\);_(&quot;$&quot;* &quot;-&quot;?_);_(@_)" sourceLinked="0"/>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Sheet1!$A$2:$A$7</c:f>
              <c:strCache>
                <c:ptCount val="6"/>
                <c:pt idx="0">
                  <c:v>2010</c:v>
                </c:pt>
                <c:pt idx="1">
                  <c:v>2015</c:v>
                </c:pt>
                <c:pt idx="2">
                  <c:v>2020F</c:v>
                </c:pt>
                <c:pt idx="3">
                  <c:v>2010</c:v>
                </c:pt>
                <c:pt idx="4">
                  <c:v>2015</c:v>
                </c:pt>
                <c:pt idx="5">
                  <c:v>2020F</c:v>
                </c:pt>
              </c:strCache>
            </c:strRef>
          </c:cat>
          <c:val>
            <c:numRef>
              <c:f>Sheet1!$B$2:$B$7</c:f>
              <c:numCache>
                <c:formatCode>#,##0.0_);\(#,##0.0\)</c:formatCode>
                <c:ptCount val="6"/>
                <c:pt idx="0">
                  <c:v>0.7</c:v>
                </c:pt>
                <c:pt idx="1">
                  <c:v>0.9545664798752771</c:v>
                </c:pt>
                <c:pt idx="2">
                  <c:v>1.3139904332139174</c:v>
                </c:pt>
                <c:pt idx="3">
                  <c:v>0.73</c:v>
                </c:pt>
                <c:pt idx="4">
                  <c:v>0.95408080467884349</c:v>
                </c:pt>
                <c:pt idx="5">
                  <c:v>1.2949454705732475</c:v>
                </c:pt>
              </c:numCache>
            </c:numRef>
          </c:val>
          <c:extLst xmlns:c16r2="http://schemas.microsoft.com/office/drawing/2015/06/chart">
            <c:ext xmlns:c16="http://schemas.microsoft.com/office/drawing/2014/chart" uri="{C3380CC4-5D6E-409C-BE32-E72D297353CC}">
              <c16:uniqueId val="{0000000C-FF70-4672-BABA-47922BE107A2}"/>
            </c:ext>
          </c:extLst>
        </c:ser>
        <c:dLbls>
          <c:showLegendKey val="0"/>
          <c:showVal val="0"/>
          <c:showCatName val="0"/>
          <c:showSerName val="0"/>
          <c:showPercent val="0"/>
          <c:showBubbleSize val="0"/>
        </c:dLbls>
        <c:gapWidth val="10"/>
        <c:overlap val="100"/>
        <c:axId val="156292608"/>
        <c:axId val="156291072"/>
      </c:barChart>
      <c:valAx>
        <c:axId val="156291072"/>
        <c:scaling>
          <c:orientation val="minMax"/>
          <c:max val="1.5"/>
          <c:min val="0"/>
        </c:scaling>
        <c:delete val="0"/>
        <c:axPos val="l"/>
        <c:majorGridlines>
          <c:spPr>
            <a:ln>
              <a:noFill/>
            </a:ln>
          </c:spPr>
        </c:majorGridlines>
        <c:numFmt formatCode="&quot;$&quot;#,##0.0" sourceLinked="0"/>
        <c:majorTickMark val="none"/>
        <c:minorTickMark val="none"/>
        <c:tickLblPos val="nextTo"/>
        <c:crossAx val="156292608"/>
        <c:crosses val="autoZero"/>
        <c:crossBetween val="between"/>
      </c:valAx>
      <c:catAx>
        <c:axId val="156292608"/>
        <c:scaling>
          <c:orientation val="minMax"/>
        </c:scaling>
        <c:delete val="0"/>
        <c:axPos val="b"/>
        <c:numFmt formatCode="General" sourceLinked="0"/>
        <c:majorTickMark val="none"/>
        <c:minorTickMark val="none"/>
        <c:tickLblPos val="nextTo"/>
        <c:crossAx val="156291072"/>
        <c:crosses val="autoZero"/>
        <c:auto val="1"/>
        <c:lblAlgn val="ctr"/>
        <c:lblOffset val="100"/>
        <c:noMultiLvlLbl val="0"/>
      </c:catAx>
      <c:spPr>
        <a:noFill/>
        <a:ln w="25400">
          <a:noFill/>
        </a:ln>
      </c:spPr>
    </c:plotArea>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67746127322318"/>
          <c:y val="0.13439503885543719"/>
          <c:w val="0.45700620143070353"/>
          <c:h val="0.73120992228912562"/>
        </c:manualLayout>
      </c:layout>
      <c:pieChart>
        <c:varyColors val="1"/>
        <c:ser>
          <c:idx val="0"/>
          <c:order val="0"/>
          <c:tx>
            <c:strRef>
              <c:f>Sheet1!$B$1</c:f>
              <c:strCache>
                <c:ptCount val="1"/>
                <c:pt idx="0">
                  <c:v>Sales</c:v>
                </c:pt>
              </c:strCache>
            </c:strRef>
          </c:tx>
          <c:spPr>
            <a:ln w="25400">
              <a:noFill/>
            </a:ln>
          </c:spPr>
          <c:dPt>
            <c:idx val="0"/>
            <c:bubble3D val="0"/>
            <c:spPr>
              <a:solidFill>
                <a:schemeClr val="accent1"/>
              </a:solidFill>
              <a:ln w="9525">
                <a:noFill/>
              </a:ln>
            </c:spPr>
          </c:dPt>
          <c:dPt>
            <c:idx val="1"/>
            <c:bubble3D val="0"/>
            <c:spPr>
              <a:solidFill>
                <a:schemeClr val="accent2"/>
              </a:solidFill>
              <a:ln w="9525">
                <a:noFill/>
              </a:ln>
            </c:spPr>
          </c:dPt>
          <c:dPt>
            <c:idx val="2"/>
            <c:bubble3D val="0"/>
            <c:spPr>
              <a:solidFill>
                <a:schemeClr val="accent3"/>
              </a:solidFill>
              <a:ln w="9525">
                <a:noFill/>
              </a:ln>
            </c:spPr>
          </c:dPt>
          <c:dPt>
            <c:idx val="3"/>
            <c:bubble3D val="0"/>
            <c:spPr>
              <a:solidFill>
                <a:schemeClr val="accent4"/>
              </a:solidFill>
              <a:ln w="9525">
                <a:noFill/>
              </a:ln>
            </c:spPr>
          </c:dPt>
          <c:dLbls>
            <c:dLbl>
              <c:idx val="3"/>
              <c:layout>
                <c:manualLayout>
                  <c:x val="3.593098656785549E-2"/>
                  <c:y val="0.13550717924965261"/>
                </c:manualLayout>
              </c:layout>
              <c:tx>
                <c:rich>
                  <a:bodyPr/>
                  <a:lstStyle/>
                  <a:p>
                    <a:r>
                      <a:rPr lang="en-US" dirty="0" smtClean="0"/>
                      <a:t>2.4%</a:t>
                    </a:r>
                    <a:endParaRPr lang="en-US" dirty="0"/>
                  </a:p>
                </c:rich>
              </c:tx>
              <c:showLegendKey val="0"/>
              <c:showVal val="1"/>
              <c:showCatName val="0"/>
              <c:showSerName val="0"/>
              <c:showPercent val="0"/>
              <c:showBubbleSize val="0"/>
            </c:dLbl>
            <c:txPr>
              <a:bodyPr/>
              <a:lstStyle/>
              <a:p>
                <a:pPr>
                  <a:defRPr b="0">
                    <a:solidFill>
                      <a:schemeClr val="bg1"/>
                    </a:solidFill>
                  </a:defRPr>
                </a:pPr>
                <a:endParaRPr lang="en-US"/>
              </a:p>
            </c:txPr>
            <c:showLegendKey val="0"/>
            <c:showVal val="1"/>
            <c:showCatName val="0"/>
            <c:showSerName val="0"/>
            <c:showPercent val="0"/>
            <c:showBubbleSize val="0"/>
            <c:showLeaderLines val="1"/>
          </c:dLbls>
          <c:cat>
            <c:strRef>
              <c:f>Sheet1!$A$2:$A$5</c:f>
              <c:strCache>
                <c:ptCount val="4"/>
                <c:pt idx="0">
                  <c:v>EAME</c:v>
                </c:pt>
                <c:pt idx="1">
                  <c:v>NABU</c:v>
                </c:pt>
                <c:pt idx="2">
                  <c:v>LABU</c:v>
                </c:pt>
                <c:pt idx="3">
                  <c:v>APBU</c:v>
                </c:pt>
              </c:strCache>
            </c:strRef>
          </c:cat>
          <c:val>
            <c:numRef>
              <c:f>Sheet1!$B$2:$B$5</c:f>
              <c:numCache>
                <c:formatCode>0.0%</c:formatCode>
                <c:ptCount val="4"/>
                <c:pt idx="0">
                  <c:v>0.57099999999999995</c:v>
                </c:pt>
                <c:pt idx="1">
                  <c:v>0.21199999999999999</c:v>
                </c:pt>
                <c:pt idx="2">
                  <c:v>0.193</c:v>
                </c:pt>
                <c:pt idx="3">
                  <c:v>2.3E-2</c:v>
                </c:pt>
              </c:numCache>
            </c:numRef>
          </c:val>
        </c:ser>
        <c:dLbls>
          <c:showLegendKey val="0"/>
          <c:showVal val="0"/>
          <c:showCatName val="0"/>
          <c:showSerName val="0"/>
          <c:showPercent val="0"/>
          <c:showBubbleSize val="0"/>
          <c:showLeaderLines val="1"/>
        </c:dLbls>
        <c:firstSliceAng val="0"/>
      </c:pieChart>
      <c:spPr>
        <a:noFill/>
        <a:ln w="25400">
          <a:noFill/>
        </a:ln>
      </c:spPr>
    </c:plotArea>
    <c:legend>
      <c:legendPos val="r"/>
      <c:layout>
        <c:manualLayout>
          <c:xMode val="edge"/>
          <c:yMode val="edge"/>
          <c:x val="0.63976667438628998"/>
          <c:y val="0.30567958416962587"/>
          <c:w val="0.12739018835880808"/>
          <c:h val="0.3755689362359117"/>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016771941968792"/>
          <c:y val="1.2053773751018425E-2"/>
          <c:w val="0.85625474700277837"/>
          <c:h val="0.81126228385814814"/>
        </c:manualLayout>
      </c:layout>
      <c:barChart>
        <c:barDir val="col"/>
        <c:grouping val="clustered"/>
        <c:varyColors val="0"/>
        <c:ser>
          <c:idx val="0"/>
          <c:order val="0"/>
          <c:tx>
            <c:strRef>
              <c:f>Data!$B$1</c:f>
              <c:strCache>
                <c:ptCount val="1"/>
                <c:pt idx="0">
                  <c:v>Net Revenue</c:v>
                </c:pt>
              </c:strCache>
            </c:strRef>
          </c:tx>
          <c:spPr>
            <a:solidFill>
              <a:schemeClr val="accent2"/>
            </a:solidFill>
            <a:ln w="9525">
              <a:solidFill>
                <a:srgbClr val="FFFFFF"/>
              </a:solidFill>
            </a:ln>
          </c:spPr>
          <c:invertIfNegative val="0"/>
          <c:dLbls>
            <c:numFmt formatCode="&quot;$&quot;#,##0.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Data!$A$2:$A$9</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Data!$B$2:$B$9</c:f>
              <c:numCache>
                <c:formatCode>_("$"* #,##0.0_);_("$"* \(#,##0.0\);_("$"* "-"??_);_(@_)</c:formatCode>
                <c:ptCount val="8"/>
                <c:pt idx="0">
                  <c:v>235.56134657250772</c:v>
                </c:pt>
                <c:pt idx="1">
                  <c:v>212.16123088823389</c:v>
                </c:pt>
                <c:pt idx="2">
                  <c:v>198.463897385514</c:v>
                </c:pt>
                <c:pt idx="3">
                  <c:v>203.71558859390652</c:v>
                </c:pt>
                <c:pt idx="4">
                  <c:v>208.74644276467919</c:v>
                </c:pt>
                <c:pt idx="5">
                  <c:v>215.32024537445204</c:v>
                </c:pt>
                <c:pt idx="6">
                  <c:v>222.22038495328445</c:v>
                </c:pt>
                <c:pt idx="7">
                  <c:v>229.34962330113623</c:v>
                </c:pt>
              </c:numCache>
            </c:numRef>
          </c:val>
          <c:extLst xmlns:c16r2="http://schemas.microsoft.com/office/drawing/2015/06/chart">
            <c:ext xmlns:c16="http://schemas.microsoft.com/office/drawing/2014/chart" uri="{C3380CC4-5D6E-409C-BE32-E72D297353CC}">
              <c16:uniqueId val="{00000000-4026-42BB-87A5-DFB42D0E2AB8}"/>
            </c:ext>
          </c:extLst>
        </c:ser>
        <c:dLbls>
          <c:showLegendKey val="0"/>
          <c:showVal val="0"/>
          <c:showCatName val="0"/>
          <c:showSerName val="0"/>
          <c:showPercent val="0"/>
          <c:showBubbleSize val="0"/>
        </c:dLbls>
        <c:gapWidth val="10"/>
        <c:axId val="158183808"/>
        <c:axId val="158185344"/>
      </c:barChart>
      <c:lineChart>
        <c:grouping val="standard"/>
        <c:varyColors val="0"/>
        <c:ser>
          <c:idx val="1"/>
          <c:order val="1"/>
          <c:tx>
            <c:strRef>
              <c:f>Data!$C$1</c:f>
              <c:strCache>
                <c:ptCount val="1"/>
                <c:pt idx="0">
                  <c:v>Adjusted EBITDA</c:v>
                </c:pt>
              </c:strCache>
            </c:strRef>
          </c:tx>
          <c:spPr>
            <a:ln w="19050">
              <a:solidFill>
                <a:schemeClr val="accent1"/>
              </a:solidFill>
              <a:prstDash val="solid"/>
            </a:ln>
          </c:spPr>
          <c:marker>
            <c:symbol val="none"/>
          </c:marker>
          <c:dLbls>
            <c:txPr>
              <a:bodyPr/>
              <a:lstStyle/>
              <a:p>
                <a:pPr>
                  <a:defRPr>
                    <a:solidFill>
                      <a:schemeClr val="bg1"/>
                    </a:solidFill>
                  </a:defRPr>
                </a:pPr>
                <a:endParaRPr lang="en-US"/>
              </a:p>
            </c:txPr>
            <c:dLblPos val="b"/>
            <c:showLegendKey val="0"/>
            <c:showVal val="1"/>
            <c:showCatName val="0"/>
            <c:showSerName val="0"/>
            <c:showPercent val="0"/>
            <c:showBubbleSize val="0"/>
            <c:showLeaderLines val="0"/>
          </c:dLbls>
          <c:cat>
            <c:numRef>
              <c:f>Data!$A$2:$A$9</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Data!$C$2:$C$9</c:f>
              <c:numCache>
                <c:formatCode>_("$"* #,##0.0_);_("$"* \(#,##0.0\);_("$"* "-"??_);_(@_)</c:formatCode>
                <c:ptCount val="8"/>
                <c:pt idx="0">
                  <c:v>17.205040463145643</c:v>
                </c:pt>
                <c:pt idx="1">
                  <c:v>15.171085888538205</c:v>
                </c:pt>
                <c:pt idx="2">
                  <c:v>15.551823842019971</c:v>
                </c:pt>
                <c:pt idx="3">
                  <c:v>16.023510801061931</c:v>
                </c:pt>
                <c:pt idx="4">
                  <c:v>16.301510088766015</c:v>
                </c:pt>
                <c:pt idx="5">
                  <c:v>17.4513108185966</c:v>
                </c:pt>
                <c:pt idx="6">
                  <c:v>18.673969736469829</c:v>
                </c:pt>
                <c:pt idx="7">
                  <c:v>19.889641101716951</c:v>
                </c:pt>
              </c:numCache>
            </c:numRef>
          </c:val>
          <c:smooth val="0"/>
          <c:extLst xmlns:c16r2="http://schemas.microsoft.com/office/drawing/2015/06/chart">
            <c:ext xmlns:c16="http://schemas.microsoft.com/office/drawing/2014/chart" uri="{C3380CC4-5D6E-409C-BE32-E72D297353CC}">
              <c16:uniqueId val="{00000005-4026-42BB-87A5-DFB42D0E2AB8}"/>
            </c:ext>
          </c:extLst>
        </c:ser>
        <c:dLbls>
          <c:showLegendKey val="0"/>
          <c:showVal val="0"/>
          <c:showCatName val="0"/>
          <c:showSerName val="0"/>
          <c:showPercent val="0"/>
          <c:showBubbleSize val="0"/>
        </c:dLbls>
        <c:marker val="1"/>
        <c:smooth val="0"/>
        <c:axId val="158192768"/>
        <c:axId val="158186880"/>
      </c:lineChart>
      <c:catAx>
        <c:axId val="158183808"/>
        <c:scaling>
          <c:orientation val="minMax"/>
        </c:scaling>
        <c:delete val="0"/>
        <c:axPos val="b"/>
        <c:numFmt formatCode="General" sourceLinked="1"/>
        <c:majorTickMark val="none"/>
        <c:minorTickMark val="none"/>
        <c:tickLblPos val="nextTo"/>
        <c:spPr>
          <a:ln w="3175">
            <a:solidFill>
              <a:srgbClr val="969696"/>
            </a:solidFill>
            <a:prstDash val="solid"/>
          </a:ln>
        </c:spPr>
        <c:crossAx val="158185344"/>
        <c:crosses val="autoZero"/>
        <c:auto val="1"/>
        <c:lblAlgn val="ctr"/>
        <c:lblOffset val="100"/>
        <c:noMultiLvlLbl val="0"/>
      </c:catAx>
      <c:valAx>
        <c:axId val="158185344"/>
        <c:scaling>
          <c:orientation val="minMax"/>
          <c:max val="300"/>
          <c:min val="0"/>
        </c:scaling>
        <c:delete val="0"/>
        <c:axPos val="l"/>
        <c:numFmt formatCode="_(&quot;$&quot;* #,##0_);_(&quot;$&quot;* \(#,##0\);_(&quot;$&quot;* &quot;-&quot;_);_(@_)" sourceLinked="0"/>
        <c:majorTickMark val="none"/>
        <c:minorTickMark val="none"/>
        <c:tickLblPos val="nextTo"/>
        <c:spPr>
          <a:ln w="3175">
            <a:solidFill>
              <a:srgbClr val="969696"/>
            </a:solidFill>
            <a:prstDash val="solid"/>
          </a:ln>
        </c:spPr>
        <c:crossAx val="158183808"/>
        <c:crosses val="autoZero"/>
        <c:crossBetween val="between"/>
        <c:majorUnit val="50"/>
      </c:valAx>
      <c:valAx>
        <c:axId val="158186880"/>
        <c:scaling>
          <c:orientation val="minMax"/>
          <c:max val="35"/>
          <c:min val="10"/>
        </c:scaling>
        <c:delete val="0"/>
        <c:axPos val="r"/>
        <c:numFmt formatCode="_(&quot;$&quot;* #,##0_);_(&quot;$&quot;* \(#,##0\);_(&quot;$&quot;* &quot;-&quot;_);_(@_)" sourceLinked="0"/>
        <c:majorTickMark val="none"/>
        <c:minorTickMark val="none"/>
        <c:tickLblPos val="nextTo"/>
        <c:crossAx val="158192768"/>
        <c:crosses val="max"/>
        <c:crossBetween val="between"/>
        <c:majorUnit val="5"/>
      </c:valAx>
      <c:catAx>
        <c:axId val="158192768"/>
        <c:scaling>
          <c:orientation val="minMax"/>
        </c:scaling>
        <c:delete val="1"/>
        <c:axPos val="b"/>
        <c:numFmt formatCode="General" sourceLinked="1"/>
        <c:majorTickMark val="out"/>
        <c:minorTickMark val="none"/>
        <c:tickLblPos val="nextTo"/>
        <c:crossAx val="158186880"/>
        <c:crosses val="autoZero"/>
        <c:auto val="1"/>
        <c:lblAlgn val="ctr"/>
        <c:lblOffset val="100"/>
        <c:noMultiLvlLbl val="0"/>
      </c:catAx>
      <c:spPr>
        <a:noFill/>
        <a:ln w="25400">
          <a:noFill/>
        </a:ln>
      </c:spPr>
    </c:plotArea>
    <c:legend>
      <c:legendPos val="b"/>
      <c:layout>
        <c:manualLayout>
          <c:xMode val="edge"/>
          <c:yMode val="edge"/>
          <c:x val="0.22743904753244298"/>
          <c:y val="0.9162878768379672"/>
          <c:w val="0.54512165021560732"/>
          <c:h val="7.8264070133172728E-2"/>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016771941968792"/>
          <c:y val="1.2053773751018425E-2"/>
          <c:w val="0.85625474700277837"/>
          <c:h val="0.81126228385814814"/>
        </c:manualLayout>
      </c:layout>
      <c:barChart>
        <c:barDir val="col"/>
        <c:grouping val="clustered"/>
        <c:varyColors val="0"/>
        <c:ser>
          <c:idx val="0"/>
          <c:order val="0"/>
          <c:tx>
            <c:strRef>
              <c:f>Data!$B$1</c:f>
              <c:strCache>
                <c:ptCount val="1"/>
                <c:pt idx="0">
                  <c:v>Net Revenue</c:v>
                </c:pt>
              </c:strCache>
            </c:strRef>
          </c:tx>
          <c:spPr>
            <a:solidFill>
              <a:schemeClr val="accent2"/>
            </a:solidFill>
            <a:ln w="9525">
              <a:solidFill>
                <a:srgbClr val="FFFFFF"/>
              </a:solidFill>
            </a:ln>
          </c:spPr>
          <c:invertIfNegative val="0"/>
          <c:dLbls>
            <c:dLbl>
              <c:idx val="2"/>
              <c:layout>
                <c:manualLayout>
                  <c:x val="0"/>
                  <c:y val="-2.9732403684570623E-2"/>
                </c:manualLayout>
              </c:layout>
              <c:showLegendKey val="0"/>
              <c:showVal val="1"/>
              <c:showCatName val="0"/>
              <c:showSerName val="0"/>
              <c:showPercent val="0"/>
              <c:showBubbleSize val="0"/>
            </c:dLbl>
            <c:dLbl>
              <c:idx val="3"/>
              <c:layout>
                <c:manualLayout>
                  <c:x val="-3.2349377350901847E-3"/>
                  <c:y val="-3.2688318173160577E-2"/>
                </c:manualLayout>
              </c:layout>
              <c:showLegendKey val="0"/>
              <c:showVal val="1"/>
              <c:showCatName val="0"/>
              <c:showSerName val="0"/>
              <c:showPercent val="0"/>
              <c:showBubbleSize val="0"/>
            </c:dLbl>
            <c:numFmt formatCode="&quot;$&quot;#,##0.0"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Data!$A$2:$A$9</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Data!$B$2:$B$9</c:f>
              <c:numCache>
                <c:formatCode>_("$"* #,##0.0_);_("$"* \(#,##0.0\);_("$"* "-"??_);_(@_)</c:formatCode>
                <c:ptCount val="8"/>
                <c:pt idx="0">
                  <c:v>234.25700000000001</c:v>
                </c:pt>
                <c:pt idx="1">
                  <c:v>227.29852353652979</c:v>
                </c:pt>
                <c:pt idx="2">
                  <c:v>215.82842879973299</c:v>
                </c:pt>
                <c:pt idx="3">
                  <c:v>222.98958883804104</c:v>
                </c:pt>
                <c:pt idx="4">
                  <c:v>228.65913099785587</c:v>
                </c:pt>
                <c:pt idx="5">
                  <c:v>235.72440417295974</c:v>
                </c:pt>
                <c:pt idx="6">
                  <c:v>243.14124644057983</c:v>
                </c:pt>
                <c:pt idx="7">
                  <c:v>250.82132595969617</c:v>
                </c:pt>
              </c:numCache>
            </c:numRef>
          </c:val>
          <c:extLst xmlns:c16r2="http://schemas.microsoft.com/office/drawing/2015/06/chart">
            <c:ext xmlns:c16="http://schemas.microsoft.com/office/drawing/2014/chart" uri="{C3380CC4-5D6E-409C-BE32-E72D297353CC}">
              <c16:uniqueId val="{00000000-4026-42BB-87A5-DFB42D0E2AB8}"/>
            </c:ext>
          </c:extLst>
        </c:ser>
        <c:dLbls>
          <c:showLegendKey val="0"/>
          <c:showVal val="0"/>
          <c:showCatName val="0"/>
          <c:showSerName val="0"/>
          <c:showPercent val="0"/>
          <c:showBubbleSize val="0"/>
        </c:dLbls>
        <c:gapWidth val="10"/>
        <c:axId val="404660608"/>
        <c:axId val="404662144"/>
      </c:barChart>
      <c:lineChart>
        <c:grouping val="standard"/>
        <c:varyColors val="0"/>
        <c:ser>
          <c:idx val="1"/>
          <c:order val="1"/>
          <c:tx>
            <c:strRef>
              <c:f>Data!$C$1</c:f>
              <c:strCache>
                <c:ptCount val="1"/>
                <c:pt idx="0">
                  <c:v>Adjusted EBITDA</c:v>
                </c:pt>
              </c:strCache>
            </c:strRef>
          </c:tx>
          <c:spPr>
            <a:ln w="19050">
              <a:solidFill>
                <a:schemeClr val="accent1"/>
              </a:solidFill>
              <a:prstDash val="solid"/>
            </a:ln>
          </c:spPr>
          <c:marker>
            <c:symbol val="none"/>
          </c:marker>
          <c:dLbls>
            <c:dLbl>
              <c:idx val="1"/>
              <c:layout>
                <c:manualLayout>
                  <c:x val="-6.2418250958318461E-2"/>
                  <c:y val="0.10473903397011207"/>
                </c:manualLayout>
              </c:layout>
              <c:dLblPos val="r"/>
              <c:showLegendKey val="0"/>
              <c:showVal val="1"/>
              <c:showCatName val="0"/>
              <c:showSerName val="0"/>
              <c:showPercent val="0"/>
              <c:showBubbleSize val="0"/>
            </c:dLbl>
            <c:dLbl>
              <c:idx val="2"/>
              <c:layout>
                <c:manualLayout>
                  <c:x val="-5.9183313223228277E-2"/>
                  <c:y val="0.12108319305669235"/>
                </c:manualLayout>
              </c:layout>
              <c:dLblPos val="r"/>
              <c:showLegendKey val="0"/>
              <c:showVal val="1"/>
              <c:showCatName val="0"/>
              <c:showSerName val="0"/>
              <c:showPercent val="0"/>
              <c:showBubbleSize val="0"/>
            </c:dLbl>
            <c:dLbl>
              <c:idx val="3"/>
              <c:layout>
                <c:manualLayout>
                  <c:x val="-5.918331322322834E-2"/>
                  <c:y val="7.7498768825811581E-2"/>
                </c:manualLayout>
              </c:layout>
              <c:dLblPos val="r"/>
              <c:showLegendKey val="0"/>
              <c:showVal val="1"/>
              <c:showCatName val="0"/>
              <c:showSerName val="0"/>
              <c:showPercent val="0"/>
              <c:showBubbleSize val="0"/>
            </c:dLbl>
            <c:txPr>
              <a:bodyPr/>
              <a:lstStyle/>
              <a:p>
                <a:pPr>
                  <a:defRPr>
                    <a:solidFill>
                      <a:schemeClr val="bg1"/>
                    </a:solidFill>
                  </a:defRPr>
                </a:pPr>
                <a:endParaRPr lang="en-US"/>
              </a:p>
            </c:txPr>
            <c:dLblPos val="b"/>
            <c:showLegendKey val="0"/>
            <c:showVal val="1"/>
            <c:showCatName val="0"/>
            <c:showSerName val="0"/>
            <c:showPercent val="0"/>
            <c:showBubbleSize val="0"/>
            <c:showLeaderLines val="0"/>
          </c:dLbls>
          <c:cat>
            <c:numRef>
              <c:f>Data!$A$2:$A$9</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Data!$C$2:$C$9</c:f>
              <c:numCache>
                <c:formatCode>_("$"* #,##0.0_);_("$"* \(#,##0.0\);_("$"* "-"??_);_(@_)</c:formatCode>
                <c:ptCount val="8"/>
                <c:pt idx="0">
                  <c:v>17.508938041806896</c:v>
                </c:pt>
                <c:pt idx="1">
                  <c:v>21.444153839740945</c:v>
                </c:pt>
                <c:pt idx="2">
                  <c:v>23.398993397277998</c:v>
                </c:pt>
                <c:pt idx="3">
                  <c:v>25.586578834868394</c:v>
                </c:pt>
                <c:pt idx="4">
                  <c:v>26.074944906058175</c:v>
                </c:pt>
                <c:pt idx="5">
                  <c:v>27.530452820004779</c:v>
                </c:pt>
                <c:pt idx="6">
                  <c:v>29.076664350601902</c:v>
                </c:pt>
                <c:pt idx="7">
                  <c:v>30.620973695494854</c:v>
                </c:pt>
              </c:numCache>
            </c:numRef>
          </c:val>
          <c:smooth val="0"/>
          <c:extLst xmlns:c16r2="http://schemas.microsoft.com/office/drawing/2015/06/chart">
            <c:ext xmlns:c16="http://schemas.microsoft.com/office/drawing/2014/chart" uri="{C3380CC4-5D6E-409C-BE32-E72D297353CC}">
              <c16:uniqueId val="{00000005-4026-42BB-87A5-DFB42D0E2AB8}"/>
            </c:ext>
          </c:extLst>
        </c:ser>
        <c:dLbls>
          <c:showLegendKey val="0"/>
          <c:showVal val="0"/>
          <c:showCatName val="0"/>
          <c:showSerName val="0"/>
          <c:showPercent val="0"/>
          <c:showBubbleSize val="0"/>
        </c:dLbls>
        <c:marker val="1"/>
        <c:smooth val="0"/>
        <c:axId val="404669568"/>
        <c:axId val="404663680"/>
      </c:lineChart>
      <c:catAx>
        <c:axId val="404660608"/>
        <c:scaling>
          <c:orientation val="minMax"/>
        </c:scaling>
        <c:delete val="0"/>
        <c:axPos val="b"/>
        <c:numFmt formatCode="General" sourceLinked="1"/>
        <c:majorTickMark val="none"/>
        <c:minorTickMark val="none"/>
        <c:tickLblPos val="nextTo"/>
        <c:spPr>
          <a:ln w="3175">
            <a:solidFill>
              <a:srgbClr val="969696"/>
            </a:solidFill>
            <a:prstDash val="solid"/>
          </a:ln>
        </c:spPr>
        <c:crossAx val="404662144"/>
        <c:crosses val="autoZero"/>
        <c:auto val="1"/>
        <c:lblAlgn val="ctr"/>
        <c:lblOffset val="100"/>
        <c:noMultiLvlLbl val="0"/>
      </c:catAx>
      <c:valAx>
        <c:axId val="404662144"/>
        <c:scaling>
          <c:orientation val="minMax"/>
          <c:max val="300"/>
          <c:min val="0"/>
        </c:scaling>
        <c:delete val="0"/>
        <c:axPos val="l"/>
        <c:numFmt formatCode="_(&quot;$&quot;* #,##0_);_(&quot;$&quot;* \(#,##0\);_(&quot;$&quot;* &quot;-&quot;_);_(@_)" sourceLinked="0"/>
        <c:majorTickMark val="none"/>
        <c:minorTickMark val="none"/>
        <c:tickLblPos val="nextTo"/>
        <c:spPr>
          <a:ln w="3175">
            <a:solidFill>
              <a:srgbClr val="969696"/>
            </a:solidFill>
            <a:prstDash val="solid"/>
          </a:ln>
        </c:spPr>
        <c:crossAx val="404660608"/>
        <c:crosses val="autoZero"/>
        <c:crossBetween val="between"/>
        <c:majorUnit val="50"/>
      </c:valAx>
      <c:valAx>
        <c:axId val="404663680"/>
        <c:scaling>
          <c:orientation val="minMax"/>
          <c:max val="35"/>
          <c:min val="10"/>
        </c:scaling>
        <c:delete val="0"/>
        <c:axPos val="r"/>
        <c:numFmt formatCode="_(&quot;$&quot;* #,##0_);_(&quot;$&quot;* \(#,##0\);_(&quot;$&quot;* &quot;-&quot;_);_(@_)" sourceLinked="0"/>
        <c:majorTickMark val="none"/>
        <c:minorTickMark val="none"/>
        <c:tickLblPos val="nextTo"/>
        <c:crossAx val="404669568"/>
        <c:crosses val="max"/>
        <c:crossBetween val="between"/>
        <c:majorUnit val="5"/>
      </c:valAx>
      <c:catAx>
        <c:axId val="404669568"/>
        <c:scaling>
          <c:orientation val="minMax"/>
        </c:scaling>
        <c:delete val="1"/>
        <c:axPos val="b"/>
        <c:numFmt formatCode="General" sourceLinked="1"/>
        <c:majorTickMark val="out"/>
        <c:minorTickMark val="none"/>
        <c:tickLblPos val="nextTo"/>
        <c:crossAx val="404663680"/>
        <c:crosses val="autoZero"/>
        <c:auto val="1"/>
        <c:lblAlgn val="ctr"/>
        <c:lblOffset val="100"/>
        <c:noMultiLvlLbl val="0"/>
      </c:catAx>
      <c:spPr>
        <a:noFill/>
        <a:ln w="25400">
          <a:noFill/>
        </a:ln>
      </c:spPr>
    </c:plotArea>
    <c:legend>
      <c:legendPos val="b"/>
      <c:layout>
        <c:manualLayout>
          <c:xMode val="edge"/>
          <c:yMode val="edge"/>
          <c:x val="0.22743904753244298"/>
          <c:y val="0.9162878768379672"/>
          <c:w val="0.54512165021560732"/>
          <c:h val="7.8264070133172728E-2"/>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016771941968792"/>
          <c:y val="1.2053773751018425E-2"/>
          <c:w val="0.78309366266572689"/>
          <c:h val="0.63387755767427567"/>
        </c:manualLayout>
      </c:layout>
      <c:lineChart>
        <c:grouping val="standard"/>
        <c:varyColors val="0"/>
        <c:ser>
          <c:idx val="0"/>
          <c:order val="0"/>
          <c:tx>
            <c:strRef>
              <c:f>Chart!$B$1</c:f>
              <c:strCache>
                <c:ptCount val="1"/>
                <c:pt idx="0">
                  <c:v>EURO to USD</c:v>
                </c:pt>
              </c:strCache>
            </c:strRef>
          </c:tx>
          <c:spPr>
            <a:ln w="19050">
              <a:solidFill>
                <a:schemeClr val="accent1">
                  <a:lumMod val="50000"/>
                  <a:lumOff val="50000"/>
                </a:schemeClr>
              </a:solidFill>
            </a:ln>
          </c:spPr>
          <c:marker>
            <c:symbol val="none"/>
          </c:marker>
          <c:cat>
            <c:numRef>
              <c:f>Chart!$A$2:$A$4018</c:f>
              <c:numCache>
                <c:formatCode>[$-409]mmm\-yy;@</c:formatCode>
                <c:ptCount val="4017"/>
                <c:pt idx="0">
                  <c:v>38718</c:v>
                </c:pt>
                <c:pt idx="1">
                  <c:v>38719</c:v>
                </c:pt>
                <c:pt idx="2">
                  <c:v>38720</c:v>
                </c:pt>
                <c:pt idx="3">
                  <c:v>38721</c:v>
                </c:pt>
                <c:pt idx="4">
                  <c:v>38722</c:v>
                </c:pt>
                <c:pt idx="5">
                  <c:v>38723</c:v>
                </c:pt>
                <c:pt idx="6">
                  <c:v>38724</c:v>
                </c:pt>
                <c:pt idx="7">
                  <c:v>38725</c:v>
                </c:pt>
                <c:pt idx="8">
                  <c:v>38727</c:v>
                </c:pt>
                <c:pt idx="9">
                  <c:v>38728</c:v>
                </c:pt>
                <c:pt idx="10">
                  <c:v>38729</c:v>
                </c:pt>
                <c:pt idx="11">
                  <c:v>38730</c:v>
                </c:pt>
                <c:pt idx="12">
                  <c:v>38731</c:v>
                </c:pt>
                <c:pt idx="13">
                  <c:v>38732</c:v>
                </c:pt>
                <c:pt idx="14">
                  <c:v>38733</c:v>
                </c:pt>
                <c:pt idx="15">
                  <c:v>38734</c:v>
                </c:pt>
                <c:pt idx="16">
                  <c:v>38735</c:v>
                </c:pt>
                <c:pt idx="17">
                  <c:v>38736</c:v>
                </c:pt>
                <c:pt idx="18">
                  <c:v>38737</c:v>
                </c:pt>
                <c:pt idx="19">
                  <c:v>38738</c:v>
                </c:pt>
                <c:pt idx="20">
                  <c:v>38739</c:v>
                </c:pt>
                <c:pt idx="21">
                  <c:v>38740</c:v>
                </c:pt>
                <c:pt idx="22">
                  <c:v>38741</c:v>
                </c:pt>
                <c:pt idx="23">
                  <c:v>38742</c:v>
                </c:pt>
                <c:pt idx="24">
                  <c:v>38743</c:v>
                </c:pt>
                <c:pt idx="25">
                  <c:v>38744</c:v>
                </c:pt>
                <c:pt idx="26">
                  <c:v>38745</c:v>
                </c:pt>
                <c:pt idx="27">
                  <c:v>38746</c:v>
                </c:pt>
                <c:pt idx="28">
                  <c:v>38747</c:v>
                </c:pt>
                <c:pt idx="29">
                  <c:v>38748</c:v>
                </c:pt>
                <c:pt idx="30">
                  <c:v>38749</c:v>
                </c:pt>
                <c:pt idx="31">
                  <c:v>38750</c:v>
                </c:pt>
                <c:pt idx="32">
                  <c:v>38751</c:v>
                </c:pt>
                <c:pt idx="33">
                  <c:v>38752</c:v>
                </c:pt>
                <c:pt idx="34">
                  <c:v>38753</c:v>
                </c:pt>
                <c:pt idx="35">
                  <c:v>38754</c:v>
                </c:pt>
                <c:pt idx="36">
                  <c:v>38755</c:v>
                </c:pt>
                <c:pt idx="37">
                  <c:v>38756</c:v>
                </c:pt>
                <c:pt idx="38">
                  <c:v>38757</c:v>
                </c:pt>
                <c:pt idx="39">
                  <c:v>38758</c:v>
                </c:pt>
                <c:pt idx="40">
                  <c:v>38759</c:v>
                </c:pt>
                <c:pt idx="41">
                  <c:v>38760</c:v>
                </c:pt>
                <c:pt idx="42">
                  <c:v>38761</c:v>
                </c:pt>
                <c:pt idx="43">
                  <c:v>38762</c:v>
                </c:pt>
                <c:pt idx="44">
                  <c:v>38763</c:v>
                </c:pt>
                <c:pt idx="45">
                  <c:v>38764</c:v>
                </c:pt>
                <c:pt idx="46">
                  <c:v>38765</c:v>
                </c:pt>
                <c:pt idx="47">
                  <c:v>38766</c:v>
                </c:pt>
                <c:pt idx="48">
                  <c:v>38767</c:v>
                </c:pt>
                <c:pt idx="49">
                  <c:v>38769</c:v>
                </c:pt>
                <c:pt idx="50">
                  <c:v>38770</c:v>
                </c:pt>
                <c:pt idx="51">
                  <c:v>38771</c:v>
                </c:pt>
                <c:pt idx="52">
                  <c:v>38772</c:v>
                </c:pt>
                <c:pt idx="53">
                  <c:v>38773</c:v>
                </c:pt>
                <c:pt idx="54">
                  <c:v>38774</c:v>
                </c:pt>
                <c:pt idx="55">
                  <c:v>38775</c:v>
                </c:pt>
                <c:pt idx="56">
                  <c:v>38776</c:v>
                </c:pt>
                <c:pt idx="57">
                  <c:v>38777</c:v>
                </c:pt>
                <c:pt idx="58">
                  <c:v>38778</c:v>
                </c:pt>
                <c:pt idx="59">
                  <c:v>38779</c:v>
                </c:pt>
                <c:pt idx="60">
                  <c:v>38780</c:v>
                </c:pt>
                <c:pt idx="61">
                  <c:v>38781</c:v>
                </c:pt>
                <c:pt idx="62">
                  <c:v>38782</c:v>
                </c:pt>
                <c:pt idx="63">
                  <c:v>38783</c:v>
                </c:pt>
                <c:pt idx="64">
                  <c:v>38784</c:v>
                </c:pt>
                <c:pt idx="65">
                  <c:v>38785</c:v>
                </c:pt>
                <c:pt idx="66">
                  <c:v>38786</c:v>
                </c:pt>
                <c:pt idx="67">
                  <c:v>38787</c:v>
                </c:pt>
                <c:pt idx="68">
                  <c:v>38788</c:v>
                </c:pt>
                <c:pt idx="69">
                  <c:v>38789</c:v>
                </c:pt>
                <c:pt idx="70">
                  <c:v>38790</c:v>
                </c:pt>
                <c:pt idx="71">
                  <c:v>38791</c:v>
                </c:pt>
                <c:pt idx="72">
                  <c:v>38792</c:v>
                </c:pt>
                <c:pt idx="73">
                  <c:v>38793</c:v>
                </c:pt>
                <c:pt idx="74">
                  <c:v>38794</c:v>
                </c:pt>
                <c:pt idx="75">
                  <c:v>38795</c:v>
                </c:pt>
                <c:pt idx="76">
                  <c:v>38796</c:v>
                </c:pt>
                <c:pt idx="77">
                  <c:v>38797</c:v>
                </c:pt>
                <c:pt idx="78">
                  <c:v>38798</c:v>
                </c:pt>
                <c:pt idx="79">
                  <c:v>38799</c:v>
                </c:pt>
                <c:pt idx="80">
                  <c:v>38800</c:v>
                </c:pt>
                <c:pt idx="81">
                  <c:v>38801</c:v>
                </c:pt>
                <c:pt idx="82">
                  <c:v>38802</c:v>
                </c:pt>
                <c:pt idx="83">
                  <c:v>38803</c:v>
                </c:pt>
                <c:pt idx="84">
                  <c:v>38804</c:v>
                </c:pt>
                <c:pt idx="85">
                  <c:v>38805</c:v>
                </c:pt>
                <c:pt idx="86">
                  <c:v>38806</c:v>
                </c:pt>
                <c:pt idx="87">
                  <c:v>38807</c:v>
                </c:pt>
                <c:pt idx="88">
                  <c:v>38808</c:v>
                </c:pt>
                <c:pt idx="89">
                  <c:v>38809</c:v>
                </c:pt>
                <c:pt idx="90">
                  <c:v>38810</c:v>
                </c:pt>
                <c:pt idx="91">
                  <c:v>38811</c:v>
                </c:pt>
                <c:pt idx="92">
                  <c:v>38812</c:v>
                </c:pt>
                <c:pt idx="93">
                  <c:v>38813</c:v>
                </c:pt>
                <c:pt idx="94">
                  <c:v>38814</c:v>
                </c:pt>
                <c:pt idx="95">
                  <c:v>38815</c:v>
                </c:pt>
                <c:pt idx="96">
                  <c:v>38816</c:v>
                </c:pt>
                <c:pt idx="97">
                  <c:v>38817</c:v>
                </c:pt>
                <c:pt idx="98">
                  <c:v>38818</c:v>
                </c:pt>
                <c:pt idx="99">
                  <c:v>38819</c:v>
                </c:pt>
                <c:pt idx="100">
                  <c:v>38820</c:v>
                </c:pt>
                <c:pt idx="101">
                  <c:v>38821</c:v>
                </c:pt>
                <c:pt idx="102">
                  <c:v>38822</c:v>
                </c:pt>
                <c:pt idx="103">
                  <c:v>38823</c:v>
                </c:pt>
                <c:pt idx="104">
                  <c:v>38824</c:v>
                </c:pt>
                <c:pt idx="105">
                  <c:v>38825</c:v>
                </c:pt>
                <c:pt idx="106">
                  <c:v>38826</c:v>
                </c:pt>
                <c:pt idx="107">
                  <c:v>38827</c:v>
                </c:pt>
                <c:pt idx="108">
                  <c:v>38828</c:v>
                </c:pt>
                <c:pt idx="109">
                  <c:v>38829</c:v>
                </c:pt>
                <c:pt idx="110">
                  <c:v>38830</c:v>
                </c:pt>
                <c:pt idx="111">
                  <c:v>38831</c:v>
                </c:pt>
                <c:pt idx="112">
                  <c:v>38832</c:v>
                </c:pt>
                <c:pt idx="113">
                  <c:v>38833</c:v>
                </c:pt>
                <c:pt idx="114">
                  <c:v>38834</c:v>
                </c:pt>
                <c:pt idx="115">
                  <c:v>38835</c:v>
                </c:pt>
                <c:pt idx="116">
                  <c:v>38836</c:v>
                </c:pt>
                <c:pt idx="117">
                  <c:v>38837</c:v>
                </c:pt>
                <c:pt idx="118">
                  <c:v>38838</c:v>
                </c:pt>
                <c:pt idx="119">
                  <c:v>38839</c:v>
                </c:pt>
                <c:pt idx="120">
                  <c:v>38840</c:v>
                </c:pt>
                <c:pt idx="121">
                  <c:v>38841</c:v>
                </c:pt>
                <c:pt idx="122">
                  <c:v>38842</c:v>
                </c:pt>
                <c:pt idx="123">
                  <c:v>38843</c:v>
                </c:pt>
                <c:pt idx="124">
                  <c:v>38844</c:v>
                </c:pt>
                <c:pt idx="125">
                  <c:v>38845</c:v>
                </c:pt>
                <c:pt idx="126">
                  <c:v>38846</c:v>
                </c:pt>
                <c:pt idx="127">
                  <c:v>38847</c:v>
                </c:pt>
                <c:pt idx="128">
                  <c:v>38848</c:v>
                </c:pt>
                <c:pt idx="129">
                  <c:v>38849</c:v>
                </c:pt>
                <c:pt idx="130">
                  <c:v>38850</c:v>
                </c:pt>
                <c:pt idx="131">
                  <c:v>38851</c:v>
                </c:pt>
                <c:pt idx="132">
                  <c:v>38852</c:v>
                </c:pt>
                <c:pt idx="133">
                  <c:v>38853</c:v>
                </c:pt>
                <c:pt idx="134">
                  <c:v>38854</c:v>
                </c:pt>
                <c:pt idx="135">
                  <c:v>38855</c:v>
                </c:pt>
                <c:pt idx="136">
                  <c:v>38856</c:v>
                </c:pt>
                <c:pt idx="137">
                  <c:v>38857</c:v>
                </c:pt>
                <c:pt idx="138">
                  <c:v>38858</c:v>
                </c:pt>
                <c:pt idx="139">
                  <c:v>38859</c:v>
                </c:pt>
                <c:pt idx="140">
                  <c:v>38860</c:v>
                </c:pt>
                <c:pt idx="141">
                  <c:v>38861</c:v>
                </c:pt>
                <c:pt idx="142">
                  <c:v>38862</c:v>
                </c:pt>
                <c:pt idx="143">
                  <c:v>38863</c:v>
                </c:pt>
                <c:pt idx="144">
                  <c:v>38864</c:v>
                </c:pt>
                <c:pt idx="145">
                  <c:v>38865</c:v>
                </c:pt>
                <c:pt idx="146">
                  <c:v>38866</c:v>
                </c:pt>
                <c:pt idx="147">
                  <c:v>38867</c:v>
                </c:pt>
                <c:pt idx="148">
                  <c:v>38868</c:v>
                </c:pt>
                <c:pt idx="149">
                  <c:v>38869</c:v>
                </c:pt>
                <c:pt idx="150">
                  <c:v>38870</c:v>
                </c:pt>
                <c:pt idx="151">
                  <c:v>38871</c:v>
                </c:pt>
                <c:pt idx="152">
                  <c:v>38872</c:v>
                </c:pt>
                <c:pt idx="153">
                  <c:v>38873</c:v>
                </c:pt>
                <c:pt idx="154">
                  <c:v>38874</c:v>
                </c:pt>
                <c:pt idx="155">
                  <c:v>38875</c:v>
                </c:pt>
                <c:pt idx="156">
                  <c:v>38876</c:v>
                </c:pt>
                <c:pt idx="157">
                  <c:v>38877</c:v>
                </c:pt>
                <c:pt idx="158">
                  <c:v>38878</c:v>
                </c:pt>
                <c:pt idx="159">
                  <c:v>38879</c:v>
                </c:pt>
                <c:pt idx="160">
                  <c:v>38880</c:v>
                </c:pt>
                <c:pt idx="161">
                  <c:v>38881</c:v>
                </c:pt>
                <c:pt idx="162">
                  <c:v>38882</c:v>
                </c:pt>
                <c:pt idx="163">
                  <c:v>38883</c:v>
                </c:pt>
                <c:pt idx="164">
                  <c:v>38884</c:v>
                </c:pt>
                <c:pt idx="165">
                  <c:v>38885</c:v>
                </c:pt>
                <c:pt idx="166">
                  <c:v>38886</c:v>
                </c:pt>
                <c:pt idx="167">
                  <c:v>38887</c:v>
                </c:pt>
                <c:pt idx="168">
                  <c:v>38888</c:v>
                </c:pt>
                <c:pt idx="169">
                  <c:v>38889</c:v>
                </c:pt>
                <c:pt idx="170">
                  <c:v>38890</c:v>
                </c:pt>
                <c:pt idx="171">
                  <c:v>38891</c:v>
                </c:pt>
                <c:pt idx="172">
                  <c:v>38892</c:v>
                </c:pt>
                <c:pt idx="173">
                  <c:v>38893</c:v>
                </c:pt>
                <c:pt idx="174">
                  <c:v>38894</c:v>
                </c:pt>
                <c:pt idx="175">
                  <c:v>38895</c:v>
                </c:pt>
                <c:pt idx="176">
                  <c:v>38896</c:v>
                </c:pt>
                <c:pt idx="177">
                  <c:v>38897</c:v>
                </c:pt>
                <c:pt idx="178">
                  <c:v>38898</c:v>
                </c:pt>
                <c:pt idx="179">
                  <c:v>38899</c:v>
                </c:pt>
                <c:pt idx="180">
                  <c:v>38900</c:v>
                </c:pt>
                <c:pt idx="181">
                  <c:v>38901</c:v>
                </c:pt>
                <c:pt idx="182">
                  <c:v>38902</c:v>
                </c:pt>
                <c:pt idx="183">
                  <c:v>38903</c:v>
                </c:pt>
                <c:pt idx="184">
                  <c:v>38904</c:v>
                </c:pt>
                <c:pt idx="185">
                  <c:v>38905</c:v>
                </c:pt>
                <c:pt idx="186">
                  <c:v>38906</c:v>
                </c:pt>
                <c:pt idx="187">
                  <c:v>38907</c:v>
                </c:pt>
                <c:pt idx="188">
                  <c:v>38908</c:v>
                </c:pt>
                <c:pt idx="189">
                  <c:v>38909</c:v>
                </c:pt>
                <c:pt idx="190">
                  <c:v>38910</c:v>
                </c:pt>
                <c:pt idx="191">
                  <c:v>38911</c:v>
                </c:pt>
                <c:pt idx="192">
                  <c:v>38912</c:v>
                </c:pt>
                <c:pt idx="193">
                  <c:v>38913</c:v>
                </c:pt>
                <c:pt idx="194">
                  <c:v>38914</c:v>
                </c:pt>
                <c:pt idx="195">
                  <c:v>38915</c:v>
                </c:pt>
                <c:pt idx="196">
                  <c:v>38916</c:v>
                </c:pt>
                <c:pt idx="197">
                  <c:v>38917</c:v>
                </c:pt>
                <c:pt idx="198">
                  <c:v>38918</c:v>
                </c:pt>
                <c:pt idx="199">
                  <c:v>38919</c:v>
                </c:pt>
                <c:pt idx="200">
                  <c:v>38920</c:v>
                </c:pt>
                <c:pt idx="201">
                  <c:v>38921</c:v>
                </c:pt>
                <c:pt idx="202">
                  <c:v>38922</c:v>
                </c:pt>
                <c:pt idx="203">
                  <c:v>38923</c:v>
                </c:pt>
                <c:pt idx="204">
                  <c:v>38924</c:v>
                </c:pt>
                <c:pt idx="205">
                  <c:v>38925</c:v>
                </c:pt>
                <c:pt idx="206">
                  <c:v>38926</c:v>
                </c:pt>
                <c:pt idx="207">
                  <c:v>38927</c:v>
                </c:pt>
                <c:pt idx="208">
                  <c:v>38928</c:v>
                </c:pt>
                <c:pt idx="209">
                  <c:v>38929</c:v>
                </c:pt>
                <c:pt idx="210">
                  <c:v>38930</c:v>
                </c:pt>
                <c:pt idx="211">
                  <c:v>38931</c:v>
                </c:pt>
                <c:pt idx="212">
                  <c:v>38932</c:v>
                </c:pt>
                <c:pt idx="213">
                  <c:v>38933</c:v>
                </c:pt>
                <c:pt idx="214">
                  <c:v>38934</c:v>
                </c:pt>
                <c:pt idx="215">
                  <c:v>38935</c:v>
                </c:pt>
                <c:pt idx="216">
                  <c:v>38936</c:v>
                </c:pt>
                <c:pt idx="217">
                  <c:v>38937</c:v>
                </c:pt>
                <c:pt idx="218">
                  <c:v>38938</c:v>
                </c:pt>
                <c:pt idx="219">
                  <c:v>38939</c:v>
                </c:pt>
                <c:pt idx="220">
                  <c:v>38940</c:v>
                </c:pt>
                <c:pt idx="221">
                  <c:v>38941</c:v>
                </c:pt>
                <c:pt idx="222">
                  <c:v>38942</c:v>
                </c:pt>
                <c:pt idx="223">
                  <c:v>38943</c:v>
                </c:pt>
                <c:pt idx="224">
                  <c:v>38944</c:v>
                </c:pt>
                <c:pt idx="225">
                  <c:v>38945</c:v>
                </c:pt>
                <c:pt idx="226">
                  <c:v>38946</c:v>
                </c:pt>
                <c:pt idx="227">
                  <c:v>38947</c:v>
                </c:pt>
                <c:pt idx="228">
                  <c:v>38948</c:v>
                </c:pt>
                <c:pt idx="229">
                  <c:v>38949</c:v>
                </c:pt>
                <c:pt idx="230">
                  <c:v>38950</c:v>
                </c:pt>
                <c:pt idx="231">
                  <c:v>38951</c:v>
                </c:pt>
                <c:pt idx="232">
                  <c:v>38952</c:v>
                </c:pt>
                <c:pt idx="233">
                  <c:v>38953</c:v>
                </c:pt>
                <c:pt idx="234">
                  <c:v>38954</c:v>
                </c:pt>
                <c:pt idx="235">
                  <c:v>38955</c:v>
                </c:pt>
                <c:pt idx="236">
                  <c:v>38956</c:v>
                </c:pt>
                <c:pt idx="237">
                  <c:v>38957</c:v>
                </c:pt>
                <c:pt idx="238">
                  <c:v>38958</c:v>
                </c:pt>
                <c:pt idx="239">
                  <c:v>38959</c:v>
                </c:pt>
                <c:pt idx="240">
                  <c:v>38960</c:v>
                </c:pt>
                <c:pt idx="241">
                  <c:v>38961</c:v>
                </c:pt>
                <c:pt idx="242">
                  <c:v>38962</c:v>
                </c:pt>
                <c:pt idx="243">
                  <c:v>38963</c:v>
                </c:pt>
                <c:pt idx="244">
                  <c:v>38964</c:v>
                </c:pt>
                <c:pt idx="245">
                  <c:v>38965</c:v>
                </c:pt>
                <c:pt idx="246">
                  <c:v>38966</c:v>
                </c:pt>
                <c:pt idx="247">
                  <c:v>38967</c:v>
                </c:pt>
                <c:pt idx="248">
                  <c:v>38968</c:v>
                </c:pt>
                <c:pt idx="249">
                  <c:v>38969</c:v>
                </c:pt>
                <c:pt idx="250">
                  <c:v>38970</c:v>
                </c:pt>
                <c:pt idx="251">
                  <c:v>38971</c:v>
                </c:pt>
                <c:pt idx="252">
                  <c:v>38972</c:v>
                </c:pt>
                <c:pt idx="253">
                  <c:v>38973</c:v>
                </c:pt>
                <c:pt idx="254">
                  <c:v>38974</c:v>
                </c:pt>
                <c:pt idx="255">
                  <c:v>38975</c:v>
                </c:pt>
                <c:pt idx="256">
                  <c:v>38976</c:v>
                </c:pt>
                <c:pt idx="257">
                  <c:v>38977</c:v>
                </c:pt>
                <c:pt idx="258">
                  <c:v>38978</c:v>
                </c:pt>
                <c:pt idx="259">
                  <c:v>38979</c:v>
                </c:pt>
                <c:pt idx="260">
                  <c:v>38980</c:v>
                </c:pt>
                <c:pt idx="261">
                  <c:v>38981</c:v>
                </c:pt>
                <c:pt idx="262">
                  <c:v>38982</c:v>
                </c:pt>
                <c:pt idx="263">
                  <c:v>38983</c:v>
                </c:pt>
                <c:pt idx="264">
                  <c:v>38984</c:v>
                </c:pt>
                <c:pt idx="265">
                  <c:v>38985</c:v>
                </c:pt>
                <c:pt idx="266">
                  <c:v>38986</c:v>
                </c:pt>
                <c:pt idx="267">
                  <c:v>38987</c:v>
                </c:pt>
                <c:pt idx="268">
                  <c:v>38988</c:v>
                </c:pt>
                <c:pt idx="269">
                  <c:v>38989</c:v>
                </c:pt>
                <c:pt idx="270">
                  <c:v>38990</c:v>
                </c:pt>
                <c:pt idx="271">
                  <c:v>38991</c:v>
                </c:pt>
                <c:pt idx="272">
                  <c:v>38992</c:v>
                </c:pt>
                <c:pt idx="273">
                  <c:v>38993</c:v>
                </c:pt>
                <c:pt idx="274">
                  <c:v>38994</c:v>
                </c:pt>
                <c:pt idx="275">
                  <c:v>38995</c:v>
                </c:pt>
                <c:pt idx="276">
                  <c:v>38996</c:v>
                </c:pt>
                <c:pt idx="277">
                  <c:v>38997</c:v>
                </c:pt>
                <c:pt idx="278">
                  <c:v>38998</c:v>
                </c:pt>
                <c:pt idx="279">
                  <c:v>38999</c:v>
                </c:pt>
                <c:pt idx="280">
                  <c:v>39000</c:v>
                </c:pt>
                <c:pt idx="281">
                  <c:v>39001</c:v>
                </c:pt>
                <c:pt idx="282">
                  <c:v>39002</c:v>
                </c:pt>
                <c:pt idx="283">
                  <c:v>39003</c:v>
                </c:pt>
                <c:pt idx="284">
                  <c:v>39004</c:v>
                </c:pt>
                <c:pt idx="285">
                  <c:v>39005</c:v>
                </c:pt>
                <c:pt idx="286">
                  <c:v>39006</c:v>
                </c:pt>
                <c:pt idx="287">
                  <c:v>39007</c:v>
                </c:pt>
                <c:pt idx="288">
                  <c:v>39008</c:v>
                </c:pt>
                <c:pt idx="289">
                  <c:v>39009</c:v>
                </c:pt>
                <c:pt idx="290">
                  <c:v>39010</c:v>
                </c:pt>
                <c:pt idx="291">
                  <c:v>39011</c:v>
                </c:pt>
                <c:pt idx="292">
                  <c:v>39012</c:v>
                </c:pt>
                <c:pt idx="293">
                  <c:v>39013</c:v>
                </c:pt>
                <c:pt idx="294">
                  <c:v>39014</c:v>
                </c:pt>
                <c:pt idx="295">
                  <c:v>39015</c:v>
                </c:pt>
                <c:pt idx="296">
                  <c:v>39016</c:v>
                </c:pt>
                <c:pt idx="297">
                  <c:v>39017</c:v>
                </c:pt>
                <c:pt idx="298">
                  <c:v>39018</c:v>
                </c:pt>
                <c:pt idx="299">
                  <c:v>39019</c:v>
                </c:pt>
                <c:pt idx="300">
                  <c:v>39020</c:v>
                </c:pt>
                <c:pt idx="301">
                  <c:v>39021</c:v>
                </c:pt>
                <c:pt idx="302">
                  <c:v>39022</c:v>
                </c:pt>
                <c:pt idx="303">
                  <c:v>39023</c:v>
                </c:pt>
                <c:pt idx="304">
                  <c:v>39024</c:v>
                </c:pt>
                <c:pt idx="305">
                  <c:v>39025</c:v>
                </c:pt>
                <c:pt idx="306">
                  <c:v>39026</c:v>
                </c:pt>
                <c:pt idx="307">
                  <c:v>39027</c:v>
                </c:pt>
                <c:pt idx="308">
                  <c:v>39028</c:v>
                </c:pt>
                <c:pt idx="309">
                  <c:v>39029</c:v>
                </c:pt>
                <c:pt idx="310">
                  <c:v>39030</c:v>
                </c:pt>
                <c:pt idx="311">
                  <c:v>39031</c:v>
                </c:pt>
                <c:pt idx="312">
                  <c:v>39032</c:v>
                </c:pt>
                <c:pt idx="313">
                  <c:v>39033</c:v>
                </c:pt>
                <c:pt idx="314">
                  <c:v>39034</c:v>
                </c:pt>
                <c:pt idx="315">
                  <c:v>39035</c:v>
                </c:pt>
                <c:pt idx="316">
                  <c:v>39036</c:v>
                </c:pt>
                <c:pt idx="317">
                  <c:v>39037</c:v>
                </c:pt>
                <c:pt idx="318">
                  <c:v>39038</c:v>
                </c:pt>
                <c:pt idx="319">
                  <c:v>39039</c:v>
                </c:pt>
                <c:pt idx="320">
                  <c:v>39040</c:v>
                </c:pt>
                <c:pt idx="321">
                  <c:v>39041</c:v>
                </c:pt>
                <c:pt idx="322">
                  <c:v>39042</c:v>
                </c:pt>
                <c:pt idx="323">
                  <c:v>39043</c:v>
                </c:pt>
                <c:pt idx="324">
                  <c:v>39044</c:v>
                </c:pt>
                <c:pt idx="325">
                  <c:v>39045</c:v>
                </c:pt>
                <c:pt idx="326">
                  <c:v>39046</c:v>
                </c:pt>
                <c:pt idx="327">
                  <c:v>39047</c:v>
                </c:pt>
                <c:pt idx="328">
                  <c:v>39048</c:v>
                </c:pt>
                <c:pt idx="329">
                  <c:v>39049</c:v>
                </c:pt>
                <c:pt idx="330">
                  <c:v>39050</c:v>
                </c:pt>
                <c:pt idx="331">
                  <c:v>39051</c:v>
                </c:pt>
                <c:pt idx="332">
                  <c:v>39052</c:v>
                </c:pt>
                <c:pt idx="333">
                  <c:v>39053</c:v>
                </c:pt>
                <c:pt idx="334">
                  <c:v>39054</c:v>
                </c:pt>
                <c:pt idx="335">
                  <c:v>39055</c:v>
                </c:pt>
                <c:pt idx="336">
                  <c:v>39056</c:v>
                </c:pt>
                <c:pt idx="337">
                  <c:v>39057</c:v>
                </c:pt>
                <c:pt idx="338">
                  <c:v>39058</c:v>
                </c:pt>
                <c:pt idx="339">
                  <c:v>39059</c:v>
                </c:pt>
                <c:pt idx="340">
                  <c:v>39060</c:v>
                </c:pt>
                <c:pt idx="341">
                  <c:v>39061</c:v>
                </c:pt>
                <c:pt idx="342">
                  <c:v>39062</c:v>
                </c:pt>
                <c:pt idx="343">
                  <c:v>39063</c:v>
                </c:pt>
                <c:pt idx="344">
                  <c:v>39064</c:v>
                </c:pt>
                <c:pt idx="345">
                  <c:v>39065</c:v>
                </c:pt>
                <c:pt idx="346">
                  <c:v>39066</c:v>
                </c:pt>
                <c:pt idx="347">
                  <c:v>39067</c:v>
                </c:pt>
                <c:pt idx="348">
                  <c:v>39068</c:v>
                </c:pt>
                <c:pt idx="349">
                  <c:v>39069</c:v>
                </c:pt>
                <c:pt idx="350">
                  <c:v>39070</c:v>
                </c:pt>
                <c:pt idx="351">
                  <c:v>39071</c:v>
                </c:pt>
                <c:pt idx="352">
                  <c:v>39072</c:v>
                </c:pt>
                <c:pt idx="353">
                  <c:v>39073</c:v>
                </c:pt>
                <c:pt idx="354">
                  <c:v>39074</c:v>
                </c:pt>
                <c:pt idx="355">
                  <c:v>39075</c:v>
                </c:pt>
                <c:pt idx="356">
                  <c:v>39076</c:v>
                </c:pt>
                <c:pt idx="357">
                  <c:v>39077</c:v>
                </c:pt>
                <c:pt idx="358">
                  <c:v>39078</c:v>
                </c:pt>
                <c:pt idx="359">
                  <c:v>39079</c:v>
                </c:pt>
                <c:pt idx="360">
                  <c:v>39080</c:v>
                </c:pt>
                <c:pt idx="361">
                  <c:v>39081</c:v>
                </c:pt>
                <c:pt idx="362">
                  <c:v>39082</c:v>
                </c:pt>
                <c:pt idx="363">
                  <c:v>39083</c:v>
                </c:pt>
                <c:pt idx="364">
                  <c:v>39084</c:v>
                </c:pt>
                <c:pt idx="365">
                  <c:v>39085</c:v>
                </c:pt>
                <c:pt idx="366">
                  <c:v>39086</c:v>
                </c:pt>
                <c:pt idx="367">
                  <c:v>39087</c:v>
                </c:pt>
                <c:pt idx="368">
                  <c:v>39088</c:v>
                </c:pt>
                <c:pt idx="369">
                  <c:v>39089</c:v>
                </c:pt>
                <c:pt idx="370">
                  <c:v>39090</c:v>
                </c:pt>
                <c:pt idx="371">
                  <c:v>39091</c:v>
                </c:pt>
                <c:pt idx="372">
                  <c:v>39092</c:v>
                </c:pt>
                <c:pt idx="373">
                  <c:v>39093</c:v>
                </c:pt>
                <c:pt idx="374">
                  <c:v>39094</c:v>
                </c:pt>
                <c:pt idx="375">
                  <c:v>39095</c:v>
                </c:pt>
                <c:pt idx="376">
                  <c:v>39096</c:v>
                </c:pt>
                <c:pt idx="377">
                  <c:v>39097</c:v>
                </c:pt>
                <c:pt idx="378">
                  <c:v>39098</c:v>
                </c:pt>
                <c:pt idx="379">
                  <c:v>39099</c:v>
                </c:pt>
                <c:pt idx="380">
                  <c:v>39100</c:v>
                </c:pt>
                <c:pt idx="381">
                  <c:v>39101</c:v>
                </c:pt>
                <c:pt idx="382">
                  <c:v>39102</c:v>
                </c:pt>
                <c:pt idx="383">
                  <c:v>39103</c:v>
                </c:pt>
                <c:pt idx="384">
                  <c:v>39104</c:v>
                </c:pt>
                <c:pt idx="385">
                  <c:v>39105</c:v>
                </c:pt>
                <c:pt idx="386">
                  <c:v>39106</c:v>
                </c:pt>
                <c:pt idx="387">
                  <c:v>39107</c:v>
                </c:pt>
                <c:pt idx="388">
                  <c:v>39108</c:v>
                </c:pt>
                <c:pt idx="389">
                  <c:v>39109</c:v>
                </c:pt>
                <c:pt idx="390">
                  <c:v>39110</c:v>
                </c:pt>
                <c:pt idx="391">
                  <c:v>39111</c:v>
                </c:pt>
                <c:pt idx="392">
                  <c:v>39112</c:v>
                </c:pt>
                <c:pt idx="393">
                  <c:v>39113</c:v>
                </c:pt>
                <c:pt idx="394">
                  <c:v>39114</c:v>
                </c:pt>
                <c:pt idx="395">
                  <c:v>39115</c:v>
                </c:pt>
                <c:pt idx="396">
                  <c:v>39116</c:v>
                </c:pt>
                <c:pt idx="397">
                  <c:v>39117</c:v>
                </c:pt>
                <c:pt idx="398">
                  <c:v>39118</c:v>
                </c:pt>
                <c:pt idx="399">
                  <c:v>39119</c:v>
                </c:pt>
                <c:pt idx="400">
                  <c:v>39120</c:v>
                </c:pt>
                <c:pt idx="401">
                  <c:v>39121</c:v>
                </c:pt>
                <c:pt idx="402">
                  <c:v>39122</c:v>
                </c:pt>
                <c:pt idx="403">
                  <c:v>39123</c:v>
                </c:pt>
                <c:pt idx="404">
                  <c:v>39124</c:v>
                </c:pt>
                <c:pt idx="405">
                  <c:v>39125</c:v>
                </c:pt>
                <c:pt idx="406">
                  <c:v>39126</c:v>
                </c:pt>
                <c:pt idx="407">
                  <c:v>39127</c:v>
                </c:pt>
                <c:pt idx="408">
                  <c:v>39128</c:v>
                </c:pt>
                <c:pt idx="409">
                  <c:v>39129</c:v>
                </c:pt>
                <c:pt idx="410">
                  <c:v>39130</c:v>
                </c:pt>
                <c:pt idx="411">
                  <c:v>39131</c:v>
                </c:pt>
                <c:pt idx="412">
                  <c:v>39132</c:v>
                </c:pt>
                <c:pt idx="413">
                  <c:v>39133</c:v>
                </c:pt>
                <c:pt idx="414">
                  <c:v>39134</c:v>
                </c:pt>
                <c:pt idx="415">
                  <c:v>39135</c:v>
                </c:pt>
                <c:pt idx="416">
                  <c:v>39136</c:v>
                </c:pt>
                <c:pt idx="417">
                  <c:v>39137</c:v>
                </c:pt>
                <c:pt idx="418">
                  <c:v>39138</c:v>
                </c:pt>
                <c:pt idx="419">
                  <c:v>39139</c:v>
                </c:pt>
                <c:pt idx="420">
                  <c:v>39140</c:v>
                </c:pt>
                <c:pt idx="421">
                  <c:v>39141</c:v>
                </c:pt>
                <c:pt idx="422">
                  <c:v>39142</c:v>
                </c:pt>
                <c:pt idx="423">
                  <c:v>39143</c:v>
                </c:pt>
                <c:pt idx="424">
                  <c:v>39144</c:v>
                </c:pt>
                <c:pt idx="425">
                  <c:v>39145</c:v>
                </c:pt>
                <c:pt idx="426">
                  <c:v>39146</c:v>
                </c:pt>
                <c:pt idx="427">
                  <c:v>39147</c:v>
                </c:pt>
                <c:pt idx="428">
                  <c:v>39148</c:v>
                </c:pt>
                <c:pt idx="429">
                  <c:v>39149</c:v>
                </c:pt>
                <c:pt idx="430">
                  <c:v>39150</c:v>
                </c:pt>
                <c:pt idx="431">
                  <c:v>39151</c:v>
                </c:pt>
                <c:pt idx="432">
                  <c:v>39152</c:v>
                </c:pt>
                <c:pt idx="433">
                  <c:v>39153</c:v>
                </c:pt>
                <c:pt idx="434">
                  <c:v>39154</c:v>
                </c:pt>
                <c:pt idx="435">
                  <c:v>39155</c:v>
                </c:pt>
                <c:pt idx="436">
                  <c:v>39156</c:v>
                </c:pt>
                <c:pt idx="437">
                  <c:v>39157</c:v>
                </c:pt>
                <c:pt idx="438">
                  <c:v>39158</c:v>
                </c:pt>
                <c:pt idx="439">
                  <c:v>39159</c:v>
                </c:pt>
                <c:pt idx="440">
                  <c:v>39160</c:v>
                </c:pt>
                <c:pt idx="441">
                  <c:v>39161</c:v>
                </c:pt>
                <c:pt idx="442">
                  <c:v>39162</c:v>
                </c:pt>
                <c:pt idx="443">
                  <c:v>39163</c:v>
                </c:pt>
                <c:pt idx="444">
                  <c:v>39164</c:v>
                </c:pt>
                <c:pt idx="445">
                  <c:v>39165</c:v>
                </c:pt>
                <c:pt idx="446">
                  <c:v>39166</c:v>
                </c:pt>
                <c:pt idx="447">
                  <c:v>39167</c:v>
                </c:pt>
                <c:pt idx="448">
                  <c:v>39168</c:v>
                </c:pt>
                <c:pt idx="449">
                  <c:v>39169</c:v>
                </c:pt>
                <c:pt idx="450">
                  <c:v>39170</c:v>
                </c:pt>
                <c:pt idx="451">
                  <c:v>39171</c:v>
                </c:pt>
                <c:pt idx="452">
                  <c:v>39172</c:v>
                </c:pt>
                <c:pt idx="453">
                  <c:v>39173</c:v>
                </c:pt>
                <c:pt idx="454">
                  <c:v>39174</c:v>
                </c:pt>
                <c:pt idx="455">
                  <c:v>39175</c:v>
                </c:pt>
                <c:pt idx="456">
                  <c:v>39176</c:v>
                </c:pt>
                <c:pt idx="457">
                  <c:v>39177</c:v>
                </c:pt>
                <c:pt idx="458">
                  <c:v>39178</c:v>
                </c:pt>
                <c:pt idx="459">
                  <c:v>39179</c:v>
                </c:pt>
                <c:pt idx="460">
                  <c:v>39180</c:v>
                </c:pt>
                <c:pt idx="461">
                  <c:v>39181</c:v>
                </c:pt>
                <c:pt idx="462">
                  <c:v>39182</c:v>
                </c:pt>
                <c:pt idx="463">
                  <c:v>39183</c:v>
                </c:pt>
                <c:pt idx="464">
                  <c:v>39184</c:v>
                </c:pt>
                <c:pt idx="465">
                  <c:v>39185</c:v>
                </c:pt>
                <c:pt idx="466">
                  <c:v>39186</c:v>
                </c:pt>
                <c:pt idx="467">
                  <c:v>39187</c:v>
                </c:pt>
                <c:pt idx="468">
                  <c:v>39188</c:v>
                </c:pt>
                <c:pt idx="469">
                  <c:v>39189</c:v>
                </c:pt>
                <c:pt idx="470">
                  <c:v>39190</c:v>
                </c:pt>
                <c:pt idx="471">
                  <c:v>39191</c:v>
                </c:pt>
                <c:pt idx="472">
                  <c:v>39192</c:v>
                </c:pt>
                <c:pt idx="473">
                  <c:v>39193</c:v>
                </c:pt>
                <c:pt idx="474">
                  <c:v>39194</c:v>
                </c:pt>
                <c:pt idx="475">
                  <c:v>39195</c:v>
                </c:pt>
                <c:pt idx="476">
                  <c:v>39196</c:v>
                </c:pt>
                <c:pt idx="477">
                  <c:v>39197</c:v>
                </c:pt>
                <c:pt idx="478">
                  <c:v>39198</c:v>
                </c:pt>
                <c:pt idx="479">
                  <c:v>39199</c:v>
                </c:pt>
                <c:pt idx="480">
                  <c:v>39200</c:v>
                </c:pt>
                <c:pt idx="481">
                  <c:v>39201</c:v>
                </c:pt>
                <c:pt idx="482">
                  <c:v>39202</c:v>
                </c:pt>
                <c:pt idx="483">
                  <c:v>39203</c:v>
                </c:pt>
                <c:pt idx="484">
                  <c:v>39204</c:v>
                </c:pt>
                <c:pt idx="485">
                  <c:v>39205</c:v>
                </c:pt>
                <c:pt idx="486">
                  <c:v>39206</c:v>
                </c:pt>
                <c:pt idx="487">
                  <c:v>39207</c:v>
                </c:pt>
                <c:pt idx="488">
                  <c:v>39208</c:v>
                </c:pt>
                <c:pt idx="489">
                  <c:v>39209</c:v>
                </c:pt>
                <c:pt idx="490">
                  <c:v>39210</c:v>
                </c:pt>
                <c:pt idx="491">
                  <c:v>39211</c:v>
                </c:pt>
                <c:pt idx="492">
                  <c:v>39212</c:v>
                </c:pt>
                <c:pt idx="493">
                  <c:v>39213</c:v>
                </c:pt>
                <c:pt idx="494">
                  <c:v>39214</c:v>
                </c:pt>
                <c:pt idx="495">
                  <c:v>39215</c:v>
                </c:pt>
                <c:pt idx="496">
                  <c:v>39216</c:v>
                </c:pt>
                <c:pt idx="497">
                  <c:v>39217</c:v>
                </c:pt>
                <c:pt idx="498">
                  <c:v>39218</c:v>
                </c:pt>
                <c:pt idx="499">
                  <c:v>39219</c:v>
                </c:pt>
                <c:pt idx="500">
                  <c:v>39220</c:v>
                </c:pt>
                <c:pt idx="501">
                  <c:v>39221</c:v>
                </c:pt>
                <c:pt idx="502">
                  <c:v>39222</c:v>
                </c:pt>
                <c:pt idx="503">
                  <c:v>39223</c:v>
                </c:pt>
                <c:pt idx="504">
                  <c:v>39224</c:v>
                </c:pt>
                <c:pt idx="505">
                  <c:v>39225</c:v>
                </c:pt>
                <c:pt idx="506">
                  <c:v>39226</c:v>
                </c:pt>
                <c:pt idx="507">
                  <c:v>39227</c:v>
                </c:pt>
                <c:pt idx="508">
                  <c:v>39228</c:v>
                </c:pt>
                <c:pt idx="509">
                  <c:v>39229</c:v>
                </c:pt>
                <c:pt idx="510">
                  <c:v>39230</c:v>
                </c:pt>
                <c:pt idx="511">
                  <c:v>39231</c:v>
                </c:pt>
                <c:pt idx="512">
                  <c:v>39232</c:v>
                </c:pt>
                <c:pt idx="513">
                  <c:v>39233</c:v>
                </c:pt>
                <c:pt idx="514">
                  <c:v>39234</c:v>
                </c:pt>
                <c:pt idx="515">
                  <c:v>39235</c:v>
                </c:pt>
                <c:pt idx="516">
                  <c:v>39236</c:v>
                </c:pt>
                <c:pt idx="517">
                  <c:v>39237</c:v>
                </c:pt>
                <c:pt idx="518">
                  <c:v>39238</c:v>
                </c:pt>
                <c:pt idx="519">
                  <c:v>39239</c:v>
                </c:pt>
                <c:pt idx="520">
                  <c:v>39240</c:v>
                </c:pt>
                <c:pt idx="521">
                  <c:v>39241</c:v>
                </c:pt>
                <c:pt idx="522">
                  <c:v>39242</c:v>
                </c:pt>
                <c:pt idx="523">
                  <c:v>39243</c:v>
                </c:pt>
                <c:pt idx="524">
                  <c:v>39244</c:v>
                </c:pt>
                <c:pt idx="525">
                  <c:v>39245</c:v>
                </c:pt>
                <c:pt idx="526">
                  <c:v>39246</c:v>
                </c:pt>
                <c:pt idx="527">
                  <c:v>39247</c:v>
                </c:pt>
                <c:pt idx="528">
                  <c:v>39248</c:v>
                </c:pt>
                <c:pt idx="529">
                  <c:v>39249</c:v>
                </c:pt>
                <c:pt idx="530">
                  <c:v>39250</c:v>
                </c:pt>
                <c:pt idx="531">
                  <c:v>39251</c:v>
                </c:pt>
                <c:pt idx="532">
                  <c:v>39252</c:v>
                </c:pt>
                <c:pt idx="533">
                  <c:v>39253</c:v>
                </c:pt>
                <c:pt idx="534">
                  <c:v>39254</c:v>
                </c:pt>
                <c:pt idx="535">
                  <c:v>39255</c:v>
                </c:pt>
                <c:pt idx="536">
                  <c:v>39256</c:v>
                </c:pt>
                <c:pt idx="537">
                  <c:v>39257</c:v>
                </c:pt>
                <c:pt idx="538">
                  <c:v>39258</c:v>
                </c:pt>
                <c:pt idx="539">
                  <c:v>39259</c:v>
                </c:pt>
                <c:pt idx="540">
                  <c:v>39260</c:v>
                </c:pt>
                <c:pt idx="541">
                  <c:v>39261</c:v>
                </c:pt>
                <c:pt idx="542">
                  <c:v>39262</c:v>
                </c:pt>
                <c:pt idx="543">
                  <c:v>39263</c:v>
                </c:pt>
                <c:pt idx="544">
                  <c:v>39264</c:v>
                </c:pt>
                <c:pt idx="545">
                  <c:v>39265</c:v>
                </c:pt>
                <c:pt idx="546">
                  <c:v>39266</c:v>
                </c:pt>
                <c:pt idx="547">
                  <c:v>39267</c:v>
                </c:pt>
                <c:pt idx="548">
                  <c:v>39268</c:v>
                </c:pt>
                <c:pt idx="549">
                  <c:v>39269</c:v>
                </c:pt>
                <c:pt idx="550">
                  <c:v>39270</c:v>
                </c:pt>
                <c:pt idx="551">
                  <c:v>39271</c:v>
                </c:pt>
                <c:pt idx="552">
                  <c:v>39272</c:v>
                </c:pt>
                <c:pt idx="553">
                  <c:v>39273</c:v>
                </c:pt>
                <c:pt idx="554">
                  <c:v>39274</c:v>
                </c:pt>
                <c:pt idx="555">
                  <c:v>39275</c:v>
                </c:pt>
                <c:pt idx="556">
                  <c:v>39276</c:v>
                </c:pt>
                <c:pt idx="557">
                  <c:v>39277</c:v>
                </c:pt>
                <c:pt idx="558">
                  <c:v>39278</c:v>
                </c:pt>
                <c:pt idx="559">
                  <c:v>39279</c:v>
                </c:pt>
                <c:pt idx="560">
                  <c:v>39280</c:v>
                </c:pt>
                <c:pt idx="561">
                  <c:v>39281</c:v>
                </c:pt>
                <c:pt idx="562">
                  <c:v>39282</c:v>
                </c:pt>
                <c:pt idx="563">
                  <c:v>39283</c:v>
                </c:pt>
                <c:pt idx="564">
                  <c:v>39284</c:v>
                </c:pt>
                <c:pt idx="565">
                  <c:v>39285</c:v>
                </c:pt>
                <c:pt idx="566">
                  <c:v>39286</c:v>
                </c:pt>
                <c:pt idx="567">
                  <c:v>39287</c:v>
                </c:pt>
                <c:pt idx="568">
                  <c:v>39288</c:v>
                </c:pt>
                <c:pt idx="569">
                  <c:v>39289</c:v>
                </c:pt>
                <c:pt idx="570">
                  <c:v>39290</c:v>
                </c:pt>
                <c:pt idx="571">
                  <c:v>39291</c:v>
                </c:pt>
                <c:pt idx="572">
                  <c:v>39292</c:v>
                </c:pt>
                <c:pt idx="573">
                  <c:v>39293</c:v>
                </c:pt>
                <c:pt idx="574">
                  <c:v>39294</c:v>
                </c:pt>
                <c:pt idx="575">
                  <c:v>39295</c:v>
                </c:pt>
                <c:pt idx="576">
                  <c:v>39296</c:v>
                </c:pt>
                <c:pt idx="577">
                  <c:v>39297</c:v>
                </c:pt>
                <c:pt idx="578">
                  <c:v>39298</c:v>
                </c:pt>
                <c:pt idx="579">
                  <c:v>39299</c:v>
                </c:pt>
                <c:pt idx="580">
                  <c:v>39300</c:v>
                </c:pt>
                <c:pt idx="581">
                  <c:v>39301</c:v>
                </c:pt>
                <c:pt idx="582">
                  <c:v>39302</c:v>
                </c:pt>
                <c:pt idx="583">
                  <c:v>39303</c:v>
                </c:pt>
                <c:pt idx="584">
                  <c:v>39304</c:v>
                </c:pt>
                <c:pt idx="585">
                  <c:v>39305</c:v>
                </c:pt>
                <c:pt idx="586">
                  <c:v>39306</c:v>
                </c:pt>
                <c:pt idx="587">
                  <c:v>39307</c:v>
                </c:pt>
                <c:pt idx="588">
                  <c:v>39308</c:v>
                </c:pt>
                <c:pt idx="589">
                  <c:v>39309</c:v>
                </c:pt>
                <c:pt idx="590">
                  <c:v>39310</c:v>
                </c:pt>
                <c:pt idx="591">
                  <c:v>39311</c:v>
                </c:pt>
                <c:pt idx="592">
                  <c:v>39312</c:v>
                </c:pt>
                <c:pt idx="593">
                  <c:v>39313</c:v>
                </c:pt>
                <c:pt idx="594">
                  <c:v>39314</c:v>
                </c:pt>
                <c:pt idx="595">
                  <c:v>39315</c:v>
                </c:pt>
                <c:pt idx="596">
                  <c:v>39316</c:v>
                </c:pt>
                <c:pt idx="597">
                  <c:v>39317</c:v>
                </c:pt>
                <c:pt idx="598">
                  <c:v>39318</c:v>
                </c:pt>
                <c:pt idx="599">
                  <c:v>39319</c:v>
                </c:pt>
                <c:pt idx="600">
                  <c:v>39320</c:v>
                </c:pt>
                <c:pt idx="601">
                  <c:v>39321</c:v>
                </c:pt>
                <c:pt idx="602">
                  <c:v>39322</c:v>
                </c:pt>
                <c:pt idx="603">
                  <c:v>39323</c:v>
                </c:pt>
                <c:pt idx="604">
                  <c:v>39324</c:v>
                </c:pt>
                <c:pt idx="605">
                  <c:v>39325</c:v>
                </c:pt>
                <c:pt idx="606">
                  <c:v>39326</c:v>
                </c:pt>
                <c:pt idx="607">
                  <c:v>39327</c:v>
                </c:pt>
                <c:pt idx="608">
                  <c:v>39328</c:v>
                </c:pt>
                <c:pt idx="609">
                  <c:v>39329</c:v>
                </c:pt>
                <c:pt idx="610">
                  <c:v>39330</c:v>
                </c:pt>
                <c:pt idx="611">
                  <c:v>39331</c:v>
                </c:pt>
                <c:pt idx="612">
                  <c:v>39332</c:v>
                </c:pt>
                <c:pt idx="613">
                  <c:v>39333</c:v>
                </c:pt>
                <c:pt idx="614">
                  <c:v>39334</c:v>
                </c:pt>
                <c:pt idx="615">
                  <c:v>39335</c:v>
                </c:pt>
                <c:pt idx="616">
                  <c:v>39336</c:v>
                </c:pt>
                <c:pt idx="617">
                  <c:v>39337</c:v>
                </c:pt>
                <c:pt idx="618">
                  <c:v>39338</c:v>
                </c:pt>
                <c:pt idx="619">
                  <c:v>39339</c:v>
                </c:pt>
                <c:pt idx="620">
                  <c:v>39340</c:v>
                </c:pt>
                <c:pt idx="621">
                  <c:v>39341</c:v>
                </c:pt>
                <c:pt idx="622">
                  <c:v>39342</c:v>
                </c:pt>
                <c:pt idx="623">
                  <c:v>39343</c:v>
                </c:pt>
                <c:pt idx="624">
                  <c:v>39344</c:v>
                </c:pt>
                <c:pt idx="625">
                  <c:v>39345</c:v>
                </c:pt>
                <c:pt idx="626">
                  <c:v>39346</c:v>
                </c:pt>
                <c:pt idx="627">
                  <c:v>39347</c:v>
                </c:pt>
                <c:pt idx="628">
                  <c:v>39348</c:v>
                </c:pt>
                <c:pt idx="629">
                  <c:v>39349</c:v>
                </c:pt>
                <c:pt idx="630">
                  <c:v>39350</c:v>
                </c:pt>
                <c:pt idx="631">
                  <c:v>39351</c:v>
                </c:pt>
                <c:pt idx="632">
                  <c:v>39352</c:v>
                </c:pt>
                <c:pt idx="633">
                  <c:v>39353</c:v>
                </c:pt>
                <c:pt idx="634">
                  <c:v>39354</c:v>
                </c:pt>
                <c:pt idx="635">
                  <c:v>39355</c:v>
                </c:pt>
                <c:pt idx="636">
                  <c:v>39356</c:v>
                </c:pt>
                <c:pt idx="637">
                  <c:v>39357</c:v>
                </c:pt>
                <c:pt idx="638">
                  <c:v>39358</c:v>
                </c:pt>
                <c:pt idx="639">
                  <c:v>39359</c:v>
                </c:pt>
                <c:pt idx="640">
                  <c:v>39360</c:v>
                </c:pt>
                <c:pt idx="641">
                  <c:v>39361</c:v>
                </c:pt>
                <c:pt idx="642">
                  <c:v>39362</c:v>
                </c:pt>
                <c:pt idx="643">
                  <c:v>39363</c:v>
                </c:pt>
                <c:pt idx="644">
                  <c:v>39364</c:v>
                </c:pt>
                <c:pt idx="645">
                  <c:v>39365</c:v>
                </c:pt>
                <c:pt idx="646">
                  <c:v>39366</c:v>
                </c:pt>
                <c:pt idx="647">
                  <c:v>39367</c:v>
                </c:pt>
                <c:pt idx="648">
                  <c:v>39368</c:v>
                </c:pt>
                <c:pt idx="649">
                  <c:v>39369</c:v>
                </c:pt>
                <c:pt idx="650">
                  <c:v>39370</c:v>
                </c:pt>
                <c:pt idx="651">
                  <c:v>39371</c:v>
                </c:pt>
                <c:pt idx="652">
                  <c:v>39372</c:v>
                </c:pt>
                <c:pt idx="653">
                  <c:v>39373</c:v>
                </c:pt>
                <c:pt idx="654">
                  <c:v>39374</c:v>
                </c:pt>
                <c:pt idx="655">
                  <c:v>39375</c:v>
                </c:pt>
                <c:pt idx="656">
                  <c:v>39376</c:v>
                </c:pt>
                <c:pt idx="657">
                  <c:v>39377</c:v>
                </c:pt>
                <c:pt idx="658">
                  <c:v>39378</c:v>
                </c:pt>
                <c:pt idx="659">
                  <c:v>39379</c:v>
                </c:pt>
                <c:pt idx="660">
                  <c:v>39380</c:v>
                </c:pt>
                <c:pt idx="661">
                  <c:v>39381</c:v>
                </c:pt>
                <c:pt idx="662">
                  <c:v>39382</c:v>
                </c:pt>
                <c:pt idx="663">
                  <c:v>39383</c:v>
                </c:pt>
                <c:pt idx="664">
                  <c:v>39384</c:v>
                </c:pt>
                <c:pt idx="665">
                  <c:v>39385</c:v>
                </c:pt>
                <c:pt idx="666">
                  <c:v>39386</c:v>
                </c:pt>
                <c:pt idx="667">
                  <c:v>39387</c:v>
                </c:pt>
                <c:pt idx="668">
                  <c:v>39388</c:v>
                </c:pt>
                <c:pt idx="669">
                  <c:v>39389</c:v>
                </c:pt>
                <c:pt idx="670">
                  <c:v>39390</c:v>
                </c:pt>
                <c:pt idx="671">
                  <c:v>39391</c:v>
                </c:pt>
                <c:pt idx="672">
                  <c:v>39392</c:v>
                </c:pt>
                <c:pt idx="673">
                  <c:v>39393</c:v>
                </c:pt>
                <c:pt idx="674">
                  <c:v>39394</c:v>
                </c:pt>
                <c:pt idx="675">
                  <c:v>39395</c:v>
                </c:pt>
                <c:pt idx="676">
                  <c:v>39396</c:v>
                </c:pt>
                <c:pt idx="677">
                  <c:v>39397</c:v>
                </c:pt>
                <c:pt idx="678">
                  <c:v>39398</c:v>
                </c:pt>
                <c:pt idx="679">
                  <c:v>39399</c:v>
                </c:pt>
                <c:pt idx="680">
                  <c:v>39400</c:v>
                </c:pt>
                <c:pt idx="681">
                  <c:v>39401</c:v>
                </c:pt>
                <c:pt idx="682">
                  <c:v>39402</c:v>
                </c:pt>
                <c:pt idx="683">
                  <c:v>39403</c:v>
                </c:pt>
                <c:pt idx="684">
                  <c:v>39404</c:v>
                </c:pt>
                <c:pt idx="685">
                  <c:v>39405</c:v>
                </c:pt>
                <c:pt idx="686">
                  <c:v>39406</c:v>
                </c:pt>
                <c:pt idx="687">
                  <c:v>39407</c:v>
                </c:pt>
                <c:pt idx="688">
                  <c:v>39408</c:v>
                </c:pt>
                <c:pt idx="689">
                  <c:v>39409</c:v>
                </c:pt>
                <c:pt idx="690">
                  <c:v>39410</c:v>
                </c:pt>
                <c:pt idx="691">
                  <c:v>39411</c:v>
                </c:pt>
                <c:pt idx="692">
                  <c:v>39412</c:v>
                </c:pt>
                <c:pt idx="693">
                  <c:v>39413</c:v>
                </c:pt>
                <c:pt idx="694">
                  <c:v>39414</c:v>
                </c:pt>
                <c:pt idx="695">
                  <c:v>39415</c:v>
                </c:pt>
                <c:pt idx="696">
                  <c:v>39416</c:v>
                </c:pt>
                <c:pt idx="697">
                  <c:v>39417</c:v>
                </c:pt>
                <c:pt idx="698">
                  <c:v>39418</c:v>
                </c:pt>
                <c:pt idx="699">
                  <c:v>39419</c:v>
                </c:pt>
                <c:pt idx="700">
                  <c:v>39420</c:v>
                </c:pt>
                <c:pt idx="701">
                  <c:v>39421</c:v>
                </c:pt>
                <c:pt idx="702">
                  <c:v>39422</c:v>
                </c:pt>
                <c:pt idx="703">
                  <c:v>39423</c:v>
                </c:pt>
                <c:pt idx="704">
                  <c:v>39424</c:v>
                </c:pt>
                <c:pt idx="705">
                  <c:v>39425</c:v>
                </c:pt>
                <c:pt idx="706">
                  <c:v>39426</c:v>
                </c:pt>
                <c:pt idx="707">
                  <c:v>39427</c:v>
                </c:pt>
                <c:pt idx="708">
                  <c:v>39428</c:v>
                </c:pt>
                <c:pt idx="709">
                  <c:v>39429</c:v>
                </c:pt>
                <c:pt idx="710">
                  <c:v>39430</c:v>
                </c:pt>
                <c:pt idx="711">
                  <c:v>39431</c:v>
                </c:pt>
                <c:pt idx="712">
                  <c:v>39432</c:v>
                </c:pt>
                <c:pt idx="713">
                  <c:v>39433</c:v>
                </c:pt>
                <c:pt idx="714">
                  <c:v>39434</c:v>
                </c:pt>
                <c:pt idx="715">
                  <c:v>39435</c:v>
                </c:pt>
                <c:pt idx="716">
                  <c:v>39436</c:v>
                </c:pt>
                <c:pt idx="717">
                  <c:v>39437</c:v>
                </c:pt>
                <c:pt idx="718">
                  <c:v>39438</c:v>
                </c:pt>
                <c:pt idx="719">
                  <c:v>39439</c:v>
                </c:pt>
                <c:pt idx="720">
                  <c:v>39440</c:v>
                </c:pt>
                <c:pt idx="721">
                  <c:v>39441</c:v>
                </c:pt>
                <c:pt idx="722">
                  <c:v>39442</c:v>
                </c:pt>
                <c:pt idx="723">
                  <c:v>39443</c:v>
                </c:pt>
                <c:pt idx="724">
                  <c:v>39444</c:v>
                </c:pt>
                <c:pt idx="725">
                  <c:v>39445</c:v>
                </c:pt>
                <c:pt idx="726">
                  <c:v>39446</c:v>
                </c:pt>
                <c:pt idx="727">
                  <c:v>39447</c:v>
                </c:pt>
                <c:pt idx="728">
                  <c:v>39448</c:v>
                </c:pt>
                <c:pt idx="729">
                  <c:v>39449</c:v>
                </c:pt>
                <c:pt idx="730">
                  <c:v>39450</c:v>
                </c:pt>
                <c:pt idx="731">
                  <c:v>39451</c:v>
                </c:pt>
                <c:pt idx="732">
                  <c:v>39452</c:v>
                </c:pt>
                <c:pt idx="733">
                  <c:v>39453</c:v>
                </c:pt>
                <c:pt idx="734">
                  <c:v>39454</c:v>
                </c:pt>
                <c:pt idx="735">
                  <c:v>39455</c:v>
                </c:pt>
                <c:pt idx="736">
                  <c:v>39456</c:v>
                </c:pt>
                <c:pt idx="737">
                  <c:v>39457</c:v>
                </c:pt>
                <c:pt idx="738">
                  <c:v>39458</c:v>
                </c:pt>
                <c:pt idx="739">
                  <c:v>39459</c:v>
                </c:pt>
                <c:pt idx="740">
                  <c:v>39460</c:v>
                </c:pt>
                <c:pt idx="741">
                  <c:v>39461</c:v>
                </c:pt>
                <c:pt idx="742">
                  <c:v>39462</c:v>
                </c:pt>
                <c:pt idx="743">
                  <c:v>39463</c:v>
                </c:pt>
                <c:pt idx="744">
                  <c:v>39464</c:v>
                </c:pt>
                <c:pt idx="745">
                  <c:v>39465</c:v>
                </c:pt>
                <c:pt idx="746">
                  <c:v>39466</c:v>
                </c:pt>
                <c:pt idx="747">
                  <c:v>39467</c:v>
                </c:pt>
                <c:pt idx="748">
                  <c:v>39468</c:v>
                </c:pt>
                <c:pt idx="749">
                  <c:v>39469</c:v>
                </c:pt>
                <c:pt idx="750">
                  <c:v>39470</c:v>
                </c:pt>
                <c:pt idx="751">
                  <c:v>39471</c:v>
                </c:pt>
                <c:pt idx="752">
                  <c:v>39472</c:v>
                </c:pt>
                <c:pt idx="753">
                  <c:v>39473</c:v>
                </c:pt>
                <c:pt idx="754">
                  <c:v>39474</c:v>
                </c:pt>
                <c:pt idx="755">
                  <c:v>39475</c:v>
                </c:pt>
                <c:pt idx="756">
                  <c:v>39476</c:v>
                </c:pt>
                <c:pt idx="757">
                  <c:v>39477</c:v>
                </c:pt>
                <c:pt idx="758">
                  <c:v>39478</c:v>
                </c:pt>
                <c:pt idx="759">
                  <c:v>39479</c:v>
                </c:pt>
                <c:pt idx="760">
                  <c:v>39480</c:v>
                </c:pt>
                <c:pt idx="761">
                  <c:v>39481</c:v>
                </c:pt>
                <c:pt idx="762">
                  <c:v>39482</c:v>
                </c:pt>
                <c:pt idx="763">
                  <c:v>39483</c:v>
                </c:pt>
                <c:pt idx="764">
                  <c:v>39484</c:v>
                </c:pt>
                <c:pt idx="765">
                  <c:v>39485</c:v>
                </c:pt>
                <c:pt idx="766">
                  <c:v>39486</c:v>
                </c:pt>
                <c:pt idx="767">
                  <c:v>39487</c:v>
                </c:pt>
                <c:pt idx="768">
                  <c:v>39488</c:v>
                </c:pt>
                <c:pt idx="769">
                  <c:v>39489</c:v>
                </c:pt>
                <c:pt idx="770">
                  <c:v>39490</c:v>
                </c:pt>
                <c:pt idx="771">
                  <c:v>39491</c:v>
                </c:pt>
                <c:pt idx="772">
                  <c:v>39492</c:v>
                </c:pt>
                <c:pt idx="773">
                  <c:v>39493</c:v>
                </c:pt>
                <c:pt idx="774">
                  <c:v>39494</c:v>
                </c:pt>
                <c:pt idx="775">
                  <c:v>39495</c:v>
                </c:pt>
                <c:pt idx="776">
                  <c:v>39496</c:v>
                </c:pt>
                <c:pt idx="777">
                  <c:v>39497</c:v>
                </c:pt>
                <c:pt idx="778">
                  <c:v>39498</c:v>
                </c:pt>
                <c:pt idx="779">
                  <c:v>39499</c:v>
                </c:pt>
                <c:pt idx="780">
                  <c:v>39500</c:v>
                </c:pt>
                <c:pt idx="781">
                  <c:v>39501</c:v>
                </c:pt>
                <c:pt idx="782">
                  <c:v>39502</c:v>
                </c:pt>
                <c:pt idx="783">
                  <c:v>39503</c:v>
                </c:pt>
                <c:pt idx="784">
                  <c:v>39504</c:v>
                </c:pt>
                <c:pt idx="785">
                  <c:v>39505</c:v>
                </c:pt>
                <c:pt idx="786">
                  <c:v>39506</c:v>
                </c:pt>
                <c:pt idx="787">
                  <c:v>39507</c:v>
                </c:pt>
                <c:pt idx="788">
                  <c:v>39508</c:v>
                </c:pt>
                <c:pt idx="789">
                  <c:v>39509</c:v>
                </c:pt>
                <c:pt idx="790">
                  <c:v>39510</c:v>
                </c:pt>
                <c:pt idx="791">
                  <c:v>39511</c:v>
                </c:pt>
                <c:pt idx="792">
                  <c:v>39512</c:v>
                </c:pt>
                <c:pt idx="793">
                  <c:v>39513</c:v>
                </c:pt>
                <c:pt idx="794">
                  <c:v>39514</c:v>
                </c:pt>
                <c:pt idx="795">
                  <c:v>39515</c:v>
                </c:pt>
                <c:pt idx="796">
                  <c:v>39516</c:v>
                </c:pt>
                <c:pt idx="797">
                  <c:v>39517</c:v>
                </c:pt>
                <c:pt idx="798">
                  <c:v>39518</c:v>
                </c:pt>
                <c:pt idx="799">
                  <c:v>39519</c:v>
                </c:pt>
                <c:pt idx="800">
                  <c:v>39520</c:v>
                </c:pt>
                <c:pt idx="801">
                  <c:v>39521</c:v>
                </c:pt>
                <c:pt idx="802">
                  <c:v>39522</c:v>
                </c:pt>
                <c:pt idx="803">
                  <c:v>39523</c:v>
                </c:pt>
                <c:pt idx="804">
                  <c:v>39524</c:v>
                </c:pt>
                <c:pt idx="805">
                  <c:v>39525</c:v>
                </c:pt>
                <c:pt idx="806">
                  <c:v>39526</c:v>
                </c:pt>
                <c:pt idx="807">
                  <c:v>39527</c:v>
                </c:pt>
                <c:pt idx="808">
                  <c:v>39528</c:v>
                </c:pt>
                <c:pt idx="809">
                  <c:v>39529</c:v>
                </c:pt>
                <c:pt idx="810">
                  <c:v>39530</c:v>
                </c:pt>
                <c:pt idx="811">
                  <c:v>39531</c:v>
                </c:pt>
                <c:pt idx="812">
                  <c:v>39532</c:v>
                </c:pt>
                <c:pt idx="813">
                  <c:v>39533</c:v>
                </c:pt>
                <c:pt idx="814">
                  <c:v>39534</c:v>
                </c:pt>
                <c:pt idx="815">
                  <c:v>39535</c:v>
                </c:pt>
                <c:pt idx="816">
                  <c:v>39536</c:v>
                </c:pt>
                <c:pt idx="817">
                  <c:v>39537</c:v>
                </c:pt>
                <c:pt idx="818">
                  <c:v>39538</c:v>
                </c:pt>
                <c:pt idx="819">
                  <c:v>39539</c:v>
                </c:pt>
                <c:pt idx="820">
                  <c:v>39540</c:v>
                </c:pt>
                <c:pt idx="821">
                  <c:v>39541</c:v>
                </c:pt>
                <c:pt idx="822">
                  <c:v>39542</c:v>
                </c:pt>
                <c:pt idx="823">
                  <c:v>39543</c:v>
                </c:pt>
                <c:pt idx="824">
                  <c:v>39544</c:v>
                </c:pt>
                <c:pt idx="825">
                  <c:v>39545</c:v>
                </c:pt>
                <c:pt idx="826">
                  <c:v>39546</c:v>
                </c:pt>
                <c:pt idx="827">
                  <c:v>39547</c:v>
                </c:pt>
                <c:pt idx="828">
                  <c:v>39548</c:v>
                </c:pt>
                <c:pt idx="829">
                  <c:v>39549</c:v>
                </c:pt>
                <c:pt idx="830">
                  <c:v>39550</c:v>
                </c:pt>
                <c:pt idx="831">
                  <c:v>39551</c:v>
                </c:pt>
                <c:pt idx="832">
                  <c:v>39552</c:v>
                </c:pt>
                <c:pt idx="833">
                  <c:v>39553</c:v>
                </c:pt>
                <c:pt idx="834">
                  <c:v>39554</c:v>
                </c:pt>
                <c:pt idx="835">
                  <c:v>39555</c:v>
                </c:pt>
                <c:pt idx="836">
                  <c:v>39556</c:v>
                </c:pt>
                <c:pt idx="837">
                  <c:v>39557</c:v>
                </c:pt>
                <c:pt idx="838">
                  <c:v>39558</c:v>
                </c:pt>
                <c:pt idx="839">
                  <c:v>39559</c:v>
                </c:pt>
                <c:pt idx="840">
                  <c:v>39560</c:v>
                </c:pt>
                <c:pt idx="841">
                  <c:v>39561</c:v>
                </c:pt>
                <c:pt idx="842">
                  <c:v>39562</c:v>
                </c:pt>
                <c:pt idx="843">
                  <c:v>39563</c:v>
                </c:pt>
                <c:pt idx="844">
                  <c:v>39564</c:v>
                </c:pt>
                <c:pt idx="845">
                  <c:v>39565</c:v>
                </c:pt>
                <c:pt idx="846">
                  <c:v>39566</c:v>
                </c:pt>
                <c:pt idx="847">
                  <c:v>39567</c:v>
                </c:pt>
                <c:pt idx="848">
                  <c:v>39568</c:v>
                </c:pt>
                <c:pt idx="849">
                  <c:v>39569</c:v>
                </c:pt>
                <c:pt idx="850">
                  <c:v>39570</c:v>
                </c:pt>
                <c:pt idx="851">
                  <c:v>39571</c:v>
                </c:pt>
                <c:pt idx="852">
                  <c:v>39572</c:v>
                </c:pt>
                <c:pt idx="853">
                  <c:v>39573</c:v>
                </c:pt>
                <c:pt idx="854">
                  <c:v>39574</c:v>
                </c:pt>
                <c:pt idx="855">
                  <c:v>39575</c:v>
                </c:pt>
                <c:pt idx="856">
                  <c:v>39576</c:v>
                </c:pt>
                <c:pt idx="857">
                  <c:v>39577</c:v>
                </c:pt>
                <c:pt idx="858">
                  <c:v>39578</c:v>
                </c:pt>
                <c:pt idx="859">
                  <c:v>39579</c:v>
                </c:pt>
                <c:pt idx="860">
                  <c:v>39580</c:v>
                </c:pt>
                <c:pt idx="861">
                  <c:v>39581</c:v>
                </c:pt>
                <c:pt idx="862">
                  <c:v>39582</c:v>
                </c:pt>
                <c:pt idx="863">
                  <c:v>39583</c:v>
                </c:pt>
                <c:pt idx="864">
                  <c:v>39584</c:v>
                </c:pt>
                <c:pt idx="865">
                  <c:v>39585</c:v>
                </c:pt>
                <c:pt idx="866">
                  <c:v>39586</c:v>
                </c:pt>
                <c:pt idx="867">
                  <c:v>39587</c:v>
                </c:pt>
                <c:pt idx="868">
                  <c:v>39588</c:v>
                </c:pt>
                <c:pt idx="869">
                  <c:v>39589</c:v>
                </c:pt>
                <c:pt idx="870">
                  <c:v>39590</c:v>
                </c:pt>
                <c:pt idx="871">
                  <c:v>39591</c:v>
                </c:pt>
                <c:pt idx="872">
                  <c:v>39592</c:v>
                </c:pt>
                <c:pt idx="873">
                  <c:v>39593</c:v>
                </c:pt>
                <c:pt idx="874">
                  <c:v>39594</c:v>
                </c:pt>
                <c:pt idx="875">
                  <c:v>39595</c:v>
                </c:pt>
                <c:pt idx="876">
                  <c:v>39596</c:v>
                </c:pt>
                <c:pt idx="877">
                  <c:v>39597</c:v>
                </c:pt>
                <c:pt idx="878">
                  <c:v>39598</c:v>
                </c:pt>
                <c:pt idx="879">
                  <c:v>39599</c:v>
                </c:pt>
                <c:pt idx="880">
                  <c:v>39600</c:v>
                </c:pt>
                <c:pt idx="881">
                  <c:v>39601</c:v>
                </c:pt>
                <c:pt idx="882">
                  <c:v>39602</c:v>
                </c:pt>
                <c:pt idx="883">
                  <c:v>39603</c:v>
                </c:pt>
                <c:pt idx="884">
                  <c:v>39604</c:v>
                </c:pt>
                <c:pt idx="885">
                  <c:v>39605</c:v>
                </c:pt>
                <c:pt idx="886">
                  <c:v>39606</c:v>
                </c:pt>
                <c:pt idx="887">
                  <c:v>39607</c:v>
                </c:pt>
                <c:pt idx="888">
                  <c:v>39608</c:v>
                </c:pt>
                <c:pt idx="889">
                  <c:v>39609</c:v>
                </c:pt>
                <c:pt idx="890">
                  <c:v>39610</c:v>
                </c:pt>
                <c:pt idx="891">
                  <c:v>39611</c:v>
                </c:pt>
                <c:pt idx="892">
                  <c:v>39612</c:v>
                </c:pt>
                <c:pt idx="893">
                  <c:v>39613</c:v>
                </c:pt>
                <c:pt idx="894">
                  <c:v>39614</c:v>
                </c:pt>
                <c:pt idx="895">
                  <c:v>39615</c:v>
                </c:pt>
                <c:pt idx="896">
                  <c:v>39616</c:v>
                </c:pt>
                <c:pt idx="897">
                  <c:v>39617</c:v>
                </c:pt>
                <c:pt idx="898">
                  <c:v>39618</c:v>
                </c:pt>
                <c:pt idx="899">
                  <c:v>39619</c:v>
                </c:pt>
                <c:pt idx="900">
                  <c:v>39620</c:v>
                </c:pt>
                <c:pt idx="901">
                  <c:v>39621</c:v>
                </c:pt>
                <c:pt idx="902">
                  <c:v>39622</c:v>
                </c:pt>
                <c:pt idx="903">
                  <c:v>39623</c:v>
                </c:pt>
                <c:pt idx="904">
                  <c:v>39624</c:v>
                </c:pt>
                <c:pt idx="905">
                  <c:v>39625</c:v>
                </c:pt>
                <c:pt idx="906">
                  <c:v>39626</c:v>
                </c:pt>
                <c:pt idx="907">
                  <c:v>39627</c:v>
                </c:pt>
                <c:pt idx="908">
                  <c:v>39628</c:v>
                </c:pt>
                <c:pt idx="909">
                  <c:v>39629</c:v>
                </c:pt>
                <c:pt idx="910">
                  <c:v>39630</c:v>
                </c:pt>
                <c:pt idx="911">
                  <c:v>39631</c:v>
                </c:pt>
                <c:pt idx="912">
                  <c:v>39632</c:v>
                </c:pt>
                <c:pt idx="913">
                  <c:v>39633</c:v>
                </c:pt>
                <c:pt idx="914">
                  <c:v>39634</c:v>
                </c:pt>
                <c:pt idx="915">
                  <c:v>39635</c:v>
                </c:pt>
                <c:pt idx="916">
                  <c:v>39636</c:v>
                </c:pt>
                <c:pt idx="917">
                  <c:v>39637</c:v>
                </c:pt>
                <c:pt idx="918">
                  <c:v>39638</c:v>
                </c:pt>
                <c:pt idx="919">
                  <c:v>39639</c:v>
                </c:pt>
                <c:pt idx="920">
                  <c:v>39640</c:v>
                </c:pt>
                <c:pt idx="921">
                  <c:v>39641</c:v>
                </c:pt>
                <c:pt idx="922">
                  <c:v>39642</c:v>
                </c:pt>
                <c:pt idx="923">
                  <c:v>39643</c:v>
                </c:pt>
                <c:pt idx="924">
                  <c:v>39644</c:v>
                </c:pt>
                <c:pt idx="925">
                  <c:v>39645</c:v>
                </c:pt>
                <c:pt idx="926">
                  <c:v>39646</c:v>
                </c:pt>
                <c:pt idx="927">
                  <c:v>39647</c:v>
                </c:pt>
                <c:pt idx="928">
                  <c:v>39648</c:v>
                </c:pt>
                <c:pt idx="929">
                  <c:v>39649</c:v>
                </c:pt>
                <c:pt idx="930">
                  <c:v>39650</c:v>
                </c:pt>
                <c:pt idx="931">
                  <c:v>39651</c:v>
                </c:pt>
                <c:pt idx="932">
                  <c:v>39652</c:v>
                </c:pt>
                <c:pt idx="933">
                  <c:v>39653</c:v>
                </c:pt>
                <c:pt idx="934">
                  <c:v>39654</c:v>
                </c:pt>
                <c:pt idx="935">
                  <c:v>39655</c:v>
                </c:pt>
                <c:pt idx="936">
                  <c:v>39656</c:v>
                </c:pt>
                <c:pt idx="937">
                  <c:v>39657</c:v>
                </c:pt>
                <c:pt idx="938">
                  <c:v>39658</c:v>
                </c:pt>
                <c:pt idx="939">
                  <c:v>39659</c:v>
                </c:pt>
                <c:pt idx="940">
                  <c:v>39660</c:v>
                </c:pt>
                <c:pt idx="941">
                  <c:v>39661</c:v>
                </c:pt>
                <c:pt idx="942">
                  <c:v>39662</c:v>
                </c:pt>
                <c:pt idx="943">
                  <c:v>39663</c:v>
                </c:pt>
                <c:pt idx="944">
                  <c:v>39664</c:v>
                </c:pt>
                <c:pt idx="945">
                  <c:v>39665</c:v>
                </c:pt>
                <c:pt idx="946">
                  <c:v>39666</c:v>
                </c:pt>
                <c:pt idx="947">
                  <c:v>39667</c:v>
                </c:pt>
                <c:pt idx="948">
                  <c:v>39668</c:v>
                </c:pt>
                <c:pt idx="949">
                  <c:v>39669</c:v>
                </c:pt>
                <c:pt idx="950">
                  <c:v>39670</c:v>
                </c:pt>
                <c:pt idx="951">
                  <c:v>39671</c:v>
                </c:pt>
                <c:pt idx="952">
                  <c:v>39672</c:v>
                </c:pt>
                <c:pt idx="953">
                  <c:v>39673</c:v>
                </c:pt>
                <c:pt idx="954">
                  <c:v>39674</c:v>
                </c:pt>
                <c:pt idx="955">
                  <c:v>39675</c:v>
                </c:pt>
                <c:pt idx="956">
                  <c:v>39676</c:v>
                </c:pt>
                <c:pt idx="957">
                  <c:v>39677</c:v>
                </c:pt>
                <c:pt idx="958">
                  <c:v>39678</c:v>
                </c:pt>
                <c:pt idx="959">
                  <c:v>39679</c:v>
                </c:pt>
                <c:pt idx="960">
                  <c:v>39680</c:v>
                </c:pt>
                <c:pt idx="961">
                  <c:v>39681</c:v>
                </c:pt>
                <c:pt idx="962">
                  <c:v>39682</c:v>
                </c:pt>
                <c:pt idx="963">
                  <c:v>39683</c:v>
                </c:pt>
                <c:pt idx="964">
                  <c:v>39684</c:v>
                </c:pt>
                <c:pt idx="965">
                  <c:v>39685</c:v>
                </c:pt>
                <c:pt idx="966">
                  <c:v>39686</c:v>
                </c:pt>
                <c:pt idx="967">
                  <c:v>39687</c:v>
                </c:pt>
                <c:pt idx="968">
                  <c:v>39688</c:v>
                </c:pt>
                <c:pt idx="969">
                  <c:v>39689</c:v>
                </c:pt>
                <c:pt idx="970">
                  <c:v>39690</c:v>
                </c:pt>
                <c:pt idx="971">
                  <c:v>39691</c:v>
                </c:pt>
                <c:pt idx="972">
                  <c:v>39692</c:v>
                </c:pt>
                <c:pt idx="973">
                  <c:v>39693</c:v>
                </c:pt>
                <c:pt idx="974">
                  <c:v>39694</c:v>
                </c:pt>
                <c:pt idx="975">
                  <c:v>39695</c:v>
                </c:pt>
                <c:pt idx="976">
                  <c:v>39696</c:v>
                </c:pt>
                <c:pt idx="977">
                  <c:v>39697</c:v>
                </c:pt>
                <c:pt idx="978">
                  <c:v>39698</c:v>
                </c:pt>
                <c:pt idx="979">
                  <c:v>39699</c:v>
                </c:pt>
                <c:pt idx="980">
                  <c:v>39700</c:v>
                </c:pt>
                <c:pt idx="981">
                  <c:v>39701</c:v>
                </c:pt>
                <c:pt idx="982">
                  <c:v>39702</c:v>
                </c:pt>
                <c:pt idx="983">
                  <c:v>39703</c:v>
                </c:pt>
                <c:pt idx="984">
                  <c:v>39704</c:v>
                </c:pt>
                <c:pt idx="985">
                  <c:v>39705</c:v>
                </c:pt>
                <c:pt idx="986">
                  <c:v>39706</c:v>
                </c:pt>
                <c:pt idx="987">
                  <c:v>39707</c:v>
                </c:pt>
                <c:pt idx="988">
                  <c:v>39708</c:v>
                </c:pt>
                <c:pt idx="989">
                  <c:v>39709</c:v>
                </c:pt>
                <c:pt idx="990">
                  <c:v>39710</c:v>
                </c:pt>
                <c:pt idx="991">
                  <c:v>39711</c:v>
                </c:pt>
                <c:pt idx="992">
                  <c:v>39712</c:v>
                </c:pt>
                <c:pt idx="993">
                  <c:v>39713</c:v>
                </c:pt>
                <c:pt idx="994">
                  <c:v>39714</c:v>
                </c:pt>
                <c:pt idx="995">
                  <c:v>39715</c:v>
                </c:pt>
                <c:pt idx="996">
                  <c:v>39716</c:v>
                </c:pt>
                <c:pt idx="997">
                  <c:v>39717</c:v>
                </c:pt>
                <c:pt idx="998">
                  <c:v>39718</c:v>
                </c:pt>
                <c:pt idx="999">
                  <c:v>39719</c:v>
                </c:pt>
                <c:pt idx="1000">
                  <c:v>39720</c:v>
                </c:pt>
                <c:pt idx="1001">
                  <c:v>39721</c:v>
                </c:pt>
                <c:pt idx="1002">
                  <c:v>39722</c:v>
                </c:pt>
                <c:pt idx="1003">
                  <c:v>39723</c:v>
                </c:pt>
                <c:pt idx="1004">
                  <c:v>39724</c:v>
                </c:pt>
                <c:pt idx="1005">
                  <c:v>39725</c:v>
                </c:pt>
                <c:pt idx="1006">
                  <c:v>39726</c:v>
                </c:pt>
                <c:pt idx="1007">
                  <c:v>39727</c:v>
                </c:pt>
                <c:pt idx="1008">
                  <c:v>39728</c:v>
                </c:pt>
                <c:pt idx="1009">
                  <c:v>39729</c:v>
                </c:pt>
                <c:pt idx="1010">
                  <c:v>39730</c:v>
                </c:pt>
                <c:pt idx="1011">
                  <c:v>39731</c:v>
                </c:pt>
                <c:pt idx="1012">
                  <c:v>39732</c:v>
                </c:pt>
                <c:pt idx="1013">
                  <c:v>39733</c:v>
                </c:pt>
                <c:pt idx="1014">
                  <c:v>39734</c:v>
                </c:pt>
                <c:pt idx="1015">
                  <c:v>39735</c:v>
                </c:pt>
                <c:pt idx="1016">
                  <c:v>39736</c:v>
                </c:pt>
                <c:pt idx="1017">
                  <c:v>39737</c:v>
                </c:pt>
                <c:pt idx="1018">
                  <c:v>39738</c:v>
                </c:pt>
                <c:pt idx="1019">
                  <c:v>39739</c:v>
                </c:pt>
                <c:pt idx="1020">
                  <c:v>39740</c:v>
                </c:pt>
                <c:pt idx="1021">
                  <c:v>39741</c:v>
                </c:pt>
                <c:pt idx="1022">
                  <c:v>39742</c:v>
                </c:pt>
                <c:pt idx="1023">
                  <c:v>39743</c:v>
                </c:pt>
                <c:pt idx="1024">
                  <c:v>39744</c:v>
                </c:pt>
                <c:pt idx="1025">
                  <c:v>39745</c:v>
                </c:pt>
                <c:pt idx="1026">
                  <c:v>39746</c:v>
                </c:pt>
                <c:pt idx="1027">
                  <c:v>39747</c:v>
                </c:pt>
                <c:pt idx="1028">
                  <c:v>39748</c:v>
                </c:pt>
                <c:pt idx="1029">
                  <c:v>39749</c:v>
                </c:pt>
                <c:pt idx="1030">
                  <c:v>39750</c:v>
                </c:pt>
                <c:pt idx="1031">
                  <c:v>39751</c:v>
                </c:pt>
                <c:pt idx="1032">
                  <c:v>39752</c:v>
                </c:pt>
                <c:pt idx="1033">
                  <c:v>39753</c:v>
                </c:pt>
                <c:pt idx="1034">
                  <c:v>39754</c:v>
                </c:pt>
                <c:pt idx="1035">
                  <c:v>39755</c:v>
                </c:pt>
                <c:pt idx="1036">
                  <c:v>39756</c:v>
                </c:pt>
                <c:pt idx="1037">
                  <c:v>39757</c:v>
                </c:pt>
                <c:pt idx="1038">
                  <c:v>39758</c:v>
                </c:pt>
                <c:pt idx="1039">
                  <c:v>39759</c:v>
                </c:pt>
                <c:pt idx="1040">
                  <c:v>39760</c:v>
                </c:pt>
                <c:pt idx="1041">
                  <c:v>39761</c:v>
                </c:pt>
                <c:pt idx="1042">
                  <c:v>39762</c:v>
                </c:pt>
                <c:pt idx="1043">
                  <c:v>39763</c:v>
                </c:pt>
                <c:pt idx="1044">
                  <c:v>39764</c:v>
                </c:pt>
                <c:pt idx="1045">
                  <c:v>39765</c:v>
                </c:pt>
                <c:pt idx="1046">
                  <c:v>39766</c:v>
                </c:pt>
                <c:pt idx="1047">
                  <c:v>39767</c:v>
                </c:pt>
                <c:pt idx="1048">
                  <c:v>39768</c:v>
                </c:pt>
                <c:pt idx="1049">
                  <c:v>39769</c:v>
                </c:pt>
                <c:pt idx="1050">
                  <c:v>39770</c:v>
                </c:pt>
                <c:pt idx="1051">
                  <c:v>39771</c:v>
                </c:pt>
                <c:pt idx="1052">
                  <c:v>39772</c:v>
                </c:pt>
                <c:pt idx="1053">
                  <c:v>39773</c:v>
                </c:pt>
                <c:pt idx="1054">
                  <c:v>39774</c:v>
                </c:pt>
                <c:pt idx="1055">
                  <c:v>39775</c:v>
                </c:pt>
                <c:pt idx="1056">
                  <c:v>39776</c:v>
                </c:pt>
                <c:pt idx="1057">
                  <c:v>39777</c:v>
                </c:pt>
                <c:pt idx="1058">
                  <c:v>39778</c:v>
                </c:pt>
                <c:pt idx="1059">
                  <c:v>39779</c:v>
                </c:pt>
                <c:pt idx="1060">
                  <c:v>39780</c:v>
                </c:pt>
                <c:pt idx="1061">
                  <c:v>39781</c:v>
                </c:pt>
                <c:pt idx="1062">
                  <c:v>39782</c:v>
                </c:pt>
                <c:pt idx="1063">
                  <c:v>39783</c:v>
                </c:pt>
                <c:pt idx="1064">
                  <c:v>39784</c:v>
                </c:pt>
                <c:pt idx="1065">
                  <c:v>39785</c:v>
                </c:pt>
                <c:pt idx="1066">
                  <c:v>39786</c:v>
                </c:pt>
                <c:pt idx="1067">
                  <c:v>39787</c:v>
                </c:pt>
                <c:pt idx="1068">
                  <c:v>39788</c:v>
                </c:pt>
                <c:pt idx="1069">
                  <c:v>39789</c:v>
                </c:pt>
                <c:pt idx="1070">
                  <c:v>39790</c:v>
                </c:pt>
                <c:pt idx="1071">
                  <c:v>39791</c:v>
                </c:pt>
                <c:pt idx="1072">
                  <c:v>39792</c:v>
                </c:pt>
                <c:pt idx="1073">
                  <c:v>39793</c:v>
                </c:pt>
                <c:pt idx="1074">
                  <c:v>39794</c:v>
                </c:pt>
                <c:pt idx="1075">
                  <c:v>39795</c:v>
                </c:pt>
                <c:pt idx="1076">
                  <c:v>39796</c:v>
                </c:pt>
                <c:pt idx="1077">
                  <c:v>39797</c:v>
                </c:pt>
                <c:pt idx="1078">
                  <c:v>39798</c:v>
                </c:pt>
                <c:pt idx="1079">
                  <c:v>39799</c:v>
                </c:pt>
                <c:pt idx="1080">
                  <c:v>39800</c:v>
                </c:pt>
                <c:pt idx="1081">
                  <c:v>39801</c:v>
                </c:pt>
                <c:pt idx="1082">
                  <c:v>39802</c:v>
                </c:pt>
                <c:pt idx="1083">
                  <c:v>39803</c:v>
                </c:pt>
                <c:pt idx="1084">
                  <c:v>39804</c:v>
                </c:pt>
                <c:pt idx="1085">
                  <c:v>39805</c:v>
                </c:pt>
                <c:pt idx="1086">
                  <c:v>39806</c:v>
                </c:pt>
                <c:pt idx="1087">
                  <c:v>39807</c:v>
                </c:pt>
                <c:pt idx="1088">
                  <c:v>39808</c:v>
                </c:pt>
                <c:pt idx="1089">
                  <c:v>39809</c:v>
                </c:pt>
                <c:pt idx="1090">
                  <c:v>39810</c:v>
                </c:pt>
                <c:pt idx="1091">
                  <c:v>39811</c:v>
                </c:pt>
                <c:pt idx="1092">
                  <c:v>39812</c:v>
                </c:pt>
                <c:pt idx="1093">
                  <c:v>39813</c:v>
                </c:pt>
                <c:pt idx="1094">
                  <c:v>39814</c:v>
                </c:pt>
                <c:pt idx="1095">
                  <c:v>39815</c:v>
                </c:pt>
                <c:pt idx="1096">
                  <c:v>39816</c:v>
                </c:pt>
                <c:pt idx="1097">
                  <c:v>39817</c:v>
                </c:pt>
                <c:pt idx="1098">
                  <c:v>39818</c:v>
                </c:pt>
                <c:pt idx="1099">
                  <c:v>39819</c:v>
                </c:pt>
                <c:pt idx="1100">
                  <c:v>39820</c:v>
                </c:pt>
                <c:pt idx="1101">
                  <c:v>39821</c:v>
                </c:pt>
                <c:pt idx="1102">
                  <c:v>39822</c:v>
                </c:pt>
                <c:pt idx="1103">
                  <c:v>39823</c:v>
                </c:pt>
                <c:pt idx="1104">
                  <c:v>39824</c:v>
                </c:pt>
                <c:pt idx="1105">
                  <c:v>39825</c:v>
                </c:pt>
                <c:pt idx="1106">
                  <c:v>39826</c:v>
                </c:pt>
                <c:pt idx="1107">
                  <c:v>39827</c:v>
                </c:pt>
                <c:pt idx="1108">
                  <c:v>39828</c:v>
                </c:pt>
                <c:pt idx="1109">
                  <c:v>39829</c:v>
                </c:pt>
                <c:pt idx="1110">
                  <c:v>39830</c:v>
                </c:pt>
                <c:pt idx="1111">
                  <c:v>39831</c:v>
                </c:pt>
                <c:pt idx="1112">
                  <c:v>39832</c:v>
                </c:pt>
                <c:pt idx="1113">
                  <c:v>39833</c:v>
                </c:pt>
                <c:pt idx="1114">
                  <c:v>39834</c:v>
                </c:pt>
                <c:pt idx="1115">
                  <c:v>39835</c:v>
                </c:pt>
                <c:pt idx="1116">
                  <c:v>39836</c:v>
                </c:pt>
                <c:pt idx="1117">
                  <c:v>39837</c:v>
                </c:pt>
                <c:pt idx="1118">
                  <c:v>39838</c:v>
                </c:pt>
                <c:pt idx="1119">
                  <c:v>39839</c:v>
                </c:pt>
                <c:pt idx="1120">
                  <c:v>39840</c:v>
                </c:pt>
                <c:pt idx="1121">
                  <c:v>39841</c:v>
                </c:pt>
                <c:pt idx="1122">
                  <c:v>39842</c:v>
                </c:pt>
                <c:pt idx="1123">
                  <c:v>39843</c:v>
                </c:pt>
                <c:pt idx="1124">
                  <c:v>39844</c:v>
                </c:pt>
                <c:pt idx="1125">
                  <c:v>39845</c:v>
                </c:pt>
                <c:pt idx="1126">
                  <c:v>39846</c:v>
                </c:pt>
                <c:pt idx="1127">
                  <c:v>39847</c:v>
                </c:pt>
                <c:pt idx="1128">
                  <c:v>39848</c:v>
                </c:pt>
                <c:pt idx="1129">
                  <c:v>39849</c:v>
                </c:pt>
                <c:pt idx="1130">
                  <c:v>39850</c:v>
                </c:pt>
                <c:pt idx="1131">
                  <c:v>39851</c:v>
                </c:pt>
                <c:pt idx="1132">
                  <c:v>39852</c:v>
                </c:pt>
                <c:pt idx="1133">
                  <c:v>39853</c:v>
                </c:pt>
                <c:pt idx="1134">
                  <c:v>39854</c:v>
                </c:pt>
                <c:pt idx="1135">
                  <c:v>39855</c:v>
                </c:pt>
                <c:pt idx="1136">
                  <c:v>39856</c:v>
                </c:pt>
                <c:pt idx="1137">
                  <c:v>39857</c:v>
                </c:pt>
                <c:pt idx="1138">
                  <c:v>39858</c:v>
                </c:pt>
                <c:pt idx="1139">
                  <c:v>39859</c:v>
                </c:pt>
                <c:pt idx="1140">
                  <c:v>39860</c:v>
                </c:pt>
                <c:pt idx="1141">
                  <c:v>39861</c:v>
                </c:pt>
                <c:pt idx="1142">
                  <c:v>39862</c:v>
                </c:pt>
                <c:pt idx="1143">
                  <c:v>39863</c:v>
                </c:pt>
                <c:pt idx="1144">
                  <c:v>39864</c:v>
                </c:pt>
                <c:pt idx="1145">
                  <c:v>39865</c:v>
                </c:pt>
                <c:pt idx="1146">
                  <c:v>39866</c:v>
                </c:pt>
                <c:pt idx="1147">
                  <c:v>39867</c:v>
                </c:pt>
                <c:pt idx="1148">
                  <c:v>39868</c:v>
                </c:pt>
                <c:pt idx="1149">
                  <c:v>39869</c:v>
                </c:pt>
                <c:pt idx="1150">
                  <c:v>39870</c:v>
                </c:pt>
                <c:pt idx="1151">
                  <c:v>39871</c:v>
                </c:pt>
                <c:pt idx="1152">
                  <c:v>39872</c:v>
                </c:pt>
                <c:pt idx="1153">
                  <c:v>39873</c:v>
                </c:pt>
                <c:pt idx="1154">
                  <c:v>39874</c:v>
                </c:pt>
                <c:pt idx="1155">
                  <c:v>39875</c:v>
                </c:pt>
                <c:pt idx="1156">
                  <c:v>39876</c:v>
                </c:pt>
                <c:pt idx="1157">
                  <c:v>39877</c:v>
                </c:pt>
                <c:pt idx="1158">
                  <c:v>39878</c:v>
                </c:pt>
                <c:pt idx="1159">
                  <c:v>39879</c:v>
                </c:pt>
                <c:pt idx="1160">
                  <c:v>39880</c:v>
                </c:pt>
                <c:pt idx="1161">
                  <c:v>39881</c:v>
                </c:pt>
                <c:pt idx="1162">
                  <c:v>39882</c:v>
                </c:pt>
                <c:pt idx="1163">
                  <c:v>39883</c:v>
                </c:pt>
                <c:pt idx="1164">
                  <c:v>39884</c:v>
                </c:pt>
                <c:pt idx="1165">
                  <c:v>39885</c:v>
                </c:pt>
                <c:pt idx="1166">
                  <c:v>39886</c:v>
                </c:pt>
                <c:pt idx="1167">
                  <c:v>39887</c:v>
                </c:pt>
                <c:pt idx="1168">
                  <c:v>39888</c:v>
                </c:pt>
                <c:pt idx="1169">
                  <c:v>39889</c:v>
                </c:pt>
                <c:pt idx="1170">
                  <c:v>39890</c:v>
                </c:pt>
                <c:pt idx="1171">
                  <c:v>39891</c:v>
                </c:pt>
                <c:pt idx="1172">
                  <c:v>39892</c:v>
                </c:pt>
                <c:pt idx="1173">
                  <c:v>39893</c:v>
                </c:pt>
                <c:pt idx="1174">
                  <c:v>39894</c:v>
                </c:pt>
                <c:pt idx="1175">
                  <c:v>39895</c:v>
                </c:pt>
                <c:pt idx="1176">
                  <c:v>39896</c:v>
                </c:pt>
                <c:pt idx="1177">
                  <c:v>39897</c:v>
                </c:pt>
                <c:pt idx="1178">
                  <c:v>39898</c:v>
                </c:pt>
                <c:pt idx="1179">
                  <c:v>39899</c:v>
                </c:pt>
                <c:pt idx="1180">
                  <c:v>39900</c:v>
                </c:pt>
                <c:pt idx="1181">
                  <c:v>39901</c:v>
                </c:pt>
                <c:pt idx="1182">
                  <c:v>39902</c:v>
                </c:pt>
                <c:pt idx="1183">
                  <c:v>39903</c:v>
                </c:pt>
                <c:pt idx="1184">
                  <c:v>39904</c:v>
                </c:pt>
                <c:pt idx="1185">
                  <c:v>39905</c:v>
                </c:pt>
                <c:pt idx="1186">
                  <c:v>39906</c:v>
                </c:pt>
                <c:pt idx="1187">
                  <c:v>39907</c:v>
                </c:pt>
                <c:pt idx="1188">
                  <c:v>39908</c:v>
                </c:pt>
                <c:pt idx="1189">
                  <c:v>39909</c:v>
                </c:pt>
                <c:pt idx="1190">
                  <c:v>39910</c:v>
                </c:pt>
                <c:pt idx="1191">
                  <c:v>39911</c:v>
                </c:pt>
                <c:pt idx="1192">
                  <c:v>39912</c:v>
                </c:pt>
                <c:pt idx="1193">
                  <c:v>39913</c:v>
                </c:pt>
                <c:pt idx="1194">
                  <c:v>39914</c:v>
                </c:pt>
                <c:pt idx="1195">
                  <c:v>39915</c:v>
                </c:pt>
                <c:pt idx="1196">
                  <c:v>39916</c:v>
                </c:pt>
                <c:pt idx="1197">
                  <c:v>39917</c:v>
                </c:pt>
                <c:pt idx="1198">
                  <c:v>39918</c:v>
                </c:pt>
                <c:pt idx="1199">
                  <c:v>39919</c:v>
                </c:pt>
                <c:pt idx="1200">
                  <c:v>39920</c:v>
                </c:pt>
                <c:pt idx="1201">
                  <c:v>39921</c:v>
                </c:pt>
                <c:pt idx="1202">
                  <c:v>39922</c:v>
                </c:pt>
                <c:pt idx="1203">
                  <c:v>39923</c:v>
                </c:pt>
                <c:pt idx="1204">
                  <c:v>39924</c:v>
                </c:pt>
                <c:pt idx="1205">
                  <c:v>39925</c:v>
                </c:pt>
                <c:pt idx="1206">
                  <c:v>39926</c:v>
                </c:pt>
                <c:pt idx="1207">
                  <c:v>39927</c:v>
                </c:pt>
                <c:pt idx="1208">
                  <c:v>39928</c:v>
                </c:pt>
                <c:pt idx="1209">
                  <c:v>39929</c:v>
                </c:pt>
                <c:pt idx="1210">
                  <c:v>39930</c:v>
                </c:pt>
                <c:pt idx="1211">
                  <c:v>39931</c:v>
                </c:pt>
                <c:pt idx="1212">
                  <c:v>39932</c:v>
                </c:pt>
                <c:pt idx="1213">
                  <c:v>39933</c:v>
                </c:pt>
                <c:pt idx="1214">
                  <c:v>39934</c:v>
                </c:pt>
                <c:pt idx="1215">
                  <c:v>39935</c:v>
                </c:pt>
                <c:pt idx="1216">
                  <c:v>39936</c:v>
                </c:pt>
                <c:pt idx="1217">
                  <c:v>39937</c:v>
                </c:pt>
                <c:pt idx="1218">
                  <c:v>39938</c:v>
                </c:pt>
                <c:pt idx="1219">
                  <c:v>39939</c:v>
                </c:pt>
                <c:pt idx="1220">
                  <c:v>39940</c:v>
                </c:pt>
                <c:pt idx="1221">
                  <c:v>39941</c:v>
                </c:pt>
                <c:pt idx="1222">
                  <c:v>39942</c:v>
                </c:pt>
                <c:pt idx="1223">
                  <c:v>39943</c:v>
                </c:pt>
                <c:pt idx="1224">
                  <c:v>39944</c:v>
                </c:pt>
                <c:pt idx="1225">
                  <c:v>39945</c:v>
                </c:pt>
                <c:pt idx="1226">
                  <c:v>39946</c:v>
                </c:pt>
                <c:pt idx="1227">
                  <c:v>39947</c:v>
                </c:pt>
                <c:pt idx="1228">
                  <c:v>39948</c:v>
                </c:pt>
                <c:pt idx="1229">
                  <c:v>39949</c:v>
                </c:pt>
                <c:pt idx="1230">
                  <c:v>39950</c:v>
                </c:pt>
                <c:pt idx="1231">
                  <c:v>39951</c:v>
                </c:pt>
                <c:pt idx="1232">
                  <c:v>39952</c:v>
                </c:pt>
                <c:pt idx="1233">
                  <c:v>39953</c:v>
                </c:pt>
                <c:pt idx="1234">
                  <c:v>39954</c:v>
                </c:pt>
                <c:pt idx="1235">
                  <c:v>39955</c:v>
                </c:pt>
                <c:pt idx="1236">
                  <c:v>39956</c:v>
                </c:pt>
                <c:pt idx="1237">
                  <c:v>39957</c:v>
                </c:pt>
                <c:pt idx="1238">
                  <c:v>39958</c:v>
                </c:pt>
                <c:pt idx="1239">
                  <c:v>39959</c:v>
                </c:pt>
                <c:pt idx="1240">
                  <c:v>39960</c:v>
                </c:pt>
                <c:pt idx="1241">
                  <c:v>39961</c:v>
                </c:pt>
                <c:pt idx="1242">
                  <c:v>39962</c:v>
                </c:pt>
                <c:pt idx="1243">
                  <c:v>39963</c:v>
                </c:pt>
                <c:pt idx="1244">
                  <c:v>39964</c:v>
                </c:pt>
                <c:pt idx="1245">
                  <c:v>39965</c:v>
                </c:pt>
                <c:pt idx="1246">
                  <c:v>39966</c:v>
                </c:pt>
                <c:pt idx="1247">
                  <c:v>39967</c:v>
                </c:pt>
                <c:pt idx="1248">
                  <c:v>39968</c:v>
                </c:pt>
                <c:pt idx="1249">
                  <c:v>39969</c:v>
                </c:pt>
                <c:pt idx="1250">
                  <c:v>39970</c:v>
                </c:pt>
                <c:pt idx="1251">
                  <c:v>39971</c:v>
                </c:pt>
                <c:pt idx="1252">
                  <c:v>39972</c:v>
                </c:pt>
                <c:pt idx="1253">
                  <c:v>39973</c:v>
                </c:pt>
                <c:pt idx="1254">
                  <c:v>39974</c:v>
                </c:pt>
                <c:pt idx="1255">
                  <c:v>39975</c:v>
                </c:pt>
                <c:pt idx="1256">
                  <c:v>39976</c:v>
                </c:pt>
                <c:pt idx="1257">
                  <c:v>39977</c:v>
                </c:pt>
                <c:pt idx="1258">
                  <c:v>39978</c:v>
                </c:pt>
                <c:pt idx="1259">
                  <c:v>39979</c:v>
                </c:pt>
                <c:pt idx="1260">
                  <c:v>39980</c:v>
                </c:pt>
                <c:pt idx="1261">
                  <c:v>39981</c:v>
                </c:pt>
                <c:pt idx="1262">
                  <c:v>39982</c:v>
                </c:pt>
                <c:pt idx="1263">
                  <c:v>39983</c:v>
                </c:pt>
                <c:pt idx="1264">
                  <c:v>39984</c:v>
                </c:pt>
                <c:pt idx="1265">
                  <c:v>39985</c:v>
                </c:pt>
                <c:pt idx="1266">
                  <c:v>39986</c:v>
                </c:pt>
                <c:pt idx="1267">
                  <c:v>39987</c:v>
                </c:pt>
                <c:pt idx="1268">
                  <c:v>39988</c:v>
                </c:pt>
                <c:pt idx="1269">
                  <c:v>39989</c:v>
                </c:pt>
                <c:pt idx="1270">
                  <c:v>39990</c:v>
                </c:pt>
                <c:pt idx="1271">
                  <c:v>39991</c:v>
                </c:pt>
                <c:pt idx="1272">
                  <c:v>39992</c:v>
                </c:pt>
                <c:pt idx="1273">
                  <c:v>39993</c:v>
                </c:pt>
                <c:pt idx="1274">
                  <c:v>39994</c:v>
                </c:pt>
                <c:pt idx="1275">
                  <c:v>39995</c:v>
                </c:pt>
                <c:pt idx="1276">
                  <c:v>39996</c:v>
                </c:pt>
                <c:pt idx="1277">
                  <c:v>39997</c:v>
                </c:pt>
                <c:pt idx="1278">
                  <c:v>39998</c:v>
                </c:pt>
                <c:pt idx="1279">
                  <c:v>39999</c:v>
                </c:pt>
                <c:pt idx="1280">
                  <c:v>40000</c:v>
                </c:pt>
                <c:pt idx="1281">
                  <c:v>40001</c:v>
                </c:pt>
                <c:pt idx="1282">
                  <c:v>40002</c:v>
                </c:pt>
                <c:pt idx="1283">
                  <c:v>40003</c:v>
                </c:pt>
                <c:pt idx="1284">
                  <c:v>40004</c:v>
                </c:pt>
                <c:pt idx="1285">
                  <c:v>40005</c:v>
                </c:pt>
                <c:pt idx="1286">
                  <c:v>40006</c:v>
                </c:pt>
                <c:pt idx="1287">
                  <c:v>40007</c:v>
                </c:pt>
                <c:pt idx="1288">
                  <c:v>40008</c:v>
                </c:pt>
                <c:pt idx="1289">
                  <c:v>40009</c:v>
                </c:pt>
                <c:pt idx="1290">
                  <c:v>40010</c:v>
                </c:pt>
                <c:pt idx="1291">
                  <c:v>40011</c:v>
                </c:pt>
                <c:pt idx="1292">
                  <c:v>40012</c:v>
                </c:pt>
                <c:pt idx="1293">
                  <c:v>40013</c:v>
                </c:pt>
                <c:pt idx="1294">
                  <c:v>40014</c:v>
                </c:pt>
                <c:pt idx="1295">
                  <c:v>40015</c:v>
                </c:pt>
                <c:pt idx="1296">
                  <c:v>40016</c:v>
                </c:pt>
                <c:pt idx="1297">
                  <c:v>40017</c:v>
                </c:pt>
                <c:pt idx="1298">
                  <c:v>40018</c:v>
                </c:pt>
                <c:pt idx="1299">
                  <c:v>40019</c:v>
                </c:pt>
                <c:pt idx="1300">
                  <c:v>40020</c:v>
                </c:pt>
                <c:pt idx="1301">
                  <c:v>40021</c:v>
                </c:pt>
                <c:pt idx="1302">
                  <c:v>40022</c:v>
                </c:pt>
                <c:pt idx="1303">
                  <c:v>40023</c:v>
                </c:pt>
                <c:pt idx="1304">
                  <c:v>40024</c:v>
                </c:pt>
                <c:pt idx="1305">
                  <c:v>40025</c:v>
                </c:pt>
                <c:pt idx="1306">
                  <c:v>40026</c:v>
                </c:pt>
                <c:pt idx="1307">
                  <c:v>40027</c:v>
                </c:pt>
                <c:pt idx="1308">
                  <c:v>40028</c:v>
                </c:pt>
                <c:pt idx="1309">
                  <c:v>40029</c:v>
                </c:pt>
                <c:pt idx="1310">
                  <c:v>40030</c:v>
                </c:pt>
                <c:pt idx="1311">
                  <c:v>40031</c:v>
                </c:pt>
                <c:pt idx="1312">
                  <c:v>40032</c:v>
                </c:pt>
                <c:pt idx="1313">
                  <c:v>40033</c:v>
                </c:pt>
                <c:pt idx="1314">
                  <c:v>40034</c:v>
                </c:pt>
                <c:pt idx="1315">
                  <c:v>40035</c:v>
                </c:pt>
                <c:pt idx="1316">
                  <c:v>40036</c:v>
                </c:pt>
                <c:pt idx="1317">
                  <c:v>40037</c:v>
                </c:pt>
                <c:pt idx="1318">
                  <c:v>40038</c:v>
                </c:pt>
                <c:pt idx="1319">
                  <c:v>40039</c:v>
                </c:pt>
                <c:pt idx="1320">
                  <c:v>40040</c:v>
                </c:pt>
                <c:pt idx="1321">
                  <c:v>40041</c:v>
                </c:pt>
                <c:pt idx="1322">
                  <c:v>40042</c:v>
                </c:pt>
                <c:pt idx="1323">
                  <c:v>40043</c:v>
                </c:pt>
                <c:pt idx="1324">
                  <c:v>40044</c:v>
                </c:pt>
                <c:pt idx="1325">
                  <c:v>40045</c:v>
                </c:pt>
                <c:pt idx="1326">
                  <c:v>40046</c:v>
                </c:pt>
                <c:pt idx="1327">
                  <c:v>40047</c:v>
                </c:pt>
                <c:pt idx="1328">
                  <c:v>40048</c:v>
                </c:pt>
                <c:pt idx="1329">
                  <c:v>40049</c:v>
                </c:pt>
                <c:pt idx="1330">
                  <c:v>40050</c:v>
                </c:pt>
                <c:pt idx="1331">
                  <c:v>40051</c:v>
                </c:pt>
                <c:pt idx="1332">
                  <c:v>40052</c:v>
                </c:pt>
                <c:pt idx="1333">
                  <c:v>40053</c:v>
                </c:pt>
                <c:pt idx="1334">
                  <c:v>40054</c:v>
                </c:pt>
                <c:pt idx="1335">
                  <c:v>40055</c:v>
                </c:pt>
                <c:pt idx="1336">
                  <c:v>40056</c:v>
                </c:pt>
                <c:pt idx="1337">
                  <c:v>40057</c:v>
                </c:pt>
                <c:pt idx="1338">
                  <c:v>40058</c:v>
                </c:pt>
                <c:pt idx="1339">
                  <c:v>40059</c:v>
                </c:pt>
                <c:pt idx="1340">
                  <c:v>40060</c:v>
                </c:pt>
                <c:pt idx="1341">
                  <c:v>40061</c:v>
                </c:pt>
                <c:pt idx="1342">
                  <c:v>40062</c:v>
                </c:pt>
                <c:pt idx="1343">
                  <c:v>40063</c:v>
                </c:pt>
                <c:pt idx="1344">
                  <c:v>40064</c:v>
                </c:pt>
                <c:pt idx="1345">
                  <c:v>40065</c:v>
                </c:pt>
                <c:pt idx="1346">
                  <c:v>40066</c:v>
                </c:pt>
                <c:pt idx="1347">
                  <c:v>40067</c:v>
                </c:pt>
                <c:pt idx="1348">
                  <c:v>40068</c:v>
                </c:pt>
                <c:pt idx="1349">
                  <c:v>40069</c:v>
                </c:pt>
                <c:pt idx="1350">
                  <c:v>40070</c:v>
                </c:pt>
                <c:pt idx="1351">
                  <c:v>40071</c:v>
                </c:pt>
                <c:pt idx="1352">
                  <c:v>40072</c:v>
                </c:pt>
                <c:pt idx="1353">
                  <c:v>40073</c:v>
                </c:pt>
                <c:pt idx="1354">
                  <c:v>40074</c:v>
                </c:pt>
                <c:pt idx="1355">
                  <c:v>40075</c:v>
                </c:pt>
                <c:pt idx="1356">
                  <c:v>40076</c:v>
                </c:pt>
                <c:pt idx="1357">
                  <c:v>40077</c:v>
                </c:pt>
                <c:pt idx="1358">
                  <c:v>40078</c:v>
                </c:pt>
                <c:pt idx="1359">
                  <c:v>40079</c:v>
                </c:pt>
                <c:pt idx="1360">
                  <c:v>40080</c:v>
                </c:pt>
                <c:pt idx="1361">
                  <c:v>40081</c:v>
                </c:pt>
                <c:pt idx="1362">
                  <c:v>40082</c:v>
                </c:pt>
                <c:pt idx="1363">
                  <c:v>40083</c:v>
                </c:pt>
                <c:pt idx="1364">
                  <c:v>40084</c:v>
                </c:pt>
                <c:pt idx="1365">
                  <c:v>40085</c:v>
                </c:pt>
                <c:pt idx="1366">
                  <c:v>40086</c:v>
                </c:pt>
                <c:pt idx="1367">
                  <c:v>40087</c:v>
                </c:pt>
                <c:pt idx="1368">
                  <c:v>40088</c:v>
                </c:pt>
                <c:pt idx="1369">
                  <c:v>40089</c:v>
                </c:pt>
                <c:pt idx="1370">
                  <c:v>40090</c:v>
                </c:pt>
                <c:pt idx="1371">
                  <c:v>40091</c:v>
                </c:pt>
                <c:pt idx="1372">
                  <c:v>40092</c:v>
                </c:pt>
                <c:pt idx="1373">
                  <c:v>40093</c:v>
                </c:pt>
                <c:pt idx="1374">
                  <c:v>40094</c:v>
                </c:pt>
                <c:pt idx="1375">
                  <c:v>40095</c:v>
                </c:pt>
                <c:pt idx="1376">
                  <c:v>40096</c:v>
                </c:pt>
                <c:pt idx="1377">
                  <c:v>40097</c:v>
                </c:pt>
                <c:pt idx="1378">
                  <c:v>40098</c:v>
                </c:pt>
                <c:pt idx="1379">
                  <c:v>40099</c:v>
                </c:pt>
                <c:pt idx="1380">
                  <c:v>40100</c:v>
                </c:pt>
                <c:pt idx="1381">
                  <c:v>40101</c:v>
                </c:pt>
                <c:pt idx="1382">
                  <c:v>40102</c:v>
                </c:pt>
                <c:pt idx="1383">
                  <c:v>40103</c:v>
                </c:pt>
                <c:pt idx="1384">
                  <c:v>40104</c:v>
                </c:pt>
                <c:pt idx="1385">
                  <c:v>40105</c:v>
                </c:pt>
                <c:pt idx="1386">
                  <c:v>40106</c:v>
                </c:pt>
                <c:pt idx="1387">
                  <c:v>40107</c:v>
                </c:pt>
                <c:pt idx="1388">
                  <c:v>40108</c:v>
                </c:pt>
                <c:pt idx="1389">
                  <c:v>40109</c:v>
                </c:pt>
                <c:pt idx="1390">
                  <c:v>40110</c:v>
                </c:pt>
                <c:pt idx="1391">
                  <c:v>40111</c:v>
                </c:pt>
                <c:pt idx="1392">
                  <c:v>40112</c:v>
                </c:pt>
                <c:pt idx="1393">
                  <c:v>40113</c:v>
                </c:pt>
                <c:pt idx="1394">
                  <c:v>40114</c:v>
                </c:pt>
                <c:pt idx="1395">
                  <c:v>40115</c:v>
                </c:pt>
                <c:pt idx="1396">
                  <c:v>40116</c:v>
                </c:pt>
                <c:pt idx="1397">
                  <c:v>40117</c:v>
                </c:pt>
                <c:pt idx="1398">
                  <c:v>40118</c:v>
                </c:pt>
                <c:pt idx="1399">
                  <c:v>40119</c:v>
                </c:pt>
                <c:pt idx="1400">
                  <c:v>40120</c:v>
                </c:pt>
                <c:pt idx="1401">
                  <c:v>40121</c:v>
                </c:pt>
                <c:pt idx="1402">
                  <c:v>40122</c:v>
                </c:pt>
                <c:pt idx="1403">
                  <c:v>40123</c:v>
                </c:pt>
                <c:pt idx="1404">
                  <c:v>40124</c:v>
                </c:pt>
                <c:pt idx="1405">
                  <c:v>40125</c:v>
                </c:pt>
                <c:pt idx="1406">
                  <c:v>40126</c:v>
                </c:pt>
                <c:pt idx="1407">
                  <c:v>40127</c:v>
                </c:pt>
                <c:pt idx="1408">
                  <c:v>40128</c:v>
                </c:pt>
                <c:pt idx="1409">
                  <c:v>40129</c:v>
                </c:pt>
                <c:pt idx="1410">
                  <c:v>40130</c:v>
                </c:pt>
                <c:pt idx="1411">
                  <c:v>40131</c:v>
                </c:pt>
                <c:pt idx="1412">
                  <c:v>40132</c:v>
                </c:pt>
                <c:pt idx="1413">
                  <c:v>40133</c:v>
                </c:pt>
                <c:pt idx="1414">
                  <c:v>40134</c:v>
                </c:pt>
                <c:pt idx="1415">
                  <c:v>40135</c:v>
                </c:pt>
                <c:pt idx="1416">
                  <c:v>40136</c:v>
                </c:pt>
                <c:pt idx="1417">
                  <c:v>40137</c:v>
                </c:pt>
                <c:pt idx="1418">
                  <c:v>40138</c:v>
                </c:pt>
                <c:pt idx="1419">
                  <c:v>40139</c:v>
                </c:pt>
                <c:pt idx="1420">
                  <c:v>40140</c:v>
                </c:pt>
                <c:pt idx="1421">
                  <c:v>40141</c:v>
                </c:pt>
                <c:pt idx="1422">
                  <c:v>40142</c:v>
                </c:pt>
                <c:pt idx="1423">
                  <c:v>40143</c:v>
                </c:pt>
                <c:pt idx="1424">
                  <c:v>40144</c:v>
                </c:pt>
                <c:pt idx="1425">
                  <c:v>40145</c:v>
                </c:pt>
                <c:pt idx="1426">
                  <c:v>40146</c:v>
                </c:pt>
                <c:pt idx="1427">
                  <c:v>40147</c:v>
                </c:pt>
                <c:pt idx="1428">
                  <c:v>40148</c:v>
                </c:pt>
                <c:pt idx="1429">
                  <c:v>40149</c:v>
                </c:pt>
                <c:pt idx="1430">
                  <c:v>40150</c:v>
                </c:pt>
                <c:pt idx="1431">
                  <c:v>40151</c:v>
                </c:pt>
                <c:pt idx="1432">
                  <c:v>40152</c:v>
                </c:pt>
                <c:pt idx="1433">
                  <c:v>40153</c:v>
                </c:pt>
                <c:pt idx="1434">
                  <c:v>40154</c:v>
                </c:pt>
                <c:pt idx="1435">
                  <c:v>40155</c:v>
                </c:pt>
                <c:pt idx="1436">
                  <c:v>40156</c:v>
                </c:pt>
                <c:pt idx="1437">
                  <c:v>40157</c:v>
                </c:pt>
                <c:pt idx="1438">
                  <c:v>40158</c:v>
                </c:pt>
                <c:pt idx="1439">
                  <c:v>40159</c:v>
                </c:pt>
                <c:pt idx="1440">
                  <c:v>40160</c:v>
                </c:pt>
                <c:pt idx="1441">
                  <c:v>40161</c:v>
                </c:pt>
                <c:pt idx="1442">
                  <c:v>40162</c:v>
                </c:pt>
                <c:pt idx="1443">
                  <c:v>40163</c:v>
                </c:pt>
                <c:pt idx="1444">
                  <c:v>40164</c:v>
                </c:pt>
                <c:pt idx="1445">
                  <c:v>40165</c:v>
                </c:pt>
                <c:pt idx="1446">
                  <c:v>40166</c:v>
                </c:pt>
                <c:pt idx="1447">
                  <c:v>40167</c:v>
                </c:pt>
                <c:pt idx="1448">
                  <c:v>40168</c:v>
                </c:pt>
                <c:pt idx="1449">
                  <c:v>40169</c:v>
                </c:pt>
                <c:pt idx="1450">
                  <c:v>40170</c:v>
                </c:pt>
                <c:pt idx="1451">
                  <c:v>40171</c:v>
                </c:pt>
                <c:pt idx="1452">
                  <c:v>40172</c:v>
                </c:pt>
                <c:pt idx="1453">
                  <c:v>40173</c:v>
                </c:pt>
                <c:pt idx="1454">
                  <c:v>40174</c:v>
                </c:pt>
                <c:pt idx="1455">
                  <c:v>40175</c:v>
                </c:pt>
                <c:pt idx="1456">
                  <c:v>40176</c:v>
                </c:pt>
                <c:pt idx="1457">
                  <c:v>40177</c:v>
                </c:pt>
                <c:pt idx="1458">
                  <c:v>40178</c:v>
                </c:pt>
                <c:pt idx="1459">
                  <c:v>40179</c:v>
                </c:pt>
                <c:pt idx="1460">
                  <c:v>40180</c:v>
                </c:pt>
                <c:pt idx="1461">
                  <c:v>40181</c:v>
                </c:pt>
                <c:pt idx="1462">
                  <c:v>40182</c:v>
                </c:pt>
                <c:pt idx="1463">
                  <c:v>40183</c:v>
                </c:pt>
                <c:pt idx="1464">
                  <c:v>40184</c:v>
                </c:pt>
                <c:pt idx="1465">
                  <c:v>40185</c:v>
                </c:pt>
                <c:pt idx="1466">
                  <c:v>40186</c:v>
                </c:pt>
                <c:pt idx="1467">
                  <c:v>40187</c:v>
                </c:pt>
                <c:pt idx="1468">
                  <c:v>40188</c:v>
                </c:pt>
                <c:pt idx="1469">
                  <c:v>40189</c:v>
                </c:pt>
                <c:pt idx="1470">
                  <c:v>40190</c:v>
                </c:pt>
                <c:pt idx="1471">
                  <c:v>40191</c:v>
                </c:pt>
                <c:pt idx="1472">
                  <c:v>40192</c:v>
                </c:pt>
                <c:pt idx="1473">
                  <c:v>40193</c:v>
                </c:pt>
                <c:pt idx="1474">
                  <c:v>40194</c:v>
                </c:pt>
                <c:pt idx="1475">
                  <c:v>40195</c:v>
                </c:pt>
                <c:pt idx="1476">
                  <c:v>40196</c:v>
                </c:pt>
                <c:pt idx="1477">
                  <c:v>40197</c:v>
                </c:pt>
                <c:pt idx="1478">
                  <c:v>40198</c:v>
                </c:pt>
                <c:pt idx="1479">
                  <c:v>40199</c:v>
                </c:pt>
                <c:pt idx="1480">
                  <c:v>40200</c:v>
                </c:pt>
                <c:pt idx="1481">
                  <c:v>40201</c:v>
                </c:pt>
                <c:pt idx="1482">
                  <c:v>40202</c:v>
                </c:pt>
                <c:pt idx="1483">
                  <c:v>40203</c:v>
                </c:pt>
                <c:pt idx="1484">
                  <c:v>40204</c:v>
                </c:pt>
                <c:pt idx="1485">
                  <c:v>40205</c:v>
                </c:pt>
                <c:pt idx="1486">
                  <c:v>40206</c:v>
                </c:pt>
                <c:pt idx="1487">
                  <c:v>40207</c:v>
                </c:pt>
                <c:pt idx="1488">
                  <c:v>40208</c:v>
                </c:pt>
                <c:pt idx="1489">
                  <c:v>40209</c:v>
                </c:pt>
                <c:pt idx="1490">
                  <c:v>40210</c:v>
                </c:pt>
                <c:pt idx="1491">
                  <c:v>40211</c:v>
                </c:pt>
                <c:pt idx="1492">
                  <c:v>40212</c:v>
                </c:pt>
                <c:pt idx="1493">
                  <c:v>40213</c:v>
                </c:pt>
                <c:pt idx="1494">
                  <c:v>40214</c:v>
                </c:pt>
                <c:pt idx="1495">
                  <c:v>40215</c:v>
                </c:pt>
                <c:pt idx="1496">
                  <c:v>40216</c:v>
                </c:pt>
                <c:pt idx="1497">
                  <c:v>40217</c:v>
                </c:pt>
                <c:pt idx="1498">
                  <c:v>40218</c:v>
                </c:pt>
                <c:pt idx="1499">
                  <c:v>40219</c:v>
                </c:pt>
                <c:pt idx="1500">
                  <c:v>40220</c:v>
                </c:pt>
                <c:pt idx="1501">
                  <c:v>40221</c:v>
                </c:pt>
                <c:pt idx="1502">
                  <c:v>40222</c:v>
                </c:pt>
                <c:pt idx="1503">
                  <c:v>40223</c:v>
                </c:pt>
                <c:pt idx="1504">
                  <c:v>40224</c:v>
                </c:pt>
                <c:pt idx="1505">
                  <c:v>40225</c:v>
                </c:pt>
                <c:pt idx="1506">
                  <c:v>40226</c:v>
                </c:pt>
                <c:pt idx="1507">
                  <c:v>40227</c:v>
                </c:pt>
                <c:pt idx="1508">
                  <c:v>40228</c:v>
                </c:pt>
                <c:pt idx="1509">
                  <c:v>40229</c:v>
                </c:pt>
                <c:pt idx="1510">
                  <c:v>40230</c:v>
                </c:pt>
                <c:pt idx="1511">
                  <c:v>40231</c:v>
                </c:pt>
                <c:pt idx="1512">
                  <c:v>40232</c:v>
                </c:pt>
                <c:pt idx="1513">
                  <c:v>40233</c:v>
                </c:pt>
                <c:pt idx="1514">
                  <c:v>40234</c:v>
                </c:pt>
                <c:pt idx="1515">
                  <c:v>40235</c:v>
                </c:pt>
                <c:pt idx="1516">
                  <c:v>40236</c:v>
                </c:pt>
                <c:pt idx="1517">
                  <c:v>40237</c:v>
                </c:pt>
                <c:pt idx="1518">
                  <c:v>40238</c:v>
                </c:pt>
                <c:pt idx="1519">
                  <c:v>40239</c:v>
                </c:pt>
                <c:pt idx="1520">
                  <c:v>40240</c:v>
                </c:pt>
                <c:pt idx="1521">
                  <c:v>40241</c:v>
                </c:pt>
                <c:pt idx="1522">
                  <c:v>40242</c:v>
                </c:pt>
                <c:pt idx="1523">
                  <c:v>40243</c:v>
                </c:pt>
                <c:pt idx="1524">
                  <c:v>40244</c:v>
                </c:pt>
                <c:pt idx="1525">
                  <c:v>40245</c:v>
                </c:pt>
                <c:pt idx="1526">
                  <c:v>40246</c:v>
                </c:pt>
                <c:pt idx="1527">
                  <c:v>40247</c:v>
                </c:pt>
                <c:pt idx="1528">
                  <c:v>40248</c:v>
                </c:pt>
                <c:pt idx="1529">
                  <c:v>40249</c:v>
                </c:pt>
                <c:pt idx="1530">
                  <c:v>40250</c:v>
                </c:pt>
                <c:pt idx="1531">
                  <c:v>40251</c:v>
                </c:pt>
                <c:pt idx="1532">
                  <c:v>40252</c:v>
                </c:pt>
                <c:pt idx="1533">
                  <c:v>40253</c:v>
                </c:pt>
                <c:pt idx="1534">
                  <c:v>40254</c:v>
                </c:pt>
                <c:pt idx="1535">
                  <c:v>40255</c:v>
                </c:pt>
                <c:pt idx="1536">
                  <c:v>40256</c:v>
                </c:pt>
                <c:pt idx="1537">
                  <c:v>40257</c:v>
                </c:pt>
                <c:pt idx="1538">
                  <c:v>40258</c:v>
                </c:pt>
                <c:pt idx="1539">
                  <c:v>40259</c:v>
                </c:pt>
                <c:pt idx="1540">
                  <c:v>40260</c:v>
                </c:pt>
                <c:pt idx="1541">
                  <c:v>40261</c:v>
                </c:pt>
                <c:pt idx="1542">
                  <c:v>40262</c:v>
                </c:pt>
                <c:pt idx="1543">
                  <c:v>40263</c:v>
                </c:pt>
                <c:pt idx="1544">
                  <c:v>40264</c:v>
                </c:pt>
                <c:pt idx="1545">
                  <c:v>40265</c:v>
                </c:pt>
                <c:pt idx="1546">
                  <c:v>40266</c:v>
                </c:pt>
                <c:pt idx="1547">
                  <c:v>40267</c:v>
                </c:pt>
                <c:pt idx="1548">
                  <c:v>40268</c:v>
                </c:pt>
                <c:pt idx="1549">
                  <c:v>40269</c:v>
                </c:pt>
                <c:pt idx="1550">
                  <c:v>40270</c:v>
                </c:pt>
                <c:pt idx="1551">
                  <c:v>40271</c:v>
                </c:pt>
                <c:pt idx="1552">
                  <c:v>40272</c:v>
                </c:pt>
                <c:pt idx="1553">
                  <c:v>40273</c:v>
                </c:pt>
                <c:pt idx="1554">
                  <c:v>40274</c:v>
                </c:pt>
                <c:pt idx="1555">
                  <c:v>40275</c:v>
                </c:pt>
                <c:pt idx="1556">
                  <c:v>40276</c:v>
                </c:pt>
                <c:pt idx="1557">
                  <c:v>40277</c:v>
                </c:pt>
                <c:pt idx="1558">
                  <c:v>40278</c:v>
                </c:pt>
                <c:pt idx="1559">
                  <c:v>40279</c:v>
                </c:pt>
                <c:pt idx="1560">
                  <c:v>40280</c:v>
                </c:pt>
                <c:pt idx="1561">
                  <c:v>40281</c:v>
                </c:pt>
                <c:pt idx="1562">
                  <c:v>40282</c:v>
                </c:pt>
                <c:pt idx="1563">
                  <c:v>40283</c:v>
                </c:pt>
                <c:pt idx="1564">
                  <c:v>40284</c:v>
                </c:pt>
                <c:pt idx="1565">
                  <c:v>40285</c:v>
                </c:pt>
                <c:pt idx="1566">
                  <c:v>40286</c:v>
                </c:pt>
                <c:pt idx="1567">
                  <c:v>40287</c:v>
                </c:pt>
                <c:pt idx="1568">
                  <c:v>40288</c:v>
                </c:pt>
                <c:pt idx="1569">
                  <c:v>40289</c:v>
                </c:pt>
                <c:pt idx="1570">
                  <c:v>40290</c:v>
                </c:pt>
                <c:pt idx="1571">
                  <c:v>40291</c:v>
                </c:pt>
                <c:pt idx="1572">
                  <c:v>40292</c:v>
                </c:pt>
                <c:pt idx="1573">
                  <c:v>40293</c:v>
                </c:pt>
                <c:pt idx="1574">
                  <c:v>40294</c:v>
                </c:pt>
                <c:pt idx="1575">
                  <c:v>40295</c:v>
                </c:pt>
                <c:pt idx="1576">
                  <c:v>40296</c:v>
                </c:pt>
                <c:pt idx="1577">
                  <c:v>40297</c:v>
                </c:pt>
                <c:pt idx="1578">
                  <c:v>40298</c:v>
                </c:pt>
                <c:pt idx="1579">
                  <c:v>40299</c:v>
                </c:pt>
                <c:pt idx="1580">
                  <c:v>40300</c:v>
                </c:pt>
                <c:pt idx="1581">
                  <c:v>40301</c:v>
                </c:pt>
                <c:pt idx="1582">
                  <c:v>40302</c:v>
                </c:pt>
                <c:pt idx="1583">
                  <c:v>40303</c:v>
                </c:pt>
                <c:pt idx="1584">
                  <c:v>40304</c:v>
                </c:pt>
                <c:pt idx="1585">
                  <c:v>40305</c:v>
                </c:pt>
                <c:pt idx="1586">
                  <c:v>40306</c:v>
                </c:pt>
                <c:pt idx="1587">
                  <c:v>40307</c:v>
                </c:pt>
                <c:pt idx="1588">
                  <c:v>40308</c:v>
                </c:pt>
                <c:pt idx="1589">
                  <c:v>40309</c:v>
                </c:pt>
                <c:pt idx="1590">
                  <c:v>40310</c:v>
                </c:pt>
                <c:pt idx="1591">
                  <c:v>40311</c:v>
                </c:pt>
                <c:pt idx="1592">
                  <c:v>40312</c:v>
                </c:pt>
                <c:pt idx="1593">
                  <c:v>40313</c:v>
                </c:pt>
                <c:pt idx="1594">
                  <c:v>40314</c:v>
                </c:pt>
                <c:pt idx="1595">
                  <c:v>40315</c:v>
                </c:pt>
                <c:pt idx="1596">
                  <c:v>40316</c:v>
                </c:pt>
                <c:pt idx="1597">
                  <c:v>40317</c:v>
                </c:pt>
                <c:pt idx="1598">
                  <c:v>40318</c:v>
                </c:pt>
                <c:pt idx="1599">
                  <c:v>40319</c:v>
                </c:pt>
                <c:pt idx="1600">
                  <c:v>40320</c:v>
                </c:pt>
                <c:pt idx="1601">
                  <c:v>40321</c:v>
                </c:pt>
                <c:pt idx="1602">
                  <c:v>40322</c:v>
                </c:pt>
                <c:pt idx="1603">
                  <c:v>40323</c:v>
                </c:pt>
                <c:pt idx="1604">
                  <c:v>40324</c:v>
                </c:pt>
                <c:pt idx="1605">
                  <c:v>40325</c:v>
                </c:pt>
                <c:pt idx="1606">
                  <c:v>40326</c:v>
                </c:pt>
                <c:pt idx="1607">
                  <c:v>40327</c:v>
                </c:pt>
                <c:pt idx="1608">
                  <c:v>40328</c:v>
                </c:pt>
                <c:pt idx="1609">
                  <c:v>40329</c:v>
                </c:pt>
                <c:pt idx="1610">
                  <c:v>40330</c:v>
                </c:pt>
                <c:pt idx="1611">
                  <c:v>40331</c:v>
                </c:pt>
                <c:pt idx="1612">
                  <c:v>40332</c:v>
                </c:pt>
                <c:pt idx="1613">
                  <c:v>40333</c:v>
                </c:pt>
                <c:pt idx="1614">
                  <c:v>40334</c:v>
                </c:pt>
                <c:pt idx="1615">
                  <c:v>40335</c:v>
                </c:pt>
                <c:pt idx="1616">
                  <c:v>40336</c:v>
                </c:pt>
                <c:pt idx="1617">
                  <c:v>40337</c:v>
                </c:pt>
                <c:pt idx="1618">
                  <c:v>40338</c:v>
                </c:pt>
                <c:pt idx="1619">
                  <c:v>40339</c:v>
                </c:pt>
                <c:pt idx="1620">
                  <c:v>40340</c:v>
                </c:pt>
                <c:pt idx="1621">
                  <c:v>40341</c:v>
                </c:pt>
                <c:pt idx="1622">
                  <c:v>40342</c:v>
                </c:pt>
                <c:pt idx="1623">
                  <c:v>40343</c:v>
                </c:pt>
                <c:pt idx="1624">
                  <c:v>40344</c:v>
                </c:pt>
                <c:pt idx="1625">
                  <c:v>40345</c:v>
                </c:pt>
                <c:pt idx="1626">
                  <c:v>40346</c:v>
                </c:pt>
                <c:pt idx="1627">
                  <c:v>40347</c:v>
                </c:pt>
                <c:pt idx="1628">
                  <c:v>40348</c:v>
                </c:pt>
                <c:pt idx="1629">
                  <c:v>40349</c:v>
                </c:pt>
                <c:pt idx="1630">
                  <c:v>40350</c:v>
                </c:pt>
                <c:pt idx="1631">
                  <c:v>40351</c:v>
                </c:pt>
                <c:pt idx="1632">
                  <c:v>40352</c:v>
                </c:pt>
                <c:pt idx="1633">
                  <c:v>40353</c:v>
                </c:pt>
                <c:pt idx="1634">
                  <c:v>40354</c:v>
                </c:pt>
                <c:pt idx="1635">
                  <c:v>40355</c:v>
                </c:pt>
                <c:pt idx="1636">
                  <c:v>40356</c:v>
                </c:pt>
                <c:pt idx="1637">
                  <c:v>40357</c:v>
                </c:pt>
                <c:pt idx="1638">
                  <c:v>40358</c:v>
                </c:pt>
                <c:pt idx="1639">
                  <c:v>40359</c:v>
                </c:pt>
                <c:pt idx="1640">
                  <c:v>40360</c:v>
                </c:pt>
                <c:pt idx="1641">
                  <c:v>40361</c:v>
                </c:pt>
                <c:pt idx="1642">
                  <c:v>40362</c:v>
                </c:pt>
                <c:pt idx="1643">
                  <c:v>40363</c:v>
                </c:pt>
                <c:pt idx="1644">
                  <c:v>40364</c:v>
                </c:pt>
                <c:pt idx="1645">
                  <c:v>40365</c:v>
                </c:pt>
                <c:pt idx="1646">
                  <c:v>40366</c:v>
                </c:pt>
                <c:pt idx="1647">
                  <c:v>40367</c:v>
                </c:pt>
                <c:pt idx="1648">
                  <c:v>40368</c:v>
                </c:pt>
                <c:pt idx="1649">
                  <c:v>40369</c:v>
                </c:pt>
                <c:pt idx="1650">
                  <c:v>40370</c:v>
                </c:pt>
                <c:pt idx="1651">
                  <c:v>40371</c:v>
                </c:pt>
                <c:pt idx="1652">
                  <c:v>40372</c:v>
                </c:pt>
                <c:pt idx="1653">
                  <c:v>40373</c:v>
                </c:pt>
                <c:pt idx="1654">
                  <c:v>40374</c:v>
                </c:pt>
                <c:pt idx="1655">
                  <c:v>40375</c:v>
                </c:pt>
                <c:pt idx="1656">
                  <c:v>40376</c:v>
                </c:pt>
                <c:pt idx="1657">
                  <c:v>40377</c:v>
                </c:pt>
                <c:pt idx="1658">
                  <c:v>40378</c:v>
                </c:pt>
                <c:pt idx="1659">
                  <c:v>40379</c:v>
                </c:pt>
                <c:pt idx="1660">
                  <c:v>40380</c:v>
                </c:pt>
                <c:pt idx="1661">
                  <c:v>40381</c:v>
                </c:pt>
                <c:pt idx="1662">
                  <c:v>40382</c:v>
                </c:pt>
                <c:pt idx="1663">
                  <c:v>40383</c:v>
                </c:pt>
                <c:pt idx="1664">
                  <c:v>40384</c:v>
                </c:pt>
                <c:pt idx="1665">
                  <c:v>40385</c:v>
                </c:pt>
                <c:pt idx="1666">
                  <c:v>40386</c:v>
                </c:pt>
                <c:pt idx="1667">
                  <c:v>40387</c:v>
                </c:pt>
                <c:pt idx="1668">
                  <c:v>40388</c:v>
                </c:pt>
                <c:pt idx="1669">
                  <c:v>40389</c:v>
                </c:pt>
                <c:pt idx="1670">
                  <c:v>40390</c:v>
                </c:pt>
                <c:pt idx="1671">
                  <c:v>40391</c:v>
                </c:pt>
                <c:pt idx="1672">
                  <c:v>40392</c:v>
                </c:pt>
                <c:pt idx="1673">
                  <c:v>40393</c:v>
                </c:pt>
                <c:pt idx="1674">
                  <c:v>40394</c:v>
                </c:pt>
                <c:pt idx="1675">
                  <c:v>40395</c:v>
                </c:pt>
                <c:pt idx="1676">
                  <c:v>40396</c:v>
                </c:pt>
                <c:pt idx="1677">
                  <c:v>40397</c:v>
                </c:pt>
                <c:pt idx="1678">
                  <c:v>40398</c:v>
                </c:pt>
                <c:pt idx="1679">
                  <c:v>40399</c:v>
                </c:pt>
                <c:pt idx="1680">
                  <c:v>40400</c:v>
                </c:pt>
                <c:pt idx="1681">
                  <c:v>40401</c:v>
                </c:pt>
                <c:pt idx="1682">
                  <c:v>40402</c:v>
                </c:pt>
                <c:pt idx="1683">
                  <c:v>40403</c:v>
                </c:pt>
                <c:pt idx="1684">
                  <c:v>40404</c:v>
                </c:pt>
                <c:pt idx="1685">
                  <c:v>40405</c:v>
                </c:pt>
                <c:pt idx="1686">
                  <c:v>40406</c:v>
                </c:pt>
                <c:pt idx="1687">
                  <c:v>40407</c:v>
                </c:pt>
                <c:pt idx="1688">
                  <c:v>40408</c:v>
                </c:pt>
                <c:pt idx="1689">
                  <c:v>40409</c:v>
                </c:pt>
                <c:pt idx="1690">
                  <c:v>40410</c:v>
                </c:pt>
                <c:pt idx="1691">
                  <c:v>40411</c:v>
                </c:pt>
                <c:pt idx="1692">
                  <c:v>40412</c:v>
                </c:pt>
                <c:pt idx="1693">
                  <c:v>40413</c:v>
                </c:pt>
                <c:pt idx="1694">
                  <c:v>40414</c:v>
                </c:pt>
                <c:pt idx="1695">
                  <c:v>40415</c:v>
                </c:pt>
                <c:pt idx="1696">
                  <c:v>40416</c:v>
                </c:pt>
                <c:pt idx="1697">
                  <c:v>40417</c:v>
                </c:pt>
                <c:pt idx="1698">
                  <c:v>40418</c:v>
                </c:pt>
                <c:pt idx="1699">
                  <c:v>40419</c:v>
                </c:pt>
                <c:pt idx="1700">
                  <c:v>40420</c:v>
                </c:pt>
                <c:pt idx="1701">
                  <c:v>40421</c:v>
                </c:pt>
                <c:pt idx="1702">
                  <c:v>40422</c:v>
                </c:pt>
                <c:pt idx="1703">
                  <c:v>40423</c:v>
                </c:pt>
                <c:pt idx="1704">
                  <c:v>40424</c:v>
                </c:pt>
                <c:pt idx="1705">
                  <c:v>40425</c:v>
                </c:pt>
                <c:pt idx="1706">
                  <c:v>40426</c:v>
                </c:pt>
                <c:pt idx="1707">
                  <c:v>40427</c:v>
                </c:pt>
                <c:pt idx="1708">
                  <c:v>40428</c:v>
                </c:pt>
                <c:pt idx="1709">
                  <c:v>40429</c:v>
                </c:pt>
                <c:pt idx="1710">
                  <c:v>40430</c:v>
                </c:pt>
                <c:pt idx="1711">
                  <c:v>40431</c:v>
                </c:pt>
                <c:pt idx="1712">
                  <c:v>40432</c:v>
                </c:pt>
                <c:pt idx="1713">
                  <c:v>40433</c:v>
                </c:pt>
                <c:pt idx="1714">
                  <c:v>40434</c:v>
                </c:pt>
                <c:pt idx="1715">
                  <c:v>40435</c:v>
                </c:pt>
                <c:pt idx="1716">
                  <c:v>40436</c:v>
                </c:pt>
                <c:pt idx="1717">
                  <c:v>40437</c:v>
                </c:pt>
                <c:pt idx="1718">
                  <c:v>40438</c:v>
                </c:pt>
                <c:pt idx="1719">
                  <c:v>40439</c:v>
                </c:pt>
                <c:pt idx="1720">
                  <c:v>40440</c:v>
                </c:pt>
                <c:pt idx="1721">
                  <c:v>40441</c:v>
                </c:pt>
                <c:pt idx="1722">
                  <c:v>40442</c:v>
                </c:pt>
                <c:pt idx="1723">
                  <c:v>40443</c:v>
                </c:pt>
                <c:pt idx="1724">
                  <c:v>40444</c:v>
                </c:pt>
                <c:pt idx="1725">
                  <c:v>40445</c:v>
                </c:pt>
                <c:pt idx="1726">
                  <c:v>40446</c:v>
                </c:pt>
                <c:pt idx="1727">
                  <c:v>40447</c:v>
                </c:pt>
                <c:pt idx="1728">
                  <c:v>40448</c:v>
                </c:pt>
                <c:pt idx="1729">
                  <c:v>40449</c:v>
                </c:pt>
                <c:pt idx="1730">
                  <c:v>40450</c:v>
                </c:pt>
                <c:pt idx="1731">
                  <c:v>40451</c:v>
                </c:pt>
                <c:pt idx="1732">
                  <c:v>40452</c:v>
                </c:pt>
                <c:pt idx="1733">
                  <c:v>40453</c:v>
                </c:pt>
                <c:pt idx="1734">
                  <c:v>40454</c:v>
                </c:pt>
                <c:pt idx="1735">
                  <c:v>40455</c:v>
                </c:pt>
                <c:pt idx="1736">
                  <c:v>40456</c:v>
                </c:pt>
                <c:pt idx="1737">
                  <c:v>40457</c:v>
                </c:pt>
                <c:pt idx="1738">
                  <c:v>40458</c:v>
                </c:pt>
                <c:pt idx="1739">
                  <c:v>40459</c:v>
                </c:pt>
                <c:pt idx="1740">
                  <c:v>40460</c:v>
                </c:pt>
                <c:pt idx="1741">
                  <c:v>40461</c:v>
                </c:pt>
                <c:pt idx="1742">
                  <c:v>40462</c:v>
                </c:pt>
                <c:pt idx="1743">
                  <c:v>40463</c:v>
                </c:pt>
                <c:pt idx="1744">
                  <c:v>40464</c:v>
                </c:pt>
                <c:pt idx="1745">
                  <c:v>40465</c:v>
                </c:pt>
                <c:pt idx="1746">
                  <c:v>40466</c:v>
                </c:pt>
                <c:pt idx="1747">
                  <c:v>40467</c:v>
                </c:pt>
                <c:pt idx="1748">
                  <c:v>40468</c:v>
                </c:pt>
                <c:pt idx="1749">
                  <c:v>40469</c:v>
                </c:pt>
                <c:pt idx="1750">
                  <c:v>40470</c:v>
                </c:pt>
                <c:pt idx="1751">
                  <c:v>40471</c:v>
                </c:pt>
                <c:pt idx="1752">
                  <c:v>40472</c:v>
                </c:pt>
                <c:pt idx="1753">
                  <c:v>40473</c:v>
                </c:pt>
                <c:pt idx="1754">
                  <c:v>40474</c:v>
                </c:pt>
                <c:pt idx="1755">
                  <c:v>40475</c:v>
                </c:pt>
                <c:pt idx="1756">
                  <c:v>40476</c:v>
                </c:pt>
                <c:pt idx="1757">
                  <c:v>40477</c:v>
                </c:pt>
                <c:pt idx="1758">
                  <c:v>40478</c:v>
                </c:pt>
                <c:pt idx="1759">
                  <c:v>40479</c:v>
                </c:pt>
                <c:pt idx="1760">
                  <c:v>40480</c:v>
                </c:pt>
                <c:pt idx="1761">
                  <c:v>40481</c:v>
                </c:pt>
                <c:pt idx="1762">
                  <c:v>40482</c:v>
                </c:pt>
                <c:pt idx="1763">
                  <c:v>40483</c:v>
                </c:pt>
                <c:pt idx="1764">
                  <c:v>40484</c:v>
                </c:pt>
                <c:pt idx="1765">
                  <c:v>40485</c:v>
                </c:pt>
                <c:pt idx="1766">
                  <c:v>40486</c:v>
                </c:pt>
                <c:pt idx="1767">
                  <c:v>40487</c:v>
                </c:pt>
                <c:pt idx="1768">
                  <c:v>40488</c:v>
                </c:pt>
                <c:pt idx="1769">
                  <c:v>40489</c:v>
                </c:pt>
                <c:pt idx="1770">
                  <c:v>40490</c:v>
                </c:pt>
                <c:pt idx="1771">
                  <c:v>40491</c:v>
                </c:pt>
                <c:pt idx="1772">
                  <c:v>40492</c:v>
                </c:pt>
                <c:pt idx="1773">
                  <c:v>40493</c:v>
                </c:pt>
                <c:pt idx="1774">
                  <c:v>40494</c:v>
                </c:pt>
                <c:pt idx="1775">
                  <c:v>40495</c:v>
                </c:pt>
                <c:pt idx="1776">
                  <c:v>40496</c:v>
                </c:pt>
                <c:pt idx="1777">
                  <c:v>40497</c:v>
                </c:pt>
                <c:pt idx="1778">
                  <c:v>40498</c:v>
                </c:pt>
                <c:pt idx="1779">
                  <c:v>40499</c:v>
                </c:pt>
                <c:pt idx="1780">
                  <c:v>40500</c:v>
                </c:pt>
                <c:pt idx="1781">
                  <c:v>40501</c:v>
                </c:pt>
                <c:pt idx="1782">
                  <c:v>40502</c:v>
                </c:pt>
                <c:pt idx="1783">
                  <c:v>40503</c:v>
                </c:pt>
                <c:pt idx="1784">
                  <c:v>40504</c:v>
                </c:pt>
                <c:pt idx="1785">
                  <c:v>40505</c:v>
                </c:pt>
                <c:pt idx="1786">
                  <c:v>40506</c:v>
                </c:pt>
                <c:pt idx="1787">
                  <c:v>40507</c:v>
                </c:pt>
                <c:pt idx="1788">
                  <c:v>40508</c:v>
                </c:pt>
                <c:pt idx="1789">
                  <c:v>40509</c:v>
                </c:pt>
                <c:pt idx="1790">
                  <c:v>40510</c:v>
                </c:pt>
                <c:pt idx="1791">
                  <c:v>40511</c:v>
                </c:pt>
                <c:pt idx="1792">
                  <c:v>40512</c:v>
                </c:pt>
                <c:pt idx="1793">
                  <c:v>40513</c:v>
                </c:pt>
                <c:pt idx="1794">
                  <c:v>40514</c:v>
                </c:pt>
                <c:pt idx="1795">
                  <c:v>40515</c:v>
                </c:pt>
                <c:pt idx="1796">
                  <c:v>40516</c:v>
                </c:pt>
                <c:pt idx="1797">
                  <c:v>40517</c:v>
                </c:pt>
                <c:pt idx="1798">
                  <c:v>40518</c:v>
                </c:pt>
                <c:pt idx="1799">
                  <c:v>40519</c:v>
                </c:pt>
                <c:pt idx="1800">
                  <c:v>40520</c:v>
                </c:pt>
                <c:pt idx="1801">
                  <c:v>40521</c:v>
                </c:pt>
                <c:pt idx="1802">
                  <c:v>40522</c:v>
                </c:pt>
                <c:pt idx="1803">
                  <c:v>40523</c:v>
                </c:pt>
                <c:pt idx="1804">
                  <c:v>40524</c:v>
                </c:pt>
                <c:pt idx="1805">
                  <c:v>40525</c:v>
                </c:pt>
                <c:pt idx="1806">
                  <c:v>40526</c:v>
                </c:pt>
                <c:pt idx="1807">
                  <c:v>40527</c:v>
                </c:pt>
                <c:pt idx="1808">
                  <c:v>40528</c:v>
                </c:pt>
                <c:pt idx="1809">
                  <c:v>40529</c:v>
                </c:pt>
                <c:pt idx="1810">
                  <c:v>40530</c:v>
                </c:pt>
                <c:pt idx="1811">
                  <c:v>40531</c:v>
                </c:pt>
                <c:pt idx="1812">
                  <c:v>40532</c:v>
                </c:pt>
                <c:pt idx="1813">
                  <c:v>40533</c:v>
                </c:pt>
                <c:pt idx="1814">
                  <c:v>40534</c:v>
                </c:pt>
                <c:pt idx="1815">
                  <c:v>40535</c:v>
                </c:pt>
                <c:pt idx="1816">
                  <c:v>40536</c:v>
                </c:pt>
                <c:pt idx="1817">
                  <c:v>40537</c:v>
                </c:pt>
                <c:pt idx="1818">
                  <c:v>40538</c:v>
                </c:pt>
                <c:pt idx="1819">
                  <c:v>40539</c:v>
                </c:pt>
                <c:pt idx="1820">
                  <c:v>40540</c:v>
                </c:pt>
                <c:pt idx="1821">
                  <c:v>40541</c:v>
                </c:pt>
                <c:pt idx="1822">
                  <c:v>40542</c:v>
                </c:pt>
                <c:pt idx="1823">
                  <c:v>40543</c:v>
                </c:pt>
                <c:pt idx="1824">
                  <c:v>40544</c:v>
                </c:pt>
                <c:pt idx="1825">
                  <c:v>40545</c:v>
                </c:pt>
                <c:pt idx="1826">
                  <c:v>40546</c:v>
                </c:pt>
                <c:pt idx="1827">
                  <c:v>40547</c:v>
                </c:pt>
                <c:pt idx="1828">
                  <c:v>40548</c:v>
                </c:pt>
                <c:pt idx="1829">
                  <c:v>40549</c:v>
                </c:pt>
                <c:pt idx="1830">
                  <c:v>40550</c:v>
                </c:pt>
                <c:pt idx="1831">
                  <c:v>40551</c:v>
                </c:pt>
                <c:pt idx="1832">
                  <c:v>40552</c:v>
                </c:pt>
                <c:pt idx="1833">
                  <c:v>40553</c:v>
                </c:pt>
                <c:pt idx="1834">
                  <c:v>40554</c:v>
                </c:pt>
                <c:pt idx="1835">
                  <c:v>40555</c:v>
                </c:pt>
                <c:pt idx="1836">
                  <c:v>40556</c:v>
                </c:pt>
                <c:pt idx="1837">
                  <c:v>40557</c:v>
                </c:pt>
                <c:pt idx="1838">
                  <c:v>40558</c:v>
                </c:pt>
                <c:pt idx="1839">
                  <c:v>40559</c:v>
                </c:pt>
                <c:pt idx="1840">
                  <c:v>40560</c:v>
                </c:pt>
                <c:pt idx="1841">
                  <c:v>40561</c:v>
                </c:pt>
                <c:pt idx="1842">
                  <c:v>40562</c:v>
                </c:pt>
                <c:pt idx="1843">
                  <c:v>40563</c:v>
                </c:pt>
                <c:pt idx="1844">
                  <c:v>40564</c:v>
                </c:pt>
                <c:pt idx="1845">
                  <c:v>40565</c:v>
                </c:pt>
                <c:pt idx="1846">
                  <c:v>40566</c:v>
                </c:pt>
                <c:pt idx="1847">
                  <c:v>40567</c:v>
                </c:pt>
                <c:pt idx="1848">
                  <c:v>40568</c:v>
                </c:pt>
                <c:pt idx="1849">
                  <c:v>40569</c:v>
                </c:pt>
                <c:pt idx="1850">
                  <c:v>40570</c:v>
                </c:pt>
                <c:pt idx="1851">
                  <c:v>40571</c:v>
                </c:pt>
                <c:pt idx="1852">
                  <c:v>40572</c:v>
                </c:pt>
                <c:pt idx="1853">
                  <c:v>40573</c:v>
                </c:pt>
                <c:pt idx="1854">
                  <c:v>40574</c:v>
                </c:pt>
                <c:pt idx="1855">
                  <c:v>40575</c:v>
                </c:pt>
                <c:pt idx="1856">
                  <c:v>40576</c:v>
                </c:pt>
                <c:pt idx="1857">
                  <c:v>40577</c:v>
                </c:pt>
                <c:pt idx="1858">
                  <c:v>40578</c:v>
                </c:pt>
                <c:pt idx="1859">
                  <c:v>40579</c:v>
                </c:pt>
                <c:pt idx="1860">
                  <c:v>40580</c:v>
                </c:pt>
                <c:pt idx="1861">
                  <c:v>40581</c:v>
                </c:pt>
                <c:pt idx="1862">
                  <c:v>40582</c:v>
                </c:pt>
                <c:pt idx="1863">
                  <c:v>40583</c:v>
                </c:pt>
                <c:pt idx="1864">
                  <c:v>40584</c:v>
                </c:pt>
                <c:pt idx="1865">
                  <c:v>40585</c:v>
                </c:pt>
                <c:pt idx="1866">
                  <c:v>40586</c:v>
                </c:pt>
                <c:pt idx="1867">
                  <c:v>40587</c:v>
                </c:pt>
                <c:pt idx="1868">
                  <c:v>40588</c:v>
                </c:pt>
                <c:pt idx="1869">
                  <c:v>40589</c:v>
                </c:pt>
                <c:pt idx="1870">
                  <c:v>40590</c:v>
                </c:pt>
                <c:pt idx="1871">
                  <c:v>40591</c:v>
                </c:pt>
                <c:pt idx="1872">
                  <c:v>40592</c:v>
                </c:pt>
                <c:pt idx="1873">
                  <c:v>40593</c:v>
                </c:pt>
                <c:pt idx="1874">
                  <c:v>40594</c:v>
                </c:pt>
                <c:pt idx="1875">
                  <c:v>40595</c:v>
                </c:pt>
                <c:pt idx="1876">
                  <c:v>40596</c:v>
                </c:pt>
                <c:pt idx="1877">
                  <c:v>40597</c:v>
                </c:pt>
                <c:pt idx="1878">
                  <c:v>40598</c:v>
                </c:pt>
                <c:pt idx="1879">
                  <c:v>40599</c:v>
                </c:pt>
                <c:pt idx="1880">
                  <c:v>40600</c:v>
                </c:pt>
                <c:pt idx="1881">
                  <c:v>40601</c:v>
                </c:pt>
                <c:pt idx="1882">
                  <c:v>40602</c:v>
                </c:pt>
                <c:pt idx="1883">
                  <c:v>40603</c:v>
                </c:pt>
                <c:pt idx="1884">
                  <c:v>40604</c:v>
                </c:pt>
                <c:pt idx="1885">
                  <c:v>40605</c:v>
                </c:pt>
                <c:pt idx="1886">
                  <c:v>40606</c:v>
                </c:pt>
                <c:pt idx="1887">
                  <c:v>40607</c:v>
                </c:pt>
                <c:pt idx="1888">
                  <c:v>40608</c:v>
                </c:pt>
                <c:pt idx="1889">
                  <c:v>40609</c:v>
                </c:pt>
                <c:pt idx="1890">
                  <c:v>40610</c:v>
                </c:pt>
                <c:pt idx="1891">
                  <c:v>40611</c:v>
                </c:pt>
                <c:pt idx="1892">
                  <c:v>40612</c:v>
                </c:pt>
                <c:pt idx="1893">
                  <c:v>40613</c:v>
                </c:pt>
                <c:pt idx="1894">
                  <c:v>40614</c:v>
                </c:pt>
                <c:pt idx="1895">
                  <c:v>40615</c:v>
                </c:pt>
                <c:pt idx="1896">
                  <c:v>40616</c:v>
                </c:pt>
                <c:pt idx="1897">
                  <c:v>40617</c:v>
                </c:pt>
                <c:pt idx="1898">
                  <c:v>40618</c:v>
                </c:pt>
                <c:pt idx="1899">
                  <c:v>40619</c:v>
                </c:pt>
                <c:pt idx="1900">
                  <c:v>40620</c:v>
                </c:pt>
                <c:pt idx="1901">
                  <c:v>40621</c:v>
                </c:pt>
                <c:pt idx="1902">
                  <c:v>40622</c:v>
                </c:pt>
                <c:pt idx="1903">
                  <c:v>40623</c:v>
                </c:pt>
                <c:pt idx="1904">
                  <c:v>40624</c:v>
                </c:pt>
                <c:pt idx="1905">
                  <c:v>40625</c:v>
                </c:pt>
                <c:pt idx="1906">
                  <c:v>40626</c:v>
                </c:pt>
                <c:pt idx="1907">
                  <c:v>40627</c:v>
                </c:pt>
                <c:pt idx="1908">
                  <c:v>40628</c:v>
                </c:pt>
                <c:pt idx="1909">
                  <c:v>40629</c:v>
                </c:pt>
                <c:pt idx="1910">
                  <c:v>40630</c:v>
                </c:pt>
                <c:pt idx="1911">
                  <c:v>40631</c:v>
                </c:pt>
                <c:pt idx="1912">
                  <c:v>40632</c:v>
                </c:pt>
                <c:pt idx="1913">
                  <c:v>40633</c:v>
                </c:pt>
                <c:pt idx="1914">
                  <c:v>40634</c:v>
                </c:pt>
                <c:pt idx="1915">
                  <c:v>40635</c:v>
                </c:pt>
                <c:pt idx="1916">
                  <c:v>40636</c:v>
                </c:pt>
                <c:pt idx="1917">
                  <c:v>40637</c:v>
                </c:pt>
                <c:pt idx="1918">
                  <c:v>40638</c:v>
                </c:pt>
                <c:pt idx="1919">
                  <c:v>40639</c:v>
                </c:pt>
                <c:pt idx="1920">
                  <c:v>40640</c:v>
                </c:pt>
                <c:pt idx="1921">
                  <c:v>40641</c:v>
                </c:pt>
                <c:pt idx="1922">
                  <c:v>40642</c:v>
                </c:pt>
                <c:pt idx="1923">
                  <c:v>40643</c:v>
                </c:pt>
                <c:pt idx="1924">
                  <c:v>40644</c:v>
                </c:pt>
                <c:pt idx="1925">
                  <c:v>40645</c:v>
                </c:pt>
                <c:pt idx="1926">
                  <c:v>40646</c:v>
                </c:pt>
                <c:pt idx="1927">
                  <c:v>40647</c:v>
                </c:pt>
                <c:pt idx="1928">
                  <c:v>40648</c:v>
                </c:pt>
                <c:pt idx="1929">
                  <c:v>40649</c:v>
                </c:pt>
                <c:pt idx="1930">
                  <c:v>40650</c:v>
                </c:pt>
                <c:pt idx="1931">
                  <c:v>40651</c:v>
                </c:pt>
                <c:pt idx="1932">
                  <c:v>40652</c:v>
                </c:pt>
                <c:pt idx="1933">
                  <c:v>40653</c:v>
                </c:pt>
                <c:pt idx="1934">
                  <c:v>40654</c:v>
                </c:pt>
                <c:pt idx="1935">
                  <c:v>40655</c:v>
                </c:pt>
                <c:pt idx="1936">
                  <c:v>40656</c:v>
                </c:pt>
                <c:pt idx="1937">
                  <c:v>40657</c:v>
                </c:pt>
                <c:pt idx="1938">
                  <c:v>40658</c:v>
                </c:pt>
                <c:pt idx="1939">
                  <c:v>40659</c:v>
                </c:pt>
                <c:pt idx="1940">
                  <c:v>40660</c:v>
                </c:pt>
                <c:pt idx="1941">
                  <c:v>40661</c:v>
                </c:pt>
                <c:pt idx="1942">
                  <c:v>40662</c:v>
                </c:pt>
                <c:pt idx="1943">
                  <c:v>40663</c:v>
                </c:pt>
                <c:pt idx="1944">
                  <c:v>40664</c:v>
                </c:pt>
                <c:pt idx="1945">
                  <c:v>40665</c:v>
                </c:pt>
                <c:pt idx="1946">
                  <c:v>40666</c:v>
                </c:pt>
                <c:pt idx="1947">
                  <c:v>40667</c:v>
                </c:pt>
                <c:pt idx="1948">
                  <c:v>40668</c:v>
                </c:pt>
                <c:pt idx="1949">
                  <c:v>40669</c:v>
                </c:pt>
                <c:pt idx="1950">
                  <c:v>40670</c:v>
                </c:pt>
                <c:pt idx="1951">
                  <c:v>40671</c:v>
                </c:pt>
                <c:pt idx="1952">
                  <c:v>40672</c:v>
                </c:pt>
                <c:pt idx="1953">
                  <c:v>40673</c:v>
                </c:pt>
                <c:pt idx="1954">
                  <c:v>40674</c:v>
                </c:pt>
                <c:pt idx="1955">
                  <c:v>40675</c:v>
                </c:pt>
                <c:pt idx="1956">
                  <c:v>40676</c:v>
                </c:pt>
                <c:pt idx="1957">
                  <c:v>40677</c:v>
                </c:pt>
                <c:pt idx="1958">
                  <c:v>40678</c:v>
                </c:pt>
                <c:pt idx="1959">
                  <c:v>40679</c:v>
                </c:pt>
                <c:pt idx="1960">
                  <c:v>40680</c:v>
                </c:pt>
                <c:pt idx="1961">
                  <c:v>40681</c:v>
                </c:pt>
                <c:pt idx="1962">
                  <c:v>40682</c:v>
                </c:pt>
                <c:pt idx="1963">
                  <c:v>40683</c:v>
                </c:pt>
                <c:pt idx="1964">
                  <c:v>40684</c:v>
                </c:pt>
                <c:pt idx="1965">
                  <c:v>40685</c:v>
                </c:pt>
                <c:pt idx="1966">
                  <c:v>40686</c:v>
                </c:pt>
                <c:pt idx="1967">
                  <c:v>40687</c:v>
                </c:pt>
                <c:pt idx="1968">
                  <c:v>40688</c:v>
                </c:pt>
                <c:pt idx="1969">
                  <c:v>40689</c:v>
                </c:pt>
                <c:pt idx="1970">
                  <c:v>40690</c:v>
                </c:pt>
                <c:pt idx="1971">
                  <c:v>40691</c:v>
                </c:pt>
                <c:pt idx="1972">
                  <c:v>40692</c:v>
                </c:pt>
                <c:pt idx="1973">
                  <c:v>40693</c:v>
                </c:pt>
                <c:pt idx="1974">
                  <c:v>40694</c:v>
                </c:pt>
                <c:pt idx="1975">
                  <c:v>40695</c:v>
                </c:pt>
                <c:pt idx="1976">
                  <c:v>40696</c:v>
                </c:pt>
                <c:pt idx="1977">
                  <c:v>40697</c:v>
                </c:pt>
                <c:pt idx="1978">
                  <c:v>40698</c:v>
                </c:pt>
                <c:pt idx="1979">
                  <c:v>40699</c:v>
                </c:pt>
                <c:pt idx="1980">
                  <c:v>40700</c:v>
                </c:pt>
                <c:pt idx="1981">
                  <c:v>40701</c:v>
                </c:pt>
                <c:pt idx="1982">
                  <c:v>40702</c:v>
                </c:pt>
                <c:pt idx="1983">
                  <c:v>40703</c:v>
                </c:pt>
                <c:pt idx="1984">
                  <c:v>40704</c:v>
                </c:pt>
                <c:pt idx="1985">
                  <c:v>40705</c:v>
                </c:pt>
                <c:pt idx="1986">
                  <c:v>40706</c:v>
                </c:pt>
                <c:pt idx="1987">
                  <c:v>40707</c:v>
                </c:pt>
                <c:pt idx="1988">
                  <c:v>40708</c:v>
                </c:pt>
                <c:pt idx="1989">
                  <c:v>40709</c:v>
                </c:pt>
                <c:pt idx="1990">
                  <c:v>40710</c:v>
                </c:pt>
                <c:pt idx="1991">
                  <c:v>40711</c:v>
                </c:pt>
                <c:pt idx="1992">
                  <c:v>40712</c:v>
                </c:pt>
                <c:pt idx="1993">
                  <c:v>40713</c:v>
                </c:pt>
                <c:pt idx="1994">
                  <c:v>40714</c:v>
                </c:pt>
                <c:pt idx="1995">
                  <c:v>40715</c:v>
                </c:pt>
                <c:pt idx="1996">
                  <c:v>40716</c:v>
                </c:pt>
                <c:pt idx="1997">
                  <c:v>40717</c:v>
                </c:pt>
                <c:pt idx="1998">
                  <c:v>40718</c:v>
                </c:pt>
                <c:pt idx="1999">
                  <c:v>40719</c:v>
                </c:pt>
                <c:pt idx="2000">
                  <c:v>40720</c:v>
                </c:pt>
                <c:pt idx="2001">
                  <c:v>40721</c:v>
                </c:pt>
                <c:pt idx="2002">
                  <c:v>40722</c:v>
                </c:pt>
                <c:pt idx="2003">
                  <c:v>40723</c:v>
                </c:pt>
                <c:pt idx="2004">
                  <c:v>40724</c:v>
                </c:pt>
                <c:pt idx="2005">
                  <c:v>40725</c:v>
                </c:pt>
                <c:pt idx="2006">
                  <c:v>40726</c:v>
                </c:pt>
                <c:pt idx="2007">
                  <c:v>40727</c:v>
                </c:pt>
                <c:pt idx="2008">
                  <c:v>40728</c:v>
                </c:pt>
                <c:pt idx="2009">
                  <c:v>40729</c:v>
                </c:pt>
                <c:pt idx="2010">
                  <c:v>40730</c:v>
                </c:pt>
                <c:pt idx="2011">
                  <c:v>40731</c:v>
                </c:pt>
                <c:pt idx="2012">
                  <c:v>40732</c:v>
                </c:pt>
                <c:pt idx="2013">
                  <c:v>40733</c:v>
                </c:pt>
                <c:pt idx="2014">
                  <c:v>40734</c:v>
                </c:pt>
                <c:pt idx="2015">
                  <c:v>40735</c:v>
                </c:pt>
                <c:pt idx="2016">
                  <c:v>40736</c:v>
                </c:pt>
                <c:pt idx="2017">
                  <c:v>40737</c:v>
                </c:pt>
                <c:pt idx="2018">
                  <c:v>40738</c:v>
                </c:pt>
                <c:pt idx="2019">
                  <c:v>40739</c:v>
                </c:pt>
                <c:pt idx="2020">
                  <c:v>40740</c:v>
                </c:pt>
                <c:pt idx="2021">
                  <c:v>40741</c:v>
                </c:pt>
                <c:pt idx="2022">
                  <c:v>40742</c:v>
                </c:pt>
                <c:pt idx="2023">
                  <c:v>40743</c:v>
                </c:pt>
                <c:pt idx="2024">
                  <c:v>40744</c:v>
                </c:pt>
                <c:pt idx="2025">
                  <c:v>40745</c:v>
                </c:pt>
                <c:pt idx="2026">
                  <c:v>40746</c:v>
                </c:pt>
                <c:pt idx="2027">
                  <c:v>40747</c:v>
                </c:pt>
                <c:pt idx="2028">
                  <c:v>40748</c:v>
                </c:pt>
                <c:pt idx="2029">
                  <c:v>40749</c:v>
                </c:pt>
                <c:pt idx="2030">
                  <c:v>40750</c:v>
                </c:pt>
                <c:pt idx="2031">
                  <c:v>40751</c:v>
                </c:pt>
                <c:pt idx="2032">
                  <c:v>40752</c:v>
                </c:pt>
                <c:pt idx="2033">
                  <c:v>40753</c:v>
                </c:pt>
                <c:pt idx="2034">
                  <c:v>40754</c:v>
                </c:pt>
                <c:pt idx="2035">
                  <c:v>40755</c:v>
                </c:pt>
                <c:pt idx="2036">
                  <c:v>40756</c:v>
                </c:pt>
                <c:pt idx="2037">
                  <c:v>40757</c:v>
                </c:pt>
                <c:pt idx="2038">
                  <c:v>40758</c:v>
                </c:pt>
                <c:pt idx="2039">
                  <c:v>40759</c:v>
                </c:pt>
                <c:pt idx="2040">
                  <c:v>40760</c:v>
                </c:pt>
                <c:pt idx="2041">
                  <c:v>40761</c:v>
                </c:pt>
                <c:pt idx="2042">
                  <c:v>40762</c:v>
                </c:pt>
                <c:pt idx="2043">
                  <c:v>40763</c:v>
                </c:pt>
                <c:pt idx="2044">
                  <c:v>40764</c:v>
                </c:pt>
                <c:pt idx="2045">
                  <c:v>40765</c:v>
                </c:pt>
                <c:pt idx="2046">
                  <c:v>40766</c:v>
                </c:pt>
                <c:pt idx="2047">
                  <c:v>40767</c:v>
                </c:pt>
                <c:pt idx="2048">
                  <c:v>40768</c:v>
                </c:pt>
                <c:pt idx="2049">
                  <c:v>40769</c:v>
                </c:pt>
                <c:pt idx="2050">
                  <c:v>40770</c:v>
                </c:pt>
                <c:pt idx="2051">
                  <c:v>40771</c:v>
                </c:pt>
                <c:pt idx="2052">
                  <c:v>40772</c:v>
                </c:pt>
                <c:pt idx="2053">
                  <c:v>40773</c:v>
                </c:pt>
                <c:pt idx="2054">
                  <c:v>40774</c:v>
                </c:pt>
                <c:pt idx="2055">
                  <c:v>40775</c:v>
                </c:pt>
                <c:pt idx="2056">
                  <c:v>40776</c:v>
                </c:pt>
                <c:pt idx="2057">
                  <c:v>40777</c:v>
                </c:pt>
                <c:pt idx="2058">
                  <c:v>40778</c:v>
                </c:pt>
                <c:pt idx="2059">
                  <c:v>40779</c:v>
                </c:pt>
                <c:pt idx="2060">
                  <c:v>40780</c:v>
                </c:pt>
                <c:pt idx="2061">
                  <c:v>40781</c:v>
                </c:pt>
                <c:pt idx="2062">
                  <c:v>40782</c:v>
                </c:pt>
                <c:pt idx="2063">
                  <c:v>40783</c:v>
                </c:pt>
                <c:pt idx="2064">
                  <c:v>40784</c:v>
                </c:pt>
                <c:pt idx="2065">
                  <c:v>40785</c:v>
                </c:pt>
                <c:pt idx="2066">
                  <c:v>40786</c:v>
                </c:pt>
                <c:pt idx="2067">
                  <c:v>40787</c:v>
                </c:pt>
                <c:pt idx="2068">
                  <c:v>40788</c:v>
                </c:pt>
                <c:pt idx="2069">
                  <c:v>40789</c:v>
                </c:pt>
                <c:pt idx="2070">
                  <c:v>40790</c:v>
                </c:pt>
                <c:pt idx="2071">
                  <c:v>40791</c:v>
                </c:pt>
                <c:pt idx="2072">
                  <c:v>40792</c:v>
                </c:pt>
                <c:pt idx="2073">
                  <c:v>40793</c:v>
                </c:pt>
                <c:pt idx="2074">
                  <c:v>40794</c:v>
                </c:pt>
                <c:pt idx="2075">
                  <c:v>40795</c:v>
                </c:pt>
                <c:pt idx="2076">
                  <c:v>40796</c:v>
                </c:pt>
                <c:pt idx="2077">
                  <c:v>40797</c:v>
                </c:pt>
                <c:pt idx="2078">
                  <c:v>40798</c:v>
                </c:pt>
                <c:pt idx="2079">
                  <c:v>40799</c:v>
                </c:pt>
                <c:pt idx="2080">
                  <c:v>40800</c:v>
                </c:pt>
                <c:pt idx="2081">
                  <c:v>40801</c:v>
                </c:pt>
                <c:pt idx="2082">
                  <c:v>40802</c:v>
                </c:pt>
                <c:pt idx="2083">
                  <c:v>40803</c:v>
                </c:pt>
                <c:pt idx="2084">
                  <c:v>40804</c:v>
                </c:pt>
                <c:pt idx="2085">
                  <c:v>40805</c:v>
                </c:pt>
                <c:pt idx="2086">
                  <c:v>40806</c:v>
                </c:pt>
                <c:pt idx="2087">
                  <c:v>40807</c:v>
                </c:pt>
                <c:pt idx="2088">
                  <c:v>40808</c:v>
                </c:pt>
                <c:pt idx="2089">
                  <c:v>40809</c:v>
                </c:pt>
                <c:pt idx="2090">
                  <c:v>40810</c:v>
                </c:pt>
                <c:pt idx="2091">
                  <c:v>40811</c:v>
                </c:pt>
                <c:pt idx="2092">
                  <c:v>40812</c:v>
                </c:pt>
                <c:pt idx="2093">
                  <c:v>40813</c:v>
                </c:pt>
                <c:pt idx="2094">
                  <c:v>40814</c:v>
                </c:pt>
                <c:pt idx="2095">
                  <c:v>40815</c:v>
                </c:pt>
                <c:pt idx="2096">
                  <c:v>40816</c:v>
                </c:pt>
                <c:pt idx="2097">
                  <c:v>40817</c:v>
                </c:pt>
                <c:pt idx="2098">
                  <c:v>40818</c:v>
                </c:pt>
                <c:pt idx="2099">
                  <c:v>40819</c:v>
                </c:pt>
                <c:pt idx="2100">
                  <c:v>40820</c:v>
                </c:pt>
                <c:pt idx="2101">
                  <c:v>40821</c:v>
                </c:pt>
                <c:pt idx="2102">
                  <c:v>40822</c:v>
                </c:pt>
                <c:pt idx="2103">
                  <c:v>40823</c:v>
                </c:pt>
                <c:pt idx="2104">
                  <c:v>40824</c:v>
                </c:pt>
                <c:pt idx="2105">
                  <c:v>40825</c:v>
                </c:pt>
                <c:pt idx="2106">
                  <c:v>40826</c:v>
                </c:pt>
                <c:pt idx="2107">
                  <c:v>40827</c:v>
                </c:pt>
                <c:pt idx="2108">
                  <c:v>40828</c:v>
                </c:pt>
                <c:pt idx="2109">
                  <c:v>40829</c:v>
                </c:pt>
                <c:pt idx="2110">
                  <c:v>40830</c:v>
                </c:pt>
                <c:pt idx="2111">
                  <c:v>40831</c:v>
                </c:pt>
                <c:pt idx="2112">
                  <c:v>40832</c:v>
                </c:pt>
                <c:pt idx="2113">
                  <c:v>40833</c:v>
                </c:pt>
                <c:pt idx="2114">
                  <c:v>40834</c:v>
                </c:pt>
                <c:pt idx="2115">
                  <c:v>40835</c:v>
                </c:pt>
                <c:pt idx="2116">
                  <c:v>40836</c:v>
                </c:pt>
                <c:pt idx="2117">
                  <c:v>40837</c:v>
                </c:pt>
                <c:pt idx="2118">
                  <c:v>40838</c:v>
                </c:pt>
                <c:pt idx="2119">
                  <c:v>40839</c:v>
                </c:pt>
                <c:pt idx="2120">
                  <c:v>40840</c:v>
                </c:pt>
                <c:pt idx="2121">
                  <c:v>40841</c:v>
                </c:pt>
                <c:pt idx="2122">
                  <c:v>40842</c:v>
                </c:pt>
                <c:pt idx="2123">
                  <c:v>40843</c:v>
                </c:pt>
                <c:pt idx="2124">
                  <c:v>40844</c:v>
                </c:pt>
                <c:pt idx="2125">
                  <c:v>40845</c:v>
                </c:pt>
                <c:pt idx="2126">
                  <c:v>40846</c:v>
                </c:pt>
                <c:pt idx="2127">
                  <c:v>40847</c:v>
                </c:pt>
                <c:pt idx="2128">
                  <c:v>40848</c:v>
                </c:pt>
                <c:pt idx="2129">
                  <c:v>40849</c:v>
                </c:pt>
                <c:pt idx="2130">
                  <c:v>40850</c:v>
                </c:pt>
                <c:pt idx="2131">
                  <c:v>40851</c:v>
                </c:pt>
                <c:pt idx="2132">
                  <c:v>40852</c:v>
                </c:pt>
                <c:pt idx="2133">
                  <c:v>40853</c:v>
                </c:pt>
                <c:pt idx="2134">
                  <c:v>40854</c:v>
                </c:pt>
                <c:pt idx="2135">
                  <c:v>40855</c:v>
                </c:pt>
                <c:pt idx="2136">
                  <c:v>40856</c:v>
                </c:pt>
                <c:pt idx="2137">
                  <c:v>40857</c:v>
                </c:pt>
                <c:pt idx="2138">
                  <c:v>40858</c:v>
                </c:pt>
                <c:pt idx="2139">
                  <c:v>40859</c:v>
                </c:pt>
                <c:pt idx="2140">
                  <c:v>40860</c:v>
                </c:pt>
                <c:pt idx="2141">
                  <c:v>40861</c:v>
                </c:pt>
                <c:pt idx="2142">
                  <c:v>40862</c:v>
                </c:pt>
                <c:pt idx="2143">
                  <c:v>40863</c:v>
                </c:pt>
                <c:pt idx="2144">
                  <c:v>40864</c:v>
                </c:pt>
                <c:pt idx="2145">
                  <c:v>40865</c:v>
                </c:pt>
                <c:pt idx="2146">
                  <c:v>40866</c:v>
                </c:pt>
                <c:pt idx="2147">
                  <c:v>40867</c:v>
                </c:pt>
                <c:pt idx="2148">
                  <c:v>40868</c:v>
                </c:pt>
                <c:pt idx="2149">
                  <c:v>40869</c:v>
                </c:pt>
                <c:pt idx="2150">
                  <c:v>40870</c:v>
                </c:pt>
                <c:pt idx="2151">
                  <c:v>40871</c:v>
                </c:pt>
                <c:pt idx="2152">
                  <c:v>40872</c:v>
                </c:pt>
                <c:pt idx="2153">
                  <c:v>40873</c:v>
                </c:pt>
                <c:pt idx="2154">
                  <c:v>40874</c:v>
                </c:pt>
                <c:pt idx="2155">
                  <c:v>40875</c:v>
                </c:pt>
                <c:pt idx="2156">
                  <c:v>40876</c:v>
                </c:pt>
                <c:pt idx="2157">
                  <c:v>40877</c:v>
                </c:pt>
                <c:pt idx="2158">
                  <c:v>40878</c:v>
                </c:pt>
                <c:pt idx="2159">
                  <c:v>40879</c:v>
                </c:pt>
                <c:pt idx="2160">
                  <c:v>40880</c:v>
                </c:pt>
                <c:pt idx="2161">
                  <c:v>40881</c:v>
                </c:pt>
                <c:pt idx="2162">
                  <c:v>40882</c:v>
                </c:pt>
                <c:pt idx="2163">
                  <c:v>40883</c:v>
                </c:pt>
                <c:pt idx="2164">
                  <c:v>40884</c:v>
                </c:pt>
                <c:pt idx="2165">
                  <c:v>40885</c:v>
                </c:pt>
                <c:pt idx="2166">
                  <c:v>40886</c:v>
                </c:pt>
                <c:pt idx="2167">
                  <c:v>40887</c:v>
                </c:pt>
                <c:pt idx="2168">
                  <c:v>40888</c:v>
                </c:pt>
                <c:pt idx="2169">
                  <c:v>40889</c:v>
                </c:pt>
                <c:pt idx="2170">
                  <c:v>40890</c:v>
                </c:pt>
                <c:pt idx="2171">
                  <c:v>40891</c:v>
                </c:pt>
                <c:pt idx="2172">
                  <c:v>40892</c:v>
                </c:pt>
                <c:pt idx="2173">
                  <c:v>40893</c:v>
                </c:pt>
                <c:pt idx="2174">
                  <c:v>40894</c:v>
                </c:pt>
                <c:pt idx="2175">
                  <c:v>40895</c:v>
                </c:pt>
                <c:pt idx="2176">
                  <c:v>40896</c:v>
                </c:pt>
                <c:pt idx="2177">
                  <c:v>40897</c:v>
                </c:pt>
                <c:pt idx="2178">
                  <c:v>40898</c:v>
                </c:pt>
                <c:pt idx="2179">
                  <c:v>40899</c:v>
                </c:pt>
                <c:pt idx="2180">
                  <c:v>40900</c:v>
                </c:pt>
                <c:pt idx="2181">
                  <c:v>40901</c:v>
                </c:pt>
                <c:pt idx="2182">
                  <c:v>40902</c:v>
                </c:pt>
                <c:pt idx="2183">
                  <c:v>40903</c:v>
                </c:pt>
                <c:pt idx="2184">
                  <c:v>40904</c:v>
                </c:pt>
                <c:pt idx="2185">
                  <c:v>40905</c:v>
                </c:pt>
                <c:pt idx="2186">
                  <c:v>40906</c:v>
                </c:pt>
                <c:pt idx="2187">
                  <c:v>40907</c:v>
                </c:pt>
                <c:pt idx="2188">
                  <c:v>40908</c:v>
                </c:pt>
                <c:pt idx="2189">
                  <c:v>40909</c:v>
                </c:pt>
                <c:pt idx="2190">
                  <c:v>40910</c:v>
                </c:pt>
                <c:pt idx="2191">
                  <c:v>40911</c:v>
                </c:pt>
                <c:pt idx="2192">
                  <c:v>40912</c:v>
                </c:pt>
                <c:pt idx="2193">
                  <c:v>40913</c:v>
                </c:pt>
                <c:pt idx="2194">
                  <c:v>40914</c:v>
                </c:pt>
                <c:pt idx="2195">
                  <c:v>40915</c:v>
                </c:pt>
                <c:pt idx="2196">
                  <c:v>40916</c:v>
                </c:pt>
                <c:pt idx="2197">
                  <c:v>40917</c:v>
                </c:pt>
                <c:pt idx="2198">
                  <c:v>40918</c:v>
                </c:pt>
                <c:pt idx="2199">
                  <c:v>40919</c:v>
                </c:pt>
                <c:pt idx="2200">
                  <c:v>40920</c:v>
                </c:pt>
                <c:pt idx="2201">
                  <c:v>40921</c:v>
                </c:pt>
                <c:pt idx="2202">
                  <c:v>40922</c:v>
                </c:pt>
                <c:pt idx="2203">
                  <c:v>40923</c:v>
                </c:pt>
                <c:pt idx="2204">
                  <c:v>40924</c:v>
                </c:pt>
                <c:pt idx="2205">
                  <c:v>40925</c:v>
                </c:pt>
                <c:pt idx="2206">
                  <c:v>40926</c:v>
                </c:pt>
                <c:pt idx="2207">
                  <c:v>40927</c:v>
                </c:pt>
                <c:pt idx="2208">
                  <c:v>40928</c:v>
                </c:pt>
                <c:pt idx="2209">
                  <c:v>40929</c:v>
                </c:pt>
                <c:pt idx="2210">
                  <c:v>40930</c:v>
                </c:pt>
                <c:pt idx="2211">
                  <c:v>40931</c:v>
                </c:pt>
                <c:pt idx="2212">
                  <c:v>40932</c:v>
                </c:pt>
                <c:pt idx="2213">
                  <c:v>40933</c:v>
                </c:pt>
                <c:pt idx="2214">
                  <c:v>40934</c:v>
                </c:pt>
                <c:pt idx="2215">
                  <c:v>40935</c:v>
                </c:pt>
                <c:pt idx="2216">
                  <c:v>40936</c:v>
                </c:pt>
                <c:pt idx="2217">
                  <c:v>40937</c:v>
                </c:pt>
                <c:pt idx="2218">
                  <c:v>40938</c:v>
                </c:pt>
                <c:pt idx="2219">
                  <c:v>40939</c:v>
                </c:pt>
                <c:pt idx="2220">
                  <c:v>40940</c:v>
                </c:pt>
                <c:pt idx="2221">
                  <c:v>40941</c:v>
                </c:pt>
                <c:pt idx="2222">
                  <c:v>40942</c:v>
                </c:pt>
                <c:pt idx="2223">
                  <c:v>40943</c:v>
                </c:pt>
                <c:pt idx="2224">
                  <c:v>40944</c:v>
                </c:pt>
                <c:pt idx="2225">
                  <c:v>40945</c:v>
                </c:pt>
                <c:pt idx="2226">
                  <c:v>40946</c:v>
                </c:pt>
                <c:pt idx="2227">
                  <c:v>40947</c:v>
                </c:pt>
                <c:pt idx="2228">
                  <c:v>40948</c:v>
                </c:pt>
                <c:pt idx="2229">
                  <c:v>40949</c:v>
                </c:pt>
                <c:pt idx="2230">
                  <c:v>40950</c:v>
                </c:pt>
                <c:pt idx="2231">
                  <c:v>40951</c:v>
                </c:pt>
                <c:pt idx="2232">
                  <c:v>40952</c:v>
                </c:pt>
                <c:pt idx="2233">
                  <c:v>40953</c:v>
                </c:pt>
                <c:pt idx="2234">
                  <c:v>40954</c:v>
                </c:pt>
                <c:pt idx="2235">
                  <c:v>40955</c:v>
                </c:pt>
                <c:pt idx="2236">
                  <c:v>40956</c:v>
                </c:pt>
                <c:pt idx="2237">
                  <c:v>40957</c:v>
                </c:pt>
                <c:pt idx="2238">
                  <c:v>40958</c:v>
                </c:pt>
                <c:pt idx="2239">
                  <c:v>40959</c:v>
                </c:pt>
                <c:pt idx="2240">
                  <c:v>40960</c:v>
                </c:pt>
                <c:pt idx="2241">
                  <c:v>40961</c:v>
                </c:pt>
                <c:pt idx="2242">
                  <c:v>40962</c:v>
                </c:pt>
                <c:pt idx="2243">
                  <c:v>40963</c:v>
                </c:pt>
                <c:pt idx="2244">
                  <c:v>40964</c:v>
                </c:pt>
                <c:pt idx="2245">
                  <c:v>40965</c:v>
                </c:pt>
                <c:pt idx="2246">
                  <c:v>40966</c:v>
                </c:pt>
                <c:pt idx="2247">
                  <c:v>40967</c:v>
                </c:pt>
                <c:pt idx="2248">
                  <c:v>40968</c:v>
                </c:pt>
                <c:pt idx="2249">
                  <c:v>40969</c:v>
                </c:pt>
                <c:pt idx="2250">
                  <c:v>40970</c:v>
                </c:pt>
                <c:pt idx="2251">
                  <c:v>40971</c:v>
                </c:pt>
                <c:pt idx="2252">
                  <c:v>40972</c:v>
                </c:pt>
                <c:pt idx="2253">
                  <c:v>40973</c:v>
                </c:pt>
                <c:pt idx="2254">
                  <c:v>40974</c:v>
                </c:pt>
                <c:pt idx="2255">
                  <c:v>40975</c:v>
                </c:pt>
                <c:pt idx="2256">
                  <c:v>40976</c:v>
                </c:pt>
                <c:pt idx="2257">
                  <c:v>40977</c:v>
                </c:pt>
                <c:pt idx="2258">
                  <c:v>40978</c:v>
                </c:pt>
                <c:pt idx="2259">
                  <c:v>40979</c:v>
                </c:pt>
                <c:pt idx="2260">
                  <c:v>40980</c:v>
                </c:pt>
                <c:pt idx="2261">
                  <c:v>40981</c:v>
                </c:pt>
                <c:pt idx="2262">
                  <c:v>40982</c:v>
                </c:pt>
                <c:pt idx="2263">
                  <c:v>40983</c:v>
                </c:pt>
                <c:pt idx="2264">
                  <c:v>40984</c:v>
                </c:pt>
                <c:pt idx="2265">
                  <c:v>40985</c:v>
                </c:pt>
                <c:pt idx="2266">
                  <c:v>40986</c:v>
                </c:pt>
                <c:pt idx="2267">
                  <c:v>40987</c:v>
                </c:pt>
                <c:pt idx="2268">
                  <c:v>40988</c:v>
                </c:pt>
                <c:pt idx="2269">
                  <c:v>40989</c:v>
                </c:pt>
                <c:pt idx="2270">
                  <c:v>40990</c:v>
                </c:pt>
                <c:pt idx="2271">
                  <c:v>40991</c:v>
                </c:pt>
                <c:pt idx="2272">
                  <c:v>40992</c:v>
                </c:pt>
                <c:pt idx="2273">
                  <c:v>40993</c:v>
                </c:pt>
                <c:pt idx="2274">
                  <c:v>40994</c:v>
                </c:pt>
                <c:pt idx="2275">
                  <c:v>40995</c:v>
                </c:pt>
                <c:pt idx="2276">
                  <c:v>40996</c:v>
                </c:pt>
                <c:pt idx="2277">
                  <c:v>40997</c:v>
                </c:pt>
                <c:pt idx="2278">
                  <c:v>40998</c:v>
                </c:pt>
                <c:pt idx="2279">
                  <c:v>40999</c:v>
                </c:pt>
                <c:pt idx="2280">
                  <c:v>41000</c:v>
                </c:pt>
                <c:pt idx="2281">
                  <c:v>41001</c:v>
                </c:pt>
                <c:pt idx="2282">
                  <c:v>41002</c:v>
                </c:pt>
                <c:pt idx="2283">
                  <c:v>41003</c:v>
                </c:pt>
                <c:pt idx="2284">
                  <c:v>41004</c:v>
                </c:pt>
                <c:pt idx="2285">
                  <c:v>41005</c:v>
                </c:pt>
                <c:pt idx="2286">
                  <c:v>41006</c:v>
                </c:pt>
                <c:pt idx="2287">
                  <c:v>41007</c:v>
                </c:pt>
                <c:pt idx="2288">
                  <c:v>41008</c:v>
                </c:pt>
                <c:pt idx="2289">
                  <c:v>41009</c:v>
                </c:pt>
                <c:pt idx="2290">
                  <c:v>41010</c:v>
                </c:pt>
                <c:pt idx="2291">
                  <c:v>41011</c:v>
                </c:pt>
                <c:pt idx="2292">
                  <c:v>41012</c:v>
                </c:pt>
                <c:pt idx="2293">
                  <c:v>41013</c:v>
                </c:pt>
                <c:pt idx="2294">
                  <c:v>41014</c:v>
                </c:pt>
                <c:pt idx="2295">
                  <c:v>41015</c:v>
                </c:pt>
                <c:pt idx="2296">
                  <c:v>41016</c:v>
                </c:pt>
                <c:pt idx="2297">
                  <c:v>41017</c:v>
                </c:pt>
                <c:pt idx="2298">
                  <c:v>41018</c:v>
                </c:pt>
                <c:pt idx="2299">
                  <c:v>41019</c:v>
                </c:pt>
                <c:pt idx="2300">
                  <c:v>41020</c:v>
                </c:pt>
                <c:pt idx="2301">
                  <c:v>41021</c:v>
                </c:pt>
                <c:pt idx="2302">
                  <c:v>41022</c:v>
                </c:pt>
                <c:pt idx="2303">
                  <c:v>41023</c:v>
                </c:pt>
                <c:pt idx="2304">
                  <c:v>41024</c:v>
                </c:pt>
                <c:pt idx="2305">
                  <c:v>41025</c:v>
                </c:pt>
                <c:pt idx="2306">
                  <c:v>41026</c:v>
                </c:pt>
                <c:pt idx="2307">
                  <c:v>41027</c:v>
                </c:pt>
                <c:pt idx="2308">
                  <c:v>41028</c:v>
                </c:pt>
                <c:pt idx="2309">
                  <c:v>41029</c:v>
                </c:pt>
                <c:pt idx="2310">
                  <c:v>41030</c:v>
                </c:pt>
                <c:pt idx="2311">
                  <c:v>41031</c:v>
                </c:pt>
                <c:pt idx="2312">
                  <c:v>41032</c:v>
                </c:pt>
                <c:pt idx="2313">
                  <c:v>41033</c:v>
                </c:pt>
                <c:pt idx="2314">
                  <c:v>41034</c:v>
                </c:pt>
                <c:pt idx="2315">
                  <c:v>41035</c:v>
                </c:pt>
                <c:pt idx="2316">
                  <c:v>41036</c:v>
                </c:pt>
                <c:pt idx="2317">
                  <c:v>41037</c:v>
                </c:pt>
                <c:pt idx="2318">
                  <c:v>41038</c:v>
                </c:pt>
                <c:pt idx="2319">
                  <c:v>41039</c:v>
                </c:pt>
                <c:pt idx="2320">
                  <c:v>41040</c:v>
                </c:pt>
                <c:pt idx="2321">
                  <c:v>41041</c:v>
                </c:pt>
                <c:pt idx="2322">
                  <c:v>41042</c:v>
                </c:pt>
                <c:pt idx="2323">
                  <c:v>41043</c:v>
                </c:pt>
                <c:pt idx="2324">
                  <c:v>41044</c:v>
                </c:pt>
                <c:pt idx="2325">
                  <c:v>41045</c:v>
                </c:pt>
                <c:pt idx="2326">
                  <c:v>41046</c:v>
                </c:pt>
                <c:pt idx="2327">
                  <c:v>41047</c:v>
                </c:pt>
                <c:pt idx="2328">
                  <c:v>41048</c:v>
                </c:pt>
                <c:pt idx="2329">
                  <c:v>41049</c:v>
                </c:pt>
                <c:pt idx="2330">
                  <c:v>41050</c:v>
                </c:pt>
                <c:pt idx="2331">
                  <c:v>41051</c:v>
                </c:pt>
                <c:pt idx="2332">
                  <c:v>41052</c:v>
                </c:pt>
                <c:pt idx="2333">
                  <c:v>41053</c:v>
                </c:pt>
                <c:pt idx="2334">
                  <c:v>41054</c:v>
                </c:pt>
                <c:pt idx="2335">
                  <c:v>41055</c:v>
                </c:pt>
                <c:pt idx="2336">
                  <c:v>41056</c:v>
                </c:pt>
                <c:pt idx="2337">
                  <c:v>41057</c:v>
                </c:pt>
                <c:pt idx="2338">
                  <c:v>41058</c:v>
                </c:pt>
                <c:pt idx="2339">
                  <c:v>41059</c:v>
                </c:pt>
                <c:pt idx="2340">
                  <c:v>41060</c:v>
                </c:pt>
                <c:pt idx="2341">
                  <c:v>41061</c:v>
                </c:pt>
                <c:pt idx="2342">
                  <c:v>41062</c:v>
                </c:pt>
                <c:pt idx="2343">
                  <c:v>41063</c:v>
                </c:pt>
                <c:pt idx="2344">
                  <c:v>41064</c:v>
                </c:pt>
                <c:pt idx="2345">
                  <c:v>41065</c:v>
                </c:pt>
                <c:pt idx="2346">
                  <c:v>41066</c:v>
                </c:pt>
                <c:pt idx="2347">
                  <c:v>41067</c:v>
                </c:pt>
                <c:pt idx="2348">
                  <c:v>41068</c:v>
                </c:pt>
                <c:pt idx="2349">
                  <c:v>41069</c:v>
                </c:pt>
                <c:pt idx="2350">
                  <c:v>41070</c:v>
                </c:pt>
                <c:pt idx="2351">
                  <c:v>41071</c:v>
                </c:pt>
                <c:pt idx="2352">
                  <c:v>41072</c:v>
                </c:pt>
                <c:pt idx="2353">
                  <c:v>41073</c:v>
                </c:pt>
                <c:pt idx="2354">
                  <c:v>41074</c:v>
                </c:pt>
                <c:pt idx="2355">
                  <c:v>41075</c:v>
                </c:pt>
                <c:pt idx="2356">
                  <c:v>41076</c:v>
                </c:pt>
                <c:pt idx="2357">
                  <c:v>41077</c:v>
                </c:pt>
                <c:pt idx="2358">
                  <c:v>41078</c:v>
                </c:pt>
                <c:pt idx="2359">
                  <c:v>41079</c:v>
                </c:pt>
                <c:pt idx="2360">
                  <c:v>41080</c:v>
                </c:pt>
                <c:pt idx="2361">
                  <c:v>41081</c:v>
                </c:pt>
                <c:pt idx="2362">
                  <c:v>41082</c:v>
                </c:pt>
                <c:pt idx="2363">
                  <c:v>41083</c:v>
                </c:pt>
                <c:pt idx="2364">
                  <c:v>41084</c:v>
                </c:pt>
                <c:pt idx="2365">
                  <c:v>41085</c:v>
                </c:pt>
                <c:pt idx="2366">
                  <c:v>41086</c:v>
                </c:pt>
                <c:pt idx="2367">
                  <c:v>41087</c:v>
                </c:pt>
                <c:pt idx="2368">
                  <c:v>41088</c:v>
                </c:pt>
                <c:pt idx="2369">
                  <c:v>41089</c:v>
                </c:pt>
                <c:pt idx="2370">
                  <c:v>41090</c:v>
                </c:pt>
                <c:pt idx="2371">
                  <c:v>41091</c:v>
                </c:pt>
                <c:pt idx="2372">
                  <c:v>41092</c:v>
                </c:pt>
                <c:pt idx="2373">
                  <c:v>41093</c:v>
                </c:pt>
                <c:pt idx="2374">
                  <c:v>41094</c:v>
                </c:pt>
                <c:pt idx="2375">
                  <c:v>41095</c:v>
                </c:pt>
                <c:pt idx="2376">
                  <c:v>41096</c:v>
                </c:pt>
                <c:pt idx="2377">
                  <c:v>41097</c:v>
                </c:pt>
                <c:pt idx="2378">
                  <c:v>41098</c:v>
                </c:pt>
                <c:pt idx="2379">
                  <c:v>41099</c:v>
                </c:pt>
                <c:pt idx="2380">
                  <c:v>41100</c:v>
                </c:pt>
                <c:pt idx="2381">
                  <c:v>41101</c:v>
                </c:pt>
                <c:pt idx="2382">
                  <c:v>41102</c:v>
                </c:pt>
                <c:pt idx="2383">
                  <c:v>41103</c:v>
                </c:pt>
                <c:pt idx="2384">
                  <c:v>41104</c:v>
                </c:pt>
                <c:pt idx="2385">
                  <c:v>41105</c:v>
                </c:pt>
                <c:pt idx="2386">
                  <c:v>41106</c:v>
                </c:pt>
                <c:pt idx="2387">
                  <c:v>41107</c:v>
                </c:pt>
                <c:pt idx="2388">
                  <c:v>41108</c:v>
                </c:pt>
                <c:pt idx="2389">
                  <c:v>41109</c:v>
                </c:pt>
                <c:pt idx="2390">
                  <c:v>41110</c:v>
                </c:pt>
                <c:pt idx="2391">
                  <c:v>41111</c:v>
                </c:pt>
                <c:pt idx="2392">
                  <c:v>41112</c:v>
                </c:pt>
                <c:pt idx="2393">
                  <c:v>41113</c:v>
                </c:pt>
                <c:pt idx="2394">
                  <c:v>41114</c:v>
                </c:pt>
                <c:pt idx="2395">
                  <c:v>41115</c:v>
                </c:pt>
                <c:pt idx="2396">
                  <c:v>41116</c:v>
                </c:pt>
                <c:pt idx="2397">
                  <c:v>41117</c:v>
                </c:pt>
                <c:pt idx="2398">
                  <c:v>41118</c:v>
                </c:pt>
                <c:pt idx="2399">
                  <c:v>41119</c:v>
                </c:pt>
                <c:pt idx="2400">
                  <c:v>41120</c:v>
                </c:pt>
                <c:pt idx="2401">
                  <c:v>41121</c:v>
                </c:pt>
                <c:pt idx="2402">
                  <c:v>41122</c:v>
                </c:pt>
                <c:pt idx="2403">
                  <c:v>41123</c:v>
                </c:pt>
                <c:pt idx="2404">
                  <c:v>41124</c:v>
                </c:pt>
                <c:pt idx="2405">
                  <c:v>41125</c:v>
                </c:pt>
                <c:pt idx="2406">
                  <c:v>41126</c:v>
                </c:pt>
                <c:pt idx="2407">
                  <c:v>41127</c:v>
                </c:pt>
                <c:pt idx="2408">
                  <c:v>41128</c:v>
                </c:pt>
                <c:pt idx="2409">
                  <c:v>41129</c:v>
                </c:pt>
                <c:pt idx="2410">
                  <c:v>41130</c:v>
                </c:pt>
                <c:pt idx="2411">
                  <c:v>41131</c:v>
                </c:pt>
                <c:pt idx="2412">
                  <c:v>41132</c:v>
                </c:pt>
                <c:pt idx="2413">
                  <c:v>41133</c:v>
                </c:pt>
                <c:pt idx="2414">
                  <c:v>41134</c:v>
                </c:pt>
                <c:pt idx="2415">
                  <c:v>41135</c:v>
                </c:pt>
                <c:pt idx="2416">
                  <c:v>41136</c:v>
                </c:pt>
                <c:pt idx="2417">
                  <c:v>41137</c:v>
                </c:pt>
                <c:pt idx="2418">
                  <c:v>41138</c:v>
                </c:pt>
                <c:pt idx="2419">
                  <c:v>41139</c:v>
                </c:pt>
                <c:pt idx="2420">
                  <c:v>41140</c:v>
                </c:pt>
                <c:pt idx="2421">
                  <c:v>41141</c:v>
                </c:pt>
                <c:pt idx="2422">
                  <c:v>41142</c:v>
                </c:pt>
                <c:pt idx="2423">
                  <c:v>41143</c:v>
                </c:pt>
                <c:pt idx="2424">
                  <c:v>41144</c:v>
                </c:pt>
                <c:pt idx="2425">
                  <c:v>41145</c:v>
                </c:pt>
                <c:pt idx="2426">
                  <c:v>41146</c:v>
                </c:pt>
                <c:pt idx="2427">
                  <c:v>41147</c:v>
                </c:pt>
                <c:pt idx="2428">
                  <c:v>41148</c:v>
                </c:pt>
                <c:pt idx="2429">
                  <c:v>41149</c:v>
                </c:pt>
                <c:pt idx="2430">
                  <c:v>41150</c:v>
                </c:pt>
                <c:pt idx="2431">
                  <c:v>41151</c:v>
                </c:pt>
                <c:pt idx="2432">
                  <c:v>41152</c:v>
                </c:pt>
                <c:pt idx="2433">
                  <c:v>41153</c:v>
                </c:pt>
                <c:pt idx="2434">
                  <c:v>41154</c:v>
                </c:pt>
                <c:pt idx="2435">
                  <c:v>41155</c:v>
                </c:pt>
                <c:pt idx="2436">
                  <c:v>41156</c:v>
                </c:pt>
                <c:pt idx="2437">
                  <c:v>41157</c:v>
                </c:pt>
                <c:pt idx="2438">
                  <c:v>41158</c:v>
                </c:pt>
                <c:pt idx="2439">
                  <c:v>41159</c:v>
                </c:pt>
                <c:pt idx="2440">
                  <c:v>41160</c:v>
                </c:pt>
                <c:pt idx="2441">
                  <c:v>41161</c:v>
                </c:pt>
                <c:pt idx="2442">
                  <c:v>41162</c:v>
                </c:pt>
                <c:pt idx="2443">
                  <c:v>41163</c:v>
                </c:pt>
                <c:pt idx="2444">
                  <c:v>41164</c:v>
                </c:pt>
                <c:pt idx="2445">
                  <c:v>41165</c:v>
                </c:pt>
                <c:pt idx="2446">
                  <c:v>41166</c:v>
                </c:pt>
                <c:pt idx="2447">
                  <c:v>41167</c:v>
                </c:pt>
                <c:pt idx="2448">
                  <c:v>41168</c:v>
                </c:pt>
                <c:pt idx="2449">
                  <c:v>41169</c:v>
                </c:pt>
                <c:pt idx="2450">
                  <c:v>41170</c:v>
                </c:pt>
                <c:pt idx="2451">
                  <c:v>41171</c:v>
                </c:pt>
                <c:pt idx="2452">
                  <c:v>41172</c:v>
                </c:pt>
                <c:pt idx="2453">
                  <c:v>41173</c:v>
                </c:pt>
                <c:pt idx="2454">
                  <c:v>41174</c:v>
                </c:pt>
                <c:pt idx="2455">
                  <c:v>41175</c:v>
                </c:pt>
                <c:pt idx="2456">
                  <c:v>41176</c:v>
                </c:pt>
                <c:pt idx="2457">
                  <c:v>41177</c:v>
                </c:pt>
                <c:pt idx="2458">
                  <c:v>41178</c:v>
                </c:pt>
                <c:pt idx="2459">
                  <c:v>41179</c:v>
                </c:pt>
                <c:pt idx="2460">
                  <c:v>41180</c:v>
                </c:pt>
                <c:pt idx="2461">
                  <c:v>41181</c:v>
                </c:pt>
                <c:pt idx="2462">
                  <c:v>41182</c:v>
                </c:pt>
                <c:pt idx="2463">
                  <c:v>41183</c:v>
                </c:pt>
                <c:pt idx="2464">
                  <c:v>41184</c:v>
                </c:pt>
                <c:pt idx="2465">
                  <c:v>41185</c:v>
                </c:pt>
                <c:pt idx="2466">
                  <c:v>41186</c:v>
                </c:pt>
                <c:pt idx="2467">
                  <c:v>41187</c:v>
                </c:pt>
                <c:pt idx="2468">
                  <c:v>41188</c:v>
                </c:pt>
                <c:pt idx="2469">
                  <c:v>41189</c:v>
                </c:pt>
                <c:pt idx="2470">
                  <c:v>41190</c:v>
                </c:pt>
                <c:pt idx="2471">
                  <c:v>41191</c:v>
                </c:pt>
                <c:pt idx="2472">
                  <c:v>41192</c:v>
                </c:pt>
                <c:pt idx="2473">
                  <c:v>41193</c:v>
                </c:pt>
                <c:pt idx="2474">
                  <c:v>41194</c:v>
                </c:pt>
                <c:pt idx="2475">
                  <c:v>41195</c:v>
                </c:pt>
                <c:pt idx="2476">
                  <c:v>41196</c:v>
                </c:pt>
                <c:pt idx="2477">
                  <c:v>41197</c:v>
                </c:pt>
                <c:pt idx="2478">
                  <c:v>41198</c:v>
                </c:pt>
                <c:pt idx="2479">
                  <c:v>41199</c:v>
                </c:pt>
                <c:pt idx="2480">
                  <c:v>41200</c:v>
                </c:pt>
                <c:pt idx="2481">
                  <c:v>41201</c:v>
                </c:pt>
                <c:pt idx="2482">
                  <c:v>41202</c:v>
                </c:pt>
                <c:pt idx="2483">
                  <c:v>41203</c:v>
                </c:pt>
                <c:pt idx="2484">
                  <c:v>41204</c:v>
                </c:pt>
                <c:pt idx="2485">
                  <c:v>41205</c:v>
                </c:pt>
                <c:pt idx="2486">
                  <c:v>41206</c:v>
                </c:pt>
                <c:pt idx="2487">
                  <c:v>41207</c:v>
                </c:pt>
                <c:pt idx="2488">
                  <c:v>41208</c:v>
                </c:pt>
                <c:pt idx="2489">
                  <c:v>41209</c:v>
                </c:pt>
                <c:pt idx="2490">
                  <c:v>41210</c:v>
                </c:pt>
                <c:pt idx="2491">
                  <c:v>41211</c:v>
                </c:pt>
                <c:pt idx="2492">
                  <c:v>41212</c:v>
                </c:pt>
                <c:pt idx="2493">
                  <c:v>41213</c:v>
                </c:pt>
                <c:pt idx="2494">
                  <c:v>41214</c:v>
                </c:pt>
                <c:pt idx="2495">
                  <c:v>41215</c:v>
                </c:pt>
                <c:pt idx="2496">
                  <c:v>41216</c:v>
                </c:pt>
                <c:pt idx="2497">
                  <c:v>41217</c:v>
                </c:pt>
                <c:pt idx="2498">
                  <c:v>41218</c:v>
                </c:pt>
                <c:pt idx="2499">
                  <c:v>41219</c:v>
                </c:pt>
                <c:pt idx="2500">
                  <c:v>41220</c:v>
                </c:pt>
                <c:pt idx="2501">
                  <c:v>41221</c:v>
                </c:pt>
                <c:pt idx="2502">
                  <c:v>41222</c:v>
                </c:pt>
                <c:pt idx="2503">
                  <c:v>41223</c:v>
                </c:pt>
                <c:pt idx="2504">
                  <c:v>41224</c:v>
                </c:pt>
                <c:pt idx="2505">
                  <c:v>41225</c:v>
                </c:pt>
                <c:pt idx="2506">
                  <c:v>41226</c:v>
                </c:pt>
                <c:pt idx="2507">
                  <c:v>41227</c:v>
                </c:pt>
                <c:pt idx="2508">
                  <c:v>41228</c:v>
                </c:pt>
                <c:pt idx="2509">
                  <c:v>41229</c:v>
                </c:pt>
                <c:pt idx="2510">
                  <c:v>41230</c:v>
                </c:pt>
                <c:pt idx="2511">
                  <c:v>41231</c:v>
                </c:pt>
                <c:pt idx="2512">
                  <c:v>41232</c:v>
                </c:pt>
                <c:pt idx="2513">
                  <c:v>41233</c:v>
                </c:pt>
                <c:pt idx="2514">
                  <c:v>41234</c:v>
                </c:pt>
                <c:pt idx="2515">
                  <c:v>41235</c:v>
                </c:pt>
                <c:pt idx="2516">
                  <c:v>41236</c:v>
                </c:pt>
                <c:pt idx="2517">
                  <c:v>41237</c:v>
                </c:pt>
                <c:pt idx="2518">
                  <c:v>41238</c:v>
                </c:pt>
                <c:pt idx="2519">
                  <c:v>41239</c:v>
                </c:pt>
                <c:pt idx="2520">
                  <c:v>41240</c:v>
                </c:pt>
                <c:pt idx="2521">
                  <c:v>41241</c:v>
                </c:pt>
                <c:pt idx="2522">
                  <c:v>41242</c:v>
                </c:pt>
                <c:pt idx="2523">
                  <c:v>41243</c:v>
                </c:pt>
                <c:pt idx="2524">
                  <c:v>41244</c:v>
                </c:pt>
                <c:pt idx="2525">
                  <c:v>41245</c:v>
                </c:pt>
                <c:pt idx="2526">
                  <c:v>41246</c:v>
                </c:pt>
                <c:pt idx="2527">
                  <c:v>41247</c:v>
                </c:pt>
                <c:pt idx="2528">
                  <c:v>41248</c:v>
                </c:pt>
                <c:pt idx="2529">
                  <c:v>41249</c:v>
                </c:pt>
                <c:pt idx="2530">
                  <c:v>41250</c:v>
                </c:pt>
                <c:pt idx="2531">
                  <c:v>41251</c:v>
                </c:pt>
                <c:pt idx="2532">
                  <c:v>41252</c:v>
                </c:pt>
                <c:pt idx="2533">
                  <c:v>41253</c:v>
                </c:pt>
                <c:pt idx="2534">
                  <c:v>41254</c:v>
                </c:pt>
                <c:pt idx="2535">
                  <c:v>41255</c:v>
                </c:pt>
                <c:pt idx="2536">
                  <c:v>41256</c:v>
                </c:pt>
                <c:pt idx="2537">
                  <c:v>41257</c:v>
                </c:pt>
                <c:pt idx="2538">
                  <c:v>41258</c:v>
                </c:pt>
                <c:pt idx="2539">
                  <c:v>41259</c:v>
                </c:pt>
                <c:pt idx="2540">
                  <c:v>41260</c:v>
                </c:pt>
                <c:pt idx="2541">
                  <c:v>41261</c:v>
                </c:pt>
                <c:pt idx="2542">
                  <c:v>41262</c:v>
                </c:pt>
                <c:pt idx="2543">
                  <c:v>41263</c:v>
                </c:pt>
                <c:pt idx="2544">
                  <c:v>41264</c:v>
                </c:pt>
                <c:pt idx="2545">
                  <c:v>41265</c:v>
                </c:pt>
                <c:pt idx="2546">
                  <c:v>41266</c:v>
                </c:pt>
                <c:pt idx="2547">
                  <c:v>41267</c:v>
                </c:pt>
                <c:pt idx="2548">
                  <c:v>41268</c:v>
                </c:pt>
                <c:pt idx="2549">
                  <c:v>41269</c:v>
                </c:pt>
                <c:pt idx="2550">
                  <c:v>41270</c:v>
                </c:pt>
                <c:pt idx="2551">
                  <c:v>41271</c:v>
                </c:pt>
                <c:pt idx="2552">
                  <c:v>41272</c:v>
                </c:pt>
                <c:pt idx="2553">
                  <c:v>41273</c:v>
                </c:pt>
                <c:pt idx="2554">
                  <c:v>41274</c:v>
                </c:pt>
                <c:pt idx="2555">
                  <c:v>41275</c:v>
                </c:pt>
                <c:pt idx="2556">
                  <c:v>41276</c:v>
                </c:pt>
                <c:pt idx="2557">
                  <c:v>41277</c:v>
                </c:pt>
                <c:pt idx="2558">
                  <c:v>41278</c:v>
                </c:pt>
                <c:pt idx="2559">
                  <c:v>41279</c:v>
                </c:pt>
                <c:pt idx="2560">
                  <c:v>41280</c:v>
                </c:pt>
                <c:pt idx="2561">
                  <c:v>41281</c:v>
                </c:pt>
                <c:pt idx="2562">
                  <c:v>41282</c:v>
                </c:pt>
                <c:pt idx="2563">
                  <c:v>41283</c:v>
                </c:pt>
                <c:pt idx="2564">
                  <c:v>41284</c:v>
                </c:pt>
                <c:pt idx="2565">
                  <c:v>41285</c:v>
                </c:pt>
                <c:pt idx="2566">
                  <c:v>41286</c:v>
                </c:pt>
                <c:pt idx="2567">
                  <c:v>41287</c:v>
                </c:pt>
                <c:pt idx="2568">
                  <c:v>41288</c:v>
                </c:pt>
                <c:pt idx="2569">
                  <c:v>41289</c:v>
                </c:pt>
                <c:pt idx="2570">
                  <c:v>41290</c:v>
                </c:pt>
                <c:pt idx="2571">
                  <c:v>41291</c:v>
                </c:pt>
                <c:pt idx="2572">
                  <c:v>41292</c:v>
                </c:pt>
                <c:pt idx="2573">
                  <c:v>41293</c:v>
                </c:pt>
                <c:pt idx="2574">
                  <c:v>41294</c:v>
                </c:pt>
                <c:pt idx="2575">
                  <c:v>41295</c:v>
                </c:pt>
                <c:pt idx="2576">
                  <c:v>41296</c:v>
                </c:pt>
                <c:pt idx="2577">
                  <c:v>41297</c:v>
                </c:pt>
                <c:pt idx="2578">
                  <c:v>41298</c:v>
                </c:pt>
                <c:pt idx="2579">
                  <c:v>41299</c:v>
                </c:pt>
                <c:pt idx="2580">
                  <c:v>41300</c:v>
                </c:pt>
                <c:pt idx="2581">
                  <c:v>41301</c:v>
                </c:pt>
                <c:pt idx="2582">
                  <c:v>41302</c:v>
                </c:pt>
                <c:pt idx="2583">
                  <c:v>41303</c:v>
                </c:pt>
                <c:pt idx="2584">
                  <c:v>41304</c:v>
                </c:pt>
                <c:pt idx="2585">
                  <c:v>41305</c:v>
                </c:pt>
                <c:pt idx="2586">
                  <c:v>41306</c:v>
                </c:pt>
                <c:pt idx="2587">
                  <c:v>41307</c:v>
                </c:pt>
                <c:pt idx="2588">
                  <c:v>41308</c:v>
                </c:pt>
                <c:pt idx="2589">
                  <c:v>41309</c:v>
                </c:pt>
                <c:pt idx="2590">
                  <c:v>41310</c:v>
                </c:pt>
                <c:pt idx="2591">
                  <c:v>41311</c:v>
                </c:pt>
                <c:pt idx="2592">
                  <c:v>41312</c:v>
                </c:pt>
                <c:pt idx="2593">
                  <c:v>41313</c:v>
                </c:pt>
                <c:pt idx="2594">
                  <c:v>41314</c:v>
                </c:pt>
                <c:pt idx="2595">
                  <c:v>41315</c:v>
                </c:pt>
                <c:pt idx="2596">
                  <c:v>41316</c:v>
                </c:pt>
                <c:pt idx="2597">
                  <c:v>41317</c:v>
                </c:pt>
                <c:pt idx="2598">
                  <c:v>41318</c:v>
                </c:pt>
                <c:pt idx="2599">
                  <c:v>41319</c:v>
                </c:pt>
                <c:pt idx="2600">
                  <c:v>41320</c:v>
                </c:pt>
                <c:pt idx="2601">
                  <c:v>41321</c:v>
                </c:pt>
                <c:pt idx="2602">
                  <c:v>41322</c:v>
                </c:pt>
                <c:pt idx="2603">
                  <c:v>41323</c:v>
                </c:pt>
                <c:pt idx="2604">
                  <c:v>41324</c:v>
                </c:pt>
                <c:pt idx="2605">
                  <c:v>41325</c:v>
                </c:pt>
                <c:pt idx="2606">
                  <c:v>41326</c:v>
                </c:pt>
                <c:pt idx="2607">
                  <c:v>41327</c:v>
                </c:pt>
                <c:pt idx="2608">
                  <c:v>41328</c:v>
                </c:pt>
                <c:pt idx="2609">
                  <c:v>41329</c:v>
                </c:pt>
                <c:pt idx="2610">
                  <c:v>41330</c:v>
                </c:pt>
                <c:pt idx="2611">
                  <c:v>41331</c:v>
                </c:pt>
                <c:pt idx="2612">
                  <c:v>41332</c:v>
                </c:pt>
                <c:pt idx="2613">
                  <c:v>41333</c:v>
                </c:pt>
                <c:pt idx="2614">
                  <c:v>41334</c:v>
                </c:pt>
                <c:pt idx="2615">
                  <c:v>41335</c:v>
                </c:pt>
                <c:pt idx="2616">
                  <c:v>41336</c:v>
                </c:pt>
                <c:pt idx="2617">
                  <c:v>41337</c:v>
                </c:pt>
                <c:pt idx="2618">
                  <c:v>41338</c:v>
                </c:pt>
                <c:pt idx="2619">
                  <c:v>41339</c:v>
                </c:pt>
                <c:pt idx="2620">
                  <c:v>41340</c:v>
                </c:pt>
                <c:pt idx="2621">
                  <c:v>41341</c:v>
                </c:pt>
                <c:pt idx="2622">
                  <c:v>41342</c:v>
                </c:pt>
                <c:pt idx="2623">
                  <c:v>41343</c:v>
                </c:pt>
                <c:pt idx="2624">
                  <c:v>41344</c:v>
                </c:pt>
                <c:pt idx="2625">
                  <c:v>41345</c:v>
                </c:pt>
                <c:pt idx="2626">
                  <c:v>41346</c:v>
                </c:pt>
                <c:pt idx="2627">
                  <c:v>41347</c:v>
                </c:pt>
                <c:pt idx="2628">
                  <c:v>41348</c:v>
                </c:pt>
                <c:pt idx="2629">
                  <c:v>41349</c:v>
                </c:pt>
                <c:pt idx="2630">
                  <c:v>41350</c:v>
                </c:pt>
                <c:pt idx="2631">
                  <c:v>41351</c:v>
                </c:pt>
                <c:pt idx="2632">
                  <c:v>41352</c:v>
                </c:pt>
                <c:pt idx="2633">
                  <c:v>41353</c:v>
                </c:pt>
                <c:pt idx="2634">
                  <c:v>41354</c:v>
                </c:pt>
                <c:pt idx="2635">
                  <c:v>41355</c:v>
                </c:pt>
                <c:pt idx="2636">
                  <c:v>41356</c:v>
                </c:pt>
                <c:pt idx="2637">
                  <c:v>41357</c:v>
                </c:pt>
                <c:pt idx="2638">
                  <c:v>41358</c:v>
                </c:pt>
                <c:pt idx="2639">
                  <c:v>41359</c:v>
                </c:pt>
                <c:pt idx="2640">
                  <c:v>41360</c:v>
                </c:pt>
                <c:pt idx="2641">
                  <c:v>41361</c:v>
                </c:pt>
                <c:pt idx="2642">
                  <c:v>41362</c:v>
                </c:pt>
                <c:pt idx="2643">
                  <c:v>41363</c:v>
                </c:pt>
                <c:pt idx="2644">
                  <c:v>41364</c:v>
                </c:pt>
                <c:pt idx="2645">
                  <c:v>41365</c:v>
                </c:pt>
                <c:pt idx="2646">
                  <c:v>41366</c:v>
                </c:pt>
                <c:pt idx="2647">
                  <c:v>41367</c:v>
                </c:pt>
                <c:pt idx="2648">
                  <c:v>41368</c:v>
                </c:pt>
                <c:pt idx="2649">
                  <c:v>41369</c:v>
                </c:pt>
                <c:pt idx="2650">
                  <c:v>41370</c:v>
                </c:pt>
                <c:pt idx="2651">
                  <c:v>41371</c:v>
                </c:pt>
                <c:pt idx="2652">
                  <c:v>41372</c:v>
                </c:pt>
                <c:pt idx="2653">
                  <c:v>41373</c:v>
                </c:pt>
                <c:pt idx="2654">
                  <c:v>41374</c:v>
                </c:pt>
                <c:pt idx="2655">
                  <c:v>41375</c:v>
                </c:pt>
                <c:pt idx="2656">
                  <c:v>41376</c:v>
                </c:pt>
                <c:pt idx="2657">
                  <c:v>41377</c:v>
                </c:pt>
                <c:pt idx="2658">
                  <c:v>41378</c:v>
                </c:pt>
                <c:pt idx="2659">
                  <c:v>41379</c:v>
                </c:pt>
                <c:pt idx="2660">
                  <c:v>41380</c:v>
                </c:pt>
                <c:pt idx="2661">
                  <c:v>41381</c:v>
                </c:pt>
                <c:pt idx="2662">
                  <c:v>41382</c:v>
                </c:pt>
                <c:pt idx="2663">
                  <c:v>41383</c:v>
                </c:pt>
                <c:pt idx="2664">
                  <c:v>41384</c:v>
                </c:pt>
                <c:pt idx="2665">
                  <c:v>41385</c:v>
                </c:pt>
                <c:pt idx="2666">
                  <c:v>41386</c:v>
                </c:pt>
                <c:pt idx="2667">
                  <c:v>41387</c:v>
                </c:pt>
                <c:pt idx="2668">
                  <c:v>41388</c:v>
                </c:pt>
                <c:pt idx="2669">
                  <c:v>41389</c:v>
                </c:pt>
                <c:pt idx="2670">
                  <c:v>41390</c:v>
                </c:pt>
                <c:pt idx="2671">
                  <c:v>41391</c:v>
                </c:pt>
                <c:pt idx="2672">
                  <c:v>41392</c:v>
                </c:pt>
                <c:pt idx="2673">
                  <c:v>41393</c:v>
                </c:pt>
                <c:pt idx="2674">
                  <c:v>41394</c:v>
                </c:pt>
                <c:pt idx="2675">
                  <c:v>41395</c:v>
                </c:pt>
                <c:pt idx="2676">
                  <c:v>41396</c:v>
                </c:pt>
                <c:pt idx="2677">
                  <c:v>41397</c:v>
                </c:pt>
                <c:pt idx="2678">
                  <c:v>41398</c:v>
                </c:pt>
                <c:pt idx="2679">
                  <c:v>41399</c:v>
                </c:pt>
                <c:pt idx="2680">
                  <c:v>41400</c:v>
                </c:pt>
                <c:pt idx="2681">
                  <c:v>41401</c:v>
                </c:pt>
                <c:pt idx="2682">
                  <c:v>41402</c:v>
                </c:pt>
                <c:pt idx="2683">
                  <c:v>41403</c:v>
                </c:pt>
                <c:pt idx="2684">
                  <c:v>41404</c:v>
                </c:pt>
                <c:pt idx="2685">
                  <c:v>41405</c:v>
                </c:pt>
                <c:pt idx="2686">
                  <c:v>41406</c:v>
                </c:pt>
                <c:pt idx="2687">
                  <c:v>41407</c:v>
                </c:pt>
                <c:pt idx="2688">
                  <c:v>41408</c:v>
                </c:pt>
                <c:pt idx="2689">
                  <c:v>41409</c:v>
                </c:pt>
                <c:pt idx="2690">
                  <c:v>41410</c:v>
                </c:pt>
                <c:pt idx="2691">
                  <c:v>41411</c:v>
                </c:pt>
                <c:pt idx="2692">
                  <c:v>41412</c:v>
                </c:pt>
                <c:pt idx="2693">
                  <c:v>41413</c:v>
                </c:pt>
                <c:pt idx="2694">
                  <c:v>41414</c:v>
                </c:pt>
                <c:pt idx="2695">
                  <c:v>41415</c:v>
                </c:pt>
                <c:pt idx="2696">
                  <c:v>41416</c:v>
                </c:pt>
                <c:pt idx="2697">
                  <c:v>41417</c:v>
                </c:pt>
                <c:pt idx="2698">
                  <c:v>41418</c:v>
                </c:pt>
                <c:pt idx="2699">
                  <c:v>41419</c:v>
                </c:pt>
                <c:pt idx="2700">
                  <c:v>41420</c:v>
                </c:pt>
                <c:pt idx="2701">
                  <c:v>41421</c:v>
                </c:pt>
                <c:pt idx="2702">
                  <c:v>41422</c:v>
                </c:pt>
                <c:pt idx="2703">
                  <c:v>41423</c:v>
                </c:pt>
                <c:pt idx="2704">
                  <c:v>41424</c:v>
                </c:pt>
                <c:pt idx="2705">
                  <c:v>41425</c:v>
                </c:pt>
                <c:pt idx="2706">
                  <c:v>41426</c:v>
                </c:pt>
                <c:pt idx="2707">
                  <c:v>41427</c:v>
                </c:pt>
                <c:pt idx="2708">
                  <c:v>41428</c:v>
                </c:pt>
                <c:pt idx="2709">
                  <c:v>41429</c:v>
                </c:pt>
                <c:pt idx="2710">
                  <c:v>41430</c:v>
                </c:pt>
                <c:pt idx="2711">
                  <c:v>41431</c:v>
                </c:pt>
                <c:pt idx="2712">
                  <c:v>41432</c:v>
                </c:pt>
                <c:pt idx="2713">
                  <c:v>41433</c:v>
                </c:pt>
                <c:pt idx="2714">
                  <c:v>41434</c:v>
                </c:pt>
                <c:pt idx="2715">
                  <c:v>41435</c:v>
                </c:pt>
                <c:pt idx="2716">
                  <c:v>41436</c:v>
                </c:pt>
                <c:pt idx="2717">
                  <c:v>41437</c:v>
                </c:pt>
                <c:pt idx="2718">
                  <c:v>41438</c:v>
                </c:pt>
                <c:pt idx="2719">
                  <c:v>41439</c:v>
                </c:pt>
                <c:pt idx="2720">
                  <c:v>41440</c:v>
                </c:pt>
                <c:pt idx="2721">
                  <c:v>41441</c:v>
                </c:pt>
                <c:pt idx="2722">
                  <c:v>41442</c:v>
                </c:pt>
                <c:pt idx="2723">
                  <c:v>41443</c:v>
                </c:pt>
                <c:pt idx="2724">
                  <c:v>41444</c:v>
                </c:pt>
                <c:pt idx="2725">
                  <c:v>41445</c:v>
                </c:pt>
                <c:pt idx="2726">
                  <c:v>41446</c:v>
                </c:pt>
                <c:pt idx="2727">
                  <c:v>41447</c:v>
                </c:pt>
                <c:pt idx="2728">
                  <c:v>41448</c:v>
                </c:pt>
                <c:pt idx="2729">
                  <c:v>41449</c:v>
                </c:pt>
                <c:pt idx="2730">
                  <c:v>41450</c:v>
                </c:pt>
                <c:pt idx="2731">
                  <c:v>41451</c:v>
                </c:pt>
                <c:pt idx="2732">
                  <c:v>41452</c:v>
                </c:pt>
                <c:pt idx="2733">
                  <c:v>41453</c:v>
                </c:pt>
                <c:pt idx="2734">
                  <c:v>41454</c:v>
                </c:pt>
                <c:pt idx="2735">
                  <c:v>41455</c:v>
                </c:pt>
                <c:pt idx="2736">
                  <c:v>41456</c:v>
                </c:pt>
                <c:pt idx="2737">
                  <c:v>41457</c:v>
                </c:pt>
                <c:pt idx="2738">
                  <c:v>41458</c:v>
                </c:pt>
                <c:pt idx="2739">
                  <c:v>41459</c:v>
                </c:pt>
                <c:pt idx="2740">
                  <c:v>41460</c:v>
                </c:pt>
                <c:pt idx="2741">
                  <c:v>41461</c:v>
                </c:pt>
                <c:pt idx="2742">
                  <c:v>41462</c:v>
                </c:pt>
                <c:pt idx="2743">
                  <c:v>41463</c:v>
                </c:pt>
                <c:pt idx="2744">
                  <c:v>41464</c:v>
                </c:pt>
                <c:pt idx="2745">
                  <c:v>41465</c:v>
                </c:pt>
                <c:pt idx="2746">
                  <c:v>41466</c:v>
                </c:pt>
                <c:pt idx="2747">
                  <c:v>41467</c:v>
                </c:pt>
                <c:pt idx="2748">
                  <c:v>41468</c:v>
                </c:pt>
                <c:pt idx="2749">
                  <c:v>41469</c:v>
                </c:pt>
                <c:pt idx="2750">
                  <c:v>41470</c:v>
                </c:pt>
                <c:pt idx="2751">
                  <c:v>41471</c:v>
                </c:pt>
                <c:pt idx="2752">
                  <c:v>41472</c:v>
                </c:pt>
                <c:pt idx="2753">
                  <c:v>41473</c:v>
                </c:pt>
                <c:pt idx="2754">
                  <c:v>41474</c:v>
                </c:pt>
                <c:pt idx="2755">
                  <c:v>41475</c:v>
                </c:pt>
                <c:pt idx="2756">
                  <c:v>41476</c:v>
                </c:pt>
                <c:pt idx="2757">
                  <c:v>41477</c:v>
                </c:pt>
                <c:pt idx="2758">
                  <c:v>41478</c:v>
                </c:pt>
                <c:pt idx="2759">
                  <c:v>41479</c:v>
                </c:pt>
                <c:pt idx="2760">
                  <c:v>41480</c:v>
                </c:pt>
                <c:pt idx="2761">
                  <c:v>41481</c:v>
                </c:pt>
                <c:pt idx="2762">
                  <c:v>41482</c:v>
                </c:pt>
                <c:pt idx="2763">
                  <c:v>41483</c:v>
                </c:pt>
                <c:pt idx="2764">
                  <c:v>41484</c:v>
                </c:pt>
                <c:pt idx="2765">
                  <c:v>41485</c:v>
                </c:pt>
                <c:pt idx="2766">
                  <c:v>41486</c:v>
                </c:pt>
                <c:pt idx="2767">
                  <c:v>41487</c:v>
                </c:pt>
                <c:pt idx="2768">
                  <c:v>41488</c:v>
                </c:pt>
                <c:pt idx="2769">
                  <c:v>41489</c:v>
                </c:pt>
                <c:pt idx="2770">
                  <c:v>41490</c:v>
                </c:pt>
                <c:pt idx="2771">
                  <c:v>41491</c:v>
                </c:pt>
                <c:pt idx="2772">
                  <c:v>41492</c:v>
                </c:pt>
                <c:pt idx="2773">
                  <c:v>41493</c:v>
                </c:pt>
                <c:pt idx="2774">
                  <c:v>41494</c:v>
                </c:pt>
                <c:pt idx="2775">
                  <c:v>41495</c:v>
                </c:pt>
                <c:pt idx="2776">
                  <c:v>41496</c:v>
                </c:pt>
                <c:pt idx="2777">
                  <c:v>41497</c:v>
                </c:pt>
                <c:pt idx="2778">
                  <c:v>41498</c:v>
                </c:pt>
                <c:pt idx="2779">
                  <c:v>41499</c:v>
                </c:pt>
                <c:pt idx="2780">
                  <c:v>41500</c:v>
                </c:pt>
                <c:pt idx="2781">
                  <c:v>41501</c:v>
                </c:pt>
                <c:pt idx="2782">
                  <c:v>41502</c:v>
                </c:pt>
                <c:pt idx="2783">
                  <c:v>41503</c:v>
                </c:pt>
                <c:pt idx="2784">
                  <c:v>41504</c:v>
                </c:pt>
                <c:pt idx="2785">
                  <c:v>41505</c:v>
                </c:pt>
                <c:pt idx="2786">
                  <c:v>41506</c:v>
                </c:pt>
                <c:pt idx="2787">
                  <c:v>41507</c:v>
                </c:pt>
                <c:pt idx="2788">
                  <c:v>41508</c:v>
                </c:pt>
                <c:pt idx="2789">
                  <c:v>41509</c:v>
                </c:pt>
                <c:pt idx="2790">
                  <c:v>41510</c:v>
                </c:pt>
                <c:pt idx="2791">
                  <c:v>41511</c:v>
                </c:pt>
                <c:pt idx="2792">
                  <c:v>41512</c:v>
                </c:pt>
                <c:pt idx="2793">
                  <c:v>41513</c:v>
                </c:pt>
                <c:pt idx="2794">
                  <c:v>41514</c:v>
                </c:pt>
                <c:pt idx="2795">
                  <c:v>41515</c:v>
                </c:pt>
                <c:pt idx="2796">
                  <c:v>41516</c:v>
                </c:pt>
                <c:pt idx="2797">
                  <c:v>41517</c:v>
                </c:pt>
                <c:pt idx="2798">
                  <c:v>41518</c:v>
                </c:pt>
                <c:pt idx="2799">
                  <c:v>41519</c:v>
                </c:pt>
                <c:pt idx="2800">
                  <c:v>41520</c:v>
                </c:pt>
                <c:pt idx="2801">
                  <c:v>41521</c:v>
                </c:pt>
                <c:pt idx="2802">
                  <c:v>41522</c:v>
                </c:pt>
                <c:pt idx="2803">
                  <c:v>41523</c:v>
                </c:pt>
                <c:pt idx="2804">
                  <c:v>41524</c:v>
                </c:pt>
                <c:pt idx="2805">
                  <c:v>41525</c:v>
                </c:pt>
                <c:pt idx="2806">
                  <c:v>41526</c:v>
                </c:pt>
                <c:pt idx="2807">
                  <c:v>41527</c:v>
                </c:pt>
                <c:pt idx="2808">
                  <c:v>41528</c:v>
                </c:pt>
                <c:pt idx="2809">
                  <c:v>41529</c:v>
                </c:pt>
                <c:pt idx="2810">
                  <c:v>41530</c:v>
                </c:pt>
                <c:pt idx="2811">
                  <c:v>41531</c:v>
                </c:pt>
                <c:pt idx="2812">
                  <c:v>41532</c:v>
                </c:pt>
                <c:pt idx="2813">
                  <c:v>41533</c:v>
                </c:pt>
                <c:pt idx="2814">
                  <c:v>41534</c:v>
                </c:pt>
                <c:pt idx="2815">
                  <c:v>41535</c:v>
                </c:pt>
                <c:pt idx="2816">
                  <c:v>41536</c:v>
                </c:pt>
                <c:pt idx="2817">
                  <c:v>41537</c:v>
                </c:pt>
                <c:pt idx="2818">
                  <c:v>41538</c:v>
                </c:pt>
                <c:pt idx="2819">
                  <c:v>41539</c:v>
                </c:pt>
                <c:pt idx="2820">
                  <c:v>41540</c:v>
                </c:pt>
                <c:pt idx="2821">
                  <c:v>41541</c:v>
                </c:pt>
                <c:pt idx="2822">
                  <c:v>41542</c:v>
                </c:pt>
                <c:pt idx="2823">
                  <c:v>41543</c:v>
                </c:pt>
                <c:pt idx="2824">
                  <c:v>41544</c:v>
                </c:pt>
                <c:pt idx="2825">
                  <c:v>41545</c:v>
                </c:pt>
                <c:pt idx="2826">
                  <c:v>41546</c:v>
                </c:pt>
                <c:pt idx="2827">
                  <c:v>41547</c:v>
                </c:pt>
                <c:pt idx="2828">
                  <c:v>41548</c:v>
                </c:pt>
                <c:pt idx="2829">
                  <c:v>41549</c:v>
                </c:pt>
                <c:pt idx="2830">
                  <c:v>41550</c:v>
                </c:pt>
                <c:pt idx="2831">
                  <c:v>41551</c:v>
                </c:pt>
                <c:pt idx="2832">
                  <c:v>41552</c:v>
                </c:pt>
                <c:pt idx="2833">
                  <c:v>41553</c:v>
                </c:pt>
                <c:pt idx="2834">
                  <c:v>41554</c:v>
                </c:pt>
                <c:pt idx="2835">
                  <c:v>41555</c:v>
                </c:pt>
                <c:pt idx="2836">
                  <c:v>41556</c:v>
                </c:pt>
                <c:pt idx="2837">
                  <c:v>41557</c:v>
                </c:pt>
                <c:pt idx="2838">
                  <c:v>41558</c:v>
                </c:pt>
                <c:pt idx="2839">
                  <c:v>41559</c:v>
                </c:pt>
                <c:pt idx="2840">
                  <c:v>41560</c:v>
                </c:pt>
                <c:pt idx="2841">
                  <c:v>41561</c:v>
                </c:pt>
                <c:pt idx="2842">
                  <c:v>41562</c:v>
                </c:pt>
                <c:pt idx="2843">
                  <c:v>41563</c:v>
                </c:pt>
                <c:pt idx="2844">
                  <c:v>41564</c:v>
                </c:pt>
                <c:pt idx="2845">
                  <c:v>41565</c:v>
                </c:pt>
                <c:pt idx="2846">
                  <c:v>41566</c:v>
                </c:pt>
                <c:pt idx="2847">
                  <c:v>41567</c:v>
                </c:pt>
                <c:pt idx="2848">
                  <c:v>41568</c:v>
                </c:pt>
                <c:pt idx="2849">
                  <c:v>41569</c:v>
                </c:pt>
                <c:pt idx="2850">
                  <c:v>41570</c:v>
                </c:pt>
                <c:pt idx="2851">
                  <c:v>41571</c:v>
                </c:pt>
                <c:pt idx="2852">
                  <c:v>41572</c:v>
                </c:pt>
                <c:pt idx="2853">
                  <c:v>41573</c:v>
                </c:pt>
                <c:pt idx="2854">
                  <c:v>41574</c:v>
                </c:pt>
                <c:pt idx="2855">
                  <c:v>41575</c:v>
                </c:pt>
                <c:pt idx="2856">
                  <c:v>41576</c:v>
                </c:pt>
                <c:pt idx="2857">
                  <c:v>41577</c:v>
                </c:pt>
                <c:pt idx="2858">
                  <c:v>41578</c:v>
                </c:pt>
                <c:pt idx="2859">
                  <c:v>41579</c:v>
                </c:pt>
                <c:pt idx="2860">
                  <c:v>41580</c:v>
                </c:pt>
                <c:pt idx="2861">
                  <c:v>41581</c:v>
                </c:pt>
                <c:pt idx="2862">
                  <c:v>41582</c:v>
                </c:pt>
                <c:pt idx="2863">
                  <c:v>41583</c:v>
                </c:pt>
                <c:pt idx="2864">
                  <c:v>41584</c:v>
                </c:pt>
                <c:pt idx="2865">
                  <c:v>41585</c:v>
                </c:pt>
                <c:pt idx="2866">
                  <c:v>41586</c:v>
                </c:pt>
                <c:pt idx="2867">
                  <c:v>41587</c:v>
                </c:pt>
                <c:pt idx="2868">
                  <c:v>41588</c:v>
                </c:pt>
                <c:pt idx="2869">
                  <c:v>41589</c:v>
                </c:pt>
                <c:pt idx="2870">
                  <c:v>41590</c:v>
                </c:pt>
                <c:pt idx="2871">
                  <c:v>41591</c:v>
                </c:pt>
                <c:pt idx="2872">
                  <c:v>41592</c:v>
                </c:pt>
                <c:pt idx="2873">
                  <c:v>41593</c:v>
                </c:pt>
                <c:pt idx="2874">
                  <c:v>41594</c:v>
                </c:pt>
                <c:pt idx="2875">
                  <c:v>41595</c:v>
                </c:pt>
                <c:pt idx="2876">
                  <c:v>41596</c:v>
                </c:pt>
                <c:pt idx="2877">
                  <c:v>41597</c:v>
                </c:pt>
                <c:pt idx="2878">
                  <c:v>41598</c:v>
                </c:pt>
                <c:pt idx="2879">
                  <c:v>41599</c:v>
                </c:pt>
                <c:pt idx="2880">
                  <c:v>41600</c:v>
                </c:pt>
                <c:pt idx="2881">
                  <c:v>41601</c:v>
                </c:pt>
                <c:pt idx="2882">
                  <c:v>41602</c:v>
                </c:pt>
                <c:pt idx="2883">
                  <c:v>41603</c:v>
                </c:pt>
                <c:pt idx="2884">
                  <c:v>41604</c:v>
                </c:pt>
                <c:pt idx="2885">
                  <c:v>41605</c:v>
                </c:pt>
                <c:pt idx="2886">
                  <c:v>41606</c:v>
                </c:pt>
                <c:pt idx="2887">
                  <c:v>41607</c:v>
                </c:pt>
                <c:pt idx="2888">
                  <c:v>41608</c:v>
                </c:pt>
                <c:pt idx="2889">
                  <c:v>41609</c:v>
                </c:pt>
                <c:pt idx="2890">
                  <c:v>41610</c:v>
                </c:pt>
                <c:pt idx="2891">
                  <c:v>41611</c:v>
                </c:pt>
                <c:pt idx="2892">
                  <c:v>41612</c:v>
                </c:pt>
                <c:pt idx="2893">
                  <c:v>41613</c:v>
                </c:pt>
                <c:pt idx="2894">
                  <c:v>41614</c:v>
                </c:pt>
                <c:pt idx="2895">
                  <c:v>41615</c:v>
                </c:pt>
                <c:pt idx="2896">
                  <c:v>41616</c:v>
                </c:pt>
                <c:pt idx="2897">
                  <c:v>41617</c:v>
                </c:pt>
                <c:pt idx="2898">
                  <c:v>41618</c:v>
                </c:pt>
                <c:pt idx="2899">
                  <c:v>41619</c:v>
                </c:pt>
                <c:pt idx="2900">
                  <c:v>41620</c:v>
                </c:pt>
                <c:pt idx="2901">
                  <c:v>41621</c:v>
                </c:pt>
                <c:pt idx="2902">
                  <c:v>41622</c:v>
                </c:pt>
                <c:pt idx="2903">
                  <c:v>41623</c:v>
                </c:pt>
                <c:pt idx="2904">
                  <c:v>41624</c:v>
                </c:pt>
                <c:pt idx="2905">
                  <c:v>41625</c:v>
                </c:pt>
                <c:pt idx="2906">
                  <c:v>41626</c:v>
                </c:pt>
                <c:pt idx="2907">
                  <c:v>41627</c:v>
                </c:pt>
                <c:pt idx="2908">
                  <c:v>41628</c:v>
                </c:pt>
                <c:pt idx="2909">
                  <c:v>41629</c:v>
                </c:pt>
                <c:pt idx="2910">
                  <c:v>41630</c:v>
                </c:pt>
                <c:pt idx="2911">
                  <c:v>41631</c:v>
                </c:pt>
                <c:pt idx="2912">
                  <c:v>41632</c:v>
                </c:pt>
                <c:pt idx="2913">
                  <c:v>41633</c:v>
                </c:pt>
                <c:pt idx="2914">
                  <c:v>41634</c:v>
                </c:pt>
                <c:pt idx="2915">
                  <c:v>41635</c:v>
                </c:pt>
                <c:pt idx="2916">
                  <c:v>41636</c:v>
                </c:pt>
                <c:pt idx="2917">
                  <c:v>41637</c:v>
                </c:pt>
                <c:pt idx="2918">
                  <c:v>41638</c:v>
                </c:pt>
                <c:pt idx="2919">
                  <c:v>41639</c:v>
                </c:pt>
                <c:pt idx="2920">
                  <c:v>41640</c:v>
                </c:pt>
                <c:pt idx="2921">
                  <c:v>41641</c:v>
                </c:pt>
                <c:pt idx="2922">
                  <c:v>41642</c:v>
                </c:pt>
                <c:pt idx="2923">
                  <c:v>41643</c:v>
                </c:pt>
                <c:pt idx="2924">
                  <c:v>41644</c:v>
                </c:pt>
                <c:pt idx="2925">
                  <c:v>41645</c:v>
                </c:pt>
                <c:pt idx="2926">
                  <c:v>41646</c:v>
                </c:pt>
                <c:pt idx="2927">
                  <c:v>41647</c:v>
                </c:pt>
                <c:pt idx="2928">
                  <c:v>41648</c:v>
                </c:pt>
                <c:pt idx="2929">
                  <c:v>41649</c:v>
                </c:pt>
                <c:pt idx="2930">
                  <c:v>41650</c:v>
                </c:pt>
                <c:pt idx="2931">
                  <c:v>41651</c:v>
                </c:pt>
                <c:pt idx="2932">
                  <c:v>41652</c:v>
                </c:pt>
                <c:pt idx="2933">
                  <c:v>41653</c:v>
                </c:pt>
                <c:pt idx="2934">
                  <c:v>41654</c:v>
                </c:pt>
                <c:pt idx="2935">
                  <c:v>41655</c:v>
                </c:pt>
                <c:pt idx="2936">
                  <c:v>41656</c:v>
                </c:pt>
                <c:pt idx="2937">
                  <c:v>41657</c:v>
                </c:pt>
                <c:pt idx="2938">
                  <c:v>41658</c:v>
                </c:pt>
                <c:pt idx="2939">
                  <c:v>41659</c:v>
                </c:pt>
                <c:pt idx="2940">
                  <c:v>41660</c:v>
                </c:pt>
                <c:pt idx="2941">
                  <c:v>41661</c:v>
                </c:pt>
                <c:pt idx="2942">
                  <c:v>41662</c:v>
                </c:pt>
                <c:pt idx="2943">
                  <c:v>41663</c:v>
                </c:pt>
                <c:pt idx="2944">
                  <c:v>41664</c:v>
                </c:pt>
                <c:pt idx="2945">
                  <c:v>41665</c:v>
                </c:pt>
                <c:pt idx="2946">
                  <c:v>41666</c:v>
                </c:pt>
                <c:pt idx="2947">
                  <c:v>41667</c:v>
                </c:pt>
                <c:pt idx="2948">
                  <c:v>41668</c:v>
                </c:pt>
                <c:pt idx="2949">
                  <c:v>41669</c:v>
                </c:pt>
                <c:pt idx="2950">
                  <c:v>41670</c:v>
                </c:pt>
                <c:pt idx="2951">
                  <c:v>41671</c:v>
                </c:pt>
                <c:pt idx="2952">
                  <c:v>41672</c:v>
                </c:pt>
                <c:pt idx="2953">
                  <c:v>41673</c:v>
                </c:pt>
                <c:pt idx="2954">
                  <c:v>41674</c:v>
                </c:pt>
                <c:pt idx="2955">
                  <c:v>41675</c:v>
                </c:pt>
                <c:pt idx="2956">
                  <c:v>41676</c:v>
                </c:pt>
                <c:pt idx="2957">
                  <c:v>41677</c:v>
                </c:pt>
                <c:pt idx="2958">
                  <c:v>41678</c:v>
                </c:pt>
                <c:pt idx="2959">
                  <c:v>41679</c:v>
                </c:pt>
                <c:pt idx="2960">
                  <c:v>41680</c:v>
                </c:pt>
                <c:pt idx="2961">
                  <c:v>41681</c:v>
                </c:pt>
                <c:pt idx="2962">
                  <c:v>41682</c:v>
                </c:pt>
                <c:pt idx="2963">
                  <c:v>41683</c:v>
                </c:pt>
                <c:pt idx="2964">
                  <c:v>41684</c:v>
                </c:pt>
                <c:pt idx="2965">
                  <c:v>41685</c:v>
                </c:pt>
                <c:pt idx="2966">
                  <c:v>41686</c:v>
                </c:pt>
                <c:pt idx="2967">
                  <c:v>41687</c:v>
                </c:pt>
                <c:pt idx="2968">
                  <c:v>41688</c:v>
                </c:pt>
                <c:pt idx="2969">
                  <c:v>41689</c:v>
                </c:pt>
                <c:pt idx="2970">
                  <c:v>41690</c:v>
                </c:pt>
                <c:pt idx="2971">
                  <c:v>41691</c:v>
                </c:pt>
                <c:pt idx="2972">
                  <c:v>41692</c:v>
                </c:pt>
                <c:pt idx="2973">
                  <c:v>41693</c:v>
                </c:pt>
                <c:pt idx="2974">
                  <c:v>41694</c:v>
                </c:pt>
                <c:pt idx="2975">
                  <c:v>41695</c:v>
                </c:pt>
                <c:pt idx="2976">
                  <c:v>41696</c:v>
                </c:pt>
                <c:pt idx="2977">
                  <c:v>41697</c:v>
                </c:pt>
                <c:pt idx="2978">
                  <c:v>41698</c:v>
                </c:pt>
                <c:pt idx="2979">
                  <c:v>41699</c:v>
                </c:pt>
                <c:pt idx="2980">
                  <c:v>41700</c:v>
                </c:pt>
                <c:pt idx="2981">
                  <c:v>41701</c:v>
                </c:pt>
                <c:pt idx="2982">
                  <c:v>41702</c:v>
                </c:pt>
                <c:pt idx="2983">
                  <c:v>41703</c:v>
                </c:pt>
                <c:pt idx="2984">
                  <c:v>41704</c:v>
                </c:pt>
                <c:pt idx="2985">
                  <c:v>41705</c:v>
                </c:pt>
                <c:pt idx="2986">
                  <c:v>41706</c:v>
                </c:pt>
                <c:pt idx="2987">
                  <c:v>41707</c:v>
                </c:pt>
                <c:pt idx="2988">
                  <c:v>41708</c:v>
                </c:pt>
                <c:pt idx="2989">
                  <c:v>41709</c:v>
                </c:pt>
                <c:pt idx="2990">
                  <c:v>41710</c:v>
                </c:pt>
                <c:pt idx="2991">
                  <c:v>41711</c:v>
                </c:pt>
                <c:pt idx="2992">
                  <c:v>41712</c:v>
                </c:pt>
                <c:pt idx="2993">
                  <c:v>41713</c:v>
                </c:pt>
                <c:pt idx="2994">
                  <c:v>41714</c:v>
                </c:pt>
                <c:pt idx="2995">
                  <c:v>41715</c:v>
                </c:pt>
                <c:pt idx="2996">
                  <c:v>41716</c:v>
                </c:pt>
                <c:pt idx="2997">
                  <c:v>41717</c:v>
                </c:pt>
                <c:pt idx="2998">
                  <c:v>41718</c:v>
                </c:pt>
                <c:pt idx="2999">
                  <c:v>41719</c:v>
                </c:pt>
                <c:pt idx="3000">
                  <c:v>41720</c:v>
                </c:pt>
                <c:pt idx="3001">
                  <c:v>41721</c:v>
                </c:pt>
                <c:pt idx="3002">
                  <c:v>41722</c:v>
                </c:pt>
                <c:pt idx="3003">
                  <c:v>41723</c:v>
                </c:pt>
                <c:pt idx="3004">
                  <c:v>41724</c:v>
                </c:pt>
                <c:pt idx="3005">
                  <c:v>41725</c:v>
                </c:pt>
                <c:pt idx="3006">
                  <c:v>41726</c:v>
                </c:pt>
                <c:pt idx="3007">
                  <c:v>41727</c:v>
                </c:pt>
                <c:pt idx="3008">
                  <c:v>41728</c:v>
                </c:pt>
                <c:pt idx="3009">
                  <c:v>41729</c:v>
                </c:pt>
                <c:pt idx="3010">
                  <c:v>41730</c:v>
                </c:pt>
                <c:pt idx="3011">
                  <c:v>41731</c:v>
                </c:pt>
                <c:pt idx="3012">
                  <c:v>41732</c:v>
                </c:pt>
                <c:pt idx="3013">
                  <c:v>41733</c:v>
                </c:pt>
                <c:pt idx="3014">
                  <c:v>41734</c:v>
                </c:pt>
                <c:pt idx="3015">
                  <c:v>41735</c:v>
                </c:pt>
                <c:pt idx="3016">
                  <c:v>41736</c:v>
                </c:pt>
                <c:pt idx="3017">
                  <c:v>41737</c:v>
                </c:pt>
                <c:pt idx="3018">
                  <c:v>41738</c:v>
                </c:pt>
                <c:pt idx="3019">
                  <c:v>41739</c:v>
                </c:pt>
                <c:pt idx="3020">
                  <c:v>41740</c:v>
                </c:pt>
                <c:pt idx="3021">
                  <c:v>41741</c:v>
                </c:pt>
                <c:pt idx="3022">
                  <c:v>41742</c:v>
                </c:pt>
                <c:pt idx="3023">
                  <c:v>41743</c:v>
                </c:pt>
                <c:pt idx="3024">
                  <c:v>41744</c:v>
                </c:pt>
                <c:pt idx="3025">
                  <c:v>41745</c:v>
                </c:pt>
                <c:pt idx="3026">
                  <c:v>41746</c:v>
                </c:pt>
                <c:pt idx="3027">
                  <c:v>41747</c:v>
                </c:pt>
                <c:pt idx="3028">
                  <c:v>41748</c:v>
                </c:pt>
                <c:pt idx="3029">
                  <c:v>41749</c:v>
                </c:pt>
                <c:pt idx="3030">
                  <c:v>41750</c:v>
                </c:pt>
                <c:pt idx="3031">
                  <c:v>41751</c:v>
                </c:pt>
                <c:pt idx="3032">
                  <c:v>41752</c:v>
                </c:pt>
                <c:pt idx="3033">
                  <c:v>41753</c:v>
                </c:pt>
                <c:pt idx="3034">
                  <c:v>41754</c:v>
                </c:pt>
                <c:pt idx="3035">
                  <c:v>41755</c:v>
                </c:pt>
                <c:pt idx="3036">
                  <c:v>41756</c:v>
                </c:pt>
                <c:pt idx="3037">
                  <c:v>41757</c:v>
                </c:pt>
                <c:pt idx="3038">
                  <c:v>41758</c:v>
                </c:pt>
                <c:pt idx="3039">
                  <c:v>41759</c:v>
                </c:pt>
                <c:pt idx="3040">
                  <c:v>41760</c:v>
                </c:pt>
                <c:pt idx="3041">
                  <c:v>41761</c:v>
                </c:pt>
                <c:pt idx="3042">
                  <c:v>41762</c:v>
                </c:pt>
                <c:pt idx="3043">
                  <c:v>41763</c:v>
                </c:pt>
                <c:pt idx="3044">
                  <c:v>41764</c:v>
                </c:pt>
                <c:pt idx="3045">
                  <c:v>41765</c:v>
                </c:pt>
                <c:pt idx="3046">
                  <c:v>41766</c:v>
                </c:pt>
                <c:pt idx="3047">
                  <c:v>41767</c:v>
                </c:pt>
                <c:pt idx="3048">
                  <c:v>41768</c:v>
                </c:pt>
                <c:pt idx="3049">
                  <c:v>41769</c:v>
                </c:pt>
                <c:pt idx="3050">
                  <c:v>41770</c:v>
                </c:pt>
                <c:pt idx="3051">
                  <c:v>41771</c:v>
                </c:pt>
                <c:pt idx="3052">
                  <c:v>41772</c:v>
                </c:pt>
                <c:pt idx="3053">
                  <c:v>41773</c:v>
                </c:pt>
                <c:pt idx="3054">
                  <c:v>41774</c:v>
                </c:pt>
                <c:pt idx="3055">
                  <c:v>41775</c:v>
                </c:pt>
                <c:pt idx="3056">
                  <c:v>41776</c:v>
                </c:pt>
                <c:pt idx="3057">
                  <c:v>41777</c:v>
                </c:pt>
                <c:pt idx="3058">
                  <c:v>41778</c:v>
                </c:pt>
                <c:pt idx="3059">
                  <c:v>41779</c:v>
                </c:pt>
                <c:pt idx="3060">
                  <c:v>41780</c:v>
                </c:pt>
                <c:pt idx="3061">
                  <c:v>41781</c:v>
                </c:pt>
                <c:pt idx="3062">
                  <c:v>41782</c:v>
                </c:pt>
                <c:pt idx="3063">
                  <c:v>41783</c:v>
                </c:pt>
                <c:pt idx="3064">
                  <c:v>41784</c:v>
                </c:pt>
                <c:pt idx="3065">
                  <c:v>41785</c:v>
                </c:pt>
                <c:pt idx="3066">
                  <c:v>41786</c:v>
                </c:pt>
                <c:pt idx="3067">
                  <c:v>41787</c:v>
                </c:pt>
                <c:pt idx="3068">
                  <c:v>41788</c:v>
                </c:pt>
                <c:pt idx="3069">
                  <c:v>41789</c:v>
                </c:pt>
                <c:pt idx="3070">
                  <c:v>41790</c:v>
                </c:pt>
                <c:pt idx="3071">
                  <c:v>41791</c:v>
                </c:pt>
                <c:pt idx="3072">
                  <c:v>41792</c:v>
                </c:pt>
                <c:pt idx="3073">
                  <c:v>41793</c:v>
                </c:pt>
                <c:pt idx="3074">
                  <c:v>41794</c:v>
                </c:pt>
                <c:pt idx="3075">
                  <c:v>41795</c:v>
                </c:pt>
                <c:pt idx="3076">
                  <c:v>41796</c:v>
                </c:pt>
                <c:pt idx="3077">
                  <c:v>41797</c:v>
                </c:pt>
                <c:pt idx="3078">
                  <c:v>41798</c:v>
                </c:pt>
                <c:pt idx="3079">
                  <c:v>41799</c:v>
                </c:pt>
                <c:pt idx="3080">
                  <c:v>41800</c:v>
                </c:pt>
                <c:pt idx="3081">
                  <c:v>41801</c:v>
                </c:pt>
                <c:pt idx="3082">
                  <c:v>41802</c:v>
                </c:pt>
                <c:pt idx="3083">
                  <c:v>41803</c:v>
                </c:pt>
                <c:pt idx="3084">
                  <c:v>41804</c:v>
                </c:pt>
                <c:pt idx="3085">
                  <c:v>41805</c:v>
                </c:pt>
                <c:pt idx="3086">
                  <c:v>41806</c:v>
                </c:pt>
                <c:pt idx="3087">
                  <c:v>41807</c:v>
                </c:pt>
                <c:pt idx="3088">
                  <c:v>41808</c:v>
                </c:pt>
                <c:pt idx="3089">
                  <c:v>41809</c:v>
                </c:pt>
                <c:pt idx="3090">
                  <c:v>41810</c:v>
                </c:pt>
                <c:pt idx="3091">
                  <c:v>41811</c:v>
                </c:pt>
                <c:pt idx="3092">
                  <c:v>41812</c:v>
                </c:pt>
                <c:pt idx="3093">
                  <c:v>41813</c:v>
                </c:pt>
                <c:pt idx="3094">
                  <c:v>41814</c:v>
                </c:pt>
                <c:pt idx="3095">
                  <c:v>41815</c:v>
                </c:pt>
                <c:pt idx="3096">
                  <c:v>41816</c:v>
                </c:pt>
                <c:pt idx="3097">
                  <c:v>41817</c:v>
                </c:pt>
                <c:pt idx="3098">
                  <c:v>41818</c:v>
                </c:pt>
                <c:pt idx="3099">
                  <c:v>41819</c:v>
                </c:pt>
                <c:pt idx="3100">
                  <c:v>41820</c:v>
                </c:pt>
                <c:pt idx="3101">
                  <c:v>41821</c:v>
                </c:pt>
                <c:pt idx="3102">
                  <c:v>41822</c:v>
                </c:pt>
                <c:pt idx="3103">
                  <c:v>41823</c:v>
                </c:pt>
                <c:pt idx="3104">
                  <c:v>41824</c:v>
                </c:pt>
                <c:pt idx="3105">
                  <c:v>41825</c:v>
                </c:pt>
                <c:pt idx="3106">
                  <c:v>41826</c:v>
                </c:pt>
                <c:pt idx="3107">
                  <c:v>41827</c:v>
                </c:pt>
                <c:pt idx="3108">
                  <c:v>41828</c:v>
                </c:pt>
                <c:pt idx="3109">
                  <c:v>41829</c:v>
                </c:pt>
                <c:pt idx="3110">
                  <c:v>41830</c:v>
                </c:pt>
                <c:pt idx="3111">
                  <c:v>41831</c:v>
                </c:pt>
                <c:pt idx="3112">
                  <c:v>41832</c:v>
                </c:pt>
                <c:pt idx="3113">
                  <c:v>41833</c:v>
                </c:pt>
                <c:pt idx="3114">
                  <c:v>41834</c:v>
                </c:pt>
                <c:pt idx="3115">
                  <c:v>41835</c:v>
                </c:pt>
                <c:pt idx="3116">
                  <c:v>41836</c:v>
                </c:pt>
                <c:pt idx="3117">
                  <c:v>41837</c:v>
                </c:pt>
                <c:pt idx="3118">
                  <c:v>41838</c:v>
                </c:pt>
                <c:pt idx="3119">
                  <c:v>41839</c:v>
                </c:pt>
                <c:pt idx="3120">
                  <c:v>41840</c:v>
                </c:pt>
                <c:pt idx="3121">
                  <c:v>41841</c:v>
                </c:pt>
                <c:pt idx="3122">
                  <c:v>41842</c:v>
                </c:pt>
                <c:pt idx="3123">
                  <c:v>41843</c:v>
                </c:pt>
                <c:pt idx="3124">
                  <c:v>41844</c:v>
                </c:pt>
                <c:pt idx="3125">
                  <c:v>41845</c:v>
                </c:pt>
                <c:pt idx="3126">
                  <c:v>41846</c:v>
                </c:pt>
                <c:pt idx="3127">
                  <c:v>41847</c:v>
                </c:pt>
                <c:pt idx="3128">
                  <c:v>41848</c:v>
                </c:pt>
                <c:pt idx="3129">
                  <c:v>41849</c:v>
                </c:pt>
                <c:pt idx="3130">
                  <c:v>41850</c:v>
                </c:pt>
                <c:pt idx="3131">
                  <c:v>41851</c:v>
                </c:pt>
                <c:pt idx="3132">
                  <c:v>41852</c:v>
                </c:pt>
                <c:pt idx="3133">
                  <c:v>41853</c:v>
                </c:pt>
                <c:pt idx="3134">
                  <c:v>41854</c:v>
                </c:pt>
                <c:pt idx="3135">
                  <c:v>41855</c:v>
                </c:pt>
                <c:pt idx="3136">
                  <c:v>41856</c:v>
                </c:pt>
                <c:pt idx="3137">
                  <c:v>41857</c:v>
                </c:pt>
                <c:pt idx="3138">
                  <c:v>41858</c:v>
                </c:pt>
                <c:pt idx="3139">
                  <c:v>41859</c:v>
                </c:pt>
                <c:pt idx="3140">
                  <c:v>41860</c:v>
                </c:pt>
                <c:pt idx="3141">
                  <c:v>41861</c:v>
                </c:pt>
                <c:pt idx="3142">
                  <c:v>41862</c:v>
                </c:pt>
                <c:pt idx="3143">
                  <c:v>41863</c:v>
                </c:pt>
                <c:pt idx="3144">
                  <c:v>41864</c:v>
                </c:pt>
                <c:pt idx="3145">
                  <c:v>41865</c:v>
                </c:pt>
                <c:pt idx="3146">
                  <c:v>41866</c:v>
                </c:pt>
                <c:pt idx="3147">
                  <c:v>41867</c:v>
                </c:pt>
                <c:pt idx="3148">
                  <c:v>41868</c:v>
                </c:pt>
                <c:pt idx="3149">
                  <c:v>41869</c:v>
                </c:pt>
                <c:pt idx="3150">
                  <c:v>41870</c:v>
                </c:pt>
                <c:pt idx="3151">
                  <c:v>41871</c:v>
                </c:pt>
                <c:pt idx="3152">
                  <c:v>41872</c:v>
                </c:pt>
                <c:pt idx="3153">
                  <c:v>41873</c:v>
                </c:pt>
                <c:pt idx="3154">
                  <c:v>41874</c:v>
                </c:pt>
                <c:pt idx="3155">
                  <c:v>41875</c:v>
                </c:pt>
                <c:pt idx="3156">
                  <c:v>41876</c:v>
                </c:pt>
                <c:pt idx="3157">
                  <c:v>41877</c:v>
                </c:pt>
                <c:pt idx="3158">
                  <c:v>41878</c:v>
                </c:pt>
                <c:pt idx="3159">
                  <c:v>41879</c:v>
                </c:pt>
                <c:pt idx="3160">
                  <c:v>41880</c:v>
                </c:pt>
                <c:pt idx="3161">
                  <c:v>41881</c:v>
                </c:pt>
                <c:pt idx="3162">
                  <c:v>41882</c:v>
                </c:pt>
                <c:pt idx="3163">
                  <c:v>41883</c:v>
                </c:pt>
                <c:pt idx="3164">
                  <c:v>41884</c:v>
                </c:pt>
                <c:pt idx="3165">
                  <c:v>41885</c:v>
                </c:pt>
                <c:pt idx="3166">
                  <c:v>41886</c:v>
                </c:pt>
                <c:pt idx="3167">
                  <c:v>41887</c:v>
                </c:pt>
                <c:pt idx="3168">
                  <c:v>41888</c:v>
                </c:pt>
                <c:pt idx="3169">
                  <c:v>41889</c:v>
                </c:pt>
                <c:pt idx="3170">
                  <c:v>41890</c:v>
                </c:pt>
                <c:pt idx="3171">
                  <c:v>41891</c:v>
                </c:pt>
                <c:pt idx="3172">
                  <c:v>41892</c:v>
                </c:pt>
                <c:pt idx="3173">
                  <c:v>41893</c:v>
                </c:pt>
                <c:pt idx="3174">
                  <c:v>41894</c:v>
                </c:pt>
                <c:pt idx="3175">
                  <c:v>41895</c:v>
                </c:pt>
                <c:pt idx="3176">
                  <c:v>41896</c:v>
                </c:pt>
                <c:pt idx="3177">
                  <c:v>41897</c:v>
                </c:pt>
                <c:pt idx="3178">
                  <c:v>41898</c:v>
                </c:pt>
                <c:pt idx="3179">
                  <c:v>41899</c:v>
                </c:pt>
                <c:pt idx="3180">
                  <c:v>41900</c:v>
                </c:pt>
                <c:pt idx="3181">
                  <c:v>41901</c:v>
                </c:pt>
                <c:pt idx="3182">
                  <c:v>41902</c:v>
                </c:pt>
                <c:pt idx="3183">
                  <c:v>41903</c:v>
                </c:pt>
                <c:pt idx="3184">
                  <c:v>41904</c:v>
                </c:pt>
                <c:pt idx="3185">
                  <c:v>41905</c:v>
                </c:pt>
                <c:pt idx="3186">
                  <c:v>41906</c:v>
                </c:pt>
                <c:pt idx="3187">
                  <c:v>41907</c:v>
                </c:pt>
                <c:pt idx="3188">
                  <c:v>41908</c:v>
                </c:pt>
                <c:pt idx="3189">
                  <c:v>41909</c:v>
                </c:pt>
                <c:pt idx="3190">
                  <c:v>41910</c:v>
                </c:pt>
                <c:pt idx="3191">
                  <c:v>41911</c:v>
                </c:pt>
                <c:pt idx="3192">
                  <c:v>41912</c:v>
                </c:pt>
                <c:pt idx="3193">
                  <c:v>41913</c:v>
                </c:pt>
                <c:pt idx="3194">
                  <c:v>41914</c:v>
                </c:pt>
                <c:pt idx="3195">
                  <c:v>41915</c:v>
                </c:pt>
                <c:pt idx="3196">
                  <c:v>41916</c:v>
                </c:pt>
                <c:pt idx="3197">
                  <c:v>41917</c:v>
                </c:pt>
                <c:pt idx="3198">
                  <c:v>41918</c:v>
                </c:pt>
                <c:pt idx="3199">
                  <c:v>41919</c:v>
                </c:pt>
                <c:pt idx="3200">
                  <c:v>41920</c:v>
                </c:pt>
                <c:pt idx="3201">
                  <c:v>41921</c:v>
                </c:pt>
                <c:pt idx="3202">
                  <c:v>41922</c:v>
                </c:pt>
                <c:pt idx="3203">
                  <c:v>41923</c:v>
                </c:pt>
                <c:pt idx="3204">
                  <c:v>41924</c:v>
                </c:pt>
                <c:pt idx="3205">
                  <c:v>41925</c:v>
                </c:pt>
                <c:pt idx="3206">
                  <c:v>41926</c:v>
                </c:pt>
                <c:pt idx="3207">
                  <c:v>41927</c:v>
                </c:pt>
                <c:pt idx="3208">
                  <c:v>41928</c:v>
                </c:pt>
                <c:pt idx="3209">
                  <c:v>41929</c:v>
                </c:pt>
                <c:pt idx="3210">
                  <c:v>41930</c:v>
                </c:pt>
                <c:pt idx="3211">
                  <c:v>41931</c:v>
                </c:pt>
                <c:pt idx="3212">
                  <c:v>41932</c:v>
                </c:pt>
                <c:pt idx="3213">
                  <c:v>41933</c:v>
                </c:pt>
                <c:pt idx="3214">
                  <c:v>41934</c:v>
                </c:pt>
                <c:pt idx="3215">
                  <c:v>41935</c:v>
                </c:pt>
                <c:pt idx="3216">
                  <c:v>41936</c:v>
                </c:pt>
                <c:pt idx="3217">
                  <c:v>41937</c:v>
                </c:pt>
                <c:pt idx="3218">
                  <c:v>41938</c:v>
                </c:pt>
                <c:pt idx="3219">
                  <c:v>41939</c:v>
                </c:pt>
                <c:pt idx="3220">
                  <c:v>41940</c:v>
                </c:pt>
                <c:pt idx="3221">
                  <c:v>41941</c:v>
                </c:pt>
                <c:pt idx="3222">
                  <c:v>41942</c:v>
                </c:pt>
                <c:pt idx="3223">
                  <c:v>41943</c:v>
                </c:pt>
                <c:pt idx="3224">
                  <c:v>41944</c:v>
                </c:pt>
                <c:pt idx="3225">
                  <c:v>41945</c:v>
                </c:pt>
                <c:pt idx="3226">
                  <c:v>41946</c:v>
                </c:pt>
                <c:pt idx="3227">
                  <c:v>41947</c:v>
                </c:pt>
                <c:pt idx="3228">
                  <c:v>41948</c:v>
                </c:pt>
                <c:pt idx="3229">
                  <c:v>41949</c:v>
                </c:pt>
                <c:pt idx="3230">
                  <c:v>41950</c:v>
                </c:pt>
                <c:pt idx="3231">
                  <c:v>41951</c:v>
                </c:pt>
                <c:pt idx="3232">
                  <c:v>41952</c:v>
                </c:pt>
                <c:pt idx="3233">
                  <c:v>41953</c:v>
                </c:pt>
                <c:pt idx="3234">
                  <c:v>41954</c:v>
                </c:pt>
                <c:pt idx="3235">
                  <c:v>41955</c:v>
                </c:pt>
                <c:pt idx="3236">
                  <c:v>41956</c:v>
                </c:pt>
                <c:pt idx="3237">
                  <c:v>41957</c:v>
                </c:pt>
                <c:pt idx="3238">
                  <c:v>41958</c:v>
                </c:pt>
                <c:pt idx="3239">
                  <c:v>41959</c:v>
                </c:pt>
                <c:pt idx="3240">
                  <c:v>41960</c:v>
                </c:pt>
                <c:pt idx="3241">
                  <c:v>41961</c:v>
                </c:pt>
                <c:pt idx="3242">
                  <c:v>41962</c:v>
                </c:pt>
                <c:pt idx="3243">
                  <c:v>41963</c:v>
                </c:pt>
                <c:pt idx="3244">
                  <c:v>41964</c:v>
                </c:pt>
                <c:pt idx="3245">
                  <c:v>41965</c:v>
                </c:pt>
                <c:pt idx="3246">
                  <c:v>41966</c:v>
                </c:pt>
                <c:pt idx="3247">
                  <c:v>41967</c:v>
                </c:pt>
                <c:pt idx="3248">
                  <c:v>41968</c:v>
                </c:pt>
                <c:pt idx="3249">
                  <c:v>41969</c:v>
                </c:pt>
                <c:pt idx="3250">
                  <c:v>41970</c:v>
                </c:pt>
                <c:pt idx="3251">
                  <c:v>41971</c:v>
                </c:pt>
                <c:pt idx="3252">
                  <c:v>41972</c:v>
                </c:pt>
                <c:pt idx="3253">
                  <c:v>41973</c:v>
                </c:pt>
                <c:pt idx="3254">
                  <c:v>41974</c:v>
                </c:pt>
                <c:pt idx="3255">
                  <c:v>41975</c:v>
                </c:pt>
                <c:pt idx="3256">
                  <c:v>41976</c:v>
                </c:pt>
                <c:pt idx="3257">
                  <c:v>41977</c:v>
                </c:pt>
                <c:pt idx="3258">
                  <c:v>41978</c:v>
                </c:pt>
                <c:pt idx="3259">
                  <c:v>41979</c:v>
                </c:pt>
                <c:pt idx="3260">
                  <c:v>41980</c:v>
                </c:pt>
                <c:pt idx="3261">
                  <c:v>41981</c:v>
                </c:pt>
                <c:pt idx="3262">
                  <c:v>41982</c:v>
                </c:pt>
                <c:pt idx="3263">
                  <c:v>41983</c:v>
                </c:pt>
                <c:pt idx="3264">
                  <c:v>41984</c:v>
                </c:pt>
                <c:pt idx="3265">
                  <c:v>41985</c:v>
                </c:pt>
                <c:pt idx="3266">
                  <c:v>41986</c:v>
                </c:pt>
                <c:pt idx="3267">
                  <c:v>41987</c:v>
                </c:pt>
                <c:pt idx="3268">
                  <c:v>41988</c:v>
                </c:pt>
                <c:pt idx="3269">
                  <c:v>41989</c:v>
                </c:pt>
                <c:pt idx="3270">
                  <c:v>41990</c:v>
                </c:pt>
                <c:pt idx="3271">
                  <c:v>41991</c:v>
                </c:pt>
                <c:pt idx="3272">
                  <c:v>41992</c:v>
                </c:pt>
                <c:pt idx="3273">
                  <c:v>41993</c:v>
                </c:pt>
                <c:pt idx="3274">
                  <c:v>41994</c:v>
                </c:pt>
                <c:pt idx="3275">
                  <c:v>41995</c:v>
                </c:pt>
                <c:pt idx="3276">
                  <c:v>41996</c:v>
                </c:pt>
                <c:pt idx="3277">
                  <c:v>41997</c:v>
                </c:pt>
                <c:pt idx="3278">
                  <c:v>41998</c:v>
                </c:pt>
                <c:pt idx="3279">
                  <c:v>41999</c:v>
                </c:pt>
                <c:pt idx="3280">
                  <c:v>42000</c:v>
                </c:pt>
                <c:pt idx="3281">
                  <c:v>42001</c:v>
                </c:pt>
                <c:pt idx="3282">
                  <c:v>42002</c:v>
                </c:pt>
                <c:pt idx="3283">
                  <c:v>42003</c:v>
                </c:pt>
                <c:pt idx="3284">
                  <c:v>42004</c:v>
                </c:pt>
                <c:pt idx="3285">
                  <c:v>42005</c:v>
                </c:pt>
                <c:pt idx="3286">
                  <c:v>42006</c:v>
                </c:pt>
                <c:pt idx="3287">
                  <c:v>42007</c:v>
                </c:pt>
                <c:pt idx="3288">
                  <c:v>42008</c:v>
                </c:pt>
                <c:pt idx="3289">
                  <c:v>42009</c:v>
                </c:pt>
                <c:pt idx="3290">
                  <c:v>42010</c:v>
                </c:pt>
                <c:pt idx="3291">
                  <c:v>42011</c:v>
                </c:pt>
                <c:pt idx="3292">
                  <c:v>42012</c:v>
                </c:pt>
                <c:pt idx="3293">
                  <c:v>42013</c:v>
                </c:pt>
                <c:pt idx="3294">
                  <c:v>42014</c:v>
                </c:pt>
                <c:pt idx="3295">
                  <c:v>42015</c:v>
                </c:pt>
                <c:pt idx="3296">
                  <c:v>42016</c:v>
                </c:pt>
                <c:pt idx="3297">
                  <c:v>42017</c:v>
                </c:pt>
                <c:pt idx="3298">
                  <c:v>42018</c:v>
                </c:pt>
                <c:pt idx="3299">
                  <c:v>42019</c:v>
                </c:pt>
                <c:pt idx="3300">
                  <c:v>42020</c:v>
                </c:pt>
                <c:pt idx="3301">
                  <c:v>42021</c:v>
                </c:pt>
                <c:pt idx="3302">
                  <c:v>42022</c:v>
                </c:pt>
                <c:pt idx="3303">
                  <c:v>42023</c:v>
                </c:pt>
                <c:pt idx="3304">
                  <c:v>42024</c:v>
                </c:pt>
                <c:pt idx="3305">
                  <c:v>42025</c:v>
                </c:pt>
                <c:pt idx="3306">
                  <c:v>42026</c:v>
                </c:pt>
                <c:pt idx="3307">
                  <c:v>42027</c:v>
                </c:pt>
                <c:pt idx="3308">
                  <c:v>42028</c:v>
                </c:pt>
                <c:pt idx="3309">
                  <c:v>42029</c:v>
                </c:pt>
                <c:pt idx="3310">
                  <c:v>42030</c:v>
                </c:pt>
                <c:pt idx="3311">
                  <c:v>42031</c:v>
                </c:pt>
                <c:pt idx="3312">
                  <c:v>42032</c:v>
                </c:pt>
                <c:pt idx="3313">
                  <c:v>42033</c:v>
                </c:pt>
                <c:pt idx="3314">
                  <c:v>42034</c:v>
                </c:pt>
                <c:pt idx="3315">
                  <c:v>42035</c:v>
                </c:pt>
                <c:pt idx="3316">
                  <c:v>42036</c:v>
                </c:pt>
                <c:pt idx="3317">
                  <c:v>42037</c:v>
                </c:pt>
                <c:pt idx="3318">
                  <c:v>42038</c:v>
                </c:pt>
                <c:pt idx="3319">
                  <c:v>42039</c:v>
                </c:pt>
                <c:pt idx="3320">
                  <c:v>42040</c:v>
                </c:pt>
                <c:pt idx="3321">
                  <c:v>42041</c:v>
                </c:pt>
                <c:pt idx="3322">
                  <c:v>42042</c:v>
                </c:pt>
                <c:pt idx="3323">
                  <c:v>42043</c:v>
                </c:pt>
                <c:pt idx="3324">
                  <c:v>42044</c:v>
                </c:pt>
                <c:pt idx="3325">
                  <c:v>42045</c:v>
                </c:pt>
                <c:pt idx="3326">
                  <c:v>42046</c:v>
                </c:pt>
                <c:pt idx="3327">
                  <c:v>42047</c:v>
                </c:pt>
                <c:pt idx="3328">
                  <c:v>42048</c:v>
                </c:pt>
                <c:pt idx="3329">
                  <c:v>42049</c:v>
                </c:pt>
                <c:pt idx="3330">
                  <c:v>42050</c:v>
                </c:pt>
                <c:pt idx="3331">
                  <c:v>42051</c:v>
                </c:pt>
                <c:pt idx="3332">
                  <c:v>42052</c:v>
                </c:pt>
                <c:pt idx="3333">
                  <c:v>42053</c:v>
                </c:pt>
                <c:pt idx="3334">
                  <c:v>42054</c:v>
                </c:pt>
                <c:pt idx="3335">
                  <c:v>42055</c:v>
                </c:pt>
                <c:pt idx="3336">
                  <c:v>42056</c:v>
                </c:pt>
                <c:pt idx="3337">
                  <c:v>42057</c:v>
                </c:pt>
                <c:pt idx="3338">
                  <c:v>42058</c:v>
                </c:pt>
                <c:pt idx="3339">
                  <c:v>42059</c:v>
                </c:pt>
                <c:pt idx="3340">
                  <c:v>42060</c:v>
                </c:pt>
                <c:pt idx="3341">
                  <c:v>42061</c:v>
                </c:pt>
                <c:pt idx="3342">
                  <c:v>42062</c:v>
                </c:pt>
                <c:pt idx="3343">
                  <c:v>42063</c:v>
                </c:pt>
                <c:pt idx="3344">
                  <c:v>42064</c:v>
                </c:pt>
                <c:pt idx="3345">
                  <c:v>42065</c:v>
                </c:pt>
                <c:pt idx="3346">
                  <c:v>42066</c:v>
                </c:pt>
                <c:pt idx="3347">
                  <c:v>42067</c:v>
                </c:pt>
                <c:pt idx="3348">
                  <c:v>42068</c:v>
                </c:pt>
                <c:pt idx="3349">
                  <c:v>42069</c:v>
                </c:pt>
                <c:pt idx="3350">
                  <c:v>42070</c:v>
                </c:pt>
                <c:pt idx="3351">
                  <c:v>42071</c:v>
                </c:pt>
                <c:pt idx="3352">
                  <c:v>42072</c:v>
                </c:pt>
                <c:pt idx="3353">
                  <c:v>42073</c:v>
                </c:pt>
                <c:pt idx="3354">
                  <c:v>42074</c:v>
                </c:pt>
                <c:pt idx="3355">
                  <c:v>42075</c:v>
                </c:pt>
                <c:pt idx="3356">
                  <c:v>42076</c:v>
                </c:pt>
                <c:pt idx="3357">
                  <c:v>42077</c:v>
                </c:pt>
                <c:pt idx="3358">
                  <c:v>42078</c:v>
                </c:pt>
                <c:pt idx="3359">
                  <c:v>42079</c:v>
                </c:pt>
                <c:pt idx="3360">
                  <c:v>42080</c:v>
                </c:pt>
                <c:pt idx="3361">
                  <c:v>42081</c:v>
                </c:pt>
                <c:pt idx="3362">
                  <c:v>42082</c:v>
                </c:pt>
                <c:pt idx="3363">
                  <c:v>42083</c:v>
                </c:pt>
                <c:pt idx="3364">
                  <c:v>42084</c:v>
                </c:pt>
                <c:pt idx="3365">
                  <c:v>42085</c:v>
                </c:pt>
                <c:pt idx="3366">
                  <c:v>42086</c:v>
                </c:pt>
                <c:pt idx="3367">
                  <c:v>42087</c:v>
                </c:pt>
                <c:pt idx="3368">
                  <c:v>42088</c:v>
                </c:pt>
                <c:pt idx="3369">
                  <c:v>42089</c:v>
                </c:pt>
                <c:pt idx="3370">
                  <c:v>42090</c:v>
                </c:pt>
                <c:pt idx="3371">
                  <c:v>42091</c:v>
                </c:pt>
                <c:pt idx="3372">
                  <c:v>42092</c:v>
                </c:pt>
                <c:pt idx="3373">
                  <c:v>42093</c:v>
                </c:pt>
                <c:pt idx="3374">
                  <c:v>42094</c:v>
                </c:pt>
                <c:pt idx="3375">
                  <c:v>42095</c:v>
                </c:pt>
                <c:pt idx="3376">
                  <c:v>42096</c:v>
                </c:pt>
                <c:pt idx="3377">
                  <c:v>42097</c:v>
                </c:pt>
                <c:pt idx="3378">
                  <c:v>42098</c:v>
                </c:pt>
                <c:pt idx="3379">
                  <c:v>42099</c:v>
                </c:pt>
                <c:pt idx="3380">
                  <c:v>42100</c:v>
                </c:pt>
                <c:pt idx="3381">
                  <c:v>42101</c:v>
                </c:pt>
                <c:pt idx="3382">
                  <c:v>42102</c:v>
                </c:pt>
                <c:pt idx="3383">
                  <c:v>42103</c:v>
                </c:pt>
                <c:pt idx="3384">
                  <c:v>42104</c:v>
                </c:pt>
                <c:pt idx="3385">
                  <c:v>42105</c:v>
                </c:pt>
                <c:pt idx="3386">
                  <c:v>42106</c:v>
                </c:pt>
                <c:pt idx="3387">
                  <c:v>42107</c:v>
                </c:pt>
                <c:pt idx="3388">
                  <c:v>42108</c:v>
                </c:pt>
                <c:pt idx="3389">
                  <c:v>42109</c:v>
                </c:pt>
                <c:pt idx="3390">
                  <c:v>42110</c:v>
                </c:pt>
                <c:pt idx="3391">
                  <c:v>42111</c:v>
                </c:pt>
                <c:pt idx="3392">
                  <c:v>42112</c:v>
                </c:pt>
                <c:pt idx="3393">
                  <c:v>42113</c:v>
                </c:pt>
                <c:pt idx="3394">
                  <c:v>42114</c:v>
                </c:pt>
                <c:pt idx="3395">
                  <c:v>42115</c:v>
                </c:pt>
                <c:pt idx="3396">
                  <c:v>42116</c:v>
                </c:pt>
                <c:pt idx="3397">
                  <c:v>42117</c:v>
                </c:pt>
                <c:pt idx="3398">
                  <c:v>42118</c:v>
                </c:pt>
                <c:pt idx="3399">
                  <c:v>42119</c:v>
                </c:pt>
                <c:pt idx="3400">
                  <c:v>42120</c:v>
                </c:pt>
                <c:pt idx="3401">
                  <c:v>42121</c:v>
                </c:pt>
                <c:pt idx="3402">
                  <c:v>42122</c:v>
                </c:pt>
                <c:pt idx="3403">
                  <c:v>42123</c:v>
                </c:pt>
                <c:pt idx="3404">
                  <c:v>42124</c:v>
                </c:pt>
                <c:pt idx="3405">
                  <c:v>42125</c:v>
                </c:pt>
                <c:pt idx="3406">
                  <c:v>42126</c:v>
                </c:pt>
                <c:pt idx="3407">
                  <c:v>42127</c:v>
                </c:pt>
                <c:pt idx="3408">
                  <c:v>42128</c:v>
                </c:pt>
                <c:pt idx="3409">
                  <c:v>42129</c:v>
                </c:pt>
                <c:pt idx="3410">
                  <c:v>42130</c:v>
                </c:pt>
                <c:pt idx="3411">
                  <c:v>42131</c:v>
                </c:pt>
                <c:pt idx="3412">
                  <c:v>42132</c:v>
                </c:pt>
                <c:pt idx="3413">
                  <c:v>42133</c:v>
                </c:pt>
                <c:pt idx="3414">
                  <c:v>42134</c:v>
                </c:pt>
                <c:pt idx="3415">
                  <c:v>42135</c:v>
                </c:pt>
                <c:pt idx="3416">
                  <c:v>42136</c:v>
                </c:pt>
                <c:pt idx="3417">
                  <c:v>42137</c:v>
                </c:pt>
                <c:pt idx="3418">
                  <c:v>42138</c:v>
                </c:pt>
                <c:pt idx="3419">
                  <c:v>42139</c:v>
                </c:pt>
                <c:pt idx="3420">
                  <c:v>42140</c:v>
                </c:pt>
                <c:pt idx="3421">
                  <c:v>42141</c:v>
                </c:pt>
                <c:pt idx="3422">
                  <c:v>42142</c:v>
                </c:pt>
                <c:pt idx="3423">
                  <c:v>42143</c:v>
                </c:pt>
                <c:pt idx="3424">
                  <c:v>42144</c:v>
                </c:pt>
                <c:pt idx="3425">
                  <c:v>42145</c:v>
                </c:pt>
                <c:pt idx="3426">
                  <c:v>42146</c:v>
                </c:pt>
                <c:pt idx="3427">
                  <c:v>42147</c:v>
                </c:pt>
                <c:pt idx="3428">
                  <c:v>42148</c:v>
                </c:pt>
                <c:pt idx="3429">
                  <c:v>42149</c:v>
                </c:pt>
                <c:pt idx="3430">
                  <c:v>42150</c:v>
                </c:pt>
                <c:pt idx="3431">
                  <c:v>42151</c:v>
                </c:pt>
                <c:pt idx="3432">
                  <c:v>42152</c:v>
                </c:pt>
                <c:pt idx="3433">
                  <c:v>42153</c:v>
                </c:pt>
                <c:pt idx="3434">
                  <c:v>42154</c:v>
                </c:pt>
                <c:pt idx="3435">
                  <c:v>42155</c:v>
                </c:pt>
                <c:pt idx="3436">
                  <c:v>42156</c:v>
                </c:pt>
                <c:pt idx="3437">
                  <c:v>42157</c:v>
                </c:pt>
                <c:pt idx="3438">
                  <c:v>42158</c:v>
                </c:pt>
                <c:pt idx="3439">
                  <c:v>42159</c:v>
                </c:pt>
                <c:pt idx="3440">
                  <c:v>42160</c:v>
                </c:pt>
                <c:pt idx="3441">
                  <c:v>42161</c:v>
                </c:pt>
                <c:pt idx="3442">
                  <c:v>42162</c:v>
                </c:pt>
                <c:pt idx="3443">
                  <c:v>42163</c:v>
                </c:pt>
                <c:pt idx="3444">
                  <c:v>42164</c:v>
                </c:pt>
                <c:pt idx="3445">
                  <c:v>42165</c:v>
                </c:pt>
                <c:pt idx="3446">
                  <c:v>42166</c:v>
                </c:pt>
                <c:pt idx="3447">
                  <c:v>42167</c:v>
                </c:pt>
                <c:pt idx="3448">
                  <c:v>42168</c:v>
                </c:pt>
                <c:pt idx="3449">
                  <c:v>42169</c:v>
                </c:pt>
                <c:pt idx="3450">
                  <c:v>42170</c:v>
                </c:pt>
                <c:pt idx="3451">
                  <c:v>42171</c:v>
                </c:pt>
                <c:pt idx="3452">
                  <c:v>42172</c:v>
                </c:pt>
                <c:pt idx="3453">
                  <c:v>42173</c:v>
                </c:pt>
                <c:pt idx="3454">
                  <c:v>42174</c:v>
                </c:pt>
                <c:pt idx="3455">
                  <c:v>42175</c:v>
                </c:pt>
                <c:pt idx="3456">
                  <c:v>42176</c:v>
                </c:pt>
                <c:pt idx="3457">
                  <c:v>42177</c:v>
                </c:pt>
                <c:pt idx="3458">
                  <c:v>42178</c:v>
                </c:pt>
                <c:pt idx="3459">
                  <c:v>42179</c:v>
                </c:pt>
                <c:pt idx="3460">
                  <c:v>42180</c:v>
                </c:pt>
                <c:pt idx="3461">
                  <c:v>42181</c:v>
                </c:pt>
                <c:pt idx="3462">
                  <c:v>42182</c:v>
                </c:pt>
                <c:pt idx="3463">
                  <c:v>42183</c:v>
                </c:pt>
                <c:pt idx="3464">
                  <c:v>42184</c:v>
                </c:pt>
                <c:pt idx="3465">
                  <c:v>42185</c:v>
                </c:pt>
                <c:pt idx="3466">
                  <c:v>42186</c:v>
                </c:pt>
                <c:pt idx="3467">
                  <c:v>42187</c:v>
                </c:pt>
                <c:pt idx="3468">
                  <c:v>42188</c:v>
                </c:pt>
                <c:pt idx="3469">
                  <c:v>42189</c:v>
                </c:pt>
                <c:pt idx="3470">
                  <c:v>42190</c:v>
                </c:pt>
                <c:pt idx="3471">
                  <c:v>42191</c:v>
                </c:pt>
                <c:pt idx="3472">
                  <c:v>42192</c:v>
                </c:pt>
                <c:pt idx="3473">
                  <c:v>42193</c:v>
                </c:pt>
                <c:pt idx="3474">
                  <c:v>42194</c:v>
                </c:pt>
                <c:pt idx="3475">
                  <c:v>42195</c:v>
                </c:pt>
                <c:pt idx="3476">
                  <c:v>42196</c:v>
                </c:pt>
                <c:pt idx="3477">
                  <c:v>42197</c:v>
                </c:pt>
                <c:pt idx="3478">
                  <c:v>42198</c:v>
                </c:pt>
                <c:pt idx="3479">
                  <c:v>42199</c:v>
                </c:pt>
                <c:pt idx="3480">
                  <c:v>42200</c:v>
                </c:pt>
                <c:pt idx="3481">
                  <c:v>42201</c:v>
                </c:pt>
                <c:pt idx="3482">
                  <c:v>42202</c:v>
                </c:pt>
                <c:pt idx="3483">
                  <c:v>42203</c:v>
                </c:pt>
                <c:pt idx="3484">
                  <c:v>42204</c:v>
                </c:pt>
                <c:pt idx="3485">
                  <c:v>42205</c:v>
                </c:pt>
                <c:pt idx="3486">
                  <c:v>42206</c:v>
                </c:pt>
                <c:pt idx="3487">
                  <c:v>42207</c:v>
                </c:pt>
                <c:pt idx="3488">
                  <c:v>42208</c:v>
                </c:pt>
                <c:pt idx="3489">
                  <c:v>42209</c:v>
                </c:pt>
                <c:pt idx="3490">
                  <c:v>42210</c:v>
                </c:pt>
                <c:pt idx="3491">
                  <c:v>42211</c:v>
                </c:pt>
                <c:pt idx="3492">
                  <c:v>42212</c:v>
                </c:pt>
                <c:pt idx="3493">
                  <c:v>42213</c:v>
                </c:pt>
                <c:pt idx="3494">
                  <c:v>42214</c:v>
                </c:pt>
                <c:pt idx="3495">
                  <c:v>42215</c:v>
                </c:pt>
                <c:pt idx="3496">
                  <c:v>42216</c:v>
                </c:pt>
                <c:pt idx="3497">
                  <c:v>42217</c:v>
                </c:pt>
                <c:pt idx="3498">
                  <c:v>42218</c:v>
                </c:pt>
                <c:pt idx="3499">
                  <c:v>42219</c:v>
                </c:pt>
                <c:pt idx="3500">
                  <c:v>42220</c:v>
                </c:pt>
                <c:pt idx="3501">
                  <c:v>42221</c:v>
                </c:pt>
                <c:pt idx="3502">
                  <c:v>42222</c:v>
                </c:pt>
                <c:pt idx="3503">
                  <c:v>42223</c:v>
                </c:pt>
                <c:pt idx="3504">
                  <c:v>42224</c:v>
                </c:pt>
                <c:pt idx="3505">
                  <c:v>42225</c:v>
                </c:pt>
                <c:pt idx="3506">
                  <c:v>42226</c:v>
                </c:pt>
                <c:pt idx="3507">
                  <c:v>42227</c:v>
                </c:pt>
                <c:pt idx="3508">
                  <c:v>42228</c:v>
                </c:pt>
                <c:pt idx="3509">
                  <c:v>42229</c:v>
                </c:pt>
                <c:pt idx="3510">
                  <c:v>42230</c:v>
                </c:pt>
                <c:pt idx="3511">
                  <c:v>42231</c:v>
                </c:pt>
                <c:pt idx="3512">
                  <c:v>42232</c:v>
                </c:pt>
                <c:pt idx="3513">
                  <c:v>42233</c:v>
                </c:pt>
                <c:pt idx="3514">
                  <c:v>42234</c:v>
                </c:pt>
                <c:pt idx="3515">
                  <c:v>42235</c:v>
                </c:pt>
                <c:pt idx="3516">
                  <c:v>42236</c:v>
                </c:pt>
                <c:pt idx="3517">
                  <c:v>42237</c:v>
                </c:pt>
                <c:pt idx="3518">
                  <c:v>42238</c:v>
                </c:pt>
                <c:pt idx="3519">
                  <c:v>42239</c:v>
                </c:pt>
                <c:pt idx="3520">
                  <c:v>42240</c:v>
                </c:pt>
                <c:pt idx="3521">
                  <c:v>42241</c:v>
                </c:pt>
                <c:pt idx="3522">
                  <c:v>42242</c:v>
                </c:pt>
                <c:pt idx="3523">
                  <c:v>42243</c:v>
                </c:pt>
                <c:pt idx="3524">
                  <c:v>42244</c:v>
                </c:pt>
                <c:pt idx="3525">
                  <c:v>42245</c:v>
                </c:pt>
                <c:pt idx="3526">
                  <c:v>42246</c:v>
                </c:pt>
                <c:pt idx="3527">
                  <c:v>42247</c:v>
                </c:pt>
                <c:pt idx="3528">
                  <c:v>42248</c:v>
                </c:pt>
                <c:pt idx="3529">
                  <c:v>42249</c:v>
                </c:pt>
                <c:pt idx="3530">
                  <c:v>42250</c:v>
                </c:pt>
                <c:pt idx="3531">
                  <c:v>42251</c:v>
                </c:pt>
                <c:pt idx="3532">
                  <c:v>42252</c:v>
                </c:pt>
                <c:pt idx="3533">
                  <c:v>42253</c:v>
                </c:pt>
                <c:pt idx="3534">
                  <c:v>42254</c:v>
                </c:pt>
                <c:pt idx="3535">
                  <c:v>42255</c:v>
                </c:pt>
                <c:pt idx="3536">
                  <c:v>42256</c:v>
                </c:pt>
                <c:pt idx="3537">
                  <c:v>42257</c:v>
                </c:pt>
                <c:pt idx="3538">
                  <c:v>42258</c:v>
                </c:pt>
                <c:pt idx="3539">
                  <c:v>42259</c:v>
                </c:pt>
                <c:pt idx="3540">
                  <c:v>42260</c:v>
                </c:pt>
                <c:pt idx="3541">
                  <c:v>42261</c:v>
                </c:pt>
                <c:pt idx="3542">
                  <c:v>42262</c:v>
                </c:pt>
                <c:pt idx="3543">
                  <c:v>42263</c:v>
                </c:pt>
                <c:pt idx="3544">
                  <c:v>42264</c:v>
                </c:pt>
                <c:pt idx="3545">
                  <c:v>42265</c:v>
                </c:pt>
                <c:pt idx="3546">
                  <c:v>42266</c:v>
                </c:pt>
                <c:pt idx="3547">
                  <c:v>42267</c:v>
                </c:pt>
                <c:pt idx="3548">
                  <c:v>42268</c:v>
                </c:pt>
                <c:pt idx="3549">
                  <c:v>42269</c:v>
                </c:pt>
                <c:pt idx="3550">
                  <c:v>42270</c:v>
                </c:pt>
                <c:pt idx="3551">
                  <c:v>42271</c:v>
                </c:pt>
                <c:pt idx="3552">
                  <c:v>42272</c:v>
                </c:pt>
                <c:pt idx="3553">
                  <c:v>42273</c:v>
                </c:pt>
                <c:pt idx="3554">
                  <c:v>42274</c:v>
                </c:pt>
                <c:pt idx="3555">
                  <c:v>42275</c:v>
                </c:pt>
                <c:pt idx="3556">
                  <c:v>42276</c:v>
                </c:pt>
                <c:pt idx="3557">
                  <c:v>42277</c:v>
                </c:pt>
                <c:pt idx="3558">
                  <c:v>42278</c:v>
                </c:pt>
                <c:pt idx="3559">
                  <c:v>42279</c:v>
                </c:pt>
                <c:pt idx="3560">
                  <c:v>42280</c:v>
                </c:pt>
                <c:pt idx="3561">
                  <c:v>42281</c:v>
                </c:pt>
                <c:pt idx="3562">
                  <c:v>42282</c:v>
                </c:pt>
                <c:pt idx="3563">
                  <c:v>42283</c:v>
                </c:pt>
                <c:pt idx="3564">
                  <c:v>42284</c:v>
                </c:pt>
                <c:pt idx="3565">
                  <c:v>42285</c:v>
                </c:pt>
                <c:pt idx="3566">
                  <c:v>42286</c:v>
                </c:pt>
                <c:pt idx="3567">
                  <c:v>42287</c:v>
                </c:pt>
                <c:pt idx="3568">
                  <c:v>42288</c:v>
                </c:pt>
                <c:pt idx="3569">
                  <c:v>42289</c:v>
                </c:pt>
                <c:pt idx="3570">
                  <c:v>42290</c:v>
                </c:pt>
                <c:pt idx="3571">
                  <c:v>42291</c:v>
                </c:pt>
                <c:pt idx="3572">
                  <c:v>42292</c:v>
                </c:pt>
                <c:pt idx="3573">
                  <c:v>42293</c:v>
                </c:pt>
                <c:pt idx="3574">
                  <c:v>42294</c:v>
                </c:pt>
                <c:pt idx="3575">
                  <c:v>42295</c:v>
                </c:pt>
                <c:pt idx="3576">
                  <c:v>42296</c:v>
                </c:pt>
                <c:pt idx="3577">
                  <c:v>42297</c:v>
                </c:pt>
                <c:pt idx="3578">
                  <c:v>42298</c:v>
                </c:pt>
                <c:pt idx="3579">
                  <c:v>42299</c:v>
                </c:pt>
                <c:pt idx="3580">
                  <c:v>42300</c:v>
                </c:pt>
                <c:pt idx="3581">
                  <c:v>42301</c:v>
                </c:pt>
                <c:pt idx="3582">
                  <c:v>42302</c:v>
                </c:pt>
                <c:pt idx="3583">
                  <c:v>42303</c:v>
                </c:pt>
                <c:pt idx="3584">
                  <c:v>42304</c:v>
                </c:pt>
                <c:pt idx="3585">
                  <c:v>42305</c:v>
                </c:pt>
                <c:pt idx="3586">
                  <c:v>42306</c:v>
                </c:pt>
                <c:pt idx="3587">
                  <c:v>42307</c:v>
                </c:pt>
                <c:pt idx="3588">
                  <c:v>42308</c:v>
                </c:pt>
                <c:pt idx="3589">
                  <c:v>42309</c:v>
                </c:pt>
                <c:pt idx="3590">
                  <c:v>42310</c:v>
                </c:pt>
                <c:pt idx="3591">
                  <c:v>42311</c:v>
                </c:pt>
                <c:pt idx="3592">
                  <c:v>42312</c:v>
                </c:pt>
                <c:pt idx="3593">
                  <c:v>42313</c:v>
                </c:pt>
                <c:pt idx="3594">
                  <c:v>42314</c:v>
                </c:pt>
                <c:pt idx="3595">
                  <c:v>42315</c:v>
                </c:pt>
                <c:pt idx="3596">
                  <c:v>42316</c:v>
                </c:pt>
                <c:pt idx="3597">
                  <c:v>42317</c:v>
                </c:pt>
                <c:pt idx="3598">
                  <c:v>42318</c:v>
                </c:pt>
                <c:pt idx="3599">
                  <c:v>42319</c:v>
                </c:pt>
                <c:pt idx="3600">
                  <c:v>42320</c:v>
                </c:pt>
                <c:pt idx="3601">
                  <c:v>42321</c:v>
                </c:pt>
                <c:pt idx="3602">
                  <c:v>42322</c:v>
                </c:pt>
                <c:pt idx="3603">
                  <c:v>42323</c:v>
                </c:pt>
                <c:pt idx="3604">
                  <c:v>42324</c:v>
                </c:pt>
                <c:pt idx="3605">
                  <c:v>42325</c:v>
                </c:pt>
                <c:pt idx="3606">
                  <c:v>42326</c:v>
                </c:pt>
                <c:pt idx="3607">
                  <c:v>42327</c:v>
                </c:pt>
                <c:pt idx="3608">
                  <c:v>42328</c:v>
                </c:pt>
                <c:pt idx="3609">
                  <c:v>42329</c:v>
                </c:pt>
                <c:pt idx="3610">
                  <c:v>42330</c:v>
                </c:pt>
                <c:pt idx="3611">
                  <c:v>42331</c:v>
                </c:pt>
                <c:pt idx="3612">
                  <c:v>42332</c:v>
                </c:pt>
                <c:pt idx="3613">
                  <c:v>42333</c:v>
                </c:pt>
                <c:pt idx="3614">
                  <c:v>42334</c:v>
                </c:pt>
                <c:pt idx="3615">
                  <c:v>42335</c:v>
                </c:pt>
                <c:pt idx="3616">
                  <c:v>42336</c:v>
                </c:pt>
                <c:pt idx="3617">
                  <c:v>42337</c:v>
                </c:pt>
                <c:pt idx="3618">
                  <c:v>42338</c:v>
                </c:pt>
                <c:pt idx="3619">
                  <c:v>42339</c:v>
                </c:pt>
                <c:pt idx="3620">
                  <c:v>42340</c:v>
                </c:pt>
                <c:pt idx="3621">
                  <c:v>42341</c:v>
                </c:pt>
                <c:pt idx="3622">
                  <c:v>42342</c:v>
                </c:pt>
                <c:pt idx="3623">
                  <c:v>42343</c:v>
                </c:pt>
                <c:pt idx="3624">
                  <c:v>42344</c:v>
                </c:pt>
                <c:pt idx="3625">
                  <c:v>42345</c:v>
                </c:pt>
                <c:pt idx="3626">
                  <c:v>42346</c:v>
                </c:pt>
                <c:pt idx="3627">
                  <c:v>42347</c:v>
                </c:pt>
                <c:pt idx="3628">
                  <c:v>42348</c:v>
                </c:pt>
                <c:pt idx="3629">
                  <c:v>42349</c:v>
                </c:pt>
                <c:pt idx="3630">
                  <c:v>42350</c:v>
                </c:pt>
                <c:pt idx="3631">
                  <c:v>42351</c:v>
                </c:pt>
                <c:pt idx="3632">
                  <c:v>42352</c:v>
                </c:pt>
                <c:pt idx="3633">
                  <c:v>42353</c:v>
                </c:pt>
                <c:pt idx="3634">
                  <c:v>42354</c:v>
                </c:pt>
                <c:pt idx="3635">
                  <c:v>42355</c:v>
                </c:pt>
                <c:pt idx="3636">
                  <c:v>42356</c:v>
                </c:pt>
                <c:pt idx="3637">
                  <c:v>42357</c:v>
                </c:pt>
                <c:pt idx="3638">
                  <c:v>42358</c:v>
                </c:pt>
                <c:pt idx="3639">
                  <c:v>42359</c:v>
                </c:pt>
                <c:pt idx="3640">
                  <c:v>42360</c:v>
                </c:pt>
                <c:pt idx="3641">
                  <c:v>42361</c:v>
                </c:pt>
                <c:pt idx="3642">
                  <c:v>42362</c:v>
                </c:pt>
                <c:pt idx="3643">
                  <c:v>42363</c:v>
                </c:pt>
                <c:pt idx="3644">
                  <c:v>42364</c:v>
                </c:pt>
                <c:pt idx="3645">
                  <c:v>42365</c:v>
                </c:pt>
                <c:pt idx="3646">
                  <c:v>42366</c:v>
                </c:pt>
                <c:pt idx="3647">
                  <c:v>42367</c:v>
                </c:pt>
                <c:pt idx="3648">
                  <c:v>42368</c:v>
                </c:pt>
                <c:pt idx="3649">
                  <c:v>42369</c:v>
                </c:pt>
                <c:pt idx="3650">
                  <c:v>42370</c:v>
                </c:pt>
                <c:pt idx="3651">
                  <c:v>42371</c:v>
                </c:pt>
                <c:pt idx="3652">
                  <c:v>42372</c:v>
                </c:pt>
                <c:pt idx="3653">
                  <c:v>42373</c:v>
                </c:pt>
                <c:pt idx="3654">
                  <c:v>42374</c:v>
                </c:pt>
                <c:pt idx="3655">
                  <c:v>42375</c:v>
                </c:pt>
                <c:pt idx="3656">
                  <c:v>42376</c:v>
                </c:pt>
                <c:pt idx="3657">
                  <c:v>42377</c:v>
                </c:pt>
                <c:pt idx="3658">
                  <c:v>42378</c:v>
                </c:pt>
                <c:pt idx="3659">
                  <c:v>42379</c:v>
                </c:pt>
                <c:pt idx="3660">
                  <c:v>42380</c:v>
                </c:pt>
                <c:pt idx="3661">
                  <c:v>42381</c:v>
                </c:pt>
                <c:pt idx="3662">
                  <c:v>42382</c:v>
                </c:pt>
                <c:pt idx="3663">
                  <c:v>42383</c:v>
                </c:pt>
                <c:pt idx="3664">
                  <c:v>42384</c:v>
                </c:pt>
                <c:pt idx="3665">
                  <c:v>42385</c:v>
                </c:pt>
                <c:pt idx="3666">
                  <c:v>42386</c:v>
                </c:pt>
                <c:pt idx="3667">
                  <c:v>42387</c:v>
                </c:pt>
                <c:pt idx="3668">
                  <c:v>42388</c:v>
                </c:pt>
                <c:pt idx="3669">
                  <c:v>42389</c:v>
                </c:pt>
                <c:pt idx="3670">
                  <c:v>42390</c:v>
                </c:pt>
                <c:pt idx="3671">
                  <c:v>42391</c:v>
                </c:pt>
                <c:pt idx="3672">
                  <c:v>42392</c:v>
                </c:pt>
                <c:pt idx="3673">
                  <c:v>42393</c:v>
                </c:pt>
                <c:pt idx="3674">
                  <c:v>42394</c:v>
                </c:pt>
                <c:pt idx="3675">
                  <c:v>42395</c:v>
                </c:pt>
                <c:pt idx="3676">
                  <c:v>42396</c:v>
                </c:pt>
                <c:pt idx="3677">
                  <c:v>42397</c:v>
                </c:pt>
                <c:pt idx="3678">
                  <c:v>42398</c:v>
                </c:pt>
                <c:pt idx="3679">
                  <c:v>42399</c:v>
                </c:pt>
                <c:pt idx="3680">
                  <c:v>42400</c:v>
                </c:pt>
                <c:pt idx="3681">
                  <c:v>42401</c:v>
                </c:pt>
                <c:pt idx="3682">
                  <c:v>42402</c:v>
                </c:pt>
                <c:pt idx="3683">
                  <c:v>42403</c:v>
                </c:pt>
                <c:pt idx="3684">
                  <c:v>42404</c:v>
                </c:pt>
                <c:pt idx="3685">
                  <c:v>42405</c:v>
                </c:pt>
                <c:pt idx="3686">
                  <c:v>42406</c:v>
                </c:pt>
                <c:pt idx="3687">
                  <c:v>42407</c:v>
                </c:pt>
                <c:pt idx="3688">
                  <c:v>42408</c:v>
                </c:pt>
                <c:pt idx="3689">
                  <c:v>42409</c:v>
                </c:pt>
                <c:pt idx="3690">
                  <c:v>42410</c:v>
                </c:pt>
                <c:pt idx="3691">
                  <c:v>42411</c:v>
                </c:pt>
                <c:pt idx="3692">
                  <c:v>42412</c:v>
                </c:pt>
                <c:pt idx="3693">
                  <c:v>42413</c:v>
                </c:pt>
                <c:pt idx="3694">
                  <c:v>42414</c:v>
                </c:pt>
                <c:pt idx="3695">
                  <c:v>42415</c:v>
                </c:pt>
                <c:pt idx="3696">
                  <c:v>42416</c:v>
                </c:pt>
                <c:pt idx="3697">
                  <c:v>42417</c:v>
                </c:pt>
                <c:pt idx="3698">
                  <c:v>42418</c:v>
                </c:pt>
                <c:pt idx="3699">
                  <c:v>42419</c:v>
                </c:pt>
                <c:pt idx="3700">
                  <c:v>42420</c:v>
                </c:pt>
                <c:pt idx="3701">
                  <c:v>42421</c:v>
                </c:pt>
                <c:pt idx="3702">
                  <c:v>42422</c:v>
                </c:pt>
                <c:pt idx="3703">
                  <c:v>42423</c:v>
                </c:pt>
                <c:pt idx="3704">
                  <c:v>42424</c:v>
                </c:pt>
                <c:pt idx="3705">
                  <c:v>42425</c:v>
                </c:pt>
                <c:pt idx="3706">
                  <c:v>42426</c:v>
                </c:pt>
                <c:pt idx="3707">
                  <c:v>42427</c:v>
                </c:pt>
                <c:pt idx="3708">
                  <c:v>42428</c:v>
                </c:pt>
                <c:pt idx="3709">
                  <c:v>42429</c:v>
                </c:pt>
                <c:pt idx="3710">
                  <c:v>42430</c:v>
                </c:pt>
                <c:pt idx="3711">
                  <c:v>42431</c:v>
                </c:pt>
                <c:pt idx="3712">
                  <c:v>42432</c:v>
                </c:pt>
                <c:pt idx="3713">
                  <c:v>42433</c:v>
                </c:pt>
                <c:pt idx="3714">
                  <c:v>42434</c:v>
                </c:pt>
                <c:pt idx="3715">
                  <c:v>42435</c:v>
                </c:pt>
                <c:pt idx="3716">
                  <c:v>42436</c:v>
                </c:pt>
                <c:pt idx="3717">
                  <c:v>42437</c:v>
                </c:pt>
                <c:pt idx="3718">
                  <c:v>42438</c:v>
                </c:pt>
                <c:pt idx="3719">
                  <c:v>42439</c:v>
                </c:pt>
                <c:pt idx="3720">
                  <c:v>42440</c:v>
                </c:pt>
                <c:pt idx="3721">
                  <c:v>42441</c:v>
                </c:pt>
                <c:pt idx="3722">
                  <c:v>42442</c:v>
                </c:pt>
                <c:pt idx="3723">
                  <c:v>42443</c:v>
                </c:pt>
                <c:pt idx="3724">
                  <c:v>42444</c:v>
                </c:pt>
                <c:pt idx="3725">
                  <c:v>42445</c:v>
                </c:pt>
                <c:pt idx="3726">
                  <c:v>42446</c:v>
                </c:pt>
                <c:pt idx="3727">
                  <c:v>42447</c:v>
                </c:pt>
                <c:pt idx="3728">
                  <c:v>42448</c:v>
                </c:pt>
                <c:pt idx="3729">
                  <c:v>42449</c:v>
                </c:pt>
                <c:pt idx="3730">
                  <c:v>42450</c:v>
                </c:pt>
                <c:pt idx="3731">
                  <c:v>42451</c:v>
                </c:pt>
                <c:pt idx="3732">
                  <c:v>42452</c:v>
                </c:pt>
                <c:pt idx="3733">
                  <c:v>42453</c:v>
                </c:pt>
                <c:pt idx="3734">
                  <c:v>42454</c:v>
                </c:pt>
                <c:pt idx="3735">
                  <c:v>42455</c:v>
                </c:pt>
                <c:pt idx="3736">
                  <c:v>42456</c:v>
                </c:pt>
                <c:pt idx="3737">
                  <c:v>42457</c:v>
                </c:pt>
                <c:pt idx="3738">
                  <c:v>42458</c:v>
                </c:pt>
                <c:pt idx="3739">
                  <c:v>42459</c:v>
                </c:pt>
                <c:pt idx="3740">
                  <c:v>42460</c:v>
                </c:pt>
                <c:pt idx="3741">
                  <c:v>42461</c:v>
                </c:pt>
                <c:pt idx="3742">
                  <c:v>42462</c:v>
                </c:pt>
                <c:pt idx="3743">
                  <c:v>42463</c:v>
                </c:pt>
                <c:pt idx="3744">
                  <c:v>42464</c:v>
                </c:pt>
                <c:pt idx="3745">
                  <c:v>42465</c:v>
                </c:pt>
                <c:pt idx="3746">
                  <c:v>42466</c:v>
                </c:pt>
                <c:pt idx="3747">
                  <c:v>42467</c:v>
                </c:pt>
                <c:pt idx="3748">
                  <c:v>42468</c:v>
                </c:pt>
                <c:pt idx="3749">
                  <c:v>42469</c:v>
                </c:pt>
                <c:pt idx="3750">
                  <c:v>42470</c:v>
                </c:pt>
                <c:pt idx="3751">
                  <c:v>42471</c:v>
                </c:pt>
                <c:pt idx="3752">
                  <c:v>42472</c:v>
                </c:pt>
                <c:pt idx="3753">
                  <c:v>42473</c:v>
                </c:pt>
                <c:pt idx="3754">
                  <c:v>42474</c:v>
                </c:pt>
                <c:pt idx="3755">
                  <c:v>42475</c:v>
                </c:pt>
                <c:pt idx="3756">
                  <c:v>42476</c:v>
                </c:pt>
                <c:pt idx="3757">
                  <c:v>42477</c:v>
                </c:pt>
                <c:pt idx="3758">
                  <c:v>42478</c:v>
                </c:pt>
                <c:pt idx="3759">
                  <c:v>42479</c:v>
                </c:pt>
                <c:pt idx="3760">
                  <c:v>42480</c:v>
                </c:pt>
                <c:pt idx="3761">
                  <c:v>42481</c:v>
                </c:pt>
                <c:pt idx="3762">
                  <c:v>42482</c:v>
                </c:pt>
                <c:pt idx="3763">
                  <c:v>42483</c:v>
                </c:pt>
                <c:pt idx="3764">
                  <c:v>42484</c:v>
                </c:pt>
                <c:pt idx="3765">
                  <c:v>42485</c:v>
                </c:pt>
                <c:pt idx="3766">
                  <c:v>42486</c:v>
                </c:pt>
                <c:pt idx="3767">
                  <c:v>42487</c:v>
                </c:pt>
                <c:pt idx="3768">
                  <c:v>42488</c:v>
                </c:pt>
                <c:pt idx="3769">
                  <c:v>42489</c:v>
                </c:pt>
                <c:pt idx="3770">
                  <c:v>42490</c:v>
                </c:pt>
                <c:pt idx="3771">
                  <c:v>42491</c:v>
                </c:pt>
                <c:pt idx="3772">
                  <c:v>42492</c:v>
                </c:pt>
                <c:pt idx="3773">
                  <c:v>42493</c:v>
                </c:pt>
                <c:pt idx="3774">
                  <c:v>42494</c:v>
                </c:pt>
                <c:pt idx="3775">
                  <c:v>42495</c:v>
                </c:pt>
                <c:pt idx="3776">
                  <c:v>42496</c:v>
                </c:pt>
                <c:pt idx="3777">
                  <c:v>42497</c:v>
                </c:pt>
                <c:pt idx="3778">
                  <c:v>42498</c:v>
                </c:pt>
                <c:pt idx="3779">
                  <c:v>42499</c:v>
                </c:pt>
                <c:pt idx="3780">
                  <c:v>42500</c:v>
                </c:pt>
                <c:pt idx="3781">
                  <c:v>42501</c:v>
                </c:pt>
                <c:pt idx="3782">
                  <c:v>42502</c:v>
                </c:pt>
                <c:pt idx="3783">
                  <c:v>42503</c:v>
                </c:pt>
                <c:pt idx="3784">
                  <c:v>42504</c:v>
                </c:pt>
                <c:pt idx="3785">
                  <c:v>42505</c:v>
                </c:pt>
                <c:pt idx="3786">
                  <c:v>42506</c:v>
                </c:pt>
                <c:pt idx="3787">
                  <c:v>42507</c:v>
                </c:pt>
                <c:pt idx="3788">
                  <c:v>42508</c:v>
                </c:pt>
                <c:pt idx="3789">
                  <c:v>42509</c:v>
                </c:pt>
                <c:pt idx="3790">
                  <c:v>42510</c:v>
                </c:pt>
                <c:pt idx="3791">
                  <c:v>42511</c:v>
                </c:pt>
                <c:pt idx="3792">
                  <c:v>42512</c:v>
                </c:pt>
                <c:pt idx="3793">
                  <c:v>42513</c:v>
                </c:pt>
                <c:pt idx="3794">
                  <c:v>42514</c:v>
                </c:pt>
                <c:pt idx="3795">
                  <c:v>42515</c:v>
                </c:pt>
                <c:pt idx="3796">
                  <c:v>42516</c:v>
                </c:pt>
                <c:pt idx="3797">
                  <c:v>42517</c:v>
                </c:pt>
                <c:pt idx="3798">
                  <c:v>42518</c:v>
                </c:pt>
                <c:pt idx="3799">
                  <c:v>42519</c:v>
                </c:pt>
                <c:pt idx="3800">
                  <c:v>42520</c:v>
                </c:pt>
                <c:pt idx="3801">
                  <c:v>42521</c:v>
                </c:pt>
                <c:pt idx="3802">
                  <c:v>42522</c:v>
                </c:pt>
                <c:pt idx="3803">
                  <c:v>42523</c:v>
                </c:pt>
                <c:pt idx="3804">
                  <c:v>42524</c:v>
                </c:pt>
                <c:pt idx="3805">
                  <c:v>42525</c:v>
                </c:pt>
                <c:pt idx="3806">
                  <c:v>42526</c:v>
                </c:pt>
                <c:pt idx="3807">
                  <c:v>42527</c:v>
                </c:pt>
                <c:pt idx="3808">
                  <c:v>42528</c:v>
                </c:pt>
                <c:pt idx="3809">
                  <c:v>42529</c:v>
                </c:pt>
                <c:pt idx="3810">
                  <c:v>42530</c:v>
                </c:pt>
                <c:pt idx="3811">
                  <c:v>42531</c:v>
                </c:pt>
                <c:pt idx="3812">
                  <c:v>42532</c:v>
                </c:pt>
                <c:pt idx="3813">
                  <c:v>42533</c:v>
                </c:pt>
                <c:pt idx="3814">
                  <c:v>42534</c:v>
                </c:pt>
                <c:pt idx="3815">
                  <c:v>42535</c:v>
                </c:pt>
                <c:pt idx="3816">
                  <c:v>42536</c:v>
                </c:pt>
                <c:pt idx="3817">
                  <c:v>42537</c:v>
                </c:pt>
                <c:pt idx="3818">
                  <c:v>42538</c:v>
                </c:pt>
                <c:pt idx="3819">
                  <c:v>42539</c:v>
                </c:pt>
                <c:pt idx="3820">
                  <c:v>42540</c:v>
                </c:pt>
                <c:pt idx="3821">
                  <c:v>42541</c:v>
                </c:pt>
                <c:pt idx="3822">
                  <c:v>42542</c:v>
                </c:pt>
                <c:pt idx="3823">
                  <c:v>42543</c:v>
                </c:pt>
                <c:pt idx="3824">
                  <c:v>42544</c:v>
                </c:pt>
                <c:pt idx="3825">
                  <c:v>42545</c:v>
                </c:pt>
                <c:pt idx="3826">
                  <c:v>42546</c:v>
                </c:pt>
                <c:pt idx="3827">
                  <c:v>42547</c:v>
                </c:pt>
                <c:pt idx="3828">
                  <c:v>42548</c:v>
                </c:pt>
                <c:pt idx="3829">
                  <c:v>42549</c:v>
                </c:pt>
                <c:pt idx="3830">
                  <c:v>42550</c:v>
                </c:pt>
                <c:pt idx="3831">
                  <c:v>42551</c:v>
                </c:pt>
                <c:pt idx="3832">
                  <c:v>42552</c:v>
                </c:pt>
                <c:pt idx="3833">
                  <c:v>42553</c:v>
                </c:pt>
                <c:pt idx="3834">
                  <c:v>42554</c:v>
                </c:pt>
                <c:pt idx="3835">
                  <c:v>42555</c:v>
                </c:pt>
                <c:pt idx="3836">
                  <c:v>42556</c:v>
                </c:pt>
                <c:pt idx="3837">
                  <c:v>42557</c:v>
                </c:pt>
                <c:pt idx="3838">
                  <c:v>42558</c:v>
                </c:pt>
                <c:pt idx="3839">
                  <c:v>42559</c:v>
                </c:pt>
                <c:pt idx="3840">
                  <c:v>42560</c:v>
                </c:pt>
                <c:pt idx="3841">
                  <c:v>42561</c:v>
                </c:pt>
                <c:pt idx="3842">
                  <c:v>42562</c:v>
                </c:pt>
                <c:pt idx="3843">
                  <c:v>42563</c:v>
                </c:pt>
                <c:pt idx="3844">
                  <c:v>42564</c:v>
                </c:pt>
                <c:pt idx="3845">
                  <c:v>42565</c:v>
                </c:pt>
                <c:pt idx="3846">
                  <c:v>42566</c:v>
                </c:pt>
                <c:pt idx="3847">
                  <c:v>42567</c:v>
                </c:pt>
                <c:pt idx="3848">
                  <c:v>42568</c:v>
                </c:pt>
                <c:pt idx="3849">
                  <c:v>42569</c:v>
                </c:pt>
                <c:pt idx="3850">
                  <c:v>42570</c:v>
                </c:pt>
                <c:pt idx="3851">
                  <c:v>42571</c:v>
                </c:pt>
                <c:pt idx="3852">
                  <c:v>42572</c:v>
                </c:pt>
                <c:pt idx="3853">
                  <c:v>42573</c:v>
                </c:pt>
                <c:pt idx="3854">
                  <c:v>42574</c:v>
                </c:pt>
                <c:pt idx="3855">
                  <c:v>42575</c:v>
                </c:pt>
                <c:pt idx="3856">
                  <c:v>42576</c:v>
                </c:pt>
                <c:pt idx="3857">
                  <c:v>42577</c:v>
                </c:pt>
                <c:pt idx="3858">
                  <c:v>42578</c:v>
                </c:pt>
                <c:pt idx="3859">
                  <c:v>42579</c:v>
                </c:pt>
                <c:pt idx="3860">
                  <c:v>42580</c:v>
                </c:pt>
                <c:pt idx="3861">
                  <c:v>42581</c:v>
                </c:pt>
                <c:pt idx="3862">
                  <c:v>42582</c:v>
                </c:pt>
                <c:pt idx="3863">
                  <c:v>42583</c:v>
                </c:pt>
                <c:pt idx="3864">
                  <c:v>42584</c:v>
                </c:pt>
                <c:pt idx="3865">
                  <c:v>42585</c:v>
                </c:pt>
                <c:pt idx="3866">
                  <c:v>42586</c:v>
                </c:pt>
                <c:pt idx="3867">
                  <c:v>42587</c:v>
                </c:pt>
                <c:pt idx="3868">
                  <c:v>42588</c:v>
                </c:pt>
                <c:pt idx="3869">
                  <c:v>42589</c:v>
                </c:pt>
                <c:pt idx="3870">
                  <c:v>42590</c:v>
                </c:pt>
                <c:pt idx="3871">
                  <c:v>42591</c:v>
                </c:pt>
                <c:pt idx="3872">
                  <c:v>42592</c:v>
                </c:pt>
                <c:pt idx="3873">
                  <c:v>42593</c:v>
                </c:pt>
                <c:pt idx="3874">
                  <c:v>42594</c:v>
                </c:pt>
                <c:pt idx="3875">
                  <c:v>42595</c:v>
                </c:pt>
                <c:pt idx="3876">
                  <c:v>42596</c:v>
                </c:pt>
                <c:pt idx="3877">
                  <c:v>42597</c:v>
                </c:pt>
                <c:pt idx="3878">
                  <c:v>42598</c:v>
                </c:pt>
                <c:pt idx="3879">
                  <c:v>42599</c:v>
                </c:pt>
                <c:pt idx="3880">
                  <c:v>42600</c:v>
                </c:pt>
                <c:pt idx="3881">
                  <c:v>42601</c:v>
                </c:pt>
                <c:pt idx="3882">
                  <c:v>42602</c:v>
                </c:pt>
                <c:pt idx="3883">
                  <c:v>42603</c:v>
                </c:pt>
                <c:pt idx="3884">
                  <c:v>42604</c:v>
                </c:pt>
                <c:pt idx="3885">
                  <c:v>42605</c:v>
                </c:pt>
                <c:pt idx="3886">
                  <c:v>42606</c:v>
                </c:pt>
                <c:pt idx="3887">
                  <c:v>42607</c:v>
                </c:pt>
                <c:pt idx="3888">
                  <c:v>42608</c:v>
                </c:pt>
                <c:pt idx="3889">
                  <c:v>42609</c:v>
                </c:pt>
                <c:pt idx="3890">
                  <c:v>42610</c:v>
                </c:pt>
                <c:pt idx="3891">
                  <c:v>42611</c:v>
                </c:pt>
                <c:pt idx="3892">
                  <c:v>42612</c:v>
                </c:pt>
                <c:pt idx="3893">
                  <c:v>42613</c:v>
                </c:pt>
                <c:pt idx="3894">
                  <c:v>42614</c:v>
                </c:pt>
                <c:pt idx="3895">
                  <c:v>42615</c:v>
                </c:pt>
                <c:pt idx="3896">
                  <c:v>42616</c:v>
                </c:pt>
                <c:pt idx="3897">
                  <c:v>42617</c:v>
                </c:pt>
                <c:pt idx="3898">
                  <c:v>42618</c:v>
                </c:pt>
                <c:pt idx="3899">
                  <c:v>42619</c:v>
                </c:pt>
                <c:pt idx="3900">
                  <c:v>42620</c:v>
                </c:pt>
                <c:pt idx="3901">
                  <c:v>42621</c:v>
                </c:pt>
                <c:pt idx="3902">
                  <c:v>42622</c:v>
                </c:pt>
                <c:pt idx="3903">
                  <c:v>42623</c:v>
                </c:pt>
                <c:pt idx="3904">
                  <c:v>42624</c:v>
                </c:pt>
                <c:pt idx="3905">
                  <c:v>42625</c:v>
                </c:pt>
                <c:pt idx="3906">
                  <c:v>42626</c:v>
                </c:pt>
                <c:pt idx="3907">
                  <c:v>42627</c:v>
                </c:pt>
                <c:pt idx="3908">
                  <c:v>42628</c:v>
                </c:pt>
                <c:pt idx="3909">
                  <c:v>42629</c:v>
                </c:pt>
                <c:pt idx="3910">
                  <c:v>42630</c:v>
                </c:pt>
                <c:pt idx="3911">
                  <c:v>42631</c:v>
                </c:pt>
                <c:pt idx="3912">
                  <c:v>42632</c:v>
                </c:pt>
                <c:pt idx="3913">
                  <c:v>42633</c:v>
                </c:pt>
                <c:pt idx="3914">
                  <c:v>42634</c:v>
                </c:pt>
                <c:pt idx="3915">
                  <c:v>42635</c:v>
                </c:pt>
                <c:pt idx="3916">
                  <c:v>42636</c:v>
                </c:pt>
                <c:pt idx="3917">
                  <c:v>42637</c:v>
                </c:pt>
                <c:pt idx="3918">
                  <c:v>42638</c:v>
                </c:pt>
                <c:pt idx="3919">
                  <c:v>42639</c:v>
                </c:pt>
                <c:pt idx="3920">
                  <c:v>42640</c:v>
                </c:pt>
                <c:pt idx="3921">
                  <c:v>42641</c:v>
                </c:pt>
                <c:pt idx="3922">
                  <c:v>42642</c:v>
                </c:pt>
                <c:pt idx="3923">
                  <c:v>42643</c:v>
                </c:pt>
                <c:pt idx="3924">
                  <c:v>42644</c:v>
                </c:pt>
                <c:pt idx="3925">
                  <c:v>42645</c:v>
                </c:pt>
                <c:pt idx="3926">
                  <c:v>42646</c:v>
                </c:pt>
                <c:pt idx="3927">
                  <c:v>42647</c:v>
                </c:pt>
                <c:pt idx="3928">
                  <c:v>42648</c:v>
                </c:pt>
                <c:pt idx="3929">
                  <c:v>42649</c:v>
                </c:pt>
                <c:pt idx="3930">
                  <c:v>42650</c:v>
                </c:pt>
                <c:pt idx="3931">
                  <c:v>42651</c:v>
                </c:pt>
                <c:pt idx="3932">
                  <c:v>42652</c:v>
                </c:pt>
                <c:pt idx="3933">
                  <c:v>42653</c:v>
                </c:pt>
                <c:pt idx="3934">
                  <c:v>42654</c:v>
                </c:pt>
                <c:pt idx="3935">
                  <c:v>42655</c:v>
                </c:pt>
                <c:pt idx="3936">
                  <c:v>42656</c:v>
                </c:pt>
                <c:pt idx="3937">
                  <c:v>42657</c:v>
                </c:pt>
                <c:pt idx="3938">
                  <c:v>42658</c:v>
                </c:pt>
                <c:pt idx="3939">
                  <c:v>42659</c:v>
                </c:pt>
                <c:pt idx="3940">
                  <c:v>42660</c:v>
                </c:pt>
                <c:pt idx="3941">
                  <c:v>42661</c:v>
                </c:pt>
                <c:pt idx="3942">
                  <c:v>42662</c:v>
                </c:pt>
                <c:pt idx="3943">
                  <c:v>42663</c:v>
                </c:pt>
                <c:pt idx="3944">
                  <c:v>42664</c:v>
                </c:pt>
                <c:pt idx="3945">
                  <c:v>42665</c:v>
                </c:pt>
                <c:pt idx="3946">
                  <c:v>42666</c:v>
                </c:pt>
                <c:pt idx="3947">
                  <c:v>42667</c:v>
                </c:pt>
                <c:pt idx="3948">
                  <c:v>42668</c:v>
                </c:pt>
                <c:pt idx="3949">
                  <c:v>42669</c:v>
                </c:pt>
                <c:pt idx="3950">
                  <c:v>42670</c:v>
                </c:pt>
                <c:pt idx="3951">
                  <c:v>42671</c:v>
                </c:pt>
                <c:pt idx="3952">
                  <c:v>42672</c:v>
                </c:pt>
                <c:pt idx="3953">
                  <c:v>42673</c:v>
                </c:pt>
                <c:pt idx="3954">
                  <c:v>42674</c:v>
                </c:pt>
                <c:pt idx="3955">
                  <c:v>42675</c:v>
                </c:pt>
                <c:pt idx="3956">
                  <c:v>42676</c:v>
                </c:pt>
                <c:pt idx="3957">
                  <c:v>42677</c:v>
                </c:pt>
                <c:pt idx="3958">
                  <c:v>42678</c:v>
                </c:pt>
                <c:pt idx="3959">
                  <c:v>42679</c:v>
                </c:pt>
                <c:pt idx="3960">
                  <c:v>42680</c:v>
                </c:pt>
                <c:pt idx="3961">
                  <c:v>42681</c:v>
                </c:pt>
                <c:pt idx="3962">
                  <c:v>42682</c:v>
                </c:pt>
                <c:pt idx="3963">
                  <c:v>42683</c:v>
                </c:pt>
                <c:pt idx="3964">
                  <c:v>42684</c:v>
                </c:pt>
                <c:pt idx="3965">
                  <c:v>42685</c:v>
                </c:pt>
                <c:pt idx="3966">
                  <c:v>42686</c:v>
                </c:pt>
                <c:pt idx="3967">
                  <c:v>42687</c:v>
                </c:pt>
                <c:pt idx="3968">
                  <c:v>42688</c:v>
                </c:pt>
                <c:pt idx="3969">
                  <c:v>42689</c:v>
                </c:pt>
                <c:pt idx="3970">
                  <c:v>42690</c:v>
                </c:pt>
                <c:pt idx="3971">
                  <c:v>42691</c:v>
                </c:pt>
                <c:pt idx="3972">
                  <c:v>42692</c:v>
                </c:pt>
                <c:pt idx="3973">
                  <c:v>42693</c:v>
                </c:pt>
                <c:pt idx="3974">
                  <c:v>42694</c:v>
                </c:pt>
                <c:pt idx="3975">
                  <c:v>42695</c:v>
                </c:pt>
                <c:pt idx="3976">
                  <c:v>42696</c:v>
                </c:pt>
                <c:pt idx="3977">
                  <c:v>42697</c:v>
                </c:pt>
                <c:pt idx="3978">
                  <c:v>42698</c:v>
                </c:pt>
                <c:pt idx="3979">
                  <c:v>42699</c:v>
                </c:pt>
                <c:pt idx="3980">
                  <c:v>42700</c:v>
                </c:pt>
                <c:pt idx="3981">
                  <c:v>42701</c:v>
                </c:pt>
                <c:pt idx="3982">
                  <c:v>42702</c:v>
                </c:pt>
                <c:pt idx="3983">
                  <c:v>42703</c:v>
                </c:pt>
                <c:pt idx="3984">
                  <c:v>42704</c:v>
                </c:pt>
                <c:pt idx="3985">
                  <c:v>42705</c:v>
                </c:pt>
                <c:pt idx="3986">
                  <c:v>42706</c:v>
                </c:pt>
                <c:pt idx="3987">
                  <c:v>42707</c:v>
                </c:pt>
                <c:pt idx="3988">
                  <c:v>42708</c:v>
                </c:pt>
                <c:pt idx="3989">
                  <c:v>42709</c:v>
                </c:pt>
                <c:pt idx="3990">
                  <c:v>42710</c:v>
                </c:pt>
                <c:pt idx="3991">
                  <c:v>42711</c:v>
                </c:pt>
                <c:pt idx="3992">
                  <c:v>42712</c:v>
                </c:pt>
                <c:pt idx="3993">
                  <c:v>42713</c:v>
                </c:pt>
                <c:pt idx="3994">
                  <c:v>42714</c:v>
                </c:pt>
                <c:pt idx="3995">
                  <c:v>42715</c:v>
                </c:pt>
                <c:pt idx="3996">
                  <c:v>42716</c:v>
                </c:pt>
                <c:pt idx="3997">
                  <c:v>42717</c:v>
                </c:pt>
                <c:pt idx="3998">
                  <c:v>42718</c:v>
                </c:pt>
                <c:pt idx="3999">
                  <c:v>42719</c:v>
                </c:pt>
                <c:pt idx="4000">
                  <c:v>42720</c:v>
                </c:pt>
                <c:pt idx="4001">
                  <c:v>42721</c:v>
                </c:pt>
                <c:pt idx="4002">
                  <c:v>42722</c:v>
                </c:pt>
                <c:pt idx="4003">
                  <c:v>42723</c:v>
                </c:pt>
                <c:pt idx="4004">
                  <c:v>42724</c:v>
                </c:pt>
                <c:pt idx="4005">
                  <c:v>42725</c:v>
                </c:pt>
                <c:pt idx="4006">
                  <c:v>42726</c:v>
                </c:pt>
                <c:pt idx="4007">
                  <c:v>42727</c:v>
                </c:pt>
                <c:pt idx="4008">
                  <c:v>42728</c:v>
                </c:pt>
                <c:pt idx="4009">
                  <c:v>42729</c:v>
                </c:pt>
                <c:pt idx="4010">
                  <c:v>42730</c:v>
                </c:pt>
                <c:pt idx="4011">
                  <c:v>42731</c:v>
                </c:pt>
                <c:pt idx="4012">
                  <c:v>42732</c:v>
                </c:pt>
                <c:pt idx="4013">
                  <c:v>42733</c:v>
                </c:pt>
                <c:pt idx="4014">
                  <c:v>42734</c:v>
                </c:pt>
                <c:pt idx="4015">
                  <c:v>42735</c:v>
                </c:pt>
                <c:pt idx="4016">
                  <c:v>42737</c:v>
                </c:pt>
              </c:numCache>
            </c:numRef>
          </c:cat>
          <c:val>
            <c:numRef>
              <c:f>Chart!$B$2:$B$4018</c:f>
              <c:numCache>
                <c:formatCode>_(* #,##0.00_);_(* \(#,##0.00\);_(* "-"??_);_(@_)</c:formatCode>
                <c:ptCount val="4017"/>
                <c:pt idx="0">
                  <c:v>1.7187999990862861</c:v>
                </c:pt>
                <c:pt idx="1">
                  <c:v>1.7187999990862861</c:v>
                </c:pt>
                <c:pt idx="2">
                  <c:v>1.7404000005875591</c:v>
                </c:pt>
                <c:pt idx="3">
                  <c:v>1.7588000005888462</c:v>
                </c:pt>
                <c:pt idx="4">
                  <c:v>1.7565999989597416</c:v>
                </c:pt>
                <c:pt idx="5">
                  <c:v>1.7696999986511348</c:v>
                </c:pt>
                <c:pt idx="6">
                  <c:v>1.7696999986511348</c:v>
                </c:pt>
                <c:pt idx="7">
                  <c:v>1.7696999986511348</c:v>
                </c:pt>
                <c:pt idx="8">
                  <c:v>1.7645000015307037</c:v>
                </c:pt>
                <c:pt idx="9">
                  <c:v>1.7642999999488351</c:v>
                </c:pt>
                <c:pt idx="10">
                  <c:v>1.7612000013702136</c:v>
                </c:pt>
                <c:pt idx="11">
                  <c:v>1.7715000006368544</c:v>
                </c:pt>
                <c:pt idx="12">
                  <c:v>1.7715000006368544</c:v>
                </c:pt>
                <c:pt idx="13">
                  <c:v>1.7715000006368544</c:v>
                </c:pt>
                <c:pt idx="14">
                  <c:v>1.7715000006368544</c:v>
                </c:pt>
                <c:pt idx="15">
                  <c:v>1.7628000010605005</c:v>
                </c:pt>
                <c:pt idx="16">
                  <c:v>1.7621999987107744</c:v>
                </c:pt>
                <c:pt idx="17">
                  <c:v>1.7617999994880207</c:v>
                </c:pt>
                <c:pt idx="18">
                  <c:v>1.7662999992722845</c:v>
                </c:pt>
                <c:pt idx="19">
                  <c:v>1.7662999992722845</c:v>
                </c:pt>
                <c:pt idx="20">
                  <c:v>1.7662999992722845</c:v>
                </c:pt>
                <c:pt idx="21">
                  <c:v>1.7842000001273917</c:v>
                </c:pt>
                <c:pt idx="22">
                  <c:v>1.788499999019008</c:v>
                </c:pt>
                <c:pt idx="23">
                  <c:v>1.7873999986119053</c:v>
                </c:pt>
                <c:pt idx="24">
                  <c:v>1.7829999993438561</c:v>
                </c:pt>
                <c:pt idx="25">
                  <c:v>1.7733000013934592</c:v>
                </c:pt>
                <c:pt idx="26">
                  <c:v>1.7733000013934592</c:v>
                </c:pt>
                <c:pt idx="27">
                  <c:v>1.7733000013934592</c:v>
                </c:pt>
                <c:pt idx="28">
                  <c:v>1.7687999998967023</c:v>
                </c:pt>
                <c:pt idx="29">
                  <c:v>1.7819999994725282</c:v>
                </c:pt>
                <c:pt idx="30">
                  <c:v>1.7781000011086454</c:v>
                </c:pt>
                <c:pt idx="31">
                  <c:v>1.780699999865379</c:v>
                </c:pt>
                <c:pt idx="32">
                  <c:v>1.7625999994144643</c:v>
                </c:pt>
                <c:pt idx="33">
                  <c:v>1.7625999994144643</c:v>
                </c:pt>
                <c:pt idx="34">
                  <c:v>1.7625999994144643</c:v>
                </c:pt>
                <c:pt idx="35">
                  <c:v>1.7461999998854492</c:v>
                </c:pt>
                <c:pt idx="36">
                  <c:v>1.7444000002142122</c:v>
                </c:pt>
                <c:pt idx="37">
                  <c:v>1.7404999994221542</c:v>
                </c:pt>
                <c:pt idx="38">
                  <c:v>1.7411000004110737</c:v>
                </c:pt>
                <c:pt idx="39">
                  <c:v>1.7453999996100775</c:v>
                </c:pt>
                <c:pt idx="40">
                  <c:v>1.7453999996100775</c:v>
                </c:pt>
                <c:pt idx="41">
                  <c:v>1.7453999996100775</c:v>
                </c:pt>
                <c:pt idx="42">
                  <c:v>1.7438000006204442</c:v>
                </c:pt>
                <c:pt idx="43">
                  <c:v>1.7342999990855035</c:v>
                </c:pt>
                <c:pt idx="44">
                  <c:v>1.740100000345236</c:v>
                </c:pt>
                <c:pt idx="45">
                  <c:v>1.7354000008322978</c:v>
                </c:pt>
                <c:pt idx="46">
                  <c:v>1.7403000011284107</c:v>
                </c:pt>
                <c:pt idx="47">
                  <c:v>1.7403000011284107</c:v>
                </c:pt>
                <c:pt idx="48">
                  <c:v>1.7403000011284107</c:v>
                </c:pt>
                <c:pt idx="49">
                  <c:v>1.7446999996289023</c:v>
                </c:pt>
                <c:pt idx="50">
                  <c:v>1.7424999994598249</c:v>
                </c:pt>
                <c:pt idx="51">
                  <c:v>1.752200000117047</c:v>
                </c:pt>
                <c:pt idx="52">
                  <c:v>1.7448000000404793</c:v>
                </c:pt>
                <c:pt idx="53">
                  <c:v>1.7448000000404793</c:v>
                </c:pt>
                <c:pt idx="54">
                  <c:v>1.7448000000404793</c:v>
                </c:pt>
                <c:pt idx="55">
                  <c:v>1.7409000005939952</c:v>
                </c:pt>
                <c:pt idx="56">
                  <c:v>1.7538999992237239</c:v>
                </c:pt>
                <c:pt idx="57">
                  <c:v>1.7473000012723838</c:v>
                </c:pt>
                <c:pt idx="58">
                  <c:v>1.7493000009862554</c:v>
                </c:pt>
                <c:pt idx="59">
                  <c:v>1.7531000014733051</c:v>
                </c:pt>
                <c:pt idx="60">
                  <c:v>1.7531000014733051</c:v>
                </c:pt>
                <c:pt idx="61">
                  <c:v>1.7531000014733051</c:v>
                </c:pt>
                <c:pt idx="62">
                  <c:v>1.7492000011929545</c:v>
                </c:pt>
                <c:pt idx="63">
                  <c:v>1.7362000009340757</c:v>
                </c:pt>
                <c:pt idx="64">
                  <c:v>1.7359000003558596</c:v>
                </c:pt>
                <c:pt idx="65">
                  <c:v>1.7366000001903312</c:v>
                </c:pt>
                <c:pt idx="66">
                  <c:v>1.7255999991868971</c:v>
                </c:pt>
                <c:pt idx="67">
                  <c:v>1.7255999991868971</c:v>
                </c:pt>
                <c:pt idx="68">
                  <c:v>1.7255999991868971</c:v>
                </c:pt>
                <c:pt idx="69">
                  <c:v>1.7310000000328891</c:v>
                </c:pt>
                <c:pt idx="70">
                  <c:v>1.7478999986558648</c:v>
                </c:pt>
                <c:pt idx="71">
                  <c:v>1.7460000004260241</c:v>
                </c:pt>
                <c:pt idx="72">
                  <c:v>1.7551999989581133</c:v>
                </c:pt>
                <c:pt idx="73">
                  <c:v>1.7567000011032075</c:v>
                </c:pt>
                <c:pt idx="74">
                  <c:v>1.7567000011032075</c:v>
                </c:pt>
                <c:pt idx="75">
                  <c:v>1.7567000011032075</c:v>
                </c:pt>
                <c:pt idx="76">
                  <c:v>1.7562999991387107</c:v>
                </c:pt>
                <c:pt idx="77">
                  <c:v>1.7458999995863964</c:v>
                </c:pt>
                <c:pt idx="78">
                  <c:v>1.7483000007204743</c:v>
                </c:pt>
                <c:pt idx="79">
                  <c:v>1.7367000001512667</c:v>
                </c:pt>
                <c:pt idx="80">
                  <c:v>1.7426999996148633</c:v>
                </c:pt>
                <c:pt idx="81">
                  <c:v>1.7426999996148633</c:v>
                </c:pt>
                <c:pt idx="82">
                  <c:v>1.7426999996148633</c:v>
                </c:pt>
                <c:pt idx="83">
                  <c:v>1.7470000013713949</c:v>
                </c:pt>
                <c:pt idx="84">
                  <c:v>1.7497000012494606</c:v>
                </c:pt>
                <c:pt idx="85">
                  <c:v>1.7356000010163672</c:v>
                </c:pt>
                <c:pt idx="86">
                  <c:v>1.7448000000404793</c:v>
                </c:pt>
                <c:pt idx="87">
                  <c:v>1.7392999998958161</c:v>
                </c:pt>
                <c:pt idx="88">
                  <c:v>1.7392999998958161</c:v>
                </c:pt>
                <c:pt idx="89">
                  <c:v>1.7392999998958161</c:v>
                </c:pt>
                <c:pt idx="90">
                  <c:v>1.7388999987789444</c:v>
                </c:pt>
                <c:pt idx="91">
                  <c:v>1.7559000004695275</c:v>
                </c:pt>
                <c:pt idx="92">
                  <c:v>1.7497000012494606</c:v>
                </c:pt>
                <c:pt idx="93">
                  <c:v>1.750400000095222</c:v>
                </c:pt>
                <c:pt idx="94">
                  <c:v>1.7407000012689702</c:v>
                </c:pt>
                <c:pt idx="95">
                  <c:v>1.7407000012689702</c:v>
                </c:pt>
                <c:pt idx="96">
                  <c:v>1.7407000012689702</c:v>
                </c:pt>
                <c:pt idx="97">
                  <c:v>1.7404999994221542</c:v>
                </c:pt>
                <c:pt idx="98">
                  <c:v>1.7467000007360594</c:v>
                </c:pt>
                <c:pt idx="99">
                  <c:v>1.7508000009230218</c:v>
                </c:pt>
                <c:pt idx="100">
                  <c:v>1.7529000008289464</c:v>
                </c:pt>
                <c:pt idx="101">
                  <c:v>1.7510000009157729</c:v>
                </c:pt>
                <c:pt idx="102">
                  <c:v>1.7510000009157729</c:v>
                </c:pt>
                <c:pt idx="103">
                  <c:v>1.7510000009157729</c:v>
                </c:pt>
                <c:pt idx="104">
                  <c:v>1.771599999138294</c:v>
                </c:pt>
                <c:pt idx="105">
                  <c:v>1.7762000006316168</c:v>
                </c:pt>
                <c:pt idx="106">
                  <c:v>1.7894999985254521</c:v>
                </c:pt>
                <c:pt idx="107">
                  <c:v>1.7800999997164302</c:v>
                </c:pt>
                <c:pt idx="108">
                  <c:v>1.7817000010740089</c:v>
                </c:pt>
                <c:pt idx="109">
                  <c:v>1.7817000010740089</c:v>
                </c:pt>
                <c:pt idx="110">
                  <c:v>1.7817000010740089</c:v>
                </c:pt>
                <c:pt idx="111">
                  <c:v>1.783899998890236</c:v>
                </c:pt>
                <c:pt idx="112">
                  <c:v>1.7875999994165273</c:v>
                </c:pt>
                <c:pt idx="113">
                  <c:v>1.7896999987457782</c:v>
                </c:pt>
                <c:pt idx="114">
                  <c:v>1.8010999991306091</c:v>
                </c:pt>
                <c:pt idx="115">
                  <c:v>1.8220000013847202</c:v>
                </c:pt>
                <c:pt idx="116">
                  <c:v>1.8220000013847202</c:v>
                </c:pt>
                <c:pt idx="117">
                  <c:v>1.8220000013847202</c:v>
                </c:pt>
                <c:pt idx="118">
                  <c:v>1.8286000007076684</c:v>
                </c:pt>
                <c:pt idx="119">
                  <c:v>1.8396999996795242</c:v>
                </c:pt>
                <c:pt idx="120">
                  <c:v>1.8446000016531305</c:v>
                </c:pt>
                <c:pt idx="121">
                  <c:v>1.8485000010314629</c:v>
                </c:pt>
                <c:pt idx="122">
                  <c:v>1.8588000015086021</c:v>
                </c:pt>
                <c:pt idx="123">
                  <c:v>1.8588000015086021</c:v>
                </c:pt>
                <c:pt idx="124">
                  <c:v>1.8588000015086021</c:v>
                </c:pt>
                <c:pt idx="125">
                  <c:v>1.8583999999643186</c:v>
                </c:pt>
                <c:pt idx="126">
                  <c:v>1.8631999992323618</c:v>
                </c:pt>
                <c:pt idx="127">
                  <c:v>1.8648000008712344</c:v>
                </c:pt>
                <c:pt idx="128">
                  <c:v>1.8841999998259</c:v>
                </c:pt>
                <c:pt idx="129">
                  <c:v>1.8911000004111251</c:v>
                </c:pt>
                <c:pt idx="130">
                  <c:v>1.8911000004111251</c:v>
                </c:pt>
                <c:pt idx="131">
                  <c:v>1.8911000004111251</c:v>
                </c:pt>
                <c:pt idx="132">
                  <c:v>1.8835999996082113</c:v>
                </c:pt>
                <c:pt idx="133">
                  <c:v>1.8818999992854426</c:v>
                </c:pt>
                <c:pt idx="134">
                  <c:v>1.8820000001957282</c:v>
                </c:pt>
                <c:pt idx="135">
                  <c:v>1.8878000001853821</c:v>
                </c:pt>
                <c:pt idx="136">
                  <c:v>1.8755000000947128</c:v>
                </c:pt>
                <c:pt idx="137">
                  <c:v>1.8755000000947128</c:v>
                </c:pt>
                <c:pt idx="138">
                  <c:v>1.8755000000947128</c:v>
                </c:pt>
                <c:pt idx="139">
                  <c:v>1.8861000014634248</c:v>
                </c:pt>
                <c:pt idx="140">
                  <c:v>1.8809000012460964</c:v>
                </c:pt>
                <c:pt idx="141">
                  <c:v>1.8677999998909205</c:v>
                </c:pt>
                <c:pt idx="142">
                  <c:v>1.8719000013947529</c:v>
                </c:pt>
                <c:pt idx="143">
                  <c:v>1.8565999997686675</c:v>
                </c:pt>
                <c:pt idx="144">
                  <c:v>1.8565999997686675</c:v>
                </c:pt>
                <c:pt idx="145">
                  <c:v>1.8565999997686675</c:v>
                </c:pt>
                <c:pt idx="146">
                  <c:v>1.8565999997686675</c:v>
                </c:pt>
                <c:pt idx="147">
                  <c:v>1.8825000011906812</c:v>
                </c:pt>
                <c:pt idx="148">
                  <c:v>1.8732000011426519</c:v>
                </c:pt>
                <c:pt idx="149">
                  <c:v>1.8685999994547424</c:v>
                </c:pt>
                <c:pt idx="150">
                  <c:v>1.8817000010166827</c:v>
                </c:pt>
                <c:pt idx="151">
                  <c:v>1.8817000010166827</c:v>
                </c:pt>
                <c:pt idx="152">
                  <c:v>1.8817000010166827</c:v>
                </c:pt>
                <c:pt idx="153">
                  <c:v>1.8785999987496036</c:v>
                </c:pt>
                <c:pt idx="154">
                  <c:v>1.8608000014261172</c:v>
                </c:pt>
                <c:pt idx="155">
                  <c:v>1.8584999988895463</c:v>
                </c:pt>
                <c:pt idx="156">
                  <c:v>1.8425000008429437</c:v>
                </c:pt>
                <c:pt idx="157">
                  <c:v>1.8426000002881826</c:v>
                </c:pt>
                <c:pt idx="158">
                  <c:v>1.8426000002881826</c:v>
                </c:pt>
                <c:pt idx="159">
                  <c:v>1.8426000002881826</c:v>
                </c:pt>
                <c:pt idx="160">
                  <c:v>1.8440000008187361</c:v>
                </c:pt>
                <c:pt idx="161">
                  <c:v>1.8398000000518826</c:v>
                </c:pt>
                <c:pt idx="162">
                  <c:v>1.8491000006852765</c:v>
                </c:pt>
                <c:pt idx="163">
                  <c:v>1.8477000015151142</c:v>
                </c:pt>
                <c:pt idx="164">
                  <c:v>1.8483999990831934</c:v>
                </c:pt>
                <c:pt idx="165">
                  <c:v>1.8483999990831934</c:v>
                </c:pt>
                <c:pt idx="166">
                  <c:v>1.8483999990831934</c:v>
                </c:pt>
                <c:pt idx="167">
                  <c:v>1.8400999986887445</c:v>
                </c:pt>
                <c:pt idx="168">
                  <c:v>1.839900001140554</c:v>
                </c:pt>
                <c:pt idx="169">
                  <c:v>1.8460000010817559</c:v>
                </c:pt>
                <c:pt idx="170">
                  <c:v>1.8305999994877979</c:v>
                </c:pt>
                <c:pt idx="171">
                  <c:v>1.8203999987490211</c:v>
                </c:pt>
                <c:pt idx="172">
                  <c:v>1.8203999987490211</c:v>
                </c:pt>
                <c:pt idx="173">
                  <c:v>1.8203999987490211</c:v>
                </c:pt>
                <c:pt idx="174">
                  <c:v>1.8190000010750291</c:v>
                </c:pt>
                <c:pt idx="175">
                  <c:v>1.8236999994826162</c:v>
                </c:pt>
                <c:pt idx="176">
                  <c:v>1.8159000011616313</c:v>
                </c:pt>
                <c:pt idx="177">
                  <c:v>1.8107999997964661</c:v>
                </c:pt>
                <c:pt idx="178">
                  <c:v>1.8491000006852765</c:v>
                </c:pt>
                <c:pt idx="179">
                  <c:v>1.8491000006852765</c:v>
                </c:pt>
                <c:pt idx="180">
                  <c:v>1.8491000006852765</c:v>
                </c:pt>
                <c:pt idx="181">
                  <c:v>1.8409999989451069</c:v>
                </c:pt>
                <c:pt idx="182">
                  <c:v>1.8409999989451069</c:v>
                </c:pt>
                <c:pt idx="183">
                  <c:v>1.8342000001702137</c:v>
                </c:pt>
                <c:pt idx="184">
                  <c:v>1.8376000013421832</c:v>
                </c:pt>
                <c:pt idx="185">
                  <c:v>1.851299999891884</c:v>
                </c:pt>
                <c:pt idx="186">
                  <c:v>1.851299999891884</c:v>
                </c:pt>
                <c:pt idx="187">
                  <c:v>1.851299999891884</c:v>
                </c:pt>
                <c:pt idx="188">
                  <c:v>1.8420000001289398</c:v>
                </c:pt>
                <c:pt idx="189">
                  <c:v>1.8431000007191776</c:v>
                </c:pt>
                <c:pt idx="190">
                  <c:v>1.8346999992222706</c:v>
                </c:pt>
                <c:pt idx="191">
                  <c:v>1.8404000003393697</c:v>
                </c:pt>
                <c:pt idx="192">
                  <c:v>1.8364000013574671</c:v>
                </c:pt>
                <c:pt idx="193">
                  <c:v>1.8364000013574671</c:v>
                </c:pt>
                <c:pt idx="194">
                  <c:v>1.8364000013574671</c:v>
                </c:pt>
                <c:pt idx="195">
                  <c:v>1.8202999986915684</c:v>
                </c:pt>
                <c:pt idx="196">
                  <c:v>1.8270999995837864</c:v>
                </c:pt>
                <c:pt idx="197">
                  <c:v>1.8376999998083277</c:v>
                </c:pt>
                <c:pt idx="198">
                  <c:v>1.8495000002515321</c:v>
                </c:pt>
                <c:pt idx="199">
                  <c:v>1.8586000016682795</c:v>
                </c:pt>
                <c:pt idx="200">
                  <c:v>1.8586000016682795</c:v>
                </c:pt>
                <c:pt idx="201">
                  <c:v>1.8586000016682795</c:v>
                </c:pt>
                <c:pt idx="202">
                  <c:v>1.849199999743331</c:v>
                </c:pt>
                <c:pt idx="203">
                  <c:v>1.8407000015706696</c:v>
                </c:pt>
                <c:pt idx="204">
                  <c:v>1.8474000010138532</c:v>
                </c:pt>
                <c:pt idx="205">
                  <c:v>1.8626999993329674</c:v>
                </c:pt>
                <c:pt idx="206">
                  <c:v>1.8644999983405948</c:v>
                </c:pt>
                <c:pt idx="207">
                  <c:v>1.8644999983405948</c:v>
                </c:pt>
                <c:pt idx="208">
                  <c:v>1.8644999983405948</c:v>
                </c:pt>
                <c:pt idx="209">
                  <c:v>1.8685000000018683</c:v>
                </c:pt>
                <c:pt idx="210">
                  <c:v>1.8710999996128694</c:v>
                </c:pt>
                <c:pt idx="211">
                  <c:v>1.8781000000768144</c:v>
                </c:pt>
                <c:pt idx="212">
                  <c:v>1.88469999843928</c:v>
                </c:pt>
                <c:pt idx="213">
                  <c:v>1.9098000008166305</c:v>
                </c:pt>
                <c:pt idx="214">
                  <c:v>1.9098000008166305</c:v>
                </c:pt>
                <c:pt idx="215">
                  <c:v>1.9098000008166305</c:v>
                </c:pt>
                <c:pt idx="216">
                  <c:v>1.9102000003850963</c:v>
                </c:pt>
                <c:pt idx="217">
                  <c:v>1.9076999989517189</c:v>
                </c:pt>
                <c:pt idx="218">
                  <c:v>1.9089000000019087</c:v>
                </c:pt>
                <c:pt idx="219">
                  <c:v>1.8888000013312263</c:v>
                </c:pt>
                <c:pt idx="220">
                  <c:v>1.895199999858997</c:v>
                </c:pt>
                <c:pt idx="221">
                  <c:v>1.895199999858997</c:v>
                </c:pt>
                <c:pt idx="222">
                  <c:v>1.895199999858997</c:v>
                </c:pt>
                <c:pt idx="223">
                  <c:v>1.8901999983948423</c:v>
                </c:pt>
                <c:pt idx="224">
                  <c:v>1.8947999991799307</c:v>
                </c:pt>
                <c:pt idx="225">
                  <c:v>1.8998999991435253</c:v>
                </c:pt>
                <c:pt idx="226">
                  <c:v>1.89399999835222</c:v>
                </c:pt>
                <c:pt idx="227">
                  <c:v>1.8808000004619245</c:v>
                </c:pt>
                <c:pt idx="228">
                  <c:v>1.8808000004619245</c:v>
                </c:pt>
                <c:pt idx="229">
                  <c:v>1.8808000004619245</c:v>
                </c:pt>
                <c:pt idx="230">
                  <c:v>1.896799998251909</c:v>
                </c:pt>
                <c:pt idx="231">
                  <c:v>1.8881000012680478</c:v>
                </c:pt>
                <c:pt idx="232">
                  <c:v>1.8928999982483103</c:v>
                </c:pt>
                <c:pt idx="233">
                  <c:v>1.8884000014321625</c:v>
                </c:pt>
                <c:pt idx="234">
                  <c:v>1.8884000014321625</c:v>
                </c:pt>
                <c:pt idx="235">
                  <c:v>1.8884000014321625</c:v>
                </c:pt>
                <c:pt idx="236">
                  <c:v>1.8884000014321625</c:v>
                </c:pt>
                <c:pt idx="237">
                  <c:v>1.896799998251909</c:v>
                </c:pt>
                <c:pt idx="238">
                  <c:v>1.8913999995835136</c:v>
                </c:pt>
                <c:pt idx="239">
                  <c:v>1.9041999989180334</c:v>
                </c:pt>
                <c:pt idx="240">
                  <c:v>1.902400000876626</c:v>
                </c:pt>
                <c:pt idx="241">
                  <c:v>1.9050000007334251</c:v>
                </c:pt>
                <c:pt idx="242">
                  <c:v>1.9050000007334251</c:v>
                </c:pt>
                <c:pt idx="243">
                  <c:v>1.9050000007334251</c:v>
                </c:pt>
                <c:pt idx="244">
                  <c:v>1.9050000007334251</c:v>
                </c:pt>
                <c:pt idx="245">
                  <c:v>1.8925999994859697</c:v>
                </c:pt>
                <c:pt idx="246">
                  <c:v>1.8809999985121291</c:v>
                </c:pt>
                <c:pt idx="247">
                  <c:v>1.8762999991451579</c:v>
                </c:pt>
                <c:pt idx="248">
                  <c:v>1.8654999983891407</c:v>
                </c:pt>
                <c:pt idx="249">
                  <c:v>1.8654999983891407</c:v>
                </c:pt>
                <c:pt idx="250">
                  <c:v>1.8654999983891407</c:v>
                </c:pt>
                <c:pt idx="251">
                  <c:v>1.862999998995843</c:v>
                </c:pt>
                <c:pt idx="252">
                  <c:v>1.8747000011323187</c:v>
                </c:pt>
                <c:pt idx="253">
                  <c:v>1.8766999993108755</c:v>
                </c:pt>
                <c:pt idx="254">
                  <c:v>1.88859999981945</c:v>
                </c:pt>
                <c:pt idx="255">
                  <c:v>1.8782999993561187</c:v>
                </c:pt>
                <c:pt idx="256">
                  <c:v>1.8782999993561187</c:v>
                </c:pt>
                <c:pt idx="257">
                  <c:v>1.8782999993561187</c:v>
                </c:pt>
                <c:pt idx="258">
                  <c:v>1.8772999987330103</c:v>
                </c:pt>
                <c:pt idx="259">
                  <c:v>1.8828000002967296</c:v>
                </c:pt>
                <c:pt idx="260">
                  <c:v>1.8893999995098896</c:v>
                </c:pt>
                <c:pt idx="261">
                  <c:v>1.8969999986474391</c:v>
                </c:pt>
                <c:pt idx="262">
                  <c:v>1.9012000011277919</c:v>
                </c:pt>
                <c:pt idx="263">
                  <c:v>1.9012000011277919</c:v>
                </c:pt>
                <c:pt idx="264">
                  <c:v>1.9012000011277919</c:v>
                </c:pt>
                <c:pt idx="265">
                  <c:v>1.9001000003629192</c:v>
                </c:pt>
                <c:pt idx="266">
                  <c:v>1.8954000006671807</c:v>
                </c:pt>
                <c:pt idx="267">
                  <c:v>1.8865999982726289</c:v>
                </c:pt>
                <c:pt idx="268">
                  <c:v>1.8746000013665836</c:v>
                </c:pt>
                <c:pt idx="269">
                  <c:v>1.8716000011386813</c:v>
                </c:pt>
                <c:pt idx="270">
                  <c:v>1.8716000011386813</c:v>
                </c:pt>
                <c:pt idx="271">
                  <c:v>1.8716000011386813</c:v>
                </c:pt>
                <c:pt idx="272">
                  <c:v>1.8861000014634248</c:v>
                </c:pt>
                <c:pt idx="273">
                  <c:v>1.8873000012146663</c:v>
                </c:pt>
                <c:pt idx="274">
                  <c:v>1.8839000016308922</c:v>
                </c:pt>
                <c:pt idx="275">
                  <c:v>1.8771999997920061</c:v>
                </c:pt>
                <c:pt idx="276">
                  <c:v>1.8712000009535636</c:v>
                </c:pt>
                <c:pt idx="277">
                  <c:v>1.8712000009535636</c:v>
                </c:pt>
                <c:pt idx="278">
                  <c:v>1.8712000009535636</c:v>
                </c:pt>
                <c:pt idx="279">
                  <c:v>1.8712000009535636</c:v>
                </c:pt>
                <c:pt idx="280">
                  <c:v>1.8548000014971946</c:v>
                </c:pt>
                <c:pt idx="281">
                  <c:v>1.8568000003490785</c:v>
                </c:pt>
                <c:pt idx="282">
                  <c:v>1.8558000010574349</c:v>
                </c:pt>
                <c:pt idx="283">
                  <c:v>1.8551000014102468</c:v>
                </c:pt>
                <c:pt idx="284">
                  <c:v>1.8551000014102468</c:v>
                </c:pt>
                <c:pt idx="285">
                  <c:v>1.8551000014102468</c:v>
                </c:pt>
                <c:pt idx="286">
                  <c:v>1.8606000002597398</c:v>
                </c:pt>
                <c:pt idx="287">
                  <c:v>1.8692986391505908</c:v>
                </c:pt>
                <c:pt idx="288">
                  <c:v>1.8669952578320452</c:v>
                </c:pt>
                <c:pt idx="289">
                  <c:v>1.875750300120048</c:v>
                </c:pt>
                <c:pt idx="290">
                  <c:v>1.8805476154656235</c:v>
                </c:pt>
                <c:pt idx="291">
                  <c:v>1.8805476154656235</c:v>
                </c:pt>
                <c:pt idx="292">
                  <c:v>1.8805476154656235</c:v>
                </c:pt>
                <c:pt idx="293">
                  <c:v>1.8719580681392736</c:v>
                </c:pt>
                <c:pt idx="294">
                  <c:v>1.8718529472324654</c:v>
                </c:pt>
                <c:pt idx="295">
                  <c:v>1.8769121042061601</c:v>
                </c:pt>
                <c:pt idx="296">
                  <c:v>1.8873622225577533</c:v>
                </c:pt>
                <c:pt idx="297">
                  <c:v>1.8966334755808441</c:v>
                </c:pt>
                <c:pt idx="298">
                  <c:v>1.8966334755808441</c:v>
                </c:pt>
                <c:pt idx="299">
                  <c:v>1.8966334755808441</c:v>
                </c:pt>
                <c:pt idx="300">
                  <c:v>1.9023341640192517</c:v>
                </c:pt>
                <c:pt idx="301">
                  <c:v>1.9072322245956668</c:v>
                </c:pt>
                <c:pt idx="302">
                  <c:v>1.9070503652001449</c:v>
                </c:pt>
                <c:pt idx="303">
                  <c:v>1.9071958499418307</c:v>
                </c:pt>
                <c:pt idx="304">
                  <c:v>1.900634812027217</c:v>
                </c:pt>
                <c:pt idx="305">
                  <c:v>1.900634812027217</c:v>
                </c:pt>
                <c:pt idx="306">
                  <c:v>1.900634812027217</c:v>
                </c:pt>
                <c:pt idx="307">
                  <c:v>1.8964176670269861</c:v>
                </c:pt>
                <c:pt idx="308">
                  <c:v>1.9089433998281951</c:v>
                </c:pt>
                <c:pt idx="309">
                  <c:v>1.9031668696711328</c:v>
                </c:pt>
                <c:pt idx="310">
                  <c:v>1.899046678567359</c:v>
                </c:pt>
                <c:pt idx="311">
                  <c:v>1.9120458891013383</c:v>
                </c:pt>
                <c:pt idx="312">
                  <c:v>1.9120458891013383</c:v>
                </c:pt>
                <c:pt idx="313">
                  <c:v>1.9120458891013383</c:v>
                </c:pt>
                <c:pt idx="314">
                  <c:v>1.902044698050404</c:v>
                </c:pt>
                <c:pt idx="315">
                  <c:v>1.8951956789538522</c:v>
                </c:pt>
                <c:pt idx="316">
                  <c:v>1.887682869277961</c:v>
                </c:pt>
                <c:pt idx="317">
                  <c:v>1.8898233015213077</c:v>
                </c:pt>
                <c:pt idx="318">
                  <c:v>1.8941187612463299</c:v>
                </c:pt>
                <c:pt idx="319">
                  <c:v>1.8941187612463299</c:v>
                </c:pt>
                <c:pt idx="320">
                  <c:v>1.8941187612463299</c:v>
                </c:pt>
                <c:pt idx="321">
                  <c:v>1.8969932656739068</c:v>
                </c:pt>
                <c:pt idx="322">
                  <c:v>1.8977132555270897</c:v>
                </c:pt>
                <c:pt idx="323">
                  <c:v>1.9133263178035016</c:v>
                </c:pt>
                <c:pt idx="324">
                  <c:v>1.9133263178035016</c:v>
                </c:pt>
                <c:pt idx="325">
                  <c:v>1.9314340898116851</c:v>
                </c:pt>
                <c:pt idx="326">
                  <c:v>1.9314340898116851</c:v>
                </c:pt>
                <c:pt idx="327">
                  <c:v>1.9314340898116851</c:v>
                </c:pt>
                <c:pt idx="328">
                  <c:v>1.937046004842615</c:v>
                </c:pt>
                <c:pt idx="329">
                  <c:v>1.9460932178651356</c:v>
                </c:pt>
                <c:pt idx="330">
                  <c:v>1.9479887016655304</c:v>
                </c:pt>
                <c:pt idx="331">
                  <c:v>1.9675356615838664</c:v>
                </c:pt>
                <c:pt idx="332">
                  <c:v>1.9803940984255866</c:v>
                </c:pt>
                <c:pt idx="333">
                  <c:v>1.9803940984255866</c:v>
                </c:pt>
                <c:pt idx="334">
                  <c:v>1.9803940984255866</c:v>
                </c:pt>
                <c:pt idx="335">
                  <c:v>1.9792182088075212</c:v>
                </c:pt>
                <c:pt idx="336">
                  <c:v>1.9725811223986587</c:v>
                </c:pt>
                <c:pt idx="337">
                  <c:v>1.9683102056884165</c:v>
                </c:pt>
                <c:pt idx="338">
                  <c:v>1.9636720667648504</c:v>
                </c:pt>
                <c:pt idx="339">
                  <c:v>1.9659884006684358</c:v>
                </c:pt>
                <c:pt idx="340">
                  <c:v>1.9659884006684358</c:v>
                </c:pt>
                <c:pt idx="341">
                  <c:v>1.9659884006684358</c:v>
                </c:pt>
                <c:pt idx="342">
                  <c:v>1.954843123839312</c:v>
                </c:pt>
                <c:pt idx="343">
                  <c:v>1.9659884006684358</c:v>
                </c:pt>
                <c:pt idx="344">
                  <c:v>1.9675356615838664</c:v>
                </c:pt>
                <c:pt idx="345">
                  <c:v>1.9621308741293042</c:v>
                </c:pt>
                <c:pt idx="346">
                  <c:v>1.953315753491552</c:v>
                </c:pt>
                <c:pt idx="347">
                  <c:v>1.953315753491552</c:v>
                </c:pt>
                <c:pt idx="348">
                  <c:v>1.953315753491552</c:v>
                </c:pt>
                <c:pt idx="349">
                  <c:v>1.94647201946472</c:v>
                </c:pt>
                <c:pt idx="350">
                  <c:v>1.963286541670757</c:v>
                </c:pt>
                <c:pt idx="351">
                  <c:v>1.9656019656019654</c:v>
                </c:pt>
                <c:pt idx="352">
                  <c:v>1.9609765663300323</c:v>
                </c:pt>
                <c:pt idx="353">
                  <c:v>1.9602077820248947</c:v>
                </c:pt>
                <c:pt idx="354">
                  <c:v>1.9602077820248947</c:v>
                </c:pt>
                <c:pt idx="355">
                  <c:v>1.9602077820248947</c:v>
                </c:pt>
                <c:pt idx="356">
                  <c:v>1.9733596447952637</c:v>
                </c:pt>
                <c:pt idx="357">
                  <c:v>1.9571386632742929</c:v>
                </c:pt>
                <c:pt idx="358">
                  <c:v>1.9556077050943581</c:v>
                </c:pt>
                <c:pt idx="359">
                  <c:v>1.9598236158745714</c:v>
                </c:pt>
                <c:pt idx="360">
                  <c:v>1.9590557351356648</c:v>
                </c:pt>
                <c:pt idx="361">
                  <c:v>1.9590557351356648</c:v>
                </c:pt>
                <c:pt idx="362">
                  <c:v>1.9590557351356648</c:v>
                </c:pt>
                <c:pt idx="363">
                  <c:v>1.9590557351356648</c:v>
                </c:pt>
                <c:pt idx="364">
                  <c:v>1.9737491364847526</c:v>
                </c:pt>
                <c:pt idx="365">
                  <c:v>1.9487479294553249</c:v>
                </c:pt>
                <c:pt idx="366">
                  <c:v>1.9442014192670363</c:v>
                </c:pt>
                <c:pt idx="367">
                  <c:v>1.9277108433734937</c:v>
                </c:pt>
                <c:pt idx="368">
                  <c:v>1.9277108433734937</c:v>
                </c:pt>
                <c:pt idx="369">
                  <c:v>1.9277108433734937</c:v>
                </c:pt>
                <c:pt idx="370">
                  <c:v>1.9344230583228552</c:v>
                </c:pt>
                <c:pt idx="371">
                  <c:v>1.9400523814142983</c:v>
                </c:pt>
                <c:pt idx="372">
                  <c:v>1.9340489314379654</c:v>
                </c:pt>
                <c:pt idx="373">
                  <c:v>1.942313295134505</c:v>
                </c:pt>
                <c:pt idx="374">
                  <c:v>1.9590557351356648</c:v>
                </c:pt>
                <c:pt idx="375">
                  <c:v>1.9590557351356648</c:v>
                </c:pt>
                <c:pt idx="376">
                  <c:v>1.9590557351356648</c:v>
                </c:pt>
                <c:pt idx="377">
                  <c:v>1.9590557351356648</c:v>
                </c:pt>
                <c:pt idx="378">
                  <c:v>1.9640577432976529</c:v>
                </c:pt>
                <c:pt idx="379">
                  <c:v>1.9710259189908348</c:v>
                </c:pt>
                <c:pt idx="380">
                  <c:v>1.9725811223986587</c:v>
                </c:pt>
                <c:pt idx="381">
                  <c:v>1.9753086419753088</c:v>
                </c:pt>
                <c:pt idx="382">
                  <c:v>1.9753086419753088</c:v>
                </c:pt>
                <c:pt idx="383">
                  <c:v>1.9753086419753088</c:v>
                </c:pt>
                <c:pt idx="384">
                  <c:v>1.9764798893171263</c:v>
                </c:pt>
                <c:pt idx="385">
                  <c:v>1.9851116625310172</c:v>
                </c:pt>
                <c:pt idx="386">
                  <c:v>1.9667617268167963</c:v>
                </c:pt>
                <c:pt idx="387">
                  <c:v>1.9706375012316486</c:v>
                </c:pt>
                <c:pt idx="388">
                  <c:v>1.9609765663300323</c:v>
                </c:pt>
                <c:pt idx="389">
                  <c:v>1.9609765663300323</c:v>
                </c:pt>
                <c:pt idx="390">
                  <c:v>1.9609765663300323</c:v>
                </c:pt>
                <c:pt idx="391">
                  <c:v>1.9582884558895524</c:v>
                </c:pt>
                <c:pt idx="392">
                  <c:v>1.9617459538989699</c:v>
                </c:pt>
                <c:pt idx="393">
                  <c:v>1.9625159454420569</c:v>
                </c:pt>
                <c:pt idx="394">
                  <c:v>1.9694731659281142</c:v>
                </c:pt>
                <c:pt idx="395">
                  <c:v>1.9671486180780959</c:v>
                </c:pt>
                <c:pt idx="396">
                  <c:v>1.9671486180780959</c:v>
                </c:pt>
                <c:pt idx="397">
                  <c:v>1.9671486180780959</c:v>
                </c:pt>
                <c:pt idx="398">
                  <c:v>1.9602077820248947</c:v>
                </c:pt>
                <c:pt idx="399">
                  <c:v>1.9690853598503495</c:v>
                </c:pt>
                <c:pt idx="400">
                  <c:v>1.9694731659281142</c:v>
                </c:pt>
                <c:pt idx="401">
                  <c:v>1.9575217774297737</c:v>
                </c:pt>
                <c:pt idx="402">
                  <c:v>1.9487479294553249</c:v>
                </c:pt>
                <c:pt idx="403">
                  <c:v>1.9487479294553249</c:v>
                </c:pt>
                <c:pt idx="404">
                  <c:v>1.9487479294553249</c:v>
                </c:pt>
                <c:pt idx="405">
                  <c:v>1.9472300652322074</c:v>
                </c:pt>
                <c:pt idx="406">
                  <c:v>1.9434457292780101</c:v>
                </c:pt>
                <c:pt idx="407">
                  <c:v>1.9617459538989699</c:v>
                </c:pt>
                <c:pt idx="408">
                  <c:v>1.9517907680296673</c:v>
                </c:pt>
                <c:pt idx="409">
                  <c:v>1.9506485906563931</c:v>
                </c:pt>
                <c:pt idx="410">
                  <c:v>1.9506485906563931</c:v>
                </c:pt>
                <c:pt idx="411">
                  <c:v>1.9506485906563931</c:v>
                </c:pt>
                <c:pt idx="412">
                  <c:v>1.9502681618722573</c:v>
                </c:pt>
                <c:pt idx="413">
                  <c:v>1.9540791402051783</c:v>
                </c:pt>
                <c:pt idx="414">
                  <c:v>1.953315753491552</c:v>
                </c:pt>
                <c:pt idx="415">
                  <c:v>1.957905041605482</c:v>
                </c:pt>
                <c:pt idx="416">
                  <c:v>1.9636720667648504</c:v>
                </c:pt>
                <c:pt idx="417">
                  <c:v>1.9636720667648504</c:v>
                </c:pt>
                <c:pt idx="418">
                  <c:v>1.9636720667648504</c:v>
                </c:pt>
                <c:pt idx="419">
                  <c:v>1.9629011679261952</c:v>
                </c:pt>
                <c:pt idx="420">
                  <c:v>1.9652156824211455</c:v>
                </c:pt>
                <c:pt idx="421">
                  <c:v>1.9602077820248947</c:v>
                </c:pt>
                <c:pt idx="422">
                  <c:v>1.957905041605482</c:v>
                </c:pt>
                <c:pt idx="423">
                  <c:v>1.9457145636735089</c:v>
                </c:pt>
                <c:pt idx="424">
                  <c:v>1.9457145636735089</c:v>
                </c:pt>
                <c:pt idx="425">
                  <c:v>1.9457145636735089</c:v>
                </c:pt>
                <c:pt idx="426">
                  <c:v>1.9236318168702509</c:v>
                </c:pt>
                <c:pt idx="427">
                  <c:v>1.9269679159841988</c:v>
                </c:pt>
                <c:pt idx="428">
                  <c:v>1.9303156066016793</c:v>
                </c:pt>
                <c:pt idx="429">
                  <c:v>1.9306882903755187</c:v>
                </c:pt>
                <c:pt idx="430">
                  <c:v>1.9321804656554924</c:v>
                </c:pt>
                <c:pt idx="431">
                  <c:v>1.9321804656554924</c:v>
                </c:pt>
                <c:pt idx="432">
                  <c:v>1.9321804656554924</c:v>
                </c:pt>
                <c:pt idx="433">
                  <c:v>1.929570670525808</c:v>
                </c:pt>
                <c:pt idx="434">
                  <c:v>1.9318072056408768</c:v>
                </c:pt>
                <c:pt idx="435">
                  <c:v>1.9336749492410326</c:v>
                </c:pt>
                <c:pt idx="436">
                  <c:v>1.9366708627868694</c:v>
                </c:pt>
                <c:pt idx="437">
                  <c:v>1.9430681045370639</c:v>
                </c:pt>
                <c:pt idx="438">
                  <c:v>1.9430681045370639</c:v>
                </c:pt>
                <c:pt idx="439">
                  <c:v>1.9430681045370639</c:v>
                </c:pt>
                <c:pt idx="440">
                  <c:v>1.9453360568038129</c:v>
                </c:pt>
                <c:pt idx="441">
                  <c:v>1.9594396002743217</c:v>
                </c:pt>
                <c:pt idx="442">
                  <c:v>1.9582884558895524</c:v>
                </c:pt>
                <c:pt idx="443">
                  <c:v>1.9675356615838664</c:v>
                </c:pt>
                <c:pt idx="444">
                  <c:v>1.963286541670757</c:v>
                </c:pt>
                <c:pt idx="445">
                  <c:v>1.963286541670757</c:v>
                </c:pt>
                <c:pt idx="446">
                  <c:v>1.963286541670757</c:v>
                </c:pt>
                <c:pt idx="447">
                  <c:v>1.9683102056884165</c:v>
                </c:pt>
                <c:pt idx="448">
                  <c:v>1.9667617268167963</c:v>
                </c:pt>
                <c:pt idx="449">
                  <c:v>1.9636720667648504</c:v>
                </c:pt>
                <c:pt idx="450">
                  <c:v>1.963286541670757</c:v>
                </c:pt>
                <c:pt idx="451">
                  <c:v>1.9706375012316486</c:v>
                </c:pt>
                <c:pt idx="452">
                  <c:v>1.9706375012316486</c:v>
                </c:pt>
                <c:pt idx="453">
                  <c:v>1.9706375012316486</c:v>
                </c:pt>
                <c:pt idx="454">
                  <c:v>1.9780437147660961</c:v>
                </c:pt>
                <c:pt idx="455">
                  <c:v>1.9776525264511025</c:v>
                </c:pt>
                <c:pt idx="456">
                  <c:v>1.9760893192372295</c:v>
                </c:pt>
                <c:pt idx="457">
                  <c:v>1.9710259189908348</c:v>
                </c:pt>
                <c:pt idx="458">
                  <c:v>1.9663749877101566</c:v>
                </c:pt>
                <c:pt idx="459">
                  <c:v>1.9663749877101566</c:v>
                </c:pt>
                <c:pt idx="460">
                  <c:v>1.9663749877101566</c:v>
                </c:pt>
                <c:pt idx="461">
                  <c:v>1.9617459538989699</c:v>
                </c:pt>
                <c:pt idx="462">
                  <c:v>1.9729703067968827</c:v>
                </c:pt>
                <c:pt idx="463">
                  <c:v>1.9780437147660961</c:v>
                </c:pt>
                <c:pt idx="464">
                  <c:v>1.9780437147660961</c:v>
                </c:pt>
                <c:pt idx="465">
                  <c:v>1.981178801386825</c:v>
                </c:pt>
                <c:pt idx="466">
                  <c:v>1.981178801386825</c:v>
                </c:pt>
                <c:pt idx="467">
                  <c:v>1.981178801386825</c:v>
                </c:pt>
                <c:pt idx="468">
                  <c:v>1.9914368216668328</c:v>
                </c:pt>
                <c:pt idx="469">
                  <c:v>2.0058168689198674</c:v>
                </c:pt>
                <c:pt idx="470">
                  <c:v>2.0042088385609782</c:v>
                </c:pt>
                <c:pt idx="471">
                  <c:v>2.0018016214593133</c:v>
                </c:pt>
                <c:pt idx="472">
                  <c:v>2.0042088385609782</c:v>
                </c:pt>
                <c:pt idx="473">
                  <c:v>2.0042088385609782</c:v>
                </c:pt>
                <c:pt idx="474">
                  <c:v>2.0042088385609782</c:v>
                </c:pt>
                <c:pt idx="475">
                  <c:v>2.0010005002501248</c:v>
                </c:pt>
                <c:pt idx="476">
                  <c:v>2.0022024226649315</c:v>
                </c:pt>
                <c:pt idx="477">
                  <c:v>2.0046106043900971</c:v>
                </c:pt>
                <c:pt idx="478">
                  <c:v>1.9918334827208446</c:v>
                </c:pt>
                <c:pt idx="479">
                  <c:v>1.9974033756117047</c:v>
                </c:pt>
                <c:pt idx="480">
                  <c:v>1.9974033756117047</c:v>
                </c:pt>
                <c:pt idx="481">
                  <c:v>1.9974033756117047</c:v>
                </c:pt>
                <c:pt idx="482">
                  <c:v>1.9994001799460162</c:v>
                </c:pt>
                <c:pt idx="483">
                  <c:v>1.9998000199980002</c:v>
                </c:pt>
                <c:pt idx="484">
                  <c:v>1.9910403185664511</c:v>
                </c:pt>
                <c:pt idx="485">
                  <c:v>1.9866891824774016</c:v>
                </c:pt>
                <c:pt idx="486">
                  <c:v>1.9914368216668328</c:v>
                </c:pt>
                <c:pt idx="487">
                  <c:v>1.9914368216668328</c:v>
                </c:pt>
                <c:pt idx="488">
                  <c:v>1.9914368216668328</c:v>
                </c:pt>
                <c:pt idx="489">
                  <c:v>1.9946145407400022</c:v>
                </c:pt>
                <c:pt idx="490">
                  <c:v>1.9906439733253709</c:v>
                </c:pt>
                <c:pt idx="491">
                  <c:v>1.9962072063080147</c:v>
                </c:pt>
                <c:pt idx="492">
                  <c:v>1.9819641264493111</c:v>
                </c:pt>
                <c:pt idx="493">
                  <c:v>1.9823570224997524</c:v>
                </c:pt>
                <c:pt idx="494">
                  <c:v>1.9823570224997524</c:v>
                </c:pt>
                <c:pt idx="495">
                  <c:v>1.9823570224997524</c:v>
                </c:pt>
                <c:pt idx="496">
                  <c:v>1.9803940984255866</c:v>
                </c:pt>
                <c:pt idx="497">
                  <c:v>1.9839301656581689</c:v>
                </c:pt>
                <c:pt idx="498">
                  <c:v>1.9827500743531279</c:v>
                </c:pt>
                <c:pt idx="499">
                  <c:v>1.9741387819563718</c:v>
                </c:pt>
                <c:pt idx="500">
                  <c:v>1.977261492832427</c:v>
                </c:pt>
                <c:pt idx="501">
                  <c:v>1.977261492832427</c:v>
                </c:pt>
                <c:pt idx="502">
                  <c:v>1.977261492832427</c:v>
                </c:pt>
                <c:pt idx="503">
                  <c:v>1.9698611247907021</c:v>
                </c:pt>
                <c:pt idx="504">
                  <c:v>1.9753086419753088</c:v>
                </c:pt>
                <c:pt idx="505">
                  <c:v>1.9886646117132345</c:v>
                </c:pt>
                <c:pt idx="506">
                  <c:v>1.984717673910886</c:v>
                </c:pt>
                <c:pt idx="507">
                  <c:v>1.9839301656581689</c:v>
                </c:pt>
                <c:pt idx="508">
                  <c:v>1.9839301656581689</c:v>
                </c:pt>
                <c:pt idx="509">
                  <c:v>1.9839301656581689</c:v>
                </c:pt>
                <c:pt idx="510">
                  <c:v>1.983143282102132</c:v>
                </c:pt>
                <c:pt idx="511">
                  <c:v>1.981178801386825</c:v>
                </c:pt>
                <c:pt idx="512">
                  <c:v>1.9745285813012146</c:v>
                </c:pt>
                <c:pt idx="513">
                  <c:v>1.9792182088075212</c:v>
                </c:pt>
                <c:pt idx="514">
                  <c:v>1.9796100168266852</c:v>
                </c:pt>
                <c:pt idx="515">
                  <c:v>1.9796100168266852</c:v>
                </c:pt>
                <c:pt idx="516">
                  <c:v>1.9796100168266852</c:v>
                </c:pt>
                <c:pt idx="517">
                  <c:v>1.9918334827208446</c:v>
                </c:pt>
                <c:pt idx="518">
                  <c:v>1.9922303018228906</c:v>
                </c:pt>
                <c:pt idx="519">
                  <c:v>1.9918334827208446</c:v>
                </c:pt>
                <c:pt idx="520">
                  <c:v>1.9807863721897592</c:v>
                </c:pt>
                <c:pt idx="521">
                  <c:v>1.9659884006684358</c:v>
                </c:pt>
                <c:pt idx="522">
                  <c:v>1.9807863721897592</c:v>
                </c:pt>
                <c:pt idx="523">
                  <c:v>1.9807863721897592</c:v>
                </c:pt>
                <c:pt idx="524">
                  <c:v>1.968697706467172</c:v>
                </c:pt>
                <c:pt idx="525">
                  <c:v>1.9745285813012146</c:v>
                </c:pt>
                <c:pt idx="526">
                  <c:v>1.9729703067968827</c:v>
                </c:pt>
                <c:pt idx="527">
                  <c:v>1.9694731659281142</c:v>
                </c:pt>
                <c:pt idx="528">
                  <c:v>1.9768706138183254</c:v>
                </c:pt>
                <c:pt idx="529">
                  <c:v>1.9768706138183254</c:v>
                </c:pt>
                <c:pt idx="530">
                  <c:v>1.9768706138183254</c:v>
                </c:pt>
                <c:pt idx="531">
                  <c:v>1.981178801386825</c:v>
                </c:pt>
                <c:pt idx="532">
                  <c:v>1.9878739687903788</c:v>
                </c:pt>
                <c:pt idx="533">
                  <c:v>1.9926272790674504</c:v>
                </c:pt>
                <c:pt idx="534">
                  <c:v>1.9914368216668328</c:v>
                </c:pt>
                <c:pt idx="535">
                  <c:v>1.9966057701906759</c:v>
                </c:pt>
                <c:pt idx="536">
                  <c:v>1.9966057701906759</c:v>
                </c:pt>
                <c:pt idx="537">
                  <c:v>1.9966057701906759</c:v>
                </c:pt>
                <c:pt idx="538">
                  <c:v>1.9962072063080147</c:v>
                </c:pt>
                <c:pt idx="539">
                  <c:v>1.9990004997501249</c:v>
                </c:pt>
                <c:pt idx="540">
                  <c:v>1.9966057701906759</c:v>
                </c:pt>
                <c:pt idx="541">
                  <c:v>2.0018016214593133</c:v>
                </c:pt>
                <c:pt idx="542">
                  <c:v>2.0058168689198674</c:v>
                </c:pt>
                <c:pt idx="543">
                  <c:v>2.0058168689198674</c:v>
                </c:pt>
                <c:pt idx="544">
                  <c:v>2.0058168689198674</c:v>
                </c:pt>
                <c:pt idx="545">
                  <c:v>2.0163322915616493</c:v>
                </c:pt>
                <c:pt idx="546">
                  <c:v>2.0171457387796266</c:v>
                </c:pt>
                <c:pt idx="547">
                  <c:v>2.0155195001511639</c:v>
                </c:pt>
                <c:pt idx="548">
                  <c:v>2.0106564793405046</c:v>
                </c:pt>
                <c:pt idx="549">
                  <c:v>2.012274876748164</c:v>
                </c:pt>
                <c:pt idx="550">
                  <c:v>2.012274876748164</c:v>
                </c:pt>
                <c:pt idx="551">
                  <c:v>2.012274876748164</c:v>
                </c:pt>
                <c:pt idx="552">
                  <c:v>2.0159258139300475</c:v>
                </c:pt>
                <c:pt idx="553">
                  <c:v>2.0240866309078029</c:v>
                </c:pt>
                <c:pt idx="554">
                  <c:v>2.0323137892490601</c:v>
                </c:pt>
                <c:pt idx="555">
                  <c:v>2.0294266869609334</c:v>
                </c:pt>
                <c:pt idx="556">
                  <c:v>2.0343810395687112</c:v>
                </c:pt>
                <c:pt idx="557">
                  <c:v>2.0343810395687112</c:v>
                </c:pt>
                <c:pt idx="558">
                  <c:v>2.0343810395687112</c:v>
                </c:pt>
                <c:pt idx="559">
                  <c:v>2.037282265457879</c:v>
                </c:pt>
                <c:pt idx="560">
                  <c:v>2.0456172650097169</c:v>
                </c:pt>
                <c:pt idx="561">
                  <c:v>2.0531772918591522</c:v>
                </c:pt>
                <c:pt idx="562">
                  <c:v>2.0481310803891448</c:v>
                </c:pt>
                <c:pt idx="563">
                  <c:v>2.0561324149275215</c:v>
                </c:pt>
                <c:pt idx="564">
                  <c:v>2.0561324149275215</c:v>
                </c:pt>
                <c:pt idx="565">
                  <c:v>2.0561320006149151</c:v>
                </c:pt>
                <c:pt idx="566">
                  <c:v>2.0578248791027884</c:v>
                </c:pt>
                <c:pt idx="567">
                  <c:v>2.061643129574271</c:v>
                </c:pt>
                <c:pt idx="568">
                  <c:v>2.0502306509482318</c:v>
                </c:pt>
                <c:pt idx="569">
                  <c:v>2.0464545175483475</c:v>
                </c:pt>
                <c:pt idx="570">
                  <c:v>2.0294266869609334</c:v>
                </c:pt>
                <c:pt idx="571">
                  <c:v>2.0294266869609334</c:v>
                </c:pt>
                <c:pt idx="572">
                  <c:v>2.0294266869609334</c:v>
                </c:pt>
                <c:pt idx="573">
                  <c:v>2.0236770211474249</c:v>
                </c:pt>
                <c:pt idx="574">
                  <c:v>2.0323137892490601</c:v>
                </c:pt>
                <c:pt idx="575">
                  <c:v>2.0294266869609334</c:v>
                </c:pt>
                <c:pt idx="576">
                  <c:v>2.0331401850157569</c:v>
                </c:pt>
                <c:pt idx="577">
                  <c:v>2.0393596410727031</c:v>
                </c:pt>
                <c:pt idx="578">
                  <c:v>2.0393596410727031</c:v>
                </c:pt>
                <c:pt idx="579">
                  <c:v>2.0393596410727031</c:v>
                </c:pt>
                <c:pt idx="580">
                  <c:v>2.0294266869609334</c:v>
                </c:pt>
                <c:pt idx="581">
                  <c:v>2.01999798000202</c:v>
                </c:pt>
                <c:pt idx="582">
                  <c:v>2.0368672980955291</c:v>
                </c:pt>
                <c:pt idx="583">
                  <c:v>2.0281918669506136</c:v>
                </c:pt>
                <c:pt idx="584">
                  <c:v>2.0204061016264268</c:v>
                </c:pt>
                <c:pt idx="585">
                  <c:v>2.0204061016264268</c:v>
                </c:pt>
                <c:pt idx="586">
                  <c:v>2.0204061016264268</c:v>
                </c:pt>
                <c:pt idx="587">
                  <c:v>2.0130850528434827</c:v>
                </c:pt>
                <c:pt idx="588">
                  <c:v>1.9998000199980002</c:v>
                </c:pt>
                <c:pt idx="589">
                  <c:v>1.9946145407400022</c:v>
                </c:pt>
                <c:pt idx="590">
                  <c:v>1.9823570224997524</c:v>
                </c:pt>
                <c:pt idx="591">
                  <c:v>1.9851116625310172</c:v>
                </c:pt>
                <c:pt idx="592">
                  <c:v>1.9851116625310172</c:v>
                </c:pt>
                <c:pt idx="593">
                  <c:v>1.9851116625310172</c:v>
                </c:pt>
                <c:pt idx="594">
                  <c:v>1.9859001092245059</c:v>
                </c:pt>
                <c:pt idx="595">
                  <c:v>1.9815713861091844</c:v>
                </c:pt>
                <c:pt idx="596">
                  <c:v>1.9914368216668328</c:v>
                </c:pt>
                <c:pt idx="597">
                  <c:v>2.0050125313283207</c:v>
                </c:pt>
                <c:pt idx="598">
                  <c:v>2.0082337584094789</c:v>
                </c:pt>
                <c:pt idx="599">
                  <c:v>2.0082337584094789</c:v>
                </c:pt>
                <c:pt idx="600">
                  <c:v>2.0082337584094789</c:v>
                </c:pt>
                <c:pt idx="601">
                  <c:v>2.013895881582922</c:v>
                </c:pt>
                <c:pt idx="602">
                  <c:v>2.0074274816822242</c:v>
                </c:pt>
                <c:pt idx="603">
                  <c:v>2.0175527085645113</c:v>
                </c:pt>
                <c:pt idx="604">
                  <c:v>2.0159258139300475</c:v>
                </c:pt>
                <c:pt idx="605">
                  <c:v>2.0163322915616493</c:v>
                </c:pt>
                <c:pt idx="606">
                  <c:v>2.0163322915616493</c:v>
                </c:pt>
                <c:pt idx="607">
                  <c:v>2.0163322915616493</c:v>
                </c:pt>
                <c:pt idx="608">
                  <c:v>2.0179598425991325</c:v>
                </c:pt>
                <c:pt idx="609">
                  <c:v>2.0110608345902463</c:v>
                </c:pt>
                <c:pt idx="610">
                  <c:v>2.0208143881984437</c:v>
                </c:pt>
                <c:pt idx="611">
                  <c:v>2.0249063480814011</c:v>
                </c:pt>
                <c:pt idx="612">
                  <c:v>2.0257267294641954</c:v>
                </c:pt>
                <c:pt idx="613">
                  <c:v>2.0257267294641954</c:v>
                </c:pt>
                <c:pt idx="614">
                  <c:v>2.0257267294641954</c:v>
                </c:pt>
                <c:pt idx="615">
                  <c:v>2.0281918669506136</c:v>
                </c:pt>
                <c:pt idx="616">
                  <c:v>2.0310754544531329</c:v>
                </c:pt>
                <c:pt idx="617">
                  <c:v>2.0310754544531329</c:v>
                </c:pt>
                <c:pt idx="618">
                  <c:v>2.0269585486976789</c:v>
                </c:pt>
                <c:pt idx="619">
                  <c:v>2.0082337584094789</c:v>
                </c:pt>
                <c:pt idx="620">
                  <c:v>2.0082337584094789</c:v>
                </c:pt>
                <c:pt idx="621">
                  <c:v>2.0082337584094789</c:v>
                </c:pt>
                <c:pt idx="622">
                  <c:v>1.9986009793144801</c:v>
                </c:pt>
                <c:pt idx="623">
                  <c:v>1.9970044932601096</c:v>
                </c:pt>
                <c:pt idx="624">
                  <c:v>1.9978024173409248</c:v>
                </c:pt>
                <c:pt idx="625">
                  <c:v>2.0130850528434827</c:v>
                </c:pt>
                <c:pt idx="626">
                  <c:v>2.0204061016264268</c:v>
                </c:pt>
                <c:pt idx="627">
                  <c:v>2.0204061016264268</c:v>
                </c:pt>
                <c:pt idx="628">
                  <c:v>2.0204061016264268</c:v>
                </c:pt>
                <c:pt idx="629">
                  <c:v>2.0216314565854647</c:v>
                </c:pt>
                <c:pt idx="630">
                  <c:v>2.0171457387796266</c:v>
                </c:pt>
                <c:pt idx="631">
                  <c:v>2.0151133501259446</c:v>
                </c:pt>
                <c:pt idx="632">
                  <c:v>2.0249063480814011</c:v>
                </c:pt>
                <c:pt idx="633">
                  <c:v>2.039775624681285</c:v>
                </c:pt>
                <c:pt idx="634">
                  <c:v>2.039775624681285</c:v>
                </c:pt>
                <c:pt idx="635">
                  <c:v>2.039775624681285</c:v>
                </c:pt>
                <c:pt idx="636">
                  <c:v>2.0439448134900355</c:v>
                </c:pt>
                <c:pt idx="637">
                  <c:v>2.0406081012141617</c:v>
                </c:pt>
                <c:pt idx="638">
                  <c:v>2.0360378703043875</c:v>
                </c:pt>
                <c:pt idx="639">
                  <c:v>2.0393596410727031</c:v>
                </c:pt>
                <c:pt idx="640">
                  <c:v>2.0418580908626849</c:v>
                </c:pt>
                <c:pt idx="641">
                  <c:v>2.0418580908626849</c:v>
                </c:pt>
                <c:pt idx="642">
                  <c:v>2.0418580908626849</c:v>
                </c:pt>
                <c:pt idx="643">
                  <c:v>2.0368672980955291</c:v>
                </c:pt>
                <c:pt idx="644">
                  <c:v>2.0331401850157569</c:v>
                </c:pt>
                <c:pt idx="645">
                  <c:v>2.0426922684097639</c:v>
                </c:pt>
                <c:pt idx="646">
                  <c:v>2.0360378703043875</c:v>
                </c:pt>
                <c:pt idx="647">
                  <c:v>2.0331401850157569</c:v>
                </c:pt>
                <c:pt idx="648">
                  <c:v>2.0331401850157569</c:v>
                </c:pt>
                <c:pt idx="649">
                  <c:v>2.0331401850157569</c:v>
                </c:pt>
                <c:pt idx="650">
                  <c:v>2.0410245943463621</c:v>
                </c:pt>
                <c:pt idx="651">
                  <c:v>2.0335536349771224</c:v>
                </c:pt>
                <c:pt idx="652">
                  <c:v>2.0376974019358123</c:v>
                </c:pt>
                <c:pt idx="653">
                  <c:v>2.0464545175483475</c:v>
                </c:pt>
                <c:pt idx="654">
                  <c:v>2.0477116821951471</c:v>
                </c:pt>
                <c:pt idx="655">
                  <c:v>2.0477116821951471</c:v>
                </c:pt>
                <c:pt idx="656">
                  <c:v>2.0477116821951471</c:v>
                </c:pt>
                <c:pt idx="657">
                  <c:v>2.0277805941397142</c:v>
                </c:pt>
                <c:pt idx="658">
                  <c:v>2.0485506504148314</c:v>
                </c:pt>
                <c:pt idx="659">
                  <c:v>2.0468734008801555</c:v>
                </c:pt>
                <c:pt idx="660">
                  <c:v>2.0498103925386904</c:v>
                </c:pt>
                <c:pt idx="661">
                  <c:v>2.0514924607652065</c:v>
                </c:pt>
                <c:pt idx="662">
                  <c:v>2.0514924607652065</c:v>
                </c:pt>
                <c:pt idx="663">
                  <c:v>2.0514924607652065</c:v>
                </c:pt>
                <c:pt idx="664">
                  <c:v>2.0612181799443472</c:v>
                </c:pt>
                <c:pt idx="665">
                  <c:v>2.0667562261031311</c:v>
                </c:pt>
                <c:pt idx="666">
                  <c:v>2.0783539436766079</c:v>
                </c:pt>
                <c:pt idx="667">
                  <c:v>2.0857232245281052</c:v>
                </c:pt>
                <c:pt idx="668">
                  <c:v>2.0852882911062456</c:v>
                </c:pt>
                <c:pt idx="669">
                  <c:v>2.0852882911062456</c:v>
                </c:pt>
                <c:pt idx="670">
                  <c:v>2.0852882911062456</c:v>
                </c:pt>
                <c:pt idx="671">
                  <c:v>2.0792182139515543</c:v>
                </c:pt>
                <c:pt idx="672">
                  <c:v>2.0865936358894106</c:v>
                </c:pt>
                <c:pt idx="673">
                  <c:v>2.1041557075223567</c:v>
                </c:pt>
                <c:pt idx="674">
                  <c:v>2.1085925144965736</c:v>
                </c:pt>
                <c:pt idx="675">
                  <c:v>2.0913939140437101</c:v>
                </c:pt>
                <c:pt idx="676">
                  <c:v>2.0913939140437101</c:v>
                </c:pt>
                <c:pt idx="677">
                  <c:v>2.0913939140437101</c:v>
                </c:pt>
                <c:pt idx="678">
                  <c:v>2.0603688060162768</c:v>
                </c:pt>
                <c:pt idx="679">
                  <c:v>2.0727536532283137</c:v>
                </c:pt>
                <c:pt idx="680">
                  <c:v>2.0599443815016993</c:v>
                </c:pt>
                <c:pt idx="681">
                  <c:v>2.0460358056265986</c:v>
                </c:pt>
                <c:pt idx="682">
                  <c:v>2.0456172650097169</c:v>
                </c:pt>
                <c:pt idx="683">
                  <c:v>2.0456172650097169</c:v>
                </c:pt>
                <c:pt idx="684">
                  <c:v>2.0456172650097169</c:v>
                </c:pt>
                <c:pt idx="685">
                  <c:v>2.0498103925386904</c:v>
                </c:pt>
                <c:pt idx="686">
                  <c:v>2.0646226902033655</c:v>
                </c:pt>
                <c:pt idx="687">
                  <c:v>2.0574015019030965</c:v>
                </c:pt>
                <c:pt idx="688">
                  <c:v>2.061643129574271</c:v>
                </c:pt>
                <c:pt idx="689">
                  <c:v>2.0561324149275215</c:v>
                </c:pt>
                <c:pt idx="690">
                  <c:v>2.0561324149275215</c:v>
                </c:pt>
                <c:pt idx="691">
                  <c:v>2.0561324149275215</c:v>
                </c:pt>
                <c:pt idx="692">
                  <c:v>2.0688941760628943</c:v>
                </c:pt>
                <c:pt idx="693">
                  <c:v>2.0650490449148169</c:v>
                </c:pt>
                <c:pt idx="694">
                  <c:v>2.0697505950532959</c:v>
                </c:pt>
                <c:pt idx="695">
                  <c:v>2.0637705087194305</c:v>
                </c:pt>
                <c:pt idx="696">
                  <c:v>2.0574015019030965</c:v>
                </c:pt>
                <c:pt idx="697">
                  <c:v>2.0574015019030965</c:v>
                </c:pt>
                <c:pt idx="698">
                  <c:v>2.0574015019030965</c:v>
                </c:pt>
                <c:pt idx="699">
                  <c:v>2.0663291662361813</c:v>
                </c:pt>
                <c:pt idx="700">
                  <c:v>2.058672156459084</c:v>
                </c:pt>
                <c:pt idx="701">
                  <c:v>2.0294266869609334</c:v>
                </c:pt>
                <c:pt idx="702">
                  <c:v>2.0257267294641954</c:v>
                </c:pt>
                <c:pt idx="703">
                  <c:v>2.0286033066233897</c:v>
                </c:pt>
                <c:pt idx="704">
                  <c:v>2.0286033066233897</c:v>
                </c:pt>
                <c:pt idx="705">
                  <c:v>2.0286033066233897</c:v>
                </c:pt>
                <c:pt idx="706">
                  <c:v>2.0468734008801555</c:v>
                </c:pt>
                <c:pt idx="707">
                  <c:v>2.0385281826521253</c:v>
                </c:pt>
                <c:pt idx="708">
                  <c:v>2.0468734008801555</c:v>
                </c:pt>
                <c:pt idx="709">
                  <c:v>2.0381127076327323</c:v>
                </c:pt>
                <c:pt idx="710">
                  <c:v>2.0228582987761707</c:v>
                </c:pt>
                <c:pt idx="711">
                  <c:v>2.0228582987761707</c:v>
                </c:pt>
                <c:pt idx="712">
                  <c:v>2.0228582987761707</c:v>
                </c:pt>
                <c:pt idx="713">
                  <c:v>2.0151133501259446</c:v>
                </c:pt>
                <c:pt idx="714">
                  <c:v>2.0171457387796266</c:v>
                </c:pt>
                <c:pt idx="715">
                  <c:v>2.0034057898427329</c:v>
                </c:pt>
                <c:pt idx="716">
                  <c:v>1.9827500743531279</c:v>
                </c:pt>
                <c:pt idx="717">
                  <c:v>1.9843238416509574</c:v>
                </c:pt>
                <c:pt idx="718">
                  <c:v>1.9843238416509574</c:v>
                </c:pt>
                <c:pt idx="719">
                  <c:v>1.9843238416509574</c:v>
                </c:pt>
                <c:pt idx="720">
                  <c:v>1.9776525264511025</c:v>
                </c:pt>
                <c:pt idx="721">
                  <c:v>1.9780437147660961</c:v>
                </c:pt>
                <c:pt idx="722">
                  <c:v>1.983143282102132</c:v>
                </c:pt>
                <c:pt idx="723">
                  <c:v>1.9902477858493384</c:v>
                </c:pt>
                <c:pt idx="724">
                  <c:v>1.9946145407400022</c:v>
                </c:pt>
                <c:pt idx="725">
                  <c:v>1.9946145407400022</c:v>
                </c:pt>
                <c:pt idx="726">
                  <c:v>1.9946145407400022</c:v>
                </c:pt>
                <c:pt idx="727">
                  <c:v>1.9874788830368677</c:v>
                </c:pt>
                <c:pt idx="728">
                  <c:v>1.9874788830368677</c:v>
                </c:pt>
                <c:pt idx="729">
                  <c:v>1.9807863721897592</c:v>
                </c:pt>
                <c:pt idx="730">
                  <c:v>1.971803214039239</c:v>
                </c:pt>
                <c:pt idx="731">
                  <c:v>1.9753086419753088</c:v>
                </c:pt>
                <c:pt idx="732">
                  <c:v>1.9753086419753088</c:v>
                </c:pt>
                <c:pt idx="733">
                  <c:v>1.9753086419753088</c:v>
                </c:pt>
                <c:pt idx="734">
                  <c:v>1.9679228574239891</c:v>
                </c:pt>
                <c:pt idx="735">
                  <c:v>1.9745285813012146</c:v>
                </c:pt>
                <c:pt idx="736">
                  <c:v>1.9559902200488999</c:v>
                </c:pt>
                <c:pt idx="737">
                  <c:v>1.9571386632742929</c:v>
                </c:pt>
                <c:pt idx="738">
                  <c:v>1.9613611846621555</c:v>
                </c:pt>
                <c:pt idx="739">
                  <c:v>1.9613611846621555</c:v>
                </c:pt>
                <c:pt idx="740">
                  <c:v>1.9613611846621555</c:v>
                </c:pt>
                <c:pt idx="741">
                  <c:v>1.9594396002743217</c:v>
                </c:pt>
                <c:pt idx="742">
                  <c:v>1.9679228574239891</c:v>
                </c:pt>
                <c:pt idx="743">
                  <c:v>1.963286541670757</c:v>
                </c:pt>
                <c:pt idx="744">
                  <c:v>1.977261492832427</c:v>
                </c:pt>
                <c:pt idx="745">
                  <c:v>1.9544610573634318</c:v>
                </c:pt>
                <c:pt idx="746">
                  <c:v>1.9544610573634318</c:v>
                </c:pt>
                <c:pt idx="747">
                  <c:v>1.9544610573634318</c:v>
                </c:pt>
                <c:pt idx="748">
                  <c:v>1.9445794846864366</c:v>
                </c:pt>
                <c:pt idx="749">
                  <c:v>1.9602077820248947</c:v>
                </c:pt>
                <c:pt idx="750">
                  <c:v>1.9498878814468168</c:v>
                </c:pt>
                <c:pt idx="751">
                  <c:v>1.971803214039239</c:v>
                </c:pt>
                <c:pt idx="752">
                  <c:v>1.9807863721897592</c:v>
                </c:pt>
                <c:pt idx="753">
                  <c:v>1.9807863721897592</c:v>
                </c:pt>
                <c:pt idx="754">
                  <c:v>1.9807863721897592</c:v>
                </c:pt>
                <c:pt idx="755">
                  <c:v>1.9878739687903788</c:v>
                </c:pt>
                <c:pt idx="756">
                  <c:v>1.9874788830368677</c:v>
                </c:pt>
                <c:pt idx="757">
                  <c:v>1.9870839542970691</c:v>
                </c:pt>
                <c:pt idx="758">
                  <c:v>1.9902477858493384</c:v>
                </c:pt>
                <c:pt idx="759">
                  <c:v>1.968697706467172</c:v>
                </c:pt>
                <c:pt idx="760">
                  <c:v>1.968697706467172</c:v>
                </c:pt>
                <c:pt idx="761">
                  <c:v>1.968697706467172</c:v>
                </c:pt>
                <c:pt idx="762">
                  <c:v>1.9764798893171263</c:v>
                </c:pt>
                <c:pt idx="763">
                  <c:v>1.963286541670757</c:v>
                </c:pt>
                <c:pt idx="764">
                  <c:v>1.9594396002743217</c:v>
                </c:pt>
                <c:pt idx="765">
                  <c:v>1.9408054342552159</c:v>
                </c:pt>
                <c:pt idx="766">
                  <c:v>1.9468509685583566</c:v>
                </c:pt>
                <c:pt idx="767">
                  <c:v>1.9468509685583566</c:v>
                </c:pt>
                <c:pt idx="768">
                  <c:v>1.9468509685583566</c:v>
                </c:pt>
                <c:pt idx="769">
                  <c:v>1.948368241597662</c:v>
                </c:pt>
                <c:pt idx="770">
                  <c:v>1.9621308741293042</c:v>
                </c:pt>
                <c:pt idx="771">
                  <c:v>1.9617459538989699</c:v>
                </c:pt>
                <c:pt idx="772">
                  <c:v>1.9721920915097131</c:v>
                </c:pt>
                <c:pt idx="773">
                  <c:v>1.9613611846621555</c:v>
                </c:pt>
                <c:pt idx="774">
                  <c:v>1.9613611846621555</c:v>
                </c:pt>
                <c:pt idx="775">
                  <c:v>1.9613611846621555</c:v>
                </c:pt>
                <c:pt idx="776">
                  <c:v>1.951409893648161</c:v>
                </c:pt>
                <c:pt idx="777">
                  <c:v>1.951409893648161</c:v>
                </c:pt>
                <c:pt idx="778">
                  <c:v>1.9411821799475881</c:v>
                </c:pt>
                <c:pt idx="779">
                  <c:v>1.9605920988138417</c:v>
                </c:pt>
                <c:pt idx="780">
                  <c:v>1.9663749877101566</c:v>
                </c:pt>
                <c:pt idx="781">
                  <c:v>1.9663749877101566</c:v>
                </c:pt>
                <c:pt idx="782">
                  <c:v>1.9663749877101566</c:v>
                </c:pt>
                <c:pt idx="783">
                  <c:v>1.9675356615838664</c:v>
                </c:pt>
                <c:pt idx="784">
                  <c:v>1.9725811223986587</c:v>
                </c:pt>
                <c:pt idx="785">
                  <c:v>1.9906439733253709</c:v>
                </c:pt>
                <c:pt idx="786">
                  <c:v>1.9882692116512575</c:v>
                </c:pt>
                <c:pt idx="787">
                  <c:v>1.9866891824774016</c:v>
                </c:pt>
                <c:pt idx="788">
                  <c:v>1.9866891824774016</c:v>
                </c:pt>
                <c:pt idx="789">
                  <c:v>1.9866891824774016</c:v>
                </c:pt>
                <c:pt idx="790">
                  <c:v>1.9819641264493111</c:v>
                </c:pt>
                <c:pt idx="791">
                  <c:v>1.9859001092245059</c:v>
                </c:pt>
                <c:pt idx="792">
                  <c:v>1.993421708362404</c:v>
                </c:pt>
                <c:pt idx="793">
                  <c:v>2.0082337584094789</c:v>
                </c:pt>
                <c:pt idx="794">
                  <c:v>2.0147073637554143</c:v>
                </c:pt>
                <c:pt idx="795">
                  <c:v>2.0147073637554143</c:v>
                </c:pt>
                <c:pt idx="796">
                  <c:v>2.0147073637554143</c:v>
                </c:pt>
                <c:pt idx="797">
                  <c:v>2.0134903855834088</c:v>
                </c:pt>
                <c:pt idx="798">
                  <c:v>2.0066218521119694</c:v>
                </c:pt>
                <c:pt idx="799">
                  <c:v>2.0232675771370765</c:v>
                </c:pt>
                <c:pt idx="800">
                  <c:v>2.0298386278290876</c:v>
                </c:pt>
                <c:pt idx="801">
                  <c:v>2.0277805941397142</c:v>
                </c:pt>
                <c:pt idx="802">
                  <c:v>2.0277805941397142</c:v>
                </c:pt>
                <c:pt idx="803">
                  <c:v>2.0277805941397142</c:v>
                </c:pt>
                <c:pt idx="804">
                  <c:v>2.0014009806864808</c:v>
                </c:pt>
                <c:pt idx="805">
                  <c:v>2.01999798000202</c:v>
                </c:pt>
                <c:pt idx="806">
                  <c:v>1.983143282102132</c:v>
                </c:pt>
                <c:pt idx="807">
                  <c:v>1.9827500743531279</c:v>
                </c:pt>
                <c:pt idx="808">
                  <c:v>1.9819641264493111</c:v>
                </c:pt>
                <c:pt idx="809">
                  <c:v>1.9819641264493111</c:v>
                </c:pt>
                <c:pt idx="810">
                  <c:v>1.9819641264493111</c:v>
                </c:pt>
                <c:pt idx="811">
                  <c:v>1.9851116625310172</c:v>
                </c:pt>
                <c:pt idx="812">
                  <c:v>1.9994001799460162</c:v>
                </c:pt>
                <c:pt idx="813">
                  <c:v>2.0026033843997197</c:v>
                </c:pt>
                <c:pt idx="814">
                  <c:v>2.0058168689198674</c:v>
                </c:pt>
                <c:pt idx="815">
                  <c:v>1.9906439733253709</c:v>
                </c:pt>
                <c:pt idx="816">
                  <c:v>1.9906439733253709</c:v>
                </c:pt>
                <c:pt idx="817">
                  <c:v>1.9906439733253709</c:v>
                </c:pt>
                <c:pt idx="818">
                  <c:v>1.9866891824774016</c:v>
                </c:pt>
                <c:pt idx="819">
                  <c:v>1.9776525264511025</c:v>
                </c:pt>
                <c:pt idx="820">
                  <c:v>1.9823570224997524</c:v>
                </c:pt>
                <c:pt idx="821">
                  <c:v>1.9962072063080147</c:v>
                </c:pt>
                <c:pt idx="822">
                  <c:v>1.9942167713630474</c:v>
                </c:pt>
                <c:pt idx="823">
                  <c:v>1.9942167713630474</c:v>
                </c:pt>
                <c:pt idx="824">
                  <c:v>1.9942167713630474</c:v>
                </c:pt>
                <c:pt idx="825">
                  <c:v>1.9874788830368677</c:v>
                </c:pt>
                <c:pt idx="826">
                  <c:v>1.9683102056884165</c:v>
                </c:pt>
                <c:pt idx="827">
                  <c:v>1.9756989034871086</c:v>
                </c:pt>
                <c:pt idx="828">
                  <c:v>1.9776525264511025</c:v>
                </c:pt>
                <c:pt idx="829">
                  <c:v>1.9714144898965009</c:v>
                </c:pt>
                <c:pt idx="830">
                  <c:v>1.9714144898965009</c:v>
                </c:pt>
                <c:pt idx="831">
                  <c:v>1.9714144898965009</c:v>
                </c:pt>
                <c:pt idx="832">
                  <c:v>1.9855058076044871</c:v>
                </c:pt>
                <c:pt idx="833">
                  <c:v>1.9636720667648504</c:v>
                </c:pt>
                <c:pt idx="834">
                  <c:v>1.9753086419753088</c:v>
                </c:pt>
                <c:pt idx="835">
                  <c:v>1.9862945674843582</c:v>
                </c:pt>
                <c:pt idx="836">
                  <c:v>1.9958088015168147</c:v>
                </c:pt>
                <c:pt idx="837">
                  <c:v>1.9958088015168147</c:v>
                </c:pt>
                <c:pt idx="838">
                  <c:v>1.9958088015168147</c:v>
                </c:pt>
                <c:pt idx="839">
                  <c:v>1.981178801386825</c:v>
                </c:pt>
                <c:pt idx="840">
                  <c:v>1.9950124688279303</c:v>
                </c:pt>
                <c:pt idx="841">
                  <c:v>1.9796100168266852</c:v>
                </c:pt>
                <c:pt idx="842">
                  <c:v>1.970249236528421</c:v>
                </c:pt>
                <c:pt idx="843">
                  <c:v>1.9855058076044871</c:v>
                </c:pt>
                <c:pt idx="844">
                  <c:v>1.9855058076044871</c:v>
                </c:pt>
                <c:pt idx="845">
                  <c:v>1.9855058076044871</c:v>
                </c:pt>
                <c:pt idx="846">
                  <c:v>1.9942167713630474</c:v>
                </c:pt>
                <c:pt idx="847">
                  <c:v>1.9721920915097131</c:v>
                </c:pt>
                <c:pt idx="848">
                  <c:v>1.9843238416509574</c:v>
                </c:pt>
                <c:pt idx="849">
                  <c:v>1.9745285813012146</c:v>
                </c:pt>
                <c:pt idx="850">
                  <c:v>1.9764798893171263</c:v>
                </c:pt>
                <c:pt idx="851">
                  <c:v>1.9764798893171263</c:v>
                </c:pt>
                <c:pt idx="852">
                  <c:v>1.9764798893171263</c:v>
                </c:pt>
                <c:pt idx="853">
                  <c:v>1.9690853598503495</c:v>
                </c:pt>
                <c:pt idx="854">
                  <c:v>1.9760893192372295</c:v>
                </c:pt>
                <c:pt idx="855">
                  <c:v>1.9529342837613515</c:v>
                </c:pt>
                <c:pt idx="856">
                  <c:v>1.9563728846718185</c:v>
                </c:pt>
                <c:pt idx="857">
                  <c:v>1.9476093095725</c:v>
                </c:pt>
                <c:pt idx="858">
                  <c:v>1.9476093095725</c:v>
                </c:pt>
                <c:pt idx="859">
                  <c:v>1.9476093095725</c:v>
                </c:pt>
                <c:pt idx="860">
                  <c:v>1.9617459538989699</c:v>
                </c:pt>
                <c:pt idx="861">
                  <c:v>1.9457145636735089</c:v>
                </c:pt>
                <c:pt idx="862">
                  <c:v>1.9442014192670363</c:v>
                </c:pt>
                <c:pt idx="863">
                  <c:v>1.9460932178651356</c:v>
                </c:pt>
                <c:pt idx="864">
                  <c:v>1.9571386632742929</c:v>
                </c:pt>
                <c:pt idx="865">
                  <c:v>1.9571386632742929</c:v>
                </c:pt>
                <c:pt idx="866">
                  <c:v>1.9571386632742929</c:v>
                </c:pt>
                <c:pt idx="867">
                  <c:v>1.9476093095725</c:v>
                </c:pt>
                <c:pt idx="868">
                  <c:v>1.9690853598503495</c:v>
                </c:pt>
                <c:pt idx="869">
                  <c:v>1.9652156824211455</c:v>
                </c:pt>
                <c:pt idx="870">
                  <c:v>1.9807863721897592</c:v>
                </c:pt>
                <c:pt idx="871">
                  <c:v>1.9823570224997524</c:v>
                </c:pt>
                <c:pt idx="872">
                  <c:v>1.9823570224997524</c:v>
                </c:pt>
                <c:pt idx="873">
                  <c:v>1.9823570224997524</c:v>
                </c:pt>
                <c:pt idx="874">
                  <c:v>1.9827500743531279</c:v>
                </c:pt>
                <c:pt idx="875">
                  <c:v>1.9745285813012146</c:v>
                </c:pt>
                <c:pt idx="876">
                  <c:v>1.981178801386825</c:v>
                </c:pt>
                <c:pt idx="877">
                  <c:v>1.9753086419753088</c:v>
                </c:pt>
                <c:pt idx="878">
                  <c:v>1.9780437147660961</c:v>
                </c:pt>
                <c:pt idx="879">
                  <c:v>1.9780437147660961</c:v>
                </c:pt>
                <c:pt idx="880">
                  <c:v>1.9780437147660961</c:v>
                </c:pt>
                <c:pt idx="881">
                  <c:v>1.9663749877101566</c:v>
                </c:pt>
                <c:pt idx="882">
                  <c:v>1.9644435713584127</c:v>
                </c:pt>
                <c:pt idx="883">
                  <c:v>1.9536973722770341</c:v>
                </c:pt>
                <c:pt idx="884">
                  <c:v>1.9552253397204029</c:v>
                </c:pt>
                <c:pt idx="885">
                  <c:v>1.9710259189908348</c:v>
                </c:pt>
                <c:pt idx="886">
                  <c:v>1.9710259189908348</c:v>
                </c:pt>
                <c:pt idx="887">
                  <c:v>1.9710259189908348</c:v>
                </c:pt>
                <c:pt idx="888">
                  <c:v>1.9760893192372295</c:v>
                </c:pt>
                <c:pt idx="889">
                  <c:v>1.9544610573634318</c:v>
                </c:pt>
                <c:pt idx="890">
                  <c:v>1.9663749877101566</c:v>
                </c:pt>
                <c:pt idx="891">
                  <c:v>1.9457145636735089</c:v>
                </c:pt>
                <c:pt idx="892">
                  <c:v>1.9498878814468168</c:v>
                </c:pt>
                <c:pt idx="893">
                  <c:v>1.9498878814468168</c:v>
                </c:pt>
                <c:pt idx="894">
                  <c:v>1.9498878814468168</c:v>
                </c:pt>
                <c:pt idx="895">
                  <c:v>1.963286541670757</c:v>
                </c:pt>
                <c:pt idx="896">
                  <c:v>1.9517907680296673</c:v>
                </c:pt>
                <c:pt idx="897">
                  <c:v>1.9571386632742929</c:v>
                </c:pt>
                <c:pt idx="898">
                  <c:v>1.9706375012316486</c:v>
                </c:pt>
                <c:pt idx="899">
                  <c:v>1.9749185346104474</c:v>
                </c:pt>
                <c:pt idx="900">
                  <c:v>1.9749185346104474</c:v>
                </c:pt>
                <c:pt idx="901">
                  <c:v>1.9749185346104474</c:v>
                </c:pt>
                <c:pt idx="902">
                  <c:v>1.9598236158745714</c:v>
                </c:pt>
                <c:pt idx="903">
                  <c:v>1.970249236528421</c:v>
                </c:pt>
                <c:pt idx="904">
                  <c:v>1.9675356615838664</c:v>
                </c:pt>
                <c:pt idx="905">
                  <c:v>1.9874788830368677</c:v>
                </c:pt>
                <c:pt idx="906">
                  <c:v>1.9930244145490781</c:v>
                </c:pt>
                <c:pt idx="907">
                  <c:v>1.9930244145490781</c:v>
                </c:pt>
                <c:pt idx="908">
                  <c:v>1.9930244145490781</c:v>
                </c:pt>
                <c:pt idx="909">
                  <c:v>1.9890601690701142</c:v>
                </c:pt>
                <c:pt idx="910">
                  <c:v>1.9918334827208446</c:v>
                </c:pt>
                <c:pt idx="911">
                  <c:v>1.9930244145490781</c:v>
                </c:pt>
                <c:pt idx="912">
                  <c:v>1.9823570224997524</c:v>
                </c:pt>
                <c:pt idx="913">
                  <c:v>1.983143282102132</c:v>
                </c:pt>
                <c:pt idx="914">
                  <c:v>1.983143282102132</c:v>
                </c:pt>
                <c:pt idx="915">
                  <c:v>1.983143282102132</c:v>
                </c:pt>
                <c:pt idx="916">
                  <c:v>1.9698611247907021</c:v>
                </c:pt>
                <c:pt idx="917">
                  <c:v>1.9694731659281142</c:v>
                </c:pt>
                <c:pt idx="918">
                  <c:v>1.9776525264511025</c:v>
                </c:pt>
                <c:pt idx="919">
                  <c:v>1.9776525264511025</c:v>
                </c:pt>
                <c:pt idx="920">
                  <c:v>1.9910403185664511</c:v>
                </c:pt>
                <c:pt idx="921">
                  <c:v>1.9910403185664511</c:v>
                </c:pt>
                <c:pt idx="922">
                  <c:v>1.9910403185664511</c:v>
                </c:pt>
                <c:pt idx="923">
                  <c:v>1.9918334827208446</c:v>
                </c:pt>
                <c:pt idx="924">
                  <c:v>2.0022024226649315</c:v>
                </c:pt>
                <c:pt idx="925">
                  <c:v>1.9974033756117047</c:v>
                </c:pt>
                <c:pt idx="926">
                  <c:v>2.0034057898427329</c:v>
                </c:pt>
                <c:pt idx="927">
                  <c:v>1.9954105557218398</c:v>
                </c:pt>
                <c:pt idx="928">
                  <c:v>1.9954105557218398</c:v>
                </c:pt>
                <c:pt idx="929">
                  <c:v>1.9954105557218398</c:v>
                </c:pt>
                <c:pt idx="930">
                  <c:v>1.9962072063080147</c:v>
                </c:pt>
                <c:pt idx="931">
                  <c:v>1.993421708362404</c:v>
                </c:pt>
                <c:pt idx="932">
                  <c:v>1.9990004997501249</c:v>
                </c:pt>
                <c:pt idx="933">
                  <c:v>1.9827500743531279</c:v>
                </c:pt>
                <c:pt idx="934">
                  <c:v>1.9886646117132345</c:v>
                </c:pt>
                <c:pt idx="935">
                  <c:v>1.9886646117132345</c:v>
                </c:pt>
                <c:pt idx="936">
                  <c:v>1.9886646117132345</c:v>
                </c:pt>
                <c:pt idx="937">
                  <c:v>1.9946145407400022</c:v>
                </c:pt>
                <c:pt idx="938">
                  <c:v>1.9807863721897592</c:v>
                </c:pt>
                <c:pt idx="939">
                  <c:v>1.9807863721897592</c:v>
                </c:pt>
                <c:pt idx="940">
                  <c:v>1.981178801386825</c:v>
                </c:pt>
                <c:pt idx="941">
                  <c:v>1.9737491364847526</c:v>
                </c:pt>
                <c:pt idx="942">
                  <c:v>1.9737491364847526</c:v>
                </c:pt>
                <c:pt idx="943">
                  <c:v>1.9737491364847526</c:v>
                </c:pt>
                <c:pt idx="944">
                  <c:v>1.9644435713584127</c:v>
                </c:pt>
                <c:pt idx="945">
                  <c:v>1.9521717911176184</c:v>
                </c:pt>
                <c:pt idx="946">
                  <c:v>1.9479887016655304</c:v>
                </c:pt>
                <c:pt idx="947">
                  <c:v>1.9449576971700866</c:v>
                </c:pt>
                <c:pt idx="948">
                  <c:v>1.9180972475304499</c:v>
                </c:pt>
                <c:pt idx="949">
                  <c:v>1.9180972475304499</c:v>
                </c:pt>
                <c:pt idx="950">
                  <c:v>1.9180972475304499</c:v>
                </c:pt>
                <c:pt idx="951">
                  <c:v>1.9158923268512309</c:v>
                </c:pt>
                <c:pt idx="952">
                  <c:v>1.8987942656413179</c:v>
                </c:pt>
                <c:pt idx="953">
                  <c:v>1.8654976214905326</c:v>
                </c:pt>
                <c:pt idx="954">
                  <c:v>1.8731853516905497</c:v>
                </c:pt>
                <c:pt idx="955">
                  <c:v>1.8630647414997672</c:v>
                </c:pt>
                <c:pt idx="956">
                  <c:v>1.8630647414997672</c:v>
                </c:pt>
                <c:pt idx="957">
                  <c:v>1.8630647414997672</c:v>
                </c:pt>
                <c:pt idx="958">
                  <c:v>1.8654976214905326</c:v>
                </c:pt>
                <c:pt idx="959">
                  <c:v>1.8644541810385009</c:v>
                </c:pt>
                <c:pt idx="960">
                  <c:v>1.8564930845632601</c:v>
                </c:pt>
                <c:pt idx="961">
                  <c:v>1.8749414080809974</c:v>
                </c:pt>
                <c:pt idx="962">
                  <c:v>1.8516803999629663</c:v>
                </c:pt>
                <c:pt idx="963">
                  <c:v>1.8516803999629663</c:v>
                </c:pt>
                <c:pt idx="964">
                  <c:v>1.8516803999629663</c:v>
                </c:pt>
                <c:pt idx="965">
                  <c:v>1.8537399202891836</c:v>
                </c:pt>
                <c:pt idx="966">
                  <c:v>1.8390804597701151</c:v>
                </c:pt>
                <c:pt idx="967">
                  <c:v>1.8326766242096584</c:v>
                </c:pt>
                <c:pt idx="968">
                  <c:v>1.8313341269114549</c:v>
                </c:pt>
                <c:pt idx="969">
                  <c:v>1.8213277479282395</c:v>
                </c:pt>
                <c:pt idx="970">
                  <c:v>1.8213277479282395</c:v>
                </c:pt>
                <c:pt idx="971">
                  <c:v>1.8213277479282395</c:v>
                </c:pt>
                <c:pt idx="972">
                  <c:v>1.8009905447996397</c:v>
                </c:pt>
                <c:pt idx="973">
                  <c:v>1.7855548611731094</c:v>
                </c:pt>
                <c:pt idx="974">
                  <c:v>1.7728924740714473</c:v>
                </c:pt>
                <c:pt idx="975">
                  <c:v>1.7672528055138288</c:v>
                </c:pt>
                <c:pt idx="976">
                  <c:v>1.7669405424507467</c:v>
                </c:pt>
                <c:pt idx="977">
                  <c:v>1.7669405424507467</c:v>
                </c:pt>
                <c:pt idx="978">
                  <c:v>1.7669405424507467</c:v>
                </c:pt>
                <c:pt idx="979">
                  <c:v>1.7625804177315589</c:v>
                </c:pt>
                <c:pt idx="980">
                  <c:v>1.7672528055138288</c:v>
                </c:pt>
                <c:pt idx="981">
                  <c:v>1.7560804284836244</c:v>
                </c:pt>
                <c:pt idx="982">
                  <c:v>1.7487103261344759</c:v>
                </c:pt>
                <c:pt idx="983">
                  <c:v>1.791954125974375</c:v>
                </c:pt>
                <c:pt idx="984">
                  <c:v>1.791954125974375</c:v>
                </c:pt>
                <c:pt idx="985">
                  <c:v>1.791954125974375</c:v>
                </c:pt>
                <c:pt idx="986">
                  <c:v>1.7929179740026895</c:v>
                </c:pt>
                <c:pt idx="987">
                  <c:v>1.7798344753937885</c:v>
                </c:pt>
                <c:pt idx="988">
                  <c:v>1.791954125974375</c:v>
                </c:pt>
                <c:pt idx="989">
                  <c:v>1.8170255292086854</c:v>
                </c:pt>
                <c:pt idx="990">
                  <c:v>1.8303285439736432</c:v>
                </c:pt>
                <c:pt idx="991">
                  <c:v>1.8303285439736432</c:v>
                </c:pt>
                <c:pt idx="992">
                  <c:v>1.8303285439736432</c:v>
                </c:pt>
                <c:pt idx="993">
                  <c:v>1.8455292054996768</c:v>
                </c:pt>
                <c:pt idx="994">
                  <c:v>1.8523663980735388</c:v>
                </c:pt>
                <c:pt idx="995">
                  <c:v>1.8530529046604283</c:v>
                </c:pt>
                <c:pt idx="996">
                  <c:v>1.8428084400626557</c:v>
                </c:pt>
                <c:pt idx="997">
                  <c:v>1.8411120316671268</c:v>
                </c:pt>
                <c:pt idx="998">
                  <c:v>1.8411120316671268</c:v>
                </c:pt>
                <c:pt idx="999">
                  <c:v>1.8411120316671268</c:v>
                </c:pt>
                <c:pt idx="1000">
                  <c:v>1.8065215427693975</c:v>
                </c:pt>
                <c:pt idx="1001">
                  <c:v>1.7785682525566917</c:v>
                </c:pt>
                <c:pt idx="1002">
                  <c:v>1.7744654422855115</c:v>
                </c:pt>
                <c:pt idx="1003">
                  <c:v>1.759479194158529</c:v>
                </c:pt>
                <c:pt idx="1004">
                  <c:v>1.7728924740714473</c:v>
                </c:pt>
                <c:pt idx="1005">
                  <c:v>1.7728924740714473</c:v>
                </c:pt>
                <c:pt idx="1006">
                  <c:v>1.7728924740714473</c:v>
                </c:pt>
                <c:pt idx="1007">
                  <c:v>1.7365633411478685</c:v>
                </c:pt>
                <c:pt idx="1008">
                  <c:v>1.7566974088713219</c:v>
                </c:pt>
                <c:pt idx="1009">
                  <c:v>1.7296549338406986</c:v>
                </c:pt>
                <c:pt idx="1010">
                  <c:v>1.7201341704652962</c:v>
                </c:pt>
                <c:pt idx="1011">
                  <c:v>1.7040129504984238</c:v>
                </c:pt>
                <c:pt idx="1012">
                  <c:v>1.7040129504984238</c:v>
                </c:pt>
                <c:pt idx="1013">
                  <c:v>1.7040129504984238</c:v>
                </c:pt>
                <c:pt idx="1014">
                  <c:v>1.7395842393667915</c:v>
                </c:pt>
                <c:pt idx="1015">
                  <c:v>1.7530020159523183</c:v>
                </c:pt>
                <c:pt idx="1016">
                  <c:v>1.7444395987788921</c:v>
                </c:pt>
                <c:pt idx="1017">
                  <c:v>1.7222078704899682</c:v>
                </c:pt>
                <c:pt idx="1018">
                  <c:v>1.7257744412805245</c:v>
                </c:pt>
                <c:pt idx="1019">
                  <c:v>1.7257744412805245</c:v>
                </c:pt>
                <c:pt idx="1020">
                  <c:v>1.7257744412805245</c:v>
                </c:pt>
                <c:pt idx="1021">
                  <c:v>1.712475383166367</c:v>
                </c:pt>
                <c:pt idx="1022">
                  <c:v>1.6985138004246285</c:v>
                </c:pt>
                <c:pt idx="1023">
                  <c:v>1.6240357287860332</c:v>
                </c:pt>
                <c:pt idx="1024">
                  <c:v>1.6187778227438283</c:v>
                </c:pt>
                <c:pt idx="1025">
                  <c:v>1.5741833923652107</c:v>
                </c:pt>
                <c:pt idx="1026">
                  <c:v>1.5741833923652107</c:v>
                </c:pt>
                <c:pt idx="1027">
                  <c:v>1.5741833923652107</c:v>
                </c:pt>
                <c:pt idx="1028">
                  <c:v>1.5514700178419054</c:v>
                </c:pt>
                <c:pt idx="1029">
                  <c:v>1.5606710885680841</c:v>
                </c:pt>
                <c:pt idx="1030">
                  <c:v>1.640823693494134</c:v>
                </c:pt>
                <c:pt idx="1031">
                  <c:v>1.6269421622061335</c:v>
                </c:pt>
                <c:pt idx="1032">
                  <c:v>1.6182539040375434</c:v>
                </c:pt>
                <c:pt idx="1033">
                  <c:v>1.6182539040375434</c:v>
                </c:pt>
                <c:pt idx="1034">
                  <c:v>1.6182539040375434</c:v>
                </c:pt>
                <c:pt idx="1035">
                  <c:v>1.5831552283701416</c:v>
                </c:pt>
                <c:pt idx="1036">
                  <c:v>1.6037206318659287</c:v>
                </c:pt>
                <c:pt idx="1037">
                  <c:v>1.6145959473641722</c:v>
                </c:pt>
                <c:pt idx="1038">
                  <c:v>1.5791551519936835</c:v>
                </c:pt>
                <c:pt idx="1039">
                  <c:v>1.5723270440251571</c:v>
                </c:pt>
                <c:pt idx="1040">
                  <c:v>1.5723270440251571</c:v>
                </c:pt>
                <c:pt idx="1041">
                  <c:v>1.5723270440251571</c:v>
                </c:pt>
                <c:pt idx="1042">
                  <c:v>1.5694891312877659</c:v>
                </c:pt>
                <c:pt idx="1043">
                  <c:v>1.5411882561454882</c:v>
                </c:pt>
                <c:pt idx="1044">
                  <c:v>1.4971180477580657</c:v>
                </c:pt>
                <c:pt idx="1045">
                  <c:v>1.4809329877823028</c:v>
                </c:pt>
                <c:pt idx="1046">
                  <c:v>1.4842300556586272</c:v>
                </c:pt>
                <c:pt idx="1047">
                  <c:v>1.4842300556586272</c:v>
                </c:pt>
                <c:pt idx="1048">
                  <c:v>1.4842300556586272</c:v>
                </c:pt>
                <c:pt idx="1049">
                  <c:v>1.5035333032626672</c:v>
                </c:pt>
                <c:pt idx="1050">
                  <c:v>1.5001500150015001</c:v>
                </c:pt>
                <c:pt idx="1051">
                  <c:v>1.5034202811395925</c:v>
                </c:pt>
                <c:pt idx="1052">
                  <c:v>1.478743068391867</c:v>
                </c:pt>
                <c:pt idx="1053">
                  <c:v>1.4791805339841726</c:v>
                </c:pt>
                <c:pt idx="1054">
                  <c:v>1.4791805339841726</c:v>
                </c:pt>
                <c:pt idx="1055">
                  <c:v>1.4791805339841726</c:v>
                </c:pt>
                <c:pt idx="1056">
                  <c:v>1.5132026935007943</c:v>
                </c:pt>
                <c:pt idx="1057">
                  <c:v>1.532684496896314</c:v>
                </c:pt>
                <c:pt idx="1058">
                  <c:v>1.5226494099733539</c:v>
                </c:pt>
                <c:pt idx="1059">
                  <c:v>1.5381065907867415</c:v>
                </c:pt>
                <c:pt idx="1060">
                  <c:v>1.5287013681877244</c:v>
                </c:pt>
                <c:pt idx="1061">
                  <c:v>1.5287013681877244</c:v>
                </c:pt>
                <c:pt idx="1062">
                  <c:v>1.5287013681877244</c:v>
                </c:pt>
                <c:pt idx="1063">
                  <c:v>1.4846707742558087</c:v>
                </c:pt>
                <c:pt idx="1064">
                  <c:v>1.491313101185594</c:v>
                </c:pt>
                <c:pt idx="1065">
                  <c:v>1.4772139744441981</c:v>
                </c:pt>
                <c:pt idx="1066">
                  <c:v>1.4769957905619968</c:v>
                </c:pt>
                <c:pt idx="1067">
                  <c:v>1.4567703401558745</c:v>
                </c:pt>
                <c:pt idx="1068">
                  <c:v>1.4567703401558745</c:v>
                </c:pt>
                <c:pt idx="1069">
                  <c:v>1.4567703401558745</c:v>
                </c:pt>
                <c:pt idx="1070">
                  <c:v>1.4844503822459736</c:v>
                </c:pt>
                <c:pt idx="1071">
                  <c:v>1.4780873549626783</c:v>
                </c:pt>
                <c:pt idx="1072">
                  <c:v>1.4842300556586272</c:v>
                </c:pt>
                <c:pt idx="1073">
                  <c:v>1.4942099364960777</c:v>
                </c:pt>
                <c:pt idx="1074">
                  <c:v>1.4842300556586272</c:v>
                </c:pt>
                <c:pt idx="1075">
                  <c:v>1.4842300556586272</c:v>
                </c:pt>
                <c:pt idx="1076">
                  <c:v>1.4842300556586272</c:v>
                </c:pt>
                <c:pt idx="1077">
                  <c:v>1.5331544653123803</c:v>
                </c:pt>
                <c:pt idx="1078">
                  <c:v>1.5344483658124906</c:v>
                </c:pt>
                <c:pt idx="1079">
                  <c:v>1.541901164135379</c:v>
                </c:pt>
                <c:pt idx="1080">
                  <c:v>1.5173355587588195</c:v>
                </c:pt>
                <c:pt idx="1081">
                  <c:v>1.4857737166629521</c:v>
                </c:pt>
                <c:pt idx="1082">
                  <c:v>1.4857737166629521</c:v>
                </c:pt>
                <c:pt idx="1083">
                  <c:v>1.4857737166629521</c:v>
                </c:pt>
                <c:pt idx="1084">
                  <c:v>1.474165253924965</c:v>
                </c:pt>
                <c:pt idx="1085">
                  <c:v>1.4713455455013611</c:v>
                </c:pt>
                <c:pt idx="1086">
                  <c:v>1.4681054099684356</c:v>
                </c:pt>
                <c:pt idx="1087">
                  <c:v>1.4650941322980002</c:v>
                </c:pt>
                <c:pt idx="1088">
                  <c:v>1.4683209749651274</c:v>
                </c:pt>
                <c:pt idx="1089">
                  <c:v>1.4650941322980002</c:v>
                </c:pt>
                <c:pt idx="1090">
                  <c:v>1.4650941322980002</c:v>
                </c:pt>
                <c:pt idx="1091">
                  <c:v>1.4576197070184387</c:v>
                </c:pt>
                <c:pt idx="1092">
                  <c:v>1.4404033129276197</c:v>
                </c:pt>
                <c:pt idx="1093">
                  <c:v>1.4569825890580608</c:v>
                </c:pt>
                <c:pt idx="1094">
                  <c:v>1.4614541468761417</c:v>
                </c:pt>
                <c:pt idx="1095">
                  <c:v>1.4512734924896595</c:v>
                </c:pt>
                <c:pt idx="1096">
                  <c:v>1.4512734924896595</c:v>
                </c:pt>
                <c:pt idx="1097">
                  <c:v>1.4512734924896595</c:v>
                </c:pt>
                <c:pt idx="1098">
                  <c:v>1.4593214155417731</c:v>
                </c:pt>
                <c:pt idx="1099">
                  <c:v>1.4732965009208103</c:v>
                </c:pt>
                <c:pt idx="1100">
                  <c:v>1.5228812914033352</c:v>
                </c:pt>
                <c:pt idx="1101">
                  <c:v>1.5177961599757153</c:v>
                </c:pt>
                <c:pt idx="1102">
                  <c:v>1.5238095238095237</c:v>
                </c:pt>
                <c:pt idx="1103">
                  <c:v>1.5238095238095237</c:v>
                </c:pt>
                <c:pt idx="1104">
                  <c:v>1.5238095238095237</c:v>
                </c:pt>
                <c:pt idx="1105">
                  <c:v>1.4859945018203431</c:v>
                </c:pt>
                <c:pt idx="1106">
                  <c:v>1.4557100225635053</c:v>
                </c:pt>
                <c:pt idx="1107">
                  <c:v>1.4580447619741927</c:v>
                </c:pt>
                <c:pt idx="1108">
                  <c:v>1.4576197070184387</c:v>
                </c:pt>
                <c:pt idx="1109">
                  <c:v>1.4866572511707425</c:v>
                </c:pt>
                <c:pt idx="1110">
                  <c:v>1.4866572511707425</c:v>
                </c:pt>
                <c:pt idx="1111">
                  <c:v>1.4866572511707425</c:v>
                </c:pt>
                <c:pt idx="1112">
                  <c:v>1.4510629035768701</c:v>
                </c:pt>
                <c:pt idx="1113">
                  <c:v>1.3961605584642234</c:v>
                </c:pt>
                <c:pt idx="1114">
                  <c:v>1.37296629367749</c:v>
                </c:pt>
                <c:pt idx="1115">
                  <c:v>1.3836042891732965</c:v>
                </c:pt>
                <c:pt idx="1116">
                  <c:v>1.3713658804168953</c:v>
                </c:pt>
                <c:pt idx="1117">
                  <c:v>1.3713658804168953</c:v>
                </c:pt>
                <c:pt idx="1118">
                  <c:v>1.3713658804168953</c:v>
                </c:pt>
                <c:pt idx="1119">
                  <c:v>1.3928546556166865</c:v>
                </c:pt>
                <c:pt idx="1120">
                  <c:v>1.4161297174821212</c:v>
                </c:pt>
                <c:pt idx="1121">
                  <c:v>1.4335889900365566</c:v>
                </c:pt>
                <c:pt idx="1122">
                  <c:v>1.4321518080916575</c:v>
                </c:pt>
                <c:pt idx="1123">
                  <c:v>1.4432096983691731</c:v>
                </c:pt>
                <c:pt idx="1124">
                  <c:v>1.4432096983691731</c:v>
                </c:pt>
                <c:pt idx="1125">
                  <c:v>1.4432096983691731</c:v>
                </c:pt>
                <c:pt idx="1126">
                  <c:v>1.4181379848259235</c:v>
                </c:pt>
                <c:pt idx="1127">
                  <c:v>1.4441475918838904</c:v>
                </c:pt>
                <c:pt idx="1128">
                  <c:v>1.4500108750815632</c:v>
                </c:pt>
                <c:pt idx="1129">
                  <c:v>1.4665982254161474</c:v>
                </c:pt>
                <c:pt idx="1130">
                  <c:v>1.4743826022852931</c:v>
                </c:pt>
                <c:pt idx="1131">
                  <c:v>1.4743826022852931</c:v>
                </c:pt>
                <c:pt idx="1132">
                  <c:v>1.4743826022852931</c:v>
                </c:pt>
                <c:pt idx="1133">
                  <c:v>1.4948800358771208</c:v>
                </c:pt>
                <c:pt idx="1134">
                  <c:v>1.4656309541257511</c:v>
                </c:pt>
                <c:pt idx="1135">
                  <c:v>1.4352350197344816</c:v>
                </c:pt>
                <c:pt idx="1136">
                  <c:v>1.4241971088798688</c:v>
                </c:pt>
                <c:pt idx="1137">
                  <c:v>1.4408183848425906</c:v>
                </c:pt>
                <c:pt idx="1138">
                  <c:v>1.4408183848425906</c:v>
                </c:pt>
                <c:pt idx="1139">
                  <c:v>1.4408183848425906</c:v>
                </c:pt>
                <c:pt idx="1140">
                  <c:v>1.4258216297141226</c:v>
                </c:pt>
                <c:pt idx="1141">
                  <c:v>1.4246028919438707</c:v>
                </c:pt>
                <c:pt idx="1142">
                  <c:v>1.4237915569160675</c:v>
                </c:pt>
                <c:pt idx="1143">
                  <c:v>1.4348231580457709</c:v>
                </c:pt>
                <c:pt idx="1144">
                  <c:v>1.4294903866771496</c:v>
                </c:pt>
                <c:pt idx="1145">
                  <c:v>1.4294903866771496</c:v>
                </c:pt>
                <c:pt idx="1146">
                  <c:v>1.4294903866771496</c:v>
                </c:pt>
                <c:pt idx="1147">
                  <c:v>1.4557100225635053</c:v>
                </c:pt>
                <c:pt idx="1148">
                  <c:v>1.4437305998700642</c:v>
                </c:pt>
                <c:pt idx="1149">
                  <c:v>1.4268388385531854</c:v>
                </c:pt>
                <c:pt idx="1150">
                  <c:v>1.4358532557972574</c:v>
                </c:pt>
                <c:pt idx="1151">
                  <c:v>1.4223739421093806</c:v>
                </c:pt>
                <c:pt idx="1152">
                  <c:v>1.4223739421093806</c:v>
                </c:pt>
                <c:pt idx="1153">
                  <c:v>1.4223739421093806</c:v>
                </c:pt>
                <c:pt idx="1154">
                  <c:v>1.3986992097349467</c:v>
                </c:pt>
                <c:pt idx="1155">
                  <c:v>1.4032133585911737</c:v>
                </c:pt>
                <c:pt idx="1156">
                  <c:v>1.4145271942853102</c:v>
                </c:pt>
                <c:pt idx="1157">
                  <c:v>1.4075585896262932</c:v>
                </c:pt>
                <c:pt idx="1158">
                  <c:v>1.4095426034251886</c:v>
                </c:pt>
                <c:pt idx="1159">
                  <c:v>1.4095426034251886</c:v>
                </c:pt>
                <c:pt idx="1160">
                  <c:v>1.4095426034251886</c:v>
                </c:pt>
                <c:pt idx="1161">
                  <c:v>1.3815971262779774</c:v>
                </c:pt>
                <c:pt idx="1162">
                  <c:v>1.3837957517470421</c:v>
                </c:pt>
                <c:pt idx="1163">
                  <c:v>1.3776951160708135</c:v>
                </c:pt>
                <c:pt idx="1164">
                  <c:v>1.3786447921692975</c:v>
                </c:pt>
                <c:pt idx="1165">
                  <c:v>1.39967807404297</c:v>
                </c:pt>
                <c:pt idx="1166">
                  <c:v>1.39967807404297</c:v>
                </c:pt>
                <c:pt idx="1167">
                  <c:v>1.39967807404297</c:v>
                </c:pt>
                <c:pt idx="1168">
                  <c:v>1.4091453533431972</c:v>
                </c:pt>
                <c:pt idx="1169">
                  <c:v>1.4011489421325487</c:v>
                </c:pt>
                <c:pt idx="1170">
                  <c:v>1.3981125480601186</c:v>
                </c:pt>
                <c:pt idx="1171">
                  <c:v>1.4559219625828057</c:v>
                </c:pt>
                <c:pt idx="1172">
                  <c:v>1.447492219729319</c:v>
                </c:pt>
                <c:pt idx="1173">
                  <c:v>1.447492219729319</c:v>
                </c:pt>
                <c:pt idx="1174">
                  <c:v>1.447492219729319</c:v>
                </c:pt>
                <c:pt idx="1175">
                  <c:v>1.447492219729319</c:v>
                </c:pt>
                <c:pt idx="1176">
                  <c:v>1.4752526370140888</c:v>
                </c:pt>
                <c:pt idx="1177">
                  <c:v>1.4578322035133757</c:v>
                </c:pt>
                <c:pt idx="1178">
                  <c:v>1.4508523757707652</c:v>
                </c:pt>
                <c:pt idx="1179">
                  <c:v>1.4298991921069564</c:v>
                </c:pt>
                <c:pt idx="1180">
                  <c:v>1.4298991921069564</c:v>
                </c:pt>
                <c:pt idx="1181">
                  <c:v>1.4298991921069564</c:v>
                </c:pt>
                <c:pt idx="1182">
                  <c:v>1.4207572636215102</c:v>
                </c:pt>
                <c:pt idx="1183">
                  <c:v>1.4358532557972574</c:v>
                </c:pt>
                <c:pt idx="1184">
                  <c:v>1.4391595308339931</c:v>
                </c:pt>
                <c:pt idx="1185">
                  <c:v>1.4717786444918683</c:v>
                </c:pt>
                <c:pt idx="1186">
                  <c:v>1.4798372179060304</c:v>
                </c:pt>
                <c:pt idx="1187">
                  <c:v>1.4798372179060304</c:v>
                </c:pt>
                <c:pt idx="1188">
                  <c:v>1.4798372179060304</c:v>
                </c:pt>
                <c:pt idx="1189">
                  <c:v>1.474165253924965</c:v>
                </c:pt>
                <c:pt idx="1190">
                  <c:v>1.4753614635585719</c:v>
                </c:pt>
                <c:pt idx="1191">
                  <c:v>1.4665982254161474</c:v>
                </c:pt>
                <c:pt idx="1192">
                  <c:v>1.4606003067260644</c:v>
                </c:pt>
                <c:pt idx="1193">
                  <c:v>1.4629507717065322</c:v>
                </c:pt>
                <c:pt idx="1194">
                  <c:v>1.4629507717065322</c:v>
                </c:pt>
                <c:pt idx="1195">
                  <c:v>1.4629507717065322</c:v>
                </c:pt>
                <c:pt idx="1196">
                  <c:v>1.4815912289799242</c:v>
                </c:pt>
                <c:pt idx="1197">
                  <c:v>1.4892032762472078</c:v>
                </c:pt>
                <c:pt idx="1198">
                  <c:v>1.4991379956524997</c:v>
                </c:pt>
                <c:pt idx="1199">
                  <c:v>1.4899798852715487</c:v>
                </c:pt>
                <c:pt idx="1200">
                  <c:v>1.4802753312116055</c:v>
                </c:pt>
                <c:pt idx="1201">
                  <c:v>1.4802753312116055</c:v>
                </c:pt>
                <c:pt idx="1202">
                  <c:v>1.4802753312116055</c:v>
                </c:pt>
                <c:pt idx="1203">
                  <c:v>1.453594011192674</c:v>
                </c:pt>
                <c:pt idx="1204">
                  <c:v>1.4650941322980002</c:v>
                </c:pt>
                <c:pt idx="1205">
                  <c:v>1.4508523757707652</c:v>
                </c:pt>
                <c:pt idx="1206">
                  <c:v>1.4620951823963741</c:v>
                </c:pt>
                <c:pt idx="1207">
                  <c:v>1.4715620631300126</c:v>
                </c:pt>
                <c:pt idx="1208">
                  <c:v>1.4715620631300126</c:v>
                </c:pt>
                <c:pt idx="1209">
                  <c:v>1.4715620631300126</c:v>
                </c:pt>
                <c:pt idx="1210">
                  <c:v>1.4657383657017222</c:v>
                </c:pt>
                <c:pt idx="1211">
                  <c:v>1.4629507717065322</c:v>
                </c:pt>
                <c:pt idx="1212">
                  <c:v>1.4793993638582734</c:v>
                </c:pt>
                <c:pt idx="1213">
                  <c:v>1.4831294030404152</c:v>
                </c:pt>
                <c:pt idx="1214">
                  <c:v>1.4897579143389199</c:v>
                </c:pt>
                <c:pt idx="1215">
                  <c:v>1.4897579143389199</c:v>
                </c:pt>
                <c:pt idx="1216">
                  <c:v>1.4897579143389199</c:v>
                </c:pt>
                <c:pt idx="1217">
                  <c:v>1.4968939450639922</c:v>
                </c:pt>
                <c:pt idx="1218">
                  <c:v>1.5074998115625236</c:v>
                </c:pt>
                <c:pt idx="1219">
                  <c:v>1.5047776690993906</c:v>
                </c:pt>
                <c:pt idx="1220">
                  <c:v>1.5013887846257787</c:v>
                </c:pt>
                <c:pt idx="1221">
                  <c:v>1.5086369465188201</c:v>
                </c:pt>
                <c:pt idx="1222">
                  <c:v>1.5086369465188201</c:v>
                </c:pt>
                <c:pt idx="1223">
                  <c:v>1.5086369465188201</c:v>
                </c:pt>
                <c:pt idx="1224">
                  <c:v>1.5141191611779847</c:v>
                </c:pt>
                <c:pt idx="1225">
                  <c:v>1.5254366562428496</c:v>
                </c:pt>
                <c:pt idx="1226">
                  <c:v>1.5180265654648957</c:v>
                </c:pt>
                <c:pt idx="1227">
                  <c:v>1.5187182018376491</c:v>
                </c:pt>
                <c:pt idx="1228">
                  <c:v>1.5252039960344697</c:v>
                </c:pt>
                <c:pt idx="1229">
                  <c:v>1.5252039960344697</c:v>
                </c:pt>
                <c:pt idx="1230">
                  <c:v>1.5252039960344697</c:v>
                </c:pt>
                <c:pt idx="1231">
                  <c:v>1.5308075009567548</c:v>
                </c:pt>
                <c:pt idx="1232">
                  <c:v>1.5502674211301448</c:v>
                </c:pt>
                <c:pt idx="1233">
                  <c:v>1.5687504902345284</c:v>
                </c:pt>
                <c:pt idx="1234">
                  <c:v>1.5719562996148708</c:v>
                </c:pt>
                <c:pt idx="1235">
                  <c:v>1.5914697222885335</c:v>
                </c:pt>
                <c:pt idx="1236">
                  <c:v>1.5914697222885335</c:v>
                </c:pt>
                <c:pt idx="1237">
                  <c:v>1.5914697222885335</c:v>
                </c:pt>
                <c:pt idx="1238">
                  <c:v>1.5907102521275749</c:v>
                </c:pt>
                <c:pt idx="1239">
                  <c:v>1.5934985260138632</c:v>
                </c:pt>
                <c:pt idx="1240">
                  <c:v>1.6039778651054617</c:v>
                </c:pt>
                <c:pt idx="1241">
                  <c:v>1.5970614070110996</c:v>
                </c:pt>
                <c:pt idx="1242">
                  <c:v>1.6156393892883107</c:v>
                </c:pt>
                <c:pt idx="1243">
                  <c:v>1.6156393892883107</c:v>
                </c:pt>
                <c:pt idx="1244">
                  <c:v>1.6156393892883107</c:v>
                </c:pt>
                <c:pt idx="1245">
                  <c:v>1.6435204207412275</c:v>
                </c:pt>
                <c:pt idx="1246">
                  <c:v>1.6533024716871951</c:v>
                </c:pt>
                <c:pt idx="1247">
                  <c:v>1.6397474788882511</c:v>
                </c:pt>
                <c:pt idx="1248">
                  <c:v>1.6242995208316413</c:v>
                </c:pt>
                <c:pt idx="1249">
                  <c:v>1.6016657323616563</c:v>
                </c:pt>
                <c:pt idx="1250">
                  <c:v>1.6016657323616563</c:v>
                </c:pt>
                <c:pt idx="1251">
                  <c:v>1.6016657323616563</c:v>
                </c:pt>
                <c:pt idx="1252">
                  <c:v>1.5968063872255489</c:v>
                </c:pt>
                <c:pt idx="1253">
                  <c:v>1.6274717226788182</c:v>
                </c:pt>
                <c:pt idx="1254">
                  <c:v>1.6274717226788182</c:v>
                </c:pt>
                <c:pt idx="1255">
                  <c:v>1.6549441456350849</c:v>
                </c:pt>
                <c:pt idx="1256">
                  <c:v>1.6508460586050351</c:v>
                </c:pt>
                <c:pt idx="1257">
                  <c:v>1.6508460586050351</c:v>
                </c:pt>
                <c:pt idx="1258">
                  <c:v>1.6508460586050351</c:v>
                </c:pt>
                <c:pt idx="1259">
                  <c:v>1.6301247045398972</c:v>
                </c:pt>
                <c:pt idx="1260">
                  <c:v>1.6475821731608864</c:v>
                </c:pt>
                <c:pt idx="1261">
                  <c:v>1.6298590171950125</c:v>
                </c:pt>
                <c:pt idx="1262">
                  <c:v>1.6370631087828436</c:v>
                </c:pt>
                <c:pt idx="1263">
                  <c:v>1.6454134101192925</c:v>
                </c:pt>
                <c:pt idx="1264">
                  <c:v>1.6454134101192925</c:v>
                </c:pt>
                <c:pt idx="1265">
                  <c:v>1.6454134101192925</c:v>
                </c:pt>
                <c:pt idx="1266">
                  <c:v>1.6362595107584064</c:v>
                </c:pt>
                <c:pt idx="1267">
                  <c:v>1.6335865392469167</c:v>
                </c:pt>
                <c:pt idx="1268">
                  <c:v>1.6492125010307579</c:v>
                </c:pt>
                <c:pt idx="1269">
                  <c:v>1.6314544416347174</c:v>
                </c:pt>
                <c:pt idx="1270">
                  <c:v>1.6500288755053214</c:v>
                </c:pt>
                <c:pt idx="1271">
                  <c:v>1.6500288755053214</c:v>
                </c:pt>
                <c:pt idx="1272">
                  <c:v>1.6500288755053214</c:v>
                </c:pt>
                <c:pt idx="1273">
                  <c:v>1.6538493343256429</c:v>
                </c:pt>
                <c:pt idx="1274">
                  <c:v>1.6454134101192925</c:v>
                </c:pt>
                <c:pt idx="1275">
                  <c:v>1.648940555692967</c:v>
                </c:pt>
                <c:pt idx="1276">
                  <c:v>1.6370631087828436</c:v>
                </c:pt>
                <c:pt idx="1277">
                  <c:v>1.6338534433461318</c:v>
                </c:pt>
                <c:pt idx="1278">
                  <c:v>1.6338534433461318</c:v>
                </c:pt>
                <c:pt idx="1279">
                  <c:v>1.6338534433461318</c:v>
                </c:pt>
                <c:pt idx="1280">
                  <c:v>1.6227180527383369</c:v>
                </c:pt>
                <c:pt idx="1281">
                  <c:v>1.6151174997981104</c:v>
                </c:pt>
                <c:pt idx="1282">
                  <c:v>1.6032064128256511</c:v>
                </c:pt>
                <c:pt idx="1283">
                  <c:v>1.6248273620927776</c:v>
                </c:pt>
                <c:pt idx="1284">
                  <c:v>1.6164228562191869</c:v>
                </c:pt>
                <c:pt idx="1285">
                  <c:v>1.6164228562191869</c:v>
                </c:pt>
                <c:pt idx="1286">
                  <c:v>1.6164228562191869</c:v>
                </c:pt>
                <c:pt idx="1287">
                  <c:v>1.6159004605316312</c:v>
                </c:pt>
                <c:pt idx="1288">
                  <c:v>1.6298590171950125</c:v>
                </c:pt>
                <c:pt idx="1289">
                  <c:v>1.6440608302507194</c:v>
                </c:pt>
                <c:pt idx="1290">
                  <c:v>1.6416317819912993</c:v>
                </c:pt>
                <c:pt idx="1291">
                  <c:v>1.6314544416347174</c:v>
                </c:pt>
                <c:pt idx="1292">
                  <c:v>1.6314544416347174</c:v>
                </c:pt>
                <c:pt idx="1293">
                  <c:v>1.6314544416347174</c:v>
                </c:pt>
                <c:pt idx="1294">
                  <c:v>1.6494845360824744</c:v>
                </c:pt>
                <c:pt idx="1295">
                  <c:v>1.6451427161306242</c:v>
                </c:pt>
                <c:pt idx="1296">
                  <c:v>1.6429803663846216</c:v>
                </c:pt>
                <c:pt idx="1297">
                  <c:v>1.6582372937567367</c:v>
                </c:pt>
                <c:pt idx="1298">
                  <c:v>1.6429803663846216</c:v>
                </c:pt>
                <c:pt idx="1299">
                  <c:v>1.6429803663846216</c:v>
                </c:pt>
                <c:pt idx="1300">
                  <c:v>1.6429803663846216</c:v>
                </c:pt>
                <c:pt idx="1301">
                  <c:v>1.6497566608925185</c:v>
                </c:pt>
                <c:pt idx="1302">
                  <c:v>1.6405545074235091</c:v>
                </c:pt>
                <c:pt idx="1303">
                  <c:v>1.6373311502251331</c:v>
                </c:pt>
                <c:pt idx="1304">
                  <c:v>1.64866870002473</c:v>
                </c:pt>
                <c:pt idx="1305">
                  <c:v>1.6676394563495371</c:v>
                </c:pt>
                <c:pt idx="1306">
                  <c:v>1.6676394563495371</c:v>
                </c:pt>
                <c:pt idx="1307">
                  <c:v>1.6676394563495371</c:v>
                </c:pt>
                <c:pt idx="1308">
                  <c:v>1.6910459118965078</c:v>
                </c:pt>
                <c:pt idx="1309">
                  <c:v>1.6944844531051428</c:v>
                </c:pt>
                <c:pt idx="1310">
                  <c:v>1.6985138004246285</c:v>
                </c:pt>
                <c:pt idx="1311">
                  <c:v>1.6802486768041671</c:v>
                </c:pt>
                <c:pt idx="1312">
                  <c:v>1.6709833737154314</c:v>
                </c:pt>
                <c:pt idx="1313">
                  <c:v>1.6709833737154314</c:v>
                </c:pt>
                <c:pt idx="1314">
                  <c:v>1.6709833737154314</c:v>
                </c:pt>
                <c:pt idx="1315">
                  <c:v>1.6492125010307579</c:v>
                </c:pt>
                <c:pt idx="1316">
                  <c:v>1.6494845360824744</c:v>
                </c:pt>
                <c:pt idx="1317">
                  <c:v>1.6541229013315688</c:v>
                </c:pt>
                <c:pt idx="1318">
                  <c:v>1.6576875259013677</c:v>
                </c:pt>
                <c:pt idx="1319">
                  <c:v>1.6527559705809438</c:v>
                </c:pt>
                <c:pt idx="1320">
                  <c:v>1.6527559705809438</c:v>
                </c:pt>
                <c:pt idx="1321">
                  <c:v>1.6527559705809438</c:v>
                </c:pt>
                <c:pt idx="1322">
                  <c:v>1.6303904785196055</c:v>
                </c:pt>
                <c:pt idx="1323">
                  <c:v>1.6535758577924762</c:v>
                </c:pt>
                <c:pt idx="1324">
                  <c:v>1.6494845360824744</c:v>
                </c:pt>
                <c:pt idx="1325">
                  <c:v>1.6500288755053214</c:v>
                </c:pt>
                <c:pt idx="1326">
                  <c:v>1.6494845360824744</c:v>
                </c:pt>
                <c:pt idx="1327">
                  <c:v>1.6494845360824744</c:v>
                </c:pt>
                <c:pt idx="1328">
                  <c:v>1.6494845360824744</c:v>
                </c:pt>
                <c:pt idx="1329">
                  <c:v>1.6421709499958945</c:v>
                </c:pt>
                <c:pt idx="1330">
                  <c:v>1.6365272890925457</c:v>
                </c:pt>
                <c:pt idx="1331">
                  <c:v>1.6214025131738954</c:v>
                </c:pt>
                <c:pt idx="1332">
                  <c:v>1.6193020808031737</c:v>
                </c:pt>
                <c:pt idx="1333">
                  <c:v>1.6309222865530457</c:v>
                </c:pt>
                <c:pt idx="1334">
                  <c:v>1.6309222865530457</c:v>
                </c:pt>
                <c:pt idx="1335">
                  <c:v>1.6309222865530457</c:v>
                </c:pt>
                <c:pt idx="1336">
                  <c:v>1.6282667100871124</c:v>
                </c:pt>
                <c:pt idx="1337">
                  <c:v>1.6156393892883107</c:v>
                </c:pt>
                <c:pt idx="1338">
                  <c:v>1.6261484673550695</c:v>
                </c:pt>
                <c:pt idx="1339">
                  <c:v>1.6333197223356473</c:v>
                </c:pt>
                <c:pt idx="1340">
                  <c:v>1.6333197223356473</c:v>
                </c:pt>
                <c:pt idx="1341">
                  <c:v>1.6333197223356473</c:v>
                </c:pt>
                <c:pt idx="1342">
                  <c:v>1.6333197223356473</c:v>
                </c:pt>
                <c:pt idx="1343">
                  <c:v>1.6378674965195315</c:v>
                </c:pt>
                <c:pt idx="1344">
                  <c:v>1.6549441456350849</c:v>
                </c:pt>
                <c:pt idx="1345">
                  <c:v>1.6565890830779424</c:v>
                </c:pt>
                <c:pt idx="1346">
                  <c:v>1.6651402880692698</c:v>
                </c:pt>
                <c:pt idx="1347">
                  <c:v>1.6690311274305267</c:v>
                </c:pt>
                <c:pt idx="1348">
                  <c:v>1.6690311274305267</c:v>
                </c:pt>
                <c:pt idx="1349">
                  <c:v>1.6690311274305267</c:v>
                </c:pt>
                <c:pt idx="1350">
                  <c:v>1.6612675471384666</c:v>
                </c:pt>
                <c:pt idx="1351">
                  <c:v>1.6413623307345098</c:v>
                </c:pt>
                <c:pt idx="1352">
                  <c:v>1.6500288755053214</c:v>
                </c:pt>
                <c:pt idx="1353">
                  <c:v>1.6535758577924762</c:v>
                </c:pt>
                <c:pt idx="1354">
                  <c:v>1.6274717226788182</c:v>
                </c:pt>
                <c:pt idx="1355">
                  <c:v>1.6274717226788182</c:v>
                </c:pt>
                <c:pt idx="1356">
                  <c:v>1.6274717226788182</c:v>
                </c:pt>
                <c:pt idx="1357">
                  <c:v>1.6206142127866461</c:v>
                </c:pt>
                <c:pt idx="1358">
                  <c:v>1.6389412439564042</c:v>
                </c:pt>
                <c:pt idx="1359">
                  <c:v>1.6413623307345098</c:v>
                </c:pt>
                <c:pt idx="1360">
                  <c:v>1.6073294221650727</c:v>
                </c:pt>
                <c:pt idx="1361">
                  <c:v>1.6001280102408193</c:v>
                </c:pt>
                <c:pt idx="1362">
                  <c:v>1.6001280102408193</c:v>
                </c:pt>
                <c:pt idx="1363">
                  <c:v>1.6001280102408193</c:v>
                </c:pt>
                <c:pt idx="1364">
                  <c:v>1.5912164850027848</c:v>
                </c:pt>
                <c:pt idx="1365">
                  <c:v>1.5932446427148887</c:v>
                </c:pt>
                <c:pt idx="1366">
                  <c:v>1.599360255897641</c:v>
                </c:pt>
                <c:pt idx="1367">
                  <c:v>1.5973165082661129</c:v>
                </c:pt>
                <c:pt idx="1368">
                  <c:v>1.5869237483138936</c:v>
                </c:pt>
                <c:pt idx="1369">
                  <c:v>1.5869237483138936</c:v>
                </c:pt>
                <c:pt idx="1370">
                  <c:v>1.5869237483138936</c:v>
                </c:pt>
                <c:pt idx="1371">
                  <c:v>1.5879317189360858</c:v>
                </c:pt>
                <c:pt idx="1372">
                  <c:v>1.589319771137953</c:v>
                </c:pt>
                <c:pt idx="1373">
                  <c:v>1.5869237483138936</c:v>
                </c:pt>
                <c:pt idx="1374">
                  <c:v>1.6064257028112447</c:v>
                </c:pt>
                <c:pt idx="1375">
                  <c:v>1.5881839116969745</c:v>
                </c:pt>
                <c:pt idx="1376">
                  <c:v>1.5881839116969745</c:v>
                </c:pt>
                <c:pt idx="1377">
                  <c:v>1.5881839116969745</c:v>
                </c:pt>
                <c:pt idx="1378">
                  <c:v>1.5759199432668822</c:v>
                </c:pt>
                <c:pt idx="1379">
                  <c:v>1.5816528272044288</c:v>
                </c:pt>
                <c:pt idx="1380">
                  <c:v>1.5905837442341337</c:v>
                </c:pt>
                <c:pt idx="1381">
                  <c:v>1.6220600162206</c:v>
                </c:pt>
                <c:pt idx="1382">
                  <c:v>1.6305233980107616</c:v>
                </c:pt>
                <c:pt idx="1383">
                  <c:v>1.6305233980107616</c:v>
                </c:pt>
                <c:pt idx="1384">
                  <c:v>1.6305233980107616</c:v>
                </c:pt>
                <c:pt idx="1385">
                  <c:v>1.6355904481517827</c:v>
                </c:pt>
                <c:pt idx="1386">
                  <c:v>1.6353229762878168</c:v>
                </c:pt>
                <c:pt idx="1387">
                  <c:v>1.6542597187758477</c:v>
                </c:pt>
                <c:pt idx="1388">
                  <c:v>1.6508460586050351</c:v>
                </c:pt>
                <c:pt idx="1389">
                  <c:v>1.6283992835043153</c:v>
                </c:pt>
                <c:pt idx="1390">
                  <c:v>1.6283992835043153</c:v>
                </c:pt>
                <c:pt idx="1391">
                  <c:v>1.6283992835043153</c:v>
                </c:pt>
                <c:pt idx="1392">
                  <c:v>1.6273393002441008</c:v>
                </c:pt>
                <c:pt idx="1393">
                  <c:v>1.6280016280016281</c:v>
                </c:pt>
                <c:pt idx="1394">
                  <c:v>1.6305233980107616</c:v>
                </c:pt>
                <c:pt idx="1395">
                  <c:v>1.6509823344890209</c:v>
                </c:pt>
                <c:pt idx="1396">
                  <c:v>1.6385384237260365</c:v>
                </c:pt>
                <c:pt idx="1397">
                  <c:v>1.6385384237260365</c:v>
                </c:pt>
                <c:pt idx="1398">
                  <c:v>1.6385384237260365</c:v>
                </c:pt>
                <c:pt idx="1399">
                  <c:v>1.6318537859007833</c:v>
                </c:pt>
                <c:pt idx="1400">
                  <c:v>1.6289297931259163</c:v>
                </c:pt>
                <c:pt idx="1401">
                  <c:v>1.6488046166529264</c:v>
                </c:pt>
                <c:pt idx="1402">
                  <c:v>1.6466326362588508</c:v>
                </c:pt>
                <c:pt idx="1403">
                  <c:v>1.6485328058028355</c:v>
                </c:pt>
                <c:pt idx="1404">
                  <c:v>1.6485328058028355</c:v>
                </c:pt>
                <c:pt idx="1405">
                  <c:v>1.6485328058028355</c:v>
                </c:pt>
                <c:pt idx="1406">
                  <c:v>1.6749015995310277</c:v>
                </c:pt>
                <c:pt idx="1407">
                  <c:v>1.6693097404223354</c:v>
                </c:pt>
                <c:pt idx="1408">
                  <c:v>1.657138122462507</c:v>
                </c:pt>
                <c:pt idx="1409">
                  <c:v>1.6530291759649558</c:v>
                </c:pt>
                <c:pt idx="1410">
                  <c:v>1.6679176048703193</c:v>
                </c:pt>
                <c:pt idx="1411">
                  <c:v>1.6679176048703193</c:v>
                </c:pt>
                <c:pt idx="1412">
                  <c:v>1.6679176048703193</c:v>
                </c:pt>
                <c:pt idx="1413">
                  <c:v>1.678556441460344</c:v>
                </c:pt>
                <c:pt idx="1414">
                  <c:v>1.678556441460344</c:v>
                </c:pt>
                <c:pt idx="1415">
                  <c:v>1.6768676113020875</c:v>
                </c:pt>
                <c:pt idx="1416">
                  <c:v>1.6634783331947103</c:v>
                </c:pt>
                <c:pt idx="1417">
                  <c:v>1.6516640515319183</c:v>
                </c:pt>
                <c:pt idx="1418">
                  <c:v>1.6516640515319183</c:v>
                </c:pt>
                <c:pt idx="1419">
                  <c:v>1.6516640515319183</c:v>
                </c:pt>
                <c:pt idx="1420">
                  <c:v>1.6618196925633568</c:v>
                </c:pt>
                <c:pt idx="1421">
                  <c:v>1.6565890830779424</c:v>
                </c:pt>
                <c:pt idx="1422">
                  <c:v>1.6673614005835764</c:v>
                </c:pt>
                <c:pt idx="1423">
                  <c:v>1.6475821731608864</c:v>
                </c:pt>
                <c:pt idx="1424">
                  <c:v>1.6497566608925185</c:v>
                </c:pt>
                <c:pt idx="1425">
                  <c:v>1.6497566608925185</c:v>
                </c:pt>
                <c:pt idx="1426">
                  <c:v>1.6497566608925185</c:v>
                </c:pt>
                <c:pt idx="1427">
                  <c:v>1.6394786457906385</c:v>
                </c:pt>
                <c:pt idx="1428">
                  <c:v>1.6626485992185551</c:v>
                </c:pt>
                <c:pt idx="1429">
                  <c:v>1.6640319494134288</c:v>
                </c:pt>
                <c:pt idx="1430">
                  <c:v>1.6590626296142679</c:v>
                </c:pt>
                <c:pt idx="1431">
                  <c:v>1.6535758577924762</c:v>
                </c:pt>
                <c:pt idx="1432">
                  <c:v>1.6535758577924762</c:v>
                </c:pt>
                <c:pt idx="1433">
                  <c:v>1.6535758577924762</c:v>
                </c:pt>
                <c:pt idx="1434">
                  <c:v>1.6416317819912993</c:v>
                </c:pt>
                <c:pt idx="1435">
                  <c:v>1.6290624745458988</c:v>
                </c:pt>
                <c:pt idx="1436">
                  <c:v>1.6211396611818107</c:v>
                </c:pt>
                <c:pt idx="1437">
                  <c:v>1.6250914113918908</c:v>
                </c:pt>
                <c:pt idx="1438">
                  <c:v>1.6242995208316413</c:v>
                </c:pt>
                <c:pt idx="1439">
                  <c:v>1.6242995208316413</c:v>
                </c:pt>
                <c:pt idx="1440">
                  <c:v>1.6242995208316413</c:v>
                </c:pt>
                <c:pt idx="1441">
                  <c:v>1.6285318785115219</c:v>
                </c:pt>
                <c:pt idx="1442">
                  <c:v>1.6237720224080539</c:v>
                </c:pt>
                <c:pt idx="1443">
                  <c:v>1.6386726751331422</c:v>
                </c:pt>
                <c:pt idx="1444">
                  <c:v>1.6138142499798271</c:v>
                </c:pt>
                <c:pt idx="1445">
                  <c:v>1.6073294221650727</c:v>
                </c:pt>
                <c:pt idx="1446">
                  <c:v>1.6073294221650727</c:v>
                </c:pt>
                <c:pt idx="1447">
                  <c:v>1.6073294221650727</c:v>
                </c:pt>
                <c:pt idx="1448">
                  <c:v>1.606812886639351</c:v>
                </c:pt>
                <c:pt idx="1449">
                  <c:v>1.5955325089748702</c:v>
                </c:pt>
                <c:pt idx="1450">
                  <c:v>1.5934985260138632</c:v>
                </c:pt>
                <c:pt idx="1451">
                  <c:v>1.593752490238266</c:v>
                </c:pt>
                <c:pt idx="1452">
                  <c:v>1.59655144887044</c:v>
                </c:pt>
                <c:pt idx="1453">
                  <c:v>1.59655144887044</c:v>
                </c:pt>
                <c:pt idx="1454">
                  <c:v>1.59655144887044</c:v>
                </c:pt>
                <c:pt idx="1455">
                  <c:v>1.6001280102408193</c:v>
                </c:pt>
                <c:pt idx="1456">
                  <c:v>1.5884361845762844</c:v>
                </c:pt>
                <c:pt idx="1457">
                  <c:v>1.6029494269455797</c:v>
                </c:pt>
                <c:pt idx="1458">
                  <c:v>1.61537840239076</c:v>
                </c:pt>
                <c:pt idx="1459">
                  <c:v>1.6166841807452912</c:v>
                </c:pt>
                <c:pt idx="1460">
                  <c:v>1.6166841807452912</c:v>
                </c:pt>
                <c:pt idx="1461">
                  <c:v>1.6166841807452912</c:v>
                </c:pt>
                <c:pt idx="1462">
                  <c:v>1.6104356228359771</c:v>
                </c:pt>
                <c:pt idx="1463">
                  <c:v>1.6016657323616563</c:v>
                </c:pt>
                <c:pt idx="1464">
                  <c:v>1.6021789633902108</c:v>
                </c:pt>
                <c:pt idx="1465">
                  <c:v>1.5907102521275749</c:v>
                </c:pt>
                <c:pt idx="1466">
                  <c:v>1.5980823012385137</c:v>
                </c:pt>
                <c:pt idx="1467">
                  <c:v>1.5980823012385137</c:v>
                </c:pt>
                <c:pt idx="1468">
                  <c:v>1.5980823012385137</c:v>
                </c:pt>
                <c:pt idx="1469">
                  <c:v>1.6164228562191869</c:v>
                </c:pt>
                <c:pt idx="1470">
                  <c:v>1.6185158209921502</c:v>
                </c:pt>
                <c:pt idx="1471">
                  <c:v>1.6280016280016281</c:v>
                </c:pt>
                <c:pt idx="1472">
                  <c:v>1.6319869441044472</c:v>
                </c:pt>
                <c:pt idx="1473">
                  <c:v>1.6232448664881098</c:v>
                </c:pt>
                <c:pt idx="1474">
                  <c:v>1.6232448664881098</c:v>
                </c:pt>
                <c:pt idx="1475">
                  <c:v>1.6232448664881098</c:v>
                </c:pt>
                <c:pt idx="1476">
                  <c:v>1.6335865392469167</c:v>
                </c:pt>
                <c:pt idx="1477">
                  <c:v>1.6357242168970314</c:v>
                </c:pt>
                <c:pt idx="1478">
                  <c:v>1.6298590171950125</c:v>
                </c:pt>
                <c:pt idx="1479">
                  <c:v>1.6151174997981104</c:v>
                </c:pt>
                <c:pt idx="1480">
                  <c:v>1.6135538523598225</c:v>
                </c:pt>
                <c:pt idx="1481">
                  <c:v>1.6135538523598225</c:v>
                </c:pt>
                <c:pt idx="1482">
                  <c:v>1.6135538523598225</c:v>
                </c:pt>
                <c:pt idx="1483">
                  <c:v>1.6232448664881098</c:v>
                </c:pt>
                <c:pt idx="1484">
                  <c:v>1.6169455897809037</c:v>
                </c:pt>
                <c:pt idx="1485">
                  <c:v>1.6198266785453959</c:v>
                </c:pt>
                <c:pt idx="1486">
                  <c:v>1.6140747316600756</c:v>
                </c:pt>
                <c:pt idx="1487">
                  <c:v>1.6019223067681219</c:v>
                </c:pt>
                <c:pt idx="1488">
                  <c:v>1.6019223067681219</c:v>
                </c:pt>
                <c:pt idx="1489">
                  <c:v>1.6019223067681219</c:v>
                </c:pt>
                <c:pt idx="1490">
                  <c:v>1.5934985260138632</c:v>
                </c:pt>
                <c:pt idx="1491">
                  <c:v>1.59655144887044</c:v>
                </c:pt>
                <c:pt idx="1492">
                  <c:v>1.5924834779839159</c:v>
                </c:pt>
                <c:pt idx="1493">
                  <c:v>1.5766653527788728</c:v>
                </c:pt>
                <c:pt idx="1494">
                  <c:v>1.5648227838197324</c:v>
                </c:pt>
                <c:pt idx="1495">
                  <c:v>1.5648227838197324</c:v>
                </c:pt>
                <c:pt idx="1496">
                  <c:v>1.5648227838197324</c:v>
                </c:pt>
                <c:pt idx="1497">
                  <c:v>1.5643332029722332</c:v>
                </c:pt>
                <c:pt idx="1498">
                  <c:v>1.5594541910331385</c:v>
                </c:pt>
                <c:pt idx="1499">
                  <c:v>1.5587249629802822</c:v>
                </c:pt>
                <c:pt idx="1500">
                  <c:v>1.5653126712060734</c:v>
                </c:pt>
                <c:pt idx="1501">
                  <c:v>1.5650676891775568</c:v>
                </c:pt>
                <c:pt idx="1502">
                  <c:v>1.5650676891775568</c:v>
                </c:pt>
                <c:pt idx="1503">
                  <c:v>1.5650676891775568</c:v>
                </c:pt>
                <c:pt idx="1504">
                  <c:v>1.5658028654192435</c:v>
                </c:pt>
                <c:pt idx="1505">
                  <c:v>1.56998194520763</c:v>
                </c:pt>
                <c:pt idx="1506">
                  <c:v>1.5692428403295411</c:v>
                </c:pt>
                <c:pt idx="1507">
                  <c:v>1.5599407222525543</c:v>
                </c:pt>
                <c:pt idx="1508">
                  <c:v>1.5426147319706904</c:v>
                </c:pt>
                <c:pt idx="1509">
                  <c:v>1.5426147319706904</c:v>
                </c:pt>
                <c:pt idx="1510">
                  <c:v>1.5426147319706904</c:v>
                </c:pt>
                <c:pt idx="1511">
                  <c:v>1.5483471394286599</c:v>
                </c:pt>
                <c:pt idx="1512">
                  <c:v>1.5449980687524141</c:v>
                </c:pt>
                <c:pt idx="1513">
                  <c:v>1.5428527347064722</c:v>
                </c:pt>
                <c:pt idx="1514">
                  <c:v>1.5221858588933708</c:v>
                </c:pt>
                <c:pt idx="1515">
                  <c:v>1.5235773596404358</c:v>
                </c:pt>
                <c:pt idx="1516">
                  <c:v>1.5235773596404358</c:v>
                </c:pt>
                <c:pt idx="1517">
                  <c:v>1.5235773596404358</c:v>
                </c:pt>
                <c:pt idx="1518">
                  <c:v>1.4982395685070042</c:v>
                </c:pt>
                <c:pt idx="1519">
                  <c:v>1.4924259383628087</c:v>
                </c:pt>
                <c:pt idx="1520">
                  <c:v>1.511144692104269</c:v>
                </c:pt>
                <c:pt idx="1521">
                  <c:v>1.5050041387613817</c:v>
                </c:pt>
                <c:pt idx="1522">
                  <c:v>1.5145778114350625</c:v>
                </c:pt>
                <c:pt idx="1523">
                  <c:v>1.5145778114350625</c:v>
                </c:pt>
                <c:pt idx="1524">
                  <c:v>1.5145778114350625</c:v>
                </c:pt>
                <c:pt idx="1525">
                  <c:v>1.5050041387613817</c:v>
                </c:pt>
                <c:pt idx="1526">
                  <c:v>1.4968939450639922</c:v>
                </c:pt>
                <c:pt idx="1527">
                  <c:v>1.4971180477580657</c:v>
                </c:pt>
                <c:pt idx="1528">
                  <c:v>1.5059106994955198</c:v>
                </c:pt>
                <c:pt idx="1529">
                  <c:v>1.5194104687381296</c:v>
                </c:pt>
                <c:pt idx="1530">
                  <c:v>1.5194104687381296</c:v>
                </c:pt>
                <c:pt idx="1531">
                  <c:v>1.5194104687381296</c:v>
                </c:pt>
                <c:pt idx="1532">
                  <c:v>1.5040986688726778</c:v>
                </c:pt>
                <c:pt idx="1533">
                  <c:v>1.519179642992784</c:v>
                </c:pt>
                <c:pt idx="1534">
                  <c:v>1.532684496896314</c:v>
                </c:pt>
                <c:pt idx="1535">
                  <c:v>1.5254366562428496</c:v>
                </c:pt>
                <c:pt idx="1536">
                  <c:v>1.5009380863039399</c:v>
                </c:pt>
                <c:pt idx="1537">
                  <c:v>1.5009380863039399</c:v>
                </c:pt>
                <c:pt idx="1538">
                  <c:v>1.5009380863039399</c:v>
                </c:pt>
                <c:pt idx="1539">
                  <c:v>1.5086369465188201</c:v>
                </c:pt>
                <c:pt idx="1540">
                  <c:v>1.5079544597753147</c:v>
                </c:pt>
                <c:pt idx="1541">
                  <c:v>1.488427476371214</c:v>
                </c:pt>
                <c:pt idx="1542">
                  <c:v>1.4875418371141689</c:v>
                </c:pt>
                <c:pt idx="1543">
                  <c:v>1.48864905098623</c:v>
                </c:pt>
                <c:pt idx="1544">
                  <c:v>1.48864905098623</c:v>
                </c:pt>
                <c:pt idx="1545">
                  <c:v>1.48864905098623</c:v>
                </c:pt>
                <c:pt idx="1546">
                  <c:v>1.497342217563824</c:v>
                </c:pt>
                <c:pt idx="1547">
                  <c:v>1.5095478904068231</c:v>
                </c:pt>
                <c:pt idx="1548">
                  <c:v>1.5173355587588195</c:v>
                </c:pt>
                <c:pt idx="1549">
                  <c:v>1.5282341254680216</c:v>
                </c:pt>
                <c:pt idx="1550">
                  <c:v>1.5189488873699399</c:v>
                </c:pt>
                <c:pt idx="1551">
                  <c:v>1.5189488873699399</c:v>
                </c:pt>
                <c:pt idx="1552">
                  <c:v>1.5189488873699399</c:v>
                </c:pt>
                <c:pt idx="1553">
                  <c:v>1.5277671682835536</c:v>
                </c:pt>
                <c:pt idx="1554">
                  <c:v>1.5207968975743291</c:v>
                </c:pt>
                <c:pt idx="1555">
                  <c:v>1.5238095238095237</c:v>
                </c:pt>
                <c:pt idx="1556">
                  <c:v>1.5247388884653501</c:v>
                </c:pt>
                <c:pt idx="1557">
                  <c:v>1.5371608638844056</c:v>
                </c:pt>
                <c:pt idx="1558">
                  <c:v>1.5371608638844056</c:v>
                </c:pt>
                <c:pt idx="1559">
                  <c:v>1.5371608638844056</c:v>
                </c:pt>
                <c:pt idx="1560">
                  <c:v>1.5376335819174292</c:v>
                </c:pt>
                <c:pt idx="1561">
                  <c:v>1.5369246138476909</c:v>
                </c:pt>
                <c:pt idx="1562">
                  <c:v>1.5485869144405728</c:v>
                </c:pt>
                <c:pt idx="1563">
                  <c:v>1.5490666873208894</c:v>
                </c:pt>
                <c:pt idx="1564">
                  <c:v>1.5402387370042356</c:v>
                </c:pt>
                <c:pt idx="1565">
                  <c:v>1.5402387370042356</c:v>
                </c:pt>
                <c:pt idx="1566">
                  <c:v>1.5402387370042356</c:v>
                </c:pt>
                <c:pt idx="1567">
                  <c:v>1.5287013681877244</c:v>
                </c:pt>
                <c:pt idx="1568">
                  <c:v>1.5355086372360844</c:v>
                </c:pt>
                <c:pt idx="1569">
                  <c:v>1.5388166499961529</c:v>
                </c:pt>
                <c:pt idx="1570">
                  <c:v>1.5373971865631486</c:v>
                </c:pt>
                <c:pt idx="1571">
                  <c:v>1.5355086372360844</c:v>
                </c:pt>
                <c:pt idx="1572">
                  <c:v>1.5355086372360844</c:v>
                </c:pt>
                <c:pt idx="1573">
                  <c:v>1.5355086372360844</c:v>
                </c:pt>
                <c:pt idx="1574">
                  <c:v>1.5473887814313347</c:v>
                </c:pt>
                <c:pt idx="1575">
                  <c:v>1.5303389700818733</c:v>
                </c:pt>
                <c:pt idx="1576">
                  <c:v>1.5161852778409521</c:v>
                </c:pt>
                <c:pt idx="1577">
                  <c:v>1.5275337966852518</c:v>
                </c:pt>
                <c:pt idx="1578">
                  <c:v>1.5303389700818733</c:v>
                </c:pt>
                <c:pt idx="1579">
                  <c:v>1.5303389700818733</c:v>
                </c:pt>
                <c:pt idx="1580">
                  <c:v>1.5303389700818733</c:v>
                </c:pt>
                <c:pt idx="1581">
                  <c:v>1.5240417587441895</c:v>
                </c:pt>
                <c:pt idx="1582">
                  <c:v>1.5116015418335726</c:v>
                </c:pt>
                <c:pt idx="1583">
                  <c:v>1.5120586678763137</c:v>
                </c:pt>
                <c:pt idx="1584">
                  <c:v>1.4944332361951729</c:v>
                </c:pt>
                <c:pt idx="1585">
                  <c:v>1.4693997502020424</c:v>
                </c:pt>
                <c:pt idx="1586">
                  <c:v>1.4693997502020424</c:v>
                </c:pt>
                <c:pt idx="1587">
                  <c:v>1.4693997502020424</c:v>
                </c:pt>
                <c:pt idx="1588">
                  <c:v>1.5002625459455405</c:v>
                </c:pt>
                <c:pt idx="1589">
                  <c:v>1.4922032380810266</c:v>
                </c:pt>
                <c:pt idx="1590">
                  <c:v>1.4831294030404152</c:v>
                </c:pt>
                <c:pt idx="1591">
                  <c:v>1.4670285337049807</c:v>
                </c:pt>
                <c:pt idx="1592">
                  <c:v>1.4527493281034358</c:v>
                </c:pt>
                <c:pt idx="1593">
                  <c:v>1.4527493281034358</c:v>
                </c:pt>
                <c:pt idx="1594">
                  <c:v>1.4527493281034358</c:v>
                </c:pt>
                <c:pt idx="1595">
                  <c:v>1.4410260105194899</c:v>
                </c:pt>
                <c:pt idx="1596">
                  <c:v>1.4439390657714244</c:v>
                </c:pt>
                <c:pt idx="1597">
                  <c:v>1.4354410392593124</c:v>
                </c:pt>
                <c:pt idx="1598">
                  <c:v>1.4337945372428131</c:v>
                </c:pt>
                <c:pt idx="1599">
                  <c:v>1.4456089627755693</c:v>
                </c:pt>
                <c:pt idx="1600">
                  <c:v>1.4456089627755693</c:v>
                </c:pt>
                <c:pt idx="1601">
                  <c:v>1.4456089627755693</c:v>
                </c:pt>
                <c:pt idx="1602">
                  <c:v>1.4433138485963775</c:v>
                </c:pt>
                <c:pt idx="1603">
                  <c:v>1.4344115326687226</c:v>
                </c:pt>
                <c:pt idx="1604">
                  <c:v>1.4397811532647038</c:v>
                </c:pt>
                <c:pt idx="1605">
                  <c:v>1.4506419090447522</c:v>
                </c:pt>
                <c:pt idx="1606">
                  <c:v>1.4454000144540002</c:v>
                </c:pt>
                <c:pt idx="1607">
                  <c:v>1.4454000144540002</c:v>
                </c:pt>
                <c:pt idx="1608">
                  <c:v>1.4454000144540002</c:v>
                </c:pt>
                <c:pt idx="1609">
                  <c:v>1.4529604068289139</c:v>
                </c:pt>
                <c:pt idx="1610">
                  <c:v>1.470047776552738</c:v>
                </c:pt>
                <c:pt idx="1611">
                  <c:v>1.4601737606775207</c:v>
                </c:pt>
                <c:pt idx="1612">
                  <c:v>1.4623089858887184</c:v>
                </c:pt>
                <c:pt idx="1613">
                  <c:v>1.451484142535743</c:v>
                </c:pt>
                <c:pt idx="1614">
                  <c:v>1.451484142535743</c:v>
                </c:pt>
                <c:pt idx="1615">
                  <c:v>1.451484142535743</c:v>
                </c:pt>
                <c:pt idx="1616">
                  <c:v>1.4485405953501846</c:v>
                </c:pt>
                <c:pt idx="1617">
                  <c:v>1.4379178948882019</c:v>
                </c:pt>
                <c:pt idx="1618">
                  <c:v>1.4597474636887817</c:v>
                </c:pt>
                <c:pt idx="1619">
                  <c:v>1.4670285337049807</c:v>
                </c:pt>
                <c:pt idx="1620">
                  <c:v>1.4527493281034358</c:v>
                </c:pt>
                <c:pt idx="1621">
                  <c:v>1.4527493281034358</c:v>
                </c:pt>
                <c:pt idx="1622">
                  <c:v>1.4527493281034358</c:v>
                </c:pt>
                <c:pt idx="1623">
                  <c:v>1.4800562421372012</c:v>
                </c:pt>
                <c:pt idx="1624">
                  <c:v>1.4820303816228233</c:v>
                </c:pt>
                <c:pt idx="1625">
                  <c:v>1.4835694681403455</c:v>
                </c:pt>
                <c:pt idx="1626">
                  <c:v>1.4804944851580428</c:v>
                </c:pt>
                <c:pt idx="1627">
                  <c:v>1.4791805339841726</c:v>
                </c:pt>
                <c:pt idx="1628">
                  <c:v>1.4791805339841726</c:v>
                </c:pt>
                <c:pt idx="1629">
                  <c:v>1.4791805339841726</c:v>
                </c:pt>
                <c:pt idx="1630">
                  <c:v>1.4820303816228233</c:v>
                </c:pt>
                <c:pt idx="1631">
                  <c:v>1.4848912317172767</c:v>
                </c:pt>
                <c:pt idx="1632">
                  <c:v>1.4890923981833073</c:v>
                </c:pt>
                <c:pt idx="1633">
                  <c:v>1.497342217563824</c:v>
                </c:pt>
                <c:pt idx="1634">
                  <c:v>1.4971180477580657</c:v>
                </c:pt>
                <c:pt idx="1635">
                  <c:v>1.4971180477580657</c:v>
                </c:pt>
                <c:pt idx="1636">
                  <c:v>1.4971180477580657</c:v>
                </c:pt>
                <c:pt idx="1637">
                  <c:v>1.511144692104269</c:v>
                </c:pt>
                <c:pt idx="1638">
                  <c:v>1.5061375103546952</c:v>
                </c:pt>
                <c:pt idx="1639">
                  <c:v>1.4968939450639922</c:v>
                </c:pt>
                <c:pt idx="1640">
                  <c:v>1.5154959460483441</c:v>
                </c:pt>
                <c:pt idx="1641">
                  <c:v>1.5180265654648957</c:v>
                </c:pt>
                <c:pt idx="1642">
                  <c:v>1.5180265654648957</c:v>
                </c:pt>
                <c:pt idx="1643">
                  <c:v>1.5180265654648957</c:v>
                </c:pt>
                <c:pt idx="1644">
                  <c:v>1.5116015418335726</c:v>
                </c:pt>
                <c:pt idx="1645">
                  <c:v>1.5189488873699399</c:v>
                </c:pt>
                <c:pt idx="1646">
                  <c:v>1.5194104687381296</c:v>
                </c:pt>
                <c:pt idx="1647">
                  <c:v>1.5127448755767339</c:v>
                </c:pt>
                <c:pt idx="1648">
                  <c:v>1.5097757982939533</c:v>
                </c:pt>
                <c:pt idx="1649">
                  <c:v>1.5097757982939533</c:v>
                </c:pt>
                <c:pt idx="1650">
                  <c:v>1.5097757982939533</c:v>
                </c:pt>
                <c:pt idx="1651">
                  <c:v>1.5018397536982804</c:v>
                </c:pt>
                <c:pt idx="1652">
                  <c:v>1.5177961599757153</c:v>
                </c:pt>
                <c:pt idx="1653">
                  <c:v>1.5268341094740057</c:v>
                </c:pt>
                <c:pt idx="1654">
                  <c:v>1.5373971865631486</c:v>
                </c:pt>
                <c:pt idx="1655">
                  <c:v>1.5310418739952538</c:v>
                </c:pt>
                <c:pt idx="1656">
                  <c:v>1.5310418739952538</c:v>
                </c:pt>
                <c:pt idx="1657">
                  <c:v>1.5310418739952538</c:v>
                </c:pt>
                <c:pt idx="1658">
                  <c:v>1.5217225899718481</c:v>
                </c:pt>
                <c:pt idx="1659">
                  <c:v>1.5270672673131251</c:v>
                </c:pt>
                <c:pt idx="1660">
                  <c:v>1.5194104687381296</c:v>
                </c:pt>
                <c:pt idx="1661">
                  <c:v>1.5273004963726613</c:v>
                </c:pt>
                <c:pt idx="1662">
                  <c:v>1.5421389467190996</c:v>
                </c:pt>
                <c:pt idx="1663">
                  <c:v>1.5421389467190996</c:v>
                </c:pt>
                <c:pt idx="1664">
                  <c:v>1.5421389467190996</c:v>
                </c:pt>
                <c:pt idx="1665">
                  <c:v>1.5483471394286599</c:v>
                </c:pt>
                <c:pt idx="1666">
                  <c:v>1.5531567911780693</c:v>
                </c:pt>
                <c:pt idx="1667">
                  <c:v>1.5606710885680841</c:v>
                </c:pt>
                <c:pt idx="1668">
                  <c:v>1.5589679632083562</c:v>
                </c:pt>
                <c:pt idx="1669">
                  <c:v>1.5692428403295411</c:v>
                </c:pt>
                <c:pt idx="1670">
                  <c:v>1.5692428403295411</c:v>
                </c:pt>
                <c:pt idx="1671">
                  <c:v>1.5692428403295411</c:v>
                </c:pt>
                <c:pt idx="1672">
                  <c:v>1.5899515064790524</c:v>
                </c:pt>
                <c:pt idx="1673">
                  <c:v>1.5945148688511521</c:v>
                </c:pt>
                <c:pt idx="1674">
                  <c:v>1.5871756209824617</c:v>
                </c:pt>
                <c:pt idx="1675">
                  <c:v>1.5839074998020117</c:v>
                </c:pt>
                <c:pt idx="1676">
                  <c:v>1.5985932379506034</c:v>
                </c:pt>
                <c:pt idx="1677">
                  <c:v>1.5985932379506034</c:v>
                </c:pt>
                <c:pt idx="1678">
                  <c:v>1.5985932379506034</c:v>
                </c:pt>
                <c:pt idx="1679">
                  <c:v>1.595277977187525</c:v>
                </c:pt>
                <c:pt idx="1680">
                  <c:v>1.5749271596188676</c:v>
                </c:pt>
                <c:pt idx="1681">
                  <c:v>1.5643332029722332</c:v>
                </c:pt>
                <c:pt idx="1682">
                  <c:v>1.5582391897156211</c:v>
                </c:pt>
                <c:pt idx="1683">
                  <c:v>1.5587249629802822</c:v>
                </c:pt>
                <c:pt idx="1684">
                  <c:v>1.5587249629802822</c:v>
                </c:pt>
                <c:pt idx="1685">
                  <c:v>1.5587249629802822</c:v>
                </c:pt>
                <c:pt idx="1686">
                  <c:v>1.5677667163126126</c:v>
                </c:pt>
                <c:pt idx="1687">
                  <c:v>1.5589679632083562</c:v>
                </c:pt>
                <c:pt idx="1688">
                  <c:v>1.5592110392141576</c:v>
                </c:pt>
                <c:pt idx="1689">
                  <c:v>1.5653126712060734</c:v>
                </c:pt>
                <c:pt idx="1690">
                  <c:v>1.549306685258347</c:v>
                </c:pt>
                <c:pt idx="1691">
                  <c:v>1.549306685258347</c:v>
                </c:pt>
                <c:pt idx="1692">
                  <c:v>1.549306685258347</c:v>
                </c:pt>
                <c:pt idx="1693">
                  <c:v>1.5514700178419054</c:v>
                </c:pt>
                <c:pt idx="1694">
                  <c:v>1.5457145065306437</c:v>
                </c:pt>
                <c:pt idx="1695">
                  <c:v>1.5447594037228702</c:v>
                </c:pt>
                <c:pt idx="1696">
                  <c:v>1.5560569516844316</c:v>
                </c:pt>
                <c:pt idx="1697">
                  <c:v>1.5521924718665114</c:v>
                </c:pt>
                <c:pt idx="1698">
                  <c:v>1.5521924718665114</c:v>
                </c:pt>
                <c:pt idx="1699">
                  <c:v>1.5521924718665114</c:v>
                </c:pt>
                <c:pt idx="1700">
                  <c:v>1.5464316090620893</c:v>
                </c:pt>
                <c:pt idx="1701">
                  <c:v>1.535037224652698</c:v>
                </c:pt>
                <c:pt idx="1702">
                  <c:v>1.5440438508453642</c:v>
                </c:pt>
                <c:pt idx="1703">
                  <c:v>1.5397644160443453</c:v>
                </c:pt>
                <c:pt idx="1704">
                  <c:v>1.5445208124179475</c:v>
                </c:pt>
                <c:pt idx="1705">
                  <c:v>1.5445208124179475</c:v>
                </c:pt>
                <c:pt idx="1706">
                  <c:v>1.5445208124179475</c:v>
                </c:pt>
                <c:pt idx="1707">
                  <c:v>1.5392903871315324</c:v>
                </c:pt>
                <c:pt idx="1708">
                  <c:v>1.5305731996632739</c:v>
                </c:pt>
                <c:pt idx="1709">
                  <c:v>1.5521924718665114</c:v>
                </c:pt>
                <c:pt idx="1710">
                  <c:v>1.5442822948034902</c:v>
                </c:pt>
                <c:pt idx="1711">
                  <c:v>1.5400015400015401</c:v>
                </c:pt>
                <c:pt idx="1712">
                  <c:v>1.5400015400015401</c:v>
                </c:pt>
                <c:pt idx="1713">
                  <c:v>1.5400015400015401</c:v>
                </c:pt>
                <c:pt idx="1714">
                  <c:v>1.5430908108942212</c:v>
                </c:pt>
                <c:pt idx="1715">
                  <c:v>1.5514700178419054</c:v>
                </c:pt>
                <c:pt idx="1716">
                  <c:v>1.5631105900742477</c:v>
                </c:pt>
                <c:pt idx="1717">
                  <c:v>1.5618898867629833</c:v>
                </c:pt>
                <c:pt idx="1718">
                  <c:v>1.5633549597436096</c:v>
                </c:pt>
                <c:pt idx="1719">
                  <c:v>1.5633549597436096</c:v>
                </c:pt>
                <c:pt idx="1720">
                  <c:v>1.5633549597436096</c:v>
                </c:pt>
                <c:pt idx="1721">
                  <c:v>1.557511097266568</c:v>
                </c:pt>
                <c:pt idx="1722">
                  <c:v>1.5550890288469015</c:v>
                </c:pt>
                <c:pt idx="1723">
                  <c:v>1.5623779392234982</c:v>
                </c:pt>
                <c:pt idx="1724">
                  <c:v>1.5719562996148708</c:v>
                </c:pt>
                <c:pt idx="1725">
                  <c:v>1.5821533106558026</c:v>
                </c:pt>
                <c:pt idx="1726">
                  <c:v>1.5821533106558026</c:v>
                </c:pt>
                <c:pt idx="1727">
                  <c:v>1.5821533106558026</c:v>
                </c:pt>
                <c:pt idx="1728">
                  <c:v>1.5841584158415842</c:v>
                </c:pt>
                <c:pt idx="1729">
                  <c:v>1.5806528096103689</c:v>
                </c:pt>
                <c:pt idx="1730">
                  <c:v>1.5799036258788213</c:v>
                </c:pt>
                <c:pt idx="1731">
                  <c:v>1.5707217466425822</c:v>
                </c:pt>
                <c:pt idx="1732">
                  <c:v>1.5821533106558026</c:v>
                </c:pt>
                <c:pt idx="1733">
                  <c:v>1.5821533106558026</c:v>
                </c:pt>
                <c:pt idx="1734">
                  <c:v>1.5821533106558026</c:v>
                </c:pt>
                <c:pt idx="1735">
                  <c:v>1.5841584158415842</c:v>
                </c:pt>
                <c:pt idx="1736">
                  <c:v>1.5917230401910067</c:v>
                </c:pt>
                <c:pt idx="1737">
                  <c:v>1.5902043412578515</c:v>
                </c:pt>
                <c:pt idx="1738">
                  <c:v>1.5927371187385522</c:v>
                </c:pt>
                <c:pt idx="1739">
                  <c:v>1.5934985260138632</c:v>
                </c:pt>
                <c:pt idx="1740">
                  <c:v>1.5934985260138632</c:v>
                </c:pt>
                <c:pt idx="1741">
                  <c:v>1.5934985260138632</c:v>
                </c:pt>
                <c:pt idx="1742">
                  <c:v>1.5919764387487065</c:v>
                </c:pt>
                <c:pt idx="1743">
                  <c:v>1.5794045644791914</c:v>
                </c:pt>
                <c:pt idx="1744">
                  <c:v>1.58340590610403</c:v>
                </c:pt>
                <c:pt idx="1745">
                  <c:v>1.598848828843233</c:v>
                </c:pt>
                <c:pt idx="1746">
                  <c:v>1.605007623786213</c:v>
                </c:pt>
                <c:pt idx="1747">
                  <c:v>1.605007623786213</c:v>
                </c:pt>
                <c:pt idx="1748">
                  <c:v>1.605007623786213</c:v>
                </c:pt>
                <c:pt idx="1749">
                  <c:v>1.5891934843067144</c:v>
                </c:pt>
                <c:pt idx="1750">
                  <c:v>1.5709685020815334</c:v>
                </c:pt>
                <c:pt idx="1751">
                  <c:v>1.5854141894569955</c:v>
                </c:pt>
                <c:pt idx="1752">
                  <c:v>1.5759199432668822</c:v>
                </c:pt>
                <c:pt idx="1753">
                  <c:v>1.567275291905023</c:v>
                </c:pt>
                <c:pt idx="1754">
                  <c:v>1.567275291905023</c:v>
                </c:pt>
                <c:pt idx="1755">
                  <c:v>1.567275291905023</c:v>
                </c:pt>
                <c:pt idx="1756">
                  <c:v>1.5754233950374161</c:v>
                </c:pt>
                <c:pt idx="1757">
                  <c:v>1.5871756209824617</c:v>
                </c:pt>
                <c:pt idx="1758">
                  <c:v>1.5784073869465711</c:v>
                </c:pt>
                <c:pt idx="1759">
                  <c:v>1.5970614070110996</c:v>
                </c:pt>
                <c:pt idx="1760">
                  <c:v>1.6006402561024409</c:v>
                </c:pt>
                <c:pt idx="1761">
                  <c:v>1.6006402561024409</c:v>
                </c:pt>
                <c:pt idx="1762">
                  <c:v>1.6006402561024409</c:v>
                </c:pt>
                <c:pt idx="1763">
                  <c:v>1.6039778651054617</c:v>
                </c:pt>
                <c:pt idx="1764">
                  <c:v>1.6021789633902108</c:v>
                </c:pt>
                <c:pt idx="1765">
                  <c:v>1.6075878144843663</c:v>
                </c:pt>
                <c:pt idx="1766">
                  <c:v>1.6258840744654905</c:v>
                </c:pt>
                <c:pt idx="1767">
                  <c:v>1.6216654504175787</c:v>
                </c:pt>
                <c:pt idx="1768">
                  <c:v>1.6216654504175787</c:v>
                </c:pt>
                <c:pt idx="1769">
                  <c:v>1.6216654504175787</c:v>
                </c:pt>
                <c:pt idx="1770">
                  <c:v>1.6140747316600756</c:v>
                </c:pt>
                <c:pt idx="1771">
                  <c:v>1.6062966829973495</c:v>
                </c:pt>
                <c:pt idx="1772">
                  <c:v>1.606812886639351</c:v>
                </c:pt>
                <c:pt idx="1773">
                  <c:v>1.6117334192924491</c:v>
                </c:pt>
                <c:pt idx="1774">
                  <c:v>1.6161616161616161</c:v>
                </c:pt>
                <c:pt idx="1775">
                  <c:v>1.6161616161616161</c:v>
                </c:pt>
                <c:pt idx="1776">
                  <c:v>1.6161616161616161</c:v>
                </c:pt>
                <c:pt idx="1777">
                  <c:v>1.6060387055328031</c:v>
                </c:pt>
                <c:pt idx="1778">
                  <c:v>1.5879317189360858</c:v>
                </c:pt>
                <c:pt idx="1779">
                  <c:v>1.5924834779839159</c:v>
                </c:pt>
                <c:pt idx="1780">
                  <c:v>1.5998720102391808</c:v>
                </c:pt>
                <c:pt idx="1781">
                  <c:v>1.595277977187525</c:v>
                </c:pt>
                <c:pt idx="1782">
                  <c:v>1.595277977187525</c:v>
                </c:pt>
                <c:pt idx="1783">
                  <c:v>1.595277977187525</c:v>
                </c:pt>
                <c:pt idx="1784">
                  <c:v>1.5945148688511521</c:v>
                </c:pt>
                <c:pt idx="1785">
                  <c:v>1.5814027041986243</c:v>
                </c:pt>
                <c:pt idx="1786">
                  <c:v>1.5774114677813706</c:v>
                </c:pt>
                <c:pt idx="1787">
                  <c:v>1.576416804603137</c:v>
                </c:pt>
                <c:pt idx="1788">
                  <c:v>1.5601841017240035</c:v>
                </c:pt>
                <c:pt idx="1789">
                  <c:v>1.5601841017240035</c:v>
                </c:pt>
                <c:pt idx="1790">
                  <c:v>1.5601841017240035</c:v>
                </c:pt>
                <c:pt idx="1791">
                  <c:v>1.555814858031894</c:v>
                </c:pt>
                <c:pt idx="1792">
                  <c:v>1.557511097266568</c:v>
                </c:pt>
                <c:pt idx="1793">
                  <c:v>1.5560569516844316</c:v>
                </c:pt>
                <c:pt idx="1794">
                  <c:v>1.5592110392141576</c:v>
                </c:pt>
                <c:pt idx="1795">
                  <c:v>1.5709685020815334</c:v>
                </c:pt>
                <c:pt idx="1796">
                  <c:v>1.5709685020815334</c:v>
                </c:pt>
                <c:pt idx="1797">
                  <c:v>1.5709685020815334</c:v>
                </c:pt>
                <c:pt idx="1798">
                  <c:v>1.5685044310250178</c:v>
                </c:pt>
                <c:pt idx="1799">
                  <c:v>1.5806528096103689</c:v>
                </c:pt>
                <c:pt idx="1800">
                  <c:v>1.5776603297310088</c:v>
                </c:pt>
                <c:pt idx="1801">
                  <c:v>1.5724506643604057</c:v>
                </c:pt>
                <c:pt idx="1802">
                  <c:v>1.5791551519936835</c:v>
                </c:pt>
                <c:pt idx="1803">
                  <c:v>1.5791551519936835</c:v>
                </c:pt>
                <c:pt idx="1804">
                  <c:v>1.5791551519936835</c:v>
                </c:pt>
                <c:pt idx="1805">
                  <c:v>1.5869237483138936</c:v>
                </c:pt>
                <c:pt idx="1806">
                  <c:v>1.5781582892764143</c:v>
                </c:pt>
                <c:pt idx="1807">
                  <c:v>1.5618898867629833</c:v>
                </c:pt>
                <c:pt idx="1808">
                  <c:v>1.5594541910331385</c:v>
                </c:pt>
                <c:pt idx="1809">
                  <c:v>1.5473887814313347</c:v>
                </c:pt>
                <c:pt idx="1810">
                  <c:v>1.5473887814313347</c:v>
                </c:pt>
                <c:pt idx="1811">
                  <c:v>1.5473887814313347</c:v>
                </c:pt>
                <c:pt idx="1812">
                  <c:v>1.5509887553315238</c:v>
                </c:pt>
                <c:pt idx="1813">
                  <c:v>1.5473887814313347</c:v>
                </c:pt>
                <c:pt idx="1814">
                  <c:v>1.5390534821085031</c:v>
                </c:pt>
                <c:pt idx="1815">
                  <c:v>1.5414258188824661</c:v>
                </c:pt>
                <c:pt idx="1816">
                  <c:v>1.5447594037228702</c:v>
                </c:pt>
                <c:pt idx="1817">
                  <c:v>1.5447594037228702</c:v>
                </c:pt>
                <c:pt idx="1818">
                  <c:v>1.5447594037228702</c:v>
                </c:pt>
                <c:pt idx="1819">
                  <c:v>1.5378700499807767</c:v>
                </c:pt>
                <c:pt idx="1820">
                  <c:v>1.5359803394516549</c:v>
                </c:pt>
                <c:pt idx="1821">
                  <c:v>1.5438054805094557</c:v>
                </c:pt>
                <c:pt idx="1822">
                  <c:v>1.5385798907608277</c:v>
                </c:pt>
                <c:pt idx="1823">
                  <c:v>1.5614021391209307</c:v>
                </c:pt>
                <c:pt idx="1824">
                  <c:v>1.5614021391209307</c:v>
                </c:pt>
                <c:pt idx="1825">
                  <c:v>1.5614021391209307</c:v>
                </c:pt>
                <c:pt idx="1826">
                  <c:v>1.549306685258347</c:v>
                </c:pt>
                <c:pt idx="1827">
                  <c:v>1.5594541910331385</c:v>
                </c:pt>
                <c:pt idx="1828">
                  <c:v>1.5490666873208894</c:v>
                </c:pt>
                <c:pt idx="1829">
                  <c:v>1.5488267637264774</c:v>
                </c:pt>
                <c:pt idx="1830">
                  <c:v>1.555814858031894</c:v>
                </c:pt>
                <c:pt idx="1831">
                  <c:v>1.555814858031894</c:v>
                </c:pt>
                <c:pt idx="1832">
                  <c:v>1.555814858031894</c:v>
                </c:pt>
                <c:pt idx="1833">
                  <c:v>1.5560569516844316</c:v>
                </c:pt>
                <c:pt idx="1834">
                  <c:v>1.5606710885680841</c:v>
                </c:pt>
                <c:pt idx="1835">
                  <c:v>1.5709685020815334</c:v>
                </c:pt>
                <c:pt idx="1836">
                  <c:v>1.5864202427222973</c:v>
                </c:pt>
                <c:pt idx="1837">
                  <c:v>1.5871756209824617</c:v>
                </c:pt>
                <c:pt idx="1838">
                  <c:v>1.5871756209824617</c:v>
                </c:pt>
                <c:pt idx="1839">
                  <c:v>1.5871756209824617</c:v>
                </c:pt>
                <c:pt idx="1840">
                  <c:v>1.5912164850027848</c:v>
                </c:pt>
                <c:pt idx="1841">
                  <c:v>1.5985932379506034</c:v>
                </c:pt>
                <c:pt idx="1842">
                  <c:v>1.5983377287620872</c:v>
                </c:pt>
                <c:pt idx="1843">
                  <c:v>1.5854141894569955</c:v>
                </c:pt>
                <c:pt idx="1844">
                  <c:v>1.5998720102391808</c:v>
                </c:pt>
                <c:pt idx="1845">
                  <c:v>1.5998720102391808</c:v>
                </c:pt>
                <c:pt idx="1846">
                  <c:v>1.5998720102391808</c:v>
                </c:pt>
                <c:pt idx="1847">
                  <c:v>1.6006402561024409</c:v>
                </c:pt>
                <c:pt idx="1848">
                  <c:v>1.5781582892764143</c:v>
                </c:pt>
                <c:pt idx="1849">
                  <c:v>1.5874275736169536</c:v>
                </c:pt>
                <c:pt idx="1850">
                  <c:v>1.5904572564612325</c:v>
                </c:pt>
                <c:pt idx="1851">
                  <c:v>1.5841584158415842</c:v>
                </c:pt>
                <c:pt idx="1852">
                  <c:v>1.5841584158415842</c:v>
                </c:pt>
                <c:pt idx="1853">
                  <c:v>1.5841584158415842</c:v>
                </c:pt>
                <c:pt idx="1854">
                  <c:v>1.6029494269455797</c:v>
                </c:pt>
                <c:pt idx="1855">
                  <c:v>1.6135538523598225</c:v>
                </c:pt>
                <c:pt idx="1856">
                  <c:v>1.6182539040375434</c:v>
                </c:pt>
                <c:pt idx="1857">
                  <c:v>1.6143352974412788</c:v>
                </c:pt>
                <c:pt idx="1858">
                  <c:v>1.6073294221650727</c:v>
                </c:pt>
                <c:pt idx="1859">
                  <c:v>1.6073294221650727</c:v>
                </c:pt>
                <c:pt idx="1860">
                  <c:v>1.6073294221650727</c:v>
                </c:pt>
                <c:pt idx="1861">
                  <c:v>1.6122531237404274</c:v>
                </c:pt>
                <c:pt idx="1862">
                  <c:v>1.6093988895147664</c:v>
                </c:pt>
                <c:pt idx="1863">
                  <c:v>1.608104848436118</c:v>
                </c:pt>
                <c:pt idx="1864">
                  <c:v>1.6125131016689511</c:v>
                </c:pt>
                <c:pt idx="1865">
                  <c:v>1.600896502041143</c:v>
                </c:pt>
                <c:pt idx="1866">
                  <c:v>1.600896502041143</c:v>
                </c:pt>
                <c:pt idx="1867">
                  <c:v>1.600896502041143</c:v>
                </c:pt>
                <c:pt idx="1868">
                  <c:v>1.6014092401313156</c:v>
                </c:pt>
                <c:pt idx="1869">
                  <c:v>1.6143352974412788</c:v>
                </c:pt>
                <c:pt idx="1870">
                  <c:v>1.6057808109193095</c:v>
                </c:pt>
                <c:pt idx="1871">
                  <c:v>1.6174686615446827</c:v>
                </c:pt>
                <c:pt idx="1872">
                  <c:v>1.622981416862777</c:v>
                </c:pt>
                <c:pt idx="1873">
                  <c:v>1.622981416862777</c:v>
                </c:pt>
                <c:pt idx="1874">
                  <c:v>1.622981416862777</c:v>
                </c:pt>
                <c:pt idx="1875">
                  <c:v>1.6240357287860332</c:v>
                </c:pt>
                <c:pt idx="1876">
                  <c:v>1.6145959473641722</c:v>
                </c:pt>
                <c:pt idx="1877">
                  <c:v>1.6224547740731727</c:v>
                </c:pt>
                <c:pt idx="1878">
                  <c:v>1.6114736926919666</c:v>
                </c:pt>
                <c:pt idx="1879">
                  <c:v>1.6083634901487736</c:v>
                </c:pt>
                <c:pt idx="1880">
                  <c:v>1.6083634901487736</c:v>
                </c:pt>
                <c:pt idx="1881">
                  <c:v>1.6083634901487736</c:v>
                </c:pt>
                <c:pt idx="1882">
                  <c:v>1.626412946247052</c:v>
                </c:pt>
                <c:pt idx="1883">
                  <c:v>1.6319869441044472</c:v>
                </c:pt>
                <c:pt idx="1884">
                  <c:v>1.6330529925696091</c:v>
                </c:pt>
                <c:pt idx="1885">
                  <c:v>1.6261484673550695</c:v>
                </c:pt>
                <c:pt idx="1886">
                  <c:v>1.6245633985866297</c:v>
                </c:pt>
                <c:pt idx="1887">
                  <c:v>1.6245633985866297</c:v>
                </c:pt>
                <c:pt idx="1888">
                  <c:v>1.6245633985866297</c:v>
                </c:pt>
                <c:pt idx="1889">
                  <c:v>1.6219284729543426</c:v>
                </c:pt>
                <c:pt idx="1890">
                  <c:v>1.6148566814695198</c:v>
                </c:pt>
                <c:pt idx="1891">
                  <c:v>1.6200891049007697</c:v>
                </c:pt>
                <c:pt idx="1892">
                  <c:v>1.6052652700858816</c:v>
                </c:pt>
                <c:pt idx="1893">
                  <c:v>1.6032064128256511</c:v>
                </c:pt>
                <c:pt idx="1894">
                  <c:v>1.6032064128256511</c:v>
                </c:pt>
                <c:pt idx="1895">
                  <c:v>1.6032064128256511</c:v>
                </c:pt>
                <c:pt idx="1896">
                  <c:v>1.6174686615446827</c:v>
                </c:pt>
                <c:pt idx="1897">
                  <c:v>1.608104848436118</c:v>
                </c:pt>
                <c:pt idx="1898">
                  <c:v>1.6026925234393781</c:v>
                </c:pt>
                <c:pt idx="1899">
                  <c:v>1.6151174997981104</c:v>
                </c:pt>
                <c:pt idx="1900">
                  <c:v>1.6219284729543426</c:v>
                </c:pt>
                <c:pt idx="1901">
                  <c:v>1.6219284729543426</c:v>
                </c:pt>
                <c:pt idx="1902">
                  <c:v>1.6219284729543426</c:v>
                </c:pt>
                <c:pt idx="1903">
                  <c:v>1.6290624745458988</c:v>
                </c:pt>
                <c:pt idx="1904">
                  <c:v>1.6386726751331422</c:v>
                </c:pt>
                <c:pt idx="1905">
                  <c:v>1.6248273620927776</c:v>
                </c:pt>
                <c:pt idx="1906">
                  <c:v>1.6145959473641722</c:v>
                </c:pt>
                <c:pt idx="1907">
                  <c:v>1.6037206318659287</c:v>
                </c:pt>
                <c:pt idx="1908">
                  <c:v>1.6037206318659287</c:v>
                </c:pt>
                <c:pt idx="1909">
                  <c:v>1.6037206318659287</c:v>
                </c:pt>
                <c:pt idx="1910">
                  <c:v>1.6034634811192174</c:v>
                </c:pt>
                <c:pt idx="1911">
                  <c:v>1.5978269553407365</c:v>
                </c:pt>
                <c:pt idx="1912">
                  <c:v>1.6039778651054617</c:v>
                </c:pt>
                <c:pt idx="1913">
                  <c:v>1.605007623786213</c:v>
                </c:pt>
                <c:pt idx="1914">
                  <c:v>1.6075878144843663</c:v>
                </c:pt>
                <c:pt idx="1915">
                  <c:v>1.6075878144843663</c:v>
                </c:pt>
                <c:pt idx="1916">
                  <c:v>1.6075878144843663</c:v>
                </c:pt>
                <c:pt idx="1917">
                  <c:v>1.6119932296284356</c:v>
                </c:pt>
                <c:pt idx="1918">
                  <c:v>1.626412946247052</c:v>
                </c:pt>
                <c:pt idx="1919">
                  <c:v>1.6309222865530457</c:v>
                </c:pt>
                <c:pt idx="1920">
                  <c:v>1.6306563391765188</c:v>
                </c:pt>
                <c:pt idx="1921">
                  <c:v>1.6365272890925457</c:v>
                </c:pt>
                <c:pt idx="1922">
                  <c:v>1.6365272890925457</c:v>
                </c:pt>
                <c:pt idx="1923">
                  <c:v>1.6365272890925457</c:v>
                </c:pt>
                <c:pt idx="1924">
                  <c:v>1.6413623307345098</c:v>
                </c:pt>
                <c:pt idx="1925">
                  <c:v>1.6245633985866297</c:v>
                </c:pt>
                <c:pt idx="1926">
                  <c:v>1.6285318785115219</c:v>
                </c:pt>
                <c:pt idx="1927">
                  <c:v>1.6341204346760356</c:v>
                </c:pt>
                <c:pt idx="1928">
                  <c:v>1.6322533257161511</c:v>
                </c:pt>
                <c:pt idx="1929">
                  <c:v>1.6322533257161511</c:v>
                </c:pt>
                <c:pt idx="1930">
                  <c:v>1.6322533257161511</c:v>
                </c:pt>
                <c:pt idx="1931">
                  <c:v>1.6216654504175787</c:v>
                </c:pt>
                <c:pt idx="1932">
                  <c:v>1.6306563391765188</c:v>
                </c:pt>
                <c:pt idx="1933">
                  <c:v>1.6400164001640016</c:v>
                </c:pt>
                <c:pt idx="1934">
                  <c:v>1.6582372937567367</c:v>
                </c:pt>
                <c:pt idx="1935">
                  <c:v>1.6505735743170751</c:v>
                </c:pt>
                <c:pt idx="1936">
                  <c:v>1.6505735743170751</c:v>
                </c:pt>
                <c:pt idx="1937">
                  <c:v>1.6505735743170751</c:v>
                </c:pt>
                <c:pt idx="1938">
                  <c:v>1.6478536705940512</c:v>
                </c:pt>
                <c:pt idx="1939">
                  <c:v>1.6462260268334841</c:v>
                </c:pt>
                <c:pt idx="1940">
                  <c:v>1.6524828554903743</c:v>
                </c:pt>
                <c:pt idx="1941">
                  <c:v>1.6668055671305944</c:v>
                </c:pt>
                <c:pt idx="1942">
                  <c:v>1.6684741803620589</c:v>
                </c:pt>
                <c:pt idx="1943">
                  <c:v>1.6684741803620589</c:v>
                </c:pt>
                <c:pt idx="1944">
                  <c:v>1.6684741803620589</c:v>
                </c:pt>
                <c:pt idx="1945">
                  <c:v>1.6712626389237066</c:v>
                </c:pt>
                <c:pt idx="1946">
                  <c:v>1.6530291759649558</c:v>
                </c:pt>
                <c:pt idx="1947">
                  <c:v>1.6530291759649558</c:v>
                </c:pt>
                <c:pt idx="1948">
                  <c:v>1.6416317819912993</c:v>
                </c:pt>
                <c:pt idx="1949">
                  <c:v>1.6421709499958945</c:v>
                </c:pt>
                <c:pt idx="1950">
                  <c:v>1.6421709499958945</c:v>
                </c:pt>
                <c:pt idx="1951">
                  <c:v>1.6421709499958945</c:v>
                </c:pt>
                <c:pt idx="1952">
                  <c:v>1.6317206494248184</c:v>
                </c:pt>
                <c:pt idx="1953">
                  <c:v>1.6335865392469167</c:v>
                </c:pt>
                <c:pt idx="1954">
                  <c:v>1.6454134101192925</c:v>
                </c:pt>
                <c:pt idx="1955">
                  <c:v>1.6287971333170455</c:v>
                </c:pt>
                <c:pt idx="1956">
                  <c:v>1.6198266785453959</c:v>
                </c:pt>
                <c:pt idx="1957">
                  <c:v>1.6198266785453959</c:v>
                </c:pt>
                <c:pt idx="1958">
                  <c:v>1.6198266785453959</c:v>
                </c:pt>
                <c:pt idx="1959">
                  <c:v>1.6235084016559787</c:v>
                </c:pt>
                <c:pt idx="1960">
                  <c:v>1.6203516163007374</c:v>
                </c:pt>
                <c:pt idx="1961">
                  <c:v>1.6145959473641722</c:v>
                </c:pt>
                <c:pt idx="1962">
                  <c:v>1.6174686615446827</c:v>
                </c:pt>
                <c:pt idx="1963">
                  <c:v>1.6211396611818107</c:v>
                </c:pt>
                <c:pt idx="1964">
                  <c:v>1.6211396611818107</c:v>
                </c:pt>
                <c:pt idx="1965">
                  <c:v>1.6211396611818107</c:v>
                </c:pt>
                <c:pt idx="1966">
                  <c:v>1.6099170892699026</c:v>
                </c:pt>
                <c:pt idx="1967">
                  <c:v>1.6177303243549301</c:v>
                </c:pt>
                <c:pt idx="1968">
                  <c:v>1.6272068993572533</c:v>
                </c:pt>
                <c:pt idx="1969">
                  <c:v>1.6335865392469167</c:v>
                </c:pt>
                <c:pt idx="1970">
                  <c:v>1.6478536705940512</c:v>
                </c:pt>
                <c:pt idx="1971">
                  <c:v>1.6478536705940512</c:v>
                </c:pt>
                <c:pt idx="1972">
                  <c:v>1.6478536705940512</c:v>
                </c:pt>
                <c:pt idx="1973">
                  <c:v>1.6462260268334841</c:v>
                </c:pt>
                <c:pt idx="1974">
                  <c:v>1.6437905810799704</c:v>
                </c:pt>
                <c:pt idx="1975">
                  <c:v>1.6421709499958945</c:v>
                </c:pt>
                <c:pt idx="1976">
                  <c:v>1.6314544416347174</c:v>
                </c:pt>
                <c:pt idx="1977">
                  <c:v>1.6370631087828436</c:v>
                </c:pt>
                <c:pt idx="1978">
                  <c:v>1.6370631087828436</c:v>
                </c:pt>
                <c:pt idx="1979">
                  <c:v>1.6370631087828436</c:v>
                </c:pt>
                <c:pt idx="1980">
                  <c:v>1.6359918200408998</c:v>
                </c:pt>
                <c:pt idx="1981">
                  <c:v>1.6437905810799704</c:v>
                </c:pt>
                <c:pt idx="1982">
                  <c:v>1.6365272890925457</c:v>
                </c:pt>
                <c:pt idx="1983">
                  <c:v>1.6370631087828436</c:v>
                </c:pt>
                <c:pt idx="1984">
                  <c:v>1.6240357287860332</c:v>
                </c:pt>
                <c:pt idx="1985">
                  <c:v>1.6240357287860332</c:v>
                </c:pt>
                <c:pt idx="1986">
                  <c:v>1.6240357287860332</c:v>
                </c:pt>
                <c:pt idx="1987">
                  <c:v>1.6306563391765188</c:v>
                </c:pt>
                <c:pt idx="1988">
                  <c:v>1.6378674965195315</c:v>
                </c:pt>
                <c:pt idx="1989">
                  <c:v>1.6253555465258027</c:v>
                </c:pt>
                <c:pt idx="1990">
                  <c:v>1.6130333091378337</c:v>
                </c:pt>
                <c:pt idx="1991">
                  <c:v>1.6187778227438283</c:v>
                </c:pt>
                <c:pt idx="1992">
                  <c:v>1.6187778227438283</c:v>
                </c:pt>
                <c:pt idx="1993">
                  <c:v>1.6187778227438283</c:v>
                </c:pt>
                <c:pt idx="1994">
                  <c:v>1.6203516163007374</c:v>
                </c:pt>
                <c:pt idx="1995">
                  <c:v>1.6219284729543426</c:v>
                </c:pt>
                <c:pt idx="1996">
                  <c:v>1.6138142499798271</c:v>
                </c:pt>
                <c:pt idx="1997">
                  <c:v>1.5970614070110996</c:v>
                </c:pt>
                <c:pt idx="1998">
                  <c:v>1.5980823012385137</c:v>
                </c:pt>
                <c:pt idx="1999">
                  <c:v>1.5980823012385137</c:v>
                </c:pt>
                <c:pt idx="2000">
                  <c:v>1.5980823012385137</c:v>
                </c:pt>
                <c:pt idx="2001">
                  <c:v>1.5983377287620872</c:v>
                </c:pt>
                <c:pt idx="2002">
                  <c:v>1.601152830037627</c:v>
                </c:pt>
                <c:pt idx="2003">
                  <c:v>1.60655474335288</c:v>
                </c:pt>
                <c:pt idx="2004">
                  <c:v>1.6060387055328031</c:v>
                </c:pt>
                <c:pt idx="2005">
                  <c:v>1.6070711128967459</c:v>
                </c:pt>
                <c:pt idx="2006">
                  <c:v>1.6070711128967459</c:v>
                </c:pt>
                <c:pt idx="2007">
                  <c:v>1.6070711128967459</c:v>
                </c:pt>
                <c:pt idx="2008">
                  <c:v>1.60655474335288</c:v>
                </c:pt>
                <c:pt idx="2009">
                  <c:v>1.6093988895147664</c:v>
                </c:pt>
                <c:pt idx="2010">
                  <c:v>1.6001280102408193</c:v>
                </c:pt>
                <c:pt idx="2011">
                  <c:v>1.5968063872255489</c:v>
                </c:pt>
                <c:pt idx="2012">
                  <c:v>1.6019223067681219</c:v>
                </c:pt>
                <c:pt idx="2013">
                  <c:v>1.6019223067681219</c:v>
                </c:pt>
                <c:pt idx="2014">
                  <c:v>1.6019223067681219</c:v>
                </c:pt>
                <c:pt idx="2015">
                  <c:v>1.5914697222885335</c:v>
                </c:pt>
                <c:pt idx="2016">
                  <c:v>1.5942606616181747</c:v>
                </c:pt>
                <c:pt idx="2017">
                  <c:v>1.6101763143064165</c:v>
                </c:pt>
                <c:pt idx="2018">
                  <c:v>1.6114736926919666</c:v>
                </c:pt>
                <c:pt idx="2019">
                  <c:v>1.6140747316600756</c:v>
                </c:pt>
                <c:pt idx="2020">
                  <c:v>1.6140747316600756</c:v>
                </c:pt>
                <c:pt idx="2021">
                  <c:v>1.6140747316600756</c:v>
                </c:pt>
                <c:pt idx="2022">
                  <c:v>1.6032064128256511</c:v>
                </c:pt>
                <c:pt idx="2023">
                  <c:v>1.6127731634545601</c:v>
                </c:pt>
                <c:pt idx="2024">
                  <c:v>1.6145959473641722</c:v>
                </c:pt>
                <c:pt idx="2025">
                  <c:v>1.6298590171950125</c:v>
                </c:pt>
                <c:pt idx="2026">
                  <c:v>1.6317206494248184</c:v>
                </c:pt>
                <c:pt idx="2027">
                  <c:v>1.6317206494248184</c:v>
                </c:pt>
                <c:pt idx="2028">
                  <c:v>1.6317206494248184</c:v>
                </c:pt>
                <c:pt idx="2029">
                  <c:v>1.6287971333170455</c:v>
                </c:pt>
                <c:pt idx="2030">
                  <c:v>1.6402854096612809</c:v>
                </c:pt>
                <c:pt idx="2031">
                  <c:v>1.6346546791990191</c:v>
                </c:pt>
                <c:pt idx="2032">
                  <c:v>1.6343875132793986</c:v>
                </c:pt>
                <c:pt idx="2033">
                  <c:v>1.6467682173734048</c:v>
                </c:pt>
                <c:pt idx="2034">
                  <c:v>1.6467682173734048</c:v>
                </c:pt>
                <c:pt idx="2035">
                  <c:v>1.6467682173734048</c:v>
                </c:pt>
                <c:pt idx="2036">
                  <c:v>1.6290624745458988</c:v>
                </c:pt>
                <c:pt idx="2037">
                  <c:v>1.6282667100871124</c:v>
                </c:pt>
                <c:pt idx="2038">
                  <c:v>1.6397474788882511</c:v>
                </c:pt>
                <c:pt idx="2039">
                  <c:v>1.6317206494248184</c:v>
                </c:pt>
                <c:pt idx="2040">
                  <c:v>1.6384041943147376</c:v>
                </c:pt>
                <c:pt idx="2041">
                  <c:v>1.6384041943147376</c:v>
                </c:pt>
                <c:pt idx="2042">
                  <c:v>1.6384041943147376</c:v>
                </c:pt>
                <c:pt idx="2043">
                  <c:v>1.6327863499061146</c:v>
                </c:pt>
                <c:pt idx="2044">
                  <c:v>1.6190399093337651</c:v>
                </c:pt>
                <c:pt idx="2045">
                  <c:v>1.61537840239076</c:v>
                </c:pt>
                <c:pt idx="2046">
                  <c:v>1.6203516163007374</c:v>
                </c:pt>
                <c:pt idx="2047">
                  <c:v>1.6280016280016281</c:v>
                </c:pt>
                <c:pt idx="2048">
                  <c:v>1.6280016280016281</c:v>
                </c:pt>
                <c:pt idx="2049">
                  <c:v>1.6280016280016281</c:v>
                </c:pt>
                <c:pt idx="2050">
                  <c:v>1.6392099008278012</c:v>
                </c:pt>
                <c:pt idx="2051">
                  <c:v>1.6421709499958945</c:v>
                </c:pt>
                <c:pt idx="2052">
                  <c:v>1.6560404073859403</c:v>
                </c:pt>
                <c:pt idx="2053">
                  <c:v>1.6478536705940512</c:v>
                </c:pt>
                <c:pt idx="2054">
                  <c:v>1.655218074981379</c:v>
                </c:pt>
                <c:pt idx="2055">
                  <c:v>1.655218074981379</c:v>
                </c:pt>
                <c:pt idx="2056">
                  <c:v>1.655218074981379</c:v>
                </c:pt>
                <c:pt idx="2057">
                  <c:v>1.6451427161306242</c:v>
                </c:pt>
                <c:pt idx="2058">
                  <c:v>1.6500288755053214</c:v>
                </c:pt>
                <c:pt idx="2059">
                  <c:v>1.6381358014579408</c:v>
                </c:pt>
                <c:pt idx="2060">
                  <c:v>1.6282667100871124</c:v>
                </c:pt>
                <c:pt idx="2061">
                  <c:v>1.6277366322129081</c:v>
                </c:pt>
                <c:pt idx="2062">
                  <c:v>1.6277366322129081</c:v>
                </c:pt>
                <c:pt idx="2063">
                  <c:v>1.6277366322129081</c:v>
                </c:pt>
                <c:pt idx="2064">
                  <c:v>1.6397474788882511</c:v>
                </c:pt>
                <c:pt idx="2065">
                  <c:v>1.6282667100871124</c:v>
                </c:pt>
                <c:pt idx="2066">
                  <c:v>1.6269421622061335</c:v>
                </c:pt>
                <c:pt idx="2067">
                  <c:v>1.6172070833670253</c:v>
                </c:pt>
                <c:pt idx="2068">
                  <c:v>1.6214025131738954</c:v>
                </c:pt>
                <c:pt idx="2069">
                  <c:v>1.6214025131738954</c:v>
                </c:pt>
                <c:pt idx="2070">
                  <c:v>1.6214025131738954</c:v>
                </c:pt>
                <c:pt idx="2071">
                  <c:v>1.6101763143064165</c:v>
                </c:pt>
                <c:pt idx="2072">
                  <c:v>1.5960418162955867</c:v>
                </c:pt>
                <c:pt idx="2073">
                  <c:v>1.5947691571645004</c:v>
                </c:pt>
                <c:pt idx="2074">
                  <c:v>1.6057808109193095</c:v>
                </c:pt>
                <c:pt idx="2075">
                  <c:v>1.5879317189360858</c:v>
                </c:pt>
                <c:pt idx="2076">
                  <c:v>1.5879317189360858</c:v>
                </c:pt>
                <c:pt idx="2077">
                  <c:v>1.5879317189360858</c:v>
                </c:pt>
                <c:pt idx="2078">
                  <c:v>1.5814027041986243</c:v>
                </c:pt>
                <c:pt idx="2079">
                  <c:v>1.5789058182679403</c:v>
                </c:pt>
                <c:pt idx="2080">
                  <c:v>1.575671630032301</c:v>
                </c:pt>
                <c:pt idx="2081">
                  <c:v>1.5806528096103689</c:v>
                </c:pt>
                <c:pt idx="2082">
                  <c:v>1.5799036258788213</c:v>
                </c:pt>
                <c:pt idx="2083">
                  <c:v>1.5799036258788213</c:v>
                </c:pt>
                <c:pt idx="2084">
                  <c:v>1.5799036258788213</c:v>
                </c:pt>
                <c:pt idx="2085">
                  <c:v>1.5660480776759849</c:v>
                </c:pt>
                <c:pt idx="2086">
                  <c:v>1.5729453401494298</c:v>
                </c:pt>
                <c:pt idx="2087">
                  <c:v>1.5616459748574998</c:v>
                </c:pt>
                <c:pt idx="2088">
                  <c:v>1.535037224652698</c:v>
                </c:pt>
                <c:pt idx="2089">
                  <c:v>1.5483471394286599</c:v>
                </c:pt>
                <c:pt idx="2090">
                  <c:v>1.5483471394286599</c:v>
                </c:pt>
                <c:pt idx="2091">
                  <c:v>1.5483471394286599</c:v>
                </c:pt>
                <c:pt idx="2092">
                  <c:v>1.5565413650867772</c:v>
                </c:pt>
                <c:pt idx="2093">
                  <c:v>1.5680125441003527</c:v>
                </c:pt>
                <c:pt idx="2094">
                  <c:v>1.5653126712060734</c:v>
                </c:pt>
                <c:pt idx="2095">
                  <c:v>1.5682584489923939</c:v>
                </c:pt>
                <c:pt idx="2096">
                  <c:v>1.563599405832226</c:v>
                </c:pt>
                <c:pt idx="2097">
                  <c:v>1.563599405832226</c:v>
                </c:pt>
                <c:pt idx="2098">
                  <c:v>1.563599405832226</c:v>
                </c:pt>
                <c:pt idx="2099">
                  <c:v>1.5464316090620893</c:v>
                </c:pt>
                <c:pt idx="2100">
                  <c:v>1.5395273650989147</c:v>
                </c:pt>
                <c:pt idx="2101">
                  <c:v>1.5426147319706904</c:v>
                </c:pt>
                <c:pt idx="2102">
                  <c:v>1.5392903871315324</c:v>
                </c:pt>
                <c:pt idx="2103">
                  <c:v>1.5621338748730766</c:v>
                </c:pt>
                <c:pt idx="2104">
                  <c:v>1.5621338748730766</c:v>
                </c:pt>
                <c:pt idx="2105">
                  <c:v>1.5621338748730766</c:v>
                </c:pt>
                <c:pt idx="2106">
                  <c:v>1.5675209655929148</c:v>
                </c:pt>
                <c:pt idx="2107">
                  <c:v>1.5587249629802822</c:v>
                </c:pt>
                <c:pt idx="2108">
                  <c:v>1.5769139793424269</c:v>
                </c:pt>
                <c:pt idx="2109">
                  <c:v>1.5736879376819577</c:v>
                </c:pt>
                <c:pt idx="2110">
                  <c:v>1.5799036258788213</c:v>
                </c:pt>
                <c:pt idx="2111">
                  <c:v>1.5799036258788213</c:v>
                </c:pt>
                <c:pt idx="2112">
                  <c:v>1.5799036258788213</c:v>
                </c:pt>
                <c:pt idx="2113">
                  <c:v>1.5776603297310088</c:v>
                </c:pt>
                <c:pt idx="2114">
                  <c:v>1.5638439283759482</c:v>
                </c:pt>
                <c:pt idx="2115">
                  <c:v>1.5811526602893511</c:v>
                </c:pt>
                <c:pt idx="2116">
                  <c:v>1.5709685020815334</c:v>
                </c:pt>
                <c:pt idx="2117">
                  <c:v>1.595277977187525</c:v>
                </c:pt>
                <c:pt idx="2118">
                  <c:v>1.595277977187525</c:v>
                </c:pt>
                <c:pt idx="2119">
                  <c:v>1.595277977187525</c:v>
                </c:pt>
                <c:pt idx="2120">
                  <c:v>1.5980823012385137</c:v>
                </c:pt>
                <c:pt idx="2121">
                  <c:v>1.59655144887044</c:v>
                </c:pt>
                <c:pt idx="2122">
                  <c:v>1.5894460780418025</c:v>
                </c:pt>
                <c:pt idx="2123">
                  <c:v>1.6070711128967459</c:v>
                </c:pt>
                <c:pt idx="2124">
                  <c:v>1.6135538523598225</c:v>
                </c:pt>
                <c:pt idx="2125">
                  <c:v>1.6135538523598225</c:v>
                </c:pt>
                <c:pt idx="2126">
                  <c:v>1.6135538523598225</c:v>
                </c:pt>
                <c:pt idx="2127">
                  <c:v>1.6127731634545601</c:v>
                </c:pt>
                <c:pt idx="2128">
                  <c:v>1.593752490238266</c:v>
                </c:pt>
                <c:pt idx="2129">
                  <c:v>1.5973165082661129</c:v>
                </c:pt>
                <c:pt idx="2130">
                  <c:v>1.598848828843233</c:v>
                </c:pt>
                <c:pt idx="2131">
                  <c:v>1.6024357022674465</c:v>
                </c:pt>
                <c:pt idx="2132">
                  <c:v>1.6024357022674465</c:v>
                </c:pt>
                <c:pt idx="2133">
                  <c:v>1.6024357022674465</c:v>
                </c:pt>
                <c:pt idx="2134">
                  <c:v>1.6024357022674465</c:v>
                </c:pt>
                <c:pt idx="2135">
                  <c:v>1.6073294221650727</c:v>
                </c:pt>
                <c:pt idx="2136">
                  <c:v>1.5950235265970172</c:v>
                </c:pt>
                <c:pt idx="2137">
                  <c:v>1.5896987520864796</c:v>
                </c:pt>
                <c:pt idx="2138">
                  <c:v>1.6073294221650727</c:v>
                </c:pt>
                <c:pt idx="2139">
                  <c:v>1.6073294221650727</c:v>
                </c:pt>
                <c:pt idx="2140">
                  <c:v>1.6073294221650727</c:v>
                </c:pt>
                <c:pt idx="2141">
                  <c:v>1.5896987520864796</c:v>
                </c:pt>
                <c:pt idx="2142">
                  <c:v>1.5811526602893511</c:v>
                </c:pt>
                <c:pt idx="2143">
                  <c:v>1.5771626843308888</c:v>
                </c:pt>
                <c:pt idx="2144">
                  <c:v>1.5774114677813706</c:v>
                </c:pt>
                <c:pt idx="2145">
                  <c:v>1.5781582892764143</c:v>
                </c:pt>
                <c:pt idx="2146">
                  <c:v>1.5781582892764143</c:v>
                </c:pt>
                <c:pt idx="2147">
                  <c:v>1.5781582892764143</c:v>
                </c:pt>
                <c:pt idx="2148">
                  <c:v>1.5648227838197324</c:v>
                </c:pt>
                <c:pt idx="2149">
                  <c:v>1.5648227838197324</c:v>
                </c:pt>
                <c:pt idx="2150">
                  <c:v>1.5502674211301448</c:v>
                </c:pt>
                <c:pt idx="2151">
                  <c:v>1.5485869144405728</c:v>
                </c:pt>
                <c:pt idx="2152">
                  <c:v>1.5478678120888476</c:v>
                </c:pt>
                <c:pt idx="2153">
                  <c:v>1.5478678120888476</c:v>
                </c:pt>
                <c:pt idx="2154">
                  <c:v>1.5478678120888476</c:v>
                </c:pt>
                <c:pt idx="2155">
                  <c:v>1.5538808173413101</c:v>
                </c:pt>
                <c:pt idx="2156">
                  <c:v>1.5626220798499881</c:v>
                </c:pt>
                <c:pt idx="2157">
                  <c:v>1.5729453401494298</c:v>
                </c:pt>
                <c:pt idx="2158">
                  <c:v>1.5685044310250178</c:v>
                </c:pt>
                <c:pt idx="2159">
                  <c:v>1.5584820384945062</c:v>
                </c:pt>
                <c:pt idx="2160">
                  <c:v>1.5584820384945062</c:v>
                </c:pt>
                <c:pt idx="2161">
                  <c:v>1.5584820384945062</c:v>
                </c:pt>
                <c:pt idx="2162">
                  <c:v>1.5692428403295411</c:v>
                </c:pt>
                <c:pt idx="2163">
                  <c:v>1.5584820384945062</c:v>
                </c:pt>
                <c:pt idx="2164">
                  <c:v>1.5685044310250178</c:v>
                </c:pt>
                <c:pt idx="2165">
                  <c:v>1.5628662967883098</c:v>
                </c:pt>
                <c:pt idx="2166">
                  <c:v>1.5650676891775568</c:v>
                </c:pt>
                <c:pt idx="2167">
                  <c:v>1.5650676891775568</c:v>
                </c:pt>
                <c:pt idx="2168">
                  <c:v>1.5650676891775568</c:v>
                </c:pt>
                <c:pt idx="2169">
                  <c:v>1.5611583795176023</c:v>
                </c:pt>
                <c:pt idx="2170">
                  <c:v>1.5541223094257519</c:v>
                </c:pt>
                <c:pt idx="2171">
                  <c:v>1.5423768026528881</c:v>
                </c:pt>
                <c:pt idx="2172">
                  <c:v>1.5495467575734099</c:v>
                </c:pt>
                <c:pt idx="2173">
                  <c:v>1.5519515791107319</c:v>
                </c:pt>
                <c:pt idx="2174">
                  <c:v>1.5519515791107319</c:v>
                </c:pt>
                <c:pt idx="2175">
                  <c:v>1.5519515791107319</c:v>
                </c:pt>
                <c:pt idx="2176">
                  <c:v>1.5529155990371923</c:v>
                </c:pt>
                <c:pt idx="2177">
                  <c:v>1.5675209655929148</c:v>
                </c:pt>
                <c:pt idx="2178">
                  <c:v>1.5677667163126126</c:v>
                </c:pt>
                <c:pt idx="2179">
                  <c:v>1.5670296952127243</c:v>
                </c:pt>
                <c:pt idx="2180">
                  <c:v>1.5611583795176023</c:v>
                </c:pt>
                <c:pt idx="2181">
                  <c:v>1.5611583795176023</c:v>
                </c:pt>
                <c:pt idx="2182">
                  <c:v>1.5611583795176023</c:v>
                </c:pt>
                <c:pt idx="2183">
                  <c:v>1.5638439283759482</c:v>
                </c:pt>
                <c:pt idx="2184">
                  <c:v>1.5660480776759849</c:v>
                </c:pt>
                <c:pt idx="2185">
                  <c:v>1.5471493772723757</c:v>
                </c:pt>
                <c:pt idx="2186">
                  <c:v>1.5376335819174292</c:v>
                </c:pt>
                <c:pt idx="2187">
                  <c:v>1.5565413650867772</c:v>
                </c:pt>
                <c:pt idx="2188">
                  <c:v>1.5565413650867772</c:v>
                </c:pt>
                <c:pt idx="2189">
                  <c:v>1.5565413650867772</c:v>
                </c:pt>
                <c:pt idx="2190">
                  <c:v>1.5481074386562428</c:v>
                </c:pt>
                <c:pt idx="2191">
                  <c:v>1.5665387326701654</c:v>
                </c:pt>
                <c:pt idx="2192">
                  <c:v>1.5616459748574998</c:v>
                </c:pt>
                <c:pt idx="2193">
                  <c:v>1.5488267637264774</c:v>
                </c:pt>
                <c:pt idx="2194">
                  <c:v>1.5421389467190996</c:v>
                </c:pt>
                <c:pt idx="2195">
                  <c:v>1.5421389467190996</c:v>
                </c:pt>
                <c:pt idx="2196">
                  <c:v>1.5421389467190996</c:v>
                </c:pt>
                <c:pt idx="2197">
                  <c:v>1.5426147319706904</c:v>
                </c:pt>
                <c:pt idx="2198">
                  <c:v>1.5488267637264774</c:v>
                </c:pt>
                <c:pt idx="2199">
                  <c:v>1.5310418739952538</c:v>
                </c:pt>
                <c:pt idx="2200">
                  <c:v>1.5333895576171126</c:v>
                </c:pt>
                <c:pt idx="2201">
                  <c:v>1.5289350967051447</c:v>
                </c:pt>
                <c:pt idx="2202">
                  <c:v>1.5289350967051447</c:v>
                </c:pt>
                <c:pt idx="2203">
                  <c:v>1.5289350967051447</c:v>
                </c:pt>
                <c:pt idx="2204">
                  <c:v>1.5331544653123803</c:v>
                </c:pt>
                <c:pt idx="2205">
                  <c:v>1.5357444521231667</c:v>
                </c:pt>
                <c:pt idx="2206">
                  <c:v>1.5402387370042356</c:v>
                </c:pt>
                <c:pt idx="2207">
                  <c:v>1.5464316090620893</c:v>
                </c:pt>
                <c:pt idx="2208">
                  <c:v>1.5533980582524272</c:v>
                </c:pt>
                <c:pt idx="2209">
                  <c:v>1.5533980582524272</c:v>
                </c:pt>
                <c:pt idx="2210">
                  <c:v>1.5533980582524272</c:v>
                </c:pt>
                <c:pt idx="2211">
                  <c:v>1.5587249629802822</c:v>
                </c:pt>
                <c:pt idx="2212">
                  <c:v>1.5601841017240035</c:v>
                </c:pt>
                <c:pt idx="2213">
                  <c:v>1.557511097266568</c:v>
                </c:pt>
                <c:pt idx="2214">
                  <c:v>1.5709685020815334</c:v>
                </c:pt>
                <c:pt idx="2215">
                  <c:v>1.5694891312877659</c:v>
                </c:pt>
                <c:pt idx="2216">
                  <c:v>1.5694891312877659</c:v>
                </c:pt>
                <c:pt idx="2217">
                  <c:v>1.5694891312877659</c:v>
                </c:pt>
                <c:pt idx="2218">
                  <c:v>1.5677667163126126</c:v>
                </c:pt>
                <c:pt idx="2219">
                  <c:v>1.5769139793424269</c:v>
                </c:pt>
                <c:pt idx="2220">
                  <c:v>1.5849116411760045</c:v>
                </c:pt>
                <c:pt idx="2221">
                  <c:v>1.5836566632354108</c:v>
                </c:pt>
                <c:pt idx="2222">
                  <c:v>1.5786565632646619</c:v>
                </c:pt>
                <c:pt idx="2223">
                  <c:v>1.5786565632646619</c:v>
                </c:pt>
                <c:pt idx="2224">
                  <c:v>1.5786565632646619</c:v>
                </c:pt>
                <c:pt idx="2225">
                  <c:v>1.5819030293443013</c:v>
                </c:pt>
                <c:pt idx="2226">
                  <c:v>1.5894460780418025</c:v>
                </c:pt>
                <c:pt idx="2227">
                  <c:v>1.5811526602893511</c:v>
                </c:pt>
                <c:pt idx="2228">
                  <c:v>1.5846604864907694</c:v>
                </c:pt>
                <c:pt idx="2229">
                  <c:v>1.5751752382452546</c:v>
                </c:pt>
                <c:pt idx="2230">
                  <c:v>1.5751752382452546</c:v>
                </c:pt>
                <c:pt idx="2231">
                  <c:v>1.5751752382452546</c:v>
                </c:pt>
                <c:pt idx="2232">
                  <c:v>1.5779092702169624</c:v>
                </c:pt>
                <c:pt idx="2233">
                  <c:v>1.5680125441003527</c:v>
                </c:pt>
                <c:pt idx="2234">
                  <c:v>1.5697354995683228</c:v>
                </c:pt>
                <c:pt idx="2235">
                  <c:v>1.5754233950374161</c:v>
                </c:pt>
                <c:pt idx="2236">
                  <c:v>1.5811526602893511</c:v>
                </c:pt>
                <c:pt idx="2237">
                  <c:v>1.5811526602893511</c:v>
                </c:pt>
                <c:pt idx="2238">
                  <c:v>1.5811526602893511</c:v>
                </c:pt>
                <c:pt idx="2239">
                  <c:v>1.5864202427222973</c:v>
                </c:pt>
                <c:pt idx="2240">
                  <c:v>1.5804030027657052</c:v>
                </c:pt>
                <c:pt idx="2241">
                  <c:v>1.5682584489923939</c:v>
                </c:pt>
                <c:pt idx="2242">
                  <c:v>1.56998194520763</c:v>
                </c:pt>
                <c:pt idx="2243">
                  <c:v>1.5861686097232137</c:v>
                </c:pt>
                <c:pt idx="2244">
                  <c:v>1.5861686097232137</c:v>
                </c:pt>
                <c:pt idx="2245">
                  <c:v>1.5861686097232137</c:v>
                </c:pt>
                <c:pt idx="2246">
                  <c:v>1.5836566632354108</c:v>
                </c:pt>
                <c:pt idx="2247">
                  <c:v>1.5899515064790524</c:v>
                </c:pt>
                <c:pt idx="2248">
                  <c:v>1.593752490238266</c:v>
                </c:pt>
                <c:pt idx="2249">
                  <c:v>1.5957871219979254</c:v>
                </c:pt>
                <c:pt idx="2250">
                  <c:v>1.5844094113919036</c:v>
                </c:pt>
                <c:pt idx="2251">
                  <c:v>1.5844094113919036</c:v>
                </c:pt>
                <c:pt idx="2252">
                  <c:v>1.5844094113919036</c:v>
                </c:pt>
                <c:pt idx="2253">
                  <c:v>1.5861686097232137</c:v>
                </c:pt>
                <c:pt idx="2254">
                  <c:v>1.5731927947769997</c:v>
                </c:pt>
                <c:pt idx="2255">
                  <c:v>1.5736879376819577</c:v>
                </c:pt>
                <c:pt idx="2256">
                  <c:v>1.5821533106558026</c:v>
                </c:pt>
                <c:pt idx="2257">
                  <c:v>1.5670296952127243</c:v>
                </c:pt>
                <c:pt idx="2258">
                  <c:v>1.5670296952127243</c:v>
                </c:pt>
                <c:pt idx="2259">
                  <c:v>1.5670296952127243</c:v>
                </c:pt>
                <c:pt idx="2260">
                  <c:v>1.5626220798499881</c:v>
                </c:pt>
                <c:pt idx="2261">
                  <c:v>1.5724506643604057</c:v>
                </c:pt>
                <c:pt idx="2262">
                  <c:v>1.5670296952127243</c:v>
                </c:pt>
                <c:pt idx="2263">
                  <c:v>1.5702284682421292</c:v>
                </c:pt>
                <c:pt idx="2264">
                  <c:v>1.5826541109440531</c:v>
                </c:pt>
                <c:pt idx="2265">
                  <c:v>1.5826541109440531</c:v>
                </c:pt>
                <c:pt idx="2266">
                  <c:v>1.5826541109440531</c:v>
                </c:pt>
                <c:pt idx="2267">
                  <c:v>1.5884361845762844</c:v>
                </c:pt>
                <c:pt idx="2268">
                  <c:v>1.5864202427222973</c:v>
                </c:pt>
                <c:pt idx="2269">
                  <c:v>1.5849116411760045</c:v>
                </c:pt>
                <c:pt idx="2270">
                  <c:v>1.5819030293443013</c:v>
                </c:pt>
                <c:pt idx="2271">
                  <c:v>1.5861686097232137</c:v>
                </c:pt>
                <c:pt idx="2272">
                  <c:v>1.5861686097232137</c:v>
                </c:pt>
                <c:pt idx="2273">
                  <c:v>1.5861686097232137</c:v>
                </c:pt>
                <c:pt idx="2274">
                  <c:v>1.5927371187385522</c:v>
                </c:pt>
                <c:pt idx="2275">
                  <c:v>1.5960418162955867</c:v>
                </c:pt>
                <c:pt idx="2276">
                  <c:v>1.585665583128518</c:v>
                </c:pt>
                <c:pt idx="2277">
                  <c:v>1.5909633282952826</c:v>
                </c:pt>
                <c:pt idx="2278">
                  <c:v>1.5991045014791718</c:v>
                </c:pt>
                <c:pt idx="2279">
                  <c:v>1.5991045014791718</c:v>
                </c:pt>
                <c:pt idx="2280">
                  <c:v>1.5991045014791718</c:v>
                </c:pt>
                <c:pt idx="2281">
                  <c:v>1.6019223067681219</c:v>
                </c:pt>
                <c:pt idx="2282">
                  <c:v>1.59655144887044</c:v>
                </c:pt>
                <c:pt idx="2283">
                  <c:v>1.5876796062554577</c:v>
                </c:pt>
                <c:pt idx="2284">
                  <c:v>1.5826541109440531</c:v>
                </c:pt>
                <c:pt idx="2285">
                  <c:v>1.5881839116969745</c:v>
                </c:pt>
                <c:pt idx="2286">
                  <c:v>1.5881839116969745</c:v>
                </c:pt>
                <c:pt idx="2287">
                  <c:v>1.5881839116969745</c:v>
                </c:pt>
                <c:pt idx="2288">
                  <c:v>1.5869237483138936</c:v>
                </c:pt>
                <c:pt idx="2289">
                  <c:v>1.5836566632354108</c:v>
                </c:pt>
                <c:pt idx="2290">
                  <c:v>1.5896987520864796</c:v>
                </c:pt>
                <c:pt idx="2291">
                  <c:v>1.5934985260138632</c:v>
                </c:pt>
                <c:pt idx="2292">
                  <c:v>1.5854141894569955</c:v>
                </c:pt>
                <c:pt idx="2293">
                  <c:v>1.5854141894569955</c:v>
                </c:pt>
                <c:pt idx="2294">
                  <c:v>1.5854141894569955</c:v>
                </c:pt>
                <c:pt idx="2295">
                  <c:v>1.5854141894569955</c:v>
                </c:pt>
                <c:pt idx="2296">
                  <c:v>1.593752490238266</c:v>
                </c:pt>
                <c:pt idx="2297">
                  <c:v>1.6026925234393781</c:v>
                </c:pt>
                <c:pt idx="2298">
                  <c:v>1.6060387055328031</c:v>
                </c:pt>
                <c:pt idx="2299">
                  <c:v>1.6127731634545601</c:v>
                </c:pt>
                <c:pt idx="2300">
                  <c:v>1.6127731634545601</c:v>
                </c:pt>
                <c:pt idx="2301">
                  <c:v>1.6127731634545601</c:v>
                </c:pt>
                <c:pt idx="2302">
                  <c:v>1.6093988895147664</c:v>
                </c:pt>
                <c:pt idx="2303">
                  <c:v>1.6143352974412788</c:v>
                </c:pt>
                <c:pt idx="2304">
                  <c:v>1.6135538523598225</c:v>
                </c:pt>
                <c:pt idx="2305">
                  <c:v>1.6190399093337651</c:v>
                </c:pt>
                <c:pt idx="2306">
                  <c:v>1.6237720224080539</c:v>
                </c:pt>
                <c:pt idx="2307">
                  <c:v>1.6237720224080539</c:v>
                </c:pt>
                <c:pt idx="2308">
                  <c:v>1.6237720224080539</c:v>
                </c:pt>
                <c:pt idx="2309">
                  <c:v>1.6232448664881098</c:v>
                </c:pt>
                <c:pt idx="2310">
                  <c:v>1.6219284729543426</c:v>
                </c:pt>
                <c:pt idx="2311">
                  <c:v>1.6187778227438283</c:v>
                </c:pt>
                <c:pt idx="2312">
                  <c:v>1.6195643371932948</c:v>
                </c:pt>
                <c:pt idx="2313">
                  <c:v>1.61537840239076</c:v>
                </c:pt>
                <c:pt idx="2314">
                  <c:v>1.61537840239076</c:v>
                </c:pt>
                <c:pt idx="2315">
                  <c:v>1.61537840239076</c:v>
                </c:pt>
                <c:pt idx="2316">
                  <c:v>1.6190399093337651</c:v>
                </c:pt>
                <c:pt idx="2317">
                  <c:v>1.6140747316600756</c:v>
                </c:pt>
                <c:pt idx="2318">
                  <c:v>1.6117334192924491</c:v>
                </c:pt>
                <c:pt idx="2319">
                  <c:v>1.6161616161616161</c:v>
                </c:pt>
                <c:pt idx="2320">
                  <c:v>1.60862221507279</c:v>
                </c:pt>
                <c:pt idx="2321">
                  <c:v>1.60862221507279</c:v>
                </c:pt>
                <c:pt idx="2322">
                  <c:v>1.60862221507279</c:v>
                </c:pt>
                <c:pt idx="2323">
                  <c:v>1.6114736926919666</c:v>
                </c:pt>
                <c:pt idx="2324">
                  <c:v>1.6014092401313156</c:v>
                </c:pt>
                <c:pt idx="2325">
                  <c:v>1.5909633282952826</c:v>
                </c:pt>
                <c:pt idx="2326">
                  <c:v>1.5811526602893511</c:v>
                </c:pt>
                <c:pt idx="2327">
                  <c:v>1.5809026954390959</c:v>
                </c:pt>
                <c:pt idx="2328">
                  <c:v>1.5809026954390959</c:v>
                </c:pt>
                <c:pt idx="2329">
                  <c:v>1.5809026954390959</c:v>
                </c:pt>
                <c:pt idx="2330">
                  <c:v>1.5806528096103689</c:v>
                </c:pt>
                <c:pt idx="2331">
                  <c:v>1.5786565632646619</c:v>
                </c:pt>
                <c:pt idx="2332">
                  <c:v>1.5704750687082842</c:v>
                </c:pt>
                <c:pt idx="2333">
                  <c:v>1.5702284682421292</c:v>
                </c:pt>
                <c:pt idx="2334">
                  <c:v>1.5653126712060734</c:v>
                </c:pt>
                <c:pt idx="2335">
                  <c:v>1.5653126712060734</c:v>
                </c:pt>
                <c:pt idx="2336">
                  <c:v>1.5653126712060734</c:v>
                </c:pt>
                <c:pt idx="2337">
                  <c:v>1.5687504902345284</c:v>
                </c:pt>
                <c:pt idx="2338">
                  <c:v>1.5660480776759849</c:v>
                </c:pt>
                <c:pt idx="2339">
                  <c:v>1.5526744817948916</c:v>
                </c:pt>
                <c:pt idx="2340">
                  <c:v>1.5381065907867415</c:v>
                </c:pt>
                <c:pt idx="2341">
                  <c:v>1.5359803394516549</c:v>
                </c:pt>
                <c:pt idx="2342">
                  <c:v>1.5359803394516549</c:v>
                </c:pt>
                <c:pt idx="2343">
                  <c:v>1.5359803394516549</c:v>
                </c:pt>
                <c:pt idx="2344">
                  <c:v>1.5383432043688947</c:v>
                </c:pt>
                <c:pt idx="2345">
                  <c:v>1.5371608638844056</c:v>
                </c:pt>
                <c:pt idx="2346">
                  <c:v>1.5466707911221098</c:v>
                </c:pt>
                <c:pt idx="2347">
                  <c:v>1.5555728396982187</c:v>
                </c:pt>
                <c:pt idx="2348">
                  <c:v>1.5421389467190996</c:v>
                </c:pt>
                <c:pt idx="2349">
                  <c:v>1.5421389467190996</c:v>
                </c:pt>
                <c:pt idx="2350">
                  <c:v>1.5421389467190996</c:v>
                </c:pt>
                <c:pt idx="2351">
                  <c:v>1.5502674211301448</c:v>
                </c:pt>
                <c:pt idx="2352">
                  <c:v>1.5565413650867772</c:v>
                </c:pt>
                <c:pt idx="2353">
                  <c:v>1.557511097266568</c:v>
                </c:pt>
                <c:pt idx="2354">
                  <c:v>1.5526744817948916</c:v>
                </c:pt>
                <c:pt idx="2355">
                  <c:v>1.5650676891775568</c:v>
                </c:pt>
                <c:pt idx="2356">
                  <c:v>1.5650676891775568</c:v>
                </c:pt>
                <c:pt idx="2357">
                  <c:v>1.5650676891775568</c:v>
                </c:pt>
                <c:pt idx="2358">
                  <c:v>1.5655577299412915</c:v>
                </c:pt>
                <c:pt idx="2359">
                  <c:v>1.5726979633561373</c:v>
                </c:pt>
                <c:pt idx="2360">
                  <c:v>1.5746791591213289</c:v>
                </c:pt>
                <c:pt idx="2361">
                  <c:v>1.5626220798499881</c:v>
                </c:pt>
                <c:pt idx="2362">
                  <c:v>1.5560569516844316</c:v>
                </c:pt>
                <c:pt idx="2363">
                  <c:v>1.5560569516844316</c:v>
                </c:pt>
                <c:pt idx="2364">
                  <c:v>1.5560569516844316</c:v>
                </c:pt>
                <c:pt idx="2365">
                  <c:v>1.5555728396982187</c:v>
                </c:pt>
                <c:pt idx="2366">
                  <c:v>1.5596974187007722</c:v>
                </c:pt>
                <c:pt idx="2367">
                  <c:v>1.5548472362590375</c:v>
                </c:pt>
                <c:pt idx="2368">
                  <c:v>1.5514700178419054</c:v>
                </c:pt>
                <c:pt idx="2369">
                  <c:v>1.5685044310250178</c:v>
                </c:pt>
                <c:pt idx="2370">
                  <c:v>1.5685044310250178</c:v>
                </c:pt>
                <c:pt idx="2371">
                  <c:v>1.5685044310250178</c:v>
                </c:pt>
                <c:pt idx="2372">
                  <c:v>1.566293366747592</c:v>
                </c:pt>
                <c:pt idx="2373">
                  <c:v>1.5685044310250178</c:v>
                </c:pt>
                <c:pt idx="2374">
                  <c:v>1.5587249629802822</c:v>
                </c:pt>
                <c:pt idx="2375">
                  <c:v>1.5519515791107319</c:v>
                </c:pt>
                <c:pt idx="2376">
                  <c:v>1.5481074386562428</c:v>
                </c:pt>
                <c:pt idx="2377">
                  <c:v>1.5481074386562428</c:v>
                </c:pt>
                <c:pt idx="2378">
                  <c:v>1.5481074386562428</c:v>
                </c:pt>
                <c:pt idx="2379">
                  <c:v>1.5514700178419054</c:v>
                </c:pt>
                <c:pt idx="2380">
                  <c:v>1.549306685258347</c:v>
                </c:pt>
                <c:pt idx="2381">
                  <c:v>1.5524334394162851</c:v>
                </c:pt>
                <c:pt idx="2382">
                  <c:v>1.5414258188824661</c:v>
                </c:pt>
                <c:pt idx="2383">
                  <c:v>1.5543638765835082</c:v>
                </c:pt>
                <c:pt idx="2384">
                  <c:v>1.5543638765835082</c:v>
                </c:pt>
                <c:pt idx="2385">
                  <c:v>1.5543638765835082</c:v>
                </c:pt>
                <c:pt idx="2386">
                  <c:v>1.5638439283759482</c:v>
                </c:pt>
                <c:pt idx="2387">
                  <c:v>1.5579964166082416</c:v>
                </c:pt>
                <c:pt idx="2388">
                  <c:v>1.5626220798499881</c:v>
                </c:pt>
                <c:pt idx="2389">
                  <c:v>1.5709685020815334</c:v>
                </c:pt>
                <c:pt idx="2390">
                  <c:v>1.5623779392234982</c:v>
                </c:pt>
                <c:pt idx="2391">
                  <c:v>1.5623779392234982</c:v>
                </c:pt>
                <c:pt idx="2392">
                  <c:v>1.5623779392234982</c:v>
                </c:pt>
                <c:pt idx="2393">
                  <c:v>1.5512293492592881</c:v>
                </c:pt>
                <c:pt idx="2394">
                  <c:v>1.5519515791107319</c:v>
                </c:pt>
                <c:pt idx="2395">
                  <c:v>1.5466707911221098</c:v>
                </c:pt>
                <c:pt idx="2396">
                  <c:v>1.5687504902345284</c:v>
                </c:pt>
                <c:pt idx="2397">
                  <c:v>1.5722034431255405</c:v>
                </c:pt>
                <c:pt idx="2398">
                  <c:v>1.5722034431255405</c:v>
                </c:pt>
                <c:pt idx="2399">
                  <c:v>1.5722034431255405</c:v>
                </c:pt>
                <c:pt idx="2400">
                  <c:v>1.5692428403295411</c:v>
                </c:pt>
                <c:pt idx="2401">
                  <c:v>1.5682584489923939</c:v>
                </c:pt>
                <c:pt idx="2402">
                  <c:v>1.5584820384945062</c:v>
                </c:pt>
                <c:pt idx="2403">
                  <c:v>1.5509887553315238</c:v>
                </c:pt>
                <c:pt idx="2404">
                  <c:v>1.5626220798499881</c:v>
                </c:pt>
                <c:pt idx="2405">
                  <c:v>1.5626220798499881</c:v>
                </c:pt>
                <c:pt idx="2406">
                  <c:v>1.5626220798499881</c:v>
                </c:pt>
                <c:pt idx="2407">
                  <c:v>1.5628662967883098</c:v>
                </c:pt>
                <c:pt idx="2408">
                  <c:v>1.5638439283759482</c:v>
                </c:pt>
                <c:pt idx="2409">
                  <c:v>1.566293366747592</c:v>
                </c:pt>
                <c:pt idx="2410">
                  <c:v>1.5626220798499881</c:v>
                </c:pt>
                <c:pt idx="2411">
                  <c:v>1.5689966266572528</c:v>
                </c:pt>
                <c:pt idx="2412">
                  <c:v>1.5689966266572528</c:v>
                </c:pt>
                <c:pt idx="2413">
                  <c:v>1.5689966266572528</c:v>
                </c:pt>
                <c:pt idx="2414">
                  <c:v>1.5694891312877659</c:v>
                </c:pt>
                <c:pt idx="2415">
                  <c:v>1.5680125441003527</c:v>
                </c:pt>
                <c:pt idx="2416">
                  <c:v>1.5689966266572528</c:v>
                </c:pt>
                <c:pt idx="2417">
                  <c:v>1.5739356260328954</c:v>
                </c:pt>
                <c:pt idx="2418">
                  <c:v>1.5689966266572528</c:v>
                </c:pt>
                <c:pt idx="2419">
                  <c:v>1.5689966266572528</c:v>
                </c:pt>
                <c:pt idx="2420">
                  <c:v>1.5689966266572528</c:v>
                </c:pt>
                <c:pt idx="2421">
                  <c:v>1.5702284682421292</c:v>
                </c:pt>
                <c:pt idx="2422">
                  <c:v>1.5791551519936835</c:v>
                </c:pt>
                <c:pt idx="2423">
                  <c:v>1.5796540557617882</c:v>
                </c:pt>
                <c:pt idx="2424">
                  <c:v>1.5881839116969745</c:v>
                </c:pt>
                <c:pt idx="2425">
                  <c:v>1.582403671176517</c:v>
                </c:pt>
                <c:pt idx="2426">
                  <c:v>1.582403671176517</c:v>
                </c:pt>
                <c:pt idx="2427">
                  <c:v>1.582403671176517</c:v>
                </c:pt>
                <c:pt idx="2428">
                  <c:v>1.5799036258788213</c:v>
                </c:pt>
                <c:pt idx="2429">
                  <c:v>1.5826541109440531</c:v>
                </c:pt>
                <c:pt idx="2430">
                  <c:v>1.5831552283701416</c:v>
                </c:pt>
                <c:pt idx="2431">
                  <c:v>1.5814027041986243</c:v>
                </c:pt>
                <c:pt idx="2432">
                  <c:v>1.5879317189360858</c:v>
                </c:pt>
                <c:pt idx="2433">
                  <c:v>1.5879317189360858</c:v>
                </c:pt>
                <c:pt idx="2434">
                  <c:v>1.5879317189360858</c:v>
                </c:pt>
                <c:pt idx="2435">
                  <c:v>1.5889409708429332</c:v>
                </c:pt>
                <c:pt idx="2436">
                  <c:v>1.5886885376122013</c:v>
                </c:pt>
                <c:pt idx="2437">
                  <c:v>1.5919764387487065</c:v>
                </c:pt>
                <c:pt idx="2438">
                  <c:v>1.5927371187385522</c:v>
                </c:pt>
                <c:pt idx="2439">
                  <c:v>1.6016657323616563</c:v>
                </c:pt>
                <c:pt idx="2440">
                  <c:v>1.6016657323616563</c:v>
                </c:pt>
                <c:pt idx="2441">
                  <c:v>1.6016657323616563</c:v>
                </c:pt>
                <c:pt idx="2442">
                  <c:v>1.601152830037627</c:v>
                </c:pt>
                <c:pt idx="2443">
                  <c:v>1.6075878144843663</c:v>
                </c:pt>
                <c:pt idx="2444">
                  <c:v>1.6109544905356423</c:v>
                </c:pt>
                <c:pt idx="2445">
                  <c:v>1.6117334192924491</c:v>
                </c:pt>
                <c:pt idx="2446">
                  <c:v>1.6250914113918908</c:v>
                </c:pt>
                <c:pt idx="2447">
                  <c:v>1.6250914113918908</c:v>
                </c:pt>
                <c:pt idx="2448">
                  <c:v>1.6250914113918908</c:v>
                </c:pt>
                <c:pt idx="2449">
                  <c:v>1.626412946247052</c:v>
                </c:pt>
                <c:pt idx="2450">
                  <c:v>1.6258840744654905</c:v>
                </c:pt>
                <c:pt idx="2451">
                  <c:v>1.6224547740731727</c:v>
                </c:pt>
                <c:pt idx="2452">
                  <c:v>1.6198266785453959</c:v>
                </c:pt>
                <c:pt idx="2453">
                  <c:v>1.6245633985866297</c:v>
                </c:pt>
                <c:pt idx="2454">
                  <c:v>1.6245633985866297</c:v>
                </c:pt>
                <c:pt idx="2455">
                  <c:v>1.6245633985866297</c:v>
                </c:pt>
                <c:pt idx="2456">
                  <c:v>1.6190399093337651</c:v>
                </c:pt>
                <c:pt idx="2457">
                  <c:v>1.6240357287860332</c:v>
                </c:pt>
                <c:pt idx="2458">
                  <c:v>1.61537840239076</c:v>
                </c:pt>
                <c:pt idx="2459">
                  <c:v>1.6185158209921502</c:v>
                </c:pt>
                <c:pt idx="2460">
                  <c:v>1.6122531237404274</c:v>
                </c:pt>
                <c:pt idx="2461">
                  <c:v>1.6122531237404274</c:v>
                </c:pt>
                <c:pt idx="2462">
                  <c:v>1.6122531237404274</c:v>
                </c:pt>
                <c:pt idx="2463">
                  <c:v>1.6151174997981104</c:v>
                </c:pt>
                <c:pt idx="2464">
                  <c:v>1.6164228562191869</c:v>
                </c:pt>
                <c:pt idx="2465">
                  <c:v>1.6078462898946861</c:v>
                </c:pt>
                <c:pt idx="2466">
                  <c:v>1.6159004605316312</c:v>
                </c:pt>
                <c:pt idx="2467">
                  <c:v>1.6182539040375434</c:v>
                </c:pt>
                <c:pt idx="2468">
                  <c:v>1.6182539040375434</c:v>
                </c:pt>
                <c:pt idx="2469">
                  <c:v>1.6182539040375434</c:v>
                </c:pt>
                <c:pt idx="2470">
                  <c:v>1.6029494269455797</c:v>
                </c:pt>
                <c:pt idx="2471">
                  <c:v>1.598848828843233</c:v>
                </c:pt>
                <c:pt idx="2472">
                  <c:v>1.6016657323616563</c:v>
                </c:pt>
                <c:pt idx="2473">
                  <c:v>1.6029494269455797</c:v>
                </c:pt>
                <c:pt idx="2474">
                  <c:v>1.6075878144843663</c:v>
                </c:pt>
                <c:pt idx="2475">
                  <c:v>1.6075878144843663</c:v>
                </c:pt>
                <c:pt idx="2476">
                  <c:v>1.6075878144843663</c:v>
                </c:pt>
                <c:pt idx="2477">
                  <c:v>1.6055229991169624</c:v>
                </c:pt>
                <c:pt idx="2478">
                  <c:v>1.6096579476861168</c:v>
                </c:pt>
                <c:pt idx="2479">
                  <c:v>1.6169455897809037</c:v>
                </c:pt>
                <c:pt idx="2480">
                  <c:v>1.6138142499798271</c:v>
                </c:pt>
                <c:pt idx="2481">
                  <c:v>1.600896502041143</c:v>
                </c:pt>
                <c:pt idx="2482">
                  <c:v>1.600896502041143</c:v>
                </c:pt>
                <c:pt idx="2483">
                  <c:v>1.600896502041143</c:v>
                </c:pt>
                <c:pt idx="2484">
                  <c:v>1.6024357022674465</c:v>
                </c:pt>
                <c:pt idx="2485">
                  <c:v>1.5927371187385522</c:v>
                </c:pt>
                <c:pt idx="2486">
                  <c:v>1.6021789633902108</c:v>
                </c:pt>
                <c:pt idx="2487">
                  <c:v>1.6117334192924491</c:v>
                </c:pt>
                <c:pt idx="2488">
                  <c:v>1.6099170892699026</c:v>
                </c:pt>
                <c:pt idx="2489">
                  <c:v>1.6099170892699026</c:v>
                </c:pt>
                <c:pt idx="2490">
                  <c:v>1.6099170892699026</c:v>
                </c:pt>
                <c:pt idx="2491">
                  <c:v>1.600896502041143</c:v>
                </c:pt>
                <c:pt idx="2492">
                  <c:v>1.6078462898946861</c:v>
                </c:pt>
                <c:pt idx="2493">
                  <c:v>1.6109544905356423</c:v>
                </c:pt>
                <c:pt idx="2494">
                  <c:v>1.6130333091378337</c:v>
                </c:pt>
                <c:pt idx="2495">
                  <c:v>1.6032064128256511</c:v>
                </c:pt>
                <c:pt idx="2496">
                  <c:v>1.6032064128256511</c:v>
                </c:pt>
                <c:pt idx="2497">
                  <c:v>1.6032064128256511</c:v>
                </c:pt>
                <c:pt idx="2498">
                  <c:v>1.5970614070110996</c:v>
                </c:pt>
                <c:pt idx="2499">
                  <c:v>1.5980823012385137</c:v>
                </c:pt>
                <c:pt idx="2500">
                  <c:v>1.5978269553407365</c:v>
                </c:pt>
                <c:pt idx="2501">
                  <c:v>1.5978269553407365</c:v>
                </c:pt>
                <c:pt idx="2502">
                  <c:v>1.5907102521275749</c:v>
                </c:pt>
                <c:pt idx="2503">
                  <c:v>1.5907102521275749</c:v>
                </c:pt>
                <c:pt idx="2504">
                  <c:v>1.5907102521275749</c:v>
                </c:pt>
                <c:pt idx="2505">
                  <c:v>1.5869237483138936</c:v>
                </c:pt>
                <c:pt idx="2506">
                  <c:v>1.5889409708429332</c:v>
                </c:pt>
                <c:pt idx="2507">
                  <c:v>1.5846604864907694</c:v>
                </c:pt>
                <c:pt idx="2508">
                  <c:v>1.5866719555731854</c:v>
                </c:pt>
                <c:pt idx="2509">
                  <c:v>1.5841584158415842</c:v>
                </c:pt>
                <c:pt idx="2510">
                  <c:v>1.5841584158415842</c:v>
                </c:pt>
                <c:pt idx="2511">
                  <c:v>1.5841584158415842</c:v>
                </c:pt>
                <c:pt idx="2512">
                  <c:v>1.5912164850027848</c:v>
                </c:pt>
                <c:pt idx="2513">
                  <c:v>1.5914697222885335</c:v>
                </c:pt>
                <c:pt idx="2514">
                  <c:v>1.5942606616181747</c:v>
                </c:pt>
                <c:pt idx="2515">
                  <c:v>1.5934985260138632</c:v>
                </c:pt>
                <c:pt idx="2516">
                  <c:v>1.6029494269455797</c:v>
                </c:pt>
                <c:pt idx="2517">
                  <c:v>1.6029494269455797</c:v>
                </c:pt>
                <c:pt idx="2518">
                  <c:v>1.6029494269455797</c:v>
                </c:pt>
                <c:pt idx="2519">
                  <c:v>1.601152830037627</c:v>
                </c:pt>
                <c:pt idx="2520">
                  <c:v>1.6019223067681219</c:v>
                </c:pt>
                <c:pt idx="2521">
                  <c:v>1.5998720102391808</c:v>
                </c:pt>
                <c:pt idx="2522">
                  <c:v>1.6034634811192174</c:v>
                </c:pt>
                <c:pt idx="2523">
                  <c:v>1.6029494269455797</c:v>
                </c:pt>
                <c:pt idx="2524">
                  <c:v>1.6029494269455797</c:v>
                </c:pt>
                <c:pt idx="2525">
                  <c:v>1.6029494269455797</c:v>
                </c:pt>
                <c:pt idx="2526">
                  <c:v>1.6091399147155847</c:v>
                </c:pt>
                <c:pt idx="2527">
                  <c:v>1.6088810232483306</c:v>
                </c:pt>
                <c:pt idx="2528">
                  <c:v>1.6099170892699026</c:v>
                </c:pt>
                <c:pt idx="2529">
                  <c:v>1.6070711128967459</c:v>
                </c:pt>
                <c:pt idx="2530">
                  <c:v>1.6039778651054617</c:v>
                </c:pt>
                <c:pt idx="2531">
                  <c:v>1.6039778651054617</c:v>
                </c:pt>
                <c:pt idx="2532">
                  <c:v>1.6039778651054617</c:v>
                </c:pt>
                <c:pt idx="2533">
                  <c:v>1.606812886639351</c:v>
                </c:pt>
                <c:pt idx="2534">
                  <c:v>1.6104356228359771</c:v>
                </c:pt>
                <c:pt idx="2535">
                  <c:v>1.6135538523598225</c:v>
                </c:pt>
                <c:pt idx="2536">
                  <c:v>1.6130333091378337</c:v>
                </c:pt>
                <c:pt idx="2537">
                  <c:v>1.6143352974412788</c:v>
                </c:pt>
                <c:pt idx="2538">
                  <c:v>1.6143352974412788</c:v>
                </c:pt>
                <c:pt idx="2539">
                  <c:v>1.6143352974412788</c:v>
                </c:pt>
                <c:pt idx="2540">
                  <c:v>1.6198266785453959</c:v>
                </c:pt>
                <c:pt idx="2541">
                  <c:v>1.626412946247052</c:v>
                </c:pt>
                <c:pt idx="2542">
                  <c:v>1.6269421622061335</c:v>
                </c:pt>
                <c:pt idx="2543">
                  <c:v>1.6256197675363733</c:v>
                </c:pt>
                <c:pt idx="2544">
                  <c:v>1.6172070833670253</c:v>
                </c:pt>
                <c:pt idx="2545">
                  <c:v>1.6172070833670253</c:v>
                </c:pt>
                <c:pt idx="2546">
                  <c:v>1.6172070833670253</c:v>
                </c:pt>
                <c:pt idx="2547">
                  <c:v>1.6114736926919666</c:v>
                </c:pt>
                <c:pt idx="2548">
                  <c:v>1.5904572564612325</c:v>
                </c:pt>
                <c:pt idx="2549">
                  <c:v>1.6117334192924491</c:v>
                </c:pt>
                <c:pt idx="2550">
                  <c:v>1.6112140497865139</c:v>
                </c:pt>
                <c:pt idx="2551">
                  <c:v>1.61537840239076</c:v>
                </c:pt>
                <c:pt idx="2552">
                  <c:v>1.61537840239076</c:v>
                </c:pt>
                <c:pt idx="2553">
                  <c:v>1.61537840239076</c:v>
                </c:pt>
                <c:pt idx="2554">
                  <c:v>1.6253555465258027</c:v>
                </c:pt>
                <c:pt idx="2555">
                  <c:v>1.6232448664881098</c:v>
                </c:pt>
                <c:pt idx="2556">
                  <c:v>1.6250914113918908</c:v>
                </c:pt>
                <c:pt idx="2557">
                  <c:v>1.6156393892883107</c:v>
                </c:pt>
                <c:pt idx="2558">
                  <c:v>1.6037206318659287</c:v>
                </c:pt>
                <c:pt idx="2559">
                  <c:v>1.6037206318659287</c:v>
                </c:pt>
                <c:pt idx="2560">
                  <c:v>1.6037206318659287</c:v>
                </c:pt>
                <c:pt idx="2561">
                  <c:v>1.608104848436118</c:v>
                </c:pt>
                <c:pt idx="2562">
                  <c:v>1.6042351808775168</c:v>
                </c:pt>
                <c:pt idx="2563">
                  <c:v>1.6006402561024409</c:v>
                </c:pt>
                <c:pt idx="2564">
                  <c:v>1.6117334192924491</c:v>
                </c:pt>
                <c:pt idx="2565">
                  <c:v>1.6127731634545601</c:v>
                </c:pt>
                <c:pt idx="2566">
                  <c:v>1.6127731634545601</c:v>
                </c:pt>
                <c:pt idx="2567">
                  <c:v>1.6127731634545601</c:v>
                </c:pt>
                <c:pt idx="2568">
                  <c:v>1.6060387055328031</c:v>
                </c:pt>
                <c:pt idx="2569">
                  <c:v>1.6091399147155847</c:v>
                </c:pt>
                <c:pt idx="2570">
                  <c:v>1.6003840921821237</c:v>
                </c:pt>
                <c:pt idx="2571">
                  <c:v>1.5975716910296349</c:v>
                </c:pt>
                <c:pt idx="2572">
                  <c:v>1.5869237483138936</c:v>
                </c:pt>
                <c:pt idx="2573">
                  <c:v>1.5869237483138936</c:v>
                </c:pt>
                <c:pt idx="2574">
                  <c:v>1.5869237483138936</c:v>
                </c:pt>
                <c:pt idx="2575">
                  <c:v>1.5839074998020117</c:v>
                </c:pt>
                <c:pt idx="2576">
                  <c:v>1.5861686097232137</c:v>
                </c:pt>
                <c:pt idx="2577">
                  <c:v>1.5836566632354108</c:v>
                </c:pt>
                <c:pt idx="2578">
                  <c:v>1.5781582892764143</c:v>
                </c:pt>
                <c:pt idx="2579">
                  <c:v>1.5796540557617882</c:v>
                </c:pt>
                <c:pt idx="2580">
                  <c:v>1.5796540557617882</c:v>
                </c:pt>
                <c:pt idx="2581">
                  <c:v>1.5796540557617882</c:v>
                </c:pt>
                <c:pt idx="2582">
                  <c:v>1.5692428403295411</c:v>
                </c:pt>
                <c:pt idx="2583">
                  <c:v>1.5741833923652107</c:v>
                </c:pt>
                <c:pt idx="2584">
                  <c:v>1.5789058182679403</c:v>
                </c:pt>
                <c:pt idx="2585">
                  <c:v>1.5849116411760045</c:v>
                </c:pt>
                <c:pt idx="2586">
                  <c:v>1.5739356260328954</c:v>
                </c:pt>
                <c:pt idx="2587">
                  <c:v>1.5739356260328954</c:v>
                </c:pt>
                <c:pt idx="2588">
                  <c:v>1.5739356260328954</c:v>
                </c:pt>
                <c:pt idx="2589">
                  <c:v>1.5736879376819577</c:v>
                </c:pt>
                <c:pt idx="2590">
                  <c:v>1.5658028654192435</c:v>
                </c:pt>
                <c:pt idx="2591">
                  <c:v>1.5655577299412915</c:v>
                </c:pt>
                <c:pt idx="2592">
                  <c:v>1.5692428403295411</c:v>
                </c:pt>
                <c:pt idx="2593">
                  <c:v>1.5821533106558026</c:v>
                </c:pt>
                <c:pt idx="2594">
                  <c:v>1.5821533106558026</c:v>
                </c:pt>
                <c:pt idx="2595">
                  <c:v>1.5821533106558026</c:v>
                </c:pt>
                <c:pt idx="2596">
                  <c:v>1.566293366747592</c:v>
                </c:pt>
                <c:pt idx="2597">
                  <c:v>1.5650676891775568</c:v>
                </c:pt>
                <c:pt idx="2598">
                  <c:v>1.5543638765835082</c:v>
                </c:pt>
                <c:pt idx="2599">
                  <c:v>1.5509887553315238</c:v>
                </c:pt>
                <c:pt idx="2600">
                  <c:v>1.5519515791107319</c:v>
                </c:pt>
                <c:pt idx="2601">
                  <c:v>1.5519515791107319</c:v>
                </c:pt>
                <c:pt idx="2602">
                  <c:v>1.5519515791107319</c:v>
                </c:pt>
                <c:pt idx="2603">
                  <c:v>1.5469100471807564</c:v>
                </c:pt>
                <c:pt idx="2604">
                  <c:v>1.5423768026528881</c:v>
                </c:pt>
                <c:pt idx="2605">
                  <c:v>1.5291688967046408</c:v>
                </c:pt>
                <c:pt idx="2606">
                  <c:v>1.5266010228226852</c:v>
                </c:pt>
                <c:pt idx="2607">
                  <c:v>1.5263680073265664</c:v>
                </c:pt>
                <c:pt idx="2608">
                  <c:v>1.5263680073265664</c:v>
                </c:pt>
                <c:pt idx="2609">
                  <c:v>1.5263680073265664</c:v>
                </c:pt>
                <c:pt idx="2610">
                  <c:v>1.5106881184379484</c:v>
                </c:pt>
                <c:pt idx="2611">
                  <c:v>1.5127448755767339</c:v>
                </c:pt>
                <c:pt idx="2612">
                  <c:v>1.5127448755767339</c:v>
                </c:pt>
                <c:pt idx="2613">
                  <c:v>1.517105362967458</c:v>
                </c:pt>
                <c:pt idx="2614">
                  <c:v>1.5018397536982804</c:v>
                </c:pt>
                <c:pt idx="2615">
                  <c:v>1.5018397536982804</c:v>
                </c:pt>
                <c:pt idx="2616">
                  <c:v>1.5018397536982804</c:v>
                </c:pt>
                <c:pt idx="2617">
                  <c:v>1.5070454374199382</c:v>
                </c:pt>
                <c:pt idx="2618">
                  <c:v>1.5106881184379484</c:v>
                </c:pt>
                <c:pt idx="2619">
                  <c:v>1.5047776690993906</c:v>
                </c:pt>
                <c:pt idx="2620">
                  <c:v>1.504551267584443</c:v>
                </c:pt>
                <c:pt idx="2621">
                  <c:v>1.4930944382232176</c:v>
                </c:pt>
                <c:pt idx="2622">
                  <c:v>1.4930944382232176</c:v>
                </c:pt>
                <c:pt idx="2623">
                  <c:v>1.4930944382232176</c:v>
                </c:pt>
                <c:pt idx="2624">
                  <c:v>1.4906461951255872</c:v>
                </c:pt>
                <c:pt idx="2625">
                  <c:v>1.4877631481068214</c:v>
                </c:pt>
                <c:pt idx="2626">
                  <c:v>1.4922032380810266</c:v>
                </c:pt>
                <c:pt idx="2627">
                  <c:v>1.5068183530475403</c:v>
                </c:pt>
                <c:pt idx="2628">
                  <c:v>1.512973749905439</c:v>
                </c:pt>
                <c:pt idx="2629">
                  <c:v>1.512973749905439</c:v>
                </c:pt>
                <c:pt idx="2630">
                  <c:v>1.512973749905439</c:v>
                </c:pt>
                <c:pt idx="2631">
                  <c:v>1.5120586678763137</c:v>
                </c:pt>
                <c:pt idx="2632">
                  <c:v>1.511144692104269</c:v>
                </c:pt>
                <c:pt idx="2633">
                  <c:v>1.512973749905439</c:v>
                </c:pt>
                <c:pt idx="2634">
                  <c:v>1.5166451808599379</c:v>
                </c:pt>
                <c:pt idx="2635">
                  <c:v>1.5238095238095237</c:v>
                </c:pt>
                <c:pt idx="2636">
                  <c:v>1.5238095238095237</c:v>
                </c:pt>
                <c:pt idx="2637">
                  <c:v>1.5238095238095237</c:v>
                </c:pt>
                <c:pt idx="2638">
                  <c:v>1.5177961599757153</c:v>
                </c:pt>
                <c:pt idx="2639">
                  <c:v>1.5150367396409363</c:v>
                </c:pt>
                <c:pt idx="2640">
                  <c:v>1.5116015418335726</c:v>
                </c:pt>
                <c:pt idx="2641">
                  <c:v>1.517105362967458</c:v>
                </c:pt>
                <c:pt idx="2642">
                  <c:v>1.5184875863639815</c:v>
                </c:pt>
                <c:pt idx="2643">
                  <c:v>1.5184875863639815</c:v>
                </c:pt>
                <c:pt idx="2644">
                  <c:v>1.5184875863639815</c:v>
                </c:pt>
                <c:pt idx="2645">
                  <c:v>1.5233452662045852</c:v>
                </c:pt>
                <c:pt idx="2646">
                  <c:v>1.5116015418335726</c:v>
                </c:pt>
                <c:pt idx="2647">
                  <c:v>1.5145778114350625</c:v>
                </c:pt>
                <c:pt idx="2648">
                  <c:v>1.5196413646379454</c:v>
                </c:pt>
                <c:pt idx="2649">
                  <c:v>1.5340952673161001</c:v>
                </c:pt>
                <c:pt idx="2650">
                  <c:v>1.5340952673161001</c:v>
                </c:pt>
                <c:pt idx="2651">
                  <c:v>1.5340952673161001</c:v>
                </c:pt>
                <c:pt idx="2652">
                  <c:v>1.5266010228226852</c:v>
                </c:pt>
                <c:pt idx="2653">
                  <c:v>1.532684496896314</c:v>
                </c:pt>
                <c:pt idx="2654">
                  <c:v>1.532449620718719</c:v>
                </c:pt>
                <c:pt idx="2655">
                  <c:v>1.5397644160443453</c:v>
                </c:pt>
                <c:pt idx="2656">
                  <c:v>1.5371608638844056</c:v>
                </c:pt>
                <c:pt idx="2657">
                  <c:v>1.5371608638844056</c:v>
                </c:pt>
                <c:pt idx="2658">
                  <c:v>1.5371608638844056</c:v>
                </c:pt>
                <c:pt idx="2659">
                  <c:v>1.5308075009567548</c:v>
                </c:pt>
                <c:pt idx="2660">
                  <c:v>1.5308075009567548</c:v>
                </c:pt>
                <c:pt idx="2661">
                  <c:v>1.5252039960344697</c:v>
                </c:pt>
                <c:pt idx="2662">
                  <c:v>1.5282341254680216</c:v>
                </c:pt>
                <c:pt idx="2663">
                  <c:v>1.525669387443741</c:v>
                </c:pt>
                <c:pt idx="2664">
                  <c:v>1.525669387443741</c:v>
                </c:pt>
                <c:pt idx="2665">
                  <c:v>1.525669387443741</c:v>
                </c:pt>
                <c:pt idx="2666">
                  <c:v>1.5247388884653501</c:v>
                </c:pt>
                <c:pt idx="2667">
                  <c:v>1.5268341094740057</c:v>
                </c:pt>
                <c:pt idx="2668">
                  <c:v>1.5261350629530714</c:v>
                </c:pt>
                <c:pt idx="2669">
                  <c:v>1.5445208124179475</c:v>
                </c:pt>
                <c:pt idx="2670">
                  <c:v>1.5488267637264774</c:v>
                </c:pt>
                <c:pt idx="2671">
                  <c:v>1.5488267637264774</c:v>
                </c:pt>
                <c:pt idx="2672">
                  <c:v>1.5488267637264774</c:v>
                </c:pt>
                <c:pt idx="2673">
                  <c:v>1.5502674211301448</c:v>
                </c:pt>
                <c:pt idx="2674">
                  <c:v>1.5560569516844316</c:v>
                </c:pt>
                <c:pt idx="2675">
                  <c:v>1.5567836849069823</c:v>
                </c:pt>
                <c:pt idx="2676">
                  <c:v>1.5497869043006587</c:v>
                </c:pt>
                <c:pt idx="2677">
                  <c:v>1.5572685509616133</c:v>
                </c:pt>
                <c:pt idx="2678">
                  <c:v>1.5572685509616133</c:v>
                </c:pt>
                <c:pt idx="2679">
                  <c:v>1.5572685509616133</c:v>
                </c:pt>
                <c:pt idx="2680">
                  <c:v>1.554605518849592</c:v>
                </c:pt>
                <c:pt idx="2681">
                  <c:v>1.5454756201220925</c:v>
                </c:pt>
                <c:pt idx="2682">
                  <c:v>1.5584820384945062</c:v>
                </c:pt>
                <c:pt idx="2683">
                  <c:v>1.5500271254746958</c:v>
                </c:pt>
                <c:pt idx="2684">
                  <c:v>1.5329194450831609</c:v>
                </c:pt>
                <c:pt idx="2685">
                  <c:v>1.5329194450831609</c:v>
                </c:pt>
                <c:pt idx="2686">
                  <c:v>1.5329194450831609</c:v>
                </c:pt>
                <c:pt idx="2687">
                  <c:v>1.5298707259236595</c:v>
                </c:pt>
                <c:pt idx="2688">
                  <c:v>1.5252039960344697</c:v>
                </c:pt>
                <c:pt idx="2689">
                  <c:v>1.5205656504219571</c:v>
                </c:pt>
                <c:pt idx="2690">
                  <c:v>1.5303389700818733</c:v>
                </c:pt>
                <c:pt idx="2691">
                  <c:v>1.517565824417634</c:v>
                </c:pt>
                <c:pt idx="2692">
                  <c:v>1.517565824417634</c:v>
                </c:pt>
                <c:pt idx="2693">
                  <c:v>1.517565824417634</c:v>
                </c:pt>
                <c:pt idx="2694">
                  <c:v>1.5226494099733539</c:v>
                </c:pt>
                <c:pt idx="2695">
                  <c:v>1.5152663080536404</c:v>
                </c:pt>
                <c:pt idx="2696">
                  <c:v>1.5047776690993906</c:v>
                </c:pt>
                <c:pt idx="2697">
                  <c:v>1.5093200513168818</c:v>
                </c:pt>
                <c:pt idx="2698">
                  <c:v>1.5127448755767339</c:v>
                </c:pt>
                <c:pt idx="2699">
                  <c:v>1.5127448755767339</c:v>
                </c:pt>
                <c:pt idx="2700">
                  <c:v>1.5127448755767339</c:v>
                </c:pt>
                <c:pt idx="2701">
                  <c:v>1.5090922809929828</c:v>
                </c:pt>
                <c:pt idx="2702">
                  <c:v>1.5050041387613817</c:v>
                </c:pt>
                <c:pt idx="2703">
                  <c:v>1.5116015418335726</c:v>
                </c:pt>
                <c:pt idx="2704">
                  <c:v>1.5203344735841886</c:v>
                </c:pt>
                <c:pt idx="2705">
                  <c:v>1.5164151944802486</c:v>
                </c:pt>
                <c:pt idx="2706">
                  <c:v>1.5164151944802486</c:v>
                </c:pt>
                <c:pt idx="2707">
                  <c:v>1.5164151944802486</c:v>
                </c:pt>
                <c:pt idx="2708">
                  <c:v>1.5348016268897247</c:v>
                </c:pt>
                <c:pt idx="2709">
                  <c:v>1.5305731996632739</c:v>
                </c:pt>
                <c:pt idx="2710">
                  <c:v>1.5385798907608277</c:v>
                </c:pt>
                <c:pt idx="2711">
                  <c:v>1.5526744817948916</c:v>
                </c:pt>
                <c:pt idx="2712">
                  <c:v>1.5538808173413101</c:v>
                </c:pt>
                <c:pt idx="2713">
                  <c:v>1.5538808173413101</c:v>
                </c:pt>
                <c:pt idx="2714">
                  <c:v>1.5538808173413101</c:v>
                </c:pt>
                <c:pt idx="2715">
                  <c:v>1.5565413650867772</c:v>
                </c:pt>
                <c:pt idx="2716">
                  <c:v>1.5579964166082416</c:v>
                </c:pt>
                <c:pt idx="2717">
                  <c:v>1.5680125441003527</c:v>
                </c:pt>
                <c:pt idx="2718">
                  <c:v>1.5709685020815334</c:v>
                </c:pt>
                <c:pt idx="2719">
                  <c:v>1.5687504902345284</c:v>
                </c:pt>
                <c:pt idx="2720">
                  <c:v>1.5687504902345284</c:v>
                </c:pt>
                <c:pt idx="2721">
                  <c:v>1.5687504902345284</c:v>
                </c:pt>
                <c:pt idx="2722">
                  <c:v>1.5702284682421292</c:v>
                </c:pt>
                <c:pt idx="2723">
                  <c:v>1.5628662967883098</c:v>
                </c:pt>
                <c:pt idx="2724">
                  <c:v>1.5655577299412915</c:v>
                </c:pt>
                <c:pt idx="2725">
                  <c:v>1.5452368075407557</c:v>
                </c:pt>
                <c:pt idx="2726">
                  <c:v>1.5371608638844056</c:v>
                </c:pt>
                <c:pt idx="2727">
                  <c:v>1.5371608638844056</c:v>
                </c:pt>
                <c:pt idx="2728">
                  <c:v>1.5371608638844056</c:v>
                </c:pt>
                <c:pt idx="2729">
                  <c:v>1.5395273650989147</c:v>
                </c:pt>
                <c:pt idx="2730">
                  <c:v>1.5414258188824661</c:v>
                </c:pt>
                <c:pt idx="2731">
                  <c:v>1.532684496896314</c:v>
                </c:pt>
                <c:pt idx="2732">
                  <c:v>1.5228812914033352</c:v>
                </c:pt>
                <c:pt idx="2733">
                  <c:v>1.519872330724219</c:v>
                </c:pt>
                <c:pt idx="2734">
                  <c:v>1.519872330724219</c:v>
                </c:pt>
                <c:pt idx="2735">
                  <c:v>1.519872330724219</c:v>
                </c:pt>
                <c:pt idx="2736">
                  <c:v>1.5235773596404358</c:v>
                </c:pt>
                <c:pt idx="2737">
                  <c:v>1.517105362967458</c:v>
                </c:pt>
                <c:pt idx="2738">
                  <c:v>1.5273004963726613</c:v>
                </c:pt>
                <c:pt idx="2739">
                  <c:v>1.5074998115625236</c:v>
                </c:pt>
                <c:pt idx="2740">
                  <c:v>1.4906461951255872</c:v>
                </c:pt>
                <c:pt idx="2741">
                  <c:v>1.4906461951255872</c:v>
                </c:pt>
                <c:pt idx="2742">
                  <c:v>1.4906461951255872</c:v>
                </c:pt>
                <c:pt idx="2743">
                  <c:v>1.4942099364960777</c:v>
                </c:pt>
                <c:pt idx="2744">
                  <c:v>1.4835694681403455</c:v>
                </c:pt>
                <c:pt idx="2745">
                  <c:v>1.4935404376073482</c:v>
                </c:pt>
                <c:pt idx="2746">
                  <c:v>1.513660788617271</c:v>
                </c:pt>
                <c:pt idx="2747">
                  <c:v>1.5116015418335726</c:v>
                </c:pt>
                <c:pt idx="2748">
                  <c:v>1.5116015418335726</c:v>
                </c:pt>
                <c:pt idx="2749">
                  <c:v>1.5116015418335726</c:v>
                </c:pt>
                <c:pt idx="2750">
                  <c:v>1.5088645794039985</c:v>
                </c:pt>
                <c:pt idx="2751">
                  <c:v>1.5125160704832488</c:v>
                </c:pt>
                <c:pt idx="2752">
                  <c:v>1.5182570409170273</c:v>
                </c:pt>
                <c:pt idx="2753">
                  <c:v>1.519872330724219</c:v>
                </c:pt>
                <c:pt idx="2754">
                  <c:v>1.5252039960344697</c:v>
                </c:pt>
                <c:pt idx="2755">
                  <c:v>1.5252039960344697</c:v>
                </c:pt>
                <c:pt idx="2756">
                  <c:v>1.5252039960344697</c:v>
                </c:pt>
                <c:pt idx="2757">
                  <c:v>1.5362162992549351</c:v>
                </c:pt>
                <c:pt idx="2758">
                  <c:v>1.5357444521231667</c:v>
                </c:pt>
                <c:pt idx="2759">
                  <c:v>1.5355086372360844</c:v>
                </c:pt>
                <c:pt idx="2760">
                  <c:v>1.5331544653123803</c:v>
                </c:pt>
                <c:pt idx="2761">
                  <c:v>1.5362162992549351</c:v>
                </c:pt>
                <c:pt idx="2762">
                  <c:v>1.5362162992549351</c:v>
                </c:pt>
                <c:pt idx="2763">
                  <c:v>1.5362162992549351</c:v>
                </c:pt>
                <c:pt idx="2764">
                  <c:v>1.5345661014348195</c:v>
                </c:pt>
                <c:pt idx="2765">
                  <c:v>1.5249714067861226</c:v>
                </c:pt>
                <c:pt idx="2766">
                  <c:v>1.5184875863639815</c:v>
                </c:pt>
                <c:pt idx="2767">
                  <c:v>1.5166451808599379</c:v>
                </c:pt>
                <c:pt idx="2768">
                  <c:v>1.5303389700818733</c:v>
                </c:pt>
                <c:pt idx="2769">
                  <c:v>1.5303389700818733</c:v>
                </c:pt>
                <c:pt idx="2770">
                  <c:v>1.5303389700818733</c:v>
                </c:pt>
                <c:pt idx="2771">
                  <c:v>1.5329194450831609</c:v>
                </c:pt>
                <c:pt idx="2772">
                  <c:v>1.5369246138476909</c:v>
                </c:pt>
                <c:pt idx="2773">
                  <c:v>1.5517107611141283</c:v>
                </c:pt>
                <c:pt idx="2774">
                  <c:v>1.5548472362590375</c:v>
                </c:pt>
                <c:pt idx="2775">
                  <c:v>1.5507482360238813</c:v>
                </c:pt>
                <c:pt idx="2776">
                  <c:v>1.5507482360238813</c:v>
                </c:pt>
                <c:pt idx="2777">
                  <c:v>1.5507482360238813</c:v>
                </c:pt>
                <c:pt idx="2778">
                  <c:v>1.5481074386562428</c:v>
                </c:pt>
                <c:pt idx="2779">
                  <c:v>1.5457145065306437</c:v>
                </c:pt>
                <c:pt idx="2780">
                  <c:v>1.5529155990371923</c:v>
                </c:pt>
                <c:pt idx="2781">
                  <c:v>1.5560569516844316</c:v>
                </c:pt>
                <c:pt idx="2782">
                  <c:v>1.5609146960118627</c:v>
                </c:pt>
                <c:pt idx="2783">
                  <c:v>1.5609146960118627</c:v>
                </c:pt>
                <c:pt idx="2784">
                  <c:v>1.5609146960118627</c:v>
                </c:pt>
                <c:pt idx="2785">
                  <c:v>1.5660480776759849</c:v>
                </c:pt>
                <c:pt idx="2786">
                  <c:v>1.5680125441003527</c:v>
                </c:pt>
                <c:pt idx="2787">
                  <c:v>1.567275291905023</c:v>
                </c:pt>
                <c:pt idx="2788">
                  <c:v>1.5582391897156211</c:v>
                </c:pt>
                <c:pt idx="2789">
                  <c:v>1.5572685509616133</c:v>
                </c:pt>
                <c:pt idx="2790">
                  <c:v>1.5572685509616133</c:v>
                </c:pt>
                <c:pt idx="2791">
                  <c:v>1.5572685509616133</c:v>
                </c:pt>
                <c:pt idx="2792">
                  <c:v>1.5577537191370043</c:v>
                </c:pt>
                <c:pt idx="2793">
                  <c:v>1.5543638765835082</c:v>
                </c:pt>
                <c:pt idx="2794">
                  <c:v>1.5526744817948916</c:v>
                </c:pt>
                <c:pt idx="2795">
                  <c:v>1.549306685258347</c:v>
                </c:pt>
                <c:pt idx="2796">
                  <c:v>1.5469100471807564</c:v>
                </c:pt>
                <c:pt idx="2797">
                  <c:v>1.5469100471807564</c:v>
                </c:pt>
                <c:pt idx="2798">
                  <c:v>1.5469100471807564</c:v>
                </c:pt>
                <c:pt idx="2799">
                  <c:v>1.5548472362590375</c:v>
                </c:pt>
                <c:pt idx="2800">
                  <c:v>1.5536394002951914</c:v>
                </c:pt>
                <c:pt idx="2801">
                  <c:v>1.5643332029722332</c:v>
                </c:pt>
                <c:pt idx="2802">
                  <c:v>1.5584820384945062</c:v>
                </c:pt>
                <c:pt idx="2803">
                  <c:v>1.5638439283759482</c:v>
                </c:pt>
                <c:pt idx="2804">
                  <c:v>1.5638439283759482</c:v>
                </c:pt>
                <c:pt idx="2805">
                  <c:v>1.5638439283759482</c:v>
                </c:pt>
                <c:pt idx="2806">
                  <c:v>1.5722034431255405</c:v>
                </c:pt>
                <c:pt idx="2807">
                  <c:v>1.5722034431255405</c:v>
                </c:pt>
                <c:pt idx="2808">
                  <c:v>1.5809026954390959</c:v>
                </c:pt>
                <c:pt idx="2809">
                  <c:v>1.5819030293443013</c:v>
                </c:pt>
                <c:pt idx="2810">
                  <c:v>1.5869237483138936</c:v>
                </c:pt>
                <c:pt idx="2811">
                  <c:v>1.5869237483138936</c:v>
                </c:pt>
                <c:pt idx="2812">
                  <c:v>1.5869237483138936</c:v>
                </c:pt>
                <c:pt idx="2813">
                  <c:v>1.5932446427148887</c:v>
                </c:pt>
                <c:pt idx="2814">
                  <c:v>1.5904572564612325</c:v>
                </c:pt>
                <c:pt idx="2815">
                  <c:v>1.59655144887044</c:v>
                </c:pt>
                <c:pt idx="2816">
                  <c:v>1.6047500601781273</c:v>
                </c:pt>
                <c:pt idx="2817">
                  <c:v>1.6014092401313156</c:v>
                </c:pt>
                <c:pt idx="2818">
                  <c:v>1.6014092401313156</c:v>
                </c:pt>
                <c:pt idx="2819">
                  <c:v>1.6014092401313156</c:v>
                </c:pt>
                <c:pt idx="2820">
                  <c:v>1.6034634811192174</c:v>
                </c:pt>
                <c:pt idx="2821">
                  <c:v>1.5985932379506034</c:v>
                </c:pt>
                <c:pt idx="2822">
                  <c:v>1.606812886639351</c:v>
                </c:pt>
                <c:pt idx="2823">
                  <c:v>1.600896502041143</c:v>
                </c:pt>
                <c:pt idx="2824">
                  <c:v>1.6132935387593772</c:v>
                </c:pt>
                <c:pt idx="2825">
                  <c:v>1.6132935387593772</c:v>
                </c:pt>
                <c:pt idx="2826">
                  <c:v>1.6132935387593772</c:v>
                </c:pt>
                <c:pt idx="2827">
                  <c:v>1.6190399093337651</c:v>
                </c:pt>
                <c:pt idx="2828">
                  <c:v>1.6208768943998704</c:v>
                </c:pt>
                <c:pt idx="2829">
                  <c:v>1.6235084016559787</c:v>
                </c:pt>
                <c:pt idx="2830">
                  <c:v>1.6166841807452912</c:v>
                </c:pt>
                <c:pt idx="2831">
                  <c:v>1.6070711128967459</c:v>
                </c:pt>
                <c:pt idx="2832">
                  <c:v>1.6070711128967459</c:v>
                </c:pt>
                <c:pt idx="2833">
                  <c:v>1.6070711128967459</c:v>
                </c:pt>
                <c:pt idx="2834">
                  <c:v>1.60862221507279</c:v>
                </c:pt>
                <c:pt idx="2835">
                  <c:v>1.6083634901487736</c:v>
                </c:pt>
                <c:pt idx="2836">
                  <c:v>1.593752490238266</c:v>
                </c:pt>
                <c:pt idx="2837">
                  <c:v>1.5970614070110996</c:v>
                </c:pt>
                <c:pt idx="2838">
                  <c:v>1.5950235265970172</c:v>
                </c:pt>
                <c:pt idx="2839">
                  <c:v>1.5950235265970172</c:v>
                </c:pt>
                <c:pt idx="2840">
                  <c:v>1.5950235265970172</c:v>
                </c:pt>
                <c:pt idx="2841">
                  <c:v>1.6003840921821237</c:v>
                </c:pt>
                <c:pt idx="2842">
                  <c:v>1.5962965919067764</c:v>
                </c:pt>
                <c:pt idx="2843">
                  <c:v>1.5922299180001593</c:v>
                </c:pt>
                <c:pt idx="2844">
                  <c:v>1.6164228562191869</c:v>
                </c:pt>
                <c:pt idx="2845">
                  <c:v>1.6185158209921502</c:v>
                </c:pt>
                <c:pt idx="2846">
                  <c:v>1.6185158209921502</c:v>
                </c:pt>
                <c:pt idx="2847">
                  <c:v>1.6185158209921502</c:v>
                </c:pt>
                <c:pt idx="2848">
                  <c:v>1.6156393892883107</c:v>
                </c:pt>
                <c:pt idx="2849">
                  <c:v>1.6219284729543426</c:v>
                </c:pt>
                <c:pt idx="2850">
                  <c:v>1.6174686615446827</c:v>
                </c:pt>
                <c:pt idx="2851">
                  <c:v>1.6172070833670253</c:v>
                </c:pt>
                <c:pt idx="2852">
                  <c:v>1.6159004605316312</c:v>
                </c:pt>
                <c:pt idx="2853">
                  <c:v>1.6159004605316312</c:v>
                </c:pt>
                <c:pt idx="2854">
                  <c:v>1.6159004605316312</c:v>
                </c:pt>
                <c:pt idx="2855">
                  <c:v>1.6132935387593772</c:v>
                </c:pt>
                <c:pt idx="2856">
                  <c:v>1.6034634811192174</c:v>
                </c:pt>
                <c:pt idx="2857">
                  <c:v>1.6070711128967459</c:v>
                </c:pt>
                <c:pt idx="2858">
                  <c:v>1.6055229991169624</c:v>
                </c:pt>
                <c:pt idx="2859">
                  <c:v>1.5914697222885335</c:v>
                </c:pt>
                <c:pt idx="2860">
                  <c:v>1.5914697222885335</c:v>
                </c:pt>
                <c:pt idx="2861">
                  <c:v>1.5914697222885335</c:v>
                </c:pt>
                <c:pt idx="2862">
                  <c:v>1.5957871219979254</c:v>
                </c:pt>
                <c:pt idx="2863">
                  <c:v>1.6047500601781273</c:v>
                </c:pt>
                <c:pt idx="2864">
                  <c:v>1.6073294221650727</c:v>
                </c:pt>
                <c:pt idx="2865">
                  <c:v>1.606812886639351</c:v>
                </c:pt>
                <c:pt idx="2866">
                  <c:v>1.5991045014791718</c:v>
                </c:pt>
                <c:pt idx="2867">
                  <c:v>1.5991045014791718</c:v>
                </c:pt>
                <c:pt idx="2868">
                  <c:v>1.5991045014791718</c:v>
                </c:pt>
                <c:pt idx="2869">
                  <c:v>1.5975716910296349</c:v>
                </c:pt>
                <c:pt idx="2870">
                  <c:v>1.5922299180001593</c:v>
                </c:pt>
                <c:pt idx="2871">
                  <c:v>1.601152830037627</c:v>
                </c:pt>
                <c:pt idx="2872">
                  <c:v>1.60862221507279</c:v>
                </c:pt>
                <c:pt idx="2873">
                  <c:v>1.6104356228359771</c:v>
                </c:pt>
                <c:pt idx="2874">
                  <c:v>1.6104356228359771</c:v>
                </c:pt>
                <c:pt idx="2875">
                  <c:v>1.6104356228359771</c:v>
                </c:pt>
                <c:pt idx="2876">
                  <c:v>1.6104356228359771</c:v>
                </c:pt>
                <c:pt idx="2877">
                  <c:v>1.6104356228359771</c:v>
                </c:pt>
                <c:pt idx="2878">
                  <c:v>1.6145959473641722</c:v>
                </c:pt>
                <c:pt idx="2879">
                  <c:v>1.6161616161616161</c:v>
                </c:pt>
                <c:pt idx="2880">
                  <c:v>1.6198266785453959</c:v>
                </c:pt>
                <c:pt idx="2881">
                  <c:v>1.6198266785453959</c:v>
                </c:pt>
                <c:pt idx="2882">
                  <c:v>1.6198266785453959</c:v>
                </c:pt>
                <c:pt idx="2883">
                  <c:v>1.6138142499798271</c:v>
                </c:pt>
                <c:pt idx="2884">
                  <c:v>1.6174686615446827</c:v>
                </c:pt>
                <c:pt idx="2885">
                  <c:v>1.6280016280016281</c:v>
                </c:pt>
                <c:pt idx="2886">
                  <c:v>1.6346546791990191</c:v>
                </c:pt>
                <c:pt idx="2887">
                  <c:v>1.6378674965195315</c:v>
                </c:pt>
                <c:pt idx="2888">
                  <c:v>1.6378674965195315</c:v>
                </c:pt>
                <c:pt idx="2889">
                  <c:v>1.6378674965195315</c:v>
                </c:pt>
                <c:pt idx="2890">
                  <c:v>1.6367951550863409</c:v>
                </c:pt>
                <c:pt idx="2891">
                  <c:v>1.640823693494134</c:v>
                </c:pt>
                <c:pt idx="2892">
                  <c:v>1.6357242168970314</c:v>
                </c:pt>
                <c:pt idx="2893">
                  <c:v>1.6311883206916238</c:v>
                </c:pt>
                <c:pt idx="2894">
                  <c:v>1.6357242168970314</c:v>
                </c:pt>
                <c:pt idx="2895">
                  <c:v>1.6357242168970314</c:v>
                </c:pt>
                <c:pt idx="2896">
                  <c:v>1.6357242168970314</c:v>
                </c:pt>
                <c:pt idx="2897">
                  <c:v>1.6378674965195315</c:v>
                </c:pt>
                <c:pt idx="2898">
                  <c:v>1.6429803663846216</c:v>
                </c:pt>
                <c:pt idx="2899">
                  <c:v>1.6373311502251331</c:v>
                </c:pt>
                <c:pt idx="2900">
                  <c:v>1.6335865392469167</c:v>
                </c:pt>
                <c:pt idx="2901">
                  <c:v>1.6285318785115219</c:v>
                </c:pt>
                <c:pt idx="2902">
                  <c:v>1.6285318785115219</c:v>
                </c:pt>
                <c:pt idx="2903">
                  <c:v>1.6285318785115219</c:v>
                </c:pt>
                <c:pt idx="2904">
                  <c:v>1.6306563391765188</c:v>
                </c:pt>
                <c:pt idx="2905">
                  <c:v>1.6242995208316413</c:v>
                </c:pt>
                <c:pt idx="2906">
                  <c:v>1.6394786457906385</c:v>
                </c:pt>
                <c:pt idx="2907">
                  <c:v>1.6378674965195315</c:v>
                </c:pt>
                <c:pt idx="2908">
                  <c:v>1.6354567012838335</c:v>
                </c:pt>
                <c:pt idx="2909">
                  <c:v>1.6354567012838335</c:v>
                </c:pt>
                <c:pt idx="2910">
                  <c:v>1.6354567012838335</c:v>
                </c:pt>
                <c:pt idx="2911">
                  <c:v>1.6357242168970314</c:v>
                </c:pt>
                <c:pt idx="2912">
                  <c:v>1.6370631087828436</c:v>
                </c:pt>
                <c:pt idx="2913">
                  <c:v>1.6322533257161511</c:v>
                </c:pt>
                <c:pt idx="2914">
                  <c:v>1.6427104722792607</c:v>
                </c:pt>
                <c:pt idx="2915">
                  <c:v>1.6492125010307579</c:v>
                </c:pt>
                <c:pt idx="2916">
                  <c:v>1.6492125010307579</c:v>
                </c:pt>
                <c:pt idx="2917">
                  <c:v>1.6492125010307579</c:v>
                </c:pt>
                <c:pt idx="2918">
                  <c:v>1.6524828554903743</c:v>
                </c:pt>
                <c:pt idx="2919">
                  <c:v>1.6565890830779424</c:v>
                </c:pt>
                <c:pt idx="2920">
                  <c:v>1.6546703069413418</c:v>
                </c:pt>
                <c:pt idx="2921">
                  <c:v>1.6437905810799704</c:v>
                </c:pt>
                <c:pt idx="2922">
                  <c:v>1.6424406668309108</c:v>
                </c:pt>
                <c:pt idx="2923">
                  <c:v>1.6424406668309108</c:v>
                </c:pt>
                <c:pt idx="2924">
                  <c:v>1.6424406668309108</c:v>
                </c:pt>
                <c:pt idx="2925">
                  <c:v>1.6413623307345098</c:v>
                </c:pt>
                <c:pt idx="2926">
                  <c:v>1.6405545074235091</c:v>
                </c:pt>
                <c:pt idx="2927">
                  <c:v>1.6459550654267137</c:v>
                </c:pt>
                <c:pt idx="2928">
                  <c:v>1.6467682173734048</c:v>
                </c:pt>
                <c:pt idx="2929">
                  <c:v>1.6473107651758505</c:v>
                </c:pt>
                <c:pt idx="2930">
                  <c:v>1.6473107651758505</c:v>
                </c:pt>
                <c:pt idx="2931">
                  <c:v>1.6473107651758505</c:v>
                </c:pt>
                <c:pt idx="2932">
                  <c:v>1.6386726751331422</c:v>
                </c:pt>
                <c:pt idx="2933">
                  <c:v>1.6446015952635475</c:v>
                </c:pt>
                <c:pt idx="2934">
                  <c:v>1.6357242168970314</c:v>
                </c:pt>
                <c:pt idx="2935">
                  <c:v>1.6341204346760356</c:v>
                </c:pt>
                <c:pt idx="2936">
                  <c:v>1.6446015952635475</c:v>
                </c:pt>
                <c:pt idx="2937">
                  <c:v>1.6446015952635475</c:v>
                </c:pt>
                <c:pt idx="2938">
                  <c:v>1.6446015952635475</c:v>
                </c:pt>
                <c:pt idx="2939">
                  <c:v>1.6421709499958945</c:v>
                </c:pt>
                <c:pt idx="2940">
                  <c:v>1.6467682173734048</c:v>
                </c:pt>
                <c:pt idx="2941">
                  <c:v>1.6576875259013677</c:v>
                </c:pt>
                <c:pt idx="2942">
                  <c:v>1.6607157684962219</c:v>
                </c:pt>
                <c:pt idx="2943">
                  <c:v>1.6497566608925185</c:v>
                </c:pt>
                <c:pt idx="2944">
                  <c:v>1.6497566608925185</c:v>
                </c:pt>
                <c:pt idx="2945">
                  <c:v>1.6497566608925185</c:v>
                </c:pt>
                <c:pt idx="2946">
                  <c:v>1.6582372937567367</c:v>
                </c:pt>
                <c:pt idx="2947">
                  <c:v>1.6582372937567367</c:v>
                </c:pt>
                <c:pt idx="2948">
                  <c:v>1.6554920950252463</c:v>
                </c:pt>
                <c:pt idx="2949">
                  <c:v>1.648940555692967</c:v>
                </c:pt>
                <c:pt idx="2950">
                  <c:v>1.6451427161306242</c:v>
                </c:pt>
                <c:pt idx="2951">
                  <c:v>1.6451427161306242</c:v>
                </c:pt>
                <c:pt idx="2952">
                  <c:v>1.6451427161306242</c:v>
                </c:pt>
                <c:pt idx="2953">
                  <c:v>1.6325197943025058</c:v>
                </c:pt>
                <c:pt idx="2954">
                  <c:v>1.6301247045398972</c:v>
                </c:pt>
                <c:pt idx="2955">
                  <c:v>1.6301247045398972</c:v>
                </c:pt>
                <c:pt idx="2956">
                  <c:v>1.6327863499061146</c:v>
                </c:pt>
                <c:pt idx="2957">
                  <c:v>1.6397474788882511</c:v>
                </c:pt>
                <c:pt idx="2958">
                  <c:v>1.6397474788882511</c:v>
                </c:pt>
                <c:pt idx="2959">
                  <c:v>1.6397474788882511</c:v>
                </c:pt>
                <c:pt idx="2960">
                  <c:v>1.6410929679166326</c:v>
                </c:pt>
                <c:pt idx="2961">
                  <c:v>1.6478536705940512</c:v>
                </c:pt>
                <c:pt idx="2962">
                  <c:v>1.6582372937567367</c:v>
                </c:pt>
                <c:pt idx="2963">
                  <c:v>1.6629250852249104</c:v>
                </c:pt>
                <c:pt idx="2964">
                  <c:v>1.6732201121057475</c:v>
                </c:pt>
                <c:pt idx="2965">
                  <c:v>1.6732201121057475</c:v>
                </c:pt>
                <c:pt idx="2966">
                  <c:v>1.6732201121057475</c:v>
                </c:pt>
                <c:pt idx="2967">
                  <c:v>1.6715419974926871</c:v>
                </c:pt>
                <c:pt idx="2968">
                  <c:v>1.6690311274305267</c:v>
                </c:pt>
                <c:pt idx="2969">
                  <c:v>1.6715419974926871</c:v>
                </c:pt>
                <c:pt idx="2970">
                  <c:v>1.6656950112434412</c:v>
                </c:pt>
                <c:pt idx="2971">
                  <c:v>1.6648630650129026</c:v>
                </c:pt>
                <c:pt idx="2972">
                  <c:v>1.6648630650129026</c:v>
                </c:pt>
                <c:pt idx="2973">
                  <c:v>1.6648630650129026</c:v>
                </c:pt>
                <c:pt idx="2974">
                  <c:v>1.6645859342488556</c:v>
                </c:pt>
                <c:pt idx="2975">
                  <c:v>1.6701461377870563</c:v>
                </c:pt>
                <c:pt idx="2976">
                  <c:v>1.6629250852249104</c:v>
                </c:pt>
                <c:pt idx="2977">
                  <c:v>1.6687526074259493</c:v>
                </c:pt>
                <c:pt idx="2978">
                  <c:v>1.6754628466113763</c:v>
                </c:pt>
                <c:pt idx="2979">
                  <c:v>1.6754628466113763</c:v>
                </c:pt>
                <c:pt idx="2980">
                  <c:v>1.6754628466113763</c:v>
                </c:pt>
                <c:pt idx="2981">
                  <c:v>1.6732201121057475</c:v>
                </c:pt>
                <c:pt idx="2982">
                  <c:v>1.6668055671305944</c:v>
                </c:pt>
                <c:pt idx="2983">
                  <c:v>1.6729401923881222</c:v>
                </c:pt>
                <c:pt idx="2984">
                  <c:v>1.6737802326554523</c:v>
                </c:pt>
                <c:pt idx="2985">
                  <c:v>1.6726603663126203</c:v>
                </c:pt>
                <c:pt idx="2986">
                  <c:v>1.6726603663126203</c:v>
                </c:pt>
                <c:pt idx="2987">
                  <c:v>1.6726603663126203</c:v>
                </c:pt>
                <c:pt idx="2988">
                  <c:v>1.6634783331947103</c:v>
                </c:pt>
                <c:pt idx="2989">
                  <c:v>1.6634783331947103</c:v>
                </c:pt>
                <c:pt idx="2990">
                  <c:v>1.6615435739802276</c:v>
                </c:pt>
                <c:pt idx="2991">
                  <c:v>1.6668055671305944</c:v>
                </c:pt>
                <c:pt idx="2992">
                  <c:v>1.6618196925633568</c:v>
                </c:pt>
                <c:pt idx="2993">
                  <c:v>1.6618196925633568</c:v>
                </c:pt>
                <c:pt idx="2994">
                  <c:v>1.6618196925633568</c:v>
                </c:pt>
                <c:pt idx="2995">
                  <c:v>1.6643088957310477</c:v>
                </c:pt>
                <c:pt idx="2996">
                  <c:v>1.6565890830779424</c:v>
                </c:pt>
                <c:pt idx="2997">
                  <c:v>1.6634783331947103</c:v>
                </c:pt>
                <c:pt idx="2998">
                  <c:v>1.6508460586050351</c:v>
                </c:pt>
                <c:pt idx="2999">
                  <c:v>1.64866870002473</c:v>
                </c:pt>
                <c:pt idx="3000">
                  <c:v>1.64866870002473</c:v>
                </c:pt>
                <c:pt idx="3001">
                  <c:v>1.64866870002473</c:v>
                </c:pt>
                <c:pt idx="3002">
                  <c:v>1.648940555692967</c:v>
                </c:pt>
                <c:pt idx="3003">
                  <c:v>1.6508460586050351</c:v>
                </c:pt>
                <c:pt idx="3004">
                  <c:v>1.657138122462507</c:v>
                </c:pt>
                <c:pt idx="3005">
                  <c:v>1.6615435739802276</c:v>
                </c:pt>
                <c:pt idx="3006">
                  <c:v>1.6634783331947103</c:v>
                </c:pt>
                <c:pt idx="3007">
                  <c:v>1.6634783331947103</c:v>
                </c:pt>
                <c:pt idx="3008">
                  <c:v>1.6634783331947103</c:v>
                </c:pt>
                <c:pt idx="3009">
                  <c:v>1.6668055671305944</c:v>
                </c:pt>
                <c:pt idx="3010">
                  <c:v>1.6648630650129026</c:v>
                </c:pt>
                <c:pt idx="3011">
                  <c:v>1.6632016632016633</c:v>
                </c:pt>
                <c:pt idx="3012">
                  <c:v>1.6587874263913081</c:v>
                </c:pt>
                <c:pt idx="3013">
                  <c:v>1.6598887874512407</c:v>
                </c:pt>
                <c:pt idx="3014">
                  <c:v>1.6598887874512407</c:v>
                </c:pt>
                <c:pt idx="3015">
                  <c:v>1.6598887874512407</c:v>
                </c:pt>
                <c:pt idx="3016">
                  <c:v>1.6607157684962219</c:v>
                </c:pt>
                <c:pt idx="3017">
                  <c:v>1.6749015995310277</c:v>
                </c:pt>
                <c:pt idx="3018">
                  <c:v>1.6757436112274822</c:v>
                </c:pt>
                <c:pt idx="3019">
                  <c:v>1.678556441460344</c:v>
                </c:pt>
                <c:pt idx="3020">
                  <c:v>1.6726603663126203</c:v>
                </c:pt>
                <c:pt idx="3021">
                  <c:v>1.6726603663126203</c:v>
                </c:pt>
                <c:pt idx="3022">
                  <c:v>1.6726603663126203</c:v>
                </c:pt>
                <c:pt idx="3023">
                  <c:v>1.6737802326554523</c:v>
                </c:pt>
                <c:pt idx="3024">
                  <c:v>1.672100994900092</c:v>
                </c:pt>
                <c:pt idx="3025">
                  <c:v>1.6799664006719868</c:v>
                </c:pt>
                <c:pt idx="3026">
                  <c:v>1.6810960746406658</c:v>
                </c:pt>
                <c:pt idx="3027">
                  <c:v>1.678556441460344</c:v>
                </c:pt>
                <c:pt idx="3028">
                  <c:v>1.678556441460344</c:v>
                </c:pt>
                <c:pt idx="3029">
                  <c:v>1.678556441460344</c:v>
                </c:pt>
                <c:pt idx="3030">
                  <c:v>1.6794021328407087</c:v>
                </c:pt>
                <c:pt idx="3031">
                  <c:v>1.6825103053756203</c:v>
                </c:pt>
                <c:pt idx="3032">
                  <c:v>1.6765864699471875</c:v>
                </c:pt>
                <c:pt idx="3033">
                  <c:v>1.6799664006719868</c:v>
                </c:pt>
                <c:pt idx="3034">
                  <c:v>1.6805310478111084</c:v>
                </c:pt>
                <c:pt idx="3035">
                  <c:v>1.6805310478111084</c:v>
                </c:pt>
                <c:pt idx="3036">
                  <c:v>1.6805310478111084</c:v>
                </c:pt>
                <c:pt idx="3037">
                  <c:v>1.6810960746406658</c:v>
                </c:pt>
                <c:pt idx="3038">
                  <c:v>1.6836434043269637</c:v>
                </c:pt>
                <c:pt idx="3039">
                  <c:v>1.6887612935911511</c:v>
                </c:pt>
                <c:pt idx="3040">
                  <c:v>1.6890465332319906</c:v>
                </c:pt>
                <c:pt idx="3041">
                  <c:v>1.687336539272758</c:v>
                </c:pt>
                <c:pt idx="3042">
                  <c:v>1.687336539272758</c:v>
                </c:pt>
                <c:pt idx="3043">
                  <c:v>1.687336539272758</c:v>
                </c:pt>
                <c:pt idx="3044">
                  <c:v>1.6867673104495235</c:v>
                </c:pt>
                <c:pt idx="3045">
                  <c:v>1.6979370065370576</c:v>
                </c:pt>
                <c:pt idx="3046">
                  <c:v>1.6964967342437864</c:v>
                </c:pt>
                <c:pt idx="3047">
                  <c:v>1.6944844531051428</c:v>
                </c:pt>
                <c:pt idx="3048">
                  <c:v>1.6853459172495153</c:v>
                </c:pt>
                <c:pt idx="3049">
                  <c:v>1.6853459172495153</c:v>
                </c:pt>
                <c:pt idx="3050">
                  <c:v>1.6853459172495153</c:v>
                </c:pt>
                <c:pt idx="3051">
                  <c:v>1.687336539272758</c:v>
                </c:pt>
                <c:pt idx="3052">
                  <c:v>1.6836434043269637</c:v>
                </c:pt>
                <c:pt idx="3053">
                  <c:v>1.6782747335738861</c:v>
                </c:pt>
                <c:pt idx="3054">
                  <c:v>1.6796842193667589</c:v>
                </c:pt>
                <c:pt idx="3055">
                  <c:v>1.6822272689040287</c:v>
                </c:pt>
                <c:pt idx="3056">
                  <c:v>1.6822272689040287</c:v>
                </c:pt>
                <c:pt idx="3057">
                  <c:v>1.6822272689040287</c:v>
                </c:pt>
                <c:pt idx="3058">
                  <c:v>1.6822272689040287</c:v>
                </c:pt>
                <c:pt idx="3059">
                  <c:v>1.6844942306072601</c:v>
                </c:pt>
                <c:pt idx="3060">
                  <c:v>1.6867673104495235</c:v>
                </c:pt>
                <c:pt idx="3061">
                  <c:v>1.6859141869678835</c:v>
                </c:pt>
                <c:pt idx="3062">
                  <c:v>1.6842105263157894</c:v>
                </c:pt>
                <c:pt idx="3063">
                  <c:v>1.6842105263157894</c:v>
                </c:pt>
                <c:pt idx="3064">
                  <c:v>1.6842105263157894</c:v>
                </c:pt>
                <c:pt idx="3065">
                  <c:v>1.6844942306072601</c:v>
                </c:pt>
                <c:pt idx="3066">
                  <c:v>1.6802486768041671</c:v>
                </c:pt>
                <c:pt idx="3067">
                  <c:v>1.6709833737154314</c:v>
                </c:pt>
                <c:pt idx="3068">
                  <c:v>1.6712626389237066</c:v>
                </c:pt>
                <c:pt idx="3069">
                  <c:v>1.6765864699471875</c:v>
                </c:pt>
                <c:pt idx="3070">
                  <c:v>1.6765864699471875</c:v>
                </c:pt>
                <c:pt idx="3071">
                  <c:v>1.6765864699471875</c:v>
                </c:pt>
                <c:pt idx="3072">
                  <c:v>1.6754628466113763</c:v>
                </c:pt>
                <c:pt idx="3073">
                  <c:v>1.674340728338217</c:v>
                </c:pt>
                <c:pt idx="3074">
                  <c:v>1.674340728338217</c:v>
                </c:pt>
                <c:pt idx="3075">
                  <c:v>1.6799664006719868</c:v>
                </c:pt>
                <c:pt idx="3076">
                  <c:v>1.6794021328407087</c:v>
                </c:pt>
                <c:pt idx="3077">
                  <c:v>1.6794021328407087</c:v>
                </c:pt>
                <c:pt idx="3078">
                  <c:v>1.6794021328407087</c:v>
                </c:pt>
                <c:pt idx="3079">
                  <c:v>1.6791201410460919</c:v>
                </c:pt>
                <c:pt idx="3080">
                  <c:v>1.6754628466113763</c:v>
                </c:pt>
                <c:pt idx="3081">
                  <c:v>1.6788382439351968</c:v>
                </c:pt>
                <c:pt idx="3082">
                  <c:v>1.6856300042140748</c:v>
                </c:pt>
                <c:pt idx="3083">
                  <c:v>1.6956337431114878</c:v>
                </c:pt>
                <c:pt idx="3084">
                  <c:v>1.6956337431114878</c:v>
                </c:pt>
                <c:pt idx="3085">
                  <c:v>1.6956337431114878</c:v>
                </c:pt>
                <c:pt idx="3086">
                  <c:v>1.6982253545045427</c:v>
                </c:pt>
                <c:pt idx="3087">
                  <c:v>1.6962089729454668</c:v>
                </c:pt>
                <c:pt idx="3088">
                  <c:v>1.6944844531051428</c:v>
                </c:pt>
                <c:pt idx="3089">
                  <c:v>1.7048844940755263</c:v>
                </c:pt>
                <c:pt idx="3090">
                  <c:v>1.7011142298205324</c:v>
                </c:pt>
                <c:pt idx="3091">
                  <c:v>1.7011142298205324</c:v>
                </c:pt>
                <c:pt idx="3092">
                  <c:v>1.7011142298205324</c:v>
                </c:pt>
                <c:pt idx="3093">
                  <c:v>1.7008249000765372</c:v>
                </c:pt>
                <c:pt idx="3094">
                  <c:v>1.6967845931958936</c:v>
                </c:pt>
                <c:pt idx="3095">
                  <c:v>1.6979370065370576</c:v>
                </c:pt>
                <c:pt idx="3096">
                  <c:v>1.7008249000765372</c:v>
                </c:pt>
                <c:pt idx="3097">
                  <c:v>1.7019828099736192</c:v>
                </c:pt>
                <c:pt idx="3098">
                  <c:v>1.7019828099736192</c:v>
                </c:pt>
                <c:pt idx="3099">
                  <c:v>1.7019828099736192</c:v>
                </c:pt>
                <c:pt idx="3100">
                  <c:v>1.7104250406225947</c:v>
                </c:pt>
                <c:pt idx="3101">
                  <c:v>1.7142367360932544</c:v>
                </c:pt>
                <c:pt idx="3102">
                  <c:v>1.7162962327297691</c:v>
                </c:pt>
                <c:pt idx="3103">
                  <c:v>1.7142367360932544</c:v>
                </c:pt>
                <c:pt idx="3104">
                  <c:v>1.7148246591785992</c:v>
                </c:pt>
                <c:pt idx="3105">
                  <c:v>1.7148246591785992</c:v>
                </c:pt>
                <c:pt idx="3106">
                  <c:v>1.7148246591785992</c:v>
                </c:pt>
                <c:pt idx="3107">
                  <c:v>1.7130620985010707</c:v>
                </c:pt>
                <c:pt idx="3108">
                  <c:v>1.712475383166367</c:v>
                </c:pt>
                <c:pt idx="3109">
                  <c:v>1.7130620985010707</c:v>
                </c:pt>
                <c:pt idx="3110">
                  <c:v>1.7118890695882909</c:v>
                </c:pt>
                <c:pt idx="3111">
                  <c:v>1.7104250406225947</c:v>
                </c:pt>
                <c:pt idx="3112">
                  <c:v>1.7104250406225947</c:v>
                </c:pt>
                <c:pt idx="3113">
                  <c:v>1.7104250406225947</c:v>
                </c:pt>
                <c:pt idx="3114">
                  <c:v>1.7089635136289842</c:v>
                </c:pt>
                <c:pt idx="3115">
                  <c:v>1.7151187719749594</c:v>
                </c:pt>
                <c:pt idx="3116">
                  <c:v>1.7136492160054837</c:v>
                </c:pt>
                <c:pt idx="3117">
                  <c:v>1.7104250406225947</c:v>
                </c:pt>
                <c:pt idx="3118">
                  <c:v>1.7069215669539985</c:v>
                </c:pt>
                <c:pt idx="3119">
                  <c:v>1.7069215669539985</c:v>
                </c:pt>
                <c:pt idx="3120">
                  <c:v>1.7069215669539985</c:v>
                </c:pt>
                <c:pt idx="3121">
                  <c:v>1.7057569296375266</c:v>
                </c:pt>
                <c:pt idx="3122">
                  <c:v>1.7054660185895796</c:v>
                </c:pt>
                <c:pt idx="3123">
                  <c:v>1.704593880507969</c:v>
                </c:pt>
                <c:pt idx="3124">
                  <c:v>1.6979370065370576</c:v>
                </c:pt>
                <c:pt idx="3125">
                  <c:v>1.697072549851506</c:v>
                </c:pt>
                <c:pt idx="3126">
                  <c:v>1.697072549851506</c:v>
                </c:pt>
                <c:pt idx="3127">
                  <c:v>1.697072549851506</c:v>
                </c:pt>
                <c:pt idx="3128">
                  <c:v>1.6988023443472351</c:v>
                </c:pt>
                <c:pt idx="3129">
                  <c:v>1.6944844531051428</c:v>
                </c:pt>
                <c:pt idx="3130">
                  <c:v>1.6907599966184799</c:v>
                </c:pt>
                <c:pt idx="3131">
                  <c:v>1.6884761502743773</c:v>
                </c:pt>
                <c:pt idx="3132">
                  <c:v>1.6830766641420518</c:v>
                </c:pt>
                <c:pt idx="3133">
                  <c:v>1.6830766641420518</c:v>
                </c:pt>
                <c:pt idx="3134">
                  <c:v>1.6830766641420518</c:v>
                </c:pt>
                <c:pt idx="3135">
                  <c:v>1.6839269175717775</c:v>
                </c:pt>
                <c:pt idx="3136">
                  <c:v>1.6867673104495235</c:v>
                </c:pt>
                <c:pt idx="3137">
                  <c:v>1.6833599865331201</c:v>
                </c:pt>
                <c:pt idx="3138">
                  <c:v>1.6842105263157894</c:v>
                </c:pt>
                <c:pt idx="3139">
                  <c:v>1.6791201410460919</c:v>
                </c:pt>
                <c:pt idx="3140">
                  <c:v>1.6791201410460919</c:v>
                </c:pt>
                <c:pt idx="3141">
                  <c:v>1.6791201410460919</c:v>
                </c:pt>
                <c:pt idx="3142">
                  <c:v>1.6782747335738861</c:v>
                </c:pt>
                <c:pt idx="3143">
                  <c:v>1.6802486768041671</c:v>
                </c:pt>
                <c:pt idx="3144">
                  <c:v>1.6695884464479507</c:v>
                </c:pt>
                <c:pt idx="3145">
                  <c:v>1.6687526074259493</c:v>
                </c:pt>
                <c:pt idx="3146">
                  <c:v>1.6687526074259493</c:v>
                </c:pt>
                <c:pt idx="3147">
                  <c:v>1.6687526074259493</c:v>
                </c:pt>
                <c:pt idx="3148">
                  <c:v>1.6687526074259493</c:v>
                </c:pt>
                <c:pt idx="3149">
                  <c:v>1.6723806338322602</c:v>
                </c:pt>
                <c:pt idx="3150">
                  <c:v>1.6620959029335993</c:v>
                </c:pt>
                <c:pt idx="3151">
                  <c:v>1.6640319494134288</c:v>
                </c:pt>
                <c:pt idx="3152">
                  <c:v>1.6587874263913081</c:v>
                </c:pt>
                <c:pt idx="3153">
                  <c:v>1.657138122462507</c:v>
                </c:pt>
                <c:pt idx="3154">
                  <c:v>1.657138122462507</c:v>
                </c:pt>
                <c:pt idx="3155">
                  <c:v>1.657138122462507</c:v>
                </c:pt>
                <c:pt idx="3156">
                  <c:v>1.6582372937567367</c:v>
                </c:pt>
                <c:pt idx="3157">
                  <c:v>1.657138122462507</c:v>
                </c:pt>
                <c:pt idx="3158">
                  <c:v>1.6579623642543315</c:v>
                </c:pt>
                <c:pt idx="3159">
                  <c:v>1.6576875259013677</c:v>
                </c:pt>
                <c:pt idx="3160">
                  <c:v>1.6579623642543315</c:v>
                </c:pt>
                <c:pt idx="3161">
                  <c:v>1.6579623642543315</c:v>
                </c:pt>
                <c:pt idx="3162">
                  <c:v>1.6579623642543315</c:v>
                </c:pt>
                <c:pt idx="3163">
                  <c:v>1.6615435739802276</c:v>
                </c:pt>
                <c:pt idx="3164">
                  <c:v>1.6500288755053214</c:v>
                </c:pt>
                <c:pt idx="3165">
                  <c:v>1.6451427161306242</c:v>
                </c:pt>
                <c:pt idx="3166">
                  <c:v>1.6389412439564042</c:v>
                </c:pt>
                <c:pt idx="3167">
                  <c:v>1.6314544416347174</c:v>
                </c:pt>
                <c:pt idx="3168">
                  <c:v>1.6314544416347174</c:v>
                </c:pt>
                <c:pt idx="3169">
                  <c:v>1.6314544416347174</c:v>
                </c:pt>
                <c:pt idx="3170">
                  <c:v>1.6145959473641722</c:v>
                </c:pt>
                <c:pt idx="3171">
                  <c:v>1.6099170892699026</c:v>
                </c:pt>
                <c:pt idx="3172">
                  <c:v>1.6135538523598225</c:v>
                </c:pt>
                <c:pt idx="3173">
                  <c:v>1.6219284729543426</c:v>
                </c:pt>
                <c:pt idx="3174">
                  <c:v>1.6232448664881098</c:v>
                </c:pt>
                <c:pt idx="3175">
                  <c:v>1.6232448664881098</c:v>
                </c:pt>
                <c:pt idx="3176">
                  <c:v>1.6232448664881098</c:v>
                </c:pt>
                <c:pt idx="3177">
                  <c:v>1.6235084016559787</c:v>
                </c:pt>
                <c:pt idx="3178">
                  <c:v>1.6216654504175787</c:v>
                </c:pt>
                <c:pt idx="3179">
                  <c:v>1.6314544416347174</c:v>
                </c:pt>
                <c:pt idx="3180">
                  <c:v>1.6349219324777242</c:v>
                </c:pt>
                <c:pt idx="3181">
                  <c:v>1.6325197943025058</c:v>
                </c:pt>
                <c:pt idx="3182">
                  <c:v>1.6325197943025058</c:v>
                </c:pt>
                <c:pt idx="3183">
                  <c:v>1.6325197943025058</c:v>
                </c:pt>
                <c:pt idx="3184">
                  <c:v>1.6341204346760356</c:v>
                </c:pt>
                <c:pt idx="3185">
                  <c:v>1.6362595107584064</c:v>
                </c:pt>
                <c:pt idx="3186">
                  <c:v>1.6346546791990191</c:v>
                </c:pt>
                <c:pt idx="3187">
                  <c:v>1.6301247045398972</c:v>
                </c:pt>
                <c:pt idx="3188">
                  <c:v>1.6256197675363733</c:v>
                </c:pt>
                <c:pt idx="3189">
                  <c:v>1.6256197675363733</c:v>
                </c:pt>
                <c:pt idx="3190">
                  <c:v>1.6256197675363733</c:v>
                </c:pt>
                <c:pt idx="3191">
                  <c:v>1.6253555465258027</c:v>
                </c:pt>
                <c:pt idx="3192">
                  <c:v>1.6221915808256955</c:v>
                </c:pt>
                <c:pt idx="3193">
                  <c:v>1.6203516163007374</c:v>
                </c:pt>
                <c:pt idx="3194">
                  <c:v>1.6117334192924491</c:v>
                </c:pt>
                <c:pt idx="3195">
                  <c:v>1.5975716910296349</c:v>
                </c:pt>
                <c:pt idx="3196">
                  <c:v>1.5975716910296349</c:v>
                </c:pt>
                <c:pt idx="3197">
                  <c:v>1.5975716910296349</c:v>
                </c:pt>
                <c:pt idx="3198">
                  <c:v>1.600896502041143</c:v>
                </c:pt>
                <c:pt idx="3199">
                  <c:v>1.6078462898946861</c:v>
                </c:pt>
                <c:pt idx="3200">
                  <c:v>1.6062966829973495</c:v>
                </c:pt>
                <c:pt idx="3201">
                  <c:v>1.6138142499798271</c:v>
                </c:pt>
                <c:pt idx="3202">
                  <c:v>1.6037206318659287</c:v>
                </c:pt>
                <c:pt idx="3203">
                  <c:v>1.6037206318659287</c:v>
                </c:pt>
                <c:pt idx="3204">
                  <c:v>1.6037206318659287</c:v>
                </c:pt>
                <c:pt idx="3205">
                  <c:v>1.6052652700858816</c:v>
                </c:pt>
                <c:pt idx="3206">
                  <c:v>1.5932446427148887</c:v>
                </c:pt>
                <c:pt idx="3207">
                  <c:v>1.5950235265970172</c:v>
                </c:pt>
                <c:pt idx="3208">
                  <c:v>1.6055229991169624</c:v>
                </c:pt>
                <c:pt idx="3209">
                  <c:v>1.6073294221650727</c:v>
                </c:pt>
                <c:pt idx="3210">
                  <c:v>1.6073294221650727</c:v>
                </c:pt>
                <c:pt idx="3211">
                  <c:v>1.6073294221650727</c:v>
                </c:pt>
                <c:pt idx="3212">
                  <c:v>1.6135538523598225</c:v>
                </c:pt>
                <c:pt idx="3213">
                  <c:v>1.6135538523598225</c:v>
                </c:pt>
                <c:pt idx="3214">
                  <c:v>1.606812886639351</c:v>
                </c:pt>
                <c:pt idx="3215">
                  <c:v>1.6029494269455797</c:v>
                </c:pt>
                <c:pt idx="3216">
                  <c:v>1.60862221507279</c:v>
                </c:pt>
                <c:pt idx="3217">
                  <c:v>1.60862221507279</c:v>
                </c:pt>
                <c:pt idx="3218">
                  <c:v>1.60862221507279</c:v>
                </c:pt>
                <c:pt idx="3219">
                  <c:v>1.6132935387593772</c:v>
                </c:pt>
                <c:pt idx="3220">
                  <c:v>1.6156393892883107</c:v>
                </c:pt>
                <c:pt idx="3221">
                  <c:v>1.6135538523598225</c:v>
                </c:pt>
                <c:pt idx="3222">
                  <c:v>1.6034634811192174</c:v>
                </c:pt>
                <c:pt idx="3223">
                  <c:v>1.599360255897641</c:v>
                </c:pt>
                <c:pt idx="3224">
                  <c:v>1.599360255897641</c:v>
                </c:pt>
                <c:pt idx="3225">
                  <c:v>1.599360255897641</c:v>
                </c:pt>
                <c:pt idx="3226">
                  <c:v>1.5973165082661129</c:v>
                </c:pt>
                <c:pt idx="3227">
                  <c:v>1.5991045014791718</c:v>
                </c:pt>
                <c:pt idx="3228">
                  <c:v>1.5968063872255489</c:v>
                </c:pt>
                <c:pt idx="3229">
                  <c:v>1.5861686097232137</c:v>
                </c:pt>
                <c:pt idx="3230">
                  <c:v>1.5836566632354108</c:v>
                </c:pt>
                <c:pt idx="3231">
                  <c:v>1.5836566632354108</c:v>
                </c:pt>
                <c:pt idx="3232">
                  <c:v>1.5836566632354108</c:v>
                </c:pt>
                <c:pt idx="3233">
                  <c:v>1.5879317189360858</c:v>
                </c:pt>
                <c:pt idx="3234">
                  <c:v>1.5879317189360858</c:v>
                </c:pt>
                <c:pt idx="3235">
                  <c:v>1.5809026954390959</c:v>
                </c:pt>
                <c:pt idx="3236">
                  <c:v>1.5729453401494298</c:v>
                </c:pt>
                <c:pt idx="3237">
                  <c:v>1.5643332029722332</c:v>
                </c:pt>
                <c:pt idx="3238">
                  <c:v>1.5643332029722332</c:v>
                </c:pt>
                <c:pt idx="3239">
                  <c:v>1.5643332029722332</c:v>
                </c:pt>
                <c:pt idx="3240">
                  <c:v>1.5653126712060734</c:v>
                </c:pt>
                <c:pt idx="3241">
                  <c:v>1.5645779550966128</c:v>
                </c:pt>
                <c:pt idx="3242">
                  <c:v>1.5670296952127243</c:v>
                </c:pt>
                <c:pt idx="3243">
                  <c:v>1.5692428403295411</c:v>
                </c:pt>
                <c:pt idx="3244">
                  <c:v>1.5677667163126126</c:v>
                </c:pt>
                <c:pt idx="3245">
                  <c:v>1.5677667163126126</c:v>
                </c:pt>
                <c:pt idx="3246">
                  <c:v>1.5677667163126126</c:v>
                </c:pt>
                <c:pt idx="3247">
                  <c:v>1.5712153350616702</c:v>
                </c:pt>
                <c:pt idx="3248">
                  <c:v>1.5724506643604057</c:v>
                </c:pt>
                <c:pt idx="3249">
                  <c:v>1.5791551519936835</c:v>
                </c:pt>
                <c:pt idx="3250">
                  <c:v>1.5719562996148708</c:v>
                </c:pt>
                <c:pt idx="3251">
                  <c:v>1.5643332029722332</c:v>
                </c:pt>
                <c:pt idx="3252">
                  <c:v>1.5643332029722332</c:v>
                </c:pt>
                <c:pt idx="3253">
                  <c:v>1.5643332029722332</c:v>
                </c:pt>
                <c:pt idx="3254">
                  <c:v>1.5726979633561373</c:v>
                </c:pt>
                <c:pt idx="3255">
                  <c:v>1.563599405832226</c:v>
                </c:pt>
                <c:pt idx="3256">
                  <c:v>1.5709685020815334</c:v>
                </c:pt>
                <c:pt idx="3257">
                  <c:v>1.5722034431255405</c:v>
                </c:pt>
                <c:pt idx="3258">
                  <c:v>1.5594541910331385</c:v>
                </c:pt>
                <c:pt idx="3259">
                  <c:v>1.5594541910331385</c:v>
                </c:pt>
                <c:pt idx="3260">
                  <c:v>1.5594541910331385</c:v>
                </c:pt>
                <c:pt idx="3261">
                  <c:v>1.5633549597436096</c:v>
                </c:pt>
                <c:pt idx="3262">
                  <c:v>1.5697354995683228</c:v>
                </c:pt>
                <c:pt idx="3263">
                  <c:v>1.5697354995683228</c:v>
                </c:pt>
                <c:pt idx="3264">
                  <c:v>1.5704750687082842</c:v>
                </c:pt>
                <c:pt idx="3265">
                  <c:v>1.5734403272755881</c:v>
                </c:pt>
                <c:pt idx="3266">
                  <c:v>1.5734403272755881</c:v>
                </c:pt>
                <c:pt idx="3267">
                  <c:v>1.5734403272755881</c:v>
                </c:pt>
                <c:pt idx="3268">
                  <c:v>1.5640885274106515</c:v>
                </c:pt>
                <c:pt idx="3269">
                  <c:v>1.5722034431255405</c:v>
                </c:pt>
                <c:pt idx="3270">
                  <c:v>1.5658028654192435</c:v>
                </c:pt>
                <c:pt idx="3271">
                  <c:v>1.5660480776759849</c:v>
                </c:pt>
                <c:pt idx="3272">
                  <c:v>1.5628662967883098</c:v>
                </c:pt>
                <c:pt idx="3273">
                  <c:v>1.5628662967883098</c:v>
                </c:pt>
                <c:pt idx="3274">
                  <c:v>1.5628662967883098</c:v>
                </c:pt>
                <c:pt idx="3275">
                  <c:v>1.5621338748730766</c:v>
                </c:pt>
                <c:pt idx="3276">
                  <c:v>1.5507482360238813</c:v>
                </c:pt>
                <c:pt idx="3277">
                  <c:v>1.5550890288469015</c:v>
                </c:pt>
                <c:pt idx="3278">
                  <c:v>1.5572685509616133</c:v>
                </c:pt>
                <c:pt idx="3279">
                  <c:v>1.555814858031894</c:v>
                </c:pt>
                <c:pt idx="3280">
                  <c:v>1.555814858031894</c:v>
                </c:pt>
                <c:pt idx="3281">
                  <c:v>1.555814858031894</c:v>
                </c:pt>
                <c:pt idx="3282">
                  <c:v>1.5529155990371923</c:v>
                </c:pt>
                <c:pt idx="3283">
                  <c:v>1.5565413650867772</c:v>
                </c:pt>
                <c:pt idx="3284">
                  <c:v>1.5584820384945062</c:v>
                </c:pt>
                <c:pt idx="3285">
                  <c:v>1.5550890288469015</c:v>
                </c:pt>
                <c:pt idx="3286">
                  <c:v>1.5371608638844056</c:v>
                </c:pt>
                <c:pt idx="3287">
                  <c:v>1.5371608638844056</c:v>
                </c:pt>
                <c:pt idx="3288">
                  <c:v>1.5371608638844056</c:v>
                </c:pt>
                <c:pt idx="3289">
                  <c:v>1.5235773596404358</c:v>
                </c:pt>
                <c:pt idx="3290">
                  <c:v>1.5177961599757153</c:v>
                </c:pt>
                <c:pt idx="3291">
                  <c:v>1.5068183530475403</c:v>
                </c:pt>
                <c:pt idx="3292">
                  <c:v>1.5109163707788773</c:v>
                </c:pt>
                <c:pt idx="3293">
                  <c:v>1.5150367396409363</c:v>
                </c:pt>
                <c:pt idx="3294">
                  <c:v>1.5150367396409363</c:v>
                </c:pt>
                <c:pt idx="3295">
                  <c:v>1.5150367396409363</c:v>
                </c:pt>
                <c:pt idx="3296">
                  <c:v>1.5145778114350625</c:v>
                </c:pt>
                <c:pt idx="3297">
                  <c:v>1.5180265654648957</c:v>
                </c:pt>
                <c:pt idx="3298">
                  <c:v>1.5226494099733539</c:v>
                </c:pt>
                <c:pt idx="3299">
                  <c:v>1.5161852778409521</c:v>
                </c:pt>
                <c:pt idx="3300">
                  <c:v>1.5116015418335726</c:v>
                </c:pt>
                <c:pt idx="3301">
                  <c:v>1.5116015418335726</c:v>
                </c:pt>
                <c:pt idx="3302">
                  <c:v>1.5116015418335726</c:v>
                </c:pt>
                <c:pt idx="3303">
                  <c:v>1.5157256536566883</c:v>
                </c:pt>
                <c:pt idx="3304">
                  <c:v>1.517565824417634</c:v>
                </c:pt>
                <c:pt idx="3305">
                  <c:v>1.5118300703000984</c:v>
                </c:pt>
                <c:pt idx="3306">
                  <c:v>1.5052306766011891</c:v>
                </c:pt>
                <c:pt idx="3307">
                  <c:v>1.50251671549846</c:v>
                </c:pt>
                <c:pt idx="3308">
                  <c:v>1.50251671549846</c:v>
                </c:pt>
                <c:pt idx="3309">
                  <c:v>1.50251671549846</c:v>
                </c:pt>
                <c:pt idx="3310">
                  <c:v>1.5068183530475403</c:v>
                </c:pt>
                <c:pt idx="3311">
                  <c:v>1.519872330724219</c:v>
                </c:pt>
                <c:pt idx="3312">
                  <c:v>1.517105362967458</c:v>
                </c:pt>
                <c:pt idx="3313">
                  <c:v>1.5054572826496049</c:v>
                </c:pt>
                <c:pt idx="3314">
                  <c:v>1.5022909937654925</c:v>
                </c:pt>
                <c:pt idx="3315">
                  <c:v>1.5022909937654925</c:v>
                </c:pt>
                <c:pt idx="3316">
                  <c:v>1.5022909937654925</c:v>
                </c:pt>
                <c:pt idx="3317">
                  <c:v>1.5016142353029507</c:v>
                </c:pt>
                <c:pt idx="3318">
                  <c:v>1.5143484515787082</c:v>
                </c:pt>
                <c:pt idx="3319">
                  <c:v>1.5214910612400152</c:v>
                </c:pt>
                <c:pt idx="3320">
                  <c:v>1.5291688967046408</c:v>
                </c:pt>
                <c:pt idx="3321">
                  <c:v>1.525669387443741</c:v>
                </c:pt>
                <c:pt idx="3322">
                  <c:v>1.525669387443741</c:v>
                </c:pt>
                <c:pt idx="3323">
                  <c:v>1.525669387443741</c:v>
                </c:pt>
                <c:pt idx="3324">
                  <c:v>1.5226494099733539</c:v>
                </c:pt>
                <c:pt idx="3325">
                  <c:v>1.5247388884653501</c:v>
                </c:pt>
                <c:pt idx="3326">
                  <c:v>1.5247388884653501</c:v>
                </c:pt>
                <c:pt idx="3327">
                  <c:v>1.5383432043688947</c:v>
                </c:pt>
                <c:pt idx="3328">
                  <c:v>1.5392903871315324</c:v>
                </c:pt>
                <c:pt idx="3329">
                  <c:v>1.5392903871315324</c:v>
                </c:pt>
                <c:pt idx="3330">
                  <c:v>1.5392903871315324</c:v>
                </c:pt>
                <c:pt idx="3331">
                  <c:v>1.5378700499807767</c:v>
                </c:pt>
                <c:pt idx="3332">
                  <c:v>1.5345661014348195</c:v>
                </c:pt>
                <c:pt idx="3333">
                  <c:v>1.5438054805094557</c:v>
                </c:pt>
                <c:pt idx="3334">
                  <c:v>1.5440438508453642</c:v>
                </c:pt>
                <c:pt idx="3335">
                  <c:v>1.5378700499807767</c:v>
                </c:pt>
                <c:pt idx="3336">
                  <c:v>1.5378700499807767</c:v>
                </c:pt>
                <c:pt idx="3337">
                  <c:v>1.5378700499807767</c:v>
                </c:pt>
                <c:pt idx="3338">
                  <c:v>1.5459534668006492</c:v>
                </c:pt>
                <c:pt idx="3339">
                  <c:v>1.5447594037228702</c:v>
                </c:pt>
                <c:pt idx="3340">
                  <c:v>1.5488267637264774</c:v>
                </c:pt>
                <c:pt idx="3341">
                  <c:v>1.5416634548678025</c:v>
                </c:pt>
                <c:pt idx="3342">
                  <c:v>1.5449980687524141</c:v>
                </c:pt>
                <c:pt idx="3343">
                  <c:v>1.5449980687524141</c:v>
                </c:pt>
                <c:pt idx="3344">
                  <c:v>1.5449980687524141</c:v>
                </c:pt>
                <c:pt idx="3345">
                  <c:v>1.5355086372360844</c:v>
                </c:pt>
                <c:pt idx="3346">
                  <c:v>1.5373971865631486</c:v>
                </c:pt>
                <c:pt idx="3347">
                  <c:v>1.5268341094740057</c:v>
                </c:pt>
                <c:pt idx="3348">
                  <c:v>1.5226494099733539</c:v>
                </c:pt>
                <c:pt idx="3349">
                  <c:v>1.5068183530475403</c:v>
                </c:pt>
                <c:pt idx="3350">
                  <c:v>1.5068183530475403</c:v>
                </c:pt>
                <c:pt idx="3351">
                  <c:v>1.5068183530475403</c:v>
                </c:pt>
                <c:pt idx="3352">
                  <c:v>1.5106881184379484</c:v>
                </c:pt>
                <c:pt idx="3353">
                  <c:v>1.5079544597753147</c:v>
                </c:pt>
                <c:pt idx="3354">
                  <c:v>1.4953271028037385</c:v>
                </c:pt>
                <c:pt idx="3355">
                  <c:v>1.4906461951255872</c:v>
                </c:pt>
                <c:pt idx="3356">
                  <c:v>1.474817491335447</c:v>
                </c:pt>
                <c:pt idx="3357">
                  <c:v>1.474817491335447</c:v>
                </c:pt>
                <c:pt idx="3358">
                  <c:v>1.474817491335447</c:v>
                </c:pt>
                <c:pt idx="3359">
                  <c:v>1.4818107727643182</c:v>
                </c:pt>
                <c:pt idx="3360">
                  <c:v>1.4732965009208103</c:v>
                </c:pt>
                <c:pt idx="3361">
                  <c:v>1.470047776552738</c:v>
                </c:pt>
                <c:pt idx="3362">
                  <c:v>1.4732965009208103</c:v>
                </c:pt>
                <c:pt idx="3363">
                  <c:v>1.4924259383628087</c:v>
                </c:pt>
                <c:pt idx="3364">
                  <c:v>1.4924259383628087</c:v>
                </c:pt>
                <c:pt idx="3365">
                  <c:v>1.4924259383628087</c:v>
                </c:pt>
                <c:pt idx="3366">
                  <c:v>1.4942099364960777</c:v>
                </c:pt>
                <c:pt idx="3367">
                  <c:v>1.4866572511707425</c:v>
                </c:pt>
                <c:pt idx="3368">
                  <c:v>1.4899798852715487</c:v>
                </c:pt>
                <c:pt idx="3369">
                  <c:v>1.4848912317172767</c:v>
                </c:pt>
                <c:pt idx="3370">
                  <c:v>1.488427476371214</c:v>
                </c:pt>
                <c:pt idx="3371">
                  <c:v>1.488427476371214</c:v>
                </c:pt>
                <c:pt idx="3372">
                  <c:v>1.488427476371214</c:v>
                </c:pt>
                <c:pt idx="3373">
                  <c:v>1.4802753312116055</c:v>
                </c:pt>
                <c:pt idx="3374">
                  <c:v>1.4856412770572418</c:v>
                </c:pt>
                <c:pt idx="3375">
                  <c:v>1.4834594273846609</c:v>
                </c:pt>
                <c:pt idx="3376">
                  <c:v>1.4839437288538018</c:v>
                </c:pt>
                <c:pt idx="3377">
                  <c:v>1.4912463837275196</c:v>
                </c:pt>
                <c:pt idx="3378">
                  <c:v>1.4912463837275196</c:v>
                </c:pt>
                <c:pt idx="3379">
                  <c:v>1.4912463837275196</c:v>
                </c:pt>
                <c:pt idx="3380">
                  <c:v>1.4979590308205071</c:v>
                </c:pt>
                <c:pt idx="3381">
                  <c:v>1.485652312789238</c:v>
                </c:pt>
                <c:pt idx="3382">
                  <c:v>1.4926598452111741</c:v>
                </c:pt>
                <c:pt idx="3383">
                  <c:v>1.4743499959455375</c:v>
                </c:pt>
                <c:pt idx="3384">
                  <c:v>1.4640538186183725</c:v>
                </c:pt>
                <c:pt idx="3385">
                  <c:v>1.4640538186183725</c:v>
                </c:pt>
                <c:pt idx="3386">
                  <c:v>1.4640538186183725</c:v>
                </c:pt>
                <c:pt idx="3387">
                  <c:v>1.465341021489226</c:v>
                </c:pt>
                <c:pt idx="3388">
                  <c:v>1.4773558285380826</c:v>
                </c:pt>
                <c:pt idx="3389">
                  <c:v>1.4781419755367502</c:v>
                </c:pt>
                <c:pt idx="3390">
                  <c:v>1.4917469102192122</c:v>
                </c:pt>
                <c:pt idx="3391">
                  <c:v>1.4939532243245464</c:v>
                </c:pt>
                <c:pt idx="3392">
                  <c:v>1.4939532243245464</c:v>
                </c:pt>
                <c:pt idx="3393">
                  <c:v>1.4939532243245464</c:v>
                </c:pt>
                <c:pt idx="3394">
                  <c:v>1.4917469102192122</c:v>
                </c:pt>
                <c:pt idx="3395">
                  <c:v>1.4942434271967246</c:v>
                </c:pt>
                <c:pt idx="3396">
                  <c:v>1.5037480921196082</c:v>
                </c:pt>
                <c:pt idx="3397">
                  <c:v>1.505649951442789</c:v>
                </c:pt>
                <c:pt idx="3398">
                  <c:v>1.5171398878833622</c:v>
                </c:pt>
                <c:pt idx="3399">
                  <c:v>1.5171398878833622</c:v>
                </c:pt>
                <c:pt idx="3400">
                  <c:v>1.5171398878833622</c:v>
                </c:pt>
                <c:pt idx="3401">
                  <c:v>1.5223017202009437</c:v>
                </c:pt>
                <c:pt idx="3402">
                  <c:v>1.5325670498084292</c:v>
                </c:pt>
                <c:pt idx="3403">
                  <c:v>1.5461925009663702</c:v>
                </c:pt>
                <c:pt idx="3404">
                  <c:v>1.5366884364195159</c:v>
                </c:pt>
                <c:pt idx="3405">
                  <c:v>1.5141191611779847</c:v>
                </c:pt>
                <c:pt idx="3406">
                  <c:v>1.5141191611779847</c:v>
                </c:pt>
                <c:pt idx="3407">
                  <c:v>1.5141191611779847</c:v>
                </c:pt>
                <c:pt idx="3408">
                  <c:v>1.5120586678763137</c:v>
                </c:pt>
                <c:pt idx="3409">
                  <c:v>1.5192950470981463</c:v>
                </c:pt>
                <c:pt idx="3410">
                  <c:v>1.5252039960344697</c:v>
                </c:pt>
                <c:pt idx="3411">
                  <c:v>1.5223017202009437</c:v>
                </c:pt>
                <c:pt idx="3412">
                  <c:v>1.5444015444015444</c:v>
                </c:pt>
                <c:pt idx="3413">
                  <c:v>1.5444015444015444</c:v>
                </c:pt>
                <c:pt idx="3414">
                  <c:v>1.5444015444015444</c:v>
                </c:pt>
                <c:pt idx="3415">
                  <c:v>1.5579964166082416</c:v>
                </c:pt>
                <c:pt idx="3416">
                  <c:v>1.5660480776759849</c:v>
                </c:pt>
                <c:pt idx="3417">
                  <c:v>1.5728216420257941</c:v>
                </c:pt>
                <c:pt idx="3418">
                  <c:v>1.5746791591213289</c:v>
                </c:pt>
                <c:pt idx="3419">
                  <c:v>1.5781582892764143</c:v>
                </c:pt>
                <c:pt idx="3420">
                  <c:v>1.5781582892764143</c:v>
                </c:pt>
                <c:pt idx="3421">
                  <c:v>1.5781582892764143</c:v>
                </c:pt>
                <c:pt idx="3422">
                  <c:v>1.5675209655929148</c:v>
                </c:pt>
                <c:pt idx="3423">
                  <c:v>1.5513496742165684</c:v>
                </c:pt>
                <c:pt idx="3424">
                  <c:v>1.5543638765835082</c:v>
                </c:pt>
                <c:pt idx="3425">
                  <c:v>1.567398119122257</c:v>
                </c:pt>
                <c:pt idx="3426">
                  <c:v>1.5499070055796653</c:v>
                </c:pt>
                <c:pt idx="3427">
                  <c:v>1.5499070055796653</c:v>
                </c:pt>
                <c:pt idx="3428">
                  <c:v>1.5499070055796653</c:v>
                </c:pt>
                <c:pt idx="3429">
                  <c:v>1.5470297029702971</c:v>
                </c:pt>
                <c:pt idx="3430">
                  <c:v>1.5394088669950741</c:v>
                </c:pt>
                <c:pt idx="3431">
                  <c:v>1.5313935681470137</c:v>
                </c:pt>
                <c:pt idx="3432">
                  <c:v>1.5278838808250574</c:v>
                </c:pt>
                <c:pt idx="3433">
                  <c:v>1.5273004963726613</c:v>
                </c:pt>
                <c:pt idx="3434">
                  <c:v>1.5273004963726613</c:v>
                </c:pt>
                <c:pt idx="3435">
                  <c:v>1.5273004963726613</c:v>
                </c:pt>
                <c:pt idx="3436">
                  <c:v>1.5173355587588195</c:v>
                </c:pt>
                <c:pt idx="3437">
                  <c:v>1.5317454239105459</c:v>
                </c:pt>
                <c:pt idx="3438">
                  <c:v>1.5344483658124906</c:v>
                </c:pt>
                <c:pt idx="3439">
                  <c:v>1.5353907569476433</c:v>
                </c:pt>
                <c:pt idx="3440">
                  <c:v>1.5257857796765335</c:v>
                </c:pt>
                <c:pt idx="3441">
                  <c:v>1.5257857796765335</c:v>
                </c:pt>
                <c:pt idx="3442">
                  <c:v>1.5257857796765335</c:v>
                </c:pt>
                <c:pt idx="3443">
                  <c:v>1.5273004963726613</c:v>
                </c:pt>
                <c:pt idx="3444">
                  <c:v>1.5353907569476433</c:v>
                </c:pt>
                <c:pt idx="3445">
                  <c:v>1.5540015540015542</c:v>
                </c:pt>
                <c:pt idx="3446">
                  <c:v>1.5499070055796653</c:v>
                </c:pt>
                <c:pt idx="3447">
                  <c:v>1.5578750584203147</c:v>
                </c:pt>
                <c:pt idx="3448">
                  <c:v>1.5578750584203147</c:v>
                </c:pt>
                <c:pt idx="3449">
                  <c:v>1.5578750584203147</c:v>
                </c:pt>
                <c:pt idx="3450">
                  <c:v>1.555330896648262</c:v>
                </c:pt>
                <c:pt idx="3451">
                  <c:v>1.5620118712902218</c:v>
                </c:pt>
                <c:pt idx="3452">
                  <c:v>1.5707217466425822</c:v>
                </c:pt>
                <c:pt idx="3453">
                  <c:v>1.5895724050230489</c:v>
                </c:pt>
                <c:pt idx="3454">
                  <c:v>1.5874275736169536</c:v>
                </c:pt>
                <c:pt idx="3455">
                  <c:v>1.5874275736169536</c:v>
                </c:pt>
                <c:pt idx="3456">
                  <c:v>1.5874275736169536</c:v>
                </c:pt>
                <c:pt idx="3457">
                  <c:v>1.582403671176517</c:v>
                </c:pt>
                <c:pt idx="3458">
                  <c:v>1.5748031496062991</c:v>
                </c:pt>
                <c:pt idx="3459">
                  <c:v>1.5703517587939697</c:v>
                </c:pt>
                <c:pt idx="3460">
                  <c:v>1.5733165512901195</c:v>
                </c:pt>
                <c:pt idx="3461">
                  <c:v>1.5744312367157365</c:v>
                </c:pt>
                <c:pt idx="3462">
                  <c:v>1.5744312367157365</c:v>
                </c:pt>
                <c:pt idx="3463">
                  <c:v>1.5744312367157365</c:v>
                </c:pt>
                <c:pt idx="3464">
                  <c:v>1.5779092702169624</c:v>
                </c:pt>
                <c:pt idx="3465">
                  <c:v>1.5725743041358704</c:v>
                </c:pt>
                <c:pt idx="3466">
                  <c:v>1.563599405832226</c:v>
                </c:pt>
                <c:pt idx="3467">
                  <c:v>1.5614021391209307</c:v>
                </c:pt>
                <c:pt idx="3468">
                  <c:v>1.557389814670612</c:v>
                </c:pt>
                <c:pt idx="3469">
                  <c:v>1.557389814670612</c:v>
                </c:pt>
                <c:pt idx="3470">
                  <c:v>1.557389814670612</c:v>
                </c:pt>
                <c:pt idx="3471">
                  <c:v>1.5594541910331385</c:v>
                </c:pt>
                <c:pt idx="3472">
                  <c:v>1.5428527347064722</c:v>
                </c:pt>
                <c:pt idx="3473">
                  <c:v>1.5355086372360844</c:v>
                </c:pt>
                <c:pt idx="3474">
                  <c:v>1.5383432043688947</c:v>
                </c:pt>
                <c:pt idx="3475">
                  <c:v>1.5482272797646695</c:v>
                </c:pt>
                <c:pt idx="3476">
                  <c:v>1.5482272797646695</c:v>
                </c:pt>
                <c:pt idx="3477">
                  <c:v>1.5482272797646695</c:v>
                </c:pt>
                <c:pt idx="3478">
                  <c:v>1.5537600994406464</c:v>
                </c:pt>
                <c:pt idx="3479">
                  <c:v>1.5582391897156211</c:v>
                </c:pt>
                <c:pt idx="3480">
                  <c:v>1.5609146960118627</c:v>
                </c:pt>
                <c:pt idx="3481">
                  <c:v>1.5600624024960998</c:v>
                </c:pt>
                <c:pt idx="3482">
                  <c:v>1.563599405832226</c:v>
                </c:pt>
                <c:pt idx="3483">
                  <c:v>1.563599405832226</c:v>
                </c:pt>
                <c:pt idx="3484">
                  <c:v>1.563599405832226</c:v>
                </c:pt>
                <c:pt idx="3485">
                  <c:v>1.5587249629802822</c:v>
                </c:pt>
                <c:pt idx="3486">
                  <c:v>1.5542430836182779</c:v>
                </c:pt>
                <c:pt idx="3487">
                  <c:v>1.5629884338855891</c:v>
                </c:pt>
                <c:pt idx="3488">
                  <c:v>1.5526744817948916</c:v>
                </c:pt>
                <c:pt idx="3489">
                  <c:v>1.5521924718665114</c:v>
                </c:pt>
                <c:pt idx="3490">
                  <c:v>1.5521924718665114</c:v>
                </c:pt>
                <c:pt idx="3491">
                  <c:v>1.5521924718665114</c:v>
                </c:pt>
                <c:pt idx="3492">
                  <c:v>1.557511097266568</c:v>
                </c:pt>
                <c:pt idx="3493">
                  <c:v>1.5598190609889253</c:v>
                </c:pt>
                <c:pt idx="3494">
                  <c:v>1.5633549597436096</c:v>
                </c:pt>
                <c:pt idx="3495">
                  <c:v>1.5606710885680841</c:v>
                </c:pt>
                <c:pt idx="3496">
                  <c:v>1.5639662183296841</c:v>
                </c:pt>
                <c:pt idx="3497">
                  <c:v>1.5639662183296841</c:v>
                </c:pt>
                <c:pt idx="3498">
                  <c:v>1.5639662183296841</c:v>
                </c:pt>
                <c:pt idx="3499">
                  <c:v>1.5595757953836558</c:v>
                </c:pt>
                <c:pt idx="3500">
                  <c:v>1.562255897516013</c:v>
                </c:pt>
                <c:pt idx="3501">
                  <c:v>1.5614021391209307</c:v>
                </c:pt>
                <c:pt idx="3502">
                  <c:v>1.5507482360238813</c:v>
                </c:pt>
                <c:pt idx="3503">
                  <c:v>1.5461925009663702</c:v>
                </c:pt>
                <c:pt idx="3504">
                  <c:v>1.5461925009663702</c:v>
                </c:pt>
                <c:pt idx="3505">
                  <c:v>1.5461925009663702</c:v>
                </c:pt>
                <c:pt idx="3506">
                  <c:v>1.5544846883258201</c:v>
                </c:pt>
                <c:pt idx="3507">
                  <c:v>1.5582391897156211</c:v>
                </c:pt>
                <c:pt idx="3508">
                  <c:v>1.5645779550966128</c:v>
                </c:pt>
                <c:pt idx="3509">
                  <c:v>1.5592110392141576</c:v>
                </c:pt>
                <c:pt idx="3510">
                  <c:v>1.5618898867629833</c:v>
                </c:pt>
                <c:pt idx="3511">
                  <c:v>1.5618898867629833</c:v>
                </c:pt>
                <c:pt idx="3512">
                  <c:v>1.5618898867629833</c:v>
                </c:pt>
                <c:pt idx="3513">
                  <c:v>1.5594541910331385</c:v>
                </c:pt>
                <c:pt idx="3514">
                  <c:v>1.5660480776759849</c:v>
                </c:pt>
                <c:pt idx="3515">
                  <c:v>1.5649452269170578</c:v>
                </c:pt>
                <c:pt idx="3516">
                  <c:v>1.5678896205707118</c:v>
                </c:pt>
                <c:pt idx="3517">
                  <c:v>1.5676438313215237</c:v>
                </c:pt>
                <c:pt idx="3518">
                  <c:v>1.5676438313215237</c:v>
                </c:pt>
                <c:pt idx="3519">
                  <c:v>1.5676438313215237</c:v>
                </c:pt>
                <c:pt idx="3520">
                  <c:v>1.5740594994490793</c:v>
                </c:pt>
                <c:pt idx="3521">
                  <c:v>1.5697354995683228</c:v>
                </c:pt>
                <c:pt idx="3522">
                  <c:v>1.5495467575734099</c:v>
                </c:pt>
                <c:pt idx="3523">
                  <c:v>1.5397644160443453</c:v>
                </c:pt>
                <c:pt idx="3524">
                  <c:v>1.5371608638844056</c:v>
                </c:pt>
                <c:pt idx="3525">
                  <c:v>1.5371608638844056</c:v>
                </c:pt>
                <c:pt idx="3526">
                  <c:v>1.5371608638844056</c:v>
                </c:pt>
                <c:pt idx="3527">
                  <c:v>1.5360983102918586</c:v>
                </c:pt>
                <c:pt idx="3528">
                  <c:v>1.5337423312883436</c:v>
                </c:pt>
                <c:pt idx="3529">
                  <c:v>1.5295197308045272</c:v>
                </c:pt>
                <c:pt idx="3530">
                  <c:v>1.5235773596404358</c:v>
                </c:pt>
                <c:pt idx="3531">
                  <c:v>1.5177961599757153</c:v>
                </c:pt>
                <c:pt idx="3532">
                  <c:v>1.5177961599757153</c:v>
                </c:pt>
                <c:pt idx="3533">
                  <c:v>1.5177961599757153</c:v>
                </c:pt>
                <c:pt idx="3534">
                  <c:v>1.5270672673131251</c:v>
                </c:pt>
                <c:pt idx="3535">
                  <c:v>1.5368065160596283</c:v>
                </c:pt>
                <c:pt idx="3536">
                  <c:v>1.5375153751537516</c:v>
                </c:pt>
                <c:pt idx="3537">
                  <c:v>1.547269070091289</c:v>
                </c:pt>
                <c:pt idx="3538">
                  <c:v>1.5424957581366652</c:v>
                </c:pt>
                <c:pt idx="3539">
                  <c:v>1.5424957581366652</c:v>
                </c:pt>
                <c:pt idx="3540">
                  <c:v>1.5424957581366652</c:v>
                </c:pt>
                <c:pt idx="3541">
                  <c:v>1.5414258188824661</c:v>
                </c:pt>
                <c:pt idx="3542">
                  <c:v>1.5353907569476433</c:v>
                </c:pt>
                <c:pt idx="3543">
                  <c:v>1.5505077913016512</c:v>
                </c:pt>
                <c:pt idx="3544">
                  <c:v>1.5500271254746958</c:v>
                </c:pt>
                <c:pt idx="3545">
                  <c:v>1.557511097266568</c:v>
                </c:pt>
                <c:pt idx="3546">
                  <c:v>1.557511097266568</c:v>
                </c:pt>
                <c:pt idx="3547">
                  <c:v>1.557511097266568</c:v>
                </c:pt>
                <c:pt idx="3548">
                  <c:v>1.5505077913016512</c:v>
                </c:pt>
                <c:pt idx="3549">
                  <c:v>1.5366884364195159</c:v>
                </c:pt>
                <c:pt idx="3550">
                  <c:v>1.5233452662045852</c:v>
                </c:pt>
                <c:pt idx="3551">
                  <c:v>1.5262515262515262</c:v>
                </c:pt>
                <c:pt idx="3552">
                  <c:v>1.5163002274450341</c:v>
                </c:pt>
                <c:pt idx="3553">
                  <c:v>1.5163002274450341</c:v>
                </c:pt>
                <c:pt idx="3554">
                  <c:v>1.5163002274450341</c:v>
                </c:pt>
                <c:pt idx="3555">
                  <c:v>1.519179642992784</c:v>
                </c:pt>
                <c:pt idx="3556">
                  <c:v>1.5148072407786108</c:v>
                </c:pt>
                <c:pt idx="3557">
                  <c:v>1.5132026935007943</c:v>
                </c:pt>
                <c:pt idx="3558">
                  <c:v>1.5153811183512653</c:v>
                </c:pt>
                <c:pt idx="3559">
                  <c:v>1.522417599147446</c:v>
                </c:pt>
                <c:pt idx="3560">
                  <c:v>1.522417599147446</c:v>
                </c:pt>
                <c:pt idx="3561">
                  <c:v>1.522417599147446</c:v>
                </c:pt>
                <c:pt idx="3562">
                  <c:v>1.517105362967458</c:v>
                </c:pt>
                <c:pt idx="3563">
                  <c:v>1.5228812914033352</c:v>
                </c:pt>
                <c:pt idx="3564">
                  <c:v>1.5312763188117295</c:v>
                </c:pt>
                <c:pt idx="3565">
                  <c:v>1.5303389700818733</c:v>
                </c:pt>
                <c:pt idx="3566">
                  <c:v>1.5312763188117295</c:v>
                </c:pt>
                <c:pt idx="3567">
                  <c:v>1.5312763188117295</c:v>
                </c:pt>
                <c:pt idx="3568">
                  <c:v>1.5312763188117295</c:v>
                </c:pt>
                <c:pt idx="3569">
                  <c:v>1.5340952673161001</c:v>
                </c:pt>
                <c:pt idx="3570">
                  <c:v>1.5245064410397133</c:v>
                </c:pt>
                <c:pt idx="3571">
                  <c:v>1.5442822948034902</c:v>
                </c:pt>
                <c:pt idx="3572">
                  <c:v>1.5467904098994587</c:v>
                </c:pt>
                <c:pt idx="3573">
                  <c:v>1.5440438508453642</c:v>
                </c:pt>
                <c:pt idx="3574">
                  <c:v>1.5440438508453642</c:v>
                </c:pt>
                <c:pt idx="3575">
                  <c:v>1.5440438508453642</c:v>
                </c:pt>
                <c:pt idx="3576">
                  <c:v>1.5481074386562428</c:v>
                </c:pt>
                <c:pt idx="3577">
                  <c:v>1.5465511908444172</c:v>
                </c:pt>
                <c:pt idx="3578">
                  <c:v>1.5470297029702971</c:v>
                </c:pt>
                <c:pt idx="3579">
                  <c:v>1.5420200462606015</c:v>
                </c:pt>
                <c:pt idx="3580">
                  <c:v>1.5332720024532351</c:v>
                </c:pt>
                <c:pt idx="3581">
                  <c:v>1.5332720024532351</c:v>
                </c:pt>
                <c:pt idx="3582">
                  <c:v>1.5332720024532351</c:v>
                </c:pt>
                <c:pt idx="3583">
                  <c:v>1.5359803394516549</c:v>
                </c:pt>
                <c:pt idx="3584">
                  <c:v>1.5308075009567548</c:v>
                </c:pt>
                <c:pt idx="3585">
                  <c:v>1.532097441397273</c:v>
                </c:pt>
                <c:pt idx="3586">
                  <c:v>1.529753709652746</c:v>
                </c:pt>
                <c:pt idx="3587">
                  <c:v>1.5454756201220925</c:v>
                </c:pt>
                <c:pt idx="3588">
                  <c:v>1.5454756201220925</c:v>
                </c:pt>
                <c:pt idx="3589">
                  <c:v>1.5454756201220925</c:v>
                </c:pt>
                <c:pt idx="3590">
                  <c:v>1.5429717636167257</c:v>
                </c:pt>
                <c:pt idx="3591">
                  <c:v>1.5403573629081948</c:v>
                </c:pt>
                <c:pt idx="3592">
                  <c:v>1.5381065907867415</c:v>
                </c:pt>
                <c:pt idx="3593">
                  <c:v>1.524390243902439</c:v>
                </c:pt>
                <c:pt idx="3594">
                  <c:v>1.5071590052750565</c:v>
                </c:pt>
                <c:pt idx="3595">
                  <c:v>1.5071590052750565</c:v>
                </c:pt>
                <c:pt idx="3596">
                  <c:v>1.5071590052750565</c:v>
                </c:pt>
                <c:pt idx="3597">
                  <c:v>1.5122873345935728</c:v>
                </c:pt>
                <c:pt idx="3598">
                  <c:v>1.5110305228165608</c:v>
                </c:pt>
                <c:pt idx="3599">
                  <c:v>1.5210282150733896</c:v>
                </c:pt>
                <c:pt idx="3600">
                  <c:v>1.5203344735841886</c:v>
                </c:pt>
                <c:pt idx="3601">
                  <c:v>1.5201033670289579</c:v>
                </c:pt>
                <c:pt idx="3602">
                  <c:v>1.5201033670289579</c:v>
                </c:pt>
                <c:pt idx="3603">
                  <c:v>1.5201033670289579</c:v>
                </c:pt>
                <c:pt idx="3604">
                  <c:v>1.5196413646379454</c:v>
                </c:pt>
                <c:pt idx="3605">
                  <c:v>1.522417599147446</c:v>
                </c:pt>
                <c:pt idx="3606">
                  <c:v>1.5199878400972791</c:v>
                </c:pt>
                <c:pt idx="3607">
                  <c:v>1.5325670498084292</c:v>
                </c:pt>
                <c:pt idx="3608">
                  <c:v>1.5192950470981463</c:v>
                </c:pt>
                <c:pt idx="3609">
                  <c:v>1.5192950470981463</c:v>
                </c:pt>
                <c:pt idx="3610">
                  <c:v>1.5192950470981463</c:v>
                </c:pt>
                <c:pt idx="3611">
                  <c:v>1.5130882130428203</c:v>
                </c:pt>
                <c:pt idx="3612">
                  <c:v>1.5055706112616682</c:v>
                </c:pt>
                <c:pt idx="3613">
                  <c:v>1.5101177891875566</c:v>
                </c:pt>
                <c:pt idx="3614">
                  <c:v>1.5118300703000984</c:v>
                </c:pt>
                <c:pt idx="3615">
                  <c:v>1.5050041387613817</c:v>
                </c:pt>
                <c:pt idx="3616">
                  <c:v>1.5050041387613817</c:v>
                </c:pt>
                <c:pt idx="3617">
                  <c:v>1.5050041387613817</c:v>
                </c:pt>
                <c:pt idx="3618">
                  <c:v>1.5052306766011891</c:v>
                </c:pt>
                <c:pt idx="3619">
                  <c:v>1.5065913370998119</c:v>
                </c:pt>
                <c:pt idx="3620">
                  <c:v>1.4939867035183387</c:v>
                </c:pt>
                <c:pt idx="3621">
                  <c:v>1.5085231558304419</c:v>
                </c:pt>
                <c:pt idx="3622">
                  <c:v>1.5109163707788773</c:v>
                </c:pt>
                <c:pt idx="3623">
                  <c:v>1.5109163707788773</c:v>
                </c:pt>
                <c:pt idx="3624">
                  <c:v>1.5109163707788773</c:v>
                </c:pt>
                <c:pt idx="3625">
                  <c:v>1.5067048365225253</c:v>
                </c:pt>
                <c:pt idx="3626">
                  <c:v>1.4999250037498126</c:v>
                </c:pt>
                <c:pt idx="3627">
                  <c:v>1.5180265654648957</c:v>
                </c:pt>
                <c:pt idx="3628">
                  <c:v>1.5180265654648957</c:v>
                </c:pt>
                <c:pt idx="3629">
                  <c:v>1.5204500532157519</c:v>
                </c:pt>
                <c:pt idx="3630">
                  <c:v>1.5204500532157519</c:v>
                </c:pt>
                <c:pt idx="3631">
                  <c:v>1.5204500532157519</c:v>
                </c:pt>
                <c:pt idx="3632">
                  <c:v>1.5135462388375966</c:v>
                </c:pt>
                <c:pt idx="3633">
                  <c:v>1.5051173991571343</c:v>
                </c:pt>
                <c:pt idx="3634">
                  <c:v>1.5007128385983342</c:v>
                </c:pt>
                <c:pt idx="3635">
                  <c:v>1.4880952380952379</c:v>
                </c:pt>
                <c:pt idx="3636">
                  <c:v>1.4908684308609765</c:v>
                </c:pt>
                <c:pt idx="3637">
                  <c:v>1.4908684308609765</c:v>
                </c:pt>
                <c:pt idx="3638">
                  <c:v>1.4908684308609765</c:v>
                </c:pt>
                <c:pt idx="3639">
                  <c:v>1.4880952380952379</c:v>
                </c:pt>
                <c:pt idx="3640">
                  <c:v>1.4815912289799242</c:v>
                </c:pt>
                <c:pt idx="3641">
                  <c:v>1.4878738282993602</c:v>
                </c:pt>
                <c:pt idx="3642">
                  <c:v>1.4935404376073482</c:v>
                </c:pt>
                <c:pt idx="3643">
                  <c:v>1.4926487051272481</c:v>
                </c:pt>
                <c:pt idx="3644">
                  <c:v>1.4926487051272481</c:v>
                </c:pt>
                <c:pt idx="3645">
                  <c:v>1.4926487051272481</c:v>
                </c:pt>
                <c:pt idx="3646">
                  <c:v>1.4893141708243354</c:v>
                </c:pt>
                <c:pt idx="3647">
                  <c:v>1.4793993638582734</c:v>
                </c:pt>
                <c:pt idx="3648">
                  <c:v>1.4844503822459736</c:v>
                </c:pt>
                <c:pt idx="3649">
                  <c:v>1.474708745022858</c:v>
                </c:pt>
                <c:pt idx="3650">
                  <c:v>1.4749262536873156</c:v>
                </c:pt>
                <c:pt idx="3651">
                  <c:v>1.4749262536873156</c:v>
                </c:pt>
                <c:pt idx="3652">
                  <c:v>1.4749262536873156</c:v>
                </c:pt>
                <c:pt idx="3653">
                  <c:v>1.4669209329617134</c:v>
                </c:pt>
                <c:pt idx="3654">
                  <c:v>1.4655235582911994</c:v>
                </c:pt>
                <c:pt idx="3655">
                  <c:v>1.4618814414151011</c:v>
                </c:pt>
                <c:pt idx="3656">
                  <c:v>1.4569825890580608</c:v>
                </c:pt>
                <c:pt idx="3657">
                  <c:v>1.453594011192674</c:v>
                </c:pt>
                <c:pt idx="3658">
                  <c:v>1.453594011192674</c:v>
                </c:pt>
                <c:pt idx="3659">
                  <c:v>1.453594011192674</c:v>
                </c:pt>
                <c:pt idx="3660">
                  <c:v>1.4540167211922939</c:v>
                </c:pt>
                <c:pt idx="3661">
                  <c:v>1.4397811532647038</c:v>
                </c:pt>
                <c:pt idx="3662">
                  <c:v>1.446445360526506</c:v>
                </c:pt>
                <c:pt idx="3663">
                  <c:v>1.439366678661389</c:v>
                </c:pt>
                <c:pt idx="3664">
                  <c:v>1.4294903866771496</c:v>
                </c:pt>
                <c:pt idx="3665">
                  <c:v>1.4294903866771496</c:v>
                </c:pt>
                <c:pt idx="3666">
                  <c:v>1.4294903866771496</c:v>
                </c:pt>
                <c:pt idx="3667">
                  <c:v>1.4272461285948761</c:v>
                </c:pt>
                <c:pt idx="3668">
                  <c:v>1.41622999575131</c:v>
                </c:pt>
                <c:pt idx="3669">
                  <c:v>1.41643059490085</c:v>
                </c:pt>
                <c:pt idx="3670">
                  <c:v>1.4179369018078694</c:v>
                </c:pt>
                <c:pt idx="3671">
                  <c:v>1.431946731581585</c:v>
                </c:pt>
                <c:pt idx="3672">
                  <c:v>1.431946731581585</c:v>
                </c:pt>
                <c:pt idx="3673">
                  <c:v>1.431946731581585</c:v>
                </c:pt>
                <c:pt idx="3674">
                  <c:v>1.4248058702001853</c:v>
                </c:pt>
                <c:pt idx="3675">
                  <c:v>1.4344115326687226</c:v>
                </c:pt>
                <c:pt idx="3676">
                  <c:v>1.426330052774212</c:v>
                </c:pt>
                <c:pt idx="3677">
                  <c:v>1.4378145219266714</c:v>
                </c:pt>
                <c:pt idx="3678">
                  <c:v>1.4170327334561428</c:v>
                </c:pt>
                <c:pt idx="3679">
                  <c:v>1.4170327334561428</c:v>
                </c:pt>
                <c:pt idx="3680">
                  <c:v>1.4170327334561428</c:v>
                </c:pt>
                <c:pt idx="3681">
                  <c:v>1.4353380221042056</c:v>
                </c:pt>
                <c:pt idx="3682">
                  <c:v>1.4388489208633095</c:v>
                </c:pt>
                <c:pt idx="3683">
                  <c:v>1.4581510644502771</c:v>
                </c:pt>
                <c:pt idx="3684">
                  <c:v>1.4581510644502771</c:v>
                </c:pt>
                <c:pt idx="3685">
                  <c:v>1.4478065730418417</c:v>
                </c:pt>
                <c:pt idx="3686">
                  <c:v>1.4478065730418417</c:v>
                </c:pt>
                <c:pt idx="3687">
                  <c:v>1.4478065730418417</c:v>
                </c:pt>
                <c:pt idx="3688">
                  <c:v>1.4411298457991066</c:v>
                </c:pt>
                <c:pt idx="3689">
                  <c:v>1.4488554042306576</c:v>
                </c:pt>
                <c:pt idx="3690">
                  <c:v>1.4477017734346724</c:v>
                </c:pt>
                <c:pt idx="3691">
                  <c:v>1.4441475918838904</c:v>
                </c:pt>
                <c:pt idx="3692">
                  <c:v>1.4452955629426218</c:v>
                </c:pt>
                <c:pt idx="3693">
                  <c:v>1.4452955629426218</c:v>
                </c:pt>
                <c:pt idx="3694">
                  <c:v>1.4452955629426218</c:v>
                </c:pt>
                <c:pt idx="3695">
                  <c:v>1.4437305998700642</c:v>
                </c:pt>
                <c:pt idx="3696">
                  <c:v>1.429694760168704</c:v>
                </c:pt>
                <c:pt idx="3697">
                  <c:v>1.4326647564469914</c:v>
                </c:pt>
                <c:pt idx="3698">
                  <c:v>1.4340001434000142</c:v>
                </c:pt>
                <c:pt idx="3699">
                  <c:v>1.4332807797047442</c:v>
                </c:pt>
                <c:pt idx="3700">
                  <c:v>1.4332807797047442</c:v>
                </c:pt>
                <c:pt idx="3701">
                  <c:v>1.4332807797047442</c:v>
                </c:pt>
                <c:pt idx="3702">
                  <c:v>1.4131279587366636</c:v>
                </c:pt>
                <c:pt idx="3703">
                  <c:v>1.4086491055078181</c:v>
                </c:pt>
                <c:pt idx="3704">
                  <c:v>1.3941168269901016</c:v>
                </c:pt>
                <c:pt idx="3705">
                  <c:v>1.3939224979091163</c:v>
                </c:pt>
                <c:pt idx="3706">
                  <c:v>1.3868663754247279</c:v>
                </c:pt>
                <c:pt idx="3707">
                  <c:v>1.3868663754247279</c:v>
                </c:pt>
                <c:pt idx="3708">
                  <c:v>1.3868663754247279</c:v>
                </c:pt>
                <c:pt idx="3709">
                  <c:v>1.3934369121438026</c:v>
                </c:pt>
                <c:pt idx="3710">
                  <c:v>1.3933398355858995</c:v>
                </c:pt>
                <c:pt idx="3711">
                  <c:v>1.4057777465382721</c:v>
                </c:pt>
                <c:pt idx="3712">
                  <c:v>1.4172335600907029</c:v>
                </c:pt>
                <c:pt idx="3713">
                  <c:v>1.4222727919214906</c:v>
                </c:pt>
                <c:pt idx="3714">
                  <c:v>1.4222727919214906</c:v>
                </c:pt>
                <c:pt idx="3715">
                  <c:v>1.4222727919214906</c:v>
                </c:pt>
                <c:pt idx="3716">
                  <c:v>1.4225762856533182</c:v>
                </c:pt>
                <c:pt idx="3717">
                  <c:v>1.4223739421093806</c:v>
                </c:pt>
                <c:pt idx="3718">
                  <c:v>1.4226774790155072</c:v>
                </c:pt>
                <c:pt idx="3719">
                  <c:v>1.4291839359725598</c:v>
                </c:pt>
                <c:pt idx="3720">
                  <c:v>1.4396775122372589</c:v>
                </c:pt>
                <c:pt idx="3721">
                  <c:v>1.4396775122372589</c:v>
                </c:pt>
                <c:pt idx="3722">
                  <c:v>1.4396775122372589</c:v>
                </c:pt>
                <c:pt idx="3723">
                  <c:v>1.4321518080916575</c:v>
                </c:pt>
                <c:pt idx="3724">
                  <c:v>1.4168319637291018</c:v>
                </c:pt>
                <c:pt idx="3725">
                  <c:v>1.4106361969248131</c:v>
                </c:pt>
                <c:pt idx="3726">
                  <c:v>1.4496955639315745</c:v>
                </c:pt>
                <c:pt idx="3727">
                  <c:v>1.4491703499746393</c:v>
                </c:pt>
                <c:pt idx="3728">
                  <c:v>1.4491703499746393</c:v>
                </c:pt>
                <c:pt idx="3729">
                  <c:v>1.4491703499746393</c:v>
                </c:pt>
                <c:pt idx="3730">
                  <c:v>1.438745413998993</c:v>
                </c:pt>
                <c:pt idx="3731">
                  <c:v>1.4211610886093939</c:v>
                </c:pt>
                <c:pt idx="3732">
                  <c:v>1.409046075806679</c:v>
                </c:pt>
                <c:pt idx="3733">
                  <c:v>1.415728746372195</c:v>
                </c:pt>
                <c:pt idx="3734">
                  <c:v>1.4126289023873428</c:v>
                </c:pt>
                <c:pt idx="3735">
                  <c:v>1.4126289023873428</c:v>
                </c:pt>
                <c:pt idx="3736">
                  <c:v>1.4126289023873428</c:v>
                </c:pt>
                <c:pt idx="3737">
                  <c:v>1.4251104460595696</c:v>
                </c:pt>
                <c:pt idx="3738">
                  <c:v>1.4272461285948761</c:v>
                </c:pt>
                <c:pt idx="3739">
                  <c:v>1.4400921658986174</c:v>
                </c:pt>
                <c:pt idx="3740">
                  <c:v>1.4402995823131211</c:v>
                </c:pt>
                <c:pt idx="3741">
                  <c:v>1.4175349067970799</c:v>
                </c:pt>
                <c:pt idx="3742">
                  <c:v>1.4175349067970799</c:v>
                </c:pt>
                <c:pt idx="3743">
                  <c:v>1.4175349067970799</c:v>
                </c:pt>
                <c:pt idx="3744">
                  <c:v>1.4274498608236386</c:v>
                </c:pt>
                <c:pt idx="3745">
                  <c:v>1.4141271300289897</c:v>
                </c:pt>
                <c:pt idx="3746">
                  <c:v>1.4104372355430184</c:v>
                </c:pt>
                <c:pt idx="3747">
                  <c:v>1.4093439503910929</c:v>
                </c:pt>
                <c:pt idx="3748">
                  <c:v>1.4128284826222097</c:v>
                </c:pt>
                <c:pt idx="3749">
                  <c:v>1.4128284826222097</c:v>
                </c:pt>
                <c:pt idx="3750">
                  <c:v>1.4128284826222097</c:v>
                </c:pt>
                <c:pt idx="3751">
                  <c:v>1.4256488484321426</c:v>
                </c:pt>
                <c:pt idx="3752">
                  <c:v>1.423740879159993</c:v>
                </c:pt>
                <c:pt idx="3753">
                  <c:v>1.4219593177439194</c:v>
                </c:pt>
                <c:pt idx="3754">
                  <c:v>1.4132577711511691</c:v>
                </c:pt>
                <c:pt idx="3755">
                  <c:v>1.4193557544230675</c:v>
                </c:pt>
                <c:pt idx="3756">
                  <c:v>1.4193557544230675</c:v>
                </c:pt>
                <c:pt idx="3757">
                  <c:v>1.4193557544230675</c:v>
                </c:pt>
                <c:pt idx="3758">
                  <c:v>1.4266454572042029</c:v>
                </c:pt>
                <c:pt idx="3759">
                  <c:v>1.4397500593896899</c:v>
                </c:pt>
                <c:pt idx="3760">
                  <c:v>1.4383418794813339</c:v>
                </c:pt>
                <c:pt idx="3761">
                  <c:v>1.4327571261757563</c:v>
                </c:pt>
                <c:pt idx="3762">
                  <c:v>1.4378455322544699</c:v>
                </c:pt>
                <c:pt idx="3763">
                  <c:v>1.4378455322544699</c:v>
                </c:pt>
                <c:pt idx="3764">
                  <c:v>1.4378455322544699</c:v>
                </c:pt>
                <c:pt idx="3765">
                  <c:v>1.4500424137406018</c:v>
                </c:pt>
                <c:pt idx="3766">
                  <c:v>1.4590552617180377</c:v>
                </c:pt>
                <c:pt idx="3767">
                  <c:v>1.4542598907850821</c:v>
                </c:pt>
                <c:pt idx="3768">
                  <c:v>1.4584594293048252</c:v>
                </c:pt>
                <c:pt idx="3769">
                  <c:v>1.4634538975435927</c:v>
                </c:pt>
                <c:pt idx="3770">
                  <c:v>1.4634538975435927</c:v>
                </c:pt>
                <c:pt idx="3771">
                  <c:v>1.4634538975435927</c:v>
                </c:pt>
                <c:pt idx="3772">
                  <c:v>1.4665444546287809</c:v>
                </c:pt>
                <c:pt idx="3773">
                  <c:v>1.4540484343533484</c:v>
                </c:pt>
                <c:pt idx="3774">
                  <c:v>1.4476493793203287</c:v>
                </c:pt>
                <c:pt idx="3775">
                  <c:v>1.4487399584211633</c:v>
                </c:pt>
                <c:pt idx="3776">
                  <c:v>1.4439494906468173</c:v>
                </c:pt>
                <c:pt idx="3777">
                  <c:v>1.4439494906468173</c:v>
                </c:pt>
                <c:pt idx="3778">
                  <c:v>1.4439494906468173</c:v>
                </c:pt>
                <c:pt idx="3779">
                  <c:v>1.4403514457527637</c:v>
                </c:pt>
                <c:pt idx="3780">
                  <c:v>1.4457448115833074</c:v>
                </c:pt>
                <c:pt idx="3781">
                  <c:v>1.4480476697292874</c:v>
                </c:pt>
                <c:pt idx="3782">
                  <c:v>1.4480476697292874</c:v>
                </c:pt>
                <c:pt idx="3783">
                  <c:v>1.4358429474984025</c:v>
                </c:pt>
                <c:pt idx="3784">
                  <c:v>1.4358429474984025</c:v>
                </c:pt>
                <c:pt idx="3785">
                  <c:v>1.4358429474984025</c:v>
                </c:pt>
                <c:pt idx="3786">
                  <c:v>1.4397500593896899</c:v>
                </c:pt>
                <c:pt idx="3787">
                  <c:v>1.4477541713417061</c:v>
                </c:pt>
                <c:pt idx="3788">
                  <c:v>1.4620417412917139</c:v>
                </c:pt>
                <c:pt idx="3789">
                  <c:v>1.4584594293048252</c:v>
                </c:pt>
                <c:pt idx="3790">
                  <c:v>1.4517475411026022</c:v>
                </c:pt>
                <c:pt idx="3791">
                  <c:v>1.4517475411026022</c:v>
                </c:pt>
                <c:pt idx="3792">
                  <c:v>1.4517475411026022</c:v>
                </c:pt>
                <c:pt idx="3793">
                  <c:v>1.4474398407816176</c:v>
                </c:pt>
                <c:pt idx="3794">
                  <c:v>1.462747478589034</c:v>
                </c:pt>
                <c:pt idx="3795">
                  <c:v>1.4709451558098656</c:v>
                </c:pt>
                <c:pt idx="3796">
                  <c:v>1.4684395626986981</c:v>
                </c:pt>
                <c:pt idx="3797">
                  <c:v>1.4631541213393713</c:v>
                </c:pt>
                <c:pt idx="3798">
                  <c:v>1.4631541213393713</c:v>
                </c:pt>
                <c:pt idx="3799">
                  <c:v>1.4631541213393713</c:v>
                </c:pt>
                <c:pt idx="3800">
                  <c:v>1.4624479916932955</c:v>
                </c:pt>
                <c:pt idx="3801">
                  <c:v>1.4556570471996797</c:v>
                </c:pt>
                <c:pt idx="3802">
                  <c:v>1.4409533347262549</c:v>
                </c:pt>
                <c:pt idx="3803">
                  <c:v>1.4433450965958707</c:v>
                </c:pt>
                <c:pt idx="3804">
                  <c:v>1.4529498514358778</c:v>
                </c:pt>
                <c:pt idx="3805">
                  <c:v>1.4529498514358778</c:v>
                </c:pt>
                <c:pt idx="3806">
                  <c:v>1.4529498514358778</c:v>
                </c:pt>
                <c:pt idx="3807">
                  <c:v>1.446853455447765</c:v>
                </c:pt>
                <c:pt idx="3808">
                  <c:v>1.4569507477799712</c:v>
                </c:pt>
                <c:pt idx="3809">
                  <c:v>1.4552545604039786</c:v>
                </c:pt>
                <c:pt idx="3810">
                  <c:v>1.4476493793203287</c:v>
                </c:pt>
                <c:pt idx="3811">
                  <c:v>1.4344423963794675</c:v>
                </c:pt>
                <c:pt idx="3812">
                  <c:v>1.4344423963794675</c:v>
                </c:pt>
                <c:pt idx="3813">
                  <c:v>1.4344423963794675</c:v>
                </c:pt>
                <c:pt idx="3814">
                  <c:v>1.4264419545107661</c:v>
                </c:pt>
                <c:pt idx="3815">
                  <c:v>1.4101488412101897</c:v>
                </c:pt>
                <c:pt idx="3816">
                  <c:v>1.4198595758879446</c:v>
                </c:pt>
                <c:pt idx="3817">
                  <c:v>1.4086590270392099</c:v>
                </c:pt>
                <c:pt idx="3818">
                  <c:v>1.4264419545107661</c:v>
                </c:pt>
                <c:pt idx="3819">
                  <c:v>1.4264419545107661</c:v>
                </c:pt>
                <c:pt idx="3820">
                  <c:v>1.4264419545107661</c:v>
                </c:pt>
                <c:pt idx="3821">
                  <c:v>1.4688493768406519</c:v>
                </c:pt>
                <c:pt idx="3822">
                  <c:v>1.4660499483217395</c:v>
                </c:pt>
                <c:pt idx="3823">
                  <c:v>1.4711399127614031</c:v>
                </c:pt>
                <c:pt idx="3824">
                  <c:v>1.4794540814439472</c:v>
                </c:pt>
                <c:pt idx="3825">
                  <c:v>1.3640424762827115</c:v>
                </c:pt>
                <c:pt idx="3826">
                  <c:v>1.3640424762827115</c:v>
                </c:pt>
                <c:pt idx="3827">
                  <c:v>1.3640424762827115</c:v>
                </c:pt>
                <c:pt idx="3828">
                  <c:v>1.3199490499666713</c:v>
                </c:pt>
                <c:pt idx="3829">
                  <c:v>1.3319569777896174</c:v>
                </c:pt>
                <c:pt idx="3830">
                  <c:v>1.3518537294264761</c:v>
                </c:pt>
                <c:pt idx="3831">
                  <c:v>1.3294424982883428</c:v>
                </c:pt>
                <c:pt idx="3832">
                  <c:v>1.326356697106553</c:v>
                </c:pt>
                <c:pt idx="3833">
                  <c:v>1.326356697106553</c:v>
                </c:pt>
                <c:pt idx="3834">
                  <c:v>1.326356697106553</c:v>
                </c:pt>
                <c:pt idx="3835">
                  <c:v>1.3326492400567709</c:v>
                </c:pt>
                <c:pt idx="3836">
                  <c:v>1.3042485897812124</c:v>
                </c:pt>
                <c:pt idx="3837">
                  <c:v>1.2908472475909565</c:v>
                </c:pt>
                <c:pt idx="3838">
                  <c:v>1.2935522886173867</c:v>
                </c:pt>
                <c:pt idx="3839">
                  <c:v>1.2960502867511259</c:v>
                </c:pt>
                <c:pt idx="3840">
                  <c:v>1.2960502867511259</c:v>
                </c:pt>
                <c:pt idx="3841">
                  <c:v>1.2960502867511259</c:v>
                </c:pt>
                <c:pt idx="3842">
                  <c:v>1.2986422695072302</c:v>
                </c:pt>
                <c:pt idx="3843">
                  <c:v>1.3224452011769761</c:v>
                </c:pt>
                <c:pt idx="3844">
                  <c:v>1.3189567052461502</c:v>
                </c:pt>
                <c:pt idx="3845">
                  <c:v>1.3342495180023617</c:v>
                </c:pt>
                <c:pt idx="3846">
                  <c:v>1.3233552348624704</c:v>
                </c:pt>
                <c:pt idx="3847">
                  <c:v>1.3233552348624704</c:v>
                </c:pt>
                <c:pt idx="3848">
                  <c:v>1.3233552348624704</c:v>
                </c:pt>
                <c:pt idx="3849">
                  <c:v>1.3301498413796313</c:v>
                </c:pt>
                <c:pt idx="3850">
                  <c:v>1.3142417810604616</c:v>
                </c:pt>
                <c:pt idx="3851">
                  <c:v>1.3171499509361644</c:v>
                </c:pt>
                <c:pt idx="3852">
                  <c:v>1.3216412140596194</c:v>
                </c:pt>
                <c:pt idx="3853">
                  <c:v>1.308053028469774</c:v>
                </c:pt>
                <c:pt idx="3854">
                  <c:v>1.308053028469774</c:v>
                </c:pt>
                <c:pt idx="3855">
                  <c:v>1.308053028469774</c:v>
                </c:pt>
                <c:pt idx="3856">
                  <c:v>1.3120518522892024</c:v>
                </c:pt>
                <c:pt idx="3857">
                  <c:v>1.3125512715340444</c:v>
                </c:pt>
                <c:pt idx="3858">
                  <c:v>1.3121551492248442</c:v>
                </c:pt>
                <c:pt idx="3859">
                  <c:v>1.3138446378715716</c:v>
                </c:pt>
                <c:pt idx="3860">
                  <c:v>1.3278537236338046</c:v>
                </c:pt>
                <c:pt idx="3861">
                  <c:v>1.3278537236338046</c:v>
                </c:pt>
                <c:pt idx="3862">
                  <c:v>1.3278537236338046</c:v>
                </c:pt>
                <c:pt idx="3863">
                  <c:v>1.320245301577033</c:v>
                </c:pt>
                <c:pt idx="3864">
                  <c:v>1.3311413871824396</c:v>
                </c:pt>
                <c:pt idx="3865">
                  <c:v>1.3327558058174791</c:v>
                </c:pt>
                <c:pt idx="3866">
                  <c:v>1.3138446378715716</c:v>
                </c:pt>
                <c:pt idx="3867">
                  <c:v>1.3073518933723796</c:v>
                </c:pt>
                <c:pt idx="3868">
                  <c:v>1.3073518933723796</c:v>
                </c:pt>
                <c:pt idx="3869">
                  <c:v>1.3073518933723796</c:v>
                </c:pt>
                <c:pt idx="3870">
                  <c:v>1.304350661631873</c:v>
                </c:pt>
                <c:pt idx="3871">
                  <c:v>1.3002463966921731</c:v>
                </c:pt>
                <c:pt idx="3872">
                  <c:v>1.3005507832567094</c:v>
                </c:pt>
                <c:pt idx="3873">
                  <c:v>1.2964535513103905</c:v>
                </c:pt>
                <c:pt idx="3874">
                  <c:v>1.2935522886173867</c:v>
                </c:pt>
                <c:pt idx="3875">
                  <c:v>1.2935522886173867</c:v>
                </c:pt>
                <c:pt idx="3876">
                  <c:v>1.2935522886173867</c:v>
                </c:pt>
                <c:pt idx="3877">
                  <c:v>1.2872580759353538</c:v>
                </c:pt>
                <c:pt idx="3878">
                  <c:v>1.2996549416130019</c:v>
                </c:pt>
                <c:pt idx="3879">
                  <c:v>1.3007537868194619</c:v>
                </c:pt>
                <c:pt idx="3880">
                  <c:v>1.3154519564059222</c:v>
                </c:pt>
                <c:pt idx="3881">
                  <c:v>1.3070443153375115</c:v>
                </c:pt>
                <c:pt idx="3882">
                  <c:v>1.3070443153375115</c:v>
                </c:pt>
                <c:pt idx="3883">
                  <c:v>1.3070443153375115</c:v>
                </c:pt>
                <c:pt idx="3884">
                  <c:v>1.3137583341544321</c:v>
                </c:pt>
                <c:pt idx="3885">
                  <c:v>1.3189567052461502</c:v>
                </c:pt>
                <c:pt idx="3886">
                  <c:v>1.3230575860814342</c:v>
                </c:pt>
                <c:pt idx="3887">
                  <c:v>1.3192525115269687</c:v>
                </c:pt>
                <c:pt idx="3888">
                  <c:v>1.3187479806671545</c:v>
                </c:pt>
                <c:pt idx="3889">
                  <c:v>1.3187479806671545</c:v>
                </c:pt>
                <c:pt idx="3890">
                  <c:v>1.3187479806671545</c:v>
                </c:pt>
                <c:pt idx="3891">
                  <c:v>1.3079503763627209</c:v>
                </c:pt>
                <c:pt idx="3892">
                  <c:v>1.3090461635129562</c:v>
                </c:pt>
                <c:pt idx="3893">
                  <c:v>1.3121551492248442</c:v>
                </c:pt>
                <c:pt idx="3894">
                  <c:v>1.3294424982883428</c:v>
                </c:pt>
                <c:pt idx="3895">
                  <c:v>1.3294424982883428</c:v>
                </c:pt>
                <c:pt idx="3896">
                  <c:v>1.3294424982883428</c:v>
                </c:pt>
                <c:pt idx="3897">
                  <c:v>1.3294424982883428</c:v>
                </c:pt>
                <c:pt idx="3898">
                  <c:v>1.3309465026053278</c:v>
                </c:pt>
                <c:pt idx="3899">
                  <c:v>1.3426513335884371</c:v>
                </c:pt>
                <c:pt idx="3900">
                  <c:v>1.3349441659602588</c:v>
                </c:pt>
                <c:pt idx="3901">
                  <c:v>1.3315490575961544</c:v>
                </c:pt>
                <c:pt idx="3902">
                  <c:v>1.3260576967703865</c:v>
                </c:pt>
                <c:pt idx="3903">
                  <c:v>1.3260576967703865</c:v>
                </c:pt>
                <c:pt idx="3904">
                  <c:v>1.3260576967703865</c:v>
                </c:pt>
                <c:pt idx="3905">
                  <c:v>1.3306454295656107</c:v>
                </c:pt>
                <c:pt idx="3906">
                  <c:v>1.317444947269266</c:v>
                </c:pt>
                <c:pt idx="3907">
                  <c:v>1.320245301577033</c:v>
                </c:pt>
                <c:pt idx="3908">
                  <c:v>1.3203498927215711</c:v>
                </c:pt>
                <c:pt idx="3909">
                  <c:v>1.3082583810302535</c:v>
                </c:pt>
                <c:pt idx="3910">
                  <c:v>1.3082583810302535</c:v>
                </c:pt>
                <c:pt idx="3911">
                  <c:v>1.3082583810302535</c:v>
                </c:pt>
                <c:pt idx="3912">
                  <c:v>1.3058495530729903</c:v>
                </c:pt>
                <c:pt idx="3913">
                  <c:v>1.2968570668983719</c:v>
                </c:pt>
                <c:pt idx="3914">
                  <c:v>1.2969579850460744</c:v>
                </c:pt>
                <c:pt idx="3915">
                  <c:v>1.3103497978785437</c:v>
                </c:pt>
                <c:pt idx="3916">
                  <c:v>1.2960502867511259</c:v>
                </c:pt>
                <c:pt idx="3917">
                  <c:v>1.2960502867511259</c:v>
                </c:pt>
                <c:pt idx="3918">
                  <c:v>1.2960502867511259</c:v>
                </c:pt>
                <c:pt idx="3919">
                  <c:v>1.2975469874202821</c:v>
                </c:pt>
                <c:pt idx="3920">
                  <c:v>1.2990471489162698</c:v>
                </c:pt>
                <c:pt idx="3921">
                  <c:v>1.2997562956945572</c:v>
                </c:pt>
                <c:pt idx="3922">
                  <c:v>1.2989459053977699</c:v>
                </c:pt>
                <c:pt idx="3923">
                  <c:v>1.3021426757729844</c:v>
                </c:pt>
                <c:pt idx="3924">
                  <c:v>1.3021426757729844</c:v>
                </c:pt>
                <c:pt idx="3925">
                  <c:v>1.3021426757729844</c:v>
                </c:pt>
                <c:pt idx="3926">
                  <c:v>1.2831452456260786</c:v>
                </c:pt>
                <c:pt idx="3927">
                  <c:v>1.2739421502869555</c:v>
                </c:pt>
                <c:pt idx="3928">
                  <c:v>1.2758438112006327</c:v>
                </c:pt>
                <c:pt idx="3929">
                  <c:v>1.2648541306973773</c:v>
                </c:pt>
                <c:pt idx="3930">
                  <c:v>1.2427531954291537</c:v>
                </c:pt>
                <c:pt idx="3931">
                  <c:v>1.2427531954291537</c:v>
                </c:pt>
                <c:pt idx="3932">
                  <c:v>1.2427531954291537</c:v>
                </c:pt>
                <c:pt idx="3933">
                  <c:v>1.2383517538156712</c:v>
                </c:pt>
                <c:pt idx="3934">
                  <c:v>1.2224565263897802</c:v>
                </c:pt>
                <c:pt idx="3935">
                  <c:v>1.2194452743447006</c:v>
                </c:pt>
                <c:pt idx="3936">
                  <c:v>1.2203530481368259</c:v>
                </c:pt>
                <c:pt idx="3937">
                  <c:v>1.2187467627039115</c:v>
                </c:pt>
                <c:pt idx="3938">
                  <c:v>1.2187467627039115</c:v>
                </c:pt>
                <c:pt idx="3939">
                  <c:v>1.2187467627039115</c:v>
                </c:pt>
                <c:pt idx="3940">
                  <c:v>1.218642797516406</c:v>
                </c:pt>
                <c:pt idx="3941">
                  <c:v>1.2312465755954616</c:v>
                </c:pt>
                <c:pt idx="3942">
                  <c:v>1.2287502995078856</c:v>
                </c:pt>
                <c:pt idx="3943">
                  <c:v>1.2246572490524215</c:v>
                </c:pt>
                <c:pt idx="3944">
                  <c:v>1.2201445871335752</c:v>
                </c:pt>
                <c:pt idx="3945">
                  <c:v>1.2201445871335752</c:v>
                </c:pt>
                <c:pt idx="3946">
                  <c:v>1.2201445871335752</c:v>
                </c:pt>
                <c:pt idx="3947">
                  <c:v>1.2200180562672327</c:v>
                </c:pt>
                <c:pt idx="3948">
                  <c:v>1.2161159688187866</c:v>
                </c:pt>
                <c:pt idx="3949">
                  <c:v>1.2235708692247456</c:v>
                </c:pt>
                <c:pt idx="3950">
                  <c:v>1.2175522329907953</c:v>
                </c:pt>
                <c:pt idx="3951">
                  <c:v>1.2142701022415425</c:v>
                </c:pt>
                <c:pt idx="3952">
                  <c:v>1.2142701022415425</c:v>
                </c:pt>
                <c:pt idx="3953">
                  <c:v>1.2142701022415425</c:v>
                </c:pt>
                <c:pt idx="3954">
                  <c:v>1.221135411705804</c:v>
                </c:pt>
                <c:pt idx="3955">
                  <c:v>1.2229274437147644</c:v>
                </c:pt>
                <c:pt idx="3956">
                  <c:v>1.2304209269991264</c:v>
                </c:pt>
                <c:pt idx="3957">
                  <c:v>1.2440750923725756</c:v>
                </c:pt>
                <c:pt idx="3958">
                  <c:v>1.2522540573031455</c:v>
                </c:pt>
                <c:pt idx="3959">
                  <c:v>1.2522540573031455</c:v>
                </c:pt>
                <c:pt idx="3960">
                  <c:v>1.2522540573031455</c:v>
                </c:pt>
                <c:pt idx="3961">
                  <c:v>1.2409257305950239</c:v>
                </c:pt>
                <c:pt idx="3962">
                  <c:v>1.2396181975951408</c:v>
                </c:pt>
                <c:pt idx="3963">
                  <c:v>1.2482836100362003</c:v>
                </c:pt>
                <c:pt idx="3964">
                  <c:v>1.252238376097274</c:v>
                </c:pt>
                <c:pt idx="3965">
                  <c:v>1.2574662055957246</c:v>
                </c:pt>
                <c:pt idx="3966">
                  <c:v>1.2574662055957246</c:v>
                </c:pt>
                <c:pt idx="3967">
                  <c:v>1.2574662055957246</c:v>
                </c:pt>
                <c:pt idx="3968">
                  <c:v>1.24512843499807</c:v>
                </c:pt>
                <c:pt idx="3969">
                  <c:v>1.2415265810841012</c:v>
                </c:pt>
                <c:pt idx="3970">
                  <c:v>1.2442144030259294</c:v>
                </c:pt>
                <c:pt idx="3971">
                  <c:v>1.2452834887862221</c:v>
                </c:pt>
                <c:pt idx="3972">
                  <c:v>1.2311025754665879</c:v>
                </c:pt>
                <c:pt idx="3973">
                  <c:v>1.2311025754665879</c:v>
                </c:pt>
                <c:pt idx="3974">
                  <c:v>1.2311025754665879</c:v>
                </c:pt>
                <c:pt idx="3975">
                  <c:v>1.2467428842149884</c:v>
                </c:pt>
                <c:pt idx="3976">
                  <c:v>1.2433017120264576</c:v>
                </c:pt>
                <c:pt idx="3977">
                  <c:v>1.2427454732996135</c:v>
                </c:pt>
                <c:pt idx="3978">
                  <c:v>1.2460593373456446</c:v>
                </c:pt>
                <c:pt idx="3979">
                  <c:v>1.2454385811963682</c:v>
                </c:pt>
                <c:pt idx="3980">
                  <c:v>1.2454385811963682</c:v>
                </c:pt>
                <c:pt idx="3981">
                  <c:v>1.2454385811963682</c:v>
                </c:pt>
                <c:pt idx="3982">
                  <c:v>1.2423131871544815</c:v>
                </c:pt>
                <c:pt idx="3983">
                  <c:v>1.249172423269584</c:v>
                </c:pt>
                <c:pt idx="3984">
                  <c:v>1.2485953302534649</c:v>
                </c:pt>
                <c:pt idx="3985">
                  <c:v>1.2572922953128145</c:v>
                </c:pt>
                <c:pt idx="3986">
                  <c:v>1.2675556456928461</c:v>
                </c:pt>
                <c:pt idx="3987">
                  <c:v>1.2675556456928461</c:v>
                </c:pt>
                <c:pt idx="3988">
                  <c:v>1.2675556456928461</c:v>
                </c:pt>
                <c:pt idx="3989">
                  <c:v>1.2705834519211223</c:v>
                </c:pt>
                <c:pt idx="3990">
                  <c:v>1.2711164215530499</c:v>
                </c:pt>
                <c:pt idx="3991">
                  <c:v>1.2605730565114901</c:v>
                </c:pt>
                <c:pt idx="3992">
                  <c:v>1.2564076791637351</c:v>
                </c:pt>
                <c:pt idx="3993">
                  <c:v>1.2577034335303734</c:v>
                </c:pt>
                <c:pt idx="3994">
                  <c:v>1.2577034335303734</c:v>
                </c:pt>
                <c:pt idx="3995">
                  <c:v>1.2577034335303734</c:v>
                </c:pt>
                <c:pt idx="3996">
                  <c:v>1.2663678038649544</c:v>
                </c:pt>
                <c:pt idx="3997">
                  <c:v>1.2691482745929206</c:v>
                </c:pt>
                <c:pt idx="3998">
                  <c:v>1.2704381741262563</c:v>
                </c:pt>
                <c:pt idx="3999">
                  <c:v>1.2410951423536127</c:v>
                </c:pt>
                <c:pt idx="4000">
                  <c:v>1.2470227332244266</c:v>
                </c:pt>
                <c:pt idx="4001">
                  <c:v>1.2470227332244266</c:v>
                </c:pt>
                <c:pt idx="4002">
                  <c:v>1.2470227332244266</c:v>
                </c:pt>
                <c:pt idx="4003">
                  <c:v>1.2417269939031206</c:v>
                </c:pt>
                <c:pt idx="4004">
                  <c:v>1.2344002666304577</c:v>
                </c:pt>
                <c:pt idx="4005">
                  <c:v>1.2353762338320136</c:v>
                </c:pt>
                <c:pt idx="4006">
                  <c:v>1.2292562999385372</c:v>
                </c:pt>
                <c:pt idx="4007">
                  <c:v>1.224799745241653</c:v>
                </c:pt>
                <c:pt idx="4008">
                  <c:v>1.224799745241653</c:v>
                </c:pt>
                <c:pt idx="4009">
                  <c:v>1.224799745241653</c:v>
                </c:pt>
                <c:pt idx="4010">
                  <c:v>1.2283654141433995</c:v>
                </c:pt>
                <c:pt idx="4011">
                  <c:v>1.2250098000784007</c:v>
                </c:pt>
                <c:pt idx="4012">
                  <c:v>1.222314574878991</c:v>
                </c:pt>
                <c:pt idx="4013">
                  <c:v>1.2237954792994994</c:v>
                </c:pt>
                <c:pt idx="4014">
                  <c:v>1.2346898459107072</c:v>
                </c:pt>
                <c:pt idx="4015">
                  <c:v>1.2346898459107072</c:v>
                </c:pt>
                <c:pt idx="4016">
                  <c:v>1.2293167457527108</c:v>
                </c:pt>
              </c:numCache>
            </c:numRef>
          </c:val>
          <c:smooth val="0"/>
          <c:extLst xmlns:c16r2="http://schemas.microsoft.com/office/drawing/2015/06/chart">
            <c:ext xmlns:c16="http://schemas.microsoft.com/office/drawing/2014/chart" uri="{C3380CC4-5D6E-409C-BE32-E72D297353CC}">
              <c16:uniqueId val="{00000000-4026-42BB-87A5-DFB42D0E2AB8}"/>
            </c:ext>
          </c:extLst>
        </c:ser>
        <c:ser>
          <c:idx val="1"/>
          <c:order val="1"/>
          <c:tx>
            <c:strRef>
              <c:f>Chart!$C$1</c:f>
              <c:strCache>
                <c:ptCount val="1"/>
                <c:pt idx="0">
                  <c:v>GBP to USD</c:v>
                </c:pt>
              </c:strCache>
            </c:strRef>
          </c:tx>
          <c:spPr>
            <a:ln w="19050">
              <a:solidFill>
                <a:schemeClr val="accent1"/>
              </a:solidFill>
              <a:prstDash val="solid"/>
            </a:ln>
          </c:spPr>
          <c:marker>
            <c:symbol val="none"/>
          </c:marker>
          <c:cat>
            <c:numRef>
              <c:f>Chart!$A$2:$A$4018</c:f>
              <c:numCache>
                <c:formatCode>[$-409]mmm\-yy;@</c:formatCode>
                <c:ptCount val="4017"/>
                <c:pt idx="0">
                  <c:v>38718</c:v>
                </c:pt>
                <c:pt idx="1">
                  <c:v>38719</c:v>
                </c:pt>
                <c:pt idx="2">
                  <c:v>38720</c:v>
                </c:pt>
                <c:pt idx="3">
                  <c:v>38721</c:v>
                </c:pt>
                <c:pt idx="4">
                  <c:v>38722</c:v>
                </c:pt>
                <c:pt idx="5">
                  <c:v>38723</c:v>
                </c:pt>
                <c:pt idx="6">
                  <c:v>38724</c:v>
                </c:pt>
                <c:pt idx="7">
                  <c:v>38725</c:v>
                </c:pt>
                <c:pt idx="8">
                  <c:v>38727</c:v>
                </c:pt>
                <c:pt idx="9">
                  <c:v>38728</c:v>
                </c:pt>
                <c:pt idx="10">
                  <c:v>38729</c:v>
                </c:pt>
                <c:pt idx="11">
                  <c:v>38730</c:v>
                </c:pt>
                <c:pt idx="12">
                  <c:v>38731</c:v>
                </c:pt>
                <c:pt idx="13">
                  <c:v>38732</c:v>
                </c:pt>
                <c:pt idx="14">
                  <c:v>38733</c:v>
                </c:pt>
                <c:pt idx="15">
                  <c:v>38734</c:v>
                </c:pt>
                <c:pt idx="16">
                  <c:v>38735</c:v>
                </c:pt>
                <c:pt idx="17">
                  <c:v>38736</c:v>
                </c:pt>
                <c:pt idx="18">
                  <c:v>38737</c:v>
                </c:pt>
                <c:pt idx="19">
                  <c:v>38738</c:v>
                </c:pt>
                <c:pt idx="20">
                  <c:v>38739</c:v>
                </c:pt>
                <c:pt idx="21">
                  <c:v>38740</c:v>
                </c:pt>
                <c:pt idx="22">
                  <c:v>38741</c:v>
                </c:pt>
                <c:pt idx="23">
                  <c:v>38742</c:v>
                </c:pt>
                <c:pt idx="24">
                  <c:v>38743</c:v>
                </c:pt>
                <c:pt idx="25">
                  <c:v>38744</c:v>
                </c:pt>
                <c:pt idx="26">
                  <c:v>38745</c:v>
                </c:pt>
                <c:pt idx="27">
                  <c:v>38746</c:v>
                </c:pt>
                <c:pt idx="28">
                  <c:v>38747</c:v>
                </c:pt>
                <c:pt idx="29">
                  <c:v>38748</c:v>
                </c:pt>
                <c:pt idx="30">
                  <c:v>38749</c:v>
                </c:pt>
                <c:pt idx="31">
                  <c:v>38750</c:v>
                </c:pt>
                <c:pt idx="32">
                  <c:v>38751</c:v>
                </c:pt>
                <c:pt idx="33">
                  <c:v>38752</c:v>
                </c:pt>
                <c:pt idx="34">
                  <c:v>38753</c:v>
                </c:pt>
                <c:pt idx="35">
                  <c:v>38754</c:v>
                </c:pt>
                <c:pt idx="36">
                  <c:v>38755</c:v>
                </c:pt>
                <c:pt idx="37">
                  <c:v>38756</c:v>
                </c:pt>
                <c:pt idx="38">
                  <c:v>38757</c:v>
                </c:pt>
                <c:pt idx="39">
                  <c:v>38758</c:v>
                </c:pt>
                <c:pt idx="40">
                  <c:v>38759</c:v>
                </c:pt>
                <c:pt idx="41">
                  <c:v>38760</c:v>
                </c:pt>
                <c:pt idx="42">
                  <c:v>38761</c:v>
                </c:pt>
                <c:pt idx="43">
                  <c:v>38762</c:v>
                </c:pt>
                <c:pt idx="44">
                  <c:v>38763</c:v>
                </c:pt>
                <c:pt idx="45">
                  <c:v>38764</c:v>
                </c:pt>
                <c:pt idx="46">
                  <c:v>38765</c:v>
                </c:pt>
                <c:pt idx="47">
                  <c:v>38766</c:v>
                </c:pt>
                <c:pt idx="48">
                  <c:v>38767</c:v>
                </c:pt>
                <c:pt idx="49">
                  <c:v>38769</c:v>
                </c:pt>
                <c:pt idx="50">
                  <c:v>38770</c:v>
                </c:pt>
                <c:pt idx="51">
                  <c:v>38771</c:v>
                </c:pt>
                <c:pt idx="52">
                  <c:v>38772</c:v>
                </c:pt>
                <c:pt idx="53">
                  <c:v>38773</c:v>
                </c:pt>
                <c:pt idx="54">
                  <c:v>38774</c:v>
                </c:pt>
                <c:pt idx="55">
                  <c:v>38775</c:v>
                </c:pt>
                <c:pt idx="56">
                  <c:v>38776</c:v>
                </c:pt>
                <c:pt idx="57">
                  <c:v>38777</c:v>
                </c:pt>
                <c:pt idx="58">
                  <c:v>38778</c:v>
                </c:pt>
                <c:pt idx="59">
                  <c:v>38779</c:v>
                </c:pt>
                <c:pt idx="60">
                  <c:v>38780</c:v>
                </c:pt>
                <c:pt idx="61">
                  <c:v>38781</c:v>
                </c:pt>
                <c:pt idx="62">
                  <c:v>38782</c:v>
                </c:pt>
                <c:pt idx="63">
                  <c:v>38783</c:v>
                </c:pt>
                <c:pt idx="64">
                  <c:v>38784</c:v>
                </c:pt>
                <c:pt idx="65">
                  <c:v>38785</c:v>
                </c:pt>
                <c:pt idx="66">
                  <c:v>38786</c:v>
                </c:pt>
                <c:pt idx="67">
                  <c:v>38787</c:v>
                </c:pt>
                <c:pt idx="68">
                  <c:v>38788</c:v>
                </c:pt>
                <c:pt idx="69">
                  <c:v>38789</c:v>
                </c:pt>
                <c:pt idx="70">
                  <c:v>38790</c:v>
                </c:pt>
                <c:pt idx="71">
                  <c:v>38791</c:v>
                </c:pt>
                <c:pt idx="72">
                  <c:v>38792</c:v>
                </c:pt>
                <c:pt idx="73">
                  <c:v>38793</c:v>
                </c:pt>
                <c:pt idx="74">
                  <c:v>38794</c:v>
                </c:pt>
                <c:pt idx="75">
                  <c:v>38795</c:v>
                </c:pt>
                <c:pt idx="76">
                  <c:v>38796</c:v>
                </c:pt>
                <c:pt idx="77">
                  <c:v>38797</c:v>
                </c:pt>
                <c:pt idx="78">
                  <c:v>38798</c:v>
                </c:pt>
                <c:pt idx="79">
                  <c:v>38799</c:v>
                </c:pt>
                <c:pt idx="80">
                  <c:v>38800</c:v>
                </c:pt>
                <c:pt idx="81">
                  <c:v>38801</c:v>
                </c:pt>
                <c:pt idx="82">
                  <c:v>38802</c:v>
                </c:pt>
                <c:pt idx="83">
                  <c:v>38803</c:v>
                </c:pt>
                <c:pt idx="84">
                  <c:v>38804</c:v>
                </c:pt>
                <c:pt idx="85">
                  <c:v>38805</c:v>
                </c:pt>
                <c:pt idx="86">
                  <c:v>38806</c:v>
                </c:pt>
                <c:pt idx="87">
                  <c:v>38807</c:v>
                </c:pt>
                <c:pt idx="88">
                  <c:v>38808</c:v>
                </c:pt>
                <c:pt idx="89">
                  <c:v>38809</c:v>
                </c:pt>
                <c:pt idx="90">
                  <c:v>38810</c:v>
                </c:pt>
                <c:pt idx="91">
                  <c:v>38811</c:v>
                </c:pt>
                <c:pt idx="92">
                  <c:v>38812</c:v>
                </c:pt>
                <c:pt idx="93">
                  <c:v>38813</c:v>
                </c:pt>
                <c:pt idx="94">
                  <c:v>38814</c:v>
                </c:pt>
                <c:pt idx="95">
                  <c:v>38815</c:v>
                </c:pt>
                <c:pt idx="96">
                  <c:v>38816</c:v>
                </c:pt>
                <c:pt idx="97">
                  <c:v>38817</c:v>
                </c:pt>
                <c:pt idx="98">
                  <c:v>38818</c:v>
                </c:pt>
                <c:pt idx="99">
                  <c:v>38819</c:v>
                </c:pt>
                <c:pt idx="100">
                  <c:v>38820</c:v>
                </c:pt>
                <c:pt idx="101">
                  <c:v>38821</c:v>
                </c:pt>
                <c:pt idx="102">
                  <c:v>38822</c:v>
                </c:pt>
                <c:pt idx="103">
                  <c:v>38823</c:v>
                </c:pt>
                <c:pt idx="104">
                  <c:v>38824</c:v>
                </c:pt>
                <c:pt idx="105">
                  <c:v>38825</c:v>
                </c:pt>
                <c:pt idx="106">
                  <c:v>38826</c:v>
                </c:pt>
                <c:pt idx="107">
                  <c:v>38827</c:v>
                </c:pt>
                <c:pt idx="108">
                  <c:v>38828</c:v>
                </c:pt>
                <c:pt idx="109">
                  <c:v>38829</c:v>
                </c:pt>
                <c:pt idx="110">
                  <c:v>38830</c:v>
                </c:pt>
                <c:pt idx="111">
                  <c:v>38831</c:v>
                </c:pt>
                <c:pt idx="112">
                  <c:v>38832</c:v>
                </c:pt>
                <c:pt idx="113">
                  <c:v>38833</c:v>
                </c:pt>
                <c:pt idx="114">
                  <c:v>38834</c:v>
                </c:pt>
                <c:pt idx="115">
                  <c:v>38835</c:v>
                </c:pt>
                <c:pt idx="116">
                  <c:v>38836</c:v>
                </c:pt>
                <c:pt idx="117">
                  <c:v>38837</c:v>
                </c:pt>
                <c:pt idx="118">
                  <c:v>38838</c:v>
                </c:pt>
                <c:pt idx="119">
                  <c:v>38839</c:v>
                </c:pt>
                <c:pt idx="120">
                  <c:v>38840</c:v>
                </c:pt>
                <c:pt idx="121">
                  <c:v>38841</c:v>
                </c:pt>
                <c:pt idx="122">
                  <c:v>38842</c:v>
                </c:pt>
                <c:pt idx="123">
                  <c:v>38843</c:v>
                </c:pt>
                <c:pt idx="124">
                  <c:v>38844</c:v>
                </c:pt>
                <c:pt idx="125">
                  <c:v>38845</c:v>
                </c:pt>
                <c:pt idx="126">
                  <c:v>38846</c:v>
                </c:pt>
                <c:pt idx="127">
                  <c:v>38847</c:v>
                </c:pt>
                <c:pt idx="128">
                  <c:v>38848</c:v>
                </c:pt>
                <c:pt idx="129">
                  <c:v>38849</c:v>
                </c:pt>
                <c:pt idx="130">
                  <c:v>38850</c:v>
                </c:pt>
                <c:pt idx="131">
                  <c:v>38851</c:v>
                </c:pt>
                <c:pt idx="132">
                  <c:v>38852</c:v>
                </c:pt>
                <c:pt idx="133">
                  <c:v>38853</c:v>
                </c:pt>
                <c:pt idx="134">
                  <c:v>38854</c:v>
                </c:pt>
                <c:pt idx="135">
                  <c:v>38855</c:v>
                </c:pt>
                <c:pt idx="136">
                  <c:v>38856</c:v>
                </c:pt>
                <c:pt idx="137">
                  <c:v>38857</c:v>
                </c:pt>
                <c:pt idx="138">
                  <c:v>38858</c:v>
                </c:pt>
                <c:pt idx="139">
                  <c:v>38859</c:v>
                </c:pt>
                <c:pt idx="140">
                  <c:v>38860</c:v>
                </c:pt>
                <c:pt idx="141">
                  <c:v>38861</c:v>
                </c:pt>
                <c:pt idx="142">
                  <c:v>38862</c:v>
                </c:pt>
                <c:pt idx="143">
                  <c:v>38863</c:v>
                </c:pt>
                <c:pt idx="144">
                  <c:v>38864</c:v>
                </c:pt>
                <c:pt idx="145">
                  <c:v>38865</c:v>
                </c:pt>
                <c:pt idx="146">
                  <c:v>38866</c:v>
                </c:pt>
                <c:pt idx="147">
                  <c:v>38867</c:v>
                </c:pt>
                <c:pt idx="148">
                  <c:v>38868</c:v>
                </c:pt>
                <c:pt idx="149">
                  <c:v>38869</c:v>
                </c:pt>
                <c:pt idx="150">
                  <c:v>38870</c:v>
                </c:pt>
                <c:pt idx="151">
                  <c:v>38871</c:v>
                </c:pt>
                <c:pt idx="152">
                  <c:v>38872</c:v>
                </c:pt>
                <c:pt idx="153">
                  <c:v>38873</c:v>
                </c:pt>
                <c:pt idx="154">
                  <c:v>38874</c:v>
                </c:pt>
                <c:pt idx="155">
                  <c:v>38875</c:v>
                </c:pt>
                <c:pt idx="156">
                  <c:v>38876</c:v>
                </c:pt>
                <c:pt idx="157">
                  <c:v>38877</c:v>
                </c:pt>
                <c:pt idx="158">
                  <c:v>38878</c:v>
                </c:pt>
                <c:pt idx="159">
                  <c:v>38879</c:v>
                </c:pt>
                <c:pt idx="160">
                  <c:v>38880</c:v>
                </c:pt>
                <c:pt idx="161">
                  <c:v>38881</c:v>
                </c:pt>
                <c:pt idx="162">
                  <c:v>38882</c:v>
                </c:pt>
                <c:pt idx="163">
                  <c:v>38883</c:v>
                </c:pt>
                <c:pt idx="164">
                  <c:v>38884</c:v>
                </c:pt>
                <c:pt idx="165">
                  <c:v>38885</c:v>
                </c:pt>
                <c:pt idx="166">
                  <c:v>38886</c:v>
                </c:pt>
                <c:pt idx="167">
                  <c:v>38887</c:v>
                </c:pt>
                <c:pt idx="168">
                  <c:v>38888</c:v>
                </c:pt>
                <c:pt idx="169">
                  <c:v>38889</c:v>
                </c:pt>
                <c:pt idx="170">
                  <c:v>38890</c:v>
                </c:pt>
                <c:pt idx="171">
                  <c:v>38891</c:v>
                </c:pt>
                <c:pt idx="172">
                  <c:v>38892</c:v>
                </c:pt>
                <c:pt idx="173">
                  <c:v>38893</c:v>
                </c:pt>
                <c:pt idx="174">
                  <c:v>38894</c:v>
                </c:pt>
                <c:pt idx="175">
                  <c:v>38895</c:v>
                </c:pt>
                <c:pt idx="176">
                  <c:v>38896</c:v>
                </c:pt>
                <c:pt idx="177">
                  <c:v>38897</c:v>
                </c:pt>
                <c:pt idx="178">
                  <c:v>38898</c:v>
                </c:pt>
                <c:pt idx="179">
                  <c:v>38899</c:v>
                </c:pt>
                <c:pt idx="180">
                  <c:v>38900</c:v>
                </c:pt>
                <c:pt idx="181">
                  <c:v>38901</c:v>
                </c:pt>
                <c:pt idx="182">
                  <c:v>38902</c:v>
                </c:pt>
                <c:pt idx="183">
                  <c:v>38903</c:v>
                </c:pt>
                <c:pt idx="184">
                  <c:v>38904</c:v>
                </c:pt>
                <c:pt idx="185">
                  <c:v>38905</c:v>
                </c:pt>
                <c:pt idx="186">
                  <c:v>38906</c:v>
                </c:pt>
                <c:pt idx="187">
                  <c:v>38907</c:v>
                </c:pt>
                <c:pt idx="188">
                  <c:v>38908</c:v>
                </c:pt>
                <c:pt idx="189">
                  <c:v>38909</c:v>
                </c:pt>
                <c:pt idx="190">
                  <c:v>38910</c:v>
                </c:pt>
                <c:pt idx="191">
                  <c:v>38911</c:v>
                </c:pt>
                <c:pt idx="192">
                  <c:v>38912</c:v>
                </c:pt>
                <c:pt idx="193">
                  <c:v>38913</c:v>
                </c:pt>
                <c:pt idx="194">
                  <c:v>38914</c:v>
                </c:pt>
                <c:pt idx="195">
                  <c:v>38915</c:v>
                </c:pt>
                <c:pt idx="196">
                  <c:v>38916</c:v>
                </c:pt>
                <c:pt idx="197">
                  <c:v>38917</c:v>
                </c:pt>
                <c:pt idx="198">
                  <c:v>38918</c:v>
                </c:pt>
                <c:pt idx="199">
                  <c:v>38919</c:v>
                </c:pt>
                <c:pt idx="200">
                  <c:v>38920</c:v>
                </c:pt>
                <c:pt idx="201">
                  <c:v>38921</c:v>
                </c:pt>
                <c:pt idx="202">
                  <c:v>38922</c:v>
                </c:pt>
                <c:pt idx="203">
                  <c:v>38923</c:v>
                </c:pt>
                <c:pt idx="204">
                  <c:v>38924</c:v>
                </c:pt>
                <c:pt idx="205">
                  <c:v>38925</c:v>
                </c:pt>
                <c:pt idx="206">
                  <c:v>38926</c:v>
                </c:pt>
                <c:pt idx="207">
                  <c:v>38927</c:v>
                </c:pt>
                <c:pt idx="208">
                  <c:v>38928</c:v>
                </c:pt>
                <c:pt idx="209">
                  <c:v>38929</c:v>
                </c:pt>
                <c:pt idx="210">
                  <c:v>38930</c:v>
                </c:pt>
                <c:pt idx="211">
                  <c:v>38931</c:v>
                </c:pt>
                <c:pt idx="212">
                  <c:v>38932</c:v>
                </c:pt>
                <c:pt idx="213">
                  <c:v>38933</c:v>
                </c:pt>
                <c:pt idx="214">
                  <c:v>38934</c:v>
                </c:pt>
                <c:pt idx="215">
                  <c:v>38935</c:v>
                </c:pt>
                <c:pt idx="216">
                  <c:v>38936</c:v>
                </c:pt>
                <c:pt idx="217">
                  <c:v>38937</c:v>
                </c:pt>
                <c:pt idx="218">
                  <c:v>38938</c:v>
                </c:pt>
                <c:pt idx="219">
                  <c:v>38939</c:v>
                </c:pt>
                <c:pt idx="220">
                  <c:v>38940</c:v>
                </c:pt>
                <c:pt idx="221">
                  <c:v>38941</c:v>
                </c:pt>
                <c:pt idx="222">
                  <c:v>38942</c:v>
                </c:pt>
                <c:pt idx="223">
                  <c:v>38943</c:v>
                </c:pt>
                <c:pt idx="224">
                  <c:v>38944</c:v>
                </c:pt>
                <c:pt idx="225">
                  <c:v>38945</c:v>
                </c:pt>
                <c:pt idx="226">
                  <c:v>38946</c:v>
                </c:pt>
                <c:pt idx="227">
                  <c:v>38947</c:v>
                </c:pt>
                <c:pt idx="228">
                  <c:v>38948</c:v>
                </c:pt>
                <c:pt idx="229">
                  <c:v>38949</c:v>
                </c:pt>
                <c:pt idx="230">
                  <c:v>38950</c:v>
                </c:pt>
                <c:pt idx="231">
                  <c:v>38951</c:v>
                </c:pt>
                <c:pt idx="232">
                  <c:v>38952</c:v>
                </c:pt>
                <c:pt idx="233">
                  <c:v>38953</c:v>
                </c:pt>
                <c:pt idx="234">
                  <c:v>38954</c:v>
                </c:pt>
                <c:pt idx="235">
                  <c:v>38955</c:v>
                </c:pt>
                <c:pt idx="236">
                  <c:v>38956</c:v>
                </c:pt>
                <c:pt idx="237">
                  <c:v>38957</c:v>
                </c:pt>
                <c:pt idx="238">
                  <c:v>38958</c:v>
                </c:pt>
                <c:pt idx="239">
                  <c:v>38959</c:v>
                </c:pt>
                <c:pt idx="240">
                  <c:v>38960</c:v>
                </c:pt>
                <c:pt idx="241">
                  <c:v>38961</c:v>
                </c:pt>
                <c:pt idx="242">
                  <c:v>38962</c:v>
                </c:pt>
                <c:pt idx="243">
                  <c:v>38963</c:v>
                </c:pt>
                <c:pt idx="244">
                  <c:v>38964</c:v>
                </c:pt>
                <c:pt idx="245">
                  <c:v>38965</c:v>
                </c:pt>
                <c:pt idx="246">
                  <c:v>38966</c:v>
                </c:pt>
                <c:pt idx="247">
                  <c:v>38967</c:v>
                </c:pt>
                <c:pt idx="248">
                  <c:v>38968</c:v>
                </c:pt>
                <c:pt idx="249">
                  <c:v>38969</c:v>
                </c:pt>
                <c:pt idx="250">
                  <c:v>38970</c:v>
                </c:pt>
                <c:pt idx="251">
                  <c:v>38971</c:v>
                </c:pt>
                <c:pt idx="252">
                  <c:v>38972</c:v>
                </c:pt>
                <c:pt idx="253">
                  <c:v>38973</c:v>
                </c:pt>
                <c:pt idx="254">
                  <c:v>38974</c:v>
                </c:pt>
                <c:pt idx="255">
                  <c:v>38975</c:v>
                </c:pt>
                <c:pt idx="256">
                  <c:v>38976</c:v>
                </c:pt>
                <c:pt idx="257">
                  <c:v>38977</c:v>
                </c:pt>
                <c:pt idx="258">
                  <c:v>38978</c:v>
                </c:pt>
                <c:pt idx="259">
                  <c:v>38979</c:v>
                </c:pt>
                <c:pt idx="260">
                  <c:v>38980</c:v>
                </c:pt>
                <c:pt idx="261">
                  <c:v>38981</c:v>
                </c:pt>
                <c:pt idx="262">
                  <c:v>38982</c:v>
                </c:pt>
                <c:pt idx="263">
                  <c:v>38983</c:v>
                </c:pt>
                <c:pt idx="264">
                  <c:v>38984</c:v>
                </c:pt>
                <c:pt idx="265">
                  <c:v>38985</c:v>
                </c:pt>
                <c:pt idx="266">
                  <c:v>38986</c:v>
                </c:pt>
                <c:pt idx="267">
                  <c:v>38987</c:v>
                </c:pt>
                <c:pt idx="268">
                  <c:v>38988</c:v>
                </c:pt>
                <c:pt idx="269">
                  <c:v>38989</c:v>
                </c:pt>
                <c:pt idx="270">
                  <c:v>38990</c:v>
                </c:pt>
                <c:pt idx="271">
                  <c:v>38991</c:v>
                </c:pt>
                <c:pt idx="272">
                  <c:v>38992</c:v>
                </c:pt>
                <c:pt idx="273">
                  <c:v>38993</c:v>
                </c:pt>
                <c:pt idx="274">
                  <c:v>38994</c:v>
                </c:pt>
                <c:pt idx="275">
                  <c:v>38995</c:v>
                </c:pt>
                <c:pt idx="276">
                  <c:v>38996</c:v>
                </c:pt>
                <c:pt idx="277">
                  <c:v>38997</c:v>
                </c:pt>
                <c:pt idx="278">
                  <c:v>38998</c:v>
                </c:pt>
                <c:pt idx="279">
                  <c:v>38999</c:v>
                </c:pt>
                <c:pt idx="280">
                  <c:v>39000</c:v>
                </c:pt>
                <c:pt idx="281">
                  <c:v>39001</c:v>
                </c:pt>
                <c:pt idx="282">
                  <c:v>39002</c:v>
                </c:pt>
                <c:pt idx="283">
                  <c:v>39003</c:v>
                </c:pt>
                <c:pt idx="284">
                  <c:v>39004</c:v>
                </c:pt>
                <c:pt idx="285">
                  <c:v>39005</c:v>
                </c:pt>
                <c:pt idx="286">
                  <c:v>39006</c:v>
                </c:pt>
                <c:pt idx="287">
                  <c:v>39007</c:v>
                </c:pt>
                <c:pt idx="288">
                  <c:v>39008</c:v>
                </c:pt>
                <c:pt idx="289">
                  <c:v>39009</c:v>
                </c:pt>
                <c:pt idx="290">
                  <c:v>39010</c:v>
                </c:pt>
                <c:pt idx="291">
                  <c:v>39011</c:v>
                </c:pt>
                <c:pt idx="292">
                  <c:v>39012</c:v>
                </c:pt>
                <c:pt idx="293">
                  <c:v>39013</c:v>
                </c:pt>
                <c:pt idx="294">
                  <c:v>39014</c:v>
                </c:pt>
                <c:pt idx="295">
                  <c:v>39015</c:v>
                </c:pt>
                <c:pt idx="296">
                  <c:v>39016</c:v>
                </c:pt>
                <c:pt idx="297">
                  <c:v>39017</c:v>
                </c:pt>
                <c:pt idx="298">
                  <c:v>39018</c:v>
                </c:pt>
                <c:pt idx="299">
                  <c:v>39019</c:v>
                </c:pt>
                <c:pt idx="300">
                  <c:v>39020</c:v>
                </c:pt>
                <c:pt idx="301">
                  <c:v>39021</c:v>
                </c:pt>
                <c:pt idx="302">
                  <c:v>39022</c:v>
                </c:pt>
                <c:pt idx="303">
                  <c:v>39023</c:v>
                </c:pt>
                <c:pt idx="304">
                  <c:v>39024</c:v>
                </c:pt>
                <c:pt idx="305">
                  <c:v>39025</c:v>
                </c:pt>
                <c:pt idx="306">
                  <c:v>39026</c:v>
                </c:pt>
                <c:pt idx="307">
                  <c:v>39027</c:v>
                </c:pt>
                <c:pt idx="308">
                  <c:v>39028</c:v>
                </c:pt>
                <c:pt idx="309">
                  <c:v>39029</c:v>
                </c:pt>
                <c:pt idx="310">
                  <c:v>39030</c:v>
                </c:pt>
                <c:pt idx="311">
                  <c:v>39031</c:v>
                </c:pt>
                <c:pt idx="312">
                  <c:v>39032</c:v>
                </c:pt>
                <c:pt idx="313">
                  <c:v>39033</c:v>
                </c:pt>
                <c:pt idx="314">
                  <c:v>39034</c:v>
                </c:pt>
                <c:pt idx="315">
                  <c:v>39035</c:v>
                </c:pt>
                <c:pt idx="316">
                  <c:v>39036</c:v>
                </c:pt>
                <c:pt idx="317">
                  <c:v>39037</c:v>
                </c:pt>
                <c:pt idx="318">
                  <c:v>39038</c:v>
                </c:pt>
                <c:pt idx="319">
                  <c:v>39039</c:v>
                </c:pt>
                <c:pt idx="320">
                  <c:v>39040</c:v>
                </c:pt>
                <c:pt idx="321">
                  <c:v>39041</c:v>
                </c:pt>
                <c:pt idx="322">
                  <c:v>39042</c:v>
                </c:pt>
                <c:pt idx="323">
                  <c:v>39043</c:v>
                </c:pt>
                <c:pt idx="324">
                  <c:v>39044</c:v>
                </c:pt>
                <c:pt idx="325">
                  <c:v>39045</c:v>
                </c:pt>
                <c:pt idx="326">
                  <c:v>39046</c:v>
                </c:pt>
                <c:pt idx="327">
                  <c:v>39047</c:v>
                </c:pt>
                <c:pt idx="328">
                  <c:v>39048</c:v>
                </c:pt>
                <c:pt idx="329">
                  <c:v>39049</c:v>
                </c:pt>
                <c:pt idx="330">
                  <c:v>39050</c:v>
                </c:pt>
                <c:pt idx="331">
                  <c:v>39051</c:v>
                </c:pt>
                <c:pt idx="332">
                  <c:v>39052</c:v>
                </c:pt>
                <c:pt idx="333">
                  <c:v>39053</c:v>
                </c:pt>
                <c:pt idx="334">
                  <c:v>39054</c:v>
                </c:pt>
                <c:pt idx="335">
                  <c:v>39055</c:v>
                </c:pt>
                <c:pt idx="336">
                  <c:v>39056</c:v>
                </c:pt>
                <c:pt idx="337">
                  <c:v>39057</c:v>
                </c:pt>
                <c:pt idx="338">
                  <c:v>39058</c:v>
                </c:pt>
                <c:pt idx="339">
                  <c:v>39059</c:v>
                </c:pt>
                <c:pt idx="340">
                  <c:v>39060</c:v>
                </c:pt>
                <c:pt idx="341">
                  <c:v>39061</c:v>
                </c:pt>
                <c:pt idx="342">
                  <c:v>39062</c:v>
                </c:pt>
                <c:pt idx="343">
                  <c:v>39063</c:v>
                </c:pt>
                <c:pt idx="344">
                  <c:v>39064</c:v>
                </c:pt>
                <c:pt idx="345">
                  <c:v>39065</c:v>
                </c:pt>
                <c:pt idx="346">
                  <c:v>39066</c:v>
                </c:pt>
                <c:pt idx="347">
                  <c:v>39067</c:v>
                </c:pt>
                <c:pt idx="348">
                  <c:v>39068</c:v>
                </c:pt>
                <c:pt idx="349">
                  <c:v>39069</c:v>
                </c:pt>
                <c:pt idx="350">
                  <c:v>39070</c:v>
                </c:pt>
                <c:pt idx="351">
                  <c:v>39071</c:v>
                </c:pt>
                <c:pt idx="352">
                  <c:v>39072</c:v>
                </c:pt>
                <c:pt idx="353">
                  <c:v>39073</c:v>
                </c:pt>
                <c:pt idx="354">
                  <c:v>39074</c:v>
                </c:pt>
                <c:pt idx="355">
                  <c:v>39075</c:v>
                </c:pt>
                <c:pt idx="356">
                  <c:v>39076</c:v>
                </c:pt>
                <c:pt idx="357">
                  <c:v>39077</c:v>
                </c:pt>
                <c:pt idx="358">
                  <c:v>39078</c:v>
                </c:pt>
                <c:pt idx="359">
                  <c:v>39079</c:v>
                </c:pt>
                <c:pt idx="360">
                  <c:v>39080</c:v>
                </c:pt>
                <c:pt idx="361">
                  <c:v>39081</c:v>
                </c:pt>
                <c:pt idx="362">
                  <c:v>39082</c:v>
                </c:pt>
                <c:pt idx="363">
                  <c:v>39083</c:v>
                </c:pt>
                <c:pt idx="364">
                  <c:v>39084</c:v>
                </c:pt>
                <c:pt idx="365">
                  <c:v>39085</c:v>
                </c:pt>
                <c:pt idx="366">
                  <c:v>39086</c:v>
                </c:pt>
                <c:pt idx="367">
                  <c:v>39087</c:v>
                </c:pt>
                <c:pt idx="368">
                  <c:v>39088</c:v>
                </c:pt>
                <c:pt idx="369">
                  <c:v>39089</c:v>
                </c:pt>
                <c:pt idx="370">
                  <c:v>39090</c:v>
                </c:pt>
                <c:pt idx="371">
                  <c:v>39091</c:v>
                </c:pt>
                <c:pt idx="372">
                  <c:v>39092</c:v>
                </c:pt>
                <c:pt idx="373">
                  <c:v>39093</c:v>
                </c:pt>
                <c:pt idx="374">
                  <c:v>39094</c:v>
                </c:pt>
                <c:pt idx="375">
                  <c:v>39095</c:v>
                </c:pt>
                <c:pt idx="376">
                  <c:v>39096</c:v>
                </c:pt>
                <c:pt idx="377">
                  <c:v>39097</c:v>
                </c:pt>
                <c:pt idx="378">
                  <c:v>39098</c:v>
                </c:pt>
                <c:pt idx="379">
                  <c:v>39099</c:v>
                </c:pt>
                <c:pt idx="380">
                  <c:v>39100</c:v>
                </c:pt>
                <c:pt idx="381">
                  <c:v>39101</c:v>
                </c:pt>
                <c:pt idx="382">
                  <c:v>39102</c:v>
                </c:pt>
                <c:pt idx="383">
                  <c:v>39103</c:v>
                </c:pt>
                <c:pt idx="384">
                  <c:v>39104</c:v>
                </c:pt>
                <c:pt idx="385">
                  <c:v>39105</c:v>
                </c:pt>
                <c:pt idx="386">
                  <c:v>39106</c:v>
                </c:pt>
                <c:pt idx="387">
                  <c:v>39107</c:v>
                </c:pt>
                <c:pt idx="388">
                  <c:v>39108</c:v>
                </c:pt>
                <c:pt idx="389">
                  <c:v>39109</c:v>
                </c:pt>
                <c:pt idx="390">
                  <c:v>39110</c:v>
                </c:pt>
                <c:pt idx="391">
                  <c:v>39111</c:v>
                </c:pt>
                <c:pt idx="392">
                  <c:v>39112</c:v>
                </c:pt>
                <c:pt idx="393">
                  <c:v>39113</c:v>
                </c:pt>
                <c:pt idx="394">
                  <c:v>39114</c:v>
                </c:pt>
                <c:pt idx="395">
                  <c:v>39115</c:v>
                </c:pt>
                <c:pt idx="396">
                  <c:v>39116</c:v>
                </c:pt>
                <c:pt idx="397">
                  <c:v>39117</c:v>
                </c:pt>
                <c:pt idx="398">
                  <c:v>39118</c:v>
                </c:pt>
                <c:pt idx="399">
                  <c:v>39119</c:v>
                </c:pt>
                <c:pt idx="400">
                  <c:v>39120</c:v>
                </c:pt>
                <c:pt idx="401">
                  <c:v>39121</c:v>
                </c:pt>
                <c:pt idx="402">
                  <c:v>39122</c:v>
                </c:pt>
                <c:pt idx="403">
                  <c:v>39123</c:v>
                </c:pt>
                <c:pt idx="404">
                  <c:v>39124</c:v>
                </c:pt>
                <c:pt idx="405">
                  <c:v>39125</c:v>
                </c:pt>
                <c:pt idx="406">
                  <c:v>39126</c:v>
                </c:pt>
                <c:pt idx="407">
                  <c:v>39127</c:v>
                </c:pt>
                <c:pt idx="408">
                  <c:v>39128</c:v>
                </c:pt>
                <c:pt idx="409">
                  <c:v>39129</c:v>
                </c:pt>
                <c:pt idx="410">
                  <c:v>39130</c:v>
                </c:pt>
                <c:pt idx="411">
                  <c:v>39131</c:v>
                </c:pt>
                <c:pt idx="412">
                  <c:v>39132</c:v>
                </c:pt>
                <c:pt idx="413">
                  <c:v>39133</c:v>
                </c:pt>
                <c:pt idx="414">
                  <c:v>39134</c:v>
                </c:pt>
                <c:pt idx="415">
                  <c:v>39135</c:v>
                </c:pt>
                <c:pt idx="416">
                  <c:v>39136</c:v>
                </c:pt>
                <c:pt idx="417">
                  <c:v>39137</c:v>
                </c:pt>
                <c:pt idx="418">
                  <c:v>39138</c:v>
                </c:pt>
                <c:pt idx="419">
                  <c:v>39139</c:v>
                </c:pt>
                <c:pt idx="420">
                  <c:v>39140</c:v>
                </c:pt>
                <c:pt idx="421">
                  <c:v>39141</c:v>
                </c:pt>
                <c:pt idx="422">
                  <c:v>39142</c:v>
                </c:pt>
                <c:pt idx="423">
                  <c:v>39143</c:v>
                </c:pt>
                <c:pt idx="424">
                  <c:v>39144</c:v>
                </c:pt>
                <c:pt idx="425">
                  <c:v>39145</c:v>
                </c:pt>
                <c:pt idx="426">
                  <c:v>39146</c:v>
                </c:pt>
                <c:pt idx="427">
                  <c:v>39147</c:v>
                </c:pt>
                <c:pt idx="428">
                  <c:v>39148</c:v>
                </c:pt>
                <c:pt idx="429">
                  <c:v>39149</c:v>
                </c:pt>
                <c:pt idx="430">
                  <c:v>39150</c:v>
                </c:pt>
                <c:pt idx="431">
                  <c:v>39151</c:v>
                </c:pt>
                <c:pt idx="432">
                  <c:v>39152</c:v>
                </c:pt>
                <c:pt idx="433">
                  <c:v>39153</c:v>
                </c:pt>
                <c:pt idx="434">
                  <c:v>39154</c:v>
                </c:pt>
                <c:pt idx="435">
                  <c:v>39155</c:v>
                </c:pt>
                <c:pt idx="436">
                  <c:v>39156</c:v>
                </c:pt>
                <c:pt idx="437">
                  <c:v>39157</c:v>
                </c:pt>
                <c:pt idx="438">
                  <c:v>39158</c:v>
                </c:pt>
                <c:pt idx="439">
                  <c:v>39159</c:v>
                </c:pt>
                <c:pt idx="440">
                  <c:v>39160</c:v>
                </c:pt>
                <c:pt idx="441">
                  <c:v>39161</c:v>
                </c:pt>
                <c:pt idx="442">
                  <c:v>39162</c:v>
                </c:pt>
                <c:pt idx="443">
                  <c:v>39163</c:v>
                </c:pt>
                <c:pt idx="444">
                  <c:v>39164</c:v>
                </c:pt>
                <c:pt idx="445">
                  <c:v>39165</c:v>
                </c:pt>
                <c:pt idx="446">
                  <c:v>39166</c:v>
                </c:pt>
                <c:pt idx="447">
                  <c:v>39167</c:v>
                </c:pt>
                <c:pt idx="448">
                  <c:v>39168</c:v>
                </c:pt>
                <c:pt idx="449">
                  <c:v>39169</c:v>
                </c:pt>
                <c:pt idx="450">
                  <c:v>39170</c:v>
                </c:pt>
                <c:pt idx="451">
                  <c:v>39171</c:v>
                </c:pt>
                <c:pt idx="452">
                  <c:v>39172</c:v>
                </c:pt>
                <c:pt idx="453">
                  <c:v>39173</c:v>
                </c:pt>
                <c:pt idx="454">
                  <c:v>39174</c:v>
                </c:pt>
                <c:pt idx="455">
                  <c:v>39175</c:v>
                </c:pt>
                <c:pt idx="456">
                  <c:v>39176</c:v>
                </c:pt>
                <c:pt idx="457">
                  <c:v>39177</c:v>
                </c:pt>
                <c:pt idx="458">
                  <c:v>39178</c:v>
                </c:pt>
                <c:pt idx="459">
                  <c:v>39179</c:v>
                </c:pt>
                <c:pt idx="460">
                  <c:v>39180</c:v>
                </c:pt>
                <c:pt idx="461">
                  <c:v>39181</c:v>
                </c:pt>
                <c:pt idx="462">
                  <c:v>39182</c:v>
                </c:pt>
                <c:pt idx="463">
                  <c:v>39183</c:v>
                </c:pt>
                <c:pt idx="464">
                  <c:v>39184</c:v>
                </c:pt>
                <c:pt idx="465">
                  <c:v>39185</c:v>
                </c:pt>
                <c:pt idx="466">
                  <c:v>39186</c:v>
                </c:pt>
                <c:pt idx="467">
                  <c:v>39187</c:v>
                </c:pt>
                <c:pt idx="468">
                  <c:v>39188</c:v>
                </c:pt>
                <c:pt idx="469">
                  <c:v>39189</c:v>
                </c:pt>
                <c:pt idx="470">
                  <c:v>39190</c:v>
                </c:pt>
                <c:pt idx="471">
                  <c:v>39191</c:v>
                </c:pt>
                <c:pt idx="472">
                  <c:v>39192</c:v>
                </c:pt>
                <c:pt idx="473">
                  <c:v>39193</c:v>
                </c:pt>
                <c:pt idx="474">
                  <c:v>39194</c:v>
                </c:pt>
                <c:pt idx="475">
                  <c:v>39195</c:v>
                </c:pt>
                <c:pt idx="476">
                  <c:v>39196</c:v>
                </c:pt>
                <c:pt idx="477">
                  <c:v>39197</c:v>
                </c:pt>
                <c:pt idx="478">
                  <c:v>39198</c:v>
                </c:pt>
                <c:pt idx="479">
                  <c:v>39199</c:v>
                </c:pt>
                <c:pt idx="480">
                  <c:v>39200</c:v>
                </c:pt>
                <c:pt idx="481">
                  <c:v>39201</c:v>
                </c:pt>
                <c:pt idx="482">
                  <c:v>39202</c:v>
                </c:pt>
                <c:pt idx="483">
                  <c:v>39203</c:v>
                </c:pt>
                <c:pt idx="484">
                  <c:v>39204</c:v>
                </c:pt>
                <c:pt idx="485">
                  <c:v>39205</c:v>
                </c:pt>
                <c:pt idx="486">
                  <c:v>39206</c:v>
                </c:pt>
                <c:pt idx="487">
                  <c:v>39207</c:v>
                </c:pt>
                <c:pt idx="488">
                  <c:v>39208</c:v>
                </c:pt>
                <c:pt idx="489">
                  <c:v>39209</c:v>
                </c:pt>
                <c:pt idx="490">
                  <c:v>39210</c:v>
                </c:pt>
                <c:pt idx="491">
                  <c:v>39211</c:v>
                </c:pt>
                <c:pt idx="492">
                  <c:v>39212</c:v>
                </c:pt>
                <c:pt idx="493">
                  <c:v>39213</c:v>
                </c:pt>
                <c:pt idx="494">
                  <c:v>39214</c:v>
                </c:pt>
                <c:pt idx="495">
                  <c:v>39215</c:v>
                </c:pt>
                <c:pt idx="496">
                  <c:v>39216</c:v>
                </c:pt>
                <c:pt idx="497">
                  <c:v>39217</c:v>
                </c:pt>
                <c:pt idx="498">
                  <c:v>39218</c:v>
                </c:pt>
                <c:pt idx="499">
                  <c:v>39219</c:v>
                </c:pt>
                <c:pt idx="500">
                  <c:v>39220</c:v>
                </c:pt>
                <c:pt idx="501">
                  <c:v>39221</c:v>
                </c:pt>
                <c:pt idx="502">
                  <c:v>39222</c:v>
                </c:pt>
                <c:pt idx="503">
                  <c:v>39223</c:v>
                </c:pt>
                <c:pt idx="504">
                  <c:v>39224</c:v>
                </c:pt>
                <c:pt idx="505">
                  <c:v>39225</c:v>
                </c:pt>
                <c:pt idx="506">
                  <c:v>39226</c:v>
                </c:pt>
                <c:pt idx="507">
                  <c:v>39227</c:v>
                </c:pt>
                <c:pt idx="508">
                  <c:v>39228</c:v>
                </c:pt>
                <c:pt idx="509">
                  <c:v>39229</c:v>
                </c:pt>
                <c:pt idx="510">
                  <c:v>39230</c:v>
                </c:pt>
                <c:pt idx="511">
                  <c:v>39231</c:v>
                </c:pt>
                <c:pt idx="512">
                  <c:v>39232</c:v>
                </c:pt>
                <c:pt idx="513">
                  <c:v>39233</c:v>
                </c:pt>
                <c:pt idx="514">
                  <c:v>39234</c:v>
                </c:pt>
                <c:pt idx="515">
                  <c:v>39235</c:v>
                </c:pt>
                <c:pt idx="516">
                  <c:v>39236</c:v>
                </c:pt>
                <c:pt idx="517">
                  <c:v>39237</c:v>
                </c:pt>
                <c:pt idx="518">
                  <c:v>39238</c:v>
                </c:pt>
                <c:pt idx="519">
                  <c:v>39239</c:v>
                </c:pt>
                <c:pt idx="520">
                  <c:v>39240</c:v>
                </c:pt>
                <c:pt idx="521">
                  <c:v>39241</c:v>
                </c:pt>
                <c:pt idx="522">
                  <c:v>39242</c:v>
                </c:pt>
                <c:pt idx="523">
                  <c:v>39243</c:v>
                </c:pt>
                <c:pt idx="524">
                  <c:v>39244</c:v>
                </c:pt>
                <c:pt idx="525">
                  <c:v>39245</c:v>
                </c:pt>
                <c:pt idx="526">
                  <c:v>39246</c:v>
                </c:pt>
                <c:pt idx="527">
                  <c:v>39247</c:v>
                </c:pt>
                <c:pt idx="528">
                  <c:v>39248</c:v>
                </c:pt>
                <c:pt idx="529">
                  <c:v>39249</c:v>
                </c:pt>
                <c:pt idx="530">
                  <c:v>39250</c:v>
                </c:pt>
                <c:pt idx="531">
                  <c:v>39251</c:v>
                </c:pt>
                <c:pt idx="532">
                  <c:v>39252</c:v>
                </c:pt>
                <c:pt idx="533">
                  <c:v>39253</c:v>
                </c:pt>
                <c:pt idx="534">
                  <c:v>39254</c:v>
                </c:pt>
                <c:pt idx="535">
                  <c:v>39255</c:v>
                </c:pt>
                <c:pt idx="536">
                  <c:v>39256</c:v>
                </c:pt>
                <c:pt idx="537">
                  <c:v>39257</c:v>
                </c:pt>
                <c:pt idx="538">
                  <c:v>39258</c:v>
                </c:pt>
                <c:pt idx="539">
                  <c:v>39259</c:v>
                </c:pt>
                <c:pt idx="540">
                  <c:v>39260</c:v>
                </c:pt>
                <c:pt idx="541">
                  <c:v>39261</c:v>
                </c:pt>
                <c:pt idx="542">
                  <c:v>39262</c:v>
                </c:pt>
                <c:pt idx="543">
                  <c:v>39263</c:v>
                </c:pt>
                <c:pt idx="544">
                  <c:v>39264</c:v>
                </c:pt>
                <c:pt idx="545">
                  <c:v>39265</c:v>
                </c:pt>
                <c:pt idx="546">
                  <c:v>39266</c:v>
                </c:pt>
                <c:pt idx="547">
                  <c:v>39267</c:v>
                </c:pt>
                <c:pt idx="548">
                  <c:v>39268</c:v>
                </c:pt>
                <c:pt idx="549">
                  <c:v>39269</c:v>
                </c:pt>
                <c:pt idx="550">
                  <c:v>39270</c:v>
                </c:pt>
                <c:pt idx="551">
                  <c:v>39271</c:v>
                </c:pt>
                <c:pt idx="552">
                  <c:v>39272</c:v>
                </c:pt>
                <c:pt idx="553">
                  <c:v>39273</c:v>
                </c:pt>
                <c:pt idx="554">
                  <c:v>39274</c:v>
                </c:pt>
                <c:pt idx="555">
                  <c:v>39275</c:v>
                </c:pt>
                <c:pt idx="556">
                  <c:v>39276</c:v>
                </c:pt>
                <c:pt idx="557">
                  <c:v>39277</c:v>
                </c:pt>
                <c:pt idx="558">
                  <c:v>39278</c:v>
                </c:pt>
                <c:pt idx="559">
                  <c:v>39279</c:v>
                </c:pt>
                <c:pt idx="560">
                  <c:v>39280</c:v>
                </c:pt>
                <c:pt idx="561">
                  <c:v>39281</c:v>
                </c:pt>
                <c:pt idx="562">
                  <c:v>39282</c:v>
                </c:pt>
                <c:pt idx="563">
                  <c:v>39283</c:v>
                </c:pt>
                <c:pt idx="564">
                  <c:v>39284</c:v>
                </c:pt>
                <c:pt idx="565">
                  <c:v>39285</c:v>
                </c:pt>
                <c:pt idx="566">
                  <c:v>39286</c:v>
                </c:pt>
                <c:pt idx="567">
                  <c:v>39287</c:v>
                </c:pt>
                <c:pt idx="568">
                  <c:v>39288</c:v>
                </c:pt>
                <c:pt idx="569">
                  <c:v>39289</c:v>
                </c:pt>
                <c:pt idx="570">
                  <c:v>39290</c:v>
                </c:pt>
                <c:pt idx="571">
                  <c:v>39291</c:v>
                </c:pt>
                <c:pt idx="572">
                  <c:v>39292</c:v>
                </c:pt>
                <c:pt idx="573">
                  <c:v>39293</c:v>
                </c:pt>
                <c:pt idx="574">
                  <c:v>39294</c:v>
                </c:pt>
                <c:pt idx="575">
                  <c:v>39295</c:v>
                </c:pt>
                <c:pt idx="576">
                  <c:v>39296</c:v>
                </c:pt>
                <c:pt idx="577">
                  <c:v>39297</c:v>
                </c:pt>
                <c:pt idx="578">
                  <c:v>39298</c:v>
                </c:pt>
                <c:pt idx="579">
                  <c:v>39299</c:v>
                </c:pt>
                <c:pt idx="580">
                  <c:v>39300</c:v>
                </c:pt>
                <c:pt idx="581">
                  <c:v>39301</c:v>
                </c:pt>
                <c:pt idx="582">
                  <c:v>39302</c:v>
                </c:pt>
                <c:pt idx="583">
                  <c:v>39303</c:v>
                </c:pt>
                <c:pt idx="584">
                  <c:v>39304</c:v>
                </c:pt>
                <c:pt idx="585">
                  <c:v>39305</c:v>
                </c:pt>
                <c:pt idx="586">
                  <c:v>39306</c:v>
                </c:pt>
                <c:pt idx="587">
                  <c:v>39307</c:v>
                </c:pt>
                <c:pt idx="588">
                  <c:v>39308</c:v>
                </c:pt>
                <c:pt idx="589">
                  <c:v>39309</c:v>
                </c:pt>
                <c:pt idx="590">
                  <c:v>39310</c:v>
                </c:pt>
                <c:pt idx="591">
                  <c:v>39311</c:v>
                </c:pt>
                <c:pt idx="592">
                  <c:v>39312</c:v>
                </c:pt>
                <c:pt idx="593">
                  <c:v>39313</c:v>
                </c:pt>
                <c:pt idx="594">
                  <c:v>39314</c:v>
                </c:pt>
                <c:pt idx="595">
                  <c:v>39315</c:v>
                </c:pt>
                <c:pt idx="596">
                  <c:v>39316</c:v>
                </c:pt>
                <c:pt idx="597">
                  <c:v>39317</c:v>
                </c:pt>
                <c:pt idx="598">
                  <c:v>39318</c:v>
                </c:pt>
                <c:pt idx="599">
                  <c:v>39319</c:v>
                </c:pt>
                <c:pt idx="600">
                  <c:v>39320</c:v>
                </c:pt>
                <c:pt idx="601">
                  <c:v>39321</c:v>
                </c:pt>
                <c:pt idx="602">
                  <c:v>39322</c:v>
                </c:pt>
                <c:pt idx="603">
                  <c:v>39323</c:v>
                </c:pt>
                <c:pt idx="604">
                  <c:v>39324</c:v>
                </c:pt>
                <c:pt idx="605">
                  <c:v>39325</c:v>
                </c:pt>
                <c:pt idx="606">
                  <c:v>39326</c:v>
                </c:pt>
                <c:pt idx="607">
                  <c:v>39327</c:v>
                </c:pt>
                <c:pt idx="608">
                  <c:v>39328</c:v>
                </c:pt>
                <c:pt idx="609">
                  <c:v>39329</c:v>
                </c:pt>
                <c:pt idx="610">
                  <c:v>39330</c:v>
                </c:pt>
                <c:pt idx="611">
                  <c:v>39331</c:v>
                </c:pt>
                <c:pt idx="612">
                  <c:v>39332</c:v>
                </c:pt>
                <c:pt idx="613">
                  <c:v>39333</c:v>
                </c:pt>
                <c:pt idx="614">
                  <c:v>39334</c:v>
                </c:pt>
                <c:pt idx="615">
                  <c:v>39335</c:v>
                </c:pt>
                <c:pt idx="616">
                  <c:v>39336</c:v>
                </c:pt>
                <c:pt idx="617">
                  <c:v>39337</c:v>
                </c:pt>
                <c:pt idx="618">
                  <c:v>39338</c:v>
                </c:pt>
                <c:pt idx="619">
                  <c:v>39339</c:v>
                </c:pt>
                <c:pt idx="620">
                  <c:v>39340</c:v>
                </c:pt>
                <c:pt idx="621">
                  <c:v>39341</c:v>
                </c:pt>
                <c:pt idx="622">
                  <c:v>39342</c:v>
                </c:pt>
                <c:pt idx="623">
                  <c:v>39343</c:v>
                </c:pt>
                <c:pt idx="624">
                  <c:v>39344</c:v>
                </c:pt>
                <c:pt idx="625">
                  <c:v>39345</c:v>
                </c:pt>
                <c:pt idx="626">
                  <c:v>39346</c:v>
                </c:pt>
                <c:pt idx="627">
                  <c:v>39347</c:v>
                </c:pt>
                <c:pt idx="628">
                  <c:v>39348</c:v>
                </c:pt>
                <c:pt idx="629">
                  <c:v>39349</c:v>
                </c:pt>
                <c:pt idx="630">
                  <c:v>39350</c:v>
                </c:pt>
                <c:pt idx="631">
                  <c:v>39351</c:v>
                </c:pt>
                <c:pt idx="632">
                  <c:v>39352</c:v>
                </c:pt>
                <c:pt idx="633">
                  <c:v>39353</c:v>
                </c:pt>
                <c:pt idx="634">
                  <c:v>39354</c:v>
                </c:pt>
                <c:pt idx="635">
                  <c:v>39355</c:v>
                </c:pt>
                <c:pt idx="636">
                  <c:v>39356</c:v>
                </c:pt>
                <c:pt idx="637">
                  <c:v>39357</c:v>
                </c:pt>
                <c:pt idx="638">
                  <c:v>39358</c:v>
                </c:pt>
                <c:pt idx="639">
                  <c:v>39359</c:v>
                </c:pt>
                <c:pt idx="640">
                  <c:v>39360</c:v>
                </c:pt>
                <c:pt idx="641">
                  <c:v>39361</c:v>
                </c:pt>
                <c:pt idx="642">
                  <c:v>39362</c:v>
                </c:pt>
                <c:pt idx="643">
                  <c:v>39363</c:v>
                </c:pt>
                <c:pt idx="644">
                  <c:v>39364</c:v>
                </c:pt>
                <c:pt idx="645">
                  <c:v>39365</c:v>
                </c:pt>
                <c:pt idx="646">
                  <c:v>39366</c:v>
                </c:pt>
                <c:pt idx="647">
                  <c:v>39367</c:v>
                </c:pt>
                <c:pt idx="648">
                  <c:v>39368</c:v>
                </c:pt>
                <c:pt idx="649">
                  <c:v>39369</c:v>
                </c:pt>
                <c:pt idx="650">
                  <c:v>39370</c:v>
                </c:pt>
                <c:pt idx="651">
                  <c:v>39371</c:v>
                </c:pt>
                <c:pt idx="652">
                  <c:v>39372</c:v>
                </c:pt>
                <c:pt idx="653">
                  <c:v>39373</c:v>
                </c:pt>
                <c:pt idx="654">
                  <c:v>39374</c:v>
                </c:pt>
                <c:pt idx="655">
                  <c:v>39375</c:v>
                </c:pt>
                <c:pt idx="656">
                  <c:v>39376</c:v>
                </c:pt>
                <c:pt idx="657">
                  <c:v>39377</c:v>
                </c:pt>
                <c:pt idx="658">
                  <c:v>39378</c:v>
                </c:pt>
                <c:pt idx="659">
                  <c:v>39379</c:v>
                </c:pt>
                <c:pt idx="660">
                  <c:v>39380</c:v>
                </c:pt>
                <c:pt idx="661">
                  <c:v>39381</c:v>
                </c:pt>
                <c:pt idx="662">
                  <c:v>39382</c:v>
                </c:pt>
                <c:pt idx="663">
                  <c:v>39383</c:v>
                </c:pt>
                <c:pt idx="664">
                  <c:v>39384</c:v>
                </c:pt>
                <c:pt idx="665">
                  <c:v>39385</c:v>
                </c:pt>
                <c:pt idx="666">
                  <c:v>39386</c:v>
                </c:pt>
                <c:pt idx="667">
                  <c:v>39387</c:v>
                </c:pt>
                <c:pt idx="668">
                  <c:v>39388</c:v>
                </c:pt>
                <c:pt idx="669">
                  <c:v>39389</c:v>
                </c:pt>
                <c:pt idx="670">
                  <c:v>39390</c:v>
                </c:pt>
                <c:pt idx="671">
                  <c:v>39391</c:v>
                </c:pt>
                <c:pt idx="672">
                  <c:v>39392</c:v>
                </c:pt>
                <c:pt idx="673">
                  <c:v>39393</c:v>
                </c:pt>
                <c:pt idx="674">
                  <c:v>39394</c:v>
                </c:pt>
                <c:pt idx="675">
                  <c:v>39395</c:v>
                </c:pt>
                <c:pt idx="676">
                  <c:v>39396</c:v>
                </c:pt>
                <c:pt idx="677">
                  <c:v>39397</c:v>
                </c:pt>
                <c:pt idx="678">
                  <c:v>39398</c:v>
                </c:pt>
                <c:pt idx="679">
                  <c:v>39399</c:v>
                </c:pt>
                <c:pt idx="680">
                  <c:v>39400</c:v>
                </c:pt>
                <c:pt idx="681">
                  <c:v>39401</c:v>
                </c:pt>
                <c:pt idx="682">
                  <c:v>39402</c:v>
                </c:pt>
                <c:pt idx="683">
                  <c:v>39403</c:v>
                </c:pt>
                <c:pt idx="684">
                  <c:v>39404</c:v>
                </c:pt>
                <c:pt idx="685">
                  <c:v>39405</c:v>
                </c:pt>
                <c:pt idx="686">
                  <c:v>39406</c:v>
                </c:pt>
                <c:pt idx="687">
                  <c:v>39407</c:v>
                </c:pt>
                <c:pt idx="688">
                  <c:v>39408</c:v>
                </c:pt>
                <c:pt idx="689">
                  <c:v>39409</c:v>
                </c:pt>
                <c:pt idx="690">
                  <c:v>39410</c:v>
                </c:pt>
                <c:pt idx="691">
                  <c:v>39411</c:v>
                </c:pt>
                <c:pt idx="692">
                  <c:v>39412</c:v>
                </c:pt>
                <c:pt idx="693">
                  <c:v>39413</c:v>
                </c:pt>
                <c:pt idx="694">
                  <c:v>39414</c:v>
                </c:pt>
                <c:pt idx="695">
                  <c:v>39415</c:v>
                </c:pt>
                <c:pt idx="696">
                  <c:v>39416</c:v>
                </c:pt>
                <c:pt idx="697">
                  <c:v>39417</c:v>
                </c:pt>
                <c:pt idx="698">
                  <c:v>39418</c:v>
                </c:pt>
                <c:pt idx="699">
                  <c:v>39419</c:v>
                </c:pt>
                <c:pt idx="700">
                  <c:v>39420</c:v>
                </c:pt>
                <c:pt idx="701">
                  <c:v>39421</c:v>
                </c:pt>
                <c:pt idx="702">
                  <c:v>39422</c:v>
                </c:pt>
                <c:pt idx="703">
                  <c:v>39423</c:v>
                </c:pt>
                <c:pt idx="704">
                  <c:v>39424</c:v>
                </c:pt>
                <c:pt idx="705">
                  <c:v>39425</c:v>
                </c:pt>
                <c:pt idx="706">
                  <c:v>39426</c:v>
                </c:pt>
                <c:pt idx="707">
                  <c:v>39427</c:v>
                </c:pt>
                <c:pt idx="708">
                  <c:v>39428</c:v>
                </c:pt>
                <c:pt idx="709">
                  <c:v>39429</c:v>
                </c:pt>
                <c:pt idx="710">
                  <c:v>39430</c:v>
                </c:pt>
                <c:pt idx="711">
                  <c:v>39431</c:v>
                </c:pt>
                <c:pt idx="712">
                  <c:v>39432</c:v>
                </c:pt>
                <c:pt idx="713">
                  <c:v>39433</c:v>
                </c:pt>
                <c:pt idx="714">
                  <c:v>39434</c:v>
                </c:pt>
                <c:pt idx="715">
                  <c:v>39435</c:v>
                </c:pt>
                <c:pt idx="716">
                  <c:v>39436</c:v>
                </c:pt>
                <c:pt idx="717">
                  <c:v>39437</c:v>
                </c:pt>
                <c:pt idx="718">
                  <c:v>39438</c:v>
                </c:pt>
                <c:pt idx="719">
                  <c:v>39439</c:v>
                </c:pt>
                <c:pt idx="720">
                  <c:v>39440</c:v>
                </c:pt>
                <c:pt idx="721">
                  <c:v>39441</c:v>
                </c:pt>
                <c:pt idx="722">
                  <c:v>39442</c:v>
                </c:pt>
                <c:pt idx="723">
                  <c:v>39443</c:v>
                </c:pt>
                <c:pt idx="724">
                  <c:v>39444</c:v>
                </c:pt>
                <c:pt idx="725">
                  <c:v>39445</c:v>
                </c:pt>
                <c:pt idx="726">
                  <c:v>39446</c:v>
                </c:pt>
                <c:pt idx="727">
                  <c:v>39447</c:v>
                </c:pt>
                <c:pt idx="728">
                  <c:v>39448</c:v>
                </c:pt>
                <c:pt idx="729">
                  <c:v>39449</c:v>
                </c:pt>
                <c:pt idx="730">
                  <c:v>39450</c:v>
                </c:pt>
                <c:pt idx="731">
                  <c:v>39451</c:v>
                </c:pt>
                <c:pt idx="732">
                  <c:v>39452</c:v>
                </c:pt>
                <c:pt idx="733">
                  <c:v>39453</c:v>
                </c:pt>
                <c:pt idx="734">
                  <c:v>39454</c:v>
                </c:pt>
                <c:pt idx="735">
                  <c:v>39455</c:v>
                </c:pt>
                <c:pt idx="736">
                  <c:v>39456</c:v>
                </c:pt>
                <c:pt idx="737">
                  <c:v>39457</c:v>
                </c:pt>
                <c:pt idx="738">
                  <c:v>39458</c:v>
                </c:pt>
                <c:pt idx="739">
                  <c:v>39459</c:v>
                </c:pt>
                <c:pt idx="740">
                  <c:v>39460</c:v>
                </c:pt>
                <c:pt idx="741">
                  <c:v>39461</c:v>
                </c:pt>
                <c:pt idx="742">
                  <c:v>39462</c:v>
                </c:pt>
                <c:pt idx="743">
                  <c:v>39463</c:v>
                </c:pt>
                <c:pt idx="744">
                  <c:v>39464</c:v>
                </c:pt>
                <c:pt idx="745">
                  <c:v>39465</c:v>
                </c:pt>
                <c:pt idx="746">
                  <c:v>39466</c:v>
                </c:pt>
                <c:pt idx="747">
                  <c:v>39467</c:v>
                </c:pt>
                <c:pt idx="748">
                  <c:v>39468</c:v>
                </c:pt>
                <c:pt idx="749">
                  <c:v>39469</c:v>
                </c:pt>
                <c:pt idx="750">
                  <c:v>39470</c:v>
                </c:pt>
                <c:pt idx="751">
                  <c:v>39471</c:v>
                </c:pt>
                <c:pt idx="752">
                  <c:v>39472</c:v>
                </c:pt>
                <c:pt idx="753">
                  <c:v>39473</c:v>
                </c:pt>
                <c:pt idx="754">
                  <c:v>39474</c:v>
                </c:pt>
                <c:pt idx="755">
                  <c:v>39475</c:v>
                </c:pt>
                <c:pt idx="756">
                  <c:v>39476</c:v>
                </c:pt>
                <c:pt idx="757">
                  <c:v>39477</c:v>
                </c:pt>
                <c:pt idx="758">
                  <c:v>39478</c:v>
                </c:pt>
                <c:pt idx="759">
                  <c:v>39479</c:v>
                </c:pt>
                <c:pt idx="760">
                  <c:v>39480</c:v>
                </c:pt>
                <c:pt idx="761">
                  <c:v>39481</c:v>
                </c:pt>
                <c:pt idx="762">
                  <c:v>39482</c:v>
                </c:pt>
                <c:pt idx="763">
                  <c:v>39483</c:v>
                </c:pt>
                <c:pt idx="764">
                  <c:v>39484</c:v>
                </c:pt>
                <c:pt idx="765">
                  <c:v>39485</c:v>
                </c:pt>
                <c:pt idx="766">
                  <c:v>39486</c:v>
                </c:pt>
                <c:pt idx="767">
                  <c:v>39487</c:v>
                </c:pt>
                <c:pt idx="768">
                  <c:v>39488</c:v>
                </c:pt>
                <c:pt idx="769">
                  <c:v>39489</c:v>
                </c:pt>
                <c:pt idx="770">
                  <c:v>39490</c:v>
                </c:pt>
                <c:pt idx="771">
                  <c:v>39491</c:v>
                </c:pt>
                <c:pt idx="772">
                  <c:v>39492</c:v>
                </c:pt>
                <c:pt idx="773">
                  <c:v>39493</c:v>
                </c:pt>
                <c:pt idx="774">
                  <c:v>39494</c:v>
                </c:pt>
                <c:pt idx="775">
                  <c:v>39495</c:v>
                </c:pt>
                <c:pt idx="776">
                  <c:v>39496</c:v>
                </c:pt>
                <c:pt idx="777">
                  <c:v>39497</c:v>
                </c:pt>
                <c:pt idx="778">
                  <c:v>39498</c:v>
                </c:pt>
                <c:pt idx="779">
                  <c:v>39499</c:v>
                </c:pt>
                <c:pt idx="780">
                  <c:v>39500</c:v>
                </c:pt>
                <c:pt idx="781">
                  <c:v>39501</c:v>
                </c:pt>
                <c:pt idx="782">
                  <c:v>39502</c:v>
                </c:pt>
                <c:pt idx="783">
                  <c:v>39503</c:v>
                </c:pt>
                <c:pt idx="784">
                  <c:v>39504</c:v>
                </c:pt>
                <c:pt idx="785">
                  <c:v>39505</c:v>
                </c:pt>
                <c:pt idx="786">
                  <c:v>39506</c:v>
                </c:pt>
                <c:pt idx="787">
                  <c:v>39507</c:v>
                </c:pt>
                <c:pt idx="788">
                  <c:v>39508</c:v>
                </c:pt>
                <c:pt idx="789">
                  <c:v>39509</c:v>
                </c:pt>
                <c:pt idx="790">
                  <c:v>39510</c:v>
                </c:pt>
                <c:pt idx="791">
                  <c:v>39511</c:v>
                </c:pt>
                <c:pt idx="792">
                  <c:v>39512</c:v>
                </c:pt>
                <c:pt idx="793">
                  <c:v>39513</c:v>
                </c:pt>
                <c:pt idx="794">
                  <c:v>39514</c:v>
                </c:pt>
                <c:pt idx="795">
                  <c:v>39515</c:v>
                </c:pt>
                <c:pt idx="796">
                  <c:v>39516</c:v>
                </c:pt>
                <c:pt idx="797">
                  <c:v>39517</c:v>
                </c:pt>
                <c:pt idx="798">
                  <c:v>39518</c:v>
                </c:pt>
                <c:pt idx="799">
                  <c:v>39519</c:v>
                </c:pt>
                <c:pt idx="800">
                  <c:v>39520</c:v>
                </c:pt>
                <c:pt idx="801">
                  <c:v>39521</c:v>
                </c:pt>
                <c:pt idx="802">
                  <c:v>39522</c:v>
                </c:pt>
                <c:pt idx="803">
                  <c:v>39523</c:v>
                </c:pt>
                <c:pt idx="804">
                  <c:v>39524</c:v>
                </c:pt>
                <c:pt idx="805">
                  <c:v>39525</c:v>
                </c:pt>
                <c:pt idx="806">
                  <c:v>39526</c:v>
                </c:pt>
                <c:pt idx="807">
                  <c:v>39527</c:v>
                </c:pt>
                <c:pt idx="808">
                  <c:v>39528</c:v>
                </c:pt>
                <c:pt idx="809">
                  <c:v>39529</c:v>
                </c:pt>
                <c:pt idx="810">
                  <c:v>39530</c:v>
                </c:pt>
                <c:pt idx="811">
                  <c:v>39531</c:v>
                </c:pt>
                <c:pt idx="812">
                  <c:v>39532</c:v>
                </c:pt>
                <c:pt idx="813">
                  <c:v>39533</c:v>
                </c:pt>
                <c:pt idx="814">
                  <c:v>39534</c:v>
                </c:pt>
                <c:pt idx="815">
                  <c:v>39535</c:v>
                </c:pt>
                <c:pt idx="816">
                  <c:v>39536</c:v>
                </c:pt>
                <c:pt idx="817">
                  <c:v>39537</c:v>
                </c:pt>
                <c:pt idx="818">
                  <c:v>39538</c:v>
                </c:pt>
                <c:pt idx="819">
                  <c:v>39539</c:v>
                </c:pt>
                <c:pt idx="820">
                  <c:v>39540</c:v>
                </c:pt>
                <c:pt idx="821">
                  <c:v>39541</c:v>
                </c:pt>
                <c:pt idx="822">
                  <c:v>39542</c:v>
                </c:pt>
                <c:pt idx="823">
                  <c:v>39543</c:v>
                </c:pt>
                <c:pt idx="824">
                  <c:v>39544</c:v>
                </c:pt>
                <c:pt idx="825">
                  <c:v>39545</c:v>
                </c:pt>
                <c:pt idx="826">
                  <c:v>39546</c:v>
                </c:pt>
                <c:pt idx="827">
                  <c:v>39547</c:v>
                </c:pt>
                <c:pt idx="828">
                  <c:v>39548</c:v>
                </c:pt>
                <c:pt idx="829">
                  <c:v>39549</c:v>
                </c:pt>
                <c:pt idx="830">
                  <c:v>39550</c:v>
                </c:pt>
                <c:pt idx="831">
                  <c:v>39551</c:v>
                </c:pt>
                <c:pt idx="832">
                  <c:v>39552</c:v>
                </c:pt>
                <c:pt idx="833">
                  <c:v>39553</c:v>
                </c:pt>
                <c:pt idx="834">
                  <c:v>39554</c:v>
                </c:pt>
                <c:pt idx="835">
                  <c:v>39555</c:v>
                </c:pt>
                <c:pt idx="836">
                  <c:v>39556</c:v>
                </c:pt>
                <c:pt idx="837">
                  <c:v>39557</c:v>
                </c:pt>
                <c:pt idx="838">
                  <c:v>39558</c:v>
                </c:pt>
                <c:pt idx="839">
                  <c:v>39559</c:v>
                </c:pt>
                <c:pt idx="840">
                  <c:v>39560</c:v>
                </c:pt>
                <c:pt idx="841">
                  <c:v>39561</c:v>
                </c:pt>
                <c:pt idx="842">
                  <c:v>39562</c:v>
                </c:pt>
                <c:pt idx="843">
                  <c:v>39563</c:v>
                </c:pt>
                <c:pt idx="844">
                  <c:v>39564</c:v>
                </c:pt>
                <c:pt idx="845">
                  <c:v>39565</c:v>
                </c:pt>
                <c:pt idx="846">
                  <c:v>39566</c:v>
                </c:pt>
                <c:pt idx="847">
                  <c:v>39567</c:v>
                </c:pt>
                <c:pt idx="848">
                  <c:v>39568</c:v>
                </c:pt>
                <c:pt idx="849">
                  <c:v>39569</c:v>
                </c:pt>
                <c:pt idx="850">
                  <c:v>39570</c:v>
                </c:pt>
                <c:pt idx="851">
                  <c:v>39571</c:v>
                </c:pt>
                <c:pt idx="852">
                  <c:v>39572</c:v>
                </c:pt>
                <c:pt idx="853">
                  <c:v>39573</c:v>
                </c:pt>
                <c:pt idx="854">
                  <c:v>39574</c:v>
                </c:pt>
                <c:pt idx="855">
                  <c:v>39575</c:v>
                </c:pt>
                <c:pt idx="856">
                  <c:v>39576</c:v>
                </c:pt>
                <c:pt idx="857">
                  <c:v>39577</c:v>
                </c:pt>
                <c:pt idx="858">
                  <c:v>39578</c:v>
                </c:pt>
                <c:pt idx="859">
                  <c:v>39579</c:v>
                </c:pt>
                <c:pt idx="860">
                  <c:v>39580</c:v>
                </c:pt>
                <c:pt idx="861">
                  <c:v>39581</c:v>
                </c:pt>
                <c:pt idx="862">
                  <c:v>39582</c:v>
                </c:pt>
                <c:pt idx="863">
                  <c:v>39583</c:v>
                </c:pt>
                <c:pt idx="864">
                  <c:v>39584</c:v>
                </c:pt>
                <c:pt idx="865">
                  <c:v>39585</c:v>
                </c:pt>
                <c:pt idx="866">
                  <c:v>39586</c:v>
                </c:pt>
                <c:pt idx="867">
                  <c:v>39587</c:v>
                </c:pt>
                <c:pt idx="868">
                  <c:v>39588</c:v>
                </c:pt>
                <c:pt idx="869">
                  <c:v>39589</c:v>
                </c:pt>
                <c:pt idx="870">
                  <c:v>39590</c:v>
                </c:pt>
                <c:pt idx="871">
                  <c:v>39591</c:v>
                </c:pt>
                <c:pt idx="872">
                  <c:v>39592</c:v>
                </c:pt>
                <c:pt idx="873">
                  <c:v>39593</c:v>
                </c:pt>
                <c:pt idx="874">
                  <c:v>39594</c:v>
                </c:pt>
                <c:pt idx="875">
                  <c:v>39595</c:v>
                </c:pt>
                <c:pt idx="876">
                  <c:v>39596</c:v>
                </c:pt>
                <c:pt idx="877">
                  <c:v>39597</c:v>
                </c:pt>
                <c:pt idx="878">
                  <c:v>39598</c:v>
                </c:pt>
                <c:pt idx="879">
                  <c:v>39599</c:v>
                </c:pt>
                <c:pt idx="880">
                  <c:v>39600</c:v>
                </c:pt>
                <c:pt idx="881">
                  <c:v>39601</c:v>
                </c:pt>
                <c:pt idx="882">
                  <c:v>39602</c:v>
                </c:pt>
                <c:pt idx="883">
                  <c:v>39603</c:v>
                </c:pt>
                <c:pt idx="884">
                  <c:v>39604</c:v>
                </c:pt>
                <c:pt idx="885">
                  <c:v>39605</c:v>
                </c:pt>
                <c:pt idx="886">
                  <c:v>39606</c:v>
                </c:pt>
                <c:pt idx="887">
                  <c:v>39607</c:v>
                </c:pt>
                <c:pt idx="888">
                  <c:v>39608</c:v>
                </c:pt>
                <c:pt idx="889">
                  <c:v>39609</c:v>
                </c:pt>
                <c:pt idx="890">
                  <c:v>39610</c:v>
                </c:pt>
                <c:pt idx="891">
                  <c:v>39611</c:v>
                </c:pt>
                <c:pt idx="892">
                  <c:v>39612</c:v>
                </c:pt>
                <c:pt idx="893">
                  <c:v>39613</c:v>
                </c:pt>
                <c:pt idx="894">
                  <c:v>39614</c:v>
                </c:pt>
                <c:pt idx="895">
                  <c:v>39615</c:v>
                </c:pt>
                <c:pt idx="896">
                  <c:v>39616</c:v>
                </c:pt>
                <c:pt idx="897">
                  <c:v>39617</c:v>
                </c:pt>
                <c:pt idx="898">
                  <c:v>39618</c:v>
                </c:pt>
                <c:pt idx="899">
                  <c:v>39619</c:v>
                </c:pt>
                <c:pt idx="900">
                  <c:v>39620</c:v>
                </c:pt>
                <c:pt idx="901">
                  <c:v>39621</c:v>
                </c:pt>
                <c:pt idx="902">
                  <c:v>39622</c:v>
                </c:pt>
                <c:pt idx="903">
                  <c:v>39623</c:v>
                </c:pt>
                <c:pt idx="904">
                  <c:v>39624</c:v>
                </c:pt>
                <c:pt idx="905">
                  <c:v>39625</c:v>
                </c:pt>
                <c:pt idx="906">
                  <c:v>39626</c:v>
                </c:pt>
                <c:pt idx="907">
                  <c:v>39627</c:v>
                </c:pt>
                <c:pt idx="908">
                  <c:v>39628</c:v>
                </c:pt>
                <c:pt idx="909">
                  <c:v>39629</c:v>
                </c:pt>
                <c:pt idx="910">
                  <c:v>39630</c:v>
                </c:pt>
                <c:pt idx="911">
                  <c:v>39631</c:v>
                </c:pt>
                <c:pt idx="912">
                  <c:v>39632</c:v>
                </c:pt>
                <c:pt idx="913">
                  <c:v>39633</c:v>
                </c:pt>
                <c:pt idx="914">
                  <c:v>39634</c:v>
                </c:pt>
                <c:pt idx="915">
                  <c:v>39635</c:v>
                </c:pt>
                <c:pt idx="916">
                  <c:v>39636</c:v>
                </c:pt>
                <c:pt idx="917">
                  <c:v>39637</c:v>
                </c:pt>
                <c:pt idx="918">
                  <c:v>39638</c:v>
                </c:pt>
                <c:pt idx="919">
                  <c:v>39639</c:v>
                </c:pt>
                <c:pt idx="920">
                  <c:v>39640</c:v>
                </c:pt>
                <c:pt idx="921">
                  <c:v>39641</c:v>
                </c:pt>
                <c:pt idx="922">
                  <c:v>39642</c:v>
                </c:pt>
                <c:pt idx="923">
                  <c:v>39643</c:v>
                </c:pt>
                <c:pt idx="924">
                  <c:v>39644</c:v>
                </c:pt>
                <c:pt idx="925">
                  <c:v>39645</c:v>
                </c:pt>
                <c:pt idx="926">
                  <c:v>39646</c:v>
                </c:pt>
                <c:pt idx="927">
                  <c:v>39647</c:v>
                </c:pt>
                <c:pt idx="928">
                  <c:v>39648</c:v>
                </c:pt>
                <c:pt idx="929">
                  <c:v>39649</c:v>
                </c:pt>
                <c:pt idx="930">
                  <c:v>39650</c:v>
                </c:pt>
                <c:pt idx="931">
                  <c:v>39651</c:v>
                </c:pt>
                <c:pt idx="932">
                  <c:v>39652</c:v>
                </c:pt>
                <c:pt idx="933">
                  <c:v>39653</c:v>
                </c:pt>
                <c:pt idx="934">
                  <c:v>39654</c:v>
                </c:pt>
                <c:pt idx="935">
                  <c:v>39655</c:v>
                </c:pt>
                <c:pt idx="936">
                  <c:v>39656</c:v>
                </c:pt>
                <c:pt idx="937">
                  <c:v>39657</c:v>
                </c:pt>
                <c:pt idx="938">
                  <c:v>39658</c:v>
                </c:pt>
                <c:pt idx="939">
                  <c:v>39659</c:v>
                </c:pt>
                <c:pt idx="940">
                  <c:v>39660</c:v>
                </c:pt>
                <c:pt idx="941">
                  <c:v>39661</c:v>
                </c:pt>
                <c:pt idx="942">
                  <c:v>39662</c:v>
                </c:pt>
                <c:pt idx="943">
                  <c:v>39663</c:v>
                </c:pt>
                <c:pt idx="944">
                  <c:v>39664</c:v>
                </c:pt>
                <c:pt idx="945">
                  <c:v>39665</c:v>
                </c:pt>
                <c:pt idx="946">
                  <c:v>39666</c:v>
                </c:pt>
                <c:pt idx="947">
                  <c:v>39667</c:v>
                </c:pt>
                <c:pt idx="948">
                  <c:v>39668</c:v>
                </c:pt>
                <c:pt idx="949">
                  <c:v>39669</c:v>
                </c:pt>
                <c:pt idx="950">
                  <c:v>39670</c:v>
                </c:pt>
                <c:pt idx="951">
                  <c:v>39671</c:v>
                </c:pt>
                <c:pt idx="952">
                  <c:v>39672</c:v>
                </c:pt>
                <c:pt idx="953">
                  <c:v>39673</c:v>
                </c:pt>
                <c:pt idx="954">
                  <c:v>39674</c:v>
                </c:pt>
                <c:pt idx="955">
                  <c:v>39675</c:v>
                </c:pt>
                <c:pt idx="956">
                  <c:v>39676</c:v>
                </c:pt>
                <c:pt idx="957">
                  <c:v>39677</c:v>
                </c:pt>
                <c:pt idx="958">
                  <c:v>39678</c:v>
                </c:pt>
                <c:pt idx="959">
                  <c:v>39679</c:v>
                </c:pt>
                <c:pt idx="960">
                  <c:v>39680</c:v>
                </c:pt>
                <c:pt idx="961">
                  <c:v>39681</c:v>
                </c:pt>
                <c:pt idx="962">
                  <c:v>39682</c:v>
                </c:pt>
                <c:pt idx="963">
                  <c:v>39683</c:v>
                </c:pt>
                <c:pt idx="964">
                  <c:v>39684</c:v>
                </c:pt>
                <c:pt idx="965">
                  <c:v>39685</c:v>
                </c:pt>
                <c:pt idx="966">
                  <c:v>39686</c:v>
                </c:pt>
                <c:pt idx="967">
                  <c:v>39687</c:v>
                </c:pt>
                <c:pt idx="968">
                  <c:v>39688</c:v>
                </c:pt>
                <c:pt idx="969">
                  <c:v>39689</c:v>
                </c:pt>
                <c:pt idx="970">
                  <c:v>39690</c:v>
                </c:pt>
                <c:pt idx="971">
                  <c:v>39691</c:v>
                </c:pt>
                <c:pt idx="972">
                  <c:v>39692</c:v>
                </c:pt>
                <c:pt idx="973">
                  <c:v>39693</c:v>
                </c:pt>
                <c:pt idx="974">
                  <c:v>39694</c:v>
                </c:pt>
                <c:pt idx="975">
                  <c:v>39695</c:v>
                </c:pt>
                <c:pt idx="976">
                  <c:v>39696</c:v>
                </c:pt>
                <c:pt idx="977">
                  <c:v>39697</c:v>
                </c:pt>
                <c:pt idx="978">
                  <c:v>39698</c:v>
                </c:pt>
                <c:pt idx="979">
                  <c:v>39699</c:v>
                </c:pt>
                <c:pt idx="980">
                  <c:v>39700</c:v>
                </c:pt>
                <c:pt idx="981">
                  <c:v>39701</c:v>
                </c:pt>
                <c:pt idx="982">
                  <c:v>39702</c:v>
                </c:pt>
                <c:pt idx="983">
                  <c:v>39703</c:v>
                </c:pt>
                <c:pt idx="984">
                  <c:v>39704</c:v>
                </c:pt>
                <c:pt idx="985">
                  <c:v>39705</c:v>
                </c:pt>
                <c:pt idx="986">
                  <c:v>39706</c:v>
                </c:pt>
                <c:pt idx="987">
                  <c:v>39707</c:v>
                </c:pt>
                <c:pt idx="988">
                  <c:v>39708</c:v>
                </c:pt>
                <c:pt idx="989">
                  <c:v>39709</c:v>
                </c:pt>
                <c:pt idx="990">
                  <c:v>39710</c:v>
                </c:pt>
                <c:pt idx="991">
                  <c:v>39711</c:v>
                </c:pt>
                <c:pt idx="992">
                  <c:v>39712</c:v>
                </c:pt>
                <c:pt idx="993">
                  <c:v>39713</c:v>
                </c:pt>
                <c:pt idx="994">
                  <c:v>39714</c:v>
                </c:pt>
                <c:pt idx="995">
                  <c:v>39715</c:v>
                </c:pt>
                <c:pt idx="996">
                  <c:v>39716</c:v>
                </c:pt>
                <c:pt idx="997">
                  <c:v>39717</c:v>
                </c:pt>
                <c:pt idx="998">
                  <c:v>39718</c:v>
                </c:pt>
                <c:pt idx="999">
                  <c:v>39719</c:v>
                </c:pt>
                <c:pt idx="1000">
                  <c:v>39720</c:v>
                </c:pt>
                <c:pt idx="1001">
                  <c:v>39721</c:v>
                </c:pt>
                <c:pt idx="1002">
                  <c:v>39722</c:v>
                </c:pt>
                <c:pt idx="1003">
                  <c:v>39723</c:v>
                </c:pt>
                <c:pt idx="1004">
                  <c:v>39724</c:v>
                </c:pt>
                <c:pt idx="1005">
                  <c:v>39725</c:v>
                </c:pt>
                <c:pt idx="1006">
                  <c:v>39726</c:v>
                </c:pt>
                <c:pt idx="1007">
                  <c:v>39727</c:v>
                </c:pt>
                <c:pt idx="1008">
                  <c:v>39728</c:v>
                </c:pt>
                <c:pt idx="1009">
                  <c:v>39729</c:v>
                </c:pt>
                <c:pt idx="1010">
                  <c:v>39730</c:v>
                </c:pt>
                <c:pt idx="1011">
                  <c:v>39731</c:v>
                </c:pt>
                <c:pt idx="1012">
                  <c:v>39732</c:v>
                </c:pt>
                <c:pt idx="1013">
                  <c:v>39733</c:v>
                </c:pt>
                <c:pt idx="1014">
                  <c:v>39734</c:v>
                </c:pt>
                <c:pt idx="1015">
                  <c:v>39735</c:v>
                </c:pt>
                <c:pt idx="1016">
                  <c:v>39736</c:v>
                </c:pt>
                <c:pt idx="1017">
                  <c:v>39737</c:v>
                </c:pt>
                <c:pt idx="1018">
                  <c:v>39738</c:v>
                </c:pt>
                <c:pt idx="1019">
                  <c:v>39739</c:v>
                </c:pt>
                <c:pt idx="1020">
                  <c:v>39740</c:v>
                </c:pt>
                <c:pt idx="1021">
                  <c:v>39741</c:v>
                </c:pt>
                <c:pt idx="1022">
                  <c:v>39742</c:v>
                </c:pt>
                <c:pt idx="1023">
                  <c:v>39743</c:v>
                </c:pt>
                <c:pt idx="1024">
                  <c:v>39744</c:v>
                </c:pt>
                <c:pt idx="1025">
                  <c:v>39745</c:v>
                </c:pt>
                <c:pt idx="1026">
                  <c:v>39746</c:v>
                </c:pt>
                <c:pt idx="1027">
                  <c:v>39747</c:v>
                </c:pt>
                <c:pt idx="1028">
                  <c:v>39748</c:v>
                </c:pt>
                <c:pt idx="1029">
                  <c:v>39749</c:v>
                </c:pt>
                <c:pt idx="1030">
                  <c:v>39750</c:v>
                </c:pt>
                <c:pt idx="1031">
                  <c:v>39751</c:v>
                </c:pt>
                <c:pt idx="1032">
                  <c:v>39752</c:v>
                </c:pt>
                <c:pt idx="1033">
                  <c:v>39753</c:v>
                </c:pt>
                <c:pt idx="1034">
                  <c:v>39754</c:v>
                </c:pt>
                <c:pt idx="1035">
                  <c:v>39755</c:v>
                </c:pt>
                <c:pt idx="1036">
                  <c:v>39756</c:v>
                </c:pt>
                <c:pt idx="1037">
                  <c:v>39757</c:v>
                </c:pt>
                <c:pt idx="1038">
                  <c:v>39758</c:v>
                </c:pt>
                <c:pt idx="1039">
                  <c:v>39759</c:v>
                </c:pt>
                <c:pt idx="1040">
                  <c:v>39760</c:v>
                </c:pt>
                <c:pt idx="1041">
                  <c:v>39761</c:v>
                </c:pt>
                <c:pt idx="1042">
                  <c:v>39762</c:v>
                </c:pt>
                <c:pt idx="1043">
                  <c:v>39763</c:v>
                </c:pt>
                <c:pt idx="1044">
                  <c:v>39764</c:v>
                </c:pt>
                <c:pt idx="1045">
                  <c:v>39765</c:v>
                </c:pt>
                <c:pt idx="1046">
                  <c:v>39766</c:v>
                </c:pt>
                <c:pt idx="1047">
                  <c:v>39767</c:v>
                </c:pt>
                <c:pt idx="1048">
                  <c:v>39768</c:v>
                </c:pt>
                <c:pt idx="1049">
                  <c:v>39769</c:v>
                </c:pt>
                <c:pt idx="1050">
                  <c:v>39770</c:v>
                </c:pt>
                <c:pt idx="1051">
                  <c:v>39771</c:v>
                </c:pt>
                <c:pt idx="1052">
                  <c:v>39772</c:v>
                </c:pt>
                <c:pt idx="1053">
                  <c:v>39773</c:v>
                </c:pt>
                <c:pt idx="1054">
                  <c:v>39774</c:v>
                </c:pt>
                <c:pt idx="1055">
                  <c:v>39775</c:v>
                </c:pt>
                <c:pt idx="1056">
                  <c:v>39776</c:v>
                </c:pt>
                <c:pt idx="1057">
                  <c:v>39777</c:v>
                </c:pt>
                <c:pt idx="1058">
                  <c:v>39778</c:v>
                </c:pt>
                <c:pt idx="1059">
                  <c:v>39779</c:v>
                </c:pt>
                <c:pt idx="1060">
                  <c:v>39780</c:v>
                </c:pt>
                <c:pt idx="1061">
                  <c:v>39781</c:v>
                </c:pt>
                <c:pt idx="1062">
                  <c:v>39782</c:v>
                </c:pt>
                <c:pt idx="1063">
                  <c:v>39783</c:v>
                </c:pt>
                <c:pt idx="1064">
                  <c:v>39784</c:v>
                </c:pt>
                <c:pt idx="1065">
                  <c:v>39785</c:v>
                </c:pt>
                <c:pt idx="1066">
                  <c:v>39786</c:v>
                </c:pt>
                <c:pt idx="1067">
                  <c:v>39787</c:v>
                </c:pt>
                <c:pt idx="1068">
                  <c:v>39788</c:v>
                </c:pt>
                <c:pt idx="1069">
                  <c:v>39789</c:v>
                </c:pt>
                <c:pt idx="1070">
                  <c:v>39790</c:v>
                </c:pt>
                <c:pt idx="1071">
                  <c:v>39791</c:v>
                </c:pt>
                <c:pt idx="1072">
                  <c:v>39792</c:v>
                </c:pt>
                <c:pt idx="1073">
                  <c:v>39793</c:v>
                </c:pt>
                <c:pt idx="1074">
                  <c:v>39794</c:v>
                </c:pt>
                <c:pt idx="1075">
                  <c:v>39795</c:v>
                </c:pt>
                <c:pt idx="1076">
                  <c:v>39796</c:v>
                </c:pt>
                <c:pt idx="1077">
                  <c:v>39797</c:v>
                </c:pt>
                <c:pt idx="1078">
                  <c:v>39798</c:v>
                </c:pt>
                <c:pt idx="1079">
                  <c:v>39799</c:v>
                </c:pt>
                <c:pt idx="1080">
                  <c:v>39800</c:v>
                </c:pt>
                <c:pt idx="1081">
                  <c:v>39801</c:v>
                </c:pt>
                <c:pt idx="1082">
                  <c:v>39802</c:v>
                </c:pt>
                <c:pt idx="1083">
                  <c:v>39803</c:v>
                </c:pt>
                <c:pt idx="1084">
                  <c:v>39804</c:v>
                </c:pt>
                <c:pt idx="1085">
                  <c:v>39805</c:v>
                </c:pt>
                <c:pt idx="1086">
                  <c:v>39806</c:v>
                </c:pt>
                <c:pt idx="1087">
                  <c:v>39807</c:v>
                </c:pt>
                <c:pt idx="1088">
                  <c:v>39808</c:v>
                </c:pt>
                <c:pt idx="1089">
                  <c:v>39809</c:v>
                </c:pt>
                <c:pt idx="1090">
                  <c:v>39810</c:v>
                </c:pt>
                <c:pt idx="1091">
                  <c:v>39811</c:v>
                </c:pt>
                <c:pt idx="1092">
                  <c:v>39812</c:v>
                </c:pt>
                <c:pt idx="1093">
                  <c:v>39813</c:v>
                </c:pt>
                <c:pt idx="1094">
                  <c:v>39814</c:v>
                </c:pt>
                <c:pt idx="1095">
                  <c:v>39815</c:v>
                </c:pt>
                <c:pt idx="1096">
                  <c:v>39816</c:v>
                </c:pt>
                <c:pt idx="1097">
                  <c:v>39817</c:v>
                </c:pt>
                <c:pt idx="1098">
                  <c:v>39818</c:v>
                </c:pt>
                <c:pt idx="1099">
                  <c:v>39819</c:v>
                </c:pt>
                <c:pt idx="1100">
                  <c:v>39820</c:v>
                </c:pt>
                <c:pt idx="1101">
                  <c:v>39821</c:v>
                </c:pt>
                <c:pt idx="1102">
                  <c:v>39822</c:v>
                </c:pt>
                <c:pt idx="1103">
                  <c:v>39823</c:v>
                </c:pt>
                <c:pt idx="1104">
                  <c:v>39824</c:v>
                </c:pt>
                <c:pt idx="1105">
                  <c:v>39825</c:v>
                </c:pt>
                <c:pt idx="1106">
                  <c:v>39826</c:v>
                </c:pt>
                <c:pt idx="1107">
                  <c:v>39827</c:v>
                </c:pt>
                <c:pt idx="1108">
                  <c:v>39828</c:v>
                </c:pt>
                <c:pt idx="1109">
                  <c:v>39829</c:v>
                </c:pt>
                <c:pt idx="1110">
                  <c:v>39830</c:v>
                </c:pt>
                <c:pt idx="1111">
                  <c:v>39831</c:v>
                </c:pt>
                <c:pt idx="1112">
                  <c:v>39832</c:v>
                </c:pt>
                <c:pt idx="1113">
                  <c:v>39833</c:v>
                </c:pt>
                <c:pt idx="1114">
                  <c:v>39834</c:v>
                </c:pt>
                <c:pt idx="1115">
                  <c:v>39835</c:v>
                </c:pt>
                <c:pt idx="1116">
                  <c:v>39836</c:v>
                </c:pt>
                <c:pt idx="1117">
                  <c:v>39837</c:v>
                </c:pt>
                <c:pt idx="1118">
                  <c:v>39838</c:v>
                </c:pt>
                <c:pt idx="1119">
                  <c:v>39839</c:v>
                </c:pt>
                <c:pt idx="1120">
                  <c:v>39840</c:v>
                </c:pt>
                <c:pt idx="1121">
                  <c:v>39841</c:v>
                </c:pt>
                <c:pt idx="1122">
                  <c:v>39842</c:v>
                </c:pt>
                <c:pt idx="1123">
                  <c:v>39843</c:v>
                </c:pt>
                <c:pt idx="1124">
                  <c:v>39844</c:v>
                </c:pt>
                <c:pt idx="1125">
                  <c:v>39845</c:v>
                </c:pt>
                <c:pt idx="1126">
                  <c:v>39846</c:v>
                </c:pt>
                <c:pt idx="1127">
                  <c:v>39847</c:v>
                </c:pt>
                <c:pt idx="1128">
                  <c:v>39848</c:v>
                </c:pt>
                <c:pt idx="1129">
                  <c:v>39849</c:v>
                </c:pt>
                <c:pt idx="1130">
                  <c:v>39850</c:v>
                </c:pt>
                <c:pt idx="1131">
                  <c:v>39851</c:v>
                </c:pt>
                <c:pt idx="1132">
                  <c:v>39852</c:v>
                </c:pt>
                <c:pt idx="1133">
                  <c:v>39853</c:v>
                </c:pt>
                <c:pt idx="1134">
                  <c:v>39854</c:v>
                </c:pt>
                <c:pt idx="1135">
                  <c:v>39855</c:v>
                </c:pt>
                <c:pt idx="1136">
                  <c:v>39856</c:v>
                </c:pt>
                <c:pt idx="1137">
                  <c:v>39857</c:v>
                </c:pt>
                <c:pt idx="1138">
                  <c:v>39858</c:v>
                </c:pt>
                <c:pt idx="1139">
                  <c:v>39859</c:v>
                </c:pt>
                <c:pt idx="1140">
                  <c:v>39860</c:v>
                </c:pt>
                <c:pt idx="1141">
                  <c:v>39861</c:v>
                </c:pt>
                <c:pt idx="1142">
                  <c:v>39862</c:v>
                </c:pt>
                <c:pt idx="1143">
                  <c:v>39863</c:v>
                </c:pt>
                <c:pt idx="1144">
                  <c:v>39864</c:v>
                </c:pt>
                <c:pt idx="1145">
                  <c:v>39865</c:v>
                </c:pt>
                <c:pt idx="1146">
                  <c:v>39866</c:v>
                </c:pt>
                <c:pt idx="1147">
                  <c:v>39867</c:v>
                </c:pt>
                <c:pt idx="1148">
                  <c:v>39868</c:v>
                </c:pt>
                <c:pt idx="1149">
                  <c:v>39869</c:v>
                </c:pt>
                <c:pt idx="1150">
                  <c:v>39870</c:v>
                </c:pt>
                <c:pt idx="1151">
                  <c:v>39871</c:v>
                </c:pt>
                <c:pt idx="1152">
                  <c:v>39872</c:v>
                </c:pt>
                <c:pt idx="1153">
                  <c:v>39873</c:v>
                </c:pt>
                <c:pt idx="1154">
                  <c:v>39874</c:v>
                </c:pt>
                <c:pt idx="1155">
                  <c:v>39875</c:v>
                </c:pt>
                <c:pt idx="1156">
                  <c:v>39876</c:v>
                </c:pt>
                <c:pt idx="1157">
                  <c:v>39877</c:v>
                </c:pt>
                <c:pt idx="1158">
                  <c:v>39878</c:v>
                </c:pt>
                <c:pt idx="1159">
                  <c:v>39879</c:v>
                </c:pt>
                <c:pt idx="1160">
                  <c:v>39880</c:v>
                </c:pt>
                <c:pt idx="1161">
                  <c:v>39881</c:v>
                </c:pt>
                <c:pt idx="1162">
                  <c:v>39882</c:v>
                </c:pt>
                <c:pt idx="1163">
                  <c:v>39883</c:v>
                </c:pt>
                <c:pt idx="1164">
                  <c:v>39884</c:v>
                </c:pt>
                <c:pt idx="1165">
                  <c:v>39885</c:v>
                </c:pt>
                <c:pt idx="1166">
                  <c:v>39886</c:v>
                </c:pt>
                <c:pt idx="1167">
                  <c:v>39887</c:v>
                </c:pt>
                <c:pt idx="1168">
                  <c:v>39888</c:v>
                </c:pt>
                <c:pt idx="1169">
                  <c:v>39889</c:v>
                </c:pt>
                <c:pt idx="1170">
                  <c:v>39890</c:v>
                </c:pt>
                <c:pt idx="1171">
                  <c:v>39891</c:v>
                </c:pt>
                <c:pt idx="1172">
                  <c:v>39892</c:v>
                </c:pt>
                <c:pt idx="1173">
                  <c:v>39893</c:v>
                </c:pt>
                <c:pt idx="1174">
                  <c:v>39894</c:v>
                </c:pt>
                <c:pt idx="1175">
                  <c:v>39895</c:v>
                </c:pt>
                <c:pt idx="1176">
                  <c:v>39896</c:v>
                </c:pt>
                <c:pt idx="1177">
                  <c:v>39897</c:v>
                </c:pt>
                <c:pt idx="1178">
                  <c:v>39898</c:v>
                </c:pt>
                <c:pt idx="1179">
                  <c:v>39899</c:v>
                </c:pt>
                <c:pt idx="1180">
                  <c:v>39900</c:v>
                </c:pt>
                <c:pt idx="1181">
                  <c:v>39901</c:v>
                </c:pt>
                <c:pt idx="1182">
                  <c:v>39902</c:v>
                </c:pt>
                <c:pt idx="1183">
                  <c:v>39903</c:v>
                </c:pt>
                <c:pt idx="1184">
                  <c:v>39904</c:v>
                </c:pt>
                <c:pt idx="1185">
                  <c:v>39905</c:v>
                </c:pt>
                <c:pt idx="1186">
                  <c:v>39906</c:v>
                </c:pt>
                <c:pt idx="1187">
                  <c:v>39907</c:v>
                </c:pt>
                <c:pt idx="1188">
                  <c:v>39908</c:v>
                </c:pt>
                <c:pt idx="1189">
                  <c:v>39909</c:v>
                </c:pt>
                <c:pt idx="1190">
                  <c:v>39910</c:v>
                </c:pt>
                <c:pt idx="1191">
                  <c:v>39911</c:v>
                </c:pt>
                <c:pt idx="1192">
                  <c:v>39912</c:v>
                </c:pt>
                <c:pt idx="1193">
                  <c:v>39913</c:v>
                </c:pt>
                <c:pt idx="1194">
                  <c:v>39914</c:v>
                </c:pt>
                <c:pt idx="1195">
                  <c:v>39915</c:v>
                </c:pt>
                <c:pt idx="1196">
                  <c:v>39916</c:v>
                </c:pt>
                <c:pt idx="1197">
                  <c:v>39917</c:v>
                </c:pt>
                <c:pt idx="1198">
                  <c:v>39918</c:v>
                </c:pt>
                <c:pt idx="1199">
                  <c:v>39919</c:v>
                </c:pt>
                <c:pt idx="1200">
                  <c:v>39920</c:v>
                </c:pt>
                <c:pt idx="1201">
                  <c:v>39921</c:v>
                </c:pt>
                <c:pt idx="1202">
                  <c:v>39922</c:v>
                </c:pt>
                <c:pt idx="1203">
                  <c:v>39923</c:v>
                </c:pt>
                <c:pt idx="1204">
                  <c:v>39924</c:v>
                </c:pt>
                <c:pt idx="1205">
                  <c:v>39925</c:v>
                </c:pt>
                <c:pt idx="1206">
                  <c:v>39926</c:v>
                </c:pt>
                <c:pt idx="1207">
                  <c:v>39927</c:v>
                </c:pt>
                <c:pt idx="1208">
                  <c:v>39928</c:v>
                </c:pt>
                <c:pt idx="1209">
                  <c:v>39929</c:v>
                </c:pt>
                <c:pt idx="1210">
                  <c:v>39930</c:v>
                </c:pt>
                <c:pt idx="1211">
                  <c:v>39931</c:v>
                </c:pt>
                <c:pt idx="1212">
                  <c:v>39932</c:v>
                </c:pt>
                <c:pt idx="1213">
                  <c:v>39933</c:v>
                </c:pt>
                <c:pt idx="1214">
                  <c:v>39934</c:v>
                </c:pt>
                <c:pt idx="1215">
                  <c:v>39935</c:v>
                </c:pt>
                <c:pt idx="1216">
                  <c:v>39936</c:v>
                </c:pt>
                <c:pt idx="1217">
                  <c:v>39937</c:v>
                </c:pt>
                <c:pt idx="1218">
                  <c:v>39938</c:v>
                </c:pt>
                <c:pt idx="1219">
                  <c:v>39939</c:v>
                </c:pt>
                <c:pt idx="1220">
                  <c:v>39940</c:v>
                </c:pt>
                <c:pt idx="1221">
                  <c:v>39941</c:v>
                </c:pt>
                <c:pt idx="1222">
                  <c:v>39942</c:v>
                </c:pt>
                <c:pt idx="1223">
                  <c:v>39943</c:v>
                </c:pt>
                <c:pt idx="1224">
                  <c:v>39944</c:v>
                </c:pt>
                <c:pt idx="1225">
                  <c:v>39945</c:v>
                </c:pt>
                <c:pt idx="1226">
                  <c:v>39946</c:v>
                </c:pt>
                <c:pt idx="1227">
                  <c:v>39947</c:v>
                </c:pt>
                <c:pt idx="1228">
                  <c:v>39948</c:v>
                </c:pt>
                <c:pt idx="1229">
                  <c:v>39949</c:v>
                </c:pt>
                <c:pt idx="1230">
                  <c:v>39950</c:v>
                </c:pt>
                <c:pt idx="1231">
                  <c:v>39951</c:v>
                </c:pt>
                <c:pt idx="1232">
                  <c:v>39952</c:v>
                </c:pt>
                <c:pt idx="1233">
                  <c:v>39953</c:v>
                </c:pt>
                <c:pt idx="1234">
                  <c:v>39954</c:v>
                </c:pt>
                <c:pt idx="1235">
                  <c:v>39955</c:v>
                </c:pt>
                <c:pt idx="1236">
                  <c:v>39956</c:v>
                </c:pt>
                <c:pt idx="1237">
                  <c:v>39957</c:v>
                </c:pt>
                <c:pt idx="1238">
                  <c:v>39958</c:v>
                </c:pt>
                <c:pt idx="1239">
                  <c:v>39959</c:v>
                </c:pt>
                <c:pt idx="1240">
                  <c:v>39960</c:v>
                </c:pt>
                <c:pt idx="1241">
                  <c:v>39961</c:v>
                </c:pt>
                <c:pt idx="1242">
                  <c:v>39962</c:v>
                </c:pt>
                <c:pt idx="1243">
                  <c:v>39963</c:v>
                </c:pt>
                <c:pt idx="1244">
                  <c:v>39964</c:v>
                </c:pt>
                <c:pt idx="1245">
                  <c:v>39965</c:v>
                </c:pt>
                <c:pt idx="1246">
                  <c:v>39966</c:v>
                </c:pt>
                <c:pt idx="1247">
                  <c:v>39967</c:v>
                </c:pt>
                <c:pt idx="1248">
                  <c:v>39968</c:v>
                </c:pt>
                <c:pt idx="1249">
                  <c:v>39969</c:v>
                </c:pt>
                <c:pt idx="1250">
                  <c:v>39970</c:v>
                </c:pt>
                <c:pt idx="1251">
                  <c:v>39971</c:v>
                </c:pt>
                <c:pt idx="1252">
                  <c:v>39972</c:v>
                </c:pt>
                <c:pt idx="1253">
                  <c:v>39973</c:v>
                </c:pt>
                <c:pt idx="1254">
                  <c:v>39974</c:v>
                </c:pt>
                <c:pt idx="1255">
                  <c:v>39975</c:v>
                </c:pt>
                <c:pt idx="1256">
                  <c:v>39976</c:v>
                </c:pt>
                <c:pt idx="1257">
                  <c:v>39977</c:v>
                </c:pt>
                <c:pt idx="1258">
                  <c:v>39978</c:v>
                </c:pt>
                <c:pt idx="1259">
                  <c:v>39979</c:v>
                </c:pt>
                <c:pt idx="1260">
                  <c:v>39980</c:v>
                </c:pt>
                <c:pt idx="1261">
                  <c:v>39981</c:v>
                </c:pt>
                <c:pt idx="1262">
                  <c:v>39982</c:v>
                </c:pt>
                <c:pt idx="1263">
                  <c:v>39983</c:v>
                </c:pt>
                <c:pt idx="1264">
                  <c:v>39984</c:v>
                </c:pt>
                <c:pt idx="1265">
                  <c:v>39985</c:v>
                </c:pt>
                <c:pt idx="1266">
                  <c:v>39986</c:v>
                </c:pt>
                <c:pt idx="1267">
                  <c:v>39987</c:v>
                </c:pt>
                <c:pt idx="1268">
                  <c:v>39988</c:v>
                </c:pt>
                <c:pt idx="1269">
                  <c:v>39989</c:v>
                </c:pt>
                <c:pt idx="1270">
                  <c:v>39990</c:v>
                </c:pt>
                <c:pt idx="1271">
                  <c:v>39991</c:v>
                </c:pt>
                <c:pt idx="1272">
                  <c:v>39992</c:v>
                </c:pt>
                <c:pt idx="1273">
                  <c:v>39993</c:v>
                </c:pt>
                <c:pt idx="1274">
                  <c:v>39994</c:v>
                </c:pt>
                <c:pt idx="1275">
                  <c:v>39995</c:v>
                </c:pt>
                <c:pt idx="1276">
                  <c:v>39996</c:v>
                </c:pt>
                <c:pt idx="1277">
                  <c:v>39997</c:v>
                </c:pt>
                <c:pt idx="1278">
                  <c:v>39998</c:v>
                </c:pt>
                <c:pt idx="1279">
                  <c:v>39999</c:v>
                </c:pt>
                <c:pt idx="1280">
                  <c:v>40000</c:v>
                </c:pt>
                <c:pt idx="1281">
                  <c:v>40001</c:v>
                </c:pt>
                <c:pt idx="1282">
                  <c:v>40002</c:v>
                </c:pt>
                <c:pt idx="1283">
                  <c:v>40003</c:v>
                </c:pt>
                <c:pt idx="1284">
                  <c:v>40004</c:v>
                </c:pt>
                <c:pt idx="1285">
                  <c:v>40005</c:v>
                </c:pt>
                <c:pt idx="1286">
                  <c:v>40006</c:v>
                </c:pt>
                <c:pt idx="1287">
                  <c:v>40007</c:v>
                </c:pt>
                <c:pt idx="1288">
                  <c:v>40008</c:v>
                </c:pt>
                <c:pt idx="1289">
                  <c:v>40009</c:v>
                </c:pt>
                <c:pt idx="1290">
                  <c:v>40010</c:v>
                </c:pt>
                <c:pt idx="1291">
                  <c:v>40011</c:v>
                </c:pt>
                <c:pt idx="1292">
                  <c:v>40012</c:v>
                </c:pt>
                <c:pt idx="1293">
                  <c:v>40013</c:v>
                </c:pt>
                <c:pt idx="1294">
                  <c:v>40014</c:v>
                </c:pt>
                <c:pt idx="1295">
                  <c:v>40015</c:v>
                </c:pt>
                <c:pt idx="1296">
                  <c:v>40016</c:v>
                </c:pt>
                <c:pt idx="1297">
                  <c:v>40017</c:v>
                </c:pt>
                <c:pt idx="1298">
                  <c:v>40018</c:v>
                </c:pt>
                <c:pt idx="1299">
                  <c:v>40019</c:v>
                </c:pt>
                <c:pt idx="1300">
                  <c:v>40020</c:v>
                </c:pt>
                <c:pt idx="1301">
                  <c:v>40021</c:v>
                </c:pt>
                <c:pt idx="1302">
                  <c:v>40022</c:v>
                </c:pt>
                <c:pt idx="1303">
                  <c:v>40023</c:v>
                </c:pt>
                <c:pt idx="1304">
                  <c:v>40024</c:v>
                </c:pt>
                <c:pt idx="1305">
                  <c:v>40025</c:v>
                </c:pt>
                <c:pt idx="1306">
                  <c:v>40026</c:v>
                </c:pt>
                <c:pt idx="1307">
                  <c:v>40027</c:v>
                </c:pt>
                <c:pt idx="1308">
                  <c:v>40028</c:v>
                </c:pt>
                <c:pt idx="1309">
                  <c:v>40029</c:v>
                </c:pt>
                <c:pt idx="1310">
                  <c:v>40030</c:v>
                </c:pt>
                <c:pt idx="1311">
                  <c:v>40031</c:v>
                </c:pt>
                <c:pt idx="1312">
                  <c:v>40032</c:v>
                </c:pt>
                <c:pt idx="1313">
                  <c:v>40033</c:v>
                </c:pt>
                <c:pt idx="1314">
                  <c:v>40034</c:v>
                </c:pt>
                <c:pt idx="1315">
                  <c:v>40035</c:v>
                </c:pt>
                <c:pt idx="1316">
                  <c:v>40036</c:v>
                </c:pt>
                <c:pt idx="1317">
                  <c:v>40037</c:v>
                </c:pt>
                <c:pt idx="1318">
                  <c:v>40038</c:v>
                </c:pt>
                <c:pt idx="1319">
                  <c:v>40039</c:v>
                </c:pt>
                <c:pt idx="1320">
                  <c:v>40040</c:v>
                </c:pt>
                <c:pt idx="1321">
                  <c:v>40041</c:v>
                </c:pt>
                <c:pt idx="1322">
                  <c:v>40042</c:v>
                </c:pt>
                <c:pt idx="1323">
                  <c:v>40043</c:v>
                </c:pt>
                <c:pt idx="1324">
                  <c:v>40044</c:v>
                </c:pt>
                <c:pt idx="1325">
                  <c:v>40045</c:v>
                </c:pt>
                <c:pt idx="1326">
                  <c:v>40046</c:v>
                </c:pt>
                <c:pt idx="1327">
                  <c:v>40047</c:v>
                </c:pt>
                <c:pt idx="1328">
                  <c:v>40048</c:v>
                </c:pt>
                <c:pt idx="1329">
                  <c:v>40049</c:v>
                </c:pt>
                <c:pt idx="1330">
                  <c:v>40050</c:v>
                </c:pt>
                <c:pt idx="1331">
                  <c:v>40051</c:v>
                </c:pt>
                <c:pt idx="1332">
                  <c:v>40052</c:v>
                </c:pt>
                <c:pt idx="1333">
                  <c:v>40053</c:v>
                </c:pt>
                <c:pt idx="1334">
                  <c:v>40054</c:v>
                </c:pt>
                <c:pt idx="1335">
                  <c:v>40055</c:v>
                </c:pt>
                <c:pt idx="1336">
                  <c:v>40056</c:v>
                </c:pt>
                <c:pt idx="1337">
                  <c:v>40057</c:v>
                </c:pt>
                <c:pt idx="1338">
                  <c:v>40058</c:v>
                </c:pt>
                <c:pt idx="1339">
                  <c:v>40059</c:v>
                </c:pt>
                <c:pt idx="1340">
                  <c:v>40060</c:v>
                </c:pt>
                <c:pt idx="1341">
                  <c:v>40061</c:v>
                </c:pt>
                <c:pt idx="1342">
                  <c:v>40062</c:v>
                </c:pt>
                <c:pt idx="1343">
                  <c:v>40063</c:v>
                </c:pt>
                <c:pt idx="1344">
                  <c:v>40064</c:v>
                </c:pt>
                <c:pt idx="1345">
                  <c:v>40065</c:v>
                </c:pt>
                <c:pt idx="1346">
                  <c:v>40066</c:v>
                </c:pt>
                <c:pt idx="1347">
                  <c:v>40067</c:v>
                </c:pt>
                <c:pt idx="1348">
                  <c:v>40068</c:v>
                </c:pt>
                <c:pt idx="1349">
                  <c:v>40069</c:v>
                </c:pt>
                <c:pt idx="1350">
                  <c:v>40070</c:v>
                </c:pt>
                <c:pt idx="1351">
                  <c:v>40071</c:v>
                </c:pt>
                <c:pt idx="1352">
                  <c:v>40072</c:v>
                </c:pt>
                <c:pt idx="1353">
                  <c:v>40073</c:v>
                </c:pt>
                <c:pt idx="1354">
                  <c:v>40074</c:v>
                </c:pt>
                <c:pt idx="1355">
                  <c:v>40075</c:v>
                </c:pt>
                <c:pt idx="1356">
                  <c:v>40076</c:v>
                </c:pt>
                <c:pt idx="1357">
                  <c:v>40077</c:v>
                </c:pt>
                <c:pt idx="1358">
                  <c:v>40078</c:v>
                </c:pt>
                <c:pt idx="1359">
                  <c:v>40079</c:v>
                </c:pt>
                <c:pt idx="1360">
                  <c:v>40080</c:v>
                </c:pt>
                <c:pt idx="1361">
                  <c:v>40081</c:v>
                </c:pt>
                <c:pt idx="1362">
                  <c:v>40082</c:v>
                </c:pt>
                <c:pt idx="1363">
                  <c:v>40083</c:v>
                </c:pt>
                <c:pt idx="1364">
                  <c:v>40084</c:v>
                </c:pt>
                <c:pt idx="1365">
                  <c:v>40085</c:v>
                </c:pt>
                <c:pt idx="1366">
                  <c:v>40086</c:v>
                </c:pt>
                <c:pt idx="1367">
                  <c:v>40087</c:v>
                </c:pt>
                <c:pt idx="1368">
                  <c:v>40088</c:v>
                </c:pt>
                <c:pt idx="1369">
                  <c:v>40089</c:v>
                </c:pt>
                <c:pt idx="1370">
                  <c:v>40090</c:v>
                </c:pt>
                <c:pt idx="1371">
                  <c:v>40091</c:v>
                </c:pt>
                <c:pt idx="1372">
                  <c:v>40092</c:v>
                </c:pt>
                <c:pt idx="1373">
                  <c:v>40093</c:v>
                </c:pt>
                <c:pt idx="1374">
                  <c:v>40094</c:v>
                </c:pt>
                <c:pt idx="1375">
                  <c:v>40095</c:v>
                </c:pt>
                <c:pt idx="1376">
                  <c:v>40096</c:v>
                </c:pt>
                <c:pt idx="1377">
                  <c:v>40097</c:v>
                </c:pt>
                <c:pt idx="1378">
                  <c:v>40098</c:v>
                </c:pt>
                <c:pt idx="1379">
                  <c:v>40099</c:v>
                </c:pt>
                <c:pt idx="1380">
                  <c:v>40100</c:v>
                </c:pt>
                <c:pt idx="1381">
                  <c:v>40101</c:v>
                </c:pt>
                <c:pt idx="1382">
                  <c:v>40102</c:v>
                </c:pt>
                <c:pt idx="1383">
                  <c:v>40103</c:v>
                </c:pt>
                <c:pt idx="1384">
                  <c:v>40104</c:v>
                </c:pt>
                <c:pt idx="1385">
                  <c:v>40105</c:v>
                </c:pt>
                <c:pt idx="1386">
                  <c:v>40106</c:v>
                </c:pt>
                <c:pt idx="1387">
                  <c:v>40107</c:v>
                </c:pt>
                <c:pt idx="1388">
                  <c:v>40108</c:v>
                </c:pt>
                <c:pt idx="1389">
                  <c:v>40109</c:v>
                </c:pt>
                <c:pt idx="1390">
                  <c:v>40110</c:v>
                </c:pt>
                <c:pt idx="1391">
                  <c:v>40111</c:v>
                </c:pt>
                <c:pt idx="1392">
                  <c:v>40112</c:v>
                </c:pt>
                <c:pt idx="1393">
                  <c:v>40113</c:v>
                </c:pt>
                <c:pt idx="1394">
                  <c:v>40114</c:v>
                </c:pt>
                <c:pt idx="1395">
                  <c:v>40115</c:v>
                </c:pt>
                <c:pt idx="1396">
                  <c:v>40116</c:v>
                </c:pt>
                <c:pt idx="1397">
                  <c:v>40117</c:v>
                </c:pt>
                <c:pt idx="1398">
                  <c:v>40118</c:v>
                </c:pt>
                <c:pt idx="1399">
                  <c:v>40119</c:v>
                </c:pt>
                <c:pt idx="1400">
                  <c:v>40120</c:v>
                </c:pt>
                <c:pt idx="1401">
                  <c:v>40121</c:v>
                </c:pt>
                <c:pt idx="1402">
                  <c:v>40122</c:v>
                </c:pt>
                <c:pt idx="1403">
                  <c:v>40123</c:v>
                </c:pt>
                <c:pt idx="1404">
                  <c:v>40124</c:v>
                </c:pt>
                <c:pt idx="1405">
                  <c:v>40125</c:v>
                </c:pt>
                <c:pt idx="1406">
                  <c:v>40126</c:v>
                </c:pt>
                <c:pt idx="1407">
                  <c:v>40127</c:v>
                </c:pt>
                <c:pt idx="1408">
                  <c:v>40128</c:v>
                </c:pt>
                <c:pt idx="1409">
                  <c:v>40129</c:v>
                </c:pt>
                <c:pt idx="1410">
                  <c:v>40130</c:v>
                </c:pt>
                <c:pt idx="1411">
                  <c:v>40131</c:v>
                </c:pt>
                <c:pt idx="1412">
                  <c:v>40132</c:v>
                </c:pt>
                <c:pt idx="1413">
                  <c:v>40133</c:v>
                </c:pt>
                <c:pt idx="1414">
                  <c:v>40134</c:v>
                </c:pt>
                <c:pt idx="1415">
                  <c:v>40135</c:v>
                </c:pt>
                <c:pt idx="1416">
                  <c:v>40136</c:v>
                </c:pt>
                <c:pt idx="1417">
                  <c:v>40137</c:v>
                </c:pt>
                <c:pt idx="1418">
                  <c:v>40138</c:v>
                </c:pt>
                <c:pt idx="1419">
                  <c:v>40139</c:v>
                </c:pt>
                <c:pt idx="1420">
                  <c:v>40140</c:v>
                </c:pt>
                <c:pt idx="1421">
                  <c:v>40141</c:v>
                </c:pt>
                <c:pt idx="1422">
                  <c:v>40142</c:v>
                </c:pt>
                <c:pt idx="1423">
                  <c:v>40143</c:v>
                </c:pt>
                <c:pt idx="1424">
                  <c:v>40144</c:v>
                </c:pt>
                <c:pt idx="1425">
                  <c:v>40145</c:v>
                </c:pt>
                <c:pt idx="1426">
                  <c:v>40146</c:v>
                </c:pt>
                <c:pt idx="1427">
                  <c:v>40147</c:v>
                </c:pt>
                <c:pt idx="1428">
                  <c:v>40148</c:v>
                </c:pt>
                <c:pt idx="1429">
                  <c:v>40149</c:v>
                </c:pt>
                <c:pt idx="1430">
                  <c:v>40150</c:v>
                </c:pt>
                <c:pt idx="1431">
                  <c:v>40151</c:v>
                </c:pt>
                <c:pt idx="1432">
                  <c:v>40152</c:v>
                </c:pt>
                <c:pt idx="1433">
                  <c:v>40153</c:v>
                </c:pt>
                <c:pt idx="1434">
                  <c:v>40154</c:v>
                </c:pt>
                <c:pt idx="1435">
                  <c:v>40155</c:v>
                </c:pt>
                <c:pt idx="1436">
                  <c:v>40156</c:v>
                </c:pt>
                <c:pt idx="1437">
                  <c:v>40157</c:v>
                </c:pt>
                <c:pt idx="1438">
                  <c:v>40158</c:v>
                </c:pt>
                <c:pt idx="1439">
                  <c:v>40159</c:v>
                </c:pt>
                <c:pt idx="1440">
                  <c:v>40160</c:v>
                </c:pt>
                <c:pt idx="1441">
                  <c:v>40161</c:v>
                </c:pt>
                <c:pt idx="1442">
                  <c:v>40162</c:v>
                </c:pt>
                <c:pt idx="1443">
                  <c:v>40163</c:v>
                </c:pt>
                <c:pt idx="1444">
                  <c:v>40164</c:v>
                </c:pt>
                <c:pt idx="1445">
                  <c:v>40165</c:v>
                </c:pt>
                <c:pt idx="1446">
                  <c:v>40166</c:v>
                </c:pt>
                <c:pt idx="1447">
                  <c:v>40167</c:v>
                </c:pt>
                <c:pt idx="1448">
                  <c:v>40168</c:v>
                </c:pt>
                <c:pt idx="1449">
                  <c:v>40169</c:v>
                </c:pt>
                <c:pt idx="1450">
                  <c:v>40170</c:v>
                </c:pt>
                <c:pt idx="1451">
                  <c:v>40171</c:v>
                </c:pt>
                <c:pt idx="1452">
                  <c:v>40172</c:v>
                </c:pt>
                <c:pt idx="1453">
                  <c:v>40173</c:v>
                </c:pt>
                <c:pt idx="1454">
                  <c:v>40174</c:v>
                </c:pt>
                <c:pt idx="1455">
                  <c:v>40175</c:v>
                </c:pt>
                <c:pt idx="1456">
                  <c:v>40176</c:v>
                </c:pt>
                <c:pt idx="1457">
                  <c:v>40177</c:v>
                </c:pt>
                <c:pt idx="1458">
                  <c:v>40178</c:v>
                </c:pt>
                <c:pt idx="1459">
                  <c:v>40179</c:v>
                </c:pt>
                <c:pt idx="1460">
                  <c:v>40180</c:v>
                </c:pt>
                <c:pt idx="1461">
                  <c:v>40181</c:v>
                </c:pt>
                <c:pt idx="1462">
                  <c:v>40182</c:v>
                </c:pt>
                <c:pt idx="1463">
                  <c:v>40183</c:v>
                </c:pt>
                <c:pt idx="1464">
                  <c:v>40184</c:v>
                </c:pt>
                <c:pt idx="1465">
                  <c:v>40185</c:v>
                </c:pt>
                <c:pt idx="1466">
                  <c:v>40186</c:v>
                </c:pt>
                <c:pt idx="1467">
                  <c:v>40187</c:v>
                </c:pt>
                <c:pt idx="1468">
                  <c:v>40188</c:v>
                </c:pt>
                <c:pt idx="1469">
                  <c:v>40189</c:v>
                </c:pt>
                <c:pt idx="1470">
                  <c:v>40190</c:v>
                </c:pt>
                <c:pt idx="1471">
                  <c:v>40191</c:v>
                </c:pt>
                <c:pt idx="1472">
                  <c:v>40192</c:v>
                </c:pt>
                <c:pt idx="1473">
                  <c:v>40193</c:v>
                </c:pt>
                <c:pt idx="1474">
                  <c:v>40194</c:v>
                </c:pt>
                <c:pt idx="1475">
                  <c:v>40195</c:v>
                </c:pt>
                <c:pt idx="1476">
                  <c:v>40196</c:v>
                </c:pt>
                <c:pt idx="1477">
                  <c:v>40197</c:v>
                </c:pt>
                <c:pt idx="1478">
                  <c:v>40198</c:v>
                </c:pt>
                <c:pt idx="1479">
                  <c:v>40199</c:v>
                </c:pt>
                <c:pt idx="1480">
                  <c:v>40200</c:v>
                </c:pt>
                <c:pt idx="1481">
                  <c:v>40201</c:v>
                </c:pt>
                <c:pt idx="1482">
                  <c:v>40202</c:v>
                </c:pt>
                <c:pt idx="1483">
                  <c:v>40203</c:v>
                </c:pt>
                <c:pt idx="1484">
                  <c:v>40204</c:v>
                </c:pt>
                <c:pt idx="1485">
                  <c:v>40205</c:v>
                </c:pt>
                <c:pt idx="1486">
                  <c:v>40206</c:v>
                </c:pt>
                <c:pt idx="1487">
                  <c:v>40207</c:v>
                </c:pt>
                <c:pt idx="1488">
                  <c:v>40208</c:v>
                </c:pt>
                <c:pt idx="1489">
                  <c:v>40209</c:v>
                </c:pt>
                <c:pt idx="1490">
                  <c:v>40210</c:v>
                </c:pt>
                <c:pt idx="1491">
                  <c:v>40211</c:v>
                </c:pt>
                <c:pt idx="1492">
                  <c:v>40212</c:v>
                </c:pt>
                <c:pt idx="1493">
                  <c:v>40213</c:v>
                </c:pt>
                <c:pt idx="1494">
                  <c:v>40214</c:v>
                </c:pt>
                <c:pt idx="1495">
                  <c:v>40215</c:v>
                </c:pt>
                <c:pt idx="1496">
                  <c:v>40216</c:v>
                </c:pt>
                <c:pt idx="1497">
                  <c:v>40217</c:v>
                </c:pt>
                <c:pt idx="1498">
                  <c:v>40218</c:v>
                </c:pt>
                <c:pt idx="1499">
                  <c:v>40219</c:v>
                </c:pt>
                <c:pt idx="1500">
                  <c:v>40220</c:v>
                </c:pt>
                <c:pt idx="1501">
                  <c:v>40221</c:v>
                </c:pt>
                <c:pt idx="1502">
                  <c:v>40222</c:v>
                </c:pt>
                <c:pt idx="1503">
                  <c:v>40223</c:v>
                </c:pt>
                <c:pt idx="1504">
                  <c:v>40224</c:v>
                </c:pt>
                <c:pt idx="1505">
                  <c:v>40225</c:v>
                </c:pt>
                <c:pt idx="1506">
                  <c:v>40226</c:v>
                </c:pt>
                <c:pt idx="1507">
                  <c:v>40227</c:v>
                </c:pt>
                <c:pt idx="1508">
                  <c:v>40228</c:v>
                </c:pt>
                <c:pt idx="1509">
                  <c:v>40229</c:v>
                </c:pt>
                <c:pt idx="1510">
                  <c:v>40230</c:v>
                </c:pt>
                <c:pt idx="1511">
                  <c:v>40231</c:v>
                </c:pt>
                <c:pt idx="1512">
                  <c:v>40232</c:v>
                </c:pt>
                <c:pt idx="1513">
                  <c:v>40233</c:v>
                </c:pt>
                <c:pt idx="1514">
                  <c:v>40234</c:v>
                </c:pt>
                <c:pt idx="1515">
                  <c:v>40235</c:v>
                </c:pt>
                <c:pt idx="1516">
                  <c:v>40236</c:v>
                </c:pt>
                <c:pt idx="1517">
                  <c:v>40237</c:v>
                </c:pt>
                <c:pt idx="1518">
                  <c:v>40238</c:v>
                </c:pt>
                <c:pt idx="1519">
                  <c:v>40239</c:v>
                </c:pt>
                <c:pt idx="1520">
                  <c:v>40240</c:v>
                </c:pt>
                <c:pt idx="1521">
                  <c:v>40241</c:v>
                </c:pt>
                <c:pt idx="1522">
                  <c:v>40242</c:v>
                </c:pt>
                <c:pt idx="1523">
                  <c:v>40243</c:v>
                </c:pt>
                <c:pt idx="1524">
                  <c:v>40244</c:v>
                </c:pt>
                <c:pt idx="1525">
                  <c:v>40245</c:v>
                </c:pt>
                <c:pt idx="1526">
                  <c:v>40246</c:v>
                </c:pt>
                <c:pt idx="1527">
                  <c:v>40247</c:v>
                </c:pt>
                <c:pt idx="1528">
                  <c:v>40248</c:v>
                </c:pt>
                <c:pt idx="1529">
                  <c:v>40249</c:v>
                </c:pt>
                <c:pt idx="1530">
                  <c:v>40250</c:v>
                </c:pt>
                <c:pt idx="1531">
                  <c:v>40251</c:v>
                </c:pt>
                <c:pt idx="1532">
                  <c:v>40252</c:v>
                </c:pt>
                <c:pt idx="1533">
                  <c:v>40253</c:v>
                </c:pt>
                <c:pt idx="1534">
                  <c:v>40254</c:v>
                </c:pt>
                <c:pt idx="1535">
                  <c:v>40255</c:v>
                </c:pt>
                <c:pt idx="1536">
                  <c:v>40256</c:v>
                </c:pt>
                <c:pt idx="1537">
                  <c:v>40257</c:v>
                </c:pt>
                <c:pt idx="1538">
                  <c:v>40258</c:v>
                </c:pt>
                <c:pt idx="1539">
                  <c:v>40259</c:v>
                </c:pt>
                <c:pt idx="1540">
                  <c:v>40260</c:v>
                </c:pt>
                <c:pt idx="1541">
                  <c:v>40261</c:v>
                </c:pt>
                <c:pt idx="1542">
                  <c:v>40262</c:v>
                </c:pt>
                <c:pt idx="1543">
                  <c:v>40263</c:v>
                </c:pt>
                <c:pt idx="1544">
                  <c:v>40264</c:v>
                </c:pt>
                <c:pt idx="1545">
                  <c:v>40265</c:v>
                </c:pt>
                <c:pt idx="1546">
                  <c:v>40266</c:v>
                </c:pt>
                <c:pt idx="1547">
                  <c:v>40267</c:v>
                </c:pt>
                <c:pt idx="1548">
                  <c:v>40268</c:v>
                </c:pt>
                <c:pt idx="1549">
                  <c:v>40269</c:v>
                </c:pt>
                <c:pt idx="1550">
                  <c:v>40270</c:v>
                </c:pt>
                <c:pt idx="1551">
                  <c:v>40271</c:v>
                </c:pt>
                <c:pt idx="1552">
                  <c:v>40272</c:v>
                </c:pt>
                <c:pt idx="1553">
                  <c:v>40273</c:v>
                </c:pt>
                <c:pt idx="1554">
                  <c:v>40274</c:v>
                </c:pt>
                <c:pt idx="1555">
                  <c:v>40275</c:v>
                </c:pt>
                <c:pt idx="1556">
                  <c:v>40276</c:v>
                </c:pt>
                <c:pt idx="1557">
                  <c:v>40277</c:v>
                </c:pt>
                <c:pt idx="1558">
                  <c:v>40278</c:v>
                </c:pt>
                <c:pt idx="1559">
                  <c:v>40279</c:v>
                </c:pt>
                <c:pt idx="1560">
                  <c:v>40280</c:v>
                </c:pt>
                <c:pt idx="1561">
                  <c:v>40281</c:v>
                </c:pt>
                <c:pt idx="1562">
                  <c:v>40282</c:v>
                </c:pt>
                <c:pt idx="1563">
                  <c:v>40283</c:v>
                </c:pt>
                <c:pt idx="1564">
                  <c:v>40284</c:v>
                </c:pt>
                <c:pt idx="1565">
                  <c:v>40285</c:v>
                </c:pt>
                <c:pt idx="1566">
                  <c:v>40286</c:v>
                </c:pt>
                <c:pt idx="1567">
                  <c:v>40287</c:v>
                </c:pt>
                <c:pt idx="1568">
                  <c:v>40288</c:v>
                </c:pt>
                <c:pt idx="1569">
                  <c:v>40289</c:v>
                </c:pt>
                <c:pt idx="1570">
                  <c:v>40290</c:v>
                </c:pt>
                <c:pt idx="1571">
                  <c:v>40291</c:v>
                </c:pt>
                <c:pt idx="1572">
                  <c:v>40292</c:v>
                </c:pt>
                <c:pt idx="1573">
                  <c:v>40293</c:v>
                </c:pt>
                <c:pt idx="1574">
                  <c:v>40294</c:v>
                </c:pt>
                <c:pt idx="1575">
                  <c:v>40295</c:v>
                </c:pt>
                <c:pt idx="1576">
                  <c:v>40296</c:v>
                </c:pt>
                <c:pt idx="1577">
                  <c:v>40297</c:v>
                </c:pt>
                <c:pt idx="1578">
                  <c:v>40298</c:v>
                </c:pt>
                <c:pt idx="1579">
                  <c:v>40299</c:v>
                </c:pt>
                <c:pt idx="1580">
                  <c:v>40300</c:v>
                </c:pt>
                <c:pt idx="1581">
                  <c:v>40301</c:v>
                </c:pt>
                <c:pt idx="1582">
                  <c:v>40302</c:v>
                </c:pt>
                <c:pt idx="1583">
                  <c:v>40303</c:v>
                </c:pt>
                <c:pt idx="1584">
                  <c:v>40304</c:v>
                </c:pt>
                <c:pt idx="1585">
                  <c:v>40305</c:v>
                </c:pt>
                <c:pt idx="1586">
                  <c:v>40306</c:v>
                </c:pt>
                <c:pt idx="1587">
                  <c:v>40307</c:v>
                </c:pt>
                <c:pt idx="1588">
                  <c:v>40308</c:v>
                </c:pt>
                <c:pt idx="1589">
                  <c:v>40309</c:v>
                </c:pt>
                <c:pt idx="1590">
                  <c:v>40310</c:v>
                </c:pt>
                <c:pt idx="1591">
                  <c:v>40311</c:v>
                </c:pt>
                <c:pt idx="1592">
                  <c:v>40312</c:v>
                </c:pt>
                <c:pt idx="1593">
                  <c:v>40313</c:v>
                </c:pt>
                <c:pt idx="1594">
                  <c:v>40314</c:v>
                </c:pt>
                <c:pt idx="1595">
                  <c:v>40315</c:v>
                </c:pt>
                <c:pt idx="1596">
                  <c:v>40316</c:v>
                </c:pt>
                <c:pt idx="1597">
                  <c:v>40317</c:v>
                </c:pt>
                <c:pt idx="1598">
                  <c:v>40318</c:v>
                </c:pt>
                <c:pt idx="1599">
                  <c:v>40319</c:v>
                </c:pt>
                <c:pt idx="1600">
                  <c:v>40320</c:v>
                </c:pt>
                <c:pt idx="1601">
                  <c:v>40321</c:v>
                </c:pt>
                <c:pt idx="1602">
                  <c:v>40322</c:v>
                </c:pt>
                <c:pt idx="1603">
                  <c:v>40323</c:v>
                </c:pt>
                <c:pt idx="1604">
                  <c:v>40324</c:v>
                </c:pt>
                <c:pt idx="1605">
                  <c:v>40325</c:v>
                </c:pt>
                <c:pt idx="1606">
                  <c:v>40326</c:v>
                </c:pt>
                <c:pt idx="1607">
                  <c:v>40327</c:v>
                </c:pt>
                <c:pt idx="1608">
                  <c:v>40328</c:v>
                </c:pt>
                <c:pt idx="1609">
                  <c:v>40329</c:v>
                </c:pt>
                <c:pt idx="1610">
                  <c:v>40330</c:v>
                </c:pt>
                <c:pt idx="1611">
                  <c:v>40331</c:v>
                </c:pt>
                <c:pt idx="1612">
                  <c:v>40332</c:v>
                </c:pt>
                <c:pt idx="1613">
                  <c:v>40333</c:v>
                </c:pt>
                <c:pt idx="1614">
                  <c:v>40334</c:v>
                </c:pt>
                <c:pt idx="1615">
                  <c:v>40335</c:v>
                </c:pt>
                <c:pt idx="1616">
                  <c:v>40336</c:v>
                </c:pt>
                <c:pt idx="1617">
                  <c:v>40337</c:v>
                </c:pt>
                <c:pt idx="1618">
                  <c:v>40338</c:v>
                </c:pt>
                <c:pt idx="1619">
                  <c:v>40339</c:v>
                </c:pt>
                <c:pt idx="1620">
                  <c:v>40340</c:v>
                </c:pt>
                <c:pt idx="1621">
                  <c:v>40341</c:v>
                </c:pt>
                <c:pt idx="1622">
                  <c:v>40342</c:v>
                </c:pt>
                <c:pt idx="1623">
                  <c:v>40343</c:v>
                </c:pt>
                <c:pt idx="1624">
                  <c:v>40344</c:v>
                </c:pt>
                <c:pt idx="1625">
                  <c:v>40345</c:v>
                </c:pt>
                <c:pt idx="1626">
                  <c:v>40346</c:v>
                </c:pt>
                <c:pt idx="1627">
                  <c:v>40347</c:v>
                </c:pt>
                <c:pt idx="1628">
                  <c:v>40348</c:v>
                </c:pt>
                <c:pt idx="1629">
                  <c:v>40349</c:v>
                </c:pt>
                <c:pt idx="1630">
                  <c:v>40350</c:v>
                </c:pt>
                <c:pt idx="1631">
                  <c:v>40351</c:v>
                </c:pt>
                <c:pt idx="1632">
                  <c:v>40352</c:v>
                </c:pt>
                <c:pt idx="1633">
                  <c:v>40353</c:v>
                </c:pt>
                <c:pt idx="1634">
                  <c:v>40354</c:v>
                </c:pt>
                <c:pt idx="1635">
                  <c:v>40355</c:v>
                </c:pt>
                <c:pt idx="1636">
                  <c:v>40356</c:v>
                </c:pt>
                <c:pt idx="1637">
                  <c:v>40357</c:v>
                </c:pt>
                <c:pt idx="1638">
                  <c:v>40358</c:v>
                </c:pt>
                <c:pt idx="1639">
                  <c:v>40359</c:v>
                </c:pt>
                <c:pt idx="1640">
                  <c:v>40360</c:v>
                </c:pt>
                <c:pt idx="1641">
                  <c:v>40361</c:v>
                </c:pt>
                <c:pt idx="1642">
                  <c:v>40362</c:v>
                </c:pt>
                <c:pt idx="1643">
                  <c:v>40363</c:v>
                </c:pt>
                <c:pt idx="1644">
                  <c:v>40364</c:v>
                </c:pt>
                <c:pt idx="1645">
                  <c:v>40365</c:v>
                </c:pt>
                <c:pt idx="1646">
                  <c:v>40366</c:v>
                </c:pt>
                <c:pt idx="1647">
                  <c:v>40367</c:v>
                </c:pt>
                <c:pt idx="1648">
                  <c:v>40368</c:v>
                </c:pt>
                <c:pt idx="1649">
                  <c:v>40369</c:v>
                </c:pt>
                <c:pt idx="1650">
                  <c:v>40370</c:v>
                </c:pt>
                <c:pt idx="1651">
                  <c:v>40371</c:v>
                </c:pt>
                <c:pt idx="1652">
                  <c:v>40372</c:v>
                </c:pt>
                <c:pt idx="1653">
                  <c:v>40373</c:v>
                </c:pt>
                <c:pt idx="1654">
                  <c:v>40374</c:v>
                </c:pt>
                <c:pt idx="1655">
                  <c:v>40375</c:v>
                </c:pt>
                <c:pt idx="1656">
                  <c:v>40376</c:v>
                </c:pt>
                <c:pt idx="1657">
                  <c:v>40377</c:v>
                </c:pt>
                <c:pt idx="1658">
                  <c:v>40378</c:v>
                </c:pt>
                <c:pt idx="1659">
                  <c:v>40379</c:v>
                </c:pt>
                <c:pt idx="1660">
                  <c:v>40380</c:v>
                </c:pt>
                <c:pt idx="1661">
                  <c:v>40381</c:v>
                </c:pt>
                <c:pt idx="1662">
                  <c:v>40382</c:v>
                </c:pt>
                <c:pt idx="1663">
                  <c:v>40383</c:v>
                </c:pt>
                <c:pt idx="1664">
                  <c:v>40384</c:v>
                </c:pt>
                <c:pt idx="1665">
                  <c:v>40385</c:v>
                </c:pt>
                <c:pt idx="1666">
                  <c:v>40386</c:v>
                </c:pt>
                <c:pt idx="1667">
                  <c:v>40387</c:v>
                </c:pt>
                <c:pt idx="1668">
                  <c:v>40388</c:v>
                </c:pt>
                <c:pt idx="1669">
                  <c:v>40389</c:v>
                </c:pt>
                <c:pt idx="1670">
                  <c:v>40390</c:v>
                </c:pt>
                <c:pt idx="1671">
                  <c:v>40391</c:v>
                </c:pt>
                <c:pt idx="1672">
                  <c:v>40392</c:v>
                </c:pt>
                <c:pt idx="1673">
                  <c:v>40393</c:v>
                </c:pt>
                <c:pt idx="1674">
                  <c:v>40394</c:v>
                </c:pt>
                <c:pt idx="1675">
                  <c:v>40395</c:v>
                </c:pt>
                <c:pt idx="1676">
                  <c:v>40396</c:v>
                </c:pt>
                <c:pt idx="1677">
                  <c:v>40397</c:v>
                </c:pt>
                <c:pt idx="1678">
                  <c:v>40398</c:v>
                </c:pt>
                <c:pt idx="1679">
                  <c:v>40399</c:v>
                </c:pt>
                <c:pt idx="1680">
                  <c:v>40400</c:v>
                </c:pt>
                <c:pt idx="1681">
                  <c:v>40401</c:v>
                </c:pt>
                <c:pt idx="1682">
                  <c:v>40402</c:v>
                </c:pt>
                <c:pt idx="1683">
                  <c:v>40403</c:v>
                </c:pt>
                <c:pt idx="1684">
                  <c:v>40404</c:v>
                </c:pt>
                <c:pt idx="1685">
                  <c:v>40405</c:v>
                </c:pt>
                <c:pt idx="1686">
                  <c:v>40406</c:v>
                </c:pt>
                <c:pt idx="1687">
                  <c:v>40407</c:v>
                </c:pt>
                <c:pt idx="1688">
                  <c:v>40408</c:v>
                </c:pt>
                <c:pt idx="1689">
                  <c:v>40409</c:v>
                </c:pt>
                <c:pt idx="1690">
                  <c:v>40410</c:v>
                </c:pt>
                <c:pt idx="1691">
                  <c:v>40411</c:v>
                </c:pt>
                <c:pt idx="1692">
                  <c:v>40412</c:v>
                </c:pt>
                <c:pt idx="1693">
                  <c:v>40413</c:v>
                </c:pt>
                <c:pt idx="1694">
                  <c:v>40414</c:v>
                </c:pt>
                <c:pt idx="1695">
                  <c:v>40415</c:v>
                </c:pt>
                <c:pt idx="1696">
                  <c:v>40416</c:v>
                </c:pt>
                <c:pt idx="1697">
                  <c:v>40417</c:v>
                </c:pt>
                <c:pt idx="1698">
                  <c:v>40418</c:v>
                </c:pt>
                <c:pt idx="1699">
                  <c:v>40419</c:v>
                </c:pt>
                <c:pt idx="1700">
                  <c:v>40420</c:v>
                </c:pt>
                <c:pt idx="1701">
                  <c:v>40421</c:v>
                </c:pt>
                <c:pt idx="1702">
                  <c:v>40422</c:v>
                </c:pt>
                <c:pt idx="1703">
                  <c:v>40423</c:v>
                </c:pt>
                <c:pt idx="1704">
                  <c:v>40424</c:v>
                </c:pt>
                <c:pt idx="1705">
                  <c:v>40425</c:v>
                </c:pt>
                <c:pt idx="1706">
                  <c:v>40426</c:v>
                </c:pt>
                <c:pt idx="1707">
                  <c:v>40427</c:v>
                </c:pt>
                <c:pt idx="1708">
                  <c:v>40428</c:v>
                </c:pt>
                <c:pt idx="1709">
                  <c:v>40429</c:v>
                </c:pt>
                <c:pt idx="1710">
                  <c:v>40430</c:v>
                </c:pt>
                <c:pt idx="1711">
                  <c:v>40431</c:v>
                </c:pt>
                <c:pt idx="1712">
                  <c:v>40432</c:v>
                </c:pt>
                <c:pt idx="1713">
                  <c:v>40433</c:v>
                </c:pt>
                <c:pt idx="1714">
                  <c:v>40434</c:v>
                </c:pt>
                <c:pt idx="1715">
                  <c:v>40435</c:v>
                </c:pt>
                <c:pt idx="1716">
                  <c:v>40436</c:v>
                </c:pt>
                <c:pt idx="1717">
                  <c:v>40437</c:v>
                </c:pt>
                <c:pt idx="1718">
                  <c:v>40438</c:v>
                </c:pt>
                <c:pt idx="1719">
                  <c:v>40439</c:v>
                </c:pt>
                <c:pt idx="1720">
                  <c:v>40440</c:v>
                </c:pt>
                <c:pt idx="1721">
                  <c:v>40441</c:v>
                </c:pt>
                <c:pt idx="1722">
                  <c:v>40442</c:v>
                </c:pt>
                <c:pt idx="1723">
                  <c:v>40443</c:v>
                </c:pt>
                <c:pt idx="1724">
                  <c:v>40444</c:v>
                </c:pt>
                <c:pt idx="1725">
                  <c:v>40445</c:v>
                </c:pt>
                <c:pt idx="1726">
                  <c:v>40446</c:v>
                </c:pt>
                <c:pt idx="1727">
                  <c:v>40447</c:v>
                </c:pt>
                <c:pt idx="1728">
                  <c:v>40448</c:v>
                </c:pt>
                <c:pt idx="1729">
                  <c:v>40449</c:v>
                </c:pt>
                <c:pt idx="1730">
                  <c:v>40450</c:v>
                </c:pt>
                <c:pt idx="1731">
                  <c:v>40451</c:v>
                </c:pt>
                <c:pt idx="1732">
                  <c:v>40452</c:v>
                </c:pt>
                <c:pt idx="1733">
                  <c:v>40453</c:v>
                </c:pt>
                <c:pt idx="1734">
                  <c:v>40454</c:v>
                </c:pt>
                <c:pt idx="1735">
                  <c:v>40455</c:v>
                </c:pt>
                <c:pt idx="1736">
                  <c:v>40456</c:v>
                </c:pt>
                <c:pt idx="1737">
                  <c:v>40457</c:v>
                </c:pt>
                <c:pt idx="1738">
                  <c:v>40458</c:v>
                </c:pt>
                <c:pt idx="1739">
                  <c:v>40459</c:v>
                </c:pt>
                <c:pt idx="1740">
                  <c:v>40460</c:v>
                </c:pt>
                <c:pt idx="1741">
                  <c:v>40461</c:v>
                </c:pt>
                <c:pt idx="1742">
                  <c:v>40462</c:v>
                </c:pt>
                <c:pt idx="1743">
                  <c:v>40463</c:v>
                </c:pt>
                <c:pt idx="1744">
                  <c:v>40464</c:v>
                </c:pt>
                <c:pt idx="1745">
                  <c:v>40465</c:v>
                </c:pt>
                <c:pt idx="1746">
                  <c:v>40466</c:v>
                </c:pt>
                <c:pt idx="1747">
                  <c:v>40467</c:v>
                </c:pt>
                <c:pt idx="1748">
                  <c:v>40468</c:v>
                </c:pt>
                <c:pt idx="1749">
                  <c:v>40469</c:v>
                </c:pt>
                <c:pt idx="1750">
                  <c:v>40470</c:v>
                </c:pt>
                <c:pt idx="1751">
                  <c:v>40471</c:v>
                </c:pt>
                <c:pt idx="1752">
                  <c:v>40472</c:v>
                </c:pt>
                <c:pt idx="1753">
                  <c:v>40473</c:v>
                </c:pt>
                <c:pt idx="1754">
                  <c:v>40474</c:v>
                </c:pt>
                <c:pt idx="1755">
                  <c:v>40475</c:v>
                </c:pt>
                <c:pt idx="1756">
                  <c:v>40476</c:v>
                </c:pt>
                <c:pt idx="1757">
                  <c:v>40477</c:v>
                </c:pt>
                <c:pt idx="1758">
                  <c:v>40478</c:v>
                </c:pt>
                <c:pt idx="1759">
                  <c:v>40479</c:v>
                </c:pt>
                <c:pt idx="1760">
                  <c:v>40480</c:v>
                </c:pt>
                <c:pt idx="1761">
                  <c:v>40481</c:v>
                </c:pt>
                <c:pt idx="1762">
                  <c:v>40482</c:v>
                </c:pt>
                <c:pt idx="1763">
                  <c:v>40483</c:v>
                </c:pt>
                <c:pt idx="1764">
                  <c:v>40484</c:v>
                </c:pt>
                <c:pt idx="1765">
                  <c:v>40485</c:v>
                </c:pt>
                <c:pt idx="1766">
                  <c:v>40486</c:v>
                </c:pt>
                <c:pt idx="1767">
                  <c:v>40487</c:v>
                </c:pt>
                <c:pt idx="1768">
                  <c:v>40488</c:v>
                </c:pt>
                <c:pt idx="1769">
                  <c:v>40489</c:v>
                </c:pt>
                <c:pt idx="1770">
                  <c:v>40490</c:v>
                </c:pt>
                <c:pt idx="1771">
                  <c:v>40491</c:v>
                </c:pt>
                <c:pt idx="1772">
                  <c:v>40492</c:v>
                </c:pt>
                <c:pt idx="1773">
                  <c:v>40493</c:v>
                </c:pt>
                <c:pt idx="1774">
                  <c:v>40494</c:v>
                </c:pt>
                <c:pt idx="1775">
                  <c:v>40495</c:v>
                </c:pt>
                <c:pt idx="1776">
                  <c:v>40496</c:v>
                </c:pt>
                <c:pt idx="1777">
                  <c:v>40497</c:v>
                </c:pt>
                <c:pt idx="1778">
                  <c:v>40498</c:v>
                </c:pt>
                <c:pt idx="1779">
                  <c:v>40499</c:v>
                </c:pt>
                <c:pt idx="1780">
                  <c:v>40500</c:v>
                </c:pt>
                <c:pt idx="1781">
                  <c:v>40501</c:v>
                </c:pt>
                <c:pt idx="1782">
                  <c:v>40502</c:v>
                </c:pt>
                <c:pt idx="1783">
                  <c:v>40503</c:v>
                </c:pt>
                <c:pt idx="1784">
                  <c:v>40504</c:v>
                </c:pt>
                <c:pt idx="1785">
                  <c:v>40505</c:v>
                </c:pt>
                <c:pt idx="1786">
                  <c:v>40506</c:v>
                </c:pt>
                <c:pt idx="1787">
                  <c:v>40507</c:v>
                </c:pt>
                <c:pt idx="1788">
                  <c:v>40508</c:v>
                </c:pt>
                <c:pt idx="1789">
                  <c:v>40509</c:v>
                </c:pt>
                <c:pt idx="1790">
                  <c:v>40510</c:v>
                </c:pt>
                <c:pt idx="1791">
                  <c:v>40511</c:v>
                </c:pt>
                <c:pt idx="1792">
                  <c:v>40512</c:v>
                </c:pt>
                <c:pt idx="1793">
                  <c:v>40513</c:v>
                </c:pt>
                <c:pt idx="1794">
                  <c:v>40514</c:v>
                </c:pt>
                <c:pt idx="1795">
                  <c:v>40515</c:v>
                </c:pt>
                <c:pt idx="1796">
                  <c:v>40516</c:v>
                </c:pt>
                <c:pt idx="1797">
                  <c:v>40517</c:v>
                </c:pt>
                <c:pt idx="1798">
                  <c:v>40518</c:v>
                </c:pt>
                <c:pt idx="1799">
                  <c:v>40519</c:v>
                </c:pt>
                <c:pt idx="1800">
                  <c:v>40520</c:v>
                </c:pt>
                <c:pt idx="1801">
                  <c:v>40521</c:v>
                </c:pt>
                <c:pt idx="1802">
                  <c:v>40522</c:v>
                </c:pt>
                <c:pt idx="1803">
                  <c:v>40523</c:v>
                </c:pt>
                <c:pt idx="1804">
                  <c:v>40524</c:v>
                </c:pt>
                <c:pt idx="1805">
                  <c:v>40525</c:v>
                </c:pt>
                <c:pt idx="1806">
                  <c:v>40526</c:v>
                </c:pt>
                <c:pt idx="1807">
                  <c:v>40527</c:v>
                </c:pt>
                <c:pt idx="1808">
                  <c:v>40528</c:v>
                </c:pt>
                <c:pt idx="1809">
                  <c:v>40529</c:v>
                </c:pt>
                <c:pt idx="1810">
                  <c:v>40530</c:v>
                </c:pt>
                <c:pt idx="1811">
                  <c:v>40531</c:v>
                </c:pt>
                <c:pt idx="1812">
                  <c:v>40532</c:v>
                </c:pt>
                <c:pt idx="1813">
                  <c:v>40533</c:v>
                </c:pt>
                <c:pt idx="1814">
                  <c:v>40534</c:v>
                </c:pt>
                <c:pt idx="1815">
                  <c:v>40535</c:v>
                </c:pt>
                <c:pt idx="1816">
                  <c:v>40536</c:v>
                </c:pt>
                <c:pt idx="1817">
                  <c:v>40537</c:v>
                </c:pt>
                <c:pt idx="1818">
                  <c:v>40538</c:v>
                </c:pt>
                <c:pt idx="1819">
                  <c:v>40539</c:v>
                </c:pt>
                <c:pt idx="1820">
                  <c:v>40540</c:v>
                </c:pt>
                <c:pt idx="1821">
                  <c:v>40541</c:v>
                </c:pt>
                <c:pt idx="1822">
                  <c:v>40542</c:v>
                </c:pt>
                <c:pt idx="1823">
                  <c:v>40543</c:v>
                </c:pt>
                <c:pt idx="1824">
                  <c:v>40544</c:v>
                </c:pt>
                <c:pt idx="1825">
                  <c:v>40545</c:v>
                </c:pt>
                <c:pt idx="1826">
                  <c:v>40546</c:v>
                </c:pt>
                <c:pt idx="1827">
                  <c:v>40547</c:v>
                </c:pt>
                <c:pt idx="1828">
                  <c:v>40548</c:v>
                </c:pt>
                <c:pt idx="1829">
                  <c:v>40549</c:v>
                </c:pt>
                <c:pt idx="1830">
                  <c:v>40550</c:v>
                </c:pt>
                <c:pt idx="1831">
                  <c:v>40551</c:v>
                </c:pt>
                <c:pt idx="1832">
                  <c:v>40552</c:v>
                </c:pt>
                <c:pt idx="1833">
                  <c:v>40553</c:v>
                </c:pt>
                <c:pt idx="1834">
                  <c:v>40554</c:v>
                </c:pt>
                <c:pt idx="1835">
                  <c:v>40555</c:v>
                </c:pt>
                <c:pt idx="1836">
                  <c:v>40556</c:v>
                </c:pt>
                <c:pt idx="1837">
                  <c:v>40557</c:v>
                </c:pt>
                <c:pt idx="1838">
                  <c:v>40558</c:v>
                </c:pt>
                <c:pt idx="1839">
                  <c:v>40559</c:v>
                </c:pt>
                <c:pt idx="1840">
                  <c:v>40560</c:v>
                </c:pt>
                <c:pt idx="1841">
                  <c:v>40561</c:v>
                </c:pt>
                <c:pt idx="1842">
                  <c:v>40562</c:v>
                </c:pt>
                <c:pt idx="1843">
                  <c:v>40563</c:v>
                </c:pt>
                <c:pt idx="1844">
                  <c:v>40564</c:v>
                </c:pt>
                <c:pt idx="1845">
                  <c:v>40565</c:v>
                </c:pt>
                <c:pt idx="1846">
                  <c:v>40566</c:v>
                </c:pt>
                <c:pt idx="1847">
                  <c:v>40567</c:v>
                </c:pt>
                <c:pt idx="1848">
                  <c:v>40568</c:v>
                </c:pt>
                <c:pt idx="1849">
                  <c:v>40569</c:v>
                </c:pt>
                <c:pt idx="1850">
                  <c:v>40570</c:v>
                </c:pt>
                <c:pt idx="1851">
                  <c:v>40571</c:v>
                </c:pt>
                <c:pt idx="1852">
                  <c:v>40572</c:v>
                </c:pt>
                <c:pt idx="1853">
                  <c:v>40573</c:v>
                </c:pt>
                <c:pt idx="1854">
                  <c:v>40574</c:v>
                </c:pt>
                <c:pt idx="1855">
                  <c:v>40575</c:v>
                </c:pt>
                <c:pt idx="1856">
                  <c:v>40576</c:v>
                </c:pt>
                <c:pt idx="1857">
                  <c:v>40577</c:v>
                </c:pt>
                <c:pt idx="1858">
                  <c:v>40578</c:v>
                </c:pt>
                <c:pt idx="1859">
                  <c:v>40579</c:v>
                </c:pt>
                <c:pt idx="1860">
                  <c:v>40580</c:v>
                </c:pt>
                <c:pt idx="1861">
                  <c:v>40581</c:v>
                </c:pt>
                <c:pt idx="1862">
                  <c:v>40582</c:v>
                </c:pt>
                <c:pt idx="1863">
                  <c:v>40583</c:v>
                </c:pt>
                <c:pt idx="1864">
                  <c:v>40584</c:v>
                </c:pt>
                <c:pt idx="1865">
                  <c:v>40585</c:v>
                </c:pt>
                <c:pt idx="1866">
                  <c:v>40586</c:v>
                </c:pt>
                <c:pt idx="1867">
                  <c:v>40587</c:v>
                </c:pt>
                <c:pt idx="1868">
                  <c:v>40588</c:v>
                </c:pt>
                <c:pt idx="1869">
                  <c:v>40589</c:v>
                </c:pt>
                <c:pt idx="1870">
                  <c:v>40590</c:v>
                </c:pt>
                <c:pt idx="1871">
                  <c:v>40591</c:v>
                </c:pt>
                <c:pt idx="1872">
                  <c:v>40592</c:v>
                </c:pt>
                <c:pt idx="1873">
                  <c:v>40593</c:v>
                </c:pt>
                <c:pt idx="1874">
                  <c:v>40594</c:v>
                </c:pt>
                <c:pt idx="1875">
                  <c:v>40595</c:v>
                </c:pt>
                <c:pt idx="1876">
                  <c:v>40596</c:v>
                </c:pt>
                <c:pt idx="1877">
                  <c:v>40597</c:v>
                </c:pt>
                <c:pt idx="1878">
                  <c:v>40598</c:v>
                </c:pt>
                <c:pt idx="1879">
                  <c:v>40599</c:v>
                </c:pt>
                <c:pt idx="1880">
                  <c:v>40600</c:v>
                </c:pt>
                <c:pt idx="1881">
                  <c:v>40601</c:v>
                </c:pt>
                <c:pt idx="1882">
                  <c:v>40602</c:v>
                </c:pt>
                <c:pt idx="1883">
                  <c:v>40603</c:v>
                </c:pt>
                <c:pt idx="1884">
                  <c:v>40604</c:v>
                </c:pt>
                <c:pt idx="1885">
                  <c:v>40605</c:v>
                </c:pt>
                <c:pt idx="1886">
                  <c:v>40606</c:v>
                </c:pt>
                <c:pt idx="1887">
                  <c:v>40607</c:v>
                </c:pt>
                <c:pt idx="1888">
                  <c:v>40608</c:v>
                </c:pt>
                <c:pt idx="1889">
                  <c:v>40609</c:v>
                </c:pt>
                <c:pt idx="1890">
                  <c:v>40610</c:v>
                </c:pt>
                <c:pt idx="1891">
                  <c:v>40611</c:v>
                </c:pt>
                <c:pt idx="1892">
                  <c:v>40612</c:v>
                </c:pt>
                <c:pt idx="1893">
                  <c:v>40613</c:v>
                </c:pt>
                <c:pt idx="1894">
                  <c:v>40614</c:v>
                </c:pt>
                <c:pt idx="1895">
                  <c:v>40615</c:v>
                </c:pt>
                <c:pt idx="1896">
                  <c:v>40616</c:v>
                </c:pt>
                <c:pt idx="1897">
                  <c:v>40617</c:v>
                </c:pt>
                <c:pt idx="1898">
                  <c:v>40618</c:v>
                </c:pt>
                <c:pt idx="1899">
                  <c:v>40619</c:v>
                </c:pt>
                <c:pt idx="1900">
                  <c:v>40620</c:v>
                </c:pt>
                <c:pt idx="1901">
                  <c:v>40621</c:v>
                </c:pt>
                <c:pt idx="1902">
                  <c:v>40622</c:v>
                </c:pt>
                <c:pt idx="1903">
                  <c:v>40623</c:v>
                </c:pt>
                <c:pt idx="1904">
                  <c:v>40624</c:v>
                </c:pt>
                <c:pt idx="1905">
                  <c:v>40625</c:v>
                </c:pt>
                <c:pt idx="1906">
                  <c:v>40626</c:v>
                </c:pt>
                <c:pt idx="1907">
                  <c:v>40627</c:v>
                </c:pt>
                <c:pt idx="1908">
                  <c:v>40628</c:v>
                </c:pt>
                <c:pt idx="1909">
                  <c:v>40629</c:v>
                </c:pt>
                <c:pt idx="1910">
                  <c:v>40630</c:v>
                </c:pt>
                <c:pt idx="1911">
                  <c:v>40631</c:v>
                </c:pt>
                <c:pt idx="1912">
                  <c:v>40632</c:v>
                </c:pt>
                <c:pt idx="1913">
                  <c:v>40633</c:v>
                </c:pt>
                <c:pt idx="1914">
                  <c:v>40634</c:v>
                </c:pt>
                <c:pt idx="1915">
                  <c:v>40635</c:v>
                </c:pt>
                <c:pt idx="1916">
                  <c:v>40636</c:v>
                </c:pt>
                <c:pt idx="1917">
                  <c:v>40637</c:v>
                </c:pt>
                <c:pt idx="1918">
                  <c:v>40638</c:v>
                </c:pt>
                <c:pt idx="1919">
                  <c:v>40639</c:v>
                </c:pt>
                <c:pt idx="1920">
                  <c:v>40640</c:v>
                </c:pt>
                <c:pt idx="1921">
                  <c:v>40641</c:v>
                </c:pt>
                <c:pt idx="1922">
                  <c:v>40642</c:v>
                </c:pt>
                <c:pt idx="1923">
                  <c:v>40643</c:v>
                </c:pt>
                <c:pt idx="1924">
                  <c:v>40644</c:v>
                </c:pt>
                <c:pt idx="1925">
                  <c:v>40645</c:v>
                </c:pt>
                <c:pt idx="1926">
                  <c:v>40646</c:v>
                </c:pt>
                <c:pt idx="1927">
                  <c:v>40647</c:v>
                </c:pt>
                <c:pt idx="1928">
                  <c:v>40648</c:v>
                </c:pt>
                <c:pt idx="1929">
                  <c:v>40649</c:v>
                </c:pt>
                <c:pt idx="1930">
                  <c:v>40650</c:v>
                </c:pt>
                <c:pt idx="1931">
                  <c:v>40651</c:v>
                </c:pt>
                <c:pt idx="1932">
                  <c:v>40652</c:v>
                </c:pt>
                <c:pt idx="1933">
                  <c:v>40653</c:v>
                </c:pt>
                <c:pt idx="1934">
                  <c:v>40654</c:v>
                </c:pt>
                <c:pt idx="1935">
                  <c:v>40655</c:v>
                </c:pt>
                <c:pt idx="1936">
                  <c:v>40656</c:v>
                </c:pt>
                <c:pt idx="1937">
                  <c:v>40657</c:v>
                </c:pt>
                <c:pt idx="1938">
                  <c:v>40658</c:v>
                </c:pt>
                <c:pt idx="1939">
                  <c:v>40659</c:v>
                </c:pt>
                <c:pt idx="1940">
                  <c:v>40660</c:v>
                </c:pt>
                <c:pt idx="1941">
                  <c:v>40661</c:v>
                </c:pt>
                <c:pt idx="1942">
                  <c:v>40662</c:v>
                </c:pt>
                <c:pt idx="1943">
                  <c:v>40663</c:v>
                </c:pt>
                <c:pt idx="1944">
                  <c:v>40664</c:v>
                </c:pt>
                <c:pt idx="1945">
                  <c:v>40665</c:v>
                </c:pt>
                <c:pt idx="1946">
                  <c:v>40666</c:v>
                </c:pt>
                <c:pt idx="1947">
                  <c:v>40667</c:v>
                </c:pt>
                <c:pt idx="1948">
                  <c:v>40668</c:v>
                </c:pt>
                <c:pt idx="1949">
                  <c:v>40669</c:v>
                </c:pt>
                <c:pt idx="1950">
                  <c:v>40670</c:v>
                </c:pt>
                <c:pt idx="1951">
                  <c:v>40671</c:v>
                </c:pt>
                <c:pt idx="1952">
                  <c:v>40672</c:v>
                </c:pt>
                <c:pt idx="1953">
                  <c:v>40673</c:v>
                </c:pt>
                <c:pt idx="1954">
                  <c:v>40674</c:v>
                </c:pt>
                <c:pt idx="1955">
                  <c:v>40675</c:v>
                </c:pt>
                <c:pt idx="1956">
                  <c:v>40676</c:v>
                </c:pt>
                <c:pt idx="1957">
                  <c:v>40677</c:v>
                </c:pt>
                <c:pt idx="1958">
                  <c:v>40678</c:v>
                </c:pt>
                <c:pt idx="1959">
                  <c:v>40679</c:v>
                </c:pt>
                <c:pt idx="1960">
                  <c:v>40680</c:v>
                </c:pt>
                <c:pt idx="1961">
                  <c:v>40681</c:v>
                </c:pt>
                <c:pt idx="1962">
                  <c:v>40682</c:v>
                </c:pt>
                <c:pt idx="1963">
                  <c:v>40683</c:v>
                </c:pt>
                <c:pt idx="1964">
                  <c:v>40684</c:v>
                </c:pt>
                <c:pt idx="1965">
                  <c:v>40685</c:v>
                </c:pt>
                <c:pt idx="1966">
                  <c:v>40686</c:v>
                </c:pt>
                <c:pt idx="1967">
                  <c:v>40687</c:v>
                </c:pt>
                <c:pt idx="1968">
                  <c:v>40688</c:v>
                </c:pt>
                <c:pt idx="1969">
                  <c:v>40689</c:v>
                </c:pt>
                <c:pt idx="1970">
                  <c:v>40690</c:v>
                </c:pt>
                <c:pt idx="1971">
                  <c:v>40691</c:v>
                </c:pt>
                <c:pt idx="1972">
                  <c:v>40692</c:v>
                </c:pt>
                <c:pt idx="1973">
                  <c:v>40693</c:v>
                </c:pt>
                <c:pt idx="1974">
                  <c:v>40694</c:v>
                </c:pt>
                <c:pt idx="1975">
                  <c:v>40695</c:v>
                </c:pt>
                <c:pt idx="1976">
                  <c:v>40696</c:v>
                </c:pt>
                <c:pt idx="1977">
                  <c:v>40697</c:v>
                </c:pt>
                <c:pt idx="1978">
                  <c:v>40698</c:v>
                </c:pt>
                <c:pt idx="1979">
                  <c:v>40699</c:v>
                </c:pt>
                <c:pt idx="1980">
                  <c:v>40700</c:v>
                </c:pt>
                <c:pt idx="1981">
                  <c:v>40701</c:v>
                </c:pt>
                <c:pt idx="1982">
                  <c:v>40702</c:v>
                </c:pt>
                <c:pt idx="1983">
                  <c:v>40703</c:v>
                </c:pt>
                <c:pt idx="1984">
                  <c:v>40704</c:v>
                </c:pt>
                <c:pt idx="1985">
                  <c:v>40705</c:v>
                </c:pt>
                <c:pt idx="1986">
                  <c:v>40706</c:v>
                </c:pt>
                <c:pt idx="1987">
                  <c:v>40707</c:v>
                </c:pt>
                <c:pt idx="1988">
                  <c:v>40708</c:v>
                </c:pt>
                <c:pt idx="1989">
                  <c:v>40709</c:v>
                </c:pt>
                <c:pt idx="1990">
                  <c:v>40710</c:v>
                </c:pt>
                <c:pt idx="1991">
                  <c:v>40711</c:v>
                </c:pt>
                <c:pt idx="1992">
                  <c:v>40712</c:v>
                </c:pt>
                <c:pt idx="1993">
                  <c:v>40713</c:v>
                </c:pt>
                <c:pt idx="1994">
                  <c:v>40714</c:v>
                </c:pt>
                <c:pt idx="1995">
                  <c:v>40715</c:v>
                </c:pt>
                <c:pt idx="1996">
                  <c:v>40716</c:v>
                </c:pt>
                <c:pt idx="1997">
                  <c:v>40717</c:v>
                </c:pt>
                <c:pt idx="1998">
                  <c:v>40718</c:v>
                </c:pt>
                <c:pt idx="1999">
                  <c:v>40719</c:v>
                </c:pt>
                <c:pt idx="2000">
                  <c:v>40720</c:v>
                </c:pt>
                <c:pt idx="2001">
                  <c:v>40721</c:v>
                </c:pt>
                <c:pt idx="2002">
                  <c:v>40722</c:v>
                </c:pt>
                <c:pt idx="2003">
                  <c:v>40723</c:v>
                </c:pt>
                <c:pt idx="2004">
                  <c:v>40724</c:v>
                </c:pt>
                <c:pt idx="2005">
                  <c:v>40725</c:v>
                </c:pt>
                <c:pt idx="2006">
                  <c:v>40726</c:v>
                </c:pt>
                <c:pt idx="2007">
                  <c:v>40727</c:v>
                </c:pt>
                <c:pt idx="2008">
                  <c:v>40728</c:v>
                </c:pt>
                <c:pt idx="2009">
                  <c:v>40729</c:v>
                </c:pt>
                <c:pt idx="2010">
                  <c:v>40730</c:v>
                </c:pt>
                <c:pt idx="2011">
                  <c:v>40731</c:v>
                </c:pt>
                <c:pt idx="2012">
                  <c:v>40732</c:v>
                </c:pt>
                <c:pt idx="2013">
                  <c:v>40733</c:v>
                </c:pt>
                <c:pt idx="2014">
                  <c:v>40734</c:v>
                </c:pt>
                <c:pt idx="2015">
                  <c:v>40735</c:v>
                </c:pt>
                <c:pt idx="2016">
                  <c:v>40736</c:v>
                </c:pt>
                <c:pt idx="2017">
                  <c:v>40737</c:v>
                </c:pt>
                <c:pt idx="2018">
                  <c:v>40738</c:v>
                </c:pt>
                <c:pt idx="2019">
                  <c:v>40739</c:v>
                </c:pt>
                <c:pt idx="2020">
                  <c:v>40740</c:v>
                </c:pt>
                <c:pt idx="2021">
                  <c:v>40741</c:v>
                </c:pt>
                <c:pt idx="2022">
                  <c:v>40742</c:v>
                </c:pt>
                <c:pt idx="2023">
                  <c:v>40743</c:v>
                </c:pt>
                <c:pt idx="2024">
                  <c:v>40744</c:v>
                </c:pt>
                <c:pt idx="2025">
                  <c:v>40745</c:v>
                </c:pt>
                <c:pt idx="2026">
                  <c:v>40746</c:v>
                </c:pt>
                <c:pt idx="2027">
                  <c:v>40747</c:v>
                </c:pt>
                <c:pt idx="2028">
                  <c:v>40748</c:v>
                </c:pt>
                <c:pt idx="2029">
                  <c:v>40749</c:v>
                </c:pt>
                <c:pt idx="2030">
                  <c:v>40750</c:v>
                </c:pt>
                <c:pt idx="2031">
                  <c:v>40751</c:v>
                </c:pt>
                <c:pt idx="2032">
                  <c:v>40752</c:v>
                </c:pt>
                <c:pt idx="2033">
                  <c:v>40753</c:v>
                </c:pt>
                <c:pt idx="2034">
                  <c:v>40754</c:v>
                </c:pt>
                <c:pt idx="2035">
                  <c:v>40755</c:v>
                </c:pt>
                <c:pt idx="2036">
                  <c:v>40756</c:v>
                </c:pt>
                <c:pt idx="2037">
                  <c:v>40757</c:v>
                </c:pt>
                <c:pt idx="2038">
                  <c:v>40758</c:v>
                </c:pt>
                <c:pt idx="2039">
                  <c:v>40759</c:v>
                </c:pt>
                <c:pt idx="2040">
                  <c:v>40760</c:v>
                </c:pt>
                <c:pt idx="2041">
                  <c:v>40761</c:v>
                </c:pt>
                <c:pt idx="2042">
                  <c:v>40762</c:v>
                </c:pt>
                <c:pt idx="2043">
                  <c:v>40763</c:v>
                </c:pt>
                <c:pt idx="2044">
                  <c:v>40764</c:v>
                </c:pt>
                <c:pt idx="2045">
                  <c:v>40765</c:v>
                </c:pt>
                <c:pt idx="2046">
                  <c:v>40766</c:v>
                </c:pt>
                <c:pt idx="2047">
                  <c:v>40767</c:v>
                </c:pt>
                <c:pt idx="2048">
                  <c:v>40768</c:v>
                </c:pt>
                <c:pt idx="2049">
                  <c:v>40769</c:v>
                </c:pt>
                <c:pt idx="2050">
                  <c:v>40770</c:v>
                </c:pt>
                <c:pt idx="2051">
                  <c:v>40771</c:v>
                </c:pt>
                <c:pt idx="2052">
                  <c:v>40772</c:v>
                </c:pt>
                <c:pt idx="2053">
                  <c:v>40773</c:v>
                </c:pt>
                <c:pt idx="2054">
                  <c:v>40774</c:v>
                </c:pt>
                <c:pt idx="2055">
                  <c:v>40775</c:v>
                </c:pt>
                <c:pt idx="2056">
                  <c:v>40776</c:v>
                </c:pt>
                <c:pt idx="2057">
                  <c:v>40777</c:v>
                </c:pt>
                <c:pt idx="2058">
                  <c:v>40778</c:v>
                </c:pt>
                <c:pt idx="2059">
                  <c:v>40779</c:v>
                </c:pt>
                <c:pt idx="2060">
                  <c:v>40780</c:v>
                </c:pt>
                <c:pt idx="2061">
                  <c:v>40781</c:v>
                </c:pt>
                <c:pt idx="2062">
                  <c:v>40782</c:v>
                </c:pt>
                <c:pt idx="2063">
                  <c:v>40783</c:v>
                </c:pt>
                <c:pt idx="2064">
                  <c:v>40784</c:v>
                </c:pt>
                <c:pt idx="2065">
                  <c:v>40785</c:v>
                </c:pt>
                <c:pt idx="2066">
                  <c:v>40786</c:v>
                </c:pt>
                <c:pt idx="2067">
                  <c:v>40787</c:v>
                </c:pt>
                <c:pt idx="2068">
                  <c:v>40788</c:v>
                </c:pt>
                <c:pt idx="2069">
                  <c:v>40789</c:v>
                </c:pt>
                <c:pt idx="2070">
                  <c:v>40790</c:v>
                </c:pt>
                <c:pt idx="2071">
                  <c:v>40791</c:v>
                </c:pt>
                <c:pt idx="2072">
                  <c:v>40792</c:v>
                </c:pt>
                <c:pt idx="2073">
                  <c:v>40793</c:v>
                </c:pt>
                <c:pt idx="2074">
                  <c:v>40794</c:v>
                </c:pt>
                <c:pt idx="2075">
                  <c:v>40795</c:v>
                </c:pt>
                <c:pt idx="2076">
                  <c:v>40796</c:v>
                </c:pt>
                <c:pt idx="2077">
                  <c:v>40797</c:v>
                </c:pt>
                <c:pt idx="2078">
                  <c:v>40798</c:v>
                </c:pt>
                <c:pt idx="2079">
                  <c:v>40799</c:v>
                </c:pt>
                <c:pt idx="2080">
                  <c:v>40800</c:v>
                </c:pt>
                <c:pt idx="2081">
                  <c:v>40801</c:v>
                </c:pt>
                <c:pt idx="2082">
                  <c:v>40802</c:v>
                </c:pt>
                <c:pt idx="2083">
                  <c:v>40803</c:v>
                </c:pt>
                <c:pt idx="2084">
                  <c:v>40804</c:v>
                </c:pt>
                <c:pt idx="2085">
                  <c:v>40805</c:v>
                </c:pt>
                <c:pt idx="2086">
                  <c:v>40806</c:v>
                </c:pt>
                <c:pt idx="2087">
                  <c:v>40807</c:v>
                </c:pt>
                <c:pt idx="2088">
                  <c:v>40808</c:v>
                </c:pt>
                <c:pt idx="2089">
                  <c:v>40809</c:v>
                </c:pt>
                <c:pt idx="2090">
                  <c:v>40810</c:v>
                </c:pt>
                <c:pt idx="2091">
                  <c:v>40811</c:v>
                </c:pt>
                <c:pt idx="2092">
                  <c:v>40812</c:v>
                </c:pt>
                <c:pt idx="2093">
                  <c:v>40813</c:v>
                </c:pt>
                <c:pt idx="2094">
                  <c:v>40814</c:v>
                </c:pt>
                <c:pt idx="2095">
                  <c:v>40815</c:v>
                </c:pt>
                <c:pt idx="2096">
                  <c:v>40816</c:v>
                </c:pt>
                <c:pt idx="2097">
                  <c:v>40817</c:v>
                </c:pt>
                <c:pt idx="2098">
                  <c:v>40818</c:v>
                </c:pt>
                <c:pt idx="2099">
                  <c:v>40819</c:v>
                </c:pt>
                <c:pt idx="2100">
                  <c:v>40820</c:v>
                </c:pt>
                <c:pt idx="2101">
                  <c:v>40821</c:v>
                </c:pt>
                <c:pt idx="2102">
                  <c:v>40822</c:v>
                </c:pt>
                <c:pt idx="2103">
                  <c:v>40823</c:v>
                </c:pt>
                <c:pt idx="2104">
                  <c:v>40824</c:v>
                </c:pt>
                <c:pt idx="2105">
                  <c:v>40825</c:v>
                </c:pt>
                <c:pt idx="2106">
                  <c:v>40826</c:v>
                </c:pt>
                <c:pt idx="2107">
                  <c:v>40827</c:v>
                </c:pt>
                <c:pt idx="2108">
                  <c:v>40828</c:v>
                </c:pt>
                <c:pt idx="2109">
                  <c:v>40829</c:v>
                </c:pt>
                <c:pt idx="2110">
                  <c:v>40830</c:v>
                </c:pt>
                <c:pt idx="2111">
                  <c:v>40831</c:v>
                </c:pt>
                <c:pt idx="2112">
                  <c:v>40832</c:v>
                </c:pt>
                <c:pt idx="2113">
                  <c:v>40833</c:v>
                </c:pt>
                <c:pt idx="2114">
                  <c:v>40834</c:v>
                </c:pt>
                <c:pt idx="2115">
                  <c:v>40835</c:v>
                </c:pt>
                <c:pt idx="2116">
                  <c:v>40836</c:v>
                </c:pt>
                <c:pt idx="2117">
                  <c:v>40837</c:v>
                </c:pt>
                <c:pt idx="2118">
                  <c:v>40838</c:v>
                </c:pt>
                <c:pt idx="2119">
                  <c:v>40839</c:v>
                </c:pt>
                <c:pt idx="2120">
                  <c:v>40840</c:v>
                </c:pt>
                <c:pt idx="2121">
                  <c:v>40841</c:v>
                </c:pt>
                <c:pt idx="2122">
                  <c:v>40842</c:v>
                </c:pt>
                <c:pt idx="2123">
                  <c:v>40843</c:v>
                </c:pt>
                <c:pt idx="2124">
                  <c:v>40844</c:v>
                </c:pt>
                <c:pt idx="2125">
                  <c:v>40845</c:v>
                </c:pt>
                <c:pt idx="2126">
                  <c:v>40846</c:v>
                </c:pt>
                <c:pt idx="2127">
                  <c:v>40847</c:v>
                </c:pt>
                <c:pt idx="2128">
                  <c:v>40848</c:v>
                </c:pt>
                <c:pt idx="2129">
                  <c:v>40849</c:v>
                </c:pt>
                <c:pt idx="2130">
                  <c:v>40850</c:v>
                </c:pt>
                <c:pt idx="2131">
                  <c:v>40851</c:v>
                </c:pt>
                <c:pt idx="2132">
                  <c:v>40852</c:v>
                </c:pt>
                <c:pt idx="2133">
                  <c:v>40853</c:v>
                </c:pt>
                <c:pt idx="2134">
                  <c:v>40854</c:v>
                </c:pt>
                <c:pt idx="2135">
                  <c:v>40855</c:v>
                </c:pt>
                <c:pt idx="2136">
                  <c:v>40856</c:v>
                </c:pt>
                <c:pt idx="2137">
                  <c:v>40857</c:v>
                </c:pt>
                <c:pt idx="2138">
                  <c:v>40858</c:v>
                </c:pt>
                <c:pt idx="2139">
                  <c:v>40859</c:v>
                </c:pt>
                <c:pt idx="2140">
                  <c:v>40860</c:v>
                </c:pt>
                <c:pt idx="2141">
                  <c:v>40861</c:v>
                </c:pt>
                <c:pt idx="2142">
                  <c:v>40862</c:v>
                </c:pt>
                <c:pt idx="2143">
                  <c:v>40863</c:v>
                </c:pt>
                <c:pt idx="2144">
                  <c:v>40864</c:v>
                </c:pt>
                <c:pt idx="2145">
                  <c:v>40865</c:v>
                </c:pt>
                <c:pt idx="2146">
                  <c:v>40866</c:v>
                </c:pt>
                <c:pt idx="2147">
                  <c:v>40867</c:v>
                </c:pt>
                <c:pt idx="2148">
                  <c:v>40868</c:v>
                </c:pt>
                <c:pt idx="2149">
                  <c:v>40869</c:v>
                </c:pt>
                <c:pt idx="2150">
                  <c:v>40870</c:v>
                </c:pt>
                <c:pt idx="2151">
                  <c:v>40871</c:v>
                </c:pt>
                <c:pt idx="2152">
                  <c:v>40872</c:v>
                </c:pt>
                <c:pt idx="2153">
                  <c:v>40873</c:v>
                </c:pt>
                <c:pt idx="2154">
                  <c:v>40874</c:v>
                </c:pt>
                <c:pt idx="2155">
                  <c:v>40875</c:v>
                </c:pt>
                <c:pt idx="2156">
                  <c:v>40876</c:v>
                </c:pt>
                <c:pt idx="2157">
                  <c:v>40877</c:v>
                </c:pt>
                <c:pt idx="2158">
                  <c:v>40878</c:v>
                </c:pt>
                <c:pt idx="2159">
                  <c:v>40879</c:v>
                </c:pt>
                <c:pt idx="2160">
                  <c:v>40880</c:v>
                </c:pt>
                <c:pt idx="2161">
                  <c:v>40881</c:v>
                </c:pt>
                <c:pt idx="2162">
                  <c:v>40882</c:v>
                </c:pt>
                <c:pt idx="2163">
                  <c:v>40883</c:v>
                </c:pt>
                <c:pt idx="2164">
                  <c:v>40884</c:v>
                </c:pt>
                <c:pt idx="2165">
                  <c:v>40885</c:v>
                </c:pt>
                <c:pt idx="2166">
                  <c:v>40886</c:v>
                </c:pt>
                <c:pt idx="2167">
                  <c:v>40887</c:v>
                </c:pt>
                <c:pt idx="2168">
                  <c:v>40888</c:v>
                </c:pt>
                <c:pt idx="2169">
                  <c:v>40889</c:v>
                </c:pt>
                <c:pt idx="2170">
                  <c:v>40890</c:v>
                </c:pt>
                <c:pt idx="2171">
                  <c:v>40891</c:v>
                </c:pt>
                <c:pt idx="2172">
                  <c:v>40892</c:v>
                </c:pt>
                <c:pt idx="2173">
                  <c:v>40893</c:v>
                </c:pt>
                <c:pt idx="2174">
                  <c:v>40894</c:v>
                </c:pt>
                <c:pt idx="2175">
                  <c:v>40895</c:v>
                </c:pt>
                <c:pt idx="2176">
                  <c:v>40896</c:v>
                </c:pt>
                <c:pt idx="2177">
                  <c:v>40897</c:v>
                </c:pt>
                <c:pt idx="2178">
                  <c:v>40898</c:v>
                </c:pt>
                <c:pt idx="2179">
                  <c:v>40899</c:v>
                </c:pt>
                <c:pt idx="2180">
                  <c:v>40900</c:v>
                </c:pt>
                <c:pt idx="2181">
                  <c:v>40901</c:v>
                </c:pt>
                <c:pt idx="2182">
                  <c:v>40902</c:v>
                </c:pt>
                <c:pt idx="2183">
                  <c:v>40903</c:v>
                </c:pt>
                <c:pt idx="2184">
                  <c:v>40904</c:v>
                </c:pt>
                <c:pt idx="2185">
                  <c:v>40905</c:v>
                </c:pt>
                <c:pt idx="2186">
                  <c:v>40906</c:v>
                </c:pt>
                <c:pt idx="2187">
                  <c:v>40907</c:v>
                </c:pt>
                <c:pt idx="2188">
                  <c:v>40908</c:v>
                </c:pt>
                <c:pt idx="2189">
                  <c:v>40909</c:v>
                </c:pt>
                <c:pt idx="2190">
                  <c:v>40910</c:v>
                </c:pt>
                <c:pt idx="2191">
                  <c:v>40911</c:v>
                </c:pt>
                <c:pt idx="2192">
                  <c:v>40912</c:v>
                </c:pt>
                <c:pt idx="2193">
                  <c:v>40913</c:v>
                </c:pt>
                <c:pt idx="2194">
                  <c:v>40914</c:v>
                </c:pt>
                <c:pt idx="2195">
                  <c:v>40915</c:v>
                </c:pt>
                <c:pt idx="2196">
                  <c:v>40916</c:v>
                </c:pt>
                <c:pt idx="2197">
                  <c:v>40917</c:v>
                </c:pt>
                <c:pt idx="2198">
                  <c:v>40918</c:v>
                </c:pt>
                <c:pt idx="2199">
                  <c:v>40919</c:v>
                </c:pt>
                <c:pt idx="2200">
                  <c:v>40920</c:v>
                </c:pt>
                <c:pt idx="2201">
                  <c:v>40921</c:v>
                </c:pt>
                <c:pt idx="2202">
                  <c:v>40922</c:v>
                </c:pt>
                <c:pt idx="2203">
                  <c:v>40923</c:v>
                </c:pt>
                <c:pt idx="2204">
                  <c:v>40924</c:v>
                </c:pt>
                <c:pt idx="2205">
                  <c:v>40925</c:v>
                </c:pt>
                <c:pt idx="2206">
                  <c:v>40926</c:v>
                </c:pt>
                <c:pt idx="2207">
                  <c:v>40927</c:v>
                </c:pt>
                <c:pt idx="2208">
                  <c:v>40928</c:v>
                </c:pt>
                <c:pt idx="2209">
                  <c:v>40929</c:v>
                </c:pt>
                <c:pt idx="2210">
                  <c:v>40930</c:v>
                </c:pt>
                <c:pt idx="2211">
                  <c:v>40931</c:v>
                </c:pt>
                <c:pt idx="2212">
                  <c:v>40932</c:v>
                </c:pt>
                <c:pt idx="2213">
                  <c:v>40933</c:v>
                </c:pt>
                <c:pt idx="2214">
                  <c:v>40934</c:v>
                </c:pt>
                <c:pt idx="2215">
                  <c:v>40935</c:v>
                </c:pt>
                <c:pt idx="2216">
                  <c:v>40936</c:v>
                </c:pt>
                <c:pt idx="2217">
                  <c:v>40937</c:v>
                </c:pt>
                <c:pt idx="2218">
                  <c:v>40938</c:v>
                </c:pt>
                <c:pt idx="2219">
                  <c:v>40939</c:v>
                </c:pt>
                <c:pt idx="2220">
                  <c:v>40940</c:v>
                </c:pt>
                <c:pt idx="2221">
                  <c:v>40941</c:v>
                </c:pt>
                <c:pt idx="2222">
                  <c:v>40942</c:v>
                </c:pt>
                <c:pt idx="2223">
                  <c:v>40943</c:v>
                </c:pt>
                <c:pt idx="2224">
                  <c:v>40944</c:v>
                </c:pt>
                <c:pt idx="2225">
                  <c:v>40945</c:v>
                </c:pt>
                <c:pt idx="2226">
                  <c:v>40946</c:v>
                </c:pt>
                <c:pt idx="2227">
                  <c:v>40947</c:v>
                </c:pt>
                <c:pt idx="2228">
                  <c:v>40948</c:v>
                </c:pt>
                <c:pt idx="2229">
                  <c:v>40949</c:v>
                </c:pt>
                <c:pt idx="2230">
                  <c:v>40950</c:v>
                </c:pt>
                <c:pt idx="2231">
                  <c:v>40951</c:v>
                </c:pt>
                <c:pt idx="2232">
                  <c:v>40952</c:v>
                </c:pt>
                <c:pt idx="2233">
                  <c:v>40953</c:v>
                </c:pt>
                <c:pt idx="2234">
                  <c:v>40954</c:v>
                </c:pt>
                <c:pt idx="2235">
                  <c:v>40955</c:v>
                </c:pt>
                <c:pt idx="2236">
                  <c:v>40956</c:v>
                </c:pt>
                <c:pt idx="2237">
                  <c:v>40957</c:v>
                </c:pt>
                <c:pt idx="2238">
                  <c:v>40958</c:v>
                </c:pt>
                <c:pt idx="2239">
                  <c:v>40959</c:v>
                </c:pt>
                <c:pt idx="2240">
                  <c:v>40960</c:v>
                </c:pt>
                <c:pt idx="2241">
                  <c:v>40961</c:v>
                </c:pt>
                <c:pt idx="2242">
                  <c:v>40962</c:v>
                </c:pt>
                <c:pt idx="2243">
                  <c:v>40963</c:v>
                </c:pt>
                <c:pt idx="2244">
                  <c:v>40964</c:v>
                </c:pt>
                <c:pt idx="2245">
                  <c:v>40965</c:v>
                </c:pt>
                <c:pt idx="2246">
                  <c:v>40966</c:v>
                </c:pt>
                <c:pt idx="2247">
                  <c:v>40967</c:v>
                </c:pt>
                <c:pt idx="2248">
                  <c:v>40968</c:v>
                </c:pt>
                <c:pt idx="2249">
                  <c:v>40969</c:v>
                </c:pt>
                <c:pt idx="2250">
                  <c:v>40970</c:v>
                </c:pt>
                <c:pt idx="2251">
                  <c:v>40971</c:v>
                </c:pt>
                <c:pt idx="2252">
                  <c:v>40972</c:v>
                </c:pt>
                <c:pt idx="2253">
                  <c:v>40973</c:v>
                </c:pt>
                <c:pt idx="2254">
                  <c:v>40974</c:v>
                </c:pt>
                <c:pt idx="2255">
                  <c:v>40975</c:v>
                </c:pt>
                <c:pt idx="2256">
                  <c:v>40976</c:v>
                </c:pt>
                <c:pt idx="2257">
                  <c:v>40977</c:v>
                </c:pt>
                <c:pt idx="2258">
                  <c:v>40978</c:v>
                </c:pt>
                <c:pt idx="2259">
                  <c:v>40979</c:v>
                </c:pt>
                <c:pt idx="2260">
                  <c:v>40980</c:v>
                </c:pt>
                <c:pt idx="2261">
                  <c:v>40981</c:v>
                </c:pt>
                <c:pt idx="2262">
                  <c:v>40982</c:v>
                </c:pt>
                <c:pt idx="2263">
                  <c:v>40983</c:v>
                </c:pt>
                <c:pt idx="2264">
                  <c:v>40984</c:v>
                </c:pt>
                <c:pt idx="2265">
                  <c:v>40985</c:v>
                </c:pt>
                <c:pt idx="2266">
                  <c:v>40986</c:v>
                </c:pt>
                <c:pt idx="2267">
                  <c:v>40987</c:v>
                </c:pt>
                <c:pt idx="2268">
                  <c:v>40988</c:v>
                </c:pt>
                <c:pt idx="2269">
                  <c:v>40989</c:v>
                </c:pt>
                <c:pt idx="2270">
                  <c:v>40990</c:v>
                </c:pt>
                <c:pt idx="2271">
                  <c:v>40991</c:v>
                </c:pt>
                <c:pt idx="2272">
                  <c:v>40992</c:v>
                </c:pt>
                <c:pt idx="2273">
                  <c:v>40993</c:v>
                </c:pt>
                <c:pt idx="2274">
                  <c:v>40994</c:v>
                </c:pt>
                <c:pt idx="2275">
                  <c:v>40995</c:v>
                </c:pt>
                <c:pt idx="2276">
                  <c:v>40996</c:v>
                </c:pt>
                <c:pt idx="2277">
                  <c:v>40997</c:v>
                </c:pt>
                <c:pt idx="2278">
                  <c:v>40998</c:v>
                </c:pt>
                <c:pt idx="2279">
                  <c:v>40999</c:v>
                </c:pt>
                <c:pt idx="2280">
                  <c:v>41000</c:v>
                </c:pt>
                <c:pt idx="2281">
                  <c:v>41001</c:v>
                </c:pt>
                <c:pt idx="2282">
                  <c:v>41002</c:v>
                </c:pt>
                <c:pt idx="2283">
                  <c:v>41003</c:v>
                </c:pt>
                <c:pt idx="2284">
                  <c:v>41004</c:v>
                </c:pt>
                <c:pt idx="2285">
                  <c:v>41005</c:v>
                </c:pt>
                <c:pt idx="2286">
                  <c:v>41006</c:v>
                </c:pt>
                <c:pt idx="2287">
                  <c:v>41007</c:v>
                </c:pt>
                <c:pt idx="2288">
                  <c:v>41008</c:v>
                </c:pt>
                <c:pt idx="2289">
                  <c:v>41009</c:v>
                </c:pt>
                <c:pt idx="2290">
                  <c:v>41010</c:v>
                </c:pt>
                <c:pt idx="2291">
                  <c:v>41011</c:v>
                </c:pt>
                <c:pt idx="2292">
                  <c:v>41012</c:v>
                </c:pt>
                <c:pt idx="2293">
                  <c:v>41013</c:v>
                </c:pt>
                <c:pt idx="2294">
                  <c:v>41014</c:v>
                </c:pt>
                <c:pt idx="2295">
                  <c:v>41015</c:v>
                </c:pt>
                <c:pt idx="2296">
                  <c:v>41016</c:v>
                </c:pt>
                <c:pt idx="2297">
                  <c:v>41017</c:v>
                </c:pt>
                <c:pt idx="2298">
                  <c:v>41018</c:v>
                </c:pt>
                <c:pt idx="2299">
                  <c:v>41019</c:v>
                </c:pt>
                <c:pt idx="2300">
                  <c:v>41020</c:v>
                </c:pt>
                <c:pt idx="2301">
                  <c:v>41021</c:v>
                </c:pt>
                <c:pt idx="2302">
                  <c:v>41022</c:v>
                </c:pt>
                <c:pt idx="2303">
                  <c:v>41023</c:v>
                </c:pt>
                <c:pt idx="2304">
                  <c:v>41024</c:v>
                </c:pt>
                <c:pt idx="2305">
                  <c:v>41025</c:v>
                </c:pt>
                <c:pt idx="2306">
                  <c:v>41026</c:v>
                </c:pt>
                <c:pt idx="2307">
                  <c:v>41027</c:v>
                </c:pt>
                <c:pt idx="2308">
                  <c:v>41028</c:v>
                </c:pt>
                <c:pt idx="2309">
                  <c:v>41029</c:v>
                </c:pt>
                <c:pt idx="2310">
                  <c:v>41030</c:v>
                </c:pt>
                <c:pt idx="2311">
                  <c:v>41031</c:v>
                </c:pt>
                <c:pt idx="2312">
                  <c:v>41032</c:v>
                </c:pt>
                <c:pt idx="2313">
                  <c:v>41033</c:v>
                </c:pt>
                <c:pt idx="2314">
                  <c:v>41034</c:v>
                </c:pt>
                <c:pt idx="2315">
                  <c:v>41035</c:v>
                </c:pt>
                <c:pt idx="2316">
                  <c:v>41036</c:v>
                </c:pt>
                <c:pt idx="2317">
                  <c:v>41037</c:v>
                </c:pt>
                <c:pt idx="2318">
                  <c:v>41038</c:v>
                </c:pt>
                <c:pt idx="2319">
                  <c:v>41039</c:v>
                </c:pt>
                <c:pt idx="2320">
                  <c:v>41040</c:v>
                </c:pt>
                <c:pt idx="2321">
                  <c:v>41041</c:v>
                </c:pt>
                <c:pt idx="2322">
                  <c:v>41042</c:v>
                </c:pt>
                <c:pt idx="2323">
                  <c:v>41043</c:v>
                </c:pt>
                <c:pt idx="2324">
                  <c:v>41044</c:v>
                </c:pt>
                <c:pt idx="2325">
                  <c:v>41045</c:v>
                </c:pt>
                <c:pt idx="2326">
                  <c:v>41046</c:v>
                </c:pt>
                <c:pt idx="2327">
                  <c:v>41047</c:v>
                </c:pt>
                <c:pt idx="2328">
                  <c:v>41048</c:v>
                </c:pt>
                <c:pt idx="2329">
                  <c:v>41049</c:v>
                </c:pt>
                <c:pt idx="2330">
                  <c:v>41050</c:v>
                </c:pt>
                <c:pt idx="2331">
                  <c:v>41051</c:v>
                </c:pt>
                <c:pt idx="2332">
                  <c:v>41052</c:v>
                </c:pt>
                <c:pt idx="2333">
                  <c:v>41053</c:v>
                </c:pt>
                <c:pt idx="2334">
                  <c:v>41054</c:v>
                </c:pt>
                <c:pt idx="2335">
                  <c:v>41055</c:v>
                </c:pt>
                <c:pt idx="2336">
                  <c:v>41056</c:v>
                </c:pt>
                <c:pt idx="2337">
                  <c:v>41057</c:v>
                </c:pt>
                <c:pt idx="2338">
                  <c:v>41058</c:v>
                </c:pt>
                <c:pt idx="2339">
                  <c:v>41059</c:v>
                </c:pt>
                <c:pt idx="2340">
                  <c:v>41060</c:v>
                </c:pt>
                <c:pt idx="2341">
                  <c:v>41061</c:v>
                </c:pt>
                <c:pt idx="2342">
                  <c:v>41062</c:v>
                </c:pt>
                <c:pt idx="2343">
                  <c:v>41063</c:v>
                </c:pt>
                <c:pt idx="2344">
                  <c:v>41064</c:v>
                </c:pt>
                <c:pt idx="2345">
                  <c:v>41065</c:v>
                </c:pt>
                <c:pt idx="2346">
                  <c:v>41066</c:v>
                </c:pt>
                <c:pt idx="2347">
                  <c:v>41067</c:v>
                </c:pt>
                <c:pt idx="2348">
                  <c:v>41068</c:v>
                </c:pt>
                <c:pt idx="2349">
                  <c:v>41069</c:v>
                </c:pt>
                <c:pt idx="2350">
                  <c:v>41070</c:v>
                </c:pt>
                <c:pt idx="2351">
                  <c:v>41071</c:v>
                </c:pt>
                <c:pt idx="2352">
                  <c:v>41072</c:v>
                </c:pt>
                <c:pt idx="2353">
                  <c:v>41073</c:v>
                </c:pt>
                <c:pt idx="2354">
                  <c:v>41074</c:v>
                </c:pt>
                <c:pt idx="2355">
                  <c:v>41075</c:v>
                </c:pt>
                <c:pt idx="2356">
                  <c:v>41076</c:v>
                </c:pt>
                <c:pt idx="2357">
                  <c:v>41077</c:v>
                </c:pt>
                <c:pt idx="2358">
                  <c:v>41078</c:v>
                </c:pt>
                <c:pt idx="2359">
                  <c:v>41079</c:v>
                </c:pt>
                <c:pt idx="2360">
                  <c:v>41080</c:v>
                </c:pt>
                <c:pt idx="2361">
                  <c:v>41081</c:v>
                </c:pt>
                <c:pt idx="2362">
                  <c:v>41082</c:v>
                </c:pt>
                <c:pt idx="2363">
                  <c:v>41083</c:v>
                </c:pt>
                <c:pt idx="2364">
                  <c:v>41084</c:v>
                </c:pt>
                <c:pt idx="2365">
                  <c:v>41085</c:v>
                </c:pt>
                <c:pt idx="2366">
                  <c:v>41086</c:v>
                </c:pt>
                <c:pt idx="2367">
                  <c:v>41087</c:v>
                </c:pt>
                <c:pt idx="2368">
                  <c:v>41088</c:v>
                </c:pt>
                <c:pt idx="2369">
                  <c:v>41089</c:v>
                </c:pt>
                <c:pt idx="2370">
                  <c:v>41090</c:v>
                </c:pt>
                <c:pt idx="2371">
                  <c:v>41091</c:v>
                </c:pt>
                <c:pt idx="2372">
                  <c:v>41092</c:v>
                </c:pt>
                <c:pt idx="2373">
                  <c:v>41093</c:v>
                </c:pt>
                <c:pt idx="2374">
                  <c:v>41094</c:v>
                </c:pt>
                <c:pt idx="2375">
                  <c:v>41095</c:v>
                </c:pt>
                <c:pt idx="2376">
                  <c:v>41096</c:v>
                </c:pt>
                <c:pt idx="2377">
                  <c:v>41097</c:v>
                </c:pt>
                <c:pt idx="2378">
                  <c:v>41098</c:v>
                </c:pt>
                <c:pt idx="2379">
                  <c:v>41099</c:v>
                </c:pt>
                <c:pt idx="2380">
                  <c:v>41100</c:v>
                </c:pt>
                <c:pt idx="2381">
                  <c:v>41101</c:v>
                </c:pt>
                <c:pt idx="2382">
                  <c:v>41102</c:v>
                </c:pt>
                <c:pt idx="2383">
                  <c:v>41103</c:v>
                </c:pt>
                <c:pt idx="2384">
                  <c:v>41104</c:v>
                </c:pt>
                <c:pt idx="2385">
                  <c:v>41105</c:v>
                </c:pt>
                <c:pt idx="2386">
                  <c:v>41106</c:v>
                </c:pt>
                <c:pt idx="2387">
                  <c:v>41107</c:v>
                </c:pt>
                <c:pt idx="2388">
                  <c:v>41108</c:v>
                </c:pt>
                <c:pt idx="2389">
                  <c:v>41109</c:v>
                </c:pt>
                <c:pt idx="2390">
                  <c:v>41110</c:v>
                </c:pt>
                <c:pt idx="2391">
                  <c:v>41111</c:v>
                </c:pt>
                <c:pt idx="2392">
                  <c:v>41112</c:v>
                </c:pt>
                <c:pt idx="2393">
                  <c:v>41113</c:v>
                </c:pt>
                <c:pt idx="2394">
                  <c:v>41114</c:v>
                </c:pt>
                <c:pt idx="2395">
                  <c:v>41115</c:v>
                </c:pt>
                <c:pt idx="2396">
                  <c:v>41116</c:v>
                </c:pt>
                <c:pt idx="2397">
                  <c:v>41117</c:v>
                </c:pt>
                <c:pt idx="2398">
                  <c:v>41118</c:v>
                </c:pt>
                <c:pt idx="2399">
                  <c:v>41119</c:v>
                </c:pt>
                <c:pt idx="2400">
                  <c:v>41120</c:v>
                </c:pt>
                <c:pt idx="2401">
                  <c:v>41121</c:v>
                </c:pt>
                <c:pt idx="2402">
                  <c:v>41122</c:v>
                </c:pt>
                <c:pt idx="2403">
                  <c:v>41123</c:v>
                </c:pt>
                <c:pt idx="2404">
                  <c:v>41124</c:v>
                </c:pt>
                <c:pt idx="2405">
                  <c:v>41125</c:v>
                </c:pt>
                <c:pt idx="2406">
                  <c:v>41126</c:v>
                </c:pt>
                <c:pt idx="2407">
                  <c:v>41127</c:v>
                </c:pt>
                <c:pt idx="2408">
                  <c:v>41128</c:v>
                </c:pt>
                <c:pt idx="2409">
                  <c:v>41129</c:v>
                </c:pt>
                <c:pt idx="2410">
                  <c:v>41130</c:v>
                </c:pt>
                <c:pt idx="2411">
                  <c:v>41131</c:v>
                </c:pt>
                <c:pt idx="2412">
                  <c:v>41132</c:v>
                </c:pt>
                <c:pt idx="2413">
                  <c:v>41133</c:v>
                </c:pt>
                <c:pt idx="2414">
                  <c:v>41134</c:v>
                </c:pt>
                <c:pt idx="2415">
                  <c:v>41135</c:v>
                </c:pt>
                <c:pt idx="2416">
                  <c:v>41136</c:v>
                </c:pt>
                <c:pt idx="2417">
                  <c:v>41137</c:v>
                </c:pt>
                <c:pt idx="2418">
                  <c:v>41138</c:v>
                </c:pt>
                <c:pt idx="2419">
                  <c:v>41139</c:v>
                </c:pt>
                <c:pt idx="2420">
                  <c:v>41140</c:v>
                </c:pt>
                <c:pt idx="2421">
                  <c:v>41141</c:v>
                </c:pt>
                <c:pt idx="2422">
                  <c:v>41142</c:v>
                </c:pt>
                <c:pt idx="2423">
                  <c:v>41143</c:v>
                </c:pt>
                <c:pt idx="2424">
                  <c:v>41144</c:v>
                </c:pt>
                <c:pt idx="2425">
                  <c:v>41145</c:v>
                </c:pt>
                <c:pt idx="2426">
                  <c:v>41146</c:v>
                </c:pt>
                <c:pt idx="2427">
                  <c:v>41147</c:v>
                </c:pt>
                <c:pt idx="2428">
                  <c:v>41148</c:v>
                </c:pt>
                <c:pt idx="2429">
                  <c:v>41149</c:v>
                </c:pt>
                <c:pt idx="2430">
                  <c:v>41150</c:v>
                </c:pt>
                <c:pt idx="2431">
                  <c:v>41151</c:v>
                </c:pt>
                <c:pt idx="2432">
                  <c:v>41152</c:v>
                </c:pt>
                <c:pt idx="2433">
                  <c:v>41153</c:v>
                </c:pt>
                <c:pt idx="2434">
                  <c:v>41154</c:v>
                </c:pt>
                <c:pt idx="2435">
                  <c:v>41155</c:v>
                </c:pt>
                <c:pt idx="2436">
                  <c:v>41156</c:v>
                </c:pt>
                <c:pt idx="2437">
                  <c:v>41157</c:v>
                </c:pt>
                <c:pt idx="2438">
                  <c:v>41158</c:v>
                </c:pt>
                <c:pt idx="2439">
                  <c:v>41159</c:v>
                </c:pt>
                <c:pt idx="2440">
                  <c:v>41160</c:v>
                </c:pt>
                <c:pt idx="2441">
                  <c:v>41161</c:v>
                </c:pt>
                <c:pt idx="2442">
                  <c:v>41162</c:v>
                </c:pt>
                <c:pt idx="2443">
                  <c:v>41163</c:v>
                </c:pt>
                <c:pt idx="2444">
                  <c:v>41164</c:v>
                </c:pt>
                <c:pt idx="2445">
                  <c:v>41165</c:v>
                </c:pt>
                <c:pt idx="2446">
                  <c:v>41166</c:v>
                </c:pt>
                <c:pt idx="2447">
                  <c:v>41167</c:v>
                </c:pt>
                <c:pt idx="2448">
                  <c:v>41168</c:v>
                </c:pt>
                <c:pt idx="2449">
                  <c:v>41169</c:v>
                </c:pt>
                <c:pt idx="2450">
                  <c:v>41170</c:v>
                </c:pt>
                <c:pt idx="2451">
                  <c:v>41171</c:v>
                </c:pt>
                <c:pt idx="2452">
                  <c:v>41172</c:v>
                </c:pt>
                <c:pt idx="2453">
                  <c:v>41173</c:v>
                </c:pt>
                <c:pt idx="2454">
                  <c:v>41174</c:v>
                </c:pt>
                <c:pt idx="2455">
                  <c:v>41175</c:v>
                </c:pt>
                <c:pt idx="2456">
                  <c:v>41176</c:v>
                </c:pt>
                <c:pt idx="2457">
                  <c:v>41177</c:v>
                </c:pt>
                <c:pt idx="2458">
                  <c:v>41178</c:v>
                </c:pt>
                <c:pt idx="2459">
                  <c:v>41179</c:v>
                </c:pt>
                <c:pt idx="2460">
                  <c:v>41180</c:v>
                </c:pt>
                <c:pt idx="2461">
                  <c:v>41181</c:v>
                </c:pt>
                <c:pt idx="2462">
                  <c:v>41182</c:v>
                </c:pt>
                <c:pt idx="2463">
                  <c:v>41183</c:v>
                </c:pt>
                <c:pt idx="2464">
                  <c:v>41184</c:v>
                </c:pt>
                <c:pt idx="2465">
                  <c:v>41185</c:v>
                </c:pt>
                <c:pt idx="2466">
                  <c:v>41186</c:v>
                </c:pt>
                <c:pt idx="2467">
                  <c:v>41187</c:v>
                </c:pt>
                <c:pt idx="2468">
                  <c:v>41188</c:v>
                </c:pt>
                <c:pt idx="2469">
                  <c:v>41189</c:v>
                </c:pt>
                <c:pt idx="2470">
                  <c:v>41190</c:v>
                </c:pt>
                <c:pt idx="2471">
                  <c:v>41191</c:v>
                </c:pt>
                <c:pt idx="2472">
                  <c:v>41192</c:v>
                </c:pt>
                <c:pt idx="2473">
                  <c:v>41193</c:v>
                </c:pt>
                <c:pt idx="2474">
                  <c:v>41194</c:v>
                </c:pt>
                <c:pt idx="2475">
                  <c:v>41195</c:v>
                </c:pt>
                <c:pt idx="2476">
                  <c:v>41196</c:v>
                </c:pt>
                <c:pt idx="2477">
                  <c:v>41197</c:v>
                </c:pt>
                <c:pt idx="2478">
                  <c:v>41198</c:v>
                </c:pt>
                <c:pt idx="2479">
                  <c:v>41199</c:v>
                </c:pt>
                <c:pt idx="2480">
                  <c:v>41200</c:v>
                </c:pt>
                <c:pt idx="2481">
                  <c:v>41201</c:v>
                </c:pt>
                <c:pt idx="2482">
                  <c:v>41202</c:v>
                </c:pt>
                <c:pt idx="2483">
                  <c:v>41203</c:v>
                </c:pt>
                <c:pt idx="2484">
                  <c:v>41204</c:v>
                </c:pt>
                <c:pt idx="2485">
                  <c:v>41205</c:v>
                </c:pt>
                <c:pt idx="2486">
                  <c:v>41206</c:v>
                </c:pt>
                <c:pt idx="2487">
                  <c:v>41207</c:v>
                </c:pt>
                <c:pt idx="2488">
                  <c:v>41208</c:v>
                </c:pt>
                <c:pt idx="2489">
                  <c:v>41209</c:v>
                </c:pt>
                <c:pt idx="2490">
                  <c:v>41210</c:v>
                </c:pt>
                <c:pt idx="2491">
                  <c:v>41211</c:v>
                </c:pt>
                <c:pt idx="2492">
                  <c:v>41212</c:v>
                </c:pt>
                <c:pt idx="2493">
                  <c:v>41213</c:v>
                </c:pt>
                <c:pt idx="2494">
                  <c:v>41214</c:v>
                </c:pt>
                <c:pt idx="2495">
                  <c:v>41215</c:v>
                </c:pt>
                <c:pt idx="2496">
                  <c:v>41216</c:v>
                </c:pt>
                <c:pt idx="2497">
                  <c:v>41217</c:v>
                </c:pt>
                <c:pt idx="2498">
                  <c:v>41218</c:v>
                </c:pt>
                <c:pt idx="2499">
                  <c:v>41219</c:v>
                </c:pt>
                <c:pt idx="2500">
                  <c:v>41220</c:v>
                </c:pt>
                <c:pt idx="2501">
                  <c:v>41221</c:v>
                </c:pt>
                <c:pt idx="2502">
                  <c:v>41222</c:v>
                </c:pt>
                <c:pt idx="2503">
                  <c:v>41223</c:v>
                </c:pt>
                <c:pt idx="2504">
                  <c:v>41224</c:v>
                </c:pt>
                <c:pt idx="2505">
                  <c:v>41225</c:v>
                </c:pt>
                <c:pt idx="2506">
                  <c:v>41226</c:v>
                </c:pt>
                <c:pt idx="2507">
                  <c:v>41227</c:v>
                </c:pt>
                <c:pt idx="2508">
                  <c:v>41228</c:v>
                </c:pt>
                <c:pt idx="2509">
                  <c:v>41229</c:v>
                </c:pt>
                <c:pt idx="2510">
                  <c:v>41230</c:v>
                </c:pt>
                <c:pt idx="2511">
                  <c:v>41231</c:v>
                </c:pt>
                <c:pt idx="2512">
                  <c:v>41232</c:v>
                </c:pt>
                <c:pt idx="2513">
                  <c:v>41233</c:v>
                </c:pt>
                <c:pt idx="2514">
                  <c:v>41234</c:v>
                </c:pt>
                <c:pt idx="2515">
                  <c:v>41235</c:v>
                </c:pt>
                <c:pt idx="2516">
                  <c:v>41236</c:v>
                </c:pt>
                <c:pt idx="2517">
                  <c:v>41237</c:v>
                </c:pt>
                <c:pt idx="2518">
                  <c:v>41238</c:v>
                </c:pt>
                <c:pt idx="2519">
                  <c:v>41239</c:v>
                </c:pt>
                <c:pt idx="2520">
                  <c:v>41240</c:v>
                </c:pt>
                <c:pt idx="2521">
                  <c:v>41241</c:v>
                </c:pt>
                <c:pt idx="2522">
                  <c:v>41242</c:v>
                </c:pt>
                <c:pt idx="2523">
                  <c:v>41243</c:v>
                </c:pt>
                <c:pt idx="2524">
                  <c:v>41244</c:v>
                </c:pt>
                <c:pt idx="2525">
                  <c:v>41245</c:v>
                </c:pt>
                <c:pt idx="2526">
                  <c:v>41246</c:v>
                </c:pt>
                <c:pt idx="2527">
                  <c:v>41247</c:v>
                </c:pt>
                <c:pt idx="2528">
                  <c:v>41248</c:v>
                </c:pt>
                <c:pt idx="2529">
                  <c:v>41249</c:v>
                </c:pt>
                <c:pt idx="2530">
                  <c:v>41250</c:v>
                </c:pt>
                <c:pt idx="2531">
                  <c:v>41251</c:v>
                </c:pt>
                <c:pt idx="2532">
                  <c:v>41252</c:v>
                </c:pt>
                <c:pt idx="2533">
                  <c:v>41253</c:v>
                </c:pt>
                <c:pt idx="2534">
                  <c:v>41254</c:v>
                </c:pt>
                <c:pt idx="2535">
                  <c:v>41255</c:v>
                </c:pt>
                <c:pt idx="2536">
                  <c:v>41256</c:v>
                </c:pt>
                <c:pt idx="2537">
                  <c:v>41257</c:v>
                </c:pt>
                <c:pt idx="2538">
                  <c:v>41258</c:v>
                </c:pt>
                <c:pt idx="2539">
                  <c:v>41259</c:v>
                </c:pt>
                <c:pt idx="2540">
                  <c:v>41260</c:v>
                </c:pt>
                <c:pt idx="2541">
                  <c:v>41261</c:v>
                </c:pt>
                <c:pt idx="2542">
                  <c:v>41262</c:v>
                </c:pt>
                <c:pt idx="2543">
                  <c:v>41263</c:v>
                </c:pt>
                <c:pt idx="2544">
                  <c:v>41264</c:v>
                </c:pt>
                <c:pt idx="2545">
                  <c:v>41265</c:v>
                </c:pt>
                <c:pt idx="2546">
                  <c:v>41266</c:v>
                </c:pt>
                <c:pt idx="2547">
                  <c:v>41267</c:v>
                </c:pt>
                <c:pt idx="2548">
                  <c:v>41268</c:v>
                </c:pt>
                <c:pt idx="2549">
                  <c:v>41269</c:v>
                </c:pt>
                <c:pt idx="2550">
                  <c:v>41270</c:v>
                </c:pt>
                <c:pt idx="2551">
                  <c:v>41271</c:v>
                </c:pt>
                <c:pt idx="2552">
                  <c:v>41272</c:v>
                </c:pt>
                <c:pt idx="2553">
                  <c:v>41273</c:v>
                </c:pt>
                <c:pt idx="2554">
                  <c:v>41274</c:v>
                </c:pt>
                <c:pt idx="2555">
                  <c:v>41275</c:v>
                </c:pt>
                <c:pt idx="2556">
                  <c:v>41276</c:v>
                </c:pt>
                <c:pt idx="2557">
                  <c:v>41277</c:v>
                </c:pt>
                <c:pt idx="2558">
                  <c:v>41278</c:v>
                </c:pt>
                <c:pt idx="2559">
                  <c:v>41279</c:v>
                </c:pt>
                <c:pt idx="2560">
                  <c:v>41280</c:v>
                </c:pt>
                <c:pt idx="2561">
                  <c:v>41281</c:v>
                </c:pt>
                <c:pt idx="2562">
                  <c:v>41282</c:v>
                </c:pt>
                <c:pt idx="2563">
                  <c:v>41283</c:v>
                </c:pt>
                <c:pt idx="2564">
                  <c:v>41284</c:v>
                </c:pt>
                <c:pt idx="2565">
                  <c:v>41285</c:v>
                </c:pt>
                <c:pt idx="2566">
                  <c:v>41286</c:v>
                </c:pt>
                <c:pt idx="2567">
                  <c:v>41287</c:v>
                </c:pt>
                <c:pt idx="2568">
                  <c:v>41288</c:v>
                </c:pt>
                <c:pt idx="2569">
                  <c:v>41289</c:v>
                </c:pt>
                <c:pt idx="2570">
                  <c:v>41290</c:v>
                </c:pt>
                <c:pt idx="2571">
                  <c:v>41291</c:v>
                </c:pt>
                <c:pt idx="2572">
                  <c:v>41292</c:v>
                </c:pt>
                <c:pt idx="2573">
                  <c:v>41293</c:v>
                </c:pt>
                <c:pt idx="2574">
                  <c:v>41294</c:v>
                </c:pt>
                <c:pt idx="2575">
                  <c:v>41295</c:v>
                </c:pt>
                <c:pt idx="2576">
                  <c:v>41296</c:v>
                </c:pt>
                <c:pt idx="2577">
                  <c:v>41297</c:v>
                </c:pt>
                <c:pt idx="2578">
                  <c:v>41298</c:v>
                </c:pt>
                <c:pt idx="2579">
                  <c:v>41299</c:v>
                </c:pt>
                <c:pt idx="2580">
                  <c:v>41300</c:v>
                </c:pt>
                <c:pt idx="2581">
                  <c:v>41301</c:v>
                </c:pt>
                <c:pt idx="2582">
                  <c:v>41302</c:v>
                </c:pt>
                <c:pt idx="2583">
                  <c:v>41303</c:v>
                </c:pt>
                <c:pt idx="2584">
                  <c:v>41304</c:v>
                </c:pt>
                <c:pt idx="2585">
                  <c:v>41305</c:v>
                </c:pt>
                <c:pt idx="2586">
                  <c:v>41306</c:v>
                </c:pt>
                <c:pt idx="2587">
                  <c:v>41307</c:v>
                </c:pt>
                <c:pt idx="2588">
                  <c:v>41308</c:v>
                </c:pt>
                <c:pt idx="2589">
                  <c:v>41309</c:v>
                </c:pt>
                <c:pt idx="2590">
                  <c:v>41310</c:v>
                </c:pt>
                <c:pt idx="2591">
                  <c:v>41311</c:v>
                </c:pt>
                <c:pt idx="2592">
                  <c:v>41312</c:v>
                </c:pt>
                <c:pt idx="2593">
                  <c:v>41313</c:v>
                </c:pt>
                <c:pt idx="2594">
                  <c:v>41314</c:v>
                </c:pt>
                <c:pt idx="2595">
                  <c:v>41315</c:v>
                </c:pt>
                <c:pt idx="2596">
                  <c:v>41316</c:v>
                </c:pt>
                <c:pt idx="2597">
                  <c:v>41317</c:v>
                </c:pt>
                <c:pt idx="2598">
                  <c:v>41318</c:v>
                </c:pt>
                <c:pt idx="2599">
                  <c:v>41319</c:v>
                </c:pt>
                <c:pt idx="2600">
                  <c:v>41320</c:v>
                </c:pt>
                <c:pt idx="2601">
                  <c:v>41321</c:v>
                </c:pt>
                <c:pt idx="2602">
                  <c:v>41322</c:v>
                </c:pt>
                <c:pt idx="2603">
                  <c:v>41323</c:v>
                </c:pt>
                <c:pt idx="2604">
                  <c:v>41324</c:v>
                </c:pt>
                <c:pt idx="2605">
                  <c:v>41325</c:v>
                </c:pt>
                <c:pt idx="2606">
                  <c:v>41326</c:v>
                </c:pt>
                <c:pt idx="2607">
                  <c:v>41327</c:v>
                </c:pt>
                <c:pt idx="2608">
                  <c:v>41328</c:v>
                </c:pt>
                <c:pt idx="2609">
                  <c:v>41329</c:v>
                </c:pt>
                <c:pt idx="2610">
                  <c:v>41330</c:v>
                </c:pt>
                <c:pt idx="2611">
                  <c:v>41331</c:v>
                </c:pt>
                <c:pt idx="2612">
                  <c:v>41332</c:v>
                </c:pt>
                <c:pt idx="2613">
                  <c:v>41333</c:v>
                </c:pt>
                <c:pt idx="2614">
                  <c:v>41334</c:v>
                </c:pt>
                <c:pt idx="2615">
                  <c:v>41335</c:v>
                </c:pt>
                <c:pt idx="2616">
                  <c:v>41336</c:v>
                </c:pt>
                <c:pt idx="2617">
                  <c:v>41337</c:v>
                </c:pt>
                <c:pt idx="2618">
                  <c:v>41338</c:v>
                </c:pt>
                <c:pt idx="2619">
                  <c:v>41339</c:v>
                </c:pt>
                <c:pt idx="2620">
                  <c:v>41340</c:v>
                </c:pt>
                <c:pt idx="2621">
                  <c:v>41341</c:v>
                </c:pt>
                <c:pt idx="2622">
                  <c:v>41342</c:v>
                </c:pt>
                <c:pt idx="2623">
                  <c:v>41343</c:v>
                </c:pt>
                <c:pt idx="2624">
                  <c:v>41344</c:v>
                </c:pt>
                <c:pt idx="2625">
                  <c:v>41345</c:v>
                </c:pt>
                <c:pt idx="2626">
                  <c:v>41346</c:v>
                </c:pt>
                <c:pt idx="2627">
                  <c:v>41347</c:v>
                </c:pt>
                <c:pt idx="2628">
                  <c:v>41348</c:v>
                </c:pt>
                <c:pt idx="2629">
                  <c:v>41349</c:v>
                </c:pt>
                <c:pt idx="2630">
                  <c:v>41350</c:v>
                </c:pt>
                <c:pt idx="2631">
                  <c:v>41351</c:v>
                </c:pt>
                <c:pt idx="2632">
                  <c:v>41352</c:v>
                </c:pt>
                <c:pt idx="2633">
                  <c:v>41353</c:v>
                </c:pt>
                <c:pt idx="2634">
                  <c:v>41354</c:v>
                </c:pt>
                <c:pt idx="2635">
                  <c:v>41355</c:v>
                </c:pt>
                <c:pt idx="2636">
                  <c:v>41356</c:v>
                </c:pt>
                <c:pt idx="2637">
                  <c:v>41357</c:v>
                </c:pt>
                <c:pt idx="2638">
                  <c:v>41358</c:v>
                </c:pt>
                <c:pt idx="2639">
                  <c:v>41359</c:v>
                </c:pt>
                <c:pt idx="2640">
                  <c:v>41360</c:v>
                </c:pt>
                <c:pt idx="2641">
                  <c:v>41361</c:v>
                </c:pt>
                <c:pt idx="2642">
                  <c:v>41362</c:v>
                </c:pt>
                <c:pt idx="2643">
                  <c:v>41363</c:v>
                </c:pt>
                <c:pt idx="2644">
                  <c:v>41364</c:v>
                </c:pt>
                <c:pt idx="2645">
                  <c:v>41365</c:v>
                </c:pt>
                <c:pt idx="2646">
                  <c:v>41366</c:v>
                </c:pt>
                <c:pt idx="2647">
                  <c:v>41367</c:v>
                </c:pt>
                <c:pt idx="2648">
                  <c:v>41368</c:v>
                </c:pt>
                <c:pt idx="2649">
                  <c:v>41369</c:v>
                </c:pt>
                <c:pt idx="2650">
                  <c:v>41370</c:v>
                </c:pt>
                <c:pt idx="2651">
                  <c:v>41371</c:v>
                </c:pt>
                <c:pt idx="2652">
                  <c:v>41372</c:v>
                </c:pt>
                <c:pt idx="2653">
                  <c:v>41373</c:v>
                </c:pt>
                <c:pt idx="2654">
                  <c:v>41374</c:v>
                </c:pt>
                <c:pt idx="2655">
                  <c:v>41375</c:v>
                </c:pt>
                <c:pt idx="2656">
                  <c:v>41376</c:v>
                </c:pt>
                <c:pt idx="2657">
                  <c:v>41377</c:v>
                </c:pt>
                <c:pt idx="2658">
                  <c:v>41378</c:v>
                </c:pt>
                <c:pt idx="2659">
                  <c:v>41379</c:v>
                </c:pt>
                <c:pt idx="2660">
                  <c:v>41380</c:v>
                </c:pt>
                <c:pt idx="2661">
                  <c:v>41381</c:v>
                </c:pt>
                <c:pt idx="2662">
                  <c:v>41382</c:v>
                </c:pt>
                <c:pt idx="2663">
                  <c:v>41383</c:v>
                </c:pt>
                <c:pt idx="2664">
                  <c:v>41384</c:v>
                </c:pt>
                <c:pt idx="2665">
                  <c:v>41385</c:v>
                </c:pt>
                <c:pt idx="2666">
                  <c:v>41386</c:v>
                </c:pt>
                <c:pt idx="2667">
                  <c:v>41387</c:v>
                </c:pt>
                <c:pt idx="2668">
                  <c:v>41388</c:v>
                </c:pt>
                <c:pt idx="2669">
                  <c:v>41389</c:v>
                </c:pt>
                <c:pt idx="2670">
                  <c:v>41390</c:v>
                </c:pt>
                <c:pt idx="2671">
                  <c:v>41391</c:v>
                </c:pt>
                <c:pt idx="2672">
                  <c:v>41392</c:v>
                </c:pt>
                <c:pt idx="2673">
                  <c:v>41393</c:v>
                </c:pt>
                <c:pt idx="2674">
                  <c:v>41394</c:v>
                </c:pt>
                <c:pt idx="2675">
                  <c:v>41395</c:v>
                </c:pt>
                <c:pt idx="2676">
                  <c:v>41396</c:v>
                </c:pt>
                <c:pt idx="2677">
                  <c:v>41397</c:v>
                </c:pt>
                <c:pt idx="2678">
                  <c:v>41398</c:v>
                </c:pt>
                <c:pt idx="2679">
                  <c:v>41399</c:v>
                </c:pt>
                <c:pt idx="2680">
                  <c:v>41400</c:v>
                </c:pt>
                <c:pt idx="2681">
                  <c:v>41401</c:v>
                </c:pt>
                <c:pt idx="2682">
                  <c:v>41402</c:v>
                </c:pt>
                <c:pt idx="2683">
                  <c:v>41403</c:v>
                </c:pt>
                <c:pt idx="2684">
                  <c:v>41404</c:v>
                </c:pt>
                <c:pt idx="2685">
                  <c:v>41405</c:v>
                </c:pt>
                <c:pt idx="2686">
                  <c:v>41406</c:v>
                </c:pt>
                <c:pt idx="2687">
                  <c:v>41407</c:v>
                </c:pt>
                <c:pt idx="2688">
                  <c:v>41408</c:v>
                </c:pt>
                <c:pt idx="2689">
                  <c:v>41409</c:v>
                </c:pt>
                <c:pt idx="2690">
                  <c:v>41410</c:v>
                </c:pt>
                <c:pt idx="2691">
                  <c:v>41411</c:v>
                </c:pt>
                <c:pt idx="2692">
                  <c:v>41412</c:v>
                </c:pt>
                <c:pt idx="2693">
                  <c:v>41413</c:v>
                </c:pt>
                <c:pt idx="2694">
                  <c:v>41414</c:v>
                </c:pt>
                <c:pt idx="2695">
                  <c:v>41415</c:v>
                </c:pt>
                <c:pt idx="2696">
                  <c:v>41416</c:v>
                </c:pt>
                <c:pt idx="2697">
                  <c:v>41417</c:v>
                </c:pt>
                <c:pt idx="2698">
                  <c:v>41418</c:v>
                </c:pt>
                <c:pt idx="2699">
                  <c:v>41419</c:v>
                </c:pt>
                <c:pt idx="2700">
                  <c:v>41420</c:v>
                </c:pt>
                <c:pt idx="2701">
                  <c:v>41421</c:v>
                </c:pt>
                <c:pt idx="2702">
                  <c:v>41422</c:v>
                </c:pt>
                <c:pt idx="2703">
                  <c:v>41423</c:v>
                </c:pt>
                <c:pt idx="2704">
                  <c:v>41424</c:v>
                </c:pt>
                <c:pt idx="2705">
                  <c:v>41425</c:v>
                </c:pt>
                <c:pt idx="2706">
                  <c:v>41426</c:v>
                </c:pt>
                <c:pt idx="2707">
                  <c:v>41427</c:v>
                </c:pt>
                <c:pt idx="2708">
                  <c:v>41428</c:v>
                </c:pt>
                <c:pt idx="2709">
                  <c:v>41429</c:v>
                </c:pt>
                <c:pt idx="2710">
                  <c:v>41430</c:v>
                </c:pt>
                <c:pt idx="2711">
                  <c:v>41431</c:v>
                </c:pt>
                <c:pt idx="2712">
                  <c:v>41432</c:v>
                </c:pt>
                <c:pt idx="2713">
                  <c:v>41433</c:v>
                </c:pt>
                <c:pt idx="2714">
                  <c:v>41434</c:v>
                </c:pt>
                <c:pt idx="2715">
                  <c:v>41435</c:v>
                </c:pt>
                <c:pt idx="2716">
                  <c:v>41436</c:v>
                </c:pt>
                <c:pt idx="2717">
                  <c:v>41437</c:v>
                </c:pt>
                <c:pt idx="2718">
                  <c:v>41438</c:v>
                </c:pt>
                <c:pt idx="2719">
                  <c:v>41439</c:v>
                </c:pt>
                <c:pt idx="2720">
                  <c:v>41440</c:v>
                </c:pt>
                <c:pt idx="2721">
                  <c:v>41441</c:v>
                </c:pt>
                <c:pt idx="2722">
                  <c:v>41442</c:v>
                </c:pt>
                <c:pt idx="2723">
                  <c:v>41443</c:v>
                </c:pt>
                <c:pt idx="2724">
                  <c:v>41444</c:v>
                </c:pt>
                <c:pt idx="2725">
                  <c:v>41445</c:v>
                </c:pt>
                <c:pt idx="2726">
                  <c:v>41446</c:v>
                </c:pt>
                <c:pt idx="2727">
                  <c:v>41447</c:v>
                </c:pt>
                <c:pt idx="2728">
                  <c:v>41448</c:v>
                </c:pt>
                <c:pt idx="2729">
                  <c:v>41449</c:v>
                </c:pt>
                <c:pt idx="2730">
                  <c:v>41450</c:v>
                </c:pt>
                <c:pt idx="2731">
                  <c:v>41451</c:v>
                </c:pt>
                <c:pt idx="2732">
                  <c:v>41452</c:v>
                </c:pt>
                <c:pt idx="2733">
                  <c:v>41453</c:v>
                </c:pt>
                <c:pt idx="2734">
                  <c:v>41454</c:v>
                </c:pt>
                <c:pt idx="2735">
                  <c:v>41455</c:v>
                </c:pt>
                <c:pt idx="2736">
                  <c:v>41456</c:v>
                </c:pt>
                <c:pt idx="2737">
                  <c:v>41457</c:v>
                </c:pt>
                <c:pt idx="2738">
                  <c:v>41458</c:v>
                </c:pt>
                <c:pt idx="2739">
                  <c:v>41459</c:v>
                </c:pt>
                <c:pt idx="2740">
                  <c:v>41460</c:v>
                </c:pt>
                <c:pt idx="2741">
                  <c:v>41461</c:v>
                </c:pt>
                <c:pt idx="2742">
                  <c:v>41462</c:v>
                </c:pt>
                <c:pt idx="2743">
                  <c:v>41463</c:v>
                </c:pt>
                <c:pt idx="2744">
                  <c:v>41464</c:v>
                </c:pt>
                <c:pt idx="2745">
                  <c:v>41465</c:v>
                </c:pt>
                <c:pt idx="2746">
                  <c:v>41466</c:v>
                </c:pt>
                <c:pt idx="2747">
                  <c:v>41467</c:v>
                </c:pt>
                <c:pt idx="2748">
                  <c:v>41468</c:v>
                </c:pt>
                <c:pt idx="2749">
                  <c:v>41469</c:v>
                </c:pt>
                <c:pt idx="2750">
                  <c:v>41470</c:v>
                </c:pt>
                <c:pt idx="2751">
                  <c:v>41471</c:v>
                </c:pt>
                <c:pt idx="2752">
                  <c:v>41472</c:v>
                </c:pt>
                <c:pt idx="2753">
                  <c:v>41473</c:v>
                </c:pt>
                <c:pt idx="2754">
                  <c:v>41474</c:v>
                </c:pt>
                <c:pt idx="2755">
                  <c:v>41475</c:v>
                </c:pt>
                <c:pt idx="2756">
                  <c:v>41476</c:v>
                </c:pt>
                <c:pt idx="2757">
                  <c:v>41477</c:v>
                </c:pt>
                <c:pt idx="2758">
                  <c:v>41478</c:v>
                </c:pt>
                <c:pt idx="2759">
                  <c:v>41479</c:v>
                </c:pt>
                <c:pt idx="2760">
                  <c:v>41480</c:v>
                </c:pt>
                <c:pt idx="2761">
                  <c:v>41481</c:v>
                </c:pt>
                <c:pt idx="2762">
                  <c:v>41482</c:v>
                </c:pt>
                <c:pt idx="2763">
                  <c:v>41483</c:v>
                </c:pt>
                <c:pt idx="2764">
                  <c:v>41484</c:v>
                </c:pt>
                <c:pt idx="2765">
                  <c:v>41485</c:v>
                </c:pt>
                <c:pt idx="2766">
                  <c:v>41486</c:v>
                </c:pt>
                <c:pt idx="2767">
                  <c:v>41487</c:v>
                </c:pt>
                <c:pt idx="2768">
                  <c:v>41488</c:v>
                </c:pt>
                <c:pt idx="2769">
                  <c:v>41489</c:v>
                </c:pt>
                <c:pt idx="2770">
                  <c:v>41490</c:v>
                </c:pt>
                <c:pt idx="2771">
                  <c:v>41491</c:v>
                </c:pt>
                <c:pt idx="2772">
                  <c:v>41492</c:v>
                </c:pt>
                <c:pt idx="2773">
                  <c:v>41493</c:v>
                </c:pt>
                <c:pt idx="2774">
                  <c:v>41494</c:v>
                </c:pt>
                <c:pt idx="2775">
                  <c:v>41495</c:v>
                </c:pt>
                <c:pt idx="2776">
                  <c:v>41496</c:v>
                </c:pt>
                <c:pt idx="2777">
                  <c:v>41497</c:v>
                </c:pt>
                <c:pt idx="2778">
                  <c:v>41498</c:v>
                </c:pt>
                <c:pt idx="2779">
                  <c:v>41499</c:v>
                </c:pt>
                <c:pt idx="2780">
                  <c:v>41500</c:v>
                </c:pt>
                <c:pt idx="2781">
                  <c:v>41501</c:v>
                </c:pt>
                <c:pt idx="2782">
                  <c:v>41502</c:v>
                </c:pt>
                <c:pt idx="2783">
                  <c:v>41503</c:v>
                </c:pt>
                <c:pt idx="2784">
                  <c:v>41504</c:v>
                </c:pt>
                <c:pt idx="2785">
                  <c:v>41505</c:v>
                </c:pt>
                <c:pt idx="2786">
                  <c:v>41506</c:v>
                </c:pt>
                <c:pt idx="2787">
                  <c:v>41507</c:v>
                </c:pt>
                <c:pt idx="2788">
                  <c:v>41508</c:v>
                </c:pt>
                <c:pt idx="2789">
                  <c:v>41509</c:v>
                </c:pt>
                <c:pt idx="2790">
                  <c:v>41510</c:v>
                </c:pt>
                <c:pt idx="2791">
                  <c:v>41511</c:v>
                </c:pt>
                <c:pt idx="2792">
                  <c:v>41512</c:v>
                </c:pt>
                <c:pt idx="2793">
                  <c:v>41513</c:v>
                </c:pt>
                <c:pt idx="2794">
                  <c:v>41514</c:v>
                </c:pt>
                <c:pt idx="2795">
                  <c:v>41515</c:v>
                </c:pt>
                <c:pt idx="2796">
                  <c:v>41516</c:v>
                </c:pt>
                <c:pt idx="2797">
                  <c:v>41517</c:v>
                </c:pt>
                <c:pt idx="2798">
                  <c:v>41518</c:v>
                </c:pt>
                <c:pt idx="2799">
                  <c:v>41519</c:v>
                </c:pt>
                <c:pt idx="2800">
                  <c:v>41520</c:v>
                </c:pt>
                <c:pt idx="2801">
                  <c:v>41521</c:v>
                </c:pt>
                <c:pt idx="2802">
                  <c:v>41522</c:v>
                </c:pt>
                <c:pt idx="2803">
                  <c:v>41523</c:v>
                </c:pt>
                <c:pt idx="2804">
                  <c:v>41524</c:v>
                </c:pt>
                <c:pt idx="2805">
                  <c:v>41525</c:v>
                </c:pt>
                <c:pt idx="2806">
                  <c:v>41526</c:v>
                </c:pt>
                <c:pt idx="2807">
                  <c:v>41527</c:v>
                </c:pt>
                <c:pt idx="2808">
                  <c:v>41528</c:v>
                </c:pt>
                <c:pt idx="2809">
                  <c:v>41529</c:v>
                </c:pt>
                <c:pt idx="2810">
                  <c:v>41530</c:v>
                </c:pt>
                <c:pt idx="2811">
                  <c:v>41531</c:v>
                </c:pt>
                <c:pt idx="2812">
                  <c:v>41532</c:v>
                </c:pt>
                <c:pt idx="2813">
                  <c:v>41533</c:v>
                </c:pt>
                <c:pt idx="2814">
                  <c:v>41534</c:v>
                </c:pt>
                <c:pt idx="2815">
                  <c:v>41535</c:v>
                </c:pt>
                <c:pt idx="2816">
                  <c:v>41536</c:v>
                </c:pt>
                <c:pt idx="2817">
                  <c:v>41537</c:v>
                </c:pt>
                <c:pt idx="2818">
                  <c:v>41538</c:v>
                </c:pt>
                <c:pt idx="2819">
                  <c:v>41539</c:v>
                </c:pt>
                <c:pt idx="2820">
                  <c:v>41540</c:v>
                </c:pt>
                <c:pt idx="2821">
                  <c:v>41541</c:v>
                </c:pt>
                <c:pt idx="2822">
                  <c:v>41542</c:v>
                </c:pt>
                <c:pt idx="2823">
                  <c:v>41543</c:v>
                </c:pt>
                <c:pt idx="2824">
                  <c:v>41544</c:v>
                </c:pt>
                <c:pt idx="2825">
                  <c:v>41545</c:v>
                </c:pt>
                <c:pt idx="2826">
                  <c:v>41546</c:v>
                </c:pt>
                <c:pt idx="2827">
                  <c:v>41547</c:v>
                </c:pt>
                <c:pt idx="2828">
                  <c:v>41548</c:v>
                </c:pt>
                <c:pt idx="2829">
                  <c:v>41549</c:v>
                </c:pt>
                <c:pt idx="2830">
                  <c:v>41550</c:v>
                </c:pt>
                <c:pt idx="2831">
                  <c:v>41551</c:v>
                </c:pt>
                <c:pt idx="2832">
                  <c:v>41552</c:v>
                </c:pt>
                <c:pt idx="2833">
                  <c:v>41553</c:v>
                </c:pt>
                <c:pt idx="2834">
                  <c:v>41554</c:v>
                </c:pt>
                <c:pt idx="2835">
                  <c:v>41555</c:v>
                </c:pt>
                <c:pt idx="2836">
                  <c:v>41556</c:v>
                </c:pt>
                <c:pt idx="2837">
                  <c:v>41557</c:v>
                </c:pt>
                <c:pt idx="2838">
                  <c:v>41558</c:v>
                </c:pt>
                <c:pt idx="2839">
                  <c:v>41559</c:v>
                </c:pt>
                <c:pt idx="2840">
                  <c:v>41560</c:v>
                </c:pt>
                <c:pt idx="2841">
                  <c:v>41561</c:v>
                </c:pt>
                <c:pt idx="2842">
                  <c:v>41562</c:v>
                </c:pt>
                <c:pt idx="2843">
                  <c:v>41563</c:v>
                </c:pt>
                <c:pt idx="2844">
                  <c:v>41564</c:v>
                </c:pt>
                <c:pt idx="2845">
                  <c:v>41565</c:v>
                </c:pt>
                <c:pt idx="2846">
                  <c:v>41566</c:v>
                </c:pt>
                <c:pt idx="2847">
                  <c:v>41567</c:v>
                </c:pt>
                <c:pt idx="2848">
                  <c:v>41568</c:v>
                </c:pt>
                <c:pt idx="2849">
                  <c:v>41569</c:v>
                </c:pt>
                <c:pt idx="2850">
                  <c:v>41570</c:v>
                </c:pt>
                <c:pt idx="2851">
                  <c:v>41571</c:v>
                </c:pt>
                <c:pt idx="2852">
                  <c:v>41572</c:v>
                </c:pt>
                <c:pt idx="2853">
                  <c:v>41573</c:v>
                </c:pt>
                <c:pt idx="2854">
                  <c:v>41574</c:v>
                </c:pt>
                <c:pt idx="2855">
                  <c:v>41575</c:v>
                </c:pt>
                <c:pt idx="2856">
                  <c:v>41576</c:v>
                </c:pt>
                <c:pt idx="2857">
                  <c:v>41577</c:v>
                </c:pt>
                <c:pt idx="2858">
                  <c:v>41578</c:v>
                </c:pt>
                <c:pt idx="2859">
                  <c:v>41579</c:v>
                </c:pt>
                <c:pt idx="2860">
                  <c:v>41580</c:v>
                </c:pt>
                <c:pt idx="2861">
                  <c:v>41581</c:v>
                </c:pt>
                <c:pt idx="2862">
                  <c:v>41582</c:v>
                </c:pt>
                <c:pt idx="2863">
                  <c:v>41583</c:v>
                </c:pt>
                <c:pt idx="2864">
                  <c:v>41584</c:v>
                </c:pt>
                <c:pt idx="2865">
                  <c:v>41585</c:v>
                </c:pt>
                <c:pt idx="2866">
                  <c:v>41586</c:v>
                </c:pt>
                <c:pt idx="2867">
                  <c:v>41587</c:v>
                </c:pt>
                <c:pt idx="2868">
                  <c:v>41588</c:v>
                </c:pt>
                <c:pt idx="2869">
                  <c:v>41589</c:v>
                </c:pt>
                <c:pt idx="2870">
                  <c:v>41590</c:v>
                </c:pt>
                <c:pt idx="2871">
                  <c:v>41591</c:v>
                </c:pt>
                <c:pt idx="2872">
                  <c:v>41592</c:v>
                </c:pt>
                <c:pt idx="2873">
                  <c:v>41593</c:v>
                </c:pt>
                <c:pt idx="2874">
                  <c:v>41594</c:v>
                </c:pt>
                <c:pt idx="2875">
                  <c:v>41595</c:v>
                </c:pt>
                <c:pt idx="2876">
                  <c:v>41596</c:v>
                </c:pt>
                <c:pt idx="2877">
                  <c:v>41597</c:v>
                </c:pt>
                <c:pt idx="2878">
                  <c:v>41598</c:v>
                </c:pt>
                <c:pt idx="2879">
                  <c:v>41599</c:v>
                </c:pt>
                <c:pt idx="2880">
                  <c:v>41600</c:v>
                </c:pt>
                <c:pt idx="2881">
                  <c:v>41601</c:v>
                </c:pt>
                <c:pt idx="2882">
                  <c:v>41602</c:v>
                </c:pt>
                <c:pt idx="2883">
                  <c:v>41603</c:v>
                </c:pt>
                <c:pt idx="2884">
                  <c:v>41604</c:v>
                </c:pt>
                <c:pt idx="2885">
                  <c:v>41605</c:v>
                </c:pt>
                <c:pt idx="2886">
                  <c:v>41606</c:v>
                </c:pt>
                <c:pt idx="2887">
                  <c:v>41607</c:v>
                </c:pt>
                <c:pt idx="2888">
                  <c:v>41608</c:v>
                </c:pt>
                <c:pt idx="2889">
                  <c:v>41609</c:v>
                </c:pt>
                <c:pt idx="2890">
                  <c:v>41610</c:v>
                </c:pt>
                <c:pt idx="2891">
                  <c:v>41611</c:v>
                </c:pt>
                <c:pt idx="2892">
                  <c:v>41612</c:v>
                </c:pt>
                <c:pt idx="2893">
                  <c:v>41613</c:v>
                </c:pt>
                <c:pt idx="2894">
                  <c:v>41614</c:v>
                </c:pt>
                <c:pt idx="2895">
                  <c:v>41615</c:v>
                </c:pt>
                <c:pt idx="2896">
                  <c:v>41616</c:v>
                </c:pt>
                <c:pt idx="2897">
                  <c:v>41617</c:v>
                </c:pt>
                <c:pt idx="2898">
                  <c:v>41618</c:v>
                </c:pt>
                <c:pt idx="2899">
                  <c:v>41619</c:v>
                </c:pt>
                <c:pt idx="2900">
                  <c:v>41620</c:v>
                </c:pt>
                <c:pt idx="2901">
                  <c:v>41621</c:v>
                </c:pt>
                <c:pt idx="2902">
                  <c:v>41622</c:v>
                </c:pt>
                <c:pt idx="2903">
                  <c:v>41623</c:v>
                </c:pt>
                <c:pt idx="2904">
                  <c:v>41624</c:v>
                </c:pt>
                <c:pt idx="2905">
                  <c:v>41625</c:v>
                </c:pt>
                <c:pt idx="2906">
                  <c:v>41626</c:v>
                </c:pt>
                <c:pt idx="2907">
                  <c:v>41627</c:v>
                </c:pt>
                <c:pt idx="2908">
                  <c:v>41628</c:v>
                </c:pt>
                <c:pt idx="2909">
                  <c:v>41629</c:v>
                </c:pt>
                <c:pt idx="2910">
                  <c:v>41630</c:v>
                </c:pt>
                <c:pt idx="2911">
                  <c:v>41631</c:v>
                </c:pt>
                <c:pt idx="2912">
                  <c:v>41632</c:v>
                </c:pt>
                <c:pt idx="2913">
                  <c:v>41633</c:v>
                </c:pt>
                <c:pt idx="2914">
                  <c:v>41634</c:v>
                </c:pt>
                <c:pt idx="2915">
                  <c:v>41635</c:v>
                </c:pt>
                <c:pt idx="2916">
                  <c:v>41636</c:v>
                </c:pt>
                <c:pt idx="2917">
                  <c:v>41637</c:v>
                </c:pt>
                <c:pt idx="2918">
                  <c:v>41638</c:v>
                </c:pt>
                <c:pt idx="2919">
                  <c:v>41639</c:v>
                </c:pt>
                <c:pt idx="2920">
                  <c:v>41640</c:v>
                </c:pt>
                <c:pt idx="2921">
                  <c:v>41641</c:v>
                </c:pt>
                <c:pt idx="2922">
                  <c:v>41642</c:v>
                </c:pt>
                <c:pt idx="2923">
                  <c:v>41643</c:v>
                </c:pt>
                <c:pt idx="2924">
                  <c:v>41644</c:v>
                </c:pt>
                <c:pt idx="2925">
                  <c:v>41645</c:v>
                </c:pt>
                <c:pt idx="2926">
                  <c:v>41646</c:v>
                </c:pt>
                <c:pt idx="2927">
                  <c:v>41647</c:v>
                </c:pt>
                <c:pt idx="2928">
                  <c:v>41648</c:v>
                </c:pt>
                <c:pt idx="2929">
                  <c:v>41649</c:v>
                </c:pt>
                <c:pt idx="2930">
                  <c:v>41650</c:v>
                </c:pt>
                <c:pt idx="2931">
                  <c:v>41651</c:v>
                </c:pt>
                <c:pt idx="2932">
                  <c:v>41652</c:v>
                </c:pt>
                <c:pt idx="2933">
                  <c:v>41653</c:v>
                </c:pt>
                <c:pt idx="2934">
                  <c:v>41654</c:v>
                </c:pt>
                <c:pt idx="2935">
                  <c:v>41655</c:v>
                </c:pt>
                <c:pt idx="2936">
                  <c:v>41656</c:v>
                </c:pt>
                <c:pt idx="2937">
                  <c:v>41657</c:v>
                </c:pt>
                <c:pt idx="2938">
                  <c:v>41658</c:v>
                </c:pt>
                <c:pt idx="2939">
                  <c:v>41659</c:v>
                </c:pt>
                <c:pt idx="2940">
                  <c:v>41660</c:v>
                </c:pt>
                <c:pt idx="2941">
                  <c:v>41661</c:v>
                </c:pt>
                <c:pt idx="2942">
                  <c:v>41662</c:v>
                </c:pt>
                <c:pt idx="2943">
                  <c:v>41663</c:v>
                </c:pt>
                <c:pt idx="2944">
                  <c:v>41664</c:v>
                </c:pt>
                <c:pt idx="2945">
                  <c:v>41665</c:v>
                </c:pt>
                <c:pt idx="2946">
                  <c:v>41666</c:v>
                </c:pt>
                <c:pt idx="2947">
                  <c:v>41667</c:v>
                </c:pt>
                <c:pt idx="2948">
                  <c:v>41668</c:v>
                </c:pt>
                <c:pt idx="2949">
                  <c:v>41669</c:v>
                </c:pt>
                <c:pt idx="2950">
                  <c:v>41670</c:v>
                </c:pt>
                <c:pt idx="2951">
                  <c:v>41671</c:v>
                </c:pt>
                <c:pt idx="2952">
                  <c:v>41672</c:v>
                </c:pt>
                <c:pt idx="2953">
                  <c:v>41673</c:v>
                </c:pt>
                <c:pt idx="2954">
                  <c:v>41674</c:v>
                </c:pt>
                <c:pt idx="2955">
                  <c:v>41675</c:v>
                </c:pt>
                <c:pt idx="2956">
                  <c:v>41676</c:v>
                </c:pt>
                <c:pt idx="2957">
                  <c:v>41677</c:v>
                </c:pt>
                <c:pt idx="2958">
                  <c:v>41678</c:v>
                </c:pt>
                <c:pt idx="2959">
                  <c:v>41679</c:v>
                </c:pt>
                <c:pt idx="2960">
                  <c:v>41680</c:v>
                </c:pt>
                <c:pt idx="2961">
                  <c:v>41681</c:v>
                </c:pt>
                <c:pt idx="2962">
                  <c:v>41682</c:v>
                </c:pt>
                <c:pt idx="2963">
                  <c:v>41683</c:v>
                </c:pt>
                <c:pt idx="2964">
                  <c:v>41684</c:v>
                </c:pt>
                <c:pt idx="2965">
                  <c:v>41685</c:v>
                </c:pt>
                <c:pt idx="2966">
                  <c:v>41686</c:v>
                </c:pt>
                <c:pt idx="2967">
                  <c:v>41687</c:v>
                </c:pt>
                <c:pt idx="2968">
                  <c:v>41688</c:v>
                </c:pt>
                <c:pt idx="2969">
                  <c:v>41689</c:v>
                </c:pt>
                <c:pt idx="2970">
                  <c:v>41690</c:v>
                </c:pt>
                <c:pt idx="2971">
                  <c:v>41691</c:v>
                </c:pt>
                <c:pt idx="2972">
                  <c:v>41692</c:v>
                </c:pt>
                <c:pt idx="2973">
                  <c:v>41693</c:v>
                </c:pt>
                <c:pt idx="2974">
                  <c:v>41694</c:v>
                </c:pt>
                <c:pt idx="2975">
                  <c:v>41695</c:v>
                </c:pt>
                <c:pt idx="2976">
                  <c:v>41696</c:v>
                </c:pt>
                <c:pt idx="2977">
                  <c:v>41697</c:v>
                </c:pt>
                <c:pt idx="2978">
                  <c:v>41698</c:v>
                </c:pt>
                <c:pt idx="2979">
                  <c:v>41699</c:v>
                </c:pt>
                <c:pt idx="2980">
                  <c:v>41700</c:v>
                </c:pt>
                <c:pt idx="2981">
                  <c:v>41701</c:v>
                </c:pt>
                <c:pt idx="2982">
                  <c:v>41702</c:v>
                </c:pt>
                <c:pt idx="2983">
                  <c:v>41703</c:v>
                </c:pt>
                <c:pt idx="2984">
                  <c:v>41704</c:v>
                </c:pt>
                <c:pt idx="2985">
                  <c:v>41705</c:v>
                </c:pt>
                <c:pt idx="2986">
                  <c:v>41706</c:v>
                </c:pt>
                <c:pt idx="2987">
                  <c:v>41707</c:v>
                </c:pt>
                <c:pt idx="2988">
                  <c:v>41708</c:v>
                </c:pt>
                <c:pt idx="2989">
                  <c:v>41709</c:v>
                </c:pt>
                <c:pt idx="2990">
                  <c:v>41710</c:v>
                </c:pt>
                <c:pt idx="2991">
                  <c:v>41711</c:v>
                </c:pt>
                <c:pt idx="2992">
                  <c:v>41712</c:v>
                </c:pt>
                <c:pt idx="2993">
                  <c:v>41713</c:v>
                </c:pt>
                <c:pt idx="2994">
                  <c:v>41714</c:v>
                </c:pt>
                <c:pt idx="2995">
                  <c:v>41715</c:v>
                </c:pt>
                <c:pt idx="2996">
                  <c:v>41716</c:v>
                </c:pt>
                <c:pt idx="2997">
                  <c:v>41717</c:v>
                </c:pt>
                <c:pt idx="2998">
                  <c:v>41718</c:v>
                </c:pt>
                <c:pt idx="2999">
                  <c:v>41719</c:v>
                </c:pt>
                <c:pt idx="3000">
                  <c:v>41720</c:v>
                </c:pt>
                <c:pt idx="3001">
                  <c:v>41721</c:v>
                </c:pt>
                <c:pt idx="3002">
                  <c:v>41722</c:v>
                </c:pt>
                <c:pt idx="3003">
                  <c:v>41723</c:v>
                </c:pt>
                <c:pt idx="3004">
                  <c:v>41724</c:v>
                </c:pt>
                <c:pt idx="3005">
                  <c:v>41725</c:v>
                </c:pt>
                <c:pt idx="3006">
                  <c:v>41726</c:v>
                </c:pt>
                <c:pt idx="3007">
                  <c:v>41727</c:v>
                </c:pt>
                <c:pt idx="3008">
                  <c:v>41728</c:v>
                </c:pt>
                <c:pt idx="3009">
                  <c:v>41729</c:v>
                </c:pt>
                <c:pt idx="3010">
                  <c:v>41730</c:v>
                </c:pt>
                <c:pt idx="3011">
                  <c:v>41731</c:v>
                </c:pt>
                <c:pt idx="3012">
                  <c:v>41732</c:v>
                </c:pt>
                <c:pt idx="3013">
                  <c:v>41733</c:v>
                </c:pt>
                <c:pt idx="3014">
                  <c:v>41734</c:v>
                </c:pt>
                <c:pt idx="3015">
                  <c:v>41735</c:v>
                </c:pt>
                <c:pt idx="3016">
                  <c:v>41736</c:v>
                </c:pt>
                <c:pt idx="3017">
                  <c:v>41737</c:v>
                </c:pt>
                <c:pt idx="3018">
                  <c:v>41738</c:v>
                </c:pt>
                <c:pt idx="3019">
                  <c:v>41739</c:v>
                </c:pt>
                <c:pt idx="3020">
                  <c:v>41740</c:v>
                </c:pt>
                <c:pt idx="3021">
                  <c:v>41741</c:v>
                </c:pt>
                <c:pt idx="3022">
                  <c:v>41742</c:v>
                </c:pt>
                <c:pt idx="3023">
                  <c:v>41743</c:v>
                </c:pt>
                <c:pt idx="3024">
                  <c:v>41744</c:v>
                </c:pt>
                <c:pt idx="3025">
                  <c:v>41745</c:v>
                </c:pt>
                <c:pt idx="3026">
                  <c:v>41746</c:v>
                </c:pt>
                <c:pt idx="3027">
                  <c:v>41747</c:v>
                </c:pt>
                <c:pt idx="3028">
                  <c:v>41748</c:v>
                </c:pt>
                <c:pt idx="3029">
                  <c:v>41749</c:v>
                </c:pt>
                <c:pt idx="3030">
                  <c:v>41750</c:v>
                </c:pt>
                <c:pt idx="3031">
                  <c:v>41751</c:v>
                </c:pt>
                <c:pt idx="3032">
                  <c:v>41752</c:v>
                </c:pt>
                <c:pt idx="3033">
                  <c:v>41753</c:v>
                </c:pt>
                <c:pt idx="3034">
                  <c:v>41754</c:v>
                </c:pt>
                <c:pt idx="3035">
                  <c:v>41755</c:v>
                </c:pt>
                <c:pt idx="3036">
                  <c:v>41756</c:v>
                </c:pt>
                <c:pt idx="3037">
                  <c:v>41757</c:v>
                </c:pt>
                <c:pt idx="3038">
                  <c:v>41758</c:v>
                </c:pt>
                <c:pt idx="3039">
                  <c:v>41759</c:v>
                </c:pt>
                <c:pt idx="3040">
                  <c:v>41760</c:v>
                </c:pt>
                <c:pt idx="3041">
                  <c:v>41761</c:v>
                </c:pt>
                <c:pt idx="3042">
                  <c:v>41762</c:v>
                </c:pt>
                <c:pt idx="3043">
                  <c:v>41763</c:v>
                </c:pt>
                <c:pt idx="3044">
                  <c:v>41764</c:v>
                </c:pt>
                <c:pt idx="3045">
                  <c:v>41765</c:v>
                </c:pt>
                <c:pt idx="3046">
                  <c:v>41766</c:v>
                </c:pt>
                <c:pt idx="3047">
                  <c:v>41767</c:v>
                </c:pt>
                <c:pt idx="3048">
                  <c:v>41768</c:v>
                </c:pt>
                <c:pt idx="3049">
                  <c:v>41769</c:v>
                </c:pt>
                <c:pt idx="3050">
                  <c:v>41770</c:v>
                </c:pt>
                <c:pt idx="3051">
                  <c:v>41771</c:v>
                </c:pt>
                <c:pt idx="3052">
                  <c:v>41772</c:v>
                </c:pt>
                <c:pt idx="3053">
                  <c:v>41773</c:v>
                </c:pt>
                <c:pt idx="3054">
                  <c:v>41774</c:v>
                </c:pt>
                <c:pt idx="3055">
                  <c:v>41775</c:v>
                </c:pt>
                <c:pt idx="3056">
                  <c:v>41776</c:v>
                </c:pt>
                <c:pt idx="3057">
                  <c:v>41777</c:v>
                </c:pt>
                <c:pt idx="3058">
                  <c:v>41778</c:v>
                </c:pt>
                <c:pt idx="3059">
                  <c:v>41779</c:v>
                </c:pt>
                <c:pt idx="3060">
                  <c:v>41780</c:v>
                </c:pt>
                <c:pt idx="3061">
                  <c:v>41781</c:v>
                </c:pt>
                <c:pt idx="3062">
                  <c:v>41782</c:v>
                </c:pt>
                <c:pt idx="3063">
                  <c:v>41783</c:v>
                </c:pt>
                <c:pt idx="3064">
                  <c:v>41784</c:v>
                </c:pt>
                <c:pt idx="3065">
                  <c:v>41785</c:v>
                </c:pt>
                <c:pt idx="3066">
                  <c:v>41786</c:v>
                </c:pt>
                <c:pt idx="3067">
                  <c:v>41787</c:v>
                </c:pt>
                <c:pt idx="3068">
                  <c:v>41788</c:v>
                </c:pt>
                <c:pt idx="3069">
                  <c:v>41789</c:v>
                </c:pt>
                <c:pt idx="3070">
                  <c:v>41790</c:v>
                </c:pt>
                <c:pt idx="3071">
                  <c:v>41791</c:v>
                </c:pt>
                <c:pt idx="3072">
                  <c:v>41792</c:v>
                </c:pt>
                <c:pt idx="3073">
                  <c:v>41793</c:v>
                </c:pt>
                <c:pt idx="3074">
                  <c:v>41794</c:v>
                </c:pt>
                <c:pt idx="3075">
                  <c:v>41795</c:v>
                </c:pt>
                <c:pt idx="3076">
                  <c:v>41796</c:v>
                </c:pt>
                <c:pt idx="3077">
                  <c:v>41797</c:v>
                </c:pt>
                <c:pt idx="3078">
                  <c:v>41798</c:v>
                </c:pt>
                <c:pt idx="3079">
                  <c:v>41799</c:v>
                </c:pt>
                <c:pt idx="3080">
                  <c:v>41800</c:v>
                </c:pt>
                <c:pt idx="3081">
                  <c:v>41801</c:v>
                </c:pt>
                <c:pt idx="3082">
                  <c:v>41802</c:v>
                </c:pt>
                <c:pt idx="3083">
                  <c:v>41803</c:v>
                </c:pt>
                <c:pt idx="3084">
                  <c:v>41804</c:v>
                </c:pt>
                <c:pt idx="3085">
                  <c:v>41805</c:v>
                </c:pt>
                <c:pt idx="3086">
                  <c:v>41806</c:v>
                </c:pt>
                <c:pt idx="3087">
                  <c:v>41807</c:v>
                </c:pt>
                <c:pt idx="3088">
                  <c:v>41808</c:v>
                </c:pt>
                <c:pt idx="3089">
                  <c:v>41809</c:v>
                </c:pt>
                <c:pt idx="3090">
                  <c:v>41810</c:v>
                </c:pt>
                <c:pt idx="3091">
                  <c:v>41811</c:v>
                </c:pt>
                <c:pt idx="3092">
                  <c:v>41812</c:v>
                </c:pt>
                <c:pt idx="3093">
                  <c:v>41813</c:v>
                </c:pt>
                <c:pt idx="3094">
                  <c:v>41814</c:v>
                </c:pt>
                <c:pt idx="3095">
                  <c:v>41815</c:v>
                </c:pt>
                <c:pt idx="3096">
                  <c:v>41816</c:v>
                </c:pt>
                <c:pt idx="3097">
                  <c:v>41817</c:v>
                </c:pt>
                <c:pt idx="3098">
                  <c:v>41818</c:v>
                </c:pt>
                <c:pt idx="3099">
                  <c:v>41819</c:v>
                </c:pt>
                <c:pt idx="3100">
                  <c:v>41820</c:v>
                </c:pt>
                <c:pt idx="3101">
                  <c:v>41821</c:v>
                </c:pt>
                <c:pt idx="3102">
                  <c:v>41822</c:v>
                </c:pt>
                <c:pt idx="3103">
                  <c:v>41823</c:v>
                </c:pt>
                <c:pt idx="3104">
                  <c:v>41824</c:v>
                </c:pt>
                <c:pt idx="3105">
                  <c:v>41825</c:v>
                </c:pt>
                <c:pt idx="3106">
                  <c:v>41826</c:v>
                </c:pt>
                <c:pt idx="3107">
                  <c:v>41827</c:v>
                </c:pt>
                <c:pt idx="3108">
                  <c:v>41828</c:v>
                </c:pt>
                <c:pt idx="3109">
                  <c:v>41829</c:v>
                </c:pt>
                <c:pt idx="3110">
                  <c:v>41830</c:v>
                </c:pt>
                <c:pt idx="3111">
                  <c:v>41831</c:v>
                </c:pt>
                <c:pt idx="3112">
                  <c:v>41832</c:v>
                </c:pt>
                <c:pt idx="3113">
                  <c:v>41833</c:v>
                </c:pt>
                <c:pt idx="3114">
                  <c:v>41834</c:v>
                </c:pt>
                <c:pt idx="3115">
                  <c:v>41835</c:v>
                </c:pt>
                <c:pt idx="3116">
                  <c:v>41836</c:v>
                </c:pt>
                <c:pt idx="3117">
                  <c:v>41837</c:v>
                </c:pt>
                <c:pt idx="3118">
                  <c:v>41838</c:v>
                </c:pt>
                <c:pt idx="3119">
                  <c:v>41839</c:v>
                </c:pt>
                <c:pt idx="3120">
                  <c:v>41840</c:v>
                </c:pt>
                <c:pt idx="3121">
                  <c:v>41841</c:v>
                </c:pt>
                <c:pt idx="3122">
                  <c:v>41842</c:v>
                </c:pt>
                <c:pt idx="3123">
                  <c:v>41843</c:v>
                </c:pt>
                <c:pt idx="3124">
                  <c:v>41844</c:v>
                </c:pt>
                <c:pt idx="3125">
                  <c:v>41845</c:v>
                </c:pt>
                <c:pt idx="3126">
                  <c:v>41846</c:v>
                </c:pt>
                <c:pt idx="3127">
                  <c:v>41847</c:v>
                </c:pt>
                <c:pt idx="3128">
                  <c:v>41848</c:v>
                </c:pt>
                <c:pt idx="3129">
                  <c:v>41849</c:v>
                </c:pt>
                <c:pt idx="3130">
                  <c:v>41850</c:v>
                </c:pt>
                <c:pt idx="3131">
                  <c:v>41851</c:v>
                </c:pt>
                <c:pt idx="3132">
                  <c:v>41852</c:v>
                </c:pt>
                <c:pt idx="3133">
                  <c:v>41853</c:v>
                </c:pt>
                <c:pt idx="3134">
                  <c:v>41854</c:v>
                </c:pt>
                <c:pt idx="3135">
                  <c:v>41855</c:v>
                </c:pt>
                <c:pt idx="3136">
                  <c:v>41856</c:v>
                </c:pt>
                <c:pt idx="3137">
                  <c:v>41857</c:v>
                </c:pt>
                <c:pt idx="3138">
                  <c:v>41858</c:v>
                </c:pt>
                <c:pt idx="3139">
                  <c:v>41859</c:v>
                </c:pt>
                <c:pt idx="3140">
                  <c:v>41860</c:v>
                </c:pt>
                <c:pt idx="3141">
                  <c:v>41861</c:v>
                </c:pt>
                <c:pt idx="3142">
                  <c:v>41862</c:v>
                </c:pt>
                <c:pt idx="3143">
                  <c:v>41863</c:v>
                </c:pt>
                <c:pt idx="3144">
                  <c:v>41864</c:v>
                </c:pt>
                <c:pt idx="3145">
                  <c:v>41865</c:v>
                </c:pt>
                <c:pt idx="3146">
                  <c:v>41866</c:v>
                </c:pt>
                <c:pt idx="3147">
                  <c:v>41867</c:v>
                </c:pt>
                <c:pt idx="3148">
                  <c:v>41868</c:v>
                </c:pt>
                <c:pt idx="3149">
                  <c:v>41869</c:v>
                </c:pt>
                <c:pt idx="3150">
                  <c:v>41870</c:v>
                </c:pt>
                <c:pt idx="3151">
                  <c:v>41871</c:v>
                </c:pt>
                <c:pt idx="3152">
                  <c:v>41872</c:v>
                </c:pt>
                <c:pt idx="3153">
                  <c:v>41873</c:v>
                </c:pt>
                <c:pt idx="3154">
                  <c:v>41874</c:v>
                </c:pt>
                <c:pt idx="3155">
                  <c:v>41875</c:v>
                </c:pt>
                <c:pt idx="3156">
                  <c:v>41876</c:v>
                </c:pt>
                <c:pt idx="3157">
                  <c:v>41877</c:v>
                </c:pt>
                <c:pt idx="3158">
                  <c:v>41878</c:v>
                </c:pt>
                <c:pt idx="3159">
                  <c:v>41879</c:v>
                </c:pt>
                <c:pt idx="3160">
                  <c:v>41880</c:v>
                </c:pt>
                <c:pt idx="3161">
                  <c:v>41881</c:v>
                </c:pt>
                <c:pt idx="3162">
                  <c:v>41882</c:v>
                </c:pt>
                <c:pt idx="3163">
                  <c:v>41883</c:v>
                </c:pt>
                <c:pt idx="3164">
                  <c:v>41884</c:v>
                </c:pt>
                <c:pt idx="3165">
                  <c:v>41885</c:v>
                </c:pt>
                <c:pt idx="3166">
                  <c:v>41886</c:v>
                </c:pt>
                <c:pt idx="3167">
                  <c:v>41887</c:v>
                </c:pt>
                <c:pt idx="3168">
                  <c:v>41888</c:v>
                </c:pt>
                <c:pt idx="3169">
                  <c:v>41889</c:v>
                </c:pt>
                <c:pt idx="3170">
                  <c:v>41890</c:v>
                </c:pt>
                <c:pt idx="3171">
                  <c:v>41891</c:v>
                </c:pt>
                <c:pt idx="3172">
                  <c:v>41892</c:v>
                </c:pt>
                <c:pt idx="3173">
                  <c:v>41893</c:v>
                </c:pt>
                <c:pt idx="3174">
                  <c:v>41894</c:v>
                </c:pt>
                <c:pt idx="3175">
                  <c:v>41895</c:v>
                </c:pt>
                <c:pt idx="3176">
                  <c:v>41896</c:v>
                </c:pt>
                <c:pt idx="3177">
                  <c:v>41897</c:v>
                </c:pt>
                <c:pt idx="3178">
                  <c:v>41898</c:v>
                </c:pt>
                <c:pt idx="3179">
                  <c:v>41899</c:v>
                </c:pt>
                <c:pt idx="3180">
                  <c:v>41900</c:v>
                </c:pt>
                <c:pt idx="3181">
                  <c:v>41901</c:v>
                </c:pt>
                <c:pt idx="3182">
                  <c:v>41902</c:v>
                </c:pt>
                <c:pt idx="3183">
                  <c:v>41903</c:v>
                </c:pt>
                <c:pt idx="3184">
                  <c:v>41904</c:v>
                </c:pt>
                <c:pt idx="3185">
                  <c:v>41905</c:v>
                </c:pt>
                <c:pt idx="3186">
                  <c:v>41906</c:v>
                </c:pt>
                <c:pt idx="3187">
                  <c:v>41907</c:v>
                </c:pt>
                <c:pt idx="3188">
                  <c:v>41908</c:v>
                </c:pt>
                <c:pt idx="3189">
                  <c:v>41909</c:v>
                </c:pt>
                <c:pt idx="3190">
                  <c:v>41910</c:v>
                </c:pt>
                <c:pt idx="3191">
                  <c:v>41911</c:v>
                </c:pt>
                <c:pt idx="3192">
                  <c:v>41912</c:v>
                </c:pt>
                <c:pt idx="3193">
                  <c:v>41913</c:v>
                </c:pt>
                <c:pt idx="3194">
                  <c:v>41914</c:v>
                </c:pt>
                <c:pt idx="3195">
                  <c:v>41915</c:v>
                </c:pt>
                <c:pt idx="3196">
                  <c:v>41916</c:v>
                </c:pt>
                <c:pt idx="3197">
                  <c:v>41917</c:v>
                </c:pt>
                <c:pt idx="3198">
                  <c:v>41918</c:v>
                </c:pt>
                <c:pt idx="3199">
                  <c:v>41919</c:v>
                </c:pt>
                <c:pt idx="3200">
                  <c:v>41920</c:v>
                </c:pt>
                <c:pt idx="3201">
                  <c:v>41921</c:v>
                </c:pt>
                <c:pt idx="3202">
                  <c:v>41922</c:v>
                </c:pt>
                <c:pt idx="3203">
                  <c:v>41923</c:v>
                </c:pt>
                <c:pt idx="3204">
                  <c:v>41924</c:v>
                </c:pt>
                <c:pt idx="3205">
                  <c:v>41925</c:v>
                </c:pt>
                <c:pt idx="3206">
                  <c:v>41926</c:v>
                </c:pt>
                <c:pt idx="3207">
                  <c:v>41927</c:v>
                </c:pt>
                <c:pt idx="3208">
                  <c:v>41928</c:v>
                </c:pt>
                <c:pt idx="3209">
                  <c:v>41929</c:v>
                </c:pt>
                <c:pt idx="3210">
                  <c:v>41930</c:v>
                </c:pt>
                <c:pt idx="3211">
                  <c:v>41931</c:v>
                </c:pt>
                <c:pt idx="3212">
                  <c:v>41932</c:v>
                </c:pt>
                <c:pt idx="3213">
                  <c:v>41933</c:v>
                </c:pt>
                <c:pt idx="3214">
                  <c:v>41934</c:v>
                </c:pt>
                <c:pt idx="3215">
                  <c:v>41935</c:v>
                </c:pt>
                <c:pt idx="3216">
                  <c:v>41936</c:v>
                </c:pt>
                <c:pt idx="3217">
                  <c:v>41937</c:v>
                </c:pt>
                <c:pt idx="3218">
                  <c:v>41938</c:v>
                </c:pt>
                <c:pt idx="3219">
                  <c:v>41939</c:v>
                </c:pt>
                <c:pt idx="3220">
                  <c:v>41940</c:v>
                </c:pt>
                <c:pt idx="3221">
                  <c:v>41941</c:v>
                </c:pt>
                <c:pt idx="3222">
                  <c:v>41942</c:v>
                </c:pt>
                <c:pt idx="3223">
                  <c:v>41943</c:v>
                </c:pt>
                <c:pt idx="3224">
                  <c:v>41944</c:v>
                </c:pt>
                <c:pt idx="3225">
                  <c:v>41945</c:v>
                </c:pt>
                <c:pt idx="3226">
                  <c:v>41946</c:v>
                </c:pt>
                <c:pt idx="3227">
                  <c:v>41947</c:v>
                </c:pt>
                <c:pt idx="3228">
                  <c:v>41948</c:v>
                </c:pt>
                <c:pt idx="3229">
                  <c:v>41949</c:v>
                </c:pt>
                <c:pt idx="3230">
                  <c:v>41950</c:v>
                </c:pt>
                <c:pt idx="3231">
                  <c:v>41951</c:v>
                </c:pt>
                <c:pt idx="3232">
                  <c:v>41952</c:v>
                </c:pt>
                <c:pt idx="3233">
                  <c:v>41953</c:v>
                </c:pt>
                <c:pt idx="3234">
                  <c:v>41954</c:v>
                </c:pt>
                <c:pt idx="3235">
                  <c:v>41955</c:v>
                </c:pt>
                <c:pt idx="3236">
                  <c:v>41956</c:v>
                </c:pt>
                <c:pt idx="3237">
                  <c:v>41957</c:v>
                </c:pt>
                <c:pt idx="3238">
                  <c:v>41958</c:v>
                </c:pt>
                <c:pt idx="3239">
                  <c:v>41959</c:v>
                </c:pt>
                <c:pt idx="3240">
                  <c:v>41960</c:v>
                </c:pt>
                <c:pt idx="3241">
                  <c:v>41961</c:v>
                </c:pt>
                <c:pt idx="3242">
                  <c:v>41962</c:v>
                </c:pt>
                <c:pt idx="3243">
                  <c:v>41963</c:v>
                </c:pt>
                <c:pt idx="3244">
                  <c:v>41964</c:v>
                </c:pt>
                <c:pt idx="3245">
                  <c:v>41965</c:v>
                </c:pt>
                <c:pt idx="3246">
                  <c:v>41966</c:v>
                </c:pt>
                <c:pt idx="3247">
                  <c:v>41967</c:v>
                </c:pt>
                <c:pt idx="3248">
                  <c:v>41968</c:v>
                </c:pt>
                <c:pt idx="3249">
                  <c:v>41969</c:v>
                </c:pt>
                <c:pt idx="3250">
                  <c:v>41970</c:v>
                </c:pt>
                <c:pt idx="3251">
                  <c:v>41971</c:v>
                </c:pt>
                <c:pt idx="3252">
                  <c:v>41972</c:v>
                </c:pt>
                <c:pt idx="3253">
                  <c:v>41973</c:v>
                </c:pt>
                <c:pt idx="3254">
                  <c:v>41974</c:v>
                </c:pt>
                <c:pt idx="3255">
                  <c:v>41975</c:v>
                </c:pt>
                <c:pt idx="3256">
                  <c:v>41976</c:v>
                </c:pt>
                <c:pt idx="3257">
                  <c:v>41977</c:v>
                </c:pt>
                <c:pt idx="3258">
                  <c:v>41978</c:v>
                </c:pt>
                <c:pt idx="3259">
                  <c:v>41979</c:v>
                </c:pt>
                <c:pt idx="3260">
                  <c:v>41980</c:v>
                </c:pt>
                <c:pt idx="3261">
                  <c:v>41981</c:v>
                </c:pt>
                <c:pt idx="3262">
                  <c:v>41982</c:v>
                </c:pt>
                <c:pt idx="3263">
                  <c:v>41983</c:v>
                </c:pt>
                <c:pt idx="3264">
                  <c:v>41984</c:v>
                </c:pt>
                <c:pt idx="3265">
                  <c:v>41985</c:v>
                </c:pt>
                <c:pt idx="3266">
                  <c:v>41986</c:v>
                </c:pt>
                <c:pt idx="3267">
                  <c:v>41987</c:v>
                </c:pt>
                <c:pt idx="3268">
                  <c:v>41988</c:v>
                </c:pt>
                <c:pt idx="3269">
                  <c:v>41989</c:v>
                </c:pt>
                <c:pt idx="3270">
                  <c:v>41990</c:v>
                </c:pt>
                <c:pt idx="3271">
                  <c:v>41991</c:v>
                </c:pt>
                <c:pt idx="3272">
                  <c:v>41992</c:v>
                </c:pt>
                <c:pt idx="3273">
                  <c:v>41993</c:v>
                </c:pt>
                <c:pt idx="3274">
                  <c:v>41994</c:v>
                </c:pt>
                <c:pt idx="3275">
                  <c:v>41995</c:v>
                </c:pt>
                <c:pt idx="3276">
                  <c:v>41996</c:v>
                </c:pt>
                <c:pt idx="3277">
                  <c:v>41997</c:v>
                </c:pt>
                <c:pt idx="3278">
                  <c:v>41998</c:v>
                </c:pt>
                <c:pt idx="3279">
                  <c:v>41999</c:v>
                </c:pt>
                <c:pt idx="3280">
                  <c:v>42000</c:v>
                </c:pt>
                <c:pt idx="3281">
                  <c:v>42001</c:v>
                </c:pt>
                <c:pt idx="3282">
                  <c:v>42002</c:v>
                </c:pt>
                <c:pt idx="3283">
                  <c:v>42003</c:v>
                </c:pt>
                <c:pt idx="3284">
                  <c:v>42004</c:v>
                </c:pt>
                <c:pt idx="3285">
                  <c:v>42005</c:v>
                </c:pt>
                <c:pt idx="3286">
                  <c:v>42006</c:v>
                </c:pt>
                <c:pt idx="3287">
                  <c:v>42007</c:v>
                </c:pt>
                <c:pt idx="3288">
                  <c:v>42008</c:v>
                </c:pt>
                <c:pt idx="3289">
                  <c:v>42009</c:v>
                </c:pt>
                <c:pt idx="3290">
                  <c:v>42010</c:v>
                </c:pt>
                <c:pt idx="3291">
                  <c:v>42011</c:v>
                </c:pt>
                <c:pt idx="3292">
                  <c:v>42012</c:v>
                </c:pt>
                <c:pt idx="3293">
                  <c:v>42013</c:v>
                </c:pt>
                <c:pt idx="3294">
                  <c:v>42014</c:v>
                </c:pt>
                <c:pt idx="3295">
                  <c:v>42015</c:v>
                </c:pt>
                <c:pt idx="3296">
                  <c:v>42016</c:v>
                </c:pt>
                <c:pt idx="3297">
                  <c:v>42017</c:v>
                </c:pt>
                <c:pt idx="3298">
                  <c:v>42018</c:v>
                </c:pt>
                <c:pt idx="3299">
                  <c:v>42019</c:v>
                </c:pt>
                <c:pt idx="3300">
                  <c:v>42020</c:v>
                </c:pt>
                <c:pt idx="3301">
                  <c:v>42021</c:v>
                </c:pt>
                <c:pt idx="3302">
                  <c:v>42022</c:v>
                </c:pt>
                <c:pt idx="3303">
                  <c:v>42023</c:v>
                </c:pt>
                <c:pt idx="3304">
                  <c:v>42024</c:v>
                </c:pt>
                <c:pt idx="3305">
                  <c:v>42025</c:v>
                </c:pt>
                <c:pt idx="3306">
                  <c:v>42026</c:v>
                </c:pt>
                <c:pt idx="3307">
                  <c:v>42027</c:v>
                </c:pt>
                <c:pt idx="3308">
                  <c:v>42028</c:v>
                </c:pt>
                <c:pt idx="3309">
                  <c:v>42029</c:v>
                </c:pt>
                <c:pt idx="3310">
                  <c:v>42030</c:v>
                </c:pt>
                <c:pt idx="3311">
                  <c:v>42031</c:v>
                </c:pt>
                <c:pt idx="3312">
                  <c:v>42032</c:v>
                </c:pt>
                <c:pt idx="3313">
                  <c:v>42033</c:v>
                </c:pt>
                <c:pt idx="3314">
                  <c:v>42034</c:v>
                </c:pt>
                <c:pt idx="3315">
                  <c:v>42035</c:v>
                </c:pt>
                <c:pt idx="3316">
                  <c:v>42036</c:v>
                </c:pt>
                <c:pt idx="3317">
                  <c:v>42037</c:v>
                </c:pt>
                <c:pt idx="3318">
                  <c:v>42038</c:v>
                </c:pt>
                <c:pt idx="3319">
                  <c:v>42039</c:v>
                </c:pt>
                <c:pt idx="3320">
                  <c:v>42040</c:v>
                </c:pt>
                <c:pt idx="3321">
                  <c:v>42041</c:v>
                </c:pt>
                <c:pt idx="3322">
                  <c:v>42042</c:v>
                </c:pt>
                <c:pt idx="3323">
                  <c:v>42043</c:v>
                </c:pt>
                <c:pt idx="3324">
                  <c:v>42044</c:v>
                </c:pt>
                <c:pt idx="3325">
                  <c:v>42045</c:v>
                </c:pt>
                <c:pt idx="3326">
                  <c:v>42046</c:v>
                </c:pt>
                <c:pt idx="3327">
                  <c:v>42047</c:v>
                </c:pt>
                <c:pt idx="3328">
                  <c:v>42048</c:v>
                </c:pt>
                <c:pt idx="3329">
                  <c:v>42049</c:v>
                </c:pt>
                <c:pt idx="3330">
                  <c:v>42050</c:v>
                </c:pt>
                <c:pt idx="3331">
                  <c:v>42051</c:v>
                </c:pt>
                <c:pt idx="3332">
                  <c:v>42052</c:v>
                </c:pt>
                <c:pt idx="3333">
                  <c:v>42053</c:v>
                </c:pt>
                <c:pt idx="3334">
                  <c:v>42054</c:v>
                </c:pt>
                <c:pt idx="3335">
                  <c:v>42055</c:v>
                </c:pt>
                <c:pt idx="3336">
                  <c:v>42056</c:v>
                </c:pt>
                <c:pt idx="3337">
                  <c:v>42057</c:v>
                </c:pt>
                <c:pt idx="3338">
                  <c:v>42058</c:v>
                </c:pt>
                <c:pt idx="3339">
                  <c:v>42059</c:v>
                </c:pt>
                <c:pt idx="3340">
                  <c:v>42060</c:v>
                </c:pt>
                <c:pt idx="3341">
                  <c:v>42061</c:v>
                </c:pt>
                <c:pt idx="3342">
                  <c:v>42062</c:v>
                </c:pt>
                <c:pt idx="3343">
                  <c:v>42063</c:v>
                </c:pt>
                <c:pt idx="3344">
                  <c:v>42064</c:v>
                </c:pt>
                <c:pt idx="3345">
                  <c:v>42065</c:v>
                </c:pt>
                <c:pt idx="3346">
                  <c:v>42066</c:v>
                </c:pt>
                <c:pt idx="3347">
                  <c:v>42067</c:v>
                </c:pt>
                <c:pt idx="3348">
                  <c:v>42068</c:v>
                </c:pt>
                <c:pt idx="3349">
                  <c:v>42069</c:v>
                </c:pt>
                <c:pt idx="3350">
                  <c:v>42070</c:v>
                </c:pt>
                <c:pt idx="3351">
                  <c:v>42071</c:v>
                </c:pt>
                <c:pt idx="3352">
                  <c:v>42072</c:v>
                </c:pt>
                <c:pt idx="3353">
                  <c:v>42073</c:v>
                </c:pt>
                <c:pt idx="3354">
                  <c:v>42074</c:v>
                </c:pt>
                <c:pt idx="3355">
                  <c:v>42075</c:v>
                </c:pt>
                <c:pt idx="3356">
                  <c:v>42076</c:v>
                </c:pt>
                <c:pt idx="3357">
                  <c:v>42077</c:v>
                </c:pt>
                <c:pt idx="3358">
                  <c:v>42078</c:v>
                </c:pt>
                <c:pt idx="3359">
                  <c:v>42079</c:v>
                </c:pt>
                <c:pt idx="3360">
                  <c:v>42080</c:v>
                </c:pt>
                <c:pt idx="3361">
                  <c:v>42081</c:v>
                </c:pt>
                <c:pt idx="3362">
                  <c:v>42082</c:v>
                </c:pt>
                <c:pt idx="3363">
                  <c:v>42083</c:v>
                </c:pt>
                <c:pt idx="3364">
                  <c:v>42084</c:v>
                </c:pt>
                <c:pt idx="3365">
                  <c:v>42085</c:v>
                </c:pt>
                <c:pt idx="3366">
                  <c:v>42086</c:v>
                </c:pt>
                <c:pt idx="3367">
                  <c:v>42087</c:v>
                </c:pt>
                <c:pt idx="3368">
                  <c:v>42088</c:v>
                </c:pt>
                <c:pt idx="3369">
                  <c:v>42089</c:v>
                </c:pt>
                <c:pt idx="3370">
                  <c:v>42090</c:v>
                </c:pt>
                <c:pt idx="3371">
                  <c:v>42091</c:v>
                </c:pt>
                <c:pt idx="3372">
                  <c:v>42092</c:v>
                </c:pt>
                <c:pt idx="3373">
                  <c:v>42093</c:v>
                </c:pt>
                <c:pt idx="3374">
                  <c:v>42094</c:v>
                </c:pt>
                <c:pt idx="3375">
                  <c:v>42095</c:v>
                </c:pt>
                <c:pt idx="3376">
                  <c:v>42096</c:v>
                </c:pt>
                <c:pt idx="3377">
                  <c:v>42097</c:v>
                </c:pt>
                <c:pt idx="3378">
                  <c:v>42098</c:v>
                </c:pt>
                <c:pt idx="3379">
                  <c:v>42099</c:v>
                </c:pt>
                <c:pt idx="3380">
                  <c:v>42100</c:v>
                </c:pt>
                <c:pt idx="3381">
                  <c:v>42101</c:v>
                </c:pt>
                <c:pt idx="3382">
                  <c:v>42102</c:v>
                </c:pt>
                <c:pt idx="3383">
                  <c:v>42103</c:v>
                </c:pt>
                <c:pt idx="3384">
                  <c:v>42104</c:v>
                </c:pt>
                <c:pt idx="3385">
                  <c:v>42105</c:v>
                </c:pt>
                <c:pt idx="3386">
                  <c:v>42106</c:v>
                </c:pt>
                <c:pt idx="3387">
                  <c:v>42107</c:v>
                </c:pt>
                <c:pt idx="3388">
                  <c:v>42108</c:v>
                </c:pt>
                <c:pt idx="3389">
                  <c:v>42109</c:v>
                </c:pt>
                <c:pt idx="3390">
                  <c:v>42110</c:v>
                </c:pt>
                <c:pt idx="3391">
                  <c:v>42111</c:v>
                </c:pt>
                <c:pt idx="3392">
                  <c:v>42112</c:v>
                </c:pt>
                <c:pt idx="3393">
                  <c:v>42113</c:v>
                </c:pt>
                <c:pt idx="3394">
                  <c:v>42114</c:v>
                </c:pt>
                <c:pt idx="3395">
                  <c:v>42115</c:v>
                </c:pt>
                <c:pt idx="3396">
                  <c:v>42116</c:v>
                </c:pt>
                <c:pt idx="3397">
                  <c:v>42117</c:v>
                </c:pt>
                <c:pt idx="3398">
                  <c:v>42118</c:v>
                </c:pt>
                <c:pt idx="3399">
                  <c:v>42119</c:v>
                </c:pt>
                <c:pt idx="3400">
                  <c:v>42120</c:v>
                </c:pt>
                <c:pt idx="3401">
                  <c:v>42121</c:v>
                </c:pt>
                <c:pt idx="3402">
                  <c:v>42122</c:v>
                </c:pt>
                <c:pt idx="3403">
                  <c:v>42123</c:v>
                </c:pt>
                <c:pt idx="3404">
                  <c:v>42124</c:v>
                </c:pt>
                <c:pt idx="3405">
                  <c:v>42125</c:v>
                </c:pt>
                <c:pt idx="3406">
                  <c:v>42126</c:v>
                </c:pt>
                <c:pt idx="3407">
                  <c:v>42127</c:v>
                </c:pt>
                <c:pt idx="3408">
                  <c:v>42128</c:v>
                </c:pt>
                <c:pt idx="3409">
                  <c:v>42129</c:v>
                </c:pt>
                <c:pt idx="3410">
                  <c:v>42130</c:v>
                </c:pt>
                <c:pt idx="3411">
                  <c:v>42131</c:v>
                </c:pt>
                <c:pt idx="3412">
                  <c:v>42132</c:v>
                </c:pt>
                <c:pt idx="3413">
                  <c:v>42133</c:v>
                </c:pt>
                <c:pt idx="3414">
                  <c:v>42134</c:v>
                </c:pt>
                <c:pt idx="3415">
                  <c:v>42135</c:v>
                </c:pt>
                <c:pt idx="3416">
                  <c:v>42136</c:v>
                </c:pt>
                <c:pt idx="3417">
                  <c:v>42137</c:v>
                </c:pt>
                <c:pt idx="3418">
                  <c:v>42138</c:v>
                </c:pt>
                <c:pt idx="3419">
                  <c:v>42139</c:v>
                </c:pt>
                <c:pt idx="3420">
                  <c:v>42140</c:v>
                </c:pt>
                <c:pt idx="3421">
                  <c:v>42141</c:v>
                </c:pt>
                <c:pt idx="3422">
                  <c:v>42142</c:v>
                </c:pt>
                <c:pt idx="3423">
                  <c:v>42143</c:v>
                </c:pt>
                <c:pt idx="3424">
                  <c:v>42144</c:v>
                </c:pt>
                <c:pt idx="3425">
                  <c:v>42145</c:v>
                </c:pt>
                <c:pt idx="3426">
                  <c:v>42146</c:v>
                </c:pt>
                <c:pt idx="3427">
                  <c:v>42147</c:v>
                </c:pt>
                <c:pt idx="3428">
                  <c:v>42148</c:v>
                </c:pt>
                <c:pt idx="3429">
                  <c:v>42149</c:v>
                </c:pt>
                <c:pt idx="3430">
                  <c:v>42150</c:v>
                </c:pt>
                <c:pt idx="3431">
                  <c:v>42151</c:v>
                </c:pt>
                <c:pt idx="3432">
                  <c:v>42152</c:v>
                </c:pt>
                <c:pt idx="3433">
                  <c:v>42153</c:v>
                </c:pt>
                <c:pt idx="3434">
                  <c:v>42154</c:v>
                </c:pt>
                <c:pt idx="3435">
                  <c:v>42155</c:v>
                </c:pt>
                <c:pt idx="3436">
                  <c:v>42156</c:v>
                </c:pt>
                <c:pt idx="3437">
                  <c:v>42157</c:v>
                </c:pt>
                <c:pt idx="3438">
                  <c:v>42158</c:v>
                </c:pt>
                <c:pt idx="3439">
                  <c:v>42159</c:v>
                </c:pt>
                <c:pt idx="3440">
                  <c:v>42160</c:v>
                </c:pt>
                <c:pt idx="3441">
                  <c:v>42161</c:v>
                </c:pt>
                <c:pt idx="3442">
                  <c:v>42162</c:v>
                </c:pt>
                <c:pt idx="3443">
                  <c:v>42163</c:v>
                </c:pt>
                <c:pt idx="3444">
                  <c:v>42164</c:v>
                </c:pt>
                <c:pt idx="3445">
                  <c:v>42165</c:v>
                </c:pt>
                <c:pt idx="3446">
                  <c:v>42166</c:v>
                </c:pt>
                <c:pt idx="3447">
                  <c:v>42167</c:v>
                </c:pt>
                <c:pt idx="3448">
                  <c:v>42168</c:v>
                </c:pt>
                <c:pt idx="3449">
                  <c:v>42169</c:v>
                </c:pt>
                <c:pt idx="3450">
                  <c:v>42170</c:v>
                </c:pt>
                <c:pt idx="3451">
                  <c:v>42171</c:v>
                </c:pt>
                <c:pt idx="3452">
                  <c:v>42172</c:v>
                </c:pt>
                <c:pt idx="3453">
                  <c:v>42173</c:v>
                </c:pt>
                <c:pt idx="3454">
                  <c:v>42174</c:v>
                </c:pt>
                <c:pt idx="3455">
                  <c:v>42175</c:v>
                </c:pt>
                <c:pt idx="3456">
                  <c:v>42176</c:v>
                </c:pt>
                <c:pt idx="3457">
                  <c:v>42177</c:v>
                </c:pt>
                <c:pt idx="3458">
                  <c:v>42178</c:v>
                </c:pt>
                <c:pt idx="3459">
                  <c:v>42179</c:v>
                </c:pt>
                <c:pt idx="3460">
                  <c:v>42180</c:v>
                </c:pt>
                <c:pt idx="3461">
                  <c:v>42181</c:v>
                </c:pt>
                <c:pt idx="3462">
                  <c:v>42182</c:v>
                </c:pt>
                <c:pt idx="3463">
                  <c:v>42183</c:v>
                </c:pt>
                <c:pt idx="3464">
                  <c:v>42184</c:v>
                </c:pt>
                <c:pt idx="3465">
                  <c:v>42185</c:v>
                </c:pt>
                <c:pt idx="3466">
                  <c:v>42186</c:v>
                </c:pt>
                <c:pt idx="3467">
                  <c:v>42187</c:v>
                </c:pt>
                <c:pt idx="3468">
                  <c:v>42188</c:v>
                </c:pt>
                <c:pt idx="3469">
                  <c:v>42189</c:v>
                </c:pt>
                <c:pt idx="3470">
                  <c:v>42190</c:v>
                </c:pt>
                <c:pt idx="3471">
                  <c:v>42191</c:v>
                </c:pt>
                <c:pt idx="3472">
                  <c:v>42192</c:v>
                </c:pt>
                <c:pt idx="3473">
                  <c:v>42193</c:v>
                </c:pt>
                <c:pt idx="3474">
                  <c:v>42194</c:v>
                </c:pt>
                <c:pt idx="3475">
                  <c:v>42195</c:v>
                </c:pt>
                <c:pt idx="3476">
                  <c:v>42196</c:v>
                </c:pt>
                <c:pt idx="3477">
                  <c:v>42197</c:v>
                </c:pt>
                <c:pt idx="3478">
                  <c:v>42198</c:v>
                </c:pt>
                <c:pt idx="3479">
                  <c:v>42199</c:v>
                </c:pt>
                <c:pt idx="3480">
                  <c:v>42200</c:v>
                </c:pt>
                <c:pt idx="3481">
                  <c:v>42201</c:v>
                </c:pt>
                <c:pt idx="3482">
                  <c:v>42202</c:v>
                </c:pt>
                <c:pt idx="3483">
                  <c:v>42203</c:v>
                </c:pt>
                <c:pt idx="3484">
                  <c:v>42204</c:v>
                </c:pt>
                <c:pt idx="3485">
                  <c:v>42205</c:v>
                </c:pt>
                <c:pt idx="3486">
                  <c:v>42206</c:v>
                </c:pt>
                <c:pt idx="3487">
                  <c:v>42207</c:v>
                </c:pt>
                <c:pt idx="3488">
                  <c:v>42208</c:v>
                </c:pt>
                <c:pt idx="3489">
                  <c:v>42209</c:v>
                </c:pt>
                <c:pt idx="3490">
                  <c:v>42210</c:v>
                </c:pt>
                <c:pt idx="3491">
                  <c:v>42211</c:v>
                </c:pt>
                <c:pt idx="3492">
                  <c:v>42212</c:v>
                </c:pt>
                <c:pt idx="3493">
                  <c:v>42213</c:v>
                </c:pt>
                <c:pt idx="3494">
                  <c:v>42214</c:v>
                </c:pt>
                <c:pt idx="3495">
                  <c:v>42215</c:v>
                </c:pt>
                <c:pt idx="3496">
                  <c:v>42216</c:v>
                </c:pt>
                <c:pt idx="3497">
                  <c:v>42217</c:v>
                </c:pt>
                <c:pt idx="3498">
                  <c:v>42218</c:v>
                </c:pt>
                <c:pt idx="3499">
                  <c:v>42219</c:v>
                </c:pt>
                <c:pt idx="3500">
                  <c:v>42220</c:v>
                </c:pt>
                <c:pt idx="3501">
                  <c:v>42221</c:v>
                </c:pt>
                <c:pt idx="3502">
                  <c:v>42222</c:v>
                </c:pt>
                <c:pt idx="3503">
                  <c:v>42223</c:v>
                </c:pt>
                <c:pt idx="3504">
                  <c:v>42224</c:v>
                </c:pt>
                <c:pt idx="3505">
                  <c:v>42225</c:v>
                </c:pt>
                <c:pt idx="3506">
                  <c:v>42226</c:v>
                </c:pt>
                <c:pt idx="3507">
                  <c:v>42227</c:v>
                </c:pt>
                <c:pt idx="3508">
                  <c:v>42228</c:v>
                </c:pt>
                <c:pt idx="3509">
                  <c:v>42229</c:v>
                </c:pt>
                <c:pt idx="3510">
                  <c:v>42230</c:v>
                </c:pt>
                <c:pt idx="3511">
                  <c:v>42231</c:v>
                </c:pt>
                <c:pt idx="3512">
                  <c:v>42232</c:v>
                </c:pt>
                <c:pt idx="3513">
                  <c:v>42233</c:v>
                </c:pt>
                <c:pt idx="3514">
                  <c:v>42234</c:v>
                </c:pt>
                <c:pt idx="3515">
                  <c:v>42235</c:v>
                </c:pt>
                <c:pt idx="3516">
                  <c:v>42236</c:v>
                </c:pt>
                <c:pt idx="3517">
                  <c:v>42237</c:v>
                </c:pt>
                <c:pt idx="3518">
                  <c:v>42238</c:v>
                </c:pt>
                <c:pt idx="3519">
                  <c:v>42239</c:v>
                </c:pt>
                <c:pt idx="3520">
                  <c:v>42240</c:v>
                </c:pt>
                <c:pt idx="3521">
                  <c:v>42241</c:v>
                </c:pt>
                <c:pt idx="3522">
                  <c:v>42242</c:v>
                </c:pt>
                <c:pt idx="3523">
                  <c:v>42243</c:v>
                </c:pt>
                <c:pt idx="3524">
                  <c:v>42244</c:v>
                </c:pt>
                <c:pt idx="3525">
                  <c:v>42245</c:v>
                </c:pt>
                <c:pt idx="3526">
                  <c:v>42246</c:v>
                </c:pt>
                <c:pt idx="3527">
                  <c:v>42247</c:v>
                </c:pt>
                <c:pt idx="3528">
                  <c:v>42248</c:v>
                </c:pt>
                <c:pt idx="3529">
                  <c:v>42249</c:v>
                </c:pt>
                <c:pt idx="3530">
                  <c:v>42250</c:v>
                </c:pt>
                <c:pt idx="3531">
                  <c:v>42251</c:v>
                </c:pt>
                <c:pt idx="3532">
                  <c:v>42252</c:v>
                </c:pt>
                <c:pt idx="3533">
                  <c:v>42253</c:v>
                </c:pt>
                <c:pt idx="3534">
                  <c:v>42254</c:v>
                </c:pt>
                <c:pt idx="3535">
                  <c:v>42255</c:v>
                </c:pt>
                <c:pt idx="3536">
                  <c:v>42256</c:v>
                </c:pt>
                <c:pt idx="3537">
                  <c:v>42257</c:v>
                </c:pt>
                <c:pt idx="3538">
                  <c:v>42258</c:v>
                </c:pt>
                <c:pt idx="3539">
                  <c:v>42259</c:v>
                </c:pt>
                <c:pt idx="3540">
                  <c:v>42260</c:v>
                </c:pt>
                <c:pt idx="3541">
                  <c:v>42261</c:v>
                </c:pt>
                <c:pt idx="3542">
                  <c:v>42262</c:v>
                </c:pt>
                <c:pt idx="3543">
                  <c:v>42263</c:v>
                </c:pt>
                <c:pt idx="3544">
                  <c:v>42264</c:v>
                </c:pt>
                <c:pt idx="3545">
                  <c:v>42265</c:v>
                </c:pt>
                <c:pt idx="3546">
                  <c:v>42266</c:v>
                </c:pt>
                <c:pt idx="3547">
                  <c:v>42267</c:v>
                </c:pt>
                <c:pt idx="3548">
                  <c:v>42268</c:v>
                </c:pt>
                <c:pt idx="3549">
                  <c:v>42269</c:v>
                </c:pt>
                <c:pt idx="3550">
                  <c:v>42270</c:v>
                </c:pt>
                <c:pt idx="3551">
                  <c:v>42271</c:v>
                </c:pt>
                <c:pt idx="3552">
                  <c:v>42272</c:v>
                </c:pt>
                <c:pt idx="3553">
                  <c:v>42273</c:v>
                </c:pt>
                <c:pt idx="3554">
                  <c:v>42274</c:v>
                </c:pt>
                <c:pt idx="3555">
                  <c:v>42275</c:v>
                </c:pt>
                <c:pt idx="3556">
                  <c:v>42276</c:v>
                </c:pt>
                <c:pt idx="3557">
                  <c:v>42277</c:v>
                </c:pt>
                <c:pt idx="3558">
                  <c:v>42278</c:v>
                </c:pt>
                <c:pt idx="3559">
                  <c:v>42279</c:v>
                </c:pt>
                <c:pt idx="3560">
                  <c:v>42280</c:v>
                </c:pt>
                <c:pt idx="3561">
                  <c:v>42281</c:v>
                </c:pt>
                <c:pt idx="3562">
                  <c:v>42282</c:v>
                </c:pt>
                <c:pt idx="3563">
                  <c:v>42283</c:v>
                </c:pt>
                <c:pt idx="3564">
                  <c:v>42284</c:v>
                </c:pt>
                <c:pt idx="3565">
                  <c:v>42285</c:v>
                </c:pt>
                <c:pt idx="3566">
                  <c:v>42286</c:v>
                </c:pt>
                <c:pt idx="3567">
                  <c:v>42287</c:v>
                </c:pt>
                <c:pt idx="3568">
                  <c:v>42288</c:v>
                </c:pt>
                <c:pt idx="3569">
                  <c:v>42289</c:v>
                </c:pt>
                <c:pt idx="3570">
                  <c:v>42290</c:v>
                </c:pt>
                <c:pt idx="3571">
                  <c:v>42291</c:v>
                </c:pt>
                <c:pt idx="3572">
                  <c:v>42292</c:v>
                </c:pt>
                <c:pt idx="3573">
                  <c:v>42293</c:v>
                </c:pt>
                <c:pt idx="3574">
                  <c:v>42294</c:v>
                </c:pt>
                <c:pt idx="3575">
                  <c:v>42295</c:v>
                </c:pt>
                <c:pt idx="3576">
                  <c:v>42296</c:v>
                </c:pt>
                <c:pt idx="3577">
                  <c:v>42297</c:v>
                </c:pt>
                <c:pt idx="3578">
                  <c:v>42298</c:v>
                </c:pt>
                <c:pt idx="3579">
                  <c:v>42299</c:v>
                </c:pt>
                <c:pt idx="3580">
                  <c:v>42300</c:v>
                </c:pt>
                <c:pt idx="3581">
                  <c:v>42301</c:v>
                </c:pt>
                <c:pt idx="3582">
                  <c:v>42302</c:v>
                </c:pt>
                <c:pt idx="3583">
                  <c:v>42303</c:v>
                </c:pt>
                <c:pt idx="3584">
                  <c:v>42304</c:v>
                </c:pt>
                <c:pt idx="3585">
                  <c:v>42305</c:v>
                </c:pt>
                <c:pt idx="3586">
                  <c:v>42306</c:v>
                </c:pt>
                <c:pt idx="3587">
                  <c:v>42307</c:v>
                </c:pt>
                <c:pt idx="3588">
                  <c:v>42308</c:v>
                </c:pt>
                <c:pt idx="3589">
                  <c:v>42309</c:v>
                </c:pt>
                <c:pt idx="3590">
                  <c:v>42310</c:v>
                </c:pt>
                <c:pt idx="3591">
                  <c:v>42311</c:v>
                </c:pt>
                <c:pt idx="3592">
                  <c:v>42312</c:v>
                </c:pt>
                <c:pt idx="3593">
                  <c:v>42313</c:v>
                </c:pt>
                <c:pt idx="3594">
                  <c:v>42314</c:v>
                </c:pt>
                <c:pt idx="3595">
                  <c:v>42315</c:v>
                </c:pt>
                <c:pt idx="3596">
                  <c:v>42316</c:v>
                </c:pt>
                <c:pt idx="3597">
                  <c:v>42317</c:v>
                </c:pt>
                <c:pt idx="3598">
                  <c:v>42318</c:v>
                </c:pt>
                <c:pt idx="3599">
                  <c:v>42319</c:v>
                </c:pt>
                <c:pt idx="3600">
                  <c:v>42320</c:v>
                </c:pt>
                <c:pt idx="3601">
                  <c:v>42321</c:v>
                </c:pt>
                <c:pt idx="3602">
                  <c:v>42322</c:v>
                </c:pt>
                <c:pt idx="3603">
                  <c:v>42323</c:v>
                </c:pt>
                <c:pt idx="3604">
                  <c:v>42324</c:v>
                </c:pt>
                <c:pt idx="3605">
                  <c:v>42325</c:v>
                </c:pt>
                <c:pt idx="3606">
                  <c:v>42326</c:v>
                </c:pt>
                <c:pt idx="3607">
                  <c:v>42327</c:v>
                </c:pt>
                <c:pt idx="3608">
                  <c:v>42328</c:v>
                </c:pt>
                <c:pt idx="3609">
                  <c:v>42329</c:v>
                </c:pt>
                <c:pt idx="3610">
                  <c:v>42330</c:v>
                </c:pt>
                <c:pt idx="3611">
                  <c:v>42331</c:v>
                </c:pt>
                <c:pt idx="3612">
                  <c:v>42332</c:v>
                </c:pt>
                <c:pt idx="3613">
                  <c:v>42333</c:v>
                </c:pt>
                <c:pt idx="3614">
                  <c:v>42334</c:v>
                </c:pt>
                <c:pt idx="3615">
                  <c:v>42335</c:v>
                </c:pt>
                <c:pt idx="3616">
                  <c:v>42336</c:v>
                </c:pt>
                <c:pt idx="3617">
                  <c:v>42337</c:v>
                </c:pt>
                <c:pt idx="3618">
                  <c:v>42338</c:v>
                </c:pt>
                <c:pt idx="3619">
                  <c:v>42339</c:v>
                </c:pt>
                <c:pt idx="3620">
                  <c:v>42340</c:v>
                </c:pt>
                <c:pt idx="3621">
                  <c:v>42341</c:v>
                </c:pt>
                <c:pt idx="3622">
                  <c:v>42342</c:v>
                </c:pt>
                <c:pt idx="3623">
                  <c:v>42343</c:v>
                </c:pt>
                <c:pt idx="3624">
                  <c:v>42344</c:v>
                </c:pt>
                <c:pt idx="3625">
                  <c:v>42345</c:v>
                </c:pt>
                <c:pt idx="3626">
                  <c:v>42346</c:v>
                </c:pt>
                <c:pt idx="3627">
                  <c:v>42347</c:v>
                </c:pt>
                <c:pt idx="3628">
                  <c:v>42348</c:v>
                </c:pt>
                <c:pt idx="3629">
                  <c:v>42349</c:v>
                </c:pt>
                <c:pt idx="3630">
                  <c:v>42350</c:v>
                </c:pt>
                <c:pt idx="3631">
                  <c:v>42351</c:v>
                </c:pt>
                <c:pt idx="3632">
                  <c:v>42352</c:v>
                </c:pt>
                <c:pt idx="3633">
                  <c:v>42353</c:v>
                </c:pt>
                <c:pt idx="3634">
                  <c:v>42354</c:v>
                </c:pt>
                <c:pt idx="3635">
                  <c:v>42355</c:v>
                </c:pt>
                <c:pt idx="3636">
                  <c:v>42356</c:v>
                </c:pt>
                <c:pt idx="3637">
                  <c:v>42357</c:v>
                </c:pt>
                <c:pt idx="3638">
                  <c:v>42358</c:v>
                </c:pt>
                <c:pt idx="3639">
                  <c:v>42359</c:v>
                </c:pt>
                <c:pt idx="3640">
                  <c:v>42360</c:v>
                </c:pt>
                <c:pt idx="3641">
                  <c:v>42361</c:v>
                </c:pt>
                <c:pt idx="3642">
                  <c:v>42362</c:v>
                </c:pt>
                <c:pt idx="3643">
                  <c:v>42363</c:v>
                </c:pt>
                <c:pt idx="3644">
                  <c:v>42364</c:v>
                </c:pt>
                <c:pt idx="3645">
                  <c:v>42365</c:v>
                </c:pt>
                <c:pt idx="3646">
                  <c:v>42366</c:v>
                </c:pt>
                <c:pt idx="3647">
                  <c:v>42367</c:v>
                </c:pt>
                <c:pt idx="3648">
                  <c:v>42368</c:v>
                </c:pt>
                <c:pt idx="3649">
                  <c:v>42369</c:v>
                </c:pt>
                <c:pt idx="3650">
                  <c:v>42370</c:v>
                </c:pt>
                <c:pt idx="3651">
                  <c:v>42371</c:v>
                </c:pt>
                <c:pt idx="3652">
                  <c:v>42372</c:v>
                </c:pt>
                <c:pt idx="3653">
                  <c:v>42373</c:v>
                </c:pt>
                <c:pt idx="3654">
                  <c:v>42374</c:v>
                </c:pt>
                <c:pt idx="3655">
                  <c:v>42375</c:v>
                </c:pt>
                <c:pt idx="3656">
                  <c:v>42376</c:v>
                </c:pt>
                <c:pt idx="3657">
                  <c:v>42377</c:v>
                </c:pt>
                <c:pt idx="3658">
                  <c:v>42378</c:v>
                </c:pt>
                <c:pt idx="3659">
                  <c:v>42379</c:v>
                </c:pt>
                <c:pt idx="3660">
                  <c:v>42380</c:v>
                </c:pt>
                <c:pt idx="3661">
                  <c:v>42381</c:v>
                </c:pt>
                <c:pt idx="3662">
                  <c:v>42382</c:v>
                </c:pt>
                <c:pt idx="3663">
                  <c:v>42383</c:v>
                </c:pt>
                <c:pt idx="3664">
                  <c:v>42384</c:v>
                </c:pt>
                <c:pt idx="3665">
                  <c:v>42385</c:v>
                </c:pt>
                <c:pt idx="3666">
                  <c:v>42386</c:v>
                </c:pt>
                <c:pt idx="3667">
                  <c:v>42387</c:v>
                </c:pt>
                <c:pt idx="3668">
                  <c:v>42388</c:v>
                </c:pt>
                <c:pt idx="3669">
                  <c:v>42389</c:v>
                </c:pt>
                <c:pt idx="3670">
                  <c:v>42390</c:v>
                </c:pt>
                <c:pt idx="3671">
                  <c:v>42391</c:v>
                </c:pt>
                <c:pt idx="3672">
                  <c:v>42392</c:v>
                </c:pt>
                <c:pt idx="3673">
                  <c:v>42393</c:v>
                </c:pt>
                <c:pt idx="3674">
                  <c:v>42394</c:v>
                </c:pt>
                <c:pt idx="3675">
                  <c:v>42395</c:v>
                </c:pt>
                <c:pt idx="3676">
                  <c:v>42396</c:v>
                </c:pt>
                <c:pt idx="3677">
                  <c:v>42397</c:v>
                </c:pt>
                <c:pt idx="3678">
                  <c:v>42398</c:v>
                </c:pt>
                <c:pt idx="3679">
                  <c:v>42399</c:v>
                </c:pt>
                <c:pt idx="3680">
                  <c:v>42400</c:v>
                </c:pt>
                <c:pt idx="3681">
                  <c:v>42401</c:v>
                </c:pt>
                <c:pt idx="3682">
                  <c:v>42402</c:v>
                </c:pt>
                <c:pt idx="3683">
                  <c:v>42403</c:v>
                </c:pt>
                <c:pt idx="3684">
                  <c:v>42404</c:v>
                </c:pt>
                <c:pt idx="3685">
                  <c:v>42405</c:v>
                </c:pt>
                <c:pt idx="3686">
                  <c:v>42406</c:v>
                </c:pt>
                <c:pt idx="3687">
                  <c:v>42407</c:v>
                </c:pt>
                <c:pt idx="3688">
                  <c:v>42408</c:v>
                </c:pt>
                <c:pt idx="3689">
                  <c:v>42409</c:v>
                </c:pt>
                <c:pt idx="3690">
                  <c:v>42410</c:v>
                </c:pt>
                <c:pt idx="3691">
                  <c:v>42411</c:v>
                </c:pt>
                <c:pt idx="3692">
                  <c:v>42412</c:v>
                </c:pt>
                <c:pt idx="3693">
                  <c:v>42413</c:v>
                </c:pt>
                <c:pt idx="3694">
                  <c:v>42414</c:v>
                </c:pt>
                <c:pt idx="3695">
                  <c:v>42415</c:v>
                </c:pt>
                <c:pt idx="3696">
                  <c:v>42416</c:v>
                </c:pt>
                <c:pt idx="3697">
                  <c:v>42417</c:v>
                </c:pt>
                <c:pt idx="3698">
                  <c:v>42418</c:v>
                </c:pt>
                <c:pt idx="3699">
                  <c:v>42419</c:v>
                </c:pt>
                <c:pt idx="3700">
                  <c:v>42420</c:v>
                </c:pt>
                <c:pt idx="3701">
                  <c:v>42421</c:v>
                </c:pt>
                <c:pt idx="3702">
                  <c:v>42422</c:v>
                </c:pt>
                <c:pt idx="3703">
                  <c:v>42423</c:v>
                </c:pt>
                <c:pt idx="3704">
                  <c:v>42424</c:v>
                </c:pt>
                <c:pt idx="3705">
                  <c:v>42425</c:v>
                </c:pt>
                <c:pt idx="3706">
                  <c:v>42426</c:v>
                </c:pt>
                <c:pt idx="3707">
                  <c:v>42427</c:v>
                </c:pt>
                <c:pt idx="3708">
                  <c:v>42428</c:v>
                </c:pt>
                <c:pt idx="3709">
                  <c:v>42429</c:v>
                </c:pt>
                <c:pt idx="3710">
                  <c:v>42430</c:v>
                </c:pt>
                <c:pt idx="3711">
                  <c:v>42431</c:v>
                </c:pt>
                <c:pt idx="3712">
                  <c:v>42432</c:v>
                </c:pt>
                <c:pt idx="3713">
                  <c:v>42433</c:v>
                </c:pt>
                <c:pt idx="3714">
                  <c:v>42434</c:v>
                </c:pt>
                <c:pt idx="3715">
                  <c:v>42435</c:v>
                </c:pt>
                <c:pt idx="3716">
                  <c:v>42436</c:v>
                </c:pt>
                <c:pt idx="3717">
                  <c:v>42437</c:v>
                </c:pt>
                <c:pt idx="3718">
                  <c:v>42438</c:v>
                </c:pt>
                <c:pt idx="3719">
                  <c:v>42439</c:v>
                </c:pt>
                <c:pt idx="3720">
                  <c:v>42440</c:v>
                </c:pt>
                <c:pt idx="3721">
                  <c:v>42441</c:v>
                </c:pt>
                <c:pt idx="3722">
                  <c:v>42442</c:v>
                </c:pt>
                <c:pt idx="3723">
                  <c:v>42443</c:v>
                </c:pt>
                <c:pt idx="3724">
                  <c:v>42444</c:v>
                </c:pt>
                <c:pt idx="3725">
                  <c:v>42445</c:v>
                </c:pt>
                <c:pt idx="3726">
                  <c:v>42446</c:v>
                </c:pt>
                <c:pt idx="3727">
                  <c:v>42447</c:v>
                </c:pt>
                <c:pt idx="3728">
                  <c:v>42448</c:v>
                </c:pt>
                <c:pt idx="3729">
                  <c:v>42449</c:v>
                </c:pt>
                <c:pt idx="3730">
                  <c:v>42450</c:v>
                </c:pt>
                <c:pt idx="3731">
                  <c:v>42451</c:v>
                </c:pt>
                <c:pt idx="3732">
                  <c:v>42452</c:v>
                </c:pt>
                <c:pt idx="3733">
                  <c:v>42453</c:v>
                </c:pt>
                <c:pt idx="3734">
                  <c:v>42454</c:v>
                </c:pt>
                <c:pt idx="3735">
                  <c:v>42455</c:v>
                </c:pt>
                <c:pt idx="3736">
                  <c:v>42456</c:v>
                </c:pt>
                <c:pt idx="3737">
                  <c:v>42457</c:v>
                </c:pt>
                <c:pt idx="3738">
                  <c:v>42458</c:v>
                </c:pt>
                <c:pt idx="3739">
                  <c:v>42459</c:v>
                </c:pt>
                <c:pt idx="3740">
                  <c:v>42460</c:v>
                </c:pt>
                <c:pt idx="3741">
                  <c:v>42461</c:v>
                </c:pt>
                <c:pt idx="3742">
                  <c:v>42462</c:v>
                </c:pt>
                <c:pt idx="3743">
                  <c:v>42463</c:v>
                </c:pt>
                <c:pt idx="3744">
                  <c:v>42464</c:v>
                </c:pt>
                <c:pt idx="3745">
                  <c:v>42465</c:v>
                </c:pt>
                <c:pt idx="3746">
                  <c:v>42466</c:v>
                </c:pt>
                <c:pt idx="3747">
                  <c:v>42467</c:v>
                </c:pt>
                <c:pt idx="3748">
                  <c:v>42468</c:v>
                </c:pt>
                <c:pt idx="3749">
                  <c:v>42469</c:v>
                </c:pt>
                <c:pt idx="3750">
                  <c:v>42470</c:v>
                </c:pt>
                <c:pt idx="3751">
                  <c:v>42471</c:v>
                </c:pt>
                <c:pt idx="3752">
                  <c:v>42472</c:v>
                </c:pt>
                <c:pt idx="3753">
                  <c:v>42473</c:v>
                </c:pt>
                <c:pt idx="3754">
                  <c:v>42474</c:v>
                </c:pt>
                <c:pt idx="3755">
                  <c:v>42475</c:v>
                </c:pt>
                <c:pt idx="3756">
                  <c:v>42476</c:v>
                </c:pt>
                <c:pt idx="3757">
                  <c:v>42477</c:v>
                </c:pt>
                <c:pt idx="3758">
                  <c:v>42478</c:v>
                </c:pt>
                <c:pt idx="3759">
                  <c:v>42479</c:v>
                </c:pt>
                <c:pt idx="3760">
                  <c:v>42480</c:v>
                </c:pt>
                <c:pt idx="3761">
                  <c:v>42481</c:v>
                </c:pt>
                <c:pt idx="3762">
                  <c:v>42482</c:v>
                </c:pt>
                <c:pt idx="3763">
                  <c:v>42483</c:v>
                </c:pt>
                <c:pt idx="3764">
                  <c:v>42484</c:v>
                </c:pt>
                <c:pt idx="3765">
                  <c:v>42485</c:v>
                </c:pt>
                <c:pt idx="3766">
                  <c:v>42486</c:v>
                </c:pt>
                <c:pt idx="3767">
                  <c:v>42487</c:v>
                </c:pt>
                <c:pt idx="3768">
                  <c:v>42488</c:v>
                </c:pt>
                <c:pt idx="3769">
                  <c:v>42489</c:v>
                </c:pt>
                <c:pt idx="3770">
                  <c:v>42490</c:v>
                </c:pt>
                <c:pt idx="3771">
                  <c:v>42491</c:v>
                </c:pt>
                <c:pt idx="3772">
                  <c:v>42492</c:v>
                </c:pt>
                <c:pt idx="3773">
                  <c:v>42493</c:v>
                </c:pt>
                <c:pt idx="3774">
                  <c:v>42494</c:v>
                </c:pt>
                <c:pt idx="3775">
                  <c:v>42495</c:v>
                </c:pt>
                <c:pt idx="3776">
                  <c:v>42496</c:v>
                </c:pt>
                <c:pt idx="3777">
                  <c:v>42497</c:v>
                </c:pt>
                <c:pt idx="3778">
                  <c:v>42498</c:v>
                </c:pt>
                <c:pt idx="3779">
                  <c:v>42499</c:v>
                </c:pt>
                <c:pt idx="3780">
                  <c:v>42500</c:v>
                </c:pt>
                <c:pt idx="3781">
                  <c:v>42501</c:v>
                </c:pt>
                <c:pt idx="3782">
                  <c:v>42502</c:v>
                </c:pt>
                <c:pt idx="3783">
                  <c:v>42503</c:v>
                </c:pt>
                <c:pt idx="3784">
                  <c:v>42504</c:v>
                </c:pt>
                <c:pt idx="3785">
                  <c:v>42505</c:v>
                </c:pt>
                <c:pt idx="3786">
                  <c:v>42506</c:v>
                </c:pt>
                <c:pt idx="3787">
                  <c:v>42507</c:v>
                </c:pt>
                <c:pt idx="3788">
                  <c:v>42508</c:v>
                </c:pt>
                <c:pt idx="3789">
                  <c:v>42509</c:v>
                </c:pt>
                <c:pt idx="3790">
                  <c:v>42510</c:v>
                </c:pt>
                <c:pt idx="3791">
                  <c:v>42511</c:v>
                </c:pt>
                <c:pt idx="3792">
                  <c:v>42512</c:v>
                </c:pt>
                <c:pt idx="3793">
                  <c:v>42513</c:v>
                </c:pt>
                <c:pt idx="3794">
                  <c:v>42514</c:v>
                </c:pt>
                <c:pt idx="3795">
                  <c:v>42515</c:v>
                </c:pt>
                <c:pt idx="3796">
                  <c:v>42516</c:v>
                </c:pt>
                <c:pt idx="3797">
                  <c:v>42517</c:v>
                </c:pt>
                <c:pt idx="3798">
                  <c:v>42518</c:v>
                </c:pt>
                <c:pt idx="3799">
                  <c:v>42519</c:v>
                </c:pt>
                <c:pt idx="3800">
                  <c:v>42520</c:v>
                </c:pt>
                <c:pt idx="3801">
                  <c:v>42521</c:v>
                </c:pt>
                <c:pt idx="3802">
                  <c:v>42522</c:v>
                </c:pt>
                <c:pt idx="3803">
                  <c:v>42523</c:v>
                </c:pt>
                <c:pt idx="3804">
                  <c:v>42524</c:v>
                </c:pt>
                <c:pt idx="3805">
                  <c:v>42525</c:v>
                </c:pt>
                <c:pt idx="3806">
                  <c:v>42526</c:v>
                </c:pt>
                <c:pt idx="3807">
                  <c:v>42527</c:v>
                </c:pt>
                <c:pt idx="3808">
                  <c:v>42528</c:v>
                </c:pt>
                <c:pt idx="3809">
                  <c:v>42529</c:v>
                </c:pt>
                <c:pt idx="3810">
                  <c:v>42530</c:v>
                </c:pt>
                <c:pt idx="3811">
                  <c:v>42531</c:v>
                </c:pt>
                <c:pt idx="3812">
                  <c:v>42532</c:v>
                </c:pt>
                <c:pt idx="3813">
                  <c:v>42533</c:v>
                </c:pt>
                <c:pt idx="3814">
                  <c:v>42534</c:v>
                </c:pt>
                <c:pt idx="3815">
                  <c:v>42535</c:v>
                </c:pt>
                <c:pt idx="3816">
                  <c:v>42536</c:v>
                </c:pt>
                <c:pt idx="3817">
                  <c:v>42537</c:v>
                </c:pt>
                <c:pt idx="3818">
                  <c:v>42538</c:v>
                </c:pt>
                <c:pt idx="3819">
                  <c:v>42539</c:v>
                </c:pt>
                <c:pt idx="3820">
                  <c:v>42540</c:v>
                </c:pt>
                <c:pt idx="3821">
                  <c:v>42541</c:v>
                </c:pt>
                <c:pt idx="3822">
                  <c:v>42542</c:v>
                </c:pt>
                <c:pt idx="3823">
                  <c:v>42543</c:v>
                </c:pt>
                <c:pt idx="3824">
                  <c:v>42544</c:v>
                </c:pt>
                <c:pt idx="3825">
                  <c:v>42545</c:v>
                </c:pt>
                <c:pt idx="3826">
                  <c:v>42546</c:v>
                </c:pt>
                <c:pt idx="3827">
                  <c:v>42547</c:v>
                </c:pt>
                <c:pt idx="3828">
                  <c:v>42548</c:v>
                </c:pt>
                <c:pt idx="3829">
                  <c:v>42549</c:v>
                </c:pt>
                <c:pt idx="3830">
                  <c:v>42550</c:v>
                </c:pt>
                <c:pt idx="3831">
                  <c:v>42551</c:v>
                </c:pt>
                <c:pt idx="3832">
                  <c:v>42552</c:v>
                </c:pt>
                <c:pt idx="3833">
                  <c:v>42553</c:v>
                </c:pt>
                <c:pt idx="3834">
                  <c:v>42554</c:v>
                </c:pt>
                <c:pt idx="3835">
                  <c:v>42555</c:v>
                </c:pt>
                <c:pt idx="3836">
                  <c:v>42556</c:v>
                </c:pt>
                <c:pt idx="3837">
                  <c:v>42557</c:v>
                </c:pt>
                <c:pt idx="3838">
                  <c:v>42558</c:v>
                </c:pt>
                <c:pt idx="3839">
                  <c:v>42559</c:v>
                </c:pt>
                <c:pt idx="3840">
                  <c:v>42560</c:v>
                </c:pt>
                <c:pt idx="3841">
                  <c:v>42561</c:v>
                </c:pt>
                <c:pt idx="3842">
                  <c:v>42562</c:v>
                </c:pt>
                <c:pt idx="3843">
                  <c:v>42563</c:v>
                </c:pt>
                <c:pt idx="3844">
                  <c:v>42564</c:v>
                </c:pt>
                <c:pt idx="3845">
                  <c:v>42565</c:v>
                </c:pt>
                <c:pt idx="3846">
                  <c:v>42566</c:v>
                </c:pt>
                <c:pt idx="3847">
                  <c:v>42567</c:v>
                </c:pt>
                <c:pt idx="3848">
                  <c:v>42568</c:v>
                </c:pt>
                <c:pt idx="3849">
                  <c:v>42569</c:v>
                </c:pt>
                <c:pt idx="3850">
                  <c:v>42570</c:v>
                </c:pt>
                <c:pt idx="3851">
                  <c:v>42571</c:v>
                </c:pt>
                <c:pt idx="3852">
                  <c:v>42572</c:v>
                </c:pt>
                <c:pt idx="3853">
                  <c:v>42573</c:v>
                </c:pt>
                <c:pt idx="3854">
                  <c:v>42574</c:v>
                </c:pt>
                <c:pt idx="3855">
                  <c:v>42575</c:v>
                </c:pt>
                <c:pt idx="3856">
                  <c:v>42576</c:v>
                </c:pt>
                <c:pt idx="3857">
                  <c:v>42577</c:v>
                </c:pt>
                <c:pt idx="3858">
                  <c:v>42578</c:v>
                </c:pt>
                <c:pt idx="3859">
                  <c:v>42579</c:v>
                </c:pt>
                <c:pt idx="3860">
                  <c:v>42580</c:v>
                </c:pt>
                <c:pt idx="3861">
                  <c:v>42581</c:v>
                </c:pt>
                <c:pt idx="3862">
                  <c:v>42582</c:v>
                </c:pt>
                <c:pt idx="3863">
                  <c:v>42583</c:v>
                </c:pt>
                <c:pt idx="3864">
                  <c:v>42584</c:v>
                </c:pt>
                <c:pt idx="3865">
                  <c:v>42585</c:v>
                </c:pt>
                <c:pt idx="3866">
                  <c:v>42586</c:v>
                </c:pt>
                <c:pt idx="3867">
                  <c:v>42587</c:v>
                </c:pt>
                <c:pt idx="3868">
                  <c:v>42588</c:v>
                </c:pt>
                <c:pt idx="3869">
                  <c:v>42589</c:v>
                </c:pt>
                <c:pt idx="3870">
                  <c:v>42590</c:v>
                </c:pt>
                <c:pt idx="3871">
                  <c:v>42591</c:v>
                </c:pt>
                <c:pt idx="3872">
                  <c:v>42592</c:v>
                </c:pt>
                <c:pt idx="3873">
                  <c:v>42593</c:v>
                </c:pt>
                <c:pt idx="3874">
                  <c:v>42594</c:v>
                </c:pt>
                <c:pt idx="3875">
                  <c:v>42595</c:v>
                </c:pt>
                <c:pt idx="3876">
                  <c:v>42596</c:v>
                </c:pt>
                <c:pt idx="3877">
                  <c:v>42597</c:v>
                </c:pt>
                <c:pt idx="3878">
                  <c:v>42598</c:v>
                </c:pt>
                <c:pt idx="3879">
                  <c:v>42599</c:v>
                </c:pt>
                <c:pt idx="3880">
                  <c:v>42600</c:v>
                </c:pt>
                <c:pt idx="3881">
                  <c:v>42601</c:v>
                </c:pt>
                <c:pt idx="3882">
                  <c:v>42602</c:v>
                </c:pt>
                <c:pt idx="3883">
                  <c:v>42603</c:v>
                </c:pt>
                <c:pt idx="3884">
                  <c:v>42604</c:v>
                </c:pt>
                <c:pt idx="3885">
                  <c:v>42605</c:v>
                </c:pt>
                <c:pt idx="3886">
                  <c:v>42606</c:v>
                </c:pt>
                <c:pt idx="3887">
                  <c:v>42607</c:v>
                </c:pt>
                <c:pt idx="3888">
                  <c:v>42608</c:v>
                </c:pt>
                <c:pt idx="3889">
                  <c:v>42609</c:v>
                </c:pt>
                <c:pt idx="3890">
                  <c:v>42610</c:v>
                </c:pt>
                <c:pt idx="3891">
                  <c:v>42611</c:v>
                </c:pt>
                <c:pt idx="3892">
                  <c:v>42612</c:v>
                </c:pt>
                <c:pt idx="3893">
                  <c:v>42613</c:v>
                </c:pt>
                <c:pt idx="3894">
                  <c:v>42614</c:v>
                </c:pt>
                <c:pt idx="3895">
                  <c:v>42615</c:v>
                </c:pt>
                <c:pt idx="3896">
                  <c:v>42616</c:v>
                </c:pt>
                <c:pt idx="3897">
                  <c:v>42617</c:v>
                </c:pt>
                <c:pt idx="3898">
                  <c:v>42618</c:v>
                </c:pt>
                <c:pt idx="3899">
                  <c:v>42619</c:v>
                </c:pt>
                <c:pt idx="3900">
                  <c:v>42620</c:v>
                </c:pt>
                <c:pt idx="3901">
                  <c:v>42621</c:v>
                </c:pt>
                <c:pt idx="3902">
                  <c:v>42622</c:v>
                </c:pt>
                <c:pt idx="3903">
                  <c:v>42623</c:v>
                </c:pt>
                <c:pt idx="3904">
                  <c:v>42624</c:v>
                </c:pt>
                <c:pt idx="3905">
                  <c:v>42625</c:v>
                </c:pt>
                <c:pt idx="3906">
                  <c:v>42626</c:v>
                </c:pt>
                <c:pt idx="3907">
                  <c:v>42627</c:v>
                </c:pt>
                <c:pt idx="3908">
                  <c:v>42628</c:v>
                </c:pt>
                <c:pt idx="3909">
                  <c:v>42629</c:v>
                </c:pt>
                <c:pt idx="3910">
                  <c:v>42630</c:v>
                </c:pt>
                <c:pt idx="3911">
                  <c:v>42631</c:v>
                </c:pt>
                <c:pt idx="3912">
                  <c:v>42632</c:v>
                </c:pt>
                <c:pt idx="3913">
                  <c:v>42633</c:v>
                </c:pt>
                <c:pt idx="3914">
                  <c:v>42634</c:v>
                </c:pt>
                <c:pt idx="3915">
                  <c:v>42635</c:v>
                </c:pt>
                <c:pt idx="3916">
                  <c:v>42636</c:v>
                </c:pt>
                <c:pt idx="3917">
                  <c:v>42637</c:v>
                </c:pt>
                <c:pt idx="3918">
                  <c:v>42638</c:v>
                </c:pt>
                <c:pt idx="3919">
                  <c:v>42639</c:v>
                </c:pt>
                <c:pt idx="3920">
                  <c:v>42640</c:v>
                </c:pt>
                <c:pt idx="3921">
                  <c:v>42641</c:v>
                </c:pt>
                <c:pt idx="3922">
                  <c:v>42642</c:v>
                </c:pt>
                <c:pt idx="3923">
                  <c:v>42643</c:v>
                </c:pt>
                <c:pt idx="3924">
                  <c:v>42644</c:v>
                </c:pt>
                <c:pt idx="3925">
                  <c:v>42645</c:v>
                </c:pt>
                <c:pt idx="3926">
                  <c:v>42646</c:v>
                </c:pt>
                <c:pt idx="3927">
                  <c:v>42647</c:v>
                </c:pt>
                <c:pt idx="3928">
                  <c:v>42648</c:v>
                </c:pt>
                <c:pt idx="3929">
                  <c:v>42649</c:v>
                </c:pt>
                <c:pt idx="3930">
                  <c:v>42650</c:v>
                </c:pt>
                <c:pt idx="3931">
                  <c:v>42651</c:v>
                </c:pt>
                <c:pt idx="3932">
                  <c:v>42652</c:v>
                </c:pt>
                <c:pt idx="3933">
                  <c:v>42653</c:v>
                </c:pt>
                <c:pt idx="3934">
                  <c:v>42654</c:v>
                </c:pt>
                <c:pt idx="3935">
                  <c:v>42655</c:v>
                </c:pt>
                <c:pt idx="3936">
                  <c:v>42656</c:v>
                </c:pt>
                <c:pt idx="3937">
                  <c:v>42657</c:v>
                </c:pt>
                <c:pt idx="3938">
                  <c:v>42658</c:v>
                </c:pt>
                <c:pt idx="3939">
                  <c:v>42659</c:v>
                </c:pt>
                <c:pt idx="3940">
                  <c:v>42660</c:v>
                </c:pt>
                <c:pt idx="3941">
                  <c:v>42661</c:v>
                </c:pt>
                <c:pt idx="3942">
                  <c:v>42662</c:v>
                </c:pt>
                <c:pt idx="3943">
                  <c:v>42663</c:v>
                </c:pt>
                <c:pt idx="3944">
                  <c:v>42664</c:v>
                </c:pt>
                <c:pt idx="3945">
                  <c:v>42665</c:v>
                </c:pt>
                <c:pt idx="3946">
                  <c:v>42666</c:v>
                </c:pt>
                <c:pt idx="3947">
                  <c:v>42667</c:v>
                </c:pt>
                <c:pt idx="3948">
                  <c:v>42668</c:v>
                </c:pt>
                <c:pt idx="3949">
                  <c:v>42669</c:v>
                </c:pt>
                <c:pt idx="3950">
                  <c:v>42670</c:v>
                </c:pt>
                <c:pt idx="3951">
                  <c:v>42671</c:v>
                </c:pt>
                <c:pt idx="3952">
                  <c:v>42672</c:v>
                </c:pt>
                <c:pt idx="3953">
                  <c:v>42673</c:v>
                </c:pt>
                <c:pt idx="3954">
                  <c:v>42674</c:v>
                </c:pt>
                <c:pt idx="3955">
                  <c:v>42675</c:v>
                </c:pt>
                <c:pt idx="3956">
                  <c:v>42676</c:v>
                </c:pt>
                <c:pt idx="3957">
                  <c:v>42677</c:v>
                </c:pt>
                <c:pt idx="3958">
                  <c:v>42678</c:v>
                </c:pt>
                <c:pt idx="3959">
                  <c:v>42679</c:v>
                </c:pt>
                <c:pt idx="3960">
                  <c:v>42680</c:v>
                </c:pt>
                <c:pt idx="3961">
                  <c:v>42681</c:v>
                </c:pt>
                <c:pt idx="3962">
                  <c:v>42682</c:v>
                </c:pt>
                <c:pt idx="3963">
                  <c:v>42683</c:v>
                </c:pt>
                <c:pt idx="3964">
                  <c:v>42684</c:v>
                </c:pt>
                <c:pt idx="3965">
                  <c:v>42685</c:v>
                </c:pt>
                <c:pt idx="3966">
                  <c:v>42686</c:v>
                </c:pt>
                <c:pt idx="3967">
                  <c:v>42687</c:v>
                </c:pt>
                <c:pt idx="3968">
                  <c:v>42688</c:v>
                </c:pt>
                <c:pt idx="3969">
                  <c:v>42689</c:v>
                </c:pt>
                <c:pt idx="3970">
                  <c:v>42690</c:v>
                </c:pt>
                <c:pt idx="3971">
                  <c:v>42691</c:v>
                </c:pt>
                <c:pt idx="3972">
                  <c:v>42692</c:v>
                </c:pt>
                <c:pt idx="3973">
                  <c:v>42693</c:v>
                </c:pt>
                <c:pt idx="3974">
                  <c:v>42694</c:v>
                </c:pt>
                <c:pt idx="3975">
                  <c:v>42695</c:v>
                </c:pt>
                <c:pt idx="3976">
                  <c:v>42696</c:v>
                </c:pt>
                <c:pt idx="3977">
                  <c:v>42697</c:v>
                </c:pt>
                <c:pt idx="3978">
                  <c:v>42698</c:v>
                </c:pt>
                <c:pt idx="3979">
                  <c:v>42699</c:v>
                </c:pt>
                <c:pt idx="3980">
                  <c:v>42700</c:v>
                </c:pt>
                <c:pt idx="3981">
                  <c:v>42701</c:v>
                </c:pt>
                <c:pt idx="3982">
                  <c:v>42702</c:v>
                </c:pt>
                <c:pt idx="3983">
                  <c:v>42703</c:v>
                </c:pt>
                <c:pt idx="3984">
                  <c:v>42704</c:v>
                </c:pt>
                <c:pt idx="3985">
                  <c:v>42705</c:v>
                </c:pt>
                <c:pt idx="3986">
                  <c:v>42706</c:v>
                </c:pt>
                <c:pt idx="3987">
                  <c:v>42707</c:v>
                </c:pt>
                <c:pt idx="3988">
                  <c:v>42708</c:v>
                </c:pt>
                <c:pt idx="3989">
                  <c:v>42709</c:v>
                </c:pt>
                <c:pt idx="3990">
                  <c:v>42710</c:v>
                </c:pt>
                <c:pt idx="3991">
                  <c:v>42711</c:v>
                </c:pt>
                <c:pt idx="3992">
                  <c:v>42712</c:v>
                </c:pt>
                <c:pt idx="3993">
                  <c:v>42713</c:v>
                </c:pt>
                <c:pt idx="3994">
                  <c:v>42714</c:v>
                </c:pt>
                <c:pt idx="3995">
                  <c:v>42715</c:v>
                </c:pt>
                <c:pt idx="3996">
                  <c:v>42716</c:v>
                </c:pt>
                <c:pt idx="3997">
                  <c:v>42717</c:v>
                </c:pt>
                <c:pt idx="3998">
                  <c:v>42718</c:v>
                </c:pt>
                <c:pt idx="3999">
                  <c:v>42719</c:v>
                </c:pt>
                <c:pt idx="4000">
                  <c:v>42720</c:v>
                </c:pt>
                <c:pt idx="4001">
                  <c:v>42721</c:v>
                </c:pt>
                <c:pt idx="4002">
                  <c:v>42722</c:v>
                </c:pt>
                <c:pt idx="4003">
                  <c:v>42723</c:v>
                </c:pt>
                <c:pt idx="4004">
                  <c:v>42724</c:v>
                </c:pt>
                <c:pt idx="4005">
                  <c:v>42725</c:v>
                </c:pt>
                <c:pt idx="4006">
                  <c:v>42726</c:v>
                </c:pt>
                <c:pt idx="4007">
                  <c:v>42727</c:v>
                </c:pt>
                <c:pt idx="4008">
                  <c:v>42728</c:v>
                </c:pt>
                <c:pt idx="4009">
                  <c:v>42729</c:v>
                </c:pt>
                <c:pt idx="4010">
                  <c:v>42730</c:v>
                </c:pt>
                <c:pt idx="4011">
                  <c:v>42731</c:v>
                </c:pt>
                <c:pt idx="4012">
                  <c:v>42732</c:v>
                </c:pt>
                <c:pt idx="4013">
                  <c:v>42733</c:v>
                </c:pt>
                <c:pt idx="4014">
                  <c:v>42734</c:v>
                </c:pt>
                <c:pt idx="4015">
                  <c:v>42735</c:v>
                </c:pt>
                <c:pt idx="4016">
                  <c:v>42737</c:v>
                </c:pt>
              </c:numCache>
            </c:numRef>
          </c:cat>
          <c:val>
            <c:numRef>
              <c:f>Chart!$C$2:$C$4018</c:f>
              <c:numCache>
                <c:formatCode>_(* #,##0.00_);_(* \(#,##0.00\);_(* "-"??_);_(@_)</c:formatCode>
                <c:ptCount val="4017"/>
                <c:pt idx="0">
                  <c:v>1.1845534233593935</c:v>
                </c:pt>
                <c:pt idx="1">
                  <c:v>1.1820330969267139</c:v>
                </c:pt>
                <c:pt idx="2">
                  <c:v>1.1981787682722262</c:v>
                </c:pt>
                <c:pt idx="3">
                  <c:v>1.20962864400629</c:v>
                </c:pt>
                <c:pt idx="4">
                  <c:v>1.2103606874848705</c:v>
                </c:pt>
                <c:pt idx="5">
                  <c:v>1.2150668286755772</c:v>
                </c:pt>
                <c:pt idx="6">
                  <c:v>1.2150668286755772</c:v>
                </c:pt>
                <c:pt idx="7">
                  <c:v>1.2150668286755772</c:v>
                </c:pt>
                <c:pt idx="8">
                  <c:v>1.2062726176115803</c:v>
                </c:pt>
                <c:pt idx="9">
                  <c:v>1.2137395314965409</c:v>
                </c:pt>
                <c:pt idx="10">
                  <c:v>1.2040939193257074</c:v>
                </c:pt>
                <c:pt idx="11">
                  <c:v>1.2105072025178552</c:v>
                </c:pt>
                <c:pt idx="12">
                  <c:v>1.2105072025178552</c:v>
                </c:pt>
                <c:pt idx="13">
                  <c:v>1.2105072025178552</c:v>
                </c:pt>
                <c:pt idx="14">
                  <c:v>1.2122681537156019</c:v>
                </c:pt>
                <c:pt idx="15">
                  <c:v>1.2075836251660428</c:v>
                </c:pt>
                <c:pt idx="16">
                  <c:v>1.2086052695189751</c:v>
                </c:pt>
                <c:pt idx="17">
                  <c:v>1.2110936175366356</c:v>
                </c:pt>
                <c:pt idx="18">
                  <c:v>1.2103606874848705</c:v>
                </c:pt>
                <c:pt idx="19">
                  <c:v>1.2103606874848705</c:v>
                </c:pt>
                <c:pt idx="20">
                  <c:v>1.2103606874848705</c:v>
                </c:pt>
                <c:pt idx="21">
                  <c:v>1.2283503255128363</c:v>
                </c:pt>
                <c:pt idx="22">
                  <c:v>1.2291052114060963</c:v>
                </c:pt>
                <c:pt idx="23">
                  <c:v>1.2254901960784315</c:v>
                </c:pt>
                <c:pt idx="24">
                  <c:v>1.2232415902140672</c:v>
                </c:pt>
                <c:pt idx="25">
                  <c:v>1.2130033964095099</c:v>
                </c:pt>
                <c:pt idx="26">
                  <c:v>1.2130033964095099</c:v>
                </c:pt>
                <c:pt idx="27">
                  <c:v>1.2130033964095099</c:v>
                </c:pt>
                <c:pt idx="28">
                  <c:v>1.2091898428053205</c:v>
                </c:pt>
                <c:pt idx="29">
                  <c:v>1.2161011796181442</c:v>
                </c:pt>
                <c:pt idx="30">
                  <c:v>1.20962864400629</c:v>
                </c:pt>
                <c:pt idx="31">
                  <c:v>1.2099213551119177</c:v>
                </c:pt>
                <c:pt idx="32">
                  <c:v>1.2025012025012025</c:v>
                </c:pt>
                <c:pt idx="33">
                  <c:v>1.2025012025012025</c:v>
                </c:pt>
                <c:pt idx="34">
                  <c:v>1.2025012025012025</c:v>
                </c:pt>
                <c:pt idx="35">
                  <c:v>1.1973180076628351</c:v>
                </c:pt>
                <c:pt idx="36">
                  <c:v>1.1976047904191618</c:v>
                </c:pt>
                <c:pt idx="37">
                  <c:v>1.193744777366599</c:v>
                </c:pt>
                <c:pt idx="38">
                  <c:v>1.1967448539971277</c:v>
                </c:pt>
                <c:pt idx="39">
                  <c:v>1.1924636298592892</c:v>
                </c:pt>
                <c:pt idx="40">
                  <c:v>1.1924636298592892</c:v>
                </c:pt>
                <c:pt idx="41">
                  <c:v>1.1924636298592892</c:v>
                </c:pt>
                <c:pt idx="42">
                  <c:v>1.1909015124449207</c:v>
                </c:pt>
                <c:pt idx="43">
                  <c:v>1.1897679952409279</c:v>
                </c:pt>
                <c:pt idx="44">
                  <c:v>1.1887779362815027</c:v>
                </c:pt>
                <c:pt idx="45">
                  <c:v>1.1884953648680769</c:v>
                </c:pt>
                <c:pt idx="46">
                  <c:v>1.1909015124449207</c:v>
                </c:pt>
                <c:pt idx="47">
                  <c:v>1.1909015124449207</c:v>
                </c:pt>
                <c:pt idx="48">
                  <c:v>1.1909015124449207</c:v>
                </c:pt>
                <c:pt idx="49">
                  <c:v>1.1909015124449207</c:v>
                </c:pt>
                <c:pt idx="50">
                  <c:v>1.188212927756654</c:v>
                </c:pt>
                <c:pt idx="51">
                  <c:v>1.1958861516383639</c:v>
                </c:pt>
                <c:pt idx="52">
                  <c:v>1.1904761904761905</c:v>
                </c:pt>
                <c:pt idx="53">
                  <c:v>1.1904761904761905</c:v>
                </c:pt>
                <c:pt idx="54">
                  <c:v>1.1904761904761905</c:v>
                </c:pt>
                <c:pt idx="55">
                  <c:v>1.1856770215793218</c:v>
                </c:pt>
                <c:pt idx="56">
                  <c:v>1.188212927756654</c:v>
                </c:pt>
                <c:pt idx="57">
                  <c:v>1.1938872970391594</c:v>
                </c:pt>
                <c:pt idx="58">
                  <c:v>1.1941724385001193</c:v>
                </c:pt>
                <c:pt idx="59">
                  <c:v>1.2020675561966583</c:v>
                </c:pt>
                <c:pt idx="60">
                  <c:v>1.2020675561966583</c:v>
                </c:pt>
                <c:pt idx="61">
                  <c:v>1.2020675561966583</c:v>
                </c:pt>
                <c:pt idx="62">
                  <c:v>1.203659123736158</c:v>
                </c:pt>
                <c:pt idx="63">
                  <c:v>1.1918951132300357</c:v>
                </c:pt>
                <c:pt idx="64">
                  <c:v>1.1930326890956813</c:v>
                </c:pt>
                <c:pt idx="65">
                  <c:v>1.1938872970391594</c:v>
                </c:pt>
                <c:pt idx="66">
                  <c:v>1.1928903733746867</c:v>
                </c:pt>
                <c:pt idx="67">
                  <c:v>1.1928903733746867</c:v>
                </c:pt>
                <c:pt idx="68">
                  <c:v>1.1928903733746867</c:v>
                </c:pt>
                <c:pt idx="69">
                  <c:v>1.1931750387781888</c:v>
                </c:pt>
                <c:pt idx="70">
                  <c:v>1.1957431543704411</c:v>
                </c:pt>
                <c:pt idx="71">
                  <c:v>1.2030798845043311</c:v>
                </c:pt>
                <c:pt idx="72">
                  <c:v>1.2081672103419114</c:v>
                </c:pt>
                <c:pt idx="73">
                  <c:v>1.2181751735899622</c:v>
                </c:pt>
                <c:pt idx="74">
                  <c:v>1.2181751735899622</c:v>
                </c:pt>
                <c:pt idx="75">
                  <c:v>1.2181751735899622</c:v>
                </c:pt>
                <c:pt idx="76">
                  <c:v>1.2183235867446394</c:v>
                </c:pt>
                <c:pt idx="77">
                  <c:v>1.2144765606023804</c:v>
                </c:pt>
                <c:pt idx="78">
                  <c:v>1.2074378169524269</c:v>
                </c:pt>
                <c:pt idx="79">
                  <c:v>1.2067093037287318</c:v>
                </c:pt>
                <c:pt idx="80">
                  <c:v>1.1974613818704347</c:v>
                </c:pt>
                <c:pt idx="81">
                  <c:v>1.1974613818704347</c:v>
                </c:pt>
                <c:pt idx="82">
                  <c:v>1.1974613818704347</c:v>
                </c:pt>
                <c:pt idx="83">
                  <c:v>1.2029351617947792</c:v>
                </c:pt>
                <c:pt idx="84">
                  <c:v>1.2061271257990593</c:v>
                </c:pt>
                <c:pt idx="85">
                  <c:v>1.2023566189731874</c:v>
                </c:pt>
                <c:pt idx="86">
                  <c:v>1.2072920439454304</c:v>
                </c:pt>
                <c:pt idx="87">
                  <c:v>1.2097749818533752</c:v>
                </c:pt>
                <c:pt idx="88">
                  <c:v>1.2097749818533752</c:v>
                </c:pt>
                <c:pt idx="89">
                  <c:v>1.2097749818533752</c:v>
                </c:pt>
                <c:pt idx="90">
                  <c:v>1.2065637065637065</c:v>
                </c:pt>
                <c:pt idx="91">
                  <c:v>1.2171372930866602</c:v>
                </c:pt>
                <c:pt idx="92">
                  <c:v>1.2257906349595489</c:v>
                </c:pt>
                <c:pt idx="93">
                  <c:v>1.2313754463735993</c:v>
                </c:pt>
                <c:pt idx="94">
                  <c:v>1.2192148256522799</c:v>
                </c:pt>
                <c:pt idx="95">
                  <c:v>1.2192148256522799</c:v>
                </c:pt>
                <c:pt idx="96">
                  <c:v>1.2192148256522799</c:v>
                </c:pt>
                <c:pt idx="97">
                  <c:v>1.2112403100775193</c:v>
                </c:pt>
                <c:pt idx="98">
                  <c:v>1.2112403100775193</c:v>
                </c:pt>
                <c:pt idx="99">
                  <c:v>1.2146240738491436</c:v>
                </c:pt>
                <c:pt idx="100">
                  <c:v>1.2105072025178552</c:v>
                </c:pt>
                <c:pt idx="101">
                  <c:v>1.2112403100775193</c:v>
                </c:pt>
                <c:pt idx="102">
                  <c:v>1.2112403100775193</c:v>
                </c:pt>
                <c:pt idx="103">
                  <c:v>1.2112403100775193</c:v>
                </c:pt>
                <c:pt idx="104">
                  <c:v>1.2198097096852891</c:v>
                </c:pt>
                <c:pt idx="105">
                  <c:v>1.2259409096481551</c:v>
                </c:pt>
                <c:pt idx="106">
                  <c:v>1.2347203358439314</c:v>
                </c:pt>
                <c:pt idx="107">
                  <c:v>1.2327416173570018</c:v>
                </c:pt>
                <c:pt idx="108">
                  <c:v>1.2319822594554639</c:v>
                </c:pt>
                <c:pt idx="109">
                  <c:v>1.2319822594554639</c:v>
                </c:pt>
                <c:pt idx="110">
                  <c:v>1.2319822594554639</c:v>
                </c:pt>
                <c:pt idx="111">
                  <c:v>1.238083446824316</c:v>
                </c:pt>
                <c:pt idx="112">
                  <c:v>1.2390038409119069</c:v>
                </c:pt>
                <c:pt idx="113">
                  <c:v>1.2411567580985479</c:v>
                </c:pt>
                <c:pt idx="114">
                  <c:v>1.2430080795525171</c:v>
                </c:pt>
                <c:pt idx="115">
                  <c:v>1.2553351744915893</c:v>
                </c:pt>
                <c:pt idx="116">
                  <c:v>1.2553351744915893</c:v>
                </c:pt>
                <c:pt idx="117">
                  <c:v>1.2553351744915893</c:v>
                </c:pt>
                <c:pt idx="118">
                  <c:v>1.2623074981065388</c:v>
                </c:pt>
                <c:pt idx="119">
                  <c:v>1.2642225031605563</c:v>
                </c:pt>
                <c:pt idx="120">
                  <c:v>1.2637432073802604</c:v>
                </c:pt>
                <c:pt idx="121">
                  <c:v>1.2596044841919636</c:v>
                </c:pt>
                <c:pt idx="122">
                  <c:v>1.2691965985531157</c:v>
                </c:pt>
                <c:pt idx="123">
                  <c:v>1.2691965985531157</c:v>
                </c:pt>
                <c:pt idx="124">
                  <c:v>1.2691965985531157</c:v>
                </c:pt>
                <c:pt idx="125">
                  <c:v>1.2763241863433312</c:v>
                </c:pt>
                <c:pt idx="126">
                  <c:v>1.2693577050012694</c:v>
                </c:pt>
                <c:pt idx="127">
                  <c:v>1.2790995139421846</c:v>
                </c:pt>
                <c:pt idx="128">
                  <c:v>1.271940981938438</c:v>
                </c:pt>
                <c:pt idx="129">
                  <c:v>1.2926577042399174</c:v>
                </c:pt>
                <c:pt idx="130">
                  <c:v>1.2926577042399174</c:v>
                </c:pt>
                <c:pt idx="131">
                  <c:v>1.2926577042399174</c:v>
                </c:pt>
                <c:pt idx="132">
                  <c:v>1.2807377049180326</c:v>
                </c:pt>
                <c:pt idx="133">
                  <c:v>1.2820512820512819</c:v>
                </c:pt>
                <c:pt idx="134">
                  <c:v>1.2894906511927788</c:v>
                </c:pt>
                <c:pt idx="135">
                  <c:v>1.2777919754663942</c:v>
                </c:pt>
                <c:pt idx="136">
                  <c:v>1.2768130745658834</c:v>
                </c:pt>
                <c:pt idx="137">
                  <c:v>1.2768130745658834</c:v>
                </c:pt>
                <c:pt idx="138">
                  <c:v>1.2768130745658834</c:v>
                </c:pt>
                <c:pt idx="139">
                  <c:v>1.2777919754663942</c:v>
                </c:pt>
                <c:pt idx="140">
                  <c:v>1.2845215157353886</c:v>
                </c:pt>
                <c:pt idx="141">
                  <c:v>1.2868356710848023</c:v>
                </c:pt>
                <c:pt idx="142">
                  <c:v>1.2779552715654952</c:v>
                </c:pt>
                <c:pt idx="143">
                  <c:v>1.2813941568426448</c:v>
                </c:pt>
                <c:pt idx="144">
                  <c:v>1.2813941568426448</c:v>
                </c:pt>
                <c:pt idx="145">
                  <c:v>1.2813941568426448</c:v>
                </c:pt>
                <c:pt idx="146">
                  <c:v>1.2769761205465457</c:v>
                </c:pt>
                <c:pt idx="147">
                  <c:v>1.2873326467559216</c:v>
                </c:pt>
                <c:pt idx="148">
                  <c:v>1.2883277505797475</c:v>
                </c:pt>
                <c:pt idx="149">
                  <c:v>1.2768130745658834</c:v>
                </c:pt>
                <c:pt idx="150">
                  <c:v>1.2817226352217379</c:v>
                </c:pt>
                <c:pt idx="151">
                  <c:v>1.2817226352217379</c:v>
                </c:pt>
                <c:pt idx="152">
                  <c:v>1.2817226352217379</c:v>
                </c:pt>
                <c:pt idx="153">
                  <c:v>1.2965123816932451</c:v>
                </c:pt>
                <c:pt idx="154">
                  <c:v>1.2876641771825907</c:v>
                </c:pt>
                <c:pt idx="155">
                  <c:v>1.2810658467845248</c:v>
                </c:pt>
                <c:pt idx="156">
                  <c:v>1.2766500702157539</c:v>
                </c:pt>
                <c:pt idx="157">
                  <c:v>1.2658227848101264</c:v>
                </c:pt>
                <c:pt idx="158">
                  <c:v>1.2658227848101264</c:v>
                </c:pt>
                <c:pt idx="159">
                  <c:v>1.2658227848101264</c:v>
                </c:pt>
                <c:pt idx="160">
                  <c:v>1.2608750472828143</c:v>
                </c:pt>
                <c:pt idx="161">
                  <c:v>1.2588116817724069</c:v>
                </c:pt>
                <c:pt idx="162">
                  <c:v>1.2575452716297786</c:v>
                </c:pt>
                <c:pt idx="163">
                  <c:v>1.2618296529968454</c:v>
                </c:pt>
                <c:pt idx="164">
                  <c:v>1.2658227848101264</c:v>
                </c:pt>
                <c:pt idx="165">
                  <c:v>1.2658227848101264</c:v>
                </c:pt>
                <c:pt idx="166">
                  <c:v>1.2658227848101264</c:v>
                </c:pt>
                <c:pt idx="167">
                  <c:v>1.2588116817724069</c:v>
                </c:pt>
                <c:pt idx="168">
                  <c:v>1.2564392511622062</c:v>
                </c:pt>
                <c:pt idx="169">
                  <c:v>1.2627857052658162</c:v>
                </c:pt>
                <c:pt idx="170">
                  <c:v>1.2597631645250693</c:v>
                </c:pt>
                <c:pt idx="171">
                  <c:v>1.2548625925461161</c:v>
                </c:pt>
                <c:pt idx="172">
                  <c:v>1.2548625925461161</c:v>
                </c:pt>
                <c:pt idx="173">
                  <c:v>1.2548625925461161</c:v>
                </c:pt>
                <c:pt idx="174">
                  <c:v>1.2572290671360322</c:v>
                </c:pt>
                <c:pt idx="175">
                  <c:v>1.2578616352201257</c:v>
                </c:pt>
                <c:pt idx="176">
                  <c:v>1.2567550584391103</c:v>
                </c:pt>
                <c:pt idx="177">
                  <c:v>1.2531328320802004</c:v>
                </c:pt>
                <c:pt idx="178">
                  <c:v>1.2716174974567651</c:v>
                </c:pt>
                <c:pt idx="179">
                  <c:v>1.2716174974567651</c:v>
                </c:pt>
                <c:pt idx="180">
                  <c:v>1.2716174974567651</c:v>
                </c:pt>
                <c:pt idx="181">
                  <c:v>1.2800819252432156</c:v>
                </c:pt>
                <c:pt idx="182">
                  <c:v>1.2799180852425445</c:v>
                </c:pt>
                <c:pt idx="183">
                  <c:v>1.2782819890067749</c:v>
                </c:pt>
                <c:pt idx="184">
                  <c:v>1.2746972594008923</c:v>
                </c:pt>
                <c:pt idx="185">
                  <c:v>1.2779552715654952</c:v>
                </c:pt>
                <c:pt idx="186">
                  <c:v>1.2779552715654952</c:v>
                </c:pt>
                <c:pt idx="187">
                  <c:v>1.2779552715654952</c:v>
                </c:pt>
                <c:pt idx="188">
                  <c:v>1.2774655084312723</c:v>
                </c:pt>
                <c:pt idx="189">
                  <c:v>1.2742099898063199</c:v>
                </c:pt>
                <c:pt idx="190">
                  <c:v>1.2735608762098829</c:v>
                </c:pt>
                <c:pt idx="191">
                  <c:v>1.2695188523549576</c:v>
                </c:pt>
                <c:pt idx="192">
                  <c:v>1.2669453946534905</c:v>
                </c:pt>
                <c:pt idx="193">
                  <c:v>1.2669453946534905</c:v>
                </c:pt>
                <c:pt idx="194">
                  <c:v>1.2669453946534905</c:v>
                </c:pt>
                <c:pt idx="195">
                  <c:v>1.2542330364981813</c:v>
                </c:pt>
                <c:pt idx="196">
                  <c:v>1.2540757461750689</c:v>
                </c:pt>
                <c:pt idx="197">
                  <c:v>1.2504689258471928</c:v>
                </c:pt>
                <c:pt idx="198">
                  <c:v>1.2639029322548028</c:v>
                </c:pt>
                <c:pt idx="199">
                  <c:v>1.2683916793505834</c:v>
                </c:pt>
                <c:pt idx="200">
                  <c:v>1.2683916793505834</c:v>
                </c:pt>
                <c:pt idx="201">
                  <c:v>1.2683916793505834</c:v>
                </c:pt>
                <c:pt idx="202">
                  <c:v>1.2639029322548028</c:v>
                </c:pt>
                <c:pt idx="203">
                  <c:v>1.2578616352201257</c:v>
                </c:pt>
                <c:pt idx="204">
                  <c:v>1.2631047113805736</c:v>
                </c:pt>
                <c:pt idx="205">
                  <c:v>1.2735608762098829</c:v>
                </c:pt>
                <c:pt idx="206">
                  <c:v>1.2750223128904756</c:v>
                </c:pt>
                <c:pt idx="207">
                  <c:v>1.2750223128904756</c:v>
                </c:pt>
                <c:pt idx="208">
                  <c:v>1.2750223128904756</c:v>
                </c:pt>
                <c:pt idx="209">
                  <c:v>1.277139208173691</c:v>
                </c:pt>
                <c:pt idx="210">
                  <c:v>1.2779552715654952</c:v>
                </c:pt>
                <c:pt idx="211">
                  <c:v>1.2804097311139564</c:v>
                </c:pt>
                <c:pt idx="212">
                  <c:v>1.2782819890067749</c:v>
                </c:pt>
                <c:pt idx="213">
                  <c:v>1.2901561088891755</c:v>
                </c:pt>
                <c:pt idx="214">
                  <c:v>1.2901561088891755</c:v>
                </c:pt>
                <c:pt idx="215">
                  <c:v>1.2901561088891755</c:v>
                </c:pt>
                <c:pt idx="216">
                  <c:v>1.2871669455528381</c:v>
                </c:pt>
                <c:pt idx="217">
                  <c:v>1.2843565373747754</c:v>
                </c:pt>
                <c:pt idx="218">
                  <c:v>1.289324394017535</c:v>
                </c:pt>
                <c:pt idx="219">
                  <c:v>1.2768130745658834</c:v>
                </c:pt>
                <c:pt idx="220">
                  <c:v>1.2759984688018375</c:v>
                </c:pt>
                <c:pt idx="221">
                  <c:v>1.2759984688018375</c:v>
                </c:pt>
                <c:pt idx="222">
                  <c:v>1.2759984688018375</c:v>
                </c:pt>
                <c:pt idx="223">
                  <c:v>1.2745347947998982</c:v>
                </c:pt>
                <c:pt idx="224">
                  <c:v>1.2794268167860798</c:v>
                </c:pt>
                <c:pt idx="225">
                  <c:v>1.2873326467559216</c:v>
                </c:pt>
                <c:pt idx="226">
                  <c:v>1.2874983906270119</c:v>
                </c:pt>
                <c:pt idx="227">
                  <c:v>1.2817226352217379</c:v>
                </c:pt>
                <c:pt idx="228">
                  <c:v>1.2817226352217379</c:v>
                </c:pt>
                <c:pt idx="229">
                  <c:v>1.2817226352217379</c:v>
                </c:pt>
                <c:pt idx="230">
                  <c:v>1.291822761917065</c:v>
                </c:pt>
                <c:pt idx="231">
                  <c:v>1.2807377049180326</c:v>
                </c:pt>
                <c:pt idx="232">
                  <c:v>1.2799180852425445</c:v>
                </c:pt>
                <c:pt idx="233">
                  <c:v>1.277139208173691</c:v>
                </c:pt>
                <c:pt idx="234">
                  <c:v>1.277139208173691</c:v>
                </c:pt>
                <c:pt idx="235">
                  <c:v>1.277139208173691</c:v>
                </c:pt>
                <c:pt idx="236">
                  <c:v>1.277139208173691</c:v>
                </c:pt>
                <c:pt idx="237">
                  <c:v>1.2792631444288092</c:v>
                </c:pt>
                <c:pt idx="238">
                  <c:v>1.2769761205465457</c:v>
                </c:pt>
                <c:pt idx="239">
                  <c:v>1.2828736369467608</c:v>
                </c:pt>
                <c:pt idx="240">
                  <c:v>1.2797542871768621</c:v>
                </c:pt>
                <c:pt idx="241">
                  <c:v>1.283532280836863</c:v>
                </c:pt>
                <c:pt idx="242">
                  <c:v>1.283532280836863</c:v>
                </c:pt>
                <c:pt idx="243">
                  <c:v>1.283532280836863</c:v>
                </c:pt>
                <c:pt idx="244">
                  <c:v>1.2871669455528381</c:v>
                </c:pt>
                <c:pt idx="245">
                  <c:v>1.2815583749839805</c:v>
                </c:pt>
                <c:pt idx="246">
                  <c:v>1.2792631444288092</c:v>
                </c:pt>
                <c:pt idx="247">
                  <c:v>1.2759984688018375</c:v>
                </c:pt>
                <c:pt idx="248">
                  <c:v>1.2674271229404308</c:v>
                </c:pt>
                <c:pt idx="249">
                  <c:v>1.2674271229404308</c:v>
                </c:pt>
                <c:pt idx="250">
                  <c:v>1.2674271229404308</c:v>
                </c:pt>
                <c:pt idx="251">
                  <c:v>1.2708095056551023</c:v>
                </c:pt>
                <c:pt idx="252">
                  <c:v>1.2703252032520325</c:v>
                </c:pt>
                <c:pt idx="253">
                  <c:v>1.2712941774726672</c:v>
                </c:pt>
                <c:pt idx="254">
                  <c:v>1.2745347947998982</c:v>
                </c:pt>
                <c:pt idx="255">
                  <c:v>1.2651821862348178</c:v>
                </c:pt>
                <c:pt idx="256">
                  <c:v>1.2651821862348178</c:v>
                </c:pt>
                <c:pt idx="257">
                  <c:v>1.2651821862348178</c:v>
                </c:pt>
                <c:pt idx="258">
                  <c:v>1.2675877804537963</c:v>
                </c:pt>
                <c:pt idx="259">
                  <c:v>1.2687135244861709</c:v>
                </c:pt>
                <c:pt idx="260">
                  <c:v>1.2706480304955527</c:v>
                </c:pt>
                <c:pt idx="261">
                  <c:v>1.2730744748567793</c:v>
                </c:pt>
                <c:pt idx="262">
                  <c:v>1.2800819252432156</c:v>
                </c:pt>
                <c:pt idx="263">
                  <c:v>1.2800819252432156</c:v>
                </c:pt>
                <c:pt idx="264">
                  <c:v>1.2800819252432156</c:v>
                </c:pt>
                <c:pt idx="265">
                  <c:v>1.2750223128904756</c:v>
                </c:pt>
                <c:pt idx="266">
                  <c:v>1.2691965985531157</c:v>
                </c:pt>
                <c:pt idx="267">
                  <c:v>1.2701638511367968</c:v>
                </c:pt>
                <c:pt idx="268">
                  <c:v>1.2706480304955527</c:v>
                </c:pt>
                <c:pt idx="269">
                  <c:v>1.2690355329949239</c:v>
                </c:pt>
                <c:pt idx="270">
                  <c:v>1.2690355329949239</c:v>
                </c:pt>
                <c:pt idx="271">
                  <c:v>1.2690355329949239</c:v>
                </c:pt>
                <c:pt idx="272">
                  <c:v>1.2750223128904756</c:v>
                </c:pt>
                <c:pt idx="273">
                  <c:v>1.2730744748567793</c:v>
                </c:pt>
                <c:pt idx="274">
                  <c:v>1.2693577050012694</c:v>
                </c:pt>
                <c:pt idx="275">
                  <c:v>1.2690355329949239</c:v>
                </c:pt>
                <c:pt idx="276">
                  <c:v>1.2603982858583311</c:v>
                </c:pt>
                <c:pt idx="277">
                  <c:v>1.2603982858583311</c:v>
                </c:pt>
                <c:pt idx="278">
                  <c:v>1.2603982858583311</c:v>
                </c:pt>
                <c:pt idx="279">
                  <c:v>1.2599218848431397</c:v>
                </c:pt>
                <c:pt idx="280">
                  <c:v>1.2548625925461161</c:v>
                </c:pt>
                <c:pt idx="281">
                  <c:v>1.25517760763148</c:v>
                </c:pt>
                <c:pt idx="282">
                  <c:v>1.2540757461750689</c:v>
                </c:pt>
                <c:pt idx="283">
                  <c:v>1.2506253126563283</c:v>
                </c:pt>
                <c:pt idx="284">
                  <c:v>1.2506253126563283</c:v>
                </c:pt>
                <c:pt idx="285">
                  <c:v>1.2506253126563283</c:v>
                </c:pt>
                <c:pt idx="286">
                  <c:v>1.2525050100200401</c:v>
                </c:pt>
                <c:pt idx="287">
                  <c:v>1.2539499423183027</c:v>
                </c:pt>
                <c:pt idx="288">
                  <c:v>1.2513451960857922</c:v>
                </c:pt>
                <c:pt idx="289">
                  <c:v>1.2596520840943732</c:v>
                </c:pt>
                <c:pt idx="290">
                  <c:v>1.2603506295451394</c:v>
                </c:pt>
                <c:pt idx="291">
                  <c:v>1.2603506295451394</c:v>
                </c:pt>
                <c:pt idx="292">
                  <c:v>1.2603506295451394</c:v>
                </c:pt>
                <c:pt idx="293">
                  <c:v>1.2550515826200457</c:v>
                </c:pt>
                <c:pt idx="294">
                  <c:v>1.2546421760513902</c:v>
                </c:pt>
                <c:pt idx="295">
                  <c:v>1.2587483006897939</c:v>
                </c:pt>
                <c:pt idx="296">
                  <c:v>1.2669453946534905</c:v>
                </c:pt>
                <c:pt idx="297">
                  <c:v>1.2723455690565557</c:v>
                </c:pt>
                <c:pt idx="298">
                  <c:v>1.2723455690565557</c:v>
                </c:pt>
                <c:pt idx="299">
                  <c:v>1.2723455690565557</c:v>
                </c:pt>
                <c:pt idx="300">
                  <c:v>1.2716498385004706</c:v>
                </c:pt>
                <c:pt idx="301">
                  <c:v>1.27635676724358</c:v>
                </c:pt>
                <c:pt idx="302">
                  <c:v>1.2772533943008952</c:v>
                </c:pt>
                <c:pt idx="303">
                  <c:v>1.2767478678310606</c:v>
                </c:pt>
                <c:pt idx="304">
                  <c:v>1.2703574785944765</c:v>
                </c:pt>
                <c:pt idx="305">
                  <c:v>1.2703574785944765</c:v>
                </c:pt>
                <c:pt idx="306">
                  <c:v>1.2703574785944765</c:v>
                </c:pt>
                <c:pt idx="307">
                  <c:v>1.2712456936552126</c:v>
                </c:pt>
                <c:pt idx="308">
                  <c:v>1.2800491538875092</c:v>
                </c:pt>
                <c:pt idx="309">
                  <c:v>1.2757542897237992</c:v>
                </c:pt>
                <c:pt idx="310">
                  <c:v>1.2793449753726094</c:v>
                </c:pt>
                <c:pt idx="311">
                  <c:v>1.2859420811686642</c:v>
                </c:pt>
                <c:pt idx="312">
                  <c:v>1.2859420811686642</c:v>
                </c:pt>
                <c:pt idx="313">
                  <c:v>1.2859420811686642</c:v>
                </c:pt>
                <c:pt idx="314">
                  <c:v>1.2809837955549863</c:v>
                </c:pt>
                <c:pt idx="315">
                  <c:v>1.281640499839795</c:v>
                </c:pt>
                <c:pt idx="316">
                  <c:v>1.2804917088161853</c:v>
                </c:pt>
                <c:pt idx="317">
                  <c:v>1.2813120635530784</c:v>
                </c:pt>
                <c:pt idx="318">
                  <c:v>1.2827913539862741</c:v>
                </c:pt>
                <c:pt idx="319">
                  <c:v>1.2827913539862741</c:v>
                </c:pt>
                <c:pt idx="320">
                  <c:v>1.2827913539862741</c:v>
                </c:pt>
                <c:pt idx="321">
                  <c:v>1.2818047811318336</c:v>
                </c:pt>
                <c:pt idx="322">
                  <c:v>1.2822978777970122</c:v>
                </c:pt>
                <c:pt idx="323">
                  <c:v>1.2937447441619767</c:v>
                </c:pt>
                <c:pt idx="324">
                  <c:v>1.2937447441619767</c:v>
                </c:pt>
                <c:pt idx="325">
                  <c:v>1.3086435909180134</c:v>
                </c:pt>
                <c:pt idx="326">
                  <c:v>1.3086435909180134</c:v>
                </c:pt>
                <c:pt idx="327">
                  <c:v>1.3086435909180134</c:v>
                </c:pt>
                <c:pt idx="328">
                  <c:v>1.3127666557269444</c:v>
                </c:pt>
                <c:pt idx="329">
                  <c:v>1.3144922773578704</c:v>
                </c:pt>
                <c:pt idx="330">
                  <c:v>1.3148379462231281</c:v>
                </c:pt>
                <c:pt idx="331">
                  <c:v>1.3265238442661007</c:v>
                </c:pt>
                <c:pt idx="332">
                  <c:v>1.3321787783920602</c:v>
                </c:pt>
                <c:pt idx="333">
                  <c:v>1.3321787783920602</c:v>
                </c:pt>
                <c:pt idx="334">
                  <c:v>1.3321787783920602</c:v>
                </c:pt>
                <c:pt idx="335">
                  <c:v>1.3328890369876709</c:v>
                </c:pt>
                <c:pt idx="336">
                  <c:v>1.3318239328760737</c:v>
                </c:pt>
                <c:pt idx="337">
                  <c:v>1.330760529642691</c:v>
                </c:pt>
                <c:pt idx="338">
                  <c:v>1.3298756566261054</c:v>
                </c:pt>
                <c:pt idx="339">
                  <c:v>1.3311148086522464</c:v>
                </c:pt>
                <c:pt idx="340">
                  <c:v>1.3311148086522464</c:v>
                </c:pt>
                <c:pt idx="341">
                  <c:v>1.3311148086522464</c:v>
                </c:pt>
                <c:pt idx="342">
                  <c:v>1.3230138254944763</c:v>
                </c:pt>
                <c:pt idx="343">
                  <c:v>1.3237143424449005</c:v>
                </c:pt>
                <c:pt idx="344">
                  <c:v>1.3228388120907468</c:v>
                </c:pt>
                <c:pt idx="345">
                  <c:v>1.3162224415926291</c:v>
                </c:pt>
                <c:pt idx="346">
                  <c:v>1.3086435909180134</c:v>
                </c:pt>
                <c:pt idx="347">
                  <c:v>1.3086435909180134</c:v>
                </c:pt>
                <c:pt idx="348">
                  <c:v>1.3086435909180134</c:v>
                </c:pt>
                <c:pt idx="349">
                  <c:v>1.3074459044257043</c:v>
                </c:pt>
                <c:pt idx="350">
                  <c:v>1.3167423793534796</c:v>
                </c:pt>
                <c:pt idx="351">
                  <c:v>1.3188262446422685</c:v>
                </c:pt>
                <c:pt idx="352">
                  <c:v>1.3167423793534796</c:v>
                </c:pt>
                <c:pt idx="353">
                  <c:v>1.3155298296388871</c:v>
                </c:pt>
                <c:pt idx="354">
                  <c:v>1.3155298296388871</c:v>
                </c:pt>
                <c:pt idx="355">
                  <c:v>1.3155298296388871</c:v>
                </c:pt>
                <c:pt idx="356">
                  <c:v>1.3132838663077024</c:v>
                </c:pt>
                <c:pt idx="357">
                  <c:v>1.3131114175037752</c:v>
                </c:pt>
                <c:pt idx="358">
                  <c:v>1.3124220749393005</c:v>
                </c:pt>
                <c:pt idx="359">
                  <c:v>1.3144922773578704</c:v>
                </c:pt>
                <c:pt idx="360">
                  <c:v>1.3195223329154846</c:v>
                </c:pt>
                <c:pt idx="361">
                  <c:v>1.3195223329154846</c:v>
                </c:pt>
                <c:pt idx="362">
                  <c:v>1.3195223329154846</c:v>
                </c:pt>
                <c:pt idx="363">
                  <c:v>1.3195223329154846</c:v>
                </c:pt>
                <c:pt idx="364">
                  <c:v>1.3286388095396267</c:v>
                </c:pt>
                <c:pt idx="365">
                  <c:v>1.3174362690204862</c:v>
                </c:pt>
                <c:pt idx="366">
                  <c:v>1.3088148681369021</c:v>
                </c:pt>
                <c:pt idx="367">
                  <c:v>1.2991230919129586</c:v>
                </c:pt>
                <c:pt idx="368">
                  <c:v>1.2991230919129586</c:v>
                </c:pt>
                <c:pt idx="369">
                  <c:v>1.2991230919129586</c:v>
                </c:pt>
                <c:pt idx="370">
                  <c:v>1.3004746732557384</c:v>
                </c:pt>
                <c:pt idx="371">
                  <c:v>1.2997985312276596</c:v>
                </c:pt>
                <c:pt idx="372">
                  <c:v>1.2947497896031592</c:v>
                </c:pt>
                <c:pt idx="373">
                  <c:v>1.2895737958604681</c:v>
                </c:pt>
                <c:pt idx="374">
                  <c:v>1.2930755802676668</c:v>
                </c:pt>
                <c:pt idx="375">
                  <c:v>1.2930755802676668</c:v>
                </c:pt>
                <c:pt idx="376">
                  <c:v>1.2930755802676668</c:v>
                </c:pt>
                <c:pt idx="377">
                  <c:v>1.2930755802676668</c:v>
                </c:pt>
                <c:pt idx="378">
                  <c:v>1.2937447441619767</c:v>
                </c:pt>
                <c:pt idx="379">
                  <c:v>1.2942470717660002</c:v>
                </c:pt>
                <c:pt idx="380">
                  <c:v>1.2945821736034695</c:v>
                </c:pt>
                <c:pt idx="381">
                  <c:v>1.2960922817704621</c:v>
                </c:pt>
                <c:pt idx="382">
                  <c:v>1.2960922817704621</c:v>
                </c:pt>
                <c:pt idx="383">
                  <c:v>1.2960922817704621</c:v>
                </c:pt>
                <c:pt idx="384">
                  <c:v>1.295756397797214</c:v>
                </c:pt>
                <c:pt idx="385">
                  <c:v>1.3028467200833822</c:v>
                </c:pt>
                <c:pt idx="386">
                  <c:v>1.2959243180198277</c:v>
                </c:pt>
                <c:pt idx="387">
                  <c:v>1.2974375608173856</c:v>
                </c:pt>
                <c:pt idx="388">
                  <c:v>1.2915724895059735</c:v>
                </c:pt>
                <c:pt idx="389">
                  <c:v>1.2915724895059735</c:v>
                </c:pt>
                <c:pt idx="390">
                  <c:v>1.2915724895059735</c:v>
                </c:pt>
                <c:pt idx="391">
                  <c:v>1.2937447441619767</c:v>
                </c:pt>
                <c:pt idx="392">
                  <c:v>1.2952528981283595</c:v>
                </c:pt>
                <c:pt idx="393">
                  <c:v>1.3006438186902516</c:v>
                </c:pt>
                <c:pt idx="394">
                  <c:v>1.3021681099029885</c:v>
                </c:pt>
                <c:pt idx="395">
                  <c:v>1.2974375608173856</c:v>
                </c:pt>
                <c:pt idx="396">
                  <c:v>1.2974375608173856</c:v>
                </c:pt>
                <c:pt idx="397">
                  <c:v>1.2974375608173856</c:v>
                </c:pt>
                <c:pt idx="398">
                  <c:v>1.2929083974400415</c:v>
                </c:pt>
                <c:pt idx="399">
                  <c:v>1.2962602890660446</c:v>
                </c:pt>
                <c:pt idx="400">
                  <c:v>1.3018290698431296</c:v>
                </c:pt>
                <c:pt idx="401">
                  <c:v>1.3035260379326077</c:v>
                </c:pt>
                <c:pt idx="402">
                  <c:v>1.2994607237996232</c:v>
                </c:pt>
                <c:pt idx="403">
                  <c:v>1.2994607237996232</c:v>
                </c:pt>
                <c:pt idx="404">
                  <c:v>1.2994607237996232</c:v>
                </c:pt>
                <c:pt idx="405">
                  <c:v>1.2964283399235108</c:v>
                </c:pt>
                <c:pt idx="406">
                  <c:v>1.3019985678015753</c:v>
                </c:pt>
                <c:pt idx="407">
                  <c:v>1.3125943427183828</c:v>
                </c:pt>
                <c:pt idx="408">
                  <c:v>1.314146790196465</c:v>
                </c:pt>
                <c:pt idx="409">
                  <c:v>1.3131114175037752</c:v>
                </c:pt>
                <c:pt idx="410">
                  <c:v>1.3131114175037752</c:v>
                </c:pt>
                <c:pt idx="411">
                  <c:v>1.3131114175037752</c:v>
                </c:pt>
                <c:pt idx="412">
                  <c:v>1.3146650890685596</c:v>
                </c:pt>
                <c:pt idx="413">
                  <c:v>1.3138014845956776</c:v>
                </c:pt>
                <c:pt idx="414">
                  <c:v>1.3129390139828003</c:v>
                </c:pt>
                <c:pt idx="415">
                  <c:v>1.314146790196465</c:v>
                </c:pt>
                <c:pt idx="416">
                  <c:v>1.3169157832356622</c:v>
                </c:pt>
                <c:pt idx="417">
                  <c:v>1.3169157832356622</c:v>
                </c:pt>
                <c:pt idx="418">
                  <c:v>1.3169157832356622</c:v>
                </c:pt>
                <c:pt idx="419">
                  <c:v>1.3169157832356622</c:v>
                </c:pt>
                <c:pt idx="420">
                  <c:v>1.3240648791790799</c:v>
                </c:pt>
                <c:pt idx="421">
                  <c:v>1.3216150135465539</c:v>
                </c:pt>
                <c:pt idx="422">
                  <c:v>1.3170892327955219</c:v>
                </c:pt>
                <c:pt idx="423">
                  <c:v>1.3183046602069739</c:v>
                </c:pt>
                <c:pt idx="424">
                  <c:v>1.3183046602069739</c:v>
                </c:pt>
                <c:pt idx="425">
                  <c:v>1.3183046602069739</c:v>
                </c:pt>
                <c:pt idx="426">
                  <c:v>1.3108736973192632</c:v>
                </c:pt>
                <c:pt idx="427">
                  <c:v>1.3110455588331693</c:v>
                </c:pt>
                <c:pt idx="428">
                  <c:v>1.3146650890685596</c:v>
                </c:pt>
                <c:pt idx="429">
                  <c:v>1.3134563604124254</c:v>
                </c:pt>
                <c:pt idx="430">
                  <c:v>1.3119055428009183</c:v>
                </c:pt>
                <c:pt idx="431">
                  <c:v>1.3119055428009183</c:v>
                </c:pt>
                <c:pt idx="432">
                  <c:v>1.3119055428009183</c:v>
                </c:pt>
                <c:pt idx="433">
                  <c:v>1.3188262446422685</c:v>
                </c:pt>
                <c:pt idx="434">
                  <c:v>1.3212657726101604</c:v>
                </c:pt>
                <c:pt idx="435">
                  <c:v>1.3238895876083936</c:v>
                </c:pt>
                <c:pt idx="436">
                  <c:v>1.3240648791790799</c:v>
                </c:pt>
                <c:pt idx="437">
                  <c:v>1.3314692763464484</c:v>
                </c:pt>
                <c:pt idx="438">
                  <c:v>1.3314692763464484</c:v>
                </c:pt>
                <c:pt idx="439">
                  <c:v>1.3314692763464484</c:v>
                </c:pt>
                <c:pt idx="440">
                  <c:v>1.3291686050375491</c:v>
                </c:pt>
                <c:pt idx="441">
                  <c:v>1.3291686050375491</c:v>
                </c:pt>
                <c:pt idx="442">
                  <c:v>1.3305834608475815</c:v>
                </c:pt>
                <c:pt idx="443">
                  <c:v>1.335559265442404</c:v>
                </c:pt>
                <c:pt idx="444">
                  <c:v>1.3302294645826405</c:v>
                </c:pt>
                <c:pt idx="445">
                  <c:v>1.3302294645826405</c:v>
                </c:pt>
                <c:pt idx="446">
                  <c:v>1.3302294645826405</c:v>
                </c:pt>
                <c:pt idx="447">
                  <c:v>1.3328890369876709</c:v>
                </c:pt>
                <c:pt idx="448">
                  <c:v>1.3357376611233553</c:v>
                </c:pt>
                <c:pt idx="449">
                  <c:v>1.3344898912390739</c:v>
                </c:pt>
                <c:pt idx="450">
                  <c:v>1.3332444503699754</c:v>
                </c:pt>
                <c:pt idx="451">
                  <c:v>1.3393156097234313</c:v>
                </c:pt>
                <c:pt idx="452">
                  <c:v>1.3393156097234313</c:v>
                </c:pt>
                <c:pt idx="453">
                  <c:v>1.3393156097234313</c:v>
                </c:pt>
                <c:pt idx="454">
                  <c:v>1.3366303548753593</c:v>
                </c:pt>
                <c:pt idx="455">
                  <c:v>1.3373453694416582</c:v>
                </c:pt>
                <c:pt idx="456">
                  <c:v>1.3373453694416582</c:v>
                </c:pt>
                <c:pt idx="457">
                  <c:v>1.3429127778150809</c:v>
                </c:pt>
                <c:pt idx="458">
                  <c:v>1.336809036829089</c:v>
                </c:pt>
                <c:pt idx="459">
                  <c:v>1.336809036829089</c:v>
                </c:pt>
                <c:pt idx="460">
                  <c:v>1.336809036829089</c:v>
                </c:pt>
                <c:pt idx="461">
                  <c:v>1.336809036829089</c:v>
                </c:pt>
                <c:pt idx="462">
                  <c:v>1.3445378151260503</c:v>
                </c:pt>
                <c:pt idx="463">
                  <c:v>1.3439956992137625</c:v>
                </c:pt>
                <c:pt idx="464">
                  <c:v>1.3492545368683804</c:v>
                </c:pt>
                <c:pt idx="465">
                  <c:v>1.350347714536493</c:v>
                </c:pt>
                <c:pt idx="466">
                  <c:v>1.350347714536493</c:v>
                </c:pt>
                <c:pt idx="467">
                  <c:v>1.350347714536493</c:v>
                </c:pt>
                <c:pt idx="468">
                  <c:v>1.3551053594416966</c:v>
                </c:pt>
                <c:pt idx="469">
                  <c:v>1.3571283164823233</c:v>
                </c:pt>
                <c:pt idx="470">
                  <c:v>1.3582342954159594</c:v>
                </c:pt>
                <c:pt idx="471">
                  <c:v>1.3606367780121096</c:v>
                </c:pt>
                <c:pt idx="472">
                  <c:v>1.3597117411108843</c:v>
                </c:pt>
                <c:pt idx="473">
                  <c:v>1.3597117411108843</c:v>
                </c:pt>
                <c:pt idx="474">
                  <c:v>1.3597117411108843</c:v>
                </c:pt>
                <c:pt idx="475">
                  <c:v>1.3565760021705215</c:v>
                </c:pt>
                <c:pt idx="476">
                  <c:v>1.3626762962458268</c:v>
                </c:pt>
                <c:pt idx="477">
                  <c:v>1.3654673311941012</c:v>
                </c:pt>
                <c:pt idx="478">
                  <c:v>1.3598966478547632</c:v>
                </c:pt>
                <c:pt idx="479">
                  <c:v>1.3606367780121096</c:v>
                </c:pt>
                <c:pt idx="480">
                  <c:v>1.3606367780121096</c:v>
                </c:pt>
                <c:pt idx="481">
                  <c:v>1.3606367780121096</c:v>
                </c:pt>
                <c:pt idx="482">
                  <c:v>1.3652809065465219</c:v>
                </c:pt>
                <c:pt idx="483">
                  <c:v>1.3611924045463826</c:v>
                </c:pt>
                <c:pt idx="484">
                  <c:v>1.3602666122560023</c:v>
                </c:pt>
                <c:pt idx="485">
                  <c:v>1.3567600569839224</c:v>
                </c:pt>
                <c:pt idx="486">
                  <c:v>1.3584188005161992</c:v>
                </c:pt>
                <c:pt idx="487">
                  <c:v>1.3584188005161992</c:v>
                </c:pt>
                <c:pt idx="488">
                  <c:v>1.3584188005161992</c:v>
                </c:pt>
                <c:pt idx="489">
                  <c:v>1.3613777142468177</c:v>
                </c:pt>
                <c:pt idx="490">
                  <c:v>1.3527223537368955</c:v>
                </c:pt>
                <c:pt idx="491">
                  <c:v>1.3552890153825303</c:v>
                </c:pt>
                <c:pt idx="492">
                  <c:v>1.350347714536493</c:v>
                </c:pt>
                <c:pt idx="493">
                  <c:v>1.3521736190926914</c:v>
                </c:pt>
                <c:pt idx="494">
                  <c:v>1.3521736190926914</c:v>
                </c:pt>
                <c:pt idx="495">
                  <c:v>1.3521736190926914</c:v>
                </c:pt>
                <c:pt idx="496">
                  <c:v>1.3538211602247343</c:v>
                </c:pt>
                <c:pt idx="497">
                  <c:v>1.3597117411108843</c:v>
                </c:pt>
                <c:pt idx="498">
                  <c:v>1.3574967759451571</c:v>
                </c:pt>
                <c:pt idx="499">
                  <c:v>1.3492545368683804</c:v>
                </c:pt>
                <c:pt idx="500">
                  <c:v>1.351625329458674</c:v>
                </c:pt>
                <c:pt idx="501">
                  <c:v>1.351625329458674</c:v>
                </c:pt>
                <c:pt idx="502">
                  <c:v>1.351625329458674</c:v>
                </c:pt>
                <c:pt idx="503">
                  <c:v>1.345985597954102</c:v>
                </c:pt>
                <c:pt idx="504">
                  <c:v>1.345985597954102</c:v>
                </c:pt>
                <c:pt idx="505">
                  <c:v>1.3483449066271151</c:v>
                </c:pt>
                <c:pt idx="506">
                  <c:v>1.3427324605572339</c:v>
                </c:pt>
                <c:pt idx="507">
                  <c:v>1.3458044546127448</c:v>
                </c:pt>
                <c:pt idx="508">
                  <c:v>1.3458044546127448</c:v>
                </c:pt>
                <c:pt idx="509">
                  <c:v>1.3458044546127448</c:v>
                </c:pt>
                <c:pt idx="510">
                  <c:v>1.3452613170108294</c:v>
                </c:pt>
                <c:pt idx="511">
                  <c:v>1.3492545368683804</c:v>
                </c:pt>
                <c:pt idx="512">
                  <c:v>1.3423719712732398</c:v>
                </c:pt>
                <c:pt idx="513">
                  <c:v>1.3463480309660047</c:v>
                </c:pt>
                <c:pt idx="514">
                  <c:v>1.3438150910434725</c:v>
                </c:pt>
                <c:pt idx="515">
                  <c:v>1.3438150910434725</c:v>
                </c:pt>
                <c:pt idx="516">
                  <c:v>1.3438150910434725</c:v>
                </c:pt>
                <c:pt idx="517">
                  <c:v>1.3487086115044844</c:v>
                </c:pt>
                <c:pt idx="518">
                  <c:v>1.3518080432578574</c:v>
                </c:pt>
                <c:pt idx="519">
                  <c:v>1.3505300830575999</c:v>
                </c:pt>
                <c:pt idx="520">
                  <c:v>1.345985597954102</c:v>
                </c:pt>
                <c:pt idx="521">
                  <c:v>1.3352026169971294</c:v>
                </c:pt>
                <c:pt idx="522">
                  <c:v>1.345985597954102</c:v>
                </c:pt>
                <c:pt idx="523">
                  <c:v>1.345985597954102</c:v>
                </c:pt>
                <c:pt idx="524">
                  <c:v>1.3360945954973613</c:v>
                </c:pt>
                <c:pt idx="525">
                  <c:v>1.3321787783920602</c:v>
                </c:pt>
                <c:pt idx="526">
                  <c:v>1.3296988232165414</c:v>
                </c:pt>
                <c:pt idx="527">
                  <c:v>1.3312920189043467</c:v>
                </c:pt>
                <c:pt idx="528">
                  <c:v>1.3366303548753593</c:v>
                </c:pt>
                <c:pt idx="529">
                  <c:v>1.3366303548753593</c:v>
                </c:pt>
                <c:pt idx="530">
                  <c:v>1.3366303548753593</c:v>
                </c:pt>
                <c:pt idx="531">
                  <c:v>1.3402130938819272</c:v>
                </c:pt>
                <c:pt idx="532">
                  <c:v>1.3412916638723089</c:v>
                </c:pt>
                <c:pt idx="533">
                  <c:v>1.3430931435095024</c:v>
                </c:pt>
                <c:pt idx="534">
                  <c:v>1.3402130938819272</c:v>
                </c:pt>
                <c:pt idx="535">
                  <c:v>1.3434540202861558</c:v>
                </c:pt>
                <c:pt idx="536">
                  <c:v>1.3434540202861558</c:v>
                </c:pt>
                <c:pt idx="537">
                  <c:v>1.3434540202861558</c:v>
                </c:pt>
                <c:pt idx="538">
                  <c:v>1.3448994687647098</c:v>
                </c:pt>
                <c:pt idx="539">
                  <c:v>1.3463480309660047</c:v>
                </c:pt>
                <c:pt idx="540">
                  <c:v>1.3430931435095024</c:v>
                </c:pt>
                <c:pt idx="541">
                  <c:v>1.3468920466024648</c:v>
                </c:pt>
                <c:pt idx="542">
                  <c:v>1.3510774842937243</c:v>
                </c:pt>
                <c:pt idx="543">
                  <c:v>1.3510774842937243</c:v>
                </c:pt>
                <c:pt idx="544">
                  <c:v>1.3510774842937243</c:v>
                </c:pt>
                <c:pt idx="545">
                  <c:v>1.363419455995637</c:v>
                </c:pt>
                <c:pt idx="546">
                  <c:v>1.361563074409422</c:v>
                </c:pt>
                <c:pt idx="547">
                  <c:v>1.3624906328768991</c:v>
                </c:pt>
                <c:pt idx="548">
                  <c:v>1.3595268846441437</c:v>
                </c:pt>
                <c:pt idx="549">
                  <c:v>1.3637913399249915</c:v>
                </c:pt>
                <c:pt idx="550">
                  <c:v>1.3637913399249915</c:v>
                </c:pt>
                <c:pt idx="551">
                  <c:v>1.3637913399249915</c:v>
                </c:pt>
                <c:pt idx="552">
                  <c:v>1.3626762962458268</c:v>
                </c:pt>
                <c:pt idx="553">
                  <c:v>1.3720244220347122</c:v>
                </c:pt>
                <c:pt idx="554">
                  <c:v>1.3763677654669326</c:v>
                </c:pt>
                <c:pt idx="555">
                  <c:v>1.3765572303668525</c:v>
                </c:pt>
                <c:pt idx="556">
                  <c:v>1.3788348845225784</c:v>
                </c:pt>
                <c:pt idx="557">
                  <c:v>1.3788348845225784</c:v>
                </c:pt>
                <c:pt idx="558">
                  <c:v>1.3788348845225784</c:v>
                </c:pt>
                <c:pt idx="559">
                  <c:v>1.3786447921692975</c:v>
                </c:pt>
                <c:pt idx="560">
                  <c:v>1.3782647646612913</c:v>
                </c:pt>
                <c:pt idx="561">
                  <c:v>1.3813108640099454</c:v>
                </c:pt>
                <c:pt idx="562">
                  <c:v>1.3811200883916857</c:v>
                </c:pt>
                <c:pt idx="563">
                  <c:v>1.3828389684021296</c:v>
                </c:pt>
                <c:pt idx="564">
                  <c:v>1.3828389684021296</c:v>
                </c:pt>
                <c:pt idx="565">
                  <c:v>1.3828390009102718</c:v>
                </c:pt>
                <c:pt idx="566">
                  <c:v>1.3813108640099454</c:v>
                </c:pt>
                <c:pt idx="567">
                  <c:v>1.3824566254233772</c:v>
                </c:pt>
                <c:pt idx="568">
                  <c:v>1.3705201123826491</c:v>
                </c:pt>
                <c:pt idx="569">
                  <c:v>1.3716480351141898</c:v>
                </c:pt>
                <c:pt idx="570">
                  <c:v>1.3658403332650413</c:v>
                </c:pt>
                <c:pt idx="571">
                  <c:v>1.3658403332650413</c:v>
                </c:pt>
                <c:pt idx="572">
                  <c:v>1.3658403332650413</c:v>
                </c:pt>
                <c:pt idx="573">
                  <c:v>1.3680826321909842</c:v>
                </c:pt>
                <c:pt idx="574">
                  <c:v>1.3699568463593397</c:v>
                </c:pt>
                <c:pt idx="575">
                  <c:v>1.3678954927843514</c:v>
                </c:pt>
                <c:pt idx="576">
                  <c:v>1.3690190978164145</c:v>
                </c:pt>
                <c:pt idx="577">
                  <c:v>1.3778849466069583</c:v>
                </c:pt>
                <c:pt idx="578">
                  <c:v>1.3778849466069583</c:v>
                </c:pt>
                <c:pt idx="579">
                  <c:v>1.3778849466069583</c:v>
                </c:pt>
                <c:pt idx="580">
                  <c:v>1.380167000207025</c:v>
                </c:pt>
                <c:pt idx="581">
                  <c:v>1.3761783527145117</c:v>
                </c:pt>
                <c:pt idx="582">
                  <c:v>1.3813108640099454</c:v>
                </c:pt>
                <c:pt idx="583">
                  <c:v>1.3703323055841041</c:v>
                </c:pt>
                <c:pt idx="584">
                  <c:v>1.3680826321909842</c:v>
                </c:pt>
                <c:pt idx="585">
                  <c:v>1.3680826321909842</c:v>
                </c:pt>
                <c:pt idx="586">
                  <c:v>1.3680826321909842</c:v>
                </c:pt>
                <c:pt idx="587">
                  <c:v>1.3630477748245076</c:v>
                </c:pt>
                <c:pt idx="588">
                  <c:v>1.3578654355353383</c:v>
                </c:pt>
                <c:pt idx="589">
                  <c:v>1.3485267345425123</c:v>
                </c:pt>
                <c:pt idx="590">
                  <c:v>1.3409319477036541</c:v>
                </c:pt>
                <c:pt idx="591">
                  <c:v>1.3485267345425123</c:v>
                </c:pt>
                <c:pt idx="592">
                  <c:v>1.3485267345425123</c:v>
                </c:pt>
                <c:pt idx="593">
                  <c:v>1.3485267345425123</c:v>
                </c:pt>
                <c:pt idx="594">
                  <c:v>1.3474365020548407</c:v>
                </c:pt>
                <c:pt idx="595">
                  <c:v>1.3488905375328792</c:v>
                </c:pt>
                <c:pt idx="596">
                  <c:v>1.3551053594416966</c:v>
                </c:pt>
                <c:pt idx="597">
                  <c:v>1.356944161747744</c:v>
                </c:pt>
                <c:pt idx="598">
                  <c:v>1.363419455995637</c:v>
                </c:pt>
                <c:pt idx="599">
                  <c:v>1.363419455995637</c:v>
                </c:pt>
                <c:pt idx="600">
                  <c:v>1.363419455995637</c:v>
                </c:pt>
                <c:pt idx="601">
                  <c:v>1.3641634267785281</c:v>
                </c:pt>
                <c:pt idx="602">
                  <c:v>1.3630477748245076</c:v>
                </c:pt>
                <c:pt idx="603">
                  <c:v>1.3667737306088976</c:v>
                </c:pt>
                <c:pt idx="604">
                  <c:v>1.3654673311941012</c:v>
                </c:pt>
                <c:pt idx="605">
                  <c:v>1.3637913399249915</c:v>
                </c:pt>
                <c:pt idx="606">
                  <c:v>1.3637913399249915</c:v>
                </c:pt>
                <c:pt idx="607">
                  <c:v>1.3637913399249915</c:v>
                </c:pt>
                <c:pt idx="608">
                  <c:v>1.3608219364496155</c:v>
                </c:pt>
                <c:pt idx="609">
                  <c:v>1.3597117411108843</c:v>
                </c:pt>
                <c:pt idx="610">
                  <c:v>1.3652809065465219</c:v>
                </c:pt>
                <c:pt idx="611">
                  <c:v>1.3707079706668495</c:v>
                </c:pt>
                <c:pt idx="612">
                  <c:v>1.3763677654669326</c:v>
                </c:pt>
                <c:pt idx="613">
                  <c:v>1.3763677654669326</c:v>
                </c:pt>
                <c:pt idx="614">
                  <c:v>1.3763677654669326</c:v>
                </c:pt>
                <c:pt idx="615">
                  <c:v>1.3794054762397407</c:v>
                </c:pt>
                <c:pt idx="616">
                  <c:v>1.3841788359055989</c:v>
                </c:pt>
                <c:pt idx="617">
                  <c:v>1.389564371569513</c:v>
                </c:pt>
                <c:pt idx="618">
                  <c:v>1.3887924449690994</c:v>
                </c:pt>
                <c:pt idx="619">
                  <c:v>1.3862895958965826</c:v>
                </c:pt>
                <c:pt idx="620">
                  <c:v>1.3862895958965826</c:v>
                </c:pt>
                <c:pt idx="621">
                  <c:v>1.3862895958965826</c:v>
                </c:pt>
                <c:pt idx="622">
                  <c:v>1.3862895958965826</c:v>
                </c:pt>
                <c:pt idx="623">
                  <c:v>1.3866740622616656</c:v>
                </c:pt>
                <c:pt idx="624">
                  <c:v>1.3953812879369287</c:v>
                </c:pt>
                <c:pt idx="625">
                  <c:v>1.4095426034251886</c:v>
                </c:pt>
                <c:pt idx="626">
                  <c:v>1.4075585896262932</c:v>
                </c:pt>
                <c:pt idx="627">
                  <c:v>1.4075585896262932</c:v>
                </c:pt>
                <c:pt idx="628">
                  <c:v>1.4075585896262932</c:v>
                </c:pt>
                <c:pt idx="629">
                  <c:v>1.4081532070689291</c:v>
                </c:pt>
                <c:pt idx="630">
                  <c:v>1.4131279587366636</c:v>
                </c:pt>
                <c:pt idx="631">
                  <c:v>1.4121301984042929</c:v>
                </c:pt>
                <c:pt idx="632">
                  <c:v>1.4147273113107448</c:v>
                </c:pt>
                <c:pt idx="633">
                  <c:v>1.4231836618515619</c:v>
                </c:pt>
                <c:pt idx="634">
                  <c:v>1.4231836618515619</c:v>
                </c:pt>
                <c:pt idx="635">
                  <c:v>1.4231836618515619</c:v>
                </c:pt>
                <c:pt idx="636">
                  <c:v>1.4233862358550993</c:v>
                </c:pt>
                <c:pt idx="637">
                  <c:v>1.4155283459551278</c:v>
                </c:pt>
                <c:pt idx="638">
                  <c:v>1.4141271300289897</c:v>
                </c:pt>
                <c:pt idx="639">
                  <c:v>1.4135274577708672</c:v>
                </c:pt>
                <c:pt idx="640">
                  <c:v>1.4141271300289897</c:v>
                </c:pt>
                <c:pt idx="641">
                  <c:v>1.4141271300289897</c:v>
                </c:pt>
                <c:pt idx="642">
                  <c:v>1.4141271300289897</c:v>
                </c:pt>
                <c:pt idx="643">
                  <c:v>1.406568675715592</c:v>
                </c:pt>
                <c:pt idx="644">
                  <c:v>1.4095426034251886</c:v>
                </c:pt>
                <c:pt idx="645">
                  <c:v>1.4149274849663955</c:v>
                </c:pt>
                <c:pt idx="646">
                  <c:v>1.4227786867752721</c:v>
                </c:pt>
                <c:pt idx="647">
                  <c:v>1.4161297174821212</c:v>
                </c:pt>
                <c:pt idx="648">
                  <c:v>1.4161297174821212</c:v>
                </c:pt>
                <c:pt idx="649">
                  <c:v>1.4161297174821212</c:v>
                </c:pt>
                <c:pt idx="650">
                  <c:v>1.4209591474245116</c:v>
                </c:pt>
                <c:pt idx="651">
                  <c:v>1.4163302882232138</c:v>
                </c:pt>
                <c:pt idx="652">
                  <c:v>1.4197487044793071</c:v>
                </c:pt>
                <c:pt idx="653">
                  <c:v>1.4288776166321355</c:v>
                </c:pt>
                <c:pt idx="654">
                  <c:v>1.4252120002850424</c:v>
                </c:pt>
                <c:pt idx="655">
                  <c:v>1.4252120002850424</c:v>
                </c:pt>
                <c:pt idx="656">
                  <c:v>1.4252120002850424</c:v>
                </c:pt>
                <c:pt idx="657">
                  <c:v>1.4147273113107448</c:v>
                </c:pt>
                <c:pt idx="658">
                  <c:v>1.4239943040227838</c:v>
                </c:pt>
                <c:pt idx="659">
                  <c:v>1.4221716561188935</c:v>
                </c:pt>
                <c:pt idx="660">
                  <c:v>1.4309222293768333</c:v>
                </c:pt>
                <c:pt idx="661">
                  <c:v>1.438745413998993</c:v>
                </c:pt>
                <c:pt idx="662">
                  <c:v>1.438745413998993</c:v>
                </c:pt>
                <c:pt idx="663">
                  <c:v>1.438745413998993</c:v>
                </c:pt>
                <c:pt idx="664">
                  <c:v>1.4414414414414416</c:v>
                </c:pt>
                <c:pt idx="665">
                  <c:v>1.4418571119602048</c:v>
                </c:pt>
                <c:pt idx="666">
                  <c:v>1.446445360526506</c:v>
                </c:pt>
                <c:pt idx="667">
                  <c:v>1.445817971517386</c:v>
                </c:pt>
                <c:pt idx="668">
                  <c:v>1.4495904906863812</c:v>
                </c:pt>
                <c:pt idx="669">
                  <c:v>1.4495904906863812</c:v>
                </c:pt>
                <c:pt idx="670">
                  <c:v>1.4495904906863812</c:v>
                </c:pt>
                <c:pt idx="671">
                  <c:v>1.4462361703666209</c:v>
                </c:pt>
                <c:pt idx="672">
                  <c:v>1.456133964324718</c:v>
                </c:pt>
                <c:pt idx="673">
                  <c:v>1.4668133480014669</c:v>
                </c:pt>
                <c:pt idx="674">
                  <c:v>1.469831704269861</c:v>
                </c:pt>
                <c:pt idx="675">
                  <c:v>1.4653088138325152</c:v>
                </c:pt>
                <c:pt idx="676">
                  <c:v>1.4653088138325152</c:v>
                </c:pt>
                <c:pt idx="677">
                  <c:v>1.4653088138325152</c:v>
                </c:pt>
                <c:pt idx="678">
                  <c:v>1.453594011192674</c:v>
                </c:pt>
                <c:pt idx="679">
                  <c:v>1.4591084847158386</c:v>
                </c:pt>
                <c:pt idx="680">
                  <c:v>1.4678899082568806</c:v>
                </c:pt>
                <c:pt idx="681">
                  <c:v>1.4631648255175946</c:v>
                </c:pt>
                <c:pt idx="682">
                  <c:v>1.4635931211123308</c:v>
                </c:pt>
                <c:pt idx="683">
                  <c:v>1.4635931211123308</c:v>
                </c:pt>
                <c:pt idx="684">
                  <c:v>1.4635931211123308</c:v>
                </c:pt>
                <c:pt idx="685">
                  <c:v>1.4663831659212554</c:v>
                </c:pt>
                <c:pt idx="686">
                  <c:v>1.478524432616249</c:v>
                </c:pt>
                <c:pt idx="687">
                  <c:v>1.4833494029518652</c:v>
                </c:pt>
                <c:pt idx="688">
                  <c:v>1.4848912317172767</c:v>
                </c:pt>
                <c:pt idx="689">
                  <c:v>1.4822500555843772</c:v>
                </c:pt>
                <c:pt idx="690">
                  <c:v>1.4822500555843772</c:v>
                </c:pt>
                <c:pt idx="691">
                  <c:v>1.4822500555843772</c:v>
                </c:pt>
                <c:pt idx="692">
                  <c:v>1.4857737166629521</c:v>
                </c:pt>
                <c:pt idx="693">
                  <c:v>1.4826895989324635</c:v>
                </c:pt>
                <c:pt idx="694">
                  <c:v>1.4754703061600887</c:v>
                </c:pt>
                <c:pt idx="695">
                  <c:v>1.4767776711216125</c:v>
                </c:pt>
                <c:pt idx="696">
                  <c:v>1.469831704269861</c:v>
                </c:pt>
                <c:pt idx="697">
                  <c:v>1.469831704269861</c:v>
                </c:pt>
                <c:pt idx="698">
                  <c:v>1.469831704269861</c:v>
                </c:pt>
                <c:pt idx="699">
                  <c:v>1.4661681694890403</c:v>
                </c:pt>
                <c:pt idx="700">
                  <c:v>1.4754703061600887</c:v>
                </c:pt>
                <c:pt idx="701">
                  <c:v>1.4668133480014669</c:v>
                </c:pt>
                <c:pt idx="702">
                  <c:v>1.4612405932636809</c:v>
                </c:pt>
                <c:pt idx="703">
                  <c:v>1.4655235582911994</c:v>
                </c:pt>
                <c:pt idx="704">
                  <c:v>1.4655235582911994</c:v>
                </c:pt>
                <c:pt idx="705">
                  <c:v>1.4655235582911994</c:v>
                </c:pt>
                <c:pt idx="706">
                  <c:v>1.4715620631300126</c:v>
                </c:pt>
                <c:pt idx="707">
                  <c:v>1.4704801117564883</c:v>
                </c:pt>
                <c:pt idx="708">
                  <c:v>1.4685366032748366</c:v>
                </c:pt>
                <c:pt idx="709">
                  <c:v>1.4595344085236808</c:v>
                </c:pt>
                <c:pt idx="710">
                  <c:v>1.4460270407056612</c:v>
                </c:pt>
                <c:pt idx="711">
                  <c:v>1.4460270407056612</c:v>
                </c:pt>
                <c:pt idx="712">
                  <c:v>1.4460270407056612</c:v>
                </c:pt>
                <c:pt idx="713">
                  <c:v>1.4370913271538406</c:v>
                </c:pt>
                <c:pt idx="714">
                  <c:v>1.4397811532647038</c:v>
                </c:pt>
                <c:pt idx="715">
                  <c:v>1.438538444939941</c:v>
                </c:pt>
                <c:pt idx="716">
                  <c:v>1.4340001434000142</c:v>
                </c:pt>
                <c:pt idx="717">
                  <c:v>1.4364720247073188</c:v>
                </c:pt>
                <c:pt idx="718">
                  <c:v>1.4364720247073188</c:v>
                </c:pt>
                <c:pt idx="719">
                  <c:v>1.4364720247073188</c:v>
                </c:pt>
                <c:pt idx="720">
                  <c:v>1.4406108189872504</c:v>
                </c:pt>
                <c:pt idx="721">
                  <c:v>1.439366678661389</c:v>
                </c:pt>
                <c:pt idx="722">
                  <c:v>1.4495904906863812</c:v>
                </c:pt>
                <c:pt idx="723">
                  <c:v>1.4599605810643115</c:v>
                </c:pt>
                <c:pt idx="724">
                  <c:v>1.4702639123722707</c:v>
                </c:pt>
                <c:pt idx="725">
                  <c:v>1.4702639123722707</c:v>
                </c:pt>
                <c:pt idx="726">
                  <c:v>1.4702639123722707</c:v>
                </c:pt>
                <c:pt idx="727">
                  <c:v>1.4603016983308752</c:v>
                </c:pt>
                <c:pt idx="728">
                  <c:v>1.4595344085236808</c:v>
                </c:pt>
                <c:pt idx="729">
                  <c:v>1.4735135931628969</c:v>
                </c:pt>
                <c:pt idx="730">
                  <c:v>1.4726456078344745</c:v>
                </c:pt>
                <c:pt idx="731">
                  <c:v>1.4776505356483192</c:v>
                </c:pt>
                <c:pt idx="732">
                  <c:v>1.4776505356483192</c:v>
                </c:pt>
                <c:pt idx="733">
                  <c:v>1.4776505356483192</c:v>
                </c:pt>
                <c:pt idx="734">
                  <c:v>1.4678899082568806</c:v>
                </c:pt>
                <c:pt idx="735">
                  <c:v>1.4724287712581903</c:v>
                </c:pt>
                <c:pt idx="736">
                  <c:v>1.4663831659212554</c:v>
                </c:pt>
                <c:pt idx="737">
                  <c:v>1.4737307493920861</c:v>
                </c:pt>
                <c:pt idx="738">
                  <c:v>1.4804944851580428</c:v>
                </c:pt>
                <c:pt idx="739">
                  <c:v>1.4804944851580428</c:v>
                </c:pt>
                <c:pt idx="740">
                  <c:v>1.4804944851580428</c:v>
                </c:pt>
                <c:pt idx="741">
                  <c:v>1.48864905098623</c:v>
                </c:pt>
                <c:pt idx="742">
                  <c:v>1.4840097944646435</c:v>
                </c:pt>
                <c:pt idx="743">
                  <c:v>1.4618814414151011</c:v>
                </c:pt>
                <c:pt idx="744">
                  <c:v>1.4689680499449138</c:v>
                </c:pt>
                <c:pt idx="745">
                  <c:v>1.4644504649630228</c:v>
                </c:pt>
                <c:pt idx="746">
                  <c:v>1.4644504649630228</c:v>
                </c:pt>
                <c:pt idx="747">
                  <c:v>1.4644504649630228</c:v>
                </c:pt>
                <c:pt idx="748">
                  <c:v>1.4443561782335523</c:v>
                </c:pt>
                <c:pt idx="749">
                  <c:v>1.4620951823963741</c:v>
                </c:pt>
                <c:pt idx="750">
                  <c:v>1.4578322035133757</c:v>
                </c:pt>
                <c:pt idx="751">
                  <c:v>1.4735135931628969</c:v>
                </c:pt>
                <c:pt idx="752">
                  <c:v>1.4711290915777859</c:v>
                </c:pt>
                <c:pt idx="753">
                  <c:v>1.4711290915777859</c:v>
                </c:pt>
                <c:pt idx="754">
                  <c:v>1.4711290915777859</c:v>
                </c:pt>
                <c:pt idx="755">
                  <c:v>1.4789617688382755</c:v>
                </c:pt>
                <c:pt idx="756">
                  <c:v>1.4767776711216125</c:v>
                </c:pt>
                <c:pt idx="757">
                  <c:v>1.4780873549626783</c:v>
                </c:pt>
                <c:pt idx="758">
                  <c:v>1.4829094683769555</c:v>
                </c:pt>
                <c:pt idx="759">
                  <c:v>1.4846707742558087</c:v>
                </c:pt>
                <c:pt idx="760">
                  <c:v>1.4846707742558087</c:v>
                </c:pt>
                <c:pt idx="761">
                  <c:v>1.4846707742558087</c:v>
                </c:pt>
                <c:pt idx="762">
                  <c:v>1.4831294030404152</c:v>
                </c:pt>
                <c:pt idx="763">
                  <c:v>1.4631648255175946</c:v>
                </c:pt>
                <c:pt idx="764">
                  <c:v>1.4640216675206792</c:v>
                </c:pt>
                <c:pt idx="765">
                  <c:v>1.4500108750815632</c:v>
                </c:pt>
                <c:pt idx="766">
                  <c:v>1.4512734924896595</c:v>
                </c:pt>
                <c:pt idx="767">
                  <c:v>1.4512734924896595</c:v>
                </c:pt>
                <c:pt idx="768">
                  <c:v>1.4512734924896595</c:v>
                </c:pt>
                <c:pt idx="769">
                  <c:v>1.4510629035768701</c:v>
                </c:pt>
                <c:pt idx="770">
                  <c:v>1.4606003067260644</c:v>
                </c:pt>
                <c:pt idx="771">
                  <c:v>1.4569825890580608</c:v>
                </c:pt>
                <c:pt idx="772">
                  <c:v>1.4625228519195612</c:v>
                </c:pt>
                <c:pt idx="773">
                  <c:v>1.4683209749651274</c:v>
                </c:pt>
                <c:pt idx="774">
                  <c:v>1.4683209749651274</c:v>
                </c:pt>
                <c:pt idx="775">
                  <c:v>1.4683209749651274</c:v>
                </c:pt>
                <c:pt idx="776">
                  <c:v>1.4653088138325152</c:v>
                </c:pt>
                <c:pt idx="777">
                  <c:v>1.4743826022852931</c:v>
                </c:pt>
                <c:pt idx="778">
                  <c:v>1.4659532360917686</c:v>
                </c:pt>
                <c:pt idx="779">
                  <c:v>1.4791805339841726</c:v>
                </c:pt>
                <c:pt idx="780">
                  <c:v>1.4824697946779335</c:v>
                </c:pt>
                <c:pt idx="781">
                  <c:v>1.4824697946779335</c:v>
                </c:pt>
                <c:pt idx="782">
                  <c:v>1.4824697946779335</c:v>
                </c:pt>
                <c:pt idx="783">
                  <c:v>1.4826895989324635</c:v>
                </c:pt>
                <c:pt idx="784">
                  <c:v>1.4877631481068214</c:v>
                </c:pt>
                <c:pt idx="785">
                  <c:v>1.5125160704832488</c:v>
                </c:pt>
                <c:pt idx="786">
                  <c:v>1.5182570409170273</c:v>
                </c:pt>
                <c:pt idx="787">
                  <c:v>1.5187182018376491</c:v>
                </c:pt>
                <c:pt idx="788">
                  <c:v>1.5187182018376491</c:v>
                </c:pt>
                <c:pt idx="789">
                  <c:v>1.5187182018376491</c:v>
                </c:pt>
                <c:pt idx="790">
                  <c:v>1.5168752370117558</c:v>
                </c:pt>
                <c:pt idx="791">
                  <c:v>1.5212596029512437</c:v>
                </c:pt>
                <c:pt idx="792">
                  <c:v>1.5280006112002444</c:v>
                </c:pt>
                <c:pt idx="793">
                  <c:v>1.5366884364195159</c:v>
                </c:pt>
                <c:pt idx="794">
                  <c:v>1.5362162992549351</c:v>
                </c:pt>
                <c:pt idx="795">
                  <c:v>1.5362162992549351</c:v>
                </c:pt>
                <c:pt idx="796">
                  <c:v>1.5362162992549351</c:v>
                </c:pt>
                <c:pt idx="797">
                  <c:v>1.533624722030519</c:v>
                </c:pt>
                <c:pt idx="798">
                  <c:v>1.5343306482546988</c:v>
                </c:pt>
                <c:pt idx="799">
                  <c:v>1.5502674211301448</c:v>
                </c:pt>
                <c:pt idx="800">
                  <c:v>1.5579964166082416</c:v>
                </c:pt>
                <c:pt idx="801">
                  <c:v>1.5621338748730766</c:v>
                </c:pt>
                <c:pt idx="802">
                  <c:v>1.5621338748730766</c:v>
                </c:pt>
                <c:pt idx="803">
                  <c:v>1.5621338748730766</c:v>
                </c:pt>
                <c:pt idx="804">
                  <c:v>1.575671630032301</c:v>
                </c:pt>
                <c:pt idx="805">
                  <c:v>1.5794045644791914</c:v>
                </c:pt>
                <c:pt idx="806">
                  <c:v>1.5626220798499881</c:v>
                </c:pt>
                <c:pt idx="807">
                  <c:v>1.5423768026528881</c:v>
                </c:pt>
                <c:pt idx="808">
                  <c:v>1.5449980687524141</c:v>
                </c:pt>
                <c:pt idx="809">
                  <c:v>1.5449980687524141</c:v>
                </c:pt>
                <c:pt idx="810">
                  <c:v>1.5449980687524141</c:v>
                </c:pt>
                <c:pt idx="811">
                  <c:v>1.5407133502811801</c:v>
                </c:pt>
                <c:pt idx="812">
                  <c:v>1.5594541910331385</c:v>
                </c:pt>
                <c:pt idx="813">
                  <c:v>1.5761683347781543</c:v>
                </c:pt>
                <c:pt idx="814">
                  <c:v>1.5789058182679403</c:v>
                </c:pt>
                <c:pt idx="815">
                  <c:v>1.5754233950374161</c:v>
                </c:pt>
                <c:pt idx="816">
                  <c:v>1.5754233950374161</c:v>
                </c:pt>
                <c:pt idx="817">
                  <c:v>1.5754233950374161</c:v>
                </c:pt>
                <c:pt idx="818">
                  <c:v>1.5829046299960428</c:v>
                </c:pt>
                <c:pt idx="819">
                  <c:v>1.5618898867629833</c:v>
                </c:pt>
                <c:pt idx="820">
                  <c:v>1.5616459748574998</c:v>
                </c:pt>
                <c:pt idx="821">
                  <c:v>1.5675209655929148</c:v>
                </c:pt>
                <c:pt idx="822">
                  <c:v>1.5729453401494298</c:v>
                </c:pt>
                <c:pt idx="823">
                  <c:v>1.5729453401494298</c:v>
                </c:pt>
                <c:pt idx="824">
                  <c:v>1.5729453401494298</c:v>
                </c:pt>
                <c:pt idx="825">
                  <c:v>1.5719562996148708</c:v>
                </c:pt>
                <c:pt idx="826">
                  <c:v>1.5697354995683228</c:v>
                </c:pt>
                <c:pt idx="827">
                  <c:v>1.5796540557617882</c:v>
                </c:pt>
                <c:pt idx="828">
                  <c:v>1.5784073869465711</c:v>
                </c:pt>
                <c:pt idx="829">
                  <c:v>1.5841584158415842</c:v>
                </c:pt>
                <c:pt idx="830">
                  <c:v>1.5841584158415842</c:v>
                </c:pt>
                <c:pt idx="831">
                  <c:v>1.5841584158415842</c:v>
                </c:pt>
                <c:pt idx="832">
                  <c:v>1.5849116411760045</c:v>
                </c:pt>
                <c:pt idx="833">
                  <c:v>1.5804030027657052</c:v>
                </c:pt>
                <c:pt idx="834">
                  <c:v>1.595277977187525</c:v>
                </c:pt>
                <c:pt idx="835">
                  <c:v>1.5917230401910067</c:v>
                </c:pt>
                <c:pt idx="836">
                  <c:v>1.5719562996148708</c:v>
                </c:pt>
                <c:pt idx="837">
                  <c:v>1.5719562996148708</c:v>
                </c:pt>
                <c:pt idx="838">
                  <c:v>1.5719562996148708</c:v>
                </c:pt>
                <c:pt idx="839">
                  <c:v>1.5886885376122013</c:v>
                </c:pt>
                <c:pt idx="840">
                  <c:v>1.599616092137887</c:v>
                </c:pt>
                <c:pt idx="841">
                  <c:v>1.5889409708429332</c:v>
                </c:pt>
                <c:pt idx="842">
                  <c:v>1.5648227838197324</c:v>
                </c:pt>
                <c:pt idx="843">
                  <c:v>1.566293366747592</c:v>
                </c:pt>
                <c:pt idx="844">
                  <c:v>1.566293366747592</c:v>
                </c:pt>
                <c:pt idx="845">
                  <c:v>1.566293366747592</c:v>
                </c:pt>
                <c:pt idx="846">
                  <c:v>1.5645779550966128</c:v>
                </c:pt>
                <c:pt idx="847">
                  <c:v>1.5599407222525543</c:v>
                </c:pt>
                <c:pt idx="848">
                  <c:v>1.5577537191370043</c:v>
                </c:pt>
                <c:pt idx="849">
                  <c:v>1.5454756201220925</c:v>
                </c:pt>
                <c:pt idx="850">
                  <c:v>1.543328960567945</c:v>
                </c:pt>
                <c:pt idx="851">
                  <c:v>1.543328960567945</c:v>
                </c:pt>
                <c:pt idx="852">
                  <c:v>1.543328960567945</c:v>
                </c:pt>
                <c:pt idx="853">
                  <c:v>1.5485869144405728</c:v>
                </c:pt>
                <c:pt idx="854">
                  <c:v>1.555814858031894</c:v>
                </c:pt>
                <c:pt idx="855">
                  <c:v>1.5395273650989147</c:v>
                </c:pt>
                <c:pt idx="856">
                  <c:v>1.5402387370042356</c:v>
                </c:pt>
                <c:pt idx="857">
                  <c:v>1.5445208124179475</c:v>
                </c:pt>
                <c:pt idx="858">
                  <c:v>1.5445208124179475</c:v>
                </c:pt>
                <c:pt idx="859">
                  <c:v>1.5445208124179475</c:v>
                </c:pt>
                <c:pt idx="860">
                  <c:v>1.5524334394162851</c:v>
                </c:pt>
                <c:pt idx="861">
                  <c:v>1.5497869043006587</c:v>
                </c:pt>
                <c:pt idx="862">
                  <c:v>1.5464316090620893</c:v>
                </c:pt>
                <c:pt idx="863">
                  <c:v>1.5481074386562428</c:v>
                </c:pt>
                <c:pt idx="864">
                  <c:v>1.5587249629802822</c:v>
                </c:pt>
                <c:pt idx="865">
                  <c:v>1.5587249629802822</c:v>
                </c:pt>
                <c:pt idx="866">
                  <c:v>1.5587249629802822</c:v>
                </c:pt>
                <c:pt idx="867">
                  <c:v>1.5502674211301448</c:v>
                </c:pt>
                <c:pt idx="868">
                  <c:v>1.5667841754798277</c:v>
                </c:pt>
                <c:pt idx="869">
                  <c:v>1.5761683347781543</c:v>
                </c:pt>
                <c:pt idx="870">
                  <c:v>1.5707217466425822</c:v>
                </c:pt>
                <c:pt idx="871">
                  <c:v>1.5784073869465711</c:v>
                </c:pt>
                <c:pt idx="872">
                  <c:v>1.5784073869465711</c:v>
                </c:pt>
                <c:pt idx="873">
                  <c:v>1.5784073869465711</c:v>
                </c:pt>
                <c:pt idx="874">
                  <c:v>1.5779092702169624</c:v>
                </c:pt>
                <c:pt idx="875">
                  <c:v>1.5726979633561373</c:v>
                </c:pt>
                <c:pt idx="876">
                  <c:v>1.5631105900742477</c:v>
                </c:pt>
                <c:pt idx="877">
                  <c:v>1.5524334394162851</c:v>
                </c:pt>
                <c:pt idx="878">
                  <c:v>1.5555728396982187</c:v>
                </c:pt>
                <c:pt idx="879">
                  <c:v>1.5555728396982187</c:v>
                </c:pt>
                <c:pt idx="880">
                  <c:v>1.5555728396982187</c:v>
                </c:pt>
                <c:pt idx="881">
                  <c:v>1.5541223094257519</c:v>
                </c:pt>
                <c:pt idx="882">
                  <c:v>1.5445208124179475</c:v>
                </c:pt>
                <c:pt idx="883">
                  <c:v>1.5438054805094557</c:v>
                </c:pt>
                <c:pt idx="884">
                  <c:v>1.5550890288469015</c:v>
                </c:pt>
                <c:pt idx="885">
                  <c:v>1.5744312367157365</c:v>
                </c:pt>
                <c:pt idx="886">
                  <c:v>1.5744312367157365</c:v>
                </c:pt>
                <c:pt idx="887">
                  <c:v>1.5744312367157365</c:v>
                </c:pt>
                <c:pt idx="888">
                  <c:v>1.5717092337917486</c:v>
                </c:pt>
                <c:pt idx="889">
                  <c:v>1.5464316090620893</c:v>
                </c:pt>
                <c:pt idx="890">
                  <c:v>1.5562991206909969</c:v>
                </c:pt>
                <c:pt idx="891">
                  <c:v>1.5411882561454882</c:v>
                </c:pt>
                <c:pt idx="892">
                  <c:v>1.5373971865631486</c:v>
                </c:pt>
                <c:pt idx="893">
                  <c:v>1.5373971865631486</c:v>
                </c:pt>
                <c:pt idx="894">
                  <c:v>1.5373971865631486</c:v>
                </c:pt>
                <c:pt idx="895">
                  <c:v>1.5485869144405728</c:v>
                </c:pt>
                <c:pt idx="896">
                  <c:v>1.5502674211301448</c:v>
                </c:pt>
                <c:pt idx="897">
                  <c:v>1.5509887553315238</c:v>
                </c:pt>
                <c:pt idx="898">
                  <c:v>1.5502674211301448</c:v>
                </c:pt>
                <c:pt idx="899">
                  <c:v>1.5638439283759482</c:v>
                </c:pt>
                <c:pt idx="900">
                  <c:v>1.5638439283759482</c:v>
                </c:pt>
                <c:pt idx="901">
                  <c:v>1.5638439283759482</c:v>
                </c:pt>
                <c:pt idx="902">
                  <c:v>1.5485869144405728</c:v>
                </c:pt>
                <c:pt idx="903">
                  <c:v>1.5592110392141576</c:v>
                </c:pt>
                <c:pt idx="904">
                  <c:v>1.5570260801868432</c:v>
                </c:pt>
                <c:pt idx="905">
                  <c:v>1.5736879376819577</c:v>
                </c:pt>
                <c:pt idx="906">
                  <c:v>1.5749271596188676</c:v>
                </c:pt>
                <c:pt idx="907">
                  <c:v>1.5749271596188676</c:v>
                </c:pt>
                <c:pt idx="908">
                  <c:v>1.5749271596188676</c:v>
                </c:pt>
                <c:pt idx="909">
                  <c:v>1.5736879376819577</c:v>
                </c:pt>
                <c:pt idx="910">
                  <c:v>1.5769139793424269</c:v>
                </c:pt>
                <c:pt idx="911">
                  <c:v>1.5871756209824617</c:v>
                </c:pt>
                <c:pt idx="912">
                  <c:v>1.5709685020815334</c:v>
                </c:pt>
                <c:pt idx="913">
                  <c:v>1.56998194520763</c:v>
                </c:pt>
                <c:pt idx="914">
                  <c:v>1.56998194520763</c:v>
                </c:pt>
                <c:pt idx="915">
                  <c:v>1.56998194520763</c:v>
                </c:pt>
                <c:pt idx="916">
                  <c:v>1.566293366747592</c:v>
                </c:pt>
                <c:pt idx="917">
                  <c:v>1.5658028654192435</c:v>
                </c:pt>
                <c:pt idx="918">
                  <c:v>1.5714622456195491</c:v>
                </c:pt>
                <c:pt idx="919">
                  <c:v>1.5784073869465711</c:v>
                </c:pt>
                <c:pt idx="920">
                  <c:v>1.5902043412578515</c:v>
                </c:pt>
                <c:pt idx="921">
                  <c:v>1.5902043412578515</c:v>
                </c:pt>
                <c:pt idx="922">
                  <c:v>1.5902043412578515</c:v>
                </c:pt>
                <c:pt idx="923">
                  <c:v>1.5899515064790524</c:v>
                </c:pt>
                <c:pt idx="924">
                  <c:v>1.5917230401910067</c:v>
                </c:pt>
                <c:pt idx="925">
                  <c:v>1.5841584158415842</c:v>
                </c:pt>
                <c:pt idx="926">
                  <c:v>1.5871756209824617</c:v>
                </c:pt>
                <c:pt idx="927">
                  <c:v>1.5839074998020117</c:v>
                </c:pt>
                <c:pt idx="928">
                  <c:v>1.5839074998020117</c:v>
                </c:pt>
                <c:pt idx="929">
                  <c:v>1.5839074998020117</c:v>
                </c:pt>
                <c:pt idx="930">
                  <c:v>1.585917056537943</c:v>
                </c:pt>
                <c:pt idx="931">
                  <c:v>1.5809026954390959</c:v>
                </c:pt>
                <c:pt idx="932">
                  <c:v>1.5697354995683228</c:v>
                </c:pt>
                <c:pt idx="933">
                  <c:v>1.567275291905023</c:v>
                </c:pt>
                <c:pt idx="934">
                  <c:v>1.5689966266572528</c:v>
                </c:pt>
                <c:pt idx="935">
                  <c:v>1.5689966266572528</c:v>
                </c:pt>
                <c:pt idx="936">
                  <c:v>1.5689966266572528</c:v>
                </c:pt>
                <c:pt idx="937">
                  <c:v>1.5751752382452546</c:v>
                </c:pt>
                <c:pt idx="938">
                  <c:v>1.5596974187007722</c:v>
                </c:pt>
                <c:pt idx="939">
                  <c:v>1.5550890288469015</c:v>
                </c:pt>
                <c:pt idx="940">
                  <c:v>1.5596974187007722</c:v>
                </c:pt>
                <c:pt idx="941">
                  <c:v>1.5572685509616133</c:v>
                </c:pt>
                <c:pt idx="942">
                  <c:v>1.5572685509616133</c:v>
                </c:pt>
                <c:pt idx="943">
                  <c:v>1.5572685509616133</c:v>
                </c:pt>
                <c:pt idx="944">
                  <c:v>1.5604275571506592</c:v>
                </c:pt>
                <c:pt idx="945">
                  <c:v>1.5466707911221098</c:v>
                </c:pt>
                <c:pt idx="946">
                  <c:v>1.5400015400015401</c:v>
                </c:pt>
                <c:pt idx="947">
                  <c:v>1.5371608638844056</c:v>
                </c:pt>
                <c:pt idx="948">
                  <c:v>1.5031942878617062</c:v>
                </c:pt>
                <c:pt idx="949">
                  <c:v>1.5031942878617062</c:v>
                </c:pt>
                <c:pt idx="950">
                  <c:v>1.5031942878617062</c:v>
                </c:pt>
                <c:pt idx="951">
                  <c:v>1.498464074323818</c:v>
                </c:pt>
                <c:pt idx="952">
                  <c:v>1.48864905098623</c:v>
                </c:pt>
                <c:pt idx="953">
                  <c:v>1.4868782990112259</c:v>
                </c:pt>
                <c:pt idx="954">
                  <c:v>1.488427476371214</c:v>
                </c:pt>
                <c:pt idx="955">
                  <c:v>1.4678899082568806</c:v>
                </c:pt>
                <c:pt idx="956">
                  <c:v>1.4678899082568806</c:v>
                </c:pt>
                <c:pt idx="957">
                  <c:v>1.4678899082568806</c:v>
                </c:pt>
                <c:pt idx="958">
                  <c:v>1.470912701331176</c:v>
                </c:pt>
                <c:pt idx="959">
                  <c:v>1.4735135931628969</c:v>
                </c:pt>
                <c:pt idx="960">
                  <c:v>1.4676744698025979</c:v>
                </c:pt>
                <c:pt idx="961">
                  <c:v>1.4868782990112259</c:v>
                </c:pt>
                <c:pt idx="962">
                  <c:v>1.4789617688382755</c:v>
                </c:pt>
                <c:pt idx="963">
                  <c:v>1.4789617688382755</c:v>
                </c:pt>
                <c:pt idx="964">
                  <c:v>1.4789617688382755</c:v>
                </c:pt>
                <c:pt idx="965">
                  <c:v>1.4780873549626783</c:v>
                </c:pt>
                <c:pt idx="966">
                  <c:v>1.4668133480014669</c:v>
                </c:pt>
                <c:pt idx="967">
                  <c:v>1.4696156954956279</c:v>
                </c:pt>
                <c:pt idx="968">
                  <c:v>1.4724287712581903</c:v>
                </c:pt>
                <c:pt idx="969">
                  <c:v>1.4689680499449138</c:v>
                </c:pt>
                <c:pt idx="970">
                  <c:v>1.4689680499449138</c:v>
                </c:pt>
                <c:pt idx="971">
                  <c:v>1.4689680499449138</c:v>
                </c:pt>
                <c:pt idx="972">
                  <c:v>1.4618814414151011</c:v>
                </c:pt>
                <c:pt idx="973">
                  <c:v>1.4533827483467769</c:v>
                </c:pt>
                <c:pt idx="974">
                  <c:v>1.4443561782335523</c:v>
                </c:pt>
                <c:pt idx="975">
                  <c:v>1.4342058085335245</c:v>
                </c:pt>
                <c:pt idx="976">
                  <c:v>1.4270424545130218</c:v>
                </c:pt>
                <c:pt idx="977">
                  <c:v>1.4270424545130218</c:v>
                </c:pt>
                <c:pt idx="978">
                  <c:v>1.4270424545130218</c:v>
                </c:pt>
                <c:pt idx="979">
                  <c:v>1.419950301739439</c:v>
                </c:pt>
                <c:pt idx="980">
                  <c:v>1.4165309157872372</c:v>
                </c:pt>
                <c:pt idx="981">
                  <c:v>1.4032133585911737</c:v>
                </c:pt>
                <c:pt idx="982">
                  <c:v>1.3911108019753773</c:v>
                </c:pt>
                <c:pt idx="983">
                  <c:v>1.419950301739439</c:v>
                </c:pt>
                <c:pt idx="984">
                  <c:v>1.419950301739439</c:v>
                </c:pt>
                <c:pt idx="985">
                  <c:v>1.419950301739439</c:v>
                </c:pt>
                <c:pt idx="986">
                  <c:v>1.4205554371759359</c:v>
                </c:pt>
                <c:pt idx="987">
                  <c:v>1.4163302882232138</c:v>
                </c:pt>
                <c:pt idx="988">
                  <c:v>1.4143271338660632</c:v>
                </c:pt>
                <c:pt idx="989">
                  <c:v>1.4389524426217715</c:v>
                </c:pt>
                <c:pt idx="990">
                  <c:v>1.4414414414414416</c:v>
                </c:pt>
                <c:pt idx="991">
                  <c:v>1.4414414414414416</c:v>
                </c:pt>
                <c:pt idx="992">
                  <c:v>1.4414414414414416</c:v>
                </c:pt>
                <c:pt idx="993">
                  <c:v>1.4674590945777386</c:v>
                </c:pt>
                <c:pt idx="994">
                  <c:v>1.470047776552738</c:v>
                </c:pt>
                <c:pt idx="995">
                  <c:v>1.4681054099684356</c:v>
                </c:pt>
                <c:pt idx="996">
                  <c:v>1.4642360348488177</c:v>
                </c:pt>
                <c:pt idx="997">
                  <c:v>1.461027102052743</c:v>
                </c:pt>
                <c:pt idx="998">
                  <c:v>1.461027102052743</c:v>
                </c:pt>
                <c:pt idx="999">
                  <c:v>1.461027102052743</c:v>
                </c:pt>
                <c:pt idx="1000">
                  <c:v>1.4412336960438137</c:v>
                </c:pt>
                <c:pt idx="1001">
                  <c:v>1.4073604953908943</c:v>
                </c:pt>
                <c:pt idx="1002">
                  <c:v>1.4032133585911737</c:v>
                </c:pt>
                <c:pt idx="1003">
                  <c:v>1.3803575125957623</c:v>
                </c:pt>
                <c:pt idx="1004">
                  <c:v>1.3794054762397407</c:v>
                </c:pt>
                <c:pt idx="1005">
                  <c:v>1.3794054762397407</c:v>
                </c:pt>
                <c:pt idx="1006">
                  <c:v>1.3794054762397407</c:v>
                </c:pt>
                <c:pt idx="1007">
                  <c:v>1.3514426650449354</c:v>
                </c:pt>
                <c:pt idx="1008">
                  <c:v>1.3604516699544249</c:v>
                </c:pt>
                <c:pt idx="1009">
                  <c:v>1.367147446852143</c:v>
                </c:pt>
                <c:pt idx="1010">
                  <c:v>1.3617484850548105</c:v>
                </c:pt>
                <c:pt idx="1011">
                  <c:v>1.3481631277384563</c:v>
                </c:pt>
                <c:pt idx="1012">
                  <c:v>1.3481631277384563</c:v>
                </c:pt>
                <c:pt idx="1013">
                  <c:v>1.3481631277384563</c:v>
                </c:pt>
                <c:pt idx="1014">
                  <c:v>1.3573125212080082</c:v>
                </c:pt>
                <c:pt idx="1015">
                  <c:v>1.367147446852143</c:v>
                </c:pt>
                <c:pt idx="1016">
                  <c:v>1.3573125212080082</c:v>
                </c:pt>
                <c:pt idx="1017">
                  <c:v>1.3387776959635853</c:v>
                </c:pt>
                <c:pt idx="1018">
                  <c:v>1.345080368552021</c:v>
                </c:pt>
                <c:pt idx="1019">
                  <c:v>1.345080368552021</c:v>
                </c:pt>
                <c:pt idx="1020">
                  <c:v>1.345080368552021</c:v>
                </c:pt>
                <c:pt idx="1021">
                  <c:v>1.332001332001332</c:v>
                </c:pt>
                <c:pt idx="1022">
                  <c:v>1.3167423793534796</c:v>
                </c:pt>
                <c:pt idx="1023">
                  <c:v>1.2869184737146901</c:v>
                </c:pt>
                <c:pt idx="1024">
                  <c:v>1.2872497908219089</c:v>
                </c:pt>
                <c:pt idx="1025">
                  <c:v>1.2728314134792846</c:v>
                </c:pt>
                <c:pt idx="1026">
                  <c:v>1.2728314134792846</c:v>
                </c:pt>
                <c:pt idx="1027">
                  <c:v>1.2728314134792846</c:v>
                </c:pt>
                <c:pt idx="1028">
                  <c:v>1.247894178573657</c:v>
                </c:pt>
                <c:pt idx="1029">
                  <c:v>1.2485173856045944</c:v>
                </c:pt>
                <c:pt idx="1030">
                  <c:v>1.2884107453456162</c:v>
                </c:pt>
                <c:pt idx="1031">
                  <c:v>1.287912937085453</c:v>
                </c:pt>
                <c:pt idx="1032">
                  <c:v>1.2726694241170857</c:v>
                </c:pt>
                <c:pt idx="1033">
                  <c:v>1.2726694241170857</c:v>
                </c:pt>
                <c:pt idx="1034">
                  <c:v>1.2726694241170857</c:v>
                </c:pt>
                <c:pt idx="1035">
                  <c:v>1.2715366520439952</c:v>
                </c:pt>
                <c:pt idx="1036">
                  <c:v>1.2979427607242522</c:v>
                </c:pt>
                <c:pt idx="1037">
                  <c:v>1.3017443374121322</c:v>
                </c:pt>
                <c:pt idx="1038">
                  <c:v>1.2725074759814212</c:v>
                </c:pt>
                <c:pt idx="1039">
                  <c:v>1.2767315671879986</c:v>
                </c:pt>
                <c:pt idx="1040">
                  <c:v>1.2767315671879986</c:v>
                </c:pt>
                <c:pt idx="1041">
                  <c:v>1.2767315671879986</c:v>
                </c:pt>
                <c:pt idx="1042">
                  <c:v>1.2796724038646108</c:v>
                </c:pt>
                <c:pt idx="1043">
                  <c:v>1.2568340350656697</c:v>
                </c:pt>
                <c:pt idx="1044">
                  <c:v>1.2535255405828893</c:v>
                </c:pt>
                <c:pt idx="1045">
                  <c:v>1.2558869701726845</c:v>
                </c:pt>
                <c:pt idx="1046">
                  <c:v>1.2701638511367968</c:v>
                </c:pt>
                <c:pt idx="1047">
                  <c:v>1.2701638511367968</c:v>
                </c:pt>
                <c:pt idx="1048">
                  <c:v>1.2701638511367968</c:v>
                </c:pt>
                <c:pt idx="1049">
                  <c:v>1.2676681244850097</c:v>
                </c:pt>
                <c:pt idx="1050">
                  <c:v>1.264462287412278</c:v>
                </c:pt>
                <c:pt idx="1051">
                  <c:v>1.2575452716297786</c:v>
                </c:pt>
                <c:pt idx="1052">
                  <c:v>1.2541543864049665</c:v>
                </c:pt>
                <c:pt idx="1053">
                  <c:v>1.2524265764919531</c:v>
                </c:pt>
                <c:pt idx="1054">
                  <c:v>1.2524265764919531</c:v>
                </c:pt>
                <c:pt idx="1055">
                  <c:v>1.2524265764919531</c:v>
                </c:pt>
                <c:pt idx="1056">
                  <c:v>1.2855949090441601</c:v>
                </c:pt>
                <c:pt idx="1057">
                  <c:v>1.2991230919129586</c:v>
                </c:pt>
                <c:pt idx="1058">
                  <c:v>1.2865873271148278</c:v>
                </c:pt>
                <c:pt idx="1059">
                  <c:v>1.2872497908219089</c:v>
                </c:pt>
                <c:pt idx="1060">
                  <c:v>1.2673468094544071</c:v>
                </c:pt>
                <c:pt idx="1061">
                  <c:v>1.2673468094544071</c:v>
                </c:pt>
                <c:pt idx="1062">
                  <c:v>1.2673468094544071</c:v>
                </c:pt>
                <c:pt idx="1063">
                  <c:v>1.2623871741463106</c:v>
                </c:pt>
                <c:pt idx="1064">
                  <c:v>1.2704058946833514</c:v>
                </c:pt>
                <c:pt idx="1065">
                  <c:v>1.2665442340573745</c:v>
                </c:pt>
                <c:pt idx="1066">
                  <c:v>1.2814762606522714</c:v>
                </c:pt>
                <c:pt idx="1067">
                  <c:v>1.2643024211391365</c:v>
                </c:pt>
                <c:pt idx="1068">
                  <c:v>1.2643024211391365</c:v>
                </c:pt>
                <c:pt idx="1069">
                  <c:v>1.2643024211391365</c:v>
                </c:pt>
                <c:pt idx="1070">
                  <c:v>1.2940795858945324</c:v>
                </c:pt>
                <c:pt idx="1071">
                  <c:v>1.2910722354915758</c:v>
                </c:pt>
                <c:pt idx="1072">
                  <c:v>1.3006438186902516</c:v>
                </c:pt>
                <c:pt idx="1073">
                  <c:v>1.3244156016157871</c:v>
                </c:pt>
                <c:pt idx="1074">
                  <c:v>1.3334222281485433</c:v>
                </c:pt>
                <c:pt idx="1075">
                  <c:v>1.3334222281485433</c:v>
                </c:pt>
                <c:pt idx="1076">
                  <c:v>1.3334222281485433</c:v>
                </c:pt>
                <c:pt idx="1077">
                  <c:v>1.3669605631877519</c:v>
                </c:pt>
                <c:pt idx="1078">
                  <c:v>1.3784547522227582</c:v>
                </c:pt>
                <c:pt idx="1079">
                  <c:v>1.4301036825169824</c:v>
                </c:pt>
                <c:pt idx="1080">
                  <c:v>1.4350290593384516</c:v>
                </c:pt>
                <c:pt idx="1081">
                  <c:v>1.388214062608454</c:v>
                </c:pt>
                <c:pt idx="1082">
                  <c:v>1.388214062608454</c:v>
                </c:pt>
                <c:pt idx="1083">
                  <c:v>1.388214062608454</c:v>
                </c:pt>
                <c:pt idx="1084">
                  <c:v>1.3934369121438026</c:v>
                </c:pt>
                <c:pt idx="1085">
                  <c:v>1.3942140118508191</c:v>
                </c:pt>
                <c:pt idx="1086">
                  <c:v>1.3992863639543833</c:v>
                </c:pt>
                <c:pt idx="1087">
                  <c:v>1.402622904832036</c:v>
                </c:pt>
                <c:pt idx="1088">
                  <c:v>1.4049877063575693</c:v>
                </c:pt>
                <c:pt idx="1089">
                  <c:v>1.402622904832036</c:v>
                </c:pt>
                <c:pt idx="1090">
                  <c:v>1.402622904832036</c:v>
                </c:pt>
                <c:pt idx="1091">
                  <c:v>1.4221716561188935</c:v>
                </c:pt>
                <c:pt idx="1092">
                  <c:v>1.4113330040222991</c:v>
                </c:pt>
                <c:pt idx="1093">
                  <c:v>1.3973310976035771</c:v>
                </c:pt>
                <c:pt idx="1094">
                  <c:v>1.4069644741470277</c:v>
                </c:pt>
                <c:pt idx="1095">
                  <c:v>1.3932427725531173</c:v>
                </c:pt>
                <c:pt idx="1096">
                  <c:v>1.3932427725531173</c:v>
                </c:pt>
                <c:pt idx="1097">
                  <c:v>1.3932427725531173</c:v>
                </c:pt>
                <c:pt idx="1098">
                  <c:v>1.3613777142468177</c:v>
                </c:pt>
                <c:pt idx="1099">
                  <c:v>1.339405304045004</c:v>
                </c:pt>
                <c:pt idx="1100">
                  <c:v>1.368269822809058</c:v>
                </c:pt>
                <c:pt idx="1101">
                  <c:v>1.3731548232063167</c:v>
                </c:pt>
                <c:pt idx="1102">
                  <c:v>1.3639959625719507</c:v>
                </c:pt>
                <c:pt idx="1103">
                  <c:v>1.3639959625719507</c:v>
                </c:pt>
                <c:pt idx="1104">
                  <c:v>1.3639959625719507</c:v>
                </c:pt>
                <c:pt idx="1105">
                  <c:v>1.335559265442404</c:v>
                </c:pt>
                <c:pt idx="1106">
                  <c:v>1.3202191563799592</c:v>
                </c:pt>
                <c:pt idx="1107">
                  <c:v>1.3160492202408369</c:v>
                </c:pt>
                <c:pt idx="1108">
                  <c:v>1.3076168682576004</c:v>
                </c:pt>
                <c:pt idx="1109">
                  <c:v>1.3274042609676777</c:v>
                </c:pt>
                <c:pt idx="1110">
                  <c:v>1.3274042609676777</c:v>
                </c:pt>
                <c:pt idx="1111">
                  <c:v>1.3274042609676777</c:v>
                </c:pt>
                <c:pt idx="1112">
                  <c:v>1.3120776749983598</c:v>
                </c:pt>
                <c:pt idx="1113">
                  <c:v>1.2930755802676668</c:v>
                </c:pt>
                <c:pt idx="1114">
                  <c:v>1.287912937085453</c:v>
                </c:pt>
                <c:pt idx="1115">
                  <c:v>1.2964283399235108</c:v>
                </c:pt>
                <c:pt idx="1116">
                  <c:v>1.2834499133671309</c:v>
                </c:pt>
                <c:pt idx="1117">
                  <c:v>1.2834499133671309</c:v>
                </c:pt>
                <c:pt idx="1118">
                  <c:v>1.2834499133671309</c:v>
                </c:pt>
                <c:pt idx="1119">
                  <c:v>1.315097317201473</c:v>
                </c:pt>
                <c:pt idx="1120">
                  <c:v>1.31639570854999</c:v>
                </c:pt>
                <c:pt idx="1121">
                  <c:v>1.3247665099026296</c:v>
                </c:pt>
                <c:pt idx="1122">
                  <c:v>1.3057387216817915</c:v>
                </c:pt>
                <c:pt idx="1123">
                  <c:v>1.2814762606522714</c:v>
                </c:pt>
                <c:pt idx="1124">
                  <c:v>1.2814762606522714</c:v>
                </c:pt>
                <c:pt idx="1125">
                  <c:v>1.2814762606522714</c:v>
                </c:pt>
                <c:pt idx="1126">
                  <c:v>1.2809837955549863</c:v>
                </c:pt>
                <c:pt idx="1127">
                  <c:v>1.3031862904802243</c:v>
                </c:pt>
                <c:pt idx="1128">
                  <c:v>1.2859255449109497</c:v>
                </c:pt>
                <c:pt idx="1129">
                  <c:v>1.2841091492776886</c:v>
                </c:pt>
                <c:pt idx="1130">
                  <c:v>1.2862563508907325</c:v>
                </c:pt>
                <c:pt idx="1131">
                  <c:v>1.2862563508907325</c:v>
                </c:pt>
                <c:pt idx="1132">
                  <c:v>1.2862563508907325</c:v>
                </c:pt>
                <c:pt idx="1133">
                  <c:v>1.3064210595074792</c:v>
                </c:pt>
                <c:pt idx="1134">
                  <c:v>1.302677001237543</c:v>
                </c:pt>
                <c:pt idx="1135">
                  <c:v>1.2910722354915758</c:v>
                </c:pt>
                <c:pt idx="1136">
                  <c:v>1.2837794466910584</c:v>
                </c:pt>
                <c:pt idx="1137">
                  <c:v>1.2872497908219089</c:v>
                </c:pt>
                <c:pt idx="1138">
                  <c:v>1.2872497908219089</c:v>
                </c:pt>
                <c:pt idx="1139">
                  <c:v>1.2872497908219089</c:v>
                </c:pt>
                <c:pt idx="1140">
                  <c:v>1.2782002939860677</c:v>
                </c:pt>
                <c:pt idx="1141">
                  <c:v>1.2579407509906282</c:v>
                </c:pt>
                <c:pt idx="1142">
                  <c:v>1.2538398846467307</c:v>
                </c:pt>
                <c:pt idx="1143">
                  <c:v>1.2704058946833514</c:v>
                </c:pt>
                <c:pt idx="1144">
                  <c:v>1.2620685303211965</c:v>
                </c:pt>
                <c:pt idx="1145">
                  <c:v>1.2620685303211965</c:v>
                </c:pt>
                <c:pt idx="1146">
                  <c:v>1.2620685303211965</c:v>
                </c:pt>
                <c:pt idx="1147">
                  <c:v>1.2742911755336095</c:v>
                </c:pt>
                <c:pt idx="1148">
                  <c:v>1.2762427413694084</c:v>
                </c:pt>
                <c:pt idx="1149">
                  <c:v>1.2742911755336095</c:v>
                </c:pt>
                <c:pt idx="1150">
                  <c:v>1.2767315671879986</c:v>
                </c:pt>
                <c:pt idx="1151">
                  <c:v>1.264462287412278</c:v>
                </c:pt>
                <c:pt idx="1152">
                  <c:v>1.264462287412278</c:v>
                </c:pt>
                <c:pt idx="1153">
                  <c:v>1.264462287412278</c:v>
                </c:pt>
                <c:pt idx="1154">
                  <c:v>1.2584156546907443</c:v>
                </c:pt>
                <c:pt idx="1155">
                  <c:v>1.2552563861168644</c:v>
                </c:pt>
                <c:pt idx="1156">
                  <c:v>1.2590494176896443</c:v>
                </c:pt>
                <c:pt idx="1157">
                  <c:v>1.252740369558409</c:v>
                </c:pt>
                <c:pt idx="1158">
                  <c:v>1.2655824843384167</c:v>
                </c:pt>
                <c:pt idx="1159">
                  <c:v>1.2655824843384167</c:v>
                </c:pt>
                <c:pt idx="1160">
                  <c:v>1.2655824843384167</c:v>
                </c:pt>
                <c:pt idx="1161">
                  <c:v>1.2657426745142712</c:v>
                </c:pt>
                <c:pt idx="1162">
                  <c:v>1.2754288629551687</c:v>
                </c:pt>
                <c:pt idx="1163">
                  <c:v>1.2769761205465457</c:v>
                </c:pt>
                <c:pt idx="1164">
                  <c:v>1.2793449753726094</c:v>
                </c:pt>
                <c:pt idx="1165">
                  <c:v>1.2890750886239122</c:v>
                </c:pt>
                <c:pt idx="1166">
                  <c:v>1.2890750886239122</c:v>
                </c:pt>
                <c:pt idx="1167">
                  <c:v>1.2890750886239122</c:v>
                </c:pt>
                <c:pt idx="1168">
                  <c:v>1.3001365143340051</c:v>
                </c:pt>
                <c:pt idx="1169">
                  <c:v>1.2984483542167111</c:v>
                </c:pt>
                <c:pt idx="1170">
                  <c:v>1.3113894170874041</c:v>
                </c:pt>
                <c:pt idx="1171">
                  <c:v>1.368269822809058</c:v>
                </c:pt>
                <c:pt idx="1172">
                  <c:v>1.3580498404291439</c:v>
                </c:pt>
                <c:pt idx="1173">
                  <c:v>1.3580498404291439</c:v>
                </c:pt>
                <c:pt idx="1174">
                  <c:v>1.3580498404291439</c:v>
                </c:pt>
                <c:pt idx="1175">
                  <c:v>1.3556564766488171</c:v>
                </c:pt>
                <c:pt idx="1176">
                  <c:v>1.3562080423136911</c:v>
                </c:pt>
                <c:pt idx="1177">
                  <c:v>1.3545546901456147</c:v>
                </c:pt>
                <c:pt idx="1178">
                  <c:v>1.3571283164823233</c:v>
                </c:pt>
                <c:pt idx="1179">
                  <c:v>1.3274042609676777</c:v>
                </c:pt>
                <c:pt idx="1180">
                  <c:v>1.3274042609676777</c:v>
                </c:pt>
                <c:pt idx="1181">
                  <c:v>1.3274042609676777</c:v>
                </c:pt>
                <c:pt idx="1182">
                  <c:v>1.3155298296388871</c:v>
                </c:pt>
                <c:pt idx="1183">
                  <c:v>1.3291686050375491</c:v>
                </c:pt>
                <c:pt idx="1184">
                  <c:v>1.3217897032582118</c:v>
                </c:pt>
                <c:pt idx="1185">
                  <c:v>1.3438150910434725</c:v>
                </c:pt>
                <c:pt idx="1186">
                  <c:v>1.3427324605572339</c:v>
                </c:pt>
                <c:pt idx="1187">
                  <c:v>1.3427324605572339</c:v>
                </c:pt>
                <c:pt idx="1188">
                  <c:v>1.3427324605572339</c:v>
                </c:pt>
                <c:pt idx="1189">
                  <c:v>1.3382402141184344</c:v>
                </c:pt>
                <c:pt idx="1190">
                  <c:v>1.3272280841462607</c:v>
                </c:pt>
                <c:pt idx="1191">
                  <c:v>1.3252932211251738</c:v>
                </c:pt>
                <c:pt idx="1192">
                  <c:v>1.3158760444766102</c:v>
                </c:pt>
                <c:pt idx="1193">
                  <c:v>1.3143195110731418</c:v>
                </c:pt>
                <c:pt idx="1194">
                  <c:v>1.3143195110731418</c:v>
                </c:pt>
                <c:pt idx="1195">
                  <c:v>1.3143195110731418</c:v>
                </c:pt>
                <c:pt idx="1196">
                  <c:v>1.3330667199893356</c:v>
                </c:pt>
                <c:pt idx="1197">
                  <c:v>1.3270519540840022</c:v>
                </c:pt>
                <c:pt idx="1198">
                  <c:v>1.3172627280511098</c:v>
                </c:pt>
                <c:pt idx="1199">
                  <c:v>1.3184784758388821</c:v>
                </c:pt>
                <c:pt idx="1200">
                  <c:v>1.3031862904802243</c:v>
                </c:pt>
                <c:pt idx="1201">
                  <c:v>1.3031862904802243</c:v>
                </c:pt>
                <c:pt idx="1202">
                  <c:v>1.3031862904802243</c:v>
                </c:pt>
                <c:pt idx="1203">
                  <c:v>1.2922400982102473</c:v>
                </c:pt>
                <c:pt idx="1204">
                  <c:v>1.2966804979253113</c:v>
                </c:pt>
                <c:pt idx="1205">
                  <c:v>1.3018290698431296</c:v>
                </c:pt>
                <c:pt idx="1206">
                  <c:v>1.3051422605063951</c:v>
                </c:pt>
                <c:pt idx="1207">
                  <c:v>1.3266998341625207</c:v>
                </c:pt>
                <c:pt idx="1208">
                  <c:v>1.3266998341625207</c:v>
                </c:pt>
                <c:pt idx="1209">
                  <c:v>1.3266998341625207</c:v>
                </c:pt>
                <c:pt idx="1210">
                  <c:v>1.3113894170874041</c:v>
                </c:pt>
                <c:pt idx="1211">
                  <c:v>1.3072749852931564</c:v>
                </c:pt>
                <c:pt idx="1212">
                  <c:v>1.3309376455713051</c:v>
                </c:pt>
                <c:pt idx="1213">
                  <c:v>1.3259961546111516</c:v>
                </c:pt>
                <c:pt idx="1214">
                  <c:v>1.3272280841462607</c:v>
                </c:pt>
                <c:pt idx="1215">
                  <c:v>1.3272280841462607</c:v>
                </c:pt>
                <c:pt idx="1216">
                  <c:v>1.3272280841462607</c:v>
                </c:pt>
                <c:pt idx="1217">
                  <c:v>1.3346680013346681</c:v>
                </c:pt>
                <c:pt idx="1218">
                  <c:v>1.3359161044686392</c:v>
                </c:pt>
                <c:pt idx="1219">
                  <c:v>1.3302294645826405</c:v>
                </c:pt>
                <c:pt idx="1220">
                  <c:v>1.3394950103810863</c:v>
                </c:pt>
                <c:pt idx="1221">
                  <c:v>1.3498009043666059</c:v>
                </c:pt>
                <c:pt idx="1222">
                  <c:v>1.3498009043666059</c:v>
                </c:pt>
                <c:pt idx="1223">
                  <c:v>1.3498009043666059</c:v>
                </c:pt>
                <c:pt idx="1224">
                  <c:v>1.3632335900756594</c:v>
                </c:pt>
                <c:pt idx="1225">
                  <c:v>1.3637913399249915</c:v>
                </c:pt>
                <c:pt idx="1226">
                  <c:v>1.3626762962458268</c:v>
                </c:pt>
                <c:pt idx="1227">
                  <c:v>1.3613777142468177</c:v>
                </c:pt>
                <c:pt idx="1228">
                  <c:v>1.3578654355353383</c:v>
                </c:pt>
                <c:pt idx="1229">
                  <c:v>1.3578654355353383</c:v>
                </c:pt>
                <c:pt idx="1230">
                  <c:v>1.3578654355353383</c:v>
                </c:pt>
                <c:pt idx="1231">
                  <c:v>1.3507125008441954</c:v>
                </c:pt>
                <c:pt idx="1232">
                  <c:v>1.3610071452875128</c:v>
                </c:pt>
                <c:pt idx="1233">
                  <c:v>1.3775053378331841</c:v>
                </c:pt>
                <c:pt idx="1234">
                  <c:v>1.376746747435809</c:v>
                </c:pt>
                <c:pt idx="1235">
                  <c:v>1.4018364056914556</c:v>
                </c:pt>
                <c:pt idx="1236">
                  <c:v>1.4018364056914556</c:v>
                </c:pt>
                <c:pt idx="1237">
                  <c:v>1.4018364056914556</c:v>
                </c:pt>
                <c:pt idx="1238">
                  <c:v>1.4002660505496045</c:v>
                </c:pt>
                <c:pt idx="1239">
                  <c:v>1.3981125480601186</c:v>
                </c:pt>
                <c:pt idx="1240">
                  <c:v>1.3914979475405274</c:v>
                </c:pt>
                <c:pt idx="1241">
                  <c:v>1.3965505202150688</c:v>
                </c:pt>
                <c:pt idx="1242">
                  <c:v>1.4135274577708672</c:v>
                </c:pt>
                <c:pt idx="1243">
                  <c:v>1.4135274577708672</c:v>
                </c:pt>
                <c:pt idx="1244">
                  <c:v>1.4135274577708672</c:v>
                </c:pt>
                <c:pt idx="1245">
                  <c:v>1.4183391248847601</c:v>
                </c:pt>
                <c:pt idx="1246">
                  <c:v>1.4284693950432112</c:v>
                </c:pt>
                <c:pt idx="1247">
                  <c:v>1.4193456816407637</c:v>
                </c:pt>
                <c:pt idx="1248">
                  <c:v>1.4213630872006253</c:v>
                </c:pt>
                <c:pt idx="1249">
                  <c:v>1.3998740113389794</c:v>
                </c:pt>
                <c:pt idx="1250">
                  <c:v>1.3998740113389794</c:v>
                </c:pt>
                <c:pt idx="1251">
                  <c:v>1.3998740113389794</c:v>
                </c:pt>
                <c:pt idx="1252">
                  <c:v>1.3876361617983763</c:v>
                </c:pt>
                <c:pt idx="1253">
                  <c:v>1.402622904832036</c:v>
                </c:pt>
                <c:pt idx="1254">
                  <c:v>1.402622904832036</c:v>
                </c:pt>
                <c:pt idx="1255">
                  <c:v>1.4097413124691618</c:v>
                </c:pt>
                <c:pt idx="1256">
                  <c:v>1.4024261973213661</c:v>
                </c:pt>
                <c:pt idx="1257">
                  <c:v>1.4024261973213661</c:v>
                </c:pt>
                <c:pt idx="1258">
                  <c:v>1.4024261973213661</c:v>
                </c:pt>
                <c:pt idx="1259">
                  <c:v>1.3786447921692975</c:v>
                </c:pt>
                <c:pt idx="1260">
                  <c:v>1.3901438798915686</c:v>
                </c:pt>
                <c:pt idx="1261">
                  <c:v>1.3864818024263432</c:v>
                </c:pt>
                <c:pt idx="1262">
                  <c:v>1.3979171035157614</c:v>
                </c:pt>
                <c:pt idx="1263">
                  <c:v>1.3934369121438026</c:v>
                </c:pt>
                <c:pt idx="1264">
                  <c:v>1.3934369121438026</c:v>
                </c:pt>
                <c:pt idx="1265">
                  <c:v>1.3934369121438026</c:v>
                </c:pt>
                <c:pt idx="1266">
                  <c:v>1.3866740622616656</c:v>
                </c:pt>
                <c:pt idx="1267">
                  <c:v>1.4024261973213661</c:v>
                </c:pt>
                <c:pt idx="1268">
                  <c:v>1.4018364056914556</c:v>
                </c:pt>
                <c:pt idx="1269">
                  <c:v>1.3938253536831835</c:v>
                </c:pt>
                <c:pt idx="1270">
                  <c:v>1.4059753954305798</c:v>
                </c:pt>
                <c:pt idx="1271">
                  <c:v>1.4059753954305798</c:v>
                </c:pt>
                <c:pt idx="1272">
                  <c:v>1.4059753954305798</c:v>
                </c:pt>
                <c:pt idx="1273">
                  <c:v>1.4051851331412915</c:v>
                </c:pt>
                <c:pt idx="1274">
                  <c:v>1.4018364056914556</c:v>
                </c:pt>
                <c:pt idx="1275">
                  <c:v>1.4131279587366636</c:v>
                </c:pt>
                <c:pt idx="1276">
                  <c:v>1.4004621525103285</c:v>
                </c:pt>
                <c:pt idx="1277">
                  <c:v>1.400070003500175</c:v>
                </c:pt>
                <c:pt idx="1278">
                  <c:v>1.400070003500175</c:v>
                </c:pt>
                <c:pt idx="1279">
                  <c:v>1.400070003500175</c:v>
                </c:pt>
                <c:pt idx="1280">
                  <c:v>1.3928546556166865</c:v>
                </c:pt>
                <c:pt idx="1281">
                  <c:v>1.3963555121133842</c:v>
                </c:pt>
                <c:pt idx="1282">
                  <c:v>1.387251161822848</c:v>
                </c:pt>
                <c:pt idx="1283">
                  <c:v>1.3990905911157747</c:v>
                </c:pt>
                <c:pt idx="1284">
                  <c:v>1.3911108019753773</c:v>
                </c:pt>
                <c:pt idx="1285">
                  <c:v>1.3911108019753773</c:v>
                </c:pt>
                <c:pt idx="1286">
                  <c:v>1.3911108019753773</c:v>
                </c:pt>
                <c:pt idx="1287">
                  <c:v>1.3953812879369287</c:v>
                </c:pt>
                <c:pt idx="1288">
                  <c:v>1.3967455827920945</c:v>
                </c:pt>
                <c:pt idx="1289">
                  <c:v>1.4105367092178576</c:v>
                </c:pt>
                <c:pt idx="1290">
                  <c:v>1.4111338460452973</c:v>
                </c:pt>
                <c:pt idx="1291">
                  <c:v>1.4113330040222991</c:v>
                </c:pt>
                <c:pt idx="1292">
                  <c:v>1.4113330040222991</c:v>
                </c:pt>
                <c:pt idx="1293">
                  <c:v>1.4113330040222991</c:v>
                </c:pt>
                <c:pt idx="1294">
                  <c:v>1.4219694276573054</c:v>
                </c:pt>
                <c:pt idx="1295">
                  <c:v>1.4221716561188935</c:v>
                </c:pt>
                <c:pt idx="1296">
                  <c:v>1.4213630872006253</c:v>
                </c:pt>
                <c:pt idx="1297">
                  <c:v>1.4288776166321355</c:v>
                </c:pt>
                <c:pt idx="1298">
                  <c:v>1.4207572636215102</c:v>
                </c:pt>
                <c:pt idx="1299">
                  <c:v>1.4207572636215102</c:v>
                </c:pt>
                <c:pt idx="1300">
                  <c:v>1.4207572636215102</c:v>
                </c:pt>
                <c:pt idx="1301">
                  <c:v>1.4227786867752721</c:v>
                </c:pt>
                <c:pt idx="1302">
                  <c:v>1.4135274577708672</c:v>
                </c:pt>
                <c:pt idx="1303">
                  <c:v>1.4041985536754897</c:v>
                </c:pt>
                <c:pt idx="1304">
                  <c:v>1.4069644741470277</c:v>
                </c:pt>
                <c:pt idx="1305">
                  <c:v>1.4237915569160675</c:v>
                </c:pt>
                <c:pt idx="1306">
                  <c:v>1.4237915569160675</c:v>
                </c:pt>
                <c:pt idx="1307">
                  <c:v>1.4237915569160675</c:v>
                </c:pt>
                <c:pt idx="1308">
                  <c:v>1.4410260105194899</c:v>
                </c:pt>
                <c:pt idx="1309">
                  <c:v>1.4408183848425906</c:v>
                </c:pt>
                <c:pt idx="1310">
                  <c:v>1.4395738861297056</c:v>
                </c:pt>
                <c:pt idx="1311">
                  <c:v>1.4358532557972574</c:v>
                </c:pt>
                <c:pt idx="1312">
                  <c:v>1.4227786867752721</c:v>
                </c:pt>
                <c:pt idx="1313">
                  <c:v>1.4227786867752721</c:v>
                </c:pt>
                <c:pt idx="1314">
                  <c:v>1.4227786867752721</c:v>
                </c:pt>
                <c:pt idx="1315">
                  <c:v>1.4139271827500883</c:v>
                </c:pt>
                <c:pt idx="1316">
                  <c:v>1.4131279587366636</c:v>
                </c:pt>
                <c:pt idx="1317">
                  <c:v>1.4209591474245116</c:v>
                </c:pt>
                <c:pt idx="1318">
                  <c:v>1.4276536512242131</c:v>
                </c:pt>
                <c:pt idx="1319">
                  <c:v>1.4215651432226881</c:v>
                </c:pt>
                <c:pt idx="1320">
                  <c:v>1.4215651432226881</c:v>
                </c:pt>
                <c:pt idx="1321">
                  <c:v>1.4215651432226881</c:v>
                </c:pt>
                <c:pt idx="1322">
                  <c:v>1.4077567396353909</c:v>
                </c:pt>
                <c:pt idx="1323">
                  <c:v>1.4123296377374479</c:v>
                </c:pt>
                <c:pt idx="1324">
                  <c:v>1.4221716561188935</c:v>
                </c:pt>
                <c:pt idx="1325">
                  <c:v>1.4237915569160675</c:v>
                </c:pt>
                <c:pt idx="1326">
                  <c:v>1.4292860716072322</c:v>
                </c:pt>
                <c:pt idx="1327">
                  <c:v>1.4292860716072322</c:v>
                </c:pt>
                <c:pt idx="1328">
                  <c:v>1.4292860716072322</c:v>
                </c:pt>
                <c:pt idx="1329">
                  <c:v>1.431946731581585</c:v>
                </c:pt>
                <c:pt idx="1330">
                  <c:v>1.4331780723754928</c:v>
                </c:pt>
                <c:pt idx="1331">
                  <c:v>1.4217672567000781</c:v>
                </c:pt>
                <c:pt idx="1332">
                  <c:v>1.4254151521630676</c:v>
                </c:pt>
                <c:pt idx="1333">
                  <c:v>1.4362657091561939</c:v>
                </c:pt>
                <c:pt idx="1334">
                  <c:v>1.4362657091561939</c:v>
                </c:pt>
                <c:pt idx="1335">
                  <c:v>1.4362657091561939</c:v>
                </c:pt>
                <c:pt idx="1336">
                  <c:v>1.4340001434000142</c:v>
                </c:pt>
                <c:pt idx="1337">
                  <c:v>1.4237915569160675</c:v>
                </c:pt>
                <c:pt idx="1338">
                  <c:v>1.4254151521630676</c:v>
                </c:pt>
                <c:pt idx="1339">
                  <c:v>1.4264317809000786</c:v>
                </c:pt>
                <c:pt idx="1340">
                  <c:v>1.4229811454998222</c:v>
                </c:pt>
                <c:pt idx="1341">
                  <c:v>1.4229811454998222</c:v>
                </c:pt>
                <c:pt idx="1342">
                  <c:v>1.4229811454998222</c:v>
                </c:pt>
                <c:pt idx="1343">
                  <c:v>1.4335889900365566</c:v>
                </c:pt>
                <c:pt idx="1344">
                  <c:v>1.4529604068289139</c:v>
                </c:pt>
                <c:pt idx="1345">
                  <c:v>1.4574072724622895</c:v>
                </c:pt>
                <c:pt idx="1346">
                  <c:v>1.455498144239866</c:v>
                </c:pt>
                <c:pt idx="1347">
                  <c:v>1.4593214155417731</c:v>
                </c:pt>
                <c:pt idx="1348">
                  <c:v>1.4593214155417731</c:v>
                </c:pt>
                <c:pt idx="1349">
                  <c:v>1.4593214155417731</c:v>
                </c:pt>
                <c:pt idx="1350">
                  <c:v>1.4631648255175946</c:v>
                </c:pt>
                <c:pt idx="1351">
                  <c:v>1.4591084847158386</c:v>
                </c:pt>
                <c:pt idx="1352">
                  <c:v>1.4685366032748366</c:v>
                </c:pt>
                <c:pt idx="1353">
                  <c:v>1.4746000147460001</c:v>
                </c:pt>
                <c:pt idx="1354">
                  <c:v>1.4722119985277879</c:v>
                </c:pt>
                <c:pt idx="1355">
                  <c:v>1.4722119985277879</c:v>
                </c:pt>
                <c:pt idx="1356">
                  <c:v>1.4722119985277879</c:v>
                </c:pt>
                <c:pt idx="1357">
                  <c:v>1.4683209749651274</c:v>
                </c:pt>
                <c:pt idx="1358">
                  <c:v>1.4796182584893098</c:v>
                </c:pt>
                <c:pt idx="1359">
                  <c:v>1.4772139744441981</c:v>
                </c:pt>
                <c:pt idx="1360">
                  <c:v>1.4704801117564883</c:v>
                </c:pt>
                <c:pt idx="1361">
                  <c:v>1.4717786444918683</c:v>
                </c:pt>
                <c:pt idx="1362">
                  <c:v>1.4717786444918683</c:v>
                </c:pt>
                <c:pt idx="1363">
                  <c:v>1.4717786444918683</c:v>
                </c:pt>
                <c:pt idx="1364">
                  <c:v>1.4646649578908826</c:v>
                </c:pt>
                <c:pt idx="1365">
                  <c:v>1.456133964324718</c:v>
                </c:pt>
                <c:pt idx="1366">
                  <c:v>1.4623089858887184</c:v>
                </c:pt>
                <c:pt idx="1367">
                  <c:v>1.4624000851701811</c:v>
                </c:pt>
                <c:pt idx="1368">
                  <c:v>1.4586000444289575</c:v>
                </c:pt>
                <c:pt idx="1369">
                  <c:v>1.4557000629007997</c:v>
                </c:pt>
                <c:pt idx="1370">
                  <c:v>1.4581000373273609</c:v>
                </c:pt>
                <c:pt idx="1371">
                  <c:v>1.4585000581212273</c:v>
                </c:pt>
                <c:pt idx="1372">
                  <c:v>1.4629000501335849</c:v>
                </c:pt>
                <c:pt idx="1373">
                  <c:v>1.4664906877841326</c:v>
                </c:pt>
                <c:pt idx="1374">
                  <c:v>1.475796930342385</c:v>
                </c:pt>
                <c:pt idx="1375">
                  <c:v>1.4723203769140165</c:v>
                </c:pt>
                <c:pt idx="1376">
                  <c:v>1.4723203769140165</c:v>
                </c:pt>
                <c:pt idx="1377">
                  <c:v>1.4723203769140165</c:v>
                </c:pt>
                <c:pt idx="1378">
                  <c:v>1.4774322227967793</c:v>
                </c:pt>
                <c:pt idx="1379">
                  <c:v>1.4777597162701346</c:v>
                </c:pt>
                <c:pt idx="1380">
                  <c:v>1.4847809948032666</c:v>
                </c:pt>
                <c:pt idx="1381">
                  <c:v>1.4894250819183794</c:v>
                </c:pt>
                <c:pt idx="1382">
                  <c:v>1.4856633486851878</c:v>
                </c:pt>
                <c:pt idx="1383">
                  <c:v>1.4856633486851878</c:v>
                </c:pt>
                <c:pt idx="1384">
                  <c:v>1.4856633486851878</c:v>
                </c:pt>
                <c:pt idx="1385">
                  <c:v>1.4900908955446281</c:v>
                </c:pt>
                <c:pt idx="1386">
                  <c:v>1.4869888475836432</c:v>
                </c:pt>
                <c:pt idx="1387">
                  <c:v>1.4958863126402393</c:v>
                </c:pt>
                <c:pt idx="1388">
                  <c:v>1.4940983116689077</c:v>
                </c:pt>
                <c:pt idx="1389">
                  <c:v>1.49678191887442</c:v>
                </c:pt>
                <c:pt idx="1390">
                  <c:v>1.49678191887442</c:v>
                </c:pt>
                <c:pt idx="1391">
                  <c:v>1.49678191887442</c:v>
                </c:pt>
                <c:pt idx="1392">
                  <c:v>1.4874312063067083</c:v>
                </c:pt>
                <c:pt idx="1393">
                  <c:v>1.4764506127270043</c:v>
                </c:pt>
                <c:pt idx="1394">
                  <c:v>1.4702639123722707</c:v>
                </c:pt>
                <c:pt idx="1395">
                  <c:v>1.4795088030773784</c:v>
                </c:pt>
                <c:pt idx="1396">
                  <c:v>1.4688601645123385</c:v>
                </c:pt>
                <c:pt idx="1397">
                  <c:v>1.4688601645123385</c:v>
                </c:pt>
                <c:pt idx="1398">
                  <c:v>1.4688601645123385</c:v>
                </c:pt>
                <c:pt idx="1399">
                  <c:v>1.4784151389710232</c:v>
                </c:pt>
                <c:pt idx="1400">
                  <c:v>1.4602803738317758</c:v>
                </c:pt>
                <c:pt idx="1401">
                  <c:v>1.4801657785671996</c:v>
                </c:pt>
                <c:pt idx="1402">
                  <c:v>1.4822500555843772</c:v>
                </c:pt>
                <c:pt idx="1403">
                  <c:v>1.4796182584893098</c:v>
                </c:pt>
                <c:pt idx="1404">
                  <c:v>1.4796182584893098</c:v>
                </c:pt>
                <c:pt idx="1405">
                  <c:v>1.4796182584893098</c:v>
                </c:pt>
                <c:pt idx="1406">
                  <c:v>1.500487658489009</c:v>
                </c:pt>
                <c:pt idx="1407">
                  <c:v>1.4951035359198626</c:v>
                </c:pt>
                <c:pt idx="1408">
                  <c:v>1.4975664545114191</c:v>
                </c:pt>
                <c:pt idx="1409">
                  <c:v>1.4866572511707425</c:v>
                </c:pt>
                <c:pt idx="1410">
                  <c:v>1.48864905098623</c:v>
                </c:pt>
                <c:pt idx="1411">
                  <c:v>1.48864905098623</c:v>
                </c:pt>
                <c:pt idx="1412">
                  <c:v>1.48864905098623</c:v>
                </c:pt>
                <c:pt idx="1413">
                  <c:v>1.4968939450639922</c:v>
                </c:pt>
                <c:pt idx="1414">
                  <c:v>1.4835694681403455</c:v>
                </c:pt>
                <c:pt idx="1415">
                  <c:v>1.4982395685070042</c:v>
                </c:pt>
                <c:pt idx="1416">
                  <c:v>1.4875418371141689</c:v>
                </c:pt>
                <c:pt idx="1417">
                  <c:v>1.4855529971031716</c:v>
                </c:pt>
                <c:pt idx="1418">
                  <c:v>1.4855529971031716</c:v>
                </c:pt>
                <c:pt idx="1419">
                  <c:v>1.4855529971031716</c:v>
                </c:pt>
                <c:pt idx="1420">
                  <c:v>1.4977907586310193</c:v>
                </c:pt>
                <c:pt idx="1421">
                  <c:v>1.4933174046143509</c:v>
                </c:pt>
                <c:pt idx="1422">
                  <c:v>1.506364389545831</c:v>
                </c:pt>
                <c:pt idx="1423">
                  <c:v>1.4980151299528126</c:v>
                </c:pt>
                <c:pt idx="1424">
                  <c:v>1.4962220393506396</c:v>
                </c:pt>
                <c:pt idx="1425">
                  <c:v>1.4962220393506396</c:v>
                </c:pt>
                <c:pt idx="1426">
                  <c:v>1.4962220393506396</c:v>
                </c:pt>
                <c:pt idx="1427">
                  <c:v>1.4993627708224004</c:v>
                </c:pt>
                <c:pt idx="1428">
                  <c:v>1.511144692104269</c:v>
                </c:pt>
                <c:pt idx="1429">
                  <c:v>1.5056839569374387</c:v>
                </c:pt>
                <c:pt idx="1430">
                  <c:v>1.5097757982939533</c:v>
                </c:pt>
                <c:pt idx="1431">
                  <c:v>1.4877631481068214</c:v>
                </c:pt>
                <c:pt idx="1432">
                  <c:v>1.4877631481068214</c:v>
                </c:pt>
                <c:pt idx="1433">
                  <c:v>1.4877631481068214</c:v>
                </c:pt>
                <c:pt idx="1434">
                  <c:v>1.4820303816228233</c:v>
                </c:pt>
                <c:pt idx="1435">
                  <c:v>1.4739479696366717</c:v>
                </c:pt>
                <c:pt idx="1436">
                  <c:v>1.4722119985277879</c:v>
                </c:pt>
                <c:pt idx="1437">
                  <c:v>1.4717786444918683</c:v>
                </c:pt>
                <c:pt idx="1438">
                  <c:v>1.4601737606775207</c:v>
                </c:pt>
                <c:pt idx="1439">
                  <c:v>1.4601737606775207</c:v>
                </c:pt>
                <c:pt idx="1440">
                  <c:v>1.4601737606775207</c:v>
                </c:pt>
                <c:pt idx="1441">
                  <c:v>1.4644504649630228</c:v>
                </c:pt>
                <c:pt idx="1442">
                  <c:v>1.4523273545857236</c:v>
                </c:pt>
                <c:pt idx="1443">
                  <c:v>1.4578322035133757</c:v>
                </c:pt>
                <c:pt idx="1444">
                  <c:v>1.4337945372428131</c:v>
                </c:pt>
                <c:pt idx="1445">
                  <c:v>1.4282653717060629</c:v>
                </c:pt>
                <c:pt idx="1446">
                  <c:v>1.4282653717060629</c:v>
                </c:pt>
                <c:pt idx="1447">
                  <c:v>1.4282653717060629</c:v>
                </c:pt>
                <c:pt idx="1448">
                  <c:v>1.4305128388527288</c:v>
                </c:pt>
                <c:pt idx="1449">
                  <c:v>1.4237915569160675</c:v>
                </c:pt>
                <c:pt idx="1450">
                  <c:v>1.4323569433502827</c:v>
                </c:pt>
                <c:pt idx="1451">
                  <c:v>1.4364720247073188</c:v>
                </c:pt>
                <c:pt idx="1452">
                  <c:v>1.438124685410225</c:v>
                </c:pt>
                <c:pt idx="1453">
                  <c:v>1.438124685410225</c:v>
                </c:pt>
                <c:pt idx="1454">
                  <c:v>1.438124685410225</c:v>
                </c:pt>
                <c:pt idx="1455">
                  <c:v>1.4395738861297056</c:v>
                </c:pt>
                <c:pt idx="1456">
                  <c:v>1.4354410392593124</c:v>
                </c:pt>
                <c:pt idx="1457">
                  <c:v>1.4294903866771496</c:v>
                </c:pt>
                <c:pt idx="1458">
                  <c:v>1.4331780723754928</c:v>
                </c:pt>
                <c:pt idx="1459">
                  <c:v>1.4325621373827091</c:v>
                </c:pt>
                <c:pt idx="1460">
                  <c:v>1.4325621373827091</c:v>
                </c:pt>
                <c:pt idx="1461">
                  <c:v>1.4325621373827091</c:v>
                </c:pt>
                <c:pt idx="1462">
                  <c:v>1.4426891726177593</c:v>
                </c:pt>
                <c:pt idx="1463">
                  <c:v>1.4397811532647038</c:v>
                </c:pt>
                <c:pt idx="1464">
                  <c:v>1.4410260105194899</c:v>
                </c:pt>
                <c:pt idx="1465">
                  <c:v>1.4307175048286718</c:v>
                </c:pt>
                <c:pt idx="1466">
                  <c:v>1.4340001434000142</c:v>
                </c:pt>
                <c:pt idx="1467">
                  <c:v>1.4340001434000142</c:v>
                </c:pt>
                <c:pt idx="1468">
                  <c:v>1.4340001434000142</c:v>
                </c:pt>
                <c:pt idx="1469">
                  <c:v>1.4544396771143917</c:v>
                </c:pt>
                <c:pt idx="1470">
                  <c:v>1.453594011192674</c:v>
                </c:pt>
                <c:pt idx="1471">
                  <c:v>1.4493803898833251</c:v>
                </c:pt>
                <c:pt idx="1472">
                  <c:v>1.4479113878230652</c:v>
                </c:pt>
                <c:pt idx="1473">
                  <c:v>1.4383315354189139</c:v>
                </c:pt>
                <c:pt idx="1474">
                  <c:v>1.4383315354189139</c:v>
                </c:pt>
                <c:pt idx="1475">
                  <c:v>1.4383315354189139</c:v>
                </c:pt>
                <c:pt idx="1476">
                  <c:v>1.4383315354189139</c:v>
                </c:pt>
                <c:pt idx="1477">
                  <c:v>1.4268388385531854</c:v>
                </c:pt>
                <c:pt idx="1478">
                  <c:v>1.4101388986815202</c:v>
                </c:pt>
                <c:pt idx="1479">
                  <c:v>1.4051851331412915</c:v>
                </c:pt>
                <c:pt idx="1480">
                  <c:v>1.4153280022645247</c:v>
                </c:pt>
                <c:pt idx="1481">
                  <c:v>1.4153280022645247</c:v>
                </c:pt>
                <c:pt idx="1482">
                  <c:v>1.4153280022645247</c:v>
                </c:pt>
                <c:pt idx="1483">
                  <c:v>1.4145271942853102</c:v>
                </c:pt>
                <c:pt idx="1484">
                  <c:v>1.4085498978801325</c:v>
                </c:pt>
                <c:pt idx="1485">
                  <c:v>1.4047903350424948</c:v>
                </c:pt>
                <c:pt idx="1486">
                  <c:v>1.3961605584642234</c:v>
                </c:pt>
                <c:pt idx="1487">
                  <c:v>1.3887924449690994</c:v>
                </c:pt>
                <c:pt idx="1488">
                  <c:v>1.3887924449690994</c:v>
                </c:pt>
                <c:pt idx="1489">
                  <c:v>1.3887924449690994</c:v>
                </c:pt>
                <c:pt idx="1490">
                  <c:v>1.3911108019753773</c:v>
                </c:pt>
                <c:pt idx="1491">
                  <c:v>1.394991978796122</c:v>
                </c:pt>
                <c:pt idx="1492">
                  <c:v>1.3918853086505671</c:v>
                </c:pt>
                <c:pt idx="1493">
                  <c:v>1.3771259381670455</c:v>
                </c:pt>
                <c:pt idx="1494">
                  <c:v>1.3660269107301415</c:v>
                </c:pt>
                <c:pt idx="1495">
                  <c:v>1.3660269107301415</c:v>
                </c:pt>
                <c:pt idx="1496">
                  <c:v>1.3660269107301415</c:v>
                </c:pt>
                <c:pt idx="1497">
                  <c:v>1.3699568463593397</c:v>
                </c:pt>
                <c:pt idx="1498">
                  <c:v>1.3697691938908294</c:v>
                </c:pt>
                <c:pt idx="1499">
                  <c:v>1.3697691938908294</c:v>
                </c:pt>
                <c:pt idx="1500">
                  <c:v>1.3637913399249915</c:v>
                </c:pt>
                <c:pt idx="1501">
                  <c:v>1.3613777142468177</c:v>
                </c:pt>
                <c:pt idx="1502">
                  <c:v>1.3613777142468177</c:v>
                </c:pt>
                <c:pt idx="1503">
                  <c:v>1.3613777142468177</c:v>
                </c:pt>
                <c:pt idx="1504">
                  <c:v>1.3595268846441437</c:v>
                </c:pt>
                <c:pt idx="1505">
                  <c:v>1.3724010155767514</c:v>
                </c:pt>
                <c:pt idx="1506">
                  <c:v>1.3617484850548105</c:v>
                </c:pt>
                <c:pt idx="1507">
                  <c:v>1.3584188005161992</c:v>
                </c:pt>
                <c:pt idx="1508">
                  <c:v>1.3525393927098128</c:v>
                </c:pt>
                <c:pt idx="1509">
                  <c:v>1.3525393927098128</c:v>
                </c:pt>
                <c:pt idx="1510">
                  <c:v>1.3525393927098128</c:v>
                </c:pt>
                <c:pt idx="1511">
                  <c:v>1.3595268846441437</c:v>
                </c:pt>
                <c:pt idx="1512">
                  <c:v>1.3536379018612521</c:v>
                </c:pt>
                <c:pt idx="1513">
                  <c:v>1.3574967759451571</c:v>
                </c:pt>
                <c:pt idx="1514">
                  <c:v>1.34961873270801</c:v>
                </c:pt>
                <c:pt idx="1515">
                  <c:v>1.3656538067599864</c:v>
                </c:pt>
                <c:pt idx="1516">
                  <c:v>1.3656538067599864</c:v>
                </c:pt>
                <c:pt idx="1517">
                  <c:v>1.3656538067599864</c:v>
                </c:pt>
                <c:pt idx="1518">
                  <c:v>1.3507125008441954</c:v>
                </c:pt>
                <c:pt idx="1519">
                  <c:v>1.3562080423136911</c:v>
                </c:pt>
                <c:pt idx="1520">
                  <c:v>1.37296629367749</c:v>
                </c:pt>
                <c:pt idx="1521">
                  <c:v>1.3606367780121096</c:v>
                </c:pt>
                <c:pt idx="1522">
                  <c:v>1.3621194578764557</c:v>
                </c:pt>
                <c:pt idx="1523">
                  <c:v>1.3621194578764557</c:v>
                </c:pt>
                <c:pt idx="1524">
                  <c:v>1.3621194578764557</c:v>
                </c:pt>
                <c:pt idx="1525">
                  <c:v>1.3624906328768991</c:v>
                </c:pt>
                <c:pt idx="1526">
                  <c:v>1.3573125212080082</c:v>
                </c:pt>
                <c:pt idx="1527">
                  <c:v>1.3667737306088976</c:v>
                </c:pt>
                <c:pt idx="1528">
                  <c:v>1.3675213675213675</c:v>
                </c:pt>
                <c:pt idx="1529">
                  <c:v>1.3757996835660729</c:v>
                </c:pt>
                <c:pt idx="1530">
                  <c:v>1.3757996835660729</c:v>
                </c:pt>
                <c:pt idx="1531">
                  <c:v>1.3757996835660729</c:v>
                </c:pt>
                <c:pt idx="1532">
                  <c:v>1.3658403332650413</c:v>
                </c:pt>
                <c:pt idx="1533">
                  <c:v>1.3756104271270377</c:v>
                </c:pt>
                <c:pt idx="1534">
                  <c:v>1.3757996835660729</c:v>
                </c:pt>
                <c:pt idx="1535">
                  <c:v>1.361563074409422</c:v>
                </c:pt>
                <c:pt idx="1536">
                  <c:v>1.3529053642697695</c:v>
                </c:pt>
                <c:pt idx="1537">
                  <c:v>1.3529053642697695</c:v>
                </c:pt>
                <c:pt idx="1538">
                  <c:v>1.3529053642697695</c:v>
                </c:pt>
                <c:pt idx="1539">
                  <c:v>1.354004468214745</c:v>
                </c:pt>
                <c:pt idx="1540">
                  <c:v>1.3532715339332837</c:v>
                </c:pt>
                <c:pt idx="1541">
                  <c:v>1.3343118286743614</c:v>
                </c:pt>
                <c:pt idx="1542">
                  <c:v>1.333600053344002</c:v>
                </c:pt>
                <c:pt idx="1543">
                  <c:v>1.3396744591064371</c:v>
                </c:pt>
                <c:pt idx="1544">
                  <c:v>1.3396744591064371</c:v>
                </c:pt>
                <c:pt idx="1545">
                  <c:v>1.3396744591064371</c:v>
                </c:pt>
                <c:pt idx="1546">
                  <c:v>1.3467106592148677</c:v>
                </c:pt>
                <c:pt idx="1547">
                  <c:v>1.3405724244252295</c:v>
                </c:pt>
                <c:pt idx="1548">
                  <c:v>1.3521736190926914</c:v>
                </c:pt>
                <c:pt idx="1549">
                  <c:v>1.3552890153825303</c:v>
                </c:pt>
                <c:pt idx="1550">
                  <c:v>1.3477997169620595</c:v>
                </c:pt>
                <c:pt idx="1551">
                  <c:v>1.3477997169620595</c:v>
                </c:pt>
                <c:pt idx="1552">
                  <c:v>1.3477997169620595</c:v>
                </c:pt>
                <c:pt idx="1553">
                  <c:v>1.3481631277384563</c:v>
                </c:pt>
                <c:pt idx="1554">
                  <c:v>1.3375242426268976</c:v>
                </c:pt>
                <c:pt idx="1555">
                  <c:v>1.3359161044686392</c:v>
                </c:pt>
                <c:pt idx="1556">
                  <c:v>1.3348461589801777</c:v>
                </c:pt>
                <c:pt idx="1557">
                  <c:v>1.3479813978567095</c:v>
                </c:pt>
                <c:pt idx="1558">
                  <c:v>1.3479813978567095</c:v>
                </c:pt>
                <c:pt idx="1559">
                  <c:v>1.3479813978567095</c:v>
                </c:pt>
                <c:pt idx="1560">
                  <c:v>1.359342078434038</c:v>
                </c:pt>
                <c:pt idx="1561">
                  <c:v>1.3567600569839224</c:v>
                </c:pt>
                <c:pt idx="1562">
                  <c:v>1.3669605631877519</c:v>
                </c:pt>
                <c:pt idx="1563">
                  <c:v>1.3560241372296427</c:v>
                </c:pt>
                <c:pt idx="1564">
                  <c:v>1.3501653952609194</c:v>
                </c:pt>
                <c:pt idx="1565">
                  <c:v>1.3501653952609194</c:v>
                </c:pt>
                <c:pt idx="1566">
                  <c:v>1.3501653952609194</c:v>
                </c:pt>
                <c:pt idx="1567">
                  <c:v>1.3467106592148677</c:v>
                </c:pt>
                <c:pt idx="1568">
                  <c:v>1.3448994687647098</c:v>
                </c:pt>
                <c:pt idx="1569">
                  <c:v>1.3377031636679819</c:v>
                </c:pt>
                <c:pt idx="1570">
                  <c:v>1.3289919595986446</c:v>
                </c:pt>
                <c:pt idx="1571">
                  <c:v>1.3366303548753593</c:v>
                </c:pt>
                <c:pt idx="1572">
                  <c:v>1.3366303548753593</c:v>
                </c:pt>
                <c:pt idx="1573">
                  <c:v>1.3366303548753593</c:v>
                </c:pt>
                <c:pt idx="1574">
                  <c:v>1.3341338136215062</c:v>
                </c:pt>
                <c:pt idx="1575">
                  <c:v>1.3266998341625207</c:v>
                </c:pt>
                <c:pt idx="1576">
                  <c:v>1.3139741147099402</c:v>
                </c:pt>
                <c:pt idx="1577">
                  <c:v>1.3231888852133642</c:v>
                </c:pt>
                <c:pt idx="1578">
                  <c:v>1.3284623048820989</c:v>
                </c:pt>
                <c:pt idx="1579">
                  <c:v>1.3284623048820989</c:v>
                </c:pt>
                <c:pt idx="1580">
                  <c:v>1.3284623048820989</c:v>
                </c:pt>
                <c:pt idx="1581">
                  <c:v>1.3181308903974165</c:v>
                </c:pt>
                <c:pt idx="1582">
                  <c:v>1.3021681099029885</c:v>
                </c:pt>
                <c:pt idx="1583">
                  <c:v>1.2869184737146901</c:v>
                </c:pt>
                <c:pt idx="1584">
                  <c:v>1.2713749920539064</c:v>
                </c:pt>
                <c:pt idx="1585">
                  <c:v>1.2705673083031572</c:v>
                </c:pt>
                <c:pt idx="1586">
                  <c:v>1.2705673083031572</c:v>
                </c:pt>
                <c:pt idx="1587">
                  <c:v>1.2705673083031572</c:v>
                </c:pt>
                <c:pt idx="1588">
                  <c:v>1.2842740640852759</c:v>
                </c:pt>
                <c:pt idx="1589">
                  <c:v>1.2704058946833514</c:v>
                </c:pt>
                <c:pt idx="1590">
                  <c:v>1.2630249447426587</c:v>
                </c:pt>
                <c:pt idx="1591">
                  <c:v>1.2579407509906282</c:v>
                </c:pt>
                <c:pt idx="1592">
                  <c:v>1.2383134171258745</c:v>
                </c:pt>
                <c:pt idx="1593">
                  <c:v>1.2383134171258745</c:v>
                </c:pt>
                <c:pt idx="1594">
                  <c:v>1.2383134171258745</c:v>
                </c:pt>
                <c:pt idx="1595">
                  <c:v>1.2317546344768122</c:v>
                </c:pt>
                <c:pt idx="1596">
                  <c:v>1.2373940481346284</c:v>
                </c:pt>
                <c:pt idx="1597">
                  <c:v>1.2319063751154913</c:v>
                </c:pt>
                <c:pt idx="1598">
                  <c:v>1.2373940481346284</c:v>
                </c:pt>
                <c:pt idx="1599">
                  <c:v>1.2566760917373547</c:v>
                </c:pt>
                <c:pt idx="1600">
                  <c:v>1.2566760917373547</c:v>
                </c:pt>
                <c:pt idx="1601">
                  <c:v>1.2566760917373547</c:v>
                </c:pt>
                <c:pt idx="1602">
                  <c:v>1.2392341532932649</c:v>
                </c:pt>
                <c:pt idx="1603">
                  <c:v>1.2257155114297973</c:v>
                </c:pt>
                <c:pt idx="1604">
                  <c:v>1.2200329408894039</c:v>
                </c:pt>
                <c:pt idx="1605">
                  <c:v>1.2316029312149763</c:v>
                </c:pt>
                <c:pt idx="1606">
                  <c:v>1.2334258402713538</c:v>
                </c:pt>
                <c:pt idx="1607">
                  <c:v>1.2334258402713538</c:v>
                </c:pt>
                <c:pt idx="1608">
                  <c:v>1.2334258402713538</c:v>
                </c:pt>
                <c:pt idx="1609">
                  <c:v>1.2282748879199163</c:v>
                </c:pt>
                <c:pt idx="1610">
                  <c:v>1.2294830023974919</c:v>
                </c:pt>
                <c:pt idx="1611">
                  <c:v>1.2201818070892563</c:v>
                </c:pt>
                <c:pt idx="1612">
                  <c:v>1.2191405059433098</c:v>
                </c:pt>
                <c:pt idx="1613">
                  <c:v>1.2009848075421845</c:v>
                </c:pt>
                <c:pt idx="1614">
                  <c:v>1.2009848075421845</c:v>
                </c:pt>
                <c:pt idx="1615">
                  <c:v>1.2009848075421845</c:v>
                </c:pt>
                <c:pt idx="1616">
                  <c:v>1.1942437451483847</c:v>
                </c:pt>
                <c:pt idx="1617">
                  <c:v>1.1968164681946023</c:v>
                </c:pt>
                <c:pt idx="1618">
                  <c:v>1.2067821154890483</c:v>
                </c:pt>
                <c:pt idx="1619">
                  <c:v>1.2110202845897668</c:v>
                </c:pt>
                <c:pt idx="1620">
                  <c:v>1.2059089538739824</c:v>
                </c:pt>
                <c:pt idx="1621">
                  <c:v>1.2059089538739824</c:v>
                </c:pt>
                <c:pt idx="1622">
                  <c:v>1.2059089538739824</c:v>
                </c:pt>
                <c:pt idx="1623">
                  <c:v>1.2291807510294388</c:v>
                </c:pt>
                <c:pt idx="1624">
                  <c:v>1.2325137117150429</c:v>
                </c:pt>
                <c:pt idx="1625">
                  <c:v>1.232817604635394</c:v>
                </c:pt>
                <c:pt idx="1626">
                  <c:v>1.2364760432766615</c:v>
                </c:pt>
                <c:pt idx="1627">
                  <c:v>1.2361703442734409</c:v>
                </c:pt>
                <c:pt idx="1628">
                  <c:v>1.2361703442734409</c:v>
                </c:pt>
                <c:pt idx="1629">
                  <c:v>1.2361703442734409</c:v>
                </c:pt>
                <c:pt idx="1630">
                  <c:v>1.2390806021931726</c:v>
                </c:pt>
                <c:pt idx="1631">
                  <c:v>1.229785402447273</c:v>
                </c:pt>
                <c:pt idx="1632">
                  <c:v>1.221971039286369</c:v>
                </c:pt>
                <c:pt idx="1633">
                  <c:v>1.2325137117150429</c:v>
                </c:pt>
                <c:pt idx="1634">
                  <c:v>1.2306934957848747</c:v>
                </c:pt>
                <c:pt idx="1635">
                  <c:v>1.2306934957848747</c:v>
                </c:pt>
                <c:pt idx="1636">
                  <c:v>1.2306934957848747</c:v>
                </c:pt>
                <c:pt idx="1637">
                  <c:v>1.2335779929686055</c:v>
                </c:pt>
                <c:pt idx="1638">
                  <c:v>1.2183978068839476</c:v>
                </c:pt>
                <c:pt idx="1639">
                  <c:v>1.227973230183582</c:v>
                </c:pt>
                <c:pt idx="1640">
                  <c:v>1.2474271814382836</c:v>
                </c:pt>
                <c:pt idx="1641">
                  <c:v>1.258890917102033</c:v>
                </c:pt>
                <c:pt idx="1642">
                  <c:v>1.258890917102033</c:v>
                </c:pt>
                <c:pt idx="1643">
                  <c:v>1.258890917102033</c:v>
                </c:pt>
                <c:pt idx="1644">
                  <c:v>1.252740369558409</c:v>
                </c:pt>
                <c:pt idx="1645">
                  <c:v>1.2635036957483101</c:v>
                </c:pt>
                <c:pt idx="1646">
                  <c:v>1.2622278321236984</c:v>
                </c:pt>
                <c:pt idx="1647">
                  <c:v>1.2662234884457106</c:v>
                </c:pt>
                <c:pt idx="1648">
                  <c:v>1.264142595284748</c:v>
                </c:pt>
                <c:pt idx="1649">
                  <c:v>1.264142595284748</c:v>
                </c:pt>
                <c:pt idx="1650">
                  <c:v>1.264142595284748</c:v>
                </c:pt>
                <c:pt idx="1651">
                  <c:v>1.2569920181006851</c:v>
                </c:pt>
                <c:pt idx="1652">
                  <c:v>1.269438273563948</c:v>
                </c:pt>
                <c:pt idx="1653">
                  <c:v>1.2757542897237992</c:v>
                </c:pt>
                <c:pt idx="1654">
                  <c:v>1.2912389437665441</c:v>
                </c:pt>
                <c:pt idx="1655">
                  <c:v>1.2934100756644895</c:v>
                </c:pt>
                <c:pt idx="1656">
                  <c:v>1.2934100756644895</c:v>
                </c:pt>
                <c:pt idx="1657">
                  <c:v>1.2934100756644895</c:v>
                </c:pt>
                <c:pt idx="1658">
                  <c:v>1.2967645723918821</c:v>
                </c:pt>
                <c:pt idx="1659">
                  <c:v>1.2915724895059735</c:v>
                </c:pt>
                <c:pt idx="1660">
                  <c:v>1.2808197246237591</c:v>
                </c:pt>
                <c:pt idx="1661">
                  <c:v>1.2922400982102473</c:v>
                </c:pt>
                <c:pt idx="1662">
                  <c:v>1.2844390212574659</c:v>
                </c:pt>
                <c:pt idx="1663">
                  <c:v>1.2844390212574659</c:v>
                </c:pt>
                <c:pt idx="1664">
                  <c:v>1.2844390212574659</c:v>
                </c:pt>
                <c:pt idx="1665">
                  <c:v>1.2967645723918821</c:v>
                </c:pt>
                <c:pt idx="1666">
                  <c:v>1.2974375608173856</c:v>
                </c:pt>
                <c:pt idx="1667">
                  <c:v>1.3009822415924022</c:v>
                </c:pt>
                <c:pt idx="1668">
                  <c:v>1.3067624959163673</c:v>
                </c:pt>
                <c:pt idx="1669">
                  <c:v>1.3042060645582001</c:v>
                </c:pt>
                <c:pt idx="1670">
                  <c:v>1.3042060645582001</c:v>
                </c:pt>
                <c:pt idx="1671">
                  <c:v>1.3042060645582001</c:v>
                </c:pt>
                <c:pt idx="1672">
                  <c:v>1.3191741969527075</c:v>
                </c:pt>
                <c:pt idx="1673">
                  <c:v>1.3224889241552602</c:v>
                </c:pt>
                <c:pt idx="1674">
                  <c:v>1.3150108488395029</c:v>
                </c:pt>
                <c:pt idx="1675">
                  <c:v>1.3150108488395029</c:v>
                </c:pt>
                <c:pt idx="1676">
                  <c:v>1.3295220368277605</c:v>
                </c:pt>
                <c:pt idx="1677">
                  <c:v>1.3295220368277605</c:v>
                </c:pt>
                <c:pt idx="1678">
                  <c:v>1.3295220368277605</c:v>
                </c:pt>
                <c:pt idx="1679">
                  <c:v>1.3238895876083936</c:v>
                </c:pt>
                <c:pt idx="1680">
                  <c:v>1.3093289689034369</c:v>
                </c:pt>
                <c:pt idx="1681">
                  <c:v>1.2887428313680005</c:v>
                </c:pt>
                <c:pt idx="1682">
                  <c:v>1.2859255449109497</c:v>
                </c:pt>
                <c:pt idx="1683">
                  <c:v>1.276079882600651</c:v>
                </c:pt>
                <c:pt idx="1684">
                  <c:v>1.276079882600651</c:v>
                </c:pt>
                <c:pt idx="1685">
                  <c:v>1.276079882600651</c:v>
                </c:pt>
                <c:pt idx="1686">
                  <c:v>1.2842740640852759</c:v>
                </c:pt>
                <c:pt idx="1687">
                  <c:v>1.2885767669608916</c:v>
                </c:pt>
                <c:pt idx="1688">
                  <c:v>1.2864218177140285</c:v>
                </c:pt>
                <c:pt idx="1689">
                  <c:v>1.2875812785682097</c:v>
                </c:pt>
                <c:pt idx="1690">
                  <c:v>1.2678288431061808</c:v>
                </c:pt>
                <c:pt idx="1691">
                  <c:v>1.2678288431061808</c:v>
                </c:pt>
                <c:pt idx="1692">
                  <c:v>1.2678288431061808</c:v>
                </c:pt>
                <c:pt idx="1693">
                  <c:v>1.2660631765525099</c:v>
                </c:pt>
                <c:pt idx="1694">
                  <c:v>1.2687940112922667</c:v>
                </c:pt>
                <c:pt idx="1695">
                  <c:v>1.264462287412278</c:v>
                </c:pt>
                <c:pt idx="1696">
                  <c:v>1.2708902586261674</c:v>
                </c:pt>
                <c:pt idx="1697">
                  <c:v>1.2764056417129364</c:v>
                </c:pt>
                <c:pt idx="1698">
                  <c:v>1.2764056417129364</c:v>
                </c:pt>
                <c:pt idx="1699">
                  <c:v>1.2764056417129364</c:v>
                </c:pt>
                <c:pt idx="1700">
                  <c:v>1.2692771466649742</c:v>
                </c:pt>
                <c:pt idx="1701">
                  <c:v>1.2712133731646857</c:v>
                </c:pt>
                <c:pt idx="1702">
                  <c:v>1.2803277639075603</c:v>
                </c:pt>
                <c:pt idx="1703">
                  <c:v>1.2822978777970122</c:v>
                </c:pt>
                <c:pt idx="1704">
                  <c:v>1.2869184737146901</c:v>
                </c:pt>
                <c:pt idx="1705">
                  <c:v>1.2869184737146901</c:v>
                </c:pt>
                <c:pt idx="1706">
                  <c:v>1.2869184737146901</c:v>
                </c:pt>
                <c:pt idx="1707">
                  <c:v>1.2875812785682097</c:v>
                </c:pt>
                <c:pt idx="1708">
                  <c:v>1.2708902586261674</c:v>
                </c:pt>
                <c:pt idx="1709">
                  <c:v>1.274778507234368</c:v>
                </c:pt>
                <c:pt idx="1710">
                  <c:v>1.2721837033267605</c:v>
                </c:pt>
                <c:pt idx="1711">
                  <c:v>1.2736419792396356</c:v>
                </c:pt>
                <c:pt idx="1712">
                  <c:v>1.2736419792396356</c:v>
                </c:pt>
                <c:pt idx="1713">
                  <c:v>1.2736419792396356</c:v>
                </c:pt>
                <c:pt idx="1714">
                  <c:v>1.2864218177140285</c:v>
                </c:pt>
                <c:pt idx="1715">
                  <c:v>1.298785635430872</c:v>
                </c:pt>
                <c:pt idx="1716">
                  <c:v>1.3008130081300813</c:v>
                </c:pt>
                <c:pt idx="1717">
                  <c:v>1.3088148681369021</c:v>
                </c:pt>
                <c:pt idx="1718">
                  <c:v>1.304376182090915</c:v>
                </c:pt>
                <c:pt idx="1719">
                  <c:v>1.304376182090915</c:v>
                </c:pt>
                <c:pt idx="1720">
                  <c:v>1.304376182090915</c:v>
                </c:pt>
                <c:pt idx="1721">
                  <c:v>1.308301170929548</c:v>
                </c:pt>
                <c:pt idx="1722">
                  <c:v>1.3124220749393005</c:v>
                </c:pt>
                <c:pt idx="1723">
                  <c:v>1.3380611493945274</c:v>
                </c:pt>
                <c:pt idx="1724">
                  <c:v>1.3337779259753251</c:v>
                </c:pt>
                <c:pt idx="1725">
                  <c:v>1.3485267345425123</c:v>
                </c:pt>
                <c:pt idx="1726">
                  <c:v>1.3485267345425123</c:v>
                </c:pt>
                <c:pt idx="1727">
                  <c:v>1.3485267345425123</c:v>
                </c:pt>
                <c:pt idx="1728">
                  <c:v>1.3477997169620595</c:v>
                </c:pt>
                <c:pt idx="1729">
                  <c:v>1.3574967759451571</c:v>
                </c:pt>
                <c:pt idx="1730">
                  <c:v>1.362305020093999</c:v>
                </c:pt>
                <c:pt idx="1731">
                  <c:v>1.3586033557502888</c:v>
                </c:pt>
                <c:pt idx="1732">
                  <c:v>1.3757996835660729</c:v>
                </c:pt>
                <c:pt idx="1733">
                  <c:v>1.3757996835660729</c:v>
                </c:pt>
                <c:pt idx="1734">
                  <c:v>1.3757996835660729</c:v>
                </c:pt>
                <c:pt idx="1735">
                  <c:v>1.3693940431359124</c:v>
                </c:pt>
                <c:pt idx="1736">
                  <c:v>1.3832215229268967</c:v>
                </c:pt>
                <c:pt idx="1737">
                  <c:v>1.3916916011411871</c:v>
                </c:pt>
                <c:pt idx="1738">
                  <c:v>1.3926606782257505</c:v>
                </c:pt>
                <c:pt idx="1739">
                  <c:v>1.3932427725531173</c:v>
                </c:pt>
                <c:pt idx="1740">
                  <c:v>1.3932427725531173</c:v>
                </c:pt>
                <c:pt idx="1741">
                  <c:v>1.3932427725531173</c:v>
                </c:pt>
                <c:pt idx="1742">
                  <c:v>1.3899506567516853</c:v>
                </c:pt>
                <c:pt idx="1743">
                  <c:v>1.3837957517470421</c:v>
                </c:pt>
                <c:pt idx="1744">
                  <c:v>1.3973310976035771</c:v>
                </c:pt>
                <c:pt idx="1745">
                  <c:v>1.4067665470915103</c:v>
                </c:pt>
                <c:pt idx="1746">
                  <c:v>1.4034102869974037</c:v>
                </c:pt>
                <c:pt idx="1747">
                  <c:v>1.4034102869974037</c:v>
                </c:pt>
                <c:pt idx="1748">
                  <c:v>1.4034102869974037</c:v>
                </c:pt>
                <c:pt idx="1749">
                  <c:v>1.3963555121133842</c:v>
                </c:pt>
                <c:pt idx="1750">
                  <c:v>1.3794054762397407</c:v>
                </c:pt>
                <c:pt idx="1751">
                  <c:v>1.3975263783103906</c:v>
                </c:pt>
                <c:pt idx="1752">
                  <c:v>1.3981125480601186</c:v>
                </c:pt>
                <c:pt idx="1753">
                  <c:v>1.3914979475405274</c:v>
                </c:pt>
                <c:pt idx="1754">
                  <c:v>1.3914979475405274</c:v>
                </c:pt>
                <c:pt idx="1755">
                  <c:v>1.3914979475405274</c:v>
                </c:pt>
                <c:pt idx="1756">
                  <c:v>1.3992863639543833</c:v>
                </c:pt>
                <c:pt idx="1757">
                  <c:v>1.3862895958965826</c:v>
                </c:pt>
                <c:pt idx="1758">
                  <c:v>1.3780748294632399</c:v>
                </c:pt>
                <c:pt idx="1759">
                  <c:v>1.3932427725531173</c:v>
                </c:pt>
                <c:pt idx="1760">
                  <c:v>1.3911108019753773</c:v>
                </c:pt>
                <c:pt idx="1761">
                  <c:v>1.3911108019753773</c:v>
                </c:pt>
                <c:pt idx="1762">
                  <c:v>1.3911108019753773</c:v>
                </c:pt>
                <c:pt idx="1763">
                  <c:v>1.3887924449690994</c:v>
                </c:pt>
                <c:pt idx="1764">
                  <c:v>1.4028196675317388</c:v>
                </c:pt>
                <c:pt idx="1765">
                  <c:v>1.4016399187048847</c:v>
                </c:pt>
                <c:pt idx="1766">
                  <c:v>1.4215651432226881</c:v>
                </c:pt>
                <c:pt idx="1767">
                  <c:v>1.4038043096792305</c:v>
                </c:pt>
                <c:pt idx="1768">
                  <c:v>1.4038043096792305</c:v>
                </c:pt>
                <c:pt idx="1769">
                  <c:v>1.4038043096792305</c:v>
                </c:pt>
                <c:pt idx="1770">
                  <c:v>1.3905304873809359</c:v>
                </c:pt>
                <c:pt idx="1771">
                  <c:v>1.3866740622616656</c:v>
                </c:pt>
                <c:pt idx="1772">
                  <c:v>1.3712718546451834</c:v>
                </c:pt>
                <c:pt idx="1773">
                  <c:v>1.3645357167223853</c:v>
                </c:pt>
                <c:pt idx="1774">
                  <c:v>1.3724010155767514</c:v>
                </c:pt>
                <c:pt idx="1775">
                  <c:v>1.3724010155767514</c:v>
                </c:pt>
                <c:pt idx="1776">
                  <c:v>1.3724010155767514</c:v>
                </c:pt>
                <c:pt idx="1777">
                  <c:v>1.3602666122560023</c:v>
                </c:pt>
                <c:pt idx="1778">
                  <c:v>1.3521736190926914</c:v>
                </c:pt>
                <c:pt idx="1779">
                  <c:v>1.3530884243285299</c:v>
                </c:pt>
                <c:pt idx="1780">
                  <c:v>1.3606367780121096</c:v>
                </c:pt>
                <c:pt idx="1781">
                  <c:v>1.3645357167223853</c:v>
                </c:pt>
                <c:pt idx="1782">
                  <c:v>1.3645357167223853</c:v>
                </c:pt>
                <c:pt idx="1783">
                  <c:v>1.3645357167223853</c:v>
                </c:pt>
                <c:pt idx="1784">
                  <c:v>1.3608219364496155</c:v>
                </c:pt>
                <c:pt idx="1785">
                  <c:v>1.3375242426268976</c:v>
                </c:pt>
                <c:pt idx="1786">
                  <c:v>1.3371665440930667</c:v>
                </c:pt>
                <c:pt idx="1787">
                  <c:v>1.3366303548753593</c:v>
                </c:pt>
                <c:pt idx="1788">
                  <c:v>1.3231888852133642</c:v>
                </c:pt>
                <c:pt idx="1789">
                  <c:v>1.3231888852133642</c:v>
                </c:pt>
                <c:pt idx="1790">
                  <c:v>1.3231888852133642</c:v>
                </c:pt>
                <c:pt idx="1791">
                  <c:v>1.3101867016049786</c:v>
                </c:pt>
                <c:pt idx="1792">
                  <c:v>1.3035260379326077</c:v>
                </c:pt>
                <c:pt idx="1793">
                  <c:v>1.3067624959163673</c:v>
                </c:pt>
                <c:pt idx="1794">
                  <c:v>1.3231888852133642</c:v>
                </c:pt>
                <c:pt idx="1795">
                  <c:v>1.3377031636679819</c:v>
                </c:pt>
                <c:pt idx="1796">
                  <c:v>1.3377031636679819</c:v>
                </c:pt>
                <c:pt idx="1797">
                  <c:v>1.3377031636679819</c:v>
                </c:pt>
                <c:pt idx="1798">
                  <c:v>1.3275804845668768</c:v>
                </c:pt>
                <c:pt idx="1799">
                  <c:v>1.3321787783920602</c:v>
                </c:pt>
                <c:pt idx="1800">
                  <c:v>1.323539143670174</c:v>
                </c:pt>
                <c:pt idx="1801">
                  <c:v>1.3183046602069739</c:v>
                </c:pt>
                <c:pt idx="1802">
                  <c:v>1.3226638449837973</c:v>
                </c:pt>
                <c:pt idx="1803">
                  <c:v>1.3226638449837973</c:v>
                </c:pt>
                <c:pt idx="1804">
                  <c:v>1.3226638449837973</c:v>
                </c:pt>
                <c:pt idx="1805">
                  <c:v>1.3385984873837093</c:v>
                </c:pt>
                <c:pt idx="1806">
                  <c:v>1.3380611493945274</c:v>
                </c:pt>
                <c:pt idx="1807">
                  <c:v>1.3323562720671507</c:v>
                </c:pt>
                <c:pt idx="1808">
                  <c:v>1.3198706526760378</c:v>
                </c:pt>
                <c:pt idx="1809">
                  <c:v>1.3146650890685596</c:v>
                </c:pt>
                <c:pt idx="1810">
                  <c:v>1.3146650890685596</c:v>
                </c:pt>
                <c:pt idx="1811">
                  <c:v>1.3146650890685596</c:v>
                </c:pt>
                <c:pt idx="1812">
                  <c:v>1.3125943427183828</c:v>
                </c:pt>
                <c:pt idx="1813">
                  <c:v>1.3136288998357963</c:v>
                </c:pt>
                <c:pt idx="1814">
                  <c:v>1.3089861901956934</c:v>
                </c:pt>
                <c:pt idx="1815">
                  <c:v>1.3117334557617892</c:v>
                </c:pt>
                <c:pt idx="1816">
                  <c:v>1.3115614138632041</c:v>
                </c:pt>
                <c:pt idx="1817">
                  <c:v>1.3115614138632041</c:v>
                </c:pt>
                <c:pt idx="1818">
                  <c:v>1.3115614138632041</c:v>
                </c:pt>
                <c:pt idx="1819">
                  <c:v>1.3155298296388871</c:v>
                </c:pt>
                <c:pt idx="1820">
                  <c:v>1.3113894170874041</c:v>
                </c:pt>
                <c:pt idx="1821">
                  <c:v>1.3144922773578704</c:v>
                </c:pt>
                <c:pt idx="1822">
                  <c:v>1.3266998341625207</c:v>
                </c:pt>
                <c:pt idx="1823">
                  <c:v>1.3409319477036541</c:v>
                </c:pt>
                <c:pt idx="1824">
                  <c:v>1.3409319477036541</c:v>
                </c:pt>
                <c:pt idx="1825">
                  <c:v>1.3409319477036541</c:v>
                </c:pt>
                <c:pt idx="1826">
                  <c:v>1.3382402141184344</c:v>
                </c:pt>
                <c:pt idx="1827">
                  <c:v>1.3309376455713051</c:v>
                </c:pt>
                <c:pt idx="1828">
                  <c:v>1.3162224415926291</c:v>
                </c:pt>
                <c:pt idx="1829">
                  <c:v>1.3018290698431296</c:v>
                </c:pt>
                <c:pt idx="1830">
                  <c:v>1.2954206878683852</c:v>
                </c:pt>
                <c:pt idx="1831">
                  <c:v>1.2954206878683852</c:v>
                </c:pt>
                <c:pt idx="1832">
                  <c:v>1.2954206878683852</c:v>
                </c:pt>
                <c:pt idx="1833">
                  <c:v>1.2939121433654655</c:v>
                </c:pt>
                <c:pt idx="1834">
                  <c:v>1.2972692482324706</c:v>
                </c:pt>
                <c:pt idx="1835">
                  <c:v>1.3060798014758701</c:v>
                </c:pt>
                <c:pt idx="1836">
                  <c:v>1.3341338136215062</c:v>
                </c:pt>
                <c:pt idx="1837">
                  <c:v>1.3352026169971294</c:v>
                </c:pt>
                <c:pt idx="1838">
                  <c:v>1.3352026169971294</c:v>
                </c:pt>
                <c:pt idx="1839">
                  <c:v>1.3352026169971294</c:v>
                </c:pt>
                <c:pt idx="1840">
                  <c:v>1.3293452974410103</c:v>
                </c:pt>
                <c:pt idx="1841">
                  <c:v>1.3402130938819272</c:v>
                </c:pt>
                <c:pt idx="1842">
                  <c:v>1.3492545368683804</c:v>
                </c:pt>
                <c:pt idx="1843">
                  <c:v>1.3423719712732398</c:v>
                </c:pt>
                <c:pt idx="1844">
                  <c:v>1.3578654355353383</c:v>
                </c:pt>
                <c:pt idx="1845">
                  <c:v>1.3578654355353383</c:v>
                </c:pt>
                <c:pt idx="1846">
                  <c:v>1.3578654355353383</c:v>
                </c:pt>
                <c:pt idx="1847">
                  <c:v>1.367147446852143</c:v>
                </c:pt>
                <c:pt idx="1848">
                  <c:v>1.3613777142468177</c:v>
                </c:pt>
                <c:pt idx="1849">
                  <c:v>1.3678954927843514</c:v>
                </c:pt>
                <c:pt idx="1850">
                  <c:v>1.3701445502500513</c:v>
                </c:pt>
                <c:pt idx="1851">
                  <c:v>1.3632335900756594</c:v>
                </c:pt>
                <c:pt idx="1852">
                  <c:v>1.3632335900756594</c:v>
                </c:pt>
                <c:pt idx="1853">
                  <c:v>1.3632335900756594</c:v>
                </c:pt>
                <c:pt idx="1854">
                  <c:v>1.3699568463593397</c:v>
                </c:pt>
                <c:pt idx="1855">
                  <c:v>1.3784547522227582</c:v>
                </c:pt>
                <c:pt idx="1856">
                  <c:v>1.3797861331493619</c:v>
                </c:pt>
                <c:pt idx="1857">
                  <c:v>1.3639773579758576</c:v>
                </c:pt>
                <c:pt idx="1858">
                  <c:v>1.3571283164823233</c:v>
                </c:pt>
                <c:pt idx="1859">
                  <c:v>1.3571283164823233</c:v>
                </c:pt>
                <c:pt idx="1860">
                  <c:v>1.3571283164823233</c:v>
                </c:pt>
                <c:pt idx="1861">
                  <c:v>1.3558402820147786</c:v>
                </c:pt>
                <c:pt idx="1862">
                  <c:v>1.3680826321909842</c:v>
                </c:pt>
                <c:pt idx="1863">
                  <c:v>1.367147446852143</c:v>
                </c:pt>
                <c:pt idx="1864">
                  <c:v>1.3624906328768991</c:v>
                </c:pt>
                <c:pt idx="1865">
                  <c:v>1.3551053594416966</c:v>
                </c:pt>
                <c:pt idx="1866">
                  <c:v>1.3551053594416966</c:v>
                </c:pt>
                <c:pt idx="1867">
                  <c:v>1.3551053594416966</c:v>
                </c:pt>
                <c:pt idx="1868">
                  <c:v>1.3476180850347013</c:v>
                </c:pt>
                <c:pt idx="1869">
                  <c:v>1.3501653952609194</c:v>
                </c:pt>
                <c:pt idx="1870">
                  <c:v>1.3545546901456147</c:v>
                </c:pt>
                <c:pt idx="1871">
                  <c:v>1.3606367780121096</c:v>
                </c:pt>
                <c:pt idx="1872">
                  <c:v>1.3660269107301415</c:v>
                </c:pt>
                <c:pt idx="1873">
                  <c:v>1.3660269107301415</c:v>
                </c:pt>
                <c:pt idx="1874">
                  <c:v>1.3660269107301415</c:v>
                </c:pt>
                <c:pt idx="1875">
                  <c:v>1.3684570646595964</c:v>
                </c:pt>
                <c:pt idx="1876">
                  <c:v>1.3669605631877519</c:v>
                </c:pt>
                <c:pt idx="1877">
                  <c:v>1.3771259381670455</c:v>
                </c:pt>
                <c:pt idx="1878">
                  <c:v>1.3788348845225784</c:v>
                </c:pt>
                <c:pt idx="1879">
                  <c:v>1.3752320704118821</c:v>
                </c:pt>
                <c:pt idx="1880">
                  <c:v>1.3752320704118821</c:v>
                </c:pt>
                <c:pt idx="1881">
                  <c:v>1.3752320704118821</c:v>
                </c:pt>
                <c:pt idx="1882">
                  <c:v>1.3803575125957623</c:v>
                </c:pt>
                <c:pt idx="1883">
                  <c:v>1.3809293654629566</c:v>
                </c:pt>
                <c:pt idx="1884">
                  <c:v>1.3866740622616656</c:v>
                </c:pt>
                <c:pt idx="1885">
                  <c:v>1.3936311058462825</c:v>
                </c:pt>
                <c:pt idx="1886">
                  <c:v>1.3971358714634998</c:v>
                </c:pt>
                <c:pt idx="1887">
                  <c:v>1.3971358714634998</c:v>
                </c:pt>
                <c:pt idx="1888">
                  <c:v>1.3971358714634998</c:v>
                </c:pt>
                <c:pt idx="1889">
                  <c:v>1.3986992097349467</c:v>
                </c:pt>
                <c:pt idx="1890">
                  <c:v>1.3903371567605145</c:v>
                </c:pt>
                <c:pt idx="1891">
                  <c:v>1.3905304873809359</c:v>
                </c:pt>
                <c:pt idx="1892">
                  <c:v>1.3803575125957623</c:v>
                </c:pt>
                <c:pt idx="1893">
                  <c:v>1.3837957517470421</c:v>
                </c:pt>
                <c:pt idx="1894">
                  <c:v>1.3837957517470421</c:v>
                </c:pt>
                <c:pt idx="1895">
                  <c:v>1.3837957517470421</c:v>
                </c:pt>
                <c:pt idx="1896">
                  <c:v>1.398308047262812</c:v>
                </c:pt>
                <c:pt idx="1897">
                  <c:v>1.3975263783103906</c:v>
                </c:pt>
                <c:pt idx="1898">
                  <c:v>1.3922728854855551</c:v>
                </c:pt>
                <c:pt idx="1899">
                  <c:v>1.4034102869974037</c:v>
                </c:pt>
                <c:pt idx="1900">
                  <c:v>1.4165309157872372</c:v>
                </c:pt>
                <c:pt idx="1901">
                  <c:v>1.4165309157872372</c:v>
                </c:pt>
                <c:pt idx="1902">
                  <c:v>1.4165309157872372</c:v>
                </c:pt>
                <c:pt idx="1903">
                  <c:v>1.4213630872006253</c:v>
                </c:pt>
                <c:pt idx="1904">
                  <c:v>1.4201519562593197</c:v>
                </c:pt>
                <c:pt idx="1905">
                  <c:v>1.4121301984042929</c:v>
                </c:pt>
                <c:pt idx="1906">
                  <c:v>1.4185403220086532</c:v>
                </c:pt>
                <c:pt idx="1907">
                  <c:v>1.4091453533431972</c:v>
                </c:pt>
                <c:pt idx="1908">
                  <c:v>1.4091453533431972</c:v>
                </c:pt>
                <c:pt idx="1909">
                  <c:v>1.4091453533431972</c:v>
                </c:pt>
                <c:pt idx="1910">
                  <c:v>1.4105367092178576</c:v>
                </c:pt>
                <c:pt idx="1911">
                  <c:v>1.4083515245405254</c:v>
                </c:pt>
                <c:pt idx="1912">
                  <c:v>1.4093439503910929</c:v>
                </c:pt>
                <c:pt idx="1913">
                  <c:v>1.4181379848259235</c:v>
                </c:pt>
                <c:pt idx="1914">
                  <c:v>1.4179369018078694</c:v>
                </c:pt>
                <c:pt idx="1915">
                  <c:v>1.4179369018078694</c:v>
                </c:pt>
                <c:pt idx="1916">
                  <c:v>1.4179369018078694</c:v>
                </c:pt>
                <c:pt idx="1917">
                  <c:v>1.4207572636215102</c:v>
                </c:pt>
                <c:pt idx="1918">
                  <c:v>1.4213630872006253</c:v>
                </c:pt>
                <c:pt idx="1919">
                  <c:v>1.4340001434000142</c:v>
                </c:pt>
                <c:pt idx="1920">
                  <c:v>1.4292860716072322</c:v>
                </c:pt>
                <c:pt idx="1921">
                  <c:v>1.4435221941537351</c:v>
                </c:pt>
                <c:pt idx="1922">
                  <c:v>1.4435221941537351</c:v>
                </c:pt>
                <c:pt idx="1923">
                  <c:v>1.4435221941537351</c:v>
                </c:pt>
                <c:pt idx="1924">
                  <c:v>1.4454000144540002</c:v>
                </c:pt>
                <c:pt idx="1925">
                  <c:v>1.4441475918838904</c:v>
                </c:pt>
                <c:pt idx="1926">
                  <c:v>1.4481210629208603</c:v>
                </c:pt>
                <c:pt idx="1927">
                  <c:v>1.4454000144540002</c:v>
                </c:pt>
                <c:pt idx="1928">
                  <c:v>1.4443561782335523</c:v>
                </c:pt>
                <c:pt idx="1929">
                  <c:v>1.4443561782335523</c:v>
                </c:pt>
                <c:pt idx="1930">
                  <c:v>1.4443561782335523</c:v>
                </c:pt>
                <c:pt idx="1931">
                  <c:v>1.4193456816407637</c:v>
                </c:pt>
                <c:pt idx="1932">
                  <c:v>1.4313318542904172</c:v>
                </c:pt>
                <c:pt idx="1933">
                  <c:v>1.4504315033722532</c:v>
                </c:pt>
                <c:pt idx="1934">
                  <c:v>1.4580447619741927</c:v>
                </c:pt>
                <c:pt idx="1935">
                  <c:v>1.4542281683996219</c:v>
                </c:pt>
                <c:pt idx="1936">
                  <c:v>1.4542281683996219</c:v>
                </c:pt>
                <c:pt idx="1937">
                  <c:v>1.4542281683996219</c:v>
                </c:pt>
                <c:pt idx="1938">
                  <c:v>1.4546512473634445</c:v>
                </c:pt>
                <c:pt idx="1939">
                  <c:v>1.4623089858887184</c:v>
                </c:pt>
                <c:pt idx="1940">
                  <c:v>1.4653088138325152</c:v>
                </c:pt>
                <c:pt idx="1941">
                  <c:v>1.4822500555843772</c:v>
                </c:pt>
                <c:pt idx="1942">
                  <c:v>1.4833494029518652</c:v>
                </c:pt>
                <c:pt idx="1943">
                  <c:v>1.4833494029518652</c:v>
                </c:pt>
                <c:pt idx="1944">
                  <c:v>1.4833494029518652</c:v>
                </c:pt>
                <c:pt idx="1945">
                  <c:v>1.4893141708243354</c:v>
                </c:pt>
                <c:pt idx="1946">
                  <c:v>1.4866572511707425</c:v>
                </c:pt>
                <c:pt idx="1947">
                  <c:v>1.4864362690449648</c:v>
                </c:pt>
                <c:pt idx="1948">
                  <c:v>1.4597474636887817</c:v>
                </c:pt>
                <c:pt idx="1949">
                  <c:v>1.4500108750815632</c:v>
                </c:pt>
                <c:pt idx="1950">
                  <c:v>1.4500108750815632</c:v>
                </c:pt>
                <c:pt idx="1951">
                  <c:v>1.4500108750815632</c:v>
                </c:pt>
                <c:pt idx="1952">
                  <c:v>1.4278574998215177</c:v>
                </c:pt>
                <c:pt idx="1953">
                  <c:v>1.4354410392593124</c:v>
                </c:pt>
                <c:pt idx="1954">
                  <c:v>1.4303082314238718</c:v>
                </c:pt>
                <c:pt idx="1955">
                  <c:v>1.4231836618515619</c:v>
                </c:pt>
                <c:pt idx="1956">
                  <c:v>1.4165309157872372</c:v>
                </c:pt>
                <c:pt idx="1957">
                  <c:v>1.4165309157872372</c:v>
                </c:pt>
                <c:pt idx="1958">
                  <c:v>1.4165309157872372</c:v>
                </c:pt>
                <c:pt idx="1959">
                  <c:v>1.4223739421093806</c:v>
                </c:pt>
                <c:pt idx="1960">
                  <c:v>1.4155283459551278</c:v>
                </c:pt>
                <c:pt idx="1961">
                  <c:v>1.4246028919438707</c:v>
                </c:pt>
                <c:pt idx="1962">
                  <c:v>1.4262283391570989</c:v>
                </c:pt>
                <c:pt idx="1963">
                  <c:v>1.4177358758063372</c:v>
                </c:pt>
                <c:pt idx="1964">
                  <c:v>1.4177358758063372</c:v>
                </c:pt>
                <c:pt idx="1965">
                  <c:v>1.4177358758063372</c:v>
                </c:pt>
                <c:pt idx="1966">
                  <c:v>1.4014434867913952</c:v>
                </c:pt>
                <c:pt idx="1967">
                  <c:v>1.4115322182228809</c:v>
                </c:pt>
                <c:pt idx="1968">
                  <c:v>1.4093439503910929</c:v>
                </c:pt>
                <c:pt idx="1969">
                  <c:v>1.4099400775467041</c:v>
                </c:pt>
                <c:pt idx="1970">
                  <c:v>1.4266352806904916</c:v>
                </c:pt>
                <c:pt idx="1971">
                  <c:v>1.4266352806904916</c:v>
                </c:pt>
                <c:pt idx="1972">
                  <c:v>1.4266352806904916</c:v>
                </c:pt>
                <c:pt idx="1973">
                  <c:v>1.4276536512242131</c:v>
                </c:pt>
                <c:pt idx="1974">
                  <c:v>1.4377111638271871</c:v>
                </c:pt>
                <c:pt idx="1975">
                  <c:v>1.4456089627755693</c:v>
                </c:pt>
                <c:pt idx="1976">
                  <c:v>1.4410260105194899</c:v>
                </c:pt>
                <c:pt idx="1977">
                  <c:v>1.4569825890580608</c:v>
                </c:pt>
                <c:pt idx="1978">
                  <c:v>1.4569825890580608</c:v>
                </c:pt>
                <c:pt idx="1979">
                  <c:v>1.4569825890580608</c:v>
                </c:pt>
                <c:pt idx="1980">
                  <c:v>1.4614541468761417</c:v>
                </c:pt>
                <c:pt idx="1981">
                  <c:v>1.4668133480014669</c:v>
                </c:pt>
                <c:pt idx="1982">
                  <c:v>1.4571948998178506</c:v>
                </c:pt>
                <c:pt idx="1983">
                  <c:v>1.4510629035768701</c:v>
                </c:pt>
                <c:pt idx="1984">
                  <c:v>1.4364720247073188</c:v>
                </c:pt>
                <c:pt idx="1985">
                  <c:v>1.4364720247073188</c:v>
                </c:pt>
                <c:pt idx="1986">
                  <c:v>1.4364720247073188</c:v>
                </c:pt>
                <c:pt idx="1987">
                  <c:v>1.4375044922015381</c:v>
                </c:pt>
                <c:pt idx="1988">
                  <c:v>1.4470732942623543</c:v>
                </c:pt>
                <c:pt idx="1989">
                  <c:v>1.4278574998215177</c:v>
                </c:pt>
                <c:pt idx="1990">
                  <c:v>1.4153280022645247</c:v>
                </c:pt>
                <c:pt idx="1991">
                  <c:v>1.4325621373827091</c:v>
                </c:pt>
                <c:pt idx="1992">
                  <c:v>1.4325621373827091</c:v>
                </c:pt>
                <c:pt idx="1993">
                  <c:v>1.4325621373827091</c:v>
                </c:pt>
                <c:pt idx="1994">
                  <c:v>1.4321518080916575</c:v>
                </c:pt>
                <c:pt idx="1995">
                  <c:v>1.438538444939941</c:v>
                </c:pt>
                <c:pt idx="1996">
                  <c:v>1.4428973378544117</c:v>
                </c:pt>
                <c:pt idx="1997">
                  <c:v>1.4149274849663955</c:v>
                </c:pt>
                <c:pt idx="1998">
                  <c:v>1.4183391248847601</c:v>
                </c:pt>
                <c:pt idx="1999">
                  <c:v>1.4183391248847601</c:v>
                </c:pt>
                <c:pt idx="2000">
                  <c:v>1.4183391248847601</c:v>
                </c:pt>
                <c:pt idx="2001">
                  <c:v>1.4270424545130218</c:v>
                </c:pt>
                <c:pt idx="2002">
                  <c:v>1.4360594528613484</c:v>
                </c:pt>
                <c:pt idx="2003">
                  <c:v>1.4433138485963775</c:v>
                </c:pt>
                <c:pt idx="2004">
                  <c:v>1.4519056261343013</c:v>
                </c:pt>
                <c:pt idx="2005">
                  <c:v>1.451484142535743</c:v>
                </c:pt>
                <c:pt idx="2006">
                  <c:v>1.451484142535743</c:v>
                </c:pt>
                <c:pt idx="2007">
                  <c:v>1.451484142535743</c:v>
                </c:pt>
                <c:pt idx="2008">
                  <c:v>1.4508523757707652</c:v>
                </c:pt>
                <c:pt idx="2009">
                  <c:v>1.445817971517386</c:v>
                </c:pt>
                <c:pt idx="2010">
                  <c:v>1.4329727018700293</c:v>
                </c:pt>
                <c:pt idx="2011">
                  <c:v>1.4350290593384516</c:v>
                </c:pt>
                <c:pt idx="2012">
                  <c:v>1.4227786867752721</c:v>
                </c:pt>
                <c:pt idx="2013">
                  <c:v>1.4227786867752721</c:v>
                </c:pt>
                <c:pt idx="2014">
                  <c:v>1.4227786867752721</c:v>
                </c:pt>
                <c:pt idx="2015">
                  <c:v>1.4028196675317388</c:v>
                </c:pt>
                <c:pt idx="2016">
                  <c:v>1.3992863639543833</c:v>
                </c:pt>
                <c:pt idx="2017">
                  <c:v>1.4183391248847601</c:v>
                </c:pt>
                <c:pt idx="2018">
                  <c:v>1.4167316001983425</c:v>
                </c:pt>
                <c:pt idx="2019">
                  <c:v>1.4147273113107448</c:v>
                </c:pt>
                <c:pt idx="2020">
                  <c:v>1.4147273113107448</c:v>
                </c:pt>
                <c:pt idx="2021">
                  <c:v>1.4147273113107448</c:v>
                </c:pt>
                <c:pt idx="2022">
                  <c:v>1.4043957587248088</c:v>
                </c:pt>
                <c:pt idx="2023">
                  <c:v>1.4177358758063372</c:v>
                </c:pt>
                <c:pt idx="2024">
                  <c:v>1.419950301739439</c:v>
                </c:pt>
                <c:pt idx="2025">
                  <c:v>1.4375044922015381</c:v>
                </c:pt>
                <c:pt idx="2026">
                  <c:v>1.4360594528613484</c:v>
                </c:pt>
                <c:pt idx="2027">
                  <c:v>1.4360594528613484</c:v>
                </c:pt>
                <c:pt idx="2028">
                  <c:v>1.4360594528613484</c:v>
                </c:pt>
                <c:pt idx="2029">
                  <c:v>1.436678399540263</c:v>
                </c:pt>
                <c:pt idx="2030">
                  <c:v>1.4504315033722532</c:v>
                </c:pt>
                <c:pt idx="2031">
                  <c:v>1.4377111638271871</c:v>
                </c:pt>
                <c:pt idx="2032">
                  <c:v>1.4311270125223614</c:v>
                </c:pt>
                <c:pt idx="2033">
                  <c:v>1.4389524426217715</c:v>
                </c:pt>
                <c:pt idx="2034">
                  <c:v>1.4389524426217715</c:v>
                </c:pt>
                <c:pt idx="2035">
                  <c:v>1.4389524426217715</c:v>
                </c:pt>
                <c:pt idx="2036">
                  <c:v>1.4225762856533182</c:v>
                </c:pt>
                <c:pt idx="2037">
                  <c:v>1.4215651432226881</c:v>
                </c:pt>
                <c:pt idx="2038">
                  <c:v>1.4298991921069564</c:v>
                </c:pt>
                <c:pt idx="2039">
                  <c:v>1.415929203539823</c:v>
                </c:pt>
                <c:pt idx="2040">
                  <c:v>1.4191442560136238</c:v>
                </c:pt>
                <c:pt idx="2041">
                  <c:v>1.4191442560136238</c:v>
                </c:pt>
                <c:pt idx="2042">
                  <c:v>1.4191442560136238</c:v>
                </c:pt>
                <c:pt idx="2043">
                  <c:v>1.4205554371759359</c:v>
                </c:pt>
                <c:pt idx="2044">
                  <c:v>1.4215651432226881</c:v>
                </c:pt>
                <c:pt idx="2045">
                  <c:v>1.4189428875487762</c:v>
                </c:pt>
                <c:pt idx="2046">
                  <c:v>1.4241971088798688</c:v>
                </c:pt>
                <c:pt idx="2047">
                  <c:v>1.4237915569160675</c:v>
                </c:pt>
                <c:pt idx="2048">
                  <c:v>1.4237915569160675</c:v>
                </c:pt>
                <c:pt idx="2049">
                  <c:v>1.4237915569160675</c:v>
                </c:pt>
                <c:pt idx="2050">
                  <c:v>1.4456089627755693</c:v>
                </c:pt>
                <c:pt idx="2051">
                  <c:v>1.4401958666378627</c:v>
                </c:pt>
                <c:pt idx="2052">
                  <c:v>1.4437305998700642</c:v>
                </c:pt>
                <c:pt idx="2053">
                  <c:v>1.4323569433502827</c:v>
                </c:pt>
                <c:pt idx="2054">
                  <c:v>1.4389524426217715</c:v>
                </c:pt>
                <c:pt idx="2055">
                  <c:v>1.4389524426217715</c:v>
                </c:pt>
                <c:pt idx="2056">
                  <c:v>1.4389524426217715</c:v>
                </c:pt>
                <c:pt idx="2057">
                  <c:v>1.438538444939941</c:v>
                </c:pt>
                <c:pt idx="2058">
                  <c:v>1.4406108189872504</c:v>
                </c:pt>
                <c:pt idx="2059">
                  <c:v>1.4397811532647038</c:v>
                </c:pt>
                <c:pt idx="2060">
                  <c:v>1.4377111638271871</c:v>
                </c:pt>
                <c:pt idx="2061">
                  <c:v>1.4416492467382687</c:v>
                </c:pt>
                <c:pt idx="2062">
                  <c:v>1.4416492467382687</c:v>
                </c:pt>
                <c:pt idx="2063">
                  <c:v>1.4416492467382687</c:v>
                </c:pt>
                <c:pt idx="2064">
                  <c:v>1.4516948537417436</c:v>
                </c:pt>
                <c:pt idx="2065">
                  <c:v>1.4439390657714244</c:v>
                </c:pt>
                <c:pt idx="2066">
                  <c:v>1.4420650371331747</c:v>
                </c:pt>
                <c:pt idx="2067">
                  <c:v>1.4264317809000786</c:v>
                </c:pt>
                <c:pt idx="2068">
                  <c:v>1.4223739421093806</c:v>
                </c:pt>
                <c:pt idx="2069">
                  <c:v>1.4223739421093806</c:v>
                </c:pt>
                <c:pt idx="2070">
                  <c:v>1.4223739421093806</c:v>
                </c:pt>
                <c:pt idx="2071">
                  <c:v>1.4099400775467041</c:v>
                </c:pt>
                <c:pt idx="2072">
                  <c:v>1.4004621525103285</c:v>
                </c:pt>
                <c:pt idx="2073">
                  <c:v>1.4071624569056498</c:v>
                </c:pt>
                <c:pt idx="2074">
                  <c:v>1.3981125480601186</c:v>
                </c:pt>
                <c:pt idx="2075">
                  <c:v>1.3669605631877519</c:v>
                </c:pt>
                <c:pt idx="2076">
                  <c:v>1.3669605631877519</c:v>
                </c:pt>
                <c:pt idx="2077">
                  <c:v>1.3669605631877519</c:v>
                </c:pt>
                <c:pt idx="2078">
                  <c:v>1.3636053726051682</c:v>
                </c:pt>
                <c:pt idx="2079">
                  <c:v>1.3665869490946361</c:v>
                </c:pt>
                <c:pt idx="2080">
                  <c:v>1.3707079706668495</c:v>
                </c:pt>
                <c:pt idx="2081">
                  <c:v>1.3862895958965826</c:v>
                </c:pt>
                <c:pt idx="2082">
                  <c:v>1.3782647646612913</c:v>
                </c:pt>
                <c:pt idx="2083">
                  <c:v>1.3782647646612913</c:v>
                </c:pt>
                <c:pt idx="2084">
                  <c:v>1.3782647646612913</c:v>
                </c:pt>
                <c:pt idx="2085">
                  <c:v>1.3641634267785281</c:v>
                </c:pt>
                <c:pt idx="2086">
                  <c:v>1.3705201123826491</c:v>
                </c:pt>
                <c:pt idx="2087">
                  <c:v>1.3707079706668495</c:v>
                </c:pt>
                <c:pt idx="2088">
                  <c:v>1.3463480309660047</c:v>
                </c:pt>
                <c:pt idx="2089">
                  <c:v>1.3534546931041482</c:v>
                </c:pt>
                <c:pt idx="2090">
                  <c:v>1.3534546931041482</c:v>
                </c:pt>
                <c:pt idx="2091">
                  <c:v>1.3534546931041482</c:v>
                </c:pt>
                <c:pt idx="2092">
                  <c:v>1.3521736190926914</c:v>
                </c:pt>
                <c:pt idx="2093">
                  <c:v>1.3606367780121096</c:v>
                </c:pt>
                <c:pt idx="2094">
                  <c:v>1.361563074409422</c:v>
                </c:pt>
                <c:pt idx="2095">
                  <c:v>1.3647219379051518</c:v>
                </c:pt>
                <c:pt idx="2096">
                  <c:v>1.3447186176292609</c:v>
                </c:pt>
                <c:pt idx="2097">
                  <c:v>1.3447186176292609</c:v>
                </c:pt>
                <c:pt idx="2098">
                  <c:v>1.3447186176292609</c:v>
                </c:pt>
                <c:pt idx="2099">
                  <c:v>1.3261720045089849</c:v>
                </c:pt>
                <c:pt idx="2100">
                  <c:v>1.3263479010544466</c:v>
                </c:pt>
                <c:pt idx="2101">
                  <c:v>1.3298756566261054</c:v>
                </c:pt>
                <c:pt idx="2102">
                  <c:v>1.3423719712732398</c:v>
                </c:pt>
                <c:pt idx="2103">
                  <c:v>1.3508949679162445</c:v>
                </c:pt>
                <c:pt idx="2104">
                  <c:v>1.3508949679162445</c:v>
                </c:pt>
                <c:pt idx="2105">
                  <c:v>1.3508949679162445</c:v>
                </c:pt>
                <c:pt idx="2106">
                  <c:v>1.368269822809058</c:v>
                </c:pt>
                <c:pt idx="2107">
                  <c:v>1.3630477748245076</c:v>
                </c:pt>
                <c:pt idx="2108">
                  <c:v>1.3803575125957623</c:v>
                </c:pt>
                <c:pt idx="2109">
                  <c:v>1.3727778159104949</c:v>
                </c:pt>
                <c:pt idx="2110">
                  <c:v>1.3853293620558287</c:v>
                </c:pt>
                <c:pt idx="2111">
                  <c:v>1.3853293620558287</c:v>
                </c:pt>
                <c:pt idx="2112">
                  <c:v>1.3853293620558287</c:v>
                </c:pt>
                <c:pt idx="2113">
                  <c:v>1.376936316695353</c:v>
                </c:pt>
                <c:pt idx="2114">
                  <c:v>1.3686443577636351</c:v>
                </c:pt>
                <c:pt idx="2115">
                  <c:v>1.3794054762397407</c:v>
                </c:pt>
                <c:pt idx="2116">
                  <c:v>1.3688317021422216</c:v>
                </c:pt>
                <c:pt idx="2117">
                  <c:v>1.3884068031933356</c:v>
                </c:pt>
                <c:pt idx="2118">
                  <c:v>1.3884068031933356</c:v>
                </c:pt>
                <c:pt idx="2119">
                  <c:v>1.3884068031933356</c:v>
                </c:pt>
                <c:pt idx="2120">
                  <c:v>1.3932427725531173</c:v>
                </c:pt>
                <c:pt idx="2121">
                  <c:v>1.3891783010349379</c:v>
                </c:pt>
                <c:pt idx="2122">
                  <c:v>1.3837957517470421</c:v>
                </c:pt>
                <c:pt idx="2123">
                  <c:v>1.4163302882232138</c:v>
                </c:pt>
                <c:pt idx="2124">
                  <c:v>1.4169323414806942</c:v>
                </c:pt>
                <c:pt idx="2125">
                  <c:v>1.4169323414806942</c:v>
                </c:pt>
                <c:pt idx="2126">
                  <c:v>1.4169323414806942</c:v>
                </c:pt>
                <c:pt idx="2127">
                  <c:v>1.3911108019753773</c:v>
                </c:pt>
                <c:pt idx="2128">
                  <c:v>1.3684570646595964</c:v>
                </c:pt>
                <c:pt idx="2129">
                  <c:v>1.3776951160708135</c:v>
                </c:pt>
                <c:pt idx="2130">
                  <c:v>1.3763677654669326</c:v>
                </c:pt>
                <c:pt idx="2131">
                  <c:v>1.3752320704118821</c:v>
                </c:pt>
                <c:pt idx="2132">
                  <c:v>1.3752320704118821</c:v>
                </c:pt>
                <c:pt idx="2133">
                  <c:v>1.3752320704118821</c:v>
                </c:pt>
                <c:pt idx="2134">
                  <c:v>1.3739094593666277</c:v>
                </c:pt>
                <c:pt idx="2135">
                  <c:v>1.3782647646612913</c:v>
                </c:pt>
                <c:pt idx="2136">
                  <c:v>1.3595268846441437</c:v>
                </c:pt>
                <c:pt idx="2137">
                  <c:v>1.3567600569839224</c:v>
                </c:pt>
                <c:pt idx="2138">
                  <c:v>1.376936316695353</c:v>
                </c:pt>
                <c:pt idx="2139">
                  <c:v>1.376936316695353</c:v>
                </c:pt>
                <c:pt idx="2140">
                  <c:v>1.376936316695353</c:v>
                </c:pt>
                <c:pt idx="2141">
                  <c:v>1.3632335900756594</c:v>
                </c:pt>
                <c:pt idx="2142">
                  <c:v>1.3505300830575999</c:v>
                </c:pt>
                <c:pt idx="2143">
                  <c:v>1.350347714536493</c:v>
                </c:pt>
                <c:pt idx="2144">
                  <c:v>1.3508949679162445</c:v>
                </c:pt>
                <c:pt idx="2145">
                  <c:v>1.3512600499966219</c:v>
                </c:pt>
                <c:pt idx="2146">
                  <c:v>1.3512600499966219</c:v>
                </c:pt>
                <c:pt idx="2147">
                  <c:v>1.3512600499966219</c:v>
                </c:pt>
                <c:pt idx="2148">
                  <c:v>1.3512600499966219</c:v>
                </c:pt>
                <c:pt idx="2149">
                  <c:v>1.3498009043666059</c:v>
                </c:pt>
                <c:pt idx="2150">
                  <c:v>1.3334222281485433</c:v>
                </c:pt>
                <c:pt idx="2151">
                  <c:v>1.3328890369876709</c:v>
                </c:pt>
                <c:pt idx="2152">
                  <c:v>1.3247665099026296</c:v>
                </c:pt>
                <c:pt idx="2153">
                  <c:v>1.3247665099026296</c:v>
                </c:pt>
                <c:pt idx="2154">
                  <c:v>1.3247665099026296</c:v>
                </c:pt>
                <c:pt idx="2155">
                  <c:v>1.3341338136215062</c:v>
                </c:pt>
                <c:pt idx="2156">
                  <c:v>1.333600053344002</c:v>
                </c:pt>
                <c:pt idx="2157">
                  <c:v>1.3456233600215299</c:v>
                </c:pt>
                <c:pt idx="2158">
                  <c:v>1.3465293206759577</c:v>
                </c:pt>
                <c:pt idx="2159">
                  <c:v>1.3384193267750786</c:v>
                </c:pt>
                <c:pt idx="2160">
                  <c:v>1.3384193267750786</c:v>
                </c:pt>
                <c:pt idx="2161">
                  <c:v>1.3384193267750786</c:v>
                </c:pt>
                <c:pt idx="2162">
                  <c:v>1.3452613170108294</c:v>
                </c:pt>
                <c:pt idx="2163">
                  <c:v>1.3384193267750786</c:v>
                </c:pt>
                <c:pt idx="2164">
                  <c:v>1.3391362571141614</c:v>
                </c:pt>
                <c:pt idx="2165">
                  <c:v>1.3302294645826405</c:v>
                </c:pt>
                <c:pt idx="2166">
                  <c:v>1.3375242426268976</c:v>
                </c:pt>
                <c:pt idx="2167">
                  <c:v>1.3375242426268976</c:v>
                </c:pt>
                <c:pt idx="2168">
                  <c:v>1.3375242426268976</c:v>
                </c:pt>
                <c:pt idx="2169">
                  <c:v>1.3212657726101604</c:v>
                </c:pt>
                <c:pt idx="2170">
                  <c:v>1.3088148681369021</c:v>
                </c:pt>
                <c:pt idx="2171">
                  <c:v>1.2964283399235108</c:v>
                </c:pt>
                <c:pt idx="2172">
                  <c:v>1.3016596160104132</c:v>
                </c:pt>
                <c:pt idx="2173">
                  <c:v>1.3042060645582001</c:v>
                </c:pt>
                <c:pt idx="2174">
                  <c:v>1.3042060645582001</c:v>
                </c:pt>
                <c:pt idx="2175">
                  <c:v>1.3042060645582001</c:v>
                </c:pt>
                <c:pt idx="2176">
                  <c:v>1.3023376961646154</c:v>
                </c:pt>
                <c:pt idx="2177">
                  <c:v>1.309671927182241</c:v>
                </c:pt>
                <c:pt idx="2178">
                  <c:v>1.3036959780979076</c:v>
                </c:pt>
                <c:pt idx="2179">
                  <c:v>1.3042060645582001</c:v>
                </c:pt>
                <c:pt idx="2180">
                  <c:v>1.3033561420658195</c:v>
                </c:pt>
                <c:pt idx="2181">
                  <c:v>1.3033561420658195</c:v>
                </c:pt>
                <c:pt idx="2182">
                  <c:v>1.3033561420658195</c:v>
                </c:pt>
                <c:pt idx="2183">
                  <c:v>1.3069332810560021</c:v>
                </c:pt>
                <c:pt idx="2184">
                  <c:v>1.3072749852931564</c:v>
                </c:pt>
                <c:pt idx="2185">
                  <c:v>1.2944146009966992</c:v>
                </c:pt>
                <c:pt idx="2186">
                  <c:v>1.2914056950991155</c:v>
                </c:pt>
                <c:pt idx="2187">
                  <c:v>1.2991230919129586</c:v>
                </c:pt>
                <c:pt idx="2188">
                  <c:v>1.2991230919129586</c:v>
                </c:pt>
                <c:pt idx="2189">
                  <c:v>1.2991230919129586</c:v>
                </c:pt>
                <c:pt idx="2190">
                  <c:v>1.2925741614425128</c:v>
                </c:pt>
                <c:pt idx="2191">
                  <c:v>1.3065917554060233</c:v>
                </c:pt>
                <c:pt idx="2192">
                  <c:v>1.2929083974400415</c:v>
                </c:pt>
                <c:pt idx="2193">
                  <c:v>1.28</c:v>
                </c:pt>
                <c:pt idx="2194">
                  <c:v>1.2716983531506327</c:v>
                </c:pt>
                <c:pt idx="2195">
                  <c:v>1.2716983531506327</c:v>
                </c:pt>
                <c:pt idx="2196">
                  <c:v>1.2716983531506327</c:v>
                </c:pt>
                <c:pt idx="2197">
                  <c:v>1.2736419792396356</c:v>
                </c:pt>
                <c:pt idx="2198">
                  <c:v>1.278363694471077</c:v>
                </c:pt>
                <c:pt idx="2199">
                  <c:v>1.2667046678067009</c:v>
                </c:pt>
                <c:pt idx="2200">
                  <c:v>1.2819691045445805</c:v>
                </c:pt>
                <c:pt idx="2201">
                  <c:v>1.2671862130140024</c:v>
                </c:pt>
                <c:pt idx="2202">
                  <c:v>1.2671862130140024</c:v>
                </c:pt>
                <c:pt idx="2203">
                  <c:v>1.2671862130140024</c:v>
                </c:pt>
                <c:pt idx="2204">
                  <c:v>1.2675074466062488</c:v>
                </c:pt>
                <c:pt idx="2205">
                  <c:v>1.2742911755336095</c:v>
                </c:pt>
                <c:pt idx="2206">
                  <c:v>1.2818047811318336</c:v>
                </c:pt>
                <c:pt idx="2207">
                  <c:v>1.2902393393974583</c:v>
                </c:pt>
                <c:pt idx="2208">
                  <c:v>1.293577388267253</c:v>
                </c:pt>
                <c:pt idx="2209">
                  <c:v>1.293577388267253</c:v>
                </c:pt>
                <c:pt idx="2210">
                  <c:v>1.293577388267253</c:v>
                </c:pt>
                <c:pt idx="2211">
                  <c:v>1.3040359913933623</c:v>
                </c:pt>
                <c:pt idx="2212">
                  <c:v>1.2999675008124798</c:v>
                </c:pt>
                <c:pt idx="2213">
                  <c:v>1.2977743170462657</c:v>
                </c:pt>
                <c:pt idx="2214">
                  <c:v>1.3162224415926291</c:v>
                </c:pt>
                <c:pt idx="2215">
                  <c:v>1.3176098557217208</c:v>
                </c:pt>
                <c:pt idx="2216">
                  <c:v>1.3176098557217208</c:v>
                </c:pt>
                <c:pt idx="2217">
                  <c:v>1.3176098557217208</c:v>
                </c:pt>
                <c:pt idx="2218">
                  <c:v>1.3100150651732496</c:v>
                </c:pt>
                <c:pt idx="2219">
                  <c:v>1.3081300281247956</c:v>
                </c:pt>
                <c:pt idx="2220">
                  <c:v>1.3193482419684675</c:v>
                </c:pt>
                <c:pt idx="2221">
                  <c:v>1.3170892327955219</c:v>
                </c:pt>
                <c:pt idx="2222">
                  <c:v>1.3117334557617892</c:v>
                </c:pt>
                <c:pt idx="2223">
                  <c:v>1.3117334557617892</c:v>
                </c:pt>
                <c:pt idx="2224">
                  <c:v>1.3117334557617892</c:v>
                </c:pt>
                <c:pt idx="2225">
                  <c:v>1.3108736973192632</c:v>
                </c:pt>
                <c:pt idx="2226">
                  <c:v>1.3259961546111516</c:v>
                </c:pt>
                <c:pt idx="2227">
                  <c:v>1.3240648791790799</c:v>
                </c:pt>
                <c:pt idx="2228">
                  <c:v>1.3298756566261054</c:v>
                </c:pt>
                <c:pt idx="2229">
                  <c:v>1.3179571663920921</c:v>
                </c:pt>
                <c:pt idx="2230">
                  <c:v>1.3179571663920921</c:v>
                </c:pt>
                <c:pt idx="2231">
                  <c:v>1.3179571663920921</c:v>
                </c:pt>
                <c:pt idx="2232">
                  <c:v>1.3216150135465539</c:v>
                </c:pt>
                <c:pt idx="2233">
                  <c:v>1.3139741147099402</c:v>
                </c:pt>
                <c:pt idx="2234">
                  <c:v>1.307787876806382</c:v>
                </c:pt>
                <c:pt idx="2235">
                  <c:v>1.3048868010700072</c:v>
                </c:pt>
                <c:pt idx="2236">
                  <c:v>1.3146650890685596</c:v>
                </c:pt>
                <c:pt idx="2237">
                  <c:v>1.3146650890685596</c:v>
                </c:pt>
                <c:pt idx="2238">
                  <c:v>1.3146650890685596</c:v>
                </c:pt>
                <c:pt idx="2239">
                  <c:v>1.3261720045089849</c:v>
                </c:pt>
                <c:pt idx="2240">
                  <c:v>1.3266998341625207</c:v>
                </c:pt>
                <c:pt idx="2241">
                  <c:v>1.3252932211251738</c:v>
                </c:pt>
                <c:pt idx="2242">
                  <c:v>1.3312920189043467</c:v>
                </c:pt>
                <c:pt idx="2243">
                  <c:v>1.3468920466024648</c:v>
                </c:pt>
                <c:pt idx="2244">
                  <c:v>1.3468920466024648</c:v>
                </c:pt>
                <c:pt idx="2245">
                  <c:v>1.3468920466024648</c:v>
                </c:pt>
                <c:pt idx="2246">
                  <c:v>1.340392735071376</c:v>
                </c:pt>
                <c:pt idx="2247">
                  <c:v>1.3463480309660047</c:v>
                </c:pt>
                <c:pt idx="2248">
                  <c:v>1.3353809174066902</c:v>
                </c:pt>
                <c:pt idx="2249">
                  <c:v>1.3332444503699754</c:v>
                </c:pt>
                <c:pt idx="2250">
                  <c:v>1.3198706526760378</c:v>
                </c:pt>
                <c:pt idx="2251">
                  <c:v>1.3198706526760378</c:v>
                </c:pt>
                <c:pt idx="2252">
                  <c:v>1.3198706526760378</c:v>
                </c:pt>
                <c:pt idx="2253">
                  <c:v>1.323539143670174</c:v>
                </c:pt>
                <c:pt idx="2254">
                  <c:v>1.3125943427183828</c:v>
                </c:pt>
                <c:pt idx="2255">
                  <c:v>1.3144922773578704</c:v>
                </c:pt>
                <c:pt idx="2256">
                  <c:v>1.3261720045089849</c:v>
                </c:pt>
                <c:pt idx="2257">
                  <c:v>1.3101867016049786</c:v>
                </c:pt>
                <c:pt idx="2258">
                  <c:v>1.3101867016049786</c:v>
                </c:pt>
                <c:pt idx="2259">
                  <c:v>1.3101867016049786</c:v>
                </c:pt>
                <c:pt idx="2260">
                  <c:v>1.3150108488395029</c:v>
                </c:pt>
                <c:pt idx="2261">
                  <c:v>1.3110455588331693</c:v>
                </c:pt>
                <c:pt idx="2262">
                  <c:v>1.3023376961646154</c:v>
                </c:pt>
                <c:pt idx="2263">
                  <c:v>1.307787876806382</c:v>
                </c:pt>
                <c:pt idx="2264">
                  <c:v>1.3167423793534796</c:v>
                </c:pt>
                <c:pt idx="2265">
                  <c:v>1.3167423793534796</c:v>
                </c:pt>
                <c:pt idx="2266">
                  <c:v>1.3167423793534796</c:v>
                </c:pt>
                <c:pt idx="2267">
                  <c:v>1.3238895876083936</c:v>
                </c:pt>
                <c:pt idx="2268">
                  <c:v>1.3224889241552602</c:v>
                </c:pt>
                <c:pt idx="2269">
                  <c:v>1.3205678441729944</c:v>
                </c:pt>
                <c:pt idx="2270">
                  <c:v>1.3193482419684675</c:v>
                </c:pt>
                <c:pt idx="2271">
                  <c:v>1.3266998341625207</c:v>
                </c:pt>
                <c:pt idx="2272">
                  <c:v>1.3266998341625207</c:v>
                </c:pt>
                <c:pt idx="2273">
                  <c:v>1.3266998341625207</c:v>
                </c:pt>
                <c:pt idx="2274">
                  <c:v>1.3321787783920602</c:v>
                </c:pt>
                <c:pt idx="2275">
                  <c:v>1.3332444503699754</c:v>
                </c:pt>
                <c:pt idx="2276">
                  <c:v>1.3296988232165414</c:v>
                </c:pt>
                <c:pt idx="2277">
                  <c:v>1.3266998341625207</c:v>
                </c:pt>
                <c:pt idx="2278">
                  <c:v>1.3330667199893356</c:v>
                </c:pt>
                <c:pt idx="2279">
                  <c:v>1.3330667199893356</c:v>
                </c:pt>
                <c:pt idx="2280">
                  <c:v>1.3330667199893356</c:v>
                </c:pt>
                <c:pt idx="2281">
                  <c:v>1.3314692763464484</c:v>
                </c:pt>
                <c:pt idx="2282">
                  <c:v>1.3334222281485433</c:v>
                </c:pt>
                <c:pt idx="2283">
                  <c:v>1.3125943427183828</c:v>
                </c:pt>
                <c:pt idx="2284">
                  <c:v>1.3064210595074792</c:v>
                </c:pt>
                <c:pt idx="2285">
                  <c:v>1.3088148681369021</c:v>
                </c:pt>
                <c:pt idx="2286">
                  <c:v>1.3088148681369021</c:v>
                </c:pt>
                <c:pt idx="2287">
                  <c:v>1.3088148681369021</c:v>
                </c:pt>
                <c:pt idx="2288">
                  <c:v>1.3072749852931564</c:v>
                </c:pt>
                <c:pt idx="2289">
                  <c:v>1.307787876806382</c:v>
                </c:pt>
                <c:pt idx="2290">
                  <c:v>1.3110455588331693</c:v>
                </c:pt>
                <c:pt idx="2291">
                  <c:v>1.3172627280511098</c:v>
                </c:pt>
                <c:pt idx="2292">
                  <c:v>1.3076168682576004</c:v>
                </c:pt>
                <c:pt idx="2293">
                  <c:v>1.3076168682576004</c:v>
                </c:pt>
                <c:pt idx="2294">
                  <c:v>1.3076168682576004</c:v>
                </c:pt>
                <c:pt idx="2295">
                  <c:v>1.3071041108424286</c:v>
                </c:pt>
                <c:pt idx="2296">
                  <c:v>1.3148379462231281</c:v>
                </c:pt>
                <c:pt idx="2297">
                  <c:v>1.3113894170874041</c:v>
                </c:pt>
                <c:pt idx="2298">
                  <c:v>1.3132838663077024</c:v>
                </c:pt>
                <c:pt idx="2299">
                  <c:v>1.3214403700033035</c:v>
                </c:pt>
                <c:pt idx="2300">
                  <c:v>1.3214403700033035</c:v>
                </c:pt>
                <c:pt idx="2301">
                  <c:v>1.3214403700033035</c:v>
                </c:pt>
                <c:pt idx="2302">
                  <c:v>1.3129390139828003</c:v>
                </c:pt>
                <c:pt idx="2303">
                  <c:v>1.3207422571485175</c:v>
                </c:pt>
                <c:pt idx="2304">
                  <c:v>1.3202191563799592</c:v>
                </c:pt>
                <c:pt idx="2305">
                  <c:v>1.3238895876083936</c:v>
                </c:pt>
                <c:pt idx="2306">
                  <c:v>1.3252932211251738</c:v>
                </c:pt>
                <c:pt idx="2307">
                  <c:v>1.3252932211251738</c:v>
                </c:pt>
                <c:pt idx="2308">
                  <c:v>1.3252932211251738</c:v>
                </c:pt>
                <c:pt idx="2309">
                  <c:v>1.3231888852133642</c:v>
                </c:pt>
                <c:pt idx="2310">
                  <c:v>1.3224889241552602</c:v>
                </c:pt>
                <c:pt idx="2311">
                  <c:v>1.3148379462231281</c:v>
                </c:pt>
                <c:pt idx="2312">
                  <c:v>1.3153567905294312</c:v>
                </c:pt>
                <c:pt idx="2313">
                  <c:v>1.3105301094292641</c:v>
                </c:pt>
                <c:pt idx="2314">
                  <c:v>1.3105301094292641</c:v>
                </c:pt>
                <c:pt idx="2315">
                  <c:v>1.3105301094292641</c:v>
                </c:pt>
                <c:pt idx="2316">
                  <c:v>1.3052274358807021</c:v>
                </c:pt>
                <c:pt idx="2317">
                  <c:v>1.2992918859221725</c:v>
                </c:pt>
                <c:pt idx="2318">
                  <c:v>1.2945821736034695</c:v>
                </c:pt>
                <c:pt idx="2319">
                  <c:v>1.2959243180198277</c:v>
                </c:pt>
                <c:pt idx="2320">
                  <c:v>1.293577388267253</c:v>
                </c:pt>
                <c:pt idx="2321">
                  <c:v>1.293577388267253</c:v>
                </c:pt>
                <c:pt idx="2322">
                  <c:v>1.293577388267253</c:v>
                </c:pt>
                <c:pt idx="2323">
                  <c:v>1.2844390212574659</c:v>
                </c:pt>
                <c:pt idx="2324">
                  <c:v>1.2759170653907497</c:v>
                </c:pt>
                <c:pt idx="2325">
                  <c:v>1.2718600953895072</c:v>
                </c:pt>
                <c:pt idx="2326">
                  <c:v>1.2704058946833514</c:v>
                </c:pt>
                <c:pt idx="2327">
                  <c:v>1.2731555159462729</c:v>
                </c:pt>
                <c:pt idx="2328">
                  <c:v>1.2731555159462729</c:v>
                </c:pt>
                <c:pt idx="2329">
                  <c:v>1.2731555159462729</c:v>
                </c:pt>
                <c:pt idx="2330">
                  <c:v>1.2767315671879986</c:v>
                </c:pt>
                <c:pt idx="2331">
                  <c:v>1.275103602167676</c:v>
                </c:pt>
                <c:pt idx="2332">
                  <c:v>1.2584156546907443</c:v>
                </c:pt>
                <c:pt idx="2333">
                  <c:v>1.2593665386310686</c:v>
                </c:pt>
                <c:pt idx="2334">
                  <c:v>1.252740369558409</c:v>
                </c:pt>
                <c:pt idx="2335">
                  <c:v>1.252740369558409</c:v>
                </c:pt>
                <c:pt idx="2336">
                  <c:v>1.252740369558409</c:v>
                </c:pt>
                <c:pt idx="2337">
                  <c:v>1.2533684276493076</c:v>
                </c:pt>
                <c:pt idx="2338">
                  <c:v>1.252740369558409</c:v>
                </c:pt>
                <c:pt idx="2339">
                  <c:v>1.2400024800049601</c:v>
                </c:pt>
                <c:pt idx="2340">
                  <c:v>1.2351015871055395</c:v>
                </c:pt>
                <c:pt idx="2341">
                  <c:v>1.2380068090374499</c:v>
                </c:pt>
                <c:pt idx="2342">
                  <c:v>1.2380068090374499</c:v>
                </c:pt>
                <c:pt idx="2343">
                  <c:v>1.2380068090374499</c:v>
                </c:pt>
                <c:pt idx="2344">
                  <c:v>1.2497656689370742</c:v>
                </c:pt>
                <c:pt idx="2345">
                  <c:v>1.2455626829420192</c:v>
                </c:pt>
                <c:pt idx="2346">
                  <c:v>1.2519561815336464</c:v>
                </c:pt>
                <c:pt idx="2347">
                  <c:v>1.2558869701726845</c:v>
                </c:pt>
                <c:pt idx="2348">
                  <c:v>1.2477384740158464</c:v>
                </c:pt>
                <c:pt idx="2349">
                  <c:v>1.2477384740158464</c:v>
                </c:pt>
                <c:pt idx="2350">
                  <c:v>1.2477384740158464</c:v>
                </c:pt>
                <c:pt idx="2351">
                  <c:v>1.2496094970321774</c:v>
                </c:pt>
                <c:pt idx="2352">
                  <c:v>1.2475828083089016</c:v>
                </c:pt>
                <c:pt idx="2353">
                  <c:v>1.2587324564163886</c:v>
                </c:pt>
                <c:pt idx="2354">
                  <c:v>1.2604777210562803</c:v>
                </c:pt>
                <c:pt idx="2355">
                  <c:v>1.2638230647709321</c:v>
                </c:pt>
                <c:pt idx="2356">
                  <c:v>1.2638230647709321</c:v>
                </c:pt>
                <c:pt idx="2357">
                  <c:v>1.2638230647709321</c:v>
                </c:pt>
                <c:pt idx="2358">
                  <c:v>1.2566760917373547</c:v>
                </c:pt>
                <c:pt idx="2359">
                  <c:v>1.2691160606637477</c:v>
                </c:pt>
                <c:pt idx="2360">
                  <c:v>1.2712133731646857</c:v>
                </c:pt>
                <c:pt idx="2361">
                  <c:v>1.2576243476073696</c:v>
                </c:pt>
                <c:pt idx="2362">
                  <c:v>1.252583453372581</c:v>
                </c:pt>
                <c:pt idx="2363">
                  <c:v>1.252583453372581</c:v>
                </c:pt>
                <c:pt idx="2364">
                  <c:v>1.252583453372581</c:v>
                </c:pt>
                <c:pt idx="2365">
                  <c:v>1.248361525497784</c:v>
                </c:pt>
                <c:pt idx="2366">
                  <c:v>1.2461835628388063</c:v>
                </c:pt>
                <c:pt idx="2367">
                  <c:v>1.2447874525424785</c:v>
                </c:pt>
                <c:pt idx="2368">
                  <c:v>1.243858448908514</c:v>
                </c:pt>
                <c:pt idx="2369">
                  <c:v>1.2676681244850097</c:v>
                </c:pt>
                <c:pt idx="2370">
                  <c:v>1.2676681244850097</c:v>
                </c:pt>
                <c:pt idx="2371">
                  <c:v>1.2676681244850097</c:v>
                </c:pt>
                <c:pt idx="2372">
                  <c:v>1.2573081033507261</c:v>
                </c:pt>
                <c:pt idx="2373">
                  <c:v>1.261113563276373</c:v>
                </c:pt>
                <c:pt idx="2374">
                  <c:v>1.2522697389017594</c:v>
                </c:pt>
                <c:pt idx="2375">
                  <c:v>1.2378535619236244</c:v>
                </c:pt>
                <c:pt idx="2376">
                  <c:v>1.2300879512885172</c:v>
                </c:pt>
                <c:pt idx="2377">
                  <c:v>1.2300879512885172</c:v>
                </c:pt>
                <c:pt idx="2378">
                  <c:v>1.2300879512885172</c:v>
                </c:pt>
                <c:pt idx="2379">
                  <c:v>1.2300879512885172</c:v>
                </c:pt>
                <c:pt idx="2380">
                  <c:v>1.2246647480252282</c:v>
                </c:pt>
                <c:pt idx="2381">
                  <c:v>1.2236157846436218</c:v>
                </c:pt>
                <c:pt idx="2382">
                  <c:v>1.2188433176915108</c:v>
                </c:pt>
                <c:pt idx="2383">
                  <c:v>1.223166778790288</c:v>
                </c:pt>
                <c:pt idx="2384">
                  <c:v>1.223166778790288</c:v>
                </c:pt>
                <c:pt idx="2385">
                  <c:v>1.223166778790288</c:v>
                </c:pt>
                <c:pt idx="2386">
                  <c:v>1.226467161341755</c:v>
                </c:pt>
                <c:pt idx="2387">
                  <c:v>1.2216724696108974</c:v>
                </c:pt>
                <c:pt idx="2388">
                  <c:v>1.2255652919909308</c:v>
                </c:pt>
                <c:pt idx="2389">
                  <c:v>1.2260160608103967</c:v>
                </c:pt>
                <c:pt idx="2390">
                  <c:v>1.2173595471422485</c:v>
                </c:pt>
                <c:pt idx="2391">
                  <c:v>1.2173595471422485</c:v>
                </c:pt>
                <c:pt idx="2392">
                  <c:v>1.2173595471422485</c:v>
                </c:pt>
                <c:pt idx="2393">
                  <c:v>1.2111669593653485</c:v>
                </c:pt>
                <c:pt idx="2394">
                  <c:v>1.2080942313500453</c:v>
                </c:pt>
                <c:pt idx="2395">
                  <c:v>1.2119008665091195</c:v>
                </c:pt>
                <c:pt idx="2396">
                  <c:v>1.2294830023974919</c:v>
                </c:pt>
                <c:pt idx="2397">
                  <c:v>1.2369348753788112</c:v>
                </c:pt>
                <c:pt idx="2398">
                  <c:v>1.2369348753788112</c:v>
                </c:pt>
                <c:pt idx="2399">
                  <c:v>1.2369348753788112</c:v>
                </c:pt>
                <c:pt idx="2400">
                  <c:v>1.2248147467695512</c:v>
                </c:pt>
                <c:pt idx="2401">
                  <c:v>1.2311480455524777</c:v>
                </c:pt>
                <c:pt idx="2402">
                  <c:v>1.229785402447273</c:v>
                </c:pt>
                <c:pt idx="2403">
                  <c:v>1.2149930137901708</c:v>
                </c:pt>
                <c:pt idx="2404">
                  <c:v>1.2363231748779131</c:v>
                </c:pt>
                <c:pt idx="2405">
                  <c:v>1.2363231748779131</c:v>
                </c:pt>
                <c:pt idx="2406">
                  <c:v>1.2363231748779131</c:v>
                </c:pt>
                <c:pt idx="2407">
                  <c:v>1.2423131871544815</c:v>
                </c:pt>
                <c:pt idx="2408">
                  <c:v>1.2420045954170029</c:v>
                </c:pt>
                <c:pt idx="2409">
                  <c:v>1.236781893513079</c:v>
                </c:pt>
                <c:pt idx="2410">
                  <c:v>1.2291807510294388</c:v>
                </c:pt>
                <c:pt idx="2411">
                  <c:v>1.2293318581351036</c:v>
                </c:pt>
                <c:pt idx="2412">
                  <c:v>1.2293318581351036</c:v>
                </c:pt>
                <c:pt idx="2413">
                  <c:v>1.2293318581351036</c:v>
                </c:pt>
                <c:pt idx="2414">
                  <c:v>1.2343393198790347</c:v>
                </c:pt>
                <c:pt idx="2415">
                  <c:v>1.2320581531448285</c:v>
                </c:pt>
                <c:pt idx="2416">
                  <c:v>1.228878648233487</c:v>
                </c:pt>
                <c:pt idx="2417">
                  <c:v>1.2357120790855731</c:v>
                </c:pt>
                <c:pt idx="2418">
                  <c:v>1.2305420537746878</c:v>
                </c:pt>
                <c:pt idx="2419">
                  <c:v>1.2305420537746878</c:v>
                </c:pt>
                <c:pt idx="2420">
                  <c:v>1.2305420537746878</c:v>
                </c:pt>
                <c:pt idx="2421">
                  <c:v>1.2344916980433305</c:v>
                </c:pt>
                <c:pt idx="2422">
                  <c:v>1.2477384740158464</c:v>
                </c:pt>
                <c:pt idx="2423">
                  <c:v>1.2461835628388063</c:v>
                </c:pt>
                <c:pt idx="2424">
                  <c:v>1.2584156546907443</c:v>
                </c:pt>
                <c:pt idx="2425">
                  <c:v>1.2543116964565695</c:v>
                </c:pt>
                <c:pt idx="2426">
                  <c:v>1.2543116964565695</c:v>
                </c:pt>
                <c:pt idx="2427">
                  <c:v>1.2543116964565695</c:v>
                </c:pt>
                <c:pt idx="2428">
                  <c:v>1.2516427811502597</c:v>
                </c:pt>
                <c:pt idx="2429">
                  <c:v>1.2563603241409635</c:v>
                </c:pt>
                <c:pt idx="2430">
                  <c:v>1.2538398846467307</c:v>
                </c:pt>
                <c:pt idx="2431">
                  <c:v>1.2505471143625337</c:v>
                </c:pt>
                <c:pt idx="2432">
                  <c:v>1.2593665386310686</c:v>
                </c:pt>
                <c:pt idx="2433">
                  <c:v>1.2593665386310686</c:v>
                </c:pt>
                <c:pt idx="2434">
                  <c:v>1.2593665386310686</c:v>
                </c:pt>
                <c:pt idx="2435">
                  <c:v>1.2601600403251214</c:v>
                </c:pt>
                <c:pt idx="2436">
                  <c:v>1.2566760917373547</c:v>
                </c:pt>
                <c:pt idx="2437">
                  <c:v>1.2607955619996216</c:v>
                </c:pt>
                <c:pt idx="2438">
                  <c:v>1.2630249447426587</c:v>
                </c:pt>
                <c:pt idx="2439">
                  <c:v>1.2785271367384772</c:v>
                </c:pt>
                <c:pt idx="2440">
                  <c:v>1.2785271367384772</c:v>
                </c:pt>
                <c:pt idx="2441">
                  <c:v>1.2785271367384772</c:v>
                </c:pt>
                <c:pt idx="2442">
                  <c:v>1.2795086686712303</c:v>
                </c:pt>
                <c:pt idx="2443">
                  <c:v>1.286752879109567</c:v>
                </c:pt>
                <c:pt idx="2444">
                  <c:v>1.2904058326343635</c:v>
                </c:pt>
                <c:pt idx="2445">
                  <c:v>1.2909055702575358</c:v>
                </c:pt>
                <c:pt idx="2446">
                  <c:v>1.3146650890685596</c:v>
                </c:pt>
                <c:pt idx="2447">
                  <c:v>1.3146650890685596</c:v>
                </c:pt>
                <c:pt idx="2448">
                  <c:v>1.3146650890685596</c:v>
                </c:pt>
                <c:pt idx="2449">
                  <c:v>1.3127666557269444</c:v>
                </c:pt>
                <c:pt idx="2450">
                  <c:v>1.3062504082032527</c:v>
                </c:pt>
                <c:pt idx="2451">
                  <c:v>1.3067624959163673</c:v>
                </c:pt>
                <c:pt idx="2452">
                  <c:v>1.2944146009966992</c:v>
                </c:pt>
                <c:pt idx="2453">
                  <c:v>1.298785635430872</c:v>
                </c:pt>
                <c:pt idx="2454">
                  <c:v>1.298785635430872</c:v>
                </c:pt>
                <c:pt idx="2455">
                  <c:v>1.298785635430872</c:v>
                </c:pt>
                <c:pt idx="2456">
                  <c:v>1.2907389480477574</c:v>
                </c:pt>
                <c:pt idx="2457">
                  <c:v>1.2954206878683852</c:v>
                </c:pt>
                <c:pt idx="2458">
                  <c:v>1.2855949090441601</c:v>
                </c:pt>
                <c:pt idx="2459">
                  <c:v>1.2842740640852759</c:v>
                </c:pt>
                <c:pt idx="2460">
                  <c:v>1.2842740640852759</c:v>
                </c:pt>
                <c:pt idx="2461">
                  <c:v>1.2842740640852759</c:v>
                </c:pt>
                <c:pt idx="2462">
                  <c:v>1.2842740640852759</c:v>
                </c:pt>
                <c:pt idx="2463">
                  <c:v>1.2917393270038107</c:v>
                </c:pt>
                <c:pt idx="2464">
                  <c:v>1.2952528981283595</c:v>
                </c:pt>
                <c:pt idx="2465">
                  <c:v>1.2907389480477574</c:v>
                </c:pt>
                <c:pt idx="2466">
                  <c:v>1.2996296055624148</c:v>
                </c:pt>
                <c:pt idx="2467">
                  <c:v>1.3047165503294409</c:v>
                </c:pt>
                <c:pt idx="2468">
                  <c:v>1.3047165503294409</c:v>
                </c:pt>
                <c:pt idx="2469">
                  <c:v>1.3047165503294409</c:v>
                </c:pt>
                <c:pt idx="2470">
                  <c:v>1.2974375608173856</c:v>
                </c:pt>
                <c:pt idx="2471">
                  <c:v>1.288244766505636</c:v>
                </c:pt>
                <c:pt idx="2472">
                  <c:v>1.2897401173663507</c:v>
                </c:pt>
                <c:pt idx="2473">
                  <c:v>1.2932428063368897</c:v>
                </c:pt>
                <c:pt idx="2474">
                  <c:v>1.2947497896031592</c:v>
                </c:pt>
                <c:pt idx="2475">
                  <c:v>1.2947497896031592</c:v>
                </c:pt>
                <c:pt idx="2476">
                  <c:v>1.2947497896031592</c:v>
                </c:pt>
                <c:pt idx="2477">
                  <c:v>1.2942470717660002</c:v>
                </c:pt>
                <c:pt idx="2478">
                  <c:v>1.3036959780979076</c:v>
                </c:pt>
                <c:pt idx="2479">
                  <c:v>1.3124220749393005</c:v>
                </c:pt>
                <c:pt idx="2480">
                  <c:v>1.3098434737048923</c:v>
                </c:pt>
                <c:pt idx="2481">
                  <c:v>1.3021681099029885</c:v>
                </c:pt>
                <c:pt idx="2482">
                  <c:v>1.3021681099029885</c:v>
                </c:pt>
                <c:pt idx="2483">
                  <c:v>1.3021681099029885</c:v>
                </c:pt>
                <c:pt idx="2484">
                  <c:v>1.3062504082032527</c:v>
                </c:pt>
                <c:pt idx="2485">
                  <c:v>1.2962602890660446</c:v>
                </c:pt>
                <c:pt idx="2486">
                  <c:v>1.2960922817704621</c:v>
                </c:pt>
                <c:pt idx="2487">
                  <c:v>1.2945821736034695</c:v>
                </c:pt>
                <c:pt idx="2488">
                  <c:v>1.2937447441619767</c:v>
                </c:pt>
                <c:pt idx="2489">
                  <c:v>1.2937447441619767</c:v>
                </c:pt>
                <c:pt idx="2490">
                  <c:v>1.2937447441619767</c:v>
                </c:pt>
                <c:pt idx="2491">
                  <c:v>1.2889089385834891</c:v>
                </c:pt>
                <c:pt idx="2492">
                  <c:v>1.2972692482324706</c:v>
                </c:pt>
                <c:pt idx="2493">
                  <c:v>1.2959243180198277</c:v>
                </c:pt>
                <c:pt idx="2494">
                  <c:v>1.2942470717660002</c:v>
                </c:pt>
                <c:pt idx="2495">
                  <c:v>1.2842740640852759</c:v>
                </c:pt>
                <c:pt idx="2496">
                  <c:v>1.2842740640852759</c:v>
                </c:pt>
                <c:pt idx="2497">
                  <c:v>1.2842740640852759</c:v>
                </c:pt>
                <c:pt idx="2498">
                  <c:v>1.2785271367384772</c:v>
                </c:pt>
                <c:pt idx="2499">
                  <c:v>1.2809837955549863</c:v>
                </c:pt>
                <c:pt idx="2500">
                  <c:v>1.2762427413694084</c:v>
                </c:pt>
                <c:pt idx="2501">
                  <c:v>1.2749410339771785</c:v>
                </c:pt>
                <c:pt idx="2502">
                  <c:v>1.2708902586261674</c:v>
                </c:pt>
                <c:pt idx="2503">
                  <c:v>1.2708902586261674</c:v>
                </c:pt>
                <c:pt idx="2504">
                  <c:v>1.2708902586261674</c:v>
                </c:pt>
                <c:pt idx="2505">
                  <c:v>1.2712133731646857</c:v>
                </c:pt>
                <c:pt idx="2506">
                  <c:v>1.2718600953895072</c:v>
                </c:pt>
                <c:pt idx="2507">
                  <c:v>1.2744535780284203</c:v>
                </c:pt>
                <c:pt idx="2508">
                  <c:v>1.2788541466845706</c:v>
                </c:pt>
                <c:pt idx="2509">
                  <c:v>1.269760650117453</c:v>
                </c:pt>
                <c:pt idx="2510">
                  <c:v>1.269760650117453</c:v>
                </c:pt>
                <c:pt idx="2511">
                  <c:v>1.269760650117453</c:v>
                </c:pt>
                <c:pt idx="2512">
                  <c:v>1.2809837955549863</c:v>
                </c:pt>
                <c:pt idx="2513">
                  <c:v>1.2813120635530784</c:v>
                </c:pt>
                <c:pt idx="2514">
                  <c:v>1.2821334700942368</c:v>
                </c:pt>
                <c:pt idx="2515">
                  <c:v>1.2880788304244219</c:v>
                </c:pt>
                <c:pt idx="2516">
                  <c:v>1.2962602890660446</c:v>
                </c:pt>
                <c:pt idx="2517">
                  <c:v>1.2962602890660446</c:v>
                </c:pt>
                <c:pt idx="2518">
                  <c:v>1.2962602890660446</c:v>
                </c:pt>
                <c:pt idx="2519">
                  <c:v>1.2959243180198277</c:v>
                </c:pt>
                <c:pt idx="2520">
                  <c:v>1.2932428063368897</c:v>
                </c:pt>
                <c:pt idx="2521">
                  <c:v>1.2924071082390953</c:v>
                </c:pt>
                <c:pt idx="2522">
                  <c:v>1.2979427607242522</c:v>
                </c:pt>
                <c:pt idx="2523">
                  <c:v>1.3011515190943985</c:v>
                </c:pt>
                <c:pt idx="2524">
                  <c:v>1.3011515190943985</c:v>
                </c:pt>
                <c:pt idx="2525">
                  <c:v>1.3011515190943985</c:v>
                </c:pt>
                <c:pt idx="2526">
                  <c:v>1.3065917554060233</c:v>
                </c:pt>
                <c:pt idx="2527">
                  <c:v>1.307787876806382</c:v>
                </c:pt>
                <c:pt idx="2528">
                  <c:v>1.3071041108424286</c:v>
                </c:pt>
                <c:pt idx="2529">
                  <c:v>1.2969327540367033</c:v>
                </c:pt>
                <c:pt idx="2530">
                  <c:v>1.2944146009966992</c:v>
                </c:pt>
                <c:pt idx="2531">
                  <c:v>1.2944146009966992</c:v>
                </c:pt>
                <c:pt idx="2532">
                  <c:v>1.2944146009966992</c:v>
                </c:pt>
                <c:pt idx="2533">
                  <c:v>1.2927412578372439</c:v>
                </c:pt>
                <c:pt idx="2534">
                  <c:v>1.2989543417548872</c:v>
                </c:pt>
                <c:pt idx="2535">
                  <c:v>1.3042060645582001</c:v>
                </c:pt>
                <c:pt idx="2536">
                  <c:v>1.3081300281247956</c:v>
                </c:pt>
                <c:pt idx="2537">
                  <c:v>1.3138014845956776</c:v>
                </c:pt>
                <c:pt idx="2538">
                  <c:v>1.3138014845956776</c:v>
                </c:pt>
                <c:pt idx="2539">
                  <c:v>1.3138014845956776</c:v>
                </c:pt>
                <c:pt idx="2540">
                  <c:v>1.3167423793534796</c:v>
                </c:pt>
                <c:pt idx="2541">
                  <c:v>1.3228388120907468</c:v>
                </c:pt>
                <c:pt idx="2542">
                  <c:v>1.3256445946841653</c:v>
                </c:pt>
                <c:pt idx="2543">
                  <c:v>1.3219644391565868</c:v>
                </c:pt>
                <c:pt idx="2544">
                  <c:v>1.3176098557217208</c:v>
                </c:pt>
                <c:pt idx="2545">
                  <c:v>1.3176098557217208</c:v>
                </c:pt>
                <c:pt idx="2546">
                  <c:v>1.3176098557217208</c:v>
                </c:pt>
                <c:pt idx="2547">
                  <c:v>1.3181308903974165</c:v>
                </c:pt>
                <c:pt idx="2548">
                  <c:v>1.3190001978500296</c:v>
                </c:pt>
                <c:pt idx="2549">
                  <c:v>1.3219644391565868</c:v>
                </c:pt>
                <c:pt idx="2550">
                  <c:v>1.3226638449837973</c:v>
                </c:pt>
                <c:pt idx="2551">
                  <c:v>1.3217897032582118</c:v>
                </c:pt>
                <c:pt idx="2552">
                  <c:v>1.3217897032582118</c:v>
                </c:pt>
                <c:pt idx="2553">
                  <c:v>1.3217897032582118</c:v>
                </c:pt>
                <c:pt idx="2554">
                  <c:v>1.3184784758388821</c:v>
                </c:pt>
                <c:pt idx="2555">
                  <c:v>1.3219644391565868</c:v>
                </c:pt>
                <c:pt idx="2556">
                  <c:v>1.3193482419684675</c:v>
                </c:pt>
                <c:pt idx="2557">
                  <c:v>1.3110455588331693</c:v>
                </c:pt>
                <c:pt idx="2558">
                  <c:v>1.3042060645582001</c:v>
                </c:pt>
                <c:pt idx="2559">
                  <c:v>1.3042060645582001</c:v>
                </c:pt>
                <c:pt idx="2560">
                  <c:v>1.3042060645582001</c:v>
                </c:pt>
                <c:pt idx="2561">
                  <c:v>1.3100150651732496</c:v>
                </c:pt>
                <c:pt idx="2562">
                  <c:v>1.3064210595074792</c:v>
                </c:pt>
                <c:pt idx="2563">
                  <c:v>1.3045463440088709</c:v>
                </c:pt>
                <c:pt idx="2564">
                  <c:v>1.3219644391565868</c:v>
                </c:pt>
                <c:pt idx="2565">
                  <c:v>1.3346680013346681</c:v>
                </c:pt>
                <c:pt idx="2566">
                  <c:v>1.3346680013346681</c:v>
                </c:pt>
                <c:pt idx="2567">
                  <c:v>1.3346680013346681</c:v>
                </c:pt>
                <c:pt idx="2568">
                  <c:v>1.3360945954973613</c:v>
                </c:pt>
                <c:pt idx="2569">
                  <c:v>1.3332444503699754</c:v>
                </c:pt>
                <c:pt idx="2570">
                  <c:v>1.3305834608475815</c:v>
                </c:pt>
                <c:pt idx="2571">
                  <c:v>1.3352026169971294</c:v>
                </c:pt>
                <c:pt idx="2572">
                  <c:v>1.3295220368277605</c:v>
                </c:pt>
                <c:pt idx="2573">
                  <c:v>1.3295220368277605</c:v>
                </c:pt>
                <c:pt idx="2574">
                  <c:v>1.3295220368277605</c:v>
                </c:pt>
                <c:pt idx="2575">
                  <c:v>1.3312920189043467</c:v>
                </c:pt>
                <c:pt idx="2576">
                  <c:v>1.3298756566261054</c:v>
                </c:pt>
                <c:pt idx="2577">
                  <c:v>1.3291686050375491</c:v>
                </c:pt>
                <c:pt idx="2578">
                  <c:v>1.3378821325841195</c:v>
                </c:pt>
                <c:pt idx="2579">
                  <c:v>1.3454423141607805</c:v>
                </c:pt>
                <c:pt idx="2580">
                  <c:v>1.3454423141607805</c:v>
                </c:pt>
                <c:pt idx="2581">
                  <c:v>1.3454423141607805</c:v>
                </c:pt>
                <c:pt idx="2582">
                  <c:v>1.3458044546127448</c:v>
                </c:pt>
                <c:pt idx="2583">
                  <c:v>1.3474365020548407</c:v>
                </c:pt>
                <c:pt idx="2584">
                  <c:v>1.3573125212080082</c:v>
                </c:pt>
                <c:pt idx="2585">
                  <c:v>1.3582342954159594</c:v>
                </c:pt>
                <c:pt idx="2586">
                  <c:v>1.3693940431359124</c:v>
                </c:pt>
                <c:pt idx="2587">
                  <c:v>1.3693940431359124</c:v>
                </c:pt>
                <c:pt idx="2588">
                  <c:v>1.3693940431359124</c:v>
                </c:pt>
                <c:pt idx="2589">
                  <c:v>1.354371233155008</c:v>
                </c:pt>
                <c:pt idx="2590">
                  <c:v>1.3587879611386644</c:v>
                </c:pt>
                <c:pt idx="2591">
                  <c:v>1.3534546931041482</c:v>
                </c:pt>
                <c:pt idx="2592">
                  <c:v>1.339853955918805</c:v>
                </c:pt>
                <c:pt idx="2593">
                  <c:v>1.3377031636679819</c:v>
                </c:pt>
                <c:pt idx="2594">
                  <c:v>1.3377031636679819</c:v>
                </c:pt>
                <c:pt idx="2595">
                  <c:v>1.3377031636679819</c:v>
                </c:pt>
                <c:pt idx="2596">
                  <c:v>1.3414715943389899</c:v>
                </c:pt>
                <c:pt idx="2597">
                  <c:v>1.3456233600215299</c:v>
                </c:pt>
                <c:pt idx="2598">
                  <c:v>1.3438150910434725</c:v>
                </c:pt>
                <c:pt idx="2599">
                  <c:v>1.3332444503699754</c:v>
                </c:pt>
                <c:pt idx="2600">
                  <c:v>1.335559265442404</c:v>
                </c:pt>
                <c:pt idx="2601">
                  <c:v>1.335559265442404</c:v>
                </c:pt>
                <c:pt idx="2602">
                  <c:v>1.335559265442404</c:v>
                </c:pt>
                <c:pt idx="2603">
                  <c:v>1.3350243641946467</c:v>
                </c:pt>
                <c:pt idx="2604">
                  <c:v>1.336809036829089</c:v>
                </c:pt>
                <c:pt idx="2605">
                  <c:v>1.3350243641946467</c:v>
                </c:pt>
                <c:pt idx="2606">
                  <c:v>1.3212657726101604</c:v>
                </c:pt>
                <c:pt idx="2607">
                  <c:v>1.31639570854999</c:v>
                </c:pt>
                <c:pt idx="2608">
                  <c:v>1.31639570854999</c:v>
                </c:pt>
                <c:pt idx="2609">
                  <c:v>1.31639570854999</c:v>
                </c:pt>
                <c:pt idx="2610">
                  <c:v>1.3203934772562225</c:v>
                </c:pt>
                <c:pt idx="2611">
                  <c:v>1.3057387216817915</c:v>
                </c:pt>
                <c:pt idx="2612">
                  <c:v>1.3103583830177554</c:v>
                </c:pt>
                <c:pt idx="2613">
                  <c:v>1.3084723585214262</c:v>
                </c:pt>
                <c:pt idx="2614">
                  <c:v>1.2981112481339652</c:v>
                </c:pt>
                <c:pt idx="2615">
                  <c:v>1.2981112481339652</c:v>
                </c:pt>
                <c:pt idx="2616">
                  <c:v>1.2981112481339652</c:v>
                </c:pt>
                <c:pt idx="2617">
                  <c:v>1.3001365143340051</c:v>
                </c:pt>
                <c:pt idx="2618">
                  <c:v>1.3018290698431296</c:v>
                </c:pt>
                <c:pt idx="2619">
                  <c:v>1.2996296055624148</c:v>
                </c:pt>
                <c:pt idx="2620">
                  <c:v>1.3095004255876381</c:v>
                </c:pt>
                <c:pt idx="2621">
                  <c:v>1.298785635430872</c:v>
                </c:pt>
                <c:pt idx="2622">
                  <c:v>1.298785635430872</c:v>
                </c:pt>
                <c:pt idx="2623">
                  <c:v>1.298785635430872</c:v>
                </c:pt>
                <c:pt idx="2624">
                  <c:v>1.3009822415924022</c:v>
                </c:pt>
                <c:pt idx="2625">
                  <c:v>1.3031862904802243</c:v>
                </c:pt>
                <c:pt idx="2626">
                  <c:v>1.2952528981283595</c:v>
                </c:pt>
                <c:pt idx="2627">
                  <c:v>1.2992918859221725</c:v>
                </c:pt>
                <c:pt idx="2628">
                  <c:v>1.3065917554060233</c:v>
                </c:pt>
                <c:pt idx="2629">
                  <c:v>1.3065917554060233</c:v>
                </c:pt>
                <c:pt idx="2630">
                  <c:v>1.3065917554060233</c:v>
                </c:pt>
                <c:pt idx="2631">
                  <c:v>1.2979427607242522</c:v>
                </c:pt>
                <c:pt idx="2632">
                  <c:v>1.2885767669608916</c:v>
                </c:pt>
                <c:pt idx="2633">
                  <c:v>1.2954206878683852</c:v>
                </c:pt>
                <c:pt idx="2634">
                  <c:v>1.2910722354915758</c:v>
                </c:pt>
                <c:pt idx="2635">
                  <c:v>1.2986169729238362</c:v>
                </c:pt>
                <c:pt idx="2636">
                  <c:v>1.2986169729238362</c:v>
                </c:pt>
                <c:pt idx="2637">
                  <c:v>1.2986169729238362</c:v>
                </c:pt>
                <c:pt idx="2638">
                  <c:v>1.2872497908219089</c:v>
                </c:pt>
                <c:pt idx="2639">
                  <c:v>1.2849341471249598</c:v>
                </c:pt>
                <c:pt idx="2640">
                  <c:v>1.2777103430652272</c:v>
                </c:pt>
                <c:pt idx="2641">
                  <c:v>1.2824623276691247</c:v>
                </c:pt>
                <c:pt idx="2642">
                  <c:v>1.2813120635530784</c:v>
                </c:pt>
                <c:pt idx="2643">
                  <c:v>1.2813120635530784</c:v>
                </c:pt>
                <c:pt idx="2644">
                  <c:v>1.2813120635530784</c:v>
                </c:pt>
                <c:pt idx="2645">
                  <c:v>1.2862563508907325</c:v>
                </c:pt>
                <c:pt idx="2646">
                  <c:v>1.2837794466910584</c:v>
                </c:pt>
                <c:pt idx="2647">
                  <c:v>1.2841091492776886</c:v>
                </c:pt>
                <c:pt idx="2648">
                  <c:v>1.2862563508907325</c:v>
                </c:pt>
                <c:pt idx="2649">
                  <c:v>1.303016483158512</c:v>
                </c:pt>
                <c:pt idx="2650">
                  <c:v>1.303016483158512</c:v>
                </c:pt>
                <c:pt idx="2651">
                  <c:v>1.303016483158512</c:v>
                </c:pt>
                <c:pt idx="2652">
                  <c:v>1.3004746732557384</c:v>
                </c:pt>
                <c:pt idx="2653">
                  <c:v>1.309671927182241</c:v>
                </c:pt>
                <c:pt idx="2654">
                  <c:v>1.307787876806382</c:v>
                </c:pt>
                <c:pt idx="2655">
                  <c:v>1.3120776749983598</c:v>
                </c:pt>
                <c:pt idx="2656">
                  <c:v>1.3093289689034369</c:v>
                </c:pt>
                <c:pt idx="2657">
                  <c:v>1.3093289689034369</c:v>
                </c:pt>
                <c:pt idx="2658">
                  <c:v>1.3093289689034369</c:v>
                </c:pt>
                <c:pt idx="2659">
                  <c:v>1.3084723585214262</c:v>
                </c:pt>
                <c:pt idx="2660">
                  <c:v>1.3136288998357963</c:v>
                </c:pt>
                <c:pt idx="2661">
                  <c:v>1.3047165503294409</c:v>
                </c:pt>
                <c:pt idx="2662">
                  <c:v>1.3069332810560021</c:v>
                </c:pt>
                <c:pt idx="2663">
                  <c:v>1.3081300281247956</c:v>
                </c:pt>
                <c:pt idx="2664">
                  <c:v>1.3081300281247956</c:v>
                </c:pt>
                <c:pt idx="2665">
                  <c:v>1.3081300281247956</c:v>
                </c:pt>
                <c:pt idx="2666">
                  <c:v>1.303016483158512</c:v>
                </c:pt>
                <c:pt idx="2667">
                  <c:v>1.3011515190943985</c:v>
                </c:pt>
                <c:pt idx="2668">
                  <c:v>1.2994607237996232</c:v>
                </c:pt>
                <c:pt idx="2669">
                  <c:v>1.3011515190943985</c:v>
                </c:pt>
                <c:pt idx="2670">
                  <c:v>1.302677001237543</c:v>
                </c:pt>
                <c:pt idx="2671">
                  <c:v>1.302677001237543</c:v>
                </c:pt>
                <c:pt idx="2672">
                  <c:v>1.302677001237543</c:v>
                </c:pt>
                <c:pt idx="2673">
                  <c:v>1.3108736973192632</c:v>
                </c:pt>
                <c:pt idx="2674">
                  <c:v>1.3169157832356622</c:v>
                </c:pt>
                <c:pt idx="2675">
                  <c:v>1.3195223329154846</c:v>
                </c:pt>
                <c:pt idx="2676">
                  <c:v>1.304376182090915</c:v>
                </c:pt>
                <c:pt idx="2677">
                  <c:v>1.3117334557617892</c:v>
                </c:pt>
                <c:pt idx="2678">
                  <c:v>1.3117334557617892</c:v>
                </c:pt>
                <c:pt idx="2679">
                  <c:v>1.3117334557617892</c:v>
                </c:pt>
                <c:pt idx="2680">
                  <c:v>1.3071041108424286</c:v>
                </c:pt>
                <c:pt idx="2681">
                  <c:v>1.3081300281247956</c:v>
                </c:pt>
                <c:pt idx="2682">
                  <c:v>1.3183046602069739</c:v>
                </c:pt>
                <c:pt idx="2683">
                  <c:v>1.309671927182241</c:v>
                </c:pt>
                <c:pt idx="2684">
                  <c:v>1.2950851518487341</c:v>
                </c:pt>
                <c:pt idx="2685">
                  <c:v>1.2950851518487341</c:v>
                </c:pt>
                <c:pt idx="2686">
                  <c:v>1.2950851518487341</c:v>
                </c:pt>
                <c:pt idx="2687">
                  <c:v>1.2972692482324706</c:v>
                </c:pt>
                <c:pt idx="2688">
                  <c:v>1.2976059170829819</c:v>
                </c:pt>
                <c:pt idx="2689">
                  <c:v>1.2854296548621376</c:v>
                </c:pt>
                <c:pt idx="2690">
                  <c:v>1.2894075172458257</c:v>
                </c:pt>
                <c:pt idx="2691">
                  <c:v>1.2822978777970122</c:v>
                </c:pt>
                <c:pt idx="2692">
                  <c:v>1.2822978777970122</c:v>
                </c:pt>
                <c:pt idx="2693">
                  <c:v>1.2822978777970122</c:v>
                </c:pt>
                <c:pt idx="2694">
                  <c:v>1.2869184737146901</c:v>
                </c:pt>
                <c:pt idx="2695">
                  <c:v>1.2900728891182351</c:v>
                </c:pt>
                <c:pt idx="2696">
                  <c:v>1.2877470864722169</c:v>
                </c:pt>
                <c:pt idx="2697">
                  <c:v>1.2912389437665441</c:v>
                </c:pt>
                <c:pt idx="2698">
                  <c:v>1.2922400982102473</c:v>
                </c:pt>
                <c:pt idx="2699">
                  <c:v>1.2922400982102473</c:v>
                </c:pt>
                <c:pt idx="2700">
                  <c:v>1.2922400982102473</c:v>
                </c:pt>
                <c:pt idx="2701">
                  <c:v>1.2932428063368897</c:v>
                </c:pt>
                <c:pt idx="2702">
                  <c:v>1.286752879109567</c:v>
                </c:pt>
                <c:pt idx="2703">
                  <c:v>1.2954206878683852</c:v>
                </c:pt>
                <c:pt idx="2704">
                  <c:v>1.304376182090915</c:v>
                </c:pt>
                <c:pt idx="2705">
                  <c:v>1.2964283399235108</c:v>
                </c:pt>
                <c:pt idx="2706">
                  <c:v>1.2964283399235108</c:v>
                </c:pt>
                <c:pt idx="2707">
                  <c:v>1.2964283399235108</c:v>
                </c:pt>
                <c:pt idx="2708">
                  <c:v>1.308301170929548</c:v>
                </c:pt>
                <c:pt idx="2709">
                  <c:v>1.3076168682576004</c:v>
                </c:pt>
                <c:pt idx="2710">
                  <c:v>1.308301170929548</c:v>
                </c:pt>
                <c:pt idx="2711">
                  <c:v>1.3188262446422685</c:v>
                </c:pt>
                <c:pt idx="2712">
                  <c:v>1.3209167162010436</c:v>
                </c:pt>
                <c:pt idx="2713">
                  <c:v>1.3209167162010436</c:v>
                </c:pt>
                <c:pt idx="2714">
                  <c:v>1.3209167162010436</c:v>
                </c:pt>
                <c:pt idx="2715">
                  <c:v>1.3226638449837973</c:v>
                </c:pt>
                <c:pt idx="2716">
                  <c:v>1.3265238442661007</c:v>
                </c:pt>
                <c:pt idx="2717">
                  <c:v>1.3334222281485433</c:v>
                </c:pt>
                <c:pt idx="2718">
                  <c:v>1.3325338130455062</c:v>
                </c:pt>
                <c:pt idx="2719">
                  <c:v>1.3341338136215062</c:v>
                </c:pt>
                <c:pt idx="2720">
                  <c:v>1.3341338136215062</c:v>
                </c:pt>
                <c:pt idx="2721">
                  <c:v>1.3341338136215062</c:v>
                </c:pt>
                <c:pt idx="2722">
                  <c:v>1.3334222281485433</c:v>
                </c:pt>
                <c:pt idx="2723">
                  <c:v>1.3409319477036541</c:v>
                </c:pt>
                <c:pt idx="2724">
                  <c:v>1.340392735071376</c:v>
                </c:pt>
                <c:pt idx="2725">
                  <c:v>1.3196964698119431</c:v>
                </c:pt>
                <c:pt idx="2726">
                  <c:v>1.3120776749983598</c:v>
                </c:pt>
                <c:pt idx="2727">
                  <c:v>1.3120776749983598</c:v>
                </c:pt>
                <c:pt idx="2728">
                  <c:v>1.3120776749983598</c:v>
                </c:pt>
                <c:pt idx="2729">
                  <c:v>1.3093289689034369</c:v>
                </c:pt>
                <c:pt idx="2730">
                  <c:v>1.307787876806382</c:v>
                </c:pt>
                <c:pt idx="2731">
                  <c:v>1.2991230919129586</c:v>
                </c:pt>
                <c:pt idx="2732">
                  <c:v>1.3016596160104132</c:v>
                </c:pt>
                <c:pt idx="2733">
                  <c:v>1.2999675008124798</c:v>
                </c:pt>
                <c:pt idx="2734">
                  <c:v>1.2999675008124798</c:v>
                </c:pt>
                <c:pt idx="2735">
                  <c:v>1.2999675008124798</c:v>
                </c:pt>
                <c:pt idx="2736">
                  <c:v>1.3055682485801945</c:v>
                </c:pt>
                <c:pt idx="2737">
                  <c:v>1.3031862904802243</c:v>
                </c:pt>
                <c:pt idx="2738">
                  <c:v>1.3009822415924022</c:v>
                </c:pt>
                <c:pt idx="2739">
                  <c:v>1.2922400982102473</c:v>
                </c:pt>
                <c:pt idx="2740">
                  <c:v>1.2837794466910584</c:v>
                </c:pt>
                <c:pt idx="2741">
                  <c:v>1.2837794466910584</c:v>
                </c:pt>
                <c:pt idx="2742">
                  <c:v>1.2837794466910584</c:v>
                </c:pt>
                <c:pt idx="2743">
                  <c:v>1.2869184737146901</c:v>
                </c:pt>
                <c:pt idx="2744">
                  <c:v>1.2778736182991504</c:v>
                </c:pt>
                <c:pt idx="2745">
                  <c:v>1.2841091492776886</c:v>
                </c:pt>
                <c:pt idx="2746">
                  <c:v>1.3048868010700072</c:v>
                </c:pt>
                <c:pt idx="2747">
                  <c:v>1.3052274358807021</c:v>
                </c:pt>
                <c:pt idx="2748">
                  <c:v>1.3052274358807021</c:v>
                </c:pt>
                <c:pt idx="2749">
                  <c:v>1.3052274358807021</c:v>
                </c:pt>
                <c:pt idx="2750">
                  <c:v>1.3038659625790467</c:v>
                </c:pt>
                <c:pt idx="2751">
                  <c:v>1.3144922773578704</c:v>
                </c:pt>
                <c:pt idx="2752">
                  <c:v>1.309671927182241</c:v>
                </c:pt>
                <c:pt idx="2753">
                  <c:v>1.308301170929548</c:v>
                </c:pt>
                <c:pt idx="2754">
                  <c:v>1.314146790196465</c:v>
                </c:pt>
                <c:pt idx="2755">
                  <c:v>1.314146790196465</c:v>
                </c:pt>
                <c:pt idx="2756">
                  <c:v>1.314146790196465</c:v>
                </c:pt>
                <c:pt idx="2757">
                  <c:v>1.3190001978500296</c:v>
                </c:pt>
                <c:pt idx="2758">
                  <c:v>1.3216150135465539</c:v>
                </c:pt>
                <c:pt idx="2759">
                  <c:v>1.3228388120907468</c:v>
                </c:pt>
                <c:pt idx="2760">
                  <c:v>1.3230138254944763</c:v>
                </c:pt>
                <c:pt idx="2761">
                  <c:v>1.3265238442661007</c:v>
                </c:pt>
                <c:pt idx="2762">
                  <c:v>1.3265238442661007</c:v>
                </c:pt>
                <c:pt idx="2763">
                  <c:v>1.3265238442661007</c:v>
                </c:pt>
                <c:pt idx="2764">
                  <c:v>1.3251176041873716</c:v>
                </c:pt>
                <c:pt idx="2765">
                  <c:v>1.3252932211251738</c:v>
                </c:pt>
                <c:pt idx="2766">
                  <c:v>1.3272280841462607</c:v>
                </c:pt>
                <c:pt idx="2767">
                  <c:v>1.323539143670174</c:v>
                </c:pt>
                <c:pt idx="2768">
                  <c:v>1.3289919595986446</c:v>
                </c:pt>
                <c:pt idx="2769">
                  <c:v>1.3289919595986446</c:v>
                </c:pt>
                <c:pt idx="2770">
                  <c:v>1.3289919595986446</c:v>
                </c:pt>
                <c:pt idx="2771">
                  <c:v>1.3256445946841653</c:v>
                </c:pt>
                <c:pt idx="2772">
                  <c:v>1.3305834608475815</c:v>
                </c:pt>
                <c:pt idx="2773">
                  <c:v>1.3330667199893356</c:v>
                </c:pt>
                <c:pt idx="2774">
                  <c:v>1.338956952533976</c:v>
                </c:pt>
                <c:pt idx="2775">
                  <c:v>1.3337779259753251</c:v>
                </c:pt>
                <c:pt idx="2776">
                  <c:v>1.3337779259753251</c:v>
                </c:pt>
                <c:pt idx="2777">
                  <c:v>1.3337779259753251</c:v>
                </c:pt>
                <c:pt idx="2778">
                  <c:v>1.3309376455713051</c:v>
                </c:pt>
                <c:pt idx="2779">
                  <c:v>1.3244156016157871</c:v>
                </c:pt>
                <c:pt idx="2780">
                  <c:v>1.3249420337860218</c:v>
                </c:pt>
                <c:pt idx="2781">
                  <c:v>1.3256445946841653</c:v>
                </c:pt>
                <c:pt idx="2782">
                  <c:v>1.3321787783920602</c:v>
                </c:pt>
                <c:pt idx="2783">
                  <c:v>1.3321787783920602</c:v>
                </c:pt>
                <c:pt idx="2784">
                  <c:v>1.3321787783920602</c:v>
                </c:pt>
                <c:pt idx="2785">
                  <c:v>1.3344898912390739</c:v>
                </c:pt>
                <c:pt idx="2786">
                  <c:v>1.3429127778150809</c:v>
                </c:pt>
                <c:pt idx="2787">
                  <c:v>1.3362731342286365</c:v>
                </c:pt>
                <c:pt idx="2788">
                  <c:v>1.3359161044686392</c:v>
                </c:pt>
                <c:pt idx="2789">
                  <c:v>1.3391362571141614</c:v>
                </c:pt>
                <c:pt idx="2790">
                  <c:v>1.3391362571141614</c:v>
                </c:pt>
                <c:pt idx="2791">
                  <c:v>1.3391362571141614</c:v>
                </c:pt>
                <c:pt idx="2792">
                  <c:v>1.3371665440930667</c:v>
                </c:pt>
                <c:pt idx="2793">
                  <c:v>1.338956952533976</c:v>
                </c:pt>
                <c:pt idx="2794">
                  <c:v>1.3328890369876709</c:v>
                </c:pt>
                <c:pt idx="2795">
                  <c:v>1.3223140495867769</c:v>
                </c:pt>
                <c:pt idx="2796">
                  <c:v>1.3202191563799592</c:v>
                </c:pt>
                <c:pt idx="2797">
                  <c:v>1.3202191563799592</c:v>
                </c:pt>
                <c:pt idx="2798">
                  <c:v>1.3202191563799592</c:v>
                </c:pt>
                <c:pt idx="2799">
                  <c:v>1.3193482419684675</c:v>
                </c:pt>
                <c:pt idx="2800">
                  <c:v>1.3160492202408369</c:v>
                </c:pt>
                <c:pt idx="2801">
                  <c:v>1.3209167162010436</c:v>
                </c:pt>
                <c:pt idx="2802">
                  <c:v>1.3119055428009183</c:v>
                </c:pt>
                <c:pt idx="2803">
                  <c:v>1.3170892327955219</c:v>
                </c:pt>
                <c:pt idx="2804">
                  <c:v>1.3170892327955219</c:v>
                </c:pt>
                <c:pt idx="2805">
                  <c:v>1.3170892327955219</c:v>
                </c:pt>
                <c:pt idx="2806">
                  <c:v>1.3254688846179337</c:v>
                </c:pt>
                <c:pt idx="2807">
                  <c:v>1.3261720045089849</c:v>
                </c:pt>
                <c:pt idx="2808">
                  <c:v>1.3309376455713051</c:v>
                </c:pt>
                <c:pt idx="2809">
                  <c:v>1.3316465809974032</c:v>
                </c:pt>
                <c:pt idx="2810">
                  <c:v>1.3279330721731626</c:v>
                </c:pt>
                <c:pt idx="2811">
                  <c:v>1.3279330721731626</c:v>
                </c:pt>
                <c:pt idx="2812">
                  <c:v>1.3279330721731626</c:v>
                </c:pt>
                <c:pt idx="2813">
                  <c:v>1.335559265442404</c:v>
                </c:pt>
                <c:pt idx="2814">
                  <c:v>1.3357376611233553</c:v>
                </c:pt>
                <c:pt idx="2815">
                  <c:v>1.3348461589801777</c:v>
                </c:pt>
                <c:pt idx="2816">
                  <c:v>1.3530884243285299</c:v>
                </c:pt>
                <c:pt idx="2817">
                  <c:v>1.3521736190926914</c:v>
                </c:pt>
                <c:pt idx="2818">
                  <c:v>1.3521736190926914</c:v>
                </c:pt>
                <c:pt idx="2819">
                  <c:v>1.3521736190926914</c:v>
                </c:pt>
                <c:pt idx="2820">
                  <c:v>1.3488905375328792</c:v>
                </c:pt>
                <c:pt idx="2821">
                  <c:v>1.3485267345425123</c:v>
                </c:pt>
                <c:pt idx="2822">
                  <c:v>1.3527223537368955</c:v>
                </c:pt>
                <c:pt idx="2823">
                  <c:v>1.3488905375328792</c:v>
                </c:pt>
                <c:pt idx="2824">
                  <c:v>1.354004468214745</c:v>
                </c:pt>
                <c:pt idx="2825">
                  <c:v>1.354004468214745</c:v>
                </c:pt>
                <c:pt idx="2826">
                  <c:v>1.354004468214745</c:v>
                </c:pt>
                <c:pt idx="2827">
                  <c:v>1.3534546931041482</c:v>
                </c:pt>
                <c:pt idx="2828">
                  <c:v>1.3532715339332837</c:v>
                </c:pt>
                <c:pt idx="2829">
                  <c:v>1.3598966478547632</c:v>
                </c:pt>
                <c:pt idx="2830">
                  <c:v>1.3630477748245076</c:v>
                </c:pt>
                <c:pt idx="2831">
                  <c:v>1.3598966478547632</c:v>
                </c:pt>
                <c:pt idx="2832">
                  <c:v>1.3598966478547632</c:v>
                </c:pt>
                <c:pt idx="2833">
                  <c:v>1.3598966478547632</c:v>
                </c:pt>
                <c:pt idx="2834">
                  <c:v>1.3584188005161992</c:v>
                </c:pt>
                <c:pt idx="2835">
                  <c:v>1.3584188005161992</c:v>
                </c:pt>
                <c:pt idx="2836">
                  <c:v>1.351625329458674</c:v>
                </c:pt>
                <c:pt idx="2837">
                  <c:v>1.354004468214745</c:v>
                </c:pt>
                <c:pt idx="2838">
                  <c:v>1.3562080423136911</c:v>
                </c:pt>
                <c:pt idx="2839">
                  <c:v>1.3562080423136911</c:v>
                </c:pt>
                <c:pt idx="2840">
                  <c:v>1.3562080423136911</c:v>
                </c:pt>
                <c:pt idx="2841">
                  <c:v>1.3584188005161992</c:v>
                </c:pt>
                <c:pt idx="2842">
                  <c:v>1.3483449066271151</c:v>
                </c:pt>
                <c:pt idx="2843">
                  <c:v>1.3494366102152351</c:v>
                </c:pt>
                <c:pt idx="2844">
                  <c:v>1.3669605631877519</c:v>
                </c:pt>
                <c:pt idx="2845">
                  <c:v>1.3693940431359124</c:v>
                </c:pt>
                <c:pt idx="2846">
                  <c:v>1.3693940431359124</c:v>
                </c:pt>
                <c:pt idx="2847">
                  <c:v>1.3693940431359124</c:v>
                </c:pt>
                <c:pt idx="2848">
                  <c:v>1.3675213675213675</c:v>
                </c:pt>
                <c:pt idx="2849">
                  <c:v>1.3775053378331841</c:v>
                </c:pt>
                <c:pt idx="2850">
                  <c:v>1.3778849466069583</c:v>
                </c:pt>
                <c:pt idx="2851">
                  <c:v>1.3799765403988131</c:v>
                </c:pt>
                <c:pt idx="2852">
                  <c:v>1.3792152265361011</c:v>
                </c:pt>
                <c:pt idx="2853">
                  <c:v>1.3792152265361011</c:v>
                </c:pt>
                <c:pt idx="2854">
                  <c:v>1.3792152265361011</c:v>
                </c:pt>
                <c:pt idx="2855">
                  <c:v>1.3786447921692975</c:v>
                </c:pt>
                <c:pt idx="2856">
                  <c:v>1.3742870885728029</c:v>
                </c:pt>
                <c:pt idx="2857">
                  <c:v>1.376746747435809</c:v>
                </c:pt>
                <c:pt idx="2858">
                  <c:v>1.359342078434038</c:v>
                </c:pt>
                <c:pt idx="2859">
                  <c:v>1.3483449066271151</c:v>
                </c:pt>
                <c:pt idx="2860">
                  <c:v>1.3483449066271151</c:v>
                </c:pt>
                <c:pt idx="2861">
                  <c:v>1.3483449066271151</c:v>
                </c:pt>
                <c:pt idx="2862">
                  <c:v>1.3523564811684359</c:v>
                </c:pt>
                <c:pt idx="2863">
                  <c:v>1.3474365020548407</c:v>
                </c:pt>
                <c:pt idx="2864">
                  <c:v>1.3521736190926914</c:v>
                </c:pt>
                <c:pt idx="2865">
                  <c:v>1.3394950103810863</c:v>
                </c:pt>
                <c:pt idx="2866">
                  <c:v>1.3348461589801777</c:v>
                </c:pt>
                <c:pt idx="2867">
                  <c:v>1.3348461589801777</c:v>
                </c:pt>
                <c:pt idx="2868">
                  <c:v>1.3348461589801777</c:v>
                </c:pt>
                <c:pt idx="2869">
                  <c:v>1.3407521619628611</c:v>
                </c:pt>
                <c:pt idx="2870">
                  <c:v>1.3432735576600177</c:v>
                </c:pt>
                <c:pt idx="2871">
                  <c:v>1.3430931435095024</c:v>
                </c:pt>
                <c:pt idx="2872">
                  <c:v>1.3476180850347013</c:v>
                </c:pt>
                <c:pt idx="2873">
                  <c:v>1.3479813978567095</c:v>
                </c:pt>
                <c:pt idx="2874">
                  <c:v>1.3479813978567095</c:v>
                </c:pt>
                <c:pt idx="2875">
                  <c:v>1.3479813978567095</c:v>
                </c:pt>
                <c:pt idx="2876">
                  <c:v>1.3521736190926914</c:v>
                </c:pt>
                <c:pt idx="2877">
                  <c:v>1.3527223537368955</c:v>
                </c:pt>
                <c:pt idx="2878">
                  <c:v>1.345080368552021</c:v>
                </c:pt>
                <c:pt idx="2879">
                  <c:v>1.3474365020548407</c:v>
                </c:pt>
                <c:pt idx="2880">
                  <c:v>1.3532715339332837</c:v>
                </c:pt>
                <c:pt idx="2881">
                  <c:v>1.3532715339332837</c:v>
                </c:pt>
                <c:pt idx="2882">
                  <c:v>1.3532715339332837</c:v>
                </c:pt>
                <c:pt idx="2883">
                  <c:v>1.3498009043666059</c:v>
                </c:pt>
                <c:pt idx="2884">
                  <c:v>1.3554727211114876</c:v>
                </c:pt>
                <c:pt idx="2885">
                  <c:v>1.3578654355353383</c:v>
                </c:pt>
                <c:pt idx="2886">
                  <c:v>1.3602666122560023</c:v>
                </c:pt>
                <c:pt idx="2887">
                  <c:v>1.3608219364496155</c:v>
                </c:pt>
                <c:pt idx="2888">
                  <c:v>1.3608219364496155</c:v>
                </c:pt>
                <c:pt idx="2889">
                  <c:v>1.3608219364496155</c:v>
                </c:pt>
                <c:pt idx="2890">
                  <c:v>1.3551053594416966</c:v>
                </c:pt>
                <c:pt idx="2891">
                  <c:v>1.3589726167017735</c:v>
                </c:pt>
                <c:pt idx="2892">
                  <c:v>1.356391997287216</c:v>
                </c:pt>
                <c:pt idx="2893">
                  <c:v>1.3660269107301415</c:v>
                </c:pt>
                <c:pt idx="2894">
                  <c:v>1.3692065448072841</c:v>
                </c:pt>
                <c:pt idx="2895">
                  <c:v>1.3692065448072841</c:v>
                </c:pt>
                <c:pt idx="2896">
                  <c:v>1.3692065448072841</c:v>
                </c:pt>
                <c:pt idx="2897">
                  <c:v>1.3716480351141898</c:v>
                </c:pt>
                <c:pt idx="2898">
                  <c:v>1.3765572303668525</c:v>
                </c:pt>
                <c:pt idx="2899">
                  <c:v>1.3788348845225784</c:v>
                </c:pt>
                <c:pt idx="2900">
                  <c:v>1.3754212227494671</c:v>
                </c:pt>
                <c:pt idx="2901">
                  <c:v>1.3724010155767514</c:v>
                </c:pt>
                <c:pt idx="2902">
                  <c:v>1.3724010155767514</c:v>
                </c:pt>
                <c:pt idx="2903">
                  <c:v>1.3724010155767514</c:v>
                </c:pt>
                <c:pt idx="2904">
                  <c:v>1.3761783527145117</c:v>
                </c:pt>
                <c:pt idx="2905">
                  <c:v>1.3746649254244276</c:v>
                </c:pt>
                <c:pt idx="2906">
                  <c:v>1.376936316695353</c:v>
                </c:pt>
                <c:pt idx="2907">
                  <c:v>1.3662135391761732</c:v>
                </c:pt>
                <c:pt idx="2908">
                  <c:v>1.3680826321909842</c:v>
                </c:pt>
                <c:pt idx="2909">
                  <c:v>1.3680826321909842</c:v>
                </c:pt>
                <c:pt idx="2910">
                  <c:v>1.3680826321909842</c:v>
                </c:pt>
                <c:pt idx="2911">
                  <c:v>1.3707079706668495</c:v>
                </c:pt>
                <c:pt idx="2912">
                  <c:v>1.3673343816230261</c:v>
                </c:pt>
                <c:pt idx="2913">
                  <c:v>1.3690190978164145</c:v>
                </c:pt>
                <c:pt idx="2914">
                  <c:v>1.3690190978164145</c:v>
                </c:pt>
                <c:pt idx="2915">
                  <c:v>1.3775053378331841</c:v>
                </c:pt>
                <c:pt idx="2916">
                  <c:v>1.3775053378331841</c:v>
                </c:pt>
                <c:pt idx="2917">
                  <c:v>1.3775053378331841</c:v>
                </c:pt>
                <c:pt idx="2918">
                  <c:v>1.3813108640099454</c:v>
                </c:pt>
                <c:pt idx="2919">
                  <c:v>1.3771259381670455</c:v>
                </c:pt>
                <c:pt idx="2920">
                  <c:v>1.376746747435809</c:v>
                </c:pt>
                <c:pt idx="2921">
                  <c:v>1.3656538067599864</c:v>
                </c:pt>
                <c:pt idx="2922">
                  <c:v>1.3610071452875128</c:v>
                </c:pt>
                <c:pt idx="2923">
                  <c:v>1.3610071452875128</c:v>
                </c:pt>
                <c:pt idx="2924">
                  <c:v>1.3610071452875128</c:v>
                </c:pt>
                <c:pt idx="2925">
                  <c:v>1.3645357167223853</c:v>
                </c:pt>
                <c:pt idx="2926">
                  <c:v>1.361563074409422</c:v>
                </c:pt>
                <c:pt idx="2927">
                  <c:v>1.3587879611386644</c:v>
                </c:pt>
                <c:pt idx="2928">
                  <c:v>1.3591573224600748</c:v>
                </c:pt>
                <c:pt idx="2929">
                  <c:v>1.3665869490946361</c:v>
                </c:pt>
                <c:pt idx="2930">
                  <c:v>1.3665869490946361</c:v>
                </c:pt>
                <c:pt idx="2931">
                  <c:v>1.3665869490946361</c:v>
                </c:pt>
                <c:pt idx="2932">
                  <c:v>1.3647219379051518</c:v>
                </c:pt>
                <c:pt idx="2933">
                  <c:v>1.3673343816230261</c:v>
                </c:pt>
                <c:pt idx="2934">
                  <c:v>1.3595268846441437</c:v>
                </c:pt>
                <c:pt idx="2935">
                  <c:v>1.3608219364496155</c:v>
                </c:pt>
                <c:pt idx="2936">
                  <c:v>1.3562080423136911</c:v>
                </c:pt>
                <c:pt idx="2937">
                  <c:v>1.3562080423136911</c:v>
                </c:pt>
                <c:pt idx="2938">
                  <c:v>1.3562080423136911</c:v>
                </c:pt>
                <c:pt idx="2939">
                  <c:v>1.3567600569839224</c:v>
                </c:pt>
                <c:pt idx="2940">
                  <c:v>1.3554727211114876</c:v>
                </c:pt>
                <c:pt idx="2941">
                  <c:v>1.3556564766488171</c:v>
                </c:pt>
                <c:pt idx="2942">
                  <c:v>1.3677084045681462</c:v>
                </c:pt>
                <c:pt idx="2943">
                  <c:v>1.3684570646595964</c:v>
                </c:pt>
                <c:pt idx="2944">
                  <c:v>1.3684570646595964</c:v>
                </c:pt>
                <c:pt idx="2945">
                  <c:v>1.3684570646595964</c:v>
                </c:pt>
                <c:pt idx="2946">
                  <c:v>1.367147446852143</c:v>
                </c:pt>
                <c:pt idx="2947">
                  <c:v>1.3664002186240349</c:v>
                </c:pt>
                <c:pt idx="2948">
                  <c:v>1.3658403332650413</c:v>
                </c:pt>
                <c:pt idx="2949">
                  <c:v>1.3554727211114876</c:v>
                </c:pt>
                <c:pt idx="2950">
                  <c:v>1.3498009043666059</c:v>
                </c:pt>
                <c:pt idx="2951">
                  <c:v>1.3498009043666059</c:v>
                </c:pt>
                <c:pt idx="2952">
                  <c:v>1.3498009043666059</c:v>
                </c:pt>
                <c:pt idx="2953">
                  <c:v>1.3532715339332837</c:v>
                </c:pt>
                <c:pt idx="2954">
                  <c:v>1.350347714536493</c:v>
                </c:pt>
                <c:pt idx="2955">
                  <c:v>1.3534546931041482</c:v>
                </c:pt>
                <c:pt idx="2956">
                  <c:v>1.3604516699544249</c:v>
                </c:pt>
                <c:pt idx="2957">
                  <c:v>1.361563074409422</c:v>
                </c:pt>
                <c:pt idx="2958">
                  <c:v>1.361563074409422</c:v>
                </c:pt>
                <c:pt idx="2959">
                  <c:v>1.361563074409422</c:v>
                </c:pt>
                <c:pt idx="2960">
                  <c:v>1.3643495463537758</c:v>
                </c:pt>
                <c:pt idx="2961">
                  <c:v>1.3677084045681462</c:v>
                </c:pt>
                <c:pt idx="2962">
                  <c:v>1.3597117411108843</c:v>
                </c:pt>
                <c:pt idx="2963">
                  <c:v>1.3665869490946361</c:v>
                </c:pt>
                <c:pt idx="2964">
                  <c:v>1.3688317021422216</c:v>
                </c:pt>
                <c:pt idx="2965">
                  <c:v>1.3688317021422216</c:v>
                </c:pt>
                <c:pt idx="2966">
                  <c:v>1.3688317021422216</c:v>
                </c:pt>
                <c:pt idx="2967">
                  <c:v>1.3705201123826491</c:v>
                </c:pt>
                <c:pt idx="2968">
                  <c:v>1.3754212227494671</c:v>
                </c:pt>
                <c:pt idx="2969">
                  <c:v>1.3761783527145117</c:v>
                </c:pt>
                <c:pt idx="2970">
                  <c:v>1.3701445502500513</c:v>
                </c:pt>
                <c:pt idx="2971">
                  <c:v>1.3725893898840162</c:v>
                </c:pt>
                <c:pt idx="2972">
                  <c:v>1.3725893898840162</c:v>
                </c:pt>
                <c:pt idx="2973">
                  <c:v>1.3725893898840162</c:v>
                </c:pt>
                <c:pt idx="2974">
                  <c:v>1.3746649254244276</c:v>
                </c:pt>
                <c:pt idx="2975">
                  <c:v>1.3752320704118821</c:v>
                </c:pt>
                <c:pt idx="2976">
                  <c:v>1.3665869490946361</c:v>
                </c:pt>
                <c:pt idx="2977">
                  <c:v>1.3712718546451834</c:v>
                </c:pt>
                <c:pt idx="2978">
                  <c:v>1.3807386952019332</c:v>
                </c:pt>
                <c:pt idx="2979">
                  <c:v>1.3807386952019332</c:v>
                </c:pt>
                <c:pt idx="2980">
                  <c:v>1.3807386952019332</c:v>
                </c:pt>
                <c:pt idx="2981">
                  <c:v>1.3775053378331841</c:v>
                </c:pt>
                <c:pt idx="2982">
                  <c:v>1.3737207225771002</c:v>
                </c:pt>
                <c:pt idx="2983">
                  <c:v>1.3737207225771002</c:v>
                </c:pt>
                <c:pt idx="2984">
                  <c:v>1.3847538600013849</c:v>
                </c:pt>
                <c:pt idx="2985">
                  <c:v>1.3868663754247279</c:v>
                </c:pt>
                <c:pt idx="2986">
                  <c:v>1.3868663754247279</c:v>
                </c:pt>
                <c:pt idx="2987">
                  <c:v>1.3868663754247279</c:v>
                </c:pt>
                <c:pt idx="2988">
                  <c:v>1.387443635102324</c:v>
                </c:pt>
                <c:pt idx="2989">
                  <c:v>1.3866740622616656</c:v>
                </c:pt>
                <c:pt idx="2990">
                  <c:v>1.390723871775259</c:v>
                </c:pt>
                <c:pt idx="2991">
                  <c:v>1.3916916011411871</c:v>
                </c:pt>
                <c:pt idx="2992">
                  <c:v>1.3913043478260869</c:v>
                </c:pt>
                <c:pt idx="2993">
                  <c:v>1.3913043478260869</c:v>
                </c:pt>
                <c:pt idx="2994">
                  <c:v>1.3913043478260869</c:v>
                </c:pt>
                <c:pt idx="2995">
                  <c:v>1.3922728854855551</c:v>
                </c:pt>
                <c:pt idx="2996">
                  <c:v>1.3909173099659227</c:v>
                </c:pt>
                <c:pt idx="2997">
                  <c:v>1.3909173099659227</c:v>
                </c:pt>
                <c:pt idx="2998">
                  <c:v>1.3780748294632399</c:v>
                </c:pt>
                <c:pt idx="2999">
                  <c:v>1.3784547522227582</c:v>
                </c:pt>
                <c:pt idx="3000">
                  <c:v>1.3784547522227582</c:v>
                </c:pt>
                <c:pt idx="3001">
                  <c:v>1.3784547522227582</c:v>
                </c:pt>
                <c:pt idx="3002">
                  <c:v>1.3788348845225784</c:v>
                </c:pt>
                <c:pt idx="3003">
                  <c:v>1.3775053378331841</c:v>
                </c:pt>
                <c:pt idx="3004">
                  <c:v>1.3795957784369179</c:v>
                </c:pt>
                <c:pt idx="3005">
                  <c:v>1.3733434045182999</c:v>
                </c:pt>
                <c:pt idx="3006">
                  <c:v>1.3750429700928155</c:v>
                </c:pt>
                <c:pt idx="3007">
                  <c:v>1.3750429700928155</c:v>
                </c:pt>
                <c:pt idx="3008">
                  <c:v>1.3750429700928155</c:v>
                </c:pt>
                <c:pt idx="3009">
                  <c:v>1.3778849466069583</c:v>
                </c:pt>
                <c:pt idx="3010">
                  <c:v>1.3807386952019332</c:v>
                </c:pt>
                <c:pt idx="3011">
                  <c:v>1.3757996835660729</c:v>
                </c:pt>
                <c:pt idx="3012">
                  <c:v>1.3710838417769247</c:v>
                </c:pt>
                <c:pt idx="3013">
                  <c:v>1.3703323055841041</c:v>
                </c:pt>
                <c:pt idx="3014">
                  <c:v>1.3703323055841041</c:v>
                </c:pt>
                <c:pt idx="3015">
                  <c:v>1.3703323055841041</c:v>
                </c:pt>
                <c:pt idx="3016">
                  <c:v>1.3740982480247337</c:v>
                </c:pt>
                <c:pt idx="3017">
                  <c:v>1.380167000207025</c:v>
                </c:pt>
                <c:pt idx="3018">
                  <c:v>1.3822655332089293</c:v>
                </c:pt>
                <c:pt idx="3019">
                  <c:v>1.3893713094824591</c:v>
                </c:pt>
                <c:pt idx="3020">
                  <c:v>1.3897574873184628</c:v>
                </c:pt>
                <c:pt idx="3021">
                  <c:v>1.3897574873184628</c:v>
                </c:pt>
                <c:pt idx="3022">
                  <c:v>1.3897574873184628</c:v>
                </c:pt>
                <c:pt idx="3023">
                  <c:v>1.3816925734024179</c:v>
                </c:pt>
                <c:pt idx="3024">
                  <c:v>1.3811200883916857</c:v>
                </c:pt>
                <c:pt idx="3025">
                  <c:v>1.3813108640099454</c:v>
                </c:pt>
                <c:pt idx="3026">
                  <c:v>1.3837957517470421</c:v>
                </c:pt>
                <c:pt idx="3027">
                  <c:v>1.3816925734024179</c:v>
                </c:pt>
                <c:pt idx="3028">
                  <c:v>1.3816925734024179</c:v>
                </c:pt>
                <c:pt idx="3029">
                  <c:v>1.3816925734024179</c:v>
                </c:pt>
                <c:pt idx="3030">
                  <c:v>1.3792152265361011</c:v>
                </c:pt>
                <c:pt idx="3031">
                  <c:v>1.3794054762397407</c:v>
                </c:pt>
                <c:pt idx="3032">
                  <c:v>1.3815016923395731</c:v>
                </c:pt>
                <c:pt idx="3033">
                  <c:v>1.3828389684021296</c:v>
                </c:pt>
                <c:pt idx="3034">
                  <c:v>1.3836042891732965</c:v>
                </c:pt>
                <c:pt idx="3035">
                  <c:v>1.3836042891732965</c:v>
                </c:pt>
                <c:pt idx="3036">
                  <c:v>1.3836042891732965</c:v>
                </c:pt>
                <c:pt idx="3037">
                  <c:v>1.3845621322256838</c:v>
                </c:pt>
                <c:pt idx="3038">
                  <c:v>1.3813108640099454</c:v>
                </c:pt>
                <c:pt idx="3039">
                  <c:v>1.3864818024263432</c:v>
                </c:pt>
                <c:pt idx="3040">
                  <c:v>1.3862895958965826</c:v>
                </c:pt>
                <c:pt idx="3041">
                  <c:v>1.3868663754247279</c:v>
                </c:pt>
                <c:pt idx="3042">
                  <c:v>1.3868663754247279</c:v>
                </c:pt>
                <c:pt idx="3043">
                  <c:v>1.3868663754247279</c:v>
                </c:pt>
                <c:pt idx="3044">
                  <c:v>1.3878287419332453</c:v>
                </c:pt>
                <c:pt idx="3045">
                  <c:v>1.3930486870516126</c:v>
                </c:pt>
                <c:pt idx="3046">
                  <c:v>1.3920790700911811</c:v>
                </c:pt>
                <c:pt idx="3047">
                  <c:v>1.3862895958965826</c:v>
                </c:pt>
                <c:pt idx="3048">
                  <c:v>1.3765572303668525</c:v>
                </c:pt>
                <c:pt idx="3049">
                  <c:v>1.3765572303668525</c:v>
                </c:pt>
                <c:pt idx="3050">
                  <c:v>1.3765572303668525</c:v>
                </c:pt>
                <c:pt idx="3051">
                  <c:v>1.3754212227494671</c:v>
                </c:pt>
                <c:pt idx="3052">
                  <c:v>1.3703323055841041</c:v>
                </c:pt>
                <c:pt idx="3053">
                  <c:v>1.3712718546451834</c:v>
                </c:pt>
                <c:pt idx="3054">
                  <c:v>1.3722126929674099</c:v>
                </c:pt>
                <c:pt idx="3055">
                  <c:v>1.3703323055841041</c:v>
                </c:pt>
                <c:pt idx="3056">
                  <c:v>1.3703323055841041</c:v>
                </c:pt>
                <c:pt idx="3057">
                  <c:v>1.3703323055841041</c:v>
                </c:pt>
                <c:pt idx="3058">
                  <c:v>1.3718362027573907</c:v>
                </c:pt>
                <c:pt idx="3059">
                  <c:v>1.3695815928233925</c:v>
                </c:pt>
                <c:pt idx="3060">
                  <c:v>1.3656538067599864</c:v>
                </c:pt>
                <c:pt idx="3061">
                  <c:v>1.3656538067599864</c:v>
                </c:pt>
                <c:pt idx="3062">
                  <c:v>1.3632335900756594</c:v>
                </c:pt>
                <c:pt idx="3063">
                  <c:v>1.3632335900756594</c:v>
                </c:pt>
                <c:pt idx="3064">
                  <c:v>1.3632335900756594</c:v>
                </c:pt>
                <c:pt idx="3065">
                  <c:v>1.3652809065465219</c:v>
                </c:pt>
                <c:pt idx="3066">
                  <c:v>1.362305020093999</c:v>
                </c:pt>
                <c:pt idx="3067">
                  <c:v>1.3600816048962938</c:v>
                </c:pt>
                <c:pt idx="3068">
                  <c:v>1.3613777142468177</c:v>
                </c:pt>
                <c:pt idx="3069">
                  <c:v>1.3637913399249915</c:v>
                </c:pt>
                <c:pt idx="3070">
                  <c:v>1.3637913399249915</c:v>
                </c:pt>
                <c:pt idx="3071">
                  <c:v>1.3637913399249915</c:v>
                </c:pt>
                <c:pt idx="3072">
                  <c:v>1.3602666122560023</c:v>
                </c:pt>
                <c:pt idx="3073">
                  <c:v>1.3626762962458268</c:v>
                </c:pt>
                <c:pt idx="3074">
                  <c:v>1.3613777142468177</c:v>
                </c:pt>
                <c:pt idx="3075">
                  <c:v>1.362305020093999</c:v>
                </c:pt>
                <c:pt idx="3076">
                  <c:v>1.3639773579758576</c:v>
                </c:pt>
                <c:pt idx="3077">
                  <c:v>1.3639773579758576</c:v>
                </c:pt>
                <c:pt idx="3078">
                  <c:v>1.3639773579758576</c:v>
                </c:pt>
                <c:pt idx="3079">
                  <c:v>1.3589726167017735</c:v>
                </c:pt>
                <c:pt idx="3080">
                  <c:v>1.35473819684346</c:v>
                </c:pt>
                <c:pt idx="3081">
                  <c:v>1.3530884243285299</c:v>
                </c:pt>
                <c:pt idx="3082">
                  <c:v>1.3558402820147786</c:v>
                </c:pt>
                <c:pt idx="3083">
                  <c:v>1.3529053642697695</c:v>
                </c:pt>
                <c:pt idx="3084">
                  <c:v>1.3529053642697695</c:v>
                </c:pt>
                <c:pt idx="3085">
                  <c:v>1.3529053642697695</c:v>
                </c:pt>
                <c:pt idx="3086">
                  <c:v>1.3571283164823233</c:v>
                </c:pt>
                <c:pt idx="3087">
                  <c:v>1.3545546901456147</c:v>
                </c:pt>
                <c:pt idx="3088">
                  <c:v>1.3571283164823233</c:v>
                </c:pt>
                <c:pt idx="3089">
                  <c:v>1.3619339462036093</c:v>
                </c:pt>
                <c:pt idx="3090">
                  <c:v>1.3586033557502888</c:v>
                </c:pt>
                <c:pt idx="3091">
                  <c:v>1.3586033557502888</c:v>
                </c:pt>
                <c:pt idx="3092">
                  <c:v>1.3586033557502888</c:v>
                </c:pt>
                <c:pt idx="3093">
                  <c:v>1.359342078434038</c:v>
                </c:pt>
                <c:pt idx="3094">
                  <c:v>1.3589726167017735</c:v>
                </c:pt>
                <c:pt idx="3095">
                  <c:v>1.363419455995637</c:v>
                </c:pt>
                <c:pt idx="3096">
                  <c:v>1.3595268846441437</c:v>
                </c:pt>
                <c:pt idx="3097">
                  <c:v>1.3632335900756594</c:v>
                </c:pt>
                <c:pt idx="3098">
                  <c:v>1.3632335900756594</c:v>
                </c:pt>
                <c:pt idx="3099">
                  <c:v>1.3632335900756594</c:v>
                </c:pt>
                <c:pt idx="3100">
                  <c:v>1.3690190978164145</c:v>
                </c:pt>
                <c:pt idx="3101">
                  <c:v>1.3684570646595964</c:v>
                </c:pt>
                <c:pt idx="3102">
                  <c:v>1.3650945327963961</c:v>
                </c:pt>
                <c:pt idx="3103">
                  <c:v>1.3604516699544249</c:v>
                </c:pt>
                <c:pt idx="3104">
                  <c:v>1.359342078434038</c:v>
                </c:pt>
                <c:pt idx="3105">
                  <c:v>1.359342078434038</c:v>
                </c:pt>
                <c:pt idx="3106">
                  <c:v>1.359342078434038</c:v>
                </c:pt>
                <c:pt idx="3107">
                  <c:v>1.3602666122560023</c:v>
                </c:pt>
                <c:pt idx="3108">
                  <c:v>1.3613777142468177</c:v>
                </c:pt>
                <c:pt idx="3109">
                  <c:v>1.363419455995637</c:v>
                </c:pt>
                <c:pt idx="3110">
                  <c:v>1.3600816048962938</c:v>
                </c:pt>
                <c:pt idx="3111">
                  <c:v>1.3597117411108843</c:v>
                </c:pt>
                <c:pt idx="3112">
                  <c:v>1.3597117411108843</c:v>
                </c:pt>
                <c:pt idx="3113">
                  <c:v>1.3597117411108843</c:v>
                </c:pt>
                <c:pt idx="3114">
                  <c:v>1.3626762962458268</c:v>
                </c:pt>
                <c:pt idx="3115">
                  <c:v>1.3573125212080082</c:v>
                </c:pt>
                <c:pt idx="3116">
                  <c:v>1.3532715339332837</c:v>
                </c:pt>
                <c:pt idx="3117">
                  <c:v>1.3525393927098128</c:v>
                </c:pt>
                <c:pt idx="3118">
                  <c:v>1.3512600499966219</c:v>
                </c:pt>
                <c:pt idx="3119">
                  <c:v>1.3512600499966219</c:v>
                </c:pt>
                <c:pt idx="3120">
                  <c:v>1.3512600499966219</c:v>
                </c:pt>
                <c:pt idx="3121">
                  <c:v>1.3521736190926914</c:v>
                </c:pt>
                <c:pt idx="3122">
                  <c:v>1.3472549680026946</c:v>
                </c:pt>
                <c:pt idx="3123">
                  <c:v>1.3467106592148677</c:v>
                </c:pt>
                <c:pt idx="3124">
                  <c:v>1.3468920466024648</c:v>
                </c:pt>
                <c:pt idx="3125">
                  <c:v>1.3430931435095024</c:v>
                </c:pt>
                <c:pt idx="3126">
                  <c:v>1.3430931435095024</c:v>
                </c:pt>
                <c:pt idx="3127">
                  <c:v>1.3430931435095024</c:v>
                </c:pt>
                <c:pt idx="3128">
                  <c:v>1.344176355937899</c:v>
                </c:pt>
                <c:pt idx="3129">
                  <c:v>1.3412916638723089</c:v>
                </c:pt>
                <c:pt idx="3130">
                  <c:v>1.3375242426268976</c:v>
                </c:pt>
                <c:pt idx="3131">
                  <c:v>1.3384193267750786</c:v>
                </c:pt>
                <c:pt idx="3132">
                  <c:v>1.3429127778150809</c:v>
                </c:pt>
                <c:pt idx="3133">
                  <c:v>1.3429127778150809</c:v>
                </c:pt>
                <c:pt idx="3134">
                  <c:v>1.3429127778150809</c:v>
                </c:pt>
                <c:pt idx="3135">
                  <c:v>1.3416515730864695</c:v>
                </c:pt>
                <c:pt idx="3136">
                  <c:v>1.3369877665619359</c:v>
                </c:pt>
                <c:pt idx="3137">
                  <c:v>1.3350243641946467</c:v>
                </c:pt>
                <c:pt idx="3138">
                  <c:v>1.3353809174066902</c:v>
                </c:pt>
                <c:pt idx="3139">
                  <c:v>1.3418316001341832</c:v>
                </c:pt>
                <c:pt idx="3140">
                  <c:v>1.3418316001341832</c:v>
                </c:pt>
                <c:pt idx="3141">
                  <c:v>1.3418316001341832</c:v>
                </c:pt>
                <c:pt idx="3142">
                  <c:v>1.3384193267750786</c:v>
                </c:pt>
                <c:pt idx="3143">
                  <c:v>1.3357376611233553</c:v>
                </c:pt>
                <c:pt idx="3144">
                  <c:v>1.3375242426268976</c:v>
                </c:pt>
                <c:pt idx="3145">
                  <c:v>1.3377031636679819</c:v>
                </c:pt>
                <c:pt idx="3146">
                  <c:v>1.3394950103810863</c:v>
                </c:pt>
                <c:pt idx="3147">
                  <c:v>1.3394950103810863</c:v>
                </c:pt>
                <c:pt idx="3148">
                  <c:v>1.3394950103810863</c:v>
                </c:pt>
                <c:pt idx="3149">
                  <c:v>1.335559265442404</c:v>
                </c:pt>
                <c:pt idx="3150">
                  <c:v>1.3318239328760737</c:v>
                </c:pt>
                <c:pt idx="3151">
                  <c:v>1.3296988232165414</c:v>
                </c:pt>
                <c:pt idx="3152">
                  <c:v>1.3281094362175443</c:v>
                </c:pt>
                <c:pt idx="3153">
                  <c:v>1.3237143424449005</c:v>
                </c:pt>
                <c:pt idx="3154">
                  <c:v>1.3237143424449005</c:v>
                </c:pt>
                <c:pt idx="3155">
                  <c:v>1.3237143424449005</c:v>
                </c:pt>
                <c:pt idx="3156">
                  <c:v>1.320044881525972</c:v>
                </c:pt>
                <c:pt idx="3157">
                  <c:v>1.3196964698119431</c:v>
                </c:pt>
                <c:pt idx="3158">
                  <c:v>1.3193482419684675</c:v>
                </c:pt>
                <c:pt idx="3159">
                  <c:v>1.3174362690204862</c:v>
                </c:pt>
                <c:pt idx="3160">
                  <c:v>1.3146650890685596</c:v>
                </c:pt>
                <c:pt idx="3161">
                  <c:v>1.3146650890685596</c:v>
                </c:pt>
                <c:pt idx="3162">
                  <c:v>1.3146650890685596</c:v>
                </c:pt>
                <c:pt idx="3163">
                  <c:v>1.3134563604124254</c:v>
                </c:pt>
                <c:pt idx="3164">
                  <c:v>1.3122498523718915</c:v>
                </c:pt>
                <c:pt idx="3165">
                  <c:v>1.3139741147099402</c:v>
                </c:pt>
                <c:pt idx="3166">
                  <c:v>1.2971009793112394</c:v>
                </c:pt>
                <c:pt idx="3167">
                  <c:v>1.2960922817704621</c:v>
                </c:pt>
                <c:pt idx="3168">
                  <c:v>1.2960922817704621</c:v>
                </c:pt>
                <c:pt idx="3169">
                  <c:v>1.2960922817704621</c:v>
                </c:pt>
                <c:pt idx="3170">
                  <c:v>1.2944146009966992</c:v>
                </c:pt>
                <c:pt idx="3171">
                  <c:v>1.2915724895059735</c:v>
                </c:pt>
                <c:pt idx="3172">
                  <c:v>1.2907389480477574</c:v>
                </c:pt>
                <c:pt idx="3173">
                  <c:v>1.2930755802676668</c:v>
                </c:pt>
                <c:pt idx="3174">
                  <c:v>1.2947497896031592</c:v>
                </c:pt>
                <c:pt idx="3175">
                  <c:v>1.2947497896031592</c:v>
                </c:pt>
                <c:pt idx="3176">
                  <c:v>1.2947497896031592</c:v>
                </c:pt>
                <c:pt idx="3177">
                  <c:v>1.2945821736034695</c:v>
                </c:pt>
                <c:pt idx="3178">
                  <c:v>1.2939121433654655</c:v>
                </c:pt>
                <c:pt idx="3179">
                  <c:v>1.2945821736034695</c:v>
                </c:pt>
                <c:pt idx="3180">
                  <c:v>1.2907389480477574</c:v>
                </c:pt>
                <c:pt idx="3181">
                  <c:v>1.2842740640852759</c:v>
                </c:pt>
                <c:pt idx="3182">
                  <c:v>1.2842740640852759</c:v>
                </c:pt>
                <c:pt idx="3183">
                  <c:v>1.2842740640852759</c:v>
                </c:pt>
                <c:pt idx="3184">
                  <c:v>1.283120549175595</c:v>
                </c:pt>
                <c:pt idx="3185">
                  <c:v>1.2864218177140285</c:v>
                </c:pt>
                <c:pt idx="3186">
                  <c:v>1.2785271367384772</c:v>
                </c:pt>
                <c:pt idx="3187">
                  <c:v>1.2731555159462729</c:v>
                </c:pt>
                <c:pt idx="3188">
                  <c:v>1.269760650117453</c:v>
                </c:pt>
                <c:pt idx="3189">
                  <c:v>1.269760650117453</c:v>
                </c:pt>
                <c:pt idx="3190">
                  <c:v>1.269760650117453</c:v>
                </c:pt>
                <c:pt idx="3191">
                  <c:v>1.2695994413762459</c:v>
                </c:pt>
                <c:pt idx="3192">
                  <c:v>1.2620685303211965</c:v>
                </c:pt>
                <c:pt idx="3193">
                  <c:v>1.2603188606717499</c:v>
                </c:pt>
                <c:pt idx="3194">
                  <c:v>1.2643024211391365</c:v>
                </c:pt>
                <c:pt idx="3195">
                  <c:v>1.2521129405872411</c:v>
                </c:pt>
                <c:pt idx="3196">
                  <c:v>1.2521129405872411</c:v>
                </c:pt>
                <c:pt idx="3197">
                  <c:v>1.2521129405872411</c:v>
                </c:pt>
                <c:pt idx="3198">
                  <c:v>1.2574662055957246</c:v>
                </c:pt>
                <c:pt idx="3199">
                  <c:v>1.2630249447426587</c:v>
                </c:pt>
                <c:pt idx="3200">
                  <c:v>1.2673468094544071</c:v>
                </c:pt>
                <c:pt idx="3201">
                  <c:v>1.2695994413762459</c:v>
                </c:pt>
                <c:pt idx="3202">
                  <c:v>1.2631844880944862</c:v>
                </c:pt>
                <c:pt idx="3203">
                  <c:v>1.2631844880944862</c:v>
                </c:pt>
                <c:pt idx="3204">
                  <c:v>1.2631844880944862</c:v>
                </c:pt>
                <c:pt idx="3205">
                  <c:v>1.2670256572695597</c:v>
                </c:pt>
                <c:pt idx="3206">
                  <c:v>1.2663838409421897</c:v>
                </c:pt>
                <c:pt idx="3207">
                  <c:v>1.2762427413694084</c:v>
                </c:pt>
                <c:pt idx="3208">
                  <c:v>1.2806556957162065</c:v>
                </c:pt>
                <c:pt idx="3209">
                  <c:v>1.2746160219233957</c:v>
                </c:pt>
                <c:pt idx="3210">
                  <c:v>1.2746160219233957</c:v>
                </c:pt>
                <c:pt idx="3211">
                  <c:v>1.2746160219233957</c:v>
                </c:pt>
                <c:pt idx="3212">
                  <c:v>1.2782002939860677</c:v>
                </c:pt>
                <c:pt idx="3213">
                  <c:v>1.2720218787763149</c:v>
                </c:pt>
                <c:pt idx="3214">
                  <c:v>1.2652622255962549</c:v>
                </c:pt>
                <c:pt idx="3215">
                  <c:v>1.2646221941195068</c:v>
                </c:pt>
                <c:pt idx="3216">
                  <c:v>1.2670256572695597</c:v>
                </c:pt>
                <c:pt idx="3217">
                  <c:v>1.2670256572695597</c:v>
                </c:pt>
                <c:pt idx="3218">
                  <c:v>1.2670256572695597</c:v>
                </c:pt>
                <c:pt idx="3219">
                  <c:v>1.2715366520439952</c:v>
                </c:pt>
                <c:pt idx="3220">
                  <c:v>1.2744535780284203</c:v>
                </c:pt>
                <c:pt idx="3221">
                  <c:v>1.2757542897237992</c:v>
                </c:pt>
                <c:pt idx="3222">
                  <c:v>1.2627059789128101</c:v>
                </c:pt>
                <c:pt idx="3223">
                  <c:v>1.252583453372581</c:v>
                </c:pt>
                <c:pt idx="3224">
                  <c:v>1.252583453372581</c:v>
                </c:pt>
                <c:pt idx="3225">
                  <c:v>1.252583453372581</c:v>
                </c:pt>
                <c:pt idx="3226">
                  <c:v>1.2492972702854643</c:v>
                </c:pt>
                <c:pt idx="3227">
                  <c:v>1.2555715989704312</c:v>
                </c:pt>
                <c:pt idx="3228">
                  <c:v>1.2480499219968799</c:v>
                </c:pt>
                <c:pt idx="3229">
                  <c:v>1.2416961569503941</c:v>
                </c:pt>
                <c:pt idx="3230">
                  <c:v>1.2416961569503941</c:v>
                </c:pt>
                <c:pt idx="3231">
                  <c:v>1.2416961569503941</c:v>
                </c:pt>
                <c:pt idx="3232">
                  <c:v>1.2416961569503941</c:v>
                </c:pt>
                <c:pt idx="3233">
                  <c:v>1.243858448908514</c:v>
                </c:pt>
                <c:pt idx="3234">
                  <c:v>1.2447874525424785</c:v>
                </c:pt>
                <c:pt idx="3235">
                  <c:v>1.2468050620285518</c:v>
                </c:pt>
                <c:pt idx="3236">
                  <c:v>1.2472715933894607</c:v>
                </c:pt>
                <c:pt idx="3237">
                  <c:v>1.247894178573657</c:v>
                </c:pt>
                <c:pt idx="3238">
                  <c:v>1.247894178573657</c:v>
                </c:pt>
                <c:pt idx="3239">
                  <c:v>1.247894178573657</c:v>
                </c:pt>
                <c:pt idx="3240">
                  <c:v>1.2457178449081283</c:v>
                </c:pt>
                <c:pt idx="3241">
                  <c:v>1.2535255405828893</c:v>
                </c:pt>
                <c:pt idx="3242">
                  <c:v>1.2546264349789849</c:v>
                </c:pt>
                <c:pt idx="3243">
                  <c:v>1.2532113540948679</c:v>
                </c:pt>
                <c:pt idx="3244">
                  <c:v>1.2406178276781836</c:v>
                </c:pt>
                <c:pt idx="3245">
                  <c:v>1.2406178276781836</c:v>
                </c:pt>
                <c:pt idx="3246">
                  <c:v>1.2406178276781836</c:v>
                </c:pt>
                <c:pt idx="3247">
                  <c:v>1.2443227773284391</c:v>
                </c:pt>
                <c:pt idx="3248">
                  <c:v>1.2477384740158464</c:v>
                </c:pt>
                <c:pt idx="3249">
                  <c:v>1.2510164508663288</c:v>
                </c:pt>
                <c:pt idx="3250">
                  <c:v>1.2482057043000685</c:v>
                </c:pt>
                <c:pt idx="3251">
                  <c:v>1.2435490891002923</c:v>
                </c:pt>
                <c:pt idx="3252">
                  <c:v>1.2435490891002923</c:v>
                </c:pt>
                <c:pt idx="3253">
                  <c:v>1.2435490891002923</c:v>
                </c:pt>
                <c:pt idx="3254">
                  <c:v>1.2482057043000685</c:v>
                </c:pt>
                <c:pt idx="3255">
                  <c:v>1.238927089140804</c:v>
                </c:pt>
                <c:pt idx="3256">
                  <c:v>1.2308449750753891</c:v>
                </c:pt>
                <c:pt idx="3257">
                  <c:v>1.2447874525424785</c:v>
                </c:pt>
                <c:pt idx="3258">
                  <c:v>1.2300879512885172</c:v>
                </c:pt>
                <c:pt idx="3259">
                  <c:v>1.2300879512885172</c:v>
                </c:pt>
                <c:pt idx="3260">
                  <c:v>1.2300879512885172</c:v>
                </c:pt>
                <c:pt idx="3261">
                  <c:v>1.2296341838303104</c:v>
                </c:pt>
                <c:pt idx="3262">
                  <c:v>1.241387871640494</c:v>
                </c:pt>
                <c:pt idx="3263">
                  <c:v>1.2420045954170029</c:v>
                </c:pt>
                <c:pt idx="3264">
                  <c:v>1.2392341532932649</c:v>
                </c:pt>
                <c:pt idx="3265">
                  <c:v>1.247894178573657</c:v>
                </c:pt>
                <c:pt idx="3266">
                  <c:v>1.247894178573657</c:v>
                </c:pt>
                <c:pt idx="3267">
                  <c:v>1.247894178573657</c:v>
                </c:pt>
                <c:pt idx="3268">
                  <c:v>1.2463388795413473</c:v>
                </c:pt>
                <c:pt idx="3269">
                  <c:v>1.2488292226038089</c:v>
                </c:pt>
                <c:pt idx="3270">
                  <c:v>1.2409257305950239</c:v>
                </c:pt>
                <c:pt idx="3271">
                  <c:v>1.2281240405280933</c:v>
                </c:pt>
                <c:pt idx="3272">
                  <c:v>1.2248147467695512</c:v>
                </c:pt>
                <c:pt idx="3273">
                  <c:v>1.2248147467695512</c:v>
                </c:pt>
                <c:pt idx="3274">
                  <c:v>1.2248147467695512</c:v>
                </c:pt>
                <c:pt idx="3275">
                  <c:v>1.225865767698437</c:v>
                </c:pt>
                <c:pt idx="3276">
                  <c:v>1.2181009805712895</c:v>
                </c:pt>
                <c:pt idx="3277">
                  <c:v>1.2189918937039068</c:v>
                </c:pt>
                <c:pt idx="3278">
                  <c:v>1.2252649635483672</c:v>
                </c:pt>
                <c:pt idx="3279">
                  <c:v>1.2175077616119803</c:v>
                </c:pt>
                <c:pt idx="3280">
                  <c:v>1.2175077616119803</c:v>
                </c:pt>
                <c:pt idx="3281">
                  <c:v>1.2175077616119803</c:v>
                </c:pt>
                <c:pt idx="3282">
                  <c:v>1.218249375647195</c:v>
                </c:pt>
                <c:pt idx="3283">
                  <c:v>1.2170632264346133</c:v>
                </c:pt>
                <c:pt idx="3284">
                  <c:v>1.2104339405676934</c:v>
                </c:pt>
                <c:pt idx="3285">
                  <c:v>1.2098481640554111</c:v>
                </c:pt>
                <c:pt idx="3286">
                  <c:v>1.2025735073056341</c:v>
                </c:pt>
                <c:pt idx="3287">
                  <c:v>1.2025735073056341</c:v>
                </c:pt>
                <c:pt idx="3288">
                  <c:v>1.2025735073056341</c:v>
                </c:pt>
                <c:pt idx="3289">
                  <c:v>1.1929615269907545</c:v>
                </c:pt>
                <c:pt idx="3290">
                  <c:v>1.192676963444451</c:v>
                </c:pt>
                <c:pt idx="3291">
                  <c:v>1.1809861234130499</c:v>
                </c:pt>
                <c:pt idx="3292">
                  <c:v>1.1802891708468575</c:v>
                </c:pt>
                <c:pt idx="3293">
                  <c:v>1.182941976696043</c:v>
                </c:pt>
                <c:pt idx="3294">
                  <c:v>1.182941976696043</c:v>
                </c:pt>
                <c:pt idx="3295">
                  <c:v>1.182941976696043</c:v>
                </c:pt>
                <c:pt idx="3296">
                  <c:v>1.1818235537434261</c:v>
                </c:pt>
                <c:pt idx="3297">
                  <c:v>1.1790367269940458</c:v>
                </c:pt>
                <c:pt idx="3298">
                  <c:v>1.1808466670602822</c:v>
                </c:pt>
                <c:pt idx="3299">
                  <c:v>1.1589499913078751</c:v>
                </c:pt>
                <c:pt idx="3300">
                  <c:v>1.1510791366906474</c:v>
                </c:pt>
                <c:pt idx="3301">
                  <c:v>1.1510791366906474</c:v>
                </c:pt>
                <c:pt idx="3302">
                  <c:v>1.1510791366906474</c:v>
                </c:pt>
                <c:pt idx="3303">
                  <c:v>1.1629935453858231</c:v>
                </c:pt>
                <c:pt idx="3304">
                  <c:v>1.1564035848511129</c:v>
                </c:pt>
                <c:pt idx="3305">
                  <c:v>1.1594875065221171</c:v>
                </c:pt>
                <c:pt idx="3306">
                  <c:v>1.1425307055127107</c:v>
                </c:pt>
                <c:pt idx="3307">
                  <c:v>1.1279679657097739</c:v>
                </c:pt>
                <c:pt idx="3308">
                  <c:v>1.1279679657097739</c:v>
                </c:pt>
                <c:pt idx="3309">
                  <c:v>1.1279679657097739</c:v>
                </c:pt>
                <c:pt idx="3310">
                  <c:v>1.1273321684234259</c:v>
                </c:pt>
                <c:pt idx="3311">
                  <c:v>1.1379800853485063</c:v>
                </c:pt>
                <c:pt idx="3312">
                  <c:v>1.1335940599671257</c:v>
                </c:pt>
                <c:pt idx="3313">
                  <c:v>1.131285706205102</c:v>
                </c:pt>
                <c:pt idx="3314">
                  <c:v>1.1289867344058706</c:v>
                </c:pt>
                <c:pt idx="3315">
                  <c:v>1.1289867344058706</c:v>
                </c:pt>
                <c:pt idx="3316">
                  <c:v>1.1289867344058706</c:v>
                </c:pt>
                <c:pt idx="3317">
                  <c:v>1.1332086803784918</c:v>
                </c:pt>
                <c:pt idx="3318">
                  <c:v>1.1480397221743872</c:v>
                </c:pt>
                <c:pt idx="3319">
                  <c:v>1.1416176722415663</c:v>
                </c:pt>
                <c:pt idx="3320">
                  <c:v>1.1424001827840293</c:v>
                </c:pt>
                <c:pt idx="3321">
                  <c:v>1.1334655709832815</c:v>
                </c:pt>
                <c:pt idx="3322">
                  <c:v>1.1334655709832815</c:v>
                </c:pt>
                <c:pt idx="3323">
                  <c:v>1.1334655709832815</c:v>
                </c:pt>
                <c:pt idx="3324">
                  <c:v>1.1326952483434332</c:v>
                </c:pt>
                <c:pt idx="3325">
                  <c:v>1.1316697787585581</c:v>
                </c:pt>
                <c:pt idx="3326">
                  <c:v>1.1306461642828878</c:v>
                </c:pt>
                <c:pt idx="3327">
                  <c:v>1.1396660778391932</c:v>
                </c:pt>
                <c:pt idx="3328">
                  <c:v>1.1414873580275098</c:v>
                </c:pt>
                <c:pt idx="3329">
                  <c:v>1.1414873580275098</c:v>
                </c:pt>
                <c:pt idx="3330">
                  <c:v>1.1414873580275098</c:v>
                </c:pt>
                <c:pt idx="3331">
                  <c:v>1.1392765593847907</c:v>
                </c:pt>
                <c:pt idx="3332">
                  <c:v>1.1399259048161869</c:v>
                </c:pt>
                <c:pt idx="3333">
                  <c:v>1.1365573677331362</c:v>
                </c:pt>
                <c:pt idx="3334">
                  <c:v>1.1387576154415533</c:v>
                </c:pt>
                <c:pt idx="3335">
                  <c:v>1.1357828383213131</c:v>
                </c:pt>
                <c:pt idx="3336">
                  <c:v>1.1357828383213131</c:v>
                </c:pt>
                <c:pt idx="3337">
                  <c:v>1.1357828383213131</c:v>
                </c:pt>
                <c:pt idx="3338">
                  <c:v>1.1350093638272516</c:v>
                </c:pt>
                <c:pt idx="3339">
                  <c:v>1.1333371111237038</c:v>
                </c:pt>
                <c:pt idx="3340">
                  <c:v>1.1353959693443088</c:v>
                </c:pt>
                <c:pt idx="3341">
                  <c:v>1.1217679062202031</c:v>
                </c:pt>
                <c:pt idx="3342">
                  <c:v>1.1212647866793743</c:v>
                </c:pt>
                <c:pt idx="3343">
                  <c:v>1.1212647866793743</c:v>
                </c:pt>
                <c:pt idx="3344">
                  <c:v>1.1212647866793743</c:v>
                </c:pt>
                <c:pt idx="3345">
                  <c:v>1.1180054782268434</c:v>
                </c:pt>
                <c:pt idx="3346">
                  <c:v>1.1193821010802039</c:v>
                </c:pt>
                <c:pt idx="3347">
                  <c:v>1.1077263915812794</c:v>
                </c:pt>
                <c:pt idx="3348">
                  <c:v>1.1023535247753955</c:v>
                </c:pt>
                <c:pt idx="3349">
                  <c:v>1.0866612333604999</c:v>
                </c:pt>
                <c:pt idx="3350">
                  <c:v>1.0866612333604999</c:v>
                </c:pt>
                <c:pt idx="3351">
                  <c:v>1.0866612333604999</c:v>
                </c:pt>
                <c:pt idx="3352">
                  <c:v>1.0847751803438739</c:v>
                </c:pt>
                <c:pt idx="3353">
                  <c:v>1.0708357873320127</c:v>
                </c:pt>
                <c:pt idx="3354">
                  <c:v>1.0591537361648042</c:v>
                </c:pt>
                <c:pt idx="3355">
                  <c:v>1.0616274749190509</c:v>
                </c:pt>
                <c:pt idx="3356">
                  <c:v>1.052576180201042</c:v>
                </c:pt>
                <c:pt idx="3357">
                  <c:v>1.052576180201042</c:v>
                </c:pt>
                <c:pt idx="3358">
                  <c:v>1.052576180201042</c:v>
                </c:pt>
                <c:pt idx="3359">
                  <c:v>1.0587052035360753</c:v>
                </c:pt>
                <c:pt idx="3360">
                  <c:v>1.059265928711403</c:v>
                </c:pt>
                <c:pt idx="3361">
                  <c:v>1.0644526052477514</c:v>
                </c:pt>
                <c:pt idx="3362">
                  <c:v>1.0630946685802372</c:v>
                </c:pt>
                <c:pt idx="3363">
                  <c:v>1.080672178094775</c:v>
                </c:pt>
                <c:pt idx="3364">
                  <c:v>1.080672178094775</c:v>
                </c:pt>
                <c:pt idx="3365">
                  <c:v>1.080672178094775</c:v>
                </c:pt>
                <c:pt idx="3366">
                  <c:v>1.0936731011100782</c:v>
                </c:pt>
                <c:pt idx="3367">
                  <c:v>1.091762650799716</c:v>
                </c:pt>
                <c:pt idx="3368">
                  <c:v>1.0973936899862826</c:v>
                </c:pt>
                <c:pt idx="3369">
                  <c:v>1.0914051841746248</c:v>
                </c:pt>
                <c:pt idx="3370">
                  <c:v>1.0903341874284469</c:v>
                </c:pt>
                <c:pt idx="3371">
                  <c:v>1.0903341874284469</c:v>
                </c:pt>
                <c:pt idx="3372">
                  <c:v>1.0903341874284469</c:v>
                </c:pt>
                <c:pt idx="3373">
                  <c:v>1.0820754206568197</c:v>
                </c:pt>
                <c:pt idx="3374">
                  <c:v>1.0742869420422196</c:v>
                </c:pt>
                <c:pt idx="3375">
                  <c:v>1.0770639237438742</c:v>
                </c:pt>
                <c:pt idx="3376">
                  <c:v>1.0877250231141566</c:v>
                </c:pt>
                <c:pt idx="3377">
                  <c:v>1.0988407230371957</c:v>
                </c:pt>
                <c:pt idx="3378">
                  <c:v>1.0988407230371957</c:v>
                </c:pt>
                <c:pt idx="3379">
                  <c:v>1.0988407230371957</c:v>
                </c:pt>
                <c:pt idx="3380">
                  <c:v>1.1028398125172318</c:v>
                </c:pt>
                <c:pt idx="3381">
                  <c:v>1.0853638682368263</c:v>
                </c:pt>
                <c:pt idx="3382">
                  <c:v>1.0799719207300609</c:v>
                </c:pt>
                <c:pt idx="3383">
                  <c:v>1.0678626728602703</c:v>
                </c:pt>
                <c:pt idx="3384">
                  <c:v>1.0611768451212393</c:v>
                </c:pt>
                <c:pt idx="3385">
                  <c:v>1.0611768451212393</c:v>
                </c:pt>
                <c:pt idx="3386">
                  <c:v>1.0611768451212393</c:v>
                </c:pt>
                <c:pt idx="3387">
                  <c:v>1.0581450716893286</c:v>
                </c:pt>
                <c:pt idx="3388">
                  <c:v>1.067178912544688</c:v>
                </c:pt>
                <c:pt idx="3389">
                  <c:v>1.0602767322271112</c:v>
                </c:pt>
                <c:pt idx="3390">
                  <c:v>1.0727887142627259</c:v>
                </c:pt>
                <c:pt idx="3391">
                  <c:v>1.0775281504229297</c:v>
                </c:pt>
                <c:pt idx="3392">
                  <c:v>1.0775281504229297</c:v>
                </c:pt>
                <c:pt idx="3393">
                  <c:v>1.0775281504229297</c:v>
                </c:pt>
                <c:pt idx="3394">
                  <c:v>1.0756736406174368</c:v>
                </c:pt>
                <c:pt idx="3395">
                  <c:v>1.0755579456843238</c:v>
                </c:pt>
                <c:pt idx="3396">
                  <c:v>1.0730189387842697</c:v>
                </c:pt>
                <c:pt idx="3397">
                  <c:v>1.0814902936246147</c:v>
                </c:pt>
                <c:pt idx="3398">
                  <c:v>1.0860711376595167</c:v>
                </c:pt>
                <c:pt idx="3399">
                  <c:v>1.0860711376595167</c:v>
                </c:pt>
                <c:pt idx="3400">
                  <c:v>1.0860711376595167</c:v>
                </c:pt>
                <c:pt idx="3401">
                  <c:v>1.0893839533743668</c:v>
                </c:pt>
                <c:pt idx="3402">
                  <c:v>1.0966716016888742</c:v>
                </c:pt>
                <c:pt idx="3403">
                  <c:v>1.1146408069999443</c:v>
                </c:pt>
                <c:pt idx="3404">
                  <c:v>1.1195074167366359</c:v>
                </c:pt>
                <c:pt idx="3405">
                  <c:v>1.1205109529945656</c:v>
                </c:pt>
                <c:pt idx="3406">
                  <c:v>1.1205109529945656</c:v>
                </c:pt>
                <c:pt idx="3407">
                  <c:v>1.1205109529945656</c:v>
                </c:pt>
                <c:pt idx="3408">
                  <c:v>1.1151379983272929</c:v>
                </c:pt>
                <c:pt idx="3409">
                  <c:v>1.1197581322434353</c:v>
                </c:pt>
                <c:pt idx="3410">
                  <c:v>1.1337225780851425</c:v>
                </c:pt>
                <c:pt idx="3411">
                  <c:v>1.1270780501549733</c:v>
                </c:pt>
                <c:pt idx="3412">
                  <c:v>1.1235323858210213</c:v>
                </c:pt>
                <c:pt idx="3413">
                  <c:v>1.1235323858210213</c:v>
                </c:pt>
                <c:pt idx="3414">
                  <c:v>1.1235323858210213</c:v>
                </c:pt>
                <c:pt idx="3415">
                  <c:v>1.1152623654714773</c:v>
                </c:pt>
                <c:pt idx="3416">
                  <c:v>1.1235323858210213</c:v>
                </c:pt>
                <c:pt idx="3417">
                  <c:v>1.1356538527056952</c:v>
                </c:pt>
                <c:pt idx="3418">
                  <c:v>1.1347517730496455</c:v>
                </c:pt>
                <c:pt idx="3419">
                  <c:v>1.1433144686446006</c:v>
                </c:pt>
                <c:pt idx="3420">
                  <c:v>1.1433144686446006</c:v>
                </c:pt>
                <c:pt idx="3421">
                  <c:v>1.1433144686446006</c:v>
                </c:pt>
                <c:pt idx="3422">
                  <c:v>1.1353959693443088</c:v>
                </c:pt>
                <c:pt idx="3423">
                  <c:v>1.1136477532156579</c:v>
                </c:pt>
                <c:pt idx="3424">
                  <c:v>1.1095700416088765</c:v>
                </c:pt>
                <c:pt idx="3425">
                  <c:v>1.1121614858477451</c:v>
                </c:pt>
                <c:pt idx="3426">
                  <c:v>1.1036918492356933</c:v>
                </c:pt>
                <c:pt idx="3427">
                  <c:v>1.1036918492356933</c:v>
                </c:pt>
                <c:pt idx="3428">
                  <c:v>1.1036918492356933</c:v>
                </c:pt>
                <c:pt idx="3429">
                  <c:v>1.0976345974425115</c:v>
                </c:pt>
                <c:pt idx="3430">
                  <c:v>1.0887908977080951</c:v>
                </c:pt>
                <c:pt idx="3431">
                  <c:v>1.08737019518295</c:v>
                </c:pt>
                <c:pt idx="3432">
                  <c:v>1.0910479515574709</c:v>
                </c:pt>
                <c:pt idx="3433">
                  <c:v>1.09751413049443</c:v>
                </c:pt>
                <c:pt idx="3434">
                  <c:v>1.09751413049443</c:v>
                </c:pt>
                <c:pt idx="3435">
                  <c:v>1.09751413049443</c:v>
                </c:pt>
                <c:pt idx="3436">
                  <c:v>1.0893839533743668</c:v>
                </c:pt>
                <c:pt idx="3437">
                  <c:v>1.1119141602268305</c:v>
                </c:pt>
                <c:pt idx="3438">
                  <c:v>1.1273321684234259</c:v>
                </c:pt>
                <c:pt idx="3439">
                  <c:v>1.1272050949670294</c:v>
                </c:pt>
                <c:pt idx="3440">
                  <c:v>1.1122851899226962</c:v>
                </c:pt>
                <c:pt idx="3441">
                  <c:v>1.1122851899226962</c:v>
                </c:pt>
                <c:pt idx="3442">
                  <c:v>1.1122851899226962</c:v>
                </c:pt>
                <c:pt idx="3443">
                  <c:v>1.1207621182404035</c:v>
                </c:pt>
                <c:pt idx="3444">
                  <c:v>1.126570157156537</c:v>
                </c:pt>
                <c:pt idx="3445">
                  <c:v>1.1319259720414285</c:v>
                </c:pt>
                <c:pt idx="3446">
                  <c:v>1.1249226615670171</c:v>
                </c:pt>
                <c:pt idx="3447">
                  <c:v>1.1270780501549733</c:v>
                </c:pt>
                <c:pt idx="3448">
                  <c:v>1.1270780501549733</c:v>
                </c:pt>
                <c:pt idx="3449">
                  <c:v>1.1270780501549733</c:v>
                </c:pt>
                <c:pt idx="3450">
                  <c:v>1.1242902917533308</c:v>
                </c:pt>
                <c:pt idx="3451">
                  <c:v>1.1236586325074442</c:v>
                </c:pt>
                <c:pt idx="3452">
                  <c:v>1.1246696282966879</c:v>
                </c:pt>
                <c:pt idx="3453">
                  <c:v>1.1414873580275098</c:v>
                </c:pt>
                <c:pt idx="3454">
                  <c:v>1.132951906191582</c:v>
                </c:pt>
                <c:pt idx="3455">
                  <c:v>1.132951906191582</c:v>
                </c:pt>
                <c:pt idx="3456">
                  <c:v>1.132951906191582</c:v>
                </c:pt>
                <c:pt idx="3457">
                  <c:v>1.1394063692816043</c:v>
                </c:pt>
                <c:pt idx="3458">
                  <c:v>1.119256813475852</c:v>
                </c:pt>
                <c:pt idx="3459">
                  <c:v>1.1186307959058113</c:v>
                </c:pt>
                <c:pt idx="3460">
                  <c:v>1.1200089600716805</c:v>
                </c:pt>
                <c:pt idx="3461">
                  <c:v>1.1155111829996096</c:v>
                </c:pt>
                <c:pt idx="3462">
                  <c:v>1.1155111829996096</c:v>
                </c:pt>
                <c:pt idx="3463">
                  <c:v>1.1155111829996096</c:v>
                </c:pt>
                <c:pt idx="3464">
                  <c:v>1.1191315539141626</c:v>
                </c:pt>
                <c:pt idx="3465">
                  <c:v>1.1138958507379559</c:v>
                </c:pt>
                <c:pt idx="3466">
                  <c:v>1.108831845650607</c:v>
                </c:pt>
                <c:pt idx="3467">
                  <c:v>1.1101859561476546</c:v>
                </c:pt>
                <c:pt idx="3468">
                  <c:v>1.1100627185435976</c:v>
                </c:pt>
                <c:pt idx="3469">
                  <c:v>1.1100627185435976</c:v>
                </c:pt>
                <c:pt idx="3470">
                  <c:v>1.1100627185435976</c:v>
                </c:pt>
                <c:pt idx="3471">
                  <c:v>1.1065006915629321</c:v>
                </c:pt>
                <c:pt idx="3472">
                  <c:v>1.094391244870041</c:v>
                </c:pt>
                <c:pt idx="3473">
                  <c:v>1.1085859985588382</c:v>
                </c:pt>
                <c:pt idx="3474">
                  <c:v>1.103448275862069</c:v>
                </c:pt>
                <c:pt idx="3475">
                  <c:v>1.1142682043567886</c:v>
                </c:pt>
                <c:pt idx="3476">
                  <c:v>1.1142682043567886</c:v>
                </c:pt>
                <c:pt idx="3477">
                  <c:v>1.1142682043567886</c:v>
                </c:pt>
                <c:pt idx="3478">
                  <c:v>1.1024750565018466</c:v>
                </c:pt>
                <c:pt idx="3479">
                  <c:v>1.1017462678345178</c:v>
                </c:pt>
                <c:pt idx="3480">
                  <c:v>1.095710294198214</c:v>
                </c:pt>
                <c:pt idx="3481">
                  <c:v>1.0898588632772057</c:v>
                </c:pt>
                <c:pt idx="3482">
                  <c:v>1.0853638682368263</c:v>
                </c:pt>
                <c:pt idx="3483">
                  <c:v>1.0853638682368263</c:v>
                </c:pt>
                <c:pt idx="3484">
                  <c:v>1.0853638682368263</c:v>
                </c:pt>
                <c:pt idx="3485">
                  <c:v>1.0850105788531439</c:v>
                </c:pt>
                <c:pt idx="3486">
                  <c:v>1.0922396373764405</c:v>
                </c:pt>
                <c:pt idx="3487">
                  <c:v>1.0897400969868687</c:v>
                </c:pt>
                <c:pt idx="3488">
                  <c:v>1.0976345974425115</c:v>
                </c:pt>
                <c:pt idx="3489">
                  <c:v>1.09751413049443</c:v>
                </c:pt>
                <c:pt idx="3490">
                  <c:v>1.09751413049443</c:v>
                </c:pt>
                <c:pt idx="3491">
                  <c:v>1.09751413049443</c:v>
                </c:pt>
                <c:pt idx="3492">
                  <c:v>1.1101859561476546</c:v>
                </c:pt>
                <c:pt idx="3493">
                  <c:v>1.1047892614483787</c:v>
                </c:pt>
                <c:pt idx="3494">
                  <c:v>1.1021105416873314</c:v>
                </c:pt>
                <c:pt idx="3495">
                  <c:v>1.0927170409222531</c:v>
                </c:pt>
                <c:pt idx="3496">
                  <c:v>1.1047892614483787</c:v>
                </c:pt>
                <c:pt idx="3497">
                  <c:v>1.1047892614483787</c:v>
                </c:pt>
                <c:pt idx="3498">
                  <c:v>1.1047892614483787</c:v>
                </c:pt>
                <c:pt idx="3499">
                  <c:v>1.0961907371882706</c:v>
                </c:pt>
                <c:pt idx="3500">
                  <c:v>1.0960705869457994</c:v>
                </c:pt>
                <c:pt idx="3501">
                  <c:v>1.0872519706441968</c:v>
                </c:pt>
                <c:pt idx="3502">
                  <c:v>1.0914051841746248</c:v>
                </c:pt>
                <c:pt idx="3503">
                  <c:v>1.0942714887563605</c:v>
                </c:pt>
                <c:pt idx="3504">
                  <c:v>1.0942714887563605</c:v>
                </c:pt>
                <c:pt idx="3505">
                  <c:v>1.0942714887563605</c:v>
                </c:pt>
                <c:pt idx="3506">
                  <c:v>1.0987199912102401</c:v>
                </c:pt>
                <c:pt idx="3507">
                  <c:v>1.1062558769843465</c:v>
                </c:pt>
                <c:pt idx="3508">
                  <c:v>1.1203854125819281</c:v>
                </c:pt>
                <c:pt idx="3509">
                  <c:v>1.1142682043567886</c:v>
                </c:pt>
                <c:pt idx="3510">
                  <c:v>1.1109259567849803</c:v>
                </c:pt>
                <c:pt idx="3511">
                  <c:v>1.1109259567849803</c:v>
                </c:pt>
                <c:pt idx="3512">
                  <c:v>1.1109259567849803</c:v>
                </c:pt>
                <c:pt idx="3513">
                  <c:v>1.1074810343872861</c:v>
                </c:pt>
                <c:pt idx="3514">
                  <c:v>1.1027182003638969</c:v>
                </c:pt>
                <c:pt idx="3515">
                  <c:v>1.1065006915629321</c:v>
                </c:pt>
                <c:pt idx="3516">
                  <c:v>1.1191315539141626</c:v>
                </c:pt>
                <c:pt idx="3517">
                  <c:v>1.134236942097204</c:v>
                </c:pt>
                <c:pt idx="3518">
                  <c:v>1.134236942097204</c:v>
                </c:pt>
                <c:pt idx="3519">
                  <c:v>1.134236942097204</c:v>
                </c:pt>
                <c:pt idx="3520">
                  <c:v>1.1613727425817317</c:v>
                </c:pt>
                <c:pt idx="3521">
                  <c:v>1.1410965938266675</c:v>
                </c:pt>
                <c:pt idx="3522">
                  <c:v>1.1388873071009624</c:v>
                </c:pt>
                <c:pt idx="3523">
                  <c:v>1.1237849075686912</c:v>
                </c:pt>
                <c:pt idx="3524">
                  <c:v>1.1230276826323768</c:v>
                </c:pt>
                <c:pt idx="3525">
                  <c:v>1.1230276826323768</c:v>
                </c:pt>
                <c:pt idx="3526">
                  <c:v>1.1230276826323768</c:v>
                </c:pt>
                <c:pt idx="3527">
                  <c:v>1.1201344161299356</c:v>
                </c:pt>
                <c:pt idx="3528">
                  <c:v>1.1259359342453414</c:v>
                </c:pt>
                <c:pt idx="3529">
                  <c:v>1.1234061674998597</c:v>
                </c:pt>
                <c:pt idx="3530">
                  <c:v>1.1109259567849803</c:v>
                </c:pt>
                <c:pt idx="3531">
                  <c:v>1.1110493861452142</c:v>
                </c:pt>
                <c:pt idx="3532">
                  <c:v>1.1110493861452142</c:v>
                </c:pt>
                <c:pt idx="3533">
                  <c:v>1.1110493861452142</c:v>
                </c:pt>
                <c:pt idx="3534">
                  <c:v>1.1163829193413339</c:v>
                </c:pt>
                <c:pt idx="3535">
                  <c:v>1.1187559433909493</c:v>
                </c:pt>
                <c:pt idx="3536">
                  <c:v>1.1155111829996096</c:v>
                </c:pt>
                <c:pt idx="3537">
                  <c:v>1.1277135607555679</c:v>
                </c:pt>
                <c:pt idx="3538">
                  <c:v>1.1315417256011315</c:v>
                </c:pt>
                <c:pt idx="3539">
                  <c:v>1.1315417256011315</c:v>
                </c:pt>
                <c:pt idx="3540">
                  <c:v>1.1315417256011315</c:v>
                </c:pt>
                <c:pt idx="3541">
                  <c:v>1.1310298026352994</c:v>
                </c:pt>
                <c:pt idx="3542">
                  <c:v>1.1268240464251507</c:v>
                </c:pt>
                <c:pt idx="3543">
                  <c:v>1.1300073450477428</c:v>
                </c:pt>
                <c:pt idx="3544">
                  <c:v>1.1306461642828878</c:v>
                </c:pt>
                <c:pt idx="3545">
                  <c:v>1.1373329542223487</c:v>
                </c:pt>
                <c:pt idx="3546">
                  <c:v>1.1373329542223487</c:v>
                </c:pt>
                <c:pt idx="3547">
                  <c:v>1.1373329542223487</c:v>
                </c:pt>
                <c:pt idx="3548">
                  <c:v>1.1188811188811187</c:v>
                </c:pt>
                <c:pt idx="3549">
                  <c:v>1.1143923775561375</c:v>
                </c:pt>
                <c:pt idx="3550">
                  <c:v>1.1155111829996096</c:v>
                </c:pt>
                <c:pt idx="3551">
                  <c:v>1.127459270533852</c:v>
                </c:pt>
                <c:pt idx="3552">
                  <c:v>1.1205109529945656</c:v>
                </c:pt>
                <c:pt idx="3553">
                  <c:v>1.1205109529945656</c:v>
                </c:pt>
                <c:pt idx="3554">
                  <c:v>1.1205109529945656</c:v>
                </c:pt>
                <c:pt idx="3555">
                  <c:v>1.1225234326766571</c:v>
                </c:pt>
                <c:pt idx="3556">
                  <c:v>1.1234061674998597</c:v>
                </c:pt>
                <c:pt idx="3557">
                  <c:v>1.1160091512750405</c:v>
                </c:pt>
                <c:pt idx="3558">
                  <c:v>1.1191315539141626</c:v>
                </c:pt>
                <c:pt idx="3559">
                  <c:v>1.1273321684234259</c:v>
                </c:pt>
                <c:pt idx="3560">
                  <c:v>1.1273321684234259</c:v>
                </c:pt>
                <c:pt idx="3561">
                  <c:v>1.1273321684234259</c:v>
                </c:pt>
                <c:pt idx="3562">
                  <c:v>1.1215162900241125</c:v>
                </c:pt>
                <c:pt idx="3563">
                  <c:v>1.1266970874880289</c:v>
                </c:pt>
                <c:pt idx="3564">
                  <c:v>1.1260627216935983</c:v>
                </c:pt>
                <c:pt idx="3565">
                  <c:v>1.1282224854741356</c:v>
                </c:pt>
                <c:pt idx="3566">
                  <c:v>1.1368157790030124</c:v>
                </c:pt>
                <c:pt idx="3567">
                  <c:v>1.1368157790030124</c:v>
                </c:pt>
                <c:pt idx="3568">
                  <c:v>1.1368157790030124</c:v>
                </c:pt>
                <c:pt idx="3569">
                  <c:v>1.1362990739162548</c:v>
                </c:pt>
                <c:pt idx="3570">
                  <c:v>1.1379800853485063</c:v>
                </c:pt>
                <c:pt idx="3571">
                  <c:v>1.1439684264714294</c:v>
                </c:pt>
                <c:pt idx="3572">
                  <c:v>1.1400558627372741</c:v>
                </c:pt>
                <c:pt idx="3573">
                  <c:v>1.1362990739162548</c:v>
                </c:pt>
                <c:pt idx="3574">
                  <c:v>1.1362990739162548</c:v>
                </c:pt>
                <c:pt idx="3575">
                  <c:v>1.1362990739162548</c:v>
                </c:pt>
                <c:pt idx="3576">
                  <c:v>1.1323104795334882</c:v>
                </c:pt>
                <c:pt idx="3577">
                  <c:v>1.134236942097204</c:v>
                </c:pt>
                <c:pt idx="3578">
                  <c:v>1.1350093638272516</c:v>
                </c:pt>
                <c:pt idx="3579">
                  <c:v>1.1156356334021309</c:v>
                </c:pt>
                <c:pt idx="3580">
                  <c:v>1.1013822347045541</c:v>
                </c:pt>
                <c:pt idx="3581">
                  <c:v>1.1013822347045541</c:v>
                </c:pt>
                <c:pt idx="3582">
                  <c:v>1.1013822347045541</c:v>
                </c:pt>
                <c:pt idx="3583">
                  <c:v>1.1046672190002762</c:v>
                </c:pt>
                <c:pt idx="3584">
                  <c:v>1.1038136762514488</c:v>
                </c:pt>
                <c:pt idx="3585">
                  <c:v>1.107235785860599</c:v>
                </c:pt>
                <c:pt idx="3586">
                  <c:v>1.0965513460167773</c:v>
                </c:pt>
                <c:pt idx="3587">
                  <c:v>1.1027182003638969</c:v>
                </c:pt>
                <c:pt idx="3588">
                  <c:v>1.1027182003638969</c:v>
                </c:pt>
                <c:pt idx="3589">
                  <c:v>1.1027182003638969</c:v>
                </c:pt>
                <c:pt idx="3590">
                  <c:v>1.1024750565018466</c:v>
                </c:pt>
                <c:pt idx="3591">
                  <c:v>1.0953502382386768</c:v>
                </c:pt>
                <c:pt idx="3592">
                  <c:v>1.0863070990168922</c:v>
                </c:pt>
                <c:pt idx="3593">
                  <c:v>1.0872519706441968</c:v>
                </c:pt>
                <c:pt idx="3594">
                  <c:v>1.0746332813927248</c:v>
                </c:pt>
                <c:pt idx="3595">
                  <c:v>1.0746332813927248</c:v>
                </c:pt>
                <c:pt idx="3596">
                  <c:v>1.0746332813927248</c:v>
                </c:pt>
                <c:pt idx="3597">
                  <c:v>1.0772959870724481</c:v>
                </c:pt>
                <c:pt idx="3598">
                  <c:v>1.0690042225666792</c:v>
                </c:pt>
                <c:pt idx="3599">
                  <c:v>1.073940825860495</c:v>
                </c:pt>
                <c:pt idx="3600">
                  <c:v>1.0756736406174368</c:v>
                </c:pt>
                <c:pt idx="3601">
                  <c:v>1.0725585885128974</c:v>
                </c:pt>
                <c:pt idx="3602">
                  <c:v>1.0725585885128974</c:v>
                </c:pt>
                <c:pt idx="3603">
                  <c:v>1.0725585885128974</c:v>
                </c:pt>
                <c:pt idx="3604">
                  <c:v>1.0718688032584813</c:v>
                </c:pt>
                <c:pt idx="3605">
                  <c:v>1.0646792653713069</c:v>
                </c:pt>
                <c:pt idx="3606">
                  <c:v>1.06332075070445</c:v>
                </c:pt>
                <c:pt idx="3607">
                  <c:v>1.0750954147180563</c:v>
                </c:pt>
                <c:pt idx="3608">
                  <c:v>1.0650194366047181</c:v>
                </c:pt>
                <c:pt idx="3609">
                  <c:v>1.0650194366047181</c:v>
                </c:pt>
                <c:pt idx="3610">
                  <c:v>1.0650194366047181</c:v>
                </c:pt>
                <c:pt idx="3611">
                  <c:v>1.060389162822756</c:v>
                </c:pt>
                <c:pt idx="3612">
                  <c:v>1.0637732035530025</c:v>
                </c:pt>
                <c:pt idx="3613">
                  <c:v>1.0614021121902033</c:v>
                </c:pt>
                <c:pt idx="3614">
                  <c:v>1.0611768451212393</c:v>
                </c:pt>
                <c:pt idx="3615">
                  <c:v>1.0593781450288682</c:v>
                </c:pt>
                <c:pt idx="3616">
                  <c:v>1.0593781450288682</c:v>
                </c:pt>
                <c:pt idx="3617">
                  <c:v>1.0593781450288682</c:v>
                </c:pt>
                <c:pt idx="3618">
                  <c:v>1.0564682267180814</c:v>
                </c:pt>
                <c:pt idx="3619">
                  <c:v>1.0616274749190509</c:v>
                </c:pt>
                <c:pt idx="3620">
                  <c:v>1.057585532229919</c:v>
                </c:pt>
                <c:pt idx="3621">
                  <c:v>1.0892652905615161</c:v>
                </c:pt>
                <c:pt idx="3622">
                  <c:v>1.0885538562020356</c:v>
                </c:pt>
                <c:pt idx="3623">
                  <c:v>1.0885538562020356</c:v>
                </c:pt>
                <c:pt idx="3624">
                  <c:v>1.0885538562020356</c:v>
                </c:pt>
                <c:pt idx="3625">
                  <c:v>1.0844222740335085</c:v>
                </c:pt>
                <c:pt idx="3626">
                  <c:v>1.0876067214095384</c:v>
                </c:pt>
                <c:pt idx="3627">
                  <c:v>1.098357954857488</c:v>
                </c:pt>
                <c:pt idx="3628">
                  <c:v>1.0939123776185526</c:v>
                </c:pt>
                <c:pt idx="3629">
                  <c:v>1.0985992859104641</c:v>
                </c:pt>
                <c:pt idx="3630">
                  <c:v>1.0985992859104641</c:v>
                </c:pt>
                <c:pt idx="3631">
                  <c:v>1.0985992859104641</c:v>
                </c:pt>
                <c:pt idx="3632">
                  <c:v>1.1038136762514488</c:v>
                </c:pt>
                <c:pt idx="3633">
                  <c:v>1.0927170409222531</c:v>
                </c:pt>
                <c:pt idx="3634">
                  <c:v>1.0946308357506431</c:v>
                </c:pt>
                <c:pt idx="3635">
                  <c:v>1.0816072684008438</c:v>
                </c:pt>
                <c:pt idx="3636">
                  <c:v>1.0848928668294007</c:v>
                </c:pt>
                <c:pt idx="3637">
                  <c:v>1.0848928668294007</c:v>
                </c:pt>
                <c:pt idx="3638">
                  <c:v>1.0848928668294007</c:v>
                </c:pt>
                <c:pt idx="3639">
                  <c:v>1.0924782869940459</c:v>
                </c:pt>
                <c:pt idx="3640">
                  <c:v>1.0973936899862826</c:v>
                </c:pt>
                <c:pt idx="3641">
                  <c:v>1.0877250231141566</c:v>
                </c:pt>
                <c:pt idx="3642">
                  <c:v>1.0955902492467817</c:v>
                </c:pt>
                <c:pt idx="3643">
                  <c:v>1.0949904188338353</c:v>
                </c:pt>
                <c:pt idx="3644">
                  <c:v>1.0949904188338353</c:v>
                </c:pt>
                <c:pt idx="3645">
                  <c:v>1.0949904188338353</c:v>
                </c:pt>
                <c:pt idx="3646">
                  <c:v>1.0978756106933083</c:v>
                </c:pt>
                <c:pt idx="3647">
                  <c:v>1.0912860806460414</c:v>
                </c:pt>
                <c:pt idx="3648">
                  <c:v>1.0910479515574709</c:v>
                </c:pt>
                <c:pt idx="3649">
                  <c:v>1.0860711376595167</c:v>
                </c:pt>
                <c:pt idx="3650">
                  <c:v>1.0863070990168922</c:v>
                </c:pt>
                <c:pt idx="3651">
                  <c:v>1.0863070990168922</c:v>
                </c:pt>
                <c:pt idx="3652">
                  <c:v>1.0863070990168922</c:v>
                </c:pt>
                <c:pt idx="3653">
                  <c:v>1.0786904697696995</c:v>
                </c:pt>
                <c:pt idx="3654">
                  <c:v>1.0725585885128974</c:v>
                </c:pt>
                <c:pt idx="3655">
                  <c:v>1.0753266304640035</c:v>
                </c:pt>
                <c:pt idx="3656">
                  <c:v>1.0853638682368263</c:v>
                </c:pt>
                <c:pt idx="3657">
                  <c:v>1.0906909527185471</c:v>
                </c:pt>
                <c:pt idx="3658">
                  <c:v>1.0906909527185471</c:v>
                </c:pt>
                <c:pt idx="3659">
                  <c:v>1.0906909527185471</c:v>
                </c:pt>
                <c:pt idx="3660">
                  <c:v>1.0891466535969068</c:v>
                </c:pt>
                <c:pt idx="3661">
                  <c:v>1.0835997182640733</c:v>
                </c:pt>
                <c:pt idx="3662">
                  <c:v>1.0854816824966078</c:v>
                </c:pt>
                <c:pt idx="3663">
                  <c:v>1.0853638682368263</c:v>
                </c:pt>
                <c:pt idx="3664">
                  <c:v>1.0945110271985992</c:v>
                </c:pt>
                <c:pt idx="3665">
                  <c:v>1.0945110271985992</c:v>
                </c:pt>
                <c:pt idx="3666">
                  <c:v>1.0945110271985992</c:v>
                </c:pt>
                <c:pt idx="3667">
                  <c:v>1.08843537414966</c:v>
                </c:pt>
                <c:pt idx="3668">
                  <c:v>1.0900964735379082</c:v>
                </c:pt>
                <c:pt idx="3669">
                  <c:v>1.0904530832560928</c:v>
                </c:pt>
                <c:pt idx="3670">
                  <c:v>1.0828956630028697</c:v>
                </c:pt>
                <c:pt idx="3671">
                  <c:v>1.0807889759524452</c:v>
                </c:pt>
                <c:pt idx="3672">
                  <c:v>1.0807889759524452</c:v>
                </c:pt>
                <c:pt idx="3673">
                  <c:v>1.0807889759524452</c:v>
                </c:pt>
                <c:pt idx="3674">
                  <c:v>1.0828956630028697</c:v>
                </c:pt>
                <c:pt idx="3675">
                  <c:v>1.0851283164234171</c:v>
                </c:pt>
                <c:pt idx="3676">
                  <c:v>1.0867793294571537</c:v>
                </c:pt>
                <c:pt idx="3677">
                  <c:v>1.0951103323659859</c:v>
                </c:pt>
                <c:pt idx="3678">
                  <c:v>1.0820754206568197</c:v>
                </c:pt>
                <c:pt idx="3679">
                  <c:v>1.0820754206568197</c:v>
                </c:pt>
                <c:pt idx="3680">
                  <c:v>1.0820754206568197</c:v>
                </c:pt>
                <c:pt idx="3681">
                  <c:v>1.0876067214095384</c:v>
                </c:pt>
                <c:pt idx="3682">
                  <c:v>1.0897400969868687</c:v>
                </c:pt>
                <c:pt idx="3683">
                  <c:v>1.1050334272611746</c:v>
                </c:pt>
                <c:pt idx="3684">
                  <c:v>1.1183805849130459</c:v>
                </c:pt>
                <c:pt idx="3685">
                  <c:v>1.1141440588268063</c:v>
                </c:pt>
                <c:pt idx="3686">
                  <c:v>1.1141440588268063</c:v>
                </c:pt>
                <c:pt idx="3687">
                  <c:v>1.1141440588268063</c:v>
                </c:pt>
                <c:pt idx="3688">
                  <c:v>1.1177555468619014</c:v>
                </c:pt>
                <c:pt idx="3689">
                  <c:v>1.1310298026352994</c:v>
                </c:pt>
                <c:pt idx="3690">
                  <c:v>1.1218937566612441</c:v>
                </c:pt>
                <c:pt idx="3691">
                  <c:v>1.1352670715785889</c:v>
                </c:pt>
                <c:pt idx="3692">
                  <c:v>1.1225234326766571</c:v>
                </c:pt>
                <c:pt idx="3693">
                  <c:v>1.1225234326766571</c:v>
                </c:pt>
                <c:pt idx="3694">
                  <c:v>1.1225234326766571</c:v>
                </c:pt>
                <c:pt idx="3695">
                  <c:v>1.1146408069999443</c:v>
                </c:pt>
                <c:pt idx="3696">
                  <c:v>1.1145165784341042</c:v>
                </c:pt>
                <c:pt idx="3697">
                  <c:v>1.1131518895753325</c:v>
                </c:pt>
                <c:pt idx="3698">
                  <c:v>1.108831845650607</c:v>
                </c:pt>
                <c:pt idx="3699">
                  <c:v>1.1124089215195505</c:v>
                </c:pt>
                <c:pt idx="3700">
                  <c:v>1.1124089215195505</c:v>
                </c:pt>
                <c:pt idx="3701">
                  <c:v>1.1124089215195505</c:v>
                </c:pt>
                <c:pt idx="3702">
                  <c:v>1.1023535247753955</c:v>
                </c:pt>
                <c:pt idx="3703">
                  <c:v>1.1019890903080061</c:v>
                </c:pt>
                <c:pt idx="3704">
                  <c:v>1.1036918492356933</c:v>
                </c:pt>
                <c:pt idx="3705">
                  <c:v>1.1030831173128897</c:v>
                </c:pt>
                <c:pt idx="3706">
                  <c:v>1.0934339292548247</c:v>
                </c:pt>
                <c:pt idx="3707">
                  <c:v>1.0934339292548247</c:v>
                </c:pt>
                <c:pt idx="3708">
                  <c:v>1.0934339292548247</c:v>
                </c:pt>
                <c:pt idx="3709">
                  <c:v>1.0863070990168922</c:v>
                </c:pt>
                <c:pt idx="3710">
                  <c:v>1.0851283164234171</c:v>
                </c:pt>
                <c:pt idx="3711">
                  <c:v>1.0832475762335481</c:v>
                </c:pt>
                <c:pt idx="3712">
                  <c:v>1.0946308357506431</c:v>
                </c:pt>
                <c:pt idx="3713">
                  <c:v>1.1013822347045541</c:v>
                </c:pt>
                <c:pt idx="3714">
                  <c:v>1.1013822347045541</c:v>
                </c:pt>
                <c:pt idx="3715">
                  <c:v>1.1013822347045541</c:v>
                </c:pt>
                <c:pt idx="3716">
                  <c:v>1.098961481400077</c:v>
                </c:pt>
                <c:pt idx="3717">
                  <c:v>1.1044232149759787</c:v>
                </c:pt>
                <c:pt idx="3718">
                  <c:v>1.1015035523489562</c:v>
                </c:pt>
                <c:pt idx="3719">
                  <c:v>1.1165075643387485</c:v>
                </c:pt>
                <c:pt idx="3720">
                  <c:v>1.1166322371726873</c:v>
                </c:pt>
                <c:pt idx="3721">
                  <c:v>1.1166322371726873</c:v>
                </c:pt>
                <c:pt idx="3722">
                  <c:v>1.1166322371726873</c:v>
                </c:pt>
                <c:pt idx="3723">
                  <c:v>1.1110493861452142</c:v>
                </c:pt>
                <c:pt idx="3724">
                  <c:v>1.1109259567849803</c:v>
                </c:pt>
                <c:pt idx="3725">
                  <c:v>1.1082174322602094</c:v>
                </c:pt>
                <c:pt idx="3726">
                  <c:v>1.1325669630216886</c:v>
                </c:pt>
                <c:pt idx="3727">
                  <c:v>1.1280952112358285</c:v>
                </c:pt>
                <c:pt idx="3728">
                  <c:v>1.1280952112358285</c:v>
                </c:pt>
                <c:pt idx="3729">
                  <c:v>1.1280952112358285</c:v>
                </c:pt>
                <c:pt idx="3730">
                  <c:v>1.1246696282966879</c:v>
                </c:pt>
                <c:pt idx="3731">
                  <c:v>1.1210133961100834</c:v>
                </c:pt>
                <c:pt idx="3732">
                  <c:v>1.1162583021711223</c:v>
                </c:pt>
                <c:pt idx="3733">
                  <c:v>1.1171312070602692</c:v>
                </c:pt>
                <c:pt idx="3734">
                  <c:v>1.1162583021711223</c:v>
                </c:pt>
                <c:pt idx="3735">
                  <c:v>1.1162583021711223</c:v>
                </c:pt>
                <c:pt idx="3736">
                  <c:v>1.1162583021711223</c:v>
                </c:pt>
                <c:pt idx="3737">
                  <c:v>1.1213905242500701</c:v>
                </c:pt>
                <c:pt idx="3738">
                  <c:v>1.1190063223857214</c:v>
                </c:pt>
                <c:pt idx="3739">
                  <c:v>1.1334655709832815</c:v>
                </c:pt>
                <c:pt idx="3740">
                  <c:v>1.1388873071009624</c:v>
                </c:pt>
                <c:pt idx="3741">
                  <c:v>1.1362990739162548</c:v>
                </c:pt>
                <c:pt idx="3742">
                  <c:v>1.1362990739162548</c:v>
                </c:pt>
                <c:pt idx="3743">
                  <c:v>1.1362990739162548</c:v>
                </c:pt>
                <c:pt idx="3744">
                  <c:v>1.1382391440441637</c:v>
                </c:pt>
                <c:pt idx="3745">
                  <c:v>1.1374623215605983</c:v>
                </c:pt>
                <c:pt idx="3746">
                  <c:v>1.1388873071009624</c:v>
                </c:pt>
                <c:pt idx="3747">
                  <c:v>1.139795976520203</c:v>
                </c:pt>
                <c:pt idx="3748">
                  <c:v>1.1417480162128217</c:v>
                </c:pt>
                <c:pt idx="3749">
                  <c:v>1.1417480162128217</c:v>
                </c:pt>
                <c:pt idx="3750">
                  <c:v>1.1417480162128217</c:v>
                </c:pt>
                <c:pt idx="3751">
                  <c:v>1.1424001827840293</c:v>
                </c:pt>
                <c:pt idx="3752">
                  <c:v>1.1387576154415533</c:v>
                </c:pt>
                <c:pt idx="3753">
                  <c:v>1.1283497884344147</c:v>
                </c:pt>
                <c:pt idx="3754">
                  <c:v>1.1254290698328739</c:v>
                </c:pt>
                <c:pt idx="3755">
                  <c:v>1.1289867344058706</c:v>
                </c:pt>
                <c:pt idx="3756">
                  <c:v>1.1289867344058706</c:v>
                </c:pt>
                <c:pt idx="3757">
                  <c:v>1.1289867344058706</c:v>
                </c:pt>
                <c:pt idx="3758">
                  <c:v>1.1319259720414285</c:v>
                </c:pt>
                <c:pt idx="3759">
                  <c:v>1.1377211445474713</c:v>
                </c:pt>
                <c:pt idx="3760">
                  <c:v>1.1328235627301046</c:v>
                </c:pt>
                <c:pt idx="3761">
                  <c:v>1.1293692472753967</c:v>
                </c:pt>
                <c:pt idx="3762">
                  <c:v>1.1240375428539313</c:v>
                </c:pt>
                <c:pt idx="3763">
                  <c:v>1.1240375428539313</c:v>
                </c:pt>
                <c:pt idx="3764">
                  <c:v>1.1240375428539313</c:v>
                </c:pt>
                <c:pt idx="3765">
                  <c:v>1.127459270533852</c:v>
                </c:pt>
                <c:pt idx="3766">
                  <c:v>1.1310298026352994</c:v>
                </c:pt>
                <c:pt idx="3767">
                  <c:v>1.1315417256011315</c:v>
                </c:pt>
                <c:pt idx="3768">
                  <c:v>1.1317978609020429</c:v>
                </c:pt>
                <c:pt idx="3769">
                  <c:v>1.1452785890167783</c:v>
                </c:pt>
                <c:pt idx="3770">
                  <c:v>1.1452785890167783</c:v>
                </c:pt>
                <c:pt idx="3771">
                  <c:v>1.1452785890167783</c:v>
                </c:pt>
                <c:pt idx="3772">
                  <c:v>1.1512116502619005</c:v>
                </c:pt>
                <c:pt idx="3773">
                  <c:v>1.1512116502619005</c:v>
                </c:pt>
                <c:pt idx="3774">
                  <c:v>1.1498878859311217</c:v>
                </c:pt>
                <c:pt idx="3775">
                  <c:v>1.1405759908753921</c:v>
                </c:pt>
                <c:pt idx="3776">
                  <c:v>1.1420087934677097</c:v>
                </c:pt>
                <c:pt idx="3777">
                  <c:v>1.1420087934677097</c:v>
                </c:pt>
                <c:pt idx="3778">
                  <c:v>1.1420087934677097</c:v>
                </c:pt>
                <c:pt idx="3779">
                  <c:v>1.1403158674952962</c:v>
                </c:pt>
                <c:pt idx="3780">
                  <c:v>1.1388873071009624</c:v>
                </c:pt>
                <c:pt idx="3781">
                  <c:v>1.1440993078199189</c:v>
                </c:pt>
                <c:pt idx="3782">
                  <c:v>1.1391467790624821</c:v>
                </c:pt>
                <c:pt idx="3783">
                  <c:v>1.1288592876897894</c:v>
                </c:pt>
                <c:pt idx="3784">
                  <c:v>1.1288592876897894</c:v>
                </c:pt>
                <c:pt idx="3785">
                  <c:v>1.1288592876897894</c:v>
                </c:pt>
                <c:pt idx="3786">
                  <c:v>1.132951906191582</c:v>
                </c:pt>
                <c:pt idx="3787">
                  <c:v>1.1338511253472419</c:v>
                </c:pt>
                <c:pt idx="3788">
                  <c:v>1.1280952112358285</c:v>
                </c:pt>
                <c:pt idx="3789">
                  <c:v>1.1202599002968687</c:v>
                </c:pt>
                <c:pt idx="3790">
                  <c:v>1.1210133961100834</c:v>
                </c:pt>
                <c:pt idx="3791">
                  <c:v>1.1210133961100834</c:v>
                </c:pt>
                <c:pt idx="3792">
                  <c:v>1.1210133961100834</c:v>
                </c:pt>
                <c:pt idx="3793">
                  <c:v>1.1202599002968687</c:v>
                </c:pt>
                <c:pt idx="3794">
                  <c:v>1.1157601115760112</c:v>
                </c:pt>
                <c:pt idx="3795">
                  <c:v>1.1161337128187956</c:v>
                </c:pt>
                <c:pt idx="3796">
                  <c:v>1.1183805849130459</c:v>
                </c:pt>
                <c:pt idx="3797">
                  <c:v>1.1132758140829391</c:v>
                </c:pt>
                <c:pt idx="3798">
                  <c:v>1.1132758140829391</c:v>
                </c:pt>
                <c:pt idx="3799">
                  <c:v>1.1132758140829391</c:v>
                </c:pt>
                <c:pt idx="3800">
                  <c:v>1.1135237458938811</c:v>
                </c:pt>
                <c:pt idx="3801">
                  <c:v>1.1129041233097769</c:v>
                </c:pt>
                <c:pt idx="3802">
                  <c:v>1.1173808592658807</c:v>
                </c:pt>
                <c:pt idx="3803">
                  <c:v>1.1156356334021309</c:v>
                </c:pt>
                <c:pt idx="3804">
                  <c:v>1.1338511253472419</c:v>
                </c:pt>
                <c:pt idx="3805">
                  <c:v>1.1338511253472419</c:v>
                </c:pt>
                <c:pt idx="3806">
                  <c:v>1.1338511253472419</c:v>
                </c:pt>
                <c:pt idx="3807">
                  <c:v>1.1362990739162548</c:v>
                </c:pt>
                <c:pt idx="3808">
                  <c:v>1.1346230215011064</c:v>
                </c:pt>
                <c:pt idx="3809">
                  <c:v>1.1399259048161869</c:v>
                </c:pt>
                <c:pt idx="3810">
                  <c:v>1.132951906191582</c:v>
                </c:pt>
                <c:pt idx="3811">
                  <c:v>1.1287318697443423</c:v>
                </c:pt>
                <c:pt idx="3812">
                  <c:v>1.1287318697443423</c:v>
                </c:pt>
                <c:pt idx="3813">
                  <c:v>1.1287318697443423</c:v>
                </c:pt>
                <c:pt idx="3814">
                  <c:v>1.1294968091715141</c:v>
                </c:pt>
                <c:pt idx="3815">
                  <c:v>1.1202599002968687</c:v>
                </c:pt>
                <c:pt idx="3816">
                  <c:v>1.1247961307013103</c:v>
                </c:pt>
                <c:pt idx="3817">
                  <c:v>1.1145165784341042</c:v>
                </c:pt>
                <c:pt idx="3818">
                  <c:v>1.1250492209034144</c:v>
                </c:pt>
                <c:pt idx="3819">
                  <c:v>1.1250492209034144</c:v>
                </c:pt>
                <c:pt idx="3820">
                  <c:v>1.1250492209034144</c:v>
                </c:pt>
                <c:pt idx="3821">
                  <c:v>1.1319259720414285</c:v>
                </c:pt>
                <c:pt idx="3822">
                  <c:v>1.1264432554210082</c:v>
                </c:pt>
                <c:pt idx="3823">
                  <c:v>1.1282224854741356</c:v>
                </c:pt>
                <c:pt idx="3824">
                  <c:v>1.1360408974723091</c:v>
                </c:pt>
                <c:pt idx="3825">
                  <c:v>1.1119141602268305</c:v>
                </c:pt>
                <c:pt idx="3826">
                  <c:v>1.1119141602268305</c:v>
                </c:pt>
                <c:pt idx="3827">
                  <c:v>1.1119141602268305</c:v>
                </c:pt>
                <c:pt idx="3828">
                  <c:v>1.0998075336816058</c:v>
                </c:pt>
                <c:pt idx="3829">
                  <c:v>1.1049113308656979</c:v>
                </c:pt>
                <c:pt idx="3830">
                  <c:v>1.1112963271656386</c:v>
                </c:pt>
                <c:pt idx="3831">
                  <c:v>1.1105558331945138</c:v>
                </c:pt>
                <c:pt idx="3832">
                  <c:v>1.1143923775561375</c:v>
                </c:pt>
                <c:pt idx="3833">
                  <c:v>1.1143923775561375</c:v>
                </c:pt>
                <c:pt idx="3834">
                  <c:v>1.1143923775561375</c:v>
                </c:pt>
                <c:pt idx="3835">
                  <c:v>1.1145165784341042</c:v>
                </c:pt>
                <c:pt idx="3836">
                  <c:v>1.1098163253981466</c:v>
                </c:pt>
                <c:pt idx="3837">
                  <c:v>1.1071132023249377</c:v>
                </c:pt>
                <c:pt idx="3838">
                  <c:v>1.1065006915629321</c:v>
                </c:pt>
                <c:pt idx="3839">
                  <c:v>1.1040574109853711</c:v>
                </c:pt>
                <c:pt idx="3840">
                  <c:v>1.1040574109853711</c:v>
                </c:pt>
                <c:pt idx="3841">
                  <c:v>1.1040574109853711</c:v>
                </c:pt>
                <c:pt idx="3842">
                  <c:v>1.1043012533819225</c:v>
                </c:pt>
                <c:pt idx="3843">
                  <c:v>1.1067456145205026</c:v>
                </c:pt>
                <c:pt idx="3844">
                  <c:v>1.1103092211180814</c:v>
                </c:pt>
                <c:pt idx="3845">
                  <c:v>1.1110493861452142</c:v>
                </c:pt>
                <c:pt idx="3846">
                  <c:v>1.1067456145205026</c:v>
                </c:pt>
                <c:pt idx="3847">
                  <c:v>1.1067456145205026</c:v>
                </c:pt>
                <c:pt idx="3848">
                  <c:v>1.1067456145205026</c:v>
                </c:pt>
                <c:pt idx="3849">
                  <c:v>1.1080946312815114</c:v>
                </c:pt>
                <c:pt idx="3850">
                  <c:v>1.1007760471132149</c:v>
                </c:pt>
                <c:pt idx="3851">
                  <c:v>1.1007760471132149</c:v>
                </c:pt>
                <c:pt idx="3852">
                  <c:v>1.100291577267976</c:v>
                </c:pt>
                <c:pt idx="3853">
                  <c:v>1.09751413049443</c:v>
                </c:pt>
                <c:pt idx="3854">
                  <c:v>1.09751413049443</c:v>
                </c:pt>
                <c:pt idx="3855">
                  <c:v>1.09751413049443</c:v>
                </c:pt>
                <c:pt idx="3856">
                  <c:v>1.09751413049443</c:v>
                </c:pt>
                <c:pt idx="3857">
                  <c:v>1.0982373290868157</c:v>
                </c:pt>
                <c:pt idx="3858">
                  <c:v>1.0994447803859051</c:v>
                </c:pt>
                <c:pt idx="3859">
                  <c:v>1.108831845650607</c:v>
                </c:pt>
                <c:pt idx="3860">
                  <c:v>1.1173808592658807</c:v>
                </c:pt>
                <c:pt idx="3861">
                  <c:v>1.1173808592658807</c:v>
                </c:pt>
                <c:pt idx="3862">
                  <c:v>1.1173808592658807</c:v>
                </c:pt>
                <c:pt idx="3863">
                  <c:v>1.117505727216852</c:v>
                </c:pt>
                <c:pt idx="3864">
                  <c:v>1.1225234326766571</c:v>
                </c:pt>
                <c:pt idx="3865">
                  <c:v>1.117505727216852</c:v>
                </c:pt>
                <c:pt idx="3866">
                  <c:v>1.1135237458938811</c:v>
                </c:pt>
                <c:pt idx="3867">
                  <c:v>1.1082174322602094</c:v>
                </c:pt>
                <c:pt idx="3868">
                  <c:v>1.1082174322602094</c:v>
                </c:pt>
                <c:pt idx="3869">
                  <c:v>1.1082174322602094</c:v>
                </c:pt>
                <c:pt idx="3870">
                  <c:v>1.1078491109510886</c:v>
                </c:pt>
                <c:pt idx="3871">
                  <c:v>1.1110493861452142</c:v>
                </c:pt>
                <c:pt idx="3872">
                  <c:v>1.1167569378524764</c:v>
                </c:pt>
                <c:pt idx="3873">
                  <c:v>1.1172560192168035</c:v>
                </c:pt>
                <c:pt idx="3874">
                  <c:v>1.1177555468619014</c:v>
                </c:pt>
                <c:pt idx="3875">
                  <c:v>1.1177555468619014</c:v>
                </c:pt>
                <c:pt idx="3876">
                  <c:v>1.1177555468619014</c:v>
                </c:pt>
                <c:pt idx="3877">
                  <c:v>1.1193821010802039</c:v>
                </c:pt>
                <c:pt idx="3878">
                  <c:v>1.1275864013080001</c:v>
                </c:pt>
                <c:pt idx="3879">
                  <c:v>1.1269510339775737</c:v>
                </c:pt>
                <c:pt idx="3880">
                  <c:v>1.1332086803784918</c:v>
                </c:pt>
                <c:pt idx="3881">
                  <c:v>1.132182281347297</c:v>
                </c:pt>
                <c:pt idx="3882">
                  <c:v>1.132182281347297</c:v>
                </c:pt>
                <c:pt idx="3883">
                  <c:v>1.132182281347297</c:v>
                </c:pt>
                <c:pt idx="3884">
                  <c:v>1.1320541121865626</c:v>
                </c:pt>
                <c:pt idx="3885">
                  <c:v>1.1320541121865626</c:v>
                </c:pt>
                <c:pt idx="3886">
                  <c:v>1.1246696282966879</c:v>
                </c:pt>
                <c:pt idx="3887">
                  <c:v>1.1279679657097739</c:v>
                </c:pt>
                <c:pt idx="3888">
                  <c:v>1.1256824449822704</c:v>
                </c:pt>
                <c:pt idx="3889">
                  <c:v>1.1256824449822704</c:v>
                </c:pt>
                <c:pt idx="3890">
                  <c:v>1.1256824449822704</c:v>
                </c:pt>
                <c:pt idx="3891">
                  <c:v>1.117006422786931</c:v>
                </c:pt>
                <c:pt idx="3892">
                  <c:v>1.1145165784341042</c:v>
                </c:pt>
                <c:pt idx="3893">
                  <c:v>1.1147650632629174</c:v>
                </c:pt>
                <c:pt idx="3894">
                  <c:v>1.119256813475852</c:v>
                </c:pt>
                <c:pt idx="3895">
                  <c:v>1.1152623654714773</c:v>
                </c:pt>
                <c:pt idx="3896">
                  <c:v>1.1152623654714773</c:v>
                </c:pt>
                <c:pt idx="3897">
                  <c:v>1.1152623654714773</c:v>
                </c:pt>
                <c:pt idx="3898">
                  <c:v>1.1147650632629174</c:v>
                </c:pt>
                <c:pt idx="3899">
                  <c:v>1.1227755010385674</c:v>
                </c:pt>
                <c:pt idx="3900">
                  <c:v>1.1240375428539313</c:v>
                </c:pt>
                <c:pt idx="3901">
                  <c:v>1.1273321684234259</c:v>
                </c:pt>
                <c:pt idx="3902">
                  <c:v>1.1222714774704001</c:v>
                </c:pt>
                <c:pt idx="3903">
                  <c:v>1.1222714774704001</c:v>
                </c:pt>
                <c:pt idx="3904">
                  <c:v>1.1222714774704001</c:v>
                </c:pt>
                <c:pt idx="3905">
                  <c:v>1.1229015776767166</c:v>
                </c:pt>
                <c:pt idx="3906">
                  <c:v>1.1240375428539313</c:v>
                </c:pt>
                <c:pt idx="3907">
                  <c:v>1.1266970874880289</c:v>
                </c:pt>
                <c:pt idx="3908">
                  <c:v>1.1237849075686912</c:v>
                </c:pt>
                <c:pt idx="3909">
                  <c:v>1.1162583021711223</c:v>
                </c:pt>
                <c:pt idx="3910">
                  <c:v>1.1162583021711223</c:v>
                </c:pt>
                <c:pt idx="3911">
                  <c:v>1.1162583021711223</c:v>
                </c:pt>
                <c:pt idx="3912">
                  <c:v>1.1180054782268434</c:v>
                </c:pt>
                <c:pt idx="3913">
                  <c:v>1.1168816663874463</c:v>
                </c:pt>
                <c:pt idx="3914">
                  <c:v>1.1150136589173216</c:v>
                </c:pt>
                <c:pt idx="3915">
                  <c:v>1.1237849075686912</c:v>
                </c:pt>
                <c:pt idx="3916">
                  <c:v>1.1223974409338346</c:v>
                </c:pt>
                <c:pt idx="3917">
                  <c:v>1.1223974409338346</c:v>
                </c:pt>
                <c:pt idx="3918">
                  <c:v>1.1223974409338346</c:v>
                </c:pt>
                <c:pt idx="3919">
                  <c:v>1.1272050949670294</c:v>
                </c:pt>
                <c:pt idx="3920">
                  <c:v>1.1198835321126603</c:v>
                </c:pt>
                <c:pt idx="3921">
                  <c:v>1.1195074167366359</c:v>
                </c:pt>
                <c:pt idx="3922">
                  <c:v>1.1242902917533308</c:v>
                </c:pt>
                <c:pt idx="3923">
                  <c:v>1.1240375428539313</c:v>
                </c:pt>
                <c:pt idx="3924">
                  <c:v>1.1240375428539313</c:v>
                </c:pt>
                <c:pt idx="3925">
                  <c:v>1.1240375428539313</c:v>
                </c:pt>
                <c:pt idx="3926">
                  <c:v>1.1212647866793743</c:v>
                </c:pt>
                <c:pt idx="3927">
                  <c:v>1.1153867603591545</c:v>
                </c:pt>
                <c:pt idx="3928">
                  <c:v>1.1207621182404035</c:v>
                </c:pt>
                <c:pt idx="3929">
                  <c:v>1.1171312070602692</c:v>
                </c:pt>
                <c:pt idx="3930">
                  <c:v>1.117006422786931</c:v>
                </c:pt>
                <c:pt idx="3931">
                  <c:v>1.117006422786931</c:v>
                </c:pt>
                <c:pt idx="3932">
                  <c:v>1.117006422786931</c:v>
                </c:pt>
                <c:pt idx="3933">
                  <c:v>1.1150136589173216</c:v>
                </c:pt>
                <c:pt idx="3934">
                  <c:v>1.1069906459290419</c:v>
                </c:pt>
                <c:pt idx="3935">
                  <c:v>1.1008972312434635</c:v>
                </c:pt>
                <c:pt idx="3936">
                  <c:v>1.1038136762514488</c:v>
                </c:pt>
                <c:pt idx="3937">
                  <c:v>1.0990822663076332</c:v>
                </c:pt>
                <c:pt idx="3938">
                  <c:v>1.0990822663076332</c:v>
                </c:pt>
                <c:pt idx="3939">
                  <c:v>1.0990822663076332</c:v>
                </c:pt>
                <c:pt idx="3940">
                  <c:v>1.0995656715597339</c:v>
                </c:pt>
                <c:pt idx="3941">
                  <c:v>1.0984786071291261</c:v>
                </c:pt>
                <c:pt idx="3942">
                  <c:v>1.0961907371882706</c:v>
                </c:pt>
                <c:pt idx="3943">
                  <c:v>1.0929558992294661</c:v>
                </c:pt>
                <c:pt idx="3944">
                  <c:v>1.0865431629271474</c:v>
                </c:pt>
                <c:pt idx="3945">
                  <c:v>1.0865431629271474</c:v>
                </c:pt>
                <c:pt idx="3946">
                  <c:v>1.0865431629271474</c:v>
                </c:pt>
                <c:pt idx="3947">
                  <c:v>1.0882576994232234</c:v>
                </c:pt>
                <c:pt idx="3948">
                  <c:v>1.0893246187363834</c:v>
                </c:pt>
                <c:pt idx="3949">
                  <c:v>1.0913456291607553</c:v>
                </c:pt>
                <c:pt idx="3950">
                  <c:v>1.0915838882218099</c:v>
                </c:pt>
                <c:pt idx="3951">
                  <c:v>1.0932546190007653</c:v>
                </c:pt>
                <c:pt idx="3952">
                  <c:v>1.0932546190007653</c:v>
                </c:pt>
                <c:pt idx="3953">
                  <c:v>1.0932546190007653</c:v>
                </c:pt>
                <c:pt idx="3954">
                  <c:v>1.0960105217010083</c:v>
                </c:pt>
                <c:pt idx="3955">
                  <c:v>1.1049723756906078</c:v>
                </c:pt>
                <c:pt idx="3956">
                  <c:v>1.1116051578479325</c:v>
                </c:pt>
                <c:pt idx="3957">
                  <c:v>1.1093854004881296</c:v>
                </c:pt>
                <c:pt idx="3958">
                  <c:v>1.1123470522803114</c:v>
                </c:pt>
                <c:pt idx="3959">
                  <c:v>1.1123470522803114</c:v>
                </c:pt>
                <c:pt idx="3960">
                  <c:v>1.1123470522803114</c:v>
                </c:pt>
                <c:pt idx="3961">
                  <c:v>1.103996467211305</c:v>
                </c:pt>
                <c:pt idx="3962">
                  <c:v>1.1046062078868883</c:v>
                </c:pt>
                <c:pt idx="3963">
                  <c:v>1.0939722131057872</c:v>
                </c:pt>
                <c:pt idx="3964">
                  <c:v>1.0869565217391304</c:v>
                </c:pt>
                <c:pt idx="3965">
                  <c:v>1.0844810758052272</c:v>
                </c:pt>
                <c:pt idx="3966">
                  <c:v>1.0844810758052272</c:v>
                </c:pt>
                <c:pt idx="3967">
                  <c:v>1.0844810758052272</c:v>
                </c:pt>
                <c:pt idx="3968">
                  <c:v>1.0719262514738988</c:v>
                </c:pt>
                <c:pt idx="3969">
                  <c:v>1.0736525660296328</c:v>
                </c:pt>
                <c:pt idx="3970">
                  <c:v>1.0680337498664958</c:v>
                </c:pt>
                <c:pt idx="3971">
                  <c:v>1.0658708164570454</c:v>
                </c:pt>
                <c:pt idx="3972">
                  <c:v>1.0582010582010584</c:v>
                </c:pt>
                <c:pt idx="3973">
                  <c:v>1.0582010582010584</c:v>
                </c:pt>
                <c:pt idx="3974">
                  <c:v>1.0582010582010584</c:v>
                </c:pt>
                <c:pt idx="3975">
                  <c:v>1.0613457864572278</c:v>
                </c:pt>
                <c:pt idx="3976">
                  <c:v>1.0612331529236974</c:v>
                </c:pt>
                <c:pt idx="3977">
                  <c:v>1.0547410610695074</c:v>
                </c:pt>
                <c:pt idx="3978">
                  <c:v>1.0573059843518715</c:v>
                </c:pt>
                <c:pt idx="3979">
                  <c:v>1.0598834128245893</c:v>
                </c:pt>
                <c:pt idx="3980">
                  <c:v>1.0598834128245893</c:v>
                </c:pt>
                <c:pt idx="3981">
                  <c:v>1.0598834128245893</c:v>
                </c:pt>
                <c:pt idx="3982">
                  <c:v>1.0594342621040365</c:v>
                </c:pt>
                <c:pt idx="3983">
                  <c:v>1.0610079575596818</c:v>
                </c:pt>
                <c:pt idx="3984">
                  <c:v>1.0570824524312896</c:v>
                </c:pt>
                <c:pt idx="3985">
                  <c:v>1.0629251700680273</c:v>
                </c:pt>
                <c:pt idx="3986">
                  <c:v>1.0672358591248665</c:v>
                </c:pt>
                <c:pt idx="3987">
                  <c:v>1.0672358591248665</c:v>
                </c:pt>
                <c:pt idx="3988">
                  <c:v>1.0672358591248665</c:v>
                </c:pt>
                <c:pt idx="3989">
                  <c:v>1.0725010725010724</c:v>
                </c:pt>
                <c:pt idx="3990">
                  <c:v>1.0730765103551885</c:v>
                </c:pt>
                <c:pt idx="3991">
                  <c:v>1.075268817204301</c:v>
                </c:pt>
                <c:pt idx="3992">
                  <c:v>1.0619093129446746</c:v>
                </c:pt>
                <c:pt idx="3993">
                  <c:v>1.0541851149061776</c:v>
                </c:pt>
                <c:pt idx="3994">
                  <c:v>1.0541851149061776</c:v>
                </c:pt>
                <c:pt idx="3995">
                  <c:v>1.0541851149061776</c:v>
                </c:pt>
                <c:pt idx="3996">
                  <c:v>1.0599957600169598</c:v>
                </c:pt>
                <c:pt idx="3997">
                  <c:v>1.0649627263045793</c:v>
                </c:pt>
                <c:pt idx="3998">
                  <c:v>1.0654165778819518</c:v>
                </c:pt>
                <c:pt idx="3999">
                  <c:v>1.0398253093480296</c:v>
                </c:pt>
                <c:pt idx="4000">
                  <c:v>1.0450412791305257</c:v>
                </c:pt>
                <c:pt idx="4001">
                  <c:v>1.0450412791305257</c:v>
                </c:pt>
                <c:pt idx="4002">
                  <c:v>1.0450412791305257</c:v>
                </c:pt>
                <c:pt idx="4003">
                  <c:v>1.044932079414838</c:v>
                </c:pt>
                <c:pt idx="4004">
                  <c:v>1.0374520178441746</c:v>
                </c:pt>
                <c:pt idx="4005">
                  <c:v>1.042535446205171</c:v>
                </c:pt>
                <c:pt idx="4006">
                  <c:v>1.0454783063251438</c:v>
                </c:pt>
                <c:pt idx="4007">
                  <c:v>1.044932079414838</c:v>
                </c:pt>
                <c:pt idx="4008">
                  <c:v>1.044932079414838</c:v>
                </c:pt>
                <c:pt idx="4009">
                  <c:v>1.044932079414838</c:v>
                </c:pt>
                <c:pt idx="4010">
                  <c:v>1.0451505016722409</c:v>
                </c:pt>
                <c:pt idx="4011">
                  <c:v>1.0461345329009311</c:v>
                </c:pt>
                <c:pt idx="4012">
                  <c:v>1.0395010395010396</c:v>
                </c:pt>
                <c:pt idx="4013">
                  <c:v>1.0489877268435959</c:v>
                </c:pt>
                <c:pt idx="4014">
                  <c:v>1.0556317956296843</c:v>
                </c:pt>
                <c:pt idx="4015">
                  <c:v>1.0556317956296843</c:v>
                </c:pt>
                <c:pt idx="4016">
                  <c:v>1.0471204188481675</c:v>
                </c:pt>
              </c:numCache>
            </c:numRef>
          </c:val>
          <c:smooth val="0"/>
          <c:extLst xmlns:c16r2="http://schemas.microsoft.com/office/drawing/2015/06/chart">
            <c:ext xmlns:c16="http://schemas.microsoft.com/office/drawing/2014/chart" uri="{C3380CC4-5D6E-409C-BE32-E72D297353CC}">
              <c16:uniqueId val="{00000005-4026-42BB-87A5-DFB42D0E2AB8}"/>
            </c:ext>
          </c:extLst>
        </c:ser>
        <c:ser>
          <c:idx val="2"/>
          <c:order val="2"/>
          <c:tx>
            <c:strRef>
              <c:f>Chart!$D$1</c:f>
              <c:strCache>
                <c:ptCount val="1"/>
                <c:pt idx="0">
                  <c:v>REAL to USD</c:v>
                </c:pt>
              </c:strCache>
            </c:strRef>
          </c:tx>
          <c:spPr>
            <a:ln w="19050">
              <a:solidFill>
                <a:schemeClr val="accent2"/>
              </a:solidFill>
            </a:ln>
          </c:spPr>
          <c:marker>
            <c:symbol val="none"/>
          </c:marker>
          <c:cat>
            <c:numRef>
              <c:f>Chart!$A$2:$A$4018</c:f>
              <c:numCache>
                <c:formatCode>[$-409]mmm\-yy;@</c:formatCode>
                <c:ptCount val="4017"/>
                <c:pt idx="0">
                  <c:v>38718</c:v>
                </c:pt>
                <c:pt idx="1">
                  <c:v>38719</c:v>
                </c:pt>
                <c:pt idx="2">
                  <c:v>38720</c:v>
                </c:pt>
                <c:pt idx="3">
                  <c:v>38721</c:v>
                </c:pt>
                <c:pt idx="4">
                  <c:v>38722</c:v>
                </c:pt>
                <c:pt idx="5">
                  <c:v>38723</c:v>
                </c:pt>
                <c:pt idx="6">
                  <c:v>38724</c:v>
                </c:pt>
                <c:pt idx="7">
                  <c:v>38725</c:v>
                </c:pt>
                <c:pt idx="8">
                  <c:v>38727</c:v>
                </c:pt>
                <c:pt idx="9">
                  <c:v>38728</c:v>
                </c:pt>
                <c:pt idx="10">
                  <c:v>38729</c:v>
                </c:pt>
                <c:pt idx="11">
                  <c:v>38730</c:v>
                </c:pt>
                <c:pt idx="12">
                  <c:v>38731</c:v>
                </c:pt>
                <c:pt idx="13">
                  <c:v>38732</c:v>
                </c:pt>
                <c:pt idx="14">
                  <c:v>38733</c:v>
                </c:pt>
                <c:pt idx="15">
                  <c:v>38734</c:v>
                </c:pt>
                <c:pt idx="16">
                  <c:v>38735</c:v>
                </c:pt>
                <c:pt idx="17">
                  <c:v>38736</c:v>
                </c:pt>
                <c:pt idx="18">
                  <c:v>38737</c:v>
                </c:pt>
                <c:pt idx="19">
                  <c:v>38738</c:v>
                </c:pt>
                <c:pt idx="20">
                  <c:v>38739</c:v>
                </c:pt>
                <c:pt idx="21">
                  <c:v>38740</c:v>
                </c:pt>
                <c:pt idx="22">
                  <c:v>38741</c:v>
                </c:pt>
                <c:pt idx="23">
                  <c:v>38742</c:v>
                </c:pt>
                <c:pt idx="24">
                  <c:v>38743</c:v>
                </c:pt>
                <c:pt idx="25">
                  <c:v>38744</c:v>
                </c:pt>
                <c:pt idx="26">
                  <c:v>38745</c:v>
                </c:pt>
                <c:pt idx="27">
                  <c:v>38746</c:v>
                </c:pt>
                <c:pt idx="28">
                  <c:v>38747</c:v>
                </c:pt>
                <c:pt idx="29">
                  <c:v>38748</c:v>
                </c:pt>
                <c:pt idx="30">
                  <c:v>38749</c:v>
                </c:pt>
                <c:pt idx="31">
                  <c:v>38750</c:v>
                </c:pt>
                <c:pt idx="32">
                  <c:v>38751</c:v>
                </c:pt>
                <c:pt idx="33">
                  <c:v>38752</c:v>
                </c:pt>
                <c:pt idx="34">
                  <c:v>38753</c:v>
                </c:pt>
                <c:pt idx="35">
                  <c:v>38754</c:v>
                </c:pt>
                <c:pt idx="36">
                  <c:v>38755</c:v>
                </c:pt>
                <c:pt idx="37">
                  <c:v>38756</c:v>
                </c:pt>
                <c:pt idx="38">
                  <c:v>38757</c:v>
                </c:pt>
                <c:pt idx="39">
                  <c:v>38758</c:v>
                </c:pt>
                <c:pt idx="40">
                  <c:v>38759</c:v>
                </c:pt>
                <c:pt idx="41">
                  <c:v>38760</c:v>
                </c:pt>
                <c:pt idx="42">
                  <c:v>38761</c:v>
                </c:pt>
                <c:pt idx="43">
                  <c:v>38762</c:v>
                </c:pt>
                <c:pt idx="44">
                  <c:v>38763</c:v>
                </c:pt>
                <c:pt idx="45">
                  <c:v>38764</c:v>
                </c:pt>
                <c:pt idx="46">
                  <c:v>38765</c:v>
                </c:pt>
                <c:pt idx="47">
                  <c:v>38766</c:v>
                </c:pt>
                <c:pt idx="48">
                  <c:v>38767</c:v>
                </c:pt>
                <c:pt idx="49">
                  <c:v>38769</c:v>
                </c:pt>
                <c:pt idx="50">
                  <c:v>38770</c:v>
                </c:pt>
                <c:pt idx="51">
                  <c:v>38771</c:v>
                </c:pt>
                <c:pt idx="52">
                  <c:v>38772</c:v>
                </c:pt>
                <c:pt idx="53">
                  <c:v>38773</c:v>
                </c:pt>
                <c:pt idx="54">
                  <c:v>38774</c:v>
                </c:pt>
                <c:pt idx="55">
                  <c:v>38775</c:v>
                </c:pt>
                <c:pt idx="56">
                  <c:v>38776</c:v>
                </c:pt>
                <c:pt idx="57">
                  <c:v>38777</c:v>
                </c:pt>
                <c:pt idx="58">
                  <c:v>38778</c:v>
                </c:pt>
                <c:pt idx="59">
                  <c:v>38779</c:v>
                </c:pt>
                <c:pt idx="60">
                  <c:v>38780</c:v>
                </c:pt>
                <c:pt idx="61">
                  <c:v>38781</c:v>
                </c:pt>
                <c:pt idx="62">
                  <c:v>38782</c:v>
                </c:pt>
                <c:pt idx="63">
                  <c:v>38783</c:v>
                </c:pt>
                <c:pt idx="64">
                  <c:v>38784</c:v>
                </c:pt>
                <c:pt idx="65">
                  <c:v>38785</c:v>
                </c:pt>
                <c:pt idx="66">
                  <c:v>38786</c:v>
                </c:pt>
                <c:pt idx="67">
                  <c:v>38787</c:v>
                </c:pt>
                <c:pt idx="68">
                  <c:v>38788</c:v>
                </c:pt>
                <c:pt idx="69">
                  <c:v>38789</c:v>
                </c:pt>
                <c:pt idx="70">
                  <c:v>38790</c:v>
                </c:pt>
                <c:pt idx="71">
                  <c:v>38791</c:v>
                </c:pt>
                <c:pt idx="72">
                  <c:v>38792</c:v>
                </c:pt>
                <c:pt idx="73">
                  <c:v>38793</c:v>
                </c:pt>
                <c:pt idx="74">
                  <c:v>38794</c:v>
                </c:pt>
                <c:pt idx="75">
                  <c:v>38795</c:v>
                </c:pt>
                <c:pt idx="76">
                  <c:v>38796</c:v>
                </c:pt>
                <c:pt idx="77">
                  <c:v>38797</c:v>
                </c:pt>
                <c:pt idx="78">
                  <c:v>38798</c:v>
                </c:pt>
                <c:pt idx="79">
                  <c:v>38799</c:v>
                </c:pt>
                <c:pt idx="80">
                  <c:v>38800</c:v>
                </c:pt>
                <c:pt idx="81">
                  <c:v>38801</c:v>
                </c:pt>
                <c:pt idx="82">
                  <c:v>38802</c:v>
                </c:pt>
                <c:pt idx="83">
                  <c:v>38803</c:v>
                </c:pt>
                <c:pt idx="84">
                  <c:v>38804</c:v>
                </c:pt>
                <c:pt idx="85">
                  <c:v>38805</c:v>
                </c:pt>
                <c:pt idx="86">
                  <c:v>38806</c:v>
                </c:pt>
                <c:pt idx="87">
                  <c:v>38807</c:v>
                </c:pt>
                <c:pt idx="88">
                  <c:v>38808</c:v>
                </c:pt>
                <c:pt idx="89">
                  <c:v>38809</c:v>
                </c:pt>
                <c:pt idx="90">
                  <c:v>38810</c:v>
                </c:pt>
                <c:pt idx="91">
                  <c:v>38811</c:v>
                </c:pt>
                <c:pt idx="92">
                  <c:v>38812</c:v>
                </c:pt>
                <c:pt idx="93">
                  <c:v>38813</c:v>
                </c:pt>
                <c:pt idx="94">
                  <c:v>38814</c:v>
                </c:pt>
                <c:pt idx="95">
                  <c:v>38815</c:v>
                </c:pt>
                <c:pt idx="96">
                  <c:v>38816</c:v>
                </c:pt>
                <c:pt idx="97">
                  <c:v>38817</c:v>
                </c:pt>
                <c:pt idx="98">
                  <c:v>38818</c:v>
                </c:pt>
                <c:pt idx="99">
                  <c:v>38819</c:v>
                </c:pt>
                <c:pt idx="100">
                  <c:v>38820</c:v>
                </c:pt>
                <c:pt idx="101">
                  <c:v>38821</c:v>
                </c:pt>
                <c:pt idx="102">
                  <c:v>38822</c:v>
                </c:pt>
                <c:pt idx="103">
                  <c:v>38823</c:v>
                </c:pt>
                <c:pt idx="104">
                  <c:v>38824</c:v>
                </c:pt>
                <c:pt idx="105">
                  <c:v>38825</c:v>
                </c:pt>
                <c:pt idx="106">
                  <c:v>38826</c:v>
                </c:pt>
                <c:pt idx="107">
                  <c:v>38827</c:v>
                </c:pt>
                <c:pt idx="108">
                  <c:v>38828</c:v>
                </c:pt>
                <c:pt idx="109">
                  <c:v>38829</c:v>
                </c:pt>
                <c:pt idx="110">
                  <c:v>38830</c:v>
                </c:pt>
                <c:pt idx="111">
                  <c:v>38831</c:v>
                </c:pt>
                <c:pt idx="112">
                  <c:v>38832</c:v>
                </c:pt>
                <c:pt idx="113">
                  <c:v>38833</c:v>
                </c:pt>
                <c:pt idx="114">
                  <c:v>38834</c:v>
                </c:pt>
                <c:pt idx="115">
                  <c:v>38835</c:v>
                </c:pt>
                <c:pt idx="116">
                  <c:v>38836</c:v>
                </c:pt>
                <c:pt idx="117">
                  <c:v>38837</c:v>
                </c:pt>
                <c:pt idx="118">
                  <c:v>38838</c:v>
                </c:pt>
                <c:pt idx="119">
                  <c:v>38839</c:v>
                </c:pt>
                <c:pt idx="120">
                  <c:v>38840</c:v>
                </c:pt>
                <c:pt idx="121">
                  <c:v>38841</c:v>
                </c:pt>
                <c:pt idx="122">
                  <c:v>38842</c:v>
                </c:pt>
                <c:pt idx="123">
                  <c:v>38843</c:v>
                </c:pt>
                <c:pt idx="124">
                  <c:v>38844</c:v>
                </c:pt>
                <c:pt idx="125">
                  <c:v>38845</c:v>
                </c:pt>
                <c:pt idx="126">
                  <c:v>38846</c:v>
                </c:pt>
                <c:pt idx="127">
                  <c:v>38847</c:v>
                </c:pt>
                <c:pt idx="128">
                  <c:v>38848</c:v>
                </c:pt>
                <c:pt idx="129">
                  <c:v>38849</c:v>
                </c:pt>
                <c:pt idx="130">
                  <c:v>38850</c:v>
                </c:pt>
                <c:pt idx="131">
                  <c:v>38851</c:v>
                </c:pt>
                <c:pt idx="132">
                  <c:v>38852</c:v>
                </c:pt>
                <c:pt idx="133">
                  <c:v>38853</c:v>
                </c:pt>
                <c:pt idx="134">
                  <c:v>38854</c:v>
                </c:pt>
                <c:pt idx="135">
                  <c:v>38855</c:v>
                </c:pt>
                <c:pt idx="136">
                  <c:v>38856</c:v>
                </c:pt>
                <c:pt idx="137">
                  <c:v>38857</c:v>
                </c:pt>
                <c:pt idx="138">
                  <c:v>38858</c:v>
                </c:pt>
                <c:pt idx="139">
                  <c:v>38859</c:v>
                </c:pt>
                <c:pt idx="140">
                  <c:v>38860</c:v>
                </c:pt>
                <c:pt idx="141">
                  <c:v>38861</c:v>
                </c:pt>
                <c:pt idx="142">
                  <c:v>38862</c:v>
                </c:pt>
                <c:pt idx="143">
                  <c:v>38863</c:v>
                </c:pt>
                <c:pt idx="144">
                  <c:v>38864</c:v>
                </c:pt>
                <c:pt idx="145">
                  <c:v>38865</c:v>
                </c:pt>
                <c:pt idx="146">
                  <c:v>38866</c:v>
                </c:pt>
                <c:pt idx="147">
                  <c:v>38867</c:v>
                </c:pt>
                <c:pt idx="148">
                  <c:v>38868</c:v>
                </c:pt>
                <c:pt idx="149">
                  <c:v>38869</c:v>
                </c:pt>
                <c:pt idx="150">
                  <c:v>38870</c:v>
                </c:pt>
                <c:pt idx="151">
                  <c:v>38871</c:v>
                </c:pt>
                <c:pt idx="152">
                  <c:v>38872</c:v>
                </c:pt>
                <c:pt idx="153">
                  <c:v>38873</c:v>
                </c:pt>
                <c:pt idx="154">
                  <c:v>38874</c:v>
                </c:pt>
                <c:pt idx="155">
                  <c:v>38875</c:v>
                </c:pt>
                <c:pt idx="156">
                  <c:v>38876</c:v>
                </c:pt>
                <c:pt idx="157">
                  <c:v>38877</c:v>
                </c:pt>
                <c:pt idx="158">
                  <c:v>38878</c:v>
                </c:pt>
                <c:pt idx="159">
                  <c:v>38879</c:v>
                </c:pt>
                <c:pt idx="160">
                  <c:v>38880</c:v>
                </c:pt>
                <c:pt idx="161">
                  <c:v>38881</c:v>
                </c:pt>
                <c:pt idx="162">
                  <c:v>38882</c:v>
                </c:pt>
                <c:pt idx="163">
                  <c:v>38883</c:v>
                </c:pt>
                <c:pt idx="164">
                  <c:v>38884</c:v>
                </c:pt>
                <c:pt idx="165">
                  <c:v>38885</c:v>
                </c:pt>
                <c:pt idx="166">
                  <c:v>38886</c:v>
                </c:pt>
                <c:pt idx="167">
                  <c:v>38887</c:v>
                </c:pt>
                <c:pt idx="168">
                  <c:v>38888</c:v>
                </c:pt>
                <c:pt idx="169">
                  <c:v>38889</c:v>
                </c:pt>
                <c:pt idx="170">
                  <c:v>38890</c:v>
                </c:pt>
                <c:pt idx="171">
                  <c:v>38891</c:v>
                </c:pt>
                <c:pt idx="172">
                  <c:v>38892</c:v>
                </c:pt>
                <c:pt idx="173">
                  <c:v>38893</c:v>
                </c:pt>
                <c:pt idx="174">
                  <c:v>38894</c:v>
                </c:pt>
                <c:pt idx="175">
                  <c:v>38895</c:v>
                </c:pt>
                <c:pt idx="176">
                  <c:v>38896</c:v>
                </c:pt>
                <c:pt idx="177">
                  <c:v>38897</c:v>
                </c:pt>
                <c:pt idx="178">
                  <c:v>38898</c:v>
                </c:pt>
                <c:pt idx="179">
                  <c:v>38899</c:v>
                </c:pt>
                <c:pt idx="180">
                  <c:v>38900</c:v>
                </c:pt>
                <c:pt idx="181">
                  <c:v>38901</c:v>
                </c:pt>
                <c:pt idx="182">
                  <c:v>38902</c:v>
                </c:pt>
                <c:pt idx="183">
                  <c:v>38903</c:v>
                </c:pt>
                <c:pt idx="184">
                  <c:v>38904</c:v>
                </c:pt>
                <c:pt idx="185">
                  <c:v>38905</c:v>
                </c:pt>
                <c:pt idx="186">
                  <c:v>38906</c:v>
                </c:pt>
                <c:pt idx="187">
                  <c:v>38907</c:v>
                </c:pt>
                <c:pt idx="188">
                  <c:v>38908</c:v>
                </c:pt>
                <c:pt idx="189">
                  <c:v>38909</c:v>
                </c:pt>
                <c:pt idx="190">
                  <c:v>38910</c:v>
                </c:pt>
                <c:pt idx="191">
                  <c:v>38911</c:v>
                </c:pt>
                <c:pt idx="192">
                  <c:v>38912</c:v>
                </c:pt>
                <c:pt idx="193">
                  <c:v>38913</c:v>
                </c:pt>
                <c:pt idx="194">
                  <c:v>38914</c:v>
                </c:pt>
                <c:pt idx="195">
                  <c:v>38915</c:v>
                </c:pt>
                <c:pt idx="196">
                  <c:v>38916</c:v>
                </c:pt>
                <c:pt idx="197">
                  <c:v>38917</c:v>
                </c:pt>
                <c:pt idx="198">
                  <c:v>38918</c:v>
                </c:pt>
                <c:pt idx="199">
                  <c:v>38919</c:v>
                </c:pt>
                <c:pt idx="200">
                  <c:v>38920</c:v>
                </c:pt>
                <c:pt idx="201">
                  <c:v>38921</c:v>
                </c:pt>
                <c:pt idx="202">
                  <c:v>38922</c:v>
                </c:pt>
                <c:pt idx="203">
                  <c:v>38923</c:v>
                </c:pt>
                <c:pt idx="204">
                  <c:v>38924</c:v>
                </c:pt>
                <c:pt idx="205">
                  <c:v>38925</c:v>
                </c:pt>
                <c:pt idx="206">
                  <c:v>38926</c:v>
                </c:pt>
                <c:pt idx="207">
                  <c:v>38927</c:v>
                </c:pt>
                <c:pt idx="208">
                  <c:v>38928</c:v>
                </c:pt>
                <c:pt idx="209">
                  <c:v>38929</c:v>
                </c:pt>
                <c:pt idx="210">
                  <c:v>38930</c:v>
                </c:pt>
                <c:pt idx="211">
                  <c:v>38931</c:v>
                </c:pt>
                <c:pt idx="212">
                  <c:v>38932</c:v>
                </c:pt>
                <c:pt idx="213">
                  <c:v>38933</c:v>
                </c:pt>
                <c:pt idx="214">
                  <c:v>38934</c:v>
                </c:pt>
                <c:pt idx="215">
                  <c:v>38935</c:v>
                </c:pt>
                <c:pt idx="216">
                  <c:v>38936</c:v>
                </c:pt>
                <c:pt idx="217">
                  <c:v>38937</c:v>
                </c:pt>
                <c:pt idx="218">
                  <c:v>38938</c:v>
                </c:pt>
                <c:pt idx="219">
                  <c:v>38939</c:v>
                </c:pt>
                <c:pt idx="220">
                  <c:v>38940</c:v>
                </c:pt>
                <c:pt idx="221">
                  <c:v>38941</c:v>
                </c:pt>
                <c:pt idx="222">
                  <c:v>38942</c:v>
                </c:pt>
                <c:pt idx="223">
                  <c:v>38943</c:v>
                </c:pt>
                <c:pt idx="224">
                  <c:v>38944</c:v>
                </c:pt>
                <c:pt idx="225">
                  <c:v>38945</c:v>
                </c:pt>
                <c:pt idx="226">
                  <c:v>38946</c:v>
                </c:pt>
                <c:pt idx="227">
                  <c:v>38947</c:v>
                </c:pt>
                <c:pt idx="228">
                  <c:v>38948</c:v>
                </c:pt>
                <c:pt idx="229">
                  <c:v>38949</c:v>
                </c:pt>
                <c:pt idx="230">
                  <c:v>38950</c:v>
                </c:pt>
                <c:pt idx="231">
                  <c:v>38951</c:v>
                </c:pt>
                <c:pt idx="232">
                  <c:v>38952</c:v>
                </c:pt>
                <c:pt idx="233">
                  <c:v>38953</c:v>
                </c:pt>
                <c:pt idx="234">
                  <c:v>38954</c:v>
                </c:pt>
                <c:pt idx="235">
                  <c:v>38955</c:v>
                </c:pt>
                <c:pt idx="236">
                  <c:v>38956</c:v>
                </c:pt>
                <c:pt idx="237">
                  <c:v>38957</c:v>
                </c:pt>
                <c:pt idx="238">
                  <c:v>38958</c:v>
                </c:pt>
                <c:pt idx="239">
                  <c:v>38959</c:v>
                </c:pt>
                <c:pt idx="240">
                  <c:v>38960</c:v>
                </c:pt>
                <c:pt idx="241">
                  <c:v>38961</c:v>
                </c:pt>
                <c:pt idx="242">
                  <c:v>38962</c:v>
                </c:pt>
                <c:pt idx="243">
                  <c:v>38963</c:v>
                </c:pt>
                <c:pt idx="244">
                  <c:v>38964</c:v>
                </c:pt>
                <c:pt idx="245">
                  <c:v>38965</c:v>
                </c:pt>
                <c:pt idx="246">
                  <c:v>38966</c:v>
                </c:pt>
                <c:pt idx="247">
                  <c:v>38967</c:v>
                </c:pt>
                <c:pt idx="248">
                  <c:v>38968</c:v>
                </c:pt>
                <c:pt idx="249">
                  <c:v>38969</c:v>
                </c:pt>
                <c:pt idx="250">
                  <c:v>38970</c:v>
                </c:pt>
                <c:pt idx="251">
                  <c:v>38971</c:v>
                </c:pt>
                <c:pt idx="252">
                  <c:v>38972</c:v>
                </c:pt>
                <c:pt idx="253">
                  <c:v>38973</c:v>
                </c:pt>
                <c:pt idx="254">
                  <c:v>38974</c:v>
                </c:pt>
                <c:pt idx="255">
                  <c:v>38975</c:v>
                </c:pt>
                <c:pt idx="256">
                  <c:v>38976</c:v>
                </c:pt>
                <c:pt idx="257">
                  <c:v>38977</c:v>
                </c:pt>
                <c:pt idx="258">
                  <c:v>38978</c:v>
                </c:pt>
                <c:pt idx="259">
                  <c:v>38979</c:v>
                </c:pt>
                <c:pt idx="260">
                  <c:v>38980</c:v>
                </c:pt>
                <c:pt idx="261">
                  <c:v>38981</c:v>
                </c:pt>
                <c:pt idx="262">
                  <c:v>38982</c:v>
                </c:pt>
                <c:pt idx="263">
                  <c:v>38983</c:v>
                </c:pt>
                <c:pt idx="264">
                  <c:v>38984</c:v>
                </c:pt>
                <c:pt idx="265">
                  <c:v>38985</c:v>
                </c:pt>
                <c:pt idx="266">
                  <c:v>38986</c:v>
                </c:pt>
                <c:pt idx="267">
                  <c:v>38987</c:v>
                </c:pt>
                <c:pt idx="268">
                  <c:v>38988</c:v>
                </c:pt>
                <c:pt idx="269">
                  <c:v>38989</c:v>
                </c:pt>
                <c:pt idx="270">
                  <c:v>38990</c:v>
                </c:pt>
                <c:pt idx="271">
                  <c:v>38991</c:v>
                </c:pt>
                <c:pt idx="272">
                  <c:v>38992</c:v>
                </c:pt>
                <c:pt idx="273">
                  <c:v>38993</c:v>
                </c:pt>
                <c:pt idx="274">
                  <c:v>38994</c:v>
                </c:pt>
                <c:pt idx="275">
                  <c:v>38995</c:v>
                </c:pt>
                <c:pt idx="276">
                  <c:v>38996</c:v>
                </c:pt>
                <c:pt idx="277">
                  <c:v>38997</c:v>
                </c:pt>
                <c:pt idx="278">
                  <c:v>38998</c:v>
                </c:pt>
                <c:pt idx="279">
                  <c:v>38999</c:v>
                </c:pt>
                <c:pt idx="280">
                  <c:v>39000</c:v>
                </c:pt>
                <c:pt idx="281">
                  <c:v>39001</c:v>
                </c:pt>
                <c:pt idx="282">
                  <c:v>39002</c:v>
                </c:pt>
                <c:pt idx="283">
                  <c:v>39003</c:v>
                </c:pt>
                <c:pt idx="284">
                  <c:v>39004</c:v>
                </c:pt>
                <c:pt idx="285">
                  <c:v>39005</c:v>
                </c:pt>
                <c:pt idx="286">
                  <c:v>39006</c:v>
                </c:pt>
                <c:pt idx="287">
                  <c:v>39007</c:v>
                </c:pt>
                <c:pt idx="288">
                  <c:v>39008</c:v>
                </c:pt>
                <c:pt idx="289">
                  <c:v>39009</c:v>
                </c:pt>
                <c:pt idx="290">
                  <c:v>39010</c:v>
                </c:pt>
                <c:pt idx="291">
                  <c:v>39011</c:v>
                </c:pt>
                <c:pt idx="292">
                  <c:v>39012</c:v>
                </c:pt>
                <c:pt idx="293">
                  <c:v>39013</c:v>
                </c:pt>
                <c:pt idx="294">
                  <c:v>39014</c:v>
                </c:pt>
                <c:pt idx="295">
                  <c:v>39015</c:v>
                </c:pt>
                <c:pt idx="296">
                  <c:v>39016</c:v>
                </c:pt>
                <c:pt idx="297">
                  <c:v>39017</c:v>
                </c:pt>
                <c:pt idx="298">
                  <c:v>39018</c:v>
                </c:pt>
                <c:pt idx="299">
                  <c:v>39019</c:v>
                </c:pt>
                <c:pt idx="300">
                  <c:v>39020</c:v>
                </c:pt>
                <c:pt idx="301">
                  <c:v>39021</c:v>
                </c:pt>
                <c:pt idx="302">
                  <c:v>39022</c:v>
                </c:pt>
                <c:pt idx="303">
                  <c:v>39023</c:v>
                </c:pt>
                <c:pt idx="304">
                  <c:v>39024</c:v>
                </c:pt>
                <c:pt idx="305">
                  <c:v>39025</c:v>
                </c:pt>
                <c:pt idx="306">
                  <c:v>39026</c:v>
                </c:pt>
                <c:pt idx="307">
                  <c:v>39027</c:v>
                </c:pt>
                <c:pt idx="308">
                  <c:v>39028</c:v>
                </c:pt>
                <c:pt idx="309">
                  <c:v>39029</c:v>
                </c:pt>
                <c:pt idx="310">
                  <c:v>39030</c:v>
                </c:pt>
                <c:pt idx="311">
                  <c:v>39031</c:v>
                </c:pt>
                <c:pt idx="312">
                  <c:v>39032</c:v>
                </c:pt>
                <c:pt idx="313">
                  <c:v>39033</c:v>
                </c:pt>
                <c:pt idx="314">
                  <c:v>39034</c:v>
                </c:pt>
                <c:pt idx="315">
                  <c:v>39035</c:v>
                </c:pt>
                <c:pt idx="316">
                  <c:v>39036</c:v>
                </c:pt>
                <c:pt idx="317">
                  <c:v>39037</c:v>
                </c:pt>
                <c:pt idx="318">
                  <c:v>39038</c:v>
                </c:pt>
                <c:pt idx="319">
                  <c:v>39039</c:v>
                </c:pt>
                <c:pt idx="320">
                  <c:v>39040</c:v>
                </c:pt>
                <c:pt idx="321">
                  <c:v>39041</c:v>
                </c:pt>
                <c:pt idx="322">
                  <c:v>39042</c:v>
                </c:pt>
                <c:pt idx="323">
                  <c:v>39043</c:v>
                </c:pt>
                <c:pt idx="324">
                  <c:v>39044</c:v>
                </c:pt>
                <c:pt idx="325">
                  <c:v>39045</c:v>
                </c:pt>
                <c:pt idx="326">
                  <c:v>39046</c:v>
                </c:pt>
                <c:pt idx="327">
                  <c:v>39047</c:v>
                </c:pt>
                <c:pt idx="328">
                  <c:v>39048</c:v>
                </c:pt>
                <c:pt idx="329">
                  <c:v>39049</c:v>
                </c:pt>
                <c:pt idx="330">
                  <c:v>39050</c:v>
                </c:pt>
                <c:pt idx="331">
                  <c:v>39051</c:v>
                </c:pt>
                <c:pt idx="332">
                  <c:v>39052</c:v>
                </c:pt>
                <c:pt idx="333">
                  <c:v>39053</c:v>
                </c:pt>
                <c:pt idx="334">
                  <c:v>39054</c:v>
                </c:pt>
                <c:pt idx="335">
                  <c:v>39055</c:v>
                </c:pt>
                <c:pt idx="336">
                  <c:v>39056</c:v>
                </c:pt>
                <c:pt idx="337">
                  <c:v>39057</c:v>
                </c:pt>
                <c:pt idx="338">
                  <c:v>39058</c:v>
                </c:pt>
                <c:pt idx="339">
                  <c:v>39059</c:v>
                </c:pt>
                <c:pt idx="340">
                  <c:v>39060</c:v>
                </c:pt>
                <c:pt idx="341">
                  <c:v>39061</c:v>
                </c:pt>
                <c:pt idx="342">
                  <c:v>39062</c:v>
                </c:pt>
                <c:pt idx="343">
                  <c:v>39063</c:v>
                </c:pt>
                <c:pt idx="344">
                  <c:v>39064</c:v>
                </c:pt>
                <c:pt idx="345">
                  <c:v>39065</c:v>
                </c:pt>
                <c:pt idx="346">
                  <c:v>39066</c:v>
                </c:pt>
                <c:pt idx="347">
                  <c:v>39067</c:v>
                </c:pt>
                <c:pt idx="348">
                  <c:v>39068</c:v>
                </c:pt>
                <c:pt idx="349">
                  <c:v>39069</c:v>
                </c:pt>
                <c:pt idx="350">
                  <c:v>39070</c:v>
                </c:pt>
                <c:pt idx="351">
                  <c:v>39071</c:v>
                </c:pt>
                <c:pt idx="352">
                  <c:v>39072</c:v>
                </c:pt>
                <c:pt idx="353">
                  <c:v>39073</c:v>
                </c:pt>
                <c:pt idx="354">
                  <c:v>39074</c:v>
                </c:pt>
                <c:pt idx="355">
                  <c:v>39075</c:v>
                </c:pt>
                <c:pt idx="356">
                  <c:v>39076</c:v>
                </c:pt>
                <c:pt idx="357">
                  <c:v>39077</c:v>
                </c:pt>
                <c:pt idx="358">
                  <c:v>39078</c:v>
                </c:pt>
                <c:pt idx="359">
                  <c:v>39079</c:v>
                </c:pt>
                <c:pt idx="360">
                  <c:v>39080</c:v>
                </c:pt>
                <c:pt idx="361">
                  <c:v>39081</c:v>
                </c:pt>
                <c:pt idx="362">
                  <c:v>39082</c:v>
                </c:pt>
                <c:pt idx="363">
                  <c:v>39083</c:v>
                </c:pt>
                <c:pt idx="364">
                  <c:v>39084</c:v>
                </c:pt>
                <c:pt idx="365">
                  <c:v>39085</c:v>
                </c:pt>
                <c:pt idx="366">
                  <c:v>39086</c:v>
                </c:pt>
                <c:pt idx="367">
                  <c:v>39087</c:v>
                </c:pt>
                <c:pt idx="368">
                  <c:v>39088</c:v>
                </c:pt>
                <c:pt idx="369">
                  <c:v>39089</c:v>
                </c:pt>
                <c:pt idx="370">
                  <c:v>39090</c:v>
                </c:pt>
                <c:pt idx="371">
                  <c:v>39091</c:v>
                </c:pt>
                <c:pt idx="372">
                  <c:v>39092</c:v>
                </c:pt>
                <c:pt idx="373">
                  <c:v>39093</c:v>
                </c:pt>
                <c:pt idx="374">
                  <c:v>39094</c:v>
                </c:pt>
                <c:pt idx="375">
                  <c:v>39095</c:v>
                </c:pt>
                <c:pt idx="376">
                  <c:v>39096</c:v>
                </c:pt>
                <c:pt idx="377">
                  <c:v>39097</c:v>
                </c:pt>
                <c:pt idx="378">
                  <c:v>39098</c:v>
                </c:pt>
                <c:pt idx="379">
                  <c:v>39099</c:v>
                </c:pt>
                <c:pt idx="380">
                  <c:v>39100</c:v>
                </c:pt>
                <c:pt idx="381">
                  <c:v>39101</c:v>
                </c:pt>
                <c:pt idx="382">
                  <c:v>39102</c:v>
                </c:pt>
                <c:pt idx="383">
                  <c:v>39103</c:v>
                </c:pt>
                <c:pt idx="384">
                  <c:v>39104</c:v>
                </c:pt>
                <c:pt idx="385">
                  <c:v>39105</c:v>
                </c:pt>
                <c:pt idx="386">
                  <c:v>39106</c:v>
                </c:pt>
                <c:pt idx="387">
                  <c:v>39107</c:v>
                </c:pt>
                <c:pt idx="388">
                  <c:v>39108</c:v>
                </c:pt>
                <c:pt idx="389">
                  <c:v>39109</c:v>
                </c:pt>
                <c:pt idx="390">
                  <c:v>39110</c:v>
                </c:pt>
                <c:pt idx="391">
                  <c:v>39111</c:v>
                </c:pt>
                <c:pt idx="392">
                  <c:v>39112</c:v>
                </c:pt>
                <c:pt idx="393">
                  <c:v>39113</c:v>
                </c:pt>
                <c:pt idx="394">
                  <c:v>39114</c:v>
                </c:pt>
                <c:pt idx="395">
                  <c:v>39115</c:v>
                </c:pt>
                <c:pt idx="396">
                  <c:v>39116</c:v>
                </c:pt>
                <c:pt idx="397">
                  <c:v>39117</c:v>
                </c:pt>
                <c:pt idx="398">
                  <c:v>39118</c:v>
                </c:pt>
                <c:pt idx="399">
                  <c:v>39119</c:v>
                </c:pt>
                <c:pt idx="400">
                  <c:v>39120</c:v>
                </c:pt>
                <c:pt idx="401">
                  <c:v>39121</c:v>
                </c:pt>
                <c:pt idx="402">
                  <c:v>39122</c:v>
                </c:pt>
                <c:pt idx="403">
                  <c:v>39123</c:v>
                </c:pt>
                <c:pt idx="404">
                  <c:v>39124</c:v>
                </c:pt>
                <c:pt idx="405">
                  <c:v>39125</c:v>
                </c:pt>
                <c:pt idx="406">
                  <c:v>39126</c:v>
                </c:pt>
                <c:pt idx="407">
                  <c:v>39127</c:v>
                </c:pt>
                <c:pt idx="408">
                  <c:v>39128</c:v>
                </c:pt>
                <c:pt idx="409">
                  <c:v>39129</c:v>
                </c:pt>
                <c:pt idx="410">
                  <c:v>39130</c:v>
                </c:pt>
                <c:pt idx="411">
                  <c:v>39131</c:v>
                </c:pt>
                <c:pt idx="412">
                  <c:v>39132</c:v>
                </c:pt>
                <c:pt idx="413">
                  <c:v>39133</c:v>
                </c:pt>
                <c:pt idx="414">
                  <c:v>39134</c:v>
                </c:pt>
                <c:pt idx="415">
                  <c:v>39135</c:v>
                </c:pt>
                <c:pt idx="416">
                  <c:v>39136</c:v>
                </c:pt>
                <c:pt idx="417">
                  <c:v>39137</c:v>
                </c:pt>
                <c:pt idx="418">
                  <c:v>39138</c:v>
                </c:pt>
                <c:pt idx="419">
                  <c:v>39139</c:v>
                </c:pt>
                <c:pt idx="420">
                  <c:v>39140</c:v>
                </c:pt>
                <c:pt idx="421">
                  <c:v>39141</c:v>
                </c:pt>
                <c:pt idx="422">
                  <c:v>39142</c:v>
                </c:pt>
                <c:pt idx="423">
                  <c:v>39143</c:v>
                </c:pt>
                <c:pt idx="424">
                  <c:v>39144</c:v>
                </c:pt>
                <c:pt idx="425">
                  <c:v>39145</c:v>
                </c:pt>
                <c:pt idx="426">
                  <c:v>39146</c:v>
                </c:pt>
                <c:pt idx="427">
                  <c:v>39147</c:v>
                </c:pt>
                <c:pt idx="428">
                  <c:v>39148</c:v>
                </c:pt>
                <c:pt idx="429">
                  <c:v>39149</c:v>
                </c:pt>
                <c:pt idx="430">
                  <c:v>39150</c:v>
                </c:pt>
                <c:pt idx="431">
                  <c:v>39151</c:v>
                </c:pt>
                <c:pt idx="432">
                  <c:v>39152</c:v>
                </c:pt>
                <c:pt idx="433">
                  <c:v>39153</c:v>
                </c:pt>
                <c:pt idx="434">
                  <c:v>39154</c:v>
                </c:pt>
                <c:pt idx="435">
                  <c:v>39155</c:v>
                </c:pt>
                <c:pt idx="436">
                  <c:v>39156</c:v>
                </c:pt>
                <c:pt idx="437">
                  <c:v>39157</c:v>
                </c:pt>
                <c:pt idx="438">
                  <c:v>39158</c:v>
                </c:pt>
                <c:pt idx="439">
                  <c:v>39159</c:v>
                </c:pt>
                <c:pt idx="440">
                  <c:v>39160</c:v>
                </c:pt>
                <c:pt idx="441">
                  <c:v>39161</c:v>
                </c:pt>
                <c:pt idx="442">
                  <c:v>39162</c:v>
                </c:pt>
                <c:pt idx="443">
                  <c:v>39163</c:v>
                </c:pt>
                <c:pt idx="444">
                  <c:v>39164</c:v>
                </c:pt>
                <c:pt idx="445">
                  <c:v>39165</c:v>
                </c:pt>
                <c:pt idx="446">
                  <c:v>39166</c:v>
                </c:pt>
                <c:pt idx="447">
                  <c:v>39167</c:v>
                </c:pt>
                <c:pt idx="448">
                  <c:v>39168</c:v>
                </c:pt>
                <c:pt idx="449">
                  <c:v>39169</c:v>
                </c:pt>
                <c:pt idx="450">
                  <c:v>39170</c:v>
                </c:pt>
                <c:pt idx="451">
                  <c:v>39171</c:v>
                </c:pt>
                <c:pt idx="452">
                  <c:v>39172</c:v>
                </c:pt>
                <c:pt idx="453">
                  <c:v>39173</c:v>
                </c:pt>
                <c:pt idx="454">
                  <c:v>39174</c:v>
                </c:pt>
                <c:pt idx="455">
                  <c:v>39175</c:v>
                </c:pt>
                <c:pt idx="456">
                  <c:v>39176</c:v>
                </c:pt>
                <c:pt idx="457">
                  <c:v>39177</c:v>
                </c:pt>
                <c:pt idx="458">
                  <c:v>39178</c:v>
                </c:pt>
                <c:pt idx="459">
                  <c:v>39179</c:v>
                </c:pt>
                <c:pt idx="460">
                  <c:v>39180</c:v>
                </c:pt>
                <c:pt idx="461">
                  <c:v>39181</c:v>
                </c:pt>
                <c:pt idx="462">
                  <c:v>39182</c:v>
                </c:pt>
                <c:pt idx="463">
                  <c:v>39183</c:v>
                </c:pt>
                <c:pt idx="464">
                  <c:v>39184</c:v>
                </c:pt>
                <c:pt idx="465">
                  <c:v>39185</c:v>
                </c:pt>
                <c:pt idx="466">
                  <c:v>39186</c:v>
                </c:pt>
                <c:pt idx="467">
                  <c:v>39187</c:v>
                </c:pt>
                <c:pt idx="468">
                  <c:v>39188</c:v>
                </c:pt>
                <c:pt idx="469">
                  <c:v>39189</c:v>
                </c:pt>
                <c:pt idx="470">
                  <c:v>39190</c:v>
                </c:pt>
                <c:pt idx="471">
                  <c:v>39191</c:v>
                </c:pt>
                <c:pt idx="472">
                  <c:v>39192</c:v>
                </c:pt>
                <c:pt idx="473">
                  <c:v>39193</c:v>
                </c:pt>
                <c:pt idx="474">
                  <c:v>39194</c:v>
                </c:pt>
                <c:pt idx="475">
                  <c:v>39195</c:v>
                </c:pt>
                <c:pt idx="476">
                  <c:v>39196</c:v>
                </c:pt>
                <c:pt idx="477">
                  <c:v>39197</c:v>
                </c:pt>
                <c:pt idx="478">
                  <c:v>39198</c:v>
                </c:pt>
                <c:pt idx="479">
                  <c:v>39199</c:v>
                </c:pt>
                <c:pt idx="480">
                  <c:v>39200</c:v>
                </c:pt>
                <c:pt idx="481">
                  <c:v>39201</c:v>
                </c:pt>
                <c:pt idx="482">
                  <c:v>39202</c:v>
                </c:pt>
                <c:pt idx="483">
                  <c:v>39203</c:v>
                </c:pt>
                <c:pt idx="484">
                  <c:v>39204</c:v>
                </c:pt>
                <c:pt idx="485">
                  <c:v>39205</c:v>
                </c:pt>
                <c:pt idx="486">
                  <c:v>39206</c:v>
                </c:pt>
                <c:pt idx="487">
                  <c:v>39207</c:v>
                </c:pt>
                <c:pt idx="488">
                  <c:v>39208</c:v>
                </c:pt>
                <c:pt idx="489">
                  <c:v>39209</c:v>
                </c:pt>
                <c:pt idx="490">
                  <c:v>39210</c:v>
                </c:pt>
                <c:pt idx="491">
                  <c:v>39211</c:v>
                </c:pt>
                <c:pt idx="492">
                  <c:v>39212</c:v>
                </c:pt>
                <c:pt idx="493">
                  <c:v>39213</c:v>
                </c:pt>
                <c:pt idx="494">
                  <c:v>39214</c:v>
                </c:pt>
                <c:pt idx="495">
                  <c:v>39215</c:v>
                </c:pt>
                <c:pt idx="496">
                  <c:v>39216</c:v>
                </c:pt>
                <c:pt idx="497">
                  <c:v>39217</c:v>
                </c:pt>
                <c:pt idx="498">
                  <c:v>39218</c:v>
                </c:pt>
                <c:pt idx="499">
                  <c:v>39219</c:v>
                </c:pt>
                <c:pt idx="500">
                  <c:v>39220</c:v>
                </c:pt>
                <c:pt idx="501">
                  <c:v>39221</c:v>
                </c:pt>
                <c:pt idx="502">
                  <c:v>39222</c:v>
                </c:pt>
                <c:pt idx="503">
                  <c:v>39223</c:v>
                </c:pt>
                <c:pt idx="504">
                  <c:v>39224</c:v>
                </c:pt>
                <c:pt idx="505">
                  <c:v>39225</c:v>
                </c:pt>
                <c:pt idx="506">
                  <c:v>39226</c:v>
                </c:pt>
                <c:pt idx="507">
                  <c:v>39227</c:v>
                </c:pt>
                <c:pt idx="508">
                  <c:v>39228</c:v>
                </c:pt>
                <c:pt idx="509">
                  <c:v>39229</c:v>
                </c:pt>
                <c:pt idx="510">
                  <c:v>39230</c:v>
                </c:pt>
                <c:pt idx="511">
                  <c:v>39231</c:v>
                </c:pt>
                <c:pt idx="512">
                  <c:v>39232</c:v>
                </c:pt>
                <c:pt idx="513">
                  <c:v>39233</c:v>
                </c:pt>
                <c:pt idx="514">
                  <c:v>39234</c:v>
                </c:pt>
                <c:pt idx="515">
                  <c:v>39235</c:v>
                </c:pt>
                <c:pt idx="516">
                  <c:v>39236</c:v>
                </c:pt>
                <c:pt idx="517">
                  <c:v>39237</c:v>
                </c:pt>
                <c:pt idx="518">
                  <c:v>39238</c:v>
                </c:pt>
                <c:pt idx="519">
                  <c:v>39239</c:v>
                </c:pt>
                <c:pt idx="520">
                  <c:v>39240</c:v>
                </c:pt>
                <c:pt idx="521">
                  <c:v>39241</c:v>
                </c:pt>
                <c:pt idx="522">
                  <c:v>39242</c:v>
                </c:pt>
                <c:pt idx="523">
                  <c:v>39243</c:v>
                </c:pt>
                <c:pt idx="524">
                  <c:v>39244</c:v>
                </c:pt>
                <c:pt idx="525">
                  <c:v>39245</c:v>
                </c:pt>
                <c:pt idx="526">
                  <c:v>39246</c:v>
                </c:pt>
                <c:pt idx="527">
                  <c:v>39247</c:v>
                </c:pt>
                <c:pt idx="528">
                  <c:v>39248</c:v>
                </c:pt>
                <c:pt idx="529">
                  <c:v>39249</c:v>
                </c:pt>
                <c:pt idx="530">
                  <c:v>39250</c:v>
                </c:pt>
                <c:pt idx="531">
                  <c:v>39251</c:v>
                </c:pt>
                <c:pt idx="532">
                  <c:v>39252</c:v>
                </c:pt>
                <c:pt idx="533">
                  <c:v>39253</c:v>
                </c:pt>
                <c:pt idx="534">
                  <c:v>39254</c:v>
                </c:pt>
                <c:pt idx="535">
                  <c:v>39255</c:v>
                </c:pt>
                <c:pt idx="536">
                  <c:v>39256</c:v>
                </c:pt>
                <c:pt idx="537">
                  <c:v>39257</c:v>
                </c:pt>
                <c:pt idx="538">
                  <c:v>39258</c:v>
                </c:pt>
                <c:pt idx="539">
                  <c:v>39259</c:v>
                </c:pt>
                <c:pt idx="540">
                  <c:v>39260</c:v>
                </c:pt>
                <c:pt idx="541">
                  <c:v>39261</c:v>
                </c:pt>
                <c:pt idx="542">
                  <c:v>39262</c:v>
                </c:pt>
                <c:pt idx="543">
                  <c:v>39263</c:v>
                </c:pt>
                <c:pt idx="544">
                  <c:v>39264</c:v>
                </c:pt>
                <c:pt idx="545">
                  <c:v>39265</c:v>
                </c:pt>
                <c:pt idx="546">
                  <c:v>39266</c:v>
                </c:pt>
                <c:pt idx="547">
                  <c:v>39267</c:v>
                </c:pt>
                <c:pt idx="548">
                  <c:v>39268</c:v>
                </c:pt>
                <c:pt idx="549">
                  <c:v>39269</c:v>
                </c:pt>
                <c:pt idx="550">
                  <c:v>39270</c:v>
                </c:pt>
                <c:pt idx="551">
                  <c:v>39271</c:v>
                </c:pt>
                <c:pt idx="552">
                  <c:v>39272</c:v>
                </c:pt>
                <c:pt idx="553">
                  <c:v>39273</c:v>
                </c:pt>
                <c:pt idx="554">
                  <c:v>39274</c:v>
                </c:pt>
                <c:pt idx="555">
                  <c:v>39275</c:v>
                </c:pt>
                <c:pt idx="556">
                  <c:v>39276</c:v>
                </c:pt>
                <c:pt idx="557">
                  <c:v>39277</c:v>
                </c:pt>
                <c:pt idx="558">
                  <c:v>39278</c:v>
                </c:pt>
                <c:pt idx="559">
                  <c:v>39279</c:v>
                </c:pt>
                <c:pt idx="560">
                  <c:v>39280</c:v>
                </c:pt>
                <c:pt idx="561">
                  <c:v>39281</c:v>
                </c:pt>
                <c:pt idx="562">
                  <c:v>39282</c:v>
                </c:pt>
                <c:pt idx="563">
                  <c:v>39283</c:v>
                </c:pt>
                <c:pt idx="564">
                  <c:v>39284</c:v>
                </c:pt>
                <c:pt idx="565">
                  <c:v>39285</c:v>
                </c:pt>
                <c:pt idx="566">
                  <c:v>39286</c:v>
                </c:pt>
                <c:pt idx="567">
                  <c:v>39287</c:v>
                </c:pt>
                <c:pt idx="568">
                  <c:v>39288</c:v>
                </c:pt>
                <c:pt idx="569">
                  <c:v>39289</c:v>
                </c:pt>
                <c:pt idx="570">
                  <c:v>39290</c:v>
                </c:pt>
                <c:pt idx="571">
                  <c:v>39291</c:v>
                </c:pt>
                <c:pt idx="572">
                  <c:v>39292</c:v>
                </c:pt>
                <c:pt idx="573">
                  <c:v>39293</c:v>
                </c:pt>
                <c:pt idx="574">
                  <c:v>39294</c:v>
                </c:pt>
                <c:pt idx="575">
                  <c:v>39295</c:v>
                </c:pt>
                <c:pt idx="576">
                  <c:v>39296</c:v>
                </c:pt>
                <c:pt idx="577">
                  <c:v>39297</c:v>
                </c:pt>
                <c:pt idx="578">
                  <c:v>39298</c:v>
                </c:pt>
                <c:pt idx="579">
                  <c:v>39299</c:v>
                </c:pt>
                <c:pt idx="580">
                  <c:v>39300</c:v>
                </c:pt>
                <c:pt idx="581">
                  <c:v>39301</c:v>
                </c:pt>
                <c:pt idx="582">
                  <c:v>39302</c:v>
                </c:pt>
                <c:pt idx="583">
                  <c:v>39303</c:v>
                </c:pt>
                <c:pt idx="584">
                  <c:v>39304</c:v>
                </c:pt>
                <c:pt idx="585">
                  <c:v>39305</c:v>
                </c:pt>
                <c:pt idx="586">
                  <c:v>39306</c:v>
                </c:pt>
                <c:pt idx="587">
                  <c:v>39307</c:v>
                </c:pt>
                <c:pt idx="588">
                  <c:v>39308</c:v>
                </c:pt>
                <c:pt idx="589">
                  <c:v>39309</c:v>
                </c:pt>
                <c:pt idx="590">
                  <c:v>39310</c:v>
                </c:pt>
                <c:pt idx="591">
                  <c:v>39311</c:v>
                </c:pt>
                <c:pt idx="592">
                  <c:v>39312</c:v>
                </c:pt>
                <c:pt idx="593">
                  <c:v>39313</c:v>
                </c:pt>
                <c:pt idx="594">
                  <c:v>39314</c:v>
                </c:pt>
                <c:pt idx="595">
                  <c:v>39315</c:v>
                </c:pt>
                <c:pt idx="596">
                  <c:v>39316</c:v>
                </c:pt>
                <c:pt idx="597">
                  <c:v>39317</c:v>
                </c:pt>
                <c:pt idx="598">
                  <c:v>39318</c:v>
                </c:pt>
                <c:pt idx="599">
                  <c:v>39319</c:v>
                </c:pt>
                <c:pt idx="600">
                  <c:v>39320</c:v>
                </c:pt>
                <c:pt idx="601">
                  <c:v>39321</c:v>
                </c:pt>
                <c:pt idx="602">
                  <c:v>39322</c:v>
                </c:pt>
                <c:pt idx="603">
                  <c:v>39323</c:v>
                </c:pt>
                <c:pt idx="604">
                  <c:v>39324</c:v>
                </c:pt>
                <c:pt idx="605">
                  <c:v>39325</c:v>
                </c:pt>
                <c:pt idx="606">
                  <c:v>39326</c:v>
                </c:pt>
                <c:pt idx="607">
                  <c:v>39327</c:v>
                </c:pt>
                <c:pt idx="608">
                  <c:v>39328</c:v>
                </c:pt>
                <c:pt idx="609">
                  <c:v>39329</c:v>
                </c:pt>
                <c:pt idx="610">
                  <c:v>39330</c:v>
                </c:pt>
                <c:pt idx="611">
                  <c:v>39331</c:v>
                </c:pt>
                <c:pt idx="612">
                  <c:v>39332</c:v>
                </c:pt>
                <c:pt idx="613">
                  <c:v>39333</c:v>
                </c:pt>
                <c:pt idx="614">
                  <c:v>39334</c:v>
                </c:pt>
                <c:pt idx="615">
                  <c:v>39335</c:v>
                </c:pt>
                <c:pt idx="616">
                  <c:v>39336</c:v>
                </c:pt>
                <c:pt idx="617">
                  <c:v>39337</c:v>
                </c:pt>
                <c:pt idx="618">
                  <c:v>39338</c:v>
                </c:pt>
                <c:pt idx="619">
                  <c:v>39339</c:v>
                </c:pt>
                <c:pt idx="620">
                  <c:v>39340</c:v>
                </c:pt>
                <c:pt idx="621">
                  <c:v>39341</c:v>
                </c:pt>
                <c:pt idx="622">
                  <c:v>39342</c:v>
                </c:pt>
                <c:pt idx="623">
                  <c:v>39343</c:v>
                </c:pt>
                <c:pt idx="624">
                  <c:v>39344</c:v>
                </c:pt>
                <c:pt idx="625">
                  <c:v>39345</c:v>
                </c:pt>
                <c:pt idx="626">
                  <c:v>39346</c:v>
                </c:pt>
                <c:pt idx="627">
                  <c:v>39347</c:v>
                </c:pt>
                <c:pt idx="628">
                  <c:v>39348</c:v>
                </c:pt>
                <c:pt idx="629">
                  <c:v>39349</c:v>
                </c:pt>
                <c:pt idx="630">
                  <c:v>39350</c:v>
                </c:pt>
                <c:pt idx="631">
                  <c:v>39351</c:v>
                </c:pt>
                <c:pt idx="632">
                  <c:v>39352</c:v>
                </c:pt>
                <c:pt idx="633">
                  <c:v>39353</c:v>
                </c:pt>
                <c:pt idx="634">
                  <c:v>39354</c:v>
                </c:pt>
                <c:pt idx="635">
                  <c:v>39355</c:v>
                </c:pt>
                <c:pt idx="636">
                  <c:v>39356</c:v>
                </c:pt>
                <c:pt idx="637">
                  <c:v>39357</c:v>
                </c:pt>
                <c:pt idx="638">
                  <c:v>39358</c:v>
                </c:pt>
                <c:pt idx="639">
                  <c:v>39359</c:v>
                </c:pt>
                <c:pt idx="640">
                  <c:v>39360</c:v>
                </c:pt>
                <c:pt idx="641">
                  <c:v>39361</c:v>
                </c:pt>
                <c:pt idx="642">
                  <c:v>39362</c:v>
                </c:pt>
                <c:pt idx="643">
                  <c:v>39363</c:v>
                </c:pt>
                <c:pt idx="644">
                  <c:v>39364</c:v>
                </c:pt>
                <c:pt idx="645">
                  <c:v>39365</c:v>
                </c:pt>
                <c:pt idx="646">
                  <c:v>39366</c:v>
                </c:pt>
                <c:pt idx="647">
                  <c:v>39367</c:v>
                </c:pt>
                <c:pt idx="648">
                  <c:v>39368</c:v>
                </c:pt>
                <c:pt idx="649">
                  <c:v>39369</c:v>
                </c:pt>
                <c:pt idx="650">
                  <c:v>39370</c:v>
                </c:pt>
                <c:pt idx="651">
                  <c:v>39371</c:v>
                </c:pt>
                <c:pt idx="652">
                  <c:v>39372</c:v>
                </c:pt>
                <c:pt idx="653">
                  <c:v>39373</c:v>
                </c:pt>
                <c:pt idx="654">
                  <c:v>39374</c:v>
                </c:pt>
                <c:pt idx="655">
                  <c:v>39375</c:v>
                </c:pt>
                <c:pt idx="656">
                  <c:v>39376</c:v>
                </c:pt>
                <c:pt idx="657">
                  <c:v>39377</c:v>
                </c:pt>
                <c:pt idx="658">
                  <c:v>39378</c:v>
                </c:pt>
                <c:pt idx="659">
                  <c:v>39379</c:v>
                </c:pt>
                <c:pt idx="660">
                  <c:v>39380</c:v>
                </c:pt>
                <c:pt idx="661">
                  <c:v>39381</c:v>
                </c:pt>
                <c:pt idx="662">
                  <c:v>39382</c:v>
                </c:pt>
                <c:pt idx="663">
                  <c:v>39383</c:v>
                </c:pt>
                <c:pt idx="664">
                  <c:v>39384</c:v>
                </c:pt>
                <c:pt idx="665">
                  <c:v>39385</c:v>
                </c:pt>
                <c:pt idx="666">
                  <c:v>39386</c:v>
                </c:pt>
                <c:pt idx="667">
                  <c:v>39387</c:v>
                </c:pt>
                <c:pt idx="668">
                  <c:v>39388</c:v>
                </c:pt>
                <c:pt idx="669">
                  <c:v>39389</c:v>
                </c:pt>
                <c:pt idx="670">
                  <c:v>39390</c:v>
                </c:pt>
                <c:pt idx="671">
                  <c:v>39391</c:v>
                </c:pt>
                <c:pt idx="672">
                  <c:v>39392</c:v>
                </c:pt>
                <c:pt idx="673">
                  <c:v>39393</c:v>
                </c:pt>
                <c:pt idx="674">
                  <c:v>39394</c:v>
                </c:pt>
                <c:pt idx="675">
                  <c:v>39395</c:v>
                </c:pt>
                <c:pt idx="676">
                  <c:v>39396</c:v>
                </c:pt>
                <c:pt idx="677">
                  <c:v>39397</c:v>
                </c:pt>
                <c:pt idx="678">
                  <c:v>39398</c:v>
                </c:pt>
                <c:pt idx="679">
                  <c:v>39399</c:v>
                </c:pt>
                <c:pt idx="680">
                  <c:v>39400</c:v>
                </c:pt>
                <c:pt idx="681">
                  <c:v>39401</c:v>
                </c:pt>
                <c:pt idx="682">
                  <c:v>39402</c:v>
                </c:pt>
                <c:pt idx="683">
                  <c:v>39403</c:v>
                </c:pt>
                <c:pt idx="684">
                  <c:v>39404</c:v>
                </c:pt>
                <c:pt idx="685">
                  <c:v>39405</c:v>
                </c:pt>
                <c:pt idx="686">
                  <c:v>39406</c:v>
                </c:pt>
                <c:pt idx="687">
                  <c:v>39407</c:v>
                </c:pt>
                <c:pt idx="688">
                  <c:v>39408</c:v>
                </c:pt>
                <c:pt idx="689">
                  <c:v>39409</c:v>
                </c:pt>
                <c:pt idx="690">
                  <c:v>39410</c:v>
                </c:pt>
                <c:pt idx="691">
                  <c:v>39411</c:v>
                </c:pt>
                <c:pt idx="692">
                  <c:v>39412</c:v>
                </c:pt>
                <c:pt idx="693">
                  <c:v>39413</c:v>
                </c:pt>
                <c:pt idx="694">
                  <c:v>39414</c:v>
                </c:pt>
                <c:pt idx="695">
                  <c:v>39415</c:v>
                </c:pt>
                <c:pt idx="696">
                  <c:v>39416</c:v>
                </c:pt>
                <c:pt idx="697">
                  <c:v>39417</c:v>
                </c:pt>
                <c:pt idx="698">
                  <c:v>39418</c:v>
                </c:pt>
                <c:pt idx="699">
                  <c:v>39419</c:v>
                </c:pt>
                <c:pt idx="700">
                  <c:v>39420</c:v>
                </c:pt>
                <c:pt idx="701">
                  <c:v>39421</c:v>
                </c:pt>
                <c:pt idx="702">
                  <c:v>39422</c:v>
                </c:pt>
                <c:pt idx="703">
                  <c:v>39423</c:v>
                </c:pt>
                <c:pt idx="704">
                  <c:v>39424</c:v>
                </c:pt>
                <c:pt idx="705">
                  <c:v>39425</c:v>
                </c:pt>
                <c:pt idx="706">
                  <c:v>39426</c:v>
                </c:pt>
                <c:pt idx="707">
                  <c:v>39427</c:v>
                </c:pt>
                <c:pt idx="708">
                  <c:v>39428</c:v>
                </c:pt>
                <c:pt idx="709">
                  <c:v>39429</c:v>
                </c:pt>
                <c:pt idx="710">
                  <c:v>39430</c:v>
                </c:pt>
                <c:pt idx="711">
                  <c:v>39431</c:v>
                </c:pt>
                <c:pt idx="712">
                  <c:v>39432</c:v>
                </c:pt>
                <c:pt idx="713">
                  <c:v>39433</c:v>
                </c:pt>
                <c:pt idx="714">
                  <c:v>39434</c:v>
                </c:pt>
                <c:pt idx="715">
                  <c:v>39435</c:v>
                </c:pt>
                <c:pt idx="716">
                  <c:v>39436</c:v>
                </c:pt>
                <c:pt idx="717">
                  <c:v>39437</c:v>
                </c:pt>
                <c:pt idx="718">
                  <c:v>39438</c:v>
                </c:pt>
                <c:pt idx="719">
                  <c:v>39439</c:v>
                </c:pt>
                <c:pt idx="720">
                  <c:v>39440</c:v>
                </c:pt>
                <c:pt idx="721">
                  <c:v>39441</c:v>
                </c:pt>
                <c:pt idx="722">
                  <c:v>39442</c:v>
                </c:pt>
                <c:pt idx="723">
                  <c:v>39443</c:v>
                </c:pt>
                <c:pt idx="724">
                  <c:v>39444</c:v>
                </c:pt>
                <c:pt idx="725">
                  <c:v>39445</c:v>
                </c:pt>
                <c:pt idx="726">
                  <c:v>39446</c:v>
                </c:pt>
                <c:pt idx="727">
                  <c:v>39447</c:v>
                </c:pt>
                <c:pt idx="728">
                  <c:v>39448</c:v>
                </c:pt>
                <c:pt idx="729">
                  <c:v>39449</c:v>
                </c:pt>
                <c:pt idx="730">
                  <c:v>39450</c:v>
                </c:pt>
                <c:pt idx="731">
                  <c:v>39451</c:v>
                </c:pt>
                <c:pt idx="732">
                  <c:v>39452</c:v>
                </c:pt>
                <c:pt idx="733">
                  <c:v>39453</c:v>
                </c:pt>
                <c:pt idx="734">
                  <c:v>39454</c:v>
                </c:pt>
                <c:pt idx="735">
                  <c:v>39455</c:v>
                </c:pt>
                <c:pt idx="736">
                  <c:v>39456</c:v>
                </c:pt>
                <c:pt idx="737">
                  <c:v>39457</c:v>
                </c:pt>
                <c:pt idx="738">
                  <c:v>39458</c:v>
                </c:pt>
                <c:pt idx="739">
                  <c:v>39459</c:v>
                </c:pt>
                <c:pt idx="740">
                  <c:v>39460</c:v>
                </c:pt>
                <c:pt idx="741">
                  <c:v>39461</c:v>
                </c:pt>
                <c:pt idx="742">
                  <c:v>39462</c:v>
                </c:pt>
                <c:pt idx="743">
                  <c:v>39463</c:v>
                </c:pt>
                <c:pt idx="744">
                  <c:v>39464</c:v>
                </c:pt>
                <c:pt idx="745">
                  <c:v>39465</c:v>
                </c:pt>
                <c:pt idx="746">
                  <c:v>39466</c:v>
                </c:pt>
                <c:pt idx="747">
                  <c:v>39467</c:v>
                </c:pt>
                <c:pt idx="748">
                  <c:v>39468</c:v>
                </c:pt>
                <c:pt idx="749">
                  <c:v>39469</c:v>
                </c:pt>
                <c:pt idx="750">
                  <c:v>39470</c:v>
                </c:pt>
                <c:pt idx="751">
                  <c:v>39471</c:v>
                </c:pt>
                <c:pt idx="752">
                  <c:v>39472</c:v>
                </c:pt>
                <c:pt idx="753">
                  <c:v>39473</c:v>
                </c:pt>
                <c:pt idx="754">
                  <c:v>39474</c:v>
                </c:pt>
                <c:pt idx="755">
                  <c:v>39475</c:v>
                </c:pt>
                <c:pt idx="756">
                  <c:v>39476</c:v>
                </c:pt>
                <c:pt idx="757">
                  <c:v>39477</c:v>
                </c:pt>
                <c:pt idx="758">
                  <c:v>39478</c:v>
                </c:pt>
                <c:pt idx="759">
                  <c:v>39479</c:v>
                </c:pt>
                <c:pt idx="760">
                  <c:v>39480</c:v>
                </c:pt>
                <c:pt idx="761">
                  <c:v>39481</c:v>
                </c:pt>
                <c:pt idx="762">
                  <c:v>39482</c:v>
                </c:pt>
                <c:pt idx="763">
                  <c:v>39483</c:v>
                </c:pt>
                <c:pt idx="764">
                  <c:v>39484</c:v>
                </c:pt>
                <c:pt idx="765">
                  <c:v>39485</c:v>
                </c:pt>
                <c:pt idx="766">
                  <c:v>39486</c:v>
                </c:pt>
                <c:pt idx="767">
                  <c:v>39487</c:v>
                </c:pt>
                <c:pt idx="768">
                  <c:v>39488</c:v>
                </c:pt>
                <c:pt idx="769">
                  <c:v>39489</c:v>
                </c:pt>
                <c:pt idx="770">
                  <c:v>39490</c:v>
                </c:pt>
                <c:pt idx="771">
                  <c:v>39491</c:v>
                </c:pt>
                <c:pt idx="772">
                  <c:v>39492</c:v>
                </c:pt>
                <c:pt idx="773">
                  <c:v>39493</c:v>
                </c:pt>
                <c:pt idx="774">
                  <c:v>39494</c:v>
                </c:pt>
                <c:pt idx="775">
                  <c:v>39495</c:v>
                </c:pt>
                <c:pt idx="776">
                  <c:v>39496</c:v>
                </c:pt>
                <c:pt idx="777">
                  <c:v>39497</c:v>
                </c:pt>
                <c:pt idx="778">
                  <c:v>39498</c:v>
                </c:pt>
                <c:pt idx="779">
                  <c:v>39499</c:v>
                </c:pt>
                <c:pt idx="780">
                  <c:v>39500</c:v>
                </c:pt>
                <c:pt idx="781">
                  <c:v>39501</c:v>
                </c:pt>
                <c:pt idx="782">
                  <c:v>39502</c:v>
                </c:pt>
                <c:pt idx="783">
                  <c:v>39503</c:v>
                </c:pt>
                <c:pt idx="784">
                  <c:v>39504</c:v>
                </c:pt>
                <c:pt idx="785">
                  <c:v>39505</c:v>
                </c:pt>
                <c:pt idx="786">
                  <c:v>39506</c:v>
                </c:pt>
                <c:pt idx="787">
                  <c:v>39507</c:v>
                </c:pt>
                <c:pt idx="788">
                  <c:v>39508</c:v>
                </c:pt>
                <c:pt idx="789">
                  <c:v>39509</c:v>
                </c:pt>
                <c:pt idx="790">
                  <c:v>39510</c:v>
                </c:pt>
                <c:pt idx="791">
                  <c:v>39511</c:v>
                </c:pt>
                <c:pt idx="792">
                  <c:v>39512</c:v>
                </c:pt>
                <c:pt idx="793">
                  <c:v>39513</c:v>
                </c:pt>
                <c:pt idx="794">
                  <c:v>39514</c:v>
                </c:pt>
                <c:pt idx="795">
                  <c:v>39515</c:v>
                </c:pt>
                <c:pt idx="796">
                  <c:v>39516</c:v>
                </c:pt>
                <c:pt idx="797">
                  <c:v>39517</c:v>
                </c:pt>
                <c:pt idx="798">
                  <c:v>39518</c:v>
                </c:pt>
                <c:pt idx="799">
                  <c:v>39519</c:v>
                </c:pt>
                <c:pt idx="800">
                  <c:v>39520</c:v>
                </c:pt>
                <c:pt idx="801">
                  <c:v>39521</c:v>
                </c:pt>
                <c:pt idx="802">
                  <c:v>39522</c:v>
                </c:pt>
                <c:pt idx="803">
                  <c:v>39523</c:v>
                </c:pt>
                <c:pt idx="804">
                  <c:v>39524</c:v>
                </c:pt>
                <c:pt idx="805">
                  <c:v>39525</c:v>
                </c:pt>
                <c:pt idx="806">
                  <c:v>39526</c:v>
                </c:pt>
                <c:pt idx="807">
                  <c:v>39527</c:v>
                </c:pt>
                <c:pt idx="808">
                  <c:v>39528</c:v>
                </c:pt>
                <c:pt idx="809">
                  <c:v>39529</c:v>
                </c:pt>
                <c:pt idx="810">
                  <c:v>39530</c:v>
                </c:pt>
                <c:pt idx="811">
                  <c:v>39531</c:v>
                </c:pt>
                <c:pt idx="812">
                  <c:v>39532</c:v>
                </c:pt>
                <c:pt idx="813">
                  <c:v>39533</c:v>
                </c:pt>
                <c:pt idx="814">
                  <c:v>39534</c:v>
                </c:pt>
                <c:pt idx="815">
                  <c:v>39535</c:v>
                </c:pt>
                <c:pt idx="816">
                  <c:v>39536</c:v>
                </c:pt>
                <c:pt idx="817">
                  <c:v>39537</c:v>
                </c:pt>
                <c:pt idx="818">
                  <c:v>39538</c:v>
                </c:pt>
                <c:pt idx="819">
                  <c:v>39539</c:v>
                </c:pt>
                <c:pt idx="820">
                  <c:v>39540</c:v>
                </c:pt>
                <c:pt idx="821">
                  <c:v>39541</c:v>
                </c:pt>
                <c:pt idx="822">
                  <c:v>39542</c:v>
                </c:pt>
                <c:pt idx="823">
                  <c:v>39543</c:v>
                </c:pt>
                <c:pt idx="824">
                  <c:v>39544</c:v>
                </c:pt>
                <c:pt idx="825">
                  <c:v>39545</c:v>
                </c:pt>
                <c:pt idx="826">
                  <c:v>39546</c:v>
                </c:pt>
                <c:pt idx="827">
                  <c:v>39547</c:v>
                </c:pt>
                <c:pt idx="828">
                  <c:v>39548</c:v>
                </c:pt>
                <c:pt idx="829">
                  <c:v>39549</c:v>
                </c:pt>
                <c:pt idx="830">
                  <c:v>39550</c:v>
                </c:pt>
                <c:pt idx="831">
                  <c:v>39551</c:v>
                </c:pt>
                <c:pt idx="832">
                  <c:v>39552</c:v>
                </c:pt>
                <c:pt idx="833">
                  <c:v>39553</c:v>
                </c:pt>
                <c:pt idx="834">
                  <c:v>39554</c:v>
                </c:pt>
                <c:pt idx="835">
                  <c:v>39555</c:v>
                </c:pt>
                <c:pt idx="836">
                  <c:v>39556</c:v>
                </c:pt>
                <c:pt idx="837">
                  <c:v>39557</c:v>
                </c:pt>
                <c:pt idx="838">
                  <c:v>39558</c:v>
                </c:pt>
                <c:pt idx="839">
                  <c:v>39559</c:v>
                </c:pt>
                <c:pt idx="840">
                  <c:v>39560</c:v>
                </c:pt>
                <c:pt idx="841">
                  <c:v>39561</c:v>
                </c:pt>
                <c:pt idx="842">
                  <c:v>39562</c:v>
                </c:pt>
                <c:pt idx="843">
                  <c:v>39563</c:v>
                </c:pt>
                <c:pt idx="844">
                  <c:v>39564</c:v>
                </c:pt>
                <c:pt idx="845">
                  <c:v>39565</c:v>
                </c:pt>
                <c:pt idx="846">
                  <c:v>39566</c:v>
                </c:pt>
                <c:pt idx="847">
                  <c:v>39567</c:v>
                </c:pt>
                <c:pt idx="848">
                  <c:v>39568</c:v>
                </c:pt>
                <c:pt idx="849">
                  <c:v>39569</c:v>
                </c:pt>
                <c:pt idx="850">
                  <c:v>39570</c:v>
                </c:pt>
                <c:pt idx="851">
                  <c:v>39571</c:v>
                </c:pt>
                <c:pt idx="852">
                  <c:v>39572</c:v>
                </c:pt>
                <c:pt idx="853">
                  <c:v>39573</c:v>
                </c:pt>
                <c:pt idx="854">
                  <c:v>39574</c:v>
                </c:pt>
                <c:pt idx="855">
                  <c:v>39575</c:v>
                </c:pt>
                <c:pt idx="856">
                  <c:v>39576</c:v>
                </c:pt>
                <c:pt idx="857">
                  <c:v>39577</c:v>
                </c:pt>
                <c:pt idx="858">
                  <c:v>39578</c:v>
                </c:pt>
                <c:pt idx="859">
                  <c:v>39579</c:v>
                </c:pt>
                <c:pt idx="860">
                  <c:v>39580</c:v>
                </c:pt>
                <c:pt idx="861">
                  <c:v>39581</c:v>
                </c:pt>
                <c:pt idx="862">
                  <c:v>39582</c:v>
                </c:pt>
                <c:pt idx="863">
                  <c:v>39583</c:v>
                </c:pt>
                <c:pt idx="864">
                  <c:v>39584</c:v>
                </c:pt>
                <c:pt idx="865">
                  <c:v>39585</c:v>
                </c:pt>
                <c:pt idx="866">
                  <c:v>39586</c:v>
                </c:pt>
                <c:pt idx="867">
                  <c:v>39587</c:v>
                </c:pt>
                <c:pt idx="868">
                  <c:v>39588</c:v>
                </c:pt>
                <c:pt idx="869">
                  <c:v>39589</c:v>
                </c:pt>
                <c:pt idx="870">
                  <c:v>39590</c:v>
                </c:pt>
                <c:pt idx="871">
                  <c:v>39591</c:v>
                </c:pt>
                <c:pt idx="872">
                  <c:v>39592</c:v>
                </c:pt>
                <c:pt idx="873">
                  <c:v>39593</c:v>
                </c:pt>
                <c:pt idx="874">
                  <c:v>39594</c:v>
                </c:pt>
                <c:pt idx="875">
                  <c:v>39595</c:v>
                </c:pt>
                <c:pt idx="876">
                  <c:v>39596</c:v>
                </c:pt>
                <c:pt idx="877">
                  <c:v>39597</c:v>
                </c:pt>
                <c:pt idx="878">
                  <c:v>39598</c:v>
                </c:pt>
                <c:pt idx="879">
                  <c:v>39599</c:v>
                </c:pt>
                <c:pt idx="880">
                  <c:v>39600</c:v>
                </c:pt>
                <c:pt idx="881">
                  <c:v>39601</c:v>
                </c:pt>
                <c:pt idx="882">
                  <c:v>39602</c:v>
                </c:pt>
                <c:pt idx="883">
                  <c:v>39603</c:v>
                </c:pt>
                <c:pt idx="884">
                  <c:v>39604</c:v>
                </c:pt>
                <c:pt idx="885">
                  <c:v>39605</c:v>
                </c:pt>
                <c:pt idx="886">
                  <c:v>39606</c:v>
                </c:pt>
                <c:pt idx="887">
                  <c:v>39607</c:v>
                </c:pt>
                <c:pt idx="888">
                  <c:v>39608</c:v>
                </c:pt>
                <c:pt idx="889">
                  <c:v>39609</c:v>
                </c:pt>
                <c:pt idx="890">
                  <c:v>39610</c:v>
                </c:pt>
                <c:pt idx="891">
                  <c:v>39611</c:v>
                </c:pt>
                <c:pt idx="892">
                  <c:v>39612</c:v>
                </c:pt>
                <c:pt idx="893">
                  <c:v>39613</c:v>
                </c:pt>
                <c:pt idx="894">
                  <c:v>39614</c:v>
                </c:pt>
                <c:pt idx="895">
                  <c:v>39615</c:v>
                </c:pt>
                <c:pt idx="896">
                  <c:v>39616</c:v>
                </c:pt>
                <c:pt idx="897">
                  <c:v>39617</c:v>
                </c:pt>
                <c:pt idx="898">
                  <c:v>39618</c:v>
                </c:pt>
                <c:pt idx="899">
                  <c:v>39619</c:v>
                </c:pt>
                <c:pt idx="900">
                  <c:v>39620</c:v>
                </c:pt>
                <c:pt idx="901">
                  <c:v>39621</c:v>
                </c:pt>
                <c:pt idx="902">
                  <c:v>39622</c:v>
                </c:pt>
                <c:pt idx="903">
                  <c:v>39623</c:v>
                </c:pt>
                <c:pt idx="904">
                  <c:v>39624</c:v>
                </c:pt>
                <c:pt idx="905">
                  <c:v>39625</c:v>
                </c:pt>
                <c:pt idx="906">
                  <c:v>39626</c:v>
                </c:pt>
                <c:pt idx="907">
                  <c:v>39627</c:v>
                </c:pt>
                <c:pt idx="908">
                  <c:v>39628</c:v>
                </c:pt>
                <c:pt idx="909">
                  <c:v>39629</c:v>
                </c:pt>
                <c:pt idx="910">
                  <c:v>39630</c:v>
                </c:pt>
                <c:pt idx="911">
                  <c:v>39631</c:v>
                </c:pt>
                <c:pt idx="912">
                  <c:v>39632</c:v>
                </c:pt>
                <c:pt idx="913">
                  <c:v>39633</c:v>
                </c:pt>
                <c:pt idx="914">
                  <c:v>39634</c:v>
                </c:pt>
                <c:pt idx="915">
                  <c:v>39635</c:v>
                </c:pt>
                <c:pt idx="916">
                  <c:v>39636</c:v>
                </c:pt>
                <c:pt idx="917">
                  <c:v>39637</c:v>
                </c:pt>
                <c:pt idx="918">
                  <c:v>39638</c:v>
                </c:pt>
                <c:pt idx="919">
                  <c:v>39639</c:v>
                </c:pt>
                <c:pt idx="920">
                  <c:v>39640</c:v>
                </c:pt>
                <c:pt idx="921">
                  <c:v>39641</c:v>
                </c:pt>
                <c:pt idx="922">
                  <c:v>39642</c:v>
                </c:pt>
                <c:pt idx="923">
                  <c:v>39643</c:v>
                </c:pt>
                <c:pt idx="924">
                  <c:v>39644</c:v>
                </c:pt>
                <c:pt idx="925">
                  <c:v>39645</c:v>
                </c:pt>
                <c:pt idx="926">
                  <c:v>39646</c:v>
                </c:pt>
                <c:pt idx="927">
                  <c:v>39647</c:v>
                </c:pt>
                <c:pt idx="928">
                  <c:v>39648</c:v>
                </c:pt>
                <c:pt idx="929">
                  <c:v>39649</c:v>
                </c:pt>
                <c:pt idx="930">
                  <c:v>39650</c:v>
                </c:pt>
                <c:pt idx="931">
                  <c:v>39651</c:v>
                </c:pt>
                <c:pt idx="932">
                  <c:v>39652</c:v>
                </c:pt>
                <c:pt idx="933">
                  <c:v>39653</c:v>
                </c:pt>
                <c:pt idx="934">
                  <c:v>39654</c:v>
                </c:pt>
                <c:pt idx="935">
                  <c:v>39655</c:v>
                </c:pt>
                <c:pt idx="936">
                  <c:v>39656</c:v>
                </c:pt>
                <c:pt idx="937">
                  <c:v>39657</c:v>
                </c:pt>
                <c:pt idx="938">
                  <c:v>39658</c:v>
                </c:pt>
                <c:pt idx="939">
                  <c:v>39659</c:v>
                </c:pt>
                <c:pt idx="940">
                  <c:v>39660</c:v>
                </c:pt>
                <c:pt idx="941">
                  <c:v>39661</c:v>
                </c:pt>
                <c:pt idx="942">
                  <c:v>39662</c:v>
                </c:pt>
                <c:pt idx="943">
                  <c:v>39663</c:v>
                </c:pt>
                <c:pt idx="944">
                  <c:v>39664</c:v>
                </c:pt>
                <c:pt idx="945">
                  <c:v>39665</c:v>
                </c:pt>
                <c:pt idx="946">
                  <c:v>39666</c:v>
                </c:pt>
                <c:pt idx="947">
                  <c:v>39667</c:v>
                </c:pt>
                <c:pt idx="948">
                  <c:v>39668</c:v>
                </c:pt>
                <c:pt idx="949">
                  <c:v>39669</c:v>
                </c:pt>
                <c:pt idx="950">
                  <c:v>39670</c:v>
                </c:pt>
                <c:pt idx="951">
                  <c:v>39671</c:v>
                </c:pt>
                <c:pt idx="952">
                  <c:v>39672</c:v>
                </c:pt>
                <c:pt idx="953">
                  <c:v>39673</c:v>
                </c:pt>
                <c:pt idx="954">
                  <c:v>39674</c:v>
                </c:pt>
                <c:pt idx="955">
                  <c:v>39675</c:v>
                </c:pt>
                <c:pt idx="956">
                  <c:v>39676</c:v>
                </c:pt>
                <c:pt idx="957">
                  <c:v>39677</c:v>
                </c:pt>
                <c:pt idx="958">
                  <c:v>39678</c:v>
                </c:pt>
                <c:pt idx="959">
                  <c:v>39679</c:v>
                </c:pt>
                <c:pt idx="960">
                  <c:v>39680</c:v>
                </c:pt>
                <c:pt idx="961">
                  <c:v>39681</c:v>
                </c:pt>
                <c:pt idx="962">
                  <c:v>39682</c:v>
                </c:pt>
                <c:pt idx="963">
                  <c:v>39683</c:v>
                </c:pt>
                <c:pt idx="964">
                  <c:v>39684</c:v>
                </c:pt>
                <c:pt idx="965">
                  <c:v>39685</c:v>
                </c:pt>
                <c:pt idx="966">
                  <c:v>39686</c:v>
                </c:pt>
                <c:pt idx="967">
                  <c:v>39687</c:v>
                </c:pt>
                <c:pt idx="968">
                  <c:v>39688</c:v>
                </c:pt>
                <c:pt idx="969">
                  <c:v>39689</c:v>
                </c:pt>
                <c:pt idx="970">
                  <c:v>39690</c:v>
                </c:pt>
                <c:pt idx="971">
                  <c:v>39691</c:v>
                </c:pt>
                <c:pt idx="972">
                  <c:v>39692</c:v>
                </c:pt>
                <c:pt idx="973">
                  <c:v>39693</c:v>
                </c:pt>
                <c:pt idx="974">
                  <c:v>39694</c:v>
                </c:pt>
                <c:pt idx="975">
                  <c:v>39695</c:v>
                </c:pt>
                <c:pt idx="976">
                  <c:v>39696</c:v>
                </c:pt>
                <c:pt idx="977">
                  <c:v>39697</c:v>
                </c:pt>
                <c:pt idx="978">
                  <c:v>39698</c:v>
                </c:pt>
                <c:pt idx="979">
                  <c:v>39699</c:v>
                </c:pt>
                <c:pt idx="980">
                  <c:v>39700</c:v>
                </c:pt>
                <c:pt idx="981">
                  <c:v>39701</c:v>
                </c:pt>
                <c:pt idx="982">
                  <c:v>39702</c:v>
                </c:pt>
                <c:pt idx="983">
                  <c:v>39703</c:v>
                </c:pt>
                <c:pt idx="984">
                  <c:v>39704</c:v>
                </c:pt>
                <c:pt idx="985">
                  <c:v>39705</c:v>
                </c:pt>
                <c:pt idx="986">
                  <c:v>39706</c:v>
                </c:pt>
                <c:pt idx="987">
                  <c:v>39707</c:v>
                </c:pt>
                <c:pt idx="988">
                  <c:v>39708</c:v>
                </c:pt>
                <c:pt idx="989">
                  <c:v>39709</c:v>
                </c:pt>
                <c:pt idx="990">
                  <c:v>39710</c:v>
                </c:pt>
                <c:pt idx="991">
                  <c:v>39711</c:v>
                </c:pt>
                <c:pt idx="992">
                  <c:v>39712</c:v>
                </c:pt>
                <c:pt idx="993">
                  <c:v>39713</c:v>
                </c:pt>
                <c:pt idx="994">
                  <c:v>39714</c:v>
                </c:pt>
                <c:pt idx="995">
                  <c:v>39715</c:v>
                </c:pt>
                <c:pt idx="996">
                  <c:v>39716</c:v>
                </c:pt>
                <c:pt idx="997">
                  <c:v>39717</c:v>
                </c:pt>
                <c:pt idx="998">
                  <c:v>39718</c:v>
                </c:pt>
                <c:pt idx="999">
                  <c:v>39719</c:v>
                </c:pt>
                <c:pt idx="1000">
                  <c:v>39720</c:v>
                </c:pt>
                <c:pt idx="1001">
                  <c:v>39721</c:v>
                </c:pt>
                <c:pt idx="1002">
                  <c:v>39722</c:v>
                </c:pt>
                <c:pt idx="1003">
                  <c:v>39723</c:v>
                </c:pt>
                <c:pt idx="1004">
                  <c:v>39724</c:v>
                </c:pt>
                <c:pt idx="1005">
                  <c:v>39725</c:v>
                </c:pt>
                <c:pt idx="1006">
                  <c:v>39726</c:v>
                </c:pt>
                <c:pt idx="1007">
                  <c:v>39727</c:v>
                </c:pt>
                <c:pt idx="1008">
                  <c:v>39728</c:v>
                </c:pt>
                <c:pt idx="1009">
                  <c:v>39729</c:v>
                </c:pt>
                <c:pt idx="1010">
                  <c:v>39730</c:v>
                </c:pt>
                <c:pt idx="1011">
                  <c:v>39731</c:v>
                </c:pt>
                <c:pt idx="1012">
                  <c:v>39732</c:v>
                </c:pt>
                <c:pt idx="1013">
                  <c:v>39733</c:v>
                </c:pt>
                <c:pt idx="1014">
                  <c:v>39734</c:v>
                </c:pt>
                <c:pt idx="1015">
                  <c:v>39735</c:v>
                </c:pt>
                <c:pt idx="1016">
                  <c:v>39736</c:v>
                </c:pt>
                <c:pt idx="1017">
                  <c:v>39737</c:v>
                </c:pt>
                <c:pt idx="1018">
                  <c:v>39738</c:v>
                </c:pt>
                <c:pt idx="1019">
                  <c:v>39739</c:v>
                </c:pt>
                <c:pt idx="1020">
                  <c:v>39740</c:v>
                </c:pt>
                <c:pt idx="1021">
                  <c:v>39741</c:v>
                </c:pt>
                <c:pt idx="1022">
                  <c:v>39742</c:v>
                </c:pt>
                <c:pt idx="1023">
                  <c:v>39743</c:v>
                </c:pt>
                <c:pt idx="1024">
                  <c:v>39744</c:v>
                </c:pt>
                <c:pt idx="1025">
                  <c:v>39745</c:v>
                </c:pt>
                <c:pt idx="1026">
                  <c:v>39746</c:v>
                </c:pt>
                <c:pt idx="1027">
                  <c:v>39747</c:v>
                </c:pt>
                <c:pt idx="1028">
                  <c:v>39748</c:v>
                </c:pt>
                <c:pt idx="1029">
                  <c:v>39749</c:v>
                </c:pt>
                <c:pt idx="1030">
                  <c:v>39750</c:v>
                </c:pt>
                <c:pt idx="1031">
                  <c:v>39751</c:v>
                </c:pt>
                <c:pt idx="1032">
                  <c:v>39752</c:v>
                </c:pt>
                <c:pt idx="1033">
                  <c:v>39753</c:v>
                </c:pt>
                <c:pt idx="1034">
                  <c:v>39754</c:v>
                </c:pt>
                <c:pt idx="1035">
                  <c:v>39755</c:v>
                </c:pt>
                <c:pt idx="1036">
                  <c:v>39756</c:v>
                </c:pt>
                <c:pt idx="1037">
                  <c:v>39757</c:v>
                </c:pt>
                <c:pt idx="1038">
                  <c:v>39758</c:v>
                </c:pt>
                <c:pt idx="1039">
                  <c:v>39759</c:v>
                </c:pt>
                <c:pt idx="1040">
                  <c:v>39760</c:v>
                </c:pt>
                <c:pt idx="1041">
                  <c:v>39761</c:v>
                </c:pt>
                <c:pt idx="1042">
                  <c:v>39762</c:v>
                </c:pt>
                <c:pt idx="1043">
                  <c:v>39763</c:v>
                </c:pt>
                <c:pt idx="1044">
                  <c:v>39764</c:v>
                </c:pt>
                <c:pt idx="1045">
                  <c:v>39765</c:v>
                </c:pt>
                <c:pt idx="1046">
                  <c:v>39766</c:v>
                </c:pt>
                <c:pt idx="1047">
                  <c:v>39767</c:v>
                </c:pt>
                <c:pt idx="1048">
                  <c:v>39768</c:v>
                </c:pt>
                <c:pt idx="1049">
                  <c:v>39769</c:v>
                </c:pt>
                <c:pt idx="1050">
                  <c:v>39770</c:v>
                </c:pt>
                <c:pt idx="1051">
                  <c:v>39771</c:v>
                </c:pt>
                <c:pt idx="1052">
                  <c:v>39772</c:v>
                </c:pt>
                <c:pt idx="1053">
                  <c:v>39773</c:v>
                </c:pt>
                <c:pt idx="1054">
                  <c:v>39774</c:v>
                </c:pt>
                <c:pt idx="1055">
                  <c:v>39775</c:v>
                </c:pt>
                <c:pt idx="1056">
                  <c:v>39776</c:v>
                </c:pt>
                <c:pt idx="1057">
                  <c:v>39777</c:v>
                </c:pt>
                <c:pt idx="1058">
                  <c:v>39778</c:v>
                </c:pt>
                <c:pt idx="1059">
                  <c:v>39779</c:v>
                </c:pt>
                <c:pt idx="1060">
                  <c:v>39780</c:v>
                </c:pt>
                <c:pt idx="1061">
                  <c:v>39781</c:v>
                </c:pt>
                <c:pt idx="1062">
                  <c:v>39782</c:v>
                </c:pt>
                <c:pt idx="1063">
                  <c:v>39783</c:v>
                </c:pt>
                <c:pt idx="1064">
                  <c:v>39784</c:v>
                </c:pt>
                <c:pt idx="1065">
                  <c:v>39785</c:v>
                </c:pt>
                <c:pt idx="1066">
                  <c:v>39786</c:v>
                </c:pt>
                <c:pt idx="1067">
                  <c:v>39787</c:v>
                </c:pt>
                <c:pt idx="1068">
                  <c:v>39788</c:v>
                </c:pt>
                <c:pt idx="1069">
                  <c:v>39789</c:v>
                </c:pt>
                <c:pt idx="1070">
                  <c:v>39790</c:v>
                </c:pt>
                <c:pt idx="1071">
                  <c:v>39791</c:v>
                </c:pt>
                <c:pt idx="1072">
                  <c:v>39792</c:v>
                </c:pt>
                <c:pt idx="1073">
                  <c:v>39793</c:v>
                </c:pt>
                <c:pt idx="1074">
                  <c:v>39794</c:v>
                </c:pt>
                <c:pt idx="1075">
                  <c:v>39795</c:v>
                </c:pt>
                <c:pt idx="1076">
                  <c:v>39796</c:v>
                </c:pt>
                <c:pt idx="1077">
                  <c:v>39797</c:v>
                </c:pt>
                <c:pt idx="1078">
                  <c:v>39798</c:v>
                </c:pt>
                <c:pt idx="1079">
                  <c:v>39799</c:v>
                </c:pt>
                <c:pt idx="1080">
                  <c:v>39800</c:v>
                </c:pt>
                <c:pt idx="1081">
                  <c:v>39801</c:v>
                </c:pt>
                <c:pt idx="1082">
                  <c:v>39802</c:v>
                </c:pt>
                <c:pt idx="1083">
                  <c:v>39803</c:v>
                </c:pt>
                <c:pt idx="1084">
                  <c:v>39804</c:v>
                </c:pt>
                <c:pt idx="1085">
                  <c:v>39805</c:v>
                </c:pt>
                <c:pt idx="1086">
                  <c:v>39806</c:v>
                </c:pt>
                <c:pt idx="1087">
                  <c:v>39807</c:v>
                </c:pt>
                <c:pt idx="1088">
                  <c:v>39808</c:v>
                </c:pt>
                <c:pt idx="1089">
                  <c:v>39809</c:v>
                </c:pt>
                <c:pt idx="1090">
                  <c:v>39810</c:v>
                </c:pt>
                <c:pt idx="1091">
                  <c:v>39811</c:v>
                </c:pt>
                <c:pt idx="1092">
                  <c:v>39812</c:v>
                </c:pt>
                <c:pt idx="1093">
                  <c:v>39813</c:v>
                </c:pt>
                <c:pt idx="1094">
                  <c:v>39814</c:v>
                </c:pt>
                <c:pt idx="1095">
                  <c:v>39815</c:v>
                </c:pt>
                <c:pt idx="1096">
                  <c:v>39816</c:v>
                </c:pt>
                <c:pt idx="1097">
                  <c:v>39817</c:v>
                </c:pt>
                <c:pt idx="1098">
                  <c:v>39818</c:v>
                </c:pt>
                <c:pt idx="1099">
                  <c:v>39819</c:v>
                </c:pt>
                <c:pt idx="1100">
                  <c:v>39820</c:v>
                </c:pt>
                <c:pt idx="1101">
                  <c:v>39821</c:v>
                </c:pt>
                <c:pt idx="1102">
                  <c:v>39822</c:v>
                </c:pt>
                <c:pt idx="1103">
                  <c:v>39823</c:v>
                </c:pt>
                <c:pt idx="1104">
                  <c:v>39824</c:v>
                </c:pt>
                <c:pt idx="1105">
                  <c:v>39825</c:v>
                </c:pt>
                <c:pt idx="1106">
                  <c:v>39826</c:v>
                </c:pt>
                <c:pt idx="1107">
                  <c:v>39827</c:v>
                </c:pt>
                <c:pt idx="1108">
                  <c:v>39828</c:v>
                </c:pt>
                <c:pt idx="1109">
                  <c:v>39829</c:v>
                </c:pt>
                <c:pt idx="1110">
                  <c:v>39830</c:v>
                </c:pt>
                <c:pt idx="1111">
                  <c:v>39831</c:v>
                </c:pt>
                <c:pt idx="1112">
                  <c:v>39832</c:v>
                </c:pt>
                <c:pt idx="1113">
                  <c:v>39833</c:v>
                </c:pt>
                <c:pt idx="1114">
                  <c:v>39834</c:v>
                </c:pt>
                <c:pt idx="1115">
                  <c:v>39835</c:v>
                </c:pt>
                <c:pt idx="1116">
                  <c:v>39836</c:v>
                </c:pt>
                <c:pt idx="1117">
                  <c:v>39837</c:v>
                </c:pt>
                <c:pt idx="1118">
                  <c:v>39838</c:v>
                </c:pt>
                <c:pt idx="1119">
                  <c:v>39839</c:v>
                </c:pt>
                <c:pt idx="1120">
                  <c:v>39840</c:v>
                </c:pt>
                <c:pt idx="1121">
                  <c:v>39841</c:v>
                </c:pt>
                <c:pt idx="1122">
                  <c:v>39842</c:v>
                </c:pt>
                <c:pt idx="1123">
                  <c:v>39843</c:v>
                </c:pt>
                <c:pt idx="1124">
                  <c:v>39844</c:v>
                </c:pt>
                <c:pt idx="1125">
                  <c:v>39845</c:v>
                </c:pt>
                <c:pt idx="1126">
                  <c:v>39846</c:v>
                </c:pt>
                <c:pt idx="1127">
                  <c:v>39847</c:v>
                </c:pt>
                <c:pt idx="1128">
                  <c:v>39848</c:v>
                </c:pt>
                <c:pt idx="1129">
                  <c:v>39849</c:v>
                </c:pt>
                <c:pt idx="1130">
                  <c:v>39850</c:v>
                </c:pt>
                <c:pt idx="1131">
                  <c:v>39851</c:v>
                </c:pt>
                <c:pt idx="1132">
                  <c:v>39852</c:v>
                </c:pt>
                <c:pt idx="1133">
                  <c:v>39853</c:v>
                </c:pt>
                <c:pt idx="1134">
                  <c:v>39854</c:v>
                </c:pt>
                <c:pt idx="1135">
                  <c:v>39855</c:v>
                </c:pt>
                <c:pt idx="1136">
                  <c:v>39856</c:v>
                </c:pt>
                <c:pt idx="1137">
                  <c:v>39857</c:v>
                </c:pt>
                <c:pt idx="1138">
                  <c:v>39858</c:v>
                </c:pt>
                <c:pt idx="1139">
                  <c:v>39859</c:v>
                </c:pt>
                <c:pt idx="1140">
                  <c:v>39860</c:v>
                </c:pt>
                <c:pt idx="1141">
                  <c:v>39861</c:v>
                </c:pt>
                <c:pt idx="1142">
                  <c:v>39862</c:v>
                </c:pt>
                <c:pt idx="1143">
                  <c:v>39863</c:v>
                </c:pt>
                <c:pt idx="1144">
                  <c:v>39864</c:v>
                </c:pt>
                <c:pt idx="1145">
                  <c:v>39865</c:v>
                </c:pt>
                <c:pt idx="1146">
                  <c:v>39866</c:v>
                </c:pt>
                <c:pt idx="1147">
                  <c:v>39867</c:v>
                </c:pt>
                <c:pt idx="1148">
                  <c:v>39868</c:v>
                </c:pt>
                <c:pt idx="1149">
                  <c:v>39869</c:v>
                </c:pt>
                <c:pt idx="1150">
                  <c:v>39870</c:v>
                </c:pt>
                <c:pt idx="1151">
                  <c:v>39871</c:v>
                </c:pt>
                <c:pt idx="1152">
                  <c:v>39872</c:v>
                </c:pt>
                <c:pt idx="1153">
                  <c:v>39873</c:v>
                </c:pt>
                <c:pt idx="1154">
                  <c:v>39874</c:v>
                </c:pt>
                <c:pt idx="1155">
                  <c:v>39875</c:v>
                </c:pt>
                <c:pt idx="1156">
                  <c:v>39876</c:v>
                </c:pt>
                <c:pt idx="1157">
                  <c:v>39877</c:v>
                </c:pt>
                <c:pt idx="1158">
                  <c:v>39878</c:v>
                </c:pt>
                <c:pt idx="1159">
                  <c:v>39879</c:v>
                </c:pt>
                <c:pt idx="1160">
                  <c:v>39880</c:v>
                </c:pt>
                <c:pt idx="1161">
                  <c:v>39881</c:v>
                </c:pt>
                <c:pt idx="1162">
                  <c:v>39882</c:v>
                </c:pt>
                <c:pt idx="1163">
                  <c:v>39883</c:v>
                </c:pt>
                <c:pt idx="1164">
                  <c:v>39884</c:v>
                </c:pt>
                <c:pt idx="1165">
                  <c:v>39885</c:v>
                </c:pt>
                <c:pt idx="1166">
                  <c:v>39886</c:v>
                </c:pt>
                <c:pt idx="1167">
                  <c:v>39887</c:v>
                </c:pt>
                <c:pt idx="1168">
                  <c:v>39888</c:v>
                </c:pt>
                <c:pt idx="1169">
                  <c:v>39889</c:v>
                </c:pt>
                <c:pt idx="1170">
                  <c:v>39890</c:v>
                </c:pt>
                <c:pt idx="1171">
                  <c:v>39891</c:v>
                </c:pt>
                <c:pt idx="1172">
                  <c:v>39892</c:v>
                </c:pt>
                <c:pt idx="1173">
                  <c:v>39893</c:v>
                </c:pt>
                <c:pt idx="1174">
                  <c:v>39894</c:v>
                </c:pt>
                <c:pt idx="1175">
                  <c:v>39895</c:v>
                </c:pt>
                <c:pt idx="1176">
                  <c:v>39896</c:v>
                </c:pt>
                <c:pt idx="1177">
                  <c:v>39897</c:v>
                </c:pt>
                <c:pt idx="1178">
                  <c:v>39898</c:v>
                </c:pt>
                <c:pt idx="1179">
                  <c:v>39899</c:v>
                </c:pt>
                <c:pt idx="1180">
                  <c:v>39900</c:v>
                </c:pt>
                <c:pt idx="1181">
                  <c:v>39901</c:v>
                </c:pt>
                <c:pt idx="1182">
                  <c:v>39902</c:v>
                </c:pt>
                <c:pt idx="1183">
                  <c:v>39903</c:v>
                </c:pt>
                <c:pt idx="1184">
                  <c:v>39904</c:v>
                </c:pt>
                <c:pt idx="1185">
                  <c:v>39905</c:v>
                </c:pt>
                <c:pt idx="1186">
                  <c:v>39906</c:v>
                </c:pt>
                <c:pt idx="1187">
                  <c:v>39907</c:v>
                </c:pt>
                <c:pt idx="1188">
                  <c:v>39908</c:v>
                </c:pt>
                <c:pt idx="1189">
                  <c:v>39909</c:v>
                </c:pt>
                <c:pt idx="1190">
                  <c:v>39910</c:v>
                </c:pt>
                <c:pt idx="1191">
                  <c:v>39911</c:v>
                </c:pt>
                <c:pt idx="1192">
                  <c:v>39912</c:v>
                </c:pt>
                <c:pt idx="1193">
                  <c:v>39913</c:v>
                </c:pt>
                <c:pt idx="1194">
                  <c:v>39914</c:v>
                </c:pt>
                <c:pt idx="1195">
                  <c:v>39915</c:v>
                </c:pt>
                <c:pt idx="1196">
                  <c:v>39916</c:v>
                </c:pt>
                <c:pt idx="1197">
                  <c:v>39917</c:v>
                </c:pt>
                <c:pt idx="1198">
                  <c:v>39918</c:v>
                </c:pt>
                <c:pt idx="1199">
                  <c:v>39919</c:v>
                </c:pt>
                <c:pt idx="1200">
                  <c:v>39920</c:v>
                </c:pt>
                <c:pt idx="1201">
                  <c:v>39921</c:v>
                </c:pt>
                <c:pt idx="1202">
                  <c:v>39922</c:v>
                </c:pt>
                <c:pt idx="1203">
                  <c:v>39923</c:v>
                </c:pt>
                <c:pt idx="1204">
                  <c:v>39924</c:v>
                </c:pt>
                <c:pt idx="1205">
                  <c:v>39925</c:v>
                </c:pt>
                <c:pt idx="1206">
                  <c:v>39926</c:v>
                </c:pt>
                <c:pt idx="1207">
                  <c:v>39927</c:v>
                </c:pt>
                <c:pt idx="1208">
                  <c:v>39928</c:v>
                </c:pt>
                <c:pt idx="1209">
                  <c:v>39929</c:v>
                </c:pt>
                <c:pt idx="1210">
                  <c:v>39930</c:v>
                </c:pt>
                <c:pt idx="1211">
                  <c:v>39931</c:v>
                </c:pt>
                <c:pt idx="1212">
                  <c:v>39932</c:v>
                </c:pt>
                <c:pt idx="1213">
                  <c:v>39933</c:v>
                </c:pt>
                <c:pt idx="1214">
                  <c:v>39934</c:v>
                </c:pt>
                <c:pt idx="1215">
                  <c:v>39935</c:v>
                </c:pt>
                <c:pt idx="1216">
                  <c:v>39936</c:v>
                </c:pt>
                <c:pt idx="1217">
                  <c:v>39937</c:v>
                </c:pt>
                <c:pt idx="1218">
                  <c:v>39938</c:v>
                </c:pt>
                <c:pt idx="1219">
                  <c:v>39939</c:v>
                </c:pt>
                <c:pt idx="1220">
                  <c:v>39940</c:v>
                </c:pt>
                <c:pt idx="1221">
                  <c:v>39941</c:v>
                </c:pt>
                <c:pt idx="1222">
                  <c:v>39942</c:v>
                </c:pt>
                <c:pt idx="1223">
                  <c:v>39943</c:v>
                </c:pt>
                <c:pt idx="1224">
                  <c:v>39944</c:v>
                </c:pt>
                <c:pt idx="1225">
                  <c:v>39945</c:v>
                </c:pt>
                <c:pt idx="1226">
                  <c:v>39946</c:v>
                </c:pt>
                <c:pt idx="1227">
                  <c:v>39947</c:v>
                </c:pt>
                <c:pt idx="1228">
                  <c:v>39948</c:v>
                </c:pt>
                <c:pt idx="1229">
                  <c:v>39949</c:v>
                </c:pt>
                <c:pt idx="1230">
                  <c:v>39950</c:v>
                </c:pt>
                <c:pt idx="1231">
                  <c:v>39951</c:v>
                </c:pt>
                <c:pt idx="1232">
                  <c:v>39952</c:v>
                </c:pt>
                <c:pt idx="1233">
                  <c:v>39953</c:v>
                </c:pt>
                <c:pt idx="1234">
                  <c:v>39954</c:v>
                </c:pt>
                <c:pt idx="1235">
                  <c:v>39955</c:v>
                </c:pt>
                <c:pt idx="1236">
                  <c:v>39956</c:v>
                </c:pt>
                <c:pt idx="1237">
                  <c:v>39957</c:v>
                </c:pt>
                <c:pt idx="1238">
                  <c:v>39958</c:v>
                </c:pt>
                <c:pt idx="1239">
                  <c:v>39959</c:v>
                </c:pt>
                <c:pt idx="1240">
                  <c:v>39960</c:v>
                </c:pt>
                <c:pt idx="1241">
                  <c:v>39961</c:v>
                </c:pt>
                <c:pt idx="1242">
                  <c:v>39962</c:v>
                </c:pt>
                <c:pt idx="1243">
                  <c:v>39963</c:v>
                </c:pt>
                <c:pt idx="1244">
                  <c:v>39964</c:v>
                </c:pt>
                <c:pt idx="1245">
                  <c:v>39965</c:v>
                </c:pt>
                <c:pt idx="1246">
                  <c:v>39966</c:v>
                </c:pt>
                <c:pt idx="1247">
                  <c:v>39967</c:v>
                </c:pt>
                <c:pt idx="1248">
                  <c:v>39968</c:v>
                </c:pt>
                <c:pt idx="1249">
                  <c:v>39969</c:v>
                </c:pt>
                <c:pt idx="1250">
                  <c:v>39970</c:v>
                </c:pt>
                <c:pt idx="1251">
                  <c:v>39971</c:v>
                </c:pt>
                <c:pt idx="1252">
                  <c:v>39972</c:v>
                </c:pt>
                <c:pt idx="1253">
                  <c:v>39973</c:v>
                </c:pt>
                <c:pt idx="1254">
                  <c:v>39974</c:v>
                </c:pt>
                <c:pt idx="1255">
                  <c:v>39975</c:v>
                </c:pt>
                <c:pt idx="1256">
                  <c:v>39976</c:v>
                </c:pt>
                <c:pt idx="1257">
                  <c:v>39977</c:v>
                </c:pt>
                <c:pt idx="1258">
                  <c:v>39978</c:v>
                </c:pt>
                <c:pt idx="1259">
                  <c:v>39979</c:v>
                </c:pt>
                <c:pt idx="1260">
                  <c:v>39980</c:v>
                </c:pt>
                <c:pt idx="1261">
                  <c:v>39981</c:v>
                </c:pt>
                <c:pt idx="1262">
                  <c:v>39982</c:v>
                </c:pt>
                <c:pt idx="1263">
                  <c:v>39983</c:v>
                </c:pt>
                <c:pt idx="1264">
                  <c:v>39984</c:v>
                </c:pt>
                <c:pt idx="1265">
                  <c:v>39985</c:v>
                </c:pt>
                <c:pt idx="1266">
                  <c:v>39986</c:v>
                </c:pt>
                <c:pt idx="1267">
                  <c:v>39987</c:v>
                </c:pt>
                <c:pt idx="1268">
                  <c:v>39988</c:v>
                </c:pt>
                <c:pt idx="1269">
                  <c:v>39989</c:v>
                </c:pt>
                <c:pt idx="1270">
                  <c:v>39990</c:v>
                </c:pt>
                <c:pt idx="1271">
                  <c:v>39991</c:v>
                </c:pt>
                <c:pt idx="1272">
                  <c:v>39992</c:v>
                </c:pt>
                <c:pt idx="1273">
                  <c:v>39993</c:v>
                </c:pt>
                <c:pt idx="1274">
                  <c:v>39994</c:v>
                </c:pt>
                <c:pt idx="1275">
                  <c:v>39995</c:v>
                </c:pt>
                <c:pt idx="1276">
                  <c:v>39996</c:v>
                </c:pt>
                <c:pt idx="1277">
                  <c:v>39997</c:v>
                </c:pt>
                <c:pt idx="1278">
                  <c:v>39998</c:v>
                </c:pt>
                <c:pt idx="1279">
                  <c:v>39999</c:v>
                </c:pt>
                <c:pt idx="1280">
                  <c:v>40000</c:v>
                </c:pt>
                <c:pt idx="1281">
                  <c:v>40001</c:v>
                </c:pt>
                <c:pt idx="1282">
                  <c:v>40002</c:v>
                </c:pt>
                <c:pt idx="1283">
                  <c:v>40003</c:v>
                </c:pt>
                <c:pt idx="1284">
                  <c:v>40004</c:v>
                </c:pt>
                <c:pt idx="1285">
                  <c:v>40005</c:v>
                </c:pt>
                <c:pt idx="1286">
                  <c:v>40006</c:v>
                </c:pt>
                <c:pt idx="1287">
                  <c:v>40007</c:v>
                </c:pt>
                <c:pt idx="1288">
                  <c:v>40008</c:v>
                </c:pt>
                <c:pt idx="1289">
                  <c:v>40009</c:v>
                </c:pt>
                <c:pt idx="1290">
                  <c:v>40010</c:v>
                </c:pt>
                <c:pt idx="1291">
                  <c:v>40011</c:v>
                </c:pt>
                <c:pt idx="1292">
                  <c:v>40012</c:v>
                </c:pt>
                <c:pt idx="1293">
                  <c:v>40013</c:v>
                </c:pt>
                <c:pt idx="1294">
                  <c:v>40014</c:v>
                </c:pt>
                <c:pt idx="1295">
                  <c:v>40015</c:v>
                </c:pt>
                <c:pt idx="1296">
                  <c:v>40016</c:v>
                </c:pt>
                <c:pt idx="1297">
                  <c:v>40017</c:v>
                </c:pt>
                <c:pt idx="1298">
                  <c:v>40018</c:v>
                </c:pt>
                <c:pt idx="1299">
                  <c:v>40019</c:v>
                </c:pt>
                <c:pt idx="1300">
                  <c:v>40020</c:v>
                </c:pt>
                <c:pt idx="1301">
                  <c:v>40021</c:v>
                </c:pt>
                <c:pt idx="1302">
                  <c:v>40022</c:v>
                </c:pt>
                <c:pt idx="1303">
                  <c:v>40023</c:v>
                </c:pt>
                <c:pt idx="1304">
                  <c:v>40024</c:v>
                </c:pt>
                <c:pt idx="1305">
                  <c:v>40025</c:v>
                </c:pt>
                <c:pt idx="1306">
                  <c:v>40026</c:v>
                </c:pt>
                <c:pt idx="1307">
                  <c:v>40027</c:v>
                </c:pt>
                <c:pt idx="1308">
                  <c:v>40028</c:v>
                </c:pt>
                <c:pt idx="1309">
                  <c:v>40029</c:v>
                </c:pt>
                <c:pt idx="1310">
                  <c:v>40030</c:v>
                </c:pt>
                <c:pt idx="1311">
                  <c:v>40031</c:v>
                </c:pt>
                <c:pt idx="1312">
                  <c:v>40032</c:v>
                </c:pt>
                <c:pt idx="1313">
                  <c:v>40033</c:v>
                </c:pt>
                <c:pt idx="1314">
                  <c:v>40034</c:v>
                </c:pt>
                <c:pt idx="1315">
                  <c:v>40035</c:v>
                </c:pt>
                <c:pt idx="1316">
                  <c:v>40036</c:v>
                </c:pt>
                <c:pt idx="1317">
                  <c:v>40037</c:v>
                </c:pt>
                <c:pt idx="1318">
                  <c:v>40038</c:v>
                </c:pt>
                <c:pt idx="1319">
                  <c:v>40039</c:v>
                </c:pt>
                <c:pt idx="1320">
                  <c:v>40040</c:v>
                </c:pt>
                <c:pt idx="1321">
                  <c:v>40041</c:v>
                </c:pt>
                <c:pt idx="1322">
                  <c:v>40042</c:v>
                </c:pt>
                <c:pt idx="1323">
                  <c:v>40043</c:v>
                </c:pt>
                <c:pt idx="1324">
                  <c:v>40044</c:v>
                </c:pt>
                <c:pt idx="1325">
                  <c:v>40045</c:v>
                </c:pt>
                <c:pt idx="1326">
                  <c:v>40046</c:v>
                </c:pt>
                <c:pt idx="1327">
                  <c:v>40047</c:v>
                </c:pt>
                <c:pt idx="1328">
                  <c:v>40048</c:v>
                </c:pt>
                <c:pt idx="1329">
                  <c:v>40049</c:v>
                </c:pt>
                <c:pt idx="1330">
                  <c:v>40050</c:v>
                </c:pt>
                <c:pt idx="1331">
                  <c:v>40051</c:v>
                </c:pt>
                <c:pt idx="1332">
                  <c:v>40052</c:v>
                </c:pt>
                <c:pt idx="1333">
                  <c:v>40053</c:v>
                </c:pt>
                <c:pt idx="1334">
                  <c:v>40054</c:v>
                </c:pt>
                <c:pt idx="1335">
                  <c:v>40055</c:v>
                </c:pt>
                <c:pt idx="1336">
                  <c:v>40056</c:v>
                </c:pt>
                <c:pt idx="1337">
                  <c:v>40057</c:v>
                </c:pt>
                <c:pt idx="1338">
                  <c:v>40058</c:v>
                </c:pt>
                <c:pt idx="1339">
                  <c:v>40059</c:v>
                </c:pt>
                <c:pt idx="1340">
                  <c:v>40060</c:v>
                </c:pt>
                <c:pt idx="1341">
                  <c:v>40061</c:v>
                </c:pt>
                <c:pt idx="1342">
                  <c:v>40062</c:v>
                </c:pt>
                <c:pt idx="1343">
                  <c:v>40063</c:v>
                </c:pt>
                <c:pt idx="1344">
                  <c:v>40064</c:v>
                </c:pt>
                <c:pt idx="1345">
                  <c:v>40065</c:v>
                </c:pt>
                <c:pt idx="1346">
                  <c:v>40066</c:v>
                </c:pt>
                <c:pt idx="1347">
                  <c:v>40067</c:v>
                </c:pt>
                <c:pt idx="1348">
                  <c:v>40068</c:v>
                </c:pt>
                <c:pt idx="1349">
                  <c:v>40069</c:v>
                </c:pt>
                <c:pt idx="1350">
                  <c:v>40070</c:v>
                </c:pt>
                <c:pt idx="1351">
                  <c:v>40071</c:v>
                </c:pt>
                <c:pt idx="1352">
                  <c:v>40072</c:v>
                </c:pt>
                <c:pt idx="1353">
                  <c:v>40073</c:v>
                </c:pt>
                <c:pt idx="1354">
                  <c:v>40074</c:v>
                </c:pt>
                <c:pt idx="1355">
                  <c:v>40075</c:v>
                </c:pt>
                <c:pt idx="1356">
                  <c:v>40076</c:v>
                </c:pt>
                <c:pt idx="1357">
                  <c:v>40077</c:v>
                </c:pt>
                <c:pt idx="1358">
                  <c:v>40078</c:v>
                </c:pt>
                <c:pt idx="1359">
                  <c:v>40079</c:v>
                </c:pt>
                <c:pt idx="1360">
                  <c:v>40080</c:v>
                </c:pt>
                <c:pt idx="1361">
                  <c:v>40081</c:v>
                </c:pt>
                <c:pt idx="1362">
                  <c:v>40082</c:v>
                </c:pt>
                <c:pt idx="1363">
                  <c:v>40083</c:v>
                </c:pt>
                <c:pt idx="1364">
                  <c:v>40084</c:v>
                </c:pt>
                <c:pt idx="1365">
                  <c:v>40085</c:v>
                </c:pt>
                <c:pt idx="1366">
                  <c:v>40086</c:v>
                </c:pt>
                <c:pt idx="1367">
                  <c:v>40087</c:v>
                </c:pt>
                <c:pt idx="1368">
                  <c:v>40088</c:v>
                </c:pt>
                <c:pt idx="1369">
                  <c:v>40089</c:v>
                </c:pt>
                <c:pt idx="1370">
                  <c:v>40090</c:v>
                </c:pt>
                <c:pt idx="1371">
                  <c:v>40091</c:v>
                </c:pt>
                <c:pt idx="1372">
                  <c:v>40092</c:v>
                </c:pt>
                <c:pt idx="1373">
                  <c:v>40093</c:v>
                </c:pt>
                <c:pt idx="1374">
                  <c:v>40094</c:v>
                </c:pt>
                <c:pt idx="1375">
                  <c:v>40095</c:v>
                </c:pt>
                <c:pt idx="1376">
                  <c:v>40096</c:v>
                </c:pt>
                <c:pt idx="1377">
                  <c:v>40097</c:v>
                </c:pt>
                <c:pt idx="1378">
                  <c:v>40098</c:v>
                </c:pt>
                <c:pt idx="1379">
                  <c:v>40099</c:v>
                </c:pt>
                <c:pt idx="1380">
                  <c:v>40100</c:v>
                </c:pt>
                <c:pt idx="1381">
                  <c:v>40101</c:v>
                </c:pt>
                <c:pt idx="1382">
                  <c:v>40102</c:v>
                </c:pt>
                <c:pt idx="1383">
                  <c:v>40103</c:v>
                </c:pt>
                <c:pt idx="1384">
                  <c:v>40104</c:v>
                </c:pt>
                <c:pt idx="1385">
                  <c:v>40105</c:v>
                </c:pt>
                <c:pt idx="1386">
                  <c:v>40106</c:v>
                </c:pt>
                <c:pt idx="1387">
                  <c:v>40107</c:v>
                </c:pt>
                <c:pt idx="1388">
                  <c:v>40108</c:v>
                </c:pt>
                <c:pt idx="1389">
                  <c:v>40109</c:v>
                </c:pt>
                <c:pt idx="1390">
                  <c:v>40110</c:v>
                </c:pt>
                <c:pt idx="1391">
                  <c:v>40111</c:v>
                </c:pt>
                <c:pt idx="1392">
                  <c:v>40112</c:v>
                </c:pt>
                <c:pt idx="1393">
                  <c:v>40113</c:v>
                </c:pt>
                <c:pt idx="1394">
                  <c:v>40114</c:v>
                </c:pt>
                <c:pt idx="1395">
                  <c:v>40115</c:v>
                </c:pt>
                <c:pt idx="1396">
                  <c:v>40116</c:v>
                </c:pt>
                <c:pt idx="1397">
                  <c:v>40117</c:v>
                </c:pt>
                <c:pt idx="1398">
                  <c:v>40118</c:v>
                </c:pt>
                <c:pt idx="1399">
                  <c:v>40119</c:v>
                </c:pt>
                <c:pt idx="1400">
                  <c:v>40120</c:v>
                </c:pt>
                <c:pt idx="1401">
                  <c:v>40121</c:v>
                </c:pt>
                <c:pt idx="1402">
                  <c:v>40122</c:v>
                </c:pt>
                <c:pt idx="1403">
                  <c:v>40123</c:v>
                </c:pt>
                <c:pt idx="1404">
                  <c:v>40124</c:v>
                </c:pt>
                <c:pt idx="1405">
                  <c:v>40125</c:v>
                </c:pt>
                <c:pt idx="1406">
                  <c:v>40126</c:v>
                </c:pt>
                <c:pt idx="1407">
                  <c:v>40127</c:v>
                </c:pt>
                <c:pt idx="1408">
                  <c:v>40128</c:v>
                </c:pt>
                <c:pt idx="1409">
                  <c:v>40129</c:v>
                </c:pt>
                <c:pt idx="1410">
                  <c:v>40130</c:v>
                </c:pt>
                <c:pt idx="1411">
                  <c:v>40131</c:v>
                </c:pt>
                <c:pt idx="1412">
                  <c:v>40132</c:v>
                </c:pt>
                <c:pt idx="1413">
                  <c:v>40133</c:v>
                </c:pt>
                <c:pt idx="1414">
                  <c:v>40134</c:v>
                </c:pt>
                <c:pt idx="1415">
                  <c:v>40135</c:v>
                </c:pt>
                <c:pt idx="1416">
                  <c:v>40136</c:v>
                </c:pt>
                <c:pt idx="1417">
                  <c:v>40137</c:v>
                </c:pt>
                <c:pt idx="1418">
                  <c:v>40138</c:v>
                </c:pt>
                <c:pt idx="1419">
                  <c:v>40139</c:v>
                </c:pt>
                <c:pt idx="1420">
                  <c:v>40140</c:v>
                </c:pt>
                <c:pt idx="1421">
                  <c:v>40141</c:v>
                </c:pt>
                <c:pt idx="1422">
                  <c:v>40142</c:v>
                </c:pt>
                <c:pt idx="1423">
                  <c:v>40143</c:v>
                </c:pt>
                <c:pt idx="1424">
                  <c:v>40144</c:v>
                </c:pt>
                <c:pt idx="1425">
                  <c:v>40145</c:v>
                </c:pt>
                <c:pt idx="1426">
                  <c:v>40146</c:v>
                </c:pt>
                <c:pt idx="1427">
                  <c:v>40147</c:v>
                </c:pt>
                <c:pt idx="1428">
                  <c:v>40148</c:v>
                </c:pt>
                <c:pt idx="1429">
                  <c:v>40149</c:v>
                </c:pt>
                <c:pt idx="1430">
                  <c:v>40150</c:v>
                </c:pt>
                <c:pt idx="1431">
                  <c:v>40151</c:v>
                </c:pt>
                <c:pt idx="1432">
                  <c:v>40152</c:v>
                </c:pt>
                <c:pt idx="1433">
                  <c:v>40153</c:v>
                </c:pt>
                <c:pt idx="1434">
                  <c:v>40154</c:v>
                </c:pt>
                <c:pt idx="1435">
                  <c:v>40155</c:v>
                </c:pt>
                <c:pt idx="1436">
                  <c:v>40156</c:v>
                </c:pt>
                <c:pt idx="1437">
                  <c:v>40157</c:v>
                </c:pt>
                <c:pt idx="1438">
                  <c:v>40158</c:v>
                </c:pt>
                <c:pt idx="1439">
                  <c:v>40159</c:v>
                </c:pt>
                <c:pt idx="1440">
                  <c:v>40160</c:v>
                </c:pt>
                <c:pt idx="1441">
                  <c:v>40161</c:v>
                </c:pt>
                <c:pt idx="1442">
                  <c:v>40162</c:v>
                </c:pt>
                <c:pt idx="1443">
                  <c:v>40163</c:v>
                </c:pt>
                <c:pt idx="1444">
                  <c:v>40164</c:v>
                </c:pt>
                <c:pt idx="1445">
                  <c:v>40165</c:v>
                </c:pt>
                <c:pt idx="1446">
                  <c:v>40166</c:v>
                </c:pt>
                <c:pt idx="1447">
                  <c:v>40167</c:v>
                </c:pt>
                <c:pt idx="1448">
                  <c:v>40168</c:v>
                </c:pt>
                <c:pt idx="1449">
                  <c:v>40169</c:v>
                </c:pt>
                <c:pt idx="1450">
                  <c:v>40170</c:v>
                </c:pt>
                <c:pt idx="1451">
                  <c:v>40171</c:v>
                </c:pt>
                <c:pt idx="1452">
                  <c:v>40172</c:v>
                </c:pt>
                <c:pt idx="1453">
                  <c:v>40173</c:v>
                </c:pt>
                <c:pt idx="1454">
                  <c:v>40174</c:v>
                </c:pt>
                <c:pt idx="1455">
                  <c:v>40175</c:v>
                </c:pt>
                <c:pt idx="1456">
                  <c:v>40176</c:v>
                </c:pt>
                <c:pt idx="1457">
                  <c:v>40177</c:v>
                </c:pt>
                <c:pt idx="1458">
                  <c:v>40178</c:v>
                </c:pt>
                <c:pt idx="1459">
                  <c:v>40179</c:v>
                </c:pt>
                <c:pt idx="1460">
                  <c:v>40180</c:v>
                </c:pt>
                <c:pt idx="1461">
                  <c:v>40181</c:v>
                </c:pt>
                <c:pt idx="1462">
                  <c:v>40182</c:v>
                </c:pt>
                <c:pt idx="1463">
                  <c:v>40183</c:v>
                </c:pt>
                <c:pt idx="1464">
                  <c:v>40184</c:v>
                </c:pt>
                <c:pt idx="1465">
                  <c:v>40185</c:v>
                </c:pt>
                <c:pt idx="1466">
                  <c:v>40186</c:v>
                </c:pt>
                <c:pt idx="1467">
                  <c:v>40187</c:v>
                </c:pt>
                <c:pt idx="1468">
                  <c:v>40188</c:v>
                </c:pt>
                <c:pt idx="1469">
                  <c:v>40189</c:v>
                </c:pt>
                <c:pt idx="1470">
                  <c:v>40190</c:v>
                </c:pt>
                <c:pt idx="1471">
                  <c:v>40191</c:v>
                </c:pt>
                <c:pt idx="1472">
                  <c:v>40192</c:v>
                </c:pt>
                <c:pt idx="1473">
                  <c:v>40193</c:v>
                </c:pt>
                <c:pt idx="1474">
                  <c:v>40194</c:v>
                </c:pt>
                <c:pt idx="1475">
                  <c:v>40195</c:v>
                </c:pt>
                <c:pt idx="1476">
                  <c:v>40196</c:v>
                </c:pt>
                <c:pt idx="1477">
                  <c:v>40197</c:v>
                </c:pt>
                <c:pt idx="1478">
                  <c:v>40198</c:v>
                </c:pt>
                <c:pt idx="1479">
                  <c:v>40199</c:v>
                </c:pt>
                <c:pt idx="1480">
                  <c:v>40200</c:v>
                </c:pt>
                <c:pt idx="1481">
                  <c:v>40201</c:v>
                </c:pt>
                <c:pt idx="1482">
                  <c:v>40202</c:v>
                </c:pt>
                <c:pt idx="1483">
                  <c:v>40203</c:v>
                </c:pt>
                <c:pt idx="1484">
                  <c:v>40204</c:v>
                </c:pt>
                <c:pt idx="1485">
                  <c:v>40205</c:v>
                </c:pt>
                <c:pt idx="1486">
                  <c:v>40206</c:v>
                </c:pt>
                <c:pt idx="1487">
                  <c:v>40207</c:v>
                </c:pt>
                <c:pt idx="1488">
                  <c:v>40208</c:v>
                </c:pt>
                <c:pt idx="1489">
                  <c:v>40209</c:v>
                </c:pt>
                <c:pt idx="1490">
                  <c:v>40210</c:v>
                </c:pt>
                <c:pt idx="1491">
                  <c:v>40211</c:v>
                </c:pt>
                <c:pt idx="1492">
                  <c:v>40212</c:v>
                </c:pt>
                <c:pt idx="1493">
                  <c:v>40213</c:v>
                </c:pt>
                <c:pt idx="1494">
                  <c:v>40214</c:v>
                </c:pt>
                <c:pt idx="1495">
                  <c:v>40215</c:v>
                </c:pt>
                <c:pt idx="1496">
                  <c:v>40216</c:v>
                </c:pt>
                <c:pt idx="1497">
                  <c:v>40217</c:v>
                </c:pt>
                <c:pt idx="1498">
                  <c:v>40218</c:v>
                </c:pt>
                <c:pt idx="1499">
                  <c:v>40219</c:v>
                </c:pt>
                <c:pt idx="1500">
                  <c:v>40220</c:v>
                </c:pt>
                <c:pt idx="1501">
                  <c:v>40221</c:v>
                </c:pt>
                <c:pt idx="1502">
                  <c:v>40222</c:v>
                </c:pt>
                <c:pt idx="1503">
                  <c:v>40223</c:v>
                </c:pt>
                <c:pt idx="1504">
                  <c:v>40224</c:v>
                </c:pt>
                <c:pt idx="1505">
                  <c:v>40225</c:v>
                </c:pt>
                <c:pt idx="1506">
                  <c:v>40226</c:v>
                </c:pt>
                <c:pt idx="1507">
                  <c:v>40227</c:v>
                </c:pt>
                <c:pt idx="1508">
                  <c:v>40228</c:v>
                </c:pt>
                <c:pt idx="1509">
                  <c:v>40229</c:v>
                </c:pt>
                <c:pt idx="1510">
                  <c:v>40230</c:v>
                </c:pt>
                <c:pt idx="1511">
                  <c:v>40231</c:v>
                </c:pt>
                <c:pt idx="1512">
                  <c:v>40232</c:v>
                </c:pt>
                <c:pt idx="1513">
                  <c:v>40233</c:v>
                </c:pt>
                <c:pt idx="1514">
                  <c:v>40234</c:v>
                </c:pt>
                <c:pt idx="1515">
                  <c:v>40235</c:v>
                </c:pt>
                <c:pt idx="1516">
                  <c:v>40236</c:v>
                </c:pt>
                <c:pt idx="1517">
                  <c:v>40237</c:v>
                </c:pt>
                <c:pt idx="1518">
                  <c:v>40238</c:v>
                </c:pt>
                <c:pt idx="1519">
                  <c:v>40239</c:v>
                </c:pt>
                <c:pt idx="1520">
                  <c:v>40240</c:v>
                </c:pt>
                <c:pt idx="1521">
                  <c:v>40241</c:v>
                </c:pt>
                <c:pt idx="1522">
                  <c:v>40242</c:v>
                </c:pt>
                <c:pt idx="1523">
                  <c:v>40243</c:v>
                </c:pt>
                <c:pt idx="1524">
                  <c:v>40244</c:v>
                </c:pt>
                <c:pt idx="1525">
                  <c:v>40245</c:v>
                </c:pt>
                <c:pt idx="1526">
                  <c:v>40246</c:v>
                </c:pt>
                <c:pt idx="1527">
                  <c:v>40247</c:v>
                </c:pt>
                <c:pt idx="1528">
                  <c:v>40248</c:v>
                </c:pt>
                <c:pt idx="1529">
                  <c:v>40249</c:v>
                </c:pt>
                <c:pt idx="1530">
                  <c:v>40250</c:v>
                </c:pt>
                <c:pt idx="1531">
                  <c:v>40251</c:v>
                </c:pt>
                <c:pt idx="1532">
                  <c:v>40252</c:v>
                </c:pt>
                <c:pt idx="1533">
                  <c:v>40253</c:v>
                </c:pt>
                <c:pt idx="1534">
                  <c:v>40254</c:v>
                </c:pt>
                <c:pt idx="1535">
                  <c:v>40255</c:v>
                </c:pt>
                <c:pt idx="1536">
                  <c:v>40256</c:v>
                </c:pt>
                <c:pt idx="1537">
                  <c:v>40257</c:v>
                </c:pt>
                <c:pt idx="1538">
                  <c:v>40258</c:v>
                </c:pt>
                <c:pt idx="1539">
                  <c:v>40259</c:v>
                </c:pt>
                <c:pt idx="1540">
                  <c:v>40260</c:v>
                </c:pt>
                <c:pt idx="1541">
                  <c:v>40261</c:v>
                </c:pt>
                <c:pt idx="1542">
                  <c:v>40262</c:v>
                </c:pt>
                <c:pt idx="1543">
                  <c:v>40263</c:v>
                </c:pt>
                <c:pt idx="1544">
                  <c:v>40264</c:v>
                </c:pt>
                <c:pt idx="1545">
                  <c:v>40265</c:v>
                </c:pt>
                <c:pt idx="1546">
                  <c:v>40266</c:v>
                </c:pt>
                <c:pt idx="1547">
                  <c:v>40267</c:v>
                </c:pt>
                <c:pt idx="1548">
                  <c:v>40268</c:v>
                </c:pt>
                <c:pt idx="1549">
                  <c:v>40269</c:v>
                </c:pt>
                <c:pt idx="1550">
                  <c:v>40270</c:v>
                </c:pt>
                <c:pt idx="1551">
                  <c:v>40271</c:v>
                </c:pt>
                <c:pt idx="1552">
                  <c:v>40272</c:v>
                </c:pt>
                <c:pt idx="1553">
                  <c:v>40273</c:v>
                </c:pt>
                <c:pt idx="1554">
                  <c:v>40274</c:v>
                </c:pt>
                <c:pt idx="1555">
                  <c:v>40275</c:v>
                </c:pt>
                <c:pt idx="1556">
                  <c:v>40276</c:v>
                </c:pt>
                <c:pt idx="1557">
                  <c:v>40277</c:v>
                </c:pt>
                <c:pt idx="1558">
                  <c:v>40278</c:v>
                </c:pt>
                <c:pt idx="1559">
                  <c:v>40279</c:v>
                </c:pt>
                <c:pt idx="1560">
                  <c:v>40280</c:v>
                </c:pt>
                <c:pt idx="1561">
                  <c:v>40281</c:v>
                </c:pt>
                <c:pt idx="1562">
                  <c:v>40282</c:v>
                </c:pt>
                <c:pt idx="1563">
                  <c:v>40283</c:v>
                </c:pt>
                <c:pt idx="1564">
                  <c:v>40284</c:v>
                </c:pt>
                <c:pt idx="1565">
                  <c:v>40285</c:v>
                </c:pt>
                <c:pt idx="1566">
                  <c:v>40286</c:v>
                </c:pt>
                <c:pt idx="1567">
                  <c:v>40287</c:v>
                </c:pt>
                <c:pt idx="1568">
                  <c:v>40288</c:v>
                </c:pt>
                <c:pt idx="1569">
                  <c:v>40289</c:v>
                </c:pt>
                <c:pt idx="1570">
                  <c:v>40290</c:v>
                </c:pt>
                <c:pt idx="1571">
                  <c:v>40291</c:v>
                </c:pt>
                <c:pt idx="1572">
                  <c:v>40292</c:v>
                </c:pt>
                <c:pt idx="1573">
                  <c:v>40293</c:v>
                </c:pt>
                <c:pt idx="1574">
                  <c:v>40294</c:v>
                </c:pt>
                <c:pt idx="1575">
                  <c:v>40295</c:v>
                </c:pt>
                <c:pt idx="1576">
                  <c:v>40296</c:v>
                </c:pt>
                <c:pt idx="1577">
                  <c:v>40297</c:v>
                </c:pt>
                <c:pt idx="1578">
                  <c:v>40298</c:v>
                </c:pt>
                <c:pt idx="1579">
                  <c:v>40299</c:v>
                </c:pt>
                <c:pt idx="1580">
                  <c:v>40300</c:v>
                </c:pt>
                <c:pt idx="1581">
                  <c:v>40301</c:v>
                </c:pt>
                <c:pt idx="1582">
                  <c:v>40302</c:v>
                </c:pt>
                <c:pt idx="1583">
                  <c:v>40303</c:v>
                </c:pt>
                <c:pt idx="1584">
                  <c:v>40304</c:v>
                </c:pt>
                <c:pt idx="1585">
                  <c:v>40305</c:v>
                </c:pt>
                <c:pt idx="1586">
                  <c:v>40306</c:v>
                </c:pt>
                <c:pt idx="1587">
                  <c:v>40307</c:v>
                </c:pt>
                <c:pt idx="1588">
                  <c:v>40308</c:v>
                </c:pt>
                <c:pt idx="1589">
                  <c:v>40309</c:v>
                </c:pt>
                <c:pt idx="1590">
                  <c:v>40310</c:v>
                </c:pt>
                <c:pt idx="1591">
                  <c:v>40311</c:v>
                </c:pt>
                <c:pt idx="1592">
                  <c:v>40312</c:v>
                </c:pt>
                <c:pt idx="1593">
                  <c:v>40313</c:v>
                </c:pt>
                <c:pt idx="1594">
                  <c:v>40314</c:v>
                </c:pt>
                <c:pt idx="1595">
                  <c:v>40315</c:v>
                </c:pt>
                <c:pt idx="1596">
                  <c:v>40316</c:v>
                </c:pt>
                <c:pt idx="1597">
                  <c:v>40317</c:v>
                </c:pt>
                <c:pt idx="1598">
                  <c:v>40318</c:v>
                </c:pt>
                <c:pt idx="1599">
                  <c:v>40319</c:v>
                </c:pt>
                <c:pt idx="1600">
                  <c:v>40320</c:v>
                </c:pt>
                <c:pt idx="1601">
                  <c:v>40321</c:v>
                </c:pt>
                <c:pt idx="1602">
                  <c:v>40322</c:v>
                </c:pt>
                <c:pt idx="1603">
                  <c:v>40323</c:v>
                </c:pt>
                <c:pt idx="1604">
                  <c:v>40324</c:v>
                </c:pt>
                <c:pt idx="1605">
                  <c:v>40325</c:v>
                </c:pt>
                <c:pt idx="1606">
                  <c:v>40326</c:v>
                </c:pt>
                <c:pt idx="1607">
                  <c:v>40327</c:v>
                </c:pt>
                <c:pt idx="1608">
                  <c:v>40328</c:v>
                </c:pt>
                <c:pt idx="1609">
                  <c:v>40329</c:v>
                </c:pt>
                <c:pt idx="1610">
                  <c:v>40330</c:v>
                </c:pt>
                <c:pt idx="1611">
                  <c:v>40331</c:v>
                </c:pt>
                <c:pt idx="1612">
                  <c:v>40332</c:v>
                </c:pt>
                <c:pt idx="1613">
                  <c:v>40333</c:v>
                </c:pt>
                <c:pt idx="1614">
                  <c:v>40334</c:v>
                </c:pt>
                <c:pt idx="1615">
                  <c:v>40335</c:v>
                </c:pt>
                <c:pt idx="1616">
                  <c:v>40336</c:v>
                </c:pt>
                <c:pt idx="1617">
                  <c:v>40337</c:v>
                </c:pt>
                <c:pt idx="1618">
                  <c:v>40338</c:v>
                </c:pt>
                <c:pt idx="1619">
                  <c:v>40339</c:v>
                </c:pt>
                <c:pt idx="1620">
                  <c:v>40340</c:v>
                </c:pt>
                <c:pt idx="1621">
                  <c:v>40341</c:v>
                </c:pt>
                <c:pt idx="1622">
                  <c:v>40342</c:v>
                </c:pt>
                <c:pt idx="1623">
                  <c:v>40343</c:v>
                </c:pt>
                <c:pt idx="1624">
                  <c:v>40344</c:v>
                </c:pt>
                <c:pt idx="1625">
                  <c:v>40345</c:v>
                </c:pt>
                <c:pt idx="1626">
                  <c:v>40346</c:v>
                </c:pt>
                <c:pt idx="1627">
                  <c:v>40347</c:v>
                </c:pt>
                <c:pt idx="1628">
                  <c:v>40348</c:v>
                </c:pt>
                <c:pt idx="1629">
                  <c:v>40349</c:v>
                </c:pt>
                <c:pt idx="1630">
                  <c:v>40350</c:v>
                </c:pt>
                <c:pt idx="1631">
                  <c:v>40351</c:v>
                </c:pt>
                <c:pt idx="1632">
                  <c:v>40352</c:v>
                </c:pt>
                <c:pt idx="1633">
                  <c:v>40353</c:v>
                </c:pt>
                <c:pt idx="1634">
                  <c:v>40354</c:v>
                </c:pt>
                <c:pt idx="1635">
                  <c:v>40355</c:v>
                </c:pt>
                <c:pt idx="1636">
                  <c:v>40356</c:v>
                </c:pt>
                <c:pt idx="1637">
                  <c:v>40357</c:v>
                </c:pt>
                <c:pt idx="1638">
                  <c:v>40358</c:v>
                </c:pt>
                <c:pt idx="1639">
                  <c:v>40359</c:v>
                </c:pt>
                <c:pt idx="1640">
                  <c:v>40360</c:v>
                </c:pt>
                <c:pt idx="1641">
                  <c:v>40361</c:v>
                </c:pt>
                <c:pt idx="1642">
                  <c:v>40362</c:v>
                </c:pt>
                <c:pt idx="1643">
                  <c:v>40363</c:v>
                </c:pt>
                <c:pt idx="1644">
                  <c:v>40364</c:v>
                </c:pt>
                <c:pt idx="1645">
                  <c:v>40365</c:v>
                </c:pt>
                <c:pt idx="1646">
                  <c:v>40366</c:v>
                </c:pt>
                <c:pt idx="1647">
                  <c:v>40367</c:v>
                </c:pt>
                <c:pt idx="1648">
                  <c:v>40368</c:v>
                </c:pt>
                <c:pt idx="1649">
                  <c:v>40369</c:v>
                </c:pt>
                <c:pt idx="1650">
                  <c:v>40370</c:v>
                </c:pt>
                <c:pt idx="1651">
                  <c:v>40371</c:v>
                </c:pt>
                <c:pt idx="1652">
                  <c:v>40372</c:v>
                </c:pt>
                <c:pt idx="1653">
                  <c:v>40373</c:v>
                </c:pt>
                <c:pt idx="1654">
                  <c:v>40374</c:v>
                </c:pt>
                <c:pt idx="1655">
                  <c:v>40375</c:v>
                </c:pt>
                <c:pt idx="1656">
                  <c:v>40376</c:v>
                </c:pt>
                <c:pt idx="1657">
                  <c:v>40377</c:v>
                </c:pt>
                <c:pt idx="1658">
                  <c:v>40378</c:v>
                </c:pt>
                <c:pt idx="1659">
                  <c:v>40379</c:v>
                </c:pt>
                <c:pt idx="1660">
                  <c:v>40380</c:v>
                </c:pt>
                <c:pt idx="1661">
                  <c:v>40381</c:v>
                </c:pt>
                <c:pt idx="1662">
                  <c:v>40382</c:v>
                </c:pt>
                <c:pt idx="1663">
                  <c:v>40383</c:v>
                </c:pt>
                <c:pt idx="1664">
                  <c:v>40384</c:v>
                </c:pt>
                <c:pt idx="1665">
                  <c:v>40385</c:v>
                </c:pt>
                <c:pt idx="1666">
                  <c:v>40386</c:v>
                </c:pt>
                <c:pt idx="1667">
                  <c:v>40387</c:v>
                </c:pt>
                <c:pt idx="1668">
                  <c:v>40388</c:v>
                </c:pt>
                <c:pt idx="1669">
                  <c:v>40389</c:v>
                </c:pt>
                <c:pt idx="1670">
                  <c:v>40390</c:v>
                </c:pt>
                <c:pt idx="1671">
                  <c:v>40391</c:v>
                </c:pt>
                <c:pt idx="1672">
                  <c:v>40392</c:v>
                </c:pt>
                <c:pt idx="1673">
                  <c:v>40393</c:v>
                </c:pt>
                <c:pt idx="1674">
                  <c:v>40394</c:v>
                </c:pt>
                <c:pt idx="1675">
                  <c:v>40395</c:v>
                </c:pt>
                <c:pt idx="1676">
                  <c:v>40396</c:v>
                </c:pt>
                <c:pt idx="1677">
                  <c:v>40397</c:v>
                </c:pt>
                <c:pt idx="1678">
                  <c:v>40398</c:v>
                </c:pt>
                <c:pt idx="1679">
                  <c:v>40399</c:v>
                </c:pt>
                <c:pt idx="1680">
                  <c:v>40400</c:v>
                </c:pt>
                <c:pt idx="1681">
                  <c:v>40401</c:v>
                </c:pt>
                <c:pt idx="1682">
                  <c:v>40402</c:v>
                </c:pt>
                <c:pt idx="1683">
                  <c:v>40403</c:v>
                </c:pt>
                <c:pt idx="1684">
                  <c:v>40404</c:v>
                </c:pt>
                <c:pt idx="1685">
                  <c:v>40405</c:v>
                </c:pt>
                <c:pt idx="1686">
                  <c:v>40406</c:v>
                </c:pt>
                <c:pt idx="1687">
                  <c:v>40407</c:v>
                </c:pt>
                <c:pt idx="1688">
                  <c:v>40408</c:v>
                </c:pt>
                <c:pt idx="1689">
                  <c:v>40409</c:v>
                </c:pt>
                <c:pt idx="1690">
                  <c:v>40410</c:v>
                </c:pt>
                <c:pt idx="1691">
                  <c:v>40411</c:v>
                </c:pt>
                <c:pt idx="1692">
                  <c:v>40412</c:v>
                </c:pt>
                <c:pt idx="1693">
                  <c:v>40413</c:v>
                </c:pt>
                <c:pt idx="1694">
                  <c:v>40414</c:v>
                </c:pt>
                <c:pt idx="1695">
                  <c:v>40415</c:v>
                </c:pt>
                <c:pt idx="1696">
                  <c:v>40416</c:v>
                </c:pt>
                <c:pt idx="1697">
                  <c:v>40417</c:v>
                </c:pt>
                <c:pt idx="1698">
                  <c:v>40418</c:v>
                </c:pt>
                <c:pt idx="1699">
                  <c:v>40419</c:v>
                </c:pt>
                <c:pt idx="1700">
                  <c:v>40420</c:v>
                </c:pt>
                <c:pt idx="1701">
                  <c:v>40421</c:v>
                </c:pt>
                <c:pt idx="1702">
                  <c:v>40422</c:v>
                </c:pt>
                <c:pt idx="1703">
                  <c:v>40423</c:v>
                </c:pt>
                <c:pt idx="1704">
                  <c:v>40424</c:v>
                </c:pt>
                <c:pt idx="1705">
                  <c:v>40425</c:v>
                </c:pt>
                <c:pt idx="1706">
                  <c:v>40426</c:v>
                </c:pt>
                <c:pt idx="1707">
                  <c:v>40427</c:v>
                </c:pt>
                <c:pt idx="1708">
                  <c:v>40428</c:v>
                </c:pt>
                <c:pt idx="1709">
                  <c:v>40429</c:v>
                </c:pt>
                <c:pt idx="1710">
                  <c:v>40430</c:v>
                </c:pt>
                <c:pt idx="1711">
                  <c:v>40431</c:v>
                </c:pt>
                <c:pt idx="1712">
                  <c:v>40432</c:v>
                </c:pt>
                <c:pt idx="1713">
                  <c:v>40433</c:v>
                </c:pt>
                <c:pt idx="1714">
                  <c:v>40434</c:v>
                </c:pt>
                <c:pt idx="1715">
                  <c:v>40435</c:v>
                </c:pt>
                <c:pt idx="1716">
                  <c:v>40436</c:v>
                </c:pt>
                <c:pt idx="1717">
                  <c:v>40437</c:v>
                </c:pt>
                <c:pt idx="1718">
                  <c:v>40438</c:v>
                </c:pt>
                <c:pt idx="1719">
                  <c:v>40439</c:v>
                </c:pt>
                <c:pt idx="1720">
                  <c:v>40440</c:v>
                </c:pt>
                <c:pt idx="1721">
                  <c:v>40441</c:v>
                </c:pt>
                <c:pt idx="1722">
                  <c:v>40442</c:v>
                </c:pt>
                <c:pt idx="1723">
                  <c:v>40443</c:v>
                </c:pt>
                <c:pt idx="1724">
                  <c:v>40444</c:v>
                </c:pt>
                <c:pt idx="1725">
                  <c:v>40445</c:v>
                </c:pt>
                <c:pt idx="1726">
                  <c:v>40446</c:v>
                </c:pt>
                <c:pt idx="1727">
                  <c:v>40447</c:v>
                </c:pt>
                <c:pt idx="1728">
                  <c:v>40448</c:v>
                </c:pt>
                <c:pt idx="1729">
                  <c:v>40449</c:v>
                </c:pt>
                <c:pt idx="1730">
                  <c:v>40450</c:v>
                </c:pt>
                <c:pt idx="1731">
                  <c:v>40451</c:v>
                </c:pt>
                <c:pt idx="1732">
                  <c:v>40452</c:v>
                </c:pt>
                <c:pt idx="1733">
                  <c:v>40453</c:v>
                </c:pt>
                <c:pt idx="1734">
                  <c:v>40454</c:v>
                </c:pt>
                <c:pt idx="1735">
                  <c:v>40455</c:v>
                </c:pt>
                <c:pt idx="1736">
                  <c:v>40456</c:v>
                </c:pt>
                <c:pt idx="1737">
                  <c:v>40457</c:v>
                </c:pt>
                <c:pt idx="1738">
                  <c:v>40458</c:v>
                </c:pt>
                <c:pt idx="1739">
                  <c:v>40459</c:v>
                </c:pt>
                <c:pt idx="1740">
                  <c:v>40460</c:v>
                </c:pt>
                <c:pt idx="1741">
                  <c:v>40461</c:v>
                </c:pt>
                <c:pt idx="1742">
                  <c:v>40462</c:v>
                </c:pt>
                <c:pt idx="1743">
                  <c:v>40463</c:v>
                </c:pt>
                <c:pt idx="1744">
                  <c:v>40464</c:v>
                </c:pt>
                <c:pt idx="1745">
                  <c:v>40465</c:v>
                </c:pt>
                <c:pt idx="1746">
                  <c:v>40466</c:v>
                </c:pt>
                <c:pt idx="1747">
                  <c:v>40467</c:v>
                </c:pt>
                <c:pt idx="1748">
                  <c:v>40468</c:v>
                </c:pt>
                <c:pt idx="1749">
                  <c:v>40469</c:v>
                </c:pt>
                <c:pt idx="1750">
                  <c:v>40470</c:v>
                </c:pt>
                <c:pt idx="1751">
                  <c:v>40471</c:v>
                </c:pt>
                <c:pt idx="1752">
                  <c:v>40472</c:v>
                </c:pt>
                <c:pt idx="1753">
                  <c:v>40473</c:v>
                </c:pt>
                <c:pt idx="1754">
                  <c:v>40474</c:v>
                </c:pt>
                <c:pt idx="1755">
                  <c:v>40475</c:v>
                </c:pt>
                <c:pt idx="1756">
                  <c:v>40476</c:v>
                </c:pt>
                <c:pt idx="1757">
                  <c:v>40477</c:v>
                </c:pt>
                <c:pt idx="1758">
                  <c:v>40478</c:v>
                </c:pt>
                <c:pt idx="1759">
                  <c:v>40479</c:v>
                </c:pt>
                <c:pt idx="1760">
                  <c:v>40480</c:v>
                </c:pt>
                <c:pt idx="1761">
                  <c:v>40481</c:v>
                </c:pt>
                <c:pt idx="1762">
                  <c:v>40482</c:v>
                </c:pt>
                <c:pt idx="1763">
                  <c:v>40483</c:v>
                </c:pt>
                <c:pt idx="1764">
                  <c:v>40484</c:v>
                </c:pt>
                <c:pt idx="1765">
                  <c:v>40485</c:v>
                </c:pt>
                <c:pt idx="1766">
                  <c:v>40486</c:v>
                </c:pt>
                <c:pt idx="1767">
                  <c:v>40487</c:v>
                </c:pt>
                <c:pt idx="1768">
                  <c:v>40488</c:v>
                </c:pt>
                <c:pt idx="1769">
                  <c:v>40489</c:v>
                </c:pt>
                <c:pt idx="1770">
                  <c:v>40490</c:v>
                </c:pt>
                <c:pt idx="1771">
                  <c:v>40491</c:v>
                </c:pt>
                <c:pt idx="1772">
                  <c:v>40492</c:v>
                </c:pt>
                <c:pt idx="1773">
                  <c:v>40493</c:v>
                </c:pt>
                <c:pt idx="1774">
                  <c:v>40494</c:v>
                </c:pt>
                <c:pt idx="1775">
                  <c:v>40495</c:v>
                </c:pt>
                <c:pt idx="1776">
                  <c:v>40496</c:v>
                </c:pt>
                <c:pt idx="1777">
                  <c:v>40497</c:v>
                </c:pt>
                <c:pt idx="1778">
                  <c:v>40498</c:v>
                </c:pt>
                <c:pt idx="1779">
                  <c:v>40499</c:v>
                </c:pt>
                <c:pt idx="1780">
                  <c:v>40500</c:v>
                </c:pt>
                <c:pt idx="1781">
                  <c:v>40501</c:v>
                </c:pt>
                <c:pt idx="1782">
                  <c:v>40502</c:v>
                </c:pt>
                <c:pt idx="1783">
                  <c:v>40503</c:v>
                </c:pt>
                <c:pt idx="1784">
                  <c:v>40504</c:v>
                </c:pt>
                <c:pt idx="1785">
                  <c:v>40505</c:v>
                </c:pt>
                <c:pt idx="1786">
                  <c:v>40506</c:v>
                </c:pt>
                <c:pt idx="1787">
                  <c:v>40507</c:v>
                </c:pt>
                <c:pt idx="1788">
                  <c:v>40508</c:v>
                </c:pt>
                <c:pt idx="1789">
                  <c:v>40509</c:v>
                </c:pt>
                <c:pt idx="1790">
                  <c:v>40510</c:v>
                </c:pt>
                <c:pt idx="1791">
                  <c:v>40511</c:v>
                </c:pt>
                <c:pt idx="1792">
                  <c:v>40512</c:v>
                </c:pt>
                <c:pt idx="1793">
                  <c:v>40513</c:v>
                </c:pt>
                <c:pt idx="1794">
                  <c:v>40514</c:v>
                </c:pt>
                <c:pt idx="1795">
                  <c:v>40515</c:v>
                </c:pt>
                <c:pt idx="1796">
                  <c:v>40516</c:v>
                </c:pt>
                <c:pt idx="1797">
                  <c:v>40517</c:v>
                </c:pt>
                <c:pt idx="1798">
                  <c:v>40518</c:v>
                </c:pt>
                <c:pt idx="1799">
                  <c:v>40519</c:v>
                </c:pt>
                <c:pt idx="1800">
                  <c:v>40520</c:v>
                </c:pt>
                <c:pt idx="1801">
                  <c:v>40521</c:v>
                </c:pt>
                <c:pt idx="1802">
                  <c:v>40522</c:v>
                </c:pt>
                <c:pt idx="1803">
                  <c:v>40523</c:v>
                </c:pt>
                <c:pt idx="1804">
                  <c:v>40524</c:v>
                </c:pt>
                <c:pt idx="1805">
                  <c:v>40525</c:v>
                </c:pt>
                <c:pt idx="1806">
                  <c:v>40526</c:v>
                </c:pt>
                <c:pt idx="1807">
                  <c:v>40527</c:v>
                </c:pt>
                <c:pt idx="1808">
                  <c:v>40528</c:v>
                </c:pt>
                <c:pt idx="1809">
                  <c:v>40529</c:v>
                </c:pt>
                <c:pt idx="1810">
                  <c:v>40530</c:v>
                </c:pt>
                <c:pt idx="1811">
                  <c:v>40531</c:v>
                </c:pt>
                <c:pt idx="1812">
                  <c:v>40532</c:v>
                </c:pt>
                <c:pt idx="1813">
                  <c:v>40533</c:v>
                </c:pt>
                <c:pt idx="1814">
                  <c:v>40534</c:v>
                </c:pt>
                <c:pt idx="1815">
                  <c:v>40535</c:v>
                </c:pt>
                <c:pt idx="1816">
                  <c:v>40536</c:v>
                </c:pt>
                <c:pt idx="1817">
                  <c:v>40537</c:v>
                </c:pt>
                <c:pt idx="1818">
                  <c:v>40538</c:v>
                </c:pt>
                <c:pt idx="1819">
                  <c:v>40539</c:v>
                </c:pt>
                <c:pt idx="1820">
                  <c:v>40540</c:v>
                </c:pt>
                <c:pt idx="1821">
                  <c:v>40541</c:v>
                </c:pt>
                <c:pt idx="1822">
                  <c:v>40542</c:v>
                </c:pt>
                <c:pt idx="1823">
                  <c:v>40543</c:v>
                </c:pt>
                <c:pt idx="1824">
                  <c:v>40544</c:v>
                </c:pt>
                <c:pt idx="1825">
                  <c:v>40545</c:v>
                </c:pt>
                <c:pt idx="1826">
                  <c:v>40546</c:v>
                </c:pt>
                <c:pt idx="1827">
                  <c:v>40547</c:v>
                </c:pt>
                <c:pt idx="1828">
                  <c:v>40548</c:v>
                </c:pt>
                <c:pt idx="1829">
                  <c:v>40549</c:v>
                </c:pt>
                <c:pt idx="1830">
                  <c:v>40550</c:v>
                </c:pt>
                <c:pt idx="1831">
                  <c:v>40551</c:v>
                </c:pt>
                <c:pt idx="1832">
                  <c:v>40552</c:v>
                </c:pt>
                <c:pt idx="1833">
                  <c:v>40553</c:v>
                </c:pt>
                <c:pt idx="1834">
                  <c:v>40554</c:v>
                </c:pt>
                <c:pt idx="1835">
                  <c:v>40555</c:v>
                </c:pt>
                <c:pt idx="1836">
                  <c:v>40556</c:v>
                </c:pt>
                <c:pt idx="1837">
                  <c:v>40557</c:v>
                </c:pt>
                <c:pt idx="1838">
                  <c:v>40558</c:v>
                </c:pt>
                <c:pt idx="1839">
                  <c:v>40559</c:v>
                </c:pt>
                <c:pt idx="1840">
                  <c:v>40560</c:v>
                </c:pt>
                <c:pt idx="1841">
                  <c:v>40561</c:v>
                </c:pt>
                <c:pt idx="1842">
                  <c:v>40562</c:v>
                </c:pt>
                <c:pt idx="1843">
                  <c:v>40563</c:v>
                </c:pt>
                <c:pt idx="1844">
                  <c:v>40564</c:v>
                </c:pt>
                <c:pt idx="1845">
                  <c:v>40565</c:v>
                </c:pt>
                <c:pt idx="1846">
                  <c:v>40566</c:v>
                </c:pt>
                <c:pt idx="1847">
                  <c:v>40567</c:v>
                </c:pt>
                <c:pt idx="1848">
                  <c:v>40568</c:v>
                </c:pt>
                <c:pt idx="1849">
                  <c:v>40569</c:v>
                </c:pt>
                <c:pt idx="1850">
                  <c:v>40570</c:v>
                </c:pt>
                <c:pt idx="1851">
                  <c:v>40571</c:v>
                </c:pt>
                <c:pt idx="1852">
                  <c:v>40572</c:v>
                </c:pt>
                <c:pt idx="1853">
                  <c:v>40573</c:v>
                </c:pt>
                <c:pt idx="1854">
                  <c:v>40574</c:v>
                </c:pt>
                <c:pt idx="1855">
                  <c:v>40575</c:v>
                </c:pt>
                <c:pt idx="1856">
                  <c:v>40576</c:v>
                </c:pt>
                <c:pt idx="1857">
                  <c:v>40577</c:v>
                </c:pt>
                <c:pt idx="1858">
                  <c:v>40578</c:v>
                </c:pt>
                <c:pt idx="1859">
                  <c:v>40579</c:v>
                </c:pt>
                <c:pt idx="1860">
                  <c:v>40580</c:v>
                </c:pt>
                <c:pt idx="1861">
                  <c:v>40581</c:v>
                </c:pt>
                <c:pt idx="1862">
                  <c:v>40582</c:v>
                </c:pt>
                <c:pt idx="1863">
                  <c:v>40583</c:v>
                </c:pt>
                <c:pt idx="1864">
                  <c:v>40584</c:v>
                </c:pt>
                <c:pt idx="1865">
                  <c:v>40585</c:v>
                </c:pt>
                <c:pt idx="1866">
                  <c:v>40586</c:v>
                </c:pt>
                <c:pt idx="1867">
                  <c:v>40587</c:v>
                </c:pt>
                <c:pt idx="1868">
                  <c:v>40588</c:v>
                </c:pt>
                <c:pt idx="1869">
                  <c:v>40589</c:v>
                </c:pt>
                <c:pt idx="1870">
                  <c:v>40590</c:v>
                </c:pt>
                <c:pt idx="1871">
                  <c:v>40591</c:v>
                </c:pt>
                <c:pt idx="1872">
                  <c:v>40592</c:v>
                </c:pt>
                <c:pt idx="1873">
                  <c:v>40593</c:v>
                </c:pt>
                <c:pt idx="1874">
                  <c:v>40594</c:v>
                </c:pt>
                <c:pt idx="1875">
                  <c:v>40595</c:v>
                </c:pt>
                <c:pt idx="1876">
                  <c:v>40596</c:v>
                </c:pt>
                <c:pt idx="1877">
                  <c:v>40597</c:v>
                </c:pt>
                <c:pt idx="1878">
                  <c:v>40598</c:v>
                </c:pt>
                <c:pt idx="1879">
                  <c:v>40599</c:v>
                </c:pt>
                <c:pt idx="1880">
                  <c:v>40600</c:v>
                </c:pt>
                <c:pt idx="1881">
                  <c:v>40601</c:v>
                </c:pt>
                <c:pt idx="1882">
                  <c:v>40602</c:v>
                </c:pt>
                <c:pt idx="1883">
                  <c:v>40603</c:v>
                </c:pt>
                <c:pt idx="1884">
                  <c:v>40604</c:v>
                </c:pt>
                <c:pt idx="1885">
                  <c:v>40605</c:v>
                </c:pt>
                <c:pt idx="1886">
                  <c:v>40606</c:v>
                </c:pt>
                <c:pt idx="1887">
                  <c:v>40607</c:v>
                </c:pt>
                <c:pt idx="1888">
                  <c:v>40608</c:v>
                </c:pt>
                <c:pt idx="1889">
                  <c:v>40609</c:v>
                </c:pt>
                <c:pt idx="1890">
                  <c:v>40610</c:v>
                </c:pt>
                <c:pt idx="1891">
                  <c:v>40611</c:v>
                </c:pt>
                <c:pt idx="1892">
                  <c:v>40612</c:v>
                </c:pt>
                <c:pt idx="1893">
                  <c:v>40613</c:v>
                </c:pt>
                <c:pt idx="1894">
                  <c:v>40614</c:v>
                </c:pt>
                <c:pt idx="1895">
                  <c:v>40615</c:v>
                </c:pt>
                <c:pt idx="1896">
                  <c:v>40616</c:v>
                </c:pt>
                <c:pt idx="1897">
                  <c:v>40617</c:v>
                </c:pt>
                <c:pt idx="1898">
                  <c:v>40618</c:v>
                </c:pt>
                <c:pt idx="1899">
                  <c:v>40619</c:v>
                </c:pt>
                <c:pt idx="1900">
                  <c:v>40620</c:v>
                </c:pt>
                <c:pt idx="1901">
                  <c:v>40621</c:v>
                </c:pt>
                <c:pt idx="1902">
                  <c:v>40622</c:v>
                </c:pt>
                <c:pt idx="1903">
                  <c:v>40623</c:v>
                </c:pt>
                <c:pt idx="1904">
                  <c:v>40624</c:v>
                </c:pt>
                <c:pt idx="1905">
                  <c:v>40625</c:v>
                </c:pt>
                <c:pt idx="1906">
                  <c:v>40626</c:v>
                </c:pt>
                <c:pt idx="1907">
                  <c:v>40627</c:v>
                </c:pt>
                <c:pt idx="1908">
                  <c:v>40628</c:v>
                </c:pt>
                <c:pt idx="1909">
                  <c:v>40629</c:v>
                </c:pt>
                <c:pt idx="1910">
                  <c:v>40630</c:v>
                </c:pt>
                <c:pt idx="1911">
                  <c:v>40631</c:v>
                </c:pt>
                <c:pt idx="1912">
                  <c:v>40632</c:v>
                </c:pt>
                <c:pt idx="1913">
                  <c:v>40633</c:v>
                </c:pt>
                <c:pt idx="1914">
                  <c:v>40634</c:v>
                </c:pt>
                <c:pt idx="1915">
                  <c:v>40635</c:v>
                </c:pt>
                <c:pt idx="1916">
                  <c:v>40636</c:v>
                </c:pt>
                <c:pt idx="1917">
                  <c:v>40637</c:v>
                </c:pt>
                <c:pt idx="1918">
                  <c:v>40638</c:v>
                </c:pt>
                <c:pt idx="1919">
                  <c:v>40639</c:v>
                </c:pt>
                <c:pt idx="1920">
                  <c:v>40640</c:v>
                </c:pt>
                <c:pt idx="1921">
                  <c:v>40641</c:v>
                </c:pt>
                <c:pt idx="1922">
                  <c:v>40642</c:v>
                </c:pt>
                <c:pt idx="1923">
                  <c:v>40643</c:v>
                </c:pt>
                <c:pt idx="1924">
                  <c:v>40644</c:v>
                </c:pt>
                <c:pt idx="1925">
                  <c:v>40645</c:v>
                </c:pt>
                <c:pt idx="1926">
                  <c:v>40646</c:v>
                </c:pt>
                <c:pt idx="1927">
                  <c:v>40647</c:v>
                </c:pt>
                <c:pt idx="1928">
                  <c:v>40648</c:v>
                </c:pt>
                <c:pt idx="1929">
                  <c:v>40649</c:v>
                </c:pt>
                <c:pt idx="1930">
                  <c:v>40650</c:v>
                </c:pt>
                <c:pt idx="1931">
                  <c:v>40651</c:v>
                </c:pt>
                <c:pt idx="1932">
                  <c:v>40652</c:v>
                </c:pt>
                <c:pt idx="1933">
                  <c:v>40653</c:v>
                </c:pt>
                <c:pt idx="1934">
                  <c:v>40654</c:v>
                </c:pt>
                <c:pt idx="1935">
                  <c:v>40655</c:v>
                </c:pt>
                <c:pt idx="1936">
                  <c:v>40656</c:v>
                </c:pt>
                <c:pt idx="1937">
                  <c:v>40657</c:v>
                </c:pt>
                <c:pt idx="1938">
                  <c:v>40658</c:v>
                </c:pt>
                <c:pt idx="1939">
                  <c:v>40659</c:v>
                </c:pt>
                <c:pt idx="1940">
                  <c:v>40660</c:v>
                </c:pt>
                <c:pt idx="1941">
                  <c:v>40661</c:v>
                </c:pt>
                <c:pt idx="1942">
                  <c:v>40662</c:v>
                </c:pt>
                <c:pt idx="1943">
                  <c:v>40663</c:v>
                </c:pt>
                <c:pt idx="1944">
                  <c:v>40664</c:v>
                </c:pt>
                <c:pt idx="1945">
                  <c:v>40665</c:v>
                </c:pt>
                <c:pt idx="1946">
                  <c:v>40666</c:v>
                </c:pt>
                <c:pt idx="1947">
                  <c:v>40667</c:v>
                </c:pt>
                <c:pt idx="1948">
                  <c:v>40668</c:v>
                </c:pt>
                <c:pt idx="1949">
                  <c:v>40669</c:v>
                </c:pt>
                <c:pt idx="1950">
                  <c:v>40670</c:v>
                </c:pt>
                <c:pt idx="1951">
                  <c:v>40671</c:v>
                </c:pt>
                <c:pt idx="1952">
                  <c:v>40672</c:v>
                </c:pt>
                <c:pt idx="1953">
                  <c:v>40673</c:v>
                </c:pt>
                <c:pt idx="1954">
                  <c:v>40674</c:v>
                </c:pt>
                <c:pt idx="1955">
                  <c:v>40675</c:v>
                </c:pt>
                <c:pt idx="1956">
                  <c:v>40676</c:v>
                </c:pt>
                <c:pt idx="1957">
                  <c:v>40677</c:v>
                </c:pt>
                <c:pt idx="1958">
                  <c:v>40678</c:v>
                </c:pt>
                <c:pt idx="1959">
                  <c:v>40679</c:v>
                </c:pt>
                <c:pt idx="1960">
                  <c:v>40680</c:v>
                </c:pt>
                <c:pt idx="1961">
                  <c:v>40681</c:v>
                </c:pt>
                <c:pt idx="1962">
                  <c:v>40682</c:v>
                </c:pt>
                <c:pt idx="1963">
                  <c:v>40683</c:v>
                </c:pt>
                <c:pt idx="1964">
                  <c:v>40684</c:v>
                </c:pt>
                <c:pt idx="1965">
                  <c:v>40685</c:v>
                </c:pt>
                <c:pt idx="1966">
                  <c:v>40686</c:v>
                </c:pt>
                <c:pt idx="1967">
                  <c:v>40687</c:v>
                </c:pt>
                <c:pt idx="1968">
                  <c:v>40688</c:v>
                </c:pt>
                <c:pt idx="1969">
                  <c:v>40689</c:v>
                </c:pt>
                <c:pt idx="1970">
                  <c:v>40690</c:v>
                </c:pt>
                <c:pt idx="1971">
                  <c:v>40691</c:v>
                </c:pt>
                <c:pt idx="1972">
                  <c:v>40692</c:v>
                </c:pt>
                <c:pt idx="1973">
                  <c:v>40693</c:v>
                </c:pt>
                <c:pt idx="1974">
                  <c:v>40694</c:v>
                </c:pt>
                <c:pt idx="1975">
                  <c:v>40695</c:v>
                </c:pt>
                <c:pt idx="1976">
                  <c:v>40696</c:v>
                </c:pt>
                <c:pt idx="1977">
                  <c:v>40697</c:v>
                </c:pt>
                <c:pt idx="1978">
                  <c:v>40698</c:v>
                </c:pt>
                <c:pt idx="1979">
                  <c:v>40699</c:v>
                </c:pt>
                <c:pt idx="1980">
                  <c:v>40700</c:v>
                </c:pt>
                <c:pt idx="1981">
                  <c:v>40701</c:v>
                </c:pt>
                <c:pt idx="1982">
                  <c:v>40702</c:v>
                </c:pt>
                <c:pt idx="1983">
                  <c:v>40703</c:v>
                </c:pt>
                <c:pt idx="1984">
                  <c:v>40704</c:v>
                </c:pt>
                <c:pt idx="1985">
                  <c:v>40705</c:v>
                </c:pt>
                <c:pt idx="1986">
                  <c:v>40706</c:v>
                </c:pt>
                <c:pt idx="1987">
                  <c:v>40707</c:v>
                </c:pt>
                <c:pt idx="1988">
                  <c:v>40708</c:v>
                </c:pt>
                <c:pt idx="1989">
                  <c:v>40709</c:v>
                </c:pt>
                <c:pt idx="1990">
                  <c:v>40710</c:v>
                </c:pt>
                <c:pt idx="1991">
                  <c:v>40711</c:v>
                </c:pt>
                <c:pt idx="1992">
                  <c:v>40712</c:v>
                </c:pt>
                <c:pt idx="1993">
                  <c:v>40713</c:v>
                </c:pt>
                <c:pt idx="1994">
                  <c:v>40714</c:v>
                </c:pt>
                <c:pt idx="1995">
                  <c:v>40715</c:v>
                </c:pt>
                <c:pt idx="1996">
                  <c:v>40716</c:v>
                </c:pt>
                <c:pt idx="1997">
                  <c:v>40717</c:v>
                </c:pt>
                <c:pt idx="1998">
                  <c:v>40718</c:v>
                </c:pt>
                <c:pt idx="1999">
                  <c:v>40719</c:v>
                </c:pt>
                <c:pt idx="2000">
                  <c:v>40720</c:v>
                </c:pt>
                <c:pt idx="2001">
                  <c:v>40721</c:v>
                </c:pt>
                <c:pt idx="2002">
                  <c:v>40722</c:v>
                </c:pt>
                <c:pt idx="2003">
                  <c:v>40723</c:v>
                </c:pt>
                <c:pt idx="2004">
                  <c:v>40724</c:v>
                </c:pt>
                <c:pt idx="2005">
                  <c:v>40725</c:v>
                </c:pt>
                <c:pt idx="2006">
                  <c:v>40726</c:v>
                </c:pt>
                <c:pt idx="2007">
                  <c:v>40727</c:v>
                </c:pt>
                <c:pt idx="2008">
                  <c:v>40728</c:v>
                </c:pt>
                <c:pt idx="2009">
                  <c:v>40729</c:v>
                </c:pt>
                <c:pt idx="2010">
                  <c:v>40730</c:v>
                </c:pt>
                <c:pt idx="2011">
                  <c:v>40731</c:v>
                </c:pt>
                <c:pt idx="2012">
                  <c:v>40732</c:v>
                </c:pt>
                <c:pt idx="2013">
                  <c:v>40733</c:v>
                </c:pt>
                <c:pt idx="2014">
                  <c:v>40734</c:v>
                </c:pt>
                <c:pt idx="2015">
                  <c:v>40735</c:v>
                </c:pt>
                <c:pt idx="2016">
                  <c:v>40736</c:v>
                </c:pt>
                <c:pt idx="2017">
                  <c:v>40737</c:v>
                </c:pt>
                <c:pt idx="2018">
                  <c:v>40738</c:v>
                </c:pt>
                <c:pt idx="2019">
                  <c:v>40739</c:v>
                </c:pt>
                <c:pt idx="2020">
                  <c:v>40740</c:v>
                </c:pt>
                <c:pt idx="2021">
                  <c:v>40741</c:v>
                </c:pt>
                <c:pt idx="2022">
                  <c:v>40742</c:v>
                </c:pt>
                <c:pt idx="2023">
                  <c:v>40743</c:v>
                </c:pt>
                <c:pt idx="2024">
                  <c:v>40744</c:v>
                </c:pt>
                <c:pt idx="2025">
                  <c:v>40745</c:v>
                </c:pt>
                <c:pt idx="2026">
                  <c:v>40746</c:v>
                </c:pt>
                <c:pt idx="2027">
                  <c:v>40747</c:v>
                </c:pt>
                <c:pt idx="2028">
                  <c:v>40748</c:v>
                </c:pt>
                <c:pt idx="2029">
                  <c:v>40749</c:v>
                </c:pt>
                <c:pt idx="2030">
                  <c:v>40750</c:v>
                </c:pt>
                <c:pt idx="2031">
                  <c:v>40751</c:v>
                </c:pt>
                <c:pt idx="2032">
                  <c:v>40752</c:v>
                </c:pt>
                <c:pt idx="2033">
                  <c:v>40753</c:v>
                </c:pt>
                <c:pt idx="2034">
                  <c:v>40754</c:v>
                </c:pt>
                <c:pt idx="2035">
                  <c:v>40755</c:v>
                </c:pt>
                <c:pt idx="2036">
                  <c:v>40756</c:v>
                </c:pt>
                <c:pt idx="2037">
                  <c:v>40757</c:v>
                </c:pt>
                <c:pt idx="2038">
                  <c:v>40758</c:v>
                </c:pt>
                <c:pt idx="2039">
                  <c:v>40759</c:v>
                </c:pt>
                <c:pt idx="2040">
                  <c:v>40760</c:v>
                </c:pt>
                <c:pt idx="2041">
                  <c:v>40761</c:v>
                </c:pt>
                <c:pt idx="2042">
                  <c:v>40762</c:v>
                </c:pt>
                <c:pt idx="2043">
                  <c:v>40763</c:v>
                </c:pt>
                <c:pt idx="2044">
                  <c:v>40764</c:v>
                </c:pt>
                <c:pt idx="2045">
                  <c:v>40765</c:v>
                </c:pt>
                <c:pt idx="2046">
                  <c:v>40766</c:v>
                </c:pt>
                <c:pt idx="2047">
                  <c:v>40767</c:v>
                </c:pt>
                <c:pt idx="2048">
                  <c:v>40768</c:v>
                </c:pt>
                <c:pt idx="2049">
                  <c:v>40769</c:v>
                </c:pt>
                <c:pt idx="2050">
                  <c:v>40770</c:v>
                </c:pt>
                <c:pt idx="2051">
                  <c:v>40771</c:v>
                </c:pt>
                <c:pt idx="2052">
                  <c:v>40772</c:v>
                </c:pt>
                <c:pt idx="2053">
                  <c:v>40773</c:v>
                </c:pt>
                <c:pt idx="2054">
                  <c:v>40774</c:v>
                </c:pt>
                <c:pt idx="2055">
                  <c:v>40775</c:v>
                </c:pt>
                <c:pt idx="2056">
                  <c:v>40776</c:v>
                </c:pt>
                <c:pt idx="2057">
                  <c:v>40777</c:v>
                </c:pt>
                <c:pt idx="2058">
                  <c:v>40778</c:v>
                </c:pt>
                <c:pt idx="2059">
                  <c:v>40779</c:v>
                </c:pt>
                <c:pt idx="2060">
                  <c:v>40780</c:v>
                </c:pt>
                <c:pt idx="2061">
                  <c:v>40781</c:v>
                </c:pt>
                <c:pt idx="2062">
                  <c:v>40782</c:v>
                </c:pt>
                <c:pt idx="2063">
                  <c:v>40783</c:v>
                </c:pt>
                <c:pt idx="2064">
                  <c:v>40784</c:v>
                </c:pt>
                <c:pt idx="2065">
                  <c:v>40785</c:v>
                </c:pt>
                <c:pt idx="2066">
                  <c:v>40786</c:v>
                </c:pt>
                <c:pt idx="2067">
                  <c:v>40787</c:v>
                </c:pt>
                <c:pt idx="2068">
                  <c:v>40788</c:v>
                </c:pt>
                <c:pt idx="2069">
                  <c:v>40789</c:v>
                </c:pt>
                <c:pt idx="2070">
                  <c:v>40790</c:v>
                </c:pt>
                <c:pt idx="2071">
                  <c:v>40791</c:v>
                </c:pt>
                <c:pt idx="2072">
                  <c:v>40792</c:v>
                </c:pt>
                <c:pt idx="2073">
                  <c:v>40793</c:v>
                </c:pt>
                <c:pt idx="2074">
                  <c:v>40794</c:v>
                </c:pt>
                <c:pt idx="2075">
                  <c:v>40795</c:v>
                </c:pt>
                <c:pt idx="2076">
                  <c:v>40796</c:v>
                </c:pt>
                <c:pt idx="2077">
                  <c:v>40797</c:v>
                </c:pt>
                <c:pt idx="2078">
                  <c:v>40798</c:v>
                </c:pt>
                <c:pt idx="2079">
                  <c:v>40799</c:v>
                </c:pt>
                <c:pt idx="2080">
                  <c:v>40800</c:v>
                </c:pt>
                <c:pt idx="2081">
                  <c:v>40801</c:v>
                </c:pt>
                <c:pt idx="2082">
                  <c:v>40802</c:v>
                </c:pt>
                <c:pt idx="2083">
                  <c:v>40803</c:v>
                </c:pt>
                <c:pt idx="2084">
                  <c:v>40804</c:v>
                </c:pt>
                <c:pt idx="2085">
                  <c:v>40805</c:v>
                </c:pt>
                <c:pt idx="2086">
                  <c:v>40806</c:v>
                </c:pt>
                <c:pt idx="2087">
                  <c:v>40807</c:v>
                </c:pt>
                <c:pt idx="2088">
                  <c:v>40808</c:v>
                </c:pt>
                <c:pt idx="2089">
                  <c:v>40809</c:v>
                </c:pt>
                <c:pt idx="2090">
                  <c:v>40810</c:v>
                </c:pt>
                <c:pt idx="2091">
                  <c:v>40811</c:v>
                </c:pt>
                <c:pt idx="2092">
                  <c:v>40812</c:v>
                </c:pt>
                <c:pt idx="2093">
                  <c:v>40813</c:v>
                </c:pt>
                <c:pt idx="2094">
                  <c:v>40814</c:v>
                </c:pt>
                <c:pt idx="2095">
                  <c:v>40815</c:v>
                </c:pt>
                <c:pt idx="2096">
                  <c:v>40816</c:v>
                </c:pt>
                <c:pt idx="2097">
                  <c:v>40817</c:v>
                </c:pt>
                <c:pt idx="2098">
                  <c:v>40818</c:v>
                </c:pt>
                <c:pt idx="2099">
                  <c:v>40819</c:v>
                </c:pt>
                <c:pt idx="2100">
                  <c:v>40820</c:v>
                </c:pt>
                <c:pt idx="2101">
                  <c:v>40821</c:v>
                </c:pt>
                <c:pt idx="2102">
                  <c:v>40822</c:v>
                </c:pt>
                <c:pt idx="2103">
                  <c:v>40823</c:v>
                </c:pt>
                <c:pt idx="2104">
                  <c:v>40824</c:v>
                </c:pt>
                <c:pt idx="2105">
                  <c:v>40825</c:v>
                </c:pt>
                <c:pt idx="2106">
                  <c:v>40826</c:v>
                </c:pt>
                <c:pt idx="2107">
                  <c:v>40827</c:v>
                </c:pt>
                <c:pt idx="2108">
                  <c:v>40828</c:v>
                </c:pt>
                <c:pt idx="2109">
                  <c:v>40829</c:v>
                </c:pt>
                <c:pt idx="2110">
                  <c:v>40830</c:v>
                </c:pt>
                <c:pt idx="2111">
                  <c:v>40831</c:v>
                </c:pt>
                <c:pt idx="2112">
                  <c:v>40832</c:v>
                </c:pt>
                <c:pt idx="2113">
                  <c:v>40833</c:v>
                </c:pt>
                <c:pt idx="2114">
                  <c:v>40834</c:v>
                </c:pt>
                <c:pt idx="2115">
                  <c:v>40835</c:v>
                </c:pt>
                <c:pt idx="2116">
                  <c:v>40836</c:v>
                </c:pt>
                <c:pt idx="2117">
                  <c:v>40837</c:v>
                </c:pt>
                <c:pt idx="2118">
                  <c:v>40838</c:v>
                </c:pt>
                <c:pt idx="2119">
                  <c:v>40839</c:v>
                </c:pt>
                <c:pt idx="2120">
                  <c:v>40840</c:v>
                </c:pt>
                <c:pt idx="2121">
                  <c:v>40841</c:v>
                </c:pt>
                <c:pt idx="2122">
                  <c:v>40842</c:v>
                </c:pt>
                <c:pt idx="2123">
                  <c:v>40843</c:v>
                </c:pt>
                <c:pt idx="2124">
                  <c:v>40844</c:v>
                </c:pt>
                <c:pt idx="2125">
                  <c:v>40845</c:v>
                </c:pt>
                <c:pt idx="2126">
                  <c:v>40846</c:v>
                </c:pt>
                <c:pt idx="2127">
                  <c:v>40847</c:v>
                </c:pt>
                <c:pt idx="2128">
                  <c:v>40848</c:v>
                </c:pt>
                <c:pt idx="2129">
                  <c:v>40849</c:v>
                </c:pt>
                <c:pt idx="2130">
                  <c:v>40850</c:v>
                </c:pt>
                <c:pt idx="2131">
                  <c:v>40851</c:v>
                </c:pt>
                <c:pt idx="2132">
                  <c:v>40852</c:v>
                </c:pt>
                <c:pt idx="2133">
                  <c:v>40853</c:v>
                </c:pt>
                <c:pt idx="2134">
                  <c:v>40854</c:v>
                </c:pt>
                <c:pt idx="2135">
                  <c:v>40855</c:v>
                </c:pt>
                <c:pt idx="2136">
                  <c:v>40856</c:v>
                </c:pt>
                <c:pt idx="2137">
                  <c:v>40857</c:v>
                </c:pt>
                <c:pt idx="2138">
                  <c:v>40858</c:v>
                </c:pt>
                <c:pt idx="2139">
                  <c:v>40859</c:v>
                </c:pt>
                <c:pt idx="2140">
                  <c:v>40860</c:v>
                </c:pt>
                <c:pt idx="2141">
                  <c:v>40861</c:v>
                </c:pt>
                <c:pt idx="2142">
                  <c:v>40862</c:v>
                </c:pt>
                <c:pt idx="2143">
                  <c:v>40863</c:v>
                </c:pt>
                <c:pt idx="2144">
                  <c:v>40864</c:v>
                </c:pt>
                <c:pt idx="2145">
                  <c:v>40865</c:v>
                </c:pt>
                <c:pt idx="2146">
                  <c:v>40866</c:v>
                </c:pt>
                <c:pt idx="2147">
                  <c:v>40867</c:v>
                </c:pt>
                <c:pt idx="2148">
                  <c:v>40868</c:v>
                </c:pt>
                <c:pt idx="2149">
                  <c:v>40869</c:v>
                </c:pt>
                <c:pt idx="2150">
                  <c:v>40870</c:v>
                </c:pt>
                <c:pt idx="2151">
                  <c:v>40871</c:v>
                </c:pt>
                <c:pt idx="2152">
                  <c:v>40872</c:v>
                </c:pt>
                <c:pt idx="2153">
                  <c:v>40873</c:v>
                </c:pt>
                <c:pt idx="2154">
                  <c:v>40874</c:v>
                </c:pt>
                <c:pt idx="2155">
                  <c:v>40875</c:v>
                </c:pt>
                <c:pt idx="2156">
                  <c:v>40876</c:v>
                </c:pt>
                <c:pt idx="2157">
                  <c:v>40877</c:v>
                </c:pt>
                <c:pt idx="2158">
                  <c:v>40878</c:v>
                </c:pt>
                <c:pt idx="2159">
                  <c:v>40879</c:v>
                </c:pt>
                <c:pt idx="2160">
                  <c:v>40880</c:v>
                </c:pt>
                <c:pt idx="2161">
                  <c:v>40881</c:v>
                </c:pt>
                <c:pt idx="2162">
                  <c:v>40882</c:v>
                </c:pt>
                <c:pt idx="2163">
                  <c:v>40883</c:v>
                </c:pt>
                <c:pt idx="2164">
                  <c:v>40884</c:v>
                </c:pt>
                <c:pt idx="2165">
                  <c:v>40885</c:v>
                </c:pt>
                <c:pt idx="2166">
                  <c:v>40886</c:v>
                </c:pt>
                <c:pt idx="2167">
                  <c:v>40887</c:v>
                </c:pt>
                <c:pt idx="2168">
                  <c:v>40888</c:v>
                </c:pt>
                <c:pt idx="2169">
                  <c:v>40889</c:v>
                </c:pt>
                <c:pt idx="2170">
                  <c:v>40890</c:v>
                </c:pt>
                <c:pt idx="2171">
                  <c:v>40891</c:v>
                </c:pt>
                <c:pt idx="2172">
                  <c:v>40892</c:v>
                </c:pt>
                <c:pt idx="2173">
                  <c:v>40893</c:v>
                </c:pt>
                <c:pt idx="2174">
                  <c:v>40894</c:v>
                </c:pt>
                <c:pt idx="2175">
                  <c:v>40895</c:v>
                </c:pt>
                <c:pt idx="2176">
                  <c:v>40896</c:v>
                </c:pt>
                <c:pt idx="2177">
                  <c:v>40897</c:v>
                </c:pt>
                <c:pt idx="2178">
                  <c:v>40898</c:v>
                </c:pt>
                <c:pt idx="2179">
                  <c:v>40899</c:v>
                </c:pt>
                <c:pt idx="2180">
                  <c:v>40900</c:v>
                </c:pt>
                <c:pt idx="2181">
                  <c:v>40901</c:v>
                </c:pt>
                <c:pt idx="2182">
                  <c:v>40902</c:v>
                </c:pt>
                <c:pt idx="2183">
                  <c:v>40903</c:v>
                </c:pt>
                <c:pt idx="2184">
                  <c:v>40904</c:v>
                </c:pt>
                <c:pt idx="2185">
                  <c:v>40905</c:v>
                </c:pt>
                <c:pt idx="2186">
                  <c:v>40906</c:v>
                </c:pt>
                <c:pt idx="2187">
                  <c:v>40907</c:v>
                </c:pt>
                <c:pt idx="2188">
                  <c:v>40908</c:v>
                </c:pt>
                <c:pt idx="2189">
                  <c:v>40909</c:v>
                </c:pt>
                <c:pt idx="2190">
                  <c:v>40910</c:v>
                </c:pt>
                <c:pt idx="2191">
                  <c:v>40911</c:v>
                </c:pt>
                <c:pt idx="2192">
                  <c:v>40912</c:v>
                </c:pt>
                <c:pt idx="2193">
                  <c:v>40913</c:v>
                </c:pt>
                <c:pt idx="2194">
                  <c:v>40914</c:v>
                </c:pt>
                <c:pt idx="2195">
                  <c:v>40915</c:v>
                </c:pt>
                <c:pt idx="2196">
                  <c:v>40916</c:v>
                </c:pt>
                <c:pt idx="2197">
                  <c:v>40917</c:v>
                </c:pt>
                <c:pt idx="2198">
                  <c:v>40918</c:v>
                </c:pt>
                <c:pt idx="2199">
                  <c:v>40919</c:v>
                </c:pt>
                <c:pt idx="2200">
                  <c:v>40920</c:v>
                </c:pt>
                <c:pt idx="2201">
                  <c:v>40921</c:v>
                </c:pt>
                <c:pt idx="2202">
                  <c:v>40922</c:v>
                </c:pt>
                <c:pt idx="2203">
                  <c:v>40923</c:v>
                </c:pt>
                <c:pt idx="2204">
                  <c:v>40924</c:v>
                </c:pt>
                <c:pt idx="2205">
                  <c:v>40925</c:v>
                </c:pt>
                <c:pt idx="2206">
                  <c:v>40926</c:v>
                </c:pt>
                <c:pt idx="2207">
                  <c:v>40927</c:v>
                </c:pt>
                <c:pt idx="2208">
                  <c:v>40928</c:v>
                </c:pt>
                <c:pt idx="2209">
                  <c:v>40929</c:v>
                </c:pt>
                <c:pt idx="2210">
                  <c:v>40930</c:v>
                </c:pt>
                <c:pt idx="2211">
                  <c:v>40931</c:v>
                </c:pt>
                <c:pt idx="2212">
                  <c:v>40932</c:v>
                </c:pt>
                <c:pt idx="2213">
                  <c:v>40933</c:v>
                </c:pt>
                <c:pt idx="2214">
                  <c:v>40934</c:v>
                </c:pt>
                <c:pt idx="2215">
                  <c:v>40935</c:v>
                </c:pt>
                <c:pt idx="2216">
                  <c:v>40936</c:v>
                </c:pt>
                <c:pt idx="2217">
                  <c:v>40937</c:v>
                </c:pt>
                <c:pt idx="2218">
                  <c:v>40938</c:v>
                </c:pt>
                <c:pt idx="2219">
                  <c:v>40939</c:v>
                </c:pt>
                <c:pt idx="2220">
                  <c:v>40940</c:v>
                </c:pt>
                <c:pt idx="2221">
                  <c:v>40941</c:v>
                </c:pt>
                <c:pt idx="2222">
                  <c:v>40942</c:v>
                </c:pt>
                <c:pt idx="2223">
                  <c:v>40943</c:v>
                </c:pt>
                <c:pt idx="2224">
                  <c:v>40944</c:v>
                </c:pt>
                <c:pt idx="2225">
                  <c:v>40945</c:v>
                </c:pt>
                <c:pt idx="2226">
                  <c:v>40946</c:v>
                </c:pt>
                <c:pt idx="2227">
                  <c:v>40947</c:v>
                </c:pt>
                <c:pt idx="2228">
                  <c:v>40948</c:v>
                </c:pt>
                <c:pt idx="2229">
                  <c:v>40949</c:v>
                </c:pt>
                <c:pt idx="2230">
                  <c:v>40950</c:v>
                </c:pt>
                <c:pt idx="2231">
                  <c:v>40951</c:v>
                </c:pt>
                <c:pt idx="2232">
                  <c:v>40952</c:v>
                </c:pt>
                <c:pt idx="2233">
                  <c:v>40953</c:v>
                </c:pt>
                <c:pt idx="2234">
                  <c:v>40954</c:v>
                </c:pt>
                <c:pt idx="2235">
                  <c:v>40955</c:v>
                </c:pt>
                <c:pt idx="2236">
                  <c:v>40956</c:v>
                </c:pt>
                <c:pt idx="2237">
                  <c:v>40957</c:v>
                </c:pt>
                <c:pt idx="2238">
                  <c:v>40958</c:v>
                </c:pt>
                <c:pt idx="2239">
                  <c:v>40959</c:v>
                </c:pt>
                <c:pt idx="2240">
                  <c:v>40960</c:v>
                </c:pt>
                <c:pt idx="2241">
                  <c:v>40961</c:v>
                </c:pt>
                <c:pt idx="2242">
                  <c:v>40962</c:v>
                </c:pt>
                <c:pt idx="2243">
                  <c:v>40963</c:v>
                </c:pt>
                <c:pt idx="2244">
                  <c:v>40964</c:v>
                </c:pt>
                <c:pt idx="2245">
                  <c:v>40965</c:v>
                </c:pt>
                <c:pt idx="2246">
                  <c:v>40966</c:v>
                </c:pt>
                <c:pt idx="2247">
                  <c:v>40967</c:v>
                </c:pt>
                <c:pt idx="2248">
                  <c:v>40968</c:v>
                </c:pt>
                <c:pt idx="2249">
                  <c:v>40969</c:v>
                </c:pt>
                <c:pt idx="2250">
                  <c:v>40970</c:v>
                </c:pt>
                <c:pt idx="2251">
                  <c:v>40971</c:v>
                </c:pt>
                <c:pt idx="2252">
                  <c:v>40972</c:v>
                </c:pt>
                <c:pt idx="2253">
                  <c:v>40973</c:v>
                </c:pt>
                <c:pt idx="2254">
                  <c:v>40974</c:v>
                </c:pt>
                <c:pt idx="2255">
                  <c:v>40975</c:v>
                </c:pt>
                <c:pt idx="2256">
                  <c:v>40976</c:v>
                </c:pt>
                <c:pt idx="2257">
                  <c:v>40977</c:v>
                </c:pt>
                <c:pt idx="2258">
                  <c:v>40978</c:v>
                </c:pt>
                <c:pt idx="2259">
                  <c:v>40979</c:v>
                </c:pt>
                <c:pt idx="2260">
                  <c:v>40980</c:v>
                </c:pt>
                <c:pt idx="2261">
                  <c:v>40981</c:v>
                </c:pt>
                <c:pt idx="2262">
                  <c:v>40982</c:v>
                </c:pt>
                <c:pt idx="2263">
                  <c:v>40983</c:v>
                </c:pt>
                <c:pt idx="2264">
                  <c:v>40984</c:v>
                </c:pt>
                <c:pt idx="2265">
                  <c:v>40985</c:v>
                </c:pt>
                <c:pt idx="2266">
                  <c:v>40986</c:v>
                </c:pt>
                <c:pt idx="2267">
                  <c:v>40987</c:v>
                </c:pt>
                <c:pt idx="2268">
                  <c:v>40988</c:v>
                </c:pt>
                <c:pt idx="2269">
                  <c:v>40989</c:v>
                </c:pt>
                <c:pt idx="2270">
                  <c:v>40990</c:v>
                </c:pt>
                <c:pt idx="2271">
                  <c:v>40991</c:v>
                </c:pt>
                <c:pt idx="2272">
                  <c:v>40992</c:v>
                </c:pt>
                <c:pt idx="2273">
                  <c:v>40993</c:v>
                </c:pt>
                <c:pt idx="2274">
                  <c:v>40994</c:v>
                </c:pt>
                <c:pt idx="2275">
                  <c:v>40995</c:v>
                </c:pt>
                <c:pt idx="2276">
                  <c:v>40996</c:v>
                </c:pt>
                <c:pt idx="2277">
                  <c:v>40997</c:v>
                </c:pt>
                <c:pt idx="2278">
                  <c:v>40998</c:v>
                </c:pt>
                <c:pt idx="2279">
                  <c:v>40999</c:v>
                </c:pt>
                <c:pt idx="2280">
                  <c:v>41000</c:v>
                </c:pt>
                <c:pt idx="2281">
                  <c:v>41001</c:v>
                </c:pt>
                <c:pt idx="2282">
                  <c:v>41002</c:v>
                </c:pt>
                <c:pt idx="2283">
                  <c:v>41003</c:v>
                </c:pt>
                <c:pt idx="2284">
                  <c:v>41004</c:v>
                </c:pt>
                <c:pt idx="2285">
                  <c:v>41005</c:v>
                </c:pt>
                <c:pt idx="2286">
                  <c:v>41006</c:v>
                </c:pt>
                <c:pt idx="2287">
                  <c:v>41007</c:v>
                </c:pt>
                <c:pt idx="2288">
                  <c:v>41008</c:v>
                </c:pt>
                <c:pt idx="2289">
                  <c:v>41009</c:v>
                </c:pt>
                <c:pt idx="2290">
                  <c:v>41010</c:v>
                </c:pt>
                <c:pt idx="2291">
                  <c:v>41011</c:v>
                </c:pt>
                <c:pt idx="2292">
                  <c:v>41012</c:v>
                </c:pt>
                <c:pt idx="2293">
                  <c:v>41013</c:v>
                </c:pt>
                <c:pt idx="2294">
                  <c:v>41014</c:v>
                </c:pt>
                <c:pt idx="2295">
                  <c:v>41015</c:v>
                </c:pt>
                <c:pt idx="2296">
                  <c:v>41016</c:v>
                </c:pt>
                <c:pt idx="2297">
                  <c:v>41017</c:v>
                </c:pt>
                <c:pt idx="2298">
                  <c:v>41018</c:v>
                </c:pt>
                <c:pt idx="2299">
                  <c:v>41019</c:v>
                </c:pt>
                <c:pt idx="2300">
                  <c:v>41020</c:v>
                </c:pt>
                <c:pt idx="2301">
                  <c:v>41021</c:v>
                </c:pt>
                <c:pt idx="2302">
                  <c:v>41022</c:v>
                </c:pt>
                <c:pt idx="2303">
                  <c:v>41023</c:v>
                </c:pt>
                <c:pt idx="2304">
                  <c:v>41024</c:v>
                </c:pt>
                <c:pt idx="2305">
                  <c:v>41025</c:v>
                </c:pt>
                <c:pt idx="2306">
                  <c:v>41026</c:v>
                </c:pt>
                <c:pt idx="2307">
                  <c:v>41027</c:v>
                </c:pt>
                <c:pt idx="2308">
                  <c:v>41028</c:v>
                </c:pt>
                <c:pt idx="2309">
                  <c:v>41029</c:v>
                </c:pt>
                <c:pt idx="2310">
                  <c:v>41030</c:v>
                </c:pt>
                <c:pt idx="2311">
                  <c:v>41031</c:v>
                </c:pt>
                <c:pt idx="2312">
                  <c:v>41032</c:v>
                </c:pt>
                <c:pt idx="2313">
                  <c:v>41033</c:v>
                </c:pt>
                <c:pt idx="2314">
                  <c:v>41034</c:v>
                </c:pt>
                <c:pt idx="2315">
                  <c:v>41035</c:v>
                </c:pt>
                <c:pt idx="2316">
                  <c:v>41036</c:v>
                </c:pt>
                <c:pt idx="2317">
                  <c:v>41037</c:v>
                </c:pt>
                <c:pt idx="2318">
                  <c:v>41038</c:v>
                </c:pt>
                <c:pt idx="2319">
                  <c:v>41039</c:v>
                </c:pt>
                <c:pt idx="2320">
                  <c:v>41040</c:v>
                </c:pt>
                <c:pt idx="2321">
                  <c:v>41041</c:v>
                </c:pt>
                <c:pt idx="2322">
                  <c:v>41042</c:v>
                </c:pt>
                <c:pt idx="2323">
                  <c:v>41043</c:v>
                </c:pt>
                <c:pt idx="2324">
                  <c:v>41044</c:v>
                </c:pt>
                <c:pt idx="2325">
                  <c:v>41045</c:v>
                </c:pt>
                <c:pt idx="2326">
                  <c:v>41046</c:v>
                </c:pt>
                <c:pt idx="2327">
                  <c:v>41047</c:v>
                </c:pt>
                <c:pt idx="2328">
                  <c:v>41048</c:v>
                </c:pt>
                <c:pt idx="2329">
                  <c:v>41049</c:v>
                </c:pt>
                <c:pt idx="2330">
                  <c:v>41050</c:v>
                </c:pt>
                <c:pt idx="2331">
                  <c:v>41051</c:v>
                </c:pt>
                <c:pt idx="2332">
                  <c:v>41052</c:v>
                </c:pt>
                <c:pt idx="2333">
                  <c:v>41053</c:v>
                </c:pt>
                <c:pt idx="2334">
                  <c:v>41054</c:v>
                </c:pt>
                <c:pt idx="2335">
                  <c:v>41055</c:v>
                </c:pt>
                <c:pt idx="2336">
                  <c:v>41056</c:v>
                </c:pt>
                <c:pt idx="2337">
                  <c:v>41057</c:v>
                </c:pt>
                <c:pt idx="2338">
                  <c:v>41058</c:v>
                </c:pt>
                <c:pt idx="2339">
                  <c:v>41059</c:v>
                </c:pt>
                <c:pt idx="2340">
                  <c:v>41060</c:v>
                </c:pt>
                <c:pt idx="2341">
                  <c:v>41061</c:v>
                </c:pt>
                <c:pt idx="2342">
                  <c:v>41062</c:v>
                </c:pt>
                <c:pt idx="2343">
                  <c:v>41063</c:v>
                </c:pt>
                <c:pt idx="2344">
                  <c:v>41064</c:v>
                </c:pt>
                <c:pt idx="2345">
                  <c:v>41065</c:v>
                </c:pt>
                <c:pt idx="2346">
                  <c:v>41066</c:v>
                </c:pt>
                <c:pt idx="2347">
                  <c:v>41067</c:v>
                </c:pt>
                <c:pt idx="2348">
                  <c:v>41068</c:v>
                </c:pt>
                <c:pt idx="2349">
                  <c:v>41069</c:v>
                </c:pt>
                <c:pt idx="2350">
                  <c:v>41070</c:v>
                </c:pt>
                <c:pt idx="2351">
                  <c:v>41071</c:v>
                </c:pt>
                <c:pt idx="2352">
                  <c:v>41072</c:v>
                </c:pt>
                <c:pt idx="2353">
                  <c:v>41073</c:v>
                </c:pt>
                <c:pt idx="2354">
                  <c:v>41074</c:v>
                </c:pt>
                <c:pt idx="2355">
                  <c:v>41075</c:v>
                </c:pt>
                <c:pt idx="2356">
                  <c:v>41076</c:v>
                </c:pt>
                <c:pt idx="2357">
                  <c:v>41077</c:v>
                </c:pt>
                <c:pt idx="2358">
                  <c:v>41078</c:v>
                </c:pt>
                <c:pt idx="2359">
                  <c:v>41079</c:v>
                </c:pt>
                <c:pt idx="2360">
                  <c:v>41080</c:v>
                </c:pt>
                <c:pt idx="2361">
                  <c:v>41081</c:v>
                </c:pt>
                <c:pt idx="2362">
                  <c:v>41082</c:v>
                </c:pt>
                <c:pt idx="2363">
                  <c:v>41083</c:v>
                </c:pt>
                <c:pt idx="2364">
                  <c:v>41084</c:v>
                </c:pt>
                <c:pt idx="2365">
                  <c:v>41085</c:v>
                </c:pt>
                <c:pt idx="2366">
                  <c:v>41086</c:v>
                </c:pt>
                <c:pt idx="2367">
                  <c:v>41087</c:v>
                </c:pt>
                <c:pt idx="2368">
                  <c:v>41088</c:v>
                </c:pt>
                <c:pt idx="2369">
                  <c:v>41089</c:v>
                </c:pt>
                <c:pt idx="2370">
                  <c:v>41090</c:v>
                </c:pt>
                <c:pt idx="2371">
                  <c:v>41091</c:v>
                </c:pt>
                <c:pt idx="2372">
                  <c:v>41092</c:v>
                </c:pt>
                <c:pt idx="2373">
                  <c:v>41093</c:v>
                </c:pt>
                <c:pt idx="2374">
                  <c:v>41094</c:v>
                </c:pt>
                <c:pt idx="2375">
                  <c:v>41095</c:v>
                </c:pt>
                <c:pt idx="2376">
                  <c:v>41096</c:v>
                </c:pt>
                <c:pt idx="2377">
                  <c:v>41097</c:v>
                </c:pt>
                <c:pt idx="2378">
                  <c:v>41098</c:v>
                </c:pt>
                <c:pt idx="2379">
                  <c:v>41099</c:v>
                </c:pt>
                <c:pt idx="2380">
                  <c:v>41100</c:v>
                </c:pt>
                <c:pt idx="2381">
                  <c:v>41101</c:v>
                </c:pt>
                <c:pt idx="2382">
                  <c:v>41102</c:v>
                </c:pt>
                <c:pt idx="2383">
                  <c:v>41103</c:v>
                </c:pt>
                <c:pt idx="2384">
                  <c:v>41104</c:v>
                </c:pt>
                <c:pt idx="2385">
                  <c:v>41105</c:v>
                </c:pt>
                <c:pt idx="2386">
                  <c:v>41106</c:v>
                </c:pt>
                <c:pt idx="2387">
                  <c:v>41107</c:v>
                </c:pt>
                <c:pt idx="2388">
                  <c:v>41108</c:v>
                </c:pt>
                <c:pt idx="2389">
                  <c:v>41109</c:v>
                </c:pt>
                <c:pt idx="2390">
                  <c:v>41110</c:v>
                </c:pt>
                <c:pt idx="2391">
                  <c:v>41111</c:v>
                </c:pt>
                <c:pt idx="2392">
                  <c:v>41112</c:v>
                </c:pt>
                <c:pt idx="2393">
                  <c:v>41113</c:v>
                </c:pt>
                <c:pt idx="2394">
                  <c:v>41114</c:v>
                </c:pt>
                <c:pt idx="2395">
                  <c:v>41115</c:v>
                </c:pt>
                <c:pt idx="2396">
                  <c:v>41116</c:v>
                </c:pt>
                <c:pt idx="2397">
                  <c:v>41117</c:v>
                </c:pt>
                <c:pt idx="2398">
                  <c:v>41118</c:v>
                </c:pt>
                <c:pt idx="2399">
                  <c:v>41119</c:v>
                </c:pt>
                <c:pt idx="2400">
                  <c:v>41120</c:v>
                </c:pt>
                <c:pt idx="2401">
                  <c:v>41121</c:v>
                </c:pt>
                <c:pt idx="2402">
                  <c:v>41122</c:v>
                </c:pt>
                <c:pt idx="2403">
                  <c:v>41123</c:v>
                </c:pt>
                <c:pt idx="2404">
                  <c:v>41124</c:v>
                </c:pt>
                <c:pt idx="2405">
                  <c:v>41125</c:v>
                </c:pt>
                <c:pt idx="2406">
                  <c:v>41126</c:v>
                </c:pt>
                <c:pt idx="2407">
                  <c:v>41127</c:v>
                </c:pt>
                <c:pt idx="2408">
                  <c:v>41128</c:v>
                </c:pt>
                <c:pt idx="2409">
                  <c:v>41129</c:v>
                </c:pt>
                <c:pt idx="2410">
                  <c:v>41130</c:v>
                </c:pt>
                <c:pt idx="2411">
                  <c:v>41131</c:v>
                </c:pt>
                <c:pt idx="2412">
                  <c:v>41132</c:v>
                </c:pt>
                <c:pt idx="2413">
                  <c:v>41133</c:v>
                </c:pt>
                <c:pt idx="2414">
                  <c:v>41134</c:v>
                </c:pt>
                <c:pt idx="2415">
                  <c:v>41135</c:v>
                </c:pt>
                <c:pt idx="2416">
                  <c:v>41136</c:v>
                </c:pt>
                <c:pt idx="2417">
                  <c:v>41137</c:v>
                </c:pt>
                <c:pt idx="2418">
                  <c:v>41138</c:v>
                </c:pt>
                <c:pt idx="2419">
                  <c:v>41139</c:v>
                </c:pt>
                <c:pt idx="2420">
                  <c:v>41140</c:v>
                </c:pt>
                <c:pt idx="2421">
                  <c:v>41141</c:v>
                </c:pt>
                <c:pt idx="2422">
                  <c:v>41142</c:v>
                </c:pt>
                <c:pt idx="2423">
                  <c:v>41143</c:v>
                </c:pt>
                <c:pt idx="2424">
                  <c:v>41144</c:v>
                </c:pt>
                <c:pt idx="2425">
                  <c:v>41145</c:v>
                </c:pt>
                <c:pt idx="2426">
                  <c:v>41146</c:v>
                </c:pt>
                <c:pt idx="2427">
                  <c:v>41147</c:v>
                </c:pt>
                <c:pt idx="2428">
                  <c:v>41148</c:v>
                </c:pt>
                <c:pt idx="2429">
                  <c:v>41149</c:v>
                </c:pt>
                <c:pt idx="2430">
                  <c:v>41150</c:v>
                </c:pt>
                <c:pt idx="2431">
                  <c:v>41151</c:v>
                </c:pt>
                <c:pt idx="2432">
                  <c:v>41152</c:v>
                </c:pt>
                <c:pt idx="2433">
                  <c:v>41153</c:v>
                </c:pt>
                <c:pt idx="2434">
                  <c:v>41154</c:v>
                </c:pt>
                <c:pt idx="2435">
                  <c:v>41155</c:v>
                </c:pt>
                <c:pt idx="2436">
                  <c:v>41156</c:v>
                </c:pt>
                <c:pt idx="2437">
                  <c:v>41157</c:v>
                </c:pt>
                <c:pt idx="2438">
                  <c:v>41158</c:v>
                </c:pt>
                <c:pt idx="2439">
                  <c:v>41159</c:v>
                </c:pt>
                <c:pt idx="2440">
                  <c:v>41160</c:v>
                </c:pt>
                <c:pt idx="2441">
                  <c:v>41161</c:v>
                </c:pt>
                <c:pt idx="2442">
                  <c:v>41162</c:v>
                </c:pt>
                <c:pt idx="2443">
                  <c:v>41163</c:v>
                </c:pt>
                <c:pt idx="2444">
                  <c:v>41164</c:v>
                </c:pt>
                <c:pt idx="2445">
                  <c:v>41165</c:v>
                </c:pt>
                <c:pt idx="2446">
                  <c:v>41166</c:v>
                </c:pt>
                <c:pt idx="2447">
                  <c:v>41167</c:v>
                </c:pt>
                <c:pt idx="2448">
                  <c:v>41168</c:v>
                </c:pt>
                <c:pt idx="2449">
                  <c:v>41169</c:v>
                </c:pt>
                <c:pt idx="2450">
                  <c:v>41170</c:v>
                </c:pt>
                <c:pt idx="2451">
                  <c:v>41171</c:v>
                </c:pt>
                <c:pt idx="2452">
                  <c:v>41172</c:v>
                </c:pt>
                <c:pt idx="2453">
                  <c:v>41173</c:v>
                </c:pt>
                <c:pt idx="2454">
                  <c:v>41174</c:v>
                </c:pt>
                <c:pt idx="2455">
                  <c:v>41175</c:v>
                </c:pt>
                <c:pt idx="2456">
                  <c:v>41176</c:v>
                </c:pt>
                <c:pt idx="2457">
                  <c:v>41177</c:v>
                </c:pt>
                <c:pt idx="2458">
                  <c:v>41178</c:v>
                </c:pt>
                <c:pt idx="2459">
                  <c:v>41179</c:v>
                </c:pt>
                <c:pt idx="2460">
                  <c:v>41180</c:v>
                </c:pt>
                <c:pt idx="2461">
                  <c:v>41181</c:v>
                </c:pt>
                <c:pt idx="2462">
                  <c:v>41182</c:v>
                </c:pt>
                <c:pt idx="2463">
                  <c:v>41183</c:v>
                </c:pt>
                <c:pt idx="2464">
                  <c:v>41184</c:v>
                </c:pt>
                <c:pt idx="2465">
                  <c:v>41185</c:v>
                </c:pt>
                <c:pt idx="2466">
                  <c:v>41186</c:v>
                </c:pt>
                <c:pt idx="2467">
                  <c:v>41187</c:v>
                </c:pt>
                <c:pt idx="2468">
                  <c:v>41188</c:v>
                </c:pt>
                <c:pt idx="2469">
                  <c:v>41189</c:v>
                </c:pt>
                <c:pt idx="2470">
                  <c:v>41190</c:v>
                </c:pt>
                <c:pt idx="2471">
                  <c:v>41191</c:v>
                </c:pt>
                <c:pt idx="2472">
                  <c:v>41192</c:v>
                </c:pt>
                <c:pt idx="2473">
                  <c:v>41193</c:v>
                </c:pt>
                <c:pt idx="2474">
                  <c:v>41194</c:v>
                </c:pt>
                <c:pt idx="2475">
                  <c:v>41195</c:v>
                </c:pt>
                <c:pt idx="2476">
                  <c:v>41196</c:v>
                </c:pt>
                <c:pt idx="2477">
                  <c:v>41197</c:v>
                </c:pt>
                <c:pt idx="2478">
                  <c:v>41198</c:v>
                </c:pt>
                <c:pt idx="2479">
                  <c:v>41199</c:v>
                </c:pt>
                <c:pt idx="2480">
                  <c:v>41200</c:v>
                </c:pt>
                <c:pt idx="2481">
                  <c:v>41201</c:v>
                </c:pt>
                <c:pt idx="2482">
                  <c:v>41202</c:v>
                </c:pt>
                <c:pt idx="2483">
                  <c:v>41203</c:v>
                </c:pt>
                <c:pt idx="2484">
                  <c:v>41204</c:v>
                </c:pt>
                <c:pt idx="2485">
                  <c:v>41205</c:v>
                </c:pt>
                <c:pt idx="2486">
                  <c:v>41206</c:v>
                </c:pt>
                <c:pt idx="2487">
                  <c:v>41207</c:v>
                </c:pt>
                <c:pt idx="2488">
                  <c:v>41208</c:v>
                </c:pt>
                <c:pt idx="2489">
                  <c:v>41209</c:v>
                </c:pt>
                <c:pt idx="2490">
                  <c:v>41210</c:v>
                </c:pt>
                <c:pt idx="2491">
                  <c:v>41211</c:v>
                </c:pt>
                <c:pt idx="2492">
                  <c:v>41212</c:v>
                </c:pt>
                <c:pt idx="2493">
                  <c:v>41213</c:v>
                </c:pt>
                <c:pt idx="2494">
                  <c:v>41214</c:v>
                </c:pt>
                <c:pt idx="2495">
                  <c:v>41215</c:v>
                </c:pt>
                <c:pt idx="2496">
                  <c:v>41216</c:v>
                </c:pt>
                <c:pt idx="2497">
                  <c:v>41217</c:v>
                </c:pt>
                <c:pt idx="2498">
                  <c:v>41218</c:v>
                </c:pt>
                <c:pt idx="2499">
                  <c:v>41219</c:v>
                </c:pt>
                <c:pt idx="2500">
                  <c:v>41220</c:v>
                </c:pt>
                <c:pt idx="2501">
                  <c:v>41221</c:v>
                </c:pt>
                <c:pt idx="2502">
                  <c:v>41222</c:v>
                </c:pt>
                <c:pt idx="2503">
                  <c:v>41223</c:v>
                </c:pt>
                <c:pt idx="2504">
                  <c:v>41224</c:v>
                </c:pt>
                <c:pt idx="2505">
                  <c:v>41225</c:v>
                </c:pt>
                <c:pt idx="2506">
                  <c:v>41226</c:v>
                </c:pt>
                <c:pt idx="2507">
                  <c:v>41227</c:v>
                </c:pt>
                <c:pt idx="2508">
                  <c:v>41228</c:v>
                </c:pt>
                <c:pt idx="2509">
                  <c:v>41229</c:v>
                </c:pt>
                <c:pt idx="2510">
                  <c:v>41230</c:v>
                </c:pt>
                <c:pt idx="2511">
                  <c:v>41231</c:v>
                </c:pt>
                <c:pt idx="2512">
                  <c:v>41232</c:v>
                </c:pt>
                <c:pt idx="2513">
                  <c:v>41233</c:v>
                </c:pt>
                <c:pt idx="2514">
                  <c:v>41234</c:v>
                </c:pt>
                <c:pt idx="2515">
                  <c:v>41235</c:v>
                </c:pt>
                <c:pt idx="2516">
                  <c:v>41236</c:v>
                </c:pt>
                <c:pt idx="2517">
                  <c:v>41237</c:v>
                </c:pt>
                <c:pt idx="2518">
                  <c:v>41238</c:v>
                </c:pt>
                <c:pt idx="2519">
                  <c:v>41239</c:v>
                </c:pt>
                <c:pt idx="2520">
                  <c:v>41240</c:v>
                </c:pt>
                <c:pt idx="2521">
                  <c:v>41241</c:v>
                </c:pt>
                <c:pt idx="2522">
                  <c:v>41242</c:v>
                </c:pt>
                <c:pt idx="2523">
                  <c:v>41243</c:v>
                </c:pt>
                <c:pt idx="2524">
                  <c:v>41244</c:v>
                </c:pt>
                <c:pt idx="2525">
                  <c:v>41245</c:v>
                </c:pt>
                <c:pt idx="2526">
                  <c:v>41246</c:v>
                </c:pt>
                <c:pt idx="2527">
                  <c:v>41247</c:v>
                </c:pt>
                <c:pt idx="2528">
                  <c:v>41248</c:v>
                </c:pt>
                <c:pt idx="2529">
                  <c:v>41249</c:v>
                </c:pt>
                <c:pt idx="2530">
                  <c:v>41250</c:v>
                </c:pt>
                <c:pt idx="2531">
                  <c:v>41251</c:v>
                </c:pt>
                <c:pt idx="2532">
                  <c:v>41252</c:v>
                </c:pt>
                <c:pt idx="2533">
                  <c:v>41253</c:v>
                </c:pt>
                <c:pt idx="2534">
                  <c:v>41254</c:v>
                </c:pt>
                <c:pt idx="2535">
                  <c:v>41255</c:v>
                </c:pt>
                <c:pt idx="2536">
                  <c:v>41256</c:v>
                </c:pt>
                <c:pt idx="2537">
                  <c:v>41257</c:v>
                </c:pt>
                <c:pt idx="2538">
                  <c:v>41258</c:v>
                </c:pt>
                <c:pt idx="2539">
                  <c:v>41259</c:v>
                </c:pt>
                <c:pt idx="2540">
                  <c:v>41260</c:v>
                </c:pt>
                <c:pt idx="2541">
                  <c:v>41261</c:v>
                </c:pt>
                <c:pt idx="2542">
                  <c:v>41262</c:v>
                </c:pt>
                <c:pt idx="2543">
                  <c:v>41263</c:v>
                </c:pt>
                <c:pt idx="2544">
                  <c:v>41264</c:v>
                </c:pt>
                <c:pt idx="2545">
                  <c:v>41265</c:v>
                </c:pt>
                <c:pt idx="2546">
                  <c:v>41266</c:v>
                </c:pt>
                <c:pt idx="2547">
                  <c:v>41267</c:v>
                </c:pt>
                <c:pt idx="2548">
                  <c:v>41268</c:v>
                </c:pt>
                <c:pt idx="2549">
                  <c:v>41269</c:v>
                </c:pt>
                <c:pt idx="2550">
                  <c:v>41270</c:v>
                </c:pt>
                <c:pt idx="2551">
                  <c:v>41271</c:v>
                </c:pt>
                <c:pt idx="2552">
                  <c:v>41272</c:v>
                </c:pt>
                <c:pt idx="2553">
                  <c:v>41273</c:v>
                </c:pt>
                <c:pt idx="2554">
                  <c:v>41274</c:v>
                </c:pt>
                <c:pt idx="2555">
                  <c:v>41275</c:v>
                </c:pt>
                <c:pt idx="2556">
                  <c:v>41276</c:v>
                </c:pt>
                <c:pt idx="2557">
                  <c:v>41277</c:v>
                </c:pt>
                <c:pt idx="2558">
                  <c:v>41278</c:v>
                </c:pt>
                <c:pt idx="2559">
                  <c:v>41279</c:v>
                </c:pt>
                <c:pt idx="2560">
                  <c:v>41280</c:v>
                </c:pt>
                <c:pt idx="2561">
                  <c:v>41281</c:v>
                </c:pt>
                <c:pt idx="2562">
                  <c:v>41282</c:v>
                </c:pt>
                <c:pt idx="2563">
                  <c:v>41283</c:v>
                </c:pt>
                <c:pt idx="2564">
                  <c:v>41284</c:v>
                </c:pt>
                <c:pt idx="2565">
                  <c:v>41285</c:v>
                </c:pt>
                <c:pt idx="2566">
                  <c:v>41286</c:v>
                </c:pt>
                <c:pt idx="2567">
                  <c:v>41287</c:v>
                </c:pt>
                <c:pt idx="2568">
                  <c:v>41288</c:v>
                </c:pt>
                <c:pt idx="2569">
                  <c:v>41289</c:v>
                </c:pt>
                <c:pt idx="2570">
                  <c:v>41290</c:v>
                </c:pt>
                <c:pt idx="2571">
                  <c:v>41291</c:v>
                </c:pt>
                <c:pt idx="2572">
                  <c:v>41292</c:v>
                </c:pt>
                <c:pt idx="2573">
                  <c:v>41293</c:v>
                </c:pt>
                <c:pt idx="2574">
                  <c:v>41294</c:v>
                </c:pt>
                <c:pt idx="2575">
                  <c:v>41295</c:v>
                </c:pt>
                <c:pt idx="2576">
                  <c:v>41296</c:v>
                </c:pt>
                <c:pt idx="2577">
                  <c:v>41297</c:v>
                </c:pt>
                <c:pt idx="2578">
                  <c:v>41298</c:v>
                </c:pt>
                <c:pt idx="2579">
                  <c:v>41299</c:v>
                </c:pt>
                <c:pt idx="2580">
                  <c:v>41300</c:v>
                </c:pt>
                <c:pt idx="2581">
                  <c:v>41301</c:v>
                </c:pt>
                <c:pt idx="2582">
                  <c:v>41302</c:v>
                </c:pt>
                <c:pt idx="2583">
                  <c:v>41303</c:v>
                </c:pt>
                <c:pt idx="2584">
                  <c:v>41304</c:v>
                </c:pt>
                <c:pt idx="2585">
                  <c:v>41305</c:v>
                </c:pt>
                <c:pt idx="2586">
                  <c:v>41306</c:v>
                </c:pt>
                <c:pt idx="2587">
                  <c:v>41307</c:v>
                </c:pt>
                <c:pt idx="2588">
                  <c:v>41308</c:v>
                </c:pt>
                <c:pt idx="2589">
                  <c:v>41309</c:v>
                </c:pt>
                <c:pt idx="2590">
                  <c:v>41310</c:v>
                </c:pt>
                <c:pt idx="2591">
                  <c:v>41311</c:v>
                </c:pt>
                <c:pt idx="2592">
                  <c:v>41312</c:v>
                </c:pt>
                <c:pt idx="2593">
                  <c:v>41313</c:v>
                </c:pt>
                <c:pt idx="2594">
                  <c:v>41314</c:v>
                </c:pt>
                <c:pt idx="2595">
                  <c:v>41315</c:v>
                </c:pt>
                <c:pt idx="2596">
                  <c:v>41316</c:v>
                </c:pt>
                <c:pt idx="2597">
                  <c:v>41317</c:v>
                </c:pt>
                <c:pt idx="2598">
                  <c:v>41318</c:v>
                </c:pt>
                <c:pt idx="2599">
                  <c:v>41319</c:v>
                </c:pt>
                <c:pt idx="2600">
                  <c:v>41320</c:v>
                </c:pt>
                <c:pt idx="2601">
                  <c:v>41321</c:v>
                </c:pt>
                <c:pt idx="2602">
                  <c:v>41322</c:v>
                </c:pt>
                <c:pt idx="2603">
                  <c:v>41323</c:v>
                </c:pt>
                <c:pt idx="2604">
                  <c:v>41324</c:v>
                </c:pt>
                <c:pt idx="2605">
                  <c:v>41325</c:v>
                </c:pt>
                <c:pt idx="2606">
                  <c:v>41326</c:v>
                </c:pt>
                <c:pt idx="2607">
                  <c:v>41327</c:v>
                </c:pt>
                <c:pt idx="2608">
                  <c:v>41328</c:v>
                </c:pt>
                <c:pt idx="2609">
                  <c:v>41329</c:v>
                </c:pt>
                <c:pt idx="2610">
                  <c:v>41330</c:v>
                </c:pt>
                <c:pt idx="2611">
                  <c:v>41331</c:v>
                </c:pt>
                <c:pt idx="2612">
                  <c:v>41332</c:v>
                </c:pt>
                <c:pt idx="2613">
                  <c:v>41333</c:v>
                </c:pt>
                <c:pt idx="2614">
                  <c:v>41334</c:v>
                </c:pt>
                <c:pt idx="2615">
                  <c:v>41335</c:v>
                </c:pt>
                <c:pt idx="2616">
                  <c:v>41336</c:v>
                </c:pt>
                <c:pt idx="2617">
                  <c:v>41337</c:v>
                </c:pt>
                <c:pt idx="2618">
                  <c:v>41338</c:v>
                </c:pt>
                <c:pt idx="2619">
                  <c:v>41339</c:v>
                </c:pt>
                <c:pt idx="2620">
                  <c:v>41340</c:v>
                </c:pt>
                <c:pt idx="2621">
                  <c:v>41341</c:v>
                </c:pt>
                <c:pt idx="2622">
                  <c:v>41342</c:v>
                </c:pt>
                <c:pt idx="2623">
                  <c:v>41343</c:v>
                </c:pt>
                <c:pt idx="2624">
                  <c:v>41344</c:v>
                </c:pt>
                <c:pt idx="2625">
                  <c:v>41345</c:v>
                </c:pt>
                <c:pt idx="2626">
                  <c:v>41346</c:v>
                </c:pt>
                <c:pt idx="2627">
                  <c:v>41347</c:v>
                </c:pt>
                <c:pt idx="2628">
                  <c:v>41348</c:v>
                </c:pt>
                <c:pt idx="2629">
                  <c:v>41349</c:v>
                </c:pt>
                <c:pt idx="2630">
                  <c:v>41350</c:v>
                </c:pt>
                <c:pt idx="2631">
                  <c:v>41351</c:v>
                </c:pt>
                <c:pt idx="2632">
                  <c:v>41352</c:v>
                </c:pt>
                <c:pt idx="2633">
                  <c:v>41353</c:v>
                </c:pt>
                <c:pt idx="2634">
                  <c:v>41354</c:v>
                </c:pt>
                <c:pt idx="2635">
                  <c:v>41355</c:v>
                </c:pt>
                <c:pt idx="2636">
                  <c:v>41356</c:v>
                </c:pt>
                <c:pt idx="2637">
                  <c:v>41357</c:v>
                </c:pt>
                <c:pt idx="2638">
                  <c:v>41358</c:v>
                </c:pt>
                <c:pt idx="2639">
                  <c:v>41359</c:v>
                </c:pt>
                <c:pt idx="2640">
                  <c:v>41360</c:v>
                </c:pt>
                <c:pt idx="2641">
                  <c:v>41361</c:v>
                </c:pt>
                <c:pt idx="2642">
                  <c:v>41362</c:v>
                </c:pt>
                <c:pt idx="2643">
                  <c:v>41363</c:v>
                </c:pt>
                <c:pt idx="2644">
                  <c:v>41364</c:v>
                </c:pt>
                <c:pt idx="2645">
                  <c:v>41365</c:v>
                </c:pt>
                <c:pt idx="2646">
                  <c:v>41366</c:v>
                </c:pt>
                <c:pt idx="2647">
                  <c:v>41367</c:v>
                </c:pt>
                <c:pt idx="2648">
                  <c:v>41368</c:v>
                </c:pt>
                <c:pt idx="2649">
                  <c:v>41369</c:v>
                </c:pt>
                <c:pt idx="2650">
                  <c:v>41370</c:v>
                </c:pt>
                <c:pt idx="2651">
                  <c:v>41371</c:v>
                </c:pt>
                <c:pt idx="2652">
                  <c:v>41372</c:v>
                </c:pt>
                <c:pt idx="2653">
                  <c:v>41373</c:v>
                </c:pt>
                <c:pt idx="2654">
                  <c:v>41374</c:v>
                </c:pt>
                <c:pt idx="2655">
                  <c:v>41375</c:v>
                </c:pt>
                <c:pt idx="2656">
                  <c:v>41376</c:v>
                </c:pt>
                <c:pt idx="2657">
                  <c:v>41377</c:v>
                </c:pt>
                <c:pt idx="2658">
                  <c:v>41378</c:v>
                </c:pt>
                <c:pt idx="2659">
                  <c:v>41379</c:v>
                </c:pt>
                <c:pt idx="2660">
                  <c:v>41380</c:v>
                </c:pt>
                <c:pt idx="2661">
                  <c:v>41381</c:v>
                </c:pt>
                <c:pt idx="2662">
                  <c:v>41382</c:v>
                </c:pt>
                <c:pt idx="2663">
                  <c:v>41383</c:v>
                </c:pt>
                <c:pt idx="2664">
                  <c:v>41384</c:v>
                </c:pt>
                <c:pt idx="2665">
                  <c:v>41385</c:v>
                </c:pt>
                <c:pt idx="2666">
                  <c:v>41386</c:v>
                </c:pt>
                <c:pt idx="2667">
                  <c:v>41387</c:v>
                </c:pt>
                <c:pt idx="2668">
                  <c:v>41388</c:v>
                </c:pt>
                <c:pt idx="2669">
                  <c:v>41389</c:v>
                </c:pt>
                <c:pt idx="2670">
                  <c:v>41390</c:v>
                </c:pt>
                <c:pt idx="2671">
                  <c:v>41391</c:v>
                </c:pt>
                <c:pt idx="2672">
                  <c:v>41392</c:v>
                </c:pt>
                <c:pt idx="2673">
                  <c:v>41393</c:v>
                </c:pt>
                <c:pt idx="2674">
                  <c:v>41394</c:v>
                </c:pt>
                <c:pt idx="2675">
                  <c:v>41395</c:v>
                </c:pt>
                <c:pt idx="2676">
                  <c:v>41396</c:v>
                </c:pt>
                <c:pt idx="2677">
                  <c:v>41397</c:v>
                </c:pt>
                <c:pt idx="2678">
                  <c:v>41398</c:v>
                </c:pt>
                <c:pt idx="2679">
                  <c:v>41399</c:v>
                </c:pt>
                <c:pt idx="2680">
                  <c:v>41400</c:v>
                </c:pt>
                <c:pt idx="2681">
                  <c:v>41401</c:v>
                </c:pt>
                <c:pt idx="2682">
                  <c:v>41402</c:v>
                </c:pt>
                <c:pt idx="2683">
                  <c:v>41403</c:v>
                </c:pt>
                <c:pt idx="2684">
                  <c:v>41404</c:v>
                </c:pt>
                <c:pt idx="2685">
                  <c:v>41405</c:v>
                </c:pt>
                <c:pt idx="2686">
                  <c:v>41406</c:v>
                </c:pt>
                <c:pt idx="2687">
                  <c:v>41407</c:v>
                </c:pt>
                <c:pt idx="2688">
                  <c:v>41408</c:v>
                </c:pt>
                <c:pt idx="2689">
                  <c:v>41409</c:v>
                </c:pt>
                <c:pt idx="2690">
                  <c:v>41410</c:v>
                </c:pt>
                <c:pt idx="2691">
                  <c:v>41411</c:v>
                </c:pt>
                <c:pt idx="2692">
                  <c:v>41412</c:v>
                </c:pt>
                <c:pt idx="2693">
                  <c:v>41413</c:v>
                </c:pt>
                <c:pt idx="2694">
                  <c:v>41414</c:v>
                </c:pt>
                <c:pt idx="2695">
                  <c:v>41415</c:v>
                </c:pt>
                <c:pt idx="2696">
                  <c:v>41416</c:v>
                </c:pt>
                <c:pt idx="2697">
                  <c:v>41417</c:v>
                </c:pt>
                <c:pt idx="2698">
                  <c:v>41418</c:v>
                </c:pt>
                <c:pt idx="2699">
                  <c:v>41419</c:v>
                </c:pt>
                <c:pt idx="2700">
                  <c:v>41420</c:v>
                </c:pt>
                <c:pt idx="2701">
                  <c:v>41421</c:v>
                </c:pt>
                <c:pt idx="2702">
                  <c:v>41422</c:v>
                </c:pt>
                <c:pt idx="2703">
                  <c:v>41423</c:v>
                </c:pt>
                <c:pt idx="2704">
                  <c:v>41424</c:v>
                </c:pt>
                <c:pt idx="2705">
                  <c:v>41425</c:v>
                </c:pt>
                <c:pt idx="2706">
                  <c:v>41426</c:v>
                </c:pt>
                <c:pt idx="2707">
                  <c:v>41427</c:v>
                </c:pt>
                <c:pt idx="2708">
                  <c:v>41428</c:v>
                </c:pt>
                <c:pt idx="2709">
                  <c:v>41429</c:v>
                </c:pt>
                <c:pt idx="2710">
                  <c:v>41430</c:v>
                </c:pt>
                <c:pt idx="2711">
                  <c:v>41431</c:v>
                </c:pt>
                <c:pt idx="2712">
                  <c:v>41432</c:v>
                </c:pt>
                <c:pt idx="2713">
                  <c:v>41433</c:v>
                </c:pt>
                <c:pt idx="2714">
                  <c:v>41434</c:v>
                </c:pt>
                <c:pt idx="2715">
                  <c:v>41435</c:v>
                </c:pt>
                <c:pt idx="2716">
                  <c:v>41436</c:v>
                </c:pt>
                <c:pt idx="2717">
                  <c:v>41437</c:v>
                </c:pt>
                <c:pt idx="2718">
                  <c:v>41438</c:v>
                </c:pt>
                <c:pt idx="2719">
                  <c:v>41439</c:v>
                </c:pt>
                <c:pt idx="2720">
                  <c:v>41440</c:v>
                </c:pt>
                <c:pt idx="2721">
                  <c:v>41441</c:v>
                </c:pt>
                <c:pt idx="2722">
                  <c:v>41442</c:v>
                </c:pt>
                <c:pt idx="2723">
                  <c:v>41443</c:v>
                </c:pt>
                <c:pt idx="2724">
                  <c:v>41444</c:v>
                </c:pt>
                <c:pt idx="2725">
                  <c:v>41445</c:v>
                </c:pt>
                <c:pt idx="2726">
                  <c:v>41446</c:v>
                </c:pt>
                <c:pt idx="2727">
                  <c:v>41447</c:v>
                </c:pt>
                <c:pt idx="2728">
                  <c:v>41448</c:v>
                </c:pt>
                <c:pt idx="2729">
                  <c:v>41449</c:v>
                </c:pt>
                <c:pt idx="2730">
                  <c:v>41450</c:v>
                </c:pt>
                <c:pt idx="2731">
                  <c:v>41451</c:v>
                </c:pt>
                <c:pt idx="2732">
                  <c:v>41452</c:v>
                </c:pt>
                <c:pt idx="2733">
                  <c:v>41453</c:v>
                </c:pt>
                <c:pt idx="2734">
                  <c:v>41454</c:v>
                </c:pt>
                <c:pt idx="2735">
                  <c:v>41455</c:v>
                </c:pt>
                <c:pt idx="2736">
                  <c:v>41456</c:v>
                </c:pt>
                <c:pt idx="2737">
                  <c:v>41457</c:v>
                </c:pt>
                <c:pt idx="2738">
                  <c:v>41458</c:v>
                </c:pt>
                <c:pt idx="2739">
                  <c:v>41459</c:v>
                </c:pt>
                <c:pt idx="2740">
                  <c:v>41460</c:v>
                </c:pt>
                <c:pt idx="2741">
                  <c:v>41461</c:v>
                </c:pt>
                <c:pt idx="2742">
                  <c:v>41462</c:v>
                </c:pt>
                <c:pt idx="2743">
                  <c:v>41463</c:v>
                </c:pt>
                <c:pt idx="2744">
                  <c:v>41464</c:v>
                </c:pt>
                <c:pt idx="2745">
                  <c:v>41465</c:v>
                </c:pt>
                <c:pt idx="2746">
                  <c:v>41466</c:v>
                </c:pt>
                <c:pt idx="2747">
                  <c:v>41467</c:v>
                </c:pt>
                <c:pt idx="2748">
                  <c:v>41468</c:v>
                </c:pt>
                <c:pt idx="2749">
                  <c:v>41469</c:v>
                </c:pt>
                <c:pt idx="2750">
                  <c:v>41470</c:v>
                </c:pt>
                <c:pt idx="2751">
                  <c:v>41471</c:v>
                </c:pt>
                <c:pt idx="2752">
                  <c:v>41472</c:v>
                </c:pt>
                <c:pt idx="2753">
                  <c:v>41473</c:v>
                </c:pt>
                <c:pt idx="2754">
                  <c:v>41474</c:v>
                </c:pt>
                <c:pt idx="2755">
                  <c:v>41475</c:v>
                </c:pt>
                <c:pt idx="2756">
                  <c:v>41476</c:v>
                </c:pt>
                <c:pt idx="2757">
                  <c:v>41477</c:v>
                </c:pt>
                <c:pt idx="2758">
                  <c:v>41478</c:v>
                </c:pt>
                <c:pt idx="2759">
                  <c:v>41479</c:v>
                </c:pt>
                <c:pt idx="2760">
                  <c:v>41480</c:v>
                </c:pt>
                <c:pt idx="2761">
                  <c:v>41481</c:v>
                </c:pt>
                <c:pt idx="2762">
                  <c:v>41482</c:v>
                </c:pt>
                <c:pt idx="2763">
                  <c:v>41483</c:v>
                </c:pt>
                <c:pt idx="2764">
                  <c:v>41484</c:v>
                </c:pt>
                <c:pt idx="2765">
                  <c:v>41485</c:v>
                </c:pt>
                <c:pt idx="2766">
                  <c:v>41486</c:v>
                </c:pt>
                <c:pt idx="2767">
                  <c:v>41487</c:v>
                </c:pt>
                <c:pt idx="2768">
                  <c:v>41488</c:v>
                </c:pt>
                <c:pt idx="2769">
                  <c:v>41489</c:v>
                </c:pt>
                <c:pt idx="2770">
                  <c:v>41490</c:v>
                </c:pt>
                <c:pt idx="2771">
                  <c:v>41491</c:v>
                </c:pt>
                <c:pt idx="2772">
                  <c:v>41492</c:v>
                </c:pt>
                <c:pt idx="2773">
                  <c:v>41493</c:v>
                </c:pt>
                <c:pt idx="2774">
                  <c:v>41494</c:v>
                </c:pt>
                <c:pt idx="2775">
                  <c:v>41495</c:v>
                </c:pt>
                <c:pt idx="2776">
                  <c:v>41496</c:v>
                </c:pt>
                <c:pt idx="2777">
                  <c:v>41497</c:v>
                </c:pt>
                <c:pt idx="2778">
                  <c:v>41498</c:v>
                </c:pt>
                <c:pt idx="2779">
                  <c:v>41499</c:v>
                </c:pt>
                <c:pt idx="2780">
                  <c:v>41500</c:v>
                </c:pt>
                <c:pt idx="2781">
                  <c:v>41501</c:v>
                </c:pt>
                <c:pt idx="2782">
                  <c:v>41502</c:v>
                </c:pt>
                <c:pt idx="2783">
                  <c:v>41503</c:v>
                </c:pt>
                <c:pt idx="2784">
                  <c:v>41504</c:v>
                </c:pt>
                <c:pt idx="2785">
                  <c:v>41505</c:v>
                </c:pt>
                <c:pt idx="2786">
                  <c:v>41506</c:v>
                </c:pt>
                <c:pt idx="2787">
                  <c:v>41507</c:v>
                </c:pt>
                <c:pt idx="2788">
                  <c:v>41508</c:v>
                </c:pt>
                <c:pt idx="2789">
                  <c:v>41509</c:v>
                </c:pt>
                <c:pt idx="2790">
                  <c:v>41510</c:v>
                </c:pt>
                <c:pt idx="2791">
                  <c:v>41511</c:v>
                </c:pt>
                <c:pt idx="2792">
                  <c:v>41512</c:v>
                </c:pt>
                <c:pt idx="2793">
                  <c:v>41513</c:v>
                </c:pt>
                <c:pt idx="2794">
                  <c:v>41514</c:v>
                </c:pt>
                <c:pt idx="2795">
                  <c:v>41515</c:v>
                </c:pt>
                <c:pt idx="2796">
                  <c:v>41516</c:v>
                </c:pt>
                <c:pt idx="2797">
                  <c:v>41517</c:v>
                </c:pt>
                <c:pt idx="2798">
                  <c:v>41518</c:v>
                </c:pt>
                <c:pt idx="2799">
                  <c:v>41519</c:v>
                </c:pt>
                <c:pt idx="2800">
                  <c:v>41520</c:v>
                </c:pt>
                <c:pt idx="2801">
                  <c:v>41521</c:v>
                </c:pt>
                <c:pt idx="2802">
                  <c:v>41522</c:v>
                </c:pt>
                <c:pt idx="2803">
                  <c:v>41523</c:v>
                </c:pt>
                <c:pt idx="2804">
                  <c:v>41524</c:v>
                </c:pt>
                <c:pt idx="2805">
                  <c:v>41525</c:v>
                </c:pt>
                <c:pt idx="2806">
                  <c:v>41526</c:v>
                </c:pt>
                <c:pt idx="2807">
                  <c:v>41527</c:v>
                </c:pt>
                <c:pt idx="2808">
                  <c:v>41528</c:v>
                </c:pt>
                <c:pt idx="2809">
                  <c:v>41529</c:v>
                </c:pt>
                <c:pt idx="2810">
                  <c:v>41530</c:v>
                </c:pt>
                <c:pt idx="2811">
                  <c:v>41531</c:v>
                </c:pt>
                <c:pt idx="2812">
                  <c:v>41532</c:v>
                </c:pt>
                <c:pt idx="2813">
                  <c:v>41533</c:v>
                </c:pt>
                <c:pt idx="2814">
                  <c:v>41534</c:v>
                </c:pt>
                <c:pt idx="2815">
                  <c:v>41535</c:v>
                </c:pt>
                <c:pt idx="2816">
                  <c:v>41536</c:v>
                </c:pt>
                <c:pt idx="2817">
                  <c:v>41537</c:v>
                </c:pt>
                <c:pt idx="2818">
                  <c:v>41538</c:v>
                </c:pt>
                <c:pt idx="2819">
                  <c:v>41539</c:v>
                </c:pt>
                <c:pt idx="2820">
                  <c:v>41540</c:v>
                </c:pt>
                <c:pt idx="2821">
                  <c:v>41541</c:v>
                </c:pt>
                <c:pt idx="2822">
                  <c:v>41542</c:v>
                </c:pt>
                <c:pt idx="2823">
                  <c:v>41543</c:v>
                </c:pt>
                <c:pt idx="2824">
                  <c:v>41544</c:v>
                </c:pt>
                <c:pt idx="2825">
                  <c:v>41545</c:v>
                </c:pt>
                <c:pt idx="2826">
                  <c:v>41546</c:v>
                </c:pt>
                <c:pt idx="2827">
                  <c:v>41547</c:v>
                </c:pt>
                <c:pt idx="2828">
                  <c:v>41548</c:v>
                </c:pt>
                <c:pt idx="2829">
                  <c:v>41549</c:v>
                </c:pt>
                <c:pt idx="2830">
                  <c:v>41550</c:v>
                </c:pt>
                <c:pt idx="2831">
                  <c:v>41551</c:v>
                </c:pt>
                <c:pt idx="2832">
                  <c:v>41552</c:v>
                </c:pt>
                <c:pt idx="2833">
                  <c:v>41553</c:v>
                </c:pt>
                <c:pt idx="2834">
                  <c:v>41554</c:v>
                </c:pt>
                <c:pt idx="2835">
                  <c:v>41555</c:v>
                </c:pt>
                <c:pt idx="2836">
                  <c:v>41556</c:v>
                </c:pt>
                <c:pt idx="2837">
                  <c:v>41557</c:v>
                </c:pt>
                <c:pt idx="2838">
                  <c:v>41558</c:v>
                </c:pt>
                <c:pt idx="2839">
                  <c:v>41559</c:v>
                </c:pt>
                <c:pt idx="2840">
                  <c:v>41560</c:v>
                </c:pt>
                <c:pt idx="2841">
                  <c:v>41561</c:v>
                </c:pt>
                <c:pt idx="2842">
                  <c:v>41562</c:v>
                </c:pt>
                <c:pt idx="2843">
                  <c:v>41563</c:v>
                </c:pt>
                <c:pt idx="2844">
                  <c:v>41564</c:v>
                </c:pt>
                <c:pt idx="2845">
                  <c:v>41565</c:v>
                </c:pt>
                <c:pt idx="2846">
                  <c:v>41566</c:v>
                </c:pt>
                <c:pt idx="2847">
                  <c:v>41567</c:v>
                </c:pt>
                <c:pt idx="2848">
                  <c:v>41568</c:v>
                </c:pt>
                <c:pt idx="2849">
                  <c:v>41569</c:v>
                </c:pt>
                <c:pt idx="2850">
                  <c:v>41570</c:v>
                </c:pt>
                <c:pt idx="2851">
                  <c:v>41571</c:v>
                </c:pt>
                <c:pt idx="2852">
                  <c:v>41572</c:v>
                </c:pt>
                <c:pt idx="2853">
                  <c:v>41573</c:v>
                </c:pt>
                <c:pt idx="2854">
                  <c:v>41574</c:v>
                </c:pt>
                <c:pt idx="2855">
                  <c:v>41575</c:v>
                </c:pt>
                <c:pt idx="2856">
                  <c:v>41576</c:v>
                </c:pt>
                <c:pt idx="2857">
                  <c:v>41577</c:v>
                </c:pt>
                <c:pt idx="2858">
                  <c:v>41578</c:v>
                </c:pt>
                <c:pt idx="2859">
                  <c:v>41579</c:v>
                </c:pt>
                <c:pt idx="2860">
                  <c:v>41580</c:v>
                </c:pt>
                <c:pt idx="2861">
                  <c:v>41581</c:v>
                </c:pt>
                <c:pt idx="2862">
                  <c:v>41582</c:v>
                </c:pt>
                <c:pt idx="2863">
                  <c:v>41583</c:v>
                </c:pt>
                <c:pt idx="2864">
                  <c:v>41584</c:v>
                </c:pt>
                <c:pt idx="2865">
                  <c:v>41585</c:v>
                </c:pt>
                <c:pt idx="2866">
                  <c:v>41586</c:v>
                </c:pt>
                <c:pt idx="2867">
                  <c:v>41587</c:v>
                </c:pt>
                <c:pt idx="2868">
                  <c:v>41588</c:v>
                </c:pt>
                <c:pt idx="2869">
                  <c:v>41589</c:v>
                </c:pt>
                <c:pt idx="2870">
                  <c:v>41590</c:v>
                </c:pt>
                <c:pt idx="2871">
                  <c:v>41591</c:v>
                </c:pt>
                <c:pt idx="2872">
                  <c:v>41592</c:v>
                </c:pt>
                <c:pt idx="2873">
                  <c:v>41593</c:v>
                </c:pt>
                <c:pt idx="2874">
                  <c:v>41594</c:v>
                </c:pt>
                <c:pt idx="2875">
                  <c:v>41595</c:v>
                </c:pt>
                <c:pt idx="2876">
                  <c:v>41596</c:v>
                </c:pt>
                <c:pt idx="2877">
                  <c:v>41597</c:v>
                </c:pt>
                <c:pt idx="2878">
                  <c:v>41598</c:v>
                </c:pt>
                <c:pt idx="2879">
                  <c:v>41599</c:v>
                </c:pt>
                <c:pt idx="2880">
                  <c:v>41600</c:v>
                </c:pt>
                <c:pt idx="2881">
                  <c:v>41601</c:v>
                </c:pt>
                <c:pt idx="2882">
                  <c:v>41602</c:v>
                </c:pt>
                <c:pt idx="2883">
                  <c:v>41603</c:v>
                </c:pt>
                <c:pt idx="2884">
                  <c:v>41604</c:v>
                </c:pt>
                <c:pt idx="2885">
                  <c:v>41605</c:v>
                </c:pt>
                <c:pt idx="2886">
                  <c:v>41606</c:v>
                </c:pt>
                <c:pt idx="2887">
                  <c:v>41607</c:v>
                </c:pt>
                <c:pt idx="2888">
                  <c:v>41608</c:v>
                </c:pt>
                <c:pt idx="2889">
                  <c:v>41609</c:v>
                </c:pt>
                <c:pt idx="2890">
                  <c:v>41610</c:v>
                </c:pt>
                <c:pt idx="2891">
                  <c:v>41611</c:v>
                </c:pt>
                <c:pt idx="2892">
                  <c:v>41612</c:v>
                </c:pt>
                <c:pt idx="2893">
                  <c:v>41613</c:v>
                </c:pt>
                <c:pt idx="2894">
                  <c:v>41614</c:v>
                </c:pt>
                <c:pt idx="2895">
                  <c:v>41615</c:v>
                </c:pt>
                <c:pt idx="2896">
                  <c:v>41616</c:v>
                </c:pt>
                <c:pt idx="2897">
                  <c:v>41617</c:v>
                </c:pt>
                <c:pt idx="2898">
                  <c:v>41618</c:v>
                </c:pt>
                <c:pt idx="2899">
                  <c:v>41619</c:v>
                </c:pt>
                <c:pt idx="2900">
                  <c:v>41620</c:v>
                </c:pt>
                <c:pt idx="2901">
                  <c:v>41621</c:v>
                </c:pt>
                <c:pt idx="2902">
                  <c:v>41622</c:v>
                </c:pt>
                <c:pt idx="2903">
                  <c:v>41623</c:v>
                </c:pt>
                <c:pt idx="2904">
                  <c:v>41624</c:v>
                </c:pt>
                <c:pt idx="2905">
                  <c:v>41625</c:v>
                </c:pt>
                <c:pt idx="2906">
                  <c:v>41626</c:v>
                </c:pt>
                <c:pt idx="2907">
                  <c:v>41627</c:v>
                </c:pt>
                <c:pt idx="2908">
                  <c:v>41628</c:v>
                </c:pt>
                <c:pt idx="2909">
                  <c:v>41629</c:v>
                </c:pt>
                <c:pt idx="2910">
                  <c:v>41630</c:v>
                </c:pt>
                <c:pt idx="2911">
                  <c:v>41631</c:v>
                </c:pt>
                <c:pt idx="2912">
                  <c:v>41632</c:v>
                </c:pt>
                <c:pt idx="2913">
                  <c:v>41633</c:v>
                </c:pt>
                <c:pt idx="2914">
                  <c:v>41634</c:v>
                </c:pt>
                <c:pt idx="2915">
                  <c:v>41635</c:v>
                </c:pt>
                <c:pt idx="2916">
                  <c:v>41636</c:v>
                </c:pt>
                <c:pt idx="2917">
                  <c:v>41637</c:v>
                </c:pt>
                <c:pt idx="2918">
                  <c:v>41638</c:v>
                </c:pt>
                <c:pt idx="2919">
                  <c:v>41639</c:v>
                </c:pt>
                <c:pt idx="2920">
                  <c:v>41640</c:v>
                </c:pt>
                <c:pt idx="2921">
                  <c:v>41641</c:v>
                </c:pt>
                <c:pt idx="2922">
                  <c:v>41642</c:v>
                </c:pt>
                <c:pt idx="2923">
                  <c:v>41643</c:v>
                </c:pt>
                <c:pt idx="2924">
                  <c:v>41644</c:v>
                </c:pt>
                <c:pt idx="2925">
                  <c:v>41645</c:v>
                </c:pt>
                <c:pt idx="2926">
                  <c:v>41646</c:v>
                </c:pt>
                <c:pt idx="2927">
                  <c:v>41647</c:v>
                </c:pt>
                <c:pt idx="2928">
                  <c:v>41648</c:v>
                </c:pt>
                <c:pt idx="2929">
                  <c:v>41649</c:v>
                </c:pt>
                <c:pt idx="2930">
                  <c:v>41650</c:v>
                </c:pt>
                <c:pt idx="2931">
                  <c:v>41651</c:v>
                </c:pt>
                <c:pt idx="2932">
                  <c:v>41652</c:v>
                </c:pt>
                <c:pt idx="2933">
                  <c:v>41653</c:v>
                </c:pt>
                <c:pt idx="2934">
                  <c:v>41654</c:v>
                </c:pt>
                <c:pt idx="2935">
                  <c:v>41655</c:v>
                </c:pt>
                <c:pt idx="2936">
                  <c:v>41656</c:v>
                </c:pt>
                <c:pt idx="2937">
                  <c:v>41657</c:v>
                </c:pt>
                <c:pt idx="2938">
                  <c:v>41658</c:v>
                </c:pt>
                <c:pt idx="2939">
                  <c:v>41659</c:v>
                </c:pt>
                <c:pt idx="2940">
                  <c:v>41660</c:v>
                </c:pt>
                <c:pt idx="2941">
                  <c:v>41661</c:v>
                </c:pt>
                <c:pt idx="2942">
                  <c:v>41662</c:v>
                </c:pt>
                <c:pt idx="2943">
                  <c:v>41663</c:v>
                </c:pt>
                <c:pt idx="2944">
                  <c:v>41664</c:v>
                </c:pt>
                <c:pt idx="2945">
                  <c:v>41665</c:v>
                </c:pt>
                <c:pt idx="2946">
                  <c:v>41666</c:v>
                </c:pt>
                <c:pt idx="2947">
                  <c:v>41667</c:v>
                </c:pt>
                <c:pt idx="2948">
                  <c:v>41668</c:v>
                </c:pt>
                <c:pt idx="2949">
                  <c:v>41669</c:v>
                </c:pt>
                <c:pt idx="2950">
                  <c:v>41670</c:v>
                </c:pt>
                <c:pt idx="2951">
                  <c:v>41671</c:v>
                </c:pt>
                <c:pt idx="2952">
                  <c:v>41672</c:v>
                </c:pt>
                <c:pt idx="2953">
                  <c:v>41673</c:v>
                </c:pt>
                <c:pt idx="2954">
                  <c:v>41674</c:v>
                </c:pt>
                <c:pt idx="2955">
                  <c:v>41675</c:v>
                </c:pt>
                <c:pt idx="2956">
                  <c:v>41676</c:v>
                </c:pt>
                <c:pt idx="2957">
                  <c:v>41677</c:v>
                </c:pt>
                <c:pt idx="2958">
                  <c:v>41678</c:v>
                </c:pt>
                <c:pt idx="2959">
                  <c:v>41679</c:v>
                </c:pt>
                <c:pt idx="2960">
                  <c:v>41680</c:v>
                </c:pt>
                <c:pt idx="2961">
                  <c:v>41681</c:v>
                </c:pt>
                <c:pt idx="2962">
                  <c:v>41682</c:v>
                </c:pt>
                <c:pt idx="2963">
                  <c:v>41683</c:v>
                </c:pt>
                <c:pt idx="2964">
                  <c:v>41684</c:v>
                </c:pt>
                <c:pt idx="2965">
                  <c:v>41685</c:v>
                </c:pt>
                <c:pt idx="2966">
                  <c:v>41686</c:v>
                </c:pt>
                <c:pt idx="2967">
                  <c:v>41687</c:v>
                </c:pt>
                <c:pt idx="2968">
                  <c:v>41688</c:v>
                </c:pt>
                <c:pt idx="2969">
                  <c:v>41689</c:v>
                </c:pt>
                <c:pt idx="2970">
                  <c:v>41690</c:v>
                </c:pt>
                <c:pt idx="2971">
                  <c:v>41691</c:v>
                </c:pt>
                <c:pt idx="2972">
                  <c:v>41692</c:v>
                </c:pt>
                <c:pt idx="2973">
                  <c:v>41693</c:v>
                </c:pt>
                <c:pt idx="2974">
                  <c:v>41694</c:v>
                </c:pt>
                <c:pt idx="2975">
                  <c:v>41695</c:v>
                </c:pt>
                <c:pt idx="2976">
                  <c:v>41696</c:v>
                </c:pt>
                <c:pt idx="2977">
                  <c:v>41697</c:v>
                </c:pt>
                <c:pt idx="2978">
                  <c:v>41698</c:v>
                </c:pt>
                <c:pt idx="2979">
                  <c:v>41699</c:v>
                </c:pt>
                <c:pt idx="2980">
                  <c:v>41700</c:v>
                </c:pt>
                <c:pt idx="2981">
                  <c:v>41701</c:v>
                </c:pt>
                <c:pt idx="2982">
                  <c:v>41702</c:v>
                </c:pt>
                <c:pt idx="2983">
                  <c:v>41703</c:v>
                </c:pt>
                <c:pt idx="2984">
                  <c:v>41704</c:v>
                </c:pt>
                <c:pt idx="2985">
                  <c:v>41705</c:v>
                </c:pt>
                <c:pt idx="2986">
                  <c:v>41706</c:v>
                </c:pt>
                <c:pt idx="2987">
                  <c:v>41707</c:v>
                </c:pt>
                <c:pt idx="2988">
                  <c:v>41708</c:v>
                </c:pt>
                <c:pt idx="2989">
                  <c:v>41709</c:v>
                </c:pt>
                <c:pt idx="2990">
                  <c:v>41710</c:v>
                </c:pt>
                <c:pt idx="2991">
                  <c:v>41711</c:v>
                </c:pt>
                <c:pt idx="2992">
                  <c:v>41712</c:v>
                </c:pt>
                <c:pt idx="2993">
                  <c:v>41713</c:v>
                </c:pt>
                <c:pt idx="2994">
                  <c:v>41714</c:v>
                </c:pt>
                <c:pt idx="2995">
                  <c:v>41715</c:v>
                </c:pt>
                <c:pt idx="2996">
                  <c:v>41716</c:v>
                </c:pt>
                <c:pt idx="2997">
                  <c:v>41717</c:v>
                </c:pt>
                <c:pt idx="2998">
                  <c:v>41718</c:v>
                </c:pt>
                <c:pt idx="2999">
                  <c:v>41719</c:v>
                </c:pt>
                <c:pt idx="3000">
                  <c:v>41720</c:v>
                </c:pt>
                <c:pt idx="3001">
                  <c:v>41721</c:v>
                </c:pt>
                <c:pt idx="3002">
                  <c:v>41722</c:v>
                </c:pt>
                <c:pt idx="3003">
                  <c:v>41723</c:v>
                </c:pt>
                <c:pt idx="3004">
                  <c:v>41724</c:v>
                </c:pt>
                <c:pt idx="3005">
                  <c:v>41725</c:v>
                </c:pt>
                <c:pt idx="3006">
                  <c:v>41726</c:v>
                </c:pt>
                <c:pt idx="3007">
                  <c:v>41727</c:v>
                </c:pt>
                <c:pt idx="3008">
                  <c:v>41728</c:v>
                </c:pt>
                <c:pt idx="3009">
                  <c:v>41729</c:v>
                </c:pt>
                <c:pt idx="3010">
                  <c:v>41730</c:v>
                </c:pt>
                <c:pt idx="3011">
                  <c:v>41731</c:v>
                </c:pt>
                <c:pt idx="3012">
                  <c:v>41732</c:v>
                </c:pt>
                <c:pt idx="3013">
                  <c:v>41733</c:v>
                </c:pt>
                <c:pt idx="3014">
                  <c:v>41734</c:v>
                </c:pt>
                <c:pt idx="3015">
                  <c:v>41735</c:v>
                </c:pt>
                <c:pt idx="3016">
                  <c:v>41736</c:v>
                </c:pt>
                <c:pt idx="3017">
                  <c:v>41737</c:v>
                </c:pt>
                <c:pt idx="3018">
                  <c:v>41738</c:v>
                </c:pt>
                <c:pt idx="3019">
                  <c:v>41739</c:v>
                </c:pt>
                <c:pt idx="3020">
                  <c:v>41740</c:v>
                </c:pt>
                <c:pt idx="3021">
                  <c:v>41741</c:v>
                </c:pt>
                <c:pt idx="3022">
                  <c:v>41742</c:v>
                </c:pt>
                <c:pt idx="3023">
                  <c:v>41743</c:v>
                </c:pt>
                <c:pt idx="3024">
                  <c:v>41744</c:v>
                </c:pt>
                <c:pt idx="3025">
                  <c:v>41745</c:v>
                </c:pt>
                <c:pt idx="3026">
                  <c:v>41746</c:v>
                </c:pt>
                <c:pt idx="3027">
                  <c:v>41747</c:v>
                </c:pt>
                <c:pt idx="3028">
                  <c:v>41748</c:v>
                </c:pt>
                <c:pt idx="3029">
                  <c:v>41749</c:v>
                </c:pt>
                <c:pt idx="3030">
                  <c:v>41750</c:v>
                </c:pt>
                <c:pt idx="3031">
                  <c:v>41751</c:v>
                </c:pt>
                <c:pt idx="3032">
                  <c:v>41752</c:v>
                </c:pt>
                <c:pt idx="3033">
                  <c:v>41753</c:v>
                </c:pt>
                <c:pt idx="3034">
                  <c:v>41754</c:v>
                </c:pt>
                <c:pt idx="3035">
                  <c:v>41755</c:v>
                </c:pt>
                <c:pt idx="3036">
                  <c:v>41756</c:v>
                </c:pt>
                <c:pt idx="3037">
                  <c:v>41757</c:v>
                </c:pt>
                <c:pt idx="3038">
                  <c:v>41758</c:v>
                </c:pt>
                <c:pt idx="3039">
                  <c:v>41759</c:v>
                </c:pt>
                <c:pt idx="3040">
                  <c:v>41760</c:v>
                </c:pt>
                <c:pt idx="3041">
                  <c:v>41761</c:v>
                </c:pt>
                <c:pt idx="3042">
                  <c:v>41762</c:v>
                </c:pt>
                <c:pt idx="3043">
                  <c:v>41763</c:v>
                </c:pt>
                <c:pt idx="3044">
                  <c:v>41764</c:v>
                </c:pt>
                <c:pt idx="3045">
                  <c:v>41765</c:v>
                </c:pt>
                <c:pt idx="3046">
                  <c:v>41766</c:v>
                </c:pt>
                <c:pt idx="3047">
                  <c:v>41767</c:v>
                </c:pt>
                <c:pt idx="3048">
                  <c:v>41768</c:v>
                </c:pt>
                <c:pt idx="3049">
                  <c:v>41769</c:v>
                </c:pt>
                <c:pt idx="3050">
                  <c:v>41770</c:v>
                </c:pt>
                <c:pt idx="3051">
                  <c:v>41771</c:v>
                </c:pt>
                <c:pt idx="3052">
                  <c:v>41772</c:v>
                </c:pt>
                <c:pt idx="3053">
                  <c:v>41773</c:v>
                </c:pt>
                <c:pt idx="3054">
                  <c:v>41774</c:v>
                </c:pt>
                <c:pt idx="3055">
                  <c:v>41775</c:v>
                </c:pt>
                <c:pt idx="3056">
                  <c:v>41776</c:v>
                </c:pt>
                <c:pt idx="3057">
                  <c:v>41777</c:v>
                </c:pt>
                <c:pt idx="3058">
                  <c:v>41778</c:v>
                </c:pt>
                <c:pt idx="3059">
                  <c:v>41779</c:v>
                </c:pt>
                <c:pt idx="3060">
                  <c:v>41780</c:v>
                </c:pt>
                <c:pt idx="3061">
                  <c:v>41781</c:v>
                </c:pt>
                <c:pt idx="3062">
                  <c:v>41782</c:v>
                </c:pt>
                <c:pt idx="3063">
                  <c:v>41783</c:v>
                </c:pt>
                <c:pt idx="3064">
                  <c:v>41784</c:v>
                </c:pt>
                <c:pt idx="3065">
                  <c:v>41785</c:v>
                </c:pt>
                <c:pt idx="3066">
                  <c:v>41786</c:v>
                </c:pt>
                <c:pt idx="3067">
                  <c:v>41787</c:v>
                </c:pt>
                <c:pt idx="3068">
                  <c:v>41788</c:v>
                </c:pt>
                <c:pt idx="3069">
                  <c:v>41789</c:v>
                </c:pt>
                <c:pt idx="3070">
                  <c:v>41790</c:v>
                </c:pt>
                <c:pt idx="3071">
                  <c:v>41791</c:v>
                </c:pt>
                <c:pt idx="3072">
                  <c:v>41792</c:v>
                </c:pt>
                <c:pt idx="3073">
                  <c:v>41793</c:v>
                </c:pt>
                <c:pt idx="3074">
                  <c:v>41794</c:v>
                </c:pt>
                <c:pt idx="3075">
                  <c:v>41795</c:v>
                </c:pt>
                <c:pt idx="3076">
                  <c:v>41796</c:v>
                </c:pt>
                <c:pt idx="3077">
                  <c:v>41797</c:v>
                </c:pt>
                <c:pt idx="3078">
                  <c:v>41798</c:v>
                </c:pt>
                <c:pt idx="3079">
                  <c:v>41799</c:v>
                </c:pt>
                <c:pt idx="3080">
                  <c:v>41800</c:v>
                </c:pt>
                <c:pt idx="3081">
                  <c:v>41801</c:v>
                </c:pt>
                <c:pt idx="3082">
                  <c:v>41802</c:v>
                </c:pt>
                <c:pt idx="3083">
                  <c:v>41803</c:v>
                </c:pt>
                <c:pt idx="3084">
                  <c:v>41804</c:v>
                </c:pt>
                <c:pt idx="3085">
                  <c:v>41805</c:v>
                </c:pt>
                <c:pt idx="3086">
                  <c:v>41806</c:v>
                </c:pt>
                <c:pt idx="3087">
                  <c:v>41807</c:v>
                </c:pt>
                <c:pt idx="3088">
                  <c:v>41808</c:v>
                </c:pt>
                <c:pt idx="3089">
                  <c:v>41809</c:v>
                </c:pt>
                <c:pt idx="3090">
                  <c:v>41810</c:v>
                </c:pt>
                <c:pt idx="3091">
                  <c:v>41811</c:v>
                </c:pt>
                <c:pt idx="3092">
                  <c:v>41812</c:v>
                </c:pt>
                <c:pt idx="3093">
                  <c:v>41813</c:v>
                </c:pt>
                <c:pt idx="3094">
                  <c:v>41814</c:v>
                </c:pt>
                <c:pt idx="3095">
                  <c:v>41815</c:v>
                </c:pt>
                <c:pt idx="3096">
                  <c:v>41816</c:v>
                </c:pt>
                <c:pt idx="3097">
                  <c:v>41817</c:v>
                </c:pt>
                <c:pt idx="3098">
                  <c:v>41818</c:v>
                </c:pt>
                <c:pt idx="3099">
                  <c:v>41819</c:v>
                </c:pt>
                <c:pt idx="3100">
                  <c:v>41820</c:v>
                </c:pt>
                <c:pt idx="3101">
                  <c:v>41821</c:v>
                </c:pt>
                <c:pt idx="3102">
                  <c:v>41822</c:v>
                </c:pt>
                <c:pt idx="3103">
                  <c:v>41823</c:v>
                </c:pt>
                <c:pt idx="3104">
                  <c:v>41824</c:v>
                </c:pt>
                <c:pt idx="3105">
                  <c:v>41825</c:v>
                </c:pt>
                <c:pt idx="3106">
                  <c:v>41826</c:v>
                </c:pt>
                <c:pt idx="3107">
                  <c:v>41827</c:v>
                </c:pt>
                <c:pt idx="3108">
                  <c:v>41828</c:v>
                </c:pt>
                <c:pt idx="3109">
                  <c:v>41829</c:v>
                </c:pt>
                <c:pt idx="3110">
                  <c:v>41830</c:v>
                </c:pt>
                <c:pt idx="3111">
                  <c:v>41831</c:v>
                </c:pt>
                <c:pt idx="3112">
                  <c:v>41832</c:v>
                </c:pt>
                <c:pt idx="3113">
                  <c:v>41833</c:v>
                </c:pt>
                <c:pt idx="3114">
                  <c:v>41834</c:v>
                </c:pt>
                <c:pt idx="3115">
                  <c:v>41835</c:v>
                </c:pt>
                <c:pt idx="3116">
                  <c:v>41836</c:v>
                </c:pt>
                <c:pt idx="3117">
                  <c:v>41837</c:v>
                </c:pt>
                <c:pt idx="3118">
                  <c:v>41838</c:v>
                </c:pt>
                <c:pt idx="3119">
                  <c:v>41839</c:v>
                </c:pt>
                <c:pt idx="3120">
                  <c:v>41840</c:v>
                </c:pt>
                <c:pt idx="3121">
                  <c:v>41841</c:v>
                </c:pt>
                <c:pt idx="3122">
                  <c:v>41842</c:v>
                </c:pt>
                <c:pt idx="3123">
                  <c:v>41843</c:v>
                </c:pt>
                <c:pt idx="3124">
                  <c:v>41844</c:v>
                </c:pt>
                <c:pt idx="3125">
                  <c:v>41845</c:v>
                </c:pt>
                <c:pt idx="3126">
                  <c:v>41846</c:v>
                </c:pt>
                <c:pt idx="3127">
                  <c:v>41847</c:v>
                </c:pt>
                <c:pt idx="3128">
                  <c:v>41848</c:v>
                </c:pt>
                <c:pt idx="3129">
                  <c:v>41849</c:v>
                </c:pt>
                <c:pt idx="3130">
                  <c:v>41850</c:v>
                </c:pt>
                <c:pt idx="3131">
                  <c:v>41851</c:v>
                </c:pt>
                <c:pt idx="3132">
                  <c:v>41852</c:v>
                </c:pt>
                <c:pt idx="3133">
                  <c:v>41853</c:v>
                </c:pt>
                <c:pt idx="3134">
                  <c:v>41854</c:v>
                </c:pt>
                <c:pt idx="3135">
                  <c:v>41855</c:v>
                </c:pt>
                <c:pt idx="3136">
                  <c:v>41856</c:v>
                </c:pt>
                <c:pt idx="3137">
                  <c:v>41857</c:v>
                </c:pt>
                <c:pt idx="3138">
                  <c:v>41858</c:v>
                </c:pt>
                <c:pt idx="3139">
                  <c:v>41859</c:v>
                </c:pt>
                <c:pt idx="3140">
                  <c:v>41860</c:v>
                </c:pt>
                <c:pt idx="3141">
                  <c:v>41861</c:v>
                </c:pt>
                <c:pt idx="3142">
                  <c:v>41862</c:v>
                </c:pt>
                <c:pt idx="3143">
                  <c:v>41863</c:v>
                </c:pt>
                <c:pt idx="3144">
                  <c:v>41864</c:v>
                </c:pt>
                <c:pt idx="3145">
                  <c:v>41865</c:v>
                </c:pt>
                <c:pt idx="3146">
                  <c:v>41866</c:v>
                </c:pt>
                <c:pt idx="3147">
                  <c:v>41867</c:v>
                </c:pt>
                <c:pt idx="3148">
                  <c:v>41868</c:v>
                </c:pt>
                <c:pt idx="3149">
                  <c:v>41869</c:v>
                </c:pt>
                <c:pt idx="3150">
                  <c:v>41870</c:v>
                </c:pt>
                <c:pt idx="3151">
                  <c:v>41871</c:v>
                </c:pt>
                <c:pt idx="3152">
                  <c:v>41872</c:v>
                </c:pt>
                <c:pt idx="3153">
                  <c:v>41873</c:v>
                </c:pt>
                <c:pt idx="3154">
                  <c:v>41874</c:v>
                </c:pt>
                <c:pt idx="3155">
                  <c:v>41875</c:v>
                </c:pt>
                <c:pt idx="3156">
                  <c:v>41876</c:v>
                </c:pt>
                <c:pt idx="3157">
                  <c:v>41877</c:v>
                </c:pt>
                <c:pt idx="3158">
                  <c:v>41878</c:v>
                </c:pt>
                <c:pt idx="3159">
                  <c:v>41879</c:v>
                </c:pt>
                <c:pt idx="3160">
                  <c:v>41880</c:v>
                </c:pt>
                <c:pt idx="3161">
                  <c:v>41881</c:v>
                </c:pt>
                <c:pt idx="3162">
                  <c:v>41882</c:v>
                </c:pt>
                <c:pt idx="3163">
                  <c:v>41883</c:v>
                </c:pt>
                <c:pt idx="3164">
                  <c:v>41884</c:v>
                </c:pt>
                <c:pt idx="3165">
                  <c:v>41885</c:v>
                </c:pt>
                <c:pt idx="3166">
                  <c:v>41886</c:v>
                </c:pt>
                <c:pt idx="3167">
                  <c:v>41887</c:v>
                </c:pt>
                <c:pt idx="3168">
                  <c:v>41888</c:v>
                </c:pt>
                <c:pt idx="3169">
                  <c:v>41889</c:v>
                </c:pt>
                <c:pt idx="3170">
                  <c:v>41890</c:v>
                </c:pt>
                <c:pt idx="3171">
                  <c:v>41891</c:v>
                </c:pt>
                <c:pt idx="3172">
                  <c:v>41892</c:v>
                </c:pt>
                <c:pt idx="3173">
                  <c:v>41893</c:v>
                </c:pt>
                <c:pt idx="3174">
                  <c:v>41894</c:v>
                </c:pt>
                <c:pt idx="3175">
                  <c:v>41895</c:v>
                </c:pt>
                <c:pt idx="3176">
                  <c:v>41896</c:v>
                </c:pt>
                <c:pt idx="3177">
                  <c:v>41897</c:v>
                </c:pt>
                <c:pt idx="3178">
                  <c:v>41898</c:v>
                </c:pt>
                <c:pt idx="3179">
                  <c:v>41899</c:v>
                </c:pt>
                <c:pt idx="3180">
                  <c:v>41900</c:v>
                </c:pt>
                <c:pt idx="3181">
                  <c:v>41901</c:v>
                </c:pt>
                <c:pt idx="3182">
                  <c:v>41902</c:v>
                </c:pt>
                <c:pt idx="3183">
                  <c:v>41903</c:v>
                </c:pt>
                <c:pt idx="3184">
                  <c:v>41904</c:v>
                </c:pt>
                <c:pt idx="3185">
                  <c:v>41905</c:v>
                </c:pt>
                <c:pt idx="3186">
                  <c:v>41906</c:v>
                </c:pt>
                <c:pt idx="3187">
                  <c:v>41907</c:v>
                </c:pt>
                <c:pt idx="3188">
                  <c:v>41908</c:v>
                </c:pt>
                <c:pt idx="3189">
                  <c:v>41909</c:v>
                </c:pt>
                <c:pt idx="3190">
                  <c:v>41910</c:v>
                </c:pt>
                <c:pt idx="3191">
                  <c:v>41911</c:v>
                </c:pt>
                <c:pt idx="3192">
                  <c:v>41912</c:v>
                </c:pt>
                <c:pt idx="3193">
                  <c:v>41913</c:v>
                </c:pt>
                <c:pt idx="3194">
                  <c:v>41914</c:v>
                </c:pt>
                <c:pt idx="3195">
                  <c:v>41915</c:v>
                </c:pt>
                <c:pt idx="3196">
                  <c:v>41916</c:v>
                </c:pt>
                <c:pt idx="3197">
                  <c:v>41917</c:v>
                </c:pt>
                <c:pt idx="3198">
                  <c:v>41918</c:v>
                </c:pt>
                <c:pt idx="3199">
                  <c:v>41919</c:v>
                </c:pt>
                <c:pt idx="3200">
                  <c:v>41920</c:v>
                </c:pt>
                <c:pt idx="3201">
                  <c:v>41921</c:v>
                </c:pt>
                <c:pt idx="3202">
                  <c:v>41922</c:v>
                </c:pt>
                <c:pt idx="3203">
                  <c:v>41923</c:v>
                </c:pt>
                <c:pt idx="3204">
                  <c:v>41924</c:v>
                </c:pt>
                <c:pt idx="3205">
                  <c:v>41925</c:v>
                </c:pt>
                <c:pt idx="3206">
                  <c:v>41926</c:v>
                </c:pt>
                <c:pt idx="3207">
                  <c:v>41927</c:v>
                </c:pt>
                <c:pt idx="3208">
                  <c:v>41928</c:v>
                </c:pt>
                <c:pt idx="3209">
                  <c:v>41929</c:v>
                </c:pt>
                <c:pt idx="3210">
                  <c:v>41930</c:v>
                </c:pt>
                <c:pt idx="3211">
                  <c:v>41931</c:v>
                </c:pt>
                <c:pt idx="3212">
                  <c:v>41932</c:v>
                </c:pt>
                <c:pt idx="3213">
                  <c:v>41933</c:v>
                </c:pt>
                <c:pt idx="3214">
                  <c:v>41934</c:v>
                </c:pt>
                <c:pt idx="3215">
                  <c:v>41935</c:v>
                </c:pt>
                <c:pt idx="3216">
                  <c:v>41936</c:v>
                </c:pt>
                <c:pt idx="3217">
                  <c:v>41937</c:v>
                </c:pt>
                <c:pt idx="3218">
                  <c:v>41938</c:v>
                </c:pt>
                <c:pt idx="3219">
                  <c:v>41939</c:v>
                </c:pt>
                <c:pt idx="3220">
                  <c:v>41940</c:v>
                </c:pt>
                <c:pt idx="3221">
                  <c:v>41941</c:v>
                </c:pt>
                <c:pt idx="3222">
                  <c:v>41942</c:v>
                </c:pt>
                <c:pt idx="3223">
                  <c:v>41943</c:v>
                </c:pt>
                <c:pt idx="3224">
                  <c:v>41944</c:v>
                </c:pt>
                <c:pt idx="3225">
                  <c:v>41945</c:v>
                </c:pt>
                <c:pt idx="3226">
                  <c:v>41946</c:v>
                </c:pt>
                <c:pt idx="3227">
                  <c:v>41947</c:v>
                </c:pt>
                <c:pt idx="3228">
                  <c:v>41948</c:v>
                </c:pt>
                <c:pt idx="3229">
                  <c:v>41949</c:v>
                </c:pt>
                <c:pt idx="3230">
                  <c:v>41950</c:v>
                </c:pt>
                <c:pt idx="3231">
                  <c:v>41951</c:v>
                </c:pt>
                <c:pt idx="3232">
                  <c:v>41952</c:v>
                </c:pt>
                <c:pt idx="3233">
                  <c:v>41953</c:v>
                </c:pt>
                <c:pt idx="3234">
                  <c:v>41954</c:v>
                </c:pt>
                <c:pt idx="3235">
                  <c:v>41955</c:v>
                </c:pt>
                <c:pt idx="3236">
                  <c:v>41956</c:v>
                </c:pt>
                <c:pt idx="3237">
                  <c:v>41957</c:v>
                </c:pt>
                <c:pt idx="3238">
                  <c:v>41958</c:v>
                </c:pt>
                <c:pt idx="3239">
                  <c:v>41959</c:v>
                </c:pt>
                <c:pt idx="3240">
                  <c:v>41960</c:v>
                </c:pt>
                <c:pt idx="3241">
                  <c:v>41961</c:v>
                </c:pt>
                <c:pt idx="3242">
                  <c:v>41962</c:v>
                </c:pt>
                <c:pt idx="3243">
                  <c:v>41963</c:v>
                </c:pt>
                <c:pt idx="3244">
                  <c:v>41964</c:v>
                </c:pt>
                <c:pt idx="3245">
                  <c:v>41965</c:v>
                </c:pt>
                <c:pt idx="3246">
                  <c:v>41966</c:v>
                </c:pt>
                <c:pt idx="3247">
                  <c:v>41967</c:v>
                </c:pt>
                <c:pt idx="3248">
                  <c:v>41968</c:v>
                </c:pt>
                <c:pt idx="3249">
                  <c:v>41969</c:v>
                </c:pt>
                <c:pt idx="3250">
                  <c:v>41970</c:v>
                </c:pt>
                <c:pt idx="3251">
                  <c:v>41971</c:v>
                </c:pt>
                <c:pt idx="3252">
                  <c:v>41972</c:v>
                </c:pt>
                <c:pt idx="3253">
                  <c:v>41973</c:v>
                </c:pt>
                <c:pt idx="3254">
                  <c:v>41974</c:v>
                </c:pt>
                <c:pt idx="3255">
                  <c:v>41975</c:v>
                </c:pt>
                <c:pt idx="3256">
                  <c:v>41976</c:v>
                </c:pt>
                <c:pt idx="3257">
                  <c:v>41977</c:v>
                </c:pt>
                <c:pt idx="3258">
                  <c:v>41978</c:v>
                </c:pt>
                <c:pt idx="3259">
                  <c:v>41979</c:v>
                </c:pt>
                <c:pt idx="3260">
                  <c:v>41980</c:v>
                </c:pt>
                <c:pt idx="3261">
                  <c:v>41981</c:v>
                </c:pt>
                <c:pt idx="3262">
                  <c:v>41982</c:v>
                </c:pt>
                <c:pt idx="3263">
                  <c:v>41983</c:v>
                </c:pt>
                <c:pt idx="3264">
                  <c:v>41984</c:v>
                </c:pt>
                <c:pt idx="3265">
                  <c:v>41985</c:v>
                </c:pt>
                <c:pt idx="3266">
                  <c:v>41986</c:v>
                </c:pt>
                <c:pt idx="3267">
                  <c:v>41987</c:v>
                </c:pt>
                <c:pt idx="3268">
                  <c:v>41988</c:v>
                </c:pt>
                <c:pt idx="3269">
                  <c:v>41989</c:v>
                </c:pt>
                <c:pt idx="3270">
                  <c:v>41990</c:v>
                </c:pt>
                <c:pt idx="3271">
                  <c:v>41991</c:v>
                </c:pt>
                <c:pt idx="3272">
                  <c:v>41992</c:v>
                </c:pt>
                <c:pt idx="3273">
                  <c:v>41993</c:v>
                </c:pt>
                <c:pt idx="3274">
                  <c:v>41994</c:v>
                </c:pt>
                <c:pt idx="3275">
                  <c:v>41995</c:v>
                </c:pt>
                <c:pt idx="3276">
                  <c:v>41996</c:v>
                </c:pt>
                <c:pt idx="3277">
                  <c:v>41997</c:v>
                </c:pt>
                <c:pt idx="3278">
                  <c:v>41998</c:v>
                </c:pt>
                <c:pt idx="3279">
                  <c:v>41999</c:v>
                </c:pt>
                <c:pt idx="3280">
                  <c:v>42000</c:v>
                </c:pt>
                <c:pt idx="3281">
                  <c:v>42001</c:v>
                </c:pt>
                <c:pt idx="3282">
                  <c:v>42002</c:v>
                </c:pt>
                <c:pt idx="3283">
                  <c:v>42003</c:v>
                </c:pt>
                <c:pt idx="3284">
                  <c:v>42004</c:v>
                </c:pt>
                <c:pt idx="3285">
                  <c:v>42005</c:v>
                </c:pt>
                <c:pt idx="3286">
                  <c:v>42006</c:v>
                </c:pt>
                <c:pt idx="3287">
                  <c:v>42007</c:v>
                </c:pt>
                <c:pt idx="3288">
                  <c:v>42008</c:v>
                </c:pt>
                <c:pt idx="3289">
                  <c:v>42009</c:v>
                </c:pt>
                <c:pt idx="3290">
                  <c:v>42010</c:v>
                </c:pt>
                <c:pt idx="3291">
                  <c:v>42011</c:v>
                </c:pt>
                <c:pt idx="3292">
                  <c:v>42012</c:v>
                </c:pt>
                <c:pt idx="3293">
                  <c:v>42013</c:v>
                </c:pt>
                <c:pt idx="3294">
                  <c:v>42014</c:v>
                </c:pt>
                <c:pt idx="3295">
                  <c:v>42015</c:v>
                </c:pt>
                <c:pt idx="3296">
                  <c:v>42016</c:v>
                </c:pt>
                <c:pt idx="3297">
                  <c:v>42017</c:v>
                </c:pt>
                <c:pt idx="3298">
                  <c:v>42018</c:v>
                </c:pt>
                <c:pt idx="3299">
                  <c:v>42019</c:v>
                </c:pt>
                <c:pt idx="3300">
                  <c:v>42020</c:v>
                </c:pt>
                <c:pt idx="3301">
                  <c:v>42021</c:v>
                </c:pt>
                <c:pt idx="3302">
                  <c:v>42022</c:v>
                </c:pt>
                <c:pt idx="3303">
                  <c:v>42023</c:v>
                </c:pt>
                <c:pt idx="3304">
                  <c:v>42024</c:v>
                </c:pt>
                <c:pt idx="3305">
                  <c:v>42025</c:v>
                </c:pt>
                <c:pt idx="3306">
                  <c:v>42026</c:v>
                </c:pt>
                <c:pt idx="3307">
                  <c:v>42027</c:v>
                </c:pt>
                <c:pt idx="3308">
                  <c:v>42028</c:v>
                </c:pt>
                <c:pt idx="3309">
                  <c:v>42029</c:v>
                </c:pt>
                <c:pt idx="3310">
                  <c:v>42030</c:v>
                </c:pt>
                <c:pt idx="3311">
                  <c:v>42031</c:v>
                </c:pt>
                <c:pt idx="3312">
                  <c:v>42032</c:v>
                </c:pt>
                <c:pt idx="3313">
                  <c:v>42033</c:v>
                </c:pt>
                <c:pt idx="3314">
                  <c:v>42034</c:v>
                </c:pt>
                <c:pt idx="3315">
                  <c:v>42035</c:v>
                </c:pt>
                <c:pt idx="3316">
                  <c:v>42036</c:v>
                </c:pt>
                <c:pt idx="3317">
                  <c:v>42037</c:v>
                </c:pt>
                <c:pt idx="3318">
                  <c:v>42038</c:v>
                </c:pt>
                <c:pt idx="3319">
                  <c:v>42039</c:v>
                </c:pt>
                <c:pt idx="3320">
                  <c:v>42040</c:v>
                </c:pt>
                <c:pt idx="3321">
                  <c:v>42041</c:v>
                </c:pt>
                <c:pt idx="3322">
                  <c:v>42042</c:v>
                </c:pt>
                <c:pt idx="3323">
                  <c:v>42043</c:v>
                </c:pt>
                <c:pt idx="3324">
                  <c:v>42044</c:v>
                </c:pt>
                <c:pt idx="3325">
                  <c:v>42045</c:v>
                </c:pt>
                <c:pt idx="3326">
                  <c:v>42046</c:v>
                </c:pt>
                <c:pt idx="3327">
                  <c:v>42047</c:v>
                </c:pt>
                <c:pt idx="3328">
                  <c:v>42048</c:v>
                </c:pt>
                <c:pt idx="3329">
                  <c:v>42049</c:v>
                </c:pt>
                <c:pt idx="3330">
                  <c:v>42050</c:v>
                </c:pt>
                <c:pt idx="3331">
                  <c:v>42051</c:v>
                </c:pt>
                <c:pt idx="3332">
                  <c:v>42052</c:v>
                </c:pt>
                <c:pt idx="3333">
                  <c:v>42053</c:v>
                </c:pt>
                <c:pt idx="3334">
                  <c:v>42054</c:v>
                </c:pt>
                <c:pt idx="3335">
                  <c:v>42055</c:v>
                </c:pt>
                <c:pt idx="3336">
                  <c:v>42056</c:v>
                </c:pt>
                <c:pt idx="3337">
                  <c:v>42057</c:v>
                </c:pt>
                <c:pt idx="3338">
                  <c:v>42058</c:v>
                </c:pt>
                <c:pt idx="3339">
                  <c:v>42059</c:v>
                </c:pt>
                <c:pt idx="3340">
                  <c:v>42060</c:v>
                </c:pt>
                <c:pt idx="3341">
                  <c:v>42061</c:v>
                </c:pt>
                <c:pt idx="3342">
                  <c:v>42062</c:v>
                </c:pt>
                <c:pt idx="3343">
                  <c:v>42063</c:v>
                </c:pt>
                <c:pt idx="3344">
                  <c:v>42064</c:v>
                </c:pt>
                <c:pt idx="3345">
                  <c:v>42065</c:v>
                </c:pt>
                <c:pt idx="3346">
                  <c:v>42066</c:v>
                </c:pt>
                <c:pt idx="3347">
                  <c:v>42067</c:v>
                </c:pt>
                <c:pt idx="3348">
                  <c:v>42068</c:v>
                </c:pt>
                <c:pt idx="3349">
                  <c:v>42069</c:v>
                </c:pt>
                <c:pt idx="3350">
                  <c:v>42070</c:v>
                </c:pt>
                <c:pt idx="3351">
                  <c:v>42071</c:v>
                </c:pt>
                <c:pt idx="3352">
                  <c:v>42072</c:v>
                </c:pt>
                <c:pt idx="3353">
                  <c:v>42073</c:v>
                </c:pt>
                <c:pt idx="3354">
                  <c:v>42074</c:v>
                </c:pt>
                <c:pt idx="3355">
                  <c:v>42075</c:v>
                </c:pt>
                <c:pt idx="3356">
                  <c:v>42076</c:v>
                </c:pt>
                <c:pt idx="3357">
                  <c:v>42077</c:v>
                </c:pt>
                <c:pt idx="3358">
                  <c:v>42078</c:v>
                </c:pt>
                <c:pt idx="3359">
                  <c:v>42079</c:v>
                </c:pt>
                <c:pt idx="3360">
                  <c:v>42080</c:v>
                </c:pt>
                <c:pt idx="3361">
                  <c:v>42081</c:v>
                </c:pt>
                <c:pt idx="3362">
                  <c:v>42082</c:v>
                </c:pt>
                <c:pt idx="3363">
                  <c:v>42083</c:v>
                </c:pt>
                <c:pt idx="3364">
                  <c:v>42084</c:v>
                </c:pt>
                <c:pt idx="3365">
                  <c:v>42085</c:v>
                </c:pt>
                <c:pt idx="3366">
                  <c:v>42086</c:v>
                </c:pt>
                <c:pt idx="3367">
                  <c:v>42087</c:v>
                </c:pt>
                <c:pt idx="3368">
                  <c:v>42088</c:v>
                </c:pt>
                <c:pt idx="3369">
                  <c:v>42089</c:v>
                </c:pt>
                <c:pt idx="3370">
                  <c:v>42090</c:v>
                </c:pt>
                <c:pt idx="3371">
                  <c:v>42091</c:v>
                </c:pt>
                <c:pt idx="3372">
                  <c:v>42092</c:v>
                </c:pt>
                <c:pt idx="3373">
                  <c:v>42093</c:v>
                </c:pt>
                <c:pt idx="3374">
                  <c:v>42094</c:v>
                </c:pt>
                <c:pt idx="3375">
                  <c:v>42095</c:v>
                </c:pt>
                <c:pt idx="3376">
                  <c:v>42096</c:v>
                </c:pt>
                <c:pt idx="3377">
                  <c:v>42097</c:v>
                </c:pt>
                <c:pt idx="3378">
                  <c:v>42098</c:v>
                </c:pt>
                <c:pt idx="3379">
                  <c:v>42099</c:v>
                </c:pt>
                <c:pt idx="3380">
                  <c:v>42100</c:v>
                </c:pt>
                <c:pt idx="3381">
                  <c:v>42101</c:v>
                </c:pt>
                <c:pt idx="3382">
                  <c:v>42102</c:v>
                </c:pt>
                <c:pt idx="3383">
                  <c:v>42103</c:v>
                </c:pt>
                <c:pt idx="3384">
                  <c:v>42104</c:v>
                </c:pt>
                <c:pt idx="3385">
                  <c:v>42105</c:v>
                </c:pt>
                <c:pt idx="3386">
                  <c:v>42106</c:v>
                </c:pt>
                <c:pt idx="3387">
                  <c:v>42107</c:v>
                </c:pt>
                <c:pt idx="3388">
                  <c:v>42108</c:v>
                </c:pt>
                <c:pt idx="3389">
                  <c:v>42109</c:v>
                </c:pt>
                <c:pt idx="3390">
                  <c:v>42110</c:v>
                </c:pt>
                <c:pt idx="3391">
                  <c:v>42111</c:v>
                </c:pt>
                <c:pt idx="3392">
                  <c:v>42112</c:v>
                </c:pt>
                <c:pt idx="3393">
                  <c:v>42113</c:v>
                </c:pt>
                <c:pt idx="3394">
                  <c:v>42114</c:v>
                </c:pt>
                <c:pt idx="3395">
                  <c:v>42115</c:v>
                </c:pt>
                <c:pt idx="3396">
                  <c:v>42116</c:v>
                </c:pt>
                <c:pt idx="3397">
                  <c:v>42117</c:v>
                </c:pt>
                <c:pt idx="3398">
                  <c:v>42118</c:v>
                </c:pt>
                <c:pt idx="3399">
                  <c:v>42119</c:v>
                </c:pt>
                <c:pt idx="3400">
                  <c:v>42120</c:v>
                </c:pt>
                <c:pt idx="3401">
                  <c:v>42121</c:v>
                </c:pt>
                <c:pt idx="3402">
                  <c:v>42122</c:v>
                </c:pt>
                <c:pt idx="3403">
                  <c:v>42123</c:v>
                </c:pt>
                <c:pt idx="3404">
                  <c:v>42124</c:v>
                </c:pt>
                <c:pt idx="3405">
                  <c:v>42125</c:v>
                </c:pt>
                <c:pt idx="3406">
                  <c:v>42126</c:v>
                </c:pt>
                <c:pt idx="3407">
                  <c:v>42127</c:v>
                </c:pt>
                <c:pt idx="3408">
                  <c:v>42128</c:v>
                </c:pt>
                <c:pt idx="3409">
                  <c:v>42129</c:v>
                </c:pt>
                <c:pt idx="3410">
                  <c:v>42130</c:v>
                </c:pt>
                <c:pt idx="3411">
                  <c:v>42131</c:v>
                </c:pt>
                <c:pt idx="3412">
                  <c:v>42132</c:v>
                </c:pt>
                <c:pt idx="3413">
                  <c:v>42133</c:v>
                </c:pt>
                <c:pt idx="3414">
                  <c:v>42134</c:v>
                </c:pt>
                <c:pt idx="3415">
                  <c:v>42135</c:v>
                </c:pt>
                <c:pt idx="3416">
                  <c:v>42136</c:v>
                </c:pt>
                <c:pt idx="3417">
                  <c:v>42137</c:v>
                </c:pt>
                <c:pt idx="3418">
                  <c:v>42138</c:v>
                </c:pt>
                <c:pt idx="3419">
                  <c:v>42139</c:v>
                </c:pt>
                <c:pt idx="3420">
                  <c:v>42140</c:v>
                </c:pt>
                <c:pt idx="3421">
                  <c:v>42141</c:v>
                </c:pt>
                <c:pt idx="3422">
                  <c:v>42142</c:v>
                </c:pt>
                <c:pt idx="3423">
                  <c:v>42143</c:v>
                </c:pt>
                <c:pt idx="3424">
                  <c:v>42144</c:v>
                </c:pt>
                <c:pt idx="3425">
                  <c:v>42145</c:v>
                </c:pt>
                <c:pt idx="3426">
                  <c:v>42146</c:v>
                </c:pt>
                <c:pt idx="3427">
                  <c:v>42147</c:v>
                </c:pt>
                <c:pt idx="3428">
                  <c:v>42148</c:v>
                </c:pt>
                <c:pt idx="3429">
                  <c:v>42149</c:v>
                </c:pt>
                <c:pt idx="3430">
                  <c:v>42150</c:v>
                </c:pt>
                <c:pt idx="3431">
                  <c:v>42151</c:v>
                </c:pt>
                <c:pt idx="3432">
                  <c:v>42152</c:v>
                </c:pt>
                <c:pt idx="3433">
                  <c:v>42153</c:v>
                </c:pt>
                <c:pt idx="3434">
                  <c:v>42154</c:v>
                </c:pt>
                <c:pt idx="3435">
                  <c:v>42155</c:v>
                </c:pt>
                <c:pt idx="3436">
                  <c:v>42156</c:v>
                </c:pt>
                <c:pt idx="3437">
                  <c:v>42157</c:v>
                </c:pt>
                <c:pt idx="3438">
                  <c:v>42158</c:v>
                </c:pt>
                <c:pt idx="3439">
                  <c:v>42159</c:v>
                </c:pt>
                <c:pt idx="3440">
                  <c:v>42160</c:v>
                </c:pt>
                <c:pt idx="3441">
                  <c:v>42161</c:v>
                </c:pt>
                <c:pt idx="3442">
                  <c:v>42162</c:v>
                </c:pt>
                <c:pt idx="3443">
                  <c:v>42163</c:v>
                </c:pt>
                <c:pt idx="3444">
                  <c:v>42164</c:v>
                </c:pt>
                <c:pt idx="3445">
                  <c:v>42165</c:v>
                </c:pt>
                <c:pt idx="3446">
                  <c:v>42166</c:v>
                </c:pt>
                <c:pt idx="3447">
                  <c:v>42167</c:v>
                </c:pt>
                <c:pt idx="3448">
                  <c:v>42168</c:v>
                </c:pt>
                <c:pt idx="3449">
                  <c:v>42169</c:v>
                </c:pt>
                <c:pt idx="3450">
                  <c:v>42170</c:v>
                </c:pt>
                <c:pt idx="3451">
                  <c:v>42171</c:v>
                </c:pt>
                <c:pt idx="3452">
                  <c:v>42172</c:v>
                </c:pt>
                <c:pt idx="3453">
                  <c:v>42173</c:v>
                </c:pt>
                <c:pt idx="3454">
                  <c:v>42174</c:v>
                </c:pt>
                <c:pt idx="3455">
                  <c:v>42175</c:v>
                </c:pt>
                <c:pt idx="3456">
                  <c:v>42176</c:v>
                </c:pt>
                <c:pt idx="3457">
                  <c:v>42177</c:v>
                </c:pt>
                <c:pt idx="3458">
                  <c:v>42178</c:v>
                </c:pt>
                <c:pt idx="3459">
                  <c:v>42179</c:v>
                </c:pt>
                <c:pt idx="3460">
                  <c:v>42180</c:v>
                </c:pt>
                <c:pt idx="3461">
                  <c:v>42181</c:v>
                </c:pt>
                <c:pt idx="3462">
                  <c:v>42182</c:v>
                </c:pt>
                <c:pt idx="3463">
                  <c:v>42183</c:v>
                </c:pt>
                <c:pt idx="3464">
                  <c:v>42184</c:v>
                </c:pt>
                <c:pt idx="3465">
                  <c:v>42185</c:v>
                </c:pt>
                <c:pt idx="3466">
                  <c:v>42186</c:v>
                </c:pt>
                <c:pt idx="3467">
                  <c:v>42187</c:v>
                </c:pt>
                <c:pt idx="3468">
                  <c:v>42188</c:v>
                </c:pt>
                <c:pt idx="3469">
                  <c:v>42189</c:v>
                </c:pt>
                <c:pt idx="3470">
                  <c:v>42190</c:v>
                </c:pt>
                <c:pt idx="3471">
                  <c:v>42191</c:v>
                </c:pt>
                <c:pt idx="3472">
                  <c:v>42192</c:v>
                </c:pt>
                <c:pt idx="3473">
                  <c:v>42193</c:v>
                </c:pt>
                <c:pt idx="3474">
                  <c:v>42194</c:v>
                </c:pt>
                <c:pt idx="3475">
                  <c:v>42195</c:v>
                </c:pt>
                <c:pt idx="3476">
                  <c:v>42196</c:v>
                </c:pt>
                <c:pt idx="3477">
                  <c:v>42197</c:v>
                </c:pt>
                <c:pt idx="3478">
                  <c:v>42198</c:v>
                </c:pt>
                <c:pt idx="3479">
                  <c:v>42199</c:v>
                </c:pt>
                <c:pt idx="3480">
                  <c:v>42200</c:v>
                </c:pt>
                <c:pt idx="3481">
                  <c:v>42201</c:v>
                </c:pt>
                <c:pt idx="3482">
                  <c:v>42202</c:v>
                </c:pt>
                <c:pt idx="3483">
                  <c:v>42203</c:v>
                </c:pt>
                <c:pt idx="3484">
                  <c:v>42204</c:v>
                </c:pt>
                <c:pt idx="3485">
                  <c:v>42205</c:v>
                </c:pt>
                <c:pt idx="3486">
                  <c:v>42206</c:v>
                </c:pt>
                <c:pt idx="3487">
                  <c:v>42207</c:v>
                </c:pt>
                <c:pt idx="3488">
                  <c:v>42208</c:v>
                </c:pt>
                <c:pt idx="3489">
                  <c:v>42209</c:v>
                </c:pt>
                <c:pt idx="3490">
                  <c:v>42210</c:v>
                </c:pt>
                <c:pt idx="3491">
                  <c:v>42211</c:v>
                </c:pt>
                <c:pt idx="3492">
                  <c:v>42212</c:v>
                </c:pt>
                <c:pt idx="3493">
                  <c:v>42213</c:v>
                </c:pt>
                <c:pt idx="3494">
                  <c:v>42214</c:v>
                </c:pt>
                <c:pt idx="3495">
                  <c:v>42215</c:v>
                </c:pt>
                <c:pt idx="3496">
                  <c:v>42216</c:v>
                </c:pt>
                <c:pt idx="3497">
                  <c:v>42217</c:v>
                </c:pt>
                <c:pt idx="3498">
                  <c:v>42218</c:v>
                </c:pt>
                <c:pt idx="3499">
                  <c:v>42219</c:v>
                </c:pt>
                <c:pt idx="3500">
                  <c:v>42220</c:v>
                </c:pt>
                <c:pt idx="3501">
                  <c:v>42221</c:v>
                </c:pt>
                <c:pt idx="3502">
                  <c:v>42222</c:v>
                </c:pt>
                <c:pt idx="3503">
                  <c:v>42223</c:v>
                </c:pt>
                <c:pt idx="3504">
                  <c:v>42224</c:v>
                </c:pt>
                <c:pt idx="3505">
                  <c:v>42225</c:v>
                </c:pt>
                <c:pt idx="3506">
                  <c:v>42226</c:v>
                </c:pt>
                <c:pt idx="3507">
                  <c:v>42227</c:v>
                </c:pt>
                <c:pt idx="3508">
                  <c:v>42228</c:v>
                </c:pt>
                <c:pt idx="3509">
                  <c:v>42229</c:v>
                </c:pt>
                <c:pt idx="3510">
                  <c:v>42230</c:v>
                </c:pt>
                <c:pt idx="3511">
                  <c:v>42231</c:v>
                </c:pt>
                <c:pt idx="3512">
                  <c:v>42232</c:v>
                </c:pt>
                <c:pt idx="3513">
                  <c:v>42233</c:v>
                </c:pt>
                <c:pt idx="3514">
                  <c:v>42234</c:v>
                </c:pt>
                <c:pt idx="3515">
                  <c:v>42235</c:v>
                </c:pt>
                <c:pt idx="3516">
                  <c:v>42236</c:v>
                </c:pt>
                <c:pt idx="3517">
                  <c:v>42237</c:v>
                </c:pt>
                <c:pt idx="3518">
                  <c:v>42238</c:v>
                </c:pt>
                <c:pt idx="3519">
                  <c:v>42239</c:v>
                </c:pt>
                <c:pt idx="3520">
                  <c:v>42240</c:v>
                </c:pt>
                <c:pt idx="3521">
                  <c:v>42241</c:v>
                </c:pt>
                <c:pt idx="3522">
                  <c:v>42242</c:v>
                </c:pt>
                <c:pt idx="3523">
                  <c:v>42243</c:v>
                </c:pt>
                <c:pt idx="3524">
                  <c:v>42244</c:v>
                </c:pt>
                <c:pt idx="3525">
                  <c:v>42245</c:v>
                </c:pt>
                <c:pt idx="3526">
                  <c:v>42246</c:v>
                </c:pt>
                <c:pt idx="3527">
                  <c:v>42247</c:v>
                </c:pt>
                <c:pt idx="3528">
                  <c:v>42248</c:v>
                </c:pt>
                <c:pt idx="3529">
                  <c:v>42249</c:v>
                </c:pt>
                <c:pt idx="3530">
                  <c:v>42250</c:v>
                </c:pt>
                <c:pt idx="3531">
                  <c:v>42251</c:v>
                </c:pt>
                <c:pt idx="3532">
                  <c:v>42252</c:v>
                </c:pt>
                <c:pt idx="3533">
                  <c:v>42253</c:v>
                </c:pt>
                <c:pt idx="3534">
                  <c:v>42254</c:v>
                </c:pt>
                <c:pt idx="3535">
                  <c:v>42255</c:v>
                </c:pt>
                <c:pt idx="3536">
                  <c:v>42256</c:v>
                </c:pt>
                <c:pt idx="3537">
                  <c:v>42257</c:v>
                </c:pt>
                <c:pt idx="3538">
                  <c:v>42258</c:v>
                </c:pt>
                <c:pt idx="3539">
                  <c:v>42259</c:v>
                </c:pt>
                <c:pt idx="3540">
                  <c:v>42260</c:v>
                </c:pt>
                <c:pt idx="3541">
                  <c:v>42261</c:v>
                </c:pt>
                <c:pt idx="3542">
                  <c:v>42262</c:v>
                </c:pt>
                <c:pt idx="3543">
                  <c:v>42263</c:v>
                </c:pt>
                <c:pt idx="3544">
                  <c:v>42264</c:v>
                </c:pt>
                <c:pt idx="3545">
                  <c:v>42265</c:v>
                </c:pt>
                <c:pt idx="3546">
                  <c:v>42266</c:v>
                </c:pt>
                <c:pt idx="3547">
                  <c:v>42267</c:v>
                </c:pt>
                <c:pt idx="3548">
                  <c:v>42268</c:v>
                </c:pt>
                <c:pt idx="3549">
                  <c:v>42269</c:v>
                </c:pt>
                <c:pt idx="3550">
                  <c:v>42270</c:v>
                </c:pt>
                <c:pt idx="3551">
                  <c:v>42271</c:v>
                </c:pt>
                <c:pt idx="3552">
                  <c:v>42272</c:v>
                </c:pt>
                <c:pt idx="3553">
                  <c:v>42273</c:v>
                </c:pt>
                <c:pt idx="3554">
                  <c:v>42274</c:v>
                </c:pt>
                <c:pt idx="3555">
                  <c:v>42275</c:v>
                </c:pt>
                <c:pt idx="3556">
                  <c:v>42276</c:v>
                </c:pt>
                <c:pt idx="3557">
                  <c:v>42277</c:v>
                </c:pt>
                <c:pt idx="3558">
                  <c:v>42278</c:v>
                </c:pt>
                <c:pt idx="3559">
                  <c:v>42279</c:v>
                </c:pt>
                <c:pt idx="3560">
                  <c:v>42280</c:v>
                </c:pt>
                <c:pt idx="3561">
                  <c:v>42281</c:v>
                </c:pt>
                <c:pt idx="3562">
                  <c:v>42282</c:v>
                </c:pt>
                <c:pt idx="3563">
                  <c:v>42283</c:v>
                </c:pt>
                <c:pt idx="3564">
                  <c:v>42284</c:v>
                </c:pt>
                <c:pt idx="3565">
                  <c:v>42285</c:v>
                </c:pt>
                <c:pt idx="3566">
                  <c:v>42286</c:v>
                </c:pt>
                <c:pt idx="3567">
                  <c:v>42287</c:v>
                </c:pt>
                <c:pt idx="3568">
                  <c:v>42288</c:v>
                </c:pt>
                <c:pt idx="3569">
                  <c:v>42289</c:v>
                </c:pt>
                <c:pt idx="3570">
                  <c:v>42290</c:v>
                </c:pt>
                <c:pt idx="3571">
                  <c:v>42291</c:v>
                </c:pt>
                <c:pt idx="3572">
                  <c:v>42292</c:v>
                </c:pt>
                <c:pt idx="3573">
                  <c:v>42293</c:v>
                </c:pt>
                <c:pt idx="3574">
                  <c:v>42294</c:v>
                </c:pt>
                <c:pt idx="3575">
                  <c:v>42295</c:v>
                </c:pt>
                <c:pt idx="3576">
                  <c:v>42296</c:v>
                </c:pt>
                <c:pt idx="3577">
                  <c:v>42297</c:v>
                </c:pt>
                <c:pt idx="3578">
                  <c:v>42298</c:v>
                </c:pt>
                <c:pt idx="3579">
                  <c:v>42299</c:v>
                </c:pt>
                <c:pt idx="3580">
                  <c:v>42300</c:v>
                </c:pt>
                <c:pt idx="3581">
                  <c:v>42301</c:v>
                </c:pt>
                <c:pt idx="3582">
                  <c:v>42302</c:v>
                </c:pt>
                <c:pt idx="3583">
                  <c:v>42303</c:v>
                </c:pt>
                <c:pt idx="3584">
                  <c:v>42304</c:v>
                </c:pt>
                <c:pt idx="3585">
                  <c:v>42305</c:v>
                </c:pt>
                <c:pt idx="3586">
                  <c:v>42306</c:v>
                </c:pt>
                <c:pt idx="3587">
                  <c:v>42307</c:v>
                </c:pt>
                <c:pt idx="3588">
                  <c:v>42308</c:v>
                </c:pt>
                <c:pt idx="3589">
                  <c:v>42309</c:v>
                </c:pt>
                <c:pt idx="3590">
                  <c:v>42310</c:v>
                </c:pt>
                <c:pt idx="3591">
                  <c:v>42311</c:v>
                </c:pt>
                <c:pt idx="3592">
                  <c:v>42312</c:v>
                </c:pt>
                <c:pt idx="3593">
                  <c:v>42313</c:v>
                </c:pt>
                <c:pt idx="3594">
                  <c:v>42314</c:v>
                </c:pt>
                <c:pt idx="3595">
                  <c:v>42315</c:v>
                </c:pt>
                <c:pt idx="3596">
                  <c:v>42316</c:v>
                </c:pt>
                <c:pt idx="3597">
                  <c:v>42317</c:v>
                </c:pt>
                <c:pt idx="3598">
                  <c:v>42318</c:v>
                </c:pt>
                <c:pt idx="3599">
                  <c:v>42319</c:v>
                </c:pt>
                <c:pt idx="3600">
                  <c:v>42320</c:v>
                </c:pt>
                <c:pt idx="3601">
                  <c:v>42321</c:v>
                </c:pt>
                <c:pt idx="3602">
                  <c:v>42322</c:v>
                </c:pt>
                <c:pt idx="3603">
                  <c:v>42323</c:v>
                </c:pt>
                <c:pt idx="3604">
                  <c:v>42324</c:v>
                </c:pt>
                <c:pt idx="3605">
                  <c:v>42325</c:v>
                </c:pt>
                <c:pt idx="3606">
                  <c:v>42326</c:v>
                </c:pt>
                <c:pt idx="3607">
                  <c:v>42327</c:v>
                </c:pt>
                <c:pt idx="3608">
                  <c:v>42328</c:v>
                </c:pt>
                <c:pt idx="3609">
                  <c:v>42329</c:v>
                </c:pt>
                <c:pt idx="3610">
                  <c:v>42330</c:v>
                </c:pt>
                <c:pt idx="3611">
                  <c:v>42331</c:v>
                </c:pt>
                <c:pt idx="3612">
                  <c:v>42332</c:v>
                </c:pt>
                <c:pt idx="3613">
                  <c:v>42333</c:v>
                </c:pt>
                <c:pt idx="3614">
                  <c:v>42334</c:v>
                </c:pt>
                <c:pt idx="3615">
                  <c:v>42335</c:v>
                </c:pt>
                <c:pt idx="3616">
                  <c:v>42336</c:v>
                </c:pt>
                <c:pt idx="3617">
                  <c:v>42337</c:v>
                </c:pt>
                <c:pt idx="3618">
                  <c:v>42338</c:v>
                </c:pt>
                <c:pt idx="3619">
                  <c:v>42339</c:v>
                </c:pt>
                <c:pt idx="3620">
                  <c:v>42340</c:v>
                </c:pt>
                <c:pt idx="3621">
                  <c:v>42341</c:v>
                </c:pt>
                <c:pt idx="3622">
                  <c:v>42342</c:v>
                </c:pt>
                <c:pt idx="3623">
                  <c:v>42343</c:v>
                </c:pt>
                <c:pt idx="3624">
                  <c:v>42344</c:v>
                </c:pt>
                <c:pt idx="3625">
                  <c:v>42345</c:v>
                </c:pt>
                <c:pt idx="3626">
                  <c:v>42346</c:v>
                </c:pt>
                <c:pt idx="3627">
                  <c:v>42347</c:v>
                </c:pt>
                <c:pt idx="3628">
                  <c:v>42348</c:v>
                </c:pt>
                <c:pt idx="3629">
                  <c:v>42349</c:v>
                </c:pt>
                <c:pt idx="3630">
                  <c:v>42350</c:v>
                </c:pt>
                <c:pt idx="3631">
                  <c:v>42351</c:v>
                </c:pt>
                <c:pt idx="3632">
                  <c:v>42352</c:v>
                </c:pt>
                <c:pt idx="3633">
                  <c:v>42353</c:v>
                </c:pt>
                <c:pt idx="3634">
                  <c:v>42354</c:v>
                </c:pt>
                <c:pt idx="3635">
                  <c:v>42355</c:v>
                </c:pt>
                <c:pt idx="3636">
                  <c:v>42356</c:v>
                </c:pt>
                <c:pt idx="3637">
                  <c:v>42357</c:v>
                </c:pt>
                <c:pt idx="3638">
                  <c:v>42358</c:v>
                </c:pt>
                <c:pt idx="3639">
                  <c:v>42359</c:v>
                </c:pt>
                <c:pt idx="3640">
                  <c:v>42360</c:v>
                </c:pt>
                <c:pt idx="3641">
                  <c:v>42361</c:v>
                </c:pt>
                <c:pt idx="3642">
                  <c:v>42362</c:v>
                </c:pt>
                <c:pt idx="3643">
                  <c:v>42363</c:v>
                </c:pt>
                <c:pt idx="3644">
                  <c:v>42364</c:v>
                </c:pt>
                <c:pt idx="3645">
                  <c:v>42365</c:v>
                </c:pt>
                <c:pt idx="3646">
                  <c:v>42366</c:v>
                </c:pt>
                <c:pt idx="3647">
                  <c:v>42367</c:v>
                </c:pt>
                <c:pt idx="3648">
                  <c:v>42368</c:v>
                </c:pt>
                <c:pt idx="3649">
                  <c:v>42369</c:v>
                </c:pt>
                <c:pt idx="3650">
                  <c:v>42370</c:v>
                </c:pt>
                <c:pt idx="3651">
                  <c:v>42371</c:v>
                </c:pt>
                <c:pt idx="3652">
                  <c:v>42372</c:v>
                </c:pt>
                <c:pt idx="3653">
                  <c:v>42373</c:v>
                </c:pt>
                <c:pt idx="3654">
                  <c:v>42374</c:v>
                </c:pt>
                <c:pt idx="3655">
                  <c:v>42375</c:v>
                </c:pt>
                <c:pt idx="3656">
                  <c:v>42376</c:v>
                </c:pt>
                <c:pt idx="3657">
                  <c:v>42377</c:v>
                </c:pt>
                <c:pt idx="3658">
                  <c:v>42378</c:v>
                </c:pt>
                <c:pt idx="3659">
                  <c:v>42379</c:v>
                </c:pt>
                <c:pt idx="3660">
                  <c:v>42380</c:v>
                </c:pt>
                <c:pt idx="3661">
                  <c:v>42381</c:v>
                </c:pt>
                <c:pt idx="3662">
                  <c:v>42382</c:v>
                </c:pt>
                <c:pt idx="3663">
                  <c:v>42383</c:v>
                </c:pt>
                <c:pt idx="3664">
                  <c:v>42384</c:v>
                </c:pt>
                <c:pt idx="3665">
                  <c:v>42385</c:v>
                </c:pt>
                <c:pt idx="3666">
                  <c:v>42386</c:v>
                </c:pt>
                <c:pt idx="3667">
                  <c:v>42387</c:v>
                </c:pt>
                <c:pt idx="3668">
                  <c:v>42388</c:v>
                </c:pt>
                <c:pt idx="3669">
                  <c:v>42389</c:v>
                </c:pt>
                <c:pt idx="3670">
                  <c:v>42390</c:v>
                </c:pt>
                <c:pt idx="3671">
                  <c:v>42391</c:v>
                </c:pt>
                <c:pt idx="3672">
                  <c:v>42392</c:v>
                </c:pt>
                <c:pt idx="3673">
                  <c:v>42393</c:v>
                </c:pt>
                <c:pt idx="3674">
                  <c:v>42394</c:v>
                </c:pt>
                <c:pt idx="3675">
                  <c:v>42395</c:v>
                </c:pt>
                <c:pt idx="3676">
                  <c:v>42396</c:v>
                </c:pt>
                <c:pt idx="3677">
                  <c:v>42397</c:v>
                </c:pt>
                <c:pt idx="3678">
                  <c:v>42398</c:v>
                </c:pt>
                <c:pt idx="3679">
                  <c:v>42399</c:v>
                </c:pt>
                <c:pt idx="3680">
                  <c:v>42400</c:v>
                </c:pt>
                <c:pt idx="3681">
                  <c:v>42401</c:v>
                </c:pt>
                <c:pt idx="3682">
                  <c:v>42402</c:v>
                </c:pt>
                <c:pt idx="3683">
                  <c:v>42403</c:v>
                </c:pt>
                <c:pt idx="3684">
                  <c:v>42404</c:v>
                </c:pt>
                <c:pt idx="3685">
                  <c:v>42405</c:v>
                </c:pt>
                <c:pt idx="3686">
                  <c:v>42406</c:v>
                </c:pt>
                <c:pt idx="3687">
                  <c:v>42407</c:v>
                </c:pt>
                <c:pt idx="3688">
                  <c:v>42408</c:v>
                </c:pt>
                <c:pt idx="3689">
                  <c:v>42409</c:v>
                </c:pt>
                <c:pt idx="3690">
                  <c:v>42410</c:v>
                </c:pt>
                <c:pt idx="3691">
                  <c:v>42411</c:v>
                </c:pt>
                <c:pt idx="3692">
                  <c:v>42412</c:v>
                </c:pt>
                <c:pt idx="3693">
                  <c:v>42413</c:v>
                </c:pt>
                <c:pt idx="3694">
                  <c:v>42414</c:v>
                </c:pt>
                <c:pt idx="3695">
                  <c:v>42415</c:v>
                </c:pt>
                <c:pt idx="3696">
                  <c:v>42416</c:v>
                </c:pt>
                <c:pt idx="3697">
                  <c:v>42417</c:v>
                </c:pt>
                <c:pt idx="3698">
                  <c:v>42418</c:v>
                </c:pt>
                <c:pt idx="3699">
                  <c:v>42419</c:v>
                </c:pt>
                <c:pt idx="3700">
                  <c:v>42420</c:v>
                </c:pt>
                <c:pt idx="3701">
                  <c:v>42421</c:v>
                </c:pt>
                <c:pt idx="3702">
                  <c:v>42422</c:v>
                </c:pt>
                <c:pt idx="3703">
                  <c:v>42423</c:v>
                </c:pt>
                <c:pt idx="3704">
                  <c:v>42424</c:v>
                </c:pt>
                <c:pt idx="3705">
                  <c:v>42425</c:v>
                </c:pt>
                <c:pt idx="3706">
                  <c:v>42426</c:v>
                </c:pt>
                <c:pt idx="3707">
                  <c:v>42427</c:v>
                </c:pt>
                <c:pt idx="3708">
                  <c:v>42428</c:v>
                </c:pt>
                <c:pt idx="3709">
                  <c:v>42429</c:v>
                </c:pt>
                <c:pt idx="3710">
                  <c:v>42430</c:v>
                </c:pt>
                <c:pt idx="3711">
                  <c:v>42431</c:v>
                </c:pt>
                <c:pt idx="3712">
                  <c:v>42432</c:v>
                </c:pt>
                <c:pt idx="3713">
                  <c:v>42433</c:v>
                </c:pt>
                <c:pt idx="3714">
                  <c:v>42434</c:v>
                </c:pt>
                <c:pt idx="3715">
                  <c:v>42435</c:v>
                </c:pt>
                <c:pt idx="3716">
                  <c:v>42436</c:v>
                </c:pt>
                <c:pt idx="3717">
                  <c:v>42437</c:v>
                </c:pt>
                <c:pt idx="3718">
                  <c:v>42438</c:v>
                </c:pt>
                <c:pt idx="3719">
                  <c:v>42439</c:v>
                </c:pt>
                <c:pt idx="3720">
                  <c:v>42440</c:v>
                </c:pt>
                <c:pt idx="3721">
                  <c:v>42441</c:v>
                </c:pt>
                <c:pt idx="3722">
                  <c:v>42442</c:v>
                </c:pt>
                <c:pt idx="3723">
                  <c:v>42443</c:v>
                </c:pt>
                <c:pt idx="3724">
                  <c:v>42444</c:v>
                </c:pt>
                <c:pt idx="3725">
                  <c:v>42445</c:v>
                </c:pt>
                <c:pt idx="3726">
                  <c:v>42446</c:v>
                </c:pt>
                <c:pt idx="3727">
                  <c:v>42447</c:v>
                </c:pt>
                <c:pt idx="3728">
                  <c:v>42448</c:v>
                </c:pt>
                <c:pt idx="3729">
                  <c:v>42449</c:v>
                </c:pt>
                <c:pt idx="3730">
                  <c:v>42450</c:v>
                </c:pt>
                <c:pt idx="3731">
                  <c:v>42451</c:v>
                </c:pt>
                <c:pt idx="3732">
                  <c:v>42452</c:v>
                </c:pt>
                <c:pt idx="3733">
                  <c:v>42453</c:v>
                </c:pt>
                <c:pt idx="3734">
                  <c:v>42454</c:v>
                </c:pt>
                <c:pt idx="3735">
                  <c:v>42455</c:v>
                </c:pt>
                <c:pt idx="3736">
                  <c:v>42456</c:v>
                </c:pt>
                <c:pt idx="3737">
                  <c:v>42457</c:v>
                </c:pt>
                <c:pt idx="3738">
                  <c:v>42458</c:v>
                </c:pt>
                <c:pt idx="3739">
                  <c:v>42459</c:v>
                </c:pt>
                <c:pt idx="3740">
                  <c:v>42460</c:v>
                </c:pt>
                <c:pt idx="3741">
                  <c:v>42461</c:v>
                </c:pt>
                <c:pt idx="3742">
                  <c:v>42462</c:v>
                </c:pt>
                <c:pt idx="3743">
                  <c:v>42463</c:v>
                </c:pt>
                <c:pt idx="3744">
                  <c:v>42464</c:v>
                </c:pt>
                <c:pt idx="3745">
                  <c:v>42465</c:v>
                </c:pt>
                <c:pt idx="3746">
                  <c:v>42466</c:v>
                </c:pt>
                <c:pt idx="3747">
                  <c:v>42467</c:v>
                </c:pt>
                <c:pt idx="3748">
                  <c:v>42468</c:v>
                </c:pt>
                <c:pt idx="3749">
                  <c:v>42469</c:v>
                </c:pt>
                <c:pt idx="3750">
                  <c:v>42470</c:v>
                </c:pt>
                <c:pt idx="3751">
                  <c:v>42471</c:v>
                </c:pt>
                <c:pt idx="3752">
                  <c:v>42472</c:v>
                </c:pt>
                <c:pt idx="3753">
                  <c:v>42473</c:v>
                </c:pt>
                <c:pt idx="3754">
                  <c:v>42474</c:v>
                </c:pt>
                <c:pt idx="3755">
                  <c:v>42475</c:v>
                </c:pt>
                <c:pt idx="3756">
                  <c:v>42476</c:v>
                </c:pt>
                <c:pt idx="3757">
                  <c:v>42477</c:v>
                </c:pt>
                <c:pt idx="3758">
                  <c:v>42478</c:v>
                </c:pt>
                <c:pt idx="3759">
                  <c:v>42479</c:v>
                </c:pt>
                <c:pt idx="3760">
                  <c:v>42480</c:v>
                </c:pt>
                <c:pt idx="3761">
                  <c:v>42481</c:v>
                </c:pt>
                <c:pt idx="3762">
                  <c:v>42482</c:v>
                </c:pt>
                <c:pt idx="3763">
                  <c:v>42483</c:v>
                </c:pt>
                <c:pt idx="3764">
                  <c:v>42484</c:v>
                </c:pt>
                <c:pt idx="3765">
                  <c:v>42485</c:v>
                </c:pt>
                <c:pt idx="3766">
                  <c:v>42486</c:v>
                </c:pt>
                <c:pt idx="3767">
                  <c:v>42487</c:v>
                </c:pt>
                <c:pt idx="3768">
                  <c:v>42488</c:v>
                </c:pt>
                <c:pt idx="3769">
                  <c:v>42489</c:v>
                </c:pt>
                <c:pt idx="3770">
                  <c:v>42490</c:v>
                </c:pt>
                <c:pt idx="3771">
                  <c:v>42491</c:v>
                </c:pt>
                <c:pt idx="3772">
                  <c:v>42492</c:v>
                </c:pt>
                <c:pt idx="3773">
                  <c:v>42493</c:v>
                </c:pt>
                <c:pt idx="3774">
                  <c:v>42494</c:v>
                </c:pt>
                <c:pt idx="3775">
                  <c:v>42495</c:v>
                </c:pt>
                <c:pt idx="3776">
                  <c:v>42496</c:v>
                </c:pt>
                <c:pt idx="3777">
                  <c:v>42497</c:v>
                </c:pt>
                <c:pt idx="3778">
                  <c:v>42498</c:v>
                </c:pt>
                <c:pt idx="3779">
                  <c:v>42499</c:v>
                </c:pt>
                <c:pt idx="3780">
                  <c:v>42500</c:v>
                </c:pt>
                <c:pt idx="3781">
                  <c:v>42501</c:v>
                </c:pt>
                <c:pt idx="3782">
                  <c:v>42502</c:v>
                </c:pt>
                <c:pt idx="3783">
                  <c:v>42503</c:v>
                </c:pt>
                <c:pt idx="3784">
                  <c:v>42504</c:v>
                </c:pt>
                <c:pt idx="3785">
                  <c:v>42505</c:v>
                </c:pt>
                <c:pt idx="3786">
                  <c:v>42506</c:v>
                </c:pt>
                <c:pt idx="3787">
                  <c:v>42507</c:v>
                </c:pt>
                <c:pt idx="3788">
                  <c:v>42508</c:v>
                </c:pt>
                <c:pt idx="3789">
                  <c:v>42509</c:v>
                </c:pt>
                <c:pt idx="3790">
                  <c:v>42510</c:v>
                </c:pt>
                <c:pt idx="3791">
                  <c:v>42511</c:v>
                </c:pt>
                <c:pt idx="3792">
                  <c:v>42512</c:v>
                </c:pt>
                <c:pt idx="3793">
                  <c:v>42513</c:v>
                </c:pt>
                <c:pt idx="3794">
                  <c:v>42514</c:v>
                </c:pt>
                <c:pt idx="3795">
                  <c:v>42515</c:v>
                </c:pt>
                <c:pt idx="3796">
                  <c:v>42516</c:v>
                </c:pt>
                <c:pt idx="3797">
                  <c:v>42517</c:v>
                </c:pt>
                <c:pt idx="3798">
                  <c:v>42518</c:v>
                </c:pt>
                <c:pt idx="3799">
                  <c:v>42519</c:v>
                </c:pt>
                <c:pt idx="3800">
                  <c:v>42520</c:v>
                </c:pt>
                <c:pt idx="3801">
                  <c:v>42521</c:v>
                </c:pt>
                <c:pt idx="3802">
                  <c:v>42522</c:v>
                </c:pt>
                <c:pt idx="3803">
                  <c:v>42523</c:v>
                </c:pt>
                <c:pt idx="3804">
                  <c:v>42524</c:v>
                </c:pt>
                <c:pt idx="3805">
                  <c:v>42525</c:v>
                </c:pt>
                <c:pt idx="3806">
                  <c:v>42526</c:v>
                </c:pt>
                <c:pt idx="3807">
                  <c:v>42527</c:v>
                </c:pt>
                <c:pt idx="3808">
                  <c:v>42528</c:v>
                </c:pt>
                <c:pt idx="3809">
                  <c:v>42529</c:v>
                </c:pt>
                <c:pt idx="3810">
                  <c:v>42530</c:v>
                </c:pt>
                <c:pt idx="3811">
                  <c:v>42531</c:v>
                </c:pt>
                <c:pt idx="3812">
                  <c:v>42532</c:v>
                </c:pt>
                <c:pt idx="3813">
                  <c:v>42533</c:v>
                </c:pt>
                <c:pt idx="3814">
                  <c:v>42534</c:v>
                </c:pt>
                <c:pt idx="3815">
                  <c:v>42535</c:v>
                </c:pt>
                <c:pt idx="3816">
                  <c:v>42536</c:v>
                </c:pt>
                <c:pt idx="3817">
                  <c:v>42537</c:v>
                </c:pt>
                <c:pt idx="3818">
                  <c:v>42538</c:v>
                </c:pt>
                <c:pt idx="3819">
                  <c:v>42539</c:v>
                </c:pt>
                <c:pt idx="3820">
                  <c:v>42540</c:v>
                </c:pt>
                <c:pt idx="3821">
                  <c:v>42541</c:v>
                </c:pt>
                <c:pt idx="3822">
                  <c:v>42542</c:v>
                </c:pt>
                <c:pt idx="3823">
                  <c:v>42543</c:v>
                </c:pt>
                <c:pt idx="3824">
                  <c:v>42544</c:v>
                </c:pt>
                <c:pt idx="3825">
                  <c:v>42545</c:v>
                </c:pt>
                <c:pt idx="3826">
                  <c:v>42546</c:v>
                </c:pt>
                <c:pt idx="3827">
                  <c:v>42547</c:v>
                </c:pt>
                <c:pt idx="3828">
                  <c:v>42548</c:v>
                </c:pt>
                <c:pt idx="3829">
                  <c:v>42549</c:v>
                </c:pt>
                <c:pt idx="3830">
                  <c:v>42550</c:v>
                </c:pt>
                <c:pt idx="3831">
                  <c:v>42551</c:v>
                </c:pt>
                <c:pt idx="3832">
                  <c:v>42552</c:v>
                </c:pt>
                <c:pt idx="3833">
                  <c:v>42553</c:v>
                </c:pt>
                <c:pt idx="3834">
                  <c:v>42554</c:v>
                </c:pt>
                <c:pt idx="3835">
                  <c:v>42555</c:v>
                </c:pt>
                <c:pt idx="3836">
                  <c:v>42556</c:v>
                </c:pt>
                <c:pt idx="3837">
                  <c:v>42557</c:v>
                </c:pt>
                <c:pt idx="3838">
                  <c:v>42558</c:v>
                </c:pt>
                <c:pt idx="3839">
                  <c:v>42559</c:v>
                </c:pt>
                <c:pt idx="3840">
                  <c:v>42560</c:v>
                </c:pt>
                <c:pt idx="3841">
                  <c:v>42561</c:v>
                </c:pt>
                <c:pt idx="3842">
                  <c:v>42562</c:v>
                </c:pt>
                <c:pt idx="3843">
                  <c:v>42563</c:v>
                </c:pt>
                <c:pt idx="3844">
                  <c:v>42564</c:v>
                </c:pt>
                <c:pt idx="3845">
                  <c:v>42565</c:v>
                </c:pt>
                <c:pt idx="3846">
                  <c:v>42566</c:v>
                </c:pt>
                <c:pt idx="3847">
                  <c:v>42567</c:v>
                </c:pt>
                <c:pt idx="3848">
                  <c:v>42568</c:v>
                </c:pt>
                <c:pt idx="3849">
                  <c:v>42569</c:v>
                </c:pt>
                <c:pt idx="3850">
                  <c:v>42570</c:v>
                </c:pt>
                <c:pt idx="3851">
                  <c:v>42571</c:v>
                </c:pt>
                <c:pt idx="3852">
                  <c:v>42572</c:v>
                </c:pt>
                <c:pt idx="3853">
                  <c:v>42573</c:v>
                </c:pt>
                <c:pt idx="3854">
                  <c:v>42574</c:v>
                </c:pt>
                <c:pt idx="3855">
                  <c:v>42575</c:v>
                </c:pt>
                <c:pt idx="3856">
                  <c:v>42576</c:v>
                </c:pt>
                <c:pt idx="3857">
                  <c:v>42577</c:v>
                </c:pt>
                <c:pt idx="3858">
                  <c:v>42578</c:v>
                </c:pt>
                <c:pt idx="3859">
                  <c:v>42579</c:v>
                </c:pt>
                <c:pt idx="3860">
                  <c:v>42580</c:v>
                </c:pt>
                <c:pt idx="3861">
                  <c:v>42581</c:v>
                </c:pt>
                <c:pt idx="3862">
                  <c:v>42582</c:v>
                </c:pt>
                <c:pt idx="3863">
                  <c:v>42583</c:v>
                </c:pt>
                <c:pt idx="3864">
                  <c:v>42584</c:v>
                </c:pt>
                <c:pt idx="3865">
                  <c:v>42585</c:v>
                </c:pt>
                <c:pt idx="3866">
                  <c:v>42586</c:v>
                </c:pt>
                <c:pt idx="3867">
                  <c:v>42587</c:v>
                </c:pt>
                <c:pt idx="3868">
                  <c:v>42588</c:v>
                </c:pt>
                <c:pt idx="3869">
                  <c:v>42589</c:v>
                </c:pt>
                <c:pt idx="3870">
                  <c:v>42590</c:v>
                </c:pt>
                <c:pt idx="3871">
                  <c:v>42591</c:v>
                </c:pt>
                <c:pt idx="3872">
                  <c:v>42592</c:v>
                </c:pt>
                <c:pt idx="3873">
                  <c:v>42593</c:v>
                </c:pt>
                <c:pt idx="3874">
                  <c:v>42594</c:v>
                </c:pt>
                <c:pt idx="3875">
                  <c:v>42595</c:v>
                </c:pt>
                <c:pt idx="3876">
                  <c:v>42596</c:v>
                </c:pt>
                <c:pt idx="3877">
                  <c:v>42597</c:v>
                </c:pt>
                <c:pt idx="3878">
                  <c:v>42598</c:v>
                </c:pt>
                <c:pt idx="3879">
                  <c:v>42599</c:v>
                </c:pt>
                <c:pt idx="3880">
                  <c:v>42600</c:v>
                </c:pt>
                <c:pt idx="3881">
                  <c:v>42601</c:v>
                </c:pt>
                <c:pt idx="3882">
                  <c:v>42602</c:v>
                </c:pt>
                <c:pt idx="3883">
                  <c:v>42603</c:v>
                </c:pt>
                <c:pt idx="3884">
                  <c:v>42604</c:v>
                </c:pt>
                <c:pt idx="3885">
                  <c:v>42605</c:v>
                </c:pt>
                <c:pt idx="3886">
                  <c:v>42606</c:v>
                </c:pt>
                <c:pt idx="3887">
                  <c:v>42607</c:v>
                </c:pt>
                <c:pt idx="3888">
                  <c:v>42608</c:v>
                </c:pt>
                <c:pt idx="3889">
                  <c:v>42609</c:v>
                </c:pt>
                <c:pt idx="3890">
                  <c:v>42610</c:v>
                </c:pt>
                <c:pt idx="3891">
                  <c:v>42611</c:v>
                </c:pt>
                <c:pt idx="3892">
                  <c:v>42612</c:v>
                </c:pt>
                <c:pt idx="3893">
                  <c:v>42613</c:v>
                </c:pt>
                <c:pt idx="3894">
                  <c:v>42614</c:v>
                </c:pt>
                <c:pt idx="3895">
                  <c:v>42615</c:v>
                </c:pt>
                <c:pt idx="3896">
                  <c:v>42616</c:v>
                </c:pt>
                <c:pt idx="3897">
                  <c:v>42617</c:v>
                </c:pt>
                <c:pt idx="3898">
                  <c:v>42618</c:v>
                </c:pt>
                <c:pt idx="3899">
                  <c:v>42619</c:v>
                </c:pt>
                <c:pt idx="3900">
                  <c:v>42620</c:v>
                </c:pt>
                <c:pt idx="3901">
                  <c:v>42621</c:v>
                </c:pt>
                <c:pt idx="3902">
                  <c:v>42622</c:v>
                </c:pt>
                <c:pt idx="3903">
                  <c:v>42623</c:v>
                </c:pt>
                <c:pt idx="3904">
                  <c:v>42624</c:v>
                </c:pt>
                <c:pt idx="3905">
                  <c:v>42625</c:v>
                </c:pt>
                <c:pt idx="3906">
                  <c:v>42626</c:v>
                </c:pt>
                <c:pt idx="3907">
                  <c:v>42627</c:v>
                </c:pt>
                <c:pt idx="3908">
                  <c:v>42628</c:v>
                </c:pt>
                <c:pt idx="3909">
                  <c:v>42629</c:v>
                </c:pt>
                <c:pt idx="3910">
                  <c:v>42630</c:v>
                </c:pt>
                <c:pt idx="3911">
                  <c:v>42631</c:v>
                </c:pt>
                <c:pt idx="3912">
                  <c:v>42632</c:v>
                </c:pt>
                <c:pt idx="3913">
                  <c:v>42633</c:v>
                </c:pt>
                <c:pt idx="3914">
                  <c:v>42634</c:v>
                </c:pt>
                <c:pt idx="3915">
                  <c:v>42635</c:v>
                </c:pt>
                <c:pt idx="3916">
                  <c:v>42636</c:v>
                </c:pt>
                <c:pt idx="3917">
                  <c:v>42637</c:v>
                </c:pt>
                <c:pt idx="3918">
                  <c:v>42638</c:v>
                </c:pt>
                <c:pt idx="3919">
                  <c:v>42639</c:v>
                </c:pt>
                <c:pt idx="3920">
                  <c:v>42640</c:v>
                </c:pt>
                <c:pt idx="3921">
                  <c:v>42641</c:v>
                </c:pt>
                <c:pt idx="3922">
                  <c:v>42642</c:v>
                </c:pt>
                <c:pt idx="3923">
                  <c:v>42643</c:v>
                </c:pt>
                <c:pt idx="3924">
                  <c:v>42644</c:v>
                </c:pt>
                <c:pt idx="3925">
                  <c:v>42645</c:v>
                </c:pt>
                <c:pt idx="3926">
                  <c:v>42646</c:v>
                </c:pt>
                <c:pt idx="3927">
                  <c:v>42647</c:v>
                </c:pt>
                <c:pt idx="3928">
                  <c:v>42648</c:v>
                </c:pt>
                <c:pt idx="3929">
                  <c:v>42649</c:v>
                </c:pt>
                <c:pt idx="3930">
                  <c:v>42650</c:v>
                </c:pt>
                <c:pt idx="3931">
                  <c:v>42651</c:v>
                </c:pt>
                <c:pt idx="3932">
                  <c:v>42652</c:v>
                </c:pt>
                <c:pt idx="3933">
                  <c:v>42653</c:v>
                </c:pt>
                <c:pt idx="3934">
                  <c:v>42654</c:v>
                </c:pt>
                <c:pt idx="3935">
                  <c:v>42655</c:v>
                </c:pt>
                <c:pt idx="3936">
                  <c:v>42656</c:v>
                </c:pt>
                <c:pt idx="3937">
                  <c:v>42657</c:v>
                </c:pt>
                <c:pt idx="3938">
                  <c:v>42658</c:v>
                </c:pt>
                <c:pt idx="3939">
                  <c:v>42659</c:v>
                </c:pt>
                <c:pt idx="3940">
                  <c:v>42660</c:v>
                </c:pt>
                <c:pt idx="3941">
                  <c:v>42661</c:v>
                </c:pt>
                <c:pt idx="3942">
                  <c:v>42662</c:v>
                </c:pt>
                <c:pt idx="3943">
                  <c:v>42663</c:v>
                </c:pt>
                <c:pt idx="3944">
                  <c:v>42664</c:v>
                </c:pt>
                <c:pt idx="3945">
                  <c:v>42665</c:v>
                </c:pt>
                <c:pt idx="3946">
                  <c:v>42666</c:v>
                </c:pt>
                <c:pt idx="3947">
                  <c:v>42667</c:v>
                </c:pt>
                <c:pt idx="3948">
                  <c:v>42668</c:v>
                </c:pt>
                <c:pt idx="3949">
                  <c:v>42669</c:v>
                </c:pt>
                <c:pt idx="3950">
                  <c:v>42670</c:v>
                </c:pt>
                <c:pt idx="3951">
                  <c:v>42671</c:v>
                </c:pt>
                <c:pt idx="3952">
                  <c:v>42672</c:v>
                </c:pt>
                <c:pt idx="3953">
                  <c:v>42673</c:v>
                </c:pt>
                <c:pt idx="3954">
                  <c:v>42674</c:v>
                </c:pt>
                <c:pt idx="3955">
                  <c:v>42675</c:v>
                </c:pt>
                <c:pt idx="3956">
                  <c:v>42676</c:v>
                </c:pt>
                <c:pt idx="3957">
                  <c:v>42677</c:v>
                </c:pt>
                <c:pt idx="3958">
                  <c:v>42678</c:v>
                </c:pt>
                <c:pt idx="3959">
                  <c:v>42679</c:v>
                </c:pt>
                <c:pt idx="3960">
                  <c:v>42680</c:v>
                </c:pt>
                <c:pt idx="3961">
                  <c:v>42681</c:v>
                </c:pt>
                <c:pt idx="3962">
                  <c:v>42682</c:v>
                </c:pt>
                <c:pt idx="3963">
                  <c:v>42683</c:v>
                </c:pt>
                <c:pt idx="3964">
                  <c:v>42684</c:v>
                </c:pt>
                <c:pt idx="3965">
                  <c:v>42685</c:v>
                </c:pt>
                <c:pt idx="3966">
                  <c:v>42686</c:v>
                </c:pt>
                <c:pt idx="3967">
                  <c:v>42687</c:v>
                </c:pt>
                <c:pt idx="3968">
                  <c:v>42688</c:v>
                </c:pt>
                <c:pt idx="3969">
                  <c:v>42689</c:v>
                </c:pt>
                <c:pt idx="3970">
                  <c:v>42690</c:v>
                </c:pt>
                <c:pt idx="3971">
                  <c:v>42691</c:v>
                </c:pt>
                <c:pt idx="3972">
                  <c:v>42692</c:v>
                </c:pt>
                <c:pt idx="3973">
                  <c:v>42693</c:v>
                </c:pt>
                <c:pt idx="3974">
                  <c:v>42694</c:v>
                </c:pt>
                <c:pt idx="3975">
                  <c:v>42695</c:v>
                </c:pt>
                <c:pt idx="3976">
                  <c:v>42696</c:v>
                </c:pt>
                <c:pt idx="3977">
                  <c:v>42697</c:v>
                </c:pt>
                <c:pt idx="3978">
                  <c:v>42698</c:v>
                </c:pt>
                <c:pt idx="3979">
                  <c:v>42699</c:v>
                </c:pt>
                <c:pt idx="3980">
                  <c:v>42700</c:v>
                </c:pt>
                <c:pt idx="3981">
                  <c:v>42701</c:v>
                </c:pt>
                <c:pt idx="3982">
                  <c:v>42702</c:v>
                </c:pt>
                <c:pt idx="3983">
                  <c:v>42703</c:v>
                </c:pt>
                <c:pt idx="3984">
                  <c:v>42704</c:v>
                </c:pt>
                <c:pt idx="3985">
                  <c:v>42705</c:v>
                </c:pt>
                <c:pt idx="3986">
                  <c:v>42706</c:v>
                </c:pt>
                <c:pt idx="3987">
                  <c:v>42707</c:v>
                </c:pt>
                <c:pt idx="3988">
                  <c:v>42708</c:v>
                </c:pt>
                <c:pt idx="3989">
                  <c:v>42709</c:v>
                </c:pt>
                <c:pt idx="3990">
                  <c:v>42710</c:v>
                </c:pt>
                <c:pt idx="3991">
                  <c:v>42711</c:v>
                </c:pt>
                <c:pt idx="3992">
                  <c:v>42712</c:v>
                </c:pt>
                <c:pt idx="3993">
                  <c:v>42713</c:v>
                </c:pt>
                <c:pt idx="3994">
                  <c:v>42714</c:v>
                </c:pt>
                <c:pt idx="3995">
                  <c:v>42715</c:v>
                </c:pt>
                <c:pt idx="3996">
                  <c:v>42716</c:v>
                </c:pt>
                <c:pt idx="3997">
                  <c:v>42717</c:v>
                </c:pt>
                <c:pt idx="3998">
                  <c:v>42718</c:v>
                </c:pt>
                <c:pt idx="3999">
                  <c:v>42719</c:v>
                </c:pt>
                <c:pt idx="4000">
                  <c:v>42720</c:v>
                </c:pt>
                <c:pt idx="4001">
                  <c:v>42721</c:v>
                </c:pt>
                <c:pt idx="4002">
                  <c:v>42722</c:v>
                </c:pt>
                <c:pt idx="4003">
                  <c:v>42723</c:v>
                </c:pt>
                <c:pt idx="4004">
                  <c:v>42724</c:v>
                </c:pt>
                <c:pt idx="4005">
                  <c:v>42725</c:v>
                </c:pt>
                <c:pt idx="4006">
                  <c:v>42726</c:v>
                </c:pt>
                <c:pt idx="4007">
                  <c:v>42727</c:v>
                </c:pt>
                <c:pt idx="4008">
                  <c:v>42728</c:v>
                </c:pt>
                <c:pt idx="4009">
                  <c:v>42729</c:v>
                </c:pt>
                <c:pt idx="4010">
                  <c:v>42730</c:v>
                </c:pt>
                <c:pt idx="4011">
                  <c:v>42731</c:v>
                </c:pt>
                <c:pt idx="4012">
                  <c:v>42732</c:v>
                </c:pt>
                <c:pt idx="4013">
                  <c:v>42733</c:v>
                </c:pt>
                <c:pt idx="4014">
                  <c:v>42734</c:v>
                </c:pt>
                <c:pt idx="4015">
                  <c:v>42735</c:v>
                </c:pt>
                <c:pt idx="4016">
                  <c:v>42737</c:v>
                </c:pt>
              </c:numCache>
            </c:numRef>
          </c:cat>
          <c:val>
            <c:numRef>
              <c:f>Chart!$D$2:$D$4018</c:f>
              <c:numCache>
                <c:formatCode>_(* #,##0.00_);_(* \(#,##0.00\);_(* "-"??_);_(@_)</c:formatCode>
                <c:ptCount val="4017"/>
                <c:pt idx="0">
                  <c:v>0.4252243058213207</c:v>
                </c:pt>
                <c:pt idx="1">
                  <c:v>0.4252243058213207</c:v>
                </c:pt>
                <c:pt idx="2">
                  <c:v>0.42760626015564868</c:v>
                </c:pt>
                <c:pt idx="3">
                  <c:v>0.42753313381787089</c:v>
                </c:pt>
                <c:pt idx="4">
                  <c:v>0.43205875999135884</c:v>
                </c:pt>
                <c:pt idx="5">
                  <c:v>0.43756016452262186</c:v>
                </c:pt>
                <c:pt idx="6">
                  <c:v>0.43731140945467262</c:v>
                </c:pt>
                <c:pt idx="7">
                  <c:v>0.43731140945467262</c:v>
                </c:pt>
                <c:pt idx="8">
                  <c:v>0.44072278536800352</c:v>
                </c:pt>
                <c:pt idx="9">
                  <c:v>0.44279135671271697</c:v>
                </c:pt>
                <c:pt idx="10">
                  <c:v>0.44050922866834064</c:v>
                </c:pt>
                <c:pt idx="11">
                  <c:v>0.43902010712090611</c:v>
                </c:pt>
                <c:pt idx="12">
                  <c:v>0.43959908563390188</c:v>
                </c:pt>
                <c:pt idx="13">
                  <c:v>0.43975373790677219</c:v>
                </c:pt>
                <c:pt idx="14">
                  <c:v>0.43975373790677219</c:v>
                </c:pt>
                <c:pt idx="15">
                  <c:v>0.43857725538353581</c:v>
                </c:pt>
                <c:pt idx="16">
                  <c:v>0.43687199650502401</c:v>
                </c:pt>
                <c:pt idx="17">
                  <c:v>0.43112739814615214</c:v>
                </c:pt>
                <c:pt idx="18">
                  <c:v>0.43077453260963211</c:v>
                </c:pt>
                <c:pt idx="19">
                  <c:v>0.43746445601294898</c:v>
                </c:pt>
                <c:pt idx="20">
                  <c:v>0.43878894251864853</c:v>
                </c:pt>
                <c:pt idx="21">
                  <c:v>0.43878894251864853</c:v>
                </c:pt>
                <c:pt idx="22">
                  <c:v>0.44047042241113504</c:v>
                </c:pt>
                <c:pt idx="23">
                  <c:v>0.44456299457633147</c:v>
                </c:pt>
                <c:pt idx="24">
                  <c:v>0.445612940599795</c:v>
                </c:pt>
                <c:pt idx="25">
                  <c:v>0.44636878989421058</c:v>
                </c:pt>
                <c:pt idx="26">
                  <c:v>0.45012603528988115</c:v>
                </c:pt>
                <c:pt idx="27">
                  <c:v>0.45012603528988115</c:v>
                </c:pt>
                <c:pt idx="28">
                  <c:v>0.45012603528988115</c:v>
                </c:pt>
                <c:pt idx="29">
                  <c:v>0.45199783041041403</c:v>
                </c:pt>
                <c:pt idx="30">
                  <c:v>0.45144688727371224</c:v>
                </c:pt>
                <c:pt idx="31">
                  <c:v>0.4504910352283989</c:v>
                </c:pt>
                <c:pt idx="32">
                  <c:v>0.44968072668405429</c:v>
                </c:pt>
                <c:pt idx="33">
                  <c:v>0.44996400287976962</c:v>
                </c:pt>
                <c:pt idx="34">
                  <c:v>0.45218177707438389</c:v>
                </c:pt>
                <c:pt idx="35">
                  <c:v>0.45218177707438389</c:v>
                </c:pt>
                <c:pt idx="36">
                  <c:v>0.45545636728001454</c:v>
                </c:pt>
                <c:pt idx="37">
                  <c:v>0.45766590389016015</c:v>
                </c:pt>
                <c:pt idx="38">
                  <c:v>0.45612114577631818</c:v>
                </c:pt>
                <c:pt idx="39">
                  <c:v>0.45856834961250975</c:v>
                </c:pt>
                <c:pt idx="40">
                  <c:v>0.46191510000461916</c:v>
                </c:pt>
                <c:pt idx="41">
                  <c:v>0.46191510000461916</c:v>
                </c:pt>
                <c:pt idx="42">
                  <c:v>0.46191510000461916</c:v>
                </c:pt>
                <c:pt idx="43">
                  <c:v>0.46185109920561612</c:v>
                </c:pt>
                <c:pt idx="44">
                  <c:v>0.46561437817199797</c:v>
                </c:pt>
                <c:pt idx="45">
                  <c:v>0.46790192775594236</c:v>
                </c:pt>
                <c:pt idx="46">
                  <c:v>0.47038901171268638</c:v>
                </c:pt>
                <c:pt idx="47">
                  <c:v>0.47207666525043668</c:v>
                </c:pt>
                <c:pt idx="48">
                  <c:v>0.47203209818267639</c:v>
                </c:pt>
                <c:pt idx="49">
                  <c:v>0.47123132745864943</c:v>
                </c:pt>
                <c:pt idx="50">
                  <c:v>0.46990273013486211</c:v>
                </c:pt>
                <c:pt idx="51">
                  <c:v>0.46364985163204747</c:v>
                </c:pt>
                <c:pt idx="52">
                  <c:v>0.46816479400749061</c:v>
                </c:pt>
                <c:pt idx="53">
                  <c:v>0.4675956233049659</c:v>
                </c:pt>
                <c:pt idx="54">
                  <c:v>0.46696240952603313</c:v>
                </c:pt>
                <c:pt idx="55">
                  <c:v>0.46696240952603313</c:v>
                </c:pt>
                <c:pt idx="56">
                  <c:v>0.46678803155487092</c:v>
                </c:pt>
                <c:pt idx="57">
                  <c:v>0.4682524817381532</c:v>
                </c:pt>
                <c:pt idx="58">
                  <c:v>0.4693954187007135</c:v>
                </c:pt>
                <c:pt idx="59">
                  <c:v>0.47290267662914975</c:v>
                </c:pt>
                <c:pt idx="60">
                  <c:v>0.4729697772312349</c:v>
                </c:pt>
                <c:pt idx="61">
                  <c:v>0.4729697772312349</c:v>
                </c:pt>
                <c:pt idx="62">
                  <c:v>0.4729697772312349</c:v>
                </c:pt>
                <c:pt idx="63">
                  <c:v>0.4713868200245121</c:v>
                </c:pt>
                <c:pt idx="64">
                  <c:v>0.46408019305736037</c:v>
                </c:pt>
                <c:pt idx="65">
                  <c:v>0.46264168401572975</c:v>
                </c:pt>
                <c:pt idx="66">
                  <c:v>0.45985468591924955</c:v>
                </c:pt>
                <c:pt idx="67">
                  <c:v>0.46352090479280617</c:v>
                </c:pt>
                <c:pt idx="68">
                  <c:v>0.46352090479280617</c:v>
                </c:pt>
                <c:pt idx="69">
                  <c:v>0.46352090479280617</c:v>
                </c:pt>
                <c:pt idx="70">
                  <c:v>0.46788003555888263</c:v>
                </c:pt>
                <c:pt idx="71">
                  <c:v>0.46910916170192807</c:v>
                </c:pt>
                <c:pt idx="72">
                  <c:v>0.47089847428894327</c:v>
                </c:pt>
                <c:pt idx="73">
                  <c:v>0.47279088459174506</c:v>
                </c:pt>
                <c:pt idx="74">
                  <c:v>0.47252279922506263</c:v>
                </c:pt>
                <c:pt idx="75">
                  <c:v>0.47058823529411764</c:v>
                </c:pt>
                <c:pt idx="76">
                  <c:v>0.47058823529411764</c:v>
                </c:pt>
                <c:pt idx="77">
                  <c:v>0.46866944743872141</c:v>
                </c:pt>
                <c:pt idx="78">
                  <c:v>0.46405865701424659</c:v>
                </c:pt>
                <c:pt idx="79">
                  <c:v>0.46356387910254032</c:v>
                </c:pt>
                <c:pt idx="80">
                  <c:v>0.46420945130442859</c:v>
                </c:pt>
                <c:pt idx="81">
                  <c:v>0.46206450420478695</c:v>
                </c:pt>
                <c:pt idx="82">
                  <c:v>0.46382189239332094</c:v>
                </c:pt>
                <c:pt idx="83">
                  <c:v>0.46382189239332094</c:v>
                </c:pt>
                <c:pt idx="84">
                  <c:v>0.45924225028702637</c:v>
                </c:pt>
                <c:pt idx="85">
                  <c:v>0.45310376076121434</c:v>
                </c:pt>
                <c:pt idx="86">
                  <c:v>0.4485914229319935</c:v>
                </c:pt>
                <c:pt idx="87">
                  <c:v>0.45353530772370632</c:v>
                </c:pt>
                <c:pt idx="88">
                  <c:v>0.45819014891179838</c:v>
                </c:pt>
                <c:pt idx="89">
                  <c:v>0.46070211001566391</c:v>
                </c:pt>
                <c:pt idx="90">
                  <c:v>0.46070211001566391</c:v>
                </c:pt>
                <c:pt idx="91">
                  <c:v>0.46274872744099954</c:v>
                </c:pt>
                <c:pt idx="92">
                  <c:v>0.46774872538472329</c:v>
                </c:pt>
                <c:pt idx="93">
                  <c:v>0.46818671286108904</c:v>
                </c:pt>
                <c:pt idx="94">
                  <c:v>0.46785814541031162</c:v>
                </c:pt>
                <c:pt idx="95">
                  <c:v>0.46777060529516329</c:v>
                </c:pt>
                <c:pt idx="96">
                  <c:v>0.46641791044776115</c:v>
                </c:pt>
                <c:pt idx="97">
                  <c:v>0.46637440537263314</c:v>
                </c:pt>
                <c:pt idx="98">
                  <c:v>0.46451133407655149</c:v>
                </c:pt>
                <c:pt idx="99">
                  <c:v>0.46479200557750405</c:v>
                </c:pt>
                <c:pt idx="100">
                  <c:v>0.46694060515502428</c:v>
                </c:pt>
                <c:pt idx="101">
                  <c:v>0.46709327852772203</c:v>
                </c:pt>
                <c:pt idx="102">
                  <c:v>0.46718056528848401</c:v>
                </c:pt>
                <c:pt idx="103">
                  <c:v>0.46707146193367582</c:v>
                </c:pt>
                <c:pt idx="104">
                  <c:v>0.46707146193367582</c:v>
                </c:pt>
                <c:pt idx="105">
                  <c:v>0.46812096245669876</c:v>
                </c:pt>
                <c:pt idx="106">
                  <c:v>0.46803332397266684</c:v>
                </c:pt>
                <c:pt idx="107">
                  <c:v>0.47154241524025092</c:v>
                </c:pt>
                <c:pt idx="108">
                  <c:v>0.47092064987049681</c:v>
                </c:pt>
                <c:pt idx="109">
                  <c:v>0.4706325301204819</c:v>
                </c:pt>
                <c:pt idx="110">
                  <c:v>0.47056609100748198</c:v>
                </c:pt>
                <c:pt idx="111">
                  <c:v>0.47056609100748198</c:v>
                </c:pt>
                <c:pt idx="112">
                  <c:v>0.47116471918582742</c:v>
                </c:pt>
                <c:pt idx="113">
                  <c:v>0.47134238310708898</c:v>
                </c:pt>
                <c:pt idx="114">
                  <c:v>0.47021206564160434</c:v>
                </c:pt>
                <c:pt idx="115">
                  <c:v>0.47205438066465261</c:v>
                </c:pt>
                <c:pt idx="116">
                  <c:v>0.47472110135295514</c:v>
                </c:pt>
                <c:pt idx="117">
                  <c:v>0.47472110135295514</c:v>
                </c:pt>
                <c:pt idx="118">
                  <c:v>0.47757772577486984</c:v>
                </c:pt>
                <c:pt idx="119">
                  <c:v>0.47796577765032022</c:v>
                </c:pt>
                <c:pt idx="120">
                  <c:v>0.48007681228996635</c:v>
                </c:pt>
                <c:pt idx="121">
                  <c:v>0.48327856176300021</c:v>
                </c:pt>
                <c:pt idx="122">
                  <c:v>0.4821833261005834</c:v>
                </c:pt>
                <c:pt idx="123">
                  <c:v>0.48376953219486241</c:v>
                </c:pt>
                <c:pt idx="124">
                  <c:v>0.48522490174195737</c:v>
                </c:pt>
                <c:pt idx="125">
                  <c:v>0.48522490174195737</c:v>
                </c:pt>
                <c:pt idx="126">
                  <c:v>0.48484848484848486</c:v>
                </c:pt>
                <c:pt idx="127">
                  <c:v>0.48290515742708129</c:v>
                </c:pt>
                <c:pt idx="128">
                  <c:v>0.48484848484848486</c:v>
                </c:pt>
                <c:pt idx="129">
                  <c:v>0.4793863854266539</c:v>
                </c:pt>
                <c:pt idx="130">
                  <c:v>0.47145349111310164</c:v>
                </c:pt>
                <c:pt idx="131">
                  <c:v>0.46715874054003548</c:v>
                </c:pt>
                <c:pt idx="132">
                  <c:v>0.46864748336301437</c:v>
                </c:pt>
                <c:pt idx="133">
                  <c:v>0.46300583387350674</c:v>
                </c:pt>
                <c:pt idx="134">
                  <c:v>0.46236360273719257</c:v>
                </c:pt>
                <c:pt idx="135">
                  <c:v>0.46262028127313104</c:v>
                </c:pt>
                <c:pt idx="136">
                  <c:v>0.45351473922902491</c:v>
                </c:pt>
                <c:pt idx="137">
                  <c:v>0.45710106504548154</c:v>
                </c:pt>
                <c:pt idx="138">
                  <c:v>0.45380286803412601</c:v>
                </c:pt>
                <c:pt idx="139">
                  <c:v>0.45380286803412601</c:v>
                </c:pt>
                <c:pt idx="140">
                  <c:v>0.44324276406187668</c:v>
                </c:pt>
                <c:pt idx="141">
                  <c:v>0.4394831677946735</c:v>
                </c:pt>
                <c:pt idx="142">
                  <c:v>0.42642104814293635</c:v>
                </c:pt>
                <c:pt idx="143">
                  <c:v>0.42416016287750252</c:v>
                </c:pt>
                <c:pt idx="144">
                  <c:v>0.44047042241113504</c:v>
                </c:pt>
                <c:pt idx="145">
                  <c:v>0.44212574056061543</c:v>
                </c:pt>
                <c:pt idx="146">
                  <c:v>0.44212574056061543</c:v>
                </c:pt>
                <c:pt idx="147">
                  <c:v>0.44414834554741284</c:v>
                </c:pt>
                <c:pt idx="148">
                  <c:v>0.43483932686872201</c:v>
                </c:pt>
                <c:pt idx="149">
                  <c:v>0.43325679130020361</c:v>
                </c:pt>
                <c:pt idx="150">
                  <c:v>0.4347637059258293</c:v>
                </c:pt>
                <c:pt idx="151">
                  <c:v>0.44144263452964289</c:v>
                </c:pt>
                <c:pt idx="152">
                  <c:v>0.43679566698698347</c:v>
                </c:pt>
                <c:pt idx="153">
                  <c:v>0.43679566698698347</c:v>
                </c:pt>
                <c:pt idx="154">
                  <c:v>0.43679566698698347</c:v>
                </c:pt>
                <c:pt idx="155">
                  <c:v>0.44050922866834064</c:v>
                </c:pt>
                <c:pt idx="156">
                  <c:v>0.44202802457675811</c:v>
                </c:pt>
                <c:pt idx="157">
                  <c:v>0.44115052055761428</c:v>
                </c:pt>
                <c:pt idx="158">
                  <c:v>0.44113106003793723</c:v>
                </c:pt>
                <c:pt idx="159">
                  <c:v>0.44113106003793723</c:v>
                </c:pt>
                <c:pt idx="160">
                  <c:v>0.44113106003793723</c:v>
                </c:pt>
                <c:pt idx="161">
                  <c:v>0.4411894467484338</c:v>
                </c:pt>
                <c:pt idx="162">
                  <c:v>0.43508527671423597</c:v>
                </c:pt>
                <c:pt idx="163">
                  <c:v>0.4346881112801565</c:v>
                </c:pt>
                <c:pt idx="164">
                  <c:v>0.43915506565368234</c:v>
                </c:pt>
                <c:pt idx="165">
                  <c:v>0.44126731974229988</c:v>
                </c:pt>
                <c:pt idx="166">
                  <c:v>0.44318383265378475</c:v>
                </c:pt>
                <c:pt idx="167">
                  <c:v>0.44420753375977257</c:v>
                </c:pt>
                <c:pt idx="168">
                  <c:v>0.44523597506678542</c:v>
                </c:pt>
                <c:pt idx="169">
                  <c:v>0.44391175034403163</c:v>
                </c:pt>
                <c:pt idx="170">
                  <c:v>0.44581160001783243</c:v>
                </c:pt>
                <c:pt idx="171">
                  <c:v>0.44736724377041109</c:v>
                </c:pt>
                <c:pt idx="172">
                  <c:v>0.44499822000711997</c:v>
                </c:pt>
                <c:pt idx="173">
                  <c:v>0.44408917310595969</c:v>
                </c:pt>
                <c:pt idx="174">
                  <c:v>0.44408917310595969</c:v>
                </c:pt>
                <c:pt idx="175">
                  <c:v>0.44814914403513495</c:v>
                </c:pt>
                <c:pt idx="176">
                  <c:v>0.44688742905662066</c:v>
                </c:pt>
                <c:pt idx="177">
                  <c:v>0.44722719141323786</c:v>
                </c:pt>
                <c:pt idx="178">
                  <c:v>0.45101930362619519</c:v>
                </c:pt>
                <c:pt idx="179">
                  <c:v>0.45981239654221079</c:v>
                </c:pt>
                <c:pt idx="180">
                  <c:v>0.4613823013749192</c:v>
                </c:pt>
                <c:pt idx="181">
                  <c:v>0.4613823013749192</c:v>
                </c:pt>
                <c:pt idx="182">
                  <c:v>0.46151006091932806</c:v>
                </c:pt>
                <c:pt idx="183">
                  <c:v>0.45972784111805814</c:v>
                </c:pt>
                <c:pt idx="184">
                  <c:v>0.45762401610836534</c:v>
                </c:pt>
                <c:pt idx="185">
                  <c:v>0.4556639023056594</c:v>
                </c:pt>
                <c:pt idx="186">
                  <c:v>0.45926334160007348</c:v>
                </c:pt>
                <c:pt idx="187">
                  <c:v>0.46002392124390468</c:v>
                </c:pt>
                <c:pt idx="188">
                  <c:v>0.46000276001656004</c:v>
                </c:pt>
                <c:pt idx="189">
                  <c:v>0.45867351619117508</c:v>
                </c:pt>
                <c:pt idx="190">
                  <c:v>0.45749839875560439</c:v>
                </c:pt>
                <c:pt idx="191">
                  <c:v>0.45676700315169239</c:v>
                </c:pt>
                <c:pt idx="192">
                  <c:v>0.45374109533100415</c:v>
                </c:pt>
                <c:pt idx="193">
                  <c:v>0.43798177995795379</c:v>
                </c:pt>
                <c:pt idx="194">
                  <c:v>0.42841230400137092</c:v>
                </c:pt>
                <c:pt idx="195">
                  <c:v>0.42841230400137092</c:v>
                </c:pt>
                <c:pt idx="196">
                  <c:v>0.45073469755701795</c:v>
                </c:pt>
                <c:pt idx="197">
                  <c:v>0.45386465755911587</c:v>
                </c:pt>
                <c:pt idx="198">
                  <c:v>0.45531120520876023</c:v>
                </c:pt>
                <c:pt idx="199">
                  <c:v>0.45762401610836534</c:v>
                </c:pt>
                <c:pt idx="200">
                  <c:v>0.45545636728001454</c:v>
                </c:pt>
                <c:pt idx="201">
                  <c:v>0.45549785916006197</c:v>
                </c:pt>
                <c:pt idx="202">
                  <c:v>0.45549785916006197</c:v>
                </c:pt>
                <c:pt idx="203">
                  <c:v>0.455000455000455</c:v>
                </c:pt>
                <c:pt idx="204">
                  <c:v>0.45448347952551926</c:v>
                </c:pt>
                <c:pt idx="205">
                  <c:v>0.45263205540216361</c:v>
                </c:pt>
                <c:pt idx="206">
                  <c:v>0.45591319412783804</c:v>
                </c:pt>
                <c:pt idx="207">
                  <c:v>0.45660015524405273</c:v>
                </c:pt>
                <c:pt idx="208">
                  <c:v>0.45806422060372864</c:v>
                </c:pt>
                <c:pt idx="209">
                  <c:v>0.45806422060372864</c:v>
                </c:pt>
                <c:pt idx="210">
                  <c:v>0.45877873101803002</c:v>
                </c:pt>
                <c:pt idx="211">
                  <c:v>0.45714285714285713</c:v>
                </c:pt>
                <c:pt idx="212">
                  <c:v>0.45676700315169239</c:v>
                </c:pt>
                <c:pt idx="213">
                  <c:v>0.45699661822502513</c:v>
                </c:pt>
                <c:pt idx="214">
                  <c:v>0.45911574307883013</c:v>
                </c:pt>
                <c:pt idx="215">
                  <c:v>0.45970670712085687</c:v>
                </c:pt>
                <c:pt idx="216">
                  <c:v>0.45970670712085687</c:v>
                </c:pt>
                <c:pt idx="217">
                  <c:v>0.45733101618951799</c:v>
                </c:pt>
                <c:pt idx="218">
                  <c:v>0.45682960255824578</c:v>
                </c:pt>
                <c:pt idx="219">
                  <c:v>0.45934772622875514</c:v>
                </c:pt>
                <c:pt idx="220">
                  <c:v>0.46082949308755761</c:v>
                </c:pt>
                <c:pt idx="221">
                  <c:v>0.4622567373919475</c:v>
                </c:pt>
                <c:pt idx="222">
                  <c:v>0.46189376443418012</c:v>
                </c:pt>
                <c:pt idx="223">
                  <c:v>0.46191510000461916</c:v>
                </c:pt>
                <c:pt idx="224">
                  <c:v>0.46163789123811283</c:v>
                </c:pt>
                <c:pt idx="225">
                  <c:v>0.46277014207043365</c:v>
                </c:pt>
                <c:pt idx="226">
                  <c:v>0.46711509715994021</c:v>
                </c:pt>
                <c:pt idx="227">
                  <c:v>0.46753003880499322</c:v>
                </c:pt>
                <c:pt idx="228">
                  <c:v>0.46580957704490406</c:v>
                </c:pt>
                <c:pt idx="229">
                  <c:v>0.46455449224193995</c:v>
                </c:pt>
                <c:pt idx="230">
                  <c:v>0.46455449224193995</c:v>
                </c:pt>
                <c:pt idx="231">
                  <c:v>0.46596151157914356</c:v>
                </c:pt>
                <c:pt idx="232">
                  <c:v>0.46834020232296736</c:v>
                </c:pt>
                <c:pt idx="233">
                  <c:v>0.46731155661479512</c:v>
                </c:pt>
                <c:pt idx="234">
                  <c:v>0.46352090479280617</c:v>
                </c:pt>
                <c:pt idx="235">
                  <c:v>0.46302727230633883</c:v>
                </c:pt>
                <c:pt idx="236">
                  <c:v>0.46191510000461916</c:v>
                </c:pt>
                <c:pt idx="237">
                  <c:v>0.46191510000461916</c:v>
                </c:pt>
                <c:pt idx="238">
                  <c:v>0.46373585605639028</c:v>
                </c:pt>
                <c:pt idx="239">
                  <c:v>0.46017210436703332</c:v>
                </c:pt>
                <c:pt idx="240">
                  <c:v>0.46386492253455791</c:v>
                </c:pt>
                <c:pt idx="241">
                  <c:v>0.46709327852772203</c:v>
                </c:pt>
                <c:pt idx="242">
                  <c:v>0.4647488032718316</c:v>
                </c:pt>
                <c:pt idx="243">
                  <c:v>0.4647488032718316</c:v>
                </c:pt>
                <c:pt idx="244">
                  <c:v>0.46444661186196651</c:v>
                </c:pt>
                <c:pt idx="245">
                  <c:v>0.46757375976060223</c:v>
                </c:pt>
                <c:pt idx="246">
                  <c:v>0.46941745294090031</c:v>
                </c:pt>
                <c:pt idx="247">
                  <c:v>0.46652670865407048</c:v>
                </c:pt>
                <c:pt idx="248">
                  <c:v>0.46354239095165251</c:v>
                </c:pt>
                <c:pt idx="249">
                  <c:v>0.46334908720229823</c:v>
                </c:pt>
                <c:pt idx="250">
                  <c:v>0.46309159951838469</c:v>
                </c:pt>
                <c:pt idx="251">
                  <c:v>0.46309159951838469</c:v>
                </c:pt>
                <c:pt idx="252">
                  <c:v>0.46051116739580933</c:v>
                </c:pt>
                <c:pt idx="253">
                  <c:v>0.45890505254462849</c:v>
                </c:pt>
                <c:pt idx="254">
                  <c:v>0.46048996131884323</c:v>
                </c:pt>
                <c:pt idx="255">
                  <c:v>0.46266308873878043</c:v>
                </c:pt>
                <c:pt idx="256">
                  <c:v>0.46251329725729612</c:v>
                </c:pt>
                <c:pt idx="257">
                  <c:v>0.46317739694302923</c:v>
                </c:pt>
                <c:pt idx="258">
                  <c:v>0.46317739694302923</c:v>
                </c:pt>
                <c:pt idx="259">
                  <c:v>0.46477040342071013</c:v>
                </c:pt>
                <c:pt idx="260">
                  <c:v>0.46436034362665424</c:v>
                </c:pt>
                <c:pt idx="261">
                  <c:v>0.46161658126759914</c:v>
                </c:pt>
                <c:pt idx="262">
                  <c:v>0.45751933019170055</c:v>
                </c:pt>
                <c:pt idx="263">
                  <c:v>0.45150803684305585</c:v>
                </c:pt>
                <c:pt idx="264">
                  <c:v>0.45124317494697891</c:v>
                </c:pt>
                <c:pt idx="265">
                  <c:v>0.45085662759242562</c:v>
                </c:pt>
                <c:pt idx="266">
                  <c:v>0.45016656162780228</c:v>
                </c:pt>
                <c:pt idx="267">
                  <c:v>0.45156920298035669</c:v>
                </c:pt>
                <c:pt idx="268">
                  <c:v>0.45628764373060771</c:v>
                </c:pt>
                <c:pt idx="269">
                  <c:v>0.4594954739695814</c:v>
                </c:pt>
                <c:pt idx="270">
                  <c:v>0.45991813457204617</c:v>
                </c:pt>
                <c:pt idx="271">
                  <c:v>0.45987583352494826</c:v>
                </c:pt>
                <c:pt idx="272">
                  <c:v>0.45987583352494826</c:v>
                </c:pt>
                <c:pt idx="273">
                  <c:v>0.46121206530762843</c:v>
                </c:pt>
                <c:pt idx="274">
                  <c:v>0.46296296296296291</c:v>
                </c:pt>
                <c:pt idx="275">
                  <c:v>0.45989698307579102</c:v>
                </c:pt>
                <c:pt idx="276">
                  <c:v>0.4613823013749192</c:v>
                </c:pt>
                <c:pt idx="277">
                  <c:v>0.46140358971992801</c:v>
                </c:pt>
                <c:pt idx="278">
                  <c:v>0.46140358971992801</c:v>
                </c:pt>
                <c:pt idx="279">
                  <c:v>0.46076579274754642</c:v>
                </c:pt>
                <c:pt idx="280">
                  <c:v>0.46204315483066122</c:v>
                </c:pt>
                <c:pt idx="281">
                  <c:v>0.46386492253455791</c:v>
                </c:pt>
                <c:pt idx="282">
                  <c:v>0.46364985163204747</c:v>
                </c:pt>
                <c:pt idx="283">
                  <c:v>0.46313449425713232</c:v>
                </c:pt>
                <c:pt idx="284">
                  <c:v>0.46500813764240873</c:v>
                </c:pt>
                <c:pt idx="285">
                  <c:v>0.46635265587837527</c:v>
                </c:pt>
                <c:pt idx="286">
                  <c:v>0.46635265587837527</c:v>
                </c:pt>
                <c:pt idx="287">
                  <c:v>0.46783625730994149</c:v>
                </c:pt>
                <c:pt idx="288">
                  <c:v>0.46915317851278443</c:v>
                </c:pt>
                <c:pt idx="289">
                  <c:v>0.46761748889408461</c:v>
                </c:pt>
                <c:pt idx="290">
                  <c:v>0.46696240952603313</c:v>
                </c:pt>
                <c:pt idx="291">
                  <c:v>0.46696240952603313</c:v>
                </c:pt>
                <c:pt idx="292">
                  <c:v>0.46696240952603313</c:v>
                </c:pt>
                <c:pt idx="293">
                  <c:v>0.4675081813931744</c:v>
                </c:pt>
                <c:pt idx="294">
                  <c:v>0.46590723786894028</c:v>
                </c:pt>
                <c:pt idx="295">
                  <c:v>0.46434956235053748</c:v>
                </c:pt>
                <c:pt idx="296">
                  <c:v>0.46772684752104771</c:v>
                </c:pt>
                <c:pt idx="297">
                  <c:v>0.46775966508407985</c:v>
                </c:pt>
                <c:pt idx="298">
                  <c:v>0.46775966508407985</c:v>
                </c:pt>
                <c:pt idx="299">
                  <c:v>0.46775966508407985</c:v>
                </c:pt>
                <c:pt idx="300">
                  <c:v>0.46658112679342117</c:v>
                </c:pt>
                <c:pt idx="301">
                  <c:v>0.46772684752104771</c:v>
                </c:pt>
                <c:pt idx="302">
                  <c:v>0.4673333956444527</c:v>
                </c:pt>
                <c:pt idx="303">
                  <c:v>0.46647230320699712</c:v>
                </c:pt>
                <c:pt idx="304">
                  <c:v>0.46680982167864815</c:v>
                </c:pt>
                <c:pt idx="305">
                  <c:v>0.46680982167864815</c:v>
                </c:pt>
                <c:pt idx="306">
                  <c:v>0.46680982167864815</c:v>
                </c:pt>
                <c:pt idx="307">
                  <c:v>0.46768309793284074</c:v>
                </c:pt>
                <c:pt idx="308">
                  <c:v>0.46811000585137508</c:v>
                </c:pt>
                <c:pt idx="309">
                  <c:v>0.46602665672476468</c:v>
                </c:pt>
                <c:pt idx="310">
                  <c:v>0.46713691783061617</c:v>
                </c:pt>
                <c:pt idx="311">
                  <c:v>0.46500813764240873</c:v>
                </c:pt>
                <c:pt idx="312">
                  <c:v>0.46500813764240873</c:v>
                </c:pt>
                <c:pt idx="313">
                  <c:v>0.46500813764240873</c:v>
                </c:pt>
                <c:pt idx="314">
                  <c:v>0.46289867148081287</c:v>
                </c:pt>
                <c:pt idx="315">
                  <c:v>0.46356387910254032</c:v>
                </c:pt>
                <c:pt idx="316">
                  <c:v>0.46511627906976744</c:v>
                </c:pt>
                <c:pt idx="317">
                  <c:v>0.46554934823091243</c:v>
                </c:pt>
                <c:pt idx="318">
                  <c:v>0.46161658126759914</c:v>
                </c:pt>
                <c:pt idx="319">
                  <c:v>0.46161658126759914</c:v>
                </c:pt>
                <c:pt idx="320">
                  <c:v>0.46161658126759914</c:v>
                </c:pt>
                <c:pt idx="321">
                  <c:v>0.46324176587761151</c:v>
                </c:pt>
                <c:pt idx="322">
                  <c:v>0.46125461254612543</c:v>
                </c:pt>
                <c:pt idx="323">
                  <c:v>0.46178711613945966</c:v>
                </c:pt>
                <c:pt idx="324">
                  <c:v>0.46178711613945966</c:v>
                </c:pt>
                <c:pt idx="325">
                  <c:v>0.46131844812474054</c:v>
                </c:pt>
                <c:pt idx="326">
                  <c:v>0.46131844812474054</c:v>
                </c:pt>
                <c:pt idx="327">
                  <c:v>0.46131844812474054</c:v>
                </c:pt>
                <c:pt idx="328">
                  <c:v>0.45924225028702637</c:v>
                </c:pt>
                <c:pt idx="329">
                  <c:v>0.45800128240359078</c:v>
                </c:pt>
                <c:pt idx="330">
                  <c:v>0.4591368227731864</c:v>
                </c:pt>
                <c:pt idx="331">
                  <c:v>0.4605323754259924</c:v>
                </c:pt>
                <c:pt idx="332">
                  <c:v>0.46091445427728617</c:v>
                </c:pt>
                <c:pt idx="333">
                  <c:v>0.46091445427728617</c:v>
                </c:pt>
                <c:pt idx="334">
                  <c:v>0.46091445427728617</c:v>
                </c:pt>
                <c:pt idx="335">
                  <c:v>0.46136101499423299</c:v>
                </c:pt>
                <c:pt idx="336">
                  <c:v>0.46408019305736037</c:v>
                </c:pt>
                <c:pt idx="337">
                  <c:v>0.4655926995064717</c:v>
                </c:pt>
                <c:pt idx="338">
                  <c:v>0.46646142364026494</c:v>
                </c:pt>
                <c:pt idx="339">
                  <c:v>0.46768309793284074</c:v>
                </c:pt>
                <c:pt idx="340">
                  <c:v>0.46768309793284074</c:v>
                </c:pt>
                <c:pt idx="341">
                  <c:v>0.46768309793284074</c:v>
                </c:pt>
                <c:pt idx="342">
                  <c:v>0.46746447270007474</c:v>
                </c:pt>
                <c:pt idx="343">
                  <c:v>0.46552767562031566</c:v>
                </c:pt>
                <c:pt idx="344">
                  <c:v>0.46620046620046618</c:v>
                </c:pt>
                <c:pt idx="345">
                  <c:v>0.46683161383688904</c:v>
                </c:pt>
                <c:pt idx="346">
                  <c:v>0.46613527245606673</c:v>
                </c:pt>
                <c:pt idx="347">
                  <c:v>0.46613527245606673</c:v>
                </c:pt>
                <c:pt idx="348">
                  <c:v>0.46613527245606673</c:v>
                </c:pt>
                <c:pt idx="349">
                  <c:v>0.46563605885639781</c:v>
                </c:pt>
                <c:pt idx="350">
                  <c:v>0.46390796066060491</c:v>
                </c:pt>
                <c:pt idx="351">
                  <c:v>0.46362835551022302</c:v>
                </c:pt>
                <c:pt idx="352">
                  <c:v>0.46307015512850197</c:v>
                </c:pt>
                <c:pt idx="353">
                  <c:v>0.46466242274987224</c:v>
                </c:pt>
                <c:pt idx="354">
                  <c:v>0.46466242274987224</c:v>
                </c:pt>
                <c:pt idx="355">
                  <c:v>0.46466242274987224</c:v>
                </c:pt>
                <c:pt idx="356">
                  <c:v>0.46466242274987224</c:v>
                </c:pt>
                <c:pt idx="357">
                  <c:v>0.46659201194475547</c:v>
                </c:pt>
                <c:pt idx="358">
                  <c:v>0.46518118807275433</c:v>
                </c:pt>
                <c:pt idx="359">
                  <c:v>0.46713691783061617</c:v>
                </c:pt>
                <c:pt idx="360">
                  <c:v>0.46783625730994149</c:v>
                </c:pt>
                <c:pt idx="361">
                  <c:v>0.46783625730994149</c:v>
                </c:pt>
                <c:pt idx="362">
                  <c:v>0.46783625730994149</c:v>
                </c:pt>
                <c:pt idx="363">
                  <c:v>0.46783625730994149</c:v>
                </c:pt>
                <c:pt idx="364">
                  <c:v>0.46838407494145201</c:v>
                </c:pt>
                <c:pt idx="365">
                  <c:v>0.46761748889408461</c:v>
                </c:pt>
                <c:pt idx="366">
                  <c:v>0.46657024214995568</c:v>
                </c:pt>
                <c:pt idx="367">
                  <c:v>0.46382189239332094</c:v>
                </c:pt>
                <c:pt idx="368">
                  <c:v>0.46382189239332094</c:v>
                </c:pt>
                <c:pt idx="369">
                  <c:v>0.46382189239332094</c:v>
                </c:pt>
                <c:pt idx="370">
                  <c:v>0.46502976190476192</c:v>
                </c:pt>
                <c:pt idx="371">
                  <c:v>0.4650513881783937</c:v>
                </c:pt>
                <c:pt idx="372">
                  <c:v>0.4636928498562552</c:v>
                </c:pt>
                <c:pt idx="373">
                  <c:v>0.46598322460391428</c:v>
                </c:pt>
                <c:pt idx="374">
                  <c:v>0.46691880282018955</c:v>
                </c:pt>
                <c:pt idx="375">
                  <c:v>0.46691880282018955</c:v>
                </c:pt>
                <c:pt idx="376">
                  <c:v>0.46691880282018955</c:v>
                </c:pt>
                <c:pt idx="377">
                  <c:v>0.46691880282018955</c:v>
                </c:pt>
                <c:pt idx="378">
                  <c:v>0.46609182008855743</c:v>
                </c:pt>
                <c:pt idx="379">
                  <c:v>0.46844989928327163</c:v>
                </c:pt>
                <c:pt idx="380">
                  <c:v>0.46838407494145201</c:v>
                </c:pt>
                <c:pt idx="381">
                  <c:v>0.46948356807511737</c:v>
                </c:pt>
                <c:pt idx="382">
                  <c:v>0.46948356807511737</c:v>
                </c:pt>
                <c:pt idx="383">
                  <c:v>0.46948356807511737</c:v>
                </c:pt>
                <c:pt idx="384">
                  <c:v>0.46871338176704941</c:v>
                </c:pt>
                <c:pt idx="385">
                  <c:v>0.46831826909567742</c:v>
                </c:pt>
                <c:pt idx="386">
                  <c:v>0.46981442330279544</c:v>
                </c:pt>
                <c:pt idx="387">
                  <c:v>0.46985857256965657</c:v>
                </c:pt>
                <c:pt idx="388">
                  <c:v>0.46864748336301437</c:v>
                </c:pt>
                <c:pt idx="389">
                  <c:v>0.46864748336301437</c:v>
                </c:pt>
                <c:pt idx="390">
                  <c:v>0.46864748336301437</c:v>
                </c:pt>
                <c:pt idx="391">
                  <c:v>0.46753003880499322</c:v>
                </c:pt>
                <c:pt idx="392">
                  <c:v>0.46876831126215873</c:v>
                </c:pt>
                <c:pt idx="393">
                  <c:v>0.47058823529411764</c:v>
                </c:pt>
                <c:pt idx="394">
                  <c:v>0.47467603360706317</c:v>
                </c:pt>
                <c:pt idx="395">
                  <c:v>0.47664442326024786</c:v>
                </c:pt>
                <c:pt idx="396">
                  <c:v>0.47664442326024786</c:v>
                </c:pt>
                <c:pt idx="397">
                  <c:v>0.47664442326024786</c:v>
                </c:pt>
                <c:pt idx="398">
                  <c:v>0.4772586264496731</c:v>
                </c:pt>
                <c:pt idx="399">
                  <c:v>0.47950131862862622</c:v>
                </c:pt>
                <c:pt idx="400">
                  <c:v>0.47957030500671399</c:v>
                </c:pt>
                <c:pt idx="401">
                  <c:v>0.47623583198399844</c:v>
                </c:pt>
                <c:pt idx="402">
                  <c:v>0.47582794061667305</c:v>
                </c:pt>
                <c:pt idx="403">
                  <c:v>0.47582794061667305</c:v>
                </c:pt>
                <c:pt idx="404">
                  <c:v>0.47582794061667305</c:v>
                </c:pt>
                <c:pt idx="405">
                  <c:v>0.47196526335661698</c:v>
                </c:pt>
                <c:pt idx="406">
                  <c:v>0.47442831388177242</c:v>
                </c:pt>
                <c:pt idx="407">
                  <c:v>0.47641734159123389</c:v>
                </c:pt>
                <c:pt idx="408">
                  <c:v>0.4784917938657352</c:v>
                </c:pt>
                <c:pt idx="409">
                  <c:v>0.47750931143157294</c:v>
                </c:pt>
                <c:pt idx="410">
                  <c:v>0.47750931143157294</c:v>
                </c:pt>
                <c:pt idx="411">
                  <c:v>0.47750931143157294</c:v>
                </c:pt>
                <c:pt idx="412">
                  <c:v>0.47792009176065758</c:v>
                </c:pt>
                <c:pt idx="413">
                  <c:v>0.47787441460384211</c:v>
                </c:pt>
                <c:pt idx="414">
                  <c:v>0.48016901949486224</c:v>
                </c:pt>
                <c:pt idx="415">
                  <c:v>0.48181161165984104</c:v>
                </c:pt>
                <c:pt idx="416">
                  <c:v>0.47844600736806847</c:v>
                </c:pt>
                <c:pt idx="417">
                  <c:v>0.47844600736806847</c:v>
                </c:pt>
                <c:pt idx="418">
                  <c:v>0.47844600736806847</c:v>
                </c:pt>
                <c:pt idx="419">
                  <c:v>0.47966231772831924</c:v>
                </c:pt>
                <c:pt idx="420">
                  <c:v>0.47490145794747585</c:v>
                </c:pt>
                <c:pt idx="421">
                  <c:v>0.47303689687795653</c:v>
                </c:pt>
                <c:pt idx="422">
                  <c:v>0.47092064987049681</c:v>
                </c:pt>
                <c:pt idx="423">
                  <c:v>0.47236655644780351</c:v>
                </c:pt>
                <c:pt idx="424">
                  <c:v>0.47236655644780351</c:v>
                </c:pt>
                <c:pt idx="425">
                  <c:v>0.47236655644780351</c:v>
                </c:pt>
                <c:pt idx="426">
                  <c:v>0.46794571829667758</c:v>
                </c:pt>
                <c:pt idx="427">
                  <c:v>0.47038901171268638</c:v>
                </c:pt>
                <c:pt idx="428">
                  <c:v>0.47270148900969039</c:v>
                </c:pt>
                <c:pt idx="429">
                  <c:v>0.47449584816132861</c:v>
                </c:pt>
                <c:pt idx="430">
                  <c:v>0.47653085537288536</c:v>
                </c:pt>
                <c:pt idx="431">
                  <c:v>0.47653085537288536</c:v>
                </c:pt>
                <c:pt idx="432">
                  <c:v>0.47653085537288536</c:v>
                </c:pt>
                <c:pt idx="433">
                  <c:v>0.47789725209080053</c:v>
                </c:pt>
                <c:pt idx="434">
                  <c:v>0.47732696897374699</c:v>
                </c:pt>
                <c:pt idx="435">
                  <c:v>0.47404598246029861</c:v>
                </c:pt>
                <c:pt idx="436">
                  <c:v>0.47853758912762595</c:v>
                </c:pt>
                <c:pt idx="437">
                  <c:v>0.47803432286438169</c:v>
                </c:pt>
                <c:pt idx="438">
                  <c:v>0.47803432286438169</c:v>
                </c:pt>
                <c:pt idx="439">
                  <c:v>0.47803432286438169</c:v>
                </c:pt>
                <c:pt idx="440">
                  <c:v>0.48053820278712156</c:v>
                </c:pt>
                <c:pt idx="441">
                  <c:v>0.4816259692722632</c:v>
                </c:pt>
                <c:pt idx="442">
                  <c:v>0.48250904704463216</c:v>
                </c:pt>
                <c:pt idx="443">
                  <c:v>0.48616850600418099</c:v>
                </c:pt>
                <c:pt idx="444">
                  <c:v>0.4839099927413501</c:v>
                </c:pt>
                <c:pt idx="445">
                  <c:v>0.4839099927413501</c:v>
                </c:pt>
                <c:pt idx="446">
                  <c:v>0.4839099927413501</c:v>
                </c:pt>
                <c:pt idx="447">
                  <c:v>0.4844491812808836</c:v>
                </c:pt>
                <c:pt idx="448">
                  <c:v>0.48433186419334523</c:v>
                </c:pt>
                <c:pt idx="449">
                  <c:v>0.48153320171425817</c:v>
                </c:pt>
                <c:pt idx="450">
                  <c:v>0.48697345994643287</c:v>
                </c:pt>
                <c:pt idx="451">
                  <c:v>0.48661800486618001</c:v>
                </c:pt>
                <c:pt idx="452">
                  <c:v>0.48661800486618001</c:v>
                </c:pt>
                <c:pt idx="453">
                  <c:v>0.48661800486618001</c:v>
                </c:pt>
                <c:pt idx="454">
                  <c:v>0.48835278605264448</c:v>
                </c:pt>
                <c:pt idx="455">
                  <c:v>0.49002793159210073</c:v>
                </c:pt>
                <c:pt idx="456">
                  <c:v>0.49096622152395919</c:v>
                </c:pt>
                <c:pt idx="457">
                  <c:v>0.49190811156475966</c:v>
                </c:pt>
                <c:pt idx="458">
                  <c:v>0.49198071435599727</c:v>
                </c:pt>
                <c:pt idx="459">
                  <c:v>0.49198071435599727</c:v>
                </c:pt>
                <c:pt idx="460">
                  <c:v>0.49198071435599727</c:v>
                </c:pt>
                <c:pt idx="461">
                  <c:v>0.49443757725587145</c:v>
                </c:pt>
                <c:pt idx="462">
                  <c:v>0.49273220004927321</c:v>
                </c:pt>
                <c:pt idx="463">
                  <c:v>0.49200492004920043</c:v>
                </c:pt>
                <c:pt idx="464">
                  <c:v>0.49062898636051422</c:v>
                </c:pt>
                <c:pt idx="465">
                  <c:v>0.49448647579488703</c:v>
                </c:pt>
                <c:pt idx="466">
                  <c:v>0.49448647579488703</c:v>
                </c:pt>
                <c:pt idx="467">
                  <c:v>0.49448647579488703</c:v>
                </c:pt>
                <c:pt idx="468">
                  <c:v>0.4921502042423348</c:v>
                </c:pt>
                <c:pt idx="469">
                  <c:v>0.4918839153959666</c:v>
                </c:pt>
                <c:pt idx="470">
                  <c:v>0.4909180166912126</c:v>
                </c:pt>
                <c:pt idx="471">
                  <c:v>0.49176297024834026</c:v>
                </c:pt>
                <c:pt idx="472">
                  <c:v>0.49329123914759271</c:v>
                </c:pt>
                <c:pt idx="473">
                  <c:v>0.49329123914759271</c:v>
                </c:pt>
                <c:pt idx="474">
                  <c:v>0.49329123914759271</c:v>
                </c:pt>
                <c:pt idx="475">
                  <c:v>0.4948045522018803</c:v>
                </c:pt>
                <c:pt idx="476">
                  <c:v>0.49074937429454774</c:v>
                </c:pt>
                <c:pt idx="477">
                  <c:v>0.49443757725587145</c:v>
                </c:pt>
                <c:pt idx="478">
                  <c:v>0.49402232980930738</c:v>
                </c:pt>
                <c:pt idx="479">
                  <c:v>0.49159374692753915</c:v>
                </c:pt>
                <c:pt idx="480">
                  <c:v>0.49159374692753915</c:v>
                </c:pt>
                <c:pt idx="481">
                  <c:v>0.49159374692753915</c:v>
                </c:pt>
                <c:pt idx="482">
                  <c:v>0.49319392385085814</c:v>
                </c:pt>
                <c:pt idx="483">
                  <c:v>0.49152125829442123</c:v>
                </c:pt>
                <c:pt idx="484">
                  <c:v>0.4935590543408519</c:v>
                </c:pt>
                <c:pt idx="485">
                  <c:v>0.4948045522018803</c:v>
                </c:pt>
                <c:pt idx="486">
                  <c:v>0.49256230913210525</c:v>
                </c:pt>
                <c:pt idx="487">
                  <c:v>0.49256230913210525</c:v>
                </c:pt>
                <c:pt idx="488">
                  <c:v>0.49256230913210525</c:v>
                </c:pt>
                <c:pt idx="489">
                  <c:v>0.49341293728721569</c:v>
                </c:pt>
                <c:pt idx="490">
                  <c:v>0.49358341559723601</c:v>
                </c:pt>
                <c:pt idx="491">
                  <c:v>0.49407114624505927</c:v>
                </c:pt>
                <c:pt idx="492">
                  <c:v>0.49546648169251351</c:v>
                </c:pt>
                <c:pt idx="493">
                  <c:v>0.49561381771323781</c:v>
                </c:pt>
                <c:pt idx="494">
                  <c:v>0.49561381771323781</c:v>
                </c:pt>
                <c:pt idx="495">
                  <c:v>0.49561381771323781</c:v>
                </c:pt>
                <c:pt idx="496">
                  <c:v>0.49640109208240257</c:v>
                </c:pt>
                <c:pt idx="497">
                  <c:v>0.50251256281407031</c:v>
                </c:pt>
                <c:pt idx="498">
                  <c:v>0.50973595677439087</c:v>
                </c:pt>
                <c:pt idx="499">
                  <c:v>0.51056877361380582</c:v>
                </c:pt>
                <c:pt idx="500">
                  <c:v>0.50929462694168581</c:v>
                </c:pt>
                <c:pt idx="501">
                  <c:v>0.50929462694168581</c:v>
                </c:pt>
                <c:pt idx="502">
                  <c:v>0.50929462694168581</c:v>
                </c:pt>
                <c:pt idx="503">
                  <c:v>0.51387461459403905</c:v>
                </c:pt>
                <c:pt idx="504">
                  <c:v>0.51546391752577325</c:v>
                </c:pt>
                <c:pt idx="505">
                  <c:v>0.51514527096641249</c:v>
                </c:pt>
                <c:pt idx="506">
                  <c:v>0.50774308200050777</c:v>
                </c:pt>
                <c:pt idx="507">
                  <c:v>0.51255766273705794</c:v>
                </c:pt>
                <c:pt idx="508">
                  <c:v>0.51255766273705794</c:v>
                </c:pt>
                <c:pt idx="509">
                  <c:v>0.51255766273705794</c:v>
                </c:pt>
                <c:pt idx="510">
                  <c:v>0.51448268765756033</c:v>
                </c:pt>
                <c:pt idx="511">
                  <c:v>0.51546391752577325</c:v>
                </c:pt>
                <c:pt idx="512">
                  <c:v>0.51150895140664965</c:v>
                </c:pt>
                <c:pt idx="513">
                  <c:v>0.5181347150259068</c:v>
                </c:pt>
                <c:pt idx="514">
                  <c:v>0.52562417871222078</c:v>
                </c:pt>
                <c:pt idx="515">
                  <c:v>0.52562417871222078</c:v>
                </c:pt>
                <c:pt idx="516">
                  <c:v>0.52562417871222078</c:v>
                </c:pt>
                <c:pt idx="517">
                  <c:v>0.52094186288810174</c:v>
                </c:pt>
                <c:pt idx="518">
                  <c:v>0.51652892561983477</c:v>
                </c:pt>
                <c:pt idx="519">
                  <c:v>0.50942435048395307</c:v>
                </c:pt>
                <c:pt idx="520">
                  <c:v>0.50800101600203207</c:v>
                </c:pt>
                <c:pt idx="521">
                  <c:v>0.5083884087442806</c:v>
                </c:pt>
                <c:pt idx="522">
                  <c:v>0.50800101600203207</c:v>
                </c:pt>
                <c:pt idx="523">
                  <c:v>0.50800101600203207</c:v>
                </c:pt>
                <c:pt idx="524">
                  <c:v>0.51247886024701483</c:v>
                </c:pt>
                <c:pt idx="525">
                  <c:v>0.51429746965644929</c:v>
                </c:pt>
                <c:pt idx="526">
                  <c:v>0.51361068310220848</c:v>
                </c:pt>
                <c:pt idx="527">
                  <c:v>0.51759834368530022</c:v>
                </c:pt>
                <c:pt idx="528">
                  <c:v>0.52301255230125521</c:v>
                </c:pt>
                <c:pt idx="529">
                  <c:v>0.52301255230125521</c:v>
                </c:pt>
                <c:pt idx="530">
                  <c:v>0.52301255230125521</c:v>
                </c:pt>
                <c:pt idx="531">
                  <c:v>0.52471403085318502</c:v>
                </c:pt>
                <c:pt idx="532">
                  <c:v>0.5250170630545492</c:v>
                </c:pt>
                <c:pt idx="533">
                  <c:v>0.52232958997127188</c:v>
                </c:pt>
                <c:pt idx="534">
                  <c:v>0.52057575678700641</c:v>
                </c:pt>
                <c:pt idx="535">
                  <c:v>0.51915688921191983</c:v>
                </c:pt>
                <c:pt idx="536">
                  <c:v>0.51915688921191983</c:v>
                </c:pt>
                <c:pt idx="537">
                  <c:v>0.51915688921191983</c:v>
                </c:pt>
                <c:pt idx="538">
                  <c:v>0.51567656765676562</c:v>
                </c:pt>
                <c:pt idx="539">
                  <c:v>0.51255766273705794</c:v>
                </c:pt>
                <c:pt idx="540">
                  <c:v>0.51255766273705794</c:v>
                </c:pt>
                <c:pt idx="541">
                  <c:v>0.51864529848036933</c:v>
                </c:pt>
                <c:pt idx="542">
                  <c:v>0.51880674448767838</c:v>
                </c:pt>
                <c:pt idx="543">
                  <c:v>0.51880674448767838</c:v>
                </c:pt>
                <c:pt idx="544">
                  <c:v>0.51880674448767838</c:v>
                </c:pt>
                <c:pt idx="545">
                  <c:v>0.5221932114882506</c:v>
                </c:pt>
                <c:pt idx="546">
                  <c:v>0.52227503003081421</c:v>
                </c:pt>
                <c:pt idx="547">
                  <c:v>0.52356020942408377</c:v>
                </c:pt>
                <c:pt idx="548">
                  <c:v>0.52178450300026091</c:v>
                </c:pt>
                <c:pt idx="549">
                  <c:v>0.52562417871222078</c:v>
                </c:pt>
                <c:pt idx="550">
                  <c:v>0.52562417871222078</c:v>
                </c:pt>
                <c:pt idx="551">
                  <c:v>0.52562417871222078</c:v>
                </c:pt>
                <c:pt idx="552">
                  <c:v>0.52631578947368418</c:v>
                </c:pt>
                <c:pt idx="553">
                  <c:v>0.52728710783021349</c:v>
                </c:pt>
                <c:pt idx="554">
                  <c:v>0.52854122621564481</c:v>
                </c:pt>
                <c:pt idx="555">
                  <c:v>0.53248136315228967</c:v>
                </c:pt>
                <c:pt idx="556">
                  <c:v>0.53390282968499736</c:v>
                </c:pt>
                <c:pt idx="557">
                  <c:v>0.53390282968499736</c:v>
                </c:pt>
                <c:pt idx="558">
                  <c:v>0.53390282968499736</c:v>
                </c:pt>
                <c:pt idx="559">
                  <c:v>0.53619302949061665</c:v>
                </c:pt>
                <c:pt idx="560">
                  <c:v>0.53569037096558192</c:v>
                </c:pt>
                <c:pt idx="561">
                  <c:v>0.5387931034482758</c:v>
                </c:pt>
                <c:pt idx="562">
                  <c:v>0.53908355795148244</c:v>
                </c:pt>
                <c:pt idx="563">
                  <c:v>0.53711462025996348</c:v>
                </c:pt>
                <c:pt idx="564">
                  <c:v>0.53711462025996348</c:v>
                </c:pt>
                <c:pt idx="565">
                  <c:v>0.53711462025996348</c:v>
                </c:pt>
                <c:pt idx="566">
                  <c:v>0.54268193411841315</c:v>
                </c:pt>
                <c:pt idx="567">
                  <c:v>0.54054054054054046</c:v>
                </c:pt>
                <c:pt idx="568">
                  <c:v>0.53353251880702124</c:v>
                </c:pt>
                <c:pt idx="569">
                  <c:v>0.52746789039217234</c:v>
                </c:pt>
                <c:pt idx="570">
                  <c:v>0.52347798775061505</c:v>
                </c:pt>
                <c:pt idx="571">
                  <c:v>0.52347798775061505</c:v>
                </c:pt>
                <c:pt idx="572">
                  <c:v>0.52347798775061505</c:v>
                </c:pt>
                <c:pt idx="573">
                  <c:v>0.53029298687524862</c:v>
                </c:pt>
                <c:pt idx="574">
                  <c:v>0.53438785870785022</c:v>
                </c:pt>
                <c:pt idx="575">
                  <c:v>0.53120849933598935</c:v>
                </c:pt>
                <c:pt idx="576">
                  <c:v>0.53390282968499736</c:v>
                </c:pt>
                <c:pt idx="577">
                  <c:v>0.53262316910785623</c:v>
                </c:pt>
                <c:pt idx="578">
                  <c:v>0.53262316910785623</c:v>
                </c:pt>
                <c:pt idx="579">
                  <c:v>0.53262316910785623</c:v>
                </c:pt>
                <c:pt idx="580">
                  <c:v>0.5255413075467732</c:v>
                </c:pt>
                <c:pt idx="581">
                  <c:v>0.52390307793058288</c:v>
                </c:pt>
                <c:pt idx="582">
                  <c:v>0.53008216273522391</c:v>
                </c:pt>
                <c:pt idx="583">
                  <c:v>0.52342318764721274</c:v>
                </c:pt>
                <c:pt idx="584">
                  <c:v>0.51334702258726905</c:v>
                </c:pt>
                <c:pt idx="585">
                  <c:v>0.51334702258726905</c:v>
                </c:pt>
                <c:pt idx="586">
                  <c:v>0.51334702258726905</c:v>
                </c:pt>
                <c:pt idx="587">
                  <c:v>0.51525144270403955</c:v>
                </c:pt>
                <c:pt idx="588">
                  <c:v>0.50517807527153324</c:v>
                </c:pt>
                <c:pt idx="589">
                  <c:v>0.50238633509168551</c:v>
                </c:pt>
                <c:pt idx="590">
                  <c:v>0.47641734159123389</c:v>
                </c:pt>
                <c:pt idx="591">
                  <c:v>0.49007596177407492</c:v>
                </c:pt>
                <c:pt idx="592">
                  <c:v>0.49007596177407492</c:v>
                </c:pt>
                <c:pt idx="593">
                  <c:v>0.49007596177407492</c:v>
                </c:pt>
                <c:pt idx="594">
                  <c:v>0.49402232980930738</c:v>
                </c:pt>
                <c:pt idx="595">
                  <c:v>0.49127978383689513</c:v>
                </c:pt>
                <c:pt idx="596">
                  <c:v>0.49608096041273936</c:v>
                </c:pt>
                <c:pt idx="597">
                  <c:v>0.50137879167711208</c:v>
                </c:pt>
                <c:pt idx="598">
                  <c:v>0.50377833753148615</c:v>
                </c:pt>
                <c:pt idx="599">
                  <c:v>0.50377833753148615</c:v>
                </c:pt>
                <c:pt idx="600">
                  <c:v>0.50377833753148615</c:v>
                </c:pt>
                <c:pt idx="601">
                  <c:v>0.509683995922528</c:v>
                </c:pt>
                <c:pt idx="602">
                  <c:v>0.50403225806451613</c:v>
                </c:pt>
                <c:pt idx="603">
                  <c:v>0.50421015479251752</c:v>
                </c:pt>
                <c:pt idx="604">
                  <c:v>0.50981391791995923</c:v>
                </c:pt>
                <c:pt idx="605">
                  <c:v>0.50882816872742076</c:v>
                </c:pt>
                <c:pt idx="606">
                  <c:v>0.50882816872742076</c:v>
                </c:pt>
                <c:pt idx="607">
                  <c:v>0.50882816872742076</c:v>
                </c:pt>
                <c:pt idx="608">
                  <c:v>0.51163980557687394</c:v>
                </c:pt>
                <c:pt idx="609">
                  <c:v>0.51328114974977546</c:v>
                </c:pt>
                <c:pt idx="610">
                  <c:v>0.50851767098906686</c:v>
                </c:pt>
                <c:pt idx="611">
                  <c:v>0.51203277009728621</c:v>
                </c:pt>
                <c:pt idx="612">
                  <c:v>0.50932056636446976</c:v>
                </c:pt>
                <c:pt idx="613">
                  <c:v>0.50932056636446976</c:v>
                </c:pt>
                <c:pt idx="614">
                  <c:v>0.50932056636446976</c:v>
                </c:pt>
                <c:pt idx="615">
                  <c:v>0.5083884087442806</c:v>
                </c:pt>
                <c:pt idx="616">
                  <c:v>0.5190760446405398</c:v>
                </c:pt>
                <c:pt idx="617">
                  <c:v>0.52287581699346408</c:v>
                </c:pt>
                <c:pt idx="618">
                  <c:v>0.52709255745308881</c:v>
                </c:pt>
                <c:pt idx="619">
                  <c:v>0.52673163023439551</c:v>
                </c:pt>
                <c:pt idx="620">
                  <c:v>0.52673163023439551</c:v>
                </c:pt>
                <c:pt idx="621">
                  <c:v>0.52673163023439551</c:v>
                </c:pt>
                <c:pt idx="622">
                  <c:v>0.52301255230125521</c:v>
                </c:pt>
                <c:pt idx="623">
                  <c:v>0.52603892688058917</c:v>
                </c:pt>
                <c:pt idx="624">
                  <c:v>0.53691275167785235</c:v>
                </c:pt>
                <c:pt idx="625">
                  <c:v>0.53844497092397159</c:v>
                </c:pt>
                <c:pt idx="626">
                  <c:v>0.53725890506635143</c:v>
                </c:pt>
                <c:pt idx="627">
                  <c:v>0.53725890506635143</c:v>
                </c:pt>
                <c:pt idx="628">
                  <c:v>0.53725890506635143</c:v>
                </c:pt>
                <c:pt idx="629">
                  <c:v>0.53527459586768011</c:v>
                </c:pt>
                <c:pt idx="630">
                  <c:v>0.53556126820908312</c:v>
                </c:pt>
                <c:pt idx="631">
                  <c:v>0.54068667207353338</c:v>
                </c:pt>
                <c:pt idx="632">
                  <c:v>0.54333061668024996</c:v>
                </c:pt>
                <c:pt idx="633">
                  <c:v>0.54362598532209838</c:v>
                </c:pt>
                <c:pt idx="634">
                  <c:v>0.54362598532209838</c:v>
                </c:pt>
                <c:pt idx="635">
                  <c:v>0.54362598532209838</c:v>
                </c:pt>
                <c:pt idx="636">
                  <c:v>0.54779512462339086</c:v>
                </c:pt>
                <c:pt idx="637">
                  <c:v>0.54727048843891091</c:v>
                </c:pt>
                <c:pt idx="638">
                  <c:v>0.54785514709910699</c:v>
                </c:pt>
                <c:pt idx="639">
                  <c:v>0.5466870763175159</c:v>
                </c:pt>
                <c:pt idx="640">
                  <c:v>0.55178502455443357</c:v>
                </c:pt>
                <c:pt idx="641">
                  <c:v>0.55178502455443357</c:v>
                </c:pt>
                <c:pt idx="642">
                  <c:v>0.55178502455443357</c:v>
                </c:pt>
                <c:pt idx="643">
                  <c:v>0.55073661021616416</c:v>
                </c:pt>
                <c:pt idx="644">
                  <c:v>0.55303616856542415</c:v>
                </c:pt>
                <c:pt idx="645">
                  <c:v>0.55509297807382729</c:v>
                </c:pt>
                <c:pt idx="646">
                  <c:v>0.55819145967066697</c:v>
                </c:pt>
                <c:pt idx="647">
                  <c:v>0.55463117027176934</c:v>
                </c:pt>
                <c:pt idx="648">
                  <c:v>0.55463117027176934</c:v>
                </c:pt>
                <c:pt idx="649">
                  <c:v>0.55463117027176934</c:v>
                </c:pt>
                <c:pt idx="650">
                  <c:v>0.55370985603543743</c:v>
                </c:pt>
                <c:pt idx="651">
                  <c:v>0.54809536859413532</c:v>
                </c:pt>
                <c:pt idx="652">
                  <c:v>0.55285272003538255</c:v>
                </c:pt>
                <c:pt idx="653">
                  <c:v>0.55325034578146604</c:v>
                </c:pt>
                <c:pt idx="654">
                  <c:v>0.55509297807382729</c:v>
                </c:pt>
                <c:pt idx="655">
                  <c:v>0.55509297807382729</c:v>
                </c:pt>
                <c:pt idx="656">
                  <c:v>0.55509297807382729</c:v>
                </c:pt>
                <c:pt idx="657">
                  <c:v>0.54884742041712398</c:v>
                </c:pt>
                <c:pt idx="658">
                  <c:v>0.55524708495280406</c:v>
                </c:pt>
                <c:pt idx="659">
                  <c:v>0.55202870549268557</c:v>
                </c:pt>
                <c:pt idx="660">
                  <c:v>0.5580357142857143</c:v>
                </c:pt>
                <c:pt idx="661">
                  <c:v>0.5632216277105041</c:v>
                </c:pt>
                <c:pt idx="662">
                  <c:v>0.5632216277105041</c:v>
                </c:pt>
                <c:pt idx="663">
                  <c:v>0.5632216277105041</c:v>
                </c:pt>
                <c:pt idx="664">
                  <c:v>0.56866647711117435</c:v>
                </c:pt>
                <c:pt idx="665">
                  <c:v>0.57061340941512129</c:v>
                </c:pt>
                <c:pt idx="666">
                  <c:v>0.57537399309551207</c:v>
                </c:pt>
                <c:pt idx="667">
                  <c:v>0.57257371886630404</c:v>
                </c:pt>
                <c:pt idx="668">
                  <c:v>0.57061340941512129</c:v>
                </c:pt>
                <c:pt idx="669">
                  <c:v>0.57061340941512129</c:v>
                </c:pt>
                <c:pt idx="670">
                  <c:v>0.57061340941512129</c:v>
                </c:pt>
                <c:pt idx="671">
                  <c:v>0.56915196357427433</c:v>
                </c:pt>
                <c:pt idx="672">
                  <c:v>0.57820179242555647</c:v>
                </c:pt>
                <c:pt idx="673">
                  <c:v>0.57686760888376121</c:v>
                </c:pt>
                <c:pt idx="674">
                  <c:v>0.57720057720057727</c:v>
                </c:pt>
                <c:pt idx="675">
                  <c:v>0.56963827969239533</c:v>
                </c:pt>
                <c:pt idx="676">
                  <c:v>0.56963827969239533</c:v>
                </c:pt>
                <c:pt idx="677">
                  <c:v>0.56963827969239533</c:v>
                </c:pt>
                <c:pt idx="678">
                  <c:v>0.56227157717177401</c:v>
                </c:pt>
                <c:pt idx="679">
                  <c:v>0.56519527496750122</c:v>
                </c:pt>
                <c:pt idx="680">
                  <c:v>0.57587100489490362</c:v>
                </c:pt>
                <c:pt idx="681">
                  <c:v>0.57257371886630404</c:v>
                </c:pt>
                <c:pt idx="682">
                  <c:v>0.57290174735032939</c:v>
                </c:pt>
                <c:pt idx="683">
                  <c:v>0.57290174735032939</c:v>
                </c:pt>
                <c:pt idx="684">
                  <c:v>0.57290174735032939</c:v>
                </c:pt>
                <c:pt idx="685">
                  <c:v>0.56980056980056981</c:v>
                </c:pt>
                <c:pt idx="686">
                  <c:v>0.56850483229107451</c:v>
                </c:pt>
                <c:pt idx="687">
                  <c:v>0.56031826077211855</c:v>
                </c:pt>
                <c:pt idx="688">
                  <c:v>0.56353902507748665</c:v>
                </c:pt>
                <c:pt idx="689">
                  <c:v>0.554016620498615</c:v>
                </c:pt>
                <c:pt idx="690">
                  <c:v>0.554016620498615</c:v>
                </c:pt>
                <c:pt idx="691">
                  <c:v>0.554016620498615</c:v>
                </c:pt>
                <c:pt idx="692">
                  <c:v>0.54555373704309873</c:v>
                </c:pt>
                <c:pt idx="693">
                  <c:v>0.54039448797622258</c:v>
                </c:pt>
                <c:pt idx="694">
                  <c:v>0.5554012774229381</c:v>
                </c:pt>
                <c:pt idx="695">
                  <c:v>0.55975370836831795</c:v>
                </c:pt>
                <c:pt idx="696">
                  <c:v>0.56069526212503507</c:v>
                </c:pt>
                <c:pt idx="697">
                  <c:v>0.56069526212503507</c:v>
                </c:pt>
                <c:pt idx="698">
                  <c:v>0.56069526212503507</c:v>
                </c:pt>
                <c:pt idx="699">
                  <c:v>0.5595031611928607</c:v>
                </c:pt>
                <c:pt idx="700">
                  <c:v>0.55096418732782371</c:v>
                </c:pt>
                <c:pt idx="701">
                  <c:v>0.55725828921705212</c:v>
                </c:pt>
                <c:pt idx="702">
                  <c:v>0.5592841163310962</c:v>
                </c:pt>
                <c:pt idx="703">
                  <c:v>0.5654509471303365</c:v>
                </c:pt>
                <c:pt idx="704">
                  <c:v>0.5654509471303365</c:v>
                </c:pt>
                <c:pt idx="705">
                  <c:v>0.5654509471303365</c:v>
                </c:pt>
                <c:pt idx="706">
                  <c:v>0.56737588652482274</c:v>
                </c:pt>
                <c:pt idx="707">
                  <c:v>0.56689342403628118</c:v>
                </c:pt>
                <c:pt idx="708">
                  <c:v>0.56957338953124104</c:v>
                </c:pt>
                <c:pt idx="709">
                  <c:v>0.56385678037778397</c:v>
                </c:pt>
                <c:pt idx="710">
                  <c:v>0.55991041433370659</c:v>
                </c:pt>
                <c:pt idx="711">
                  <c:v>0.55991041433370659</c:v>
                </c:pt>
                <c:pt idx="712">
                  <c:v>0.55991041433370659</c:v>
                </c:pt>
                <c:pt idx="713">
                  <c:v>0.54990376684080289</c:v>
                </c:pt>
                <c:pt idx="714">
                  <c:v>0.55417013022998063</c:v>
                </c:pt>
                <c:pt idx="715">
                  <c:v>0.55694792536897797</c:v>
                </c:pt>
                <c:pt idx="716">
                  <c:v>0.5554012774229381</c:v>
                </c:pt>
                <c:pt idx="717">
                  <c:v>0.55850321139346548</c:v>
                </c:pt>
                <c:pt idx="718">
                  <c:v>0.55850321139346548</c:v>
                </c:pt>
                <c:pt idx="719">
                  <c:v>0.55850321139346548</c:v>
                </c:pt>
                <c:pt idx="720">
                  <c:v>0.55819145967066697</c:v>
                </c:pt>
                <c:pt idx="721">
                  <c:v>0.5577244841048522</c:v>
                </c:pt>
                <c:pt idx="722">
                  <c:v>0.56306306306306309</c:v>
                </c:pt>
                <c:pt idx="723">
                  <c:v>0.5654509471303365</c:v>
                </c:pt>
                <c:pt idx="724">
                  <c:v>0.56274620146314014</c:v>
                </c:pt>
                <c:pt idx="725">
                  <c:v>0.56274620146314014</c:v>
                </c:pt>
                <c:pt idx="726">
                  <c:v>0.56274620146314014</c:v>
                </c:pt>
                <c:pt idx="727">
                  <c:v>0.56163998876720023</c:v>
                </c:pt>
                <c:pt idx="728">
                  <c:v>0.56163998876720023</c:v>
                </c:pt>
                <c:pt idx="729">
                  <c:v>0.56513139304888382</c:v>
                </c:pt>
                <c:pt idx="730">
                  <c:v>0.569313976658127</c:v>
                </c:pt>
                <c:pt idx="731">
                  <c:v>0.56641178136505232</c:v>
                </c:pt>
                <c:pt idx="732">
                  <c:v>0.56641178136505232</c:v>
                </c:pt>
                <c:pt idx="733">
                  <c:v>0.56641178136505232</c:v>
                </c:pt>
                <c:pt idx="734">
                  <c:v>0.56433408577878108</c:v>
                </c:pt>
                <c:pt idx="735">
                  <c:v>0.56980056980056981</c:v>
                </c:pt>
                <c:pt idx="736">
                  <c:v>0.56519527496750122</c:v>
                </c:pt>
                <c:pt idx="737">
                  <c:v>0.5669898508816692</c:v>
                </c:pt>
                <c:pt idx="738">
                  <c:v>0.57028799543769604</c:v>
                </c:pt>
                <c:pt idx="739">
                  <c:v>0.57028799543769604</c:v>
                </c:pt>
                <c:pt idx="740">
                  <c:v>0.57028799543769604</c:v>
                </c:pt>
                <c:pt idx="741">
                  <c:v>0.57711729909104026</c:v>
                </c:pt>
                <c:pt idx="742">
                  <c:v>0.57175528873642079</c:v>
                </c:pt>
                <c:pt idx="743">
                  <c:v>0.56519527496750122</c:v>
                </c:pt>
                <c:pt idx="744">
                  <c:v>0.56306306306306309</c:v>
                </c:pt>
                <c:pt idx="745">
                  <c:v>0.55865921787709494</c:v>
                </c:pt>
                <c:pt idx="746">
                  <c:v>0.55865921787709494</c:v>
                </c:pt>
                <c:pt idx="747">
                  <c:v>0.55865921787709494</c:v>
                </c:pt>
                <c:pt idx="748">
                  <c:v>0.54614964500273078</c:v>
                </c:pt>
                <c:pt idx="749">
                  <c:v>0.556266340323747</c:v>
                </c:pt>
                <c:pt idx="750">
                  <c:v>0.55303616856542415</c:v>
                </c:pt>
                <c:pt idx="751">
                  <c:v>0.55819145967066697</c:v>
                </c:pt>
                <c:pt idx="752">
                  <c:v>0.55881531153953612</c:v>
                </c:pt>
                <c:pt idx="753">
                  <c:v>0.55881531153953612</c:v>
                </c:pt>
                <c:pt idx="754">
                  <c:v>0.55881531153953612</c:v>
                </c:pt>
                <c:pt idx="755">
                  <c:v>0.55865921787709494</c:v>
                </c:pt>
                <c:pt idx="756">
                  <c:v>0.56309476884959742</c:v>
                </c:pt>
                <c:pt idx="757">
                  <c:v>0.56201877142696566</c:v>
                </c:pt>
                <c:pt idx="758">
                  <c:v>0.5644933672029353</c:v>
                </c:pt>
                <c:pt idx="759">
                  <c:v>0.56947608200455579</c:v>
                </c:pt>
                <c:pt idx="760">
                  <c:v>0.56947608200455579</c:v>
                </c:pt>
                <c:pt idx="761">
                  <c:v>0.56947608200455579</c:v>
                </c:pt>
                <c:pt idx="762">
                  <c:v>0.57326301307039673</c:v>
                </c:pt>
                <c:pt idx="763">
                  <c:v>0.56908718415661275</c:v>
                </c:pt>
                <c:pt idx="764">
                  <c:v>0.56980056980056981</c:v>
                </c:pt>
                <c:pt idx="765">
                  <c:v>0.56554688383667007</c:v>
                </c:pt>
                <c:pt idx="766">
                  <c:v>0.56689342403628118</c:v>
                </c:pt>
                <c:pt idx="767">
                  <c:v>0.56689342403628118</c:v>
                </c:pt>
                <c:pt idx="768">
                  <c:v>0.56689342403628118</c:v>
                </c:pt>
                <c:pt idx="769">
                  <c:v>0.56802044873615454</c:v>
                </c:pt>
                <c:pt idx="770">
                  <c:v>0.57428358123241252</c:v>
                </c:pt>
                <c:pt idx="771">
                  <c:v>0.57224606580829751</c:v>
                </c:pt>
                <c:pt idx="772">
                  <c:v>0.57300022920009164</c:v>
                </c:pt>
                <c:pt idx="773">
                  <c:v>0.57045065601825451</c:v>
                </c:pt>
                <c:pt idx="774">
                  <c:v>0.57045065601825451</c:v>
                </c:pt>
                <c:pt idx="775">
                  <c:v>0.57045065601825451</c:v>
                </c:pt>
                <c:pt idx="776">
                  <c:v>0.57553956834532372</c:v>
                </c:pt>
                <c:pt idx="777">
                  <c:v>0.57693417181099638</c:v>
                </c:pt>
                <c:pt idx="778">
                  <c:v>0.57643532395665209</c:v>
                </c:pt>
                <c:pt idx="779">
                  <c:v>0.58548009367681497</c:v>
                </c:pt>
                <c:pt idx="780">
                  <c:v>0.58554865909357068</c:v>
                </c:pt>
                <c:pt idx="781">
                  <c:v>0.58554865909357068</c:v>
                </c:pt>
                <c:pt idx="782">
                  <c:v>0.58554865909357068</c:v>
                </c:pt>
                <c:pt idx="783">
                  <c:v>0.5864414731409805</c:v>
                </c:pt>
                <c:pt idx="784">
                  <c:v>0.59189109203906476</c:v>
                </c:pt>
                <c:pt idx="785">
                  <c:v>0.59797883154936315</c:v>
                </c:pt>
                <c:pt idx="786">
                  <c:v>0.5969080164746613</c:v>
                </c:pt>
                <c:pt idx="787">
                  <c:v>0.59373608431052394</c:v>
                </c:pt>
                <c:pt idx="788">
                  <c:v>0.59373608431052394</c:v>
                </c:pt>
                <c:pt idx="789">
                  <c:v>0.59373608431052394</c:v>
                </c:pt>
                <c:pt idx="790">
                  <c:v>0.59470710674992566</c:v>
                </c:pt>
                <c:pt idx="791">
                  <c:v>0.59630292188431722</c:v>
                </c:pt>
                <c:pt idx="792">
                  <c:v>0.60204695966285371</c:v>
                </c:pt>
                <c:pt idx="793">
                  <c:v>0.60024009603841544</c:v>
                </c:pt>
                <c:pt idx="794">
                  <c:v>0.59294396679513783</c:v>
                </c:pt>
                <c:pt idx="795">
                  <c:v>0.59294396679513783</c:v>
                </c:pt>
                <c:pt idx="796">
                  <c:v>0.59294396679513783</c:v>
                </c:pt>
                <c:pt idx="797">
                  <c:v>0.58616647127784294</c:v>
                </c:pt>
                <c:pt idx="798">
                  <c:v>0.58719906048150317</c:v>
                </c:pt>
                <c:pt idx="799">
                  <c:v>0.5940358797671379</c:v>
                </c:pt>
                <c:pt idx="800">
                  <c:v>0.58719906048150317</c:v>
                </c:pt>
                <c:pt idx="801">
                  <c:v>0.58573729682237519</c:v>
                </c:pt>
                <c:pt idx="802">
                  <c:v>0.58573729682237519</c:v>
                </c:pt>
                <c:pt idx="803">
                  <c:v>0.58573729682237519</c:v>
                </c:pt>
                <c:pt idx="804">
                  <c:v>0.58013052936910814</c:v>
                </c:pt>
                <c:pt idx="805">
                  <c:v>0.58616647127784294</c:v>
                </c:pt>
                <c:pt idx="806">
                  <c:v>0.58771672054069934</c:v>
                </c:pt>
                <c:pt idx="807">
                  <c:v>0.57448153041879702</c:v>
                </c:pt>
                <c:pt idx="808">
                  <c:v>0.57720057720057727</c:v>
                </c:pt>
                <c:pt idx="809">
                  <c:v>0.57720057720057727</c:v>
                </c:pt>
                <c:pt idx="810">
                  <c:v>0.57720057720057727</c:v>
                </c:pt>
                <c:pt idx="811">
                  <c:v>0.57770075101097629</c:v>
                </c:pt>
                <c:pt idx="812">
                  <c:v>0.57504312823461756</c:v>
                </c:pt>
                <c:pt idx="813">
                  <c:v>0.57527469366622563</c:v>
                </c:pt>
                <c:pt idx="814">
                  <c:v>0.57770075101097629</c:v>
                </c:pt>
                <c:pt idx="815">
                  <c:v>0.57411872775289929</c:v>
                </c:pt>
                <c:pt idx="816">
                  <c:v>0.57411872775289929</c:v>
                </c:pt>
                <c:pt idx="817">
                  <c:v>0.57411872775289929</c:v>
                </c:pt>
                <c:pt idx="818">
                  <c:v>0.5724098454493417</c:v>
                </c:pt>
                <c:pt idx="819">
                  <c:v>0.56963827969239533</c:v>
                </c:pt>
                <c:pt idx="820">
                  <c:v>0.57703404500865552</c:v>
                </c:pt>
                <c:pt idx="821">
                  <c:v>0.57887120115774238</c:v>
                </c:pt>
                <c:pt idx="822">
                  <c:v>0.58520599250936323</c:v>
                </c:pt>
                <c:pt idx="823">
                  <c:v>0.58520599250936323</c:v>
                </c:pt>
                <c:pt idx="824">
                  <c:v>0.58520599250936323</c:v>
                </c:pt>
                <c:pt idx="825">
                  <c:v>0.58806233460746837</c:v>
                </c:pt>
                <c:pt idx="826">
                  <c:v>0.58927519151443719</c:v>
                </c:pt>
                <c:pt idx="827">
                  <c:v>0.59241706161137442</c:v>
                </c:pt>
                <c:pt idx="828">
                  <c:v>0.59488399762046396</c:v>
                </c:pt>
                <c:pt idx="829">
                  <c:v>0.59252236771938138</c:v>
                </c:pt>
                <c:pt idx="830">
                  <c:v>0.59252236771938138</c:v>
                </c:pt>
                <c:pt idx="831">
                  <c:v>0.59252236771938138</c:v>
                </c:pt>
                <c:pt idx="832">
                  <c:v>0.59234687833195121</c:v>
                </c:pt>
                <c:pt idx="833">
                  <c:v>0.59393003504187203</c:v>
                </c:pt>
                <c:pt idx="834">
                  <c:v>0.59851568111084508</c:v>
                </c:pt>
                <c:pt idx="835">
                  <c:v>0.60286360211002266</c:v>
                </c:pt>
                <c:pt idx="836">
                  <c:v>0.59916117435590177</c:v>
                </c:pt>
                <c:pt idx="837">
                  <c:v>0.59916117435590177</c:v>
                </c:pt>
                <c:pt idx="838">
                  <c:v>0.59916117435590177</c:v>
                </c:pt>
                <c:pt idx="839">
                  <c:v>0.59970014992503751</c:v>
                </c:pt>
                <c:pt idx="840">
                  <c:v>0.6035003017501509</c:v>
                </c:pt>
                <c:pt idx="841">
                  <c:v>0.60386473429951693</c:v>
                </c:pt>
                <c:pt idx="842">
                  <c:v>0.59737156511350065</c:v>
                </c:pt>
                <c:pt idx="843">
                  <c:v>0.59790732436472338</c:v>
                </c:pt>
                <c:pt idx="844">
                  <c:v>0.59790732436472338</c:v>
                </c:pt>
                <c:pt idx="845">
                  <c:v>0.59790732436472338</c:v>
                </c:pt>
                <c:pt idx="846">
                  <c:v>0.59648076349537726</c:v>
                </c:pt>
                <c:pt idx="847">
                  <c:v>0.58778581085052606</c:v>
                </c:pt>
                <c:pt idx="848">
                  <c:v>0.59066745422327227</c:v>
                </c:pt>
                <c:pt idx="849">
                  <c:v>0.60150375939849621</c:v>
                </c:pt>
                <c:pt idx="850">
                  <c:v>0.60705396709767501</c:v>
                </c:pt>
                <c:pt idx="851">
                  <c:v>0.60705396709767501</c:v>
                </c:pt>
                <c:pt idx="852">
                  <c:v>0.60705396709767501</c:v>
                </c:pt>
                <c:pt idx="853">
                  <c:v>0.60240963855421692</c:v>
                </c:pt>
                <c:pt idx="854">
                  <c:v>0.60150375939849621</c:v>
                </c:pt>
                <c:pt idx="855">
                  <c:v>0.5988023952095809</c:v>
                </c:pt>
                <c:pt idx="856">
                  <c:v>0.59189109203906476</c:v>
                </c:pt>
                <c:pt idx="857">
                  <c:v>0.59136605558840916</c:v>
                </c:pt>
                <c:pt idx="858">
                  <c:v>0.59136605558840916</c:v>
                </c:pt>
                <c:pt idx="859">
                  <c:v>0.59136605558840916</c:v>
                </c:pt>
                <c:pt idx="860">
                  <c:v>0.59772863120143449</c:v>
                </c:pt>
                <c:pt idx="861">
                  <c:v>0.60099765610914124</c:v>
                </c:pt>
                <c:pt idx="862">
                  <c:v>0.60096153846153844</c:v>
                </c:pt>
                <c:pt idx="863">
                  <c:v>0.60222824450466728</c:v>
                </c:pt>
                <c:pt idx="864">
                  <c:v>0.60661207158022445</c:v>
                </c:pt>
                <c:pt idx="865">
                  <c:v>0.60661207158022445</c:v>
                </c:pt>
                <c:pt idx="866">
                  <c:v>0.60661207158022445</c:v>
                </c:pt>
                <c:pt idx="867">
                  <c:v>0.60753341433778862</c:v>
                </c:pt>
                <c:pt idx="868">
                  <c:v>0.60422960725075525</c:v>
                </c:pt>
                <c:pt idx="869">
                  <c:v>0.60642813826561548</c:v>
                </c:pt>
                <c:pt idx="870">
                  <c:v>0.60339105774452417</c:v>
                </c:pt>
                <c:pt idx="871">
                  <c:v>0.60386473429951693</c:v>
                </c:pt>
                <c:pt idx="872">
                  <c:v>0.60386473429951693</c:v>
                </c:pt>
                <c:pt idx="873">
                  <c:v>0.60386473429951693</c:v>
                </c:pt>
                <c:pt idx="874">
                  <c:v>0.6025185274447189</c:v>
                </c:pt>
                <c:pt idx="875">
                  <c:v>0.59970014992503751</c:v>
                </c:pt>
                <c:pt idx="876">
                  <c:v>0.59916117435590177</c:v>
                </c:pt>
                <c:pt idx="877">
                  <c:v>0.60624431645953325</c:v>
                </c:pt>
                <c:pt idx="878">
                  <c:v>0.61432608428553881</c:v>
                </c:pt>
                <c:pt idx="879">
                  <c:v>0.61432608428553881</c:v>
                </c:pt>
                <c:pt idx="880">
                  <c:v>0.61432608428553881</c:v>
                </c:pt>
                <c:pt idx="881">
                  <c:v>0.61278264599546539</c:v>
                </c:pt>
                <c:pt idx="882">
                  <c:v>0.61614294516327783</c:v>
                </c:pt>
                <c:pt idx="883">
                  <c:v>0.61236987140232702</c:v>
                </c:pt>
                <c:pt idx="884">
                  <c:v>0.61462814996926862</c:v>
                </c:pt>
                <c:pt idx="885">
                  <c:v>0.61406202026404666</c:v>
                </c:pt>
                <c:pt idx="886">
                  <c:v>0.61406202026404666</c:v>
                </c:pt>
                <c:pt idx="887">
                  <c:v>0.61406202026404666</c:v>
                </c:pt>
                <c:pt idx="888">
                  <c:v>0.6154603643525357</c:v>
                </c:pt>
                <c:pt idx="889">
                  <c:v>0.6097560975609756</c:v>
                </c:pt>
                <c:pt idx="890">
                  <c:v>0.60624431645953325</c:v>
                </c:pt>
                <c:pt idx="891">
                  <c:v>0.61113487746745698</c:v>
                </c:pt>
                <c:pt idx="892">
                  <c:v>0.61012812690665041</c:v>
                </c:pt>
                <c:pt idx="893">
                  <c:v>0.61012812690665041</c:v>
                </c:pt>
                <c:pt idx="894">
                  <c:v>0.61012812690665041</c:v>
                </c:pt>
                <c:pt idx="895">
                  <c:v>0.61462814996926862</c:v>
                </c:pt>
                <c:pt idx="896">
                  <c:v>0.61996280223186606</c:v>
                </c:pt>
                <c:pt idx="897">
                  <c:v>0.61919504643962853</c:v>
                </c:pt>
                <c:pt idx="898">
                  <c:v>0.62227753578095835</c:v>
                </c:pt>
                <c:pt idx="899">
                  <c:v>0.62150403977625857</c:v>
                </c:pt>
                <c:pt idx="900">
                  <c:v>0.62150403977625857</c:v>
                </c:pt>
                <c:pt idx="901">
                  <c:v>0.62150403977625857</c:v>
                </c:pt>
                <c:pt idx="902">
                  <c:v>0.61881188118811881</c:v>
                </c:pt>
                <c:pt idx="903">
                  <c:v>0.62316943977067363</c:v>
                </c:pt>
                <c:pt idx="904">
                  <c:v>0.62449259976269278</c:v>
                </c:pt>
                <c:pt idx="905">
                  <c:v>0.6259780907668232</c:v>
                </c:pt>
                <c:pt idx="906">
                  <c:v>0.62266500622665</c:v>
                </c:pt>
                <c:pt idx="907">
                  <c:v>0.62266500622665</c:v>
                </c:pt>
                <c:pt idx="908">
                  <c:v>0.62266500622665</c:v>
                </c:pt>
                <c:pt idx="909">
                  <c:v>0.62814070351758788</c:v>
                </c:pt>
                <c:pt idx="910">
                  <c:v>0.62324711748208161</c:v>
                </c:pt>
                <c:pt idx="911">
                  <c:v>0.62578222778473092</c:v>
                </c:pt>
                <c:pt idx="912">
                  <c:v>0.6224712107065048</c:v>
                </c:pt>
                <c:pt idx="913">
                  <c:v>0.62161994156772549</c:v>
                </c:pt>
                <c:pt idx="914">
                  <c:v>0.62161994156772549</c:v>
                </c:pt>
                <c:pt idx="915">
                  <c:v>0.62161994156772549</c:v>
                </c:pt>
                <c:pt idx="916">
                  <c:v>0.62441461130190445</c:v>
                </c:pt>
                <c:pt idx="917">
                  <c:v>0.62324711748208161</c:v>
                </c:pt>
                <c:pt idx="918">
                  <c:v>0.62146541544963019</c:v>
                </c:pt>
                <c:pt idx="919">
                  <c:v>0.6184291898577613</c:v>
                </c:pt>
                <c:pt idx="920">
                  <c:v>0.62421972534332082</c:v>
                </c:pt>
                <c:pt idx="921">
                  <c:v>0.62421972534332082</c:v>
                </c:pt>
                <c:pt idx="922">
                  <c:v>0.62421972534332082</c:v>
                </c:pt>
                <c:pt idx="923">
                  <c:v>0.62578222778473092</c:v>
                </c:pt>
                <c:pt idx="924">
                  <c:v>0.627549419516787</c:v>
                </c:pt>
                <c:pt idx="925">
                  <c:v>0.62539086929330834</c:v>
                </c:pt>
                <c:pt idx="926">
                  <c:v>0.62912865681031771</c:v>
                </c:pt>
                <c:pt idx="927">
                  <c:v>0.62723452298814519</c:v>
                </c:pt>
                <c:pt idx="928">
                  <c:v>0.62723452298814519</c:v>
                </c:pt>
                <c:pt idx="929">
                  <c:v>0.62723452298814519</c:v>
                </c:pt>
                <c:pt idx="930">
                  <c:v>0.63091482649842268</c:v>
                </c:pt>
                <c:pt idx="931">
                  <c:v>0.63131313131313127</c:v>
                </c:pt>
                <c:pt idx="932">
                  <c:v>0.63111391606184919</c:v>
                </c:pt>
                <c:pt idx="933">
                  <c:v>0.63439700564613333</c:v>
                </c:pt>
                <c:pt idx="934">
                  <c:v>0.63593004769475359</c:v>
                </c:pt>
                <c:pt idx="935">
                  <c:v>0.63593004769475359</c:v>
                </c:pt>
                <c:pt idx="936">
                  <c:v>0.63593004769475359</c:v>
                </c:pt>
                <c:pt idx="937">
                  <c:v>0.63512226103524927</c:v>
                </c:pt>
                <c:pt idx="938">
                  <c:v>0.63572790845518123</c:v>
                </c:pt>
                <c:pt idx="939">
                  <c:v>0.6402048655569782</c:v>
                </c:pt>
                <c:pt idx="940">
                  <c:v>0.63926356836923859</c:v>
                </c:pt>
                <c:pt idx="941">
                  <c:v>0.64123116383456236</c:v>
                </c:pt>
                <c:pt idx="942">
                  <c:v>0.64123116383456236</c:v>
                </c:pt>
                <c:pt idx="943">
                  <c:v>0.64123116383456236</c:v>
                </c:pt>
                <c:pt idx="944">
                  <c:v>0.63836578359399931</c:v>
                </c:pt>
                <c:pt idx="945">
                  <c:v>0.63463857333248708</c:v>
                </c:pt>
                <c:pt idx="946">
                  <c:v>0.63271116735210375</c:v>
                </c:pt>
                <c:pt idx="947">
                  <c:v>0.63063631203884718</c:v>
                </c:pt>
                <c:pt idx="948">
                  <c:v>0.62295592586824478</c:v>
                </c:pt>
                <c:pt idx="949">
                  <c:v>0.62295592586824478</c:v>
                </c:pt>
                <c:pt idx="950">
                  <c:v>0.62295592586824478</c:v>
                </c:pt>
                <c:pt idx="951">
                  <c:v>0.62073246430788331</c:v>
                </c:pt>
                <c:pt idx="952">
                  <c:v>0.61557402277623885</c:v>
                </c:pt>
                <c:pt idx="953">
                  <c:v>0.61368517950291501</c:v>
                </c:pt>
                <c:pt idx="954">
                  <c:v>0.61690314620604569</c:v>
                </c:pt>
                <c:pt idx="955">
                  <c:v>0.61124694376528121</c:v>
                </c:pt>
                <c:pt idx="956">
                  <c:v>0.61124694376528121</c:v>
                </c:pt>
                <c:pt idx="957">
                  <c:v>0.61124694376528121</c:v>
                </c:pt>
                <c:pt idx="958">
                  <c:v>0.6116207951070336</c:v>
                </c:pt>
                <c:pt idx="959">
                  <c:v>0.6097560975609756</c:v>
                </c:pt>
                <c:pt idx="960">
                  <c:v>0.61557402277623885</c:v>
                </c:pt>
                <c:pt idx="961">
                  <c:v>0.61957868649318459</c:v>
                </c:pt>
                <c:pt idx="962">
                  <c:v>0.61766522544780733</c:v>
                </c:pt>
                <c:pt idx="963">
                  <c:v>0.61766522544780733</c:v>
                </c:pt>
                <c:pt idx="964">
                  <c:v>0.61766522544780733</c:v>
                </c:pt>
                <c:pt idx="965">
                  <c:v>0.61387354205033762</c:v>
                </c:pt>
                <c:pt idx="966">
                  <c:v>0.61050061050061055</c:v>
                </c:pt>
                <c:pt idx="967">
                  <c:v>0.61614294516327783</c:v>
                </c:pt>
                <c:pt idx="968">
                  <c:v>0.61595318755774564</c:v>
                </c:pt>
                <c:pt idx="969">
                  <c:v>0.61188276326255886</c:v>
                </c:pt>
                <c:pt idx="970">
                  <c:v>0.61188276326255886</c:v>
                </c:pt>
                <c:pt idx="971">
                  <c:v>0.61188276326255886</c:v>
                </c:pt>
                <c:pt idx="972">
                  <c:v>0.60742270546073007</c:v>
                </c:pt>
                <c:pt idx="973">
                  <c:v>0.60313630880579017</c:v>
                </c:pt>
                <c:pt idx="974">
                  <c:v>0.59855150535703594</c:v>
                </c:pt>
                <c:pt idx="975">
                  <c:v>0.59206631142687982</c:v>
                </c:pt>
                <c:pt idx="976">
                  <c:v>0.57613642910641238</c:v>
                </c:pt>
                <c:pt idx="977">
                  <c:v>0.57613642910641238</c:v>
                </c:pt>
                <c:pt idx="978">
                  <c:v>0.57613642910641238</c:v>
                </c:pt>
                <c:pt idx="979">
                  <c:v>0.57954216169226314</c:v>
                </c:pt>
                <c:pt idx="980">
                  <c:v>0.56882821387940841</c:v>
                </c:pt>
                <c:pt idx="981">
                  <c:v>0.55975370836831795</c:v>
                </c:pt>
                <c:pt idx="982">
                  <c:v>0.54854635216675807</c:v>
                </c:pt>
                <c:pt idx="983">
                  <c:v>0.56227157717177401</c:v>
                </c:pt>
                <c:pt idx="984">
                  <c:v>0.56227157717177401</c:v>
                </c:pt>
                <c:pt idx="985">
                  <c:v>0.56227157717177401</c:v>
                </c:pt>
                <c:pt idx="986">
                  <c:v>0.5553087516659263</c:v>
                </c:pt>
                <c:pt idx="987">
                  <c:v>0.54614964500273078</c:v>
                </c:pt>
                <c:pt idx="988">
                  <c:v>0.53504547886570364</c:v>
                </c:pt>
                <c:pt idx="989">
                  <c:v>0.52548607461902264</c:v>
                </c:pt>
                <c:pt idx="990">
                  <c:v>0.54839594187003016</c:v>
                </c:pt>
                <c:pt idx="991">
                  <c:v>0.54839594187003016</c:v>
                </c:pt>
                <c:pt idx="992">
                  <c:v>0.54839594187003016</c:v>
                </c:pt>
                <c:pt idx="993">
                  <c:v>0.55501595670875536</c:v>
                </c:pt>
                <c:pt idx="994">
                  <c:v>0.55035773252614206</c:v>
                </c:pt>
                <c:pt idx="995">
                  <c:v>0.54274084124830391</c:v>
                </c:pt>
                <c:pt idx="996">
                  <c:v>0.54555373704309873</c:v>
                </c:pt>
                <c:pt idx="997">
                  <c:v>0.5420054200542006</c:v>
                </c:pt>
                <c:pt idx="998">
                  <c:v>0.5420054200542006</c:v>
                </c:pt>
                <c:pt idx="999">
                  <c:v>0.5420054200542006</c:v>
                </c:pt>
                <c:pt idx="1000">
                  <c:v>0.52110474205315271</c:v>
                </c:pt>
                <c:pt idx="1001">
                  <c:v>0.51988562516246428</c:v>
                </c:pt>
                <c:pt idx="1002">
                  <c:v>0.51480051480051481</c:v>
                </c:pt>
                <c:pt idx="1003">
                  <c:v>0.49900199600798401</c:v>
                </c:pt>
                <c:pt idx="1004">
                  <c:v>0.49912652857499379</c:v>
                </c:pt>
                <c:pt idx="1005">
                  <c:v>0.49912652857499379</c:v>
                </c:pt>
                <c:pt idx="1006">
                  <c:v>0.49912652857499379</c:v>
                </c:pt>
                <c:pt idx="1007">
                  <c:v>0.46185109920561612</c:v>
                </c:pt>
                <c:pt idx="1008">
                  <c:v>0.45085662759242562</c:v>
                </c:pt>
                <c:pt idx="1009">
                  <c:v>0.41911148365465212</c:v>
                </c:pt>
                <c:pt idx="1010">
                  <c:v>0.45105999097880017</c:v>
                </c:pt>
                <c:pt idx="1011">
                  <c:v>0.44212574056061543</c:v>
                </c:pt>
                <c:pt idx="1012">
                  <c:v>0.44212574056061543</c:v>
                </c:pt>
                <c:pt idx="1013">
                  <c:v>0.44212574056061543</c:v>
                </c:pt>
                <c:pt idx="1014">
                  <c:v>0.45829514207149408</c:v>
                </c:pt>
                <c:pt idx="1015">
                  <c:v>0.47732696897374699</c:v>
                </c:pt>
                <c:pt idx="1016">
                  <c:v>0.45966444495518272</c:v>
                </c:pt>
                <c:pt idx="1017">
                  <c:v>0.4480286738351254</c:v>
                </c:pt>
                <c:pt idx="1018">
                  <c:v>0.4700352526439483</c:v>
                </c:pt>
                <c:pt idx="1019">
                  <c:v>0.4700352526439483</c:v>
                </c:pt>
                <c:pt idx="1020">
                  <c:v>0.4700352526439483</c:v>
                </c:pt>
                <c:pt idx="1021">
                  <c:v>0.47214353163361666</c:v>
                </c:pt>
                <c:pt idx="1022">
                  <c:v>0.45495905368516837</c:v>
                </c:pt>
                <c:pt idx="1023">
                  <c:v>0.42052144659377627</c:v>
                </c:pt>
                <c:pt idx="1024">
                  <c:v>0.4411116012351125</c:v>
                </c:pt>
                <c:pt idx="1025">
                  <c:v>0.43495280762037314</c:v>
                </c:pt>
                <c:pt idx="1026">
                  <c:v>0.43495280762037314</c:v>
                </c:pt>
                <c:pt idx="1027">
                  <c:v>0.43495280762037314</c:v>
                </c:pt>
                <c:pt idx="1028">
                  <c:v>0.4432034747152418</c:v>
                </c:pt>
                <c:pt idx="1029">
                  <c:v>0.4589261128958238</c:v>
                </c:pt>
                <c:pt idx="1030">
                  <c:v>0.46992481203007519</c:v>
                </c:pt>
                <c:pt idx="1031">
                  <c:v>0.47014574518100616</c:v>
                </c:pt>
                <c:pt idx="1032">
                  <c:v>0.46707146193367582</c:v>
                </c:pt>
                <c:pt idx="1033">
                  <c:v>0.46707146193367582</c:v>
                </c:pt>
                <c:pt idx="1034">
                  <c:v>0.46707146193367582</c:v>
                </c:pt>
                <c:pt idx="1035">
                  <c:v>0.45772874994278395</c:v>
                </c:pt>
                <c:pt idx="1036">
                  <c:v>0.47607712449416811</c:v>
                </c:pt>
                <c:pt idx="1037">
                  <c:v>0.47169811320754712</c:v>
                </c:pt>
                <c:pt idx="1038">
                  <c:v>0.46040515653775321</c:v>
                </c:pt>
                <c:pt idx="1039">
                  <c:v>0.46189376443418012</c:v>
                </c:pt>
                <c:pt idx="1040">
                  <c:v>0.46189376443418012</c:v>
                </c:pt>
                <c:pt idx="1041">
                  <c:v>0.46189376443418012</c:v>
                </c:pt>
                <c:pt idx="1042">
                  <c:v>0.46652670865407048</c:v>
                </c:pt>
                <c:pt idx="1043">
                  <c:v>0.44838022643201436</c:v>
                </c:pt>
                <c:pt idx="1044">
                  <c:v>0.43788588693786396</c:v>
                </c:pt>
                <c:pt idx="1045">
                  <c:v>0.42992261392949266</c:v>
                </c:pt>
                <c:pt idx="1046">
                  <c:v>0.43763676148796499</c:v>
                </c:pt>
                <c:pt idx="1047">
                  <c:v>0.43763676148796499</c:v>
                </c:pt>
                <c:pt idx="1048">
                  <c:v>0.43763676148796499</c:v>
                </c:pt>
                <c:pt idx="1049">
                  <c:v>0.4315925766076823</c:v>
                </c:pt>
                <c:pt idx="1050">
                  <c:v>0.43658589827548566</c:v>
                </c:pt>
                <c:pt idx="1051">
                  <c:v>0.42083999663328003</c:v>
                </c:pt>
                <c:pt idx="1052">
                  <c:v>0.41732743510558384</c:v>
                </c:pt>
                <c:pt idx="1053">
                  <c:v>0.40494027130998178</c:v>
                </c:pt>
                <c:pt idx="1054">
                  <c:v>0.40494027130998178</c:v>
                </c:pt>
                <c:pt idx="1055">
                  <c:v>0.40494027130998178</c:v>
                </c:pt>
                <c:pt idx="1056">
                  <c:v>0.42589437819420783</c:v>
                </c:pt>
                <c:pt idx="1057">
                  <c:v>0.42789901583226353</c:v>
                </c:pt>
                <c:pt idx="1058">
                  <c:v>0.43215211754537597</c:v>
                </c:pt>
                <c:pt idx="1059">
                  <c:v>0.44312491691407807</c:v>
                </c:pt>
                <c:pt idx="1060">
                  <c:v>0.4359197907585004</c:v>
                </c:pt>
                <c:pt idx="1061">
                  <c:v>0.4359197907585004</c:v>
                </c:pt>
                <c:pt idx="1062">
                  <c:v>0.4359197907585004</c:v>
                </c:pt>
                <c:pt idx="1063">
                  <c:v>0.42544139544777709</c:v>
                </c:pt>
                <c:pt idx="1064">
                  <c:v>0.41657987919183503</c:v>
                </c:pt>
                <c:pt idx="1065">
                  <c:v>0.41844505816386307</c:v>
                </c:pt>
                <c:pt idx="1066">
                  <c:v>0.39920159680638723</c:v>
                </c:pt>
                <c:pt idx="1067">
                  <c:v>0.38480038480038481</c:v>
                </c:pt>
                <c:pt idx="1068">
                  <c:v>0.38480038480038481</c:v>
                </c:pt>
                <c:pt idx="1069">
                  <c:v>0.38480038480038481</c:v>
                </c:pt>
                <c:pt idx="1070">
                  <c:v>0.40908161178155039</c:v>
                </c:pt>
                <c:pt idx="1071">
                  <c:v>0.40273862263391058</c:v>
                </c:pt>
                <c:pt idx="1072">
                  <c:v>0.41339396444811904</c:v>
                </c:pt>
                <c:pt idx="1073">
                  <c:v>0.42725913266396071</c:v>
                </c:pt>
                <c:pt idx="1074">
                  <c:v>0.42176296921130324</c:v>
                </c:pt>
                <c:pt idx="1075">
                  <c:v>0.42176296921130324</c:v>
                </c:pt>
                <c:pt idx="1076">
                  <c:v>0.42176296921130324</c:v>
                </c:pt>
                <c:pt idx="1077">
                  <c:v>0.4244842516342644</c:v>
                </c:pt>
                <c:pt idx="1078">
                  <c:v>0.4222081486172683</c:v>
                </c:pt>
                <c:pt idx="1079">
                  <c:v>0.42553191489361702</c:v>
                </c:pt>
                <c:pt idx="1080">
                  <c:v>0.42283298097251582</c:v>
                </c:pt>
                <c:pt idx="1081">
                  <c:v>0.42199434527577334</c:v>
                </c:pt>
                <c:pt idx="1082">
                  <c:v>0.42199434527577334</c:v>
                </c:pt>
                <c:pt idx="1083">
                  <c:v>0.42199434527577334</c:v>
                </c:pt>
                <c:pt idx="1084">
                  <c:v>0.41981528127623846</c:v>
                </c:pt>
                <c:pt idx="1085">
                  <c:v>0.4206098843322818</c:v>
                </c:pt>
                <c:pt idx="1086">
                  <c:v>0.42078687144961074</c:v>
                </c:pt>
                <c:pt idx="1087">
                  <c:v>0.41937513105472846</c:v>
                </c:pt>
                <c:pt idx="1088">
                  <c:v>0.42052144659377627</c:v>
                </c:pt>
                <c:pt idx="1089">
                  <c:v>0.41937513105472846</c:v>
                </c:pt>
                <c:pt idx="1090">
                  <c:v>0.41937513105472846</c:v>
                </c:pt>
                <c:pt idx="1091">
                  <c:v>0.41666666666666669</c:v>
                </c:pt>
                <c:pt idx="1092">
                  <c:v>0.42850409221408065</c:v>
                </c:pt>
                <c:pt idx="1093">
                  <c:v>0.43187216583891164</c:v>
                </c:pt>
                <c:pt idx="1094">
                  <c:v>0.42890842805061119</c:v>
                </c:pt>
                <c:pt idx="1095">
                  <c:v>0.43060758730568838</c:v>
                </c:pt>
                <c:pt idx="1096">
                  <c:v>0.43060758730568838</c:v>
                </c:pt>
                <c:pt idx="1097">
                  <c:v>0.43060758730568838</c:v>
                </c:pt>
                <c:pt idx="1098">
                  <c:v>0.43788588693786396</c:v>
                </c:pt>
                <c:pt idx="1099">
                  <c:v>0.45167118337850048</c:v>
                </c:pt>
                <c:pt idx="1100">
                  <c:v>0.44662795891022783</c:v>
                </c:pt>
                <c:pt idx="1101">
                  <c:v>0.44208664898320071</c:v>
                </c:pt>
                <c:pt idx="1102">
                  <c:v>0.43554006968641118</c:v>
                </c:pt>
                <c:pt idx="1103">
                  <c:v>0.43554006968641118</c:v>
                </c:pt>
                <c:pt idx="1104">
                  <c:v>0.43554006968641118</c:v>
                </c:pt>
                <c:pt idx="1105">
                  <c:v>0.42969169620797082</c:v>
                </c:pt>
                <c:pt idx="1106">
                  <c:v>0.43398068785939026</c:v>
                </c:pt>
                <c:pt idx="1107">
                  <c:v>0.4222081486172683</c:v>
                </c:pt>
                <c:pt idx="1108">
                  <c:v>0.4213187276174426</c:v>
                </c:pt>
                <c:pt idx="1109">
                  <c:v>0.4283939510774108</c:v>
                </c:pt>
                <c:pt idx="1110">
                  <c:v>0.4283939510774108</c:v>
                </c:pt>
                <c:pt idx="1111">
                  <c:v>0.4283939510774108</c:v>
                </c:pt>
                <c:pt idx="1112">
                  <c:v>0.42992261392949266</c:v>
                </c:pt>
                <c:pt idx="1113">
                  <c:v>0.42328042328042331</c:v>
                </c:pt>
                <c:pt idx="1114">
                  <c:v>0.42354934349851753</c:v>
                </c:pt>
                <c:pt idx="1115">
                  <c:v>0.42775258790315679</c:v>
                </c:pt>
                <c:pt idx="1116">
                  <c:v>0.42622112351888158</c:v>
                </c:pt>
                <c:pt idx="1117">
                  <c:v>0.42622112351888158</c:v>
                </c:pt>
                <c:pt idx="1118">
                  <c:v>0.42622112351888158</c:v>
                </c:pt>
                <c:pt idx="1119">
                  <c:v>0.43205875999135884</c:v>
                </c:pt>
                <c:pt idx="1120">
                  <c:v>0.43205875999135884</c:v>
                </c:pt>
                <c:pt idx="1121">
                  <c:v>0.43601482450403317</c:v>
                </c:pt>
                <c:pt idx="1122">
                  <c:v>0.43779003589878296</c:v>
                </c:pt>
                <c:pt idx="1123">
                  <c:v>0.43088590141330574</c:v>
                </c:pt>
                <c:pt idx="1124">
                  <c:v>0.43088590141330574</c:v>
                </c:pt>
                <c:pt idx="1125">
                  <c:v>0.43088590141330574</c:v>
                </c:pt>
                <c:pt idx="1126">
                  <c:v>0.42480883602378927</c:v>
                </c:pt>
                <c:pt idx="1127">
                  <c:v>0.43168573278653138</c:v>
                </c:pt>
                <c:pt idx="1128">
                  <c:v>0.43898156277436345</c:v>
                </c:pt>
                <c:pt idx="1129">
                  <c:v>0.43308791684711995</c:v>
                </c:pt>
                <c:pt idx="1130">
                  <c:v>0.44296788482834998</c:v>
                </c:pt>
                <c:pt idx="1131">
                  <c:v>0.44296788482834998</c:v>
                </c:pt>
                <c:pt idx="1132">
                  <c:v>0.44296788482834998</c:v>
                </c:pt>
                <c:pt idx="1133">
                  <c:v>0.44688742905662066</c:v>
                </c:pt>
                <c:pt idx="1134">
                  <c:v>0.4448794376723908</c:v>
                </c:pt>
                <c:pt idx="1135">
                  <c:v>0.44072278536800352</c:v>
                </c:pt>
                <c:pt idx="1136">
                  <c:v>0.43582479843103067</c:v>
                </c:pt>
                <c:pt idx="1137">
                  <c:v>0.43869269576661546</c:v>
                </c:pt>
                <c:pt idx="1138">
                  <c:v>0.43869269576661546</c:v>
                </c:pt>
                <c:pt idx="1139">
                  <c:v>0.43869269576661546</c:v>
                </c:pt>
                <c:pt idx="1140">
                  <c:v>0.44052863436123346</c:v>
                </c:pt>
                <c:pt idx="1141">
                  <c:v>0.43168573278653138</c:v>
                </c:pt>
                <c:pt idx="1142">
                  <c:v>0.42399830400678401</c:v>
                </c:pt>
                <c:pt idx="1143">
                  <c:v>0.42771599657827203</c:v>
                </c:pt>
                <c:pt idx="1144">
                  <c:v>0.41806020066889632</c:v>
                </c:pt>
                <c:pt idx="1145">
                  <c:v>0.41806020066889632</c:v>
                </c:pt>
                <c:pt idx="1146">
                  <c:v>0.41806020066889632</c:v>
                </c:pt>
                <c:pt idx="1147">
                  <c:v>0.4200798151648813</c:v>
                </c:pt>
                <c:pt idx="1148">
                  <c:v>0.41911148365465212</c:v>
                </c:pt>
                <c:pt idx="1149">
                  <c:v>0.41753653444676408</c:v>
                </c:pt>
                <c:pt idx="1150">
                  <c:v>0.42625745950554134</c:v>
                </c:pt>
                <c:pt idx="1151">
                  <c:v>0.42011511154056208</c:v>
                </c:pt>
                <c:pt idx="1152">
                  <c:v>0.42011511154056208</c:v>
                </c:pt>
                <c:pt idx="1153">
                  <c:v>0.42011511154056208</c:v>
                </c:pt>
                <c:pt idx="1154">
                  <c:v>0.41220115416323161</c:v>
                </c:pt>
                <c:pt idx="1155">
                  <c:v>0.40832993058391182</c:v>
                </c:pt>
                <c:pt idx="1156">
                  <c:v>0.41981528127623846</c:v>
                </c:pt>
                <c:pt idx="1157">
                  <c:v>0.41806020066889632</c:v>
                </c:pt>
                <c:pt idx="1158">
                  <c:v>0.42114129290376923</c:v>
                </c:pt>
                <c:pt idx="1159">
                  <c:v>0.42114129290376923</c:v>
                </c:pt>
                <c:pt idx="1160">
                  <c:v>0.42114129290376923</c:v>
                </c:pt>
                <c:pt idx="1161">
                  <c:v>0.42229729729729731</c:v>
                </c:pt>
                <c:pt idx="1162">
                  <c:v>0.42634832658281818</c:v>
                </c:pt>
                <c:pt idx="1163">
                  <c:v>0.42753313381787089</c:v>
                </c:pt>
                <c:pt idx="1164">
                  <c:v>0.43010752688172038</c:v>
                </c:pt>
                <c:pt idx="1165">
                  <c:v>0.43205875999135884</c:v>
                </c:pt>
                <c:pt idx="1166">
                  <c:v>0.43205875999135884</c:v>
                </c:pt>
                <c:pt idx="1167">
                  <c:v>0.43205875999135884</c:v>
                </c:pt>
                <c:pt idx="1168">
                  <c:v>0.44175464946768561</c:v>
                </c:pt>
                <c:pt idx="1169">
                  <c:v>0.43811610076670315</c:v>
                </c:pt>
                <c:pt idx="1170">
                  <c:v>0.43487714720591431</c:v>
                </c:pt>
                <c:pt idx="1171">
                  <c:v>0.44336067390822431</c:v>
                </c:pt>
                <c:pt idx="1172">
                  <c:v>0.44424700133274103</c:v>
                </c:pt>
                <c:pt idx="1173">
                  <c:v>0.44424700133274103</c:v>
                </c:pt>
                <c:pt idx="1174">
                  <c:v>0.44424700133274103</c:v>
                </c:pt>
                <c:pt idx="1175">
                  <c:v>0.43903938183255042</c:v>
                </c:pt>
                <c:pt idx="1176">
                  <c:v>0.44330171114460504</c:v>
                </c:pt>
                <c:pt idx="1177">
                  <c:v>0.4464285714285714</c:v>
                </c:pt>
                <c:pt idx="1178">
                  <c:v>0.447427293064877</c:v>
                </c:pt>
                <c:pt idx="1179">
                  <c:v>0.43917435221783047</c:v>
                </c:pt>
                <c:pt idx="1180">
                  <c:v>0.43917435221783047</c:v>
                </c:pt>
                <c:pt idx="1181">
                  <c:v>0.43917435221783047</c:v>
                </c:pt>
                <c:pt idx="1182">
                  <c:v>0.42979326943740059</c:v>
                </c:pt>
                <c:pt idx="1183">
                  <c:v>0.43427281017935465</c:v>
                </c:pt>
                <c:pt idx="1184">
                  <c:v>0.43497172683775553</c:v>
                </c:pt>
                <c:pt idx="1185">
                  <c:v>0.44583147570218462</c:v>
                </c:pt>
                <c:pt idx="1186">
                  <c:v>0.45310376076121434</c:v>
                </c:pt>
                <c:pt idx="1187">
                  <c:v>0.45310376076121434</c:v>
                </c:pt>
                <c:pt idx="1188">
                  <c:v>0.45310376076121434</c:v>
                </c:pt>
                <c:pt idx="1189">
                  <c:v>0.44893378226711561</c:v>
                </c:pt>
                <c:pt idx="1190">
                  <c:v>0.44782803403493054</c:v>
                </c:pt>
                <c:pt idx="1191">
                  <c:v>0.45419448607893897</c:v>
                </c:pt>
                <c:pt idx="1192">
                  <c:v>0.45882083046570316</c:v>
                </c:pt>
                <c:pt idx="1193">
                  <c:v>0.46051116739580933</c:v>
                </c:pt>
                <c:pt idx="1194">
                  <c:v>0.46051116739580933</c:v>
                </c:pt>
                <c:pt idx="1195">
                  <c:v>0.46051116739580933</c:v>
                </c:pt>
                <c:pt idx="1196">
                  <c:v>0.46051116739580933</c:v>
                </c:pt>
                <c:pt idx="1197">
                  <c:v>0.45825313903400239</c:v>
                </c:pt>
                <c:pt idx="1198">
                  <c:v>0.45392646391284613</c:v>
                </c:pt>
                <c:pt idx="1199">
                  <c:v>0.45798030684680557</c:v>
                </c:pt>
                <c:pt idx="1200">
                  <c:v>0.4558924093913837</c:v>
                </c:pt>
                <c:pt idx="1201">
                  <c:v>0.4558924093913837</c:v>
                </c:pt>
                <c:pt idx="1202">
                  <c:v>0.4558924093913837</c:v>
                </c:pt>
                <c:pt idx="1203">
                  <c:v>0.44792833146696531</c:v>
                </c:pt>
                <c:pt idx="1204">
                  <c:v>0.4463289444320464</c:v>
                </c:pt>
                <c:pt idx="1205">
                  <c:v>0.45120245454135272</c:v>
                </c:pt>
                <c:pt idx="1206">
                  <c:v>0.45075501464953793</c:v>
                </c:pt>
                <c:pt idx="1207">
                  <c:v>0.45553935860058314</c:v>
                </c:pt>
                <c:pt idx="1208">
                  <c:v>0.45553935860058314</c:v>
                </c:pt>
                <c:pt idx="1209">
                  <c:v>0.45553935860058314</c:v>
                </c:pt>
                <c:pt idx="1210">
                  <c:v>0.45475216007276037</c:v>
                </c:pt>
                <c:pt idx="1211">
                  <c:v>0.45361760036289411</c:v>
                </c:pt>
                <c:pt idx="1212">
                  <c:v>0.45998160073597055</c:v>
                </c:pt>
                <c:pt idx="1213">
                  <c:v>0.46025682330740558</c:v>
                </c:pt>
                <c:pt idx="1214">
                  <c:v>0.45662100456621008</c:v>
                </c:pt>
                <c:pt idx="1215">
                  <c:v>0.45662100456621008</c:v>
                </c:pt>
                <c:pt idx="1216">
                  <c:v>0.45662100456621008</c:v>
                </c:pt>
                <c:pt idx="1217">
                  <c:v>0.46783625730994149</c:v>
                </c:pt>
                <c:pt idx="1218">
                  <c:v>0.46718056528848401</c:v>
                </c:pt>
                <c:pt idx="1219">
                  <c:v>0.47074330367650524</c:v>
                </c:pt>
                <c:pt idx="1220">
                  <c:v>0.47472110135295514</c:v>
                </c:pt>
                <c:pt idx="1221">
                  <c:v>0.48039969254419679</c:v>
                </c:pt>
                <c:pt idx="1222">
                  <c:v>0.48039969254419679</c:v>
                </c:pt>
                <c:pt idx="1223">
                  <c:v>0.48039969254419679</c:v>
                </c:pt>
                <c:pt idx="1224">
                  <c:v>0.48454307587944567</c:v>
                </c:pt>
                <c:pt idx="1225">
                  <c:v>0.48414427499394819</c:v>
                </c:pt>
                <c:pt idx="1226">
                  <c:v>0.475511174512601</c:v>
                </c:pt>
                <c:pt idx="1227">
                  <c:v>0.47755491881566381</c:v>
                </c:pt>
                <c:pt idx="1228">
                  <c:v>0.48250904704463216</c:v>
                </c:pt>
                <c:pt idx="1229">
                  <c:v>0.48250904704463216</c:v>
                </c:pt>
                <c:pt idx="1230">
                  <c:v>0.48250904704463216</c:v>
                </c:pt>
                <c:pt idx="1231">
                  <c:v>0.48065368901706323</c:v>
                </c:pt>
                <c:pt idx="1232">
                  <c:v>0.48626306831996102</c:v>
                </c:pt>
                <c:pt idx="1233">
                  <c:v>0.49529470034670625</c:v>
                </c:pt>
                <c:pt idx="1234">
                  <c:v>0.48976393378391619</c:v>
                </c:pt>
                <c:pt idx="1235">
                  <c:v>0.49370525796099729</c:v>
                </c:pt>
                <c:pt idx="1236">
                  <c:v>0.49370525796099729</c:v>
                </c:pt>
                <c:pt idx="1237">
                  <c:v>0.49370525796099729</c:v>
                </c:pt>
                <c:pt idx="1238">
                  <c:v>0.49407114624505927</c:v>
                </c:pt>
                <c:pt idx="1239">
                  <c:v>0.49089391782435815</c:v>
                </c:pt>
                <c:pt idx="1240">
                  <c:v>0.49645037978454054</c:v>
                </c:pt>
                <c:pt idx="1241">
                  <c:v>0.49622866216752676</c:v>
                </c:pt>
                <c:pt idx="1242">
                  <c:v>0.50727946025465431</c:v>
                </c:pt>
                <c:pt idx="1243">
                  <c:v>0.50727946025465431</c:v>
                </c:pt>
                <c:pt idx="1244">
                  <c:v>0.50727946025465431</c:v>
                </c:pt>
                <c:pt idx="1245">
                  <c:v>0.51427102082797638</c:v>
                </c:pt>
                <c:pt idx="1246">
                  <c:v>0.51559680329981949</c:v>
                </c:pt>
                <c:pt idx="1247">
                  <c:v>0.51308363263211898</c:v>
                </c:pt>
                <c:pt idx="1248">
                  <c:v>0.51308363263211898</c:v>
                </c:pt>
                <c:pt idx="1249">
                  <c:v>0.51156128504194798</c:v>
                </c:pt>
                <c:pt idx="1250">
                  <c:v>0.51156128504194798</c:v>
                </c:pt>
                <c:pt idx="1251">
                  <c:v>0.51156128504194798</c:v>
                </c:pt>
                <c:pt idx="1252">
                  <c:v>0.50658561296859173</c:v>
                </c:pt>
                <c:pt idx="1253">
                  <c:v>0.51347881899871628</c:v>
                </c:pt>
                <c:pt idx="1254">
                  <c:v>0.51347881899871628</c:v>
                </c:pt>
                <c:pt idx="1255">
                  <c:v>0.51300466834248193</c:v>
                </c:pt>
                <c:pt idx="1256">
                  <c:v>0.51840331778123383</c:v>
                </c:pt>
                <c:pt idx="1257">
                  <c:v>0.51840331778123383</c:v>
                </c:pt>
                <c:pt idx="1258">
                  <c:v>0.51840331778123383</c:v>
                </c:pt>
                <c:pt idx="1259">
                  <c:v>0.51382180659747201</c:v>
                </c:pt>
                <c:pt idx="1260">
                  <c:v>0.51466803911477099</c:v>
                </c:pt>
                <c:pt idx="1261">
                  <c:v>0.50137879167711208</c:v>
                </c:pt>
                <c:pt idx="1262">
                  <c:v>0.50955414012738853</c:v>
                </c:pt>
                <c:pt idx="1263">
                  <c:v>0.51090788330863945</c:v>
                </c:pt>
                <c:pt idx="1264">
                  <c:v>0.51090788330863945</c:v>
                </c:pt>
                <c:pt idx="1265">
                  <c:v>0.51090788330863945</c:v>
                </c:pt>
                <c:pt idx="1266">
                  <c:v>0.49875311720698257</c:v>
                </c:pt>
                <c:pt idx="1267">
                  <c:v>0.49615480029769293</c:v>
                </c:pt>
                <c:pt idx="1268">
                  <c:v>0.50994390617032126</c:v>
                </c:pt>
                <c:pt idx="1269">
                  <c:v>0.50735667174023336</c:v>
                </c:pt>
                <c:pt idx="1270">
                  <c:v>0.51551706361480565</c:v>
                </c:pt>
                <c:pt idx="1271">
                  <c:v>0.51551706361480565</c:v>
                </c:pt>
                <c:pt idx="1272">
                  <c:v>0.51551706361480565</c:v>
                </c:pt>
                <c:pt idx="1273">
                  <c:v>0.51268905408869525</c:v>
                </c:pt>
                <c:pt idx="1274">
                  <c:v>0.50921682452388228</c:v>
                </c:pt>
                <c:pt idx="1275">
                  <c:v>0.51853772361939332</c:v>
                </c:pt>
                <c:pt idx="1276">
                  <c:v>0.51261021119540695</c:v>
                </c:pt>
                <c:pt idx="1277">
                  <c:v>0.51203277009728621</c:v>
                </c:pt>
                <c:pt idx="1278">
                  <c:v>0.51203277009728621</c:v>
                </c:pt>
                <c:pt idx="1279">
                  <c:v>0.51203277009728621</c:v>
                </c:pt>
                <c:pt idx="1280">
                  <c:v>0.50625221485343996</c:v>
                </c:pt>
                <c:pt idx="1281">
                  <c:v>0.51085568326947639</c:v>
                </c:pt>
                <c:pt idx="1282">
                  <c:v>0.50005000500050001</c:v>
                </c:pt>
                <c:pt idx="1283">
                  <c:v>0.50050050050050054</c:v>
                </c:pt>
                <c:pt idx="1284">
                  <c:v>0.49682034976152623</c:v>
                </c:pt>
                <c:pt idx="1285">
                  <c:v>0.49682034976152623</c:v>
                </c:pt>
                <c:pt idx="1286">
                  <c:v>0.49682034976152623</c:v>
                </c:pt>
                <c:pt idx="1287">
                  <c:v>0.50070098137392349</c:v>
                </c:pt>
                <c:pt idx="1288">
                  <c:v>0.50722799898554405</c:v>
                </c:pt>
                <c:pt idx="1289">
                  <c:v>0.51519835136527559</c:v>
                </c:pt>
                <c:pt idx="1290">
                  <c:v>0.51666236114699049</c:v>
                </c:pt>
                <c:pt idx="1291">
                  <c:v>0.5180541884681138</c:v>
                </c:pt>
                <c:pt idx="1292">
                  <c:v>0.5180541884681138</c:v>
                </c:pt>
                <c:pt idx="1293">
                  <c:v>0.5180541884681138</c:v>
                </c:pt>
                <c:pt idx="1294">
                  <c:v>0.52383446830801461</c:v>
                </c:pt>
                <c:pt idx="1295">
                  <c:v>0.52603892688058917</c:v>
                </c:pt>
                <c:pt idx="1296">
                  <c:v>0.52631578947368418</c:v>
                </c:pt>
                <c:pt idx="1297">
                  <c:v>0.52994170641229466</c:v>
                </c:pt>
                <c:pt idx="1298">
                  <c:v>0.52603892688058917</c:v>
                </c:pt>
                <c:pt idx="1299">
                  <c:v>0.52603892688058917</c:v>
                </c:pt>
                <c:pt idx="1300">
                  <c:v>0.52603892688058917</c:v>
                </c:pt>
                <c:pt idx="1301">
                  <c:v>0.52910052910052918</c:v>
                </c:pt>
                <c:pt idx="1302">
                  <c:v>0.52924053982535069</c:v>
                </c:pt>
                <c:pt idx="1303">
                  <c:v>0.52687038988408852</c:v>
                </c:pt>
                <c:pt idx="1304">
                  <c:v>0.53177346450412122</c:v>
                </c:pt>
                <c:pt idx="1305">
                  <c:v>0.5329070077271516</c:v>
                </c:pt>
                <c:pt idx="1306">
                  <c:v>0.5329070077271516</c:v>
                </c:pt>
                <c:pt idx="1307">
                  <c:v>0.5329070077271516</c:v>
                </c:pt>
                <c:pt idx="1308">
                  <c:v>0.5402485143165856</c:v>
                </c:pt>
                <c:pt idx="1309">
                  <c:v>0.54495912806539515</c:v>
                </c:pt>
                <c:pt idx="1310">
                  <c:v>0.54629882545752528</c:v>
                </c:pt>
                <c:pt idx="1311">
                  <c:v>0.54758514949074577</c:v>
                </c:pt>
                <c:pt idx="1312">
                  <c:v>0.54824561403508765</c:v>
                </c:pt>
                <c:pt idx="1313">
                  <c:v>0.54824561403508765</c:v>
                </c:pt>
                <c:pt idx="1314">
                  <c:v>0.54824561403508765</c:v>
                </c:pt>
                <c:pt idx="1315">
                  <c:v>0.54383293452251469</c:v>
                </c:pt>
                <c:pt idx="1316">
                  <c:v>0.53821313240043056</c:v>
                </c:pt>
                <c:pt idx="1317">
                  <c:v>0.54510765876260558</c:v>
                </c:pt>
                <c:pt idx="1318">
                  <c:v>0.54525627044711011</c:v>
                </c:pt>
                <c:pt idx="1319">
                  <c:v>0.54398085187401402</c:v>
                </c:pt>
                <c:pt idx="1320">
                  <c:v>0.54398085187401402</c:v>
                </c:pt>
                <c:pt idx="1321">
                  <c:v>0.54398085187401402</c:v>
                </c:pt>
                <c:pt idx="1322">
                  <c:v>0.53276505061267976</c:v>
                </c:pt>
                <c:pt idx="1323">
                  <c:v>0.53748992206396129</c:v>
                </c:pt>
                <c:pt idx="1324">
                  <c:v>0.53981106612685559</c:v>
                </c:pt>
                <c:pt idx="1325">
                  <c:v>0.54144783150143483</c:v>
                </c:pt>
                <c:pt idx="1326">
                  <c:v>0.54585152838427942</c:v>
                </c:pt>
                <c:pt idx="1327">
                  <c:v>0.54585152838427942</c:v>
                </c:pt>
                <c:pt idx="1328">
                  <c:v>0.54585152838427942</c:v>
                </c:pt>
                <c:pt idx="1329">
                  <c:v>0.54600054600054604</c:v>
                </c:pt>
                <c:pt idx="1330">
                  <c:v>0.54436581382689164</c:v>
                </c:pt>
                <c:pt idx="1331">
                  <c:v>0.53447354355959376</c:v>
                </c:pt>
                <c:pt idx="1332">
                  <c:v>0.53008216273522391</c:v>
                </c:pt>
                <c:pt idx="1333">
                  <c:v>0.53339022829101768</c:v>
                </c:pt>
                <c:pt idx="1334">
                  <c:v>0.53339022829101768</c:v>
                </c:pt>
                <c:pt idx="1335">
                  <c:v>0.53339022829101768</c:v>
                </c:pt>
                <c:pt idx="1336">
                  <c:v>0.53433075073470482</c:v>
                </c:pt>
                <c:pt idx="1337">
                  <c:v>0.53418803418803418</c:v>
                </c:pt>
                <c:pt idx="1338">
                  <c:v>0.52742616033755274</c:v>
                </c:pt>
                <c:pt idx="1339">
                  <c:v>0.53353251880702124</c:v>
                </c:pt>
                <c:pt idx="1340">
                  <c:v>0.53908355795148244</c:v>
                </c:pt>
                <c:pt idx="1341">
                  <c:v>0.53908355795148244</c:v>
                </c:pt>
                <c:pt idx="1342">
                  <c:v>0.53908355795148244</c:v>
                </c:pt>
                <c:pt idx="1343">
                  <c:v>0.5421523448088913</c:v>
                </c:pt>
                <c:pt idx="1344">
                  <c:v>0.54815545688757328</c:v>
                </c:pt>
                <c:pt idx="1345">
                  <c:v>0.54794520547945202</c:v>
                </c:pt>
                <c:pt idx="1346">
                  <c:v>0.54809536859413532</c:v>
                </c:pt>
                <c:pt idx="1347">
                  <c:v>0.55218111540585313</c:v>
                </c:pt>
                <c:pt idx="1348">
                  <c:v>0.55218111540585313</c:v>
                </c:pt>
                <c:pt idx="1349">
                  <c:v>0.55218111540585313</c:v>
                </c:pt>
                <c:pt idx="1350">
                  <c:v>0.55126791620727666</c:v>
                </c:pt>
                <c:pt idx="1351">
                  <c:v>0.55163283318623124</c:v>
                </c:pt>
                <c:pt idx="1352">
                  <c:v>0.55524708495280406</c:v>
                </c:pt>
                <c:pt idx="1353">
                  <c:v>0.5538631957906397</c:v>
                </c:pt>
                <c:pt idx="1354">
                  <c:v>0.55435445423803975</c:v>
                </c:pt>
                <c:pt idx="1355">
                  <c:v>0.55435445423803975</c:v>
                </c:pt>
                <c:pt idx="1356">
                  <c:v>0.55435445423803975</c:v>
                </c:pt>
                <c:pt idx="1357">
                  <c:v>0.55026687943652675</c:v>
                </c:pt>
                <c:pt idx="1358">
                  <c:v>0.55254724278925849</c:v>
                </c:pt>
                <c:pt idx="1359">
                  <c:v>0.5577244841048522</c:v>
                </c:pt>
                <c:pt idx="1360">
                  <c:v>0.55555555555555558</c:v>
                </c:pt>
                <c:pt idx="1361">
                  <c:v>0.55577168899016283</c:v>
                </c:pt>
                <c:pt idx="1362">
                  <c:v>0.55577168899016283</c:v>
                </c:pt>
                <c:pt idx="1363">
                  <c:v>0.55577168899016283</c:v>
                </c:pt>
                <c:pt idx="1364">
                  <c:v>0.55840964931874026</c:v>
                </c:pt>
                <c:pt idx="1365">
                  <c:v>0.55887777343095069</c:v>
                </c:pt>
                <c:pt idx="1366">
                  <c:v>0.5615453728661276</c:v>
                </c:pt>
                <c:pt idx="1367">
                  <c:v>0.56233481414834396</c:v>
                </c:pt>
                <c:pt idx="1368">
                  <c:v>0.56012995014843436</c:v>
                </c:pt>
                <c:pt idx="1369">
                  <c:v>0.56012995014843436</c:v>
                </c:pt>
                <c:pt idx="1370">
                  <c:v>0.56012995014843436</c:v>
                </c:pt>
                <c:pt idx="1371">
                  <c:v>0.5611672278338945</c:v>
                </c:pt>
                <c:pt idx="1372">
                  <c:v>0.57116746630111948</c:v>
                </c:pt>
                <c:pt idx="1373">
                  <c:v>0.56921675774134795</c:v>
                </c:pt>
                <c:pt idx="1374">
                  <c:v>0.57045065601825451</c:v>
                </c:pt>
                <c:pt idx="1375">
                  <c:v>0.57504312823461756</c:v>
                </c:pt>
                <c:pt idx="1376">
                  <c:v>0.57504312823461756</c:v>
                </c:pt>
                <c:pt idx="1377">
                  <c:v>0.57504312823461756</c:v>
                </c:pt>
                <c:pt idx="1378">
                  <c:v>0.57339449541284404</c:v>
                </c:pt>
                <c:pt idx="1379">
                  <c:v>0.57603686635944706</c:v>
                </c:pt>
                <c:pt idx="1380">
                  <c:v>0.58370301190754137</c:v>
                </c:pt>
                <c:pt idx="1381">
                  <c:v>0.58702670971529203</c:v>
                </c:pt>
                <c:pt idx="1382">
                  <c:v>0.58496636443404504</c:v>
                </c:pt>
                <c:pt idx="1383">
                  <c:v>0.58496636443404504</c:v>
                </c:pt>
                <c:pt idx="1384">
                  <c:v>0.58496636443404504</c:v>
                </c:pt>
                <c:pt idx="1385">
                  <c:v>0.58459020226821001</c:v>
                </c:pt>
                <c:pt idx="1386">
                  <c:v>0.57126535275635537</c:v>
                </c:pt>
                <c:pt idx="1387">
                  <c:v>0.57504312823461756</c:v>
                </c:pt>
                <c:pt idx="1388">
                  <c:v>0.57877069105220513</c:v>
                </c:pt>
                <c:pt idx="1389">
                  <c:v>0.58241118229470001</c:v>
                </c:pt>
                <c:pt idx="1390">
                  <c:v>0.58241118229470001</c:v>
                </c:pt>
                <c:pt idx="1391">
                  <c:v>0.58241118229470001</c:v>
                </c:pt>
                <c:pt idx="1392">
                  <c:v>0.58292043136111915</c:v>
                </c:pt>
                <c:pt idx="1393">
                  <c:v>0.577634011090573</c:v>
                </c:pt>
                <c:pt idx="1394">
                  <c:v>0.5715918833952558</c:v>
                </c:pt>
                <c:pt idx="1395">
                  <c:v>0.57603686635944706</c:v>
                </c:pt>
                <c:pt idx="1396">
                  <c:v>0.57306590257879653</c:v>
                </c:pt>
                <c:pt idx="1397">
                  <c:v>0.57306590257879653</c:v>
                </c:pt>
                <c:pt idx="1398">
                  <c:v>0.57306590257879653</c:v>
                </c:pt>
                <c:pt idx="1399">
                  <c:v>0.56689342403628118</c:v>
                </c:pt>
                <c:pt idx="1400">
                  <c:v>0.56892530010809583</c:v>
                </c:pt>
                <c:pt idx="1401">
                  <c:v>0.57964293994899141</c:v>
                </c:pt>
                <c:pt idx="1402">
                  <c:v>0.5798782255726298</c:v>
                </c:pt>
                <c:pt idx="1403">
                  <c:v>0.58224163027656473</c:v>
                </c:pt>
                <c:pt idx="1404">
                  <c:v>0.58224163027656473</c:v>
                </c:pt>
                <c:pt idx="1405">
                  <c:v>0.58224163027656473</c:v>
                </c:pt>
                <c:pt idx="1406">
                  <c:v>0.58771672054069934</c:v>
                </c:pt>
                <c:pt idx="1407">
                  <c:v>0.58530875036581798</c:v>
                </c:pt>
                <c:pt idx="1408">
                  <c:v>0.58207217694994184</c:v>
                </c:pt>
                <c:pt idx="1409">
                  <c:v>0.57903879559930516</c:v>
                </c:pt>
                <c:pt idx="1410">
                  <c:v>0.5776006469127245</c:v>
                </c:pt>
                <c:pt idx="1411">
                  <c:v>0.5776006469127245</c:v>
                </c:pt>
                <c:pt idx="1412">
                  <c:v>0.5776006469127245</c:v>
                </c:pt>
                <c:pt idx="1413">
                  <c:v>0.58377116170461174</c:v>
                </c:pt>
                <c:pt idx="1414">
                  <c:v>0.5803830528148578</c:v>
                </c:pt>
                <c:pt idx="1415">
                  <c:v>0.58558294782455933</c:v>
                </c:pt>
                <c:pt idx="1416">
                  <c:v>0.57676779328642291</c:v>
                </c:pt>
                <c:pt idx="1417">
                  <c:v>0.57636887608069165</c:v>
                </c:pt>
                <c:pt idx="1418">
                  <c:v>0.57636887608069165</c:v>
                </c:pt>
                <c:pt idx="1419">
                  <c:v>0.57636887608069165</c:v>
                </c:pt>
                <c:pt idx="1420">
                  <c:v>0.57967654049040629</c:v>
                </c:pt>
                <c:pt idx="1421">
                  <c:v>0.57670126874279126</c:v>
                </c:pt>
                <c:pt idx="1422">
                  <c:v>0.5776006469127245</c:v>
                </c:pt>
                <c:pt idx="1423">
                  <c:v>0.5714285714285714</c:v>
                </c:pt>
                <c:pt idx="1424">
                  <c:v>0.57620282339383466</c:v>
                </c:pt>
                <c:pt idx="1425">
                  <c:v>0.57620282339383466</c:v>
                </c:pt>
                <c:pt idx="1426">
                  <c:v>0.57620282339383466</c:v>
                </c:pt>
                <c:pt idx="1427">
                  <c:v>0.57182067703568162</c:v>
                </c:pt>
                <c:pt idx="1428">
                  <c:v>0.57937427578215528</c:v>
                </c:pt>
                <c:pt idx="1429">
                  <c:v>0.58082128129174648</c:v>
                </c:pt>
                <c:pt idx="1430">
                  <c:v>0.58548009367681497</c:v>
                </c:pt>
                <c:pt idx="1431">
                  <c:v>0.58565153733528552</c:v>
                </c:pt>
                <c:pt idx="1432">
                  <c:v>0.58565153733528552</c:v>
                </c:pt>
                <c:pt idx="1433">
                  <c:v>0.58565153733528552</c:v>
                </c:pt>
                <c:pt idx="1434">
                  <c:v>0.57736720554272514</c:v>
                </c:pt>
                <c:pt idx="1435">
                  <c:v>0.56996295240809347</c:v>
                </c:pt>
                <c:pt idx="1436">
                  <c:v>0.56834327934072182</c:v>
                </c:pt>
                <c:pt idx="1437">
                  <c:v>0.56763353578929443</c:v>
                </c:pt>
                <c:pt idx="1438">
                  <c:v>0.56866647711117435</c:v>
                </c:pt>
                <c:pt idx="1439">
                  <c:v>0.56866647711117435</c:v>
                </c:pt>
                <c:pt idx="1440">
                  <c:v>0.56866647711117435</c:v>
                </c:pt>
                <c:pt idx="1441">
                  <c:v>0.57077625570776258</c:v>
                </c:pt>
                <c:pt idx="1442">
                  <c:v>0.57077625570776258</c:v>
                </c:pt>
                <c:pt idx="1443">
                  <c:v>0.5724098454493417</c:v>
                </c:pt>
                <c:pt idx="1444">
                  <c:v>0.56138775051928369</c:v>
                </c:pt>
                <c:pt idx="1445">
                  <c:v>0.55959709009513148</c:v>
                </c:pt>
                <c:pt idx="1446">
                  <c:v>0.55959709009513148</c:v>
                </c:pt>
                <c:pt idx="1447">
                  <c:v>0.55959709009513148</c:v>
                </c:pt>
                <c:pt idx="1448">
                  <c:v>0.56217674836968745</c:v>
                </c:pt>
                <c:pt idx="1449">
                  <c:v>0.56031826077211855</c:v>
                </c:pt>
                <c:pt idx="1450">
                  <c:v>0.56369785794813976</c:v>
                </c:pt>
                <c:pt idx="1451">
                  <c:v>0.56721497447532621</c:v>
                </c:pt>
                <c:pt idx="1452">
                  <c:v>0.56721497447532621</c:v>
                </c:pt>
                <c:pt idx="1453">
                  <c:v>0.56721497447532621</c:v>
                </c:pt>
                <c:pt idx="1454">
                  <c:v>0.56721497447532621</c:v>
                </c:pt>
                <c:pt idx="1455">
                  <c:v>0.57603686635944706</c:v>
                </c:pt>
                <c:pt idx="1456">
                  <c:v>0.57464659234570736</c:v>
                </c:pt>
                <c:pt idx="1457">
                  <c:v>0.57296739815504494</c:v>
                </c:pt>
                <c:pt idx="1458">
                  <c:v>0.57352603808212888</c:v>
                </c:pt>
                <c:pt idx="1459">
                  <c:v>0.57339449541284404</c:v>
                </c:pt>
                <c:pt idx="1460">
                  <c:v>0.57339449541284404</c:v>
                </c:pt>
                <c:pt idx="1461">
                  <c:v>0.57339449541284404</c:v>
                </c:pt>
                <c:pt idx="1462">
                  <c:v>0.58055152394775034</c:v>
                </c:pt>
                <c:pt idx="1463">
                  <c:v>0.57870370370370372</c:v>
                </c:pt>
                <c:pt idx="1464">
                  <c:v>0.57793446223198286</c:v>
                </c:pt>
                <c:pt idx="1465">
                  <c:v>0.57570523891767411</c:v>
                </c:pt>
                <c:pt idx="1466">
                  <c:v>0.57653502450273852</c:v>
                </c:pt>
                <c:pt idx="1467">
                  <c:v>0.57653502450273852</c:v>
                </c:pt>
                <c:pt idx="1468">
                  <c:v>0.57653502450273852</c:v>
                </c:pt>
                <c:pt idx="1469">
                  <c:v>0.57753393011839449</c:v>
                </c:pt>
                <c:pt idx="1470">
                  <c:v>0.57570523891767411</c:v>
                </c:pt>
                <c:pt idx="1471">
                  <c:v>0.57263929450838913</c:v>
                </c:pt>
                <c:pt idx="1472">
                  <c:v>0.5644933672029353</c:v>
                </c:pt>
                <c:pt idx="1473">
                  <c:v>0.56641178136505232</c:v>
                </c:pt>
                <c:pt idx="1474">
                  <c:v>0.56641178136505232</c:v>
                </c:pt>
                <c:pt idx="1475">
                  <c:v>0.56641178136505232</c:v>
                </c:pt>
                <c:pt idx="1476">
                  <c:v>0.5644933672029353</c:v>
                </c:pt>
                <c:pt idx="1477">
                  <c:v>0.56369785794813976</c:v>
                </c:pt>
                <c:pt idx="1478">
                  <c:v>0.55809800200915283</c:v>
                </c:pt>
                <c:pt idx="1479">
                  <c:v>0.55561729081009004</c:v>
                </c:pt>
                <c:pt idx="1480">
                  <c:v>0.54824561403508765</c:v>
                </c:pt>
                <c:pt idx="1481">
                  <c:v>0.54824561403508765</c:v>
                </c:pt>
                <c:pt idx="1482">
                  <c:v>0.54824561403508765</c:v>
                </c:pt>
                <c:pt idx="1483">
                  <c:v>0.54809536859413532</c:v>
                </c:pt>
                <c:pt idx="1484">
                  <c:v>0.54244643341470034</c:v>
                </c:pt>
                <c:pt idx="1485">
                  <c:v>0.54177050601365262</c:v>
                </c:pt>
                <c:pt idx="1486">
                  <c:v>0.53748992206396129</c:v>
                </c:pt>
                <c:pt idx="1487">
                  <c:v>0.53484516232550683</c:v>
                </c:pt>
                <c:pt idx="1488">
                  <c:v>0.53484516232550683</c:v>
                </c:pt>
                <c:pt idx="1489">
                  <c:v>0.53484516232550683</c:v>
                </c:pt>
                <c:pt idx="1490">
                  <c:v>0.53438785870785022</c:v>
                </c:pt>
                <c:pt idx="1491">
                  <c:v>0.54347826086956519</c:v>
                </c:pt>
                <c:pt idx="1492">
                  <c:v>0.54570259208731242</c:v>
                </c:pt>
                <c:pt idx="1493">
                  <c:v>0.53353251880702124</c:v>
                </c:pt>
                <c:pt idx="1494">
                  <c:v>0.53319114902692621</c:v>
                </c:pt>
                <c:pt idx="1495">
                  <c:v>0.53319114902692621</c:v>
                </c:pt>
                <c:pt idx="1496">
                  <c:v>0.53319114902692621</c:v>
                </c:pt>
                <c:pt idx="1497">
                  <c:v>0.53467358177832436</c:v>
                </c:pt>
                <c:pt idx="1498">
                  <c:v>0.53850296176628976</c:v>
                </c:pt>
                <c:pt idx="1499">
                  <c:v>0.54112554112554112</c:v>
                </c:pt>
                <c:pt idx="1500">
                  <c:v>0.53815520396082228</c:v>
                </c:pt>
                <c:pt idx="1501">
                  <c:v>0.53682628301481639</c:v>
                </c:pt>
                <c:pt idx="1502">
                  <c:v>0.53682628301481639</c:v>
                </c:pt>
                <c:pt idx="1503">
                  <c:v>0.53682628301481639</c:v>
                </c:pt>
                <c:pt idx="1504">
                  <c:v>0.53914168643519522</c:v>
                </c:pt>
                <c:pt idx="1505">
                  <c:v>0.54171180931744312</c:v>
                </c:pt>
                <c:pt idx="1506">
                  <c:v>0.54460298442435462</c:v>
                </c:pt>
                <c:pt idx="1507">
                  <c:v>0.54890767372927873</c:v>
                </c:pt>
                <c:pt idx="1508">
                  <c:v>0.5524861878453039</c:v>
                </c:pt>
                <c:pt idx="1509">
                  <c:v>0.5524861878453039</c:v>
                </c:pt>
                <c:pt idx="1510">
                  <c:v>0.5524861878453039</c:v>
                </c:pt>
                <c:pt idx="1511">
                  <c:v>0.55663790704146954</c:v>
                </c:pt>
                <c:pt idx="1512">
                  <c:v>0.54839594187003016</c:v>
                </c:pt>
                <c:pt idx="1513">
                  <c:v>0.54969217238346524</c:v>
                </c:pt>
                <c:pt idx="1514">
                  <c:v>0.54466230936819171</c:v>
                </c:pt>
                <c:pt idx="1515">
                  <c:v>0.55423155794490941</c:v>
                </c:pt>
                <c:pt idx="1516">
                  <c:v>0.55423155794490941</c:v>
                </c:pt>
                <c:pt idx="1517">
                  <c:v>0.55423155794490941</c:v>
                </c:pt>
                <c:pt idx="1518">
                  <c:v>0.55377118174770179</c:v>
                </c:pt>
                <c:pt idx="1519">
                  <c:v>0.56038105912020175</c:v>
                </c:pt>
                <c:pt idx="1520">
                  <c:v>0.56022408963585435</c:v>
                </c:pt>
                <c:pt idx="1521">
                  <c:v>0.55897149245388489</c:v>
                </c:pt>
                <c:pt idx="1522">
                  <c:v>0.56242969628796402</c:v>
                </c:pt>
                <c:pt idx="1523">
                  <c:v>0.56242969628796402</c:v>
                </c:pt>
                <c:pt idx="1524">
                  <c:v>0.56242969628796402</c:v>
                </c:pt>
                <c:pt idx="1525">
                  <c:v>0.56091541395557554</c:v>
                </c:pt>
                <c:pt idx="1526">
                  <c:v>0.55700997047847156</c:v>
                </c:pt>
                <c:pt idx="1527">
                  <c:v>0.56521124770382936</c:v>
                </c:pt>
                <c:pt idx="1528">
                  <c:v>0.56503559724262631</c:v>
                </c:pt>
                <c:pt idx="1529">
                  <c:v>0.56631555102503117</c:v>
                </c:pt>
                <c:pt idx="1530">
                  <c:v>0.56631555102503117</c:v>
                </c:pt>
                <c:pt idx="1531">
                  <c:v>0.56631555102503117</c:v>
                </c:pt>
                <c:pt idx="1532">
                  <c:v>0.56599501924383067</c:v>
                </c:pt>
                <c:pt idx="1533">
                  <c:v>0.56673278549164074</c:v>
                </c:pt>
                <c:pt idx="1534">
                  <c:v>0.56615523976674409</c:v>
                </c:pt>
                <c:pt idx="1535">
                  <c:v>0.55965972688605325</c:v>
                </c:pt>
                <c:pt idx="1536">
                  <c:v>0.55555555555555558</c:v>
                </c:pt>
                <c:pt idx="1537">
                  <c:v>0.55555555555555558</c:v>
                </c:pt>
                <c:pt idx="1538">
                  <c:v>0.55555555555555558</c:v>
                </c:pt>
                <c:pt idx="1539">
                  <c:v>0.55453890090389846</c:v>
                </c:pt>
                <c:pt idx="1540">
                  <c:v>0.5611672278338945</c:v>
                </c:pt>
                <c:pt idx="1541">
                  <c:v>0.55959709009513148</c:v>
                </c:pt>
                <c:pt idx="1542">
                  <c:v>0.5539552404165744</c:v>
                </c:pt>
                <c:pt idx="1543">
                  <c:v>0.54890767372927873</c:v>
                </c:pt>
                <c:pt idx="1544">
                  <c:v>0.54890767372927873</c:v>
                </c:pt>
                <c:pt idx="1545">
                  <c:v>0.54890767372927873</c:v>
                </c:pt>
                <c:pt idx="1546">
                  <c:v>0.55294442908487695</c:v>
                </c:pt>
                <c:pt idx="1547">
                  <c:v>0.55645206165488847</c:v>
                </c:pt>
                <c:pt idx="1548">
                  <c:v>0.55881531153953612</c:v>
                </c:pt>
                <c:pt idx="1549">
                  <c:v>0.5644933672029353</c:v>
                </c:pt>
                <c:pt idx="1550">
                  <c:v>0.56641178136505232</c:v>
                </c:pt>
                <c:pt idx="1551">
                  <c:v>0.56641178136505232</c:v>
                </c:pt>
                <c:pt idx="1552">
                  <c:v>0.56641178136505232</c:v>
                </c:pt>
                <c:pt idx="1553">
                  <c:v>0.56824639163541313</c:v>
                </c:pt>
                <c:pt idx="1554">
                  <c:v>0.56818181818181823</c:v>
                </c:pt>
                <c:pt idx="1555">
                  <c:v>0.56850483229107451</c:v>
                </c:pt>
                <c:pt idx="1556">
                  <c:v>0.56148231330713083</c:v>
                </c:pt>
                <c:pt idx="1557">
                  <c:v>0.56385678037778397</c:v>
                </c:pt>
                <c:pt idx="1558">
                  <c:v>0.56385678037778397</c:v>
                </c:pt>
                <c:pt idx="1559">
                  <c:v>0.56385678037778397</c:v>
                </c:pt>
                <c:pt idx="1560">
                  <c:v>0.56769798467215438</c:v>
                </c:pt>
                <c:pt idx="1561">
                  <c:v>0.56577086280056577</c:v>
                </c:pt>
                <c:pt idx="1562">
                  <c:v>0.57329587800263715</c:v>
                </c:pt>
                <c:pt idx="1563">
                  <c:v>0.57430007178750897</c:v>
                </c:pt>
                <c:pt idx="1564">
                  <c:v>0.56818181818181823</c:v>
                </c:pt>
                <c:pt idx="1565">
                  <c:v>0.56818181818181823</c:v>
                </c:pt>
                <c:pt idx="1566">
                  <c:v>0.56818181818181823</c:v>
                </c:pt>
                <c:pt idx="1567">
                  <c:v>0.56834327934072182</c:v>
                </c:pt>
                <c:pt idx="1568">
                  <c:v>0.57103700319780715</c:v>
                </c:pt>
                <c:pt idx="1569">
                  <c:v>0.57061340941512129</c:v>
                </c:pt>
                <c:pt idx="1570">
                  <c:v>0.56731151075055319</c:v>
                </c:pt>
                <c:pt idx="1571">
                  <c:v>0.56753688989784334</c:v>
                </c:pt>
                <c:pt idx="1572">
                  <c:v>0.56753688989784334</c:v>
                </c:pt>
                <c:pt idx="1573">
                  <c:v>0.56753688989784334</c:v>
                </c:pt>
                <c:pt idx="1574">
                  <c:v>0.57306590257879653</c:v>
                </c:pt>
                <c:pt idx="1575">
                  <c:v>0.57035304853704438</c:v>
                </c:pt>
                <c:pt idx="1576">
                  <c:v>0.56808498551383291</c:v>
                </c:pt>
                <c:pt idx="1577">
                  <c:v>0.57696745903531044</c:v>
                </c:pt>
                <c:pt idx="1578">
                  <c:v>0.57720057720057727</c:v>
                </c:pt>
                <c:pt idx="1579">
                  <c:v>0.57720057720057727</c:v>
                </c:pt>
                <c:pt idx="1580">
                  <c:v>0.57720057720057727</c:v>
                </c:pt>
                <c:pt idx="1581">
                  <c:v>0.57653502450273852</c:v>
                </c:pt>
                <c:pt idx="1582">
                  <c:v>0.56899004267425313</c:v>
                </c:pt>
                <c:pt idx="1583">
                  <c:v>0.55850321139346548</c:v>
                </c:pt>
                <c:pt idx="1584">
                  <c:v>0.5558643690939411</c:v>
                </c:pt>
                <c:pt idx="1585">
                  <c:v>0.54059898367391068</c:v>
                </c:pt>
                <c:pt idx="1586">
                  <c:v>0.54059898367391068</c:v>
                </c:pt>
                <c:pt idx="1587">
                  <c:v>0.54059898367391068</c:v>
                </c:pt>
                <c:pt idx="1588">
                  <c:v>0.55944055944055937</c:v>
                </c:pt>
                <c:pt idx="1589">
                  <c:v>0.56211354693648119</c:v>
                </c:pt>
                <c:pt idx="1590">
                  <c:v>0.56433408577878108</c:v>
                </c:pt>
                <c:pt idx="1591">
                  <c:v>0.5644933672029353</c:v>
                </c:pt>
                <c:pt idx="1592">
                  <c:v>0.55694792536897797</c:v>
                </c:pt>
                <c:pt idx="1593">
                  <c:v>0.55694792536897797</c:v>
                </c:pt>
                <c:pt idx="1594">
                  <c:v>0.55694792536897797</c:v>
                </c:pt>
                <c:pt idx="1595">
                  <c:v>0.5523336095001381</c:v>
                </c:pt>
                <c:pt idx="1596">
                  <c:v>0.55735146583435513</c:v>
                </c:pt>
                <c:pt idx="1597">
                  <c:v>0.54303556882975834</c:v>
                </c:pt>
                <c:pt idx="1598">
                  <c:v>0.52966101694915257</c:v>
                </c:pt>
                <c:pt idx="1599">
                  <c:v>0.5336748852598997</c:v>
                </c:pt>
                <c:pt idx="1600">
                  <c:v>0.5336748852598997</c:v>
                </c:pt>
                <c:pt idx="1601">
                  <c:v>0.5336748852598997</c:v>
                </c:pt>
                <c:pt idx="1602">
                  <c:v>0.53972366148531947</c:v>
                </c:pt>
                <c:pt idx="1603">
                  <c:v>0.52966101694915257</c:v>
                </c:pt>
                <c:pt idx="1604">
                  <c:v>0.54303556882975834</c:v>
                </c:pt>
                <c:pt idx="1605">
                  <c:v>0.54585152838427942</c:v>
                </c:pt>
                <c:pt idx="1606">
                  <c:v>0.54800526085050416</c:v>
                </c:pt>
                <c:pt idx="1607">
                  <c:v>0.54800526085050416</c:v>
                </c:pt>
                <c:pt idx="1608">
                  <c:v>0.54800526085050416</c:v>
                </c:pt>
                <c:pt idx="1609">
                  <c:v>0.55096418732782371</c:v>
                </c:pt>
                <c:pt idx="1610">
                  <c:v>0.54899807850672522</c:v>
                </c:pt>
                <c:pt idx="1611">
                  <c:v>0.54377379010331706</c:v>
                </c:pt>
                <c:pt idx="1612">
                  <c:v>0.55035773252614206</c:v>
                </c:pt>
                <c:pt idx="1613">
                  <c:v>0.54495912806539515</c:v>
                </c:pt>
                <c:pt idx="1614">
                  <c:v>0.54495912806539515</c:v>
                </c:pt>
                <c:pt idx="1615">
                  <c:v>0.54495912806539515</c:v>
                </c:pt>
                <c:pt idx="1616">
                  <c:v>0.53734551316496504</c:v>
                </c:pt>
                <c:pt idx="1617">
                  <c:v>0.53376034160661867</c:v>
                </c:pt>
                <c:pt idx="1618">
                  <c:v>0.54347826086956519</c:v>
                </c:pt>
                <c:pt idx="1619">
                  <c:v>0.55026687943652675</c:v>
                </c:pt>
                <c:pt idx="1620">
                  <c:v>0.55218111540585313</c:v>
                </c:pt>
                <c:pt idx="1621">
                  <c:v>0.55218111540585313</c:v>
                </c:pt>
                <c:pt idx="1622">
                  <c:v>0.55218111540585313</c:v>
                </c:pt>
                <c:pt idx="1623">
                  <c:v>0.55509297807382729</c:v>
                </c:pt>
                <c:pt idx="1624">
                  <c:v>0.55639014076670568</c:v>
                </c:pt>
                <c:pt idx="1625">
                  <c:v>0.55934668307416935</c:v>
                </c:pt>
                <c:pt idx="1626">
                  <c:v>0.5605381165919282</c:v>
                </c:pt>
                <c:pt idx="1627">
                  <c:v>0.56401579244218836</c:v>
                </c:pt>
                <c:pt idx="1628">
                  <c:v>0.56401579244218836</c:v>
                </c:pt>
                <c:pt idx="1629">
                  <c:v>0.56401579244218836</c:v>
                </c:pt>
                <c:pt idx="1630">
                  <c:v>0.56753688989784334</c:v>
                </c:pt>
                <c:pt idx="1631">
                  <c:v>0.56481219994351883</c:v>
                </c:pt>
                <c:pt idx="1632">
                  <c:v>0.55549383401844243</c:v>
                </c:pt>
                <c:pt idx="1633">
                  <c:v>0.55741360089186176</c:v>
                </c:pt>
                <c:pt idx="1634">
                  <c:v>0.56132472635419584</c:v>
                </c:pt>
                <c:pt idx="1635">
                  <c:v>0.56132472635419584</c:v>
                </c:pt>
                <c:pt idx="1636">
                  <c:v>0.56132472635419584</c:v>
                </c:pt>
                <c:pt idx="1637">
                  <c:v>0.5617977528089888</c:v>
                </c:pt>
                <c:pt idx="1638">
                  <c:v>0.55432372505543237</c:v>
                </c:pt>
                <c:pt idx="1639">
                  <c:v>0.55456965394853597</c:v>
                </c:pt>
                <c:pt idx="1640">
                  <c:v>0.55417013022998063</c:v>
                </c:pt>
                <c:pt idx="1641">
                  <c:v>0.5618924537843456</c:v>
                </c:pt>
                <c:pt idx="1642">
                  <c:v>0.5618924537843456</c:v>
                </c:pt>
                <c:pt idx="1643">
                  <c:v>0.5618924537843456</c:v>
                </c:pt>
                <c:pt idx="1644">
                  <c:v>0.56312647820700523</c:v>
                </c:pt>
                <c:pt idx="1645">
                  <c:v>0.56577086280056577</c:v>
                </c:pt>
                <c:pt idx="1646">
                  <c:v>0.56411124273706781</c:v>
                </c:pt>
                <c:pt idx="1647">
                  <c:v>0.56818181818181823</c:v>
                </c:pt>
                <c:pt idx="1648">
                  <c:v>0.56721497447532621</c:v>
                </c:pt>
                <c:pt idx="1649">
                  <c:v>0.56721497447532621</c:v>
                </c:pt>
                <c:pt idx="1650">
                  <c:v>0.56721497447532621</c:v>
                </c:pt>
                <c:pt idx="1651">
                  <c:v>0.56657223796033995</c:v>
                </c:pt>
                <c:pt idx="1652">
                  <c:v>0.57045065601825451</c:v>
                </c:pt>
                <c:pt idx="1653">
                  <c:v>0.56947608200455579</c:v>
                </c:pt>
                <c:pt idx="1654">
                  <c:v>0.56471651231081998</c:v>
                </c:pt>
                <c:pt idx="1655">
                  <c:v>0.56417489421720735</c:v>
                </c:pt>
                <c:pt idx="1656">
                  <c:v>0.56417489421720735</c:v>
                </c:pt>
                <c:pt idx="1657">
                  <c:v>0.56417489421720735</c:v>
                </c:pt>
                <c:pt idx="1658">
                  <c:v>0.56465273856578202</c:v>
                </c:pt>
                <c:pt idx="1659">
                  <c:v>0.56258790436005623</c:v>
                </c:pt>
                <c:pt idx="1660">
                  <c:v>0.56338028169014087</c:v>
                </c:pt>
                <c:pt idx="1661">
                  <c:v>0.56274620146314014</c:v>
                </c:pt>
                <c:pt idx="1662">
                  <c:v>0.56679702998356285</c:v>
                </c:pt>
                <c:pt idx="1663">
                  <c:v>0.56679702998356285</c:v>
                </c:pt>
                <c:pt idx="1664">
                  <c:v>0.56679702998356285</c:v>
                </c:pt>
                <c:pt idx="1665">
                  <c:v>0.56532308214144389</c:v>
                </c:pt>
                <c:pt idx="1666">
                  <c:v>0.56647595309579102</c:v>
                </c:pt>
                <c:pt idx="1667">
                  <c:v>0.56641178136505232</c:v>
                </c:pt>
                <c:pt idx="1668">
                  <c:v>0.56731151075055319</c:v>
                </c:pt>
                <c:pt idx="1669">
                  <c:v>0.56840788950150622</c:v>
                </c:pt>
                <c:pt idx="1670">
                  <c:v>0.56840788950150622</c:v>
                </c:pt>
                <c:pt idx="1671">
                  <c:v>0.56840788950150622</c:v>
                </c:pt>
                <c:pt idx="1672">
                  <c:v>0.57231156641675729</c:v>
                </c:pt>
                <c:pt idx="1673">
                  <c:v>0.56850483229107451</c:v>
                </c:pt>
                <c:pt idx="1674">
                  <c:v>0.56892530010809583</c:v>
                </c:pt>
                <c:pt idx="1675">
                  <c:v>0.56921675774134795</c:v>
                </c:pt>
                <c:pt idx="1676">
                  <c:v>0.57093919497573509</c:v>
                </c:pt>
                <c:pt idx="1677">
                  <c:v>0.57093919497573509</c:v>
                </c:pt>
                <c:pt idx="1678">
                  <c:v>0.57093919497573509</c:v>
                </c:pt>
                <c:pt idx="1679">
                  <c:v>0.56986551173922961</c:v>
                </c:pt>
                <c:pt idx="1680">
                  <c:v>0.56792367105860975</c:v>
                </c:pt>
                <c:pt idx="1681">
                  <c:v>0.56401579244218836</c:v>
                </c:pt>
                <c:pt idx="1682">
                  <c:v>0.56462085709446108</c:v>
                </c:pt>
                <c:pt idx="1683">
                  <c:v>0.56465273856578202</c:v>
                </c:pt>
                <c:pt idx="1684">
                  <c:v>0.56465273856578202</c:v>
                </c:pt>
                <c:pt idx="1685">
                  <c:v>0.56465273856578202</c:v>
                </c:pt>
                <c:pt idx="1686">
                  <c:v>0.56785917092561045</c:v>
                </c:pt>
                <c:pt idx="1687">
                  <c:v>0.56963827969239533</c:v>
                </c:pt>
                <c:pt idx="1688">
                  <c:v>0.57061340941512129</c:v>
                </c:pt>
                <c:pt idx="1689">
                  <c:v>0.56673278549164074</c:v>
                </c:pt>
                <c:pt idx="1690">
                  <c:v>0.56689342403628118</c:v>
                </c:pt>
                <c:pt idx="1691">
                  <c:v>0.56689342403628118</c:v>
                </c:pt>
                <c:pt idx="1692">
                  <c:v>0.56689342403628118</c:v>
                </c:pt>
                <c:pt idx="1693">
                  <c:v>0.57028799543769604</c:v>
                </c:pt>
                <c:pt idx="1694">
                  <c:v>0.56625141562853909</c:v>
                </c:pt>
                <c:pt idx="1695">
                  <c:v>0.56529112492933864</c:v>
                </c:pt>
                <c:pt idx="1696">
                  <c:v>0.56834327934072182</c:v>
                </c:pt>
                <c:pt idx="1697">
                  <c:v>0.57053202110968482</c:v>
                </c:pt>
                <c:pt idx="1698">
                  <c:v>0.57053202110968482</c:v>
                </c:pt>
                <c:pt idx="1699">
                  <c:v>0.57053202110968482</c:v>
                </c:pt>
                <c:pt idx="1700">
                  <c:v>0.56915196357427433</c:v>
                </c:pt>
                <c:pt idx="1701">
                  <c:v>0.56889293434975541</c:v>
                </c:pt>
                <c:pt idx="1702">
                  <c:v>0.57454754380925022</c:v>
                </c:pt>
                <c:pt idx="1703">
                  <c:v>0.57626923298565091</c:v>
                </c:pt>
                <c:pt idx="1704">
                  <c:v>0.58004640371229699</c:v>
                </c:pt>
                <c:pt idx="1705">
                  <c:v>0.58004640371229699</c:v>
                </c:pt>
                <c:pt idx="1706">
                  <c:v>0.58004640371229699</c:v>
                </c:pt>
                <c:pt idx="1707">
                  <c:v>0.57910586055130886</c:v>
                </c:pt>
                <c:pt idx="1708">
                  <c:v>0.5782686636211184</c:v>
                </c:pt>
                <c:pt idx="1709">
                  <c:v>0.57920648711265565</c:v>
                </c:pt>
                <c:pt idx="1710">
                  <c:v>0.5803830528148578</c:v>
                </c:pt>
                <c:pt idx="1711">
                  <c:v>0.58139534883720934</c:v>
                </c:pt>
                <c:pt idx="1712">
                  <c:v>0.58139534883720934</c:v>
                </c:pt>
                <c:pt idx="1713">
                  <c:v>0.58139534883720934</c:v>
                </c:pt>
                <c:pt idx="1714">
                  <c:v>0.58264872108605725</c:v>
                </c:pt>
                <c:pt idx="1715">
                  <c:v>0.58702670971529203</c:v>
                </c:pt>
                <c:pt idx="1716">
                  <c:v>0.58360081704114386</c:v>
                </c:pt>
                <c:pt idx="1717">
                  <c:v>0.58207217694994184</c:v>
                </c:pt>
                <c:pt idx="1718">
                  <c:v>0.58264872108605725</c:v>
                </c:pt>
                <c:pt idx="1719">
                  <c:v>0.58264872108605725</c:v>
                </c:pt>
                <c:pt idx="1720">
                  <c:v>0.58264872108605725</c:v>
                </c:pt>
                <c:pt idx="1721">
                  <c:v>0.58207217694994184</c:v>
                </c:pt>
                <c:pt idx="1722">
                  <c:v>0.57776750635544261</c:v>
                </c:pt>
                <c:pt idx="1723">
                  <c:v>0.58088875980249777</c:v>
                </c:pt>
                <c:pt idx="1724">
                  <c:v>0.58078754791497267</c:v>
                </c:pt>
                <c:pt idx="1725">
                  <c:v>0.58360081704114386</c:v>
                </c:pt>
                <c:pt idx="1726">
                  <c:v>0.58360081704114386</c:v>
                </c:pt>
                <c:pt idx="1727">
                  <c:v>0.58360081704114386</c:v>
                </c:pt>
                <c:pt idx="1728">
                  <c:v>0.58513750731421876</c:v>
                </c:pt>
                <c:pt idx="1729">
                  <c:v>0.58462437883659757</c:v>
                </c:pt>
                <c:pt idx="1730">
                  <c:v>0.58616647127784294</c:v>
                </c:pt>
                <c:pt idx="1731">
                  <c:v>0.58937938350916486</c:v>
                </c:pt>
                <c:pt idx="1732">
                  <c:v>0.59357749154152073</c:v>
                </c:pt>
                <c:pt idx="1733">
                  <c:v>0.59357749154152073</c:v>
                </c:pt>
                <c:pt idx="1734">
                  <c:v>0.59357749154152073</c:v>
                </c:pt>
                <c:pt idx="1735">
                  <c:v>0.59294396679513783</c:v>
                </c:pt>
                <c:pt idx="1736">
                  <c:v>0.59276822762299941</c:v>
                </c:pt>
                <c:pt idx="1737">
                  <c:v>0.59569905283850599</c:v>
                </c:pt>
                <c:pt idx="1738">
                  <c:v>0.59744294419882904</c:v>
                </c:pt>
                <c:pt idx="1739">
                  <c:v>0.59407116972613316</c:v>
                </c:pt>
                <c:pt idx="1740">
                  <c:v>0.59407116972613316</c:v>
                </c:pt>
                <c:pt idx="1741">
                  <c:v>0.59407116972613316</c:v>
                </c:pt>
                <c:pt idx="1742">
                  <c:v>0.6007810153199159</c:v>
                </c:pt>
                <c:pt idx="1743">
                  <c:v>0.59862316671655191</c:v>
                </c:pt>
                <c:pt idx="1744">
                  <c:v>0.60357315306615156</c:v>
                </c:pt>
                <c:pt idx="1745">
                  <c:v>0.60339105774452417</c:v>
                </c:pt>
                <c:pt idx="1746">
                  <c:v>0.60186578393018353</c:v>
                </c:pt>
                <c:pt idx="1747">
                  <c:v>0.60186578393018353</c:v>
                </c:pt>
                <c:pt idx="1748">
                  <c:v>0.60186578393018353</c:v>
                </c:pt>
                <c:pt idx="1749">
                  <c:v>0.60132291040288632</c:v>
                </c:pt>
                <c:pt idx="1750">
                  <c:v>0.59161095663491692</c:v>
                </c:pt>
                <c:pt idx="1751">
                  <c:v>0.59701492537313428</c:v>
                </c:pt>
                <c:pt idx="1752">
                  <c:v>0.589622641509434</c:v>
                </c:pt>
                <c:pt idx="1753">
                  <c:v>0.59049306170652494</c:v>
                </c:pt>
                <c:pt idx="1754">
                  <c:v>0.59049306170652494</c:v>
                </c:pt>
                <c:pt idx="1755">
                  <c:v>0.59049306170652494</c:v>
                </c:pt>
                <c:pt idx="1756">
                  <c:v>0.58599472604746561</c:v>
                </c:pt>
                <c:pt idx="1757">
                  <c:v>0.58623519756126163</c:v>
                </c:pt>
                <c:pt idx="1758">
                  <c:v>0.58298839853086926</c:v>
                </c:pt>
                <c:pt idx="1759">
                  <c:v>0.58411214953271029</c:v>
                </c:pt>
                <c:pt idx="1760">
                  <c:v>0.58882411823588299</c:v>
                </c:pt>
                <c:pt idx="1761">
                  <c:v>0.58882411823588299</c:v>
                </c:pt>
                <c:pt idx="1762">
                  <c:v>0.58882411823588299</c:v>
                </c:pt>
                <c:pt idx="1763">
                  <c:v>0.58616647127784294</c:v>
                </c:pt>
                <c:pt idx="1764">
                  <c:v>0.58678558854594531</c:v>
                </c:pt>
                <c:pt idx="1765">
                  <c:v>0.5900401227283455</c:v>
                </c:pt>
                <c:pt idx="1766">
                  <c:v>0.59435364041604755</c:v>
                </c:pt>
                <c:pt idx="1767">
                  <c:v>0.5961251862891207</c:v>
                </c:pt>
                <c:pt idx="1768">
                  <c:v>0.5961251862891207</c:v>
                </c:pt>
                <c:pt idx="1769">
                  <c:v>0.5961251862891207</c:v>
                </c:pt>
                <c:pt idx="1770">
                  <c:v>0.58875478363261702</c:v>
                </c:pt>
                <c:pt idx="1771">
                  <c:v>0.59014458542342874</c:v>
                </c:pt>
                <c:pt idx="1772">
                  <c:v>0.58702670971529203</c:v>
                </c:pt>
                <c:pt idx="1773">
                  <c:v>0.58173356602675974</c:v>
                </c:pt>
                <c:pt idx="1774">
                  <c:v>0.58180125669071436</c:v>
                </c:pt>
                <c:pt idx="1775">
                  <c:v>0.58180125669071436</c:v>
                </c:pt>
                <c:pt idx="1776">
                  <c:v>0.58180125669071436</c:v>
                </c:pt>
                <c:pt idx="1777">
                  <c:v>0.58055152394775034</c:v>
                </c:pt>
                <c:pt idx="1778">
                  <c:v>0.57636887608069165</c:v>
                </c:pt>
                <c:pt idx="1779">
                  <c:v>0.57570523891767411</c:v>
                </c:pt>
                <c:pt idx="1780">
                  <c:v>0.58334548636429928</c:v>
                </c:pt>
                <c:pt idx="1781">
                  <c:v>0.58139534883720934</c:v>
                </c:pt>
                <c:pt idx="1782">
                  <c:v>0.58139534883720934</c:v>
                </c:pt>
                <c:pt idx="1783">
                  <c:v>0.58139534883720934</c:v>
                </c:pt>
                <c:pt idx="1784">
                  <c:v>0.58173356602675974</c:v>
                </c:pt>
                <c:pt idx="1785">
                  <c:v>0.57700075010097507</c:v>
                </c:pt>
                <c:pt idx="1786">
                  <c:v>0.5798782255726298</c:v>
                </c:pt>
                <c:pt idx="1787">
                  <c:v>0.58173356602675974</c:v>
                </c:pt>
                <c:pt idx="1788">
                  <c:v>0.57877069105220513</c:v>
                </c:pt>
                <c:pt idx="1789">
                  <c:v>0.57877069105220513</c:v>
                </c:pt>
                <c:pt idx="1790">
                  <c:v>0.57877069105220513</c:v>
                </c:pt>
                <c:pt idx="1791">
                  <c:v>0.5780346820809249</c:v>
                </c:pt>
                <c:pt idx="1792">
                  <c:v>0.57920648711265565</c:v>
                </c:pt>
                <c:pt idx="1793">
                  <c:v>0.58530875036581798</c:v>
                </c:pt>
                <c:pt idx="1794">
                  <c:v>0.58737151248164465</c:v>
                </c:pt>
                <c:pt idx="1795">
                  <c:v>0.59171597633136097</c:v>
                </c:pt>
                <c:pt idx="1796">
                  <c:v>0.59171597633136097</c:v>
                </c:pt>
                <c:pt idx="1797">
                  <c:v>0.59171597633136097</c:v>
                </c:pt>
                <c:pt idx="1798">
                  <c:v>0.59266283411367271</c:v>
                </c:pt>
                <c:pt idx="1799">
                  <c:v>0.59577003276735174</c:v>
                </c:pt>
                <c:pt idx="1800">
                  <c:v>0.59196116734742199</c:v>
                </c:pt>
                <c:pt idx="1801">
                  <c:v>0.58651026392961869</c:v>
                </c:pt>
                <c:pt idx="1802">
                  <c:v>0.58692334781077593</c:v>
                </c:pt>
                <c:pt idx="1803">
                  <c:v>0.58692334781077593</c:v>
                </c:pt>
                <c:pt idx="1804">
                  <c:v>0.58692334781077593</c:v>
                </c:pt>
                <c:pt idx="1805">
                  <c:v>0.58651026392961869</c:v>
                </c:pt>
                <c:pt idx="1806">
                  <c:v>0.58944886531093432</c:v>
                </c:pt>
                <c:pt idx="1807">
                  <c:v>0.58892815076560656</c:v>
                </c:pt>
                <c:pt idx="1808">
                  <c:v>0.5862695667467902</c:v>
                </c:pt>
                <c:pt idx="1809">
                  <c:v>0.58377116170461174</c:v>
                </c:pt>
                <c:pt idx="1810">
                  <c:v>0.58377116170461174</c:v>
                </c:pt>
                <c:pt idx="1811">
                  <c:v>0.58377116170461174</c:v>
                </c:pt>
                <c:pt idx="1812">
                  <c:v>0.58503480957116949</c:v>
                </c:pt>
                <c:pt idx="1813">
                  <c:v>0.58927519151443719</c:v>
                </c:pt>
                <c:pt idx="1814">
                  <c:v>0.58896283644502034</c:v>
                </c:pt>
                <c:pt idx="1815">
                  <c:v>0.58969218068168416</c:v>
                </c:pt>
                <c:pt idx="1816">
                  <c:v>0.58806233460746837</c:v>
                </c:pt>
                <c:pt idx="1817">
                  <c:v>0.58806233460746837</c:v>
                </c:pt>
                <c:pt idx="1818">
                  <c:v>0.58806233460746837</c:v>
                </c:pt>
                <c:pt idx="1819">
                  <c:v>0.59136605558840916</c:v>
                </c:pt>
                <c:pt idx="1820">
                  <c:v>0.59238196789289732</c:v>
                </c:pt>
                <c:pt idx="1821">
                  <c:v>0.59389476184820056</c:v>
                </c:pt>
                <c:pt idx="1822">
                  <c:v>0.60056453065881932</c:v>
                </c:pt>
                <c:pt idx="1823">
                  <c:v>0.60226451457480124</c:v>
                </c:pt>
                <c:pt idx="1824">
                  <c:v>0.60226451457480124</c:v>
                </c:pt>
                <c:pt idx="1825">
                  <c:v>0.60226451457480124</c:v>
                </c:pt>
                <c:pt idx="1826">
                  <c:v>0.60541849553503857</c:v>
                </c:pt>
                <c:pt idx="1827">
                  <c:v>0.60368246302444906</c:v>
                </c:pt>
                <c:pt idx="1828">
                  <c:v>0.59808612440191389</c:v>
                </c:pt>
                <c:pt idx="1829">
                  <c:v>0.59091177687171303</c:v>
                </c:pt>
                <c:pt idx="1830">
                  <c:v>0.59445963619070263</c:v>
                </c:pt>
                <c:pt idx="1831">
                  <c:v>0.59445963619070263</c:v>
                </c:pt>
                <c:pt idx="1832">
                  <c:v>0.59445963619070263</c:v>
                </c:pt>
                <c:pt idx="1833">
                  <c:v>0.59084194977843429</c:v>
                </c:pt>
                <c:pt idx="1834">
                  <c:v>0.59147098834802148</c:v>
                </c:pt>
                <c:pt idx="1835">
                  <c:v>0.59701492537313428</c:v>
                </c:pt>
                <c:pt idx="1836">
                  <c:v>0.59869484523738259</c:v>
                </c:pt>
                <c:pt idx="1837">
                  <c:v>0.59467174119885824</c:v>
                </c:pt>
                <c:pt idx="1838">
                  <c:v>0.59467174119885824</c:v>
                </c:pt>
                <c:pt idx="1839">
                  <c:v>0.59467174119885824</c:v>
                </c:pt>
                <c:pt idx="1840">
                  <c:v>0.59389476184820056</c:v>
                </c:pt>
                <c:pt idx="1841">
                  <c:v>0.59719319199761123</c:v>
                </c:pt>
                <c:pt idx="1842">
                  <c:v>0.59862316671655191</c:v>
                </c:pt>
                <c:pt idx="1843">
                  <c:v>0.59790732436472338</c:v>
                </c:pt>
                <c:pt idx="1844">
                  <c:v>0.59772863120143449</c:v>
                </c:pt>
                <c:pt idx="1845">
                  <c:v>0.59772863120143449</c:v>
                </c:pt>
                <c:pt idx="1846">
                  <c:v>0.59772863120143449</c:v>
                </c:pt>
                <c:pt idx="1847">
                  <c:v>0.5988023952095809</c:v>
                </c:pt>
                <c:pt idx="1848">
                  <c:v>0.59844404548174746</c:v>
                </c:pt>
                <c:pt idx="1849">
                  <c:v>0.59952038369304561</c:v>
                </c:pt>
                <c:pt idx="1850">
                  <c:v>0.59780009564801528</c:v>
                </c:pt>
                <c:pt idx="1851">
                  <c:v>0.59445963619070263</c:v>
                </c:pt>
                <c:pt idx="1852">
                  <c:v>0.59445963619070263</c:v>
                </c:pt>
                <c:pt idx="1853">
                  <c:v>0.59445963619070263</c:v>
                </c:pt>
                <c:pt idx="1854">
                  <c:v>0.59708621925005967</c:v>
                </c:pt>
                <c:pt idx="1855">
                  <c:v>0.60161232102033457</c:v>
                </c:pt>
                <c:pt idx="1856">
                  <c:v>0.60052846504924329</c:v>
                </c:pt>
                <c:pt idx="1857">
                  <c:v>0.5988023952095809</c:v>
                </c:pt>
                <c:pt idx="1858">
                  <c:v>0.59970014992503751</c:v>
                </c:pt>
                <c:pt idx="1859">
                  <c:v>0.59970014992503751</c:v>
                </c:pt>
                <c:pt idx="1860">
                  <c:v>0.59970014992503751</c:v>
                </c:pt>
                <c:pt idx="1861">
                  <c:v>0.59665871121718383</c:v>
                </c:pt>
                <c:pt idx="1862">
                  <c:v>0.59808612440191389</c:v>
                </c:pt>
                <c:pt idx="1863">
                  <c:v>0.60049240377109225</c:v>
                </c:pt>
                <c:pt idx="1864">
                  <c:v>0.59908938413611312</c:v>
                </c:pt>
                <c:pt idx="1865">
                  <c:v>0.59862316671655191</c:v>
                </c:pt>
                <c:pt idx="1866">
                  <c:v>0.59862316671655191</c:v>
                </c:pt>
                <c:pt idx="1867">
                  <c:v>0.59862316671655191</c:v>
                </c:pt>
                <c:pt idx="1868">
                  <c:v>0.59952038369304561</c:v>
                </c:pt>
                <c:pt idx="1869">
                  <c:v>0.59944850737321664</c:v>
                </c:pt>
                <c:pt idx="1870">
                  <c:v>0.59898173105720276</c:v>
                </c:pt>
                <c:pt idx="1871">
                  <c:v>0.5989099838294305</c:v>
                </c:pt>
                <c:pt idx="1872">
                  <c:v>0.59941257567583772</c:v>
                </c:pt>
                <c:pt idx="1873">
                  <c:v>0.59941257567583772</c:v>
                </c:pt>
                <c:pt idx="1874">
                  <c:v>0.59941257567583772</c:v>
                </c:pt>
                <c:pt idx="1875">
                  <c:v>0.60024009603841544</c:v>
                </c:pt>
                <c:pt idx="1876">
                  <c:v>0.60069079441357565</c:v>
                </c:pt>
                <c:pt idx="1877">
                  <c:v>0.59916117435590177</c:v>
                </c:pt>
                <c:pt idx="1878">
                  <c:v>0.60033018159987994</c:v>
                </c:pt>
                <c:pt idx="1879">
                  <c:v>0.60222824450466728</c:v>
                </c:pt>
                <c:pt idx="1880">
                  <c:v>0.60222824450466728</c:v>
                </c:pt>
                <c:pt idx="1881">
                  <c:v>0.60222824450466728</c:v>
                </c:pt>
                <c:pt idx="1882">
                  <c:v>0.60288177488394523</c:v>
                </c:pt>
                <c:pt idx="1883">
                  <c:v>0.60233706782315388</c:v>
                </c:pt>
                <c:pt idx="1884">
                  <c:v>0.60201071579074106</c:v>
                </c:pt>
                <c:pt idx="1885">
                  <c:v>0.60375535832880511</c:v>
                </c:pt>
                <c:pt idx="1886">
                  <c:v>0.60790273556231</c:v>
                </c:pt>
                <c:pt idx="1887">
                  <c:v>0.60790273556231</c:v>
                </c:pt>
                <c:pt idx="1888">
                  <c:v>0.60790273556231</c:v>
                </c:pt>
                <c:pt idx="1889">
                  <c:v>0.60404711567502267</c:v>
                </c:pt>
                <c:pt idx="1890">
                  <c:v>0.6044122091266243</c:v>
                </c:pt>
                <c:pt idx="1891">
                  <c:v>0.60790273556231</c:v>
                </c:pt>
                <c:pt idx="1892">
                  <c:v>0.60248222677431018</c:v>
                </c:pt>
                <c:pt idx="1893">
                  <c:v>0.60132291040288632</c:v>
                </c:pt>
                <c:pt idx="1894">
                  <c:v>0.60132291040288632</c:v>
                </c:pt>
                <c:pt idx="1895">
                  <c:v>0.60132291040288632</c:v>
                </c:pt>
                <c:pt idx="1896">
                  <c:v>0.60069079441357565</c:v>
                </c:pt>
                <c:pt idx="1897">
                  <c:v>0.59973611610891209</c:v>
                </c:pt>
                <c:pt idx="1898">
                  <c:v>0.60013202904639029</c:v>
                </c:pt>
                <c:pt idx="1899">
                  <c:v>0.59801459155603398</c:v>
                </c:pt>
                <c:pt idx="1900">
                  <c:v>0.59826503140891418</c:v>
                </c:pt>
                <c:pt idx="1901">
                  <c:v>0.59826503140891418</c:v>
                </c:pt>
                <c:pt idx="1902">
                  <c:v>0.59826503140891418</c:v>
                </c:pt>
                <c:pt idx="1903">
                  <c:v>0.60186578393018353</c:v>
                </c:pt>
                <c:pt idx="1904">
                  <c:v>0.60096153846153844</c:v>
                </c:pt>
                <c:pt idx="1905">
                  <c:v>0.60161232102033457</c:v>
                </c:pt>
                <c:pt idx="1906">
                  <c:v>0.60324546057790918</c:v>
                </c:pt>
                <c:pt idx="1907">
                  <c:v>0.60360958532021491</c:v>
                </c:pt>
                <c:pt idx="1908">
                  <c:v>0.60360958532021491</c:v>
                </c:pt>
                <c:pt idx="1909">
                  <c:v>0.60360958532021491</c:v>
                </c:pt>
                <c:pt idx="1910">
                  <c:v>0.60146758089738961</c:v>
                </c:pt>
                <c:pt idx="1911">
                  <c:v>0.60364602197271522</c:v>
                </c:pt>
                <c:pt idx="1912">
                  <c:v>0.6091989034419738</c:v>
                </c:pt>
                <c:pt idx="1913">
                  <c:v>0.61519532451553371</c:v>
                </c:pt>
                <c:pt idx="1914">
                  <c:v>0.61736016792196569</c:v>
                </c:pt>
                <c:pt idx="1915">
                  <c:v>0.61736016792196569</c:v>
                </c:pt>
                <c:pt idx="1916">
                  <c:v>0.61736016792196569</c:v>
                </c:pt>
                <c:pt idx="1917">
                  <c:v>0.61709348966368405</c:v>
                </c:pt>
                <c:pt idx="1918">
                  <c:v>0.62119517952540693</c:v>
                </c:pt>
                <c:pt idx="1919">
                  <c:v>0.62351914203766057</c:v>
                </c:pt>
                <c:pt idx="1920">
                  <c:v>0.62711651824909065</c:v>
                </c:pt>
                <c:pt idx="1921">
                  <c:v>0.63613231552162852</c:v>
                </c:pt>
                <c:pt idx="1922">
                  <c:v>0.63613231552162852</c:v>
                </c:pt>
                <c:pt idx="1923">
                  <c:v>0.63613231552162852</c:v>
                </c:pt>
                <c:pt idx="1924">
                  <c:v>0.6337135614702154</c:v>
                </c:pt>
                <c:pt idx="1925">
                  <c:v>0.63211125158027814</c:v>
                </c:pt>
                <c:pt idx="1926">
                  <c:v>0.63011972274732198</c:v>
                </c:pt>
                <c:pt idx="1927">
                  <c:v>0.63059654433093704</c:v>
                </c:pt>
                <c:pt idx="1928">
                  <c:v>0.63411540900443886</c:v>
                </c:pt>
                <c:pt idx="1929">
                  <c:v>0.63411540900443886</c:v>
                </c:pt>
                <c:pt idx="1930">
                  <c:v>0.63411540900443886</c:v>
                </c:pt>
                <c:pt idx="1931">
                  <c:v>0.627549419516787</c:v>
                </c:pt>
                <c:pt idx="1932">
                  <c:v>0.63191153238546605</c:v>
                </c:pt>
                <c:pt idx="1933">
                  <c:v>0.63803994130032549</c:v>
                </c:pt>
                <c:pt idx="1934">
                  <c:v>0.63865116873163874</c:v>
                </c:pt>
                <c:pt idx="1935">
                  <c:v>0.63905930470347649</c:v>
                </c:pt>
                <c:pt idx="1936">
                  <c:v>0.63905930470347649</c:v>
                </c:pt>
                <c:pt idx="1937">
                  <c:v>0.63905930470347649</c:v>
                </c:pt>
                <c:pt idx="1938">
                  <c:v>0.63836578359399931</c:v>
                </c:pt>
                <c:pt idx="1939">
                  <c:v>0.63856960408684549</c:v>
                </c:pt>
                <c:pt idx="1940">
                  <c:v>0.63948840927258199</c:v>
                </c:pt>
                <c:pt idx="1941">
                  <c:v>0.627549419516787</c:v>
                </c:pt>
                <c:pt idx="1942">
                  <c:v>0.634719136781974</c:v>
                </c:pt>
                <c:pt idx="1943">
                  <c:v>0.634719136781974</c:v>
                </c:pt>
                <c:pt idx="1944">
                  <c:v>0.634719136781974</c:v>
                </c:pt>
                <c:pt idx="1945">
                  <c:v>0.63625373799071061</c:v>
                </c:pt>
                <c:pt idx="1946">
                  <c:v>0.62782521346057263</c:v>
                </c:pt>
                <c:pt idx="1947">
                  <c:v>0.63151247237132935</c:v>
                </c:pt>
                <c:pt idx="1948">
                  <c:v>0.61747452917567147</c:v>
                </c:pt>
                <c:pt idx="1949">
                  <c:v>0.62383031815346224</c:v>
                </c:pt>
                <c:pt idx="1950">
                  <c:v>0.62383031815346224</c:v>
                </c:pt>
                <c:pt idx="1951">
                  <c:v>0.62383031815346224</c:v>
                </c:pt>
                <c:pt idx="1952">
                  <c:v>0.6197706848466068</c:v>
                </c:pt>
                <c:pt idx="1953">
                  <c:v>0.62189054726368154</c:v>
                </c:pt>
                <c:pt idx="1954">
                  <c:v>0.61946354457040198</c:v>
                </c:pt>
                <c:pt idx="1955">
                  <c:v>0.61511964077012982</c:v>
                </c:pt>
                <c:pt idx="1956">
                  <c:v>0.61180789232181088</c:v>
                </c:pt>
                <c:pt idx="1957">
                  <c:v>0.61180789232181088</c:v>
                </c:pt>
                <c:pt idx="1958">
                  <c:v>0.61180789232181088</c:v>
                </c:pt>
                <c:pt idx="1959">
                  <c:v>0.61349693251533743</c:v>
                </c:pt>
                <c:pt idx="1960">
                  <c:v>0.61087354917532066</c:v>
                </c:pt>
                <c:pt idx="1961">
                  <c:v>0.61777969975906588</c:v>
                </c:pt>
                <c:pt idx="1962">
                  <c:v>0.61823802163833075</c:v>
                </c:pt>
                <c:pt idx="1963">
                  <c:v>0.61785603954278656</c:v>
                </c:pt>
                <c:pt idx="1964">
                  <c:v>0.61785603954278656</c:v>
                </c:pt>
                <c:pt idx="1965">
                  <c:v>0.61785603954278656</c:v>
                </c:pt>
                <c:pt idx="1966">
                  <c:v>0.61050061050061055</c:v>
                </c:pt>
                <c:pt idx="1967">
                  <c:v>0.61519532451553371</c:v>
                </c:pt>
                <c:pt idx="1968">
                  <c:v>0.61409972979611882</c:v>
                </c:pt>
                <c:pt idx="1969">
                  <c:v>0.61576354679802947</c:v>
                </c:pt>
                <c:pt idx="1970">
                  <c:v>0.62421972534332082</c:v>
                </c:pt>
                <c:pt idx="1971">
                  <c:v>0.62421972534332082</c:v>
                </c:pt>
                <c:pt idx="1972">
                  <c:v>0.62421972534332082</c:v>
                </c:pt>
                <c:pt idx="1973">
                  <c:v>0.62625250501002006</c:v>
                </c:pt>
                <c:pt idx="1974">
                  <c:v>0.63131313131313127</c:v>
                </c:pt>
                <c:pt idx="1975">
                  <c:v>0.63051702395964693</c:v>
                </c:pt>
                <c:pt idx="1976">
                  <c:v>0.63159224404724312</c:v>
                </c:pt>
                <c:pt idx="1977">
                  <c:v>0.63343257110280615</c:v>
                </c:pt>
                <c:pt idx="1978">
                  <c:v>0.63343257110280615</c:v>
                </c:pt>
                <c:pt idx="1979">
                  <c:v>0.63343257110280615</c:v>
                </c:pt>
                <c:pt idx="1980">
                  <c:v>0.63223114370613898</c:v>
                </c:pt>
                <c:pt idx="1981">
                  <c:v>0.63447750777234946</c:v>
                </c:pt>
                <c:pt idx="1982">
                  <c:v>0.63091482649842268</c:v>
                </c:pt>
                <c:pt idx="1983">
                  <c:v>0.63103426516059824</c:v>
                </c:pt>
                <c:pt idx="1984">
                  <c:v>0.62782521346057263</c:v>
                </c:pt>
                <c:pt idx="1985">
                  <c:v>0.62782521346057263</c:v>
                </c:pt>
                <c:pt idx="1986">
                  <c:v>0.62782521346057263</c:v>
                </c:pt>
                <c:pt idx="1987">
                  <c:v>0.62904950619613764</c:v>
                </c:pt>
                <c:pt idx="1988">
                  <c:v>0.63219117461120244</c:v>
                </c:pt>
                <c:pt idx="1989">
                  <c:v>0.62932662051604782</c:v>
                </c:pt>
                <c:pt idx="1990">
                  <c:v>0.62177454455014614</c:v>
                </c:pt>
                <c:pt idx="1991">
                  <c:v>0.62578222778473092</c:v>
                </c:pt>
                <c:pt idx="1992">
                  <c:v>0.62578222778473092</c:v>
                </c:pt>
                <c:pt idx="1993">
                  <c:v>0.62578222778473092</c:v>
                </c:pt>
                <c:pt idx="1994">
                  <c:v>0.62578222778473092</c:v>
                </c:pt>
                <c:pt idx="1995">
                  <c:v>0.62837752921955514</c:v>
                </c:pt>
                <c:pt idx="1996">
                  <c:v>0.63023886052814015</c:v>
                </c:pt>
                <c:pt idx="1997">
                  <c:v>0.62861453356801611</c:v>
                </c:pt>
                <c:pt idx="1998">
                  <c:v>0.62723452298814519</c:v>
                </c:pt>
                <c:pt idx="1999">
                  <c:v>0.62723452298814519</c:v>
                </c:pt>
                <c:pt idx="2000">
                  <c:v>0.62723452298814519</c:v>
                </c:pt>
                <c:pt idx="2001">
                  <c:v>0.62503906494155881</c:v>
                </c:pt>
                <c:pt idx="2002">
                  <c:v>0.63211125158027814</c:v>
                </c:pt>
                <c:pt idx="2003">
                  <c:v>0.63673989175421841</c:v>
                </c:pt>
                <c:pt idx="2004">
                  <c:v>0.63995904262127223</c:v>
                </c:pt>
                <c:pt idx="2005">
                  <c:v>0.64164260506897663</c:v>
                </c:pt>
                <c:pt idx="2006">
                  <c:v>0.64164260506897663</c:v>
                </c:pt>
                <c:pt idx="2007">
                  <c:v>0.64164260506897663</c:v>
                </c:pt>
                <c:pt idx="2008">
                  <c:v>0.64156027458779752</c:v>
                </c:pt>
                <c:pt idx="2009">
                  <c:v>0.63963157221440459</c:v>
                </c:pt>
                <c:pt idx="2010">
                  <c:v>0.63995904262127223</c:v>
                </c:pt>
                <c:pt idx="2011">
                  <c:v>0.64012290359749069</c:v>
                </c:pt>
                <c:pt idx="2012">
                  <c:v>0.63881436054682517</c:v>
                </c:pt>
                <c:pt idx="2013">
                  <c:v>0.63881436054682517</c:v>
                </c:pt>
                <c:pt idx="2014">
                  <c:v>0.63881436054682517</c:v>
                </c:pt>
                <c:pt idx="2015">
                  <c:v>0.63259109311740891</c:v>
                </c:pt>
                <c:pt idx="2016">
                  <c:v>0.63379389022689814</c:v>
                </c:pt>
                <c:pt idx="2017">
                  <c:v>0.63231109705975341</c:v>
                </c:pt>
                <c:pt idx="2018">
                  <c:v>0.63532401524777637</c:v>
                </c:pt>
                <c:pt idx="2019">
                  <c:v>0.63512226103524927</c:v>
                </c:pt>
                <c:pt idx="2020">
                  <c:v>0.63512226103524927</c:v>
                </c:pt>
                <c:pt idx="2021">
                  <c:v>0.63512226103524927</c:v>
                </c:pt>
                <c:pt idx="2022">
                  <c:v>0.63171193935565384</c:v>
                </c:pt>
                <c:pt idx="2023">
                  <c:v>0.63661828367710727</c:v>
                </c:pt>
                <c:pt idx="2024">
                  <c:v>0.63897763578274758</c:v>
                </c:pt>
                <c:pt idx="2025">
                  <c:v>0.64259092661611616</c:v>
                </c:pt>
                <c:pt idx="2026">
                  <c:v>0.64370775667846791</c:v>
                </c:pt>
                <c:pt idx="2027">
                  <c:v>0.64370775667846791</c:v>
                </c:pt>
                <c:pt idx="2028">
                  <c:v>0.64370775667846791</c:v>
                </c:pt>
                <c:pt idx="2029">
                  <c:v>0.64495324089003547</c:v>
                </c:pt>
                <c:pt idx="2030">
                  <c:v>0.65252854812398042</c:v>
                </c:pt>
                <c:pt idx="2031">
                  <c:v>0.63803994130032549</c:v>
                </c:pt>
                <c:pt idx="2032">
                  <c:v>0.63877355477483233</c:v>
                </c:pt>
                <c:pt idx="2033">
                  <c:v>0.64370775667846791</c:v>
                </c:pt>
                <c:pt idx="2034">
                  <c:v>0.64370775667846791</c:v>
                </c:pt>
                <c:pt idx="2035">
                  <c:v>0.64370775667846791</c:v>
                </c:pt>
                <c:pt idx="2036">
                  <c:v>0.64300411522633749</c:v>
                </c:pt>
                <c:pt idx="2037">
                  <c:v>0.63897763578274758</c:v>
                </c:pt>
                <c:pt idx="2038">
                  <c:v>0.64028684850813156</c:v>
                </c:pt>
                <c:pt idx="2039">
                  <c:v>0.6391818472355385</c:v>
                </c:pt>
                <c:pt idx="2040">
                  <c:v>0.63039778099981081</c:v>
                </c:pt>
                <c:pt idx="2041">
                  <c:v>0.63039778099981081</c:v>
                </c:pt>
                <c:pt idx="2042">
                  <c:v>0.63039778099981081</c:v>
                </c:pt>
                <c:pt idx="2043">
                  <c:v>0.62441461130190445</c:v>
                </c:pt>
                <c:pt idx="2044">
                  <c:v>0.61188276326255886</c:v>
                </c:pt>
                <c:pt idx="2045">
                  <c:v>0.61797058460017296</c:v>
                </c:pt>
                <c:pt idx="2046">
                  <c:v>0.61330880098129403</c:v>
                </c:pt>
                <c:pt idx="2047">
                  <c:v>0.6188884762965714</c:v>
                </c:pt>
                <c:pt idx="2048">
                  <c:v>0.6188884762965714</c:v>
                </c:pt>
                <c:pt idx="2049">
                  <c:v>0.6188884762965714</c:v>
                </c:pt>
                <c:pt idx="2050">
                  <c:v>0.62652715995238395</c:v>
                </c:pt>
                <c:pt idx="2051">
                  <c:v>0.62865405167536303</c:v>
                </c:pt>
                <c:pt idx="2052">
                  <c:v>0.63091482649842268</c:v>
                </c:pt>
                <c:pt idx="2053">
                  <c:v>0.62227753578095835</c:v>
                </c:pt>
                <c:pt idx="2054">
                  <c:v>0.62629172668629052</c:v>
                </c:pt>
                <c:pt idx="2055">
                  <c:v>0.62629172668629052</c:v>
                </c:pt>
                <c:pt idx="2056">
                  <c:v>0.62629172668629052</c:v>
                </c:pt>
                <c:pt idx="2057">
                  <c:v>0.62305295950155759</c:v>
                </c:pt>
                <c:pt idx="2058">
                  <c:v>0.62383031815346224</c:v>
                </c:pt>
                <c:pt idx="2059">
                  <c:v>0.62410285215003425</c:v>
                </c:pt>
                <c:pt idx="2060">
                  <c:v>0.61911837543338288</c:v>
                </c:pt>
                <c:pt idx="2061">
                  <c:v>0.62003968253968256</c:v>
                </c:pt>
                <c:pt idx="2062">
                  <c:v>0.62003968253968256</c:v>
                </c:pt>
                <c:pt idx="2063">
                  <c:v>0.62003968253968256</c:v>
                </c:pt>
                <c:pt idx="2064">
                  <c:v>0.62637018477920448</c:v>
                </c:pt>
                <c:pt idx="2065">
                  <c:v>0.62960397909714783</c:v>
                </c:pt>
                <c:pt idx="2066">
                  <c:v>0.63031831074692724</c:v>
                </c:pt>
                <c:pt idx="2067">
                  <c:v>0.62293652276832989</c:v>
                </c:pt>
                <c:pt idx="2068">
                  <c:v>0.61267001592942039</c:v>
                </c:pt>
                <c:pt idx="2069">
                  <c:v>0.61267001592942039</c:v>
                </c:pt>
                <c:pt idx="2070">
                  <c:v>0.61267001592942039</c:v>
                </c:pt>
                <c:pt idx="2071">
                  <c:v>0.6047777441790142</c:v>
                </c:pt>
                <c:pt idx="2072">
                  <c:v>0.6028454304316373</c:v>
                </c:pt>
                <c:pt idx="2073">
                  <c:v>0.60419310011479666</c:v>
                </c:pt>
                <c:pt idx="2074">
                  <c:v>0.6044122091266243</c:v>
                </c:pt>
                <c:pt idx="2075">
                  <c:v>0.59545075622246035</c:v>
                </c:pt>
                <c:pt idx="2076">
                  <c:v>0.59545075622246035</c:v>
                </c:pt>
                <c:pt idx="2077">
                  <c:v>0.59545075622246035</c:v>
                </c:pt>
                <c:pt idx="2078">
                  <c:v>0.58806233460746837</c:v>
                </c:pt>
                <c:pt idx="2079">
                  <c:v>0.58334548636429928</c:v>
                </c:pt>
                <c:pt idx="2080">
                  <c:v>0.58224163027656473</c:v>
                </c:pt>
                <c:pt idx="2081">
                  <c:v>0.58394160583941612</c:v>
                </c:pt>
                <c:pt idx="2082">
                  <c:v>0.58445353594389249</c:v>
                </c:pt>
                <c:pt idx="2083">
                  <c:v>0.58445353594389249</c:v>
                </c:pt>
                <c:pt idx="2084">
                  <c:v>0.58445353594389249</c:v>
                </c:pt>
                <c:pt idx="2085">
                  <c:v>0.56195560550716495</c:v>
                </c:pt>
                <c:pt idx="2086">
                  <c:v>0.56047528304001792</c:v>
                </c:pt>
                <c:pt idx="2087">
                  <c:v>0.54543471146503764</c:v>
                </c:pt>
                <c:pt idx="2088">
                  <c:v>0.54054054054054046</c:v>
                </c:pt>
                <c:pt idx="2089">
                  <c:v>0.53676865271068175</c:v>
                </c:pt>
                <c:pt idx="2090">
                  <c:v>0.53676865271068175</c:v>
                </c:pt>
                <c:pt idx="2091">
                  <c:v>0.53676865271068175</c:v>
                </c:pt>
                <c:pt idx="2092">
                  <c:v>0.54451402123604686</c:v>
                </c:pt>
                <c:pt idx="2093">
                  <c:v>0.55549383401844243</c:v>
                </c:pt>
                <c:pt idx="2094">
                  <c:v>0.55035773252614206</c:v>
                </c:pt>
                <c:pt idx="2095">
                  <c:v>0.54713574437818024</c:v>
                </c:pt>
                <c:pt idx="2096">
                  <c:v>0.53917075537822823</c:v>
                </c:pt>
                <c:pt idx="2097">
                  <c:v>0.53917075537822823</c:v>
                </c:pt>
                <c:pt idx="2098">
                  <c:v>0.53917075537822823</c:v>
                </c:pt>
                <c:pt idx="2099">
                  <c:v>0.52971713105201823</c:v>
                </c:pt>
                <c:pt idx="2100">
                  <c:v>0.53072922195096062</c:v>
                </c:pt>
                <c:pt idx="2101">
                  <c:v>0.5420054200542006</c:v>
                </c:pt>
                <c:pt idx="2102">
                  <c:v>0.55447740504574439</c:v>
                </c:pt>
                <c:pt idx="2103">
                  <c:v>0.56609114067364852</c:v>
                </c:pt>
                <c:pt idx="2104">
                  <c:v>0.56609114067364852</c:v>
                </c:pt>
                <c:pt idx="2105">
                  <c:v>0.56609114067364852</c:v>
                </c:pt>
                <c:pt idx="2106">
                  <c:v>0.57175528873642079</c:v>
                </c:pt>
                <c:pt idx="2107">
                  <c:v>0.56785917092561045</c:v>
                </c:pt>
                <c:pt idx="2108">
                  <c:v>0.56312647820700523</c:v>
                </c:pt>
                <c:pt idx="2109">
                  <c:v>0.56980056980056981</c:v>
                </c:pt>
                <c:pt idx="2110">
                  <c:v>0.57471264367816088</c:v>
                </c:pt>
                <c:pt idx="2111">
                  <c:v>0.57471264367816088</c:v>
                </c:pt>
                <c:pt idx="2112">
                  <c:v>0.57471264367816088</c:v>
                </c:pt>
                <c:pt idx="2113">
                  <c:v>0.57168991538989244</c:v>
                </c:pt>
                <c:pt idx="2114">
                  <c:v>0.56760131683505499</c:v>
                </c:pt>
                <c:pt idx="2115">
                  <c:v>0.56718280301741253</c:v>
                </c:pt>
                <c:pt idx="2116">
                  <c:v>0.55819145967066697</c:v>
                </c:pt>
                <c:pt idx="2117">
                  <c:v>0.56258790436005623</c:v>
                </c:pt>
                <c:pt idx="2118">
                  <c:v>0.56258790436005623</c:v>
                </c:pt>
                <c:pt idx="2119">
                  <c:v>0.56258790436005623</c:v>
                </c:pt>
                <c:pt idx="2120">
                  <c:v>0.56519527496750122</c:v>
                </c:pt>
                <c:pt idx="2121">
                  <c:v>0.56996295240809347</c:v>
                </c:pt>
                <c:pt idx="2122">
                  <c:v>0.57208237986270027</c:v>
                </c:pt>
                <c:pt idx="2123">
                  <c:v>0.577634011090573</c:v>
                </c:pt>
                <c:pt idx="2124">
                  <c:v>0.59084194977843429</c:v>
                </c:pt>
                <c:pt idx="2125">
                  <c:v>0.59084194977843429</c:v>
                </c:pt>
                <c:pt idx="2126">
                  <c:v>0.59084194977843429</c:v>
                </c:pt>
                <c:pt idx="2127">
                  <c:v>0.59077213918591598</c:v>
                </c:pt>
                <c:pt idx="2128">
                  <c:v>0.57093919497573509</c:v>
                </c:pt>
                <c:pt idx="2129">
                  <c:v>0.57487783845932738</c:v>
                </c:pt>
                <c:pt idx="2130">
                  <c:v>0.57736720554272514</c:v>
                </c:pt>
                <c:pt idx="2131">
                  <c:v>0.57178798101663908</c:v>
                </c:pt>
                <c:pt idx="2132">
                  <c:v>0.57178798101663908</c:v>
                </c:pt>
                <c:pt idx="2133">
                  <c:v>0.57178798101663908</c:v>
                </c:pt>
                <c:pt idx="2134">
                  <c:v>0.57019044360816507</c:v>
                </c:pt>
                <c:pt idx="2135">
                  <c:v>0.57388809182209466</c:v>
                </c:pt>
                <c:pt idx="2136">
                  <c:v>0.57058085130663017</c:v>
                </c:pt>
                <c:pt idx="2137">
                  <c:v>0.56538700740656977</c:v>
                </c:pt>
                <c:pt idx="2138">
                  <c:v>0.57339449541284404</c:v>
                </c:pt>
                <c:pt idx="2139">
                  <c:v>0.57339449541284404</c:v>
                </c:pt>
                <c:pt idx="2140">
                  <c:v>0.57339449541284404</c:v>
                </c:pt>
                <c:pt idx="2141">
                  <c:v>0.56705415367167566</c:v>
                </c:pt>
                <c:pt idx="2142">
                  <c:v>0.56417489421720735</c:v>
                </c:pt>
                <c:pt idx="2143">
                  <c:v>0.5632216277105041</c:v>
                </c:pt>
                <c:pt idx="2144">
                  <c:v>0.56372963526692599</c:v>
                </c:pt>
                <c:pt idx="2145">
                  <c:v>0.56331680937359174</c:v>
                </c:pt>
                <c:pt idx="2146">
                  <c:v>0.56331680937359174</c:v>
                </c:pt>
                <c:pt idx="2147">
                  <c:v>0.56331680937359174</c:v>
                </c:pt>
                <c:pt idx="2148">
                  <c:v>0.55331156974492335</c:v>
                </c:pt>
                <c:pt idx="2149">
                  <c:v>0.550297160466652</c:v>
                </c:pt>
                <c:pt idx="2150">
                  <c:v>0.5376922249704269</c:v>
                </c:pt>
                <c:pt idx="2151">
                  <c:v>0.53126494182648887</c:v>
                </c:pt>
                <c:pt idx="2152">
                  <c:v>0.52968907251443409</c:v>
                </c:pt>
                <c:pt idx="2153">
                  <c:v>0.52968907251443409</c:v>
                </c:pt>
                <c:pt idx="2154">
                  <c:v>0.52968907251443409</c:v>
                </c:pt>
                <c:pt idx="2155">
                  <c:v>0.53818416662181801</c:v>
                </c:pt>
                <c:pt idx="2156">
                  <c:v>0.54138920469925833</c:v>
                </c:pt>
                <c:pt idx="2157">
                  <c:v>0.5538631957906397</c:v>
                </c:pt>
                <c:pt idx="2158">
                  <c:v>0.55674637418923811</c:v>
                </c:pt>
                <c:pt idx="2159">
                  <c:v>0.55978504254366324</c:v>
                </c:pt>
                <c:pt idx="2160">
                  <c:v>0.55978504254366324</c:v>
                </c:pt>
                <c:pt idx="2161">
                  <c:v>0.55978504254366324</c:v>
                </c:pt>
                <c:pt idx="2162">
                  <c:v>0.56100981767180924</c:v>
                </c:pt>
                <c:pt idx="2163">
                  <c:v>0.55710306406685239</c:v>
                </c:pt>
                <c:pt idx="2164">
                  <c:v>0.55632823365785811</c:v>
                </c:pt>
                <c:pt idx="2165">
                  <c:v>0.550297160466652</c:v>
                </c:pt>
                <c:pt idx="2166">
                  <c:v>0.5539552404165744</c:v>
                </c:pt>
                <c:pt idx="2167">
                  <c:v>0.5539552404165744</c:v>
                </c:pt>
                <c:pt idx="2168">
                  <c:v>0.5539552404165744</c:v>
                </c:pt>
                <c:pt idx="2169">
                  <c:v>0.5439216752787599</c:v>
                </c:pt>
                <c:pt idx="2170">
                  <c:v>0.53963628514381312</c:v>
                </c:pt>
                <c:pt idx="2171">
                  <c:v>0.5311238580837051</c:v>
                </c:pt>
                <c:pt idx="2172">
                  <c:v>0.53824210129716343</c:v>
                </c:pt>
                <c:pt idx="2173">
                  <c:v>0.5399568034557235</c:v>
                </c:pt>
                <c:pt idx="2174">
                  <c:v>0.5399568034557235</c:v>
                </c:pt>
                <c:pt idx="2175">
                  <c:v>0.5399568034557235</c:v>
                </c:pt>
                <c:pt idx="2176">
                  <c:v>0.53751881315846051</c:v>
                </c:pt>
                <c:pt idx="2177">
                  <c:v>0.54203479863407233</c:v>
                </c:pt>
                <c:pt idx="2178">
                  <c:v>0.53832902670111971</c:v>
                </c:pt>
                <c:pt idx="2179">
                  <c:v>0.53827107331252022</c:v>
                </c:pt>
                <c:pt idx="2180">
                  <c:v>0.53728777133032457</c:v>
                </c:pt>
                <c:pt idx="2181">
                  <c:v>0.53728777133032457</c:v>
                </c:pt>
                <c:pt idx="2182">
                  <c:v>0.53728777133032457</c:v>
                </c:pt>
                <c:pt idx="2183">
                  <c:v>0.53809728798966849</c:v>
                </c:pt>
                <c:pt idx="2184">
                  <c:v>0.5376344086021505</c:v>
                </c:pt>
                <c:pt idx="2185">
                  <c:v>0.53219797764768495</c:v>
                </c:pt>
                <c:pt idx="2186">
                  <c:v>0.53163211057947901</c:v>
                </c:pt>
                <c:pt idx="2187">
                  <c:v>0.53662463107056613</c:v>
                </c:pt>
                <c:pt idx="2188">
                  <c:v>0.53662463107056613</c:v>
                </c:pt>
                <c:pt idx="2189">
                  <c:v>0.53662463107056613</c:v>
                </c:pt>
                <c:pt idx="2190">
                  <c:v>0.53481655792063321</c:v>
                </c:pt>
                <c:pt idx="2191">
                  <c:v>0.54436581382689164</c:v>
                </c:pt>
                <c:pt idx="2192">
                  <c:v>0.5466870763175159</c:v>
                </c:pt>
                <c:pt idx="2193">
                  <c:v>0.54401044500054396</c:v>
                </c:pt>
                <c:pt idx="2194">
                  <c:v>0.54138920469925833</c:v>
                </c:pt>
                <c:pt idx="2195">
                  <c:v>0.54138920469925833</c:v>
                </c:pt>
                <c:pt idx="2196">
                  <c:v>0.54138920469925833</c:v>
                </c:pt>
                <c:pt idx="2197">
                  <c:v>0.54229934924078094</c:v>
                </c:pt>
                <c:pt idx="2198">
                  <c:v>0.55524708495280406</c:v>
                </c:pt>
                <c:pt idx="2199">
                  <c:v>0.55440055440055436</c:v>
                </c:pt>
                <c:pt idx="2200">
                  <c:v>0.5592841163310962</c:v>
                </c:pt>
                <c:pt idx="2201">
                  <c:v>0.56211354693648119</c:v>
                </c:pt>
                <c:pt idx="2202">
                  <c:v>0.56211354693648119</c:v>
                </c:pt>
                <c:pt idx="2203">
                  <c:v>0.56211354693648119</c:v>
                </c:pt>
                <c:pt idx="2204">
                  <c:v>0.56100981767180924</c:v>
                </c:pt>
                <c:pt idx="2205">
                  <c:v>0.56338028169014087</c:v>
                </c:pt>
                <c:pt idx="2206">
                  <c:v>0.56217674836968745</c:v>
                </c:pt>
                <c:pt idx="2207">
                  <c:v>0.56637970095151791</c:v>
                </c:pt>
                <c:pt idx="2208">
                  <c:v>0.56705415367167566</c:v>
                </c:pt>
                <c:pt idx="2209">
                  <c:v>0.56705415367167566</c:v>
                </c:pt>
                <c:pt idx="2210">
                  <c:v>0.56705415367167566</c:v>
                </c:pt>
                <c:pt idx="2211">
                  <c:v>0.57077625570776258</c:v>
                </c:pt>
                <c:pt idx="2212">
                  <c:v>0.56650804441423064</c:v>
                </c:pt>
                <c:pt idx="2213">
                  <c:v>0.56802044873615454</c:v>
                </c:pt>
                <c:pt idx="2214">
                  <c:v>0.57494394296556084</c:v>
                </c:pt>
                <c:pt idx="2215">
                  <c:v>0.57273768613974796</c:v>
                </c:pt>
                <c:pt idx="2216">
                  <c:v>0.57273768613974796</c:v>
                </c:pt>
                <c:pt idx="2217">
                  <c:v>0.57273768613974796</c:v>
                </c:pt>
                <c:pt idx="2218">
                  <c:v>0.57045065601825451</c:v>
                </c:pt>
                <c:pt idx="2219">
                  <c:v>0.5714285714285714</c:v>
                </c:pt>
                <c:pt idx="2220">
                  <c:v>0.57553956834532372</c:v>
                </c:pt>
                <c:pt idx="2221">
                  <c:v>0.58072009291521487</c:v>
                </c:pt>
                <c:pt idx="2222">
                  <c:v>0.58055152394775034</c:v>
                </c:pt>
                <c:pt idx="2223">
                  <c:v>0.58055152394775034</c:v>
                </c:pt>
                <c:pt idx="2224">
                  <c:v>0.58055152394775034</c:v>
                </c:pt>
                <c:pt idx="2225">
                  <c:v>0.58072009291521487</c:v>
                </c:pt>
                <c:pt idx="2226">
                  <c:v>0.57964293994899141</c:v>
                </c:pt>
                <c:pt idx="2227">
                  <c:v>0.58139534883720934</c:v>
                </c:pt>
                <c:pt idx="2228">
                  <c:v>0.58055152394775034</c:v>
                </c:pt>
                <c:pt idx="2229">
                  <c:v>0.57887120115774238</c:v>
                </c:pt>
                <c:pt idx="2230">
                  <c:v>0.57887120115774238</c:v>
                </c:pt>
                <c:pt idx="2231">
                  <c:v>0.57887120115774238</c:v>
                </c:pt>
                <c:pt idx="2232">
                  <c:v>0.58153058850895556</c:v>
                </c:pt>
                <c:pt idx="2233">
                  <c:v>0.58169972660112845</c:v>
                </c:pt>
                <c:pt idx="2234">
                  <c:v>0.58136154874716583</c:v>
                </c:pt>
                <c:pt idx="2235">
                  <c:v>0.57890471228435803</c:v>
                </c:pt>
                <c:pt idx="2236">
                  <c:v>0.58312438043034576</c:v>
                </c:pt>
                <c:pt idx="2237">
                  <c:v>0.58312438043034576</c:v>
                </c:pt>
                <c:pt idx="2238">
                  <c:v>0.58312438043034576</c:v>
                </c:pt>
                <c:pt idx="2239">
                  <c:v>0.58200442323361656</c:v>
                </c:pt>
                <c:pt idx="2240">
                  <c:v>0.58268267101736393</c:v>
                </c:pt>
                <c:pt idx="2241">
                  <c:v>0.58596038907769843</c:v>
                </c:pt>
                <c:pt idx="2242">
                  <c:v>0.58623519756126163</c:v>
                </c:pt>
                <c:pt idx="2243">
                  <c:v>0.58592605613171611</c:v>
                </c:pt>
                <c:pt idx="2244">
                  <c:v>0.58592605613171611</c:v>
                </c:pt>
                <c:pt idx="2245">
                  <c:v>0.58592605613171611</c:v>
                </c:pt>
                <c:pt idx="2246">
                  <c:v>0.58558294782455933</c:v>
                </c:pt>
                <c:pt idx="2247">
                  <c:v>0.58788947677836567</c:v>
                </c:pt>
                <c:pt idx="2248">
                  <c:v>0.58353270700822779</c:v>
                </c:pt>
                <c:pt idx="2249">
                  <c:v>0.58418039490594698</c:v>
                </c:pt>
                <c:pt idx="2250">
                  <c:v>0.58055152394775034</c:v>
                </c:pt>
                <c:pt idx="2251">
                  <c:v>0.58055152394775034</c:v>
                </c:pt>
                <c:pt idx="2252">
                  <c:v>0.58055152394775034</c:v>
                </c:pt>
                <c:pt idx="2253">
                  <c:v>0.57853630315302285</c:v>
                </c:pt>
                <c:pt idx="2254">
                  <c:v>0.56983303891959658</c:v>
                </c:pt>
                <c:pt idx="2255">
                  <c:v>0.56628348151084429</c:v>
                </c:pt>
                <c:pt idx="2256">
                  <c:v>0.563570784490532</c:v>
                </c:pt>
                <c:pt idx="2257">
                  <c:v>0.56609114067364852</c:v>
                </c:pt>
                <c:pt idx="2258">
                  <c:v>0.56609114067364852</c:v>
                </c:pt>
                <c:pt idx="2259">
                  <c:v>0.56609114067364852</c:v>
                </c:pt>
                <c:pt idx="2260">
                  <c:v>0.54874200894449476</c:v>
                </c:pt>
                <c:pt idx="2261">
                  <c:v>0.55269993920300675</c:v>
                </c:pt>
                <c:pt idx="2262">
                  <c:v>0.55148072574863516</c:v>
                </c:pt>
                <c:pt idx="2263">
                  <c:v>0.55444666223109329</c:v>
                </c:pt>
                <c:pt idx="2264">
                  <c:v>0.5546619335515004</c:v>
                </c:pt>
                <c:pt idx="2265">
                  <c:v>0.5546619335515004</c:v>
                </c:pt>
                <c:pt idx="2266">
                  <c:v>0.5546619335515004</c:v>
                </c:pt>
                <c:pt idx="2267">
                  <c:v>0.55300558535641209</c:v>
                </c:pt>
                <c:pt idx="2268">
                  <c:v>0.54833580084443712</c:v>
                </c:pt>
                <c:pt idx="2269">
                  <c:v>0.54884742041712398</c:v>
                </c:pt>
                <c:pt idx="2270">
                  <c:v>0.5480352934728997</c:v>
                </c:pt>
                <c:pt idx="2271">
                  <c:v>0.55079727906144149</c:v>
                </c:pt>
                <c:pt idx="2272">
                  <c:v>0.55079727906144149</c:v>
                </c:pt>
                <c:pt idx="2273">
                  <c:v>0.55079727906144149</c:v>
                </c:pt>
                <c:pt idx="2274">
                  <c:v>0.55157198014340869</c:v>
                </c:pt>
                <c:pt idx="2275">
                  <c:v>0.55087313391725889</c:v>
                </c:pt>
                <c:pt idx="2276">
                  <c:v>0.54895287239590485</c:v>
                </c:pt>
                <c:pt idx="2277">
                  <c:v>0.54501853063004146</c:v>
                </c:pt>
                <c:pt idx="2278">
                  <c:v>0.54848617814831069</c:v>
                </c:pt>
                <c:pt idx="2279">
                  <c:v>0.54848617814831069</c:v>
                </c:pt>
                <c:pt idx="2280">
                  <c:v>0.54848617814831069</c:v>
                </c:pt>
                <c:pt idx="2281">
                  <c:v>0.54662730950038263</c:v>
                </c:pt>
                <c:pt idx="2282">
                  <c:v>0.54836586970826928</c:v>
                </c:pt>
                <c:pt idx="2283">
                  <c:v>0.54573237284435716</c:v>
                </c:pt>
                <c:pt idx="2284">
                  <c:v>0.54647794961473306</c:v>
                </c:pt>
                <c:pt idx="2285">
                  <c:v>0.54845609608950807</c:v>
                </c:pt>
                <c:pt idx="2286">
                  <c:v>0.54845609608950807</c:v>
                </c:pt>
                <c:pt idx="2287">
                  <c:v>0.54845609608950807</c:v>
                </c:pt>
                <c:pt idx="2288">
                  <c:v>0.54731541787532156</c:v>
                </c:pt>
                <c:pt idx="2289">
                  <c:v>0.54758514949074577</c:v>
                </c:pt>
                <c:pt idx="2290">
                  <c:v>0.54644808743169393</c:v>
                </c:pt>
                <c:pt idx="2291">
                  <c:v>0.54701602756960777</c:v>
                </c:pt>
                <c:pt idx="2292">
                  <c:v>0.54386251155707832</c:v>
                </c:pt>
                <c:pt idx="2293">
                  <c:v>0.54386251155707832</c:v>
                </c:pt>
                <c:pt idx="2294">
                  <c:v>0.54386251155707832</c:v>
                </c:pt>
                <c:pt idx="2295">
                  <c:v>0.54418807139747505</c:v>
                </c:pt>
                <c:pt idx="2296">
                  <c:v>0.5420054200542006</c:v>
                </c:pt>
                <c:pt idx="2297">
                  <c:v>0.53507410776392528</c:v>
                </c:pt>
                <c:pt idx="2298">
                  <c:v>0.52971713105201823</c:v>
                </c:pt>
                <c:pt idx="2299">
                  <c:v>0.53211302080561917</c:v>
                </c:pt>
                <c:pt idx="2300">
                  <c:v>0.53211302080561917</c:v>
                </c:pt>
                <c:pt idx="2301">
                  <c:v>0.53211302080561917</c:v>
                </c:pt>
                <c:pt idx="2302">
                  <c:v>0.5302789267154524</c:v>
                </c:pt>
                <c:pt idx="2303">
                  <c:v>0.53265153936294873</c:v>
                </c:pt>
                <c:pt idx="2304">
                  <c:v>0.53219797764768495</c:v>
                </c:pt>
                <c:pt idx="2305">
                  <c:v>0.52974519256237751</c:v>
                </c:pt>
                <c:pt idx="2306">
                  <c:v>0.53044769785699131</c:v>
                </c:pt>
                <c:pt idx="2307">
                  <c:v>0.53044769785699131</c:v>
                </c:pt>
                <c:pt idx="2308">
                  <c:v>0.53044769785699131</c:v>
                </c:pt>
                <c:pt idx="2309">
                  <c:v>0.52784375824755869</c:v>
                </c:pt>
                <c:pt idx="2310">
                  <c:v>0.5238893545683152</c:v>
                </c:pt>
                <c:pt idx="2311">
                  <c:v>0.52232958997127188</c:v>
                </c:pt>
                <c:pt idx="2312">
                  <c:v>0.5192916861401049</c:v>
                </c:pt>
                <c:pt idx="2313">
                  <c:v>0.51953449709060684</c:v>
                </c:pt>
                <c:pt idx="2314">
                  <c:v>0.51953449709060684</c:v>
                </c:pt>
                <c:pt idx="2315">
                  <c:v>0.51953449709060684</c:v>
                </c:pt>
                <c:pt idx="2316">
                  <c:v>0.5193456245131135</c:v>
                </c:pt>
                <c:pt idx="2317">
                  <c:v>0.5166089786640492</c:v>
                </c:pt>
                <c:pt idx="2318">
                  <c:v>0.51114291555919034</c:v>
                </c:pt>
                <c:pt idx="2319">
                  <c:v>0.51127358249399257</c:v>
                </c:pt>
                <c:pt idx="2320">
                  <c:v>0.51469452879715882</c:v>
                </c:pt>
                <c:pt idx="2321">
                  <c:v>0.51469452879715882</c:v>
                </c:pt>
                <c:pt idx="2322">
                  <c:v>0.51469452879715882</c:v>
                </c:pt>
                <c:pt idx="2323">
                  <c:v>0.50286633812732573</c:v>
                </c:pt>
                <c:pt idx="2324">
                  <c:v>0.50093926111458986</c:v>
                </c:pt>
                <c:pt idx="2325">
                  <c:v>0.49950049950049957</c:v>
                </c:pt>
                <c:pt idx="2326">
                  <c:v>0.50070098137392349</c:v>
                </c:pt>
                <c:pt idx="2327">
                  <c:v>0.49674631165863592</c:v>
                </c:pt>
                <c:pt idx="2328">
                  <c:v>0.49674631165863592</c:v>
                </c:pt>
                <c:pt idx="2329">
                  <c:v>0.49674631165863592</c:v>
                </c:pt>
                <c:pt idx="2330">
                  <c:v>0.48921285651386925</c:v>
                </c:pt>
                <c:pt idx="2331">
                  <c:v>0.488209734902114</c:v>
                </c:pt>
                <c:pt idx="2332">
                  <c:v>0.47865211564235116</c:v>
                </c:pt>
                <c:pt idx="2333">
                  <c:v>0.49239253532916444</c:v>
                </c:pt>
                <c:pt idx="2334">
                  <c:v>0.5009894541719897</c:v>
                </c:pt>
                <c:pt idx="2335">
                  <c:v>0.5009894541719897</c:v>
                </c:pt>
                <c:pt idx="2336">
                  <c:v>0.5009894541719897</c:v>
                </c:pt>
                <c:pt idx="2337">
                  <c:v>0.50510152540660669</c:v>
                </c:pt>
                <c:pt idx="2338">
                  <c:v>0.50107731622989427</c:v>
                </c:pt>
                <c:pt idx="2339">
                  <c:v>0.49838026414154002</c:v>
                </c:pt>
                <c:pt idx="2340">
                  <c:v>0.49426650850138393</c:v>
                </c:pt>
                <c:pt idx="2341">
                  <c:v>0.49130392060528638</c:v>
                </c:pt>
                <c:pt idx="2342">
                  <c:v>0.49130392060528638</c:v>
                </c:pt>
                <c:pt idx="2343">
                  <c:v>0.49130392060528638</c:v>
                </c:pt>
                <c:pt idx="2344">
                  <c:v>0.48933255040125267</c:v>
                </c:pt>
                <c:pt idx="2345">
                  <c:v>0.49370525796099729</c:v>
                </c:pt>
                <c:pt idx="2346">
                  <c:v>0.49556469597105901</c:v>
                </c:pt>
                <c:pt idx="2347">
                  <c:v>0.49195651104442362</c:v>
                </c:pt>
                <c:pt idx="2348">
                  <c:v>0.49329123914759271</c:v>
                </c:pt>
                <c:pt idx="2349">
                  <c:v>0.49329123914759271</c:v>
                </c:pt>
                <c:pt idx="2350">
                  <c:v>0.49329123914759271</c:v>
                </c:pt>
                <c:pt idx="2351">
                  <c:v>0.49024414158250806</c:v>
                </c:pt>
                <c:pt idx="2352">
                  <c:v>0.48657065005838845</c:v>
                </c:pt>
                <c:pt idx="2353">
                  <c:v>0.485649069982031</c:v>
                </c:pt>
                <c:pt idx="2354">
                  <c:v>0.48256725781155752</c:v>
                </c:pt>
                <c:pt idx="2355">
                  <c:v>0.48959608323133413</c:v>
                </c:pt>
                <c:pt idx="2356">
                  <c:v>0.48959608323133413</c:v>
                </c:pt>
                <c:pt idx="2357">
                  <c:v>0.48959608323133413</c:v>
                </c:pt>
                <c:pt idx="2358">
                  <c:v>0.48402710551790906</c:v>
                </c:pt>
                <c:pt idx="2359">
                  <c:v>0.49096622152395919</c:v>
                </c:pt>
                <c:pt idx="2360">
                  <c:v>0.49341293728721569</c:v>
                </c:pt>
                <c:pt idx="2361">
                  <c:v>0.48911714355588159</c:v>
                </c:pt>
                <c:pt idx="2362">
                  <c:v>0.48498957272418641</c:v>
                </c:pt>
                <c:pt idx="2363">
                  <c:v>0.48498957272418641</c:v>
                </c:pt>
                <c:pt idx="2364">
                  <c:v>0.48498957272418641</c:v>
                </c:pt>
                <c:pt idx="2365">
                  <c:v>0.48264877648535165</c:v>
                </c:pt>
                <c:pt idx="2366">
                  <c:v>0.48190448653076962</c:v>
                </c:pt>
                <c:pt idx="2367">
                  <c:v>0.4806767929244376</c:v>
                </c:pt>
                <c:pt idx="2368">
                  <c:v>0.47819433817903589</c:v>
                </c:pt>
                <c:pt idx="2369">
                  <c:v>0.49321824907521583</c:v>
                </c:pt>
                <c:pt idx="2370">
                  <c:v>0.49321824907521583</c:v>
                </c:pt>
                <c:pt idx="2371">
                  <c:v>0.49321824907521583</c:v>
                </c:pt>
                <c:pt idx="2372">
                  <c:v>0.50200803212851408</c:v>
                </c:pt>
                <c:pt idx="2373">
                  <c:v>0.4998750312421894</c:v>
                </c:pt>
                <c:pt idx="2374">
                  <c:v>0.49278076183905778</c:v>
                </c:pt>
                <c:pt idx="2375">
                  <c:v>0.49290220820189273</c:v>
                </c:pt>
                <c:pt idx="2376">
                  <c:v>0.49096622152395919</c:v>
                </c:pt>
                <c:pt idx="2377">
                  <c:v>0.49096622152395919</c:v>
                </c:pt>
                <c:pt idx="2378">
                  <c:v>0.49096622152395919</c:v>
                </c:pt>
                <c:pt idx="2379">
                  <c:v>0.49198071435599727</c:v>
                </c:pt>
                <c:pt idx="2380">
                  <c:v>0.49099032749054838</c:v>
                </c:pt>
                <c:pt idx="2381">
                  <c:v>0.492174426616793</c:v>
                </c:pt>
                <c:pt idx="2382">
                  <c:v>0.48763836738674599</c:v>
                </c:pt>
                <c:pt idx="2383">
                  <c:v>0.49046054244935994</c:v>
                </c:pt>
                <c:pt idx="2384">
                  <c:v>0.49046054244935994</c:v>
                </c:pt>
                <c:pt idx="2385">
                  <c:v>0.49046054244935994</c:v>
                </c:pt>
                <c:pt idx="2386">
                  <c:v>0.48985990006858043</c:v>
                </c:pt>
                <c:pt idx="2387">
                  <c:v>0.49070121203199368</c:v>
                </c:pt>
                <c:pt idx="2388">
                  <c:v>0.49433980918483367</c:v>
                </c:pt>
                <c:pt idx="2389">
                  <c:v>0.49448647579488703</c:v>
                </c:pt>
                <c:pt idx="2390">
                  <c:v>0.49380277517159643</c:v>
                </c:pt>
                <c:pt idx="2391">
                  <c:v>0.49380277517159643</c:v>
                </c:pt>
                <c:pt idx="2392">
                  <c:v>0.49380277517159643</c:v>
                </c:pt>
                <c:pt idx="2393">
                  <c:v>0.48938044435744343</c:v>
                </c:pt>
                <c:pt idx="2394">
                  <c:v>0.48997991082365622</c:v>
                </c:pt>
                <c:pt idx="2395">
                  <c:v>0.48985990006858043</c:v>
                </c:pt>
                <c:pt idx="2396">
                  <c:v>0.49365651379769954</c:v>
                </c:pt>
                <c:pt idx="2397">
                  <c:v>0.4956383822363204</c:v>
                </c:pt>
                <c:pt idx="2398">
                  <c:v>0.4956383822363204</c:v>
                </c:pt>
                <c:pt idx="2399">
                  <c:v>0.4956383822363204</c:v>
                </c:pt>
                <c:pt idx="2400">
                  <c:v>0.49135220125786161</c:v>
                </c:pt>
                <c:pt idx="2401">
                  <c:v>0.48809058961343227</c:v>
                </c:pt>
                <c:pt idx="2402">
                  <c:v>0.48995590396864286</c:v>
                </c:pt>
                <c:pt idx="2403">
                  <c:v>0.48773350241428082</c:v>
                </c:pt>
                <c:pt idx="2404">
                  <c:v>0.49270792274339775</c:v>
                </c:pt>
                <c:pt idx="2405">
                  <c:v>0.49270792274339775</c:v>
                </c:pt>
                <c:pt idx="2406">
                  <c:v>0.49270792274339775</c:v>
                </c:pt>
                <c:pt idx="2407">
                  <c:v>0.49314528059966467</c:v>
                </c:pt>
                <c:pt idx="2408">
                  <c:v>0.49363214532530364</c:v>
                </c:pt>
                <c:pt idx="2409">
                  <c:v>0.49407114624505927</c:v>
                </c:pt>
                <c:pt idx="2410">
                  <c:v>0.49473111363973676</c:v>
                </c:pt>
                <c:pt idx="2411">
                  <c:v>0.49558925562493811</c:v>
                </c:pt>
                <c:pt idx="2412">
                  <c:v>0.49558925562493811</c:v>
                </c:pt>
                <c:pt idx="2413">
                  <c:v>0.49558925562493811</c:v>
                </c:pt>
                <c:pt idx="2414">
                  <c:v>0.49363214532530364</c:v>
                </c:pt>
                <c:pt idx="2415">
                  <c:v>0.49321824907521583</c:v>
                </c:pt>
                <c:pt idx="2416">
                  <c:v>0.49421765345458135</c:v>
                </c:pt>
                <c:pt idx="2417">
                  <c:v>0.4948045522018803</c:v>
                </c:pt>
                <c:pt idx="2418">
                  <c:v>0.49514755397108334</c:v>
                </c:pt>
                <c:pt idx="2419">
                  <c:v>0.49514755397108334</c:v>
                </c:pt>
                <c:pt idx="2420">
                  <c:v>0.49514755397108334</c:v>
                </c:pt>
                <c:pt idx="2421">
                  <c:v>0.495074013565028</c:v>
                </c:pt>
                <c:pt idx="2422">
                  <c:v>0.49652432969215499</c:v>
                </c:pt>
                <c:pt idx="2423">
                  <c:v>0.49436424757761516</c:v>
                </c:pt>
                <c:pt idx="2424">
                  <c:v>0.49426650850138393</c:v>
                </c:pt>
                <c:pt idx="2425">
                  <c:v>0.49404673682130334</c:v>
                </c:pt>
                <c:pt idx="2426">
                  <c:v>0.49404673682130334</c:v>
                </c:pt>
                <c:pt idx="2427">
                  <c:v>0.49404673682130334</c:v>
                </c:pt>
                <c:pt idx="2428">
                  <c:v>0.49263510517759496</c:v>
                </c:pt>
                <c:pt idx="2429">
                  <c:v>0.48887802493277926</c:v>
                </c:pt>
                <c:pt idx="2430">
                  <c:v>0.48768593026091195</c:v>
                </c:pt>
                <c:pt idx="2431">
                  <c:v>0.48859139101969024</c:v>
                </c:pt>
                <c:pt idx="2432">
                  <c:v>0.49135220125786161</c:v>
                </c:pt>
                <c:pt idx="2433">
                  <c:v>0.49135220125786161</c:v>
                </c:pt>
                <c:pt idx="2434">
                  <c:v>0.49135220125786161</c:v>
                </c:pt>
                <c:pt idx="2435">
                  <c:v>0.49152125829442123</c:v>
                </c:pt>
                <c:pt idx="2436">
                  <c:v>0.48929663608562685</c:v>
                </c:pt>
                <c:pt idx="2437">
                  <c:v>0.49065305922182423</c:v>
                </c:pt>
                <c:pt idx="2438">
                  <c:v>0.49101443582441323</c:v>
                </c:pt>
                <c:pt idx="2439">
                  <c:v>0.49295080350980974</c:v>
                </c:pt>
                <c:pt idx="2440">
                  <c:v>0.49295080350980974</c:v>
                </c:pt>
                <c:pt idx="2441">
                  <c:v>0.49295080350980974</c:v>
                </c:pt>
                <c:pt idx="2442">
                  <c:v>0.49392472587177716</c:v>
                </c:pt>
                <c:pt idx="2443">
                  <c:v>0.49446202531645567</c:v>
                </c:pt>
                <c:pt idx="2444">
                  <c:v>0.49501274657822436</c:v>
                </c:pt>
                <c:pt idx="2445">
                  <c:v>0.49329123914759271</c:v>
                </c:pt>
                <c:pt idx="2446">
                  <c:v>0.49652432969215499</c:v>
                </c:pt>
                <c:pt idx="2447">
                  <c:v>0.49652432969215499</c:v>
                </c:pt>
                <c:pt idx="2448">
                  <c:v>0.49652432969215499</c:v>
                </c:pt>
                <c:pt idx="2449">
                  <c:v>0.49229557426278742</c:v>
                </c:pt>
                <c:pt idx="2450">
                  <c:v>0.49331557397267034</c:v>
                </c:pt>
                <c:pt idx="2451">
                  <c:v>0.49411997232928156</c:v>
                </c:pt>
                <c:pt idx="2452">
                  <c:v>0.49372963365261185</c:v>
                </c:pt>
                <c:pt idx="2453">
                  <c:v>0.49407114624505927</c:v>
                </c:pt>
                <c:pt idx="2454">
                  <c:v>0.49407114624505927</c:v>
                </c:pt>
                <c:pt idx="2455">
                  <c:v>0.49407114624505927</c:v>
                </c:pt>
                <c:pt idx="2456">
                  <c:v>0.49338859285573311</c:v>
                </c:pt>
                <c:pt idx="2457">
                  <c:v>0.49370525796099729</c:v>
                </c:pt>
                <c:pt idx="2458">
                  <c:v>0.49161791455680642</c:v>
                </c:pt>
                <c:pt idx="2459">
                  <c:v>0.4921986513756953</c:v>
                </c:pt>
                <c:pt idx="2460">
                  <c:v>0.49227133996258737</c:v>
                </c:pt>
                <c:pt idx="2461">
                  <c:v>0.49227133996258737</c:v>
                </c:pt>
                <c:pt idx="2462">
                  <c:v>0.49227133996258737</c:v>
                </c:pt>
                <c:pt idx="2463">
                  <c:v>0.4935590543408519</c:v>
                </c:pt>
                <c:pt idx="2464">
                  <c:v>0.49363214532530364</c:v>
                </c:pt>
                <c:pt idx="2465">
                  <c:v>0.49341293728721569</c:v>
                </c:pt>
                <c:pt idx="2466">
                  <c:v>0.49458430189425789</c:v>
                </c:pt>
                <c:pt idx="2467">
                  <c:v>0.49358341559723601</c:v>
                </c:pt>
                <c:pt idx="2468">
                  <c:v>0.49358341559723601</c:v>
                </c:pt>
                <c:pt idx="2469">
                  <c:v>0.49358341559723601</c:v>
                </c:pt>
                <c:pt idx="2470">
                  <c:v>0.49227133996258737</c:v>
                </c:pt>
                <c:pt idx="2471">
                  <c:v>0.49171460884102863</c:v>
                </c:pt>
                <c:pt idx="2472">
                  <c:v>0.49031625398381962</c:v>
                </c:pt>
                <c:pt idx="2473">
                  <c:v>0.49089391782435815</c:v>
                </c:pt>
                <c:pt idx="2474">
                  <c:v>0.48945230287308505</c:v>
                </c:pt>
                <c:pt idx="2475">
                  <c:v>0.48945230287308505</c:v>
                </c:pt>
                <c:pt idx="2476">
                  <c:v>0.48945230287308505</c:v>
                </c:pt>
                <c:pt idx="2477">
                  <c:v>0.49048459878359818</c:v>
                </c:pt>
                <c:pt idx="2478">
                  <c:v>0.49135220125786161</c:v>
                </c:pt>
                <c:pt idx="2479">
                  <c:v>0.49154541879669678</c:v>
                </c:pt>
                <c:pt idx="2480">
                  <c:v>0.4925380485642516</c:v>
                </c:pt>
                <c:pt idx="2481">
                  <c:v>0.49304802287742827</c:v>
                </c:pt>
                <c:pt idx="2482">
                  <c:v>0.49304802287742827</c:v>
                </c:pt>
                <c:pt idx="2483">
                  <c:v>0.49304802287742827</c:v>
                </c:pt>
                <c:pt idx="2484">
                  <c:v>0.49338859285573311</c:v>
                </c:pt>
                <c:pt idx="2485">
                  <c:v>0.49278076183905778</c:v>
                </c:pt>
                <c:pt idx="2486">
                  <c:v>0.49338859285573311</c:v>
                </c:pt>
                <c:pt idx="2487">
                  <c:v>0.49360777925860111</c:v>
                </c:pt>
                <c:pt idx="2488">
                  <c:v>0.49338859285573311</c:v>
                </c:pt>
                <c:pt idx="2489">
                  <c:v>0.49338859285573311</c:v>
                </c:pt>
                <c:pt idx="2490">
                  <c:v>0.49338859285573311</c:v>
                </c:pt>
                <c:pt idx="2491">
                  <c:v>0.49246528119767552</c:v>
                </c:pt>
                <c:pt idx="2492">
                  <c:v>0.4921502042423348</c:v>
                </c:pt>
                <c:pt idx="2493">
                  <c:v>0.49190811156475966</c:v>
                </c:pt>
                <c:pt idx="2494">
                  <c:v>0.49239253532916444</c:v>
                </c:pt>
                <c:pt idx="2495">
                  <c:v>0.49236829148202854</c:v>
                </c:pt>
                <c:pt idx="2496">
                  <c:v>0.49236829148202854</c:v>
                </c:pt>
                <c:pt idx="2497">
                  <c:v>0.49236829148202854</c:v>
                </c:pt>
                <c:pt idx="2498">
                  <c:v>0.49135220125786161</c:v>
                </c:pt>
                <c:pt idx="2499">
                  <c:v>0.491448791035974</c:v>
                </c:pt>
                <c:pt idx="2500">
                  <c:v>0.49164208456243857</c:v>
                </c:pt>
                <c:pt idx="2501">
                  <c:v>0.4909180166912126</c:v>
                </c:pt>
                <c:pt idx="2502">
                  <c:v>0.48768593026091195</c:v>
                </c:pt>
                <c:pt idx="2503">
                  <c:v>0.48768593026091195</c:v>
                </c:pt>
                <c:pt idx="2504">
                  <c:v>0.48768593026091195</c:v>
                </c:pt>
                <c:pt idx="2505">
                  <c:v>0.48809058961343227</c:v>
                </c:pt>
                <c:pt idx="2506">
                  <c:v>0.48484848484848486</c:v>
                </c:pt>
                <c:pt idx="2507">
                  <c:v>0.48351223285949135</c:v>
                </c:pt>
                <c:pt idx="2508">
                  <c:v>0.4838397522740468</c:v>
                </c:pt>
                <c:pt idx="2509">
                  <c:v>0.4820206304829846</c:v>
                </c:pt>
                <c:pt idx="2510">
                  <c:v>0.4820206304829846</c:v>
                </c:pt>
                <c:pt idx="2511">
                  <c:v>0.4820206304829846</c:v>
                </c:pt>
                <c:pt idx="2512">
                  <c:v>0.48236939848536003</c:v>
                </c:pt>
                <c:pt idx="2513">
                  <c:v>0.48044585375228216</c:v>
                </c:pt>
                <c:pt idx="2514">
                  <c:v>0.47750931143157294</c:v>
                </c:pt>
                <c:pt idx="2515">
                  <c:v>0.47778308647873868</c:v>
                </c:pt>
                <c:pt idx="2516">
                  <c:v>0.47890426703701933</c:v>
                </c:pt>
                <c:pt idx="2517">
                  <c:v>0.47890426703701933</c:v>
                </c:pt>
                <c:pt idx="2518">
                  <c:v>0.47890426703701933</c:v>
                </c:pt>
                <c:pt idx="2519">
                  <c:v>0.47940936765904402</c:v>
                </c:pt>
                <c:pt idx="2520">
                  <c:v>0.48120879649679993</c:v>
                </c:pt>
                <c:pt idx="2521">
                  <c:v>0.47828582360818822</c:v>
                </c:pt>
                <c:pt idx="2522">
                  <c:v>0.47460844803037489</c:v>
                </c:pt>
                <c:pt idx="2523">
                  <c:v>0.47415836889521101</c:v>
                </c:pt>
                <c:pt idx="2524">
                  <c:v>0.47415836889521101</c:v>
                </c:pt>
                <c:pt idx="2525">
                  <c:v>0.47415836889521101</c:v>
                </c:pt>
                <c:pt idx="2526">
                  <c:v>0.47406845548497206</c:v>
                </c:pt>
                <c:pt idx="2527">
                  <c:v>0.4737540269092288</c:v>
                </c:pt>
                <c:pt idx="2528">
                  <c:v>0.47533035459644452</c:v>
                </c:pt>
                <c:pt idx="2529">
                  <c:v>0.48063058733057773</c:v>
                </c:pt>
                <c:pt idx="2530">
                  <c:v>0.4806074878646609</c:v>
                </c:pt>
                <c:pt idx="2531">
                  <c:v>0.4806074878646609</c:v>
                </c:pt>
                <c:pt idx="2532">
                  <c:v>0.4806074878646609</c:v>
                </c:pt>
                <c:pt idx="2533">
                  <c:v>0.48065368901706323</c:v>
                </c:pt>
                <c:pt idx="2534">
                  <c:v>0.48157958102576454</c:v>
                </c:pt>
                <c:pt idx="2535">
                  <c:v>0.48072300740313428</c:v>
                </c:pt>
                <c:pt idx="2536">
                  <c:v>0.48113933795227104</c:v>
                </c:pt>
                <c:pt idx="2537">
                  <c:v>0.48058439061899272</c:v>
                </c:pt>
                <c:pt idx="2538">
                  <c:v>0.48058439061899272</c:v>
                </c:pt>
                <c:pt idx="2539">
                  <c:v>0.48058439061899272</c:v>
                </c:pt>
                <c:pt idx="2540">
                  <c:v>0.47792009176065758</c:v>
                </c:pt>
                <c:pt idx="2541">
                  <c:v>0.47709923664122134</c:v>
                </c:pt>
                <c:pt idx="2542">
                  <c:v>0.48144046988589856</c:v>
                </c:pt>
                <c:pt idx="2543">
                  <c:v>0.48484848484848486</c:v>
                </c:pt>
                <c:pt idx="2544">
                  <c:v>0.48160277403197843</c:v>
                </c:pt>
                <c:pt idx="2545">
                  <c:v>0.48160277403197843</c:v>
                </c:pt>
                <c:pt idx="2546">
                  <c:v>0.48160277403197843</c:v>
                </c:pt>
                <c:pt idx="2547">
                  <c:v>0.48095421315890724</c:v>
                </c:pt>
                <c:pt idx="2548">
                  <c:v>0.48100048100048098</c:v>
                </c:pt>
                <c:pt idx="2549">
                  <c:v>0.48742444921037237</c:v>
                </c:pt>
                <c:pt idx="2550">
                  <c:v>0.48683121561754539</c:v>
                </c:pt>
                <c:pt idx="2551">
                  <c:v>0.48918892476274339</c:v>
                </c:pt>
                <c:pt idx="2552">
                  <c:v>0.48918892476274339</c:v>
                </c:pt>
                <c:pt idx="2553">
                  <c:v>0.48918892476274339</c:v>
                </c:pt>
                <c:pt idx="2554">
                  <c:v>0.48816206980717591</c:v>
                </c:pt>
                <c:pt idx="2555">
                  <c:v>0.48730568685736569</c:v>
                </c:pt>
                <c:pt idx="2556">
                  <c:v>0.48935649620748717</c:v>
                </c:pt>
                <c:pt idx="2557">
                  <c:v>0.49101443582441323</c:v>
                </c:pt>
                <c:pt idx="2558">
                  <c:v>0.49140049140049136</c:v>
                </c:pt>
                <c:pt idx="2559">
                  <c:v>0.49140049140049136</c:v>
                </c:pt>
                <c:pt idx="2560">
                  <c:v>0.49140049140049136</c:v>
                </c:pt>
                <c:pt idx="2561">
                  <c:v>0.49372963365261185</c:v>
                </c:pt>
                <c:pt idx="2562">
                  <c:v>0.49059288149728952</c:v>
                </c:pt>
                <c:pt idx="2563">
                  <c:v>0.49055678194751046</c:v>
                </c:pt>
                <c:pt idx="2564">
                  <c:v>0.491448791035974</c:v>
                </c:pt>
                <c:pt idx="2565">
                  <c:v>0.4909180166912126</c:v>
                </c:pt>
                <c:pt idx="2566">
                  <c:v>0.4909180166912126</c:v>
                </c:pt>
                <c:pt idx="2567">
                  <c:v>0.4909180166912126</c:v>
                </c:pt>
                <c:pt idx="2568">
                  <c:v>0.492174426616793</c:v>
                </c:pt>
                <c:pt idx="2569">
                  <c:v>0.49062898636051422</c:v>
                </c:pt>
                <c:pt idx="2570">
                  <c:v>0.48959608323133413</c:v>
                </c:pt>
                <c:pt idx="2571">
                  <c:v>0.48971596474045059</c:v>
                </c:pt>
                <c:pt idx="2572">
                  <c:v>0.48964402879106889</c:v>
                </c:pt>
                <c:pt idx="2573">
                  <c:v>0.48964402879106889</c:v>
                </c:pt>
                <c:pt idx="2574">
                  <c:v>0.48964402879106889</c:v>
                </c:pt>
                <c:pt idx="2575">
                  <c:v>0.48959608323133413</c:v>
                </c:pt>
                <c:pt idx="2576">
                  <c:v>0.48818590119117361</c:v>
                </c:pt>
                <c:pt idx="2577">
                  <c:v>0.49009998039600078</c:v>
                </c:pt>
                <c:pt idx="2578">
                  <c:v>0.49236829148202854</c:v>
                </c:pt>
                <c:pt idx="2579">
                  <c:v>0.49261083743842371</c:v>
                </c:pt>
                <c:pt idx="2580">
                  <c:v>0.49261083743842371</c:v>
                </c:pt>
                <c:pt idx="2581">
                  <c:v>0.49261083743842371</c:v>
                </c:pt>
                <c:pt idx="2582">
                  <c:v>0.49115913555992141</c:v>
                </c:pt>
                <c:pt idx="2583">
                  <c:v>0.502739932632849</c:v>
                </c:pt>
                <c:pt idx="2584">
                  <c:v>0.50251256281407031</c:v>
                </c:pt>
                <c:pt idx="2585">
                  <c:v>0.50251256281407031</c:v>
                </c:pt>
                <c:pt idx="2586">
                  <c:v>0.50441361916771754</c:v>
                </c:pt>
                <c:pt idx="2587">
                  <c:v>0.50441361916771754</c:v>
                </c:pt>
                <c:pt idx="2588">
                  <c:v>0.50441361916771754</c:v>
                </c:pt>
                <c:pt idx="2589">
                  <c:v>0.50258832989897972</c:v>
                </c:pt>
                <c:pt idx="2590">
                  <c:v>0.50352467270896273</c:v>
                </c:pt>
                <c:pt idx="2591">
                  <c:v>0.50284105194348072</c:v>
                </c:pt>
                <c:pt idx="2592">
                  <c:v>0.50818172578514076</c:v>
                </c:pt>
                <c:pt idx="2593">
                  <c:v>0.50653429237159353</c:v>
                </c:pt>
                <c:pt idx="2594">
                  <c:v>0.50653429237159353</c:v>
                </c:pt>
                <c:pt idx="2595">
                  <c:v>0.50653429237159353</c:v>
                </c:pt>
                <c:pt idx="2596">
                  <c:v>0.50679099939185079</c:v>
                </c:pt>
                <c:pt idx="2597">
                  <c:v>0.50787201625190448</c:v>
                </c:pt>
                <c:pt idx="2598">
                  <c:v>0.50841425593573641</c:v>
                </c:pt>
                <c:pt idx="2599">
                  <c:v>0.50960607450440809</c:v>
                </c:pt>
                <c:pt idx="2600">
                  <c:v>0.51049058144877224</c:v>
                </c:pt>
                <c:pt idx="2601">
                  <c:v>0.51049058144877224</c:v>
                </c:pt>
                <c:pt idx="2602">
                  <c:v>0.51049058144877224</c:v>
                </c:pt>
                <c:pt idx="2603">
                  <c:v>0.50844010575554199</c:v>
                </c:pt>
                <c:pt idx="2604">
                  <c:v>0.510073960724305</c:v>
                </c:pt>
                <c:pt idx="2605">
                  <c:v>0.51103843008994276</c:v>
                </c:pt>
                <c:pt idx="2606">
                  <c:v>0.50756268399147297</c:v>
                </c:pt>
                <c:pt idx="2607">
                  <c:v>0.50697084917617241</c:v>
                </c:pt>
                <c:pt idx="2608">
                  <c:v>0.50697084917617241</c:v>
                </c:pt>
                <c:pt idx="2609">
                  <c:v>0.50697084917617241</c:v>
                </c:pt>
                <c:pt idx="2610">
                  <c:v>0.50836256418077375</c:v>
                </c:pt>
                <c:pt idx="2611">
                  <c:v>0.50502499873743756</c:v>
                </c:pt>
                <c:pt idx="2612">
                  <c:v>0.50607287449392713</c:v>
                </c:pt>
                <c:pt idx="2613">
                  <c:v>0.50643168236604885</c:v>
                </c:pt>
                <c:pt idx="2614">
                  <c:v>0.50426100549644493</c:v>
                </c:pt>
                <c:pt idx="2615">
                  <c:v>0.50426100549644493</c:v>
                </c:pt>
                <c:pt idx="2616">
                  <c:v>0.50426100549644493</c:v>
                </c:pt>
                <c:pt idx="2617">
                  <c:v>0.50448996064978313</c:v>
                </c:pt>
                <c:pt idx="2618">
                  <c:v>0.50779464784441175</c:v>
                </c:pt>
                <c:pt idx="2619">
                  <c:v>0.50999592003263972</c:v>
                </c:pt>
                <c:pt idx="2620">
                  <c:v>0.50903537795876819</c:v>
                </c:pt>
                <c:pt idx="2621">
                  <c:v>0.51316262123466927</c:v>
                </c:pt>
                <c:pt idx="2622">
                  <c:v>0.51316262123466927</c:v>
                </c:pt>
                <c:pt idx="2623">
                  <c:v>0.51316262123466927</c:v>
                </c:pt>
                <c:pt idx="2624">
                  <c:v>0.50986590526691478</c:v>
                </c:pt>
                <c:pt idx="2625">
                  <c:v>0.50942435048395307</c:v>
                </c:pt>
                <c:pt idx="2626">
                  <c:v>0.50976194117347196</c:v>
                </c:pt>
                <c:pt idx="2627">
                  <c:v>0.50805263425290859</c:v>
                </c:pt>
                <c:pt idx="2628">
                  <c:v>0.50715082665584743</c:v>
                </c:pt>
                <c:pt idx="2629">
                  <c:v>0.50715082665584743</c:v>
                </c:pt>
                <c:pt idx="2630">
                  <c:v>0.50715082665584743</c:v>
                </c:pt>
                <c:pt idx="2631">
                  <c:v>0.50357538523516965</c:v>
                </c:pt>
                <c:pt idx="2632">
                  <c:v>0.50357538523516965</c:v>
                </c:pt>
                <c:pt idx="2633">
                  <c:v>0.50464271295922492</c:v>
                </c:pt>
                <c:pt idx="2634">
                  <c:v>0.50175614651279477</c:v>
                </c:pt>
                <c:pt idx="2635">
                  <c:v>0.49609326553392036</c:v>
                </c:pt>
                <c:pt idx="2636">
                  <c:v>0.49609326553392036</c:v>
                </c:pt>
                <c:pt idx="2637">
                  <c:v>0.49609326553392036</c:v>
                </c:pt>
                <c:pt idx="2638">
                  <c:v>0.49640109208240257</c:v>
                </c:pt>
                <c:pt idx="2639">
                  <c:v>0.49847963710682419</c:v>
                </c:pt>
                <c:pt idx="2640">
                  <c:v>0.49573666468372002</c:v>
                </c:pt>
                <c:pt idx="2641">
                  <c:v>0.49704259655052441</c:v>
                </c:pt>
                <c:pt idx="2642">
                  <c:v>0.49407114624505927</c:v>
                </c:pt>
                <c:pt idx="2643">
                  <c:v>0.49407114624505927</c:v>
                </c:pt>
                <c:pt idx="2644">
                  <c:v>0.49407114624505927</c:v>
                </c:pt>
                <c:pt idx="2645">
                  <c:v>0.49549103161232777</c:v>
                </c:pt>
                <c:pt idx="2646">
                  <c:v>0.49546648169251351</c:v>
                </c:pt>
                <c:pt idx="2647">
                  <c:v>0.49436424757761516</c:v>
                </c:pt>
                <c:pt idx="2648">
                  <c:v>0.49502499876243755</c:v>
                </c:pt>
                <c:pt idx="2649">
                  <c:v>0.50155481994181961</c:v>
                </c:pt>
                <c:pt idx="2650">
                  <c:v>0.50155481994181961</c:v>
                </c:pt>
                <c:pt idx="2651">
                  <c:v>0.50155481994181961</c:v>
                </c:pt>
                <c:pt idx="2652">
                  <c:v>0.50334725927417323</c:v>
                </c:pt>
                <c:pt idx="2653">
                  <c:v>0.50421015479251752</c:v>
                </c:pt>
                <c:pt idx="2654">
                  <c:v>0.50505050505050508</c:v>
                </c:pt>
                <c:pt idx="2655">
                  <c:v>0.5074081591231987</c:v>
                </c:pt>
                <c:pt idx="2656">
                  <c:v>0.50753692331117095</c:v>
                </c:pt>
                <c:pt idx="2657">
                  <c:v>0.50753692331117095</c:v>
                </c:pt>
                <c:pt idx="2658">
                  <c:v>0.50753692331117095</c:v>
                </c:pt>
                <c:pt idx="2659">
                  <c:v>0.50661127716702969</c:v>
                </c:pt>
                <c:pt idx="2660">
                  <c:v>0.50077620311482796</c:v>
                </c:pt>
                <c:pt idx="2661">
                  <c:v>0.49992501124831268</c:v>
                </c:pt>
                <c:pt idx="2662">
                  <c:v>0.49583498611662041</c:v>
                </c:pt>
                <c:pt idx="2663">
                  <c:v>0.49736397095394408</c:v>
                </c:pt>
                <c:pt idx="2664">
                  <c:v>0.49736397095394408</c:v>
                </c:pt>
                <c:pt idx="2665">
                  <c:v>0.49736397095394408</c:v>
                </c:pt>
                <c:pt idx="2666">
                  <c:v>0.49662296384584825</c:v>
                </c:pt>
                <c:pt idx="2667">
                  <c:v>0.49571209041788528</c:v>
                </c:pt>
                <c:pt idx="2668">
                  <c:v>0.49421765345458135</c:v>
                </c:pt>
                <c:pt idx="2669">
                  <c:v>0.4975867044832562</c:v>
                </c:pt>
                <c:pt idx="2670">
                  <c:v>0.50042536155732376</c:v>
                </c:pt>
                <c:pt idx="2671">
                  <c:v>0.50042536155732376</c:v>
                </c:pt>
                <c:pt idx="2672">
                  <c:v>0.50042536155732376</c:v>
                </c:pt>
                <c:pt idx="2673">
                  <c:v>0.49957536094319827</c:v>
                </c:pt>
                <c:pt idx="2674">
                  <c:v>0.49884019654303746</c:v>
                </c:pt>
                <c:pt idx="2675">
                  <c:v>0.49887752556747317</c:v>
                </c:pt>
                <c:pt idx="2676">
                  <c:v>0.49699319119328061</c:v>
                </c:pt>
                <c:pt idx="2677">
                  <c:v>0.49682034976152623</c:v>
                </c:pt>
                <c:pt idx="2678">
                  <c:v>0.49682034976152623</c:v>
                </c:pt>
                <c:pt idx="2679">
                  <c:v>0.49682034976152623</c:v>
                </c:pt>
                <c:pt idx="2680">
                  <c:v>0.49647502730612647</c:v>
                </c:pt>
                <c:pt idx="2681">
                  <c:v>0.49733923509225647</c:v>
                </c:pt>
                <c:pt idx="2682">
                  <c:v>0.49850448654037893</c:v>
                </c:pt>
                <c:pt idx="2683">
                  <c:v>0.49877799391490846</c:v>
                </c:pt>
                <c:pt idx="2684">
                  <c:v>0.49324257669922067</c:v>
                </c:pt>
                <c:pt idx="2685">
                  <c:v>0.49324257669922067</c:v>
                </c:pt>
                <c:pt idx="2686">
                  <c:v>0.49324257669922067</c:v>
                </c:pt>
                <c:pt idx="2687">
                  <c:v>0.49517207229512261</c:v>
                </c:pt>
                <c:pt idx="2688">
                  <c:v>0.49890241468768709</c:v>
                </c:pt>
                <c:pt idx="2689">
                  <c:v>0.49394912324030621</c:v>
                </c:pt>
                <c:pt idx="2690">
                  <c:v>0.49370525796099729</c:v>
                </c:pt>
                <c:pt idx="2691">
                  <c:v>0.49062898636051422</c:v>
                </c:pt>
                <c:pt idx="2692">
                  <c:v>0.49062898636051422</c:v>
                </c:pt>
                <c:pt idx="2693">
                  <c:v>0.49062898636051422</c:v>
                </c:pt>
                <c:pt idx="2694">
                  <c:v>0.49154541879669678</c:v>
                </c:pt>
                <c:pt idx="2695">
                  <c:v>0.48995590396864286</c:v>
                </c:pt>
                <c:pt idx="2696">
                  <c:v>0.48985990006858043</c:v>
                </c:pt>
                <c:pt idx="2697">
                  <c:v>0.48702089319631808</c:v>
                </c:pt>
                <c:pt idx="2698">
                  <c:v>0.48749573441232391</c:v>
                </c:pt>
                <c:pt idx="2699">
                  <c:v>0.48749573441232391</c:v>
                </c:pt>
                <c:pt idx="2700">
                  <c:v>0.48749573441232391</c:v>
                </c:pt>
                <c:pt idx="2701">
                  <c:v>0.4874719703617042</c:v>
                </c:pt>
                <c:pt idx="2702">
                  <c:v>0.48388657698635434</c:v>
                </c:pt>
                <c:pt idx="2703">
                  <c:v>0.47734975416487663</c:v>
                </c:pt>
                <c:pt idx="2704">
                  <c:v>0.4738213693437574</c:v>
                </c:pt>
                <c:pt idx="2705">
                  <c:v>0.46919720358466666</c:v>
                </c:pt>
                <c:pt idx="2706">
                  <c:v>0.46919720358466666</c:v>
                </c:pt>
                <c:pt idx="2707">
                  <c:v>0.46919720358466666</c:v>
                </c:pt>
                <c:pt idx="2708">
                  <c:v>0.46766122620773509</c:v>
                </c:pt>
                <c:pt idx="2709">
                  <c:v>0.46888920148168994</c:v>
                </c:pt>
                <c:pt idx="2710">
                  <c:v>0.47025628967787442</c:v>
                </c:pt>
                <c:pt idx="2711">
                  <c:v>0.47098718914845511</c:v>
                </c:pt>
                <c:pt idx="2712">
                  <c:v>0.46935135642542009</c:v>
                </c:pt>
                <c:pt idx="2713">
                  <c:v>0.46935135642542009</c:v>
                </c:pt>
                <c:pt idx="2714">
                  <c:v>0.46935135642542009</c:v>
                </c:pt>
                <c:pt idx="2715">
                  <c:v>0.46624393882879522</c:v>
                </c:pt>
                <c:pt idx="2716">
                  <c:v>0.46643966602919912</c:v>
                </c:pt>
                <c:pt idx="2717">
                  <c:v>0.46658112679342117</c:v>
                </c:pt>
                <c:pt idx="2718">
                  <c:v>0.46654847438648872</c:v>
                </c:pt>
                <c:pt idx="2719">
                  <c:v>0.46820863376720662</c:v>
                </c:pt>
                <c:pt idx="2720">
                  <c:v>0.46820863376720662</c:v>
                </c:pt>
                <c:pt idx="2721">
                  <c:v>0.46820863376720662</c:v>
                </c:pt>
                <c:pt idx="2722">
                  <c:v>0.4636928498562552</c:v>
                </c:pt>
                <c:pt idx="2723">
                  <c:v>0.46095694662118558</c:v>
                </c:pt>
                <c:pt idx="2724">
                  <c:v>0.45989698307579102</c:v>
                </c:pt>
                <c:pt idx="2725">
                  <c:v>0.44563279857397498</c:v>
                </c:pt>
                <c:pt idx="2726">
                  <c:v>0.4405480417639544</c:v>
                </c:pt>
                <c:pt idx="2727">
                  <c:v>0.4405480417639544</c:v>
                </c:pt>
                <c:pt idx="2728">
                  <c:v>0.4405480417639544</c:v>
                </c:pt>
                <c:pt idx="2729">
                  <c:v>0.44330171114460504</c:v>
                </c:pt>
                <c:pt idx="2730">
                  <c:v>0.44978185579993701</c:v>
                </c:pt>
                <c:pt idx="2731">
                  <c:v>0.4551247041689423</c:v>
                </c:pt>
                <c:pt idx="2732">
                  <c:v>0.45708017186214456</c:v>
                </c:pt>
                <c:pt idx="2733">
                  <c:v>0.45126353790613716</c:v>
                </c:pt>
                <c:pt idx="2734">
                  <c:v>0.45126353790613716</c:v>
                </c:pt>
                <c:pt idx="2735">
                  <c:v>0.45126353790613716</c:v>
                </c:pt>
                <c:pt idx="2736">
                  <c:v>0.44911524297134647</c:v>
                </c:pt>
                <c:pt idx="2737">
                  <c:v>0.44668780988966811</c:v>
                </c:pt>
                <c:pt idx="2738">
                  <c:v>0.44194988288328102</c:v>
                </c:pt>
                <c:pt idx="2739">
                  <c:v>0.44052863436123346</c:v>
                </c:pt>
                <c:pt idx="2740">
                  <c:v>0.44113106003793723</c:v>
                </c:pt>
                <c:pt idx="2741">
                  <c:v>0.44113106003793723</c:v>
                </c:pt>
                <c:pt idx="2742">
                  <c:v>0.44113106003793723</c:v>
                </c:pt>
                <c:pt idx="2743">
                  <c:v>0.44288941051419467</c:v>
                </c:pt>
                <c:pt idx="2744">
                  <c:v>0.44183272213140101</c:v>
                </c:pt>
                <c:pt idx="2745">
                  <c:v>0.44050922866834064</c:v>
                </c:pt>
                <c:pt idx="2746">
                  <c:v>0.44101433296582138</c:v>
                </c:pt>
                <c:pt idx="2747">
                  <c:v>0.44109214414891268</c:v>
                </c:pt>
                <c:pt idx="2748">
                  <c:v>0.44109214414891268</c:v>
                </c:pt>
                <c:pt idx="2749">
                  <c:v>0.44109214414891268</c:v>
                </c:pt>
                <c:pt idx="2750">
                  <c:v>0.44426673774934466</c:v>
                </c:pt>
                <c:pt idx="2751">
                  <c:v>0.44551367726989216</c:v>
                </c:pt>
                <c:pt idx="2752">
                  <c:v>0.44664790745455357</c:v>
                </c:pt>
                <c:pt idx="2753">
                  <c:v>0.44891362901777704</c:v>
                </c:pt>
                <c:pt idx="2754">
                  <c:v>0.44714720085852261</c:v>
                </c:pt>
                <c:pt idx="2755">
                  <c:v>0.44714720085852261</c:v>
                </c:pt>
                <c:pt idx="2756">
                  <c:v>0.44714720085852261</c:v>
                </c:pt>
                <c:pt idx="2757">
                  <c:v>0.44794839634474104</c:v>
                </c:pt>
                <c:pt idx="2758">
                  <c:v>0.44984255510571303</c:v>
                </c:pt>
                <c:pt idx="2759">
                  <c:v>0.44740727484228893</c:v>
                </c:pt>
                <c:pt idx="2760">
                  <c:v>0.44438519308536634</c:v>
                </c:pt>
                <c:pt idx="2761">
                  <c:v>0.44369509273227437</c:v>
                </c:pt>
                <c:pt idx="2762">
                  <c:v>0.44369509273227437</c:v>
                </c:pt>
                <c:pt idx="2763">
                  <c:v>0.44369509273227437</c:v>
                </c:pt>
                <c:pt idx="2764">
                  <c:v>0.44183272213140101</c:v>
                </c:pt>
                <c:pt idx="2765">
                  <c:v>0.44016990558355523</c:v>
                </c:pt>
                <c:pt idx="2766">
                  <c:v>0.43523676880222839</c:v>
                </c:pt>
                <c:pt idx="2767">
                  <c:v>0.43590078898042811</c:v>
                </c:pt>
                <c:pt idx="2768">
                  <c:v>0.43649061545176782</c:v>
                </c:pt>
                <c:pt idx="2769">
                  <c:v>0.43649061545176782</c:v>
                </c:pt>
                <c:pt idx="2770">
                  <c:v>0.43649061545176782</c:v>
                </c:pt>
                <c:pt idx="2771">
                  <c:v>0.43463143254520165</c:v>
                </c:pt>
                <c:pt idx="2772">
                  <c:v>0.43624307464119005</c:v>
                </c:pt>
                <c:pt idx="2773">
                  <c:v>0.43508527671423597</c:v>
                </c:pt>
                <c:pt idx="2774">
                  <c:v>0.43840420868040331</c:v>
                </c:pt>
                <c:pt idx="2775">
                  <c:v>0.43927081045464528</c:v>
                </c:pt>
                <c:pt idx="2776">
                  <c:v>0.43927081045464528</c:v>
                </c:pt>
                <c:pt idx="2777">
                  <c:v>0.43927081045464528</c:v>
                </c:pt>
                <c:pt idx="2778">
                  <c:v>0.43990849903220131</c:v>
                </c:pt>
                <c:pt idx="2779">
                  <c:v>0.43361373688318444</c:v>
                </c:pt>
                <c:pt idx="2780">
                  <c:v>0.43211476968282775</c:v>
                </c:pt>
                <c:pt idx="2781">
                  <c:v>0.42720437457279559</c:v>
                </c:pt>
                <c:pt idx="2782">
                  <c:v>0.42360316855170077</c:v>
                </c:pt>
                <c:pt idx="2783">
                  <c:v>0.42360316855170077</c:v>
                </c:pt>
                <c:pt idx="2784">
                  <c:v>0.42360316855170077</c:v>
                </c:pt>
                <c:pt idx="2785">
                  <c:v>0.41616380207249576</c:v>
                </c:pt>
                <c:pt idx="2786">
                  <c:v>0.41729260557502923</c:v>
                </c:pt>
                <c:pt idx="2787">
                  <c:v>0.41249020335767023</c:v>
                </c:pt>
                <c:pt idx="2788">
                  <c:v>0.40832993058391182</c:v>
                </c:pt>
                <c:pt idx="2789">
                  <c:v>0.41932237504193226</c:v>
                </c:pt>
                <c:pt idx="2790">
                  <c:v>0.41932237504193226</c:v>
                </c:pt>
                <c:pt idx="2791">
                  <c:v>0.41932237504193226</c:v>
                </c:pt>
                <c:pt idx="2792">
                  <c:v>0.41804272396638936</c:v>
                </c:pt>
                <c:pt idx="2793">
                  <c:v>0.41696201476045536</c:v>
                </c:pt>
                <c:pt idx="2794">
                  <c:v>0.42647560559535991</c:v>
                </c:pt>
                <c:pt idx="2795">
                  <c:v>0.42431314309960755</c:v>
                </c:pt>
                <c:pt idx="2796">
                  <c:v>0.4206098843322818</c:v>
                </c:pt>
                <c:pt idx="2797">
                  <c:v>0.4206098843322818</c:v>
                </c:pt>
                <c:pt idx="2798">
                  <c:v>0.4206098843322818</c:v>
                </c:pt>
                <c:pt idx="2799">
                  <c:v>0.42238648363252373</c:v>
                </c:pt>
                <c:pt idx="2800">
                  <c:v>0.41944549305817708</c:v>
                </c:pt>
                <c:pt idx="2801">
                  <c:v>0.42546854723764543</c:v>
                </c:pt>
                <c:pt idx="2802">
                  <c:v>0.42990413137870259</c:v>
                </c:pt>
                <c:pt idx="2803">
                  <c:v>0.43604334270826517</c:v>
                </c:pt>
                <c:pt idx="2804">
                  <c:v>0.43604334270826517</c:v>
                </c:pt>
                <c:pt idx="2805">
                  <c:v>0.43604334270826517</c:v>
                </c:pt>
                <c:pt idx="2806">
                  <c:v>0.43857725538353581</c:v>
                </c:pt>
                <c:pt idx="2807">
                  <c:v>0.43865420888713424</c:v>
                </c:pt>
                <c:pt idx="2808">
                  <c:v>0.43588178885886147</c:v>
                </c:pt>
                <c:pt idx="2809">
                  <c:v>0.43959908563390188</c:v>
                </c:pt>
                <c:pt idx="2810">
                  <c:v>0.43821209465381245</c:v>
                </c:pt>
                <c:pt idx="2811">
                  <c:v>0.43821209465381245</c:v>
                </c:pt>
                <c:pt idx="2812">
                  <c:v>0.43821209465381245</c:v>
                </c:pt>
                <c:pt idx="2813">
                  <c:v>0.44016021831946828</c:v>
                </c:pt>
                <c:pt idx="2814">
                  <c:v>0.442008486562942</c:v>
                </c:pt>
                <c:pt idx="2815">
                  <c:v>0.44498831905662473</c:v>
                </c:pt>
                <c:pt idx="2816">
                  <c:v>0.45181403334387571</c:v>
                </c:pt>
                <c:pt idx="2817">
                  <c:v>0.45316536003987851</c:v>
                </c:pt>
                <c:pt idx="2818">
                  <c:v>0.45316536003987851</c:v>
                </c:pt>
                <c:pt idx="2819">
                  <c:v>0.45316536003987851</c:v>
                </c:pt>
                <c:pt idx="2820">
                  <c:v>0.4543182953977557</c:v>
                </c:pt>
                <c:pt idx="2821">
                  <c:v>0.4546487838145033</c:v>
                </c:pt>
                <c:pt idx="2822">
                  <c:v>0.44921611787430932</c:v>
                </c:pt>
                <c:pt idx="2823">
                  <c:v>0.44684749095133836</c:v>
                </c:pt>
                <c:pt idx="2824">
                  <c:v>0.44357700496806246</c:v>
                </c:pt>
                <c:pt idx="2825">
                  <c:v>0.44357700496806246</c:v>
                </c:pt>
                <c:pt idx="2826">
                  <c:v>0.44357700496806246</c:v>
                </c:pt>
                <c:pt idx="2827">
                  <c:v>0.44949880882815663</c:v>
                </c:pt>
                <c:pt idx="2828">
                  <c:v>0.45134500812421019</c:v>
                </c:pt>
                <c:pt idx="2829">
                  <c:v>0.45269352648257127</c:v>
                </c:pt>
                <c:pt idx="2830">
                  <c:v>0.45300113250283125</c:v>
                </c:pt>
                <c:pt idx="2831">
                  <c:v>0.45361760036289411</c:v>
                </c:pt>
                <c:pt idx="2832">
                  <c:v>0.45361760036289411</c:v>
                </c:pt>
                <c:pt idx="2833">
                  <c:v>0.45361760036289411</c:v>
                </c:pt>
                <c:pt idx="2834">
                  <c:v>0.45347360783602392</c:v>
                </c:pt>
                <c:pt idx="2835">
                  <c:v>0.45415323130024066</c:v>
                </c:pt>
                <c:pt idx="2836">
                  <c:v>0.45183444785830473</c:v>
                </c:pt>
                <c:pt idx="2837">
                  <c:v>0.45762401610836534</c:v>
                </c:pt>
                <c:pt idx="2838">
                  <c:v>0.4577392259629689</c:v>
                </c:pt>
                <c:pt idx="2839">
                  <c:v>0.4577392259629689</c:v>
                </c:pt>
                <c:pt idx="2840">
                  <c:v>0.4577392259629689</c:v>
                </c:pt>
                <c:pt idx="2841">
                  <c:v>0.45735193231191401</c:v>
                </c:pt>
                <c:pt idx="2842">
                  <c:v>0.45852629648310333</c:v>
                </c:pt>
                <c:pt idx="2843">
                  <c:v>0.4627273147933923</c:v>
                </c:pt>
                <c:pt idx="2844">
                  <c:v>0.46298439742580677</c:v>
                </c:pt>
                <c:pt idx="2845">
                  <c:v>0.46204315483066122</c:v>
                </c:pt>
                <c:pt idx="2846">
                  <c:v>0.46204315483066122</c:v>
                </c:pt>
                <c:pt idx="2847">
                  <c:v>0.46204315483066122</c:v>
                </c:pt>
                <c:pt idx="2848">
                  <c:v>0.46006624953993375</c:v>
                </c:pt>
                <c:pt idx="2849">
                  <c:v>0.4606066189171138</c:v>
                </c:pt>
                <c:pt idx="2850">
                  <c:v>0.45865247901664913</c:v>
                </c:pt>
                <c:pt idx="2851">
                  <c:v>0.45466945530599256</c:v>
                </c:pt>
                <c:pt idx="2852">
                  <c:v>0.45762401610836534</c:v>
                </c:pt>
                <c:pt idx="2853">
                  <c:v>0.45762401610836534</c:v>
                </c:pt>
                <c:pt idx="2854">
                  <c:v>0.45762401610836534</c:v>
                </c:pt>
                <c:pt idx="2855">
                  <c:v>0.45814816511659867</c:v>
                </c:pt>
                <c:pt idx="2856">
                  <c:v>0.45855783560701591</c:v>
                </c:pt>
                <c:pt idx="2857">
                  <c:v>0.45739377029684852</c:v>
                </c:pt>
                <c:pt idx="2858">
                  <c:v>0.44992351300278954</c:v>
                </c:pt>
                <c:pt idx="2859">
                  <c:v>0.44412861964825018</c:v>
                </c:pt>
                <c:pt idx="2860">
                  <c:v>0.44412861964825018</c:v>
                </c:pt>
                <c:pt idx="2861">
                  <c:v>0.44412861964825018</c:v>
                </c:pt>
                <c:pt idx="2862">
                  <c:v>0.44593088071348935</c:v>
                </c:pt>
                <c:pt idx="2863">
                  <c:v>0.43750273439208998</c:v>
                </c:pt>
                <c:pt idx="2864">
                  <c:v>0.43691017126878712</c:v>
                </c:pt>
                <c:pt idx="2865">
                  <c:v>0.43459365493263796</c:v>
                </c:pt>
                <c:pt idx="2866">
                  <c:v>0.42994109806956449</c:v>
                </c:pt>
                <c:pt idx="2867">
                  <c:v>0.42994109806956449</c:v>
                </c:pt>
                <c:pt idx="2868">
                  <c:v>0.42994109806956449</c:v>
                </c:pt>
                <c:pt idx="2869">
                  <c:v>0.42914771264269158</c:v>
                </c:pt>
                <c:pt idx="2870">
                  <c:v>0.42917533958498744</c:v>
                </c:pt>
                <c:pt idx="2871">
                  <c:v>0.43005203629639188</c:v>
                </c:pt>
                <c:pt idx="2872">
                  <c:v>0.43036667240488896</c:v>
                </c:pt>
                <c:pt idx="2873">
                  <c:v>0.43224551545277717</c:v>
                </c:pt>
                <c:pt idx="2874">
                  <c:v>0.43224551545277717</c:v>
                </c:pt>
                <c:pt idx="2875">
                  <c:v>0.43224551545277717</c:v>
                </c:pt>
                <c:pt idx="2876">
                  <c:v>0.43994720633523976</c:v>
                </c:pt>
                <c:pt idx="2877">
                  <c:v>0.44234086787278276</c:v>
                </c:pt>
                <c:pt idx="2878">
                  <c:v>0.44027649363800464</c:v>
                </c:pt>
                <c:pt idx="2879">
                  <c:v>0.43291917399021607</c:v>
                </c:pt>
                <c:pt idx="2880">
                  <c:v>0.43610039030984932</c:v>
                </c:pt>
                <c:pt idx="2881">
                  <c:v>0.43610039030984932</c:v>
                </c:pt>
                <c:pt idx="2882">
                  <c:v>0.43610039030984932</c:v>
                </c:pt>
                <c:pt idx="2883">
                  <c:v>0.43662402305374848</c:v>
                </c:pt>
                <c:pt idx="2884">
                  <c:v>0.43471645619144916</c:v>
                </c:pt>
                <c:pt idx="2885">
                  <c:v>0.4325820824501449</c:v>
                </c:pt>
                <c:pt idx="2886">
                  <c:v>0.42874292574172529</c:v>
                </c:pt>
                <c:pt idx="2887">
                  <c:v>0.42821967669414412</c:v>
                </c:pt>
                <c:pt idx="2888">
                  <c:v>0.42821967669414412</c:v>
                </c:pt>
                <c:pt idx="2889">
                  <c:v>0.42821967669414412</c:v>
                </c:pt>
                <c:pt idx="2890">
                  <c:v>0.42466451503312386</c:v>
                </c:pt>
                <c:pt idx="2891">
                  <c:v>0.42244001351808042</c:v>
                </c:pt>
                <c:pt idx="2892">
                  <c:v>0.42068951010706546</c:v>
                </c:pt>
                <c:pt idx="2893">
                  <c:v>0.42290450816205705</c:v>
                </c:pt>
                <c:pt idx="2894">
                  <c:v>0.42900963126622194</c:v>
                </c:pt>
                <c:pt idx="2895">
                  <c:v>0.42900963126622194</c:v>
                </c:pt>
                <c:pt idx="2896">
                  <c:v>0.42900963126622194</c:v>
                </c:pt>
                <c:pt idx="2897">
                  <c:v>0.43041298125551464</c:v>
                </c:pt>
                <c:pt idx="2898">
                  <c:v>0.43329433684301744</c:v>
                </c:pt>
                <c:pt idx="2899">
                  <c:v>0.42879807898460615</c:v>
                </c:pt>
                <c:pt idx="2900">
                  <c:v>0.42571306939123027</c:v>
                </c:pt>
                <c:pt idx="2901">
                  <c:v>0.42800890258517382</c:v>
                </c:pt>
                <c:pt idx="2902">
                  <c:v>0.42800890258517382</c:v>
                </c:pt>
                <c:pt idx="2903">
                  <c:v>0.42800890258517382</c:v>
                </c:pt>
                <c:pt idx="2904">
                  <c:v>0.43077453260963211</c:v>
                </c:pt>
                <c:pt idx="2905">
                  <c:v>0.43073742246726393</c:v>
                </c:pt>
                <c:pt idx="2906">
                  <c:v>0.42773429145814623</c:v>
                </c:pt>
                <c:pt idx="2907">
                  <c:v>0.42435815828559303</c:v>
                </c:pt>
                <c:pt idx="2908">
                  <c:v>0.42039769622062473</c:v>
                </c:pt>
                <c:pt idx="2909">
                  <c:v>0.42039769622062473</c:v>
                </c:pt>
                <c:pt idx="2910">
                  <c:v>0.42039769622062473</c:v>
                </c:pt>
                <c:pt idx="2911">
                  <c:v>0.42162071000927565</c:v>
                </c:pt>
                <c:pt idx="2912">
                  <c:v>0.42417815482502652</c:v>
                </c:pt>
                <c:pt idx="2913">
                  <c:v>0.42425013788129484</c:v>
                </c:pt>
                <c:pt idx="2914">
                  <c:v>0.42531473290234773</c:v>
                </c:pt>
                <c:pt idx="2915">
                  <c:v>0.42463746576360428</c:v>
                </c:pt>
                <c:pt idx="2916">
                  <c:v>0.42463746576360428</c:v>
                </c:pt>
                <c:pt idx="2917">
                  <c:v>0.42463746576360428</c:v>
                </c:pt>
                <c:pt idx="2918">
                  <c:v>0.42417815482502652</c:v>
                </c:pt>
                <c:pt idx="2919">
                  <c:v>0.42340587687357101</c:v>
                </c:pt>
                <c:pt idx="2920">
                  <c:v>0.42322668020992044</c:v>
                </c:pt>
                <c:pt idx="2921">
                  <c:v>0.41701417848206834</c:v>
                </c:pt>
                <c:pt idx="2922">
                  <c:v>0.42027401866016645</c:v>
                </c:pt>
                <c:pt idx="2923">
                  <c:v>0.42027401866016645</c:v>
                </c:pt>
                <c:pt idx="2924">
                  <c:v>0.42027401866016645</c:v>
                </c:pt>
                <c:pt idx="2925">
                  <c:v>0.42085770800892214</c:v>
                </c:pt>
                <c:pt idx="2926">
                  <c:v>0.42204777580822145</c:v>
                </c:pt>
                <c:pt idx="2927">
                  <c:v>0.41930479265378001</c:v>
                </c:pt>
                <c:pt idx="2928">
                  <c:v>0.41670139178264859</c:v>
                </c:pt>
                <c:pt idx="2929">
                  <c:v>0.42278828876440122</c:v>
                </c:pt>
                <c:pt idx="2930">
                  <c:v>0.42278828876440122</c:v>
                </c:pt>
                <c:pt idx="2931">
                  <c:v>0.42278828876440122</c:v>
                </c:pt>
                <c:pt idx="2932">
                  <c:v>0.4258037044922291</c:v>
                </c:pt>
                <c:pt idx="2933">
                  <c:v>0.42365700728690053</c:v>
                </c:pt>
                <c:pt idx="2934">
                  <c:v>0.4252062250191343</c:v>
                </c:pt>
                <c:pt idx="2935">
                  <c:v>0.42263640590000423</c:v>
                </c:pt>
                <c:pt idx="2936">
                  <c:v>0.42420514560841627</c:v>
                </c:pt>
                <c:pt idx="2937">
                  <c:v>0.42420514560841627</c:v>
                </c:pt>
                <c:pt idx="2938">
                  <c:v>0.42420514560841627</c:v>
                </c:pt>
                <c:pt idx="2939">
                  <c:v>0.42815550607980818</c:v>
                </c:pt>
                <c:pt idx="2940">
                  <c:v>0.42367495657331694</c:v>
                </c:pt>
                <c:pt idx="2941">
                  <c:v>0.42315504400812459</c:v>
                </c:pt>
                <c:pt idx="2942">
                  <c:v>0.42002688172043012</c:v>
                </c:pt>
                <c:pt idx="2943">
                  <c:v>0.41514447027565593</c:v>
                </c:pt>
                <c:pt idx="2944">
                  <c:v>0.41514447027565593</c:v>
                </c:pt>
                <c:pt idx="2945">
                  <c:v>0.41514447027565593</c:v>
                </c:pt>
                <c:pt idx="2946">
                  <c:v>0.41385589537722961</c:v>
                </c:pt>
                <c:pt idx="2947">
                  <c:v>0.41272854843369516</c:v>
                </c:pt>
                <c:pt idx="2948">
                  <c:v>0.41106589386278619</c:v>
                </c:pt>
                <c:pt idx="2949">
                  <c:v>0.41317192083625992</c:v>
                </c:pt>
                <c:pt idx="2950">
                  <c:v>0.41363335539377893</c:v>
                </c:pt>
                <c:pt idx="2951">
                  <c:v>0.41363335539377893</c:v>
                </c:pt>
                <c:pt idx="2952">
                  <c:v>0.41363335539377893</c:v>
                </c:pt>
                <c:pt idx="2953">
                  <c:v>0.41169205434335121</c:v>
                </c:pt>
                <c:pt idx="2954">
                  <c:v>0.41407867494824013</c:v>
                </c:pt>
                <c:pt idx="2955">
                  <c:v>0.41486029579539091</c:v>
                </c:pt>
                <c:pt idx="2956">
                  <c:v>0.41872539988275692</c:v>
                </c:pt>
                <c:pt idx="2957">
                  <c:v>0.41951587867600787</c:v>
                </c:pt>
                <c:pt idx="2958">
                  <c:v>0.41951587867600787</c:v>
                </c:pt>
                <c:pt idx="2959">
                  <c:v>0.41951587867600787</c:v>
                </c:pt>
                <c:pt idx="2960">
                  <c:v>0.41649312786339027</c:v>
                </c:pt>
                <c:pt idx="2961">
                  <c:v>0.41536863966770504</c:v>
                </c:pt>
                <c:pt idx="2962">
                  <c:v>0.41500664010624166</c:v>
                </c:pt>
                <c:pt idx="2963">
                  <c:v>0.41488611376177242</c:v>
                </c:pt>
                <c:pt idx="2964">
                  <c:v>0.41814760610495499</c:v>
                </c:pt>
                <c:pt idx="2965">
                  <c:v>0.41814760610495499</c:v>
                </c:pt>
                <c:pt idx="2966">
                  <c:v>0.41814760610495499</c:v>
                </c:pt>
                <c:pt idx="2967">
                  <c:v>0.419797657529071</c:v>
                </c:pt>
                <c:pt idx="2968">
                  <c:v>0.41729260557502923</c:v>
                </c:pt>
                <c:pt idx="2969">
                  <c:v>0.41879554401541169</c:v>
                </c:pt>
                <c:pt idx="2970">
                  <c:v>0.42130097741826761</c:v>
                </c:pt>
                <c:pt idx="2971">
                  <c:v>0.42408821034775229</c:v>
                </c:pt>
                <c:pt idx="2972">
                  <c:v>0.42408821034775229</c:v>
                </c:pt>
                <c:pt idx="2973">
                  <c:v>0.42408821034775229</c:v>
                </c:pt>
                <c:pt idx="2974">
                  <c:v>0.42900042900042901</c:v>
                </c:pt>
                <c:pt idx="2975">
                  <c:v>0.42874292574172529</c:v>
                </c:pt>
                <c:pt idx="2976">
                  <c:v>0.42607584149978694</c:v>
                </c:pt>
                <c:pt idx="2977">
                  <c:v>0.42912008925697853</c:v>
                </c:pt>
                <c:pt idx="2978">
                  <c:v>0.42848573142514351</c:v>
                </c:pt>
                <c:pt idx="2979">
                  <c:v>0.42848573142514351</c:v>
                </c:pt>
                <c:pt idx="2980">
                  <c:v>0.42848573142514351</c:v>
                </c:pt>
                <c:pt idx="2981">
                  <c:v>0.42589437819420783</c:v>
                </c:pt>
                <c:pt idx="2982">
                  <c:v>0.42660296062454672</c:v>
                </c:pt>
                <c:pt idx="2983">
                  <c:v>0.42857755110787299</c:v>
                </c:pt>
                <c:pt idx="2984">
                  <c:v>0.43323802096872027</c:v>
                </c:pt>
                <c:pt idx="2985">
                  <c:v>0.42753313381787089</c:v>
                </c:pt>
                <c:pt idx="2986">
                  <c:v>0.42753313381787089</c:v>
                </c:pt>
                <c:pt idx="2987">
                  <c:v>0.42753313381787089</c:v>
                </c:pt>
                <c:pt idx="2988">
                  <c:v>0.42769770326333351</c:v>
                </c:pt>
                <c:pt idx="2989">
                  <c:v>0.42593065848879802</c:v>
                </c:pt>
                <c:pt idx="2990">
                  <c:v>0.42246678354914347</c:v>
                </c:pt>
                <c:pt idx="2991">
                  <c:v>0.4252062250191343</c:v>
                </c:pt>
                <c:pt idx="2992">
                  <c:v>0.42295816943704267</c:v>
                </c:pt>
                <c:pt idx="2993">
                  <c:v>0.42295816943704267</c:v>
                </c:pt>
                <c:pt idx="2994">
                  <c:v>0.42295816943704267</c:v>
                </c:pt>
                <c:pt idx="2995">
                  <c:v>0.42549570249340479</c:v>
                </c:pt>
                <c:pt idx="2996">
                  <c:v>0.42607584149978694</c:v>
                </c:pt>
                <c:pt idx="2997">
                  <c:v>0.42844901456726647</c:v>
                </c:pt>
                <c:pt idx="2998">
                  <c:v>0.42940570250772925</c:v>
                </c:pt>
                <c:pt idx="2999">
                  <c:v>0.43068176924070806</c:v>
                </c:pt>
                <c:pt idx="3000">
                  <c:v>0.43068176924070806</c:v>
                </c:pt>
                <c:pt idx="3001">
                  <c:v>0.43068176924070806</c:v>
                </c:pt>
                <c:pt idx="3002">
                  <c:v>0.42981174245680392</c:v>
                </c:pt>
                <c:pt idx="3003">
                  <c:v>0.43342579750346744</c:v>
                </c:pt>
                <c:pt idx="3004">
                  <c:v>0.43301290378453278</c:v>
                </c:pt>
                <c:pt idx="3005">
                  <c:v>0.44070336256665643</c:v>
                </c:pt>
                <c:pt idx="3006">
                  <c:v>0.44208664898320071</c:v>
                </c:pt>
                <c:pt idx="3007">
                  <c:v>0.44208664898320071</c:v>
                </c:pt>
                <c:pt idx="3008">
                  <c:v>0.44208664898320071</c:v>
                </c:pt>
                <c:pt idx="3009">
                  <c:v>0.44306601683650859</c:v>
                </c:pt>
                <c:pt idx="3010">
                  <c:v>0.44100460849815881</c:v>
                </c:pt>
                <c:pt idx="3011">
                  <c:v>0.44037343667429985</c:v>
                </c:pt>
                <c:pt idx="3012">
                  <c:v>0.43826971118026037</c:v>
                </c:pt>
                <c:pt idx="3013">
                  <c:v>0.44628910608292055</c:v>
                </c:pt>
                <c:pt idx="3014">
                  <c:v>0.44628910608292055</c:v>
                </c:pt>
                <c:pt idx="3015">
                  <c:v>0.44628910608292055</c:v>
                </c:pt>
                <c:pt idx="3016">
                  <c:v>0.45067375726711434</c:v>
                </c:pt>
                <c:pt idx="3017">
                  <c:v>0.4546074464699732</c:v>
                </c:pt>
                <c:pt idx="3018">
                  <c:v>0.45232495024425551</c:v>
                </c:pt>
                <c:pt idx="3019">
                  <c:v>0.45446282494091983</c:v>
                </c:pt>
                <c:pt idx="3020">
                  <c:v>0.45261156875169728</c:v>
                </c:pt>
                <c:pt idx="3021">
                  <c:v>0.45261156875169728</c:v>
                </c:pt>
                <c:pt idx="3022">
                  <c:v>0.45261156875169728</c:v>
                </c:pt>
                <c:pt idx="3023">
                  <c:v>0.4521408871004205</c:v>
                </c:pt>
                <c:pt idx="3024">
                  <c:v>0.44734723092064066</c:v>
                </c:pt>
                <c:pt idx="3025">
                  <c:v>0.44762757385854968</c:v>
                </c:pt>
                <c:pt idx="3026">
                  <c:v>0.44466183467472986</c:v>
                </c:pt>
                <c:pt idx="3027">
                  <c:v>0.44682752457551383</c:v>
                </c:pt>
                <c:pt idx="3028">
                  <c:v>0.44682752457551383</c:v>
                </c:pt>
                <c:pt idx="3029">
                  <c:v>0.44682752457551383</c:v>
                </c:pt>
                <c:pt idx="3030">
                  <c:v>0.446907400786557</c:v>
                </c:pt>
                <c:pt idx="3031">
                  <c:v>0.44523597506678542</c:v>
                </c:pt>
                <c:pt idx="3032">
                  <c:v>0.44541445815331165</c:v>
                </c:pt>
                <c:pt idx="3033">
                  <c:v>0.4493574188909859</c:v>
                </c:pt>
                <c:pt idx="3034">
                  <c:v>0.44792833146696531</c:v>
                </c:pt>
                <c:pt idx="3035">
                  <c:v>0.44792833146696531</c:v>
                </c:pt>
                <c:pt idx="3036">
                  <c:v>0.44792833146696531</c:v>
                </c:pt>
                <c:pt idx="3037">
                  <c:v>0.44716719581451508</c:v>
                </c:pt>
                <c:pt idx="3038">
                  <c:v>0.45010577485709147</c:v>
                </c:pt>
                <c:pt idx="3039">
                  <c:v>0.44784808992789649</c:v>
                </c:pt>
                <c:pt idx="3040">
                  <c:v>0.44762757385854968</c:v>
                </c:pt>
                <c:pt idx="3041">
                  <c:v>0.44970094886900214</c:v>
                </c:pt>
                <c:pt idx="3042">
                  <c:v>0.44970094886900214</c:v>
                </c:pt>
                <c:pt idx="3043">
                  <c:v>0.44970094886900214</c:v>
                </c:pt>
                <c:pt idx="3044">
                  <c:v>0.44855117968960256</c:v>
                </c:pt>
                <c:pt idx="3045">
                  <c:v>0.44768769306531769</c:v>
                </c:pt>
                <c:pt idx="3046">
                  <c:v>0.44883303411131054</c:v>
                </c:pt>
                <c:pt idx="3047">
                  <c:v>0.4521204448865177</c:v>
                </c:pt>
                <c:pt idx="3048">
                  <c:v>0.45140613009524666</c:v>
                </c:pt>
                <c:pt idx="3049">
                  <c:v>0.45140613009524666</c:v>
                </c:pt>
                <c:pt idx="3050">
                  <c:v>0.45140613009524666</c:v>
                </c:pt>
                <c:pt idx="3051">
                  <c:v>0.45069406886605373</c:v>
                </c:pt>
                <c:pt idx="3052">
                  <c:v>0.45236587351850177</c:v>
                </c:pt>
                <c:pt idx="3053">
                  <c:v>0.45177320984865599</c:v>
                </c:pt>
                <c:pt idx="3054">
                  <c:v>0.45079565432989221</c:v>
                </c:pt>
                <c:pt idx="3055">
                  <c:v>0.45185486421761334</c:v>
                </c:pt>
                <c:pt idx="3056">
                  <c:v>0.45185486421761334</c:v>
                </c:pt>
                <c:pt idx="3057">
                  <c:v>0.45185486421761334</c:v>
                </c:pt>
                <c:pt idx="3058">
                  <c:v>0.45277551390020826</c:v>
                </c:pt>
                <c:pt idx="3059">
                  <c:v>0.45179362067407608</c:v>
                </c:pt>
                <c:pt idx="3060">
                  <c:v>0.45240680419833518</c:v>
                </c:pt>
                <c:pt idx="3061">
                  <c:v>0.45112103577389817</c:v>
                </c:pt>
                <c:pt idx="3062">
                  <c:v>0.45065344749887337</c:v>
                </c:pt>
                <c:pt idx="3063">
                  <c:v>0.45065344749887337</c:v>
                </c:pt>
                <c:pt idx="3064">
                  <c:v>0.45065344749887337</c:v>
                </c:pt>
                <c:pt idx="3065">
                  <c:v>0.45038958699274872</c:v>
                </c:pt>
                <c:pt idx="3066">
                  <c:v>0.44646843468166802</c:v>
                </c:pt>
                <c:pt idx="3067">
                  <c:v>0.44620945071616619</c:v>
                </c:pt>
                <c:pt idx="3068">
                  <c:v>0.44903457566232602</c:v>
                </c:pt>
                <c:pt idx="3069">
                  <c:v>0.44650830505447403</c:v>
                </c:pt>
                <c:pt idx="3070">
                  <c:v>0.44650830505447403</c:v>
                </c:pt>
                <c:pt idx="3071">
                  <c:v>0.44650830505447403</c:v>
                </c:pt>
                <c:pt idx="3072">
                  <c:v>0.44167660439026546</c:v>
                </c:pt>
                <c:pt idx="3073">
                  <c:v>0.44048982468504977</c:v>
                </c:pt>
                <c:pt idx="3074">
                  <c:v>0.43624307464119005</c:v>
                </c:pt>
                <c:pt idx="3075">
                  <c:v>0.4393094056143742</c:v>
                </c:pt>
                <c:pt idx="3076">
                  <c:v>0.4450774434751647</c:v>
                </c:pt>
                <c:pt idx="3077">
                  <c:v>0.4450774434751647</c:v>
                </c:pt>
                <c:pt idx="3078">
                  <c:v>0.4450774434751647</c:v>
                </c:pt>
                <c:pt idx="3079">
                  <c:v>0.44760753771093503</c:v>
                </c:pt>
                <c:pt idx="3080">
                  <c:v>0.44790826838663439</c:v>
                </c:pt>
                <c:pt idx="3081">
                  <c:v>0.44786814761734145</c:v>
                </c:pt>
                <c:pt idx="3082">
                  <c:v>0.44762757385854968</c:v>
                </c:pt>
                <c:pt idx="3083">
                  <c:v>0.44682752457551383</c:v>
                </c:pt>
                <c:pt idx="3084">
                  <c:v>0.44682752457551383</c:v>
                </c:pt>
                <c:pt idx="3085">
                  <c:v>0.44682752457551383</c:v>
                </c:pt>
                <c:pt idx="3086">
                  <c:v>0.44612982377871963</c:v>
                </c:pt>
                <c:pt idx="3087">
                  <c:v>0.44220394445918454</c:v>
                </c:pt>
                <c:pt idx="3088">
                  <c:v>0.44281096399946857</c:v>
                </c:pt>
                <c:pt idx="3089">
                  <c:v>0.44806882337126985</c:v>
                </c:pt>
                <c:pt idx="3090">
                  <c:v>0.44702726866338843</c:v>
                </c:pt>
                <c:pt idx="3091">
                  <c:v>0.44702726866338843</c:v>
                </c:pt>
                <c:pt idx="3092">
                  <c:v>0.44702726866338843</c:v>
                </c:pt>
                <c:pt idx="3093">
                  <c:v>0.449438202247191</c:v>
                </c:pt>
                <c:pt idx="3094">
                  <c:v>0.44925648052473155</c:v>
                </c:pt>
                <c:pt idx="3095">
                  <c:v>0.45255011992578176</c:v>
                </c:pt>
                <c:pt idx="3096">
                  <c:v>0.45228403437358666</c:v>
                </c:pt>
                <c:pt idx="3097">
                  <c:v>0.45442152140325365</c:v>
                </c:pt>
                <c:pt idx="3098">
                  <c:v>0.45442152140325365</c:v>
                </c:pt>
                <c:pt idx="3099">
                  <c:v>0.45442152140325365</c:v>
                </c:pt>
                <c:pt idx="3100">
                  <c:v>0.45353530772370632</c:v>
                </c:pt>
                <c:pt idx="3101">
                  <c:v>0.45314482508609755</c:v>
                </c:pt>
                <c:pt idx="3102">
                  <c:v>0.44945840262483711</c:v>
                </c:pt>
                <c:pt idx="3103">
                  <c:v>0.44826967903890985</c:v>
                </c:pt>
                <c:pt idx="3104">
                  <c:v>0.45156920298035669</c:v>
                </c:pt>
                <c:pt idx="3105">
                  <c:v>0.45156920298035669</c:v>
                </c:pt>
                <c:pt idx="3106">
                  <c:v>0.45156920298035669</c:v>
                </c:pt>
                <c:pt idx="3107">
                  <c:v>0.45026790940609668</c:v>
                </c:pt>
                <c:pt idx="3108">
                  <c:v>0.45047074192531195</c:v>
                </c:pt>
                <c:pt idx="3109">
                  <c:v>0.45187528242205149</c:v>
                </c:pt>
                <c:pt idx="3110">
                  <c:v>0.44867193108399134</c:v>
                </c:pt>
                <c:pt idx="3111">
                  <c:v>0.44907490569426983</c:v>
                </c:pt>
                <c:pt idx="3112">
                  <c:v>0.44907490569426983</c:v>
                </c:pt>
                <c:pt idx="3113">
                  <c:v>0.44907490569426983</c:v>
                </c:pt>
                <c:pt idx="3114">
                  <c:v>0.45047074192531195</c:v>
                </c:pt>
                <c:pt idx="3115">
                  <c:v>0.44984255510571303</c:v>
                </c:pt>
                <c:pt idx="3116">
                  <c:v>0.44974139869574992</c:v>
                </c:pt>
                <c:pt idx="3117">
                  <c:v>0.44454323182929545</c:v>
                </c:pt>
                <c:pt idx="3118">
                  <c:v>0.44616963369473078</c:v>
                </c:pt>
                <c:pt idx="3119">
                  <c:v>0.44616963369473078</c:v>
                </c:pt>
                <c:pt idx="3120">
                  <c:v>0.44616963369473078</c:v>
                </c:pt>
                <c:pt idx="3121">
                  <c:v>0.44863167339614174</c:v>
                </c:pt>
                <c:pt idx="3122">
                  <c:v>0.45116174148432214</c:v>
                </c:pt>
                <c:pt idx="3123">
                  <c:v>0.44921611787430932</c:v>
                </c:pt>
                <c:pt idx="3124">
                  <c:v>0.44992351300278954</c:v>
                </c:pt>
                <c:pt idx="3125">
                  <c:v>0.44832997085855186</c:v>
                </c:pt>
                <c:pt idx="3126">
                  <c:v>0.44832997085855186</c:v>
                </c:pt>
                <c:pt idx="3127">
                  <c:v>0.44832997085855186</c:v>
                </c:pt>
                <c:pt idx="3128">
                  <c:v>0.447427293064877</c:v>
                </c:pt>
                <c:pt idx="3129">
                  <c:v>0.44746733488455342</c:v>
                </c:pt>
                <c:pt idx="3130">
                  <c:v>0.44412861964825018</c:v>
                </c:pt>
                <c:pt idx="3131">
                  <c:v>0.44068394147717255</c:v>
                </c:pt>
                <c:pt idx="3132">
                  <c:v>0.44152059693584705</c:v>
                </c:pt>
                <c:pt idx="3133">
                  <c:v>0.44152059693584705</c:v>
                </c:pt>
                <c:pt idx="3134">
                  <c:v>0.44152059693584705</c:v>
                </c:pt>
                <c:pt idx="3135">
                  <c:v>0.44142314822989315</c:v>
                </c:pt>
                <c:pt idx="3136">
                  <c:v>0.4386734514827163</c:v>
                </c:pt>
                <c:pt idx="3137">
                  <c:v>0.43782837127845886</c:v>
                </c:pt>
                <c:pt idx="3138">
                  <c:v>0.43748359436521128</c:v>
                </c:pt>
                <c:pt idx="3139">
                  <c:v>0.43497172683775553</c:v>
                </c:pt>
                <c:pt idx="3140">
                  <c:v>0.43497172683775553</c:v>
                </c:pt>
                <c:pt idx="3141">
                  <c:v>0.43497172683775553</c:v>
                </c:pt>
                <c:pt idx="3142">
                  <c:v>0.43859649122807021</c:v>
                </c:pt>
                <c:pt idx="3143">
                  <c:v>0.43823129847933745</c:v>
                </c:pt>
                <c:pt idx="3144">
                  <c:v>0.43658589827548566</c:v>
                </c:pt>
                <c:pt idx="3145">
                  <c:v>0.43938661628366799</c:v>
                </c:pt>
                <c:pt idx="3146">
                  <c:v>0.4405965677527372</c:v>
                </c:pt>
                <c:pt idx="3147">
                  <c:v>0.4405965677527372</c:v>
                </c:pt>
                <c:pt idx="3148">
                  <c:v>0.4405965677527372</c:v>
                </c:pt>
                <c:pt idx="3149">
                  <c:v>0.44120891242003085</c:v>
                </c:pt>
                <c:pt idx="3150">
                  <c:v>0.4418132013784572</c:v>
                </c:pt>
                <c:pt idx="3151">
                  <c:v>0.44265415430923816</c:v>
                </c:pt>
                <c:pt idx="3152">
                  <c:v>0.44177416504682809</c:v>
                </c:pt>
                <c:pt idx="3153">
                  <c:v>0.43907793633369924</c:v>
                </c:pt>
                <c:pt idx="3154">
                  <c:v>0.43907793633369924</c:v>
                </c:pt>
                <c:pt idx="3155">
                  <c:v>0.43907793633369924</c:v>
                </c:pt>
                <c:pt idx="3156">
                  <c:v>0.43840420868040331</c:v>
                </c:pt>
                <c:pt idx="3157">
                  <c:v>0.43825050398807958</c:v>
                </c:pt>
                <c:pt idx="3158">
                  <c:v>0.44113106003793723</c:v>
                </c:pt>
                <c:pt idx="3159">
                  <c:v>0.4428697962798937</c:v>
                </c:pt>
                <c:pt idx="3160">
                  <c:v>0.44454323182929545</c:v>
                </c:pt>
                <c:pt idx="3161">
                  <c:v>0.44454323182929545</c:v>
                </c:pt>
                <c:pt idx="3162">
                  <c:v>0.44454323182929545</c:v>
                </c:pt>
                <c:pt idx="3163">
                  <c:v>0.44587123238808635</c:v>
                </c:pt>
                <c:pt idx="3164">
                  <c:v>0.44328206037501661</c:v>
                </c:pt>
                <c:pt idx="3165">
                  <c:v>0.44744731307888497</c:v>
                </c:pt>
                <c:pt idx="3166">
                  <c:v>0.44587123238808635</c:v>
                </c:pt>
                <c:pt idx="3167">
                  <c:v>0.44430621584395963</c:v>
                </c:pt>
                <c:pt idx="3168">
                  <c:v>0.44430621584395963</c:v>
                </c:pt>
                <c:pt idx="3169">
                  <c:v>0.44430621584395963</c:v>
                </c:pt>
                <c:pt idx="3170">
                  <c:v>0.44393145698304176</c:v>
                </c:pt>
                <c:pt idx="3171">
                  <c:v>0.43853878875586544</c:v>
                </c:pt>
                <c:pt idx="3172">
                  <c:v>0.43448036148766073</c:v>
                </c:pt>
                <c:pt idx="3173">
                  <c:v>0.43512313984857715</c:v>
                </c:pt>
                <c:pt idx="3174">
                  <c:v>0.42674860239832713</c:v>
                </c:pt>
                <c:pt idx="3175">
                  <c:v>0.42674860239832713</c:v>
                </c:pt>
                <c:pt idx="3176">
                  <c:v>0.42674860239832713</c:v>
                </c:pt>
                <c:pt idx="3177">
                  <c:v>0.42685789900542115</c:v>
                </c:pt>
                <c:pt idx="3178">
                  <c:v>0.42723175186379847</c:v>
                </c:pt>
                <c:pt idx="3179">
                  <c:v>0.42502550153009183</c:v>
                </c:pt>
                <c:pt idx="3180">
                  <c:v>0.42163848716110802</c:v>
                </c:pt>
                <c:pt idx="3181">
                  <c:v>0.42103490379352443</c:v>
                </c:pt>
                <c:pt idx="3182">
                  <c:v>0.42103490379352443</c:v>
                </c:pt>
                <c:pt idx="3183">
                  <c:v>0.42103490379352443</c:v>
                </c:pt>
                <c:pt idx="3184">
                  <c:v>0.41811263954509342</c:v>
                </c:pt>
                <c:pt idx="3185">
                  <c:v>0.41409582177315835</c:v>
                </c:pt>
                <c:pt idx="3186">
                  <c:v>0.41431885979449784</c:v>
                </c:pt>
                <c:pt idx="3187">
                  <c:v>0.41206527113894842</c:v>
                </c:pt>
                <c:pt idx="3188">
                  <c:v>0.41086322363285266</c:v>
                </c:pt>
                <c:pt idx="3189">
                  <c:v>0.41086322363285266</c:v>
                </c:pt>
                <c:pt idx="3190">
                  <c:v>0.41086322363285266</c:v>
                </c:pt>
                <c:pt idx="3191">
                  <c:v>0.40798009057158013</c:v>
                </c:pt>
                <c:pt idx="3192">
                  <c:v>0.40751456864582908</c:v>
                </c:pt>
                <c:pt idx="3193">
                  <c:v>0.40356753702732151</c:v>
                </c:pt>
                <c:pt idx="3194">
                  <c:v>0.40154192097654995</c:v>
                </c:pt>
                <c:pt idx="3195">
                  <c:v>0.39952057530962842</c:v>
                </c:pt>
                <c:pt idx="3196">
                  <c:v>0.39952057530962842</c:v>
                </c:pt>
                <c:pt idx="3197">
                  <c:v>0.39952057530962842</c:v>
                </c:pt>
                <c:pt idx="3198">
                  <c:v>0.41438753522294053</c:v>
                </c:pt>
                <c:pt idx="3199">
                  <c:v>0.41566214980463878</c:v>
                </c:pt>
                <c:pt idx="3200">
                  <c:v>0.41179377367814202</c:v>
                </c:pt>
                <c:pt idx="3201">
                  <c:v>0.41765860585557368</c:v>
                </c:pt>
                <c:pt idx="3202">
                  <c:v>0.41366757673533544</c:v>
                </c:pt>
                <c:pt idx="3203">
                  <c:v>0.41366757673533544</c:v>
                </c:pt>
                <c:pt idx="3204">
                  <c:v>0.41366757673533544</c:v>
                </c:pt>
                <c:pt idx="3205">
                  <c:v>0.41699678912472377</c:v>
                </c:pt>
                <c:pt idx="3206">
                  <c:v>0.41644109440719612</c:v>
                </c:pt>
                <c:pt idx="3207">
                  <c:v>0.40958427196395658</c:v>
                </c:pt>
                <c:pt idx="3208">
                  <c:v>0.40431811749484492</c:v>
                </c:pt>
                <c:pt idx="3209">
                  <c:v>0.41013862685587726</c:v>
                </c:pt>
                <c:pt idx="3210">
                  <c:v>0.41013862685587726</c:v>
                </c:pt>
                <c:pt idx="3211">
                  <c:v>0.41013862685587726</c:v>
                </c:pt>
                <c:pt idx="3212">
                  <c:v>0.40567951318458423</c:v>
                </c:pt>
                <c:pt idx="3213">
                  <c:v>0.40431811749484492</c:v>
                </c:pt>
                <c:pt idx="3214">
                  <c:v>0.40320954800209668</c:v>
                </c:pt>
                <c:pt idx="3215">
                  <c:v>0.39850163385669884</c:v>
                </c:pt>
                <c:pt idx="3216">
                  <c:v>0.40597596622279958</c:v>
                </c:pt>
                <c:pt idx="3217">
                  <c:v>0.40597596622279958</c:v>
                </c:pt>
                <c:pt idx="3218">
                  <c:v>0.40597596622279958</c:v>
                </c:pt>
                <c:pt idx="3219">
                  <c:v>0.39371628804283637</c:v>
                </c:pt>
                <c:pt idx="3220">
                  <c:v>0.40257648953301128</c:v>
                </c:pt>
                <c:pt idx="3221">
                  <c:v>0.40807998367680065</c:v>
                </c:pt>
                <c:pt idx="3222">
                  <c:v>0.41519618019514221</c:v>
                </c:pt>
                <c:pt idx="3223">
                  <c:v>0.40678517674815928</c:v>
                </c:pt>
                <c:pt idx="3224">
                  <c:v>0.40678517674815928</c:v>
                </c:pt>
                <c:pt idx="3225">
                  <c:v>0.40678517674815928</c:v>
                </c:pt>
                <c:pt idx="3226">
                  <c:v>0.39889903865331688</c:v>
                </c:pt>
                <c:pt idx="3227">
                  <c:v>0.39643211100099107</c:v>
                </c:pt>
                <c:pt idx="3228">
                  <c:v>0.39759850502962113</c:v>
                </c:pt>
                <c:pt idx="3229">
                  <c:v>0.38995476524723133</c:v>
                </c:pt>
                <c:pt idx="3230">
                  <c:v>0.38948393378773127</c:v>
                </c:pt>
                <c:pt idx="3231">
                  <c:v>0.38948393378773127</c:v>
                </c:pt>
                <c:pt idx="3232">
                  <c:v>0.38948393378773127</c:v>
                </c:pt>
                <c:pt idx="3233">
                  <c:v>0.39303541249066543</c:v>
                </c:pt>
                <c:pt idx="3234">
                  <c:v>0.38963569062926162</c:v>
                </c:pt>
                <c:pt idx="3235">
                  <c:v>0.39221838719799185</c:v>
                </c:pt>
                <c:pt idx="3236">
                  <c:v>0.38620476576680957</c:v>
                </c:pt>
                <c:pt idx="3237">
                  <c:v>0.38342088110118477</c:v>
                </c:pt>
                <c:pt idx="3238">
                  <c:v>0.38342088110118477</c:v>
                </c:pt>
                <c:pt idx="3239">
                  <c:v>0.38342088110118477</c:v>
                </c:pt>
                <c:pt idx="3240">
                  <c:v>0.38368568468710429</c:v>
                </c:pt>
                <c:pt idx="3241">
                  <c:v>0.38442317302887014</c:v>
                </c:pt>
                <c:pt idx="3242">
                  <c:v>0.38672751179518911</c:v>
                </c:pt>
                <c:pt idx="3243">
                  <c:v>0.38972680151213995</c:v>
                </c:pt>
                <c:pt idx="3244">
                  <c:v>0.39469529523208086</c:v>
                </c:pt>
                <c:pt idx="3245">
                  <c:v>0.39469529523208086</c:v>
                </c:pt>
                <c:pt idx="3246">
                  <c:v>0.39469529523208086</c:v>
                </c:pt>
                <c:pt idx="3247">
                  <c:v>0.39211073207073677</c:v>
                </c:pt>
                <c:pt idx="3248">
                  <c:v>0.39353036086734089</c:v>
                </c:pt>
                <c:pt idx="3249">
                  <c:v>0.39744048328762771</c:v>
                </c:pt>
                <c:pt idx="3250">
                  <c:v>0.39864460833167231</c:v>
                </c:pt>
                <c:pt idx="3251">
                  <c:v>0.38807823657249302</c:v>
                </c:pt>
                <c:pt idx="3252">
                  <c:v>0.38807823657249302</c:v>
                </c:pt>
                <c:pt idx="3253">
                  <c:v>0.38807823657249302</c:v>
                </c:pt>
                <c:pt idx="3254">
                  <c:v>0.39044198032172422</c:v>
                </c:pt>
                <c:pt idx="3255">
                  <c:v>0.38833443361422859</c:v>
                </c:pt>
                <c:pt idx="3256">
                  <c:v>0.390625</c:v>
                </c:pt>
                <c:pt idx="3257">
                  <c:v>0.38701188126475483</c:v>
                </c:pt>
                <c:pt idx="3258">
                  <c:v>0.38262865888655057</c:v>
                </c:pt>
                <c:pt idx="3259">
                  <c:v>0.38262865888655057</c:v>
                </c:pt>
                <c:pt idx="3260">
                  <c:v>0.38262865888655057</c:v>
                </c:pt>
                <c:pt idx="3261">
                  <c:v>0.38431975403535745</c:v>
                </c:pt>
                <c:pt idx="3262">
                  <c:v>0.38504485772592506</c:v>
                </c:pt>
                <c:pt idx="3263">
                  <c:v>0.38144644491913338</c:v>
                </c:pt>
                <c:pt idx="3264">
                  <c:v>0.37686074995289237</c:v>
                </c:pt>
                <c:pt idx="3265">
                  <c:v>0.37430753106752507</c:v>
                </c:pt>
                <c:pt idx="3266">
                  <c:v>0.37430753106752507</c:v>
                </c:pt>
                <c:pt idx="3267">
                  <c:v>0.37430753106752507</c:v>
                </c:pt>
                <c:pt idx="3268">
                  <c:v>0.37114014251781474</c:v>
                </c:pt>
                <c:pt idx="3269">
                  <c:v>0.36402023952531759</c:v>
                </c:pt>
                <c:pt idx="3270">
                  <c:v>0.37002775208140609</c:v>
                </c:pt>
                <c:pt idx="3271">
                  <c:v>0.37530493525989866</c:v>
                </c:pt>
                <c:pt idx="3272">
                  <c:v>0.37548813457494745</c:v>
                </c:pt>
                <c:pt idx="3273">
                  <c:v>0.37548813457494745</c:v>
                </c:pt>
                <c:pt idx="3274">
                  <c:v>0.37548813457494745</c:v>
                </c:pt>
                <c:pt idx="3275">
                  <c:v>0.37623687873885397</c:v>
                </c:pt>
                <c:pt idx="3276">
                  <c:v>0.36918078783180125</c:v>
                </c:pt>
                <c:pt idx="3277">
                  <c:v>0.37091988130563797</c:v>
                </c:pt>
                <c:pt idx="3278">
                  <c:v>0.37091988130563797</c:v>
                </c:pt>
                <c:pt idx="3279">
                  <c:v>0.37223152801042247</c:v>
                </c:pt>
                <c:pt idx="3280">
                  <c:v>0.37223152801042247</c:v>
                </c:pt>
                <c:pt idx="3281">
                  <c:v>0.37223152801042247</c:v>
                </c:pt>
                <c:pt idx="3282">
                  <c:v>0.37144342916573803</c:v>
                </c:pt>
                <c:pt idx="3283">
                  <c:v>0.3747985457816424</c:v>
                </c:pt>
                <c:pt idx="3284">
                  <c:v>0.3762227238525207</c:v>
                </c:pt>
                <c:pt idx="3285">
                  <c:v>0.3762227238525207</c:v>
                </c:pt>
                <c:pt idx="3286">
                  <c:v>0.37097492209526634</c:v>
                </c:pt>
                <c:pt idx="3287">
                  <c:v>0.37097492209526634</c:v>
                </c:pt>
                <c:pt idx="3288">
                  <c:v>0.37097492209526634</c:v>
                </c:pt>
                <c:pt idx="3289">
                  <c:v>0.3663272034581288</c:v>
                </c:pt>
                <c:pt idx="3290">
                  <c:v>0.37074111148185224</c:v>
                </c:pt>
                <c:pt idx="3291">
                  <c:v>0.36997299197158606</c:v>
                </c:pt>
                <c:pt idx="3292">
                  <c:v>0.37292560134253211</c:v>
                </c:pt>
                <c:pt idx="3293">
                  <c:v>0.37718768859384433</c:v>
                </c:pt>
                <c:pt idx="3294">
                  <c:v>0.37718768859384433</c:v>
                </c:pt>
                <c:pt idx="3295">
                  <c:v>0.37718768859384433</c:v>
                </c:pt>
                <c:pt idx="3296">
                  <c:v>0.37463005282283746</c:v>
                </c:pt>
                <c:pt idx="3297">
                  <c:v>0.37827920788333874</c:v>
                </c:pt>
                <c:pt idx="3298">
                  <c:v>0.38165025570567129</c:v>
                </c:pt>
                <c:pt idx="3299">
                  <c:v>0.38063337393422653</c:v>
                </c:pt>
                <c:pt idx="3300">
                  <c:v>0.38001140034201025</c:v>
                </c:pt>
                <c:pt idx="3301">
                  <c:v>0.38001140034201025</c:v>
                </c:pt>
                <c:pt idx="3302">
                  <c:v>0.38001140034201025</c:v>
                </c:pt>
                <c:pt idx="3303">
                  <c:v>0.37983818893151522</c:v>
                </c:pt>
                <c:pt idx="3304">
                  <c:v>0.38101043968604736</c:v>
                </c:pt>
                <c:pt idx="3305">
                  <c:v>0.38396559668253721</c:v>
                </c:pt>
                <c:pt idx="3306">
                  <c:v>0.3892262182780632</c:v>
                </c:pt>
                <c:pt idx="3307">
                  <c:v>0.38684719535783368</c:v>
                </c:pt>
                <c:pt idx="3308">
                  <c:v>0.38684719535783368</c:v>
                </c:pt>
                <c:pt idx="3309">
                  <c:v>0.38684719535783368</c:v>
                </c:pt>
                <c:pt idx="3310">
                  <c:v>0.38525253303540474</c:v>
                </c:pt>
                <c:pt idx="3311">
                  <c:v>0.38836459668336637</c:v>
                </c:pt>
                <c:pt idx="3312">
                  <c:v>0.38639876352395669</c:v>
                </c:pt>
                <c:pt idx="3313">
                  <c:v>0.38243842741318651</c:v>
                </c:pt>
                <c:pt idx="3314">
                  <c:v>0.37108505269407749</c:v>
                </c:pt>
                <c:pt idx="3315">
                  <c:v>0.37108505269407749</c:v>
                </c:pt>
                <c:pt idx="3316">
                  <c:v>0.37108505269407749</c:v>
                </c:pt>
                <c:pt idx="3317">
                  <c:v>0.36871117010489834</c:v>
                </c:pt>
                <c:pt idx="3318">
                  <c:v>0.36987720076934461</c:v>
                </c:pt>
                <c:pt idx="3319">
                  <c:v>0.36635404454865184</c:v>
                </c:pt>
                <c:pt idx="3320">
                  <c:v>0.36515007668151611</c:v>
                </c:pt>
                <c:pt idx="3321">
                  <c:v>0.35953117135255624</c:v>
                </c:pt>
                <c:pt idx="3322">
                  <c:v>0.35953117135255624</c:v>
                </c:pt>
                <c:pt idx="3323">
                  <c:v>0.35953117135255624</c:v>
                </c:pt>
                <c:pt idx="3324">
                  <c:v>0.35874439461883406</c:v>
                </c:pt>
                <c:pt idx="3325">
                  <c:v>0.35255958256945424</c:v>
                </c:pt>
                <c:pt idx="3326">
                  <c:v>0.34850491391928623</c:v>
                </c:pt>
                <c:pt idx="3327">
                  <c:v>0.35305747775737895</c:v>
                </c:pt>
                <c:pt idx="3328">
                  <c:v>0.35336937700978838</c:v>
                </c:pt>
                <c:pt idx="3329">
                  <c:v>0.35336937700978838</c:v>
                </c:pt>
                <c:pt idx="3330">
                  <c:v>0.35336937700978838</c:v>
                </c:pt>
                <c:pt idx="3331">
                  <c:v>0.3528581510232886</c:v>
                </c:pt>
                <c:pt idx="3332">
                  <c:v>0.35335689045936397</c:v>
                </c:pt>
                <c:pt idx="3333">
                  <c:v>0.35103731526661286</c:v>
                </c:pt>
                <c:pt idx="3334">
                  <c:v>0.34973594935823449</c:v>
                </c:pt>
                <c:pt idx="3335">
                  <c:v>0.34712579838933633</c:v>
                </c:pt>
                <c:pt idx="3336">
                  <c:v>0.34712579838933633</c:v>
                </c:pt>
                <c:pt idx="3337">
                  <c:v>0.34712579838933633</c:v>
                </c:pt>
                <c:pt idx="3338">
                  <c:v>0.34787448688513184</c:v>
                </c:pt>
                <c:pt idx="3339">
                  <c:v>0.35071721670816819</c:v>
                </c:pt>
                <c:pt idx="3340">
                  <c:v>0.34769305656966032</c:v>
                </c:pt>
                <c:pt idx="3341">
                  <c:v>0.34586518175215297</c:v>
                </c:pt>
                <c:pt idx="3342">
                  <c:v>0.34965034965034969</c:v>
                </c:pt>
                <c:pt idx="3343">
                  <c:v>0.34965034965034969</c:v>
                </c:pt>
                <c:pt idx="3344">
                  <c:v>0.34965034965034969</c:v>
                </c:pt>
                <c:pt idx="3345">
                  <c:v>0.3469210754553339</c:v>
                </c:pt>
                <c:pt idx="3346">
                  <c:v>0.34456619116532283</c:v>
                </c:pt>
                <c:pt idx="3347">
                  <c:v>0.33459363602904274</c:v>
                </c:pt>
                <c:pt idx="3348">
                  <c:v>0.33313345326137656</c:v>
                </c:pt>
                <c:pt idx="3349">
                  <c:v>0.32591337222566241</c:v>
                </c:pt>
                <c:pt idx="3350">
                  <c:v>0.32591337222566241</c:v>
                </c:pt>
                <c:pt idx="3351">
                  <c:v>0.32591337222566241</c:v>
                </c:pt>
                <c:pt idx="3352">
                  <c:v>0.32168821977739176</c:v>
                </c:pt>
                <c:pt idx="3353">
                  <c:v>0.31933578157432541</c:v>
                </c:pt>
                <c:pt idx="3354">
                  <c:v>0.32279931566545078</c:v>
                </c:pt>
                <c:pt idx="3355">
                  <c:v>0.31928480204342274</c:v>
                </c:pt>
                <c:pt idx="3356">
                  <c:v>0.30623181748583678</c:v>
                </c:pt>
                <c:pt idx="3357">
                  <c:v>0.30623181748583678</c:v>
                </c:pt>
                <c:pt idx="3358">
                  <c:v>0.30623181748583678</c:v>
                </c:pt>
                <c:pt idx="3359">
                  <c:v>0.31080997078386274</c:v>
                </c:pt>
                <c:pt idx="3360">
                  <c:v>0.30538080986990779</c:v>
                </c:pt>
                <c:pt idx="3361">
                  <c:v>0.30524098775983638</c:v>
                </c:pt>
                <c:pt idx="3362">
                  <c:v>0.30349013657056145</c:v>
                </c:pt>
                <c:pt idx="3363">
                  <c:v>0.31079065141720535</c:v>
                </c:pt>
                <c:pt idx="3364">
                  <c:v>0.31079065141720535</c:v>
                </c:pt>
                <c:pt idx="3365">
                  <c:v>0.31079065141720535</c:v>
                </c:pt>
                <c:pt idx="3366">
                  <c:v>0.31659596023554742</c:v>
                </c:pt>
                <c:pt idx="3367">
                  <c:v>0.31745023967493097</c:v>
                </c:pt>
                <c:pt idx="3368">
                  <c:v>0.31523863564718491</c:v>
                </c:pt>
                <c:pt idx="3369">
                  <c:v>0.31301843678592667</c:v>
                </c:pt>
                <c:pt idx="3370">
                  <c:v>0.30819490245631337</c:v>
                </c:pt>
                <c:pt idx="3371">
                  <c:v>0.30819490245631337</c:v>
                </c:pt>
                <c:pt idx="3372">
                  <c:v>0.30819490245631337</c:v>
                </c:pt>
                <c:pt idx="3373">
                  <c:v>0.30609589984542157</c:v>
                </c:pt>
                <c:pt idx="3374">
                  <c:v>0.31254883575558678</c:v>
                </c:pt>
                <c:pt idx="3375">
                  <c:v>0.31643566862856781</c:v>
                </c:pt>
                <c:pt idx="3376">
                  <c:v>0.31711803133126149</c:v>
                </c:pt>
                <c:pt idx="3377">
                  <c:v>0.32051282051282048</c:v>
                </c:pt>
                <c:pt idx="3378">
                  <c:v>0.32051282051282048</c:v>
                </c:pt>
                <c:pt idx="3379">
                  <c:v>0.32051282051282048</c:v>
                </c:pt>
                <c:pt idx="3380">
                  <c:v>0.32318531445931098</c:v>
                </c:pt>
                <c:pt idx="3381">
                  <c:v>0.31977487848554614</c:v>
                </c:pt>
                <c:pt idx="3382">
                  <c:v>0.32339434706681325</c:v>
                </c:pt>
                <c:pt idx="3383">
                  <c:v>0.32748231595493843</c:v>
                </c:pt>
                <c:pt idx="3384">
                  <c:v>0.32505525939409702</c:v>
                </c:pt>
                <c:pt idx="3385">
                  <c:v>0.32505525939409702</c:v>
                </c:pt>
                <c:pt idx="3386">
                  <c:v>0.32505525939409702</c:v>
                </c:pt>
                <c:pt idx="3387">
                  <c:v>0.32109944449796102</c:v>
                </c:pt>
                <c:pt idx="3388">
                  <c:v>0.32444357926156642</c:v>
                </c:pt>
                <c:pt idx="3389">
                  <c:v>0.32578595862518323</c:v>
                </c:pt>
                <c:pt idx="3390">
                  <c:v>0.32989146570778216</c:v>
                </c:pt>
                <c:pt idx="3391">
                  <c:v>0.32593461751572639</c:v>
                </c:pt>
                <c:pt idx="3392">
                  <c:v>0.32593461751572639</c:v>
                </c:pt>
                <c:pt idx="3393">
                  <c:v>0.32593461751572639</c:v>
                </c:pt>
                <c:pt idx="3394">
                  <c:v>0.32743942370661427</c:v>
                </c:pt>
                <c:pt idx="3395">
                  <c:v>0.32929399367755535</c:v>
                </c:pt>
                <c:pt idx="3396">
                  <c:v>0.33241365555297009</c:v>
                </c:pt>
                <c:pt idx="3397">
                  <c:v>0.33259054777663222</c:v>
                </c:pt>
                <c:pt idx="3398">
                  <c:v>0.33602150537634407</c:v>
                </c:pt>
                <c:pt idx="3399">
                  <c:v>0.33602150537634407</c:v>
                </c:pt>
                <c:pt idx="3400">
                  <c:v>0.33602150537634407</c:v>
                </c:pt>
                <c:pt idx="3401">
                  <c:v>0.34254787106498136</c:v>
                </c:pt>
                <c:pt idx="3402">
                  <c:v>0.34164673727365902</c:v>
                </c:pt>
                <c:pt idx="3403">
                  <c:v>0.34000884022984595</c:v>
                </c:pt>
                <c:pt idx="3404">
                  <c:v>0.33182904167772764</c:v>
                </c:pt>
                <c:pt idx="3405">
                  <c:v>0.32673332026400054</c:v>
                </c:pt>
                <c:pt idx="3406">
                  <c:v>0.32673332026400054</c:v>
                </c:pt>
                <c:pt idx="3407">
                  <c:v>0.32673332026400054</c:v>
                </c:pt>
                <c:pt idx="3408">
                  <c:v>0.3251080984427322</c:v>
                </c:pt>
                <c:pt idx="3409">
                  <c:v>0.32627491924695745</c:v>
                </c:pt>
                <c:pt idx="3410">
                  <c:v>0.32797638570022958</c:v>
                </c:pt>
                <c:pt idx="3411">
                  <c:v>0.327139492279508</c:v>
                </c:pt>
                <c:pt idx="3412">
                  <c:v>0.33482890243085783</c:v>
                </c:pt>
                <c:pt idx="3413">
                  <c:v>0.33482890243085783</c:v>
                </c:pt>
                <c:pt idx="3414">
                  <c:v>0.33482890243085783</c:v>
                </c:pt>
                <c:pt idx="3415">
                  <c:v>0.32893654813986384</c:v>
                </c:pt>
                <c:pt idx="3416">
                  <c:v>0.32889327413254399</c:v>
                </c:pt>
                <c:pt idx="3417">
                  <c:v>0.33020737022850349</c:v>
                </c:pt>
                <c:pt idx="3418">
                  <c:v>0.33214866974457768</c:v>
                </c:pt>
                <c:pt idx="3419">
                  <c:v>0.33532291596807723</c:v>
                </c:pt>
                <c:pt idx="3420">
                  <c:v>0.33532291596807723</c:v>
                </c:pt>
                <c:pt idx="3421">
                  <c:v>0.33532291596807723</c:v>
                </c:pt>
                <c:pt idx="3422">
                  <c:v>0.33201633520369206</c:v>
                </c:pt>
                <c:pt idx="3423">
                  <c:v>0.33008747318039278</c:v>
                </c:pt>
                <c:pt idx="3424">
                  <c:v>0.32955444239388343</c:v>
                </c:pt>
                <c:pt idx="3425">
                  <c:v>0.32889327413254399</c:v>
                </c:pt>
                <c:pt idx="3426">
                  <c:v>0.32578595862518323</c:v>
                </c:pt>
                <c:pt idx="3427">
                  <c:v>0.32578595862518323</c:v>
                </c:pt>
                <c:pt idx="3428">
                  <c:v>0.32578595862518323</c:v>
                </c:pt>
                <c:pt idx="3429">
                  <c:v>0.32066698733365401</c:v>
                </c:pt>
                <c:pt idx="3430">
                  <c:v>0.31691703112125241</c:v>
                </c:pt>
                <c:pt idx="3431">
                  <c:v>0.31426775612822128</c:v>
                </c:pt>
                <c:pt idx="3432">
                  <c:v>0.31433690629616823</c:v>
                </c:pt>
                <c:pt idx="3433">
                  <c:v>0.31384364309700907</c:v>
                </c:pt>
                <c:pt idx="3434">
                  <c:v>0.31384364309700907</c:v>
                </c:pt>
                <c:pt idx="3435">
                  <c:v>0.31384364309700907</c:v>
                </c:pt>
                <c:pt idx="3436">
                  <c:v>0.31467321186947356</c:v>
                </c:pt>
                <c:pt idx="3437">
                  <c:v>0.31805604147450783</c:v>
                </c:pt>
                <c:pt idx="3438">
                  <c:v>0.32182280436391725</c:v>
                </c:pt>
                <c:pt idx="3439">
                  <c:v>0.31756113051762463</c:v>
                </c:pt>
                <c:pt idx="3440">
                  <c:v>0.31603564882118701</c:v>
                </c:pt>
                <c:pt idx="3441">
                  <c:v>0.31603564882118701</c:v>
                </c:pt>
                <c:pt idx="3442">
                  <c:v>0.31603564882118701</c:v>
                </c:pt>
                <c:pt idx="3443">
                  <c:v>0.31994880819068949</c:v>
                </c:pt>
                <c:pt idx="3444">
                  <c:v>0.3224870198974491</c:v>
                </c:pt>
                <c:pt idx="3445">
                  <c:v>0.323530363324598</c:v>
                </c:pt>
                <c:pt idx="3446">
                  <c:v>0.31781344350866042</c:v>
                </c:pt>
                <c:pt idx="3447">
                  <c:v>0.32091396296652869</c:v>
                </c:pt>
                <c:pt idx="3448">
                  <c:v>0.32091396296652869</c:v>
                </c:pt>
                <c:pt idx="3449">
                  <c:v>0.32091396296652869</c:v>
                </c:pt>
                <c:pt idx="3450">
                  <c:v>0.32228954492716261</c:v>
                </c:pt>
                <c:pt idx="3451">
                  <c:v>0.321429719391855</c:v>
                </c:pt>
                <c:pt idx="3452">
                  <c:v>0.32220646990591567</c:v>
                </c:pt>
                <c:pt idx="3453">
                  <c:v>0.32792261026397768</c:v>
                </c:pt>
                <c:pt idx="3454">
                  <c:v>0.32351989647363311</c:v>
                </c:pt>
                <c:pt idx="3455">
                  <c:v>0.32351989647363311</c:v>
                </c:pt>
                <c:pt idx="3456">
                  <c:v>0.32351989647363311</c:v>
                </c:pt>
                <c:pt idx="3457">
                  <c:v>0.32504469364537625</c:v>
                </c:pt>
                <c:pt idx="3458">
                  <c:v>0.32236227071983492</c:v>
                </c:pt>
                <c:pt idx="3459">
                  <c:v>0.32368744740078981</c:v>
                </c:pt>
                <c:pt idx="3460">
                  <c:v>0.32065670493170012</c:v>
                </c:pt>
                <c:pt idx="3461">
                  <c:v>0.31940718027341258</c:v>
                </c:pt>
                <c:pt idx="3462">
                  <c:v>0.31940718027341258</c:v>
                </c:pt>
                <c:pt idx="3463">
                  <c:v>0.31940718027341258</c:v>
                </c:pt>
                <c:pt idx="3464">
                  <c:v>0.31863369869997454</c:v>
                </c:pt>
                <c:pt idx="3465">
                  <c:v>0.32155374770892953</c:v>
                </c:pt>
                <c:pt idx="3466">
                  <c:v>0.32049227613614512</c:v>
                </c:pt>
                <c:pt idx="3467">
                  <c:v>0.32159511175430133</c:v>
                </c:pt>
                <c:pt idx="3468">
                  <c:v>0.31874541803461576</c:v>
                </c:pt>
                <c:pt idx="3469">
                  <c:v>0.31874541803461576</c:v>
                </c:pt>
                <c:pt idx="3470">
                  <c:v>0.31874541803461576</c:v>
                </c:pt>
                <c:pt idx="3471">
                  <c:v>0.31790942760407559</c:v>
                </c:pt>
                <c:pt idx="3472">
                  <c:v>0.31315566968339964</c:v>
                </c:pt>
                <c:pt idx="3473">
                  <c:v>0.30936765251825266</c:v>
                </c:pt>
                <c:pt idx="3474">
                  <c:v>0.31078099263449049</c:v>
                </c:pt>
                <c:pt idx="3475">
                  <c:v>0.31310664412298828</c:v>
                </c:pt>
                <c:pt idx="3476">
                  <c:v>0.31310664412298828</c:v>
                </c:pt>
                <c:pt idx="3477">
                  <c:v>0.31310664412298828</c:v>
                </c:pt>
                <c:pt idx="3478">
                  <c:v>0.31607560528478412</c:v>
                </c:pt>
                <c:pt idx="3479">
                  <c:v>0.32031775521317146</c:v>
                </c:pt>
                <c:pt idx="3480">
                  <c:v>0.3168768616515622</c:v>
                </c:pt>
                <c:pt idx="3481">
                  <c:v>0.31886738305538725</c:v>
                </c:pt>
                <c:pt idx="3482">
                  <c:v>0.31265632816408206</c:v>
                </c:pt>
                <c:pt idx="3483">
                  <c:v>0.31265632816408206</c:v>
                </c:pt>
                <c:pt idx="3484">
                  <c:v>0.31265632816408206</c:v>
                </c:pt>
                <c:pt idx="3485">
                  <c:v>0.31134219620785203</c:v>
                </c:pt>
                <c:pt idx="3486">
                  <c:v>0.31416902293433868</c:v>
                </c:pt>
                <c:pt idx="3487">
                  <c:v>0.3101448376391775</c:v>
                </c:pt>
                <c:pt idx="3488">
                  <c:v>0.30391441769997568</c:v>
                </c:pt>
                <c:pt idx="3489">
                  <c:v>0.30069761847486165</c:v>
                </c:pt>
                <c:pt idx="3490">
                  <c:v>0.30069761847486165</c:v>
                </c:pt>
                <c:pt idx="3491">
                  <c:v>0.30069761847486165</c:v>
                </c:pt>
                <c:pt idx="3492">
                  <c:v>0.29775197260681852</c:v>
                </c:pt>
                <c:pt idx="3493">
                  <c:v>0.29491565412292087</c:v>
                </c:pt>
                <c:pt idx="3494">
                  <c:v>0.29957161259399062</c:v>
                </c:pt>
                <c:pt idx="3495">
                  <c:v>0.29639289842615374</c:v>
                </c:pt>
                <c:pt idx="3496">
                  <c:v>0.29471574666234418</c:v>
                </c:pt>
                <c:pt idx="3497">
                  <c:v>0.29471574666234418</c:v>
                </c:pt>
                <c:pt idx="3498">
                  <c:v>0.29471574666234418</c:v>
                </c:pt>
                <c:pt idx="3499">
                  <c:v>0.2899307065611319</c:v>
                </c:pt>
                <c:pt idx="3500">
                  <c:v>0.28844212408780179</c:v>
                </c:pt>
                <c:pt idx="3501">
                  <c:v>0.2865411616378693</c:v>
                </c:pt>
                <c:pt idx="3502">
                  <c:v>0.2813414359666892</c:v>
                </c:pt>
                <c:pt idx="3503">
                  <c:v>0.28464483440786759</c:v>
                </c:pt>
                <c:pt idx="3504">
                  <c:v>0.28464483440786759</c:v>
                </c:pt>
                <c:pt idx="3505">
                  <c:v>0.28464483440786759</c:v>
                </c:pt>
                <c:pt idx="3506">
                  <c:v>0.28799354894450363</c:v>
                </c:pt>
                <c:pt idx="3507">
                  <c:v>0.28528228682281115</c:v>
                </c:pt>
                <c:pt idx="3508">
                  <c:v>0.28710057133013694</c:v>
                </c:pt>
                <c:pt idx="3509">
                  <c:v>0.28376039272438353</c:v>
                </c:pt>
                <c:pt idx="3510">
                  <c:v>0.28832569270247671</c:v>
                </c:pt>
                <c:pt idx="3511">
                  <c:v>0.28832569270247671</c:v>
                </c:pt>
                <c:pt idx="3512">
                  <c:v>0.28832569270247671</c:v>
                </c:pt>
                <c:pt idx="3513">
                  <c:v>0.28792721200080618</c:v>
                </c:pt>
                <c:pt idx="3514">
                  <c:v>0.28810141169691733</c:v>
                </c:pt>
                <c:pt idx="3515">
                  <c:v>0.28576327370406357</c:v>
                </c:pt>
                <c:pt idx="3516">
                  <c:v>0.28796866900881185</c:v>
                </c:pt>
                <c:pt idx="3517">
                  <c:v>0.28575510787255326</c:v>
                </c:pt>
                <c:pt idx="3518">
                  <c:v>0.28575510787255326</c:v>
                </c:pt>
                <c:pt idx="3519">
                  <c:v>0.28575510787255326</c:v>
                </c:pt>
                <c:pt idx="3520">
                  <c:v>0.28135726745821849</c:v>
                </c:pt>
                <c:pt idx="3521">
                  <c:v>0.28285342535498104</c:v>
                </c:pt>
                <c:pt idx="3522">
                  <c:v>0.27562636090515696</c:v>
                </c:pt>
                <c:pt idx="3523">
                  <c:v>0.28107257293833271</c:v>
                </c:pt>
                <c:pt idx="3524">
                  <c:v>0.27948574622694244</c:v>
                </c:pt>
                <c:pt idx="3525">
                  <c:v>0.27948574622694244</c:v>
                </c:pt>
                <c:pt idx="3526">
                  <c:v>0.27948574622694244</c:v>
                </c:pt>
                <c:pt idx="3527">
                  <c:v>0.2763957987838585</c:v>
                </c:pt>
                <c:pt idx="3528">
                  <c:v>0.27256868730920192</c:v>
                </c:pt>
                <c:pt idx="3529">
                  <c:v>0.26739397828760897</c:v>
                </c:pt>
                <c:pt idx="3530">
                  <c:v>0.2650340568763086</c:v>
                </c:pt>
                <c:pt idx="3531">
                  <c:v>0.26273613410052288</c:v>
                </c:pt>
                <c:pt idx="3532">
                  <c:v>0.26273613410052288</c:v>
                </c:pt>
                <c:pt idx="3533">
                  <c:v>0.26273613410052288</c:v>
                </c:pt>
                <c:pt idx="3534">
                  <c:v>0.26022014624372219</c:v>
                </c:pt>
                <c:pt idx="3535">
                  <c:v>0.26296413169243715</c:v>
                </c:pt>
                <c:pt idx="3536">
                  <c:v>0.2642147537518495</c:v>
                </c:pt>
                <c:pt idx="3537">
                  <c:v>0.2585983966899405</c:v>
                </c:pt>
                <c:pt idx="3538">
                  <c:v>0.25783163594173009</c:v>
                </c:pt>
                <c:pt idx="3539">
                  <c:v>0.25783163594173009</c:v>
                </c:pt>
                <c:pt idx="3540">
                  <c:v>0.25783163594173009</c:v>
                </c:pt>
                <c:pt idx="3541">
                  <c:v>0.25908078138763668</c:v>
                </c:pt>
                <c:pt idx="3542">
                  <c:v>0.25847808105872622</c:v>
                </c:pt>
                <c:pt idx="3543">
                  <c:v>0.26106934001670845</c:v>
                </c:pt>
                <c:pt idx="3544">
                  <c:v>0.2571421224510787</c:v>
                </c:pt>
                <c:pt idx="3545">
                  <c:v>0.25557798962353362</c:v>
                </c:pt>
                <c:pt idx="3546">
                  <c:v>0.25557798962353362</c:v>
                </c:pt>
                <c:pt idx="3547">
                  <c:v>0.25557798962353362</c:v>
                </c:pt>
                <c:pt idx="3548">
                  <c:v>0.25076483273985656</c:v>
                </c:pt>
                <c:pt idx="3549">
                  <c:v>0.24656656064304561</c:v>
                </c:pt>
                <c:pt idx="3550">
                  <c:v>0.2421366134773239</c:v>
                </c:pt>
                <c:pt idx="3551">
                  <c:v>0.23746200607902737</c:v>
                </c:pt>
                <c:pt idx="3552">
                  <c:v>0.25166096235152002</c:v>
                </c:pt>
                <c:pt idx="3553">
                  <c:v>0.25166096235152002</c:v>
                </c:pt>
                <c:pt idx="3554">
                  <c:v>0.25166096235152002</c:v>
                </c:pt>
                <c:pt idx="3555">
                  <c:v>0.24875621890547267</c:v>
                </c:pt>
                <c:pt idx="3556">
                  <c:v>0.24269488399184544</c:v>
                </c:pt>
                <c:pt idx="3557">
                  <c:v>0.25190820465022545</c:v>
                </c:pt>
                <c:pt idx="3558">
                  <c:v>0.2515027288046075</c:v>
                </c:pt>
                <c:pt idx="3559">
                  <c:v>0.25051355278320558</c:v>
                </c:pt>
                <c:pt idx="3560">
                  <c:v>0.25051355278320558</c:v>
                </c:pt>
                <c:pt idx="3561">
                  <c:v>0.25051355278320558</c:v>
                </c:pt>
                <c:pt idx="3562">
                  <c:v>0.25642998179347126</c:v>
                </c:pt>
                <c:pt idx="3563">
                  <c:v>0.26026755504658788</c:v>
                </c:pt>
                <c:pt idx="3564">
                  <c:v>0.2624947501049979</c:v>
                </c:pt>
                <c:pt idx="3565">
                  <c:v>0.26136957658128596</c:v>
                </c:pt>
                <c:pt idx="3566">
                  <c:v>0.26708688336315806</c:v>
                </c:pt>
                <c:pt idx="3567">
                  <c:v>0.26708688336315806</c:v>
                </c:pt>
                <c:pt idx="3568">
                  <c:v>0.26708688336315806</c:v>
                </c:pt>
                <c:pt idx="3569">
                  <c:v>0.26552667215421788</c:v>
                </c:pt>
                <c:pt idx="3570">
                  <c:v>0.2609126725285047</c:v>
                </c:pt>
                <c:pt idx="3571">
                  <c:v>0.2594841455187088</c:v>
                </c:pt>
                <c:pt idx="3572">
                  <c:v>0.25978074505117682</c:v>
                </c:pt>
                <c:pt idx="3573">
                  <c:v>0.26056594924175308</c:v>
                </c:pt>
                <c:pt idx="3574">
                  <c:v>0.26056594924175308</c:v>
                </c:pt>
                <c:pt idx="3575">
                  <c:v>0.26056594924175308</c:v>
                </c:pt>
                <c:pt idx="3576">
                  <c:v>0.25647601949217746</c:v>
                </c:pt>
                <c:pt idx="3577">
                  <c:v>0.25819777949909628</c:v>
                </c:pt>
                <c:pt idx="3578">
                  <c:v>0.25306205081485983</c:v>
                </c:pt>
                <c:pt idx="3579">
                  <c:v>0.25443350380378088</c:v>
                </c:pt>
                <c:pt idx="3580">
                  <c:v>0.25677896466721445</c:v>
                </c:pt>
                <c:pt idx="3581">
                  <c:v>0.25677896466721445</c:v>
                </c:pt>
                <c:pt idx="3582">
                  <c:v>0.25677896466721445</c:v>
                </c:pt>
                <c:pt idx="3583">
                  <c:v>0.25772531635782581</c:v>
                </c:pt>
                <c:pt idx="3584">
                  <c:v>0.25564332643096349</c:v>
                </c:pt>
                <c:pt idx="3585">
                  <c:v>0.25817111581556257</c:v>
                </c:pt>
                <c:pt idx="3586">
                  <c:v>0.25793804328200365</c:v>
                </c:pt>
                <c:pt idx="3587">
                  <c:v>0.25906064609725138</c:v>
                </c:pt>
                <c:pt idx="3588">
                  <c:v>0.25906064609725138</c:v>
                </c:pt>
                <c:pt idx="3589">
                  <c:v>0.25906064609725138</c:v>
                </c:pt>
                <c:pt idx="3590">
                  <c:v>0.25930920029042631</c:v>
                </c:pt>
                <c:pt idx="3591">
                  <c:v>0.26487961221624773</c:v>
                </c:pt>
                <c:pt idx="3592">
                  <c:v>0.26346295710823059</c:v>
                </c:pt>
                <c:pt idx="3593">
                  <c:v>0.26404034536477172</c:v>
                </c:pt>
                <c:pt idx="3594">
                  <c:v>0.26167050450073265</c:v>
                </c:pt>
                <c:pt idx="3595">
                  <c:v>0.26167050450073265</c:v>
                </c:pt>
                <c:pt idx="3596">
                  <c:v>0.26167050450073265</c:v>
                </c:pt>
                <c:pt idx="3597">
                  <c:v>0.26328260755094518</c:v>
                </c:pt>
                <c:pt idx="3598">
                  <c:v>0.26339356266132852</c:v>
                </c:pt>
                <c:pt idx="3599">
                  <c:v>0.26438939269756495</c:v>
                </c:pt>
                <c:pt idx="3600">
                  <c:v>0.26362270318719849</c:v>
                </c:pt>
                <c:pt idx="3601">
                  <c:v>0.2616431187859759</c:v>
                </c:pt>
                <c:pt idx="3602">
                  <c:v>0.2616431187859759</c:v>
                </c:pt>
                <c:pt idx="3603">
                  <c:v>0.2616431187859759</c:v>
                </c:pt>
                <c:pt idx="3604">
                  <c:v>0.26068821689259647</c:v>
                </c:pt>
                <c:pt idx="3605">
                  <c:v>0.26296413169243715</c:v>
                </c:pt>
                <c:pt idx="3606">
                  <c:v>0.26400549131421935</c:v>
                </c:pt>
                <c:pt idx="3607">
                  <c:v>0.26783442475861424</c:v>
                </c:pt>
                <c:pt idx="3608">
                  <c:v>0.26954177897574122</c:v>
                </c:pt>
                <c:pt idx="3609">
                  <c:v>0.26954177897574122</c:v>
                </c:pt>
                <c:pt idx="3610">
                  <c:v>0.26954177897574122</c:v>
                </c:pt>
                <c:pt idx="3611">
                  <c:v>0.2690196922414721</c:v>
                </c:pt>
                <c:pt idx="3612">
                  <c:v>0.26950545748551408</c:v>
                </c:pt>
                <c:pt idx="3613">
                  <c:v>0.26537165300002652</c:v>
                </c:pt>
                <c:pt idx="3614">
                  <c:v>0.26676625940351062</c:v>
                </c:pt>
                <c:pt idx="3615">
                  <c:v>0.26486558071778571</c:v>
                </c:pt>
                <c:pt idx="3616">
                  <c:v>0.26486558071778571</c:v>
                </c:pt>
                <c:pt idx="3617">
                  <c:v>0.26486558071778571</c:v>
                </c:pt>
                <c:pt idx="3618">
                  <c:v>0.25638396061942365</c:v>
                </c:pt>
                <c:pt idx="3619">
                  <c:v>0.26088544520101226</c:v>
                </c:pt>
                <c:pt idx="3620">
                  <c:v>0.25838457960828898</c:v>
                </c:pt>
                <c:pt idx="3621">
                  <c:v>0.26444532592886422</c:v>
                </c:pt>
                <c:pt idx="3622">
                  <c:v>0.26698705112802029</c:v>
                </c:pt>
                <c:pt idx="3623">
                  <c:v>0.26698705112802029</c:v>
                </c:pt>
                <c:pt idx="3624">
                  <c:v>0.26698705112802029</c:v>
                </c:pt>
                <c:pt idx="3625">
                  <c:v>0.26582312129509028</c:v>
                </c:pt>
                <c:pt idx="3626">
                  <c:v>0.26319252533228055</c:v>
                </c:pt>
                <c:pt idx="3627">
                  <c:v>0.26787388497495379</c:v>
                </c:pt>
                <c:pt idx="3628">
                  <c:v>0.26522384892849565</c:v>
                </c:pt>
                <c:pt idx="3629">
                  <c:v>0.2588125679382991</c:v>
                </c:pt>
                <c:pt idx="3630">
                  <c:v>0.2588125679382991</c:v>
                </c:pt>
                <c:pt idx="3631">
                  <c:v>0.2588125679382991</c:v>
                </c:pt>
                <c:pt idx="3632">
                  <c:v>0.25645628702587642</c:v>
                </c:pt>
                <c:pt idx="3633">
                  <c:v>0.25650891368475054</c:v>
                </c:pt>
                <c:pt idx="3634">
                  <c:v>0.25314533073437462</c:v>
                </c:pt>
                <c:pt idx="3635">
                  <c:v>0.25578718506202841</c:v>
                </c:pt>
                <c:pt idx="3636">
                  <c:v>0.25585262888576177</c:v>
                </c:pt>
                <c:pt idx="3637">
                  <c:v>0.25585262888576177</c:v>
                </c:pt>
                <c:pt idx="3638">
                  <c:v>0.25585262888576177</c:v>
                </c:pt>
                <c:pt idx="3639">
                  <c:v>0.24851512214518251</c:v>
                </c:pt>
                <c:pt idx="3640">
                  <c:v>0.24961309969547205</c:v>
                </c:pt>
                <c:pt idx="3641">
                  <c:v>0.25191455058444179</c:v>
                </c:pt>
                <c:pt idx="3642">
                  <c:v>0.25394890548021737</c:v>
                </c:pt>
                <c:pt idx="3643">
                  <c:v>0.25305564693676136</c:v>
                </c:pt>
                <c:pt idx="3644">
                  <c:v>0.25305564693676136</c:v>
                </c:pt>
                <c:pt idx="3645">
                  <c:v>0.25305564693676136</c:v>
                </c:pt>
                <c:pt idx="3646">
                  <c:v>0.25678555838019673</c:v>
                </c:pt>
                <c:pt idx="3647">
                  <c:v>0.25850480818943233</c:v>
                </c:pt>
                <c:pt idx="3648">
                  <c:v>0.25065169440545421</c:v>
                </c:pt>
                <c:pt idx="3649">
                  <c:v>0.25244238002675889</c:v>
                </c:pt>
                <c:pt idx="3650">
                  <c:v>0.25239777889954568</c:v>
                </c:pt>
                <c:pt idx="3651">
                  <c:v>0.25239777889954568</c:v>
                </c:pt>
                <c:pt idx="3652">
                  <c:v>0.25239777889954568</c:v>
                </c:pt>
                <c:pt idx="3653">
                  <c:v>0.24645110410094637</c:v>
                </c:pt>
                <c:pt idx="3654">
                  <c:v>0.24865725084543464</c:v>
                </c:pt>
                <c:pt idx="3655">
                  <c:v>0.24855218353093234</c:v>
                </c:pt>
                <c:pt idx="3656">
                  <c:v>0.24762895277715874</c:v>
                </c:pt>
                <c:pt idx="3657">
                  <c:v>0.24754313439116768</c:v>
                </c:pt>
                <c:pt idx="3658">
                  <c:v>0.24754313439116768</c:v>
                </c:pt>
                <c:pt idx="3659">
                  <c:v>0.24754313439116768</c:v>
                </c:pt>
                <c:pt idx="3660">
                  <c:v>0.24713325425069196</c:v>
                </c:pt>
                <c:pt idx="3661">
                  <c:v>0.24675516952080145</c:v>
                </c:pt>
                <c:pt idx="3662">
                  <c:v>0.25123734391880009</c:v>
                </c:pt>
                <c:pt idx="3663">
                  <c:v>0.24914046539438936</c:v>
                </c:pt>
                <c:pt idx="3664">
                  <c:v>0.24653008899736212</c:v>
                </c:pt>
                <c:pt idx="3665">
                  <c:v>0.24653008899736212</c:v>
                </c:pt>
                <c:pt idx="3666">
                  <c:v>0.24653008899736212</c:v>
                </c:pt>
                <c:pt idx="3667">
                  <c:v>0.24807124606186895</c:v>
                </c:pt>
                <c:pt idx="3668">
                  <c:v>0.24729215094712895</c:v>
                </c:pt>
                <c:pt idx="3669">
                  <c:v>0.24354306450238064</c:v>
                </c:pt>
                <c:pt idx="3670">
                  <c:v>0.24102193299590263</c:v>
                </c:pt>
                <c:pt idx="3671">
                  <c:v>0.24310789128215099</c:v>
                </c:pt>
                <c:pt idx="3672">
                  <c:v>0.24310789128215099</c:v>
                </c:pt>
                <c:pt idx="3673">
                  <c:v>0.24310789128215099</c:v>
                </c:pt>
                <c:pt idx="3674">
                  <c:v>0.24405125076266015</c:v>
                </c:pt>
                <c:pt idx="3675">
                  <c:v>0.2457123200157256</c:v>
                </c:pt>
                <c:pt idx="3676">
                  <c:v>0.24657872025644184</c:v>
                </c:pt>
                <c:pt idx="3677">
                  <c:v>0.24548913710568307</c:v>
                </c:pt>
                <c:pt idx="3678">
                  <c:v>0.24801587301587302</c:v>
                </c:pt>
                <c:pt idx="3679">
                  <c:v>0.24801587301587302</c:v>
                </c:pt>
                <c:pt idx="3680">
                  <c:v>0.24801587301587302</c:v>
                </c:pt>
                <c:pt idx="3681">
                  <c:v>0.2512057877813505</c:v>
                </c:pt>
                <c:pt idx="3682">
                  <c:v>0.25016260569370091</c:v>
                </c:pt>
                <c:pt idx="3683">
                  <c:v>0.25349827621172177</c:v>
                </c:pt>
                <c:pt idx="3684">
                  <c:v>0.25791143321383436</c:v>
                </c:pt>
                <c:pt idx="3685">
                  <c:v>0.25548004700832866</c:v>
                </c:pt>
                <c:pt idx="3686">
                  <c:v>0.25548004700832866</c:v>
                </c:pt>
                <c:pt idx="3687">
                  <c:v>0.25548004700832866</c:v>
                </c:pt>
                <c:pt idx="3688">
                  <c:v>0.25652865425067978</c:v>
                </c:pt>
                <c:pt idx="3689">
                  <c:v>0.25700334104343359</c:v>
                </c:pt>
                <c:pt idx="3690">
                  <c:v>0.25349827621172177</c:v>
                </c:pt>
                <c:pt idx="3691">
                  <c:v>0.25180671316697306</c:v>
                </c:pt>
                <c:pt idx="3692">
                  <c:v>0.2514774299006664</c:v>
                </c:pt>
                <c:pt idx="3693">
                  <c:v>0.2514774299006664</c:v>
                </c:pt>
                <c:pt idx="3694">
                  <c:v>0.2514774299006664</c:v>
                </c:pt>
                <c:pt idx="3695">
                  <c:v>0.25032542304996497</c:v>
                </c:pt>
                <c:pt idx="3696">
                  <c:v>0.24643895707033367</c:v>
                </c:pt>
                <c:pt idx="3697">
                  <c:v>0.25075854459740715</c:v>
                </c:pt>
                <c:pt idx="3698">
                  <c:v>0.24886145882587163</c:v>
                </c:pt>
                <c:pt idx="3699">
                  <c:v>0.24736555681986838</c:v>
                </c:pt>
                <c:pt idx="3700">
                  <c:v>0.24736555681986838</c:v>
                </c:pt>
                <c:pt idx="3701">
                  <c:v>0.24736555681986838</c:v>
                </c:pt>
                <c:pt idx="3702">
                  <c:v>0.25313251487153526</c:v>
                </c:pt>
                <c:pt idx="3703">
                  <c:v>0.25168629819792609</c:v>
                </c:pt>
                <c:pt idx="3704">
                  <c:v>0.25062656641604009</c:v>
                </c:pt>
                <c:pt idx="3705">
                  <c:v>0.25328639092221572</c:v>
                </c:pt>
                <c:pt idx="3706">
                  <c:v>0.2495944090852365</c:v>
                </c:pt>
                <c:pt idx="3707">
                  <c:v>0.2495944090852365</c:v>
                </c:pt>
                <c:pt idx="3708">
                  <c:v>0.2495944090852365</c:v>
                </c:pt>
                <c:pt idx="3709">
                  <c:v>0.25118054857831812</c:v>
                </c:pt>
                <c:pt idx="3710">
                  <c:v>0.252927637402939</c:v>
                </c:pt>
                <c:pt idx="3711">
                  <c:v>0.25697692347227219</c:v>
                </c:pt>
                <c:pt idx="3712">
                  <c:v>0.26089905815440007</c:v>
                </c:pt>
                <c:pt idx="3713">
                  <c:v>0.26760148786427251</c:v>
                </c:pt>
                <c:pt idx="3714">
                  <c:v>0.26760148786427251</c:v>
                </c:pt>
                <c:pt idx="3715">
                  <c:v>0.26760148786427251</c:v>
                </c:pt>
                <c:pt idx="3716">
                  <c:v>0.2650621570758343</c:v>
                </c:pt>
                <c:pt idx="3717">
                  <c:v>0.2649357530798781</c:v>
                </c:pt>
                <c:pt idx="3718">
                  <c:v>0.27086324114954358</c:v>
                </c:pt>
                <c:pt idx="3719">
                  <c:v>0.27162103433289875</c:v>
                </c:pt>
                <c:pt idx="3720">
                  <c:v>0.2777700619427238</c:v>
                </c:pt>
                <c:pt idx="3721">
                  <c:v>0.2777700619427238</c:v>
                </c:pt>
                <c:pt idx="3722">
                  <c:v>0.2777700619427238</c:v>
                </c:pt>
                <c:pt idx="3723">
                  <c:v>0.27567955009097422</c:v>
                </c:pt>
                <c:pt idx="3724">
                  <c:v>0.2680821403678087</c:v>
                </c:pt>
                <c:pt idx="3725">
                  <c:v>0.26389402016150315</c:v>
                </c:pt>
                <c:pt idx="3726">
                  <c:v>0.2767170291659749</c:v>
                </c:pt>
                <c:pt idx="3727">
                  <c:v>0.27652573071924341</c:v>
                </c:pt>
                <c:pt idx="3728">
                  <c:v>0.27652573071924341</c:v>
                </c:pt>
                <c:pt idx="3729">
                  <c:v>0.27652573071924341</c:v>
                </c:pt>
                <c:pt idx="3730">
                  <c:v>0.27693159789531985</c:v>
                </c:pt>
                <c:pt idx="3731">
                  <c:v>0.27790128946198311</c:v>
                </c:pt>
                <c:pt idx="3732">
                  <c:v>0.27313449142357699</c:v>
                </c:pt>
                <c:pt idx="3733">
                  <c:v>0.27001485081679494</c:v>
                </c:pt>
                <c:pt idx="3734">
                  <c:v>0.27146618888617424</c:v>
                </c:pt>
                <c:pt idx="3735">
                  <c:v>0.27146618888617424</c:v>
                </c:pt>
                <c:pt idx="3736">
                  <c:v>0.27146618888617424</c:v>
                </c:pt>
                <c:pt idx="3737">
                  <c:v>0.27424308907415534</c:v>
                </c:pt>
                <c:pt idx="3738">
                  <c:v>0.27260583921707604</c:v>
                </c:pt>
                <c:pt idx="3739">
                  <c:v>0.27691626052281787</c:v>
                </c:pt>
                <c:pt idx="3740">
                  <c:v>0.28174569633448848</c:v>
                </c:pt>
                <c:pt idx="3741">
                  <c:v>0.28137310073157007</c:v>
                </c:pt>
                <c:pt idx="3742">
                  <c:v>0.28137310073157007</c:v>
                </c:pt>
                <c:pt idx="3743">
                  <c:v>0.28137310073157007</c:v>
                </c:pt>
                <c:pt idx="3744">
                  <c:v>0.27828797239383313</c:v>
                </c:pt>
                <c:pt idx="3745">
                  <c:v>0.27299282028882638</c:v>
                </c:pt>
                <c:pt idx="3746">
                  <c:v>0.27231632264037903</c:v>
                </c:pt>
                <c:pt idx="3747">
                  <c:v>0.27054813051241816</c:v>
                </c:pt>
                <c:pt idx="3748">
                  <c:v>0.27578599007170435</c:v>
                </c:pt>
                <c:pt idx="3749">
                  <c:v>0.27578599007170435</c:v>
                </c:pt>
                <c:pt idx="3750">
                  <c:v>0.27578599007170435</c:v>
                </c:pt>
                <c:pt idx="3751">
                  <c:v>0.28352707683583783</c:v>
                </c:pt>
                <c:pt idx="3752">
                  <c:v>0.28339048374755577</c:v>
                </c:pt>
                <c:pt idx="3753">
                  <c:v>0.28238217603704852</c:v>
                </c:pt>
                <c:pt idx="3754">
                  <c:v>0.28472993365792543</c:v>
                </c:pt>
                <c:pt idx="3755">
                  <c:v>0.28299750962191533</c:v>
                </c:pt>
                <c:pt idx="3756">
                  <c:v>0.28299750962191533</c:v>
                </c:pt>
                <c:pt idx="3757">
                  <c:v>0.28299750962191533</c:v>
                </c:pt>
                <c:pt idx="3758">
                  <c:v>0.27840418719897547</c:v>
                </c:pt>
                <c:pt idx="3759">
                  <c:v>0.28210336267208308</c:v>
                </c:pt>
                <c:pt idx="3760">
                  <c:v>0.28245396000451928</c:v>
                </c:pt>
                <c:pt idx="3761">
                  <c:v>0.28356727633631079</c:v>
                </c:pt>
                <c:pt idx="3762">
                  <c:v>0.27852825669164138</c:v>
                </c:pt>
                <c:pt idx="3763">
                  <c:v>0.27852825669164138</c:v>
                </c:pt>
                <c:pt idx="3764">
                  <c:v>0.27852825669164138</c:v>
                </c:pt>
                <c:pt idx="3765">
                  <c:v>0.2811911256080758</c:v>
                </c:pt>
                <c:pt idx="3766">
                  <c:v>0.2830936473785528</c:v>
                </c:pt>
                <c:pt idx="3767">
                  <c:v>0.28276544606249115</c:v>
                </c:pt>
                <c:pt idx="3768">
                  <c:v>0.28677124257979408</c:v>
                </c:pt>
                <c:pt idx="3769">
                  <c:v>0.28885871920043904</c:v>
                </c:pt>
                <c:pt idx="3770">
                  <c:v>0.28885871920043904</c:v>
                </c:pt>
                <c:pt idx="3771">
                  <c:v>0.28885871920043904</c:v>
                </c:pt>
                <c:pt idx="3772">
                  <c:v>0.28562451800862587</c:v>
                </c:pt>
                <c:pt idx="3773">
                  <c:v>0.2801669795197938</c:v>
                </c:pt>
                <c:pt idx="3774">
                  <c:v>0.28194428780872899</c:v>
                </c:pt>
                <c:pt idx="3775">
                  <c:v>0.28314174075542214</c:v>
                </c:pt>
                <c:pt idx="3776">
                  <c:v>0.28339048374755577</c:v>
                </c:pt>
                <c:pt idx="3777">
                  <c:v>0.28339048374755577</c:v>
                </c:pt>
                <c:pt idx="3778">
                  <c:v>0.28339048374755577</c:v>
                </c:pt>
                <c:pt idx="3779">
                  <c:v>0.27970463190870437</c:v>
                </c:pt>
                <c:pt idx="3780">
                  <c:v>0.28775322283609578</c:v>
                </c:pt>
                <c:pt idx="3781">
                  <c:v>0.28905075731298419</c:v>
                </c:pt>
                <c:pt idx="3782">
                  <c:v>0.28591851322373124</c:v>
                </c:pt>
                <c:pt idx="3783">
                  <c:v>0.28530670470756064</c:v>
                </c:pt>
                <c:pt idx="3784">
                  <c:v>0.28530670470756064</c:v>
                </c:pt>
                <c:pt idx="3785">
                  <c:v>0.28530670470756064</c:v>
                </c:pt>
                <c:pt idx="3786">
                  <c:v>0.28479480534275053</c:v>
                </c:pt>
                <c:pt idx="3787">
                  <c:v>0.28550219836692742</c:v>
                </c:pt>
                <c:pt idx="3788">
                  <c:v>0.28336639274582037</c:v>
                </c:pt>
                <c:pt idx="3789">
                  <c:v>0.27678596141603701</c:v>
                </c:pt>
                <c:pt idx="3790">
                  <c:v>0.28217500493806258</c:v>
                </c:pt>
                <c:pt idx="3791">
                  <c:v>0.28217500493806258</c:v>
                </c:pt>
                <c:pt idx="3792">
                  <c:v>0.28217500493806258</c:v>
                </c:pt>
                <c:pt idx="3793">
                  <c:v>0.28067811833389467</c:v>
                </c:pt>
                <c:pt idx="3794">
                  <c:v>0.28139289482940555</c:v>
                </c:pt>
                <c:pt idx="3795">
                  <c:v>0.27651808428271207</c:v>
                </c:pt>
                <c:pt idx="3796">
                  <c:v>0.27904900100457641</c:v>
                </c:pt>
                <c:pt idx="3797">
                  <c:v>0.2766098694401416</c:v>
                </c:pt>
                <c:pt idx="3798">
                  <c:v>0.2766098694401416</c:v>
                </c:pt>
                <c:pt idx="3799">
                  <c:v>0.2766098694401416</c:v>
                </c:pt>
                <c:pt idx="3800">
                  <c:v>0.27835768963117608</c:v>
                </c:pt>
                <c:pt idx="3801">
                  <c:v>0.27746177963985463</c:v>
                </c:pt>
                <c:pt idx="3802">
                  <c:v>0.27773148919624507</c:v>
                </c:pt>
                <c:pt idx="3803">
                  <c:v>0.27800172361068637</c:v>
                </c:pt>
                <c:pt idx="3804">
                  <c:v>0.28231042854723054</c:v>
                </c:pt>
                <c:pt idx="3805">
                  <c:v>0.28231042854723054</c:v>
                </c:pt>
                <c:pt idx="3806">
                  <c:v>0.28231042854723054</c:v>
                </c:pt>
                <c:pt idx="3807">
                  <c:v>0.28494899413005076</c:v>
                </c:pt>
                <c:pt idx="3808">
                  <c:v>0.2891761371851595</c:v>
                </c:pt>
                <c:pt idx="3809">
                  <c:v>0.29550827423167847</c:v>
                </c:pt>
                <c:pt idx="3810">
                  <c:v>0.29460287532406315</c:v>
                </c:pt>
                <c:pt idx="3811">
                  <c:v>0.29079911597068742</c:v>
                </c:pt>
                <c:pt idx="3812">
                  <c:v>0.29079911597068742</c:v>
                </c:pt>
                <c:pt idx="3813">
                  <c:v>0.29079911597068742</c:v>
                </c:pt>
                <c:pt idx="3814">
                  <c:v>0.28973749782696878</c:v>
                </c:pt>
                <c:pt idx="3815">
                  <c:v>0.28567347521782599</c:v>
                </c:pt>
                <c:pt idx="3816">
                  <c:v>0.28773666340565113</c:v>
                </c:pt>
                <c:pt idx="3817">
                  <c:v>0.28659043361132602</c:v>
                </c:pt>
                <c:pt idx="3818">
                  <c:v>0.29100221161680828</c:v>
                </c:pt>
                <c:pt idx="3819">
                  <c:v>0.29100221161680828</c:v>
                </c:pt>
                <c:pt idx="3820">
                  <c:v>0.29100221161680828</c:v>
                </c:pt>
                <c:pt idx="3821">
                  <c:v>0.29548207901190793</c:v>
                </c:pt>
                <c:pt idx="3822">
                  <c:v>0.29434273267793015</c:v>
                </c:pt>
                <c:pt idx="3823">
                  <c:v>0.29580547831745846</c:v>
                </c:pt>
                <c:pt idx="3824">
                  <c:v>0.29824927674550389</c:v>
                </c:pt>
                <c:pt idx="3825">
                  <c:v>0.29541224779179343</c:v>
                </c:pt>
                <c:pt idx="3826">
                  <c:v>0.29541224779179343</c:v>
                </c:pt>
                <c:pt idx="3827">
                  <c:v>0.29541224779179343</c:v>
                </c:pt>
                <c:pt idx="3828">
                  <c:v>0.29433406916850624</c:v>
                </c:pt>
                <c:pt idx="3829">
                  <c:v>0.30100535789537053</c:v>
                </c:pt>
                <c:pt idx="3830">
                  <c:v>0.3085562652349656</c:v>
                </c:pt>
                <c:pt idx="3831">
                  <c:v>0.31226580064951287</c:v>
                </c:pt>
                <c:pt idx="3832">
                  <c:v>0.30812842792876072</c:v>
                </c:pt>
                <c:pt idx="3833">
                  <c:v>0.30812842792876072</c:v>
                </c:pt>
                <c:pt idx="3834">
                  <c:v>0.30812842792876072</c:v>
                </c:pt>
                <c:pt idx="3835">
                  <c:v>0.30833744449925998</c:v>
                </c:pt>
                <c:pt idx="3836">
                  <c:v>0.3038128512836093</c:v>
                </c:pt>
                <c:pt idx="3837">
                  <c:v>0.30043111865527033</c:v>
                </c:pt>
                <c:pt idx="3838">
                  <c:v>0.29866794098321486</c:v>
                </c:pt>
                <c:pt idx="3839">
                  <c:v>0.30356383947544169</c:v>
                </c:pt>
                <c:pt idx="3840">
                  <c:v>0.30356383947544169</c:v>
                </c:pt>
                <c:pt idx="3841">
                  <c:v>0.30356383947544169</c:v>
                </c:pt>
                <c:pt idx="3842">
                  <c:v>0.30284675953967294</c:v>
                </c:pt>
                <c:pt idx="3843">
                  <c:v>0.30539946249694599</c:v>
                </c:pt>
                <c:pt idx="3844">
                  <c:v>0.30349013657056145</c:v>
                </c:pt>
                <c:pt idx="3845">
                  <c:v>0.30973177228520099</c:v>
                </c:pt>
                <c:pt idx="3846">
                  <c:v>0.30553009471432935</c:v>
                </c:pt>
                <c:pt idx="3847">
                  <c:v>0.30553009471432935</c:v>
                </c:pt>
                <c:pt idx="3848">
                  <c:v>0.30553009471432935</c:v>
                </c:pt>
                <c:pt idx="3849">
                  <c:v>0.30790073280374408</c:v>
                </c:pt>
                <c:pt idx="3850">
                  <c:v>0.30514784413048124</c:v>
                </c:pt>
                <c:pt idx="3851">
                  <c:v>0.3085562652349656</c:v>
                </c:pt>
                <c:pt idx="3852">
                  <c:v>0.30658858877272588</c:v>
                </c:pt>
                <c:pt idx="3853">
                  <c:v>0.3036283588887202</c:v>
                </c:pt>
                <c:pt idx="3854">
                  <c:v>0.3036283588887202</c:v>
                </c:pt>
                <c:pt idx="3855">
                  <c:v>0.3036283588887202</c:v>
                </c:pt>
                <c:pt idx="3856">
                  <c:v>0.30462728851250492</c:v>
                </c:pt>
                <c:pt idx="3857">
                  <c:v>0.30498963035256804</c:v>
                </c:pt>
                <c:pt idx="3858">
                  <c:v>0.30437694040299507</c:v>
                </c:pt>
                <c:pt idx="3859">
                  <c:v>0.3051199121254653</c:v>
                </c:pt>
                <c:pt idx="3860">
                  <c:v>0.30885168941874114</c:v>
                </c:pt>
                <c:pt idx="3861">
                  <c:v>0.30885168941874114</c:v>
                </c:pt>
                <c:pt idx="3862">
                  <c:v>0.30885168941874114</c:v>
                </c:pt>
                <c:pt idx="3863">
                  <c:v>0.30633500796471019</c:v>
                </c:pt>
                <c:pt idx="3864">
                  <c:v>0.30760712418099601</c:v>
                </c:pt>
                <c:pt idx="3865">
                  <c:v>0.30593202190473279</c:v>
                </c:pt>
                <c:pt idx="3866">
                  <c:v>0.31245117950320261</c:v>
                </c:pt>
                <c:pt idx="3867">
                  <c:v>0.31406048804999842</c:v>
                </c:pt>
                <c:pt idx="3868">
                  <c:v>0.31406048804999842</c:v>
                </c:pt>
                <c:pt idx="3869">
                  <c:v>0.31406048804999842</c:v>
                </c:pt>
                <c:pt idx="3870">
                  <c:v>0.31470787241742854</c:v>
                </c:pt>
                <c:pt idx="3871">
                  <c:v>0.31889788889597548</c:v>
                </c:pt>
                <c:pt idx="3872">
                  <c:v>0.31841049480990891</c:v>
                </c:pt>
                <c:pt idx="3873">
                  <c:v>0.31886738305538725</c:v>
                </c:pt>
                <c:pt idx="3874">
                  <c:v>0.31688690306429634</c:v>
                </c:pt>
                <c:pt idx="3875">
                  <c:v>0.31688690306429634</c:v>
                </c:pt>
                <c:pt idx="3876">
                  <c:v>0.31688690306429634</c:v>
                </c:pt>
                <c:pt idx="3877">
                  <c:v>0.31587592393707753</c:v>
                </c:pt>
                <c:pt idx="3878">
                  <c:v>0.31449507815202693</c:v>
                </c:pt>
                <c:pt idx="3879">
                  <c:v>0.31017369727047145</c:v>
                </c:pt>
                <c:pt idx="3880">
                  <c:v>0.3098853424233034</c:v>
                </c:pt>
                <c:pt idx="3881">
                  <c:v>0.31058794297605369</c:v>
                </c:pt>
                <c:pt idx="3882">
                  <c:v>0.31058794297605369</c:v>
                </c:pt>
                <c:pt idx="3883">
                  <c:v>0.31058794297605369</c:v>
                </c:pt>
                <c:pt idx="3884">
                  <c:v>0.31022180859314408</c:v>
                </c:pt>
                <c:pt idx="3885">
                  <c:v>0.31155559709630182</c:v>
                </c:pt>
                <c:pt idx="3886">
                  <c:v>0.30884215077673804</c:v>
                </c:pt>
                <c:pt idx="3887">
                  <c:v>0.3095879384539178</c:v>
                </c:pt>
                <c:pt idx="3888">
                  <c:v>0.31320471059884741</c:v>
                </c:pt>
                <c:pt idx="3889">
                  <c:v>0.31320471059884741</c:v>
                </c:pt>
                <c:pt idx="3890">
                  <c:v>0.31320471059884741</c:v>
                </c:pt>
                <c:pt idx="3891">
                  <c:v>0.30785333866945785</c:v>
                </c:pt>
                <c:pt idx="3892">
                  <c:v>0.30698388334612436</c:v>
                </c:pt>
                <c:pt idx="3893">
                  <c:v>0.30850866909360153</c:v>
                </c:pt>
                <c:pt idx="3894">
                  <c:v>0.30796710911274677</c:v>
                </c:pt>
                <c:pt idx="3895">
                  <c:v>0.30735185640521268</c:v>
                </c:pt>
                <c:pt idx="3896">
                  <c:v>0.30735185640521268</c:v>
                </c:pt>
                <c:pt idx="3897">
                  <c:v>0.30735185640521268</c:v>
                </c:pt>
                <c:pt idx="3898">
                  <c:v>0.30537148441078571</c:v>
                </c:pt>
                <c:pt idx="3899">
                  <c:v>0.30935808197989173</c:v>
                </c:pt>
                <c:pt idx="3900">
                  <c:v>0.31274433150899145</c:v>
                </c:pt>
                <c:pt idx="3901">
                  <c:v>0.31352876626430476</c:v>
                </c:pt>
                <c:pt idx="3902">
                  <c:v>0.30674846625766872</c:v>
                </c:pt>
                <c:pt idx="3903">
                  <c:v>0.30674846625766872</c:v>
                </c:pt>
                <c:pt idx="3904">
                  <c:v>0.30674846625766872</c:v>
                </c:pt>
                <c:pt idx="3905">
                  <c:v>0.30556743873372849</c:v>
                </c:pt>
                <c:pt idx="3906">
                  <c:v>0.30224264039170645</c:v>
                </c:pt>
                <c:pt idx="3907">
                  <c:v>0.3007518796992481</c:v>
                </c:pt>
                <c:pt idx="3908">
                  <c:v>0.30123203903967227</c:v>
                </c:pt>
                <c:pt idx="3909">
                  <c:v>0.30259017187121762</c:v>
                </c:pt>
                <c:pt idx="3910">
                  <c:v>0.30259017187121762</c:v>
                </c:pt>
                <c:pt idx="3911">
                  <c:v>0.30259017187121762</c:v>
                </c:pt>
                <c:pt idx="3912">
                  <c:v>0.30604437643458299</c:v>
                </c:pt>
                <c:pt idx="3913">
                  <c:v>0.30676728633658507</c:v>
                </c:pt>
                <c:pt idx="3914">
                  <c:v>0.30872773301225648</c:v>
                </c:pt>
                <c:pt idx="3915">
                  <c:v>0.31146826138416495</c:v>
                </c:pt>
                <c:pt idx="3916">
                  <c:v>0.30976055509091471</c:v>
                </c:pt>
                <c:pt idx="3917">
                  <c:v>0.30976055509091471</c:v>
                </c:pt>
                <c:pt idx="3918">
                  <c:v>0.30976055509091471</c:v>
                </c:pt>
                <c:pt idx="3919">
                  <c:v>0.30857530780386955</c:v>
                </c:pt>
                <c:pt idx="3920">
                  <c:v>0.30885168941874114</c:v>
                </c:pt>
                <c:pt idx="3921">
                  <c:v>0.30793865861920305</c:v>
                </c:pt>
                <c:pt idx="3922">
                  <c:v>0.31065548306927621</c:v>
                </c:pt>
                <c:pt idx="3923">
                  <c:v>0.30820440115884851</c:v>
                </c:pt>
                <c:pt idx="3924">
                  <c:v>0.30820440115884851</c:v>
                </c:pt>
                <c:pt idx="3925">
                  <c:v>0.30820440115884851</c:v>
                </c:pt>
                <c:pt idx="3926">
                  <c:v>0.30969340353050478</c:v>
                </c:pt>
                <c:pt idx="3927">
                  <c:v>0.31050114885425073</c:v>
                </c:pt>
                <c:pt idx="3928">
                  <c:v>0.30883261272390367</c:v>
                </c:pt>
                <c:pt idx="3929">
                  <c:v>0.30918591348978142</c:v>
                </c:pt>
                <c:pt idx="3930">
                  <c:v>0.31050114885425073</c:v>
                </c:pt>
                <c:pt idx="3931">
                  <c:v>0.31050114885425073</c:v>
                </c:pt>
                <c:pt idx="3932">
                  <c:v>0.31050114885425073</c:v>
                </c:pt>
                <c:pt idx="3933">
                  <c:v>0.31113876789047917</c:v>
                </c:pt>
                <c:pt idx="3934">
                  <c:v>0.31147796293412239</c:v>
                </c:pt>
                <c:pt idx="3935">
                  <c:v>0.3127052127958973</c:v>
                </c:pt>
                <c:pt idx="3936">
                  <c:v>0.3118081756103645</c:v>
                </c:pt>
                <c:pt idx="3937">
                  <c:v>0.31313605761703461</c:v>
                </c:pt>
                <c:pt idx="3938">
                  <c:v>0.31313605761703461</c:v>
                </c:pt>
                <c:pt idx="3939">
                  <c:v>0.31313605761703461</c:v>
                </c:pt>
                <c:pt idx="3940">
                  <c:v>0.31287153494775044</c:v>
                </c:pt>
                <c:pt idx="3941">
                  <c:v>0.31433690629616823</c:v>
                </c:pt>
                <c:pt idx="3942">
                  <c:v>0.31533804238143293</c:v>
                </c:pt>
                <c:pt idx="3943">
                  <c:v>0.31646070349214389</c:v>
                </c:pt>
                <c:pt idx="3944">
                  <c:v>0.31672631678966201</c:v>
                </c:pt>
                <c:pt idx="3945">
                  <c:v>0.31672631678966201</c:v>
                </c:pt>
                <c:pt idx="3946">
                  <c:v>0.31672631678966201</c:v>
                </c:pt>
                <c:pt idx="3947">
                  <c:v>0.31948881789137379</c:v>
                </c:pt>
                <c:pt idx="3948">
                  <c:v>0.32133676092544988</c:v>
                </c:pt>
                <c:pt idx="3949">
                  <c:v>0.32042039155371849</c:v>
                </c:pt>
                <c:pt idx="3950">
                  <c:v>0.31726894888797236</c:v>
                </c:pt>
                <c:pt idx="3951">
                  <c:v>0.31433690629616823</c:v>
                </c:pt>
                <c:pt idx="3952">
                  <c:v>0.31433690629616823</c:v>
                </c:pt>
                <c:pt idx="3953">
                  <c:v>0.31433690629616823</c:v>
                </c:pt>
                <c:pt idx="3954">
                  <c:v>0.31441597233139446</c:v>
                </c:pt>
                <c:pt idx="3955">
                  <c:v>0.30848011845636553</c:v>
                </c:pt>
                <c:pt idx="3956">
                  <c:v>0.30878493129535278</c:v>
                </c:pt>
                <c:pt idx="3957">
                  <c:v>0.30882307526018343</c:v>
                </c:pt>
                <c:pt idx="3958">
                  <c:v>0.30904258606836021</c:v>
                </c:pt>
                <c:pt idx="3959">
                  <c:v>0.30904258606836021</c:v>
                </c:pt>
                <c:pt idx="3960">
                  <c:v>0.30904258606836021</c:v>
                </c:pt>
                <c:pt idx="3961">
                  <c:v>0.31309684085287576</c:v>
                </c:pt>
                <c:pt idx="3962">
                  <c:v>0.31387319522912743</c:v>
                </c:pt>
                <c:pt idx="3963">
                  <c:v>0.31015445691954591</c:v>
                </c:pt>
                <c:pt idx="3964">
                  <c:v>0.29743315189911068</c:v>
                </c:pt>
                <c:pt idx="3965">
                  <c:v>0.28664793900131857</c:v>
                </c:pt>
                <c:pt idx="3966">
                  <c:v>0.28664793900131857</c:v>
                </c:pt>
                <c:pt idx="3967">
                  <c:v>0.28664793900131857</c:v>
                </c:pt>
                <c:pt idx="3968">
                  <c:v>0.28961163080309305</c:v>
                </c:pt>
                <c:pt idx="3969">
                  <c:v>0.29073148040469821</c:v>
                </c:pt>
                <c:pt idx="3970">
                  <c:v>0.29196227847362122</c:v>
                </c:pt>
                <c:pt idx="3971">
                  <c:v>0.29413494911465382</c:v>
                </c:pt>
                <c:pt idx="3972">
                  <c:v>0.29482870452267235</c:v>
                </c:pt>
                <c:pt idx="3973">
                  <c:v>0.29482870452267235</c:v>
                </c:pt>
                <c:pt idx="3974">
                  <c:v>0.29482870452267235</c:v>
                </c:pt>
                <c:pt idx="3975">
                  <c:v>0.29815146094215861</c:v>
                </c:pt>
                <c:pt idx="3976">
                  <c:v>0.29797377830750893</c:v>
                </c:pt>
                <c:pt idx="3977">
                  <c:v>0.29288580382508861</c:v>
                </c:pt>
                <c:pt idx="3978">
                  <c:v>0.29474180617778828</c:v>
                </c:pt>
                <c:pt idx="3979">
                  <c:v>0.29274004683840749</c:v>
                </c:pt>
                <c:pt idx="3980">
                  <c:v>0.29274004683840749</c:v>
                </c:pt>
                <c:pt idx="3981">
                  <c:v>0.29274004683840749</c:v>
                </c:pt>
                <c:pt idx="3982">
                  <c:v>0.29353058588704944</c:v>
                </c:pt>
                <c:pt idx="3983">
                  <c:v>0.2931949453191427</c:v>
                </c:pt>
                <c:pt idx="3984">
                  <c:v>0.29436872626652144</c:v>
                </c:pt>
                <c:pt idx="3985">
                  <c:v>0.28826751225136926</c:v>
                </c:pt>
                <c:pt idx="3986">
                  <c:v>0.2887002713782551</c:v>
                </c:pt>
                <c:pt idx="3987">
                  <c:v>0.2887002713782551</c:v>
                </c:pt>
                <c:pt idx="3988">
                  <c:v>0.2887002713782551</c:v>
                </c:pt>
                <c:pt idx="3989">
                  <c:v>0.29079911597068742</c:v>
                </c:pt>
                <c:pt idx="3990">
                  <c:v>0.29089216627396225</c:v>
                </c:pt>
                <c:pt idx="3991">
                  <c:v>0.29376340295525982</c:v>
                </c:pt>
                <c:pt idx="3992">
                  <c:v>0.29505488020771864</c:v>
                </c:pt>
                <c:pt idx="3993">
                  <c:v>0.29730051135687952</c:v>
                </c:pt>
                <c:pt idx="3994">
                  <c:v>0.29730051135687952</c:v>
                </c:pt>
                <c:pt idx="3995">
                  <c:v>0.29730051135687952</c:v>
                </c:pt>
                <c:pt idx="3996">
                  <c:v>0.29814257177782416</c:v>
                </c:pt>
                <c:pt idx="3997">
                  <c:v>0.29984108422536054</c:v>
                </c:pt>
                <c:pt idx="3998">
                  <c:v>0.30029128254406778</c:v>
                </c:pt>
                <c:pt idx="3999">
                  <c:v>0.29474180617778828</c:v>
                </c:pt>
                <c:pt idx="4000">
                  <c:v>0.29462023451770669</c:v>
                </c:pt>
                <c:pt idx="4001">
                  <c:v>0.29462023451770669</c:v>
                </c:pt>
                <c:pt idx="4002">
                  <c:v>0.29462023451770669</c:v>
                </c:pt>
                <c:pt idx="4003">
                  <c:v>0.29582297952904985</c:v>
                </c:pt>
                <c:pt idx="4004">
                  <c:v>0.2972828348891135</c:v>
                </c:pt>
                <c:pt idx="4005">
                  <c:v>0.30023718737802862</c:v>
                </c:pt>
                <c:pt idx="4006">
                  <c:v>0.30185945423810673</c:v>
                </c:pt>
                <c:pt idx="4007">
                  <c:v>0.30580104583957679</c:v>
                </c:pt>
                <c:pt idx="4008">
                  <c:v>0.30580104583957679</c:v>
                </c:pt>
                <c:pt idx="4009">
                  <c:v>0.30580104583957679</c:v>
                </c:pt>
                <c:pt idx="4010">
                  <c:v>0.30566083873334149</c:v>
                </c:pt>
                <c:pt idx="4011">
                  <c:v>0.30527826113502454</c:v>
                </c:pt>
                <c:pt idx="4012">
                  <c:v>0.30451597186272422</c:v>
                </c:pt>
                <c:pt idx="4013">
                  <c:v>0.30748416456552485</c:v>
                </c:pt>
                <c:pt idx="4014">
                  <c:v>0.30728574501428879</c:v>
                </c:pt>
                <c:pt idx="4015">
                  <c:v>0.30728574501428879</c:v>
                </c:pt>
                <c:pt idx="4016">
                  <c:v>0.30546476463939887</c:v>
                </c:pt>
              </c:numCache>
            </c:numRef>
          </c:val>
          <c:smooth val="0"/>
        </c:ser>
        <c:dLbls>
          <c:showLegendKey val="0"/>
          <c:showVal val="0"/>
          <c:showCatName val="0"/>
          <c:showSerName val="0"/>
          <c:showPercent val="0"/>
          <c:showBubbleSize val="0"/>
        </c:dLbls>
        <c:marker val="1"/>
        <c:smooth val="0"/>
        <c:axId val="405055744"/>
        <c:axId val="405061632"/>
      </c:lineChart>
      <c:lineChart>
        <c:grouping val="standard"/>
        <c:varyColors val="0"/>
        <c:ser>
          <c:idx val="3"/>
          <c:order val="3"/>
          <c:tx>
            <c:strRef>
              <c:f>Chart!$E$1</c:f>
              <c:strCache>
                <c:ptCount val="1"/>
                <c:pt idx="0">
                  <c:v>PESO to USD</c:v>
                </c:pt>
              </c:strCache>
            </c:strRef>
          </c:tx>
          <c:spPr>
            <a:ln w="19050">
              <a:solidFill>
                <a:schemeClr val="accent6"/>
              </a:solidFill>
            </a:ln>
          </c:spPr>
          <c:marker>
            <c:symbol val="none"/>
          </c:marker>
          <c:cat>
            <c:numRef>
              <c:f>Chart!$A$2:$A$4018</c:f>
              <c:numCache>
                <c:formatCode>[$-409]mmm\-yy;@</c:formatCode>
                <c:ptCount val="4017"/>
                <c:pt idx="0">
                  <c:v>38718</c:v>
                </c:pt>
                <c:pt idx="1">
                  <c:v>38719</c:v>
                </c:pt>
                <c:pt idx="2">
                  <c:v>38720</c:v>
                </c:pt>
                <c:pt idx="3">
                  <c:v>38721</c:v>
                </c:pt>
                <c:pt idx="4">
                  <c:v>38722</c:v>
                </c:pt>
                <c:pt idx="5">
                  <c:v>38723</c:v>
                </c:pt>
                <c:pt idx="6">
                  <c:v>38724</c:v>
                </c:pt>
                <c:pt idx="7">
                  <c:v>38725</c:v>
                </c:pt>
                <c:pt idx="8">
                  <c:v>38727</c:v>
                </c:pt>
                <c:pt idx="9">
                  <c:v>38728</c:v>
                </c:pt>
                <c:pt idx="10">
                  <c:v>38729</c:v>
                </c:pt>
                <c:pt idx="11">
                  <c:v>38730</c:v>
                </c:pt>
                <c:pt idx="12">
                  <c:v>38731</c:v>
                </c:pt>
                <c:pt idx="13">
                  <c:v>38732</c:v>
                </c:pt>
                <c:pt idx="14">
                  <c:v>38733</c:v>
                </c:pt>
                <c:pt idx="15">
                  <c:v>38734</c:v>
                </c:pt>
                <c:pt idx="16">
                  <c:v>38735</c:v>
                </c:pt>
                <c:pt idx="17">
                  <c:v>38736</c:v>
                </c:pt>
                <c:pt idx="18">
                  <c:v>38737</c:v>
                </c:pt>
                <c:pt idx="19">
                  <c:v>38738</c:v>
                </c:pt>
                <c:pt idx="20">
                  <c:v>38739</c:v>
                </c:pt>
                <c:pt idx="21">
                  <c:v>38740</c:v>
                </c:pt>
                <c:pt idx="22">
                  <c:v>38741</c:v>
                </c:pt>
                <c:pt idx="23">
                  <c:v>38742</c:v>
                </c:pt>
                <c:pt idx="24">
                  <c:v>38743</c:v>
                </c:pt>
                <c:pt idx="25">
                  <c:v>38744</c:v>
                </c:pt>
                <c:pt idx="26">
                  <c:v>38745</c:v>
                </c:pt>
                <c:pt idx="27">
                  <c:v>38746</c:v>
                </c:pt>
                <c:pt idx="28">
                  <c:v>38747</c:v>
                </c:pt>
                <c:pt idx="29">
                  <c:v>38748</c:v>
                </c:pt>
                <c:pt idx="30">
                  <c:v>38749</c:v>
                </c:pt>
                <c:pt idx="31">
                  <c:v>38750</c:v>
                </c:pt>
                <c:pt idx="32">
                  <c:v>38751</c:v>
                </c:pt>
                <c:pt idx="33">
                  <c:v>38752</c:v>
                </c:pt>
                <c:pt idx="34">
                  <c:v>38753</c:v>
                </c:pt>
                <c:pt idx="35">
                  <c:v>38754</c:v>
                </c:pt>
                <c:pt idx="36">
                  <c:v>38755</c:v>
                </c:pt>
                <c:pt idx="37">
                  <c:v>38756</c:v>
                </c:pt>
                <c:pt idx="38">
                  <c:v>38757</c:v>
                </c:pt>
                <c:pt idx="39">
                  <c:v>38758</c:v>
                </c:pt>
                <c:pt idx="40">
                  <c:v>38759</c:v>
                </c:pt>
                <c:pt idx="41">
                  <c:v>38760</c:v>
                </c:pt>
                <c:pt idx="42">
                  <c:v>38761</c:v>
                </c:pt>
                <c:pt idx="43">
                  <c:v>38762</c:v>
                </c:pt>
                <c:pt idx="44">
                  <c:v>38763</c:v>
                </c:pt>
                <c:pt idx="45">
                  <c:v>38764</c:v>
                </c:pt>
                <c:pt idx="46">
                  <c:v>38765</c:v>
                </c:pt>
                <c:pt idx="47">
                  <c:v>38766</c:v>
                </c:pt>
                <c:pt idx="48">
                  <c:v>38767</c:v>
                </c:pt>
                <c:pt idx="49">
                  <c:v>38769</c:v>
                </c:pt>
                <c:pt idx="50">
                  <c:v>38770</c:v>
                </c:pt>
                <c:pt idx="51">
                  <c:v>38771</c:v>
                </c:pt>
                <c:pt idx="52">
                  <c:v>38772</c:v>
                </c:pt>
                <c:pt idx="53">
                  <c:v>38773</c:v>
                </c:pt>
                <c:pt idx="54">
                  <c:v>38774</c:v>
                </c:pt>
                <c:pt idx="55">
                  <c:v>38775</c:v>
                </c:pt>
                <c:pt idx="56">
                  <c:v>38776</c:v>
                </c:pt>
                <c:pt idx="57">
                  <c:v>38777</c:v>
                </c:pt>
                <c:pt idx="58">
                  <c:v>38778</c:v>
                </c:pt>
                <c:pt idx="59">
                  <c:v>38779</c:v>
                </c:pt>
                <c:pt idx="60">
                  <c:v>38780</c:v>
                </c:pt>
                <c:pt idx="61">
                  <c:v>38781</c:v>
                </c:pt>
                <c:pt idx="62">
                  <c:v>38782</c:v>
                </c:pt>
                <c:pt idx="63">
                  <c:v>38783</c:v>
                </c:pt>
                <c:pt idx="64">
                  <c:v>38784</c:v>
                </c:pt>
                <c:pt idx="65">
                  <c:v>38785</c:v>
                </c:pt>
                <c:pt idx="66">
                  <c:v>38786</c:v>
                </c:pt>
                <c:pt idx="67">
                  <c:v>38787</c:v>
                </c:pt>
                <c:pt idx="68">
                  <c:v>38788</c:v>
                </c:pt>
                <c:pt idx="69">
                  <c:v>38789</c:v>
                </c:pt>
                <c:pt idx="70">
                  <c:v>38790</c:v>
                </c:pt>
                <c:pt idx="71">
                  <c:v>38791</c:v>
                </c:pt>
                <c:pt idx="72">
                  <c:v>38792</c:v>
                </c:pt>
                <c:pt idx="73">
                  <c:v>38793</c:v>
                </c:pt>
                <c:pt idx="74">
                  <c:v>38794</c:v>
                </c:pt>
                <c:pt idx="75">
                  <c:v>38795</c:v>
                </c:pt>
                <c:pt idx="76">
                  <c:v>38796</c:v>
                </c:pt>
                <c:pt idx="77">
                  <c:v>38797</c:v>
                </c:pt>
                <c:pt idx="78">
                  <c:v>38798</c:v>
                </c:pt>
                <c:pt idx="79">
                  <c:v>38799</c:v>
                </c:pt>
                <c:pt idx="80">
                  <c:v>38800</c:v>
                </c:pt>
                <c:pt idx="81">
                  <c:v>38801</c:v>
                </c:pt>
                <c:pt idx="82">
                  <c:v>38802</c:v>
                </c:pt>
                <c:pt idx="83">
                  <c:v>38803</c:v>
                </c:pt>
                <c:pt idx="84">
                  <c:v>38804</c:v>
                </c:pt>
                <c:pt idx="85">
                  <c:v>38805</c:v>
                </c:pt>
                <c:pt idx="86">
                  <c:v>38806</c:v>
                </c:pt>
                <c:pt idx="87">
                  <c:v>38807</c:v>
                </c:pt>
                <c:pt idx="88">
                  <c:v>38808</c:v>
                </c:pt>
                <c:pt idx="89">
                  <c:v>38809</c:v>
                </c:pt>
                <c:pt idx="90">
                  <c:v>38810</c:v>
                </c:pt>
                <c:pt idx="91">
                  <c:v>38811</c:v>
                </c:pt>
                <c:pt idx="92">
                  <c:v>38812</c:v>
                </c:pt>
                <c:pt idx="93">
                  <c:v>38813</c:v>
                </c:pt>
                <c:pt idx="94">
                  <c:v>38814</c:v>
                </c:pt>
                <c:pt idx="95">
                  <c:v>38815</c:v>
                </c:pt>
                <c:pt idx="96">
                  <c:v>38816</c:v>
                </c:pt>
                <c:pt idx="97">
                  <c:v>38817</c:v>
                </c:pt>
                <c:pt idx="98">
                  <c:v>38818</c:v>
                </c:pt>
                <c:pt idx="99">
                  <c:v>38819</c:v>
                </c:pt>
                <c:pt idx="100">
                  <c:v>38820</c:v>
                </c:pt>
                <c:pt idx="101">
                  <c:v>38821</c:v>
                </c:pt>
                <c:pt idx="102">
                  <c:v>38822</c:v>
                </c:pt>
                <c:pt idx="103">
                  <c:v>38823</c:v>
                </c:pt>
                <c:pt idx="104">
                  <c:v>38824</c:v>
                </c:pt>
                <c:pt idx="105">
                  <c:v>38825</c:v>
                </c:pt>
                <c:pt idx="106">
                  <c:v>38826</c:v>
                </c:pt>
                <c:pt idx="107">
                  <c:v>38827</c:v>
                </c:pt>
                <c:pt idx="108">
                  <c:v>38828</c:v>
                </c:pt>
                <c:pt idx="109">
                  <c:v>38829</c:v>
                </c:pt>
                <c:pt idx="110">
                  <c:v>38830</c:v>
                </c:pt>
                <c:pt idx="111">
                  <c:v>38831</c:v>
                </c:pt>
                <c:pt idx="112">
                  <c:v>38832</c:v>
                </c:pt>
                <c:pt idx="113">
                  <c:v>38833</c:v>
                </c:pt>
                <c:pt idx="114">
                  <c:v>38834</c:v>
                </c:pt>
                <c:pt idx="115">
                  <c:v>38835</c:v>
                </c:pt>
                <c:pt idx="116">
                  <c:v>38836</c:v>
                </c:pt>
                <c:pt idx="117">
                  <c:v>38837</c:v>
                </c:pt>
                <c:pt idx="118">
                  <c:v>38838</c:v>
                </c:pt>
                <c:pt idx="119">
                  <c:v>38839</c:v>
                </c:pt>
                <c:pt idx="120">
                  <c:v>38840</c:v>
                </c:pt>
                <c:pt idx="121">
                  <c:v>38841</c:v>
                </c:pt>
                <c:pt idx="122">
                  <c:v>38842</c:v>
                </c:pt>
                <c:pt idx="123">
                  <c:v>38843</c:v>
                </c:pt>
                <c:pt idx="124">
                  <c:v>38844</c:v>
                </c:pt>
                <c:pt idx="125">
                  <c:v>38845</c:v>
                </c:pt>
                <c:pt idx="126">
                  <c:v>38846</c:v>
                </c:pt>
                <c:pt idx="127">
                  <c:v>38847</c:v>
                </c:pt>
                <c:pt idx="128">
                  <c:v>38848</c:v>
                </c:pt>
                <c:pt idx="129">
                  <c:v>38849</c:v>
                </c:pt>
                <c:pt idx="130">
                  <c:v>38850</c:v>
                </c:pt>
                <c:pt idx="131">
                  <c:v>38851</c:v>
                </c:pt>
                <c:pt idx="132">
                  <c:v>38852</c:v>
                </c:pt>
                <c:pt idx="133">
                  <c:v>38853</c:v>
                </c:pt>
                <c:pt idx="134">
                  <c:v>38854</c:v>
                </c:pt>
                <c:pt idx="135">
                  <c:v>38855</c:v>
                </c:pt>
                <c:pt idx="136">
                  <c:v>38856</c:v>
                </c:pt>
                <c:pt idx="137">
                  <c:v>38857</c:v>
                </c:pt>
                <c:pt idx="138">
                  <c:v>38858</c:v>
                </c:pt>
                <c:pt idx="139">
                  <c:v>38859</c:v>
                </c:pt>
                <c:pt idx="140">
                  <c:v>38860</c:v>
                </c:pt>
                <c:pt idx="141">
                  <c:v>38861</c:v>
                </c:pt>
                <c:pt idx="142">
                  <c:v>38862</c:v>
                </c:pt>
                <c:pt idx="143">
                  <c:v>38863</c:v>
                </c:pt>
                <c:pt idx="144">
                  <c:v>38864</c:v>
                </c:pt>
                <c:pt idx="145">
                  <c:v>38865</c:v>
                </c:pt>
                <c:pt idx="146">
                  <c:v>38866</c:v>
                </c:pt>
                <c:pt idx="147">
                  <c:v>38867</c:v>
                </c:pt>
                <c:pt idx="148">
                  <c:v>38868</c:v>
                </c:pt>
                <c:pt idx="149">
                  <c:v>38869</c:v>
                </c:pt>
                <c:pt idx="150">
                  <c:v>38870</c:v>
                </c:pt>
                <c:pt idx="151">
                  <c:v>38871</c:v>
                </c:pt>
                <c:pt idx="152">
                  <c:v>38872</c:v>
                </c:pt>
                <c:pt idx="153">
                  <c:v>38873</c:v>
                </c:pt>
                <c:pt idx="154">
                  <c:v>38874</c:v>
                </c:pt>
                <c:pt idx="155">
                  <c:v>38875</c:v>
                </c:pt>
                <c:pt idx="156">
                  <c:v>38876</c:v>
                </c:pt>
                <c:pt idx="157">
                  <c:v>38877</c:v>
                </c:pt>
                <c:pt idx="158">
                  <c:v>38878</c:v>
                </c:pt>
                <c:pt idx="159">
                  <c:v>38879</c:v>
                </c:pt>
                <c:pt idx="160">
                  <c:v>38880</c:v>
                </c:pt>
                <c:pt idx="161">
                  <c:v>38881</c:v>
                </c:pt>
                <c:pt idx="162">
                  <c:v>38882</c:v>
                </c:pt>
                <c:pt idx="163">
                  <c:v>38883</c:v>
                </c:pt>
                <c:pt idx="164">
                  <c:v>38884</c:v>
                </c:pt>
                <c:pt idx="165">
                  <c:v>38885</c:v>
                </c:pt>
                <c:pt idx="166">
                  <c:v>38886</c:v>
                </c:pt>
                <c:pt idx="167">
                  <c:v>38887</c:v>
                </c:pt>
                <c:pt idx="168">
                  <c:v>38888</c:v>
                </c:pt>
                <c:pt idx="169">
                  <c:v>38889</c:v>
                </c:pt>
                <c:pt idx="170">
                  <c:v>38890</c:v>
                </c:pt>
                <c:pt idx="171">
                  <c:v>38891</c:v>
                </c:pt>
                <c:pt idx="172">
                  <c:v>38892</c:v>
                </c:pt>
                <c:pt idx="173">
                  <c:v>38893</c:v>
                </c:pt>
                <c:pt idx="174">
                  <c:v>38894</c:v>
                </c:pt>
                <c:pt idx="175">
                  <c:v>38895</c:v>
                </c:pt>
                <c:pt idx="176">
                  <c:v>38896</c:v>
                </c:pt>
                <c:pt idx="177">
                  <c:v>38897</c:v>
                </c:pt>
                <c:pt idx="178">
                  <c:v>38898</c:v>
                </c:pt>
                <c:pt idx="179">
                  <c:v>38899</c:v>
                </c:pt>
                <c:pt idx="180">
                  <c:v>38900</c:v>
                </c:pt>
                <c:pt idx="181">
                  <c:v>38901</c:v>
                </c:pt>
                <c:pt idx="182">
                  <c:v>38902</c:v>
                </c:pt>
                <c:pt idx="183">
                  <c:v>38903</c:v>
                </c:pt>
                <c:pt idx="184">
                  <c:v>38904</c:v>
                </c:pt>
                <c:pt idx="185">
                  <c:v>38905</c:v>
                </c:pt>
                <c:pt idx="186">
                  <c:v>38906</c:v>
                </c:pt>
                <c:pt idx="187">
                  <c:v>38907</c:v>
                </c:pt>
                <c:pt idx="188">
                  <c:v>38908</c:v>
                </c:pt>
                <c:pt idx="189">
                  <c:v>38909</c:v>
                </c:pt>
                <c:pt idx="190">
                  <c:v>38910</c:v>
                </c:pt>
                <c:pt idx="191">
                  <c:v>38911</c:v>
                </c:pt>
                <c:pt idx="192">
                  <c:v>38912</c:v>
                </c:pt>
                <c:pt idx="193">
                  <c:v>38913</c:v>
                </c:pt>
                <c:pt idx="194">
                  <c:v>38914</c:v>
                </c:pt>
                <c:pt idx="195">
                  <c:v>38915</c:v>
                </c:pt>
                <c:pt idx="196">
                  <c:v>38916</c:v>
                </c:pt>
                <c:pt idx="197">
                  <c:v>38917</c:v>
                </c:pt>
                <c:pt idx="198">
                  <c:v>38918</c:v>
                </c:pt>
                <c:pt idx="199">
                  <c:v>38919</c:v>
                </c:pt>
                <c:pt idx="200">
                  <c:v>38920</c:v>
                </c:pt>
                <c:pt idx="201">
                  <c:v>38921</c:v>
                </c:pt>
                <c:pt idx="202">
                  <c:v>38922</c:v>
                </c:pt>
                <c:pt idx="203">
                  <c:v>38923</c:v>
                </c:pt>
                <c:pt idx="204">
                  <c:v>38924</c:v>
                </c:pt>
                <c:pt idx="205">
                  <c:v>38925</c:v>
                </c:pt>
                <c:pt idx="206">
                  <c:v>38926</c:v>
                </c:pt>
                <c:pt idx="207">
                  <c:v>38927</c:v>
                </c:pt>
                <c:pt idx="208">
                  <c:v>38928</c:v>
                </c:pt>
                <c:pt idx="209">
                  <c:v>38929</c:v>
                </c:pt>
                <c:pt idx="210">
                  <c:v>38930</c:v>
                </c:pt>
                <c:pt idx="211">
                  <c:v>38931</c:v>
                </c:pt>
                <c:pt idx="212">
                  <c:v>38932</c:v>
                </c:pt>
                <c:pt idx="213">
                  <c:v>38933</c:v>
                </c:pt>
                <c:pt idx="214">
                  <c:v>38934</c:v>
                </c:pt>
                <c:pt idx="215">
                  <c:v>38935</c:v>
                </c:pt>
                <c:pt idx="216">
                  <c:v>38936</c:v>
                </c:pt>
                <c:pt idx="217">
                  <c:v>38937</c:v>
                </c:pt>
                <c:pt idx="218">
                  <c:v>38938</c:v>
                </c:pt>
                <c:pt idx="219">
                  <c:v>38939</c:v>
                </c:pt>
                <c:pt idx="220">
                  <c:v>38940</c:v>
                </c:pt>
                <c:pt idx="221">
                  <c:v>38941</c:v>
                </c:pt>
                <c:pt idx="222">
                  <c:v>38942</c:v>
                </c:pt>
                <c:pt idx="223">
                  <c:v>38943</c:v>
                </c:pt>
                <c:pt idx="224">
                  <c:v>38944</c:v>
                </c:pt>
                <c:pt idx="225">
                  <c:v>38945</c:v>
                </c:pt>
                <c:pt idx="226">
                  <c:v>38946</c:v>
                </c:pt>
                <c:pt idx="227">
                  <c:v>38947</c:v>
                </c:pt>
                <c:pt idx="228">
                  <c:v>38948</c:v>
                </c:pt>
                <c:pt idx="229">
                  <c:v>38949</c:v>
                </c:pt>
                <c:pt idx="230">
                  <c:v>38950</c:v>
                </c:pt>
                <c:pt idx="231">
                  <c:v>38951</c:v>
                </c:pt>
                <c:pt idx="232">
                  <c:v>38952</c:v>
                </c:pt>
                <c:pt idx="233">
                  <c:v>38953</c:v>
                </c:pt>
                <c:pt idx="234">
                  <c:v>38954</c:v>
                </c:pt>
                <c:pt idx="235">
                  <c:v>38955</c:v>
                </c:pt>
                <c:pt idx="236">
                  <c:v>38956</c:v>
                </c:pt>
                <c:pt idx="237">
                  <c:v>38957</c:v>
                </c:pt>
                <c:pt idx="238">
                  <c:v>38958</c:v>
                </c:pt>
                <c:pt idx="239">
                  <c:v>38959</c:v>
                </c:pt>
                <c:pt idx="240">
                  <c:v>38960</c:v>
                </c:pt>
                <c:pt idx="241">
                  <c:v>38961</c:v>
                </c:pt>
                <c:pt idx="242">
                  <c:v>38962</c:v>
                </c:pt>
                <c:pt idx="243">
                  <c:v>38963</c:v>
                </c:pt>
                <c:pt idx="244">
                  <c:v>38964</c:v>
                </c:pt>
                <c:pt idx="245">
                  <c:v>38965</c:v>
                </c:pt>
                <c:pt idx="246">
                  <c:v>38966</c:v>
                </c:pt>
                <c:pt idx="247">
                  <c:v>38967</c:v>
                </c:pt>
                <c:pt idx="248">
                  <c:v>38968</c:v>
                </c:pt>
                <c:pt idx="249">
                  <c:v>38969</c:v>
                </c:pt>
                <c:pt idx="250">
                  <c:v>38970</c:v>
                </c:pt>
                <c:pt idx="251">
                  <c:v>38971</c:v>
                </c:pt>
                <c:pt idx="252">
                  <c:v>38972</c:v>
                </c:pt>
                <c:pt idx="253">
                  <c:v>38973</c:v>
                </c:pt>
                <c:pt idx="254">
                  <c:v>38974</c:v>
                </c:pt>
                <c:pt idx="255">
                  <c:v>38975</c:v>
                </c:pt>
                <c:pt idx="256">
                  <c:v>38976</c:v>
                </c:pt>
                <c:pt idx="257">
                  <c:v>38977</c:v>
                </c:pt>
                <c:pt idx="258">
                  <c:v>38978</c:v>
                </c:pt>
                <c:pt idx="259">
                  <c:v>38979</c:v>
                </c:pt>
                <c:pt idx="260">
                  <c:v>38980</c:v>
                </c:pt>
                <c:pt idx="261">
                  <c:v>38981</c:v>
                </c:pt>
                <c:pt idx="262">
                  <c:v>38982</c:v>
                </c:pt>
                <c:pt idx="263">
                  <c:v>38983</c:v>
                </c:pt>
                <c:pt idx="264">
                  <c:v>38984</c:v>
                </c:pt>
                <c:pt idx="265">
                  <c:v>38985</c:v>
                </c:pt>
                <c:pt idx="266">
                  <c:v>38986</c:v>
                </c:pt>
                <c:pt idx="267">
                  <c:v>38987</c:v>
                </c:pt>
                <c:pt idx="268">
                  <c:v>38988</c:v>
                </c:pt>
                <c:pt idx="269">
                  <c:v>38989</c:v>
                </c:pt>
                <c:pt idx="270">
                  <c:v>38990</c:v>
                </c:pt>
                <c:pt idx="271">
                  <c:v>38991</c:v>
                </c:pt>
                <c:pt idx="272">
                  <c:v>38992</c:v>
                </c:pt>
                <c:pt idx="273">
                  <c:v>38993</c:v>
                </c:pt>
                <c:pt idx="274">
                  <c:v>38994</c:v>
                </c:pt>
                <c:pt idx="275">
                  <c:v>38995</c:v>
                </c:pt>
                <c:pt idx="276">
                  <c:v>38996</c:v>
                </c:pt>
                <c:pt idx="277">
                  <c:v>38997</c:v>
                </c:pt>
                <c:pt idx="278">
                  <c:v>38998</c:v>
                </c:pt>
                <c:pt idx="279">
                  <c:v>38999</c:v>
                </c:pt>
                <c:pt idx="280">
                  <c:v>39000</c:v>
                </c:pt>
                <c:pt idx="281">
                  <c:v>39001</c:v>
                </c:pt>
                <c:pt idx="282">
                  <c:v>39002</c:v>
                </c:pt>
                <c:pt idx="283">
                  <c:v>39003</c:v>
                </c:pt>
                <c:pt idx="284">
                  <c:v>39004</c:v>
                </c:pt>
                <c:pt idx="285">
                  <c:v>39005</c:v>
                </c:pt>
                <c:pt idx="286">
                  <c:v>39006</c:v>
                </c:pt>
                <c:pt idx="287">
                  <c:v>39007</c:v>
                </c:pt>
                <c:pt idx="288">
                  <c:v>39008</c:v>
                </c:pt>
                <c:pt idx="289">
                  <c:v>39009</c:v>
                </c:pt>
                <c:pt idx="290">
                  <c:v>39010</c:v>
                </c:pt>
                <c:pt idx="291">
                  <c:v>39011</c:v>
                </c:pt>
                <c:pt idx="292">
                  <c:v>39012</c:v>
                </c:pt>
                <c:pt idx="293">
                  <c:v>39013</c:v>
                </c:pt>
                <c:pt idx="294">
                  <c:v>39014</c:v>
                </c:pt>
                <c:pt idx="295">
                  <c:v>39015</c:v>
                </c:pt>
                <c:pt idx="296">
                  <c:v>39016</c:v>
                </c:pt>
                <c:pt idx="297">
                  <c:v>39017</c:v>
                </c:pt>
                <c:pt idx="298">
                  <c:v>39018</c:v>
                </c:pt>
                <c:pt idx="299">
                  <c:v>39019</c:v>
                </c:pt>
                <c:pt idx="300">
                  <c:v>39020</c:v>
                </c:pt>
                <c:pt idx="301">
                  <c:v>39021</c:v>
                </c:pt>
                <c:pt idx="302">
                  <c:v>39022</c:v>
                </c:pt>
                <c:pt idx="303">
                  <c:v>39023</c:v>
                </c:pt>
                <c:pt idx="304">
                  <c:v>39024</c:v>
                </c:pt>
                <c:pt idx="305">
                  <c:v>39025</c:v>
                </c:pt>
                <c:pt idx="306">
                  <c:v>39026</c:v>
                </c:pt>
                <c:pt idx="307">
                  <c:v>39027</c:v>
                </c:pt>
                <c:pt idx="308">
                  <c:v>39028</c:v>
                </c:pt>
                <c:pt idx="309">
                  <c:v>39029</c:v>
                </c:pt>
                <c:pt idx="310">
                  <c:v>39030</c:v>
                </c:pt>
                <c:pt idx="311">
                  <c:v>39031</c:v>
                </c:pt>
                <c:pt idx="312">
                  <c:v>39032</c:v>
                </c:pt>
                <c:pt idx="313">
                  <c:v>39033</c:v>
                </c:pt>
                <c:pt idx="314">
                  <c:v>39034</c:v>
                </c:pt>
                <c:pt idx="315">
                  <c:v>39035</c:v>
                </c:pt>
                <c:pt idx="316">
                  <c:v>39036</c:v>
                </c:pt>
                <c:pt idx="317">
                  <c:v>39037</c:v>
                </c:pt>
                <c:pt idx="318">
                  <c:v>39038</c:v>
                </c:pt>
                <c:pt idx="319">
                  <c:v>39039</c:v>
                </c:pt>
                <c:pt idx="320">
                  <c:v>39040</c:v>
                </c:pt>
                <c:pt idx="321">
                  <c:v>39041</c:v>
                </c:pt>
                <c:pt idx="322">
                  <c:v>39042</c:v>
                </c:pt>
                <c:pt idx="323">
                  <c:v>39043</c:v>
                </c:pt>
                <c:pt idx="324">
                  <c:v>39044</c:v>
                </c:pt>
                <c:pt idx="325">
                  <c:v>39045</c:v>
                </c:pt>
                <c:pt idx="326">
                  <c:v>39046</c:v>
                </c:pt>
                <c:pt idx="327">
                  <c:v>39047</c:v>
                </c:pt>
                <c:pt idx="328">
                  <c:v>39048</c:v>
                </c:pt>
                <c:pt idx="329">
                  <c:v>39049</c:v>
                </c:pt>
                <c:pt idx="330">
                  <c:v>39050</c:v>
                </c:pt>
                <c:pt idx="331">
                  <c:v>39051</c:v>
                </c:pt>
                <c:pt idx="332">
                  <c:v>39052</c:v>
                </c:pt>
                <c:pt idx="333">
                  <c:v>39053</c:v>
                </c:pt>
                <c:pt idx="334">
                  <c:v>39054</c:v>
                </c:pt>
                <c:pt idx="335">
                  <c:v>39055</c:v>
                </c:pt>
                <c:pt idx="336">
                  <c:v>39056</c:v>
                </c:pt>
                <c:pt idx="337">
                  <c:v>39057</c:v>
                </c:pt>
                <c:pt idx="338">
                  <c:v>39058</c:v>
                </c:pt>
                <c:pt idx="339">
                  <c:v>39059</c:v>
                </c:pt>
                <c:pt idx="340">
                  <c:v>39060</c:v>
                </c:pt>
                <c:pt idx="341">
                  <c:v>39061</c:v>
                </c:pt>
                <c:pt idx="342">
                  <c:v>39062</c:v>
                </c:pt>
                <c:pt idx="343">
                  <c:v>39063</c:v>
                </c:pt>
                <c:pt idx="344">
                  <c:v>39064</c:v>
                </c:pt>
                <c:pt idx="345">
                  <c:v>39065</c:v>
                </c:pt>
                <c:pt idx="346">
                  <c:v>39066</c:v>
                </c:pt>
                <c:pt idx="347">
                  <c:v>39067</c:v>
                </c:pt>
                <c:pt idx="348">
                  <c:v>39068</c:v>
                </c:pt>
                <c:pt idx="349">
                  <c:v>39069</c:v>
                </c:pt>
                <c:pt idx="350">
                  <c:v>39070</c:v>
                </c:pt>
                <c:pt idx="351">
                  <c:v>39071</c:v>
                </c:pt>
                <c:pt idx="352">
                  <c:v>39072</c:v>
                </c:pt>
                <c:pt idx="353">
                  <c:v>39073</c:v>
                </c:pt>
                <c:pt idx="354">
                  <c:v>39074</c:v>
                </c:pt>
                <c:pt idx="355">
                  <c:v>39075</c:v>
                </c:pt>
                <c:pt idx="356">
                  <c:v>39076</c:v>
                </c:pt>
                <c:pt idx="357">
                  <c:v>39077</c:v>
                </c:pt>
                <c:pt idx="358">
                  <c:v>39078</c:v>
                </c:pt>
                <c:pt idx="359">
                  <c:v>39079</c:v>
                </c:pt>
                <c:pt idx="360">
                  <c:v>39080</c:v>
                </c:pt>
                <c:pt idx="361">
                  <c:v>39081</c:v>
                </c:pt>
                <c:pt idx="362">
                  <c:v>39082</c:v>
                </c:pt>
                <c:pt idx="363">
                  <c:v>39083</c:v>
                </c:pt>
                <c:pt idx="364">
                  <c:v>39084</c:v>
                </c:pt>
                <c:pt idx="365">
                  <c:v>39085</c:v>
                </c:pt>
                <c:pt idx="366">
                  <c:v>39086</c:v>
                </c:pt>
                <c:pt idx="367">
                  <c:v>39087</c:v>
                </c:pt>
                <c:pt idx="368">
                  <c:v>39088</c:v>
                </c:pt>
                <c:pt idx="369">
                  <c:v>39089</c:v>
                </c:pt>
                <c:pt idx="370">
                  <c:v>39090</c:v>
                </c:pt>
                <c:pt idx="371">
                  <c:v>39091</c:v>
                </c:pt>
                <c:pt idx="372">
                  <c:v>39092</c:v>
                </c:pt>
                <c:pt idx="373">
                  <c:v>39093</c:v>
                </c:pt>
                <c:pt idx="374">
                  <c:v>39094</c:v>
                </c:pt>
                <c:pt idx="375">
                  <c:v>39095</c:v>
                </c:pt>
                <c:pt idx="376">
                  <c:v>39096</c:v>
                </c:pt>
                <c:pt idx="377">
                  <c:v>39097</c:v>
                </c:pt>
                <c:pt idx="378">
                  <c:v>39098</c:v>
                </c:pt>
                <c:pt idx="379">
                  <c:v>39099</c:v>
                </c:pt>
                <c:pt idx="380">
                  <c:v>39100</c:v>
                </c:pt>
                <c:pt idx="381">
                  <c:v>39101</c:v>
                </c:pt>
                <c:pt idx="382">
                  <c:v>39102</c:v>
                </c:pt>
                <c:pt idx="383">
                  <c:v>39103</c:v>
                </c:pt>
                <c:pt idx="384">
                  <c:v>39104</c:v>
                </c:pt>
                <c:pt idx="385">
                  <c:v>39105</c:v>
                </c:pt>
                <c:pt idx="386">
                  <c:v>39106</c:v>
                </c:pt>
                <c:pt idx="387">
                  <c:v>39107</c:v>
                </c:pt>
                <c:pt idx="388">
                  <c:v>39108</c:v>
                </c:pt>
                <c:pt idx="389">
                  <c:v>39109</c:v>
                </c:pt>
                <c:pt idx="390">
                  <c:v>39110</c:v>
                </c:pt>
                <c:pt idx="391">
                  <c:v>39111</c:v>
                </c:pt>
                <c:pt idx="392">
                  <c:v>39112</c:v>
                </c:pt>
                <c:pt idx="393">
                  <c:v>39113</c:v>
                </c:pt>
                <c:pt idx="394">
                  <c:v>39114</c:v>
                </c:pt>
                <c:pt idx="395">
                  <c:v>39115</c:v>
                </c:pt>
                <c:pt idx="396">
                  <c:v>39116</c:v>
                </c:pt>
                <c:pt idx="397">
                  <c:v>39117</c:v>
                </c:pt>
                <c:pt idx="398">
                  <c:v>39118</c:v>
                </c:pt>
                <c:pt idx="399">
                  <c:v>39119</c:v>
                </c:pt>
                <c:pt idx="400">
                  <c:v>39120</c:v>
                </c:pt>
                <c:pt idx="401">
                  <c:v>39121</c:v>
                </c:pt>
                <c:pt idx="402">
                  <c:v>39122</c:v>
                </c:pt>
                <c:pt idx="403">
                  <c:v>39123</c:v>
                </c:pt>
                <c:pt idx="404">
                  <c:v>39124</c:v>
                </c:pt>
                <c:pt idx="405">
                  <c:v>39125</c:v>
                </c:pt>
                <c:pt idx="406">
                  <c:v>39126</c:v>
                </c:pt>
                <c:pt idx="407">
                  <c:v>39127</c:v>
                </c:pt>
                <c:pt idx="408">
                  <c:v>39128</c:v>
                </c:pt>
                <c:pt idx="409">
                  <c:v>39129</c:v>
                </c:pt>
                <c:pt idx="410">
                  <c:v>39130</c:v>
                </c:pt>
                <c:pt idx="411">
                  <c:v>39131</c:v>
                </c:pt>
                <c:pt idx="412">
                  <c:v>39132</c:v>
                </c:pt>
                <c:pt idx="413">
                  <c:v>39133</c:v>
                </c:pt>
                <c:pt idx="414">
                  <c:v>39134</c:v>
                </c:pt>
                <c:pt idx="415">
                  <c:v>39135</c:v>
                </c:pt>
                <c:pt idx="416">
                  <c:v>39136</c:v>
                </c:pt>
                <c:pt idx="417">
                  <c:v>39137</c:v>
                </c:pt>
                <c:pt idx="418">
                  <c:v>39138</c:v>
                </c:pt>
                <c:pt idx="419">
                  <c:v>39139</c:v>
                </c:pt>
                <c:pt idx="420">
                  <c:v>39140</c:v>
                </c:pt>
                <c:pt idx="421">
                  <c:v>39141</c:v>
                </c:pt>
                <c:pt idx="422">
                  <c:v>39142</c:v>
                </c:pt>
                <c:pt idx="423">
                  <c:v>39143</c:v>
                </c:pt>
                <c:pt idx="424">
                  <c:v>39144</c:v>
                </c:pt>
                <c:pt idx="425">
                  <c:v>39145</c:v>
                </c:pt>
                <c:pt idx="426">
                  <c:v>39146</c:v>
                </c:pt>
                <c:pt idx="427">
                  <c:v>39147</c:v>
                </c:pt>
                <c:pt idx="428">
                  <c:v>39148</c:v>
                </c:pt>
                <c:pt idx="429">
                  <c:v>39149</c:v>
                </c:pt>
                <c:pt idx="430">
                  <c:v>39150</c:v>
                </c:pt>
                <c:pt idx="431">
                  <c:v>39151</c:v>
                </c:pt>
                <c:pt idx="432">
                  <c:v>39152</c:v>
                </c:pt>
                <c:pt idx="433">
                  <c:v>39153</c:v>
                </c:pt>
                <c:pt idx="434">
                  <c:v>39154</c:v>
                </c:pt>
                <c:pt idx="435">
                  <c:v>39155</c:v>
                </c:pt>
                <c:pt idx="436">
                  <c:v>39156</c:v>
                </c:pt>
                <c:pt idx="437">
                  <c:v>39157</c:v>
                </c:pt>
                <c:pt idx="438">
                  <c:v>39158</c:v>
                </c:pt>
                <c:pt idx="439">
                  <c:v>39159</c:v>
                </c:pt>
                <c:pt idx="440">
                  <c:v>39160</c:v>
                </c:pt>
                <c:pt idx="441">
                  <c:v>39161</c:v>
                </c:pt>
                <c:pt idx="442">
                  <c:v>39162</c:v>
                </c:pt>
                <c:pt idx="443">
                  <c:v>39163</c:v>
                </c:pt>
                <c:pt idx="444">
                  <c:v>39164</c:v>
                </c:pt>
                <c:pt idx="445">
                  <c:v>39165</c:v>
                </c:pt>
                <c:pt idx="446">
                  <c:v>39166</c:v>
                </c:pt>
                <c:pt idx="447">
                  <c:v>39167</c:v>
                </c:pt>
                <c:pt idx="448">
                  <c:v>39168</c:v>
                </c:pt>
                <c:pt idx="449">
                  <c:v>39169</c:v>
                </c:pt>
                <c:pt idx="450">
                  <c:v>39170</c:v>
                </c:pt>
                <c:pt idx="451">
                  <c:v>39171</c:v>
                </c:pt>
                <c:pt idx="452">
                  <c:v>39172</c:v>
                </c:pt>
                <c:pt idx="453">
                  <c:v>39173</c:v>
                </c:pt>
                <c:pt idx="454">
                  <c:v>39174</c:v>
                </c:pt>
                <c:pt idx="455">
                  <c:v>39175</c:v>
                </c:pt>
                <c:pt idx="456">
                  <c:v>39176</c:v>
                </c:pt>
                <c:pt idx="457">
                  <c:v>39177</c:v>
                </c:pt>
                <c:pt idx="458">
                  <c:v>39178</c:v>
                </c:pt>
                <c:pt idx="459">
                  <c:v>39179</c:v>
                </c:pt>
                <c:pt idx="460">
                  <c:v>39180</c:v>
                </c:pt>
                <c:pt idx="461">
                  <c:v>39181</c:v>
                </c:pt>
                <c:pt idx="462">
                  <c:v>39182</c:v>
                </c:pt>
                <c:pt idx="463">
                  <c:v>39183</c:v>
                </c:pt>
                <c:pt idx="464">
                  <c:v>39184</c:v>
                </c:pt>
                <c:pt idx="465">
                  <c:v>39185</c:v>
                </c:pt>
                <c:pt idx="466">
                  <c:v>39186</c:v>
                </c:pt>
                <c:pt idx="467">
                  <c:v>39187</c:v>
                </c:pt>
                <c:pt idx="468">
                  <c:v>39188</c:v>
                </c:pt>
                <c:pt idx="469">
                  <c:v>39189</c:v>
                </c:pt>
                <c:pt idx="470">
                  <c:v>39190</c:v>
                </c:pt>
                <c:pt idx="471">
                  <c:v>39191</c:v>
                </c:pt>
                <c:pt idx="472">
                  <c:v>39192</c:v>
                </c:pt>
                <c:pt idx="473">
                  <c:v>39193</c:v>
                </c:pt>
                <c:pt idx="474">
                  <c:v>39194</c:v>
                </c:pt>
                <c:pt idx="475">
                  <c:v>39195</c:v>
                </c:pt>
                <c:pt idx="476">
                  <c:v>39196</c:v>
                </c:pt>
                <c:pt idx="477">
                  <c:v>39197</c:v>
                </c:pt>
                <c:pt idx="478">
                  <c:v>39198</c:v>
                </c:pt>
                <c:pt idx="479">
                  <c:v>39199</c:v>
                </c:pt>
                <c:pt idx="480">
                  <c:v>39200</c:v>
                </c:pt>
                <c:pt idx="481">
                  <c:v>39201</c:v>
                </c:pt>
                <c:pt idx="482">
                  <c:v>39202</c:v>
                </c:pt>
                <c:pt idx="483">
                  <c:v>39203</c:v>
                </c:pt>
                <c:pt idx="484">
                  <c:v>39204</c:v>
                </c:pt>
                <c:pt idx="485">
                  <c:v>39205</c:v>
                </c:pt>
                <c:pt idx="486">
                  <c:v>39206</c:v>
                </c:pt>
                <c:pt idx="487">
                  <c:v>39207</c:v>
                </c:pt>
                <c:pt idx="488">
                  <c:v>39208</c:v>
                </c:pt>
                <c:pt idx="489">
                  <c:v>39209</c:v>
                </c:pt>
                <c:pt idx="490">
                  <c:v>39210</c:v>
                </c:pt>
                <c:pt idx="491">
                  <c:v>39211</c:v>
                </c:pt>
                <c:pt idx="492">
                  <c:v>39212</c:v>
                </c:pt>
                <c:pt idx="493">
                  <c:v>39213</c:v>
                </c:pt>
                <c:pt idx="494">
                  <c:v>39214</c:v>
                </c:pt>
                <c:pt idx="495">
                  <c:v>39215</c:v>
                </c:pt>
                <c:pt idx="496">
                  <c:v>39216</c:v>
                </c:pt>
                <c:pt idx="497">
                  <c:v>39217</c:v>
                </c:pt>
                <c:pt idx="498">
                  <c:v>39218</c:v>
                </c:pt>
                <c:pt idx="499">
                  <c:v>39219</c:v>
                </c:pt>
                <c:pt idx="500">
                  <c:v>39220</c:v>
                </c:pt>
                <c:pt idx="501">
                  <c:v>39221</c:v>
                </c:pt>
                <c:pt idx="502">
                  <c:v>39222</c:v>
                </c:pt>
                <c:pt idx="503">
                  <c:v>39223</c:v>
                </c:pt>
                <c:pt idx="504">
                  <c:v>39224</c:v>
                </c:pt>
                <c:pt idx="505">
                  <c:v>39225</c:v>
                </c:pt>
                <c:pt idx="506">
                  <c:v>39226</c:v>
                </c:pt>
                <c:pt idx="507">
                  <c:v>39227</c:v>
                </c:pt>
                <c:pt idx="508">
                  <c:v>39228</c:v>
                </c:pt>
                <c:pt idx="509">
                  <c:v>39229</c:v>
                </c:pt>
                <c:pt idx="510">
                  <c:v>39230</c:v>
                </c:pt>
                <c:pt idx="511">
                  <c:v>39231</c:v>
                </c:pt>
                <c:pt idx="512">
                  <c:v>39232</c:v>
                </c:pt>
                <c:pt idx="513">
                  <c:v>39233</c:v>
                </c:pt>
                <c:pt idx="514">
                  <c:v>39234</c:v>
                </c:pt>
                <c:pt idx="515">
                  <c:v>39235</c:v>
                </c:pt>
                <c:pt idx="516">
                  <c:v>39236</c:v>
                </c:pt>
                <c:pt idx="517">
                  <c:v>39237</c:v>
                </c:pt>
                <c:pt idx="518">
                  <c:v>39238</c:v>
                </c:pt>
                <c:pt idx="519">
                  <c:v>39239</c:v>
                </c:pt>
                <c:pt idx="520">
                  <c:v>39240</c:v>
                </c:pt>
                <c:pt idx="521">
                  <c:v>39241</c:v>
                </c:pt>
                <c:pt idx="522">
                  <c:v>39242</c:v>
                </c:pt>
                <c:pt idx="523">
                  <c:v>39243</c:v>
                </c:pt>
                <c:pt idx="524">
                  <c:v>39244</c:v>
                </c:pt>
                <c:pt idx="525">
                  <c:v>39245</c:v>
                </c:pt>
                <c:pt idx="526">
                  <c:v>39246</c:v>
                </c:pt>
                <c:pt idx="527">
                  <c:v>39247</c:v>
                </c:pt>
                <c:pt idx="528">
                  <c:v>39248</c:v>
                </c:pt>
                <c:pt idx="529">
                  <c:v>39249</c:v>
                </c:pt>
                <c:pt idx="530">
                  <c:v>39250</c:v>
                </c:pt>
                <c:pt idx="531">
                  <c:v>39251</c:v>
                </c:pt>
                <c:pt idx="532">
                  <c:v>39252</c:v>
                </c:pt>
                <c:pt idx="533">
                  <c:v>39253</c:v>
                </c:pt>
                <c:pt idx="534">
                  <c:v>39254</c:v>
                </c:pt>
                <c:pt idx="535">
                  <c:v>39255</c:v>
                </c:pt>
                <c:pt idx="536">
                  <c:v>39256</c:v>
                </c:pt>
                <c:pt idx="537">
                  <c:v>39257</c:v>
                </c:pt>
                <c:pt idx="538">
                  <c:v>39258</c:v>
                </c:pt>
                <c:pt idx="539">
                  <c:v>39259</c:v>
                </c:pt>
                <c:pt idx="540">
                  <c:v>39260</c:v>
                </c:pt>
                <c:pt idx="541">
                  <c:v>39261</c:v>
                </c:pt>
                <c:pt idx="542">
                  <c:v>39262</c:v>
                </c:pt>
                <c:pt idx="543">
                  <c:v>39263</c:v>
                </c:pt>
                <c:pt idx="544">
                  <c:v>39264</c:v>
                </c:pt>
                <c:pt idx="545">
                  <c:v>39265</c:v>
                </c:pt>
                <c:pt idx="546">
                  <c:v>39266</c:v>
                </c:pt>
                <c:pt idx="547">
                  <c:v>39267</c:v>
                </c:pt>
                <c:pt idx="548">
                  <c:v>39268</c:v>
                </c:pt>
                <c:pt idx="549">
                  <c:v>39269</c:v>
                </c:pt>
                <c:pt idx="550">
                  <c:v>39270</c:v>
                </c:pt>
                <c:pt idx="551">
                  <c:v>39271</c:v>
                </c:pt>
                <c:pt idx="552">
                  <c:v>39272</c:v>
                </c:pt>
                <c:pt idx="553">
                  <c:v>39273</c:v>
                </c:pt>
                <c:pt idx="554">
                  <c:v>39274</c:v>
                </c:pt>
                <c:pt idx="555">
                  <c:v>39275</c:v>
                </c:pt>
                <c:pt idx="556">
                  <c:v>39276</c:v>
                </c:pt>
                <c:pt idx="557">
                  <c:v>39277</c:v>
                </c:pt>
                <c:pt idx="558">
                  <c:v>39278</c:v>
                </c:pt>
                <c:pt idx="559">
                  <c:v>39279</c:v>
                </c:pt>
                <c:pt idx="560">
                  <c:v>39280</c:v>
                </c:pt>
                <c:pt idx="561">
                  <c:v>39281</c:v>
                </c:pt>
                <c:pt idx="562">
                  <c:v>39282</c:v>
                </c:pt>
                <c:pt idx="563">
                  <c:v>39283</c:v>
                </c:pt>
                <c:pt idx="564">
                  <c:v>39284</c:v>
                </c:pt>
                <c:pt idx="565">
                  <c:v>39285</c:v>
                </c:pt>
                <c:pt idx="566">
                  <c:v>39286</c:v>
                </c:pt>
                <c:pt idx="567">
                  <c:v>39287</c:v>
                </c:pt>
                <c:pt idx="568">
                  <c:v>39288</c:v>
                </c:pt>
                <c:pt idx="569">
                  <c:v>39289</c:v>
                </c:pt>
                <c:pt idx="570">
                  <c:v>39290</c:v>
                </c:pt>
                <c:pt idx="571">
                  <c:v>39291</c:v>
                </c:pt>
                <c:pt idx="572">
                  <c:v>39292</c:v>
                </c:pt>
                <c:pt idx="573">
                  <c:v>39293</c:v>
                </c:pt>
                <c:pt idx="574">
                  <c:v>39294</c:v>
                </c:pt>
                <c:pt idx="575">
                  <c:v>39295</c:v>
                </c:pt>
                <c:pt idx="576">
                  <c:v>39296</c:v>
                </c:pt>
                <c:pt idx="577">
                  <c:v>39297</c:v>
                </c:pt>
                <c:pt idx="578">
                  <c:v>39298</c:v>
                </c:pt>
                <c:pt idx="579">
                  <c:v>39299</c:v>
                </c:pt>
                <c:pt idx="580">
                  <c:v>39300</c:v>
                </c:pt>
                <c:pt idx="581">
                  <c:v>39301</c:v>
                </c:pt>
                <c:pt idx="582">
                  <c:v>39302</c:v>
                </c:pt>
                <c:pt idx="583">
                  <c:v>39303</c:v>
                </c:pt>
                <c:pt idx="584">
                  <c:v>39304</c:v>
                </c:pt>
                <c:pt idx="585">
                  <c:v>39305</c:v>
                </c:pt>
                <c:pt idx="586">
                  <c:v>39306</c:v>
                </c:pt>
                <c:pt idx="587">
                  <c:v>39307</c:v>
                </c:pt>
                <c:pt idx="588">
                  <c:v>39308</c:v>
                </c:pt>
                <c:pt idx="589">
                  <c:v>39309</c:v>
                </c:pt>
                <c:pt idx="590">
                  <c:v>39310</c:v>
                </c:pt>
                <c:pt idx="591">
                  <c:v>39311</c:v>
                </c:pt>
                <c:pt idx="592">
                  <c:v>39312</c:v>
                </c:pt>
                <c:pt idx="593">
                  <c:v>39313</c:v>
                </c:pt>
                <c:pt idx="594">
                  <c:v>39314</c:v>
                </c:pt>
                <c:pt idx="595">
                  <c:v>39315</c:v>
                </c:pt>
                <c:pt idx="596">
                  <c:v>39316</c:v>
                </c:pt>
                <c:pt idx="597">
                  <c:v>39317</c:v>
                </c:pt>
                <c:pt idx="598">
                  <c:v>39318</c:v>
                </c:pt>
                <c:pt idx="599">
                  <c:v>39319</c:v>
                </c:pt>
                <c:pt idx="600">
                  <c:v>39320</c:v>
                </c:pt>
                <c:pt idx="601">
                  <c:v>39321</c:v>
                </c:pt>
                <c:pt idx="602">
                  <c:v>39322</c:v>
                </c:pt>
                <c:pt idx="603">
                  <c:v>39323</c:v>
                </c:pt>
                <c:pt idx="604">
                  <c:v>39324</c:v>
                </c:pt>
                <c:pt idx="605">
                  <c:v>39325</c:v>
                </c:pt>
                <c:pt idx="606">
                  <c:v>39326</c:v>
                </c:pt>
                <c:pt idx="607">
                  <c:v>39327</c:v>
                </c:pt>
                <c:pt idx="608">
                  <c:v>39328</c:v>
                </c:pt>
                <c:pt idx="609">
                  <c:v>39329</c:v>
                </c:pt>
                <c:pt idx="610">
                  <c:v>39330</c:v>
                </c:pt>
                <c:pt idx="611">
                  <c:v>39331</c:v>
                </c:pt>
                <c:pt idx="612">
                  <c:v>39332</c:v>
                </c:pt>
                <c:pt idx="613">
                  <c:v>39333</c:v>
                </c:pt>
                <c:pt idx="614">
                  <c:v>39334</c:v>
                </c:pt>
                <c:pt idx="615">
                  <c:v>39335</c:v>
                </c:pt>
                <c:pt idx="616">
                  <c:v>39336</c:v>
                </c:pt>
                <c:pt idx="617">
                  <c:v>39337</c:v>
                </c:pt>
                <c:pt idx="618">
                  <c:v>39338</c:v>
                </c:pt>
                <c:pt idx="619">
                  <c:v>39339</c:v>
                </c:pt>
                <c:pt idx="620">
                  <c:v>39340</c:v>
                </c:pt>
                <c:pt idx="621">
                  <c:v>39341</c:v>
                </c:pt>
                <c:pt idx="622">
                  <c:v>39342</c:v>
                </c:pt>
                <c:pt idx="623">
                  <c:v>39343</c:v>
                </c:pt>
                <c:pt idx="624">
                  <c:v>39344</c:v>
                </c:pt>
                <c:pt idx="625">
                  <c:v>39345</c:v>
                </c:pt>
                <c:pt idx="626">
                  <c:v>39346</c:v>
                </c:pt>
                <c:pt idx="627">
                  <c:v>39347</c:v>
                </c:pt>
                <c:pt idx="628">
                  <c:v>39348</c:v>
                </c:pt>
                <c:pt idx="629">
                  <c:v>39349</c:v>
                </c:pt>
                <c:pt idx="630">
                  <c:v>39350</c:v>
                </c:pt>
                <c:pt idx="631">
                  <c:v>39351</c:v>
                </c:pt>
                <c:pt idx="632">
                  <c:v>39352</c:v>
                </c:pt>
                <c:pt idx="633">
                  <c:v>39353</c:v>
                </c:pt>
                <c:pt idx="634">
                  <c:v>39354</c:v>
                </c:pt>
                <c:pt idx="635">
                  <c:v>39355</c:v>
                </c:pt>
                <c:pt idx="636">
                  <c:v>39356</c:v>
                </c:pt>
                <c:pt idx="637">
                  <c:v>39357</c:v>
                </c:pt>
                <c:pt idx="638">
                  <c:v>39358</c:v>
                </c:pt>
                <c:pt idx="639">
                  <c:v>39359</c:v>
                </c:pt>
                <c:pt idx="640">
                  <c:v>39360</c:v>
                </c:pt>
                <c:pt idx="641">
                  <c:v>39361</c:v>
                </c:pt>
                <c:pt idx="642">
                  <c:v>39362</c:v>
                </c:pt>
                <c:pt idx="643">
                  <c:v>39363</c:v>
                </c:pt>
                <c:pt idx="644">
                  <c:v>39364</c:v>
                </c:pt>
                <c:pt idx="645">
                  <c:v>39365</c:v>
                </c:pt>
                <c:pt idx="646">
                  <c:v>39366</c:v>
                </c:pt>
                <c:pt idx="647">
                  <c:v>39367</c:v>
                </c:pt>
                <c:pt idx="648">
                  <c:v>39368</c:v>
                </c:pt>
                <c:pt idx="649">
                  <c:v>39369</c:v>
                </c:pt>
                <c:pt idx="650">
                  <c:v>39370</c:v>
                </c:pt>
                <c:pt idx="651">
                  <c:v>39371</c:v>
                </c:pt>
                <c:pt idx="652">
                  <c:v>39372</c:v>
                </c:pt>
                <c:pt idx="653">
                  <c:v>39373</c:v>
                </c:pt>
                <c:pt idx="654">
                  <c:v>39374</c:v>
                </c:pt>
                <c:pt idx="655">
                  <c:v>39375</c:v>
                </c:pt>
                <c:pt idx="656">
                  <c:v>39376</c:v>
                </c:pt>
                <c:pt idx="657">
                  <c:v>39377</c:v>
                </c:pt>
                <c:pt idx="658">
                  <c:v>39378</c:v>
                </c:pt>
                <c:pt idx="659">
                  <c:v>39379</c:v>
                </c:pt>
                <c:pt idx="660">
                  <c:v>39380</c:v>
                </c:pt>
                <c:pt idx="661">
                  <c:v>39381</c:v>
                </c:pt>
                <c:pt idx="662">
                  <c:v>39382</c:v>
                </c:pt>
                <c:pt idx="663">
                  <c:v>39383</c:v>
                </c:pt>
                <c:pt idx="664">
                  <c:v>39384</c:v>
                </c:pt>
                <c:pt idx="665">
                  <c:v>39385</c:v>
                </c:pt>
                <c:pt idx="666">
                  <c:v>39386</c:v>
                </c:pt>
                <c:pt idx="667">
                  <c:v>39387</c:v>
                </c:pt>
                <c:pt idx="668">
                  <c:v>39388</c:v>
                </c:pt>
                <c:pt idx="669">
                  <c:v>39389</c:v>
                </c:pt>
                <c:pt idx="670">
                  <c:v>39390</c:v>
                </c:pt>
                <c:pt idx="671">
                  <c:v>39391</c:v>
                </c:pt>
                <c:pt idx="672">
                  <c:v>39392</c:v>
                </c:pt>
                <c:pt idx="673">
                  <c:v>39393</c:v>
                </c:pt>
                <c:pt idx="674">
                  <c:v>39394</c:v>
                </c:pt>
                <c:pt idx="675">
                  <c:v>39395</c:v>
                </c:pt>
                <c:pt idx="676">
                  <c:v>39396</c:v>
                </c:pt>
                <c:pt idx="677">
                  <c:v>39397</c:v>
                </c:pt>
                <c:pt idx="678">
                  <c:v>39398</c:v>
                </c:pt>
                <c:pt idx="679">
                  <c:v>39399</c:v>
                </c:pt>
                <c:pt idx="680">
                  <c:v>39400</c:v>
                </c:pt>
                <c:pt idx="681">
                  <c:v>39401</c:v>
                </c:pt>
                <c:pt idx="682">
                  <c:v>39402</c:v>
                </c:pt>
                <c:pt idx="683">
                  <c:v>39403</c:v>
                </c:pt>
                <c:pt idx="684">
                  <c:v>39404</c:v>
                </c:pt>
                <c:pt idx="685">
                  <c:v>39405</c:v>
                </c:pt>
                <c:pt idx="686">
                  <c:v>39406</c:v>
                </c:pt>
                <c:pt idx="687">
                  <c:v>39407</c:v>
                </c:pt>
                <c:pt idx="688">
                  <c:v>39408</c:v>
                </c:pt>
                <c:pt idx="689">
                  <c:v>39409</c:v>
                </c:pt>
                <c:pt idx="690">
                  <c:v>39410</c:v>
                </c:pt>
                <c:pt idx="691">
                  <c:v>39411</c:v>
                </c:pt>
                <c:pt idx="692">
                  <c:v>39412</c:v>
                </c:pt>
                <c:pt idx="693">
                  <c:v>39413</c:v>
                </c:pt>
                <c:pt idx="694">
                  <c:v>39414</c:v>
                </c:pt>
                <c:pt idx="695">
                  <c:v>39415</c:v>
                </c:pt>
                <c:pt idx="696">
                  <c:v>39416</c:v>
                </c:pt>
                <c:pt idx="697">
                  <c:v>39417</c:v>
                </c:pt>
                <c:pt idx="698">
                  <c:v>39418</c:v>
                </c:pt>
                <c:pt idx="699">
                  <c:v>39419</c:v>
                </c:pt>
                <c:pt idx="700">
                  <c:v>39420</c:v>
                </c:pt>
                <c:pt idx="701">
                  <c:v>39421</c:v>
                </c:pt>
                <c:pt idx="702">
                  <c:v>39422</c:v>
                </c:pt>
                <c:pt idx="703">
                  <c:v>39423</c:v>
                </c:pt>
                <c:pt idx="704">
                  <c:v>39424</c:v>
                </c:pt>
                <c:pt idx="705">
                  <c:v>39425</c:v>
                </c:pt>
                <c:pt idx="706">
                  <c:v>39426</c:v>
                </c:pt>
                <c:pt idx="707">
                  <c:v>39427</c:v>
                </c:pt>
                <c:pt idx="708">
                  <c:v>39428</c:v>
                </c:pt>
                <c:pt idx="709">
                  <c:v>39429</c:v>
                </c:pt>
                <c:pt idx="710">
                  <c:v>39430</c:v>
                </c:pt>
                <c:pt idx="711">
                  <c:v>39431</c:v>
                </c:pt>
                <c:pt idx="712">
                  <c:v>39432</c:v>
                </c:pt>
                <c:pt idx="713">
                  <c:v>39433</c:v>
                </c:pt>
                <c:pt idx="714">
                  <c:v>39434</c:v>
                </c:pt>
                <c:pt idx="715">
                  <c:v>39435</c:v>
                </c:pt>
                <c:pt idx="716">
                  <c:v>39436</c:v>
                </c:pt>
                <c:pt idx="717">
                  <c:v>39437</c:v>
                </c:pt>
                <c:pt idx="718">
                  <c:v>39438</c:v>
                </c:pt>
                <c:pt idx="719">
                  <c:v>39439</c:v>
                </c:pt>
                <c:pt idx="720">
                  <c:v>39440</c:v>
                </c:pt>
                <c:pt idx="721">
                  <c:v>39441</c:v>
                </c:pt>
                <c:pt idx="722">
                  <c:v>39442</c:v>
                </c:pt>
                <c:pt idx="723">
                  <c:v>39443</c:v>
                </c:pt>
                <c:pt idx="724">
                  <c:v>39444</c:v>
                </c:pt>
                <c:pt idx="725">
                  <c:v>39445</c:v>
                </c:pt>
                <c:pt idx="726">
                  <c:v>39446</c:v>
                </c:pt>
                <c:pt idx="727">
                  <c:v>39447</c:v>
                </c:pt>
                <c:pt idx="728">
                  <c:v>39448</c:v>
                </c:pt>
                <c:pt idx="729">
                  <c:v>39449</c:v>
                </c:pt>
                <c:pt idx="730">
                  <c:v>39450</c:v>
                </c:pt>
                <c:pt idx="731">
                  <c:v>39451</c:v>
                </c:pt>
                <c:pt idx="732">
                  <c:v>39452</c:v>
                </c:pt>
                <c:pt idx="733">
                  <c:v>39453</c:v>
                </c:pt>
                <c:pt idx="734">
                  <c:v>39454</c:v>
                </c:pt>
                <c:pt idx="735">
                  <c:v>39455</c:v>
                </c:pt>
                <c:pt idx="736">
                  <c:v>39456</c:v>
                </c:pt>
                <c:pt idx="737">
                  <c:v>39457</c:v>
                </c:pt>
                <c:pt idx="738">
                  <c:v>39458</c:v>
                </c:pt>
                <c:pt idx="739">
                  <c:v>39459</c:v>
                </c:pt>
                <c:pt idx="740">
                  <c:v>39460</c:v>
                </c:pt>
                <c:pt idx="741">
                  <c:v>39461</c:v>
                </c:pt>
                <c:pt idx="742">
                  <c:v>39462</c:v>
                </c:pt>
                <c:pt idx="743">
                  <c:v>39463</c:v>
                </c:pt>
                <c:pt idx="744">
                  <c:v>39464</c:v>
                </c:pt>
                <c:pt idx="745">
                  <c:v>39465</c:v>
                </c:pt>
                <c:pt idx="746">
                  <c:v>39466</c:v>
                </c:pt>
                <c:pt idx="747">
                  <c:v>39467</c:v>
                </c:pt>
                <c:pt idx="748">
                  <c:v>39468</c:v>
                </c:pt>
                <c:pt idx="749">
                  <c:v>39469</c:v>
                </c:pt>
                <c:pt idx="750">
                  <c:v>39470</c:v>
                </c:pt>
                <c:pt idx="751">
                  <c:v>39471</c:v>
                </c:pt>
                <c:pt idx="752">
                  <c:v>39472</c:v>
                </c:pt>
                <c:pt idx="753">
                  <c:v>39473</c:v>
                </c:pt>
                <c:pt idx="754">
                  <c:v>39474</c:v>
                </c:pt>
                <c:pt idx="755">
                  <c:v>39475</c:v>
                </c:pt>
                <c:pt idx="756">
                  <c:v>39476</c:v>
                </c:pt>
                <c:pt idx="757">
                  <c:v>39477</c:v>
                </c:pt>
                <c:pt idx="758">
                  <c:v>39478</c:v>
                </c:pt>
                <c:pt idx="759">
                  <c:v>39479</c:v>
                </c:pt>
                <c:pt idx="760">
                  <c:v>39480</c:v>
                </c:pt>
                <c:pt idx="761">
                  <c:v>39481</c:v>
                </c:pt>
                <c:pt idx="762">
                  <c:v>39482</c:v>
                </c:pt>
                <c:pt idx="763">
                  <c:v>39483</c:v>
                </c:pt>
                <c:pt idx="764">
                  <c:v>39484</c:v>
                </c:pt>
                <c:pt idx="765">
                  <c:v>39485</c:v>
                </c:pt>
                <c:pt idx="766">
                  <c:v>39486</c:v>
                </c:pt>
                <c:pt idx="767">
                  <c:v>39487</c:v>
                </c:pt>
                <c:pt idx="768">
                  <c:v>39488</c:v>
                </c:pt>
                <c:pt idx="769">
                  <c:v>39489</c:v>
                </c:pt>
                <c:pt idx="770">
                  <c:v>39490</c:v>
                </c:pt>
                <c:pt idx="771">
                  <c:v>39491</c:v>
                </c:pt>
                <c:pt idx="772">
                  <c:v>39492</c:v>
                </c:pt>
                <c:pt idx="773">
                  <c:v>39493</c:v>
                </c:pt>
                <c:pt idx="774">
                  <c:v>39494</c:v>
                </c:pt>
                <c:pt idx="775">
                  <c:v>39495</c:v>
                </c:pt>
                <c:pt idx="776">
                  <c:v>39496</c:v>
                </c:pt>
                <c:pt idx="777">
                  <c:v>39497</c:v>
                </c:pt>
                <c:pt idx="778">
                  <c:v>39498</c:v>
                </c:pt>
                <c:pt idx="779">
                  <c:v>39499</c:v>
                </c:pt>
                <c:pt idx="780">
                  <c:v>39500</c:v>
                </c:pt>
                <c:pt idx="781">
                  <c:v>39501</c:v>
                </c:pt>
                <c:pt idx="782">
                  <c:v>39502</c:v>
                </c:pt>
                <c:pt idx="783">
                  <c:v>39503</c:v>
                </c:pt>
                <c:pt idx="784">
                  <c:v>39504</c:v>
                </c:pt>
                <c:pt idx="785">
                  <c:v>39505</c:v>
                </c:pt>
                <c:pt idx="786">
                  <c:v>39506</c:v>
                </c:pt>
                <c:pt idx="787">
                  <c:v>39507</c:v>
                </c:pt>
                <c:pt idx="788">
                  <c:v>39508</c:v>
                </c:pt>
                <c:pt idx="789">
                  <c:v>39509</c:v>
                </c:pt>
                <c:pt idx="790">
                  <c:v>39510</c:v>
                </c:pt>
                <c:pt idx="791">
                  <c:v>39511</c:v>
                </c:pt>
                <c:pt idx="792">
                  <c:v>39512</c:v>
                </c:pt>
                <c:pt idx="793">
                  <c:v>39513</c:v>
                </c:pt>
                <c:pt idx="794">
                  <c:v>39514</c:v>
                </c:pt>
                <c:pt idx="795">
                  <c:v>39515</c:v>
                </c:pt>
                <c:pt idx="796">
                  <c:v>39516</c:v>
                </c:pt>
                <c:pt idx="797">
                  <c:v>39517</c:v>
                </c:pt>
                <c:pt idx="798">
                  <c:v>39518</c:v>
                </c:pt>
                <c:pt idx="799">
                  <c:v>39519</c:v>
                </c:pt>
                <c:pt idx="800">
                  <c:v>39520</c:v>
                </c:pt>
                <c:pt idx="801">
                  <c:v>39521</c:v>
                </c:pt>
                <c:pt idx="802">
                  <c:v>39522</c:v>
                </c:pt>
                <c:pt idx="803">
                  <c:v>39523</c:v>
                </c:pt>
                <c:pt idx="804">
                  <c:v>39524</c:v>
                </c:pt>
                <c:pt idx="805">
                  <c:v>39525</c:v>
                </c:pt>
                <c:pt idx="806">
                  <c:v>39526</c:v>
                </c:pt>
                <c:pt idx="807">
                  <c:v>39527</c:v>
                </c:pt>
                <c:pt idx="808">
                  <c:v>39528</c:v>
                </c:pt>
                <c:pt idx="809">
                  <c:v>39529</c:v>
                </c:pt>
                <c:pt idx="810">
                  <c:v>39530</c:v>
                </c:pt>
                <c:pt idx="811">
                  <c:v>39531</c:v>
                </c:pt>
                <c:pt idx="812">
                  <c:v>39532</c:v>
                </c:pt>
                <c:pt idx="813">
                  <c:v>39533</c:v>
                </c:pt>
                <c:pt idx="814">
                  <c:v>39534</c:v>
                </c:pt>
                <c:pt idx="815">
                  <c:v>39535</c:v>
                </c:pt>
                <c:pt idx="816">
                  <c:v>39536</c:v>
                </c:pt>
                <c:pt idx="817">
                  <c:v>39537</c:v>
                </c:pt>
                <c:pt idx="818">
                  <c:v>39538</c:v>
                </c:pt>
                <c:pt idx="819">
                  <c:v>39539</c:v>
                </c:pt>
                <c:pt idx="820">
                  <c:v>39540</c:v>
                </c:pt>
                <c:pt idx="821">
                  <c:v>39541</c:v>
                </c:pt>
                <c:pt idx="822">
                  <c:v>39542</c:v>
                </c:pt>
                <c:pt idx="823">
                  <c:v>39543</c:v>
                </c:pt>
                <c:pt idx="824">
                  <c:v>39544</c:v>
                </c:pt>
                <c:pt idx="825">
                  <c:v>39545</c:v>
                </c:pt>
                <c:pt idx="826">
                  <c:v>39546</c:v>
                </c:pt>
                <c:pt idx="827">
                  <c:v>39547</c:v>
                </c:pt>
                <c:pt idx="828">
                  <c:v>39548</c:v>
                </c:pt>
                <c:pt idx="829">
                  <c:v>39549</c:v>
                </c:pt>
                <c:pt idx="830">
                  <c:v>39550</c:v>
                </c:pt>
                <c:pt idx="831">
                  <c:v>39551</c:v>
                </c:pt>
                <c:pt idx="832">
                  <c:v>39552</c:v>
                </c:pt>
                <c:pt idx="833">
                  <c:v>39553</c:v>
                </c:pt>
                <c:pt idx="834">
                  <c:v>39554</c:v>
                </c:pt>
                <c:pt idx="835">
                  <c:v>39555</c:v>
                </c:pt>
                <c:pt idx="836">
                  <c:v>39556</c:v>
                </c:pt>
                <c:pt idx="837">
                  <c:v>39557</c:v>
                </c:pt>
                <c:pt idx="838">
                  <c:v>39558</c:v>
                </c:pt>
                <c:pt idx="839">
                  <c:v>39559</c:v>
                </c:pt>
                <c:pt idx="840">
                  <c:v>39560</c:v>
                </c:pt>
                <c:pt idx="841">
                  <c:v>39561</c:v>
                </c:pt>
                <c:pt idx="842">
                  <c:v>39562</c:v>
                </c:pt>
                <c:pt idx="843">
                  <c:v>39563</c:v>
                </c:pt>
                <c:pt idx="844">
                  <c:v>39564</c:v>
                </c:pt>
                <c:pt idx="845">
                  <c:v>39565</c:v>
                </c:pt>
                <c:pt idx="846">
                  <c:v>39566</c:v>
                </c:pt>
                <c:pt idx="847">
                  <c:v>39567</c:v>
                </c:pt>
                <c:pt idx="848">
                  <c:v>39568</c:v>
                </c:pt>
                <c:pt idx="849">
                  <c:v>39569</c:v>
                </c:pt>
                <c:pt idx="850">
                  <c:v>39570</c:v>
                </c:pt>
                <c:pt idx="851">
                  <c:v>39571</c:v>
                </c:pt>
                <c:pt idx="852">
                  <c:v>39572</c:v>
                </c:pt>
                <c:pt idx="853">
                  <c:v>39573</c:v>
                </c:pt>
                <c:pt idx="854">
                  <c:v>39574</c:v>
                </c:pt>
                <c:pt idx="855">
                  <c:v>39575</c:v>
                </c:pt>
                <c:pt idx="856">
                  <c:v>39576</c:v>
                </c:pt>
                <c:pt idx="857">
                  <c:v>39577</c:v>
                </c:pt>
                <c:pt idx="858">
                  <c:v>39578</c:v>
                </c:pt>
                <c:pt idx="859">
                  <c:v>39579</c:v>
                </c:pt>
                <c:pt idx="860">
                  <c:v>39580</c:v>
                </c:pt>
                <c:pt idx="861">
                  <c:v>39581</c:v>
                </c:pt>
                <c:pt idx="862">
                  <c:v>39582</c:v>
                </c:pt>
                <c:pt idx="863">
                  <c:v>39583</c:v>
                </c:pt>
                <c:pt idx="864">
                  <c:v>39584</c:v>
                </c:pt>
                <c:pt idx="865">
                  <c:v>39585</c:v>
                </c:pt>
                <c:pt idx="866">
                  <c:v>39586</c:v>
                </c:pt>
                <c:pt idx="867">
                  <c:v>39587</c:v>
                </c:pt>
                <c:pt idx="868">
                  <c:v>39588</c:v>
                </c:pt>
                <c:pt idx="869">
                  <c:v>39589</c:v>
                </c:pt>
                <c:pt idx="870">
                  <c:v>39590</c:v>
                </c:pt>
                <c:pt idx="871">
                  <c:v>39591</c:v>
                </c:pt>
                <c:pt idx="872">
                  <c:v>39592</c:v>
                </c:pt>
                <c:pt idx="873">
                  <c:v>39593</c:v>
                </c:pt>
                <c:pt idx="874">
                  <c:v>39594</c:v>
                </c:pt>
                <c:pt idx="875">
                  <c:v>39595</c:v>
                </c:pt>
                <c:pt idx="876">
                  <c:v>39596</c:v>
                </c:pt>
                <c:pt idx="877">
                  <c:v>39597</c:v>
                </c:pt>
                <c:pt idx="878">
                  <c:v>39598</c:v>
                </c:pt>
                <c:pt idx="879">
                  <c:v>39599</c:v>
                </c:pt>
                <c:pt idx="880">
                  <c:v>39600</c:v>
                </c:pt>
                <c:pt idx="881">
                  <c:v>39601</c:v>
                </c:pt>
                <c:pt idx="882">
                  <c:v>39602</c:v>
                </c:pt>
                <c:pt idx="883">
                  <c:v>39603</c:v>
                </c:pt>
                <c:pt idx="884">
                  <c:v>39604</c:v>
                </c:pt>
                <c:pt idx="885">
                  <c:v>39605</c:v>
                </c:pt>
                <c:pt idx="886">
                  <c:v>39606</c:v>
                </c:pt>
                <c:pt idx="887">
                  <c:v>39607</c:v>
                </c:pt>
                <c:pt idx="888">
                  <c:v>39608</c:v>
                </c:pt>
                <c:pt idx="889">
                  <c:v>39609</c:v>
                </c:pt>
                <c:pt idx="890">
                  <c:v>39610</c:v>
                </c:pt>
                <c:pt idx="891">
                  <c:v>39611</c:v>
                </c:pt>
                <c:pt idx="892">
                  <c:v>39612</c:v>
                </c:pt>
                <c:pt idx="893">
                  <c:v>39613</c:v>
                </c:pt>
                <c:pt idx="894">
                  <c:v>39614</c:v>
                </c:pt>
                <c:pt idx="895">
                  <c:v>39615</c:v>
                </c:pt>
                <c:pt idx="896">
                  <c:v>39616</c:v>
                </c:pt>
                <c:pt idx="897">
                  <c:v>39617</c:v>
                </c:pt>
                <c:pt idx="898">
                  <c:v>39618</c:v>
                </c:pt>
                <c:pt idx="899">
                  <c:v>39619</c:v>
                </c:pt>
                <c:pt idx="900">
                  <c:v>39620</c:v>
                </c:pt>
                <c:pt idx="901">
                  <c:v>39621</c:v>
                </c:pt>
                <c:pt idx="902">
                  <c:v>39622</c:v>
                </c:pt>
                <c:pt idx="903">
                  <c:v>39623</c:v>
                </c:pt>
                <c:pt idx="904">
                  <c:v>39624</c:v>
                </c:pt>
                <c:pt idx="905">
                  <c:v>39625</c:v>
                </c:pt>
                <c:pt idx="906">
                  <c:v>39626</c:v>
                </c:pt>
                <c:pt idx="907">
                  <c:v>39627</c:v>
                </c:pt>
                <c:pt idx="908">
                  <c:v>39628</c:v>
                </c:pt>
                <c:pt idx="909">
                  <c:v>39629</c:v>
                </c:pt>
                <c:pt idx="910">
                  <c:v>39630</c:v>
                </c:pt>
                <c:pt idx="911">
                  <c:v>39631</c:v>
                </c:pt>
                <c:pt idx="912">
                  <c:v>39632</c:v>
                </c:pt>
                <c:pt idx="913">
                  <c:v>39633</c:v>
                </c:pt>
                <c:pt idx="914">
                  <c:v>39634</c:v>
                </c:pt>
                <c:pt idx="915">
                  <c:v>39635</c:v>
                </c:pt>
                <c:pt idx="916">
                  <c:v>39636</c:v>
                </c:pt>
                <c:pt idx="917">
                  <c:v>39637</c:v>
                </c:pt>
                <c:pt idx="918">
                  <c:v>39638</c:v>
                </c:pt>
                <c:pt idx="919">
                  <c:v>39639</c:v>
                </c:pt>
                <c:pt idx="920">
                  <c:v>39640</c:v>
                </c:pt>
                <c:pt idx="921">
                  <c:v>39641</c:v>
                </c:pt>
                <c:pt idx="922">
                  <c:v>39642</c:v>
                </c:pt>
                <c:pt idx="923">
                  <c:v>39643</c:v>
                </c:pt>
                <c:pt idx="924">
                  <c:v>39644</c:v>
                </c:pt>
                <c:pt idx="925">
                  <c:v>39645</c:v>
                </c:pt>
                <c:pt idx="926">
                  <c:v>39646</c:v>
                </c:pt>
                <c:pt idx="927">
                  <c:v>39647</c:v>
                </c:pt>
                <c:pt idx="928">
                  <c:v>39648</c:v>
                </c:pt>
                <c:pt idx="929">
                  <c:v>39649</c:v>
                </c:pt>
                <c:pt idx="930">
                  <c:v>39650</c:v>
                </c:pt>
                <c:pt idx="931">
                  <c:v>39651</c:v>
                </c:pt>
                <c:pt idx="932">
                  <c:v>39652</c:v>
                </c:pt>
                <c:pt idx="933">
                  <c:v>39653</c:v>
                </c:pt>
                <c:pt idx="934">
                  <c:v>39654</c:v>
                </c:pt>
                <c:pt idx="935">
                  <c:v>39655</c:v>
                </c:pt>
                <c:pt idx="936">
                  <c:v>39656</c:v>
                </c:pt>
                <c:pt idx="937">
                  <c:v>39657</c:v>
                </c:pt>
                <c:pt idx="938">
                  <c:v>39658</c:v>
                </c:pt>
                <c:pt idx="939">
                  <c:v>39659</c:v>
                </c:pt>
                <c:pt idx="940">
                  <c:v>39660</c:v>
                </c:pt>
                <c:pt idx="941">
                  <c:v>39661</c:v>
                </c:pt>
                <c:pt idx="942">
                  <c:v>39662</c:v>
                </c:pt>
                <c:pt idx="943">
                  <c:v>39663</c:v>
                </c:pt>
                <c:pt idx="944">
                  <c:v>39664</c:v>
                </c:pt>
                <c:pt idx="945">
                  <c:v>39665</c:v>
                </c:pt>
                <c:pt idx="946">
                  <c:v>39666</c:v>
                </c:pt>
                <c:pt idx="947">
                  <c:v>39667</c:v>
                </c:pt>
                <c:pt idx="948">
                  <c:v>39668</c:v>
                </c:pt>
                <c:pt idx="949">
                  <c:v>39669</c:v>
                </c:pt>
                <c:pt idx="950">
                  <c:v>39670</c:v>
                </c:pt>
                <c:pt idx="951">
                  <c:v>39671</c:v>
                </c:pt>
                <c:pt idx="952">
                  <c:v>39672</c:v>
                </c:pt>
                <c:pt idx="953">
                  <c:v>39673</c:v>
                </c:pt>
                <c:pt idx="954">
                  <c:v>39674</c:v>
                </c:pt>
                <c:pt idx="955">
                  <c:v>39675</c:v>
                </c:pt>
                <c:pt idx="956">
                  <c:v>39676</c:v>
                </c:pt>
                <c:pt idx="957">
                  <c:v>39677</c:v>
                </c:pt>
                <c:pt idx="958">
                  <c:v>39678</c:v>
                </c:pt>
                <c:pt idx="959">
                  <c:v>39679</c:v>
                </c:pt>
                <c:pt idx="960">
                  <c:v>39680</c:v>
                </c:pt>
                <c:pt idx="961">
                  <c:v>39681</c:v>
                </c:pt>
                <c:pt idx="962">
                  <c:v>39682</c:v>
                </c:pt>
                <c:pt idx="963">
                  <c:v>39683</c:v>
                </c:pt>
                <c:pt idx="964">
                  <c:v>39684</c:v>
                </c:pt>
                <c:pt idx="965">
                  <c:v>39685</c:v>
                </c:pt>
                <c:pt idx="966">
                  <c:v>39686</c:v>
                </c:pt>
                <c:pt idx="967">
                  <c:v>39687</c:v>
                </c:pt>
                <c:pt idx="968">
                  <c:v>39688</c:v>
                </c:pt>
                <c:pt idx="969">
                  <c:v>39689</c:v>
                </c:pt>
                <c:pt idx="970">
                  <c:v>39690</c:v>
                </c:pt>
                <c:pt idx="971">
                  <c:v>39691</c:v>
                </c:pt>
                <c:pt idx="972">
                  <c:v>39692</c:v>
                </c:pt>
                <c:pt idx="973">
                  <c:v>39693</c:v>
                </c:pt>
                <c:pt idx="974">
                  <c:v>39694</c:v>
                </c:pt>
                <c:pt idx="975">
                  <c:v>39695</c:v>
                </c:pt>
                <c:pt idx="976">
                  <c:v>39696</c:v>
                </c:pt>
                <c:pt idx="977">
                  <c:v>39697</c:v>
                </c:pt>
                <c:pt idx="978">
                  <c:v>39698</c:v>
                </c:pt>
                <c:pt idx="979">
                  <c:v>39699</c:v>
                </c:pt>
                <c:pt idx="980">
                  <c:v>39700</c:v>
                </c:pt>
                <c:pt idx="981">
                  <c:v>39701</c:v>
                </c:pt>
                <c:pt idx="982">
                  <c:v>39702</c:v>
                </c:pt>
                <c:pt idx="983">
                  <c:v>39703</c:v>
                </c:pt>
                <c:pt idx="984">
                  <c:v>39704</c:v>
                </c:pt>
                <c:pt idx="985">
                  <c:v>39705</c:v>
                </c:pt>
                <c:pt idx="986">
                  <c:v>39706</c:v>
                </c:pt>
                <c:pt idx="987">
                  <c:v>39707</c:v>
                </c:pt>
                <c:pt idx="988">
                  <c:v>39708</c:v>
                </c:pt>
                <c:pt idx="989">
                  <c:v>39709</c:v>
                </c:pt>
                <c:pt idx="990">
                  <c:v>39710</c:v>
                </c:pt>
                <c:pt idx="991">
                  <c:v>39711</c:v>
                </c:pt>
                <c:pt idx="992">
                  <c:v>39712</c:v>
                </c:pt>
                <c:pt idx="993">
                  <c:v>39713</c:v>
                </c:pt>
                <c:pt idx="994">
                  <c:v>39714</c:v>
                </c:pt>
                <c:pt idx="995">
                  <c:v>39715</c:v>
                </c:pt>
                <c:pt idx="996">
                  <c:v>39716</c:v>
                </c:pt>
                <c:pt idx="997">
                  <c:v>39717</c:v>
                </c:pt>
                <c:pt idx="998">
                  <c:v>39718</c:v>
                </c:pt>
                <c:pt idx="999">
                  <c:v>39719</c:v>
                </c:pt>
                <c:pt idx="1000">
                  <c:v>39720</c:v>
                </c:pt>
                <c:pt idx="1001">
                  <c:v>39721</c:v>
                </c:pt>
                <c:pt idx="1002">
                  <c:v>39722</c:v>
                </c:pt>
                <c:pt idx="1003">
                  <c:v>39723</c:v>
                </c:pt>
                <c:pt idx="1004">
                  <c:v>39724</c:v>
                </c:pt>
                <c:pt idx="1005">
                  <c:v>39725</c:v>
                </c:pt>
                <c:pt idx="1006">
                  <c:v>39726</c:v>
                </c:pt>
                <c:pt idx="1007">
                  <c:v>39727</c:v>
                </c:pt>
                <c:pt idx="1008">
                  <c:v>39728</c:v>
                </c:pt>
                <c:pt idx="1009">
                  <c:v>39729</c:v>
                </c:pt>
                <c:pt idx="1010">
                  <c:v>39730</c:v>
                </c:pt>
                <c:pt idx="1011">
                  <c:v>39731</c:v>
                </c:pt>
                <c:pt idx="1012">
                  <c:v>39732</c:v>
                </c:pt>
                <c:pt idx="1013">
                  <c:v>39733</c:v>
                </c:pt>
                <c:pt idx="1014">
                  <c:v>39734</c:v>
                </c:pt>
                <c:pt idx="1015">
                  <c:v>39735</c:v>
                </c:pt>
                <c:pt idx="1016">
                  <c:v>39736</c:v>
                </c:pt>
                <c:pt idx="1017">
                  <c:v>39737</c:v>
                </c:pt>
                <c:pt idx="1018">
                  <c:v>39738</c:v>
                </c:pt>
                <c:pt idx="1019">
                  <c:v>39739</c:v>
                </c:pt>
                <c:pt idx="1020">
                  <c:v>39740</c:v>
                </c:pt>
                <c:pt idx="1021">
                  <c:v>39741</c:v>
                </c:pt>
                <c:pt idx="1022">
                  <c:v>39742</c:v>
                </c:pt>
                <c:pt idx="1023">
                  <c:v>39743</c:v>
                </c:pt>
                <c:pt idx="1024">
                  <c:v>39744</c:v>
                </c:pt>
                <c:pt idx="1025">
                  <c:v>39745</c:v>
                </c:pt>
                <c:pt idx="1026">
                  <c:v>39746</c:v>
                </c:pt>
                <c:pt idx="1027">
                  <c:v>39747</c:v>
                </c:pt>
                <c:pt idx="1028">
                  <c:v>39748</c:v>
                </c:pt>
                <c:pt idx="1029">
                  <c:v>39749</c:v>
                </c:pt>
                <c:pt idx="1030">
                  <c:v>39750</c:v>
                </c:pt>
                <c:pt idx="1031">
                  <c:v>39751</c:v>
                </c:pt>
                <c:pt idx="1032">
                  <c:v>39752</c:v>
                </c:pt>
                <c:pt idx="1033">
                  <c:v>39753</c:v>
                </c:pt>
                <c:pt idx="1034">
                  <c:v>39754</c:v>
                </c:pt>
                <c:pt idx="1035">
                  <c:v>39755</c:v>
                </c:pt>
                <c:pt idx="1036">
                  <c:v>39756</c:v>
                </c:pt>
                <c:pt idx="1037">
                  <c:v>39757</c:v>
                </c:pt>
                <c:pt idx="1038">
                  <c:v>39758</c:v>
                </c:pt>
                <c:pt idx="1039">
                  <c:v>39759</c:v>
                </c:pt>
                <c:pt idx="1040">
                  <c:v>39760</c:v>
                </c:pt>
                <c:pt idx="1041">
                  <c:v>39761</c:v>
                </c:pt>
                <c:pt idx="1042">
                  <c:v>39762</c:v>
                </c:pt>
                <c:pt idx="1043">
                  <c:v>39763</c:v>
                </c:pt>
                <c:pt idx="1044">
                  <c:v>39764</c:v>
                </c:pt>
                <c:pt idx="1045">
                  <c:v>39765</c:v>
                </c:pt>
                <c:pt idx="1046">
                  <c:v>39766</c:v>
                </c:pt>
                <c:pt idx="1047">
                  <c:v>39767</c:v>
                </c:pt>
                <c:pt idx="1048">
                  <c:v>39768</c:v>
                </c:pt>
                <c:pt idx="1049">
                  <c:v>39769</c:v>
                </c:pt>
                <c:pt idx="1050">
                  <c:v>39770</c:v>
                </c:pt>
                <c:pt idx="1051">
                  <c:v>39771</c:v>
                </c:pt>
                <c:pt idx="1052">
                  <c:v>39772</c:v>
                </c:pt>
                <c:pt idx="1053">
                  <c:v>39773</c:v>
                </c:pt>
                <c:pt idx="1054">
                  <c:v>39774</c:v>
                </c:pt>
                <c:pt idx="1055">
                  <c:v>39775</c:v>
                </c:pt>
                <c:pt idx="1056">
                  <c:v>39776</c:v>
                </c:pt>
                <c:pt idx="1057">
                  <c:v>39777</c:v>
                </c:pt>
                <c:pt idx="1058">
                  <c:v>39778</c:v>
                </c:pt>
                <c:pt idx="1059">
                  <c:v>39779</c:v>
                </c:pt>
                <c:pt idx="1060">
                  <c:v>39780</c:v>
                </c:pt>
                <c:pt idx="1061">
                  <c:v>39781</c:v>
                </c:pt>
                <c:pt idx="1062">
                  <c:v>39782</c:v>
                </c:pt>
                <c:pt idx="1063">
                  <c:v>39783</c:v>
                </c:pt>
                <c:pt idx="1064">
                  <c:v>39784</c:v>
                </c:pt>
                <c:pt idx="1065">
                  <c:v>39785</c:v>
                </c:pt>
                <c:pt idx="1066">
                  <c:v>39786</c:v>
                </c:pt>
                <c:pt idx="1067">
                  <c:v>39787</c:v>
                </c:pt>
                <c:pt idx="1068">
                  <c:v>39788</c:v>
                </c:pt>
                <c:pt idx="1069">
                  <c:v>39789</c:v>
                </c:pt>
                <c:pt idx="1070">
                  <c:v>39790</c:v>
                </c:pt>
                <c:pt idx="1071">
                  <c:v>39791</c:v>
                </c:pt>
                <c:pt idx="1072">
                  <c:v>39792</c:v>
                </c:pt>
                <c:pt idx="1073">
                  <c:v>39793</c:v>
                </c:pt>
                <c:pt idx="1074">
                  <c:v>39794</c:v>
                </c:pt>
                <c:pt idx="1075">
                  <c:v>39795</c:v>
                </c:pt>
                <c:pt idx="1076">
                  <c:v>39796</c:v>
                </c:pt>
                <c:pt idx="1077">
                  <c:v>39797</c:v>
                </c:pt>
                <c:pt idx="1078">
                  <c:v>39798</c:v>
                </c:pt>
                <c:pt idx="1079">
                  <c:v>39799</c:v>
                </c:pt>
                <c:pt idx="1080">
                  <c:v>39800</c:v>
                </c:pt>
                <c:pt idx="1081">
                  <c:v>39801</c:v>
                </c:pt>
                <c:pt idx="1082">
                  <c:v>39802</c:v>
                </c:pt>
                <c:pt idx="1083">
                  <c:v>39803</c:v>
                </c:pt>
                <c:pt idx="1084">
                  <c:v>39804</c:v>
                </c:pt>
                <c:pt idx="1085">
                  <c:v>39805</c:v>
                </c:pt>
                <c:pt idx="1086">
                  <c:v>39806</c:v>
                </c:pt>
                <c:pt idx="1087">
                  <c:v>39807</c:v>
                </c:pt>
                <c:pt idx="1088">
                  <c:v>39808</c:v>
                </c:pt>
                <c:pt idx="1089">
                  <c:v>39809</c:v>
                </c:pt>
                <c:pt idx="1090">
                  <c:v>39810</c:v>
                </c:pt>
                <c:pt idx="1091">
                  <c:v>39811</c:v>
                </c:pt>
                <c:pt idx="1092">
                  <c:v>39812</c:v>
                </c:pt>
                <c:pt idx="1093">
                  <c:v>39813</c:v>
                </c:pt>
                <c:pt idx="1094">
                  <c:v>39814</c:v>
                </c:pt>
                <c:pt idx="1095">
                  <c:v>39815</c:v>
                </c:pt>
                <c:pt idx="1096">
                  <c:v>39816</c:v>
                </c:pt>
                <c:pt idx="1097">
                  <c:v>39817</c:v>
                </c:pt>
                <c:pt idx="1098">
                  <c:v>39818</c:v>
                </c:pt>
                <c:pt idx="1099">
                  <c:v>39819</c:v>
                </c:pt>
                <c:pt idx="1100">
                  <c:v>39820</c:v>
                </c:pt>
                <c:pt idx="1101">
                  <c:v>39821</c:v>
                </c:pt>
                <c:pt idx="1102">
                  <c:v>39822</c:v>
                </c:pt>
                <c:pt idx="1103">
                  <c:v>39823</c:v>
                </c:pt>
                <c:pt idx="1104">
                  <c:v>39824</c:v>
                </c:pt>
                <c:pt idx="1105">
                  <c:v>39825</c:v>
                </c:pt>
                <c:pt idx="1106">
                  <c:v>39826</c:v>
                </c:pt>
                <c:pt idx="1107">
                  <c:v>39827</c:v>
                </c:pt>
                <c:pt idx="1108">
                  <c:v>39828</c:v>
                </c:pt>
                <c:pt idx="1109">
                  <c:v>39829</c:v>
                </c:pt>
                <c:pt idx="1110">
                  <c:v>39830</c:v>
                </c:pt>
                <c:pt idx="1111">
                  <c:v>39831</c:v>
                </c:pt>
                <c:pt idx="1112">
                  <c:v>39832</c:v>
                </c:pt>
                <c:pt idx="1113">
                  <c:v>39833</c:v>
                </c:pt>
                <c:pt idx="1114">
                  <c:v>39834</c:v>
                </c:pt>
                <c:pt idx="1115">
                  <c:v>39835</c:v>
                </c:pt>
                <c:pt idx="1116">
                  <c:v>39836</c:v>
                </c:pt>
                <c:pt idx="1117">
                  <c:v>39837</c:v>
                </c:pt>
                <c:pt idx="1118">
                  <c:v>39838</c:v>
                </c:pt>
                <c:pt idx="1119">
                  <c:v>39839</c:v>
                </c:pt>
                <c:pt idx="1120">
                  <c:v>39840</c:v>
                </c:pt>
                <c:pt idx="1121">
                  <c:v>39841</c:v>
                </c:pt>
                <c:pt idx="1122">
                  <c:v>39842</c:v>
                </c:pt>
                <c:pt idx="1123">
                  <c:v>39843</c:v>
                </c:pt>
                <c:pt idx="1124">
                  <c:v>39844</c:v>
                </c:pt>
                <c:pt idx="1125">
                  <c:v>39845</c:v>
                </c:pt>
                <c:pt idx="1126">
                  <c:v>39846</c:v>
                </c:pt>
                <c:pt idx="1127">
                  <c:v>39847</c:v>
                </c:pt>
                <c:pt idx="1128">
                  <c:v>39848</c:v>
                </c:pt>
                <c:pt idx="1129">
                  <c:v>39849</c:v>
                </c:pt>
                <c:pt idx="1130">
                  <c:v>39850</c:v>
                </c:pt>
                <c:pt idx="1131">
                  <c:v>39851</c:v>
                </c:pt>
                <c:pt idx="1132">
                  <c:v>39852</c:v>
                </c:pt>
                <c:pt idx="1133">
                  <c:v>39853</c:v>
                </c:pt>
                <c:pt idx="1134">
                  <c:v>39854</c:v>
                </c:pt>
                <c:pt idx="1135">
                  <c:v>39855</c:v>
                </c:pt>
                <c:pt idx="1136">
                  <c:v>39856</c:v>
                </c:pt>
                <c:pt idx="1137">
                  <c:v>39857</c:v>
                </c:pt>
                <c:pt idx="1138">
                  <c:v>39858</c:v>
                </c:pt>
                <c:pt idx="1139">
                  <c:v>39859</c:v>
                </c:pt>
                <c:pt idx="1140">
                  <c:v>39860</c:v>
                </c:pt>
                <c:pt idx="1141">
                  <c:v>39861</c:v>
                </c:pt>
                <c:pt idx="1142">
                  <c:v>39862</c:v>
                </c:pt>
                <c:pt idx="1143">
                  <c:v>39863</c:v>
                </c:pt>
                <c:pt idx="1144">
                  <c:v>39864</c:v>
                </c:pt>
                <c:pt idx="1145">
                  <c:v>39865</c:v>
                </c:pt>
                <c:pt idx="1146">
                  <c:v>39866</c:v>
                </c:pt>
                <c:pt idx="1147">
                  <c:v>39867</c:v>
                </c:pt>
                <c:pt idx="1148">
                  <c:v>39868</c:v>
                </c:pt>
                <c:pt idx="1149">
                  <c:v>39869</c:v>
                </c:pt>
                <c:pt idx="1150">
                  <c:v>39870</c:v>
                </c:pt>
                <c:pt idx="1151">
                  <c:v>39871</c:v>
                </c:pt>
                <c:pt idx="1152">
                  <c:v>39872</c:v>
                </c:pt>
                <c:pt idx="1153">
                  <c:v>39873</c:v>
                </c:pt>
                <c:pt idx="1154">
                  <c:v>39874</c:v>
                </c:pt>
                <c:pt idx="1155">
                  <c:v>39875</c:v>
                </c:pt>
                <c:pt idx="1156">
                  <c:v>39876</c:v>
                </c:pt>
                <c:pt idx="1157">
                  <c:v>39877</c:v>
                </c:pt>
                <c:pt idx="1158">
                  <c:v>39878</c:v>
                </c:pt>
                <c:pt idx="1159">
                  <c:v>39879</c:v>
                </c:pt>
                <c:pt idx="1160">
                  <c:v>39880</c:v>
                </c:pt>
                <c:pt idx="1161">
                  <c:v>39881</c:v>
                </c:pt>
                <c:pt idx="1162">
                  <c:v>39882</c:v>
                </c:pt>
                <c:pt idx="1163">
                  <c:v>39883</c:v>
                </c:pt>
                <c:pt idx="1164">
                  <c:v>39884</c:v>
                </c:pt>
                <c:pt idx="1165">
                  <c:v>39885</c:v>
                </c:pt>
                <c:pt idx="1166">
                  <c:v>39886</c:v>
                </c:pt>
                <c:pt idx="1167">
                  <c:v>39887</c:v>
                </c:pt>
                <c:pt idx="1168">
                  <c:v>39888</c:v>
                </c:pt>
                <c:pt idx="1169">
                  <c:v>39889</c:v>
                </c:pt>
                <c:pt idx="1170">
                  <c:v>39890</c:v>
                </c:pt>
                <c:pt idx="1171">
                  <c:v>39891</c:v>
                </c:pt>
                <c:pt idx="1172">
                  <c:v>39892</c:v>
                </c:pt>
                <c:pt idx="1173">
                  <c:v>39893</c:v>
                </c:pt>
                <c:pt idx="1174">
                  <c:v>39894</c:v>
                </c:pt>
                <c:pt idx="1175">
                  <c:v>39895</c:v>
                </c:pt>
                <c:pt idx="1176">
                  <c:v>39896</c:v>
                </c:pt>
                <c:pt idx="1177">
                  <c:v>39897</c:v>
                </c:pt>
                <c:pt idx="1178">
                  <c:v>39898</c:v>
                </c:pt>
                <c:pt idx="1179">
                  <c:v>39899</c:v>
                </c:pt>
                <c:pt idx="1180">
                  <c:v>39900</c:v>
                </c:pt>
                <c:pt idx="1181">
                  <c:v>39901</c:v>
                </c:pt>
                <c:pt idx="1182">
                  <c:v>39902</c:v>
                </c:pt>
                <c:pt idx="1183">
                  <c:v>39903</c:v>
                </c:pt>
                <c:pt idx="1184">
                  <c:v>39904</c:v>
                </c:pt>
                <c:pt idx="1185">
                  <c:v>39905</c:v>
                </c:pt>
                <c:pt idx="1186">
                  <c:v>39906</c:v>
                </c:pt>
                <c:pt idx="1187">
                  <c:v>39907</c:v>
                </c:pt>
                <c:pt idx="1188">
                  <c:v>39908</c:v>
                </c:pt>
                <c:pt idx="1189">
                  <c:v>39909</c:v>
                </c:pt>
                <c:pt idx="1190">
                  <c:v>39910</c:v>
                </c:pt>
                <c:pt idx="1191">
                  <c:v>39911</c:v>
                </c:pt>
                <c:pt idx="1192">
                  <c:v>39912</c:v>
                </c:pt>
                <c:pt idx="1193">
                  <c:v>39913</c:v>
                </c:pt>
                <c:pt idx="1194">
                  <c:v>39914</c:v>
                </c:pt>
                <c:pt idx="1195">
                  <c:v>39915</c:v>
                </c:pt>
                <c:pt idx="1196">
                  <c:v>39916</c:v>
                </c:pt>
                <c:pt idx="1197">
                  <c:v>39917</c:v>
                </c:pt>
                <c:pt idx="1198">
                  <c:v>39918</c:v>
                </c:pt>
                <c:pt idx="1199">
                  <c:v>39919</c:v>
                </c:pt>
                <c:pt idx="1200">
                  <c:v>39920</c:v>
                </c:pt>
                <c:pt idx="1201">
                  <c:v>39921</c:v>
                </c:pt>
                <c:pt idx="1202">
                  <c:v>39922</c:v>
                </c:pt>
                <c:pt idx="1203">
                  <c:v>39923</c:v>
                </c:pt>
                <c:pt idx="1204">
                  <c:v>39924</c:v>
                </c:pt>
                <c:pt idx="1205">
                  <c:v>39925</c:v>
                </c:pt>
                <c:pt idx="1206">
                  <c:v>39926</c:v>
                </c:pt>
                <c:pt idx="1207">
                  <c:v>39927</c:v>
                </c:pt>
                <c:pt idx="1208">
                  <c:v>39928</c:v>
                </c:pt>
                <c:pt idx="1209">
                  <c:v>39929</c:v>
                </c:pt>
                <c:pt idx="1210">
                  <c:v>39930</c:v>
                </c:pt>
                <c:pt idx="1211">
                  <c:v>39931</c:v>
                </c:pt>
                <c:pt idx="1212">
                  <c:v>39932</c:v>
                </c:pt>
                <c:pt idx="1213">
                  <c:v>39933</c:v>
                </c:pt>
                <c:pt idx="1214">
                  <c:v>39934</c:v>
                </c:pt>
                <c:pt idx="1215">
                  <c:v>39935</c:v>
                </c:pt>
                <c:pt idx="1216">
                  <c:v>39936</c:v>
                </c:pt>
                <c:pt idx="1217">
                  <c:v>39937</c:v>
                </c:pt>
                <c:pt idx="1218">
                  <c:v>39938</c:v>
                </c:pt>
                <c:pt idx="1219">
                  <c:v>39939</c:v>
                </c:pt>
                <c:pt idx="1220">
                  <c:v>39940</c:v>
                </c:pt>
                <c:pt idx="1221">
                  <c:v>39941</c:v>
                </c:pt>
                <c:pt idx="1222">
                  <c:v>39942</c:v>
                </c:pt>
                <c:pt idx="1223">
                  <c:v>39943</c:v>
                </c:pt>
                <c:pt idx="1224">
                  <c:v>39944</c:v>
                </c:pt>
                <c:pt idx="1225">
                  <c:v>39945</c:v>
                </c:pt>
                <c:pt idx="1226">
                  <c:v>39946</c:v>
                </c:pt>
                <c:pt idx="1227">
                  <c:v>39947</c:v>
                </c:pt>
                <c:pt idx="1228">
                  <c:v>39948</c:v>
                </c:pt>
                <c:pt idx="1229">
                  <c:v>39949</c:v>
                </c:pt>
                <c:pt idx="1230">
                  <c:v>39950</c:v>
                </c:pt>
                <c:pt idx="1231">
                  <c:v>39951</c:v>
                </c:pt>
                <c:pt idx="1232">
                  <c:v>39952</c:v>
                </c:pt>
                <c:pt idx="1233">
                  <c:v>39953</c:v>
                </c:pt>
                <c:pt idx="1234">
                  <c:v>39954</c:v>
                </c:pt>
                <c:pt idx="1235">
                  <c:v>39955</c:v>
                </c:pt>
                <c:pt idx="1236">
                  <c:v>39956</c:v>
                </c:pt>
                <c:pt idx="1237">
                  <c:v>39957</c:v>
                </c:pt>
                <c:pt idx="1238">
                  <c:v>39958</c:v>
                </c:pt>
                <c:pt idx="1239">
                  <c:v>39959</c:v>
                </c:pt>
                <c:pt idx="1240">
                  <c:v>39960</c:v>
                </c:pt>
                <c:pt idx="1241">
                  <c:v>39961</c:v>
                </c:pt>
                <c:pt idx="1242">
                  <c:v>39962</c:v>
                </c:pt>
                <c:pt idx="1243">
                  <c:v>39963</c:v>
                </c:pt>
                <c:pt idx="1244">
                  <c:v>39964</c:v>
                </c:pt>
                <c:pt idx="1245">
                  <c:v>39965</c:v>
                </c:pt>
                <c:pt idx="1246">
                  <c:v>39966</c:v>
                </c:pt>
                <c:pt idx="1247">
                  <c:v>39967</c:v>
                </c:pt>
                <c:pt idx="1248">
                  <c:v>39968</c:v>
                </c:pt>
                <c:pt idx="1249">
                  <c:v>39969</c:v>
                </c:pt>
                <c:pt idx="1250">
                  <c:v>39970</c:v>
                </c:pt>
                <c:pt idx="1251">
                  <c:v>39971</c:v>
                </c:pt>
                <c:pt idx="1252">
                  <c:v>39972</c:v>
                </c:pt>
                <c:pt idx="1253">
                  <c:v>39973</c:v>
                </c:pt>
                <c:pt idx="1254">
                  <c:v>39974</c:v>
                </c:pt>
                <c:pt idx="1255">
                  <c:v>39975</c:v>
                </c:pt>
                <c:pt idx="1256">
                  <c:v>39976</c:v>
                </c:pt>
                <c:pt idx="1257">
                  <c:v>39977</c:v>
                </c:pt>
                <c:pt idx="1258">
                  <c:v>39978</c:v>
                </c:pt>
                <c:pt idx="1259">
                  <c:v>39979</c:v>
                </c:pt>
                <c:pt idx="1260">
                  <c:v>39980</c:v>
                </c:pt>
                <c:pt idx="1261">
                  <c:v>39981</c:v>
                </c:pt>
                <c:pt idx="1262">
                  <c:v>39982</c:v>
                </c:pt>
                <c:pt idx="1263">
                  <c:v>39983</c:v>
                </c:pt>
                <c:pt idx="1264">
                  <c:v>39984</c:v>
                </c:pt>
                <c:pt idx="1265">
                  <c:v>39985</c:v>
                </c:pt>
                <c:pt idx="1266">
                  <c:v>39986</c:v>
                </c:pt>
                <c:pt idx="1267">
                  <c:v>39987</c:v>
                </c:pt>
                <c:pt idx="1268">
                  <c:v>39988</c:v>
                </c:pt>
                <c:pt idx="1269">
                  <c:v>39989</c:v>
                </c:pt>
                <c:pt idx="1270">
                  <c:v>39990</c:v>
                </c:pt>
                <c:pt idx="1271">
                  <c:v>39991</c:v>
                </c:pt>
                <c:pt idx="1272">
                  <c:v>39992</c:v>
                </c:pt>
                <c:pt idx="1273">
                  <c:v>39993</c:v>
                </c:pt>
                <c:pt idx="1274">
                  <c:v>39994</c:v>
                </c:pt>
                <c:pt idx="1275">
                  <c:v>39995</c:v>
                </c:pt>
                <c:pt idx="1276">
                  <c:v>39996</c:v>
                </c:pt>
                <c:pt idx="1277">
                  <c:v>39997</c:v>
                </c:pt>
                <c:pt idx="1278">
                  <c:v>39998</c:v>
                </c:pt>
                <c:pt idx="1279">
                  <c:v>39999</c:v>
                </c:pt>
                <c:pt idx="1280">
                  <c:v>40000</c:v>
                </c:pt>
                <c:pt idx="1281">
                  <c:v>40001</c:v>
                </c:pt>
                <c:pt idx="1282">
                  <c:v>40002</c:v>
                </c:pt>
                <c:pt idx="1283">
                  <c:v>40003</c:v>
                </c:pt>
                <c:pt idx="1284">
                  <c:v>40004</c:v>
                </c:pt>
                <c:pt idx="1285">
                  <c:v>40005</c:v>
                </c:pt>
                <c:pt idx="1286">
                  <c:v>40006</c:v>
                </c:pt>
                <c:pt idx="1287">
                  <c:v>40007</c:v>
                </c:pt>
                <c:pt idx="1288">
                  <c:v>40008</c:v>
                </c:pt>
                <c:pt idx="1289">
                  <c:v>40009</c:v>
                </c:pt>
                <c:pt idx="1290">
                  <c:v>40010</c:v>
                </c:pt>
                <c:pt idx="1291">
                  <c:v>40011</c:v>
                </c:pt>
                <c:pt idx="1292">
                  <c:v>40012</c:v>
                </c:pt>
                <c:pt idx="1293">
                  <c:v>40013</c:v>
                </c:pt>
                <c:pt idx="1294">
                  <c:v>40014</c:v>
                </c:pt>
                <c:pt idx="1295">
                  <c:v>40015</c:v>
                </c:pt>
                <c:pt idx="1296">
                  <c:v>40016</c:v>
                </c:pt>
                <c:pt idx="1297">
                  <c:v>40017</c:v>
                </c:pt>
                <c:pt idx="1298">
                  <c:v>40018</c:v>
                </c:pt>
                <c:pt idx="1299">
                  <c:v>40019</c:v>
                </c:pt>
                <c:pt idx="1300">
                  <c:v>40020</c:v>
                </c:pt>
                <c:pt idx="1301">
                  <c:v>40021</c:v>
                </c:pt>
                <c:pt idx="1302">
                  <c:v>40022</c:v>
                </c:pt>
                <c:pt idx="1303">
                  <c:v>40023</c:v>
                </c:pt>
                <c:pt idx="1304">
                  <c:v>40024</c:v>
                </c:pt>
                <c:pt idx="1305">
                  <c:v>40025</c:v>
                </c:pt>
                <c:pt idx="1306">
                  <c:v>40026</c:v>
                </c:pt>
                <c:pt idx="1307">
                  <c:v>40027</c:v>
                </c:pt>
                <c:pt idx="1308">
                  <c:v>40028</c:v>
                </c:pt>
                <c:pt idx="1309">
                  <c:v>40029</c:v>
                </c:pt>
                <c:pt idx="1310">
                  <c:v>40030</c:v>
                </c:pt>
                <c:pt idx="1311">
                  <c:v>40031</c:v>
                </c:pt>
                <c:pt idx="1312">
                  <c:v>40032</c:v>
                </c:pt>
                <c:pt idx="1313">
                  <c:v>40033</c:v>
                </c:pt>
                <c:pt idx="1314">
                  <c:v>40034</c:v>
                </c:pt>
                <c:pt idx="1315">
                  <c:v>40035</c:v>
                </c:pt>
                <c:pt idx="1316">
                  <c:v>40036</c:v>
                </c:pt>
                <c:pt idx="1317">
                  <c:v>40037</c:v>
                </c:pt>
                <c:pt idx="1318">
                  <c:v>40038</c:v>
                </c:pt>
                <c:pt idx="1319">
                  <c:v>40039</c:v>
                </c:pt>
                <c:pt idx="1320">
                  <c:v>40040</c:v>
                </c:pt>
                <c:pt idx="1321">
                  <c:v>40041</c:v>
                </c:pt>
                <c:pt idx="1322">
                  <c:v>40042</c:v>
                </c:pt>
                <c:pt idx="1323">
                  <c:v>40043</c:v>
                </c:pt>
                <c:pt idx="1324">
                  <c:v>40044</c:v>
                </c:pt>
                <c:pt idx="1325">
                  <c:v>40045</c:v>
                </c:pt>
                <c:pt idx="1326">
                  <c:v>40046</c:v>
                </c:pt>
                <c:pt idx="1327">
                  <c:v>40047</c:v>
                </c:pt>
                <c:pt idx="1328">
                  <c:v>40048</c:v>
                </c:pt>
                <c:pt idx="1329">
                  <c:v>40049</c:v>
                </c:pt>
                <c:pt idx="1330">
                  <c:v>40050</c:v>
                </c:pt>
                <c:pt idx="1331">
                  <c:v>40051</c:v>
                </c:pt>
                <c:pt idx="1332">
                  <c:v>40052</c:v>
                </c:pt>
                <c:pt idx="1333">
                  <c:v>40053</c:v>
                </c:pt>
                <c:pt idx="1334">
                  <c:v>40054</c:v>
                </c:pt>
                <c:pt idx="1335">
                  <c:v>40055</c:v>
                </c:pt>
                <c:pt idx="1336">
                  <c:v>40056</c:v>
                </c:pt>
                <c:pt idx="1337">
                  <c:v>40057</c:v>
                </c:pt>
                <c:pt idx="1338">
                  <c:v>40058</c:v>
                </c:pt>
                <c:pt idx="1339">
                  <c:v>40059</c:v>
                </c:pt>
                <c:pt idx="1340">
                  <c:v>40060</c:v>
                </c:pt>
                <c:pt idx="1341">
                  <c:v>40061</c:v>
                </c:pt>
                <c:pt idx="1342">
                  <c:v>40062</c:v>
                </c:pt>
                <c:pt idx="1343">
                  <c:v>40063</c:v>
                </c:pt>
                <c:pt idx="1344">
                  <c:v>40064</c:v>
                </c:pt>
                <c:pt idx="1345">
                  <c:v>40065</c:v>
                </c:pt>
                <c:pt idx="1346">
                  <c:v>40066</c:v>
                </c:pt>
                <c:pt idx="1347">
                  <c:v>40067</c:v>
                </c:pt>
                <c:pt idx="1348">
                  <c:v>40068</c:v>
                </c:pt>
                <c:pt idx="1349">
                  <c:v>40069</c:v>
                </c:pt>
                <c:pt idx="1350">
                  <c:v>40070</c:v>
                </c:pt>
                <c:pt idx="1351">
                  <c:v>40071</c:v>
                </c:pt>
                <c:pt idx="1352">
                  <c:v>40072</c:v>
                </c:pt>
                <c:pt idx="1353">
                  <c:v>40073</c:v>
                </c:pt>
                <c:pt idx="1354">
                  <c:v>40074</c:v>
                </c:pt>
                <c:pt idx="1355">
                  <c:v>40075</c:v>
                </c:pt>
                <c:pt idx="1356">
                  <c:v>40076</c:v>
                </c:pt>
                <c:pt idx="1357">
                  <c:v>40077</c:v>
                </c:pt>
                <c:pt idx="1358">
                  <c:v>40078</c:v>
                </c:pt>
                <c:pt idx="1359">
                  <c:v>40079</c:v>
                </c:pt>
                <c:pt idx="1360">
                  <c:v>40080</c:v>
                </c:pt>
                <c:pt idx="1361">
                  <c:v>40081</c:v>
                </c:pt>
                <c:pt idx="1362">
                  <c:v>40082</c:v>
                </c:pt>
                <c:pt idx="1363">
                  <c:v>40083</c:v>
                </c:pt>
                <c:pt idx="1364">
                  <c:v>40084</c:v>
                </c:pt>
                <c:pt idx="1365">
                  <c:v>40085</c:v>
                </c:pt>
                <c:pt idx="1366">
                  <c:v>40086</c:v>
                </c:pt>
                <c:pt idx="1367">
                  <c:v>40087</c:v>
                </c:pt>
                <c:pt idx="1368">
                  <c:v>40088</c:v>
                </c:pt>
                <c:pt idx="1369">
                  <c:v>40089</c:v>
                </c:pt>
                <c:pt idx="1370">
                  <c:v>40090</c:v>
                </c:pt>
                <c:pt idx="1371">
                  <c:v>40091</c:v>
                </c:pt>
                <c:pt idx="1372">
                  <c:v>40092</c:v>
                </c:pt>
                <c:pt idx="1373">
                  <c:v>40093</c:v>
                </c:pt>
                <c:pt idx="1374">
                  <c:v>40094</c:v>
                </c:pt>
                <c:pt idx="1375">
                  <c:v>40095</c:v>
                </c:pt>
                <c:pt idx="1376">
                  <c:v>40096</c:v>
                </c:pt>
                <c:pt idx="1377">
                  <c:v>40097</c:v>
                </c:pt>
                <c:pt idx="1378">
                  <c:v>40098</c:v>
                </c:pt>
                <c:pt idx="1379">
                  <c:v>40099</c:v>
                </c:pt>
                <c:pt idx="1380">
                  <c:v>40100</c:v>
                </c:pt>
                <c:pt idx="1381">
                  <c:v>40101</c:v>
                </c:pt>
                <c:pt idx="1382">
                  <c:v>40102</c:v>
                </c:pt>
                <c:pt idx="1383">
                  <c:v>40103</c:v>
                </c:pt>
                <c:pt idx="1384">
                  <c:v>40104</c:v>
                </c:pt>
                <c:pt idx="1385">
                  <c:v>40105</c:v>
                </c:pt>
                <c:pt idx="1386">
                  <c:v>40106</c:v>
                </c:pt>
                <c:pt idx="1387">
                  <c:v>40107</c:v>
                </c:pt>
                <c:pt idx="1388">
                  <c:v>40108</c:v>
                </c:pt>
                <c:pt idx="1389">
                  <c:v>40109</c:v>
                </c:pt>
                <c:pt idx="1390">
                  <c:v>40110</c:v>
                </c:pt>
                <c:pt idx="1391">
                  <c:v>40111</c:v>
                </c:pt>
                <c:pt idx="1392">
                  <c:v>40112</c:v>
                </c:pt>
                <c:pt idx="1393">
                  <c:v>40113</c:v>
                </c:pt>
                <c:pt idx="1394">
                  <c:v>40114</c:v>
                </c:pt>
                <c:pt idx="1395">
                  <c:v>40115</c:v>
                </c:pt>
                <c:pt idx="1396">
                  <c:v>40116</c:v>
                </c:pt>
                <c:pt idx="1397">
                  <c:v>40117</c:v>
                </c:pt>
                <c:pt idx="1398">
                  <c:v>40118</c:v>
                </c:pt>
                <c:pt idx="1399">
                  <c:v>40119</c:v>
                </c:pt>
                <c:pt idx="1400">
                  <c:v>40120</c:v>
                </c:pt>
                <c:pt idx="1401">
                  <c:v>40121</c:v>
                </c:pt>
                <c:pt idx="1402">
                  <c:v>40122</c:v>
                </c:pt>
                <c:pt idx="1403">
                  <c:v>40123</c:v>
                </c:pt>
                <c:pt idx="1404">
                  <c:v>40124</c:v>
                </c:pt>
                <c:pt idx="1405">
                  <c:v>40125</c:v>
                </c:pt>
                <c:pt idx="1406">
                  <c:v>40126</c:v>
                </c:pt>
                <c:pt idx="1407">
                  <c:v>40127</c:v>
                </c:pt>
                <c:pt idx="1408">
                  <c:v>40128</c:v>
                </c:pt>
                <c:pt idx="1409">
                  <c:v>40129</c:v>
                </c:pt>
                <c:pt idx="1410">
                  <c:v>40130</c:v>
                </c:pt>
                <c:pt idx="1411">
                  <c:v>40131</c:v>
                </c:pt>
                <c:pt idx="1412">
                  <c:v>40132</c:v>
                </c:pt>
                <c:pt idx="1413">
                  <c:v>40133</c:v>
                </c:pt>
                <c:pt idx="1414">
                  <c:v>40134</c:v>
                </c:pt>
                <c:pt idx="1415">
                  <c:v>40135</c:v>
                </c:pt>
                <c:pt idx="1416">
                  <c:v>40136</c:v>
                </c:pt>
                <c:pt idx="1417">
                  <c:v>40137</c:v>
                </c:pt>
                <c:pt idx="1418">
                  <c:v>40138</c:v>
                </c:pt>
                <c:pt idx="1419">
                  <c:v>40139</c:v>
                </c:pt>
                <c:pt idx="1420">
                  <c:v>40140</c:v>
                </c:pt>
                <c:pt idx="1421">
                  <c:v>40141</c:v>
                </c:pt>
                <c:pt idx="1422">
                  <c:v>40142</c:v>
                </c:pt>
                <c:pt idx="1423">
                  <c:v>40143</c:v>
                </c:pt>
                <c:pt idx="1424">
                  <c:v>40144</c:v>
                </c:pt>
                <c:pt idx="1425">
                  <c:v>40145</c:v>
                </c:pt>
                <c:pt idx="1426">
                  <c:v>40146</c:v>
                </c:pt>
                <c:pt idx="1427">
                  <c:v>40147</c:v>
                </c:pt>
                <c:pt idx="1428">
                  <c:v>40148</c:v>
                </c:pt>
                <c:pt idx="1429">
                  <c:v>40149</c:v>
                </c:pt>
                <c:pt idx="1430">
                  <c:v>40150</c:v>
                </c:pt>
                <c:pt idx="1431">
                  <c:v>40151</c:v>
                </c:pt>
                <c:pt idx="1432">
                  <c:v>40152</c:v>
                </c:pt>
                <c:pt idx="1433">
                  <c:v>40153</c:v>
                </c:pt>
                <c:pt idx="1434">
                  <c:v>40154</c:v>
                </c:pt>
                <c:pt idx="1435">
                  <c:v>40155</c:v>
                </c:pt>
                <c:pt idx="1436">
                  <c:v>40156</c:v>
                </c:pt>
                <c:pt idx="1437">
                  <c:v>40157</c:v>
                </c:pt>
                <c:pt idx="1438">
                  <c:v>40158</c:v>
                </c:pt>
                <c:pt idx="1439">
                  <c:v>40159</c:v>
                </c:pt>
                <c:pt idx="1440">
                  <c:v>40160</c:v>
                </c:pt>
                <c:pt idx="1441">
                  <c:v>40161</c:v>
                </c:pt>
                <c:pt idx="1442">
                  <c:v>40162</c:v>
                </c:pt>
                <c:pt idx="1443">
                  <c:v>40163</c:v>
                </c:pt>
                <c:pt idx="1444">
                  <c:v>40164</c:v>
                </c:pt>
                <c:pt idx="1445">
                  <c:v>40165</c:v>
                </c:pt>
                <c:pt idx="1446">
                  <c:v>40166</c:v>
                </c:pt>
                <c:pt idx="1447">
                  <c:v>40167</c:v>
                </c:pt>
                <c:pt idx="1448">
                  <c:v>40168</c:v>
                </c:pt>
                <c:pt idx="1449">
                  <c:v>40169</c:v>
                </c:pt>
                <c:pt idx="1450">
                  <c:v>40170</c:v>
                </c:pt>
                <c:pt idx="1451">
                  <c:v>40171</c:v>
                </c:pt>
                <c:pt idx="1452">
                  <c:v>40172</c:v>
                </c:pt>
                <c:pt idx="1453">
                  <c:v>40173</c:v>
                </c:pt>
                <c:pt idx="1454">
                  <c:v>40174</c:v>
                </c:pt>
                <c:pt idx="1455">
                  <c:v>40175</c:v>
                </c:pt>
                <c:pt idx="1456">
                  <c:v>40176</c:v>
                </c:pt>
                <c:pt idx="1457">
                  <c:v>40177</c:v>
                </c:pt>
                <c:pt idx="1458">
                  <c:v>40178</c:v>
                </c:pt>
                <c:pt idx="1459">
                  <c:v>40179</c:v>
                </c:pt>
                <c:pt idx="1460">
                  <c:v>40180</c:v>
                </c:pt>
                <c:pt idx="1461">
                  <c:v>40181</c:v>
                </c:pt>
                <c:pt idx="1462">
                  <c:v>40182</c:v>
                </c:pt>
                <c:pt idx="1463">
                  <c:v>40183</c:v>
                </c:pt>
                <c:pt idx="1464">
                  <c:v>40184</c:v>
                </c:pt>
                <c:pt idx="1465">
                  <c:v>40185</c:v>
                </c:pt>
                <c:pt idx="1466">
                  <c:v>40186</c:v>
                </c:pt>
                <c:pt idx="1467">
                  <c:v>40187</c:v>
                </c:pt>
                <c:pt idx="1468">
                  <c:v>40188</c:v>
                </c:pt>
                <c:pt idx="1469">
                  <c:v>40189</c:v>
                </c:pt>
                <c:pt idx="1470">
                  <c:v>40190</c:v>
                </c:pt>
                <c:pt idx="1471">
                  <c:v>40191</c:v>
                </c:pt>
                <c:pt idx="1472">
                  <c:v>40192</c:v>
                </c:pt>
                <c:pt idx="1473">
                  <c:v>40193</c:v>
                </c:pt>
                <c:pt idx="1474">
                  <c:v>40194</c:v>
                </c:pt>
                <c:pt idx="1475">
                  <c:v>40195</c:v>
                </c:pt>
                <c:pt idx="1476">
                  <c:v>40196</c:v>
                </c:pt>
                <c:pt idx="1477">
                  <c:v>40197</c:v>
                </c:pt>
                <c:pt idx="1478">
                  <c:v>40198</c:v>
                </c:pt>
                <c:pt idx="1479">
                  <c:v>40199</c:v>
                </c:pt>
                <c:pt idx="1480">
                  <c:v>40200</c:v>
                </c:pt>
                <c:pt idx="1481">
                  <c:v>40201</c:v>
                </c:pt>
                <c:pt idx="1482">
                  <c:v>40202</c:v>
                </c:pt>
                <c:pt idx="1483">
                  <c:v>40203</c:v>
                </c:pt>
                <c:pt idx="1484">
                  <c:v>40204</c:v>
                </c:pt>
                <c:pt idx="1485">
                  <c:v>40205</c:v>
                </c:pt>
                <c:pt idx="1486">
                  <c:v>40206</c:v>
                </c:pt>
                <c:pt idx="1487">
                  <c:v>40207</c:v>
                </c:pt>
                <c:pt idx="1488">
                  <c:v>40208</c:v>
                </c:pt>
                <c:pt idx="1489">
                  <c:v>40209</c:v>
                </c:pt>
                <c:pt idx="1490">
                  <c:v>40210</c:v>
                </c:pt>
                <c:pt idx="1491">
                  <c:v>40211</c:v>
                </c:pt>
                <c:pt idx="1492">
                  <c:v>40212</c:v>
                </c:pt>
                <c:pt idx="1493">
                  <c:v>40213</c:v>
                </c:pt>
                <c:pt idx="1494">
                  <c:v>40214</c:v>
                </c:pt>
                <c:pt idx="1495">
                  <c:v>40215</c:v>
                </c:pt>
                <c:pt idx="1496">
                  <c:v>40216</c:v>
                </c:pt>
                <c:pt idx="1497">
                  <c:v>40217</c:v>
                </c:pt>
                <c:pt idx="1498">
                  <c:v>40218</c:v>
                </c:pt>
                <c:pt idx="1499">
                  <c:v>40219</c:v>
                </c:pt>
                <c:pt idx="1500">
                  <c:v>40220</c:v>
                </c:pt>
                <c:pt idx="1501">
                  <c:v>40221</c:v>
                </c:pt>
                <c:pt idx="1502">
                  <c:v>40222</c:v>
                </c:pt>
                <c:pt idx="1503">
                  <c:v>40223</c:v>
                </c:pt>
                <c:pt idx="1504">
                  <c:v>40224</c:v>
                </c:pt>
                <c:pt idx="1505">
                  <c:v>40225</c:v>
                </c:pt>
                <c:pt idx="1506">
                  <c:v>40226</c:v>
                </c:pt>
                <c:pt idx="1507">
                  <c:v>40227</c:v>
                </c:pt>
                <c:pt idx="1508">
                  <c:v>40228</c:v>
                </c:pt>
                <c:pt idx="1509">
                  <c:v>40229</c:v>
                </c:pt>
                <c:pt idx="1510">
                  <c:v>40230</c:v>
                </c:pt>
                <c:pt idx="1511">
                  <c:v>40231</c:v>
                </c:pt>
                <c:pt idx="1512">
                  <c:v>40232</c:v>
                </c:pt>
                <c:pt idx="1513">
                  <c:v>40233</c:v>
                </c:pt>
                <c:pt idx="1514">
                  <c:v>40234</c:v>
                </c:pt>
                <c:pt idx="1515">
                  <c:v>40235</c:v>
                </c:pt>
                <c:pt idx="1516">
                  <c:v>40236</c:v>
                </c:pt>
                <c:pt idx="1517">
                  <c:v>40237</c:v>
                </c:pt>
                <c:pt idx="1518">
                  <c:v>40238</c:v>
                </c:pt>
                <c:pt idx="1519">
                  <c:v>40239</c:v>
                </c:pt>
                <c:pt idx="1520">
                  <c:v>40240</c:v>
                </c:pt>
                <c:pt idx="1521">
                  <c:v>40241</c:v>
                </c:pt>
                <c:pt idx="1522">
                  <c:v>40242</c:v>
                </c:pt>
                <c:pt idx="1523">
                  <c:v>40243</c:v>
                </c:pt>
                <c:pt idx="1524">
                  <c:v>40244</c:v>
                </c:pt>
                <c:pt idx="1525">
                  <c:v>40245</c:v>
                </c:pt>
                <c:pt idx="1526">
                  <c:v>40246</c:v>
                </c:pt>
                <c:pt idx="1527">
                  <c:v>40247</c:v>
                </c:pt>
                <c:pt idx="1528">
                  <c:v>40248</c:v>
                </c:pt>
                <c:pt idx="1529">
                  <c:v>40249</c:v>
                </c:pt>
                <c:pt idx="1530">
                  <c:v>40250</c:v>
                </c:pt>
                <c:pt idx="1531">
                  <c:v>40251</c:v>
                </c:pt>
                <c:pt idx="1532">
                  <c:v>40252</c:v>
                </c:pt>
                <c:pt idx="1533">
                  <c:v>40253</c:v>
                </c:pt>
                <c:pt idx="1534">
                  <c:v>40254</c:v>
                </c:pt>
                <c:pt idx="1535">
                  <c:v>40255</c:v>
                </c:pt>
                <c:pt idx="1536">
                  <c:v>40256</c:v>
                </c:pt>
                <c:pt idx="1537">
                  <c:v>40257</c:v>
                </c:pt>
                <c:pt idx="1538">
                  <c:v>40258</c:v>
                </c:pt>
                <c:pt idx="1539">
                  <c:v>40259</c:v>
                </c:pt>
                <c:pt idx="1540">
                  <c:v>40260</c:v>
                </c:pt>
                <c:pt idx="1541">
                  <c:v>40261</c:v>
                </c:pt>
                <c:pt idx="1542">
                  <c:v>40262</c:v>
                </c:pt>
                <c:pt idx="1543">
                  <c:v>40263</c:v>
                </c:pt>
                <c:pt idx="1544">
                  <c:v>40264</c:v>
                </c:pt>
                <c:pt idx="1545">
                  <c:v>40265</c:v>
                </c:pt>
                <c:pt idx="1546">
                  <c:v>40266</c:v>
                </c:pt>
                <c:pt idx="1547">
                  <c:v>40267</c:v>
                </c:pt>
                <c:pt idx="1548">
                  <c:v>40268</c:v>
                </c:pt>
                <c:pt idx="1549">
                  <c:v>40269</c:v>
                </c:pt>
                <c:pt idx="1550">
                  <c:v>40270</c:v>
                </c:pt>
                <c:pt idx="1551">
                  <c:v>40271</c:v>
                </c:pt>
                <c:pt idx="1552">
                  <c:v>40272</c:v>
                </c:pt>
                <c:pt idx="1553">
                  <c:v>40273</c:v>
                </c:pt>
                <c:pt idx="1554">
                  <c:v>40274</c:v>
                </c:pt>
                <c:pt idx="1555">
                  <c:v>40275</c:v>
                </c:pt>
                <c:pt idx="1556">
                  <c:v>40276</c:v>
                </c:pt>
                <c:pt idx="1557">
                  <c:v>40277</c:v>
                </c:pt>
                <c:pt idx="1558">
                  <c:v>40278</c:v>
                </c:pt>
                <c:pt idx="1559">
                  <c:v>40279</c:v>
                </c:pt>
                <c:pt idx="1560">
                  <c:v>40280</c:v>
                </c:pt>
                <c:pt idx="1561">
                  <c:v>40281</c:v>
                </c:pt>
                <c:pt idx="1562">
                  <c:v>40282</c:v>
                </c:pt>
                <c:pt idx="1563">
                  <c:v>40283</c:v>
                </c:pt>
                <c:pt idx="1564">
                  <c:v>40284</c:v>
                </c:pt>
                <c:pt idx="1565">
                  <c:v>40285</c:v>
                </c:pt>
                <c:pt idx="1566">
                  <c:v>40286</c:v>
                </c:pt>
                <c:pt idx="1567">
                  <c:v>40287</c:v>
                </c:pt>
                <c:pt idx="1568">
                  <c:v>40288</c:v>
                </c:pt>
                <c:pt idx="1569">
                  <c:v>40289</c:v>
                </c:pt>
                <c:pt idx="1570">
                  <c:v>40290</c:v>
                </c:pt>
                <c:pt idx="1571">
                  <c:v>40291</c:v>
                </c:pt>
                <c:pt idx="1572">
                  <c:v>40292</c:v>
                </c:pt>
                <c:pt idx="1573">
                  <c:v>40293</c:v>
                </c:pt>
                <c:pt idx="1574">
                  <c:v>40294</c:v>
                </c:pt>
                <c:pt idx="1575">
                  <c:v>40295</c:v>
                </c:pt>
                <c:pt idx="1576">
                  <c:v>40296</c:v>
                </c:pt>
                <c:pt idx="1577">
                  <c:v>40297</c:v>
                </c:pt>
                <c:pt idx="1578">
                  <c:v>40298</c:v>
                </c:pt>
                <c:pt idx="1579">
                  <c:v>40299</c:v>
                </c:pt>
                <c:pt idx="1580">
                  <c:v>40300</c:v>
                </c:pt>
                <c:pt idx="1581">
                  <c:v>40301</c:v>
                </c:pt>
                <c:pt idx="1582">
                  <c:v>40302</c:v>
                </c:pt>
                <c:pt idx="1583">
                  <c:v>40303</c:v>
                </c:pt>
                <c:pt idx="1584">
                  <c:v>40304</c:v>
                </c:pt>
                <c:pt idx="1585">
                  <c:v>40305</c:v>
                </c:pt>
                <c:pt idx="1586">
                  <c:v>40306</c:v>
                </c:pt>
                <c:pt idx="1587">
                  <c:v>40307</c:v>
                </c:pt>
                <c:pt idx="1588">
                  <c:v>40308</c:v>
                </c:pt>
                <c:pt idx="1589">
                  <c:v>40309</c:v>
                </c:pt>
                <c:pt idx="1590">
                  <c:v>40310</c:v>
                </c:pt>
                <c:pt idx="1591">
                  <c:v>40311</c:v>
                </c:pt>
                <c:pt idx="1592">
                  <c:v>40312</c:v>
                </c:pt>
                <c:pt idx="1593">
                  <c:v>40313</c:v>
                </c:pt>
                <c:pt idx="1594">
                  <c:v>40314</c:v>
                </c:pt>
                <c:pt idx="1595">
                  <c:v>40315</c:v>
                </c:pt>
                <c:pt idx="1596">
                  <c:v>40316</c:v>
                </c:pt>
                <c:pt idx="1597">
                  <c:v>40317</c:v>
                </c:pt>
                <c:pt idx="1598">
                  <c:v>40318</c:v>
                </c:pt>
                <c:pt idx="1599">
                  <c:v>40319</c:v>
                </c:pt>
                <c:pt idx="1600">
                  <c:v>40320</c:v>
                </c:pt>
                <c:pt idx="1601">
                  <c:v>40321</c:v>
                </c:pt>
                <c:pt idx="1602">
                  <c:v>40322</c:v>
                </c:pt>
                <c:pt idx="1603">
                  <c:v>40323</c:v>
                </c:pt>
                <c:pt idx="1604">
                  <c:v>40324</c:v>
                </c:pt>
                <c:pt idx="1605">
                  <c:v>40325</c:v>
                </c:pt>
                <c:pt idx="1606">
                  <c:v>40326</c:v>
                </c:pt>
                <c:pt idx="1607">
                  <c:v>40327</c:v>
                </c:pt>
                <c:pt idx="1608">
                  <c:v>40328</c:v>
                </c:pt>
                <c:pt idx="1609">
                  <c:v>40329</c:v>
                </c:pt>
                <c:pt idx="1610">
                  <c:v>40330</c:v>
                </c:pt>
                <c:pt idx="1611">
                  <c:v>40331</c:v>
                </c:pt>
                <c:pt idx="1612">
                  <c:v>40332</c:v>
                </c:pt>
                <c:pt idx="1613">
                  <c:v>40333</c:v>
                </c:pt>
                <c:pt idx="1614">
                  <c:v>40334</c:v>
                </c:pt>
                <c:pt idx="1615">
                  <c:v>40335</c:v>
                </c:pt>
                <c:pt idx="1616">
                  <c:v>40336</c:v>
                </c:pt>
                <c:pt idx="1617">
                  <c:v>40337</c:v>
                </c:pt>
                <c:pt idx="1618">
                  <c:v>40338</c:v>
                </c:pt>
                <c:pt idx="1619">
                  <c:v>40339</c:v>
                </c:pt>
                <c:pt idx="1620">
                  <c:v>40340</c:v>
                </c:pt>
                <c:pt idx="1621">
                  <c:v>40341</c:v>
                </c:pt>
                <c:pt idx="1622">
                  <c:v>40342</c:v>
                </c:pt>
                <c:pt idx="1623">
                  <c:v>40343</c:v>
                </c:pt>
                <c:pt idx="1624">
                  <c:v>40344</c:v>
                </c:pt>
                <c:pt idx="1625">
                  <c:v>40345</c:v>
                </c:pt>
                <c:pt idx="1626">
                  <c:v>40346</c:v>
                </c:pt>
                <c:pt idx="1627">
                  <c:v>40347</c:v>
                </c:pt>
                <c:pt idx="1628">
                  <c:v>40348</c:v>
                </c:pt>
                <c:pt idx="1629">
                  <c:v>40349</c:v>
                </c:pt>
                <c:pt idx="1630">
                  <c:v>40350</c:v>
                </c:pt>
                <c:pt idx="1631">
                  <c:v>40351</c:v>
                </c:pt>
                <c:pt idx="1632">
                  <c:v>40352</c:v>
                </c:pt>
                <c:pt idx="1633">
                  <c:v>40353</c:v>
                </c:pt>
                <c:pt idx="1634">
                  <c:v>40354</c:v>
                </c:pt>
                <c:pt idx="1635">
                  <c:v>40355</c:v>
                </c:pt>
                <c:pt idx="1636">
                  <c:v>40356</c:v>
                </c:pt>
                <c:pt idx="1637">
                  <c:v>40357</c:v>
                </c:pt>
                <c:pt idx="1638">
                  <c:v>40358</c:v>
                </c:pt>
                <c:pt idx="1639">
                  <c:v>40359</c:v>
                </c:pt>
                <c:pt idx="1640">
                  <c:v>40360</c:v>
                </c:pt>
                <c:pt idx="1641">
                  <c:v>40361</c:v>
                </c:pt>
                <c:pt idx="1642">
                  <c:v>40362</c:v>
                </c:pt>
                <c:pt idx="1643">
                  <c:v>40363</c:v>
                </c:pt>
                <c:pt idx="1644">
                  <c:v>40364</c:v>
                </c:pt>
                <c:pt idx="1645">
                  <c:v>40365</c:v>
                </c:pt>
                <c:pt idx="1646">
                  <c:v>40366</c:v>
                </c:pt>
                <c:pt idx="1647">
                  <c:v>40367</c:v>
                </c:pt>
                <c:pt idx="1648">
                  <c:v>40368</c:v>
                </c:pt>
                <c:pt idx="1649">
                  <c:v>40369</c:v>
                </c:pt>
                <c:pt idx="1650">
                  <c:v>40370</c:v>
                </c:pt>
                <c:pt idx="1651">
                  <c:v>40371</c:v>
                </c:pt>
                <c:pt idx="1652">
                  <c:v>40372</c:v>
                </c:pt>
                <c:pt idx="1653">
                  <c:v>40373</c:v>
                </c:pt>
                <c:pt idx="1654">
                  <c:v>40374</c:v>
                </c:pt>
                <c:pt idx="1655">
                  <c:v>40375</c:v>
                </c:pt>
                <c:pt idx="1656">
                  <c:v>40376</c:v>
                </c:pt>
                <c:pt idx="1657">
                  <c:v>40377</c:v>
                </c:pt>
                <c:pt idx="1658">
                  <c:v>40378</c:v>
                </c:pt>
                <c:pt idx="1659">
                  <c:v>40379</c:v>
                </c:pt>
                <c:pt idx="1660">
                  <c:v>40380</c:v>
                </c:pt>
                <c:pt idx="1661">
                  <c:v>40381</c:v>
                </c:pt>
                <c:pt idx="1662">
                  <c:v>40382</c:v>
                </c:pt>
                <c:pt idx="1663">
                  <c:v>40383</c:v>
                </c:pt>
                <c:pt idx="1664">
                  <c:v>40384</c:v>
                </c:pt>
                <c:pt idx="1665">
                  <c:v>40385</c:v>
                </c:pt>
                <c:pt idx="1666">
                  <c:v>40386</c:v>
                </c:pt>
                <c:pt idx="1667">
                  <c:v>40387</c:v>
                </c:pt>
                <c:pt idx="1668">
                  <c:v>40388</c:v>
                </c:pt>
                <c:pt idx="1669">
                  <c:v>40389</c:v>
                </c:pt>
                <c:pt idx="1670">
                  <c:v>40390</c:v>
                </c:pt>
                <c:pt idx="1671">
                  <c:v>40391</c:v>
                </c:pt>
                <c:pt idx="1672">
                  <c:v>40392</c:v>
                </c:pt>
                <c:pt idx="1673">
                  <c:v>40393</c:v>
                </c:pt>
                <c:pt idx="1674">
                  <c:v>40394</c:v>
                </c:pt>
                <c:pt idx="1675">
                  <c:v>40395</c:v>
                </c:pt>
                <c:pt idx="1676">
                  <c:v>40396</c:v>
                </c:pt>
                <c:pt idx="1677">
                  <c:v>40397</c:v>
                </c:pt>
                <c:pt idx="1678">
                  <c:v>40398</c:v>
                </c:pt>
                <c:pt idx="1679">
                  <c:v>40399</c:v>
                </c:pt>
                <c:pt idx="1680">
                  <c:v>40400</c:v>
                </c:pt>
                <c:pt idx="1681">
                  <c:v>40401</c:v>
                </c:pt>
                <c:pt idx="1682">
                  <c:v>40402</c:v>
                </c:pt>
                <c:pt idx="1683">
                  <c:v>40403</c:v>
                </c:pt>
                <c:pt idx="1684">
                  <c:v>40404</c:v>
                </c:pt>
                <c:pt idx="1685">
                  <c:v>40405</c:v>
                </c:pt>
                <c:pt idx="1686">
                  <c:v>40406</c:v>
                </c:pt>
                <c:pt idx="1687">
                  <c:v>40407</c:v>
                </c:pt>
                <c:pt idx="1688">
                  <c:v>40408</c:v>
                </c:pt>
                <c:pt idx="1689">
                  <c:v>40409</c:v>
                </c:pt>
                <c:pt idx="1690">
                  <c:v>40410</c:v>
                </c:pt>
                <c:pt idx="1691">
                  <c:v>40411</c:v>
                </c:pt>
                <c:pt idx="1692">
                  <c:v>40412</c:v>
                </c:pt>
                <c:pt idx="1693">
                  <c:v>40413</c:v>
                </c:pt>
                <c:pt idx="1694">
                  <c:v>40414</c:v>
                </c:pt>
                <c:pt idx="1695">
                  <c:v>40415</c:v>
                </c:pt>
                <c:pt idx="1696">
                  <c:v>40416</c:v>
                </c:pt>
                <c:pt idx="1697">
                  <c:v>40417</c:v>
                </c:pt>
                <c:pt idx="1698">
                  <c:v>40418</c:v>
                </c:pt>
                <c:pt idx="1699">
                  <c:v>40419</c:v>
                </c:pt>
                <c:pt idx="1700">
                  <c:v>40420</c:v>
                </c:pt>
                <c:pt idx="1701">
                  <c:v>40421</c:v>
                </c:pt>
                <c:pt idx="1702">
                  <c:v>40422</c:v>
                </c:pt>
                <c:pt idx="1703">
                  <c:v>40423</c:v>
                </c:pt>
                <c:pt idx="1704">
                  <c:v>40424</c:v>
                </c:pt>
                <c:pt idx="1705">
                  <c:v>40425</c:v>
                </c:pt>
                <c:pt idx="1706">
                  <c:v>40426</c:v>
                </c:pt>
                <c:pt idx="1707">
                  <c:v>40427</c:v>
                </c:pt>
                <c:pt idx="1708">
                  <c:v>40428</c:v>
                </c:pt>
                <c:pt idx="1709">
                  <c:v>40429</c:v>
                </c:pt>
                <c:pt idx="1710">
                  <c:v>40430</c:v>
                </c:pt>
                <c:pt idx="1711">
                  <c:v>40431</c:v>
                </c:pt>
                <c:pt idx="1712">
                  <c:v>40432</c:v>
                </c:pt>
                <c:pt idx="1713">
                  <c:v>40433</c:v>
                </c:pt>
                <c:pt idx="1714">
                  <c:v>40434</c:v>
                </c:pt>
                <c:pt idx="1715">
                  <c:v>40435</c:v>
                </c:pt>
                <c:pt idx="1716">
                  <c:v>40436</c:v>
                </c:pt>
                <c:pt idx="1717">
                  <c:v>40437</c:v>
                </c:pt>
                <c:pt idx="1718">
                  <c:v>40438</c:v>
                </c:pt>
                <c:pt idx="1719">
                  <c:v>40439</c:v>
                </c:pt>
                <c:pt idx="1720">
                  <c:v>40440</c:v>
                </c:pt>
                <c:pt idx="1721">
                  <c:v>40441</c:v>
                </c:pt>
                <c:pt idx="1722">
                  <c:v>40442</c:v>
                </c:pt>
                <c:pt idx="1723">
                  <c:v>40443</c:v>
                </c:pt>
                <c:pt idx="1724">
                  <c:v>40444</c:v>
                </c:pt>
                <c:pt idx="1725">
                  <c:v>40445</c:v>
                </c:pt>
                <c:pt idx="1726">
                  <c:v>40446</c:v>
                </c:pt>
                <c:pt idx="1727">
                  <c:v>40447</c:v>
                </c:pt>
                <c:pt idx="1728">
                  <c:v>40448</c:v>
                </c:pt>
                <c:pt idx="1729">
                  <c:v>40449</c:v>
                </c:pt>
                <c:pt idx="1730">
                  <c:v>40450</c:v>
                </c:pt>
                <c:pt idx="1731">
                  <c:v>40451</c:v>
                </c:pt>
                <c:pt idx="1732">
                  <c:v>40452</c:v>
                </c:pt>
                <c:pt idx="1733">
                  <c:v>40453</c:v>
                </c:pt>
                <c:pt idx="1734">
                  <c:v>40454</c:v>
                </c:pt>
                <c:pt idx="1735">
                  <c:v>40455</c:v>
                </c:pt>
                <c:pt idx="1736">
                  <c:v>40456</c:v>
                </c:pt>
                <c:pt idx="1737">
                  <c:v>40457</c:v>
                </c:pt>
                <c:pt idx="1738">
                  <c:v>40458</c:v>
                </c:pt>
                <c:pt idx="1739">
                  <c:v>40459</c:v>
                </c:pt>
                <c:pt idx="1740">
                  <c:v>40460</c:v>
                </c:pt>
                <c:pt idx="1741">
                  <c:v>40461</c:v>
                </c:pt>
                <c:pt idx="1742">
                  <c:v>40462</c:v>
                </c:pt>
                <c:pt idx="1743">
                  <c:v>40463</c:v>
                </c:pt>
                <c:pt idx="1744">
                  <c:v>40464</c:v>
                </c:pt>
                <c:pt idx="1745">
                  <c:v>40465</c:v>
                </c:pt>
                <c:pt idx="1746">
                  <c:v>40466</c:v>
                </c:pt>
                <c:pt idx="1747">
                  <c:v>40467</c:v>
                </c:pt>
                <c:pt idx="1748">
                  <c:v>40468</c:v>
                </c:pt>
                <c:pt idx="1749">
                  <c:v>40469</c:v>
                </c:pt>
                <c:pt idx="1750">
                  <c:v>40470</c:v>
                </c:pt>
                <c:pt idx="1751">
                  <c:v>40471</c:v>
                </c:pt>
                <c:pt idx="1752">
                  <c:v>40472</c:v>
                </c:pt>
                <c:pt idx="1753">
                  <c:v>40473</c:v>
                </c:pt>
                <c:pt idx="1754">
                  <c:v>40474</c:v>
                </c:pt>
                <c:pt idx="1755">
                  <c:v>40475</c:v>
                </c:pt>
                <c:pt idx="1756">
                  <c:v>40476</c:v>
                </c:pt>
                <c:pt idx="1757">
                  <c:v>40477</c:v>
                </c:pt>
                <c:pt idx="1758">
                  <c:v>40478</c:v>
                </c:pt>
                <c:pt idx="1759">
                  <c:v>40479</c:v>
                </c:pt>
                <c:pt idx="1760">
                  <c:v>40480</c:v>
                </c:pt>
                <c:pt idx="1761">
                  <c:v>40481</c:v>
                </c:pt>
                <c:pt idx="1762">
                  <c:v>40482</c:v>
                </c:pt>
                <c:pt idx="1763">
                  <c:v>40483</c:v>
                </c:pt>
                <c:pt idx="1764">
                  <c:v>40484</c:v>
                </c:pt>
                <c:pt idx="1765">
                  <c:v>40485</c:v>
                </c:pt>
                <c:pt idx="1766">
                  <c:v>40486</c:v>
                </c:pt>
                <c:pt idx="1767">
                  <c:v>40487</c:v>
                </c:pt>
                <c:pt idx="1768">
                  <c:v>40488</c:v>
                </c:pt>
                <c:pt idx="1769">
                  <c:v>40489</c:v>
                </c:pt>
                <c:pt idx="1770">
                  <c:v>40490</c:v>
                </c:pt>
                <c:pt idx="1771">
                  <c:v>40491</c:v>
                </c:pt>
                <c:pt idx="1772">
                  <c:v>40492</c:v>
                </c:pt>
                <c:pt idx="1773">
                  <c:v>40493</c:v>
                </c:pt>
                <c:pt idx="1774">
                  <c:v>40494</c:v>
                </c:pt>
                <c:pt idx="1775">
                  <c:v>40495</c:v>
                </c:pt>
                <c:pt idx="1776">
                  <c:v>40496</c:v>
                </c:pt>
                <c:pt idx="1777">
                  <c:v>40497</c:v>
                </c:pt>
                <c:pt idx="1778">
                  <c:v>40498</c:v>
                </c:pt>
                <c:pt idx="1779">
                  <c:v>40499</c:v>
                </c:pt>
                <c:pt idx="1780">
                  <c:v>40500</c:v>
                </c:pt>
                <c:pt idx="1781">
                  <c:v>40501</c:v>
                </c:pt>
                <c:pt idx="1782">
                  <c:v>40502</c:v>
                </c:pt>
                <c:pt idx="1783">
                  <c:v>40503</c:v>
                </c:pt>
                <c:pt idx="1784">
                  <c:v>40504</c:v>
                </c:pt>
                <c:pt idx="1785">
                  <c:v>40505</c:v>
                </c:pt>
                <c:pt idx="1786">
                  <c:v>40506</c:v>
                </c:pt>
                <c:pt idx="1787">
                  <c:v>40507</c:v>
                </c:pt>
                <c:pt idx="1788">
                  <c:v>40508</c:v>
                </c:pt>
                <c:pt idx="1789">
                  <c:v>40509</c:v>
                </c:pt>
                <c:pt idx="1790">
                  <c:v>40510</c:v>
                </c:pt>
                <c:pt idx="1791">
                  <c:v>40511</c:v>
                </c:pt>
                <c:pt idx="1792">
                  <c:v>40512</c:v>
                </c:pt>
                <c:pt idx="1793">
                  <c:v>40513</c:v>
                </c:pt>
                <c:pt idx="1794">
                  <c:v>40514</c:v>
                </c:pt>
                <c:pt idx="1795">
                  <c:v>40515</c:v>
                </c:pt>
                <c:pt idx="1796">
                  <c:v>40516</c:v>
                </c:pt>
                <c:pt idx="1797">
                  <c:v>40517</c:v>
                </c:pt>
                <c:pt idx="1798">
                  <c:v>40518</c:v>
                </c:pt>
                <c:pt idx="1799">
                  <c:v>40519</c:v>
                </c:pt>
                <c:pt idx="1800">
                  <c:v>40520</c:v>
                </c:pt>
                <c:pt idx="1801">
                  <c:v>40521</c:v>
                </c:pt>
                <c:pt idx="1802">
                  <c:v>40522</c:v>
                </c:pt>
                <c:pt idx="1803">
                  <c:v>40523</c:v>
                </c:pt>
                <c:pt idx="1804">
                  <c:v>40524</c:v>
                </c:pt>
                <c:pt idx="1805">
                  <c:v>40525</c:v>
                </c:pt>
                <c:pt idx="1806">
                  <c:v>40526</c:v>
                </c:pt>
                <c:pt idx="1807">
                  <c:v>40527</c:v>
                </c:pt>
                <c:pt idx="1808">
                  <c:v>40528</c:v>
                </c:pt>
                <c:pt idx="1809">
                  <c:v>40529</c:v>
                </c:pt>
                <c:pt idx="1810">
                  <c:v>40530</c:v>
                </c:pt>
                <c:pt idx="1811">
                  <c:v>40531</c:v>
                </c:pt>
                <c:pt idx="1812">
                  <c:v>40532</c:v>
                </c:pt>
                <c:pt idx="1813">
                  <c:v>40533</c:v>
                </c:pt>
                <c:pt idx="1814">
                  <c:v>40534</c:v>
                </c:pt>
                <c:pt idx="1815">
                  <c:v>40535</c:v>
                </c:pt>
                <c:pt idx="1816">
                  <c:v>40536</c:v>
                </c:pt>
                <c:pt idx="1817">
                  <c:v>40537</c:v>
                </c:pt>
                <c:pt idx="1818">
                  <c:v>40538</c:v>
                </c:pt>
                <c:pt idx="1819">
                  <c:v>40539</c:v>
                </c:pt>
                <c:pt idx="1820">
                  <c:v>40540</c:v>
                </c:pt>
                <c:pt idx="1821">
                  <c:v>40541</c:v>
                </c:pt>
                <c:pt idx="1822">
                  <c:v>40542</c:v>
                </c:pt>
                <c:pt idx="1823">
                  <c:v>40543</c:v>
                </c:pt>
                <c:pt idx="1824">
                  <c:v>40544</c:v>
                </c:pt>
                <c:pt idx="1825">
                  <c:v>40545</c:v>
                </c:pt>
                <c:pt idx="1826">
                  <c:v>40546</c:v>
                </c:pt>
                <c:pt idx="1827">
                  <c:v>40547</c:v>
                </c:pt>
                <c:pt idx="1828">
                  <c:v>40548</c:v>
                </c:pt>
                <c:pt idx="1829">
                  <c:v>40549</c:v>
                </c:pt>
                <c:pt idx="1830">
                  <c:v>40550</c:v>
                </c:pt>
                <c:pt idx="1831">
                  <c:v>40551</c:v>
                </c:pt>
                <c:pt idx="1832">
                  <c:v>40552</c:v>
                </c:pt>
                <c:pt idx="1833">
                  <c:v>40553</c:v>
                </c:pt>
                <c:pt idx="1834">
                  <c:v>40554</c:v>
                </c:pt>
                <c:pt idx="1835">
                  <c:v>40555</c:v>
                </c:pt>
                <c:pt idx="1836">
                  <c:v>40556</c:v>
                </c:pt>
                <c:pt idx="1837">
                  <c:v>40557</c:v>
                </c:pt>
                <c:pt idx="1838">
                  <c:v>40558</c:v>
                </c:pt>
                <c:pt idx="1839">
                  <c:v>40559</c:v>
                </c:pt>
                <c:pt idx="1840">
                  <c:v>40560</c:v>
                </c:pt>
                <c:pt idx="1841">
                  <c:v>40561</c:v>
                </c:pt>
                <c:pt idx="1842">
                  <c:v>40562</c:v>
                </c:pt>
                <c:pt idx="1843">
                  <c:v>40563</c:v>
                </c:pt>
                <c:pt idx="1844">
                  <c:v>40564</c:v>
                </c:pt>
                <c:pt idx="1845">
                  <c:v>40565</c:v>
                </c:pt>
                <c:pt idx="1846">
                  <c:v>40566</c:v>
                </c:pt>
                <c:pt idx="1847">
                  <c:v>40567</c:v>
                </c:pt>
                <c:pt idx="1848">
                  <c:v>40568</c:v>
                </c:pt>
                <c:pt idx="1849">
                  <c:v>40569</c:v>
                </c:pt>
                <c:pt idx="1850">
                  <c:v>40570</c:v>
                </c:pt>
                <c:pt idx="1851">
                  <c:v>40571</c:v>
                </c:pt>
                <c:pt idx="1852">
                  <c:v>40572</c:v>
                </c:pt>
                <c:pt idx="1853">
                  <c:v>40573</c:v>
                </c:pt>
                <c:pt idx="1854">
                  <c:v>40574</c:v>
                </c:pt>
                <c:pt idx="1855">
                  <c:v>40575</c:v>
                </c:pt>
                <c:pt idx="1856">
                  <c:v>40576</c:v>
                </c:pt>
                <c:pt idx="1857">
                  <c:v>40577</c:v>
                </c:pt>
                <c:pt idx="1858">
                  <c:v>40578</c:v>
                </c:pt>
                <c:pt idx="1859">
                  <c:v>40579</c:v>
                </c:pt>
                <c:pt idx="1860">
                  <c:v>40580</c:v>
                </c:pt>
                <c:pt idx="1861">
                  <c:v>40581</c:v>
                </c:pt>
                <c:pt idx="1862">
                  <c:v>40582</c:v>
                </c:pt>
                <c:pt idx="1863">
                  <c:v>40583</c:v>
                </c:pt>
                <c:pt idx="1864">
                  <c:v>40584</c:v>
                </c:pt>
                <c:pt idx="1865">
                  <c:v>40585</c:v>
                </c:pt>
                <c:pt idx="1866">
                  <c:v>40586</c:v>
                </c:pt>
                <c:pt idx="1867">
                  <c:v>40587</c:v>
                </c:pt>
                <c:pt idx="1868">
                  <c:v>40588</c:v>
                </c:pt>
                <c:pt idx="1869">
                  <c:v>40589</c:v>
                </c:pt>
                <c:pt idx="1870">
                  <c:v>40590</c:v>
                </c:pt>
                <c:pt idx="1871">
                  <c:v>40591</c:v>
                </c:pt>
                <c:pt idx="1872">
                  <c:v>40592</c:v>
                </c:pt>
                <c:pt idx="1873">
                  <c:v>40593</c:v>
                </c:pt>
                <c:pt idx="1874">
                  <c:v>40594</c:v>
                </c:pt>
                <c:pt idx="1875">
                  <c:v>40595</c:v>
                </c:pt>
                <c:pt idx="1876">
                  <c:v>40596</c:v>
                </c:pt>
                <c:pt idx="1877">
                  <c:v>40597</c:v>
                </c:pt>
                <c:pt idx="1878">
                  <c:v>40598</c:v>
                </c:pt>
                <c:pt idx="1879">
                  <c:v>40599</c:v>
                </c:pt>
                <c:pt idx="1880">
                  <c:v>40600</c:v>
                </c:pt>
                <c:pt idx="1881">
                  <c:v>40601</c:v>
                </c:pt>
                <c:pt idx="1882">
                  <c:v>40602</c:v>
                </c:pt>
                <c:pt idx="1883">
                  <c:v>40603</c:v>
                </c:pt>
                <c:pt idx="1884">
                  <c:v>40604</c:v>
                </c:pt>
                <c:pt idx="1885">
                  <c:v>40605</c:v>
                </c:pt>
                <c:pt idx="1886">
                  <c:v>40606</c:v>
                </c:pt>
                <c:pt idx="1887">
                  <c:v>40607</c:v>
                </c:pt>
                <c:pt idx="1888">
                  <c:v>40608</c:v>
                </c:pt>
                <c:pt idx="1889">
                  <c:v>40609</c:v>
                </c:pt>
                <c:pt idx="1890">
                  <c:v>40610</c:v>
                </c:pt>
                <c:pt idx="1891">
                  <c:v>40611</c:v>
                </c:pt>
                <c:pt idx="1892">
                  <c:v>40612</c:v>
                </c:pt>
                <c:pt idx="1893">
                  <c:v>40613</c:v>
                </c:pt>
                <c:pt idx="1894">
                  <c:v>40614</c:v>
                </c:pt>
                <c:pt idx="1895">
                  <c:v>40615</c:v>
                </c:pt>
                <c:pt idx="1896">
                  <c:v>40616</c:v>
                </c:pt>
                <c:pt idx="1897">
                  <c:v>40617</c:v>
                </c:pt>
                <c:pt idx="1898">
                  <c:v>40618</c:v>
                </c:pt>
                <c:pt idx="1899">
                  <c:v>40619</c:v>
                </c:pt>
                <c:pt idx="1900">
                  <c:v>40620</c:v>
                </c:pt>
                <c:pt idx="1901">
                  <c:v>40621</c:v>
                </c:pt>
                <c:pt idx="1902">
                  <c:v>40622</c:v>
                </c:pt>
                <c:pt idx="1903">
                  <c:v>40623</c:v>
                </c:pt>
                <c:pt idx="1904">
                  <c:v>40624</c:v>
                </c:pt>
                <c:pt idx="1905">
                  <c:v>40625</c:v>
                </c:pt>
                <c:pt idx="1906">
                  <c:v>40626</c:v>
                </c:pt>
                <c:pt idx="1907">
                  <c:v>40627</c:v>
                </c:pt>
                <c:pt idx="1908">
                  <c:v>40628</c:v>
                </c:pt>
                <c:pt idx="1909">
                  <c:v>40629</c:v>
                </c:pt>
                <c:pt idx="1910">
                  <c:v>40630</c:v>
                </c:pt>
                <c:pt idx="1911">
                  <c:v>40631</c:v>
                </c:pt>
                <c:pt idx="1912">
                  <c:v>40632</c:v>
                </c:pt>
                <c:pt idx="1913">
                  <c:v>40633</c:v>
                </c:pt>
                <c:pt idx="1914">
                  <c:v>40634</c:v>
                </c:pt>
                <c:pt idx="1915">
                  <c:v>40635</c:v>
                </c:pt>
                <c:pt idx="1916">
                  <c:v>40636</c:v>
                </c:pt>
                <c:pt idx="1917">
                  <c:v>40637</c:v>
                </c:pt>
                <c:pt idx="1918">
                  <c:v>40638</c:v>
                </c:pt>
                <c:pt idx="1919">
                  <c:v>40639</c:v>
                </c:pt>
                <c:pt idx="1920">
                  <c:v>40640</c:v>
                </c:pt>
                <c:pt idx="1921">
                  <c:v>40641</c:v>
                </c:pt>
                <c:pt idx="1922">
                  <c:v>40642</c:v>
                </c:pt>
                <c:pt idx="1923">
                  <c:v>40643</c:v>
                </c:pt>
                <c:pt idx="1924">
                  <c:v>40644</c:v>
                </c:pt>
                <c:pt idx="1925">
                  <c:v>40645</c:v>
                </c:pt>
                <c:pt idx="1926">
                  <c:v>40646</c:v>
                </c:pt>
                <c:pt idx="1927">
                  <c:v>40647</c:v>
                </c:pt>
                <c:pt idx="1928">
                  <c:v>40648</c:v>
                </c:pt>
                <c:pt idx="1929">
                  <c:v>40649</c:v>
                </c:pt>
                <c:pt idx="1930">
                  <c:v>40650</c:v>
                </c:pt>
                <c:pt idx="1931">
                  <c:v>40651</c:v>
                </c:pt>
                <c:pt idx="1932">
                  <c:v>40652</c:v>
                </c:pt>
                <c:pt idx="1933">
                  <c:v>40653</c:v>
                </c:pt>
                <c:pt idx="1934">
                  <c:v>40654</c:v>
                </c:pt>
                <c:pt idx="1935">
                  <c:v>40655</c:v>
                </c:pt>
                <c:pt idx="1936">
                  <c:v>40656</c:v>
                </c:pt>
                <c:pt idx="1937">
                  <c:v>40657</c:v>
                </c:pt>
                <c:pt idx="1938">
                  <c:v>40658</c:v>
                </c:pt>
                <c:pt idx="1939">
                  <c:v>40659</c:v>
                </c:pt>
                <c:pt idx="1940">
                  <c:v>40660</c:v>
                </c:pt>
                <c:pt idx="1941">
                  <c:v>40661</c:v>
                </c:pt>
                <c:pt idx="1942">
                  <c:v>40662</c:v>
                </c:pt>
                <c:pt idx="1943">
                  <c:v>40663</c:v>
                </c:pt>
                <c:pt idx="1944">
                  <c:v>40664</c:v>
                </c:pt>
                <c:pt idx="1945">
                  <c:v>40665</c:v>
                </c:pt>
                <c:pt idx="1946">
                  <c:v>40666</c:v>
                </c:pt>
                <c:pt idx="1947">
                  <c:v>40667</c:v>
                </c:pt>
                <c:pt idx="1948">
                  <c:v>40668</c:v>
                </c:pt>
                <c:pt idx="1949">
                  <c:v>40669</c:v>
                </c:pt>
                <c:pt idx="1950">
                  <c:v>40670</c:v>
                </c:pt>
                <c:pt idx="1951">
                  <c:v>40671</c:v>
                </c:pt>
                <c:pt idx="1952">
                  <c:v>40672</c:v>
                </c:pt>
                <c:pt idx="1953">
                  <c:v>40673</c:v>
                </c:pt>
                <c:pt idx="1954">
                  <c:v>40674</c:v>
                </c:pt>
                <c:pt idx="1955">
                  <c:v>40675</c:v>
                </c:pt>
                <c:pt idx="1956">
                  <c:v>40676</c:v>
                </c:pt>
                <c:pt idx="1957">
                  <c:v>40677</c:v>
                </c:pt>
                <c:pt idx="1958">
                  <c:v>40678</c:v>
                </c:pt>
                <c:pt idx="1959">
                  <c:v>40679</c:v>
                </c:pt>
                <c:pt idx="1960">
                  <c:v>40680</c:v>
                </c:pt>
                <c:pt idx="1961">
                  <c:v>40681</c:v>
                </c:pt>
                <c:pt idx="1962">
                  <c:v>40682</c:v>
                </c:pt>
                <c:pt idx="1963">
                  <c:v>40683</c:v>
                </c:pt>
                <c:pt idx="1964">
                  <c:v>40684</c:v>
                </c:pt>
                <c:pt idx="1965">
                  <c:v>40685</c:v>
                </c:pt>
                <c:pt idx="1966">
                  <c:v>40686</c:v>
                </c:pt>
                <c:pt idx="1967">
                  <c:v>40687</c:v>
                </c:pt>
                <c:pt idx="1968">
                  <c:v>40688</c:v>
                </c:pt>
                <c:pt idx="1969">
                  <c:v>40689</c:v>
                </c:pt>
                <c:pt idx="1970">
                  <c:v>40690</c:v>
                </c:pt>
                <c:pt idx="1971">
                  <c:v>40691</c:v>
                </c:pt>
                <c:pt idx="1972">
                  <c:v>40692</c:v>
                </c:pt>
                <c:pt idx="1973">
                  <c:v>40693</c:v>
                </c:pt>
                <c:pt idx="1974">
                  <c:v>40694</c:v>
                </c:pt>
                <c:pt idx="1975">
                  <c:v>40695</c:v>
                </c:pt>
                <c:pt idx="1976">
                  <c:v>40696</c:v>
                </c:pt>
                <c:pt idx="1977">
                  <c:v>40697</c:v>
                </c:pt>
                <c:pt idx="1978">
                  <c:v>40698</c:v>
                </c:pt>
                <c:pt idx="1979">
                  <c:v>40699</c:v>
                </c:pt>
                <c:pt idx="1980">
                  <c:v>40700</c:v>
                </c:pt>
                <c:pt idx="1981">
                  <c:v>40701</c:v>
                </c:pt>
                <c:pt idx="1982">
                  <c:v>40702</c:v>
                </c:pt>
                <c:pt idx="1983">
                  <c:v>40703</c:v>
                </c:pt>
                <c:pt idx="1984">
                  <c:v>40704</c:v>
                </c:pt>
                <c:pt idx="1985">
                  <c:v>40705</c:v>
                </c:pt>
                <c:pt idx="1986">
                  <c:v>40706</c:v>
                </c:pt>
                <c:pt idx="1987">
                  <c:v>40707</c:v>
                </c:pt>
                <c:pt idx="1988">
                  <c:v>40708</c:v>
                </c:pt>
                <c:pt idx="1989">
                  <c:v>40709</c:v>
                </c:pt>
                <c:pt idx="1990">
                  <c:v>40710</c:v>
                </c:pt>
                <c:pt idx="1991">
                  <c:v>40711</c:v>
                </c:pt>
                <c:pt idx="1992">
                  <c:v>40712</c:v>
                </c:pt>
                <c:pt idx="1993">
                  <c:v>40713</c:v>
                </c:pt>
                <c:pt idx="1994">
                  <c:v>40714</c:v>
                </c:pt>
                <c:pt idx="1995">
                  <c:v>40715</c:v>
                </c:pt>
                <c:pt idx="1996">
                  <c:v>40716</c:v>
                </c:pt>
                <c:pt idx="1997">
                  <c:v>40717</c:v>
                </c:pt>
                <c:pt idx="1998">
                  <c:v>40718</c:v>
                </c:pt>
                <c:pt idx="1999">
                  <c:v>40719</c:v>
                </c:pt>
                <c:pt idx="2000">
                  <c:v>40720</c:v>
                </c:pt>
                <c:pt idx="2001">
                  <c:v>40721</c:v>
                </c:pt>
                <c:pt idx="2002">
                  <c:v>40722</c:v>
                </c:pt>
                <c:pt idx="2003">
                  <c:v>40723</c:v>
                </c:pt>
                <c:pt idx="2004">
                  <c:v>40724</c:v>
                </c:pt>
                <c:pt idx="2005">
                  <c:v>40725</c:v>
                </c:pt>
                <c:pt idx="2006">
                  <c:v>40726</c:v>
                </c:pt>
                <c:pt idx="2007">
                  <c:v>40727</c:v>
                </c:pt>
                <c:pt idx="2008">
                  <c:v>40728</c:v>
                </c:pt>
                <c:pt idx="2009">
                  <c:v>40729</c:v>
                </c:pt>
                <c:pt idx="2010">
                  <c:v>40730</c:v>
                </c:pt>
                <c:pt idx="2011">
                  <c:v>40731</c:v>
                </c:pt>
                <c:pt idx="2012">
                  <c:v>40732</c:v>
                </c:pt>
                <c:pt idx="2013">
                  <c:v>40733</c:v>
                </c:pt>
                <c:pt idx="2014">
                  <c:v>40734</c:v>
                </c:pt>
                <c:pt idx="2015">
                  <c:v>40735</c:v>
                </c:pt>
                <c:pt idx="2016">
                  <c:v>40736</c:v>
                </c:pt>
                <c:pt idx="2017">
                  <c:v>40737</c:v>
                </c:pt>
                <c:pt idx="2018">
                  <c:v>40738</c:v>
                </c:pt>
                <c:pt idx="2019">
                  <c:v>40739</c:v>
                </c:pt>
                <c:pt idx="2020">
                  <c:v>40740</c:v>
                </c:pt>
                <c:pt idx="2021">
                  <c:v>40741</c:v>
                </c:pt>
                <c:pt idx="2022">
                  <c:v>40742</c:v>
                </c:pt>
                <c:pt idx="2023">
                  <c:v>40743</c:v>
                </c:pt>
                <c:pt idx="2024">
                  <c:v>40744</c:v>
                </c:pt>
                <c:pt idx="2025">
                  <c:v>40745</c:v>
                </c:pt>
                <c:pt idx="2026">
                  <c:v>40746</c:v>
                </c:pt>
                <c:pt idx="2027">
                  <c:v>40747</c:v>
                </c:pt>
                <c:pt idx="2028">
                  <c:v>40748</c:v>
                </c:pt>
                <c:pt idx="2029">
                  <c:v>40749</c:v>
                </c:pt>
                <c:pt idx="2030">
                  <c:v>40750</c:v>
                </c:pt>
                <c:pt idx="2031">
                  <c:v>40751</c:v>
                </c:pt>
                <c:pt idx="2032">
                  <c:v>40752</c:v>
                </c:pt>
                <c:pt idx="2033">
                  <c:v>40753</c:v>
                </c:pt>
                <c:pt idx="2034">
                  <c:v>40754</c:v>
                </c:pt>
                <c:pt idx="2035">
                  <c:v>40755</c:v>
                </c:pt>
                <c:pt idx="2036">
                  <c:v>40756</c:v>
                </c:pt>
                <c:pt idx="2037">
                  <c:v>40757</c:v>
                </c:pt>
                <c:pt idx="2038">
                  <c:v>40758</c:v>
                </c:pt>
                <c:pt idx="2039">
                  <c:v>40759</c:v>
                </c:pt>
                <c:pt idx="2040">
                  <c:v>40760</c:v>
                </c:pt>
                <c:pt idx="2041">
                  <c:v>40761</c:v>
                </c:pt>
                <c:pt idx="2042">
                  <c:v>40762</c:v>
                </c:pt>
                <c:pt idx="2043">
                  <c:v>40763</c:v>
                </c:pt>
                <c:pt idx="2044">
                  <c:v>40764</c:v>
                </c:pt>
                <c:pt idx="2045">
                  <c:v>40765</c:v>
                </c:pt>
                <c:pt idx="2046">
                  <c:v>40766</c:v>
                </c:pt>
                <c:pt idx="2047">
                  <c:v>40767</c:v>
                </c:pt>
                <c:pt idx="2048">
                  <c:v>40768</c:v>
                </c:pt>
                <c:pt idx="2049">
                  <c:v>40769</c:v>
                </c:pt>
                <c:pt idx="2050">
                  <c:v>40770</c:v>
                </c:pt>
                <c:pt idx="2051">
                  <c:v>40771</c:v>
                </c:pt>
                <c:pt idx="2052">
                  <c:v>40772</c:v>
                </c:pt>
                <c:pt idx="2053">
                  <c:v>40773</c:v>
                </c:pt>
                <c:pt idx="2054">
                  <c:v>40774</c:v>
                </c:pt>
                <c:pt idx="2055">
                  <c:v>40775</c:v>
                </c:pt>
                <c:pt idx="2056">
                  <c:v>40776</c:v>
                </c:pt>
                <c:pt idx="2057">
                  <c:v>40777</c:v>
                </c:pt>
                <c:pt idx="2058">
                  <c:v>40778</c:v>
                </c:pt>
                <c:pt idx="2059">
                  <c:v>40779</c:v>
                </c:pt>
                <c:pt idx="2060">
                  <c:v>40780</c:v>
                </c:pt>
                <c:pt idx="2061">
                  <c:v>40781</c:v>
                </c:pt>
                <c:pt idx="2062">
                  <c:v>40782</c:v>
                </c:pt>
                <c:pt idx="2063">
                  <c:v>40783</c:v>
                </c:pt>
                <c:pt idx="2064">
                  <c:v>40784</c:v>
                </c:pt>
                <c:pt idx="2065">
                  <c:v>40785</c:v>
                </c:pt>
                <c:pt idx="2066">
                  <c:v>40786</c:v>
                </c:pt>
                <c:pt idx="2067">
                  <c:v>40787</c:v>
                </c:pt>
                <c:pt idx="2068">
                  <c:v>40788</c:v>
                </c:pt>
                <c:pt idx="2069">
                  <c:v>40789</c:v>
                </c:pt>
                <c:pt idx="2070">
                  <c:v>40790</c:v>
                </c:pt>
                <c:pt idx="2071">
                  <c:v>40791</c:v>
                </c:pt>
                <c:pt idx="2072">
                  <c:v>40792</c:v>
                </c:pt>
                <c:pt idx="2073">
                  <c:v>40793</c:v>
                </c:pt>
                <c:pt idx="2074">
                  <c:v>40794</c:v>
                </c:pt>
                <c:pt idx="2075">
                  <c:v>40795</c:v>
                </c:pt>
                <c:pt idx="2076">
                  <c:v>40796</c:v>
                </c:pt>
                <c:pt idx="2077">
                  <c:v>40797</c:v>
                </c:pt>
                <c:pt idx="2078">
                  <c:v>40798</c:v>
                </c:pt>
                <c:pt idx="2079">
                  <c:v>40799</c:v>
                </c:pt>
                <c:pt idx="2080">
                  <c:v>40800</c:v>
                </c:pt>
                <c:pt idx="2081">
                  <c:v>40801</c:v>
                </c:pt>
                <c:pt idx="2082">
                  <c:v>40802</c:v>
                </c:pt>
                <c:pt idx="2083">
                  <c:v>40803</c:v>
                </c:pt>
                <c:pt idx="2084">
                  <c:v>40804</c:v>
                </c:pt>
                <c:pt idx="2085">
                  <c:v>40805</c:v>
                </c:pt>
                <c:pt idx="2086">
                  <c:v>40806</c:v>
                </c:pt>
                <c:pt idx="2087">
                  <c:v>40807</c:v>
                </c:pt>
                <c:pt idx="2088">
                  <c:v>40808</c:v>
                </c:pt>
                <c:pt idx="2089">
                  <c:v>40809</c:v>
                </c:pt>
                <c:pt idx="2090">
                  <c:v>40810</c:v>
                </c:pt>
                <c:pt idx="2091">
                  <c:v>40811</c:v>
                </c:pt>
                <c:pt idx="2092">
                  <c:v>40812</c:v>
                </c:pt>
                <c:pt idx="2093">
                  <c:v>40813</c:v>
                </c:pt>
                <c:pt idx="2094">
                  <c:v>40814</c:v>
                </c:pt>
                <c:pt idx="2095">
                  <c:v>40815</c:v>
                </c:pt>
                <c:pt idx="2096">
                  <c:v>40816</c:v>
                </c:pt>
                <c:pt idx="2097">
                  <c:v>40817</c:v>
                </c:pt>
                <c:pt idx="2098">
                  <c:v>40818</c:v>
                </c:pt>
                <c:pt idx="2099">
                  <c:v>40819</c:v>
                </c:pt>
                <c:pt idx="2100">
                  <c:v>40820</c:v>
                </c:pt>
                <c:pt idx="2101">
                  <c:v>40821</c:v>
                </c:pt>
                <c:pt idx="2102">
                  <c:v>40822</c:v>
                </c:pt>
                <c:pt idx="2103">
                  <c:v>40823</c:v>
                </c:pt>
                <c:pt idx="2104">
                  <c:v>40824</c:v>
                </c:pt>
                <c:pt idx="2105">
                  <c:v>40825</c:v>
                </c:pt>
                <c:pt idx="2106">
                  <c:v>40826</c:v>
                </c:pt>
                <c:pt idx="2107">
                  <c:v>40827</c:v>
                </c:pt>
                <c:pt idx="2108">
                  <c:v>40828</c:v>
                </c:pt>
                <c:pt idx="2109">
                  <c:v>40829</c:v>
                </c:pt>
                <c:pt idx="2110">
                  <c:v>40830</c:v>
                </c:pt>
                <c:pt idx="2111">
                  <c:v>40831</c:v>
                </c:pt>
                <c:pt idx="2112">
                  <c:v>40832</c:v>
                </c:pt>
                <c:pt idx="2113">
                  <c:v>40833</c:v>
                </c:pt>
                <c:pt idx="2114">
                  <c:v>40834</c:v>
                </c:pt>
                <c:pt idx="2115">
                  <c:v>40835</c:v>
                </c:pt>
                <c:pt idx="2116">
                  <c:v>40836</c:v>
                </c:pt>
                <c:pt idx="2117">
                  <c:v>40837</c:v>
                </c:pt>
                <c:pt idx="2118">
                  <c:v>40838</c:v>
                </c:pt>
                <c:pt idx="2119">
                  <c:v>40839</c:v>
                </c:pt>
                <c:pt idx="2120">
                  <c:v>40840</c:v>
                </c:pt>
                <c:pt idx="2121">
                  <c:v>40841</c:v>
                </c:pt>
                <c:pt idx="2122">
                  <c:v>40842</c:v>
                </c:pt>
                <c:pt idx="2123">
                  <c:v>40843</c:v>
                </c:pt>
                <c:pt idx="2124">
                  <c:v>40844</c:v>
                </c:pt>
                <c:pt idx="2125">
                  <c:v>40845</c:v>
                </c:pt>
                <c:pt idx="2126">
                  <c:v>40846</c:v>
                </c:pt>
                <c:pt idx="2127">
                  <c:v>40847</c:v>
                </c:pt>
                <c:pt idx="2128">
                  <c:v>40848</c:v>
                </c:pt>
                <c:pt idx="2129">
                  <c:v>40849</c:v>
                </c:pt>
                <c:pt idx="2130">
                  <c:v>40850</c:v>
                </c:pt>
                <c:pt idx="2131">
                  <c:v>40851</c:v>
                </c:pt>
                <c:pt idx="2132">
                  <c:v>40852</c:v>
                </c:pt>
                <c:pt idx="2133">
                  <c:v>40853</c:v>
                </c:pt>
                <c:pt idx="2134">
                  <c:v>40854</c:v>
                </c:pt>
                <c:pt idx="2135">
                  <c:v>40855</c:v>
                </c:pt>
                <c:pt idx="2136">
                  <c:v>40856</c:v>
                </c:pt>
                <c:pt idx="2137">
                  <c:v>40857</c:v>
                </c:pt>
                <c:pt idx="2138">
                  <c:v>40858</c:v>
                </c:pt>
                <c:pt idx="2139">
                  <c:v>40859</c:v>
                </c:pt>
                <c:pt idx="2140">
                  <c:v>40860</c:v>
                </c:pt>
                <c:pt idx="2141">
                  <c:v>40861</c:v>
                </c:pt>
                <c:pt idx="2142">
                  <c:v>40862</c:v>
                </c:pt>
                <c:pt idx="2143">
                  <c:v>40863</c:v>
                </c:pt>
                <c:pt idx="2144">
                  <c:v>40864</c:v>
                </c:pt>
                <c:pt idx="2145">
                  <c:v>40865</c:v>
                </c:pt>
                <c:pt idx="2146">
                  <c:v>40866</c:v>
                </c:pt>
                <c:pt idx="2147">
                  <c:v>40867</c:v>
                </c:pt>
                <c:pt idx="2148">
                  <c:v>40868</c:v>
                </c:pt>
                <c:pt idx="2149">
                  <c:v>40869</c:v>
                </c:pt>
                <c:pt idx="2150">
                  <c:v>40870</c:v>
                </c:pt>
                <c:pt idx="2151">
                  <c:v>40871</c:v>
                </c:pt>
                <c:pt idx="2152">
                  <c:v>40872</c:v>
                </c:pt>
                <c:pt idx="2153">
                  <c:v>40873</c:v>
                </c:pt>
                <c:pt idx="2154">
                  <c:v>40874</c:v>
                </c:pt>
                <c:pt idx="2155">
                  <c:v>40875</c:v>
                </c:pt>
                <c:pt idx="2156">
                  <c:v>40876</c:v>
                </c:pt>
                <c:pt idx="2157">
                  <c:v>40877</c:v>
                </c:pt>
                <c:pt idx="2158">
                  <c:v>40878</c:v>
                </c:pt>
                <c:pt idx="2159">
                  <c:v>40879</c:v>
                </c:pt>
                <c:pt idx="2160">
                  <c:v>40880</c:v>
                </c:pt>
                <c:pt idx="2161">
                  <c:v>40881</c:v>
                </c:pt>
                <c:pt idx="2162">
                  <c:v>40882</c:v>
                </c:pt>
                <c:pt idx="2163">
                  <c:v>40883</c:v>
                </c:pt>
                <c:pt idx="2164">
                  <c:v>40884</c:v>
                </c:pt>
                <c:pt idx="2165">
                  <c:v>40885</c:v>
                </c:pt>
                <c:pt idx="2166">
                  <c:v>40886</c:v>
                </c:pt>
                <c:pt idx="2167">
                  <c:v>40887</c:v>
                </c:pt>
                <c:pt idx="2168">
                  <c:v>40888</c:v>
                </c:pt>
                <c:pt idx="2169">
                  <c:v>40889</c:v>
                </c:pt>
                <c:pt idx="2170">
                  <c:v>40890</c:v>
                </c:pt>
                <c:pt idx="2171">
                  <c:v>40891</c:v>
                </c:pt>
                <c:pt idx="2172">
                  <c:v>40892</c:v>
                </c:pt>
                <c:pt idx="2173">
                  <c:v>40893</c:v>
                </c:pt>
                <c:pt idx="2174">
                  <c:v>40894</c:v>
                </c:pt>
                <c:pt idx="2175">
                  <c:v>40895</c:v>
                </c:pt>
                <c:pt idx="2176">
                  <c:v>40896</c:v>
                </c:pt>
                <c:pt idx="2177">
                  <c:v>40897</c:v>
                </c:pt>
                <c:pt idx="2178">
                  <c:v>40898</c:v>
                </c:pt>
                <c:pt idx="2179">
                  <c:v>40899</c:v>
                </c:pt>
                <c:pt idx="2180">
                  <c:v>40900</c:v>
                </c:pt>
                <c:pt idx="2181">
                  <c:v>40901</c:v>
                </c:pt>
                <c:pt idx="2182">
                  <c:v>40902</c:v>
                </c:pt>
                <c:pt idx="2183">
                  <c:v>40903</c:v>
                </c:pt>
                <c:pt idx="2184">
                  <c:v>40904</c:v>
                </c:pt>
                <c:pt idx="2185">
                  <c:v>40905</c:v>
                </c:pt>
                <c:pt idx="2186">
                  <c:v>40906</c:v>
                </c:pt>
                <c:pt idx="2187">
                  <c:v>40907</c:v>
                </c:pt>
                <c:pt idx="2188">
                  <c:v>40908</c:v>
                </c:pt>
                <c:pt idx="2189">
                  <c:v>40909</c:v>
                </c:pt>
                <c:pt idx="2190">
                  <c:v>40910</c:v>
                </c:pt>
                <c:pt idx="2191">
                  <c:v>40911</c:v>
                </c:pt>
                <c:pt idx="2192">
                  <c:v>40912</c:v>
                </c:pt>
                <c:pt idx="2193">
                  <c:v>40913</c:v>
                </c:pt>
                <c:pt idx="2194">
                  <c:v>40914</c:v>
                </c:pt>
                <c:pt idx="2195">
                  <c:v>40915</c:v>
                </c:pt>
                <c:pt idx="2196">
                  <c:v>40916</c:v>
                </c:pt>
                <c:pt idx="2197">
                  <c:v>40917</c:v>
                </c:pt>
                <c:pt idx="2198">
                  <c:v>40918</c:v>
                </c:pt>
                <c:pt idx="2199">
                  <c:v>40919</c:v>
                </c:pt>
                <c:pt idx="2200">
                  <c:v>40920</c:v>
                </c:pt>
                <c:pt idx="2201">
                  <c:v>40921</c:v>
                </c:pt>
                <c:pt idx="2202">
                  <c:v>40922</c:v>
                </c:pt>
                <c:pt idx="2203">
                  <c:v>40923</c:v>
                </c:pt>
                <c:pt idx="2204">
                  <c:v>40924</c:v>
                </c:pt>
                <c:pt idx="2205">
                  <c:v>40925</c:v>
                </c:pt>
                <c:pt idx="2206">
                  <c:v>40926</c:v>
                </c:pt>
                <c:pt idx="2207">
                  <c:v>40927</c:v>
                </c:pt>
                <c:pt idx="2208">
                  <c:v>40928</c:v>
                </c:pt>
                <c:pt idx="2209">
                  <c:v>40929</c:v>
                </c:pt>
                <c:pt idx="2210">
                  <c:v>40930</c:v>
                </c:pt>
                <c:pt idx="2211">
                  <c:v>40931</c:v>
                </c:pt>
                <c:pt idx="2212">
                  <c:v>40932</c:v>
                </c:pt>
                <c:pt idx="2213">
                  <c:v>40933</c:v>
                </c:pt>
                <c:pt idx="2214">
                  <c:v>40934</c:v>
                </c:pt>
                <c:pt idx="2215">
                  <c:v>40935</c:v>
                </c:pt>
                <c:pt idx="2216">
                  <c:v>40936</c:v>
                </c:pt>
                <c:pt idx="2217">
                  <c:v>40937</c:v>
                </c:pt>
                <c:pt idx="2218">
                  <c:v>40938</c:v>
                </c:pt>
                <c:pt idx="2219">
                  <c:v>40939</c:v>
                </c:pt>
                <c:pt idx="2220">
                  <c:v>40940</c:v>
                </c:pt>
                <c:pt idx="2221">
                  <c:v>40941</c:v>
                </c:pt>
                <c:pt idx="2222">
                  <c:v>40942</c:v>
                </c:pt>
                <c:pt idx="2223">
                  <c:v>40943</c:v>
                </c:pt>
                <c:pt idx="2224">
                  <c:v>40944</c:v>
                </c:pt>
                <c:pt idx="2225">
                  <c:v>40945</c:v>
                </c:pt>
                <c:pt idx="2226">
                  <c:v>40946</c:v>
                </c:pt>
                <c:pt idx="2227">
                  <c:v>40947</c:v>
                </c:pt>
                <c:pt idx="2228">
                  <c:v>40948</c:v>
                </c:pt>
                <c:pt idx="2229">
                  <c:v>40949</c:v>
                </c:pt>
                <c:pt idx="2230">
                  <c:v>40950</c:v>
                </c:pt>
                <c:pt idx="2231">
                  <c:v>40951</c:v>
                </c:pt>
                <c:pt idx="2232">
                  <c:v>40952</c:v>
                </c:pt>
                <c:pt idx="2233">
                  <c:v>40953</c:v>
                </c:pt>
                <c:pt idx="2234">
                  <c:v>40954</c:v>
                </c:pt>
                <c:pt idx="2235">
                  <c:v>40955</c:v>
                </c:pt>
                <c:pt idx="2236">
                  <c:v>40956</c:v>
                </c:pt>
                <c:pt idx="2237">
                  <c:v>40957</c:v>
                </c:pt>
                <c:pt idx="2238">
                  <c:v>40958</c:v>
                </c:pt>
                <c:pt idx="2239">
                  <c:v>40959</c:v>
                </c:pt>
                <c:pt idx="2240">
                  <c:v>40960</c:v>
                </c:pt>
                <c:pt idx="2241">
                  <c:v>40961</c:v>
                </c:pt>
                <c:pt idx="2242">
                  <c:v>40962</c:v>
                </c:pt>
                <c:pt idx="2243">
                  <c:v>40963</c:v>
                </c:pt>
                <c:pt idx="2244">
                  <c:v>40964</c:v>
                </c:pt>
                <c:pt idx="2245">
                  <c:v>40965</c:v>
                </c:pt>
                <c:pt idx="2246">
                  <c:v>40966</c:v>
                </c:pt>
                <c:pt idx="2247">
                  <c:v>40967</c:v>
                </c:pt>
                <c:pt idx="2248">
                  <c:v>40968</c:v>
                </c:pt>
                <c:pt idx="2249">
                  <c:v>40969</c:v>
                </c:pt>
                <c:pt idx="2250">
                  <c:v>40970</c:v>
                </c:pt>
                <c:pt idx="2251">
                  <c:v>40971</c:v>
                </c:pt>
                <c:pt idx="2252">
                  <c:v>40972</c:v>
                </c:pt>
                <c:pt idx="2253">
                  <c:v>40973</c:v>
                </c:pt>
                <c:pt idx="2254">
                  <c:v>40974</c:v>
                </c:pt>
                <c:pt idx="2255">
                  <c:v>40975</c:v>
                </c:pt>
                <c:pt idx="2256">
                  <c:v>40976</c:v>
                </c:pt>
                <c:pt idx="2257">
                  <c:v>40977</c:v>
                </c:pt>
                <c:pt idx="2258">
                  <c:v>40978</c:v>
                </c:pt>
                <c:pt idx="2259">
                  <c:v>40979</c:v>
                </c:pt>
                <c:pt idx="2260">
                  <c:v>40980</c:v>
                </c:pt>
                <c:pt idx="2261">
                  <c:v>40981</c:v>
                </c:pt>
                <c:pt idx="2262">
                  <c:v>40982</c:v>
                </c:pt>
                <c:pt idx="2263">
                  <c:v>40983</c:v>
                </c:pt>
                <c:pt idx="2264">
                  <c:v>40984</c:v>
                </c:pt>
                <c:pt idx="2265">
                  <c:v>40985</c:v>
                </c:pt>
                <c:pt idx="2266">
                  <c:v>40986</c:v>
                </c:pt>
                <c:pt idx="2267">
                  <c:v>40987</c:v>
                </c:pt>
                <c:pt idx="2268">
                  <c:v>40988</c:v>
                </c:pt>
                <c:pt idx="2269">
                  <c:v>40989</c:v>
                </c:pt>
                <c:pt idx="2270">
                  <c:v>40990</c:v>
                </c:pt>
                <c:pt idx="2271">
                  <c:v>40991</c:v>
                </c:pt>
                <c:pt idx="2272">
                  <c:v>40992</c:v>
                </c:pt>
                <c:pt idx="2273">
                  <c:v>40993</c:v>
                </c:pt>
                <c:pt idx="2274">
                  <c:v>40994</c:v>
                </c:pt>
                <c:pt idx="2275">
                  <c:v>40995</c:v>
                </c:pt>
                <c:pt idx="2276">
                  <c:v>40996</c:v>
                </c:pt>
                <c:pt idx="2277">
                  <c:v>40997</c:v>
                </c:pt>
                <c:pt idx="2278">
                  <c:v>40998</c:v>
                </c:pt>
                <c:pt idx="2279">
                  <c:v>40999</c:v>
                </c:pt>
                <c:pt idx="2280">
                  <c:v>41000</c:v>
                </c:pt>
                <c:pt idx="2281">
                  <c:v>41001</c:v>
                </c:pt>
                <c:pt idx="2282">
                  <c:v>41002</c:v>
                </c:pt>
                <c:pt idx="2283">
                  <c:v>41003</c:v>
                </c:pt>
                <c:pt idx="2284">
                  <c:v>41004</c:v>
                </c:pt>
                <c:pt idx="2285">
                  <c:v>41005</c:v>
                </c:pt>
                <c:pt idx="2286">
                  <c:v>41006</c:v>
                </c:pt>
                <c:pt idx="2287">
                  <c:v>41007</c:v>
                </c:pt>
                <c:pt idx="2288">
                  <c:v>41008</c:v>
                </c:pt>
                <c:pt idx="2289">
                  <c:v>41009</c:v>
                </c:pt>
                <c:pt idx="2290">
                  <c:v>41010</c:v>
                </c:pt>
                <c:pt idx="2291">
                  <c:v>41011</c:v>
                </c:pt>
                <c:pt idx="2292">
                  <c:v>41012</c:v>
                </c:pt>
                <c:pt idx="2293">
                  <c:v>41013</c:v>
                </c:pt>
                <c:pt idx="2294">
                  <c:v>41014</c:v>
                </c:pt>
                <c:pt idx="2295">
                  <c:v>41015</c:v>
                </c:pt>
                <c:pt idx="2296">
                  <c:v>41016</c:v>
                </c:pt>
                <c:pt idx="2297">
                  <c:v>41017</c:v>
                </c:pt>
                <c:pt idx="2298">
                  <c:v>41018</c:v>
                </c:pt>
                <c:pt idx="2299">
                  <c:v>41019</c:v>
                </c:pt>
                <c:pt idx="2300">
                  <c:v>41020</c:v>
                </c:pt>
                <c:pt idx="2301">
                  <c:v>41021</c:v>
                </c:pt>
                <c:pt idx="2302">
                  <c:v>41022</c:v>
                </c:pt>
                <c:pt idx="2303">
                  <c:v>41023</c:v>
                </c:pt>
                <c:pt idx="2304">
                  <c:v>41024</c:v>
                </c:pt>
                <c:pt idx="2305">
                  <c:v>41025</c:v>
                </c:pt>
                <c:pt idx="2306">
                  <c:v>41026</c:v>
                </c:pt>
                <c:pt idx="2307">
                  <c:v>41027</c:v>
                </c:pt>
                <c:pt idx="2308">
                  <c:v>41028</c:v>
                </c:pt>
                <c:pt idx="2309">
                  <c:v>41029</c:v>
                </c:pt>
                <c:pt idx="2310">
                  <c:v>41030</c:v>
                </c:pt>
                <c:pt idx="2311">
                  <c:v>41031</c:v>
                </c:pt>
                <c:pt idx="2312">
                  <c:v>41032</c:v>
                </c:pt>
                <c:pt idx="2313">
                  <c:v>41033</c:v>
                </c:pt>
                <c:pt idx="2314">
                  <c:v>41034</c:v>
                </c:pt>
                <c:pt idx="2315">
                  <c:v>41035</c:v>
                </c:pt>
                <c:pt idx="2316">
                  <c:v>41036</c:v>
                </c:pt>
                <c:pt idx="2317">
                  <c:v>41037</c:v>
                </c:pt>
                <c:pt idx="2318">
                  <c:v>41038</c:v>
                </c:pt>
                <c:pt idx="2319">
                  <c:v>41039</c:v>
                </c:pt>
                <c:pt idx="2320">
                  <c:v>41040</c:v>
                </c:pt>
                <c:pt idx="2321">
                  <c:v>41041</c:v>
                </c:pt>
                <c:pt idx="2322">
                  <c:v>41042</c:v>
                </c:pt>
                <c:pt idx="2323">
                  <c:v>41043</c:v>
                </c:pt>
                <c:pt idx="2324">
                  <c:v>41044</c:v>
                </c:pt>
                <c:pt idx="2325">
                  <c:v>41045</c:v>
                </c:pt>
                <c:pt idx="2326">
                  <c:v>41046</c:v>
                </c:pt>
                <c:pt idx="2327">
                  <c:v>41047</c:v>
                </c:pt>
                <c:pt idx="2328">
                  <c:v>41048</c:v>
                </c:pt>
                <c:pt idx="2329">
                  <c:v>41049</c:v>
                </c:pt>
                <c:pt idx="2330">
                  <c:v>41050</c:v>
                </c:pt>
                <c:pt idx="2331">
                  <c:v>41051</c:v>
                </c:pt>
                <c:pt idx="2332">
                  <c:v>41052</c:v>
                </c:pt>
                <c:pt idx="2333">
                  <c:v>41053</c:v>
                </c:pt>
                <c:pt idx="2334">
                  <c:v>41054</c:v>
                </c:pt>
                <c:pt idx="2335">
                  <c:v>41055</c:v>
                </c:pt>
                <c:pt idx="2336">
                  <c:v>41056</c:v>
                </c:pt>
                <c:pt idx="2337">
                  <c:v>41057</c:v>
                </c:pt>
                <c:pt idx="2338">
                  <c:v>41058</c:v>
                </c:pt>
                <c:pt idx="2339">
                  <c:v>41059</c:v>
                </c:pt>
                <c:pt idx="2340">
                  <c:v>41060</c:v>
                </c:pt>
                <c:pt idx="2341">
                  <c:v>41061</c:v>
                </c:pt>
                <c:pt idx="2342">
                  <c:v>41062</c:v>
                </c:pt>
                <c:pt idx="2343">
                  <c:v>41063</c:v>
                </c:pt>
                <c:pt idx="2344">
                  <c:v>41064</c:v>
                </c:pt>
                <c:pt idx="2345">
                  <c:v>41065</c:v>
                </c:pt>
                <c:pt idx="2346">
                  <c:v>41066</c:v>
                </c:pt>
                <c:pt idx="2347">
                  <c:v>41067</c:v>
                </c:pt>
                <c:pt idx="2348">
                  <c:v>41068</c:v>
                </c:pt>
                <c:pt idx="2349">
                  <c:v>41069</c:v>
                </c:pt>
                <c:pt idx="2350">
                  <c:v>41070</c:v>
                </c:pt>
                <c:pt idx="2351">
                  <c:v>41071</c:v>
                </c:pt>
                <c:pt idx="2352">
                  <c:v>41072</c:v>
                </c:pt>
                <c:pt idx="2353">
                  <c:v>41073</c:v>
                </c:pt>
                <c:pt idx="2354">
                  <c:v>41074</c:v>
                </c:pt>
                <c:pt idx="2355">
                  <c:v>41075</c:v>
                </c:pt>
                <c:pt idx="2356">
                  <c:v>41076</c:v>
                </c:pt>
                <c:pt idx="2357">
                  <c:v>41077</c:v>
                </c:pt>
                <c:pt idx="2358">
                  <c:v>41078</c:v>
                </c:pt>
                <c:pt idx="2359">
                  <c:v>41079</c:v>
                </c:pt>
                <c:pt idx="2360">
                  <c:v>41080</c:v>
                </c:pt>
                <c:pt idx="2361">
                  <c:v>41081</c:v>
                </c:pt>
                <c:pt idx="2362">
                  <c:v>41082</c:v>
                </c:pt>
                <c:pt idx="2363">
                  <c:v>41083</c:v>
                </c:pt>
                <c:pt idx="2364">
                  <c:v>41084</c:v>
                </c:pt>
                <c:pt idx="2365">
                  <c:v>41085</c:v>
                </c:pt>
                <c:pt idx="2366">
                  <c:v>41086</c:v>
                </c:pt>
                <c:pt idx="2367">
                  <c:v>41087</c:v>
                </c:pt>
                <c:pt idx="2368">
                  <c:v>41088</c:v>
                </c:pt>
                <c:pt idx="2369">
                  <c:v>41089</c:v>
                </c:pt>
                <c:pt idx="2370">
                  <c:v>41090</c:v>
                </c:pt>
                <c:pt idx="2371">
                  <c:v>41091</c:v>
                </c:pt>
                <c:pt idx="2372">
                  <c:v>41092</c:v>
                </c:pt>
                <c:pt idx="2373">
                  <c:v>41093</c:v>
                </c:pt>
                <c:pt idx="2374">
                  <c:v>41094</c:v>
                </c:pt>
                <c:pt idx="2375">
                  <c:v>41095</c:v>
                </c:pt>
                <c:pt idx="2376">
                  <c:v>41096</c:v>
                </c:pt>
                <c:pt idx="2377">
                  <c:v>41097</c:v>
                </c:pt>
                <c:pt idx="2378">
                  <c:v>41098</c:v>
                </c:pt>
                <c:pt idx="2379">
                  <c:v>41099</c:v>
                </c:pt>
                <c:pt idx="2380">
                  <c:v>41100</c:v>
                </c:pt>
                <c:pt idx="2381">
                  <c:v>41101</c:v>
                </c:pt>
                <c:pt idx="2382">
                  <c:v>41102</c:v>
                </c:pt>
                <c:pt idx="2383">
                  <c:v>41103</c:v>
                </c:pt>
                <c:pt idx="2384">
                  <c:v>41104</c:v>
                </c:pt>
                <c:pt idx="2385">
                  <c:v>41105</c:v>
                </c:pt>
                <c:pt idx="2386">
                  <c:v>41106</c:v>
                </c:pt>
                <c:pt idx="2387">
                  <c:v>41107</c:v>
                </c:pt>
                <c:pt idx="2388">
                  <c:v>41108</c:v>
                </c:pt>
                <c:pt idx="2389">
                  <c:v>41109</c:v>
                </c:pt>
                <c:pt idx="2390">
                  <c:v>41110</c:v>
                </c:pt>
                <c:pt idx="2391">
                  <c:v>41111</c:v>
                </c:pt>
                <c:pt idx="2392">
                  <c:v>41112</c:v>
                </c:pt>
                <c:pt idx="2393">
                  <c:v>41113</c:v>
                </c:pt>
                <c:pt idx="2394">
                  <c:v>41114</c:v>
                </c:pt>
                <c:pt idx="2395">
                  <c:v>41115</c:v>
                </c:pt>
                <c:pt idx="2396">
                  <c:v>41116</c:v>
                </c:pt>
                <c:pt idx="2397">
                  <c:v>41117</c:v>
                </c:pt>
                <c:pt idx="2398">
                  <c:v>41118</c:v>
                </c:pt>
                <c:pt idx="2399">
                  <c:v>41119</c:v>
                </c:pt>
                <c:pt idx="2400">
                  <c:v>41120</c:v>
                </c:pt>
                <c:pt idx="2401">
                  <c:v>41121</c:v>
                </c:pt>
                <c:pt idx="2402">
                  <c:v>41122</c:v>
                </c:pt>
                <c:pt idx="2403">
                  <c:v>41123</c:v>
                </c:pt>
                <c:pt idx="2404">
                  <c:v>41124</c:v>
                </c:pt>
                <c:pt idx="2405">
                  <c:v>41125</c:v>
                </c:pt>
                <c:pt idx="2406">
                  <c:v>41126</c:v>
                </c:pt>
                <c:pt idx="2407">
                  <c:v>41127</c:v>
                </c:pt>
                <c:pt idx="2408">
                  <c:v>41128</c:v>
                </c:pt>
                <c:pt idx="2409">
                  <c:v>41129</c:v>
                </c:pt>
                <c:pt idx="2410">
                  <c:v>41130</c:v>
                </c:pt>
                <c:pt idx="2411">
                  <c:v>41131</c:v>
                </c:pt>
                <c:pt idx="2412">
                  <c:v>41132</c:v>
                </c:pt>
                <c:pt idx="2413">
                  <c:v>41133</c:v>
                </c:pt>
                <c:pt idx="2414">
                  <c:v>41134</c:v>
                </c:pt>
                <c:pt idx="2415">
                  <c:v>41135</c:v>
                </c:pt>
                <c:pt idx="2416">
                  <c:v>41136</c:v>
                </c:pt>
                <c:pt idx="2417">
                  <c:v>41137</c:v>
                </c:pt>
                <c:pt idx="2418">
                  <c:v>41138</c:v>
                </c:pt>
                <c:pt idx="2419">
                  <c:v>41139</c:v>
                </c:pt>
                <c:pt idx="2420">
                  <c:v>41140</c:v>
                </c:pt>
                <c:pt idx="2421">
                  <c:v>41141</c:v>
                </c:pt>
                <c:pt idx="2422">
                  <c:v>41142</c:v>
                </c:pt>
                <c:pt idx="2423">
                  <c:v>41143</c:v>
                </c:pt>
                <c:pt idx="2424">
                  <c:v>41144</c:v>
                </c:pt>
                <c:pt idx="2425">
                  <c:v>41145</c:v>
                </c:pt>
                <c:pt idx="2426">
                  <c:v>41146</c:v>
                </c:pt>
                <c:pt idx="2427">
                  <c:v>41147</c:v>
                </c:pt>
                <c:pt idx="2428">
                  <c:v>41148</c:v>
                </c:pt>
                <c:pt idx="2429">
                  <c:v>41149</c:v>
                </c:pt>
                <c:pt idx="2430">
                  <c:v>41150</c:v>
                </c:pt>
                <c:pt idx="2431">
                  <c:v>41151</c:v>
                </c:pt>
                <c:pt idx="2432">
                  <c:v>41152</c:v>
                </c:pt>
                <c:pt idx="2433">
                  <c:v>41153</c:v>
                </c:pt>
                <c:pt idx="2434">
                  <c:v>41154</c:v>
                </c:pt>
                <c:pt idx="2435">
                  <c:v>41155</c:v>
                </c:pt>
                <c:pt idx="2436">
                  <c:v>41156</c:v>
                </c:pt>
                <c:pt idx="2437">
                  <c:v>41157</c:v>
                </c:pt>
                <c:pt idx="2438">
                  <c:v>41158</c:v>
                </c:pt>
                <c:pt idx="2439">
                  <c:v>41159</c:v>
                </c:pt>
                <c:pt idx="2440">
                  <c:v>41160</c:v>
                </c:pt>
                <c:pt idx="2441">
                  <c:v>41161</c:v>
                </c:pt>
                <c:pt idx="2442">
                  <c:v>41162</c:v>
                </c:pt>
                <c:pt idx="2443">
                  <c:v>41163</c:v>
                </c:pt>
                <c:pt idx="2444">
                  <c:v>41164</c:v>
                </c:pt>
                <c:pt idx="2445">
                  <c:v>41165</c:v>
                </c:pt>
                <c:pt idx="2446">
                  <c:v>41166</c:v>
                </c:pt>
                <c:pt idx="2447">
                  <c:v>41167</c:v>
                </c:pt>
                <c:pt idx="2448">
                  <c:v>41168</c:v>
                </c:pt>
                <c:pt idx="2449">
                  <c:v>41169</c:v>
                </c:pt>
                <c:pt idx="2450">
                  <c:v>41170</c:v>
                </c:pt>
                <c:pt idx="2451">
                  <c:v>41171</c:v>
                </c:pt>
                <c:pt idx="2452">
                  <c:v>41172</c:v>
                </c:pt>
                <c:pt idx="2453">
                  <c:v>41173</c:v>
                </c:pt>
                <c:pt idx="2454">
                  <c:v>41174</c:v>
                </c:pt>
                <c:pt idx="2455">
                  <c:v>41175</c:v>
                </c:pt>
                <c:pt idx="2456">
                  <c:v>41176</c:v>
                </c:pt>
                <c:pt idx="2457">
                  <c:v>41177</c:v>
                </c:pt>
                <c:pt idx="2458">
                  <c:v>41178</c:v>
                </c:pt>
                <c:pt idx="2459">
                  <c:v>41179</c:v>
                </c:pt>
                <c:pt idx="2460">
                  <c:v>41180</c:v>
                </c:pt>
                <c:pt idx="2461">
                  <c:v>41181</c:v>
                </c:pt>
                <c:pt idx="2462">
                  <c:v>41182</c:v>
                </c:pt>
                <c:pt idx="2463">
                  <c:v>41183</c:v>
                </c:pt>
                <c:pt idx="2464">
                  <c:v>41184</c:v>
                </c:pt>
                <c:pt idx="2465">
                  <c:v>41185</c:v>
                </c:pt>
                <c:pt idx="2466">
                  <c:v>41186</c:v>
                </c:pt>
                <c:pt idx="2467">
                  <c:v>41187</c:v>
                </c:pt>
                <c:pt idx="2468">
                  <c:v>41188</c:v>
                </c:pt>
                <c:pt idx="2469">
                  <c:v>41189</c:v>
                </c:pt>
                <c:pt idx="2470">
                  <c:v>41190</c:v>
                </c:pt>
                <c:pt idx="2471">
                  <c:v>41191</c:v>
                </c:pt>
                <c:pt idx="2472">
                  <c:v>41192</c:v>
                </c:pt>
                <c:pt idx="2473">
                  <c:v>41193</c:v>
                </c:pt>
                <c:pt idx="2474">
                  <c:v>41194</c:v>
                </c:pt>
                <c:pt idx="2475">
                  <c:v>41195</c:v>
                </c:pt>
                <c:pt idx="2476">
                  <c:v>41196</c:v>
                </c:pt>
                <c:pt idx="2477">
                  <c:v>41197</c:v>
                </c:pt>
                <c:pt idx="2478">
                  <c:v>41198</c:v>
                </c:pt>
                <c:pt idx="2479">
                  <c:v>41199</c:v>
                </c:pt>
                <c:pt idx="2480">
                  <c:v>41200</c:v>
                </c:pt>
                <c:pt idx="2481">
                  <c:v>41201</c:v>
                </c:pt>
                <c:pt idx="2482">
                  <c:v>41202</c:v>
                </c:pt>
                <c:pt idx="2483">
                  <c:v>41203</c:v>
                </c:pt>
                <c:pt idx="2484">
                  <c:v>41204</c:v>
                </c:pt>
                <c:pt idx="2485">
                  <c:v>41205</c:v>
                </c:pt>
                <c:pt idx="2486">
                  <c:v>41206</c:v>
                </c:pt>
                <c:pt idx="2487">
                  <c:v>41207</c:v>
                </c:pt>
                <c:pt idx="2488">
                  <c:v>41208</c:v>
                </c:pt>
                <c:pt idx="2489">
                  <c:v>41209</c:v>
                </c:pt>
                <c:pt idx="2490">
                  <c:v>41210</c:v>
                </c:pt>
                <c:pt idx="2491">
                  <c:v>41211</c:v>
                </c:pt>
                <c:pt idx="2492">
                  <c:v>41212</c:v>
                </c:pt>
                <c:pt idx="2493">
                  <c:v>41213</c:v>
                </c:pt>
                <c:pt idx="2494">
                  <c:v>41214</c:v>
                </c:pt>
                <c:pt idx="2495">
                  <c:v>41215</c:v>
                </c:pt>
                <c:pt idx="2496">
                  <c:v>41216</c:v>
                </c:pt>
                <c:pt idx="2497">
                  <c:v>41217</c:v>
                </c:pt>
                <c:pt idx="2498">
                  <c:v>41218</c:v>
                </c:pt>
                <c:pt idx="2499">
                  <c:v>41219</c:v>
                </c:pt>
                <c:pt idx="2500">
                  <c:v>41220</c:v>
                </c:pt>
                <c:pt idx="2501">
                  <c:v>41221</c:v>
                </c:pt>
                <c:pt idx="2502">
                  <c:v>41222</c:v>
                </c:pt>
                <c:pt idx="2503">
                  <c:v>41223</c:v>
                </c:pt>
                <c:pt idx="2504">
                  <c:v>41224</c:v>
                </c:pt>
                <c:pt idx="2505">
                  <c:v>41225</c:v>
                </c:pt>
                <c:pt idx="2506">
                  <c:v>41226</c:v>
                </c:pt>
                <c:pt idx="2507">
                  <c:v>41227</c:v>
                </c:pt>
                <c:pt idx="2508">
                  <c:v>41228</c:v>
                </c:pt>
                <c:pt idx="2509">
                  <c:v>41229</c:v>
                </c:pt>
                <c:pt idx="2510">
                  <c:v>41230</c:v>
                </c:pt>
                <c:pt idx="2511">
                  <c:v>41231</c:v>
                </c:pt>
                <c:pt idx="2512">
                  <c:v>41232</c:v>
                </c:pt>
                <c:pt idx="2513">
                  <c:v>41233</c:v>
                </c:pt>
                <c:pt idx="2514">
                  <c:v>41234</c:v>
                </c:pt>
                <c:pt idx="2515">
                  <c:v>41235</c:v>
                </c:pt>
                <c:pt idx="2516">
                  <c:v>41236</c:v>
                </c:pt>
                <c:pt idx="2517">
                  <c:v>41237</c:v>
                </c:pt>
                <c:pt idx="2518">
                  <c:v>41238</c:v>
                </c:pt>
                <c:pt idx="2519">
                  <c:v>41239</c:v>
                </c:pt>
                <c:pt idx="2520">
                  <c:v>41240</c:v>
                </c:pt>
                <c:pt idx="2521">
                  <c:v>41241</c:v>
                </c:pt>
                <c:pt idx="2522">
                  <c:v>41242</c:v>
                </c:pt>
                <c:pt idx="2523">
                  <c:v>41243</c:v>
                </c:pt>
                <c:pt idx="2524">
                  <c:v>41244</c:v>
                </c:pt>
                <c:pt idx="2525">
                  <c:v>41245</c:v>
                </c:pt>
                <c:pt idx="2526">
                  <c:v>41246</c:v>
                </c:pt>
                <c:pt idx="2527">
                  <c:v>41247</c:v>
                </c:pt>
                <c:pt idx="2528">
                  <c:v>41248</c:v>
                </c:pt>
                <c:pt idx="2529">
                  <c:v>41249</c:v>
                </c:pt>
                <c:pt idx="2530">
                  <c:v>41250</c:v>
                </c:pt>
                <c:pt idx="2531">
                  <c:v>41251</c:v>
                </c:pt>
                <c:pt idx="2532">
                  <c:v>41252</c:v>
                </c:pt>
                <c:pt idx="2533">
                  <c:v>41253</c:v>
                </c:pt>
                <c:pt idx="2534">
                  <c:v>41254</c:v>
                </c:pt>
                <c:pt idx="2535">
                  <c:v>41255</c:v>
                </c:pt>
                <c:pt idx="2536">
                  <c:v>41256</c:v>
                </c:pt>
                <c:pt idx="2537">
                  <c:v>41257</c:v>
                </c:pt>
                <c:pt idx="2538">
                  <c:v>41258</c:v>
                </c:pt>
                <c:pt idx="2539">
                  <c:v>41259</c:v>
                </c:pt>
                <c:pt idx="2540">
                  <c:v>41260</c:v>
                </c:pt>
                <c:pt idx="2541">
                  <c:v>41261</c:v>
                </c:pt>
                <c:pt idx="2542">
                  <c:v>41262</c:v>
                </c:pt>
                <c:pt idx="2543">
                  <c:v>41263</c:v>
                </c:pt>
                <c:pt idx="2544">
                  <c:v>41264</c:v>
                </c:pt>
                <c:pt idx="2545">
                  <c:v>41265</c:v>
                </c:pt>
                <c:pt idx="2546">
                  <c:v>41266</c:v>
                </c:pt>
                <c:pt idx="2547">
                  <c:v>41267</c:v>
                </c:pt>
                <c:pt idx="2548">
                  <c:v>41268</c:v>
                </c:pt>
                <c:pt idx="2549">
                  <c:v>41269</c:v>
                </c:pt>
                <c:pt idx="2550">
                  <c:v>41270</c:v>
                </c:pt>
                <c:pt idx="2551">
                  <c:v>41271</c:v>
                </c:pt>
                <c:pt idx="2552">
                  <c:v>41272</c:v>
                </c:pt>
                <c:pt idx="2553">
                  <c:v>41273</c:v>
                </c:pt>
                <c:pt idx="2554">
                  <c:v>41274</c:v>
                </c:pt>
                <c:pt idx="2555">
                  <c:v>41275</c:v>
                </c:pt>
                <c:pt idx="2556">
                  <c:v>41276</c:v>
                </c:pt>
                <c:pt idx="2557">
                  <c:v>41277</c:v>
                </c:pt>
                <c:pt idx="2558">
                  <c:v>41278</c:v>
                </c:pt>
                <c:pt idx="2559">
                  <c:v>41279</c:v>
                </c:pt>
                <c:pt idx="2560">
                  <c:v>41280</c:v>
                </c:pt>
                <c:pt idx="2561">
                  <c:v>41281</c:v>
                </c:pt>
                <c:pt idx="2562">
                  <c:v>41282</c:v>
                </c:pt>
                <c:pt idx="2563">
                  <c:v>41283</c:v>
                </c:pt>
                <c:pt idx="2564">
                  <c:v>41284</c:v>
                </c:pt>
                <c:pt idx="2565">
                  <c:v>41285</c:v>
                </c:pt>
                <c:pt idx="2566">
                  <c:v>41286</c:v>
                </c:pt>
                <c:pt idx="2567">
                  <c:v>41287</c:v>
                </c:pt>
                <c:pt idx="2568">
                  <c:v>41288</c:v>
                </c:pt>
                <c:pt idx="2569">
                  <c:v>41289</c:v>
                </c:pt>
                <c:pt idx="2570">
                  <c:v>41290</c:v>
                </c:pt>
                <c:pt idx="2571">
                  <c:v>41291</c:v>
                </c:pt>
                <c:pt idx="2572">
                  <c:v>41292</c:v>
                </c:pt>
                <c:pt idx="2573">
                  <c:v>41293</c:v>
                </c:pt>
                <c:pt idx="2574">
                  <c:v>41294</c:v>
                </c:pt>
                <c:pt idx="2575">
                  <c:v>41295</c:v>
                </c:pt>
                <c:pt idx="2576">
                  <c:v>41296</c:v>
                </c:pt>
                <c:pt idx="2577">
                  <c:v>41297</c:v>
                </c:pt>
                <c:pt idx="2578">
                  <c:v>41298</c:v>
                </c:pt>
                <c:pt idx="2579">
                  <c:v>41299</c:v>
                </c:pt>
                <c:pt idx="2580">
                  <c:v>41300</c:v>
                </c:pt>
                <c:pt idx="2581">
                  <c:v>41301</c:v>
                </c:pt>
                <c:pt idx="2582">
                  <c:v>41302</c:v>
                </c:pt>
                <c:pt idx="2583">
                  <c:v>41303</c:v>
                </c:pt>
                <c:pt idx="2584">
                  <c:v>41304</c:v>
                </c:pt>
                <c:pt idx="2585">
                  <c:v>41305</c:v>
                </c:pt>
                <c:pt idx="2586">
                  <c:v>41306</c:v>
                </c:pt>
                <c:pt idx="2587">
                  <c:v>41307</c:v>
                </c:pt>
                <c:pt idx="2588">
                  <c:v>41308</c:v>
                </c:pt>
                <c:pt idx="2589">
                  <c:v>41309</c:v>
                </c:pt>
                <c:pt idx="2590">
                  <c:v>41310</c:v>
                </c:pt>
                <c:pt idx="2591">
                  <c:v>41311</c:v>
                </c:pt>
                <c:pt idx="2592">
                  <c:v>41312</c:v>
                </c:pt>
                <c:pt idx="2593">
                  <c:v>41313</c:v>
                </c:pt>
                <c:pt idx="2594">
                  <c:v>41314</c:v>
                </c:pt>
                <c:pt idx="2595">
                  <c:v>41315</c:v>
                </c:pt>
                <c:pt idx="2596">
                  <c:v>41316</c:v>
                </c:pt>
                <c:pt idx="2597">
                  <c:v>41317</c:v>
                </c:pt>
                <c:pt idx="2598">
                  <c:v>41318</c:v>
                </c:pt>
                <c:pt idx="2599">
                  <c:v>41319</c:v>
                </c:pt>
                <c:pt idx="2600">
                  <c:v>41320</c:v>
                </c:pt>
                <c:pt idx="2601">
                  <c:v>41321</c:v>
                </c:pt>
                <c:pt idx="2602">
                  <c:v>41322</c:v>
                </c:pt>
                <c:pt idx="2603">
                  <c:v>41323</c:v>
                </c:pt>
                <c:pt idx="2604">
                  <c:v>41324</c:v>
                </c:pt>
                <c:pt idx="2605">
                  <c:v>41325</c:v>
                </c:pt>
                <c:pt idx="2606">
                  <c:v>41326</c:v>
                </c:pt>
                <c:pt idx="2607">
                  <c:v>41327</c:v>
                </c:pt>
                <c:pt idx="2608">
                  <c:v>41328</c:v>
                </c:pt>
                <c:pt idx="2609">
                  <c:v>41329</c:v>
                </c:pt>
                <c:pt idx="2610">
                  <c:v>41330</c:v>
                </c:pt>
                <c:pt idx="2611">
                  <c:v>41331</c:v>
                </c:pt>
                <c:pt idx="2612">
                  <c:v>41332</c:v>
                </c:pt>
                <c:pt idx="2613">
                  <c:v>41333</c:v>
                </c:pt>
                <c:pt idx="2614">
                  <c:v>41334</c:v>
                </c:pt>
                <c:pt idx="2615">
                  <c:v>41335</c:v>
                </c:pt>
                <c:pt idx="2616">
                  <c:v>41336</c:v>
                </c:pt>
                <c:pt idx="2617">
                  <c:v>41337</c:v>
                </c:pt>
                <c:pt idx="2618">
                  <c:v>41338</c:v>
                </c:pt>
                <c:pt idx="2619">
                  <c:v>41339</c:v>
                </c:pt>
                <c:pt idx="2620">
                  <c:v>41340</c:v>
                </c:pt>
                <c:pt idx="2621">
                  <c:v>41341</c:v>
                </c:pt>
                <c:pt idx="2622">
                  <c:v>41342</c:v>
                </c:pt>
                <c:pt idx="2623">
                  <c:v>41343</c:v>
                </c:pt>
                <c:pt idx="2624">
                  <c:v>41344</c:v>
                </c:pt>
                <c:pt idx="2625">
                  <c:v>41345</c:v>
                </c:pt>
                <c:pt idx="2626">
                  <c:v>41346</c:v>
                </c:pt>
                <c:pt idx="2627">
                  <c:v>41347</c:v>
                </c:pt>
                <c:pt idx="2628">
                  <c:v>41348</c:v>
                </c:pt>
                <c:pt idx="2629">
                  <c:v>41349</c:v>
                </c:pt>
                <c:pt idx="2630">
                  <c:v>41350</c:v>
                </c:pt>
                <c:pt idx="2631">
                  <c:v>41351</c:v>
                </c:pt>
                <c:pt idx="2632">
                  <c:v>41352</c:v>
                </c:pt>
                <c:pt idx="2633">
                  <c:v>41353</c:v>
                </c:pt>
                <c:pt idx="2634">
                  <c:v>41354</c:v>
                </c:pt>
                <c:pt idx="2635">
                  <c:v>41355</c:v>
                </c:pt>
                <c:pt idx="2636">
                  <c:v>41356</c:v>
                </c:pt>
                <c:pt idx="2637">
                  <c:v>41357</c:v>
                </c:pt>
                <c:pt idx="2638">
                  <c:v>41358</c:v>
                </c:pt>
                <c:pt idx="2639">
                  <c:v>41359</c:v>
                </c:pt>
                <c:pt idx="2640">
                  <c:v>41360</c:v>
                </c:pt>
                <c:pt idx="2641">
                  <c:v>41361</c:v>
                </c:pt>
                <c:pt idx="2642">
                  <c:v>41362</c:v>
                </c:pt>
                <c:pt idx="2643">
                  <c:v>41363</c:v>
                </c:pt>
                <c:pt idx="2644">
                  <c:v>41364</c:v>
                </c:pt>
                <c:pt idx="2645">
                  <c:v>41365</c:v>
                </c:pt>
                <c:pt idx="2646">
                  <c:v>41366</c:v>
                </c:pt>
                <c:pt idx="2647">
                  <c:v>41367</c:v>
                </c:pt>
                <c:pt idx="2648">
                  <c:v>41368</c:v>
                </c:pt>
                <c:pt idx="2649">
                  <c:v>41369</c:v>
                </c:pt>
                <c:pt idx="2650">
                  <c:v>41370</c:v>
                </c:pt>
                <c:pt idx="2651">
                  <c:v>41371</c:v>
                </c:pt>
                <c:pt idx="2652">
                  <c:v>41372</c:v>
                </c:pt>
                <c:pt idx="2653">
                  <c:v>41373</c:v>
                </c:pt>
                <c:pt idx="2654">
                  <c:v>41374</c:v>
                </c:pt>
                <c:pt idx="2655">
                  <c:v>41375</c:v>
                </c:pt>
                <c:pt idx="2656">
                  <c:v>41376</c:v>
                </c:pt>
                <c:pt idx="2657">
                  <c:v>41377</c:v>
                </c:pt>
                <c:pt idx="2658">
                  <c:v>41378</c:v>
                </c:pt>
                <c:pt idx="2659">
                  <c:v>41379</c:v>
                </c:pt>
                <c:pt idx="2660">
                  <c:v>41380</c:v>
                </c:pt>
                <c:pt idx="2661">
                  <c:v>41381</c:v>
                </c:pt>
                <c:pt idx="2662">
                  <c:v>41382</c:v>
                </c:pt>
                <c:pt idx="2663">
                  <c:v>41383</c:v>
                </c:pt>
                <c:pt idx="2664">
                  <c:v>41384</c:v>
                </c:pt>
                <c:pt idx="2665">
                  <c:v>41385</c:v>
                </c:pt>
                <c:pt idx="2666">
                  <c:v>41386</c:v>
                </c:pt>
                <c:pt idx="2667">
                  <c:v>41387</c:v>
                </c:pt>
                <c:pt idx="2668">
                  <c:v>41388</c:v>
                </c:pt>
                <c:pt idx="2669">
                  <c:v>41389</c:v>
                </c:pt>
                <c:pt idx="2670">
                  <c:v>41390</c:v>
                </c:pt>
                <c:pt idx="2671">
                  <c:v>41391</c:v>
                </c:pt>
                <c:pt idx="2672">
                  <c:v>41392</c:v>
                </c:pt>
                <c:pt idx="2673">
                  <c:v>41393</c:v>
                </c:pt>
                <c:pt idx="2674">
                  <c:v>41394</c:v>
                </c:pt>
                <c:pt idx="2675">
                  <c:v>41395</c:v>
                </c:pt>
                <c:pt idx="2676">
                  <c:v>41396</c:v>
                </c:pt>
                <c:pt idx="2677">
                  <c:v>41397</c:v>
                </c:pt>
                <c:pt idx="2678">
                  <c:v>41398</c:v>
                </c:pt>
                <c:pt idx="2679">
                  <c:v>41399</c:v>
                </c:pt>
                <c:pt idx="2680">
                  <c:v>41400</c:v>
                </c:pt>
                <c:pt idx="2681">
                  <c:v>41401</c:v>
                </c:pt>
                <c:pt idx="2682">
                  <c:v>41402</c:v>
                </c:pt>
                <c:pt idx="2683">
                  <c:v>41403</c:v>
                </c:pt>
                <c:pt idx="2684">
                  <c:v>41404</c:v>
                </c:pt>
                <c:pt idx="2685">
                  <c:v>41405</c:v>
                </c:pt>
                <c:pt idx="2686">
                  <c:v>41406</c:v>
                </c:pt>
                <c:pt idx="2687">
                  <c:v>41407</c:v>
                </c:pt>
                <c:pt idx="2688">
                  <c:v>41408</c:v>
                </c:pt>
                <c:pt idx="2689">
                  <c:v>41409</c:v>
                </c:pt>
                <c:pt idx="2690">
                  <c:v>41410</c:v>
                </c:pt>
                <c:pt idx="2691">
                  <c:v>41411</c:v>
                </c:pt>
                <c:pt idx="2692">
                  <c:v>41412</c:v>
                </c:pt>
                <c:pt idx="2693">
                  <c:v>41413</c:v>
                </c:pt>
                <c:pt idx="2694">
                  <c:v>41414</c:v>
                </c:pt>
                <c:pt idx="2695">
                  <c:v>41415</c:v>
                </c:pt>
                <c:pt idx="2696">
                  <c:v>41416</c:v>
                </c:pt>
                <c:pt idx="2697">
                  <c:v>41417</c:v>
                </c:pt>
                <c:pt idx="2698">
                  <c:v>41418</c:v>
                </c:pt>
                <c:pt idx="2699">
                  <c:v>41419</c:v>
                </c:pt>
                <c:pt idx="2700">
                  <c:v>41420</c:v>
                </c:pt>
                <c:pt idx="2701">
                  <c:v>41421</c:v>
                </c:pt>
                <c:pt idx="2702">
                  <c:v>41422</c:v>
                </c:pt>
                <c:pt idx="2703">
                  <c:v>41423</c:v>
                </c:pt>
                <c:pt idx="2704">
                  <c:v>41424</c:v>
                </c:pt>
                <c:pt idx="2705">
                  <c:v>41425</c:v>
                </c:pt>
                <c:pt idx="2706">
                  <c:v>41426</c:v>
                </c:pt>
                <c:pt idx="2707">
                  <c:v>41427</c:v>
                </c:pt>
                <c:pt idx="2708">
                  <c:v>41428</c:v>
                </c:pt>
                <c:pt idx="2709">
                  <c:v>41429</c:v>
                </c:pt>
                <c:pt idx="2710">
                  <c:v>41430</c:v>
                </c:pt>
                <c:pt idx="2711">
                  <c:v>41431</c:v>
                </c:pt>
                <c:pt idx="2712">
                  <c:v>41432</c:v>
                </c:pt>
                <c:pt idx="2713">
                  <c:v>41433</c:v>
                </c:pt>
                <c:pt idx="2714">
                  <c:v>41434</c:v>
                </c:pt>
                <c:pt idx="2715">
                  <c:v>41435</c:v>
                </c:pt>
                <c:pt idx="2716">
                  <c:v>41436</c:v>
                </c:pt>
                <c:pt idx="2717">
                  <c:v>41437</c:v>
                </c:pt>
                <c:pt idx="2718">
                  <c:v>41438</c:v>
                </c:pt>
                <c:pt idx="2719">
                  <c:v>41439</c:v>
                </c:pt>
                <c:pt idx="2720">
                  <c:v>41440</c:v>
                </c:pt>
                <c:pt idx="2721">
                  <c:v>41441</c:v>
                </c:pt>
                <c:pt idx="2722">
                  <c:v>41442</c:v>
                </c:pt>
                <c:pt idx="2723">
                  <c:v>41443</c:v>
                </c:pt>
                <c:pt idx="2724">
                  <c:v>41444</c:v>
                </c:pt>
                <c:pt idx="2725">
                  <c:v>41445</c:v>
                </c:pt>
                <c:pt idx="2726">
                  <c:v>41446</c:v>
                </c:pt>
                <c:pt idx="2727">
                  <c:v>41447</c:v>
                </c:pt>
                <c:pt idx="2728">
                  <c:v>41448</c:v>
                </c:pt>
                <c:pt idx="2729">
                  <c:v>41449</c:v>
                </c:pt>
                <c:pt idx="2730">
                  <c:v>41450</c:v>
                </c:pt>
                <c:pt idx="2731">
                  <c:v>41451</c:v>
                </c:pt>
                <c:pt idx="2732">
                  <c:v>41452</c:v>
                </c:pt>
                <c:pt idx="2733">
                  <c:v>41453</c:v>
                </c:pt>
                <c:pt idx="2734">
                  <c:v>41454</c:v>
                </c:pt>
                <c:pt idx="2735">
                  <c:v>41455</c:v>
                </c:pt>
                <c:pt idx="2736">
                  <c:v>41456</c:v>
                </c:pt>
                <c:pt idx="2737">
                  <c:v>41457</c:v>
                </c:pt>
                <c:pt idx="2738">
                  <c:v>41458</c:v>
                </c:pt>
                <c:pt idx="2739">
                  <c:v>41459</c:v>
                </c:pt>
                <c:pt idx="2740">
                  <c:v>41460</c:v>
                </c:pt>
                <c:pt idx="2741">
                  <c:v>41461</c:v>
                </c:pt>
                <c:pt idx="2742">
                  <c:v>41462</c:v>
                </c:pt>
                <c:pt idx="2743">
                  <c:v>41463</c:v>
                </c:pt>
                <c:pt idx="2744">
                  <c:v>41464</c:v>
                </c:pt>
                <c:pt idx="2745">
                  <c:v>41465</c:v>
                </c:pt>
                <c:pt idx="2746">
                  <c:v>41466</c:v>
                </c:pt>
                <c:pt idx="2747">
                  <c:v>41467</c:v>
                </c:pt>
                <c:pt idx="2748">
                  <c:v>41468</c:v>
                </c:pt>
                <c:pt idx="2749">
                  <c:v>41469</c:v>
                </c:pt>
                <c:pt idx="2750">
                  <c:v>41470</c:v>
                </c:pt>
                <c:pt idx="2751">
                  <c:v>41471</c:v>
                </c:pt>
                <c:pt idx="2752">
                  <c:v>41472</c:v>
                </c:pt>
                <c:pt idx="2753">
                  <c:v>41473</c:v>
                </c:pt>
                <c:pt idx="2754">
                  <c:v>41474</c:v>
                </c:pt>
                <c:pt idx="2755">
                  <c:v>41475</c:v>
                </c:pt>
                <c:pt idx="2756">
                  <c:v>41476</c:v>
                </c:pt>
                <c:pt idx="2757">
                  <c:v>41477</c:v>
                </c:pt>
                <c:pt idx="2758">
                  <c:v>41478</c:v>
                </c:pt>
                <c:pt idx="2759">
                  <c:v>41479</c:v>
                </c:pt>
                <c:pt idx="2760">
                  <c:v>41480</c:v>
                </c:pt>
                <c:pt idx="2761">
                  <c:v>41481</c:v>
                </c:pt>
                <c:pt idx="2762">
                  <c:v>41482</c:v>
                </c:pt>
                <c:pt idx="2763">
                  <c:v>41483</c:v>
                </c:pt>
                <c:pt idx="2764">
                  <c:v>41484</c:v>
                </c:pt>
                <c:pt idx="2765">
                  <c:v>41485</c:v>
                </c:pt>
                <c:pt idx="2766">
                  <c:v>41486</c:v>
                </c:pt>
                <c:pt idx="2767">
                  <c:v>41487</c:v>
                </c:pt>
                <c:pt idx="2768">
                  <c:v>41488</c:v>
                </c:pt>
                <c:pt idx="2769">
                  <c:v>41489</c:v>
                </c:pt>
                <c:pt idx="2770">
                  <c:v>41490</c:v>
                </c:pt>
                <c:pt idx="2771">
                  <c:v>41491</c:v>
                </c:pt>
                <c:pt idx="2772">
                  <c:v>41492</c:v>
                </c:pt>
                <c:pt idx="2773">
                  <c:v>41493</c:v>
                </c:pt>
                <c:pt idx="2774">
                  <c:v>41494</c:v>
                </c:pt>
                <c:pt idx="2775">
                  <c:v>41495</c:v>
                </c:pt>
                <c:pt idx="2776">
                  <c:v>41496</c:v>
                </c:pt>
                <c:pt idx="2777">
                  <c:v>41497</c:v>
                </c:pt>
                <c:pt idx="2778">
                  <c:v>41498</c:v>
                </c:pt>
                <c:pt idx="2779">
                  <c:v>41499</c:v>
                </c:pt>
                <c:pt idx="2780">
                  <c:v>41500</c:v>
                </c:pt>
                <c:pt idx="2781">
                  <c:v>41501</c:v>
                </c:pt>
                <c:pt idx="2782">
                  <c:v>41502</c:v>
                </c:pt>
                <c:pt idx="2783">
                  <c:v>41503</c:v>
                </c:pt>
                <c:pt idx="2784">
                  <c:v>41504</c:v>
                </c:pt>
                <c:pt idx="2785">
                  <c:v>41505</c:v>
                </c:pt>
                <c:pt idx="2786">
                  <c:v>41506</c:v>
                </c:pt>
                <c:pt idx="2787">
                  <c:v>41507</c:v>
                </c:pt>
                <c:pt idx="2788">
                  <c:v>41508</c:v>
                </c:pt>
                <c:pt idx="2789">
                  <c:v>41509</c:v>
                </c:pt>
                <c:pt idx="2790">
                  <c:v>41510</c:v>
                </c:pt>
                <c:pt idx="2791">
                  <c:v>41511</c:v>
                </c:pt>
                <c:pt idx="2792">
                  <c:v>41512</c:v>
                </c:pt>
                <c:pt idx="2793">
                  <c:v>41513</c:v>
                </c:pt>
                <c:pt idx="2794">
                  <c:v>41514</c:v>
                </c:pt>
                <c:pt idx="2795">
                  <c:v>41515</c:v>
                </c:pt>
                <c:pt idx="2796">
                  <c:v>41516</c:v>
                </c:pt>
                <c:pt idx="2797">
                  <c:v>41517</c:v>
                </c:pt>
                <c:pt idx="2798">
                  <c:v>41518</c:v>
                </c:pt>
                <c:pt idx="2799">
                  <c:v>41519</c:v>
                </c:pt>
                <c:pt idx="2800">
                  <c:v>41520</c:v>
                </c:pt>
                <c:pt idx="2801">
                  <c:v>41521</c:v>
                </c:pt>
                <c:pt idx="2802">
                  <c:v>41522</c:v>
                </c:pt>
                <c:pt idx="2803">
                  <c:v>41523</c:v>
                </c:pt>
                <c:pt idx="2804">
                  <c:v>41524</c:v>
                </c:pt>
                <c:pt idx="2805">
                  <c:v>41525</c:v>
                </c:pt>
                <c:pt idx="2806">
                  <c:v>41526</c:v>
                </c:pt>
                <c:pt idx="2807">
                  <c:v>41527</c:v>
                </c:pt>
                <c:pt idx="2808">
                  <c:v>41528</c:v>
                </c:pt>
                <c:pt idx="2809">
                  <c:v>41529</c:v>
                </c:pt>
                <c:pt idx="2810">
                  <c:v>41530</c:v>
                </c:pt>
                <c:pt idx="2811">
                  <c:v>41531</c:v>
                </c:pt>
                <c:pt idx="2812">
                  <c:v>41532</c:v>
                </c:pt>
                <c:pt idx="2813">
                  <c:v>41533</c:v>
                </c:pt>
                <c:pt idx="2814">
                  <c:v>41534</c:v>
                </c:pt>
                <c:pt idx="2815">
                  <c:v>41535</c:v>
                </c:pt>
                <c:pt idx="2816">
                  <c:v>41536</c:v>
                </c:pt>
                <c:pt idx="2817">
                  <c:v>41537</c:v>
                </c:pt>
                <c:pt idx="2818">
                  <c:v>41538</c:v>
                </c:pt>
                <c:pt idx="2819">
                  <c:v>41539</c:v>
                </c:pt>
                <c:pt idx="2820">
                  <c:v>41540</c:v>
                </c:pt>
                <c:pt idx="2821">
                  <c:v>41541</c:v>
                </c:pt>
                <c:pt idx="2822">
                  <c:v>41542</c:v>
                </c:pt>
                <c:pt idx="2823">
                  <c:v>41543</c:v>
                </c:pt>
                <c:pt idx="2824">
                  <c:v>41544</c:v>
                </c:pt>
                <c:pt idx="2825">
                  <c:v>41545</c:v>
                </c:pt>
                <c:pt idx="2826">
                  <c:v>41546</c:v>
                </c:pt>
                <c:pt idx="2827">
                  <c:v>41547</c:v>
                </c:pt>
                <c:pt idx="2828">
                  <c:v>41548</c:v>
                </c:pt>
                <c:pt idx="2829">
                  <c:v>41549</c:v>
                </c:pt>
                <c:pt idx="2830">
                  <c:v>41550</c:v>
                </c:pt>
                <c:pt idx="2831">
                  <c:v>41551</c:v>
                </c:pt>
                <c:pt idx="2832">
                  <c:v>41552</c:v>
                </c:pt>
                <c:pt idx="2833">
                  <c:v>41553</c:v>
                </c:pt>
                <c:pt idx="2834">
                  <c:v>41554</c:v>
                </c:pt>
                <c:pt idx="2835">
                  <c:v>41555</c:v>
                </c:pt>
                <c:pt idx="2836">
                  <c:v>41556</c:v>
                </c:pt>
                <c:pt idx="2837">
                  <c:v>41557</c:v>
                </c:pt>
                <c:pt idx="2838">
                  <c:v>41558</c:v>
                </c:pt>
                <c:pt idx="2839">
                  <c:v>41559</c:v>
                </c:pt>
                <c:pt idx="2840">
                  <c:v>41560</c:v>
                </c:pt>
                <c:pt idx="2841">
                  <c:v>41561</c:v>
                </c:pt>
                <c:pt idx="2842">
                  <c:v>41562</c:v>
                </c:pt>
                <c:pt idx="2843">
                  <c:v>41563</c:v>
                </c:pt>
                <c:pt idx="2844">
                  <c:v>41564</c:v>
                </c:pt>
                <c:pt idx="2845">
                  <c:v>41565</c:v>
                </c:pt>
                <c:pt idx="2846">
                  <c:v>41566</c:v>
                </c:pt>
                <c:pt idx="2847">
                  <c:v>41567</c:v>
                </c:pt>
                <c:pt idx="2848">
                  <c:v>41568</c:v>
                </c:pt>
                <c:pt idx="2849">
                  <c:v>41569</c:v>
                </c:pt>
                <c:pt idx="2850">
                  <c:v>41570</c:v>
                </c:pt>
                <c:pt idx="2851">
                  <c:v>41571</c:v>
                </c:pt>
                <c:pt idx="2852">
                  <c:v>41572</c:v>
                </c:pt>
                <c:pt idx="2853">
                  <c:v>41573</c:v>
                </c:pt>
                <c:pt idx="2854">
                  <c:v>41574</c:v>
                </c:pt>
                <c:pt idx="2855">
                  <c:v>41575</c:v>
                </c:pt>
                <c:pt idx="2856">
                  <c:v>41576</c:v>
                </c:pt>
                <c:pt idx="2857">
                  <c:v>41577</c:v>
                </c:pt>
                <c:pt idx="2858">
                  <c:v>41578</c:v>
                </c:pt>
                <c:pt idx="2859">
                  <c:v>41579</c:v>
                </c:pt>
                <c:pt idx="2860">
                  <c:v>41580</c:v>
                </c:pt>
                <c:pt idx="2861">
                  <c:v>41581</c:v>
                </c:pt>
                <c:pt idx="2862">
                  <c:v>41582</c:v>
                </c:pt>
                <c:pt idx="2863">
                  <c:v>41583</c:v>
                </c:pt>
                <c:pt idx="2864">
                  <c:v>41584</c:v>
                </c:pt>
                <c:pt idx="2865">
                  <c:v>41585</c:v>
                </c:pt>
                <c:pt idx="2866">
                  <c:v>41586</c:v>
                </c:pt>
                <c:pt idx="2867">
                  <c:v>41587</c:v>
                </c:pt>
                <c:pt idx="2868">
                  <c:v>41588</c:v>
                </c:pt>
                <c:pt idx="2869">
                  <c:v>41589</c:v>
                </c:pt>
                <c:pt idx="2870">
                  <c:v>41590</c:v>
                </c:pt>
                <c:pt idx="2871">
                  <c:v>41591</c:v>
                </c:pt>
                <c:pt idx="2872">
                  <c:v>41592</c:v>
                </c:pt>
                <c:pt idx="2873">
                  <c:v>41593</c:v>
                </c:pt>
                <c:pt idx="2874">
                  <c:v>41594</c:v>
                </c:pt>
                <c:pt idx="2875">
                  <c:v>41595</c:v>
                </c:pt>
                <c:pt idx="2876">
                  <c:v>41596</c:v>
                </c:pt>
                <c:pt idx="2877">
                  <c:v>41597</c:v>
                </c:pt>
                <c:pt idx="2878">
                  <c:v>41598</c:v>
                </c:pt>
                <c:pt idx="2879">
                  <c:v>41599</c:v>
                </c:pt>
                <c:pt idx="2880">
                  <c:v>41600</c:v>
                </c:pt>
                <c:pt idx="2881">
                  <c:v>41601</c:v>
                </c:pt>
                <c:pt idx="2882">
                  <c:v>41602</c:v>
                </c:pt>
                <c:pt idx="2883">
                  <c:v>41603</c:v>
                </c:pt>
                <c:pt idx="2884">
                  <c:v>41604</c:v>
                </c:pt>
                <c:pt idx="2885">
                  <c:v>41605</c:v>
                </c:pt>
                <c:pt idx="2886">
                  <c:v>41606</c:v>
                </c:pt>
                <c:pt idx="2887">
                  <c:v>41607</c:v>
                </c:pt>
                <c:pt idx="2888">
                  <c:v>41608</c:v>
                </c:pt>
                <c:pt idx="2889">
                  <c:v>41609</c:v>
                </c:pt>
                <c:pt idx="2890">
                  <c:v>41610</c:v>
                </c:pt>
                <c:pt idx="2891">
                  <c:v>41611</c:v>
                </c:pt>
                <c:pt idx="2892">
                  <c:v>41612</c:v>
                </c:pt>
                <c:pt idx="2893">
                  <c:v>41613</c:v>
                </c:pt>
                <c:pt idx="2894">
                  <c:v>41614</c:v>
                </c:pt>
                <c:pt idx="2895">
                  <c:v>41615</c:v>
                </c:pt>
                <c:pt idx="2896">
                  <c:v>41616</c:v>
                </c:pt>
                <c:pt idx="2897">
                  <c:v>41617</c:v>
                </c:pt>
                <c:pt idx="2898">
                  <c:v>41618</c:v>
                </c:pt>
                <c:pt idx="2899">
                  <c:v>41619</c:v>
                </c:pt>
                <c:pt idx="2900">
                  <c:v>41620</c:v>
                </c:pt>
                <c:pt idx="2901">
                  <c:v>41621</c:v>
                </c:pt>
                <c:pt idx="2902">
                  <c:v>41622</c:v>
                </c:pt>
                <c:pt idx="2903">
                  <c:v>41623</c:v>
                </c:pt>
                <c:pt idx="2904">
                  <c:v>41624</c:v>
                </c:pt>
                <c:pt idx="2905">
                  <c:v>41625</c:v>
                </c:pt>
                <c:pt idx="2906">
                  <c:v>41626</c:v>
                </c:pt>
                <c:pt idx="2907">
                  <c:v>41627</c:v>
                </c:pt>
                <c:pt idx="2908">
                  <c:v>41628</c:v>
                </c:pt>
                <c:pt idx="2909">
                  <c:v>41629</c:v>
                </c:pt>
                <c:pt idx="2910">
                  <c:v>41630</c:v>
                </c:pt>
                <c:pt idx="2911">
                  <c:v>41631</c:v>
                </c:pt>
                <c:pt idx="2912">
                  <c:v>41632</c:v>
                </c:pt>
                <c:pt idx="2913">
                  <c:v>41633</c:v>
                </c:pt>
                <c:pt idx="2914">
                  <c:v>41634</c:v>
                </c:pt>
                <c:pt idx="2915">
                  <c:v>41635</c:v>
                </c:pt>
                <c:pt idx="2916">
                  <c:v>41636</c:v>
                </c:pt>
                <c:pt idx="2917">
                  <c:v>41637</c:v>
                </c:pt>
                <c:pt idx="2918">
                  <c:v>41638</c:v>
                </c:pt>
                <c:pt idx="2919">
                  <c:v>41639</c:v>
                </c:pt>
                <c:pt idx="2920">
                  <c:v>41640</c:v>
                </c:pt>
                <c:pt idx="2921">
                  <c:v>41641</c:v>
                </c:pt>
                <c:pt idx="2922">
                  <c:v>41642</c:v>
                </c:pt>
                <c:pt idx="2923">
                  <c:v>41643</c:v>
                </c:pt>
                <c:pt idx="2924">
                  <c:v>41644</c:v>
                </c:pt>
                <c:pt idx="2925">
                  <c:v>41645</c:v>
                </c:pt>
                <c:pt idx="2926">
                  <c:v>41646</c:v>
                </c:pt>
                <c:pt idx="2927">
                  <c:v>41647</c:v>
                </c:pt>
                <c:pt idx="2928">
                  <c:v>41648</c:v>
                </c:pt>
                <c:pt idx="2929">
                  <c:v>41649</c:v>
                </c:pt>
                <c:pt idx="2930">
                  <c:v>41650</c:v>
                </c:pt>
                <c:pt idx="2931">
                  <c:v>41651</c:v>
                </c:pt>
                <c:pt idx="2932">
                  <c:v>41652</c:v>
                </c:pt>
                <c:pt idx="2933">
                  <c:v>41653</c:v>
                </c:pt>
                <c:pt idx="2934">
                  <c:v>41654</c:v>
                </c:pt>
                <c:pt idx="2935">
                  <c:v>41655</c:v>
                </c:pt>
                <c:pt idx="2936">
                  <c:v>41656</c:v>
                </c:pt>
                <c:pt idx="2937">
                  <c:v>41657</c:v>
                </c:pt>
                <c:pt idx="2938">
                  <c:v>41658</c:v>
                </c:pt>
                <c:pt idx="2939">
                  <c:v>41659</c:v>
                </c:pt>
                <c:pt idx="2940">
                  <c:v>41660</c:v>
                </c:pt>
                <c:pt idx="2941">
                  <c:v>41661</c:v>
                </c:pt>
                <c:pt idx="2942">
                  <c:v>41662</c:v>
                </c:pt>
                <c:pt idx="2943">
                  <c:v>41663</c:v>
                </c:pt>
                <c:pt idx="2944">
                  <c:v>41664</c:v>
                </c:pt>
                <c:pt idx="2945">
                  <c:v>41665</c:v>
                </c:pt>
                <c:pt idx="2946">
                  <c:v>41666</c:v>
                </c:pt>
                <c:pt idx="2947">
                  <c:v>41667</c:v>
                </c:pt>
                <c:pt idx="2948">
                  <c:v>41668</c:v>
                </c:pt>
                <c:pt idx="2949">
                  <c:v>41669</c:v>
                </c:pt>
                <c:pt idx="2950">
                  <c:v>41670</c:v>
                </c:pt>
                <c:pt idx="2951">
                  <c:v>41671</c:v>
                </c:pt>
                <c:pt idx="2952">
                  <c:v>41672</c:v>
                </c:pt>
                <c:pt idx="2953">
                  <c:v>41673</c:v>
                </c:pt>
                <c:pt idx="2954">
                  <c:v>41674</c:v>
                </c:pt>
                <c:pt idx="2955">
                  <c:v>41675</c:v>
                </c:pt>
                <c:pt idx="2956">
                  <c:v>41676</c:v>
                </c:pt>
                <c:pt idx="2957">
                  <c:v>41677</c:v>
                </c:pt>
                <c:pt idx="2958">
                  <c:v>41678</c:v>
                </c:pt>
                <c:pt idx="2959">
                  <c:v>41679</c:v>
                </c:pt>
                <c:pt idx="2960">
                  <c:v>41680</c:v>
                </c:pt>
                <c:pt idx="2961">
                  <c:v>41681</c:v>
                </c:pt>
                <c:pt idx="2962">
                  <c:v>41682</c:v>
                </c:pt>
                <c:pt idx="2963">
                  <c:v>41683</c:v>
                </c:pt>
                <c:pt idx="2964">
                  <c:v>41684</c:v>
                </c:pt>
                <c:pt idx="2965">
                  <c:v>41685</c:v>
                </c:pt>
                <c:pt idx="2966">
                  <c:v>41686</c:v>
                </c:pt>
                <c:pt idx="2967">
                  <c:v>41687</c:v>
                </c:pt>
                <c:pt idx="2968">
                  <c:v>41688</c:v>
                </c:pt>
                <c:pt idx="2969">
                  <c:v>41689</c:v>
                </c:pt>
                <c:pt idx="2970">
                  <c:v>41690</c:v>
                </c:pt>
                <c:pt idx="2971">
                  <c:v>41691</c:v>
                </c:pt>
                <c:pt idx="2972">
                  <c:v>41692</c:v>
                </c:pt>
                <c:pt idx="2973">
                  <c:v>41693</c:v>
                </c:pt>
                <c:pt idx="2974">
                  <c:v>41694</c:v>
                </c:pt>
                <c:pt idx="2975">
                  <c:v>41695</c:v>
                </c:pt>
                <c:pt idx="2976">
                  <c:v>41696</c:v>
                </c:pt>
                <c:pt idx="2977">
                  <c:v>41697</c:v>
                </c:pt>
                <c:pt idx="2978">
                  <c:v>41698</c:v>
                </c:pt>
                <c:pt idx="2979">
                  <c:v>41699</c:v>
                </c:pt>
                <c:pt idx="2980">
                  <c:v>41700</c:v>
                </c:pt>
                <c:pt idx="2981">
                  <c:v>41701</c:v>
                </c:pt>
                <c:pt idx="2982">
                  <c:v>41702</c:v>
                </c:pt>
                <c:pt idx="2983">
                  <c:v>41703</c:v>
                </c:pt>
                <c:pt idx="2984">
                  <c:v>41704</c:v>
                </c:pt>
                <c:pt idx="2985">
                  <c:v>41705</c:v>
                </c:pt>
                <c:pt idx="2986">
                  <c:v>41706</c:v>
                </c:pt>
                <c:pt idx="2987">
                  <c:v>41707</c:v>
                </c:pt>
                <c:pt idx="2988">
                  <c:v>41708</c:v>
                </c:pt>
                <c:pt idx="2989">
                  <c:v>41709</c:v>
                </c:pt>
                <c:pt idx="2990">
                  <c:v>41710</c:v>
                </c:pt>
                <c:pt idx="2991">
                  <c:v>41711</c:v>
                </c:pt>
                <c:pt idx="2992">
                  <c:v>41712</c:v>
                </c:pt>
                <c:pt idx="2993">
                  <c:v>41713</c:v>
                </c:pt>
                <c:pt idx="2994">
                  <c:v>41714</c:v>
                </c:pt>
                <c:pt idx="2995">
                  <c:v>41715</c:v>
                </c:pt>
                <c:pt idx="2996">
                  <c:v>41716</c:v>
                </c:pt>
                <c:pt idx="2997">
                  <c:v>41717</c:v>
                </c:pt>
                <c:pt idx="2998">
                  <c:v>41718</c:v>
                </c:pt>
                <c:pt idx="2999">
                  <c:v>41719</c:v>
                </c:pt>
                <c:pt idx="3000">
                  <c:v>41720</c:v>
                </c:pt>
                <c:pt idx="3001">
                  <c:v>41721</c:v>
                </c:pt>
                <c:pt idx="3002">
                  <c:v>41722</c:v>
                </c:pt>
                <c:pt idx="3003">
                  <c:v>41723</c:v>
                </c:pt>
                <c:pt idx="3004">
                  <c:v>41724</c:v>
                </c:pt>
                <c:pt idx="3005">
                  <c:v>41725</c:v>
                </c:pt>
                <c:pt idx="3006">
                  <c:v>41726</c:v>
                </c:pt>
                <c:pt idx="3007">
                  <c:v>41727</c:v>
                </c:pt>
                <c:pt idx="3008">
                  <c:v>41728</c:v>
                </c:pt>
                <c:pt idx="3009">
                  <c:v>41729</c:v>
                </c:pt>
                <c:pt idx="3010">
                  <c:v>41730</c:v>
                </c:pt>
                <c:pt idx="3011">
                  <c:v>41731</c:v>
                </c:pt>
                <c:pt idx="3012">
                  <c:v>41732</c:v>
                </c:pt>
                <c:pt idx="3013">
                  <c:v>41733</c:v>
                </c:pt>
                <c:pt idx="3014">
                  <c:v>41734</c:v>
                </c:pt>
                <c:pt idx="3015">
                  <c:v>41735</c:v>
                </c:pt>
                <c:pt idx="3016">
                  <c:v>41736</c:v>
                </c:pt>
                <c:pt idx="3017">
                  <c:v>41737</c:v>
                </c:pt>
                <c:pt idx="3018">
                  <c:v>41738</c:v>
                </c:pt>
                <c:pt idx="3019">
                  <c:v>41739</c:v>
                </c:pt>
                <c:pt idx="3020">
                  <c:v>41740</c:v>
                </c:pt>
                <c:pt idx="3021">
                  <c:v>41741</c:v>
                </c:pt>
                <c:pt idx="3022">
                  <c:v>41742</c:v>
                </c:pt>
                <c:pt idx="3023">
                  <c:v>41743</c:v>
                </c:pt>
                <c:pt idx="3024">
                  <c:v>41744</c:v>
                </c:pt>
                <c:pt idx="3025">
                  <c:v>41745</c:v>
                </c:pt>
                <c:pt idx="3026">
                  <c:v>41746</c:v>
                </c:pt>
                <c:pt idx="3027">
                  <c:v>41747</c:v>
                </c:pt>
                <c:pt idx="3028">
                  <c:v>41748</c:v>
                </c:pt>
                <c:pt idx="3029">
                  <c:v>41749</c:v>
                </c:pt>
                <c:pt idx="3030">
                  <c:v>41750</c:v>
                </c:pt>
                <c:pt idx="3031">
                  <c:v>41751</c:v>
                </c:pt>
                <c:pt idx="3032">
                  <c:v>41752</c:v>
                </c:pt>
                <c:pt idx="3033">
                  <c:v>41753</c:v>
                </c:pt>
                <c:pt idx="3034">
                  <c:v>41754</c:v>
                </c:pt>
                <c:pt idx="3035">
                  <c:v>41755</c:v>
                </c:pt>
                <c:pt idx="3036">
                  <c:v>41756</c:v>
                </c:pt>
                <c:pt idx="3037">
                  <c:v>41757</c:v>
                </c:pt>
                <c:pt idx="3038">
                  <c:v>41758</c:v>
                </c:pt>
                <c:pt idx="3039">
                  <c:v>41759</c:v>
                </c:pt>
                <c:pt idx="3040">
                  <c:v>41760</c:v>
                </c:pt>
                <c:pt idx="3041">
                  <c:v>41761</c:v>
                </c:pt>
                <c:pt idx="3042">
                  <c:v>41762</c:v>
                </c:pt>
                <c:pt idx="3043">
                  <c:v>41763</c:v>
                </c:pt>
                <c:pt idx="3044">
                  <c:v>41764</c:v>
                </c:pt>
                <c:pt idx="3045">
                  <c:v>41765</c:v>
                </c:pt>
                <c:pt idx="3046">
                  <c:v>41766</c:v>
                </c:pt>
                <c:pt idx="3047">
                  <c:v>41767</c:v>
                </c:pt>
                <c:pt idx="3048">
                  <c:v>41768</c:v>
                </c:pt>
                <c:pt idx="3049">
                  <c:v>41769</c:v>
                </c:pt>
                <c:pt idx="3050">
                  <c:v>41770</c:v>
                </c:pt>
                <c:pt idx="3051">
                  <c:v>41771</c:v>
                </c:pt>
                <c:pt idx="3052">
                  <c:v>41772</c:v>
                </c:pt>
                <c:pt idx="3053">
                  <c:v>41773</c:v>
                </c:pt>
                <c:pt idx="3054">
                  <c:v>41774</c:v>
                </c:pt>
                <c:pt idx="3055">
                  <c:v>41775</c:v>
                </c:pt>
                <c:pt idx="3056">
                  <c:v>41776</c:v>
                </c:pt>
                <c:pt idx="3057">
                  <c:v>41777</c:v>
                </c:pt>
                <c:pt idx="3058">
                  <c:v>41778</c:v>
                </c:pt>
                <c:pt idx="3059">
                  <c:v>41779</c:v>
                </c:pt>
                <c:pt idx="3060">
                  <c:v>41780</c:v>
                </c:pt>
                <c:pt idx="3061">
                  <c:v>41781</c:v>
                </c:pt>
                <c:pt idx="3062">
                  <c:v>41782</c:v>
                </c:pt>
                <c:pt idx="3063">
                  <c:v>41783</c:v>
                </c:pt>
                <c:pt idx="3064">
                  <c:v>41784</c:v>
                </c:pt>
                <c:pt idx="3065">
                  <c:v>41785</c:v>
                </c:pt>
                <c:pt idx="3066">
                  <c:v>41786</c:v>
                </c:pt>
                <c:pt idx="3067">
                  <c:v>41787</c:v>
                </c:pt>
                <c:pt idx="3068">
                  <c:v>41788</c:v>
                </c:pt>
                <c:pt idx="3069">
                  <c:v>41789</c:v>
                </c:pt>
                <c:pt idx="3070">
                  <c:v>41790</c:v>
                </c:pt>
                <c:pt idx="3071">
                  <c:v>41791</c:v>
                </c:pt>
                <c:pt idx="3072">
                  <c:v>41792</c:v>
                </c:pt>
                <c:pt idx="3073">
                  <c:v>41793</c:v>
                </c:pt>
                <c:pt idx="3074">
                  <c:v>41794</c:v>
                </c:pt>
                <c:pt idx="3075">
                  <c:v>41795</c:v>
                </c:pt>
                <c:pt idx="3076">
                  <c:v>41796</c:v>
                </c:pt>
                <c:pt idx="3077">
                  <c:v>41797</c:v>
                </c:pt>
                <c:pt idx="3078">
                  <c:v>41798</c:v>
                </c:pt>
                <c:pt idx="3079">
                  <c:v>41799</c:v>
                </c:pt>
                <c:pt idx="3080">
                  <c:v>41800</c:v>
                </c:pt>
                <c:pt idx="3081">
                  <c:v>41801</c:v>
                </c:pt>
                <c:pt idx="3082">
                  <c:v>41802</c:v>
                </c:pt>
                <c:pt idx="3083">
                  <c:v>41803</c:v>
                </c:pt>
                <c:pt idx="3084">
                  <c:v>41804</c:v>
                </c:pt>
                <c:pt idx="3085">
                  <c:v>41805</c:v>
                </c:pt>
                <c:pt idx="3086">
                  <c:v>41806</c:v>
                </c:pt>
                <c:pt idx="3087">
                  <c:v>41807</c:v>
                </c:pt>
                <c:pt idx="3088">
                  <c:v>41808</c:v>
                </c:pt>
                <c:pt idx="3089">
                  <c:v>41809</c:v>
                </c:pt>
                <c:pt idx="3090">
                  <c:v>41810</c:v>
                </c:pt>
                <c:pt idx="3091">
                  <c:v>41811</c:v>
                </c:pt>
                <c:pt idx="3092">
                  <c:v>41812</c:v>
                </c:pt>
                <c:pt idx="3093">
                  <c:v>41813</c:v>
                </c:pt>
                <c:pt idx="3094">
                  <c:v>41814</c:v>
                </c:pt>
                <c:pt idx="3095">
                  <c:v>41815</c:v>
                </c:pt>
                <c:pt idx="3096">
                  <c:v>41816</c:v>
                </c:pt>
                <c:pt idx="3097">
                  <c:v>41817</c:v>
                </c:pt>
                <c:pt idx="3098">
                  <c:v>41818</c:v>
                </c:pt>
                <c:pt idx="3099">
                  <c:v>41819</c:v>
                </c:pt>
                <c:pt idx="3100">
                  <c:v>41820</c:v>
                </c:pt>
                <c:pt idx="3101">
                  <c:v>41821</c:v>
                </c:pt>
                <c:pt idx="3102">
                  <c:v>41822</c:v>
                </c:pt>
                <c:pt idx="3103">
                  <c:v>41823</c:v>
                </c:pt>
                <c:pt idx="3104">
                  <c:v>41824</c:v>
                </c:pt>
                <c:pt idx="3105">
                  <c:v>41825</c:v>
                </c:pt>
                <c:pt idx="3106">
                  <c:v>41826</c:v>
                </c:pt>
                <c:pt idx="3107">
                  <c:v>41827</c:v>
                </c:pt>
                <c:pt idx="3108">
                  <c:v>41828</c:v>
                </c:pt>
                <c:pt idx="3109">
                  <c:v>41829</c:v>
                </c:pt>
                <c:pt idx="3110">
                  <c:v>41830</c:v>
                </c:pt>
                <c:pt idx="3111">
                  <c:v>41831</c:v>
                </c:pt>
                <c:pt idx="3112">
                  <c:v>41832</c:v>
                </c:pt>
                <c:pt idx="3113">
                  <c:v>41833</c:v>
                </c:pt>
                <c:pt idx="3114">
                  <c:v>41834</c:v>
                </c:pt>
                <c:pt idx="3115">
                  <c:v>41835</c:v>
                </c:pt>
                <c:pt idx="3116">
                  <c:v>41836</c:v>
                </c:pt>
                <c:pt idx="3117">
                  <c:v>41837</c:v>
                </c:pt>
                <c:pt idx="3118">
                  <c:v>41838</c:v>
                </c:pt>
                <c:pt idx="3119">
                  <c:v>41839</c:v>
                </c:pt>
                <c:pt idx="3120">
                  <c:v>41840</c:v>
                </c:pt>
                <c:pt idx="3121">
                  <c:v>41841</c:v>
                </c:pt>
                <c:pt idx="3122">
                  <c:v>41842</c:v>
                </c:pt>
                <c:pt idx="3123">
                  <c:v>41843</c:v>
                </c:pt>
                <c:pt idx="3124">
                  <c:v>41844</c:v>
                </c:pt>
                <c:pt idx="3125">
                  <c:v>41845</c:v>
                </c:pt>
                <c:pt idx="3126">
                  <c:v>41846</c:v>
                </c:pt>
                <c:pt idx="3127">
                  <c:v>41847</c:v>
                </c:pt>
                <c:pt idx="3128">
                  <c:v>41848</c:v>
                </c:pt>
                <c:pt idx="3129">
                  <c:v>41849</c:v>
                </c:pt>
                <c:pt idx="3130">
                  <c:v>41850</c:v>
                </c:pt>
                <c:pt idx="3131">
                  <c:v>41851</c:v>
                </c:pt>
                <c:pt idx="3132">
                  <c:v>41852</c:v>
                </c:pt>
                <c:pt idx="3133">
                  <c:v>41853</c:v>
                </c:pt>
                <c:pt idx="3134">
                  <c:v>41854</c:v>
                </c:pt>
                <c:pt idx="3135">
                  <c:v>41855</c:v>
                </c:pt>
                <c:pt idx="3136">
                  <c:v>41856</c:v>
                </c:pt>
                <c:pt idx="3137">
                  <c:v>41857</c:v>
                </c:pt>
                <c:pt idx="3138">
                  <c:v>41858</c:v>
                </c:pt>
                <c:pt idx="3139">
                  <c:v>41859</c:v>
                </c:pt>
                <c:pt idx="3140">
                  <c:v>41860</c:v>
                </c:pt>
                <c:pt idx="3141">
                  <c:v>41861</c:v>
                </c:pt>
                <c:pt idx="3142">
                  <c:v>41862</c:v>
                </c:pt>
                <c:pt idx="3143">
                  <c:v>41863</c:v>
                </c:pt>
                <c:pt idx="3144">
                  <c:v>41864</c:v>
                </c:pt>
                <c:pt idx="3145">
                  <c:v>41865</c:v>
                </c:pt>
                <c:pt idx="3146">
                  <c:v>41866</c:v>
                </c:pt>
                <c:pt idx="3147">
                  <c:v>41867</c:v>
                </c:pt>
                <c:pt idx="3148">
                  <c:v>41868</c:v>
                </c:pt>
                <c:pt idx="3149">
                  <c:v>41869</c:v>
                </c:pt>
                <c:pt idx="3150">
                  <c:v>41870</c:v>
                </c:pt>
                <c:pt idx="3151">
                  <c:v>41871</c:v>
                </c:pt>
                <c:pt idx="3152">
                  <c:v>41872</c:v>
                </c:pt>
                <c:pt idx="3153">
                  <c:v>41873</c:v>
                </c:pt>
                <c:pt idx="3154">
                  <c:v>41874</c:v>
                </c:pt>
                <c:pt idx="3155">
                  <c:v>41875</c:v>
                </c:pt>
                <c:pt idx="3156">
                  <c:v>41876</c:v>
                </c:pt>
                <c:pt idx="3157">
                  <c:v>41877</c:v>
                </c:pt>
                <c:pt idx="3158">
                  <c:v>41878</c:v>
                </c:pt>
                <c:pt idx="3159">
                  <c:v>41879</c:v>
                </c:pt>
                <c:pt idx="3160">
                  <c:v>41880</c:v>
                </c:pt>
                <c:pt idx="3161">
                  <c:v>41881</c:v>
                </c:pt>
                <c:pt idx="3162">
                  <c:v>41882</c:v>
                </c:pt>
                <c:pt idx="3163">
                  <c:v>41883</c:v>
                </c:pt>
                <c:pt idx="3164">
                  <c:v>41884</c:v>
                </c:pt>
                <c:pt idx="3165">
                  <c:v>41885</c:v>
                </c:pt>
                <c:pt idx="3166">
                  <c:v>41886</c:v>
                </c:pt>
                <c:pt idx="3167">
                  <c:v>41887</c:v>
                </c:pt>
                <c:pt idx="3168">
                  <c:v>41888</c:v>
                </c:pt>
                <c:pt idx="3169">
                  <c:v>41889</c:v>
                </c:pt>
                <c:pt idx="3170">
                  <c:v>41890</c:v>
                </c:pt>
                <c:pt idx="3171">
                  <c:v>41891</c:v>
                </c:pt>
                <c:pt idx="3172">
                  <c:v>41892</c:v>
                </c:pt>
                <c:pt idx="3173">
                  <c:v>41893</c:v>
                </c:pt>
                <c:pt idx="3174">
                  <c:v>41894</c:v>
                </c:pt>
                <c:pt idx="3175">
                  <c:v>41895</c:v>
                </c:pt>
                <c:pt idx="3176">
                  <c:v>41896</c:v>
                </c:pt>
                <c:pt idx="3177">
                  <c:v>41897</c:v>
                </c:pt>
                <c:pt idx="3178">
                  <c:v>41898</c:v>
                </c:pt>
                <c:pt idx="3179">
                  <c:v>41899</c:v>
                </c:pt>
                <c:pt idx="3180">
                  <c:v>41900</c:v>
                </c:pt>
                <c:pt idx="3181">
                  <c:v>41901</c:v>
                </c:pt>
                <c:pt idx="3182">
                  <c:v>41902</c:v>
                </c:pt>
                <c:pt idx="3183">
                  <c:v>41903</c:v>
                </c:pt>
                <c:pt idx="3184">
                  <c:v>41904</c:v>
                </c:pt>
                <c:pt idx="3185">
                  <c:v>41905</c:v>
                </c:pt>
                <c:pt idx="3186">
                  <c:v>41906</c:v>
                </c:pt>
                <c:pt idx="3187">
                  <c:v>41907</c:v>
                </c:pt>
                <c:pt idx="3188">
                  <c:v>41908</c:v>
                </c:pt>
                <c:pt idx="3189">
                  <c:v>41909</c:v>
                </c:pt>
                <c:pt idx="3190">
                  <c:v>41910</c:v>
                </c:pt>
                <c:pt idx="3191">
                  <c:v>41911</c:v>
                </c:pt>
                <c:pt idx="3192">
                  <c:v>41912</c:v>
                </c:pt>
                <c:pt idx="3193">
                  <c:v>41913</c:v>
                </c:pt>
                <c:pt idx="3194">
                  <c:v>41914</c:v>
                </c:pt>
                <c:pt idx="3195">
                  <c:v>41915</c:v>
                </c:pt>
                <c:pt idx="3196">
                  <c:v>41916</c:v>
                </c:pt>
                <c:pt idx="3197">
                  <c:v>41917</c:v>
                </c:pt>
                <c:pt idx="3198">
                  <c:v>41918</c:v>
                </c:pt>
                <c:pt idx="3199">
                  <c:v>41919</c:v>
                </c:pt>
                <c:pt idx="3200">
                  <c:v>41920</c:v>
                </c:pt>
                <c:pt idx="3201">
                  <c:v>41921</c:v>
                </c:pt>
                <c:pt idx="3202">
                  <c:v>41922</c:v>
                </c:pt>
                <c:pt idx="3203">
                  <c:v>41923</c:v>
                </c:pt>
                <c:pt idx="3204">
                  <c:v>41924</c:v>
                </c:pt>
                <c:pt idx="3205">
                  <c:v>41925</c:v>
                </c:pt>
                <c:pt idx="3206">
                  <c:v>41926</c:v>
                </c:pt>
                <c:pt idx="3207">
                  <c:v>41927</c:v>
                </c:pt>
                <c:pt idx="3208">
                  <c:v>41928</c:v>
                </c:pt>
                <c:pt idx="3209">
                  <c:v>41929</c:v>
                </c:pt>
                <c:pt idx="3210">
                  <c:v>41930</c:v>
                </c:pt>
                <c:pt idx="3211">
                  <c:v>41931</c:v>
                </c:pt>
                <c:pt idx="3212">
                  <c:v>41932</c:v>
                </c:pt>
                <c:pt idx="3213">
                  <c:v>41933</c:v>
                </c:pt>
                <c:pt idx="3214">
                  <c:v>41934</c:v>
                </c:pt>
                <c:pt idx="3215">
                  <c:v>41935</c:v>
                </c:pt>
                <c:pt idx="3216">
                  <c:v>41936</c:v>
                </c:pt>
                <c:pt idx="3217">
                  <c:v>41937</c:v>
                </c:pt>
                <c:pt idx="3218">
                  <c:v>41938</c:v>
                </c:pt>
                <c:pt idx="3219">
                  <c:v>41939</c:v>
                </c:pt>
                <c:pt idx="3220">
                  <c:v>41940</c:v>
                </c:pt>
                <c:pt idx="3221">
                  <c:v>41941</c:v>
                </c:pt>
                <c:pt idx="3222">
                  <c:v>41942</c:v>
                </c:pt>
                <c:pt idx="3223">
                  <c:v>41943</c:v>
                </c:pt>
                <c:pt idx="3224">
                  <c:v>41944</c:v>
                </c:pt>
                <c:pt idx="3225">
                  <c:v>41945</c:v>
                </c:pt>
                <c:pt idx="3226">
                  <c:v>41946</c:v>
                </c:pt>
                <c:pt idx="3227">
                  <c:v>41947</c:v>
                </c:pt>
                <c:pt idx="3228">
                  <c:v>41948</c:v>
                </c:pt>
                <c:pt idx="3229">
                  <c:v>41949</c:v>
                </c:pt>
                <c:pt idx="3230">
                  <c:v>41950</c:v>
                </c:pt>
                <c:pt idx="3231">
                  <c:v>41951</c:v>
                </c:pt>
                <c:pt idx="3232">
                  <c:v>41952</c:v>
                </c:pt>
                <c:pt idx="3233">
                  <c:v>41953</c:v>
                </c:pt>
                <c:pt idx="3234">
                  <c:v>41954</c:v>
                </c:pt>
                <c:pt idx="3235">
                  <c:v>41955</c:v>
                </c:pt>
                <c:pt idx="3236">
                  <c:v>41956</c:v>
                </c:pt>
                <c:pt idx="3237">
                  <c:v>41957</c:v>
                </c:pt>
                <c:pt idx="3238">
                  <c:v>41958</c:v>
                </c:pt>
                <c:pt idx="3239">
                  <c:v>41959</c:v>
                </c:pt>
                <c:pt idx="3240">
                  <c:v>41960</c:v>
                </c:pt>
                <c:pt idx="3241">
                  <c:v>41961</c:v>
                </c:pt>
                <c:pt idx="3242">
                  <c:v>41962</c:v>
                </c:pt>
                <c:pt idx="3243">
                  <c:v>41963</c:v>
                </c:pt>
                <c:pt idx="3244">
                  <c:v>41964</c:v>
                </c:pt>
                <c:pt idx="3245">
                  <c:v>41965</c:v>
                </c:pt>
                <c:pt idx="3246">
                  <c:v>41966</c:v>
                </c:pt>
                <c:pt idx="3247">
                  <c:v>41967</c:v>
                </c:pt>
                <c:pt idx="3248">
                  <c:v>41968</c:v>
                </c:pt>
                <c:pt idx="3249">
                  <c:v>41969</c:v>
                </c:pt>
                <c:pt idx="3250">
                  <c:v>41970</c:v>
                </c:pt>
                <c:pt idx="3251">
                  <c:v>41971</c:v>
                </c:pt>
                <c:pt idx="3252">
                  <c:v>41972</c:v>
                </c:pt>
                <c:pt idx="3253">
                  <c:v>41973</c:v>
                </c:pt>
                <c:pt idx="3254">
                  <c:v>41974</c:v>
                </c:pt>
                <c:pt idx="3255">
                  <c:v>41975</c:v>
                </c:pt>
                <c:pt idx="3256">
                  <c:v>41976</c:v>
                </c:pt>
                <c:pt idx="3257">
                  <c:v>41977</c:v>
                </c:pt>
                <c:pt idx="3258">
                  <c:v>41978</c:v>
                </c:pt>
                <c:pt idx="3259">
                  <c:v>41979</c:v>
                </c:pt>
                <c:pt idx="3260">
                  <c:v>41980</c:v>
                </c:pt>
                <c:pt idx="3261">
                  <c:v>41981</c:v>
                </c:pt>
                <c:pt idx="3262">
                  <c:v>41982</c:v>
                </c:pt>
                <c:pt idx="3263">
                  <c:v>41983</c:v>
                </c:pt>
                <c:pt idx="3264">
                  <c:v>41984</c:v>
                </c:pt>
                <c:pt idx="3265">
                  <c:v>41985</c:v>
                </c:pt>
                <c:pt idx="3266">
                  <c:v>41986</c:v>
                </c:pt>
                <c:pt idx="3267">
                  <c:v>41987</c:v>
                </c:pt>
                <c:pt idx="3268">
                  <c:v>41988</c:v>
                </c:pt>
                <c:pt idx="3269">
                  <c:v>41989</c:v>
                </c:pt>
                <c:pt idx="3270">
                  <c:v>41990</c:v>
                </c:pt>
                <c:pt idx="3271">
                  <c:v>41991</c:v>
                </c:pt>
                <c:pt idx="3272">
                  <c:v>41992</c:v>
                </c:pt>
                <c:pt idx="3273">
                  <c:v>41993</c:v>
                </c:pt>
                <c:pt idx="3274">
                  <c:v>41994</c:v>
                </c:pt>
                <c:pt idx="3275">
                  <c:v>41995</c:v>
                </c:pt>
                <c:pt idx="3276">
                  <c:v>41996</c:v>
                </c:pt>
                <c:pt idx="3277">
                  <c:v>41997</c:v>
                </c:pt>
                <c:pt idx="3278">
                  <c:v>41998</c:v>
                </c:pt>
                <c:pt idx="3279">
                  <c:v>41999</c:v>
                </c:pt>
                <c:pt idx="3280">
                  <c:v>42000</c:v>
                </c:pt>
                <c:pt idx="3281">
                  <c:v>42001</c:v>
                </c:pt>
                <c:pt idx="3282">
                  <c:v>42002</c:v>
                </c:pt>
                <c:pt idx="3283">
                  <c:v>42003</c:v>
                </c:pt>
                <c:pt idx="3284">
                  <c:v>42004</c:v>
                </c:pt>
                <c:pt idx="3285">
                  <c:v>42005</c:v>
                </c:pt>
                <c:pt idx="3286">
                  <c:v>42006</c:v>
                </c:pt>
                <c:pt idx="3287">
                  <c:v>42007</c:v>
                </c:pt>
                <c:pt idx="3288">
                  <c:v>42008</c:v>
                </c:pt>
                <c:pt idx="3289">
                  <c:v>42009</c:v>
                </c:pt>
                <c:pt idx="3290">
                  <c:v>42010</c:v>
                </c:pt>
                <c:pt idx="3291">
                  <c:v>42011</c:v>
                </c:pt>
                <c:pt idx="3292">
                  <c:v>42012</c:v>
                </c:pt>
                <c:pt idx="3293">
                  <c:v>42013</c:v>
                </c:pt>
                <c:pt idx="3294">
                  <c:v>42014</c:v>
                </c:pt>
                <c:pt idx="3295">
                  <c:v>42015</c:v>
                </c:pt>
                <c:pt idx="3296">
                  <c:v>42016</c:v>
                </c:pt>
                <c:pt idx="3297">
                  <c:v>42017</c:v>
                </c:pt>
                <c:pt idx="3298">
                  <c:v>42018</c:v>
                </c:pt>
                <c:pt idx="3299">
                  <c:v>42019</c:v>
                </c:pt>
                <c:pt idx="3300">
                  <c:v>42020</c:v>
                </c:pt>
                <c:pt idx="3301">
                  <c:v>42021</c:v>
                </c:pt>
                <c:pt idx="3302">
                  <c:v>42022</c:v>
                </c:pt>
                <c:pt idx="3303">
                  <c:v>42023</c:v>
                </c:pt>
                <c:pt idx="3304">
                  <c:v>42024</c:v>
                </c:pt>
                <c:pt idx="3305">
                  <c:v>42025</c:v>
                </c:pt>
                <c:pt idx="3306">
                  <c:v>42026</c:v>
                </c:pt>
                <c:pt idx="3307">
                  <c:v>42027</c:v>
                </c:pt>
                <c:pt idx="3308">
                  <c:v>42028</c:v>
                </c:pt>
                <c:pt idx="3309">
                  <c:v>42029</c:v>
                </c:pt>
                <c:pt idx="3310">
                  <c:v>42030</c:v>
                </c:pt>
                <c:pt idx="3311">
                  <c:v>42031</c:v>
                </c:pt>
                <c:pt idx="3312">
                  <c:v>42032</c:v>
                </c:pt>
                <c:pt idx="3313">
                  <c:v>42033</c:v>
                </c:pt>
                <c:pt idx="3314">
                  <c:v>42034</c:v>
                </c:pt>
                <c:pt idx="3315">
                  <c:v>42035</c:v>
                </c:pt>
                <c:pt idx="3316">
                  <c:v>42036</c:v>
                </c:pt>
                <c:pt idx="3317">
                  <c:v>42037</c:v>
                </c:pt>
                <c:pt idx="3318">
                  <c:v>42038</c:v>
                </c:pt>
                <c:pt idx="3319">
                  <c:v>42039</c:v>
                </c:pt>
                <c:pt idx="3320">
                  <c:v>42040</c:v>
                </c:pt>
                <c:pt idx="3321">
                  <c:v>42041</c:v>
                </c:pt>
                <c:pt idx="3322">
                  <c:v>42042</c:v>
                </c:pt>
                <c:pt idx="3323">
                  <c:v>42043</c:v>
                </c:pt>
                <c:pt idx="3324">
                  <c:v>42044</c:v>
                </c:pt>
                <c:pt idx="3325">
                  <c:v>42045</c:v>
                </c:pt>
                <c:pt idx="3326">
                  <c:v>42046</c:v>
                </c:pt>
                <c:pt idx="3327">
                  <c:v>42047</c:v>
                </c:pt>
                <c:pt idx="3328">
                  <c:v>42048</c:v>
                </c:pt>
                <c:pt idx="3329">
                  <c:v>42049</c:v>
                </c:pt>
                <c:pt idx="3330">
                  <c:v>42050</c:v>
                </c:pt>
                <c:pt idx="3331">
                  <c:v>42051</c:v>
                </c:pt>
                <c:pt idx="3332">
                  <c:v>42052</c:v>
                </c:pt>
                <c:pt idx="3333">
                  <c:v>42053</c:v>
                </c:pt>
                <c:pt idx="3334">
                  <c:v>42054</c:v>
                </c:pt>
                <c:pt idx="3335">
                  <c:v>42055</c:v>
                </c:pt>
                <c:pt idx="3336">
                  <c:v>42056</c:v>
                </c:pt>
                <c:pt idx="3337">
                  <c:v>42057</c:v>
                </c:pt>
                <c:pt idx="3338">
                  <c:v>42058</c:v>
                </c:pt>
                <c:pt idx="3339">
                  <c:v>42059</c:v>
                </c:pt>
                <c:pt idx="3340">
                  <c:v>42060</c:v>
                </c:pt>
                <c:pt idx="3341">
                  <c:v>42061</c:v>
                </c:pt>
                <c:pt idx="3342">
                  <c:v>42062</c:v>
                </c:pt>
                <c:pt idx="3343">
                  <c:v>42063</c:v>
                </c:pt>
                <c:pt idx="3344">
                  <c:v>42064</c:v>
                </c:pt>
                <c:pt idx="3345">
                  <c:v>42065</c:v>
                </c:pt>
                <c:pt idx="3346">
                  <c:v>42066</c:v>
                </c:pt>
                <c:pt idx="3347">
                  <c:v>42067</c:v>
                </c:pt>
                <c:pt idx="3348">
                  <c:v>42068</c:v>
                </c:pt>
                <c:pt idx="3349">
                  <c:v>42069</c:v>
                </c:pt>
                <c:pt idx="3350">
                  <c:v>42070</c:v>
                </c:pt>
                <c:pt idx="3351">
                  <c:v>42071</c:v>
                </c:pt>
                <c:pt idx="3352">
                  <c:v>42072</c:v>
                </c:pt>
                <c:pt idx="3353">
                  <c:v>42073</c:v>
                </c:pt>
                <c:pt idx="3354">
                  <c:v>42074</c:v>
                </c:pt>
                <c:pt idx="3355">
                  <c:v>42075</c:v>
                </c:pt>
                <c:pt idx="3356">
                  <c:v>42076</c:v>
                </c:pt>
                <c:pt idx="3357">
                  <c:v>42077</c:v>
                </c:pt>
                <c:pt idx="3358">
                  <c:v>42078</c:v>
                </c:pt>
                <c:pt idx="3359">
                  <c:v>42079</c:v>
                </c:pt>
                <c:pt idx="3360">
                  <c:v>42080</c:v>
                </c:pt>
                <c:pt idx="3361">
                  <c:v>42081</c:v>
                </c:pt>
                <c:pt idx="3362">
                  <c:v>42082</c:v>
                </c:pt>
                <c:pt idx="3363">
                  <c:v>42083</c:v>
                </c:pt>
                <c:pt idx="3364">
                  <c:v>42084</c:v>
                </c:pt>
                <c:pt idx="3365">
                  <c:v>42085</c:v>
                </c:pt>
                <c:pt idx="3366">
                  <c:v>42086</c:v>
                </c:pt>
                <c:pt idx="3367">
                  <c:v>42087</c:v>
                </c:pt>
                <c:pt idx="3368">
                  <c:v>42088</c:v>
                </c:pt>
                <c:pt idx="3369">
                  <c:v>42089</c:v>
                </c:pt>
                <c:pt idx="3370">
                  <c:v>42090</c:v>
                </c:pt>
                <c:pt idx="3371">
                  <c:v>42091</c:v>
                </c:pt>
                <c:pt idx="3372">
                  <c:v>42092</c:v>
                </c:pt>
                <c:pt idx="3373">
                  <c:v>42093</c:v>
                </c:pt>
                <c:pt idx="3374">
                  <c:v>42094</c:v>
                </c:pt>
                <c:pt idx="3375">
                  <c:v>42095</c:v>
                </c:pt>
                <c:pt idx="3376">
                  <c:v>42096</c:v>
                </c:pt>
                <c:pt idx="3377">
                  <c:v>42097</c:v>
                </c:pt>
                <c:pt idx="3378">
                  <c:v>42098</c:v>
                </c:pt>
                <c:pt idx="3379">
                  <c:v>42099</c:v>
                </c:pt>
                <c:pt idx="3380">
                  <c:v>42100</c:v>
                </c:pt>
                <c:pt idx="3381">
                  <c:v>42101</c:v>
                </c:pt>
                <c:pt idx="3382">
                  <c:v>42102</c:v>
                </c:pt>
                <c:pt idx="3383">
                  <c:v>42103</c:v>
                </c:pt>
                <c:pt idx="3384">
                  <c:v>42104</c:v>
                </c:pt>
                <c:pt idx="3385">
                  <c:v>42105</c:v>
                </c:pt>
                <c:pt idx="3386">
                  <c:v>42106</c:v>
                </c:pt>
                <c:pt idx="3387">
                  <c:v>42107</c:v>
                </c:pt>
                <c:pt idx="3388">
                  <c:v>42108</c:v>
                </c:pt>
                <c:pt idx="3389">
                  <c:v>42109</c:v>
                </c:pt>
                <c:pt idx="3390">
                  <c:v>42110</c:v>
                </c:pt>
                <c:pt idx="3391">
                  <c:v>42111</c:v>
                </c:pt>
                <c:pt idx="3392">
                  <c:v>42112</c:v>
                </c:pt>
                <c:pt idx="3393">
                  <c:v>42113</c:v>
                </c:pt>
                <c:pt idx="3394">
                  <c:v>42114</c:v>
                </c:pt>
                <c:pt idx="3395">
                  <c:v>42115</c:v>
                </c:pt>
                <c:pt idx="3396">
                  <c:v>42116</c:v>
                </c:pt>
                <c:pt idx="3397">
                  <c:v>42117</c:v>
                </c:pt>
                <c:pt idx="3398">
                  <c:v>42118</c:v>
                </c:pt>
                <c:pt idx="3399">
                  <c:v>42119</c:v>
                </c:pt>
                <c:pt idx="3400">
                  <c:v>42120</c:v>
                </c:pt>
                <c:pt idx="3401">
                  <c:v>42121</c:v>
                </c:pt>
                <c:pt idx="3402">
                  <c:v>42122</c:v>
                </c:pt>
                <c:pt idx="3403">
                  <c:v>42123</c:v>
                </c:pt>
                <c:pt idx="3404">
                  <c:v>42124</c:v>
                </c:pt>
                <c:pt idx="3405">
                  <c:v>42125</c:v>
                </c:pt>
                <c:pt idx="3406">
                  <c:v>42126</c:v>
                </c:pt>
                <c:pt idx="3407">
                  <c:v>42127</c:v>
                </c:pt>
                <c:pt idx="3408">
                  <c:v>42128</c:v>
                </c:pt>
                <c:pt idx="3409">
                  <c:v>42129</c:v>
                </c:pt>
                <c:pt idx="3410">
                  <c:v>42130</c:v>
                </c:pt>
                <c:pt idx="3411">
                  <c:v>42131</c:v>
                </c:pt>
                <c:pt idx="3412">
                  <c:v>42132</c:v>
                </c:pt>
                <c:pt idx="3413">
                  <c:v>42133</c:v>
                </c:pt>
                <c:pt idx="3414">
                  <c:v>42134</c:v>
                </c:pt>
                <c:pt idx="3415">
                  <c:v>42135</c:v>
                </c:pt>
                <c:pt idx="3416">
                  <c:v>42136</c:v>
                </c:pt>
                <c:pt idx="3417">
                  <c:v>42137</c:v>
                </c:pt>
                <c:pt idx="3418">
                  <c:v>42138</c:v>
                </c:pt>
                <c:pt idx="3419">
                  <c:v>42139</c:v>
                </c:pt>
                <c:pt idx="3420">
                  <c:v>42140</c:v>
                </c:pt>
                <c:pt idx="3421">
                  <c:v>42141</c:v>
                </c:pt>
                <c:pt idx="3422">
                  <c:v>42142</c:v>
                </c:pt>
                <c:pt idx="3423">
                  <c:v>42143</c:v>
                </c:pt>
                <c:pt idx="3424">
                  <c:v>42144</c:v>
                </c:pt>
                <c:pt idx="3425">
                  <c:v>42145</c:v>
                </c:pt>
                <c:pt idx="3426">
                  <c:v>42146</c:v>
                </c:pt>
                <c:pt idx="3427">
                  <c:v>42147</c:v>
                </c:pt>
                <c:pt idx="3428">
                  <c:v>42148</c:v>
                </c:pt>
                <c:pt idx="3429">
                  <c:v>42149</c:v>
                </c:pt>
                <c:pt idx="3430">
                  <c:v>42150</c:v>
                </c:pt>
                <c:pt idx="3431">
                  <c:v>42151</c:v>
                </c:pt>
                <c:pt idx="3432">
                  <c:v>42152</c:v>
                </c:pt>
                <c:pt idx="3433">
                  <c:v>42153</c:v>
                </c:pt>
                <c:pt idx="3434">
                  <c:v>42154</c:v>
                </c:pt>
                <c:pt idx="3435">
                  <c:v>42155</c:v>
                </c:pt>
                <c:pt idx="3436">
                  <c:v>42156</c:v>
                </c:pt>
                <c:pt idx="3437">
                  <c:v>42157</c:v>
                </c:pt>
                <c:pt idx="3438">
                  <c:v>42158</c:v>
                </c:pt>
                <c:pt idx="3439">
                  <c:v>42159</c:v>
                </c:pt>
                <c:pt idx="3440">
                  <c:v>42160</c:v>
                </c:pt>
                <c:pt idx="3441">
                  <c:v>42161</c:v>
                </c:pt>
                <c:pt idx="3442">
                  <c:v>42162</c:v>
                </c:pt>
                <c:pt idx="3443">
                  <c:v>42163</c:v>
                </c:pt>
                <c:pt idx="3444">
                  <c:v>42164</c:v>
                </c:pt>
                <c:pt idx="3445">
                  <c:v>42165</c:v>
                </c:pt>
                <c:pt idx="3446">
                  <c:v>42166</c:v>
                </c:pt>
                <c:pt idx="3447">
                  <c:v>42167</c:v>
                </c:pt>
                <c:pt idx="3448">
                  <c:v>42168</c:v>
                </c:pt>
                <c:pt idx="3449">
                  <c:v>42169</c:v>
                </c:pt>
                <c:pt idx="3450">
                  <c:v>42170</c:v>
                </c:pt>
                <c:pt idx="3451">
                  <c:v>42171</c:v>
                </c:pt>
                <c:pt idx="3452">
                  <c:v>42172</c:v>
                </c:pt>
                <c:pt idx="3453">
                  <c:v>42173</c:v>
                </c:pt>
                <c:pt idx="3454">
                  <c:v>42174</c:v>
                </c:pt>
                <c:pt idx="3455">
                  <c:v>42175</c:v>
                </c:pt>
                <c:pt idx="3456">
                  <c:v>42176</c:v>
                </c:pt>
                <c:pt idx="3457">
                  <c:v>42177</c:v>
                </c:pt>
                <c:pt idx="3458">
                  <c:v>42178</c:v>
                </c:pt>
                <c:pt idx="3459">
                  <c:v>42179</c:v>
                </c:pt>
                <c:pt idx="3460">
                  <c:v>42180</c:v>
                </c:pt>
                <c:pt idx="3461">
                  <c:v>42181</c:v>
                </c:pt>
                <c:pt idx="3462">
                  <c:v>42182</c:v>
                </c:pt>
                <c:pt idx="3463">
                  <c:v>42183</c:v>
                </c:pt>
                <c:pt idx="3464">
                  <c:v>42184</c:v>
                </c:pt>
                <c:pt idx="3465">
                  <c:v>42185</c:v>
                </c:pt>
                <c:pt idx="3466">
                  <c:v>42186</c:v>
                </c:pt>
                <c:pt idx="3467">
                  <c:v>42187</c:v>
                </c:pt>
                <c:pt idx="3468">
                  <c:v>42188</c:v>
                </c:pt>
                <c:pt idx="3469">
                  <c:v>42189</c:v>
                </c:pt>
                <c:pt idx="3470">
                  <c:v>42190</c:v>
                </c:pt>
                <c:pt idx="3471">
                  <c:v>42191</c:v>
                </c:pt>
                <c:pt idx="3472">
                  <c:v>42192</c:v>
                </c:pt>
                <c:pt idx="3473">
                  <c:v>42193</c:v>
                </c:pt>
                <c:pt idx="3474">
                  <c:v>42194</c:v>
                </c:pt>
                <c:pt idx="3475">
                  <c:v>42195</c:v>
                </c:pt>
                <c:pt idx="3476">
                  <c:v>42196</c:v>
                </c:pt>
                <c:pt idx="3477">
                  <c:v>42197</c:v>
                </c:pt>
                <c:pt idx="3478">
                  <c:v>42198</c:v>
                </c:pt>
                <c:pt idx="3479">
                  <c:v>42199</c:v>
                </c:pt>
                <c:pt idx="3480">
                  <c:v>42200</c:v>
                </c:pt>
                <c:pt idx="3481">
                  <c:v>42201</c:v>
                </c:pt>
                <c:pt idx="3482">
                  <c:v>42202</c:v>
                </c:pt>
                <c:pt idx="3483">
                  <c:v>42203</c:v>
                </c:pt>
                <c:pt idx="3484">
                  <c:v>42204</c:v>
                </c:pt>
                <c:pt idx="3485">
                  <c:v>42205</c:v>
                </c:pt>
                <c:pt idx="3486">
                  <c:v>42206</c:v>
                </c:pt>
                <c:pt idx="3487">
                  <c:v>42207</c:v>
                </c:pt>
                <c:pt idx="3488">
                  <c:v>42208</c:v>
                </c:pt>
                <c:pt idx="3489">
                  <c:v>42209</c:v>
                </c:pt>
                <c:pt idx="3490">
                  <c:v>42210</c:v>
                </c:pt>
                <c:pt idx="3491">
                  <c:v>42211</c:v>
                </c:pt>
                <c:pt idx="3492">
                  <c:v>42212</c:v>
                </c:pt>
                <c:pt idx="3493">
                  <c:v>42213</c:v>
                </c:pt>
                <c:pt idx="3494">
                  <c:v>42214</c:v>
                </c:pt>
                <c:pt idx="3495">
                  <c:v>42215</c:v>
                </c:pt>
                <c:pt idx="3496">
                  <c:v>42216</c:v>
                </c:pt>
                <c:pt idx="3497">
                  <c:v>42217</c:v>
                </c:pt>
                <c:pt idx="3498">
                  <c:v>42218</c:v>
                </c:pt>
                <c:pt idx="3499">
                  <c:v>42219</c:v>
                </c:pt>
                <c:pt idx="3500">
                  <c:v>42220</c:v>
                </c:pt>
                <c:pt idx="3501">
                  <c:v>42221</c:v>
                </c:pt>
                <c:pt idx="3502">
                  <c:v>42222</c:v>
                </c:pt>
                <c:pt idx="3503">
                  <c:v>42223</c:v>
                </c:pt>
                <c:pt idx="3504">
                  <c:v>42224</c:v>
                </c:pt>
                <c:pt idx="3505">
                  <c:v>42225</c:v>
                </c:pt>
                <c:pt idx="3506">
                  <c:v>42226</c:v>
                </c:pt>
                <c:pt idx="3507">
                  <c:v>42227</c:v>
                </c:pt>
                <c:pt idx="3508">
                  <c:v>42228</c:v>
                </c:pt>
                <c:pt idx="3509">
                  <c:v>42229</c:v>
                </c:pt>
                <c:pt idx="3510">
                  <c:v>42230</c:v>
                </c:pt>
                <c:pt idx="3511">
                  <c:v>42231</c:v>
                </c:pt>
                <c:pt idx="3512">
                  <c:v>42232</c:v>
                </c:pt>
                <c:pt idx="3513">
                  <c:v>42233</c:v>
                </c:pt>
                <c:pt idx="3514">
                  <c:v>42234</c:v>
                </c:pt>
                <c:pt idx="3515">
                  <c:v>42235</c:v>
                </c:pt>
                <c:pt idx="3516">
                  <c:v>42236</c:v>
                </c:pt>
                <c:pt idx="3517">
                  <c:v>42237</c:v>
                </c:pt>
                <c:pt idx="3518">
                  <c:v>42238</c:v>
                </c:pt>
                <c:pt idx="3519">
                  <c:v>42239</c:v>
                </c:pt>
                <c:pt idx="3520">
                  <c:v>42240</c:v>
                </c:pt>
                <c:pt idx="3521">
                  <c:v>42241</c:v>
                </c:pt>
                <c:pt idx="3522">
                  <c:v>42242</c:v>
                </c:pt>
                <c:pt idx="3523">
                  <c:v>42243</c:v>
                </c:pt>
                <c:pt idx="3524">
                  <c:v>42244</c:v>
                </c:pt>
                <c:pt idx="3525">
                  <c:v>42245</c:v>
                </c:pt>
                <c:pt idx="3526">
                  <c:v>42246</c:v>
                </c:pt>
                <c:pt idx="3527">
                  <c:v>42247</c:v>
                </c:pt>
                <c:pt idx="3528">
                  <c:v>42248</c:v>
                </c:pt>
                <c:pt idx="3529">
                  <c:v>42249</c:v>
                </c:pt>
                <c:pt idx="3530">
                  <c:v>42250</c:v>
                </c:pt>
                <c:pt idx="3531">
                  <c:v>42251</c:v>
                </c:pt>
                <c:pt idx="3532">
                  <c:v>42252</c:v>
                </c:pt>
                <c:pt idx="3533">
                  <c:v>42253</c:v>
                </c:pt>
                <c:pt idx="3534">
                  <c:v>42254</c:v>
                </c:pt>
                <c:pt idx="3535">
                  <c:v>42255</c:v>
                </c:pt>
                <c:pt idx="3536">
                  <c:v>42256</c:v>
                </c:pt>
                <c:pt idx="3537">
                  <c:v>42257</c:v>
                </c:pt>
                <c:pt idx="3538">
                  <c:v>42258</c:v>
                </c:pt>
                <c:pt idx="3539">
                  <c:v>42259</c:v>
                </c:pt>
                <c:pt idx="3540">
                  <c:v>42260</c:v>
                </c:pt>
                <c:pt idx="3541">
                  <c:v>42261</c:v>
                </c:pt>
                <c:pt idx="3542">
                  <c:v>42262</c:v>
                </c:pt>
                <c:pt idx="3543">
                  <c:v>42263</c:v>
                </c:pt>
                <c:pt idx="3544">
                  <c:v>42264</c:v>
                </c:pt>
                <c:pt idx="3545">
                  <c:v>42265</c:v>
                </c:pt>
                <c:pt idx="3546">
                  <c:v>42266</c:v>
                </c:pt>
                <c:pt idx="3547">
                  <c:v>42267</c:v>
                </c:pt>
                <c:pt idx="3548">
                  <c:v>42268</c:v>
                </c:pt>
                <c:pt idx="3549">
                  <c:v>42269</c:v>
                </c:pt>
                <c:pt idx="3550">
                  <c:v>42270</c:v>
                </c:pt>
                <c:pt idx="3551">
                  <c:v>42271</c:v>
                </c:pt>
                <c:pt idx="3552">
                  <c:v>42272</c:v>
                </c:pt>
                <c:pt idx="3553">
                  <c:v>42273</c:v>
                </c:pt>
                <c:pt idx="3554">
                  <c:v>42274</c:v>
                </c:pt>
                <c:pt idx="3555">
                  <c:v>42275</c:v>
                </c:pt>
                <c:pt idx="3556">
                  <c:v>42276</c:v>
                </c:pt>
                <c:pt idx="3557">
                  <c:v>42277</c:v>
                </c:pt>
                <c:pt idx="3558">
                  <c:v>42278</c:v>
                </c:pt>
                <c:pt idx="3559">
                  <c:v>42279</c:v>
                </c:pt>
                <c:pt idx="3560">
                  <c:v>42280</c:v>
                </c:pt>
                <c:pt idx="3561">
                  <c:v>42281</c:v>
                </c:pt>
                <c:pt idx="3562">
                  <c:v>42282</c:v>
                </c:pt>
                <c:pt idx="3563">
                  <c:v>42283</c:v>
                </c:pt>
                <c:pt idx="3564">
                  <c:v>42284</c:v>
                </c:pt>
                <c:pt idx="3565">
                  <c:v>42285</c:v>
                </c:pt>
                <c:pt idx="3566">
                  <c:v>42286</c:v>
                </c:pt>
                <c:pt idx="3567">
                  <c:v>42287</c:v>
                </c:pt>
                <c:pt idx="3568">
                  <c:v>42288</c:v>
                </c:pt>
                <c:pt idx="3569">
                  <c:v>42289</c:v>
                </c:pt>
                <c:pt idx="3570">
                  <c:v>42290</c:v>
                </c:pt>
                <c:pt idx="3571">
                  <c:v>42291</c:v>
                </c:pt>
                <c:pt idx="3572">
                  <c:v>42292</c:v>
                </c:pt>
                <c:pt idx="3573">
                  <c:v>42293</c:v>
                </c:pt>
                <c:pt idx="3574">
                  <c:v>42294</c:v>
                </c:pt>
                <c:pt idx="3575">
                  <c:v>42295</c:v>
                </c:pt>
                <c:pt idx="3576">
                  <c:v>42296</c:v>
                </c:pt>
                <c:pt idx="3577">
                  <c:v>42297</c:v>
                </c:pt>
                <c:pt idx="3578">
                  <c:v>42298</c:v>
                </c:pt>
                <c:pt idx="3579">
                  <c:v>42299</c:v>
                </c:pt>
                <c:pt idx="3580">
                  <c:v>42300</c:v>
                </c:pt>
                <c:pt idx="3581">
                  <c:v>42301</c:v>
                </c:pt>
                <c:pt idx="3582">
                  <c:v>42302</c:v>
                </c:pt>
                <c:pt idx="3583">
                  <c:v>42303</c:v>
                </c:pt>
                <c:pt idx="3584">
                  <c:v>42304</c:v>
                </c:pt>
                <c:pt idx="3585">
                  <c:v>42305</c:v>
                </c:pt>
                <c:pt idx="3586">
                  <c:v>42306</c:v>
                </c:pt>
                <c:pt idx="3587">
                  <c:v>42307</c:v>
                </c:pt>
                <c:pt idx="3588">
                  <c:v>42308</c:v>
                </c:pt>
                <c:pt idx="3589">
                  <c:v>42309</c:v>
                </c:pt>
                <c:pt idx="3590">
                  <c:v>42310</c:v>
                </c:pt>
                <c:pt idx="3591">
                  <c:v>42311</c:v>
                </c:pt>
                <c:pt idx="3592">
                  <c:v>42312</c:v>
                </c:pt>
                <c:pt idx="3593">
                  <c:v>42313</c:v>
                </c:pt>
                <c:pt idx="3594">
                  <c:v>42314</c:v>
                </c:pt>
                <c:pt idx="3595">
                  <c:v>42315</c:v>
                </c:pt>
                <c:pt idx="3596">
                  <c:v>42316</c:v>
                </c:pt>
                <c:pt idx="3597">
                  <c:v>42317</c:v>
                </c:pt>
                <c:pt idx="3598">
                  <c:v>42318</c:v>
                </c:pt>
                <c:pt idx="3599">
                  <c:v>42319</c:v>
                </c:pt>
                <c:pt idx="3600">
                  <c:v>42320</c:v>
                </c:pt>
                <c:pt idx="3601">
                  <c:v>42321</c:v>
                </c:pt>
                <c:pt idx="3602">
                  <c:v>42322</c:v>
                </c:pt>
                <c:pt idx="3603">
                  <c:v>42323</c:v>
                </c:pt>
                <c:pt idx="3604">
                  <c:v>42324</c:v>
                </c:pt>
                <c:pt idx="3605">
                  <c:v>42325</c:v>
                </c:pt>
                <c:pt idx="3606">
                  <c:v>42326</c:v>
                </c:pt>
                <c:pt idx="3607">
                  <c:v>42327</c:v>
                </c:pt>
                <c:pt idx="3608">
                  <c:v>42328</c:v>
                </c:pt>
                <c:pt idx="3609">
                  <c:v>42329</c:v>
                </c:pt>
                <c:pt idx="3610">
                  <c:v>42330</c:v>
                </c:pt>
                <c:pt idx="3611">
                  <c:v>42331</c:v>
                </c:pt>
                <c:pt idx="3612">
                  <c:v>42332</c:v>
                </c:pt>
                <c:pt idx="3613">
                  <c:v>42333</c:v>
                </c:pt>
                <c:pt idx="3614">
                  <c:v>42334</c:v>
                </c:pt>
                <c:pt idx="3615">
                  <c:v>42335</c:v>
                </c:pt>
                <c:pt idx="3616">
                  <c:v>42336</c:v>
                </c:pt>
                <c:pt idx="3617">
                  <c:v>42337</c:v>
                </c:pt>
                <c:pt idx="3618">
                  <c:v>42338</c:v>
                </c:pt>
                <c:pt idx="3619">
                  <c:v>42339</c:v>
                </c:pt>
                <c:pt idx="3620">
                  <c:v>42340</c:v>
                </c:pt>
                <c:pt idx="3621">
                  <c:v>42341</c:v>
                </c:pt>
                <c:pt idx="3622">
                  <c:v>42342</c:v>
                </c:pt>
                <c:pt idx="3623">
                  <c:v>42343</c:v>
                </c:pt>
                <c:pt idx="3624">
                  <c:v>42344</c:v>
                </c:pt>
                <c:pt idx="3625">
                  <c:v>42345</c:v>
                </c:pt>
                <c:pt idx="3626">
                  <c:v>42346</c:v>
                </c:pt>
                <c:pt idx="3627">
                  <c:v>42347</c:v>
                </c:pt>
                <c:pt idx="3628">
                  <c:v>42348</c:v>
                </c:pt>
                <c:pt idx="3629">
                  <c:v>42349</c:v>
                </c:pt>
                <c:pt idx="3630">
                  <c:v>42350</c:v>
                </c:pt>
                <c:pt idx="3631">
                  <c:v>42351</c:v>
                </c:pt>
                <c:pt idx="3632">
                  <c:v>42352</c:v>
                </c:pt>
                <c:pt idx="3633">
                  <c:v>42353</c:v>
                </c:pt>
                <c:pt idx="3634">
                  <c:v>42354</c:v>
                </c:pt>
                <c:pt idx="3635">
                  <c:v>42355</c:v>
                </c:pt>
                <c:pt idx="3636">
                  <c:v>42356</c:v>
                </c:pt>
                <c:pt idx="3637">
                  <c:v>42357</c:v>
                </c:pt>
                <c:pt idx="3638">
                  <c:v>42358</c:v>
                </c:pt>
                <c:pt idx="3639">
                  <c:v>42359</c:v>
                </c:pt>
                <c:pt idx="3640">
                  <c:v>42360</c:v>
                </c:pt>
                <c:pt idx="3641">
                  <c:v>42361</c:v>
                </c:pt>
                <c:pt idx="3642">
                  <c:v>42362</c:v>
                </c:pt>
                <c:pt idx="3643">
                  <c:v>42363</c:v>
                </c:pt>
                <c:pt idx="3644">
                  <c:v>42364</c:v>
                </c:pt>
                <c:pt idx="3645">
                  <c:v>42365</c:v>
                </c:pt>
                <c:pt idx="3646">
                  <c:v>42366</c:v>
                </c:pt>
                <c:pt idx="3647">
                  <c:v>42367</c:v>
                </c:pt>
                <c:pt idx="3648">
                  <c:v>42368</c:v>
                </c:pt>
                <c:pt idx="3649">
                  <c:v>42369</c:v>
                </c:pt>
                <c:pt idx="3650">
                  <c:v>42370</c:v>
                </c:pt>
                <c:pt idx="3651">
                  <c:v>42371</c:v>
                </c:pt>
                <c:pt idx="3652">
                  <c:v>42372</c:v>
                </c:pt>
                <c:pt idx="3653">
                  <c:v>42373</c:v>
                </c:pt>
                <c:pt idx="3654">
                  <c:v>42374</c:v>
                </c:pt>
                <c:pt idx="3655">
                  <c:v>42375</c:v>
                </c:pt>
                <c:pt idx="3656">
                  <c:v>42376</c:v>
                </c:pt>
                <c:pt idx="3657">
                  <c:v>42377</c:v>
                </c:pt>
                <c:pt idx="3658">
                  <c:v>42378</c:v>
                </c:pt>
                <c:pt idx="3659">
                  <c:v>42379</c:v>
                </c:pt>
                <c:pt idx="3660">
                  <c:v>42380</c:v>
                </c:pt>
                <c:pt idx="3661">
                  <c:v>42381</c:v>
                </c:pt>
                <c:pt idx="3662">
                  <c:v>42382</c:v>
                </c:pt>
                <c:pt idx="3663">
                  <c:v>42383</c:v>
                </c:pt>
                <c:pt idx="3664">
                  <c:v>42384</c:v>
                </c:pt>
                <c:pt idx="3665">
                  <c:v>42385</c:v>
                </c:pt>
                <c:pt idx="3666">
                  <c:v>42386</c:v>
                </c:pt>
                <c:pt idx="3667">
                  <c:v>42387</c:v>
                </c:pt>
                <c:pt idx="3668">
                  <c:v>42388</c:v>
                </c:pt>
                <c:pt idx="3669">
                  <c:v>42389</c:v>
                </c:pt>
                <c:pt idx="3670">
                  <c:v>42390</c:v>
                </c:pt>
                <c:pt idx="3671">
                  <c:v>42391</c:v>
                </c:pt>
                <c:pt idx="3672">
                  <c:v>42392</c:v>
                </c:pt>
                <c:pt idx="3673">
                  <c:v>42393</c:v>
                </c:pt>
                <c:pt idx="3674">
                  <c:v>42394</c:v>
                </c:pt>
                <c:pt idx="3675">
                  <c:v>42395</c:v>
                </c:pt>
                <c:pt idx="3676">
                  <c:v>42396</c:v>
                </c:pt>
                <c:pt idx="3677">
                  <c:v>42397</c:v>
                </c:pt>
                <c:pt idx="3678">
                  <c:v>42398</c:v>
                </c:pt>
                <c:pt idx="3679">
                  <c:v>42399</c:v>
                </c:pt>
                <c:pt idx="3680">
                  <c:v>42400</c:v>
                </c:pt>
                <c:pt idx="3681">
                  <c:v>42401</c:v>
                </c:pt>
                <c:pt idx="3682">
                  <c:v>42402</c:v>
                </c:pt>
                <c:pt idx="3683">
                  <c:v>42403</c:v>
                </c:pt>
                <c:pt idx="3684">
                  <c:v>42404</c:v>
                </c:pt>
                <c:pt idx="3685">
                  <c:v>42405</c:v>
                </c:pt>
                <c:pt idx="3686">
                  <c:v>42406</c:v>
                </c:pt>
                <c:pt idx="3687">
                  <c:v>42407</c:v>
                </c:pt>
                <c:pt idx="3688">
                  <c:v>42408</c:v>
                </c:pt>
                <c:pt idx="3689">
                  <c:v>42409</c:v>
                </c:pt>
                <c:pt idx="3690">
                  <c:v>42410</c:v>
                </c:pt>
                <c:pt idx="3691">
                  <c:v>42411</c:v>
                </c:pt>
                <c:pt idx="3692">
                  <c:v>42412</c:v>
                </c:pt>
                <c:pt idx="3693">
                  <c:v>42413</c:v>
                </c:pt>
                <c:pt idx="3694">
                  <c:v>42414</c:v>
                </c:pt>
                <c:pt idx="3695">
                  <c:v>42415</c:v>
                </c:pt>
                <c:pt idx="3696">
                  <c:v>42416</c:v>
                </c:pt>
                <c:pt idx="3697">
                  <c:v>42417</c:v>
                </c:pt>
                <c:pt idx="3698">
                  <c:v>42418</c:v>
                </c:pt>
                <c:pt idx="3699">
                  <c:v>42419</c:v>
                </c:pt>
                <c:pt idx="3700">
                  <c:v>42420</c:v>
                </c:pt>
                <c:pt idx="3701">
                  <c:v>42421</c:v>
                </c:pt>
                <c:pt idx="3702">
                  <c:v>42422</c:v>
                </c:pt>
                <c:pt idx="3703">
                  <c:v>42423</c:v>
                </c:pt>
                <c:pt idx="3704">
                  <c:v>42424</c:v>
                </c:pt>
                <c:pt idx="3705">
                  <c:v>42425</c:v>
                </c:pt>
                <c:pt idx="3706">
                  <c:v>42426</c:v>
                </c:pt>
                <c:pt idx="3707">
                  <c:v>42427</c:v>
                </c:pt>
                <c:pt idx="3708">
                  <c:v>42428</c:v>
                </c:pt>
                <c:pt idx="3709">
                  <c:v>42429</c:v>
                </c:pt>
                <c:pt idx="3710">
                  <c:v>42430</c:v>
                </c:pt>
                <c:pt idx="3711">
                  <c:v>42431</c:v>
                </c:pt>
                <c:pt idx="3712">
                  <c:v>42432</c:v>
                </c:pt>
                <c:pt idx="3713">
                  <c:v>42433</c:v>
                </c:pt>
                <c:pt idx="3714">
                  <c:v>42434</c:v>
                </c:pt>
                <c:pt idx="3715">
                  <c:v>42435</c:v>
                </c:pt>
                <c:pt idx="3716">
                  <c:v>42436</c:v>
                </c:pt>
                <c:pt idx="3717">
                  <c:v>42437</c:v>
                </c:pt>
                <c:pt idx="3718">
                  <c:v>42438</c:v>
                </c:pt>
                <c:pt idx="3719">
                  <c:v>42439</c:v>
                </c:pt>
                <c:pt idx="3720">
                  <c:v>42440</c:v>
                </c:pt>
                <c:pt idx="3721">
                  <c:v>42441</c:v>
                </c:pt>
                <c:pt idx="3722">
                  <c:v>42442</c:v>
                </c:pt>
                <c:pt idx="3723">
                  <c:v>42443</c:v>
                </c:pt>
                <c:pt idx="3724">
                  <c:v>42444</c:v>
                </c:pt>
                <c:pt idx="3725">
                  <c:v>42445</c:v>
                </c:pt>
                <c:pt idx="3726">
                  <c:v>42446</c:v>
                </c:pt>
                <c:pt idx="3727">
                  <c:v>42447</c:v>
                </c:pt>
                <c:pt idx="3728">
                  <c:v>42448</c:v>
                </c:pt>
                <c:pt idx="3729">
                  <c:v>42449</c:v>
                </c:pt>
                <c:pt idx="3730">
                  <c:v>42450</c:v>
                </c:pt>
                <c:pt idx="3731">
                  <c:v>42451</c:v>
                </c:pt>
                <c:pt idx="3732">
                  <c:v>42452</c:v>
                </c:pt>
                <c:pt idx="3733">
                  <c:v>42453</c:v>
                </c:pt>
                <c:pt idx="3734">
                  <c:v>42454</c:v>
                </c:pt>
                <c:pt idx="3735">
                  <c:v>42455</c:v>
                </c:pt>
                <c:pt idx="3736">
                  <c:v>42456</c:v>
                </c:pt>
                <c:pt idx="3737">
                  <c:v>42457</c:v>
                </c:pt>
                <c:pt idx="3738">
                  <c:v>42458</c:v>
                </c:pt>
                <c:pt idx="3739">
                  <c:v>42459</c:v>
                </c:pt>
                <c:pt idx="3740">
                  <c:v>42460</c:v>
                </c:pt>
                <c:pt idx="3741">
                  <c:v>42461</c:v>
                </c:pt>
                <c:pt idx="3742">
                  <c:v>42462</c:v>
                </c:pt>
                <c:pt idx="3743">
                  <c:v>42463</c:v>
                </c:pt>
                <c:pt idx="3744">
                  <c:v>42464</c:v>
                </c:pt>
                <c:pt idx="3745">
                  <c:v>42465</c:v>
                </c:pt>
                <c:pt idx="3746">
                  <c:v>42466</c:v>
                </c:pt>
                <c:pt idx="3747">
                  <c:v>42467</c:v>
                </c:pt>
                <c:pt idx="3748">
                  <c:v>42468</c:v>
                </c:pt>
                <c:pt idx="3749">
                  <c:v>42469</c:v>
                </c:pt>
                <c:pt idx="3750">
                  <c:v>42470</c:v>
                </c:pt>
                <c:pt idx="3751">
                  <c:v>42471</c:v>
                </c:pt>
                <c:pt idx="3752">
                  <c:v>42472</c:v>
                </c:pt>
                <c:pt idx="3753">
                  <c:v>42473</c:v>
                </c:pt>
                <c:pt idx="3754">
                  <c:v>42474</c:v>
                </c:pt>
                <c:pt idx="3755">
                  <c:v>42475</c:v>
                </c:pt>
                <c:pt idx="3756">
                  <c:v>42476</c:v>
                </c:pt>
                <c:pt idx="3757">
                  <c:v>42477</c:v>
                </c:pt>
                <c:pt idx="3758">
                  <c:v>42478</c:v>
                </c:pt>
                <c:pt idx="3759">
                  <c:v>42479</c:v>
                </c:pt>
                <c:pt idx="3760">
                  <c:v>42480</c:v>
                </c:pt>
                <c:pt idx="3761">
                  <c:v>42481</c:v>
                </c:pt>
                <c:pt idx="3762">
                  <c:v>42482</c:v>
                </c:pt>
                <c:pt idx="3763">
                  <c:v>42483</c:v>
                </c:pt>
                <c:pt idx="3764">
                  <c:v>42484</c:v>
                </c:pt>
                <c:pt idx="3765">
                  <c:v>42485</c:v>
                </c:pt>
                <c:pt idx="3766">
                  <c:v>42486</c:v>
                </c:pt>
                <c:pt idx="3767">
                  <c:v>42487</c:v>
                </c:pt>
                <c:pt idx="3768">
                  <c:v>42488</c:v>
                </c:pt>
                <c:pt idx="3769">
                  <c:v>42489</c:v>
                </c:pt>
                <c:pt idx="3770">
                  <c:v>42490</c:v>
                </c:pt>
                <c:pt idx="3771">
                  <c:v>42491</c:v>
                </c:pt>
                <c:pt idx="3772">
                  <c:v>42492</c:v>
                </c:pt>
                <c:pt idx="3773">
                  <c:v>42493</c:v>
                </c:pt>
                <c:pt idx="3774">
                  <c:v>42494</c:v>
                </c:pt>
                <c:pt idx="3775">
                  <c:v>42495</c:v>
                </c:pt>
                <c:pt idx="3776">
                  <c:v>42496</c:v>
                </c:pt>
                <c:pt idx="3777">
                  <c:v>42497</c:v>
                </c:pt>
                <c:pt idx="3778">
                  <c:v>42498</c:v>
                </c:pt>
                <c:pt idx="3779">
                  <c:v>42499</c:v>
                </c:pt>
                <c:pt idx="3780">
                  <c:v>42500</c:v>
                </c:pt>
                <c:pt idx="3781">
                  <c:v>42501</c:v>
                </c:pt>
                <c:pt idx="3782">
                  <c:v>42502</c:v>
                </c:pt>
                <c:pt idx="3783">
                  <c:v>42503</c:v>
                </c:pt>
                <c:pt idx="3784">
                  <c:v>42504</c:v>
                </c:pt>
                <c:pt idx="3785">
                  <c:v>42505</c:v>
                </c:pt>
                <c:pt idx="3786">
                  <c:v>42506</c:v>
                </c:pt>
                <c:pt idx="3787">
                  <c:v>42507</c:v>
                </c:pt>
                <c:pt idx="3788">
                  <c:v>42508</c:v>
                </c:pt>
                <c:pt idx="3789">
                  <c:v>42509</c:v>
                </c:pt>
                <c:pt idx="3790">
                  <c:v>42510</c:v>
                </c:pt>
                <c:pt idx="3791">
                  <c:v>42511</c:v>
                </c:pt>
                <c:pt idx="3792">
                  <c:v>42512</c:v>
                </c:pt>
                <c:pt idx="3793">
                  <c:v>42513</c:v>
                </c:pt>
                <c:pt idx="3794">
                  <c:v>42514</c:v>
                </c:pt>
                <c:pt idx="3795">
                  <c:v>42515</c:v>
                </c:pt>
                <c:pt idx="3796">
                  <c:v>42516</c:v>
                </c:pt>
                <c:pt idx="3797">
                  <c:v>42517</c:v>
                </c:pt>
                <c:pt idx="3798">
                  <c:v>42518</c:v>
                </c:pt>
                <c:pt idx="3799">
                  <c:v>42519</c:v>
                </c:pt>
                <c:pt idx="3800">
                  <c:v>42520</c:v>
                </c:pt>
                <c:pt idx="3801">
                  <c:v>42521</c:v>
                </c:pt>
                <c:pt idx="3802">
                  <c:v>42522</c:v>
                </c:pt>
                <c:pt idx="3803">
                  <c:v>42523</c:v>
                </c:pt>
                <c:pt idx="3804">
                  <c:v>42524</c:v>
                </c:pt>
                <c:pt idx="3805">
                  <c:v>42525</c:v>
                </c:pt>
                <c:pt idx="3806">
                  <c:v>42526</c:v>
                </c:pt>
                <c:pt idx="3807">
                  <c:v>42527</c:v>
                </c:pt>
                <c:pt idx="3808">
                  <c:v>42528</c:v>
                </c:pt>
                <c:pt idx="3809">
                  <c:v>42529</c:v>
                </c:pt>
                <c:pt idx="3810">
                  <c:v>42530</c:v>
                </c:pt>
                <c:pt idx="3811">
                  <c:v>42531</c:v>
                </c:pt>
                <c:pt idx="3812">
                  <c:v>42532</c:v>
                </c:pt>
                <c:pt idx="3813">
                  <c:v>42533</c:v>
                </c:pt>
                <c:pt idx="3814">
                  <c:v>42534</c:v>
                </c:pt>
                <c:pt idx="3815">
                  <c:v>42535</c:v>
                </c:pt>
                <c:pt idx="3816">
                  <c:v>42536</c:v>
                </c:pt>
                <c:pt idx="3817">
                  <c:v>42537</c:v>
                </c:pt>
                <c:pt idx="3818">
                  <c:v>42538</c:v>
                </c:pt>
                <c:pt idx="3819">
                  <c:v>42539</c:v>
                </c:pt>
                <c:pt idx="3820">
                  <c:v>42540</c:v>
                </c:pt>
                <c:pt idx="3821">
                  <c:v>42541</c:v>
                </c:pt>
                <c:pt idx="3822">
                  <c:v>42542</c:v>
                </c:pt>
                <c:pt idx="3823">
                  <c:v>42543</c:v>
                </c:pt>
                <c:pt idx="3824">
                  <c:v>42544</c:v>
                </c:pt>
                <c:pt idx="3825">
                  <c:v>42545</c:v>
                </c:pt>
                <c:pt idx="3826">
                  <c:v>42546</c:v>
                </c:pt>
                <c:pt idx="3827">
                  <c:v>42547</c:v>
                </c:pt>
                <c:pt idx="3828">
                  <c:v>42548</c:v>
                </c:pt>
                <c:pt idx="3829">
                  <c:v>42549</c:v>
                </c:pt>
                <c:pt idx="3830">
                  <c:v>42550</c:v>
                </c:pt>
                <c:pt idx="3831">
                  <c:v>42551</c:v>
                </c:pt>
                <c:pt idx="3832">
                  <c:v>42552</c:v>
                </c:pt>
                <c:pt idx="3833">
                  <c:v>42553</c:v>
                </c:pt>
                <c:pt idx="3834">
                  <c:v>42554</c:v>
                </c:pt>
                <c:pt idx="3835">
                  <c:v>42555</c:v>
                </c:pt>
                <c:pt idx="3836">
                  <c:v>42556</c:v>
                </c:pt>
                <c:pt idx="3837">
                  <c:v>42557</c:v>
                </c:pt>
                <c:pt idx="3838">
                  <c:v>42558</c:v>
                </c:pt>
                <c:pt idx="3839">
                  <c:v>42559</c:v>
                </c:pt>
                <c:pt idx="3840">
                  <c:v>42560</c:v>
                </c:pt>
                <c:pt idx="3841">
                  <c:v>42561</c:v>
                </c:pt>
                <c:pt idx="3842">
                  <c:v>42562</c:v>
                </c:pt>
                <c:pt idx="3843">
                  <c:v>42563</c:v>
                </c:pt>
                <c:pt idx="3844">
                  <c:v>42564</c:v>
                </c:pt>
                <c:pt idx="3845">
                  <c:v>42565</c:v>
                </c:pt>
                <c:pt idx="3846">
                  <c:v>42566</c:v>
                </c:pt>
                <c:pt idx="3847">
                  <c:v>42567</c:v>
                </c:pt>
                <c:pt idx="3848">
                  <c:v>42568</c:v>
                </c:pt>
                <c:pt idx="3849">
                  <c:v>42569</c:v>
                </c:pt>
                <c:pt idx="3850">
                  <c:v>42570</c:v>
                </c:pt>
                <c:pt idx="3851">
                  <c:v>42571</c:v>
                </c:pt>
                <c:pt idx="3852">
                  <c:v>42572</c:v>
                </c:pt>
                <c:pt idx="3853">
                  <c:v>42573</c:v>
                </c:pt>
                <c:pt idx="3854">
                  <c:v>42574</c:v>
                </c:pt>
                <c:pt idx="3855">
                  <c:v>42575</c:v>
                </c:pt>
                <c:pt idx="3856">
                  <c:v>42576</c:v>
                </c:pt>
                <c:pt idx="3857">
                  <c:v>42577</c:v>
                </c:pt>
                <c:pt idx="3858">
                  <c:v>42578</c:v>
                </c:pt>
                <c:pt idx="3859">
                  <c:v>42579</c:v>
                </c:pt>
                <c:pt idx="3860">
                  <c:v>42580</c:v>
                </c:pt>
                <c:pt idx="3861">
                  <c:v>42581</c:v>
                </c:pt>
                <c:pt idx="3862">
                  <c:v>42582</c:v>
                </c:pt>
                <c:pt idx="3863">
                  <c:v>42583</c:v>
                </c:pt>
                <c:pt idx="3864">
                  <c:v>42584</c:v>
                </c:pt>
                <c:pt idx="3865">
                  <c:v>42585</c:v>
                </c:pt>
                <c:pt idx="3866">
                  <c:v>42586</c:v>
                </c:pt>
                <c:pt idx="3867">
                  <c:v>42587</c:v>
                </c:pt>
                <c:pt idx="3868">
                  <c:v>42588</c:v>
                </c:pt>
                <c:pt idx="3869">
                  <c:v>42589</c:v>
                </c:pt>
                <c:pt idx="3870">
                  <c:v>42590</c:v>
                </c:pt>
                <c:pt idx="3871">
                  <c:v>42591</c:v>
                </c:pt>
                <c:pt idx="3872">
                  <c:v>42592</c:v>
                </c:pt>
                <c:pt idx="3873">
                  <c:v>42593</c:v>
                </c:pt>
                <c:pt idx="3874">
                  <c:v>42594</c:v>
                </c:pt>
                <c:pt idx="3875">
                  <c:v>42595</c:v>
                </c:pt>
                <c:pt idx="3876">
                  <c:v>42596</c:v>
                </c:pt>
                <c:pt idx="3877">
                  <c:v>42597</c:v>
                </c:pt>
                <c:pt idx="3878">
                  <c:v>42598</c:v>
                </c:pt>
                <c:pt idx="3879">
                  <c:v>42599</c:v>
                </c:pt>
                <c:pt idx="3880">
                  <c:v>42600</c:v>
                </c:pt>
                <c:pt idx="3881">
                  <c:v>42601</c:v>
                </c:pt>
                <c:pt idx="3882">
                  <c:v>42602</c:v>
                </c:pt>
                <c:pt idx="3883">
                  <c:v>42603</c:v>
                </c:pt>
                <c:pt idx="3884">
                  <c:v>42604</c:v>
                </c:pt>
                <c:pt idx="3885">
                  <c:v>42605</c:v>
                </c:pt>
                <c:pt idx="3886">
                  <c:v>42606</c:v>
                </c:pt>
                <c:pt idx="3887">
                  <c:v>42607</c:v>
                </c:pt>
                <c:pt idx="3888">
                  <c:v>42608</c:v>
                </c:pt>
                <c:pt idx="3889">
                  <c:v>42609</c:v>
                </c:pt>
                <c:pt idx="3890">
                  <c:v>42610</c:v>
                </c:pt>
                <c:pt idx="3891">
                  <c:v>42611</c:v>
                </c:pt>
                <c:pt idx="3892">
                  <c:v>42612</c:v>
                </c:pt>
                <c:pt idx="3893">
                  <c:v>42613</c:v>
                </c:pt>
                <c:pt idx="3894">
                  <c:v>42614</c:v>
                </c:pt>
                <c:pt idx="3895">
                  <c:v>42615</c:v>
                </c:pt>
                <c:pt idx="3896">
                  <c:v>42616</c:v>
                </c:pt>
                <c:pt idx="3897">
                  <c:v>42617</c:v>
                </c:pt>
                <c:pt idx="3898">
                  <c:v>42618</c:v>
                </c:pt>
                <c:pt idx="3899">
                  <c:v>42619</c:v>
                </c:pt>
                <c:pt idx="3900">
                  <c:v>42620</c:v>
                </c:pt>
                <c:pt idx="3901">
                  <c:v>42621</c:v>
                </c:pt>
                <c:pt idx="3902">
                  <c:v>42622</c:v>
                </c:pt>
                <c:pt idx="3903">
                  <c:v>42623</c:v>
                </c:pt>
                <c:pt idx="3904">
                  <c:v>42624</c:v>
                </c:pt>
                <c:pt idx="3905">
                  <c:v>42625</c:v>
                </c:pt>
                <c:pt idx="3906">
                  <c:v>42626</c:v>
                </c:pt>
                <c:pt idx="3907">
                  <c:v>42627</c:v>
                </c:pt>
                <c:pt idx="3908">
                  <c:v>42628</c:v>
                </c:pt>
                <c:pt idx="3909">
                  <c:v>42629</c:v>
                </c:pt>
                <c:pt idx="3910">
                  <c:v>42630</c:v>
                </c:pt>
                <c:pt idx="3911">
                  <c:v>42631</c:v>
                </c:pt>
                <c:pt idx="3912">
                  <c:v>42632</c:v>
                </c:pt>
                <c:pt idx="3913">
                  <c:v>42633</c:v>
                </c:pt>
                <c:pt idx="3914">
                  <c:v>42634</c:v>
                </c:pt>
                <c:pt idx="3915">
                  <c:v>42635</c:v>
                </c:pt>
                <c:pt idx="3916">
                  <c:v>42636</c:v>
                </c:pt>
                <c:pt idx="3917">
                  <c:v>42637</c:v>
                </c:pt>
                <c:pt idx="3918">
                  <c:v>42638</c:v>
                </c:pt>
                <c:pt idx="3919">
                  <c:v>42639</c:v>
                </c:pt>
                <c:pt idx="3920">
                  <c:v>42640</c:v>
                </c:pt>
                <c:pt idx="3921">
                  <c:v>42641</c:v>
                </c:pt>
                <c:pt idx="3922">
                  <c:v>42642</c:v>
                </c:pt>
                <c:pt idx="3923">
                  <c:v>42643</c:v>
                </c:pt>
                <c:pt idx="3924">
                  <c:v>42644</c:v>
                </c:pt>
                <c:pt idx="3925">
                  <c:v>42645</c:v>
                </c:pt>
                <c:pt idx="3926">
                  <c:v>42646</c:v>
                </c:pt>
                <c:pt idx="3927">
                  <c:v>42647</c:v>
                </c:pt>
                <c:pt idx="3928">
                  <c:v>42648</c:v>
                </c:pt>
                <c:pt idx="3929">
                  <c:v>42649</c:v>
                </c:pt>
                <c:pt idx="3930">
                  <c:v>42650</c:v>
                </c:pt>
                <c:pt idx="3931">
                  <c:v>42651</c:v>
                </c:pt>
                <c:pt idx="3932">
                  <c:v>42652</c:v>
                </c:pt>
                <c:pt idx="3933">
                  <c:v>42653</c:v>
                </c:pt>
                <c:pt idx="3934">
                  <c:v>42654</c:v>
                </c:pt>
                <c:pt idx="3935">
                  <c:v>42655</c:v>
                </c:pt>
                <c:pt idx="3936">
                  <c:v>42656</c:v>
                </c:pt>
                <c:pt idx="3937">
                  <c:v>42657</c:v>
                </c:pt>
                <c:pt idx="3938">
                  <c:v>42658</c:v>
                </c:pt>
                <c:pt idx="3939">
                  <c:v>42659</c:v>
                </c:pt>
                <c:pt idx="3940">
                  <c:v>42660</c:v>
                </c:pt>
                <c:pt idx="3941">
                  <c:v>42661</c:v>
                </c:pt>
                <c:pt idx="3942">
                  <c:v>42662</c:v>
                </c:pt>
                <c:pt idx="3943">
                  <c:v>42663</c:v>
                </c:pt>
                <c:pt idx="3944">
                  <c:v>42664</c:v>
                </c:pt>
                <c:pt idx="3945">
                  <c:v>42665</c:v>
                </c:pt>
                <c:pt idx="3946">
                  <c:v>42666</c:v>
                </c:pt>
                <c:pt idx="3947">
                  <c:v>42667</c:v>
                </c:pt>
                <c:pt idx="3948">
                  <c:v>42668</c:v>
                </c:pt>
                <c:pt idx="3949">
                  <c:v>42669</c:v>
                </c:pt>
                <c:pt idx="3950">
                  <c:v>42670</c:v>
                </c:pt>
                <c:pt idx="3951">
                  <c:v>42671</c:v>
                </c:pt>
                <c:pt idx="3952">
                  <c:v>42672</c:v>
                </c:pt>
                <c:pt idx="3953">
                  <c:v>42673</c:v>
                </c:pt>
                <c:pt idx="3954">
                  <c:v>42674</c:v>
                </c:pt>
                <c:pt idx="3955">
                  <c:v>42675</c:v>
                </c:pt>
                <c:pt idx="3956">
                  <c:v>42676</c:v>
                </c:pt>
                <c:pt idx="3957">
                  <c:v>42677</c:v>
                </c:pt>
                <c:pt idx="3958">
                  <c:v>42678</c:v>
                </c:pt>
                <c:pt idx="3959">
                  <c:v>42679</c:v>
                </c:pt>
                <c:pt idx="3960">
                  <c:v>42680</c:v>
                </c:pt>
                <c:pt idx="3961">
                  <c:v>42681</c:v>
                </c:pt>
                <c:pt idx="3962">
                  <c:v>42682</c:v>
                </c:pt>
                <c:pt idx="3963">
                  <c:v>42683</c:v>
                </c:pt>
                <c:pt idx="3964">
                  <c:v>42684</c:v>
                </c:pt>
                <c:pt idx="3965">
                  <c:v>42685</c:v>
                </c:pt>
                <c:pt idx="3966">
                  <c:v>42686</c:v>
                </c:pt>
                <c:pt idx="3967">
                  <c:v>42687</c:v>
                </c:pt>
                <c:pt idx="3968">
                  <c:v>42688</c:v>
                </c:pt>
                <c:pt idx="3969">
                  <c:v>42689</c:v>
                </c:pt>
                <c:pt idx="3970">
                  <c:v>42690</c:v>
                </c:pt>
                <c:pt idx="3971">
                  <c:v>42691</c:v>
                </c:pt>
                <c:pt idx="3972">
                  <c:v>42692</c:v>
                </c:pt>
                <c:pt idx="3973">
                  <c:v>42693</c:v>
                </c:pt>
                <c:pt idx="3974">
                  <c:v>42694</c:v>
                </c:pt>
                <c:pt idx="3975">
                  <c:v>42695</c:v>
                </c:pt>
                <c:pt idx="3976">
                  <c:v>42696</c:v>
                </c:pt>
                <c:pt idx="3977">
                  <c:v>42697</c:v>
                </c:pt>
                <c:pt idx="3978">
                  <c:v>42698</c:v>
                </c:pt>
                <c:pt idx="3979">
                  <c:v>42699</c:v>
                </c:pt>
                <c:pt idx="3980">
                  <c:v>42700</c:v>
                </c:pt>
                <c:pt idx="3981">
                  <c:v>42701</c:v>
                </c:pt>
                <c:pt idx="3982">
                  <c:v>42702</c:v>
                </c:pt>
                <c:pt idx="3983">
                  <c:v>42703</c:v>
                </c:pt>
                <c:pt idx="3984">
                  <c:v>42704</c:v>
                </c:pt>
                <c:pt idx="3985">
                  <c:v>42705</c:v>
                </c:pt>
                <c:pt idx="3986">
                  <c:v>42706</c:v>
                </c:pt>
                <c:pt idx="3987">
                  <c:v>42707</c:v>
                </c:pt>
                <c:pt idx="3988">
                  <c:v>42708</c:v>
                </c:pt>
                <c:pt idx="3989">
                  <c:v>42709</c:v>
                </c:pt>
                <c:pt idx="3990">
                  <c:v>42710</c:v>
                </c:pt>
                <c:pt idx="3991">
                  <c:v>42711</c:v>
                </c:pt>
                <c:pt idx="3992">
                  <c:v>42712</c:v>
                </c:pt>
                <c:pt idx="3993">
                  <c:v>42713</c:v>
                </c:pt>
                <c:pt idx="3994">
                  <c:v>42714</c:v>
                </c:pt>
                <c:pt idx="3995">
                  <c:v>42715</c:v>
                </c:pt>
                <c:pt idx="3996">
                  <c:v>42716</c:v>
                </c:pt>
                <c:pt idx="3997">
                  <c:v>42717</c:v>
                </c:pt>
                <c:pt idx="3998">
                  <c:v>42718</c:v>
                </c:pt>
                <c:pt idx="3999">
                  <c:v>42719</c:v>
                </c:pt>
                <c:pt idx="4000">
                  <c:v>42720</c:v>
                </c:pt>
                <c:pt idx="4001">
                  <c:v>42721</c:v>
                </c:pt>
                <c:pt idx="4002">
                  <c:v>42722</c:v>
                </c:pt>
                <c:pt idx="4003">
                  <c:v>42723</c:v>
                </c:pt>
                <c:pt idx="4004">
                  <c:v>42724</c:v>
                </c:pt>
                <c:pt idx="4005">
                  <c:v>42725</c:v>
                </c:pt>
                <c:pt idx="4006">
                  <c:v>42726</c:v>
                </c:pt>
                <c:pt idx="4007">
                  <c:v>42727</c:v>
                </c:pt>
                <c:pt idx="4008">
                  <c:v>42728</c:v>
                </c:pt>
                <c:pt idx="4009">
                  <c:v>42729</c:v>
                </c:pt>
                <c:pt idx="4010">
                  <c:v>42730</c:v>
                </c:pt>
                <c:pt idx="4011">
                  <c:v>42731</c:v>
                </c:pt>
                <c:pt idx="4012">
                  <c:v>42732</c:v>
                </c:pt>
                <c:pt idx="4013">
                  <c:v>42733</c:v>
                </c:pt>
                <c:pt idx="4014">
                  <c:v>42734</c:v>
                </c:pt>
                <c:pt idx="4015">
                  <c:v>42735</c:v>
                </c:pt>
                <c:pt idx="4016">
                  <c:v>42737</c:v>
                </c:pt>
              </c:numCache>
            </c:numRef>
          </c:cat>
          <c:val>
            <c:numRef>
              <c:f>Chart!$E$2:$E$4018</c:f>
              <c:numCache>
                <c:formatCode>_(* #,##0.00_);_(* \(#,##0.00\);_(* "-"??_);_(@_)</c:formatCode>
                <c:ptCount val="4017"/>
                <c:pt idx="0">
                  <c:v>9.4091080165600305E-2</c:v>
                </c:pt>
                <c:pt idx="1">
                  <c:v>9.4091080165600305E-2</c:v>
                </c:pt>
                <c:pt idx="2">
                  <c:v>9.3958470356102594E-2</c:v>
                </c:pt>
                <c:pt idx="3">
                  <c:v>9.4455464248606791E-2</c:v>
                </c:pt>
                <c:pt idx="4">
                  <c:v>9.4419790388065347E-2</c:v>
                </c:pt>
                <c:pt idx="5">
                  <c:v>9.4679038060973303E-2</c:v>
                </c:pt>
                <c:pt idx="6">
                  <c:v>9.4679038060973303E-2</c:v>
                </c:pt>
                <c:pt idx="7">
                  <c:v>9.4679038060973303E-2</c:v>
                </c:pt>
                <c:pt idx="8">
                  <c:v>9.4312930302744513E-2</c:v>
                </c:pt>
                <c:pt idx="9">
                  <c:v>9.4268476621417796E-2</c:v>
                </c:pt>
                <c:pt idx="10">
                  <c:v>9.4643195154268403E-2</c:v>
                </c:pt>
                <c:pt idx="11">
                  <c:v>9.457159069415548E-2</c:v>
                </c:pt>
                <c:pt idx="12">
                  <c:v>9.457159069415548E-2</c:v>
                </c:pt>
                <c:pt idx="13">
                  <c:v>9.457159069415548E-2</c:v>
                </c:pt>
                <c:pt idx="14">
                  <c:v>9.457159069415548E-2</c:v>
                </c:pt>
                <c:pt idx="15">
                  <c:v>9.4813691096994404E-2</c:v>
                </c:pt>
                <c:pt idx="16">
                  <c:v>9.4589481649640567E-2</c:v>
                </c:pt>
                <c:pt idx="17">
                  <c:v>9.4759783947692591E-2</c:v>
                </c:pt>
                <c:pt idx="18">
                  <c:v>9.5038965976050174E-2</c:v>
                </c:pt>
                <c:pt idx="19">
                  <c:v>9.5038965976050174E-2</c:v>
                </c:pt>
                <c:pt idx="20">
                  <c:v>9.5038965976050174E-2</c:v>
                </c:pt>
                <c:pt idx="21">
                  <c:v>9.5038965976050174E-2</c:v>
                </c:pt>
                <c:pt idx="22">
                  <c:v>9.5192765349833411E-2</c:v>
                </c:pt>
                <c:pt idx="23">
                  <c:v>9.5256239283673091E-2</c:v>
                </c:pt>
                <c:pt idx="24">
                  <c:v>9.5210892126059224E-2</c:v>
                </c:pt>
                <c:pt idx="25">
                  <c:v>9.5638867635807201E-2</c:v>
                </c:pt>
                <c:pt idx="26">
                  <c:v>9.5638867635807201E-2</c:v>
                </c:pt>
                <c:pt idx="27">
                  <c:v>9.5638867635807201E-2</c:v>
                </c:pt>
                <c:pt idx="28">
                  <c:v>9.5812973076554578E-2</c:v>
                </c:pt>
                <c:pt idx="29">
                  <c:v>9.5785440613026823E-2</c:v>
                </c:pt>
                <c:pt idx="30">
                  <c:v>9.5858895705521474E-2</c:v>
                </c:pt>
                <c:pt idx="31">
                  <c:v>9.5356155239820731E-2</c:v>
                </c:pt>
                <c:pt idx="32">
                  <c:v>9.531979792202841E-2</c:v>
                </c:pt>
                <c:pt idx="33">
                  <c:v>9.531979792202841E-2</c:v>
                </c:pt>
                <c:pt idx="34">
                  <c:v>9.531979792202841E-2</c:v>
                </c:pt>
                <c:pt idx="35">
                  <c:v>9.5611435127641267E-2</c:v>
                </c:pt>
                <c:pt idx="36">
                  <c:v>9.5438060698606608E-2</c:v>
                </c:pt>
                <c:pt idx="37">
                  <c:v>9.4975781175800175E-2</c:v>
                </c:pt>
                <c:pt idx="38">
                  <c:v>9.5465393794749401E-2</c:v>
                </c:pt>
                <c:pt idx="39">
                  <c:v>9.5165588123334616E-2</c:v>
                </c:pt>
                <c:pt idx="40">
                  <c:v>9.5165588123334616E-2</c:v>
                </c:pt>
                <c:pt idx="41">
                  <c:v>9.5165588123334616E-2</c:v>
                </c:pt>
                <c:pt idx="42">
                  <c:v>9.5156532495955848E-2</c:v>
                </c:pt>
                <c:pt idx="43">
                  <c:v>9.5120327213925618E-2</c:v>
                </c:pt>
                <c:pt idx="44">
                  <c:v>9.502993442934525E-2</c:v>
                </c:pt>
                <c:pt idx="45">
                  <c:v>9.5120327213925618E-2</c:v>
                </c:pt>
                <c:pt idx="46">
                  <c:v>9.5666315890175074E-2</c:v>
                </c:pt>
                <c:pt idx="47">
                  <c:v>9.5666315890175074E-2</c:v>
                </c:pt>
                <c:pt idx="48">
                  <c:v>9.5666315890175074E-2</c:v>
                </c:pt>
                <c:pt idx="49">
                  <c:v>9.5757923968208369E-2</c:v>
                </c:pt>
                <c:pt idx="50">
                  <c:v>9.5337973114691568E-2</c:v>
                </c:pt>
                <c:pt idx="51">
                  <c:v>9.5192765349833411E-2</c:v>
                </c:pt>
                <c:pt idx="52">
                  <c:v>9.5456281023291331E-2</c:v>
                </c:pt>
                <c:pt idx="53">
                  <c:v>9.5456281023291331E-2</c:v>
                </c:pt>
                <c:pt idx="54">
                  <c:v>9.5456281023291331E-2</c:v>
                </c:pt>
                <c:pt idx="55">
                  <c:v>9.5547487101089248E-2</c:v>
                </c:pt>
                <c:pt idx="56">
                  <c:v>9.5657164721637641E-2</c:v>
                </c:pt>
                <c:pt idx="57">
                  <c:v>9.5584018352131525E-2</c:v>
                </c:pt>
                <c:pt idx="58">
                  <c:v>9.5011876484560567E-2</c:v>
                </c:pt>
                <c:pt idx="59">
                  <c:v>9.4535829079221034E-2</c:v>
                </c:pt>
                <c:pt idx="60">
                  <c:v>9.4535829079221034E-2</c:v>
                </c:pt>
                <c:pt idx="61">
                  <c:v>9.4535829079221034E-2</c:v>
                </c:pt>
                <c:pt idx="62">
                  <c:v>9.4259590913375435E-2</c:v>
                </c:pt>
                <c:pt idx="63">
                  <c:v>9.3484154435823141E-2</c:v>
                </c:pt>
                <c:pt idx="64">
                  <c:v>9.2807424593967514E-2</c:v>
                </c:pt>
                <c:pt idx="65">
                  <c:v>9.3396843186700287E-2</c:v>
                </c:pt>
                <c:pt idx="66">
                  <c:v>9.3431748108007112E-2</c:v>
                </c:pt>
                <c:pt idx="67">
                  <c:v>9.3431748108007112E-2</c:v>
                </c:pt>
                <c:pt idx="68">
                  <c:v>9.3431748108007112E-2</c:v>
                </c:pt>
                <c:pt idx="69">
                  <c:v>9.3292284728052996E-2</c:v>
                </c:pt>
                <c:pt idx="70">
                  <c:v>9.3580385551188472E-2</c:v>
                </c:pt>
                <c:pt idx="71">
                  <c:v>9.3720712277413312E-2</c:v>
                </c:pt>
                <c:pt idx="72">
                  <c:v>9.4153092929102719E-2</c:v>
                </c:pt>
                <c:pt idx="73">
                  <c:v>9.3457943925233655E-2</c:v>
                </c:pt>
                <c:pt idx="74">
                  <c:v>9.3457943925233655E-2</c:v>
                </c:pt>
                <c:pt idx="75">
                  <c:v>9.3457943925233655E-2</c:v>
                </c:pt>
                <c:pt idx="76">
                  <c:v>9.3075204765450489E-2</c:v>
                </c:pt>
                <c:pt idx="77">
                  <c:v>9.2609742544915719E-2</c:v>
                </c:pt>
                <c:pt idx="78">
                  <c:v>9.198785760279643E-2</c:v>
                </c:pt>
                <c:pt idx="79">
                  <c:v>9.2114959469417834E-2</c:v>
                </c:pt>
                <c:pt idx="80">
                  <c:v>9.2097992263768649E-2</c:v>
                </c:pt>
                <c:pt idx="81">
                  <c:v>9.2097992263768649E-2</c:v>
                </c:pt>
                <c:pt idx="82">
                  <c:v>9.2097992263768649E-2</c:v>
                </c:pt>
                <c:pt idx="83">
                  <c:v>9.1416034372428928E-2</c:v>
                </c:pt>
                <c:pt idx="84">
                  <c:v>9.1390970572107474E-2</c:v>
                </c:pt>
                <c:pt idx="85">
                  <c:v>9.1340884179758858E-2</c:v>
                </c:pt>
                <c:pt idx="86">
                  <c:v>9.1491308325709064E-2</c:v>
                </c:pt>
                <c:pt idx="87">
                  <c:v>9.1759955955221142E-2</c:v>
                </c:pt>
                <c:pt idx="88">
                  <c:v>9.1759955955221142E-2</c:v>
                </c:pt>
                <c:pt idx="89">
                  <c:v>9.1759955955221142E-2</c:v>
                </c:pt>
                <c:pt idx="90">
                  <c:v>9.2114959469417834E-2</c:v>
                </c:pt>
                <c:pt idx="91">
                  <c:v>9.2021717125241556E-2</c:v>
                </c:pt>
                <c:pt idx="92">
                  <c:v>9.1407678244972576E-2</c:v>
                </c:pt>
                <c:pt idx="93">
                  <c:v>9.0260853867677585E-2</c:v>
                </c:pt>
                <c:pt idx="94">
                  <c:v>8.9605734767025089E-2</c:v>
                </c:pt>
                <c:pt idx="95">
                  <c:v>8.9605734767025089E-2</c:v>
                </c:pt>
                <c:pt idx="96">
                  <c:v>8.9605734767025089E-2</c:v>
                </c:pt>
                <c:pt idx="97">
                  <c:v>9.0187590187590191E-2</c:v>
                </c:pt>
                <c:pt idx="98">
                  <c:v>9.0317919075144512E-2</c:v>
                </c:pt>
                <c:pt idx="99">
                  <c:v>9.0473174703700351E-2</c:v>
                </c:pt>
                <c:pt idx="100">
                  <c:v>9.00900900900901E-2</c:v>
                </c:pt>
                <c:pt idx="101">
                  <c:v>9.0130689499774666E-2</c:v>
                </c:pt>
                <c:pt idx="102">
                  <c:v>9.0130689499774666E-2</c:v>
                </c:pt>
                <c:pt idx="103">
                  <c:v>9.0130689499774666E-2</c:v>
                </c:pt>
                <c:pt idx="104">
                  <c:v>9.0228277542181712E-2</c:v>
                </c:pt>
                <c:pt idx="105">
                  <c:v>9.1008372770294874E-2</c:v>
                </c:pt>
                <c:pt idx="106">
                  <c:v>9.092562284051646E-2</c:v>
                </c:pt>
                <c:pt idx="107">
                  <c:v>9.0686496780629372E-2</c:v>
                </c:pt>
                <c:pt idx="108">
                  <c:v>9.0317919075144512E-2</c:v>
                </c:pt>
                <c:pt idx="109">
                  <c:v>9.0317919075144512E-2</c:v>
                </c:pt>
                <c:pt idx="110">
                  <c:v>9.0317919075144512E-2</c:v>
                </c:pt>
                <c:pt idx="111">
                  <c:v>9.0342397687234607E-2</c:v>
                </c:pt>
                <c:pt idx="112">
                  <c:v>9.0211998195760035E-2</c:v>
                </c:pt>
                <c:pt idx="113">
                  <c:v>8.9605734767025089E-2</c:v>
                </c:pt>
                <c:pt idx="114">
                  <c:v>9.0098207045679793E-2</c:v>
                </c:pt>
                <c:pt idx="115">
                  <c:v>9.0179457119668141E-2</c:v>
                </c:pt>
                <c:pt idx="116">
                  <c:v>9.0179457119668141E-2</c:v>
                </c:pt>
                <c:pt idx="117">
                  <c:v>9.0179457119668141E-2</c:v>
                </c:pt>
                <c:pt idx="118">
                  <c:v>9.0473174703700351E-2</c:v>
                </c:pt>
                <c:pt idx="119">
                  <c:v>9.081002542680712E-2</c:v>
                </c:pt>
                <c:pt idx="120">
                  <c:v>9.1207588471360818E-2</c:v>
                </c:pt>
                <c:pt idx="121">
                  <c:v>9.1149393856530855E-2</c:v>
                </c:pt>
                <c:pt idx="122">
                  <c:v>9.1332541784637872E-2</c:v>
                </c:pt>
                <c:pt idx="123">
                  <c:v>9.1332541784637872E-2</c:v>
                </c:pt>
                <c:pt idx="124">
                  <c:v>9.1332541784637872E-2</c:v>
                </c:pt>
                <c:pt idx="125">
                  <c:v>9.135757354284671E-2</c:v>
                </c:pt>
                <c:pt idx="126">
                  <c:v>9.1466203237903596E-2</c:v>
                </c:pt>
                <c:pt idx="127">
                  <c:v>9.2242413061525697E-2</c:v>
                </c:pt>
                <c:pt idx="128">
                  <c:v>9.2038656235618951E-2</c:v>
                </c:pt>
                <c:pt idx="129">
                  <c:v>9.0473174703700351E-2</c:v>
                </c:pt>
                <c:pt idx="130">
                  <c:v>9.0473174703700351E-2</c:v>
                </c:pt>
                <c:pt idx="131">
                  <c:v>9.0473174703700351E-2</c:v>
                </c:pt>
                <c:pt idx="132">
                  <c:v>8.9710235937920518E-2</c:v>
                </c:pt>
                <c:pt idx="133">
                  <c:v>9.0464990048851099E-2</c:v>
                </c:pt>
                <c:pt idx="134">
                  <c:v>8.9661974356675334E-2</c:v>
                </c:pt>
                <c:pt idx="135">
                  <c:v>8.9094796863863152E-2</c:v>
                </c:pt>
                <c:pt idx="136">
                  <c:v>8.939746111210442E-2</c:v>
                </c:pt>
                <c:pt idx="137">
                  <c:v>8.939746111210442E-2</c:v>
                </c:pt>
                <c:pt idx="138">
                  <c:v>8.939746111210442E-2</c:v>
                </c:pt>
                <c:pt idx="139">
                  <c:v>8.8621056362991835E-2</c:v>
                </c:pt>
                <c:pt idx="140">
                  <c:v>8.9421443262094252E-2</c:v>
                </c:pt>
                <c:pt idx="141">
                  <c:v>8.845643520566121E-2</c:v>
                </c:pt>
                <c:pt idx="142">
                  <c:v>8.9381480157311399E-2</c:v>
                </c:pt>
                <c:pt idx="143">
                  <c:v>8.974243919949744E-2</c:v>
                </c:pt>
                <c:pt idx="144">
                  <c:v>8.974243919949744E-2</c:v>
                </c:pt>
                <c:pt idx="145">
                  <c:v>8.974243919949744E-2</c:v>
                </c:pt>
                <c:pt idx="146">
                  <c:v>8.974243919949744E-2</c:v>
                </c:pt>
                <c:pt idx="147">
                  <c:v>8.8825723929650033E-2</c:v>
                </c:pt>
                <c:pt idx="148">
                  <c:v>8.8589652728561299E-2</c:v>
                </c:pt>
                <c:pt idx="149">
                  <c:v>8.8636766530756958E-2</c:v>
                </c:pt>
                <c:pt idx="150">
                  <c:v>8.8136788295434518E-2</c:v>
                </c:pt>
                <c:pt idx="151">
                  <c:v>8.8136788295434518E-2</c:v>
                </c:pt>
                <c:pt idx="152">
                  <c:v>8.8136788295434518E-2</c:v>
                </c:pt>
                <c:pt idx="153">
                  <c:v>8.8613203367301732E-2</c:v>
                </c:pt>
                <c:pt idx="154">
                  <c:v>8.7966220971147077E-2</c:v>
                </c:pt>
                <c:pt idx="155">
                  <c:v>8.8300220750551883E-2</c:v>
                </c:pt>
                <c:pt idx="156">
                  <c:v>8.7389670540942058E-2</c:v>
                </c:pt>
                <c:pt idx="157">
                  <c:v>8.7850303083545647E-2</c:v>
                </c:pt>
                <c:pt idx="158">
                  <c:v>8.7850303083545647E-2</c:v>
                </c:pt>
                <c:pt idx="159">
                  <c:v>8.7850303083545647E-2</c:v>
                </c:pt>
                <c:pt idx="160">
                  <c:v>8.7850303083545647E-2</c:v>
                </c:pt>
                <c:pt idx="161">
                  <c:v>8.7504375218760935E-2</c:v>
                </c:pt>
                <c:pt idx="162">
                  <c:v>8.7260034904013961E-2</c:v>
                </c:pt>
                <c:pt idx="163">
                  <c:v>8.7588683542086362E-2</c:v>
                </c:pt>
                <c:pt idx="164">
                  <c:v>8.7542677055064341E-2</c:v>
                </c:pt>
                <c:pt idx="165">
                  <c:v>8.7542677055064341E-2</c:v>
                </c:pt>
                <c:pt idx="166">
                  <c:v>8.7542677055064341E-2</c:v>
                </c:pt>
                <c:pt idx="167">
                  <c:v>8.7290502793296088E-2</c:v>
                </c:pt>
                <c:pt idx="168">
                  <c:v>8.7290502793296088E-2</c:v>
                </c:pt>
                <c:pt idx="169">
                  <c:v>8.7542677055064341E-2</c:v>
                </c:pt>
                <c:pt idx="170">
                  <c:v>8.7450808919982512E-2</c:v>
                </c:pt>
                <c:pt idx="171">
                  <c:v>8.7412587412587422E-2</c:v>
                </c:pt>
                <c:pt idx="172">
                  <c:v>8.7412587412587422E-2</c:v>
                </c:pt>
                <c:pt idx="173">
                  <c:v>8.7412587412587422E-2</c:v>
                </c:pt>
                <c:pt idx="174">
                  <c:v>8.7627059235892035E-2</c:v>
                </c:pt>
                <c:pt idx="175">
                  <c:v>8.7581012436503777E-2</c:v>
                </c:pt>
                <c:pt idx="176">
                  <c:v>8.77654906090925E-2</c:v>
                </c:pt>
                <c:pt idx="177">
                  <c:v>8.777319406653207E-2</c:v>
                </c:pt>
                <c:pt idx="178">
                  <c:v>8.8597501550456273E-2</c:v>
                </c:pt>
                <c:pt idx="179">
                  <c:v>8.8597501550456273E-2</c:v>
                </c:pt>
                <c:pt idx="180">
                  <c:v>8.8597501550456273E-2</c:v>
                </c:pt>
                <c:pt idx="181">
                  <c:v>8.9653935807781956E-2</c:v>
                </c:pt>
                <c:pt idx="182">
                  <c:v>8.9653935807781956E-2</c:v>
                </c:pt>
                <c:pt idx="183">
                  <c:v>8.9445438282647588E-2</c:v>
                </c:pt>
                <c:pt idx="184">
                  <c:v>8.9911886351375647E-2</c:v>
                </c:pt>
                <c:pt idx="185">
                  <c:v>9.0645395213923133E-2</c:v>
                </c:pt>
                <c:pt idx="186">
                  <c:v>9.0645395213923133E-2</c:v>
                </c:pt>
                <c:pt idx="187">
                  <c:v>9.0645395213923133E-2</c:v>
                </c:pt>
                <c:pt idx="188">
                  <c:v>9.1274187659729833E-2</c:v>
                </c:pt>
                <c:pt idx="189">
                  <c:v>9.0958704748044392E-2</c:v>
                </c:pt>
                <c:pt idx="190">
                  <c:v>9.0678273485672825E-2</c:v>
                </c:pt>
                <c:pt idx="191">
                  <c:v>9.0538705296514255E-2</c:v>
                </c:pt>
                <c:pt idx="192">
                  <c:v>9.0670051681929459E-2</c:v>
                </c:pt>
                <c:pt idx="193">
                  <c:v>9.0670051681929459E-2</c:v>
                </c:pt>
                <c:pt idx="194">
                  <c:v>9.0670051681929459E-2</c:v>
                </c:pt>
                <c:pt idx="195">
                  <c:v>9.1049804242920876E-2</c:v>
                </c:pt>
                <c:pt idx="196">
                  <c:v>9.1224229155263639E-2</c:v>
                </c:pt>
                <c:pt idx="197">
                  <c:v>9.1675834250091681E-2</c:v>
                </c:pt>
                <c:pt idx="198">
                  <c:v>9.2030185900975517E-2</c:v>
                </c:pt>
                <c:pt idx="199">
                  <c:v>9.1659028414298807E-2</c:v>
                </c:pt>
                <c:pt idx="200">
                  <c:v>9.1659028414298807E-2</c:v>
                </c:pt>
                <c:pt idx="201">
                  <c:v>9.1659028414298807E-2</c:v>
                </c:pt>
                <c:pt idx="202">
                  <c:v>9.1516427198682165E-2</c:v>
                </c:pt>
                <c:pt idx="203">
                  <c:v>9.1583478340507368E-2</c:v>
                </c:pt>
                <c:pt idx="204">
                  <c:v>9.1399323645005026E-2</c:v>
                </c:pt>
                <c:pt idx="205">
                  <c:v>9.1785222579164757E-2</c:v>
                </c:pt>
                <c:pt idx="206">
                  <c:v>9.1785222579164757E-2</c:v>
                </c:pt>
                <c:pt idx="207">
                  <c:v>9.1785222579164757E-2</c:v>
                </c:pt>
                <c:pt idx="208">
                  <c:v>9.1785222579164757E-2</c:v>
                </c:pt>
                <c:pt idx="209">
                  <c:v>9.1608647856357639E-2</c:v>
                </c:pt>
                <c:pt idx="210">
                  <c:v>9.0727635637815274E-2</c:v>
                </c:pt>
                <c:pt idx="211">
                  <c:v>9.1274187659729833E-2</c:v>
                </c:pt>
                <c:pt idx="212">
                  <c:v>9.107468123861566E-2</c:v>
                </c:pt>
                <c:pt idx="213">
                  <c:v>9.1818933063997799E-2</c:v>
                </c:pt>
                <c:pt idx="214">
                  <c:v>9.1818933063997799E-2</c:v>
                </c:pt>
                <c:pt idx="215">
                  <c:v>9.1818933063997799E-2</c:v>
                </c:pt>
                <c:pt idx="216">
                  <c:v>9.1903317709769325E-2</c:v>
                </c:pt>
                <c:pt idx="217">
                  <c:v>9.1650627806800486E-2</c:v>
                </c:pt>
                <c:pt idx="218">
                  <c:v>9.2319054652880345E-2</c:v>
                </c:pt>
                <c:pt idx="219">
                  <c:v>9.1785222579164757E-2</c:v>
                </c:pt>
                <c:pt idx="220">
                  <c:v>9.2455621301775148E-2</c:v>
                </c:pt>
                <c:pt idx="221">
                  <c:v>9.2455621301775148E-2</c:v>
                </c:pt>
                <c:pt idx="222">
                  <c:v>9.2455621301775148E-2</c:v>
                </c:pt>
                <c:pt idx="223">
                  <c:v>9.2584019998148318E-2</c:v>
                </c:pt>
                <c:pt idx="224">
                  <c:v>9.2472720547438506E-2</c:v>
                </c:pt>
                <c:pt idx="225">
                  <c:v>9.3101201005492976E-2</c:v>
                </c:pt>
                <c:pt idx="226">
                  <c:v>9.3014603292716963E-2</c:v>
                </c:pt>
                <c:pt idx="227">
                  <c:v>9.2259433527078147E-2</c:v>
                </c:pt>
                <c:pt idx="228">
                  <c:v>9.2259433527078147E-2</c:v>
                </c:pt>
                <c:pt idx="229">
                  <c:v>9.2259433527078147E-2</c:v>
                </c:pt>
                <c:pt idx="230">
                  <c:v>9.2541180825467334E-2</c:v>
                </c:pt>
                <c:pt idx="231">
                  <c:v>9.2592592592592587E-2</c:v>
                </c:pt>
                <c:pt idx="232">
                  <c:v>9.2182890855457222E-2</c:v>
                </c:pt>
                <c:pt idx="233">
                  <c:v>9.1558322651529023E-2</c:v>
                </c:pt>
                <c:pt idx="234">
                  <c:v>9.1207588471360818E-2</c:v>
                </c:pt>
                <c:pt idx="235">
                  <c:v>9.1207588471360818E-2</c:v>
                </c:pt>
                <c:pt idx="236">
                  <c:v>9.1207588471360818E-2</c:v>
                </c:pt>
                <c:pt idx="237">
                  <c:v>9.1474570069520672E-2</c:v>
                </c:pt>
                <c:pt idx="238">
                  <c:v>9.1717875813996139E-2</c:v>
                </c:pt>
                <c:pt idx="239">
                  <c:v>9.1937115013330878E-2</c:v>
                </c:pt>
                <c:pt idx="240">
                  <c:v>9.1642228739002921E-2</c:v>
                </c:pt>
                <c:pt idx="241">
                  <c:v>9.1793647879566731E-2</c:v>
                </c:pt>
                <c:pt idx="242">
                  <c:v>9.1793647879566731E-2</c:v>
                </c:pt>
                <c:pt idx="243">
                  <c:v>9.1793647879566731E-2</c:v>
                </c:pt>
                <c:pt idx="244">
                  <c:v>9.1793647879566731E-2</c:v>
                </c:pt>
                <c:pt idx="245">
                  <c:v>9.2284976005906239E-2</c:v>
                </c:pt>
                <c:pt idx="246">
                  <c:v>9.1441111923921001E-2</c:v>
                </c:pt>
                <c:pt idx="247">
                  <c:v>9.0785292782569221E-2</c:v>
                </c:pt>
                <c:pt idx="248">
                  <c:v>9.0826521344232511E-2</c:v>
                </c:pt>
                <c:pt idx="249">
                  <c:v>9.0826521344232511E-2</c:v>
                </c:pt>
                <c:pt idx="250">
                  <c:v>9.0826521344232511E-2</c:v>
                </c:pt>
                <c:pt idx="251">
                  <c:v>9.0375056484410313E-2</c:v>
                </c:pt>
                <c:pt idx="252">
                  <c:v>9.0645395213923133E-2</c:v>
                </c:pt>
                <c:pt idx="253">
                  <c:v>9.0900827197527498E-2</c:v>
                </c:pt>
                <c:pt idx="254">
                  <c:v>9.1033227127901684E-2</c:v>
                </c:pt>
                <c:pt idx="255">
                  <c:v>9.135757354284671E-2</c:v>
                </c:pt>
                <c:pt idx="256">
                  <c:v>9.135757354284671E-2</c:v>
                </c:pt>
                <c:pt idx="257">
                  <c:v>9.135757354284671E-2</c:v>
                </c:pt>
                <c:pt idx="258">
                  <c:v>9.1508052708638349E-2</c:v>
                </c:pt>
                <c:pt idx="259">
                  <c:v>9.1416034372428928E-2</c:v>
                </c:pt>
                <c:pt idx="260">
                  <c:v>9.1407678244972576E-2</c:v>
                </c:pt>
                <c:pt idx="261">
                  <c:v>9.0983531980711491E-2</c:v>
                </c:pt>
                <c:pt idx="262">
                  <c:v>9.0326077138469879E-2</c:v>
                </c:pt>
                <c:pt idx="263">
                  <c:v>9.0326077138469879E-2</c:v>
                </c:pt>
                <c:pt idx="264">
                  <c:v>9.0326077138469879E-2</c:v>
                </c:pt>
                <c:pt idx="265">
                  <c:v>9.0065747996037115E-2</c:v>
                </c:pt>
                <c:pt idx="266">
                  <c:v>9.0538705296514255E-2</c:v>
                </c:pt>
                <c:pt idx="267">
                  <c:v>9.0793535500272388E-2</c:v>
                </c:pt>
                <c:pt idx="268">
                  <c:v>9.0489548457153193E-2</c:v>
                </c:pt>
                <c:pt idx="269">
                  <c:v>9.1091273456002916E-2</c:v>
                </c:pt>
                <c:pt idx="270">
                  <c:v>9.1091273456002916E-2</c:v>
                </c:pt>
                <c:pt idx="271">
                  <c:v>9.1091273456002916E-2</c:v>
                </c:pt>
                <c:pt idx="272">
                  <c:v>9.1149393856530855E-2</c:v>
                </c:pt>
                <c:pt idx="273">
                  <c:v>9.0546903295907283E-2</c:v>
                </c:pt>
                <c:pt idx="274">
                  <c:v>9.044862518089726E-2</c:v>
                </c:pt>
                <c:pt idx="275">
                  <c:v>9.0768811836253072E-2</c:v>
                </c:pt>
                <c:pt idx="276">
                  <c:v>9.043226623259179E-2</c:v>
                </c:pt>
                <c:pt idx="277">
                  <c:v>9.043226623259179E-2</c:v>
                </c:pt>
                <c:pt idx="278">
                  <c:v>9.043226623259179E-2</c:v>
                </c:pt>
                <c:pt idx="279">
                  <c:v>9.043226623259179E-2</c:v>
                </c:pt>
                <c:pt idx="280">
                  <c:v>9.0424088977303557E-2</c:v>
                </c:pt>
                <c:pt idx="281">
                  <c:v>9.081002542680712E-2</c:v>
                </c:pt>
                <c:pt idx="282">
                  <c:v>9.1407678244972576E-2</c:v>
                </c:pt>
                <c:pt idx="283">
                  <c:v>9.1954022988505746E-2</c:v>
                </c:pt>
                <c:pt idx="284">
                  <c:v>9.1954022988505746E-2</c:v>
                </c:pt>
                <c:pt idx="285">
                  <c:v>9.1954022988505746E-2</c:v>
                </c:pt>
                <c:pt idx="286">
                  <c:v>9.2310532631773287E-2</c:v>
                </c:pt>
                <c:pt idx="287">
                  <c:v>9.1945990924930693E-2</c:v>
                </c:pt>
                <c:pt idx="288">
                  <c:v>9.2320759245924047E-2</c:v>
                </c:pt>
                <c:pt idx="289">
                  <c:v>9.2531761527144193E-2</c:v>
                </c:pt>
                <c:pt idx="290">
                  <c:v>9.2482555477972975E-2</c:v>
                </c:pt>
                <c:pt idx="291">
                  <c:v>9.2482555477972975E-2</c:v>
                </c:pt>
                <c:pt idx="292">
                  <c:v>9.2482555477972975E-2</c:v>
                </c:pt>
                <c:pt idx="293">
                  <c:v>9.2170995631094807E-2</c:v>
                </c:pt>
                <c:pt idx="294">
                  <c:v>9.2155281649579535E-2</c:v>
                </c:pt>
                <c:pt idx="295">
                  <c:v>9.2659084064954031E-2</c:v>
                </c:pt>
                <c:pt idx="296">
                  <c:v>9.3077370564281559E-2</c:v>
                </c:pt>
                <c:pt idx="297">
                  <c:v>9.3479784996494508E-2</c:v>
                </c:pt>
                <c:pt idx="298">
                  <c:v>9.3479784996494508E-2</c:v>
                </c:pt>
                <c:pt idx="299">
                  <c:v>9.3479784996494508E-2</c:v>
                </c:pt>
                <c:pt idx="300">
                  <c:v>9.2754483519847136E-2</c:v>
                </c:pt>
                <c:pt idx="301">
                  <c:v>9.2924712398015127E-2</c:v>
                </c:pt>
                <c:pt idx="302">
                  <c:v>9.3111170081518826E-2</c:v>
                </c:pt>
                <c:pt idx="303">
                  <c:v>9.2270074508085165E-2</c:v>
                </c:pt>
                <c:pt idx="304">
                  <c:v>9.2719223012911162E-2</c:v>
                </c:pt>
                <c:pt idx="305">
                  <c:v>9.2719223012911162E-2</c:v>
                </c:pt>
                <c:pt idx="306">
                  <c:v>9.2719223012911162E-2</c:v>
                </c:pt>
                <c:pt idx="307">
                  <c:v>9.2295622880084915E-2</c:v>
                </c:pt>
                <c:pt idx="308">
                  <c:v>9.2312662989545588E-2</c:v>
                </c:pt>
                <c:pt idx="309">
                  <c:v>9.2095871802546456E-2</c:v>
                </c:pt>
                <c:pt idx="310">
                  <c:v>9.2270074508085165E-2</c:v>
                </c:pt>
                <c:pt idx="311">
                  <c:v>9.1610745940498825E-2</c:v>
                </c:pt>
                <c:pt idx="312">
                  <c:v>9.1610745940498825E-2</c:v>
                </c:pt>
                <c:pt idx="313">
                  <c:v>9.1610745940498825E-2</c:v>
                </c:pt>
                <c:pt idx="314">
                  <c:v>9.1610326315982329E-2</c:v>
                </c:pt>
                <c:pt idx="315">
                  <c:v>9.201071004664943E-2</c:v>
                </c:pt>
                <c:pt idx="316">
                  <c:v>9.2024257594301856E-2</c:v>
                </c:pt>
                <c:pt idx="317">
                  <c:v>9.2193939170438929E-2</c:v>
                </c:pt>
                <c:pt idx="318">
                  <c:v>9.1197606974792983E-2</c:v>
                </c:pt>
                <c:pt idx="319">
                  <c:v>9.1197606974792983E-2</c:v>
                </c:pt>
                <c:pt idx="320">
                  <c:v>9.1197606974792983E-2</c:v>
                </c:pt>
                <c:pt idx="321">
                  <c:v>9.1303355398310887E-2</c:v>
                </c:pt>
                <c:pt idx="322">
                  <c:v>9.0830646260048151E-2</c:v>
                </c:pt>
                <c:pt idx="323">
                  <c:v>9.1110361981468158E-2</c:v>
                </c:pt>
                <c:pt idx="324">
                  <c:v>9.1110361981468158E-2</c:v>
                </c:pt>
                <c:pt idx="325">
                  <c:v>9.0738337855127166E-2</c:v>
                </c:pt>
                <c:pt idx="326">
                  <c:v>9.0738337855127166E-2</c:v>
                </c:pt>
                <c:pt idx="327">
                  <c:v>9.0738337855127166E-2</c:v>
                </c:pt>
                <c:pt idx="328">
                  <c:v>9.0571506204148167E-2</c:v>
                </c:pt>
                <c:pt idx="329">
                  <c:v>9.0618288583001833E-2</c:v>
                </c:pt>
                <c:pt idx="330">
                  <c:v>9.0881826361182555E-2</c:v>
                </c:pt>
                <c:pt idx="331">
                  <c:v>9.0895043493278316E-2</c:v>
                </c:pt>
                <c:pt idx="332">
                  <c:v>9.080672696233337E-2</c:v>
                </c:pt>
                <c:pt idx="333">
                  <c:v>9.080672696233337E-2</c:v>
                </c:pt>
                <c:pt idx="334">
                  <c:v>9.080672696233337E-2</c:v>
                </c:pt>
                <c:pt idx="335">
                  <c:v>9.1274187659729833E-2</c:v>
                </c:pt>
                <c:pt idx="336">
                  <c:v>9.1804603082798572E-2</c:v>
                </c:pt>
                <c:pt idx="337">
                  <c:v>9.2047128129602349E-2</c:v>
                </c:pt>
                <c:pt idx="338">
                  <c:v>9.2145516199181751E-2</c:v>
                </c:pt>
                <c:pt idx="339">
                  <c:v>9.218713989398479E-2</c:v>
                </c:pt>
                <c:pt idx="340">
                  <c:v>9.218713989398479E-2</c:v>
                </c:pt>
                <c:pt idx="341">
                  <c:v>9.218713989398479E-2</c:v>
                </c:pt>
                <c:pt idx="342">
                  <c:v>9.2204139965884474E-2</c:v>
                </c:pt>
                <c:pt idx="343">
                  <c:v>9.2247518541751228E-2</c:v>
                </c:pt>
                <c:pt idx="344">
                  <c:v>9.2356570246407324E-2</c:v>
                </c:pt>
                <c:pt idx="345">
                  <c:v>9.2612315585726579E-2</c:v>
                </c:pt>
                <c:pt idx="346">
                  <c:v>9.2881557437955106E-2</c:v>
                </c:pt>
                <c:pt idx="347">
                  <c:v>9.2881557437955106E-2</c:v>
                </c:pt>
                <c:pt idx="348">
                  <c:v>9.2881557437955106E-2</c:v>
                </c:pt>
                <c:pt idx="349">
                  <c:v>9.2448783374010787E-2</c:v>
                </c:pt>
                <c:pt idx="350">
                  <c:v>9.223050247177747E-2</c:v>
                </c:pt>
                <c:pt idx="351">
                  <c:v>9.2492392500716822E-2</c:v>
                </c:pt>
                <c:pt idx="352">
                  <c:v>9.2261135919105425E-2</c:v>
                </c:pt>
                <c:pt idx="353">
                  <c:v>9.2072553171899454E-2</c:v>
                </c:pt>
                <c:pt idx="354">
                  <c:v>9.2072553171899454E-2</c:v>
                </c:pt>
                <c:pt idx="355">
                  <c:v>9.2072553171899454E-2</c:v>
                </c:pt>
                <c:pt idx="356">
                  <c:v>9.1954022988505746E-2</c:v>
                </c:pt>
                <c:pt idx="357">
                  <c:v>9.2003091303867815E-2</c:v>
                </c:pt>
                <c:pt idx="358">
                  <c:v>9.1895716740642716E-2</c:v>
                </c:pt>
                <c:pt idx="359">
                  <c:v>9.1944722832633025E-2</c:v>
                </c:pt>
                <c:pt idx="360">
                  <c:v>9.2494103500901814E-2</c:v>
                </c:pt>
                <c:pt idx="361">
                  <c:v>9.2494103500901814E-2</c:v>
                </c:pt>
                <c:pt idx="362">
                  <c:v>9.2494103500901814E-2</c:v>
                </c:pt>
                <c:pt idx="363">
                  <c:v>9.2494103500901814E-2</c:v>
                </c:pt>
                <c:pt idx="364">
                  <c:v>9.2749751894413673E-2</c:v>
                </c:pt>
                <c:pt idx="365">
                  <c:v>9.287120621122627E-2</c:v>
                </c:pt>
                <c:pt idx="366">
                  <c:v>9.2112413990033448E-2</c:v>
                </c:pt>
                <c:pt idx="367">
                  <c:v>9.1140255739557613E-2</c:v>
                </c:pt>
                <c:pt idx="368">
                  <c:v>9.1140255739557613E-2</c:v>
                </c:pt>
                <c:pt idx="369">
                  <c:v>9.1140255739557613E-2</c:v>
                </c:pt>
                <c:pt idx="370">
                  <c:v>9.1197606974792983E-2</c:v>
                </c:pt>
                <c:pt idx="371">
                  <c:v>9.0834771550549545E-2</c:v>
                </c:pt>
                <c:pt idx="372">
                  <c:v>9.0516578111281082E-2</c:v>
                </c:pt>
                <c:pt idx="373">
                  <c:v>9.1226725781584972E-2</c:v>
                </c:pt>
                <c:pt idx="374">
                  <c:v>9.1082146988368806E-2</c:v>
                </c:pt>
                <c:pt idx="375">
                  <c:v>9.1082146988368806E-2</c:v>
                </c:pt>
                <c:pt idx="376">
                  <c:v>9.1082146988368806E-2</c:v>
                </c:pt>
                <c:pt idx="377">
                  <c:v>9.1082146988368806E-2</c:v>
                </c:pt>
                <c:pt idx="378">
                  <c:v>9.0956222769980805E-2</c:v>
                </c:pt>
                <c:pt idx="379">
                  <c:v>9.1518939844600841E-2</c:v>
                </c:pt>
                <c:pt idx="380">
                  <c:v>9.1494656712048011E-2</c:v>
                </c:pt>
                <c:pt idx="381">
                  <c:v>9.1892338935702922E-2</c:v>
                </c:pt>
                <c:pt idx="382">
                  <c:v>9.1892338935702922E-2</c:v>
                </c:pt>
                <c:pt idx="383">
                  <c:v>9.1892338935702922E-2</c:v>
                </c:pt>
                <c:pt idx="384">
                  <c:v>9.1839171243318696E-2</c:v>
                </c:pt>
                <c:pt idx="385">
                  <c:v>9.1192617045723984E-2</c:v>
                </c:pt>
                <c:pt idx="386">
                  <c:v>9.1365085746132974E-2</c:v>
                </c:pt>
                <c:pt idx="387">
                  <c:v>9.1124476034262797E-2</c:v>
                </c:pt>
                <c:pt idx="388">
                  <c:v>9.0583812672675387E-2</c:v>
                </c:pt>
                <c:pt idx="389">
                  <c:v>9.0583812672675387E-2</c:v>
                </c:pt>
                <c:pt idx="390">
                  <c:v>9.0583812672675387E-2</c:v>
                </c:pt>
                <c:pt idx="391">
                  <c:v>9.0191657271702363E-2</c:v>
                </c:pt>
                <c:pt idx="392">
                  <c:v>9.0509204786126743E-2</c:v>
                </c:pt>
                <c:pt idx="393">
                  <c:v>9.053378720938654E-2</c:v>
                </c:pt>
                <c:pt idx="394">
                  <c:v>9.1013342556018714E-2</c:v>
                </c:pt>
                <c:pt idx="395">
                  <c:v>9.0949604823967037E-2</c:v>
                </c:pt>
                <c:pt idx="396">
                  <c:v>9.0949604823967037E-2</c:v>
                </c:pt>
                <c:pt idx="397">
                  <c:v>9.0949604823967037E-2</c:v>
                </c:pt>
                <c:pt idx="398">
                  <c:v>9.1531505144070588E-2</c:v>
                </c:pt>
                <c:pt idx="399">
                  <c:v>9.1602773731988607E-2</c:v>
                </c:pt>
                <c:pt idx="400">
                  <c:v>9.1395146917698677E-2</c:v>
                </c:pt>
                <c:pt idx="401">
                  <c:v>9.114191707908384E-2</c:v>
                </c:pt>
                <c:pt idx="402">
                  <c:v>9.1263358674125925E-2</c:v>
                </c:pt>
                <c:pt idx="403">
                  <c:v>9.1263358674125925E-2</c:v>
                </c:pt>
                <c:pt idx="404">
                  <c:v>9.1263358674125925E-2</c:v>
                </c:pt>
                <c:pt idx="405">
                  <c:v>9.0670873795210757E-2</c:v>
                </c:pt>
                <c:pt idx="406">
                  <c:v>9.0952086440862959E-2</c:v>
                </c:pt>
                <c:pt idx="407">
                  <c:v>9.1558322651529023E-2</c:v>
                </c:pt>
                <c:pt idx="408">
                  <c:v>9.1240043430260667E-2</c:v>
                </c:pt>
                <c:pt idx="409">
                  <c:v>9.0930583592485487E-2</c:v>
                </c:pt>
                <c:pt idx="410">
                  <c:v>9.0930583592485487E-2</c:v>
                </c:pt>
                <c:pt idx="411">
                  <c:v>9.0930583592485487E-2</c:v>
                </c:pt>
                <c:pt idx="412">
                  <c:v>9.1102891605779571E-2</c:v>
                </c:pt>
                <c:pt idx="413">
                  <c:v>9.1159364801546072E-2</c:v>
                </c:pt>
                <c:pt idx="414">
                  <c:v>9.0906611637864426E-2</c:v>
                </c:pt>
                <c:pt idx="415">
                  <c:v>9.1112022231333425E-2</c:v>
                </c:pt>
                <c:pt idx="416">
                  <c:v>9.0589556835887958E-2</c:v>
                </c:pt>
                <c:pt idx="417">
                  <c:v>9.0589556835887958E-2</c:v>
                </c:pt>
                <c:pt idx="418">
                  <c:v>9.0589556835887958E-2</c:v>
                </c:pt>
                <c:pt idx="419">
                  <c:v>9.0333828663827179E-2</c:v>
                </c:pt>
                <c:pt idx="420">
                  <c:v>8.969253399347038E-2</c:v>
                </c:pt>
                <c:pt idx="421">
                  <c:v>8.9706212155191742E-2</c:v>
                </c:pt>
                <c:pt idx="422">
                  <c:v>8.9420643649792991E-2</c:v>
                </c:pt>
                <c:pt idx="423">
                  <c:v>8.9541146395297311E-2</c:v>
                </c:pt>
                <c:pt idx="424">
                  <c:v>8.9541146395297311E-2</c:v>
                </c:pt>
                <c:pt idx="425">
                  <c:v>8.9541146395297311E-2</c:v>
                </c:pt>
                <c:pt idx="426">
                  <c:v>8.9568815721118536E-2</c:v>
                </c:pt>
                <c:pt idx="427">
                  <c:v>8.9638666535196615E-2</c:v>
                </c:pt>
                <c:pt idx="428">
                  <c:v>8.9685294302293259E-2</c:v>
                </c:pt>
                <c:pt idx="429">
                  <c:v>8.9754521384014713E-2</c:v>
                </c:pt>
                <c:pt idx="430">
                  <c:v>8.994018977380043E-2</c:v>
                </c:pt>
                <c:pt idx="431">
                  <c:v>8.994018977380043E-2</c:v>
                </c:pt>
                <c:pt idx="432">
                  <c:v>8.994018977380043E-2</c:v>
                </c:pt>
                <c:pt idx="433">
                  <c:v>8.9717479656561488E-2</c:v>
                </c:pt>
                <c:pt idx="434">
                  <c:v>8.9449438704772122E-2</c:v>
                </c:pt>
                <c:pt idx="435">
                  <c:v>8.9315220206675414E-2</c:v>
                </c:pt>
                <c:pt idx="436">
                  <c:v>8.9748077147447106E-2</c:v>
                </c:pt>
                <c:pt idx="437">
                  <c:v>8.9646702346054208E-2</c:v>
                </c:pt>
                <c:pt idx="438">
                  <c:v>8.9646702346054208E-2</c:v>
                </c:pt>
                <c:pt idx="439">
                  <c:v>8.9646702346054208E-2</c:v>
                </c:pt>
                <c:pt idx="440">
                  <c:v>8.9795625157142345E-2</c:v>
                </c:pt>
                <c:pt idx="441">
                  <c:v>9.0017103249617425E-2</c:v>
                </c:pt>
                <c:pt idx="442">
                  <c:v>9.0237233687364082E-2</c:v>
                </c:pt>
                <c:pt idx="443">
                  <c:v>9.0843848508798231E-2</c:v>
                </c:pt>
                <c:pt idx="444">
                  <c:v>9.0757278733754443E-2</c:v>
                </c:pt>
                <c:pt idx="445">
                  <c:v>9.0757278733754443E-2</c:v>
                </c:pt>
                <c:pt idx="446">
                  <c:v>9.0757278733754443E-2</c:v>
                </c:pt>
                <c:pt idx="447">
                  <c:v>9.0675806787990892E-2</c:v>
                </c:pt>
                <c:pt idx="448">
                  <c:v>9.051166242770381E-2</c:v>
                </c:pt>
                <c:pt idx="449">
                  <c:v>9.0158318006419269E-2</c:v>
                </c:pt>
                <c:pt idx="450">
                  <c:v>9.0529689211576947E-2</c:v>
                </c:pt>
                <c:pt idx="451">
                  <c:v>9.0651147190267692E-2</c:v>
                </c:pt>
                <c:pt idx="452">
                  <c:v>9.0651147190267692E-2</c:v>
                </c:pt>
                <c:pt idx="453">
                  <c:v>9.0651147190267692E-2</c:v>
                </c:pt>
                <c:pt idx="454">
                  <c:v>9.0648681968164196E-2</c:v>
                </c:pt>
                <c:pt idx="455">
                  <c:v>9.1099571832012394E-2</c:v>
                </c:pt>
                <c:pt idx="456">
                  <c:v>9.0934717965972231E-2</c:v>
                </c:pt>
                <c:pt idx="457">
                  <c:v>9.0980220899976344E-2</c:v>
                </c:pt>
                <c:pt idx="458">
                  <c:v>9.1136933242196405E-2</c:v>
                </c:pt>
                <c:pt idx="459">
                  <c:v>9.1136933242196405E-2</c:v>
                </c:pt>
                <c:pt idx="460">
                  <c:v>9.1136933242196405E-2</c:v>
                </c:pt>
                <c:pt idx="461">
                  <c:v>9.1157702825888781E-2</c:v>
                </c:pt>
                <c:pt idx="462">
                  <c:v>9.080672696233337E-2</c:v>
                </c:pt>
                <c:pt idx="463">
                  <c:v>9.1030741081263133E-2</c:v>
                </c:pt>
                <c:pt idx="464">
                  <c:v>9.0814148844389958E-2</c:v>
                </c:pt>
                <c:pt idx="465">
                  <c:v>9.0944641996416789E-2</c:v>
                </c:pt>
                <c:pt idx="466">
                  <c:v>9.0944641996416789E-2</c:v>
                </c:pt>
                <c:pt idx="467">
                  <c:v>9.0944641996416789E-2</c:v>
                </c:pt>
                <c:pt idx="468">
                  <c:v>9.0988499053719613E-2</c:v>
                </c:pt>
                <c:pt idx="469">
                  <c:v>9.0983531980711491E-2</c:v>
                </c:pt>
                <c:pt idx="470">
                  <c:v>9.1012514220705346E-2</c:v>
                </c:pt>
                <c:pt idx="471">
                  <c:v>9.0851276460434269E-2</c:v>
                </c:pt>
                <c:pt idx="472">
                  <c:v>9.1068046044004078E-2</c:v>
                </c:pt>
                <c:pt idx="473">
                  <c:v>9.1068046044004078E-2</c:v>
                </c:pt>
                <c:pt idx="474">
                  <c:v>9.1068046044004078E-2</c:v>
                </c:pt>
                <c:pt idx="475">
                  <c:v>9.1193448662648072E-2</c:v>
                </c:pt>
                <c:pt idx="476">
                  <c:v>9.0885956302032209E-2</c:v>
                </c:pt>
                <c:pt idx="477">
                  <c:v>9.1391805810691007E-2</c:v>
                </c:pt>
                <c:pt idx="478">
                  <c:v>9.1503866038340126E-2</c:v>
                </c:pt>
                <c:pt idx="479">
                  <c:v>9.1512239762068182E-2</c:v>
                </c:pt>
                <c:pt idx="480">
                  <c:v>9.1512239762068182E-2</c:v>
                </c:pt>
                <c:pt idx="481">
                  <c:v>9.1512239762068182E-2</c:v>
                </c:pt>
                <c:pt idx="482">
                  <c:v>9.1526478610261947E-2</c:v>
                </c:pt>
                <c:pt idx="483">
                  <c:v>9.1432751211483962E-2</c:v>
                </c:pt>
                <c:pt idx="484">
                  <c:v>9.1514752178051106E-2</c:v>
                </c:pt>
                <c:pt idx="485">
                  <c:v>9.1739752669626806E-2</c:v>
                </c:pt>
                <c:pt idx="486">
                  <c:v>9.1882207010612393E-2</c:v>
                </c:pt>
                <c:pt idx="487">
                  <c:v>9.1882207010612393E-2</c:v>
                </c:pt>
                <c:pt idx="488">
                  <c:v>9.1882207010612393E-2</c:v>
                </c:pt>
                <c:pt idx="489">
                  <c:v>9.2070857732110628E-2</c:v>
                </c:pt>
                <c:pt idx="490">
                  <c:v>9.2191389324237122E-2</c:v>
                </c:pt>
                <c:pt idx="491">
                  <c:v>9.2411192843677228E-2</c:v>
                </c:pt>
                <c:pt idx="492">
                  <c:v>9.24744308198783E-2</c:v>
                </c:pt>
                <c:pt idx="493">
                  <c:v>9.2530905322377677E-2</c:v>
                </c:pt>
                <c:pt idx="494">
                  <c:v>9.2530905322377677E-2</c:v>
                </c:pt>
                <c:pt idx="495">
                  <c:v>9.2530905322377677E-2</c:v>
                </c:pt>
                <c:pt idx="496">
                  <c:v>9.2606312046229058E-2</c:v>
                </c:pt>
                <c:pt idx="497">
                  <c:v>9.2562595455176561E-2</c:v>
                </c:pt>
                <c:pt idx="498">
                  <c:v>9.2635479388605835E-2</c:v>
                </c:pt>
                <c:pt idx="499">
                  <c:v>9.2592592592592587E-2</c:v>
                </c:pt>
                <c:pt idx="500">
                  <c:v>9.2389848203479397E-2</c:v>
                </c:pt>
                <c:pt idx="501">
                  <c:v>9.2389848203479397E-2</c:v>
                </c:pt>
                <c:pt idx="502">
                  <c:v>9.2389848203479397E-2</c:v>
                </c:pt>
                <c:pt idx="503">
                  <c:v>9.2606312046229058E-2</c:v>
                </c:pt>
                <c:pt idx="504">
                  <c:v>9.2938530455956431E-2</c:v>
                </c:pt>
                <c:pt idx="505">
                  <c:v>9.2880694747596707E-2</c:v>
                </c:pt>
                <c:pt idx="506">
                  <c:v>9.223050247177747E-2</c:v>
                </c:pt>
                <c:pt idx="507">
                  <c:v>9.2817761606861088E-2</c:v>
                </c:pt>
                <c:pt idx="508">
                  <c:v>9.2817761606861088E-2</c:v>
                </c:pt>
                <c:pt idx="509">
                  <c:v>9.2817761606861088E-2</c:v>
                </c:pt>
                <c:pt idx="510">
                  <c:v>9.279278443308249E-2</c:v>
                </c:pt>
                <c:pt idx="511">
                  <c:v>9.2725671102044604E-2</c:v>
                </c:pt>
                <c:pt idx="512">
                  <c:v>9.2459895520318067E-2</c:v>
                </c:pt>
                <c:pt idx="513">
                  <c:v>9.3059613988721188E-2</c:v>
                </c:pt>
                <c:pt idx="514">
                  <c:v>9.3348020088493924E-2</c:v>
                </c:pt>
                <c:pt idx="515">
                  <c:v>9.3348020088493924E-2</c:v>
                </c:pt>
                <c:pt idx="516">
                  <c:v>9.3348020088493924E-2</c:v>
                </c:pt>
                <c:pt idx="517">
                  <c:v>9.3065676447869256E-2</c:v>
                </c:pt>
                <c:pt idx="518">
                  <c:v>9.2696446945188582E-2</c:v>
                </c:pt>
                <c:pt idx="519">
                  <c:v>9.2236457382144865E-2</c:v>
                </c:pt>
                <c:pt idx="520">
                  <c:v>9.1736386320270064E-2</c:v>
                </c:pt>
                <c:pt idx="521">
                  <c:v>9.1088784237996767E-2</c:v>
                </c:pt>
                <c:pt idx="522">
                  <c:v>9.1736386320270064E-2</c:v>
                </c:pt>
                <c:pt idx="523">
                  <c:v>9.1736386320270064E-2</c:v>
                </c:pt>
                <c:pt idx="524">
                  <c:v>9.1457837936711181E-2</c:v>
                </c:pt>
                <c:pt idx="525">
                  <c:v>9.1462020396030547E-2</c:v>
                </c:pt>
                <c:pt idx="526">
                  <c:v>9.1190953857377355E-2</c:v>
                </c:pt>
                <c:pt idx="527">
                  <c:v>9.1700213661497845E-2</c:v>
                </c:pt>
                <c:pt idx="528">
                  <c:v>9.24898261191269E-2</c:v>
                </c:pt>
                <c:pt idx="529">
                  <c:v>9.24898261191269E-2</c:v>
                </c:pt>
                <c:pt idx="530">
                  <c:v>9.24898261191269E-2</c:v>
                </c:pt>
                <c:pt idx="531">
                  <c:v>9.2831547873229239E-2</c:v>
                </c:pt>
                <c:pt idx="532">
                  <c:v>9.3021525180926865E-2</c:v>
                </c:pt>
                <c:pt idx="533">
                  <c:v>9.2841890260885698E-2</c:v>
                </c:pt>
                <c:pt idx="534">
                  <c:v>9.2454766505487188E-2</c:v>
                </c:pt>
                <c:pt idx="535">
                  <c:v>9.2595164680500386E-2</c:v>
                </c:pt>
                <c:pt idx="536">
                  <c:v>9.2595164680500386E-2</c:v>
                </c:pt>
                <c:pt idx="537">
                  <c:v>9.2595164680500386E-2</c:v>
                </c:pt>
                <c:pt idx="538">
                  <c:v>9.2485549132947972E-2</c:v>
                </c:pt>
                <c:pt idx="539">
                  <c:v>9.2190539406846073E-2</c:v>
                </c:pt>
                <c:pt idx="540">
                  <c:v>9.2031879843177677E-2</c:v>
                </c:pt>
                <c:pt idx="541">
                  <c:v>9.2620035566093661E-2</c:v>
                </c:pt>
                <c:pt idx="542">
                  <c:v>9.2674111486956118E-2</c:v>
                </c:pt>
                <c:pt idx="543">
                  <c:v>9.2674111486956118E-2</c:v>
                </c:pt>
                <c:pt idx="544">
                  <c:v>9.2674111486956118E-2</c:v>
                </c:pt>
                <c:pt idx="545">
                  <c:v>9.2877244146411686E-2</c:v>
                </c:pt>
                <c:pt idx="546">
                  <c:v>9.2811731402849318E-2</c:v>
                </c:pt>
                <c:pt idx="547">
                  <c:v>9.2958401115500813E-2</c:v>
                </c:pt>
                <c:pt idx="548">
                  <c:v>9.2668099933278972E-2</c:v>
                </c:pt>
                <c:pt idx="549">
                  <c:v>9.2775566626773165E-2</c:v>
                </c:pt>
                <c:pt idx="550">
                  <c:v>9.2775566626773165E-2</c:v>
                </c:pt>
                <c:pt idx="551">
                  <c:v>9.2775566626773165E-2</c:v>
                </c:pt>
                <c:pt idx="552">
                  <c:v>9.2979144777826331E-2</c:v>
                </c:pt>
                <c:pt idx="553">
                  <c:v>9.2665523791873247E-2</c:v>
                </c:pt>
                <c:pt idx="554">
                  <c:v>9.2437673898374026E-2</c:v>
                </c:pt>
                <c:pt idx="555">
                  <c:v>9.2760936514415054E-2</c:v>
                </c:pt>
                <c:pt idx="556">
                  <c:v>9.2999897700112522E-2</c:v>
                </c:pt>
                <c:pt idx="557">
                  <c:v>9.2999897700112522E-2</c:v>
                </c:pt>
                <c:pt idx="558">
                  <c:v>9.2999897700112522E-2</c:v>
                </c:pt>
                <c:pt idx="559">
                  <c:v>9.290571927607863E-2</c:v>
                </c:pt>
                <c:pt idx="560">
                  <c:v>9.2924712398015127E-2</c:v>
                </c:pt>
                <c:pt idx="561">
                  <c:v>9.300595238095237E-2</c:v>
                </c:pt>
                <c:pt idx="562">
                  <c:v>9.3206200076429088E-2</c:v>
                </c:pt>
                <c:pt idx="563">
                  <c:v>9.2754053352131494E-2</c:v>
                </c:pt>
                <c:pt idx="564">
                  <c:v>9.2754053352131494E-2</c:v>
                </c:pt>
                <c:pt idx="565">
                  <c:v>9.2754053352131494E-2</c:v>
                </c:pt>
                <c:pt idx="566">
                  <c:v>9.2947168829237453E-2</c:v>
                </c:pt>
                <c:pt idx="567">
                  <c:v>9.2697306216281347E-2</c:v>
                </c:pt>
                <c:pt idx="568">
                  <c:v>9.2015366566216561E-2</c:v>
                </c:pt>
                <c:pt idx="569">
                  <c:v>9.1398488269004027E-2</c:v>
                </c:pt>
                <c:pt idx="570">
                  <c:v>9.0938025735461295E-2</c:v>
                </c:pt>
                <c:pt idx="571">
                  <c:v>9.0938025735461295E-2</c:v>
                </c:pt>
                <c:pt idx="572">
                  <c:v>9.0938025735461295E-2</c:v>
                </c:pt>
                <c:pt idx="573">
                  <c:v>9.106058260560751E-2</c:v>
                </c:pt>
                <c:pt idx="574">
                  <c:v>9.1481264637002332E-2</c:v>
                </c:pt>
                <c:pt idx="575">
                  <c:v>9.1171000328215596E-2</c:v>
                </c:pt>
                <c:pt idx="576">
                  <c:v>9.1487960184439721E-2</c:v>
                </c:pt>
                <c:pt idx="577">
                  <c:v>9.1195943604428467E-2</c:v>
                </c:pt>
                <c:pt idx="578">
                  <c:v>9.1195943604428467E-2</c:v>
                </c:pt>
                <c:pt idx="579">
                  <c:v>9.1195943604428467E-2</c:v>
                </c:pt>
                <c:pt idx="580">
                  <c:v>9.106058260560751E-2</c:v>
                </c:pt>
                <c:pt idx="581">
                  <c:v>9.120342924893976E-2</c:v>
                </c:pt>
                <c:pt idx="582">
                  <c:v>9.150721534392986E-2</c:v>
                </c:pt>
                <c:pt idx="583">
                  <c:v>9.1102891605779571E-2</c:v>
                </c:pt>
                <c:pt idx="584">
                  <c:v>9.0708707128797292E-2</c:v>
                </c:pt>
                <c:pt idx="585">
                  <c:v>9.0708707128797292E-2</c:v>
                </c:pt>
                <c:pt idx="586">
                  <c:v>9.0708707128797292E-2</c:v>
                </c:pt>
                <c:pt idx="587">
                  <c:v>9.1021626738513078E-2</c:v>
                </c:pt>
                <c:pt idx="588">
                  <c:v>9.0482179534740637E-2</c:v>
                </c:pt>
                <c:pt idx="589">
                  <c:v>9.0049527239981983E-2</c:v>
                </c:pt>
                <c:pt idx="590">
                  <c:v>8.8880198380602793E-2</c:v>
                </c:pt>
                <c:pt idx="591">
                  <c:v>8.9884408650475478E-2</c:v>
                </c:pt>
                <c:pt idx="592">
                  <c:v>8.9884408650475478E-2</c:v>
                </c:pt>
                <c:pt idx="593">
                  <c:v>8.9884408650475478E-2</c:v>
                </c:pt>
                <c:pt idx="594">
                  <c:v>9.0144501636122712E-2</c:v>
                </c:pt>
                <c:pt idx="595">
                  <c:v>8.9941807650450165E-2</c:v>
                </c:pt>
                <c:pt idx="596">
                  <c:v>9.0299161120793198E-2</c:v>
                </c:pt>
                <c:pt idx="597">
                  <c:v>9.044330787354217E-2</c:v>
                </c:pt>
                <c:pt idx="598">
                  <c:v>9.0575607988768625E-2</c:v>
                </c:pt>
                <c:pt idx="599">
                  <c:v>9.0575607988768625E-2</c:v>
                </c:pt>
                <c:pt idx="600">
                  <c:v>9.0575607988768625E-2</c:v>
                </c:pt>
                <c:pt idx="601">
                  <c:v>9.0532967580144313E-2</c:v>
                </c:pt>
                <c:pt idx="602">
                  <c:v>9.0095771805429173E-2</c:v>
                </c:pt>
                <c:pt idx="603">
                  <c:v>9.0102266071991718E-2</c:v>
                </c:pt>
                <c:pt idx="604">
                  <c:v>9.0210370584202351E-2</c:v>
                </c:pt>
                <c:pt idx="605">
                  <c:v>9.0568225043925588E-2</c:v>
                </c:pt>
                <c:pt idx="606">
                  <c:v>9.0568225043925588E-2</c:v>
                </c:pt>
                <c:pt idx="607">
                  <c:v>9.0568225043925588E-2</c:v>
                </c:pt>
                <c:pt idx="608">
                  <c:v>9.0789413954332931E-2</c:v>
                </c:pt>
                <c:pt idx="609">
                  <c:v>9.0651968960765827E-2</c:v>
                </c:pt>
                <c:pt idx="610">
                  <c:v>9.0174577982975027E-2</c:v>
                </c:pt>
                <c:pt idx="611">
                  <c:v>9.0366889571660933E-2</c:v>
                </c:pt>
                <c:pt idx="612">
                  <c:v>8.9724724545095641E-2</c:v>
                </c:pt>
                <c:pt idx="613">
                  <c:v>8.9724724545095641E-2</c:v>
                </c:pt>
                <c:pt idx="614">
                  <c:v>8.9724724545095641E-2</c:v>
                </c:pt>
                <c:pt idx="615">
                  <c:v>8.972391949969942E-2</c:v>
                </c:pt>
                <c:pt idx="616">
                  <c:v>9.0054392853283385E-2</c:v>
                </c:pt>
                <c:pt idx="617">
                  <c:v>9.0380774201711811E-2</c:v>
                </c:pt>
                <c:pt idx="618">
                  <c:v>9.0334236675700091E-2</c:v>
                </c:pt>
                <c:pt idx="619">
                  <c:v>8.9990371030299762E-2</c:v>
                </c:pt>
                <c:pt idx="620">
                  <c:v>8.9990371030299762E-2</c:v>
                </c:pt>
                <c:pt idx="621">
                  <c:v>8.9990371030299762E-2</c:v>
                </c:pt>
                <c:pt idx="622">
                  <c:v>8.9697361103636325E-2</c:v>
                </c:pt>
                <c:pt idx="623">
                  <c:v>9.0149377518548235E-2</c:v>
                </c:pt>
                <c:pt idx="624">
                  <c:v>9.1055607659597707E-2</c:v>
                </c:pt>
                <c:pt idx="625">
                  <c:v>9.1218404225236485E-2</c:v>
                </c:pt>
                <c:pt idx="626">
                  <c:v>9.1317529312926915E-2</c:v>
                </c:pt>
                <c:pt idx="627">
                  <c:v>9.1317529312926915E-2</c:v>
                </c:pt>
                <c:pt idx="628">
                  <c:v>9.1317529312926915E-2</c:v>
                </c:pt>
                <c:pt idx="629">
                  <c:v>9.1487123187411368E-2</c:v>
                </c:pt>
                <c:pt idx="630">
                  <c:v>9.1388464947954273E-2</c:v>
                </c:pt>
                <c:pt idx="631">
                  <c:v>9.1538208048039249E-2</c:v>
                </c:pt>
                <c:pt idx="632">
                  <c:v>9.1492982488243155E-2</c:v>
                </c:pt>
                <c:pt idx="633">
                  <c:v>9.1484612288213127E-2</c:v>
                </c:pt>
                <c:pt idx="634">
                  <c:v>9.1484612288213127E-2</c:v>
                </c:pt>
                <c:pt idx="635">
                  <c:v>9.1484612288213127E-2</c:v>
                </c:pt>
                <c:pt idx="636">
                  <c:v>9.1538208048039249E-2</c:v>
                </c:pt>
                <c:pt idx="637">
                  <c:v>9.162207725573554E-2</c:v>
                </c:pt>
                <c:pt idx="638">
                  <c:v>9.2006477255998823E-2</c:v>
                </c:pt>
                <c:pt idx="639">
                  <c:v>9.1810503121557113E-2</c:v>
                </c:pt>
                <c:pt idx="640">
                  <c:v>9.2095447722019108E-2</c:v>
                </c:pt>
                <c:pt idx="641">
                  <c:v>9.2095447722019108E-2</c:v>
                </c:pt>
                <c:pt idx="642">
                  <c:v>9.2095447722019108E-2</c:v>
                </c:pt>
                <c:pt idx="643">
                  <c:v>9.2093327377964843E-2</c:v>
                </c:pt>
                <c:pt idx="644">
                  <c:v>9.2319054652880345E-2</c:v>
                </c:pt>
                <c:pt idx="645">
                  <c:v>9.228071794398561E-2</c:v>
                </c:pt>
                <c:pt idx="646">
                  <c:v>9.2464170134073057E-2</c:v>
                </c:pt>
                <c:pt idx="647">
                  <c:v>9.237619280758963E-2</c:v>
                </c:pt>
                <c:pt idx="648">
                  <c:v>9.237619280758963E-2</c:v>
                </c:pt>
                <c:pt idx="649">
                  <c:v>9.237619280758963E-2</c:v>
                </c:pt>
                <c:pt idx="650">
                  <c:v>9.2464170134073057E-2</c:v>
                </c:pt>
                <c:pt idx="651">
                  <c:v>9.2205840317925739E-2</c:v>
                </c:pt>
                <c:pt idx="652">
                  <c:v>9.2424858589966366E-2</c:v>
                </c:pt>
                <c:pt idx="653">
                  <c:v>9.2475285979821881E-2</c:v>
                </c:pt>
                <c:pt idx="654">
                  <c:v>9.2598594353337713E-2</c:v>
                </c:pt>
                <c:pt idx="655">
                  <c:v>9.2598594353337713E-2</c:v>
                </c:pt>
                <c:pt idx="656">
                  <c:v>9.2598594353337713E-2</c:v>
                </c:pt>
                <c:pt idx="657">
                  <c:v>9.2269648821716593E-2</c:v>
                </c:pt>
                <c:pt idx="658">
                  <c:v>9.232502100394227E-2</c:v>
                </c:pt>
                <c:pt idx="659">
                  <c:v>9.2279014829237685E-2</c:v>
                </c:pt>
                <c:pt idx="660">
                  <c:v>9.2323316253519819E-2</c:v>
                </c:pt>
                <c:pt idx="661">
                  <c:v>9.2992979030083217E-2</c:v>
                </c:pt>
                <c:pt idx="662">
                  <c:v>9.2992979030083217E-2</c:v>
                </c:pt>
                <c:pt idx="663">
                  <c:v>9.2992979030083217E-2</c:v>
                </c:pt>
                <c:pt idx="664">
                  <c:v>9.3338435834492292E-2</c:v>
                </c:pt>
                <c:pt idx="665">
                  <c:v>9.3278361285748942E-2</c:v>
                </c:pt>
                <c:pt idx="666">
                  <c:v>9.3445717382772353E-2</c:v>
                </c:pt>
                <c:pt idx="667">
                  <c:v>9.3810390438844996E-2</c:v>
                </c:pt>
                <c:pt idx="668">
                  <c:v>9.3529620830917148E-2</c:v>
                </c:pt>
                <c:pt idx="669">
                  <c:v>9.3529620830917148E-2</c:v>
                </c:pt>
                <c:pt idx="670">
                  <c:v>9.3529620830917148E-2</c:v>
                </c:pt>
                <c:pt idx="671">
                  <c:v>9.3151501602205825E-2</c:v>
                </c:pt>
                <c:pt idx="672">
                  <c:v>9.3430002242320051E-2</c:v>
                </c:pt>
                <c:pt idx="673">
                  <c:v>9.3070873470147517E-2</c:v>
                </c:pt>
                <c:pt idx="674">
                  <c:v>9.2517208200725343E-2</c:v>
                </c:pt>
                <c:pt idx="675">
                  <c:v>9.187714188587022E-2</c:v>
                </c:pt>
                <c:pt idx="676">
                  <c:v>9.187714188587022E-2</c:v>
                </c:pt>
                <c:pt idx="677">
                  <c:v>9.187714188587022E-2</c:v>
                </c:pt>
                <c:pt idx="678">
                  <c:v>9.1457837936711181E-2</c:v>
                </c:pt>
                <c:pt idx="679">
                  <c:v>9.1862793731282963E-2</c:v>
                </c:pt>
                <c:pt idx="680">
                  <c:v>9.1972628945625787E-2</c:v>
                </c:pt>
                <c:pt idx="681">
                  <c:v>9.1620398365492087E-2</c:v>
                </c:pt>
                <c:pt idx="682">
                  <c:v>9.1421048782271627E-2</c:v>
                </c:pt>
                <c:pt idx="683">
                  <c:v>9.1421048782271627E-2</c:v>
                </c:pt>
                <c:pt idx="684">
                  <c:v>9.1421048782271627E-2</c:v>
                </c:pt>
                <c:pt idx="685">
                  <c:v>9.0997606762942135E-2</c:v>
                </c:pt>
                <c:pt idx="686">
                  <c:v>9.1211748073151827E-2</c:v>
                </c:pt>
                <c:pt idx="687">
                  <c:v>9.0862833466598833E-2</c:v>
                </c:pt>
                <c:pt idx="688">
                  <c:v>9.1020798252400684E-2</c:v>
                </c:pt>
                <c:pt idx="689">
                  <c:v>9.1133610987068153E-2</c:v>
                </c:pt>
                <c:pt idx="690">
                  <c:v>9.1133610987068153E-2</c:v>
                </c:pt>
                <c:pt idx="691">
                  <c:v>9.1133610987068153E-2</c:v>
                </c:pt>
                <c:pt idx="692">
                  <c:v>9.0997606762942135E-2</c:v>
                </c:pt>
                <c:pt idx="693">
                  <c:v>9.1139425092506512E-2</c:v>
                </c:pt>
                <c:pt idx="694">
                  <c:v>9.1428571428571428E-2</c:v>
                </c:pt>
                <c:pt idx="695">
                  <c:v>9.1341718503091918E-2</c:v>
                </c:pt>
                <c:pt idx="696">
                  <c:v>9.1760797951898995E-2</c:v>
                </c:pt>
                <c:pt idx="697">
                  <c:v>9.1760797951898995E-2</c:v>
                </c:pt>
                <c:pt idx="698">
                  <c:v>9.1760797951898995E-2</c:v>
                </c:pt>
                <c:pt idx="699">
                  <c:v>9.1644748297698808E-2</c:v>
                </c:pt>
                <c:pt idx="700">
                  <c:v>9.1679196156808099E-2</c:v>
                </c:pt>
                <c:pt idx="701">
                  <c:v>9.213023530062095E-2</c:v>
                </c:pt>
                <c:pt idx="702">
                  <c:v>9.230968051619573E-2</c:v>
                </c:pt>
                <c:pt idx="703">
                  <c:v>9.2459895520318067E-2</c:v>
                </c:pt>
                <c:pt idx="704">
                  <c:v>9.2459895520318067E-2</c:v>
                </c:pt>
                <c:pt idx="705">
                  <c:v>9.2459895520318067E-2</c:v>
                </c:pt>
                <c:pt idx="706">
                  <c:v>9.2412046834425346E-2</c:v>
                </c:pt>
                <c:pt idx="707">
                  <c:v>9.2568593327655796E-2</c:v>
                </c:pt>
                <c:pt idx="708">
                  <c:v>9.2453911725005083E-2</c:v>
                </c:pt>
                <c:pt idx="709">
                  <c:v>9.2266243472163265E-2</c:v>
                </c:pt>
                <c:pt idx="710">
                  <c:v>9.2406069230627066E-2</c:v>
                </c:pt>
                <c:pt idx="711">
                  <c:v>9.2406069230627066E-2</c:v>
                </c:pt>
                <c:pt idx="712">
                  <c:v>9.2406069230627066E-2</c:v>
                </c:pt>
                <c:pt idx="713">
                  <c:v>9.223900972199163E-2</c:v>
                </c:pt>
                <c:pt idx="714">
                  <c:v>9.2122596751757241E-2</c:v>
                </c:pt>
                <c:pt idx="715">
                  <c:v>9.2253475649695091E-2</c:v>
                </c:pt>
                <c:pt idx="716">
                  <c:v>9.229093795280241E-2</c:v>
                </c:pt>
                <c:pt idx="717">
                  <c:v>9.2416317024933914E-2</c:v>
                </c:pt>
                <c:pt idx="718">
                  <c:v>9.2416317024933914E-2</c:v>
                </c:pt>
                <c:pt idx="719">
                  <c:v>9.2416317024933914E-2</c:v>
                </c:pt>
                <c:pt idx="720">
                  <c:v>9.2490681563832444E-2</c:v>
                </c:pt>
                <c:pt idx="721">
                  <c:v>9.2464170134073057E-2</c:v>
                </c:pt>
                <c:pt idx="722">
                  <c:v>9.2496670119875696E-2</c:v>
                </c:pt>
                <c:pt idx="723">
                  <c:v>9.2005630744601566E-2</c:v>
                </c:pt>
                <c:pt idx="724">
                  <c:v>9.169685021319518E-2</c:v>
                </c:pt>
                <c:pt idx="725">
                  <c:v>9.169685021319518E-2</c:v>
                </c:pt>
                <c:pt idx="726">
                  <c:v>9.169685021319518E-2</c:v>
                </c:pt>
                <c:pt idx="727">
                  <c:v>9.1603612846490656E-2</c:v>
                </c:pt>
                <c:pt idx="728">
                  <c:v>9.1603612846490656E-2</c:v>
                </c:pt>
                <c:pt idx="729">
                  <c:v>9.1748169624015996E-2</c:v>
                </c:pt>
                <c:pt idx="730">
                  <c:v>9.1813031941753817E-2</c:v>
                </c:pt>
                <c:pt idx="731">
                  <c:v>9.1484612288213127E-2</c:v>
                </c:pt>
                <c:pt idx="732">
                  <c:v>9.1484612288213127E-2</c:v>
                </c:pt>
                <c:pt idx="733">
                  <c:v>9.1484612288213127E-2</c:v>
                </c:pt>
                <c:pt idx="734">
                  <c:v>9.1540721890132834E-2</c:v>
                </c:pt>
                <c:pt idx="735">
                  <c:v>9.1873765446276817E-2</c:v>
                </c:pt>
                <c:pt idx="736">
                  <c:v>9.1246703712828364E-2</c:v>
                </c:pt>
                <c:pt idx="737">
                  <c:v>9.1274187659729833E-2</c:v>
                </c:pt>
                <c:pt idx="738">
                  <c:v>9.1513077218734556E-2</c:v>
                </c:pt>
                <c:pt idx="739">
                  <c:v>9.1513077218734556E-2</c:v>
                </c:pt>
                <c:pt idx="740">
                  <c:v>9.1513077218734556E-2</c:v>
                </c:pt>
                <c:pt idx="741">
                  <c:v>9.1629633023319737E-2</c:v>
                </c:pt>
                <c:pt idx="742">
                  <c:v>9.1554131380178538E-2</c:v>
                </c:pt>
                <c:pt idx="743">
                  <c:v>9.1333375955575447E-2</c:v>
                </c:pt>
                <c:pt idx="744">
                  <c:v>9.1451983136254314E-2</c:v>
                </c:pt>
                <c:pt idx="745">
                  <c:v>9.1555807842670506E-2</c:v>
                </c:pt>
                <c:pt idx="746">
                  <c:v>9.1555807842670506E-2</c:v>
                </c:pt>
                <c:pt idx="747">
                  <c:v>9.1555807842670506E-2</c:v>
                </c:pt>
                <c:pt idx="748">
                  <c:v>9.1000919109283013E-2</c:v>
                </c:pt>
                <c:pt idx="749">
                  <c:v>9.15197774239013E-2</c:v>
                </c:pt>
                <c:pt idx="750">
                  <c:v>9.1293352930973098E-2</c:v>
                </c:pt>
                <c:pt idx="751">
                  <c:v>9.1802917496718053E-2</c:v>
                </c:pt>
                <c:pt idx="752">
                  <c:v>9.1927818277088832E-2</c:v>
                </c:pt>
                <c:pt idx="753">
                  <c:v>9.1927818277088832E-2</c:v>
                </c:pt>
                <c:pt idx="754">
                  <c:v>9.1927818277088832E-2</c:v>
                </c:pt>
                <c:pt idx="755">
                  <c:v>9.1961633606459384E-2</c:v>
                </c:pt>
                <c:pt idx="756">
                  <c:v>9.223135312618172E-2</c:v>
                </c:pt>
                <c:pt idx="757">
                  <c:v>9.2243263935651104E-2</c:v>
                </c:pt>
                <c:pt idx="758">
                  <c:v>9.2488970690245198E-2</c:v>
                </c:pt>
                <c:pt idx="759">
                  <c:v>9.2480417271642731E-2</c:v>
                </c:pt>
                <c:pt idx="760">
                  <c:v>9.2480417271642731E-2</c:v>
                </c:pt>
                <c:pt idx="761">
                  <c:v>9.2480417271642731E-2</c:v>
                </c:pt>
                <c:pt idx="762">
                  <c:v>9.2649211555209665E-2</c:v>
                </c:pt>
                <c:pt idx="763">
                  <c:v>9.2331840635243051E-2</c:v>
                </c:pt>
                <c:pt idx="764">
                  <c:v>9.243681943391692E-2</c:v>
                </c:pt>
                <c:pt idx="765">
                  <c:v>9.2596450778041683E-2</c:v>
                </c:pt>
                <c:pt idx="766">
                  <c:v>9.3022390489390802E-2</c:v>
                </c:pt>
                <c:pt idx="767">
                  <c:v>9.3022390489390802E-2</c:v>
                </c:pt>
                <c:pt idx="768">
                  <c:v>9.3022390489390802E-2</c:v>
                </c:pt>
                <c:pt idx="769">
                  <c:v>9.2840166369578134E-2</c:v>
                </c:pt>
                <c:pt idx="770">
                  <c:v>9.3045759904721137E-2</c:v>
                </c:pt>
                <c:pt idx="771">
                  <c:v>9.3026717273200873E-2</c:v>
                </c:pt>
                <c:pt idx="772">
                  <c:v>9.3066542577943237E-2</c:v>
                </c:pt>
                <c:pt idx="773">
                  <c:v>9.2892773871120563E-2</c:v>
                </c:pt>
                <c:pt idx="774">
                  <c:v>9.2892773871120563E-2</c:v>
                </c:pt>
                <c:pt idx="775">
                  <c:v>9.2892773871120563E-2</c:v>
                </c:pt>
                <c:pt idx="776">
                  <c:v>9.3163651269820569E-2</c:v>
                </c:pt>
                <c:pt idx="777">
                  <c:v>9.3043162723187287E-2</c:v>
                </c:pt>
                <c:pt idx="778">
                  <c:v>9.261917772694013E-2</c:v>
                </c:pt>
                <c:pt idx="779">
                  <c:v>9.2638053859764508E-2</c:v>
                </c:pt>
                <c:pt idx="780">
                  <c:v>9.2777288119868268E-2</c:v>
                </c:pt>
                <c:pt idx="781">
                  <c:v>9.2777288119868268E-2</c:v>
                </c:pt>
                <c:pt idx="782">
                  <c:v>9.2777288119868268E-2</c:v>
                </c:pt>
                <c:pt idx="783">
                  <c:v>9.2737709934990878E-2</c:v>
                </c:pt>
                <c:pt idx="784">
                  <c:v>9.3085601519157013E-2</c:v>
                </c:pt>
                <c:pt idx="785">
                  <c:v>9.3173199660849554E-2</c:v>
                </c:pt>
                <c:pt idx="786">
                  <c:v>9.3643480540884741E-2</c:v>
                </c:pt>
                <c:pt idx="787">
                  <c:v>9.3261832595010488E-2</c:v>
                </c:pt>
                <c:pt idx="788">
                  <c:v>9.3261832595010488E-2</c:v>
                </c:pt>
                <c:pt idx="789">
                  <c:v>9.3261832595010488E-2</c:v>
                </c:pt>
                <c:pt idx="790">
                  <c:v>9.3363707659558565E-2</c:v>
                </c:pt>
                <c:pt idx="791">
                  <c:v>9.3393354128920192E-2</c:v>
                </c:pt>
                <c:pt idx="792">
                  <c:v>9.3457070494668268E-2</c:v>
                </c:pt>
                <c:pt idx="793">
                  <c:v>9.2897951600167214E-2</c:v>
                </c:pt>
                <c:pt idx="794">
                  <c:v>9.2236457382144865E-2</c:v>
                </c:pt>
                <c:pt idx="795">
                  <c:v>9.2236457382144865E-2</c:v>
                </c:pt>
                <c:pt idx="796">
                  <c:v>9.2236457382144865E-2</c:v>
                </c:pt>
                <c:pt idx="797">
                  <c:v>9.215230933687199E-2</c:v>
                </c:pt>
                <c:pt idx="798">
                  <c:v>9.2625182934736289E-2</c:v>
                </c:pt>
                <c:pt idx="799">
                  <c:v>9.2777288119868268E-2</c:v>
                </c:pt>
                <c:pt idx="800">
                  <c:v>9.2771263173519372E-2</c:v>
                </c:pt>
                <c:pt idx="801">
                  <c:v>9.3075204765450489E-2</c:v>
                </c:pt>
                <c:pt idx="802">
                  <c:v>9.3075204765450489E-2</c:v>
                </c:pt>
                <c:pt idx="803">
                  <c:v>9.3075204765450489E-2</c:v>
                </c:pt>
                <c:pt idx="804">
                  <c:v>9.2714494984145815E-2</c:v>
                </c:pt>
                <c:pt idx="805">
                  <c:v>9.3452703586714772E-2</c:v>
                </c:pt>
                <c:pt idx="806">
                  <c:v>9.3430875167007696E-2</c:v>
                </c:pt>
                <c:pt idx="807">
                  <c:v>9.3273141066298554E-2</c:v>
                </c:pt>
                <c:pt idx="808">
                  <c:v>9.3298377541214561E-2</c:v>
                </c:pt>
                <c:pt idx="809">
                  <c:v>9.3298377541214561E-2</c:v>
                </c:pt>
                <c:pt idx="810">
                  <c:v>9.3298377541214561E-2</c:v>
                </c:pt>
                <c:pt idx="811">
                  <c:v>9.3672427520959209E-2</c:v>
                </c:pt>
                <c:pt idx="812">
                  <c:v>9.3638219375620363E-2</c:v>
                </c:pt>
                <c:pt idx="813">
                  <c:v>9.3523497778816925E-2</c:v>
                </c:pt>
                <c:pt idx="814">
                  <c:v>9.3499887800134643E-2</c:v>
                </c:pt>
                <c:pt idx="815">
                  <c:v>9.3461437810759274E-2</c:v>
                </c:pt>
                <c:pt idx="816">
                  <c:v>9.3461437810759274E-2</c:v>
                </c:pt>
                <c:pt idx="817">
                  <c:v>9.3461437810759274E-2</c:v>
                </c:pt>
                <c:pt idx="818">
                  <c:v>9.3816551115947874E-2</c:v>
                </c:pt>
                <c:pt idx="819">
                  <c:v>9.4312040818251272E-2</c:v>
                </c:pt>
                <c:pt idx="820">
                  <c:v>9.4764273868751484E-2</c:v>
                </c:pt>
                <c:pt idx="821">
                  <c:v>9.4623493120872051E-2</c:v>
                </c:pt>
                <c:pt idx="822">
                  <c:v>9.477594965501554E-2</c:v>
                </c:pt>
                <c:pt idx="823">
                  <c:v>9.477594965501554E-2</c:v>
                </c:pt>
                <c:pt idx="824">
                  <c:v>9.477594965501554E-2</c:v>
                </c:pt>
                <c:pt idx="825">
                  <c:v>9.4878460691853739E-2</c:v>
                </c:pt>
                <c:pt idx="826">
                  <c:v>9.4688003030016094E-2</c:v>
                </c:pt>
                <c:pt idx="827">
                  <c:v>9.472118818258457E-2</c:v>
                </c:pt>
                <c:pt idx="828">
                  <c:v>9.474452139805016E-2</c:v>
                </c:pt>
                <c:pt idx="829">
                  <c:v>9.4906374861199433E-2</c:v>
                </c:pt>
                <c:pt idx="830">
                  <c:v>9.4906374861199433E-2</c:v>
                </c:pt>
                <c:pt idx="831">
                  <c:v>9.4906374861199433E-2</c:v>
                </c:pt>
                <c:pt idx="832">
                  <c:v>9.531979792202841E-2</c:v>
                </c:pt>
                <c:pt idx="833">
                  <c:v>9.5342517995900267E-2</c:v>
                </c:pt>
                <c:pt idx="834">
                  <c:v>9.5622406242230673E-2</c:v>
                </c:pt>
                <c:pt idx="835">
                  <c:v>9.5428953144384016E-2</c:v>
                </c:pt>
                <c:pt idx="836">
                  <c:v>9.5606864572876329E-2</c:v>
                </c:pt>
                <c:pt idx="837">
                  <c:v>9.5606864572876329E-2</c:v>
                </c:pt>
                <c:pt idx="838">
                  <c:v>9.5606864572876329E-2</c:v>
                </c:pt>
                <c:pt idx="839">
                  <c:v>9.5026322291274681E-2</c:v>
                </c:pt>
                <c:pt idx="840">
                  <c:v>9.5083245381331366E-2</c:v>
                </c:pt>
                <c:pt idx="841">
                  <c:v>9.531979792202841E-2</c:v>
                </c:pt>
                <c:pt idx="842">
                  <c:v>9.5552051980316272E-2</c:v>
                </c:pt>
                <c:pt idx="843">
                  <c:v>9.5438971549642579E-2</c:v>
                </c:pt>
                <c:pt idx="844">
                  <c:v>9.5438971549642579E-2</c:v>
                </c:pt>
                <c:pt idx="845">
                  <c:v>9.5438971549642579E-2</c:v>
                </c:pt>
                <c:pt idx="846">
                  <c:v>9.5725841190829455E-2</c:v>
                </c:pt>
                <c:pt idx="847">
                  <c:v>9.4952333928367966E-2</c:v>
                </c:pt>
                <c:pt idx="848">
                  <c:v>9.5122136823681605E-2</c:v>
                </c:pt>
                <c:pt idx="849">
                  <c:v>9.5346154212869835E-2</c:v>
                </c:pt>
                <c:pt idx="850">
                  <c:v>9.5620577548288385E-2</c:v>
                </c:pt>
                <c:pt idx="851">
                  <c:v>9.5620577548288385E-2</c:v>
                </c:pt>
                <c:pt idx="852">
                  <c:v>9.5620577548288385E-2</c:v>
                </c:pt>
                <c:pt idx="853">
                  <c:v>9.551828219921292E-2</c:v>
                </c:pt>
                <c:pt idx="854">
                  <c:v>9.5279836880919261E-2</c:v>
                </c:pt>
                <c:pt idx="855">
                  <c:v>9.4847864026102124E-2</c:v>
                </c:pt>
                <c:pt idx="856">
                  <c:v>9.4929799413333835E-2</c:v>
                </c:pt>
                <c:pt idx="857">
                  <c:v>9.4657529059861426E-2</c:v>
                </c:pt>
                <c:pt idx="858">
                  <c:v>9.4657529059861426E-2</c:v>
                </c:pt>
                <c:pt idx="859">
                  <c:v>9.4657529059861426E-2</c:v>
                </c:pt>
                <c:pt idx="860">
                  <c:v>9.5300721426461191E-2</c:v>
                </c:pt>
                <c:pt idx="861">
                  <c:v>9.5374344301382932E-2</c:v>
                </c:pt>
                <c:pt idx="862">
                  <c:v>9.5321615129446757E-2</c:v>
                </c:pt>
                <c:pt idx="863">
                  <c:v>9.5444437020988232E-2</c:v>
                </c:pt>
                <c:pt idx="864">
                  <c:v>9.5822154082023769E-2</c:v>
                </c:pt>
                <c:pt idx="865">
                  <c:v>9.5822154082023769E-2</c:v>
                </c:pt>
                <c:pt idx="866">
                  <c:v>9.5822154082023769E-2</c:v>
                </c:pt>
                <c:pt idx="867">
                  <c:v>9.6373466457214993E-2</c:v>
                </c:pt>
                <c:pt idx="868">
                  <c:v>9.6209351548970562E-2</c:v>
                </c:pt>
                <c:pt idx="869">
                  <c:v>9.6476671940724734E-2</c:v>
                </c:pt>
                <c:pt idx="870">
                  <c:v>9.6304785384785777E-2</c:v>
                </c:pt>
                <c:pt idx="871">
                  <c:v>9.6206574757318919E-2</c:v>
                </c:pt>
                <c:pt idx="872">
                  <c:v>9.6206574757318919E-2</c:v>
                </c:pt>
                <c:pt idx="873">
                  <c:v>9.6206574757318919E-2</c:v>
                </c:pt>
                <c:pt idx="874">
                  <c:v>9.631127805065974E-2</c:v>
                </c:pt>
                <c:pt idx="875">
                  <c:v>9.616124317255173E-2</c:v>
                </c:pt>
                <c:pt idx="876">
                  <c:v>9.6634229776871569E-2</c:v>
                </c:pt>
                <c:pt idx="877">
                  <c:v>9.7035563534035224E-2</c:v>
                </c:pt>
                <c:pt idx="878">
                  <c:v>9.6724895053488871E-2</c:v>
                </c:pt>
                <c:pt idx="879">
                  <c:v>9.6724895053488871E-2</c:v>
                </c:pt>
                <c:pt idx="880">
                  <c:v>9.6724895053488871E-2</c:v>
                </c:pt>
                <c:pt idx="881">
                  <c:v>9.6681877948797276E-2</c:v>
                </c:pt>
                <c:pt idx="882">
                  <c:v>9.711189232233379E-2</c:v>
                </c:pt>
                <c:pt idx="883">
                  <c:v>9.6875756841850333E-2</c:v>
                </c:pt>
                <c:pt idx="884">
                  <c:v>9.7005442005296497E-2</c:v>
                </c:pt>
                <c:pt idx="885">
                  <c:v>9.6463642853008708E-2</c:v>
                </c:pt>
                <c:pt idx="886">
                  <c:v>9.6463642853008708E-2</c:v>
                </c:pt>
                <c:pt idx="887">
                  <c:v>9.6463642853008708E-2</c:v>
                </c:pt>
                <c:pt idx="888">
                  <c:v>9.6521369831280637E-2</c:v>
                </c:pt>
                <c:pt idx="889">
                  <c:v>9.6288093977179717E-2</c:v>
                </c:pt>
                <c:pt idx="890">
                  <c:v>9.5760674921236841E-2</c:v>
                </c:pt>
                <c:pt idx="891">
                  <c:v>9.628438556119355E-2</c:v>
                </c:pt>
                <c:pt idx="892">
                  <c:v>9.6510191476219892E-2</c:v>
                </c:pt>
                <c:pt idx="893">
                  <c:v>9.6510191476219892E-2</c:v>
                </c:pt>
                <c:pt idx="894">
                  <c:v>9.6510191476219892E-2</c:v>
                </c:pt>
                <c:pt idx="895">
                  <c:v>9.6691226238131145E-2</c:v>
                </c:pt>
                <c:pt idx="896">
                  <c:v>9.6928340877589197E-2</c:v>
                </c:pt>
                <c:pt idx="897">
                  <c:v>9.7152461357608494E-2</c:v>
                </c:pt>
                <c:pt idx="898">
                  <c:v>9.6901102734549119E-2</c:v>
                </c:pt>
                <c:pt idx="899">
                  <c:v>9.7308448319483098E-2</c:v>
                </c:pt>
                <c:pt idx="900">
                  <c:v>9.7308448319483098E-2</c:v>
                </c:pt>
                <c:pt idx="901">
                  <c:v>9.7308448319483098E-2</c:v>
                </c:pt>
                <c:pt idx="902">
                  <c:v>9.708549348556339E-2</c:v>
                </c:pt>
                <c:pt idx="903">
                  <c:v>9.6982863128085267E-2</c:v>
                </c:pt>
                <c:pt idx="904">
                  <c:v>9.7158124848190419E-2</c:v>
                </c:pt>
                <c:pt idx="905">
                  <c:v>9.7184563203980681E-2</c:v>
                </c:pt>
                <c:pt idx="906">
                  <c:v>9.7082665890005346E-2</c:v>
                </c:pt>
                <c:pt idx="907">
                  <c:v>9.7082665890005346E-2</c:v>
                </c:pt>
                <c:pt idx="908">
                  <c:v>9.7082665890005346E-2</c:v>
                </c:pt>
                <c:pt idx="909">
                  <c:v>9.7044980348391471E-2</c:v>
                </c:pt>
                <c:pt idx="910">
                  <c:v>9.6338185566613027E-2</c:v>
                </c:pt>
                <c:pt idx="911">
                  <c:v>9.637532406202716E-2</c:v>
                </c:pt>
                <c:pt idx="912">
                  <c:v>9.6447826548228741E-2</c:v>
                </c:pt>
                <c:pt idx="913">
                  <c:v>9.6691226238131145E-2</c:v>
                </c:pt>
                <c:pt idx="914">
                  <c:v>9.6691226238131145E-2</c:v>
                </c:pt>
                <c:pt idx="915">
                  <c:v>9.6691226238131145E-2</c:v>
                </c:pt>
                <c:pt idx="916">
                  <c:v>9.6864496256187219E-2</c:v>
                </c:pt>
                <c:pt idx="917">
                  <c:v>9.6722088423333227E-2</c:v>
                </c:pt>
                <c:pt idx="918">
                  <c:v>9.7093034545701687E-2</c:v>
                </c:pt>
                <c:pt idx="919">
                  <c:v>9.6993210475266725E-2</c:v>
                </c:pt>
                <c:pt idx="920">
                  <c:v>9.6970637291028269E-2</c:v>
                </c:pt>
                <c:pt idx="921">
                  <c:v>9.6970637291028269E-2</c:v>
                </c:pt>
                <c:pt idx="922">
                  <c:v>9.6970637291028269E-2</c:v>
                </c:pt>
                <c:pt idx="923">
                  <c:v>9.7109063188867403E-2</c:v>
                </c:pt>
                <c:pt idx="924">
                  <c:v>9.6873879895763709E-2</c:v>
                </c:pt>
                <c:pt idx="925">
                  <c:v>9.7439295319016253E-2</c:v>
                </c:pt>
                <c:pt idx="926">
                  <c:v>9.7767957529599242E-2</c:v>
                </c:pt>
                <c:pt idx="927">
                  <c:v>9.7996942495394146E-2</c:v>
                </c:pt>
                <c:pt idx="928">
                  <c:v>9.7996942495394146E-2</c:v>
                </c:pt>
                <c:pt idx="929">
                  <c:v>9.7996942495394146E-2</c:v>
                </c:pt>
                <c:pt idx="930">
                  <c:v>9.8336152303032692E-2</c:v>
                </c:pt>
                <c:pt idx="931">
                  <c:v>9.900597996118965E-2</c:v>
                </c:pt>
                <c:pt idx="932">
                  <c:v>9.9478731447216584E-2</c:v>
                </c:pt>
                <c:pt idx="933">
                  <c:v>9.9642284199723E-2</c:v>
                </c:pt>
                <c:pt idx="934">
                  <c:v>9.9782474206230404E-2</c:v>
                </c:pt>
                <c:pt idx="935">
                  <c:v>9.9782474206230404E-2</c:v>
                </c:pt>
                <c:pt idx="936">
                  <c:v>9.9782474206230404E-2</c:v>
                </c:pt>
                <c:pt idx="937">
                  <c:v>9.9206349206349201E-2</c:v>
                </c:pt>
                <c:pt idx="938">
                  <c:v>9.9360120821906928E-2</c:v>
                </c:pt>
                <c:pt idx="939">
                  <c:v>9.9711832803198758E-2</c:v>
                </c:pt>
                <c:pt idx="940">
                  <c:v>9.963136395337252E-2</c:v>
                </c:pt>
                <c:pt idx="941">
                  <c:v>0.10026369351394168</c:v>
                </c:pt>
                <c:pt idx="942">
                  <c:v>0.10026369351394168</c:v>
                </c:pt>
                <c:pt idx="943">
                  <c:v>0.10026369351394168</c:v>
                </c:pt>
                <c:pt idx="944">
                  <c:v>0.10053080263792825</c:v>
                </c:pt>
                <c:pt idx="945">
                  <c:v>0.10084304788027913</c:v>
                </c:pt>
                <c:pt idx="946">
                  <c:v>0.10045405231647044</c:v>
                </c:pt>
                <c:pt idx="947">
                  <c:v>0.10006103723271195</c:v>
                </c:pt>
                <c:pt idx="948">
                  <c:v>9.8555181045867593E-2</c:v>
                </c:pt>
                <c:pt idx="949">
                  <c:v>9.8555181045867593E-2</c:v>
                </c:pt>
                <c:pt idx="950">
                  <c:v>9.8555181045867593E-2</c:v>
                </c:pt>
                <c:pt idx="951">
                  <c:v>9.8798608915586464E-2</c:v>
                </c:pt>
                <c:pt idx="952">
                  <c:v>9.8410667716380448E-2</c:v>
                </c:pt>
                <c:pt idx="953">
                  <c:v>9.8058442831927828E-2</c:v>
                </c:pt>
                <c:pt idx="954">
                  <c:v>9.8449421609648036E-2</c:v>
                </c:pt>
                <c:pt idx="955">
                  <c:v>9.7883753254634789E-2</c:v>
                </c:pt>
                <c:pt idx="956">
                  <c:v>9.7883753254634789E-2</c:v>
                </c:pt>
                <c:pt idx="957">
                  <c:v>9.7883753254634789E-2</c:v>
                </c:pt>
                <c:pt idx="958">
                  <c:v>9.866311479453406E-2</c:v>
                </c:pt>
                <c:pt idx="959">
                  <c:v>9.8240512422512791E-2</c:v>
                </c:pt>
                <c:pt idx="960">
                  <c:v>9.8596965185411584E-2</c:v>
                </c:pt>
                <c:pt idx="961">
                  <c:v>9.8931539374752672E-2</c:v>
                </c:pt>
                <c:pt idx="962">
                  <c:v>9.9017743979721171E-2</c:v>
                </c:pt>
                <c:pt idx="963">
                  <c:v>9.9017743979721171E-2</c:v>
                </c:pt>
                <c:pt idx="964">
                  <c:v>9.9017743979721171E-2</c:v>
                </c:pt>
                <c:pt idx="965">
                  <c:v>9.8820088147518623E-2</c:v>
                </c:pt>
                <c:pt idx="966">
                  <c:v>9.8323582911361285E-2</c:v>
                </c:pt>
                <c:pt idx="967">
                  <c:v>9.8620301975364644E-2</c:v>
                </c:pt>
                <c:pt idx="968">
                  <c:v>9.82656119490984E-2</c:v>
                </c:pt>
                <c:pt idx="969">
                  <c:v>9.7191175041306255E-2</c:v>
                </c:pt>
                <c:pt idx="970">
                  <c:v>9.7191175041306255E-2</c:v>
                </c:pt>
                <c:pt idx="971">
                  <c:v>9.7191175041306255E-2</c:v>
                </c:pt>
                <c:pt idx="972">
                  <c:v>9.6688421561518009E-2</c:v>
                </c:pt>
                <c:pt idx="973">
                  <c:v>9.6328905414647767E-2</c:v>
                </c:pt>
                <c:pt idx="974">
                  <c:v>9.6186216515173381E-2</c:v>
                </c:pt>
                <c:pt idx="975">
                  <c:v>9.5198202657933814E-2</c:v>
                </c:pt>
                <c:pt idx="976">
                  <c:v>9.5086861848298412E-2</c:v>
                </c:pt>
                <c:pt idx="977">
                  <c:v>9.5086861848298412E-2</c:v>
                </c:pt>
                <c:pt idx="978">
                  <c:v>9.5086861848298412E-2</c:v>
                </c:pt>
                <c:pt idx="979">
                  <c:v>9.5327067167451526E-2</c:v>
                </c:pt>
                <c:pt idx="980">
                  <c:v>9.5209985623292179E-2</c:v>
                </c:pt>
                <c:pt idx="981">
                  <c:v>9.4482237339380201E-2</c:v>
                </c:pt>
                <c:pt idx="982">
                  <c:v>9.3578634126256291E-2</c:v>
                </c:pt>
                <c:pt idx="983">
                  <c:v>9.4598429666067546E-2</c:v>
                </c:pt>
                <c:pt idx="984">
                  <c:v>9.4598429666067546E-2</c:v>
                </c:pt>
                <c:pt idx="985">
                  <c:v>9.4598429666067546E-2</c:v>
                </c:pt>
                <c:pt idx="986">
                  <c:v>9.3445717382772353E-2</c:v>
                </c:pt>
                <c:pt idx="987">
                  <c:v>9.2953216646062028E-2</c:v>
                </c:pt>
                <c:pt idx="988">
                  <c:v>9.210477839590317E-2</c:v>
                </c:pt>
                <c:pt idx="989">
                  <c:v>9.2322463901916618E-2</c:v>
                </c:pt>
                <c:pt idx="990">
                  <c:v>9.4137138984072E-2</c:v>
                </c:pt>
                <c:pt idx="991">
                  <c:v>9.4137138984072E-2</c:v>
                </c:pt>
                <c:pt idx="992">
                  <c:v>9.4137138984072E-2</c:v>
                </c:pt>
                <c:pt idx="993">
                  <c:v>9.4369001670331326E-2</c:v>
                </c:pt>
                <c:pt idx="994">
                  <c:v>9.319751349034007E-2</c:v>
                </c:pt>
                <c:pt idx="995">
                  <c:v>9.2685277870463059E-2</c:v>
                </c:pt>
                <c:pt idx="996">
                  <c:v>9.2925575906256677E-2</c:v>
                </c:pt>
                <c:pt idx="997">
                  <c:v>9.2712775820508075E-2</c:v>
                </c:pt>
                <c:pt idx="998">
                  <c:v>9.2712775820508075E-2</c:v>
                </c:pt>
                <c:pt idx="999">
                  <c:v>9.2712775820508075E-2</c:v>
                </c:pt>
                <c:pt idx="1000">
                  <c:v>9.1426063742251651E-2</c:v>
                </c:pt>
                <c:pt idx="1001">
                  <c:v>9.0949604823967037E-2</c:v>
                </c:pt>
                <c:pt idx="1002">
                  <c:v>9.1080487827092799E-2</c:v>
                </c:pt>
                <c:pt idx="1003">
                  <c:v>8.986340762041696E-2</c:v>
                </c:pt>
                <c:pt idx="1004">
                  <c:v>9.0000090000090002E-2</c:v>
                </c:pt>
                <c:pt idx="1005">
                  <c:v>9.0000090000090002E-2</c:v>
                </c:pt>
                <c:pt idx="1006">
                  <c:v>9.0000090000090002E-2</c:v>
                </c:pt>
                <c:pt idx="1007">
                  <c:v>8.5736087176453438E-2</c:v>
                </c:pt>
                <c:pt idx="1008">
                  <c:v>8.2291658094618955E-2</c:v>
                </c:pt>
                <c:pt idx="1009">
                  <c:v>7.6782505873861706E-2</c:v>
                </c:pt>
                <c:pt idx="1010">
                  <c:v>7.9895815856123625E-2</c:v>
                </c:pt>
                <c:pt idx="1011">
                  <c:v>7.7364650543873495E-2</c:v>
                </c:pt>
                <c:pt idx="1012">
                  <c:v>7.7364650543873495E-2</c:v>
                </c:pt>
                <c:pt idx="1013">
                  <c:v>7.7364650543873495E-2</c:v>
                </c:pt>
                <c:pt idx="1014">
                  <c:v>8.0808733807949965E-2</c:v>
                </c:pt>
                <c:pt idx="1015">
                  <c:v>8.0953961482105125E-2</c:v>
                </c:pt>
                <c:pt idx="1016">
                  <c:v>7.8567556313295983E-2</c:v>
                </c:pt>
                <c:pt idx="1017">
                  <c:v>7.5717995896084633E-2</c:v>
                </c:pt>
                <c:pt idx="1018">
                  <c:v>7.7891932732526897E-2</c:v>
                </c:pt>
                <c:pt idx="1019">
                  <c:v>7.7891932732526897E-2</c:v>
                </c:pt>
                <c:pt idx="1020">
                  <c:v>7.7891932732526897E-2</c:v>
                </c:pt>
                <c:pt idx="1021">
                  <c:v>7.8210542781166903E-2</c:v>
                </c:pt>
                <c:pt idx="1022">
                  <c:v>7.6248861032638324E-2</c:v>
                </c:pt>
                <c:pt idx="1023">
                  <c:v>7.3604640036507907E-2</c:v>
                </c:pt>
                <c:pt idx="1024">
                  <c:v>7.3151819285745642E-2</c:v>
                </c:pt>
                <c:pt idx="1025">
                  <c:v>7.4731154671070832E-2</c:v>
                </c:pt>
                <c:pt idx="1026">
                  <c:v>7.4731154671070832E-2</c:v>
                </c:pt>
                <c:pt idx="1027">
                  <c:v>7.4731154671070832E-2</c:v>
                </c:pt>
                <c:pt idx="1028">
                  <c:v>7.5072820636016946E-2</c:v>
                </c:pt>
                <c:pt idx="1029">
                  <c:v>7.4834615499745558E-2</c:v>
                </c:pt>
                <c:pt idx="1030">
                  <c:v>7.7484541833904144E-2</c:v>
                </c:pt>
                <c:pt idx="1031">
                  <c:v>7.7928959960100366E-2</c:v>
                </c:pt>
                <c:pt idx="1032">
                  <c:v>7.8538554576441572E-2</c:v>
                </c:pt>
                <c:pt idx="1033">
                  <c:v>7.8538554576441572E-2</c:v>
                </c:pt>
                <c:pt idx="1034">
                  <c:v>7.8538554576441572E-2</c:v>
                </c:pt>
                <c:pt idx="1035">
                  <c:v>7.8039035125369707E-2</c:v>
                </c:pt>
                <c:pt idx="1036">
                  <c:v>8.0200179648402412E-2</c:v>
                </c:pt>
                <c:pt idx="1037">
                  <c:v>7.9382089812896406E-2</c:v>
                </c:pt>
                <c:pt idx="1038">
                  <c:v>7.7120624368574892E-2</c:v>
                </c:pt>
                <c:pt idx="1039">
                  <c:v>7.7630710709156531E-2</c:v>
                </c:pt>
                <c:pt idx="1040">
                  <c:v>7.7630710709156531E-2</c:v>
                </c:pt>
                <c:pt idx="1041">
                  <c:v>7.7630710709156531E-2</c:v>
                </c:pt>
                <c:pt idx="1042">
                  <c:v>7.8209931097050711E-2</c:v>
                </c:pt>
                <c:pt idx="1043">
                  <c:v>7.7057037619245775E-2</c:v>
                </c:pt>
                <c:pt idx="1044">
                  <c:v>7.6252640247668577E-2</c:v>
                </c:pt>
                <c:pt idx="1045">
                  <c:v>7.6198604041573956E-2</c:v>
                </c:pt>
                <c:pt idx="1046">
                  <c:v>7.6907695384000122E-2</c:v>
                </c:pt>
                <c:pt idx="1047">
                  <c:v>7.6907695384000122E-2</c:v>
                </c:pt>
                <c:pt idx="1048">
                  <c:v>7.6907695384000122E-2</c:v>
                </c:pt>
                <c:pt idx="1049">
                  <c:v>7.6340539880298042E-2</c:v>
                </c:pt>
                <c:pt idx="1050">
                  <c:v>7.5779965292775905E-2</c:v>
                </c:pt>
                <c:pt idx="1051">
                  <c:v>7.5875988284747412E-2</c:v>
                </c:pt>
                <c:pt idx="1052">
                  <c:v>7.3706089597122521E-2</c:v>
                </c:pt>
                <c:pt idx="1053">
                  <c:v>7.1569665912799521E-2</c:v>
                </c:pt>
                <c:pt idx="1054">
                  <c:v>7.1569665912799521E-2</c:v>
                </c:pt>
                <c:pt idx="1055">
                  <c:v>7.1569665912799521E-2</c:v>
                </c:pt>
                <c:pt idx="1056">
                  <c:v>7.409657747908624E-2</c:v>
                </c:pt>
                <c:pt idx="1057">
                  <c:v>7.5082402937223611E-2</c:v>
                </c:pt>
                <c:pt idx="1058">
                  <c:v>7.5627519341738073E-2</c:v>
                </c:pt>
                <c:pt idx="1059">
                  <c:v>7.5546389260325295E-2</c:v>
                </c:pt>
                <c:pt idx="1060">
                  <c:v>7.5284197846871945E-2</c:v>
                </c:pt>
                <c:pt idx="1061">
                  <c:v>7.5284197846871945E-2</c:v>
                </c:pt>
                <c:pt idx="1062">
                  <c:v>7.5284197846871945E-2</c:v>
                </c:pt>
                <c:pt idx="1063">
                  <c:v>7.3587849174344327E-2</c:v>
                </c:pt>
                <c:pt idx="1064">
                  <c:v>7.3801827333244779E-2</c:v>
                </c:pt>
                <c:pt idx="1065">
                  <c:v>7.36545161266563E-2</c:v>
                </c:pt>
                <c:pt idx="1066">
                  <c:v>7.3977629164940523E-2</c:v>
                </c:pt>
                <c:pt idx="1067">
                  <c:v>7.2383516825548486E-2</c:v>
                </c:pt>
                <c:pt idx="1068">
                  <c:v>7.2383516825548486E-2</c:v>
                </c:pt>
                <c:pt idx="1069">
                  <c:v>7.2383516825548486E-2</c:v>
                </c:pt>
                <c:pt idx="1070">
                  <c:v>7.4296412969181852E-2</c:v>
                </c:pt>
                <c:pt idx="1071">
                  <c:v>7.3986386504883095E-2</c:v>
                </c:pt>
                <c:pt idx="1072">
                  <c:v>7.4181224732020323E-2</c:v>
                </c:pt>
                <c:pt idx="1073">
                  <c:v>7.5641248685733298E-2</c:v>
                </c:pt>
                <c:pt idx="1074">
                  <c:v>7.4127335937673733E-2</c:v>
                </c:pt>
                <c:pt idx="1075">
                  <c:v>7.4127335937673733E-2</c:v>
                </c:pt>
                <c:pt idx="1076">
                  <c:v>7.4127335937673733E-2</c:v>
                </c:pt>
                <c:pt idx="1077">
                  <c:v>7.5155195478663436E-2</c:v>
                </c:pt>
                <c:pt idx="1078">
                  <c:v>7.5649832057372829E-2</c:v>
                </c:pt>
                <c:pt idx="1079">
                  <c:v>7.6001991252170803E-2</c:v>
                </c:pt>
                <c:pt idx="1080">
                  <c:v>7.5596646532759812E-2</c:v>
                </c:pt>
                <c:pt idx="1081">
                  <c:v>7.6126674786845316E-2</c:v>
                </c:pt>
                <c:pt idx="1082">
                  <c:v>7.6126674786845316E-2</c:v>
                </c:pt>
                <c:pt idx="1083">
                  <c:v>7.6126674786845316E-2</c:v>
                </c:pt>
                <c:pt idx="1084">
                  <c:v>7.5817310608358099E-2</c:v>
                </c:pt>
                <c:pt idx="1085">
                  <c:v>7.5531553306393745E-2</c:v>
                </c:pt>
                <c:pt idx="1086">
                  <c:v>7.5187969924812026E-2</c:v>
                </c:pt>
                <c:pt idx="1087">
                  <c:v>7.4955214259479958E-2</c:v>
                </c:pt>
                <c:pt idx="1088">
                  <c:v>7.4779214369573827E-2</c:v>
                </c:pt>
                <c:pt idx="1089">
                  <c:v>7.4955214259479958E-2</c:v>
                </c:pt>
                <c:pt idx="1090">
                  <c:v>7.4955214259479958E-2</c:v>
                </c:pt>
                <c:pt idx="1091">
                  <c:v>7.4049939279049792E-2</c:v>
                </c:pt>
                <c:pt idx="1092">
                  <c:v>7.2690795164608302E-2</c:v>
                </c:pt>
                <c:pt idx="1093">
                  <c:v>7.1888917245072917E-2</c:v>
                </c:pt>
                <c:pt idx="1094">
                  <c:v>7.3058826967474205E-2</c:v>
                </c:pt>
                <c:pt idx="1095">
                  <c:v>7.262375087148501E-2</c:v>
                </c:pt>
                <c:pt idx="1096">
                  <c:v>7.262375087148501E-2</c:v>
                </c:pt>
                <c:pt idx="1097">
                  <c:v>7.262375087148501E-2</c:v>
                </c:pt>
                <c:pt idx="1098">
                  <c:v>7.3720760503365346E-2</c:v>
                </c:pt>
                <c:pt idx="1099">
                  <c:v>7.4882808404846415E-2</c:v>
                </c:pt>
                <c:pt idx="1100">
                  <c:v>7.4368794853679393E-2</c:v>
                </c:pt>
                <c:pt idx="1101">
                  <c:v>7.4000074000073995E-2</c:v>
                </c:pt>
                <c:pt idx="1102">
                  <c:v>7.2893204166575548E-2</c:v>
                </c:pt>
                <c:pt idx="1103">
                  <c:v>7.2893204166575548E-2</c:v>
                </c:pt>
                <c:pt idx="1104">
                  <c:v>7.2893204166575548E-2</c:v>
                </c:pt>
                <c:pt idx="1105">
                  <c:v>7.2534199875241179E-2</c:v>
                </c:pt>
                <c:pt idx="1106">
                  <c:v>7.2296124927703875E-2</c:v>
                </c:pt>
                <c:pt idx="1107">
                  <c:v>7.0929028414168788E-2</c:v>
                </c:pt>
                <c:pt idx="1108">
                  <c:v>7.0400225280720902E-2</c:v>
                </c:pt>
                <c:pt idx="1109">
                  <c:v>7.1849919887339325E-2</c:v>
                </c:pt>
                <c:pt idx="1110">
                  <c:v>7.1849919887339325E-2</c:v>
                </c:pt>
                <c:pt idx="1111">
                  <c:v>7.1849919887339325E-2</c:v>
                </c:pt>
                <c:pt idx="1112">
                  <c:v>7.1563007650085525E-2</c:v>
                </c:pt>
                <c:pt idx="1113">
                  <c:v>7.1715947475240072E-2</c:v>
                </c:pt>
                <c:pt idx="1114">
                  <c:v>7.1780294873451334E-2</c:v>
                </c:pt>
                <c:pt idx="1115">
                  <c:v>7.1807097413508353E-2</c:v>
                </c:pt>
                <c:pt idx="1116">
                  <c:v>7.1175390397016328E-2</c:v>
                </c:pt>
                <c:pt idx="1117">
                  <c:v>7.1175390397016328E-2</c:v>
                </c:pt>
                <c:pt idx="1118">
                  <c:v>7.1175390397016328E-2</c:v>
                </c:pt>
                <c:pt idx="1119">
                  <c:v>7.1745275573603481E-2</c:v>
                </c:pt>
                <c:pt idx="1120">
                  <c:v>7.0495016002368641E-2</c:v>
                </c:pt>
                <c:pt idx="1121">
                  <c:v>7.0838587195216976E-2</c:v>
                </c:pt>
                <c:pt idx="1122">
                  <c:v>7.0537780034986744E-2</c:v>
                </c:pt>
                <c:pt idx="1123">
                  <c:v>6.9679855902057997E-2</c:v>
                </c:pt>
                <c:pt idx="1124">
                  <c:v>6.9679855902057997E-2</c:v>
                </c:pt>
                <c:pt idx="1125">
                  <c:v>6.9679855902057997E-2</c:v>
                </c:pt>
                <c:pt idx="1126">
                  <c:v>6.9024068692753168E-2</c:v>
                </c:pt>
                <c:pt idx="1127">
                  <c:v>6.8935565926528469E-2</c:v>
                </c:pt>
                <c:pt idx="1128">
                  <c:v>6.8654912945570384E-2</c:v>
                </c:pt>
                <c:pt idx="1129">
                  <c:v>6.9828501201050219E-2</c:v>
                </c:pt>
                <c:pt idx="1130">
                  <c:v>7.0551216655731233E-2</c:v>
                </c:pt>
                <c:pt idx="1131">
                  <c:v>7.0551216655731233E-2</c:v>
                </c:pt>
                <c:pt idx="1132">
                  <c:v>7.0551216655731233E-2</c:v>
                </c:pt>
                <c:pt idx="1133">
                  <c:v>7.078593625018581E-2</c:v>
                </c:pt>
                <c:pt idx="1134">
                  <c:v>6.9894878103332586E-2</c:v>
                </c:pt>
                <c:pt idx="1135">
                  <c:v>6.87871450583315E-2</c:v>
                </c:pt>
                <c:pt idx="1136">
                  <c:v>6.832981434789441E-2</c:v>
                </c:pt>
                <c:pt idx="1137">
                  <c:v>6.9178778717840519E-2</c:v>
                </c:pt>
                <c:pt idx="1138">
                  <c:v>6.9178778717840519E-2</c:v>
                </c:pt>
                <c:pt idx="1139">
                  <c:v>6.9178778717840519E-2</c:v>
                </c:pt>
                <c:pt idx="1140">
                  <c:v>6.8748367226278376E-2</c:v>
                </c:pt>
                <c:pt idx="1141">
                  <c:v>6.8416767581398849E-2</c:v>
                </c:pt>
                <c:pt idx="1142">
                  <c:v>6.8180733488330869E-2</c:v>
                </c:pt>
                <c:pt idx="1143">
                  <c:v>6.8788091405615856E-2</c:v>
                </c:pt>
                <c:pt idx="1144">
                  <c:v>6.7394981769657428E-2</c:v>
                </c:pt>
                <c:pt idx="1145">
                  <c:v>6.7394981769657428E-2</c:v>
                </c:pt>
                <c:pt idx="1146">
                  <c:v>6.7394981769657428E-2</c:v>
                </c:pt>
                <c:pt idx="1147">
                  <c:v>6.7319667440842848E-2</c:v>
                </c:pt>
                <c:pt idx="1148">
                  <c:v>6.7420881595447735E-2</c:v>
                </c:pt>
                <c:pt idx="1149">
                  <c:v>6.7034911782056089E-2</c:v>
                </c:pt>
                <c:pt idx="1150">
                  <c:v>6.7182177911843541E-2</c:v>
                </c:pt>
                <c:pt idx="1151">
                  <c:v>6.6275201145235482E-2</c:v>
                </c:pt>
                <c:pt idx="1152">
                  <c:v>6.6275201145235482E-2</c:v>
                </c:pt>
                <c:pt idx="1153">
                  <c:v>6.6275201145235482E-2</c:v>
                </c:pt>
                <c:pt idx="1154">
                  <c:v>6.4924525239409184E-2</c:v>
                </c:pt>
                <c:pt idx="1155">
                  <c:v>6.521370531230844E-2</c:v>
                </c:pt>
                <c:pt idx="1156">
                  <c:v>6.5826717748199634E-2</c:v>
                </c:pt>
                <c:pt idx="1157">
                  <c:v>6.5287362325274698E-2</c:v>
                </c:pt>
                <c:pt idx="1158">
                  <c:v>6.5530370049999676E-2</c:v>
                </c:pt>
                <c:pt idx="1159">
                  <c:v>6.5530370049999676E-2</c:v>
                </c:pt>
                <c:pt idx="1160">
                  <c:v>6.5530370049999676E-2</c:v>
                </c:pt>
                <c:pt idx="1161">
                  <c:v>6.5041496474750896E-2</c:v>
                </c:pt>
                <c:pt idx="1162">
                  <c:v>6.5252429021670333E-2</c:v>
                </c:pt>
                <c:pt idx="1163">
                  <c:v>6.6321353486181955E-2</c:v>
                </c:pt>
                <c:pt idx="1164">
                  <c:v>6.7113193111501865E-2</c:v>
                </c:pt>
                <c:pt idx="1165">
                  <c:v>6.8574876908095952E-2</c:v>
                </c:pt>
                <c:pt idx="1166">
                  <c:v>6.8574876908095952E-2</c:v>
                </c:pt>
                <c:pt idx="1167">
                  <c:v>6.8574876908095952E-2</c:v>
                </c:pt>
                <c:pt idx="1168">
                  <c:v>7.0598534374426383E-2</c:v>
                </c:pt>
                <c:pt idx="1169">
                  <c:v>7.1225071225071226E-2</c:v>
                </c:pt>
                <c:pt idx="1170">
                  <c:v>7.0624461488481158E-2</c:v>
                </c:pt>
                <c:pt idx="1171">
                  <c:v>7.1149057274991101E-2</c:v>
                </c:pt>
                <c:pt idx="1172">
                  <c:v>7.0651405962978669E-2</c:v>
                </c:pt>
                <c:pt idx="1173">
                  <c:v>7.0651405962978669E-2</c:v>
                </c:pt>
                <c:pt idx="1174">
                  <c:v>7.0651405962978669E-2</c:v>
                </c:pt>
                <c:pt idx="1175">
                  <c:v>6.9541029207232263E-2</c:v>
                </c:pt>
                <c:pt idx="1176">
                  <c:v>7.0039782596514819E-2</c:v>
                </c:pt>
                <c:pt idx="1177">
                  <c:v>7.0186274372183777E-2</c:v>
                </c:pt>
                <c:pt idx="1178">
                  <c:v>7.0389818816606373E-2</c:v>
                </c:pt>
                <c:pt idx="1179">
                  <c:v>6.9791950196464336E-2</c:v>
                </c:pt>
                <c:pt idx="1180">
                  <c:v>6.9791950196464336E-2</c:v>
                </c:pt>
                <c:pt idx="1181">
                  <c:v>6.9791950196464336E-2</c:v>
                </c:pt>
                <c:pt idx="1182">
                  <c:v>6.9418894434687226E-2</c:v>
                </c:pt>
                <c:pt idx="1183">
                  <c:v>7.08150099495089E-2</c:v>
                </c:pt>
                <c:pt idx="1184">
                  <c:v>7.1856631648534841E-2</c:v>
                </c:pt>
                <c:pt idx="1185">
                  <c:v>7.2445394284058398E-2</c:v>
                </c:pt>
                <c:pt idx="1186">
                  <c:v>7.2975122780644081E-2</c:v>
                </c:pt>
                <c:pt idx="1187">
                  <c:v>7.2975122780644081E-2</c:v>
                </c:pt>
                <c:pt idx="1188">
                  <c:v>7.2975122780644081E-2</c:v>
                </c:pt>
                <c:pt idx="1189">
                  <c:v>7.3402576430432714E-2</c:v>
                </c:pt>
                <c:pt idx="1190">
                  <c:v>7.3459733047330111E-2</c:v>
                </c:pt>
                <c:pt idx="1191">
                  <c:v>7.4853100789700214E-2</c:v>
                </c:pt>
                <c:pt idx="1192">
                  <c:v>7.5966483587441222E-2</c:v>
                </c:pt>
                <c:pt idx="1193">
                  <c:v>7.6191637205900276E-2</c:v>
                </c:pt>
                <c:pt idx="1194">
                  <c:v>7.6191637205900276E-2</c:v>
                </c:pt>
                <c:pt idx="1195">
                  <c:v>7.6191637205900276E-2</c:v>
                </c:pt>
                <c:pt idx="1196">
                  <c:v>7.6436821145482198E-2</c:v>
                </c:pt>
                <c:pt idx="1197">
                  <c:v>7.6377273178592983E-2</c:v>
                </c:pt>
                <c:pt idx="1198">
                  <c:v>7.6016723679209433E-2</c:v>
                </c:pt>
                <c:pt idx="1199">
                  <c:v>7.6656548002330363E-2</c:v>
                </c:pt>
                <c:pt idx="1200">
                  <c:v>7.6016723679209433E-2</c:v>
                </c:pt>
                <c:pt idx="1201">
                  <c:v>7.6016723679209433E-2</c:v>
                </c:pt>
                <c:pt idx="1202">
                  <c:v>7.6016723679209433E-2</c:v>
                </c:pt>
                <c:pt idx="1203">
                  <c:v>7.5240581760178171E-2</c:v>
                </c:pt>
                <c:pt idx="1204">
                  <c:v>7.5933027070124157E-2</c:v>
                </c:pt>
                <c:pt idx="1205">
                  <c:v>7.6133050118386891E-2</c:v>
                </c:pt>
                <c:pt idx="1206">
                  <c:v>7.4924326430305388E-2</c:v>
                </c:pt>
                <c:pt idx="1207">
                  <c:v>7.542843350229303E-2</c:v>
                </c:pt>
                <c:pt idx="1208">
                  <c:v>7.542843350229303E-2</c:v>
                </c:pt>
                <c:pt idx="1209">
                  <c:v>7.542843350229303E-2</c:v>
                </c:pt>
                <c:pt idx="1210">
                  <c:v>7.2814650307641907E-2</c:v>
                </c:pt>
                <c:pt idx="1211">
                  <c:v>7.1934683307556743E-2</c:v>
                </c:pt>
                <c:pt idx="1212">
                  <c:v>7.3370263032392968E-2</c:v>
                </c:pt>
                <c:pt idx="1213">
                  <c:v>7.2513686958413398E-2</c:v>
                </c:pt>
                <c:pt idx="1214">
                  <c:v>7.2340579448041384E-2</c:v>
                </c:pt>
                <c:pt idx="1215">
                  <c:v>7.2340579448041384E-2</c:v>
                </c:pt>
                <c:pt idx="1216">
                  <c:v>7.2340579448041384E-2</c:v>
                </c:pt>
                <c:pt idx="1217">
                  <c:v>7.5066621626693683E-2</c:v>
                </c:pt>
                <c:pt idx="1218">
                  <c:v>7.5480243046382609E-2</c:v>
                </c:pt>
                <c:pt idx="1219">
                  <c:v>7.5520144998678401E-2</c:v>
                </c:pt>
                <c:pt idx="1220">
                  <c:v>7.6327138113956416E-2</c:v>
                </c:pt>
                <c:pt idx="1221">
                  <c:v>7.6321312726578897E-2</c:v>
                </c:pt>
                <c:pt idx="1222">
                  <c:v>7.6321312726578897E-2</c:v>
                </c:pt>
                <c:pt idx="1223">
                  <c:v>7.6321312726578897E-2</c:v>
                </c:pt>
                <c:pt idx="1224">
                  <c:v>7.6443832893781288E-2</c:v>
                </c:pt>
                <c:pt idx="1225">
                  <c:v>7.5542965061378656E-2</c:v>
                </c:pt>
                <c:pt idx="1226">
                  <c:v>7.5304040061749317E-2</c:v>
                </c:pt>
                <c:pt idx="1227">
                  <c:v>7.5230393078803831E-2</c:v>
                </c:pt>
                <c:pt idx="1228">
                  <c:v>7.569163229005034E-2</c:v>
                </c:pt>
                <c:pt idx="1229">
                  <c:v>7.569163229005034E-2</c:v>
                </c:pt>
                <c:pt idx="1230">
                  <c:v>7.569163229005034E-2</c:v>
                </c:pt>
                <c:pt idx="1231">
                  <c:v>7.608902415826517E-2</c:v>
                </c:pt>
                <c:pt idx="1232">
                  <c:v>7.7276766740079592E-2</c:v>
                </c:pt>
                <c:pt idx="1233">
                  <c:v>7.7763521132236862E-2</c:v>
                </c:pt>
                <c:pt idx="1234">
                  <c:v>7.613536868552287E-2</c:v>
                </c:pt>
                <c:pt idx="1235">
                  <c:v>7.6002280068402053E-2</c:v>
                </c:pt>
                <c:pt idx="1236">
                  <c:v>7.6002280068402053E-2</c:v>
                </c:pt>
                <c:pt idx="1237">
                  <c:v>7.6002280068402053E-2</c:v>
                </c:pt>
                <c:pt idx="1238">
                  <c:v>7.608902415826517E-2</c:v>
                </c:pt>
                <c:pt idx="1239">
                  <c:v>7.6112189367127145E-2</c:v>
                </c:pt>
                <c:pt idx="1240">
                  <c:v>7.5990729131046014E-2</c:v>
                </c:pt>
                <c:pt idx="1241">
                  <c:v>7.555438026519587E-2</c:v>
                </c:pt>
                <c:pt idx="1242">
                  <c:v>7.5777668321145755E-2</c:v>
                </c:pt>
                <c:pt idx="1243">
                  <c:v>7.5777668321145755E-2</c:v>
                </c:pt>
                <c:pt idx="1244">
                  <c:v>7.5777668321145755E-2</c:v>
                </c:pt>
                <c:pt idx="1245">
                  <c:v>7.5950328485170707E-2</c:v>
                </c:pt>
                <c:pt idx="1246">
                  <c:v>7.5451767457652696E-2</c:v>
                </c:pt>
                <c:pt idx="1247">
                  <c:v>7.5292700372698876E-2</c:v>
                </c:pt>
                <c:pt idx="1248">
                  <c:v>7.5508740136670818E-2</c:v>
                </c:pt>
                <c:pt idx="1249">
                  <c:v>7.5349432995516705E-2</c:v>
                </c:pt>
                <c:pt idx="1250">
                  <c:v>7.5349432995516705E-2</c:v>
                </c:pt>
                <c:pt idx="1251">
                  <c:v>7.5349432995516705E-2</c:v>
                </c:pt>
                <c:pt idx="1252">
                  <c:v>7.4263859492777834E-2</c:v>
                </c:pt>
                <c:pt idx="1253">
                  <c:v>7.4186727994361809E-2</c:v>
                </c:pt>
                <c:pt idx="1254">
                  <c:v>7.4186727994361809E-2</c:v>
                </c:pt>
                <c:pt idx="1255">
                  <c:v>7.4440763762236198E-2</c:v>
                </c:pt>
                <c:pt idx="1256">
                  <c:v>7.465193535142399E-2</c:v>
                </c:pt>
                <c:pt idx="1257">
                  <c:v>7.465193535142399E-2</c:v>
                </c:pt>
                <c:pt idx="1258">
                  <c:v>7.465193535142399E-2</c:v>
                </c:pt>
                <c:pt idx="1259">
                  <c:v>7.4474027183019917E-2</c:v>
                </c:pt>
                <c:pt idx="1260">
                  <c:v>7.4914784432707798E-2</c:v>
                </c:pt>
                <c:pt idx="1261">
                  <c:v>7.4170220656406452E-2</c:v>
                </c:pt>
                <c:pt idx="1262">
                  <c:v>7.4853100789700214E-2</c:v>
                </c:pt>
                <c:pt idx="1263">
                  <c:v>7.5010313918163748E-2</c:v>
                </c:pt>
                <c:pt idx="1264">
                  <c:v>7.5010313918163748E-2</c:v>
                </c:pt>
                <c:pt idx="1265">
                  <c:v>7.5010313918163748E-2</c:v>
                </c:pt>
                <c:pt idx="1266">
                  <c:v>7.4601812824051622E-2</c:v>
                </c:pt>
                <c:pt idx="1267">
                  <c:v>7.5055353323075766E-2</c:v>
                </c:pt>
                <c:pt idx="1268">
                  <c:v>7.5230393078803831E-2</c:v>
                </c:pt>
                <c:pt idx="1269">
                  <c:v>7.5366469457738255E-2</c:v>
                </c:pt>
                <c:pt idx="1270">
                  <c:v>7.5571509540903081E-2</c:v>
                </c:pt>
                <c:pt idx="1271">
                  <c:v>7.5571509540903081E-2</c:v>
                </c:pt>
                <c:pt idx="1272">
                  <c:v>7.5571509540903081E-2</c:v>
                </c:pt>
                <c:pt idx="1273">
                  <c:v>7.5846638097766317E-2</c:v>
                </c:pt>
                <c:pt idx="1274">
                  <c:v>7.5915733535775298E-2</c:v>
                </c:pt>
                <c:pt idx="1275">
                  <c:v>7.6286379067017587E-2</c:v>
                </c:pt>
                <c:pt idx="1276">
                  <c:v>7.5990729131046014E-2</c:v>
                </c:pt>
                <c:pt idx="1277">
                  <c:v>7.5508740136670818E-2</c:v>
                </c:pt>
                <c:pt idx="1278">
                  <c:v>7.5508740136670818E-2</c:v>
                </c:pt>
                <c:pt idx="1279">
                  <c:v>7.5508740136670818E-2</c:v>
                </c:pt>
                <c:pt idx="1280">
                  <c:v>7.5326729690030514E-2</c:v>
                </c:pt>
                <c:pt idx="1281">
                  <c:v>7.534375588623092E-2</c:v>
                </c:pt>
                <c:pt idx="1282">
                  <c:v>7.4401993973438482E-2</c:v>
                </c:pt>
                <c:pt idx="1283">
                  <c:v>7.380890873528434E-2</c:v>
                </c:pt>
                <c:pt idx="1284">
                  <c:v>7.2931480873719146E-2</c:v>
                </c:pt>
                <c:pt idx="1285">
                  <c:v>7.2931480873719146E-2</c:v>
                </c:pt>
                <c:pt idx="1286">
                  <c:v>7.2931480873719146E-2</c:v>
                </c:pt>
                <c:pt idx="1287">
                  <c:v>7.2387708567085304E-2</c:v>
                </c:pt>
                <c:pt idx="1288">
                  <c:v>7.2687624931855349E-2</c:v>
                </c:pt>
                <c:pt idx="1289">
                  <c:v>7.3532115151292321E-2</c:v>
                </c:pt>
                <c:pt idx="1290">
                  <c:v>7.3694682928626701E-2</c:v>
                </c:pt>
                <c:pt idx="1291">
                  <c:v>7.4679810313281803E-2</c:v>
                </c:pt>
                <c:pt idx="1292">
                  <c:v>7.4679810313281803E-2</c:v>
                </c:pt>
                <c:pt idx="1293">
                  <c:v>7.4679810313281803E-2</c:v>
                </c:pt>
                <c:pt idx="1294">
                  <c:v>7.5134302565836433E-2</c:v>
                </c:pt>
                <c:pt idx="1295">
                  <c:v>7.5355110960400887E-2</c:v>
                </c:pt>
                <c:pt idx="1296">
                  <c:v>7.5531553306393745E-2</c:v>
                </c:pt>
                <c:pt idx="1297">
                  <c:v>7.5990729131046014E-2</c:v>
                </c:pt>
                <c:pt idx="1298">
                  <c:v>7.5582933373644232E-2</c:v>
                </c:pt>
                <c:pt idx="1299">
                  <c:v>7.5582933373644232E-2</c:v>
                </c:pt>
                <c:pt idx="1300">
                  <c:v>7.5582933373644232E-2</c:v>
                </c:pt>
                <c:pt idx="1301">
                  <c:v>7.5817885439175101E-2</c:v>
                </c:pt>
                <c:pt idx="1302">
                  <c:v>7.5168188822490323E-2</c:v>
                </c:pt>
                <c:pt idx="1303">
                  <c:v>7.5315383167011862E-2</c:v>
                </c:pt>
                <c:pt idx="1304">
                  <c:v>7.5697361946936145E-2</c:v>
                </c:pt>
                <c:pt idx="1305">
                  <c:v>7.5685903500473037E-2</c:v>
                </c:pt>
                <c:pt idx="1306">
                  <c:v>7.5685903500473037E-2</c:v>
                </c:pt>
                <c:pt idx="1307">
                  <c:v>7.5685903500473037E-2</c:v>
                </c:pt>
                <c:pt idx="1308">
                  <c:v>7.6170164146703731E-2</c:v>
                </c:pt>
                <c:pt idx="1309">
                  <c:v>7.6344619612932776E-2</c:v>
                </c:pt>
                <c:pt idx="1310">
                  <c:v>7.6199184668724051E-2</c:v>
                </c:pt>
                <c:pt idx="1311">
                  <c:v>7.7008971545185018E-2</c:v>
                </c:pt>
                <c:pt idx="1312">
                  <c:v>7.7342511311342274E-2</c:v>
                </c:pt>
                <c:pt idx="1313">
                  <c:v>7.7342511311342274E-2</c:v>
                </c:pt>
                <c:pt idx="1314">
                  <c:v>7.7342511311342274E-2</c:v>
                </c:pt>
                <c:pt idx="1315">
                  <c:v>7.7480339363886416E-2</c:v>
                </c:pt>
                <c:pt idx="1316">
                  <c:v>7.6884634605774035E-2</c:v>
                </c:pt>
                <c:pt idx="1317">
                  <c:v>7.7157517071100648E-2</c:v>
                </c:pt>
                <c:pt idx="1318">
                  <c:v>7.7715173887701577E-2</c:v>
                </c:pt>
                <c:pt idx="1319">
                  <c:v>7.7630710709156531E-2</c:v>
                </c:pt>
                <c:pt idx="1320">
                  <c:v>7.7630710709156531E-2</c:v>
                </c:pt>
                <c:pt idx="1321">
                  <c:v>7.7630710709156531E-2</c:v>
                </c:pt>
                <c:pt idx="1322">
                  <c:v>7.6955635076378467E-2</c:v>
                </c:pt>
                <c:pt idx="1323">
                  <c:v>7.7163470812917162E-2</c:v>
                </c:pt>
                <c:pt idx="1324">
                  <c:v>7.7450334972698751E-2</c:v>
                </c:pt>
                <c:pt idx="1325">
                  <c:v>7.7697059166310561E-2</c:v>
                </c:pt>
                <c:pt idx="1326">
                  <c:v>7.7921065960182334E-2</c:v>
                </c:pt>
                <c:pt idx="1327">
                  <c:v>7.7921065960182334E-2</c:v>
                </c:pt>
                <c:pt idx="1328">
                  <c:v>7.7921065960182334E-2</c:v>
                </c:pt>
                <c:pt idx="1329">
                  <c:v>7.7866459022775947E-2</c:v>
                </c:pt>
                <c:pt idx="1330">
                  <c:v>7.7594568380213391E-2</c:v>
                </c:pt>
                <c:pt idx="1331">
                  <c:v>7.6141165721247198E-2</c:v>
                </c:pt>
                <c:pt idx="1332">
                  <c:v>7.5451767457652696E-2</c:v>
                </c:pt>
                <c:pt idx="1333">
                  <c:v>7.5349432995516705E-2</c:v>
                </c:pt>
                <c:pt idx="1334">
                  <c:v>7.5349432995516705E-2</c:v>
                </c:pt>
                <c:pt idx="1335">
                  <c:v>7.5349432995516705E-2</c:v>
                </c:pt>
                <c:pt idx="1336">
                  <c:v>7.4999062511718603E-2</c:v>
                </c:pt>
                <c:pt idx="1337">
                  <c:v>7.375991148810622E-2</c:v>
                </c:pt>
                <c:pt idx="1338">
                  <c:v>7.3488884806173063E-2</c:v>
                </c:pt>
                <c:pt idx="1339">
                  <c:v>7.3521302797485574E-2</c:v>
                </c:pt>
                <c:pt idx="1340">
                  <c:v>7.4385390709264698E-2</c:v>
                </c:pt>
                <c:pt idx="1341">
                  <c:v>7.4385390709264698E-2</c:v>
                </c:pt>
                <c:pt idx="1342">
                  <c:v>7.4385390709264698E-2</c:v>
                </c:pt>
                <c:pt idx="1343">
                  <c:v>7.4780332772480834E-2</c:v>
                </c:pt>
                <c:pt idx="1344">
                  <c:v>7.5366469457738255E-2</c:v>
                </c:pt>
                <c:pt idx="1345">
                  <c:v>7.470212527546409E-2</c:v>
                </c:pt>
                <c:pt idx="1346">
                  <c:v>7.4346678562135241E-2</c:v>
                </c:pt>
                <c:pt idx="1347">
                  <c:v>7.5060987051979736E-2</c:v>
                </c:pt>
                <c:pt idx="1348">
                  <c:v>7.5060987051979736E-2</c:v>
                </c:pt>
                <c:pt idx="1349">
                  <c:v>7.5060987051979736E-2</c:v>
                </c:pt>
                <c:pt idx="1350">
                  <c:v>7.4763560240738658E-2</c:v>
                </c:pt>
                <c:pt idx="1351">
                  <c:v>7.4982191729464256E-2</c:v>
                </c:pt>
                <c:pt idx="1352">
                  <c:v>7.5771926501231296E-2</c:v>
                </c:pt>
                <c:pt idx="1353">
                  <c:v>7.5703092471327449E-2</c:v>
                </c:pt>
                <c:pt idx="1354">
                  <c:v>7.5503038997319638E-2</c:v>
                </c:pt>
                <c:pt idx="1355">
                  <c:v>7.5503038997319638E-2</c:v>
                </c:pt>
                <c:pt idx="1356">
                  <c:v>7.5503038997319638E-2</c:v>
                </c:pt>
                <c:pt idx="1357">
                  <c:v>7.488112621213823E-2</c:v>
                </c:pt>
                <c:pt idx="1358">
                  <c:v>7.5100446847658736E-2</c:v>
                </c:pt>
                <c:pt idx="1359">
                  <c:v>7.4802707858024467E-2</c:v>
                </c:pt>
                <c:pt idx="1360">
                  <c:v>7.4346678562135241E-2</c:v>
                </c:pt>
                <c:pt idx="1361">
                  <c:v>7.3939886871973087E-2</c:v>
                </c:pt>
                <c:pt idx="1362">
                  <c:v>7.3939886871973087E-2</c:v>
                </c:pt>
                <c:pt idx="1363">
                  <c:v>7.3939886871973087E-2</c:v>
                </c:pt>
                <c:pt idx="1364">
                  <c:v>7.4104264700433506E-2</c:v>
                </c:pt>
                <c:pt idx="1365">
                  <c:v>7.3819805853910611E-2</c:v>
                </c:pt>
                <c:pt idx="1366">
                  <c:v>7.4170220656406452E-2</c:v>
                </c:pt>
                <c:pt idx="1367">
                  <c:v>7.3407964764176908E-2</c:v>
                </c:pt>
                <c:pt idx="1368">
                  <c:v>7.3070037631069382E-2</c:v>
                </c:pt>
                <c:pt idx="1369">
                  <c:v>7.3070037631069382E-2</c:v>
                </c:pt>
                <c:pt idx="1370">
                  <c:v>7.3070037631069382E-2</c:v>
                </c:pt>
                <c:pt idx="1371">
                  <c:v>7.3187689830570488E-2</c:v>
                </c:pt>
                <c:pt idx="1372">
                  <c:v>7.4115249212525477E-2</c:v>
                </c:pt>
                <c:pt idx="1373">
                  <c:v>7.4258344781494817E-2</c:v>
                </c:pt>
                <c:pt idx="1374">
                  <c:v>7.5134302565836433E-2</c:v>
                </c:pt>
                <c:pt idx="1375">
                  <c:v>7.5451767457652696E-2</c:v>
                </c:pt>
                <c:pt idx="1376">
                  <c:v>7.5451767457652696E-2</c:v>
                </c:pt>
                <c:pt idx="1377">
                  <c:v>7.5451767457652696E-2</c:v>
                </c:pt>
                <c:pt idx="1378">
                  <c:v>7.5680175578007339E-2</c:v>
                </c:pt>
                <c:pt idx="1379">
                  <c:v>7.586965593111035E-2</c:v>
                </c:pt>
                <c:pt idx="1380">
                  <c:v>7.6443832893781288E-2</c:v>
                </c:pt>
                <c:pt idx="1381">
                  <c:v>7.6402949153837343E-2</c:v>
                </c:pt>
                <c:pt idx="1382">
                  <c:v>7.6274741619312761E-2</c:v>
                </c:pt>
                <c:pt idx="1383">
                  <c:v>7.6274741619312761E-2</c:v>
                </c:pt>
                <c:pt idx="1384">
                  <c:v>7.6274741619312761E-2</c:v>
                </c:pt>
                <c:pt idx="1385">
                  <c:v>7.6432147361180106E-2</c:v>
                </c:pt>
                <c:pt idx="1386">
                  <c:v>7.7312613552901158E-2</c:v>
                </c:pt>
                <c:pt idx="1387">
                  <c:v>7.7252887326663841E-2</c:v>
                </c:pt>
                <c:pt idx="1388">
                  <c:v>7.7258855796345657E-2</c:v>
                </c:pt>
                <c:pt idx="1389">
                  <c:v>7.6872813929353884E-2</c:v>
                </c:pt>
                <c:pt idx="1390">
                  <c:v>7.6872813929353884E-2</c:v>
                </c:pt>
                <c:pt idx="1391">
                  <c:v>7.6872813929353884E-2</c:v>
                </c:pt>
                <c:pt idx="1392">
                  <c:v>7.6094814138416469E-2</c:v>
                </c:pt>
                <c:pt idx="1393">
                  <c:v>7.5503038997319638E-2</c:v>
                </c:pt>
                <c:pt idx="1394">
                  <c:v>7.5224733892503851E-2</c:v>
                </c:pt>
                <c:pt idx="1395">
                  <c:v>7.613536868552287E-2</c:v>
                </c:pt>
                <c:pt idx="1396">
                  <c:v>7.603695395962437E-2</c:v>
                </c:pt>
                <c:pt idx="1397">
                  <c:v>7.603695395962437E-2</c:v>
                </c:pt>
                <c:pt idx="1398">
                  <c:v>7.603695395962437E-2</c:v>
                </c:pt>
                <c:pt idx="1399">
                  <c:v>7.6344619612932776E-2</c:v>
                </c:pt>
                <c:pt idx="1400">
                  <c:v>7.5264366085876638E-2</c:v>
                </c:pt>
                <c:pt idx="1401">
                  <c:v>7.5457460856442185E-2</c:v>
                </c:pt>
                <c:pt idx="1402">
                  <c:v>7.4954090619495553E-2</c:v>
                </c:pt>
                <c:pt idx="1403">
                  <c:v>7.4780332772480834E-2</c:v>
                </c:pt>
                <c:pt idx="1404">
                  <c:v>7.4780332772480834E-2</c:v>
                </c:pt>
                <c:pt idx="1405">
                  <c:v>7.4780332772480834E-2</c:v>
                </c:pt>
                <c:pt idx="1406">
                  <c:v>7.5117370892018781E-2</c:v>
                </c:pt>
                <c:pt idx="1407">
                  <c:v>7.5451767457652696E-2</c:v>
                </c:pt>
                <c:pt idx="1408">
                  <c:v>7.5944560470856279E-2</c:v>
                </c:pt>
                <c:pt idx="1409">
                  <c:v>7.5542965061378656E-2</c:v>
                </c:pt>
                <c:pt idx="1410">
                  <c:v>7.6379606645025785E-2</c:v>
                </c:pt>
                <c:pt idx="1411">
                  <c:v>7.6379606645025785E-2</c:v>
                </c:pt>
                <c:pt idx="1412">
                  <c:v>7.6379606645025785E-2</c:v>
                </c:pt>
                <c:pt idx="1413">
                  <c:v>7.692011845698242E-2</c:v>
                </c:pt>
                <c:pt idx="1414">
                  <c:v>7.6309664619023998E-2</c:v>
                </c:pt>
                <c:pt idx="1415">
                  <c:v>7.712181390506305E-2</c:v>
                </c:pt>
                <c:pt idx="1416">
                  <c:v>7.6578473791017343E-2</c:v>
                </c:pt>
                <c:pt idx="1417">
                  <c:v>7.6437989680871399E-2</c:v>
                </c:pt>
                <c:pt idx="1418">
                  <c:v>7.6437989680871399E-2</c:v>
                </c:pt>
                <c:pt idx="1419">
                  <c:v>7.6437989680871399E-2</c:v>
                </c:pt>
                <c:pt idx="1420">
                  <c:v>7.6908286867910014E-2</c:v>
                </c:pt>
                <c:pt idx="1421">
                  <c:v>7.7336529909902946E-2</c:v>
                </c:pt>
                <c:pt idx="1422">
                  <c:v>7.7703096468394267E-2</c:v>
                </c:pt>
                <c:pt idx="1423">
                  <c:v>7.7133711288518647E-2</c:v>
                </c:pt>
                <c:pt idx="1424">
                  <c:v>7.7384407041981046E-2</c:v>
                </c:pt>
                <c:pt idx="1425">
                  <c:v>7.7384407041981046E-2</c:v>
                </c:pt>
                <c:pt idx="1426">
                  <c:v>7.7384407041981046E-2</c:v>
                </c:pt>
                <c:pt idx="1427">
                  <c:v>7.7450334972698751E-2</c:v>
                </c:pt>
                <c:pt idx="1428">
                  <c:v>7.7830096898470646E-2</c:v>
                </c:pt>
                <c:pt idx="1429">
                  <c:v>7.8287078717657652E-2</c:v>
                </c:pt>
                <c:pt idx="1430">
                  <c:v>7.8992061297839575E-2</c:v>
                </c:pt>
                <c:pt idx="1431">
                  <c:v>7.9079514451781269E-2</c:v>
                </c:pt>
                <c:pt idx="1432">
                  <c:v>7.9079514451781269E-2</c:v>
                </c:pt>
                <c:pt idx="1433">
                  <c:v>7.9079514451781269E-2</c:v>
                </c:pt>
                <c:pt idx="1434">
                  <c:v>7.8861243641812226E-2</c:v>
                </c:pt>
                <c:pt idx="1435">
                  <c:v>7.7739339993003462E-2</c:v>
                </c:pt>
                <c:pt idx="1436">
                  <c:v>7.7098030145329788E-2</c:v>
                </c:pt>
                <c:pt idx="1437">
                  <c:v>7.7014902383611222E-2</c:v>
                </c:pt>
                <c:pt idx="1438">
                  <c:v>7.7234987449314535E-2</c:v>
                </c:pt>
                <c:pt idx="1439">
                  <c:v>7.7234987449314535E-2</c:v>
                </c:pt>
                <c:pt idx="1440">
                  <c:v>7.7234987449314535E-2</c:v>
                </c:pt>
                <c:pt idx="1441">
                  <c:v>7.8048780487804878E-2</c:v>
                </c:pt>
                <c:pt idx="1442">
                  <c:v>7.8631806565755857E-2</c:v>
                </c:pt>
                <c:pt idx="1443">
                  <c:v>7.8761863505690546E-2</c:v>
                </c:pt>
                <c:pt idx="1444">
                  <c:v>7.7252887326663841E-2</c:v>
                </c:pt>
                <c:pt idx="1445">
                  <c:v>7.7396385588792999E-2</c:v>
                </c:pt>
                <c:pt idx="1446">
                  <c:v>7.7396385588792999E-2</c:v>
                </c:pt>
                <c:pt idx="1447">
                  <c:v>7.7396385588792999E-2</c:v>
                </c:pt>
                <c:pt idx="1448">
                  <c:v>7.8018334308562504E-2</c:v>
                </c:pt>
                <c:pt idx="1449">
                  <c:v>7.7258855796345657E-2</c:v>
                </c:pt>
                <c:pt idx="1450">
                  <c:v>7.7534405892614844E-2</c:v>
                </c:pt>
                <c:pt idx="1451">
                  <c:v>7.764879450246534E-2</c:v>
                </c:pt>
                <c:pt idx="1452">
                  <c:v>7.7697059166310561E-2</c:v>
                </c:pt>
                <c:pt idx="1453">
                  <c:v>7.7697059166310561E-2</c:v>
                </c:pt>
                <c:pt idx="1454">
                  <c:v>7.7697059166310561E-2</c:v>
                </c:pt>
                <c:pt idx="1455">
                  <c:v>7.7384407041981046E-2</c:v>
                </c:pt>
                <c:pt idx="1456">
                  <c:v>7.6578473791017343E-2</c:v>
                </c:pt>
                <c:pt idx="1457">
                  <c:v>7.6654785174964546E-2</c:v>
                </c:pt>
                <c:pt idx="1458">
                  <c:v>7.6566747061751081E-2</c:v>
                </c:pt>
                <c:pt idx="1459">
                  <c:v>7.6332964390672109E-2</c:v>
                </c:pt>
                <c:pt idx="1460">
                  <c:v>7.6332964390672109E-2</c:v>
                </c:pt>
                <c:pt idx="1461">
                  <c:v>7.6332964390672109E-2</c:v>
                </c:pt>
                <c:pt idx="1462">
                  <c:v>7.7360461068347958E-2</c:v>
                </c:pt>
                <c:pt idx="1463">
                  <c:v>7.7993994462426386E-2</c:v>
                </c:pt>
                <c:pt idx="1464">
                  <c:v>7.8422146414147353E-2</c:v>
                </c:pt>
                <c:pt idx="1465">
                  <c:v>7.8360694275751278E-2</c:v>
                </c:pt>
                <c:pt idx="1466">
                  <c:v>7.8570025535258298E-2</c:v>
                </c:pt>
                <c:pt idx="1467">
                  <c:v>7.8570025535258298E-2</c:v>
                </c:pt>
                <c:pt idx="1468">
                  <c:v>7.8570025535258298E-2</c:v>
                </c:pt>
                <c:pt idx="1469">
                  <c:v>7.9010784972148695E-2</c:v>
                </c:pt>
                <c:pt idx="1470">
                  <c:v>7.8743257608567263E-2</c:v>
                </c:pt>
                <c:pt idx="1471">
                  <c:v>7.8262570925454897E-2</c:v>
                </c:pt>
                <c:pt idx="1472">
                  <c:v>7.8514505554901276E-2</c:v>
                </c:pt>
                <c:pt idx="1473">
                  <c:v>7.8911027816137305E-2</c:v>
                </c:pt>
                <c:pt idx="1474">
                  <c:v>7.8911027816137305E-2</c:v>
                </c:pt>
                <c:pt idx="1475">
                  <c:v>7.8911027816137305E-2</c:v>
                </c:pt>
                <c:pt idx="1476">
                  <c:v>7.8979583777593496E-2</c:v>
                </c:pt>
                <c:pt idx="1477">
                  <c:v>7.9060758192671068E-2</c:v>
                </c:pt>
                <c:pt idx="1478">
                  <c:v>7.8465220291105961E-2</c:v>
                </c:pt>
                <c:pt idx="1479">
                  <c:v>7.8360694275751278E-2</c:v>
                </c:pt>
                <c:pt idx="1480">
                  <c:v>7.732456988208003E-2</c:v>
                </c:pt>
                <c:pt idx="1481">
                  <c:v>7.732456988208003E-2</c:v>
                </c:pt>
                <c:pt idx="1482">
                  <c:v>7.732456988208003E-2</c:v>
                </c:pt>
                <c:pt idx="1483">
                  <c:v>7.7432343489875724E-2</c:v>
                </c:pt>
                <c:pt idx="1484">
                  <c:v>7.772725506198748E-2</c:v>
                </c:pt>
                <c:pt idx="1485">
                  <c:v>7.7270795502839704E-2</c:v>
                </c:pt>
                <c:pt idx="1486">
                  <c:v>7.7127762137981559E-2</c:v>
                </c:pt>
                <c:pt idx="1487">
                  <c:v>7.6860996887129621E-2</c:v>
                </c:pt>
                <c:pt idx="1488">
                  <c:v>7.6860996887129621E-2</c:v>
                </c:pt>
                <c:pt idx="1489">
                  <c:v>7.6860996887129621E-2</c:v>
                </c:pt>
                <c:pt idx="1490">
                  <c:v>7.7240953153361908E-2</c:v>
                </c:pt>
                <c:pt idx="1491">
                  <c:v>7.7678952887715078E-2</c:v>
                </c:pt>
                <c:pt idx="1492">
                  <c:v>7.7276766740079592E-2</c:v>
                </c:pt>
                <c:pt idx="1493">
                  <c:v>7.6601938029032132E-2</c:v>
                </c:pt>
                <c:pt idx="1494">
                  <c:v>7.5950328485170707E-2</c:v>
                </c:pt>
                <c:pt idx="1495">
                  <c:v>7.5950328485170707E-2</c:v>
                </c:pt>
                <c:pt idx="1496">
                  <c:v>7.5950328485170707E-2</c:v>
                </c:pt>
                <c:pt idx="1497">
                  <c:v>7.5984954978914165E-2</c:v>
                </c:pt>
                <c:pt idx="1498">
                  <c:v>7.6054302772179339E-2</c:v>
                </c:pt>
                <c:pt idx="1499">
                  <c:v>7.6584338502776184E-2</c:v>
                </c:pt>
                <c:pt idx="1500">
                  <c:v>7.6572609977411082E-2</c:v>
                </c:pt>
                <c:pt idx="1501">
                  <c:v>7.7032700381311867E-2</c:v>
                </c:pt>
                <c:pt idx="1502">
                  <c:v>7.7032700381311867E-2</c:v>
                </c:pt>
                <c:pt idx="1503">
                  <c:v>7.7032700381311867E-2</c:v>
                </c:pt>
                <c:pt idx="1504">
                  <c:v>7.7270795502839704E-2</c:v>
                </c:pt>
                <c:pt idx="1505">
                  <c:v>7.772725506198748E-2</c:v>
                </c:pt>
                <c:pt idx="1506">
                  <c:v>7.7558459688990583E-2</c:v>
                </c:pt>
                <c:pt idx="1507">
                  <c:v>7.7842213832561388E-2</c:v>
                </c:pt>
                <c:pt idx="1508">
                  <c:v>7.7860396309417212E-2</c:v>
                </c:pt>
                <c:pt idx="1509">
                  <c:v>7.7860396309417212E-2</c:v>
                </c:pt>
                <c:pt idx="1510">
                  <c:v>7.7860396309417212E-2</c:v>
                </c:pt>
                <c:pt idx="1511">
                  <c:v>7.816469300816821E-2</c:v>
                </c:pt>
                <c:pt idx="1512">
                  <c:v>7.7769568767741187E-2</c:v>
                </c:pt>
                <c:pt idx="1513">
                  <c:v>7.7878587282426692E-2</c:v>
                </c:pt>
                <c:pt idx="1514">
                  <c:v>7.7751428682502038E-2</c:v>
                </c:pt>
                <c:pt idx="1515">
                  <c:v>7.8446754265542262E-2</c:v>
                </c:pt>
                <c:pt idx="1516">
                  <c:v>7.8446754265542262E-2</c:v>
                </c:pt>
                <c:pt idx="1517">
                  <c:v>7.8446754265542262E-2</c:v>
                </c:pt>
                <c:pt idx="1518">
                  <c:v>7.8483695012361174E-2</c:v>
                </c:pt>
                <c:pt idx="1519">
                  <c:v>7.8637990012975265E-2</c:v>
                </c:pt>
                <c:pt idx="1520">
                  <c:v>7.8836375103472744E-2</c:v>
                </c:pt>
                <c:pt idx="1521">
                  <c:v>7.8706072173468172E-2</c:v>
                </c:pt>
                <c:pt idx="1522">
                  <c:v>7.8992061297839575E-2</c:v>
                </c:pt>
                <c:pt idx="1523">
                  <c:v>7.8992061297839575E-2</c:v>
                </c:pt>
                <c:pt idx="1524">
                  <c:v>7.8992061297839575E-2</c:v>
                </c:pt>
                <c:pt idx="1525">
                  <c:v>7.8911027816137305E-2</c:v>
                </c:pt>
                <c:pt idx="1526">
                  <c:v>7.8998301536516963E-2</c:v>
                </c:pt>
                <c:pt idx="1527">
                  <c:v>7.9412348620210446E-2</c:v>
                </c:pt>
                <c:pt idx="1528">
                  <c:v>7.9298996867689625E-2</c:v>
                </c:pt>
                <c:pt idx="1529">
                  <c:v>7.9665405297749445E-2</c:v>
                </c:pt>
                <c:pt idx="1530">
                  <c:v>7.9665405297749445E-2</c:v>
                </c:pt>
                <c:pt idx="1531">
                  <c:v>7.9665405297749445E-2</c:v>
                </c:pt>
                <c:pt idx="1532">
                  <c:v>7.9557659413660053E-2</c:v>
                </c:pt>
                <c:pt idx="1533">
                  <c:v>7.9862636265623135E-2</c:v>
                </c:pt>
                <c:pt idx="1534">
                  <c:v>8.0099323160719285E-2</c:v>
                </c:pt>
                <c:pt idx="1535">
                  <c:v>8.016353360856146E-2</c:v>
                </c:pt>
                <c:pt idx="1536">
                  <c:v>7.953234978327435E-2</c:v>
                </c:pt>
                <c:pt idx="1537">
                  <c:v>7.953234978327435E-2</c:v>
                </c:pt>
                <c:pt idx="1538">
                  <c:v>7.953234978327435E-2</c:v>
                </c:pt>
                <c:pt idx="1539">
                  <c:v>7.9380829529668587E-2</c:v>
                </c:pt>
                <c:pt idx="1540">
                  <c:v>7.977344342068525E-2</c:v>
                </c:pt>
                <c:pt idx="1541">
                  <c:v>7.9811644518935312E-2</c:v>
                </c:pt>
                <c:pt idx="1542">
                  <c:v>8.0067256495456179E-2</c:v>
                </c:pt>
                <c:pt idx="1543">
                  <c:v>7.9735278874137866E-2</c:v>
                </c:pt>
                <c:pt idx="1544">
                  <c:v>7.9735278874137866E-2</c:v>
                </c:pt>
                <c:pt idx="1545">
                  <c:v>7.9735278874137866E-2</c:v>
                </c:pt>
                <c:pt idx="1546">
                  <c:v>8.0311609043087179E-2</c:v>
                </c:pt>
                <c:pt idx="1547">
                  <c:v>8.0525023150944161E-2</c:v>
                </c:pt>
                <c:pt idx="1548">
                  <c:v>8.1086559902696129E-2</c:v>
                </c:pt>
                <c:pt idx="1549">
                  <c:v>8.1257871856336081E-2</c:v>
                </c:pt>
                <c:pt idx="1550">
                  <c:v>8.1317340922951828E-2</c:v>
                </c:pt>
                <c:pt idx="1551">
                  <c:v>8.1317340922951828E-2</c:v>
                </c:pt>
                <c:pt idx="1552">
                  <c:v>8.1317340922951828E-2</c:v>
                </c:pt>
                <c:pt idx="1553">
                  <c:v>8.1556090201035769E-2</c:v>
                </c:pt>
                <c:pt idx="1554">
                  <c:v>8.1682662854809074E-2</c:v>
                </c:pt>
                <c:pt idx="1555">
                  <c:v>8.1836409018372275E-2</c:v>
                </c:pt>
                <c:pt idx="1556">
                  <c:v>8.1622658449985716E-2</c:v>
                </c:pt>
                <c:pt idx="1557">
                  <c:v>8.2031089783027769E-2</c:v>
                </c:pt>
                <c:pt idx="1558">
                  <c:v>8.2031089783027769E-2</c:v>
                </c:pt>
                <c:pt idx="1559">
                  <c:v>8.2031089783027769E-2</c:v>
                </c:pt>
                <c:pt idx="1560">
                  <c:v>8.2152392688437048E-2</c:v>
                </c:pt>
                <c:pt idx="1561">
                  <c:v>8.1883316274309101E-2</c:v>
                </c:pt>
                <c:pt idx="1562">
                  <c:v>8.2071484262792899E-2</c:v>
                </c:pt>
                <c:pt idx="1563">
                  <c:v>8.1997458078799559E-2</c:v>
                </c:pt>
                <c:pt idx="1564">
                  <c:v>8.1843106764332776E-2</c:v>
                </c:pt>
                <c:pt idx="1565">
                  <c:v>8.1843106764332776E-2</c:v>
                </c:pt>
                <c:pt idx="1566">
                  <c:v>8.1843106764332776E-2</c:v>
                </c:pt>
                <c:pt idx="1567">
                  <c:v>8.1290899483802789E-2</c:v>
                </c:pt>
                <c:pt idx="1568">
                  <c:v>8.1789555473765999E-2</c:v>
                </c:pt>
                <c:pt idx="1569">
                  <c:v>8.1990735046939697E-2</c:v>
                </c:pt>
                <c:pt idx="1570">
                  <c:v>8.1662651586297014E-2</c:v>
                </c:pt>
                <c:pt idx="1571">
                  <c:v>8.2031089783027769E-2</c:v>
                </c:pt>
                <c:pt idx="1572">
                  <c:v>8.2031089783027769E-2</c:v>
                </c:pt>
                <c:pt idx="1573">
                  <c:v>8.2031089783027769E-2</c:v>
                </c:pt>
                <c:pt idx="1574">
                  <c:v>8.2246987704075333E-2</c:v>
                </c:pt>
                <c:pt idx="1575">
                  <c:v>8.1496271545576787E-2</c:v>
                </c:pt>
                <c:pt idx="1576">
                  <c:v>8.0609407117810644E-2</c:v>
                </c:pt>
                <c:pt idx="1577">
                  <c:v>8.1596018114316021E-2</c:v>
                </c:pt>
                <c:pt idx="1578">
                  <c:v>8.1655983342179397E-2</c:v>
                </c:pt>
                <c:pt idx="1579">
                  <c:v>8.1655983342179397E-2</c:v>
                </c:pt>
                <c:pt idx="1580">
                  <c:v>8.1655983342179397E-2</c:v>
                </c:pt>
                <c:pt idx="1581">
                  <c:v>8.152284677780948E-2</c:v>
                </c:pt>
                <c:pt idx="1582">
                  <c:v>8.0402010050251257E-2</c:v>
                </c:pt>
                <c:pt idx="1583">
                  <c:v>7.8886127874413278E-2</c:v>
                </c:pt>
                <c:pt idx="1584">
                  <c:v>7.8085347284582052E-2</c:v>
                </c:pt>
                <c:pt idx="1585">
                  <c:v>7.7223058805359276E-2</c:v>
                </c:pt>
                <c:pt idx="1586">
                  <c:v>7.7223058805359276E-2</c:v>
                </c:pt>
                <c:pt idx="1587">
                  <c:v>7.7223058805359276E-2</c:v>
                </c:pt>
                <c:pt idx="1588">
                  <c:v>7.9818014925968794E-2</c:v>
                </c:pt>
                <c:pt idx="1589">
                  <c:v>7.9888156580786893E-2</c:v>
                </c:pt>
                <c:pt idx="1590">
                  <c:v>8.0402010050251257E-2</c:v>
                </c:pt>
                <c:pt idx="1591">
                  <c:v>8.1053698074974673E-2</c:v>
                </c:pt>
                <c:pt idx="1592">
                  <c:v>7.9305285697291727E-2</c:v>
                </c:pt>
                <c:pt idx="1593">
                  <c:v>7.9305285697291727E-2</c:v>
                </c:pt>
                <c:pt idx="1594">
                  <c:v>7.9305285697291727E-2</c:v>
                </c:pt>
                <c:pt idx="1595">
                  <c:v>7.8650359825396213E-2</c:v>
                </c:pt>
                <c:pt idx="1596">
                  <c:v>7.9443892750744788E-2</c:v>
                </c:pt>
                <c:pt idx="1597">
                  <c:v>7.7312613552901158E-2</c:v>
                </c:pt>
                <c:pt idx="1598">
                  <c:v>7.6286379067017587E-2</c:v>
                </c:pt>
                <c:pt idx="1599">
                  <c:v>7.6943792559535262E-2</c:v>
                </c:pt>
                <c:pt idx="1600">
                  <c:v>7.6943792559535262E-2</c:v>
                </c:pt>
                <c:pt idx="1601">
                  <c:v>7.6943792559535262E-2</c:v>
                </c:pt>
                <c:pt idx="1602">
                  <c:v>7.7044570283909236E-2</c:v>
                </c:pt>
                <c:pt idx="1603">
                  <c:v>7.582938388625593E-2</c:v>
                </c:pt>
                <c:pt idx="1604">
                  <c:v>7.7014902383611222E-2</c:v>
                </c:pt>
                <c:pt idx="1605">
                  <c:v>7.7848273714530389E-2</c:v>
                </c:pt>
                <c:pt idx="1606">
                  <c:v>7.7697059166310561E-2</c:v>
                </c:pt>
                <c:pt idx="1607">
                  <c:v>7.7697059166310561E-2</c:v>
                </c:pt>
                <c:pt idx="1608">
                  <c:v>7.7697059166310561E-2</c:v>
                </c:pt>
                <c:pt idx="1609">
                  <c:v>7.7420353811016918E-2</c:v>
                </c:pt>
                <c:pt idx="1610">
                  <c:v>7.7594568380213391E-2</c:v>
                </c:pt>
                <c:pt idx="1611">
                  <c:v>7.7787717319435262E-2</c:v>
                </c:pt>
                <c:pt idx="1612">
                  <c:v>7.8428296929532168E-2</c:v>
                </c:pt>
                <c:pt idx="1613">
                  <c:v>7.7636737704281672E-2</c:v>
                </c:pt>
                <c:pt idx="1614">
                  <c:v>7.7636737704281672E-2</c:v>
                </c:pt>
                <c:pt idx="1615">
                  <c:v>7.7636737704281672E-2</c:v>
                </c:pt>
                <c:pt idx="1616">
                  <c:v>7.7354476890350021E-2</c:v>
                </c:pt>
                <c:pt idx="1617">
                  <c:v>7.7396385588792999E-2</c:v>
                </c:pt>
                <c:pt idx="1618">
                  <c:v>7.8158583766462161E-2</c:v>
                </c:pt>
                <c:pt idx="1619">
                  <c:v>7.8465220291105961E-2</c:v>
                </c:pt>
                <c:pt idx="1620">
                  <c:v>7.8867463228045262E-2</c:v>
                </c:pt>
                <c:pt idx="1621">
                  <c:v>7.8867463228045262E-2</c:v>
                </c:pt>
                <c:pt idx="1622">
                  <c:v>7.8867463228045262E-2</c:v>
                </c:pt>
                <c:pt idx="1623">
                  <c:v>7.9488096657525528E-2</c:v>
                </c:pt>
                <c:pt idx="1624">
                  <c:v>7.9431272091822561E-2</c:v>
                </c:pt>
                <c:pt idx="1625">
                  <c:v>7.9450204584276804E-2</c:v>
                </c:pt>
                <c:pt idx="1626">
                  <c:v>7.9406042799857066E-2</c:v>
                </c:pt>
                <c:pt idx="1627">
                  <c:v>7.9735278874137866E-2</c:v>
                </c:pt>
                <c:pt idx="1628">
                  <c:v>7.9735278874137866E-2</c:v>
                </c:pt>
                <c:pt idx="1629">
                  <c:v>7.9735278874137866E-2</c:v>
                </c:pt>
                <c:pt idx="1630">
                  <c:v>8.0285817510336796E-2</c:v>
                </c:pt>
                <c:pt idx="1631">
                  <c:v>7.9881774973039901E-2</c:v>
                </c:pt>
                <c:pt idx="1632">
                  <c:v>7.8823946715012014E-2</c:v>
                </c:pt>
                <c:pt idx="1633">
                  <c:v>7.8613262057309077E-2</c:v>
                </c:pt>
                <c:pt idx="1634">
                  <c:v>7.8712267306859776E-2</c:v>
                </c:pt>
                <c:pt idx="1635">
                  <c:v>7.8712267306859776E-2</c:v>
                </c:pt>
                <c:pt idx="1636">
                  <c:v>7.8712267306859776E-2</c:v>
                </c:pt>
                <c:pt idx="1637">
                  <c:v>7.906700929037358E-2</c:v>
                </c:pt>
                <c:pt idx="1638">
                  <c:v>7.7866459022775947E-2</c:v>
                </c:pt>
                <c:pt idx="1639">
                  <c:v>7.787252268037223E-2</c:v>
                </c:pt>
                <c:pt idx="1640">
                  <c:v>7.6566747061751081E-2</c:v>
                </c:pt>
                <c:pt idx="1641">
                  <c:v>7.6478910940308217E-2</c:v>
                </c:pt>
                <c:pt idx="1642">
                  <c:v>7.6478910940308217E-2</c:v>
                </c:pt>
                <c:pt idx="1643">
                  <c:v>7.6478910940308217E-2</c:v>
                </c:pt>
                <c:pt idx="1644">
                  <c:v>7.6426305934502656E-2</c:v>
                </c:pt>
                <c:pt idx="1645">
                  <c:v>7.7300660920650868E-2</c:v>
                </c:pt>
                <c:pt idx="1646">
                  <c:v>7.7468334818143081E-2</c:v>
                </c:pt>
                <c:pt idx="1647">
                  <c:v>7.798183023355558E-2</c:v>
                </c:pt>
                <c:pt idx="1648">
                  <c:v>7.8195253548109619E-2</c:v>
                </c:pt>
                <c:pt idx="1649">
                  <c:v>7.8195253548109619E-2</c:v>
                </c:pt>
                <c:pt idx="1650">
                  <c:v>7.8195253548109619E-2</c:v>
                </c:pt>
                <c:pt idx="1651">
                  <c:v>7.7933211237969063E-2</c:v>
                </c:pt>
                <c:pt idx="1652">
                  <c:v>7.8687492623047556E-2</c:v>
                </c:pt>
                <c:pt idx="1653">
                  <c:v>7.8656546191056748E-2</c:v>
                </c:pt>
                <c:pt idx="1654">
                  <c:v>7.8496016327171403E-2</c:v>
                </c:pt>
                <c:pt idx="1655">
                  <c:v>7.757049218477291E-2</c:v>
                </c:pt>
                <c:pt idx="1656">
                  <c:v>7.757049218477291E-2</c:v>
                </c:pt>
                <c:pt idx="1657">
                  <c:v>7.757049218477291E-2</c:v>
                </c:pt>
                <c:pt idx="1658">
                  <c:v>7.7396385588792999E-2</c:v>
                </c:pt>
                <c:pt idx="1659">
                  <c:v>7.7896786757546244E-2</c:v>
                </c:pt>
                <c:pt idx="1660">
                  <c:v>7.8189139528519483E-2</c:v>
                </c:pt>
                <c:pt idx="1661">
                  <c:v>7.8459063983366675E-2</c:v>
                </c:pt>
                <c:pt idx="1662">
                  <c:v>7.8299338370590776E-2</c:v>
                </c:pt>
                <c:pt idx="1663">
                  <c:v>7.8299338370590776E-2</c:v>
                </c:pt>
                <c:pt idx="1664">
                  <c:v>7.8299338370590776E-2</c:v>
                </c:pt>
                <c:pt idx="1665">
                  <c:v>7.8780478197502654E-2</c:v>
                </c:pt>
                <c:pt idx="1666">
                  <c:v>7.9023272353708165E-2</c:v>
                </c:pt>
                <c:pt idx="1667">
                  <c:v>7.8873683795401661E-2</c:v>
                </c:pt>
                <c:pt idx="1668">
                  <c:v>7.8823946715012014E-2</c:v>
                </c:pt>
                <c:pt idx="1669">
                  <c:v>7.900454276120876E-2</c:v>
                </c:pt>
                <c:pt idx="1670">
                  <c:v>7.900454276120876E-2</c:v>
                </c:pt>
                <c:pt idx="1671">
                  <c:v>7.900454276120876E-2</c:v>
                </c:pt>
                <c:pt idx="1672">
                  <c:v>7.9551330496002548E-2</c:v>
                </c:pt>
                <c:pt idx="1673">
                  <c:v>7.9418655442163366E-2</c:v>
                </c:pt>
                <c:pt idx="1674">
                  <c:v>7.9684449579664529E-2</c:v>
                </c:pt>
                <c:pt idx="1675">
                  <c:v>7.9767080126031981E-2</c:v>
                </c:pt>
                <c:pt idx="1676">
                  <c:v>7.8929713090492917E-2</c:v>
                </c:pt>
                <c:pt idx="1677">
                  <c:v>7.8929713090492917E-2</c:v>
                </c:pt>
                <c:pt idx="1678">
                  <c:v>7.8929713090492917E-2</c:v>
                </c:pt>
                <c:pt idx="1679">
                  <c:v>7.9110794667932444E-2</c:v>
                </c:pt>
                <c:pt idx="1680">
                  <c:v>7.8749458597472149E-2</c:v>
                </c:pt>
                <c:pt idx="1681">
                  <c:v>7.8440600855002554E-2</c:v>
                </c:pt>
                <c:pt idx="1682">
                  <c:v>7.8625624090891216E-2</c:v>
                </c:pt>
                <c:pt idx="1683">
                  <c:v>7.8625624090891216E-2</c:v>
                </c:pt>
                <c:pt idx="1684">
                  <c:v>7.8625624090891216E-2</c:v>
                </c:pt>
                <c:pt idx="1685">
                  <c:v>7.8625624090891216E-2</c:v>
                </c:pt>
                <c:pt idx="1686">
                  <c:v>7.9010784972148695E-2</c:v>
                </c:pt>
                <c:pt idx="1687">
                  <c:v>7.9399737980864665E-2</c:v>
                </c:pt>
                <c:pt idx="1688">
                  <c:v>7.9324158172371387E-2</c:v>
                </c:pt>
                <c:pt idx="1689">
                  <c:v>7.8699878015189073E-2</c:v>
                </c:pt>
                <c:pt idx="1690">
                  <c:v>7.8348415403298469E-2</c:v>
                </c:pt>
                <c:pt idx="1691">
                  <c:v>7.8348415403298469E-2</c:v>
                </c:pt>
                <c:pt idx="1692">
                  <c:v>7.8348415403298469E-2</c:v>
                </c:pt>
                <c:pt idx="1693">
                  <c:v>7.7691022802315199E-2</c:v>
                </c:pt>
                <c:pt idx="1694">
                  <c:v>7.739039585187478E-2</c:v>
                </c:pt>
                <c:pt idx="1695">
                  <c:v>7.6748915921562605E-2</c:v>
                </c:pt>
                <c:pt idx="1696">
                  <c:v>7.718133755257979E-2</c:v>
                </c:pt>
                <c:pt idx="1697">
                  <c:v>7.6849183477425559E-2</c:v>
                </c:pt>
                <c:pt idx="1698">
                  <c:v>7.6849183477425559E-2</c:v>
                </c:pt>
                <c:pt idx="1699">
                  <c:v>7.6849183477425559E-2</c:v>
                </c:pt>
                <c:pt idx="1700">
                  <c:v>7.608902415826517E-2</c:v>
                </c:pt>
                <c:pt idx="1701">
                  <c:v>7.5990729131046014E-2</c:v>
                </c:pt>
                <c:pt idx="1702">
                  <c:v>7.6543304374449839E-2</c:v>
                </c:pt>
                <c:pt idx="1703">
                  <c:v>7.6607806335465586E-2</c:v>
                </c:pt>
                <c:pt idx="1704">
                  <c:v>7.7229022666718161E-2</c:v>
                </c:pt>
                <c:pt idx="1705">
                  <c:v>7.7229022666718161E-2</c:v>
                </c:pt>
                <c:pt idx="1706">
                  <c:v>7.7229022666718161E-2</c:v>
                </c:pt>
                <c:pt idx="1707">
                  <c:v>7.7252887326663841E-2</c:v>
                </c:pt>
                <c:pt idx="1708">
                  <c:v>7.6543304374449839E-2</c:v>
                </c:pt>
                <c:pt idx="1709">
                  <c:v>7.6985257323222603E-2</c:v>
                </c:pt>
                <c:pt idx="1710">
                  <c:v>7.7044570283909236E-2</c:v>
                </c:pt>
                <c:pt idx="1711">
                  <c:v>7.7157517071100648E-2</c:v>
                </c:pt>
                <c:pt idx="1712">
                  <c:v>7.7157517071100648E-2</c:v>
                </c:pt>
                <c:pt idx="1713">
                  <c:v>7.7157517071100648E-2</c:v>
                </c:pt>
                <c:pt idx="1714">
                  <c:v>7.7757474437230273E-2</c:v>
                </c:pt>
                <c:pt idx="1715">
                  <c:v>7.796966979844841E-2</c:v>
                </c:pt>
                <c:pt idx="1716">
                  <c:v>7.8207484456262466E-2</c:v>
                </c:pt>
                <c:pt idx="1717">
                  <c:v>7.7848273714530389E-2</c:v>
                </c:pt>
                <c:pt idx="1718">
                  <c:v>7.7951436255213002E-2</c:v>
                </c:pt>
                <c:pt idx="1719">
                  <c:v>7.7951436255213002E-2</c:v>
                </c:pt>
                <c:pt idx="1720">
                  <c:v>7.7951436255213002E-2</c:v>
                </c:pt>
                <c:pt idx="1721">
                  <c:v>7.8336140378363561E-2</c:v>
                </c:pt>
                <c:pt idx="1722">
                  <c:v>7.8354554358472092E-2</c:v>
                </c:pt>
                <c:pt idx="1723">
                  <c:v>7.8749458597472149E-2</c:v>
                </c:pt>
                <c:pt idx="1724">
                  <c:v>7.9085768515955543E-2</c:v>
                </c:pt>
                <c:pt idx="1725">
                  <c:v>7.9747996331592172E-2</c:v>
                </c:pt>
                <c:pt idx="1726">
                  <c:v>7.9747996331592172E-2</c:v>
                </c:pt>
                <c:pt idx="1727">
                  <c:v>7.9747996331592172E-2</c:v>
                </c:pt>
                <c:pt idx="1728">
                  <c:v>7.9926467649762217E-2</c:v>
                </c:pt>
                <c:pt idx="1729">
                  <c:v>8.0144259667401324E-2</c:v>
                </c:pt>
                <c:pt idx="1730">
                  <c:v>8.0118575491727753E-2</c:v>
                </c:pt>
                <c:pt idx="1731">
                  <c:v>7.9374528713735765E-2</c:v>
                </c:pt>
                <c:pt idx="1732">
                  <c:v>7.9621004020860697E-2</c:v>
                </c:pt>
                <c:pt idx="1733">
                  <c:v>7.9621004020860697E-2</c:v>
                </c:pt>
                <c:pt idx="1734">
                  <c:v>7.9621004020860697E-2</c:v>
                </c:pt>
                <c:pt idx="1735">
                  <c:v>7.9412348620210446E-2</c:v>
                </c:pt>
                <c:pt idx="1736">
                  <c:v>7.9849882221423724E-2</c:v>
                </c:pt>
                <c:pt idx="1737">
                  <c:v>8.0150683284575003E-2</c:v>
                </c:pt>
                <c:pt idx="1738">
                  <c:v>7.9760717846460619E-2</c:v>
                </c:pt>
                <c:pt idx="1739">
                  <c:v>8.020854220974534E-2</c:v>
                </c:pt>
                <c:pt idx="1740">
                  <c:v>8.020854220974534E-2</c:v>
                </c:pt>
                <c:pt idx="1741">
                  <c:v>8.020854220974534E-2</c:v>
                </c:pt>
                <c:pt idx="1742">
                  <c:v>8.0447286915248786E-2</c:v>
                </c:pt>
                <c:pt idx="1743">
                  <c:v>8.0408475053270617E-2</c:v>
                </c:pt>
                <c:pt idx="1744">
                  <c:v>8.0844011479849626E-2</c:v>
                </c:pt>
                <c:pt idx="1745">
                  <c:v>8.0641909600419337E-2</c:v>
                </c:pt>
                <c:pt idx="1746">
                  <c:v>8.0654917933621006E-2</c:v>
                </c:pt>
                <c:pt idx="1747">
                  <c:v>8.0654917933621006E-2</c:v>
                </c:pt>
                <c:pt idx="1748">
                  <c:v>8.0654917933621006E-2</c:v>
                </c:pt>
                <c:pt idx="1749">
                  <c:v>8.0492614802591858E-2</c:v>
                </c:pt>
                <c:pt idx="1750">
                  <c:v>7.9977606270244334E-2</c:v>
                </c:pt>
                <c:pt idx="1751">
                  <c:v>8.0693968125882587E-2</c:v>
                </c:pt>
                <c:pt idx="1752">
                  <c:v>8.0772182060498368E-2</c:v>
                </c:pt>
                <c:pt idx="1753">
                  <c:v>8.0713507405464305E-2</c:v>
                </c:pt>
                <c:pt idx="1754">
                  <c:v>8.0713507405464305E-2</c:v>
                </c:pt>
                <c:pt idx="1755">
                  <c:v>8.0713507405464305E-2</c:v>
                </c:pt>
                <c:pt idx="1756">
                  <c:v>8.1093135466082794E-2</c:v>
                </c:pt>
                <c:pt idx="1757">
                  <c:v>8.0778706732905201E-2</c:v>
                </c:pt>
                <c:pt idx="1758">
                  <c:v>8.0073667774352403E-2</c:v>
                </c:pt>
                <c:pt idx="1759">
                  <c:v>8.0641909600419337E-2</c:v>
                </c:pt>
                <c:pt idx="1760">
                  <c:v>8.1033993760382478E-2</c:v>
                </c:pt>
                <c:pt idx="1761">
                  <c:v>8.1033993760382478E-2</c:v>
                </c:pt>
                <c:pt idx="1762">
                  <c:v>8.1033993760382478E-2</c:v>
                </c:pt>
                <c:pt idx="1763">
                  <c:v>8.1007736238810801E-2</c:v>
                </c:pt>
                <c:pt idx="1764">
                  <c:v>8.1317340922951828E-2</c:v>
                </c:pt>
                <c:pt idx="1765">
                  <c:v>8.1244668318641591E-2</c:v>
                </c:pt>
                <c:pt idx="1766">
                  <c:v>8.1696009149953022E-2</c:v>
                </c:pt>
                <c:pt idx="1767">
                  <c:v>8.1916854392791325E-2</c:v>
                </c:pt>
                <c:pt idx="1768">
                  <c:v>8.1916854392791325E-2</c:v>
                </c:pt>
                <c:pt idx="1769">
                  <c:v>8.1916854392791325E-2</c:v>
                </c:pt>
                <c:pt idx="1770">
                  <c:v>8.1549439347604488E-2</c:v>
                </c:pt>
                <c:pt idx="1771">
                  <c:v>8.1843106764332776E-2</c:v>
                </c:pt>
                <c:pt idx="1772">
                  <c:v>8.1350416920886723E-2</c:v>
                </c:pt>
                <c:pt idx="1773">
                  <c:v>8.1449806556709428E-2</c:v>
                </c:pt>
                <c:pt idx="1774">
                  <c:v>8.1562742139390729E-2</c:v>
                </c:pt>
                <c:pt idx="1775">
                  <c:v>8.1562742139390729E-2</c:v>
                </c:pt>
                <c:pt idx="1776">
                  <c:v>8.1562742139390729E-2</c:v>
                </c:pt>
                <c:pt idx="1777">
                  <c:v>8.1172125492106006E-2</c:v>
                </c:pt>
                <c:pt idx="1778">
                  <c:v>8.0292263840378977E-2</c:v>
                </c:pt>
                <c:pt idx="1779">
                  <c:v>8.0772182060498368E-2</c:v>
                </c:pt>
                <c:pt idx="1780">
                  <c:v>8.1264475234651176E-2</c:v>
                </c:pt>
                <c:pt idx="1781">
                  <c:v>8.1284291810607603E-2</c:v>
                </c:pt>
                <c:pt idx="1782">
                  <c:v>8.1284291810607603E-2</c:v>
                </c:pt>
                <c:pt idx="1783">
                  <c:v>8.1284291810607603E-2</c:v>
                </c:pt>
                <c:pt idx="1784">
                  <c:v>8.1231469071118154E-2</c:v>
                </c:pt>
                <c:pt idx="1785">
                  <c:v>8.0176388053718184E-2</c:v>
                </c:pt>
                <c:pt idx="1786">
                  <c:v>8.0635407007216872E-2</c:v>
                </c:pt>
                <c:pt idx="1787">
                  <c:v>8.0915968766436058E-2</c:v>
                </c:pt>
                <c:pt idx="1788">
                  <c:v>8.000960115213826E-2</c:v>
                </c:pt>
                <c:pt idx="1789">
                  <c:v>8.000960115213826E-2</c:v>
                </c:pt>
                <c:pt idx="1790">
                  <c:v>8.000960115213826E-2</c:v>
                </c:pt>
                <c:pt idx="1791">
                  <c:v>7.9678100474084704E-2</c:v>
                </c:pt>
                <c:pt idx="1792">
                  <c:v>8.0311609043087179E-2</c:v>
                </c:pt>
                <c:pt idx="1793">
                  <c:v>8.0589918201233027E-2</c:v>
                </c:pt>
                <c:pt idx="1794">
                  <c:v>8.0922516690269064E-2</c:v>
                </c:pt>
                <c:pt idx="1795">
                  <c:v>8.0948718986522034E-2</c:v>
                </c:pt>
                <c:pt idx="1796">
                  <c:v>8.0948718986522034E-2</c:v>
                </c:pt>
                <c:pt idx="1797">
                  <c:v>8.0948718986522034E-2</c:v>
                </c:pt>
                <c:pt idx="1798">
                  <c:v>8.06744383042233E-2</c:v>
                </c:pt>
                <c:pt idx="1799">
                  <c:v>8.0654917933621006E-2</c:v>
                </c:pt>
                <c:pt idx="1800">
                  <c:v>8.0376160430816218E-2</c:v>
                </c:pt>
                <c:pt idx="1801">
                  <c:v>8.0086493412885915E-2</c:v>
                </c:pt>
                <c:pt idx="1802">
                  <c:v>8.0247161256670557E-2</c:v>
                </c:pt>
                <c:pt idx="1803">
                  <c:v>8.0247161256670557E-2</c:v>
                </c:pt>
                <c:pt idx="1804">
                  <c:v>8.0247161256670557E-2</c:v>
                </c:pt>
                <c:pt idx="1805">
                  <c:v>8.0817876914373463E-2</c:v>
                </c:pt>
                <c:pt idx="1806">
                  <c:v>8.0883245035790835E-2</c:v>
                </c:pt>
                <c:pt idx="1807">
                  <c:v>8.0680947194320063E-2</c:v>
                </c:pt>
                <c:pt idx="1808">
                  <c:v>8.0389083162506522E-2</c:v>
                </c:pt>
                <c:pt idx="1809">
                  <c:v>8.0395546086746802E-2</c:v>
                </c:pt>
                <c:pt idx="1810">
                  <c:v>8.0395546086746802E-2</c:v>
                </c:pt>
                <c:pt idx="1811">
                  <c:v>8.0395546086746802E-2</c:v>
                </c:pt>
                <c:pt idx="1812">
                  <c:v>8.0544480689460754E-2</c:v>
                </c:pt>
                <c:pt idx="1813">
                  <c:v>8.0837476253991347E-2</c:v>
                </c:pt>
                <c:pt idx="1814">
                  <c:v>8.0994613858178424E-2</c:v>
                </c:pt>
                <c:pt idx="1815">
                  <c:v>8.114577839087922E-2</c:v>
                </c:pt>
                <c:pt idx="1816">
                  <c:v>8.1014299023777686E-2</c:v>
                </c:pt>
                <c:pt idx="1817">
                  <c:v>8.1014299023777686E-2</c:v>
                </c:pt>
                <c:pt idx="1818">
                  <c:v>8.1014299023777686E-2</c:v>
                </c:pt>
                <c:pt idx="1819">
                  <c:v>8.0857085102082074E-2</c:v>
                </c:pt>
                <c:pt idx="1820">
                  <c:v>8.0876703465566746E-2</c:v>
                </c:pt>
                <c:pt idx="1821">
                  <c:v>8.0922516690269064E-2</c:v>
                </c:pt>
                <c:pt idx="1822">
                  <c:v>8.0759135877246105E-2</c:v>
                </c:pt>
                <c:pt idx="1823">
                  <c:v>8.1001174517030497E-2</c:v>
                </c:pt>
                <c:pt idx="1824">
                  <c:v>8.1001174517030497E-2</c:v>
                </c:pt>
                <c:pt idx="1825">
                  <c:v>8.1001174517030497E-2</c:v>
                </c:pt>
                <c:pt idx="1826">
                  <c:v>8.1549439347604488E-2</c:v>
                </c:pt>
                <c:pt idx="1827">
                  <c:v>8.1556090201035769E-2</c:v>
                </c:pt>
                <c:pt idx="1828">
                  <c:v>8.1990735046939697E-2</c:v>
                </c:pt>
                <c:pt idx="1829">
                  <c:v>8.1642650120422905E-2</c:v>
                </c:pt>
                <c:pt idx="1830">
                  <c:v>8.1716036772216546E-2</c:v>
                </c:pt>
                <c:pt idx="1831">
                  <c:v>8.1716036772216546E-2</c:v>
                </c:pt>
                <c:pt idx="1832">
                  <c:v>8.1716036772216546E-2</c:v>
                </c:pt>
                <c:pt idx="1833">
                  <c:v>8.1589360747358536E-2</c:v>
                </c:pt>
                <c:pt idx="1834">
                  <c:v>8.2111918544976806E-2</c:v>
                </c:pt>
                <c:pt idx="1835">
                  <c:v>8.2901554404145081E-2</c:v>
                </c:pt>
                <c:pt idx="1836">
                  <c:v>8.2579792724720255E-2</c:v>
                </c:pt>
                <c:pt idx="1837">
                  <c:v>8.2826023936720922E-2</c:v>
                </c:pt>
                <c:pt idx="1838">
                  <c:v>8.2826023936720922E-2</c:v>
                </c:pt>
                <c:pt idx="1839">
                  <c:v>8.2826023936720922E-2</c:v>
                </c:pt>
                <c:pt idx="1840">
                  <c:v>8.311515604870548E-2</c:v>
                </c:pt>
                <c:pt idx="1841">
                  <c:v>8.3108248493662995E-2</c:v>
                </c:pt>
                <c:pt idx="1842">
                  <c:v>8.2908427641669766E-2</c:v>
                </c:pt>
                <c:pt idx="1843">
                  <c:v>8.2702725054790552E-2</c:v>
                </c:pt>
                <c:pt idx="1844">
                  <c:v>8.3004772774434535E-2</c:v>
                </c:pt>
                <c:pt idx="1845">
                  <c:v>8.3004772774434535E-2</c:v>
                </c:pt>
                <c:pt idx="1846">
                  <c:v>8.3004772774434535E-2</c:v>
                </c:pt>
                <c:pt idx="1847">
                  <c:v>8.3004772774434535E-2</c:v>
                </c:pt>
                <c:pt idx="1848">
                  <c:v>8.2648043307574692E-2</c:v>
                </c:pt>
                <c:pt idx="1849">
                  <c:v>8.3004772774434535E-2</c:v>
                </c:pt>
                <c:pt idx="1850">
                  <c:v>8.3163541103580194E-2</c:v>
                </c:pt>
                <c:pt idx="1851">
                  <c:v>8.2443629168555993E-2</c:v>
                </c:pt>
                <c:pt idx="1852">
                  <c:v>8.2443629168555993E-2</c:v>
                </c:pt>
                <c:pt idx="1853">
                  <c:v>8.2443629168555993E-2</c:v>
                </c:pt>
                <c:pt idx="1854">
                  <c:v>8.2267286413557655E-2</c:v>
                </c:pt>
                <c:pt idx="1855">
                  <c:v>8.3309034864831086E-2</c:v>
                </c:pt>
                <c:pt idx="1856">
                  <c:v>8.3177375753794969E-2</c:v>
                </c:pt>
                <c:pt idx="1857">
                  <c:v>8.3018554646963588E-2</c:v>
                </c:pt>
                <c:pt idx="1858">
                  <c:v>8.3343751302246111E-2</c:v>
                </c:pt>
                <c:pt idx="1859">
                  <c:v>8.3343751302246111E-2</c:v>
                </c:pt>
                <c:pt idx="1860">
                  <c:v>8.3343751302246111E-2</c:v>
                </c:pt>
                <c:pt idx="1861">
                  <c:v>8.3455038597955347E-2</c:v>
                </c:pt>
                <c:pt idx="1862">
                  <c:v>8.3364595056479515E-2</c:v>
                </c:pt>
                <c:pt idx="1863">
                  <c:v>8.2874072846310029E-2</c:v>
                </c:pt>
                <c:pt idx="1864">
                  <c:v>8.2805448598517781E-2</c:v>
                </c:pt>
                <c:pt idx="1865">
                  <c:v>8.2915302018987613E-2</c:v>
                </c:pt>
                <c:pt idx="1866">
                  <c:v>8.2915302018987613E-2</c:v>
                </c:pt>
                <c:pt idx="1867">
                  <c:v>8.2915302018987613E-2</c:v>
                </c:pt>
                <c:pt idx="1868">
                  <c:v>8.305992773786286E-2</c:v>
                </c:pt>
                <c:pt idx="1869">
                  <c:v>8.2545709686739036E-2</c:v>
                </c:pt>
                <c:pt idx="1870">
                  <c:v>8.2771179075445928E-2</c:v>
                </c:pt>
                <c:pt idx="1871">
                  <c:v>8.3025447299597335E-2</c:v>
                </c:pt>
                <c:pt idx="1872">
                  <c:v>8.3239688683564322E-2</c:v>
                </c:pt>
                <c:pt idx="1873">
                  <c:v>8.3239688683564322E-2</c:v>
                </c:pt>
                <c:pt idx="1874">
                  <c:v>8.3239688683564322E-2</c:v>
                </c:pt>
                <c:pt idx="1875">
                  <c:v>8.2880941527495755E-2</c:v>
                </c:pt>
                <c:pt idx="1876">
                  <c:v>8.2709565361234028E-2</c:v>
                </c:pt>
                <c:pt idx="1877">
                  <c:v>8.2125405494189618E-2</c:v>
                </c:pt>
                <c:pt idx="1878">
                  <c:v>8.2172644726570529E-2</c:v>
                </c:pt>
                <c:pt idx="1879">
                  <c:v>8.2436832776884711E-2</c:v>
                </c:pt>
                <c:pt idx="1880">
                  <c:v>8.2436832776884711E-2</c:v>
                </c:pt>
                <c:pt idx="1881">
                  <c:v>8.2436832776884711E-2</c:v>
                </c:pt>
                <c:pt idx="1882">
                  <c:v>8.2566156132601251E-2</c:v>
                </c:pt>
                <c:pt idx="1883">
                  <c:v>8.2730093071354704E-2</c:v>
                </c:pt>
                <c:pt idx="1884">
                  <c:v>8.2668540486917699E-2</c:v>
                </c:pt>
                <c:pt idx="1885">
                  <c:v>8.3032341096857226E-2</c:v>
                </c:pt>
                <c:pt idx="1886">
                  <c:v>8.3281282531750989E-2</c:v>
                </c:pt>
                <c:pt idx="1887">
                  <c:v>8.3281282531750989E-2</c:v>
                </c:pt>
                <c:pt idx="1888">
                  <c:v>8.3281282531750989E-2</c:v>
                </c:pt>
                <c:pt idx="1889">
                  <c:v>8.3232760414499146E-2</c:v>
                </c:pt>
                <c:pt idx="1890">
                  <c:v>8.3191215007695191E-2</c:v>
                </c:pt>
                <c:pt idx="1891">
                  <c:v>8.3462003922714176E-2</c:v>
                </c:pt>
                <c:pt idx="1892">
                  <c:v>8.3510793770094779E-2</c:v>
                </c:pt>
                <c:pt idx="1893">
                  <c:v>8.3643511354606667E-2</c:v>
                </c:pt>
                <c:pt idx="1894">
                  <c:v>8.3643511354606667E-2</c:v>
                </c:pt>
                <c:pt idx="1895">
                  <c:v>8.3643511354606667E-2</c:v>
                </c:pt>
                <c:pt idx="1896">
                  <c:v>8.3882061821079559E-2</c:v>
                </c:pt>
                <c:pt idx="1897">
                  <c:v>8.3302095047690441E-2</c:v>
                </c:pt>
                <c:pt idx="1898">
                  <c:v>8.2716406799288641E-2</c:v>
                </c:pt>
                <c:pt idx="1899">
                  <c:v>8.2648043307574692E-2</c:v>
                </c:pt>
                <c:pt idx="1900">
                  <c:v>8.2935931992535766E-2</c:v>
                </c:pt>
                <c:pt idx="1901">
                  <c:v>8.2935931992535766E-2</c:v>
                </c:pt>
                <c:pt idx="1902">
                  <c:v>8.2935931992535766E-2</c:v>
                </c:pt>
                <c:pt idx="1903">
                  <c:v>8.3601554988922799E-2</c:v>
                </c:pt>
                <c:pt idx="1904">
                  <c:v>8.346897041024999E-2</c:v>
                </c:pt>
                <c:pt idx="1905">
                  <c:v>8.3371545291591978E-2</c:v>
                </c:pt>
                <c:pt idx="1906">
                  <c:v>8.3699518727767319E-2</c:v>
                </c:pt>
                <c:pt idx="1907">
                  <c:v>8.3657506169741075E-2</c:v>
                </c:pt>
                <c:pt idx="1908">
                  <c:v>8.3657506169741075E-2</c:v>
                </c:pt>
                <c:pt idx="1909">
                  <c:v>8.3657506169741075E-2</c:v>
                </c:pt>
                <c:pt idx="1910">
                  <c:v>8.3622527909018682E-2</c:v>
                </c:pt>
                <c:pt idx="1911">
                  <c:v>8.3552659063374682E-2</c:v>
                </c:pt>
                <c:pt idx="1912">
                  <c:v>8.3931344160476734E-2</c:v>
                </c:pt>
                <c:pt idx="1913">
                  <c:v>8.3910216068806373E-2</c:v>
                </c:pt>
                <c:pt idx="1914">
                  <c:v>8.4441629723453662E-2</c:v>
                </c:pt>
                <c:pt idx="1915">
                  <c:v>8.4441629723453662E-2</c:v>
                </c:pt>
                <c:pt idx="1916">
                  <c:v>8.4441629723453662E-2</c:v>
                </c:pt>
                <c:pt idx="1917">
                  <c:v>8.4341922152405852E-2</c:v>
                </c:pt>
                <c:pt idx="1918">
                  <c:v>8.4434499936674123E-2</c:v>
                </c:pt>
                <c:pt idx="1919">
                  <c:v>8.4835630965005307E-2</c:v>
                </c:pt>
                <c:pt idx="1920">
                  <c:v>8.4627427749333559E-2</c:v>
                </c:pt>
                <c:pt idx="1921">
                  <c:v>8.5131741369769726E-2</c:v>
                </c:pt>
                <c:pt idx="1922">
                  <c:v>8.5131741369769726E-2</c:v>
                </c:pt>
                <c:pt idx="1923">
                  <c:v>8.5131741369769726E-2</c:v>
                </c:pt>
                <c:pt idx="1924">
                  <c:v>8.5218799267118325E-2</c:v>
                </c:pt>
                <c:pt idx="1925">
                  <c:v>8.4520136922621808E-2</c:v>
                </c:pt>
                <c:pt idx="1926">
                  <c:v>8.4814045205886091E-2</c:v>
                </c:pt>
                <c:pt idx="1927">
                  <c:v>8.4900454217430074E-2</c:v>
                </c:pt>
                <c:pt idx="1928">
                  <c:v>8.5488352212011121E-2</c:v>
                </c:pt>
                <c:pt idx="1929">
                  <c:v>8.5488352212011121E-2</c:v>
                </c:pt>
                <c:pt idx="1930">
                  <c:v>8.5488352212011121E-2</c:v>
                </c:pt>
                <c:pt idx="1931">
                  <c:v>8.4842828659907527E-2</c:v>
                </c:pt>
                <c:pt idx="1932">
                  <c:v>8.5495661095199418E-2</c:v>
                </c:pt>
                <c:pt idx="1933">
                  <c:v>8.6025205385177855E-2</c:v>
                </c:pt>
                <c:pt idx="1934">
                  <c:v>8.6128935015718527E-2</c:v>
                </c:pt>
                <c:pt idx="1935">
                  <c:v>8.6180893695867622E-2</c:v>
                </c:pt>
                <c:pt idx="1936">
                  <c:v>8.6180893695867622E-2</c:v>
                </c:pt>
                <c:pt idx="1937">
                  <c:v>8.6180893695867622E-2</c:v>
                </c:pt>
                <c:pt idx="1938">
                  <c:v>8.598082627574051E-2</c:v>
                </c:pt>
                <c:pt idx="1939">
                  <c:v>8.637443316778233E-2</c:v>
                </c:pt>
                <c:pt idx="1940">
                  <c:v>8.6292445096431802E-2</c:v>
                </c:pt>
                <c:pt idx="1941">
                  <c:v>8.6673889490790898E-2</c:v>
                </c:pt>
                <c:pt idx="1942">
                  <c:v>8.6734030096708437E-2</c:v>
                </c:pt>
                <c:pt idx="1943">
                  <c:v>8.6734030096708437E-2</c:v>
                </c:pt>
                <c:pt idx="1944">
                  <c:v>8.6734030096708437E-2</c:v>
                </c:pt>
                <c:pt idx="1945">
                  <c:v>8.6975429441182861E-2</c:v>
                </c:pt>
                <c:pt idx="1946">
                  <c:v>8.6538877590757651E-2</c:v>
                </c:pt>
                <c:pt idx="1947">
                  <c:v>8.6025205385177855E-2</c:v>
                </c:pt>
                <c:pt idx="1948">
                  <c:v>8.5408036896271938E-2</c:v>
                </c:pt>
                <c:pt idx="1949">
                  <c:v>8.6277554894094291E-2</c:v>
                </c:pt>
                <c:pt idx="1950">
                  <c:v>8.6277554894094291E-2</c:v>
                </c:pt>
                <c:pt idx="1951">
                  <c:v>8.6277554894094291E-2</c:v>
                </c:pt>
                <c:pt idx="1952">
                  <c:v>8.5840594016910604E-2</c:v>
                </c:pt>
                <c:pt idx="1953">
                  <c:v>8.6180893695867622E-2</c:v>
                </c:pt>
                <c:pt idx="1954">
                  <c:v>8.6322240925374424E-2</c:v>
                </c:pt>
                <c:pt idx="1955">
                  <c:v>8.5678790215482151E-2</c:v>
                </c:pt>
                <c:pt idx="1956">
                  <c:v>8.5262395020676132E-2</c:v>
                </c:pt>
                <c:pt idx="1957">
                  <c:v>8.5262395020676132E-2</c:v>
                </c:pt>
                <c:pt idx="1958">
                  <c:v>8.5262395020676132E-2</c:v>
                </c:pt>
                <c:pt idx="1959">
                  <c:v>8.5400742986463982E-2</c:v>
                </c:pt>
                <c:pt idx="1960">
                  <c:v>8.4958158107132239E-2</c:v>
                </c:pt>
                <c:pt idx="1961">
                  <c:v>8.5276936852428264E-2</c:v>
                </c:pt>
                <c:pt idx="1962">
                  <c:v>8.5737557336991468E-2</c:v>
                </c:pt>
                <c:pt idx="1963">
                  <c:v>8.5803766785361876E-2</c:v>
                </c:pt>
                <c:pt idx="1964">
                  <c:v>8.5803766785361876E-2</c:v>
                </c:pt>
                <c:pt idx="1965">
                  <c:v>8.5803766785361876E-2</c:v>
                </c:pt>
                <c:pt idx="1966">
                  <c:v>8.5226062129799302E-2</c:v>
                </c:pt>
                <c:pt idx="1967">
                  <c:v>8.5466433058416308E-2</c:v>
                </c:pt>
                <c:pt idx="1968">
                  <c:v>8.5495661095199418E-2</c:v>
                </c:pt>
                <c:pt idx="1969">
                  <c:v>8.5561497326203204E-2</c:v>
                </c:pt>
                <c:pt idx="1970">
                  <c:v>8.6099272461147708E-2</c:v>
                </c:pt>
                <c:pt idx="1971">
                  <c:v>8.6099272461147708E-2</c:v>
                </c:pt>
                <c:pt idx="1972">
                  <c:v>8.6099272461147708E-2</c:v>
                </c:pt>
                <c:pt idx="1973">
                  <c:v>8.6143773958737138E-2</c:v>
                </c:pt>
                <c:pt idx="1974">
                  <c:v>8.6434158779549686E-2</c:v>
                </c:pt>
                <c:pt idx="1975">
                  <c:v>8.5995614223674591E-2</c:v>
                </c:pt>
                <c:pt idx="1976">
                  <c:v>8.5649436854952687E-2</c:v>
                </c:pt>
                <c:pt idx="1977">
                  <c:v>8.565677330934944E-2</c:v>
                </c:pt>
                <c:pt idx="1978">
                  <c:v>8.565677330934944E-2</c:v>
                </c:pt>
                <c:pt idx="1979">
                  <c:v>8.565677330934944E-2</c:v>
                </c:pt>
                <c:pt idx="1980">
                  <c:v>8.5510282611484037E-2</c:v>
                </c:pt>
                <c:pt idx="1981">
                  <c:v>8.5240591569705496E-2</c:v>
                </c:pt>
                <c:pt idx="1982">
                  <c:v>8.4756536847904393E-2</c:v>
                </c:pt>
                <c:pt idx="1983">
                  <c:v>8.4706280970733974E-2</c:v>
                </c:pt>
                <c:pt idx="1984">
                  <c:v>8.4206980758704891E-2</c:v>
                </c:pt>
                <c:pt idx="1985">
                  <c:v>8.4206980758704891E-2</c:v>
                </c:pt>
                <c:pt idx="1986">
                  <c:v>8.4206980758704891E-2</c:v>
                </c:pt>
                <c:pt idx="1987">
                  <c:v>8.429926238145416E-2</c:v>
                </c:pt>
                <c:pt idx="1988">
                  <c:v>8.47637211273575E-2</c:v>
                </c:pt>
                <c:pt idx="1989">
                  <c:v>8.4391746487193553E-2</c:v>
                </c:pt>
                <c:pt idx="1990">
                  <c:v>8.3587578885777572E-2</c:v>
                </c:pt>
                <c:pt idx="1991">
                  <c:v>8.4037144417832679E-2</c:v>
                </c:pt>
                <c:pt idx="1992">
                  <c:v>8.4037144417832679E-2</c:v>
                </c:pt>
                <c:pt idx="1993">
                  <c:v>8.4037144417832679E-2</c:v>
                </c:pt>
                <c:pt idx="1994">
                  <c:v>8.4079539244124951E-2</c:v>
                </c:pt>
                <c:pt idx="1995">
                  <c:v>8.4706280970733974E-2</c:v>
                </c:pt>
                <c:pt idx="1996">
                  <c:v>8.4929296360779657E-2</c:v>
                </c:pt>
                <c:pt idx="1997">
                  <c:v>8.4093680359920944E-2</c:v>
                </c:pt>
                <c:pt idx="1998">
                  <c:v>8.413613226199991E-2</c:v>
                </c:pt>
                <c:pt idx="1999">
                  <c:v>8.413613226199991E-2</c:v>
                </c:pt>
                <c:pt idx="2000">
                  <c:v>8.413613226199991E-2</c:v>
                </c:pt>
                <c:pt idx="2001">
                  <c:v>8.401596303297626E-2</c:v>
                </c:pt>
                <c:pt idx="2002">
                  <c:v>8.4370385994515934E-2</c:v>
                </c:pt>
                <c:pt idx="2003">
                  <c:v>8.5037629150899283E-2</c:v>
                </c:pt>
                <c:pt idx="2004">
                  <c:v>8.5320592124909347E-2</c:v>
                </c:pt>
                <c:pt idx="2005">
                  <c:v>8.5951265632386448E-2</c:v>
                </c:pt>
                <c:pt idx="2006">
                  <c:v>8.5951265632386448E-2</c:v>
                </c:pt>
                <c:pt idx="2007">
                  <c:v>8.5951265632386448E-2</c:v>
                </c:pt>
                <c:pt idx="2008">
                  <c:v>8.6270111719794679E-2</c:v>
                </c:pt>
                <c:pt idx="2009">
                  <c:v>8.6032606357809613E-2</c:v>
                </c:pt>
                <c:pt idx="2010">
                  <c:v>8.589958338702057E-2</c:v>
                </c:pt>
                <c:pt idx="2011">
                  <c:v>8.6366973269421776E-2</c:v>
                </c:pt>
                <c:pt idx="2012">
                  <c:v>8.5906962759331643E-2</c:v>
                </c:pt>
                <c:pt idx="2013">
                  <c:v>8.5906962759331643E-2</c:v>
                </c:pt>
                <c:pt idx="2014">
                  <c:v>8.5906962759331643E-2</c:v>
                </c:pt>
                <c:pt idx="2015">
                  <c:v>8.5291483645358004E-2</c:v>
                </c:pt>
                <c:pt idx="2016">
                  <c:v>8.47637211273575E-2</c:v>
                </c:pt>
                <c:pt idx="2017">
                  <c:v>8.5422628454277533E-2</c:v>
                </c:pt>
                <c:pt idx="2018">
                  <c:v>8.537886872998933E-2</c:v>
                </c:pt>
                <c:pt idx="2019">
                  <c:v>8.5408036896271938E-2</c:v>
                </c:pt>
                <c:pt idx="2020">
                  <c:v>8.5408036896271938E-2</c:v>
                </c:pt>
                <c:pt idx="2021">
                  <c:v>8.5408036896271938E-2</c:v>
                </c:pt>
                <c:pt idx="2022">
                  <c:v>8.477809334068076E-2</c:v>
                </c:pt>
                <c:pt idx="2023">
                  <c:v>8.5488352212011121E-2</c:v>
                </c:pt>
                <c:pt idx="2024">
                  <c:v>8.5774327743706302E-2</c:v>
                </c:pt>
                <c:pt idx="2025">
                  <c:v>8.5988219613912897E-2</c:v>
                </c:pt>
                <c:pt idx="2026">
                  <c:v>8.5855333762609995E-2</c:v>
                </c:pt>
                <c:pt idx="2027">
                  <c:v>8.5855333762609995E-2</c:v>
                </c:pt>
                <c:pt idx="2028">
                  <c:v>8.5855333762609995E-2</c:v>
                </c:pt>
                <c:pt idx="2029">
                  <c:v>8.5789044738986839E-2</c:v>
                </c:pt>
                <c:pt idx="2030">
                  <c:v>8.6091860014635604E-2</c:v>
                </c:pt>
                <c:pt idx="2031">
                  <c:v>8.5929108485499464E-2</c:v>
                </c:pt>
                <c:pt idx="2032">
                  <c:v>8.5678790215482151E-2</c:v>
                </c:pt>
                <c:pt idx="2033">
                  <c:v>8.5262395020676132E-2</c:v>
                </c:pt>
                <c:pt idx="2034">
                  <c:v>8.5262395020676132E-2</c:v>
                </c:pt>
                <c:pt idx="2035">
                  <c:v>8.5262395020676132E-2</c:v>
                </c:pt>
                <c:pt idx="2036">
                  <c:v>8.5153489164218513E-2</c:v>
                </c:pt>
                <c:pt idx="2037">
                  <c:v>8.496537660903182E-2</c:v>
                </c:pt>
                <c:pt idx="2038">
                  <c:v>8.4427371353792899E-2</c:v>
                </c:pt>
                <c:pt idx="2039">
                  <c:v>8.3629521220991015E-2</c:v>
                </c:pt>
                <c:pt idx="2040">
                  <c:v>8.3378496685704767E-2</c:v>
                </c:pt>
                <c:pt idx="2041">
                  <c:v>8.3378496685704767E-2</c:v>
                </c:pt>
                <c:pt idx="2042">
                  <c:v>8.3378496685704767E-2</c:v>
                </c:pt>
                <c:pt idx="2043">
                  <c:v>8.2098436024793719E-2</c:v>
                </c:pt>
                <c:pt idx="2044">
                  <c:v>8.1053698074974673E-2</c:v>
                </c:pt>
                <c:pt idx="2045">
                  <c:v>8.0635407007216872E-2</c:v>
                </c:pt>
                <c:pt idx="2046">
                  <c:v>8.0395546086746802E-2</c:v>
                </c:pt>
                <c:pt idx="2047">
                  <c:v>8.1277685211525175E-2</c:v>
                </c:pt>
                <c:pt idx="2048">
                  <c:v>8.1277685211525175E-2</c:v>
                </c:pt>
                <c:pt idx="2049">
                  <c:v>8.1277685211525175E-2</c:v>
                </c:pt>
                <c:pt idx="2050">
                  <c:v>8.1642650120422905E-2</c:v>
                </c:pt>
                <c:pt idx="2051">
                  <c:v>8.1542789578831487E-2</c:v>
                </c:pt>
                <c:pt idx="2052">
                  <c:v>8.2145644227214848E-2</c:v>
                </c:pt>
                <c:pt idx="2053">
                  <c:v>8.0883245035790835E-2</c:v>
                </c:pt>
                <c:pt idx="2054">
                  <c:v>8.1576049271933765E-2</c:v>
                </c:pt>
                <c:pt idx="2055">
                  <c:v>8.1576049271933765E-2</c:v>
                </c:pt>
                <c:pt idx="2056">
                  <c:v>8.1576049271933765E-2</c:v>
                </c:pt>
                <c:pt idx="2057">
                  <c:v>8.1496271545576787E-2</c:v>
                </c:pt>
                <c:pt idx="2058">
                  <c:v>8.1001174517030497E-2</c:v>
                </c:pt>
                <c:pt idx="2059">
                  <c:v>8.0798287076313979E-2</c:v>
                </c:pt>
                <c:pt idx="2060">
                  <c:v>8.0596413459601043E-2</c:v>
                </c:pt>
                <c:pt idx="2061">
                  <c:v>7.9849882221423724E-2</c:v>
                </c:pt>
                <c:pt idx="2062">
                  <c:v>7.9849882221423724E-2</c:v>
                </c:pt>
                <c:pt idx="2063">
                  <c:v>7.9849882221423724E-2</c:v>
                </c:pt>
                <c:pt idx="2064">
                  <c:v>8.0583423989685321E-2</c:v>
                </c:pt>
                <c:pt idx="2065">
                  <c:v>8.0182816822354966E-2</c:v>
                </c:pt>
                <c:pt idx="2066">
                  <c:v>8.0955272212102816E-2</c:v>
                </c:pt>
                <c:pt idx="2067">
                  <c:v>8.152284677780948E-2</c:v>
                </c:pt>
                <c:pt idx="2068">
                  <c:v>8.0883245035790835E-2</c:v>
                </c:pt>
                <c:pt idx="2069">
                  <c:v>8.0883245035790835E-2</c:v>
                </c:pt>
                <c:pt idx="2070">
                  <c:v>8.0883245035790835E-2</c:v>
                </c:pt>
                <c:pt idx="2071">
                  <c:v>7.9760717846460619E-2</c:v>
                </c:pt>
                <c:pt idx="2072">
                  <c:v>7.9811644518935312E-2</c:v>
                </c:pt>
                <c:pt idx="2073">
                  <c:v>8.027292795504716E-2</c:v>
                </c:pt>
                <c:pt idx="2074">
                  <c:v>8.000960115213826E-2</c:v>
                </c:pt>
                <c:pt idx="2075">
                  <c:v>7.9073261376665482E-2</c:v>
                </c:pt>
                <c:pt idx="2076">
                  <c:v>7.9073261376665482E-2</c:v>
                </c:pt>
                <c:pt idx="2077">
                  <c:v>7.9073261376665482E-2</c:v>
                </c:pt>
                <c:pt idx="2078">
                  <c:v>7.8428296929532168E-2</c:v>
                </c:pt>
                <c:pt idx="2079">
                  <c:v>7.7032700381311867E-2</c:v>
                </c:pt>
                <c:pt idx="2080">
                  <c:v>7.7175381053443959E-2</c:v>
                </c:pt>
                <c:pt idx="2081">
                  <c:v>7.7444336882865436E-2</c:v>
                </c:pt>
                <c:pt idx="2082">
                  <c:v>7.7074261050522175E-2</c:v>
                </c:pt>
                <c:pt idx="2083">
                  <c:v>7.7074261050522175E-2</c:v>
                </c:pt>
                <c:pt idx="2084">
                  <c:v>7.7074261050522175E-2</c:v>
                </c:pt>
                <c:pt idx="2085">
                  <c:v>7.5766185551388421E-2</c:v>
                </c:pt>
                <c:pt idx="2086">
                  <c:v>7.603695395962437E-2</c:v>
                </c:pt>
                <c:pt idx="2087">
                  <c:v>7.4479573976836855E-2</c:v>
                </c:pt>
                <c:pt idx="2088">
                  <c:v>7.1981284865934858E-2</c:v>
                </c:pt>
                <c:pt idx="2089">
                  <c:v>7.2772259214787319E-2</c:v>
                </c:pt>
                <c:pt idx="2090">
                  <c:v>7.2772259214787319E-2</c:v>
                </c:pt>
                <c:pt idx="2091">
                  <c:v>7.2772259214787319E-2</c:v>
                </c:pt>
                <c:pt idx="2092">
                  <c:v>7.3160917437904677E-2</c:v>
                </c:pt>
                <c:pt idx="2093">
                  <c:v>7.4914784432707798E-2</c:v>
                </c:pt>
                <c:pt idx="2094">
                  <c:v>7.4546200007454613E-2</c:v>
                </c:pt>
                <c:pt idx="2095">
                  <c:v>7.4308006687720599E-2</c:v>
                </c:pt>
                <c:pt idx="2096">
                  <c:v>7.2513686958413398E-2</c:v>
                </c:pt>
                <c:pt idx="2097">
                  <c:v>7.2513686958413398E-2</c:v>
                </c:pt>
                <c:pt idx="2098">
                  <c:v>7.2513686958413398E-2</c:v>
                </c:pt>
                <c:pt idx="2099">
                  <c:v>7.1733438542376529E-2</c:v>
                </c:pt>
                <c:pt idx="2100">
                  <c:v>7.1574276205131876E-2</c:v>
                </c:pt>
                <c:pt idx="2101">
                  <c:v>7.3075377251635057E-2</c:v>
                </c:pt>
                <c:pt idx="2102">
                  <c:v>7.380890873528434E-2</c:v>
                </c:pt>
                <c:pt idx="2103">
                  <c:v>7.5219075557561396E-2</c:v>
                </c:pt>
                <c:pt idx="2104">
                  <c:v>7.5219075557561396E-2</c:v>
                </c:pt>
                <c:pt idx="2105">
                  <c:v>7.5219075557561396E-2</c:v>
                </c:pt>
                <c:pt idx="2106">
                  <c:v>7.5360789781076895E-2</c:v>
                </c:pt>
                <c:pt idx="2107">
                  <c:v>7.5038457209319787E-2</c:v>
                </c:pt>
                <c:pt idx="2108">
                  <c:v>7.556579891940908E-2</c:v>
                </c:pt>
                <c:pt idx="2109">
                  <c:v>7.4746795231154461E-2</c:v>
                </c:pt>
                <c:pt idx="2110">
                  <c:v>7.5230393078803831E-2</c:v>
                </c:pt>
                <c:pt idx="2111">
                  <c:v>7.5230393078803831E-2</c:v>
                </c:pt>
                <c:pt idx="2112">
                  <c:v>7.5230393078803831E-2</c:v>
                </c:pt>
                <c:pt idx="2113">
                  <c:v>7.5326729690030514E-2</c:v>
                </c:pt>
                <c:pt idx="2114">
                  <c:v>7.4252830889177654E-2</c:v>
                </c:pt>
                <c:pt idx="2115">
                  <c:v>7.4853100789700214E-2</c:v>
                </c:pt>
                <c:pt idx="2116">
                  <c:v>7.2974057722479654E-2</c:v>
                </c:pt>
                <c:pt idx="2117">
                  <c:v>7.3732718894009217E-2</c:v>
                </c:pt>
                <c:pt idx="2118">
                  <c:v>7.3732718894009217E-2</c:v>
                </c:pt>
                <c:pt idx="2119">
                  <c:v>7.3732718894009217E-2</c:v>
                </c:pt>
                <c:pt idx="2120">
                  <c:v>7.4247317815643907E-2</c:v>
                </c:pt>
                <c:pt idx="2121">
                  <c:v>7.4363264547313623E-2</c:v>
                </c:pt>
                <c:pt idx="2122">
                  <c:v>7.4148222296370442E-2</c:v>
                </c:pt>
                <c:pt idx="2123">
                  <c:v>7.5708823863421273E-2</c:v>
                </c:pt>
                <c:pt idx="2124">
                  <c:v>7.6321312726578897E-2</c:v>
                </c:pt>
                <c:pt idx="2125">
                  <c:v>7.6321312726578897E-2</c:v>
                </c:pt>
                <c:pt idx="2126">
                  <c:v>7.6321312726578897E-2</c:v>
                </c:pt>
                <c:pt idx="2127">
                  <c:v>7.569163229005034E-2</c:v>
                </c:pt>
                <c:pt idx="2128">
                  <c:v>7.3305721511563976E-2</c:v>
                </c:pt>
                <c:pt idx="2129">
                  <c:v>7.3923489188689712E-2</c:v>
                </c:pt>
                <c:pt idx="2130">
                  <c:v>7.446293607356938E-2</c:v>
                </c:pt>
                <c:pt idx="2131">
                  <c:v>7.4258344781494817E-2</c:v>
                </c:pt>
                <c:pt idx="2132">
                  <c:v>7.4258344781494817E-2</c:v>
                </c:pt>
                <c:pt idx="2133">
                  <c:v>7.4258344781494817E-2</c:v>
                </c:pt>
                <c:pt idx="2134">
                  <c:v>7.4363264547313623E-2</c:v>
                </c:pt>
                <c:pt idx="2135">
                  <c:v>7.4674233655677102E-2</c:v>
                </c:pt>
                <c:pt idx="2136">
                  <c:v>7.4038425943064451E-2</c:v>
                </c:pt>
                <c:pt idx="2137">
                  <c:v>7.3672965705234475E-2</c:v>
                </c:pt>
                <c:pt idx="2138">
                  <c:v>7.4568435181387713E-2</c:v>
                </c:pt>
                <c:pt idx="2139">
                  <c:v>7.4568435181387713E-2</c:v>
                </c:pt>
                <c:pt idx="2140">
                  <c:v>7.4568435181387713E-2</c:v>
                </c:pt>
                <c:pt idx="2141">
                  <c:v>7.4164719842770802E-2</c:v>
                </c:pt>
                <c:pt idx="2142">
                  <c:v>7.3640413859125897E-2</c:v>
                </c:pt>
                <c:pt idx="2143">
                  <c:v>7.3586224658743885E-2</c:v>
                </c:pt>
                <c:pt idx="2144">
                  <c:v>7.3294975629420611E-2</c:v>
                </c:pt>
                <c:pt idx="2145">
                  <c:v>7.3054023450341524E-2</c:v>
                </c:pt>
                <c:pt idx="2146">
                  <c:v>7.3054023450341524E-2</c:v>
                </c:pt>
                <c:pt idx="2147">
                  <c:v>7.3054023450341524E-2</c:v>
                </c:pt>
                <c:pt idx="2148">
                  <c:v>7.1344486854778288E-2</c:v>
                </c:pt>
                <c:pt idx="2149">
                  <c:v>7.1395423553350226E-2</c:v>
                </c:pt>
                <c:pt idx="2150">
                  <c:v>7.0683866407492482E-2</c:v>
                </c:pt>
                <c:pt idx="2151">
                  <c:v>7.0519375198335746E-2</c:v>
                </c:pt>
                <c:pt idx="2152">
                  <c:v>7.019760626162648E-2</c:v>
                </c:pt>
                <c:pt idx="2153">
                  <c:v>7.019760626162648E-2</c:v>
                </c:pt>
                <c:pt idx="2154">
                  <c:v>7.019760626162648E-2</c:v>
                </c:pt>
                <c:pt idx="2155">
                  <c:v>7.1263139141279172E-2</c:v>
                </c:pt>
                <c:pt idx="2156">
                  <c:v>7.1687157245779412E-2</c:v>
                </c:pt>
                <c:pt idx="2157">
                  <c:v>7.3510493622964676E-2</c:v>
                </c:pt>
                <c:pt idx="2158">
                  <c:v>7.3532115151292321E-2</c:v>
                </c:pt>
                <c:pt idx="2159">
                  <c:v>7.3825255619947586E-2</c:v>
                </c:pt>
                <c:pt idx="2160">
                  <c:v>7.3825255619947586E-2</c:v>
                </c:pt>
                <c:pt idx="2161">
                  <c:v>7.3825255619947586E-2</c:v>
                </c:pt>
                <c:pt idx="2162">
                  <c:v>7.4120742689841757E-2</c:v>
                </c:pt>
                <c:pt idx="2163">
                  <c:v>7.4109756549449735E-2</c:v>
                </c:pt>
                <c:pt idx="2164">
                  <c:v>7.3972704072197359E-2</c:v>
                </c:pt>
                <c:pt idx="2165">
                  <c:v>7.2952763085901887E-2</c:v>
                </c:pt>
                <c:pt idx="2166">
                  <c:v>7.3440311386920282E-2</c:v>
                </c:pt>
                <c:pt idx="2167">
                  <c:v>7.3440311386920282E-2</c:v>
                </c:pt>
                <c:pt idx="2168">
                  <c:v>7.3440311386920282E-2</c:v>
                </c:pt>
                <c:pt idx="2169">
                  <c:v>7.2283060464780072E-2</c:v>
                </c:pt>
                <c:pt idx="2170">
                  <c:v>7.2403431922673137E-2</c:v>
                </c:pt>
                <c:pt idx="2171">
                  <c:v>7.1712861701746206E-2</c:v>
                </c:pt>
                <c:pt idx="2172">
                  <c:v>7.2371992039080874E-2</c:v>
                </c:pt>
                <c:pt idx="2173">
                  <c:v>7.2241285894888929E-2</c:v>
                </c:pt>
                <c:pt idx="2174">
                  <c:v>7.2241285894888929E-2</c:v>
                </c:pt>
                <c:pt idx="2175">
                  <c:v>7.2241285894888929E-2</c:v>
                </c:pt>
                <c:pt idx="2176">
                  <c:v>7.2152675060427857E-2</c:v>
                </c:pt>
                <c:pt idx="2177">
                  <c:v>7.2640104601750619E-2</c:v>
                </c:pt>
                <c:pt idx="2178">
                  <c:v>7.2178714497094801E-2</c:v>
                </c:pt>
                <c:pt idx="2179">
                  <c:v>7.2345812986073427E-2</c:v>
                </c:pt>
                <c:pt idx="2180">
                  <c:v>7.2377230123403177E-2</c:v>
                </c:pt>
                <c:pt idx="2181">
                  <c:v>7.2377230123403177E-2</c:v>
                </c:pt>
                <c:pt idx="2182">
                  <c:v>7.2377230123403177E-2</c:v>
                </c:pt>
                <c:pt idx="2183">
                  <c:v>7.2241285894888929E-2</c:v>
                </c:pt>
                <c:pt idx="2184">
                  <c:v>7.1599899760140334E-2</c:v>
                </c:pt>
                <c:pt idx="2185">
                  <c:v>7.1482183065870827E-2</c:v>
                </c:pt>
                <c:pt idx="2186">
                  <c:v>7.1533316642226119E-2</c:v>
                </c:pt>
                <c:pt idx="2187">
                  <c:v>7.172829322526271E-2</c:v>
                </c:pt>
                <c:pt idx="2188">
                  <c:v>7.172829322526271E-2</c:v>
                </c:pt>
                <c:pt idx="2189">
                  <c:v>7.172829322526271E-2</c:v>
                </c:pt>
                <c:pt idx="2190">
                  <c:v>7.1738584597725877E-2</c:v>
                </c:pt>
                <c:pt idx="2191">
                  <c:v>7.3096743540075282E-2</c:v>
                </c:pt>
                <c:pt idx="2192">
                  <c:v>7.290489556373711E-2</c:v>
                </c:pt>
                <c:pt idx="2193">
                  <c:v>7.2851783047390081E-2</c:v>
                </c:pt>
                <c:pt idx="2194">
                  <c:v>7.2825255798710992E-2</c:v>
                </c:pt>
                <c:pt idx="2195">
                  <c:v>7.2825255798710992E-2</c:v>
                </c:pt>
                <c:pt idx="2196">
                  <c:v>7.2825255798710992E-2</c:v>
                </c:pt>
                <c:pt idx="2197">
                  <c:v>7.2740498272413162E-2</c:v>
                </c:pt>
                <c:pt idx="2198">
                  <c:v>7.3348736568012621E-2</c:v>
                </c:pt>
                <c:pt idx="2199">
                  <c:v>7.3102087064585694E-2</c:v>
                </c:pt>
                <c:pt idx="2200">
                  <c:v>7.3510493622964676E-2</c:v>
                </c:pt>
                <c:pt idx="2201">
                  <c:v>7.3451099930221461E-2</c:v>
                </c:pt>
                <c:pt idx="2202">
                  <c:v>7.3451099930221461E-2</c:v>
                </c:pt>
                <c:pt idx="2203">
                  <c:v>7.3451099930221461E-2</c:v>
                </c:pt>
                <c:pt idx="2204">
                  <c:v>7.3852516524500575E-2</c:v>
                </c:pt>
                <c:pt idx="2205">
                  <c:v>7.4308006687720599E-2</c:v>
                </c:pt>
                <c:pt idx="2206">
                  <c:v>7.4954090619495553E-2</c:v>
                </c:pt>
                <c:pt idx="2207">
                  <c:v>7.5640104383344051E-2</c:v>
                </c:pt>
                <c:pt idx="2208">
                  <c:v>7.556579891940908E-2</c:v>
                </c:pt>
                <c:pt idx="2209">
                  <c:v>7.556579891940908E-2</c:v>
                </c:pt>
                <c:pt idx="2210">
                  <c:v>7.556579891940908E-2</c:v>
                </c:pt>
                <c:pt idx="2211">
                  <c:v>7.621079907022825E-2</c:v>
                </c:pt>
                <c:pt idx="2212">
                  <c:v>7.5933027070124157E-2</c:v>
                </c:pt>
                <c:pt idx="2213">
                  <c:v>7.608902415826517E-2</c:v>
                </c:pt>
                <c:pt idx="2214">
                  <c:v>7.7414360363847495E-2</c:v>
                </c:pt>
                <c:pt idx="2215">
                  <c:v>7.7270795502839704E-2</c:v>
                </c:pt>
                <c:pt idx="2216">
                  <c:v>7.7270795502839704E-2</c:v>
                </c:pt>
                <c:pt idx="2217">
                  <c:v>7.7270795502839704E-2</c:v>
                </c:pt>
                <c:pt idx="2218">
                  <c:v>7.6837373698566983E-2</c:v>
                </c:pt>
                <c:pt idx="2219">
                  <c:v>7.6748915921562605E-2</c:v>
                </c:pt>
                <c:pt idx="2220">
                  <c:v>7.7697059166310561E-2</c:v>
                </c:pt>
                <c:pt idx="2221">
                  <c:v>7.8170803205002928E-2</c:v>
                </c:pt>
                <c:pt idx="2222">
                  <c:v>7.8644174432778893E-2</c:v>
                </c:pt>
                <c:pt idx="2223">
                  <c:v>7.8644174432778893E-2</c:v>
                </c:pt>
                <c:pt idx="2224">
                  <c:v>7.8644174432778893E-2</c:v>
                </c:pt>
                <c:pt idx="2225">
                  <c:v>7.9179698325349379E-2</c:v>
                </c:pt>
                <c:pt idx="2226">
                  <c:v>7.9173429397094333E-2</c:v>
                </c:pt>
                <c:pt idx="2227">
                  <c:v>7.8805311477993606E-2</c:v>
                </c:pt>
                <c:pt idx="2228">
                  <c:v>7.8533003494718659E-2</c:v>
                </c:pt>
                <c:pt idx="2229">
                  <c:v>7.8012247922923897E-2</c:v>
                </c:pt>
                <c:pt idx="2230">
                  <c:v>7.8012247922923897E-2</c:v>
                </c:pt>
                <c:pt idx="2231">
                  <c:v>7.8012247922923897E-2</c:v>
                </c:pt>
                <c:pt idx="2232">
                  <c:v>7.8520670566526632E-2</c:v>
                </c:pt>
                <c:pt idx="2233">
                  <c:v>7.8262570925454897E-2</c:v>
                </c:pt>
                <c:pt idx="2234">
                  <c:v>7.8311601863816124E-2</c:v>
                </c:pt>
                <c:pt idx="2235">
                  <c:v>7.7498353159995356E-2</c:v>
                </c:pt>
                <c:pt idx="2236">
                  <c:v>7.8073154545809417E-2</c:v>
                </c:pt>
                <c:pt idx="2237">
                  <c:v>7.8073154545809417E-2</c:v>
                </c:pt>
                <c:pt idx="2238">
                  <c:v>7.8073154545809417E-2</c:v>
                </c:pt>
                <c:pt idx="2239">
                  <c:v>7.8892351386533083E-2</c:v>
                </c:pt>
                <c:pt idx="2240">
                  <c:v>7.8459063983366675E-2</c:v>
                </c:pt>
                <c:pt idx="2241">
                  <c:v>7.8030509929382388E-2</c:v>
                </c:pt>
                <c:pt idx="2242">
                  <c:v>7.7987911873659582E-2</c:v>
                </c:pt>
                <c:pt idx="2243">
                  <c:v>7.7709134708785016E-2</c:v>
                </c:pt>
                <c:pt idx="2244">
                  <c:v>7.7709134708785016E-2</c:v>
                </c:pt>
                <c:pt idx="2245">
                  <c:v>7.7709134708785016E-2</c:v>
                </c:pt>
                <c:pt idx="2246">
                  <c:v>7.772725506198748E-2</c:v>
                </c:pt>
                <c:pt idx="2247">
                  <c:v>7.7799821060411556E-2</c:v>
                </c:pt>
                <c:pt idx="2248">
                  <c:v>7.8030509929382388E-2</c:v>
                </c:pt>
                <c:pt idx="2249">
                  <c:v>7.8366835155362247E-2</c:v>
                </c:pt>
                <c:pt idx="2250">
                  <c:v>7.8336140378363561E-2</c:v>
                </c:pt>
                <c:pt idx="2251">
                  <c:v>7.8336140378363561E-2</c:v>
                </c:pt>
                <c:pt idx="2252">
                  <c:v>7.8336140378363561E-2</c:v>
                </c:pt>
                <c:pt idx="2253">
                  <c:v>7.8006162486836464E-2</c:v>
                </c:pt>
                <c:pt idx="2254">
                  <c:v>7.7139661356886643E-2</c:v>
                </c:pt>
                <c:pt idx="2255">
                  <c:v>7.7276766740079592E-2</c:v>
                </c:pt>
                <c:pt idx="2256">
                  <c:v>7.831773505110233E-2</c:v>
                </c:pt>
                <c:pt idx="2257">
                  <c:v>7.9198511067991917E-2</c:v>
                </c:pt>
                <c:pt idx="2258">
                  <c:v>7.9198511067991917E-2</c:v>
                </c:pt>
                <c:pt idx="2259">
                  <c:v>7.9198511067991917E-2</c:v>
                </c:pt>
                <c:pt idx="2260">
                  <c:v>7.8662733529990161E-2</c:v>
                </c:pt>
                <c:pt idx="2261">
                  <c:v>7.9117053680920923E-2</c:v>
                </c:pt>
                <c:pt idx="2262">
                  <c:v>7.8842590767532625E-2</c:v>
                </c:pt>
                <c:pt idx="2263">
                  <c:v>7.8967110198602281E-2</c:v>
                </c:pt>
                <c:pt idx="2264">
                  <c:v>7.8942174856917305E-2</c:v>
                </c:pt>
                <c:pt idx="2265">
                  <c:v>7.8942174856917305E-2</c:v>
                </c:pt>
                <c:pt idx="2266">
                  <c:v>7.8942174856917305E-2</c:v>
                </c:pt>
                <c:pt idx="2267">
                  <c:v>7.9185968246426722E-2</c:v>
                </c:pt>
                <c:pt idx="2268">
                  <c:v>7.8724660499901594E-2</c:v>
                </c:pt>
                <c:pt idx="2269">
                  <c:v>7.8780478197502654E-2</c:v>
                </c:pt>
                <c:pt idx="2270">
                  <c:v>7.7921065960182334E-2</c:v>
                </c:pt>
                <c:pt idx="2271">
                  <c:v>7.8060965614144648E-2</c:v>
                </c:pt>
                <c:pt idx="2272">
                  <c:v>7.8060965614144648E-2</c:v>
                </c:pt>
                <c:pt idx="2273">
                  <c:v>7.8060965614144648E-2</c:v>
                </c:pt>
                <c:pt idx="2274">
                  <c:v>7.8923483682569739E-2</c:v>
                </c:pt>
                <c:pt idx="2275">
                  <c:v>7.8992061297839575E-2</c:v>
                </c:pt>
                <c:pt idx="2276">
                  <c:v>7.8207484456262466E-2</c:v>
                </c:pt>
                <c:pt idx="2277">
                  <c:v>7.7715173887701577E-2</c:v>
                </c:pt>
                <c:pt idx="2278">
                  <c:v>7.8079250439195794E-2</c:v>
                </c:pt>
                <c:pt idx="2279">
                  <c:v>7.8079250439195794E-2</c:v>
                </c:pt>
                <c:pt idx="2280">
                  <c:v>7.8079250439195794E-2</c:v>
                </c:pt>
                <c:pt idx="2281">
                  <c:v>7.834227741000431E-2</c:v>
                </c:pt>
                <c:pt idx="2282">
                  <c:v>7.8514505554901276E-2</c:v>
                </c:pt>
                <c:pt idx="2283">
                  <c:v>7.8000078000078008E-2</c:v>
                </c:pt>
                <c:pt idx="2284">
                  <c:v>7.8012247922923897E-2</c:v>
                </c:pt>
                <c:pt idx="2285">
                  <c:v>7.691420220743761E-2</c:v>
                </c:pt>
                <c:pt idx="2286">
                  <c:v>7.691420220743761E-2</c:v>
                </c:pt>
                <c:pt idx="2287">
                  <c:v>7.691420220743761E-2</c:v>
                </c:pt>
                <c:pt idx="2288">
                  <c:v>7.6931953686963886E-2</c:v>
                </c:pt>
                <c:pt idx="2289">
                  <c:v>7.5915733535775298E-2</c:v>
                </c:pt>
                <c:pt idx="2290">
                  <c:v>7.6100604999809751E-2</c:v>
                </c:pt>
                <c:pt idx="2291">
                  <c:v>7.6543304374449839E-2</c:v>
                </c:pt>
                <c:pt idx="2292">
                  <c:v>7.6002280068402053E-2</c:v>
                </c:pt>
                <c:pt idx="2293">
                  <c:v>7.6002280068402053E-2</c:v>
                </c:pt>
                <c:pt idx="2294">
                  <c:v>7.6002280068402053E-2</c:v>
                </c:pt>
                <c:pt idx="2295">
                  <c:v>7.5748967920312091E-2</c:v>
                </c:pt>
                <c:pt idx="2296">
                  <c:v>7.6467214681705212E-2</c:v>
                </c:pt>
                <c:pt idx="2297">
                  <c:v>7.6077446840884022E-2</c:v>
                </c:pt>
                <c:pt idx="2298">
                  <c:v>7.555438026519587E-2</c:v>
                </c:pt>
                <c:pt idx="2299">
                  <c:v>7.6234038498189438E-2</c:v>
                </c:pt>
                <c:pt idx="2300">
                  <c:v>7.6234038498189438E-2</c:v>
                </c:pt>
                <c:pt idx="2301">
                  <c:v>7.6234038498189438E-2</c:v>
                </c:pt>
                <c:pt idx="2302">
                  <c:v>7.5674448522456403E-2</c:v>
                </c:pt>
                <c:pt idx="2303">
                  <c:v>7.6094814138416469E-2</c:v>
                </c:pt>
                <c:pt idx="2304">
                  <c:v>7.5944560470856279E-2</c:v>
                </c:pt>
                <c:pt idx="2305">
                  <c:v>7.5731758112764586E-2</c:v>
                </c:pt>
                <c:pt idx="2306">
                  <c:v>7.6825567548880258E-2</c:v>
                </c:pt>
                <c:pt idx="2307">
                  <c:v>7.6825567548880258E-2</c:v>
                </c:pt>
                <c:pt idx="2308">
                  <c:v>7.6825567548880258E-2</c:v>
                </c:pt>
                <c:pt idx="2309">
                  <c:v>7.691420220743761E-2</c:v>
                </c:pt>
                <c:pt idx="2310">
                  <c:v>7.7534405892614844E-2</c:v>
                </c:pt>
                <c:pt idx="2311">
                  <c:v>7.712181390506305E-2</c:v>
                </c:pt>
                <c:pt idx="2312">
                  <c:v>7.7074261050522175E-2</c:v>
                </c:pt>
                <c:pt idx="2313">
                  <c:v>7.6106396742646215E-2</c:v>
                </c:pt>
                <c:pt idx="2314">
                  <c:v>7.6106396742646215E-2</c:v>
                </c:pt>
                <c:pt idx="2315">
                  <c:v>7.6106396742646215E-2</c:v>
                </c:pt>
                <c:pt idx="2316">
                  <c:v>7.5944560470856279E-2</c:v>
                </c:pt>
                <c:pt idx="2317">
                  <c:v>7.4942856072244907E-2</c:v>
                </c:pt>
                <c:pt idx="2318">
                  <c:v>7.4175722286095758E-2</c:v>
                </c:pt>
                <c:pt idx="2319">
                  <c:v>7.4324575420862918E-2</c:v>
                </c:pt>
                <c:pt idx="2320">
                  <c:v>7.4131732087920232E-2</c:v>
                </c:pt>
                <c:pt idx="2321">
                  <c:v>7.4131732087920232E-2</c:v>
                </c:pt>
                <c:pt idx="2322">
                  <c:v>7.4131732087920232E-2</c:v>
                </c:pt>
                <c:pt idx="2323">
                  <c:v>7.3171624044195666E-2</c:v>
                </c:pt>
                <c:pt idx="2324">
                  <c:v>7.2682341825053606E-2</c:v>
                </c:pt>
                <c:pt idx="2325">
                  <c:v>7.2371992039080874E-2</c:v>
                </c:pt>
                <c:pt idx="2326">
                  <c:v>7.251894557453134E-2</c:v>
                </c:pt>
                <c:pt idx="2327">
                  <c:v>7.260845888546015E-2</c:v>
                </c:pt>
                <c:pt idx="2328">
                  <c:v>7.260845888546015E-2</c:v>
                </c:pt>
                <c:pt idx="2329">
                  <c:v>7.260845888546015E-2</c:v>
                </c:pt>
                <c:pt idx="2330">
                  <c:v>7.24874053133268E-2</c:v>
                </c:pt>
                <c:pt idx="2331">
                  <c:v>7.2968732897953234E-2</c:v>
                </c:pt>
                <c:pt idx="2332">
                  <c:v>7.1313959707612756E-2</c:v>
                </c:pt>
                <c:pt idx="2333">
                  <c:v>7.1507740712932172E-2</c:v>
                </c:pt>
                <c:pt idx="2334">
                  <c:v>7.1369946115690683E-2</c:v>
                </c:pt>
                <c:pt idx="2335">
                  <c:v>7.1369946115690683E-2</c:v>
                </c:pt>
                <c:pt idx="2336">
                  <c:v>7.1369946115690683E-2</c:v>
                </c:pt>
                <c:pt idx="2337">
                  <c:v>7.167174341515857E-2</c:v>
                </c:pt>
                <c:pt idx="2338">
                  <c:v>7.1908819616725989E-2</c:v>
                </c:pt>
                <c:pt idx="2339">
                  <c:v>7.1116168260854096E-2</c:v>
                </c:pt>
                <c:pt idx="2340">
                  <c:v>6.9790976026799734E-2</c:v>
                </c:pt>
                <c:pt idx="2341">
                  <c:v>6.9408294291167794E-2</c:v>
                </c:pt>
                <c:pt idx="2342">
                  <c:v>6.9408294291167794E-2</c:v>
                </c:pt>
                <c:pt idx="2343">
                  <c:v>6.9408294291167794E-2</c:v>
                </c:pt>
                <c:pt idx="2344">
                  <c:v>7.0237050043898158E-2</c:v>
                </c:pt>
                <c:pt idx="2345">
                  <c:v>7.0192678903590364E-2</c:v>
                </c:pt>
                <c:pt idx="2346">
                  <c:v>7.0899358360806838E-2</c:v>
                </c:pt>
                <c:pt idx="2347">
                  <c:v>7.1754027194776304E-2</c:v>
                </c:pt>
                <c:pt idx="2348">
                  <c:v>7.1207320112507563E-2</c:v>
                </c:pt>
                <c:pt idx="2349">
                  <c:v>7.1207320112507563E-2</c:v>
                </c:pt>
                <c:pt idx="2350">
                  <c:v>7.1207320112507563E-2</c:v>
                </c:pt>
                <c:pt idx="2351">
                  <c:v>7.1661471210003949E-2</c:v>
                </c:pt>
                <c:pt idx="2352">
                  <c:v>7.1579399448838621E-2</c:v>
                </c:pt>
                <c:pt idx="2353">
                  <c:v>7.1569153694757554E-2</c:v>
                </c:pt>
                <c:pt idx="2354">
                  <c:v>7.1482183065870827E-2</c:v>
                </c:pt>
                <c:pt idx="2355">
                  <c:v>7.1898479347161801E-2</c:v>
                </c:pt>
                <c:pt idx="2356">
                  <c:v>7.1898479347161801E-2</c:v>
                </c:pt>
                <c:pt idx="2357">
                  <c:v>7.1898479347161801E-2</c:v>
                </c:pt>
                <c:pt idx="2358">
                  <c:v>7.1846822574271649E-2</c:v>
                </c:pt>
                <c:pt idx="2359">
                  <c:v>7.3027348742103912E-2</c:v>
                </c:pt>
                <c:pt idx="2360">
                  <c:v>7.2894266865910995E-2</c:v>
                </c:pt>
                <c:pt idx="2361">
                  <c:v>7.2555777253763831E-2</c:v>
                </c:pt>
                <c:pt idx="2362">
                  <c:v>7.209545438160124E-2</c:v>
                </c:pt>
                <c:pt idx="2363">
                  <c:v>7.209545438160124E-2</c:v>
                </c:pt>
                <c:pt idx="2364">
                  <c:v>7.209545438160124E-2</c:v>
                </c:pt>
                <c:pt idx="2365">
                  <c:v>7.1656336211529503E-2</c:v>
                </c:pt>
                <c:pt idx="2366">
                  <c:v>7.2002016056449583E-2</c:v>
                </c:pt>
                <c:pt idx="2367">
                  <c:v>7.3160917437904677E-2</c:v>
                </c:pt>
                <c:pt idx="2368">
                  <c:v>7.3219842577338462E-2</c:v>
                </c:pt>
                <c:pt idx="2369">
                  <c:v>7.4440763762236198E-2</c:v>
                </c:pt>
                <c:pt idx="2370">
                  <c:v>7.4440763762236198E-2</c:v>
                </c:pt>
                <c:pt idx="2371">
                  <c:v>7.4440763762236198E-2</c:v>
                </c:pt>
                <c:pt idx="2372">
                  <c:v>7.446293607356938E-2</c:v>
                </c:pt>
                <c:pt idx="2373">
                  <c:v>7.5224733892503851E-2</c:v>
                </c:pt>
                <c:pt idx="2374">
                  <c:v>7.4791518641786028E-2</c:v>
                </c:pt>
                <c:pt idx="2375">
                  <c:v>7.4954090619495553E-2</c:v>
                </c:pt>
                <c:pt idx="2376">
                  <c:v>7.4115249212525477E-2</c:v>
                </c:pt>
                <c:pt idx="2377">
                  <c:v>7.4115249212525477E-2</c:v>
                </c:pt>
                <c:pt idx="2378">
                  <c:v>7.4115249212525477E-2</c:v>
                </c:pt>
                <c:pt idx="2379">
                  <c:v>7.4413066934553712E-2</c:v>
                </c:pt>
                <c:pt idx="2380">
                  <c:v>7.5230393078803831E-2</c:v>
                </c:pt>
                <c:pt idx="2381">
                  <c:v>7.4999062511718603E-2</c:v>
                </c:pt>
                <c:pt idx="2382">
                  <c:v>7.4197736969022446E-2</c:v>
                </c:pt>
                <c:pt idx="2383">
                  <c:v>7.4841896493657148E-2</c:v>
                </c:pt>
                <c:pt idx="2384">
                  <c:v>7.4841896493657148E-2</c:v>
                </c:pt>
                <c:pt idx="2385">
                  <c:v>7.4841896493657148E-2</c:v>
                </c:pt>
                <c:pt idx="2386">
                  <c:v>7.5338079632350174E-2</c:v>
                </c:pt>
                <c:pt idx="2387">
                  <c:v>7.5457460856442185E-2</c:v>
                </c:pt>
                <c:pt idx="2388">
                  <c:v>7.6245663527886851E-2</c:v>
                </c:pt>
                <c:pt idx="2389">
                  <c:v>7.5835134417775757E-2</c:v>
                </c:pt>
                <c:pt idx="2390">
                  <c:v>7.5287031808770929E-2</c:v>
                </c:pt>
                <c:pt idx="2391">
                  <c:v>7.5287031808770929E-2</c:v>
                </c:pt>
                <c:pt idx="2392">
                  <c:v>7.5287031808770929E-2</c:v>
                </c:pt>
                <c:pt idx="2393">
                  <c:v>7.39180249103744E-2</c:v>
                </c:pt>
                <c:pt idx="2394">
                  <c:v>7.3112776457685977E-2</c:v>
                </c:pt>
                <c:pt idx="2395">
                  <c:v>7.3112776457685977E-2</c:v>
                </c:pt>
                <c:pt idx="2396">
                  <c:v>7.4413066934553712E-2</c:v>
                </c:pt>
                <c:pt idx="2397">
                  <c:v>7.5355110960400887E-2</c:v>
                </c:pt>
                <c:pt idx="2398">
                  <c:v>7.5355110960400887E-2</c:v>
                </c:pt>
                <c:pt idx="2399">
                  <c:v>7.5355110960400887E-2</c:v>
                </c:pt>
                <c:pt idx="2400">
                  <c:v>7.5377831379791205E-2</c:v>
                </c:pt>
                <c:pt idx="2401">
                  <c:v>7.5349432995516705E-2</c:v>
                </c:pt>
                <c:pt idx="2402">
                  <c:v>7.5213418073784358E-2</c:v>
                </c:pt>
                <c:pt idx="2403">
                  <c:v>7.4679810313281803E-2</c:v>
                </c:pt>
                <c:pt idx="2404">
                  <c:v>7.6181769702510185E-2</c:v>
                </c:pt>
                <c:pt idx="2405">
                  <c:v>7.6181769702510185E-2</c:v>
                </c:pt>
                <c:pt idx="2406">
                  <c:v>7.6181769702510185E-2</c:v>
                </c:pt>
                <c:pt idx="2407">
                  <c:v>7.6590204112893967E-2</c:v>
                </c:pt>
                <c:pt idx="2408">
                  <c:v>7.5846638097766317E-2</c:v>
                </c:pt>
                <c:pt idx="2409">
                  <c:v>7.5927261683307393E-2</c:v>
                </c:pt>
                <c:pt idx="2410">
                  <c:v>7.6309664619023998E-2</c:v>
                </c:pt>
                <c:pt idx="2411">
                  <c:v>7.6298020066379271E-2</c:v>
                </c:pt>
                <c:pt idx="2412">
                  <c:v>7.6298020066379271E-2</c:v>
                </c:pt>
                <c:pt idx="2413">
                  <c:v>7.6298020066379271E-2</c:v>
                </c:pt>
                <c:pt idx="2414">
                  <c:v>7.6054302772179339E-2</c:v>
                </c:pt>
                <c:pt idx="2415">
                  <c:v>7.612377726182773E-2</c:v>
                </c:pt>
                <c:pt idx="2416">
                  <c:v>7.5944560470856279E-2</c:v>
                </c:pt>
                <c:pt idx="2417">
                  <c:v>7.6106396742646215E-2</c:v>
                </c:pt>
                <c:pt idx="2418">
                  <c:v>7.5731758112764586E-2</c:v>
                </c:pt>
                <c:pt idx="2419">
                  <c:v>7.5731758112764586E-2</c:v>
                </c:pt>
                <c:pt idx="2420">
                  <c:v>7.5731758112764586E-2</c:v>
                </c:pt>
                <c:pt idx="2421">
                  <c:v>7.6257292103557403E-2</c:v>
                </c:pt>
                <c:pt idx="2422">
                  <c:v>7.6490610777527057E-2</c:v>
                </c:pt>
                <c:pt idx="2423">
                  <c:v>7.5909970774661245E-2</c:v>
                </c:pt>
                <c:pt idx="2424">
                  <c:v>7.6280559899309652E-2</c:v>
                </c:pt>
                <c:pt idx="2425">
                  <c:v>7.5956097375716833E-2</c:v>
                </c:pt>
                <c:pt idx="2426">
                  <c:v>7.5956097375716833E-2</c:v>
                </c:pt>
                <c:pt idx="2427">
                  <c:v>7.5956097375716833E-2</c:v>
                </c:pt>
                <c:pt idx="2428">
                  <c:v>7.5967637786303027E-2</c:v>
                </c:pt>
                <c:pt idx="2429">
                  <c:v>7.5806390478717359E-2</c:v>
                </c:pt>
                <c:pt idx="2430">
                  <c:v>7.5304040061749317E-2</c:v>
                </c:pt>
                <c:pt idx="2431">
                  <c:v>7.4746795231154461E-2</c:v>
                </c:pt>
                <c:pt idx="2432">
                  <c:v>7.5662997011311614E-2</c:v>
                </c:pt>
                <c:pt idx="2433">
                  <c:v>7.5662997011311614E-2</c:v>
                </c:pt>
                <c:pt idx="2434">
                  <c:v>7.5662997011311614E-2</c:v>
                </c:pt>
                <c:pt idx="2435">
                  <c:v>7.5823634226788492E-2</c:v>
                </c:pt>
                <c:pt idx="2436">
                  <c:v>7.5794899003297084E-2</c:v>
                </c:pt>
                <c:pt idx="2437">
                  <c:v>7.6274741619312761E-2</c:v>
                </c:pt>
                <c:pt idx="2438">
                  <c:v>7.6631288555117055E-2</c:v>
                </c:pt>
                <c:pt idx="2439">
                  <c:v>7.6908286867910014E-2</c:v>
                </c:pt>
                <c:pt idx="2440">
                  <c:v>7.6908286867910014E-2</c:v>
                </c:pt>
                <c:pt idx="2441">
                  <c:v>7.6908286867910014E-2</c:v>
                </c:pt>
                <c:pt idx="2442">
                  <c:v>7.6961557701927891E-2</c:v>
                </c:pt>
                <c:pt idx="2443">
                  <c:v>7.7014902383611222E-2</c:v>
                </c:pt>
                <c:pt idx="2444">
                  <c:v>7.6748915921562605E-2</c:v>
                </c:pt>
                <c:pt idx="2445">
                  <c:v>7.7020834135633695E-2</c:v>
                </c:pt>
                <c:pt idx="2446">
                  <c:v>7.8539171411741604E-2</c:v>
                </c:pt>
                <c:pt idx="2447">
                  <c:v>7.8539171411741604E-2</c:v>
                </c:pt>
                <c:pt idx="2448">
                  <c:v>7.8539171411741604E-2</c:v>
                </c:pt>
                <c:pt idx="2449">
                  <c:v>7.8385263570448754E-2</c:v>
                </c:pt>
                <c:pt idx="2450">
                  <c:v>7.8091445082191249E-2</c:v>
                </c:pt>
                <c:pt idx="2451">
                  <c:v>7.7975749541892472E-2</c:v>
                </c:pt>
                <c:pt idx="2452">
                  <c:v>7.7420353811016918E-2</c:v>
                </c:pt>
                <c:pt idx="2453">
                  <c:v>7.7884652829160017E-2</c:v>
                </c:pt>
                <c:pt idx="2454">
                  <c:v>7.7884652829160017E-2</c:v>
                </c:pt>
                <c:pt idx="2455">
                  <c:v>7.7884652829160017E-2</c:v>
                </c:pt>
                <c:pt idx="2456">
                  <c:v>7.7474336625992637E-2</c:v>
                </c:pt>
                <c:pt idx="2457">
                  <c:v>7.8030509929382388E-2</c:v>
                </c:pt>
                <c:pt idx="2458">
                  <c:v>7.7396385588792999E-2</c:v>
                </c:pt>
                <c:pt idx="2459">
                  <c:v>7.7684987376189549E-2</c:v>
                </c:pt>
                <c:pt idx="2460">
                  <c:v>7.7672919336673266E-2</c:v>
                </c:pt>
                <c:pt idx="2461">
                  <c:v>7.7672919336673266E-2</c:v>
                </c:pt>
                <c:pt idx="2462">
                  <c:v>7.7672919336673266E-2</c:v>
                </c:pt>
                <c:pt idx="2463">
                  <c:v>7.8109744190587777E-2</c:v>
                </c:pt>
                <c:pt idx="2464">
                  <c:v>7.7951436255213002E-2</c:v>
                </c:pt>
                <c:pt idx="2465">
                  <c:v>7.7842213832561388E-2</c:v>
                </c:pt>
                <c:pt idx="2466">
                  <c:v>7.8336140378363561E-2</c:v>
                </c:pt>
                <c:pt idx="2467">
                  <c:v>7.8749458597472149E-2</c:v>
                </c:pt>
                <c:pt idx="2468">
                  <c:v>7.8749458597472149E-2</c:v>
                </c:pt>
                <c:pt idx="2469">
                  <c:v>7.8749458597472149E-2</c:v>
                </c:pt>
                <c:pt idx="2470">
                  <c:v>7.7884652829160017E-2</c:v>
                </c:pt>
                <c:pt idx="2471">
                  <c:v>7.7606612083349499E-2</c:v>
                </c:pt>
                <c:pt idx="2472">
                  <c:v>7.7612635337032873E-2</c:v>
                </c:pt>
                <c:pt idx="2473">
                  <c:v>7.7636737704281672E-2</c:v>
                </c:pt>
                <c:pt idx="2474">
                  <c:v>7.7534405892614844E-2</c:v>
                </c:pt>
                <c:pt idx="2475">
                  <c:v>7.7534405892614844E-2</c:v>
                </c:pt>
                <c:pt idx="2476">
                  <c:v>7.7534405892614844E-2</c:v>
                </c:pt>
                <c:pt idx="2477">
                  <c:v>7.7957513155330338E-2</c:v>
                </c:pt>
                <c:pt idx="2478">
                  <c:v>7.8183026464954467E-2</c:v>
                </c:pt>
                <c:pt idx="2479">
                  <c:v>7.8091445082191249E-2</c:v>
                </c:pt>
                <c:pt idx="2480">
                  <c:v>7.7933211237969063E-2</c:v>
                </c:pt>
                <c:pt idx="2481">
                  <c:v>7.7733297057794706E-2</c:v>
                </c:pt>
                <c:pt idx="2482">
                  <c:v>7.7733297057794706E-2</c:v>
                </c:pt>
                <c:pt idx="2483">
                  <c:v>7.7733297057794706E-2</c:v>
                </c:pt>
                <c:pt idx="2484">
                  <c:v>7.7745383867832848E-2</c:v>
                </c:pt>
                <c:pt idx="2485">
                  <c:v>7.6979331049613173E-2</c:v>
                </c:pt>
                <c:pt idx="2486">
                  <c:v>7.7115866589550802E-2</c:v>
                </c:pt>
                <c:pt idx="2487">
                  <c:v>7.7032700381311867E-2</c:v>
                </c:pt>
                <c:pt idx="2488">
                  <c:v>7.6860996887129621E-2</c:v>
                </c:pt>
                <c:pt idx="2489">
                  <c:v>7.6860996887129621E-2</c:v>
                </c:pt>
                <c:pt idx="2490">
                  <c:v>7.6860996887129621E-2</c:v>
                </c:pt>
                <c:pt idx="2491">
                  <c:v>7.6356278394991026E-2</c:v>
                </c:pt>
                <c:pt idx="2492">
                  <c:v>7.6631288555117055E-2</c:v>
                </c:pt>
                <c:pt idx="2493">
                  <c:v>7.6385440934957791E-2</c:v>
                </c:pt>
                <c:pt idx="2494">
                  <c:v>7.6695938950032586E-2</c:v>
                </c:pt>
                <c:pt idx="2495">
                  <c:v>7.7014902383611222E-2</c:v>
                </c:pt>
                <c:pt idx="2496">
                  <c:v>7.7014902383611222E-2</c:v>
                </c:pt>
                <c:pt idx="2497">
                  <c:v>7.7014902383611222E-2</c:v>
                </c:pt>
                <c:pt idx="2498">
                  <c:v>7.6695938950032586E-2</c:v>
                </c:pt>
                <c:pt idx="2499">
                  <c:v>7.7020834135633695E-2</c:v>
                </c:pt>
                <c:pt idx="2500">
                  <c:v>7.6496462038630711E-2</c:v>
                </c:pt>
                <c:pt idx="2501">
                  <c:v>7.6274741619312761E-2</c:v>
                </c:pt>
                <c:pt idx="2502">
                  <c:v>7.5835134417775757E-2</c:v>
                </c:pt>
                <c:pt idx="2503">
                  <c:v>7.5835134417775757E-2</c:v>
                </c:pt>
                <c:pt idx="2504">
                  <c:v>7.5835134417775757E-2</c:v>
                </c:pt>
                <c:pt idx="2505">
                  <c:v>7.5794899003297084E-2</c:v>
                </c:pt>
                <c:pt idx="2506">
                  <c:v>7.556579891940908E-2</c:v>
                </c:pt>
                <c:pt idx="2507">
                  <c:v>7.5611508071528485E-2</c:v>
                </c:pt>
                <c:pt idx="2508">
                  <c:v>7.5468850232066717E-2</c:v>
                </c:pt>
                <c:pt idx="2509">
                  <c:v>7.5474546209290921E-2</c:v>
                </c:pt>
                <c:pt idx="2510">
                  <c:v>7.5474546209290921E-2</c:v>
                </c:pt>
                <c:pt idx="2511">
                  <c:v>7.5474546209290921E-2</c:v>
                </c:pt>
                <c:pt idx="2512">
                  <c:v>7.6525731777310119E-2</c:v>
                </c:pt>
                <c:pt idx="2513">
                  <c:v>7.6819665834453627E-2</c:v>
                </c:pt>
                <c:pt idx="2514">
                  <c:v>7.668417622023696E-2</c:v>
                </c:pt>
                <c:pt idx="2515">
                  <c:v>7.6819665834453627E-2</c:v>
                </c:pt>
                <c:pt idx="2516">
                  <c:v>7.7080201950129115E-2</c:v>
                </c:pt>
                <c:pt idx="2517">
                  <c:v>7.7080201950129115E-2</c:v>
                </c:pt>
                <c:pt idx="2518">
                  <c:v>7.7080201950129115E-2</c:v>
                </c:pt>
                <c:pt idx="2519">
                  <c:v>7.6831470170181715E-2</c:v>
                </c:pt>
                <c:pt idx="2520">
                  <c:v>7.6973405688334676E-2</c:v>
                </c:pt>
                <c:pt idx="2521">
                  <c:v>7.6831470170181715E-2</c:v>
                </c:pt>
                <c:pt idx="2522">
                  <c:v>7.7211133845500532E-2</c:v>
                </c:pt>
                <c:pt idx="2523">
                  <c:v>7.7396385588792999E-2</c:v>
                </c:pt>
                <c:pt idx="2524">
                  <c:v>7.7396385588792999E-2</c:v>
                </c:pt>
                <c:pt idx="2525">
                  <c:v>7.7396385588792999E-2</c:v>
                </c:pt>
                <c:pt idx="2526">
                  <c:v>7.7288711983614797E-2</c:v>
                </c:pt>
                <c:pt idx="2527">
                  <c:v>7.7098030145329788E-2</c:v>
                </c:pt>
                <c:pt idx="2528">
                  <c:v>7.7300660920650868E-2</c:v>
                </c:pt>
                <c:pt idx="2529">
                  <c:v>7.7480339363886416E-2</c:v>
                </c:pt>
                <c:pt idx="2530">
                  <c:v>7.7836154893948239E-2</c:v>
                </c:pt>
                <c:pt idx="2531">
                  <c:v>7.7836154893948239E-2</c:v>
                </c:pt>
                <c:pt idx="2532">
                  <c:v>7.7836154893948239E-2</c:v>
                </c:pt>
                <c:pt idx="2533">
                  <c:v>7.8146368147540349E-2</c:v>
                </c:pt>
                <c:pt idx="2534">
                  <c:v>7.8379119802484618E-2</c:v>
                </c:pt>
                <c:pt idx="2535">
                  <c:v>7.8533003494718659E-2</c:v>
                </c:pt>
                <c:pt idx="2536">
                  <c:v>7.8042689351075042E-2</c:v>
                </c:pt>
                <c:pt idx="2537">
                  <c:v>7.8262570925454897E-2</c:v>
                </c:pt>
                <c:pt idx="2538">
                  <c:v>7.8262570925454897E-2</c:v>
                </c:pt>
                <c:pt idx="2539">
                  <c:v>7.8262570925454897E-2</c:v>
                </c:pt>
                <c:pt idx="2540">
                  <c:v>7.8336140378363561E-2</c:v>
                </c:pt>
                <c:pt idx="2541">
                  <c:v>7.8625624090891216E-2</c:v>
                </c:pt>
                <c:pt idx="2542">
                  <c:v>7.8508341511285565E-2</c:v>
                </c:pt>
                <c:pt idx="2543">
                  <c:v>7.823807847279271E-2</c:v>
                </c:pt>
                <c:pt idx="2544">
                  <c:v>7.7618659525749992E-2</c:v>
                </c:pt>
                <c:pt idx="2545">
                  <c:v>7.7618659525749992E-2</c:v>
                </c:pt>
                <c:pt idx="2546">
                  <c:v>7.7618659525749992E-2</c:v>
                </c:pt>
                <c:pt idx="2547">
                  <c:v>7.7026766801463503E-2</c:v>
                </c:pt>
                <c:pt idx="2548">
                  <c:v>7.6926035616754498E-2</c:v>
                </c:pt>
                <c:pt idx="2549">
                  <c:v>7.6955635076378467E-2</c:v>
                </c:pt>
                <c:pt idx="2550">
                  <c:v>7.6849183477425559E-2</c:v>
                </c:pt>
                <c:pt idx="2551">
                  <c:v>7.6985257323222603E-2</c:v>
                </c:pt>
                <c:pt idx="2552">
                  <c:v>7.6985257323222603E-2</c:v>
                </c:pt>
                <c:pt idx="2553">
                  <c:v>7.6985257323222603E-2</c:v>
                </c:pt>
                <c:pt idx="2554">
                  <c:v>7.7032700381311867E-2</c:v>
                </c:pt>
                <c:pt idx="2555">
                  <c:v>7.7678952887715078E-2</c:v>
                </c:pt>
                <c:pt idx="2556">
                  <c:v>7.8391408301650131E-2</c:v>
                </c:pt>
                <c:pt idx="2557">
                  <c:v>7.8471377565033154E-2</c:v>
                </c:pt>
                <c:pt idx="2558">
                  <c:v>7.8348415403298469E-2</c:v>
                </c:pt>
                <c:pt idx="2559">
                  <c:v>7.8348415403298469E-2</c:v>
                </c:pt>
                <c:pt idx="2560">
                  <c:v>7.8348415403298469E-2</c:v>
                </c:pt>
                <c:pt idx="2561">
                  <c:v>7.8348415403298469E-2</c:v>
                </c:pt>
                <c:pt idx="2562">
                  <c:v>7.8103643534970915E-2</c:v>
                </c:pt>
                <c:pt idx="2563">
                  <c:v>7.8440600855002554E-2</c:v>
                </c:pt>
                <c:pt idx="2564">
                  <c:v>7.902951752479552E-2</c:v>
                </c:pt>
                <c:pt idx="2565">
                  <c:v>7.8979583777593496E-2</c:v>
                </c:pt>
                <c:pt idx="2566">
                  <c:v>7.8979583777593496E-2</c:v>
                </c:pt>
                <c:pt idx="2567">
                  <c:v>7.8979583777593496E-2</c:v>
                </c:pt>
                <c:pt idx="2568">
                  <c:v>7.9042010828755477E-2</c:v>
                </c:pt>
                <c:pt idx="2569">
                  <c:v>7.900454276120876E-2</c:v>
                </c:pt>
                <c:pt idx="2570">
                  <c:v>7.9223608635373338E-2</c:v>
                </c:pt>
                <c:pt idx="2571">
                  <c:v>7.9456517420841449E-2</c:v>
                </c:pt>
                <c:pt idx="2572">
                  <c:v>7.9048258962096371E-2</c:v>
                </c:pt>
                <c:pt idx="2573">
                  <c:v>7.9048258962096371E-2</c:v>
                </c:pt>
                <c:pt idx="2574">
                  <c:v>7.9048258962096371E-2</c:v>
                </c:pt>
                <c:pt idx="2575">
                  <c:v>7.8668921842426159E-2</c:v>
                </c:pt>
                <c:pt idx="2576">
                  <c:v>7.8842590767532625E-2</c:v>
                </c:pt>
                <c:pt idx="2577">
                  <c:v>7.8985822044942922E-2</c:v>
                </c:pt>
                <c:pt idx="2578">
                  <c:v>7.9242442252070208E-2</c:v>
                </c:pt>
                <c:pt idx="2579">
                  <c:v>7.8737057596157636E-2</c:v>
                </c:pt>
                <c:pt idx="2580">
                  <c:v>7.8737057596157636E-2</c:v>
                </c:pt>
                <c:pt idx="2581">
                  <c:v>7.8737057596157636E-2</c:v>
                </c:pt>
                <c:pt idx="2582">
                  <c:v>7.8244200148663984E-2</c:v>
                </c:pt>
                <c:pt idx="2583">
                  <c:v>7.8749458597472149E-2</c:v>
                </c:pt>
                <c:pt idx="2584">
                  <c:v>7.8446754265542262E-2</c:v>
                </c:pt>
                <c:pt idx="2585">
                  <c:v>7.8662733529990161E-2</c:v>
                </c:pt>
                <c:pt idx="2586">
                  <c:v>7.9110794667932444E-2</c:v>
                </c:pt>
                <c:pt idx="2587">
                  <c:v>7.9110794667932444E-2</c:v>
                </c:pt>
                <c:pt idx="2588">
                  <c:v>7.9110794667932444E-2</c:v>
                </c:pt>
                <c:pt idx="2589">
                  <c:v>7.883016041937646E-2</c:v>
                </c:pt>
                <c:pt idx="2590">
                  <c:v>7.9229885512815443E-2</c:v>
                </c:pt>
                <c:pt idx="2591">
                  <c:v>7.8923483682569739E-2</c:v>
                </c:pt>
                <c:pt idx="2592">
                  <c:v>7.8656546191056748E-2</c:v>
                </c:pt>
                <c:pt idx="2593">
                  <c:v>7.8557680977257557E-2</c:v>
                </c:pt>
                <c:pt idx="2594">
                  <c:v>7.8557680977257557E-2</c:v>
                </c:pt>
                <c:pt idx="2595">
                  <c:v>7.8557680977257557E-2</c:v>
                </c:pt>
                <c:pt idx="2596">
                  <c:v>7.8366835155362247E-2</c:v>
                </c:pt>
                <c:pt idx="2597">
                  <c:v>7.8563852771339898E-2</c:v>
                </c:pt>
                <c:pt idx="2598">
                  <c:v>7.8644174432778893E-2</c:v>
                </c:pt>
                <c:pt idx="2599">
                  <c:v>7.8786685050226513E-2</c:v>
                </c:pt>
                <c:pt idx="2600">
                  <c:v>7.883016041937646E-2</c:v>
                </c:pt>
                <c:pt idx="2601">
                  <c:v>7.883016041937646E-2</c:v>
                </c:pt>
                <c:pt idx="2602">
                  <c:v>7.883016041937646E-2</c:v>
                </c:pt>
                <c:pt idx="2603">
                  <c:v>7.8786685050226513E-2</c:v>
                </c:pt>
                <c:pt idx="2604">
                  <c:v>7.883016041937646E-2</c:v>
                </c:pt>
                <c:pt idx="2605">
                  <c:v>7.8873683795401661E-2</c:v>
                </c:pt>
                <c:pt idx="2606">
                  <c:v>7.8280950330737023E-2</c:v>
                </c:pt>
                <c:pt idx="2607">
                  <c:v>7.8428296929532168E-2</c:v>
                </c:pt>
                <c:pt idx="2608">
                  <c:v>7.8428296929532168E-2</c:v>
                </c:pt>
                <c:pt idx="2609">
                  <c:v>7.8428296929532168E-2</c:v>
                </c:pt>
                <c:pt idx="2610">
                  <c:v>7.8668921842426159E-2</c:v>
                </c:pt>
                <c:pt idx="2611">
                  <c:v>7.7558459688990583E-2</c:v>
                </c:pt>
                <c:pt idx="2612">
                  <c:v>7.7957513155330338E-2</c:v>
                </c:pt>
                <c:pt idx="2613">
                  <c:v>7.8299338370590776E-2</c:v>
                </c:pt>
                <c:pt idx="2614">
                  <c:v>7.8109744190587777E-2</c:v>
                </c:pt>
                <c:pt idx="2615">
                  <c:v>7.8109744190587777E-2</c:v>
                </c:pt>
                <c:pt idx="2616">
                  <c:v>7.8109744190587777E-2</c:v>
                </c:pt>
                <c:pt idx="2617">
                  <c:v>7.8323869199138432E-2</c:v>
                </c:pt>
                <c:pt idx="2618">
                  <c:v>7.8489855186217178E-2</c:v>
                </c:pt>
                <c:pt idx="2619">
                  <c:v>7.8471377565033154E-2</c:v>
                </c:pt>
                <c:pt idx="2620">
                  <c:v>7.8176914357190333E-2</c:v>
                </c:pt>
                <c:pt idx="2621">
                  <c:v>7.8917255257862126E-2</c:v>
                </c:pt>
                <c:pt idx="2622">
                  <c:v>7.8917255257862126E-2</c:v>
                </c:pt>
                <c:pt idx="2623">
                  <c:v>7.8917255257862126E-2</c:v>
                </c:pt>
                <c:pt idx="2624">
                  <c:v>7.977344342068525E-2</c:v>
                </c:pt>
                <c:pt idx="2625">
                  <c:v>8.0292263840378977E-2</c:v>
                </c:pt>
                <c:pt idx="2626">
                  <c:v>8.0713507405464305E-2</c:v>
                </c:pt>
                <c:pt idx="2627">
                  <c:v>8.023428410960004E-2</c:v>
                </c:pt>
                <c:pt idx="2628">
                  <c:v>8.0427876301926243E-2</c:v>
                </c:pt>
                <c:pt idx="2629">
                  <c:v>8.0427876301926243E-2</c:v>
                </c:pt>
                <c:pt idx="2630">
                  <c:v>8.0427876301926243E-2</c:v>
                </c:pt>
                <c:pt idx="2631">
                  <c:v>8.0466706900020113E-2</c:v>
                </c:pt>
                <c:pt idx="2632">
                  <c:v>8.0408475053270617E-2</c:v>
                </c:pt>
                <c:pt idx="2633">
                  <c:v>8.0661423674127847E-2</c:v>
                </c:pt>
                <c:pt idx="2634">
                  <c:v>8.0811345912966182E-2</c:v>
                </c:pt>
                <c:pt idx="2635">
                  <c:v>8.0778706732905201E-2</c:v>
                </c:pt>
                <c:pt idx="2636">
                  <c:v>8.0778706732905201E-2</c:v>
                </c:pt>
                <c:pt idx="2637">
                  <c:v>8.0778706732905201E-2</c:v>
                </c:pt>
                <c:pt idx="2638">
                  <c:v>8.0988054261996359E-2</c:v>
                </c:pt>
                <c:pt idx="2639">
                  <c:v>8.0968381846888787E-2</c:v>
                </c:pt>
                <c:pt idx="2640">
                  <c:v>8.0915968766436058E-2</c:v>
                </c:pt>
                <c:pt idx="2641">
                  <c:v>8.1007736238810801E-2</c:v>
                </c:pt>
                <c:pt idx="2642">
                  <c:v>8.1205083438223233E-2</c:v>
                </c:pt>
                <c:pt idx="2643">
                  <c:v>8.1205083438223233E-2</c:v>
                </c:pt>
                <c:pt idx="2644">
                  <c:v>8.1205083438223233E-2</c:v>
                </c:pt>
                <c:pt idx="2645">
                  <c:v>8.0974938256609577E-2</c:v>
                </c:pt>
                <c:pt idx="2646">
                  <c:v>8.1489630444525937E-2</c:v>
                </c:pt>
                <c:pt idx="2647">
                  <c:v>8.1185305459711782E-2</c:v>
                </c:pt>
                <c:pt idx="2648">
                  <c:v>8.1191897048674549E-2</c:v>
                </c:pt>
                <c:pt idx="2649">
                  <c:v>8.161599673536013E-2</c:v>
                </c:pt>
                <c:pt idx="2650">
                  <c:v>8.161599673536013E-2</c:v>
                </c:pt>
                <c:pt idx="2651">
                  <c:v>8.161599673536013E-2</c:v>
                </c:pt>
                <c:pt idx="2652">
                  <c:v>8.2328242703659488E-2</c:v>
                </c:pt>
                <c:pt idx="2653">
                  <c:v>8.2375715639029609E-2</c:v>
                </c:pt>
                <c:pt idx="2654">
                  <c:v>8.2607079426706878E-2</c:v>
                </c:pt>
                <c:pt idx="2655">
                  <c:v>8.2880941527495755E-2</c:v>
                </c:pt>
                <c:pt idx="2656">
                  <c:v>8.2689047835614163E-2</c:v>
                </c:pt>
                <c:pt idx="2657">
                  <c:v>8.2689047835614163E-2</c:v>
                </c:pt>
                <c:pt idx="2658">
                  <c:v>8.2689047835614163E-2</c:v>
                </c:pt>
                <c:pt idx="2659">
                  <c:v>8.2179397625015416E-2</c:v>
                </c:pt>
                <c:pt idx="2660">
                  <c:v>8.2132150630364262E-2</c:v>
                </c:pt>
                <c:pt idx="2661">
                  <c:v>8.1662651586297014E-2</c:v>
                </c:pt>
                <c:pt idx="2662">
                  <c:v>8.1689335457256054E-2</c:v>
                </c:pt>
                <c:pt idx="2663">
                  <c:v>8.1903435849133871E-2</c:v>
                </c:pt>
                <c:pt idx="2664">
                  <c:v>8.1903435849133871E-2</c:v>
                </c:pt>
                <c:pt idx="2665">
                  <c:v>8.1903435849133871E-2</c:v>
                </c:pt>
                <c:pt idx="2666">
                  <c:v>8.111286855659651E-2</c:v>
                </c:pt>
                <c:pt idx="2667">
                  <c:v>8.1635985142250705E-2</c:v>
                </c:pt>
                <c:pt idx="2668">
                  <c:v>8.1390143653603544E-2</c:v>
                </c:pt>
                <c:pt idx="2669">
                  <c:v>8.2648043307574692E-2</c:v>
                </c:pt>
                <c:pt idx="2670">
                  <c:v>8.2328242703659488E-2</c:v>
                </c:pt>
                <c:pt idx="2671">
                  <c:v>8.2328242703659488E-2</c:v>
                </c:pt>
                <c:pt idx="2672">
                  <c:v>8.2328242703659488E-2</c:v>
                </c:pt>
                <c:pt idx="2673">
                  <c:v>8.2518463506209519E-2</c:v>
                </c:pt>
                <c:pt idx="2674">
                  <c:v>8.2409658411965889E-2</c:v>
                </c:pt>
                <c:pt idx="2675">
                  <c:v>8.1843106764332776E-2</c:v>
                </c:pt>
                <c:pt idx="2676">
                  <c:v>8.2125405494189618E-2</c:v>
                </c:pt>
                <c:pt idx="2677">
                  <c:v>8.2648043307574692E-2</c:v>
                </c:pt>
                <c:pt idx="2678">
                  <c:v>8.2648043307574692E-2</c:v>
                </c:pt>
                <c:pt idx="2679">
                  <c:v>8.2648043307574692E-2</c:v>
                </c:pt>
                <c:pt idx="2680">
                  <c:v>8.2593433822011147E-2</c:v>
                </c:pt>
                <c:pt idx="2681">
                  <c:v>8.2764328574384441E-2</c:v>
                </c:pt>
                <c:pt idx="2682">
                  <c:v>8.3087532715716006E-2</c:v>
                </c:pt>
                <c:pt idx="2683">
                  <c:v>8.3489876852431644E-2</c:v>
                </c:pt>
                <c:pt idx="2684">
                  <c:v>8.2335021201267955E-2</c:v>
                </c:pt>
                <c:pt idx="2685">
                  <c:v>8.2335021201267955E-2</c:v>
                </c:pt>
                <c:pt idx="2686">
                  <c:v>8.2335021201267955E-2</c:v>
                </c:pt>
                <c:pt idx="2687">
                  <c:v>8.2145644227214848E-2</c:v>
                </c:pt>
                <c:pt idx="2688">
                  <c:v>8.2355363393040976E-2</c:v>
                </c:pt>
                <c:pt idx="2689">
                  <c:v>8.1762806099505342E-2</c:v>
                </c:pt>
                <c:pt idx="2690">
                  <c:v>8.1742755548289539E-2</c:v>
                </c:pt>
                <c:pt idx="2691">
                  <c:v>8.1205083438223233E-2</c:v>
                </c:pt>
                <c:pt idx="2692">
                  <c:v>8.1205083438223233E-2</c:v>
                </c:pt>
                <c:pt idx="2693">
                  <c:v>8.1205083438223233E-2</c:v>
                </c:pt>
                <c:pt idx="2694">
                  <c:v>8.106683960925784E-2</c:v>
                </c:pt>
                <c:pt idx="2695">
                  <c:v>8.0857085102082074E-2</c:v>
                </c:pt>
                <c:pt idx="2696">
                  <c:v>8.1191897048674549E-2</c:v>
                </c:pt>
                <c:pt idx="2697">
                  <c:v>8.0054437017171673E-2</c:v>
                </c:pt>
                <c:pt idx="2698">
                  <c:v>7.9754356581728275E-2</c:v>
                </c:pt>
                <c:pt idx="2699">
                  <c:v>7.9754356581728275E-2</c:v>
                </c:pt>
                <c:pt idx="2700">
                  <c:v>7.9754356581728275E-2</c:v>
                </c:pt>
                <c:pt idx="2701">
                  <c:v>8.0105739576240648E-2</c:v>
                </c:pt>
                <c:pt idx="2702">
                  <c:v>7.985625873427829E-2</c:v>
                </c:pt>
                <c:pt idx="2703">
                  <c:v>7.9042010828755477E-2</c:v>
                </c:pt>
                <c:pt idx="2704">
                  <c:v>7.8225837994289518E-2</c:v>
                </c:pt>
                <c:pt idx="2705">
                  <c:v>7.8274822903213193E-2</c:v>
                </c:pt>
                <c:pt idx="2706">
                  <c:v>7.8274822903213193E-2</c:v>
                </c:pt>
                <c:pt idx="2707">
                  <c:v>7.8274822903213193E-2</c:v>
                </c:pt>
                <c:pt idx="2708">
                  <c:v>7.787252268037223E-2</c:v>
                </c:pt>
                <c:pt idx="2709">
                  <c:v>7.8644174432778893E-2</c:v>
                </c:pt>
                <c:pt idx="2710">
                  <c:v>7.8018334308562504E-2</c:v>
                </c:pt>
                <c:pt idx="2711">
                  <c:v>7.7492347630671463E-2</c:v>
                </c:pt>
                <c:pt idx="2712">
                  <c:v>7.8668921842426159E-2</c:v>
                </c:pt>
                <c:pt idx="2713">
                  <c:v>7.8668921842426159E-2</c:v>
                </c:pt>
                <c:pt idx="2714">
                  <c:v>7.8668921842426159E-2</c:v>
                </c:pt>
                <c:pt idx="2715">
                  <c:v>7.7703096468394267E-2</c:v>
                </c:pt>
                <c:pt idx="2716">
                  <c:v>7.7660855046014055E-2</c:v>
                </c:pt>
                <c:pt idx="2717">
                  <c:v>7.7836154893948239E-2</c:v>
                </c:pt>
                <c:pt idx="2718">
                  <c:v>7.834227741000431E-2</c:v>
                </c:pt>
                <c:pt idx="2719">
                  <c:v>7.8892351386533083E-2</c:v>
                </c:pt>
                <c:pt idx="2720">
                  <c:v>7.8892351386533083E-2</c:v>
                </c:pt>
                <c:pt idx="2721">
                  <c:v>7.8892351386533083E-2</c:v>
                </c:pt>
                <c:pt idx="2722">
                  <c:v>7.8391408301650131E-2</c:v>
                </c:pt>
                <c:pt idx="2723">
                  <c:v>7.7642765635311931E-2</c:v>
                </c:pt>
                <c:pt idx="2724">
                  <c:v>7.7721214005362763E-2</c:v>
                </c:pt>
                <c:pt idx="2725">
                  <c:v>7.4535087392389968E-2</c:v>
                </c:pt>
                <c:pt idx="2726">
                  <c:v>7.4507320344223818E-2</c:v>
                </c:pt>
                <c:pt idx="2727">
                  <c:v>7.4507320344223818E-2</c:v>
                </c:pt>
                <c:pt idx="2728">
                  <c:v>7.4507320344223818E-2</c:v>
                </c:pt>
                <c:pt idx="2729">
                  <c:v>7.458512026850643E-2</c:v>
                </c:pt>
                <c:pt idx="2730">
                  <c:v>7.5377831379791205E-2</c:v>
                </c:pt>
                <c:pt idx="2731">
                  <c:v>7.569163229005034E-2</c:v>
                </c:pt>
                <c:pt idx="2732">
                  <c:v>7.6625416650703035E-2</c:v>
                </c:pt>
                <c:pt idx="2733">
                  <c:v>7.6801966130332938E-2</c:v>
                </c:pt>
                <c:pt idx="2734">
                  <c:v>7.6801966130332938E-2</c:v>
                </c:pt>
                <c:pt idx="2735">
                  <c:v>7.6801966130332938E-2</c:v>
                </c:pt>
                <c:pt idx="2736">
                  <c:v>7.7594568380213391E-2</c:v>
                </c:pt>
                <c:pt idx="2737">
                  <c:v>7.694971336231772E-2</c:v>
                </c:pt>
                <c:pt idx="2738">
                  <c:v>7.6678296208258251E-2</c:v>
                </c:pt>
                <c:pt idx="2739">
                  <c:v>7.7498353159995356E-2</c:v>
                </c:pt>
                <c:pt idx="2740">
                  <c:v>7.6560885043831101E-2</c:v>
                </c:pt>
                <c:pt idx="2741">
                  <c:v>7.6560885043831101E-2</c:v>
                </c:pt>
                <c:pt idx="2742">
                  <c:v>7.6560885043831101E-2</c:v>
                </c:pt>
                <c:pt idx="2743">
                  <c:v>7.7420353811016918E-2</c:v>
                </c:pt>
                <c:pt idx="2744">
                  <c:v>7.7703096468394267E-2</c:v>
                </c:pt>
                <c:pt idx="2745">
                  <c:v>7.7151564247965126E-2</c:v>
                </c:pt>
                <c:pt idx="2746">
                  <c:v>7.7824039845908397E-2</c:v>
                </c:pt>
                <c:pt idx="2747">
                  <c:v>7.8018334308562504E-2</c:v>
                </c:pt>
                <c:pt idx="2748">
                  <c:v>7.8018334308562504E-2</c:v>
                </c:pt>
                <c:pt idx="2749">
                  <c:v>7.8018334308562504E-2</c:v>
                </c:pt>
                <c:pt idx="2750">
                  <c:v>7.8520670566526632E-2</c:v>
                </c:pt>
                <c:pt idx="2751">
                  <c:v>7.9255002972062616E-2</c:v>
                </c:pt>
                <c:pt idx="2752">
                  <c:v>7.9665405297749445E-2</c:v>
                </c:pt>
                <c:pt idx="2753">
                  <c:v>8.002240627375666E-2</c:v>
                </c:pt>
                <c:pt idx="2754">
                  <c:v>7.9722565472156892E-2</c:v>
                </c:pt>
                <c:pt idx="2755">
                  <c:v>7.9722565472156892E-2</c:v>
                </c:pt>
                <c:pt idx="2756">
                  <c:v>7.9722565472156892E-2</c:v>
                </c:pt>
                <c:pt idx="2757">
                  <c:v>7.9881774973039901E-2</c:v>
                </c:pt>
                <c:pt idx="2758">
                  <c:v>7.9952028782730361E-2</c:v>
                </c:pt>
                <c:pt idx="2759">
                  <c:v>7.9104536645176596E-2</c:v>
                </c:pt>
                <c:pt idx="2760">
                  <c:v>7.8967110198602281E-2</c:v>
                </c:pt>
                <c:pt idx="2761">
                  <c:v>7.8687492623047556E-2</c:v>
                </c:pt>
                <c:pt idx="2762">
                  <c:v>7.8687492623047556E-2</c:v>
                </c:pt>
                <c:pt idx="2763">
                  <c:v>7.8687492623047556E-2</c:v>
                </c:pt>
                <c:pt idx="2764">
                  <c:v>7.8576199269241351E-2</c:v>
                </c:pt>
                <c:pt idx="2765">
                  <c:v>7.8366835155362247E-2</c:v>
                </c:pt>
                <c:pt idx="2766">
                  <c:v>7.7824039845908397E-2</c:v>
                </c:pt>
                <c:pt idx="2767">
                  <c:v>7.823807847279271E-2</c:v>
                </c:pt>
                <c:pt idx="2768">
                  <c:v>7.8911027816137305E-2</c:v>
                </c:pt>
                <c:pt idx="2769">
                  <c:v>7.8911027816137305E-2</c:v>
                </c:pt>
                <c:pt idx="2770">
                  <c:v>7.8911027816137305E-2</c:v>
                </c:pt>
                <c:pt idx="2771">
                  <c:v>7.8861243641812226E-2</c:v>
                </c:pt>
                <c:pt idx="2772">
                  <c:v>7.9098279612418429E-2</c:v>
                </c:pt>
                <c:pt idx="2773">
                  <c:v>7.8817733990147784E-2</c:v>
                </c:pt>
                <c:pt idx="2774">
                  <c:v>7.8985822044942922E-2</c:v>
                </c:pt>
                <c:pt idx="2775">
                  <c:v>7.9399737980864665E-2</c:v>
                </c:pt>
                <c:pt idx="2776">
                  <c:v>7.9399737980864665E-2</c:v>
                </c:pt>
                <c:pt idx="2777">
                  <c:v>7.9399737980864665E-2</c:v>
                </c:pt>
                <c:pt idx="2778">
                  <c:v>7.9582985157773262E-2</c:v>
                </c:pt>
                <c:pt idx="2779">
                  <c:v>7.8391408301650131E-2</c:v>
                </c:pt>
                <c:pt idx="2780">
                  <c:v>7.8557680977257557E-2</c:v>
                </c:pt>
                <c:pt idx="2781">
                  <c:v>7.7896786757546244E-2</c:v>
                </c:pt>
                <c:pt idx="2782">
                  <c:v>7.7769568767741187E-2</c:v>
                </c:pt>
                <c:pt idx="2783">
                  <c:v>7.7769568767741187E-2</c:v>
                </c:pt>
                <c:pt idx="2784">
                  <c:v>7.7769568767741187E-2</c:v>
                </c:pt>
                <c:pt idx="2785">
                  <c:v>7.6943792559535262E-2</c:v>
                </c:pt>
                <c:pt idx="2786">
                  <c:v>7.6943792559535262E-2</c:v>
                </c:pt>
                <c:pt idx="2787">
                  <c:v>7.5961867142694359E-2</c:v>
                </c:pt>
                <c:pt idx="2788">
                  <c:v>7.5886928476569915E-2</c:v>
                </c:pt>
                <c:pt idx="2789">
                  <c:v>7.6908286867910014E-2</c:v>
                </c:pt>
                <c:pt idx="2790">
                  <c:v>7.6908286867910014E-2</c:v>
                </c:pt>
                <c:pt idx="2791">
                  <c:v>7.6908286867910014E-2</c:v>
                </c:pt>
                <c:pt idx="2792">
                  <c:v>7.6344619612932776E-2</c:v>
                </c:pt>
                <c:pt idx="2793">
                  <c:v>7.5027197359042647E-2</c:v>
                </c:pt>
                <c:pt idx="2794">
                  <c:v>7.5508740136670818E-2</c:v>
                </c:pt>
                <c:pt idx="2795">
                  <c:v>7.5338079632350174E-2</c:v>
                </c:pt>
                <c:pt idx="2796">
                  <c:v>7.5111728696435953E-2</c:v>
                </c:pt>
                <c:pt idx="2797">
                  <c:v>7.5111728696435953E-2</c:v>
                </c:pt>
                <c:pt idx="2798">
                  <c:v>7.5111728696435953E-2</c:v>
                </c:pt>
                <c:pt idx="2799">
                  <c:v>7.5066621626693683E-2</c:v>
                </c:pt>
                <c:pt idx="2800">
                  <c:v>7.4379857934471341E-2</c:v>
                </c:pt>
                <c:pt idx="2801">
                  <c:v>7.5292700372698876E-2</c:v>
                </c:pt>
                <c:pt idx="2802">
                  <c:v>7.4646362855969844E-2</c:v>
                </c:pt>
                <c:pt idx="2803">
                  <c:v>7.5611508071528485E-2</c:v>
                </c:pt>
                <c:pt idx="2804">
                  <c:v>7.5611508071528485E-2</c:v>
                </c:pt>
                <c:pt idx="2805">
                  <c:v>7.5611508071528485E-2</c:v>
                </c:pt>
                <c:pt idx="2806">
                  <c:v>7.5996504160808609E-2</c:v>
                </c:pt>
                <c:pt idx="2807">
                  <c:v>7.6257292103557403E-2</c:v>
                </c:pt>
                <c:pt idx="2808">
                  <c:v>7.6402949153837343E-2</c:v>
                </c:pt>
                <c:pt idx="2809">
                  <c:v>7.6321312726578897E-2</c:v>
                </c:pt>
                <c:pt idx="2810">
                  <c:v>7.6631288555117055E-2</c:v>
                </c:pt>
                <c:pt idx="2811">
                  <c:v>7.6631288555117055E-2</c:v>
                </c:pt>
                <c:pt idx="2812">
                  <c:v>7.6631288555117055E-2</c:v>
                </c:pt>
                <c:pt idx="2813">
                  <c:v>7.7330549433553733E-2</c:v>
                </c:pt>
                <c:pt idx="2814">
                  <c:v>7.7432343489875724E-2</c:v>
                </c:pt>
                <c:pt idx="2815">
                  <c:v>7.709208649732105E-2</c:v>
                </c:pt>
                <c:pt idx="2816">
                  <c:v>7.8446754265542262E-2</c:v>
                </c:pt>
                <c:pt idx="2817">
                  <c:v>7.831773505110233E-2</c:v>
                </c:pt>
                <c:pt idx="2818">
                  <c:v>7.831773505110233E-2</c:v>
                </c:pt>
                <c:pt idx="2819">
                  <c:v>7.831773505110233E-2</c:v>
                </c:pt>
                <c:pt idx="2820">
                  <c:v>7.8262570925454897E-2</c:v>
                </c:pt>
                <c:pt idx="2821">
                  <c:v>7.764879450246534E-2</c:v>
                </c:pt>
                <c:pt idx="2822">
                  <c:v>7.7300660920650868E-2</c:v>
                </c:pt>
                <c:pt idx="2823">
                  <c:v>7.6648909669259954E-2</c:v>
                </c:pt>
                <c:pt idx="2824">
                  <c:v>7.6054302772179339E-2</c:v>
                </c:pt>
                <c:pt idx="2825">
                  <c:v>7.6054302772179339E-2</c:v>
                </c:pt>
                <c:pt idx="2826">
                  <c:v>7.6054302772179339E-2</c:v>
                </c:pt>
                <c:pt idx="2827">
                  <c:v>7.6019613060169522E-2</c:v>
                </c:pt>
                <c:pt idx="2828">
                  <c:v>7.5979181704213042E-2</c:v>
                </c:pt>
                <c:pt idx="2829">
                  <c:v>7.6031172780840151E-2</c:v>
                </c:pt>
                <c:pt idx="2830">
                  <c:v>7.5457460856442185E-2</c:v>
                </c:pt>
                <c:pt idx="2831">
                  <c:v>7.6391276116267517E-2</c:v>
                </c:pt>
                <c:pt idx="2832">
                  <c:v>7.6391276116267517E-2</c:v>
                </c:pt>
                <c:pt idx="2833">
                  <c:v>7.6391276116267517E-2</c:v>
                </c:pt>
                <c:pt idx="2834">
                  <c:v>7.6379606645025785E-2</c:v>
                </c:pt>
                <c:pt idx="2835">
                  <c:v>7.6106396742646215E-2</c:v>
                </c:pt>
                <c:pt idx="2836">
                  <c:v>7.5628663263376819E-2</c:v>
                </c:pt>
                <c:pt idx="2837">
                  <c:v>7.6367940738477982E-2</c:v>
                </c:pt>
                <c:pt idx="2838">
                  <c:v>7.6490610777527057E-2</c:v>
                </c:pt>
                <c:pt idx="2839">
                  <c:v>7.6490610777527057E-2</c:v>
                </c:pt>
                <c:pt idx="2840">
                  <c:v>7.6490610777527057E-2</c:v>
                </c:pt>
                <c:pt idx="2841">
                  <c:v>7.6514021194383872E-2</c:v>
                </c:pt>
                <c:pt idx="2842">
                  <c:v>7.7229022666718161E-2</c:v>
                </c:pt>
                <c:pt idx="2843">
                  <c:v>7.764879450246534E-2</c:v>
                </c:pt>
                <c:pt idx="2844">
                  <c:v>7.8262570925454897E-2</c:v>
                </c:pt>
                <c:pt idx="2845">
                  <c:v>7.8158583766462161E-2</c:v>
                </c:pt>
                <c:pt idx="2846">
                  <c:v>7.8158583766462161E-2</c:v>
                </c:pt>
                <c:pt idx="2847">
                  <c:v>7.8158583766462161E-2</c:v>
                </c:pt>
                <c:pt idx="2848">
                  <c:v>7.7360461068347958E-2</c:v>
                </c:pt>
                <c:pt idx="2849">
                  <c:v>7.7624684649718612E-2</c:v>
                </c:pt>
                <c:pt idx="2850">
                  <c:v>7.7300660920650868E-2</c:v>
                </c:pt>
                <c:pt idx="2851">
                  <c:v>7.7038634875390019E-2</c:v>
                </c:pt>
                <c:pt idx="2852">
                  <c:v>7.7618659525749992E-2</c:v>
                </c:pt>
                <c:pt idx="2853">
                  <c:v>7.7618659525749992E-2</c:v>
                </c:pt>
                <c:pt idx="2854">
                  <c:v>7.7618659525749992E-2</c:v>
                </c:pt>
                <c:pt idx="2855">
                  <c:v>7.7606612083349499E-2</c:v>
                </c:pt>
                <c:pt idx="2856">
                  <c:v>7.7564475470234637E-2</c:v>
                </c:pt>
                <c:pt idx="2857">
                  <c:v>7.7697059166310561E-2</c:v>
                </c:pt>
                <c:pt idx="2858">
                  <c:v>7.6760698522356549E-2</c:v>
                </c:pt>
                <c:pt idx="2859">
                  <c:v>7.6502314195004403E-2</c:v>
                </c:pt>
                <c:pt idx="2860">
                  <c:v>7.6502314195004403E-2</c:v>
                </c:pt>
                <c:pt idx="2861">
                  <c:v>7.6502314195004403E-2</c:v>
                </c:pt>
                <c:pt idx="2862">
                  <c:v>7.6926035616754498E-2</c:v>
                </c:pt>
                <c:pt idx="2863">
                  <c:v>7.6083235059154722E-2</c:v>
                </c:pt>
                <c:pt idx="2864">
                  <c:v>7.5973409306742637E-2</c:v>
                </c:pt>
                <c:pt idx="2865">
                  <c:v>7.5617225603992588E-2</c:v>
                </c:pt>
                <c:pt idx="2866">
                  <c:v>7.5366469457738255E-2</c:v>
                </c:pt>
                <c:pt idx="2867">
                  <c:v>7.5366469457738255E-2</c:v>
                </c:pt>
                <c:pt idx="2868">
                  <c:v>7.5366469457738255E-2</c:v>
                </c:pt>
                <c:pt idx="2869">
                  <c:v>7.5542965061378656E-2</c:v>
                </c:pt>
                <c:pt idx="2870">
                  <c:v>7.5863900163107387E-2</c:v>
                </c:pt>
                <c:pt idx="2871">
                  <c:v>7.6356278394991026E-2</c:v>
                </c:pt>
                <c:pt idx="2872">
                  <c:v>7.691420220743761E-2</c:v>
                </c:pt>
                <c:pt idx="2873">
                  <c:v>7.7193253309660745E-2</c:v>
                </c:pt>
                <c:pt idx="2874">
                  <c:v>7.7193253309660745E-2</c:v>
                </c:pt>
                <c:pt idx="2875">
                  <c:v>7.7193253309660745E-2</c:v>
                </c:pt>
                <c:pt idx="2876">
                  <c:v>7.7691022802315199E-2</c:v>
                </c:pt>
                <c:pt idx="2877">
                  <c:v>7.7588547930325477E-2</c:v>
                </c:pt>
                <c:pt idx="2878">
                  <c:v>7.7056443845116548E-2</c:v>
                </c:pt>
                <c:pt idx="2879">
                  <c:v>7.6596070621577111E-2</c:v>
                </c:pt>
                <c:pt idx="2880">
                  <c:v>7.6760698522356549E-2</c:v>
                </c:pt>
                <c:pt idx="2881">
                  <c:v>7.6760698522356549E-2</c:v>
                </c:pt>
                <c:pt idx="2882">
                  <c:v>7.6760698522356549E-2</c:v>
                </c:pt>
                <c:pt idx="2883">
                  <c:v>7.6754806769773962E-2</c:v>
                </c:pt>
                <c:pt idx="2884">
                  <c:v>7.6543304374449839E-2</c:v>
                </c:pt>
                <c:pt idx="2885">
                  <c:v>7.6443832893781288E-2</c:v>
                </c:pt>
                <c:pt idx="2886">
                  <c:v>7.6432147361180106E-2</c:v>
                </c:pt>
                <c:pt idx="2887">
                  <c:v>7.6187573806712122E-2</c:v>
                </c:pt>
                <c:pt idx="2888">
                  <c:v>7.6187573806712122E-2</c:v>
                </c:pt>
                <c:pt idx="2889">
                  <c:v>7.6187573806712122E-2</c:v>
                </c:pt>
                <c:pt idx="2890">
                  <c:v>7.5657272555324381E-2</c:v>
                </c:pt>
                <c:pt idx="2891">
                  <c:v>7.5520144998678401E-2</c:v>
                </c:pt>
                <c:pt idx="2892">
                  <c:v>7.6379606645025785E-2</c:v>
                </c:pt>
                <c:pt idx="2893">
                  <c:v>7.6743025977514298E-2</c:v>
                </c:pt>
                <c:pt idx="2894">
                  <c:v>7.7450334972698751E-2</c:v>
                </c:pt>
                <c:pt idx="2895">
                  <c:v>7.7450334972698751E-2</c:v>
                </c:pt>
                <c:pt idx="2896">
                  <c:v>7.7450334972698751E-2</c:v>
                </c:pt>
                <c:pt idx="2897">
                  <c:v>7.7763521132236862E-2</c:v>
                </c:pt>
                <c:pt idx="2898">
                  <c:v>7.7763521132236862E-2</c:v>
                </c:pt>
                <c:pt idx="2899">
                  <c:v>7.7276766740079592E-2</c:v>
                </c:pt>
                <c:pt idx="2900">
                  <c:v>7.6461367893871618E-2</c:v>
                </c:pt>
                <c:pt idx="2901">
                  <c:v>7.7098030145329788E-2</c:v>
                </c:pt>
                <c:pt idx="2902">
                  <c:v>7.7098030145329788E-2</c:v>
                </c:pt>
                <c:pt idx="2903">
                  <c:v>7.7098030145329788E-2</c:v>
                </c:pt>
                <c:pt idx="2904">
                  <c:v>7.7252887326663841E-2</c:v>
                </c:pt>
                <c:pt idx="2905">
                  <c:v>7.712181390506305E-2</c:v>
                </c:pt>
                <c:pt idx="2906">
                  <c:v>7.6937872667820734E-2</c:v>
                </c:pt>
                <c:pt idx="2907">
                  <c:v>7.7020834135633695E-2</c:v>
                </c:pt>
                <c:pt idx="2908">
                  <c:v>7.7175381053443959E-2</c:v>
                </c:pt>
                <c:pt idx="2909">
                  <c:v>7.7175381053443959E-2</c:v>
                </c:pt>
                <c:pt idx="2910">
                  <c:v>7.7175381053443959E-2</c:v>
                </c:pt>
                <c:pt idx="2911">
                  <c:v>7.7098030145329788E-2</c:v>
                </c:pt>
                <c:pt idx="2912">
                  <c:v>7.6801966130332938E-2</c:v>
                </c:pt>
                <c:pt idx="2913">
                  <c:v>7.6772484741468666E-2</c:v>
                </c:pt>
                <c:pt idx="2914">
                  <c:v>7.6607806335465586E-2</c:v>
                </c:pt>
                <c:pt idx="2915">
                  <c:v>7.6549163700386572E-2</c:v>
                </c:pt>
                <c:pt idx="2916">
                  <c:v>7.6549163700386572E-2</c:v>
                </c:pt>
                <c:pt idx="2917">
                  <c:v>7.6549163700386572E-2</c:v>
                </c:pt>
                <c:pt idx="2918">
                  <c:v>7.6654785174964546E-2</c:v>
                </c:pt>
                <c:pt idx="2919">
                  <c:v>7.6408787010506213E-2</c:v>
                </c:pt>
                <c:pt idx="2920">
                  <c:v>7.6707705288996272E-2</c:v>
                </c:pt>
                <c:pt idx="2921">
                  <c:v>7.6350448558885287E-2</c:v>
                </c:pt>
                <c:pt idx="2922">
                  <c:v>7.6397112189159261E-2</c:v>
                </c:pt>
                <c:pt idx="2923">
                  <c:v>7.6397112189159261E-2</c:v>
                </c:pt>
                <c:pt idx="2924">
                  <c:v>7.6397112189159261E-2</c:v>
                </c:pt>
                <c:pt idx="2925">
                  <c:v>7.6414625759370344E-2</c:v>
                </c:pt>
                <c:pt idx="2926">
                  <c:v>7.668417622023696E-2</c:v>
                </c:pt>
                <c:pt idx="2927">
                  <c:v>7.6414625759370344E-2</c:v>
                </c:pt>
                <c:pt idx="2928">
                  <c:v>7.6031172780840151E-2</c:v>
                </c:pt>
                <c:pt idx="2929">
                  <c:v>7.6961557701927891E-2</c:v>
                </c:pt>
                <c:pt idx="2930">
                  <c:v>7.6961557701927891E-2</c:v>
                </c:pt>
                <c:pt idx="2931">
                  <c:v>7.6961557701927891E-2</c:v>
                </c:pt>
                <c:pt idx="2932">
                  <c:v>7.6973405688334676E-2</c:v>
                </c:pt>
                <c:pt idx="2933">
                  <c:v>7.6356278394991026E-2</c:v>
                </c:pt>
                <c:pt idx="2934">
                  <c:v>7.5915733535775298E-2</c:v>
                </c:pt>
                <c:pt idx="2935">
                  <c:v>7.5281364098317455E-2</c:v>
                </c:pt>
                <c:pt idx="2936">
                  <c:v>7.5389196728108857E-2</c:v>
                </c:pt>
                <c:pt idx="2937">
                  <c:v>7.5389196728108857E-2</c:v>
                </c:pt>
                <c:pt idx="2938">
                  <c:v>7.5389196728108857E-2</c:v>
                </c:pt>
                <c:pt idx="2939">
                  <c:v>7.5531553306393745E-2</c:v>
                </c:pt>
                <c:pt idx="2940">
                  <c:v>7.5179491034845683E-2</c:v>
                </c:pt>
                <c:pt idx="2941">
                  <c:v>7.5072257047408136E-2</c:v>
                </c:pt>
                <c:pt idx="2942">
                  <c:v>7.4763560240738658E-2</c:v>
                </c:pt>
                <c:pt idx="2943">
                  <c:v>7.3994598394317213E-2</c:v>
                </c:pt>
                <c:pt idx="2944">
                  <c:v>7.3994598394317213E-2</c:v>
                </c:pt>
                <c:pt idx="2945">
                  <c:v>7.3994598394317213E-2</c:v>
                </c:pt>
                <c:pt idx="2946">
                  <c:v>7.4435222747404078E-2</c:v>
                </c:pt>
                <c:pt idx="2947">
                  <c:v>7.5106087348379577E-2</c:v>
                </c:pt>
                <c:pt idx="2948">
                  <c:v>7.4999062511718603E-2</c:v>
                </c:pt>
                <c:pt idx="2949">
                  <c:v>7.4999062511718603E-2</c:v>
                </c:pt>
                <c:pt idx="2950">
                  <c:v>7.4785925288860647E-2</c:v>
                </c:pt>
                <c:pt idx="2951">
                  <c:v>7.4785925288860647E-2</c:v>
                </c:pt>
                <c:pt idx="2952">
                  <c:v>7.4785925288860647E-2</c:v>
                </c:pt>
                <c:pt idx="2953">
                  <c:v>7.4368794853679393E-2</c:v>
                </c:pt>
                <c:pt idx="2954">
                  <c:v>7.4601812824051622E-2</c:v>
                </c:pt>
                <c:pt idx="2955">
                  <c:v>7.4886733815104647E-2</c:v>
                </c:pt>
                <c:pt idx="2956">
                  <c:v>7.5611508071528485E-2</c:v>
                </c:pt>
                <c:pt idx="2957">
                  <c:v>7.497094875735652E-2</c:v>
                </c:pt>
                <c:pt idx="2958">
                  <c:v>7.497094875735652E-2</c:v>
                </c:pt>
                <c:pt idx="2959">
                  <c:v>7.497094875735652E-2</c:v>
                </c:pt>
                <c:pt idx="2960">
                  <c:v>7.5049720439791356E-2</c:v>
                </c:pt>
                <c:pt idx="2961">
                  <c:v>7.5264366085876638E-2</c:v>
                </c:pt>
                <c:pt idx="2962">
                  <c:v>7.5128657826527931E-2</c:v>
                </c:pt>
                <c:pt idx="2963">
                  <c:v>7.4999062511718603E-2</c:v>
                </c:pt>
                <c:pt idx="2964">
                  <c:v>7.5457460856442185E-2</c:v>
                </c:pt>
                <c:pt idx="2965">
                  <c:v>7.5457460856442185E-2</c:v>
                </c:pt>
                <c:pt idx="2966">
                  <c:v>7.5457460856442185E-2</c:v>
                </c:pt>
                <c:pt idx="2967">
                  <c:v>7.5835134417775757E-2</c:v>
                </c:pt>
                <c:pt idx="2968">
                  <c:v>7.5634383390689397E-2</c:v>
                </c:pt>
                <c:pt idx="2969">
                  <c:v>7.5394880687601307E-2</c:v>
                </c:pt>
                <c:pt idx="2970">
                  <c:v>7.5168188822490323E-2</c:v>
                </c:pt>
                <c:pt idx="2971">
                  <c:v>7.5281364098317455E-2</c:v>
                </c:pt>
                <c:pt idx="2972">
                  <c:v>7.5281364098317455E-2</c:v>
                </c:pt>
                <c:pt idx="2973">
                  <c:v>7.5281364098317455E-2</c:v>
                </c:pt>
                <c:pt idx="2974">
                  <c:v>7.5697361946936145E-2</c:v>
                </c:pt>
                <c:pt idx="2975">
                  <c:v>7.5743230448778634E-2</c:v>
                </c:pt>
                <c:pt idx="2976">
                  <c:v>7.5213418073784358E-2</c:v>
                </c:pt>
                <c:pt idx="2977">
                  <c:v>7.5207761440980708E-2</c:v>
                </c:pt>
                <c:pt idx="2978">
                  <c:v>7.5491639300947419E-2</c:v>
                </c:pt>
                <c:pt idx="2979">
                  <c:v>7.5491639300947419E-2</c:v>
                </c:pt>
                <c:pt idx="2980">
                  <c:v>7.5491639300947419E-2</c:v>
                </c:pt>
                <c:pt idx="2981">
                  <c:v>7.5179491034845683E-2</c:v>
                </c:pt>
                <c:pt idx="2982">
                  <c:v>7.5338079632350174E-2</c:v>
                </c:pt>
                <c:pt idx="2983">
                  <c:v>7.5417625098985641E-2</c:v>
                </c:pt>
                <c:pt idx="2984">
                  <c:v>7.6013834517882253E-2</c:v>
                </c:pt>
                <c:pt idx="2985">
                  <c:v>7.5863900163107387E-2</c:v>
                </c:pt>
                <c:pt idx="2986">
                  <c:v>7.5863900163107387E-2</c:v>
                </c:pt>
                <c:pt idx="2987">
                  <c:v>7.5863900163107387E-2</c:v>
                </c:pt>
                <c:pt idx="2988">
                  <c:v>7.5628663263376819E-2</c:v>
                </c:pt>
                <c:pt idx="2989">
                  <c:v>7.5474546209290921E-2</c:v>
                </c:pt>
                <c:pt idx="2990">
                  <c:v>7.5349432995516705E-2</c:v>
                </c:pt>
                <c:pt idx="2991">
                  <c:v>7.5474546209290921E-2</c:v>
                </c:pt>
                <c:pt idx="2992">
                  <c:v>7.5600075600075603E-2</c:v>
                </c:pt>
                <c:pt idx="2993">
                  <c:v>7.5600075600075603E-2</c:v>
                </c:pt>
                <c:pt idx="2994">
                  <c:v>7.5600075600075603E-2</c:v>
                </c:pt>
                <c:pt idx="2995">
                  <c:v>7.5886928476569915E-2</c:v>
                </c:pt>
                <c:pt idx="2996">
                  <c:v>7.5933027070124157E-2</c:v>
                </c:pt>
                <c:pt idx="2997">
                  <c:v>7.5915733535775298E-2</c:v>
                </c:pt>
                <c:pt idx="2998">
                  <c:v>7.5503038997319638E-2</c:v>
                </c:pt>
                <c:pt idx="2999">
                  <c:v>7.5651548965465068E-2</c:v>
                </c:pt>
                <c:pt idx="3000">
                  <c:v>7.5651548965465068E-2</c:v>
                </c:pt>
                <c:pt idx="3001">
                  <c:v>7.5651548965465068E-2</c:v>
                </c:pt>
                <c:pt idx="3002">
                  <c:v>7.5754706261126473E-2</c:v>
                </c:pt>
                <c:pt idx="3003">
                  <c:v>7.6071659503252065E-2</c:v>
                </c:pt>
                <c:pt idx="3004">
                  <c:v>7.621079907022825E-2</c:v>
                </c:pt>
                <c:pt idx="3005">
                  <c:v>7.6443832893781288E-2</c:v>
                </c:pt>
                <c:pt idx="3006">
                  <c:v>7.6437989680871399E-2</c:v>
                </c:pt>
                <c:pt idx="3007">
                  <c:v>7.6437989680871399E-2</c:v>
                </c:pt>
                <c:pt idx="3008">
                  <c:v>7.6437989680871399E-2</c:v>
                </c:pt>
                <c:pt idx="3009">
                  <c:v>7.6590204112893967E-2</c:v>
                </c:pt>
                <c:pt idx="3010">
                  <c:v>7.6743025977514298E-2</c:v>
                </c:pt>
                <c:pt idx="3011">
                  <c:v>7.6379606645025785E-2</c:v>
                </c:pt>
                <c:pt idx="3012">
                  <c:v>7.6175966482574756E-2</c:v>
                </c:pt>
                <c:pt idx="3013">
                  <c:v>7.6796068041316293E-2</c:v>
                </c:pt>
                <c:pt idx="3014">
                  <c:v>7.6796068041316293E-2</c:v>
                </c:pt>
                <c:pt idx="3015">
                  <c:v>7.6796068041316293E-2</c:v>
                </c:pt>
                <c:pt idx="3016">
                  <c:v>7.6819665834453627E-2</c:v>
                </c:pt>
                <c:pt idx="3017">
                  <c:v>7.7211133845500532E-2</c:v>
                </c:pt>
                <c:pt idx="3018">
                  <c:v>7.6631288555117055E-2</c:v>
                </c:pt>
                <c:pt idx="3019">
                  <c:v>7.6672417097949017E-2</c:v>
                </c:pt>
                <c:pt idx="3020">
                  <c:v>7.6519876037800819E-2</c:v>
                </c:pt>
                <c:pt idx="3021">
                  <c:v>7.6519876037800819E-2</c:v>
                </c:pt>
                <c:pt idx="3022">
                  <c:v>7.6519876037800819E-2</c:v>
                </c:pt>
                <c:pt idx="3023">
                  <c:v>7.6619545646094314E-2</c:v>
                </c:pt>
                <c:pt idx="3024">
                  <c:v>7.6338791556929644E-2</c:v>
                </c:pt>
                <c:pt idx="3025">
                  <c:v>7.6596070621577111E-2</c:v>
                </c:pt>
                <c:pt idx="3026">
                  <c:v>7.6566747061751081E-2</c:v>
                </c:pt>
                <c:pt idx="3027">
                  <c:v>7.6601938029032132E-2</c:v>
                </c:pt>
                <c:pt idx="3028">
                  <c:v>7.6601938029032132E-2</c:v>
                </c:pt>
                <c:pt idx="3029">
                  <c:v>7.6601938029032132E-2</c:v>
                </c:pt>
                <c:pt idx="3030">
                  <c:v>7.6701821668264628E-2</c:v>
                </c:pt>
                <c:pt idx="3031">
                  <c:v>7.6660661581509457E-2</c:v>
                </c:pt>
                <c:pt idx="3032">
                  <c:v>7.6338791556929644E-2</c:v>
                </c:pt>
                <c:pt idx="3033">
                  <c:v>7.6274741619312761E-2</c:v>
                </c:pt>
                <c:pt idx="3034">
                  <c:v>7.6106396742646215E-2</c:v>
                </c:pt>
                <c:pt idx="3035">
                  <c:v>7.6106396742646215E-2</c:v>
                </c:pt>
                <c:pt idx="3036">
                  <c:v>7.6106396742646215E-2</c:v>
                </c:pt>
                <c:pt idx="3037">
                  <c:v>7.6077446840884022E-2</c:v>
                </c:pt>
                <c:pt idx="3038">
                  <c:v>7.6321312726578897E-2</c:v>
                </c:pt>
                <c:pt idx="3039">
                  <c:v>7.6432147361180106E-2</c:v>
                </c:pt>
                <c:pt idx="3040">
                  <c:v>7.6613675541084086E-2</c:v>
                </c:pt>
                <c:pt idx="3041">
                  <c:v>7.6778379208414918E-2</c:v>
                </c:pt>
                <c:pt idx="3042">
                  <c:v>7.6778379208414918E-2</c:v>
                </c:pt>
                <c:pt idx="3043">
                  <c:v>7.6778379208414918E-2</c:v>
                </c:pt>
                <c:pt idx="3044">
                  <c:v>7.6843278134245199E-2</c:v>
                </c:pt>
                <c:pt idx="3045">
                  <c:v>7.6813765026692793E-2</c:v>
                </c:pt>
                <c:pt idx="3046">
                  <c:v>7.6973405688334676E-2</c:v>
                </c:pt>
                <c:pt idx="3047">
                  <c:v>7.7193253309660745E-2</c:v>
                </c:pt>
                <c:pt idx="3048">
                  <c:v>7.6991184509373672E-2</c:v>
                </c:pt>
                <c:pt idx="3049">
                  <c:v>7.6991184509373672E-2</c:v>
                </c:pt>
                <c:pt idx="3050">
                  <c:v>7.6991184509373672E-2</c:v>
                </c:pt>
                <c:pt idx="3051">
                  <c:v>7.7211133845500532E-2</c:v>
                </c:pt>
                <c:pt idx="3052">
                  <c:v>7.7366446172295072E-2</c:v>
                </c:pt>
                <c:pt idx="3053">
                  <c:v>7.7486343032040605E-2</c:v>
                </c:pt>
                <c:pt idx="3054">
                  <c:v>7.6931953686963886E-2</c:v>
                </c:pt>
                <c:pt idx="3055">
                  <c:v>7.7372432202406277E-2</c:v>
                </c:pt>
                <c:pt idx="3056">
                  <c:v>7.7372432202406277E-2</c:v>
                </c:pt>
                <c:pt idx="3057">
                  <c:v>7.7372432202406277E-2</c:v>
                </c:pt>
                <c:pt idx="3058">
                  <c:v>7.7522384588549945E-2</c:v>
                </c:pt>
                <c:pt idx="3059">
                  <c:v>7.7306636774767123E-2</c:v>
                </c:pt>
                <c:pt idx="3060">
                  <c:v>7.7402376252950975E-2</c:v>
                </c:pt>
                <c:pt idx="3061">
                  <c:v>7.7618659525749992E-2</c:v>
                </c:pt>
                <c:pt idx="3062">
                  <c:v>7.772725506198748E-2</c:v>
                </c:pt>
                <c:pt idx="3063">
                  <c:v>7.772725506198748E-2</c:v>
                </c:pt>
                <c:pt idx="3064">
                  <c:v>7.772725506198748E-2</c:v>
                </c:pt>
                <c:pt idx="3065">
                  <c:v>7.7757474437230273E-2</c:v>
                </c:pt>
                <c:pt idx="3066">
                  <c:v>7.7552444840823603E-2</c:v>
                </c:pt>
                <c:pt idx="3067">
                  <c:v>7.7757474437230273E-2</c:v>
                </c:pt>
                <c:pt idx="3068">
                  <c:v>7.7921065960182334E-2</c:v>
                </c:pt>
                <c:pt idx="3069">
                  <c:v>7.7733297057794706E-2</c:v>
                </c:pt>
                <c:pt idx="3070">
                  <c:v>7.7733297057794706E-2</c:v>
                </c:pt>
                <c:pt idx="3071">
                  <c:v>7.7733297057794706E-2</c:v>
                </c:pt>
                <c:pt idx="3072">
                  <c:v>7.7486343032040605E-2</c:v>
                </c:pt>
                <c:pt idx="3073">
                  <c:v>7.7282738900266615E-2</c:v>
                </c:pt>
                <c:pt idx="3074">
                  <c:v>7.7175381053443959E-2</c:v>
                </c:pt>
                <c:pt idx="3075">
                  <c:v>7.7594568380213391E-2</c:v>
                </c:pt>
                <c:pt idx="3076">
                  <c:v>7.7582528414601032E-2</c:v>
                </c:pt>
                <c:pt idx="3077">
                  <c:v>7.7582528414601032E-2</c:v>
                </c:pt>
                <c:pt idx="3078">
                  <c:v>7.7582528414601032E-2</c:v>
                </c:pt>
                <c:pt idx="3079">
                  <c:v>7.7044570283909236E-2</c:v>
                </c:pt>
                <c:pt idx="3080">
                  <c:v>7.6660661581509457E-2</c:v>
                </c:pt>
                <c:pt idx="3081">
                  <c:v>7.6725361568266384E-2</c:v>
                </c:pt>
                <c:pt idx="3082">
                  <c:v>7.7050506607080946E-2</c:v>
                </c:pt>
                <c:pt idx="3083">
                  <c:v>7.6766591179518673E-2</c:v>
                </c:pt>
                <c:pt idx="3084">
                  <c:v>7.6766591179518673E-2</c:v>
                </c:pt>
                <c:pt idx="3085">
                  <c:v>7.6766591179518673E-2</c:v>
                </c:pt>
                <c:pt idx="3086">
                  <c:v>7.6713589812435271E-2</c:v>
                </c:pt>
                <c:pt idx="3087">
                  <c:v>7.6315488228335934E-2</c:v>
                </c:pt>
                <c:pt idx="3088">
                  <c:v>7.6502314195004403E-2</c:v>
                </c:pt>
                <c:pt idx="3089">
                  <c:v>7.6991184509373672E-2</c:v>
                </c:pt>
                <c:pt idx="3090">
                  <c:v>7.6837373698566983E-2</c:v>
                </c:pt>
                <c:pt idx="3091">
                  <c:v>7.6837373698566983E-2</c:v>
                </c:pt>
                <c:pt idx="3092">
                  <c:v>7.6837373698566983E-2</c:v>
                </c:pt>
                <c:pt idx="3093">
                  <c:v>7.6855089728317255E-2</c:v>
                </c:pt>
                <c:pt idx="3094">
                  <c:v>7.6807865125388841E-2</c:v>
                </c:pt>
                <c:pt idx="3095">
                  <c:v>7.6778379208414918E-2</c:v>
                </c:pt>
                <c:pt idx="3096">
                  <c:v>7.6743025977514298E-2</c:v>
                </c:pt>
                <c:pt idx="3097">
                  <c:v>7.6926035616754498E-2</c:v>
                </c:pt>
                <c:pt idx="3098">
                  <c:v>7.6926035616754498E-2</c:v>
                </c:pt>
                <c:pt idx="3099">
                  <c:v>7.6926035616754498E-2</c:v>
                </c:pt>
                <c:pt idx="3100">
                  <c:v>7.71039747098963E-2</c:v>
                </c:pt>
                <c:pt idx="3101">
                  <c:v>7.7234987449314535E-2</c:v>
                </c:pt>
                <c:pt idx="3102">
                  <c:v>7.71039747098963E-2</c:v>
                </c:pt>
                <c:pt idx="3103">
                  <c:v>7.7003041620144E-2</c:v>
                </c:pt>
                <c:pt idx="3104">
                  <c:v>7.7068321066625561E-2</c:v>
                </c:pt>
                <c:pt idx="3105">
                  <c:v>7.7068321066625561E-2</c:v>
                </c:pt>
                <c:pt idx="3106">
                  <c:v>7.7068321066625561E-2</c:v>
                </c:pt>
                <c:pt idx="3107">
                  <c:v>7.6937872667820734E-2</c:v>
                </c:pt>
                <c:pt idx="3108">
                  <c:v>7.6884634605774035E-2</c:v>
                </c:pt>
                <c:pt idx="3109">
                  <c:v>7.7074261050522175E-2</c:v>
                </c:pt>
                <c:pt idx="3110">
                  <c:v>7.6878723813184696E-2</c:v>
                </c:pt>
                <c:pt idx="3111">
                  <c:v>7.7003041620144E-2</c:v>
                </c:pt>
                <c:pt idx="3112">
                  <c:v>7.7003041620144E-2</c:v>
                </c:pt>
                <c:pt idx="3113">
                  <c:v>7.7003041620144E-2</c:v>
                </c:pt>
                <c:pt idx="3114">
                  <c:v>7.7056443845116548E-2</c:v>
                </c:pt>
                <c:pt idx="3115">
                  <c:v>7.712181390506305E-2</c:v>
                </c:pt>
                <c:pt idx="3116">
                  <c:v>7.7300660920650868E-2</c:v>
                </c:pt>
                <c:pt idx="3117">
                  <c:v>7.7217095865024524E-2</c:v>
                </c:pt>
                <c:pt idx="3118">
                  <c:v>7.7169425473627346E-2</c:v>
                </c:pt>
                <c:pt idx="3119">
                  <c:v>7.7169425473627346E-2</c:v>
                </c:pt>
                <c:pt idx="3120">
                  <c:v>7.7169425473627346E-2</c:v>
                </c:pt>
                <c:pt idx="3121">
                  <c:v>7.7074261050522175E-2</c:v>
                </c:pt>
                <c:pt idx="3122">
                  <c:v>7.7300660920650868E-2</c:v>
                </c:pt>
                <c:pt idx="3123">
                  <c:v>7.7318591255267327E-2</c:v>
                </c:pt>
                <c:pt idx="3124">
                  <c:v>7.7205172746574013E-2</c:v>
                </c:pt>
                <c:pt idx="3125">
                  <c:v>7.7246919779073817E-2</c:v>
                </c:pt>
                <c:pt idx="3126">
                  <c:v>7.7246919779073817E-2</c:v>
                </c:pt>
                <c:pt idx="3127">
                  <c:v>7.7246919779073817E-2</c:v>
                </c:pt>
                <c:pt idx="3128">
                  <c:v>7.7074261050522175E-2</c:v>
                </c:pt>
                <c:pt idx="3129">
                  <c:v>7.6519876037800819E-2</c:v>
                </c:pt>
                <c:pt idx="3130">
                  <c:v>7.6181769702510185E-2</c:v>
                </c:pt>
                <c:pt idx="3131">
                  <c:v>7.5588646585282887E-2</c:v>
                </c:pt>
                <c:pt idx="3132">
                  <c:v>7.5800644305476589E-2</c:v>
                </c:pt>
                <c:pt idx="3133">
                  <c:v>7.5800644305476589E-2</c:v>
                </c:pt>
                <c:pt idx="3134">
                  <c:v>7.5800644305476589E-2</c:v>
                </c:pt>
                <c:pt idx="3135">
                  <c:v>7.5771926501231296E-2</c:v>
                </c:pt>
                <c:pt idx="3136">
                  <c:v>7.5298369790294042E-2</c:v>
                </c:pt>
                <c:pt idx="3137">
                  <c:v>7.5360789781076895E-2</c:v>
                </c:pt>
                <c:pt idx="3138">
                  <c:v>7.5480243046382609E-2</c:v>
                </c:pt>
                <c:pt idx="3139">
                  <c:v>7.5594360660694707E-2</c:v>
                </c:pt>
                <c:pt idx="3140">
                  <c:v>7.5594360660694707E-2</c:v>
                </c:pt>
                <c:pt idx="3141">
                  <c:v>7.5594360660694707E-2</c:v>
                </c:pt>
                <c:pt idx="3142">
                  <c:v>7.5737493846328621E-2</c:v>
                </c:pt>
                <c:pt idx="3143">
                  <c:v>7.5979181704213042E-2</c:v>
                </c:pt>
                <c:pt idx="3144">
                  <c:v>7.6344619612932776E-2</c:v>
                </c:pt>
                <c:pt idx="3145">
                  <c:v>7.6508167246853609E-2</c:v>
                </c:pt>
                <c:pt idx="3146">
                  <c:v>7.6367940738477982E-2</c:v>
                </c:pt>
                <c:pt idx="3147">
                  <c:v>7.6367940738477982E-2</c:v>
                </c:pt>
                <c:pt idx="3148">
                  <c:v>7.6367940738477982E-2</c:v>
                </c:pt>
                <c:pt idx="3149">
                  <c:v>7.6631288555117055E-2</c:v>
                </c:pt>
                <c:pt idx="3150">
                  <c:v>7.6590204112893967E-2</c:v>
                </c:pt>
                <c:pt idx="3151">
                  <c:v>7.6437989680871399E-2</c:v>
                </c:pt>
                <c:pt idx="3152">
                  <c:v>7.6379606645025785E-2</c:v>
                </c:pt>
                <c:pt idx="3153">
                  <c:v>7.613536868552287E-2</c:v>
                </c:pt>
                <c:pt idx="3154">
                  <c:v>7.613536868552287E-2</c:v>
                </c:pt>
                <c:pt idx="3155">
                  <c:v>7.613536868552287E-2</c:v>
                </c:pt>
                <c:pt idx="3156">
                  <c:v>7.6141165721247198E-2</c:v>
                </c:pt>
                <c:pt idx="3157">
                  <c:v>7.6332964390672109E-2</c:v>
                </c:pt>
                <c:pt idx="3158">
                  <c:v>7.6420465400634296E-2</c:v>
                </c:pt>
                <c:pt idx="3159">
                  <c:v>7.6263107721639647E-2</c:v>
                </c:pt>
                <c:pt idx="3160">
                  <c:v>7.6432147361180106E-2</c:v>
                </c:pt>
                <c:pt idx="3161">
                  <c:v>7.6432147361180106E-2</c:v>
                </c:pt>
                <c:pt idx="3162">
                  <c:v>7.6432147361180106E-2</c:v>
                </c:pt>
                <c:pt idx="3163">
                  <c:v>7.6420465400634296E-2</c:v>
                </c:pt>
                <c:pt idx="3164">
                  <c:v>7.6146963639824858E-2</c:v>
                </c:pt>
                <c:pt idx="3165">
                  <c:v>7.6391276116267517E-2</c:v>
                </c:pt>
                <c:pt idx="3166">
                  <c:v>7.6367940738477982E-2</c:v>
                </c:pt>
                <c:pt idx="3167">
                  <c:v>7.6502314195004403E-2</c:v>
                </c:pt>
                <c:pt idx="3168">
                  <c:v>7.6502314195004403E-2</c:v>
                </c:pt>
                <c:pt idx="3169">
                  <c:v>7.6502314195004403E-2</c:v>
                </c:pt>
                <c:pt idx="3170">
                  <c:v>7.6467214681705212E-2</c:v>
                </c:pt>
                <c:pt idx="3171">
                  <c:v>7.5720289251504938E-2</c:v>
                </c:pt>
                <c:pt idx="3172">
                  <c:v>7.569163229005034E-2</c:v>
                </c:pt>
                <c:pt idx="3173">
                  <c:v>7.5611508071528485E-2</c:v>
                </c:pt>
                <c:pt idx="3174">
                  <c:v>7.5287031808770929E-2</c:v>
                </c:pt>
                <c:pt idx="3175">
                  <c:v>7.5287031808770929E-2</c:v>
                </c:pt>
                <c:pt idx="3176">
                  <c:v>7.5287031808770929E-2</c:v>
                </c:pt>
                <c:pt idx="3177">
                  <c:v>7.5577221025582883E-2</c:v>
                </c:pt>
                <c:pt idx="3178">
                  <c:v>7.5662997011311614E-2</c:v>
                </c:pt>
                <c:pt idx="3179">
                  <c:v>7.5858145268348193E-2</c:v>
                </c:pt>
                <c:pt idx="3180">
                  <c:v>7.5480243046382609E-2</c:v>
                </c:pt>
                <c:pt idx="3181">
                  <c:v>7.5605791403621517E-2</c:v>
                </c:pt>
                <c:pt idx="3182">
                  <c:v>7.5605791403621517E-2</c:v>
                </c:pt>
                <c:pt idx="3183">
                  <c:v>7.5605791403621517E-2</c:v>
                </c:pt>
                <c:pt idx="3184">
                  <c:v>7.5446074917952397E-2</c:v>
                </c:pt>
                <c:pt idx="3185">
                  <c:v>7.5275697241145703E-2</c:v>
                </c:pt>
                <c:pt idx="3186">
                  <c:v>7.5168188822490323E-2</c:v>
                </c:pt>
                <c:pt idx="3187">
                  <c:v>7.4696545284780577E-2</c:v>
                </c:pt>
                <c:pt idx="3188">
                  <c:v>7.4440763762236198E-2</c:v>
                </c:pt>
                <c:pt idx="3189">
                  <c:v>7.4440763762236198E-2</c:v>
                </c:pt>
                <c:pt idx="3190">
                  <c:v>7.4440763762236198E-2</c:v>
                </c:pt>
                <c:pt idx="3191">
                  <c:v>7.4148222296370442E-2</c:v>
                </c:pt>
                <c:pt idx="3192">
                  <c:v>7.449067004357704E-2</c:v>
                </c:pt>
                <c:pt idx="3193">
                  <c:v>7.4308006687720599E-2</c:v>
                </c:pt>
                <c:pt idx="3194">
                  <c:v>7.4601812824051622E-2</c:v>
                </c:pt>
                <c:pt idx="3195">
                  <c:v>7.4219764723345835E-2</c:v>
                </c:pt>
                <c:pt idx="3196">
                  <c:v>7.4219764723345835E-2</c:v>
                </c:pt>
                <c:pt idx="3197">
                  <c:v>7.4219764723345835E-2</c:v>
                </c:pt>
                <c:pt idx="3198">
                  <c:v>7.4568435181387713E-2</c:v>
                </c:pt>
                <c:pt idx="3199">
                  <c:v>7.4413066934553712E-2</c:v>
                </c:pt>
                <c:pt idx="3200">
                  <c:v>7.4142724745134378E-2</c:v>
                </c:pt>
                <c:pt idx="3201">
                  <c:v>7.4763560240738658E-2</c:v>
                </c:pt>
                <c:pt idx="3202">
                  <c:v>7.4352206401724963E-2</c:v>
                </c:pt>
                <c:pt idx="3203">
                  <c:v>7.4352206401724963E-2</c:v>
                </c:pt>
                <c:pt idx="3204">
                  <c:v>7.4352206401724963E-2</c:v>
                </c:pt>
                <c:pt idx="3205">
                  <c:v>7.4440763762236198E-2</c:v>
                </c:pt>
                <c:pt idx="3206">
                  <c:v>7.452953232718465E-2</c:v>
                </c:pt>
                <c:pt idx="3207">
                  <c:v>7.3961761769165343E-2</c:v>
                </c:pt>
                <c:pt idx="3208">
                  <c:v>7.3885256197125868E-2</c:v>
                </c:pt>
                <c:pt idx="3209">
                  <c:v>7.39180249103744E-2</c:v>
                </c:pt>
                <c:pt idx="3210">
                  <c:v>7.39180249103744E-2</c:v>
                </c:pt>
                <c:pt idx="3211">
                  <c:v>7.39180249103744E-2</c:v>
                </c:pt>
                <c:pt idx="3212">
                  <c:v>7.3825255619947586E-2</c:v>
                </c:pt>
                <c:pt idx="3213">
                  <c:v>7.4043908037466216E-2</c:v>
                </c:pt>
                <c:pt idx="3214">
                  <c:v>7.3792569088292806E-2</c:v>
                </c:pt>
                <c:pt idx="3215">
                  <c:v>7.3928954274941783E-2</c:v>
                </c:pt>
                <c:pt idx="3216">
                  <c:v>7.3928954274941783E-2</c:v>
                </c:pt>
                <c:pt idx="3217">
                  <c:v>7.3928954274941783E-2</c:v>
                </c:pt>
                <c:pt idx="3218">
                  <c:v>7.3928954274941783E-2</c:v>
                </c:pt>
                <c:pt idx="3219">
                  <c:v>7.3700114235177069E-2</c:v>
                </c:pt>
                <c:pt idx="3220">
                  <c:v>7.4203242681705195E-2</c:v>
                </c:pt>
                <c:pt idx="3221">
                  <c:v>7.4507320344223818E-2</c:v>
                </c:pt>
                <c:pt idx="3222">
                  <c:v>7.4457391757566729E-2</c:v>
                </c:pt>
                <c:pt idx="3223">
                  <c:v>7.4197736969022446E-2</c:v>
                </c:pt>
                <c:pt idx="3224">
                  <c:v>7.4197736969022446E-2</c:v>
                </c:pt>
                <c:pt idx="3225">
                  <c:v>7.4197736969022446E-2</c:v>
                </c:pt>
                <c:pt idx="3226">
                  <c:v>7.3825255619947586E-2</c:v>
                </c:pt>
                <c:pt idx="3227">
                  <c:v>7.3564571302460732E-2</c:v>
                </c:pt>
                <c:pt idx="3228">
                  <c:v>7.3461891643709823E-2</c:v>
                </c:pt>
                <c:pt idx="3229">
                  <c:v>7.3472686528782929E-2</c:v>
                </c:pt>
                <c:pt idx="3230">
                  <c:v>7.3716412959345404E-2</c:v>
                </c:pt>
                <c:pt idx="3231">
                  <c:v>7.3716412959345404E-2</c:v>
                </c:pt>
                <c:pt idx="3232">
                  <c:v>7.3716412959345404E-2</c:v>
                </c:pt>
                <c:pt idx="3233">
                  <c:v>7.3852516524500575E-2</c:v>
                </c:pt>
                <c:pt idx="3234">
                  <c:v>7.361330928631897E-2</c:v>
                </c:pt>
                <c:pt idx="3235">
                  <c:v>7.3765352413971155E-2</c:v>
                </c:pt>
                <c:pt idx="3236">
                  <c:v>7.3532115151292321E-2</c:v>
                </c:pt>
                <c:pt idx="3237">
                  <c:v>7.3879797569354658E-2</c:v>
                </c:pt>
                <c:pt idx="3238">
                  <c:v>7.3879797569354658E-2</c:v>
                </c:pt>
                <c:pt idx="3239">
                  <c:v>7.3879797569354658E-2</c:v>
                </c:pt>
                <c:pt idx="3240">
                  <c:v>7.3586224658743885E-2</c:v>
                </c:pt>
                <c:pt idx="3241">
                  <c:v>7.3852516524500575E-2</c:v>
                </c:pt>
                <c:pt idx="3242">
                  <c:v>7.3451099930221461E-2</c:v>
                </c:pt>
                <c:pt idx="3243">
                  <c:v>7.3472686528782929E-2</c:v>
                </c:pt>
                <c:pt idx="3244">
                  <c:v>7.3467288689710905E-2</c:v>
                </c:pt>
                <c:pt idx="3245">
                  <c:v>7.3467288689710905E-2</c:v>
                </c:pt>
                <c:pt idx="3246">
                  <c:v>7.3467288689710905E-2</c:v>
                </c:pt>
                <c:pt idx="3247">
                  <c:v>7.3311095634324253E-2</c:v>
                </c:pt>
                <c:pt idx="3248">
                  <c:v>7.3268124702348239E-2</c:v>
                </c:pt>
                <c:pt idx="3249">
                  <c:v>7.2947441368494001E-2</c:v>
                </c:pt>
                <c:pt idx="3250">
                  <c:v>7.2597916439798182E-2</c:v>
                </c:pt>
                <c:pt idx="3251">
                  <c:v>7.1862311810570942E-2</c:v>
                </c:pt>
                <c:pt idx="3252">
                  <c:v>7.1862311810570942E-2</c:v>
                </c:pt>
                <c:pt idx="3253">
                  <c:v>7.1862311810570942E-2</c:v>
                </c:pt>
                <c:pt idx="3254">
                  <c:v>7.1687157245779412E-2</c:v>
                </c:pt>
                <c:pt idx="3255">
                  <c:v>7.1065629108481687E-2</c:v>
                </c:pt>
                <c:pt idx="3256">
                  <c:v>7.0974839419425811E-2</c:v>
                </c:pt>
                <c:pt idx="3257">
                  <c:v>7.0914441726057514E-2</c:v>
                </c:pt>
                <c:pt idx="3258">
                  <c:v>6.9927624908219993E-2</c:v>
                </c:pt>
                <c:pt idx="3259">
                  <c:v>6.9927624908219993E-2</c:v>
                </c:pt>
                <c:pt idx="3260">
                  <c:v>6.9927624908219993E-2</c:v>
                </c:pt>
                <c:pt idx="3261">
                  <c:v>6.9437211401590107E-2</c:v>
                </c:pt>
                <c:pt idx="3262">
                  <c:v>6.962576153176675E-2</c:v>
                </c:pt>
                <c:pt idx="3263">
                  <c:v>6.8896620620758547E-2</c:v>
                </c:pt>
                <c:pt idx="3264">
                  <c:v>6.8080471116860136E-2</c:v>
                </c:pt>
                <c:pt idx="3265">
                  <c:v>6.7675024532196384E-2</c:v>
                </c:pt>
                <c:pt idx="3266">
                  <c:v>6.7675024532196384E-2</c:v>
                </c:pt>
                <c:pt idx="3267">
                  <c:v>6.7675024532196384E-2</c:v>
                </c:pt>
                <c:pt idx="3268">
                  <c:v>6.7533344588890765E-2</c:v>
                </c:pt>
                <c:pt idx="3269">
                  <c:v>6.7752972661675528E-2</c:v>
                </c:pt>
                <c:pt idx="3270">
                  <c:v>6.8504880972769314E-2</c:v>
                </c:pt>
                <c:pt idx="3271">
                  <c:v>6.8650671060309615E-2</c:v>
                </c:pt>
                <c:pt idx="3272">
                  <c:v>6.8233768892224766E-2</c:v>
                </c:pt>
                <c:pt idx="3273">
                  <c:v>6.8233768892224766E-2</c:v>
                </c:pt>
                <c:pt idx="3274">
                  <c:v>6.8233768892224766E-2</c:v>
                </c:pt>
                <c:pt idx="3275">
                  <c:v>6.8336351522192237E-2</c:v>
                </c:pt>
                <c:pt idx="3276">
                  <c:v>6.8052672768722997E-2</c:v>
                </c:pt>
                <c:pt idx="3277">
                  <c:v>6.7775932766274694E-2</c:v>
                </c:pt>
                <c:pt idx="3278">
                  <c:v>6.7946322405299811E-2</c:v>
                </c:pt>
                <c:pt idx="3279">
                  <c:v>6.8043411696662476E-2</c:v>
                </c:pt>
                <c:pt idx="3280">
                  <c:v>6.8043411696662476E-2</c:v>
                </c:pt>
                <c:pt idx="3281">
                  <c:v>6.8043411696662476E-2</c:v>
                </c:pt>
                <c:pt idx="3282">
                  <c:v>6.8011017784881153E-2</c:v>
                </c:pt>
                <c:pt idx="3283">
                  <c:v>6.7886358236312422E-2</c:v>
                </c:pt>
                <c:pt idx="3284">
                  <c:v>6.7743792974968672E-2</c:v>
                </c:pt>
                <c:pt idx="3285">
                  <c:v>6.7789716300037287E-2</c:v>
                </c:pt>
                <c:pt idx="3286">
                  <c:v>6.7505991156715156E-2</c:v>
                </c:pt>
                <c:pt idx="3287">
                  <c:v>6.7505991156715156E-2</c:v>
                </c:pt>
                <c:pt idx="3288">
                  <c:v>6.7505991156715156E-2</c:v>
                </c:pt>
                <c:pt idx="3289">
                  <c:v>6.6780192994757751E-2</c:v>
                </c:pt>
                <c:pt idx="3290">
                  <c:v>6.7315135808286491E-2</c:v>
                </c:pt>
                <c:pt idx="3291">
                  <c:v>6.738771521951549E-2</c:v>
                </c:pt>
                <c:pt idx="3292">
                  <c:v>6.8327013084623009E-2</c:v>
                </c:pt>
                <c:pt idx="3293">
                  <c:v>6.8495496421110302E-2</c:v>
                </c:pt>
                <c:pt idx="3294">
                  <c:v>6.8495496421110302E-2</c:v>
                </c:pt>
                <c:pt idx="3295">
                  <c:v>6.8495496421110302E-2</c:v>
                </c:pt>
                <c:pt idx="3296">
                  <c:v>6.8266375396798307E-2</c:v>
                </c:pt>
                <c:pt idx="3297">
                  <c:v>6.8669527896995708E-2</c:v>
                </c:pt>
                <c:pt idx="3298">
                  <c:v>6.8655384298513616E-2</c:v>
                </c:pt>
                <c:pt idx="3299">
                  <c:v>6.8294348642649827E-2</c:v>
                </c:pt>
                <c:pt idx="3300">
                  <c:v>6.8383082025506886E-2</c:v>
                </c:pt>
                <c:pt idx="3301">
                  <c:v>6.8383082025506886E-2</c:v>
                </c:pt>
                <c:pt idx="3302">
                  <c:v>6.8383082025506886E-2</c:v>
                </c:pt>
                <c:pt idx="3303">
                  <c:v>6.8229113362671859E-2</c:v>
                </c:pt>
                <c:pt idx="3304">
                  <c:v>6.8275697265558322E-2</c:v>
                </c:pt>
                <c:pt idx="3305">
                  <c:v>6.8024897112343122E-2</c:v>
                </c:pt>
                <c:pt idx="3306">
                  <c:v>6.848611444029723E-2</c:v>
                </c:pt>
                <c:pt idx="3307">
                  <c:v>6.8369056165179645E-2</c:v>
                </c:pt>
                <c:pt idx="3308">
                  <c:v>6.8369056165179645E-2</c:v>
                </c:pt>
                <c:pt idx="3309">
                  <c:v>6.8369056165179645E-2</c:v>
                </c:pt>
                <c:pt idx="3310">
                  <c:v>6.8476735029273803E-2</c:v>
                </c:pt>
                <c:pt idx="3311">
                  <c:v>6.8660098183940393E-2</c:v>
                </c:pt>
                <c:pt idx="3312">
                  <c:v>6.7987898154128562E-2</c:v>
                </c:pt>
                <c:pt idx="3313">
                  <c:v>6.7342334758746084E-2</c:v>
                </c:pt>
                <c:pt idx="3314">
                  <c:v>6.667333400006667E-2</c:v>
                </c:pt>
                <c:pt idx="3315">
                  <c:v>6.667333400006667E-2</c:v>
                </c:pt>
                <c:pt idx="3316">
                  <c:v>6.667333400006667E-2</c:v>
                </c:pt>
                <c:pt idx="3317">
                  <c:v>6.7161422478928104E-2</c:v>
                </c:pt>
                <c:pt idx="3318">
                  <c:v>6.7785121165904086E-2</c:v>
                </c:pt>
                <c:pt idx="3319">
                  <c:v>6.7730028107961665E-2</c:v>
                </c:pt>
                <c:pt idx="3320">
                  <c:v>6.77805266546921E-2</c:v>
                </c:pt>
                <c:pt idx="3321">
                  <c:v>6.6878448419996656E-2</c:v>
                </c:pt>
                <c:pt idx="3322">
                  <c:v>6.6878448419996656E-2</c:v>
                </c:pt>
                <c:pt idx="3323">
                  <c:v>6.6878448419996656E-2</c:v>
                </c:pt>
                <c:pt idx="3324">
                  <c:v>6.7569850332781511E-2</c:v>
                </c:pt>
                <c:pt idx="3325">
                  <c:v>6.6936644466012912E-2</c:v>
                </c:pt>
                <c:pt idx="3326">
                  <c:v>6.6284426473999944E-2</c:v>
                </c:pt>
                <c:pt idx="3327">
                  <c:v>6.7026374878514705E-2</c:v>
                </c:pt>
                <c:pt idx="3328">
                  <c:v>6.7269853015371153E-2</c:v>
                </c:pt>
                <c:pt idx="3329">
                  <c:v>6.7269853015371153E-2</c:v>
                </c:pt>
                <c:pt idx="3330">
                  <c:v>6.7269853015371153E-2</c:v>
                </c:pt>
                <c:pt idx="3331">
                  <c:v>6.7125356603456948E-2</c:v>
                </c:pt>
                <c:pt idx="3332">
                  <c:v>6.7147893234849751E-2</c:v>
                </c:pt>
                <c:pt idx="3333">
                  <c:v>6.6878448419996656E-2</c:v>
                </c:pt>
                <c:pt idx="3334">
                  <c:v>6.6909772172225754E-2</c:v>
                </c:pt>
                <c:pt idx="3335">
                  <c:v>6.6376821214032058E-2</c:v>
                </c:pt>
                <c:pt idx="3336">
                  <c:v>6.6376821214032058E-2</c:v>
                </c:pt>
                <c:pt idx="3337">
                  <c:v>6.6376821214032058E-2</c:v>
                </c:pt>
                <c:pt idx="3338">
                  <c:v>6.6315196127192555E-2</c:v>
                </c:pt>
                <c:pt idx="3339">
                  <c:v>6.6851622823144025E-2</c:v>
                </c:pt>
                <c:pt idx="3340">
                  <c:v>6.6985966440030811E-2</c:v>
                </c:pt>
                <c:pt idx="3341">
                  <c:v>6.6851622823144025E-2</c:v>
                </c:pt>
                <c:pt idx="3342">
                  <c:v>6.6918727205808548E-2</c:v>
                </c:pt>
                <c:pt idx="3343">
                  <c:v>6.6918727205808548E-2</c:v>
                </c:pt>
                <c:pt idx="3344">
                  <c:v>6.6918727205808548E-2</c:v>
                </c:pt>
                <c:pt idx="3345">
                  <c:v>6.6624471168260105E-2</c:v>
                </c:pt>
                <c:pt idx="3346">
                  <c:v>6.6860562297328924E-2</c:v>
                </c:pt>
                <c:pt idx="3347">
                  <c:v>6.628003314001657E-2</c:v>
                </c:pt>
                <c:pt idx="3348">
                  <c:v>6.5956534643669823E-2</c:v>
                </c:pt>
                <c:pt idx="3349">
                  <c:v>6.4760547874235019E-2</c:v>
                </c:pt>
                <c:pt idx="3350">
                  <c:v>6.4760547874235019E-2</c:v>
                </c:pt>
                <c:pt idx="3351">
                  <c:v>6.4760547874235019E-2</c:v>
                </c:pt>
                <c:pt idx="3352">
                  <c:v>6.4634973984422972E-2</c:v>
                </c:pt>
                <c:pt idx="3353">
                  <c:v>6.4084078310743697E-2</c:v>
                </c:pt>
                <c:pt idx="3354">
                  <c:v>6.4836126689791551E-2</c:v>
                </c:pt>
                <c:pt idx="3355">
                  <c:v>6.5025847774490358E-2</c:v>
                </c:pt>
                <c:pt idx="3356">
                  <c:v>6.4534864960795066E-2</c:v>
                </c:pt>
                <c:pt idx="3357">
                  <c:v>6.4534864960795066E-2</c:v>
                </c:pt>
                <c:pt idx="3358">
                  <c:v>6.4534864960795066E-2</c:v>
                </c:pt>
                <c:pt idx="3359">
                  <c:v>6.4920310319083324E-2</c:v>
                </c:pt>
                <c:pt idx="3360">
                  <c:v>6.4815114884791136E-2</c:v>
                </c:pt>
                <c:pt idx="3361">
                  <c:v>6.4785721227041557E-2</c:v>
                </c:pt>
                <c:pt idx="3362">
                  <c:v>6.5400085020110521E-2</c:v>
                </c:pt>
                <c:pt idx="3363">
                  <c:v>6.6518109555326443E-2</c:v>
                </c:pt>
                <c:pt idx="3364">
                  <c:v>6.6518109555326443E-2</c:v>
                </c:pt>
                <c:pt idx="3365">
                  <c:v>6.6518109555326443E-2</c:v>
                </c:pt>
                <c:pt idx="3366">
                  <c:v>6.6959054538149917E-2</c:v>
                </c:pt>
                <c:pt idx="3367">
                  <c:v>6.6909772172225754E-2</c:v>
                </c:pt>
                <c:pt idx="3368">
                  <c:v>6.692320562154927E-2</c:v>
                </c:pt>
                <c:pt idx="3369">
                  <c:v>6.6253685361248218E-2</c:v>
                </c:pt>
                <c:pt idx="3370">
                  <c:v>6.5926096845436266E-2</c:v>
                </c:pt>
                <c:pt idx="3371">
                  <c:v>6.5926096845436266E-2</c:v>
                </c:pt>
                <c:pt idx="3372">
                  <c:v>6.5926096845436266E-2</c:v>
                </c:pt>
                <c:pt idx="3373">
                  <c:v>6.5601731885721784E-2</c:v>
                </c:pt>
                <c:pt idx="3374">
                  <c:v>6.5623256882239064E-2</c:v>
                </c:pt>
                <c:pt idx="3375">
                  <c:v>6.6166010520395668E-2</c:v>
                </c:pt>
                <c:pt idx="3376">
                  <c:v>6.6385634148770203E-2</c:v>
                </c:pt>
                <c:pt idx="3377">
                  <c:v>6.7574416325978978E-2</c:v>
                </c:pt>
                <c:pt idx="3378">
                  <c:v>6.7574416325978978E-2</c:v>
                </c:pt>
                <c:pt idx="3379">
                  <c:v>6.7574416325978978E-2</c:v>
                </c:pt>
                <c:pt idx="3380">
                  <c:v>6.7560720197277296E-2</c:v>
                </c:pt>
                <c:pt idx="3381">
                  <c:v>6.7021882644683492E-2</c:v>
                </c:pt>
                <c:pt idx="3382">
                  <c:v>6.7062334439861856E-2</c:v>
                </c:pt>
                <c:pt idx="3383">
                  <c:v>6.6319594124083961E-2</c:v>
                </c:pt>
                <c:pt idx="3384">
                  <c:v>6.5952184666117061E-2</c:v>
                </c:pt>
                <c:pt idx="3385">
                  <c:v>6.5952184666117061E-2</c:v>
                </c:pt>
                <c:pt idx="3386">
                  <c:v>6.5952184666117061E-2</c:v>
                </c:pt>
                <c:pt idx="3387">
                  <c:v>6.5310387617150509E-2</c:v>
                </c:pt>
                <c:pt idx="3388">
                  <c:v>6.5748380946119206E-2</c:v>
                </c:pt>
                <c:pt idx="3389">
                  <c:v>6.4983591643110114E-2</c:v>
                </c:pt>
                <c:pt idx="3390">
                  <c:v>6.5636178661678313E-2</c:v>
                </c:pt>
                <c:pt idx="3391">
                  <c:v>6.5216682427364919E-2</c:v>
                </c:pt>
                <c:pt idx="3392">
                  <c:v>6.5216682427364919E-2</c:v>
                </c:pt>
                <c:pt idx="3393">
                  <c:v>6.5216682427364919E-2</c:v>
                </c:pt>
                <c:pt idx="3394">
                  <c:v>6.4924525239409184E-2</c:v>
                </c:pt>
                <c:pt idx="3395">
                  <c:v>6.5085098766637386E-2</c:v>
                </c:pt>
                <c:pt idx="3396">
                  <c:v>6.4643330424383458E-2</c:v>
                </c:pt>
                <c:pt idx="3397">
                  <c:v>6.5089335112441832E-2</c:v>
                </c:pt>
                <c:pt idx="3398">
                  <c:v>6.4979369050326516E-2</c:v>
                </c:pt>
                <c:pt idx="3399">
                  <c:v>6.4979369050326516E-2</c:v>
                </c:pt>
                <c:pt idx="3400">
                  <c:v>6.4979369050326516E-2</c:v>
                </c:pt>
                <c:pt idx="3401">
                  <c:v>6.5310387617150509E-2</c:v>
                </c:pt>
                <c:pt idx="3402">
                  <c:v>6.5649105530937141E-2</c:v>
                </c:pt>
                <c:pt idx="3403">
                  <c:v>6.5839286302136493E-2</c:v>
                </c:pt>
                <c:pt idx="3404">
                  <c:v>6.5042765618394102E-2</c:v>
                </c:pt>
                <c:pt idx="3405">
                  <c:v>6.4257028112449793E-2</c:v>
                </c:pt>
                <c:pt idx="3406">
                  <c:v>6.4257028112449793E-2</c:v>
                </c:pt>
                <c:pt idx="3407">
                  <c:v>6.4257028112449793E-2</c:v>
                </c:pt>
                <c:pt idx="3408">
                  <c:v>6.4447523603905515E-2</c:v>
                </c:pt>
                <c:pt idx="3409">
                  <c:v>6.520392527630163E-2</c:v>
                </c:pt>
                <c:pt idx="3410">
                  <c:v>6.5481452378613761E-2</c:v>
                </c:pt>
                <c:pt idx="3411">
                  <c:v>6.519542328128565E-2</c:v>
                </c:pt>
                <c:pt idx="3412">
                  <c:v>6.6069835816457992E-2</c:v>
                </c:pt>
                <c:pt idx="3413">
                  <c:v>6.6069835816457992E-2</c:v>
                </c:pt>
                <c:pt idx="3414">
                  <c:v>6.6069835816457992E-2</c:v>
                </c:pt>
                <c:pt idx="3415">
                  <c:v>6.5498608154576712E-2</c:v>
                </c:pt>
                <c:pt idx="3416">
                  <c:v>6.5284804961645168E-2</c:v>
                </c:pt>
                <c:pt idx="3417">
                  <c:v>6.5588823664447585E-2</c:v>
                </c:pt>
                <c:pt idx="3418">
                  <c:v>6.603929337956084E-2</c:v>
                </c:pt>
                <c:pt idx="3419">
                  <c:v>6.6522534508564768E-2</c:v>
                </c:pt>
                <c:pt idx="3420">
                  <c:v>6.6522534508564768E-2</c:v>
                </c:pt>
                <c:pt idx="3421">
                  <c:v>6.6522534508564768E-2</c:v>
                </c:pt>
                <c:pt idx="3422">
                  <c:v>6.6139753298720197E-2</c:v>
                </c:pt>
                <c:pt idx="3423">
                  <c:v>6.5770002301950084E-2</c:v>
                </c:pt>
                <c:pt idx="3424">
                  <c:v>6.5757027782344241E-2</c:v>
                </c:pt>
                <c:pt idx="3425">
                  <c:v>6.5636178661678313E-2</c:v>
                </c:pt>
                <c:pt idx="3426">
                  <c:v>6.5408640481407584E-2</c:v>
                </c:pt>
                <c:pt idx="3427">
                  <c:v>6.5408640481407584E-2</c:v>
                </c:pt>
                <c:pt idx="3428">
                  <c:v>6.5408640481407584E-2</c:v>
                </c:pt>
                <c:pt idx="3429">
                  <c:v>6.553724153750369E-2</c:v>
                </c:pt>
                <c:pt idx="3430">
                  <c:v>6.5237955442476431E-2</c:v>
                </c:pt>
                <c:pt idx="3431">
                  <c:v>6.5055459779461991E-2</c:v>
                </c:pt>
                <c:pt idx="3432">
                  <c:v>6.5038535332184316E-2</c:v>
                </c:pt>
                <c:pt idx="3433">
                  <c:v>6.4958264315177497E-2</c:v>
                </c:pt>
                <c:pt idx="3434">
                  <c:v>6.4958264315177497E-2</c:v>
                </c:pt>
                <c:pt idx="3435">
                  <c:v>6.4958264315177497E-2</c:v>
                </c:pt>
                <c:pt idx="3436">
                  <c:v>6.4555695426228979E-2</c:v>
                </c:pt>
                <c:pt idx="3437">
                  <c:v>6.4861358845467815E-2</c:v>
                </c:pt>
                <c:pt idx="3438">
                  <c:v>6.4651689025375797E-2</c:v>
                </c:pt>
                <c:pt idx="3439">
                  <c:v>6.4339713688274083E-2</c:v>
                </c:pt>
                <c:pt idx="3440">
                  <c:v>6.3797888289897603E-2</c:v>
                </c:pt>
                <c:pt idx="3441">
                  <c:v>6.3797888289897603E-2</c:v>
                </c:pt>
                <c:pt idx="3442">
                  <c:v>6.3797888289897603E-2</c:v>
                </c:pt>
                <c:pt idx="3443">
                  <c:v>6.3753147811673211E-2</c:v>
                </c:pt>
                <c:pt idx="3444">
                  <c:v>6.4224013358594775E-2</c:v>
                </c:pt>
                <c:pt idx="3445">
                  <c:v>6.4680961159082825E-2</c:v>
                </c:pt>
                <c:pt idx="3446">
                  <c:v>6.4970925510833902E-2</c:v>
                </c:pt>
                <c:pt idx="3447">
                  <c:v>6.4882400648824001E-2</c:v>
                </c:pt>
                <c:pt idx="3448">
                  <c:v>6.4882400648824001E-2</c:v>
                </c:pt>
                <c:pt idx="3449">
                  <c:v>6.4882400648824001E-2</c:v>
                </c:pt>
                <c:pt idx="3450">
                  <c:v>6.4756354217257561E-2</c:v>
                </c:pt>
                <c:pt idx="3451">
                  <c:v>6.4831923239002887E-2</c:v>
                </c:pt>
                <c:pt idx="3452">
                  <c:v>6.4806713975567865E-2</c:v>
                </c:pt>
                <c:pt idx="3453">
                  <c:v>6.5614645188806137E-2</c:v>
                </c:pt>
                <c:pt idx="3454">
                  <c:v>6.5169930594023914E-2</c:v>
                </c:pt>
                <c:pt idx="3455">
                  <c:v>6.5169930594023914E-2</c:v>
                </c:pt>
                <c:pt idx="3456">
                  <c:v>6.5169930594023914E-2</c:v>
                </c:pt>
                <c:pt idx="3457">
                  <c:v>6.5344529029307027E-2</c:v>
                </c:pt>
                <c:pt idx="3458">
                  <c:v>6.4932956722184354E-2</c:v>
                </c:pt>
                <c:pt idx="3459">
                  <c:v>6.4768936817902134E-2</c:v>
                </c:pt>
                <c:pt idx="3460">
                  <c:v>6.4609917622355031E-2</c:v>
                </c:pt>
                <c:pt idx="3461">
                  <c:v>6.4244643602839616E-2</c:v>
                </c:pt>
                <c:pt idx="3462">
                  <c:v>6.4244643602839616E-2</c:v>
                </c:pt>
                <c:pt idx="3463">
                  <c:v>6.4244643602839616E-2</c:v>
                </c:pt>
                <c:pt idx="3464">
                  <c:v>6.3920227556010095E-2</c:v>
                </c:pt>
                <c:pt idx="3465">
                  <c:v>6.3740956751760849E-2</c:v>
                </c:pt>
                <c:pt idx="3466">
                  <c:v>6.3389432981521984E-2</c:v>
                </c:pt>
                <c:pt idx="3467">
                  <c:v>6.3822318664837091E-2</c:v>
                </c:pt>
                <c:pt idx="3468">
                  <c:v>6.3619302096256006E-2</c:v>
                </c:pt>
                <c:pt idx="3469">
                  <c:v>6.3619302096256006E-2</c:v>
                </c:pt>
                <c:pt idx="3470">
                  <c:v>6.3619302096256006E-2</c:v>
                </c:pt>
                <c:pt idx="3471">
                  <c:v>6.3429640671085599E-2</c:v>
                </c:pt>
                <c:pt idx="3472">
                  <c:v>6.3093472980220194E-2</c:v>
                </c:pt>
                <c:pt idx="3473">
                  <c:v>6.3273118415641108E-2</c:v>
                </c:pt>
                <c:pt idx="3474">
                  <c:v>6.3297148463461725E-2</c:v>
                </c:pt>
                <c:pt idx="3475">
                  <c:v>6.3514243069008228E-2</c:v>
                </c:pt>
                <c:pt idx="3476">
                  <c:v>6.3514243069008228E-2</c:v>
                </c:pt>
                <c:pt idx="3477">
                  <c:v>6.3514243069008228E-2</c:v>
                </c:pt>
                <c:pt idx="3478">
                  <c:v>6.3546531948018944E-2</c:v>
                </c:pt>
                <c:pt idx="3479">
                  <c:v>6.3810101139010311E-2</c:v>
                </c:pt>
                <c:pt idx="3480">
                  <c:v>6.3461843566555612E-2</c:v>
                </c:pt>
                <c:pt idx="3481">
                  <c:v>6.3281126404049995E-2</c:v>
                </c:pt>
                <c:pt idx="3482">
                  <c:v>6.2831830605384692E-2</c:v>
                </c:pt>
                <c:pt idx="3483">
                  <c:v>6.2831830605384692E-2</c:v>
                </c:pt>
                <c:pt idx="3484">
                  <c:v>6.2831830605384692E-2</c:v>
                </c:pt>
                <c:pt idx="3485">
                  <c:v>6.2572349278853676E-2</c:v>
                </c:pt>
                <c:pt idx="3486">
                  <c:v>6.2564519660900306E-2</c:v>
                </c:pt>
                <c:pt idx="3487">
                  <c:v>6.2148472701283368E-2</c:v>
                </c:pt>
                <c:pt idx="3488">
                  <c:v>6.2079026600862904E-2</c:v>
                </c:pt>
                <c:pt idx="3489">
                  <c:v>6.1692217526759005E-2</c:v>
                </c:pt>
                <c:pt idx="3490">
                  <c:v>6.1692217526759005E-2</c:v>
                </c:pt>
                <c:pt idx="3491">
                  <c:v>6.1692217526759005E-2</c:v>
                </c:pt>
                <c:pt idx="3492">
                  <c:v>6.146470389378899E-2</c:v>
                </c:pt>
                <c:pt idx="3493">
                  <c:v>6.1498723901479042E-2</c:v>
                </c:pt>
                <c:pt idx="3494">
                  <c:v>6.1642780089382031E-2</c:v>
                </c:pt>
                <c:pt idx="3495">
                  <c:v>6.0725671777744038E-2</c:v>
                </c:pt>
                <c:pt idx="3496">
                  <c:v>6.231888573832299E-2</c:v>
                </c:pt>
                <c:pt idx="3497">
                  <c:v>6.231888573832299E-2</c:v>
                </c:pt>
                <c:pt idx="3498">
                  <c:v>6.231888573832299E-2</c:v>
                </c:pt>
                <c:pt idx="3499">
                  <c:v>6.2067467336995315E-2</c:v>
                </c:pt>
                <c:pt idx="3500">
                  <c:v>6.1883102818775328E-2</c:v>
                </c:pt>
                <c:pt idx="3501">
                  <c:v>6.1111620374614241E-2</c:v>
                </c:pt>
                <c:pt idx="3502">
                  <c:v>6.1148989512948296E-2</c:v>
                </c:pt>
                <c:pt idx="3503">
                  <c:v>6.184100677159024E-2</c:v>
                </c:pt>
                <c:pt idx="3504">
                  <c:v>6.184100677159024E-2</c:v>
                </c:pt>
                <c:pt idx="3505">
                  <c:v>6.184100677159024E-2</c:v>
                </c:pt>
                <c:pt idx="3506">
                  <c:v>6.1875444729758991E-2</c:v>
                </c:pt>
                <c:pt idx="3507">
                  <c:v>6.1246363497167354E-2</c:v>
                </c:pt>
                <c:pt idx="3508">
                  <c:v>6.1253866650332299E-2</c:v>
                </c:pt>
                <c:pt idx="3509">
                  <c:v>6.1029568826096239E-2</c:v>
                </c:pt>
                <c:pt idx="3510">
                  <c:v>6.1115355233002287E-2</c:v>
                </c:pt>
                <c:pt idx="3511">
                  <c:v>6.1115355233002287E-2</c:v>
                </c:pt>
                <c:pt idx="3512">
                  <c:v>6.1115355233002287E-2</c:v>
                </c:pt>
                <c:pt idx="3513">
                  <c:v>6.0958883233259174E-2</c:v>
                </c:pt>
                <c:pt idx="3514">
                  <c:v>6.0862420498463229E-2</c:v>
                </c:pt>
                <c:pt idx="3515">
                  <c:v>6.0508879678092764E-2</c:v>
                </c:pt>
                <c:pt idx="3516">
                  <c:v>5.9813978526781712E-2</c:v>
                </c:pt>
                <c:pt idx="3517">
                  <c:v>5.9082449558358688E-2</c:v>
                </c:pt>
                <c:pt idx="3518">
                  <c:v>5.9082449558358688E-2</c:v>
                </c:pt>
                <c:pt idx="3519">
                  <c:v>5.9082449558358688E-2</c:v>
                </c:pt>
                <c:pt idx="3520">
                  <c:v>5.8464146861936912E-2</c:v>
                </c:pt>
                <c:pt idx="3521">
                  <c:v>5.8880678305414082E-2</c:v>
                </c:pt>
                <c:pt idx="3522">
                  <c:v>5.861492922247296E-2</c:v>
                </c:pt>
                <c:pt idx="3523">
                  <c:v>5.9313740027877454E-2</c:v>
                </c:pt>
                <c:pt idx="3524">
                  <c:v>5.9781796442983114E-2</c:v>
                </c:pt>
                <c:pt idx="3525">
                  <c:v>5.9781796442983114E-2</c:v>
                </c:pt>
                <c:pt idx="3526">
                  <c:v>5.9781796442983114E-2</c:v>
                </c:pt>
                <c:pt idx="3527">
                  <c:v>5.9689020204733344E-2</c:v>
                </c:pt>
                <c:pt idx="3528">
                  <c:v>5.9218902673733448E-2</c:v>
                </c:pt>
                <c:pt idx="3529">
                  <c:v>5.9019683064301942E-2</c:v>
                </c:pt>
                <c:pt idx="3530">
                  <c:v>5.9536212901497326E-2</c:v>
                </c:pt>
                <c:pt idx="3531">
                  <c:v>5.9285608418556394E-2</c:v>
                </c:pt>
                <c:pt idx="3532">
                  <c:v>5.9285608418556394E-2</c:v>
                </c:pt>
                <c:pt idx="3533">
                  <c:v>5.9285608418556394E-2</c:v>
                </c:pt>
                <c:pt idx="3534">
                  <c:v>5.8873745253304292E-2</c:v>
                </c:pt>
                <c:pt idx="3535">
                  <c:v>5.9649855349100771E-2</c:v>
                </c:pt>
                <c:pt idx="3536">
                  <c:v>5.9557487865161844E-2</c:v>
                </c:pt>
                <c:pt idx="3537">
                  <c:v>5.9476016296428458E-2</c:v>
                </c:pt>
                <c:pt idx="3538">
                  <c:v>5.9423002644323625E-2</c:v>
                </c:pt>
                <c:pt idx="3539">
                  <c:v>5.9423002644323625E-2</c:v>
                </c:pt>
                <c:pt idx="3540">
                  <c:v>5.9423002644323625E-2</c:v>
                </c:pt>
                <c:pt idx="3541">
                  <c:v>5.9493708540321863E-2</c:v>
                </c:pt>
                <c:pt idx="3542">
                  <c:v>5.9592979946962249E-2</c:v>
                </c:pt>
                <c:pt idx="3543">
                  <c:v>6.0362780309661059E-2</c:v>
                </c:pt>
                <c:pt idx="3544">
                  <c:v>6.0413834768161916E-2</c:v>
                </c:pt>
                <c:pt idx="3545">
                  <c:v>6.0505218575102104E-2</c:v>
                </c:pt>
                <c:pt idx="3546">
                  <c:v>6.0505218575102104E-2</c:v>
                </c:pt>
                <c:pt idx="3547">
                  <c:v>6.0505218575102104E-2</c:v>
                </c:pt>
                <c:pt idx="3548">
                  <c:v>5.9932276527523892E-2</c:v>
                </c:pt>
                <c:pt idx="3549">
                  <c:v>5.9243461002991792E-2</c:v>
                </c:pt>
                <c:pt idx="3550">
                  <c:v>5.8529162155043751E-2</c:v>
                </c:pt>
                <c:pt idx="3551">
                  <c:v>5.8290344204482529E-2</c:v>
                </c:pt>
                <c:pt idx="3552">
                  <c:v>5.8936201561809336E-2</c:v>
                </c:pt>
                <c:pt idx="3553">
                  <c:v>5.8936201561809336E-2</c:v>
                </c:pt>
                <c:pt idx="3554">
                  <c:v>5.8936201561809336E-2</c:v>
                </c:pt>
                <c:pt idx="3555">
                  <c:v>5.8818339558274271E-2</c:v>
                </c:pt>
                <c:pt idx="3556">
                  <c:v>5.8604623904826084E-2</c:v>
                </c:pt>
                <c:pt idx="3557">
                  <c:v>5.9113882895397984E-2</c:v>
                </c:pt>
                <c:pt idx="3558">
                  <c:v>5.936303463833071E-2</c:v>
                </c:pt>
                <c:pt idx="3559">
                  <c:v>5.9447730582884994E-2</c:v>
                </c:pt>
                <c:pt idx="3560">
                  <c:v>5.9447730582884994E-2</c:v>
                </c:pt>
                <c:pt idx="3561">
                  <c:v>5.9447730582884994E-2</c:v>
                </c:pt>
                <c:pt idx="3562">
                  <c:v>5.9914322518798122E-2</c:v>
                </c:pt>
                <c:pt idx="3563">
                  <c:v>6.0051043386878847E-2</c:v>
                </c:pt>
                <c:pt idx="3564">
                  <c:v>6.0242778396939672E-2</c:v>
                </c:pt>
                <c:pt idx="3565">
                  <c:v>6.0545515090969636E-2</c:v>
                </c:pt>
                <c:pt idx="3566">
                  <c:v>6.0921746017240853E-2</c:v>
                </c:pt>
                <c:pt idx="3567">
                  <c:v>6.0921746017240853E-2</c:v>
                </c:pt>
                <c:pt idx="3568">
                  <c:v>6.0921746017240853E-2</c:v>
                </c:pt>
                <c:pt idx="3569">
                  <c:v>6.0914324003289375E-2</c:v>
                </c:pt>
                <c:pt idx="3570">
                  <c:v>6.0370068520027777E-2</c:v>
                </c:pt>
                <c:pt idx="3571">
                  <c:v>6.0239149423210146E-2</c:v>
                </c:pt>
                <c:pt idx="3572">
                  <c:v>6.0862420498463229E-2</c:v>
                </c:pt>
                <c:pt idx="3573">
                  <c:v>6.1018397046709583E-2</c:v>
                </c:pt>
                <c:pt idx="3574">
                  <c:v>6.1018397046709583E-2</c:v>
                </c:pt>
                <c:pt idx="3575">
                  <c:v>6.1018397046709583E-2</c:v>
                </c:pt>
                <c:pt idx="3576">
                  <c:v>6.0534519809921604E-2</c:v>
                </c:pt>
                <c:pt idx="3577">
                  <c:v>6.03955911218481E-2</c:v>
                </c:pt>
                <c:pt idx="3578">
                  <c:v>6.00943481265587E-2</c:v>
                </c:pt>
                <c:pt idx="3579">
                  <c:v>6.0446701121286299E-2</c:v>
                </c:pt>
                <c:pt idx="3580">
                  <c:v>6.0472288573761072E-2</c:v>
                </c:pt>
                <c:pt idx="3581">
                  <c:v>6.0472288573761072E-2</c:v>
                </c:pt>
                <c:pt idx="3582">
                  <c:v>6.0472288573761072E-2</c:v>
                </c:pt>
                <c:pt idx="3583">
                  <c:v>6.057485537753278E-2</c:v>
                </c:pt>
                <c:pt idx="3584">
                  <c:v>6.0355493858828498E-2</c:v>
                </c:pt>
                <c:pt idx="3585">
                  <c:v>6.0788425883711736E-2</c:v>
                </c:pt>
                <c:pt idx="3586">
                  <c:v>6.0177523694899954E-2</c:v>
                </c:pt>
                <c:pt idx="3587">
                  <c:v>6.0479603253802652E-2</c:v>
                </c:pt>
                <c:pt idx="3588">
                  <c:v>6.0479603253802652E-2</c:v>
                </c:pt>
                <c:pt idx="3589">
                  <c:v>6.0479603253802652E-2</c:v>
                </c:pt>
                <c:pt idx="3590">
                  <c:v>6.0674089130236933E-2</c:v>
                </c:pt>
                <c:pt idx="3591">
                  <c:v>6.1025844445122504E-2</c:v>
                </c:pt>
                <c:pt idx="3592">
                  <c:v>6.0549181072326E-2</c:v>
                </c:pt>
                <c:pt idx="3593">
                  <c:v>6.0250037656273535E-2</c:v>
                </c:pt>
                <c:pt idx="3594">
                  <c:v>5.936303463833071E-2</c:v>
                </c:pt>
                <c:pt idx="3595">
                  <c:v>5.936303463833071E-2</c:v>
                </c:pt>
                <c:pt idx="3596">
                  <c:v>5.936303463833071E-2</c:v>
                </c:pt>
                <c:pt idx="3597">
                  <c:v>5.9197868876720447E-2</c:v>
                </c:pt>
                <c:pt idx="3598">
                  <c:v>5.9607188626948415E-2</c:v>
                </c:pt>
                <c:pt idx="3599">
                  <c:v>5.9817556452818901E-2</c:v>
                </c:pt>
                <c:pt idx="3600">
                  <c:v>5.9731804199145838E-2</c:v>
                </c:pt>
                <c:pt idx="3601">
                  <c:v>5.9817556452818901E-2</c:v>
                </c:pt>
                <c:pt idx="3602">
                  <c:v>5.9817556452818901E-2</c:v>
                </c:pt>
                <c:pt idx="3603">
                  <c:v>5.9817556452818901E-2</c:v>
                </c:pt>
                <c:pt idx="3604">
                  <c:v>5.9592979946962249E-2</c:v>
                </c:pt>
                <c:pt idx="3605">
                  <c:v>5.9642739987475026E-2</c:v>
                </c:pt>
                <c:pt idx="3606">
                  <c:v>5.9642739987475026E-2</c:v>
                </c:pt>
                <c:pt idx="3607">
                  <c:v>6.0366424194862815E-2</c:v>
                </c:pt>
                <c:pt idx="3608">
                  <c:v>6.0593207501439095E-2</c:v>
                </c:pt>
                <c:pt idx="3609">
                  <c:v>6.0593207501439095E-2</c:v>
                </c:pt>
                <c:pt idx="3610">
                  <c:v>6.0593207501439095E-2</c:v>
                </c:pt>
                <c:pt idx="3611">
                  <c:v>6.0486919703614098E-2</c:v>
                </c:pt>
                <c:pt idx="3612">
                  <c:v>6.0747805485526829E-2</c:v>
                </c:pt>
                <c:pt idx="3613">
                  <c:v>6.0435741697639975E-2</c:v>
                </c:pt>
                <c:pt idx="3614">
                  <c:v>6.0424786247318653E-2</c:v>
                </c:pt>
                <c:pt idx="3615">
                  <c:v>6.03081747730905E-2</c:v>
                </c:pt>
                <c:pt idx="3616">
                  <c:v>6.03081747730905E-2</c:v>
                </c:pt>
                <c:pt idx="3617">
                  <c:v>6.03081747730905E-2</c:v>
                </c:pt>
                <c:pt idx="3618">
                  <c:v>6.0260929826147218E-2</c:v>
                </c:pt>
                <c:pt idx="3619">
                  <c:v>6.0505218575102104E-2</c:v>
                </c:pt>
                <c:pt idx="3620">
                  <c:v>6.0224637899364622E-2</c:v>
                </c:pt>
                <c:pt idx="3621">
                  <c:v>5.9842613925376265E-2</c:v>
                </c:pt>
                <c:pt idx="3622">
                  <c:v>5.9989801733705272E-2</c:v>
                </c:pt>
                <c:pt idx="3623">
                  <c:v>5.9989801733705272E-2</c:v>
                </c:pt>
                <c:pt idx="3624">
                  <c:v>5.9989801733705272E-2</c:v>
                </c:pt>
                <c:pt idx="3625">
                  <c:v>5.9141851731377711E-2</c:v>
                </c:pt>
                <c:pt idx="3626">
                  <c:v>5.8690612436540779E-2</c:v>
                </c:pt>
                <c:pt idx="3627">
                  <c:v>5.8721630112451927E-2</c:v>
                </c:pt>
                <c:pt idx="3628">
                  <c:v>5.8563438845128983E-2</c:v>
                </c:pt>
                <c:pt idx="3629">
                  <c:v>5.7668464000461349E-2</c:v>
                </c:pt>
                <c:pt idx="3630">
                  <c:v>5.7668464000461349E-2</c:v>
                </c:pt>
                <c:pt idx="3631">
                  <c:v>5.7668464000461349E-2</c:v>
                </c:pt>
                <c:pt idx="3632">
                  <c:v>5.7397044052231311E-2</c:v>
                </c:pt>
                <c:pt idx="3633">
                  <c:v>5.8314138262821828E-2</c:v>
                </c:pt>
                <c:pt idx="3634">
                  <c:v>5.819536182966218E-2</c:v>
                </c:pt>
                <c:pt idx="3635">
                  <c:v>5.8317538999854202E-2</c:v>
                </c:pt>
                <c:pt idx="3636">
                  <c:v>5.8842566712760017E-2</c:v>
                </c:pt>
                <c:pt idx="3637">
                  <c:v>5.8842566712760017E-2</c:v>
                </c:pt>
                <c:pt idx="3638">
                  <c:v>5.8842566712760017E-2</c:v>
                </c:pt>
                <c:pt idx="3639">
                  <c:v>5.8423158940203904E-2</c:v>
                </c:pt>
                <c:pt idx="3640">
                  <c:v>5.8151368010932458E-2</c:v>
                </c:pt>
                <c:pt idx="3641">
                  <c:v>5.8087188870494619E-2</c:v>
                </c:pt>
                <c:pt idx="3642">
                  <c:v>5.7858651314837854E-2</c:v>
                </c:pt>
                <c:pt idx="3643">
                  <c:v>5.7868695928937244E-2</c:v>
                </c:pt>
                <c:pt idx="3644">
                  <c:v>5.7868695928937244E-2</c:v>
                </c:pt>
                <c:pt idx="3645">
                  <c:v>5.7868695928937244E-2</c:v>
                </c:pt>
                <c:pt idx="3646">
                  <c:v>5.7912262921673667E-2</c:v>
                </c:pt>
                <c:pt idx="3647">
                  <c:v>5.8033253053999943E-2</c:v>
                </c:pt>
                <c:pt idx="3648">
                  <c:v>5.7688424817560362E-2</c:v>
                </c:pt>
                <c:pt idx="3649">
                  <c:v>5.8043358388716368E-2</c:v>
                </c:pt>
                <c:pt idx="3650">
                  <c:v>5.8026518118780283E-2</c:v>
                </c:pt>
                <c:pt idx="3651">
                  <c:v>5.8026518118780283E-2</c:v>
                </c:pt>
                <c:pt idx="3652">
                  <c:v>5.8026518118780283E-2</c:v>
                </c:pt>
                <c:pt idx="3653">
                  <c:v>5.7582126507931944E-2</c:v>
                </c:pt>
                <c:pt idx="3654">
                  <c:v>5.7602027591371223E-2</c:v>
                </c:pt>
                <c:pt idx="3655">
                  <c:v>5.7364118743725795E-2</c:v>
                </c:pt>
                <c:pt idx="3656">
                  <c:v>5.6668461167936987E-2</c:v>
                </c:pt>
                <c:pt idx="3657">
                  <c:v>5.5721171259019861E-2</c:v>
                </c:pt>
                <c:pt idx="3658">
                  <c:v>5.5721171259019861E-2</c:v>
                </c:pt>
                <c:pt idx="3659">
                  <c:v>5.5721171259019861E-2</c:v>
                </c:pt>
                <c:pt idx="3660">
                  <c:v>5.5690140060702255E-2</c:v>
                </c:pt>
                <c:pt idx="3661">
                  <c:v>5.5721171259019861E-2</c:v>
                </c:pt>
                <c:pt idx="3662">
                  <c:v>5.6130897252392578E-2</c:v>
                </c:pt>
                <c:pt idx="3663">
                  <c:v>5.5855000418912497E-2</c:v>
                </c:pt>
                <c:pt idx="3664">
                  <c:v>5.4901314886491526E-2</c:v>
                </c:pt>
                <c:pt idx="3665">
                  <c:v>5.4901314886491526E-2</c:v>
                </c:pt>
                <c:pt idx="3666">
                  <c:v>5.4901314886491526E-2</c:v>
                </c:pt>
                <c:pt idx="3667">
                  <c:v>5.4790017258855434E-2</c:v>
                </c:pt>
                <c:pt idx="3668">
                  <c:v>5.4997937577340845E-2</c:v>
                </c:pt>
                <c:pt idx="3669">
                  <c:v>5.3773559540773806E-2</c:v>
                </c:pt>
                <c:pt idx="3670">
                  <c:v>5.4052593173157484E-2</c:v>
                </c:pt>
                <c:pt idx="3671">
                  <c:v>5.4199073195848345E-2</c:v>
                </c:pt>
                <c:pt idx="3672">
                  <c:v>5.4199073195848345E-2</c:v>
                </c:pt>
                <c:pt idx="3673">
                  <c:v>5.4199073195848345E-2</c:v>
                </c:pt>
                <c:pt idx="3674">
                  <c:v>5.3947616864025029E-2</c:v>
                </c:pt>
                <c:pt idx="3675">
                  <c:v>5.4193198753556424E-2</c:v>
                </c:pt>
                <c:pt idx="3676">
                  <c:v>5.4319780548086581E-2</c:v>
                </c:pt>
                <c:pt idx="3677">
                  <c:v>5.4736035468950985E-2</c:v>
                </c:pt>
                <c:pt idx="3678">
                  <c:v>5.4943545506991563E-2</c:v>
                </c:pt>
                <c:pt idx="3679">
                  <c:v>5.4943545506991563E-2</c:v>
                </c:pt>
                <c:pt idx="3680">
                  <c:v>5.4943545506991563E-2</c:v>
                </c:pt>
                <c:pt idx="3681">
                  <c:v>5.4754017576039642E-2</c:v>
                </c:pt>
                <c:pt idx="3682">
                  <c:v>5.4099380562092562E-2</c:v>
                </c:pt>
                <c:pt idx="3683">
                  <c:v>5.4196135815516355E-2</c:v>
                </c:pt>
                <c:pt idx="3684">
                  <c:v>5.4874200894449471E-2</c:v>
                </c:pt>
                <c:pt idx="3685">
                  <c:v>5.4378857500203916E-2</c:v>
                </c:pt>
                <c:pt idx="3686">
                  <c:v>5.4378857500203916E-2</c:v>
                </c:pt>
                <c:pt idx="3687">
                  <c:v>5.4378857500203916E-2</c:v>
                </c:pt>
                <c:pt idx="3688">
                  <c:v>5.3543222766578316E-2</c:v>
                </c:pt>
                <c:pt idx="3689">
                  <c:v>5.3289280861154781E-2</c:v>
                </c:pt>
                <c:pt idx="3690">
                  <c:v>5.3009621246256196E-2</c:v>
                </c:pt>
                <c:pt idx="3691">
                  <c:v>5.2025076086673783E-2</c:v>
                </c:pt>
                <c:pt idx="3692">
                  <c:v>5.2514113167913878E-2</c:v>
                </c:pt>
                <c:pt idx="3693">
                  <c:v>5.2514113167913878E-2</c:v>
                </c:pt>
                <c:pt idx="3694">
                  <c:v>5.2514113167913878E-2</c:v>
                </c:pt>
                <c:pt idx="3695">
                  <c:v>5.3085600530856009E-2</c:v>
                </c:pt>
                <c:pt idx="3696">
                  <c:v>5.3127905432328329E-2</c:v>
                </c:pt>
                <c:pt idx="3697">
                  <c:v>5.4697114727198147E-2</c:v>
                </c:pt>
                <c:pt idx="3698">
                  <c:v>5.5076694296808303E-2</c:v>
                </c:pt>
                <c:pt idx="3699">
                  <c:v>5.4718065169215617E-2</c:v>
                </c:pt>
                <c:pt idx="3700">
                  <c:v>5.4718065169215617E-2</c:v>
                </c:pt>
                <c:pt idx="3701">
                  <c:v>5.4718065169215617E-2</c:v>
                </c:pt>
                <c:pt idx="3702">
                  <c:v>5.5430836174163681E-2</c:v>
                </c:pt>
                <c:pt idx="3703">
                  <c:v>5.4877212237618329E-2</c:v>
                </c:pt>
                <c:pt idx="3704">
                  <c:v>5.4676180322042703E-2</c:v>
                </c:pt>
                <c:pt idx="3705">
                  <c:v>5.5052437446667948E-2</c:v>
                </c:pt>
                <c:pt idx="3706">
                  <c:v>5.5010039332178122E-2</c:v>
                </c:pt>
                <c:pt idx="3707">
                  <c:v>5.5010039332178122E-2</c:v>
                </c:pt>
                <c:pt idx="3708">
                  <c:v>5.5010039332178122E-2</c:v>
                </c:pt>
                <c:pt idx="3709">
                  <c:v>5.5280687691754885E-2</c:v>
                </c:pt>
                <c:pt idx="3710">
                  <c:v>5.5889339108565049E-2</c:v>
                </c:pt>
                <c:pt idx="3711">
                  <c:v>5.6061667834618086E-2</c:v>
                </c:pt>
                <c:pt idx="3712">
                  <c:v>5.5898711534699122E-2</c:v>
                </c:pt>
                <c:pt idx="3713">
                  <c:v>5.6307891551000876E-2</c:v>
                </c:pt>
                <c:pt idx="3714">
                  <c:v>5.6307891551000876E-2</c:v>
                </c:pt>
                <c:pt idx="3715">
                  <c:v>5.6307891551000876E-2</c:v>
                </c:pt>
                <c:pt idx="3716">
                  <c:v>5.6285706244899106E-2</c:v>
                </c:pt>
                <c:pt idx="3717">
                  <c:v>5.5830053317700919E-2</c:v>
                </c:pt>
                <c:pt idx="3718">
                  <c:v>5.6431816258006258E-2</c:v>
                </c:pt>
                <c:pt idx="3719">
                  <c:v>5.5767782951788754E-2</c:v>
                </c:pt>
                <c:pt idx="3720">
                  <c:v>5.6501963443229657E-2</c:v>
                </c:pt>
                <c:pt idx="3721">
                  <c:v>5.6501963443229657E-2</c:v>
                </c:pt>
                <c:pt idx="3722">
                  <c:v>5.6501963443229657E-2</c:v>
                </c:pt>
                <c:pt idx="3723">
                  <c:v>5.6279370796634497E-2</c:v>
                </c:pt>
                <c:pt idx="3724">
                  <c:v>5.5851880812086349E-2</c:v>
                </c:pt>
                <c:pt idx="3725">
                  <c:v>5.5811357611273892E-2</c:v>
                </c:pt>
                <c:pt idx="3726">
                  <c:v>5.759207533043454E-2</c:v>
                </c:pt>
                <c:pt idx="3727">
                  <c:v>5.7855303884983653E-2</c:v>
                </c:pt>
                <c:pt idx="3728">
                  <c:v>5.7855303884983653E-2</c:v>
                </c:pt>
                <c:pt idx="3729">
                  <c:v>5.7855303884983653E-2</c:v>
                </c:pt>
                <c:pt idx="3730">
                  <c:v>5.7499353132277262E-2</c:v>
                </c:pt>
                <c:pt idx="3731">
                  <c:v>5.7701739707452175E-2</c:v>
                </c:pt>
                <c:pt idx="3732">
                  <c:v>5.6991422790869967E-2</c:v>
                </c:pt>
                <c:pt idx="3733">
                  <c:v>5.669737774627924E-2</c:v>
                </c:pt>
                <c:pt idx="3734">
                  <c:v>5.6984927486679771E-2</c:v>
                </c:pt>
                <c:pt idx="3735">
                  <c:v>5.6984927486679771E-2</c:v>
                </c:pt>
                <c:pt idx="3736">
                  <c:v>5.6984927486679771E-2</c:v>
                </c:pt>
                <c:pt idx="3737">
                  <c:v>5.7239346326664949E-2</c:v>
                </c:pt>
                <c:pt idx="3738">
                  <c:v>5.7098809489822135E-2</c:v>
                </c:pt>
                <c:pt idx="3739">
                  <c:v>5.8023151237343695E-2</c:v>
                </c:pt>
                <c:pt idx="3740">
                  <c:v>5.8175048721603305E-2</c:v>
                </c:pt>
                <c:pt idx="3741">
                  <c:v>5.7529124119085284E-2</c:v>
                </c:pt>
                <c:pt idx="3742">
                  <c:v>5.7529124119085284E-2</c:v>
                </c:pt>
                <c:pt idx="3743">
                  <c:v>5.7529124119085284E-2</c:v>
                </c:pt>
                <c:pt idx="3744">
                  <c:v>5.7249177043080003E-2</c:v>
                </c:pt>
                <c:pt idx="3745">
                  <c:v>5.647962497529016E-2</c:v>
                </c:pt>
                <c:pt idx="3746">
                  <c:v>5.6460491770883324E-2</c:v>
                </c:pt>
                <c:pt idx="3747">
                  <c:v>5.5855000418912497E-2</c:v>
                </c:pt>
                <c:pt idx="3748">
                  <c:v>5.6345964220312725E-2</c:v>
                </c:pt>
                <c:pt idx="3749">
                  <c:v>5.6345964220312725E-2</c:v>
                </c:pt>
                <c:pt idx="3750">
                  <c:v>5.6345964220312725E-2</c:v>
                </c:pt>
                <c:pt idx="3751">
                  <c:v>5.6700592521191841E-2</c:v>
                </c:pt>
                <c:pt idx="3752">
                  <c:v>5.7082512772212234E-2</c:v>
                </c:pt>
                <c:pt idx="3753">
                  <c:v>5.7151021574510651E-2</c:v>
                </c:pt>
                <c:pt idx="3754">
                  <c:v>5.748943631607692E-2</c:v>
                </c:pt>
                <c:pt idx="3755">
                  <c:v>5.6916816073308854E-2</c:v>
                </c:pt>
                <c:pt idx="3756">
                  <c:v>5.6916816073308854E-2</c:v>
                </c:pt>
                <c:pt idx="3757">
                  <c:v>5.6916816073308854E-2</c:v>
                </c:pt>
                <c:pt idx="3758">
                  <c:v>5.7285251911895291E-2</c:v>
                </c:pt>
                <c:pt idx="3759">
                  <c:v>5.7915616946109513E-2</c:v>
                </c:pt>
                <c:pt idx="3760">
                  <c:v>5.7878744031254523E-2</c:v>
                </c:pt>
                <c:pt idx="3761">
                  <c:v>5.7400338661998097E-2</c:v>
                </c:pt>
                <c:pt idx="3762">
                  <c:v>5.7281970499785194E-2</c:v>
                </c:pt>
                <c:pt idx="3763">
                  <c:v>5.7281970499785194E-2</c:v>
                </c:pt>
                <c:pt idx="3764">
                  <c:v>5.7281970499785194E-2</c:v>
                </c:pt>
                <c:pt idx="3765">
                  <c:v>5.6884439261639982E-2</c:v>
                </c:pt>
                <c:pt idx="3766">
                  <c:v>5.7449803234423918E-2</c:v>
                </c:pt>
                <c:pt idx="3767">
                  <c:v>5.7463008188478666E-2</c:v>
                </c:pt>
                <c:pt idx="3768">
                  <c:v>5.8144605634212289E-2</c:v>
                </c:pt>
                <c:pt idx="3769">
                  <c:v>5.8202136018391873E-2</c:v>
                </c:pt>
                <c:pt idx="3770">
                  <c:v>5.8202136018391873E-2</c:v>
                </c:pt>
                <c:pt idx="3771">
                  <c:v>5.8202136018391873E-2</c:v>
                </c:pt>
                <c:pt idx="3772">
                  <c:v>5.8087188870494619E-2</c:v>
                </c:pt>
                <c:pt idx="3773">
                  <c:v>5.698817495369711E-2</c:v>
                </c:pt>
                <c:pt idx="3774">
                  <c:v>5.6387267754940934E-2</c:v>
                </c:pt>
                <c:pt idx="3775">
                  <c:v>5.6152960664851058E-2</c:v>
                </c:pt>
                <c:pt idx="3776">
                  <c:v>5.5752237058511976E-2</c:v>
                </c:pt>
                <c:pt idx="3777">
                  <c:v>5.5752237058511976E-2</c:v>
                </c:pt>
                <c:pt idx="3778">
                  <c:v>5.5752237058511976E-2</c:v>
                </c:pt>
                <c:pt idx="3779">
                  <c:v>5.5079727906144141E-2</c:v>
                </c:pt>
                <c:pt idx="3780">
                  <c:v>5.5526250034703906E-2</c:v>
                </c:pt>
                <c:pt idx="3781">
                  <c:v>5.5826936496859728E-2</c:v>
                </c:pt>
                <c:pt idx="3782">
                  <c:v>5.5578713352785886E-2</c:v>
                </c:pt>
                <c:pt idx="3783">
                  <c:v>5.5134390075809787E-2</c:v>
                </c:pt>
                <c:pt idx="3784">
                  <c:v>5.5134390075809787E-2</c:v>
                </c:pt>
                <c:pt idx="3785">
                  <c:v>5.5134390075809787E-2</c:v>
                </c:pt>
                <c:pt idx="3786">
                  <c:v>5.4901314886491526E-2</c:v>
                </c:pt>
                <c:pt idx="3787">
                  <c:v>5.4562815441276766E-2</c:v>
                </c:pt>
                <c:pt idx="3788">
                  <c:v>5.4559838502878037E-2</c:v>
                </c:pt>
                <c:pt idx="3789">
                  <c:v>5.3814072379927351E-2</c:v>
                </c:pt>
                <c:pt idx="3790">
                  <c:v>5.4390688314160614E-2</c:v>
                </c:pt>
                <c:pt idx="3791">
                  <c:v>5.4390688314160614E-2</c:v>
                </c:pt>
                <c:pt idx="3792">
                  <c:v>5.4390688314160614E-2</c:v>
                </c:pt>
                <c:pt idx="3793">
                  <c:v>5.4260831818551777E-2</c:v>
                </c:pt>
                <c:pt idx="3794">
                  <c:v>5.419026200991682E-2</c:v>
                </c:pt>
                <c:pt idx="3795">
                  <c:v>5.4084750804510667E-2</c:v>
                </c:pt>
                <c:pt idx="3796">
                  <c:v>5.4210825901932616E-2</c:v>
                </c:pt>
                <c:pt idx="3797">
                  <c:v>5.4210825901932616E-2</c:v>
                </c:pt>
                <c:pt idx="3798">
                  <c:v>5.4210825901932616E-2</c:v>
                </c:pt>
                <c:pt idx="3799">
                  <c:v>5.4210825901932616E-2</c:v>
                </c:pt>
                <c:pt idx="3800">
                  <c:v>5.412573408026846E-2</c:v>
                </c:pt>
                <c:pt idx="3801">
                  <c:v>5.4319780548086581E-2</c:v>
                </c:pt>
                <c:pt idx="3802">
                  <c:v>5.3979649672073624E-2</c:v>
                </c:pt>
                <c:pt idx="3803">
                  <c:v>5.3724447309748305E-2</c:v>
                </c:pt>
                <c:pt idx="3804">
                  <c:v>5.3531757715264583E-2</c:v>
                </c:pt>
                <c:pt idx="3805">
                  <c:v>5.3531757715264583E-2</c:v>
                </c:pt>
                <c:pt idx="3806">
                  <c:v>5.3531757715264583E-2</c:v>
                </c:pt>
                <c:pt idx="3807">
                  <c:v>5.3808281094460439E-2</c:v>
                </c:pt>
                <c:pt idx="3808">
                  <c:v>5.4172648229908721E-2</c:v>
                </c:pt>
                <c:pt idx="3809">
                  <c:v>5.5107045435758964E-2</c:v>
                </c:pt>
                <c:pt idx="3810">
                  <c:v>5.4679169970199858E-2</c:v>
                </c:pt>
                <c:pt idx="3811">
                  <c:v>5.3953438182848201E-2</c:v>
                </c:pt>
                <c:pt idx="3812">
                  <c:v>5.3953438182848201E-2</c:v>
                </c:pt>
                <c:pt idx="3813">
                  <c:v>5.3953438182848201E-2</c:v>
                </c:pt>
                <c:pt idx="3814">
                  <c:v>5.3286441265020114E-2</c:v>
                </c:pt>
                <c:pt idx="3815">
                  <c:v>5.2588677657700297E-2</c:v>
                </c:pt>
                <c:pt idx="3816">
                  <c:v>5.2978729040290329E-2</c:v>
                </c:pt>
                <c:pt idx="3817">
                  <c:v>5.269120320362515E-2</c:v>
                </c:pt>
                <c:pt idx="3818">
                  <c:v>5.2905854032748729E-2</c:v>
                </c:pt>
                <c:pt idx="3819">
                  <c:v>5.2905854032748729E-2</c:v>
                </c:pt>
                <c:pt idx="3820">
                  <c:v>5.2905854032748729E-2</c:v>
                </c:pt>
                <c:pt idx="3821">
                  <c:v>5.362936744161103E-2</c:v>
                </c:pt>
                <c:pt idx="3822">
                  <c:v>5.362936744161103E-2</c:v>
                </c:pt>
                <c:pt idx="3823">
                  <c:v>5.3962172517065532E-2</c:v>
                </c:pt>
                <c:pt idx="3824">
                  <c:v>5.4661236983792945E-2</c:v>
                </c:pt>
                <c:pt idx="3825">
                  <c:v>5.2970310141165877E-2</c:v>
                </c:pt>
                <c:pt idx="3826">
                  <c:v>5.2970310141165877E-2</c:v>
                </c:pt>
                <c:pt idx="3827">
                  <c:v>5.2970310141165877E-2</c:v>
                </c:pt>
                <c:pt idx="3828">
                  <c:v>5.2250698853097161E-2</c:v>
                </c:pt>
                <c:pt idx="3829">
                  <c:v>5.2830388039200149E-2</c:v>
                </c:pt>
                <c:pt idx="3830">
                  <c:v>5.386915183020443E-2</c:v>
                </c:pt>
                <c:pt idx="3831">
                  <c:v>5.4269665970205952E-2</c:v>
                </c:pt>
                <c:pt idx="3832">
                  <c:v>5.434930297018941E-2</c:v>
                </c:pt>
                <c:pt idx="3833">
                  <c:v>5.434930297018941E-2</c:v>
                </c:pt>
                <c:pt idx="3834">
                  <c:v>5.434930297018941E-2</c:v>
                </c:pt>
                <c:pt idx="3835">
                  <c:v>5.4387730128083102E-2</c:v>
                </c:pt>
                <c:pt idx="3836">
                  <c:v>5.3329067007972693E-2</c:v>
                </c:pt>
                <c:pt idx="3837">
                  <c:v>5.306306545329123E-2</c:v>
                </c:pt>
                <c:pt idx="3838">
                  <c:v>5.2945069490403708E-2</c:v>
                </c:pt>
                <c:pt idx="3839">
                  <c:v>5.3767776971261116E-2</c:v>
                </c:pt>
                <c:pt idx="3840">
                  <c:v>5.3767776971261116E-2</c:v>
                </c:pt>
                <c:pt idx="3841">
                  <c:v>5.3767776971261116E-2</c:v>
                </c:pt>
                <c:pt idx="3842">
                  <c:v>5.42255239541252E-2</c:v>
                </c:pt>
                <c:pt idx="3843">
                  <c:v>5.4619439058360877E-2</c:v>
                </c:pt>
                <c:pt idx="3844">
                  <c:v>5.4272611326693983E-2</c:v>
                </c:pt>
                <c:pt idx="3845">
                  <c:v>5.4682159945317839E-2</c:v>
                </c:pt>
                <c:pt idx="3846">
                  <c:v>5.4055515013919295E-2</c:v>
                </c:pt>
                <c:pt idx="3847">
                  <c:v>5.4055515013919295E-2</c:v>
                </c:pt>
                <c:pt idx="3848">
                  <c:v>5.4055515013919295E-2</c:v>
                </c:pt>
                <c:pt idx="3849">
                  <c:v>5.4108162216270322E-2</c:v>
                </c:pt>
                <c:pt idx="3850">
                  <c:v>5.3906902778900839E-2</c:v>
                </c:pt>
                <c:pt idx="3851">
                  <c:v>5.3895281468107466E-2</c:v>
                </c:pt>
                <c:pt idx="3852">
                  <c:v>5.3843047516489426E-2</c:v>
                </c:pt>
                <c:pt idx="3853">
                  <c:v>5.3686951386465516E-2</c:v>
                </c:pt>
                <c:pt idx="3854">
                  <c:v>5.3686951386465516E-2</c:v>
                </c:pt>
                <c:pt idx="3855">
                  <c:v>5.3686951386465516E-2</c:v>
                </c:pt>
                <c:pt idx="3856">
                  <c:v>5.3331911149036029E-2</c:v>
                </c:pt>
                <c:pt idx="3857">
                  <c:v>5.3142022053939156E-2</c:v>
                </c:pt>
                <c:pt idx="3858">
                  <c:v>5.3026486730121697E-2</c:v>
                </c:pt>
                <c:pt idx="3859">
                  <c:v>5.2822016216358979E-2</c:v>
                </c:pt>
                <c:pt idx="3860">
                  <c:v>5.3272247822496871E-2</c:v>
                </c:pt>
                <c:pt idx="3861">
                  <c:v>5.3272247822496871E-2</c:v>
                </c:pt>
                <c:pt idx="3862">
                  <c:v>5.3272247822496871E-2</c:v>
                </c:pt>
                <c:pt idx="3863">
                  <c:v>5.3009621246256196E-2</c:v>
                </c:pt>
                <c:pt idx="3864">
                  <c:v>5.2953480367497155E-2</c:v>
                </c:pt>
                <c:pt idx="3865">
                  <c:v>5.2835970728872216E-2</c:v>
                </c:pt>
                <c:pt idx="3866">
                  <c:v>5.3026486730121697E-2</c:v>
                </c:pt>
                <c:pt idx="3867">
                  <c:v>5.2970310141165877E-2</c:v>
                </c:pt>
                <c:pt idx="3868">
                  <c:v>5.2970310141165877E-2</c:v>
                </c:pt>
                <c:pt idx="3869">
                  <c:v>5.2970310141165877E-2</c:v>
                </c:pt>
                <c:pt idx="3870">
                  <c:v>5.3843047516489426E-2</c:v>
                </c:pt>
                <c:pt idx="3871">
                  <c:v>5.4325682466385986E-2</c:v>
                </c:pt>
                <c:pt idx="3872">
                  <c:v>5.4449919686368461E-2</c:v>
                </c:pt>
                <c:pt idx="3873">
                  <c:v>5.4736035468950985E-2</c:v>
                </c:pt>
                <c:pt idx="3874">
                  <c:v>5.4889260916101766E-2</c:v>
                </c:pt>
                <c:pt idx="3875">
                  <c:v>5.4889260916101766E-2</c:v>
                </c:pt>
                <c:pt idx="3876">
                  <c:v>5.4889260916101766E-2</c:v>
                </c:pt>
                <c:pt idx="3877">
                  <c:v>5.5492355927970929E-2</c:v>
                </c:pt>
                <c:pt idx="3878">
                  <c:v>5.5628181236614463E-2</c:v>
                </c:pt>
                <c:pt idx="3879">
                  <c:v>5.485613977344414E-2</c:v>
                </c:pt>
                <c:pt idx="3880">
                  <c:v>5.5357192283207401E-2</c:v>
                </c:pt>
                <c:pt idx="3881">
                  <c:v>5.4808034857910172E-2</c:v>
                </c:pt>
                <c:pt idx="3882">
                  <c:v>5.4808034857910172E-2</c:v>
                </c:pt>
                <c:pt idx="3883">
                  <c:v>5.4808034857910172E-2</c:v>
                </c:pt>
                <c:pt idx="3884">
                  <c:v>5.4541983691946884E-2</c:v>
                </c:pt>
                <c:pt idx="3885">
                  <c:v>5.4595583217317716E-2</c:v>
                </c:pt>
                <c:pt idx="3886">
                  <c:v>5.3976736026772464E-2</c:v>
                </c:pt>
                <c:pt idx="3887">
                  <c:v>5.4240229978575111E-2</c:v>
                </c:pt>
                <c:pt idx="3888">
                  <c:v>5.4781012900928537E-2</c:v>
                </c:pt>
                <c:pt idx="3889">
                  <c:v>5.4781012900928537E-2</c:v>
                </c:pt>
                <c:pt idx="3890">
                  <c:v>5.4781012900928537E-2</c:v>
                </c:pt>
                <c:pt idx="3891">
                  <c:v>5.3912715313906782E-2</c:v>
                </c:pt>
                <c:pt idx="3892">
                  <c:v>5.3167450886567248E-2</c:v>
                </c:pt>
                <c:pt idx="3893">
                  <c:v>5.3004001802136068E-2</c:v>
                </c:pt>
                <c:pt idx="3894">
                  <c:v>5.31222608834232E-2</c:v>
                </c:pt>
                <c:pt idx="3895">
                  <c:v>5.3546089796792588E-2</c:v>
                </c:pt>
                <c:pt idx="3896">
                  <c:v>5.3546089796792588E-2</c:v>
                </c:pt>
                <c:pt idx="3897">
                  <c:v>5.3546089796792588E-2</c:v>
                </c:pt>
                <c:pt idx="3898">
                  <c:v>5.3892376923284205E-2</c:v>
                </c:pt>
                <c:pt idx="3899">
                  <c:v>5.4518195447730677E-2</c:v>
                </c:pt>
                <c:pt idx="3900">
                  <c:v>5.4488489306633976E-2</c:v>
                </c:pt>
                <c:pt idx="3901">
                  <c:v>5.3930160442227315E-2</c:v>
                </c:pt>
                <c:pt idx="3902">
                  <c:v>5.3110975383062912E-2</c:v>
                </c:pt>
                <c:pt idx="3903">
                  <c:v>5.3110975383062912E-2</c:v>
                </c:pt>
                <c:pt idx="3904">
                  <c:v>5.3110975383062912E-2</c:v>
                </c:pt>
                <c:pt idx="3905">
                  <c:v>5.2398543320495691E-2</c:v>
                </c:pt>
                <c:pt idx="3906">
                  <c:v>5.2152598503220425E-2</c:v>
                </c:pt>
                <c:pt idx="3907">
                  <c:v>5.2022369618936144E-2</c:v>
                </c:pt>
                <c:pt idx="3908">
                  <c:v>5.2041320808722126E-2</c:v>
                </c:pt>
                <c:pt idx="3909">
                  <c:v>5.0780754094198299E-2</c:v>
                </c:pt>
                <c:pt idx="3910">
                  <c:v>5.0780754094198299E-2</c:v>
                </c:pt>
                <c:pt idx="3911">
                  <c:v>5.0780754094198299E-2</c:v>
                </c:pt>
                <c:pt idx="3912">
                  <c:v>5.0961905975283481E-2</c:v>
                </c:pt>
                <c:pt idx="3913">
                  <c:v>5.0526741277821287E-2</c:v>
                </c:pt>
                <c:pt idx="3914">
                  <c:v>5.0452814005701167E-2</c:v>
                </c:pt>
                <c:pt idx="3915">
                  <c:v>5.1092093498531096E-2</c:v>
                </c:pt>
                <c:pt idx="3916">
                  <c:v>5.0695799852982178E-2</c:v>
                </c:pt>
                <c:pt idx="3917">
                  <c:v>5.0695799852982178E-2</c:v>
                </c:pt>
                <c:pt idx="3918">
                  <c:v>5.0695799852982178E-2</c:v>
                </c:pt>
                <c:pt idx="3919">
                  <c:v>5.0356270614598284E-2</c:v>
                </c:pt>
                <c:pt idx="3920">
                  <c:v>5.1296519531149817E-2</c:v>
                </c:pt>
                <c:pt idx="3921">
                  <c:v>5.1288626747018853E-2</c:v>
                </c:pt>
                <c:pt idx="3922">
                  <c:v>5.1582286642766872E-2</c:v>
                </c:pt>
                <c:pt idx="3923">
                  <c:v>5.1670240524969643E-2</c:v>
                </c:pt>
                <c:pt idx="3924">
                  <c:v>5.1670240524969643E-2</c:v>
                </c:pt>
                <c:pt idx="3925">
                  <c:v>5.1670240524969643E-2</c:v>
                </c:pt>
                <c:pt idx="3926">
                  <c:v>5.1739749062217046E-2</c:v>
                </c:pt>
                <c:pt idx="3927">
                  <c:v>5.2133566196595676E-2</c:v>
                </c:pt>
                <c:pt idx="3928">
                  <c:v>5.1933213886941387E-2</c:v>
                </c:pt>
                <c:pt idx="3929">
                  <c:v>5.1952100163649116E-2</c:v>
                </c:pt>
                <c:pt idx="3930">
                  <c:v>5.1892789496899412E-2</c:v>
                </c:pt>
                <c:pt idx="3931">
                  <c:v>5.1892789496899412E-2</c:v>
                </c:pt>
                <c:pt idx="3932">
                  <c:v>5.1892789496899412E-2</c:v>
                </c:pt>
                <c:pt idx="3933">
                  <c:v>5.2995574869498401E-2</c:v>
                </c:pt>
                <c:pt idx="3934">
                  <c:v>5.2746789039217236E-2</c:v>
                </c:pt>
                <c:pt idx="3935">
                  <c:v>5.2727320661200602E-2</c:v>
                </c:pt>
                <c:pt idx="3936">
                  <c:v>5.2489305304044297E-2</c:v>
                </c:pt>
                <c:pt idx="3937">
                  <c:v>5.2669001659073553E-2</c:v>
                </c:pt>
                <c:pt idx="3938">
                  <c:v>5.2669001659073553E-2</c:v>
                </c:pt>
                <c:pt idx="3939">
                  <c:v>5.2669001659073553E-2</c:v>
                </c:pt>
                <c:pt idx="3940">
                  <c:v>5.2917052520174625E-2</c:v>
                </c:pt>
                <c:pt idx="3941">
                  <c:v>5.3480225686552398E-2</c:v>
                </c:pt>
                <c:pt idx="3942">
                  <c:v>5.37822357275392E-2</c:v>
                </c:pt>
                <c:pt idx="3943">
                  <c:v>5.3747547768133078E-2</c:v>
                </c:pt>
                <c:pt idx="3944">
                  <c:v>5.3655264922870559E-2</c:v>
                </c:pt>
                <c:pt idx="3945">
                  <c:v>5.3655264922870559E-2</c:v>
                </c:pt>
                <c:pt idx="3946">
                  <c:v>5.3655264922870559E-2</c:v>
                </c:pt>
                <c:pt idx="3947">
                  <c:v>5.3856096510124941E-2</c:v>
                </c:pt>
                <c:pt idx="3948">
                  <c:v>5.4081825802439087E-2</c:v>
                </c:pt>
                <c:pt idx="3949">
                  <c:v>5.3633681952266025E-2</c:v>
                </c:pt>
                <c:pt idx="3950">
                  <c:v>5.305743467303356E-2</c:v>
                </c:pt>
                <c:pt idx="3951">
                  <c:v>5.3413096891357759E-2</c:v>
                </c:pt>
                <c:pt idx="3952">
                  <c:v>5.3413096891357759E-2</c:v>
                </c:pt>
                <c:pt idx="3953">
                  <c:v>5.3413096891357759E-2</c:v>
                </c:pt>
                <c:pt idx="3954">
                  <c:v>5.3020863709869838E-2</c:v>
                </c:pt>
                <c:pt idx="3955">
                  <c:v>5.2250698853097161E-2</c:v>
                </c:pt>
                <c:pt idx="3956">
                  <c:v>5.1755816059829721E-2</c:v>
                </c:pt>
                <c:pt idx="3957">
                  <c:v>5.2052156260573093E-2</c:v>
                </c:pt>
                <c:pt idx="3958">
                  <c:v>5.2373844502055678E-2</c:v>
                </c:pt>
                <c:pt idx="3959">
                  <c:v>5.2373844502055678E-2</c:v>
                </c:pt>
                <c:pt idx="3960">
                  <c:v>5.2373844502055678E-2</c:v>
                </c:pt>
                <c:pt idx="3961">
                  <c:v>5.3763440860215048E-2</c:v>
                </c:pt>
                <c:pt idx="3962">
                  <c:v>5.4102307463413317E-2</c:v>
                </c:pt>
                <c:pt idx="3963">
                  <c:v>5.0365147318055907E-2</c:v>
                </c:pt>
                <c:pt idx="3964">
                  <c:v>4.8824548983228765E-2</c:v>
                </c:pt>
                <c:pt idx="3965">
                  <c:v>4.7251163559902665E-2</c:v>
                </c:pt>
                <c:pt idx="3966">
                  <c:v>4.7251163559902665E-2</c:v>
                </c:pt>
                <c:pt idx="3967">
                  <c:v>4.7251163559902665E-2</c:v>
                </c:pt>
                <c:pt idx="3968">
                  <c:v>4.7858339315625748E-2</c:v>
                </c:pt>
                <c:pt idx="3969">
                  <c:v>4.9037636385926203E-2</c:v>
                </c:pt>
                <c:pt idx="3970">
                  <c:v>4.9302371444066455E-2</c:v>
                </c:pt>
                <c:pt idx="3971">
                  <c:v>4.958472790380563E-2</c:v>
                </c:pt>
                <c:pt idx="3972">
                  <c:v>4.8856752003126835E-2</c:v>
                </c:pt>
                <c:pt idx="3973">
                  <c:v>4.8856752003126835E-2</c:v>
                </c:pt>
                <c:pt idx="3974">
                  <c:v>4.8856752003126835E-2</c:v>
                </c:pt>
                <c:pt idx="3975">
                  <c:v>4.8782867456949125E-2</c:v>
                </c:pt>
                <c:pt idx="3976">
                  <c:v>4.8784057370051467E-2</c:v>
                </c:pt>
                <c:pt idx="3977">
                  <c:v>4.8198578141944816E-2</c:v>
                </c:pt>
                <c:pt idx="3978">
                  <c:v>4.8263712927435511E-2</c:v>
                </c:pt>
                <c:pt idx="3979">
                  <c:v>4.8421460391245397E-2</c:v>
                </c:pt>
                <c:pt idx="3980">
                  <c:v>4.8421460391245397E-2</c:v>
                </c:pt>
                <c:pt idx="3981">
                  <c:v>4.8421460391245397E-2</c:v>
                </c:pt>
                <c:pt idx="3982">
                  <c:v>4.8660616530011434E-2</c:v>
                </c:pt>
                <c:pt idx="3983">
                  <c:v>4.8435532306500044E-2</c:v>
                </c:pt>
                <c:pt idx="3984">
                  <c:v>4.8761458942851575E-2</c:v>
                </c:pt>
                <c:pt idx="3985">
                  <c:v>4.8149842309266437E-2</c:v>
                </c:pt>
                <c:pt idx="3986">
                  <c:v>4.8488374912114822E-2</c:v>
                </c:pt>
                <c:pt idx="3987">
                  <c:v>4.8488374912114822E-2</c:v>
                </c:pt>
                <c:pt idx="3988">
                  <c:v>4.8488374912114822E-2</c:v>
                </c:pt>
                <c:pt idx="3989">
                  <c:v>4.8570804089661704E-2</c:v>
                </c:pt>
                <c:pt idx="3990">
                  <c:v>4.8893778266715558E-2</c:v>
                </c:pt>
                <c:pt idx="3991">
                  <c:v>4.9148502199395476E-2</c:v>
                </c:pt>
                <c:pt idx="3992">
                  <c:v>4.8965601664830459E-2</c:v>
                </c:pt>
                <c:pt idx="3993">
                  <c:v>4.9192021054185013E-2</c:v>
                </c:pt>
                <c:pt idx="3994">
                  <c:v>4.9192021054185013E-2</c:v>
                </c:pt>
                <c:pt idx="3995">
                  <c:v>4.9192021054185013E-2</c:v>
                </c:pt>
                <c:pt idx="3996">
                  <c:v>4.934494584392194E-2</c:v>
                </c:pt>
                <c:pt idx="3997">
                  <c:v>4.9396132282842259E-2</c:v>
                </c:pt>
                <c:pt idx="3998">
                  <c:v>4.9449870194090743E-2</c:v>
                </c:pt>
                <c:pt idx="3999">
                  <c:v>4.8477797168896643E-2</c:v>
                </c:pt>
                <c:pt idx="4000">
                  <c:v>4.8967999412384E-2</c:v>
                </c:pt>
                <c:pt idx="4001">
                  <c:v>4.8967999412384E-2</c:v>
                </c:pt>
                <c:pt idx="4002">
                  <c:v>4.8967999412384E-2</c:v>
                </c:pt>
                <c:pt idx="4003">
                  <c:v>4.8991989809666119E-2</c:v>
                </c:pt>
                <c:pt idx="4004">
                  <c:v>4.8933255040125266E-2</c:v>
                </c:pt>
                <c:pt idx="4005">
                  <c:v>4.8784057370051467E-2</c:v>
                </c:pt>
                <c:pt idx="4006">
                  <c:v>4.8234613158402474E-2</c:v>
                </c:pt>
                <c:pt idx="4007">
                  <c:v>4.8396854204476702E-2</c:v>
                </c:pt>
                <c:pt idx="4008">
                  <c:v>4.8396854204476702E-2</c:v>
                </c:pt>
                <c:pt idx="4009">
                  <c:v>4.8396854204476702E-2</c:v>
                </c:pt>
                <c:pt idx="4010">
                  <c:v>4.8429668014625761E-2</c:v>
                </c:pt>
                <c:pt idx="4011">
                  <c:v>4.8319683022879374E-2</c:v>
                </c:pt>
                <c:pt idx="4012">
                  <c:v>4.8238103277779117E-2</c:v>
                </c:pt>
                <c:pt idx="4013">
                  <c:v>4.8385145760251602E-2</c:v>
                </c:pt>
                <c:pt idx="4014">
                  <c:v>4.8544867593873643E-2</c:v>
                </c:pt>
                <c:pt idx="4015">
                  <c:v>4.8544867593873643E-2</c:v>
                </c:pt>
                <c:pt idx="4016">
                  <c:v>4.8233449897503916E-2</c:v>
                </c:pt>
              </c:numCache>
            </c:numRef>
          </c:val>
          <c:smooth val="0"/>
        </c:ser>
        <c:dLbls>
          <c:showLegendKey val="0"/>
          <c:showVal val="0"/>
          <c:showCatName val="0"/>
          <c:showSerName val="0"/>
          <c:showPercent val="0"/>
          <c:showBubbleSize val="0"/>
        </c:dLbls>
        <c:marker val="1"/>
        <c:smooth val="0"/>
        <c:axId val="405069824"/>
        <c:axId val="405063552"/>
      </c:lineChart>
      <c:dateAx>
        <c:axId val="405055744"/>
        <c:scaling>
          <c:orientation val="minMax"/>
        </c:scaling>
        <c:delete val="0"/>
        <c:axPos val="b"/>
        <c:numFmt formatCode="[$-409]mmm\-yy;@" sourceLinked="1"/>
        <c:majorTickMark val="none"/>
        <c:minorTickMark val="none"/>
        <c:tickLblPos val="nextTo"/>
        <c:spPr>
          <a:ln w="3175">
            <a:solidFill>
              <a:srgbClr val="969696"/>
            </a:solidFill>
            <a:prstDash val="solid"/>
          </a:ln>
        </c:spPr>
        <c:crossAx val="405061632"/>
        <c:crosses val="autoZero"/>
        <c:auto val="1"/>
        <c:lblOffset val="100"/>
        <c:baseTimeUnit val="days"/>
      </c:dateAx>
      <c:valAx>
        <c:axId val="405061632"/>
        <c:scaling>
          <c:orientation val="minMax"/>
        </c:scaling>
        <c:delete val="0"/>
        <c:axPos val="l"/>
        <c:title>
          <c:tx>
            <c:rich>
              <a:bodyPr rot="-5400000" vert="horz"/>
              <a:lstStyle/>
              <a:p>
                <a:pPr>
                  <a:defRPr/>
                </a:pPr>
                <a:r>
                  <a:rPr lang="en-US" dirty="0" smtClean="0"/>
                  <a:t>EURO,</a:t>
                </a:r>
                <a:r>
                  <a:rPr lang="en-US" baseline="0" dirty="0" smtClean="0"/>
                  <a:t> GBP and REAL</a:t>
                </a:r>
                <a:endParaRPr lang="en-US" dirty="0"/>
              </a:p>
            </c:rich>
          </c:tx>
          <c:overlay val="0"/>
        </c:title>
        <c:numFmt formatCode="#,##0.00" sourceLinked="0"/>
        <c:majorTickMark val="none"/>
        <c:minorTickMark val="none"/>
        <c:tickLblPos val="nextTo"/>
        <c:spPr>
          <a:ln w="3175">
            <a:solidFill>
              <a:srgbClr val="969696"/>
            </a:solidFill>
            <a:prstDash val="solid"/>
          </a:ln>
        </c:spPr>
        <c:crossAx val="405055744"/>
        <c:crosses val="autoZero"/>
        <c:crossBetween val="between"/>
      </c:valAx>
      <c:valAx>
        <c:axId val="405063552"/>
        <c:scaling>
          <c:orientation val="minMax"/>
          <c:max val="0.2"/>
          <c:min val="0"/>
        </c:scaling>
        <c:delete val="0"/>
        <c:axPos val="r"/>
        <c:title>
          <c:tx>
            <c:rich>
              <a:bodyPr rot="-5400000" vert="horz"/>
              <a:lstStyle/>
              <a:p>
                <a:pPr>
                  <a:defRPr/>
                </a:pPr>
                <a:r>
                  <a:rPr lang="en-US" dirty="0" smtClean="0"/>
                  <a:t>PESO</a:t>
                </a:r>
                <a:endParaRPr lang="en-US" dirty="0"/>
              </a:p>
            </c:rich>
          </c:tx>
          <c:overlay val="0"/>
        </c:title>
        <c:numFmt formatCode="#,##0.00" sourceLinked="0"/>
        <c:majorTickMark val="none"/>
        <c:minorTickMark val="none"/>
        <c:tickLblPos val="nextTo"/>
        <c:crossAx val="405069824"/>
        <c:crosses val="max"/>
        <c:crossBetween val="between"/>
      </c:valAx>
      <c:dateAx>
        <c:axId val="405069824"/>
        <c:scaling>
          <c:orientation val="minMax"/>
        </c:scaling>
        <c:delete val="1"/>
        <c:axPos val="b"/>
        <c:numFmt formatCode="[$-409]mmm\-yy;@" sourceLinked="1"/>
        <c:majorTickMark val="out"/>
        <c:minorTickMark val="none"/>
        <c:tickLblPos val="nextTo"/>
        <c:crossAx val="405063552"/>
        <c:crosses val="autoZero"/>
        <c:auto val="1"/>
        <c:lblOffset val="100"/>
        <c:baseTimeUnit val="days"/>
      </c:dateAx>
      <c:spPr>
        <a:noFill/>
        <a:ln w="25400">
          <a:noFill/>
        </a:ln>
      </c:spPr>
    </c:plotArea>
    <c:legend>
      <c:legendPos val="b"/>
      <c:layout>
        <c:manualLayout>
          <c:xMode val="edge"/>
          <c:yMode val="edge"/>
          <c:x val="0.22743892267671734"/>
          <c:y val="0.91628770779429924"/>
          <c:w val="0.77256107732328261"/>
          <c:h val="8.371245489032092E-2"/>
        </c:manualLayout>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7704469633603487E-2"/>
          <c:y val="6.3492063492063489E-2"/>
          <c:w val="0.88871799678886299"/>
          <c:h val="0.76762529683789527"/>
        </c:manualLayout>
      </c:layout>
      <c:barChart>
        <c:barDir val="col"/>
        <c:grouping val="stacked"/>
        <c:varyColors val="0"/>
        <c:ser>
          <c:idx val="0"/>
          <c:order val="0"/>
          <c:tx>
            <c:strRef>
              <c:f>Sheet1!$B$1</c:f>
              <c:strCache>
                <c:ptCount val="1"/>
                <c:pt idx="0">
                  <c:v>EAME</c:v>
                </c:pt>
              </c:strCache>
            </c:strRef>
          </c:tx>
          <c:spPr>
            <a:solidFill>
              <a:schemeClr val="accent1"/>
            </a:solidFill>
            <a:ln w="9525">
              <a:solidFill>
                <a:srgbClr val="FFFFFF"/>
              </a:solidFill>
            </a:ln>
          </c:spPr>
          <c:invertIfNegative val="0"/>
          <c:dLbls>
            <c:dLbl>
              <c:idx val="0"/>
              <c:layout>
                <c:manualLayout>
                  <c:x val="-9.1575091575091579E-3"/>
                  <c:y val="-3.5714285714285643E-2"/>
                </c:manualLayout>
              </c:layout>
              <c:showLegendKey val="0"/>
              <c:showVal val="1"/>
              <c:showCatName val="0"/>
              <c:showSerName val="0"/>
              <c:showPercent val="0"/>
              <c:showBubbleSize val="0"/>
            </c:dLbl>
            <c:dLbl>
              <c:idx val="1"/>
              <c:layout>
                <c:manualLayout>
                  <c:x val="-4.8070914212646491E-7"/>
                  <c:y val="-3.1746656667916512E-2"/>
                </c:manualLayout>
              </c:layout>
              <c:showLegendKey val="0"/>
              <c:showVal val="1"/>
              <c:showCatName val="0"/>
              <c:showSerName val="0"/>
              <c:showPercent val="0"/>
              <c:showBubbleSize val="0"/>
            </c:dLbl>
            <c:dLbl>
              <c:idx val="2"/>
              <c:layout>
                <c:manualLayout>
                  <c:x val="0"/>
                  <c:y val="-3.5714285714285712E-2"/>
                </c:manualLayout>
              </c:layout>
              <c:showLegendKey val="0"/>
              <c:showVal val="1"/>
              <c:showCatName val="0"/>
              <c:showSerName val="0"/>
              <c:showPercent val="0"/>
              <c:showBubbleSize val="0"/>
            </c:dLbl>
            <c:dLbl>
              <c:idx val="3"/>
              <c:layout>
                <c:manualLayout>
                  <c:x val="0"/>
                  <c:y val="-3.5714285714285712E-2"/>
                </c:manualLayout>
              </c:layout>
              <c:showLegendKey val="0"/>
              <c:showVal val="1"/>
              <c:showCatName val="0"/>
              <c:showSerName val="0"/>
              <c:showPercent val="0"/>
              <c:showBubbleSize val="0"/>
            </c:dLbl>
            <c:dLbl>
              <c:idx val="4"/>
              <c:layout>
                <c:manualLayout>
                  <c:x val="3.0525030525030525E-3"/>
                  <c:y val="-3.1746031746031744E-2"/>
                </c:manualLayout>
              </c:layout>
              <c:showLegendKey val="0"/>
              <c:showVal val="1"/>
              <c:showCatName val="0"/>
              <c:showSerName val="0"/>
              <c:showPercent val="0"/>
              <c:showBubbleSize val="0"/>
            </c:dLbl>
            <c:dLbl>
              <c:idx val="5"/>
              <c:layout>
                <c:manualLayout>
                  <c:x val="0"/>
                  <c:y val="-3.5714285714285712E-2"/>
                </c:manualLayout>
              </c:layout>
              <c:showLegendKey val="0"/>
              <c:showVal val="1"/>
              <c:showCatName val="0"/>
              <c:showSerName val="0"/>
              <c:showPercent val="0"/>
              <c:showBubbleSize val="0"/>
            </c:dLbl>
            <c:dLbl>
              <c:idx val="6"/>
              <c:layout>
                <c:manualLayout>
                  <c:x val="0"/>
                  <c:y val="-3.5714285714285712E-2"/>
                </c:manualLayout>
              </c:layout>
              <c:showLegendKey val="0"/>
              <c:showVal val="1"/>
              <c:showCatName val="0"/>
              <c:showSerName val="0"/>
              <c:showPercent val="0"/>
              <c:showBubbleSize val="0"/>
            </c:dLbl>
            <c:dLbl>
              <c:idx val="7"/>
              <c:layout>
                <c:manualLayout>
                  <c:x val="0"/>
                  <c:y val="-3.1746031746031744E-2"/>
                </c:manualLayout>
              </c:layout>
              <c:showLegendKey val="0"/>
              <c:showVal val="1"/>
              <c:showCatName val="0"/>
              <c:showSerName val="0"/>
              <c:showPercent val="0"/>
              <c:showBubbleSize val="0"/>
            </c:dLbl>
            <c:numFmt formatCode="_(&quot;$&quot;* #,##0_);_(&quot;$&quot;* \(#,##0\);_(&quot;$&quot;* &quot;-&quot;_);_(@_)"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Sheet1!$B$2:$B$11</c:f>
              <c:numCache>
                <c:formatCode>_("$"* #,##0_);_("$"* \(#,##0\);_("$"* "-"??_);_(@_)</c:formatCode>
                <c:ptCount val="8"/>
                <c:pt idx="0">
                  <c:v>132.14916091605963</c:v>
                </c:pt>
                <c:pt idx="1">
                  <c:v>121.34780584798949</c:v>
                </c:pt>
                <c:pt idx="2">
                  <c:v>114.58188801258494</c:v>
                </c:pt>
                <c:pt idx="3">
                  <c:v>113.76106649606166</c:v>
                </c:pt>
                <c:pt idx="4">
                  <c:v>115.64221648453082</c:v>
                </c:pt>
                <c:pt idx="5">
                  <c:v>118.25485514124169</c:v>
                </c:pt>
                <c:pt idx="6">
                  <c:v>120.95095985486509</c:v>
                </c:pt>
                <c:pt idx="7">
                  <c:v>123.76956746990672</c:v>
                </c:pt>
              </c:numCache>
            </c:numRef>
          </c:val>
          <c:extLst xmlns:c16r2="http://schemas.microsoft.com/office/drawing/2015/06/chart">
            <c:ext xmlns:c16="http://schemas.microsoft.com/office/drawing/2014/chart" uri="{C3380CC4-5D6E-409C-BE32-E72D297353CC}">
              <c16:uniqueId val="{00000000-3455-4ED2-B00B-0F50A591182D}"/>
            </c:ext>
          </c:extLst>
        </c:ser>
        <c:ser>
          <c:idx val="1"/>
          <c:order val="1"/>
          <c:tx>
            <c:strRef>
              <c:f>Sheet1!$C$1</c:f>
              <c:strCache>
                <c:ptCount val="1"/>
                <c:pt idx="0">
                  <c:v>NABU</c:v>
                </c:pt>
              </c:strCache>
            </c:strRef>
          </c:tx>
          <c:spPr>
            <a:solidFill>
              <a:schemeClr val="accent2"/>
            </a:solidFill>
            <a:ln w="9525">
              <a:solidFill>
                <a:srgbClr val="FFFFFF"/>
              </a:solidFill>
            </a:ln>
          </c:spPr>
          <c:invertIfNegative val="0"/>
          <c:dLbls>
            <c:numFmt formatCode="_(&quot;$&quot;* #,##0_);_(&quot;$&quot;* \(#,##0\);_(&quot;$&quot;* &quot;-&quot;_);_(@_)"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Sheet1!$C$2:$C$11</c:f>
              <c:numCache>
                <c:formatCode>_("$"* #,##0_);_("$"* \(#,##0\);_("$"* "-"??_);_(@_)</c:formatCode>
                <c:ptCount val="8"/>
                <c:pt idx="0">
                  <c:v>44.479927520000004</c:v>
                </c:pt>
                <c:pt idx="1">
                  <c:v>42.357355329999997</c:v>
                </c:pt>
                <c:pt idx="2">
                  <c:v>40.385357980000016</c:v>
                </c:pt>
                <c:pt idx="3">
                  <c:v>42.917140752661787</c:v>
                </c:pt>
                <c:pt idx="4">
                  <c:v>45.117959265278976</c:v>
                </c:pt>
                <c:pt idx="5">
                  <c:v>47.489684175563276</c:v>
                </c:pt>
                <c:pt idx="6">
                  <c:v>49.854792892358155</c:v>
                </c:pt>
                <c:pt idx="7">
                  <c:v>52.142835929499107</c:v>
                </c:pt>
              </c:numCache>
            </c:numRef>
          </c:val>
          <c:extLst xmlns:c16r2="http://schemas.microsoft.com/office/drawing/2015/06/chart">
            <c:ext xmlns:c16="http://schemas.microsoft.com/office/drawing/2014/chart" uri="{C3380CC4-5D6E-409C-BE32-E72D297353CC}">
              <c16:uniqueId val="{00000001-3455-4ED2-B00B-0F50A591182D}"/>
            </c:ext>
          </c:extLst>
        </c:ser>
        <c:ser>
          <c:idx val="2"/>
          <c:order val="2"/>
          <c:tx>
            <c:strRef>
              <c:f>Sheet1!$D$1</c:f>
              <c:strCache>
                <c:ptCount val="1"/>
                <c:pt idx="0">
                  <c:v>LABU</c:v>
                </c:pt>
              </c:strCache>
            </c:strRef>
          </c:tx>
          <c:spPr>
            <a:solidFill>
              <a:schemeClr val="accent3"/>
            </a:solidFill>
            <a:ln w="9525">
              <a:solidFill>
                <a:srgbClr val="FFFFFF"/>
              </a:solidFill>
            </a:ln>
          </c:spPr>
          <c:invertIfNegative val="0"/>
          <c:dLbls>
            <c:numFmt formatCode="_(&quot;$&quot;* #,##0_);_(&quot;$&quot;* \(#,##0\);_(&quot;$&quot;* &quot;-&quot;_);_(@_)" sourceLinked="0"/>
            <c:spPr>
              <a:noFill/>
            </c:spPr>
            <c:txPr>
              <a:bodyPr/>
              <a:lstStyle/>
              <a:p>
                <a:pPr>
                  <a:buClr>
                    <a:srgbClr val="07325F"/>
                  </a:buClr>
                  <a:defRPr>
                    <a:solidFill>
                      <a:schemeClr val="bg1"/>
                    </a:solidFill>
                  </a:defRPr>
                </a:pPr>
                <a:endParaRPr lang="en-US"/>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Sheet1!$D$2:$D$11</c:f>
              <c:numCache>
                <c:formatCode>_("$"* #,##0_);_("$"* \(#,##0\);_("$"* "-"??_);_(@_)</c:formatCode>
                <c:ptCount val="8"/>
                <c:pt idx="0">
                  <c:v>49.7345167203881</c:v>
                </c:pt>
                <c:pt idx="1">
                  <c:v>40.10898992964389</c:v>
                </c:pt>
                <c:pt idx="2">
                  <c:v>38.682213161521808</c:v>
                </c:pt>
                <c:pt idx="3">
                  <c:v>42.12639706603575</c:v>
                </c:pt>
                <c:pt idx="4">
                  <c:v>43.127738385024983</c:v>
                </c:pt>
                <c:pt idx="5">
                  <c:v>44.614967008189346</c:v>
                </c:pt>
                <c:pt idx="6">
                  <c:v>46.273256837173086</c:v>
                </c:pt>
                <c:pt idx="7">
                  <c:v>48.088537625269375</c:v>
                </c:pt>
              </c:numCache>
            </c:numRef>
          </c:val>
          <c:extLst xmlns:c16r2="http://schemas.microsoft.com/office/drawing/2015/06/chart">
            <c:ext xmlns:c16="http://schemas.microsoft.com/office/drawing/2014/chart" uri="{C3380CC4-5D6E-409C-BE32-E72D297353CC}">
              <c16:uniqueId val="{00000002-3455-4ED2-B00B-0F50A591182D}"/>
            </c:ext>
          </c:extLst>
        </c:ser>
        <c:ser>
          <c:idx val="3"/>
          <c:order val="3"/>
          <c:tx>
            <c:strRef>
              <c:f>Sheet1!$E$1</c:f>
              <c:strCache>
                <c:ptCount val="1"/>
                <c:pt idx="0">
                  <c:v>APBU</c:v>
                </c:pt>
              </c:strCache>
            </c:strRef>
          </c:tx>
          <c:spPr>
            <a:solidFill>
              <a:schemeClr val="accent4"/>
            </a:solidFill>
            <a:ln w="9525">
              <a:solidFill>
                <a:srgbClr val="FFFFFF"/>
              </a:solidFill>
            </a:ln>
          </c:spPr>
          <c:invertIfNegative val="0"/>
          <c:dLbls>
            <c:dLbl>
              <c:idx val="2"/>
              <c:layout>
                <c:manualLayout>
                  <c:x val="0"/>
                  <c:y val="3.1053305836770403E-2"/>
                </c:manualLayout>
              </c:layout>
              <c:dLblPos val="ctr"/>
              <c:showLegendKey val="0"/>
              <c:showVal val="1"/>
              <c:showCatName val="0"/>
              <c:showSerName val="0"/>
              <c:showPercent val="0"/>
              <c:showBubbleSize val="0"/>
            </c:dLbl>
            <c:numFmt formatCode="_(&quot;$&quot;* #,##0_);_(&quot;$&quot;* \(#,##0\);_(&quot;$&quot;* &quot;-&quot;_);_(@_)" sourceLinked="0"/>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Sheet1!$E$2:$E$11</c:f>
              <c:numCache>
                <c:formatCode>_("$"* #,##0_);_("$"* \(#,##0\);_("$"* "-"??_);_(@_)</c:formatCode>
                <c:ptCount val="8"/>
                <c:pt idx="0">
                  <c:v>9.3722324160600898</c:v>
                </c:pt>
                <c:pt idx="1">
                  <c:v>8.3399987806004017</c:v>
                </c:pt>
                <c:pt idx="2">
                  <c:v>4.6590480879007306</c:v>
                </c:pt>
                <c:pt idx="3">
                  <c:v>4.9109842791473026</c:v>
                </c:pt>
                <c:pt idx="4">
                  <c:v>4.8585286298444137</c:v>
                </c:pt>
                <c:pt idx="5">
                  <c:v>4.9607390494577599</c:v>
                </c:pt>
                <c:pt idx="6">
                  <c:v>5.1413753688880783</c:v>
                </c:pt>
                <c:pt idx="7">
                  <c:v>5.3486822764610462</c:v>
                </c:pt>
              </c:numCache>
            </c:numRef>
          </c:val>
          <c:extLst xmlns:c16r2="http://schemas.microsoft.com/office/drawing/2015/06/chart">
            <c:ext xmlns:c16="http://schemas.microsoft.com/office/drawing/2014/chart" uri="{C3380CC4-5D6E-409C-BE32-E72D297353CC}">
              <c16:uniqueId val="{00000003-3455-4ED2-B00B-0F50A591182D}"/>
            </c:ext>
          </c:extLst>
        </c:ser>
        <c:ser>
          <c:idx val="4"/>
          <c:order val="4"/>
          <c:tx>
            <c:strRef>
              <c:f>Sheet1!$F$1</c:f>
              <c:strCache>
                <c:ptCount val="1"/>
                <c:pt idx="0">
                  <c:v>Total</c:v>
                </c:pt>
              </c:strCache>
            </c:strRef>
          </c:tx>
          <c:spPr>
            <a:noFill/>
          </c:spPr>
          <c:invertIfNegative val="0"/>
          <c:dLbls>
            <c:numFmt formatCode="_(&quot;$&quot;* #,##0_);_(&quot;$&quot;* \(#,##0\);_(&quot;$&quot;* &quot;-&quot;_);_(@_)" sourceLinked="0"/>
            <c:spPr>
              <a:noFill/>
              <a:ln>
                <a:noFill/>
              </a:ln>
              <a:effectLst/>
            </c:sp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Sheet1!$F$2:$F$11</c:f>
              <c:numCache>
                <c:formatCode>_("$"* #,##0_);_("$"* \(#,##0\);_("$"* "-"??_);_(@_)</c:formatCode>
                <c:ptCount val="8"/>
                <c:pt idx="0">
                  <c:v>235.73583757250785</c:v>
                </c:pt>
                <c:pt idx="1">
                  <c:v>212.15414988823377</c:v>
                </c:pt>
                <c:pt idx="2">
                  <c:v>198.30850724200752</c:v>
                </c:pt>
                <c:pt idx="3">
                  <c:v>203.71558859390652</c:v>
                </c:pt>
                <c:pt idx="4">
                  <c:v>208.74644276467919</c:v>
                </c:pt>
                <c:pt idx="5">
                  <c:v>215.3202453744521</c:v>
                </c:pt>
                <c:pt idx="6">
                  <c:v>222.22038495328439</c:v>
                </c:pt>
                <c:pt idx="7">
                  <c:v>229.34962330113623</c:v>
                </c:pt>
              </c:numCache>
            </c:numRef>
          </c:val>
          <c:extLst xmlns:c16r2="http://schemas.microsoft.com/office/drawing/2015/06/chart">
            <c:ext xmlns:c16="http://schemas.microsoft.com/office/drawing/2014/chart" uri="{C3380CC4-5D6E-409C-BE32-E72D297353CC}">
              <c16:uniqueId val="{00000004-3455-4ED2-B00B-0F50A591182D}"/>
            </c:ext>
          </c:extLst>
        </c:ser>
        <c:dLbls>
          <c:showLegendKey val="0"/>
          <c:showVal val="0"/>
          <c:showCatName val="0"/>
          <c:showSerName val="0"/>
          <c:showPercent val="0"/>
          <c:showBubbleSize val="0"/>
        </c:dLbls>
        <c:gapWidth val="30"/>
        <c:overlap val="100"/>
        <c:axId val="407642880"/>
        <c:axId val="407644416"/>
      </c:barChart>
      <c:catAx>
        <c:axId val="407642880"/>
        <c:scaling>
          <c:orientation val="minMax"/>
        </c:scaling>
        <c:delete val="0"/>
        <c:axPos val="b"/>
        <c:numFmt formatCode="General" sourceLinked="1"/>
        <c:majorTickMark val="none"/>
        <c:minorTickMark val="none"/>
        <c:tickLblPos val="nextTo"/>
        <c:spPr>
          <a:ln w="3175">
            <a:solidFill>
              <a:srgbClr val="969696"/>
            </a:solidFill>
            <a:prstDash val="solid"/>
          </a:ln>
        </c:spPr>
        <c:txPr>
          <a:bodyPr/>
          <a:lstStyle/>
          <a:p>
            <a:pPr>
              <a:defRPr sz="800" b="0" i="1">
                <a:solidFill>
                  <a:srgbClr val="000000"/>
                </a:solidFill>
                <a:latin typeface="Tahoma"/>
                <a:ea typeface="Tahoma"/>
                <a:cs typeface="Tahoma"/>
              </a:defRPr>
            </a:pPr>
            <a:endParaRPr lang="en-US"/>
          </a:p>
        </c:txPr>
        <c:crossAx val="407644416"/>
        <c:crosses val="autoZero"/>
        <c:auto val="1"/>
        <c:lblAlgn val="ctr"/>
        <c:lblOffset val="100"/>
        <c:noMultiLvlLbl val="0"/>
      </c:catAx>
      <c:valAx>
        <c:axId val="407644416"/>
        <c:scaling>
          <c:orientation val="minMax"/>
          <c:max val="300"/>
          <c:min val="0"/>
        </c:scaling>
        <c:delete val="0"/>
        <c:axPos val="l"/>
        <c:numFmt formatCode="_(&quot;$&quot;* #,##0_);_(&quot;$&quot;* \(#,##0\);_(&quot;$&quot;* &quot;-&quot;_);_(@_)" sourceLinked="0"/>
        <c:majorTickMark val="none"/>
        <c:minorTickMark val="none"/>
        <c:tickLblPos val="nextTo"/>
        <c:spPr>
          <a:ln w="3175">
            <a:solidFill>
              <a:srgbClr val="969696"/>
            </a:solidFill>
            <a:prstDash val="solid"/>
          </a:ln>
        </c:spPr>
        <c:txPr>
          <a:bodyPr/>
          <a:lstStyle/>
          <a:p>
            <a:pPr>
              <a:defRPr sz="800" b="0" i="1">
                <a:solidFill>
                  <a:srgbClr val="000000"/>
                </a:solidFill>
                <a:latin typeface="Tahoma"/>
                <a:ea typeface="Tahoma"/>
                <a:cs typeface="Tahoma"/>
              </a:defRPr>
            </a:pPr>
            <a:endParaRPr lang="en-US"/>
          </a:p>
        </c:txPr>
        <c:crossAx val="407642880"/>
        <c:crosses val="autoZero"/>
        <c:crossBetween val="between"/>
        <c:majorUnit val="30"/>
      </c:valAx>
      <c:spPr>
        <a:noFill/>
        <a:ln w="25400">
          <a:noFill/>
        </a:ln>
      </c:spPr>
    </c:plotArea>
    <c:legend>
      <c:legendPos val="b"/>
      <c:legendEntry>
        <c:idx val="4"/>
        <c:delete val="1"/>
      </c:legendEntry>
      <c:overlay val="0"/>
    </c:legend>
    <c:plotVisOnly val="1"/>
    <c:dispBlanksAs val="gap"/>
    <c:showDLblsOverMax val="0"/>
  </c:chart>
  <c:spPr>
    <a:noFill/>
    <a:ln w="25400">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7704469633603487E-2"/>
          <c:y val="6.3492063492063489E-2"/>
          <c:w val="0.88871799678886299"/>
          <c:h val="0.76762529683789527"/>
        </c:manualLayout>
      </c:layout>
      <c:barChart>
        <c:barDir val="col"/>
        <c:grouping val="stacked"/>
        <c:varyColors val="0"/>
        <c:ser>
          <c:idx val="0"/>
          <c:order val="0"/>
          <c:tx>
            <c:strRef>
              <c:f>Chart!$B$1</c:f>
              <c:strCache>
                <c:ptCount val="1"/>
                <c:pt idx="0">
                  <c:v>EAME</c:v>
                </c:pt>
              </c:strCache>
            </c:strRef>
          </c:tx>
          <c:spPr>
            <a:solidFill>
              <a:schemeClr val="accent1"/>
            </a:solidFill>
            <a:ln w="9525">
              <a:solidFill>
                <a:srgbClr val="FFFFFF"/>
              </a:solidFill>
            </a:ln>
          </c:spPr>
          <c:invertIfNegative val="0"/>
          <c:dLbls>
            <c:dLbl>
              <c:idx val="0"/>
              <c:layout>
                <c:manualLayout>
                  <c:x val="-9.1575091575091579E-3"/>
                  <c:y val="-3.5714285714285643E-2"/>
                </c:manualLayout>
              </c:layout>
              <c:showLegendKey val="0"/>
              <c:showVal val="1"/>
              <c:showCatName val="0"/>
              <c:showSerName val="0"/>
              <c:showPercent val="0"/>
              <c:showBubbleSize val="0"/>
            </c:dLbl>
            <c:dLbl>
              <c:idx val="1"/>
              <c:layout>
                <c:manualLayout>
                  <c:x val="-4.8070914212646491E-7"/>
                  <c:y val="-3.1746656667916512E-2"/>
                </c:manualLayout>
              </c:layout>
              <c:showLegendKey val="0"/>
              <c:showVal val="1"/>
              <c:showCatName val="0"/>
              <c:showSerName val="0"/>
              <c:showPercent val="0"/>
              <c:showBubbleSize val="0"/>
            </c:dLbl>
            <c:dLbl>
              <c:idx val="2"/>
              <c:layout>
                <c:manualLayout>
                  <c:x val="0"/>
                  <c:y val="-3.5714285714285712E-2"/>
                </c:manualLayout>
              </c:layout>
              <c:showLegendKey val="0"/>
              <c:showVal val="1"/>
              <c:showCatName val="0"/>
              <c:showSerName val="0"/>
              <c:showPercent val="0"/>
              <c:showBubbleSize val="0"/>
            </c:dLbl>
            <c:dLbl>
              <c:idx val="3"/>
              <c:layout>
                <c:manualLayout>
                  <c:x val="0"/>
                  <c:y val="-3.5714285714285712E-2"/>
                </c:manualLayout>
              </c:layout>
              <c:showLegendKey val="0"/>
              <c:showVal val="1"/>
              <c:showCatName val="0"/>
              <c:showSerName val="0"/>
              <c:showPercent val="0"/>
              <c:showBubbleSize val="0"/>
            </c:dLbl>
            <c:dLbl>
              <c:idx val="4"/>
              <c:layout>
                <c:manualLayout>
                  <c:x val="3.0525030525030525E-3"/>
                  <c:y val="-3.1746031746031744E-2"/>
                </c:manualLayout>
              </c:layout>
              <c:showLegendKey val="0"/>
              <c:showVal val="1"/>
              <c:showCatName val="0"/>
              <c:showSerName val="0"/>
              <c:showPercent val="0"/>
              <c:showBubbleSize val="0"/>
            </c:dLbl>
            <c:dLbl>
              <c:idx val="5"/>
              <c:layout>
                <c:manualLayout>
                  <c:x val="0"/>
                  <c:y val="-3.5714285714285712E-2"/>
                </c:manualLayout>
              </c:layout>
              <c:showLegendKey val="0"/>
              <c:showVal val="1"/>
              <c:showCatName val="0"/>
              <c:showSerName val="0"/>
              <c:showPercent val="0"/>
              <c:showBubbleSize val="0"/>
            </c:dLbl>
            <c:dLbl>
              <c:idx val="6"/>
              <c:layout>
                <c:manualLayout>
                  <c:x val="0"/>
                  <c:y val="-3.5714285714285712E-2"/>
                </c:manualLayout>
              </c:layout>
              <c:showLegendKey val="0"/>
              <c:showVal val="1"/>
              <c:showCatName val="0"/>
              <c:showSerName val="0"/>
              <c:showPercent val="0"/>
              <c:showBubbleSize val="0"/>
            </c:dLbl>
            <c:dLbl>
              <c:idx val="7"/>
              <c:layout>
                <c:manualLayout>
                  <c:x val="0"/>
                  <c:y val="-3.1746031746031744E-2"/>
                </c:manualLayout>
              </c:layout>
              <c:showLegendKey val="0"/>
              <c:showVal val="1"/>
              <c:showCatName val="0"/>
              <c:showSerName val="0"/>
              <c:showPercent val="0"/>
              <c:showBubbleSize val="0"/>
            </c:dLbl>
            <c:numFmt formatCode="_(&quot;$&quot;* #,##0_);_(&quot;$&quot;* \(#,##0\);_(&quot;$&quot;* &quot;-&quot;_);_(@_)"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Chart!$A$2:$A$11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Chart!$B$2:$B$11</c:f>
              <c:numCache>
                <c:formatCode>_("$"* #,##0_);_("$"* \(#,##0\);_("$"* "-"??_);_(@_)</c:formatCode>
                <c:ptCount val="8"/>
                <c:pt idx="0">
                  <c:v>130.845257866362</c:v>
                </c:pt>
                <c:pt idx="1">
                  <c:v>136.48532938451962</c:v>
                </c:pt>
                <c:pt idx="2">
                  <c:v>131.94642879973301</c:v>
                </c:pt>
                <c:pt idx="3">
                  <c:v>133.03572999139712</c:v>
                </c:pt>
                <c:pt idx="4">
                  <c:v>135.55559245374991</c:v>
                </c:pt>
                <c:pt idx="5">
                  <c:v>138.65973194945778</c:v>
                </c:pt>
                <c:pt idx="6">
                  <c:v>141.87257131900026</c:v>
                </c:pt>
                <c:pt idx="7">
                  <c:v>145.24205252970901</c:v>
                </c:pt>
              </c:numCache>
            </c:numRef>
          </c:val>
          <c:extLst xmlns:c16r2="http://schemas.microsoft.com/office/drawing/2015/06/chart">
            <c:ext xmlns:c16="http://schemas.microsoft.com/office/drawing/2014/chart" uri="{C3380CC4-5D6E-409C-BE32-E72D297353CC}">
              <c16:uniqueId val="{00000000-3455-4ED2-B00B-0F50A591182D}"/>
            </c:ext>
          </c:extLst>
        </c:ser>
        <c:ser>
          <c:idx val="1"/>
          <c:order val="1"/>
          <c:tx>
            <c:strRef>
              <c:f>Chart!$C$1</c:f>
              <c:strCache>
                <c:ptCount val="1"/>
                <c:pt idx="0">
                  <c:v>NABU</c:v>
                </c:pt>
              </c:strCache>
            </c:strRef>
          </c:tx>
          <c:spPr>
            <a:solidFill>
              <a:schemeClr val="accent2"/>
            </a:solidFill>
            <a:ln w="9525">
              <a:solidFill>
                <a:srgbClr val="FFFFFF"/>
              </a:solidFill>
            </a:ln>
          </c:spPr>
          <c:invertIfNegative val="0"/>
          <c:dLbls>
            <c:numFmt formatCode="_(&quot;$&quot;* #,##0_);_(&quot;$&quot;* \(#,##0\);_(&quot;$&quot;* &quot;-&quot;_);_(@_)" sourceLinked="0"/>
            <c:spPr>
              <a:noFill/>
              <a:ln>
                <a:noFill/>
              </a:ln>
              <a:effectLst/>
            </c:spPr>
            <c:txPr>
              <a:bodyPr/>
              <a:lstStyle/>
              <a:p>
                <a:pPr>
                  <a:defRPr>
                    <a:solidFill>
                      <a:schemeClr val="bg1"/>
                    </a:solidFill>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Chart!$A$2:$A$11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Chart!$C$2:$C$11</c:f>
              <c:numCache>
                <c:formatCode>_("$"* #,##0_);_("$"* \(#,##0\);_("$"* "-"??_);_(@_)</c:formatCode>
                <c:ptCount val="8"/>
                <c:pt idx="0">
                  <c:v>44.479927520000004</c:v>
                </c:pt>
                <c:pt idx="1">
                  <c:v>42.357355329999997</c:v>
                </c:pt>
                <c:pt idx="2">
                  <c:v>40.384999999999998</c:v>
                </c:pt>
                <c:pt idx="3">
                  <c:v>42.916760330676794</c:v>
                </c:pt>
                <c:pt idx="4">
                  <c:v>45.117559335010526</c:v>
                </c:pt>
                <c:pt idx="5">
                  <c:v>47.48926322207933</c:v>
                </c:pt>
                <c:pt idx="6">
                  <c:v>49.854350974305341</c:v>
                </c:pt>
                <c:pt idx="7">
                  <c:v>52.142373729995612</c:v>
                </c:pt>
              </c:numCache>
            </c:numRef>
          </c:val>
          <c:extLst xmlns:c16r2="http://schemas.microsoft.com/office/drawing/2015/06/chart">
            <c:ext xmlns:c16="http://schemas.microsoft.com/office/drawing/2014/chart" uri="{C3380CC4-5D6E-409C-BE32-E72D297353CC}">
              <c16:uniqueId val="{00000001-3455-4ED2-B00B-0F50A591182D}"/>
            </c:ext>
          </c:extLst>
        </c:ser>
        <c:ser>
          <c:idx val="2"/>
          <c:order val="2"/>
          <c:tx>
            <c:strRef>
              <c:f>Chart!$D$1</c:f>
              <c:strCache>
                <c:ptCount val="1"/>
                <c:pt idx="0">
                  <c:v>LABU</c:v>
                </c:pt>
              </c:strCache>
            </c:strRef>
          </c:tx>
          <c:spPr>
            <a:solidFill>
              <a:schemeClr val="accent3"/>
            </a:solidFill>
            <a:ln w="9525">
              <a:solidFill>
                <a:srgbClr val="FFFFFF"/>
              </a:solidFill>
            </a:ln>
          </c:spPr>
          <c:invertIfNegative val="0"/>
          <c:dLbls>
            <c:numFmt formatCode="_(&quot;$&quot;* #,##0_);_(&quot;$&quot;* \(#,##0\);_(&quot;$&quot;* &quot;-&quot;_);_(@_)" sourceLinked="0"/>
            <c:spPr>
              <a:noFill/>
            </c:spPr>
            <c:txPr>
              <a:bodyPr/>
              <a:lstStyle/>
              <a:p>
                <a:pPr>
                  <a:buClr>
                    <a:srgbClr val="07325F"/>
                  </a:buClr>
                  <a:defRPr>
                    <a:solidFill>
                      <a:schemeClr val="bg1"/>
                    </a:solidFill>
                  </a:defRPr>
                </a:pPr>
                <a:endParaRPr lang="en-US"/>
              </a:p>
            </c:tx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Chart!$A$2:$A$11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Chart!$D$2:$D$11</c:f>
              <c:numCache>
                <c:formatCode>_("$"* #,##0_);_("$"* \(#,##0\);_("$"* "-"??_);_(@_)</c:formatCode>
                <c:ptCount val="8"/>
                <c:pt idx="0">
                  <c:v>49.7345167203881</c:v>
                </c:pt>
                <c:pt idx="1">
                  <c:v>40.108989929643897</c:v>
                </c:pt>
                <c:pt idx="2">
                  <c:v>38.682000000000002</c:v>
                </c:pt>
                <c:pt idx="3">
                  <c:v>42.126164925054844</c:v>
                </c:pt>
                <c:pt idx="4">
                  <c:v>43.127500726070252</c:v>
                </c:pt>
                <c:pt idx="5">
                  <c:v>44.614721153738792</c:v>
                </c:pt>
                <c:pt idx="6">
                  <c:v>46.273001844579838</c:v>
                </c:pt>
                <c:pt idx="7">
                  <c:v>48.088272629421823</c:v>
                </c:pt>
              </c:numCache>
            </c:numRef>
          </c:val>
          <c:extLst xmlns:c16r2="http://schemas.microsoft.com/office/drawing/2015/06/chart">
            <c:ext xmlns:c16="http://schemas.microsoft.com/office/drawing/2014/chart" uri="{C3380CC4-5D6E-409C-BE32-E72D297353CC}">
              <c16:uniqueId val="{00000002-3455-4ED2-B00B-0F50A591182D}"/>
            </c:ext>
          </c:extLst>
        </c:ser>
        <c:ser>
          <c:idx val="3"/>
          <c:order val="3"/>
          <c:tx>
            <c:strRef>
              <c:f>Chart!$E$1</c:f>
              <c:strCache>
                <c:ptCount val="1"/>
                <c:pt idx="0">
                  <c:v>APBU</c:v>
                </c:pt>
              </c:strCache>
            </c:strRef>
          </c:tx>
          <c:spPr>
            <a:solidFill>
              <a:schemeClr val="accent4"/>
            </a:solidFill>
            <a:ln w="9525">
              <a:solidFill>
                <a:srgbClr val="FFFFFF"/>
              </a:solidFill>
            </a:ln>
          </c:spPr>
          <c:invertIfNegative val="0"/>
          <c:dLbls>
            <c:dLbl>
              <c:idx val="2"/>
              <c:layout>
                <c:manualLayout>
                  <c:x val="0"/>
                  <c:y val="3.1053305836770403E-2"/>
                </c:manualLayout>
              </c:layout>
              <c:dLblPos val="ctr"/>
              <c:showLegendKey val="0"/>
              <c:showVal val="1"/>
              <c:showCatName val="0"/>
              <c:showSerName val="0"/>
              <c:showPercent val="0"/>
              <c:showBubbleSize val="0"/>
            </c:dLbl>
            <c:numFmt formatCode="_(&quot;$&quot;* #,##0_);_(&quot;$&quot;* \(#,##0\);_(&quot;$&quot;* &quot;-&quot;_);_(@_)" sourceLinked="0"/>
            <c:spPr>
              <a:noFill/>
              <a:ln>
                <a:noFill/>
              </a:ln>
              <a:effectLst/>
            </c:spPr>
            <c:txPr>
              <a:bodyPr/>
              <a:lstStyle/>
              <a:p>
                <a:pPr>
                  <a:defRPr>
                    <a:solidFill>
                      <a:schemeClr val="bg1"/>
                    </a:solidFill>
                  </a:defRPr>
                </a:pPr>
                <a:endParaRPr lang="en-US"/>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Chart!$A$2:$A$11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Chart!$E$2:$E$11</c:f>
              <c:numCache>
                <c:formatCode>_("$"* #,##0_);_("$"* \(#,##0\);_("$"* "-"??_);_(@_)</c:formatCode>
                <c:ptCount val="8"/>
                <c:pt idx="0">
                  <c:v>9.3722324160600898</c:v>
                </c:pt>
                <c:pt idx="1">
                  <c:v>8.3399987806003999</c:v>
                </c:pt>
                <c:pt idx="2">
                  <c:v>4.6589999999999998</c:v>
                </c:pt>
                <c:pt idx="3">
                  <c:v>4.9109335909122702</c:v>
                </c:pt>
                <c:pt idx="4">
                  <c:v>4.8584784830251397</c:v>
                </c:pt>
                <c:pt idx="5">
                  <c:v>4.9606878476838228</c:v>
                </c:pt>
                <c:pt idx="6">
                  <c:v>5.1413223026943635</c:v>
                </c:pt>
                <c:pt idx="7">
                  <c:v>5.3486270705697363</c:v>
                </c:pt>
              </c:numCache>
            </c:numRef>
          </c:val>
          <c:extLst xmlns:c16r2="http://schemas.microsoft.com/office/drawing/2015/06/chart">
            <c:ext xmlns:c16="http://schemas.microsoft.com/office/drawing/2014/chart" uri="{C3380CC4-5D6E-409C-BE32-E72D297353CC}">
              <c16:uniqueId val="{00000003-3455-4ED2-B00B-0F50A591182D}"/>
            </c:ext>
          </c:extLst>
        </c:ser>
        <c:ser>
          <c:idx val="4"/>
          <c:order val="4"/>
          <c:tx>
            <c:strRef>
              <c:f>Chart!$F$1</c:f>
              <c:strCache>
                <c:ptCount val="1"/>
                <c:pt idx="0">
                  <c:v>Total</c:v>
                </c:pt>
              </c:strCache>
            </c:strRef>
          </c:tx>
          <c:spPr>
            <a:noFill/>
          </c:spPr>
          <c:invertIfNegative val="0"/>
          <c:dLbls>
            <c:numFmt formatCode="_(&quot;$&quot;* #,##0_);_(&quot;$&quot;* \(#,##0\);_(&quot;$&quot;* &quot;-&quot;_);_(@_)" sourceLinked="0"/>
            <c:spPr>
              <a:noFill/>
              <a:ln>
                <a:noFill/>
              </a:ln>
              <a:effectLst/>
            </c:spPr>
            <c:dLblPos val="inBase"/>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Chart!$A$2:$A$11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Chart!$F$2:$F$11</c:f>
              <c:numCache>
                <c:formatCode>_("$"* #,##0_);_("$"* \(#,##0\);_("$"* "-"??_);_(@_)</c:formatCode>
                <c:ptCount val="8"/>
                <c:pt idx="0">
                  <c:v>234.25700000000001</c:v>
                </c:pt>
                <c:pt idx="1">
                  <c:v>227.29167342476393</c:v>
                </c:pt>
                <c:pt idx="2">
                  <c:v>215.67242879973298</c:v>
                </c:pt>
                <c:pt idx="3">
                  <c:v>222.98958883804102</c:v>
                </c:pt>
                <c:pt idx="4">
                  <c:v>228.65913099785584</c:v>
                </c:pt>
                <c:pt idx="5">
                  <c:v>235.72440417295974</c:v>
                </c:pt>
                <c:pt idx="6">
                  <c:v>243.14124644057981</c:v>
                </c:pt>
                <c:pt idx="7">
                  <c:v>250.8213259596962</c:v>
                </c:pt>
              </c:numCache>
            </c:numRef>
          </c:val>
          <c:extLst xmlns:c16r2="http://schemas.microsoft.com/office/drawing/2015/06/chart">
            <c:ext xmlns:c16="http://schemas.microsoft.com/office/drawing/2014/chart" uri="{C3380CC4-5D6E-409C-BE32-E72D297353CC}">
              <c16:uniqueId val="{00000004-3455-4ED2-B00B-0F50A591182D}"/>
            </c:ext>
          </c:extLst>
        </c:ser>
        <c:dLbls>
          <c:showLegendKey val="0"/>
          <c:showVal val="0"/>
          <c:showCatName val="0"/>
          <c:showSerName val="0"/>
          <c:showPercent val="0"/>
          <c:showBubbleSize val="0"/>
        </c:dLbls>
        <c:gapWidth val="30"/>
        <c:overlap val="100"/>
        <c:axId val="409011712"/>
        <c:axId val="409013248"/>
      </c:barChart>
      <c:catAx>
        <c:axId val="409011712"/>
        <c:scaling>
          <c:orientation val="minMax"/>
        </c:scaling>
        <c:delete val="0"/>
        <c:axPos val="b"/>
        <c:numFmt formatCode="General" sourceLinked="1"/>
        <c:majorTickMark val="none"/>
        <c:minorTickMark val="none"/>
        <c:tickLblPos val="nextTo"/>
        <c:spPr>
          <a:ln w="3175">
            <a:solidFill>
              <a:srgbClr val="969696"/>
            </a:solidFill>
            <a:prstDash val="solid"/>
          </a:ln>
        </c:spPr>
        <c:txPr>
          <a:bodyPr/>
          <a:lstStyle/>
          <a:p>
            <a:pPr>
              <a:defRPr sz="800" b="0" i="1">
                <a:solidFill>
                  <a:srgbClr val="000000"/>
                </a:solidFill>
                <a:latin typeface="Tahoma"/>
                <a:ea typeface="Tahoma"/>
                <a:cs typeface="Tahoma"/>
              </a:defRPr>
            </a:pPr>
            <a:endParaRPr lang="en-US"/>
          </a:p>
        </c:txPr>
        <c:crossAx val="409013248"/>
        <c:crosses val="autoZero"/>
        <c:auto val="1"/>
        <c:lblAlgn val="ctr"/>
        <c:lblOffset val="100"/>
        <c:noMultiLvlLbl val="0"/>
      </c:catAx>
      <c:valAx>
        <c:axId val="409013248"/>
        <c:scaling>
          <c:orientation val="minMax"/>
          <c:max val="300"/>
          <c:min val="0"/>
        </c:scaling>
        <c:delete val="0"/>
        <c:axPos val="l"/>
        <c:numFmt formatCode="_(&quot;$&quot;* #,##0_);_(&quot;$&quot;* \(#,##0\);_(&quot;$&quot;* &quot;-&quot;_);_(@_)" sourceLinked="0"/>
        <c:majorTickMark val="none"/>
        <c:minorTickMark val="none"/>
        <c:tickLblPos val="nextTo"/>
        <c:spPr>
          <a:ln w="3175">
            <a:solidFill>
              <a:srgbClr val="969696"/>
            </a:solidFill>
            <a:prstDash val="solid"/>
          </a:ln>
        </c:spPr>
        <c:txPr>
          <a:bodyPr/>
          <a:lstStyle/>
          <a:p>
            <a:pPr>
              <a:defRPr sz="800" b="0" i="1">
                <a:solidFill>
                  <a:srgbClr val="000000"/>
                </a:solidFill>
                <a:latin typeface="Tahoma"/>
                <a:ea typeface="Tahoma"/>
                <a:cs typeface="Tahoma"/>
              </a:defRPr>
            </a:pPr>
            <a:endParaRPr lang="en-US"/>
          </a:p>
        </c:txPr>
        <c:crossAx val="409011712"/>
        <c:crosses val="autoZero"/>
        <c:crossBetween val="between"/>
        <c:majorUnit val="30"/>
      </c:valAx>
      <c:spPr>
        <a:noFill/>
        <a:ln w="25400">
          <a:noFill/>
        </a:ln>
      </c:spPr>
    </c:plotArea>
    <c:legend>
      <c:legendPos val="b"/>
      <c:legendEntry>
        <c:idx val="4"/>
        <c:delete val="1"/>
      </c:legendEntry>
      <c:overlay val="0"/>
    </c:legend>
    <c:plotVisOnly val="1"/>
    <c:dispBlanksAs val="gap"/>
    <c:showDLblsOverMax val="0"/>
  </c:chart>
  <c:spPr>
    <a:noFill/>
    <a:ln w="25400">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016771941968792"/>
          <c:y val="6.3492063492063489E-2"/>
          <c:w val="0.85625474700277837"/>
          <c:h val="0.76567397825271843"/>
        </c:manualLayout>
      </c:layout>
      <c:barChart>
        <c:barDir val="col"/>
        <c:grouping val="clustered"/>
        <c:varyColors val="0"/>
        <c:ser>
          <c:idx val="0"/>
          <c:order val="0"/>
          <c:tx>
            <c:strRef>
              <c:f>Sheet1!$B$1</c:f>
              <c:strCache>
                <c:ptCount val="1"/>
                <c:pt idx="0">
                  <c:v>Gross Profit</c:v>
                </c:pt>
              </c:strCache>
            </c:strRef>
          </c:tx>
          <c:spPr>
            <a:solidFill>
              <a:schemeClr val="accent1"/>
            </a:solidFill>
            <a:ln w="9525">
              <a:solidFill>
                <a:srgbClr val="FFFFFF"/>
              </a:solidFill>
            </a:ln>
          </c:spPr>
          <c:invertIfNegative val="0"/>
          <c:dLbls>
            <c:numFmt formatCode="_(&quot;$&quot;* #,##0_);_(&quot;$&quot;* \(#,##0\);_(&quot;$&quot;* &quot;-&quot;_);_(@_)"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Sheet1!$B$2:$B$11</c:f>
              <c:numCache>
                <c:formatCode>_("$"* #,##0_);_("$"* \(#,##0\);_("$"* "-"??_);_(@_)</c:formatCode>
                <c:ptCount val="8"/>
                <c:pt idx="0">
                  <c:v>70.025974000333093</c:v>
                </c:pt>
                <c:pt idx="1">
                  <c:v>60.647457208413734</c:v>
                </c:pt>
                <c:pt idx="2">
                  <c:v>57.754331151102818</c:v>
                </c:pt>
                <c:pt idx="3">
                  <c:v>61.08974061287612</c:v>
                </c:pt>
                <c:pt idx="4">
                  <c:v>62.15883731314976</c:v>
                </c:pt>
                <c:pt idx="5">
                  <c:v>64.256747251213667</c:v>
                </c:pt>
                <c:pt idx="6">
                  <c:v>66.488038587190218</c:v>
                </c:pt>
                <c:pt idx="7">
                  <c:v>68.714253425518208</c:v>
                </c:pt>
              </c:numCache>
            </c:numRef>
          </c:val>
          <c:extLst xmlns:c16r2="http://schemas.microsoft.com/office/drawing/2015/06/chart">
            <c:ext xmlns:c16="http://schemas.microsoft.com/office/drawing/2014/chart" uri="{C3380CC4-5D6E-409C-BE32-E72D297353CC}">
              <c16:uniqueId val="{00000000-C025-4FC4-89CA-031EDC860C29}"/>
            </c:ext>
          </c:extLst>
        </c:ser>
        <c:dLbls>
          <c:showLegendKey val="0"/>
          <c:showVal val="0"/>
          <c:showCatName val="0"/>
          <c:showSerName val="0"/>
          <c:showPercent val="0"/>
          <c:showBubbleSize val="0"/>
        </c:dLbls>
        <c:gapWidth val="50"/>
        <c:axId val="409860736"/>
        <c:axId val="409538944"/>
      </c:barChart>
      <c:lineChart>
        <c:grouping val="standard"/>
        <c:varyColors val="0"/>
        <c:ser>
          <c:idx val="1"/>
          <c:order val="1"/>
          <c:tx>
            <c:strRef>
              <c:f>Sheet1!$C$1</c:f>
              <c:strCache>
                <c:ptCount val="1"/>
                <c:pt idx="0">
                  <c:v>Gross Margin</c:v>
                </c:pt>
              </c:strCache>
            </c:strRef>
          </c:tx>
          <c:spPr>
            <a:ln w="3175">
              <a:solidFill>
                <a:schemeClr val="accent6"/>
              </a:solidFill>
              <a:prstDash val="solid"/>
            </a:ln>
          </c:spPr>
          <c:marker>
            <c:symbol val="none"/>
          </c:marker>
          <c:dLbls>
            <c:dLbl>
              <c:idx val="9"/>
              <c:layout>
                <c:manualLayout>
                  <c:x val="-4.1981290800188441E-2"/>
                  <c:y val="-3.1061429821272361E-2"/>
                </c:manualLayout>
              </c:layout>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C025-4FC4-89CA-031EDC860C29}"/>
                </c:ext>
              </c:extLst>
            </c:dLbl>
            <c:spPr>
              <a:noFill/>
              <a:ln>
                <a:noFill/>
              </a:ln>
              <a:effectLst/>
            </c:sp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Sheet1!$A$2:$A$11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Sheet1!$C$2:$C$11</c:f>
              <c:numCache>
                <c:formatCode>0.0%</c:formatCode>
                <c:ptCount val="8"/>
                <c:pt idx="0">
                  <c:v>0.29727276999912433</c:v>
                </c:pt>
                <c:pt idx="1">
                  <c:v>0.28585551165265766</c:v>
                </c:pt>
                <c:pt idx="2">
                  <c:v>0.2910067368016846</c:v>
                </c:pt>
                <c:pt idx="3">
                  <c:v>0.29987759422110044</c:v>
                </c:pt>
                <c:pt idx="4">
                  <c:v>0.2977719595596735</c:v>
                </c:pt>
                <c:pt idx="5">
                  <c:v>0.29842408520140845</c:v>
                </c:pt>
                <c:pt idx="6">
                  <c:v>0.29919864733007034</c:v>
                </c:pt>
                <c:pt idx="7">
                  <c:v>0.29960482357233409</c:v>
                </c:pt>
              </c:numCache>
            </c:numRef>
          </c:val>
          <c:smooth val="0"/>
          <c:extLst xmlns:c16r2="http://schemas.microsoft.com/office/drawing/2015/06/chart">
            <c:ext xmlns:c16="http://schemas.microsoft.com/office/drawing/2014/chart" uri="{C3380CC4-5D6E-409C-BE32-E72D297353CC}">
              <c16:uniqueId val="{00000002-C025-4FC4-89CA-031EDC860C29}"/>
            </c:ext>
          </c:extLst>
        </c:ser>
        <c:dLbls>
          <c:showLegendKey val="0"/>
          <c:showVal val="0"/>
          <c:showCatName val="0"/>
          <c:showSerName val="0"/>
          <c:showPercent val="0"/>
          <c:showBubbleSize val="0"/>
        </c:dLbls>
        <c:marker val="1"/>
        <c:smooth val="0"/>
        <c:axId val="409542016"/>
        <c:axId val="409540480"/>
      </c:lineChart>
      <c:catAx>
        <c:axId val="409860736"/>
        <c:scaling>
          <c:orientation val="minMax"/>
        </c:scaling>
        <c:delete val="0"/>
        <c:axPos val="b"/>
        <c:numFmt formatCode="General" sourceLinked="1"/>
        <c:majorTickMark val="none"/>
        <c:minorTickMark val="none"/>
        <c:tickLblPos val="nextTo"/>
        <c:spPr>
          <a:ln w="3175">
            <a:solidFill>
              <a:srgbClr val="969696"/>
            </a:solidFill>
            <a:prstDash val="solid"/>
          </a:ln>
        </c:spPr>
        <c:crossAx val="409538944"/>
        <c:crosses val="autoZero"/>
        <c:auto val="1"/>
        <c:lblAlgn val="ctr"/>
        <c:lblOffset val="100"/>
        <c:noMultiLvlLbl val="0"/>
      </c:catAx>
      <c:valAx>
        <c:axId val="409538944"/>
        <c:scaling>
          <c:orientation val="minMax"/>
          <c:max val="100"/>
        </c:scaling>
        <c:delete val="0"/>
        <c:axPos val="l"/>
        <c:numFmt formatCode="_(&quot;$&quot;* #,##0_);_(&quot;$&quot;* \(#,##0\);_(&quot;$&quot;* &quot;-&quot;_);_(@_)" sourceLinked="0"/>
        <c:majorTickMark val="none"/>
        <c:minorTickMark val="none"/>
        <c:tickLblPos val="nextTo"/>
        <c:spPr>
          <a:ln w="3175">
            <a:solidFill>
              <a:srgbClr val="969696"/>
            </a:solidFill>
            <a:prstDash val="solid"/>
          </a:ln>
        </c:spPr>
        <c:txPr>
          <a:bodyPr/>
          <a:lstStyle/>
          <a:p>
            <a:pPr>
              <a:defRPr sz="800" b="0" i="1">
                <a:solidFill>
                  <a:srgbClr val="000000"/>
                </a:solidFill>
                <a:latin typeface="Tahoma"/>
                <a:ea typeface="Tahoma"/>
                <a:cs typeface="Tahoma"/>
              </a:defRPr>
            </a:pPr>
            <a:endParaRPr lang="en-US"/>
          </a:p>
        </c:txPr>
        <c:crossAx val="409860736"/>
        <c:crosses val="autoZero"/>
        <c:crossBetween val="between"/>
        <c:majorUnit val="10"/>
      </c:valAx>
      <c:valAx>
        <c:axId val="409540480"/>
        <c:scaling>
          <c:orientation val="minMax"/>
          <c:max val="0.32000000000000006"/>
          <c:min val="0"/>
        </c:scaling>
        <c:delete val="0"/>
        <c:axPos val="r"/>
        <c:numFmt formatCode="0.0%" sourceLinked="1"/>
        <c:majorTickMark val="none"/>
        <c:minorTickMark val="none"/>
        <c:tickLblPos val="none"/>
        <c:spPr>
          <a:ln w="9525">
            <a:noFill/>
          </a:ln>
        </c:spPr>
        <c:crossAx val="409542016"/>
        <c:crosses val="max"/>
        <c:crossBetween val="between"/>
      </c:valAx>
      <c:catAx>
        <c:axId val="409542016"/>
        <c:scaling>
          <c:orientation val="minMax"/>
        </c:scaling>
        <c:delete val="1"/>
        <c:axPos val="b"/>
        <c:numFmt formatCode="General" sourceLinked="1"/>
        <c:majorTickMark val="out"/>
        <c:minorTickMark val="none"/>
        <c:tickLblPos val="nextTo"/>
        <c:crossAx val="409540480"/>
        <c:crosses val="autoZero"/>
        <c:auto val="1"/>
        <c:lblAlgn val="ctr"/>
        <c:lblOffset val="100"/>
        <c:noMultiLvlLbl val="0"/>
      </c:catAx>
      <c:spPr>
        <a:noFill/>
        <a:ln w="25400">
          <a:noFill/>
        </a:ln>
      </c:spPr>
    </c:plotArea>
    <c:legend>
      <c:legendPos val="b"/>
      <c:overlay val="0"/>
    </c:legend>
    <c:plotVisOnly val="1"/>
    <c:dispBlanksAs val="gap"/>
    <c:showDLblsOverMax val="0"/>
  </c:chart>
  <c:spPr>
    <a:noFill/>
    <a:ln w="25400">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016771941968792"/>
          <c:y val="6.3492063492063489E-2"/>
          <c:w val="0.85625474700277837"/>
          <c:h val="0.76567397825271843"/>
        </c:manualLayout>
      </c:layout>
      <c:barChart>
        <c:barDir val="col"/>
        <c:grouping val="clustered"/>
        <c:varyColors val="0"/>
        <c:ser>
          <c:idx val="0"/>
          <c:order val="0"/>
          <c:tx>
            <c:strRef>
              <c:f>Chart!$B$1</c:f>
              <c:strCache>
                <c:ptCount val="1"/>
                <c:pt idx="0">
                  <c:v>Gross Profit</c:v>
                </c:pt>
              </c:strCache>
            </c:strRef>
          </c:tx>
          <c:spPr>
            <a:solidFill>
              <a:schemeClr val="accent1"/>
            </a:solidFill>
            <a:ln w="9525">
              <a:solidFill>
                <a:srgbClr val="FFFFFF"/>
              </a:solidFill>
            </a:ln>
          </c:spPr>
          <c:invertIfNegative val="0"/>
          <c:dLbls>
            <c:numFmt formatCode="_(&quot;$&quot;* #,##0_);_(&quot;$&quot;* \(#,##0\);_(&quot;$&quot;* &quot;-&quot;_);_(@_)" sourceLinked="0"/>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Chart!$A$2:$A$11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Chart!$B$2:$B$11</c:f>
              <c:numCache>
                <c:formatCode>_("$"* #,##0_);_("$"* \(#,##0\);_("$"* "-"??_);_(@_)</c:formatCode>
                <c:ptCount val="8"/>
                <c:pt idx="0">
                  <c:v>69.101392363082212</c:v>
                </c:pt>
                <c:pt idx="1">
                  <c:v>69.998081315259768</c:v>
                </c:pt>
                <c:pt idx="2">
                  <c:v>69.605154026394942</c:v>
                </c:pt>
                <c:pt idx="3">
                  <c:v>74.899740805655071</c:v>
                </c:pt>
                <c:pt idx="4">
                  <c:v>76.320006224366423</c:v>
                </c:pt>
                <c:pt idx="5">
                  <c:v>78.831918225189114</c:v>
                </c:pt>
                <c:pt idx="6">
                  <c:v>81.50061691702966</c:v>
                </c:pt>
                <c:pt idx="7">
                  <c:v>84.176846846882697</c:v>
                </c:pt>
              </c:numCache>
            </c:numRef>
          </c:val>
          <c:extLst xmlns:c16r2="http://schemas.microsoft.com/office/drawing/2015/06/chart">
            <c:ext xmlns:c16="http://schemas.microsoft.com/office/drawing/2014/chart" uri="{C3380CC4-5D6E-409C-BE32-E72D297353CC}">
              <c16:uniqueId val="{00000000-C025-4FC4-89CA-031EDC860C29}"/>
            </c:ext>
          </c:extLst>
        </c:ser>
        <c:dLbls>
          <c:showLegendKey val="0"/>
          <c:showVal val="0"/>
          <c:showCatName val="0"/>
          <c:showSerName val="0"/>
          <c:showPercent val="0"/>
          <c:showBubbleSize val="0"/>
        </c:dLbls>
        <c:gapWidth val="50"/>
        <c:axId val="410111360"/>
        <c:axId val="410391680"/>
      </c:barChart>
      <c:lineChart>
        <c:grouping val="standard"/>
        <c:varyColors val="0"/>
        <c:ser>
          <c:idx val="1"/>
          <c:order val="1"/>
          <c:tx>
            <c:strRef>
              <c:f>Chart!$C$1</c:f>
              <c:strCache>
                <c:ptCount val="1"/>
                <c:pt idx="0">
                  <c:v>Gross Margin</c:v>
                </c:pt>
              </c:strCache>
            </c:strRef>
          </c:tx>
          <c:spPr>
            <a:ln w="3175">
              <a:solidFill>
                <a:schemeClr val="accent6"/>
              </a:solidFill>
              <a:prstDash val="solid"/>
            </a:ln>
          </c:spPr>
          <c:marker>
            <c:symbol val="none"/>
          </c:marker>
          <c:dLbls>
            <c:dLbl>
              <c:idx val="9"/>
              <c:layout>
                <c:manualLayout>
                  <c:x val="-4.1981290800188441E-2"/>
                  <c:y val="-3.1061429821272361E-2"/>
                </c:manualLayout>
              </c:layout>
              <c:dLblPos val="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C025-4FC4-89CA-031EDC860C29}"/>
                </c:ext>
              </c:extLst>
            </c:dLbl>
            <c:spPr>
              <a:noFill/>
              <a:ln>
                <a:noFill/>
              </a:ln>
              <a:effectLst/>
            </c:sp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Chart!$A$2:$A$11</c:f>
              <c:numCache>
                <c:formatCode>General</c:formatCode>
                <c:ptCount val="8"/>
                <c:pt idx="0">
                  <c:v>2014</c:v>
                </c:pt>
                <c:pt idx="1">
                  <c:v>2015</c:v>
                </c:pt>
                <c:pt idx="2">
                  <c:v>2016</c:v>
                </c:pt>
                <c:pt idx="3" formatCode="####&quot;F&quot;">
                  <c:v>2017</c:v>
                </c:pt>
                <c:pt idx="4" formatCode="####&quot;F&quot;">
                  <c:v>2018</c:v>
                </c:pt>
                <c:pt idx="5" formatCode="####&quot;F&quot;">
                  <c:v>2019</c:v>
                </c:pt>
                <c:pt idx="6" formatCode="####&quot;F&quot;">
                  <c:v>2020</c:v>
                </c:pt>
                <c:pt idx="7" formatCode="####&quot;F&quot;">
                  <c:v>2021</c:v>
                </c:pt>
              </c:numCache>
            </c:numRef>
          </c:cat>
          <c:val>
            <c:numRef>
              <c:f>Chart!$C$2:$C$11</c:f>
              <c:numCache>
                <c:formatCode>0.0%</c:formatCode>
                <c:ptCount val="8"/>
                <c:pt idx="0">
                  <c:v>0.29498112057732412</c:v>
                </c:pt>
                <c:pt idx="1">
                  <c:v>0.3079566036160819</c:v>
                </c:pt>
                <c:pt idx="2">
                  <c:v>0.32250225057692239</c:v>
                </c:pt>
                <c:pt idx="3">
                  <c:v>0.3358889587444161</c:v>
                </c:pt>
                <c:pt idx="4">
                  <c:v>0.33377195955967348</c:v>
                </c:pt>
                <c:pt idx="5">
                  <c:v>0.33442408520140843</c:v>
                </c:pt>
                <c:pt idx="6">
                  <c:v>0.33519864733007043</c:v>
                </c:pt>
                <c:pt idx="7">
                  <c:v>0.3356048235723339</c:v>
                </c:pt>
              </c:numCache>
            </c:numRef>
          </c:val>
          <c:smooth val="0"/>
          <c:extLst xmlns:c16r2="http://schemas.microsoft.com/office/drawing/2015/06/chart">
            <c:ext xmlns:c16="http://schemas.microsoft.com/office/drawing/2014/chart" uri="{C3380CC4-5D6E-409C-BE32-E72D297353CC}">
              <c16:uniqueId val="{00000002-C025-4FC4-89CA-031EDC860C29}"/>
            </c:ext>
          </c:extLst>
        </c:ser>
        <c:dLbls>
          <c:showLegendKey val="0"/>
          <c:showVal val="0"/>
          <c:showCatName val="0"/>
          <c:showSerName val="0"/>
          <c:showPercent val="0"/>
          <c:showBubbleSize val="0"/>
        </c:dLbls>
        <c:marker val="1"/>
        <c:smooth val="0"/>
        <c:axId val="410407296"/>
        <c:axId val="410393216"/>
      </c:lineChart>
      <c:catAx>
        <c:axId val="410111360"/>
        <c:scaling>
          <c:orientation val="minMax"/>
        </c:scaling>
        <c:delete val="0"/>
        <c:axPos val="b"/>
        <c:numFmt formatCode="General" sourceLinked="1"/>
        <c:majorTickMark val="none"/>
        <c:minorTickMark val="none"/>
        <c:tickLblPos val="nextTo"/>
        <c:spPr>
          <a:ln w="3175">
            <a:solidFill>
              <a:srgbClr val="969696"/>
            </a:solidFill>
            <a:prstDash val="solid"/>
          </a:ln>
        </c:spPr>
        <c:crossAx val="410391680"/>
        <c:crosses val="autoZero"/>
        <c:auto val="1"/>
        <c:lblAlgn val="ctr"/>
        <c:lblOffset val="100"/>
        <c:noMultiLvlLbl val="0"/>
      </c:catAx>
      <c:valAx>
        <c:axId val="410391680"/>
        <c:scaling>
          <c:orientation val="minMax"/>
          <c:max val="100"/>
        </c:scaling>
        <c:delete val="0"/>
        <c:axPos val="l"/>
        <c:numFmt formatCode="_(&quot;$&quot;* #,##0_);_(&quot;$&quot;* \(#,##0\);_(&quot;$&quot;* &quot;-&quot;_);_(@_)" sourceLinked="0"/>
        <c:majorTickMark val="none"/>
        <c:minorTickMark val="none"/>
        <c:tickLblPos val="nextTo"/>
        <c:spPr>
          <a:ln w="3175">
            <a:solidFill>
              <a:srgbClr val="969696"/>
            </a:solidFill>
            <a:prstDash val="solid"/>
          </a:ln>
        </c:spPr>
        <c:txPr>
          <a:bodyPr/>
          <a:lstStyle/>
          <a:p>
            <a:pPr>
              <a:defRPr sz="800" b="0" i="1">
                <a:solidFill>
                  <a:srgbClr val="000000"/>
                </a:solidFill>
                <a:latin typeface="Tahoma"/>
                <a:ea typeface="Tahoma"/>
                <a:cs typeface="Tahoma"/>
              </a:defRPr>
            </a:pPr>
            <a:endParaRPr lang="en-US"/>
          </a:p>
        </c:txPr>
        <c:crossAx val="410111360"/>
        <c:crosses val="autoZero"/>
        <c:crossBetween val="between"/>
        <c:majorUnit val="10"/>
      </c:valAx>
      <c:valAx>
        <c:axId val="410393216"/>
        <c:scaling>
          <c:orientation val="minMax"/>
          <c:max val="0.35000000000000003"/>
          <c:min val="0"/>
        </c:scaling>
        <c:delete val="0"/>
        <c:axPos val="r"/>
        <c:numFmt formatCode="0.0%" sourceLinked="1"/>
        <c:majorTickMark val="none"/>
        <c:minorTickMark val="none"/>
        <c:tickLblPos val="none"/>
        <c:spPr>
          <a:ln w="9525">
            <a:noFill/>
          </a:ln>
        </c:spPr>
        <c:crossAx val="410407296"/>
        <c:crosses val="max"/>
        <c:crossBetween val="between"/>
      </c:valAx>
      <c:catAx>
        <c:axId val="410407296"/>
        <c:scaling>
          <c:orientation val="minMax"/>
        </c:scaling>
        <c:delete val="1"/>
        <c:axPos val="b"/>
        <c:numFmt formatCode="General" sourceLinked="1"/>
        <c:majorTickMark val="out"/>
        <c:minorTickMark val="none"/>
        <c:tickLblPos val="nextTo"/>
        <c:crossAx val="410393216"/>
        <c:crosses val="autoZero"/>
        <c:auto val="1"/>
        <c:lblAlgn val="ctr"/>
        <c:lblOffset val="100"/>
        <c:noMultiLvlLbl val="0"/>
      </c:catAx>
      <c:spPr>
        <a:noFill/>
        <a:ln w="25400">
          <a:noFill/>
        </a:ln>
      </c:spPr>
    </c:plotArea>
    <c:legend>
      <c:legendPos val="b"/>
      <c:overlay val="0"/>
    </c:legend>
    <c:plotVisOnly val="1"/>
    <c:dispBlanksAs val="gap"/>
    <c:showDLblsOverMax val="0"/>
  </c:chart>
  <c:spPr>
    <a:noFill/>
    <a:ln w="25400">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550343718230406E-2"/>
          <c:y val="0.12159895308607749"/>
          <c:w val="0.95444965628176959"/>
          <c:h val="0.67748106410246112"/>
        </c:manualLayout>
      </c:layout>
      <c:barChart>
        <c:barDir val="col"/>
        <c:grouping val="stacked"/>
        <c:varyColors val="0"/>
        <c:ser>
          <c:idx val="0"/>
          <c:order val="0"/>
          <c:tx>
            <c:strRef>
              <c:f>Chart!$B$1</c:f>
              <c:strCache>
                <c:ptCount val="1"/>
                <c:pt idx="0">
                  <c:v>Base</c:v>
                </c:pt>
              </c:strCache>
            </c:strRef>
          </c:tx>
          <c:spPr>
            <a:solidFill>
              <a:schemeClr val="accent1"/>
            </a:solidFill>
            <a:ln w="9525">
              <a:noFill/>
            </a:ln>
          </c:spPr>
          <c:invertIfNegative val="0"/>
          <c:dPt>
            <c:idx val="0"/>
            <c:invertIfNegative val="0"/>
            <c:bubble3D val="0"/>
            <c:extLst xmlns:c16r2="http://schemas.microsoft.com/office/drawing/2015/06/chart">
              <c:ext xmlns:c16="http://schemas.microsoft.com/office/drawing/2014/chart" uri="{C3380CC4-5D6E-409C-BE32-E72D297353CC}">
                <c16:uniqueId val="{00000001-C931-4F97-B589-6DC3243A832B}"/>
              </c:ext>
            </c:extLst>
          </c:dPt>
          <c:dPt>
            <c:idx val="1"/>
            <c:invertIfNegative val="0"/>
            <c:bubble3D val="0"/>
            <c:spPr>
              <a:noFill/>
              <a:ln w="9525">
                <a:noFill/>
              </a:ln>
            </c:spPr>
            <c:extLst xmlns:c16r2="http://schemas.microsoft.com/office/drawing/2015/06/chart">
              <c:ext xmlns:c16="http://schemas.microsoft.com/office/drawing/2014/chart" uri="{C3380CC4-5D6E-409C-BE32-E72D297353CC}">
                <c16:uniqueId val="{00000003-C931-4F97-B589-6DC3243A832B}"/>
              </c:ext>
            </c:extLst>
          </c:dPt>
          <c:dPt>
            <c:idx val="2"/>
            <c:invertIfNegative val="0"/>
            <c:bubble3D val="0"/>
            <c:spPr>
              <a:noFill/>
              <a:ln w="9525">
                <a:noFill/>
              </a:ln>
            </c:spPr>
            <c:extLst xmlns:c16r2="http://schemas.microsoft.com/office/drawing/2015/06/chart">
              <c:ext xmlns:c16="http://schemas.microsoft.com/office/drawing/2014/chart" uri="{C3380CC4-5D6E-409C-BE32-E72D297353CC}">
                <c16:uniqueId val="{00000005-C931-4F97-B589-6DC3243A832B}"/>
              </c:ext>
            </c:extLst>
          </c:dPt>
          <c:dPt>
            <c:idx val="3"/>
            <c:invertIfNegative val="0"/>
            <c:bubble3D val="0"/>
            <c:spPr>
              <a:noFill/>
              <a:ln w="9525">
                <a:noFill/>
              </a:ln>
            </c:spPr>
            <c:extLst xmlns:c16r2="http://schemas.microsoft.com/office/drawing/2015/06/chart">
              <c:ext xmlns:c16="http://schemas.microsoft.com/office/drawing/2014/chart" uri="{C3380CC4-5D6E-409C-BE32-E72D297353CC}">
                <c16:uniqueId val="{00000007-C931-4F97-B589-6DC3243A832B}"/>
              </c:ext>
            </c:extLst>
          </c:dPt>
          <c:dPt>
            <c:idx val="4"/>
            <c:invertIfNegative val="0"/>
            <c:bubble3D val="0"/>
            <c:spPr>
              <a:noFill/>
              <a:ln w="9525">
                <a:noFill/>
              </a:ln>
            </c:spPr>
            <c:extLst xmlns:c16r2="http://schemas.microsoft.com/office/drawing/2015/06/chart">
              <c:ext xmlns:c16="http://schemas.microsoft.com/office/drawing/2014/chart" uri="{C3380CC4-5D6E-409C-BE32-E72D297353CC}">
                <c16:uniqueId val="{00000009-C931-4F97-B589-6DC3243A832B}"/>
              </c:ext>
            </c:extLst>
          </c:dPt>
          <c:dPt>
            <c:idx val="5"/>
            <c:invertIfNegative val="0"/>
            <c:bubble3D val="0"/>
            <c:spPr>
              <a:noFill/>
              <a:ln w="9525">
                <a:noFill/>
              </a:ln>
            </c:spPr>
            <c:extLst xmlns:c16r2="http://schemas.microsoft.com/office/drawing/2015/06/chart">
              <c:ext xmlns:c16="http://schemas.microsoft.com/office/drawing/2014/chart" uri="{C3380CC4-5D6E-409C-BE32-E72D297353CC}">
                <c16:uniqueId val="{0000000B-C931-4F97-B589-6DC3243A832B}"/>
              </c:ext>
            </c:extLst>
          </c:dPt>
          <c:dPt>
            <c:idx val="6"/>
            <c:invertIfNegative val="0"/>
            <c:bubble3D val="0"/>
            <c:extLst xmlns:c16r2="http://schemas.microsoft.com/office/drawing/2015/06/chart">
              <c:ext xmlns:c16="http://schemas.microsoft.com/office/drawing/2014/chart" uri="{C3380CC4-5D6E-409C-BE32-E72D297353CC}">
                <c16:uniqueId val="{0000000D-C931-4F97-B589-6DC3243A832B}"/>
              </c:ext>
            </c:extLst>
          </c:dPt>
          <c:dPt>
            <c:idx val="7"/>
            <c:invertIfNegative val="0"/>
            <c:bubble3D val="0"/>
            <c:spPr>
              <a:noFill/>
              <a:ln w="9525">
                <a:noFill/>
              </a:ln>
            </c:spPr>
            <c:extLst xmlns:c16r2="http://schemas.microsoft.com/office/drawing/2015/06/chart">
              <c:ext xmlns:c16="http://schemas.microsoft.com/office/drawing/2014/chart" uri="{C3380CC4-5D6E-409C-BE32-E72D297353CC}">
                <c16:uniqueId val="{0000000F-C931-4F97-B589-6DC3243A832B}"/>
              </c:ext>
            </c:extLst>
          </c:dPt>
          <c:dPt>
            <c:idx val="8"/>
            <c:invertIfNegative val="0"/>
            <c:bubble3D val="0"/>
            <c:spPr>
              <a:noFill/>
              <a:ln w="9525">
                <a:noFill/>
              </a:ln>
            </c:spPr>
            <c:extLst xmlns:c16r2="http://schemas.microsoft.com/office/drawing/2015/06/chart">
              <c:ext xmlns:c16="http://schemas.microsoft.com/office/drawing/2014/chart" uri="{C3380CC4-5D6E-409C-BE32-E72D297353CC}">
                <c16:uniqueId val="{00000011-C931-4F97-B589-6DC3243A832B}"/>
              </c:ext>
            </c:extLst>
          </c:dPt>
          <c:dPt>
            <c:idx val="9"/>
            <c:invertIfNegative val="0"/>
            <c:bubble3D val="0"/>
            <c:spPr>
              <a:noFill/>
              <a:ln w="9525">
                <a:noFill/>
              </a:ln>
            </c:spPr>
            <c:extLst xmlns:c16r2="http://schemas.microsoft.com/office/drawing/2015/06/chart">
              <c:ext xmlns:c16="http://schemas.microsoft.com/office/drawing/2014/chart" uri="{C3380CC4-5D6E-409C-BE32-E72D297353CC}">
                <c16:uniqueId val="{00000013-C931-4F97-B589-6DC3243A832B}"/>
              </c:ext>
            </c:extLst>
          </c:dPt>
          <c:dPt>
            <c:idx val="10"/>
            <c:invertIfNegative val="0"/>
            <c:bubble3D val="0"/>
            <c:spPr>
              <a:noFill/>
              <a:ln w="9525">
                <a:noFill/>
              </a:ln>
            </c:spPr>
            <c:extLst xmlns:c16r2="http://schemas.microsoft.com/office/drawing/2015/06/chart">
              <c:ext xmlns:c16="http://schemas.microsoft.com/office/drawing/2014/chart" uri="{C3380CC4-5D6E-409C-BE32-E72D297353CC}">
                <c16:uniqueId val="{00000015-C931-4F97-B589-6DC3243A832B}"/>
              </c:ext>
            </c:extLst>
          </c:dPt>
          <c:dPt>
            <c:idx val="11"/>
            <c:invertIfNegative val="0"/>
            <c:bubble3D val="0"/>
            <c:spPr>
              <a:noFill/>
              <a:ln w="9525">
                <a:noFill/>
              </a:ln>
            </c:spPr>
          </c:dPt>
          <c:dPt>
            <c:idx val="12"/>
            <c:invertIfNegative val="0"/>
            <c:bubble3D val="0"/>
          </c:dPt>
          <c:dPt>
            <c:idx val="13"/>
            <c:invertIfNegative val="0"/>
            <c:bubble3D val="0"/>
          </c:dPt>
          <c:dPt>
            <c:idx val="14"/>
            <c:invertIfNegative val="0"/>
            <c:bubble3D val="0"/>
          </c:dPt>
          <c:dPt>
            <c:idx val="15"/>
            <c:invertIfNegative val="0"/>
            <c:bubble3D val="0"/>
          </c:dPt>
          <c:dPt>
            <c:idx val="16"/>
            <c:invertIfNegative val="0"/>
            <c:bubble3D val="0"/>
          </c:dPt>
          <c:dLbls>
            <c:dLbl>
              <c:idx val="0"/>
              <c:layout>
                <c:manualLayout>
                  <c:x val="0"/>
                  <c:y val="-0.29736616056964171"/>
                </c:manualLayout>
              </c:layout>
              <c:dLblPos val="ctr"/>
              <c:showLegendKey val="0"/>
              <c:showVal val="1"/>
              <c:showCatName val="0"/>
              <c:showSerName val="0"/>
              <c:showPercent val="0"/>
              <c:showBubbleSize val="0"/>
            </c:dLbl>
            <c:dLbl>
              <c:idx val="1"/>
              <c:delete val="1"/>
            </c:dLbl>
            <c:dLbl>
              <c:idx val="2"/>
              <c:delete val="1"/>
            </c:dLbl>
            <c:dLbl>
              <c:idx val="3"/>
              <c:delete val="1"/>
            </c:dLbl>
            <c:dLbl>
              <c:idx val="4"/>
              <c:delete val="1"/>
            </c:dLbl>
            <c:dLbl>
              <c:idx val="5"/>
              <c:delete val="1"/>
            </c:dLbl>
            <c:dLbl>
              <c:idx val="6"/>
              <c:layout>
                <c:manualLayout>
                  <c:x val="0"/>
                  <c:y val="-0.25890856346305996"/>
                </c:manualLayout>
              </c:layout>
              <c:dLblPos val="ctr"/>
              <c:showLegendKey val="0"/>
              <c:showVal val="1"/>
              <c:showCatName val="0"/>
              <c:showSerName val="0"/>
              <c:showPercent val="0"/>
              <c:showBubbleSize val="0"/>
            </c:dLbl>
            <c:dLbl>
              <c:idx val="7"/>
              <c:delete val="1"/>
            </c:dLbl>
            <c:dLbl>
              <c:idx val="8"/>
              <c:delete val="1"/>
            </c:dLbl>
            <c:dLbl>
              <c:idx val="9"/>
              <c:delete val="1"/>
            </c:dLbl>
            <c:dLbl>
              <c:idx val="10"/>
              <c:delete val="1"/>
            </c:dLbl>
            <c:dLbl>
              <c:idx val="11"/>
              <c:delete val="1"/>
            </c:dLbl>
            <c:dLbl>
              <c:idx val="12"/>
              <c:layout>
                <c:manualLayout>
                  <c:x val="1.0712912797364161E-16"/>
                  <c:y val="-0.20818784613645783"/>
                </c:manualLayout>
              </c:layout>
              <c:dLblPos val="ctr"/>
              <c:showLegendKey val="0"/>
              <c:showVal val="1"/>
              <c:showCatName val="0"/>
              <c:showSerName val="0"/>
              <c:showPercent val="0"/>
              <c:showBubbleSize val="0"/>
            </c:dLbl>
            <c:txPr>
              <a:bodyPr/>
              <a:lstStyle/>
              <a:p>
                <a:pPr>
                  <a:defRPr b="1"/>
                </a:pPr>
                <a:endParaRPr lang="en-US"/>
              </a:p>
            </c:txPr>
            <c:dLblPos val="inEnd"/>
            <c:showLegendKey val="0"/>
            <c:showVal val="1"/>
            <c:showCatName val="0"/>
            <c:showSerName val="0"/>
            <c:showPercent val="0"/>
            <c:showBubbleSize val="0"/>
            <c:showLeaderLines val="0"/>
          </c:dLbls>
          <c:cat>
            <c:strRef>
              <c:f>Chart!$A$2:$A$16</c:f>
              <c:strCache>
                <c:ptCount val="13"/>
                <c:pt idx="0">
                  <c:v>2014</c:v>
                </c:pt>
                <c:pt idx="1">
                  <c:v>EAME</c:v>
                </c:pt>
                <c:pt idx="2">
                  <c:v>NABU</c:v>
                </c:pt>
                <c:pt idx="3">
                  <c:v>LABU</c:v>
                </c:pt>
                <c:pt idx="4">
                  <c:v>APBU</c:v>
                </c:pt>
                <c:pt idx="5">
                  <c:v>Reconciling
Items</c:v>
                </c:pt>
                <c:pt idx="6">
                  <c:v>2015</c:v>
                </c:pt>
                <c:pt idx="7">
                  <c:v>EAME</c:v>
                </c:pt>
                <c:pt idx="8">
                  <c:v>NABU</c:v>
                </c:pt>
                <c:pt idx="9">
                  <c:v>LABU</c:v>
                </c:pt>
                <c:pt idx="10">
                  <c:v>APBU</c:v>
                </c:pt>
                <c:pt idx="11">
                  <c:v>Reconciling
Items</c:v>
                </c:pt>
                <c:pt idx="12">
                  <c:v>2016</c:v>
                </c:pt>
              </c:strCache>
            </c:strRef>
          </c:cat>
          <c:val>
            <c:numRef>
              <c:f>Chart!$B$2:$B$16</c:f>
              <c:numCache>
                <c:formatCode>_("$"* #,##0.0_);_("$"* \(#,##0.0\);_("$"* "-"??_);_(@_)</c:formatCode>
                <c:ptCount val="13"/>
                <c:pt idx="0">
                  <c:v>234.25700000000001</c:v>
                </c:pt>
                <c:pt idx="1">
                  <c:v>234.25700000000001</c:v>
                </c:pt>
                <c:pt idx="2">
                  <c:v>237.774</c:v>
                </c:pt>
                <c:pt idx="3">
                  <c:v>228.148</c:v>
                </c:pt>
                <c:pt idx="4">
                  <c:v>227.11599999999999</c:v>
                </c:pt>
                <c:pt idx="5">
                  <c:v>227.11599999999999</c:v>
                </c:pt>
                <c:pt idx="6">
                  <c:v>227.29852353652979</c:v>
                </c:pt>
                <c:pt idx="7">
                  <c:v>222.7595235365298</c:v>
                </c:pt>
                <c:pt idx="8">
                  <c:v>220.78752353652979</c:v>
                </c:pt>
                <c:pt idx="9">
                  <c:v>220.78752353652979</c:v>
                </c:pt>
                <c:pt idx="10">
                  <c:v>215.67952353652979</c:v>
                </c:pt>
                <c:pt idx="11">
                  <c:v>215.67952353652979</c:v>
                </c:pt>
                <c:pt idx="12">
                  <c:v>215.82842879973299</c:v>
                </c:pt>
              </c:numCache>
            </c:numRef>
          </c:val>
          <c:extLst xmlns:c16r2="http://schemas.microsoft.com/office/drawing/2015/06/chart">
            <c:ext xmlns:c16="http://schemas.microsoft.com/office/drawing/2014/chart" uri="{C3380CC4-5D6E-409C-BE32-E72D297353CC}">
              <c16:uniqueId val="{00000016-C931-4F97-B589-6DC3243A832B}"/>
            </c:ext>
          </c:extLst>
        </c:ser>
        <c:ser>
          <c:idx val="1"/>
          <c:order val="1"/>
          <c:tx>
            <c:strRef>
              <c:f>Chart!$C$1</c:f>
              <c:strCache>
                <c:ptCount val="1"/>
                <c:pt idx="0">
                  <c:v>Column1</c:v>
                </c:pt>
              </c:strCache>
            </c:strRef>
          </c:tx>
          <c:spPr>
            <a:solidFill>
              <a:schemeClr val="accent2"/>
            </a:solidFill>
            <a:ln w="9525">
              <a:noFill/>
            </a:ln>
          </c:spPr>
          <c:invertIfNegative val="0"/>
          <c:dPt>
            <c:idx val="1"/>
            <c:invertIfNegative val="0"/>
            <c:bubble3D val="0"/>
          </c:dPt>
          <c:dPt>
            <c:idx val="10"/>
            <c:invertIfNegative val="0"/>
            <c:bubble3D val="0"/>
          </c:dPt>
          <c:dPt>
            <c:idx val="11"/>
            <c:invertIfNegative val="0"/>
            <c:bubble3D val="0"/>
          </c:dPt>
          <c:dPt>
            <c:idx val="13"/>
            <c:invertIfNegative val="0"/>
            <c:bubble3D val="0"/>
          </c:dPt>
          <c:dPt>
            <c:idx val="15"/>
            <c:invertIfNegative val="0"/>
            <c:bubble3D val="0"/>
          </c:dPt>
          <c:cat>
            <c:strRef>
              <c:f>Chart!$A$2:$A$16</c:f>
              <c:strCache>
                <c:ptCount val="13"/>
                <c:pt idx="0">
                  <c:v>2014</c:v>
                </c:pt>
                <c:pt idx="1">
                  <c:v>EAME</c:v>
                </c:pt>
                <c:pt idx="2">
                  <c:v>NABU</c:v>
                </c:pt>
                <c:pt idx="3">
                  <c:v>LABU</c:v>
                </c:pt>
                <c:pt idx="4">
                  <c:v>APBU</c:v>
                </c:pt>
                <c:pt idx="5">
                  <c:v>Reconciling
Items</c:v>
                </c:pt>
                <c:pt idx="6">
                  <c:v>2015</c:v>
                </c:pt>
                <c:pt idx="7">
                  <c:v>EAME</c:v>
                </c:pt>
                <c:pt idx="8">
                  <c:v>NABU</c:v>
                </c:pt>
                <c:pt idx="9">
                  <c:v>LABU</c:v>
                </c:pt>
                <c:pt idx="10">
                  <c:v>APBU</c:v>
                </c:pt>
                <c:pt idx="11">
                  <c:v>Reconciling
Items</c:v>
                </c:pt>
                <c:pt idx="12">
                  <c:v>2016</c:v>
                </c:pt>
              </c:strCache>
            </c:strRef>
          </c:cat>
          <c:val>
            <c:numRef>
              <c:f>Chart!$C$2:$C$16</c:f>
              <c:numCache>
                <c:formatCode>_("$"* #,##0.0_);_("$"* \(#,##0.0\);_("$"* "-"??_);_(@_)</c:formatCode>
                <c:ptCount val="13"/>
                <c:pt idx="1">
                  <c:v>5.64</c:v>
                </c:pt>
                <c:pt idx="2">
                  <c:v>0</c:v>
                </c:pt>
                <c:pt idx="3">
                  <c:v>0</c:v>
                </c:pt>
                <c:pt idx="4">
                  <c:v>0</c:v>
                </c:pt>
                <c:pt idx="5">
                  <c:v>0.18252353652979991</c:v>
                </c:pt>
                <c:pt idx="7">
                  <c:v>0</c:v>
                </c:pt>
                <c:pt idx="8">
                  <c:v>0</c:v>
                </c:pt>
                <c:pt idx="10">
                  <c:v>0</c:v>
                </c:pt>
                <c:pt idx="11">
                  <c:v>0.14890526320320419</c:v>
                </c:pt>
                <c:pt idx="12">
                  <c:v>0</c:v>
                </c:pt>
              </c:numCache>
            </c:numRef>
          </c:val>
          <c:extLst xmlns:c16r2="http://schemas.microsoft.com/office/drawing/2015/06/chart">
            <c:ext xmlns:c16="http://schemas.microsoft.com/office/drawing/2014/chart" uri="{C3380CC4-5D6E-409C-BE32-E72D297353CC}">
              <c16:uniqueId val="{00000020-C931-4F97-B589-6DC3243A832B}"/>
            </c:ext>
          </c:extLst>
        </c:ser>
        <c:ser>
          <c:idx val="2"/>
          <c:order val="2"/>
          <c:tx>
            <c:strRef>
              <c:f>Chart!$D$1</c:f>
              <c:strCache>
                <c:ptCount val="1"/>
                <c:pt idx="0">
                  <c:v>Middle</c:v>
                </c:pt>
              </c:strCache>
            </c:strRef>
          </c:tx>
          <c:spPr>
            <a:solidFill>
              <a:schemeClr val="accent3"/>
            </a:solidFill>
            <a:ln w="9525">
              <a:noFill/>
            </a:ln>
          </c:spPr>
          <c:invertIfNegative val="0"/>
          <c:dPt>
            <c:idx val="1"/>
            <c:invertIfNegative val="0"/>
            <c:bubble3D val="0"/>
            <c:extLst xmlns:c16r2="http://schemas.microsoft.com/office/drawing/2015/06/chart">
              <c:ext xmlns:c16="http://schemas.microsoft.com/office/drawing/2014/chart" uri="{C3380CC4-5D6E-409C-BE32-E72D297353CC}">
                <c16:uniqueId val="{00000021-C931-4F97-B589-6DC3243A832B}"/>
              </c:ext>
            </c:extLst>
          </c:dPt>
          <c:dPt>
            <c:idx val="2"/>
            <c:invertIfNegative val="0"/>
            <c:bubble3D val="0"/>
          </c:dPt>
          <c:dPt>
            <c:idx val="3"/>
            <c:invertIfNegative val="0"/>
            <c:bubble3D val="0"/>
          </c:dPt>
          <c:dPt>
            <c:idx val="4"/>
            <c:invertIfNegative val="0"/>
            <c:bubble3D val="0"/>
          </c:dPt>
          <c:dPt>
            <c:idx val="5"/>
            <c:invertIfNegative val="0"/>
            <c:bubble3D val="0"/>
            <c:extLst xmlns:c16r2="http://schemas.microsoft.com/office/drawing/2015/06/chart">
              <c:ext xmlns:c16="http://schemas.microsoft.com/office/drawing/2014/chart" uri="{C3380CC4-5D6E-409C-BE32-E72D297353CC}">
                <c16:uniqueId val="{00000023-C931-4F97-B589-6DC3243A832B}"/>
              </c:ext>
            </c:extLst>
          </c:dPt>
          <c:dPt>
            <c:idx val="6"/>
            <c:invertIfNegative val="0"/>
            <c:bubble3D val="0"/>
            <c:extLst xmlns:c16r2="http://schemas.microsoft.com/office/drawing/2015/06/chart">
              <c:ext xmlns:c16="http://schemas.microsoft.com/office/drawing/2014/chart" uri="{C3380CC4-5D6E-409C-BE32-E72D297353CC}">
                <c16:uniqueId val="{00000024-C931-4F97-B589-6DC3243A832B}"/>
              </c:ext>
            </c:extLst>
          </c:dPt>
          <c:dPt>
            <c:idx val="7"/>
            <c:invertIfNegative val="0"/>
            <c:bubble3D val="0"/>
            <c:spPr>
              <a:solidFill>
                <a:schemeClr val="accent3"/>
              </a:solidFill>
              <a:ln w="9525">
                <a:solidFill>
                  <a:schemeClr val="bg1"/>
                </a:solidFill>
              </a:ln>
            </c:spPr>
            <c:extLst xmlns:c16r2="http://schemas.microsoft.com/office/drawing/2015/06/chart">
              <c:ext xmlns:c16="http://schemas.microsoft.com/office/drawing/2014/chart" uri="{C3380CC4-5D6E-409C-BE32-E72D297353CC}">
                <c16:uniqueId val="{00000025-C931-4F97-B589-6DC3243A832B}"/>
              </c:ext>
            </c:extLst>
          </c:dPt>
          <c:dPt>
            <c:idx val="8"/>
            <c:invertIfNegative val="0"/>
            <c:bubble3D val="0"/>
          </c:dPt>
          <c:dPt>
            <c:idx val="9"/>
            <c:invertIfNegative val="0"/>
            <c:bubble3D val="0"/>
            <c:extLst xmlns:c16r2="http://schemas.microsoft.com/office/drawing/2015/06/chart">
              <c:ext xmlns:c16="http://schemas.microsoft.com/office/drawing/2014/chart" uri="{C3380CC4-5D6E-409C-BE32-E72D297353CC}">
                <c16:uniqueId val="{00000027-C931-4F97-B589-6DC3243A832B}"/>
              </c:ext>
            </c:extLst>
          </c:dPt>
          <c:dPt>
            <c:idx val="10"/>
            <c:invertIfNegative val="0"/>
            <c:bubble3D val="0"/>
          </c:dPt>
          <c:dPt>
            <c:idx val="11"/>
            <c:invertIfNegative val="0"/>
            <c:bubble3D val="0"/>
          </c:dPt>
          <c:dPt>
            <c:idx val="12"/>
            <c:invertIfNegative val="0"/>
            <c:bubble3D val="0"/>
          </c:dPt>
          <c:dPt>
            <c:idx val="13"/>
            <c:invertIfNegative val="0"/>
            <c:bubble3D val="0"/>
          </c:dPt>
          <c:dPt>
            <c:idx val="14"/>
            <c:invertIfNegative val="0"/>
            <c:bubble3D val="0"/>
          </c:dPt>
          <c:dLbls>
            <c:dLbl>
              <c:idx val="1"/>
              <c:delete val="1"/>
            </c:dLbl>
            <c:dLbl>
              <c:idx val="2"/>
              <c:layout>
                <c:manualLayout>
                  <c:x val="2.6782281993410404E-17"/>
                  <c:y val="4.3062200956937802E-2"/>
                </c:manualLayout>
              </c:layout>
              <c:tx>
                <c:rich>
                  <a:bodyPr/>
                  <a:lstStyle/>
                  <a:p>
                    <a:r>
                      <a:rPr lang="en-US" dirty="0" smtClean="0"/>
                      <a:t>( </a:t>
                    </a:r>
                    <a:r>
                      <a:rPr lang="en-US" dirty="0"/>
                      <a:t>$2.1 </a:t>
                    </a:r>
                    <a:r>
                      <a:rPr lang="en-US" dirty="0" smtClean="0"/>
                      <a:t>)</a:t>
                    </a:r>
                    <a:endParaRPr lang="en-US" dirty="0"/>
                  </a:p>
                </c:rich>
              </c:tx>
              <c:showLegendKey val="0"/>
              <c:showVal val="1"/>
              <c:showCatName val="0"/>
              <c:showSerName val="0"/>
              <c:showPercent val="0"/>
              <c:showBubbleSize val="0"/>
            </c:dLbl>
            <c:dLbl>
              <c:idx val="3"/>
              <c:layout>
                <c:manualLayout>
                  <c:x val="0"/>
                  <c:y val="7.1770334928229665E-2"/>
                </c:manualLayout>
              </c:layout>
              <c:tx>
                <c:rich>
                  <a:bodyPr/>
                  <a:lstStyle/>
                  <a:p>
                    <a:r>
                      <a:rPr lang="en-US" dirty="0" smtClean="0"/>
                      <a:t>( </a:t>
                    </a:r>
                    <a:r>
                      <a:rPr lang="en-US" dirty="0"/>
                      <a:t>$9.6 </a:t>
                    </a:r>
                    <a:r>
                      <a:rPr lang="en-US" dirty="0" smtClean="0"/>
                      <a:t>)</a:t>
                    </a:r>
                    <a:endParaRPr lang="en-US" dirty="0"/>
                  </a:p>
                </c:rich>
              </c:tx>
              <c:showLegendKey val="0"/>
              <c:showVal val="1"/>
              <c:showCatName val="0"/>
              <c:showSerName val="0"/>
              <c:showPercent val="0"/>
              <c:showBubbleSize val="0"/>
            </c:dLbl>
            <c:dLbl>
              <c:idx val="4"/>
              <c:layout>
                <c:manualLayout>
                  <c:x val="0"/>
                  <c:y val="3.8277511961722487E-2"/>
                </c:manualLayout>
              </c:layout>
              <c:tx>
                <c:rich>
                  <a:bodyPr/>
                  <a:lstStyle/>
                  <a:p>
                    <a:r>
                      <a:rPr lang="en-US" dirty="0" smtClean="0"/>
                      <a:t>( </a:t>
                    </a:r>
                    <a:r>
                      <a:rPr lang="en-US" dirty="0"/>
                      <a:t>$1.0 </a:t>
                    </a:r>
                    <a:r>
                      <a:rPr lang="en-US" dirty="0" smtClean="0"/>
                      <a:t>)</a:t>
                    </a:r>
                    <a:endParaRPr lang="en-US" dirty="0"/>
                  </a:p>
                </c:rich>
              </c:tx>
              <c:showLegendKey val="0"/>
              <c:showVal val="1"/>
              <c:showCatName val="0"/>
              <c:showSerName val="0"/>
              <c:showPercent val="0"/>
              <c:showBubbleSize val="0"/>
            </c:dLbl>
            <c:dLbl>
              <c:idx val="6"/>
              <c:delete val="1"/>
            </c:dLbl>
            <c:dLbl>
              <c:idx val="7"/>
              <c:layout>
                <c:manualLayout>
                  <c:x val="0"/>
                  <c:y val="4.7846889952153152E-2"/>
                </c:manualLayout>
              </c:layout>
              <c:tx>
                <c:rich>
                  <a:bodyPr/>
                  <a:lstStyle/>
                  <a:p>
                    <a:r>
                      <a:rPr lang="en-US" dirty="0" smtClean="0"/>
                      <a:t>( </a:t>
                    </a:r>
                    <a:r>
                      <a:rPr lang="en-US" dirty="0"/>
                      <a:t>$4.5 </a:t>
                    </a:r>
                    <a:r>
                      <a:rPr lang="en-US" dirty="0" smtClean="0"/>
                      <a:t>)</a:t>
                    </a:r>
                    <a:endParaRPr lang="en-US" dirty="0"/>
                  </a:p>
                </c:rich>
              </c:tx>
              <c:showLegendKey val="0"/>
              <c:showVal val="1"/>
              <c:showCatName val="0"/>
              <c:showSerName val="0"/>
              <c:showPercent val="0"/>
              <c:showBubbleSize val="0"/>
            </c:dLbl>
            <c:dLbl>
              <c:idx val="8"/>
              <c:layout>
                <c:manualLayout>
                  <c:x val="0"/>
                  <c:y val="3.8277511961722487E-2"/>
                </c:manualLayout>
              </c:layout>
              <c:tx>
                <c:rich>
                  <a:bodyPr/>
                  <a:lstStyle/>
                  <a:p>
                    <a:r>
                      <a:rPr lang="en-US" dirty="0" smtClean="0"/>
                      <a:t>( </a:t>
                    </a:r>
                    <a:r>
                      <a:rPr lang="en-US" dirty="0"/>
                      <a:t>$2.0 </a:t>
                    </a:r>
                    <a:r>
                      <a:rPr lang="en-US" dirty="0" smtClean="0"/>
                      <a:t>)</a:t>
                    </a:r>
                    <a:endParaRPr lang="en-US" dirty="0"/>
                  </a:p>
                </c:rich>
              </c:tx>
              <c:showLegendKey val="0"/>
              <c:showVal val="1"/>
              <c:showCatName val="0"/>
              <c:showSerName val="0"/>
              <c:showPercent val="0"/>
              <c:showBubbleSize val="0"/>
            </c:dLbl>
            <c:dLbl>
              <c:idx val="9"/>
              <c:layout>
                <c:manualLayout>
                  <c:x val="0"/>
                  <c:y val="3.8277511961722487E-2"/>
                </c:manualLayout>
              </c:layout>
              <c:tx>
                <c:rich>
                  <a:bodyPr/>
                  <a:lstStyle/>
                  <a:p>
                    <a:r>
                      <a:rPr lang="en-US" dirty="0" smtClean="0"/>
                      <a:t>( </a:t>
                    </a:r>
                    <a:r>
                      <a:rPr lang="en-US" dirty="0"/>
                      <a:t>$1.4 </a:t>
                    </a:r>
                    <a:r>
                      <a:rPr lang="en-US" dirty="0" smtClean="0"/>
                      <a:t>)</a:t>
                    </a:r>
                    <a:endParaRPr lang="en-US" dirty="0"/>
                  </a:p>
                </c:rich>
              </c:tx>
              <c:showLegendKey val="0"/>
              <c:showVal val="1"/>
              <c:showCatName val="0"/>
              <c:showSerName val="0"/>
              <c:showPercent val="0"/>
              <c:showBubbleSize val="0"/>
            </c:dLbl>
            <c:dLbl>
              <c:idx val="10"/>
              <c:layout>
                <c:manualLayout>
                  <c:x val="0"/>
                  <c:y val="3.8277511961722487E-2"/>
                </c:manualLayout>
              </c:layout>
              <c:tx>
                <c:rich>
                  <a:bodyPr/>
                  <a:lstStyle/>
                  <a:p>
                    <a:r>
                      <a:rPr lang="en-US" dirty="0" smtClean="0"/>
                      <a:t>( </a:t>
                    </a:r>
                    <a:r>
                      <a:rPr lang="en-US" dirty="0"/>
                      <a:t>$3.7 </a:t>
                    </a:r>
                    <a:r>
                      <a:rPr lang="en-US" dirty="0" smtClean="0"/>
                      <a:t>)</a:t>
                    </a:r>
                    <a:endParaRPr lang="en-US" dirty="0"/>
                  </a:p>
                </c:rich>
              </c:tx>
              <c:showLegendKey val="0"/>
              <c:showVal val="1"/>
              <c:showCatName val="0"/>
              <c:showSerName val="0"/>
              <c:showPercent val="0"/>
              <c:showBubbleSize val="0"/>
            </c:dLbl>
            <c:dLbl>
              <c:idx val="11"/>
              <c:delete val="1"/>
            </c:dLbl>
            <c:dLbl>
              <c:idx val="12"/>
              <c:delete val="1"/>
            </c:dLbl>
            <c:showLegendKey val="0"/>
            <c:showVal val="1"/>
            <c:showCatName val="0"/>
            <c:showSerName val="0"/>
            <c:showPercent val="0"/>
            <c:showBubbleSize val="0"/>
            <c:showLeaderLines val="0"/>
          </c:dLbls>
          <c:cat>
            <c:strRef>
              <c:f>Chart!$A$2:$A$16</c:f>
              <c:strCache>
                <c:ptCount val="13"/>
                <c:pt idx="0">
                  <c:v>2014</c:v>
                </c:pt>
                <c:pt idx="1">
                  <c:v>EAME</c:v>
                </c:pt>
                <c:pt idx="2">
                  <c:v>NABU</c:v>
                </c:pt>
                <c:pt idx="3">
                  <c:v>LABU</c:v>
                </c:pt>
                <c:pt idx="4">
                  <c:v>APBU</c:v>
                </c:pt>
                <c:pt idx="5">
                  <c:v>Reconciling
Items</c:v>
                </c:pt>
                <c:pt idx="6">
                  <c:v>2015</c:v>
                </c:pt>
                <c:pt idx="7">
                  <c:v>EAME</c:v>
                </c:pt>
                <c:pt idx="8">
                  <c:v>NABU</c:v>
                </c:pt>
                <c:pt idx="9">
                  <c:v>LABU</c:v>
                </c:pt>
                <c:pt idx="10">
                  <c:v>APBU</c:v>
                </c:pt>
                <c:pt idx="11">
                  <c:v>Reconciling
Items</c:v>
                </c:pt>
                <c:pt idx="12">
                  <c:v>2016</c:v>
                </c:pt>
              </c:strCache>
            </c:strRef>
          </c:cat>
          <c:val>
            <c:numRef>
              <c:f>Chart!$D$2:$D$16</c:f>
              <c:numCache>
                <c:formatCode>_("$"* #,##0.0_);_("$"* \(#,##0.0\);_("$"* "-"??_);_(@_)</c:formatCode>
                <c:ptCount val="13"/>
                <c:pt idx="1">
                  <c:v>0</c:v>
                </c:pt>
                <c:pt idx="2">
                  <c:v>2.1230000000000002</c:v>
                </c:pt>
                <c:pt idx="3">
                  <c:v>9.6259999999999994</c:v>
                </c:pt>
                <c:pt idx="4">
                  <c:v>1.032</c:v>
                </c:pt>
                <c:pt idx="6">
                  <c:v>0</c:v>
                </c:pt>
                <c:pt idx="7">
                  <c:v>4.5389999999999997</c:v>
                </c:pt>
                <c:pt idx="8">
                  <c:v>1.972</c:v>
                </c:pt>
                <c:pt idx="9">
                  <c:v>1.427</c:v>
                </c:pt>
                <c:pt idx="10">
                  <c:v>3.681</c:v>
                </c:pt>
                <c:pt idx="11">
                  <c:v>0</c:v>
                </c:pt>
                <c:pt idx="12">
                  <c:v>0</c:v>
                </c:pt>
              </c:numCache>
            </c:numRef>
          </c:val>
          <c:extLst xmlns:c16r2="http://schemas.microsoft.com/office/drawing/2015/06/chart">
            <c:ext xmlns:c16="http://schemas.microsoft.com/office/drawing/2014/chart" uri="{C3380CC4-5D6E-409C-BE32-E72D297353CC}">
              <c16:uniqueId val="{00000028-C931-4F97-B589-6DC3243A832B}"/>
            </c:ext>
          </c:extLst>
        </c:ser>
        <c:ser>
          <c:idx val="3"/>
          <c:order val="3"/>
          <c:tx>
            <c:strRef>
              <c:f>Chart!$E$1</c:f>
              <c:strCache>
                <c:ptCount val="1"/>
                <c:pt idx="0">
                  <c:v>Labels</c:v>
                </c:pt>
              </c:strCache>
            </c:strRef>
          </c:tx>
          <c:spPr>
            <a:noFill/>
          </c:spPr>
          <c:invertIfNegative val="0"/>
          <c:dLbls>
            <c:dLbl>
              <c:idx val="0"/>
              <c:delete val="1"/>
            </c:dLbl>
            <c:dLbl>
              <c:idx val="5"/>
              <c:layout>
                <c:manualLayout>
                  <c:x val="5.3564563986820807E-17"/>
                  <c:y val="-2.8708133971291867E-2"/>
                </c:manualLayout>
              </c:layout>
              <c:showLegendKey val="0"/>
              <c:showVal val="1"/>
              <c:showCatName val="0"/>
              <c:showSerName val="0"/>
              <c:showPercent val="0"/>
              <c:showBubbleSize val="0"/>
            </c:dLbl>
            <c:dLbl>
              <c:idx val="6"/>
              <c:delete val="1"/>
            </c:dLbl>
            <c:dLbl>
              <c:idx val="11"/>
              <c:layout>
                <c:manualLayout>
                  <c:x val="-1.0712912797364161E-16"/>
                  <c:y val="-3.8277511961722487E-2"/>
                </c:manualLayout>
              </c:layout>
              <c:showLegendKey val="0"/>
              <c:showVal val="1"/>
              <c:showCatName val="0"/>
              <c:showSerName val="0"/>
              <c:showPercent val="0"/>
              <c:showBubbleSize val="0"/>
            </c:dLbl>
            <c:dLbl>
              <c:idx val="12"/>
              <c:delete val="1"/>
            </c:dLbl>
            <c:showLegendKey val="0"/>
            <c:showVal val="1"/>
            <c:showCatName val="0"/>
            <c:showSerName val="0"/>
            <c:showPercent val="0"/>
            <c:showBubbleSize val="0"/>
            <c:showLeaderLines val="0"/>
          </c:dLbls>
          <c:cat>
            <c:strRef>
              <c:f>Chart!$A$2:$A$16</c:f>
              <c:strCache>
                <c:ptCount val="13"/>
                <c:pt idx="0">
                  <c:v>2014</c:v>
                </c:pt>
                <c:pt idx="1">
                  <c:v>EAME</c:v>
                </c:pt>
                <c:pt idx="2">
                  <c:v>NABU</c:v>
                </c:pt>
                <c:pt idx="3">
                  <c:v>LABU</c:v>
                </c:pt>
                <c:pt idx="4">
                  <c:v>APBU</c:v>
                </c:pt>
                <c:pt idx="5">
                  <c:v>Reconciling
Items</c:v>
                </c:pt>
                <c:pt idx="6">
                  <c:v>2015</c:v>
                </c:pt>
                <c:pt idx="7">
                  <c:v>EAME</c:v>
                </c:pt>
                <c:pt idx="8">
                  <c:v>NABU</c:v>
                </c:pt>
                <c:pt idx="9">
                  <c:v>LABU</c:v>
                </c:pt>
                <c:pt idx="10">
                  <c:v>APBU</c:v>
                </c:pt>
                <c:pt idx="11">
                  <c:v>Reconciling
Items</c:v>
                </c:pt>
                <c:pt idx="12">
                  <c:v>2016</c:v>
                </c:pt>
              </c:strCache>
            </c:strRef>
          </c:cat>
          <c:val>
            <c:numRef>
              <c:f>Chart!$E$2:$E$16</c:f>
              <c:numCache>
                <c:formatCode>"$"#,##0.0_);\("$"#,##0.0\)</c:formatCode>
                <c:ptCount val="13"/>
                <c:pt idx="0">
                  <c:v>0</c:v>
                </c:pt>
                <c:pt idx="1">
                  <c:v>5.64</c:v>
                </c:pt>
                <c:pt idx="2">
                  <c:v>-2.1230000000000002</c:v>
                </c:pt>
                <c:pt idx="3">
                  <c:v>-9.6259999999999994</c:v>
                </c:pt>
                <c:pt idx="4">
                  <c:v>-1.032</c:v>
                </c:pt>
                <c:pt idx="5">
                  <c:v>0.18252353652979991</c:v>
                </c:pt>
                <c:pt idx="6">
                  <c:v>0</c:v>
                </c:pt>
                <c:pt idx="7">
                  <c:v>-4.5389999999999997</c:v>
                </c:pt>
                <c:pt idx="8">
                  <c:v>-1.972</c:v>
                </c:pt>
                <c:pt idx="9">
                  <c:v>-1.427</c:v>
                </c:pt>
                <c:pt idx="10">
                  <c:v>-3.681</c:v>
                </c:pt>
                <c:pt idx="11">
                  <c:v>0.14890526320320419</c:v>
                </c:pt>
                <c:pt idx="12">
                  <c:v>0</c:v>
                </c:pt>
              </c:numCache>
            </c:numRef>
          </c:val>
          <c:extLst xmlns:c16r2="http://schemas.microsoft.com/office/drawing/2015/06/chart">
            <c:ext xmlns:c16="http://schemas.microsoft.com/office/drawing/2014/chart" uri="{C3380CC4-5D6E-409C-BE32-E72D297353CC}">
              <c16:uniqueId val="{00000029-C931-4F97-B589-6DC3243A832B}"/>
            </c:ext>
          </c:extLst>
        </c:ser>
        <c:dLbls>
          <c:showLegendKey val="0"/>
          <c:showVal val="0"/>
          <c:showCatName val="0"/>
          <c:showSerName val="0"/>
          <c:showPercent val="0"/>
          <c:showBubbleSize val="0"/>
        </c:dLbls>
        <c:gapWidth val="50"/>
        <c:overlap val="100"/>
        <c:axId val="411409408"/>
        <c:axId val="411448064"/>
      </c:barChart>
      <c:catAx>
        <c:axId val="411409408"/>
        <c:scaling>
          <c:orientation val="minMax"/>
        </c:scaling>
        <c:delete val="0"/>
        <c:axPos val="b"/>
        <c:numFmt formatCode="General" sourceLinked="0"/>
        <c:majorTickMark val="none"/>
        <c:minorTickMark val="none"/>
        <c:tickLblPos val="nextTo"/>
        <c:spPr>
          <a:ln w="3175">
            <a:solidFill>
              <a:srgbClr val="969696"/>
            </a:solidFill>
            <a:prstDash val="solid"/>
          </a:ln>
        </c:spPr>
        <c:crossAx val="411448064"/>
        <c:crosses val="autoZero"/>
        <c:auto val="1"/>
        <c:lblAlgn val="ctr"/>
        <c:lblOffset val="100"/>
        <c:noMultiLvlLbl val="0"/>
      </c:catAx>
      <c:valAx>
        <c:axId val="411448064"/>
        <c:scaling>
          <c:orientation val="minMax"/>
          <c:max val="250"/>
          <c:min val="180"/>
        </c:scaling>
        <c:delete val="0"/>
        <c:axPos val="l"/>
        <c:numFmt formatCode="&quot;$&quot;#,##0.0" sourceLinked="0"/>
        <c:majorTickMark val="none"/>
        <c:minorTickMark val="none"/>
        <c:tickLblPos val="nextTo"/>
        <c:spPr>
          <a:ln w="3175">
            <a:solidFill>
              <a:srgbClr val="969696"/>
            </a:solidFill>
            <a:prstDash val="solid"/>
          </a:ln>
        </c:spPr>
        <c:crossAx val="411409408"/>
        <c:crosses val="autoZero"/>
        <c:crossBetween val="between"/>
        <c:majorUnit val="10"/>
      </c:valAx>
      <c:spPr>
        <a:noFill/>
        <a:ln w="25400">
          <a:noFill/>
        </a:ln>
      </c:spPr>
    </c:plotArea>
    <c:plotVisOnly val="1"/>
    <c:dispBlanksAs val="gap"/>
    <c:showDLblsOverMax val="0"/>
  </c:chart>
  <c:spPr>
    <a:noFill/>
    <a:ln w="9525">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550343718230406E-2"/>
          <c:y val="0.12159895308607749"/>
          <c:w val="0.95444965628176959"/>
          <c:h val="0.65834231247409869"/>
        </c:manualLayout>
      </c:layout>
      <c:barChart>
        <c:barDir val="col"/>
        <c:grouping val="stacked"/>
        <c:varyColors val="0"/>
        <c:ser>
          <c:idx val="0"/>
          <c:order val="0"/>
          <c:tx>
            <c:strRef>
              <c:f>Chart!$B$1</c:f>
              <c:strCache>
                <c:ptCount val="1"/>
                <c:pt idx="0">
                  <c:v>Base</c:v>
                </c:pt>
              </c:strCache>
            </c:strRef>
          </c:tx>
          <c:spPr>
            <a:solidFill>
              <a:schemeClr val="accent1"/>
            </a:solidFill>
            <a:ln w="9525">
              <a:noFill/>
            </a:ln>
          </c:spPr>
          <c:invertIfNegative val="0"/>
          <c:dPt>
            <c:idx val="0"/>
            <c:invertIfNegative val="0"/>
            <c:bubble3D val="0"/>
            <c:extLst xmlns:c16r2="http://schemas.microsoft.com/office/drawing/2015/06/chart">
              <c:ext xmlns:c16="http://schemas.microsoft.com/office/drawing/2014/chart" uri="{C3380CC4-5D6E-409C-BE32-E72D297353CC}">
                <c16:uniqueId val="{00000001-C931-4F97-B589-6DC3243A832B}"/>
              </c:ext>
            </c:extLst>
          </c:dPt>
          <c:dPt>
            <c:idx val="1"/>
            <c:invertIfNegative val="0"/>
            <c:bubble3D val="0"/>
            <c:spPr>
              <a:noFill/>
              <a:ln w="9525">
                <a:noFill/>
              </a:ln>
            </c:spPr>
            <c:extLst xmlns:c16r2="http://schemas.microsoft.com/office/drawing/2015/06/chart">
              <c:ext xmlns:c16="http://schemas.microsoft.com/office/drawing/2014/chart" uri="{C3380CC4-5D6E-409C-BE32-E72D297353CC}">
                <c16:uniqueId val="{00000003-C931-4F97-B589-6DC3243A832B}"/>
              </c:ext>
            </c:extLst>
          </c:dPt>
          <c:dPt>
            <c:idx val="2"/>
            <c:invertIfNegative val="0"/>
            <c:bubble3D val="0"/>
            <c:spPr>
              <a:noFill/>
              <a:ln w="9525">
                <a:noFill/>
              </a:ln>
            </c:spPr>
            <c:extLst xmlns:c16r2="http://schemas.microsoft.com/office/drawing/2015/06/chart">
              <c:ext xmlns:c16="http://schemas.microsoft.com/office/drawing/2014/chart" uri="{C3380CC4-5D6E-409C-BE32-E72D297353CC}">
                <c16:uniqueId val="{00000005-C931-4F97-B589-6DC3243A832B}"/>
              </c:ext>
            </c:extLst>
          </c:dPt>
          <c:dPt>
            <c:idx val="3"/>
            <c:invertIfNegative val="0"/>
            <c:bubble3D val="0"/>
            <c:spPr>
              <a:noFill/>
              <a:ln w="9525">
                <a:noFill/>
              </a:ln>
            </c:spPr>
            <c:extLst xmlns:c16r2="http://schemas.microsoft.com/office/drawing/2015/06/chart">
              <c:ext xmlns:c16="http://schemas.microsoft.com/office/drawing/2014/chart" uri="{C3380CC4-5D6E-409C-BE32-E72D297353CC}">
                <c16:uniqueId val="{00000007-C931-4F97-B589-6DC3243A832B}"/>
              </c:ext>
            </c:extLst>
          </c:dPt>
          <c:dPt>
            <c:idx val="4"/>
            <c:invertIfNegative val="0"/>
            <c:bubble3D val="0"/>
            <c:spPr>
              <a:noFill/>
              <a:ln w="9525">
                <a:noFill/>
              </a:ln>
            </c:spPr>
            <c:extLst xmlns:c16r2="http://schemas.microsoft.com/office/drawing/2015/06/chart">
              <c:ext xmlns:c16="http://schemas.microsoft.com/office/drawing/2014/chart" uri="{C3380CC4-5D6E-409C-BE32-E72D297353CC}">
                <c16:uniqueId val="{00000009-C931-4F97-B589-6DC3243A832B}"/>
              </c:ext>
            </c:extLst>
          </c:dPt>
          <c:dPt>
            <c:idx val="5"/>
            <c:invertIfNegative val="0"/>
            <c:bubble3D val="0"/>
            <c:spPr>
              <a:noFill/>
              <a:ln w="9525">
                <a:noFill/>
              </a:ln>
            </c:spPr>
            <c:extLst xmlns:c16r2="http://schemas.microsoft.com/office/drawing/2015/06/chart">
              <c:ext xmlns:c16="http://schemas.microsoft.com/office/drawing/2014/chart" uri="{C3380CC4-5D6E-409C-BE32-E72D297353CC}">
                <c16:uniqueId val="{0000000B-C931-4F97-B589-6DC3243A832B}"/>
              </c:ext>
            </c:extLst>
          </c:dPt>
          <c:dPt>
            <c:idx val="6"/>
            <c:invertIfNegative val="0"/>
            <c:bubble3D val="0"/>
            <c:extLst xmlns:c16r2="http://schemas.microsoft.com/office/drawing/2015/06/chart">
              <c:ext xmlns:c16="http://schemas.microsoft.com/office/drawing/2014/chart" uri="{C3380CC4-5D6E-409C-BE32-E72D297353CC}">
                <c16:uniqueId val="{0000000D-C931-4F97-B589-6DC3243A832B}"/>
              </c:ext>
            </c:extLst>
          </c:dPt>
          <c:dPt>
            <c:idx val="7"/>
            <c:invertIfNegative val="0"/>
            <c:bubble3D val="0"/>
            <c:spPr>
              <a:noFill/>
              <a:ln w="9525">
                <a:noFill/>
              </a:ln>
            </c:spPr>
            <c:extLst xmlns:c16r2="http://schemas.microsoft.com/office/drawing/2015/06/chart">
              <c:ext xmlns:c16="http://schemas.microsoft.com/office/drawing/2014/chart" uri="{C3380CC4-5D6E-409C-BE32-E72D297353CC}">
                <c16:uniqueId val="{0000000F-C931-4F97-B589-6DC3243A832B}"/>
              </c:ext>
            </c:extLst>
          </c:dPt>
          <c:dPt>
            <c:idx val="8"/>
            <c:invertIfNegative val="0"/>
            <c:bubble3D val="0"/>
            <c:spPr>
              <a:noFill/>
              <a:ln w="9525">
                <a:noFill/>
              </a:ln>
            </c:spPr>
            <c:extLst xmlns:c16r2="http://schemas.microsoft.com/office/drawing/2015/06/chart">
              <c:ext xmlns:c16="http://schemas.microsoft.com/office/drawing/2014/chart" uri="{C3380CC4-5D6E-409C-BE32-E72D297353CC}">
                <c16:uniqueId val="{00000011-C931-4F97-B589-6DC3243A832B}"/>
              </c:ext>
            </c:extLst>
          </c:dPt>
          <c:dPt>
            <c:idx val="9"/>
            <c:invertIfNegative val="0"/>
            <c:bubble3D val="0"/>
            <c:spPr>
              <a:noFill/>
              <a:ln w="9525">
                <a:noFill/>
              </a:ln>
            </c:spPr>
            <c:extLst xmlns:c16r2="http://schemas.microsoft.com/office/drawing/2015/06/chart">
              <c:ext xmlns:c16="http://schemas.microsoft.com/office/drawing/2014/chart" uri="{C3380CC4-5D6E-409C-BE32-E72D297353CC}">
                <c16:uniqueId val="{00000013-C931-4F97-B589-6DC3243A832B}"/>
              </c:ext>
            </c:extLst>
          </c:dPt>
          <c:dPt>
            <c:idx val="10"/>
            <c:invertIfNegative val="0"/>
            <c:bubble3D val="0"/>
            <c:spPr>
              <a:noFill/>
              <a:ln w="9525">
                <a:noFill/>
              </a:ln>
            </c:spPr>
            <c:extLst xmlns:c16r2="http://schemas.microsoft.com/office/drawing/2015/06/chart">
              <c:ext xmlns:c16="http://schemas.microsoft.com/office/drawing/2014/chart" uri="{C3380CC4-5D6E-409C-BE32-E72D297353CC}">
                <c16:uniqueId val="{00000015-C931-4F97-B589-6DC3243A832B}"/>
              </c:ext>
            </c:extLst>
          </c:dPt>
          <c:dPt>
            <c:idx val="11"/>
            <c:invertIfNegative val="0"/>
            <c:bubble3D val="0"/>
            <c:spPr>
              <a:noFill/>
              <a:ln w="9525">
                <a:noFill/>
              </a:ln>
            </c:spPr>
          </c:dPt>
          <c:dPt>
            <c:idx val="12"/>
            <c:invertIfNegative val="0"/>
            <c:bubble3D val="0"/>
          </c:dPt>
          <c:dPt>
            <c:idx val="13"/>
            <c:invertIfNegative val="0"/>
            <c:bubble3D val="0"/>
          </c:dPt>
          <c:dPt>
            <c:idx val="14"/>
            <c:invertIfNegative val="0"/>
            <c:bubble3D val="0"/>
          </c:dPt>
          <c:dPt>
            <c:idx val="15"/>
            <c:invertIfNegative val="0"/>
            <c:bubble3D val="0"/>
          </c:dPt>
          <c:dPt>
            <c:idx val="16"/>
            <c:invertIfNegative val="0"/>
            <c:bubble3D val="0"/>
          </c:dPt>
          <c:dLbls>
            <c:dLbl>
              <c:idx val="0"/>
              <c:layout>
                <c:manualLayout>
                  <c:x val="0"/>
                  <c:y val="-0.28994913913272802"/>
                </c:manualLayout>
              </c:layout>
              <c:dLblPos val="ctr"/>
              <c:showLegendKey val="0"/>
              <c:showVal val="1"/>
              <c:showCatName val="0"/>
              <c:showSerName val="0"/>
              <c:showPercent val="0"/>
              <c:showBubbleSize val="0"/>
            </c:dLbl>
            <c:dLbl>
              <c:idx val="1"/>
              <c:delete val="1"/>
            </c:dLbl>
            <c:dLbl>
              <c:idx val="2"/>
              <c:delete val="1"/>
            </c:dLbl>
            <c:dLbl>
              <c:idx val="3"/>
              <c:delete val="1"/>
            </c:dLbl>
            <c:dLbl>
              <c:idx val="4"/>
              <c:delete val="1"/>
            </c:dLbl>
            <c:dLbl>
              <c:idx val="5"/>
              <c:delete val="1"/>
            </c:dLbl>
            <c:dLbl>
              <c:idx val="6"/>
              <c:layout>
                <c:manualLayout>
                  <c:x val="0"/>
                  <c:y val="-0.24765776287533436"/>
                </c:manualLayout>
              </c:layout>
              <c:dLblPos val="ctr"/>
              <c:showLegendKey val="0"/>
              <c:showVal val="1"/>
              <c:showCatName val="0"/>
              <c:showSerName val="0"/>
              <c:showPercent val="0"/>
              <c:showBubbleSize val="0"/>
            </c:dLbl>
            <c:dLbl>
              <c:idx val="7"/>
              <c:delete val="1"/>
            </c:dLbl>
            <c:dLbl>
              <c:idx val="8"/>
              <c:delete val="1"/>
            </c:dLbl>
            <c:dLbl>
              <c:idx val="9"/>
              <c:delete val="1"/>
            </c:dLbl>
            <c:dLbl>
              <c:idx val="10"/>
              <c:delete val="1"/>
            </c:dLbl>
            <c:dLbl>
              <c:idx val="11"/>
              <c:delete val="1"/>
            </c:dLbl>
            <c:dLbl>
              <c:idx val="12"/>
              <c:layout>
                <c:manualLayout>
                  <c:x val="1.0712912797364161E-16"/>
                  <c:y val="-0.20807444523979957"/>
                </c:manualLayout>
              </c:layout>
              <c:dLblPos val="ctr"/>
              <c:showLegendKey val="0"/>
              <c:showVal val="1"/>
              <c:showCatName val="0"/>
              <c:showSerName val="0"/>
              <c:showPercent val="0"/>
              <c:showBubbleSize val="0"/>
            </c:dLbl>
            <c:txPr>
              <a:bodyPr/>
              <a:lstStyle/>
              <a:p>
                <a:pPr>
                  <a:defRPr b="1"/>
                </a:pPr>
                <a:endParaRPr lang="en-US"/>
              </a:p>
            </c:txPr>
            <c:dLblPos val="inEnd"/>
            <c:showLegendKey val="0"/>
            <c:showVal val="1"/>
            <c:showCatName val="0"/>
            <c:showSerName val="0"/>
            <c:showPercent val="0"/>
            <c:showBubbleSize val="0"/>
            <c:showLeaderLines val="0"/>
          </c:dLbls>
          <c:cat>
            <c:strRef>
              <c:f>Chart!$A$2:$A$16</c:f>
              <c:strCache>
                <c:ptCount val="13"/>
                <c:pt idx="0">
                  <c:v>2014</c:v>
                </c:pt>
                <c:pt idx="1">
                  <c:v>Color</c:v>
                </c:pt>
                <c:pt idx="2">
                  <c:v>Mono-
chrome</c:v>
                </c:pt>
                <c:pt idx="3">
                  <c:v>Printer</c:v>
                </c:pt>
                <c:pt idx="4">
                  <c:v>OEM</c:v>
                </c:pt>
                <c:pt idx="5">
                  <c:v>Reconciling 
Items</c:v>
                </c:pt>
                <c:pt idx="6">
                  <c:v>2015</c:v>
                </c:pt>
                <c:pt idx="7">
                  <c:v>Color</c:v>
                </c:pt>
                <c:pt idx="8">
                  <c:v>Mono-
chrome</c:v>
                </c:pt>
                <c:pt idx="9">
                  <c:v>Printer</c:v>
                </c:pt>
                <c:pt idx="10">
                  <c:v>OEM</c:v>
                </c:pt>
                <c:pt idx="11">
                  <c:v>Reconciling 
Items</c:v>
                </c:pt>
                <c:pt idx="12">
                  <c:v>2016</c:v>
                </c:pt>
              </c:strCache>
            </c:strRef>
          </c:cat>
          <c:val>
            <c:numRef>
              <c:f>Chart!$B$2:$B$16</c:f>
              <c:numCache>
                <c:formatCode>_("$"* #,##0.0_);_("$"* \(#,##0.0\);_("$"* "-"??_);_(@_)</c:formatCode>
                <c:ptCount val="13"/>
                <c:pt idx="0">
                  <c:v>234.25700000000001</c:v>
                </c:pt>
                <c:pt idx="1">
                  <c:v>234.25700000000001</c:v>
                </c:pt>
                <c:pt idx="2">
                  <c:v>231.85300000000001</c:v>
                </c:pt>
                <c:pt idx="3">
                  <c:v>229.732</c:v>
                </c:pt>
                <c:pt idx="4">
                  <c:v>227.994</c:v>
                </c:pt>
                <c:pt idx="5">
                  <c:v>227.29852353652979</c:v>
                </c:pt>
                <c:pt idx="6">
                  <c:v>227.29852353652979</c:v>
                </c:pt>
                <c:pt idx="7">
                  <c:v>227.29852353652979</c:v>
                </c:pt>
                <c:pt idx="8">
                  <c:v>221.88752353652978</c:v>
                </c:pt>
                <c:pt idx="9">
                  <c:v>217.5685235365298</c:v>
                </c:pt>
                <c:pt idx="10">
                  <c:v>215.35052353652981</c:v>
                </c:pt>
                <c:pt idx="11">
                  <c:v>215.35052353652981</c:v>
                </c:pt>
                <c:pt idx="12">
                  <c:v>215.82842879973299</c:v>
                </c:pt>
              </c:numCache>
            </c:numRef>
          </c:val>
          <c:extLst xmlns:c16r2="http://schemas.microsoft.com/office/drawing/2015/06/chart">
            <c:ext xmlns:c16="http://schemas.microsoft.com/office/drawing/2014/chart" uri="{C3380CC4-5D6E-409C-BE32-E72D297353CC}">
              <c16:uniqueId val="{00000016-C931-4F97-B589-6DC3243A832B}"/>
            </c:ext>
          </c:extLst>
        </c:ser>
        <c:ser>
          <c:idx val="1"/>
          <c:order val="1"/>
          <c:tx>
            <c:strRef>
              <c:f>Chart!$C$1</c:f>
              <c:strCache>
                <c:ptCount val="1"/>
                <c:pt idx="0">
                  <c:v>Column1</c:v>
                </c:pt>
              </c:strCache>
            </c:strRef>
          </c:tx>
          <c:spPr>
            <a:solidFill>
              <a:schemeClr val="accent2"/>
            </a:solidFill>
            <a:ln w="9525">
              <a:noFill/>
            </a:ln>
          </c:spPr>
          <c:invertIfNegative val="0"/>
          <c:dPt>
            <c:idx val="1"/>
            <c:invertIfNegative val="0"/>
            <c:bubble3D val="0"/>
          </c:dPt>
          <c:dPt>
            <c:idx val="8"/>
            <c:invertIfNegative val="0"/>
            <c:bubble3D val="0"/>
          </c:dPt>
          <c:dPt>
            <c:idx val="9"/>
            <c:invertIfNegative val="0"/>
            <c:bubble3D val="0"/>
          </c:dPt>
          <c:dPt>
            <c:idx val="10"/>
            <c:invertIfNegative val="0"/>
            <c:bubble3D val="0"/>
          </c:dPt>
          <c:dPt>
            <c:idx val="11"/>
            <c:invertIfNegative val="0"/>
            <c:bubble3D val="0"/>
          </c:dPt>
          <c:dPt>
            <c:idx val="13"/>
            <c:invertIfNegative val="0"/>
            <c:bubble3D val="0"/>
          </c:dPt>
          <c:dPt>
            <c:idx val="15"/>
            <c:invertIfNegative val="0"/>
            <c:bubble3D val="0"/>
          </c:dPt>
          <c:dLbls>
            <c:dLbl>
              <c:idx val="1"/>
              <c:layout>
                <c:manualLayout>
                  <c:x val="0"/>
                  <c:y val="-8.1339712918660309E-2"/>
                </c:manualLayout>
              </c:layout>
              <c:showLegendKey val="0"/>
              <c:showVal val="1"/>
              <c:showCatName val="0"/>
              <c:showSerName val="0"/>
              <c:showPercent val="0"/>
              <c:showBubbleSize val="0"/>
            </c:dLbl>
            <c:dLbl>
              <c:idx val="2"/>
              <c:delete val="1"/>
            </c:dLbl>
            <c:dLbl>
              <c:idx val="3"/>
              <c:delete val="1"/>
            </c:dLbl>
            <c:dLbl>
              <c:idx val="4"/>
              <c:delete val="1"/>
            </c:dLbl>
            <c:dLbl>
              <c:idx val="5"/>
              <c:delete val="1"/>
            </c:dLbl>
            <c:dLbl>
              <c:idx val="6"/>
              <c:delete val="1"/>
            </c:dLbl>
            <c:dLbl>
              <c:idx val="7"/>
              <c:layout>
                <c:manualLayout>
                  <c:x val="0"/>
                  <c:y val="-6.2200956937799042E-2"/>
                </c:manualLayout>
              </c:layout>
              <c:showLegendKey val="0"/>
              <c:showVal val="1"/>
              <c:showCatName val="0"/>
              <c:showSerName val="0"/>
              <c:showPercent val="0"/>
              <c:showBubbleSize val="0"/>
            </c:dLbl>
            <c:dLbl>
              <c:idx val="8"/>
              <c:delete val="1"/>
            </c:dLbl>
            <c:dLbl>
              <c:idx val="9"/>
              <c:delete val="1"/>
            </c:dLbl>
            <c:dLbl>
              <c:idx val="10"/>
              <c:delete val="1"/>
            </c:dLbl>
            <c:dLbl>
              <c:idx val="11"/>
              <c:layout>
                <c:manualLayout>
                  <c:x val="1.0712912797364161E-16"/>
                  <c:y val="-2.8708133971291822E-2"/>
                </c:manualLayout>
              </c:layout>
              <c:showLegendKey val="0"/>
              <c:showVal val="1"/>
              <c:showCatName val="0"/>
              <c:showSerName val="0"/>
              <c:showPercent val="0"/>
              <c:showBubbleSize val="0"/>
            </c:dLbl>
            <c:dLbl>
              <c:idx val="12"/>
              <c:delete val="1"/>
            </c:dLbl>
            <c:showLegendKey val="0"/>
            <c:showVal val="1"/>
            <c:showCatName val="0"/>
            <c:showSerName val="0"/>
            <c:showPercent val="0"/>
            <c:showBubbleSize val="0"/>
            <c:showLeaderLines val="0"/>
          </c:dLbls>
          <c:cat>
            <c:strRef>
              <c:f>Chart!$A$2:$A$16</c:f>
              <c:strCache>
                <c:ptCount val="13"/>
                <c:pt idx="0">
                  <c:v>2014</c:v>
                </c:pt>
                <c:pt idx="1">
                  <c:v>Color</c:v>
                </c:pt>
                <c:pt idx="2">
                  <c:v>Mono-
chrome</c:v>
                </c:pt>
                <c:pt idx="3">
                  <c:v>Printer</c:v>
                </c:pt>
                <c:pt idx="4">
                  <c:v>OEM</c:v>
                </c:pt>
                <c:pt idx="5">
                  <c:v>Reconciling 
Items</c:v>
                </c:pt>
                <c:pt idx="6">
                  <c:v>2015</c:v>
                </c:pt>
                <c:pt idx="7">
                  <c:v>Color</c:v>
                </c:pt>
                <c:pt idx="8">
                  <c:v>Mono-
chrome</c:v>
                </c:pt>
                <c:pt idx="9">
                  <c:v>Printer</c:v>
                </c:pt>
                <c:pt idx="10">
                  <c:v>OEM</c:v>
                </c:pt>
                <c:pt idx="11">
                  <c:v>Reconciling 
Items</c:v>
                </c:pt>
                <c:pt idx="12">
                  <c:v>2016</c:v>
                </c:pt>
              </c:strCache>
            </c:strRef>
          </c:cat>
          <c:val>
            <c:numRef>
              <c:f>Chart!$C$2:$C$16</c:f>
              <c:numCache>
                <c:formatCode>_("$"* #,##0.0_);_("$"* \(#,##0.0\);_("$"* "-"??_);_(@_)</c:formatCode>
                <c:ptCount val="13"/>
                <c:pt idx="1">
                  <c:v>11.443</c:v>
                </c:pt>
                <c:pt idx="2">
                  <c:v>0</c:v>
                </c:pt>
                <c:pt idx="3">
                  <c:v>0</c:v>
                </c:pt>
                <c:pt idx="4">
                  <c:v>0</c:v>
                </c:pt>
                <c:pt idx="5">
                  <c:v>0</c:v>
                </c:pt>
                <c:pt idx="6">
                  <c:v>0</c:v>
                </c:pt>
                <c:pt idx="7">
                  <c:v>6.1749999999999998</c:v>
                </c:pt>
                <c:pt idx="8">
                  <c:v>0</c:v>
                </c:pt>
                <c:pt idx="9">
                  <c:v>0</c:v>
                </c:pt>
                <c:pt idx="10">
                  <c:v>0</c:v>
                </c:pt>
                <c:pt idx="11">
                  <c:v>0.47790526320318349</c:v>
                </c:pt>
                <c:pt idx="12">
                  <c:v>0</c:v>
                </c:pt>
              </c:numCache>
            </c:numRef>
          </c:val>
          <c:extLst xmlns:c16r2="http://schemas.microsoft.com/office/drawing/2015/06/chart">
            <c:ext xmlns:c16="http://schemas.microsoft.com/office/drawing/2014/chart" uri="{C3380CC4-5D6E-409C-BE32-E72D297353CC}">
              <c16:uniqueId val="{00000020-C931-4F97-B589-6DC3243A832B}"/>
            </c:ext>
          </c:extLst>
        </c:ser>
        <c:ser>
          <c:idx val="2"/>
          <c:order val="2"/>
          <c:tx>
            <c:strRef>
              <c:f>Chart!$D$1</c:f>
              <c:strCache>
                <c:ptCount val="1"/>
                <c:pt idx="0">
                  <c:v>Middle</c:v>
                </c:pt>
              </c:strCache>
            </c:strRef>
          </c:tx>
          <c:spPr>
            <a:solidFill>
              <a:schemeClr val="accent3"/>
            </a:solidFill>
            <a:ln w="9525">
              <a:noFill/>
            </a:ln>
          </c:spPr>
          <c:invertIfNegative val="0"/>
          <c:dPt>
            <c:idx val="1"/>
            <c:invertIfNegative val="0"/>
            <c:bubble3D val="0"/>
            <c:extLst xmlns:c16r2="http://schemas.microsoft.com/office/drawing/2015/06/chart">
              <c:ext xmlns:c16="http://schemas.microsoft.com/office/drawing/2014/chart" uri="{C3380CC4-5D6E-409C-BE32-E72D297353CC}">
                <c16:uniqueId val="{00000021-C931-4F97-B589-6DC3243A832B}"/>
              </c:ext>
            </c:extLst>
          </c:dPt>
          <c:dPt>
            <c:idx val="2"/>
            <c:invertIfNegative val="0"/>
            <c:bubble3D val="0"/>
          </c:dPt>
          <c:dPt>
            <c:idx val="3"/>
            <c:invertIfNegative val="0"/>
            <c:bubble3D val="0"/>
          </c:dPt>
          <c:dPt>
            <c:idx val="4"/>
            <c:invertIfNegative val="0"/>
            <c:bubble3D val="0"/>
          </c:dPt>
          <c:dPt>
            <c:idx val="5"/>
            <c:invertIfNegative val="0"/>
            <c:bubble3D val="0"/>
            <c:extLst xmlns:c16r2="http://schemas.microsoft.com/office/drawing/2015/06/chart">
              <c:ext xmlns:c16="http://schemas.microsoft.com/office/drawing/2014/chart" uri="{C3380CC4-5D6E-409C-BE32-E72D297353CC}">
                <c16:uniqueId val="{00000023-C931-4F97-B589-6DC3243A832B}"/>
              </c:ext>
            </c:extLst>
          </c:dPt>
          <c:dPt>
            <c:idx val="6"/>
            <c:invertIfNegative val="0"/>
            <c:bubble3D val="0"/>
            <c:extLst xmlns:c16r2="http://schemas.microsoft.com/office/drawing/2015/06/chart">
              <c:ext xmlns:c16="http://schemas.microsoft.com/office/drawing/2014/chart" uri="{C3380CC4-5D6E-409C-BE32-E72D297353CC}">
                <c16:uniqueId val="{00000024-C931-4F97-B589-6DC3243A832B}"/>
              </c:ext>
            </c:extLst>
          </c:dPt>
          <c:dPt>
            <c:idx val="7"/>
            <c:invertIfNegative val="0"/>
            <c:bubble3D val="0"/>
            <c:spPr>
              <a:solidFill>
                <a:schemeClr val="accent3"/>
              </a:solidFill>
              <a:ln w="9525">
                <a:solidFill>
                  <a:schemeClr val="bg1"/>
                </a:solidFill>
              </a:ln>
            </c:spPr>
            <c:extLst xmlns:c16r2="http://schemas.microsoft.com/office/drawing/2015/06/chart">
              <c:ext xmlns:c16="http://schemas.microsoft.com/office/drawing/2014/chart" uri="{C3380CC4-5D6E-409C-BE32-E72D297353CC}">
                <c16:uniqueId val="{00000025-C931-4F97-B589-6DC3243A832B}"/>
              </c:ext>
            </c:extLst>
          </c:dPt>
          <c:dPt>
            <c:idx val="8"/>
            <c:invertIfNegative val="0"/>
            <c:bubble3D val="0"/>
          </c:dPt>
          <c:dPt>
            <c:idx val="9"/>
            <c:invertIfNegative val="0"/>
            <c:bubble3D val="0"/>
            <c:extLst xmlns:c16r2="http://schemas.microsoft.com/office/drawing/2015/06/chart">
              <c:ext xmlns:c16="http://schemas.microsoft.com/office/drawing/2014/chart" uri="{C3380CC4-5D6E-409C-BE32-E72D297353CC}">
                <c16:uniqueId val="{00000027-C931-4F97-B589-6DC3243A832B}"/>
              </c:ext>
            </c:extLst>
          </c:dPt>
          <c:dPt>
            <c:idx val="10"/>
            <c:invertIfNegative val="0"/>
            <c:bubble3D val="0"/>
          </c:dPt>
          <c:dPt>
            <c:idx val="11"/>
            <c:invertIfNegative val="0"/>
            <c:bubble3D val="0"/>
          </c:dPt>
          <c:dPt>
            <c:idx val="12"/>
            <c:invertIfNegative val="0"/>
            <c:bubble3D val="0"/>
          </c:dPt>
          <c:dPt>
            <c:idx val="13"/>
            <c:invertIfNegative val="0"/>
            <c:bubble3D val="0"/>
          </c:dPt>
          <c:dPt>
            <c:idx val="14"/>
            <c:invertIfNegative val="0"/>
            <c:bubble3D val="0"/>
          </c:dPt>
          <c:dLbls>
            <c:dLbl>
              <c:idx val="1"/>
              <c:delete val="1"/>
            </c:dLbl>
            <c:dLbl>
              <c:idx val="2"/>
              <c:layout>
                <c:manualLayout>
                  <c:x val="-2.6782281993410404E-17"/>
                  <c:y val="0.10047846889952153"/>
                </c:manualLayout>
              </c:layout>
              <c:tx>
                <c:rich>
                  <a:bodyPr/>
                  <a:lstStyle/>
                  <a:p>
                    <a:r>
                      <a:rPr lang="en-US" dirty="0" smtClean="0"/>
                      <a:t>( </a:t>
                    </a:r>
                    <a:r>
                      <a:rPr lang="en-US" dirty="0"/>
                      <a:t>$13.8 </a:t>
                    </a:r>
                    <a:r>
                      <a:rPr lang="en-US" dirty="0" smtClean="0"/>
                      <a:t>)</a:t>
                    </a:r>
                    <a:endParaRPr lang="en-US" dirty="0"/>
                  </a:p>
                </c:rich>
              </c:tx>
              <c:showLegendKey val="0"/>
              <c:showVal val="1"/>
              <c:showCatName val="0"/>
              <c:showSerName val="0"/>
              <c:showPercent val="0"/>
              <c:showBubbleSize val="0"/>
            </c:dLbl>
            <c:dLbl>
              <c:idx val="3"/>
              <c:layout>
                <c:manualLayout>
                  <c:x val="0"/>
                  <c:y val="3.8277511961722487E-2"/>
                </c:manualLayout>
              </c:layout>
              <c:tx>
                <c:rich>
                  <a:bodyPr/>
                  <a:lstStyle/>
                  <a:p>
                    <a:r>
                      <a:rPr lang="en-US" dirty="0" smtClean="0"/>
                      <a:t>( </a:t>
                    </a:r>
                    <a:r>
                      <a:rPr lang="en-US" dirty="0"/>
                      <a:t>$2.1 </a:t>
                    </a:r>
                    <a:r>
                      <a:rPr lang="en-US" dirty="0" smtClean="0"/>
                      <a:t>)</a:t>
                    </a:r>
                    <a:endParaRPr lang="en-US" dirty="0"/>
                  </a:p>
                </c:rich>
              </c:tx>
              <c:showLegendKey val="0"/>
              <c:showVal val="1"/>
              <c:showCatName val="0"/>
              <c:showSerName val="0"/>
              <c:showPercent val="0"/>
              <c:showBubbleSize val="0"/>
            </c:dLbl>
            <c:dLbl>
              <c:idx val="4"/>
              <c:layout>
                <c:manualLayout>
                  <c:x val="0"/>
                  <c:y val="3.8277511961722445E-2"/>
                </c:manualLayout>
              </c:layout>
              <c:tx>
                <c:rich>
                  <a:bodyPr/>
                  <a:lstStyle/>
                  <a:p>
                    <a:r>
                      <a:rPr lang="en-US" dirty="0" smtClean="0"/>
                      <a:t>( </a:t>
                    </a:r>
                    <a:r>
                      <a:rPr lang="en-US" dirty="0"/>
                      <a:t>$1.7 </a:t>
                    </a:r>
                    <a:r>
                      <a:rPr lang="en-US" dirty="0" smtClean="0"/>
                      <a:t>)</a:t>
                    </a:r>
                    <a:endParaRPr lang="en-US" dirty="0"/>
                  </a:p>
                </c:rich>
              </c:tx>
              <c:showLegendKey val="0"/>
              <c:showVal val="1"/>
              <c:showCatName val="0"/>
              <c:showSerName val="0"/>
              <c:showPercent val="0"/>
              <c:showBubbleSize val="0"/>
            </c:dLbl>
            <c:dLbl>
              <c:idx val="5"/>
              <c:layout>
                <c:manualLayout>
                  <c:x val="0"/>
                  <c:y val="2.8708133971291867E-2"/>
                </c:manualLayout>
              </c:layout>
              <c:tx>
                <c:rich>
                  <a:bodyPr/>
                  <a:lstStyle/>
                  <a:p>
                    <a:r>
                      <a:rPr lang="en-US" dirty="0" smtClean="0"/>
                      <a:t>( </a:t>
                    </a:r>
                    <a:r>
                      <a:rPr lang="en-US" dirty="0"/>
                      <a:t>$0.7 </a:t>
                    </a:r>
                    <a:r>
                      <a:rPr lang="en-US" dirty="0" smtClean="0"/>
                      <a:t>)</a:t>
                    </a:r>
                    <a:endParaRPr lang="en-US" dirty="0"/>
                  </a:p>
                </c:rich>
              </c:tx>
              <c:showLegendKey val="0"/>
              <c:showVal val="1"/>
              <c:showCatName val="0"/>
              <c:showSerName val="0"/>
              <c:showPercent val="0"/>
              <c:showBubbleSize val="0"/>
            </c:dLbl>
            <c:dLbl>
              <c:idx val="6"/>
              <c:delete val="1"/>
            </c:dLbl>
            <c:dLbl>
              <c:idx val="7"/>
              <c:delete val="1"/>
            </c:dLbl>
            <c:dLbl>
              <c:idx val="8"/>
              <c:layout>
                <c:manualLayout>
                  <c:x val="0"/>
                  <c:y val="8.6124401913875603E-2"/>
                </c:manualLayout>
              </c:layout>
              <c:tx>
                <c:rich>
                  <a:bodyPr/>
                  <a:lstStyle/>
                  <a:p>
                    <a:r>
                      <a:rPr lang="en-US" dirty="0" smtClean="0"/>
                      <a:t>( </a:t>
                    </a:r>
                    <a:r>
                      <a:rPr lang="en-US" dirty="0"/>
                      <a:t>$11.6 </a:t>
                    </a:r>
                    <a:r>
                      <a:rPr lang="en-US" dirty="0" smtClean="0"/>
                      <a:t>)</a:t>
                    </a:r>
                    <a:endParaRPr lang="en-US" dirty="0"/>
                  </a:p>
                </c:rich>
              </c:tx>
              <c:showLegendKey val="0"/>
              <c:showVal val="1"/>
              <c:showCatName val="0"/>
              <c:showSerName val="0"/>
              <c:showPercent val="0"/>
              <c:showBubbleSize val="0"/>
            </c:dLbl>
            <c:dLbl>
              <c:idx val="9"/>
              <c:layout>
                <c:manualLayout>
                  <c:x val="0"/>
                  <c:y val="4.784688995215311E-2"/>
                </c:manualLayout>
              </c:layout>
              <c:tx>
                <c:rich>
                  <a:bodyPr/>
                  <a:lstStyle/>
                  <a:p>
                    <a:r>
                      <a:rPr lang="en-US" dirty="0" smtClean="0"/>
                      <a:t>( </a:t>
                    </a:r>
                    <a:r>
                      <a:rPr lang="en-US" dirty="0"/>
                      <a:t>$4.3 </a:t>
                    </a:r>
                    <a:r>
                      <a:rPr lang="en-US" dirty="0" smtClean="0"/>
                      <a:t>)</a:t>
                    </a:r>
                    <a:endParaRPr lang="en-US" dirty="0"/>
                  </a:p>
                </c:rich>
              </c:tx>
              <c:showLegendKey val="0"/>
              <c:showVal val="1"/>
              <c:showCatName val="0"/>
              <c:showSerName val="0"/>
              <c:showPercent val="0"/>
              <c:showBubbleSize val="0"/>
            </c:dLbl>
            <c:dLbl>
              <c:idx val="10"/>
              <c:layout>
                <c:manualLayout>
                  <c:x val="0"/>
                  <c:y val="4.3062200956937802E-2"/>
                </c:manualLayout>
              </c:layout>
              <c:tx>
                <c:rich>
                  <a:bodyPr/>
                  <a:lstStyle/>
                  <a:p>
                    <a:r>
                      <a:rPr lang="en-US" dirty="0" smtClean="0"/>
                      <a:t>( </a:t>
                    </a:r>
                    <a:r>
                      <a:rPr lang="en-US" dirty="0"/>
                      <a:t>$2.2 </a:t>
                    </a:r>
                    <a:r>
                      <a:rPr lang="en-US" dirty="0" smtClean="0"/>
                      <a:t>)</a:t>
                    </a:r>
                    <a:endParaRPr lang="en-US" dirty="0"/>
                  </a:p>
                </c:rich>
              </c:tx>
              <c:showLegendKey val="0"/>
              <c:showVal val="1"/>
              <c:showCatName val="0"/>
              <c:showSerName val="0"/>
              <c:showPercent val="0"/>
              <c:showBubbleSize val="0"/>
            </c:dLbl>
            <c:dLbl>
              <c:idx val="11"/>
              <c:delete val="1"/>
            </c:dLbl>
            <c:dLbl>
              <c:idx val="12"/>
              <c:delete val="1"/>
            </c:dLbl>
            <c:showLegendKey val="0"/>
            <c:showVal val="1"/>
            <c:showCatName val="0"/>
            <c:showSerName val="0"/>
            <c:showPercent val="0"/>
            <c:showBubbleSize val="0"/>
            <c:showLeaderLines val="0"/>
          </c:dLbls>
          <c:cat>
            <c:strRef>
              <c:f>Chart!$A$2:$A$16</c:f>
              <c:strCache>
                <c:ptCount val="13"/>
                <c:pt idx="0">
                  <c:v>2014</c:v>
                </c:pt>
                <c:pt idx="1">
                  <c:v>Color</c:v>
                </c:pt>
                <c:pt idx="2">
                  <c:v>Mono-
chrome</c:v>
                </c:pt>
                <c:pt idx="3">
                  <c:v>Printer</c:v>
                </c:pt>
                <c:pt idx="4">
                  <c:v>OEM</c:v>
                </c:pt>
                <c:pt idx="5">
                  <c:v>Reconciling 
Items</c:v>
                </c:pt>
                <c:pt idx="6">
                  <c:v>2015</c:v>
                </c:pt>
                <c:pt idx="7">
                  <c:v>Color</c:v>
                </c:pt>
                <c:pt idx="8">
                  <c:v>Mono-
chrome</c:v>
                </c:pt>
                <c:pt idx="9">
                  <c:v>Printer</c:v>
                </c:pt>
                <c:pt idx="10">
                  <c:v>OEM</c:v>
                </c:pt>
                <c:pt idx="11">
                  <c:v>Reconciling 
Items</c:v>
                </c:pt>
                <c:pt idx="12">
                  <c:v>2016</c:v>
                </c:pt>
              </c:strCache>
            </c:strRef>
          </c:cat>
          <c:val>
            <c:numRef>
              <c:f>Chart!$D$2:$D$16</c:f>
              <c:numCache>
                <c:formatCode>_("$"* #,##0.0_);_("$"* \(#,##0.0\);_("$"* "-"??_);_(@_)</c:formatCode>
                <c:ptCount val="13"/>
                <c:pt idx="1">
                  <c:v>0</c:v>
                </c:pt>
                <c:pt idx="2">
                  <c:v>13.847</c:v>
                </c:pt>
                <c:pt idx="3">
                  <c:v>2.121</c:v>
                </c:pt>
                <c:pt idx="4">
                  <c:v>1.738</c:v>
                </c:pt>
                <c:pt idx="5">
                  <c:v>0.69547646347021441</c:v>
                </c:pt>
                <c:pt idx="6">
                  <c:v>0</c:v>
                </c:pt>
                <c:pt idx="7">
                  <c:v>0</c:v>
                </c:pt>
                <c:pt idx="8">
                  <c:v>11.586</c:v>
                </c:pt>
                <c:pt idx="9">
                  <c:v>4.319</c:v>
                </c:pt>
                <c:pt idx="10">
                  <c:v>2.218</c:v>
                </c:pt>
                <c:pt idx="11">
                  <c:v>0</c:v>
                </c:pt>
                <c:pt idx="12">
                  <c:v>0</c:v>
                </c:pt>
              </c:numCache>
            </c:numRef>
          </c:val>
          <c:extLst xmlns:c16r2="http://schemas.microsoft.com/office/drawing/2015/06/chart">
            <c:ext xmlns:c16="http://schemas.microsoft.com/office/drawing/2014/chart" uri="{C3380CC4-5D6E-409C-BE32-E72D297353CC}">
              <c16:uniqueId val="{00000028-C931-4F97-B589-6DC3243A832B}"/>
            </c:ext>
          </c:extLst>
        </c:ser>
        <c:ser>
          <c:idx val="3"/>
          <c:order val="3"/>
          <c:tx>
            <c:strRef>
              <c:f>Chart!$E$1</c:f>
              <c:strCache>
                <c:ptCount val="1"/>
                <c:pt idx="0">
                  <c:v>Labels</c:v>
                </c:pt>
              </c:strCache>
            </c:strRef>
          </c:tx>
          <c:spPr>
            <a:noFill/>
          </c:spPr>
          <c:invertIfNegative val="0"/>
          <c:cat>
            <c:strRef>
              <c:f>Chart!$A$2:$A$16</c:f>
              <c:strCache>
                <c:ptCount val="13"/>
                <c:pt idx="0">
                  <c:v>2014</c:v>
                </c:pt>
                <c:pt idx="1">
                  <c:v>Color</c:v>
                </c:pt>
                <c:pt idx="2">
                  <c:v>Mono-
chrome</c:v>
                </c:pt>
                <c:pt idx="3">
                  <c:v>Printer</c:v>
                </c:pt>
                <c:pt idx="4">
                  <c:v>OEM</c:v>
                </c:pt>
                <c:pt idx="5">
                  <c:v>Reconciling 
Items</c:v>
                </c:pt>
                <c:pt idx="6">
                  <c:v>2015</c:v>
                </c:pt>
                <c:pt idx="7">
                  <c:v>Color</c:v>
                </c:pt>
                <c:pt idx="8">
                  <c:v>Mono-
chrome</c:v>
                </c:pt>
                <c:pt idx="9">
                  <c:v>Printer</c:v>
                </c:pt>
                <c:pt idx="10">
                  <c:v>OEM</c:v>
                </c:pt>
                <c:pt idx="11">
                  <c:v>Reconciling 
Items</c:v>
                </c:pt>
                <c:pt idx="12">
                  <c:v>2016</c:v>
                </c:pt>
              </c:strCache>
            </c:strRef>
          </c:cat>
          <c:val>
            <c:numRef>
              <c:f>Chart!$E$2:$E$16</c:f>
              <c:numCache>
                <c:formatCode>_("$"* #,##0.0_);_("$"* \(#,##0.0\);_("$"* "-"??_);_(@_)</c:formatCode>
                <c:ptCount val="13"/>
                <c:pt idx="0">
                  <c:v>0</c:v>
                </c:pt>
                <c:pt idx="1">
                  <c:v>11.443</c:v>
                </c:pt>
                <c:pt idx="2">
                  <c:v>-13.847</c:v>
                </c:pt>
                <c:pt idx="3">
                  <c:v>-2.121</c:v>
                </c:pt>
                <c:pt idx="4">
                  <c:v>-1.738</c:v>
                </c:pt>
                <c:pt idx="5">
                  <c:v>-0.69547646347021441</c:v>
                </c:pt>
                <c:pt idx="6">
                  <c:v>0</c:v>
                </c:pt>
                <c:pt idx="7">
                  <c:v>6.1749999999999998</c:v>
                </c:pt>
                <c:pt idx="8">
                  <c:v>-11.586</c:v>
                </c:pt>
                <c:pt idx="9">
                  <c:v>-4.319</c:v>
                </c:pt>
                <c:pt idx="10">
                  <c:v>-2.218</c:v>
                </c:pt>
                <c:pt idx="11">
                  <c:v>0.47790526320318349</c:v>
                </c:pt>
                <c:pt idx="12">
                  <c:v>0</c:v>
                </c:pt>
              </c:numCache>
            </c:numRef>
          </c:val>
          <c:extLst xmlns:c16r2="http://schemas.microsoft.com/office/drawing/2015/06/chart">
            <c:ext xmlns:c16="http://schemas.microsoft.com/office/drawing/2014/chart" uri="{C3380CC4-5D6E-409C-BE32-E72D297353CC}">
              <c16:uniqueId val="{00000029-C931-4F97-B589-6DC3243A832B}"/>
            </c:ext>
          </c:extLst>
        </c:ser>
        <c:dLbls>
          <c:showLegendKey val="0"/>
          <c:showVal val="0"/>
          <c:showCatName val="0"/>
          <c:showSerName val="0"/>
          <c:showPercent val="0"/>
          <c:showBubbleSize val="0"/>
        </c:dLbls>
        <c:gapWidth val="50"/>
        <c:overlap val="100"/>
        <c:axId val="411509120"/>
        <c:axId val="411510656"/>
      </c:barChart>
      <c:catAx>
        <c:axId val="411509120"/>
        <c:scaling>
          <c:orientation val="minMax"/>
        </c:scaling>
        <c:delete val="0"/>
        <c:axPos val="b"/>
        <c:numFmt formatCode="General" sourceLinked="0"/>
        <c:majorTickMark val="none"/>
        <c:minorTickMark val="none"/>
        <c:tickLblPos val="nextTo"/>
        <c:spPr>
          <a:ln w="3175">
            <a:solidFill>
              <a:srgbClr val="969696"/>
            </a:solidFill>
            <a:prstDash val="solid"/>
          </a:ln>
        </c:spPr>
        <c:txPr>
          <a:bodyPr/>
          <a:lstStyle/>
          <a:p>
            <a:pPr>
              <a:defRPr sz="700"/>
            </a:pPr>
            <a:endParaRPr lang="en-US"/>
          </a:p>
        </c:txPr>
        <c:crossAx val="411510656"/>
        <c:crosses val="autoZero"/>
        <c:auto val="1"/>
        <c:lblAlgn val="ctr"/>
        <c:lblOffset val="100"/>
        <c:noMultiLvlLbl val="0"/>
      </c:catAx>
      <c:valAx>
        <c:axId val="411510656"/>
        <c:scaling>
          <c:orientation val="minMax"/>
          <c:max val="250"/>
          <c:min val="180"/>
        </c:scaling>
        <c:delete val="0"/>
        <c:axPos val="l"/>
        <c:numFmt formatCode="&quot;$&quot;#,##0.0" sourceLinked="0"/>
        <c:majorTickMark val="none"/>
        <c:minorTickMark val="none"/>
        <c:tickLblPos val="nextTo"/>
        <c:spPr>
          <a:ln w="3175">
            <a:solidFill>
              <a:srgbClr val="969696"/>
            </a:solidFill>
            <a:prstDash val="solid"/>
          </a:ln>
        </c:spPr>
        <c:txPr>
          <a:bodyPr/>
          <a:lstStyle/>
          <a:p>
            <a:pPr>
              <a:defRPr sz="700"/>
            </a:pPr>
            <a:endParaRPr lang="en-US"/>
          </a:p>
        </c:txPr>
        <c:crossAx val="411509120"/>
        <c:crosses val="autoZero"/>
        <c:crossBetween val="between"/>
        <c:majorUnit val="10"/>
      </c:valAx>
      <c:spPr>
        <a:noFill/>
        <a:ln w="25400">
          <a:noFill/>
        </a:ln>
      </c:spPr>
    </c:plotArea>
    <c:plotVisOnly val="1"/>
    <c:dispBlanksAs val="gap"/>
    <c:showDLblsOverMax val="0"/>
  </c:chart>
  <c:spPr>
    <a:noFill/>
    <a:ln w="9525">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550343718230406E-2"/>
          <c:y val="0.12159895308607749"/>
          <c:w val="0.95444965628176959"/>
          <c:h val="0.67748106410246112"/>
        </c:manualLayout>
      </c:layout>
      <c:barChart>
        <c:barDir val="col"/>
        <c:grouping val="stacked"/>
        <c:varyColors val="0"/>
        <c:ser>
          <c:idx val="0"/>
          <c:order val="0"/>
          <c:tx>
            <c:strRef>
              <c:f>Chart!$B$1</c:f>
              <c:strCache>
                <c:ptCount val="1"/>
                <c:pt idx="0">
                  <c:v>Base</c:v>
                </c:pt>
              </c:strCache>
            </c:strRef>
          </c:tx>
          <c:spPr>
            <a:solidFill>
              <a:srgbClr val="7BA7D3"/>
            </a:solidFill>
            <a:ln w="9525">
              <a:noFill/>
            </a:ln>
          </c:spPr>
          <c:invertIfNegative val="0"/>
          <c:dPt>
            <c:idx val="0"/>
            <c:invertIfNegative val="0"/>
            <c:bubble3D val="0"/>
            <c:spPr>
              <a:solidFill>
                <a:schemeClr val="accent1"/>
              </a:solidFill>
              <a:ln w="9525">
                <a:noFill/>
              </a:ln>
            </c:spPr>
            <c:extLst xmlns:c16r2="http://schemas.microsoft.com/office/drawing/2015/06/chart">
              <c:ext xmlns:c16="http://schemas.microsoft.com/office/drawing/2014/chart" uri="{C3380CC4-5D6E-409C-BE32-E72D297353CC}">
                <c16:uniqueId val="{00000001-C931-4F97-B589-6DC3243A832B}"/>
              </c:ext>
            </c:extLst>
          </c:dPt>
          <c:dPt>
            <c:idx val="1"/>
            <c:invertIfNegative val="0"/>
            <c:bubble3D val="0"/>
            <c:spPr>
              <a:noFill/>
              <a:ln w="9525">
                <a:noFill/>
              </a:ln>
            </c:spPr>
            <c:extLst xmlns:c16r2="http://schemas.microsoft.com/office/drawing/2015/06/chart">
              <c:ext xmlns:c16="http://schemas.microsoft.com/office/drawing/2014/chart" uri="{C3380CC4-5D6E-409C-BE32-E72D297353CC}">
                <c16:uniqueId val="{00000003-C931-4F97-B589-6DC3243A832B}"/>
              </c:ext>
            </c:extLst>
          </c:dPt>
          <c:dPt>
            <c:idx val="2"/>
            <c:invertIfNegative val="0"/>
            <c:bubble3D val="0"/>
            <c:spPr>
              <a:noFill/>
              <a:ln w="9525">
                <a:noFill/>
              </a:ln>
            </c:spPr>
            <c:extLst xmlns:c16r2="http://schemas.microsoft.com/office/drawing/2015/06/chart">
              <c:ext xmlns:c16="http://schemas.microsoft.com/office/drawing/2014/chart" uri="{C3380CC4-5D6E-409C-BE32-E72D297353CC}">
                <c16:uniqueId val="{00000005-C931-4F97-B589-6DC3243A832B}"/>
              </c:ext>
            </c:extLst>
          </c:dPt>
          <c:dPt>
            <c:idx val="3"/>
            <c:invertIfNegative val="0"/>
            <c:bubble3D val="0"/>
            <c:spPr>
              <a:noFill/>
              <a:ln w="9525">
                <a:noFill/>
              </a:ln>
            </c:spPr>
            <c:extLst xmlns:c16r2="http://schemas.microsoft.com/office/drawing/2015/06/chart">
              <c:ext xmlns:c16="http://schemas.microsoft.com/office/drawing/2014/chart" uri="{C3380CC4-5D6E-409C-BE32-E72D297353CC}">
                <c16:uniqueId val="{00000007-C931-4F97-B589-6DC3243A832B}"/>
              </c:ext>
            </c:extLst>
          </c:dPt>
          <c:dPt>
            <c:idx val="4"/>
            <c:invertIfNegative val="0"/>
            <c:bubble3D val="0"/>
            <c:spPr>
              <a:noFill/>
              <a:ln w="9525">
                <a:noFill/>
              </a:ln>
            </c:spPr>
            <c:extLst xmlns:c16r2="http://schemas.microsoft.com/office/drawing/2015/06/chart">
              <c:ext xmlns:c16="http://schemas.microsoft.com/office/drawing/2014/chart" uri="{C3380CC4-5D6E-409C-BE32-E72D297353CC}">
                <c16:uniqueId val="{00000009-C931-4F97-B589-6DC3243A832B}"/>
              </c:ext>
            </c:extLst>
          </c:dPt>
          <c:dPt>
            <c:idx val="5"/>
            <c:invertIfNegative val="0"/>
            <c:bubble3D val="0"/>
            <c:spPr>
              <a:noFill/>
              <a:ln w="9525">
                <a:noFill/>
              </a:ln>
            </c:spPr>
            <c:extLst xmlns:c16r2="http://schemas.microsoft.com/office/drawing/2015/06/chart">
              <c:ext xmlns:c16="http://schemas.microsoft.com/office/drawing/2014/chart" uri="{C3380CC4-5D6E-409C-BE32-E72D297353CC}">
                <c16:uniqueId val="{0000000B-C931-4F97-B589-6DC3243A832B}"/>
              </c:ext>
            </c:extLst>
          </c:dPt>
          <c:dPt>
            <c:idx val="6"/>
            <c:invertIfNegative val="0"/>
            <c:bubble3D val="0"/>
            <c:spPr>
              <a:noFill/>
              <a:ln w="9525">
                <a:noFill/>
              </a:ln>
            </c:spPr>
            <c:extLst xmlns:c16r2="http://schemas.microsoft.com/office/drawing/2015/06/chart">
              <c:ext xmlns:c16="http://schemas.microsoft.com/office/drawing/2014/chart" uri="{C3380CC4-5D6E-409C-BE32-E72D297353CC}">
                <c16:uniqueId val="{0000000D-C931-4F97-B589-6DC3243A832B}"/>
              </c:ext>
            </c:extLst>
          </c:dPt>
          <c:dPt>
            <c:idx val="7"/>
            <c:invertIfNegative val="0"/>
            <c:bubble3D val="0"/>
            <c:spPr>
              <a:solidFill>
                <a:schemeClr val="accent1"/>
              </a:solidFill>
              <a:ln w="9525">
                <a:noFill/>
              </a:ln>
            </c:spPr>
            <c:extLst xmlns:c16r2="http://schemas.microsoft.com/office/drawing/2015/06/chart">
              <c:ext xmlns:c16="http://schemas.microsoft.com/office/drawing/2014/chart" uri="{C3380CC4-5D6E-409C-BE32-E72D297353CC}">
                <c16:uniqueId val="{0000000F-C931-4F97-B589-6DC3243A832B}"/>
              </c:ext>
            </c:extLst>
          </c:dPt>
          <c:dPt>
            <c:idx val="8"/>
            <c:invertIfNegative val="0"/>
            <c:bubble3D val="0"/>
            <c:spPr>
              <a:noFill/>
              <a:ln w="9525">
                <a:noFill/>
              </a:ln>
            </c:spPr>
            <c:extLst xmlns:c16r2="http://schemas.microsoft.com/office/drawing/2015/06/chart">
              <c:ext xmlns:c16="http://schemas.microsoft.com/office/drawing/2014/chart" uri="{C3380CC4-5D6E-409C-BE32-E72D297353CC}">
                <c16:uniqueId val="{00000011-C931-4F97-B589-6DC3243A832B}"/>
              </c:ext>
            </c:extLst>
          </c:dPt>
          <c:dPt>
            <c:idx val="9"/>
            <c:invertIfNegative val="0"/>
            <c:bubble3D val="0"/>
            <c:spPr>
              <a:noFill/>
              <a:ln w="9525">
                <a:noFill/>
              </a:ln>
            </c:spPr>
            <c:extLst xmlns:c16r2="http://schemas.microsoft.com/office/drawing/2015/06/chart">
              <c:ext xmlns:c16="http://schemas.microsoft.com/office/drawing/2014/chart" uri="{C3380CC4-5D6E-409C-BE32-E72D297353CC}">
                <c16:uniqueId val="{00000013-C931-4F97-B589-6DC3243A832B}"/>
              </c:ext>
            </c:extLst>
          </c:dPt>
          <c:dPt>
            <c:idx val="10"/>
            <c:invertIfNegative val="0"/>
            <c:bubble3D val="0"/>
            <c:spPr>
              <a:solidFill>
                <a:schemeClr val="bg1"/>
              </a:solidFill>
              <a:ln w="9525">
                <a:noFill/>
              </a:ln>
            </c:spPr>
            <c:extLst xmlns:c16r2="http://schemas.microsoft.com/office/drawing/2015/06/chart">
              <c:ext xmlns:c16="http://schemas.microsoft.com/office/drawing/2014/chart" uri="{C3380CC4-5D6E-409C-BE32-E72D297353CC}">
                <c16:uniqueId val="{00000015-C931-4F97-B589-6DC3243A832B}"/>
              </c:ext>
            </c:extLst>
          </c:dPt>
          <c:dPt>
            <c:idx val="11"/>
            <c:invertIfNegative val="0"/>
            <c:bubble3D val="0"/>
            <c:spPr>
              <a:noFill/>
              <a:ln w="9525">
                <a:noFill/>
              </a:ln>
            </c:spPr>
          </c:dPt>
          <c:dPt>
            <c:idx val="12"/>
            <c:invertIfNegative val="0"/>
            <c:bubble3D val="0"/>
            <c:spPr>
              <a:noFill/>
              <a:ln w="9525">
                <a:noFill/>
              </a:ln>
            </c:spPr>
          </c:dPt>
          <c:dPt>
            <c:idx val="13"/>
            <c:invertIfNegative val="0"/>
            <c:bubble3D val="0"/>
            <c:spPr>
              <a:noFill/>
              <a:ln w="9525">
                <a:noFill/>
              </a:ln>
            </c:spPr>
          </c:dPt>
          <c:dPt>
            <c:idx val="14"/>
            <c:invertIfNegative val="0"/>
            <c:bubble3D val="0"/>
            <c:spPr>
              <a:solidFill>
                <a:schemeClr val="accent1"/>
              </a:solidFill>
              <a:ln w="9525">
                <a:noFill/>
              </a:ln>
            </c:spPr>
          </c:dPt>
          <c:dPt>
            <c:idx val="15"/>
            <c:invertIfNegative val="0"/>
            <c:bubble3D val="0"/>
            <c:spPr>
              <a:noFill/>
              <a:ln w="9525">
                <a:noFill/>
              </a:ln>
            </c:spPr>
          </c:dPt>
          <c:dPt>
            <c:idx val="16"/>
            <c:invertIfNegative val="0"/>
            <c:bubble3D val="0"/>
            <c:spPr>
              <a:solidFill>
                <a:schemeClr val="accent1"/>
              </a:solidFill>
              <a:ln w="9525">
                <a:noFill/>
              </a:ln>
            </c:spPr>
          </c:dPt>
          <c:dLbls>
            <c:dLbl>
              <c:idx val="0"/>
              <c:layout>
                <c:manualLayout>
                  <c:x val="-1.1502902527394737E-7"/>
                  <c:y val="-0.31850129977771913"/>
                </c:manualLayout>
              </c:layout>
              <c:numFmt formatCode="&quot;$&quot;#,##0.0" sourceLinked="0"/>
              <c:spPr/>
              <c:txPr>
                <a:bodyPr/>
                <a:lstStyle/>
                <a:p>
                  <a:pPr>
                    <a:defRPr b="1"/>
                  </a:pPr>
                  <a:endParaRPr lang="en-US"/>
                </a:p>
              </c:txPr>
              <c:showLegendKey val="0"/>
              <c:showVal val="1"/>
              <c:showCatName val="0"/>
              <c:showSerName val="0"/>
              <c:showPercent val="0"/>
              <c:showBubbleSize val="0"/>
            </c:dLbl>
            <c:dLbl>
              <c:idx val="1"/>
              <c:delete val="1"/>
            </c:dLbl>
            <c:dLbl>
              <c:idx val="2"/>
              <c:delete val="1"/>
            </c:dLbl>
            <c:dLbl>
              <c:idx val="3"/>
              <c:delete val="1"/>
            </c:dLbl>
            <c:dLbl>
              <c:idx val="4"/>
              <c:delete val="1"/>
            </c:dLbl>
            <c:dLbl>
              <c:idx val="5"/>
              <c:delete val="1"/>
            </c:dLbl>
            <c:dLbl>
              <c:idx val="6"/>
              <c:delete val="1"/>
            </c:dLbl>
            <c:dLbl>
              <c:idx val="7"/>
              <c:layout>
                <c:manualLayout>
                  <c:x val="-1.4608686209791318E-3"/>
                  <c:y val="-0.22009569377990432"/>
                </c:manualLayout>
              </c:layout>
              <c:numFmt formatCode="&quot;$&quot;#,##0.0" sourceLinked="0"/>
              <c:spPr/>
              <c:txPr>
                <a:bodyPr/>
                <a:lstStyle/>
                <a:p>
                  <a:pPr>
                    <a:defRPr b="1"/>
                  </a:pPr>
                  <a:endParaRPr lang="en-US"/>
                </a:p>
              </c:txPr>
              <c:showLegendKey val="0"/>
              <c:showVal val="1"/>
              <c:showCatName val="0"/>
              <c:showSerName val="0"/>
              <c:showPercent val="0"/>
              <c:showBubbleSize val="0"/>
            </c:dLbl>
            <c:dLbl>
              <c:idx val="8"/>
              <c:delete val="1"/>
            </c:dLbl>
            <c:dLbl>
              <c:idx val="9"/>
              <c:delete val="1"/>
            </c:dLbl>
            <c:dLbl>
              <c:idx val="10"/>
              <c:delete val="1"/>
            </c:dLbl>
            <c:dLbl>
              <c:idx val="11"/>
              <c:delete val="1"/>
            </c:dLbl>
            <c:dLbl>
              <c:idx val="12"/>
              <c:delete val="1"/>
            </c:dLbl>
            <c:dLbl>
              <c:idx val="13"/>
              <c:delete val="1"/>
            </c:dLbl>
            <c:dLbl>
              <c:idx val="14"/>
              <c:layout>
                <c:manualLayout>
                  <c:x val="0"/>
                  <c:y val="-0.14832535885167464"/>
                </c:manualLayout>
              </c:layout>
              <c:numFmt formatCode="&quot;$&quot;#,##0.0" sourceLinked="0"/>
              <c:spPr/>
              <c:txPr>
                <a:bodyPr/>
                <a:lstStyle/>
                <a:p>
                  <a:pPr>
                    <a:defRPr b="1"/>
                  </a:pPr>
                  <a:endParaRPr lang="en-US"/>
                </a:p>
              </c:txPr>
              <c:showLegendKey val="0"/>
              <c:showVal val="1"/>
              <c:showCatName val="0"/>
              <c:showSerName val="0"/>
              <c:showPercent val="0"/>
              <c:showBubbleSize val="0"/>
            </c:dLbl>
            <c:dLbl>
              <c:idx val="15"/>
              <c:delete val="1"/>
            </c:dLbl>
            <c:dLbl>
              <c:idx val="16"/>
              <c:layout>
                <c:manualLayout>
                  <c:x val="2.9217372419583706E-3"/>
                  <c:y val="-0.14354066985645933"/>
                </c:manualLayout>
              </c:layout>
              <c:numFmt formatCode="&quot;$&quot;#,##0.0" sourceLinked="0"/>
              <c:spPr/>
              <c:txPr>
                <a:bodyPr/>
                <a:lstStyle/>
                <a:p>
                  <a:pPr>
                    <a:defRPr b="1"/>
                  </a:pPr>
                  <a:endParaRPr lang="en-US"/>
                </a:p>
              </c:txPr>
              <c:showLegendKey val="0"/>
              <c:showVal val="1"/>
              <c:showCatName val="0"/>
              <c:showSerName val="0"/>
              <c:showPercent val="0"/>
              <c:showBubbleSize val="0"/>
            </c:dLbl>
            <c:numFmt formatCode="&quot;$&quot;#,##0.0" sourceLinked="0"/>
            <c:showLegendKey val="0"/>
            <c:showVal val="1"/>
            <c:showCatName val="0"/>
            <c:showSerName val="0"/>
            <c:showPercent val="0"/>
            <c:showBubbleSize val="0"/>
            <c:showLeaderLines val="0"/>
          </c:dLbls>
          <c:cat>
            <c:strRef>
              <c:f>Chart!$A$2:$A$16</c:f>
              <c:strCache>
                <c:ptCount val="15"/>
                <c:pt idx="0">
                  <c:v>2014</c:v>
                </c:pt>
                <c:pt idx="1">
                  <c:v>EAME</c:v>
                </c:pt>
                <c:pt idx="2">
                  <c:v>NABU</c:v>
                </c:pt>
                <c:pt idx="3">
                  <c:v>LABU</c:v>
                </c:pt>
                <c:pt idx="4">
                  <c:v>APBU</c:v>
                </c:pt>
                <c:pt idx="5">
                  <c:v>FX</c:v>
                </c:pt>
                <c:pt idx="6">
                  <c:v>Reconciling
Items</c:v>
                </c:pt>
                <c:pt idx="7">
                  <c:v>2015</c:v>
                </c:pt>
                <c:pt idx="8">
                  <c:v>EAME</c:v>
                </c:pt>
                <c:pt idx="9">
                  <c:v>NABU</c:v>
                </c:pt>
                <c:pt idx="10">
                  <c:v>LABU</c:v>
                </c:pt>
                <c:pt idx="11">
                  <c:v>APBU</c:v>
                </c:pt>
                <c:pt idx="12">
                  <c:v>FX</c:v>
                </c:pt>
                <c:pt idx="13">
                  <c:v>Reconciling
Items</c:v>
                </c:pt>
                <c:pt idx="14">
                  <c:v>2016</c:v>
                </c:pt>
              </c:strCache>
            </c:strRef>
          </c:cat>
          <c:val>
            <c:numRef>
              <c:f>Chart!$B$2:$B$16</c:f>
              <c:numCache>
                <c:formatCode>_("$"* #,##0.00_);_("$"* \(#,##0.00\);_("$"* "-"??_);_(@_)</c:formatCode>
                <c:ptCount val="15"/>
                <c:pt idx="0">
                  <c:v>235.56134657250772</c:v>
                </c:pt>
                <c:pt idx="1">
                  <c:v>235.56134657250772</c:v>
                </c:pt>
                <c:pt idx="2">
                  <c:v>239.07834657250771</c:v>
                </c:pt>
                <c:pt idx="3">
                  <c:v>229.45234657250771</c:v>
                </c:pt>
                <c:pt idx="4">
                  <c:v>228.4203465725077</c:v>
                </c:pt>
                <c:pt idx="5">
                  <c:v>211.97934657250769</c:v>
                </c:pt>
                <c:pt idx="6">
                  <c:v>211.97934657250769</c:v>
                </c:pt>
                <c:pt idx="7">
                  <c:v>212.16123088823389</c:v>
                </c:pt>
                <c:pt idx="8">
                  <c:v>207.6222308882339</c:v>
                </c:pt>
                <c:pt idx="9">
                  <c:v>205.65023088823389</c:v>
                </c:pt>
                <c:pt idx="10">
                  <c:v>205.65023088823389</c:v>
                </c:pt>
                <c:pt idx="11">
                  <c:v>200.54223088823389</c:v>
                </c:pt>
                <c:pt idx="12">
                  <c:v>198.31623088823389</c:v>
                </c:pt>
                <c:pt idx="13">
                  <c:v>198.31623088823389</c:v>
                </c:pt>
                <c:pt idx="14">
                  <c:v>198.463897385514</c:v>
                </c:pt>
              </c:numCache>
            </c:numRef>
          </c:val>
          <c:extLst xmlns:c16r2="http://schemas.microsoft.com/office/drawing/2015/06/chart">
            <c:ext xmlns:c16="http://schemas.microsoft.com/office/drawing/2014/chart" uri="{C3380CC4-5D6E-409C-BE32-E72D297353CC}">
              <c16:uniqueId val="{00000016-C931-4F97-B589-6DC3243A832B}"/>
            </c:ext>
          </c:extLst>
        </c:ser>
        <c:ser>
          <c:idx val="1"/>
          <c:order val="1"/>
          <c:tx>
            <c:strRef>
              <c:f>Chart!$C$1</c:f>
              <c:strCache>
                <c:ptCount val="1"/>
                <c:pt idx="0">
                  <c:v>Column1</c:v>
                </c:pt>
              </c:strCache>
            </c:strRef>
          </c:tx>
          <c:spPr>
            <a:solidFill>
              <a:schemeClr val="tx2"/>
            </a:solidFill>
            <a:ln w="9525">
              <a:noFill/>
            </a:ln>
          </c:spPr>
          <c:invertIfNegative val="0"/>
          <c:dPt>
            <c:idx val="1"/>
            <c:invertIfNegative val="0"/>
            <c:bubble3D val="0"/>
            <c:spPr>
              <a:solidFill>
                <a:schemeClr val="accent2"/>
              </a:solidFill>
              <a:ln w="9525">
                <a:noFill/>
              </a:ln>
            </c:spPr>
          </c:dPt>
          <c:dPt>
            <c:idx val="10"/>
            <c:invertIfNegative val="0"/>
            <c:bubble3D val="0"/>
            <c:spPr>
              <a:solidFill>
                <a:schemeClr val="accent2"/>
              </a:solidFill>
              <a:ln w="9525">
                <a:noFill/>
              </a:ln>
            </c:spPr>
          </c:dPt>
          <c:dPt>
            <c:idx val="11"/>
            <c:invertIfNegative val="0"/>
            <c:bubble3D val="0"/>
            <c:spPr>
              <a:solidFill>
                <a:schemeClr val="accent2"/>
              </a:solidFill>
              <a:ln w="9525">
                <a:noFill/>
              </a:ln>
            </c:spPr>
          </c:dPt>
          <c:dPt>
            <c:idx val="13"/>
            <c:invertIfNegative val="0"/>
            <c:bubble3D val="0"/>
            <c:spPr>
              <a:solidFill>
                <a:schemeClr val="accent2"/>
              </a:solidFill>
              <a:ln w="9525">
                <a:noFill/>
              </a:ln>
            </c:spPr>
          </c:dPt>
          <c:dPt>
            <c:idx val="15"/>
            <c:invertIfNegative val="0"/>
            <c:bubble3D val="0"/>
            <c:spPr>
              <a:solidFill>
                <a:schemeClr val="accent6"/>
              </a:solidFill>
              <a:ln w="9525">
                <a:noFill/>
              </a:ln>
            </c:spPr>
          </c:dPt>
          <c:cat>
            <c:strRef>
              <c:f>Chart!$A$2:$A$16</c:f>
              <c:strCache>
                <c:ptCount val="15"/>
                <c:pt idx="0">
                  <c:v>2014</c:v>
                </c:pt>
                <c:pt idx="1">
                  <c:v>EAME</c:v>
                </c:pt>
                <c:pt idx="2">
                  <c:v>NABU</c:v>
                </c:pt>
                <c:pt idx="3">
                  <c:v>LABU</c:v>
                </c:pt>
                <c:pt idx="4">
                  <c:v>APBU</c:v>
                </c:pt>
                <c:pt idx="5">
                  <c:v>FX</c:v>
                </c:pt>
                <c:pt idx="6">
                  <c:v>Reconciling
Items</c:v>
                </c:pt>
                <c:pt idx="7">
                  <c:v>2015</c:v>
                </c:pt>
                <c:pt idx="8">
                  <c:v>EAME</c:v>
                </c:pt>
                <c:pt idx="9">
                  <c:v>NABU</c:v>
                </c:pt>
                <c:pt idx="10">
                  <c:v>LABU</c:v>
                </c:pt>
                <c:pt idx="11">
                  <c:v>APBU</c:v>
                </c:pt>
                <c:pt idx="12">
                  <c:v>FX</c:v>
                </c:pt>
                <c:pt idx="13">
                  <c:v>Reconciling
Items</c:v>
                </c:pt>
                <c:pt idx="14">
                  <c:v>2016</c:v>
                </c:pt>
              </c:strCache>
            </c:strRef>
          </c:cat>
          <c:val>
            <c:numRef>
              <c:f>Chart!$C$2:$C$16</c:f>
              <c:numCache>
                <c:formatCode>_("$"* #,##0.0_);_("$"* \(#,##0.0\);_("$"* "-"??_);_(@_)</c:formatCode>
                <c:ptCount val="15"/>
                <c:pt idx="1">
                  <c:v>5.64</c:v>
                </c:pt>
                <c:pt idx="2">
                  <c:v>0</c:v>
                </c:pt>
                <c:pt idx="3">
                  <c:v>0</c:v>
                </c:pt>
                <c:pt idx="4">
                  <c:v>0</c:v>
                </c:pt>
                <c:pt idx="5">
                  <c:v>0</c:v>
                </c:pt>
                <c:pt idx="6">
                  <c:v>0.18188431572619379</c:v>
                </c:pt>
                <c:pt idx="8">
                  <c:v>0</c:v>
                </c:pt>
                <c:pt idx="9">
                  <c:v>0</c:v>
                </c:pt>
                <c:pt idx="11">
                  <c:v>0</c:v>
                </c:pt>
                <c:pt idx="12">
                  <c:v>0</c:v>
                </c:pt>
                <c:pt idx="13">
                  <c:v>0.14766649728011316</c:v>
                </c:pt>
                <c:pt idx="14">
                  <c:v>0</c:v>
                </c:pt>
              </c:numCache>
            </c:numRef>
          </c:val>
          <c:extLst xmlns:c16r2="http://schemas.microsoft.com/office/drawing/2015/06/chart">
            <c:ext xmlns:c16="http://schemas.microsoft.com/office/drawing/2014/chart" uri="{C3380CC4-5D6E-409C-BE32-E72D297353CC}">
              <c16:uniqueId val="{00000020-C931-4F97-B589-6DC3243A832B}"/>
            </c:ext>
          </c:extLst>
        </c:ser>
        <c:ser>
          <c:idx val="2"/>
          <c:order val="2"/>
          <c:tx>
            <c:strRef>
              <c:f>Chart!$D$1</c:f>
              <c:strCache>
                <c:ptCount val="1"/>
                <c:pt idx="0">
                  <c:v>Middle</c:v>
                </c:pt>
              </c:strCache>
            </c:strRef>
          </c:tx>
          <c:spPr>
            <a:noFill/>
            <a:ln w="9525">
              <a:noFill/>
            </a:ln>
          </c:spPr>
          <c:invertIfNegative val="0"/>
          <c:dPt>
            <c:idx val="1"/>
            <c:invertIfNegative val="0"/>
            <c:bubble3D val="0"/>
            <c:spPr>
              <a:solidFill>
                <a:schemeClr val="accent2"/>
              </a:solidFill>
              <a:ln w="9525">
                <a:noFill/>
              </a:ln>
            </c:spPr>
            <c:extLst xmlns:c16r2="http://schemas.microsoft.com/office/drawing/2015/06/chart">
              <c:ext xmlns:c16="http://schemas.microsoft.com/office/drawing/2014/chart" uri="{C3380CC4-5D6E-409C-BE32-E72D297353CC}">
                <c16:uniqueId val="{00000021-C931-4F97-B589-6DC3243A832B}"/>
              </c:ext>
            </c:extLst>
          </c:dPt>
          <c:dPt>
            <c:idx val="2"/>
            <c:invertIfNegative val="0"/>
            <c:bubble3D val="0"/>
            <c:spPr>
              <a:solidFill>
                <a:schemeClr val="accent3"/>
              </a:solidFill>
              <a:ln w="9525">
                <a:noFill/>
              </a:ln>
            </c:spPr>
          </c:dPt>
          <c:dPt>
            <c:idx val="3"/>
            <c:invertIfNegative val="0"/>
            <c:bubble3D val="0"/>
            <c:spPr>
              <a:solidFill>
                <a:schemeClr val="accent3"/>
              </a:solidFill>
              <a:ln w="9525">
                <a:noFill/>
              </a:ln>
            </c:spPr>
          </c:dPt>
          <c:dPt>
            <c:idx val="4"/>
            <c:invertIfNegative val="0"/>
            <c:bubble3D val="0"/>
            <c:spPr>
              <a:solidFill>
                <a:schemeClr val="accent3"/>
              </a:solidFill>
              <a:ln w="9525">
                <a:noFill/>
              </a:ln>
            </c:spPr>
          </c:dPt>
          <c:dPt>
            <c:idx val="5"/>
            <c:invertIfNegative val="0"/>
            <c:bubble3D val="0"/>
            <c:spPr>
              <a:solidFill>
                <a:schemeClr val="accent3"/>
              </a:solidFill>
              <a:ln w="9525">
                <a:noFill/>
              </a:ln>
            </c:spPr>
            <c:extLst xmlns:c16r2="http://schemas.microsoft.com/office/drawing/2015/06/chart">
              <c:ext xmlns:c16="http://schemas.microsoft.com/office/drawing/2014/chart" uri="{C3380CC4-5D6E-409C-BE32-E72D297353CC}">
                <c16:uniqueId val="{00000023-C931-4F97-B589-6DC3243A832B}"/>
              </c:ext>
            </c:extLst>
          </c:dPt>
          <c:dPt>
            <c:idx val="6"/>
            <c:invertIfNegative val="0"/>
            <c:bubble3D val="0"/>
            <c:spPr>
              <a:solidFill>
                <a:schemeClr val="accent3"/>
              </a:solidFill>
              <a:ln w="9525">
                <a:noFill/>
              </a:ln>
            </c:spPr>
            <c:extLst xmlns:c16r2="http://schemas.microsoft.com/office/drawing/2015/06/chart">
              <c:ext xmlns:c16="http://schemas.microsoft.com/office/drawing/2014/chart" uri="{C3380CC4-5D6E-409C-BE32-E72D297353CC}">
                <c16:uniqueId val="{00000024-C931-4F97-B589-6DC3243A832B}"/>
              </c:ext>
            </c:extLst>
          </c:dPt>
          <c:dPt>
            <c:idx val="7"/>
            <c:invertIfNegative val="0"/>
            <c:bubble3D val="0"/>
            <c:spPr>
              <a:solidFill>
                <a:schemeClr val="accent6"/>
              </a:solidFill>
              <a:ln w="9525">
                <a:solidFill>
                  <a:schemeClr val="bg1"/>
                </a:solidFill>
              </a:ln>
            </c:spPr>
            <c:extLst xmlns:c16r2="http://schemas.microsoft.com/office/drawing/2015/06/chart">
              <c:ext xmlns:c16="http://schemas.microsoft.com/office/drawing/2014/chart" uri="{C3380CC4-5D6E-409C-BE32-E72D297353CC}">
                <c16:uniqueId val="{00000025-C931-4F97-B589-6DC3243A832B}"/>
              </c:ext>
            </c:extLst>
          </c:dPt>
          <c:dPt>
            <c:idx val="8"/>
            <c:invertIfNegative val="0"/>
            <c:bubble3D val="0"/>
            <c:spPr>
              <a:solidFill>
                <a:schemeClr val="accent3"/>
              </a:solidFill>
              <a:ln w="9525">
                <a:noFill/>
              </a:ln>
            </c:spPr>
          </c:dPt>
          <c:dPt>
            <c:idx val="9"/>
            <c:invertIfNegative val="0"/>
            <c:bubble3D val="0"/>
            <c:spPr>
              <a:solidFill>
                <a:schemeClr val="accent3"/>
              </a:solidFill>
              <a:ln w="9525">
                <a:noFill/>
              </a:ln>
            </c:spPr>
            <c:extLst xmlns:c16r2="http://schemas.microsoft.com/office/drawing/2015/06/chart">
              <c:ext xmlns:c16="http://schemas.microsoft.com/office/drawing/2014/chart" uri="{C3380CC4-5D6E-409C-BE32-E72D297353CC}">
                <c16:uniqueId val="{00000027-C931-4F97-B589-6DC3243A832B}"/>
              </c:ext>
            </c:extLst>
          </c:dPt>
          <c:dPt>
            <c:idx val="10"/>
            <c:invertIfNegative val="0"/>
            <c:bubble3D val="0"/>
            <c:spPr>
              <a:solidFill>
                <a:schemeClr val="accent3"/>
              </a:solidFill>
              <a:ln w="9525">
                <a:noFill/>
              </a:ln>
            </c:spPr>
          </c:dPt>
          <c:dPt>
            <c:idx val="11"/>
            <c:invertIfNegative val="0"/>
            <c:bubble3D val="0"/>
            <c:spPr>
              <a:solidFill>
                <a:schemeClr val="accent3"/>
              </a:solidFill>
              <a:ln w="9525">
                <a:noFill/>
              </a:ln>
            </c:spPr>
          </c:dPt>
          <c:dPt>
            <c:idx val="12"/>
            <c:invertIfNegative val="0"/>
            <c:bubble3D val="0"/>
            <c:spPr>
              <a:solidFill>
                <a:schemeClr val="accent3"/>
              </a:solidFill>
              <a:ln w="9525">
                <a:noFill/>
              </a:ln>
            </c:spPr>
          </c:dPt>
          <c:dPt>
            <c:idx val="13"/>
            <c:invertIfNegative val="0"/>
            <c:bubble3D val="0"/>
            <c:spPr>
              <a:solidFill>
                <a:schemeClr val="accent6"/>
              </a:solidFill>
              <a:ln w="9525">
                <a:noFill/>
              </a:ln>
            </c:spPr>
          </c:dPt>
          <c:dPt>
            <c:idx val="14"/>
            <c:invertIfNegative val="0"/>
            <c:bubble3D val="0"/>
            <c:spPr>
              <a:solidFill>
                <a:schemeClr val="accent6"/>
              </a:solidFill>
              <a:ln w="9525">
                <a:noFill/>
              </a:ln>
            </c:spPr>
          </c:dPt>
          <c:dLbls>
            <c:dLbl>
              <c:idx val="1"/>
              <c:delete val="1"/>
            </c:dLbl>
            <c:dLbl>
              <c:idx val="2"/>
              <c:layout>
                <c:manualLayout>
                  <c:x val="0"/>
                  <c:y val="2.8708133971291867E-2"/>
                </c:manualLayout>
              </c:layout>
              <c:tx>
                <c:rich>
                  <a:bodyPr/>
                  <a:lstStyle/>
                  <a:p>
                    <a:r>
                      <a:rPr lang="en-US" dirty="0" smtClean="0"/>
                      <a:t>($</a:t>
                    </a:r>
                    <a:r>
                      <a:rPr lang="en-US" dirty="0"/>
                      <a:t>2.1 </a:t>
                    </a:r>
                    <a:r>
                      <a:rPr lang="en-US" dirty="0" smtClean="0"/>
                      <a:t>)</a:t>
                    </a:r>
                    <a:endParaRPr lang="en-US" dirty="0"/>
                  </a:p>
                </c:rich>
              </c:tx>
              <c:showLegendKey val="0"/>
              <c:showVal val="1"/>
              <c:showCatName val="0"/>
              <c:showSerName val="0"/>
              <c:showPercent val="0"/>
              <c:showBubbleSize val="0"/>
            </c:dLbl>
            <c:dLbl>
              <c:idx val="3"/>
              <c:layout>
                <c:manualLayout>
                  <c:x val="0"/>
                  <c:y val="8.1339712918660281E-2"/>
                </c:manualLayout>
              </c:layout>
              <c:tx>
                <c:rich>
                  <a:bodyPr/>
                  <a:lstStyle/>
                  <a:p>
                    <a:r>
                      <a:rPr lang="en-US" dirty="0" smtClean="0"/>
                      <a:t>($9.6) </a:t>
                    </a:r>
                    <a:endParaRPr lang="en-US" dirty="0"/>
                  </a:p>
                </c:rich>
              </c:tx>
              <c:showLegendKey val="0"/>
              <c:showVal val="1"/>
              <c:showCatName val="0"/>
              <c:showSerName val="0"/>
              <c:showPercent val="0"/>
              <c:showBubbleSize val="0"/>
            </c:dLbl>
            <c:dLbl>
              <c:idx val="4"/>
              <c:layout>
                <c:manualLayout>
                  <c:x val="-1.4608686209791318E-3"/>
                  <c:y val="3.3492822966507178E-2"/>
                </c:manualLayout>
              </c:layout>
              <c:tx>
                <c:rich>
                  <a:bodyPr/>
                  <a:lstStyle/>
                  <a:p>
                    <a:r>
                      <a:rPr lang="en-US" dirty="0"/>
                      <a:t> </a:t>
                    </a:r>
                    <a:r>
                      <a:rPr lang="en-US" dirty="0" smtClean="0"/>
                      <a:t>($1.0)</a:t>
                    </a:r>
                    <a:endParaRPr lang="en-US" dirty="0"/>
                  </a:p>
                </c:rich>
              </c:tx>
              <c:showLegendKey val="0"/>
              <c:showVal val="1"/>
              <c:showCatName val="0"/>
              <c:showSerName val="0"/>
              <c:showPercent val="0"/>
              <c:showBubbleSize val="0"/>
            </c:dLbl>
            <c:dLbl>
              <c:idx val="5"/>
              <c:layout>
                <c:manualLayout>
                  <c:x val="0"/>
                  <c:y val="0.11483253588516747"/>
                </c:manualLayout>
              </c:layout>
              <c:tx>
                <c:rich>
                  <a:bodyPr/>
                  <a:lstStyle/>
                  <a:p>
                    <a:r>
                      <a:rPr lang="en-US" dirty="0"/>
                      <a:t> </a:t>
                    </a:r>
                    <a:r>
                      <a:rPr lang="en-US" dirty="0" smtClean="0"/>
                      <a:t>($16.4)</a:t>
                    </a:r>
                    <a:endParaRPr lang="en-US" dirty="0"/>
                  </a:p>
                </c:rich>
              </c:tx>
              <c:showLegendKey val="0"/>
              <c:showVal val="1"/>
              <c:showCatName val="0"/>
              <c:showSerName val="0"/>
              <c:showPercent val="0"/>
              <c:showBubbleSize val="0"/>
            </c:dLbl>
            <c:dLbl>
              <c:idx val="7"/>
              <c:delete val="1"/>
            </c:dLbl>
            <c:dLbl>
              <c:idx val="8"/>
              <c:layout>
                <c:manualLayout>
                  <c:x val="0"/>
                  <c:y val="4.3062200956937802E-2"/>
                </c:manualLayout>
              </c:layout>
              <c:tx>
                <c:rich>
                  <a:bodyPr/>
                  <a:lstStyle/>
                  <a:p>
                    <a:r>
                      <a:rPr lang="en-US" dirty="0"/>
                      <a:t> </a:t>
                    </a:r>
                    <a:r>
                      <a:rPr lang="en-US" dirty="0" smtClean="0"/>
                      <a:t>($4.5) </a:t>
                    </a:r>
                    <a:endParaRPr lang="en-US" dirty="0"/>
                  </a:p>
                </c:rich>
              </c:tx>
              <c:showLegendKey val="0"/>
              <c:showVal val="1"/>
              <c:showCatName val="0"/>
              <c:showSerName val="0"/>
              <c:showPercent val="0"/>
              <c:showBubbleSize val="0"/>
            </c:dLbl>
            <c:dLbl>
              <c:idx val="9"/>
              <c:layout>
                <c:manualLayout>
                  <c:x val="0"/>
                  <c:y val="3.3492822966507178E-2"/>
                </c:manualLayout>
              </c:layout>
              <c:tx>
                <c:rich>
                  <a:bodyPr/>
                  <a:lstStyle/>
                  <a:p>
                    <a:r>
                      <a:rPr lang="en-US" dirty="0"/>
                      <a:t> </a:t>
                    </a:r>
                    <a:r>
                      <a:rPr lang="en-US" dirty="0" smtClean="0"/>
                      <a:t>($2.0) </a:t>
                    </a:r>
                    <a:endParaRPr lang="en-US" dirty="0"/>
                  </a:p>
                </c:rich>
              </c:tx>
              <c:showLegendKey val="0"/>
              <c:showVal val="1"/>
              <c:showCatName val="0"/>
              <c:showSerName val="0"/>
              <c:showPercent val="0"/>
              <c:showBubbleSize val="0"/>
            </c:dLbl>
            <c:dLbl>
              <c:idx val="10"/>
              <c:layout>
                <c:manualLayout>
                  <c:x val="0"/>
                  <c:y val="2.8708133971291867E-2"/>
                </c:manualLayout>
              </c:layout>
              <c:tx>
                <c:rich>
                  <a:bodyPr/>
                  <a:lstStyle/>
                  <a:p>
                    <a:r>
                      <a:rPr lang="en-US" dirty="0"/>
                      <a:t> </a:t>
                    </a:r>
                    <a:r>
                      <a:rPr lang="en-US" dirty="0" smtClean="0"/>
                      <a:t>($1.4) </a:t>
                    </a:r>
                    <a:endParaRPr lang="en-US" dirty="0"/>
                  </a:p>
                </c:rich>
              </c:tx>
              <c:showLegendKey val="0"/>
              <c:showVal val="1"/>
              <c:showCatName val="0"/>
              <c:showSerName val="0"/>
              <c:showPercent val="0"/>
              <c:showBubbleSize val="0"/>
            </c:dLbl>
            <c:dLbl>
              <c:idx val="11"/>
              <c:layout>
                <c:manualLayout>
                  <c:x val="0"/>
                  <c:y val="3.3492822966507178E-2"/>
                </c:manualLayout>
              </c:layout>
              <c:tx>
                <c:rich>
                  <a:bodyPr/>
                  <a:lstStyle/>
                  <a:p>
                    <a:r>
                      <a:rPr lang="en-US" dirty="0"/>
                      <a:t> </a:t>
                    </a:r>
                    <a:r>
                      <a:rPr lang="en-US" dirty="0" smtClean="0"/>
                      <a:t>($3.7) </a:t>
                    </a:r>
                    <a:endParaRPr lang="en-US" dirty="0"/>
                  </a:p>
                </c:rich>
              </c:tx>
              <c:showLegendKey val="0"/>
              <c:showVal val="1"/>
              <c:showCatName val="0"/>
              <c:showSerName val="0"/>
              <c:showPercent val="0"/>
              <c:showBubbleSize val="0"/>
            </c:dLbl>
            <c:dLbl>
              <c:idx val="12"/>
              <c:layout>
                <c:manualLayout>
                  <c:x val="1.0712912797364161E-16"/>
                  <c:y val="4.3062200956937802E-2"/>
                </c:manualLayout>
              </c:layout>
              <c:tx>
                <c:rich>
                  <a:bodyPr/>
                  <a:lstStyle/>
                  <a:p>
                    <a:r>
                      <a:rPr lang="en-US" dirty="0"/>
                      <a:t> </a:t>
                    </a:r>
                    <a:r>
                      <a:rPr lang="en-US" dirty="0" smtClean="0"/>
                      <a:t>($2.2) </a:t>
                    </a:r>
                    <a:endParaRPr lang="en-US" dirty="0"/>
                  </a:p>
                </c:rich>
              </c:tx>
              <c:showLegendKey val="0"/>
              <c:showVal val="1"/>
              <c:showCatName val="0"/>
              <c:showSerName val="0"/>
              <c:showPercent val="0"/>
              <c:showBubbleSize val="0"/>
            </c:dLbl>
            <c:dLbl>
              <c:idx val="13"/>
              <c:delete val="1"/>
            </c:dLbl>
            <c:dLbl>
              <c:idx val="14"/>
              <c:delete val="1"/>
            </c:dLbl>
            <c:showLegendKey val="0"/>
            <c:showVal val="1"/>
            <c:showCatName val="0"/>
            <c:showSerName val="0"/>
            <c:showPercent val="0"/>
            <c:showBubbleSize val="0"/>
            <c:showLeaderLines val="0"/>
          </c:dLbls>
          <c:cat>
            <c:strRef>
              <c:f>Chart!$A$2:$A$16</c:f>
              <c:strCache>
                <c:ptCount val="15"/>
                <c:pt idx="0">
                  <c:v>2014</c:v>
                </c:pt>
                <c:pt idx="1">
                  <c:v>EAME</c:v>
                </c:pt>
                <c:pt idx="2">
                  <c:v>NABU</c:v>
                </c:pt>
                <c:pt idx="3">
                  <c:v>LABU</c:v>
                </c:pt>
                <c:pt idx="4">
                  <c:v>APBU</c:v>
                </c:pt>
                <c:pt idx="5">
                  <c:v>FX</c:v>
                </c:pt>
                <c:pt idx="6">
                  <c:v>Reconciling
Items</c:v>
                </c:pt>
                <c:pt idx="7">
                  <c:v>2015</c:v>
                </c:pt>
                <c:pt idx="8">
                  <c:v>EAME</c:v>
                </c:pt>
                <c:pt idx="9">
                  <c:v>NABU</c:v>
                </c:pt>
                <c:pt idx="10">
                  <c:v>LABU</c:v>
                </c:pt>
                <c:pt idx="11">
                  <c:v>APBU</c:v>
                </c:pt>
                <c:pt idx="12">
                  <c:v>FX</c:v>
                </c:pt>
                <c:pt idx="13">
                  <c:v>Reconciling
Items</c:v>
                </c:pt>
                <c:pt idx="14">
                  <c:v>2016</c:v>
                </c:pt>
              </c:strCache>
            </c:strRef>
          </c:cat>
          <c:val>
            <c:numRef>
              <c:f>Chart!$D$2:$D$16</c:f>
              <c:numCache>
                <c:formatCode>_("$"* #,##0.0_);_("$"* \(#,##0.0\);_("$"* "-"??_);_(@_)</c:formatCode>
                <c:ptCount val="15"/>
                <c:pt idx="1">
                  <c:v>0</c:v>
                </c:pt>
                <c:pt idx="2">
                  <c:v>2.1230000000000002</c:v>
                </c:pt>
                <c:pt idx="3">
                  <c:v>9.6259999999999994</c:v>
                </c:pt>
                <c:pt idx="4">
                  <c:v>1.032</c:v>
                </c:pt>
                <c:pt idx="5">
                  <c:v>16.440999999999999</c:v>
                </c:pt>
                <c:pt idx="7">
                  <c:v>0</c:v>
                </c:pt>
                <c:pt idx="8">
                  <c:v>4.5389999999999997</c:v>
                </c:pt>
                <c:pt idx="9">
                  <c:v>1.972</c:v>
                </c:pt>
                <c:pt idx="10">
                  <c:v>1.427</c:v>
                </c:pt>
                <c:pt idx="11">
                  <c:v>3.681</c:v>
                </c:pt>
                <c:pt idx="12">
                  <c:v>2.226</c:v>
                </c:pt>
                <c:pt idx="13">
                  <c:v>0</c:v>
                </c:pt>
                <c:pt idx="14">
                  <c:v>0</c:v>
                </c:pt>
              </c:numCache>
            </c:numRef>
          </c:val>
          <c:extLst xmlns:c16r2="http://schemas.microsoft.com/office/drawing/2015/06/chart">
            <c:ext xmlns:c16="http://schemas.microsoft.com/office/drawing/2014/chart" uri="{C3380CC4-5D6E-409C-BE32-E72D297353CC}">
              <c16:uniqueId val="{00000028-C931-4F97-B589-6DC3243A832B}"/>
            </c:ext>
          </c:extLst>
        </c:ser>
        <c:ser>
          <c:idx val="3"/>
          <c:order val="3"/>
          <c:tx>
            <c:strRef>
              <c:f>Chart!$E$1</c:f>
              <c:strCache>
                <c:ptCount val="1"/>
                <c:pt idx="0">
                  <c:v>Labels</c:v>
                </c:pt>
              </c:strCache>
            </c:strRef>
          </c:tx>
          <c:spPr>
            <a:noFill/>
          </c:spPr>
          <c:invertIfNegative val="0"/>
          <c:dLbls>
            <c:dLbl>
              <c:idx val="0"/>
              <c:delete val="1"/>
            </c:dLbl>
            <c:dLbl>
              <c:idx val="6"/>
              <c:layout>
                <c:manualLayout>
                  <c:x val="5.3564563986820807E-17"/>
                  <c:y val="-3.3492822966507178E-2"/>
                </c:manualLayout>
              </c:layout>
              <c:showLegendKey val="0"/>
              <c:showVal val="1"/>
              <c:showCatName val="0"/>
              <c:showSerName val="0"/>
              <c:showPercent val="0"/>
              <c:showBubbleSize val="0"/>
            </c:dLbl>
            <c:dLbl>
              <c:idx val="7"/>
              <c:delete val="1"/>
            </c:dLbl>
            <c:dLbl>
              <c:idx val="13"/>
              <c:layout>
                <c:manualLayout>
                  <c:x val="1.0712912797364161E-16"/>
                  <c:y val="-3.3492822966507178E-2"/>
                </c:manualLayout>
              </c:layout>
              <c:showLegendKey val="0"/>
              <c:showVal val="1"/>
              <c:showCatName val="0"/>
              <c:showSerName val="0"/>
              <c:showPercent val="0"/>
              <c:showBubbleSize val="0"/>
            </c:dLbl>
            <c:dLbl>
              <c:idx val="14"/>
              <c:delete val="1"/>
            </c:dLbl>
            <c:showLegendKey val="0"/>
            <c:showVal val="1"/>
            <c:showCatName val="0"/>
            <c:showSerName val="0"/>
            <c:showPercent val="0"/>
            <c:showBubbleSize val="0"/>
            <c:showLeaderLines val="0"/>
          </c:dLbls>
          <c:cat>
            <c:strRef>
              <c:f>Chart!$A$2:$A$16</c:f>
              <c:strCache>
                <c:ptCount val="15"/>
                <c:pt idx="0">
                  <c:v>2014</c:v>
                </c:pt>
                <c:pt idx="1">
                  <c:v>EAME</c:v>
                </c:pt>
                <c:pt idx="2">
                  <c:v>NABU</c:v>
                </c:pt>
                <c:pt idx="3">
                  <c:v>LABU</c:v>
                </c:pt>
                <c:pt idx="4">
                  <c:v>APBU</c:v>
                </c:pt>
                <c:pt idx="5">
                  <c:v>FX</c:v>
                </c:pt>
                <c:pt idx="6">
                  <c:v>Reconciling
Items</c:v>
                </c:pt>
                <c:pt idx="7">
                  <c:v>2015</c:v>
                </c:pt>
                <c:pt idx="8">
                  <c:v>EAME</c:v>
                </c:pt>
                <c:pt idx="9">
                  <c:v>NABU</c:v>
                </c:pt>
                <c:pt idx="10">
                  <c:v>LABU</c:v>
                </c:pt>
                <c:pt idx="11">
                  <c:v>APBU</c:v>
                </c:pt>
                <c:pt idx="12">
                  <c:v>FX</c:v>
                </c:pt>
                <c:pt idx="13">
                  <c:v>Reconciling
Items</c:v>
                </c:pt>
                <c:pt idx="14">
                  <c:v>2016</c:v>
                </c:pt>
              </c:strCache>
            </c:strRef>
          </c:cat>
          <c:val>
            <c:numRef>
              <c:f>Chart!$E$2:$E$16</c:f>
              <c:numCache>
                <c:formatCode>"$"#,##0.0_);\("$"#,##0.0\)</c:formatCode>
                <c:ptCount val="15"/>
                <c:pt idx="0">
                  <c:v>0</c:v>
                </c:pt>
                <c:pt idx="1">
                  <c:v>5.64</c:v>
                </c:pt>
                <c:pt idx="2">
                  <c:v>-2.1230000000000002</c:v>
                </c:pt>
                <c:pt idx="3">
                  <c:v>-9.6259999999999994</c:v>
                </c:pt>
                <c:pt idx="4">
                  <c:v>-1.032</c:v>
                </c:pt>
                <c:pt idx="5">
                  <c:v>-16.440999999999999</c:v>
                </c:pt>
                <c:pt idx="6">
                  <c:v>0.18188431572619379</c:v>
                </c:pt>
                <c:pt idx="7">
                  <c:v>0</c:v>
                </c:pt>
                <c:pt idx="8">
                  <c:v>-4.5389999999999997</c:v>
                </c:pt>
                <c:pt idx="9">
                  <c:v>-1.972</c:v>
                </c:pt>
                <c:pt idx="10">
                  <c:v>-1.427</c:v>
                </c:pt>
                <c:pt idx="11">
                  <c:v>-3.681</c:v>
                </c:pt>
                <c:pt idx="12">
                  <c:v>-2.226</c:v>
                </c:pt>
                <c:pt idx="13">
                  <c:v>0.14766649728011316</c:v>
                </c:pt>
                <c:pt idx="14">
                  <c:v>0</c:v>
                </c:pt>
              </c:numCache>
            </c:numRef>
          </c:val>
          <c:extLst xmlns:c16r2="http://schemas.microsoft.com/office/drawing/2015/06/chart">
            <c:ext xmlns:c16="http://schemas.microsoft.com/office/drawing/2014/chart" uri="{C3380CC4-5D6E-409C-BE32-E72D297353CC}">
              <c16:uniqueId val="{00000029-C931-4F97-B589-6DC3243A832B}"/>
            </c:ext>
          </c:extLst>
        </c:ser>
        <c:dLbls>
          <c:showLegendKey val="0"/>
          <c:showVal val="0"/>
          <c:showCatName val="0"/>
          <c:showSerName val="0"/>
          <c:showPercent val="0"/>
          <c:showBubbleSize val="0"/>
        </c:dLbls>
        <c:gapWidth val="50"/>
        <c:overlap val="100"/>
        <c:axId val="412060672"/>
        <c:axId val="412078848"/>
      </c:barChart>
      <c:catAx>
        <c:axId val="412060672"/>
        <c:scaling>
          <c:orientation val="minMax"/>
        </c:scaling>
        <c:delete val="0"/>
        <c:axPos val="b"/>
        <c:numFmt formatCode="General" sourceLinked="0"/>
        <c:majorTickMark val="none"/>
        <c:minorTickMark val="none"/>
        <c:tickLblPos val="nextTo"/>
        <c:spPr>
          <a:ln w="3175">
            <a:solidFill>
              <a:srgbClr val="969696"/>
            </a:solidFill>
            <a:prstDash val="solid"/>
          </a:ln>
        </c:spPr>
        <c:crossAx val="412078848"/>
        <c:crosses val="autoZero"/>
        <c:auto val="1"/>
        <c:lblAlgn val="ctr"/>
        <c:lblOffset val="100"/>
        <c:noMultiLvlLbl val="0"/>
      </c:catAx>
      <c:valAx>
        <c:axId val="412078848"/>
        <c:scaling>
          <c:orientation val="minMax"/>
          <c:max val="250"/>
          <c:min val="180"/>
        </c:scaling>
        <c:delete val="0"/>
        <c:axPos val="l"/>
        <c:numFmt formatCode="&quot;$&quot;#,##0.0" sourceLinked="0"/>
        <c:majorTickMark val="none"/>
        <c:minorTickMark val="none"/>
        <c:tickLblPos val="nextTo"/>
        <c:spPr>
          <a:ln w="3175">
            <a:solidFill>
              <a:srgbClr val="969696"/>
            </a:solidFill>
            <a:prstDash val="solid"/>
          </a:ln>
        </c:spPr>
        <c:crossAx val="412060672"/>
        <c:crosses val="autoZero"/>
        <c:crossBetween val="between"/>
        <c:majorUnit val="10"/>
      </c:valAx>
      <c:spPr>
        <a:noFill/>
        <a:ln w="25400">
          <a:noFill/>
        </a:ln>
      </c:spPr>
    </c:plotArea>
    <c:plotVisOnly val="1"/>
    <c:dispBlanksAs val="gap"/>
    <c:showDLblsOverMax val="0"/>
  </c:chart>
  <c:spPr>
    <a:noFill/>
    <a:ln w="9525">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518662189285163"/>
          <c:y val="0.13439503885543719"/>
          <c:w val="0.45700620143070353"/>
          <c:h val="0.73120992228912562"/>
        </c:manualLayout>
      </c:layout>
      <c:pieChart>
        <c:varyColors val="1"/>
        <c:ser>
          <c:idx val="0"/>
          <c:order val="0"/>
          <c:tx>
            <c:strRef>
              <c:f>Sheet1!$B$1</c:f>
              <c:strCache>
                <c:ptCount val="1"/>
                <c:pt idx="0">
                  <c:v>Sales</c:v>
                </c:pt>
              </c:strCache>
            </c:strRef>
          </c:tx>
          <c:spPr>
            <a:ln w="25400">
              <a:noFill/>
            </a:ln>
          </c:spPr>
          <c:dPt>
            <c:idx val="0"/>
            <c:bubble3D val="0"/>
            <c:spPr>
              <a:solidFill>
                <a:schemeClr val="accent1"/>
              </a:solidFill>
              <a:ln w="9525">
                <a:noFill/>
              </a:ln>
            </c:spPr>
          </c:dPt>
          <c:dPt>
            <c:idx val="1"/>
            <c:bubble3D val="0"/>
            <c:spPr>
              <a:solidFill>
                <a:schemeClr val="accent2"/>
              </a:solidFill>
              <a:ln w="9525">
                <a:noFill/>
              </a:ln>
            </c:spPr>
          </c:dPt>
          <c:dPt>
            <c:idx val="2"/>
            <c:bubble3D val="0"/>
            <c:spPr>
              <a:solidFill>
                <a:schemeClr val="accent3"/>
              </a:solidFill>
              <a:ln w="9525">
                <a:noFill/>
              </a:ln>
            </c:spPr>
          </c:dPt>
          <c:dPt>
            <c:idx val="3"/>
            <c:bubble3D val="0"/>
            <c:spPr>
              <a:solidFill>
                <a:schemeClr val="accent4"/>
              </a:solidFill>
              <a:ln w="9525">
                <a:noFill/>
              </a:ln>
            </c:spPr>
          </c:dPt>
          <c:dLbls>
            <c:dLbl>
              <c:idx val="2"/>
              <c:layout/>
              <c:tx>
                <c:rich>
                  <a:bodyPr/>
                  <a:lstStyle/>
                  <a:p>
                    <a:r>
                      <a:rPr lang="en-US" smtClean="0"/>
                      <a:t>6.5%</a:t>
                    </a:r>
                    <a:endParaRPr lang="en-US"/>
                  </a:p>
                </c:rich>
              </c:tx>
              <c:showLegendKey val="0"/>
              <c:showVal val="1"/>
              <c:showCatName val="0"/>
              <c:showSerName val="0"/>
              <c:showPercent val="0"/>
              <c:showBubbleSize val="0"/>
            </c:dLbl>
            <c:txPr>
              <a:bodyPr/>
              <a:lstStyle/>
              <a:p>
                <a:pPr>
                  <a:defRPr>
                    <a:solidFill>
                      <a:schemeClr val="bg1"/>
                    </a:solidFill>
                  </a:defRPr>
                </a:pPr>
                <a:endParaRPr lang="en-US"/>
              </a:p>
            </c:txPr>
            <c:showLegendKey val="0"/>
            <c:showVal val="1"/>
            <c:showCatName val="0"/>
            <c:showSerName val="0"/>
            <c:showPercent val="0"/>
            <c:showBubbleSize val="0"/>
            <c:showLeaderLines val="1"/>
          </c:dLbls>
          <c:cat>
            <c:strRef>
              <c:f>Sheet1!$A$2:$A$4</c:f>
              <c:strCache>
                <c:ptCount val="3"/>
                <c:pt idx="0">
                  <c:v>OEC Dealer</c:v>
                </c:pt>
                <c:pt idx="1">
                  <c:v>OEC Distributor</c:v>
                </c:pt>
                <c:pt idx="2">
                  <c:v>Office Supply Channel</c:v>
                </c:pt>
              </c:strCache>
            </c:strRef>
          </c:cat>
          <c:val>
            <c:numRef>
              <c:f>Sheet1!$B$2:$B$4</c:f>
              <c:numCache>
                <c:formatCode>0.0%</c:formatCode>
                <c:ptCount val="3"/>
                <c:pt idx="0">
                  <c:v>0.67600000000000005</c:v>
                </c:pt>
                <c:pt idx="1">
                  <c:v>0.25900000000000001</c:v>
                </c:pt>
                <c:pt idx="2">
                  <c:v>6.4000000000000001E-2</c:v>
                </c:pt>
              </c:numCache>
            </c:numRef>
          </c:val>
        </c:ser>
        <c:dLbls>
          <c:showLegendKey val="0"/>
          <c:showVal val="0"/>
          <c:showCatName val="0"/>
          <c:showSerName val="0"/>
          <c:showPercent val="0"/>
          <c:showBubbleSize val="0"/>
          <c:showLeaderLines val="1"/>
        </c:dLbls>
        <c:firstSliceAng val="0"/>
      </c:pieChart>
      <c:spPr>
        <a:noFill/>
        <a:ln w="25400">
          <a:noFill/>
        </a:ln>
      </c:spPr>
    </c:plotArea>
    <c:legend>
      <c:legendPos val="r"/>
      <c:layout/>
      <c:overlay val="0"/>
    </c:legend>
    <c:plotVisOnly val="1"/>
    <c:dispBlanksAs val="gap"/>
    <c:showDLblsOverMax val="0"/>
  </c:chart>
  <c:spPr>
    <a:noFill/>
    <a:ln w="25400">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550343718230406E-2"/>
          <c:y val="0.12159895308607749"/>
          <c:w val="0.95444965628176959"/>
          <c:h val="0.65834231247409869"/>
        </c:manualLayout>
      </c:layout>
      <c:barChart>
        <c:barDir val="col"/>
        <c:grouping val="stacked"/>
        <c:varyColors val="0"/>
        <c:ser>
          <c:idx val="0"/>
          <c:order val="0"/>
          <c:tx>
            <c:strRef>
              <c:f>Chart!$B$1</c:f>
              <c:strCache>
                <c:ptCount val="1"/>
                <c:pt idx="0">
                  <c:v>Base</c:v>
                </c:pt>
              </c:strCache>
            </c:strRef>
          </c:tx>
          <c:spPr>
            <a:solidFill>
              <a:srgbClr val="7BA7D3"/>
            </a:solidFill>
            <a:ln w="9525">
              <a:noFill/>
            </a:ln>
          </c:spPr>
          <c:invertIfNegative val="0"/>
          <c:dPt>
            <c:idx val="0"/>
            <c:invertIfNegative val="0"/>
            <c:bubble3D val="0"/>
            <c:spPr>
              <a:solidFill>
                <a:schemeClr val="accent1"/>
              </a:solidFill>
              <a:ln w="9525">
                <a:noFill/>
              </a:ln>
            </c:spPr>
            <c:extLst xmlns:c16r2="http://schemas.microsoft.com/office/drawing/2015/06/chart">
              <c:ext xmlns:c16="http://schemas.microsoft.com/office/drawing/2014/chart" uri="{C3380CC4-5D6E-409C-BE32-E72D297353CC}">
                <c16:uniqueId val="{00000001-C931-4F97-B589-6DC3243A832B}"/>
              </c:ext>
            </c:extLst>
          </c:dPt>
          <c:dPt>
            <c:idx val="1"/>
            <c:invertIfNegative val="0"/>
            <c:bubble3D val="0"/>
            <c:spPr>
              <a:noFill/>
              <a:ln w="9525">
                <a:noFill/>
              </a:ln>
            </c:spPr>
            <c:extLst xmlns:c16r2="http://schemas.microsoft.com/office/drawing/2015/06/chart">
              <c:ext xmlns:c16="http://schemas.microsoft.com/office/drawing/2014/chart" uri="{C3380CC4-5D6E-409C-BE32-E72D297353CC}">
                <c16:uniqueId val="{00000003-C931-4F97-B589-6DC3243A832B}"/>
              </c:ext>
            </c:extLst>
          </c:dPt>
          <c:dPt>
            <c:idx val="2"/>
            <c:invertIfNegative val="0"/>
            <c:bubble3D val="0"/>
            <c:spPr>
              <a:noFill/>
              <a:ln w="9525">
                <a:noFill/>
              </a:ln>
            </c:spPr>
            <c:extLst xmlns:c16r2="http://schemas.microsoft.com/office/drawing/2015/06/chart">
              <c:ext xmlns:c16="http://schemas.microsoft.com/office/drawing/2014/chart" uri="{C3380CC4-5D6E-409C-BE32-E72D297353CC}">
                <c16:uniqueId val="{00000005-C931-4F97-B589-6DC3243A832B}"/>
              </c:ext>
            </c:extLst>
          </c:dPt>
          <c:dPt>
            <c:idx val="3"/>
            <c:invertIfNegative val="0"/>
            <c:bubble3D val="0"/>
            <c:spPr>
              <a:noFill/>
              <a:ln w="9525">
                <a:noFill/>
              </a:ln>
            </c:spPr>
            <c:extLst xmlns:c16r2="http://schemas.microsoft.com/office/drawing/2015/06/chart">
              <c:ext xmlns:c16="http://schemas.microsoft.com/office/drawing/2014/chart" uri="{C3380CC4-5D6E-409C-BE32-E72D297353CC}">
                <c16:uniqueId val="{00000007-C931-4F97-B589-6DC3243A832B}"/>
              </c:ext>
            </c:extLst>
          </c:dPt>
          <c:dPt>
            <c:idx val="4"/>
            <c:invertIfNegative val="0"/>
            <c:bubble3D val="0"/>
            <c:spPr>
              <a:noFill/>
              <a:ln w="9525">
                <a:noFill/>
              </a:ln>
            </c:spPr>
            <c:extLst xmlns:c16r2="http://schemas.microsoft.com/office/drawing/2015/06/chart">
              <c:ext xmlns:c16="http://schemas.microsoft.com/office/drawing/2014/chart" uri="{C3380CC4-5D6E-409C-BE32-E72D297353CC}">
                <c16:uniqueId val="{00000009-C931-4F97-B589-6DC3243A832B}"/>
              </c:ext>
            </c:extLst>
          </c:dPt>
          <c:dPt>
            <c:idx val="5"/>
            <c:invertIfNegative val="0"/>
            <c:bubble3D val="0"/>
            <c:spPr>
              <a:noFill/>
              <a:ln w="9525">
                <a:noFill/>
              </a:ln>
            </c:spPr>
            <c:extLst xmlns:c16r2="http://schemas.microsoft.com/office/drawing/2015/06/chart">
              <c:ext xmlns:c16="http://schemas.microsoft.com/office/drawing/2014/chart" uri="{C3380CC4-5D6E-409C-BE32-E72D297353CC}">
                <c16:uniqueId val="{0000000B-C931-4F97-B589-6DC3243A832B}"/>
              </c:ext>
            </c:extLst>
          </c:dPt>
          <c:dPt>
            <c:idx val="6"/>
            <c:invertIfNegative val="0"/>
            <c:bubble3D val="0"/>
            <c:spPr>
              <a:noFill/>
              <a:ln w="9525">
                <a:noFill/>
              </a:ln>
            </c:spPr>
            <c:extLst xmlns:c16r2="http://schemas.microsoft.com/office/drawing/2015/06/chart">
              <c:ext xmlns:c16="http://schemas.microsoft.com/office/drawing/2014/chart" uri="{C3380CC4-5D6E-409C-BE32-E72D297353CC}">
                <c16:uniqueId val="{0000000D-C931-4F97-B589-6DC3243A832B}"/>
              </c:ext>
            </c:extLst>
          </c:dPt>
          <c:dPt>
            <c:idx val="7"/>
            <c:invertIfNegative val="0"/>
            <c:bubble3D val="0"/>
            <c:spPr>
              <a:solidFill>
                <a:schemeClr val="accent1"/>
              </a:solidFill>
              <a:ln w="9525">
                <a:noFill/>
              </a:ln>
            </c:spPr>
            <c:extLst xmlns:c16r2="http://schemas.microsoft.com/office/drawing/2015/06/chart">
              <c:ext xmlns:c16="http://schemas.microsoft.com/office/drawing/2014/chart" uri="{C3380CC4-5D6E-409C-BE32-E72D297353CC}">
                <c16:uniqueId val="{0000000F-C931-4F97-B589-6DC3243A832B}"/>
              </c:ext>
            </c:extLst>
          </c:dPt>
          <c:dPt>
            <c:idx val="8"/>
            <c:invertIfNegative val="0"/>
            <c:bubble3D val="0"/>
            <c:spPr>
              <a:noFill/>
              <a:ln w="9525">
                <a:noFill/>
              </a:ln>
            </c:spPr>
            <c:extLst xmlns:c16r2="http://schemas.microsoft.com/office/drawing/2015/06/chart">
              <c:ext xmlns:c16="http://schemas.microsoft.com/office/drawing/2014/chart" uri="{C3380CC4-5D6E-409C-BE32-E72D297353CC}">
                <c16:uniqueId val="{00000011-C931-4F97-B589-6DC3243A832B}"/>
              </c:ext>
            </c:extLst>
          </c:dPt>
          <c:dPt>
            <c:idx val="9"/>
            <c:invertIfNegative val="0"/>
            <c:bubble3D val="0"/>
            <c:spPr>
              <a:noFill/>
              <a:ln w="9525">
                <a:noFill/>
              </a:ln>
            </c:spPr>
            <c:extLst xmlns:c16r2="http://schemas.microsoft.com/office/drawing/2015/06/chart">
              <c:ext xmlns:c16="http://schemas.microsoft.com/office/drawing/2014/chart" uri="{C3380CC4-5D6E-409C-BE32-E72D297353CC}">
                <c16:uniqueId val="{00000013-C931-4F97-B589-6DC3243A832B}"/>
              </c:ext>
            </c:extLst>
          </c:dPt>
          <c:dPt>
            <c:idx val="10"/>
            <c:invertIfNegative val="0"/>
            <c:bubble3D val="0"/>
            <c:spPr>
              <a:solidFill>
                <a:schemeClr val="bg1"/>
              </a:solidFill>
              <a:ln w="9525">
                <a:noFill/>
              </a:ln>
            </c:spPr>
            <c:extLst xmlns:c16r2="http://schemas.microsoft.com/office/drawing/2015/06/chart">
              <c:ext xmlns:c16="http://schemas.microsoft.com/office/drawing/2014/chart" uri="{C3380CC4-5D6E-409C-BE32-E72D297353CC}">
                <c16:uniqueId val="{00000015-C931-4F97-B589-6DC3243A832B}"/>
              </c:ext>
            </c:extLst>
          </c:dPt>
          <c:dPt>
            <c:idx val="11"/>
            <c:invertIfNegative val="0"/>
            <c:bubble3D val="0"/>
            <c:spPr>
              <a:noFill/>
              <a:ln w="9525">
                <a:noFill/>
              </a:ln>
            </c:spPr>
          </c:dPt>
          <c:dPt>
            <c:idx val="12"/>
            <c:invertIfNegative val="0"/>
            <c:bubble3D val="0"/>
            <c:spPr>
              <a:noFill/>
              <a:ln w="9525">
                <a:noFill/>
              </a:ln>
            </c:spPr>
          </c:dPt>
          <c:dPt>
            <c:idx val="13"/>
            <c:invertIfNegative val="0"/>
            <c:bubble3D val="0"/>
            <c:spPr>
              <a:noFill/>
              <a:ln w="9525">
                <a:noFill/>
              </a:ln>
            </c:spPr>
          </c:dPt>
          <c:dPt>
            <c:idx val="14"/>
            <c:invertIfNegative val="0"/>
            <c:bubble3D val="0"/>
            <c:spPr>
              <a:solidFill>
                <a:schemeClr val="accent1"/>
              </a:solidFill>
              <a:ln w="9525">
                <a:noFill/>
              </a:ln>
            </c:spPr>
          </c:dPt>
          <c:dPt>
            <c:idx val="15"/>
            <c:invertIfNegative val="0"/>
            <c:bubble3D val="0"/>
            <c:spPr>
              <a:noFill/>
              <a:ln w="9525">
                <a:noFill/>
              </a:ln>
            </c:spPr>
          </c:dPt>
          <c:dPt>
            <c:idx val="16"/>
            <c:invertIfNegative val="0"/>
            <c:bubble3D val="0"/>
            <c:spPr>
              <a:solidFill>
                <a:schemeClr val="accent1"/>
              </a:solidFill>
              <a:ln w="9525">
                <a:noFill/>
              </a:ln>
            </c:spPr>
          </c:dPt>
          <c:dLbls>
            <c:dLbl>
              <c:idx val="0"/>
              <c:layout>
                <c:manualLayout>
                  <c:x val="-1.4609836500044057E-3"/>
                  <c:y val="-0.31371661078250385"/>
                </c:manualLayout>
              </c:layout>
              <c:numFmt formatCode="&quot;$&quot;#,##0.0" sourceLinked="0"/>
              <c:spPr/>
              <c:txPr>
                <a:bodyPr/>
                <a:lstStyle/>
                <a:p>
                  <a:pPr>
                    <a:defRPr sz="700" b="1"/>
                  </a:pPr>
                  <a:endParaRPr lang="en-US"/>
                </a:p>
              </c:txPr>
              <c:showLegendKey val="0"/>
              <c:showVal val="1"/>
              <c:showCatName val="0"/>
              <c:showSerName val="0"/>
              <c:showPercent val="0"/>
              <c:showBubbleSize val="0"/>
            </c:dLbl>
            <c:dLbl>
              <c:idx val="1"/>
              <c:delete val="1"/>
            </c:dLbl>
            <c:dLbl>
              <c:idx val="2"/>
              <c:delete val="1"/>
            </c:dLbl>
            <c:dLbl>
              <c:idx val="3"/>
              <c:delete val="1"/>
            </c:dLbl>
            <c:dLbl>
              <c:idx val="4"/>
              <c:delete val="1"/>
            </c:dLbl>
            <c:dLbl>
              <c:idx val="5"/>
              <c:delete val="1"/>
            </c:dLbl>
            <c:dLbl>
              <c:idx val="6"/>
              <c:delete val="1"/>
            </c:dLbl>
            <c:dLbl>
              <c:idx val="7"/>
              <c:layout>
                <c:manualLayout>
                  <c:x val="-2.9217372419582635E-3"/>
                  <c:y val="-0.19138755980861244"/>
                </c:manualLayout>
              </c:layout>
              <c:numFmt formatCode="&quot;$&quot;#,##0.0" sourceLinked="0"/>
              <c:spPr/>
              <c:txPr>
                <a:bodyPr/>
                <a:lstStyle/>
                <a:p>
                  <a:pPr>
                    <a:defRPr sz="700" b="1"/>
                  </a:pPr>
                  <a:endParaRPr lang="en-US"/>
                </a:p>
              </c:txPr>
              <c:showLegendKey val="0"/>
              <c:showVal val="1"/>
              <c:showCatName val="0"/>
              <c:showSerName val="0"/>
              <c:showPercent val="0"/>
              <c:showBubbleSize val="0"/>
            </c:dLbl>
            <c:dLbl>
              <c:idx val="8"/>
              <c:delete val="1"/>
            </c:dLbl>
            <c:dLbl>
              <c:idx val="9"/>
              <c:delete val="1"/>
            </c:dLbl>
            <c:dLbl>
              <c:idx val="10"/>
              <c:delete val="1"/>
            </c:dLbl>
            <c:dLbl>
              <c:idx val="11"/>
              <c:delete val="1"/>
            </c:dLbl>
            <c:dLbl>
              <c:idx val="12"/>
              <c:delete val="1"/>
            </c:dLbl>
            <c:dLbl>
              <c:idx val="13"/>
              <c:delete val="1"/>
            </c:dLbl>
            <c:dLbl>
              <c:idx val="14"/>
              <c:layout>
                <c:manualLayout>
                  <c:x val="0"/>
                  <c:y val="-0.12918660287081332"/>
                </c:manualLayout>
              </c:layout>
              <c:numFmt formatCode="&quot;$&quot;#,##0.0" sourceLinked="0"/>
              <c:spPr/>
              <c:txPr>
                <a:bodyPr/>
                <a:lstStyle/>
                <a:p>
                  <a:pPr>
                    <a:defRPr sz="700" b="1"/>
                  </a:pPr>
                  <a:endParaRPr lang="en-US"/>
                </a:p>
              </c:txPr>
              <c:showLegendKey val="0"/>
              <c:showVal val="1"/>
              <c:showCatName val="0"/>
              <c:showSerName val="0"/>
              <c:showPercent val="0"/>
              <c:showBubbleSize val="0"/>
            </c:dLbl>
            <c:dLbl>
              <c:idx val="15"/>
              <c:delete val="1"/>
            </c:dLbl>
            <c:dLbl>
              <c:idx val="16"/>
              <c:layout>
                <c:manualLayout>
                  <c:x val="2.9217372419582635E-3"/>
                  <c:y val="-0.13875598086124402"/>
                </c:manualLayout>
              </c:layout>
              <c:numFmt formatCode="&quot;$&quot;#,##0.0" sourceLinked="0"/>
              <c:spPr/>
              <c:txPr>
                <a:bodyPr/>
                <a:lstStyle/>
                <a:p>
                  <a:pPr>
                    <a:defRPr sz="700" b="1"/>
                  </a:pPr>
                  <a:endParaRPr lang="en-US"/>
                </a:p>
              </c:txPr>
              <c:showLegendKey val="0"/>
              <c:showVal val="1"/>
              <c:showCatName val="0"/>
              <c:showSerName val="0"/>
              <c:showPercent val="0"/>
              <c:showBubbleSize val="0"/>
            </c:dLbl>
            <c:numFmt formatCode="&quot;$&quot;#,##0.0" sourceLinked="0"/>
            <c:txPr>
              <a:bodyPr/>
              <a:lstStyle/>
              <a:p>
                <a:pPr>
                  <a:defRPr sz="700"/>
                </a:pPr>
                <a:endParaRPr lang="en-US"/>
              </a:p>
            </c:txPr>
            <c:showLegendKey val="0"/>
            <c:showVal val="1"/>
            <c:showCatName val="0"/>
            <c:showSerName val="0"/>
            <c:showPercent val="0"/>
            <c:showBubbleSize val="0"/>
            <c:showLeaderLines val="0"/>
          </c:dLbls>
          <c:cat>
            <c:strRef>
              <c:f>Chart!$A$2:$A$16</c:f>
              <c:strCache>
                <c:ptCount val="15"/>
                <c:pt idx="0">
                  <c:v>2014</c:v>
                </c:pt>
                <c:pt idx="1">
                  <c:v>Color</c:v>
                </c:pt>
                <c:pt idx="2">
                  <c:v>Mono-
chrome</c:v>
                </c:pt>
                <c:pt idx="3">
                  <c:v>Printer</c:v>
                </c:pt>
                <c:pt idx="4">
                  <c:v>OEM</c:v>
                </c:pt>
                <c:pt idx="5">
                  <c:v>FX</c:v>
                </c:pt>
                <c:pt idx="6">
                  <c:v>Reconciling 
Items</c:v>
                </c:pt>
                <c:pt idx="7">
                  <c:v>2015</c:v>
                </c:pt>
                <c:pt idx="8">
                  <c:v>Color</c:v>
                </c:pt>
                <c:pt idx="9">
                  <c:v>Mono-
chrome</c:v>
                </c:pt>
                <c:pt idx="10">
                  <c:v>Printer</c:v>
                </c:pt>
                <c:pt idx="11">
                  <c:v>OEM</c:v>
                </c:pt>
                <c:pt idx="12">
                  <c:v>FX</c:v>
                </c:pt>
                <c:pt idx="13">
                  <c:v>Reconciling 
Items</c:v>
                </c:pt>
                <c:pt idx="14">
                  <c:v>2016</c:v>
                </c:pt>
              </c:strCache>
            </c:strRef>
          </c:cat>
          <c:val>
            <c:numRef>
              <c:f>Chart!$B$2:$B$16</c:f>
              <c:numCache>
                <c:formatCode>_("$"* #,##0.00_);_("$"* \(#,##0.00\);_("$"* "-"??_);_(@_)</c:formatCode>
                <c:ptCount val="15"/>
                <c:pt idx="0">
                  <c:v>235.56134657250772</c:v>
                </c:pt>
                <c:pt idx="1">
                  <c:v>235.56134657250772</c:v>
                </c:pt>
                <c:pt idx="2">
                  <c:v>233.15734657250772</c:v>
                </c:pt>
                <c:pt idx="3">
                  <c:v>231.03634657250771</c:v>
                </c:pt>
                <c:pt idx="4">
                  <c:v>229.29834657250771</c:v>
                </c:pt>
                <c:pt idx="5">
                  <c:v>212.85734657250771</c:v>
                </c:pt>
                <c:pt idx="6">
                  <c:v>212.16123088823389</c:v>
                </c:pt>
                <c:pt idx="7">
                  <c:v>212.16123088823389</c:v>
                </c:pt>
                <c:pt idx="8">
                  <c:v>212.16123088823389</c:v>
                </c:pt>
                <c:pt idx="9">
                  <c:v>206.75023088823389</c:v>
                </c:pt>
                <c:pt idx="10">
                  <c:v>202.4312308882339</c:v>
                </c:pt>
                <c:pt idx="11">
                  <c:v>200.21323088823391</c:v>
                </c:pt>
                <c:pt idx="12">
                  <c:v>197.98723088823391</c:v>
                </c:pt>
                <c:pt idx="13">
                  <c:v>197.98723088823391</c:v>
                </c:pt>
                <c:pt idx="14">
                  <c:v>198.463897385514</c:v>
                </c:pt>
              </c:numCache>
            </c:numRef>
          </c:val>
          <c:extLst xmlns:c16r2="http://schemas.microsoft.com/office/drawing/2015/06/chart">
            <c:ext xmlns:c16="http://schemas.microsoft.com/office/drawing/2014/chart" uri="{C3380CC4-5D6E-409C-BE32-E72D297353CC}">
              <c16:uniqueId val="{00000016-C931-4F97-B589-6DC3243A832B}"/>
            </c:ext>
          </c:extLst>
        </c:ser>
        <c:ser>
          <c:idx val="1"/>
          <c:order val="1"/>
          <c:tx>
            <c:strRef>
              <c:f>Chart!$C$1</c:f>
              <c:strCache>
                <c:ptCount val="1"/>
                <c:pt idx="0">
                  <c:v>Column1</c:v>
                </c:pt>
              </c:strCache>
            </c:strRef>
          </c:tx>
          <c:spPr>
            <a:solidFill>
              <a:schemeClr val="tx2"/>
            </a:solidFill>
            <a:ln w="9525">
              <a:noFill/>
            </a:ln>
          </c:spPr>
          <c:invertIfNegative val="0"/>
          <c:dPt>
            <c:idx val="1"/>
            <c:invertIfNegative val="0"/>
            <c:bubble3D val="0"/>
            <c:spPr>
              <a:solidFill>
                <a:schemeClr val="accent2"/>
              </a:solidFill>
              <a:ln w="9525">
                <a:noFill/>
              </a:ln>
            </c:spPr>
          </c:dPt>
          <c:dPt>
            <c:idx val="8"/>
            <c:invertIfNegative val="0"/>
            <c:bubble3D val="0"/>
            <c:spPr>
              <a:solidFill>
                <a:schemeClr val="accent2"/>
              </a:solidFill>
              <a:ln w="9525">
                <a:noFill/>
              </a:ln>
            </c:spPr>
          </c:dPt>
          <c:dPt>
            <c:idx val="9"/>
            <c:invertIfNegative val="0"/>
            <c:bubble3D val="0"/>
            <c:spPr>
              <a:solidFill>
                <a:schemeClr val="accent2"/>
              </a:solidFill>
              <a:ln w="9525">
                <a:noFill/>
              </a:ln>
            </c:spPr>
          </c:dPt>
          <c:dPt>
            <c:idx val="10"/>
            <c:invertIfNegative val="0"/>
            <c:bubble3D val="0"/>
            <c:spPr>
              <a:solidFill>
                <a:schemeClr val="accent4"/>
              </a:solidFill>
              <a:ln w="9525">
                <a:noFill/>
              </a:ln>
            </c:spPr>
          </c:dPt>
          <c:dPt>
            <c:idx val="11"/>
            <c:invertIfNegative val="0"/>
            <c:bubble3D val="0"/>
            <c:spPr>
              <a:solidFill>
                <a:schemeClr val="accent2"/>
              </a:solidFill>
              <a:ln w="9525">
                <a:noFill/>
              </a:ln>
            </c:spPr>
          </c:dPt>
          <c:dPt>
            <c:idx val="13"/>
            <c:invertIfNegative val="0"/>
            <c:bubble3D val="0"/>
            <c:spPr>
              <a:solidFill>
                <a:schemeClr val="accent2"/>
              </a:solidFill>
              <a:ln w="9525">
                <a:noFill/>
              </a:ln>
            </c:spPr>
          </c:dPt>
          <c:dPt>
            <c:idx val="15"/>
            <c:invertIfNegative val="0"/>
            <c:bubble3D val="0"/>
            <c:spPr>
              <a:solidFill>
                <a:schemeClr val="accent6"/>
              </a:solidFill>
              <a:ln w="9525">
                <a:noFill/>
              </a:ln>
            </c:spPr>
          </c:dPt>
          <c:dLbls>
            <c:dLbl>
              <c:idx val="1"/>
              <c:layout>
                <c:manualLayout>
                  <c:x val="0"/>
                  <c:y val="-8.9245752175714871E-2"/>
                </c:manualLayout>
              </c:layout>
              <c:showLegendKey val="0"/>
              <c:showVal val="1"/>
              <c:showCatName val="0"/>
              <c:showSerName val="0"/>
              <c:showPercent val="0"/>
              <c:showBubbleSize val="0"/>
            </c:dLbl>
            <c:dLbl>
              <c:idx val="8"/>
              <c:layout>
                <c:manualLayout>
                  <c:x val="-1.4608686209791318E-3"/>
                  <c:y val="-5.7416267942583733E-2"/>
                </c:manualLayout>
              </c:layout>
              <c:showLegendKey val="0"/>
              <c:showVal val="1"/>
              <c:showCatName val="0"/>
              <c:showSerName val="0"/>
              <c:showPercent val="0"/>
              <c:showBubbleSize val="0"/>
            </c:dLbl>
            <c:dLbl>
              <c:idx val="13"/>
              <c:layout>
                <c:manualLayout>
                  <c:x val="2.9217372419583706E-3"/>
                  <c:y val="-3.8277511961722487E-2"/>
                </c:manualLayout>
              </c:layout>
              <c:showLegendKey val="0"/>
              <c:showVal val="1"/>
              <c:showCatName val="0"/>
              <c:showSerName val="0"/>
              <c:showPercent val="0"/>
              <c:showBubbleSize val="0"/>
            </c:dLbl>
            <c:dLbl>
              <c:idx val="15"/>
              <c:layout>
                <c:manualLayout>
                  <c:x val="0"/>
                  <c:y val="-4.784688995215311E-2"/>
                </c:manualLayout>
              </c:layout>
              <c:tx>
                <c:rich>
                  <a:bodyPr/>
                  <a:lstStyle/>
                  <a:p>
                    <a:r>
                      <a:rPr lang="en-US" sz="700" dirty="0" smtClean="0"/>
                      <a:t>$0.5</a:t>
                    </a:r>
                    <a:endParaRPr lang="en-US" dirty="0"/>
                  </a:p>
                </c:rich>
              </c:tx>
              <c:showLegendKey val="0"/>
              <c:showVal val="1"/>
              <c:showCatName val="0"/>
              <c:showSerName val="0"/>
              <c:showPercent val="0"/>
              <c:showBubbleSize val="0"/>
            </c:dLbl>
            <c:numFmt formatCode="&quot;$&quot;#,##0.0" sourceLinked="0"/>
            <c:txPr>
              <a:bodyPr/>
              <a:lstStyle/>
              <a:p>
                <a:pPr>
                  <a:defRPr sz="700"/>
                </a:pPr>
                <a:endParaRPr lang="en-US"/>
              </a:p>
            </c:txPr>
            <c:showLegendKey val="0"/>
            <c:showVal val="0"/>
            <c:showCatName val="0"/>
            <c:showSerName val="0"/>
            <c:showPercent val="0"/>
            <c:showBubbleSize val="0"/>
          </c:dLbls>
          <c:cat>
            <c:strRef>
              <c:f>Chart!$A$2:$A$16</c:f>
              <c:strCache>
                <c:ptCount val="15"/>
                <c:pt idx="0">
                  <c:v>2014</c:v>
                </c:pt>
                <c:pt idx="1">
                  <c:v>Color</c:v>
                </c:pt>
                <c:pt idx="2">
                  <c:v>Mono-
chrome</c:v>
                </c:pt>
                <c:pt idx="3">
                  <c:v>Printer</c:v>
                </c:pt>
                <c:pt idx="4">
                  <c:v>OEM</c:v>
                </c:pt>
                <c:pt idx="5">
                  <c:v>FX</c:v>
                </c:pt>
                <c:pt idx="6">
                  <c:v>Reconciling 
Items</c:v>
                </c:pt>
                <c:pt idx="7">
                  <c:v>2015</c:v>
                </c:pt>
                <c:pt idx="8">
                  <c:v>Color</c:v>
                </c:pt>
                <c:pt idx="9">
                  <c:v>Mono-
chrome</c:v>
                </c:pt>
                <c:pt idx="10">
                  <c:v>Printer</c:v>
                </c:pt>
                <c:pt idx="11">
                  <c:v>OEM</c:v>
                </c:pt>
                <c:pt idx="12">
                  <c:v>FX</c:v>
                </c:pt>
                <c:pt idx="13">
                  <c:v>Reconciling 
Items</c:v>
                </c:pt>
                <c:pt idx="14">
                  <c:v>2016</c:v>
                </c:pt>
              </c:strCache>
            </c:strRef>
          </c:cat>
          <c:val>
            <c:numRef>
              <c:f>Chart!$C$2:$C$16</c:f>
              <c:numCache>
                <c:formatCode>_("$"* #,##0.0_);_("$"* \(#,##0.0\);_("$"* "-"??_);_(@_)</c:formatCode>
                <c:ptCount val="15"/>
                <c:pt idx="1">
                  <c:v>11.443</c:v>
                </c:pt>
                <c:pt idx="2">
                  <c:v>0</c:v>
                </c:pt>
                <c:pt idx="3">
                  <c:v>0</c:v>
                </c:pt>
                <c:pt idx="4">
                  <c:v>0</c:v>
                </c:pt>
                <c:pt idx="5">
                  <c:v>0</c:v>
                </c:pt>
                <c:pt idx="6">
                  <c:v>0</c:v>
                </c:pt>
                <c:pt idx="7">
                  <c:v>0</c:v>
                </c:pt>
                <c:pt idx="8">
                  <c:v>6.1749999999999998</c:v>
                </c:pt>
                <c:pt idx="9">
                  <c:v>0</c:v>
                </c:pt>
                <c:pt idx="10">
                  <c:v>0</c:v>
                </c:pt>
                <c:pt idx="11">
                  <c:v>0</c:v>
                </c:pt>
                <c:pt idx="12">
                  <c:v>0</c:v>
                </c:pt>
                <c:pt idx="13" formatCode="_(&quot;$&quot;* #,##0.000_);_(&quot;$&quot;* \(#,##0.000\);_(&quot;$&quot;* &quot;-&quot;??_);_(@_)">
                  <c:v>0.47666649728009247</c:v>
                </c:pt>
                <c:pt idx="14">
                  <c:v>0</c:v>
                </c:pt>
              </c:numCache>
            </c:numRef>
          </c:val>
          <c:extLst xmlns:c16r2="http://schemas.microsoft.com/office/drawing/2015/06/chart">
            <c:ext xmlns:c16="http://schemas.microsoft.com/office/drawing/2014/chart" uri="{C3380CC4-5D6E-409C-BE32-E72D297353CC}">
              <c16:uniqueId val="{00000020-C931-4F97-B589-6DC3243A832B}"/>
            </c:ext>
          </c:extLst>
        </c:ser>
        <c:ser>
          <c:idx val="2"/>
          <c:order val="2"/>
          <c:tx>
            <c:strRef>
              <c:f>Chart!$D$1</c:f>
              <c:strCache>
                <c:ptCount val="1"/>
                <c:pt idx="0">
                  <c:v>Middle</c:v>
                </c:pt>
              </c:strCache>
            </c:strRef>
          </c:tx>
          <c:spPr>
            <a:noFill/>
            <a:ln w="9525">
              <a:noFill/>
            </a:ln>
          </c:spPr>
          <c:invertIfNegative val="0"/>
          <c:dPt>
            <c:idx val="1"/>
            <c:invertIfNegative val="0"/>
            <c:bubble3D val="0"/>
            <c:spPr>
              <a:solidFill>
                <a:schemeClr val="accent2"/>
              </a:solidFill>
              <a:ln w="9525">
                <a:noFill/>
              </a:ln>
            </c:spPr>
            <c:extLst xmlns:c16r2="http://schemas.microsoft.com/office/drawing/2015/06/chart">
              <c:ext xmlns:c16="http://schemas.microsoft.com/office/drawing/2014/chart" uri="{C3380CC4-5D6E-409C-BE32-E72D297353CC}">
                <c16:uniqueId val="{00000021-C931-4F97-B589-6DC3243A832B}"/>
              </c:ext>
            </c:extLst>
          </c:dPt>
          <c:dPt>
            <c:idx val="2"/>
            <c:invertIfNegative val="0"/>
            <c:bubble3D val="0"/>
            <c:spPr>
              <a:solidFill>
                <a:schemeClr val="accent3"/>
              </a:solidFill>
              <a:ln w="9525">
                <a:noFill/>
              </a:ln>
            </c:spPr>
          </c:dPt>
          <c:dPt>
            <c:idx val="3"/>
            <c:invertIfNegative val="0"/>
            <c:bubble3D val="0"/>
            <c:spPr>
              <a:solidFill>
                <a:schemeClr val="accent3"/>
              </a:solidFill>
              <a:ln w="9525">
                <a:noFill/>
              </a:ln>
            </c:spPr>
          </c:dPt>
          <c:dPt>
            <c:idx val="4"/>
            <c:invertIfNegative val="0"/>
            <c:bubble3D val="0"/>
            <c:spPr>
              <a:solidFill>
                <a:schemeClr val="accent3"/>
              </a:solidFill>
              <a:ln w="9525">
                <a:noFill/>
              </a:ln>
            </c:spPr>
          </c:dPt>
          <c:dPt>
            <c:idx val="5"/>
            <c:invertIfNegative val="0"/>
            <c:bubble3D val="0"/>
            <c:spPr>
              <a:solidFill>
                <a:schemeClr val="accent3"/>
              </a:solidFill>
              <a:ln w="9525">
                <a:noFill/>
              </a:ln>
            </c:spPr>
            <c:extLst xmlns:c16r2="http://schemas.microsoft.com/office/drawing/2015/06/chart">
              <c:ext xmlns:c16="http://schemas.microsoft.com/office/drawing/2014/chart" uri="{C3380CC4-5D6E-409C-BE32-E72D297353CC}">
                <c16:uniqueId val="{00000023-C931-4F97-B589-6DC3243A832B}"/>
              </c:ext>
            </c:extLst>
          </c:dPt>
          <c:dPt>
            <c:idx val="6"/>
            <c:invertIfNegative val="0"/>
            <c:bubble3D val="0"/>
            <c:spPr>
              <a:solidFill>
                <a:schemeClr val="accent3"/>
              </a:solidFill>
              <a:ln w="9525">
                <a:noFill/>
              </a:ln>
            </c:spPr>
            <c:extLst xmlns:c16r2="http://schemas.microsoft.com/office/drawing/2015/06/chart">
              <c:ext xmlns:c16="http://schemas.microsoft.com/office/drawing/2014/chart" uri="{C3380CC4-5D6E-409C-BE32-E72D297353CC}">
                <c16:uniqueId val="{00000024-C931-4F97-B589-6DC3243A832B}"/>
              </c:ext>
            </c:extLst>
          </c:dPt>
          <c:dPt>
            <c:idx val="7"/>
            <c:invertIfNegative val="0"/>
            <c:bubble3D val="0"/>
            <c:spPr>
              <a:solidFill>
                <a:schemeClr val="accent6"/>
              </a:solidFill>
              <a:ln w="9525">
                <a:solidFill>
                  <a:schemeClr val="bg1"/>
                </a:solidFill>
              </a:ln>
            </c:spPr>
            <c:extLst xmlns:c16r2="http://schemas.microsoft.com/office/drawing/2015/06/chart">
              <c:ext xmlns:c16="http://schemas.microsoft.com/office/drawing/2014/chart" uri="{C3380CC4-5D6E-409C-BE32-E72D297353CC}">
                <c16:uniqueId val="{00000025-C931-4F97-B589-6DC3243A832B}"/>
              </c:ext>
            </c:extLst>
          </c:dPt>
          <c:dPt>
            <c:idx val="8"/>
            <c:invertIfNegative val="0"/>
            <c:bubble3D val="0"/>
            <c:spPr>
              <a:solidFill>
                <a:schemeClr val="accent2"/>
              </a:solidFill>
              <a:ln w="9525">
                <a:noFill/>
              </a:ln>
            </c:spPr>
          </c:dPt>
          <c:dPt>
            <c:idx val="9"/>
            <c:invertIfNegative val="0"/>
            <c:bubble3D val="0"/>
            <c:spPr>
              <a:solidFill>
                <a:schemeClr val="accent3"/>
              </a:solidFill>
              <a:ln w="9525">
                <a:noFill/>
              </a:ln>
            </c:spPr>
            <c:extLst xmlns:c16r2="http://schemas.microsoft.com/office/drawing/2015/06/chart">
              <c:ext xmlns:c16="http://schemas.microsoft.com/office/drawing/2014/chart" uri="{C3380CC4-5D6E-409C-BE32-E72D297353CC}">
                <c16:uniqueId val="{00000027-C931-4F97-B589-6DC3243A832B}"/>
              </c:ext>
            </c:extLst>
          </c:dPt>
          <c:dPt>
            <c:idx val="10"/>
            <c:invertIfNegative val="0"/>
            <c:bubble3D val="0"/>
            <c:spPr>
              <a:solidFill>
                <a:schemeClr val="accent3"/>
              </a:solidFill>
              <a:ln w="9525">
                <a:noFill/>
              </a:ln>
            </c:spPr>
          </c:dPt>
          <c:dPt>
            <c:idx val="11"/>
            <c:invertIfNegative val="0"/>
            <c:bubble3D val="0"/>
            <c:spPr>
              <a:solidFill>
                <a:schemeClr val="accent3"/>
              </a:solidFill>
              <a:ln w="9525">
                <a:noFill/>
              </a:ln>
            </c:spPr>
          </c:dPt>
          <c:dPt>
            <c:idx val="12"/>
            <c:invertIfNegative val="0"/>
            <c:bubble3D val="0"/>
            <c:spPr>
              <a:solidFill>
                <a:schemeClr val="accent3"/>
              </a:solidFill>
              <a:ln w="9525">
                <a:noFill/>
              </a:ln>
            </c:spPr>
          </c:dPt>
          <c:dPt>
            <c:idx val="13"/>
            <c:invertIfNegative val="0"/>
            <c:bubble3D val="0"/>
            <c:spPr>
              <a:solidFill>
                <a:schemeClr val="accent6"/>
              </a:solidFill>
              <a:ln w="9525">
                <a:noFill/>
              </a:ln>
            </c:spPr>
          </c:dPt>
          <c:dPt>
            <c:idx val="14"/>
            <c:invertIfNegative val="0"/>
            <c:bubble3D val="0"/>
            <c:spPr>
              <a:solidFill>
                <a:schemeClr val="accent6"/>
              </a:solidFill>
              <a:ln w="9525">
                <a:noFill/>
              </a:ln>
            </c:spPr>
          </c:dPt>
          <c:dLbls>
            <c:dLbl>
              <c:idx val="1"/>
              <c:delete val="1"/>
            </c:dLbl>
            <c:dLbl>
              <c:idx val="2"/>
              <c:layout>
                <c:manualLayout>
                  <c:x val="-2.9217372419582635E-3"/>
                  <c:y val="8.6124401913875603E-2"/>
                </c:manualLayout>
              </c:layout>
              <c:showLegendKey val="0"/>
              <c:showVal val="1"/>
              <c:showCatName val="0"/>
              <c:showSerName val="0"/>
              <c:showPercent val="0"/>
              <c:showBubbleSize val="0"/>
            </c:dLbl>
            <c:dLbl>
              <c:idx val="3"/>
              <c:layout>
                <c:manualLayout>
                  <c:x val="-1.4608686209791318E-3"/>
                  <c:y val="4.2498587198131335E-2"/>
                </c:manualLayout>
              </c:layout>
              <c:dLblPos val="ctr"/>
              <c:showLegendKey val="0"/>
              <c:showVal val="1"/>
              <c:showCatName val="0"/>
              <c:showSerName val="0"/>
              <c:showPercent val="0"/>
              <c:showBubbleSize val="0"/>
            </c:dLbl>
            <c:dLbl>
              <c:idx val="4"/>
              <c:layout>
                <c:manualLayout>
                  <c:x val="0"/>
                  <c:y val="3.8226299694189565E-2"/>
                </c:manualLayout>
              </c:layout>
              <c:showLegendKey val="0"/>
              <c:showVal val="1"/>
              <c:showCatName val="0"/>
              <c:showSerName val="0"/>
              <c:showPercent val="0"/>
              <c:showBubbleSize val="0"/>
            </c:dLbl>
            <c:dLbl>
              <c:idx val="5"/>
              <c:layout>
                <c:manualLayout>
                  <c:x val="-1.4608686209791318E-3"/>
                  <c:y val="0.11961722488038277"/>
                </c:manualLayout>
              </c:layout>
              <c:showLegendKey val="0"/>
              <c:showVal val="1"/>
              <c:showCatName val="0"/>
              <c:showSerName val="0"/>
              <c:showPercent val="0"/>
              <c:showBubbleSize val="0"/>
            </c:dLbl>
            <c:dLbl>
              <c:idx val="6"/>
              <c:layout>
                <c:manualLayout>
                  <c:x val="-2.9219673000088113E-3"/>
                  <c:y val="3.283464566929134E-2"/>
                </c:manualLayout>
              </c:layout>
              <c:dLblPos val="ctr"/>
              <c:showLegendKey val="0"/>
              <c:showVal val="1"/>
              <c:showCatName val="0"/>
              <c:showSerName val="0"/>
              <c:showPercent val="0"/>
              <c:showBubbleSize val="0"/>
            </c:dLbl>
            <c:dLbl>
              <c:idx val="7"/>
              <c:delete val="1"/>
            </c:dLbl>
            <c:dLbl>
              <c:idx val="8"/>
              <c:delete val="1"/>
            </c:dLbl>
            <c:dLbl>
              <c:idx val="9"/>
              <c:layout>
                <c:manualLayout>
                  <c:x val="-1.4608686209791318E-3"/>
                  <c:y val="7.6555023923444973E-2"/>
                </c:manualLayout>
              </c:layout>
              <c:showLegendKey val="0"/>
              <c:showVal val="1"/>
              <c:showCatName val="0"/>
              <c:showSerName val="0"/>
              <c:showPercent val="0"/>
              <c:showBubbleSize val="0"/>
            </c:dLbl>
            <c:dLbl>
              <c:idx val="10"/>
              <c:layout>
                <c:manualLayout>
                  <c:x val="0"/>
                  <c:y val="4.784688995215311E-2"/>
                </c:manualLayout>
              </c:layout>
              <c:showLegendKey val="0"/>
              <c:showVal val="1"/>
              <c:showCatName val="0"/>
              <c:showSerName val="0"/>
              <c:showPercent val="0"/>
              <c:showBubbleSize val="0"/>
            </c:dLbl>
            <c:dLbl>
              <c:idx val="11"/>
              <c:layout>
                <c:manualLayout>
                  <c:x val="0"/>
                  <c:y val="4.3062200956937802E-2"/>
                </c:manualLayout>
              </c:layout>
              <c:showLegendKey val="0"/>
              <c:showVal val="1"/>
              <c:showCatName val="0"/>
              <c:showSerName val="0"/>
              <c:showPercent val="0"/>
              <c:showBubbleSize val="0"/>
            </c:dLbl>
            <c:dLbl>
              <c:idx val="12"/>
              <c:layout>
                <c:manualLayout>
                  <c:x val="-1.1502902516681824E-7"/>
                  <c:y val="5.7416267942583643E-2"/>
                </c:manualLayout>
              </c:layout>
              <c:showLegendKey val="0"/>
              <c:showVal val="1"/>
              <c:showCatName val="0"/>
              <c:showSerName val="0"/>
              <c:showPercent val="0"/>
              <c:showBubbleSize val="0"/>
            </c:dLbl>
            <c:dLbl>
              <c:idx val="13"/>
              <c:delete val="1"/>
            </c:dLbl>
            <c:dLbl>
              <c:idx val="14"/>
              <c:delete val="1"/>
            </c:dLbl>
            <c:dLbl>
              <c:idx val="15"/>
              <c:delete val="1"/>
            </c:dLbl>
            <c:dLbl>
              <c:idx val="16"/>
              <c:delete val="1"/>
            </c:dLbl>
            <c:numFmt formatCode="_(\(&quot;$&quot;* #,##0.0\);_(&quot;$&quot;* #,##0.0_);_(&quot;$&quot;* &quot;-&quot;??_);_(@_)" sourceLinked="0"/>
            <c:txPr>
              <a:bodyPr/>
              <a:lstStyle/>
              <a:p>
                <a:pPr>
                  <a:defRPr sz="700"/>
                </a:pPr>
                <a:endParaRPr lang="en-US"/>
              </a:p>
            </c:txPr>
            <c:dLblPos val="inEnd"/>
            <c:showLegendKey val="0"/>
            <c:showVal val="1"/>
            <c:showCatName val="0"/>
            <c:showSerName val="0"/>
            <c:showPercent val="0"/>
            <c:showBubbleSize val="0"/>
            <c:showLeaderLines val="0"/>
          </c:dLbls>
          <c:cat>
            <c:strRef>
              <c:f>Chart!$A$2:$A$16</c:f>
              <c:strCache>
                <c:ptCount val="15"/>
                <c:pt idx="0">
                  <c:v>2014</c:v>
                </c:pt>
                <c:pt idx="1">
                  <c:v>Color</c:v>
                </c:pt>
                <c:pt idx="2">
                  <c:v>Mono-
chrome</c:v>
                </c:pt>
                <c:pt idx="3">
                  <c:v>Printer</c:v>
                </c:pt>
                <c:pt idx="4">
                  <c:v>OEM</c:v>
                </c:pt>
                <c:pt idx="5">
                  <c:v>FX</c:v>
                </c:pt>
                <c:pt idx="6">
                  <c:v>Reconciling 
Items</c:v>
                </c:pt>
                <c:pt idx="7">
                  <c:v>2015</c:v>
                </c:pt>
                <c:pt idx="8">
                  <c:v>Color</c:v>
                </c:pt>
                <c:pt idx="9">
                  <c:v>Mono-
chrome</c:v>
                </c:pt>
                <c:pt idx="10">
                  <c:v>Printer</c:v>
                </c:pt>
                <c:pt idx="11">
                  <c:v>OEM</c:v>
                </c:pt>
                <c:pt idx="12">
                  <c:v>FX</c:v>
                </c:pt>
                <c:pt idx="13">
                  <c:v>Reconciling 
Items</c:v>
                </c:pt>
                <c:pt idx="14">
                  <c:v>2016</c:v>
                </c:pt>
              </c:strCache>
            </c:strRef>
          </c:cat>
          <c:val>
            <c:numRef>
              <c:f>Chart!$D$2:$D$16</c:f>
              <c:numCache>
                <c:formatCode>_("$"* #,##0.0_);_("$"* \(#,##0.0\);_("$"* "-"??_);_(@_)</c:formatCode>
                <c:ptCount val="15"/>
                <c:pt idx="1">
                  <c:v>0</c:v>
                </c:pt>
                <c:pt idx="2">
                  <c:v>13.847</c:v>
                </c:pt>
                <c:pt idx="3">
                  <c:v>2.121</c:v>
                </c:pt>
                <c:pt idx="4">
                  <c:v>1.738</c:v>
                </c:pt>
                <c:pt idx="5">
                  <c:v>16.440999999999999</c:v>
                </c:pt>
                <c:pt idx="6">
                  <c:v>0.69611568427382053</c:v>
                </c:pt>
                <c:pt idx="7">
                  <c:v>0</c:v>
                </c:pt>
                <c:pt idx="8">
                  <c:v>0</c:v>
                </c:pt>
                <c:pt idx="9">
                  <c:v>11.586</c:v>
                </c:pt>
                <c:pt idx="10">
                  <c:v>4.319</c:v>
                </c:pt>
                <c:pt idx="11">
                  <c:v>2.218</c:v>
                </c:pt>
                <c:pt idx="12">
                  <c:v>2.226</c:v>
                </c:pt>
                <c:pt idx="13">
                  <c:v>0</c:v>
                </c:pt>
                <c:pt idx="14">
                  <c:v>0</c:v>
                </c:pt>
              </c:numCache>
            </c:numRef>
          </c:val>
          <c:extLst xmlns:c16r2="http://schemas.microsoft.com/office/drawing/2015/06/chart">
            <c:ext xmlns:c16="http://schemas.microsoft.com/office/drawing/2014/chart" uri="{C3380CC4-5D6E-409C-BE32-E72D297353CC}">
              <c16:uniqueId val="{00000028-C931-4F97-B589-6DC3243A832B}"/>
            </c:ext>
          </c:extLst>
        </c:ser>
        <c:ser>
          <c:idx val="3"/>
          <c:order val="3"/>
          <c:tx>
            <c:strRef>
              <c:f>Chart!$E$1</c:f>
              <c:strCache>
                <c:ptCount val="1"/>
                <c:pt idx="0">
                  <c:v>Labels</c:v>
                </c:pt>
              </c:strCache>
            </c:strRef>
          </c:tx>
          <c:spPr>
            <a:noFill/>
          </c:spPr>
          <c:invertIfNegative val="0"/>
          <c:cat>
            <c:strRef>
              <c:f>Chart!$A$2:$A$16</c:f>
              <c:strCache>
                <c:ptCount val="15"/>
                <c:pt idx="0">
                  <c:v>2014</c:v>
                </c:pt>
                <c:pt idx="1">
                  <c:v>Color</c:v>
                </c:pt>
                <c:pt idx="2">
                  <c:v>Mono-
chrome</c:v>
                </c:pt>
                <c:pt idx="3">
                  <c:v>Printer</c:v>
                </c:pt>
                <c:pt idx="4">
                  <c:v>OEM</c:v>
                </c:pt>
                <c:pt idx="5">
                  <c:v>FX</c:v>
                </c:pt>
                <c:pt idx="6">
                  <c:v>Reconciling 
Items</c:v>
                </c:pt>
                <c:pt idx="7">
                  <c:v>2015</c:v>
                </c:pt>
                <c:pt idx="8">
                  <c:v>Color</c:v>
                </c:pt>
                <c:pt idx="9">
                  <c:v>Mono-
chrome</c:v>
                </c:pt>
                <c:pt idx="10">
                  <c:v>Printer</c:v>
                </c:pt>
                <c:pt idx="11">
                  <c:v>OEM</c:v>
                </c:pt>
                <c:pt idx="12">
                  <c:v>FX</c:v>
                </c:pt>
                <c:pt idx="13">
                  <c:v>Reconciling 
Items</c:v>
                </c:pt>
                <c:pt idx="14">
                  <c:v>2016</c:v>
                </c:pt>
              </c:strCache>
            </c:strRef>
          </c:cat>
          <c:val>
            <c:numRef>
              <c:f>Chart!$E$2:$E$16</c:f>
              <c:numCache>
                <c:formatCode>_("$"* #,##0.0_);_("$"* \(#,##0.0\);_("$"* "-"??_);_(@_)</c:formatCode>
                <c:ptCount val="15"/>
                <c:pt idx="0">
                  <c:v>0</c:v>
                </c:pt>
                <c:pt idx="1">
                  <c:v>11.443</c:v>
                </c:pt>
                <c:pt idx="2">
                  <c:v>-13.847</c:v>
                </c:pt>
                <c:pt idx="3">
                  <c:v>-2.121</c:v>
                </c:pt>
                <c:pt idx="4">
                  <c:v>-1.738</c:v>
                </c:pt>
                <c:pt idx="5">
                  <c:v>-16.440999999999999</c:v>
                </c:pt>
                <c:pt idx="6">
                  <c:v>-0.69611568427382053</c:v>
                </c:pt>
                <c:pt idx="7">
                  <c:v>0</c:v>
                </c:pt>
                <c:pt idx="8">
                  <c:v>6.1749999999999998</c:v>
                </c:pt>
                <c:pt idx="9">
                  <c:v>-11.586</c:v>
                </c:pt>
                <c:pt idx="10">
                  <c:v>-4.319</c:v>
                </c:pt>
                <c:pt idx="11">
                  <c:v>-2.218</c:v>
                </c:pt>
                <c:pt idx="12">
                  <c:v>-2.226</c:v>
                </c:pt>
                <c:pt idx="13">
                  <c:v>0.47666649728009247</c:v>
                </c:pt>
                <c:pt idx="14">
                  <c:v>0</c:v>
                </c:pt>
              </c:numCache>
            </c:numRef>
          </c:val>
          <c:extLst xmlns:c16r2="http://schemas.microsoft.com/office/drawing/2015/06/chart">
            <c:ext xmlns:c16="http://schemas.microsoft.com/office/drawing/2014/chart" uri="{C3380CC4-5D6E-409C-BE32-E72D297353CC}">
              <c16:uniqueId val="{00000029-C931-4F97-B589-6DC3243A832B}"/>
            </c:ext>
          </c:extLst>
        </c:ser>
        <c:dLbls>
          <c:showLegendKey val="0"/>
          <c:showVal val="0"/>
          <c:showCatName val="0"/>
          <c:showSerName val="0"/>
          <c:showPercent val="0"/>
          <c:showBubbleSize val="0"/>
        </c:dLbls>
        <c:gapWidth val="50"/>
        <c:overlap val="100"/>
        <c:axId val="412750592"/>
        <c:axId val="412752128"/>
      </c:barChart>
      <c:catAx>
        <c:axId val="412750592"/>
        <c:scaling>
          <c:orientation val="minMax"/>
        </c:scaling>
        <c:delete val="0"/>
        <c:axPos val="b"/>
        <c:numFmt formatCode="General" sourceLinked="0"/>
        <c:majorTickMark val="none"/>
        <c:minorTickMark val="none"/>
        <c:tickLblPos val="nextTo"/>
        <c:spPr>
          <a:ln w="3175">
            <a:solidFill>
              <a:srgbClr val="969696"/>
            </a:solidFill>
            <a:prstDash val="solid"/>
          </a:ln>
        </c:spPr>
        <c:txPr>
          <a:bodyPr/>
          <a:lstStyle/>
          <a:p>
            <a:pPr>
              <a:defRPr sz="700"/>
            </a:pPr>
            <a:endParaRPr lang="en-US"/>
          </a:p>
        </c:txPr>
        <c:crossAx val="412752128"/>
        <c:crosses val="autoZero"/>
        <c:auto val="1"/>
        <c:lblAlgn val="ctr"/>
        <c:lblOffset val="100"/>
        <c:noMultiLvlLbl val="0"/>
      </c:catAx>
      <c:valAx>
        <c:axId val="412752128"/>
        <c:scaling>
          <c:orientation val="minMax"/>
          <c:max val="250"/>
          <c:min val="180"/>
        </c:scaling>
        <c:delete val="0"/>
        <c:axPos val="l"/>
        <c:numFmt formatCode="&quot;$&quot;#,##0.0" sourceLinked="0"/>
        <c:majorTickMark val="none"/>
        <c:minorTickMark val="none"/>
        <c:tickLblPos val="nextTo"/>
        <c:spPr>
          <a:ln w="3175">
            <a:solidFill>
              <a:srgbClr val="969696"/>
            </a:solidFill>
            <a:prstDash val="solid"/>
          </a:ln>
        </c:spPr>
        <c:txPr>
          <a:bodyPr/>
          <a:lstStyle/>
          <a:p>
            <a:pPr>
              <a:defRPr sz="700"/>
            </a:pPr>
            <a:endParaRPr lang="en-US"/>
          </a:p>
        </c:txPr>
        <c:crossAx val="412750592"/>
        <c:crosses val="autoZero"/>
        <c:crossBetween val="between"/>
        <c:majorUnit val="10"/>
      </c:valAx>
      <c:spPr>
        <a:noFill/>
        <a:ln w="25400">
          <a:noFill/>
        </a:ln>
      </c:spPr>
    </c:plotArea>
    <c:plotVisOnly val="1"/>
    <c:dispBlanksAs val="gap"/>
    <c:showDLblsOverMax val="0"/>
  </c:chart>
  <c:spPr>
    <a:noFill/>
    <a:ln w="9525">
      <a:noFill/>
    </a:ln>
    <a:effectLst/>
  </c:spPr>
  <c:txPr>
    <a:bodyPr/>
    <a:lstStyle/>
    <a:p>
      <a:pPr>
        <a:defRPr sz="700" b="0" i="1" u="none" strike="noStrike" baseline="0">
          <a:solidFill>
            <a:srgbClr val="000000"/>
          </a:solidFill>
          <a:latin typeface="Tahoma"/>
          <a:ea typeface="Tahoma"/>
          <a:cs typeface="Tahoma"/>
        </a:defRPr>
      </a:pPr>
      <a:endParaRPr lang="en-US"/>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550343718230406E-2"/>
          <c:y val="0.12159895308607749"/>
          <c:w val="0.95444965628176959"/>
          <c:h val="0.67748106410246112"/>
        </c:manualLayout>
      </c:layout>
      <c:barChart>
        <c:barDir val="col"/>
        <c:grouping val="stacked"/>
        <c:varyColors val="0"/>
        <c:ser>
          <c:idx val="0"/>
          <c:order val="0"/>
          <c:tx>
            <c:strRef>
              <c:f>Sheet1!$B$1</c:f>
              <c:strCache>
                <c:ptCount val="1"/>
                <c:pt idx="0">
                  <c:v>Base</c:v>
                </c:pt>
              </c:strCache>
            </c:strRef>
          </c:tx>
          <c:spPr>
            <a:solidFill>
              <a:srgbClr val="7BA7D3"/>
            </a:solidFill>
            <a:ln w="9525">
              <a:noFill/>
            </a:ln>
          </c:spPr>
          <c:invertIfNegative val="0"/>
          <c:dPt>
            <c:idx val="0"/>
            <c:invertIfNegative val="0"/>
            <c:bubble3D val="0"/>
            <c:spPr>
              <a:solidFill>
                <a:schemeClr val="accent1"/>
              </a:solidFill>
              <a:ln w="9525">
                <a:noFill/>
              </a:ln>
            </c:spPr>
            <c:extLst xmlns:c16r2="http://schemas.microsoft.com/office/drawing/2015/06/chart">
              <c:ext xmlns:c16="http://schemas.microsoft.com/office/drawing/2014/chart" uri="{C3380CC4-5D6E-409C-BE32-E72D297353CC}">
                <c16:uniqueId val="{00000001-C931-4F97-B589-6DC3243A832B}"/>
              </c:ext>
            </c:extLst>
          </c:dPt>
          <c:dPt>
            <c:idx val="1"/>
            <c:invertIfNegative val="0"/>
            <c:bubble3D val="0"/>
            <c:spPr>
              <a:noFill/>
              <a:ln w="9525">
                <a:noFill/>
              </a:ln>
            </c:spPr>
            <c:extLst xmlns:c16r2="http://schemas.microsoft.com/office/drawing/2015/06/chart">
              <c:ext xmlns:c16="http://schemas.microsoft.com/office/drawing/2014/chart" uri="{C3380CC4-5D6E-409C-BE32-E72D297353CC}">
                <c16:uniqueId val="{00000003-C931-4F97-B589-6DC3243A832B}"/>
              </c:ext>
            </c:extLst>
          </c:dPt>
          <c:dPt>
            <c:idx val="2"/>
            <c:invertIfNegative val="0"/>
            <c:bubble3D val="0"/>
            <c:spPr>
              <a:noFill/>
              <a:ln w="9525">
                <a:noFill/>
              </a:ln>
            </c:spPr>
            <c:extLst xmlns:c16r2="http://schemas.microsoft.com/office/drawing/2015/06/chart">
              <c:ext xmlns:c16="http://schemas.microsoft.com/office/drawing/2014/chart" uri="{C3380CC4-5D6E-409C-BE32-E72D297353CC}">
                <c16:uniqueId val="{00000005-C931-4F97-B589-6DC3243A832B}"/>
              </c:ext>
            </c:extLst>
          </c:dPt>
          <c:dPt>
            <c:idx val="3"/>
            <c:invertIfNegative val="0"/>
            <c:bubble3D val="0"/>
            <c:spPr>
              <a:noFill/>
              <a:ln w="9525">
                <a:noFill/>
              </a:ln>
            </c:spPr>
            <c:extLst xmlns:c16r2="http://schemas.microsoft.com/office/drawing/2015/06/chart">
              <c:ext xmlns:c16="http://schemas.microsoft.com/office/drawing/2014/chart" uri="{C3380CC4-5D6E-409C-BE32-E72D297353CC}">
                <c16:uniqueId val="{00000007-C931-4F97-B589-6DC3243A832B}"/>
              </c:ext>
            </c:extLst>
          </c:dPt>
          <c:dPt>
            <c:idx val="4"/>
            <c:invertIfNegative val="0"/>
            <c:bubble3D val="0"/>
            <c:spPr>
              <a:noFill/>
              <a:ln w="9525">
                <a:noFill/>
              </a:ln>
            </c:spPr>
            <c:extLst xmlns:c16r2="http://schemas.microsoft.com/office/drawing/2015/06/chart">
              <c:ext xmlns:c16="http://schemas.microsoft.com/office/drawing/2014/chart" uri="{C3380CC4-5D6E-409C-BE32-E72D297353CC}">
                <c16:uniqueId val="{00000009-C931-4F97-B589-6DC3243A832B}"/>
              </c:ext>
            </c:extLst>
          </c:dPt>
          <c:dPt>
            <c:idx val="5"/>
            <c:invertIfNegative val="0"/>
            <c:bubble3D val="0"/>
            <c:spPr>
              <a:noFill/>
              <a:ln w="9525">
                <a:noFill/>
              </a:ln>
            </c:spPr>
            <c:extLst xmlns:c16r2="http://schemas.microsoft.com/office/drawing/2015/06/chart">
              <c:ext xmlns:c16="http://schemas.microsoft.com/office/drawing/2014/chart" uri="{C3380CC4-5D6E-409C-BE32-E72D297353CC}">
                <c16:uniqueId val="{0000000B-C931-4F97-B589-6DC3243A832B}"/>
              </c:ext>
            </c:extLst>
          </c:dPt>
          <c:dPt>
            <c:idx val="6"/>
            <c:invertIfNegative val="0"/>
            <c:bubble3D val="0"/>
            <c:spPr>
              <a:noFill/>
              <a:ln w="9525">
                <a:noFill/>
              </a:ln>
            </c:spPr>
            <c:extLst xmlns:c16r2="http://schemas.microsoft.com/office/drawing/2015/06/chart">
              <c:ext xmlns:c16="http://schemas.microsoft.com/office/drawing/2014/chart" uri="{C3380CC4-5D6E-409C-BE32-E72D297353CC}">
                <c16:uniqueId val="{0000000D-C931-4F97-B589-6DC3243A832B}"/>
              </c:ext>
            </c:extLst>
          </c:dPt>
          <c:dPt>
            <c:idx val="7"/>
            <c:invertIfNegative val="0"/>
            <c:bubble3D val="0"/>
            <c:spPr>
              <a:noFill/>
              <a:ln w="9525">
                <a:noFill/>
              </a:ln>
            </c:spPr>
            <c:extLst xmlns:c16r2="http://schemas.microsoft.com/office/drawing/2015/06/chart">
              <c:ext xmlns:c16="http://schemas.microsoft.com/office/drawing/2014/chart" uri="{C3380CC4-5D6E-409C-BE32-E72D297353CC}">
                <c16:uniqueId val="{0000000F-C931-4F97-B589-6DC3243A832B}"/>
              </c:ext>
            </c:extLst>
          </c:dPt>
          <c:dPt>
            <c:idx val="8"/>
            <c:invertIfNegative val="0"/>
            <c:bubble3D val="0"/>
            <c:spPr>
              <a:noFill/>
              <a:ln w="9525">
                <a:noFill/>
              </a:ln>
            </c:spPr>
            <c:extLst xmlns:c16r2="http://schemas.microsoft.com/office/drawing/2015/06/chart">
              <c:ext xmlns:c16="http://schemas.microsoft.com/office/drawing/2014/chart" uri="{C3380CC4-5D6E-409C-BE32-E72D297353CC}">
                <c16:uniqueId val="{00000011-C931-4F97-B589-6DC3243A832B}"/>
              </c:ext>
            </c:extLst>
          </c:dPt>
          <c:dPt>
            <c:idx val="9"/>
            <c:invertIfNegative val="0"/>
            <c:bubble3D val="0"/>
            <c:spPr>
              <a:noFill/>
              <a:ln w="9525">
                <a:noFill/>
              </a:ln>
            </c:spPr>
            <c:extLst xmlns:c16r2="http://schemas.microsoft.com/office/drawing/2015/06/chart">
              <c:ext xmlns:c16="http://schemas.microsoft.com/office/drawing/2014/chart" uri="{C3380CC4-5D6E-409C-BE32-E72D297353CC}">
                <c16:uniqueId val="{00000013-C931-4F97-B589-6DC3243A832B}"/>
              </c:ext>
            </c:extLst>
          </c:dPt>
          <c:dPt>
            <c:idx val="10"/>
            <c:invertIfNegative val="0"/>
            <c:bubble3D val="0"/>
            <c:spPr>
              <a:solidFill>
                <a:schemeClr val="accent1"/>
              </a:solidFill>
              <a:ln w="9525">
                <a:noFill/>
              </a:ln>
            </c:spPr>
            <c:extLst xmlns:c16r2="http://schemas.microsoft.com/office/drawing/2015/06/chart">
              <c:ext xmlns:c16="http://schemas.microsoft.com/office/drawing/2014/chart" uri="{C3380CC4-5D6E-409C-BE32-E72D297353CC}">
                <c16:uniqueId val="{00000015-C931-4F97-B589-6DC3243A832B}"/>
              </c:ext>
            </c:extLst>
          </c:dPt>
          <c:dLbls>
            <c:dLbl>
              <c:idx val="0"/>
              <c:layout>
                <c:manualLayout>
                  <c:x val="-4.3826058629373946E-3"/>
                  <c:y val="-0.20812096500169894"/>
                </c:manualLayout>
              </c:layout>
              <c:spPr/>
              <c:txPr>
                <a:bodyPr/>
                <a:lstStyle/>
                <a:p>
                  <a:pPr>
                    <a:defRPr b="1"/>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C931-4F97-B589-6DC3243A832B}"/>
                </c:ext>
              </c:extLst>
            </c:dLbl>
            <c:dLbl>
              <c:idx val="10"/>
              <c:layout>
                <c:manualLayout>
                  <c:x val="-2.9217372419582635E-3"/>
                  <c:y val="-0.26758409785932724"/>
                </c:manualLayout>
              </c:layout>
              <c:spPr/>
              <c:txPr>
                <a:bodyPr/>
                <a:lstStyle/>
                <a:p>
                  <a:pPr>
                    <a:defRPr b="1"/>
                  </a:pPr>
                  <a:endParaRPr lang="en-U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5-C931-4F97-B589-6DC3243A832B}"/>
                </c:ext>
              </c:extLst>
            </c:dLbl>
            <c:spPr>
              <a:noFill/>
              <a:ln>
                <a:noFill/>
              </a:ln>
              <a:effectLst/>
            </c:sp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0"/>
              </c:ext>
            </c:extLst>
          </c:dLbls>
          <c:cat>
            <c:strRef>
              <c:f>Sheet1!$A$2:$A$12</c:f>
              <c:strCache>
                <c:ptCount val="11"/>
                <c:pt idx="0">
                  <c:v>2016</c:v>
                </c:pt>
                <c:pt idx="1">
                  <c:v>New Products</c:v>
                </c:pt>
                <c:pt idx="2">
                  <c:v>Printer Relaunch</c:v>
                </c:pt>
                <c:pt idx="3">
                  <c:v>Color Focus</c:v>
                </c:pt>
                <c:pt idx="4">
                  <c:v>Growth in Products 
Launched Last 
2 Yrs</c:v>
                </c:pt>
                <c:pt idx="5">
                  <c:v>Monochrome
and Color 
Decline (+3yrs Old)</c:v>
                </c:pt>
                <c:pt idx="6">
                  <c:v>EAME Price 
Increases &amp; Other</c:v>
                </c:pt>
                <c:pt idx="7">
                  <c:v>Argentina 
Relaunch</c:v>
                </c:pt>
                <c:pt idx="8">
                  <c:v>LABU Printer 
Project</c:v>
                </c:pt>
                <c:pt idx="9">
                  <c:v>FX Impact</c:v>
                </c:pt>
                <c:pt idx="10">
                  <c:v>2017F</c:v>
                </c:pt>
              </c:strCache>
            </c:strRef>
          </c:cat>
          <c:val>
            <c:numRef>
              <c:f>Sheet1!$B$2:$B$12</c:f>
              <c:numCache>
                <c:formatCode>_("$"* #,##0.0_);_("$"* \(#,##0.0\);_("$"* "-"??_);_(@_)</c:formatCode>
                <c:ptCount val="11"/>
                <c:pt idx="0">
                  <c:v>198.463897</c:v>
                </c:pt>
                <c:pt idx="1">
                  <c:v>198.463897</c:v>
                </c:pt>
                <c:pt idx="2">
                  <c:v>206.926897</c:v>
                </c:pt>
                <c:pt idx="3">
                  <c:v>208.41889699999999</c:v>
                </c:pt>
                <c:pt idx="4">
                  <c:v>209.646897</c:v>
                </c:pt>
                <c:pt idx="5">
                  <c:v>204.370293</c:v>
                </c:pt>
                <c:pt idx="6">
                  <c:v>204.370293</c:v>
                </c:pt>
                <c:pt idx="7">
                  <c:v>204.95429300000001</c:v>
                </c:pt>
                <c:pt idx="8">
                  <c:v>206.608293</c:v>
                </c:pt>
                <c:pt idx="9">
                  <c:v>203.71558899999999</c:v>
                </c:pt>
                <c:pt idx="10">
                  <c:v>203.71558899999999</c:v>
                </c:pt>
              </c:numCache>
            </c:numRef>
          </c:val>
          <c:extLst xmlns:c16r2="http://schemas.microsoft.com/office/drawing/2015/06/chart">
            <c:ext xmlns:c16="http://schemas.microsoft.com/office/drawing/2014/chart" uri="{C3380CC4-5D6E-409C-BE32-E72D297353CC}">
              <c16:uniqueId val="{00000016-C931-4F97-B589-6DC3243A832B}"/>
            </c:ext>
          </c:extLst>
        </c:ser>
        <c:ser>
          <c:idx val="1"/>
          <c:order val="1"/>
          <c:tx>
            <c:strRef>
              <c:f>Sheet1!$C$1</c:f>
              <c:strCache>
                <c:ptCount val="1"/>
                <c:pt idx="0">
                  <c:v>Column1</c:v>
                </c:pt>
              </c:strCache>
            </c:strRef>
          </c:tx>
          <c:spPr>
            <a:solidFill>
              <a:schemeClr val="accent2"/>
            </a:solidFill>
            <a:ln w="9525">
              <a:noFill/>
            </a:ln>
          </c:spPr>
          <c:invertIfNegative val="0"/>
          <c:dLbls>
            <c:dLbl>
              <c:idx val="0"/>
              <c:delete val="1"/>
            </c:dLbl>
            <c:dLbl>
              <c:idx val="1"/>
              <c:layout>
                <c:manualLayout>
                  <c:x val="0"/>
                  <c:y val="-0.12742099898063206"/>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7-C931-4F97-B589-6DC3243A832B}"/>
                </c:ext>
              </c:extLst>
            </c:dLbl>
            <c:dLbl>
              <c:idx val="2"/>
              <c:layout>
                <c:manualLayout>
                  <c:x val="-4.3826058629373946E-3"/>
                  <c:y val="-5.09683995922528E-2"/>
                </c:manualLayout>
              </c:layout>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8-C931-4F97-B589-6DC3243A832B}"/>
                </c:ext>
              </c:extLst>
            </c:dLbl>
            <c:dLbl>
              <c:idx val="3"/>
              <c:layout>
                <c:manualLayout>
                  <c:x val="-5.3564563986820807E-17"/>
                  <c:y val="-5.09683995922528E-2"/>
                </c:manualLayout>
              </c:layout>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9-C931-4F97-B589-6DC3243A832B}"/>
                </c:ext>
              </c:extLst>
            </c:dLbl>
            <c:dLbl>
              <c:idx val="4"/>
              <c:layout>
                <c:manualLayout>
                  <c:x val="-1.4608686209791318E-3"/>
                  <c:y val="-8.4947332653754676E-2"/>
                </c:manualLayout>
              </c:layout>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A-C931-4F97-B589-6DC3243A832B}"/>
                </c:ext>
              </c:extLst>
            </c:dLbl>
            <c:dLbl>
              <c:idx val="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B-C931-4F97-B589-6DC3243A832B}"/>
                </c:ext>
              </c:extLst>
            </c:dLbl>
            <c:dLbl>
              <c:idx val="6"/>
              <c:layout>
                <c:manualLayout>
                  <c:x val="0"/>
                  <c:y val="-6.3710499490316E-2"/>
                </c:manualLayout>
              </c:layout>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C-C931-4F97-B589-6DC3243A832B}"/>
                </c:ext>
              </c:extLst>
            </c:dLbl>
            <c:dLbl>
              <c:idx val="7"/>
              <c:layout>
                <c:manualLayout>
                  <c:x val="1.0712912797364161E-16"/>
                  <c:y val="-5.0968399592252842E-2"/>
                </c:manualLayout>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D-C931-4F97-B589-6DC3243A832B}"/>
                </c:ext>
              </c:extLst>
            </c:dLbl>
            <c:dLbl>
              <c:idx val="8"/>
              <c:layout>
                <c:manualLayout>
                  <c:x val="-1.4608686209792389E-3"/>
                  <c:y val="-5.09683995922528E-2"/>
                </c:manualLayout>
              </c:layout>
              <c:dLblPos val="ctr"/>
              <c:showLegendKey val="0"/>
              <c:showVal val="1"/>
              <c:showCatName val="0"/>
              <c:showSerName val="0"/>
              <c:showPercent val="0"/>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E-C931-4F97-B589-6DC3243A832B}"/>
                </c:ext>
              </c:extLst>
            </c:dLbl>
            <c:dLbl>
              <c:idx val="9"/>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1F-C931-4F97-B589-6DC3243A832B}"/>
                </c:ext>
              </c:extLst>
            </c:dLbl>
            <c:dLbl>
              <c:idx val="10"/>
              <c:delete val="1"/>
            </c:dLbl>
            <c:spPr>
              <a:noFill/>
              <a:ln>
                <a:noFill/>
              </a:ln>
              <a:effectLst/>
            </c:spPr>
            <c:dLblPos val="ct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Sheet1!$A$2:$A$12</c:f>
              <c:strCache>
                <c:ptCount val="11"/>
                <c:pt idx="0">
                  <c:v>2016</c:v>
                </c:pt>
                <c:pt idx="1">
                  <c:v>New Products</c:v>
                </c:pt>
                <c:pt idx="2">
                  <c:v>Printer Relaunch</c:v>
                </c:pt>
                <c:pt idx="3">
                  <c:v>Color Focus</c:v>
                </c:pt>
                <c:pt idx="4">
                  <c:v>Growth in Products 
Launched Last 
2 Yrs</c:v>
                </c:pt>
                <c:pt idx="5">
                  <c:v>Monochrome
and Color 
Decline (+3yrs Old)</c:v>
                </c:pt>
                <c:pt idx="6">
                  <c:v>EAME Price 
Increases &amp; Other</c:v>
                </c:pt>
                <c:pt idx="7">
                  <c:v>Argentina 
Relaunch</c:v>
                </c:pt>
                <c:pt idx="8">
                  <c:v>LABU Printer 
Project</c:v>
                </c:pt>
                <c:pt idx="9">
                  <c:v>FX Impact</c:v>
                </c:pt>
                <c:pt idx="10">
                  <c:v>2017F</c:v>
                </c:pt>
              </c:strCache>
            </c:strRef>
          </c:cat>
          <c:val>
            <c:numRef>
              <c:f>Sheet1!$C$2:$C$12</c:f>
              <c:numCache>
                <c:formatCode>_("$"* #,##0.0_);_("$"* \(#,##0.0\);_("$"* "-"??_);_(@_)</c:formatCode>
                <c:ptCount val="11"/>
                <c:pt idx="0">
                  <c:v>0</c:v>
                </c:pt>
                <c:pt idx="1">
                  <c:v>8.4629999999999992</c:v>
                </c:pt>
                <c:pt idx="2">
                  <c:v>1.492</c:v>
                </c:pt>
                <c:pt idx="3">
                  <c:v>1.228</c:v>
                </c:pt>
                <c:pt idx="4">
                  <c:v>4.3440000000000003</c:v>
                </c:pt>
                <c:pt idx="5">
                  <c:v>0</c:v>
                </c:pt>
                <c:pt idx="6">
                  <c:v>0.58399999999999996</c:v>
                </c:pt>
                <c:pt idx="7">
                  <c:v>1.6539999999999999</c:v>
                </c:pt>
                <c:pt idx="8">
                  <c:v>0.876</c:v>
                </c:pt>
                <c:pt idx="9">
                  <c:v>0</c:v>
                </c:pt>
                <c:pt idx="10">
                  <c:v>0</c:v>
                </c:pt>
              </c:numCache>
            </c:numRef>
          </c:val>
          <c:extLst xmlns:c16r2="http://schemas.microsoft.com/office/drawing/2015/06/chart">
            <c:ext xmlns:c16="http://schemas.microsoft.com/office/drawing/2014/chart" uri="{C3380CC4-5D6E-409C-BE32-E72D297353CC}">
              <c16:uniqueId val="{00000020-C931-4F97-B589-6DC3243A832B}"/>
            </c:ext>
          </c:extLst>
        </c:ser>
        <c:ser>
          <c:idx val="2"/>
          <c:order val="2"/>
          <c:tx>
            <c:strRef>
              <c:f>Sheet1!$D$1</c:f>
              <c:strCache>
                <c:ptCount val="1"/>
                <c:pt idx="0">
                  <c:v>Middle</c:v>
                </c:pt>
              </c:strCache>
            </c:strRef>
          </c:tx>
          <c:spPr>
            <a:noFill/>
            <a:ln w="9525">
              <a:noFill/>
            </a:ln>
          </c:spPr>
          <c:invertIfNegative val="0"/>
          <c:dPt>
            <c:idx val="1"/>
            <c:invertIfNegative val="0"/>
            <c:bubble3D val="0"/>
            <c:extLst xmlns:c16r2="http://schemas.microsoft.com/office/drawing/2015/06/chart">
              <c:ext xmlns:c16="http://schemas.microsoft.com/office/drawing/2014/chart" uri="{C3380CC4-5D6E-409C-BE32-E72D297353CC}">
                <c16:uniqueId val="{00000021-C931-4F97-B589-6DC3243A832B}"/>
              </c:ext>
            </c:extLst>
          </c:dPt>
          <c:dPt>
            <c:idx val="5"/>
            <c:invertIfNegative val="0"/>
            <c:bubble3D val="0"/>
            <c:spPr>
              <a:solidFill>
                <a:schemeClr val="accent3"/>
              </a:solidFill>
              <a:ln w="9525">
                <a:noFill/>
              </a:ln>
            </c:spPr>
            <c:extLst xmlns:c16r2="http://schemas.microsoft.com/office/drawing/2015/06/chart">
              <c:ext xmlns:c16="http://schemas.microsoft.com/office/drawing/2014/chart" uri="{C3380CC4-5D6E-409C-BE32-E72D297353CC}">
                <c16:uniqueId val="{00000023-C931-4F97-B589-6DC3243A832B}"/>
              </c:ext>
            </c:extLst>
          </c:dPt>
          <c:dPt>
            <c:idx val="6"/>
            <c:invertIfNegative val="0"/>
            <c:bubble3D val="0"/>
            <c:extLst xmlns:c16r2="http://schemas.microsoft.com/office/drawing/2015/06/chart">
              <c:ext xmlns:c16="http://schemas.microsoft.com/office/drawing/2014/chart" uri="{C3380CC4-5D6E-409C-BE32-E72D297353CC}">
                <c16:uniqueId val="{00000024-C931-4F97-B589-6DC3243A832B}"/>
              </c:ext>
            </c:extLst>
          </c:dPt>
          <c:dPt>
            <c:idx val="7"/>
            <c:invertIfNegative val="0"/>
            <c:bubble3D val="0"/>
            <c:extLst xmlns:c16r2="http://schemas.microsoft.com/office/drawing/2015/06/chart">
              <c:ext xmlns:c16="http://schemas.microsoft.com/office/drawing/2014/chart" uri="{C3380CC4-5D6E-409C-BE32-E72D297353CC}">
                <c16:uniqueId val="{00000025-C931-4F97-B589-6DC3243A832B}"/>
              </c:ext>
            </c:extLst>
          </c:dPt>
          <c:dPt>
            <c:idx val="9"/>
            <c:invertIfNegative val="0"/>
            <c:bubble3D val="0"/>
            <c:spPr>
              <a:solidFill>
                <a:schemeClr val="accent3"/>
              </a:solidFill>
              <a:ln w="9525">
                <a:noFill/>
              </a:ln>
            </c:spPr>
            <c:extLst xmlns:c16r2="http://schemas.microsoft.com/office/drawing/2015/06/chart">
              <c:ext xmlns:c16="http://schemas.microsoft.com/office/drawing/2014/chart" uri="{C3380CC4-5D6E-409C-BE32-E72D297353CC}">
                <c16:uniqueId val="{00000027-C931-4F97-B589-6DC3243A832B}"/>
              </c:ext>
            </c:extLst>
          </c:dPt>
          <c:dLbls>
            <c:dLbl>
              <c:idx val="0"/>
              <c:delete val="1"/>
            </c:dLbl>
            <c:dLbl>
              <c:idx val="1"/>
              <c:delete val="1"/>
            </c:dLbl>
            <c:dLbl>
              <c:idx val="2"/>
              <c:delete val="1"/>
            </c:dLbl>
            <c:dLbl>
              <c:idx val="3"/>
              <c:delete val="1"/>
            </c:dLbl>
            <c:dLbl>
              <c:idx val="4"/>
              <c:delete val="1"/>
            </c:dLbl>
            <c:dLbl>
              <c:idx val="5"/>
              <c:layout>
                <c:manualLayout>
                  <c:x val="0"/>
                  <c:y val="0.11892626571525654"/>
                </c:manualLayout>
              </c:layout>
              <c:tx>
                <c:rich>
                  <a:bodyPr/>
                  <a:lstStyle/>
                  <a:p>
                    <a:r>
                      <a:rPr lang="en-US" dirty="0" smtClean="0"/>
                      <a:t>($9.6) </a:t>
                    </a:r>
                    <a:endParaRPr lang="en-US" dirty="0"/>
                  </a:p>
                </c:rich>
              </c:tx>
              <c:dLblPos val="ctr"/>
              <c:showLegendKey val="0"/>
              <c:showVal val="1"/>
              <c:showCatName val="0"/>
              <c:showSerName val="0"/>
              <c:showPercent val="0"/>
              <c:showBubbleSize val="0"/>
            </c:dLbl>
            <c:dLbl>
              <c:idx val="6"/>
              <c:delete val="1"/>
            </c:dLbl>
            <c:dLbl>
              <c:idx val="7"/>
              <c:delete val="1"/>
            </c:dLbl>
            <c:dLbl>
              <c:idx val="8"/>
              <c:delete val="1"/>
            </c:dLbl>
            <c:dLbl>
              <c:idx val="9"/>
              <c:layout>
                <c:manualLayout>
                  <c:x val="1.4608686209791318E-3"/>
                  <c:y val="7.2205232755691476E-2"/>
                </c:manualLayout>
              </c:layout>
              <c:tx>
                <c:rich>
                  <a:bodyPr/>
                  <a:lstStyle/>
                  <a:p>
                    <a:r>
                      <a:rPr lang="en-US" dirty="0" smtClean="0"/>
                      <a:t>($3.8)</a:t>
                    </a:r>
                    <a:endParaRPr lang="en-US" dirty="0"/>
                  </a:p>
                </c:rich>
              </c:tx>
              <c:dLblPos val="ctr"/>
              <c:showLegendKey val="0"/>
              <c:showVal val="1"/>
              <c:showCatName val="0"/>
              <c:showSerName val="0"/>
              <c:showPercent val="0"/>
              <c:showBubbleSize val="0"/>
            </c:dLbl>
            <c:dLbl>
              <c:idx val="10"/>
              <c:delete val="1"/>
            </c:dLbl>
            <c:dLblPos val="ctr"/>
            <c:showLegendKey val="0"/>
            <c:showVal val="1"/>
            <c:showCatName val="0"/>
            <c:showSerName val="0"/>
            <c:showPercent val="0"/>
            <c:showBubbleSize val="0"/>
            <c:showLeaderLines val="0"/>
          </c:dLbls>
          <c:cat>
            <c:strRef>
              <c:f>Sheet1!$A$2:$A$12</c:f>
              <c:strCache>
                <c:ptCount val="11"/>
                <c:pt idx="0">
                  <c:v>2016</c:v>
                </c:pt>
                <c:pt idx="1">
                  <c:v>New Products</c:v>
                </c:pt>
                <c:pt idx="2">
                  <c:v>Printer Relaunch</c:v>
                </c:pt>
                <c:pt idx="3">
                  <c:v>Color Focus</c:v>
                </c:pt>
                <c:pt idx="4">
                  <c:v>Growth in Products 
Launched Last 
2 Yrs</c:v>
                </c:pt>
                <c:pt idx="5">
                  <c:v>Monochrome
and Color 
Decline (+3yrs Old)</c:v>
                </c:pt>
                <c:pt idx="6">
                  <c:v>EAME Price 
Increases &amp; Other</c:v>
                </c:pt>
                <c:pt idx="7">
                  <c:v>Argentina 
Relaunch</c:v>
                </c:pt>
                <c:pt idx="8">
                  <c:v>LABU Printer 
Project</c:v>
                </c:pt>
                <c:pt idx="9">
                  <c:v>FX Impact</c:v>
                </c:pt>
                <c:pt idx="10">
                  <c:v>2017F</c:v>
                </c:pt>
              </c:strCache>
            </c:strRef>
          </c:cat>
          <c:val>
            <c:numRef>
              <c:f>Sheet1!$D$2:$D$12</c:f>
              <c:numCache>
                <c:formatCode>_("$"* #,##0.0_);_("$"* \(#,##0.0\);_("$"* "-"??_);_(@_)</c:formatCode>
                <c:ptCount val="11"/>
                <c:pt idx="0">
                  <c:v>0</c:v>
                </c:pt>
                <c:pt idx="1">
                  <c:v>0</c:v>
                </c:pt>
                <c:pt idx="2">
                  <c:v>0</c:v>
                </c:pt>
                <c:pt idx="3">
                  <c:v>0</c:v>
                </c:pt>
                <c:pt idx="4">
                  <c:v>0</c:v>
                </c:pt>
                <c:pt idx="5">
                  <c:v>9.6206040000000002</c:v>
                </c:pt>
                <c:pt idx="6">
                  <c:v>0</c:v>
                </c:pt>
                <c:pt idx="7">
                  <c:v>0</c:v>
                </c:pt>
                <c:pt idx="8">
                  <c:v>0</c:v>
                </c:pt>
                <c:pt idx="9">
                  <c:v>3.7687040000000001</c:v>
                </c:pt>
                <c:pt idx="10">
                  <c:v>0</c:v>
                </c:pt>
              </c:numCache>
            </c:numRef>
          </c:val>
          <c:extLst xmlns:c16r2="http://schemas.microsoft.com/office/drawing/2015/06/chart">
            <c:ext xmlns:c16="http://schemas.microsoft.com/office/drawing/2014/chart" uri="{C3380CC4-5D6E-409C-BE32-E72D297353CC}">
              <c16:uniqueId val="{00000028-C931-4F97-B589-6DC3243A832B}"/>
            </c:ext>
          </c:extLst>
        </c:ser>
        <c:ser>
          <c:idx val="3"/>
          <c:order val="3"/>
          <c:tx>
            <c:strRef>
              <c:f>Sheet1!$E$1</c:f>
              <c:strCache>
                <c:ptCount val="1"/>
                <c:pt idx="0">
                  <c:v>Labels</c:v>
                </c:pt>
              </c:strCache>
            </c:strRef>
          </c:tx>
          <c:spPr>
            <a:noFill/>
          </c:spPr>
          <c:invertIfNegative val="0"/>
          <c:cat>
            <c:strRef>
              <c:f>Sheet1!$A$2:$A$12</c:f>
              <c:strCache>
                <c:ptCount val="11"/>
                <c:pt idx="0">
                  <c:v>2016</c:v>
                </c:pt>
                <c:pt idx="1">
                  <c:v>New Products</c:v>
                </c:pt>
                <c:pt idx="2">
                  <c:v>Printer Relaunch</c:v>
                </c:pt>
                <c:pt idx="3">
                  <c:v>Color Focus</c:v>
                </c:pt>
                <c:pt idx="4">
                  <c:v>Growth in Products 
Launched Last 
2 Yrs</c:v>
                </c:pt>
                <c:pt idx="5">
                  <c:v>Monochrome
and Color 
Decline (+3yrs Old)</c:v>
                </c:pt>
                <c:pt idx="6">
                  <c:v>EAME Price 
Increases &amp; Other</c:v>
                </c:pt>
                <c:pt idx="7">
                  <c:v>Argentina 
Relaunch</c:v>
                </c:pt>
                <c:pt idx="8">
                  <c:v>LABU Printer 
Project</c:v>
                </c:pt>
                <c:pt idx="9">
                  <c:v>FX Impact</c:v>
                </c:pt>
                <c:pt idx="10">
                  <c:v>2017F</c:v>
                </c:pt>
              </c:strCache>
            </c:strRef>
          </c:cat>
          <c:val>
            <c:numRef>
              <c:f>Sheet1!$E$2:$E$12</c:f>
              <c:numCache>
                <c:formatCode>_("$"* #,##0.0_);_("$"* \(#,##0.0\);_("$"* "-"??_);_(@_)</c:formatCode>
                <c:ptCount val="11"/>
                <c:pt idx="0">
                  <c:v>0</c:v>
                </c:pt>
                <c:pt idx="1">
                  <c:v>8.4629999999999992</c:v>
                </c:pt>
                <c:pt idx="2">
                  <c:v>1.492</c:v>
                </c:pt>
                <c:pt idx="3">
                  <c:v>1.228</c:v>
                </c:pt>
                <c:pt idx="4">
                  <c:v>4.3440000000000003</c:v>
                </c:pt>
                <c:pt idx="5">
                  <c:v>-9.6206040000000002</c:v>
                </c:pt>
                <c:pt idx="6">
                  <c:v>0.58399999999999996</c:v>
                </c:pt>
                <c:pt idx="7">
                  <c:v>1.6539999999999999</c:v>
                </c:pt>
                <c:pt idx="8">
                  <c:v>0.876</c:v>
                </c:pt>
                <c:pt idx="9">
                  <c:v>-3.7687040000000001</c:v>
                </c:pt>
                <c:pt idx="10">
                  <c:v>203.71558899999999</c:v>
                </c:pt>
              </c:numCache>
            </c:numRef>
          </c:val>
          <c:extLst xmlns:c16r2="http://schemas.microsoft.com/office/drawing/2015/06/chart">
            <c:ext xmlns:c16="http://schemas.microsoft.com/office/drawing/2014/chart" uri="{C3380CC4-5D6E-409C-BE32-E72D297353CC}">
              <c16:uniqueId val="{00000029-C931-4F97-B589-6DC3243A832B}"/>
            </c:ext>
          </c:extLst>
        </c:ser>
        <c:dLbls>
          <c:showLegendKey val="0"/>
          <c:showVal val="0"/>
          <c:showCatName val="0"/>
          <c:showSerName val="0"/>
          <c:showPercent val="0"/>
          <c:showBubbleSize val="0"/>
        </c:dLbls>
        <c:gapWidth val="50"/>
        <c:overlap val="100"/>
        <c:axId val="414033024"/>
        <c:axId val="414034560"/>
      </c:barChart>
      <c:catAx>
        <c:axId val="414033024"/>
        <c:scaling>
          <c:orientation val="minMax"/>
        </c:scaling>
        <c:delete val="0"/>
        <c:axPos val="b"/>
        <c:numFmt formatCode="General" sourceLinked="0"/>
        <c:majorTickMark val="none"/>
        <c:minorTickMark val="none"/>
        <c:tickLblPos val="nextTo"/>
        <c:spPr>
          <a:ln w="3175">
            <a:solidFill>
              <a:srgbClr val="969696"/>
            </a:solidFill>
            <a:prstDash val="solid"/>
          </a:ln>
        </c:spPr>
        <c:txPr>
          <a:bodyPr/>
          <a:lstStyle/>
          <a:p>
            <a:pPr>
              <a:defRPr sz="800"/>
            </a:pPr>
            <a:endParaRPr lang="en-US"/>
          </a:p>
        </c:txPr>
        <c:crossAx val="414034560"/>
        <c:crosses val="autoZero"/>
        <c:auto val="1"/>
        <c:lblAlgn val="ctr"/>
        <c:lblOffset val="100"/>
        <c:noMultiLvlLbl val="0"/>
      </c:catAx>
      <c:valAx>
        <c:axId val="414034560"/>
        <c:scaling>
          <c:orientation val="minMax"/>
          <c:max val="220"/>
          <c:min val="180"/>
        </c:scaling>
        <c:delete val="0"/>
        <c:axPos val="l"/>
        <c:numFmt formatCode="_(&quot;$&quot;* #,##0.0_);_(&quot;$&quot;* \(#,##0.0\);_(&quot;$&quot;* &quot;-&quot;?_);_(@_)" sourceLinked="0"/>
        <c:majorTickMark val="none"/>
        <c:minorTickMark val="none"/>
        <c:tickLblPos val="nextTo"/>
        <c:spPr>
          <a:ln w="3175">
            <a:solidFill>
              <a:srgbClr val="969696"/>
            </a:solidFill>
            <a:prstDash val="solid"/>
          </a:ln>
        </c:spPr>
        <c:crossAx val="414033024"/>
        <c:crosses val="autoZero"/>
        <c:crossBetween val="between"/>
        <c:majorUnit val="5"/>
      </c:valAx>
      <c:spPr>
        <a:noFill/>
        <a:ln w="25400">
          <a:noFill/>
        </a:ln>
      </c:spPr>
    </c:plotArea>
    <c:plotVisOnly val="1"/>
    <c:dispBlanksAs val="gap"/>
    <c:showDLblsOverMax val="0"/>
  </c:chart>
  <c:spPr>
    <a:noFill/>
    <a:ln w="9525">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550343718230406E-2"/>
          <c:y val="0.12159895308607749"/>
          <c:w val="0.95444965628176959"/>
          <c:h val="0.74543878512072947"/>
        </c:manualLayout>
      </c:layout>
      <c:barChart>
        <c:barDir val="col"/>
        <c:grouping val="stacked"/>
        <c:varyColors val="0"/>
        <c:ser>
          <c:idx val="0"/>
          <c:order val="0"/>
          <c:tx>
            <c:strRef>
              <c:f>Sheet1!$B$1</c:f>
              <c:strCache>
                <c:ptCount val="1"/>
                <c:pt idx="0">
                  <c:v>Base</c:v>
                </c:pt>
              </c:strCache>
            </c:strRef>
          </c:tx>
          <c:spPr>
            <a:solidFill>
              <a:srgbClr val="7BA7D3"/>
            </a:solidFill>
            <a:ln w="9525">
              <a:noFill/>
            </a:ln>
          </c:spPr>
          <c:invertIfNegative val="0"/>
          <c:dPt>
            <c:idx val="0"/>
            <c:invertIfNegative val="0"/>
            <c:bubble3D val="0"/>
            <c:spPr>
              <a:solidFill>
                <a:schemeClr val="accent1"/>
              </a:solidFill>
              <a:ln w="9525">
                <a:noFill/>
              </a:ln>
            </c:spPr>
            <c:extLst xmlns:c16r2="http://schemas.microsoft.com/office/drawing/2015/06/chart">
              <c:ext xmlns:c16="http://schemas.microsoft.com/office/drawing/2014/chart" uri="{C3380CC4-5D6E-409C-BE32-E72D297353CC}">
                <c16:uniqueId val="{00000001-1084-443D-8075-A9BB01BA1464}"/>
              </c:ext>
            </c:extLst>
          </c:dPt>
          <c:dPt>
            <c:idx val="1"/>
            <c:invertIfNegative val="0"/>
            <c:bubble3D val="0"/>
            <c:spPr>
              <a:noFill/>
              <a:ln w="9525">
                <a:noFill/>
              </a:ln>
            </c:spPr>
            <c:extLst xmlns:c16r2="http://schemas.microsoft.com/office/drawing/2015/06/chart">
              <c:ext xmlns:c16="http://schemas.microsoft.com/office/drawing/2014/chart" uri="{C3380CC4-5D6E-409C-BE32-E72D297353CC}">
                <c16:uniqueId val="{00000003-1084-443D-8075-A9BB01BA1464}"/>
              </c:ext>
            </c:extLst>
          </c:dPt>
          <c:dPt>
            <c:idx val="2"/>
            <c:invertIfNegative val="0"/>
            <c:bubble3D val="0"/>
            <c:spPr>
              <a:noFill/>
              <a:ln w="9525">
                <a:noFill/>
              </a:ln>
            </c:spPr>
            <c:extLst xmlns:c16r2="http://schemas.microsoft.com/office/drawing/2015/06/chart">
              <c:ext xmlns:c16="http://schemas.microsoft.com/office/drawing/2014/chart" uri="{C3380CC4-5D6E-409C-BE32-E72D297353CC}">
                <c16:uniqueId val="{00000005-1084-443D-8075-A9BB01BA1464}"/>
              </c:ext>
            </c:extLst>
          </c:dPt>
          <c:dPt>
            <c:idx val="3"/>
            <c:invertIfNegative val="0"/>
            <c:bubble3D val="0"/>
            <c:spPr>
              <a:noFill/>
              <a:ln w="9525">
                <a:noFill/>
              </a:ln>
            </c:spPr>
            <c:extLst xmlns:c16r2="http://schemas.microsoft.com/office/drawing/2015/06/chart">
              <c:ext xmlns:c16="http://schemas.microsoft.com/office/drawing/2014/chart" uri="{C3380CC4-5D6E-409C-BE32-E72D297353CC}">
                <c16:uniqueId val="{00000007-1084-443D-8075-A9BB01BA1464}"/>
              </c:ext>
            </c:extLst>
          </c:dPt>
          <c:dPt>
            <c:idx val="4"/>
            <c:invertIfNegative val="0"/>
            <c:bubble3D val="0"/>
            <c:spPr>
              <a:noFill/>
              <a:ln w="9525">
                <a:noFill/>
              </a:ln>
            </c:spPr>
            <c:extLst xmlns:c16r2="http://schemas.microsoft.com/office/drawing/2015/06/chart">
              <c:ext xmlns:c16="http://schemas.microsoft.com/office/drawing/2014/chart" uri="{C3380CC4-5D6E-409C-BE32-E72D297353CC}">
                <c16:uniqueId val="{00000009-1084-443D-8075-A9BB01BA1464}"/>
              </c:ext>
            </c:extLst>
          </c:dPt>
          <c:dPt>
            <c:idx val="5"/>
            <c:invertIfNegative val="0"/>
            <c:bubble3D val="0"/>
            <c:spPr>
              <a:noFill/>
              <a:ln w="9525">
                <a:noFill/>
              </a:ln>
            </c:spPr>
            <c:extLst xmlns:c16r2="http://schemas.microsoft.com/office/drawing/2015/06/chart">
              <c:ext xmlns:c16="http://schemas.microsoft.com/office/drawing/2014/chart" uri="{C3380CC4-5D6E-409C-BE32-E72D297353CC}">
                <c16:uniqueId val="{0000000B-1084-443D-8075-A9BB01BA1464}"/>
              </c:ext>
            </c:extLst>
          </c:dPt>
          <c:dPt>
            <c:idx val="6"/>
            <c:invertIfNegative val="0"/>
            <c:bubble3D val="0"/>
            <c:spPr>
              <a:noFill/>
              <a:ln w="9525">
                <a:noFill/>
              </a:ln>
            </c:spPr>
            <c:extLst xmlns:c16r2="http://schemas.microsoft.com/office/drawing/2015/06/chart">
              <c:ext xmlns:c16="http://schemas.microsoft.com/office/drawing/2014/chart" uri="{C3380CC4-5D6E-409C-BE32-E72D297353CC}">
                <c16:uniqueId val="{0000000D-1084-443D-8075-A9BB01BA1464}"/>
              </c:ext>
            </c:extLst>
          </c:dPt>
          <c:dPt>
            <c:idx val="7"/>
            <c:invertIfNegative val="0"/>
            <c:bubble3D val="0"/>
            <c:spPr>
              <a:noFill/>
              <a:ln w="9525">
                <a:noFill/>
              </a:ln>
            </c:spPr>
            <c:extLst xmlns:c16r2="http://schemas.microsoft.com/office/drawing/2015/06/chart">
              <c:ext xmlns:c16="http://schemas.microsoft.com/office/drawing/2014/chart" uri="{C3380CC4-5D6E-409C-BE32-E72D297353CC}">
                <c16:uniqueId val="{0000000F-1084-443D-8075-A9BB01BA1464}"/>
              </c:ext>
            </c:extLst>
          </c:dPt>
          <c:dPt>
            <c:idx val="8"/>
            <c:invertIfNegative val="0"/>
            <c:bubble3D val="0"/>
            <c:spPr>
              <a:solidFill>
                <a:schemeClr val="accent1"/>
              </a:solidFill>
              <a:ln w="9525">
                <a:noFill/>
              </a:ln>
            </c:spPr>
            <c:extLst xmlns:c16r2="http://schemas.microsoft.com/office/drawing/2015/06/chart">
              <c:ext xmlns:c16="http://schemas.microsoft.com/office/drawing/2014/chart" uri="{C3380CC4-5D6E-409C-BE32-E72D297353CC}">
                <c16:uniqueId val="{00000011-1084-443D-8075-A9BB01BA1464}"/>
              </c:ext>
            </c:extLst>
          </c:dPt>
          <c:cat>
            <c:strRef>
              <c:f>Sheet1!$A$2:$A$10</c:f>
              <c:strCache>
                <c:ptCount val="9"/>
                <c:pt idx="0">
                  <c:v>2016</c:v>
                </c:pt>
                <c:pt idx="1">
                  <c:v>FX Impact</c:v>
                </c:pt>
                <c:pt idx="2">
                  <c:v>New Products</c:v>
                </c:pt>
                <c:pt idx="3">
                  <c:v>Other Revenue Initiatives</c:v>
                </c:pt>
                <c:pt idx="4">
                  <c:v>Monochrome
and Color Decline</c:v>
                </c:pt>
                <c:pt idx="5">
                  <c:v>EAME Price Increase</c:v>
                </c:pt>
                <c:pt idx="6">
                  <c:v>Cost Downs</c:v>
                </c:pt>
                <c:pt idx="7">
                  <c:v>SG&amp;A and Other</c:v>
                </c:pt>
                <c:pt idx="8">
                  <c:v>2017F</c:v>
                </c:pt>
              </c:strCache>
            </c:strRef>
          </c:cat>
          <c:val>
            <c:numRef>
              <c:f>Sheet1!$B$2:$B$10</c:f>
              <c:numCache>
                <c:formatCode>"$"#,##0.00_);\("$"#,##0.00\)</c:formatCode>
                <c:ptCount val="9"/>
                <c:pt idx="0">
                  <c:v>15.552</c:v>
                </c:pt>
                <c:pt idx="1">
                  <c:v>12.394888</c:v>
                </c:pt>
                <c:pt idx="2">
                  <c:v>12.394888</c:v>
                </c:pt>
                <c:pt idx="3">
                  <c:v>15.265333</c:v>
                </c:pt>
                <c:pt idx="4">
                  <c:v>14.925932000000001</c:v>
                </c:pt>
                <c:pt idx="5">
                  <c:v>14.925932000000001</c:v>
                </c:pt>
                <c:pt idx="6">
                  <c:v>15.498020000000002</c:v>
                </c:pt>
                <c:pt idx="7">
                  <c:v>16.024000000000004</c:v>
                </c:pt>
                <c:pt idx="8">
                  <c:v>16.024000000000004</c:v>
                </c:pt>
              </c:numCache>
            </c:numRef>
          </c:val>
          <c:extLst xmlns:c16r2="http://schemas.microsoft.com/office/drawing/2015/06/chart">
            <c:ext xmlns:c16="http://schemas.microsoft.com/office/drawing/2014/chart" uri="{C3380CC4-5D6E-409C-BE32-E72D297353CC}">
              <c16:uniqueId val="{00000012-1084-443D-8075-A9BB01BA1464}"/>
            </c:ext>
          </c:extLst>
        </c:ser>
        <c:ser>
          <c:idx val="1"/>
          <c:order val="1"/>
          <c:tx>
            <c:strRef>
              <c:f>Sheet1!$C$1</c:f>
              <c:strCache>
                <c:ptCount val="1"/>
                <c:pt idx="0">
                  <c:v>Column1</c:v>
                </c:pt>
              </c:strCache>
            </c:strRef>
          </c:tx>
          <c:spPr>
            <a:solidFill>
              <a:schemeClr val="accent2"/>
            </a:solidFill>
            <a:ln w="9525">
              <a:noFill/>
            </a:ln>
          </c:spPr>
          <c:invertIfNegative val="0"/>
          <c:dLbls>
            <c:dLbl>
              <c:idx val="3"/>
              <c:layout>
                <c:manualLayout>
                  <c:x val="-5.3564563986820807E-17"/>
                  <c:y val="-0.127420998980632"/>
                </c:manualLayout>
              </c:layout>
              <c:showLegendKey val="0"/>
              <c:showVal val="1"/>
              <c:showCatName val="0"/>
              <c:showSerName val="0"/>
              <c:showPercent val="0"/>
              <c:showBubbleSize val="0"/>
            </c:dLbl>
            <c:showLegendKey val="0"/>
            <c:showVal val="0"/>
            <c:showCatName val="0"/>
            <c:showSerName val="0"/>
            <c:showPercent val="0"/>
            <c:showBubbleSize val="0"/>
          </c:dLbls>
          <c:cat>
            <c:strRef>
              <c:f>Sheet1!$A$2:$A$10</c:f>
              <c:strCache>
                <c:ptCount val="9"/>
                <c:pt idx="0">
                  <c:v>2016</c:v>
                </c:pt>
                <c:pt idx="1">
                  <c:v>FX Impact</c:v>
                </c:pt>
                <c:pt idx="2">
                  <c:v>New Products</c:v>
                </c:pt>
                <c:pt idx="3">
                  <c:v>Other Revenue Initiatives</c:v>
                </c:pt>
                <c:pt idx="4">
                  <c:v>Monochrome
and Color Decline</c:v>
                </c:pt>
                <c:pt idx="5">
                  <c:v>EAME Price Increase</c:v>
                </c:pt>
                <c:pt idx="6">
                  <c:v>Cost Downs</c:v>
                </c:pt>
                <c:pt idx="7">
                  <c:v>SG&amp;A and Other</c:v>
                </c:pt>
                <c:pt idx="8">
                  <c:v>2017F</c:v>
                </c:pt>
              </c:strCache>
            </c:strRef>
          </c:cat>
          <c:val>
            <c:numRef>
              <c:f>Sheet1!$C$2:$C$10</c:f>
              <c:numCache>
                <c:formatCode>"$"#,##0.00_);\("$"#,##0.00\)</c:formatCode>
                <c:ptCount val="9"/>
                <c:pt idx="0">
                  <c:v>0</c:v>
                </c:pt>
                <c:pt idx="1">
                  <c:v>0</c:v>
                </c:pt>
                <c:pt idx="2">
                  <c:v>2.8704450000000001</c:v>
                </c:pt>
                <c:pt idx="3">
                  <c:v>3.04</c:v>
                </c:pt>
                <c:pt idx="4">
                  <c:v>0</c:v>
                </c:pt>
                <c:pt idx="5">
                  <c:v>0.57208800000000004</c:v>
                </c:pt>
                <c:pt idx="6">
                  <c:v>2.0599799999999999</c:v>
                </c:pt>
                <c:pt idx="7">
                  <c:v>0</c:v>
                </c:pt>
                <c:pt idx="8">
                  <c:v>0</c:v>
                </c:pt>
              </c:numCache>
            </c:numRef>
          </c:val>
          <c:extLst xmlns:c16r2="http://schemas.microsoft.com/office/drawing/2015/06/chart">
            <c:ext xmlns:c16="http://schemas.microsoft.com/office/drawing/2014/chart" uri="{C3380CC4-5D6E-409C-BE32-E72D297353CC}">
              <c16:uniqueId val="{0000001A-1084-443D-8075-A9BB01BA1464}"/>
            </c:ext>
          </c:extLst>
        </c:ser>
        <c:ser>
          <c:idx val="2"/>
          <c:order val="2"/>
          <c:tx>
            <c:strRef>
              <c:f>Sheet1!$D$1</c:f>
              <c:strCache>
                <c:ptCount val="1"/>
                <c:pt idx="0">
                  <c:v>Middle</c:v>
                </c:pt>
              </c:strCache>
            </c:strRef>
          </c:tx>
          <c:spPr>
            <a:solidFill>
              <a:schemeClr val="accent3"/>
            </a:solidFill>
            <a:ln w="9525">
              <a:noFill/>
            </a:ln>
          </c:spPr>
          <c:invertIfNegative val="0"/>
          <c:dPt>
            <c:idx val="1"/>
            <c:invertIfNegative val="0"/>
            <c:bubble3D val="0"/>
            <c:extLst xmlns:c16r2="http://schemas.microsoft.com/office/drawing/2015/06/chart">
              <c:ext xmlns:c16="http://schemas.microsoft.com/office/drawing/2014/chart" uri="{C3380CC4-5D6E-409C-BE32-E72D297353CC}">
                <c16:uniqueId val="{0000001C-1084-443D-8075-A9BB01BA1464}"/>
              </c:ext>
            </c:extLst>
          </c:dPt>
          <c:dPt>
            <c:idx val="6"/>
            <c:invertIfNegative val="0"/>
            <c:bubble3D val="0"/>
            <c:extLst xmlns:c16r2="http://schemas.microsoft.com/office/drawing/2015/06/chart">
              <c:ext xmlns:c16="http://schemas.microsoft.com/office/drawing/2014/chart" uri="{C3380CC4-5D6E-409C-BE32-E72D297353CC}">
                <c16:uniqueId val="{0000001E-1084-443D-8075-A9BB01BA1464}"/>
              </c:ext>
            </c:extLst>
          </c:dPt>
          <c:dPt>
            <c:idx val="7"/>
            <c:invertIfNegative val="0"/>
            <c:bubble3D val="0"/>
            <c:extLst xmlns:c16r2="http://schemas.microsoft.com/office/drawing/2015/06/chart">
              <c:ext xmlns:c16="http://schemas.microsoft.com/office/drawing/2014/chart" uri="{C3380CC4-5D6E-409C-BE32-E72D297353CC}">
                <c16:uniqueId val="{00000020-1084-443D-8075-A9BB01BA1464}"/>
              </c:ext>
            </c:extLst>
          </c:dPt>
          <c:cat>
            <c:strRef>
              <c:f>Sheet1!$A$2:$A$10</c:f>
              <c:strCache>
                <c:ptCount val="9"/>
                <c:pt idx="0">
                  <c:v>2016</c:v>
                </c:pt>
                <c:pt idx="1">
                  <c:v>FX Impact</c:v>
                </c:pt>
                <c:pt idx="2">
                  <c:v>New Products</c:v>
                </c:pt>
                <c:pt idx="3">
                  <c:v>Other Revenue Initiatives</c:v>
                </c:pt>
                <c:pt idx="4">
                  <c:v>Monochrome
and Color Decline</c:v>
                </c:pt>
                <c:pt idx="5">
                  <c:v>EAME Price Increase</c:v>
                </c:pt>
                <c:pt idx="6">
                  <c:v>Cost Downs</c:v>
                </c:pt>
                <c:pt idx="7">
                  <c:v>SG&amp;A and Other</c:v>
                </c:pt>
                <c:pt idx="8">
                  <c:v>2017F</c:v>
                </c:pt>
              </c:strCache>
            </c:strRef>
          </c:cat>
          <c:val>
            <c:numRef>
              <c:f>Sheet1!$D$2:$D$10</c:f>
              <c:numCache>
                <c:formatCode>"$"#,##0.00_);\("$"#,##0.00\)</c:formatCode>
                <c:ptCount val="9"/>
                <c:pt idx="1">
                  <c:v>3.1571120000000001</c:v>
                </c:pt>
                <c:pt idx="2">
                  <c:v>0</c:v>
                </c:pt>
                <c:pt idx="3">
                  <c:v>0</c:v>
                </c:pt>
                <c:pt idx="4">
                  <c:v>3.3794010000000001</c:v>
                </c:pt>
                <c:pt idx="5">
                  <c:v>0</c:v>
                </c:pt>
                <c:pt idx="6">
                  <c:v>0</c:v>
                </c:pt>
                <c:pt idx="7">
                  <c:v>1.534</c:v>
                </c:pt>
                <c:pt idx="8">
                  <c:v>0</c:v>
                </c:pt>
              </c:numCache>
            </c:numRef>
          </c:val>
          <c:extLst xmlns:c16r2="http://schemas.microsoft.com/office/drawing/2015/06/chart">
            <c:ext xmlns:c16="http://schemas.microsoft.com/office/drawing/2014/chart" uri="{C3380CC4-5D6E-409C-BE32-E72D297353CC}">
              <c16:uniqueId val="{00000021-1084-443D-8075-A9BB01BA1464}"/>
            </c:ext>
          </c:extLst>
        </c:ser>
        <c:ser>
          <c:idx val="3"/>
          <c:order val="3"/>
          <c:tx>
            <c:strRef>
              <c:f>Sheet1!$E$1</c:f>
              <c:strCache>
                <c:ptCount val="1"/>
                <c:pt idx="0">
                  <c:v>Labels</c:v>
                </c:pt>
              </c:strCache>
            </c:strRef>
          </c:tx>
          <c:spPr>
            <a:noFill/>
          </c:spPr>
          <c:invertIfNegative val="0"/>
          <c:dLbls>
            <c:dLbl>
              <c:idx val="0"/>
              <c:spPr/>
              <c:txPr>
                <a:bodyPr/>
                <a:lstStyle/>
                <a:p>
                  <a:pPr>
                    <a:defRPr b="1">
                      <a:solidFill>
                        <a:schemeClr val="tx1"/>
                      </a:solidFill>
                    </a:defRPr>
                  </a:pPr>
                  <a:endParaRPr lang="en-US"/>
                </a:p>
              </c:txPr>
              <c:dLblPos val="inBase"/>
              <c:showLegendKey val="0"/>
              <c:showVal val="1"/>
              <c:showCatName val="0"/>
              <c:showSerName val="0"/>
              <c:showPercent val="0"/>
              <c:showBubbleSize val="0"/>
            </c:dLbl>
            <c:dLbl>
              <c:idx val="1"/>
              <c:layout>
                <c:manualLayout>
                  <c:x val="-1.0882896081168161E-3"/>
                  <c:y val="0.39500610015491183"/>
                </c:manualLayout>
              </c:layout>
              <c:dLblPos val="ctr"/>
              <c:showLegendKey val="0"/>
              <c:showVal val="1"/>
              <c:showCatName val="0"/>
              <c:showSerName val="0"/>
              <c:showPercent val="0"/>
              <c:showBubbleSize val="0"/>
            </c:dLbl>
            <c:dLbl>
              <c:idx val="4"/>
              <c:layout>
                <c:manualLayout>
                  <c:x val="-2.5491582290959477E-3"/>
                  <c:y val="0.58189023199317214"/>
                </c:manualLayout>
              </c:layout>
              <c:dLblPos val="ctr"/>
              <c:showLegendKey val="0"/>
              <c:showVal val="1"/>
              <c:showCatName val="0"/>
              <c:showSerName val="0"/>
              <c:showPercent val="0"/>
              <c:showBubbleSize val="0"/>
            </c:dLbl>
            <c:dLbl>
              <c:idx val="7"/>
              <c:layout>
                <c:manualLayout>
                  <c:x val="-2.5492732581211147E-3"/>
                  <c:y val="0.66683789908524427"/>
                </c:manualLayout>
              </c:layout>
              <c:dLblPos val="ctr"/>
              <c:showLegendKey val="0"/>
              <c:showVal val="1"/>
              <c:showCatName val="0"/>
              <c:showSerName val="0"/>
              <c:showPercent val="0"/>
              <c:showBubbleSize val="0"/>
            </c:dLbl>
            <c:dLbl>
              <c:idx val="8"/>
              <c:spPr/>
              <c:txPr>
                <a:bodyPr/>
                <a:lstStyle/>
                <a:p>
                  <a:pPr>
                    <a:defRPr b="1">
                      <a:solidFill>
                        <a:schemeClr val="tx1"/>
                      </a:solidFill>
                    </a:defRPr>
                  </a:pPr>
                  <a:endParaRPr lang="en-US"/>
                </a:p>
              </c:txPr>
              <c:dLblPos val="inBase"/>
              <c:showLegendKey val="0"/>
              <c:showVal val="1"/>
              <c:showCatName val="0"/>
              <c:showSerName val="0"/>
              <c:showPercent val="0"/>
              <c:showBubbleSize val="0"/>
            </c:dLbl>
            <c:txPr>
              <a:bodyPr/>
              <a:lstStyle/>
              <a:p>
                <a:pPr>
                  <a:defRPr>
                    <a:solidFill>
                      <a:schemeClr val="tx1"/>
                    </a:solidFill>
                  </a:defRPr>
                </a:pPr>
                <a:endParaRPr lang="en-US"/>
              </a:p>
            </c:txPr>
            <c:dLblPos val="inBase"/>
            <c:showLegendKey val="0"/>
            <c:showVal val="1"/>
            <c:showCatName val="0"/>
            <c:showSerName val="0"/>
            <c:showPercent val="0"/>
            <c:showBubbleSize val="0"/>
            <c:showLeaderLines val="0"/>
          </c:dLbls>
          <c:cat>
            <c:strRef>
              <c:f>Sheet1!$A$2:$A$10</c:f>
              <c:strCache>
                <c:ptCount val="9"/>
                <c:pt idx="0">
                  <c:v>2016</c:v>
                </c:pt>
                <c:pt idx="1">
                  <c:v>FX Impact</c:v>
                </c:pt>
                <c:pt idx="2">
                  <c:v>New Products</c:v>
                </c:pt>
                <c:pt idx="3">
                  <c:v>Other Revenue Initiatives</c:v>
                </c:pt>
                <c:pt idx="4">
                  <c:v>Monochrome
and Color Decline</c:v>
                </c:pt>
                <c:pt idx="5">
                  <c:v>EAME Price Increase</c:v>
                </c:pt>
                <c:pt idx="6">
                  <c:v>Cost Downs</c:v>
                </c:pt>
                <c:pt idx="7">
                  <c:v>SG&amp;A and Other</c:v>
                </c:pt>
                <c:pt idx="8">
                  <c:v>2017F</c:v>
                </c:pt>
              </c:strCache>
            </c:strRef>
          </c:cat>
          <c:val>
            <c:numRef>
              <c:f>Sheet1!$E$2:$E$10</c:f>
              <c:numCache>
                <c:formatCode>"$"#,##0.00_);\("$"#,##0.00\)</c:formatCode>
                <c:ptCount val="9"/>
                <c:pt idx="0">
                  <c:v>15.552</c:v>
                </c:pt>
                <c:pt idx="1">
                  <c:v>-3.1571120000000001</c:v>
                </c:pt>
                <c:pt idx="2">
                  <c:v>2.8704450000000001</c:v>
                </c:pt>
                <c:pt idx="3">
                  <c:v>3.04</c:v>
                </c:pt>
                <c:pt idx="4">
                  <c:v>-3.3794010000000001</c:v>
                </c:pt>
                <c:pt idx="5">
                  <c:v>0.57208800000000004</c:v>
                </c:pt>
                <c:pt idx="6">
                  <c:v>2.0599799999999999</c:v>
                </c:pt>
                <c:pt idx="7">
                  <c:v>-1.534</c:v>
                </c:pt>
                <c:pt idx="8">
                  <c:v>16.024000000000004</c:v>
                </c:pt>
              </c:numCache>
            </c:numRef>
          </c:val>
          <c:extLst xmlns:c16r2="http://schemas.microsoft.com/office/drawing/2015/06/chart">
            <c:ext xmlns:c16="http://schemas.microsoft.com/office/drawing/2014/chart" uri="{C3380CC4-5D6E-409C-BE32-E72D297353CC}">
              <c16:uniqueId val="{00000022-1084-443D-8075-A9BB01BA1464}"/>
            </c:ext>
          </c:extLst>
        </c:ser>
        <c:dLbls>
          <c:showLegendKey val="0"/>
          <c:showVal val="0"/>
          <c:showCatName val="0"/>
          <c:showSerName val="0"/>
          <c:showPercent val="0"/>
          <c:showBubbleSize val="0"/>
        </c:dLbls>
        <c:gapWidth val="50"/>
        <c:overlap val="100"/>
        <c:axId val="415093504"/>
        <c:axId val="415095040"/>
      </c:barChart>
      <c:catAx>
        <c:axId val="415093504"/>
        <c:scaling>
          <c:orientation val="minMax"/>
        </c:scaling>
        <c:delete val="0"/>
        <c:axPos val="b"/>
        <c:numFmt formatCode="General" sourceLinked="0"/>
        <c:majorTickMark val="none"/>
        <c:minorTickMark val="none"/>
        <c:tickLblPos val="nextTo"/>
        <c:spPr>
          <a:ln w="3175">
            <a:solidFill>
              <a:srgbClr val="969696"/>
            </a:solidFill>
            <a:prstDash val="solid"/>
          </a:ln>
        </c:spPr>
        <c:crossAx val="415095040"/>
        <c:crosses val="autoZero"/>
        <c:auto val="1"/>
        <c:lblAlgn val="ctr"/>
        <c:lblOffset val="100"/>
        <c:noMultiLvlLbl val="0"/>
      </c:catAx>
      <c:valAx>
        <c:axId val="415095040"/>
        <c:scaling>
          <c:orientation val="minMax"/>
          <c:max val="18"/>
          <c:min val="8"/>
        </c:scaling>
        <c:delete val="0"/>
        <c:axPos val="l"/>
        <c:numFmt formatCode="_(&quot;$&quot;* #,##0.00_);_(&quot;$&quot;* \(#,##0.00\);_(&quot;$&quot;* &quot;-&quot;??_);_(@_)" sourceLinked="0"/>
        <c:majorTickMark val="none"/>
        <c:minorTickMark val="none"/>
        <c:tickLblPos val="nextTo"/>
        <c:spPr>
          <a:ln w="3175">
            <a:solidFill>
              <a:srgbClr val="969696"/>
            </a:solidFill>
            <a:prstDash val="solid"/>
          </a:ln>
        </c:spPr>
        <c:crossAx val="415093504"/>
        <c:crosses val="autoZero"/>
        <c:crossBetween val="between"/>
        <c:majorUnit val="2"/>
      </c:valAx>
      <c:spPr>
        <a:noFill/>
        <a:ln w="25400">
          <a:noFill/>
        </a:ln>
      </c:spPr>
    </c:plotArea>
    <c:plotVisOnly val="1"/>
    <c:dispBlanksAs val="gap"/>
    <c:showDLblsOverMax val="0"/>
  </c:chart>
  <c:spPr>
    <a:noFill/>
    <a:ln w="9525">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892639474917955"/>
          <c:y val="7.5471861205248347E-2"/>
          <c:w val="0.85937767647465113"/>
          <c:h val="0.67334396814660724"/>
        </c:manualLayout>
      </c:layout>
      <c:barChart>
        <c:barDir val="col"/>
        <c:grouping val="clustered"/>
        <c:varyColors val="0"/>
        <c:ser>
          <c:idx val="0"/>
          <c:order val="0"/>
          <c:tx>
            <c:strRef>
              <c:f>Sheet1!$B$1</c:f>
              <c:strCache>
                <c:ptCount val="1"/>
                <c:pt idx="0">
                  <c:v>Adjusted EBITDA</c:v>
                </c:pt>
              </c:strCache>
            </c:strRef>
          </c:tx>
          <c:spPr>
            <a:solidFill>
              <a:schemeClr val="accent1"/>
            </a:solidFill>
            <a:ln w="9525">
              <a:solidFill>
                <a:srgbClr val="FFFFFF"/>
              </a:solidFill>
            </a:ln>
          </c:spPr>
          <c:invertIfNegative val="0"/>
          <c:dLbls>
            <c:txPr>
              <a:bodyPr/>
              <a:lstStyle/>
              <a:p>
                <a:pPr>
                  <a:defRPr>
                    <a:solidFill>
                      <a:schemeClr val="bg1"/>
                    </a:solidFill>
                  </a:defRPr>
                </a:pPr>
                <a:endParaRPr lang="en-US"/>
              </a:p>
            </c:txPr>
            <c:dLblPos val="inEnd"/>
            <c:showLegendKey val="0"/>
            <c:showVal val="1"/>
            <c:showCatName val="0"/>
            <c:showSerName val="0"/>
            <c:showPercent val="0"/>
            <c:showBubbleSize val="0"/>
            <c:showLeaderLines val="0"/>
          </c:dLbls>
          <c:cat>
            <c:numRef>
              <c:f>Sheet1!$A$2:$A$8</c:f>
              <c:numCache>
                <c:formatCode>General</c:formatCode>
                <c:ptCount val="7"/>
                <c:pt idx="0">
                  <c:v>2015</c:v>
                </c:pt>
                <c:pt idx="1">
                  <c:v>2016</c:v>
                </c:pt>
                <c:pt idx="2" formatCode="####&quot;F&quot;">
                  <c:v>2017</c:v>
                </c:pt>
                <c:pt idx="3" formatCode="####&quot;F&quot;">
                  <c:v>2018</c:v>
                </c:pt>
                <c:pt idx="4" formatCode="####&quot;F&quot;">
                  <c:v>2019</c:v>
                </c:pt>
                <c:pt idx="5" formatCode="####&quot;F&quot;">
                  <c:v>2020</c:v>
                </c:pt>
                <c:pt idx="6" formatCode="####&quot;F&quot;">
                  <c:v>2021</c:v>
                </c:pt>
              </c:numCache>
            </c:numRef>
          </c:cat>
          <c:val>
            <c:numRef>
              <c:f>Sheet1!$B$2:$B$8</c:f>
              <c:numCache>
                <c:formatCode>_("$"* #,##0.0_);_("$"* \(#,##0.0\);_("$"* "-"??_);_(@_)</c:formatCode>
                <c:ptCount val="7"/>
                <c:pt idx="0">
                  <c:v>15.171085888538201</c:v>
                </c:pt>
                <c:pt idx="1">
                  <c:v>15.551823842019973</c:v>
                </c:pt>
                <c:pt idx="2">
                  <c:v>16.023510801061931</c:v>
                </c:pt>
                <c:pt idx="3">
                  <c:v>16.301510088766015</c:v>
                </c:pt>
                <c:pt idx="4">
                  <c:v>17.4513108185966</c:v>
                </c:pt>
                <c:pt idx="5">
                  <c:v>18.673969736469825</c:v>
                </c:pt>
                <c:pt idx="6">
                  <c:v>19.889641101716951</c:v>
                </c:pt>
              </c:numCache>
            </c:numRef>
          </c:val>
          <c:extLst xmlns:c16r2="http://schemas.microsoft.com/office/drawing/2015/06/chart">
            <c:ext xmlns:c16="http://schemas.microsoft.com/office/drawing/2014/chart" uri="{C3380CC4-5D6E-409C-BE32-E72D297353CC}">
              <c16:uniqueId val="{00000000-0CF0-4BB0-A3FD-F23CCAB01055}"/>
            </c:ext>
          </c:extLst>
        </c:ser>
        <c:dLbls>
          <c:showLegendKey val="0"/>
          <c:showVal val="0"/>
          <c:showCatName val="0"/>
          <c:showSerName val="0"/>
          <c:showPercent val="0"/>
          <c:showBubbleSize val="0"/>
        </c:dLbls>
        <c:gapWidth val="50"/>
        <c:axId val="410809088"/>
        <c:axId val="410810624"/>
      </c:barChart>
      <c:lineChart>
        <c:grouping val="standard"/>
        <c:varyColors val="0"/>
        <c:ser>
          <c:idx val="1"/>
          <c:order val="1"/>
          <c:tx>
            <c:strRef>
              <c:f>Sheet1!$C$1</c:f>
              <c:strCache>
                <c:ptCount val="1"/>
                <c:pt idx="0">
                  <c:v>Cash Conversion</c:v>
                </c:pt>
              </c:strCache>
            </c:strRef>
          </c:tx>
          <c:marker>
            <c:symbol val="none"/>
          </c:marker>
          <c:dLbls>
            <c:numFmt formatCode="0.0%" sourceLinked="0"/>
            <c:dLblPos val="t"/>
            <c:showLegendKey val="0"/>
            <c:showVal val="1"/>
            <c:showCatName val="0"/>
            <c:showSerName val="0"/>
            <c:showPercent val="0"/>
            <c:showBubbleSize val="0"/>
            <c:showLeaderLines val="0"/>
          </c:dLbls>
          <c:cat>
            <c:numRef>
              <c:f>Sheet1!$A$2:$A$8</c:f>
              <c:numCache>
                <c:formatCode>General</c:formatCode>
                <c:ptCount val="7"/>
                <c:pt idx="0">
                  <c:v>2015</c:v>
                </c:pt>
                <c:pt idx="1">
                  <c:v>2016</c:v>
                </c:pt>
                <c:pt idx="2" formatCode="####&quot;F&quot;">
                  <c:v>2017</c:v>
                </c:pt>
                <c:pt idx="3" formatCode="####&quot;F&quot;">
                  <c:v>2018</c:v>
                </c:pt>
                <c:pt idx="4" formatCode="####&quot;F&quot;">
                  <c:v>2019</c:v>
                </c:pt>
                <c:pt idx="5" formatCode="####&quot;F&quot;">
                  <c:v>2020</c:v>
                </c:pt>
                <c:pt idx="6" formatCode="####&quot;F&quot;">
                  <c:v>2021</c:v>
                </c:pt>
              </c:numCache>
            </c:numRef>
          </c:cat>
          <c:val>
            <c:numRef>
              <c:f>Sheet1!$C$2:$C$8</c:f>
              <c:numCache>
                <c:formatCode>0%</c:formatCode>
                <c:ptCount val="7"/>
                <c:pt idx="0">
                  <c:v>0.96199999999999997</c:v>
                </c:pt>
                <c:pt idx="1">
                  <c:v>0.96699999999999997</c:v>
                </c:pt>
                <c:pt idx="2">
                  <c:v>0.95599999999999996</c:v>
                </c:pt>
                <c:pt idx="3">
                  <c:v>0.94499999999999995</c:v>
                </c:pt>
                <c:pt idx="4">
                  <c:v>0.94</c:v>
                </c:pt>
                <c:pt idx="5">
                  <c:v>0.94199999999999995</c:v>
                </c:pt>
                <c:pt idx="6">
                  <c:v>0.94399999999999995</c:v>
                </c:pt>
              </c:numCache>
            </c:numRef>
          </c:val>
          <c:smooth val="0"/>
        </c:ser>
        <c:dLbls>
          <c:showLegendKey val="0"/>
          <c:showVal val="0"/>
          <c:showCatName val="0"/>
          <c:showSerName val="0"/>
          <c:showPercent val="0"/>
          <c:showBubbleSize val="0"/>
        </c:dLbls>
        <c:marker val="1"/>
        <c:smooth val="0"/>
        <c:axId val="410822144"/>
        <c:axId val="410820608"/>
      </c:lineChart>
      <c:catAx>
        <c:axId val="410809088"/>
        <c:scaling>
          <c:orientation val="minMax"/>
        </c:scaling>
        <c:delete val="0"/>
        <c:axPos val="b"/>
        <c:numFmt formatCode="General" sourceLinked="1"/>
        <c:majorTickMark val="none"/>
        <c:minorTickMark val="none"/>
        <c:tickLblPos val="nextTo"/>
        <c:spPr>
          <a:ln w="3175">
            <a:solidFill>
              <a:srgbClr val="969696"/>
            </a:solidFill>
            <a:prstDash val="solid"/>
          </a:ln>
        </c:spPr>
        <c:txPr>
          <a:bodyPr/>
          <a:lstStyle/>
          <a:p>
            <a:pPr>
              <a:defRPr sz="800" b="0" i="1">
                <a:solidFill>
                  <a:srgbClr val="000000"/>
                </a:solidFill>
                <a:latin typeface="Tahoma"/>
                <a:ea typeface="Tahoma"/>
                <a:cs typeface="Tahoma"/>
              </a:defRPr>
            </a:pPr>
            <a:endParaRPr lang="en-US"/>
          </a:p>
        </c:txPr>
        <c:crossAx val="410810624"/>
        <c:crosses val="autoZero"/>
        <c:auto val="1"/>
        <c:lblAlgn val="ctr"/>
        <c:lblOffset val="100"/>
        <c:noMultiLvlLbl val="0"/>
      </c:catAx>
      <c:valAx>
        <c:axId val="410810624"/>
        <c:scaling>
          <c:orientation val="minMax"/>
          <c:max val="25"/>
        </c:scaling>
        <c:delete val="0"/>
        <c:axPos val="l"/>
        <c:numFmt formatCode="_(&quot;$&quot;* #,##0.0_);_(&quot;$&quot;* \(#,##0.0\);_(&quot;$&quot;* &quot;-&quot;??_);_(@_)" sourceLinked="1"/>
        <c:majorTickMark val="none"/>
        <c:minorTickMark val="none"/>
        <c:tickLblPos val="nextTo"/>
        <c:txPr>
          <a:bodyPr/>
          <a:lstStyle/>
          <a:p>
            <a:pPr>
              <a:defRPr sz="800" b="0" i="1">
                <a:solidFill>
                  <a:srgbClr val="000000"/>
                </a:solidFill>
                <a:latin typeface="Tahoma"/>
                <a:ea typeface="Tahoma"/>
                <a:cs typeface="Tahoma"/>
              </a:defRPr>
            </a:pPr>
            <a:endParaRPr lang="en-US"/>
          </a:p>
        </c:txPr>
        <c:crossAx val="410809088"/>
        <c:crosses val="autoZero"/>
        <c:crossBetween val="between"/>
      </c:valAx>
      <c:valAx>
        <c:axId val="410820608"/>
        <c:scaling>
          <c:orientation val="minMax"/>
          <c:max val="0.98"/>
          <c:min val="0.78"/>
        </c:scaling>
        <c:delete val="0"/>
        <c:axPos val="r"/>
        <c:numFmt formatCode="0%" sourceLinked="1"/>
        <c:majorTickMark val="none"/>
        <c:minorTickMark val="none"/>
        <c:tickLblPos val="none"/>
        <c:spPr>
          <a:ln>
            <a:noFill/>
          </a:ln>
        </c:spPr>
        <c:crossAx val="410822144"/>
        <c:crosses val="max"/>
        <c:crossBetween val="between"/>
        <c:majorUnit val="1.0000000000000002E-2"/>
      </c:valAx>
      <c:catAx>
        <c:axId val="410822144"/>
        <c:scaling>
          <c:orientation val="minMax"/>
        </c:scaling>
        <c:delete val="1"/>
        <c:axPos val="b"/>
        <c:numFmt formatCode="General" sourceLinked="1"/>
        <c:majorTickMark val="out"/>
        <c:minorTickMark val="none"/>
        <c:tickLblPos val="nextTo"/>
        <c:crossAx val="410820608"/>
        <c:crosses val="autoZero"/>
        <c:auto val="1"/>
        <c:lblAlgn val="ctr"/>
        <c:lblOffset val="100"/>
        <c:noMultiLvlLbl val="0"/>
      </c:catAx>
      <c:spPr>
        <a:noFill/>
        <a:ln w="25400">
          <a:noFill/>
        </a:ln>
      </c:spPr>
    </c:plotArea>
    <c:legend>
      <c:legendPos val="b"/>
      <c:overlay val="0"/>
    </c:legend>
    <c:plotVisOnly val="1"/>
    <c:dispBlanksAs val="gap"/>
    <c:showDLblsOverMax val="0"/>
  </c:chart>
  <c:spPr>
    <a:noFill/>
    <a:ln w="25400">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52796449393739E-2"/>
          <c:y val="0.12739834871117098"/>
          <c:w val="0.91683669207962093"/>
          <c:h val="0.62057346257782875"/>
        </c:manualLayout>
      </c:layout>
      <c:barChart>
        <c:barDir val="col"/>
        <c:grouping val="clustered"/>
        <c:varyColors val="0"/>
        <c:ser>
          <c:idx val="1"/>
          <c:order val="0"/>
          <c:tx>
            <c:strRef>
              <c:f>Sheet1!$B$1</c:f>
              <c:strCache>
                <c:ptCount val="1"/>
                <c:pt idx="0">
                  <c:v>FCF</c:v>
                </c:pt>
              </c:strCache>
            </c:strRef>
          </c:tx>
          <c:spPr>
            <a:ln w="12700"/>
          </c:spPr>
          <c:invertIfNegative val="0"/>
          <c:dLbls>
            <c:numFmt formatCode="&quot;$&quot;#,##0.0" sourceLinked="0"/>
            <c:spPr>
              <a:noFill/>
              <a:ln>
                <a:noFill/>
              </a:ln>
              <a:effectLst/>
            </c:sp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Sheet1!$A$2:$A$7</c:f>
              <c:strCache>
                <c:ptCount val="6"/>
                <c:pt idx="0">
                  <c:v>2016</c:v>
                </c:pt>
                <c:pt idx="1">
                  <c:v>2017F</c:v>
                </c:pt>
                <c:pt idx="2">
                  <c:v>2018F</c:v>
                </c:pt>
                <c:pt idx="3">
                  <c:v>2019F</c:v>
                </c:pt>
                <c:pt idx="4">
                  <c:v>2020F</c:v>
                </c:pt>
                <c:pt idx="5">
                  <c:v>2021F</c:v>
                </c:pt>
              </c:strCache>
            </c:strRef>
          </c:cat>
          <c:val>
            <c:numRef>
              <c:f>Sheet1!$B$2:$B$7</c:f>
              <c:numCache>
                <c:formatCode>_(* #,##0.0_);_(* \(#,##0.0\);_(* "-"??_);_(@_)</c:formatCode>
                <c:ptCount val="6"/>
                <c:pt idx="0">
                  <c:v>15.03092732037377</c:v>
                </c:pt>
                <c:pt idx="1">
                  <c:v>15.316849848128978</c:v>
                </c:pt>
                <c:pt idx="2">
                  <c:v>15.405189686982608</c:v>
                </c:pt>
                <c:pt idx="3">
                  <c:v>16.407260931930789</c:v>
                </c:pt>
                <c:pt idx="4">
                  <c:v>17.586462372940353</c:v>
                </c:pt>
                <c:pt idx="5">
                  <c:v>18.767015153782872</c:v>
                </c:pt>
              </c:numCache>
            </c:numRef>
          </c:val>
          <c:extLst xmlns:c16r2="http://schemas.microsoft.com/office/drawing/2015/06/chart">
            <c:ext xmlns:c16="http://schemas.microsoft.com/office/drawing/2014/chart" uri="{C3380CC4-5D6E-409C-BE32-E72D297353CC}">
              <c16:uniqueId val="{00000007-2FF0-43E5-AC14-5176259D21D1}"/>
            </c:ext>
          </c:extLst>
        </c:ser>
        <c:dLbls>
          <c:showLegendKey val="0"/>
          <c:showVal val="0"/>
          <c:showCatName val="0"/>
          <c:showSerName val="0"/>
          <c:showPercent val="0"/>
          <c:showBubbleSize val="0"/>
        </c:dLbls>
        <c:gapWidth val="50"/>
        <c:axId val="134308608"/>
        <c:axId val="134302720"/>
      </c:barChart>
      <c:lineChart>
        <c:grouping val="standard"/>
        <c:varyColors val="0"/>
        <c:ser>
          <c:idx val="0"/>
          <c:order val="1"/>
          <c:tx>
            <c:strRef>
              <c:f>Sheet1!$C$1</c:f>
              <c:strCache>
                <c:ptCount val="1"/>
                <c:pt idx="0">
                  <c:v>FCF Conversion Rate</c:v>
                </c:pt>
              </c:strCache>
            </c:strRef>
          </c:tx>
          <c:spPr>
            <a:ln w="19050">
              <a:solidFill>
                <a:schemeClr val="accent1"/>
              </a:solidFill>
            </a:ln>
          </c:spPr>
          <c:marker>
            <c:symbol val="none"/>
          </c:marker>
          <c:dLbls>
            <c:spPr>
              <a:noFill/>
              <a:ln>
                <a:noFill/>
              </a:ln>
              <a:effectLst/>
            </c:sp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Sheet1!$A$2:$A$7</c:f>
              <c:strCache>
                <c:ptCount val="6"/>
                <c:pt idx="0">
                  <c:v>2016</c:v>
                </c:pt>
                <c:pt idx="1">
                  <c:v>2017F</c:v>
                </c:pt>
                <c:pt idx="2">
                  <c:v>2018F</c:v>
                </c:pt>
                <c:pt idx="3">
                  <c:v>2019F</c:v>
                </c:pt>
                <c:pt idx="4">
                  <c:v>2020F</c:v>
                </c:pt>
                <c:pt idx="5">
                  <c:v>2021F</c:v>
                </c:pt>
              </c:strCache>
            </c:strRef>
          </c:cat>
          <c:val>
            <c:numRef>
              <c:f>Sheet1!$C$2:$C$7</c:f>
              <c:numCache>
                <c:formatCode>0%</c:formatCode>
                <c:ptCount val="6"/>
                <c:pt idx="0">
                  <c:v>0.96650575990715804</c:v>
                </c:pt>
                <c:pt idx="1">
                  <c:v>0.95589849429963125</c:v>
                </c:pt>
                <c:pt idx="2">
                  <c:v>0.94501611219434845</c:v>
                </c:pt>
                <c:pt idx="3">
                  <c:v>0.94017355501151001</c:v>
                </c:pt>
                <c:pt idx="4">
                  <c:v>0.94176346117742715</c:v>
                </c:pt>
                <c:pt idx="5">
                  <c:v>0.94355725464361595</c:v>
                </c:pt>
              </c:numCache>
            </c:numRef>
          </c:val>
          <c:smooth val="0"/>
          <c:extLst xmlns:c16r2="http://schemas.microsoft.com/office/drawing/2015/06/chart">
            <c:ext xmlns:c16="http://schemas.microsoft.com/office/drawing/2014/chart" uri="{C3380CC4-5D6E-409C-BE32-E72D297353CC}">
              <c16:uniqueId val="{00000008-2FF0-43E5-AC14-5176259D21D1}"/>
            </c:ext>
          </c:extLst>
        </c:ser>
        <c:dLbls>
          <c:showLegendKey val="0"/>
          <c:showVal val="0"/>
          <c:showCatName val="0"/>
          <c:showSerName val="0"/>
          <c:showPercent val="0"/>
          <c:showBubbleSize val="0"/>
        </c:dLbls>
        <c:marker val="1"/>
        <c:smooth val="0"/>
        <c:axId val="134311936"/>
        <c:axId val="134310144"/>
      </c:lineChart>
      <c:valAx>
        <c:axId val="134302720"/>
        <c:scaling>
          <c:orientation val="minMax"/>
          <c:max val="25"/>
          <c:min val="10"/>
        </c:scaling>
        <c:delete val="0"/>
        <c:axPos val="l"/>
        <c:numFmt formatCode="_(&quot;$&quot;* #,##0_);_(&quot;$&quot;* \(#,##0\);_(&quot;$&quot;* &quot;-&quot;_);_(@_)" sourceLinked="0"/>
        <c:majorTickMark val="none"/>
        <c:minorTickMark val="none"/>
        <c:tickLblPos val="nextTo"/>
        <c:spPr>
          <a:ln w="3175">
            <a:solidFill>
              <a:srgbClr val="969696"/>
            </a:solidFill>
            <a:prstDash val="solid"/>
          </a:ln>
        </c:spPr>
        <c:crossAx val="134308608"/>
        <c:crosses val="autoZero"/>
        <c:crossBetween val="between"/>
        <c:majorUnit val="5"/>
      </c:valAx>
      <c:catAx>
        <c:axId val="134308608"/>
        <c:scaling>
          <c:orientation val="minMax"/>
        </c:scaling>
        <c:delete val="0"/>
        <c:axPos val="b"/>
        <c:numFmt formatCode="General" sourceLinked="1"/>
        <c:majorTickMark val="none"/>
        <c:minorTickMark val="none"/>
        <c:tickLblPos val="nextTo"/>
        <c:spPr>
          <a:ln w="3175">
            <a:solidFill>
              <a:srgbClr val="969696"/>
            </a:solidFill>
            <a:prstDash val="solid"/>
          </a:ln>
        </c:spPr>
        <c:crossAx val="134302720"/>
        <c:crosses val="autoZero"/>
        <c:auto val="1"/>
        <c:lblAlgn val="ctr"/>
        <c:lblOffset val="100"/>
        <c:noMultiLvlLbl val="0"/>
      </c:catAx>
      <c:valAx>
        <c:axId val="134310144"/>
        <c:scaling>
          <c:orientation val="minMax"/>
          <c:max val="0.97000000000000008"/>
          <c:min val="0.82000000000000006"/>
        </c:scaling>
        <c:delete val="0"/>
        <c:axPos val="r"/>
        <c:numFmt formatCode="0%" sourceLinked="1"/>
        <c:majorTickMark val="none"/>
        <c:minorTickMark val="none"/>
        <c:tickLblPos val="nextTo"/>
        <c:crossAx val="134311936"/>
        <c:crosses val="max"/>
        <c:crossBetween val="between"/>
        <c:majorUnit val="5.000000000000001E-2"/>
      </c:valAx>
      <c:catAx>
        <c:axId val="134311936"/>
        <c:scaling>
          <c:orientation val="minMax"/>
        </c:scaling>
        <c:delete val="1"/>
        <c:axPos val="b"/>
        <c:numFmt formatCode="General" sourceLinked="1"/>
        <c:majorTickMark val="out"/>
        <c:minorTickMark val="none"/>
        <c:tickLblPos val="nextTo"/>
        <c:crossAx val="134310144"/>
        <c:crosses val="autoZero"/>
        <c:auto val="1"/>
        <c:lblAlgn val="ctr"/>
        <c:lblOffset val="100"/>
        <c:noMultiLvlLbl val="0"/>
      </c:catAx>
      <c:spPr>
        <a:noFill/>
        <a:ln w="25400">
          <a:noFill/>
        </a:ln>
      </c:spPr>
    </c:plotArea>
    <c:legend>
      <c:legendPos val="b"/>
      <c:layout>
        <c:manualLayout>
          <c:xMode val="edge"/>
          <c:yMode val="edge"/>
          <c:x val="0.30952939255805118"/>
          <c:y val="0.91642223635329156"/>
          <c:w val="0.38823652004557396"/>
          <c:h val="8.0768779194452328E-2"/>
        </c:manualLayout>
      </c:layout>
      <c:overlay val="0"/>
    </c:legend>
    <c:plotVisOnly val="1"/>
    <c:dispBlanksAs val="gap"/>
    <c:showDLblsOverMax val="0"/>
  </c:chart>
  <c:spPr>
    <a:noFill/>
    <a:ln w="25400">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52796449393739E-2"/>
          <c:y val="0.12739834871117098"/>
          <c:w val="0.91683669207962093"/>
          <c:h val="0.62057346257782875"/>
        </c:manualLayout>
      </c:layout>
      <c:barChart>
        <c:barDir val="col"/>
        <c:grouping val="clustered"/>
        <c:varyColors val="0"/>
        <c:ser>
          <c:idx val="1"/>
          <c:order val="0"/>
          <c:tx>
            <c:strRef>
              <c:f>Sheet1!$B$1</c:f>
              <c:strCache>
                <c:ptCount val="1"/>
                <c:pt idx="0">
                  <c:v>FCF</c:v>
                </c:pt>
              </c:strCache>
            </c:strRef>
          </c:tx>
          <c:spPr>
            <a:ln w="12700"/>
          </c:spPr>
          <c:invertIfNegative val="0"/>
          <c:dLbls>
            <c:numFmt formatCode="&quot;$&quot;#,##0.0" sourceLinked="0"/>
            <c:spPr>
              <a:noFill/>
              <a:ln>
                <a:noFill/>
              </a:ln>
              <a:effectLst/>
            </c:sp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Sheet1!$A$2:$A$7</c:f>
              <c:strCache>
                <c:ptCount val="6"/>
                <c:pt idx="0">
                  <c:v>2016</c:v>
                </c:pt>
                <c:pt idx="1">
                  <c:v>2017F</c:v>
                </c:pt>
                <c:pt idx="2">
                  <c:v>2018F</c:v>
                </c:pt>
                <c:pt idx="3">
                  <c:v>2019F</c:v>
                </c:pt>
                <c:pt idx="4">
                  <c:v>2020F</c:v>
                </c:pt>
                <c:pt idx="5">
                  <c:v>2021F</c:v>
                </c:pt>
              </c:strCache>
            </c:strRef>
          </c:cat>
          <c:val>
            <c:numRef>
              <c:f>Sheet1!$B$2:$B$7</c:f>
              <c:numCache>
                <c:formatCode>_(* #,##0.0_);_(* \(#,##0.0\);_(* "-"??_);_(@_)</c:formatCode>
                <c:ptCount val="6"/>
                <c:pt idx="0">
                  <c:v>15.03092732037377</c:v>
                </c:pt>
                <c:pt idx="1">
                  <c:v>15.316849848128978</c:v>
                </c:pt>
                <c:pt idx="2">
                  <c:v>15.405189686982608</c:v>
                </c:pt>
                <c:pt idx="3">
                  <c:v>16.407260931930789</c:v>
                </c:pt>
                <c:pt idx="4">
                  <c:v>17.586462372940353</c:v>
                </c:pt>
                <c:pt idx="5">
                  <c:v>18.767015153782872</c:v>
                </c:pt>
              </c:numCache>
            </c:numRef>
          </c:val>
          <c:extLst xmlns:c16r2="http://schemas.microsoft.com/office/drawing/2015/06/chart">
            <c:ext xmlns:c16="http://schemas.microsoft.com/office/drawing/2014/chart" uri="{C3380CC4-5D6E-409C-BE32-E72D297353CC}">
              <c16:uniqueId val="{00000007-2FF0-43E5-AC14-5176259D21D1}"/>
            </c:ext>
          </c:extLst>
        </c:ser>
        <c:dLbls>
          <c:showLegendKey val="0"/>
          <c:showVal val="0"/>
          <c:showCatName val="0"/>
          <c:showSerName val="0"/>
          <c:showPercent val="0"/>
          <c:showBubbleSize val="0"/>
        </c:dLbls>
        <c:gapWidth val="50"/>
        <c:axId val="137920512"/>
        <c:axId val="137906432"/>
      </c:barChart>
      <c:lineChart>
        <c:grouping val="standard"/>
        <c:varyColors val="0"/>
        <c:ser>
          <c:idx val="0"/>
          <c:order val="1"/>
          <c:tx>
            <c:strRef>
              <c:f>Sheet1!$C$1</c:f>
              <c:strCache>
                <c:ptCount val="1"/>
                <c:pt idx="0">
                  <c:v>FCF Conversion Rate</c:v>
                </c:pt>
              </c:strCache>
            </c:strRef>
          </c:tx>
          <c:spPr>
            <a:ln w="19050">
              <a:solidFill>
                <a:schemeClr val="accent1"/>
              </a:solidFill>
            </a:ln>
          </c:spPr>
          <c:marker>
            <c:symbol val="none"/>
          </c:marker>
          <c:dLbls>
            <c:spPr>
              <a:noFill/>
              <a:ln>
                <a:noFill/>
              </a:ln>
              <a:effectLst/>
            </c:sp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strRef>
              <c:f>Sheet1!$A$2:$A$7</c:f>
              <c:strCache>
                <c:ptCount val="6"/>
                <c:pt idx="0">
                  <c:v>2016</c:v>
                </c:pt>
                <c:pt idx="1">
                  <c:v>2017F</c:v>
                </c:pt>
                <c:pt idx="2">
                  <c:v>2018F</c:v>
                </c:pt>
                <c:pt idx="3">
                  <c:v>2019F</c:v>
                </c:pt>
                <c:pt idx="4">
                  <c:v>2020F</c:v>
                </c:pt>
                <c:pt idx="5">
                  <c:v>2021F</c:v>
                </c:pt>
              </c:strCache>
            </c:strRef>
          </c:cat>
          <c:val>
            <c:numRef>
              <c:f>Sheet1!$C$2:$C$7</c:f>
              <c:numCache>
                <c:formatCode>0%</c:formatCode>
                <c:ptCount val="6"/>
                <c:pt idx="0">
                  <c:v>0.96650575990715804</c:v>
                </c:pt>
                <c:pt idx="1">
                  <c:v>0.95589849429963125</c:v>
                </c:pt>
                <c:pt idx="2">
                  <c:v>0.94501611219434845</c:v>
                </c:pt>
                <c:pt idx="3">
                  <c:v>0.94017355501151001</c:v>
                </c:pt>
                <c:pt idx="4">
                  <c:v>0.94176346117742715</c:v>
                </c:pt>
                <c:pt idx="5">
                  <c:v>0.94355725464361595</c:v>
                </c:pt>
              </c:numCache>
            </c:numRef>
          </c:val>
          <c:smooth val="0"/>
          <c:extLst xmlns:c16r2="http://schemas.microsoft.com/office/drawing/2015/06/chart">
            <c:ext xmlns:c16="http://schemas.microsoft.com/office/drawing/2014/chart" uri="{C3380CC4-5D6E-409C-BE32-E72D297353CC}">
              <c16:uniqueId val="{00000008-2FF0-43E5-AC14-5176259D21D1}"/>
            </c:ext>
          </c:extLst>
        </c:ser>
        <c:dLbls>
          <c:showLegendKey val="0"/>
          <c:showVal val="0"/>
          <c:showCatName val="0"/>
          <c:showSerName val="0"/>
          <c:showPercent val="0"/>
          <c:showBubbleSize val="0"/>
        </c:dLbls>
        <c:marker val="1"/>
        <c:smooth val="0"/>
        <c:axId val="137923584"/>
        <c:axId val="137922048"/>
      </c:lineChart>
      <c:valAx>
        <c:axId val="137906432"/>
        <c:scaling>
          <c:orientation val="minMax"/>
          <c:max val="25"/>
          <c:min val="10"/>
        </c:scaling>
        <c:delete val="0"/>
        <c:axPos val="l"/>
        <c:numFmt formatCode="_(&quot;$&quot;* #,##0_);_(&quot;$&quot;* \(#,##0\);_(&quot;$&quot;* &quot;-&quot;_);_(@_)" sourceLinked="0"/>
        <c:majorTickMark val="none"/>
        <c:minorTickMark val="none"/>
        <c:tickLblPos val="nextTo"/>
        <c:spPr>
          <a:ln w="3175">
            <a:solidFill>
              <a:srgbClr val="969696"/>
            </a:solidFill>
            <a:prstDash val="solid"/>
          </a:ln>
        </c:spPr>
        <c:crossAx val="137920512"/>
        <c:crosses val="autoZero"/>
        <c:crossBetween val="between"/>
        <c:majorUnit val="5"/>
      </c:valAx>
      <c:catAx>
        <c:axId val="137920512"/>
        <c:scaling>
          <c:orientation val="minMax"/>
        </c:scaling>
        <c:delete val="0"/>
        <c:axPos val="b"/>
        <c:numFmt formatCode="General" sourceLinked="1"/>
        <c:majorTickMark val="none"/>
        <c:minorTickMark val="none"/>
        <c:tickLblPos val="nextTo"/>
        <c:spPr>
          <a:ln w="3175">
            <a:solidFill>
              <a:srgbClr val="969696"/>
            </a:solidFill>
            <a:prstDash val="solid"/>
          </a:ln>
        </c:spPr>
        <c:crossAx val="137906432"/>
        <c:crosses val="autoZero"/>
        <c:auto val="1"/>
        <c:lblAlgn val="ctr"/>
        <c:lblOffset val="100"/>
        <c:noMultiLvlLbl val="0"/>
      </c:catAx>
      <c:valAx>
        <c:axId val="137922048"/>
        <c:scaling>
          <c:orientation val="minMax"/>
          <c:max val="0.97000000000000008"/>
          <c:min val="0.82000000000000006"/>
        </c:scaling>
        <c:delete val="0"/>
        <c:axPos val="r"/>
        <c:numFmt formatCode="0%" sourceLinked="1"/>
        <c:majorTickMark val="none"/>
        <c:minorTickMark val="none"/>
        <c:tickLblPos val="none"/>
        <c:crossAx val="137923584"/>
        <c:crosses val="max"/>
        <c:crossBetween val="between"/>
        <c:majorUnit val="5.000000000000001E-2"/>
      </c:valAx>
      <c:catAx>
        <c:axId val="137923584"/>
        <c:scaling>
          <c:orientation val="minMax"/>
        </c:scaling>
        <c:delete val="1"/>
        <c:axPos val="b"/>
        <c:numFmt formatCode="General" sourceLinked="1"/>
        <c:majorTickMark val="out"/>
        <c:minorTickMark val="none"/>
        <c:tickLblPos val="nextTo"/>
        <c:crossAx val="137922048"/>
        <c:crosses val="autoZero"/>
        <c:auto val="1"/>
        <c:lblAlgn val="ctr"/>
        <c:lblOffset val="100"/>
        <c:noMultiLvlLbl val="0"/>
      </c:catAx>
      <c:spPr>
        <a:noFill/>
        <a:ln w="25400">
          <a:noFill/>
        </a:ln>
      </c:spPr>
    </c:plotArea>
    <c:legend>
      <c:legendPos val="b"/>
      <c:layout>
        <c:manualLayout>
          <c:xMode val="edge"/>
          <c:yMode val="edge"/>
          <c:x val="0.16238970077097303"/>
          <c:y val="0.85944208896964802"/>
          <c:w val="0.68877696408798106"/>
          <c:h val="0.13774872692195528"/>
        </c:manualLayout>
      </c:layout>
      <c:overlay val="0"/>
    </c:legend>
    <c:plotVisOnly val="1"/>
    <c:dispBlanksAs val="gap"/>
    <c:showDLblsOverMax val="0"/>
  </c:chart>
  <c:spPr>
    <a:noFill/>
    <a:ln w="25400">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952796449393739E-2"/>
          <c:y val="0.12739834871117098"/>
          <c:w val="0.91683669207962093"/>
          <c:h val="0.64841150371475431"/>
        </c:manualLayout>
      </c:layout>
      <c:barChart>
        <c:barDir val="col"/>
        <c:grouping val="clustered"/>
        <c:varyColors val="0"/>
        <c:ser>
          <c:idx val="1"/>
          <c:order val="0"/>
          <c:tx>
            <c:strRef>
              <c:f>Chart!$B$1</c:f>
              <c:strCache>
                <c:ptCount val="1"/>
                <c:pt idx="0">
                  <c:v>Adj. EBITDA</c:v>
                </c:pt>
              </c:strCache>
            </c:strRef>
          </c:tx>
          <c:spPr>
            <a:ln w="12700"/>
          </c:spPr>
          <c:invertIfNegative val="0"/>
          <c:dLbls>
            <c:numFmt formatCode="&quot;$&quot;#,##0.0" sourceLinked="0"/>
            <c:spPr>
              <a:noFill/>
              <a:ln>
                <a:noFill/>
              </a:ln>
              <a:effectLst/>
            </c:sp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Chart!$A$2:$A$4</c:f>
              <c:numCache>
                <c:formatCode>General</c:formatCode>
                <c:ptCount val="3"/>
                <c:pt idx="0">
                  <c:v>2014</c:v>
                </c:pt>
                <c:pt idx="1">
                  <c:v>2015</c:v>
                </c:pt>
                <c:pt idx="2">
                  <c:v>2016</c:v>
                </c:pt>
              </c:numCache>
            </c:numRef>
          </c:cat>
          <c:val>
            <c:numRef>
              <c:f>Chart!$B$2:$B$4</c:f>
              <c:numCache>
                <c:formatCode>_(* #,##0.0_);_(* \(#,##0.0\);_(* "-"??_);_(@_)</c:formatCode>
                <c:ptCount val="3"/>
                <c:pt idx="0">
                  <c:v>17.508938041806896</c:v>
                </c:pt>
                <c:pt idx="1">
                  <c:v>21.444153839740945</c:v>
                </c:pt>
                <c:pt idx="2">
                  <c:v>23.398993397277998</c:v>
                </c:pt>
              </c:numCache>
            </c:numRef>
          </c:val>
          <c:extLst xmlns:c16r2="http://schemas.microsoft.com/office/drawing/2015/06/chart">
            <c:ext xmlns:c16="http://schemas.microsoft.com/office/drawing/2014/chart" uri="{C3380CC4-5D6E-409C-BE32-E72D297353CC}">
              <c16:uniqueId val="{00000007-2FF0-43E5-AC14-5176259D21D1}"/>
            </c:ext>
          </c:extLst>
        </c:ser>
        <c:dLbls>
          <c:showLegendKey val="0"/>
          <c:showVal val="0"/>
          <c:showCatName val="0"/>
          <c:showSerName val="0"/>
          <c:showPercent val="0"/>
          <c:showBubbleSize val="0"/>
        </c:dLbls>
        <c:gapWidth val="50"/>
        <c:axId val="137867264"/>
        <c:axId val="137861376"/>
      </c:barChart>
      <c:lineChart>
        <c:grouping val="standard"/>
        <c:varyColors val="0"/>
        <c:ser>
          <c:idx val="0"/>
          <c:order val="1"/>
          <c:tx>
            <c:strRef>
              <c:f>Chart!$C$1</c:f>
              <c:strCache>
                <c:ptCount val="1"/>
                <c:pt idx="0">
                  <c:v>Adj. EBITDA Margin</c:v>
                </c:pt>
              </c:strCache>
            </c:strRef>
          </c:tx>
          <c:spPr>
            <a:ln w="19050">
              <a:solidFill>
                <a:schemeClr val="accent1"/>
              </a:solidFill>
            </a:ln>
          </c:spPr>
          <c:marker>
            <c:symbol val="none"/>
          </c:marker>
          <c:dLbls>
            <c:spPr>
              <a:noFill/>
              <a:ln>
                <a:noFill/>
              </a:ln>
              <a:effectLst/>
            </c:spPr>
            <c:txPr>
              <a:bodyPr/>
              <a:lstStyle/>
              <a:p>
                <a:pPr>
                  <a:defRPr>
                    <a:solidFill>
                      <a:schemeClr val="bg1"/>
                    </a:solidFill>
                  </a:defRPr>
                </a:pPr>
                <a:endParaRPr lang="en-US"/>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0"/>
              </c:ext>
            </c:extLst>
          </c:dLbls>
          <c:cat>
            <c:numRef>
              <c:f>Chart!$A$2:$A$4</c:f>
              <c:numCache>
                <c:formatCode>General</c:formatCode>
                <c:ptCount val="3"/>
                <c:pt idx="0">
                  <c:v>2014</c:v>
                </c:pt>
                <c:pt idx="1">
                  <c:v>2015</c:v>
                </c:pt>
                <c:pt idx="2">
                  <c:v>2016</c:v>
                </c:pt>
              </c:numCache>
            </c:numRef>
          </c:cat>
          <c:val>
            <c:numRef>
              <c:f>Chart!$C$2:$C$4</c:f>
              <c:numCache>
                <c:formatCode>0.0%</c:formatCode>
                <c:ptCount val="3"/>
                <c:pt idx="0">
                  <c:v>7.4742432635126796E-2</c:v>
                </c:pt>
                <c:pt idx="1">
                  <c:v>9.4343568563896085E-2</c:v>
                </c:pt>
                <c:pt idx="2">
                  <c:v>0.10841478820656153</c:v>
                </c:pt>
              </c:numCache>
            </c:numRef>
          </c:val>
          <c:smooth val="0"/>
          <c:extLst xmlns:c16r2="http://schemas.microsoft.com/office/drawing/2015/06/chart">
            <c:ext xmlns:c16="http://schemas.microsoft.com/office/drawing/2014/chart" uri="{C3380CC4-5D6E-409C-BE32-E72D297353CC}">
              <c16:uniqueId val="{00000008-2FF0-43E5-AC14-5176259D21D1}"/>
            </c:ext>
          </c:extLst>
        </c:ser>
        <c:dLbls>
          <c:showLegendKey val="0"/>
          <c:showVal val="0"/>
          <c:showCatName val="0"/>
          <c:showSerName val="0"/>
          <c:showPercent val="0"/>
          <c:showBubbleSize val="0"/>
        </c:dLbls>
        <c:marker val="1"/>
        <c:smooth val="0"/>
        <c:axId val="137870336"/>
        <c:axId val="137868800"/>
      </c:lineChart>
      <c:valAx>
        <c:axId val="137861376"/>
        <c:scaling>
          <c:orientation val="minMax"/>
          <c:max val="25"/>
          <c:min val="10"/>
        </c:scaling>
        <c:delete val="0"/>
        <c:axPos val="l"/>
        <c:numFmt formatCode="_(&quot;$&quot;* #,##0.0_);_(&quot;$&quot;* \(#,##0.0\);_(&quot;$&quot;* &quot;-&quot;?_);_(@_)" sourceLinked="0"/>
        <c:majorTickMark val="none"/>
        <c:minorTickMark val="none"/>
        <c:tickLblPos val="nextTo"/>
        <c:spPr>
          <a:ln w="3175">
            <a:solidFill>
              <a:srgbClr val="969696"/>
            </a:solidFill>
            <a:prstDash val="solid"/>
          </a:ln>
        </c:spPr>
        <c:crossAx val="137867264"/>
        <c:crosses val="autoZero"/>
        <c:crossBetween val="between"/>
        <c:majorUnit val="5"/>
      </c:valAx>
      <c:catAx>
        <c:axId val="137867264"/>
        <c:scaling>
          <c:orientation val="minMax"/>
        </c:scaling>
        <c:delete val="0"/>
        <c:axPos val="b"/>
        <c:numFmt formatCode="General" sourceLinked="1"/>
        <c:majorTickMark val="none"/>
        <c:minorTickMark val="none"/>
        <c:tickLblPos val="nextTo"/>
        <c:spPr>
          <a:ln w="3175">
            <a:solidFill>
              <a:srgbClr val="969696"/>
            </a:solidFill>
            <a:prstDash val="solid"/>
          </a:ln>
        </c:spPr>
        <c:crossAx val="137861376"/>
        <c:crosses val="autoZero"/>
        <c:auto val="1"/>
        <c:lblAlgn val="ctr"/>
        <c:lblOffset val="100"/>
        <c:noMultiLvlLbl val="0"/>
      </c:catAx>
      <c:valAx>
        <c:axId val="137868800"/>
        <c:scaling>
          <c:orientation val="minMax"/>
          <c:max val="0.15000000000000002"/>
          <c:min val="5.000000000000001E-2"/>
        </c:scaling>
        <c:delete val="0"/>
        <c:axPos val="r"/>
        <c:numFmt formatCode="0.0%" sourceLinked="1"/>
        <c:majorTickMark val="none"/>
        <c:minorTickMark val="none"/>
        <c:tickLblPos val="none"/>
        <c:crossAx val="137870336"/>
        <c:crosses val="max"/>
        <c:crossBetween val="between"/>
      </c:valAx>
      <c:catAx>
        <c:axId val="137870336"/>
        <c:scaling>
          <c:orientation val="minMax"/>
        </c:scaling>
        <c:delete val="1"/>
        <c:axPos val="b"/>
        <c:numFmt formatCode="General" sourceLinked="1"/>
        <c:majorTickMark val="out"/>
        <c:minorTickMark val="none"/>
        <c:tickLblPos val="nextTo"/>
        <c:crossAx val="137868800"/>
        <c:crosses val="autoZero"/>
        <c:auto val="1"/>
        <c:lblAlgn val="ctr"/>
        <c:lblOffset val="100"/>
        <c:noMultiLvlLbl val="0"/>
      </c:catAx>
      <c:spPr>
        <a:noFill/>
        <a:ln w="25400">
          <a:noFill/>
        </a:ln>
      </c:spPr>
    </c:plotArea>
    <c:legend>
      <c:legendPos val="b"/>
      <c:layout>
        <c:manualLayout>
          <c:xMode val="edge"/>
          <c:yMode val="edge"/>
          <c:x val="0.16238970077097303"/>
          <c:y val="0.85944208896964802"/>
          <c:w val="0.68877696408798106"/>
          <c:h val="0.13774872692195528"/>
        </c:manualLayout>
      </c:layout>
      <c:overlay val="0"/>
    </c:legend>
    <c:plotVisOnly val="1"/>
    <c:dispBlanksAs val="gap"/>
    <c:showDLblsOverMax val="0"/>
  </c:chart>
  <c:spPr>
    <a:noFill/>
    <a:ln w="25400">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drawings/drawing1.xml><?xml version="1.0" encoding="utf-8"?>
<c:userShapes xmlns:c="http://schemas.openxmlformats.org/drawingml/2006/chart">
  <cdr:relSizeAnchor xmlns:cdr="http://schemas.openxmlformats.org/drawingml/2006/chartDrawing">
    <cdr:from>
      <cdr:x>0.43521</cdr:x>
      <cdr:y>0.87328</cdr:y>
    </cdr:from>
    <cdr:to>
      <cdr:x>0.96782</cdr:x>
      <cdr:y>0.87328</cdr:y>
    </cdr:to>
    <cdr:cxnSp macro="">
      <cdr:nvCxnSpPr>
        <cdr:cNvPr id="3" name="Straight Connector 2"/>
        <cdr:cNvCxnSpPr/>
      </cdr:nvCxnSpPr>
      <cdr:spPr>
        <a:xfrm xmlns:a="http://schemas.openxmlformats.org/drawingml/2006/main">
          <a:off x="2005533" y="1987716"/>
          <a:ext cx="2454386" cy="0"/>
        </a:xfrm>
        <a:prstGeom xmlns:a="http://schemas.openxmlformats.org/drawingml/2006/main" prst="line">
          <a:avLst/>
        </a:prstGeom>
        <a:ln xmlns:a="http://schemas.openxmlformats.org/drawingml/2006/main" w="28575">
          <a:solidFill>
            <a:schemeClr val="accent1"/>
          </a:solidFill>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0.36346</cdr:x>
      <cdr:y>0.89159</cdr:y>
    </cdr:from>
    <cdr:to>
      <cdr:x>0.97729</cdr:x>
      <cdr:y>0.89159</cdr:y>
    </cdr:to>
    <cdr:cxnSp macro="">
      <cdr:nvCxnSpPr>
        <cdr:cNvPr id="5" name="Straight Connector 4"/>
        <cdr:cNvCxnSpPr/>
      </cdr:nvCxnSpPr>
      <cdr:spPr>
        <a:xfrm xmlns:a="http://schemas.openxmlformats.org/drawingml/2006/main">
          <a:off x="1674888" y="2029405"/>
          <a:ext cx="2828658" cy="0"/>
        </a:xfrm>
        <a:prstGeom xmlns:a="http://schemas.openxmlformats.org/drawingml/2006/main" prst="line">
          <a:avLst/>
        </a:prstGeom>
        <a:ln xmlns:a="http://schemas.openxmlformats.org/drawingml/2006/main" w="28575">
          <a:solidFill>
            <a:schemeClr val="accent6"/>
          </a:solidFill>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0.97413</cdr:x>
      <cdr:y>0.68122</cdr:y>
    </cdr:from>
    <cdr:to>
      <cdr:x>0.97413</cdr:x>
      <cdr:y>0.89591</cdr:y>
    </cdr:to>
    <cdr:cxnSp macro="">
      <cdr:nvCxnSpPr>
        <cdr:cNvPr id="13" name="Straight Connector 12"/>
        <cdr:cNvCxnSpPr/>
      </cdr:nvCxnSpPr>
      <cdr:spPr>
        <a:xfrm xmlns:a="http://schemas.openxmlformats.org/drawingml/2006/main">
          <a:off x="4488989" y="1550551"/>
          <a:ext cx="0" cy="488672"/>
        </a:xfrm>
        <a:prstGeom xmlns:a="http://schemas.openxmlformats.org/drawingml/2006/main" prst="line">
          <a:avLst/>
        </a:prstGeom>
        <a:ln xmlns:a="http://schemas.openxmlformats.org/drawingml/2006/main" w="28575">
          <a:solidFill>
            <a:schemeClr val="accent6"/>
          </a:solidFill>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0.96511</cdr:x>
      <cdr:y>0.36505</cdr:y>
    </cdr:from>
    <cdr:to>
      <cdr:x>0.96511</cdr:x>
      <cdr:y>0.87302</cdr:y>
    </cdr:to>
    <cdr:cxnSp macro="">
      <cdr:nvCxnSpPr>
        <cdr:cNvPr id="18" name="Straight Connector 17"/>
        <cdr:cNvCxnSpPr/>
      </cdr:nvCxnSpPr>
      <cdr:spPr>
        <a:xfrm xmlns:a="http://schemas.openxmlformats.org/drawingml/2006/main">
          <a:off x="4447393" y="830914"/>
          <a:ext cx="1" cy="1156221"/>
        </a:xfrm>
        <a:prstGeom xmlns:a="http://schemas.openxmlformats.org/drawingml/2006/main" prst="line">
          <a:avLst/>
        </a:prstGeom>
        <a:ln xmlns:a="http://schemas.openxmlformats.org/drawingml/2006/main" w="28575">
          <a:solidFill>
            <a:schemeClr val="accent1"/>
          </a:solidFill>
        </a:ln>
        <a:effectLst xmlns:a="http://schemas.openxmlformats.org/drawingml/2006/mai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4506"/>
          </a:xfrm>
          <a:prstGeom prst="rect">
            <a:avLst/>
          </a:prstGeom>
        </p:spPr>
        <p:txBody>
          <a:bodyPr vert="horz" lIns="91440" tIns="45720" rIns="91440" bIns="45720" rtlCol="0"/>
          <a:lstStyle>
            <a:lvl1pPr algn="l">
              <a:defRPr sz="1200">
                <a:latin typeface="Tahoma" panose="020B0604030504040204" pitchFamily="34" charset="0"/>
              </a:defRPr>
            </a:lvl1pPr>
          </a:lstStyle>
          <a:p>
            <a:endParaRPr lang="en-US" dirty="0"/>
          </a:p>
        </p:txBody>
      </p:sp>
      <p:sp>
        <p:nvSpPr>
          <p:cNvPr id="3" name="Date Placeholder 2"/>
          <p:cNvSpPr>
            <a:spLocks noGrp="1"/>
          </p:cNvSpPr>
          <p:nvPr>
            <p:ph type="dt" idx="1"/>
          </p:nvPr>
        </p:nvSpPr>
        <p:spPr>
          <a:xfrm>
            <a:off x="3970345" y="0"/>
            <a:ext cx="3038475" cy="464506"/>
          </a:xfrm>
          <a:prstGeom prst="rect">
            <a:avLst/>
          </a:prstGeom>
        </p:spPr>
        <p:txBody>
          <a:bodyPr vert="horz" lIns="91440" tIns="45720" rIns="91440" bIns="45720" rtlCol="0"/>
          <a:lstStyle>
            <a:lvl1pPr algn="r">
              <a:defRPr sz="1200">
                <a:latin typeface="Tahoma" panose="020B0604030504040204" pitchFamily="34" charset="0"/>
              </a:defRPr>
            </a:lvl1pPr>
          </a:lstStyle>
          <a:p>
            <a:fld id="{B55E1083-3E92-49F4-9474-0BA5BA9D964E}" type="datetimeFigureOut">
              <a:rPr lang="en-US" smtClean="0"/>
              <a:pPr/>
              <a:t>5/3/2017</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15160"/>
            <a:ext cx="5607050" cy="4183695"/>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830324"/>
            <a:ext cx="3038475" cy="464506"/>
          </a:xfrm>
          <a:prstGeom prst="rect">
            <a:avLst/>
          </a:prstGeom>
        </p:spPr>
        <p:txBody>
          <a:bodyPr vert="horz" lIns="91440" tIns="45720" rIns="91440" bIns="45720" rtlCol="0" anchor="b"/>
          <a:lstStyle>
            <a:lvl1pPr algn="l">
              <a:defRPr sz="1200">
                <a:latin typeface="Tahoma" panose="020B0604030504040204" pitchFamily="34" charset="0"/>
              </a:defRPr>
            </a:lvl1pPr>
          </a:lstStyle>
          <a:p>
            <a:endParaRPr lang="en-US" dirty="0"/>
          </a:p>
        </p:txBody>
      </p:sp>
      <p:sp>
        <p:nvSpPr>
          <p:cNvPr id="7" name="Slide Number Placeholder 6"/>
          <p:cNvSpPr>
            <a:spLocks noGrp="1"/>
          </p:cNvSpPr>
          <p:nvPr>
            <p:ph type="sldNum" sz="quarter" idx="5"/>
          </p:nvPr>
        </p:nvSpPr>
        <p:spPr>
          <a:xfrm>
            <a:off x="3970345" y="8830324"/>
            <a:ext cx="3038475" cy="464506"/>
          </a:xfrm>
          <a:prstGeom prst="rect">
            <a:avLst/>
          </a:prstGeom>
        </p:spPr>
        <p:txBody>
          <a:bodyPr vert="horz" lIns="91440" tIns="45720" rIns="91440" bIns="45720" rtlCol="0" anchor="b"/>
          <a:lstStyle>
            <a:lvl1pPr algn="r">
              <a:defRPr sz="1200">
                <a:latin typeface="Tahoma" panose="020B0604030504040204" pitchFamily="34" charset="0"/>
              </a:defRPr>
            </a:lvl1pPr>
          </a:lstStyle>
          <a:p>
            <a:fld id="{7B6C0381-CDDC-4EB1-845E-92377644B2F4}" type="slidenum">
              <a:rPr lang="en-US" smtClean="0"/>
              <a:pPr/>
              <a:t>‹#›</a:t>
            </a:fld>
            <a:endParaRPr lang="en-US" dirty="0"/>
          </a:p>
        </p:txBody>
      </p:sp>
    </p:spTree>
    <p:extLst>
      <p:ext uri="{BB962C8B-B14F-4D97-AF65-F5344CB8AC3E}">
        <p14:creationId xmlns:p14="http://schemas.microsoft.com/office/powerpoint/2010/main" val="9931143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Tahoma" panose="020B0604030504040204" pitchFamily="34" charset="0"/>
        <a:ea typeface="+mn-ea"/>
        <a:cs typeface="+mn-cs"/>
      </a:defRPr>
    </a:lvl1pPr>
    <a:lvl2pPr marL="457200" algn="l" defTabSz="914400" rtl="0" eaLnBrk="1" latinLnBrk="0" hangingPunct="1">
      <a:defRPr sz="1200" kern="1200">
        <a:solidFill>
          <a:schemeClr val="tx1"/>
        </a:solidFill>
        <a:latin typeface="Tahoma" panose="020B0604030504040204" pitchFamily="34" charset="0"/>
        <a:ea typeface="+mn-ea"/>
        <a:cs typeface="+mn-cs"/>
      </a:defRPr>
    </a:lvl2pPr>
    <a:lvl3pPr marL="914400" algn="l" defTabSz="914400" rtl="0" eaLnBrk="1" latinLnBrk="0" hangingPunct="1">
      <a:defRPr sz="1200" kern="1200">
        <a:solidFill>
          <a:schemeClr val="tx1"/>
        </a:solidFill>
        <a:latin typeface="Tahoma" panose="020B0604030504040204" pitchFamily="34" charset="0"/>
        <a:ea typeface="+mn-ea"/>
        <a:cs typeface="+mn-cs"/>
      </a:defRPr>
    </a:lvl3pPr>
    <a:lvl4pPr marL="1371600" algn="l" defTabSz="914400" rtl="0" eaLnBrk="1" latinLnBrk="0" hangingPunct="1">
      <a:defRPr sz="1200" kern="1200">
        <a:solidFill>
          <a:schemeClr val="tx1"/>
        </a:solidFill>
        <a:latin typeface="Tahoma" panose="020B0604030504040204" pitchFamily="34" charset="0"/>
        <a:ea typeface="+mn-ea"/>
        <a:cs typeface="+mn-cs"/>
      </a:defRPr>
    </a:lvl4pPr>
    <a:lvl5pPr marL="1828800" algn="l" defTabSz="914400" rtl="0" eaLnBrk="1" latinLnBrk="0" hangingPunct="1">
      <a:defRPr sz="1200" kern="1200">
        <a:solidFill>
          <a:schemeClr val="tx1"/>
        </a:solidFill>
        <a:latin typeface="Tahoma" panose="020B060403050404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AD860A-C715-4076-8BB3-1EEBA0CBE739}" type="slidenum">
              <a:rPr lang="en-US" smtClean="0"/>
              <a:t>2</a:t>
            </a:fld>
            <a:endParaRPr lang="en-US" dirty="0"/>
          </a:p>
        </p:txBody>
      </p:sp>
    </p:spTree>
    <p:extLst>
      <p:ext uri="{BB962C8B-B14F-4D97-AF65-F5344CB8AC3E}">
        <p14:creationId xmlns:p14="http://schemas.microsoft.com/office/powerpoint/2010/main" val="3894231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LI_Title Slide">
    <p:spTree>
      <p:nvGrpSpPr>
        <p:cNvPr id="1" name=""/>
        <p:cNvGrpSpPr/>
        <p:nvPr/>
      </p:nvGrpSpPr>
      <p:grpSpPr>
        <a:xfrm>
          <a:off x="0" y="0"/>
          <a:ext cx="0" cy="0"/>
          <a:chOff x="0" y="0"/>
          <a:chExt cx="0" cy="0"/>
        </a:xfrm>
      </p:grpSpPr>
      <p:pic>
        <p:nvPicPr>
          <p:cNvPr id="3074" name="Picture 2" descr="C:\Users\jscanland\Downloads\colored-pencils-686679_192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25213"/>
          <a:stretch/>
        </p:blipFill>
        <p:spPr bwMode="auto">
          <a:xfrm>
            <a:off x="0" y="0"/>
            <a:ext cx="9144000" cy="51289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bwMode="auto">
          <a:xfrm>
            <a:off x="285750" y="4229101"/>
            <a:ext cx="8562975" cy="1056018"/>
          </a:xfrm>
          <a:prstGeom prst="rect">
            <a:avLst/>
          </a:prstGeom>
          <a:solidFill>
            <a:schemeClr val="bg1"/>
          </a:solidFill>
          <a:ln w="3175">
            <a:solidFill>
              <a:schemeClr val="bg1">
                <a:lumMod val="85000"/>
              </a:schemeClr>
            </a:solidFill>
          </a:ln>
          <a:effectLst>
            <a:outerShdw blurRad="38100" dist="38100" dir="2700000" algn="tl" rotWithShape="0">
              <a:srgbClr val="000000">
                <a:alpha val="40000"/>
              </a:srgbClr>
            </a:outerShdw>
          </a:effectLst>
          <a:extLst/>
        </p:spPr>
        <p:txBody>
          <a:bodyPr vert="horz" wrap="none" lIns="182880" tIns="0" rIns="0" bIns="0" rtlCol="0" anchor="ctr">
            <a:noAutofit/>
          </a:bodyPr>
          <a:lstStyle/>
          <a:p>
            <a:pPr lvl="0">
              <a:spcBef>
                <a:spcPct val="0"/>
              </a:spcBef>
              <a:buNone/>
            </a:pPr>
            <a:endParaRPr lang="en-US" sz="2800" b="1" dirty="0">
              <a:latin typeface="Tahoma" panose="020B0604030504040204" pitchFamily="34" charset="0"/>
              <a:ea typeface="+mj-ea"/>
              <a:cs typeface="+mj-cs"/>
            </a:endParaRPr>
          </a:p>
        </p:txBody>
      </p:sp>
      <p:sp>
        <p:nvSpPr>
          <p:cNvPr id="2" name="Title 1"/>
          <p:cNvSpPr>
            <a:spLocks noGrp="1"/>
          </p:cNvSpPr>
          <p:nvPr userDrawn="1">
            <p:ph type="ctrTitle" hasCustomPrompt="1"/>
          </p:nvPr>
        </p:nvSpPr>
        <p:spPr>
          <a:xfrm>
            <a:off x="369888" y="4229101"/>
            <a:ext cx="8478837" cy="1056018"/>
          </a:xfrm>
        </p:spPr>
        <p:txBody>
          <a:bodyPr lIns="0"/>
          <a:lstStyle>
            <a:lvl1pPr>
              <a:defRPr sz="2800">
                <a:solidFill>
                  <a:schemeClr val="tx1"/>
                </a:solidFill>
              </a:defRPr>
            </a:lvl1pPr>
          </a:lstStyle>
          <a:p>
            <a:r>
              <a:rPr lang="en-US" dirty="0"/>
              <a:t>[CIP Template]</a:t>
            </a:r>
          </a:p>
        </p:txBody>
      </p:sp>
      <p:sp>
        <p:nvSpPr>
          <p:cNvPr id="11" name="Rectangle 10"/>
          <p:cNvSpPr/>
          <p:nvPr userDrawn="1"/>
        </p:nvSpPr>
        <p:spPr bwMode="auto">
          <a:xfrm>
            <a:off x="5124450" y="5128908"/>
            <a:ext cx="3886199" cy="384048"/>
          </a:xfrm>
          <a:prstGeom prst="rect">
            <a:avLst/>
          </a:prstGeom>
          <a:solidFill>
            <a:schemeClr val="accent5"/>
          </a:solidFill>
          <a:ln>
            <a:solidFill>
              <a:schemeClr val="bg1">
                <a:lumMod val="85000"/>
              </a:schemeClr>
            </a:solidFill>
          </a:ln>
          <a:effectLst>
            <a:outerShdw blurRad="38100" dist="38100" dir="2700000" algn="tl" rotWithShape="0">
              <a:srgbClr val="000000">
                <a:alpha val="40000"/>
              </a:srgbClr>
            </a:outerShdw>
          </a:effectLst>
          <a:extLst/>
        </p:spPr>
        <p:txBody>
          <a:bodyPr vert="horz" lIns="0" tIns="0" rIns="182880" bIns="0" rtlCol="0" anchor="ctr" anchorCtr="0">
            <a:noAutofit/>
          </a:bodyPr>
          <a:lstStyle/>
          <a:p>
            <a:pPr lvl="0" indent="0" algn="r">
              <a:spcBef>
                <a:spcPts val="600"/>
              </a:spcBef>
              <a:buClr>
                <a:srgbClr val="07325F"/>
              </a:buClr>
              <a:buFont typeface="Wingdings" panose="05000000000000000000" pitchFamily="2" charset="2"/>
              <a:buNone/>
            </a:pPr>
            <a:endParaRPr lang="en-US" sz="1400" b="1" dirty="0">
              <a:solidFill>
                <a:schemeClr val="bg1"/>
              </a:solidFill>
              <a:latin typeface="Tahoma" panose="020B0604030504040204" pitchFamily="34" charset="0"/>
            </a:endParaRPr>
          </a:p>
        </p:txBody>
      </p:sp>
      <p:pic>
        <p:nvPicPr>
          <p:cNvPr id="10" name="Picture 2" descr="H:\Libraries\Logos\Lincoln International\Lincoln International.emf"/>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48625" y="6547581"/>
            <a:ext cx="863076" cy="229088"/>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userDrawn="1">
            <p:ph type="subTitle" idx="1" hasCustomPrompt="1"/>
          </p:nvPr>
        </p:nvSpPr>
        <p:spPr>
          <a:xfrm>
            <a:off x="5124451" y="5128908"/>
            <a:ext cx="3724274" cy="384048"/>
          </a:xfrm>
        </p:spPr>
        <p:txBody>
          <a:bodyPr lIns="0" tIns="0" rIns="0" bIns="0" anchor="ctr" anchorCtr="0">
            <a:noAutofit/>
          </a:bodyPr>
          <a:lstStyle>
            <a:lvl1pPr marL="0" indent="0" algn="r">
              <a:buNone/>
              <a:defRPr sz="1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[Date]</a:t>
            </a:r>
          </a:p>
        </p:txBody>
      </p:sp>
      <p:pic>
        <p:nvPicPr>
          <p:cNvPr id="4"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1000" y="5473700"/>
            <a:ext cx="4467225" cy="75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157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5_LI_Divider">
    <p:spTree>
      <p:nvGrpSpPr>
        <p:cNvPr id="1" name=""/>
        <p:cNvGrpSpPr/>
        <p:nvPr/>
      </p:nvGrpSpPr>
      <p:grpSpPr>
        <a:xfrm>
          <a:off x="0" y="0"/>
          <a:ext cx="0" cy="0"/>
          <a:chOff x="0" y="0"/>
          <a:chExt cx="0" cy="0"/>
        </a:xfrm>
      </p:grpSpPr>
      <p:pic>
        <p:nvPicPr>
          <p:cNvPr id="10" name="Picture 3" descr="H:\Williams Lea\Administrative\Client Work\Katun\Website Images\7341-OEM-Portfolio-Flyer_Sharp-1.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8125"/>
          <a:stretch/>
        </p:blipFill>
        <p:spPr bwMode="auto">
          <a:xfrm>
            <a:off x="1533525" y="0"/>
            <a:ext cx="76104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970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6_LI_Divider">
    <p:spTree>
      <p:nvGrpSpPr>
        <p:cNvPr id="1" name=""/>
        <p:cNvGrpSpPr/>
        <p:nvPr/>
      </p:nvGrpSpPr>
      <p:grpSpPr>
        <a:xfrm>
          <a:off x="0" y="0"/>
          <a:ext cx="0" cy="0"/>
          <a:chOff x="0" y="0"/>
          <a:chExt cx="0" cy="0"/>
        </a:xfrm>
      </p:grpSpPr>
      <p:pic>
        <p:nvPicPr>
          <p:cNvPr id="9218" name="Picture 2" descr="C:\Users\jscanland\Downloads\hot-air-balloon-224777_128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854"/>
          <a:stretch/>
        </p:blipFill>
        <p:spPr bwMode="auto">
          <a:xfrm>
            <a:off x="0" y="1"/>
            <a:ext cx="9144000" cy="685799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56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7_LI_Divider">
    <p:spTree>
      <p:nvGrpSpPr>
        <p:cNvPr id="1" name=""/>
        <p:cNvGrpSpPr/>
        <p:nvPr/>
      </p:nvGrpSpPr>
      <p:grpSpPr>
        <a:xfrm>
          <a:off x="0" y="0"/>
          <a:ext cx="0" cy="0"/>
          <a:chOff x="0" y="0"/>
          <a:chExt cx="0" cy="0"/>
        </a:xfrm>
      </p:grpSpPr>
      <p:pic>
        <p:nvPicPr>
          <p:cNvPr id="8194" name="Picture 2" descr="C:\Users\jscanland\Downloads\colored-pencils-1631833_192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399" r="5399"/>
          <a:stretch/>
        </p:blipFill>
        <p:spPr bwMode="auto">
          <a:xfrm>
            <a:off x="0" y="0"/>
            <a:ext cx="9144000" cy="48958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583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8_LI_Divider">
    <p:spTree>
      <p:nvGrpSpPr>
        <p:cNvPr id="1" name=""/>
        <p:cNvGrpSpPr/>
        <p:nvPr/>
      </p:nvGrpSpPr>
      <p:grpSpPr>
        <a:xfrm>
          <a:off x="0" y="0"/>
          <a:ext cx="0" cy="0"/>
          <a:chOff x="0" y="0"/>
          <a:chExt cx="0" cy="0"/>
        </a:xfrm>
      </p:grpSpPr>
      <p:pic>
        <p:nvPicPr>
          <p:cNvPr id="7170" name="Picture 2" descr="C:\Users\jscanland\Downloads\notebook-1744954_192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586" y="0"/>
            <a:ext cx="9151172" cy="607695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5837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9_LI_Divider">
    <p:spTree>
      <p:nvGrpSpPr>
        <p:cNvPr id="1" name=""/>
        <p:cNvGrpSpPr/>
        <p:nvPr/>
      </p:nvGrpSpPr>
      <p:grpSpPr>
        <a:xfrm>
          <a:off x="0" y="0"/>
          <a:ext cx="0" cy="0"/>
          <a:chOff x="0" y="0"/>
          <a:chExt cx="0" cy="0"/>
        </a:xfrm>
      </p:grpSpPr>
      <p:pic>
        <p:nvPicPr>
          <p:cNvPr id="6146" name="Picture 2" descr="C:\Users\jscanland\Downloads\play-dough-1738261_192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7569" r="17569"/>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5837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10_LI_Divider">
    <p:spTree>
      <p:nvGrpSpPr>
        <p:cNvPr id="1" name=""/>
        <p:cNvGrpSpPr/>
        <p:nvPr/>
      </p:nvGrpSpPr>
      <p:grpSpPr>
        <a:xfrm>
          <a:off x="0" y="0"/>
          <a:ext cx="0" cy="0"/>
          <a:chOff x="0" y="0"/>
          <a:chExt cx="0" cy="0"/>
        </a:xfrm>
      </p:grpSpPr>
      <p:pic>
        <p:nvPicPr>
          <p:cNvPr id="5122" name="Picture 2" descr="C:\Users\jscanland\Downloads\nepal-1321663_192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5556" r="5556"/>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5837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11_LI_Divider">
    <p:spTree>
      <p:nvGrpSpPr>
        <p:cNvPr id="1" name=""/>
        <p:cNvGrpSpPr/>
        <p:nvPr/>
      </p:nvGrpSpPr>
      <p:grpSpPr>
        <a:xfrm>
          <a:off x="0" y="0"/>
          <a:ext cx="0" cy="0"/>
          <a:chOff x="0" y="0"/>
          <a:chExt cx="0" cy="0"/>
        </a:xfrm>
      </p:grpSpPr>
      <p:pic>
        <p:nvPicPr>
          <p:cNvPr id="4098" name="Picture 2" descr="C:\Users\jscanland\Downloads\color-fan-541624_192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315" r="8796"/>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5837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_Blank">
    <p:spTree>
      <p:nvGrpSpPr>
        <p:cNvPr id="1" name=""/>
        <p:cNvGrpSpPr/>
        <p:nvPr/>
      </p:nvGrpSpPr>
      <p:grpSpPr>
        <a:xfrm>
          <a:off x="0" y="0"/>
          <a:ext cx="0" cy="0"/>
          <a:chOff x="0" y="0"/>
          <a:chExt cx="0" cy="0"/>
        </a:xfrm>
      </p:grpSpPr>
      <p:sp>
        <p:nvSpPr>
          <p:cNvPr id="3" name="Do not remove" hidden="1"/>
          <p:cNvSpPr/>
          <p:nvPr userDrawn="1">
            <p:custDataLst>
              <p:tags r:id="rId1"/>
            </p:custDataLst>
          </p:nvPr>
        </p:nvSpPr>
        <p:spPr>
          <a:xfrm>
            <a:off x="0" y="0"/>
            <a:ext cx="12700" cy="12700"/>
          </a:xfrm>
          <a:prstGeom prst="octagon">
            <a:avLst/>
          </a:prstGeom>
          <a:noFill/>
          <a:ln w="9525">
            <a:noFill/>
            <a:bevel/>
          </a:ln>
          <a:effectLst>
            <a:outerShdw blurRad="38100" dist="38100" dir="2700000" algn="tl" rotWithShape="0">
              <a:srgbClr val="000000">
                <a:alpha val="40000"/>
              </a:srgbClr>
            </a:outerShdw>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 name="Title 1"/>
          <p:cNvSpPr>
            <a:spLocks noGrp="1"/>
          </p:cNvSpPr>
          <p:nvPr>
            <p:ph type="title" hasCustomPrompt="1"/>
          </p:nvPr>
        </p:nvSpPr>
        <p:spPr/>
        <p:txBody>
          <a:bodyPr wrap="square" tIns="45720" bIns="45720" anchor="b" anchorCtr="0"/>
          <a:lstStyle/>
          <a:p>
            <a:r>
              <a:rPr lang="en-US" dirty="0"/>
              <a:t>[Slide Title]</a:t>
            </a:r>
          </a:p>
        </p:txBody>
      </p:sp>
      <p:sp>
        <p:nvSpPr>
          <p:cNvPr id="6" name="Text Placeholder 5"/>
          <p:cNvSpPr>
            <a:spLocks noGrp="1"/>
          </p:cNvSpPr>
          <p:nvPr>
            <p:ph type="body" sz="quarter" idx="11" hasCustomPrompt="1"/>
          </p:nvPr>
        </p:nvSpPr>
        <p:spPr>
          <a:xfrm>
            <a:off x="231775" y="715963"/>
            <a:ext cx="8686800" cy="361950"/>
          </a:xfrm>
        </p:spPr>
        <p:txBody>
          <a:bodyPr tIns="45720"/>
          <a:lstStyle>
            <a:lvl1pPr marL="0" indent="0">
              <a:buNone/>
              <a:defRPr sz="1000" b="1">
                <a:solidFill>
                  <a:schemeClr val="accent6"/>
                </a:solidFill>
              </a:defRPr>
            </a:lvl1pPr>
          </a:lstStyle>
          <a:p>
            <a:pPr lvl="0"/>
            <a:r>
              <a:rPr lang="en-US" dirty="0"/>
              <a:t>[Tagline]</a:t>
            </a:r>
          </a:p>
        </p:txBody>
      </p:sp>
      <p:sp>
        <p:nvSpPr>
          <p:cNvPr id="5" name="Rectangle 4"/>
          <p:cNvSpPr/>
          <p:nvPr userDrawn="1"/>
        </p:nvSpPr>
        <p:spPr>
          <a:xfrm>
            <a:off x="7086601" y="38100"/>
            <a:ext cx="1817370" cy="255270"/>
          </a:xfrm>
          <a:prstGeom prst="rect">
            <a:avLst/>
          </a:prstGeom>
          <a:solidFill>
            <a:schemeClr val="accent5"/>
          </a:solidFill>
          <a:ln>
            <a:solidFill>
              <a:srgbClr val="F8F8F8"/>
            </a:solidFill>
          </a:ln>
          <a:effectLst>
            <a:outerShdw blurRad="25400" dist="25400" dir="2700000" algn="tl" rotWithShape="0">
              <a:srgbClr val="080808">
                <a:alpha val="40000"/>
              </a:srgbClr>
            </a:outerShdw>
          </a:effectLst>
        </p:spPr>
        <p:txBody>
          <a:bodyPr vert="horz" lIns="45720" tIns="45720" rIns="45720" bIns="45720" rtlCol="0" anchor="ctr" anchorCtr="0">
            <a:noAutofit/>
          </a:bodyPr>
          <a:lstStyle/>
          <a:p>
            <a:pPr marL="57150" lvl="0" indent="0" algn="r">
              <a:spcBef>
                <a:spcPts val="600"/>
              </a:spcBef>
              <a:buClr>
                <a:srgbClr val="07325F"/>
              </a:buClr>
              <a:buFont typeface="Wingdings" panose="05000000000000000000" pitchFamily="2" charset="2"/>
              <a:buNone/>
            </a:pPr>
            <a:endPar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6019687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I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square" tIns="45720" bIns="45720" anchor="b" anchorCtr="0"/>
          <a:lstStyle/>
          <a:p>
            <a:r>
              <a:rPr lang="en-US" dirty="0"/>
              <a:t>[Slide Title]</a:t>
            </a:r>
          </a:p>
        </p:txBody>
      </p:sp>
      <p:sp>
        <p:nvSpPr>
          <p:cNvPr id="6" name="Text Placeholder 5"/>
          <p:cNvSpPr>
            <a:spLocks noGrp="1"/>
          </p:cNvSpPr>
          <p:nvPr>
            <p:ph type="body" sz="quarter" idx="11" hasCustomPrompt="1"/>
          </p:nvPr>
        </p:nvSpPr>
        <p:spPr>
          <a:xfrm>
            <a:off x="231775" y="715963"/>
            <a:ext cx="8686800" cy="361950"/>
          </a:xfrm>
        </p:spPr>
        <p:txBody>
          <a:bodyPr tIns="45720"/>
          <a:lstStyle>
            <a:lvl1pPr marL="0" indent="0">
              <a:buNone/>
              <a:defRPr sz="1000" b="1">
                <a:solidFill>
                  <a:schemeClr val="accent6"/>
                </a:solidFill>
              </a:defRPr>
            </a:lvl1pPr>
          </a:lstStyle>
          <a:p>
            <a:pPr lvl="0"/>
            <a:r>
              <a:rPr lang="en-US" dirty="0"/>
              <a:t>[Tagline]</a:t>
            </a:r>
          </a:p>
        </p:txBody>
      </p:sp>
      <p:sp>
        <p:nvSpPr>
          <p:cNvPr id="5" name="Rectangle 4"/>
          <p:cNvSpPr/>
          <p:nvPr userDrawn="1"/>
        </p:nvSpPr>
        <p:spPr>
          <a:xfrm>
            <a:off x="7086601" y="38100"/>
            <a:ext cx="1817370" cy="255270"/>
          </a:xfrm>
          <a:prstGeom prst="rect">
            <a:avLst/>
          </a:prstGeom>
          <a:solidFill>
            <a:schemeClr val="accent5"/>
          </a:solidFill>
          <a:ln>
            <a:solidFill>
              <a:srgbClr val="F8F8F8"/>
            </a:solidFill>
          </a:ln>
          <a:effectLst>
            <a:outerShdw blurRad="25400" dist="25400" dir="2700000" algn="tl" rotWithShape="0">
              <a:srgbClr val="080808">
                <a:alpha val="40000"/>
              </a:srgbClr>
            </a:outerShdw>
          </a:effectLst>
        </p:spPr>
        <p:txBody>
          <a:bodyPr vert="horz" lIns="45720" tIns="45720" rIns="45720" bIns="45720" rtlCol="0" anchor="ctr" anchorCtr="0">
            <a:noAutofit/>
          </a:bodyPr>
          <a:lstStyle/>
          <a:p>
            <a:pPr marL="57150" lvl="0" indent="0" algn="r">
              <a:spcBef>
                <a:spcPts val="600"/>
              </a:spcBef>
              <a:buClr>
                <a:srgbClr val="07325F"/>
              </a:buClr>
              <a:buFont typeface="Wingdings" panose="05000000000000000000" pitchFamily="2" charset="2"/>
              <a:buNone/>
            </a:pPr>
            <a:endPar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 Placeholder 3"/>
          <p:cNvSpPr>
            <a:spLocks noGrp="1"/>
          </p:cNvSpPr>
          <p:nvPr>
            <p:ph type="body" sz="quarter" idx="12" hasCustomPrompt="1"/>
          </p:nvPr>
        </p:nvSpPr>
        <p:spPr>
          <a:xfrm>
            <a:off x="231774" y="1077913"/>
            <a:ext cx="8677275" cy="5048251"/>
          </a:xfrm>
        </p:spPr>
        <p:txBody>
          <a:bodyPr/>
          <a:lstStyle/>
          <a:p>
            <a:pPr lvl="0"/>
            <a:r>
              <a:rPr lang="en-US" dirty="0"/>
              <a:t>[Bullet Level 1]</a:t>
            </a:r>
          </a:p>
          <a:p>
            <a:pPr lvl="1"/>
            <a:r>
              <a:rPr lang="en-US" dirty="0"/>
              <a:t>[Bullet Level 2]</a:t>
            </a:r>
          </a:p>
          <a:p>
            <a:pPr lvl="2"/>
            <a:r>
              <a:rPr lang="en-US" dirty="0"/>
              <a:t>[Bullet Level 3]</a:t>
            </a:r>
          </a:p>
          <a:p>
            <a:pPr lvl="3"/>
            <a:r>
              <a:rPr lang="en-US" dirty="0"/>
              <a:t>[Bullet Level 4]</a:t>
            </a:r>
          </a:p>
        </p:txBody>
      </p:sp>
    </p:spTree>
    <p:extLst>
      <p:ext uri="{BB962C8B-B14F-4D97-AF65-F5344CB8AC3E}">
        <p14:creationId xmlns:p14="http://schemas.microsoft.com/office/powerpoint/2010/main" val="20144874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LI_Blank">
    <p:spTree>
      <p:nvGrpSpPr>
        <p:cNvPr id="1" name=""/>
        <p:cNvGrpSpPr/>
        <p:nvPr/>
      </p:nvGrpSpPr>
      <p:grpSpPr>
        <a:xfrm>
          <a:off x="0" y="0"/>
          <a:ext cx="0" cy="0"/>
          <a:chOff x="0" y="0"/>
          <a:chExt cx="0" cy="0"/>
        </a:xfrm>
      </p:grpSpPr>
      <p:sp>
        <p:nvSpPr>
          <p:cNvPr id="3" name="Do not remove" hidden="1"/>
          <p:cNvSpPr/>
          <p:nvPr userDrawn="1">
            <p:custDataLst>
              <p:tags r:id="rId1"/>
            </p:custDataLst>
          </p:nvPr>
        </p:nvSpPr>
        <p:spPr>
          <a:xfrm>
            <a:off x="0" y="0"/>
            <a:ext cx="12700" cy="12700"/>
          </a:xfrm>
          <a:prstGeom prst="octagon">
            <a:avLst/>
          </a:prstGeom>
          <a:noFill/>
          <a:ln w="9525">
            <a:noFill/>
            <a:bevel/>
          </a:ln>
          <a:effectLst>
            <a:outerShdw blurRad="38100" dist="38100" dir="2700000" algn="tl" rotWithShape="0">
              <a:srgbClr val="000000">
                <a:alpha val="40000"/>
              </a:srgbClr>
            </a:outerShdw>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8" name="Rectangle 7"/>
          <p:cNvSpPr/>
          <p:nvPr userDrawn="1"/>
        </p:nvSpPr>
        <p:spPr>
          <a:xfrm>
            <a:off x="7086601" y="38100"/>
            <a:ext cx="1817370" cy="255270"/>
          </a:xfrm>
          <a:prstGeom prst="rect">
            <a:avLst/>
          </a:prstGeom>
          <a:solidFill>
            <a:schemeClr val="accent5"/>
          </a:solidFill>
          <a:ln>
            <a:solidFill>
              <a:srgbClr val="F8F8F8"/>
            </a:solidFill>
          </a:ln>
          <a:effectLst>
            <a:outerShdw blurRad="25400" dist="25400" dir="2700000" algn="tl" rotWithShape="0">
              <a:srgbClr val="080808">
                <a:alpha val="40000"/>
              </a:srgbClr>
            </a:outerShdw>
          </a:effectLst>
        </p:spPr>
        <p:txBody>
          <a:bodyPr vert="horz" lIns="45720" tIns="45720" rIns="45720" bIns="45720" rtlCol="0" anchor="ctr" anchorCtr="0">
            <a:noAutofit/>
          </a:bodyPr>
          <a:lstStyle/>
          <a:p>
            <a:pPr marL="57150" lvl="0" indent="0" algn="r">
              <a:spcBef>
                <a:spcPts val="600"/>
              </a:spcBef>
              <a:buClr>
                <a:srgbClr val="07325F"/>
              </a:buClr>
              <a:buFont typeface="Wingdings" panose="05000000000000000000" pitchFamily="2" charset="2"/>
              <a:buNone/>
            </a:pPr>
            <a:endPar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 name="Title 1"/>
          <p:cNvSpPr>
            <a:spLocks noGrp="1"/>
          </p:cNvSpPr>
          <p:nvPr>
            <p:ph type="title" hasCustomPrompt="1"/>
          </p:nvPr>
        </p:nvSpPr>
        <p:spPr/>
        <p:txBody>
          <a:bodyPr wrap="square" tIns="45720" bIns="45720" anchor="b" anchorCtr="0"/>
          <a:lstStyle/>
          <a:p>
            <a:r>
              <a:rPr lang="en-US" dirty="0"/>
              <a:t>[Slide Title]</a:t>
            </a:r>
          </a:p>
        </p:txBody>
      </p:sp>
      <p:sp>
        <p:nvSpPr>
          <p:cNvPr id="6" name="Text Placeholder 5"/>
          <p:cNvSpPr>
            <a:spLocks noGrp="1"/>
          </p:cNvSpPr>
          <p:nvPr>
            <p:ph type="body" sz="quarter" idx="11" hasCustomPrompt="1"/>
          </p:nvPr>
        </p:nvSpPr>
        <p:spPr>
          <a:xfrm>
            <a:off x="231775" y="715963"/>
            <a:ext cx="8686800" cy="361950"/>
          </a:xfrm>
        </p:spPr>
        <p:txBody>
          <a:bodyPr tIns="45720"/>
          <a:lstStyle>
            <a:lvl1pPr marL="0" indent="0">
              <a:buNone/>
              <a:defRPr sz="1000" b="1">
                <a:solidFill>
                  <a:schemeClr val="accent6"/>
                </a:solidFill>
              </a:defRPr>
            </a:lvl1pPr>
          </a:lstStyle>
          <a:p>
            <a:pPr lvl="0"/>
            <a:r>
              <a:rPr lang="en-US" dirty="0"/>
              <a:t>[Tagline]</a:t>
            </a:r>
          </a:p>
        </p:txBody>
      </p:sp>
      <p:sp>
        <p:nvSpPr>
          <p:cNvPr id="5" name="Rectangle 4"/>
          <p:cNvSpPr/>
          <p:nvPr userDrawn="1"/>
        </p:nvSpPr>
        <p:spPr>
          <a:xfrm>
            <a:off x="225904" y="1077913"/>
            <a:ext cx="1957897" cy="5202117"/>
          </a:xfrm>
          <a:prstGeom prst="rect">
            <a:avLst/>
          </a:prstGeom>
          <a:solidFill>
            <a:schemeClr val="accent5"/>
          </a:solidFill>
          <a:ln w="28575">
            <a:solidFill>
              <a:srgbClr val="F8F8F8"/>
            </a:solidFill>
          </a:ln>
          <a:effectLst>
            <a:outerShdw blurRad="25400" dist="25400" dir="2700000" algn="tl" rotWithShape="0">
              <a:srgbClr val="080808">
                <a:alpha val="40000"/>
              </a:srgbClr>
            </a:outerShdw>
          </a:effectLst>
        </p:spPr>
        <p:txBody>
          <a:bodyPr vert="horz" lIns="45720" tIns="45720" rIns="45720" bIns="45720" rtlCol="0" anchor="ctr" anchorCtr="0">
            <a:noAutofit/>
          </a:bodyPr>
          <a:lstStyle/>
          <a:p>
            <a:pPr marL="57150" lvl="0" indent="0" algn="r">
              <a:spcBef>
                <a:spcPts val="600"/>
              </a:spcBef>
              <a:buClr>
                <a:srgbClr val="07325F"/>
              </a:buClr>
              <a:buFont typeface="Wingdings" panose="05000000000000000000" pitchFamily="2" charset="2"/>
              <a:buNone/>
            </a:pPr>
            <a:r>
              <a:rPr lang="en-US" sz="800" b="1" dirty="0">
                <a:solidFill>
                  <a:schemeClr val="bg1"/>
                </a:solidFill>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2564117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LI_Title Slide">
    <p:spTree>
      <p:nvGrpSpPr>
        <p:cNvPr id="1" name=""/>
        <p:cNvGrpSpPr/>
        <p:nvPr/>
      </p:nvGrpSpPr>
      <p:grpSpPr>
        <a:xfrm>
          <a:off x="0" y="0"/>
          <a:ext cx="0" cy="0"/>
          <a:chOff x="0" y="0"/>
          <a:chExt cx="0" cy="0"/>
        </a:xfrm>
      </p:grpSpPr>
      <p:pic>
        <p:nvPicPr>
          <p:cNvPr id="2050" name="Picture 2" descr="C:\Users\jscanland\Downloads\pinwheel-1716620_1280.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b="15832"/>
          <a:stretch/>
        </p:blipFill>
        <p:spPr bwMode="auto">
          <a:xfrm>
            <a:off x="0" y="1"/>
            <a:ext cx="9144000" cy="512890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bwMode="auto">
          <a:xfrm>
            <a:off x="285750" y="4229101"/>
            <a:ext cx="8562975" cy="1056018"/>
          </a:xfrm>
          <a:prstGeom prst="rect">
            <a:avLst/>
          </a:prstGeom>
          <a:solidFill>
            <a:schemeClr val="bg1"/>
          </a:solidFill>
          <a:ln w="3175">
            <a:solidFill>
              <a:schemeClr val="bg1">
                <a:lumMod val="85000"/>
              </a:schemeClr>
            </a:solidFill>
          </a:ln>
          <a:effectLst>
            <a:outerShdw blurRad="38100" dist="38100" dir="2700000" algn="tl" rotWithShape="0">
              <a:srgbClr val="000000">
                <a:alpha val="40000"/>
              </a:srgbClr>
            </a:outerShdw>
          </a:effectLst>
          <a:extLst/>
        </p:spPr>
        <p:txBody>
          <a:bodyPr vert="horz" wrap="none" lIns="182880" tIns="0" rIns="0" bIns="0" rtlCol="0" anchor="ctr">
            <a:noAutofit/>
          </a:bodyPr>
          <a:lstStyle/>
          <a:p>
            <a:pPr lvl="0">
              <a:spcBef>
                <a:spcPct val="0"/>
              </a:spcBef>
              <a:buNone/>
            </a:pPr>
            <a:endParaRPr lang="en-US" sz="2800" b="1" dirty="0">
              <a:latin typeface="Tahoma" panose="020B0604030504040204" pitchFamily="34" charset="0"/>
              <a:ea typeface="+mj-ea"/>
              <a:cs typeface="+mj-cs"/>
            </a:endParaRPr>
          </a:p>
        </p:txBody>
      </p:sp>
      <p:sp>
        <p:nvSpPr>
          <p:cNvPr id="2" name="Title 1"/>
          <p:cNvSpPr>
            <a:spLocks noGrp="1"/>
          </p:cNvSpPr>
          <p:nvPr userDrawn="1">
            <p:ph type="ctrTitle" hasCustomPrompt="1"/>
          </p:nvPr>
        </p:nvSpPr>
        <p:spPr>
          <a:xfrm>
            <a:off x="369888" y="4229101"/>
            <a:ext cx="8478837" cy="1056018"/>
          </a:xfrm>
        </p:spPr>
        <p:txBody>
          <a:bodyPr lIns="0"/>
          <a:lstStyle>
            <a:lvl1pPr>
              <a:defRPr sz="2800">
                <a:solidFill>
                  <a:schemeClr val="tx1"/>
                </a:solidFill>
              </a:defRPr>
            </a:lvl1pPr>
          </a:lstStyle>
          <a:p>
            <a:r>
              <a:rPr lang="en-US" dirty="0"/>
              <a:t>[CIP Template]</a:t>
            </a:r>
          </a:p>
        </p:txBody>
      </p:sp>
      <p:sp>
        <p:nvSpPr>
          <p:cNvPr id="11" name="Rectangle 10"/>
          <p:cNvSpPr/>
          <p:nvPr userDrawn="1"/>
        </p:nvSpPr>
        <p:spPr bwMode="auto">
          <a:xfrm>
            <a:off x="5124450" y="5128908"/>
            <a:ext cx="3886199" cy="384048"/>
          </a:xfrm>
          <a:prstGeom prst="rect">
            <a:avLst/>
          </a:prstGeom>
          <a:solidFill>
            <a:schemeClr val="accent5"/>
          </a:solidFill>
          <a:ln>
            <a:solidFill>
              <a:schemeClr val="bg1">
                <a:lumMod val="85000"/>
              </a:schemeClr>
            </a:solidFill>
          </a:ln>
          <a:effectLst>
            <a:outerShdw blurRad="38100" dist="38100" dir="2700000" algn="tl" rotWithShape="0">
              <a:srgbClr val="000000">
                <a:alpha val="40000"/>
              </a:srgbClr>
            </a:outerShdw>
          </a:effectLst>
          <a:extLst/>
        </p:spPr>
        <p:txBody>
          <a:bodyPr vert="horz" lIns="0" tIns="0" rIns="182880" bIns="0" rtlCol="0" anchor="ctr" anchorCtr="0">
            <a:noAutofit/>
          </a:bodyPr>
          <a:lstStyle/>
          <a:p>
            <a:pPr lvl="0" indent="0" algn="r">
              <a:spcBef>
                <a:spcPts val="600"/>
              </a:spcBef>
              <a:buClr>
                <a:srgbClr val="07325F"/>
              </a:buClr>
              <a:buFont typeface="Wingdings" panose="05000000000000000000" pitchFamily="2" charset="2"/>
              <a:buNone/>
            </a:pPr>
            <a:endParaRPr lang="en-US" sz="1400" b="1" dirty="0">
              <a:solidFill>
                <a:schemeClr val="bg1"/>
              </a:solidFill>
              <a:latin typeface="Tahoma" panose="020B0604030504040204" pitchFamily="34" charset="0"/>
            </a:endParaRPr>
          </a:p>
        </p:txBody>
      </p:sp>
      <p:pic>
        <p:nvPicPr>
          <p:cNvPr id="10" name="Picture 2" descr="H:\Libraries\Logos\Lincoln International\Lincoln International.emf"/>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48625" y="6547581"/>
            <a:ext cx="863076" cy="229088"/>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userDrawn="1">
            <p:ph type="subTitle" idx="1" hasCustomPrompt="1"/>
          </p:nvPr>
        </p:nvSpPr>
        <p:spPr>
          <a:xfrm>
            <a:off x="5124451" y="5128908"/>
            <a:ext cx="3724274" cy="384048"/>
          </a:xfrm>
        </p:spPr>
        <p:txBody>
          <a:bodyPr lIns="0" tIns="0" rIns="0" bIns="0" anchor="ctr" anchorCtr="0">
            <a:noAutofit/>
          </a:bodyPr>
          <a:lstStyle>
            <a:lvl1pPr marL="0" indent="0" algn="r">
              <a:buNone/>
              <a:defRPr sz="1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[Date]</a:t>
            </a:r>
          </a:p>
        </p:txBody>
      </p:sp>
      <p:pic>
        <p:nvPicPr>
          <p:cNvPr id="4"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1000" y="5473700"/>
            <a:ext cx="4467225" cy="75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309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LI_Title Slide">
    <p:spTree>
      <p:nvGrpSpPr>
        <p:cNvPr id="1" name=""/>
        <p:cNvGrpSpPr/>
        <p:nvPr/>
      </p:nvGrpSpPr>
      <p:grpSpPr>
        <a:xfrm>
          <a:off x="0" y="0"/>
          <a:ext cx="0" cy="0"/>
          <a:chOff x="0" y="0"/>
          <a:chExt cx="0" cy="0"/>
        </a:xfrm>
      </p:grpSpPr>
      <p:pic>
        <p:nvPicPr>
          <p:cNvPr id="5" name="Picture 2" descr="C:\Users\jscanland\Downloads\hot-air-balloons-708651_1920.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512921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userDrawn="1"/>
        </p:nvSpPr>
        <p:spPr bwMode="auto">
          <a:xfrm>
            <a:off x="285750" y="4229101"/>
            <a:ext cx="8562975" cy="1056018"/>
          </a:xfrm>
          <a:prstGeom prst="rect">
            <a:avLst/>
          </a:prstGeom>
          <a:solidFill>
            <a:schemeClr val="bg1"/>
          </a:solidFill>
          <a:ln w="3175">
            <a:solidFill>
              <a:schemeClr val="bg1">
                <a:lumMod val="85000"/>
              </a:schemeClr>
            </a:solidFill>
          </a:ln>
          <a:effectLst>
            <a:outerShdw blurRad="38100" dist="38100" dir="2700000" algn="tl" rotWithShape="0">
              <a:srgbClr val="000000">
                <a:alpha val="40000"/>
              </a:srgbClr>
            </a:outerShdw>
          </a:effectLst>
          <a:extLst/>
        </p:spPr>
        <p:txBody>
          <a:bodyPr vert="horz" wrap="none" lIns="182880" tIns="0" rIns="0" bIns="0" rtlCol="0" anchor="ctr">
            <a:noAutofit/>
          </a:bodyPr>
          <a:lstStyle/>
          <a:p>
            <a:pPr lvl="0">
              <a:spcBef>
                <a:spcPct val="0"/>
              </a:spcBef>
              <a:buNone/>
            </a:pPr>
            <a:endParaRPr lang="en-US" sz="2800" b="1" dirty="0">
              <a:latin typeface="Tahoma" panose="020B0604030504040204" pitchFamily="34" charset="0"/>
              <a:ea typeface="+mj-ea"/>
              <a:cs typeface="+mj-cs"/>
            </a:endParaRPr>
          </a:p>
        </p:txBody>
      </p:sp>
      <p:sp>
        <p:nvSpPr>
          <p:cNvPr id="2" name="Title 1"/>
          <p:cNvSpPr>
            <a:spLocks noGrp="1"/>
          </p:cNvSpPr>
          <p:nvPr userDrawn="1">
            <p:ph type="ctrTitle" hasCustomPrompt="1"/>
          </p:nvPr>
        </p:nvSpPr>
        <p:spPr>
          <a:xfrm>
            <a:off x="369888" y="4229101"/>
            <a:ext cx="8478837" cy="1056018"/>
          </a:xfrm>
        </p:spPr>
        <p:txBody>
          <a:bodyPr lIns="0"/>
          <a:lstStyle>
            <a:lvl1pPr>
              <a:defRPr sz="2800">
                <a:solidFill>
                  <a:schemeClr val="tx1"/>
                </a:solidFill>
              </a:defRPr>
            </a:lvl1pPr>
          </a:lstStyle>
          <a:p>
            <a:r>
              <a:rPr lang="en-US" dirty="0"/>
              <a:t>[CIP Template]</a:t>
            </a:r>
          </a:p>
        </p:txBody>
      </p:sp>
      <p:sp>
        <p:nvSpPr>
          <p:cNvPr id="11" name="Rectangle 10"/>
          <p:cNvSpPr/>
          <p:nvPr userDrawn="1"/>
        </p:nvSpPr>
        <p:spPr bwMode="auto">
          <a:xfrm>
            <a:off x="5124450" y="5128908"/>
            <a:ext cx="3886199" cy="384048"/>
          </a:xfrm>
          <a:prstGeom prst="rect">
            <a:avLst/>
          </a:prstGeom>
          <a:solidFill>
            <a:schemeClr val="accent5"/>
          </a:solidFill>
          <a:ln>
            <a:solidFill>
              <a:schemeClr val="bg1">
                <a:lumMod val="85000"/>
              </a:schemeClr>
            </a:solidFill>
          </a:ln>
          <a:effectLst>
            <a:outerShdw blurRad="38100" dist="38100" dir="2700000" algn="tl" rotWithShape="0">
              <a:srgbClr val="000000">
                <a:alpha val="40000"/>
              </a:srgbClr>
            </a:outerShdw>
          </a:effectLst>
          <a:extLst/>
        </p:spPr>
        <p:txBody>
          <a:bodyPr vert="horz" lIns="0" tIns="0" rIns="182880" bIns="0" rtlCol="0" anchor="ctr" anchorCtr="0">
            <a:noAutofit/>
          </a:bodyPr>
          <a:lstStyle/>
          <a:p>
            <a:pPr lvl="0" indent="0" algn="r">
              <a:spcBef>
                <a:spcPts val="600"/>
              </a:spcBef>
              <a:buClr>
                <a:srgbClr val="07325F"/>
              </a:buClr>
              <a:buFont typeface="Wingdings" panose="05000000000000000000" pitchFamily="2" charset="2"/>
              <a:buNone/>
            </a:pPr>
            <a:endParaRPr lang="en-US" sz="1400" b="1" dirty="0">
              <a:solidFill>
                <a:schemeClr val="bg1"/>
              </a:solidFill>
              <a:latin typeface="Tahoma" panose="020B0604030504040204" pitchFamily="34" charset="0"/>
            </a:endParaRPr>
          </a:p>
        </p:txBody>
      </p:sp>
      <p:pic>
        <p:nvPicPr>
          <p:cNvPr id="10" name="Picture 2" descr="H:\Libraries\Logos\Lincoln International\Lincoln International.emf"/>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048625" y="6547581"/>
            <a:ext cx="863076" cy="229088"/>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userDrawn="1">
            <p:ph type="subTitle" idx="1" hasCustomPrompt="1"/>
          </p:nvPr>
        </p:nvSpPr>
        <p:spPr>
          <a:xfrm>
            <a:off x="5124451" y="5128908"/>
            <a:ext cx="3724274" cy="384048"/>
          </a:xfrm>
        </p:spPr>
        <p:txBody>
          <a:bodyPr lIns="0" tIns="0" rIns="0" bIns="0" anchor="ctr" anchorCtr="0">
            <a:noAutofit/>
          </a:bodyPr>
          <a:lstStyle>
            <a:lvl1pPr marL="0" indent="0" algn="r">
              <a:buNone/>
              <a:defRPr sz="1400"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[Date]</a:t>
            </a:r>
          </a:p>
        </p:txBody>
      </p:sp>
      <p:pic>
        <p:nvPicPr>
          <p:cNvPr id="4"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1000" y="5473700"/>
            <a:ext cx="4467225" cy="758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499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LI_TOC &amp; Appendix">
    <p:spTree>
      <p:nvGrpSpPr>
        <p:cNvPr id="1" name=""/>
        <p:cNvGrpSpPr/>
        <p:nvPr/>
      </p:nvGrpSpPr>
      <p:grpSpPr>
        <a:xfrm>
          <a:off x="0" y="0"/>
          <a:ext cx="0" cy="0"/>
          <a:chOff x="0" y="0"/>
          <a:chExt cx="0" cy="0"/>
        </a:xfrm>
      </p:grpSpPr>
      <p:sp>
        <p:nvSpPr>
          <p:cNvPr id="16" name="Text Placeholder 15"/>
          <p:cNvSpPr>
            <a:spLocks noGrp="1"/>
          </p:cNvSpPr>
          <p:nvPr userDrawn="1">
            <p:ph type="body" sz="quarter" idx="10" hasCustomPrompt="1"/>
          </p:nvPr>
        </p:nvSpPr>
        <p:spPr>
          <a:xfrm>
            <a:off x="629728" y="3441940"/>
            <a:ext cx="8179310" cy="919748"/>
          </a:xfrm>
          <a:solidFill>
            <a:schemeClr val="bg1"/>
          </a:solidFill>
          <a:effectLst>
            <a:outerShdw blurRad="38100" dist="38100" dir="2700000" algn="tl" rotWithShape="0">
              <a:srgbClr val="000000">
                <a:alpha val="40000"/>
              </a:srgbClr>
            </a:outerShdw>
          </a:effectLst>
        </p:spPr>
        <p:txBody>
          <a:bodyPr vert="horz" lIns="91440" tIns="0" rIns="0" bIns="91440" rtlCol="0" anchor="b" anchorCtr="0">
            <a:noAutofit/>
          </a:bodyPr>
          <a:lstStyle>
            <a:lvl1pPr marL="173038" indent="-173038">
              <a:buNone/>
              <a:defRPr lang="en-US" sz="2800" b="0" cap="none" baseline="0" dirty="0" smtClean="0">
                <a:latin typeface="+mn-lt"/>
                <a:ea typeface="+mj-ea"/>
                <a:cs typeface="+mj-cs"/>
              </a:defRPr>
            </a:lvl1pPr>
          </a:lstStyle>
          <a:p>
            <a:pPr marL="0" lvl="0" indent="0">
              <a:spcBef>
                <a:spcPct val="0"/>
              </a:spcBef>
            </a:pPr>
            <a:r>
              <a:rPr lang="en-US" dirty="0"/>
              <a:t>[Appendix Title]</a:t>
            </a:r>
          </a:p>
        </p:txBody>
      </p:sp>
      <p:sp>
        <p:nvSpPr>
          <p:cNvPr id="11" name="Rectangle 10"/>
          <p:cNvSpPr/>
          <p:nvPr userDrawn="1"/>
        </p:nvSpPr>
        <p:spPr bwMode="auto">
          <a:xfrm>
            <a:off x="0" y="128397"/>
            <a:ext cx="9144000" cy="1920240"/>
          </a:xfrm>
          <a:prstGeom prst="rect">
            <a:avLst/>
          </a:prstGeom>
          <a:solidFill>
            <a:schemeClr val="bg1"/>
          </a:solidFill>
          <a:ln w="9525">
            <a:solidFill>
              <a:schemeClr val="bg1">
                <a:lumMod val="85000"/>
              </a:schemeClr>
            </a:solidFill>
            <a:bevel/>
          </a:ln>
          <a:effectLst>
            <a:outerShdw blurRad="38100" dist="38100" dir="2700000" algn="tl" rotWithShape="0">
              <a:srgbClr val="000000">
                <a:alpha val="40000"/>
              </a:srgb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lvl="0" algn="ctr"/>
            <a:endParaRPr lang="en-US" sz="1000" noProof="0" dirty="0">
              <a:latin typeface="Tahoma" panose="020B0604030504040204" pitchFamily="34" charset="0"/>
            </a:endParaRPr>
          </a:p>
        </p:txBody>
      </p:sp>
      <p:sp>
        <p:nvSpPr>
          <p:cNvPr id="3" name="Text Placeholder 2"/>
          <p:cNvSpPr>
            <a:spLocks noGrp="1"/>
          </p:cNvSpPr>
          <p:nvPr>
            <p:ph type="body" idx="1" hasCustomPrompt="1"/>
          </p:nvPr>
        </p:nvSpPr>
        <p:spPr>
          <a:xfrm>
            <a:off x="342900" y="3246120"/>
            <a:ext cx="4233414" cy="274320"/>
          </a:xfrm>
          <a:solidFill>
            <a:schemeClr val="accent5"/>
          </a:solidFill>
          <a:ln>
            <a:solidFill>
              <a:schemeClr val="bg1">
                <a:lumMod val="85000"/>
              </a:schemeClr>
            </a:solidFill>
          </a:ln>
          <a:effectLst>
            <a:outerShdw blurRad="38100" dist="38100" dir="2700000" algn="tl" rotWithShape="0">
              <a:srgbClr val="000000">
                <a:alpha val="40000"/>
              </a:srgbClr>
            </a:outerShdw>
          </a:effectLst>
        </p:spPr>
        <p:txBody>
          <a:bodyPr vert="horz" lIns="91440" tIns="91440" rIns="91440" bIns="91440" rtlCol="0" anchor="ctr" anchorCtr="0">
            <a:noAutofit/>
          </a:bodyPr>
          <a:lstStyle>
            <a:lvl1pPr>
              <a:defRPr lang="en-US" sz="1400" b="1" dirty="0" smtClean="0">
                <a:solidFill>
                  <a:schemeClr val="bg1"/>
                </a:solidFill>
              </a:defRPr>
            </a:lvl1pPr>
          </a:lstStyle>
          <a:p>
            <a:pPr marL="0" lvl="0" indent="0">
              <a:buClr>
                <a:srgbClr val="07325F"/>
              </a:buClr>
              <a:buNone/>
            </a:pPr>
            <a:r>
              <a:rPr lang="en-US" dirty="0"/>
              <a:t>[Appendix __ ]</a:t>
            </a:r>
          </a:p>
        </p:txBody>
      </p:sp>
      <p:sp>
        <p:nvSpPr>
          <p:cNvPr id="2" name="Title 1"/>
          <p:cNvSpPr>
            <a:spLocks noGrp="1"/>
          </p:cNvSpPr>
          <p:nvPr userDrawn="1">
            <p:ph type="title" hasCustomPrompt="1"/>
          </p:nvPr>
        </p:nvSpPr>
        <p:spPr>
          <a:xfrm>
            <a:off x="342899" y="1197864"/>
            <a:ext cx="8466139" cy="576072"/>
          </a:xfrm>
        </p:spPr>
        <p:txBody>
          <a:bodyPr lIns="0" anchor="ctr" anchorCtr="0"/>
          <a:lstStyle>
            <a:lvl1pPr algn="l">
              <a:defRPr sz="3200" b="0" cap="none" baseline="0">
                <a:solidFill>
                  <a:schemeClr val="tx1"/>
                </a:solidFill>
              </a:defRPr>
            </a:lvl1pPr>
          </a:lstStyle>
          <a:p>
            <a:r>
              <a:rPr lang="en-US" dirty="0"/>
              <a:t>[Table of Contents or Agenda]</a:t>
            </a:r>
          </a:p>
        </p:txBody>
      </p:sp>
      <p:pic>
        <p:nvPicPr>
          <p:cNvPr id="13" name="Picture 2" descr="H:\Libraries\Logos\Lincoln International\Lincoln International.emf"/>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226897" y="6592708"/>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Libraries\Logos\Katun\Katun_2015.e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37059" y="190258"/>
            <a:ext cx="2153680" cy="365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714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LI_Divider">
    <p:spTree>
      <p:nvGrpSpPr>
        <p:cNvPr id="1" name=""/>
        <p:cNvGrpSpPr/>
        <p:nvPr/>
      </p:nvGrpSpPr>
      <p:grpSpPr>
        <a:xfrm>
          <a:off x="0" y="0"/>
          <a:ext cx="0" cy="0"/>
          <a:chOff x="0" y="0"/>
          <a:chExt cx="0" cy="0"/>
        </a:xfrm>
      </p:grpSpPr>
      <p:pic>
        <p:nvPicPr>
          <p:cNvPr id="2050" name="Picture 2" descr="H:\Williams Lea\Administrative\Client Work\Katun\CIP\Images\Images_resized.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139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1_LI_Divider">
    <p:spTree>
      <p:nvGrpSpPr>
        <p:cNvPr id="1" name=""/>
        <p:cNvGrpSpPr/>
        <p:nvPr/>
      </p:nvGrpSpPr>
      <p:grpSpPr>
        <a:xfrm>
          <a:off x="0" y="0"/>
          <a:ext cx="0" cy="0"/>
          <a:chOff x="0" y="0"/>
          <a:chExt cx="0" cy="0"/>
        </a:xfrm>
      </p:grpSpPr>
      <p:pic>
        <p:nvPicPr>
          <p:cNvPr id="3076" name="Picture 4" descr="H:\Williams Lea\Administrative\Client Work\Katun\Website Images\_Creating Colo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271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2_LI_Divider">
    <p:spTree>
      <p:nvGrpSpPr>
        <p:cNvPr id="1" name=""/>
        <p:cNvGrpSpPr/>
        <p:nvPr/>
      </p:nvGrpSpPr>
      <p:grpSpPr>
        <a:xfrm>
          <a:off x="0" y="0"/>
          <a:ext cx="0" cy="0"/>
          <a:chOff x="0" y="0"/>
          <a:chExt cx="0" cy="0"/>
        </a:xfrm>
      </p:grpSpPr>
      <p:pic>
        <p:nvPicPr>
          <p:cNvPr id="11" name="Picture 3" descr="H:\Williams Lea\Administrative\Client Work\Katun\CIP\Images\6612eu_Katun_Select_Catalog-1_resized.jpg"/>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515" t="4699" r="2184"/>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782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3_LI_Divider">
    <p:spTree>
      <p:nvGrpSpPr>
        <p:cNvPr id="1" name=""/>
        <p:cNvGrpSpPr/>
        <p:nvPr/>
      </p:nvGrpSpPr>
      <p:grpSpPr>
        <a:xfrm>
          <a:off x="0" y="0"/>
          <a:ext cx="0" cy="0"/>
          <a:chOff x="0" y="0"/>
          <a:chExt cx="0" cy="0"/>
        </a:xfrm>
      </p:grpSpPr>
      <p:pic>
        <p:nvPicPr>
          <p:cNvPr id="4098" name="Picture 2" descr="H:\Williams Lea\Administrative\Client Work\Katun\Website Images\_Color Globe.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6804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4_LI_Divider">
    <p:spTree>
      <p:nvGrpSpPr>
        <p:cNvPr id="1" name=""/>
        <p:cNvGrpSpPr/>
        <p:nvPr/>
      </p:nvGrpSpPr>
      <p:grpSpPr>
        <a:xfrm>
          <a:off x="0" y="0"/>
          <a:ext cx="0" cy="0"/>
          <a:chOff x="0" y="0"/>
          <a:chExt cx="0" cy="0"/>
        </a:xfrm>
      </p:grpSpPr>
      <p:pic>
        <p:nvPicPr>
          <p:cNvPr id="2050" name="Picture 2" descr="H:\Williams Lea\Administrative\Client Work\Katun\Pixabay\toner-581905_1920_resized.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bwMode="auto">
          <a:xfrm>
            <a:off x="0" y="4594252"/>
            <a:ext cx="9144000" cy="2108235"/>
          </a:xfrm>
          <a:prstGeom prst="rect">
            <a:avLst/>
          </a:prstGeom>
          <a:solidFill>
            <a:srgbClr val="FFFFFF">
              <a:alpha val="74902"/>
            </a:srgbClr>
          </a:solidFill>
          <a:ln>
            <a:solidFill>
              <a:schemeClr val="bg1">
                <a:lumMod val="85000"/>
              </a:schemeClr>
            </a:solidFill>
          </a:ln>
          <a:effectLst>
            <a:outerShdw blurRad="38100" dist="38100" dir="2700000" algn="tl" rotWithShape="0">
              <a:srgbClr val="000000">
                <a:alpha val="40000"/>
              </a:srgbClr>
            </a:outerShdw>
          </a:effectLst>
          <a:extLst/>
        </p:spPr>
        <p:txBody>
          <a:bodyPr vert="horz" wrap="none" lIns="91440" tIns="365760" rIns="0" bIns="91440" rtlCol="0" anchor="t" anchorCtr="0">
            <a:noAutofit/>
          </a:bodyPr>
          <a:lstStyle/>
          <a:p>
            <a:pPr marL="290513" lvl="0">
              <a:spcBef>
                <a:spcPct val="0"/>
              </a:spcBef>
              <a:buNone/>
            </a:pPr>
            <a:endParaRPr lang="en-US" sz="2800" b="0" cap="none" baseline="0" dirty="0">
              <a:latin typeface="Tahoma" panose="020B0604030504040204" pitchFamily="34" charset="0"/>
              <a:ea typeface="+mj-ea"/>
              <a:cs typeface="+mj-cs"/>
            </a:endParaRPr>
          </a:p>
        </p:txBody>
      </p:sp>
      <p:sp>
        <p:nvSpPr>
          <p:cNvPr id="2" name="Title 1"/>
          <p:cNvSpPr>
            <a:spLocks noGrp="1"/>
          </p:cNvSpPr>
          <p:nvPr userDrawn="1">
            <p:ph type="title" hasCustomPrompt="1"/>
          </p:nvPr>
        </p:nvSpPr>
        <p:spPr>
          <a:xfrm>
            <a:off x="355599" y="4594253"/>
            <a:ext cx="8548687" cy="1786446"/>
          </a:xfrm>
        </p:spPr>
        <p:txBody>
          <a:bodyPr lIns="0" tIns="365760" bIns="91440" anchor="t"/>
          <a:lstStyle>
            <a:lvl1pPr algn="l">
              <a:defRPr sz="2800" b="0" cap="none" baseline="0">
                <a:solidFill>
                  <a:schemeClr val="tx1"/>
                </a:solidFill>
              </a:defRPr>
            </a:lvl1pPr>
          </a:lstStyle>
          <a:p>
            <a:r>
              <a:rPr lang="en-US" dirty="0"/>
              <a:t>[Section Title]</a:t>
            </a:r>
          </a:p>
        </p:txBody>
      </p:sp>
      <p:sp>
        <p:nvSpPr>
          <p:cNvPr id="17" name="Rectangle 16"/>
          <p:cNvSpPr/>
          <p:nvPr userDrawn="1"/>
        </p:nvSpPr>
        <p:spPr bwMode="auto">
          <a:xfrm>
            <a:off x="273493" y="4197501"/>
            <a:ext cx="4229495" cy="604712"/>
          </a:xfrm>
          <a:prstGeom prst="rect">
            <a:avLst/>
          </a:prstGeom>
          <a:solidFill>
            <a:schemeClr val="accent5"/>
          </a:solidFill>
          <a:ln w="28575">
            <a:solidFill>
              <a:schemeClr val="bg1">
                <a:lumMod val="85000"/>
              </a:schemeClr>
            </a:solidFill>
          </a:ln>
          <a:effectLst>
            <a:outerShdw blurRad="25400" dist="25400" dir="2700000" algn="tl" rotWithShape="0">
              <a:srgbClr val="000000">
                <a:alpha val="40000"/>
              </a:srgbClr>
            </a:outerShdw>
          </a:effectLst>
          <a:extLst/>
        </p:spPr>
        <p:txBody>
          <a:bodyPr vert="horz" lIns="0" tIns="0" rIns="0" bIns="91440" rtlCol="0" anchor="b" anchorCtr="0">
            <a:noAutofit/>
          </a:bodyPr>
          <a:lstStyle/>
          <a:p>
            <a:pPr lvl="0" indent="0">
              <a:spcBef>
                <a:spcPts val="600"/>
              </a:spcBef>
              <a:buClr>
                <a:srgbClr val="07325F"/>
              </a:buClr>
              <a:buFont typeface="Wingdings" panose="05000000000000000000" pitchFamily="2" charset="2"/>
              <a:buNone/>
            </a:pPr>
            <a:endParaRPr lang="en-US" sz="1400" b="1" cap="none" baseline="0" dirty="0">
              <a:solidFill>
                <a:schemeClr val="bg1"/>
              </a:solidFill>
              <a:latin typeface="Tahoma" panose="020B0604030504040204" pitchFamily="34" charset="0"/>
              <a:ea typeface="+mj-ea"/>
              <a:cs typeface="+mj-cs"/>
            </a:endParaRPr>
          </a:p>
        </p:txBody>
      </p:sp>
      <p:sp>
        <p:nvSpPr>
          <p:cNvPr id="3" name="Text Placeholder 2"/>
          <p:cNvSpPr>
            <a:spLocks noGrp="1"/>
          </p:cNvSpPr>
          <p:nvPr userDrawn="1">
            <p:ph type="body" idx="1" hasCustomPrompt="1"/>
          </p:nvPr>
        </p:nvSpPr>
        <p:spPr>
          <a:xfrm>
            <a:off x="369888" y="4197501"/>
            <a:ext cx="4133100" cy="604712"/>
          </a:xfrm>
          <a:noFill/>
        </p:spPr>
        <p:txBody>
          <a:bodyPr lIns="0" tIns="91440" rIns="91440" bIns="91440" anchor="b" anchorCtr="0">
            <a:noAutofit/>
          </a:bodyPr>
          <a:lstStyle>
            <a:lvl1pPr marL="0" indent="0">
              <a:buNone/>
              <a:defRPr sz="1400" b="1">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7" name="Picture 2" descr="H:\Libraries\Logos\Lincoln International\Lincoln International.emf"/>
          <p:cNvPicPr>
            <a:picLocks noChangeAspect="1" noChangeArrowheads="1"/>
          </p:cNvPicPr>
          <p:nvPr userDrawn="1"/>
        </p:nvPicPr>
        <p:blipFill>
          <a:blip r:embed="rId3" cstate="screen">
            <a:biLevel thresh="25000"/>
            <a:extLst>
              <a:ext uri="{28A0092B-C50C-407E-A947-70E740481C1C}">
                <a14:useLocalDpi xmlns:a14="http://schemas.microsoft.com/office/drawing/2010/main"/>
              </a:ext>
            </a:extLst>
          </a:blip>
          <a:srcRect/>
          <a:stretch>
            <a:fillRect/>
          </a:stretch>
        </p:blipFill>
        <p:spPr bwMode="auto">
          <a:xfrm>
            <a:off x="3487948" y="4473067"/>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37113" y="6051590"/>
            <a:ext cx="2853626" cy="484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373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auto">
          <a:xfrm>
            <a:off x="0" y="121953"/>
            <a:ext cx="9144000" cy="556813"/>
          </a:xfrm>
          <a:prstGeom prst="rect">
            <a:avLst/>
          </a:prstGeom>
          <a:solidFill>
            <a:schemeClr val="bg1"/>
          </a:solidFill>
          <a:ln>
            <a:solidFill>
              <a:schemeClr val="bg1">
                <a:lumMod val="85000"/>
              </a:schemeClr>
            </a:solidFill>
          </a:ln>
          <a:effectLst>
            <a:outerShdw blurRad="38100" dist="38100" dir="2700000" algn="tl" rotWithShape="0">
              <a:srgbClr val="000000">
                <a:alpha val="40000"/>
              </a:srgbClr>
            </a:outerShdw>
          </a:effectLst>
          <a:extLst/>
        </p:spPr>
        <p:txBody>
          <a:bodyPr vert="horz" wrap="square" lIns="0" tIns="0" rIns="2286000" bIns="45720" rtlCol="0" anchor="b" anchorCtr="0">
            <a:noAutofit/>
          </a:bodyPr>
          <a:lstStyle/>
          <a:p>
            <a:pPr marL="228600" lvl="0" indent="0">
              <a:spcBef>
                <a:spcPct val="0"/>
              </a:spcBef>
              <a:buNone/>
            </a:pPr>
            <a:endParaRPr lang="en-US" b="1" noProof="0" dirty="0">
              <a:latin typeface="Tahoma" panose="020B0604030504040204" pitchFamily="34" charset="0"/>
              <a:ea typeface="+mj-ea"/>
              <a:cs typeface="+mj-cs"/>
            </a:endParaRPr>
          </a:p>
        </p:txBody>
      </p:sp>
      <p:sp>
        <p:nvSpPr>
          <p:cNvPr id="2" name="Title Placeholder 1"/>
          <p:cNvSpPr>
            <a:spLocks noGrp="1"/>
          </p:cNvSpPr>
          <p:nvPr>
            <p:ph type="title"/>
          </p:nvPr>
        </p:nvSpPr>
        <p:spPr>
          <a:xfrm>
            <a:off x="231776" y="118872"/>
            <a:ext cx="6624638" cy="585216"/>
          </a:xfrm>
          <a:prstGeom prst="rect">
            <a:avLst/>
          </a:prstGeom>
        </p:spPr>
        <p:txBody>
          <a:bodyPr vert="horz" wrap="none" lIns="0" tIns="0" rIns="0" bIns="0" rtlCol="0" anchor="ctr">
            <a:noAutofit/>
          </a:bodyPr>
          <a:lstStyle/>
          <a:p>
            <a:r>
              <a:rPr lang="en-US" dirty="0"/>
              <a:t>[Slide Title]</a:t>
            </a:r>
          </a:p>
        </p:txBody>
      </p:sp>
      <p:sp>
        <p:nvSpPr>
          <p:cNvPr id="3" name="Text Placeholder 2"/>
          <p:cNvSpPr>
            <a:spLocks noGrp="1"/>
          </p:cNvSpPr>
          <p:nvPr>
            <p:ph type="body" idx="1"/>
          </p:nvPr>
        </p:nvSpPr>
        <p:spPr>
          <a:xfrm>
            <a:off x="231774" y="1077913"/>
            <a:ext cx="8677275" cy="5048251"/>
          </a:xfrm>
          <a:prstGeom prst="rect">
            <a:avLst/>
          </a:prstGeom>
        </p:spPr>
        <p:txBody>
          <a:bodyPr vert="horz" lIns="0" tIns="0" rIns="0" bIns="0" rtlCol="0">
            <a:noAutofit/>
          </a:bodyPr>
          <a:lstStyle/>
          <a:p>
            <a:pPr lvl="0"/>
            <a:r>
              <a:rPr lang="en-US" dirty="0"/>
              <a:t>[Bullet Level 1]</a:t>
            </a:r>
          </a:p>
          <a:p>
            <a:pPr lvl="1"/>
            <a:r>
              <a:rPr lang="en-US" dirty="0"/>
              <a:t>[Bullet Level 2]</a:t>
            </a:r>
          </a:p>
          <a:p>
            <a:pPr lvl="2"/>
            <a:r>
              <a:rPr lang="en-US" dirty="0"/>
              <a:t>[Bullet Level 3]</a:t>
            </a:r>
          </a:p>
          <a:p>
            <a:pPr lvl="3"/>
            <a:r>
              <a:rPr lang="en-US" dirty="0"/>
              <a:t>[Bullet Level 4]</a:t>
            </a:r>
          </a:p>
        </p:txBody>
      </p:sp>
      <p:sp>
        <p:nvSpPr>
          <p:cNvPr id="10" name="Rectangle 9"/>
          <p:cNvSpPr/>
          <p:nvPr/>
        </p:nvSpPr>
        <p:spPr>
          <a:xfrm>
            <a:off x="7981374" y="374968"/>
            <a:ext cx="934551" cy="184666"/>
          </a:xfrm>
          <a:prstGeom prst="rect">
            <a:avLst/>
          </a:prstGeom>
          <a:no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spAutoFit/>
          </a:bodyPr>
          <a:lstStyle/>
          <a:p>
            <a:pPr algn="ctr"/>
            <a:r>
              <a:rPr lang="en-US" sz="1200" b="1" dirty="0">
                <a:solidFill>
                  <a:srgbClr val="C0C0C0"/>
                </a:solidFill>
                <a:latin typeface="Tahoma" panose="020B0604030504040204" pitchFamily="34" charset="0"/>
              </a:rPr>
              <a:t>Confidential</a:t>
            </a:r>
          </a:p>
        </p:txBody>
      </p:sp>
      <p:cxnSp>
        <p:nvCxnSpPr>
          <p:cNvPr id="11" name="Straight Connector 10"/>
          <p:cNvCxnSpPr/>
          <p:nvPr/>
        </p:nvCxnSpPr>
        <p:spPr>
          <a:xfrm>
            <a:off x="0" y="6539539"/>
            <a:ext cx="914400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2" name="Picture 2" descr="H:\Libraries\Logos\Lincoln International\Lincoln International.emf"/>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226897" y="6592708"/>
            <a:ext cx="863076" cy="2290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Libraries\Logos\Katun\Katun_2015.emf"/>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490847" y="6595098"/>
            <a:ext cx="1399892" cy="237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74491"/>
      </p:ext>
    </p:extLst>
  </p:cSld>
  <p:clrMap bg1="lt1" tx1="dk1" bg2="lt2" tx2="dk2" accent1="accent1" accent2="accent2" accent3="accent3" accent4="accent4" accent5="accent5" accent6="accent6" hlink="hlink" folHlink="folHlink"/>
  <p:sldLayoutIdLst>
    <p:sldLayoutId id="2147483649" r:id="rId1"/>
    <p:sldLayoutId id="2147483678" r:id="rId2"/>
    <p:sldLayoutId id="2147483679" r:id="rId3"/>
    <p:sldLayoutId id="2147483671" r:id="rId4"/>
    <p:sldLayoutId id="2147483669" r:id="rId5"/>
    <p:sldLayoutId id="2147483673" r:id="rId6"/>
    <p:sldLayoutId id="2147483674" r:id="rId7"/>
    <p:sldLayoutId id="2147483675" r:id="rId8"/>
    <p:sldLayoutId id="2147483676" r:id="rId9"/>
    <p:sldLayoutId id="2147483677" r:id="rId10"/>
    <p:sldLayoutId id="2147483680" r:id="rId11"/>
    <p:sldLayoutId id="2147483681" r:id="rId12"/>
    <p:sldLayoutId id="2147483682" r:id="rId13"/>
    <p:sldLayoutId id="2147483683" r:id="rId14"/>
    <p:sldLayoutId id="2147483684" r:id="rId15"/>
    <p:sldLayoutId id="2147483685" r:id="rId16"/>
    <p:sldLayoutId id="2147483654" r:id="rId17"/>
    <p:sldLayoutId id="2147483672" r:id="rId18"/>
    <p:sldLayoutId id="2147483670" r:id="rId19"/>
  </p:sldLayoutIdLst>
  <p:txStyles>
    <p:titleStyle>
      <a:lvl1pPr algn="l" defTabSz="914400" rtl="0" eaLnBrk="1" latinLnBrk="0" hangingPunct="1">
        <a:spcBef>
          <a:spcPct val="0"/>
        </a:spcBef>
        <a:buNone/>
        <a:defRPr sz="1800" b="1" kern="1200">
          <a:solidFill>
            <a:schemeClr val="tx1"/>
          </a:solidFill>
          <a:latin typeface="+mn-lt"/>
          <a:ea typeface="+mj-ea"/>
          <a:cs typeface="+mj-cs"/>
        </a:defRPr>
      </a:lvl1pPr>
    </p:titleStyle>
    <p:bodyStyle>
      <a:lvl1pPr marL="173038" indent="-173038" algn="l" defTabSz="914400" rtl="0" eaLnBrk="1" latinLnBrk="0" hangingPunct="1">
        <a:spcBef>
          <a:spcPts val="600"/>
        </a:spcBef>
        <a:buClr>
          <a:schemeClr val="accent5"/>
        </a:buClr>
        <a:buFont typeface="Wingdings" panose="05000000000000000000" pitchFamily="2" charset="2"/>
        <a:buChar char="§"/>
        <a:defRPr sz="1200" kern="1200">
          <a:solidFill>
            <a:schemeClr val="tx1"/>
          </a:solidFill>
          <a:latin typeface="Tahoma" panose="020B0604030504040204" pitchFamily="34" charset="0"/>
          <a:ea typeface="+mn-ea"/>
          <a:cs typeface="+mn-cs"/>
        </a:defRPr>
      </a:lvl1pPr>
      <a:lvl2pPr marL="344488" indent="-171450" algn="l" defTabSz="914400" rtl="0" eaLnBrk="1" latinLnBrk="0" hangingPunct="1">
        <a:spcBef>
          <a:spcPts val="600"/>
        </a:spcBef>
        <a:buClr>
          <a:schemeClr val="accent5"/>
        </a:buClr>
        <a:buFont typeface="Arial" panose="020B0604020202020204" pitchFamily="34" charset="0"/>
        <a:buChar char="-"/>
        <a:defRPr sz="1200" kern="1200">
          <a:solidFill>
            <a:schemeClr val="tx1"/>
          </a:solidFill>
          <a:latin typeface="Tahoma" panose="020B0604030504040204" pitchFamily="34" charset="0"/>
          <a:ea typeface="+mn-ea"/>
          <a:cs typeface="+mn-cs"/>
        </a:defRPr>
      </a:lvl2pPr>
      <a:lvl3pPr marL="517525" indent="-173038" algn="l" defTabSz="914400" rtl="0" eaLnBrk="1" latinLnBrk="0" hangingPunct="1">
        <a:spcBef>
          <a:spcPts val="600"/>
        </a:spcBef>
        <a:buClr>
          <a:schemeClr val="accent5"/>
        </a:buClr>
        <a:buFont typeface="Arial" panose="020B0604020202020204" pitchFamily="34" charset="0"/>
        <a:buChar char="•"/>
        <a:defRPr sz="1200" kern="1200">
          <a:solidFill>
            <a:schemeClr val="tx1"/>
          </a:solidFill>
          <a:latin typeface="Tahoma" panose="020B0604030504040204" pitchFamily="34" charset="0"/>
          <a:ea typeface="+mn-ea"/>
          <a:cs typeface="+mn-cs"/>
        </a:defRPr>
      </a:lvl3pPr>
      <a:lvl4pPr marL="690563" indent="-173038" algn="l" defTabSz="914400" rtl="0" eaLnBrk="1" latinLnBrk="0" hangingPunct="1">
        <a:spcBef>
          <a:spcPts val="600"/>
        </a:spcBef>
        <a:buClr>
          <a:schemeClr val="accent5"/>
        </a:buClr>
        <a:buFont typeface="Arial" panose="020B0604020202020204" pitchFamily="34" charset="0"/>
        <a:buChar char="-"/>
        <a:defRPr sz="1200" kern="1200">
          <a:solidFill>
            <a:schemeClr val="tx1"/>
          </a:solidFill>
          <a:latin typeface="Tahoma" panose="020B0604030504040204" pitchFamily="34" charset="0"/>
          <a:ea typeface="+mn-ea"/>
          <a:cs typeface="+mn-cs"/>
        </a:defRPr>
      </a:lvl4pPr>
      <a:lvl5pPr marL="854075" indent="-163513" algn="l" defTabSz="914400" rtl="0" eaLnBrk="1" latinLnBrk="0" hangingPunct="1">
        <a:spcBef>
          <a:spcPts val="600"/>
        </a:spcBef>
        <a:buClr>
          <a:schemeClr val="accent1"/>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slideLayout" Target="../slideLayouts/slideLayout19.xml"/><Relationship Id="rId1" Type="http://schemas.openxmlformats.org/officeDocument/2006/relationships/tags" Target="../tags/tag17.xml"/><Relationship Id="rId6" Type="http://schemas.openxmlformats.org/officeDocument/2006/relationships/image" Target="../media/image52.emf"/><Relationship Id="rId5" Type="http://schemas.openxmlformats.org/officeDocument/2006/relationships/image" Target="../media/image51.png"/><Relationship Id="rId4" Type="http://schemas.openxmlformats.org/officeDocument/2006/relationships/image" Target="../media/image50.emf"/></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9.xml"/><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chart" Target="../charts/chart7.xml"/></Relationships>
</file>

<file path=ppt/slides/_rels/slide13.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slideLayout" Target="../slideLayouts/slideLayout17.xml"/><Relationship Id="rId4" Type="http://schemas.openxmlformats.org/officeDocument/2006/relationships/tags" Target="../tags/tag24.xml"/></Relationships>
</file>

<file path=ppt/slides/_rels/slide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4.em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19.xml"/><Relationship Id="rId1" Type="http://schemas.openxmlformats.org/officeDocument/2006/relationships/tags" Target="../tags/tag28.xml"/><Relationship Id="rId6" Type="http://schemas.openxmlformats.org/officeDocument/2006/relationships/chart" Target="../charts/chart10.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9.xml"/><Relationship Id="rId6" Type="http://schemas.openxmlformats.org/officeDocument/2006/relationships/image" Target="../media/image62.jpeg"/><Relationship Id="rId5" Type="http://schemas.openxmlformats.org/officeDocument/2006/relationships/image" Target="../media/image61.gif"/><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hyperlink" Target="mailto:rgordon@lincolninternational.com" TargetMode="External"/><Relationship Id="rId7" Type="http://schemas.openxmlformats.org/officeDocument/2006/relationships/hyperlink" Target="http://www.lincolninternational.com/"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hyperlink" Target="mailto:vthakkar@lincolninternational.com" TargetMode="External"/><Relationship Id="rId5" Type="http://schemas.openxmlformats.org/officeDocument/2006/relationships/hyperlink" Target="mailto:mglicken@lincolninternational.com" TargetMode="External"/><Relationship Id="rId4" Type="http://schemas.openxmlformats.org/officeDocument/2006/relationships/hyperlink" Target="mailto:mjweber@lincolninternational.com" TargetMode="Externa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0.xml"/><Relationship Id="rId1" Type="http://schemas.openxmlformats.org/officeDocument/2006/relationships/tags" Target="../tags/tag29.xml"/><Relationship Id="rId4" Type="http://schemas.openxmlformats.org/officeDocument/2006/relationships/chart" Target="../charts/chart11.xml"/></Relationships>
</file>

<file path=ppt/slides/_rels/slide21.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chart" Target="../charts/chart12.xml"/><Relationship Id="rId4"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35.xml"/><Relationship Id="rId1" Type="http://schemas.openxmlformats.org/officeDocument/2006/relationships/tags" Target="../tags/tag34.xml"/><Relationship Id="rId5" Type="http://schemas.openxmlformats.org/officeDocument/2006/relationships/chart" Target="../charts/chart14.xml"/><Relationship Id="rId4" Type="http://schemas.openxmlformats.org/officeDocument/2006/relationships/chart" Target="../charts/chart13.xml"/></Relationships>
</file>

<file path=ppt/slides/_rels/slide23.xml.rels><?xml version="1.0" encoding="UTF-8" standalone="yes"?>
<Relationships xmlns="http://schemas.openxmlformats.org/package/2006/relationships"><Relationship Id="rId8" Type="http://schemas.openxmlformats.org/officeDocument/2006/relationships/image" Target="../media/image66.jpeg"/><Relationship Id="rId13" Type="http://schemas.openxmlformats.org/officeDocument/2006/relationships/image" Target="../media/image71.png"/><Relationship Id="rId3" Type="http://schemas.openxmlformats.org/officeDocument/2006/relationships/slideLayout" Target="../slideLayouts/slideLayout19.xml"/><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64.jpeg"/><Relationship Id="rId11" Type="http://schemas.openxmlformats.org/officeDocument/2006/relationships/image" Target="../media/image69.png"/><Relationship Id="rId5" Type="http://schemas.openxmlformats.org/officeDocument/2006/relationships/image" Target="../media/image63.emf"/><Relationship Id="rId10" Type="http://schemas.openxmlformats.org/officeDocument/2006/relationships/image" Target="../media/image68.png"/><Relationship Id="rId4" Type="http://schemas.openxmlformats.org/officeDocument/2006/relationships/image" Target="../media/image2.emf"/><Relationship Id="rId9" Type="http://schemas.openxmlformats.org/officeDocument/2006/relationships/image" Target="../media/image67.png"/></Relationships>
</file>

<file path=ppt/slides/_rels/slide24.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slideLayout" Target="../slideLayouts/slideLayout19.xml"/><Relationship Id="rId7" Type="http://schemas.openxmlformats.org/officeDocument/2006/relationships/image" Target="../media/image74.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73.png"/><Relationship Id="rId5" Type="http://schemas.openxmlformats.org/officeDocument/2006/relationships/image" Target="../media/image72.emf"/><Relationship Id="rId4" Type="http://schemas.openxmlformats.org/officeDocument/2006/relationships/chart" Target="../charts/chart15.xml"/><Relationship Id="rId9" Type="http://schemas.openxmlformats.org/officeDocument/2006/relationships/image" Target="../media/image76.png"/></Relationships>
</file>

<file path=ppt/slides/_rels/slide25.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19.xml"/><Relationship Id="rId6" Type="http://schemas.openxmlformats.org/officeDocument/2006/relationships/image" Target="../media/image81.png"/><Relationship Id="rId11" Type="http://schemas.openxmlformats.org/officeDocument/2006/relationships/image" Target="../media/image33.emf"/><Relationship Id="rId5" Type="http://schemas.openxmlformats.org/officeDocument/2006/relationships/image" Target="../media/image80.jpeg"/><Relationship Id="rId10" Type="http://schemas.openxmlformats.org/officeDocument/2006/relationships/image" Target="../media/image30.emf"/><Relationship Id="rId4" Type="http://schemas.openxmlformats.org/officeDocument/2006/relationships/image" Target="../media/image79.png"/><Relationship Id="rId9" Type="http://schemas.openxmlformats.org/officeDocument/2006/relationships/image" Target="../media/image2.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image" Target="../media/image2.emf"/></Relationships>
</file>

<file path=ppt/slides/_rels/slide29.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chart" Target="../charts/chart17.xml"/><Relationship Id="rId5" Type="http://schemas.openxmlformats.org/officeDocument/2006/relationships/chart" Target="../charts/chart16.xml"/><Relationship Id="rId4"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chart" Target="../charts/chart20.xml"/><Relationship Id="rId3" Type="http://schemas.openxmlformats.org/officeDocument/2006/relationships/tags" Target="../tags/tag47.xml"/><Relationship Id="rId7" Type="http://schemas.openxmlformats.org/officeDocument/2006/relationships/chart" Target="../charts/chart19.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chart" Target="../charts/chart18.xml"/><Relationship Id="rId5" Type="http://schemas.openxmlformats.org/officeDocument/2006/relationships/slideLayout" Target="../slideLayouts/slideLayout19.xml"/><Relationship Id="rId4" Type="http://schemas.openxmlformats.org/officeDocument/2006/relationships/tags" Target="../tags/tag48.xml"/></Relationships>
</file>

<file path=ppt/slides/_rels/slide31.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8" Type="http://schemas.openxmlformats.org/officeDocument/2006/relationships/chart" Target="../charts/chart25.xml"/><Relationship Id="rId3" Type="http://schemas.openxmlformats.org/officeDocument/2006/relationships/tags" Target="../tags/tag57.xml"/><Relationship Id="rId7" Type="http://schemas.openxmlformats.org/officeDocument/2006/relationships/image" Target="../media/image84.pn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9.xml"/><Relationship Id="rId11" Type="http://schemas.openxmlformats.org/officeDocument/2006/relationships/chart" Target="../charts/chart28.xml"/><Relationship Id="rId5" Type="http://schemas.openxmlformats.org/officeDocument/2006/relationships/tags" Target="../tags/tag59.xml"/><Relationship Id="rId10" Type="http://schemas.openxmlformats.org/officeDocument/2006/relationships/chart" Target="../charts/chart27.xml"/><Relationship Id="rId4" Type="http://schemas.openxmlformats.org/officeDocument/2006/relationships/tags" Target="../tags/tag58.xml"/><Relationship Id="rId9" Type="http://schemas.openxmlformats.org/officeDocument/2006/relationships/chart" Target="../charts/char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chart" Target="../charts/chart29.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17.xml"/><Relationship Id="rId5" Type="http://schemas.openxmlformats.org/officeDocument/2006/relationships/tags" Target="../tags/tag64.xml"/><Relationship Id="rId4" Type="http://schemas.openxmlformats.org/officeDocument/2006/relationships/tags" Target="../tags/tag63.xml"/></Relationships>
</file>

<file path=ppt/slides/_rels/slide36.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chart" Target="../charts/chart30.xml"/><Relationship Id="rId4"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8" Type="http://schemas.openxmlformats.org/officeDocument/2006/relationships/tags" Target="../tags/tag75.xml"/><Relationship Id="rId13" Type="http://schemas.openxmlformats.org/officeDocument/2006/relationships/chart" Target="../charts/chart34.xml"/><Relationship Id="rId3" Type="http://schemas.openxmlformats.org/officeDocument/2006/relationships/tags" Target="../tags/tag70.xml"/><Relationship Id="rId7" Type="http://schemas.openxmlformats.org/officeDocument/2006/relationships/tags" Target="../tags/tag74.xml"/><Relationship Id="rId12" Type="http://schemas.openxmlformats.org/officeDocument/2006/relationships/chart" Target="../charts/chart33.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chart" Target="../charts/chart32.xml"/><Relationship Id="rId5" Type="http://schemas.openxmlformats.org/officeDocument/2006/relationships/tags" Target="../tags/tag72.xml"/><Relationship Id="rId10" Type="http://schemas.openxmlformats.org/officeDocument/2006/relationships/chart" Target="../charts/chart31.xml"/><Relationship Id="rId4" Type="http://schemas.openxmlformats.org/officeDocument/2006/relationships/tags" Target="../tags/tag71.xml"/><Relationship Id="rId9" Type="http://schemas.openxmlformats.org/officeDocument/2006/relationships/slideLayout" Target="../slideLayouts/slideLayout19.xml"/><Relationship Id="rId14" Type="http://schemas.openxmlformats.org/officeDocument/2006/relationships/chart" Target="../charts/chart35.xml"/></Relationships>
</file>

<file path=ppt/slides/_rels/slide38.xml.rels><?xml version="1.0" encoding="UTF-8" standalone="yes"?>
<Relationships xmlns="http://schemas.openxmlformats.org/package/2006/relationships"><Relationship Id="rId8" Type="http://schemas.openxmlformats.org/officeDocument/2006/relationships/chart" Target="../charts/chart37.xml"/><Relationship Id="rId3" Type="http://schemas.openxmlformats.org/officeDocument/2006/relationships/tags" Target="../tags/tag78.xml"/><Relationship Id="rId7" Type="http://schemas.openxmlformats.org/officeDocument/2006/relationships/chart" Target="../charts/chart36.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slideLayout" Target="../slideLayouts/slideLayout19.xml"/><Relationship Id="rId5" Type="http://schemas.openxmlformats.org/officeDocument/2006/relationships/tags" Target="../tags/tag80.xml"/><Relationship Id="rId4" Type="http://schemas.openxmlformats.org/officeDocument/2006/relationships/tags" Target="../tags/tag79.xml"/></Relationships>
</file>

<file path=ppt/slides/_rels/slide39.xml.rels><?xml version="1.0" encoding="UTF-8" standalone="yes"?>
<Relationships xmlns="http://schemas.openxmlformats.org/package/2006/relationships"><Relationship Id="rId8" Type="http://schemas.openxmlformats.org/officeDocument/2006/relationships/chart" Target="../charts/chart40.xml"/><Relationship Id="rId3" Type="http://schemas.openxmlformats.org/officeDocument/2006/relationships/tags" Target="../tags/tag83.xml"/><Relationship Id="rId7" Type="http://schemas.openxmlformats.org/officeDocument/2006/relationships/chart" Target="../charts/chart39.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chart" Target="../charts/chart38.xml"/><Relationship Id="rId5" Type="http://schemas.openxmlformats.org/officeDocument/2006/relationships/slideLayout" Target="../slideLayouts/slideLayout19.xml"/><Relationship Id="rId4" Type="http://schemas.openxmlformats.org/officeDocument/2006/relationships/tags" Target="../tags/tag84.xml"/><Relationship Id="rId9" Type="http://schemas.openxmlformats.org/officeDocument/2006/relationships/chart" Target="../charts/chart4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4.xml"/><Relationship Id="rId1" Type="http://schemas.openxmlformats.org/officeDocument/2006/relationships/tags" Target="../tags/tag3.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chart" Target="../charts/chart43.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85.png"/><Relationship Id="rId5" Type="http://schemas.openxmlformats.org/officeDocument/2006/relationships/chart" Target="../charts/chart42.xml"/><Relationship Id="rId4"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chart" Target="../charts/chart45.xml"/><Relationship Id="rId5" Type="http://schemas.openxmlformats.org/officeDocument/2006/relationships/chart" Target="../charts/chart44.xml"/><Relationship Id="rId4"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chart" Target="../charts/chart46.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slideLayout" Target="../slideLayouts/slideLayout19.xml"/><Relationship Id="rId5" Type="http://schemas.openxmlformats.org/officeDocument/2006/relationships/tags" Target="../tags/tag95.xml"/><Relationship Id="rId4" Type="http://schemas.openxmlformats.org/officeDocument/2006/relationships/tags" Target="../tags/tag94.xml"/></Relationships>
</file>

<file path=ppt/slides/_rels/slide45.xml.rels><?xml version="1.0" encoding="UTF-8" standalone="yes"?>
<Relationships xmlns="http://schemas.openxmlformats.org/package/2006/relationships"><Relationship Id="rId8" Type="http://schemas.openxmlformats.org/officeDocument/2006/relationships/chart" Target="../charts/chart47.xml"/><Relationship Id="rId3" Type="http://schemas.openxmlformats.org/officeDocument/2006/relationships/tags" Target="../tags/tag98.xml"/><Relationship Id="rId7" Type="http://schemas.openxmlformats.org/officeDocument/2006/relationships/slideLayout" Target="../slideLayouts/slideLayout19.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9" Type="http://schemas.openxmlformats.org/officeDocument/2006/relationships/chart" Target="../charts/chart48.xml"/></Relationships>
</file>

<file path=ppt/slides/_rels/slide46.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chart" Target="../charts/chart49.xml"/><Relationship Id="rId5" Type="http://schemas.openxmlformats.org/officeDocument/2006/relationships/slideLayout" Target="../slideLayouts/slideLayout19.xml"/><Relationship Id="rId4" Type="http://schemas.openxmlformats.org/officeDocument/2006/relationships/tags" Target="../tags/tag10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07.xml"/><Relationship Id="rId1" Type="http://schemas.openxmlformats.org/officeDocument/2006/relationships/tags" Target="../tags/tag106.xml"/></Relationships>
</file>

<file path=ppt/slides/_rels/slide48.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5" Type="http://schemas.openxmlformats.org/officeDocument/2006/relationships/slideLayout" Target="../slideLayouts/slideLayout19.xml"/><Relationship Id="rId4" Type="http://schemas.openxmlformats.org/officeDocument/2006/relationships/tags" Target="../tags/tag1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7.xml"/><Relationship Id="rId7" Type="http://schemas.openxmlformats.org/officeDocument/2006/relationships/image" Target="../media/image19.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slideLayout" Target="../slideLayouts/slideLayout17.xml"/><Relationship Id="rId10" Type="http://schemas.openxmlformats.org/officeDocument/2006/relationships/image" Target="../media/image22.png"/><Relationship Id="rId4" Type="http://schemas.openxmlformats.org/officeDocument/2006/relationships/tags" Target="../tags/tag8.xml"/><Relationship Id="rId9" Type="http://schemas.openxmlformats.org/officeDocument/2006/relationships/image" Target="../media/image21.png"/></Relationships>
</file>

<file path=ppt/slides/_rels/slide50.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tags" Target="../tags/tag114.xml"/><Relationship Id="rId7" Type="http://schemas.openxmlformats.org/officeDocument/2006/relationships/image" Target="../media/image86.emf"/><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chart" Target="../charts/chart51.xml"/><Relationship Id="rId5" Type="http://schemas.openxmlformats.org/officeDocument/2006/relationships/chart" Target="../charts/chart50.xml"/><Relationship Id="rId4" Type="http://schemas.openxmlformats.org/officeDocument/2006/relationships/slideLayout" Target="../slideLayouts/slideLayout17.xml"/><Relationship Id="rId9" Type="http://schemas.openxmlformats.org/officeDocument/2006/relationships/chart" Target="../charts/chart5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16.xml"/><Relationship Id="rId1" Type="http://schemas.openxmlformats.org/officeDocument/2006/relationships/tags" Target="../tags/tag115.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18.xml"/><Relationship Id="rId1" Type="http://schemas.openxmlformats.org/officeDocument/2006/relationships/tags" Target="../tags/tag117.xml"/></Relationships>
</file>

<file path=ppt/slides/_rels/slide53.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slideLayout" Target="../slideLayouts/slideLayout17.xml"/><Relationship Id="rId1" Type="http://schemas.openxmlformats.org/officeDocument/2006/relationships/tags" Target="../tags/tag119.xml"/><Relationship Id="rId4" Type="http://schemas.openxmlformats.org/officeDocument/2006/relationships/chart" Target="../charts/chart54.xml"/></Relationships>
</file>

<file path=ppt/slides/_rels/slide54.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slideLayout" Target="../slideLayouts/slideLayout17.xml"/><Relationship Id="rId1" Type="http://schemas.openxmlformats.org/officeDocument/2006/relationships/tags" Target="../tags/tag120.xml"/><Relationship Id="rId4" Type="http://schemas.openxmlformats.org/officeDocument/2006/relationships/chart" Target="../charts/chart5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22.xml"/><Relationship Id="rId1" Type="http://schemas.openxmlformats.org/officeDocument/2006/relationships/tags" Target="../tags/tag121.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23.xml"/></Relationships>
</file>

<file path=ppt/slides/_rels/slide57.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slideLayout" Target="../slideLayouts/slideLayout17.xml"/><Relationship Id="rId1" Type="http://schemas.openxmlformats.org/officeDocument/2006/relationships/tags" Target="../tags/tag124.xml"/><Relationship Id="rId4" Type="http://schemas.openxmlformats.org/officeDocument/2006/relationships/chart" Target="../charts/chart58.xml"/></Relationships>
</file>

<file path=ppt/slides/_rels/slide58.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chart" Target="../charts/chart59.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25.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slideLayout" Target="../slideLayouts/slideLayout19.xml"/><Relationship Id="rId1" Type="http://schemas.openxmlformats.org/officeDocument/2006/relationships/tags" Target="../tags/tag9.xml"/></Relationships>
</file>

<file path=ppt/slides/_rels/slide60.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slideLayout" Target="../slideLayouts/slideLayout17.xml"/><Relationship Id="rId1" Type="http://schemas.openxmlformats.org/officeDocument/2006/relationships/tags" Target="../tags/tag126.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27.xml"/></Relationships>
</file>

<file path=ppt/slides/_rels/slide62.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slideLayout" Target="../slideLayouts/slideLayout17.xml"/><Relationship Id="rId1" Type="http://schemas.openxmlformats.org/officeDocument/2006/relationships/tags" Target="../tags/tag128.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29.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31.xml"/><Relationship Id="rId1" Type="http://schemas.openxmlformats.org/officeDocument/2006/relationships/tags" Target="../tags/tag130.xml"/></Relationships>
</file>

<file path=ppt/slides/_rels/slide65.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slideLayout" Target="../slideLayouts/slideLayout17.xml"/><Relationship Id="rId1" Type="http://schemas.openxmlformats.org/officeDocument/2006/relationships/tags" Target="../tags/tag13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3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35.xml"/><Relationship Id="rId1" Type="http://schemas.openxmlformats.org/officeDocument/2006/relationships/tags" Target="../tags/tag134.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tags" Target="../tags/tag13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tags" Target="../tags/tag144.xml"/><Relationship Id="rId13" Type="http://schemas.openxmlformats.org/officeDocument/2006/relationships/tags" Target="../tags/tag149.xml"/><Relationship Id="rId18" Type="http://schemas.openxmlformats.org/officeDocument/2006/relationships/image" Target="../media/image90.jpeg"/><Relationship Id="rId3" Type="http://schemas.openxmlformats.org/officeDocument/2006/relationships/tags" Target="../tags/tag139.xml"/><Relationship Id="rId7" Type="http://schemas.openxmlformats.org/officeDocument/2006/relationships/tags" Target="../tags/tag143.xml"/><Relationship Id="rId12" Type="http://schemas.openxmlformats.org/officeDocument/2006/relationships/tags" Target="../tags/tag148.xml"/><Relationship Id="rId17" Type="http://schemas.openxmlformats.org/officeDocument/2006/relationships/image" Target="../media/image89.emf"/><Relationship Id="rId2" Type="http://schemas.openxmlformats.org/officeDocument/2006/relationships/tags" Target="../tags/tag138.xml"/><Relationship Id="rId16" Type="http://schemas.openxmlformats.org/officeDocument/2006/relationships/image" Target="../media/image88.jpeg"/><Relationship Id="rId20" Type="http://schemas.openxmlformats.org/officeDocument/2006/relationships/image" Target="../media/image92.jpeg"/><Relationship Id="rId1" Type="http://schemas.openxmlformats.org/officeDocument/2006/relationships/tags" Target="../tags/tag137.xml"/><Relationship Id="rId6" Type="http://schemas.openxmlformats.org/officeDocument/2006/relationships/tags" Target="../tags/tag142.xml"/><Relationship Id="rId11" Type="http://schemas.openxmlformats.org/officeDocument/2006/relationships/tags" Target="../tags/tag147.xml"/><Relationship Id="rId5" Type="http://schemas.openxmlformats.org/officeDocument/2006/relationships/tags" Target="../tags/tag141.xml"/><Relationship Id="rId15" Type="http://schemas.openxmlformats.org/officeDocument/2006/relationships/image" Target="../media/image85.png"/><Relationship Id="rId10" Type="http://schemas.openxmlformats.org/officeDocument/2006/relationships/tags" Target="../tags/tag146.xml"/><Relationship Id="rId19" Type="http://schemas.openxmlformats.org/officeDocument/2006/relationships/image" Target="../media/image91.jpeg"/><Relationship Id="rId4" Type="http://schemas.openxmlformats.org/officeDocument/2006/relationships/tags" Target="../tags/tag140.xml"/><Relationship Id="rId9" Type="http://schemas.openxmlformats.org/officeDocument/2006/relationships/tags" Target="../tags/tag145.xml"/><Relationship Id="rId14"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35.png"/><Relationship Id="rId18" Type="http://schemas.openxmlformats.org/officeDocument/2006/relationships/image" Target="../media/image100.jpeg"/><Relationship Id="rId3" Type="http://schemas.openxmlformats.org/officeDocument/2006/relationships/slideLayout" Target="../slideLayouts/slideLayout17.xml"/><Relationship Id="rId21" Type="http://schemas.openxmlformats.org/officeDocument/2006/relationships/image" Target="../media/image103.png"/><Relationship Id="rId7" Type="http://schemas.openxmlformats.org/officeDocument/2006/relationships/image" Target="../media/image96.jpg"/><Relationship Id="rId12" Type="http://schemas.openxmlformats.org/officeDocument/2006/relationships/image" Target="../media/image37.emf"/><Relationship Id="rId17" Type="http://schemas.openxmlformats.org/officeDocument/2006/relationships/image" Target="../media/image99.jpeg"/><Relationship Id="rId25" Type="http://schemas.openxmlformats.org/officeDocument/2006/relationships/image" Target="../media/image107.jpeg"/><Relationship Id="rId2" Type="http://schemas.openxmlformats.org/officeDocument/2006/relationships/tags" Target="../tags/tag151.xml"/><Relationship Id="rId16" Type="http://schemas.openxmlformats.org/officeDocument/2006/relationships/image" Target="../media/image75.jpeg"/><Relationship Id="rId20" Type="http://schemas.openxmlformats.org/officeDocument/2006/relationships/image" Target="../media/image102.jpeg"/><Relationship Id="rId1" Type="http://schemas.openxmlformats.org/officeDocument/2006/relationships/tags" Target="../tags/tag150.xml"/><Relationship Id="rId6" Type="http://schemas.openxmlformats.org/officeDocument/2006/relationships/image" Target="../media/image95.jpg"/><Relationship Id="rId11" Type="http://schemas.openxmlformats.org/officeDocument/2006/relationships/image" Target="../media/image31.png"/><Relationship Id="rId24" Type="http://schemas.openxmlformats.org/officeDocument/2006/relationships/image" Target="../media/image106.jpeg"/><Relationship Id="rId5" Type="http://schemas.openxmlformats.org/officeDocument/2006/relationships/image" Target="../media/image94.jpg"/><Relationship Id="rId15" Type="http://schemas.openxmlformats.org/officeDocument/2006/relationships/image" Target="../media/image73.png"/><Relationship Id="rId23" Type="http://schemas.openxmlformats.org/officeDocument/2006/relationships/image" Target="../media/image105.jpeg"/><Relationship Id="rId10" Type="http://schemas.openxmlformats.org/officeDocument/2006/relationships/image" Target="../media/image30.emf"/><Relationship Id="rId19" Type="http://schemas.openxmlformats.org/officeDocument/2006/relationships/image" Target="../media/image101.jpeg"/><Relationship Id="rId4" Type="http://schemas.openxmlformats.org/officeDocument/2006/relationships/image" Target="../media/image93.jpg"/><Relationship Id="rId9" Type="http://schemas.openxmlformats.org/officeDocument/2006/relationships/image" Target="../media/image98.png"/><Relationship Id="rId14" Type="http://schemas.openxmlformats.org/officeDocument/2006/relationships/image" Target="../media/image36.png"/><Relationship Id="rId22" Type="http://schemas.openxmlformats.org/officeDocument/2006/relationships/image" Target="../media/image104.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tags" Target="../tags/tag153.xml"/><Relationship Id="rId1" Type="http://schemas.openxmlformats.org/officeDocument/2006/relationships/tags" Target="../tags/tag152.xml"/></Relationships>
</file>

<file path=ppt/slides/_rels/slide73.xml.rels><?xml version="1.0" encoding="UTF-8" standalone="yes"?>
<Relationships xmlns="http://schemas.openxmlformats.org/package/2006/relationships"><Relationship Id="rId3" Type="http://schemas.openxmlformats.org/officeDocument/2006/relationships/tags" Target="../tags/tag156.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slideLayout" Target="../slideLayouts/slideLayout19.xml"/><Relationship Id="rId5" Type="http://schemas.openxmlformats.org/officeDocument/2006/relationships/tags" Target="../tags/tag158.xml"/><Relationship Id="rId4" Type="http://schemas.openxmlformats.org/officeDocument/2006/relationships/tags" Target="../tags/tag157.xml"/></Relationships>
</file>

<file path=ppt/slides/_rels/slide74.x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93.jpg"/><Relationship Id="rId1" Type="http://schemas.openxmlformats.org/officeDocument/2006/relationships/slideLayout" Target="../slideLayouts/slideLayout19.xml"/><Relationship Id="rId5" Type="http://schemas.openxmlformats.org/officeDocument/2006/relationships/image" Target="../media/image110.png"/><Relationship Id="rId4" Type="http://schemas.openxmlformats.org/officeDocument/2006/relationships/image" Target="../media/image94.jpg"/></Relationships>
</file>

<file path=ppt/slides/_rels/slide76.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image" Target="../media/image111.jpg"/><Relationship Id="rId1" Type="http://schemas.openxmlformats.org/officeDocument/2006/relationships/slideLayout" Target="../slideLayouts/slideLayout19.xml"/><Relationship Id="rId5" Type="http://schemas.openxmlformats.org/officeDocument/2006/relationships/image" Target="../media/image114.jpg"/><Relationship Id="rId4" Type="http://schemas.openxmlformats.org/officeDocument/2006/relationships/image" Target="../media/image113.jpg"/></Relationships>
</file>

<file path=ppt/slides/_rels/slide7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5.jp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19.xml"/></Relationships>
</file>

<file path=ppt/slides/_rels/slide79.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119.jpg"/><Relationship Id="rId1" Type="http://schemas.openxmlformats.org/officeDocument/2006/relationships/slideLayout" Target="../slideLayouts/slideLayout19.xml"/><Relationship Id="rId5" Type="http://schemas.openxmlformats.org/officeDocument/2006/relationships/image" Target="../media/image122.png"/><Relationship Id="rId4" Type="http://schemas.openxmlformats.org/officeDocument/2006/relationships/image" Target="../media/image121.jpg"/></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slideLayout" Target="../slideLayouts/slideLayout17.xml"/><Relationship Id="rId7" Type="http://schemas.openxmlformats.org/officeDocument/2006/relationships/image" Target="../media/image27.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6.jpeg"/><Relationship Id="rId11" Type="http://schemas.openxmlformats.org/officeDocument/2006/relationships/chart" Target="../charts/chart2.xml"/><Relationship Id="rId5" Type="http://schemas.openxmlformats.org/officeDocument/2006/relationships/image" Target="../media/image25.jpeg"/><Relationship Id="rId10" Type="http://schemas.openxmlformats.org/officeDocument/2006/relationships/chart" Target="../charts/chart1.xml"/><Relationship Id="rId4" Type="http://schemas.openxmlformats.org/officeDocument/2006/relationships/image" Target="../media/image24.jpeg"/><Relationship Id="rId9" Type="http://schemas.openxmlformats.org/officeDocument/2006/relationships/image" Target="../media/image29.jpeg"/></Relationships>
</file>

<file path=ppt/slides/_rels/slide80.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Layout" Target="../slideLayouts/slideLayout19.xml"/><Relationship Id="rId5" Type="http://schemas.openxmlformats.org/officeDocument/2006/relationships/image" Target="../media/image126.jpg"/><Relationship Id="rId4" Type="http://schemas.openxmlformats.org/officeDocument/2006/relationships/image" Target="../media/image125.jpg"/></Relationships>
</file>

<file path=ppt/slides/_rels/slide8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Layout" Target="../slideLayouts/slideLayout17.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emf"/><Relationship Id="rId26" Type="http://schemas.openxmlformats.org/officeDocument/2006/relationships/chart" Target="../charts/chart3.xml"/><Relationship Id="rId3" Type="http://schemas.openxmlformats.org/officeDocument/2006/relationships/tags" Target="../tags/tag14.xml"/><Relationship Id="rId21" Type="http://schemas.openxmlformats.org/officeDocument/2006/relationships/image" Target="../media/image44.png"/><Relationship Id="rId7" Type="http://schemas.openxmlformats.org/officeDocument/2006/relationships/image" Target="../media/image30.emf"/><Relationship Id="rId12" Type="http://schemas.openxmlformats.org/officeDocument/2006/relationships/image" Target="../media/image35.png"/><Relationship Id="rId17" Type="http://schemas.openxmlformats.org/officeDocument/2006/relationships/image" Target="../media/image40.png"/><Relationship Id="rId25" Type="http://schemas.openxmlformats.org/officeDocument/2006/relationships/image" Target="../media/image48.png"/><Relationship Id="rId2" Type="http://schemas.openxmlformats.org/officeDocument/2006/relationships/tags" Target="../tags/tag13.xml"/><Relationship Id="rId16" Type="http://schemas.openxmlformats.org/officeDocument/2006/relationships/image" Target="../media/image39.png"/><Relationship Id="rId20" Type="http://schemas.openxmlformats.org/officeDocument/2006/relationships/image" Target="../media/image43.png"/><Relationship Id="rId29" Type="http://schemas.openxmlformats.org/officeDocument/2006/relationships/chart" Target="../charts/chart6.xml"/><Relationship Id="rId1" Type="http://schemas.openxmlformats.org/officeDocument/2006/relationships/tags" Target="../tags/tag12.xml"/><Relationship Id="rId6" Type="http://schemas.openxmlformats.org/officeDocument/2006/relationships/slideLayout" Target="../slideLayouts/slideLayout19.xml"/><Relationship Id="rId11" Type="http://schemas.openxmlformats.org/officeDocument/2006/relationships/image" Target="../media/image34.emf"/><Relationship Id="rId24" Type="http://schemas.openxmlformats.org/officeDocument/2006/relationships/image" Target="../media/image47.png"/><Relationship Id="rId5" Type="http://schemas.openxmlformats.org/officeDocument/2006/relationships/tags" Target="../tags/tag16.xml"/><Relationship Id="rId15" Type="http://schemas.openxmlformats.org/officeDocument/2006/relationships/image" Target="../media/image38.emf"/><Relationship Id="rId23" Type="http://schemas.openxmlformats.org/officeDocument/2006/relationships/image" Target="../media/image46.png"/><Relationship Id="rId28" Type="http://schemas.openxmlformats.org/officeDocument/2006/relationships/chart" Target="../charts/chart5.xml"/><Relationship Id="rId10" Type="http://schemas.openxmlformats.org/officeDocument/2006/relationships/image" Target="../media/image33.emf"/><Relationship Id="rId19" Type="http://schemas.openxmlformats.org/officeDocument/2006/relationships/image" Target="../media/image42.emf"/><Relationship Id="rId4" Type="http://schemas.openxmlformats.org/officeDocument/2006/relationships/tags" Target="../tags/tag15.xml"/><Relationship Id="rId9" Type="http://schemas.openxmlformats.org/officeDocument/2006/relationships/image" Target="../media/image32.emf"/><Relationship Id="rId14" Type="http://schemas.openxmlformats.org/officeDocument/2006/relationships/image" Target="../media/image37.emf"/><Relationship Id="rId22" Type="http://schemas.openxmlformats.org/officeDocument/2006/relationships/image" Target="../media/image45.png"/><Relationship Id="rId27" Type="http://schemas.openxmlformats.org/officeDocument/2006/relationships/chart" Target="../charts/char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Confidential Information Presentation</a:t>
            </a:r>
          </a:p>
        </p:txBody>
      </p:sp>
      <p:sp>
        <p:nvSpPr>
          <p:cNvPr id="3" name="Subtitle 2"/>
          <p:cNvSpPr>
            <a:spLocks noGrp="1"/>
          </p:cNvSpPr>
          <p:nvPr>
            <p:ph type="subTitle" idx="1"/>
          </p:nvPr>
        </p:nvSpPr>
        <p:spPr/>
        <p:txBody>
          <a:bodyPr/>
          <a:lstStyle/>
          <a:p>
            <a:r>
              <a:rPr lang="en-US" dirty="0" smtClean="0"/>
              <a:t>Spring </a:t>
            </a:r>
            <a:r>
              <a:rPr lang="en-US" dirty="0"/>
              <a:t>2017</a:t>
            </a:r>
          </a:p>
        </p:txBody>
      </p:sp>
      <p:sp>
        <p:nvSpPr>
          <p:cNvPr id="6"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endParaRPr lang="en-US" sz="800" b="1" dirty="0">
              <a:solidFill>
                <a:srgbClr val="FFFFFF"/>
              </a:solidFill>
              <a:latin typeface="Tahoma"/>
            </a:endParaRPr>
          </a:p>
        </p:txBody>
      </p:sp>
    </p:spTree>
    <p:extLst>
      <p:ext uri="{BB962C8B-B14F-4D97-AF65-F5344CB8AC3E}">
        <p14:creationId xmlns:p14="http://schemas.microsoft.com/office/powerpoint/2010/main" val="18717079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Differentiated Size and Scale</a:t>
            </a:r>
          </a:p>
        </p:txBody>
      </p:sp>
      <p:sp>
        <p:nvSpPr>
          <p:cNvPr id="4" name="Text Placeholder 3"/>
          <p:cNvSpPr>
            <a:spLocks noGrp="1"/>
          </p:cNvSpPr>
          <p:nvPr>
            <p:ph type="body" sz="quarter" idx="11"/>
          </p:nvPr>
        </p:nvSpPr>
        <p:spPr/>
        <p:txBody>
          <a:bodyPr/>
          <a:lstStyle/>
          <a:p>
            <a:r>
              <a:rPr lang="en-US" dirty="0"/>
              <a:t>Katun’s differentiated size and scale provides tangible benefits </a:t>
            </a:r>
          </a:p>
        </p:txBody>
      </p:sp>
      <p:sp>
        <p:nvSpPr>
          <p:cNvPr id="5" name="TextBox 4"/>
          <p:cNvSpPr txBox="1"/>
          <p:nvPr/>
        </p:nvSpPr>
        <p:spPr>
          <a:xfrm>
            <a:off x="288924" y="1320723"/>
            <a:ext cx="1847851" cy="138499"/>
          </a:xfrm>
          <a:prstGeom prst="rect">
            <a:avLst/>
          </a:prstGeom>
          <a:noFill/>
        </p:spPr>
        <p:txBody>
          <a:bodyPr wrap="square" lIns="0" tIns="0" rIns="0" bIns="0" rtlCol="0">
            <a:spAutoFit/>
          </a:bodyPr>
          <a:lstStyle/>
          <a:p>
            <a:pPr algn="ctr">
              <a:spcBef>
                <a:spcPts val="300"/>
              </a:spcBef>
              <a:buClr>
                <a:schemeClr val="bg1"/>
              </a:buClr>
            </a:pPr>
            <a:r>
              <a:rPr lang="en-US" sz="900" b="1" u="sng" dirty="0">
                <a:solidFill>
                  <a:schemeClr val="bg1"/>
                </a:solidFill>
              </a:rPr>
              <a:t>Significant Scale</a:t>
            </a:r>
          </a:p>
        </p:txBody>
      </p:sp>
      <p:sp>
        <p:nvSpPr>
          <p:cNvPr id="6" name="TextBox 5"/>
          <p:cNvSpPr txBox="1"/>
          <p:nvPr/>
        </p:nvSpPr>
        <p:spPr>
          <a:xfrm>
            <a:off x="288924" y="3991125"/>
            <a:ext cx="1847851" cy="276999"/>
          </a:xfrm>
          <a:prstGeom prst="rect">
            <a:avLst/>
          </a:prstGeom>
          <a:noFill/>
        </p:spPr>
        <p:txBody>
          <a:bodyPr wrap="square" lIns="0" tIns="0" rIns="0" bIns="0" rtlCol="0">
            <a:spAutoFit/>
          </a:bodyPr>
          <a:lstStyle/>
          <a:p>
            <a:pPr algn="ctr">
              <a:spcBef>
                <a:spcPts val="300"/>
              </a:spcBef>
              <a:buClr>
                <a:schemeClr val="bg1"/>
              </a:buClr>
            </a:pPr>
            <a:r>
              <a:rPr lang="en-US" sz="900" b="1" u="sng" dirty="0">
                <a:solidFill>
                  <a:schemeClr val="bg1"/>
                </a:solidFill>
              </a:rPr>
              <a:t>Global Sales and </a:t>
            </a:r>
            <a:br>
              <a:rPr lang="en-US" sz="900" b="1" u="sng" dirty="0">
                <a:solidFill>
                  <a:schemeClr val="bg1"/>
                </a:solidFill>
              </a:rPr>
            </a:br>
            <a:r>
              <a:rPr lang="en-US" sz="900" b="1" u="sng" dirty="0">
                <a:solidFill>
                  <a:schemeClr val="bg1"/>
                </a:solidFill>
              </a:rPr>
              <a:t>Distribution Platform</a:t>
            </a:r>
          </a:p>
        </p:txBody>
      </p:sp>
      <p:grpSp>
        <p:nvGrpSpPr>
          <p:cNvPr id="8" name="Group 7"/>
          <p:cNvGrpSpPr/>
          <p:nvPr/>
        </p:nvGrpSpPr>
        <p:grpSpPr>
          <a:xfrm>
            <a:off x="251568" y="4348768"/>
            <a:ext cx="1882953" cy="944195"/>
            <a:chOff x="338136" y="1230312"/>
            <a:chExt cx="9079475" cy="5016493"/>
          </a:xfrm>
          <a:solidFill>
            <a:schemeClr val="bg1"/>
          </a:solidFill>
        </p:grpSpPr>
        <p:sp>
          <p:nvSpPr>
            <p:cNvPr id="9" name="Freeform 4"/>
            <p:cNvSpPr>
              <a:spLocks noChangeAspect="1"/>
            </p:cNvSpPr>
            <p:nvPr/>
          </p:nvSpPr>
          <p:spPr bwMode="gray">
            <a:xfrm>
              <a:off x="4974202" y="1619248"/>
              <a:ext cx="4422771" cy="1576385"/>
            </a:xfrm>
            <a:custGeom>
              <a:avLst/>
              <a:gdLst>
                <a:gd name="T0" fmla="*/ 54568701 w 5927"/>
                <a:gd name="T1" fmla="*/ 820356130 h 1901"/>
                <a:gd name="T2" fmla="*/ 174286586 w 5927"/>
                <a:gd name="T3" fmla="*/ 715146950 h 1901"/>
                <a:gd name="T4" fmla="*/ 173173244 w 5927"/>
                <a:gd name="T5" fmla="*/ 422899873 h 1901"/>
                <a:gd name="T6" fmla="*/ 314049858 w 5927"/>
                <a:gd name="T7" fmla="*/ 389205305 h 1901"/>
                <a:gd name="T8" fmla="*/ 346903159 w 5927"/>
                <a:gd name="T9" fmla="*/ 603749141 h 1901"/>
                <a:gd name="T10" fmla="*/ 389778780 w 5927"/>
                <a:gd name="T11" fmla="*/ 533609411 h 1901"/>
                <a:gd name="T12" fmla="*/ 490563875 w 5927"/>
                <a:gd name="T13" fmla="*/ 461407358 h 1901"/>
                <a:gd name="T14" fmla="*/ 759511428 w 5927"/>
                <a:gd name="T15" fmla="*/ 396081375 h 1901"/>
                <a:gd name="T16" fmla="*/ 957184920 w 5927"/>
                <a:gd name="T17" fmla="*/ 405020598 h 1901"/>
                <a:gd name="T18" fmla="*/ 961639036 w 5927"/>
                <a:gd name="T19" fmla="*/ 226921923 h 1901"/>
                <a:gd name="T20" fmla="*/ 1033469767 w 5927"/>
                <a:gd name="T21" fmla="*/ 449030100 h 1901"/>
                <a:gd name="T22" fmla="*/ 1076345388 w 5927"/>
                <a:gd name="T23" fmla="*/ 405020598 h 1901"/>
                <a:gd name="T24" fmla="*/ 1122561783 w 5927"/>
                <a:gd name="T25" fmla="*/ 405020598 h 1901"/>
                <a:gd name="T26" fmla="*/ 1074117957 w 5927"/>
                <a:gd name="T27" fmla="*/ 294310230 h 1901"/>
                <a:gd name="T28" fmla="*/ 1230029917 w 5927"/>
                <a:gd name="T29" fmla="*/ 284683566 h 1901"/>
                <a:gd name="T30" fmla="*/ 1296291698 w 5927"/>
                <a:gd name="T31" fmla="*/ 183600691 h 1901"/>
                <a:gd name="T32" fmla="*/ 1472249044 w 5927"/>
                <a:gd name="T33" fmla="*/ 77015800 h 1901"/>
                <a:gd name="T34" fmla="*/ 1577489001 w 5927"/>
                <a:gd name="T35" fmla="*/ 33007127 h 1901"/>
                <a:gd name="T36" fmla="*/ 1820265545 w 5927"/>
                <a:gd name="T37" fmla="*/ 88705617 h 1901"/>
                <a:gd name="T38" fmla="*/ 1676604083 w 5927"/>
                <a:gd name="T39" fmla="*/ 215232107 h 1901"/>
                <a:gd name="T40" fmla="*/ 1836970158 w 5927"/>
                <a:gd name="T41" fmla="*/ 217294430 h 1901"/>
                <a:gd name="T42" fmla="*/ 2004575198 w 5927"/>
                <a:gd name="T43" fmla="*/ 189101050 h 1901"/>
                <a:gd name="T44" fmla="*/ 2147483647 w 5927"/>
                <a:gd name="T45" fmla="*/ 284683566 h 1901"/>
                <a:gd name="T46" fmla="*/ 2147483647 w 5927"/>
                <a:gd name="T47" fmla="*/ 283996125 h 1901"/>
                <a:gd name="T48" fmla="*/ 2147483647 w 5927"/>
                <a:gd name="T49" fmla="*/ 367200554 h 1901"/>
                <a:gd name="T50" fmla="*/ 2147483647 w 5927"/>
                <a:gd name="T51" fmla="*/ 354823296 h 1901"/>
                <a:gd name="T52" fmla="*/ 2147483647 w 5927"/>
                <a:gd name="T53" fmla="*/ 484786991 h 1901"/>
                <a:gd name="T54" fmla="*/ 2147483647 w 5927"/>
                <a:gd name="T55" fmla="*/ 578993796 h 1901"/>
                <a:gd name="T56" fmla="*/ 2147483647 w 5927"/>
                <a:gd name="T57" fmla="*/ 506104301 h 1901"/>
                <a:gd name="T58" fmla="*/ 2147483647 w 5927"/>
                <a:gd name="T59" fmla="*/ 655322154 h 1901"/>
                <a:gd name="T60" fmla="*/ 2147483647 w 5927"/>
                <a:gd name="T61" fmla="*/ 722023849 h 1901"/>
                <a:gd name="T62" fmla="*/ 2147483647 w 5927"/>
                <a:gd name="T63" fmla="*/ 867803667 h 1901"/>
                <a:gd name="T64" fmla="*/ 2147483647 w 5927"/>
                <a:gd name="T65" fmla="*/ 1045214900 h 1901"/>
                <a:gd name="T66" fmla="*/ 2147483647 w 5927"/>
                <a:gd name="T67" fmla="*/ 661510783 h 1901"/>
                <a:gd name="T68" fmla="*/ 2147483647 w 5927"/>
                <a:gd name="T69" fmla="*/ 745403483 h 1901"/>
                <a:gd name="T70" fmla="*/ 2147483647 w 5927"/>
                <a:gd name="T71" fmla="*/ 770846269 h 1901"/>
                <a:gd name="T72" fmla="*/ 2147483647 w 5927"/>
                <a:gd name="T73" fmla="*/ 959947319 h 1901"/>
                <a:gd name="T74" fmla="*/ 2147483647 w 5927"/>
                <a:gd name="T75" fmla="*/ 1049341206 h 1901"/>
                <a:gd name="T76" fmla="*/ 2147483647 w 5927"/>
                <a:gd name="T77" fmla="*/ 1268697959 h 1901"/>
                <a:gd name="T78" fmla="*/ 2050234921 w 5927"/>
                <a:gd name="T79" fmla="*/ 978514035 h 1901"/>
                <a:gd name="T80" fmla="*/ 1833629385 w 5927"/>
                <a:gd name="T81" fmla="*/ 1065156499 h 1901"/>
                <a:gd name="T82" fmla="*/ 1511227220 w 5927"/>
                <a:gd name="T83" fmla="*/ 1071345128 h 1901"/>
                <a:gd name="T84" fmla="*/ 1165994821 w 5927"/>
                <a:gd name="T85" fmla="*/ 1069970245 h 1901"/>
                <a:gd name="T86" fmla="*/ 1011196950 w 5927"/>
                <a:gd name="T87" fmla="*/ 973700288 h 1901"/>
                <a:gd name="T88" fmla="*/ 821319093 w 5927"/>
                <a:gd name="T89" fmla="*/ 904248829 h 1901"/>
                <a:gd name="T90" fmla="*/ 691578141 w 5927"/>
                <a:gd name="T91" fmla="*/ 934504533 h 1901"/>
                <a:gd name="T92" fmla="*/ 721089923 w 5927"/>
                <a:gd name="T93" fmla="*/ 1045902341 h 1901"/>
                <a:gd name="T94" fmla="*/ 631441236 w 5927"/>
                <a:gd name="T95" fmla="*/ 1034899966 h 1901"/>
                <a:gd name="T96" fmla="*/ 518405643 w 5927"/>
                <a:gd name="T97" fmla="*/ 1058967870 h 1901"/>
                <a:gd name="T98" fmla="*/ 514507453 w 5927"/>
                <a:gd name="T99" fmla="*/ 1124981294 h 1901"/>
                <a:gd name="T100" fmla="*/ 539007701 w 5927"/>
                <a:gd name="T101" fmla="*/ 1180680613 h 1901"/>
                <a:gd name="T102" fmla="*/ 503927715 w 5927"/>
                <a:gd name="T103" fmla="*/ 1282450929 h 1901"/>
                <a:gd name="T104" fmla="*/ 372516750 w 5927"/>
                <a:gd name="T105" fmla="*/ 1242567732 h 1901"/>
                <a:gd name="T106" fmla="*/ 378084954 w 5927"/>
                <a:gd name="T107" fmla="*/ 1089224403 h 1901"/>
                <a:gd name="T108" fmla="*/ 256697055 w 5927"/>
                <a:gd name="T109" fmla="*/ 998455633 h 1901"/>
                <a:gd name="T110" fmla="*/ 222173741 w 5927"/>
                <a:gd name="T111" fmla="*/ 972325406 h 1901"/>
                <a:gd name="T112" fmla="*/ 134195067 w 5927"/>
                <a:gd name="T113" fmla="*/ 894621336 h 1901"/>
                <a:gd name="T114" fmla="*/ 80183038 w 5927"/>
                <a:gd name="T115" fmla="*/ 958572436 h 190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927"/>
                <a:gd name="T175" fmla="*/ 0 h 1901"/>
                <a:gd name="T176" fmla="*/ 5927 w 5927"/>
                <a:gd name="T177" fmla="*/ 1901 h 190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927" h="1901">
                  <a:moveTo>
                    <a:pt x="0" y="1351"/>
                  </a:moveTo>
                  <a:lnTo>
                    <a:pt x="49" y="1307"/>
                  </a:lnTo>
                  <a:lnTo>
                    <a:pt x="33" y="1325"/>
                  </a:lnTo>
                  <a:lnTo>
                    <a:pt x="55" y="1330"/>
                  </a:lnTo>
                  <a:lnTo>
                    <a:pt x="49" y="1241"/>
                  </a:lnTo>
                  <a:lnTo>
                    <a:pt x="69" y="1199"/>
                  </a:lnTo>
                  <a:lnTo>
                    <a:pt x="98" y="1193"/>
                  </a:lnTo>
                  <a:lnTo>
                    <a:pt x="155" y="1232"/>
                  </a:lnTo>
                  <a:lnTo>
                    <a:pt x="168" y="1158"/>
                  </a:lnTo>
                  <a:lnTo>
                    <a:pt x="143" y="1159"/>
                  </a:lnTo>
                  <a:lnTo>
                    <a:pt x="133" y="1116"/>
                  </a:lnTo>
                  <a:lnTo>
                    <a:pt x="368" y="1078"/>
                  </a:lnTo>
                  <a:lnTo>
                    <a:pt x="311" y="1062"/>
                  </a:lnTo>
                  <a:lnTo>
                    <a:pt x="313" y="1040"/>
                  </a:lnTo>
                  <a:lnTo>
                    <a:pt x="278" y="1048"/>
                  </a:lnTo>
                  <a:lnTo>
                    <a:pt x="411" y="936"/>
                  </a:lnTo>
                  <a:lnTo>
                    <a:pt x="352" y="818"/>
                  </a:lnTo>
                  <a:lnTo>
                    <a:pt x="366" y="761"/>
                  </a:lnTo>
                  <a:lnTo>
                    <a:pt x="330" y="699"/>
                  </a:lnTo>
                  <a:lnTo>
                    <a:pt x="360" y="664"/>
                  </a:lnTo>
                  <a:lnTo>
                    <a:pt x="311" y="615"/>
                  </a:lnTo>
                  <a:lnTo>
                    <a:pt x="325" y="574"/>
                  </a:lnTo>
                  <a:lnTo>
                    <a:pt x="389" y="529"/>
                  </a:lnTo>
                  <a:lnTo>
                    <a:pt x="425" y="523"/>
                  </a:lnTo>
                  <a:lnTo>
                    <a:pt x="470" y="533"/>
                  </a:lnTo>
                  <a:lnTo>
                    <a:pt x="431" y="544"/>
                  </a:lnTo>
                  <a:lnTo>
                    <a:pt x="461" y="561"/>
                  </a:lnTo>
                  <a:lnTo>
                    <a:pt x="564" y="566"/>
                  </a:lnTo>
                  <a:lnTo>
                    <a:pt x="745" y="661"/>
                  </a:lnTo>
                  <a:lnTo>
                    <a:pt x="750" y="708"/>
                  </a:lnTo>
                  <a:lnTo>
                    <a:pt x="670" y="749"/>
                  </a:lnTo>
                  <a:lnTo>
                    <a:pt x="427" y="692"/>
                  </a:lnTo>
                  <a:lnTo>
                    <a:pt x="526" y="760"/>
                  </a:lnTo>
                  <a:lnTo>
                    <a:pt x="524" y="838"/>
                  </a:lnTo>
                  <a:lnTo>
                    <a:pt x="623" y="878"/>
                  </a:lnTo>
                  <a:lnTo>
                    <a:pt x="648" y="870"/>
                  </a:lnTo>
                  <a:lnTo>
                    <a:pt x="635" y="838"/>
                  </a:lnTo>
                  <a:lnTo>
                    <a:pt x="590" y="826"/>
                  </a:lnTo>
                  <a:lnTo>
                    <a:pt x="601" y="799"/>
                  </a:lnTo>
                  <a:lnTo>
                    <a:pt x="645" y="829"/>
                  </a:lnTo>
                  <a:lnTo>
                    <a:pt x="741" y="838"/>
                  </a:lnTo>
                  <a:lnTo>
                    <a:pt x="700" y="776"/>
                  </a:lnTo>
                  <a:lnTo>
                    <a:pt x="788" y="724"/>
                  </a:lnTo>
                  <a:lnTo>
                    <a:pt x="853" y="760"/>
                  </a:lnTo>
                  <a:lnTo>
                    <a:pt x="851" y="618"/>
                  </a:lnTo>
                  <a:lnTo>
                    <a:pt x="823" y="598"/>
                  </a:lnTo>
                  <a:lnTo>
                    <a:pt x="931" y="629"/>
                  </a:lnTo>
                  <a:lnTo>
                    <a:pt x="938" y="646"/>
                  </a:lnTo>
                  <a:lnTo>
                    <a:pt x="881" y="671"/>
                  </a:lnTo>
                  <a:lnTo>
                    <a:pt x="938" y="716"/>
                  </a:lnTo>
                  <a:lnTo>
                    <a:pt x="987" y="664"/>
                  </a:lnTo>
                  <a:lnTo>
                    <a:pt x="1187" y="580"/>
                  </a:lnTo>
                  <a:lnTo>
                    <a:pt x="1217" y="576"/>
                  </a:lnTo>
                  <a:lnTo>
                    <a:pt x="1187" y="590"/>
                  </a:lnTo>
                  <a:lnTo>
                    <a:pt x="1220" y="631"/>
                  </a:lnTo>
                  <a:lnTo>
                    <a:pt x="1364" y="576"/>
                  </a:lnTo>
                  <a:lnTo>
                    <a:pt x="1397" y="616"/>
                  </a:lnTo>
                  <a:lnTo>
                    <a:pt x="1431" y="587"/>
                  </a:lnTo>
                  <a:lnTo>
                    <a:pt x="1414" y="540"/>
                  </a:lnTo>
                  <a:lnTo>
                    <a:pt x="1434" y="525"/>
                  </a:lnTo>
                  <a:lnTo>
                    <a:pt x="1544" y="547"/>
                  </a:lnTo>
                  <a:lnTo>
                    <a:pt x="1689" y="627"/>
                  </a:lnTo>
                  <a:lnTo>
                    <a:pt x="1719" y="589"/>
                  </a:lnTo>
                  <a:lnTo>
                    <a:pt x="1687" y="549"/>
                  </a:lnTo>
                  <a:lnTo>
                    <a:pt x="1643" y="538"/>
                  </a:lnTo>
                  <a:lnTo>
                    <a:pt x="1660" y="474"/>
                  </a:lnTo>
                  <a:lnTo>
                    <a:pt x="1629" y="465"/>
                  </a:lnTo>
                  <a:lnTo>
                    <a:pt x="1640" y="437"/>
                  </a:lnTo>
                  <a:lnTo>
                    <a:pt x="1693" y="406"/>
                  </a:lnTo>
                  <a:lnTo>
                    <a:pt x="1727" y="330"/>
                  </a:lnTo>
                  <a:lnTo>
                    <a:pt x="1803" y="332"/>
                  </a:lnTo>
                  <a:lnTo>
                    <a:pt x="1838" y="343"/>
                  </a:lnTo>
                  <a:lnTo>
                    <a:pt x="1812" y="423"/>
                  </a:lnTo>
                  <a:lnTo>
                    <a:pt x="1842" y="463"/>
                  </a:lnTo>
                  <a:lnTo>
                    <a:pt x="1832" y="574"/>
                  </a:lnTo>
                  <a:lnTo>
                    <a:pt x="1870" y="613"/>
                  </a:lnTo>
                  <a:lnTo>
                    <a:pt x="1856" y="653"/>
                  </a:lnTo>
                  <a:lnTo>
                    <a:pt x="1798" y="684"/>
                  </a:lnTo>
                  <a:lnTo>
                    <a:pt x="1816" y="699"/>
                  </a:lnTo>
                  <a:lnTo>
                    <a:pt x="1742" y="715"/>
                  </a:lnTo>
                  <a:lnTo>
                    <a:pt x="1821" y="742"/>
                  </a:lnTo>
                  <a:lnTo>
                    <a:pt x="1912" y="653"/>
                  </a:lnTo>
                  <a:lnTo>
                    <a:pt x="1901" y="598"/>
                  </a:lnTo>
                  <a:lnTo>
                    <a:pt x="1933" y="589"/>
                  </a:lnTo>
                  <a:lnTo>
                    <a:pt x="1980" y="579"/>
                  </a:lnTo>
                  <a:lnTo>
                    <a:pt x="2002" y="610"/>
                  </a:lnTo>
                  <a:lnTo>
                    <a:pt x="2000" y="651"/>
                  </a:lnTo>
                  <a:lnTo>
                    <a:pt x="2059" y="665"/>
                  </a:lnTo>
                  <a:lnTo>
                    <a:pt x="2013" y="650"/>
                  </a:lnTo>
                  <a:lnTo>
                    <a:pt x="2033" y="626"/>
                  </a:lnTo>
                  <a:lnTo>
                    <a:pt x="2016" y="589"/>
                  </a:lnTo>
                  <a:lnTo>
                    <a:pt x="1880" y="565"/>
                  </a:lnTo>
                  <a:lnTo>
                    <a:pt x="1901" y="478"/>
                  </a:lnTo>
                  <a:lnTo>
                    <a:pt x="1854" y="423"/>
                  </a:lnTo>
                  <a:lnTo>
                    <a:pt x="1922" y="373"/>
                  </a:lnTo>
                  <a:lnTo>
                    <a:pt x="1913" y="337"/>
                  </a:lnTo>
                  <a:lnTo>
                    <a:pt x="1944" y="358"/>
                  </a:lnTo>
                  <a:lnTo>
                    <a:pt x="1929" y="428"/>
                  </a:lnTo>
                  <a:lnTo>
                    <a:pt x="1950" y="437"/>
                  </a:lnTo>
                  <a:lnTo>
                    <a:pt x="2041" y="459"/>
                  </a:lnTo>
                  <a:lnTo>
                    <a:pt x="1958" y="401"/>
                  </a:lnTo>
                  <a:lnTo>
                    <a:pt x="2022" y="403"/>
                  </a:lnTo>
                  <a:lnTo>
                    <a:pt x="2007" y="380"/>
                  </a:lnTo>
                  <a:lnTo>
                    <a:pt x="2041" y="369"/>
                  </a:lnTo>
                  <a:lnTo>
                    <a:pt x="2209" y="414"/>
                  </a:lnTo>
                  <a:lnTo>
                    <a:pt x="2177" y="445"/>
                  </a:lnTo>
                  <a:lnTo>
                    <a:pt x="2172" y="490"/>
                  </a:lnTo>
                  <a:lnTo>
                    <a:pt x="2207" y="516"/>
                  </a:lnTo>
                  <a:lnTo>
                    <a:pt x="2224" y="414"/>
                  </a:lnTo>
                  <a:lnTo>
                    <a:pt x="2133" y="363"/>
                  </a:lnTo>
                  <a:lnTo>
                    <a:pt x="2114" y="293"/>
                  </a:lnTo>
                  <a:lnTo>
                    <a:pt x="2328" y="267"/>
                  </a:lnTo>
                  <a:lnTo>
                    <a:pt x="2300" y="203"/>
                  </a:lnTo>
                  <a:lnTo>
                    <a:pt x="2328" y="217"/>
                  </a:lnTo>
                  <a:lnTo>
                    <a:pt x="2363" y="192"/>
                  </a:lnTo>
                  <a:lnTo>
                    <a:pt x="2337" y="184"/>
                  </a:lnTo>
                  <a:lnTo>
                    <a:pt x="2560" y="132"/>
                  </a:lnTo>
                  <a:lnTo>
                    <a:pt x="2542" y="117"/>
                  </a:lnTo>
                  <a:lnTo>
                    <a:pt x="2644" y="112"/>
                  </a:lnTo>
                  <a:lnTo>
                    <a:pt x="2643" y="129"/>
                  </a:lnTo>
                  <a:lnTo>
                    <a:pt x="2669" y="129"/>
                  </a:lnTo>
                  <a:lnTo>
                    <a:pt x="2744" y="106"/>
                  </a:lnTo>
                  <a:lnTo>
                    <a:pt x="2779" y="118"/>
                  </a:lnTo>
                  <a:lnTo>
                    <a:pt x="2746" y="90"/>
                  </a:lnTo>
                  <a:lnTo>
                    <a:pt x="2830" y="84"/>
                  </a:lnTo>
                  <a:lnTo>
                    <a:pt x="2833" y="48"/>
                  </a:lnTo>
                  <a:lnTo>
                    <a:pt x="2933" y="0"/>
                  </a:lnTo>
                  <a:lnTo>
                    <a:pt x="3002" y="29"/>
                  </a:lnTo>
                  <a:lnTo>
                    <a:pt x="2943" y="55"/>
                  </a:lnTo>
                  <a:lnTo>
                    <a:pt x="3043" y="53"/>
                  </a:lnTo>
                  <a:lnTo>
                    <a:pt x="3003" y="90"/>
                  </a:lnTo>
                  <a:lnTo>
                    <a:pt x="3174" y="72"/>
                  </a:lnTo>
                  <a:lnTo>
                    <a:pt x="3269" y="129"/>
                  </a:lnTo>
                  <a:lnTo>
                    <a:pt x="3255" y="150"/>
                  </a:lnTo>
                  <a:lnTo>
                    <a:pt x="3223" y="138"/>
                  </a:lnTo>
                  <a:lnTo>
                    <a:pt x="3266" y="156"/>
                  </a:lnTo>
                  <a:lnTo>
                    <a:pt x="3245" y="190"/>
                  </a:lnTo>
                  <a:lnTo>
                    <a:pt x="2933" y="355"/>
                  </a:lnTo>
                  <a:lnTo>
                    <a:pt x="3032" y="335"/>
                  </a:lnTo>
                  <a:lnTo>
                    <a:pt x="3011" y="313"/>
                  </a:lnTo>
                  <a:lnTo>
                    <a:pt x="3169" y="282"/>
                  </a:lnTo>
                  <a:lnTo>
                    <a:pt x="3126" y="287"/>
                  </a:lnTo>
                  <a:lnTo>
                    <a:pt x="3136" y="259"/>
                  </a:lnTo>
                  <a:lnTo>
                    <a:pt x="3223" y="282"/>
                  </a:lnTo>
                  <a:lnTo>
                    <a:pt x="3236" y="259"/>
                  </a:lnTo>
                  <a:lnTo>
                    <a:pt x="3256" y="313"/>
                  </a:lnTo>
                  <a:lnTo>
                    <a:pt x="3299" y="316"/>
                  </a:lnTo>
                  <a:lnTo>
                    <a:pt x="3258" y="294"/>
                  </a:lnTo>
                  <a:lnTo>
                    <a:pt x="3342" y="280"/>
                  </a:lnTo>
                  <a:lnTo>
                    <a:pt x="3442" y="293"/>
                  </a:lnTo>
                  <a:lnTo>
                    <a:pt x="3433" y="313"/>
                  </a:lnTo>
                  <a:lnTo>
                    <a:pt x="3520" y="330"/>
                  </a:lnTo>
                  <a:lnTo>
                    <a:pt x="3596" y="326"/>
                  </a:lnTo>
                  <a:lnTo>
                    <a:pt x="3600" y="275"/>
                  </a:lnTo>
                  <a:lnTo>
                    <a:pt x="3622" y="269"/>
                  </a:lnTo>
                  <a:lnTo>
                    <a:pt x="3815" y="326"/>
                  </a:lnTo>
                  <a:lnTo>
                    <a:pt x="3788" y="414"/>
                  </a:lnTo>
                  <a:lnTo>
                    <a:pt x="3877" y="474"/>
                  </a:lnTo>
                  <a:lnTo>
                    <a:pt x="3926" y="392"/>
                  </a:lnTo>
                  <a:lnTo>
                    <a:pt x="3959" y="428"/>
                  </a:lnTo>
                  <a:lnTo>
                    <a:pt x="4024" y="414"/>
                  </a:lnTo>
                  <a:lnTo>
                    <a:pt x="4110" y="445"/>
                  </a:lnTo>
                  <a:lnTo>
                    <a:pt x="4179" y="426"/>
                  </a:lnTo>
                  <a:lnTo>
                    <a:pt x="4172" y="392"/>
                  </a:lnTo>
                  <a:lnTo>
                    <a:pt x="4220" y="336"/>
                  </a:lnTo>
                  <a:lnTo>
                    <a:pt x="4508" y="376"/>
                  </a:lnTo>
                  <a:lnTo>
                    <a:pt x="4527" y="402"/>
                  </a:lnTo>
                  <a:lnTo>
                    <a:pt x="4491" y="413"/>
                  </a:lnTo>
                  <a:lnTo>
                    <a:pt x="4584" y="426"/>
                  </a:lnTo>
                  <a:lnTo>
                    <a:pt x="4619" y="465"/>
                  </a:lnTo>
                  <a:lnTo>
                    <a:pt x="4835" y="459"/>
                  </a:lnTo>
                  <a:lnTo>
                    <a:pt x="4875" y="490"/>
                  </a:lnTo>
                  <a:lnTo>
                    <a:pt x="4861" y="529"/>
                  </a:lnTo>
                  <a:lnTo>
                    <a:pt x="4924" y="556"/>
                  </a:lnTo>
                  <a:lnTo>
                    <a:pt x="4957" y="534"/>
                  </a:lnTo>
                  <a:lnTo>
                    <a:pt x="5111" y="550"/>
                  </a:lnTo>
                  <a:lnTo>
                    <a:pt x="5142" y="529"/>
                  </a:lnTo>
                  <a:lnTo>
                    <a:pt x="5162" y="563"/>
                  </a:lnTo>
                  <a:lnTo>
                    <a:pt x="5225" y="591"/>
                  </a:lnTo>
                  <a:lnTo>
                    <a:pt x="5256" y="572"/>
                  </a:lnTo>
                  <a:lnTo>
                    <a:pt x="5224" y="540"/>
                  </a:lnTo>
                  <a:lnTo>
                    <a:pt x="5242" y="516"/>
                  </a:lnTo>
                  <a:lnTo>
                    <a:pt x="5513" y="555"/>
                  </a:lnTo>
                  <a:lnTo>
                    <a:pt x="5691" y="655"/>
                  </a:lnTo>
                  <a:lnTo>
                    <a:pt x="5729" y="655"/>
                  </a:lnTo>
                  <a:lnTo>
                    <a:pt x="5774" y="736"/>
                  </a:lnTo>
                  <a:lnTo>
                    <a:pt x="5756" y="692"/>
                  </a:lnTo>
                  <a:lnTo>
                    <a:pt x="5784" y="688"/>
                  </a:lnTo>
                  <a:lnTo>
                    <a:pt x="5802" y="705"/>
                  </a:lnTo>
                  <a:lnTo>
                    <a:pt x="5854" y="699"/>
                  </a:lnTo>
                  <a:lnTo>
                    <a:pt x="5927" y="746"/>
                  </a:lnTo>
                  <a:lnTo>
                    <a:pt x="5823" y="798"/>
                  </a:lnTo>
                  <a:lnTo>
                    <a:pt x="5844" y="812"/>
                  </a:lnTo>
                  <a:lnTo>
                    <a:pt x="5807" y="821"/>
                  </a:lnTo>
                  <a:lnTo>
                    <a:pt x="5837" y="841"/>
                  </a:lnTo>
                  <a:lnTo>
                    <a:pt x="5774" y="842"/>
                  </a:lnTo>
                  <a:lnTo>
                    <a:pt x="5755" y="812"/>
                  </a:lnTo>
                  <a:lnTo>
                    <a:pt x="5730" y="824"/>
                  </a:lnTo>
                  <a:lnTo>
                    <a:pt x="5690" y="776"/>
                  </a:lnTo>
                  <a:lnTo>
                    <a:pt x="5620" y="777"/>
                  </a:lnTo>
                  <a:lnTo>
                    <a:pt x="5602" y="749"/>
                  </a:lnTo>
                  <a:lnTo>
                    <a:pt x="5619" y="736"/>
                  </a:lnTo>
                  <a:lnTo>
                    <a:pt x="5591" y="736"/>
                  </a:lnTo>
                  <a:lnTo>
                    <a:pt x="5569" y="746"/>
                  </a:lnTo>
                  <a:lnTo>
                    <a:pt x="5595" y="779"/>
                  </a:lnTo>
                  <a:lnTo>
                    <a:pt x="5579" y="799"/>
                  </a:lnTo>
                  <a:lnTo>
                    <a:pt x="5519" y="832"/>
                  </a:lnTo>
                  <a:lnTo>
                    <a:pt x="5478" y="825"/>
                  </a:lnTo>
                  <a:lnTo>
                    <a:pt x="5546" y="918"/>
                  </a:lnTo>
                  <a:lnTo>
                    <a:pt x="5535" y="953"/>
                  </a:lnTo>
                  <a:lnTo>
                    <a:pt x="5466" y="928"/>
                  </a:lnTo>
                  <a:lnTo>
                    <a:pt x="5469" y="942"/>
                  </a:lnTo>
                  <a:lnTo>
                    <a:pt x="5343" y="988"/>
                  </a:lnTo>
                  <a:lnTo>
                    <a:pt x="5231" y="1082"/>
                  </a:lnTo>
                  <a:lnTo>
                    <a:pt x="5155" y="1046"/>
                  </a:lnTo>
                  <a:lnTo>
                    <a:pt x="5086" y="1084"/>
                  </a:lnTo>
                  <a:lnTo>
                    <a:pt x="5086" y="1050"/>
                  </a:lnTo>
                  <a:lnTo>
                    <a:pt x="5045" y="1087"/>
                  </a:lnTo>
                  <a:lnTo>
                    <a:pt x="4996" y="1083"/>
                  </a:lnTo>
                  <a:lnTo>
                    <a:pt x="4944" y="1175"/>
                  </a:lnTo>
                  <a:lnTo>
                    <a:pt x="4985" y="1193"/>
                  </a:lnTo>
                  <a:lnTo>
                    <a:pt x="4968" y="1224"/>
                  </a:lnTo>
                  <a:lnTo>
                    <a:pt x="4988" y="1270"/>
                  </a:lnTo>
                  <a:lnTo>
                    <a:pt x="4952" y="1262"/>
                  </a:lnTo>
                  <a:lnTo>
                    <a:pt x="4932" y="1303"/>
                  </a:lnTo>
                  <a:lnTo>
                    <a:pt x="4945" y="1341"/>
                  </a:lnTo>
                  <a:lnTo>
                    <a:pt x="4869" y="1372"/>
                  </a:lnTo>
                  <a:lnTo>
                    <a:pt x="4875" y="1413"/>
                  </a:lnTo>
                  <a:lnTo>
                    <a:pt x="4825" y="1424"/>
                  </a:lnTo>
                  <a:lnTo>
                    <a:pt x="4811" y="1471"/>
                  </a:lnTo>
                  <a:lnTo>
                    <a:pt x="4765" y="1520"/>
                  </a:lnTo>
                  <a:lnTo>
                    <a:pt x="4726" y="1341"/>
                  </a:lnTo>
                  <a:lnTo>
                    <a:pt x="4731" y="1244"/>
                  </a:lnTo>
                  <a:lnTo>
                    <a:pt x="4765" y="1188"/>
                  </a:lnTo>
                  <a:lnTo>
                    <a:pt x="4818" y="1176"/>
                  </a:lnTo>
                  <a:lnTo>
                    <a:pt x="4941" y="1056"/>
                  </a:lnTo>
                  <a:lnTo>
                    <a:pt x="5000" y="1032"/>
                  </a:lnTo>
                  <a:lnTo>
                    <a:pt x="5020" y="962"/>
                  </a:lnTo>
                  <a:lnTo>
                    <a:pt x="5045" y="944"/>
                  </a:lnTo>
                  <a:lnTo>
                    <a:pt x="4998" y="942"/>
                  </a:lnTo>
                  <a:lnTo>
                    <a:pt x="4984" y="999"/>
                  </a:lnTo>
                  <a:lnTo>
                    <a:pt x="4879" y="1048"/>
                  </a:lnTo>
                  <a:lnTo>
                    <a:pt x="4890" y="974"/>
                  </a:lnTo>
                  <a:lnTo>
                    <a:pt x="4778" y="990"/>
                  </a:lnTo>
                  <a:lnTo>
                    <a:pt x="4672" y="1084"/>
                  </a:lnTo>
                  <a:lnTo>
                    <a:pt x="4692" y="1123"/>
                  </a:lnTo>
                  <a:lnTo>
                    <a:pt x="4579" y="1136"/>
                  </a:lnTo>
                  <a:lnTo>
                    <a:pt x="4565" y="1125"/>
                  </a:lnTo>
                  <a:lnTo>
                    <a:pt x="4604" y="1119"/>
                  </a:lnTo>
                  <a:lnTo>
                    <a:pt x="4510" y="1095"/>
                  </a:lnTo>
                  <a:lnTo>
                    <a:pt x="4484" y="1119"/>
                  </a:lnTo>
                  <a:lnTo>
                    <a:pt x="4271" y="1121"/>
                  </a:lnTo>
                  <a:lnTo>
                    <a:pt x="4017" y="1337"/>
                  </a:lnTo>
                  <a:lnTo>
                    <a:pt x="4068" y="1346"/>
                  </a:lnTo>
                  <a:lnTo>
                    <a:pt x="4068" y="1385"/>
                  </a:lnTo>
                  <a:lnTo>
                    <a:pt x="4097" y="1361"/>
                  </a:lnTo>
                  <a:lnTo>
                    <a:pt x="4089" y="1394"/>
                  </a:lnTo>
                  <a:lnTo>
                    <a:pt x="4128" y="1375"/>
                  </a:lnTo>
                  <a:lnTo>
                    <a:pt x="4123" y="1396"/>
                  </a:lnTo>
                  <a:lnTo>
                    <a:pt x="4135" y="1361"/>
                  </a:lnTo>
                  <a:lnTo>
                    <a:pt x="4172" y="1362"/>
                  </a:lnTo>
                  <a:lnTo>
                    <a:pt x="4226" y="1407"/>
                  </a:lnTo>
                  <a:lnTo>
                    <a:pt x="4178" y="1412"/>
                  </a:lnTo>
                  <a:lnTo>
                    <a:pt x="4221" y="1427"/>
                  </a:lnTo>
                  <a:lnTo>
                    <a:pt x="4231" y="1457"/>
                  </a:lnTo>
                  <a:lnTo>
                    <a:pt x="4197" y="1526"/>
                  </a:lnTo>
                  <a:lnTo>
                    <a:pt x="4189" y="1630"/>
                  </a:lnTo>
                  <a:lnTo>
                    <a:pt x="4011" y="1845"/>
                  </a:lnTo>
                  <a:lnTo>
                    <a:pt x="3948" y="1873"/>
                  </a:lnTo>
                  <a:lnTo>
                    <a:pt x="3899" y="1845"/>
                  </a:lnTo>
                  <a:lnTo>
                    <a:pt x="3857" y="1887"/>
                  </a:lnTo>
                  <a:lnTo>
                    <a:pt x="3852" y="1878"/>
                  </a:lnTo>
                  <a:lnTo>
                    <a:pt x="3876" y="1845"/>
                  </a:lnTo>
                  <a:lnTo>
                    <a:pt x="3866" y="1791"/>
                  </a:lnTo>
                  <a:lnTo>
                    <a:pt x="3942" y="1769"/>
                  </a:lnTo>
                  <a:lnTo>
                    <a:pt x="4002" y="1625"/>
                  </a:lnTo>
                  <a:lnTo>
                    <a:pt x="3872" y="1659"/>
                  </a:lnTo>
                  <a:lnTo>
                    <a:pt x="3852" y="1605"/>
                  </a:lnTo>
                  <a:lnTo>
                    <a:pt x="3746" y="1572"/>
                  </a:lnTo>
                  <a:lnTo>
                    <a:pt x="3682" y="1423"/>
                  </a:lnTo>
                  <a:lnTo>
                    <a:pt x="3612" y="1396"/>
                  </a:lnTo>
                  <a:lnTo>
                    <a:pt x="3486" y="1437"/>
                  </a:lnTo>
                  <a:lnTo>
                    <a:pt x="3510" y="1468"/>
                  </a:lnTo>
                  <a:lnTo>
                    <a:pt x="3459" y="1556"/>
                  </a:lnTo>
                  <a:lnTo>
                    <a:pt x="3409" y="1580"/>
                  </a:lnTo>
                  <a:lnTo>
                    <a:pt x="3356" y="1559"/>
                  </a:lnTo>
                  <a:lnTo>
                    <a:pt x="3293" y="1549"/>
                  </a:lnTo>
                  <a:lnTo>
                    <a:pt x="3129" y="1589"/>
                  </a:lnTo>
                  <a:lnTo>
                    <a:pt x="2984" y="1531"/>
                  </a:lnTo>
                  <a:lnTo>
                    <a:pt x="2892" y="1539"/>
                  </a:lnTo>
                  <a:lnTo>
                    <a:pt x="2857" y="1490"/>
                  </a:lnTo>
                  <a:lnTo>
                    <a:pt x="2766" y="1457"/>
                  </a:lnTo>
                  <a:lnTo>
                    <a:pt x="2718" y="1492"/>
                  </a:lnTo>
                  <a:lnTo>
                    <a:pt x="2714" y="1558"/>
                  </a:lnTo>
                  <a:lnTo>
                    <a:pt x="2506" y="1529"/>
                  </a:lnTo>
                  <a:lnTo>
                    <a:pt x="2396" y="1589"/>
                  </a:lnTo>
                  <a:lnTo>
                    <a:pt x="2337" y="1614"/>
                  </a:lnTo>
                  <a:lnTo>
                    <a:pt x="2263" y="1566"/>
                  </a:lnTo>
                  <a:lnTo>
                    <a:pt x="2215" y="1592"/>
                  </a:lnTo>
                  <a:lnTo>
                    <a:pt x="2127" y="1559"/>
                  </a:lnTo>
                  <a:lnTo>
                    <a:pt x="2094" y="1556"/>
                  </a:lnTo>
                  <a:lnTo>
                    <a:pt x="2068" y="1505"/>
                  </a:lnTo>
                  <a:lnTo>
                    <a:pt x="2022" y="1505"/>
                  </a:lnTo>
                  <a:lnTo>
                    <a:pt x="2001" y="1514"/>
                  </a:lnTo>
                  <a:lnTo>
                    <a:pt x="1964" y="1474"/>
                  </a:lnTo>
                  <a:lnTo>
                    <a:pt x="1939" y="1485"/>
                  </a:lnTo>
                  <a:lnTo>
                    <a:pt x="1914" y="1498"/>
                  </a:lnTo>
                  <a:lnTo>
                    <a:pt x="1816" y="1416"/>
                  </a:lnTo>
                  <a:lnTo>
                    <a:pt x="1788" y="1410"/>
                  </a:lnTo>
                  <a:lnTo>
                    <a:pt x="1722" y="1347"/>
                  </a:lnTo>
                  <a:lnTo>
                    <a:pt x="1661" y="1385"/>
                  </a:lnTo>
                  <a:lnTo>
                    <a:pt x="1650" y="1359"/>
                  </a:lnTo>
                  <a:lnTo>
                    <a:pt x="1558" y="1356"/>
                  </a:lnTo>
                  <a:lnTo>
                    <a:pt x="1524" y="1311"/>
                  </a:lnTo>
                  <a:lnTo>
                    <a:pt x="1475" y="1315"/>
                  </a:lnTo>
                  <a:lnTo>
                    <a:pt x="1458" y="1334"/>
                  </a:lnTo>
                  <a:lnTo>
                    <a:pt x="1397" y="1345"/>
                  </a:lnTo>
                  <a:lnTo>
                    <a:pt x="1380" y="1334"/>
                  </a:lnTo>
                  <a:lnTo>
                    <a:pt x="1357" y="1368"/>
                  </a:lnTo>
                  <a:lnTo>
                    <a:pt x="1338" y="1359"/>
                  </a:lnTo>
                  <a:lnTo>
                    <a:pt x="1265" y="1369"/>
                  </a:lnTo>
                  <a:lnTo>
                    <a:pt x="1242" y="1359"/>
                  </a:lnTo>
                  <a:lnTo>
                    <a:pt x="1233" y="1369"/>
                  </a:lnTo>
                  <a:lnTo>
                    <a:pt x="1270" y="1410"/>
                  </a:lnTo>
                  <a:lnTo>
                    <a:pt x="1244" y="1432"/>
                  </a:lnTo>
                  <a:lnTo>
                    <a:pt x="1246" y="1465"/>
                  </a:lnTo>
                  <a:lnTo>
                    <a:pt x="1288" y="1466"/>
                  </a:lnTo>
                  <a:lnTo>
                    <a:pt x="1305" y="1498"/>
                  </a:lnTo>
                  <a:lnTo>
                    <a:pt x="1295" y="1521"/>
                  </a:lnTo>
                  <a:lnTo>
                    <a:pt x="1265" y="1505"/>
                  </a:lnTo>
                  <a:lnTo>
                    <a:pt x="1242" y="1520"/>
                  </a:lnTo>
                  <a:lnTo>
                    <a:pt x="1218" y="1506"/>
                  </a:lnTo>
                  <a:lnTo>
                    <a:pt x="1207" y="1485"/>
                  </a:lnTo>
                  <a:lnTo>
                    <a:pt x="1178" y="1498"/>
                  </a:lnTo>
                  <a:lnTo>
                    <a:pt x="1157" y="1487"/>
                  </a:lnTo>
                  <a:lnTo>
                    <a:pt x="1134" y="1505"/>
                  </a:lnTo>
                  <a:lnTo>
                    <a:pt x="1101" y="1509"/>
                  </a:lnTo>
                  <a:lnTo>
                    <a:pt x="1083" y="1485"/>
                  </a:lnTo>
                  <a:lnTo>
                    <a:pt x="970" y="1478"/>
                  </a:lnTo>
                  <a:lnTo>
                    <a:pt x="957" y="1490"/>
                  </a:lnTo>
                  <a:lnTo>
                    <a:pt x="946" y="1489"/>
                  </a:lnTo>
                  <a:lnTo>
                    <a:pt x="930" y="1515"/>
                  </a:lnTo>
                  <a:lnTo>
                    <a:pt x="931" y="1540"/>
                  </a:lnTo>
                  <a:lnTo>
                    <a:pt x="917" y="1542"/>
                  </a:lnTo>
                  <a:lnTo>
                    <a:pt x="908" y="1521"/>
                  </a:lnTo>
                  <a:lnTo>
                    <a:pt x="892" y="1523"/>
                  </a:lnTo>
                  <a:lnTo>
                    <a:pt x="888" y="1597"/>
                  </a:lnTo>
                  <a:lnTo>
                    <a:pt x="905" y="1619"/>
                  </a:lnTo>
                  <a:lnTo>
                    <a:pt x="905" y="1640"/>
                  </a:lnTo>
                  <a:lnTo>
                    <a:pt x="924" y="1636"/>
                  </a:lnTo>
                  <a:lnTo>
                    <a:pt x="946" y="1626"/>
                  </a:lnTo>
                  <a:lnTo>
                    <a:pt x="966" y="1659"/>
                  </a:lnTo>
                  <a:lnTo>
                    <a:pt x="982" y="1681"/>
                  </a:lnTo>
                  <a:lnTo>
                    <a:pt x="998" y="1708"/>
                  </a:lnTo>
                  <a:lnTo>
                    <a:pt x="1023" y="1715"/>
                  </a:lnTo>
                  <a:lnTo>
                    <a:pt x="991" y="1736"/>
                  </a:lnTo>
                  <a:lnTo>
                    <a:pt x="968" y="1717"/>
                  </a:lnTo>
                  <a:lnTo>
                    <a:pt x="944" y="1800"/>
                  </a:lnTo>
                  <a:lnTo>
                    <a:pt x="972" y="1821"/>
                  </a:lnTo>
                  <a:lnTo>
                    <a:pt x="997" y="1901"/>
                  </a:lnTo>
                  <a:lnTo>
                    <a:pt x="974" y="1887"/>
                  </a:lnTo>
                  <a:lnTo>
                    <a:pt x="950" y="1878"/>
                  </a:lnTo>
                  <a:lnTo>
                    <a:pt x="924" y="1873"/>
                  </a:lnTo>
                  <a:lnTo>
                    <a:pt x="905" y="1865"/>
                  </a:lnTo>
                  <a:lnTo>
                    <a:pt x="887" y="1862"/>
                  </a:lnTo>
                  <a:lnTo>
                    <a:pt x="871" y="1834"/>
                  </a:lnTo>
                  <a:lnTo>
                    <a:pt x="836" y="1851"/>
                  </a:lnTo>
                  <a:lnTo>
                    <a:pt x="802" y="1850"/>
                  </a:lnTo>
                  <a:lnTo>
                    <a:pt x="780" y="1825"/>
                  </a:lnTo>
                  <a:lnTo>
                    <a:pt x="725" y="1802"/>
                  </a:lnTo>
                  <a:lnTo>
                    <a:pt x="669" y="1807"/>
                  </a:lnTo>
                  <a:lnTo>
                    <a:pt x="610" y="1767"/>
                  </a:lnTo>
                  <a:lnTo>
                    <a:pt x="657" y="1729"/>
                  </a:lnTo>
                  <a:lnTo>
                    <a:pt x="662" y="1698"/>
                  </a:lnTo>
                  <a:lnTo>
                    <a:pt x="661" y="1666"/>
                  </a:lnTo>
                  <a:lnTo>
                    <a:pt x="665" y="1642"/>
                  </a:lnTo>
                  <a:lnTo>
                    <a:pt x="695" y="1633"/>
                  </a:lnTo>
                  <a:lnTo>
                    <a:pt x="679" y="1584"/>
                  </a:lnTo>
                  <a:lnTo>
                    <a:pt x="643" y="1572"/>
                  </a:lnTo>
                  <a:lnTo>
                    <a:pt x="626" y="1564"/>
                  </a:lnTo>
                  <a:lnTo>
                    <a:pt x="602" y="1571"/>
                  </a:lnTo>
                  <a:lnTo>
                    <a:pt x="551" y="1558"/>
                  </a:lnTo>
                  <a:lnTo>
                    <a:pt x="509" y="1511"/>
                  </a:lnTo>
                  <a:lnTo>
                    <a:pt x="476" y="1496"/>
                  </a:lnTo>
                  <a:lnTo>
                    <a:pt x="461" y="1452"/>
                  </a:lnTo>
                  <a:lnTo>
                    <a:pt x="431" y="1448"/>
                  </a:lnTo>
                  <a:lnTo>
                    <a:pt x="404" y="1462"/>
                  </a:lnTo>
                  <a:lnTo>
                    <a:pt x="385" y="1471"/>
                  </a:lnTo>
                  <a:lnTo>
                    <a:pt x="377" y="1451"/>
                  </a:lnTo>
                  <a:lnTo>
                    <a:pt x="362" y="1430"/>
                  </a:lnTo>
                  <a:lnTo>
                    <a:pt x="403" y="1428"/>
                  </a:lnTo>
                  <a:lnTo>
                    <a:pt x="399" y="1414"/>
                  </a:lnTo>
                  <a:lnTo>
                    <a:pt x="389" y="1405"/>
                  </a:lnTo>
                  <a:lnTo>
                    <a:pt x="377" y="1395"/>
                  </a:lnTo>
                  <a:lnTo>
                    <a:pt x="355" y="1345"/>
                  </a:lnTo>
                  <a:lnTo>
                    <a:pt x="325" y="1318"/>
                  </a:lnTo>
                  <a:lnTo>
                    <a:pt x="294" y="1317"/>
                  </a:lnTo>
                  <a:lnTo>
                    <a:pt x="263" y="1317"/>
                  </a:lnTo>
                  <a:lnTo>
                    <a:pt x="241" y="1301"/>
                  </a:lnTo>
                  <a:lnTo>
                    <a:pt x="220" y="1297"/>
                  </a:lnTo>
                  <a:lnTo>
                    <a:pt x="202" y="1297"/>
                  </a:lnTo>
                  <a:lnTo>
                    <a:pt x="191" y="1311"/>
                  </a:lnTo>
                  <a:lnTo>
                    <a:pt x="169" y="1333"/>
                  </a:lnTo>
                  <a:lnTo>
                    <a:pt x="166" y="1353"/>
                  </a:lnTo>
                  <a:lnTo>
                    <a:pt x="157" y="1359"/>
                  </a:lnTo>
                  <a:lnTo>
                    <a:pt x="144" y="1394"/>
                  </a:lnTo>
                  <a:lnTo>
                    <a:pt x="136" y="1384"/>
                  </a:lnTo>
                  <a:lnTo>
                    <a:pt x="132" y="1370"/>
                  </a:lnTo>
                  <a:lnTo>
                    <a:pt x="0" y="1351"/>
                  </a:lnTo>
                  <a:close/>
                </a:path>
              </a:pathLst>
            </a:custGeom>
            <a:grpFill/>
            <a:ln w="3175" cap="rnd">
              <a:solidFill>
                <a:schemeClr val="bg1"/>
              </a:solidFill>
              <a:round/>
              <a:headEnd/>
              <a:tailEnd/>
            </a:ln>
          </p:spPr>
          <p:txBody>
            <a:bodyPr/>
            <a:lstStyle/>
            <a:p>
              <a:endParaRPr lang="en-US" dirty="0"/>
            </a:p>
          </p:txBody>
        </p:sp>
        <p:sp>
          <p:nvSpPr>
            <p:cNvPr id="10" name="Freeform 5"/>
            <p:cNvSpPr>
              <a:spLocks noChangeAspect="1"/>
            </p:cNvSpPr>
            <p:nvPr/>
          </p:nvSpPr>
          <p:spPr bwMode="gray">
            <a:xfrm>
              <a:off x="9335061" y="2352672"/>
              <a:ext cx="82550" cy="25399"/>
            </a:xfrm>
            <a:custGeom>
              <a:avLst/>
              <a:gdLst>
                <a:gd name="T0" fmla="*/ 0 w 107"/>
                <a:gd name="T1" fmla="*/ 5924358 h 33"/>
                <a:gd name="T2" fmla="*/ 38688176 w 107"/>
                <a:gd name="T3" fmla="*/ 0 h 33"/>
                <a:gd name="T4" fmla="*/ 63686939 w 107"/>
                <a:gd name="T5" fmla="*/ 9478818 h 33"/>
                <a:gd name="T6" fmla="*/ 50592349 w 107"/>
                <a:gd name="T7" fmla="*/ 19550303 h 33"/>
                <a:gd name="T8" fmla="*/ 0 w 107"/>
                <a:gd name="T9" fmla="*/ 5924358 h 33"/>
                <a:gd name="T10" fmla="*/ 0 60000 65536"/>
                <a:gd name="T11" fmla="*/ 0 60000 65536"/>
                <a:gd name="T12" fmla="*/ 0 60000 65536"/>
                <a:gd name="T13" fmla="*/ 0 60000 65536"/>
                <a:gd name="T14" fmla="*/ 0 60000 65536"/>
                <a:gd name="T15" fmla="*/ 0 w 107"/>
                <a:gd name="T16" fmla="*/ 0 h 33"/>
                <a:gd name="T17" fmla="*/ 107 w 107"/>
                <a:gd name="T18" fmla="*/ 33 h 33"/>
              </a:gdLst>
              <a:ahLst/>
              <a:cxnLst>
                <a:cxn ang="T10">
                  <a:pos x="T0" y="T1"/>
                </a:cxn>
                <a:cxn ang="T11">
                  <a:pos x="T2" y="T3"/>
                </a:cxn>
                <a:cxn ang="T12">
                  <a:pos x="T4" y="T5"/>
                </a:cxn>
                <a:cxn ang="T13">
                  <a:pos x="T6" y="T7"/>
                </a:cxn>
                <a:cxn ang="T14">
                  <a:pos x="T8" y="T9"/>
                </a:cxn>
              </a:cxnLst>
              <a:rect l="T15" t="T16" r="T17" b="T18"/>
              <a:pathLst>
                <a:path w="107" h="33">
                  <a:moveTo>
                    <a:pt x="0" y="10"/>
                  </a:moveTo>
                  <a:lnTo>
                    <a:pt x="65" y="0"/>
                  </a:lnTo>
                  <a:lnTo>
                    <a:pt x="107" y="16"/>
                  </a:lnTo>
                  <a:lnTo>
                    <a:pt x="85" y="33"/>
                  </a:lnTo>
                  <a:lnTo>
                    <a:pt x="0" y="10"/>
                  </a:lnTo>
                  <a:close/>
                </a:path>
              </a:pathLst>
            </a:custGeom>
            <a:grpFill/>
            <a:ln w="3175" cap="rnd">
              <a:solidFill>
                <a:schemeClr val="bg1"/>
              </a:solidFill>
              <a:round/>
              <a:headEnd/>
              <a:tailEnd/>
            </a:ln>
          </p:spPr>
          <p:txBody>
            <a:bodyPr/>
            <a:lstStyle/>
            <a:p>
              <a:endParaRPr lang="en-US" dirty="0"/>
            </a:p>
          </p:txBody>
        </p:sp>
        <p:sp>
          <p:nvSpPr>
            <p:cNvPr id="11" name="Freeform 6"/>
            <p:cNvSpPr>
              <a:spLocks noChangeAspect="1"/>
            </p:cNvSpPr>
            <p:nvPr/>
          </p:nvSpPr>
          <p:spPr bwMode="gray">
            <a:xfrm>
              <a:off x="338136" y="1973262"/>
              <a:ext cx="771524" cy="747710"/>
            </a:xfrm>
            <a:custGeom>
              <a:avLst/>
              <a:gdLst>
                <a:gd name="T0" fmla="*/ 36118552 w 1035"/>
                <a:gd name="T1" fmla="*/ 248199810 h 903"/>
                <a:gd name="T2" fmla="*/ 37229995 w 1035"/>
                <a:gd name="T3" fmla="*/ 275625025 h 903"/>
                <a:gd name="T4" fmla="*/ 103355278 w 1035"/>
                <a:gd name="T5" fmla="*/ 288652437 h 903"/>
                <a:gd name="T6" fmla="*/ 127249445 w 1035"/>
                <a:gd name="T7" fmla="*/ 277682683 h 903"/>
                <a:gd name="T8" fmla="*/ 55566945 w 1035"/>
                <a:gd name="T9" fmla="*/ 351045402 h 903"/>
                <a:gd name="T10" fmla="*/ 53900153 w 1035"/>
                <a:gd name="T11" fmla="*/ 384641104 h 903"/>
                <a:gd name="T12" fmla="*/ 53900153 w 1035"/>
                <a:gd name="T13" fmla="*/ 408639099 h 903"/>
                <a:gd name="T14" fmla="*/ 66125283 w 1035"/>
                <a:gd name="T15" fmla="*/ 434693094 h 903"/>
                <a:gd name="T16" fmla="*/ 95019826 w 1035"/>
                <a:gd name="T17" fmla="*/ 457319041 h 903"/>
                <a:gd name="T18" fmla="*/ 106688862 w 1035"/>
                <a:gd name="T19" fmla="*/ 434693094 h 903"/>
                <a:gd name="T20" fmla="*/ 115024314 w 1035"/>
                <a:gd name="T21" fmla="*/ 492285963 h 903"/>
                <a:gd name="T22" fmla="*/ 173925589 w 1035"/>
                <a:gd name="T23" fmla="*/ 497771668 h 903"/>
                <a:gd name="T24" fmla="*/ 190040398 w 1035"/>
                <a:gd name="T25" fmla="*/ 492285963 h 903"/>
                <a:gd name="T26" fmla="*/ 180038154 w 1035"/>
                <a:gd name="T27" fmla="*/ 553307708 h 903"/>
                <a:gd name="T28" fmla="*/ 150031422 w 1035"/>
                <a:gd name="T29" fmla="*/ 586218628 h 903"/>
                <a:gd name="T30" fmla="*/ 88908007 w 1035"/>
                <a:gd name="T31" fmla="*/ 619128721 h 903"/>
                <a:gd name="T32" fmla="*/ 159478317 w 1035"/>
                <a:gd name="T33" fmla="*/ 596502774 h 903"/>
                <a:gd name="T34" fmla="*/ 171147353 w 1035"/>
                <a:gd name="T35" fmla="*/ 561535024 h 903"/>
                <a:gd name="T36" fmla="*/ 267278623 w 1035"/>
                <a:gd name="T37" fmla="*/ 505313375 h 903"/>
                <a:gd name="T38" fmla="*/ 267833972 w 1035"/>
                <a:gd name="T39" fmla="*/ 467603187 h 903"/>
                <a:gd name="T40" fmla="*/ 341183264 w 1035"/>
                <a:gd name="T41" fmla="*/ 361329547 h 903"/>
                <a:gd name="T42" fmla="*/ 359520214 w 1035"/>
                <a:gd name="T43" fmla="*/ 390126809 h 903"/>
                <a:gd name="T44" fmla="*/ 365632779 w 1035"/>
                <a:gd name="T45" fmla="*/ 412752757 h 903"/>
                <a:gd name="T46" fmla="*/ 310621183 w 1035"/>
                <a:gd name="T47" fmla="*/ 451147726 h 903"/>
                <a:gd name="T48" fmla="*/ 312844070 w 1035"/>
                <a:gd name="T49" fmla="*/ 473773674 h 903"/>
                <a:gd name="T50" fmla="*/ 382859032 w 1035"/>
                <a:gd name="T51" fmla="*/ 424408121 h 903"/>
                <a:gd name="T52" fmla="*/ 387304059 w 1035"/>
                <a:gd name="T53" fmla="*/ 398354125 h 903"/>
                <a:gd name="T54" fmla="*/ 416199348 w 1035"/>
                <a:gd name="T55" fmla="*/ 403839003 h 903"/>
                <a:gd name="T56" fmla="*/ 460097257 w 1035"/>
                <a:gd name="T57" fmla="*/ 442920410 h 903"/>
                <a:gd name="T58" fmla="*/ 546226282 w 1035"/>
                <a:gd name="T59" fmla="*/ 440863581 h 903"/>
                <a:gd name="T60" fmla="*/ 543448047 w 1035"/>
                <a:gd name="T61" fmla="*/ 462118309 h 903"/>
                <a:gd name="T62" fmla="*/ 575121571 w 1035"/>
                <a:gd name="T63" fmla="*/ 464860748 h 903"/>
                <a:gd name="T64" fmla="*/ 520665323 w 1035"/>
                <a:gd name="T65" fmla="*/ 434693094 h 903"/>
                <a:gd name="T66" fmla="*/ 313955513 w 1035"/>
                <a:gd name="T67" fmla="*/ 41138237 h 903"/>
                <a:gd name="T68" fmla="*/ 248941673 w 1035"/>
                <a:gd name="T69" fmla="*/ 11656192 h 903"/>
                <a:gd name="T70" fmla="*/ 225602855 w 1035"/>
                <a:gd name="T71" fmla="*/ 22625947 h 903"/>
                <a:gd name="T72" fmla="*/ 218379592 w 1035"/>
                <a:gd name="T73" fmla="*/ 0 h 903"/>
                <a:gd name="T74" fmla="*/ 157810780 w 1035"/>
                <a:gd name="T75" fmla="*/ 26739605 h 903"/>
                <a:gd name="T76" fmla="*/ 152254309 w 1035"/>
                <a:gd name="T77" fmla="*/ 34967749 h 903"/>
                <a:gd name="T78" fmla="*/ 122248323 w 1035"/>
                <a:gd name="T79" fmla="*/ 63764184 h 903"/>
                <a:gd name="T80" fmla="*/ 85573677 w 1035"/>
                <a:gd name="T81" fmla="*/ 93246228 h 903"/>
                <a:gd name="T82" fmla="*/ 37229995 w 1035"/>
                <a:gd name="T83" fmla="*/ 122729100 h 903"/>
                <a:gd name="T84" fmla="*/ 83350790 w 1035"/>
                <a:gd name="T85" fmla="*/ 177579530 h 903"/>
                <a:gd name="T86" fmla="*/ 115024314 w 1035"/>
                <a:gd name="T87" fmla="*/ 195406209 h 903"/>
                <a:gd name="T88" fmla="*/ 136695594 w 1035"/>
                <a:gd name="T89" fmla="*/ 210490450 h 903"/>
                <a:gd name="T90" fmla="*/ 83350790 w 1035"/>
                <a:gd name="T91" fmla="*/ 218717766 h 903"/>
                <a:gd name="T92" fmla="*/ 64457746 w 1035"/>
                <a:gd name="T93" fmla="*/ 198834258 h 9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35"/>
                <a:gd name="T142" fmla="*/ 0 h 903"/>
                <a:gd name="T143" fmla="*/ 1035 w 1035"/>
                <a:gd name="T144" fmla="*/ 903 h 90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35" h="903">
                  <a:moveTo>
                    <a:pt x="0" y="345"/>
                  </a:moveTo>
                  <a:lnTo>
                    <a:pt x="65" y="362"/>
                  </a:lnTo>
                  <a:lnTo>
                    <a:pt x="39" y="369"/>
                  </a:lnTo>
                  <a:lnTo>
                    <a:pt x="67" y="402"/>
                  </a:lnTo>
                  <a:lnTo>
                    <a:pt x="171" y="399"/>
                  </a:lnTo>
                  <a:lnTo>
                    <a:pt x="186" y="421"/>
                  </a:lnTo>
                  <a:lnTo>
                    <a:pt x="252" y="394"/>
                  </a:lnTo>
                  <a:lnTo>
                    <a:pt x="229" y="405"/>
                  </a:lnTo>
                  <a:lnTo>
                    <a:pt x="242" y="460"/>
                  </a:lnTo>
                  <a:lnTo>
                    <a:pt x="100" y="512"/>
                  </a:lnTo>
                  <a:lnTo>
                    <a:pt x="62" y="570"/>
                  </a:lnTo>
                  <a:lnTo>
                    <a:pt x="97" y="561"/>
                  </a:lnTo>
                  <a:lnTo>
                    <a:pt x="71" y="576"/>
                  </a:lnTo>
                  <a:lnTo>
                    <a:pt x="97" y="596"/>
                  </a:lnTo>
                  <a:lnTo>
                    <a:pt x="149" y="603"/>
                  </a:lnTo>
                  <a:lnTo>
                    <a:pt x="119" y="634"/>
                  </a:lnTo>
                  <a:lnTo>
                    <a:pt x="143" y="663"/>
                  </a:lnTo>
                  <a:lnTo>
                    <a:pt x="171" y="667"/>
                  </a:lnTo>
                  <a:lnTo>
                    <a:pt x="226" y="603"/>
                  </a:lnTo>
                  <a:lnTo>
                    <a:pt x="192" y="634"/>
                  </a:lnTo>
                  <a:lnTo>
                    <a:pt x="220" y="693"/>
                  </a:lnTo>
                  <a:lnTo>
                    <a:pt x="207" y="718"/>
                  </a:lnTo>
                  <a:lnTo>
                    <a:pt x="270" y="684"/>
                  </a:lnTo>
                  <a:lnTo>
                    <a:pt x="313" y="726"/>
                  </a:lnTo>
                  <a:lnTo>
                    <a:pt x="328" y="701"/>
                  </a:lnTo>
                  <a:lnTo>
                    <a:pt x="342" y="718"/>
                  </a:lnTo>
                  <a:lnTo>
                    <a:pt x="390" y="695"/>
                  </a:lnTo>
                  <a:lnTo>
                    <a:pt x="324" y="807"/>
                  </a:lnTo>
                  <a:lnTo>
                    <a:pt x="273" y="830"/>
                  </a:lnTo>
                  <a:lnTo>
                    <a:pt x="270" y="855"/>
                  </a:lnTo>
                  <a:lnTo>
                    <a:pt x="207" y="856"/>
                  </a:lnTo>
                  <a:lnTo>
                    <a:pt x="160" y="903"/>
                  </a:lnTo>
                  <a:lnTo>
                    <a:pt x="220" y="867"/>
                  </a:lnTo>
                  <a:lnTo>
                    <a:pt x="287" y="870"/>
                  </a:lnTo>
                  <a:lnTo>
                    <a:pt x="325" y="841"/>
                  </a:lnTo>
                  <a:lnTo>
                    <a:pt x="308" y="819"/>
                  </a:lnTo>
                  <a:lnTo>
                    <a:pt x="350" y="823"/>
                  </a:lnTo>
                  <a:lnTo>
                    <a:pt x="481" y="737"/>
                  </a:lnTo>
                  <a:lnTo>
                    <a:pt x="506" y="706"/>
                  </a:lnTo>
                  <a:lnTo>
                    <a:pt x="482" y="682"/>
                  </a:lnTo>
                  <a:lnTo>
                    <a:pt x="597" y="578"/>
                  </a:lnTo>
                  <a:lnTo>
                    <a:pt x="614" y="527"/>
                  </a:lnTo>
                  <a:lnTo>
                    <a:pt x="601" y="578"/>
                  </a:lnTo>
                  <a:lnTo>
                    <a:pt x="647" y="569"/>
                  </a:lnTo>
                  <a:lnTo>
                    <a:pt x="623" y="591"/>
                  </a:lnTo>
                  <a:lnTo>
                    <a:pt x="658" y="602"/>
                  </a:lnTo>
                  <a:lnTo>
                    <a:pt x="575" y="609"/>
                  </a:lnTo>
                  <a:lnTo>
                    <a:pt x="559" y="658"/>
                  </a:lnTo>
                  <a:lnTo>
                    <a:pt x="590" y="657"/>
                  </a:lnTo>
                  <a:lnTo>
                    <a:pt x="563" y="691"/>
                  </a:lnTo>
                  <a:lnTo>
                    <a:pt x="673" y="646"/>
                  </a:lnTo>
                  <a:lnTo>
                    <a:pt x="689" y="619"/>
                  </a:lnTo>
                  <a:lnTo>
                    <a:pt x="671" y="607"/>
                  </a:lnTo>
                  <a:lnTo>
                    <a:pt x="697" y="581"/>
                  </a:lnTo>
                  <a:lnTo>
                    <a:pt x="692" y="602"/>
                  </a:lnTo>
                  <a:lnTo>
                    <a:pt x="749" y="589"/>
                  </a:lnTo>
                  <a:lnTo>
                    <a:pt x="736" y="610"/>
                  </a:lnTo>
                  <a:lnTo>
                    <a:pt x="828" y="646"/>
                  </a:lnTo>
                  <a:lnTo>
                    <a:pt x="961" y="663"/>
                  </a:lnTo>
                  <a:lnTo>
                    <a:pt x="983" y="643"/>
                  </a:lnTo>
                  <a:lnTo>
                    <a:pt x="1003" y="653"/>
                  </a:lnTo>
                  <a:lnTo>
                    <a:pt x="978" y="674"/>
                  </a:lnTo>
                  <a:lnTo>
                    <a:pt x="1016" y="693"/>
                  </a:lnTo>
                  <a:lnTo>
                    <a:pt x="1035" y="678"/>
                  </a:lnTo>
                  <a:lnTo>
                    <a:pt x="1000" y="634"/>
                  </a:lnTo>
                  <a:lnTo>
                    <a:pt x="937" y="634"/>
                  </a:lnTo>
                  <a:lnTo>
                    <a:pt x="937" y="103"/>
                  </a:lnTo>
                  <a:lnTo>
                    <a:pt x="565" y="60"/>
                  </a:lnTo>
                  <a:lnTo>
                    <a:pt x="550" y="34"/>
                  </a:lnTo>
                  <a:lnTo>
                    <a:pt x="448" y="17"/>
                  </a:lnTo>
                  <a:lnTo>
                    <a:pt x="437" y="39"/>
                  </a:lnTo>
                  <a:lnTo>
                    <a:pt x="406" y="33"/>
                  </a:lnTo>
                  <a:lnTo>
                    <a:pt x="435" y="15"/>
                  </a:lnTo>
                  <a:lnTo>
                    <a:pt x="393" y="0"/>
                  </a:lnTo>
                  <a:lnTo>
                    <a:pt x="351" y="34"/>
                  </a:lnTo>
                  <a:lnTo>
                    <a:pt x="284" y="39"/>
                  </a:lnTo>
                  <a:lnTo>
                    <a:pt x="281" y="70"/>
                  </a:lnTo>
                  <a:lnTo>
                    <a:pt x="274" y="51"/>
                  </a:lnTo>
                  <a:lnTo>
                    <a:pt x="210" y="69"/>
                  </a:lnTo>
                  <a:lnTo>
                    <a:pt x="220" y="93"/>
                  </a:lnTo>
                  <a:lnTo>
                    <a:pt x="192" y="86"/>
                  </a:lnTo>
                  <a:lnTo>
                    <a:pt x="154" y="136"/>
                  </a:lnTo>
                  <a:lnTo>
                    <a:pt x="62" y="157"/>
                  </a:lnTo>
                  <a:lnTo>
                    <a:pt x="67" y="179"/>
                  </a:lnTo>
                  <a:lnTo>
                    <a:pt x="40" y="185"/>
                  </a:lnTo>
                  <a:lnTo>
                    <a:pt x="150" y="259"/>
                  </a:lnTo>
                  <a:lnTo>
                    <a:pt x="296" y="295"/>
                  </a:lnTo>
                  <a:lnTo>
                    <a:pt x="207" y="285"/>
                  </a:lnTo>
                  <a:lnTo>
                    <a:pt x="210" y="306"/>
                  </a:lnTo>
                  <a:lnTo>
                    <a:pt x="246" y="307"/>
                  </a:lnTo>
                  <a:lnTo>
                    <a:pt x="216" y="323"/>
                  </a:lnTo>
                  <a:lnTo>
                    <a:pt x="150" y="319"/>
                  </a:lnTo>
                  <a:lnTo>
                    <a:pt x="150" y="287"/>
                  </a:lnTo>
                  <a:lnTo>
                    <a:pt x="116" y="290"/>
                  </a:lnTo>
                  <a:lnTo>
                    <a:pt x="0" y="345"/>
                  </a:lnTo>
                  <a:close/>
                </a:path>
              </a:pathLst>
            </a:custGeom>
            <a:grpFill/>
            <a:ln w="3175" cap="rnd">
              <a:solidFill>
                <a:schemeClr val="bg1"/>
              </a:solidFill>
              <a:round/>
              <a:headEnd/>
              <a:tailEnd/>
            </a:ln>
          </p:spPr>
          <p:txBody>
            <a:bodyPr/>
            <a:lstStyle/>
            <a:p>
              <a:endParaRPr lang="en-US" dirty="0"/>
            </a:p>
          </p:txBody>
        </p:sp>
        <p:sp>
          <p:nvSpPr>
            <p:cNvPr id="12" name="Freeform 7"/>
            <p:cNvSpPr>
              <a:spLocks noChangeAspect="1"/>
            </p:cNvSpPr>
            <p:nvPr/>
          </p:nvSpPr>
          <p:spPr bwMode="gray">
            <a:xfrm>
              <a:off x="2936871" y="3932234"/>
              <a:ext cx="39689" cy="15876"/>
            </a:xfrm>
            <a:custGeom>
              <a:avLst/>
              <a:gdLst>
                <a:gd name="T0" fmla="*/ 0 w 52"/>
                <a:gd name="T1" fmla="*/ 0 h 17"/>
                <a:gd name="T2" fmla="*/ 2330144 w 52"/>
                <a:gd name="T3" fmla="*/ 14824449 h 17"/>
                <a:gd name="T4" fmla="*/ 30291103 w 52"/>
                <a:gd name="T5" fmla="*/ 8720044 h 17"/>
                <a:gd name="T6" fmla="*/ 0 w 52"/>
                <a:gd name="T7" fmla="*/ 0 h 17"/>
                <a:gd name="T8" fmla="*/ 0 60000 65536"/>
                <a:gd name="T9" fmla="*/ 0 60000 65536"/>
                <a:gd name="T10" fmla="*/ 0 60000 65536"/>
                <a:gd name="T11" fmla="*/ 0 60000 65536"/>
                <a:gd name="T12" fmla="*/ 0 w 52"/>
                <a:gd name="T13" fmla="*/ 0 h 17"/>
                <a:gd name="T14" fmla="*/ 52 w 52"/>
                <a:gd name="T15" fmla="*/ 17 h 17"/>
              </a:gdLst>
              <a:ahLst/>
              <a:cxnLst>
                <a:cxn ang="T8">
                  <a:pos x="T0" y="T1"/>
                </a:cxn>
                <a:cxn ang="T9">
                  <a:pos x="T2" y="T3"/>
                </a:cxn>
                <a:cxn ang="T10">
                  <a:pos x="T4" y="T5"/>
                </a:cxn>
                <a:cxn ang="T11">
                  <a:pos x="T6" y="T7"/>
                </a:cxn>
              </a:cxnLst>
              <a:rect l="T12" t="T13" r="T14" b="T15"/>
              <a:pathLst>
                <a:path w="52" h="17">
                  <a:moveTo>
                    <a:pt x="0" y="0"/>
                  </a:moveTo>
                  <a:lnTo>
                    <a:pt x="4" y="17"/>
                  </a:lnTo>
                  <a:lnTo>
                    <a:pt x="52" y="10"/>
                  </a:lnTo>
                  <a:lnTo>
                    <a:pt x="0" y="0"/>
                  </a:lnTo>
                  <a:close/>
                </a:path>
              </a:pathLst>
            </a:custGeom>
            <a:grpFill/>
            <a:ln w="3175" cap="rnd">
              <a:solidFill>
                <a:schemeClr val="bg1"/>
              </a:solidFill>
              <a:round/>
              <a:headEnd/>
              <a:tailEnd/>
            </a:ln>
          </p:spPr>
          <p:txBody>
            <a:bodyPr/>
            <a:lstStyle/>
            <a:p>
              <a:endParaRPr lang="en-US" dirty="0"/>
            </a:p>
          </p:txBody>
        </p:sp>
        <p:sp>
          <p:nvSpPr>
            <p:cNvPr id="13" name="Freeform 8"/>
            <p:cNvSpPr>
              <a:spLocks noChangeAspect="1"/>
            </p:cNvSpPr>
            <p:nvPr/>
          </p:nvSpPr>
          <p:spPr bwMode="gray">
            <a:xfrm>
              <a:off x="6036239" y="3313109"/>
              <a:ext cx="365124" cy="292099"/>
            </a:xfrm>
            <a:custGeom>
              <a:avLst/>
              <a:gdLst>
                <a:gd name="T0" fmla="*/ 0 w 490"/>
                <a:gd name="T1" fmla="*/ 116348174 h 351"/>
                <a:gd name="T2" fmla="*/ 1665417 w 490"/>
                <a:gd name="T3" fmla="*/ 179369373 h 351"/>
                <a:gd name="T4" fmla="*/ 22210032 w 490"/>
                <a:gd name="T5" fmla="*/ 198761151 h 351"/>
                <a:gd name="T6" fmla="*/ 6108020 w 490"/>
                <a:gd name="T7" fmla="*/ 230618359 h 351"/>
                <a:gd name="T8" fmla="*/ 36646628 w 490"/>
                <a:gd name="T9" fmla="*/ 243083789 h 351"/>
                <a:gd name="T10" fmla="*/ 107164188 w 490"/>
                <a:gd name="T11" fmla="*/ 230618359 h 351"/>
                <a:gd name="T12" fmla="*/ 120489760 w 490"/>
                <a:gd name="T13" fmla="*/ 195298393 h 351"/>
                <a:gd name="T14" fmla="*/ 168241403 w 490"/>
                <a:gd name="T15" fmla="*/ 175906615 h 351"/>
                <a:gd name="T16" fmla="*/ 172684006 w 490"/>
                <a:gd name="T17" fmla="*/ 146127394 h 351"/>
                <a:gd name="T18" fmla="*/ 188786018 w 490"/>
                <a:gd name="T19" fmla="*/ 137817107 h 351"/>
                <a:gd name="T20" fmla="*/ 181567721 w 490"/>
                <a:gd name="T21" fmla="*/ 122580472 h 351"/>
                <a:gd name="T22" fmla="*/ 198780756 w 490"/>
                <a:gd name="T23" fmla="*/ 120503317 h 351"/>
                <a:gd name="T24" fmla="*/ 211551190 w 490"/>
                <a:gd name="T25" fmla="*/ 90030879 h 351"/>
                <a:gd name="T26" fmla="*/ 205999054 w 490"/>
                <a:gd name="T27" fmla="*/ 60944044 h 351"/>
                <a:gd name="T28" fmla="*/ 269852710 w 490"/>
                <a:gd name="T29" fmla="*/ 38782725 h 351"/>
                <a:gd name="T30" fmla="*/ 272074011 w 490"/>
                <a:gd name="T31" fmla="*/ 32549593 h 351"/>
                <a:gd name="T32" fmla="*/ 248197817 w 490"/>
                <a:gd name="T33" fmla="*/ 27009680 h 351"/>
                <a:gd name="T34" fmla="*/ 213772491 w 490"/>
                <a:gd name="T35" fmla="*/ 47785396 h 351"/>
                <a:gd name="T36" fmla="*/ 198225617 w 490"/>
                <a:gd name="T37" fmla="*/ 0 h 351"/>
                <a:gd name="T38" fmla="*/ 168797288 w 490"/>
                <a:gd name="T39" fmla="*/ 36012352 h 351"/>
                <a:gd name="T40" fmla="*/ 84398271 w 490"/>
                <a:gd name="T41" fmla="*/ 32549593 h 351"/>
                <a:gd name="T42" fmla="*/ 41643624 w 490"/>
                <a:gd name="T43" fmla="*/ 88646109 h 351"/>
                <a:gd name="T44" fmla="*/ 13326317 w 490"/>
                <a:gd name="T45" fmla="*/ 70639933 h 351"/>
                <a:gd name="T46" fmla="*/ 0 w 490"/>
                <a:gd name="T47" fmla="*/ 116348174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0"/>
                <a:gd name="T73" fmla="*/ 0 h 351"/>
                <a:gd name="T74" fmla="*/ 490 w 490"/>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0" h="351">
                  <a:moveTo>
                    <a:pt x="0" y="168"/>
                  </a:moveTo>
                  <a:lnTo>
                    <a:pt x="3" y="259"/>
                  </a:lnTo>
                  <a:lnTo>
                    <a:pt x="40" y="287"/>
                  </a:lnTo>
                  <a:lnTo>
                    <a:pt x="11" y="333"/>
                  </a:lnTo>
                  <a:lnTo>
                    <a:pt x="66" y="351"/>
                  </a:lnTo>
                  <a:lnTo>
                    <a:pt x="193" y="333"/>
                  </a:lnTo>
                  <a:lnTo>
                    <a:pt x="217" y="282"/>
                  </a:lnTo>
                  <a:lnTo>
                    <a:pt x="303" y="254"/>
                  </a:lnTo>
                  <a:lnTo>
                    <a:pt x="311" y="211"/>
                  </a:lnTo>
                  <a:lnTo>
                    <a:pt x="340" y="199"/>
                  </a:lnTo>
                  <a:lnTo>
                    <a:pt x="327" y="177"/>
                  </a:lnTo>
                  <a:lnTo>
                    <a:pt x="358" y="174"/>
                  </a:lnTo>
                  <a:lnTo>
                    <a:pt x="381" y="130"/>
                  </a:lnTo>
                  <a:lnTo>
                    <a:pt x="371" y="88"/>
                  </a:lnTo>
                  <a:lnTo>
                    <a:pt x="486" y="56"/>
                  </a:lnTo>
                  <a:lnTo>
                    <a:pt x="490" y="47"/>
                  </a:lnTo>
                  <a:lnTo>
                    <a:pt x="447" y="39"/>
                  </a:lnTo>
                  <a:lnTo>
                    <a:pt x="385" y="69"/>
                  </a:lnTo>
                  <a:lnTo>
                    <a:pt x="357" y="0"/>
                  </a:lnTo>
                  <a:lnTo>
                    <a:pt x="304" y="52"/>
                  </a:lnTo>
                  <a:lnTo>
                    <a:pt x="152" y="47"/>
                  </a:lnTo>
                  <a:lnTo>
                    <a:pt x="75" y="128"/>
                  </a:lnTo>
                  <a:lnTo>
                    <a:pt x="24" y="102"/>
                  </a:lnTo>
                  <a:lnTo>
                    <a:pt x="0" y="168"/>
                  </a:lnTo>
                  <a:close/>
                </a:path>
              </a:pathLst>
            </a:custGeom>
            <a:grpFill/>
            <a:ln w="3175" cap="rnd">
              <a:solidFill>
                <a:schemeClr val="bg1"/>
              </a:solidFill>
              <a:round/>
              <a:headEnd/>
              <a:tailEnd/>
            </a:ln>
          </p:spPr>
          <p:txBody>
            <a:bodyPr/>
            <a:lstStyle/>
            <a:p>
              <a:endParaRPr lang="en-US" dirty="0"/>
            </a:p>
          </p:txBody>
        </p:sp>
        <p:sp>
          <p:nvSpPr>
            <p:cNvPr id="14" name="Freeform 9"/>
            <p:cNvSpPr>
              <a:spLocks noChangeAspect="1"/>
            </p:cNvSpPr>
            <p:nvPr/>
          </p:nvSpPr>
          <p:spPr bwMode="gray">
            <a:xfrm>
              <a:off x="4964678" y="3174997"/>
              <a:ext cx="44450" cy="98426"/>
            </a:xfrm>
            <a:custGeom>
              <a:avLst/>
              <a:gdLst>
                <a:gd name="T0" fmla="*/ 0 w 62"/>
                <a:gd name="T1" fmla="*/ 61568559 h 119"/>
                <a:gd name="T2" fmla="*/ 1028085 w 62"/>
                <a:gd name="T3" fmla="*/ 19154828 h 119"/>
                <a:gd name="T4" fmla="*/ 15419848 w 62"/>
                <a:gd name="T5" fmla="*/ 0 h 119"/>
                <a:gd name="T6" fmla="*/ 31867782 w 62"/>
                <a:gd name="T7" fmla="*/ 47886657 h 119"/>
                <a:gd name="T8" fmla="*/ 16961977 w 62"/>
                <a:gd name="T9" fmla="*/ 81407400 h 119"/>
                <a:gd name="T10" fmla="*/ 0 w 62"/>
                <a:gd name="T11" fmla="*/ 61568559 h 119"/>
                <a:gd name="T12" fmla="*/ 0 60000 65536"/>
                <a:gd name="T13" fmla="*/ 0 60000 65536"/>
                <a:gd name="T14" fmla="*/ 0 60000 65536"/>
                <a:gd name="T15" fmla="*/ 0 60000 65536"/>
                <a:gd name="T16" fmla="*/ 0 60000 65536"/>
                <a:gd name="T17" fmla="*/ 0 60000 65536"/>
                <a:gd name="T18" fmla="*/ 0 w 62"/>
                <a:gd name="T19" fmla="*/ 0 h 119"/>
                <a:gd name="T20" fmla="*/ 62 w 62"/>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62" h="119">
                  <a:moveTo>
                    <a:pt x="0" y="90"/>
                  </a:moveTo>
                  <a:lnTo>
                    <a:pt x="2" y="28"/>
                  </a:lnTo>
                  <a:lnTo>
                    <a:pt x="30" y="0"/>
                  </a:lnTo>
                  <a:lnTo>
                    <a:pt x="62" y="70"/>
                  </a:lnTo>
                  <a:lnTo>
                    <a:pt x="33" y="119"/>
                  </a:lnTo>
                  <a:lnTo>
                    <a:pt x="0" y="90"/>
                  </a:lnTo>
                  <a:close/>
                </a:path>
              </a:pathLst>
            </a:custGeom>
            <a:grpFill/>
            <a:ln w="3175" cap="rnd">
              <a:solidFill>
                <a:schemeClr val="bg1"/>
              </a:solidFill>
              <a:round/>
              <a:headEnd/>
              <a:tailEnd/>
            </a:ln>
          </p:spPr>
          <p:txBody>
            <a:bodyPr/>
            <a:lstStyle/>
            <a:p>
              <a:endParaRPr lang="en-US" dirty="0"/>
            </a:p>
          </p:txBody>
        </p:sp>
        <p:sp>
          <p:nvSpPr>
            <p:cNvPr id="15" name="Freeform 10"/>
            <p:cNvSpPr>
              <a:spLocks noChangeAspect="1"/>
            </p:cNvSpPr>
            <p:nvPr/>
          </p:nvSpPr>
          <p:spPr bwMode="gray">
            <a:xfrm>
              <a:off x="4240779" y="3363911"/>
              <a:ext cx="523876" cy="555625"/>
            </a:xfrm>
            <a:custGeom>
              <a:avLst/>
              <a:gdLst>
                <a:gd name="T0" fmla="*/ 0 w 705"/>
                <a:gd name="T1" fmla="*/ 245425020 h 672"/>
                <a:gd name="T2" fmla="*/ 1656337 w 705"/>
                <a:gd name="T3" fmla="*/ 254312539 h 672"/>
                <a:gd name="T4" fmla="*/ 72334877 w 705"/>
                <a:gd name="T5" fmla="*/ 311054089 h 672"/>
                <a:gd name="T6" fmla="*/ 226392024 w 705"/>
                <a:gd name="T7" fmla="*/ 437527402 h 672"/>
                <a:gd name="T8" fmla="*/ 228048361 w 705"/>
                <a:gd name="T9" fmla="*/ 459403483 h 672"/>
                <a:gd name="T10" fmla="*/ 243509732 w 705"/>
                <a:gd name="T11" fmla="*/ 455985397 h 672"/>
                <a:gd name="T12" fmla="*/ 273326765 w 705"/>
                <a:gd name="T13" fmla="*/ 447097878 h 672"/>
                <a:gd name="T14" fmla="*/ 389283710 w 705"/>
                <a:gd name="T15" fmla="*/ 347970905 h 672"/>
                <a:gd name="T16" fmla="*/ 344005305 w 705"/>
                <a:gd name="T17" fmla="*/ 282341836 h 672"/>
                <a:gd name="T18" fmla="*/ 344557418 w 705"/>
                <a:gd name="T19" fmla="*/ 176377865 h 672"/>
                <a:gd name="T20" fmla="*/ 339035552 w 705"/>
                <a:gd name="T21" fmla="*/ 129207617 h 672"/>
                <a:gd name="T22" fmla="*/ 307009327 w 705"/>
                <a:gd name="T23" fmla="*/ 81352760 h 672"/>
                <a:gd name="T24" fmla="*/ 323574923 w 705"/>
                <a:gd name="T25" fmla="*/ 64945286 h 672"/>
                <a:gd name="T26" fmla="*/ 331857350 w 705"/>
                <a:gd name="T27" fmla="*/ 0 h 672"/>
                <a:gd name="T28" fmla="*/ 193813687 w 705"/>
                <a:gd name="T29" fmla="*/ 10938040 h 672"/>
                <a:gd name="T30" fmla="*/ 123135147 w 705"/>
                <a:gd name="T31" fmla="*/ 48537813 h 672"/>
                <a:gd name="T32" fmla="*/ 141357080 w 705"/>
                <a:gd name="T33" fmla="*/ 127156270 h 672"/>
                <a:gd name="T34" fmla="*/ 110435079 w 705"/>
                <a:gd name="T35" fmla="*/ 129207617 h 672"/>
                <a:gd name="T36" fmla="*/ 93869483 w 705"/>
                <a:gd name="T37" fmla="*/ 137410527 h 672"/>
                <a:gd name="T38" fmla="*/ 96630787 w 705"/>
                <a:gd name="T39" fmla="*/ 158603652 h 672"/>
                <a:gd name="T40" fmla="*/ 10491619 w 705"/>
                <a:gd name="T41" fmla="*/ 205090944 h 672"/>
                <a:gd name="T42" fmla="*/ 0 w 705"/>
                <a:gd name="T43" fmla="*/ 245425020 h 6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5"/>
                <a:gd name="T67" fmla="*/ 0 h 672"/>
                <a:gd name="T68" fmla="*/ 705 w 705"/>
                <a:gd name="T69" fmla="*/ 672 h 6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5" h="672">
                  <a:moveTo>
                    <a:pt x="0" y="359"/>
                  </a:moveTo>
                  <a:lnTo>
                    <a:pt x="3" y="372"/>
                  </a:lnTo>
                  <a:lnTo>
                    <a:pt x="131" y="455"/>
                  </a:lnTo>
                  <a:lnTo>
                    <a:pt x="410" y="640"/>
                  </a:lnTo>
                  <a:lnTo>
                    <a:pt x="413" y="672"/>
                  </a:lnTo>
                  <a:lnTo>
                    <a:pt x="441" y="667"/>
                  </a:lnTo>
                  <a:lnTo>
                    <a:pt x="495" y="654"/>
                  </a:lnTo>
                  <a:lnTo>
                    <a:pt x="705" y="509"/>
                  </a:lnTo>
                  <a:lnTo>
                    <a:pt x="623" y="413"/>
                  </a:lnTo>
                  <a:lnTo>
                    <a:pt x="624" y="258"/>
                  </a:lnTo>
                  <a:lnTo>
                    <a:pt x="614" y="189"/>
                  </a:lnTo>
                  <a:lnTo>
                    <a:pt x="556" y="119"/>
                  </a:lnTo>
                  <a:lnTo>
                    <a:pt x="586" y="95"/>
                  </a:lnTo>
                  <a:lnTo>
                    <a:pt x="601" y="0"/>
                  </a:lnTo>
                  <a:lnTo>
                    <a:pt x="351" y="16"/>
                  </a:lnTo>
                  <a:lnTo>
                    <a:pt x="223" y="71"/>
                  </a:lnTo>
                  <a:lnTo>
                    <a:pt x="256" y="186"/>
                  </a:lnTo>
                  <a:lnTo>
                    <a:pt x="200" y="189"/>
                  </a:lnTo>
                  <a:lnTo>
                    <a:pt x="170" y="201"/>
                  </a:lnTo>
                  <a:lnTo>
                    <a:pt x="175" y="232"/>
                  </a:lnTo>
                  <a:lnTo>
                    <a:pt x="19" y="300"/>
                  </a:lnTo>
                  <a:lnTo>
                    <a:pt x="0" y="359"/>
                  </a:lnTo>
                  <a:close/>
                </a:path>
              </a:pathLst>
            </a:custGeom>
            <a:grpFill/>
            <a:ln w="3175" cap="rnd">
              <a:solidFill>
                <a:schemeClr val="bg1"/>
              </a:solidFill>
              <a:round/>
              <a:headEnd/>
              <a:tailEnd/>
            </a:ln>
          </p:spPr>
          <p:txBody>
            <a:bodyPr/>
            <a:lstStyle/>
            <a:p>
              <a:endParaRPr lang="en-US" dirty="0"/>
            </a:p>
          </p:txBody>
        </p:sp>
        <p:sp>
          <p:nvSpPr>
            <p:cNvPr id="16" name="Freeform 11"/>
            <p:cNvSpPr>
              <a:spLocks noChangeAspect="1"/>
            </p:cNvSpPr>
            <p:nvPr/>
          </p:nvSpPr>
          <p:spPr bwMode="gray">
            <a:xfrm>
              <a:off x="2778123" y="5100632"/>
              <a:ext cx="509588" cy="1011236"/>
            </a:xfrm>
            <a:custGeom>
              <a:avLst/>
              <a:gdLst>
                <a:gd name="T0" fmla="*/ 0 w 683"/>
                <a:gd name="T1" fmla="*/ 773242413 h 1223"/>
                <a:gd name="T2" fmla="*/ 2783708 w 683"/>
                <a:gd name="T3" fmla="*/ 791701830 h 1223"/>
                <a:gd name="T4" fmla="*/ 19483720 w 683"/>
                <a:gd name="T5" fmla="*/ 784864611 h 1223"/>
                <a:gd name="T6" fmla="*/ 25606984 w 683"/>
                <a:gd name="T7" fmla="*/ 827253053 h 1223"/>
                <a:gd name="T8" fmla="*/ 95747332 w 683"/>
                <a:gd name="T9" fmla="*/ 836140859 h 1223"/>
                <a:gd name="T10" fmla="*/ 76263612 w 683"/>
                <a:gd name="T11" fmla="*/ 814947051 h 1223"/>
                <a:gd name="T12" fmla="*/ 90737254 w 683"/>
                <a:gd name="T13" fmla="*/ 758201193 h 1223"/>
                <a:gd name="T14" fmla="*/ 104653558 w 683"/>
                <a:gd name="T15" fmla="*/ 769140413 h 1223"/>
                <a:gd name="T16" fmla="*/ 148073738 w 683"/>
                <a:gd name="T17" fmla="*/ 689833138 h 1223"/>
                <a:gd name="T18" fmla="*/ 114117122 w 683"/>
                <a:gd name="T19" fmla="*/ 644026500 h 1223"/>
                <a:gd name="T20" fmla="*/ 151970632 w 683"/>
                <a:gd name="T21" fmla="*/ 617363082 h 1223"/>
                <a:gd name="T22" fmla="*/ 157537302 w 683"/>
                <a:gd name="T23" fmla="*/ 575658445 h 1223"/>
                <a:gd name="T24" fmla="*/ 175350499 w 683"/>
                <a:gd name="T25" fmla="*/ 557199029 h 1223"/>
                <a:gd name="T26" fmla="*/ 160321011 w 683"/>
                <a:gd name="T27" fmla="*/ 549678832 h 1223"/>
                <a:gd name="T28" fmla="*/ 188710956 w 683"/>
                <a:gd name="T29" fmla="*/ 549678832 h 1223"/>
                <a:gd name="T30" fmla="*/ 185370656 w 683"/>
                <a:gd name="T31" fmla="*/ 530535611 h 1223"/>
                <a:gd name="T32" fmla="*/ 172567537 w 683"/>
                <a:gd name="T33" fmla="*/ 544209222 h 1223"/>
                <a:gd name="T34" fmla="*/ 160321011 w 683"/>
                <a:gd name="T35" fmla="*/ 529168002 h 1223"/>
                <a:gd name="T36" fmla="*/ 158093895 w 683"/>
                <a:gd name="T37" fmla="*/ 499086389 h 1223"/>
                <a:gd name="T38" fmla="*/ 209864454 w 683"/>
                <a:gd name="T39" fmla="*/ 502504585 h 1223"/>
                <a:gd name="T40" fmla="*/ 214874532 w 683"/>
                <a:gd name="T41" fmla="*/ 440289944 h 1223"/>
                <a:gd name="T42" fmla="*/ 297261408 w 683"/>
                <a:gd name="T43" fmla="*/ 430034529 h 1223"/>
                <a:gd name="T44" fmla="*/ 320641275 w 683"/>
                <a:gd name="T45" fmla="*/ 387646914 h 1223"/>
                <a:gd name="T46" fmla="*/ 288354436 w 683"/>
                <a:gd name="T47" fmla="*/ 311074030 h 1223"/>
                <a:gd name="T48" fmla="*/ 304497856 w 683"/>
                <a:gd name="T49" fmla="*/ 212624362 h 1223"/>
                <a:gd name="T50" fmla="*/ 380204875 w 683"/>
                <a:gd name="T51" fmla="*/ 132634110 h 1223"/>
                <a:gd name="T52" fmla="*/ 377421167 w 683"/>
                <a:gd name="T53" fmla="*/ 96399082 h 1223"/>
                <a:gd name="T54" fmla="*/ 361835086 w 683"/>
                <a:gd name="T55" fmla="*/ 95715277 h 1223"/>
                <a:gd name="T56" fmla="*/ 341794773 w 683"/>
                <a:gd name="T57" fmla="*/ 138786697 h 1223"/>
                <a:gd name="T58" fmla="*/ 289467621 w 683"/>
                <a:gd name="T59" fmla="*/ 135368501 h 1223"/>
                <a:gd name="T60" fmla="*/ 300600962 w 683"/>
                <a:gd name="T61" fmla="*/ 87511276 h 1223"/>
                <a:gd name="T62" fmla="*/ 207637338 w 683"/>
                <a:gd name="T63" fmla="*/ 12306002 h 1223"/>
                <a:gd name="T64" fmla="*/ 176463684 w 683"/>
                <a:gd name="T65" fmla="*/ 6153414 h 1223"/>
                <a:gd name="T66" fmla="*/ 174793907 w 683"/>
                <a:gd name="T67" fmla="*/ 22561417 h 1223"/>
                <a:gd name="T68" fmla="*/ 138610174 w 683"/>
                <a:gd name="T69" fmla="*/ 0 h 1223"/>
                <a:gd name="T70" fmla="*/ 118014015 w 683"/>
                <a:gd name="T71" fmla="*/ 27347222 h 1223"/>
                <a:gd name="T72" fmla="*/ 115786899 w 683"/>
                <a:gd name="T73" fmla="*/ 56745858 h 1223"/>
                <a:gd name="T74" fmla="*/ 94633401 w 683"/>
                <a:gd name="T75" fmla="*/ 69051860 h 1223"/>
                <a:gd name="T76" fmla="*/ 95747332 w 683"/>
                <a:gd name="T77" fmla="*/ 126480695 h 1223"/>
                <a:gd name="T78" fmla="*/ 72366719 w 683"/>
                <a:gd name="T79" fmla="*/ 158613722 h 1223"/>
                <a:gd name="T80" fmla="*/ 53996929 w 683"/>
                <a:gd name="T81" fmla="*/ 239971584 h 1223"/>
                <a:gd name="T82" fmla="*/ 67913233 w 683"/>
                <a:gd name="T83" fmla="*/ 317227445 h 1223"/>
                <a:gd name="T84" fmla="*/ 42863588 w 683"/>
                <a:gd name="T85" fmla="*/ 382861108 h 1223"/>
                <a:gd name="T86" fmla="*/ 25606984 w 683"/>
                <a:gd name="T87" fmla="*/ 545576831 h 1223"/>
                <a:gd name="T88" fmla="*/ 38966695 w 683"/>
                <a:gd name="T89" fmla="*/ 605057081 h 1223"/>
                <a:gd name="T90" fmla="*/ 26163576 w 683"/>
                <a:gd name="T91" fmla="*/ 609842886 h 1223"/>
                <a:gd name="T92" fmla="*/ 32843432 w 683"/>
                <a:gd name="T93" fmla="*/ 662485916 h 1223"/>
                <a:gd name="T94" fmla="*/ 0 w 683"/>
                <a:gd name="T95" fmla="*/ 773242413 h 12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3"/>
                <a:gd name="T145" fmla="*/ 0 h 1223"/>
                <a:gd name="T146" fmla="*/ 683 w 683"/>
                <a:gd name="T147" fmla="*/ 1223 h 12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3" h="1223">
                  <a:moveTo>
                    <a:pt x="0" y="1131"/>
                  </a:moveTo>
                  <a:lnTo>
                    <a:pt x="5" y="1158"/>
                  </a:lnTo>
                  <a:lnTo>
                    <a:pt x="35" y="1148"/>
                  </a:lnTo>
                  <a:lnTo>
                    <a:pt x="46" y="1210"/>
                  </a:lnTo>
                  <a:lnTo>
                    <a:pt x="172" y="1223"/>
                  </a:lnTo>
                  <a:lnTo>
                    <a:pt x="137" y="1192"/>
                  </a:lnTo>
                  <a:lnTo>
                    <a:pt x="163" y="1109"/>
                  </a:lnTo>
                  <a:lnTo>
                    <a:pt x="188" y="1125"/>
                  </a:lnTo>
                  <a:lnTo>
                    <a:pt x="266" y="1009"/>
                  </a:lnTo>
                  <a:lnTo>
                    <a:pt x="205" y="942"/>
                  </a:lnTo>
                  <a:lnTo>
                    <a:pt x="273" y="903"/>
                  </a:lnTo>
                  <a:lnTo>
                    <a:pt x="283" y="842"/>
                  </a:lnTo>
                  <a:lnTo>
                    <a:pt x="315" y="815"/>
                  </a:lnTo>
                  <a:lnTo>
                    <a:pt x="288" y="804"/>
                  </a:lnTo>
                  <a:lnTo>
                    <a:pt x="339" y="804"/>
                  </a:lnTo>
                  <a:lnTo>
                    <a:pt x="333" y="776"/>
                  </a:lnTo>
                  <a:lnTo>
                    <a:pt x="310" y="796"/>
                  </a:lnTo>
                  <a:lnTo>
                    <a:pt x="288" y="774"/>
                  </a:lnTo>
                  <a:lnTo>
                    <a:pt x="284" y="730"/>
                  </a:lnTo>
                  <a:lnTo>
                    <a:pt x="377" y="735"/>
                  </a:lnTo>
                  <a:lnTo>
                    <a:pt x="386" y="644"/>
                  </a:lnTo>
                  <a:lnTo>
                    <a:pt x="534" y="629"/>
                  </a:lnTo>
                  <a:lnTo>
                    <a:pt x="576" y="567"/>
                  </a:lnTo>
                  <a:lnTo>
                    <a:pt x="518" y="455"/>
                  </a:lnTo>
                  <a:lnTo>
                    <a:pt x="547" y="311"/>
                  </a:lnTo>
                  <a:lnTo>
                    <a:pt x="683" y="194"/>
                  </a:lnTo>
                  <a:lnTo>
                    <a:pt x="678" y="141"/>
                  </a:lnTo>
                  <a:lnTo>
                    <a:pt x="650" y="140"/>
                  </a:lnTo>
                  <a:lnTo>
                    <a:pt x="614" y="203"/>
                  </a:lnTo>
                  <a:lnTo>
                    <a:pt x="520" y="198"/>
                  </a:lnTo>
                  <a:lnTo>
                    <a:pt x="540" y="128"/>
                  </a:lnTo>
                  <a:lnTo>
                    <a:pt x="373" y="18"/>
                  </a:lnTo>
                  <a:lnTo>
                    <a:pt x="317" y="9"/>
                  </a:lnTo>
                  <a:lnTo>
                    <a:pt x="314" y="33"/>
                  </a:lnTo>
                  <a:lnTo>
                    <a:pt x="249" y="0"/>
                  </a:lnTo>
                  <a:lnTo>
                    <a:pt x="212" y="40"/>
                  </a:lnTo>
                  <a:lnTo>
                    <a:pt x="208" y="83"/>
                  </a:lnTo>
                  <a:lnTo>
                    <a:pt x="170" y="101"/>
                  </a:lnTo>
                  <a:lnTo>
                    <a:pt x="172" y="185"/>
                  </a:lnTo>
                  <a:lnTo>
                    <a:pt x="130" y="232"/>
                  </a:lnTo>
                  <a:lnTo>
                    <a:pt x="97" y="351"/>
                  </a:lnTo>
                  <a:lnTo>
                    <a:pt x="122" y="464"/>
                  </a:lnTo>
                  <a:lnTo>
                    <a:pt x="77" y="560"/>
                  </a:lnTo>
                  <a:lnTo>
                    <a:pt x="46" y="798"/>
                  </a:lnTo>
                  <a:lnTo>
                    <a:pt x="70" y="885"/>
                  </a:lnTo>
                  <a:lnTo>
                    <a:pt x="47" y="892"/>
                  </a:lnTo>
                  <a:lnTo>
                    <a:pt x="59" y="969"/>
                  </a:lnTo>
                  <a:lnTo>
                    <a:pt x="0" y="1131"/>
                  </a:lnTo>
                  <a:close/>
                </a:path>
              </a:pathLst>
            </a:custGeom>
            <a:grpFill/>
            <a:ln w="3175" cap="rnd">
              <a:solidFill>
                <a:schemeClr val="bg1"/>
              </a:solidFill>
              <a:round/>
              <a:headEnd/>
              <a:tailEnd/>
            </a:ln>
          </p:spPr>
          <p:txBody>
            <a:bodyPr/>
            <a:lstStyle/>
            <a:p>
              <a:endParaRPr lang="en-US" dirty="0"/>
            </a:p>
          </p:txBody>
        </p:sp>
        <p:sp>
          <p:nvSpPr>
            <p:cNvPr id="17" name="Freeform 12"/>
            <p:cNvSpPr>
              <a:spLocks noChangeAspect="1"/>
            </p:cNvSpPr>
            <p:nvPr/>
          </p:nvSpPr>
          <p:spPr bwMode="gray">
            <a:xfrm>
              <a:off x="2898771" y="6127743"/>
              <a:ext cx="90489" cy="88899"/>
            </a:xfrm>
            <a:custGeom>
              <a:avLst/>
              <a:gdLst>
                <a:gd name="T0" fmla="*/ 0 w 121"/>
                <a:gd name="T1" fmla="*/ 0 h 106"/>
                <a:gd name="T2" fmla="*/ 1678141 w 121"/>
                <a:gd name="T3" fmla="*/ 74558585 h 106"/>
                <a:gd name="T4" fmla="*/ 67670067 w 121"/>
                <a:gd name="T5" fmla="*/ 66821769 h 106"/>
                <a:gd name="T6" fmla="*/ 15100278 w 121"/>
                <a:gd name="T7" fmla="*/ 36575641 h 106"/>
                <a:gd name="T8" fmla="*/ 0 w 121"/>
                <a:gd name="T9" fmla="*/ 0 h 106"/>
                <a:gd name="T10" fmla="*/ 0 60000 65536"/>
                <a:gd name="T11" fmla="*/ 0 60000 65536"/>
                <a:gd name="T12" fmla="*/ 0 60000 65536"/>
                <a:gd name="T13" fmla="*/ 0 60000 65536"/>
                <a:gd name="T14" fmla="*/ 0 60000 65536"/>
                <a:gd name="T15" fmla="*/ 0 w 121"/>
                <a:gd name="T16" fmla="*/ 0 h 106"/>
                <a:gd name="T17" fmla="*/ 121 w 121"/>
                <a:gd name="T18" fmla="*/ 106 h 106"/>
              </a:gdLst>
              <a:ahLst/>
              <a:cxnLst>
                <a:cxn ang="T10">
                  <a:pos x="T0" y="T1"/>
                </a:cxn>
                <a:cxn ang="T11">
                  <a:pos x="T2" y="T3"/>
                </a:cxn>
                <a:cxn ang="T12">
                  <a:pos x="T4" y="T5"/>
                </a:cxn>
                <a:cxn ang="T13">
                  <a:pos x="T6" y="T7"/>
                </a:cxn>
                <a:cxn ang="T14">
                  <a:pos x="T8" y="T9"/>
                </a:cxn>
              </a:cxnLst>
              <a:rect l="T15" t="T16" r="T17" b="T18"/>
              <a:pathLst>
                <a:path w="121" h="106">
                  <a:moveTo>
                    <a:pt x="0" y="0"/>
                  </a:moveTo>
                  <a:lnTo>
                    <a:pt x="3" y="106"/>
                  </a:lnTo>
                  <a:lnTo>
                    <a:pt x="121" y="95"/>
                  </a:lnTo>
                  <a:lnTo>
                    <a:pt x="27" y="52"/>
                  </a:lnTo>
                  <a:lnTo>
                    <a:pt x="0" y="0"/>
                  </a:lnTo>
                  <a:close/>
                </a:path>
              </a:pathLst>
            </a:custGeom>
            <a:grpFill/>
            <a:ln w="3175" cap="rnd">
              <a:solidFill>
                <a:schemeClr val="bg1"/>
              </a:solidFill>
              <a:round/>
              <a:headEnd/>
              <a:tailEnd/>
            </a:ln>
          </p:spPr>
          <p:txBody>
            <a:bodyPr/>
            <a:lstStyle/>
            <a:p>
              <a:endParaRPr lang="en-US" dirty="0"/>
            </a:p>
          </p:txBody>
        </p:sp>
        <p:sp>
          <p:nvSpPr>
            <p:cNvPr id="18" name="Freeform 13"/>
            <p:cNvSpPr>
              <a:spLocks noChangeAspect="1"/>
            </p:cNvSpPr>
            <p:nvPr/>
          </p:nvSpPr>
          <p:spPr bwMode="gray">
            <a:xfrm>
              <a:off x="7395138" y="4776781"/>
              <a:ext cx="1050923" cy="873124"/>
            </a:xfrm>
            <a:custGeom>
              <a:avLst/>
              <a:gdLst>
                <a:gd name="T0" fmla="*/ 13465772 w 1403"/>
                <a:gd name="T1" fmla="*/ 387819384 h 1052"/>
                <a:gd name="T2" fmla="*/ 20760076 w 1403"/>
                <a:gd name="T3" fmla="*/ 378176000 h 1052"/>
                <a:gd name="T4" fmla="*/ 15148900 w 1403"/>
                <a:gd name="T5" fmla="*/ 272093803 h 1052"/>
                <a:gd name="T6" fmla="*/ 68452446 w 1403"/>
                <a:gd name="T7" fmla="*/ 239717631 h 1052"/>
                <a:gd name="T8" fmla="*/ 178425043 w 1403"/>
                <a:gd name="T9" fmla="*/ 177721606 h 1052"/>
                <a:gd name="T10" fmla="*/ 188524559 w 1403"/>
                <a:gd name="T11" fmla="*/ 136390923 h 1052"/>
                <a:gd name="T12" fmla="*/ 200868247 w 1403"/>
                <a:gd name="T13" fmla="*/ 134324305 h 1052"/>
                <a:gd name="T14" fmla="*/ 220506237 w 1403"/>
                <a:gd name="T15" fmla="*/ 117103326 h 1052"/>
                <a:gd name="T16" fmla="*/ 281103337 w 1403"/>
                <a:gd name="T17" fmla="*/ 83350239 h 1052"/>
                <a:gd name="T18" fmla="*/ 299619242 w 1403"/>
                <a:gd name="T19" fmla="*/ 98504601 h 1052"/>
                <a:gd name="T20" fmla="*/ 314207100 w 1403"/>
                <a:gd name="T21" fmla="*/ 86794601 h 1052"/>
                <a:gd name="T22" fmla="*/ 378732247 w 1403"/>
                <a:gd name="T23" fmla="*/ 34441959 h 1052"/>
                <a:gd name="T24" fmla="*/ 456161374 w 1403"/>
                <a:gd name="T25" fmla="*/ 40641811 h 1052"/>
                <a:gd name="T26" fmla="*/ 525735905 w 1403"/>
                <a:gd name="T27" fmla="*/ 170833712 h 1052"/>
                <a:gd name="T28" fmla="*/ 557156540 w 1403"/>
                <a:gd name="T29" fmla="*/ 33753087 h 1052"/>
                <a:gd name="T30" fmla="*/ 596993564 w 1403"/>
                <a:gd name="T31" fmla="*/ 85416856 h 1052"/>
                <a:gd name="T32" fmla="*/ 648052190 w 1403"/>
                <a:gd name="T33" fmla="*/ 203209054 h 1052"/>
                <a:gd name="T34" fmla="*/ 713138379 w 1403"/>
                <a:gd name="T35" fmla="*/ 289314783 h 1052"/>
                <a:gd name="T36" fmla="*/ 735020540 w 1403"/>
                <a:gd name="T37" fmla="*/ 315491103 h 1052"/>
                <a:gd name="T38" fmla="*/ 787201251 w 1403"/>
                <a:gd name="T39" fmla="*/ 433972174 h 1052"/>
                <a:gd name="T40" fmla="*/ 743436929 w 1403"/>
                <a:gd name="T41" fmla="*/ 572429714 h 1052"/>
                <a:gd name="T42" fmla="*/ 673862398 w 1403"/>
                <a:gd name="T43" fmla="*/ 691599657 h 1052"/>
                <a:gd name="T44" fmla="*/ 648613232 w 1403"/>
                <a:gd name="T45" fmla="*/ 724664701 h 1052"/>
                <a:gd name="T46" fmla="*/ 590261052 w 1403"/>
                <a:gd name="T47" fmla="*/ 714332445 h 1052"/>
                <a:gd name="T48" fmla="*/ 523491735 w 1403"/>
                <a:gd name="T49" fmla="*/ 676445294 h 1052"/>
                <a:gd name="T50" fmla="*/ 487020967 w 1403"/>
                <a:gd name="T51" fmla="*/ 627537845 h 1052"/>
                <a:gd name="T52" fmla="*/ 479165621 w 1403"/>
                <a:gd name="T53" fmla="*/ 615138142 h 1052"/>
                <a:gd name="T54" fmla="*/ 480288455 w 1403"/>
                <a:gd name="T55" fmla="*/ 544876478 h 1052"/>
                <a:gd name="T56" fmla="*/ 429790872 w 1403"/>
                <a:gd name="T57" fmla="*/ 598606034 h 1052"/>
                <a:gd name="T58" fmla="*/ 354044123 w 1403"/>
                <a:gd name="T59" fmla="*/ 516633540 h 1052"/>
                <a:gd name="T60" fmla="*/ 205917630 w 1403"/>
                <a:gd name="T61" fmla="*/ 577940693 h 1052"/>
                <a:gd name="T62" fmla="*/ 92578777 w 1403"/>
                <a:gd name="T63" fmla="*/ 614449269 h 1052"/>
                <a:gd name="T64" fmla="*/ 49936540 w 1403"/>
                <a:gd name="T65" fmla="*/ 520766775 h 10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03"/>
                <a:gd name="T100" fmla="*/ 0 h 1052"/>
                <a:gd name="T101" fmla="*/ 1403 w 1403"/>
                <a:gd name="T102" fmla="*/ 1052 h 10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03" h="1052">
                  <a:moveTo>
                    <a:pt x="0" y="554"/>
                  </a:moveTo>
                  <a:lnTo>
                    <a:pt x="24" y="563"/>
                  </a:lnTo>
                  <a:lnTo>
                    <a:pt x="10" y="532"/>
                  </a:lnTo>
                  <a:lnTo>
                    <a:pt x="37" y="549"/>
                  </a:lnTo>
                  <a:lnTo>
                    <a:pt x="9" y="488"/>
                  </a:lnTo>
                  <a:lnTo>
                    <a:pt x="27" y="395"/>
                  </a:lnTo>
                  <a:lnTo>
                    <a:pt x="35" y="420"/>
                  </a:lnTo>
                  <a:lnTo>
                    <a:pt x="122" y="348"/>
                  </a:lnTo>
                  <a:lnTo>
                    <a:pt x="268" y="313"/>
                  </a:lnTo>
                  <a:lnTo>
                    <a:pt x="318" y="258"/>
                  </a:lnTo>
                  <a:lnTo>
                    <a:pt x="317" y="224"/>
                  </a:lnTo>
                  <a:lnTo>
                    <a:pt x="336" y="198"/>
                  </a:lnTo>
                  <a:lnTo>
                    <a:pt x="358" y="240"/>
                  </a:lnTo>
                  <a:lnTo>
                    <a:pt x="358" y="195"/>
                  </a:lnTo>
                  <a:lnTo>
                    <a:pt x="391" y="204"/>
                  </a:lnTo>
                  <a:lnTo>
                    <a:pt x="393" y="170"/>
                  </a:lnTo>
                  <a:lnTo>
                    <a:pt x="445" y="119"/>
                  </a:lnTo>
                  <a:lnTo>
                    <a:pt x="501" y="121"/>
                  </a:lnTo>
                  <a:lnTo>
                    <a:pt x="512" y="173"/>
                  </a:lnTo>
                  <a:lnTo>
                    <a:pt x="534" y="143"/>
                  </a:lnTo>
                  <a:lnTo>
                    <a:pt x="576" y="160"/>
                  </a:lnTo>
                  <a:lnTo>
                    <a:pt x="560" y="126"/>
                  </a:lnTo>
                  <a:lnTo>
                    <a:pt x="593" y="71"/>
                  </a:lnTo>
                  <a:lnTo>
                    <a:pt x="675" y="50"/>
                  </a:lnTo>
                  <a:lnTo>
                    <a:pt x="654" y="14"/>
                  </a:lnTo>
                  <a:lnTo>
                    <a:pt x="813" y="59"/>
                  </a:lnTo>
                  <a:lnTo>
                    <a:pt x="779" y="152"/>
                  </a:lnTo>
                  <a:lnTo>
                    <a:pt x="937" y="248"/>
                  </a:lnTo>
                  <a:lnTo>
                    <a:pt x="976" y="211"/>
                  </a:lnTo>
                  <a:lnTo>
                    <a:pt x="993" y="49"/>
                  </a:lnTo>
                  <a:lnTo>
                    <a:pt x="1031" y="0"/>
                  </a:lnTo>
                  <a:lnTo>
                    <a:pt x="1064" y="124"/>
                  </a:lnTo>
                  <a:lnTo>
                    <a:pt x="1119" y="152"/>
                  </a:lnTo>
                  <a:lnTo>
                    <a:pt x="1155" y="295"/>
                  </a:lnTo>
                  <a:lnTo>
                    <a:pt x="1240" y="340"/>
                  </a:lnTo>
                  <a:lnTo>
                    <a:pt x="1271" y="420"/>
                  </a:lnTo>
                  <a:lnTo>
                    <a:pt x="1303" y="415"/>
                  </a:lnTo>
                  <a:lnTo>
                    <a:pt x="1310" y="458"/>
                  </a:lnTo>
                  <a:lnTo>
                    <a:pt x="1380" y="519"/>
                  </a:lnTo>
                  <a:lnTo>
                    <a:pt x="1403" y="630"/>
                  </a:lnTo>
                  <a:lnTo>
                    <a:pt x="1387" y="738"/>
                  </a:lnTo>
                  <a:lnTo>
                    <a:pt x="1325" y="831"/>
                  </a:lnTo>
                  <a:lnTo>
                    <a:pt x="1281" y="987"/>
                  </a:lnTo>
                  <a:lnTo>
                    <a:pt x="1201" y="1004"/>
                  </a:lnTo>
                  <a:lnTo>
                    <a:pt x="1153" y="1034"/>
                  </a:lnTo>
                  <a:lnTo>
                    <a:pt x="1156" y="1052"/>
                  </a:lnTo>
                  <a:lnTo>
                    <a:pt x="1106" y="999"/>
                  </a:lnTo>
                  <a:lnTo>
                    <a:pt x="1052" y="1037"/>
                  </a:lnTo>
                  <a:lnTo>
                    <a:pt x="986" y="1020"/>
                  </a:lnTo>
                  <a:lnTo>
                    <a:pt x="933" y="982"/>
                  </a:lnTo>
                  <a:lnTo>
                    <a:pt x="909" y="902"/>
                  </a:lnTo>
                  <a:lnTo>
                    <a:pt x="868" y="911"/>
                  </a:lnTo>
                  <a:lnTo>
                    <a:pt x="867" y="859"/>
                  </a:lnTo>
                  <a:lnTo>
                    <a:pt x="854" y="893"/>
                  </a:lnTo>
                  <a:lnTo>
                    <a:pt x="826" y="894"/>
                  </a:lnTo>
                  <a:lnTo>
                    <a:pt x="856" y="791"/>
                  </a:lnTo>
                  <a:lnTo>
                    <a:pt x="794" y="889"/>
                  </a:lnTo>
                  <a:lnTo>
                    <a:pt x="766" y="869"/>
                  </a:lnTo>
                  <a:lnTo>
                    <a:pt x="734" y="793"/>
                  </a:lnTo>
                  <a:lnTo>
                    <a:pt x="631" y="750"/>
                  </a:lnTo>
                  <a:lnTo>
                    <a:pt x="444" y="783"/>
                  </a:lnTo>
                  <a:lnTo>
                    <a:pt x="367" y="839"/>
                  </a:lnTo>
                  <a:lnTo>
                    <a:pt x="238" y="843"/>
                  </a:lnTo>
                  <a:lnTo>
                    <a:pt x="165" y="892"/>
                  </a:lnTo>
                  <a:lnTo>
                    <a:pt x="68" y="858"/>
                  </a:lnTo>
                  <a:lnTo>
                    <a:pt x="89" y="756"/>
                  </a:lnTo>
                  <a:lnTo>
                    <a:pt x="0" y="554"/>
                  </a:lnTo>
                  <a:close/>
                </a:path>
              </a:pathLst>
            </a:custGeom>
            <a:grpFill/>
            <a:ln w="3175" cap="rnd">
              <a:solidFill>
                <a:schemeClr val="bg1"/>
              </a:solidFill>
              <a:round/>
              <a:headEnd/>
              <a:tailEnd/>
            </a:ln>
          </p:spPr>
          <p:txBody>
            <a:bodyPr/>
            <a:lstStyle/>
            <a:p>
              <a:endParaRPr lang="en-US" dirty="0"/>
            </a:p>
          </p:txBody>
        </p:sp>
        <p:sp>
          <p:nvSpPr>
            <p:cNvPr id="19" name="Freeform 14"/>
            <p:cNvSpPr>
              <a:spLocks noChangeAspect="1"/>
            </p:cNvSpPr>
            <p:nvPr/>
          </p:nvSpPr>
          <p:spPr bwMode="gray">
            <a:xfrm>
              <a:off x="8217462" y="5699118"/>
              <a:ext cx="92075" cy="96837"/>
            </a:xfrm>
            <a:custGeom>
              <a:avLst/>
              <a:gdLst>
                <a:gd name="T0" fmla="*/ 0 w 122"/>
                <a:gd name="T1" fmla="*/ 13244021 h 119"/>
                <a:gd name="T2" fmla="*/ 1138862 w 122"/>
                <a:gd name="T3" fmla="*/ 0 h 119"/>
                <a:gd name="T4" fmla="*/ 35884344 w 122"/>
                <a:gd name="T5" fmla="*/ 11257621 h 119"/>
                <a:gd name="T6" fmla="*/ 62654773 w 122"/>
                <a:gd name="T7" fmla="*/ 1986400 h 119"/>
                <a:gd name="T8" fmla="*/ 69490210 w 122"/>
                <a:gd name="T9" fmla="*/ 21190433 h 119"/>
                <a:gd name="T10" fmla="*/ 69490210 w 122"/>
                <a:gd name="T11" fmla="*/ 44368079 h 119"/>
                <a:gd name="T12" fmla="*/ 42719026 w 122"/>
                <a:gd name="T13" fmla="*/ 78803347 h 119"/>
                <a:gd name="T14" fmla="*/ 25631567 w 122"/>
                <a:gd name="T15" fmla="*/ 76816947 h 119"/>
                <a:gd name="T16" fmla="*/ 0 w 122"/>
                <a:gd name="T17" fmla="*/ 13244021 h 1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
                <a:gd name="T28" fmla="*/ 0 h 119"/>
                <a:gd name="T29" fmla="*/ 122 w 122"/>
                <a:gd name="T30" fmla="*/ 119 h 1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 h="119">
                  <a:moveTo>
                    <a:pt x="0" y="20"/>
                  </a:moveTo>
                  <a:lnTo>
                    <a:pt x="2" y="0"/>
                  </a:lnTo>
                  <a:lnTo>
                    <a:pt x="63" y="17"/>
                  </a:lnTo>
                  <a:lnTo>
                    <a:pt x="110" y="3"/>
                  </a:lnTo>
                  <a:lnTo>
                    <a:pt x="122" y="32"/>
                  </a:lnTo>
                  <a:lnTo>
                    <a:pt x="122" y="67"/>
                  </a:lnTo>
                  <a:lnTo>
                    <a:pt x="75" y="119"/>
                  </a:lnTo>
                  <a:lnTo>
                    <a:pt x="45" y="116"/>
                  </a:lnTo>
                  <a:lnTo>
                    <a:pt x="0" y="20"/>
                  </a:lnTo>
                  <a:close/>
                </a:path>
              </a:pathLst>
            </a:custGeom>
            <a:grpFill/>
            <a:ln w="3175" cap="rnd">
              <a:solidFill>
                <a:schemeClr val="bg1"/>
              </a:solidFill>
              <a:round/>
              <a:headEnd/>
              <a:tailEnd/>
            </a:ln>
          </p:spPr>
          <p:txBody>
            <a:bodyPr/>
            <a:lstStyle/>
            <a:p>
              <a:endParaRPr lang="en-US" dirty="0"/>
            </a:p>
          </p:txBody>
        </p:sp>
        <p:sp>
          <p:nvSpPr>
            <p:cNvPr id="20" name="Freeform 15"/>
            <p:cNvSpPr>
              <a:spLocks noChangeAspect="1"/>
            </p:cNvSpPr>
            <p:nvPr/>
          </p:nvSpPr>
          <p:spPr bwMode="gray">
            <a:xfrm>
              <a:off x="4707503" y="2952746"/>
              <a:ext cx="200024" cy="84139"/>
            </a:xfrm>
            <a:custGeom>
              <a:avLst/>
              <a:gdLst>
                <a:gd name="T0" fmla="*/ 0 w 265"/>
                <a:gd name="T1" fmla="*/ 39464846 h 102"/>
                <a:gd name="T2" fmla="*/ 1708893 w 265"/>
                <a:gd name="T3" fmla="*/ 42867486 h 102"/>
                <a:gd name="T4" fmla="*/ 2848658 w 265"/>
                <a:gd name="T5" fmla="*/ 55114514 h 102"/>
                <a:gd name="T6" fmla="*/ 19371478 w 265"/>
                <a:gd name="T7" fmla="*/ 57836626 h 102"/>
                <a:gd name="T8" fmla="*/ 50136832 w 265"/>
                <a:gd name="T9" fmla="*/ 51032172 h 102"/>
                <a:gd name="T10" fmla="*/ 83181717 w 265"/>
                <a:gd name="T11" fmla="*/ 69403951 h 102"/>
                <a:gd name="T12" fmla="*/ 131040529 w 265"/>
                <a:gd name="T13" fmla="*/ 56475570 h 102"/>
                <a:gd name="T14" fmla="*/ 150981134 w 265"/>
                <a:gd name="T15" fmla="*/ 21773595 h 102"/>
                <a:gd name="T16" fmla="*/ 142435161 w 265"/>
                <a:gd name="T17" fmla="*/ 0 h 102"/>
                <a:gd name="T18" fmla="*/ 84321482 w 265"/>
                <a:gd name="T19" fmla="*/ 2041584 h 102"/>
                <a:gd name="T20" fmla="*/ 66089770 w 265"/>
                <a:gd name="T21" fmla="*/ 38103791 h 102"/>
                <a:gd name="T22" fmla="*/ 0 w 265"/>
                <a:gd name="T23" fmla="*/ 394648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102"/>
                <a:gd name="T38" fmla="*/ 265 w 265"/>
                <a:gd name="T39" fmla="*/ 102 h 1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102">
                  <a:moveTo>
                    <a:pt x="0" y="58"/>
                  </a:moveTo>
                  <a:lnTo>
                    <a:pt x="3" y="63"/>
                  </a:lnTo>
                  <a:lnTo>
                    <a:pt x="5" y="81"/>
                  </a:lnTo>
                  <a:lnTo>
                    <a:pt x="34" y="85"/>
                  </a:lnTo>
                  <a:lnTo>
                    <a:pt x="88" y="75"/>
                  </a:lnTo>
                  <a:lnTo>
                    <a:pt x="146" y="102"/>
                  </a:lnTo>
                  <a:lnTo>
                    <a:pt x="230" y="83"/>
                  </a:lnTo>
                  <a:lnTo>
                    <a:pt x="265" y="32"/>
                  </a:lnTo>
                  <a:lnTo>
                    <a:pt x="250" y="0"/>
                  </a:lnTo>
                  <a:lnTo>
                    <a:pt x="148" y="3"/>
                  </a:lnTo>
                  <a:lnTo>
                    <a:pt x="116" y="56"/>
                  </a:lnTo>
                  <a:lnTo>
                    <a:pt x="0" y="58"/>
                  </a:lnTo>
                  <a:close/>
                </a:path>
              </a:pathLst>
            </a:custGeom>
            <a:grpFill/>
            <a:ln w="3175" cap="rnd">
              <a:solidFill>
                <a:schemeClr val="bg1"/>
              </a:solidFill>
              <a:round/>
              <a:headEnd/>
              <a:tailEnd/>
            </a:ln>
          </p:spPr>
          <p:txBody>
            <a:bodyPr/>
            <a:lstStyle/>
            <a:p>
              <a:endParaRPr lang="en-US" dirty="0"/>
            </a:p>
          </p:txBody>
        </p:sp>
        <p:sp>
          <p:nvSpPr>
            <p:cNvPr id="21" name="Freeform 16"/>
            <p:cNvSpPr>
              <a:spLocks noChangeAspect="1"/>
            </p:cNvSpPr>
            <p:nvPr/>
          </p:nvSpPr>
          <p:spPr bwMode="gray">
            <a:xfrm>
              <a:off x="6741090" y="3692522"/>
              <a:ext cx="123826" cy="169863"/>
            </a:xfrm>
            <a:custGeom>
              <a:avLst/>
              <a:gdLst>
                <a:gd name="T0" fmla="*/ 0 w 166"/>
                <a:gd name="T1" fmla="*/ 41475432 h 206"/>
                <a:gd name="T2" fmla="*/ 12797239 w 166"/>
                <a:gd name="T3" fmla="*/ 56434096 h 206"/>
                <a:gd name="T4" fmla="*/ 20587771 w 166"/>
                <a:gd name="T5" fmla="*/ 121706840 h 206"/>
                <a:gd name="T6" fmla="*/ 43400663 w 166"/>
                <a:gd name="T7" fmla="*/ 117627654 h 206"/>
                <a:gd name="T8" fmla="*/ 56754368 w 166"/>
                <a:gd name="T9" fmla="*/ 89070880 h 206"/>
                <a:gd name="T10" fmla="*/ 73446873 w 166"/>
                <a:gd name="T11" fmla="*/ 95190071 h 206"/>
                <a:gd name="T12" fmla="*/ 84575459 w 166"/>
                <a:gd name="T13" fmla="*/ 140065237 h 206"/>
                <a:gd name="T14" fmla="*/ 92365245 w 166"/>
                <a:gd name="T15" fmla="*/ 114908197 h 206"/>
                <a:gd name="T16" fmla="*/ 82349592 w 166"/>
                <a:gd name="T17" fmla="*/ 69352754 h 206"/>
                <a:gd name="T18" fmla="*/ 73446873 w 166"/>
                <a:gd name="T19" fmla="*/ 86350598 h 206"/>
                <a:gd name="T20" fmla="*/ 61206101 w 166"/>
                <a:gd name="T21" fmla="*/ 63913015 h 206"/>
                <a:gd name="T22" fmla="*/ 83462526 w 166"/>
                <a:gd name="T23" fmla="*/ 36036518 h 206"/>
                <a:gd name="T24" fmla="*/ 40061863 w 166"/>
                <a:gd name="T25" fmla="*/ 31956508 h 206"/>
                <a:gd name="T26" fmla="*/ 12241519 w 166"/>
                <a:gd name="T27" fmla="*/ 0 h 206"/>
                <a:gd name="T28" fmla="*/ 3338799 w 166"/>
                <a:gd name="T29" fmla="*/ 17678121 h 206"/>
                <a:gd name="T30" fmla="*/ 13353706 w 166"/>
                <a:gd name="T31" fmla="*/ 31956508 h 206"/>
                <a:gd name="T32" fmla="*/ 0 w 166"/>
                <a:gd name="T33" fmla="*/ 41475432 h 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206"/>
                <a:gd name="T53" fmla="*/ 166 w 166"/>
                <a:gd name="T54" fmla="*/ 206 h 2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206">
                  <a:moveTo>
                    <a:pt x="0" y="61"/>
                  </a:moveTo>
                  <a:lnTo>
                    <a:pt x="23" y="83"/>
                  </a:lnTo>
                  <a:lnTo>
                    <a:pt x="37" y="179"/>
                  </a:lnTo>
                  <a:lnTo>
                    <a:pt x="78" y="173"/>
                  </a:lnTo>
                  <a:lnTo>
                    <a:pt x="102" y="131"/>
                  </a:lnTo>
                  <a:lnTo>
                    <a:pt x="132" y="140"/>
                  </a:lnTo>
                  <a:lnTo>
                    <a:pt x="152" y="206"/>
                  </a:lnTo>
                  <a:lnTo>
                    <a:pt x="166" y="169"/>
                  </a:lnTo>
                  <a:lnTo>
                    <a:pt x="148" y="102"/>
                  </a:lnTo>
                  <a:lnTo>
                    <a:pt x="132" y="127"/>
                  </a:lnTo>
                  <a:lnTo>
                    <a:pt x="110" y="94"/>
                  </a:lnTo>
                  <a:lnTo>
                    <a:pt x="150" y="53"/>
                  </a:lnTo>
                  <a:lnTo>
                    <a:pt x="72" y="47"/>
                  </a:lnTo>
                  <a:lnTo>
                    <a:pt x="22" y="0"/>
                  </a:lnTo>
                  <a:lnTo>
                    <a:pt x="6" y="26"/>
                  </a:lnTo>
                  <a:lnTo>
                    <a:pt x="24" y="47"/>
                  </a:lnTo>
                  <a:lnTo>
                    <a:pt x="0" y="61"/>
                  </a:lnTo>
                  <a:close/>
                </a:path>
              </a:pathLst>
            </a:custGeom>
            <a:grpFill/>
            <a:ln w="3175" cap="rnd">
              <a:solidFill>
                <a:schemeClr val="bg1"/>
              </a:solidFill>
              <a:round/>
              <a:headEnd/>
              <a:tailEnd/>
            </a:ln>
          </p:spPr>
          <p:txBody>
            <a:bodyPr/>
            <a:lstStyle/>
            <a:p>
              <a:endParaRPr lang="en-US" dirty="0"/>
            </a:p>
          </p:txBody>
        </p:sp>
        <p:sp>
          <p:nvSpPr>
            <p:cNvPr id="22" name="Freeform 17"/>
            <p:cNvSpPr>
              <a:spLocks noChangeAspect="1"/>
            </p:cNvSpPr>
            <p:nvPr/>
          </p:nvSpPr>
          <p:spPr bwMode="gray">
            <a:xfrm>
              <a:off x="4540816" y="2854321"/>
              <a:ext cx="82550" cy="66674"/>
            </a:xfrm>
            <a:custGeom>
              <a:avLst/>
              <a:gdLst>
                <a:gd name="T0" fmla="*/ 0 w 112"/>
                <a:gd name="T1" fmla="*/ 10163410 h 81"/>
                <a:gd name="T2" fmla="*/ 14124158 w 112"/>
                <a:gd name="T3" fmla="*/ 2710627 h 81"/>
                <a:gd name="T4" fmla="*/ 41286793 w 112"/>
                <a:gd name="T5" fmla="*/ 0 h 81"/>
                <a:gd name="T6" fmla="*/ 59757355 w 112"/>
                <a:gd name="T7" fmla="*/ 22359996 h 81"/>
                <a:gd name="T8" fmla="*/ 60843772 w 112"/>
                <a:gd name="T9" fmla="*/ 39299562 h 81"/>
                <a:gd name="T10" fmla="*/ 53781325 w 112"/>
                <a:gd name="T11" fmla="*/ 54883403 h 81"/>
                <a:gd name="T12" fmla="*/ 0 w 112"/>
                <a:gd name="T13" fmla="*/ 10163410 h 81"/>
                <a:gd name="T14" fmla="*/ 0 60000 65536"/>
                <a:gd name="T15" fmla="*/ 0 60000 65536"/>
                <a:gd name="T16" fmla="*/ 0 60000 65536"/>
                <a:gd name="T17" fmla="*/ 0 60000 65536"/>
                <a:gd name="T18" fmla="*/ 0 60000 65536"/>
                <a:gd name="T19" fmla="*/ 0 60000 65536"/>
                <a:gd name="T20" fmla="*/ 0 60000 65536"/>
                <a:gd name="T21" fmla="*/ 0 w 112"/>
                <a:gd name="T22" fmla="*/ 0 h 81"/>
                <a:gd name="T23" fmla="*/ 112 w 112"/>
                <a:gd name="T24" fmla="*/ 81 h 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1">
                  <a:moveTo>
                    <a:pt x="0" y="15"/>
                  </a:moveTo>
                  <a:lnTo>
                    <a:pt x="26" y="4"/>
                  </a:lnTo>
                  <a:lnTo>
                    <a:pt x="76" y="0"/>
                  </a:lnTo>
                  <a:lnTo>
                    <a:pt x="110" y="33"/>
                  </a:lnTo>
                  <a:lnTo>
                    <a:pt x="112" y="58"/>
                  </a:lnTo>
                  <a:lnTo>
                    <a:pt x="99" y="81"/>
                  </a:lnTo>
                  <a:lnTo>
                    <a:pt x="0" y="15"/>
                  </a:lnTo>
                  <a:close/>
                </a:path>
              </a:pathLst>
            </a:custGeom>
            <a:grpFill/>
            <a:ln w="3175" cap="rnd">
              <a:solidFill>
                <a:schemeClr val="bg1"/>
              </a:solidFill>
              <a:round/>
              <a:headEnd/>
              <a:tailEnd/>
            </a:ln>
          </p:spPr>
          <p:txBody>
            <a:bodyPr/>
            <a:lstStyle/>
            <a:p>
              <a:endParaRPr lang="en-US" dirty="0"/>
            </a:p>
          </p:txBody>
        </p:sp>
        <p:sp>
          <p:nvSpPr>
            <p:cNvPr id="23" name="Freeform 18"/>
            <p:cNvSpPr>
              <a:spLocks noChangeAspect="1"/>
            </p:cNvSpPr>
            <p:nvPr/>
          </p:nvSpPr>
          <p:spPr bwMode="gray">
            <a:xfrm>
              <a:off x="6768077" y="3638546"/>
              <a:ext cx="77787" cy="49213"/>
            </a:xfrm>
            <a:custGeom>
              <a:avLst/>
              <a:gdLst>
                <a:gd name="T0" fmla="*/ 0 w 105"/>
                <a:gd name="T1" fmla="*/ 25046915 h 59"/>
                <a:gd name="T2" fmla="*/ 7134920 w 105"/>
                <a:gd name="T3" fmla="*/ 41049481 h 59"/>
                <a:gd name="T4" fmla="*/ 57626832 w 105"/>
                <a:gd name="T5" fmla="*/ 34092097 h 59"/>
                <a:gd name="T6" fmla="*/ 54333849 w 105"/>
                <a:gd name="T7" fmla="*/ 11827802 h 59"/>
                <a:gd name="T8" fmla="*/ 18659990 w 105"/>
                <a:gd name="T9" fmla="*/ 0 h 59"/>
                <a:gd name="T10" fmla="*/ 0 w 105"/>
                <a:gd name="T11" fmla="*/ 25046915 h 59"/>
                <a:gd name="T12" fmla="*/ 0 60000 65536"/>
                <a:gd name="T13" fmla="*/ 0 60000 65536"/>
                <a:gd name="T14" fmla="*/ 0 60000 65536"/>
                <a:gd name="T15" fmla="*/ 0 60000 65536"/>
                <a:gd name="T16" fmla="*/ 0 60000 65536"/>
                <a:gd name="T17" fmla="*/ 0 60000 65536"/>
                <a:gd name="T18" fmla="*/ 0 w 105"/>
                <a:gd name="T19" fmla="*/ 0 h 59"/>
                <a:gd name="T20" fmla="*/ 105 w 105"/>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05" h="59">
                  <a:moveTo>
                    <a:pt x="0" y="36"/>
                  </a:moveTo>
                  <a:lnTo>
                    <a:pt x="13" y="59"/>
                  </a:lnTo>
                  <a:lnTo>
                    <a:pt x="105" y="49"/>
                  </a:lnTo>
                  <a:lnTo>
                    <a:pt x="99" y="17"/>
                  </a:lnTo>
                  <a:lnTo>
                    <a:pt x="34" y="0"/>
                  </a:lnTo>
                  <a:lnTo>
                    <a:pt x="0" y="36"/>
                  </a:lnTo>
                  <a:close/>
                </a:path>
              </a:pathLst>
            </a:custGeom>
            <a:grpFill/>
            <a:ln w="3175" cap="rnd">
              <a:solidFill>
                <a:schemeClr val="bg1"/>
              </a:solidFill>
              <a:round/>
              <a:headEnd/>
              <a:tailEnd/>
            </a:ln>
          </p:spPr>
          <p:txBody>
            <a:bodyPr/>
            <a:lstStyle/>
            <a:p>
              <a:endParaRPr lang="en-US" dirty="0"/>
            </a:p>
          </p:txBody>
        </p:sp>
        <p:sp>
          <p:nvSpPr>
            <p:cNvPr id="24" name="Freeform 19"/>
            <p:cNvSpPr>
              <a:spLocks noChangeAspect="1"/>
            </p:cNvSpPr>
            <p:nvPr/>
          </p:nvSpPr>
          <p:spPr bwMode="gray">
            <a:xfrm>
              <a:off x="2873372" y="4740269"/>
              <a:ext cx="311150" cy="392111"/>
            </a:xfrm>
            <a:custGeom>
              <a:avLst/>
              <a:gdLst>
                <a:gd name="T0" fmla="*/ 0 w 415"/>
                <a:gd name="T1" fmla="*/ 33267999 h 471"/>
                <a:gd name="T2" fmla="*/ 16864330 w 415"/>
                <a:gd name="T3" fmla="*/ 67921298 h 471"/>
                <a:gd name="T4" fmla="*/ 5059374 w 415"/>
                <a:gd name="T5" fmla="*/ 141387123 h 471"/>
                <a:gd name="T6" fmla="*/ 16864330 w 415"/>
                <a:gd name="T7" fmla="*/ 150397397 h 471"/>
                <a:gd name="T8" fmla="*/ 11242637 w 415"/>
                <a:gd name="T9" fmla="*/ 160793803 h 471"/>
                <a:gd name="T10" fmla="*/ 1124639 w 415"/>
                <a:gd name="T11" fmla="*/ 191288706 h 471"/>
                <a:gd name="T12" fmla="*/ 21361385 w 415"/>
                <a:gd name="T13" fmla="*/ 234952278 h 471"/>
                <a:gd name="T14" fmla="*/ 33728660 w 415"/>
                <a:gd name="T15" fmla="*/ 323666387 h 471"/>
                <a:gd name="T16" fmla="*/ 47219824 w 415"/>
                <a:gd name="T17" fmla="*/ 326438651 h 471"/>
                <a:gd name="T18" fmla="*/ 68018890 w 415"/>
                <a:gd name="T19" fmla="*/ 298716012 h 471"/>
                <a:gd name="T20" fmla="*/ 104557646 w 415"/>
                <a:gd name="T21" fmla="*/ 321586773 h 471"/>
                <a:gd name="T22" fmla="*/ 106243854 w 415"/>
                <a:gd name="T23" fmla="*/ 304953190 h 471"/>
                <a:gd name="T24" fmla="*/ 137723987 w 415"/>
                <a:gd name="T25" fmla="*/ 311191200 h 471"/>
                <a:gd name="T26" fmla="*/ 149528943 w 415"/>
                <a:gd name="T27" fmla="*/ 246734816 h 471"/>
                <a:gd name="T28" fmla="*/ 206866765 w 415"/>
                <a:gd name="T29" fmla="*/ 234952278 h 471"/>
                <a:gd name="T30" fmla="*/ 225979623 w 415"/>
                <a:gd name="T31" fmla="*/ 257131222 h 471"/>
                <a:gd name="T32" fmla="*/ 233287524 w 415"/>
                <a:gd name="T33" fmla="*/ 206536990 h 471"/>
                <a:gd name="T34" fmla="*/ 220358679 w 415"/>
                <a:gd name="T35" fmla="*/ 164258716 h 471"/>
                <a:gd name="T36" fmla="*/ 187754658 w 415"/>
                <a:gd name="T37" fmla="*/ 162179935 h 471"/>
                <a:gd name="T38" fmla="*/ 173701174 w 415"/>
                <a:gd name="T39" fmla="*/ 97723551 h 471"/>
                <a:gd name="T40" fmla="*/ 87131747 w 415"/>
                <a:gd name="T41" fmla="*/ 55446110 h 471"/>
                <a:gd name="T42" fmla="*/ 82072373 w 415"/>
                <a:gd name="T43" fmla="*/ 0 h 471"/>
                <a:gd name="T44" fmla="*/ 23609912 w 415"/>
                <a:gd name="T45" fmla="*/ 34654131 h 471"/>
                <a:gd name="T46" fmla="*/ 0 w 415"/>
                <a:gd name="T47" fmla="*/ 33267999 h 4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5"/>
                <a:gd name="T73" fmla="*/ 0 h 471"/>
                <a:gd name="T74" fmla="*/ 415 w 415"/>
                <a:gd name="T75" fmla="*/ 471 h 4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5" h="471">
                  <a:moveTo>
                    <a:pt x="0" y="48"/>
                  </a:moveTo>
                  <a:lnTo>
                    <a:pt x="30" y="98"/>
                  </a:lnTo>
                  <a:lnTo>
                    <a:pt x="9" y="204"/>
                  </a:lnTo>
                  <a:lnTo>
                    <a:pt x="30" y="217"/>
                  </a:lnTo>
                  <a:lnTo>
                    <a:pt x="20" y="232"/>
                  </a:lnTo>
                  <a:lnTo>
                    <a:pt x="2" y="276"/>
                  </a:lnTo>
                  <a:lnTo>
                    <a:pt x="38" y="339"/>
                  </a:lnTo>
                  <a:lnTo>
                    <a:pt x="60" y="467"/>
                  </a:lnTo>
                  <a:lnTo>
                    <a:pt x="84" y="471"/>
                  </a:lnTo>
                  <a:lnTo>
                    <a:pt x="121" y="431"/>
                  </a:lnTo>
                  <a:lnTo>
                    <a:pt x="186" y="464"/>
                  </a:lnTo>
                  <a:lnTo>
                    <a:pt x="189" y="440"/>
                  </a:lnTo>
                  <a:lnTo>
                    <a:pt x="245" y="449"/>
                  </a:lnTo>
                  <a:lnTo>
                    <a:pt x="266" y="356"/>
                  </a:lnTo>
                  <a:lnTo>
                    <a:pt x="368" y="339"/>
                  </a:lnTo>
                  <a:lnTo>
                    <a:pt x="402" y="371"/>
                  </a:lnTo>
                  <a:lnTo>
                    <a:pt x="415" y="298"/>
                  </a:lnTo>
                  <a:lnTo>
                    <a:pt x="392" y="237"/>
                  </a:lnTo>
                  <a:lnTo>
                    <a:pt x="334" y="234"/>
                  </a:lnTo>
                  <a:lnTo>
                    <a:pt x="309" y="141"/>
                  </a:lnTo>
                  <a:lnTo>
                    <a:pt x="155" y="80"/>
                  </a:lnTo>
                  <a:lnTo>
                    <a:pt x="146" y="0"/>
                  </a:lnTo>
                  <a:lnTo>
                    <a:pt x="42" y="50"/>
                  </a:lnTo>
                  <a:lnTo>
                    <a:pt x="0" y="48"/>
                  </a:lnTo>
                  <a:close/>
                </a:path>
              </a:pathLst>
            </a:custGeom>
            <a:grpFill/>
            <a:ln w="3175" cap="rnd">
              <a:solidFill>
                <a:schemeClr val="bg1"/>
              </a:solidFill>
              <a:round/>
              <a:headEnd/>
              <a:tailEnd/>
            </a:ln>
          </p:spPr>
          <p:txBody>
            <a:bodyPr/>
            <a:lstStyle/>
            <a:p>
              <a:endParaRPr lang="en-US" dirty="0"/>
            </a:p>
          </p:txBody>
        </p:sp>
        <p:sp>
          <p:nvSpPr>
            <p:cNvPr id="25" name="Freeform 20"/>
            <p:cNvSpPr>
              <a:spLocks noChangeAspect="1"/>
            </p:cNvSpPr>
            <p:nvPr/>
          </p:nvSpPr>
          <p:spPr bwMode="gray">
            <a:xfrm>
              <a:off x="2768595" y="4319581"/>
              <a:ext cx="1006473" cy="1149348"/>
            </a:xfrm>
            <a:custGeom>
              <a:avLst/>
              <a:gdLst>
                <a:gd name="T0" fmla="*/ 16576361 w 1354"/>
                <a:gd name="T1" fmla="*/ 346206808 h 1384"/>
                <a:gd name="T2" fmla="*/ 62990171 w 1354"/>
                <a:gd name="T3" fmla="*/ 344138144 h 1384"/>
                <a:gd name="T4" fmla="*/ 80119573 w 1354"/>
                <a:gd name="T5" fmla="*/ 384138680 h 1384"/>
                <a:gd name="T6" fmla="*/ 160790700 w 1354"/>
                <a:gd name="T7" fmla="*/ 351035075 h 1384"/>
                <a:gd name="T8" fmla="*/ 250856089 w 1354"/>
                <a:gd name="T9" fmla="*/ 448276396 h 1384"/>
                <a:gd name="T10" fmla="*/ 296717601 w 1354"/>
                <a:gd name="T11" fmla="*/ 514483607 h 1384"/>
                <a:gd name="T12" fmla="*/ 302242807 w 1354"/>
                <a:gd name="T13" fmla="*/ 606897492 h 1384"/>
                <a:gd name="T14" fmla="*/ 346998981 w 1354"/>
                <a:gd name="T15" fmla="*/ 663449000 h 1384"/>
                <a:gd name="T16" fmla="*/ 371863522 w 1354"/>
                <a:gd name="T17" fmla="*/ 702069319 h 1384"/>
                <a:gd name="T18" fmla="*/ 384020016 w 1354"/>
                <a:gd name="T19" fmla="*/ 745517905 h 1384"/>
                <a:gd name="T20" fmla="*/ 311636326 w 1354"/>
                <a:gd name="T21" fmla="*/ 862759079 h 1384"/>
                <a:gd name="T22" fmla="*/ 384020016 w 1354"/>
                <a:gd name="T23" fmla="*/ 907587051 h 1384"/>
                <a:gd name="T24" fmla="*/ 390650560 w 1354"/>
                <a:gd name="T25" fmla="*/ 954483687 h 1384"/>
                <a:gd name="T26" fmla="*/ 487898048 w 1354"/>
                <a:gd name="T27" fmla="*/ 740690469 h 1384"/>
                <a:gd name="T28" fmla="*/ 607248589 w 1354"/>
                <a:gd name="T29" fmla="*/ 675862645 h 1384"/>
                <a:gd name="T30" fmla="*/ 663608216 w 1354"/>
                <a:gd name="T31" fmla="*/ 544138332 h 1384"/>
                <a:gd name="T32" fmla="*/ 741517111 w 1354"/>
                <a:gd name="T33" fmla="*/ 336551936 h 1384"/>
                <a:gd name="T34" fmla="*/ 736544203 w 1354"/>
                <a:gd name="T35" fmla="*/ 248276209 h 1384"/>
                <a:gd name="T36" fmla="*/ 658635307 w 1354"/>
                <a:gd name="T37" fmla="*/ 196552137 h 1384"/>
                <a:gd name="T38" fmla="*/ 555861127 w 1354"/>
                <a:gd name="T39" fmla="*/ 158621096 h 1384"/>
                <a:gd name="T40" fmla="*/ 496186228 w 1354"/>
                <a:gd name="T41" fmla="*/ 139310521 h 1384"/>
                <a:gd name="T42" fmla="*/ 469664051 w 1354"/>
                <a:gd name="T43" fmla="*/ 166207304 h 1384"/>
                <a:gd name="T44" fmla="*/ 446457146 w 1354"/>
                <a:gd name="T45" fmla="*/ 164827918 h 1384"/>
                <a:gd name="T46" fmla="*/ 460271276 w 1354"/>
                <a:gd name="T47" fmla="*/ 86207063 h 1384"/>
                <a:gd name="T48" fmla="*/ 400043336 w 1354"/>
                <a:gd name="T49" fmla="*/ 73793419 h 1384"/>
                <a:gd name="T50" fmla="*/ 333185595 w 1354"/>
                <a:gd name="T51" fmla="*/ 77241469 h 1384"/>
                <a:gd name="T52" fmla="*/ 268537788 w 1354"/>
                <a:gd name="T53" fmla="*/ 62758330 h 1384"/>
                <a:gd name="T54" fmla="*/ 254723658 w 1354"/>
                <a:gd name="T55" fmla="*/ 0 h 1384"/>
                <a:gd name="T56" fmla="*/ 174604829 w 1354"/>
                <a:gd name="T57" fmla="*/ 20689961 h 1384"/>
                <a:gd name="T58" fmla="*/ 202231602 w 1354"/>
                <a:gd name="T59" fmla="*/ 71034647 h 1384"/>
                <a:gd name="T60" fmla="*/ 133716225 w 1354"/>
                <a:gd name="T61" fmla="*/ 92413885 h 1384"/>
                <a:gd name="T62" fmla="*/ 77356598 w 1354"/>
                <a:gd name="T63" fmla="*/ 84827677 h 1384"/>
                <a:gd name="T64" fmla="*/ 72935987 w 1354"/>
                <a:gd name="T65" fmla="*/ 111034352 h 1384"/>
                <a:gd name="T66" fmla="*/ 75146664 w 1354"/>
                <a:gd name="T67" fmla="*/ 222069534 h 1384"/>
                <a:gd name="T68" fmla="*/ 0 w 1354"/>
                <a:gd name="T69" fmla="*/ 302068945 h 13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54"/>
                <a:gd name="T106" fmla="*/ 0 h 1384"/>
                <a:gd name="T107" fmla="*/ 1354 w 1354"/>
                <a:gd name="T108" fmla="*/ 1384 h 13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54" h="1384">
                  <a:moveTo>
                    <a:pt x="0" y="438"/>
                  </a:moveTo>
                  <a:lnTo>
                    <a:pt x="30" y="502"/>
                  </a:lnTo>
                  <a:lnTo>
                    <a:pt x="77" y="524"/>
                  </a:lnTo>
                  <a:lnTo>
                    <a:pt x="114" y="499"/>
                  </a:lnTo>
                  <a:lnTo>
                    <a:pt x="114" y="557"/>
                  </a:lnTo>
                  <a:lnTo>
                    <a:pt x="145" y="557"/>
                  </a:lnTo>
                  <a:lnTo>
                    <a:pt x="187" y="559"/>
                  </a:lnTo>
                  <a:lnTo>
                    <a:pt x="291" y="509"/>
                  </a:lnTo>
                  <a:lnTo>
                    <a:pt x="300" y="589"/>
                  </a:lnTo>
                  <a:lnTo>
                    <a:pt x="454" y="650"/>
                  </a:lnTo>
                  <a:lnTo>
                    <a:pt x="479" y="743"/>
                  </a:lnTo>
                  <a:lnTo>
                    <a:pt x="537" y="746"/>
                  </a:lnTo>
                  <a:lnTo>
                    <a:pt x="560" y="807"/>
                  </a:lnTo>
                  <a:lnTo>
                    <a:pt x="547" y="880"/>
                  </a:lnTo>
                  <a:lnTo>
                    <a:pt x="556" y="949"/>
                  </a:lnTo>
                  <a:lnTo>
                    <a:pt x="628" y="962"/>
                  </a:lnTo>
                  <a:lnTo>
                    <a:pt x="638" y="1009"/>
                  </a:lnTo>
                  <a:lnTo>
                    <a:pt x="673" y="1018"/>
                  </a:lnTo>
                  <a:lnTo>
                    <a:pt x="667" y="1080"/>
                  </a:lnTo>
                  <a:lnTo>
                    <a:pt x="695" y="1081"/>
                  </a:lnTo>
                  <a:lnTo>
                    <a:pt x="700" y="1134"/>
                  </a:lnTo>
                  <a:lnTo>
                    <a:pt x="564" y="1251"/>
                  </a:lnTo>
                  <a:lnTo>
                    <a:pt x="590" y="1244"/>
                  </a:lnTo>
                  <a:lnTo>
                    <a:pt x="695" y="1316"/>
                  </a:lnTo>
                  <a:lnTo>
                    <a:pt x="716" y="1347"/>
                  </a:lnTo>
                  <a:lnTo>
                    <a:pt x="707" y="1384"/>
                  </a:lnTo>
                  <a:lnTo>
                    <a:pt x="874" y="1178"/>
                  </a:lnTo>
                  <a:lnTo>
                    <a:pt x="883" y="1074"/>
                  </a:lnTo>
                  <a:lnTo>
                    <a:pt x="1017" y="980"/>
                  </a:lnTo>
                  <a:lnTo>
                    <a:pt x="1099" y="980"/>
                  </a:lnTo>
                  <a:lnTo>
                    <a:pt x="1133" y="947"/>
                  </a:lnTo>
                  <a:lnTo>
                    <a:pt x="1201" y="789"/>
                  </a:lnTo>
                  <a:lnTo>
                    <a:pt x="1210" y="635"/>
                  </a:lnTo>
                  <a:lnTo>
                    <a:pt x="1342" y="488"/>
                  </a:lnTo>
                  <a:lnTo>
                    <a:pt x="1354" y="423"/>
                  </a:lnTo>
                  <a:lnTo>
                    <a:pt x="1333" y="360"/>
                  </a:lnTo>
                  <a:lnTo>
                    <a:pt x="1280" y="351"/>
                  </a:lnTo>
                  <a:lnTo>
                    <a:pt x="1192" y="285"/>
                  </a:lnTo>
                  <a:lnTo>
                    <a:pt x="1022" y="271"/>
                  </a:lnTo>
                  <a:lnTo>
                    <a:pt x="1006" y="230"/>
                  </a:lnTo>
                  <a:lnTo>
                    <a:pt x="929" y="201"/>
                  </a:lnTo>
                  <a:lnTo>
                    <a:pt x="898" y="202"/>
                  </a:lnTo>
                  <a:lnTo>
                    <a:pt x="852" y="262"/>
                  </a:lnTo>
                  <a:lnTo>
                    <a:pt x="850" y="241"/>
                  </a:lnTo>
                  <a:lnTo>
                    <a:pt x="777" y="251"/>
                  </a:lnTo>
                  <a:lnTo>
                    <a:pt x="808" y="239"/>
                  </a:lnTo>
                  <a:lnTo>
                    <a:pt x="779" y="192"/>
                  </a:lnTo>
                  <a:lnTo>
                    <a:pt x="833" y="125"/>
                  </a:lnTo>
                  <a:lnTo>
                    <a:pt x="776" y="39"/>
                  </a:lnTo>
                  <a:lnTo>
                    <a:pt x="724" y="107"/>
                  </a:lnTo>
                  <a:lnTo>
                    <a:pt x="675" y="102"/>
                  </a:lnTo>
                  <a:lnTo>
                    <a:pt x="603" y="112"/>
                  </a:lnTo>
                  <a:lnTo>
                    <a:pt x="504" y="126"/>
                  </a:lnTo>
                  <a:lnTo>
                    <a:pt x="486" y="91"/>
                  </a:lnTo>
                  <a:lnTo>
                    <a:pt x="493" y="25"/>
                  </a:lnTo>
                  <a:lnTo>
                    <a:pt x="461" y="0"/>
                  </a:lnTo>
                  <a:lnTo>
                    <a:pt x="376" y="42"/>
                  </a:lnTo>
                  <a:lnTo>
                    <a:pt x="316" y="30"/>
                  </a:lnTo>
                  <a:lnTo>
                    <a:pt x="333" y="95"/>
                  </a:lnTo>
                  <a:lnTo>
                    <a:pt x="366" y="103"/>
                  </a:lnTo>
                  <a:lnTo>
                    <a:pt x="283" y="151"/>
                  </a:lnTo>
                  <a:lnTo>
                    <a:pt x="242" y="134"/>
                  </a:lnTo>
                  <a:lnTo>
                    <a:pt x="223" y="109"/>
                  </a:lnTo>
                  <a:lnTo>
                    <a:pt x="140" y="123"/>
                  </a:lnTo>
                  <a:lnTo>
                    <a:pt x="165" y="158"/>
                  </a:lnTo>
                  <a:lnTo>
                    <a:pt x="132" y="161"/>
                  </a:lnTo>
                  <a:lnTo>
                    <a:pt x="152" y="222"/>
                  </a:lnTo>
                  <a:lnTo>
                    <a:pt x="136" y="322"/>
                  </a:lnTo>
                  <a:lnTo>
                    <a:pt x="48" y="357"/>
                  </a:lnTo>
                  <a:lnTo>
                    <a:pt x="0" y="438"/>
                  </a:lnTo>
                  <a:close/>
                </a:path>
              </a:pathLst>
            </a:custGeom>
            <a:grpFill/>
            <a:ln w="3175" cap="rnd">
              <a:solidFill>
                <a:schemeClr val="bg1"/>
              </a:solidFill>
              <a:round/>
              <a:headEnd/>
              <a:tailEnd/>
            </a:ln>
          </p:spPr>
          <p:txBody>
            <a:bodyPr/>
            <a:lstStyle/>
            <a:p>
              <a:endParaRPr lang="en-US" dirty="0"/>
            </a:p>
          </p:txBody>
        </p:sp>
        <p:sp>
          <p:nvSpPr>
            <p:cNvPr id="26" name="Freeform 21"/>
            <p:cNvSpPr>
              <a:spLocks noChangeAspect="1"/>
            </p:cNvSpPr>
            <p:nvPr/>
          </p:nvSpPr>
          <p:spPr bwMode="gray">
            <a:xfrm>
              <a:off x="2365371" y="3932234"/>
              <a:ext cx="25401" cy="76201"/>
            </a:xfrm>
            <a:custGeom>
              <a:avLst/>
              <a:gdLst>
                <a:gd name="T0" fmla="*/ 0 w 28"/>
                <a:gd name="T1" fmla="*/ 13720141 h 92"/>
                <a:gd name="T2" fmla="*/ 9052379 w 28"/>
                <a:gd name="T3" fmla="*/ 63113478 h 92"/>
                <a:gd name="T4" fmla="*/ 23041429 w 28"/>
                <a:gd name="T5" fmla="*/ 0 h 92"/>
                <a:gd name="T6" fmla="*/ 0 w 28"/>
                <a:gd name="T7" fmla="*/ 13720141 h 92"/>
                <a:gd name="T8" fmla="*/ 0 60000 65536"/>
                <a:gd name="T9" fmla="*/ 0 60000 65536"/>
                <a:gd name="T10" fmla="*/ 0 60000 65536"/>
                <a:gd name="T11" fmla="*/ 0 60000 65536"/>
                <a:gd name="T12" fmla="*/ 0 w 28"/>
                <a:gd name="T13" fmla="*/ 0 h 92"/>
                <a:gd name="T14" fmla="*/ 28 w 28"/>
                <a:gd name="T15" fmla="*/ 92 h 92"/>
              </a:gdLst>
              <a:ahLst/>
              <a:cxnLst>
                <a:cxn ang="T8">
                  <a:pos x="T0" y="T1"/>
                </a:cxn>
                <a:cxn ang="T9">
                  <a:pos x="T2" y="T3"/>
                </a:cxn>
                <a:cxn ang="T10">
                  <a:pos x="T4" y="T5"/>
                </a:cxn>
                <a:cxn ang="T11">
                  <a:pos x="T6" y="T7"/>
                </a:cxn>
              </a:cxnLst>
              <a:rect l="T12" t="T13" r="T14" b="T15"/>
              <a:pathLst>
                <a:path w="28" h="92">
                  <a:moveTo>
                    <a:pt x="0" y="20"/>
                  </a:moveTo>
                  <a:lnTo>
                    <a:pt x="11" y="92"/>
                  </a:lnTo>
                  <a:lnTo>
                    <a:pt x="28" y="0"/>
                  </a:lnTo>
                  <a:lnTo>
                    <a:pt x="0" y="20"/>
                  </a:lnTo>
                  <a:close/>
                </a:path>
              </a:pathLst>
            </a:custGeom>
            <a:grpFill/>
            <a:ln w="3175" cap="rnd">
              <a:solidFill>
                <a:schemeClr val="bg1"/>
              </a:solidFill>
              <a:round/>
              <a:headEnd/>
              <a:tailEnd/>
            </a:ln>
          </p:spPr>
          <p:txBody>
            <a:bodyPr/>
            <a:lstStyle/>
            <a:p>
              <a:endParaRPr lang="en-US" dirty="0"/>
            </a:p>
          </p:txBody>
        </p:sp>
        <p:sp>
          <p:nvSpPr>
            <p:cNvPr id="27" name="Freeform 22"/>
            <p:cNvSpPr>
              <a:spLocks noChangeAspect="1"/>
            </p:cNvSpPr>
            <p:nvPr/>
          </p:nvSpPr>
          <p:spPr bwMode="gray">
            <a:xfrm>
              <a:off x="5045640" y="3117846"/>
              <a:ext cx="161926" cy="101600"/>
            </a:xfrm>
            <a:custGeom>
              <a:avLst/>
              <a:gdLst>
                <a:gd name="T0" fmla="*/ 0 w 216"/>
                <a:gd name="T1" fmla="*/ 58256774 h 122"/>
                <a:gd name="T2" fmla="*/ 6743876 w 216"/>
                <a:gd name="T3" fmla="*/ 0 h 122"/>
                <a:gd name="T4" fmla="*/ 121387526 w 216"/>
                <a:gd name="T5" fmla="*/ 13177187 h 122"/>
                <a:gd name="T6" fmla="*/ 100032167 w 216"/>
                <a:gd name="T7" fmla="*/ 48547311 h 122"/>
                <a:gd name="T8" fmla="*/ 109024252 w 216"/>
                <a:gd name="T9" fmla="*/ 67272525 h 122"/>
                <a:gd name="T10" fmla="*/ 78115319 w 216"/>
                <a:gd name="T11" fmla="*/ 70046538 h 122"/>
                <a:gd name="T12" fmla="*/ 59569659 w 216"/>
                <a:gd name="T13" fmla="*/ 84611148 h 122"/>
                <a:gd name="T14" fmla="*/ 11801784 w 216"/>
                <a:gd name="T15" fmla="*/ 83223725 h 122"/>
                <a:gd name="T16" fmla="*/ 0 w 216"/>
                <a:gd name="T17" fmla="*/ 58256774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
                <a:gd name="T28" fmla="*/ 0 h 122"/>
                <a:gd name="T29" fmla="*/ 216 w 216"/>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 h="122">
                  <a:moveTo>
                    <a:pt x="0" y="84"/>
                  </a:moveTo>
                  <a:lnTo>
                    <a:pt x="12" y="0"/>
                  </a:lnTo>
                  <a:lnTo>
                    <a:pt x="216" y="19"/>
                  </a:lnTo>
                  <a:lnTo>
                    <a:pt x="178" y="70"/>
                  </a:lnTo>
                  <a:lnTo>
                    <a:pt x="194" y="97"/>
                  </a:lnTo>
                  <a:lnTo>
                    <a:pt x="139" y="101"/>
                  </a:lnTo>
                  <a:lnTo>
                    <a:pt x="106" y="122"/>
                  </a:lnTo>
                  <a:lnTo>
                    <a:pt x="21" y="120"/>
                  </a:lnTo>
                  <a:lnTo>
                    <a:pt x="0" y="84"/>
                  </a:lnTo>
                  <a:close/>
                </a:path>
              </a:pathLst>
            </a:custGeom>
            <a:grpFill/>
            <a:ln w="3175" cap="rnd">
              <a:solidFill>
                <a:schemeClr val="bg1"/>
              </a:solidFill>
              <a:round/>
              <a:headEnd/>
              <a:tailEnd/>
            </a:ln>
          </p:spPr>
          <p:txBody>
            <a:bodyPr/>
            <a:lstStyle/>
            <a:p>
              <a:endParaRPr lang="en-US" dirty="0"/>
            </a:p>
          </p:txBody>
        </p:sp>
        <p:sp>
          <p:nvSpPr>
            <p:cNvPr id="28" name="Freeform 23"/>
            <p:cNvSpPr>
              <a:spLocks noChangeAspect="1"/>
            </p:cNvSpPr>
            <p:nvPr/>
          </p:nvSpPr>
          <p:spPr bwMode="gray">
            <a:xfrm>
              <a:off x="6856977" y="3643309"/>
              <a:ext cx="231774" cy="534986"/>
            </a:xfrm>
            <a:custGeom>
              <a:avLst/>
              <a:gdLst>
                <a:gd name="T0" fmla="*/ 0 w 313"/>
                <a:gd name="T1" fmla="*/ 182877497 h 644"/>
                <a:gd name="T2" fmla="*/ 7676714 w 313"/>
                <a:gd name="T3" fmla="*/ 157343498 h 644"/>
                <a:gd name="T4" fmla="*/ 57574983 w 313"/>
                <a:gd name="T5" fmla="*/ 41406665 h 644"/>
                <a:gd name="T6" fmla="*/ 91023152 w 313"/>
                <a:gd name="T7" fmla="*/ 25533999 h 644"/>
                <a:gd name="T8" fmla="*/ 99248573 w 313"/>
                <a:gd name="T9" fmla="*/ 0 h 644"/>
                <a:gd name="T10" fmla="*/ 122826681 w 313"/>
                <a:gd name="T11" fmla="*/ 14492000 h 644"/>
                <a:gd name="T12" fmla="*/ 123374647 w 313"/>
                <a:gd name="T13" fmla="*/ 37265500 h 644"/>
                <a:gd name="T14" fmla="*/ 102538593 w 313"/>
                <a:gd name="T15" fmla="*/ 108346498 h 644"/>
                <a:gd name="T16" fmla="*/ 124471320 w 313"/>
                <a:gd name="T17" fmla="*/ 102135166 h 644"/>
                <a:gd name="T18" fmla="*/ 135438054 w 313"/>
                <a:gd name="T19" fmla="*/ 151132997 h 644"/>
                <a:gd name="T20" fmla="*/ 171628277 w 313"/>
                <a:gd name="T21" fmla="*/ 164245163 h 644"/>
                <a:gd name="T22" fmla="*/ 153533536 w 313"/>
                <a:gd name="T23" fmla="*/ 187018662 h 644"/>
                <a:gd name="T24" fmla="*/ 112956620 w 313"/>
                <a:gd name="T25" fmla="*/ 216692995 h 644"/>
                <a:gd name="T26" fmla="*/ 102538593 w 313"/>
                <a:gd name="T27" fmla="*/ 244986663 h 644"/>
                <a:gd name="T28" fmla="*/ 124471320 w 313"/>
                <a:gd name="T29" fmla="*/ 298815161 h 644"/>
                <a:gd name="T30" fmla="*/ 115697933 w 313"/>
                <a:gd name="T31" fmla="*/ 330559662 h 644"/>
                <a:gd name="T32" fmla="*/ 142566802 w 313"/>
                <a:gd name="T33" fmla="*/ 400950327 h 644"/>
                <a:gd name="T34" fmla="*/ 123374647 w 313"/>
                <a:gd name="T35" fmla="*/ 444427159 h 644"/>
                <a:gd name="T36" fmla="*/ 103635266 w 313"/>
                <a:gd name="T37" fmla="*/ 292603829 h 644"/>
                <a:gd name="T38" fmla="*/ 87185165 w 313"/>
                <a:gd name="T39" fmla="*/ 268450495 h 644"/>
                <a:gd name="T40" fmla="*/ 59768330 w 313"/>
                <a:gd name="T41" fmla="*/ 309166827 h 644"/>
                <a:gd name="T42" fmla="*/ 38931536 w 313"/>
                <a:gd name="T43" fmla="*/ 300885328 h 644"/>
                <a:gd name="T44" fmla="*/ 42221556 w 313"/>
                <a:gd name="T45" fmla="*/ 245676996 h 644"/>
                <a:gd name="T46" fmla="*/ 0 w 313"/>
                <a:gd name="T47" fmla="*/ 182877497 h 6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3"/>
                <a:gd name="T73" fmla="*/ 0 h 644"/>
                <a:gd name="T74" fmla="*/ 313 w 313"/>
                <a:gd name="T75" fmla="*/ 644 h 6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3" h="644">
                  <a:moveTo>
                    <a:pt x="0" y="265"/>
                  </a:moveTo>
                  <a:lnTo>
                    <a:pt x="14" y="228"/>
                  </a:lnTo>
                  <a:lnTo>
                    <a:pt x="105" y="60"/>
                  </a:lnTo>
                  <a:lnTo>
                    <a:pt x="166" y="37"/>
                  </a:lnTo>
                  <a:lnTo>
                    <a:pt x="181" y="0"/>
                  </a:lnTo>
                  <a:lnTo>
                    <a:pt x="224" y="21"/>
                  </a:lnTo>
                  <a:lnTo>
                    <a:pt x="225" y="54"/>
                  </a:lnTo>
                  <a:lnTo>
                    <a:pt x="187" y="157"/>
                  </a:lnTo>
                  <a:lnTo>
                    <a:pt x="227" y="148"/>
                  </a:lnTo>
                  <a:lnTo>
                    <a:pt x="247" y="219"/>
                  </a:lnTo>
                  <a:lnTo>
                    <a:pt x="313" y="238"/>
                  </a:lnTo>
                  <a:lnTo>
                    <a:pt x="280" y="271"/>
                  </a:lnTo>
                  <a:lnTo>
                    <a:pt x="206" y="314"/>
                  </a:lnTo>
                  <a:lnTo>
                    <a:pt x="187" y="355"/>
                  </a:lnTo>
                  <a:lnTo>
                    <a:pt x="227" y="433"/>
                  </a:lnTo>
                  <a:lnTo>
                    <a:pt x="211" y="479"/>
                  </a:lnTo>
                  <a:lnTo>
                    <a:pt x="260" y="581"/>
                  </a:lnTo>
                  <a:lnTo>
                    <a:pt x="225" y="644"/>
                  </a:lnTo>
                  <a:lnTo>
                    <a:pt x="189" y="424"/>
                  </a:lnTo>
                  <a:lnTo>
                    <a:pt x="159" y="389"/>
                  </a:lnTo>
                  <a:lnTo>
                    <a:pt x="109" y="448"/>
                  </a:lnTo>
                  <a:lnTo>
                    <a:pt x="71" y="436"/>
                  </a:lnTo>
                  <a:lnTo>
                    <a:pt x="77" y="356"/>
                  </a:lnTo>
                  <a:lnTo>
                    <a:pt x="0" y="265"/>
                  </a:lnTo>
                  <a:close/>
                </a:path>
              </a:pathLst>
            </a:custGeom>
            <a:grpFill/>
            <a:ln w="3175" cap="rnd">
              <a:solidFill>
                <a:schemeClr val="bg1"/>
              </a:solidFill>
              <a:round/>
              <a:headEnd/>
              <a:tailEnd/>
            </a:ln>
          </p:spPr>
          <p:txBody>
            <a:bodyPr/>
            <a:lstStyle/>
            <a:p>
              <a:endParaRPr lang="en-US" dirty="0"/>
            </a:p>
          </p:txBody>
        </p:sp>
        <p:sp>
          <p:nvSpPr>
            <p:cNvPr id="29" name="Freeform 24"/>
            <p:cNvSpPr>
              <a:spLocks noChangeAspect="1"/>
            </p:cNvSpPr>
            <p:nvPr/>
          </p:nvSpPr>
          <p:spPr bwMode="gray">
            <a:xfrm>
              <a:off x="7122088" y="4046532"/>
              <a:ext cx="130175" cy="122236"/>
            </a:xfrm>
            <a:custGeom>
              <a:avLst/>
              <a:gdLst>
                <a:gd name="T0" fmla="*/ 0 w 174"/>
                <a:gd name="T1" fmla="*/ 20190435 h 149"/>
                <a:gd name="T2" fmla="*/ 7276334 w 174"/>
                <a:gd name="T3" fmla="*/ 69995039 h 149"/>
                <a:gd name="T4" fmla="*/ 20149444 w 174"/>
                <a:gd name="T5" fmla="*/ 96243179 h 149"/>
                <a:gd name="T6" fmla="*/ 39178934 w 174"/>
                <a:gd name="T7" fmla="*/ 100281102 h 149"/>
                <a:gd name="T8" fmla="*/ 97388107 w 174"/>
                <a:gd name="T9" fmla="*/ 53168993 h 149"/>
                <a:gd name="T10" fmla="*/ 95148947 w 174"/>
                <a:gd name="T11" fmla="*/ 0 h 149"/>
                <a:gd name="T12" fmla="*/ 50932839 w 174"/>
                <a:gd name="T13" fmla="*/ 8076666 h 149"/>
                <a:gd name="T14" fmla="*/ 13432713 w 174"/>
                <a:gd name="T15" fmla="*/ 6056884 h 149"/>
                <a:gd name="T16" fmla="*/ 0 w 174"/>
                <a:gd name="T17" fmla="*/ 20190435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4"/>
                <a:gd name="T28" fmla="*/ 0 h 149"/>
                <a:gd name="T29" fmla="*/ 174 w 174"/>
                <a:gd name="T30" fmla="*/ 149 h 1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4" h="149">
                  <a:moveTo>
                    <a:pt x="0" y="30"/>
                  </a:moveTo>
                  <a:lnTo>
                    <a:pt x="13" y="104"/>
                  </a:lnTo>
                  <a:lnTo>
                    <a:pt x="36" y="143"/>
                  </a:lnTo>
                  <a:lnTo>
                    <a:pt x="70" y="149"/>
                  </a:lnTo>
                  <a:lnTo>
                    <a:pt x="174" y="79"/>
                  </a:lnTo>
                  <a:lnTo>
                    <a:pt x="170" y="0"/>
                  </a:lnTo>
                  <a:lnTo>
                    <a:pt x="91" y="12"/>
                  </a:lnTo>
                  <a:lnTo>
                    <a:pt x="24" y="9"/>
                  </a:lnTo>
                  <a:lnTo>
                    <a:pt x="0" y="30"/>
                  </a:lnTo>
                  <a:close/>
                </a:path>
              </a:pathLst>
            </a:custGeom>
            <a:grpFill/>
            <a:ln w="3175" cap="rnd">
              <a:solidFill>
                <a:schemeClr val="bg1"/>
              </a:solidFill>
              <a:round/>
              <a:headEnd/>
              <a:tailEnd/>
            </a:ln>
          </p:spPr>
          <p:txBody>
            <a:bodyPr/>
            <a:lstStyle/>
            <a:p>
              <a:endParaRPr lang="en-US" dirty="0"/>
            </a:p>
          </p:txBody>
        </p:sp>
        <p:sp>
          <p:nvSpPr>
            <p:cNvPr id="30" name="Freeform 25"/>
            <p:cNvSpPr>
              <a:spLocks noChangeAspect="1"/>
            </p:cNvSpPr>
            <p:nvPr/>
          </p:nvSpPr>
          <p:spPr bwMode="gray">
            <a:xfrm>
              <a:off x="1025524" y="1946274"/>
              <a:ext cx="2212973" cy="1255711"/>
            </a:xfrm>
            <a:custGeom>
              <a:avLst/>
              <a:gdLst>
                <a:gd name="T0" fmla="*/ 123834735 w 2963"/>
                <a:gd name="T1" fmla="*/ 125006188 h 1511"/>
                <a:gd name="T2" fmla="*/ 191888011 w 2963"/>
                <a:gd name="T3" fmla="*/ 108430111 h 1511"/>
                <a:gd name="T4" fmla="*/ 293967924 w 2963"/>
                <a:gd name="T5" fmla="*/ 112574546 h 1511"/>
                <a:gd name="T6" fmla="*/ 452945121 w 2963"/>
                <a:gd name="T7" fmla="*/ 128459191 h 1511"/>
                <a:gd name="T8" fmla="*/ 510400315 w 2963"/>
                <a:gd name="T9" fmla="*/ 176113125 h 1511"/>
                <a:gd name="T10" fmla="*/ 652643148 w 2963"/>
                <a:gd name="T11" fmla="*/ 203738811 h 1511"/>
                <a:gd name="T12" fmla="*/ 624194133 w 2963"/>
                <a:gd name="T13" fmla="*/ 153322474 h 1511"/>
                <a:gd name="T14" fmla="*/ 748586780 w 2963"/>
                <a:gd name="T15" fmla="*/ 179566128 h 1511"/>
                <a:gd name="T16" fmla="*/ 847877882 w 2963"/>
                <a:gd name="T17" fmla="*/ 167135317 h 1511"/>
                <a:gd name="T18" fmla="*/ 858475964 w 2963"/>
                <a:gd name="T19" fmla="*/ 165753285 h 1511"/>
                <a:gd name="T20" fmla="*/ 880230785 w 2963"/>
                <a:gd name="T21" fmla="*/ 164372084 h 1511"/>
                <a:gd name="T22" fmla="*/ 917046981 w 2963"/>
                <a:gd name="T23" fmla="*/ 106358309 h 1511"/>
                <a:gd name="T24" fmla="*/ 886924978 w 2963"/>
                <a:gd name="T25" fmla="*/ 0 h 1511"/>
                <a:gd name="T26" fmla="*/ 941032703 w 2963"/>
                <a:gd name="T27" fmla="*/ 77351422 h 1511"/>
                <a:gd name="T28" fmla="*/ 961113789 w 2963"/>
                <a:gd name="T29" fmla="*/ 112574546 h 1511"/>
                <a:gd name="T30" fmla="*/ 1029724976 w 2963"/>
                <a:gd name="T31" fmla="*/ 159537880 h 1511"/>
                <a:gd name="T32" fmla="*/ 1071003719 w 2963"/>
                <a:gd name="T33" fmla="*/ 142272034 h 1511"/>
                <a:gd name="T34" fmla="*/ 1154118370 w 2963"/>
                <a:gd name="T35" fmla="*/ 122933555 h 1511"/>
                <a:gd name="T36" fmla="*/ 1153560458 w 2963"/>
                <a:gd name="T37" fmla="*/ 205810613 h 1511"/>
                <a:gd name="T38" fmla="*/ 1054827268 w 2963"/>
                <a:gd name="T39" fmla="*/ 227220893 h 1511"/>
                <a:gd name="T40" fmla="*/ 1007412990 w 2963"/>
                <a:gd name="T41" fmla="*/ 274874828 h 1511"/>
                <a:gd name="T42" fmla="*/ 975617252 w 2963"/>
                <a:gd name="T43" fmla="*/ 346701445 h 1511"/>
                <a:gd name="T44" fmla="*/ 941032703 w 2963"/>
                <a:gd name="T45" fmla="*/ 373636531 h 1511"/>
                <a:gd name="T46" fmla="*/ 898638883 w 2963"/>
                <a:gd name="T47" fmla="*/ 423362267 h 1511"/>
                <a:gd name="T48" fmla="*/ 936012244 w 2963"/>
                <a:gd name="T49" fmla="*/ 579447143 h 1511"/>
                <a:gd name="T50" fmla="*/ 1071003719 w 2963"/>
                <a:gd name="T51" fmla="*/ 649892560 h 1511"/>
                <a:gd name="T52" fmla="*/ 1152444635 w 2963"/>
                <a:gd name="T53" fmla="*/ 733460218 h 1511"/>
                <a:gd name="T54" fmla="*/ 1186471273 w 2963"/>
                <a:gd name="T55" fmla="*/ 772135514 h 1511"/>
                <a:gd name="T56" fmla="*/ 1255082460 w 2963"/>
                <a:gd name="T57" fmla="*/ 600856593 h 1511"/>
                <a:gd name="T58" fmla="*/ 1237790185 w 2963"/>
                <a:gd name="T59" fmla="*/ 486901677 h 1511"/>
                <a:gd name="T60" fmla="*/ 1231654651 w 2963"/>
                <a:gd name="T61" fmla="*/ 417146861 h 1511"/>
                <a:gd name="T62" fmla="*/ 1300265091 w 2963"/>
                <a:gd name="T63" fmla="*/ 382614338 h 1511"/>
                <a:gd name="T64" fmla="*/ 1386168553 w 2963"/>
                <a:gd name="T65" fmla="*/ 469635000 h 1511"/>
                <a:gd name="T66" fmla="*/ 1359394021 w 2963"/>
                <a:gd name="T67" fmla="*/ 526958174 h 1511"/>
                <a:gd name="T68" fmla="*/ 1415732645 w 2963"/>
                <a:gd name="T69" fmla="*/ 522123970 h 1511"/>
                <a:gd name="T70" fmla="*/ 1468167381 w 2963"/>
                <a:gd name="T71" fmla="*/ 491045281 h 1511"/>
                <a:gd name="T72" fmla="*/ 1486017567 w 2963"/>
                <a:gd name="T73" fmla="*/ 510382928 h 1511"/>
                <a:gd name="T74" fmla="*/ 1520044205 w 2963"/>
                <a:gd name="T75" fmla="*/ 529029975 h 1511"/>
                <a:gd name="T76" fmla="*/ 1523948840 w 2963"/>
                <a:gd name="T77" fmla="*/ 562871898 h 1511"/>
                <a:gd name="T78" fmla="*/ 1530085122 w 2963"/>
                <a:gd name="T79" fmla="*/ 604310427 h 1511"/>
                <a:gd name="T80" fmla="*/ 1619335307 w 2963"/>
                <a:gd name="T81" fmla="*/ 658179767 h 1511"/>
                <a:gd name="T82" fmla="*/ 1623239942 w 2963"/>
                <a:gd name="T83" fmla="*/ 696165293 h 1511"/>
                <a:gd name="T84" fmla="*/ 1652804033 w 2963"/>
                <a:gd name="T85" fmla="*/ 734841419 h 1511"/>
                <a:gd name="T86" fmla="*/ 1355489386 w 2963"/>
                <a:gd name="T87" fmla="*/ 901285305 h 1511"/>
                <a:gd name="T88" fmla="*/ 1443623748 w 2963"/>
                <a:gd name="T89" fmla="*/ 863991210 h 1511"/>
                <a:gd name="T90" fmla="*/ 1544587838 w 2963"/>
                <a:gd name="T91" fmla="*/ 939270831 h 1511"/>
                <a:gd name="T92" fmla="*/ 1547935308 w 2963"/>
                <a:gd name="T93" fmla="*/ 947558038 h 1511"/>
                <a:gd name="T94" fmla="*/ 1506098653 w 2963"/>
                <a:gd name="T95" fmla="*/ 944795636 h 1511"/>
                <a:gd name="T96" fmla="*/ 1419080115 w 2963"/>
                <a:gd name="T97" fmla="*/ 934436627 h 1511"/>
                <a:gd name="T98" fmla="*/ 1264007553 w 2963"/>
                <a:gd name="T99" fmla="*/ 969658919 h 1511"/>
                <a:gd name="T100" fmla="*/ 1204321459 w 2963"/>
                <a:gd name="T101" fmla="*/ 1018003454 h 1511"/>
                <a:gd name="T102" fmla="*/ 1134594448 w 2963"/>
                <a:gd name="T103" fmla="*/ 1011788049 h 1511"/>
                <a:gd name="T104" fmla="*/ 1187587096 w 2963"/>
                <a:gd name="T105" fmla="*/ 959989680 h 1511"/>
                <a:gd name="T106" fmla="*/ 1085506436 w 2963"/>
                <a:gd name="T107" fmla="*/ 866753613 h 1511"/>
                <a:gd name="T108" fmla="*/ 1043112616 w 2963"/>
                <a:gd name="T109" fmla="*/ 857774974 h 1511"/>
                <a:gd name="T110" fmla="*/ 888040802 w 2963"/>
                <a:gd name="T111" fmla="*/ 821862081 h 1511"/>
                <a:gd name="T112" fmla="*/ 317396481 w 2963"/>
                <a:gd name="T113" fmla="*/ 805286835 h 1511"/>
                <a:gd name="T114" fmla="*/ 252132017 w 2963"/>
                <a:gd name="T115" fmla="*/ 728625183 h 1511"/>
                <a:gd name="T116" fmla="*/ 211969097 w 2963"/>
                <a:gd name="T117" fmla="*/ 609144631 h 1511"/>
                <a:gd name="T118" fmla="*/ 57455194 w 2963"/>
                <a:gd name="T119" fmla="*/ 496570085 h 15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63"/>
                <a:gd name="T181" fmla="*/ 0 h 1511"/>
                <a:gd name="T182" fmla="*/ 2963 w 2963"/>
                <a:gd name="T183" fmla="*/ 1511 h 151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63" h="1511">
                  <a:moveTo>
                    <a:pt x="0" y="671"/>
                  </a:moveTo>
                  <a:lnTo>
                    <a:pt x="0" y="140"/>
                  </a:lnTo>
                  <a:lnTo>
                    <a:pt x="236" y="211"/>
                  </a:lnTo>
                  <a:lnTo>
                    <a:pt x="222" y="181"/>
                  </a:lnTo>
                  <a:lnTo>
                    <a:pt x="247" y="164"/>
                  </a:lnTo>
                  <a:lnTo>
                    <a:pt x="391" y="107"/>
                  </a:lnTo>
                  <a:lnTo>
                    <a:pt x="280" y="178"/>
                  </a:lnTo>
                  <a:lnTo>
                    <a:pt x="344" y="157"/>
                  </a:lnTo>
                  <a:lnTo>
                    <a:pt x="344" y="172"/>
                  </a:lnTo>
                  <a:lnTo>
                    <a:pt x="465" y="109"/>
                  </a:lnTo>
                  <a:lnTo>
                    <a:pt x="449" y="88"/>
                  </a:lnTo>
                  <a:lnTo>
                    <a:pt x="527" y="163"/>
                  </a:lnTo>
                  <a:lnTo>
                    <a:pt x="577" y="119"/>
                  </a:lnTo>
                  <a:lnTo>
                    <a:pt x="572" y="163"/>
                  </a:lnTo>
                  <a:lnTo>
                    <a:pt x="636" y="131"/>
                  </a:lnTo>
                  <a:lnTo>
                    <a:pt x="812" y="186"/>
                  </a:lnTo>
                  <a:lnTo>
                    <a:pt x="892" y="185"/>
                  </a:lnTo>
                  <a:lnTo>
                    <a:pt x="937" y="216"/>
                  </a:lnTo>
                  <a:lnTo>
                    <a:pt x="883" y="242"/>
                  </a:lnTo>
                  <a:lnTo>
                    <a:pt x="915" y="255"/>
                  </a:lnTo>
                  <a:lnTo>
                    <a:pt x="1073" y="240"/>
                  </a:lnTo>
                  <a:lnTo>
                    <a:pt x="1143" y="284"/>
                  </a:lnTo>
                  <a:lnTo>
                    <a:pt x="1152" y="315"/>
                  </a:lnTo>
                  <a:lnTo>
                    <a:pt x="1170" y="295"/>
                  </a:lnTo>
                  <a:lnTo>
                    <a:pt x="1143" y="255"/>
                  </a:lnTo>
                  <a:lnTo>
                    <a:pt x="1217" y="205"/>
                  </a:lnTo>
                  <a:lnTo>
                    <a:pt x="1145" y="236"/>
                  </a:lnTo>
                  <a:lnTo>
                    <a:pt x="1119" y="222"/>
                  </a:lnTo>
                  <a:lnTo>
                    <a:pt x="1208" y="183"/>
                  </a:lnTo>
                  <a:lnTo>
                    <a:pt x="1257" y="238"/>
                  </a:lnTo>
                  <a:lnTo>
                    <a:pt x="1309" y="236"/>
                  </a:lnTo>
                  <a:lnTo>
                    <a:pt x="1342" y="260"/>
                  </a:lnTo>
                  <a:lnTo>
                    <a:pt x="1480" y="255"/>
                  </a:lnTo>
                  <a:lnTo>
                    <a:pt x="1476" y="238"/>
                  </a:lnTo>
                  <a:lnTo>
                    <a:pt x="1514" y="268"/>
                  </a:lnTo>
                  <a:lnTo>
                    <a:pt x="1520" y="242"/>
                  </a:lnTo>
                  <a:lnTo>
                    <a:pt x="1491" y="251"/>
                  </a:lnTo>
                  <a:lnTo>
                    <a:pt x="1468" y="220"/>
                  </a:lnTo>
                  <a:lnTo>
                    <a:pt x="1519" y="216"/>
                  </a:lnTo>
                  <a:lnTo>
                    <a:pt x="1539" y="240"/>
                  </a:lnTo>
                  <a:lnTo>
                    <a:pt x="1559" y="233"/>
                  </a:lnTo>
                  <a:lnTo>
                    <a:pt x="1551" y="271"/>
                  </a:lnTo>
                  <a:lnTo>
                    <a:pt x="1587" y="290"/>
                  </a:lnTo>
                  <a:lnTo>
                    <a:pt x="1578" y="238"/>
                  </a:lnTo>
                  <a:lnTo>
                    <a:pt x="1647" y="207"/>
                  </a:lnTo>
                  <a:lnTo>
                    <a:pt x="1629" y="181"/>
                  </a:lnTo>
                  <a:lnTo>
                    <a:pt x="1609" y="200"/>
                  </a:lnTo>
                  <a:lnTo>
                    <a:pt x="1644" y="154"/>
                  </a:lnTo>
                  <a:lnTo>
                    <a:pt x="1543" y="121"/>
                  </a:lnTo>
                  <a:lnTo>
                    <a:pt x="1553" y="44"/>
                  </a:lnTo>
                  <a:lnTo>
                    <a:pt x="1578" y="46"/>
                  </a:lnTo>
                  <a:lnTo>
                    <a:pt x="1590" y="0"/>
                  </a:lnTo>
                  <a:lnTo>
                    <a:pt x="1666" y="44"/>
                  </a:lnTo>
                  <a:lnTo>
                    <a:pt x="1667" y="72"/>
                  </a:lnTo>
                  <a:lnTo>
                    <a:pt x="1718" y="113"/>
                  </a:lnTo>
                  <a:lnTo>
                    <a:pt x="1687" y="112"/>
                  </a:lnTo>
                  <a:lnTo>
                    <a:pt x="1700" y="126"/>
                  </a:lnTo>
                  <a:lnTo>
                    <a:pt x="1680" y="143"/>
                  </a:lnTo>
                  <a:lnTo>
                    <a:pt x="1742" y="154"/>
                  </a:lnTo>
                  <a:lnTo>
                    <a:pt x="1723" y="163"/>
                  </a:lnTo>
                  <a:lnTo>
                    <a:pt x="1759" y="229"/>
                  </a:lnTo>
                  <a:lnTo>
                    <a:pt x="1790" y="170"/>
                  </a:lnTo>
                  <a:lnTo>
                    <a:pt x="1834" y="194"/>
                  </a:lnTo>
                  <a:lnTo>
                    <a:pt x="1846" y="231"/>
                  </a:lnTo>
                  <a:lnTo>
                    <a:pt x="1825" y="242"/>
                  </a:lnTo>
                  <a:lnTo>
                    <a:pt x="1865" y="290"/>
                  </a:lnTo>
                  <a:lnTo>
                    <a:pt x="1890" y="279"/>
                  </a:lnTo>
                  <a:lnTo>
                    <a:pt x="1920" y="206"/>
                  </a:lnTo>
                  <a:lnTo>
                    <a:pt x="1956" y="198"/>
                  </a:lnTo>
                  <a:lnTo>
                    <a:pt x="1929" y="136"/>
                  </a:lnTo>
                  <a:lnTo>
                    <a:pt x="2028" y="141"/>
                  </a:lnTo>
                  <a:lnTo>
                    <a:pt x="2069" y="178"/>
                  </a:lnTo>
                  <a:lnTo>
                    <a:pt x="2053" y="196"/>
                  </a:lnTo>
                  <a:lnTo>
                    <a:pt x="2072" y="206"/>
                  </a:lnTo>
                  <a:lnTo>
                    <a:pt x="2029" y="217"/>
                  </a:lnTo>
                  <a:lnTo>
                    <a:pt x="2068" y="298"/>
                  </a:lnTo>
                  <a:lnTo>
                    <a:pt x="2003" y="340"/>
                  </a:lnTo>
                  <a:lnTo>
                    <a:pt x="1980" y="321"/>
                  </a:lnTo>
                  <a:lnTo>
                    <a:pt x="1991" y="349"/>
                  </a:lnTo>
                  <a:lnTo>
                    <a:pt x="1891" y="329"/>
                  </a:lnTo>
                  <a:lnTo>
                    <a:pt x="1910" y="356"/>
                  </a:lnTo>
                  <a:lnTo>
                    <a:pt x="1870" y="395"/>
                  </a:lnTo>
                  <a:lnTo>
                    <a:pt x="1768" y="365"/>
                  </a:lnTo>
                  <a:lnTo>
                    <a:pt x="1806" y="398"/>
                  </a:lnTo>
                  <a:lnTo>
                    <a:pt x="1879" y="405"/>
                  </a:lnTo>
                  <a:lnTo>
                    <a:pt x="1828" y="470"/>
                  </a:lnTo>
                  <a:lnTo>
                    <a:pt x="1775" y="466"/>
                  </a:lnTo>
                  <a:lnTo>
                    <a:pt x="1749" y="502"/>
                  </a:lnTo>
                  <a:lnTo>
                    <a:pt x="1653" y="471"/>
                  </a:lnTo>
                  <a:lnTo>
                    <a:pt x="1742" y="502"/>
                  </a:lnTo>
                  <a:lnTo>
                    <a:pt x="1751" y="529"/>
                  </a:lnTo>
                  <a:lnTo>
                    <a:pt x="1687" y="541"/>
                  </a:lnTo>
                  <a:lnTo>
                    <a:pt x="1700" y="547"/>
                  </a:lnTo>
                  <a:lnTo>
                    <a:pt x="1682" y="549"/>
                  </a:lnTo>
                  <a:lnTo>
                    <a:pt x="1682" y="576"/>
                  </a:lnTo>
                  <a:lnTo>
                    <a:pt x="1611" y="613"/>
                  </a:lnTo>
                  <a:lnTo>
                    <a:pt x="1596" y="734"/>
                  </a:lnTo>
                  <a:lnTo>
                    <a:pt x="1623" y="762"/>
                  </a:lnTo>
                  <a:lnTo>
                    <a:pt x="1661" y="746"/>
                  </a:lnTo>
                  <a:lnTo>
                    <a:pt x="1678" y="839"/>
                  </a:lnTo>
                  <a:lnTo>
                    <a:pt x="1733" y="821"/>
                  </a:lnTo>
                  <a:lnTo>
                    <a:pt x="1798" y="847"/>
                  </a:lnTo>
                  <a:lnTo>
                    <a:pt x="1930" y="914"/>
                  </a:lnTo>
                  <a:lnTo>
                    <a:pt x="1920" y="941"/>
                  </a:lnTo>
                  <a:lnTo>
                    <a:pt x="1935" y="920"/>
                  </a:lnTo>
                  <a:lnTo>
                    <a:pt x="2035" y="926"/>
                  </a:lnTo>
                  <a:lnTo>
                    <a:pt x="2035" y="1028"/>
                  </a:lnTo>
                  <a:lnTo>
                    <a:pt x="2066" y="1062"/>
                  </a:lnTo>
                  <a:lnTo>
                    <a:pt x="2044" y="1069"/>
                  </a:lnTo>
                  <a:lnTo>
                    <a:pt x="2094" y="1088"/>
                  </a:lnTo>
                  <a:lnTo>
                    <a:pt x="2079" y="1119"/>
                  </a:lnTo>
                  <a:lnTo>
                    <a:pt x="2127" y="1118"/>
                  </a:lnTo>
                  <a:lnTo>
                    <a:pt x="2192" y="1063"/>
                  </a:lnTo>
                  <a:lnTo>
                    <a:pt x="2164" y="1051"/>
                  </a:lnTo>
                  <a:lnTo>
                    <a:pt x="2127" y="954"/>
                  </a:lnTo>
                  <a:lnTo>
                    <a:pt x="2250" y="870"/>
                  </a:lnTo>
                  <a:lnTo>
                    <a:pt x="2232" y="870"/>
                  </a:lnTo>
                  <a:lnTo>
                    <a:pt x="2205" y="771"/>
                  </a:lnTo>
                  <a:lnTo>
                    <a:pt x="2161" y="746"/>
                  </a:lnTo>
                  <a:lnTo>
                    <a:pt x="2219" y="705"/>
                  </a:lnTo>
                  <a:lnTo>
                    <a:pt x="2198" y="683"/>
                  </a:lnTo>
                  <a:lnTo>
                    <a:pt x="2208" y="647"/>
                  </a:lnTo>
                  <a:lnTo>
                    <a:pt x="2182" y="641"/>
                  </a:lnTo>
                  <a:lnTo>
                    <a:pt x="2208" y="604"/>
                  </a:lnTo>
                  <a:lnTo>
                    <a:pt x="2179" y="581"/>
                  </a:lnTo>
                  <a:lnTo>
                    <a:pt x="2195" y="551"/>
                  </a:lnTo>
                  <a:lnTo>
                    <a:pt x="2289" y="571"/>
                  </a:lnTo>
                  <a:lnTo>
                    <a:pt x="2331" y="554"/>
                  </a:lnTo>
                  <a:lnTo>
                    <a:pt x="2411" y="604"/>
                  </a:lnTo>
                  <a:lnTo>
                    <a:pt x="2411" y="626"/>
                  </a:lnTo>
                  <a:lnTo>
                    <a:pt x="2479" y="630"/>
                  </a:lnTo>
                  <a:lnTo>
                    <a:pt x="2485" y="680"/>
                  </a:lnTo>
                  <a:lnTo>
                    <a:pt x="2424" y="682"/>
                  </a:lnTo>
                  <a:lnTo>
                    <a:pt x="2477" y="690"/>
                  </a:lnTo>
                  <a:lnTo>
                    <a:pt x="2494" y="721"/>
                  </a:lnTo>
                  <a:lnTo>
                    <a:pt x="2437" y="763"/>
                  </a:lnTo>
                  <a:lnTo>
                    <a:pt x="2519" y="741"/>
                  </a:lnTo>
                  <a:lnTo>
                    <a:pt x="2523" y="779"/>
                  </a:lnTo>
                  <a:lnTo>
                    <a:pt x="2488" y="795"/>
                  </a:lnTo>
                  <a:lnTo>
                    <a:pt x="2538" y="756"/>
                  </a:lnTo>
                  <a:lnTo>
                    <a:pt x="2544" y="781"/>
                  </a:lnTo>
                  <a:lnTo>
                    <a:pt x="2590" y="743"/>
                  </a:lnTo>
                  <a:lnTo>
                    <a:pt x="2599" y="763"/>
                  </a:lnTo>
                  <a:lnTo>
                    <a:pt x="2632" y="711"/>
                  </a:lnTo>
                  <a:lnTo>
                    <a:pt x="2621" y="700"/>
                  </a:lnTo>
                  <a:lnTo>
                    <a:pt x="2658" y="671"/>
                  </a:lnTo>
                  <a:lnTo>
                    <a:pt x="2699" y="726"/>
                  </a:lnTo>
                  <a:lnTo>
                    <a:pt x="2664" y="739"/>
                  </a:lnTo>
                  <a:lnTo>
                    <a:pt x="2702" y="732"/>
                  </a:lnTo>
                  <a:lnTo>
                    <a:pt x="2716" y="755"/>
                  </a:lnTo>
                  <a:lnTo>
                    <a:pt x="2691" y="762"/>
                  </a:lnTo>
                  <a:lnTo>
                    <a:pt x="2725" y="766"/>
                  </a:lnTo>
                  <a:lnTo>
                    <a:pt x="2702" y="783"/>
                  </a:lnTo>
                  <a:lnTo>
                    <a:pt x="2726" y="779"/>
                  </a:lnTo>
                  <a:lnTo>
                    <a:pt x="2744" y="804"/>
                  </a:lnTo>
                  <a:lnTo>
                    <a:pt x="2732" y="815"/>
                  </a:lnTo>
                  <a:lnTo>
                    <a:pt x="2766" y="834"/>
                  </a:lnTo>
                  <a:lnTo>
                    <a:pt x="2713" y="855"/>
                  </a:lnTo>
                  <a:lnTo>
                    <a:pt x="2752" y="855"/>
                  </a:lnTo>
                  <a:lnTo>
                    <a:pt x="2743" y="875"/>
                  </a:lnTo>
                  <a:lnTo>
                    <a:pt x="2802" y="893"/>
                  </a:lnTo>
                  <a:lnTo>
                    <a:pt x="2824" y="940"/>
                  </a:lnTo>
                  <a:lnTo>
                    <a:pt x="2845" y="922"/>
                  </a:lnTo>
                  <a:lnTo>
                    <a:pt x="2903" y="953"/>
                  </a:lnTo>
                  <a:lnTo>
                    <a:pt x="2776" y="993"/>
                  </a:lnTo>
                  <a:lnTo>
                    <a:pt x="2802" y="1014"/>
                  </a:lnTo>
                  <a:lnTo>
                    <a:pt x="2910" y="970"/>
                  </a:lnTo>
                  <a:lnTo>
                    <a:pt x="2910" y="1008"/>
                  </a:lnTo>
                  <a:lnTo>
                    <a:pt x="2959" y="1001"/>
                  </a:lnTo>
                  <a:lnTo>
                    <a:pt x="2963" y="1019"/>
                  </a:lnTo>
                  <a:lnTo>
                    <a:pt x="2941" y="1019"/>
                  </a:lnTo>
                  <a:lnTo>
                    <a:pt x="2963" y="1064"/>
                  </a:lnTo>
                  <a:lnTo>
                    <a:pt x="2814" y="1154"/>
                  </a:lnTo>
                  <a:lnTo>
                    <a:pt x="2596" y="1154"/>
                  </a:lnTo>
                  <a:lnTo>
                    <a:pt x="2505" y="1215"/>
                  </a:lnTo>
                  <a:lnTo>
                    <a:pt x="2430" y="1305"/>
                  </a:lnTo>
                  <a:lnTo>
                    <a:pt x="2505" y="1237"/>
                  </a:lnTo>
                  <a:lnTo>
                    <a:pt x="2622" y="1196"/>
                  </a:lnTo>
                  <a:lnTo>
                    <a:pt x="2664" y="1228"/>
                  </a:lnTo>
                  <a:lnTo>
                    <a:pt x="2588" y="1251"/>
                  </a:lnTo>
                  <a:lnTo>
                    <a:pt x="2648" y="1265"/>
                  </a:lnTo>
                  <a:lnTo>
                    <a:pt x="2632" y="1292"/>
                  </a:lnTo>
                  <a:lnTo>
                    <a:pt x="2678" y="1342"/>
                  </a:lnTo>
                  <a:lnTo>
                    <a:pt x="2769" y="1360"/>
                  </a:lnTo>
                  <a:lnTo>
                    <a:pt x="2793" y="1298"/>
                  </a:lnTo>
                  <a:lnTo>
                    <a:pt x="2793" y="1336"/>
                  </a:lnTo>
                  <a:lnTo>
                    <a:pt x="2818" y="1332"/>
                  </a:lnTo>
                  <a:lnTo>
                    <a:pt x="2775" y="1372"/>
                  </a:lnTo>
                  <a:lnTo>
                    <a:pt x="2667" y="1399"/>
                  </a:lnTo>
                  <a:lnTo>
                    <a:pt x="2630" y="1446"/>
                  </a:lnTo>
                  <a:lnTo>
                    <a:pt x="2599" y="1404"/>
                  </a:lnTo>
                  <a:lnTo>
                    <a:pt x="2700" y="1368"/>
                  </a:lnTo>
                  <a:lnTo>
                    <a:pt x="2648" y="1369"/>
                  </a:lnTo>
                  <a:lnTo>
                    <a:pt x="2658" y="1342"/>
                  </a:lnTo>
                  <a:lnTo>
                    <a:pt x="2570" y="1374"/>
                  </a:lnTo>
                  <a:lnTo>
                    <a:pt x="2544" y="1353"/>
                  </a:lnTo>
                  <a:lnTo>
                    <a:pt x="2544" y="1298"/>
                  </a:lnTo>
                  <a:lnTo>
                    <a:pt x="2486" y="1280"/>
                  </a:lnTo>
                  <a:lnTo>
                    <a:pt x="2444" y="1370"/>
                  </a:lnTo>
                  <a:lnTo>
                    <a:pt x="2266" y="1404"/>
                  </a:lnTo>
                  <a:lnTo>
                    <a:pt x="2145" y="1440"/>
                  </a:lnTo>
                  <a:lnTo>
                    <a:pt x="2124" y="1457"/>
                  </a:lnTo>
                  <a:lnTo>
                    <a:pt x="2153" y="1461"/>
                  </a:lnTo>
                  <a:lnTo>
                    <a:pt x="2159" y="1474"/>
                  </a:lnTo>
                  <a:lnTo>
                    <a:pt x="2011" y="1511"/>
                  </a:lnTo>
                  <a:lnTo>
                    <a:pt x="2019" y="1494"/>
                  </a:lnTo>
                  <a:lnTo>
                    <a:pt x="2029" y="1483"/>
                  </a:lnTo>
                  <a:lnTo>
                    <a:pt x="2034" y="1465"/>
                  </a:lnTo>
                  <a:lnTo>
                    <a:pt x="2056" y="1452"/>
                  </a:lnTo>
                  <a:lnTo>
                    <a:pt x="2061" y="1372"/>
                  </a:lnTo>
                  <a:lnTo>
                    <a:pt x="2086" y="1399"/>
                  </a:lnTo>
                  <a:lnTo>
                    <a:pt x="2129" y="1390"/>
                  </a:lnTo>
                  <a:lnTo>
                    <a:pt x="2091" y="1342"/>
                  </a:lnTo>
                  <a:lnTo>
                    <a:pt x="1964" y="1319"/>
                  </a:lnTo>
                  <a:lnTo>
                    <a:pt x="1959" y="1319"/>
                  </a:lnTo>
                  <a:lnTo>
                    <a:pt x="1946" y="1255"/>
                  </a:lnTo>
                  <a:lnTo>
                    <a:pt x="1920" y="1259"/>
                  </a:lnTo>
                  <a:lnTo>
                    <a:pt x="1898" y="1222"/>
                  </a:lnTo>
                  <a:lnTo>
                    <a:pt x="1870" y="1220"/>
                  </a:lnTo>
                  <a:lnTo>
                    <a:pt x="1870" y="1242"/>
                  </a:lnTo>
                  <a:lnTo>
                    <a:pt x="1837" y="1209"/>
                  </a:lnTo>
                  <a:lnTo>
                    <a:pt x="1777" y="1255"/>
                  </a:lnTo>
                  <a:lnTo>
                    <a:pt x="1613" y="1222"/>
                  </a:lnTo>
                  <a:lnTo>
                    <a:pt x="1592" y="1190"/>
                  </a:lnTo>
                  <a:lnTo>
                    <a:pt x="1590" y="1211"/>
                  </a:lnTo>
                  <a:lnTo>
                    <a:pt x="635" y="1211"/>
                  </a:lnTo>
                  <a:lnTo>
                    <a:pt x="620" y="1177"/>
                  </a:lnTo>
                  <a:lnTo>
                    <a:pt x="569" y="1166"/>
                  </a:lnTo>
                  <a:lnTo>
                    <a:pt x="571" y="1144"/>
                  </a:lnTo>
                  <a:lnTo>
                    <a:pt x="465" y="1113"/>
                  </a:lnTo>
                  <a:lnTo>
                    <a:pt x="477" y="1097"/>
                  </a:lnTo>
                  <a:lnTo>
                    <a:pt x="452" y="1055"/>
                  </a:lnTo>
                  <a:lnTo>
                    <a:pt x="426" y="1051"/>
                  </a:lnTo>
                  <a:lnTo>
                    <a:pt x="367" y="960"/>
                  </a:lnTo>
                  <a:lnTo>
                    <a:pt x="377" y="932"/>
                  </a:lnTo>
                  <a:lnTo>
                    <a:pt x="380" y="882"/>
                  </a:lnTo>
                  <a:lnTo>
                    <a:pt x="314" y="855"/>
                  </a:lnTo>
                  <a:lnTo>
                    <a:pt x="191" y="695"/>
                  </a:lnTo>
                  <a:lnTo>
                    <a:pt x="121" y="740"/>
                  </a:lnTo>
                  <a:lnTo>
                    <a:pt x="103" y="719"/>
                  </a:lnTo>
                  <a:lnTo>
                    <a:pt x="98" y="715"/>
                  </a:lnTo>
                  <a:lnTo>
                    <a:pt x="63" y="671"/>
                  </a:lnTo>
                  <a:lnTo>
                    <a:pt x="0" y="671"/>
                  </a:lnTo>
                  <a:close/>
                </a:path>
              </a:pathLst>
            </a:custGeom>
            <a:grpFill/>
            <a:ln w="3175" cap="rnd">
              <a:solidFill>
                <a:schemeClr val="bg1"/>
              </a:solidFill>
              <a:round/>
              <a:headEnd/>
              <a:tailEnd/>
            </a:ln>
          </p:spPr>
          <p:txBody>
            <a:bodyPr/>
            <a:lstStyle/>
            <a:p>
              <a:endParaRPr lang="en-US" dirty="0"/>
            </a:p>
          </p:txBody>
        </p:sp>
        <p:sp>
          <p:nvSpPr>
            <p:cNvPr id="31" name="Freeform 26"/>
            <p:cNvSpPr>
              <a:spLocks noChangeAspect="1"/>
            </p:cNvSpPr>
            <p:nvPr/>
          </p:nvSpPr>
          <p:spPr bwMode="gray">
            <a:xfrm>
              <a:off x="1355723" y="2879723"/>
              <a:ext cx="130175" cy="80964"/>
            </a:xfrm>
            <a:custGeom>
              <a:avLst/>
              <a:gdLst>
                <a:gd name="T0" fmla="*/ 0 w 174"/>
                <a:gd name="T1" fmla="*/ 0 h 101"/>
                <a:gd name="T2" fmla="*/ 53171999 w 174"/>
                <a:gd name="T3" fmla="*/ 12851473 h 101"/>
                <a:gd name="T4" fmla="*/ 97388107 w 174"/>
                <a:gd name="T5" fmla="*/ 64901063 h 101"/>
                <a:gd name="T6" fmla="*/ 71641886 w 174"/>
                <a:gd name="T7" fmla="*/ 54619564 h 101"/>
                <a:gd name="T8" fmla="*/ 0 w 174"/>
                <a:gd name="T9" fmla="*/ 0 h 101"/>
                <a:gd name="T10" fmla="*/ 0 60000 65536"/>
                <a:gd name="T11" fmla="*/ 0 60000 65536"/>
                <a:gd name="T12" fmla="*/ 0 60000 65536"/>
                <a:gd name="T13" fmla="*/ 0 60000 65536"/>
                <a:gd name="T14" fmla="*/ 0 60000 65536"/>
                <a:gd name="T15" fmla="*/ 0 w 174"/>
                <a:gd name="T16" fmla="*/ 0 h 101"/>
                <a:gd name="T17" fmla="*/ 174 w 174"/>
                <a:gd name="T18" fmla="*/ 101 h 101"/>
              </a:gdLst>
              <a:ahLst/>
              <a:cxnLst>
                <a:cxn ang="T10">
                  <a:pos x="T0" y="T1"/>
                </a:cxn>
                <a:cxn ang="T11">
                  <a:pos x="T2" y="T3"/>
                </a:cxn>
                <a:cxn ang="T12">
                  <a:pos x="T4" y="T5"/>
                </a:cxn>
                <a:cxn ang="T13">
                  <a:pos x="T6" y="T7"/>
                </a:cxn>
                <a:cxn ang="T14">
                  <a:pos x="T8" y="T9"/>
                </a:cxn>
              </a:cxnLst>
              <a:rect l="T15" t="T16" r="T17" b="T18"/>
              <a:pathLst>
                <a:path w="174" h="101">
                  <a:moveTo>
                    <a:pt x="0" y="0"/>
                  </a:moveTo>
                  <a:lnTo>
                    <a:pt x="95" y="20"/>
                  </a:lnTo>
                  <a:lnTo>
                    <a:pt x="174" y="101"/>
                  </a:lnTo>
                  <a:lnTo>
                    <a:pt x="128" y="85"/>
                  </a:lnTo>
                  <a:lnTo>
                    <a:pt x="0" y="0"/>
                  </a:lnTo>
                  <a:close/>
                </a:path>
              </a:pathLst>
            </a:custGeom>
            <a:grpFill/>
            <a:ln w="3175" cap="rnd">
              <a:solidFill>
                <a:schemeClr val="bg1"/>
              </a:solidFill>
              <a:round/>
              <a:headEnd/>
              <a:tailEnd/>
            </a:ln>
          </p:spPr>
          <p:txBody>
            <a:bodyPr/>
            <a:lstStyle/>
            <a:p>
              <a:endParaRPr lang="en-US" dirty="0"/>
            </a:p>
          </p:txBody>
        </p:sp>
        <p:sp>
          <p:nvSpPr>
            <p:cNvPr id="32" name="Freeform 27"/>
            <p:cNvSpPr>
              <a:spLocks noChangeAspect="1"/>
            </p:cNvSpPr>
            <p:nvPr/>
          </p:nvSpPr>
          <p:spPr bwMode="gray">
            <a:xfrm>
              <a:off x="1419221" y="1800224"/>
              <a:ext cx="269875" cy="188914"/>
            </a:xfrm>
            <a:custGeom>
              <a:avLst/>
              <a:gdLst>
                <a:gd name="T0" fmla="*/ 0 w 362"/>
                <a:gd name="T1" fmla="*/ 119841370 h 225"/>
                <a:gd name="T2" fmla="*/ 8337050 w 362"/>
                <a:gd name="T3" fmla="*/ 99397624 h 225"/>
                <a:gd name="T4" fmla="*/ 37237531 w 362"/>
                <a:gd name="T5" fmla="*/ 33132821 h 225"/>
                <a:gd name="T6" fmla="*/ 23342696 w 362"/>
                <a:gd name="T7" fmla="*/ 6344958 h 225"/>
                <a:gd name="T8" fmla="*/ 86146784 w 362"/>
                <a:gd name="T9" fmla="*/ 0 h 225"/>
                <a:gd name="T10" fmla="*/ 128942846 w 362"/>
                <a:gd name="T11" fmla="*/ 26083428 h 225"/>
                <a:gd name="T12" fmla="*/ 157287921 w 362"/>
                <a:gd name="T13" fmla="*/ 10574090 h 225"/>
                <a:gd name="T14" fmla="*/ 201194795 w 362"/>
                <a:gd name="T15" fmla="*/ 48641319 h 225"/>
                <a:gd name="T16" fmla="*/ 108378669 w 362"/>
                <a:gd name="T17" fmla="*/ 106447858 h 225"/>
                <a:gd name="T18" fmla="*/ 100597770 w 362"/>
                <a:gd name="T19" fmla="*/ 141694825 h 225"/>
                <a:gd name="T20" fmla="*/ 55023189 w 362"/>
                <a:gd name="T21" fmla="*/ 158613874 h 225"/>
                <a:gd name="T22" fmla="*/ 34459012 w 362"/>
                <a:gd name="T23" fmla="*/ 130415460 h 225"/>
                <a:gd name="T24" fmla="*/ 0 w 362"/>
                <a:gd name="T25" fmla="*/ 119841370 h 2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2"/>
                <a:gd name="T40" fmla="*/ 0 h 225"/>
                <a:gd name="T41" fmla="*/ 362 w 362"/>
                <a:gd name="T42" fmla="*/ 225 h 2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2" h="225">
                  <a:moveTo>
                    <a:pt x="0" y="170"/>
                  </a:moveTo>
                  <a:lnTo>
                    <a:pt x="15" y="141"/>
                  </a:lnTo>
                  <a:lnTo>
                    <a:pt x="67" y="47"/>
                  </a:lnTo>
                  <a:lnTo>
                    <a:pt x="42" y="9"/>
                  </a:lnTo>
                  <a:lnTo>
                    <a:pt x="155" y="0"/>
                  </a:lnTo>
                  <a:lnTo>
                    <a:pt x="232" y="37"/>
                  </a:lnTo>
                  <a:lnTo>
                    <a:pt x="283" y="15"/>
                  </a:lnTo>
                  <a:lnTo>
                    <a:pt x="362" y="69"/>
                  </a:lnTo>
                  <a:lnTo>
                    <a:pt x="195" y="151"/>
                  </a:lnTo>
                  <a:lnTo>
                    <a:pt x="181" y="201"/>
                  </a:lnTo>
                  <a:lnTo>
                    <a:pt x="99" y="225"/>
                  </a:lnTo>
                  <a:lnTo>
                    <a:pt x="62" y="185"/>
                  </a:lnTo>
                  <a:lnTo>
                    <a:pt x="0" y="170"/>
                  </a:lnTo>
                  <a:close/>
                </a:path>
              </a:pathLst>
            </a:custGeom>
            <a:grpFill/>
            <a:ln w="3175" cap="rnd">
              <a:solidFill>
                <a:schemeClr val="bg1"/>
              </a:solidFill>
              <a:round/>
              <a:headEnd/>
              <a:tailEnd/>
            </a:ln>
          </p:spPr>
          <p:txBody>
            <a:bodyPr/>
            <a:lstStyle/>
            <a:p>
              <a:endParaRPr lang="en-US" dirty="0"/>
            </a:p>
          </p:txBody>
        </p:sp>
        <p:sp>
          <p:nvSpPr>
            <p:cNvPr id="33" name="Freeform 28"/>
            <p:cNvSpPr>
              <a:spLocks noChangeAspect="1"/>
            </p:cNvSpPr>
            <p:nvPr/>
          </p:nvSpPr>
          <p:spPr bwMode="gray">
            <a:xfrm>
              <a:off x="1495422" y="1630361"/>
              <a:ext cx="188913" cy="101600"/>
            </a:xfrm>
            <a:custGeom>
              <a:avLst/>
              <a:gdLst>
                <a:gd name="T0" fmla="*/ 0 w 254"/>
                <a:gd name="T1" fmla="*/ 61440000 h 127"/>
                <a:gd name="T2" fmla="*/ 32083972 w 254"/>
                <a:gd name="T3" fmla="*/ 73600000 h 127"/>
                <a:gd name="T4" fmla="*/ 40381269 w 254"/>
                <a:gd name="T5" fmla="*/ 60800000 h 127"/>
                <a:gd name="T6" fmla="*/ 47019256 w 254"/>
                <a:gd name="T7" fmla="*/ 81280000 h 127"/>
                <a:gd name="T8" fmla="*/ 61954539 w 254"/>
                <a:gd name="T9" fmla="*/ 72320000 h 127"/>
                <a:gd name="T10" fmla="*/ 59741877 w 254"/>
                <a:gd name="T11" fmla="*/ 53760000 h 127"/>
                <a:gd name="T12" fmla="*/ 74677904 w 254"/>
                <a:gd name="T13" fmla="*/ 64640000 h 127"/>
                <a:gd name="T14" fmla="*/ 83528552 w 254"/>
                <a:gd name="T15" fmla="*/ 35200000 h 127"/>
                <a:gd name="T16" fmla="*/ 96251174 w 254"/>
                <a:gd name="T17" fmla="*/ 33280000 h 127"/>
                <a:gd name="T18" fmla="*/ 101229849 w 254"/>
                <a:gd name="T19" fmla="*/ 60160000 h 127"/>
                <a:gd name="T20" fmla="*/ 131100416 w 254"/>
                <a:gd name="T21" fmla="*/ 39680000 h 127"/>
                <a:gd name="T22" fmla="*/ 121696416 w 254"/>
                <a:gd name="T23" fmla="*/ 16640000 h 127"/>
                <a:gd name="T24" fmla="*/ 140504416 w 254"/>
                <a:gd name="T25" fmla="*/ 11520000 h 127"/>
                <a:gd name="T26" fmla="*/ 120590457 w 254"/>
                <a:gd name="T27" fmla="*/ 0 h 127"/>
                <a:gd name="T28" fmla="*/ 69699228 w 254"/>
                <a:gd name="T29" fmla="*/ 11520000 h 127"/>
                <a:gd name="T30" fmla="*/ 0 w 254"/>
                <a:gd name="T31" fmla="*/ 61440000 h 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
                <a:gd name="T49" fmla="*/ 0 h 127"/>
                <a:gd name="T50" fmla="*/ 254 w 254"/>
                <a:gd name="T51" fmla="*/ 127 h 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 h="127">
                  <a:moveTo>
                    <a:pt x="0" y="96"/>
                  </a:moveTo>
                  <a:lnTo>
                    <a:pt x="58" y="115"/>
                  </a:lnTo>
                  <a:lnTo>
                    <a:pt x="73" y="95"/>
                  </a:lnTo>
                  <a:lnTo>
                    <a:pt x="85" y="127"/>
                  </a:lnTo>
                  <a:lnTo>
                    <a:pt x="112" y="113"/>
                  </a:lnTo>
                  <a:lnTo>
                    <a:pt x="108" y="84"/>
                  </a:lnTo>
                  <a:lnTo>
                    <a:pt x="135" y="101"/>
                  </a:lnTo>
                  <a:lnTo>
                    <a:pt x="151" y="55"/>
                  </a:lnTo>
                  <a:lnTo>
                    <a:pt x="174" y="52"/>
                  </a:lnTo>
                  <a:lnTo>
                    <a:pt x="183" y="94"/>
                  </a:lnTo>
                  <a:lnTo>
                    <a:pt x="237" y="62"/>
                  </a:lnTo>
                  <a:lnTo>
                    <a:pt x="220" y="26"/>
                  </a:lnTo>
                  <a:lnTo>
                    <a:pt x="254" y="18"/>
                  </a:lnTo>
                  <a:lnTo>
                    <a:pt x="218" y="0"/>
                  </a:lnTo>
                  <a:lnTo>
                    <a:pt x="126" y="18"/>
                  </a:lnTo>
                  <a:lnTo>
                    <a:pt x="0" y="96"/>
                  </a:lnTo>
                  <a:close/>
                </a:path>
              </a:pathLst>
            </a:custGeom>
            <a:grpFill/>
            <a:ln w="3175" cap="rnd">
              <a:solidFill>
                <a:schemeClr val="bg1"/>
              </a:solidFill>
              <a:round/>
              <a:headEnd/>
              <a:tailEnd/>
            </a:ln>
          </p:spPr>
          <p:txBody>
            <a:bodyPr/>
            <a:lstStyle/>
            <a:p>
              <a:endParaRPr lang="en-US" dirty="0"/>
            </a:p>
          </p:txBody>
        </p:sp>
        <p:sp>
          <p:nvSpPr>
            <p:cNvPr id="34" name="Freeform 29"/>
            <p:cNvSpPr>
              <a:spLocks noChangeAspect="1"/>
            </p:cNvSpPr>
            <p:nvPr/>
          </p:nvSpPr>
          <p:spPr bwMode="gray">
            <a:xfrm>
              <a:off x="1595435" y="1870073"/>
              <a:ext cx="468312" cy="253999"/>
            </a:xfrm>
            <a:custGeom>
              <a:avLst/>
              <a:gdLst>
                <a:gd name="T0" fmla="*/ 0 w 627"/>
                <a:gd name="T1" fmla="*/ 67768358 h 307"/>
                <a:gd name="T2" fmla="*/ 17851874 w 627"/>
                <a:gd name="T3" fmla="*/ 50655212 h 307"/>
                <a:gd name="T4" fmla="*/ 8926311 w 627"/>
                <a:gd name="T5" fmla="*/ 41756111 h 307"/>
                <a:gd name="T6" fmla="*/ 50766664 w 627"/>
                <a:gd name="T7" fmla="*/ 11636840 h 307"/>
                <a:gd name="T8" fmla="*/ 84796589 w 627"/>
                <a:gd name="T9" fmla="*/ 0 h 307"/>
                <a:gd name="T10" fmla="*/ 95953917 w 627"/>
                <a:gd name="T11" fmla="*/ 21220169 h 307"/>
                <a:gd name="T12" fmla="*/ 84238648 w 627"/>
                <a:gd name="T13" fmla="*/ 34226293 h 307"/>
                <a:gd name="T14" fmla="*/ 114921673 w 627"/>
                <a:gd name="T15" fmla="*/ 16428919 h 307"/>
                <a:gd name="T16" fmla="*/ 148952345 w 627"/>
                <a:gd name="T17" fmla="*/ 30803498 h 307"/>
                <a:gd name="T18" fmla="*/ 136679135 w 627"/>
                <a:gd name="T19" fmla="*/ 46548189 h 307"/>
                <a:gd name="T20" fmla="*/ 176287724 w 627"/>
                <a:gd name="T21" fmla="*/ 35595577 h 307"/>
                <a:gd name="T22" fmla="*/ 165130396 w 627"/>
                <a:gd name="T23" fmla="*/ 18482430 h 307"/>
                <a:gd name="T24" fmla="*/ 180751253 w 627"/>
                <a:gd name="T25" fmla="*/ 20535941 h 307"/>
                <a:gd name="T26" fmla="*/ 212549414 w 627"/>
                <a:gd name="T27" fmla="*/ 76666632 h 307"/>
                <a:gd name="T28" fmla="*/ 223149548 w 627"/>
                <a:gd name="T29" fmla="*/ 63661336 h 307"/>
                <a:gd name="T30" fmla="*/ 210318396 w 627"/>
                <a:gd name="T31" fmla="*/ 1369283 h 307"/>
                <a:gd name="T32" fmla="*/ 235980699 w 627"/>
                <a:gd name="T33" fmla="*/ 3422795 h 307"/>
                <a:gd name="T34" fmla="*/ 264431960 w 627"/>
                <a:gd name="T35" fmla="*/ 23958736 h 307"/>
                <a:gd name="T36" fmla="*/ 280052070 w 627"/>
                <a:gd name="T37" fmla="*/ 101994651 h 307"/>
                <a:gd name="T38" fmla="*/ 349786490 w 627"/>
                <a:gd name="T39" fmla="*/ 138958684 h 307"/>
                <a:gd name="T40" fmla="*/ 348670608 w 627"/>
                <a:gd name="T41" fmla="*/ 158810397 h 307"/>
                <a:gd name="T42" fmla="*/ 329702852 w 627"/>
                <a:gd name="T43" fmla="*/ 150596352 h 307"/>
                <a:gd name="T44" fmla="*/ 308504078 w 627"/>
                <a:gd name="T45" fmla="*/ 163601648 h 307"/>
                <a:gd name="T46" fmla="*/ 338071221 w 627"/>
                <a:gd name="T47" fmla="*/ 180714795 h 307"/>
                <a:gd name="T48" fmla="*/ 311293036 w 627"/>
                <a:gd name="T49" fmla="*/ 197827941 h 307"/>
                <a:gd name="T50" fmla="*/ 266105783 w 627"/>
                <a:gd name="T51" fmla="*/ 189613896 h 307"/>
                <a:gd name="T52" fmla="*/ 240443481 w 627"/>
                <a:gd name="T53" fmla="*/ 167709498 h 307"/>
                <a:gd name="T54" fmla="*/ 182982271 w 627"/>
                <a:gd name="T55" fmla="*/ 203304248 h 307"/>
                <a:gd name="T56" fmla="*/ 110458892 w 627"/>
                <a:gd name="T57" fmla="*/ 210149837 h 307"/>
                <a:gd name="T58" fmla="*/ 96511858 w 627"/>
                <a:gd name="T59" fmla="*/ 177292827 h 307"/>
                <a:gd name="T60" fmla="*/ 56903269 w 627"/>
                <a:gd name="T61" fmla="*/ 174554261 h 307"/>
                <a:gd name="T62" fmla="*/ 31798908 w 627"/>
                <a:gd name="T63" fmla="*/ 146488502 h 307"/>
                <a:gd name="T64" fmla="*/ 132773548 w 627"/>
                <a:gd name="T65" fmla="*/ 128691127 h 307"/>
                <a:gd name="T66" fmla="*/ 27336126 w 627"/>
                <a:gd name="T67" fmla="*/ 120477081 h 307"/>
                <a:gd name="T68" fmla="*/ 13947033 w 627"/>
                <a:gd name="T69" fmla="*/ 102678879 h 307"/>
                <a:gd name="T70" fmla="*/ 67502656 w 627"/>
                <a:gd name="T71" fmla="*/ 82827993 h 307"/>
                <a:gd name="T72" fmla="*/ 17851874 w 627"/>
                <a:gd name="T73" fmla="*/ 86250788 h 307"/>
                <a:gd name="T74" fmla="*/ 21756715 w 627"/>
                <a:gd name="T75" fmla="*/ 76666632 h 307"/>
                <a:gd name="T76" fmla="*/ 0 w 627"/>
                <a:gd name="T77" fmla="*/ 67768358 h 3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27"/>
                <a:gd name="T118" fmla="*/ 0 h 307"/>
                <a:gd name="T119" fmla="*/ 627 w 627"/>
                <a:gd name="T120" fmla="*/ 307 h 3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27" h="307">
                  <a:moveTo>
                    <a:pt x="0" y="99"/>
                  </a:moveTo>
                  <a:lnTo>
                    <a:pt x="32" y="74"/>
                  </a:lnTo>
                  <a:lnTo>
                    <a:pt x="16" y="61"/>
                  </a:lnTo>
                  <a:lnTo>
                    <a:pt x="91" y="17"/>
                  </a:lnTo>
                  <a:lnTo>
                    <a:pt x="152" y="0"/>
                  </a:lnTo>
                  <a:lnTo>
                    <a:pt x="172" y="31"/>
                  </a:lnTo>
                  <a:lnTo>
                    <a:pt x="151" y="50"/>
                  </a:lnTo>
                  <a:lnTo>
                    <a:pt x="206" y="24"/>
                  </a:lnTo>
                  <a:lnTo>
                    <a:pt x="267" y="45"/>
                  </a:lnTo>
                  <a:lnTo>
                    <a:pt x="245" y="68"/>
                  </a:lnTo>
                  <a:lnTo>
                    <a:pt x="316" y="52"/>
                  </a:lnTo>
                  <a:lnTo>
                    <a:pt x="296" y="27"/>
                  </a:lnTo>
                  <a:lnTo>
                    <a:pt x="324" y="30"/>
                  </a:lnTo>
                  <a:lnTo>
                    <a:pt x="381" y="112"/>
                  </a:lnTo>
                  <a:lnTo>
                    <a:pt x="400" y="93"/>
                  </a:lnTo>
                  <a:lnTo>
                    <a:pt x="377" y="2"/>
                  </a:lnTo>
                  <a:lnTo>
                    <a:pt x="423" y="5"/>
                  </a:lnTo>
                  <a:lnTo>
                    <a:pt x="474" y="35"/>
                  </a:lnTo>
                  <a:lnTo>
                    <a:pt x="502" y="149"/>
                  </a:lnTo>
                  <a:lnTo>
                    <a:pt x="627" y="203"/>
                  </a:lnTo>
                  <a:lnTo>
                    <a:pt x="625" y="232"/>
                  </a:lnTo>
                  <a:lnTo>
                    <a:pt x="591" y="220"/>
                  </a:lnTo>
                  <a:lnTo>
                    <a:pt x="553" y="239"/>
                  </a:lnTo>
                  <a:lnTo>
                    <a:pt x="606" y="264"/>
                  </a:lnTo>
                  <a:lnTo>
                    <a:pt x="558" y="289"/>
                  </a:lnTo>
                  <a:lnTo>
                    <a:pt x="477" y="277"/>
                  </a:lnTo>
                  <a:lnTo>
                    <a:pt x="431" y="245"/>
                  </a:lnTo>
                  <a:lnTo>
                    <a:pt x="328" y="297"/>
                  </a:lnTo>
                  <a:lnTo>
                    <a:pt x="198" y="307"/>
                  </a:lnTo>
                  <a:lnTo>
                    <a:pt x="173" y="259"/>
                  </a:lnTo>
                  <a:lnTo>
                    <a:pt x="102" y="255"/>
                  </a:lnTo>
                  <a:lnTo>
                    <a:pt x="57" y="214"/>
                  </a:lnTo>
                  <a:lnTo>
                    <a:pt x="238" y="188"/>
                  </a:lnTo>
                  <a:lnTo>
                    <a:pt x="49" y="176"/>
                  </a:lnTo>
                  <a:lnTo>
                    <a:pt x="25" y="150"/>
                  </a:lnTo>
                  <a:lnTo>
                    <a:pt x="121" y="121"/>
                  </a:lnTo>
                  <a:lnTo>
                    <a:pt x="32" y="126"/>
                  </a:lnTo>
                  <a:lnTo>
                    <a:pt x="39" y="112"/>
                  </a:lnTo>
                  <a:lnTo>
                    <a:pt x="0" y="99"/>
                  </a:lnTo>
                  <a:close/>
                </a:path>
              </a:pathLst>
            </a:custGeom>
            <a:grpFill/>
            <a:ln w="3175" cap="rnd">
              <a:solidFill>
                <a:schemeClr val="bg1"/>
              </a:solidFill>
              <a:round/>
              <a:headEnd/>
              <a:tailEnd/>
            </a:ln>
          </p:spPr>
          <p:txBody>
            <a:bodyPr/>
            <a:lstStyle/>
            <a:p>
              <a:endParaRPr lang="en-US" dirty="0"/>
            </a:p>
          </p:txBody>
        </p:sp>
        <p:sp>
          <p:nvSpPr>
            <p:cNvPr id="35" name="Freeform 30"/>
            <p:cNvSpPr>
              <a:spLocks noChangeAspect="1"/>
            </p:cNvSpPr>
            <p:nvPr/>
          </p:nvSpPr>
          <p:spPr bwMode="gray">
            <a:xfrm>
              <a:off x="1630361" y="1665287"/>
              <a:ext cx="315911" cy="141286"/>
            </a:xfrm>
            <a:custGeom>
              <a:avLst/>
              <a:gdLst>
                <a:gd name="T0" fmla="*/ 0 w 424"/>
                <a:gd name="T1" fmla="*/ 78051925 h 170"/>
                <a:gd name="T2" fmla="*/ 8326963 w 424"/>
                <a:gd name="T3" fmla="*/ 68382077 h 170"/>
                <a:gd name="T4" fmla="*/ 49407445 w 424"/>
                <a:gd name="T5" fmla="*/ 57330109 h 170"/>
                <a:gd name="T6" fmla="*/ 8326963 w 424"/>
                <a:gd name="T7" fmla="*/ 59402873 h 170"/>
                <a:gd name="T8" fmla="*/ 55514083 w 424"/>
                <a:gd name="T9" fmla="*/ 47660261 h 170"/>
                <a:gd name="T10" fmla="*/ 17209008 w 424"/>
                <a:gd name="T11" fmla="*/ 47660261 h 170"/>
                <a:gd name="T12" fmla="*/ 20540241 w 424"/>
                <a:gd name="T13" fmla="*/ 34536361 h 170"/>
                <a:gd name="T14" fmla="*/ 56624246 w 424"/>
                <a:gd name="T15" fmla="*/ 33845716 h 170"/>
                <a:gd name="T16" fmla="*/ 31642610 w 424"/>
                <a:gd name="T17" fmla="*/ 31082309 h 170"/>
                <a:gd name="T18" fmla="*/ 51627770 w 424"/>
                <a:gd name="T19" fmla="*/ 19340528 h 170"/>
                <a:gd name="T20" fmla="*/ 98814144 w 424"/>
                <a:gd name="T21" fmla="*/ 33845716 h 170"/>
                <a:gd name="T22" fmla="*/ 122685617 w 424"/>
                <a:gd name="T23" fmla="*/ 63546737 h 170"/>
                <a:gd name="T24" fmla="*/ 167651667 w 424"/>
                <a:gd name="T25" fmla="*/ 64928025 h 170"/>
                <a:gd name="T26" fmla="*/ 149886833 w 424"/>
                <a:gd name="T27" fmla="*/ 47660261 h 170"/>
                <a:gd name="T28" fmla="*/ 159879785 w 424"/>
                <a:gd name="T29" fmla="*/ 35917649 h 170"/>
                <a:gd name="T30" fmla="*/ 140449707 w 424"/>
                <a:gd name="T31" fmla="*/ 22103105 h 170"/>
                <a:gd name="T32" fmla="*/ 171537236 w 424"/>
                <a:gd name="T33" fmla="*/ 0 h 170"/>
                <a:gd name="T34" fmla="*/ 184860675 w 424"/>
                <a:gd name="T35" fmla="*/ 26247800 h 170"/>
                <a:gd name="T36" fmla="*/ 175423549 w 424"/>
                <a:gd name="T37" fmla="*/ 37989581 h 170"/>
                <a:gd name="T38" fmla="*/ 192632558 w 424"/>
                <a:gd name="T39" fmla="*/ 41443633 h 170"/>
                <a:gd name="T40" fmla="*/ 186525919 w 424"/>
                <a:gd name="T41" fmla="*/ 55258177 h 170"/>
                <a:gd name="T42" fmla="*/ 208731403 w 424"/>
                <a:gd name="T43" fmla="*/ 58712228 h 170"/>
                <a:gd name="T44" fmla="*/ 220389599 w 424"/>
                <a:gd name="T45" fmla="*/ 40752989 h 170"/>
                <a:gd name="T46" fmla="*/ 235378282 w 424"/>
                <a:gd name="T47" fmla="*/ 62165449 h 170"/>
                <a:gd name="T48" fmla="*/ 223720087 w 424"/>
                <a:gd name="T49" fmla="*/ 87722605 h 170"/>
                <a:gd name="T50" fmla="*/ 172647398 w 424"/>
                <a:gd name="T51" fmla="*/ 86340486 h 170"/>
                <a:gd name="T52" fmla="*/ 95483657 w 424"/>
                <a:gd name="T53" fmla="*/ 117423626 h 170"/>
                <a:gd name="T54" fmla="*/ 63841047 w 424"/>
                <a:gd name="T55" fmla="*/ 101537149 h 170"/>
                <a:gd name="T56" fmla="*/ 129347337 w 424"/>
                <a:gd name="T57" fmla="*/ 75289349 h 170"/>
                <a:gd name="T58" fmla="*/ 73278173 w 424"/>
                <a:gd name="T59" fmla="*/ 91175826 h 170"/>
                <a:gd name="T60" fmla="*/ 82715299 w 424"/>
                <a:gd name="T61" fmla="*/ 69763365 h 170"/>
                <a:gd name="T62" fmla="*/ 53848094 w 424"/>
                <a:gd name="T63" fmla="*/ 92557114 h 170"/>
                <a:gd name="T64" fmla="*/ 20540241 w 424"/>
                <a:gd name="T65" fmla="*/ 86340486 h 170"/>
                <a:gd name="T66" fmla="*/ 0 w 424"/>
                <a:gd name="T67" fmla="*/ 78051925 h 1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24"/>
                <a:gd name="T103" fmla="*/ 0 h 170"/>
                <a:gd name="T104" fmla="*/ 424 w 424"/>
                <a:gd name="T105" fmla="*/ 170 h 1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24" h="170">
                  <a:moveTo>
                    <a:pt x="0" y="113"/>
                  </a:moveTo>
                  <a:lnTo>
                    <a:pt x="15" y="99"/>
                  </a:lnTo>
                  <a:lnTo>
                    <a:pt x="89" y="83"/>
                  </a:lnTo>
                  <a:lnTo>
                    <a:pt x="15" y="86"/>
                  </a:lnTo>
                  <a:lnTo>
                    <a:pt x="100" y="69"/>
                  </a:lnTo>
                  <a:lnTo>
                    <a:pt x="31" y="69"/>
                  </a:lnTo>
                  <a:lnTo>
                    <a:pt x="37" y="50"/>
                  </a:lnTo>
                  <a:lnTo>
                    <a:pt x="102" y="49"/>
                  </a:lnTo>
                  <a:lnTo>
                    <a:pt x="57" y="45"/>
                  </a:lnTo>
                  <a:lnTo>
                    <a:pt x="93" y="28"/>
                  </a:lnTo>
                  <a:lnTo>
                    <a:pt x="178" y="49"/>
                  </a:lnTo>
                  <a:lnTo>
                    <a:pt x="221" y="92"/>
                  </a:lnTo>
                  <a:lnTo>
                    <a:pt x="302" y="94"/>
                  </a:lnTo>
                  <a:lnTo>
                    <a:pt x="270" y="69"/>
                  </a:lnTo>
                  <a:lnTo>
                    <a:pt x="288" y="52"/>
                  </a:lnTo>
                  <a:lnTo>
                    <a:pt x="253" y="32"/>
                  </a:lnTo>
                  <a:lnTo>
                    <a:pt x="309" y="0"/>
                  </a:lnTo>
                  <a:lnTo>
                    <a:pt x="333" y="38"/>
                  </a:lnTo>
                  <a:lnTo>
                    <a:pt x="316" y="55"/>
                  </a:lnTo>
                  <a:lnTo>
                    <a:pt x="347" y="60"/>
                  </a:lnTo>
                  <a:lnTo>
                    <a:pt x="336" y="80"/>
                  </a:lnTo>
                  <a:lnTo>
                    <a:pt x="376" y="85"/>
                  </a:lnTo>
                  <a:lnTo>
                    <a:pt x="397" y="59"/>
                  </a:lnTo>
                  <a:lnTo>
                    <a:pt x="424" y="90"/>
                  </a:lnTo>
                  <a:lnTo>
                    <a:pt x="403" y="127"/>
                  </a:lnTo>
                  <a:lnTo>
                    <a:pt x="311" y="125"/>
                  </a:lnTo>
                  <a:lnTo>
                    <a:pt x="172" y="170"/>
                  </a:lnTo>
                  <a:lnTo>
                    <a:pt x="115" y="147"/>
                  </a:lnTo>
                  <a:lnTo>
                    <a:pt x="233" y="109"/>
                  </a:lnTo>
                  <a:lnTo>
                    <a:pt x="132" y="132"/>
                  </a:lnTo>
                  <a:lnTo>
                    <a:pt x="149" y="101"/>
                  </a:lnTo>
                  <a:lnTo>
                    <a:pt x="97" y="134"/>
                  </a:lnTo>
                  <a:lnTo>
                    <a:pt x="37" y="125"/>
                  </a:lnTo>
                  <a:lnTo>
                    <a:pt x="0" y="113"/>
                  </a:lnTo>
                  <a:close/>
                </a:path>
              </a:pathLst>
            </a:custGeom>
            <a:grpFill/>
            <a:ln w="3175" cap="rnd">
              <a:solidFill>
                <a:schemeClr val="bg1"/>
              </a:solidFill>
              <a:round/>
              <a:headEnd/>
              <a:tailEnd/>
            </a:ln>
          </p:spPr>
          <p:txBody>
            <a:bodyPr/>
            <a:lstStyle/>
            <a:p>
              <a:endParaRPr lang="en-US" dirty="0"/>
            </a:p>
          </p:txBody>
        </p:sp>
        <p:sp>
          <p:nvSpPr>
            <p:cNvPr id="36" name="Freeform 31"/>
            <p:cNvSpPr>
              <a:spLocks noChangeAspect="1"/>
            </p:cNvSpPr>
            <p:nvPr/>
          </p:nvSpPr>
          <p:spPr bwMode="gray">
            <a:xfrm>
              <a:off x="1946272" y="1517648"/>
              <a:ext cx="163512" cy="92074"/>
            </a:xfrm>
            <a:custGeom>
              <a:avLst/>
              <a:gdLst>
                <a:gd name="T0" fmla="*/ 0 w 220"/>
                <a:gd name="T1" fmla="*/ 0 h 106"/>
                <a:gd name="T2" fmla="*/ 9943077 w 220"/>
                <a:gd name="T3" fmla="*/ 28671808 h 106"/>
                <a:gd name="T4" fmla="*/ 39773051 w 220"/>
                <a:gd name="T5" fmla="*/ 28671808 h 106"/>
                <a:gd name="T6" fmla="*/ 30382202 w 220"/>
                <a:gd name="T7" fmla="*/ 34707932 h 106"/>
                <a:gd name="T8" fmla="*/ 37011168 w 220"/>
                <a:gd name="T9" fmla="*/ 44516525 h 106"/>
                <a:gd name="T10" fmla="*/ 11600504 w 220"/>
                <a:gd name="T11" fmla="*/ 49043836 h 106"/>
                <a:gd name="T12" fmla="*/ 54136181 w 220"/>
                <a:gd name="T13" fmla="*/ 59607270 h 106"/>
                <a:gd name="T14" fmla="*/ 121529551 w 220"/>
                <a:gd name="T15" fmla="*/ 79979298 h 106"/>
                <a:gd name="T16" fmla="*/ 111586474 w 220"/>
                <a:gd name="T17" fmla="*/ 33953091 h 106"/>
                <a:gd name="T18" fmla="*/ 62421831 w 220"/>
                <a:gd name="T19" fmla="*/ 6036124 h 106"/>
                <a:gd name="T20" fmla="*/ 46402016 w 220"/>
                <a:gd name="T21" fmla="*/ 18108373 h 106"/>
                <a:gd name="T22" fmla="*/ 41982706 w 220"/>
                <a:gd name="T23" fmla="*/ 0 h 106"/>
                <a:gd name="T24" fmla="*/ 0 w 220"/>
                <a:gd name="T25" fmla="*/ 0 h 1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0"/>
                <a:gd name="T40" fmla="*/ 0 h 106"/>
                <a:gd name="T41" fmla="*/ 220 w 220"/>
                <a:gd name="T42" fmla="*/ 106 h 1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0" h="106">
                  <a:moveTo>
                    <a:pt x="0" y="0"/>
                  </a:moveTo>
                  <a:lnTo>
                    <a:pt x="18" y="38"/>
                  </a:lnTo>
                  <a:lnTo>
                    <a:pt x="72" y="38"/>
                  </a:lnTo>
                  <a:lnTo>
                    <a:pt x="55" y="46"/>
                  </a:lnTo>
                  <a:lnTo>
                    <a:pt x="67" y="59"/>
                  </a:lnTo>
                  <a:lnTo>
                    <a:pt x="21" y="65"/>
                  </a:lnTo>
                  <a:lnTo>
                    <a:pt x="98" y="79"/>
                  </a:lnTo>
                  <a:lnTo>
                    <a:pt x="220" y="106"/>
                  </a:lnTo>
                  <a:lnTo>
                    <a:pt x="202" y="45"/>
                  </a:lnTo>
                  <a:lnTo>
                    <a:pt x="113" y="8"/>
                  </a:lnTo>
                  <a:lnTo>
                    <a:pt x="84" y="24"/>
                  </a:lnTo>
                  <a:lnTo>
                    <a:pt x="76" y="0"/>
                  </a:lnTo>
                  <a:lnTo>
                    <a:pt x="0" y="0"/>
                  </a:lnTo>
                  <a:close/>
                </a:path>
              </a:pathLst>
            </a:custGeom>
            <a:grpFill/>
            <a:ln w="3175" cap="rnd">
              <a:solidFill>
                <a:schemeClr val="bg1"/>
              </a:solidFill>
              <a:round/>
              <a:headEnd/>
              <a:tailEnd/>
            </a:ln>
          </p:spPr>
          <p:txBody>
            <a:bodyPr/>
            <a:lstStyle/>
            <a:p>
              <a:endParaRPr lang="en-US" dirty="0"/>
            </a:p>
          </p:txBody>
        </p:sp>
        <p:sp>
          <p:nvSpPr>
            <p:cNvPr id="37" name="Freeform 32"/>
            <p:cNvSpPr>
              <a:spLocks noChangeAspect="1"/>
            </p:cNvSpPr>
            <p:nvPr/>
          </p:nvSpPr>
          <p:spPr bwMode="gray">
            <a:xfrm>
              <a:off x="2024059" y="1689097"/>
              <a:ext cx="128586" cy="84139"/>
            </a:xfrm>
            <a:custGeom>
              <a:avLst/>
              <a:gdLst>
                <a:gd name="T0" fmla="*/ 0 w 177"/>
                <a:gd name="T1" fmla="*/ 42664257 h 107"/>
                <a:gd name="T2" fmla="*/ 10555758 w 177"/>
                <a:gd name="T3" fmla="*/ 27206455 h 107"/>
                <a:gd name="T4" fmla="*/ 28499819 w 177"/>
                <a:gd name="T5" fmla="*/ 30297543 h 107"/>
                <a:gd name="T6" fmla="*/ 5805303 w 177"/>
                <a:gd name="T7" fmla="*/ 14221681 h 107"/>
                <a:gd name="T8" fmla="*/ 11083182 w 177"/>
                <a:gd name="T9" fmla="*/ 4327996 h 107"/>
                <a:gd name="T10" fmla="*/ 48555032 w 177"/>
                <a:gd name="T11" fmla="*/ 25351487 h 107"/>
                <a:gd name="T12" fmla="*/ 27444243 w 177"/>
                <a:gd name="T13" fmla="*/ 3091875 h 107"/>
                <a:gd name="T14" fmla="*/ 83388306 w 177"/>
                <a:gd name="T15" fmla="*/ 0 h 107"/>
                <a:gd name="T16" fmla="*/ 93415913 w 177"/>
                <a:gd name="T17" fmla="*/ 48848007 h 107"/>
                <a:gd name="T18" fmla="*/ 82332730 w 177"/>
                <a:gd name="T19" fmla="*/ 40809289 h 107"/>
                <a:gd name="T20" fmla="*/ 80749004 w 177"/>
                <a:gd name="T21" fmla="*/ 66160776 h 107"/>
                <a:gd name="T22" fmla="*/ 35888850 w 177"/>
                <a:gd name="T23" fmla="*/ 63068901 h 107"/>
                <a:gd name="T24" fmla="*/ 44860880 w 177"/>
                <a:gd name="T25" fmla="*/ 56267877 h 107"/>
                <a:gd name="T26" fmla="*/ 33249547 w 177"/>
                <a:gd name="T27" fmla="*/ 46993039 h 107"/>
                <a:gd name="T28" fmla="*/ 65444245 w 177"/>
                <a:gd name="T29" fmla="*/ 34008265 h 107"/>
                <a:gd name="T30" fmla="*/ 0 w 177"/>
                <a:gd name="T31" fmla="*/ 42664257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07"/>
                <a:gd name="T50" fmla="*/ 177 w 177"/>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07">
                  <a:moveTo>
                    <a:pt x="0" y="69"/>
                  </a:moveTo>
                  <a:lnTo>
                    <a:pt x="20" y="44"/>
                  </a:lnTo>
                  <a:lnTo>
                    <a:pt x="54" y="49"/>
                  </a:lnTo>
                  <a:lnTo>
                    <a:pt x="11" y="23"/>
                  </a:lnTo>
                  <a:lnTo>
                    <a:pt x="21" y="7"/>
                  </a:lnTo>
                  <a:lnTo>
                    <a:pt x="92" y="41"/>
                  </a:lnTo>
                  <a:lnTo>
                    <a:pt x="52" y="5"/>
                  </a:lnTo>
                  <a:lnTo>
                    <a:pt x="158" y="0"/>
                  </a:lnTo>
                  <a:lnTo>
                    <a:pt x="177" y="79"/>
                  </a:lnTo>
                  <a:lnTo>
                    <a:pt x="156" y="66"/>
                  </a:lnTo>
                  <a:lnTo>
                    <a:pt x="153" y="107"/>
                  </a:lnTo>
                  <a:lnTo>
                    <a:pt x="68" y="102"/>
                  </a:lnTo>
                  <a:lnTo>
                    <a:pt x="85" y="91"/>
                  </a:lnTo>
                  <a:lnTo>
                    <a:pt x="63" y="76"/>
                  </a:lnTo>
                  <a:lnTo>
                    <a:pt x="124" y="55"/>
                  </a:lnTo>
                  <a:lnTo>
                    <a:pt x="0" y="69"/>
                  </a:lnTo>
                  <a:close/>
                </a:path>
              </a:pathLst>
            </a:custGeom>
            <a:grpFill/>
            <a:ln w="3175" cap="rnd">
              <a:solidFill>
                <a:schemeClr val="bg1"/>
              </a:solidFill>
              <a:round/>
              <a:headEnd/>
              <a:tailEnd/>
            </a:ln>
          </p:spPr>
          <p:txBody>
            <a:bodyPr/>
            <a:lstStyle/>
            <a:p>
              <a:endParaRPr lang="en-US" dirty="0"/>
            </a:p>
          </p:txBody>
        </p:sp>
        <p:sp>
          <p:nvSpPr>
            <p:cNvPr id="38" name="Freeform 33"/>
            <p:cNvSpPr>
              <a:spLocks noChangeAspect="1"/>
            </p:cNvSpPr>
            <p:nvPr/>
          </p:nvSpPr>
          <p:spPr bwMode="gray">
            <a:xfrm>
              <a:off x="2027236" y="1839910"/>
              <a:ext cx="150813" cy="138112"/>
            </a:xfrm>
            <a:custGeom>
              <a:avLst/>
              <a:gdLst>
                <a:gd name="T0" fmla="*/ 0 w 206"/>
                <a:gd name="T1" fmla="*/ 56768935 h 169"/>
                <a:gd name="T2" fmla="*/ 5359683 w 206"/>
                <a:gd name="T3" fmla="*/ 42075943 h 169"/>
                <a:gd name="T4" fmla="*/ 42341567 w 206"/>
                <a:gd name="T5" fmla="*/ 50758203 h 169"/>
                <a:gd name="T6" fmla="*/ 36981884 w 206"/>
                <a:gd name="T7" fmla="*/ 32725189 h 169"/>
                <a:gd name="T8" fmla="*/ 46628728 w 206"/>
                <a:gd name="T9" fmla="*/ 34061361 h 169"/>
                <a:gd name="T10" fmla="*/ 22510521 w 206"/>
                <a:gd name="T11" fmla="*/ 24042929 h 169"/>
                <a:gd name="T12" fmla="*/ 33765782 w 206"/>
                <a:gd name="T13" fmla="*/ 18699874 h 169"/>
                <a:gd name="T14" fmla="*/ 23046416 w 206"/>
                <a:gd name="T15" fmla="*/ 10017615 h 169"/>
                <a:gd name="T16" fmla="*/ 93258187 w 206"/>
                <a:gd name="T17" fmla="*/ 0 h 169"/>
                <a:gd name="T18" fmla="*/ 95937663 w 206"/>
                <a:gd name="T19" fmla="*/ 24711424 h 169"/>
                <a:gd name="T20" fmla="*/ 74499664 w 206"/>
                <a:gd name="T21" fmla="*/ 45415148 h 169"/>
                <a:gd name="T22" fmla="*/ 106657028 w 206"/>
                <a:gd name="T23" fmla="*/ 50758203 h 169"/>
                <a:gd name="T24" fmla="*/ 110409026 w 206"/>
                <a:gd name="T25" fmla="*/ 90829479 h 169"/>
                <a:gd name="T26" fmla="*/ 63243671 w 206"/>
                <a:gd name="T27" fmla="*/ 112869376 h 169"/>
                <a:gd name="T28" fmla="*/ 42341567 w 206"/>
                <a:gd name="T29" fmla="*/ 80811865 h 169"/>
                <a:gd name="T30" fmla="*/ 0 w 206"/>
                <a:gd name="T31" fmla="*/ 56768935 h 1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6"/>
                <a:gd name="T49" fmla="*/ 0 h 169"/>
                <a:gd name="T50" fmla="*/ 206 w 206"/>
                <a:gd name="T51" fmla="*/ 169 h 1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6" h="169">
                  <a:moveTo>
                    <a:pt x="0" y="85"/>
                  </a:moveTo>
                  <a:lnTo>
                    <a:pt x="10" y="63"/>
                  </a:lnTo>
                  <a:lnTo>
                    <a:pt x="79" y="76"/>
                  </a:lnTo>
                  <a:lnTo>
                    <a:pt x="69" y="49"/>
                  </a:lnTo>
                  <a:lnTo>
                    <a:pt x="87" y="51"/>
                  </a:lnTo>
                  <a:lnTo>
                    <a:pt x="42" y="36"/>
                  </a:lnTo>
                  <a:lnTo>
                    <a:pt x="63" y="28"/>
                  </a:lnTo>
                  <a:lnTo>
                    <a:pt x="43" y="15"/>
                  </a:lnTo>
                  <a:lnTo>
                    <a:pt x="174" y="0"/>
                  </a:lnTo>
                  <a:lnTo>
                    <a:pt x="179" y="37"/>
                  </a:lnTo>
                  <a:lnTo>
                    <a:pt x="139" y="68"/>
                  </a:lnTo>
                  <a:lnTo>
                    <a:pt x="199" y="76"/>
                  </a:lnTo>
                  <a:lnTo>
                    <a:pt x="206" y="136"/>
                  </a:lnTo>
                  <a:lnTo>
                    <a:pt x="118" y="169"/>
                  </a:lnTo>
                  <a:lnTo>
                    <a:pt x="79" y="121"/>
                  </a:lnTo>
                  <a:lnTo>
                    <a:pt x="0" y="85"/>
                  </a:lnTo>
                  <a:close/>
                </a:path>
              </a:pathLst>
            </a:custGeom>
            <a:grpFill/>
            <a:ln w="3175" cap="rnd">
              <a:solidFill>
                <a:schemeClr val="bg1"/>
              </a:solidFill>
              <a:round/>
              <a:headEnd/>
              <a:tailEnd/>
            </a:ln>
          </p:spPr>
          <p:txBody>
            <a:bodyPr/>
            <a:lstStyle/>
            <a:p>
              <a:endParaRPr lang="en-US" dirty="0"/>
            </a:p>
          </p:txBody>
        </p:sp>
        <p:sp>
          <p:nvSpPr>
            <p:cNvPr id="39" name="Freeform 34"/>
            <p:cNvSpPr>
              <a:spLocks noChangeAspect="1"/>
            </p:cNvSpPr>
            <p:nvPr/>
          </p:nvSpPr>
          <p:spPr bwMode="gray">
            <a:xfrm>
              <a:off x="2133596" y="1544636"/>
              <a:ext cx="93664" cy="69849"/>
            </a:xfrm>
            <a:custGeom>
              <a:avLst/>
              <a:gdLst>
                <a:gd name="T0" fmla="*/ 0 w 124"/>
                <a:gd name="T1" fmla="*/ 0 h 86"/>
                <a:gd name="T2" fmla="*/ 7987792 w 124"/>
                <a:gd name="T3" fmla="*/ 33644146 h 86"/>
                <a:gd name="T4" fmla="*/ 29668511 w 124"/>
                <a:gd name="T5" fmla="*/ 35622688 h 86"/>
                <a:gd name="T6" fmla="*/ 10840737 w 124"/>
                <a:gd name="T7" fmla="*/ 40240910 h 86"/>
                <a:gd name="T8" fmla="*/ 19969103 w 124"/>
                <a:gd name="T9" fmla="*/ 56732820 h 86"/>
                <a:gd name="T10" fmla="*/ 63901582 w 124"/>
                <a:gd name="T11" fmla="*/ 46837674 h 86"/>
                <a:gd name="T12" fmla="*/ 70748045 w 124"/>
                <a:gd name="T13" fmla="*/ 28366410 h 86"/>
                <a:gd name="T14" fmla="*/ 0 w 124"/>
                <a:gd name="T15" fmla="*/ 0 h 86"/>
                <a:gd name="T16" fmla="*/ 0 60000 65536"/>
                <a:gd name="T17" fmla="*/ 0 60000 65536"/>
                <a:gd name="T18" fmla="*/ 0 60000 65536"/>
                <a:gd name="T19" fmla="*/ 0 60000 65536"/>
                <a:gd name="T20" fmla="*/ 0 60000 65536"/>
                <a:gd name="T21" fmla="*/ 0 60000 65536"/>
                <a:gd name="T22" fmla="*/ 0 60000 65536"/>
                <a:gd name="T23" fmla="*/ 0 60000 65536"/>
                <a:gd name="T24" fmla="*/ 0 w 124"/>
                <a:gd name="T25" fmla="*/ 0 h 86"/>
                <a:gd name="T26" fmla="*/ 124 w 124"/>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4" h="86">
                  <a:moveTo>
                    <a:pt x="0" y="0"/>
                  </a:moveTo>
                  <a:lnTo>
                    <a:pt x="14" y="51"/>
                  </a:lnTo>
                  <a:lnTo>
                    <a:pt x="52" y="54"/>
                  </a:lnTo>
                  <a:lnTo>
                    <a:pt x="19" y="61"/>
                  </a:lnTo>
                  <a:lnTo>
                    <a:pt x="35" y="86"/>
                  </a:lnTo>
                  <a:lnTo>
                    <a:pt x="112" y="71"/>
                  </a:lnTo>
                  <a:lnTo>
                    <a:pt x="124" y="43"/>
                  </a:lnTo>
                  <a:lnTo>
                    <a:pt x="0" y="0"/>
                  </a:lnTo>
                  <a:close/>
                </a:path>
              </a:pathLst>
            </a:custGeom>
            <a:grpFill/>
            <a:ln w="3175" cap="rnd">
              <a:solidFill>
                <a:schemeClr val="bg1"/>
              </a:solidFill>
              <a:round/>
              <a:headEnd/>
              <a:tailEnd/>
            </a:ln>
          </p:spPr>
          <p:txBody>
            <a:bodyPr/>
            <a:lstStyle/>
            <a:p>
              <a:endParaRPr lang="en-US" dirty="0"/>
            </a:p>
          </p:txBody>
        </p:sp>
        <p:sp>
          <p:nvSpPr>
            <p:cNvPr id="40" name="Freeform 35"/>
            <p:cNvSpPr>
              <a:spLocks noChangeAspect="1"/>
            </p:cNvSpPr>
            <p:nvPr/>
          </p:nvSpPr>
          <p:spPr bwMode="gray">
            <a:xfrm>
              <a:off x="2166936" y="1651000"/>
              <a:ext cx="447675" cy="155573"/>
            </a:xfrm>
            <a:custGeom>
              <a:avLst/>
              <a:gdLst>
                <a:gd name="T0" fmla="*/ 0 w 598"/>
                <a:gd name="T1" fmla="*/ 20544175 h 188"/>
                <a:gd name="T2" fmla="*/ 20175320 w 598"/>
                <a:gd name="T3" fmla="*/ 0 h 188"/>
                <a:gd name="T4" fmla="*/ 50439048 w 598"/>
                <a:gd name="T5" fmla="*/ 10956452 h 188"/>
                <a:gd name="T6" fmla="*/ 70614368 w 598"/>
                <a:gd name="T7" fmla="*/ 20544175 h 188"/>
                <a:gd name="T8" fmla="*/ 64449479 w 598"/>
                <a:gd name="T9" fmla="*/ 34924932 h 188"/>
                <a:gd name="T10" fmla="*/ 102559498 w 598"/>
                <a:gd name="T11" fmla="*/ 22598096 h 188"/>
                <a:gd name="T12" fmla="*/ 127218305 w 598"/>
                <a:gd name="T13" fmla="*/ 34924932 h 188"/>
                <a:gd name="T14" fmla="*/ 105921552 w 598"/>
                <a:gd name="T15" fmla="*/ 34924932 h 188"/>
                <a:gd name="T16" fmla="*/ 148514310 w 598"/>
                <a:gd name="T17" fmla="*/ 45197020 h 188"/>
                <a:gd name="T18" fmla="*/ 102559498 w 598"/>
                <a:gd name="T19" fmla="*/ 49305690 h 188"/>
                <a:gd name="T20" fmla="*/ 127218305 w 598"/>
                <a:gd name="T21" fmla="*/ 57523029 h 188"/>
                <a:gd name="T22" fmla="*/ 108723638 w 598"/>
                <a:gd name="T23" fmla="*/ 68480308 h 188"/>
                <a:gd name="T24" fmla="*/ 132261761 w 598"/>
                <a:gd name="T25" fmla="*/ 59577777 h 188"/>
                <a:gd name="T26" fmla="*/ 152437829 w 598"/>
                <a:gd name="T27" fmla="*/ 85600179 h 188"/>
                <a:gd name="T28" fmla="*/ 157481285 w 598"/>
                <a:gd name="T29" fmla="*/ 73958534 h 188"/>
                <a:gd name="T30" fmla="*/ 219129426 w 598"/>
                <a:gd name="T31" fmla="*/ 85600179 h 188"/>
                <a:gd name="T32" fmla="*/ 283018189 w 598"/>
                <a:gd name="T33" fmla="*/ 60947334 h 188"/>
                <a:gd name="T34" fmla="*/ 335138638 w 598"/>
                <a:gd name="T35" fmla="*/ 89708848 h 188"/>
                <a:gd name="T36" fmla="*/ 318325373 w 598"/>
                <a:gd name="T37" fmla="*/ 102720049 h 188"/>
                <a:gd name="T38" fmla="*/ 323930294 w 598"/>
                <a:gd name="T39" fmla="*/ 124633781 h 188"/>
                <a:gd name="T40" fmla="*/ 293666565 w 598"/>
                <a:gd name="T41" fmla="*/ 128742450 h 188"/>
                <a:gd name="T42" fmla="*/ 259480066 w 598"/>
                <a:gd name="T43" fmla="*/ 108883467 h 188"/>
                <a:gd name="T44" fmla="*/ 259480066 w 598"/>
                <a:gd name="T45" fmla="*/ 124633781 h 188"/>
                <a:gd name="T46" fmla="*/ 240986148 w 598"/>
                <a:gd name="T47" fmla="*/ 127372894 h 188"/>
                <a:gd name="T48" fmla="*/ 165888292 w 598"/>
                <a:gd name="T49" fmla="*/ 128742450 h 188"/>
                <a:gd name="T50" fmla="*/ 157481285 w 598"/>
                <a:gd name="T51" fmla="*/ 111622580 h 188"/>
                <a:gd name="T52" fmla="*/ 138987366 w 598"/>
                <a:gd name="T53" fmla="*/ 127372894 h 188"/>
                <a:gd name="T54" fmla="*/ 116569929 w 598"/>
                <a:gd name="T55" fmla="*/ 111622580 h 188"/>
                <a:gd name="T56" fmla="*/ 100878096 w 598"/>
                <a:gd name="T57" fmla="*/ 121894668 h 188"/>
                <a:gd name="T58" fmla="*/ 71735053 w 598"/>
                <a:gd name="T59" fmla="*/ 38348410 h 188"/>
                <a:gd name="T60" fmla="*/ 37549302 w 598"/>
                <a:gd name="T61" fmla="*/ 45881385 h 188"/>
                <a:gd name="T62" fmla="*/ 0 w 598"/>
                <a:gd name="T63" fmla="*/ 20544175 h 1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98"/>
                <a:gd name="T97" fmla="*/ 0 h 188"/>
                <a:gd name="T98" fmla="*/ 598 w 598"/>
                <a:gd name="T99" fmla="*/ 188 h 1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98" h="188">
                  <a:moveTo>
                    <a:pt x="0" y="30"/>
                  </a:moveTo>
                  <a:lnTo>
                    <a:pt x="36" y="0"/>
                  </a:lnTo>
                  <a:lnTo>
                    <a:pt x="90" y="16"/>
                  </a:lnTo>
                  <a:lnTo>
                    <a:pt x="126" y="30"/>
                  </a:lnTo>
                  <a:lnTo>
                    <a:pt x="115" y="51"/>
                  </a:lnTo>
                  <a:lnTo>
                    <a:pt x="183" y="33"/>
                  </a:lnTo>
                  <a:lnTo>
                    <a:pt x="227" y="51"/>
                  </a:lnTo>
                  <a:lnTo>
                    <a:pt x="189" y="51"/>
                  </a:lnTo>
                  <a:lnTo>
                    <a:pt x="265" y="66"/>
                  </a:lnTo>
                  <a:lnTo>
                    <a:pt x="183" y="72"/>
                  </a:lnTo>
                  <a:lnTo>
                    <a:pt x="227" y="84"/>
                  </a:lnTo>
                  <a:lnTo>
                    <a:pt x="194" y="100"/>
                  </a:lnTo>
                  <a:lnTo>
                    <a:pt x="236" y="87"/>
                  </a:lnTo>
                  <a:lnTo>
                    <a:pt x="272" y="125"/>
                  </a:lnTo>
                  <a:lnTo>
                    <a:pt x="281" y="108"/>
                  </a:lnTo>
                  <a:lnTo>
                    <a:pt x="391" y="125"/>
                  </a:lnTo>
                  <a:lnTo>
                    <a:pt x="505" y="89"/>
                  </a:lnTo>
                  <a:lnTo>
                    <a:pt x="598" y="131"/>
                  </a:lnTo>
                  <a:lnTo>
                    <a:pt x="568" y="150"/>
                  </a:lnTo>
                  <a:lnTo>
                    <a:pt x="578" y="182"/>
                  </a:lnTo>
                  <a:lnTo>
                    <a:pt x="524" y="188"/>
                  </a:lnTo>
                  <a:lnTo>
                    <a:pt x="463" y="159"/>
                  </a:lnTo>
                  <a:lnTo>
                    <a:pt x="463" y="182"/>
                  </a:lnTo>
                  <a:lnTo>
                    <a:pt x="430" y="186"/>
                  </a:lnTo>
                  <a:lnTo>
                    <a:pt x="296" y="188"/>
                  </a:lnTo>
                  <a:lnTo>
                    <a:pt x="281" y="163"/>
                  </a:lnTo>
                  <a:lnTo>
                    <a:pt x="248" y="186"/>
                  </a:lnTo>
                  <a:lnTo>
                    <a:pt x="208" y="163"/>
                  </a:lnTo>
                  <a:lnTo>
                    <a:pt x="180" y="178"/>
                  </a:lnTo>
                  <a:lnTo>
                    <a:pt x="128" y="56"/>
                  </a:lnTo>
                  <a:lnTo>
                    <a:pt x="67" y="67"/>
                  </a:lnTo>
                  <a:lnTo>
                    <a:pt x="0" y="30"/>
                  </a:lnTo>
                  <a:close/>
                </a:path>
              </a:pathLst>
            </a:custGeom>
            <a:grpFill/>
            <a:ln w="3175" cap="rnd">
              <a:solidFill>
                <a:schemeClr val="bg1"/>
              </a:solidFill>
              <a:round/>
              <a:headEnd/>
              <a:tailEnd/>
            </a:ln>
          </p:spPr>
          <p:txBody>
            <a:bodyPr/>
            <a:lstStyle/>
            <a:p>
              <a:endParaRPr lang="en-US" dirty="0"/>
            </a:p>
          </p:txBody>
        </p:sp>
        <p:sp>
          <p:nvSpPr>
            <p:cNvPr id="41" name="Freeform 36"/>
            <p:cNvSpPr>
              <a:spLocks noChangeAspect="1"/>
            </p:cNvSpPr>
            <p:nvPr/>
          </p:nvSpPr>
          <p:spPr bwMode="gray">
            <a:xfrm>
              <a:off x="2184396" y="1384300"/>
              <a:ext cx="293687" cy="207964"/>
            </a:xfrm>
            <a:custGeom>
              <a:avLst/>
              <a:gdLst>
                <a:gd name="T0" fmla="*/ 0 w 390"/>
                <a:gd name="T1" fmla="*/ 53121343 h 252"/>
                <a:gd name="T2" fmla="*/ 53305125 w 390"/>
                <a:gd name="T3" fmla="*/ 44267235 h 252"/>
                <a:gd name="T4" fmla="*/ 24951431 w 390"/>
                <a:gd name="T5" fmla="*/ 21112371 h 252"/>
                <a:gd name="T6" fmla="*/ 72019075 w 390"/>
                <a:gd name="T7" fmla="*/ 10215770 h 252"/>
                <a:gd name="T8" fmla="*/ 34591928 w 390"/>
                <a:gd name="T9" fmla="*/ 0 h 252"/>
                <a:gd name="T10" fmla="*/ 93568244 w 390"/>
                <a:gd name="T11" fmla="*/ 12259089 h 252"/>
                <a:gd name="T12" fmla="*/ 111147353 w 390"/>
                <a:gd name="T13" fmla="*/ 44948892 h 252"/>
                <a:gd name="T14" fmla="*/ 141769975 w 390"/>
                <a:gd name="T15" fmla="*/ 45629723 h 252"/>
                <a:gd name="T16" fmla="*/ 153110850 w 390"/>
                <a:gd name="T17" fmla="*/ 68103756 h 252"/>
                <a:gd name="T18" fmla="*/ 155379778 w 390"/>
                <a:gd name="T19" fmla="*/ 52439686 h 252"/>
                <a:gd name="T20" fmla="*/ 171257756 w 390"/>
                <a:gd name="T21" fmla="*/ 53121343 h 252"/>
                <a:gd name="T22" fmla="*/ 164452478 w 390"/>
                <a:gd name="T23" fmla="*/ 68103756 h 252"/>
                <a:gd name="T24" fmla="*/ 182032341 w 390"/>
                <a:gd name="T25" fmla="*/ 79000357 h 252"/>
                <a:gd name="T26" fmla="*/ 171257756 w 390"/>
                <a:gd name="T27" fmla="*/ 93983596 h 252"/>
                <a:gd name="T28" fmla="*/ 205849684 w 390"/>
                <a:gd name="T29" fmla="*/ 92621109 h 252"/>
                <a:gd name="T30" fmla="*/ 221160619 w 390"/>
                <a:gd name="T31" fmla="*/ 115095142 h 252"/>
                <a:gd name="T32" fmla="*/ 179197122 w 390"/>
                <a:gd name="T33" fmla="*/ 122586761 h 252"/>
                <a:gd name="T34" fmla="*/ 167855494 w 390"/>
                <a:gd name="T35" fmla="*/ 143018301 h 252"/>
                <a:gd name="T36" fmla="*/ 159349084 w 390"/>
                <a:gd name="T37" fmla="*/ 121905930 h 252"/>
                <a:gd name="T38" fmla="*/ 148574500 w 390"/>
                <a:gd name="T39" fmla="*/ 170940635 h 252"/>
                <a:gd name="T40" fmla="*/ 121354894 w 390"/>
                <a:gd name="T41" fmla="*/ 145060795 h 252"/>
                <a:gd name="T42" fmla="*/ 135531741 w 390"/>
                <a:gd name="T43" fmla="*/ 171621466 h 252"/>
                <a:gd name="T44" fmla="*/ 83360703 w 390"/>
                <a:gd name="T45" fmla="*/ 167535653 h 252"/>
                <a:gd name="T46" fmla="*/ 67481972 w 390"/>
                <a:gd name="T47" fmla="*/ 153914902 h 252"/>
                <a:gd name="T48" fmla="*/ 91866359 w 390"/>
                <a:gd name="T49" fmla="*/ 151871583 h 252"/>
                <a:gd name="T50" fmla="*/ 65780841 w 390"/>
                <a:gd name="T51" fmla="*/ 147784945 h 252"/>
                <a:gd name="T52" fmla="*/ 58409272 w 390"/>
                <a:gd name="T53" fmla="*/ 138931663 h 252"/>
                <a:gd name="T54" fmla="*/ 72019075 w 390"/>
                <a:gd name="T55" fmla="*/ 138250832 h 252"/>
                <a:gd name="T56" fmla="*/ 49902863 w 390"/>
                <a:gd name="T57" fmla="*/ 127354231 h 252"/>
                <a:gd name="T58" fmla="*/ 120220806 w 390"/>
                <a:gd name="T59" fmla="*/ 111690160 h 252"/>
                <a:gd name="T60" fmla="*/ 34591928 w 390"/>
                <a:gd name="T61" fmla="*/ 115095142 h 252"/>
                <a:gd name="T62" fmla="*/ 19280994 w 390"/>
                <a:gd name="T63" fmla="*/ 98069409 h 252"/>
                <a:gd name="T64" fmla="*/ 49902863 w 390"/>
                <a:gd name="T65" fmla="*/ 90577790 h 252"/>
                <a:gd name="T66" fmla="*/ 3402263 w 390"/>
                <a:gd name="T67" fmla="*/ 79000357 h 252"/>
                <a:gd name="T68" fmla="*/ 14176847 w 390"/>
                <a:gd name="T69" fmla="*/ 78319526 h 252"/>
                <a:gd name="T70" fmla="*/ 567044 w 390"/>
                <a:gd name="T71" fmla="*/ 66742094 h 252"/>
                <a:gd name="T72" fmla="*/ 53305125 w 390"/>
                <a:gd name="T73" fmla="*/ 66742094 h 252"/>
                <a:gd name="T74" fmla="*/ 0 w 390"/>
                <a:gd name="T75" fmla="*/ 53121343 h 2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0"/>
                <a:gd name="T115" fmla="*/ 0 h 252"/>
                <a:gd name="T116" fmla="*/ 390 w 390"/>
                <a:gd name="T117" fmla="*/ 252 h 2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0" h="252">
                  <a:moveTo>
                    <a:pt x="0" y="78"/>
                  </a:moveTo>
                  <a:lnTo>
                    <a:pt x="94" y="65"/>
                  </a:lnTo>
                  <a:lnTo>
                    <a:pt x="44" y="31"/>
                  </a:lnTo>
                  <a:lnTo>
                    <a:pt x="127" y="15"/>
                  </a:lnTo>
                  <a:lnTo>
                    <a:pt x="61" y="0"/>
                  </a:lnTo>
                  <a:lnTo>
                    <a:pt x="165" y="18"/>
                  </a:lnTo>
                  <a:lnTo>
                    <a:pt x="196" y="66"/>
                  </a:lnTo>
                  <a:lnTo>
                    <a:pt x="250" y="67"/>
                  </a:lnTo>
                  <a:lnTo>
                    <a:pt x="270" y="100"/>
                  </a:lnTo>
                  <a:lnTo>
                    <a:pt x="274" y="77"/>
                  </a:lnTo>
                  <a:lnTo>
                    <a:pt x="302" y="78"/>
                  </a:lnTo>
                  <a:lnTo>
                    <a:pt x="290" y="100"/>
                  </a:lnTo>
                  <a:lnTo>
                    <a:pt x="321" y="116"/>
                  </a:lnTo>
                  <a:lnTo>
                    <a:pt x="302" y="138"/>
                  </a:lnTo>
                  <a:lnTo>
                    <a:pt x="363" y="136"/>
                  </a:lnTo>
                  <a:lnTo>
                    <a:pt x="390" y="169"/>
                  </a:lnTo>
                  <a:lnTo>
                    <a:pt x="316" y="180"/>
                  </a:lnTo>
                  <a:lnTo>
                    <a:pt x="296" y="210"/>
                  </a:lnTo>
                  <a:lnTo>
                    <a:pt x="281" y="179"/>
                  </a:lnTo>
                  <a:lnTo>
                    <a:pt x="262" y="251"/>
                  </a:lnTo>
                  <a:lnTo>
                    <a:pt x="214" y="213"/>
                  </a:lnTo>
                  <a:lnTo>
                    <a:pt x="239" y="252"/>
                  </a:lnTo>
                  <a:lnTo>
                    <a:pt x="147" y="246"/>
                  </a:lnTo>
                  <a:lnTo>
                    <a:pt x="119" y="226"/>
                  </a:lnTo>
                  <a:lnTo>
                    <a:pt x="162" y="223"/>
                  </a:lnTo>
                  <a:lnTo>
                    <a:pt x="116" y="217"/>
                  </a:lnTo>
                  <a:lnTo>
                    <a:pt x="103" y="204"/>
                  </a:lnTo>
                  <a:lnTo>
                    <a:pt x="127" y="203"/>
                  </a:lnTo>
                  <a:lnTo>
                    <a:pt x="88" y="187"/>
                  </a:lnTo>
                  <a:lnTo>
                    <a:pt x="212" y="164"/>
                  </a:lnTo>
                  <a:lnTo>
                    <a:pt x="61" y="169"/>
                  </a:lnTo>
                  <a:lnTo>
                    <a:pt x="34" y="144"/>
                  </a:lnTo>
                  <a:lnTo>
                    <a:pt x="88" y="133"/>
                  </a:lnTo>
                  <a:lnTo>
                    <a:pt x="6" y="116"/>
                  </a:lnTo>
                  <a:lnTo>
                    <a:pt x="25" y="115"/>
                  </a:lnTo>
                  <a:lnTo>
                    <a:pt x="1" y="98"/>
                  </a:lnTo>
                  <a:lnTo>
                    <a:pt x="94" y="98"/>
                  </a:lnTo>
                  <a:lnTo>
                    <a:pt x="0" y="78"/>
                  </a:lnTo>
                  <a:close/>
                </a:path>
              </a:pathLst>
            </a:custGeom>
            <a:grpFill/>
            <a:ln w="3175" cap="rnd">
              <a:solidFill>
                <a:schemeClr val="bg1"/>
              </a:solidFill>
              <a:round/>
              <a:headEnd/>
              <a:tailEnd/>
            </a:ln>
          </p:spPr>
          <p:txBody>
            <a:bodyPr/>
            <a:lstStyle/>
            <a:p>
              <a:endParaRPr lang="en-US" dirty="0"/>
            </a:p>
          </p:txBody>
        </p:sp>
        <p:sp>
          <p:nvSpPr>
            <p:cNvPr id="42" name="Freeform 37"/>
            <p:cNvSpPr>
              <a:spLocks noChangeAspect="1"/>
            </p:cNvSpPr>
            <p:nvPr/>
          </p:nvSpPr>
          <p:spPr bwMode="gray">
            <a:xfrm>
              <a:off x="2184396" y="1743073"/>
              <a:ext cx="71437" cy="53976"/>
            </a:xfrm>
            <a:custGeom>
              <a:avLst/>
              <a:gdLst>
                <a:gd name="T0" fmla="*/ 0 w 94"/>
                <a:gd name="T1" fmla="*/ 30339763 h 65"/>
                <a:gd name="T2" fmla="*/ 9241341 w 94"/>
                <a:gd name="T3" fmla="*/ 0 h 65"/>
                <a:gd name="T4" fmla="*/ 44472435 w 94"/>
                <a:gd name="T5" fmla="*/ 8964002 h 65"/>
                <a:gd name="T6" fmla="*/ 54291360 w 94"/>
                <a:gd name="T7" fmla="*/ 44820010 h 65"/>
                <a:gd name="T8" fmla="*/ 0 w 94"/>
                <a:gd name="T9" fmla="*/ 30339763 h 65"/>
                <a:gd name="T10" fmla="*/ 0 60000 65536"/>
                <a:gd name="T11" fmla="*/ 0 60000 65536"/>
                <a:gd name="T12" fmla="*/ 0 60000 65536"/>
                <a:gd name="T13" fmla="*/ 0 60000 65536"/>
                <a:gd name="T14" fmla="*/ 0 60000 65536"/>
                <a:gd name="T15" fmla="*/ 0 w 94"/>
                <a:gd name="T16" fmla="*/ 0 h 65"/>
                <a:gd name="T17" fmla="*/ 94 w 94"/>
                <a:gd name="T18" fmla="*/ 65 h 65"/>
              </a:gdLst>
              <a:ahLst/>
              <a:cxnLst>
                <a:cxn ang="T10">
                  <a:pos x="T0" y="T1"/>
                </a:cxn>
                <a:cxn ang="T11">
                  <a:pos x="T2" y="T3"/>
                </a:cxn>
                <a:cxn ang="T12">
                  <a:pos x="T4" y="T5"/>
                </a:cxn>
                <a:cxn ang="T13">
                  <a:pos x="T6" y="T7"/>
                </a:cxn>
                <a:cxn ang="T14">
                  <a:pos x="T8" y="T9"/>
                </a:cxn>
              </a:cxnLst>
              <a:rect l="T15" t="T16" r="T17" b="T18"/>
              <a:pathLst>
                <a:path w="94" h="65">
                  <a:moveTo>
                    <a:pt x="0" y="44"/>
                  </a:moveTo>
                  <a:lnTo>
                    <a:pt x="16" y="0"/>
                  </a:lnTo>
                  <a:lnTo>
                    <a:pt x="77" y="13"/>
                  </a:lnTo>
                  <a:lnTo>
                    <a:pt x="94" y="65"/>
                  </a:lnTo>
                  <a:lnTo>
                    <a:pt x="0" y="44"/>
                  </a:lnTo>
                  <a:close/>
                </a:path>
              </a:pathLst>
            </a:custGeom>
            <a:grpFill/>
            <a:ln w="3175" cap="rnd">
              <a:solidFill>
                <a:schemeClr val="bg1"/>
              </a:solidFill>
              <a:round/>
              <a:headEnd/>
              <a:tailEnd/>
            </a:ln>
          </p:spPr>
          <p:txBody>
            <a:bodyPr/>
            <a:lstStyle/>
            <a:p>
              <a:endParaRPr lang="en-US" dirty="0"/>
            </a:p>
          </p:txBody>
        </p:sp>
        <p:sp>
          <p:nvSpPr>
            <p:cNvPr id="43" name="Freeform 38"/>
            <p:cNvSpPr>
              <a:spLocks noChangeAspect="1"/>
            </p:cNvSpPr>
            <p:nvPr/>
          </p:nvSpPr>
          <p:spPr bwMode="gray">
            <a:xfrm>
              <a:off x="2185985" y="1614485"/>
              <a:ext cx="77787" cy="19050"/>
            </a:xfrm>
            <a:custGeom>
              <a:avLst/>
              <a:gdLst>
                <a:gd name="T0" fmla="*/ 0 w 107"/>
                <a:gd name="T1" fmla="*/ 5998152 h 22"/>
                <a:gd name="T2" fmla="*/ 13212885 w 107"/>
                <a:gd name="T3" fmla="*/ 16495568 h 22"/>
                <a:gd name="T4" fmla="*/ 56549695 w 107"/>
                <a:gd name="T5" fmla="*/ 5998152 h 22"/>
                <a:gd name="T6" fmla="*/ 15326220 w 107"/>
                <a:gd name="T7" fmla="*/ 0 h 22"/>
                <a:gd name="T8" fmla="*/ 0 w 107"/>
                <a:gd name="T9" fmla="*/ 5998152 h 22"/>
                <a:gd name="T10" fmla="*/ 0 60000 65536"/>
                <a:gd name="T11" fmla="*/ 0 60000 65536"/>
                <a:gd name="T12" fmla="*/ 0 60000 65536"/>
                <a:gd name="T13" fmla="*/ 0 60000 65536"/>
                <a:gd name="T14" fmla="*/ 0 60000 65536"/>
                <a:gd name="T15" fmla="*/ 0 w 107"/>
                <a:gd name="T16" fmla="*/ 0 h 22"/>
                <a:gd name="T17" fmla="*/ 107 w 107"/>
                <a:gd name="T18" fmla="*/ 22 h 22"/>
              </a:gdLst>
              <a:ahLst/>
              <a:cxnLst>
                <a:cxn ang="T10">
                  <a:pos x="T0" y="T1"/>
                </a:cxn>
                <a:cxn ang="T11">
                  <a:pos x="T2" y="T3"/>
                </a:cxn>
                <a:cxn ang="T12">
                  <a:pos x="T4" y="T5"/>
                </a:cxn>
                <a:cxn ang="T13">
                  <a:pos x="T6" y="T7"/>
                </a:cxn>
                <a:cxn ang="T14">
                  <a:pos x="T8" y="T9"/>
                </a:cxn>
              </a:cxnLst>
              <a:rect l="T15" t="T16" r="T17" b="T18"/>
              <a:pathLst>
                <a:path w="107" h="22">
                  <a:moveTo>
                    <a:pt x="0" y="8"/>
                  </a:moveTo>
                  <a:lnTo>
                    <a:pt x="25" y="22"/>
                  </a:lnTo>
                  <a:lnTo>
                    <a:pt x="107" y="8"/>
                  </a:lnTo>
                  <a:lnTo>
                    <a:pt x="29" y="0"/>
                  </a:lnTo>
                  <a:lnTo>
                    <a:pt x="0" y="8"/>
                  </a:lnTo>
                  <a:close/>
                </a:path>
              </a:pathLst>
            </a:custGeom>
            <a:grpFill/>
            <a:ln w="3175" cap="rnd">
              <a:solidFill>
                <a:schemeClr val="bg1"/>
              </a:solidFill>
              <a:round/>
              <a:headEnd/>
              <a:tailEnd/>
            </a:ln>
          </p:spPr>
          <p:txBody>
            <a:bodyPr/>
            <a:lstStyle/>
            <a:p>
              <a:endParaRPr lang="en-US" dirty="0"/>
            </a:p>
          </p:txBody>
        </p:sp>
        <p:sp>
          <p:nvSpPr>
            <p:cNvPr id="44" name="Freeform 39"/>
            <p:cNvSpPr>
              <a:spLocks noChangeAspect="1"/>
            </p:cNvSpPr>
            <p:nvPr/>
          </p:nvSpPr>
          <p:spPr bwMode="gray">
            <a:xfrm>
              <a:off x="2198684" y="1830387"/>
              <a:ext cx="138111" cy="111124"/>
            </a:xfrm>
            <a:custGeom>
              <a:avLst/>
              <a:gdLst>
                <a:gd name="T0" fmla="*/ 0 w 186"/>
                <a:gd name="T1" fmla="*/ 14660145 h 133"/>
                <a:gd name="T2" fmla="*/ 2757042 w 186"/>
                <a:gd name="T3" fmla="*/ 58640579 h 133"/>
                <a:gd name="T4" fmla="*/ 13232763 w 186"/>
                <a:gd name="T5" fmla="*/ 66319901 h 133"/>
                <a:gd name="T6" fmla="*/ 9373053 w 186"/>
                <a:gd name="T7" fmla="*/ 91451697 h 133"/>
                <a:gd name="T8" fmla="*/ 25362858 w 186"/>
                <a:gd name="T9" fmla="*/ 92847862 h 133"/>
                <a:gd name="T10" fmla="*/ 41903626 w 186"/>
                <a:gd name="T11" fmla="*/ 72603059 h 133"/>
                <a:gd name="T12" fmla="*/ 25362858 w 186"/>
                <a:gd name="T13" fmla="*/ 58640579 h 133"/>
                <a:gd name="T14" fmla="*/ 67266484 w 186"/>
                <a:gd name="T15" fmla="*/ 58640579 h 133"/>
                <a:gd name="T16" fmla="*/ 102553358 w 186"/>
                <a:gd name="T17" fmla="*/ 5584658 h 133"/>
                <a:gd name="T18" fmla="*/ 7719421 w 186"/>
                <a:gd name="T19" fmla="*/ 0 h 133"/>
                <a:gd name="T20" fmla="*/ 20951442 w 186"/>
                <a:gd name="T21" fmla="*/ 16754809 h 133"/>
                <a:gd name="T22" fmla="*/ 0 w 186"/>
                <a:gd name="T23" fmla="*/ 14660145 h 1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6"/>
                <a:gd name="T37" fmla="*/ 0 h 133"/>
                <a:gd name="T38" fmla="*/ 186 w 186"/>
                <a:gd name="T39" fmla="*/ 133 h 1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6" h="133">
                  <a:moveTo>
                    <a:pt x="0" y="21"/>
                  </a:moveTo>
                  <a:lnTo>
                    <a:pt x="5" y="84"/>
                  </a:lnTo>
                  <a:lnTo>
                    <a:pt x="24" y="95"/>
                  </a:lnTo>
                  <a:lnTo>
                    <a:pt x="17" y="131"/>
                  </a:lnTo>
                  <a:lnTo>
                    <a:pt x="46" y="133"/>
                  </a:lnTo>
                  <a:lnTo>
                    <a:pt x="76" y="104"/>
                  </a:lnTo>
                  <a:lnTo>
                    <a:pt x="46" y="84"/>
                  </a:lnTo>
                  <a:lnTo>
                    <a:pt x="122" y="84"/>
                  </a:lnTo>
                  <a:lnTo>
                    <a:pt x="186" y="8"/>
                  </a:lnTo>
                  <a:lnTo>
                    <a:pt x="14" y="0"/>
                  </a:lnTo>
                  <a:lnTo>
                    <a:pt x="38" y="24"/>
                  </a:lnTo>
                  <a:lnTo>
                    <a:pt x="0" y="21"/>
                  </a:lnTo>
                  <a:close/>
                </a:path>
              </a:pathLst>
            </a:custGeom>
            <a:grpFill/>
            <a:ln w="3175" cap="rnd">
              <a:solidFill>
                <a:schemeClr val="bg1"/>
              </a:solidFill>
              <a:round/>
              <a:headEnd/>
              <a:tailEnd/>
            </a:ln>
          </p:spPr>
          <p:txBody>
            <a:bodyPr/>
            <a:lstStyle/>
            <a:p>
              <a:endParaRPr lang="en-US" dirty="0"/>
            </a:p>
          </p:txBody>
        </p:sp>
        <p:sp>
          <p:nvSpPr>
            <p:cNvPr id="45" name="Freeform 40"/>
            <p:cNvSpPr>
              <a:spLocks noChangeAspect="1"/>
            </p:cNvSpPr>
            <p:nvPr/>
          </p:nvSpPr>
          <p:spPr bwMode="gray">
            <a:xfrm>
              <a:off x="2293933" y="1260475"/>
              <a:ext cx="800100" cy="449262"/>
            </a:xfrm>
            <a:custGeom>
              <a:avLst/>
              <a:gdLst>
                <a:gd name="T0" fmla="*/ 33800847 w 1066"/>
                <a:gd name="T1" fmla="*/ 101312530 h 543"/>
                <a:gd name="T2" fmla="*/ 64221160 w 1066"/>
                <a:gd name="T3" fmla="*/ 107473142 h 543"/>
                <a:gd name="T4" fmla="*/ 146469338 w 1066"/>
                <a:gd name="T5" fmla="*/ 104735368 h 543"/>
                <a:gd name="T6" fmla="*/ 130696260 w 1066"/>
                <a:gd name="T7" fmla="*/ 118425892 h 543"/>
                <a:gd name="T8" fmla="*/ 111541896 w 1066"/>
                <a:gd name="T9" fmla="*/ 145123532 h 543"/>
                <a:gd name="T10" fmla="*/ 164496357 w 1066"/>
                <a:gd name="T11" fmla="*/ 145807769 h 543"/>
                <a:gd name="T12" fmla="*/ 232098052 w 1066"/>
                <a:gd name="T13" fmla="*/ 110211743 h 543"/>
                <a:gd name="T14" fmla="*/ 322233145 w 1066"/>
                <a:gd name="T15" fmla="*/ 122533794 h 543"/>
                <a:gd name="T16" fmla="*/ 233788319 w 1066"/>
                <a:gd name="T17" fmla="*/ 192357373 h 543"/>
                <a:gd name="T18" fmla="*/ 107598439 w 1066"/>
                <a:gd name="T19" fmla="*/ 156760519 h 543"/>
                <a:gd name="T20" fmla="*/ 107035517 w 1066"/>
                <a:gd name="T21" fmla="*/ 186195933 h 543"/>
                <a:gd name="T22" fmla="*/ 203930929 w 1066"/>
                <a:gd name="T23" fmla="*/ 230006936 h 543"/>
                <a:gd name="T24" fmla="*/ 132949450 w 1066"/>
                <a:gd name="T25" fmla="*/ 232060473 h 543"/>
                <a:gd name="T26" fmla="*/ 119428810 w 1066"/>
                <a:gd name="T27" fmla="*/ 262865188 h 543"/>
                <a:gd name="T28" fmla="*/ 144216149 w 1066"/>
                <a:gd name="T29" fmla="*/ 249858900 h 543"/>
                <a:gd name="T30" fmla="*/ 121682751 w 1066"/>
                <a:gd name="T31" fmla="*/ 282032088 h 543"/>
                <a:gd name="T32" fmla="*/ 140272691 w 1066"/>
                <a:gd name="T33" fmla="*/ 303937589 h 543"/>
                <a:gd name="T34" fmla="*/ 146469338 w 1066"/>
                <a:gd name="T35" fmla="*/ 315574576 h 543"/>
                <a:gd name="T36" fmla="*/ 101965465 w 1066"/>
                <a:gd name="T37" fmla="*/ 321736016 h 543"/>
                <a:gd name="T38" fmla="*/ 65347755 w 1066"/>
                <a:gd name="T39" fmla="*/ 340218679 h 543"/>
                <a:gd name="T40" fmla="*/ 127315725 w 1066"/>
                <a:gd name="T41" fmla="*/ 368284792 h 543"/>
                <a:gd name="T42" fmla="*/ 167313219 w 1066"/>
                <a:gd name="T43" fmla="*/ 357332042 h 543"/>
                <a:gd name="T44" fmla="*/ 189283695 w 1066"/>
                <a:gd name="T45" fmla="*/ 356647805 h 543"/>
                <a:gd name="T46" fmla="*/ 213507361 w 1066"/>
                <a:gd name="T47" fmla="*/ 371707630 h 543"/>
                <a:gd name="T48" fmla="*/ 250687992 w 1066"/>
                <a:gd name="T49" fmla="*/ 340218679 h 543"/>
                <a:gd name="T50" fmla="*/ 269278684 w 1066"/>
                <a:gd name="T51" fmla="*/ 314890340 h 543"/>
                <a:gd name="T52" fmla="*/ 312655963 w 1066"/>
                <a:gd name="T53" fmla="*/ 282032088 h 543"/>
                <a:gd name="T54" fmla="*/ 331246654 w 1066"/>
                <a:gd name="T55" fmla="*/ 267656499 h 543"/>
                <a:gd name="T56" fmla="*/ 334626438 w 1066"/>
                <a:gd name="T57" fmla="*/ 237536849 h 543"/>
                <a:gd name="T58" fmla="*/ 276039003 w 1066"/>
                <a:gd name="T59" fmla="*/ 221107723 h 543"/>
                <a:gd name="T60" fmla="*/ 275475331 w 1066"/>
                <a:gd name="T61" fmla="*/ 213577810 h 543"/>
                <a:gd name="T62" fmla="*/ 395467814 w 1066"/>
                <a:gd name="T63" fmla="*/ 192357373 h 543"/>
                <a:gd name="T64" fmla="*/ 423072014 w 1066"/>
                <a:gd name="T65" fmla="*/ 168397507 h 543"/>
                <a:gd name="T66" fmla="*/ 537430773 w 1066"/>
                <a:gd name="T67" fmla="*/ 95151918 h 543"/>
                <a:gd name="T68" fmla="*/ 450112542 w 1066"/>
                <a:gd name="T69" fmla="*/ 93782617 h 543"/>
                <a:gd name="T70" fmla="*/ 600525338 w 1066"/>
                <a:gd name="T71" fmla="*/ 56132226 h 543"/>
                <a:gd name="T72" fmla="*/ 553204602 w 1066"/>
                <a:gd name="T73" fmla="*/ 15059825 h 543"/>
                <a:gd name="T74" fmla="*/ 357723509 w 1066"/>
                <a:gd name="T75" fmla="*/ 0 h 543"/>
                <a:gd name="T76" fmla="*/ 331246654 w 1066"/>
                <a:gd name="T77" fmla="*/ 6845676 h 543"/>
                <a:gd name="T78" fmla="*/ 298572401 w 1066"/>
                <a:gd name="T79" fmla="*/ 41072401 h 543"/>
                <a:gd name="T80" fmla="*/ 231534379 w 1066"/>
                <a:gd name="T81" fmla="*/ 23274802 h 543"/>
                <a:gd name="T82" fmla="*/ 176326729 w 1066"/>
                <a:gd name="T83" fmla="*/ 26012576 h 543"/>
                <a:gd name="T84" fmla="*/ 210127576 w 1066"/>
                <a:gd name="T85" fmla="*/ 65031440 h 543"/>
                <a:gd name="T86" fmla="*/ 129568915 w 1066"/>
                <a:gd name="T87" fmla="*/ 66400740 h 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66"/>
                <a:gd name="T133" fmla="*/ 0 h 543"/>
                <a:gd name="T134" fmla="*/ 1066 w 1066"/>
                <a:gd name="T135" fmla="*/ 543 h 5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66" h="543">
                  <a:moveTo>
                    <a:pt x="0" y="128"/>
                  </a:moveTo>
                  <a:lnTo>
                    <a:pt x="93" y="128"/>
                  </a:lnTo>
                  <a:lnTo>
                    <a:pt x="60" y="148"/>
                  </a:lnTo>
                  <a:lnTo>
                    <a:pt x="192" y="133"/>
                  </a:lnTo>
                  <a:lnTo>
                    <a:pt x="77" y="148"/>
                  </a:lnTo>
                  <a:lnTo>
                    <a:pt x="114" y="157"/>
                  </a:lnTo>
                  <a:lnTo>
                    <a:pt x="75" y="159"/>
                  </a:lnTo>
                  <a:lnTo>
                    <a:pt x="90" y="174"/>
                  </a:lnTo>
                  <a:lnTo>
                    <a:pt x="260" y="153"/>
                  </a:lnTo>
                  <a:lnTo>
                    <a:pt x="93" y="185"/>
                  </a:lnTo>
                  <a:lnTo>
                    <a:pt x="166" y="212"/>
                  </a:lnTo>
                  <a:lnTo>
                    <a:pt x="232" y="173"/>
                  </a:lnTo>
                  <a:lnTo>
                    <a:pt x="344" y="166"/>
                  </a:lnTo>
                  <a:lnTo>
                    <a:pt x="226" y="181"/>
                  </a:lnTo>
                  <a:lnTo>
                    <a:pt x="198" y="212"/>
                  </a:lnTo>
                  <a:lnTo>
                    <a:pt x="268" y="215"/>
                  </a:lnTo>
                  <a:lnTo>
                    <a:pt x="344" y="184"/>
                  </a:lnTo>
                  <a:lnTo>
                    <a:pt x="292" y="213"/>
                  </a:lnTo>
                  <a:lnTo>
                    <a:pt x="344" y="213"/>
                  </a:lnTo>
                  <a:lnTo>
                    <a:pt x="422" y="191"/>
                  </a:lnTo>
                  <a:lnTo>
                    <a:pt x="412" y="161"/>
                  </a:lnTo>
                  <a:lnTo>
                    <a:pt x="499" y="137"/>
                  </a:lnTo>
                  <a:lnTo>
                    <a:pt x="437" y="188"/>
                  </a:lnTo>
                  <a:lnTo>
                    <a:pt x="572" y="179"/>
                  </a:lnTo>
                  <a:lnTo>
                    <a:pt x="297" y="229"/>
                  </a:lnTo>
                  <a:lnTo>
                    <a:pt x="361" y="281"/>
                  </a:lnTo>
                  <a:lnTo>
                    <a:pt x="415" y="281"/>
                  </a:lnTo>
                  <a:lnTo>
                    <a:pt x="386" y="292"/>
                  </a:lnTo>
                  <a:lnTo>
                    <a:pt x="280" y="237"/>
                  </a:lnTo>
                  <a:lnTo>
                    <a:pt x="191" y="229"/>
                  </a:lnTo>
                  <a:lnTo>
                    <a:pt x="187" y="251"/>
                  </a:lnTo>
                  <a:lnTo>
                    <a:pt x="229" y="263"/>
                  </a:lnTo>
                  <a:lnTo>
                    <a:pt x="190" y="272"/>
                  </a:lnTo>
                  <a:lnTo>
                    <a:pt x="297" y="329"/>
                  </a:lnTo>
                  <a:lnTo>
                    <a:pt x="253" y="333"/>
                  </a:lnTo>
                  <a:lnTo>
                    <a:pt x="362" y="336"/>
                  </a:lnTo>
                  <a:lnTo>
                    <a:pt x="301" y="350"/>
                  </a:lnTo>
                  <a:lnTo>
                    <a:pt x="334" y="369"/>
                  </a:lnTo>
                  <a:lnTo>
                    <a:pt x="236" y="339"/>
                  </a:lnTo>
                  <a:lnTo>
                    <a:pt x="179" y="351"/>
                  </a:lnTo>
                  <a:lnTo>
                    <a:pt x="157" y="400"/>
                  </a:lnTo>
                  <a:lnTo>
                    <a:pt x="212" y="384"/>
                  </a:lnTo>
                  <a:lnTo>
                    <a:pt x="203" y="401"/>
                  </a:lnTo>
                  <a:lnTo>
                    <a:pt x="224" y="401"/>
                  </a:lnTo>
                  <a:lnTo>
                    <a:pt x="256" y="365"/>
                  </a:lnTo>
                  <a:lnTo>
                    <a:pt x="245" y="394"/>
                  </a:lnTo>
                  <a:lnTo>
                    <a:pt x="276" y="399"/>
                  </a:lnTo>
                  <a:lnTo>
                    <a:pt x="216" y="412"/>
                  </a:lnTo>
                  <a:lnTo>
                    <a:pt x="253" y="413"/>
                  </a:lnTo>
                  <a:lnTo>
                    <a:pt x="224" y="424"/>
                  </a:lnTo>
                  <a:lnTo>
                    <a:pt x="249" y="444"/>
                  </a:lnTo>
                  <a:lnTo>
                    <a:pt x="292" y="444"/>
                  </a:lnTo>
                  <a:lnTo>
                    <a:pt x="334" y="405"/>
                  </a:lnTo>
                  <a:lnTo>
                    <a:pt x="260" y="461"/>
                  </a:lnTo>
                  <a:lnTo>
                    <a:pt x="190" y="420"/>
                  </a:lnTo>
                  <a:lnTo>
                    <a:pt x="127" y="427"/>
                  </a:lnTo>
                  <a:lnTo>
                    <a:pt x="181" y="470"/>
                  </a:lnTo>
                  <a:lnTo>
                    <a:pt x="90" y="494"/>
                  </a:lnTo>
                  <a:lnTo>
                    <a:pt x="99" y="526"/>
                  </a:lnTo>
                  <a:lnTo>
                    <a:pt x="116" y="497"/>
                  </a:lnTo>
                  <a:lnTo>
                    <a:pt x="119" y="526"/>
                  </a:lnTo>
                  <a:lnTo>
                    <a:pt x="182" y="512"/>
                  </a:lnTo>
                  <a:lnTo>
                    <a:pt x="226" y="538"/>
                  </a:lnTo>
                  <a:lnTo>
                    <a:pt x="258" y="537"/>
                  </a:lnTo>
                  <a:lnTo>
                    <a:pt x="235" y="515"/>
                  </a:lnTo>
                  <a:lnTo>
                    <a:pt x="297" y="522"/>
                  </a:lnTo>
                  <a:lnTo>
                    <a:pt x="292" y="503"/>
                  </a:lnTo>
                  <a:lnTo>
                    <a:pt x="320" y="526"/>
                  </a:lnTo>
                  <a:lnTo>
                    <a:pt x="336" y="521"/>
                  </a:lnTo>
                  <a:lnTo>
                    <a:pt x="328" y="505"/>
                  </a:lnTo>
                  <a:lnTo>
                    <a:pt x="378" y="521"/>
                  </a:lnTo>
                  <a:lnTo>
                    <a:pt x="379" y="543"/>
                  </a:lnTo>
                  <a:lnTo>
                    <a:pt x="470" y="521"/>
                  </a:lnTo>
                  <a:lnTo>
                    <a:pt x="487" y="489"/>
                  </a:lnTo>
                  <a:lnTo>
                    <a:pt x="445" y="497"/>
                  </a:lnTo>
                  <a:lnTo>
                    <a:pt x="445" y="468"/>
                  </a:lnTo>
                  <a:lnTo>
                    <a:pt x="344" y="467"/>
                  </a:lnTo>
                  <a:lnTo>
                    <a:pt x="478" y="460"/>
                  </a:lnTo>
                  <a:lnTo>
                    <a:pt x="498" y="438"/>
                  </a:lnTo>
                  <a:lnTo>
                    <a:pt x="478" y="411"/>
                  </a:lnTo>
                  <a:lnTo>
                    <a:pt x="555" y="412"/>
                  </a:lnTo>
                  <a:lnTo>
                    <a:pt x="571" y="401"/>
                  </a:lnTo>
                  <a:lnTo>
                    <a:pt x="519" y="394"/>
                  </a:lnTo>
                  <a:lnTo>
                    <a:pt x="588" y="391"/>
                  </a:lnTo>
                  <a:lnTo>
                    <a:pt x="542" y="373"/>
                  </a:lnTo>
                  <a:lnTo>
                    <a:pt x="598" y="361"/>
                  </a:lnTo>
                  <a:lnTo>
                    <a:pt x="594" y="347"/>
                  </a:lnTo>
                  <a:lnTo>
                    <a:pt x="492" y="339"/>
                  </a:lnTo>
                  <a:lnTo>
                    <a:pt x="550" y="327"/>
                  </a:lnTo>
                  <a:lnTo>
                    <a:pt x="490" y="323"/>
                  </a:lnTo>
                  <a:lnTo>
                    <a:pt x="598" y="333"/>
                  </a:lnTo>
                  <a:lnTo>
                    <a:pt x="602" y="318"/>
                  </a:lnTo>
                  <a:lnTo>
                    <a:pt x="489" y="312"/>
                  </a:lnTo>
                  <a:lnTo>
                    <a:pt x="636" y="292"/>
                  </a:lnTo>
                  <a:lnTo>
                    <a:pt x="597" y="274"/>
                  </a:lnTo>
                  <a:lnTo>
                    <a:pt x="702" y="281"/>
                  </a:lnTo>
                  <a:lnTo>
                    <a:pt x="735" y="251"/>
                  </a:lnTo>
                  <a:lnTo>
                    <a:pt x="682" y="248"/>
                  </a:lnTo>
                  <a:lnTo>
                    <a:pt x="751" y="246"/>
                  </a:lnTo>
                  <a:lnTo>
                    <a:pt x="742" y="224"/>
                  </a:lnTo>
                  <a:lnTo>
                    <a:pt x="775" y="229"/>
                  </a:lnTo>
                  <a:lnTo>
                    <a:pt x="954" y="139"/>
                  </a:lnTo>
                  <a:lnTo>
                    <a:pt x="756" y="171"/>
                  </a:lnTo>
                  <a:lnTo>
                    <a:pt x="866" y="133"/>
                  </a:lnTo>
                  <a:lnTo>
                    <a:pt x="799" y="137"/>
                  </a:lnTo>
                  <a:lnTo>
                    <a:pt x="784" y="120"/>
                  </a:lnTo>
                  <a:lnTo>
                    <a:pt x="907" y="128"/>
                  </a:lnTo>
                  <a:lnTo>
                    <a:pt x="1066" y="82"/>
                  </a:lnTo>
                  <a:lnTo>
                    <a:pt x="1065" y="60"/>
                  </a:lnTo>
                  <a:lnTo>
                    <a:pt x="998" y="60"/>
                  </a:lnTo>
                  <a:lnTo>
                    <a:pt x="982" y="22"/>
                  </a:lnTo>
                  <a:lnTo>
                    <a:pt x="799" y="39"/>
                  </a:lnTo>
                  <a:lnTo>
                    <a:pt x="878" y="14"/>
                  </a:lnTo>
                  <a:lnTo>
                    <a:pt x="635" y="0"/>
                  </a:lnTo>
                  <a:lnTo>
                    <a:pt x="615" y="18"/>
                  </a:lnTo>
                  <a:lnTo>
                    <a:pt x="632" y="28"/>
                  </a:lnTo>
                  <a:lnTo>
                    <a:pt x="588" y="10"/>
                  </a:lnTo>
                  <a:lnTo>
                    <a:pt x="479" y="11"/>
                  </a:lnTo>
                  <a:lnTo>
                    <a:pt x="556" y="48"/>
                  </a:lnTo>
                  <a:lnTo>
                    <a:pt x="530" y="60"/>
                  </a:lnTo>
                  <a:lnTo>
                    <a:pt x="490" y="21"/>
                  </a:lnTo>
                  <a:lnTo>
                    <a:pt x="390" y="17"/>
                  </a:lnTo>
                  <a:lnTo>
                    <a:pt x="411" y="34"/>
                  </a:lnTo>
                  <a:lnTo>
                    <a:pt x="335" y="28"/>
                  </a:lnTo>
                  <a:lnTo>
                    <a:pt x="372" y="54"/>
                  </a:lnTo>
                  <a:lnTo>
                    <a:pt x="313" y="38"/>
                  </a:lnTo>
                  <a:lnTo>
                    <a:pt x="331" y="54"/>
                  </a:lnTo>
                  <a:lnTo>
                    <a:pt x="296" y="60"/>
                  </a:lnTo>
                  <a:lnTo>
                    <a:pt x="373" y="95"/>
                  </a:lnTo>
                  <a:lnTo>
                    <a:pt x="207" y="55"/>
                  </a:lnTo>
                  <a:lnTo>
                    <a:pt x="165" y="84"/>
                  </a:lnTo>
                  <a:lnTo>
                    <a:pt x="230" y="97"/>
                  </a:lnTo>
                  <a:lnTo>
                    <a:pt x="119" y="87"/>
                  </a:lnTo>
                  <a:lnTo>
                    <a:pt x="0" y="128"/>
                  </a:lnTo>
                  <a:close/>
                </a:path>
              </a:pathLst>
            </a:custGeom>
            <a:grpFill/>
            <a:ln w="3175" cap="rnd">
              <a:solidFill>
                <a:schemeClr val="bg1"/>
              </a:solidFill>
              <a:round/>
              <a:headEnd/>
              <a:tailEnd/>
            </a:ln>
          </p:spPr>
          <p:txBody>
            <a:bodyPr/>
            <a:lstStyle/>
            <a:p>
              <a:endParaRPr lang="en-US" dirty="0"/>
            </a:p>
          </p:txBody>
        </p:sp>
        <p:sp>
          <p:nvSpPr>
            <p:cNvPr id="46" name="Freeform 41"/>
            <p:cNvSpPr>
              <a:spLocks noChangeAspect="1"/>
            </p:cNvSpPr>
            <p:nvPr/>
          </p:nvSpPr>
          <p:spPr bwMode="gray">
            <a:xfrm>
              <a:off x="2344736" y="1843085"/>
              <a:ext cx="742948" cy="585785"/>
            </a:xfrm>
            <a:custGeom>
              <a:avLst/>
              <a:gdLst>
                <a:gd name="T0" fmla="*/ 4442051 w 997"/>
                <a:gd name="T1" fmla="*/ 56292722 h 707"/>
                <a:gd name="T2" fmla="*/ 66080820 w 997"/>
                <a:gd name="T3" fmla="*/ 0 h 707"/>
                <a:gd name="T4" fmla="*/ 63859421 w 997"/>
                <a:gd name="T5" fmla="*/ 56292722 h 707"/>
                <a:gd name="T6" fmla="*/ 97733321 w 997"/>
                <a:gd name="T7" fmla="*/ 114645227 h 707"/>
                <a:gd name="T8" fmla="*/ 99398811 w 997"/>
                <a:gd name="T9" fmla="*/ 124943313 h 707"/>
                <a:gd name="T10" fmla="*/ 78852555 w 997"/>
                <a:gd name="T11" fmla="*/ 83752627 h 707"/>
                <a:gd name="T12" fmla="*/ 83850514 w 997"/>
                <a:gd name="T13" fmla="*/ 43249640 h 707"/>
                <a:gd name="T14" fmla="*/ 87182239 w 997"/>
                <a:gd name="T15" fmla="*/ 37757162 h 707"/>
                <a:gd name="T16" fmla="*/ 97177413 w 997"/>
                <a:gd name="T17" fmla="*/ 23341168 h 707"/>
                <a:gd name="T18" fmla="*/ 141601650 w 997"/>
                <a:gd name="T19" fmla="*/ 6865390 h 707"/>
                <a:gd name="T20" fmla="*/ 164924467 w 997"/>
                <a:gd name="T21" fmla="*/ 28146775 h 707"/>
                <a:gd name="T22" fmla="*/ 175475550 w 997"/>
                <a:gd name="T23" fmla="*/ 85812410 h 707"/>
                <a:gd name="T24" fmla="*/ 209903868 w 997"/>
                <a:gd name="T25" fmla="*/ 72769328 h 707"/>
                <a:gd name="T26" fmla="*/ 285980606 w 997"/>
                <a:gd name="T27" fmla="*/ 63158113 h 707"/>
                <a:gd name="T28" fmla="*/ 291533729 w 997"/>
                <a:gd name="T29" fmla="*/ 98856320 h 707"/>
                <a:gd name="T30" fmla="*/ 309858587 w 997"/>
                <a:gd name="T31" fmla="*/ 107093795 h 707"/>
                <a:gd name="T32" fmla="*/ 339288945 w 997"/>
                <a:gd name="T33" fmla="*/ 97483408 h 707"/>
                <a:gd name="T34" fmla="*/ 365388324 w 997"/>
                <a:gd name="T35" fmla="*/ 120823747 h 707"/>
                <a:gd name="T36" fmla="*/ 374828335 w 997"/>
                <a:gd name="T37" fmla="*/ 124943313 h 707"/>
                <a:gd name="T38" fmla="*/ 389821468 w 997"/>
                <a:gd name="T39" fmla="*/ 133180787 h 707"/>
                <a:gd name="T40" fmla="*/ 417031174 w 997"/>
                <a:gd name="T41" fmla="*/ 144851785 h 707"/>
                <a:gd name="T42" fmla="*/ 413699449 w 997"/>
                <a:gd name="T43" fmla="*/ 161327563 h 707"/>
                <a:gd name="T44" fmla="*/ 423695368 w 997"/>
                <a:gd name="T45" fmla="*/ 157208825 h 707"/>
                <a:gd name="T46" fmla="*/ 409812561 w 997"/>
                <a:gd name="T47" fmla="*/ 188101426 h 707"/>
                <a:gd name="T48" fmla="*/ 415920847 w 997"/>
                <a:gd name="T49" fmla="*/ 203204290 h 707"/>
                <a:gd name="T50" fmla="*/ 419252572 w 997"/>
                <a:gd name="T51" fmla="*/ 226545458 h 707"/>
                <a:gd name="T52" fmla="*/ 487554790 w 997"/>
                <a:gd name="T53" fmla="*/ 249885797 h 707"/>
                <a:gd name="T54" fmla="*/ 521983108 w 997"/>
                <a:gd name="T55" fmla="*/ 282151310 h 707"/>
                <a:gd name="T56" fmla="*/ 553635609 w 997"/>
                <a:gd name="T57" fmla="*/ 304806436 h 707"/>
                <a:gd name="T58" fmla="*/ 531979027 w 997"/>
                <a:gd name="T59" fmla="*/ 319909300 h 707"/>
                <a:gd name="T60" fmla="*/ 530312792 w 997"/>
                <a:gd name="T61" fmla="*/ 348055247 h 707"/>
                <a:gd name="T62" fmla="*/ 511432771 w 997"/>
                <a:gd name="T63" fmla="*/ 374829110 h 707"/>
                <a:gd name="T64" fmla="*/ 424805695 w 997"/>
                <a:gd name="T65" fmla="*/ 317849518 h 707"/>
                <a:gd name="T66" fmla="*/ 428692583 w 997"/>
                <a:gd name="T67" fmla="*/ 348055247 h 707"/>
                <a:gd name="T68" fmla="*/ 452570563 w 997"/>
                <a:gd name="T69" fmla="*/ 378261805 h 707"/>
                <a:gd name="T70" fmla="*/ 480336177 w 997"/>
                <a:gd name="T71" fmla="*/ 403661928 h 707"/>
                <a:gd name="T72" fmla="*/ 488665116 w 997"/>
                <a:gd name="T73" fmla="*/ 461328391 h 707"/>
                <a:gd name="T74" fmla="*/ 462010574 w 997"/>
                <a:gd name="T75" fmla="*/ 485355600 h 707"/>
                <a:gd name="T76" fmla="*/ 348729701 w 997"/>
                <a:gd name="T77" fmla="*/ 424943312 h 707"/>
                <a:gd name="T78" fmla="*/ 330404098 w 997"/>
                <a:gd name="T79" fmla="*/ 409840448 h 707"/>
                <a:gd name="T80" fmla="*/ 295975780 w 997"/>
                <a:gd name="T81" fmla="*/ 374829110 h 707"/>
                <a:gd name="T82" fmla="*/ 279872320 w 997"/>
                <a:gd name="T83" fmla="*/ 383753455 h 707"/>
                <a:gd name="T84" fmla="*/ 230450124 w 997"/>
                <a:gd name="T85" fmla="*/ 383753455 h 707"/>
                <a:gd name="T86" fmla="*/ 318743434 w 997"/>
                <a:gd name="T87" fmla="*/ 354233767 h 707"/>
                <a:gd name="T88" fmla="*/ 342621415 w 997"/>
                <a:gd name="T89" fmla="*/ 282151310 h 707"/>
                <a:gd name="T90" fmla="*/ 292644056 w 997"/>
                <a:gd name="T91" fmla="*/ 219680068 h 707"/>
                <a:gd name="T92" fmla="*/ 258770156 w 997"/>
                <a:gd name="T93" fmla="*/ 225858588 h 707"/>
                <a:gd name="T94" fmla="*/ 275429524 w 997"/>
                <a:gd name="T95" fmla="*/ 199771595 h 707"/>
                <a:gd name="T96" fmla="*/ 239890134 w 997"/>
                <a:gd name="T97" fmla="*/ 159954650 h 707"/>
                <a:gd name="T98" fmla="*/ 216567317 w 997"/>
                <a:gd name="T99" fmla="*/ 174370645 h 707"/>
                <a:gd name="T100" fmla="*/ 176585876 w 997"/>
                <a:gd name="T101" fmla="*/ 179863123 h 707"/>
                <a:gd name="T102" fmla="*/ 12216572 w 997"/>
                <a:gd name="T103" fmla="*/ 124943313 h 707"/>
                <a:gd name="T104" fmla="*/ 0 w 997"/>
                <a:gd name="T105" fmla="*/ 108466707 h 7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97"/>
                <a:gd name="T160" fmla="*/ 0 h 707"/>
                <a:gd name="T161" fmla="*/ 997 w 997"/>
                <a:gd name="T162" fmla="*/ 707 h 7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97" h="707">
                  <a:moveTo>
                    <a:pt x="0" y="158"/>
                  </a:moveTo>
                  <a:lnTo>
                    <a:pt x="8" y="82"/>
                  </a:lnTo>
                  <a:lnTo>
                    <a:pt x="49" y="25"/>
                  </a:lnTo>
                  <a:lnTo>
                    <a:pt x="119" y="0"/>
                  </a:lnTo>
                  <a:lnTo>
                    <a:pt x="176" y="10"/>
                  </a:lnTo>
                  <a:lnTo>
                    <a:pt x="115" y="82"/>
                  </a:lnTo>
                  <a:lnTo>
                    <a:pt x="131" y="125"/>
                  </a:lnTo>
                  <a:lnTo>
                    <a:pt x="176" y="167"/>
                  </a:lnTo>
                  <a:lnTo>
                    <a:pt x="119" y="183"/>
                  </a:lnTo>
                  <a:lnTo>
                    <a:pt x="179" y="182"/>
                  </a:lnTo>
                  <a:lnTo>
                    <a:pt x="186" y="144"/>
                  </a:lnTo>
                  <a:lnTo>
                    <a:pt x="142" y="122"/>
                  </a:lnTo>
                  <a:lnTo>
                    <a:pt x="179" y="98"/>
                  </a:lnTo>
                  <a:lnTo>
                    <a:pt x="151" y="63"/>
                  </a:lnTo>
                  <a:lnTo>
                    <a:pt x="209" y="72"/>
                  </a:lnTo>
                  <a:lnTo>
                    <a:pt x="157" y="55"/>
                  </a:lnTo>
                  <a:lnTo>
                    <a:pt x="217" y="59"/>
                  </a:lnTo>
                  <a:lnTo>
                    <a:pt x="175" y="34"/>
                  </a:lnTo>
                  <a:lnTo>
                    <a:pt x="224" y="37"/>
                  </a:lnTo>
                  <a:lnTo>
                    <a:pt x="255" y="10"/>
                  </a:lnTo>
                  <a:lnTo>
                    <a:pt x="295" y="8"/>
                  </a:lnTo>
                  <a:lnTo>
                    <a:pt x="297" y="41"/>
                  </a:lnTo>
                  <a:lnTo>
                    <a:pt x="327" y="55"/>
                  </a:lnTo>
                  <a:lnTo>
                    <a:pt x="316" y="125"/>
                  </a:lnTo>
                  <a:lnTo>
                    <a:pt x="355" y="92"/>
                  </a:lnTo>
                  <a:lnTo>
                    <a:pt x="378" y="106"/>
                  </a:lnTo>
                  <a:lnTo>
                    <a:pt x="432" y="73"/>
                  </a:lnTo>
                  <a:lnTo>
                    <a:pt x="515" y="92"/>
                  </a:lnTo>
                  <a:lnTo>
                    <a:pt x="549" y="125"/>
                  </a:lnTo>
                  <a:lnTo>
                    <a:pt x="525" y="144"/>
                  </a:lnTo>
                  <a:lnTo>
                    <a:pt x="574" y="136"/>
                  </a:lnTo>
                  <a:lnTo>
                    <a:pt x="558" y="156"/>
                  </a:lnTo>
                  <a:lnTo>
                    <a:pt x="587" y="167"/>
                  </a:lnTo>
                  <a:lnTo>
                    <a:pt x="611" y="142"/>
                  </a:lnTo>
                  <a:lnTo>
                    <a:pt x="648" y="155"/>
                  </a:lnTo>
                  <a:lnTo>
                    <a:pt x="658" y="176"/>
                  </a:lnTo>
                  <a:lnTo>
                    <a:pt x="626" y="182"/>
                  </a:lnTo>
                  <a:lnTo>
                    <a:pt x="675" y="182"/>
                  </a:lnTo>
                  <a:lnTo>
                    <a:pt x="668" y="209"/>
                  </a:lnTo>
                  <a:lnTo>
                    <a:pt x="702" y="194"/>
                  </a:lnTo>
                  <a:lnTo>
                    <a:pt x="680" y="217"/>
                  </a:lnTo>
                  <a:lnTo>
                    <a:pt x="751" y="211"/>
                  </a:lnTo>
                  <a:lnTo>
                    <a:pt x="712" y="235"/>
                  </a:lnTo>
                  <a:lnTo>
                    <a:pt x="745" y="235"/>
                  </a:lnTo>
                  <a:lnTo>
                    <a:pt x="732" y="252"/>
                  </a:lnTo>
                  <a:lnTo>
                    <a:pt x="763" y="229"/>
                  </a:lnTo>
                  <a:lnTo>
                    <a:pt x="795" y="253"/>
                  </a:lnTo>
                  <a:lnTo>
                    <a:pt x="738" y="274"/>
                  </a:lnTo>
                  <a:lnTo>
                    <a:pt x="821" y="291"/>
                  </a:lnTo>
                  <a:lnTo>
                    <a:pt x="749" y="296"/>
                  </a:lnTo>
                  <a:lnTo>
                    <a:pt x="777" y="308"/>
                  </a:lnTo>
                  <a:lnTo>
                    <a:pt x="755" y="330"/>
                  </a:lnTo>
                  <a:lnTo>
                    <a:pt x="838" y="372"/>
                  </a:lnTo>
                  <a:lnTo>
                    <a:pt x="878" y="364"/>
                  </a:lnTo>
                  <a:lnTo>
                    <a:pt x="898" y="414"/>
                  </a:lnTo>
                  <a:lnTo>
                    <a:pt x="940" y="411"/>
                  </a:lnTo>
                  <a:lnTo>
                    <a:pt x="933" y="432"/>
                  </a:lnTo>
                  <a:lnTo>
                    <a:pt x="997" y="444"/>
                  </a:lnTo>
                  <a:lnTo>
                    <a:pt x="988" y="471"/>
                  </a:lnTo>
                  <a:lnTo>
                    <a:pt x="958" y="466"/>
                  </a:lnTo>
                  <a:lnTo>
                    <a:pt x="971" y="483"/>
                  </a:lnTo>
                  <a:lnTo>
                    <a:pt x="955" y="507"/>
                  </a:lnTo>
                  <a:lnTo>
                    <a:pt x="926" y="496"/>
                  </a:lnTo>
                  <a:lnTo>
                    <a:pt x="921" y="546"/>
                  </a:lnTo>
                  <a:lnTo>
                    <a:pt x="807" y="454"/>
                  </a:lnTo>
                  <a:lnTo>
                    <a:pt x="765" y="463"/>
                  </a:lnTo>
                  <a:lnTo>
                    <a:pt x="795" y="484"/>
                  </a:lnTo>
                  <a:lnTo>
                    <a:pt x="772" y="507"/>
                  </a:lnTo>
                  <a:lnTo>
                    <a:pt x="790" y="506"/>
                  </a:lnTo>
                  <a:lnTo>
                    <a:pt x="815" y="551"/>
                  </a:lnTo>
                  <a:lnTo>
                    <a:pt x="870" y="562"/>
                  </a:lnTo>
                  <a:lnTo>
                    <a:pt x="865" y="588"/>
                  </a:lnTo>
                  <a:lnTo>
                    <a:pt x="896" y="610"/>
                  </a:lnTo>
                  <a:lnTo>
                    <a:pt x="880" y="672"/>
                  </a:lnTo>
                  <a:lnTo>
                    <a:pt x="738" y="609"/>
                  </a:lnTo>
                  <a:lnTo>
                    <a:pt x="832" y="707"/>
                  </a:lnTo>
                  <a:lnTo>
                    <a:pt x="653" y="652"/>
                  </a:lnTo>
                  <a:lnTo>
                    <a:pt x="628" y="619"/>
                  </a:lnTo>
                  <a:lnTo>
                    <a:pt x="652" y="616"/>
                  </a:lnTo>
                  <a:lnTo>
                    <a:pt x="595" y="597"/>
                  </a:lnTo>
                  <a:lnTo>
                    <a:pt x="578" y="559"/>
                  </a:lnTo>
                  <a:lnTo>
                    <a:pt x="533" y="546"/>
                  </a:lnTo>
                  <a:lnTo>
                    <a:pt x="531" y="572"/>
                  </a:lnTo>
                  <a:lnTo>
                    <a:pt x="504" y="559"/>
                  </a:lnTo>
                  <a:lnTo>
                    <a:pt x="465" y="583"/>
                  </a:lnTo>
                  <a:lnTo>
                    <a:pt x="415" y="559"/>
                  </a:lnTo>
                  <a:lnTo>
                    <a:pt x="442" y="516"/>
                  </a:lnTo>
                  <a:lnTo>
                    <a:pt x="574" y="516"/>
                  </a:lnTo>
                  <a:lnTo>
                    <a:pt x="542" y="473"/>
                  </a:lnTo>
                  <a:lnTo>
                    <a:pt x="617" y="411"/>
                  </a:lnTo>
                  <a:lnTo>
                    <a:pt x="564" y="328"/>
                  </a:lnTo>
                  <a:lnTo>
                    <a:pt x="527" y="320"/>
                  </a:lnTo>
                  <a:lnTo>
                    <a:pt x="548" y="306"/>
                  </a:lnTo>
                  <a:lnTo>
                    <a:pt x="466" y="329"/>
                  </a:lnTo>
                  <a:lnTo>
                    <a:pt x="465" y="304"/>
                  </a:lnTo>
                  <a:lnTo>
                    <a:pt x="496" y="291"/>
                  </a:lnTo>
                  <a:lnTo>
                    <a:pt x="433" y="259"/>
                  </a:lnTo>
                  <a:lnTo>
                    <a:pt x="432" y="233"/>
                  </a:lnTo>
                  <a:lnTo>
                    <a:pt x="377" y="220"/>
                  </a:lnTo>
                  <a:lnTo>
                    <a:pt x="390" y="254"/>
                  </a:lnTo>
                  <a:lnTo>
                    <a:pt x="294" y="242"/>
                  </a:lnTo>
                  <a:lnTo>
                    <a:pt x="318" y="262"/>
                  </a:lnTo>
                  <a:lnTo>
                    <a:pt x="66" y="227"/>
                  </a:lnTo>
                  <a:lnTo>
                    <a:pt x="22" y="182"/>
                  </a:lnTo>
                  <a:lnTo>
                    <a:pt x="101" y="184"/>
                  </a:lnTo>
                  <a:lnTo>
                    <a:pt x="0" y="158"/>
                  </a:lnTo>
                  <a:close/>
                </a:path>
              </a:pathLst>
            </a:custGeom>
            <a:grpFill/>
            <a:ln w="3175" cap="rnd">
              <a:solidFill>
                <a:schemeClr val="bg1"/>
              </a:solidFill>
              <a:round/>
              <a:headEnd/>
              <a:tailEnd/>
            </a:ln>
          </p:spPr>
          <p:txBody>
            <a:bodyPr/>
            <a:lstStyle/>
            <a:p>
              <a:endParaRPr lang="en-US" dirty="0"/>
            </a:p>
          </p:txBody>
        </p:sp>
        <p:sp>
          <p:nvSpPr>
            <p:cNvPr id="47" name="Freeform 42"/>
            <p:cNvSpPr>
              <a:spLocks noChangeAspect="1"/>
            </p:cNvSpPr>
            <p:nvPr/>
          </p:nvSpPr>
          <p:spPr bwMode="gray">
            <a:xfrm>
              <a:off x="2419348" y="2249486"/>
              <a:ext cx="169862" cy="126999"/>
            </a:xfrm>
            <a:custGeom>
              <a:avLst/>
              <a:gdLst>
                <a:gd name="T0" fmla="*/ 0 w 231"/>
                <a:gd name="T1" fmla="*/ 85691188 h 154"/>
                <a:gd name="T2" fmla="*/ 18384177 w 231"/>
                <a:gd name="T3" fmla="*/ 64608364 h 154"/>
                <a:gd name="T4" fmla="*/ 30280470 w 231"/>
                <a:gd name="T5" fmla="*/ 0 h 154"/>
                <a:gd name="T6" fmla="*/ 40553872 w 231"/>
                <a:gd name="T7" fmla="*/ 23123071 h 154"/>
                <a:gd name="T8" fmla="*/ 69212187 w 231"/>
                <a:gd name="T9" fmla="*/ 29243812 h 154"/>
                <a:gd name="T10" fmla="*/ 124906661 w 231"/>
                <a:gd name="T11" fmla="*/ 76170312 h 154"/>
                <a:gd name="T12" fmla="*/ 117336360 w 231"/>
                <a:gd name="T13" fmla="*/ 93172643 h 154"/>
                <a:gd name="T14" fmla="*/ 67049559 w 231"/>
                <a:gd name="T15" fmla="*/ 70729104 h 154"/>
                <a:gd name="T16" fmla="*/ 36228616 w 231"/>
                <a:gd name="T17" fmla="*/ 104733766 h 154"/>
                <a:gd name="T18" fmla="*/ 28117842 w 231"/>
                <a:gd name="T19" fmla="*/ 76170312 h 154"/>
                <a:gd name="T20" fmla="*/ 0 w 231"/>
                <a:gd name="T21" fmla="*/ 85691188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1"/>
                <a:gd name="T34" fmla="*/ 0 h 154"/>
                <a:gd name="T35" fmla="*/ 231 w 231"/>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1" h="154">
                  <a:moveTo>
                    <a:pt x="0" y="126"/>
                  </a:moveTo>
                  <a:lnTo>
                    <a:pt x="34" y="95"/>
                  </a:lnTo>
                  <a:lnTo>
                    <a:pt x="56" y="0"/>
                  </a:lnTo>
                  <a:lnTo>
                    <a:pt x="75" y="34"/>
                  </a:lnTo>
                  <a:lnTo>
                    <a:pt x="128" y="43"/>
                  </a:lnTo>
                  <a:lnTo>
                    <a:pt x="231" y="112"/>
                  </a:lnTo>
                  <a:lnTo>
                    <a:pt x="217" y="137"/>
                  </a:lnTo>
                  <a:lnTo>
                    <a:pt x="124" y="104"/>
                  </a:lnTo>
                  <a:lnTo>
                    <a:pt x="67" y="154"/>
                  </a:lnTo>
                  <a:lnTo>
                    <a:pt x="52" y="112"/>
                  </a:lnTo>
                  <a:lnTo>
                    <a:pt x="0" y="126"/>
                  </a:lnTo>
                  <a:close/>
                </a:path>
              </a:pathLst>
            </a:custGeom>
            <a:grpFill/>
            <a:ln w="3175" cap="rnd">
              <a:solidFill>
                <a:schemeClr val="bg1"/>
              </a:solidFill>
              <a:round/>
              <a:headEnd/>
              <a:tailEnd/>
            </a:ln>
          </p:spPr>
          <p:txBody>
            <a:bodyPr/>
            <a:lstStyle/>
            <a:p>
              <a:endParaRPr lang="en-US" dirty="0"/>
            </a:p>
          </p:txBody>
        </p:sp>
        <p:sp>
          <p:nvSpPr>
            <p:cNvPr id="48" name="Freeform 43"/>
            <p:cNvSpPr>
              <a:spLocks noChangeAspect="1"/>
            </p:cNvSpPr>
            <p:nvPr/>
          </p:nvSpPr>
          <p:spPr bwMode="gray">
            <a:xfrm>
              <a:off x="3143247" y="2849560"/>
              <a:ext cx="171450" cy="182561"/>
            </a:xfrm>
            <a:custGeom>
              <a:avLst/>
              <a:gdLst>
                <a:gd name="T0" fmla="*/ 0 w 234"/>
                <a:gd name="T1" fmla="*/ 116616185 h 223"/>
                <a:gd name="T2" fmla="*/ 50999781 w 234"/>
                <a:gd name="T3" fmla="*/ 7372066 h 223"/>
                <a:gd name="T4" fmla="*/ 71399400 w 234"/>
                <a:gd name="T5" fmla="*/ 0 h 223"/>
                <a:gd name="T6" fmla="*/ 47778865 w 234"/>
                <a:gd name="T7" fmla="*/ 58308502 h 223"/>
                <a:gd name="T8" fmla="*/ 63883442 w 234"/>
                <a:gd name="T9" fmla="*/ 45574188 h 223"/>
                <a:gd name="T10" fmla="*/ 74083985 w 234"/>
                <a:gd name="T11" fmla="*/ 69701844 h 223"/>
                <a:gd name="T12" fmla="*/ 107904329 w 234"/>
                <a:gd name="T13" fmla="*/ 69701844 h 223"/>
                <a:gd name="T14" fmla="*/ 100388371 w 234"/>
                <a:gd name="T15" fmla="*/ 93159014 h 223"/>
                <a:gd name="T16" fmla="*/ 117567808 w 234"/>
                <a:gd name="T17" fmla="*/ 91148376 h 223"/>
                <a:gd name="T18" fmla="*/ 105756808 w 234"/>
                <a:gd name="T19" fmla="*/ 115276032 h 223"/>
                <a:gd name="T20" fmla="*/ 121325054 w 234"/>
                <a:gd name="T21" fmla="*/ 101201566 h 223"/>
                <a:gd name="T22" fmla="*/ 125620096 w 234"/>
                <a:gd name="T23" fmla="*/ 123989070 h 223"/>
                <a:gd name="T24" fmla="*/ 108978456 w 234"/>
                <a:gd name="T25" fmla="*/ 149456878 h 223"/>
                <a:gd name="T26" fmla="*/ 107904329 w 234"/>
                <a:gd name="T27" fmla="*/ 131361136 h 223"/>
                <a:gd name="T28" fmla="*/ 99852040 w 234"/>
                <a:gd name="T29" fmla="*/ 140743841 h 223"/>
                <a:gd name="T30" fmla="*/ 99852040 w 234"/>
                <a:gd name="T31" fmla="*/ 111925242 h 223"/>
                <a:gd name="T32" fmla="*/ 68715548 w 234"/>
                <a:gd name="T33" fmla="*/ 140743841 h 223"/>
                <a:gd name="T34" fmla="*/ 86430583 w 234"/>
                <a:gd name="T35" fmla="*/ 121307946 h 223"/>
                <a:gd name="T36" fmla="*/ 61736654 w 234"/>
                <a:gd name="T37" fmla="*/ 123989070 h 223"/>
                <a:gd name="T38" fmla="*/ 67641421 w 234"/>
                <a:gd name="T39" fmla="*/ 112595727 h 223"/>
                <a:gd name="T40" fmla="*/ 0 w 234"/>
                <a:gd name="T41" fmla="*/ 116616185 h 2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4"/>
                <a:gd name="T64" fmla="*/ 0 h 223"/>
                <a:gd name="T65" fmla="*/ 234 w 234"/>
                <a:gd name="T66" fmla="*/ 223 h 2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4" h="223">
                  <a:moveTo>
                    <a:pt x="0" y="174"/>
                  </a:moveTo>
                  <a:lnTo>
                    <a:pt x="95" y="11"/>
                  </a:lnTo>
                  <a:lnTo>
                    <a:pt x="133" y="0"/>
                  </a:lnTo>
                  <a:lnTo>
                    <a:pt x="89" y="87"/>
                  </a:lnTo>
                  <a:lnTo>
                    <a:pt x="119" y="68"/>
                  </a:lnTo>
                  <a:lnTo>
                    <a:pt x="138" y="104"/>
                  </a:lnTo>
                  <a:lnTo>
                    <a:pt x="201" y="104"/>
                  </a:lnTo>
                  <a:lnTo>
                    <a:pt x="187" y="139"/>
                  </a:lnTo>
                  <a:lnTo>
                    <a:pt x="219" y="136"/>
                  </a:lnTo>
                  <a:lnTo>
                    <a:pt x="197" y="172"/>
                  </a:lnTo>
                  <a:lnTo>
                    <a:pt x="226" y="151"/>
                  </a:lnTo>
                  <a:lnTo>
                    <a:pt x="234" y="185"/>
                  </a:lnTo>
                  <a:lnTo>
                    <a:pt x="203" y="223"/>
                  </a:lnTo>
                  <a:lnTo>
                    <a:pt x="201" y="196"/>
                  </a:lnTo>
                  <a:lnTo>
                    <a:pt x="186" y="210"/>
                  </a:lnTo>
                  <a:lnTo>
                    <a:pt x="186" y="167"/>
                  </a:lnTo>
                  <a:lnTo>
                    <a:pt x="128" y="210"/>
                  </a:lnTo>
                  <a:lnTo>
                    <a:pt x="161" y="181"/>
                  </a:lnTo>
                  <a:lnTo>
                    <a:pt x="115" y="185"/>
                  </a:lnTo>
                  <a:lnTo>
                    <a:pt x="126" y="168"/>
                  </a:lnTo>
                  <a:lnTo>
                    <a:pt x="0" y="174"/>
                  </a:lnTo>
                  <a:close/>
                </a:path>
              </a:pathLst>
            </a:custGeom>
            <a:grpFill/>
            <a:ln w="3175" cap="rnd">
              <a:solidFill>
                <a:schemeClr val="bg1"/>
              </a:solidFill>
              <a:round/>
              <a:headEnd/>
              <a:tailEnd/>
            </a:ln>
          </p:spPr>
          <p:txBody>
            <a:bodyPr/>
            <a:lstStyle/>
            <a:p>
              <a:endParaRPr lang="en-US" dirty="0"/>
            </a:p>
          </p:txBody>
        </p:sp>
        <p:sp>
          <p:nvSpPr>
            <p:cNvPr id="49" name="Freeform 44"/>
            <p:cNvSpPr>
              <a:spLocks noChangeAspect="1"/>
            </p:cNvSpPr>
            <p:nvPr/>
          </p:nvSpPr>
          <p:spPr bwMode="gray">
            <a:xfrm>
              <a:off x="6536303" y="4187818"/>
              <a:ext cx="46036" cy="107949"/>
            </a:xfrm>
            <a:custGeom>
              <a:avLst/>
              <a:gdLst>
                <a:gd name="T0" fmla="*/ 0 w 65"/>
                <a:gd name="T1" fmla="*/ 0 h 130"/>
                <a:gd name="T2" fmla="*/ 5518066 w 65"/>
                <a:gd name="T3" fmla="*/ 89640019 h 130"/>
                <a:gd name="T4" fmla="*/ 32606236 w 65"/>
                <a:gd name="T5" fmla="*/ 73780503 h 130"/>
                <a:gd name="T6" fmla="*/ 19563600 w 65"/>
                <a:gd name="T7" fmla="*/ 21375761 h 130"/>
                <a:gd name="T8" fmla="*/ 0 w 65"/>
                <a:gd name="T9" fmla="*/ 0 h 130"/>
                <a:gd name="T10" fmla="*/ 0 60000 65536"/>
                <a:gd name="T11" fmla="*/ 0 60000 65536"/>
                <a:gd name="T12" fmla="*/ 0 60000 65536"/>
                <a:gd name="T13" fmla="*/ 0 60000 65536"/>
                <a:gd name="T14" fmla="*/ 0 60000 65536"/>
                <a:gd name="T15" fmla="*/ 0 w 65"/>
                <a:gd name="T16" fmla="*/ 0 h 130"/>
                <a:gd name="T17" fmla="*/ 65 w 65"/>
                <a:gd name="T18" fmla="*/ 130 h 130"/>
              </a:gdLst>
              <a:ahLst/>
              <a:cxnLst>
                <a:cxn ang="T10">
                  <a:pos x="T0" y="T1"/>
                </a:cxn>
                <a:cxn ang="T11">
                  <a:pos x="T2" y="T3"/>
                </a:cxn>
                <a:cxn ang="T12">
                  <a:pos x="T4" y="T5"/>
                </a:cxn>
                <a:cxn ang="T13">
                  <a:pos x="T6" y="T7"/>
                </a:cxn>
                <a:cxn ang="T14">
                  <a:pos x="T8" y="T9"/>
                </a:cxn>
              </a:cxnLst>
              <a:rect l="T15" t="T16" r="T17" b="T18"/>
              <a:pathLst>
                <a:path w="65" h="130">
                  <a:moveTo>
                    <a:pt x="0" y="0"/>
                  </a:moveTo>
                  <a:lnTo>
                    <a:pt x="11" y="130"/>
                  </a:lnTo>
                  <a:lnTo>
                    <a:pt x="65" y="107"/>
                  </a:lnTo>
                  <a:lnTo>
                    <a:pt x="39" y="31"/>
                  </a:lnTo>
                  <a:lnTo>
                    <a:pt x="0" y="0"/>
                  </a:lnTo>
                  <a:close/>
                </a:path>
              </a:pathLst>
            </a:custGeom>
            <a:grpFill/>
            <a:ln w="3175" cap="rnd">
              <a:solidFill>
                <a:schemeClr val="bg1"/>
              </a:solidFill>
              <a:round/>
              <a:headEnd/>
              <a:tailEnd/>
            </a:ln>
          </p:spPr>
          <p:txBody>
            <a:bodyPr/>
            <a:lstStyle/>
            <a:p>
              <a:endParaRPr lang="en-US" dirty="0"/>
            </a:p>
          </p:txBody>
        </p:sp>
        <p:sp>
          <p:nvSpPr>
            <p:cNvPr id="50" name="Freeform 45"/>
            <p:cNvSpPr>
              <a:spLocks noChangeAspect="1"/>
            </p:cNvSpPr>
            <p:nvPr/>
          </p:nvSpPr>
          <p:spPr bwMode="gray">
            <a:xfrm>
              <a:off x="2722560" y="4972043"/>
              <a:ext cx="212726" cy="1200149"/>
            </a:xfrm>
            <a:custGeom>
              <a:avLst/>
              <a:gdLst>
                <a:gd name="T0" fmla="*/ 0 w 289"/>
                <a:gd name="T1" fmla="*/ 776184183 h 1450"/>
                <a:gd name="T2" fmla="*/ 11919961 w 289"/>
                <a:gd name="T3" fmla="*/ 749467189 h 1450"/>
                <a:gd name="T4" fmla="*/ 33591412 w 289"/>
                <a:gd name="T5" fmla="*/ 768648897 h 1450"/>
                <a:gd name="T6" fmla="*/ 53096602 w 289"/>
                <a:gd name="T7" fmla="*/ 717268406 h 1450"/>
                <a:gd name="T8" fmla="*/ 46053122 w 289"/>
                <a:gd name="T9" fmla="*/ 698086698 h 1450"/>
                <a:gd name="T10" fmla="*/ 61765329 w 289"/>
                <a:gd name="T11" fmla="*/ 627524500 h 1450"/>
                <a:gd name="T12" fmla="*/ 32507913 w 289"/>
                <a:gd name="T13" fmla="*/ 622043539 h 1450"/>
                <a:gd name="T14" fmla="*/ 37384395 w 289"/>
                <a:gd name="T15" fmla="*/ 508322291 h 1450"/>
                <a:gd name="T16" fmla="*/ 75852288 w 289"/>
                <a:gd name="T17" fmla="*/ 389804582 h 1450"/>
                <a:gd name="T18" fmla="*/ 75310539 w 289"/>
                <a:gd name="T19" fmla="*/ 290469408 h 1450"/>
                <a:gd name="T20" fmla="*/ 102400957 w 289"/>
                <a:gd name="T21" fmla="*/ 100705000 h 1450"/>
                <a:gd name="T22" fmla="*/ 93732229 w 289"/>
                <a:gd name="T23" fmla="*/ 17126554 h 1450"/>
                <a:gd name="T24" fmla="*/ 112153184 w 289"/>
                <a:gd name="T25" fmla="*/ 0 h 1450"/>
                <a:gd name="T26" fmla="*/ 131658373 w 289"/>
                <a:gd name="T27" fmla="*/ 43159049 h 1450"/>
                <a:gd name="T28" fmla="*/ 143577598 w 289"/>
                <a:gd name="T29" fmla="*/ 130848630 h 1450"/>
                <a:gd name="T30" fmla="*/ 156581058 w 289"/>
                <a:gd name="T31" fmla="*/ 133588283 h 1450"/>
                <a:gd name="T32" fmla="*/ 154414060 w 289"/>
                <a:gd name="T33" fmla="*/ 163046585 h 1450"/>
                <a:gd name="T34" fmla="*/ 133825371 w 289"/>
                <a:gd name="T35" fmla="*/ 175378333 h 1450"/>
                <a:gd name="T36" fmla="*/ 134908870 w 289"/>
                <a:gd name="T37" fmla="*/ 232923457 h 1450"/>
                <a:gd name="T38" fmla="*/ 112153184 w 289"/>
                <a:gd name="T39" fmla="*/ 265122240 h 1450"/>
                <a:gd name="T40" fmla="*/ 94273979 w 289"/>
                <a:gd name="T41" fmla="*/ 346645532 h 1450"/>
                <a:gd name="T42" fmla="*/ 107818452 w 289"/>
                <a:gd name="T43" fmla="*/ 424058518 h 1450"/>
                <a:gd name="T44" fmla="*/ 83437517 w 289"/>
                <a:gd name="T45" fmla="*/ 489825083 h 1450"/>
                <a:gd name="T46" fmla="*/ 66641811 w 289"/>
                <a:gd name="T47" fmla="*/ 652871668 h 1450"/>
                <a:gd name="T48" fmla="*/ 79645271 w 289"/>
                <a:gd name="T49" fmla="*/ 712472772 h 1450"/>
                <a:gd name="T50" fmla="*/ 67183560 w 289"/>
                <a:gd name="T51" fmla="*/ 717268406 h 1450"/>
                <a:gd name="T52" fmla="*/ 73685290 w 289"/>
                <a:gd name="T53" fmla="*/ 770018723 h 1450"/>
                <a:gd name="T54" fmla="*/ 41719126 w 289"/>
                <a:gd name="T55" fmla="*/ 881000318 h 1450"/>
                <a:gd name="T56" fmla="*/ 44427874 w 289"/>
                <a:gd name="T57" fmla="*/ 899497527 h 1450"/>
                <a:gd name="T58" fmla="*/ 60681830 w 289"/>
                <a:gd name="T59" fmla="*/ 892646739 h 1450"/>
                <a:gd name="T60" fmla="*/ 66641811 w 289"/>
                <a:gd name="T61" fmla="*/ 935120462 h 1450"/>
                <a:gd name="T62" fmla="*/ 134908870 w 289"/>
                <a:gd name="T63" fmla="*/ 944026402 h 1450"/>
                <a:gd name="T64" fmla="*/ 88855748 w 289"/>
                <a:gd name="T65" fmla="*/ 960468457 h 1450"/>
                <a:gd name="T66" fmla="*/ 83437517 w 289"/>
                <a:gd name="T67" fmla="*/ 993351740 h 1450"/>
                <a:gd name="T68" fmla="*/ 63933063 w 289"/>
                <a:gd name="T69" fmla="*/ 983760472 h 1450"/>
                <a:gd name="T70" fmla="*/ 85604515 w 289"/>
                <a:gd name="T71" fmla="*/ 963893437 h 1450"/>
                <a:gd name="T72" fmla="*/ 52554852 w 289"/>
                <a:gd name="T73" fmla="*/ 954302997 h 1450"/>
                <a:gd name="T74" fmla="*/ 48762606 w 289"/>
                <a:gd name="T75" fmla="*/ 919364561 h 1450"/>
                <a:gd name="T76" fmla="*/ 40093142 w 289"/>
                <a:gd name="T77" fmla="*/ 936491116 h 1450"/>
                <a:gd name="T78" fmla="*/ 28173917 w 289"/>
                <a:gd name="T79" fmla="*/ 903607833 h 1450"/>
                <a:gd name="T80" fmla="*/ 34133898 w 289"/>
                <a:gd name="T81" fmla="*/ 894016566 h 1450"/>
                <a:gd name="T82" fmla="*/ 19505190 w 289"/>
                <a:gd name="T83" fmla="*/ 878945165 h 1450"/>
                <a:gd name="T84" fmla="*/ 32507913 w 289"/>
                <a:gd name="T85" fmla="*/ 860447956 h 1450"/>
                <a:gd name="T86" fmla="*/ 20046939 w 289"/>
                <a:gd name="T87" fmla="*/ 813178600 h 1450"/>
                <a:gd name="T88" fmla="*/ 43886124 w 289"/>
                <a:gd name="T89" fmla="*/ 817974234 h 1450"/>
                <a:gd name="T90" fmla="*/ 20046939 w 289"/>
                <a:gd name="T91" fmla="*/ 792626238 h 1450"/>
                <a:gd name="T92" fmla="*/ 25464434 w 289"/>
                <a:gd name="T93" fmla="*/ 774129030 h 1450"/>
                <a:gd name="T94" fmla="*/ 0 w 289"/>
                <a:gd name="T95" fmla="*/ 776184183 h 14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9"/>
                <a:gd name="T145" fmla="*/ 0 h 1450"/>
                <a:gd name="T146" fmla="*/ 289 w 289"/>
                <a:gd name="T147" fmla="*/ 1450 h 14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9" h="1450">
                  <a:moveTo>
                    <a:pt x="0" y="1133"/>
                  </a:moveTo>
                  <a:lnTo>
                    <a:pt x="22" y="1094"/>
                  </a:lnTo>
                  <a:lnTo>
                    <a:pt x="62" y="1122"/>
                  </a:lnTo>
                  <a:lnTo>
                    <a:pt x="98" y="1047"/>
                  </a:lnTo>
                  <a:lnTo>
                    <a:pt x="85" y="1019"/>
                  </a:lnTo>
                  <a:lnTo>
                    <a:pt x="114" y="916"/>
                  </a:lnTo>
                  <a:lnTo>
                    <a:pt x="60" y="908"/>
                  </a:lnTo>
                  <a:lnTo>
                    <a:pt x="69" y="742"/>
                  </a:lnTo>
                  <a:lnTo>
                    <a:pt x="140" y="569"/>
                  </a:lnTo>
                  <a:lnTo>
                    <a:pt x="139" y="424"/>
                  </a:lnTo>
                  <a:lnTo>
                    <a:pt x="189" y="147"/>
                  </a:lnTo>
                  <a:lnTo>
                    <a:pt x="173" y="25"/>
                  </a:lnTo>
                  <a:lnTo>
                    <a:pt x="207" y="0"/>
                  </a:lnTo>
                  <a:lnTo>
                    <a:pt x="243" y="63"/>
                  </a:lnTo>
                  <a:lnTo>
                    <a:pt x="265" y="191"/>
                  </a:lnTo>
                  <a:lnTo>
                    <a:pt x="289" y="195"/>
                  </a:lnTo>
                  <a:lnTo>
                    <a:pt x="285" y="238"/>
                  </a:lnTo>
                  <a:lnTo>
                    <a:pt x="247" y="256"/>
                  </a:lnTo>
                  <a:lnTo>
                    <a:pt x="249" y="340"/>
                  </a:lnTo>
                  <a:lnTo>
                    <a:pt x="207" y="387"/>
                  </a:lnTo>
                  <a:lnTo>
                    <a:pt x="174" y="506"/>
                  </a:lnTo>
                  <a:lnTo>
                    <a:pt x="199" y="619"/>
                  </a:lnTo>
                  <a:lnTo>
                    <a:pt x="154" y="715"/>
                  </a:lnTo>
                  <a:lnTo>
                    <a:pt x="123" y="953"/>
                  </a:lnTo>
                  <a:lnTo>
                    <a:pt x="147" y="1040"/>
                  </a:lnTo>
                  <a:lnTo>
                    <a:pt x="124" y="1047"/>
                  </a:lnTo>
                  <a:lnTo>
                    <a:pt x="136" y="1124"/>
                  </a:lnTo>
                  <a:lnTo>
                    <a:pt x="77" y="1286"/>
                  </a:lnTo>
                  <a:lnTo>
                    <a:pt x="82" y="1313"/>
                  </a:lnTo>
                  <a:lnTo>
                    <a:pt x="112" y="1303"/>
                  </a:lnTo>
                  <a:lnTo>
                    <a:pt x="123" y="1365"/>
                  </a:lnTo>
                  <a:lnTo>
                    <a:pt x="249" y="1378"/>
                  </a:lnTo>
                  <a:lnTo>
                    <a:pt x="164" y="1402"/>
                  </a:lnTo>
                  <a:lnTo>
                    <a:pt x="154" y="1450"/>
                  </a:lnTo>
                  <a:lnTo>
                    <a:pt x="118" y="1436"/>
                  </a:lnTo>
                  <a:lnTo>
                    <a:pt x="158" y="1407"/>
                  </a:lnTo>
                  <a:lnTo>
                    <a:pt x="97" y="1393"/>
                  </a:lnTo>
                  <a:lnTo>
                    <a:pt x="90" y="1342"/>
                  </a:lnTo>
                  <a:lnTo>
                    <a:pt x="74" y="1367"/>
                  </a:lnTo>
                  <a:lnTo>
                    <a:pt x="52" y="1319"/>
                  </a:lnTo>
                  <a:lnTo>
                    <a:pt x="63" y="1305"/>
                  </a:lnTo>
                  <a:lnTo>
                    <a:pt x="36" y="1283"/>
                  </a:lnTo>
                  <a:lnTo>
                    <a:pt x="60" y="1256"/>
                  </a:lnTo>
                  <a:lnTo>
                    <a:pt x="37" y="1187"/>
                  </a:lnTo>
                  <a:lnTo>
                    <a:pt x="81" y="1194"/>
                  </a:lnTo>
                  <a:lnTo>
                    <a:pt x="37" y="1157"/>
                  </a:lnTo>
                  <a:lnTo>
                    <a:pt x="47" y="1130"/>
                  </a:lnTo>
                  <a:lnTo>
                    <a:pt x="0" y="1133"/>
                  </a:lnTo>
                  <a:close/>
                </a:path>
              </a:pathLst>
            </a:custGeom>
            <a:grpFill/>
            <a:ln w="3175" cap="rnd">
              <a:solidFill>
                <a:schemeClr val="bg1"/>
              </a:solidFill>
              <a:round/>
              <a:headEnd/>
              <a:tailEnd/>
            </a:ln>
          </p:spPr>
          <p:txBody>
            <a:bodyPr/>
            <a:lstStyle/>
            <a:p>
              <a:endParaRPr lang="en-US" dirty="0"/>
            </a:p>
          </p:txBody>
        </p:sp>
        <p:sp>
          <p:nvSpPr>
            <p:cNvPr id="51" name="Freeform 46"/>
            <p:cNvSpPr>
              <a:spLocks noChangeAspect="1"/>
            </p:cNvSpPr>
            <p:nvPr/>
          </p:nvSpPr>
          <p:spPr bwMode="gray">
            <a:xfrm>
              <a:off x="2733673" y="5978516"/>
              <a:ext cx="15874" cy="46038"/>
            </a:xfrm>
            <a:custGeom>
              <a:avLst/>
              <a:gdLst>
                <a:gd name="T0" fmla="*/ 0 w 22"/>
                <a:gd name="T1" fmla="*/ 18863419 h 53"/>
                <a:gd name="T2" fmla="*/ 4686011 w 22"/>
                <a:gd name="T3" fmla="*/ 0 h 53"/>
                <a:gd name="T4" fmla="*/ 11455256 w 22"/>
                <a:gd name="T5" fmla="*/ 39990518 h 53"/>
                <a:gd name="T6" fmla="*/ 0 w 22"/>
                <a:gd name="T7" fmla="*/ 18863419 h 53"/>
                <a:gd name="T8" fmla="*/ 0 60000 65536"/>
                <a:gd name="T9" fmla="*/ 0 60000 65536"/>
                <a:gd name="T10" fmla="*/ 0 60000 65536"/>
                <a:gd name="T11" fmla="*/ 0 60000 65536"/>
                <a:gd name="T12" fmla="*/ 0 w 22"/>
                <a:gd name="T13" fmla="*/ 0 h 53"/>
                <a:gd name="T14" fmla="*/ 22 w 22"/>
                <a:gd name="T15" fmla="*/ 53 h 53"/>
              </a:gdLst>
              <a:ahLst/>
              <a:cxnLst>
                <a:cxn ang="T8">
                  <a:pos x="T0" y="T1"/>
                </a:cxn>
                <a:cxn ang="T9">
                  <a:pos x="T2" y="T3"/>
                </a:cxn>
                <a:cxn ang="T10">
                  <a:pos x="T4" y="T5"/>
                </a:cxn>
                <a:cxn ang="T11">
                  <a:pos x="T6" y="T7"/>
                </a:cxn>
              </a:cxnLst>
              <a:rect l="T12" t="T13" r="T14" b="T15"/>
              <a:pathLst>
                <a:path w="22" h="53">
                  <a:moveTo>
                    <a:pt x="0" y="25"/>
                  </a:moveTo>
                  <a:lnTo>
                    <a:pt x="9" y="0"/>
                  </a:lnTo>
                  <a:lnTo>
                    <a:pt x="22" y="53"/>
                  </a:lnTo>
                  <a:lnTo>
                    <a:pt x="0" y="25"/>
                  </a:lnTo>
                  <a:close/>
                </a:path>
              </a:pathLst>
            </a:custGeom>
            <a:grpFill/>
            <a:ln w="3175" cap="rnd">
              <a:solidFill>
                <a:schemeClr val="bg1"/>
              </a:solidFill>
              <a:round/>
              <a:headEnd/>
              <a:tailEnd/>
            </a:ln>
          </p:spPr>
          <p:txBody>
            <a:bodyPr/>
            <a:lstStyle/>
            <a:p>
              <a:endParaRPr lang="en-US" dirty="0"/>
            </a:p>
          </p:txBody>
        </p:sp>
        <p:sp>
          <p:nvSpPr>
            <p:cNvPr id="52" name="Freeform 47"/>
            <p:cNvSpPr>
              <a:spLocks noChangeAspect="1"/>
            </p:cNvSpPr>
            <p:nvPr/>
          </p:nvSpPr>
          <p:spPr bwMode="gray">
            <a:xfrm>
              <a:off x="2749547" y="5734044"/>
              <a:ext cx="19049" cy="55562"/>
            </a:xfrm>
            <a:custGeom>
              <a:avLst/>
              <a:gdLst>
                <a:gd name="T0" fmla="*/ 0 w 20"/>
                <a:gd name="T1" fmla="*/ 37173235 h 70"/>
                <a:gd name="T2" fmla="*/ 18145125 w 20"/>
                <a:gd name="T3" fmla="*/ 0 h 70"/>
                <a:gd name="T4" fmla="*/ 18145125 w 20"/>
                <a:gd name="T5" fmla="*/ 44103528 h 70"/>
                <a:gd name="T6" fmla="*/ 0 w 20"/>
                <a:gd name="T7" fmla="*/ 37173235 h 70"/>
                <a:gd name="T8" fmla="*/ 0 60000 65536"/>
                <a:gd name="T9" fmla="*/ 0 60000 65536"/>
                <a:gd name="T10" fmla="*/ 0 60000 65536"/>
                <a:gd name="T11" fmla="*/ 0 60000 65536"/>
                <a:gd name="T12" fmla="*/ 0 w 20"/>
                <a:gd name="T13" fmla="*/ 0 h 70"/>
                <a:gd name="T14" fmla="*/ 20 w 20"/>
                <a:gd name="T15" fmla="*/ 70 h 70"/>
              </a:gdLst>
              <a:ahLst/>
              <a:cxnLst>
                <a:cxn ang="T8">
                  <a:pos x="T0" y="T1"/>
                </a:cxn>
                <a:cxn ang="T9">
                  <a:pos x="T2" y="T3"/>
                </a:cxn>
                <a:cxn ang="T10">
                  <a:pos x="T4" y="T5"/>
                </a:cxn>
                <a:cxn ang="T11">
                  <a:pos x="T6" y="T7"/>
                </a:cxn>
              </a:cxnLst>
              <a:rect l="T12" t="T13" r="T14" b="T15"/>
              <a:pathLst>
                <a:path w="20" h="70">
                  <a:moveTo>
                    <a:pt x="0" y="59"/>
                  </a:moveTo>
                  <a:lnTo>
                    <a:pt x="20" y="0"/>
                  </a:lnTo>
                  <a:lnTo>
                    <a:pt x="20" y="70"/>
                  </a:lnTo>
                  <a:lnTo>
                    <a:pt x="0" y="59"/>
                  </a:lnTo>
                  <a:close/>
                </a:path>
              </a:pathLst>
            </a:custGeom>
            <a:grpFill/>
            <a:ln w="3175" cap="rnd">
              <a:solidFill>
                <a:schemeClr val="bg1"/>
              </a:solidFill>
              <a:round/>
              <a:headEnd/>
              <a:tailEnd/>
            </a:ln>
          </p:spPr>
          <p:txBody>
            <a:bodyPr/>
            <a:lstStyle/>
            <a:p>
              <a:endParaRPr lang="en-US" dirty="0"/>
            </a:p>
          </p:txBody>
        </p:sp>
        <p:sp>
          <p:nvSpPr>
            <p:cNvPr id="53" name="Freeform 48"/>
            <p:cNvSpPr>
              <a:spLocks noChangeAspect="1"/>
            </p:cNvSpPr>
            <p:nvPr/>
          </p:nvSpPr>
          <p:spPr bwMode="gray">
            <a:xfrm>
              <a:off x="2770184" y="6159492"/>
              <a:ext cx="36512" cy="22225"/>
            </a:xfrm>
            <a:custGeom>
              <a:avLst/>
              <a:gdLst>
                <a:gd name="T0" fmla="*/ 0 w 46"/>
                <a:gd name="T1" fmla="*/ 0 h 29"/>
                <a:gd name="T2" fmla="*/ 27721339 w 46"/>
                <a:gd name="T3" fmla="*/ 4111625 h 29"/>
                <a:gd name="T4" fmla="*/ 28981003 w 46"/>
                <a:gd name="T5" fmla="*/ 17032780 h 29"/>
                <a:gd name="T6" fmla="*/ 0 w 46"/>
                <a:gd name="T7" fmla="*/ 0 h 29"/>
                <a:gd name="T8" fmla="*/ 0 60000 65536"/>
                <a:gd name="T9" fmla="*/ 0 60000 65536"/>
                <a:gd name="T10" fmla="*/ 0 60000 65536"/>
                <a:gd name="T11" fmla="*/ 0 60000 65536"/>
                <a:gd name="T12" fmla="*/ 0 w 46"/>
                <a:gd name="T13" fmla="*/ 0 h 29"/>
                <a:gd name="T14" fmla="*/ 46 w 46"/>
                <a:gd name="T15" fmla="*/ 29 h 29"/>
              </a:gdLst>
              <a:ahLst/>
              <a:cxnLst>
                <a:cxn ang="T8">
                  <a:pos x="T0" y="T1"/>
                </a:cxn>
                <a:cxn ang="T9">
                  <a:pos x="T2" y="T3"/>
                </a:cxn>
                <a:cxn ang="T10">
                  <a:pos x="T4" y="T5"/>
                </a:cxn>
                <a:cxn ang="T11">
                  <a:pos x="T6" y="T7"/>
                </a:cxn>
              </a:cxnLst>
              <a:rect l="T12" t="T13" r="T14" b="T15"/>
              <a:pathLst>
                <a:path w="46" h="29">
                  <a:moveTo>
                    <a:pt x="0" y="0"/>
                  </a:moveTo>
                  <a:lnTo>
                    <a:pt x="44" y="7"/>
                  </a:lnTo>
                  <a:lnTo>
                    <a:pt x="46" y="29"/>
                  </a:lnTo>
                  <a:lnTo>
                    <a:pt x="0" y="0"/>
                  </a:lnTo>
                  <a:close/>
                </a:path>
              </a:pathLst>
            </a:custGeom>
            <a:grpFill/>
            <a:ln w="3175" cap="rnd">
              <a:solidFill>
                <a:schemeClr val="bg1"/>
              </a:solidFill>
              <a:round/>
              <a:headEnd/>
              <a:tailEnd/>
            </a:ln>
          </p:spPr>
          <p:txBody>
            <a:bodyPr/>
            <a:lstStyle/>
            <a:p>
              <a:endParaRPr lang="en-US" dirty="0"/>
            </a:p>
          </p:txBody>
        </p:sp>
        <p:sp>
          <p:nvSpPr>
            <p:cNvPr id="54" name="Freeform 49"/>
            <p:cNvSpPr>
              <a:spLocks noChangeAspect="1"/>
            </p:cNvSpPr>
            <p:nvPr/>
          </p:nvSpPr>
          <p:spPr bwMode="gray">
            <a:xfrm>
              <a:off x="2774945" y="6100755"/>
              <a:ext cx="55563" cy="58736"/>
            </a:xfrm>
            <a:custGeom>
              <a:avLst/>
              <a:gdLst>
                <a:gd name="T0" fmla="*/ 0 w 68"/>
                <a:gd name="T1" fmla="*/ 7971207 h 69"/>
                <a:gd name="T2" fmla="*/ 12017950 w 68"/>
                <a:gd name="T3" fmla="*/ 0 h 69"/>
                <a:gd name="T4" fmla="*/ 11350377 w 68"/>
                <a:gd name="T5" fmla="*/ 22463923 h 69"/>
                <a:gd name="T6" fmla="*/ 45400691 w 68"/>
                <a:gd name="T7" fmla="*/ 31159553 h 69"/>
                <a:gd name="T8" fmla="*/ 23368327 w 68"/>
                <a:gd name="T9" fmla="*/ 50000510 h 69"/>
                <a:gd name="T10" fmla="*/ 0 w 68"/>
                <a:gd name="T11" fmla="*/ 7971207 h 69"/>
                <a:gd name="T12" fmla="*/ 0 60000 65536"/>
                <a:gd name="T13" fmla="*/ 0 60000 65536"/>
                <a:gd name="T14" fmla="*/ 0 60000 65536"/>
                <a:gd name="T15" fmla="*/ 0 60000 65536"/>
                <a:gd name="T16" fmla="*/ 0 60000 65536"/>
                <a:gd name="T17" fmla="*/ 0 60000 65536"/>
                <a:gd name="T18" fmla="*/ 0 w 68"/>
                <a:gd name="T19" fmla="*/ 0 h 69"/>
                <a:gd name="T20" fmla="*/ 68 w 68"/>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68" h="69">
                  <a:moveTo>
                    <a:pt x="0" y="11"/>
                  </a:moveTo>
                  <a:lnTo>
                    <a:pt x="18" y="0"/>
                  </a:lnTo>
                  <a:lnTo>
                    <a:pt x="17" y="31"/>
                  </a:lnTo>
                  <a:lnTo>
                    <a:pt x="68" y="43"/>
                  </a:lnTo>
                  <a:lnTo>
                    <a:pt x="35" y="69"/>
                  </a:lnTo>
                  <a:lnTo>
                    <a:pt x="0" y="11"/>
                  </a:lnTo>
                  <a:close/>
                </a:path>
              </a:pathLst>
            </a:custGeom>
            <a:grpFill/>
            <a:ln w="3175" cap="rnd">
              <a:solidFill>
                <a:schemeClr val="bg1"/>
              </a:solidFill>
              <a:round/>
              <a:headEnd/>
              <a:tailEnd/>
            </a:ln>
          </p:spPr>
          <p:txBody>
            <a:bodyPr/>
            <a:lstStyle/>
            <a:p>
              <a:endParaRPr lang="en-US" dirty="0"/>
            </a:p>
          </p:txBody>
        </p:sp>
        <p:sp>
          <p:nvSpPr>
            <p:cNvPr id="55" name="Freeform 50"/>
            <p:cNvSpPr>
              <a:spLocks noChangeAspect="1"/>
            </p:cNvSpPr>
            <p:nvPr/>
          </p:nvSpPr>
          <p:spPr bwMode="gray">
            <a:xfrm>
              <a:off x="2813045" y="6176956"/>
              <a:ext cx="30162" cy="14287"/>
            </a:xfrm>
            <a:custGeom>
              <a:avLst/>
              <a:gdLst>
                <a:gd name="T0" fmla="*/ 0 w 38"/>
                <a:gd name="T1" fmla="*/ 9181499 h 17"/>
                <a:gd name="T2" fmla="*/ 5670644 w 38"/>
                <a:gd name="T3" fmla="*/ 0 h 17"/>
                <a:gd name="T4" fmla="*/ 23942278 w 38"/>
                <a:gd name="T5" fmla="*/ 12006963 h 17"/>
                <a:gd name="T6" fmla="*/ 0 w 38"/>
                <a:gd name="T7" fmla="*/ 9181499 h 17"/>
                <a:gd name="T8" fmla="*/ 0 60000 65536"/>
                <a:gd name="T9" fmla="*/ 0 60000 65536"/>
                <a:gd name="T10" fmla="*/ 0 60000 65536"/>
                <a:gd name="T11" fmla="*/ 0 60000 65536"/>
                <a:gd name="T12" fmla="*/ 0 w 38"/>
                <a:gd name="T13" fmla="*/ 0 h 17"/>
                <a:gd name="T14" fmla="*/ 38 w 38"/>
                <a:gd name="T15" fmla="*/ 17 h 17"/>
              </a:gdLst>
              <a:ahLst/>
              <a:cxnLst>
                <a:cxn ang="T8">
                  <a:pos x="T0" y="T1"/>
                </a:cxn>
                <a:cxn ang="T9">
                  <a:pos x="T2" y="T3"/>
                </a:cxn>
                <a:cxn ang="T10">
                  <a:pos x="T4" y="T5"/>
                </a:cxn>
                <a:cxn ang="T11">
                  <a:pos x="T6" y="T7"/>
                </a:cxn>
              </a:cxnLst>
              <a:rect l="T12" t="T13" r="T14" b="T15"/>
              <a:pathLst>
                <a:path w="38" h="17">
                  <a:moveTo>
                    <a:pt x="0" y="13"/>
                  </a:moveTo>
                  <a:lnTo>
                    <a:pt x="9" y="0"/>
                  </a:lnTo>
                  <a:lnTo>
                    <a:pt x="38" y="17"/>
                  </a:lnTo>
                  <a:lnTo>
                    <a:pt x="0" y="13"/>
                  </a:lnTo>
                  <a:close/>
                </a:path>
              </a:pathLst>
            </a:custGeom>
            <a:grpFill/>
            <a:ln w="3175" cap="rnd">
              <a:solidFill>
                <a:schemeClr val="bg1"/>
              </a:solidFill>
              <a:round/>
              <a:headEnd/>
              <a:tailEnd/>
            </a:ln>
          </p:spPr>
          <p:txBody>
            <a:bodyPr/>
            <a:lstStyle/>
            <a:p>
              <a:endParaRPr lang="en-US" dirty="0"/>
            </a:p>
          </p:txBody>
        </p:sp>
        <p:sp>
          <p:nvSpPr>
            <p:cNvPr id="56" name="Freeform 51"/>
            <p:cNvSpPr>
              <a:spLocks noChangeAspect="1"/>
            </p:cNvSpPr>
            <p:nvPr/>
          </p:nvSpPr>
          <p:spPr bwMode="gray">
            <a:xfrm>
              <a:off x="2833683" y="6127743"/>
              <a:ext cx="66674" cy="88899"/>
            </a:xfrm>
            <a:custGeom>
              <a:avLst/>
              <a:gdLst>
                <a:gd name="T0" fmla="*/ 0 w 96"/>
                <a:gd name="T1" fmla="*/ 61194231 h 106"/>
                <a:gd name="T2" fmla="*/ 7718326 w 96"/>
                <a:gd name="T3" fmla="*/ 49939994 h 106"/>
                <a:gd name="T4" fmla="*/ 32319317 w 96"/>
                <a:gd name="T5" fmla="*/ 56973997 h 106"/>
                <a:gd name="T6" fmla="*/ 21224180 w 96"/>
                <a:gd name="T7" fmla="*/ 37982944 h 106"/>
                <a:gd name="T8" fmla="*/ 33284021 w 96"/>
                <a:gd name="T9" fmla="*/ 26025056 h 106"/>
                <a:gd name="T10" fmla="*/ 15435957 w 96"/>
                <a:gd name="T11" fmla="*/ 22508474 h 106"/>
                <a:gd name="T12" fmla="*/ 15435957 w 96"/>
                <a:gd name="T13" fmla="*/ 4220234 h 106"/>
                <a:gd name="T14" fmla="*/ 44860468 w 96"/>
                <a:gd name="T15" fmla="*/ 0 h 106"/>
                <a:gd name="T16" fmla="*/ 46307871 w 96"/>
                <a:gd name="T17" fmla="*/ 74558585 h 106"/>
                <a:gd name="T18" fmla="*/ 0 w 96"/>
                <a:gd name="T19" fmla="*/ 6119423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106"/>
                <a:gd name="T32" fmla="*/ 96 w 96"/>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106">
                  <a:moveTo>
                    <a:pt x="0" y="87"/>
                  </a:moveTo>
                  <a:lnTo>
                    <a:pt x="16" y="71"/>
                  </a:lnTo>
                  <a:lnTo>
                    <a:pt x="67" y="81"/>
                  </a:lnTo>
                  <a:lnTo>
                    <a:pt x="44" y="54"/>
                  </a:lnTo>
                  <a:lnTo>
                    <a:pt x="69" y="37"/>
                  </a:lnTo>
                  <a:lnTo>
                    <a:pt x="32" y="32"/>
                  </a:lnTo>
                  <a:lnTo>
                    <a:pt x="32" y="6"/>
                  </a:lnTo>
                  <a:lnTo>
                    <a:pt x="93" y="0"/>
                  </a:lnTo>
                  <a:lnTo>
                    <a:pt x="96" y="106"/>
                  </a:lnTo>
                  <a:lnTo>
                    <a:pt x="0" y="87"/>
                  </a:lnTo>
                  <a:close/>
                </a:path>
              </a:pathLst>
            </a:custGeom>
            <a:grpFill/>
            <a:ln w="3175" cap="rnd">
              <a:solidFill>
                <a:schemeClr val="bg1"/>
              </a:solidFill>
              <a:round/>
              <a:headEnd/>
              <a:tailEnd/>
            </a:ln>
          </p:spPr>
          <p:txBody>
            <a:bodyPr/>
            <a:lstStyle/>
            <a:p>
              <a:endParaRPr lang="en-US" dirty="0"/>
            </a:p>
          </p:txBody>
        </p:sp>
        <p:sp>
          <p:nvSpPr>
            <p:cNvPr id="57" name="Freeform 52"/>
            <p:cNvSpPr>
              <a:spLocks noChangeAspect="1"/>
            </p:cNvSpPr>
            <p:nvPr/>
          </p:nvSpPr>
          <p:spPr bwMode="gray">
            <a:xfrm>
              <a:off x="2867020" y="6229344"/>
              <a:ext cx="52388" cy="17461"/>
            </a:xfrm>
            <a:custGeom>
              <a:avLst/>
              <a:gdLst>
                <a:gd name="T0" fmla="*/ 0 w 71"/>
                <a:gd name="T1" fmla="*/ 0 h 21"/>
                <a:gd name="T2" fmla="*/ 34843923 w 71"/>
                <a:gd name="T3" fmla="*/ 3457674 h 21"/>
                <a:gd name="T4" fmla="*/ 38654965 w 71"/>
                <a:gd name="T5" fmla="*/ 14521732 h 21"/>
                <a:gd name="T6" fmla="*/ 0 w 71"/>
                <a:gd name="T7" fmla="*/ 0 h 21"/>
                <a:gd name="T8" fmla="*/ 0 60000 65536"/>
                <a:gd name="T9" fmla="*/ 0 60000 65536"/>
                <a:gd name="T10" fmla="*/ 0 60000 65536"/>
                <a:gd name="T11" fmla="*/ 0 60000 65536"/>
                <a:gd name="T12" fmla="*/ 0 w 71"/>
                <a:gd name="T13" fmla="*/ 0 h 21"/>
                <a:gd name="T14" fmla="*/ 71 w 71"/>
                <a:gd name="T15" fmla="*/ 21 h 21"/>
              </a:gdLst>
              <a:ahLst/>
              <a:cxnLst>
                <a:cxn ang="T8">
                  <a:pos x="T0" y="T1"/>
                </a:cxn>
                <a:cxn ang="T9">
                  <a:pos x="T2" y="T3"/>
                </a:cxn>
                <a:cxn ang="T10">
                  <a:pos x="T4" y="T5"/>
                </a:cxn>
                <a:cxn ang="T11">
                  <a:pos x="T6" y="T7"/>
                </a:cxn>
              </a:cxnLst>
              <a:rect l="T12" t="T13" r="T14" b="T15"/>
              <a:pathLst>
                <a:path w="71" h="21">
                  <a:moveTo>
                    <a:pt x="0" y="0"/>
                  </a:moveTo>
                  <a:lnTo>
                    <a:pt x="64" y="5"/>
                  </a:lnTo>
                  <a:lnTo>
                    <a:pt x="71" y="21"/>
                  </a:lnTo>
                  <a:lnTo>
                    <a:pt x="0" y="0"/>
                  </a:lnTo>
                  <a:close/>
                </a:path>
              </a:pathLst>
            </a:custGeom>
            <a:grpFill/>
            <a:ln w="3175" cap="rnd">
              <a:solidFill>
                <a:schemeClr val="bg1"/>
              </a:solidFill>
              <a:round/>
              <a:headEnd/>
              <a:tailEnd/>
            </a:ln>
          </p:spPr>
          <p:txBody>
            <a:bodyPr/>
            <a:lstStyle/>
            <a:p>
              <a:endParaRPr lang="en-US" dirty="0"/>
            </a:p>
          </p:txBody>
        </p:sp>
        <p:sp>
          <p:nvSpPr>
            <p:cNvPr id="58" name="Freeform 53"/>
            <p:cNvSpPr>
              <a:spLocks noChangeAspect="1"/>
            </p:cNvSpPr>
            <p:nvPr/>
          </p:nvSpPr>
          <p:spPr bwMode="gray">
            <a:xfrm>
              <a:off x="2917822" y="6216643"/>
              <a:ext cx="25401" cy="12701"/>
            </a:xfrm>
            <a:custGeom>
              <a:avLst/>
              <a:gdLst>
                <a:gd name="T0" fmla="*/ 0 w 33"/>
                <a:gd name="T1" fmla="*/ 10752667 h 15"/>
                <a:gd name="T2" fmla="*/ 4147127 w 33"/>
                <a:gd name="T3" fmla="*/ 0 h 15"/>
                <a:gd name="T4" fmla="*/ 19550303 w 33"/>
                <a:gd name="T5" fmla="*/ 10752667 h 15"/>
                <a:gd name="T6" fmla="*/ 0 w 33"/>
                <a:gd name="T7" fmla="*/ 10752667 h 15"/>
                <a:gd name="T8" fmla="*/ 0 60000 65536"/>
                <a:gd name="T9" fmla="*/ 0 60000 65536"/>
                <a:gd name="T10" fmla="*/ 0 60000 65536"/>
                <a:gd name="T11" fmla="*/ 0 60000 65536"/>
                <a:gd name="T12" fmla="*/ 0 w 33"/>
                <a:gd name="T13" fmla="*/ 0 h 15"/>
                <a:gd name="T14" fmla="*/ 33 w 33"/>
                <a:gd name="T15" fmla="*/ 15 h 15"/>
              </a:gdLst>
              <a:ahLst/>
              <a:cxnLst>
                <a:cxn ang="T8">
                  <a:pos x="T0" y="T1"/>
                </a:cxn>
                <a:cxn ang="T9">
                  <a:pos x="T2" y="T3"/>
                </a:cxn>
                <a:cxn ang="T10">
                  <a:pos x="T4" y="T5"/>
                </a:cxn>
                <a:cxn ang="T11">
                  <a:pos x="T6" y="T7"/>
                </a:cxn>
              </a:cxnLst>
              <a:rect l="T12" t="T13" r="T14" b="T15"/>
              <a:pathLst>
                <a:path w="33" h="15">
                  <a:moveTo>
                    <a:pt x="0" y="15"/>
                  </a:moveTo>
                  <a:lnTo>
                    <a:pt x="7" y="0"/>
                  </a:lnTo>
                  <a:lnTo>
                    <a:pt x="33" y="15"/>
                  </a:lnTo>
                  <a:lnTo>
                    <a:pt x="0" y="15"/>
                  </a:lnTo>
                  <a:close/>
                </a:path>
              </a:pathLst>
            </a:custGeom>
            <a:grpFill/>
            <a:ln w="3175" cap="rnd">
              <a:solidFill>
                <a:schemeClr val="bg1"/>
              </a:solidFill>
              <a:round/>
              <a:headEnd/>
              <a:tailEnd/>
            </a:ln>
          </p:spPr>
          <p:txBody>
            <a:bodyPr/>
            <a:lstStyle/>
            <a:p>
              <a:endParaRPr lang="en-US" dirty="0"/>
            </a:p>
          </p:txBody>
        </p:sp>
        <p:sp>
          <p:nvSpPr>
            <p:cNvPr id="59" name="Freeform 54"/>
            <p:cNvSpPr>
              <a:spLocks noChangeAspect="1"/>
            </p:cNvSpPr>
            <p:nvPr/>
          </p:nvSpPr>
          <p:spPr bwMode="gray">
            <a:xfrm>
              <a:off x="6374377" y="2773360"/>
              <a:ext cx="1587498" cy="1111247"/>
            </a:xfrm>
            <a:custGeom>
              <a:avLst/>
              <a:gdLst>
                <a:gd name="T0" fmla="*/ 6703525 w 2124"/>
                <a:gd name="T1" fmla="*/ 404125969 h 1337"/>
                <a:gd name="T2" fmla="*/ 124573158 w 2124"/>
                <a:gd name="T3" fmla="*/ 347478815 h 1337"/>
                <a:gd name="T4" fmla="*/ 120662706 w 2124"/>
                <a:gd name="T5" fmla="*/ 267344974 h 1337"/>
                <a:gd name="T6" fmla="*/ 180993685 w 2124"/>
                <a:gd name="T7" fmla="*/ 196881584 h 1337"/>
                <a:gd name="T8" fmla="*/ 235738518 w 2124"/>
                <a:gd name="T9" fmla="*/ 162341407 h 1337"/>
                <a:gd name="T10" fmla="*/ 293277172 w 2124"/>
                <a:gd name="T11" fmla="*/ 174775438 h 1337"/>
                <a:gd name="T12" fmla="*/ 331821881 w 2124"/>
                <a:gd name="T13" fmla="*/ 254910111 h 1337"/>
                <a:gd name="T14" fmla="*/ 452483839 w 2124"/>
                <a:gd name="T15" fmla="*/ 328136250 h 1337"/>
                <a:gd name="T16" fmla="*/ 603312035 w 2124"/>
                <a:gd name="T17" fmla="*/ 361986571 h 1337"/>
                <a:gd name="T18" fmla="*/ 741850559 w 2124"/>
                <a:gd name="T19" fmla="*/ 301885151 h 1337"/>
                <a:gd name="T20" fmla="*/ 770898670 w 2124"/>
                <a:gd name="T21" fmla="*/ 268726348 h 1337"/>
                <a:gd name="T22" fmla="*/ 888209987 w 2124"/>
                <a:gd name="T23" fmla="*/ 212080026 h 1337"/>
                <a:gd name="T24" fmla="*/ 813354579 w 2124"/>
                <a:gd name="T25" fmla="*/ 182374660 h 1337"/>
                <a:gd name="T26" fmla="*/ 825644250 w 2124"/>
                <a:gd name="T27" fmla="*/ 112602788 h 1337"/>
                <a:gd name="T28" fmla="*/ 883182156 w 2124"/>
                <a:gd name="T29" fmla="*/ 110529895 h 1337"/>
                <a:gd name="T30" fmla="*/ 898264901 w 2124"/>
                <a:gd name="T31" fmla="*/ 28323161 h 1337"/>
                <a:gd name="T32" fmla="*/ 1007754567 w 2124"/>
                <a:gd name="T33" fmla="*/ 18651878 h 1337"/>
                <a:gd name="T34" fmla="*/ 1102720551 w 2124"/>
                <a:gd name="T35" fmla="*/ 144380216 h 1337"/>
                <a:gd name="T36" fmla="*/ 1186514242 w 2124"/>
                <a:gd name="T37" fmla="*/ 158196453 h 1337"/>
                <a:gd name="T38" fmla="*/ 1110541455 w 2124"/>
                <a:gd name="T39" fmla="*/ 272871302 h 1337"/>
                <a:gd name="T40" fmla="*/ 1102720551 w 2124"/>
                <a:gd name="T41" fmla="*/ 332971891 h 1337"/>
                <a:gd name="T42" fmla="*/ 1058030632 w 2124"/>
                <a:gd name="T43" fmla="*/ 352314457 h 1337"/>
                <a:gd name="T44" fmla="*/ 1031217279 w 2124"/>
                <a:gd name="T45" fmla="*/ 363367945 h 1337"/>
                <a:gd name="T46" fmla="*/ 925079002 w 2124"/>
                <a:gd name="T47" fmla="*/ 443501787 h 1337"/>
                <a:gd name="T48" fmla="*/ 934016537 w 2124"/>
                <a:gd name="T49" fmla="*/ 379256243 h 1337"/>
                <a:gd name="T50" fmla="*/ 853016667 w 2124"/>
                <a:gd name="T51" fmla="*/ 449028946 h 1337"/>
                <a:gd name="T52" fmla="*/ 913347646 w 2124"/>
                <a:gd name="T53" fmla="*/ 469062199 h 1337"/>
                <a:gd name="T54" fmla="*/ 901616290 w 2124"/>
                <a:gd name="T55" fmla="*/ 509820223 h 1337"/>
                <a:gd name="T56" fmla="*/ 935133916 w 2124"/>
                <a:gd name="T57" fmla="*/ 632094293 h 1337"/>
                <a:gd name="T58" fmla="*/ 935133916 w 2124"/>
                <a:gd name="T59" fmla="*/ 652818233 h 1337"/>
                <a:gd name="T60" fmla="*/ 936251295 w 2124"/>
                <a:gd name="T61" fmla="*/ 679069332 h 1337"/>
                <a:gd name="T62" fmla="*/ 827319945 w 2124"/>
                <a:gd name="T63" fmla="*/ 853154915 h 1337"/>
                <a:gd name="T64" fmla="*/ 782071710 w 2124"/>
                <a:gd name="T65" fmla="*/ 866971152 h 1337"/>
                <a:gd name="T66" fmla="*/ 760285440 w 2124"/>
                <a:gd name="T67" fmla="*/ 882168763 h 1337"/>
                <a:gd name="T68" fmla="*/ 706098923 w 2124"/>
                <a:gd name="T69" fmla="*/ 923617474 h 1337"/>
                <a:gd name="T70" fmla="*/ 663084699 w 2124"/>
                <a:gd name="T71" fmla="*/ 891149359 h 1337"/>
                <a:gd name="T72" fmla="*/ 552477654 w 2124"/>
                <a:gd name="T73" fmla="*/ 867661839 h 1337"/>
                <a:gd name="T74" fmla="*/ 542421993 w 2124"/>
                <a:gd name="T75" fmla="*/ 895294313 h 1337"/>
                <a:gd name="T76" fmla="*/ 496615443 w 2124"/>
                <a:gd name="T77" fmla="*/ 875951747 h 1337"/>
                <a:gd name="T78" fmla="*/ 463097817 w 2124"/>
                <a:gd name="T79" fmla="*/ 833120831 h 1337"/>
                <a:gd name="T80" fmla="*/ 483766708 w 2124"/>
                <a:gd name="T81" fmla="*/ 739170753 h 1337"/>
                <a:gd name="T82" fmla="*/ 439077536 w 2124"/>
                <a:gd name="T83" fmla="*/ 714991715 h 1337"/>
                <a:gd name="T84" fmla="*/ 349697699 w 2124"/>
                <a:gd name="T85" fmla="*/ 732262219 h 1337"/>
                <a:gd name="T86" fmla="*/ 294393803 w 2124"/>
                <a:gd name="T87" fmla="*/ 745387768 h 1337"/>
                <a:gd name="T88" fmla="*/ 278752742 w 2124"/>
                <a:gd name="T89" fmla="*/ 731571531 h 1337"/>
                <a:gd name="T90" fmla="*/ 203897334 w 2124"/>
                <a:gd name="T91" fmla="*/ 694266944 h 1337"/>
                <a:gd name="T92" fmla="*/ 102227825 w 2124"/>
                <a:gd name="T93" fmla="*/ 651436859 h 1337"/>
                <a:gd name="T94" fmla="*/ 113959181 w 2124"/>
                <a:gd name="T95" fmla="*/ 605152507 h 1337"/>
                <a:gd name="T96" fmla="*/ 128482863 w 2124"/>
                <a:gd name="T97" fmla="*/ 531235681 h 1337"/>
                <a:gd name="T98" fmla="*/ 77090166 w 2124"/>
                <a:gd name="T99" fmla="*/ 532617055 h 1337"/>
                <a:gd name="T100" fmla="*/ 19551512 w 2124"/>
                <a:gd name="T101" fmla="*/ 481497062 h 1337"/>
                <a:gd name="T102" fmla="*/ 0 w 2124"/>
                <a:gd name="T103" fmla="*/ 439357664 h 13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24"/>
                <a:gd name="T157" fmla="*/ 0 h 1337"/>
                <a:gd name="T158" fmla="*/ 2124 w 2124"/>
                <a:gd name="T159" fmla="*/ 1337 h 13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24" h="1337">
                  <a:moveTo>
                    <a:pt x="0" y="636"/>
                  </a:moveTo>
                  <a:lnTo>
                    <a:pt x="12" y="585"/>
                  </a:lnTo>
                  <a:lnTo>
                    <a:pt x="89" y="574"/>
                  </a:lnTo>
                  <a:lnTo>
                    <a:pt x="223" y="503"/>
                  </a:lnTo>
                  <a:lnTo>
                    <a:pt x="243" y="449"/>
                  </a:lnTo>
                  <a:lnTo>
                    <a:pt x="216" y="387"/>
                  </a:lnTo>
                  <a:lnTo>
                    <a:pt x="300" y="369"/>
                  </a:lnTo>
                  <a:lnTo>
                    <a:pt x="324" y="285"/>
                  </a:lnTo>
                  <a:lnTo>
                    <a:pt x="412" y="289"/>
                  </a:lnTo>
                  <a:lnTo>
                    <a:pt x="422" y="235"/>
                  </a:lnTo>
                  <a:lnTo>
                    <a:pt x="489" y="206"/>
                  </a:lnTo>
                  <a:lnTo>
                    <a:pt x="525" y="253"/>
                  </a:lnTo>
                  <a:lnTo>
                    <a:pt x="573" y="270"/>
                  </a:lnTo>
                  <a:lnTo>
                    <a:pt x="594" y="369"/>
                  </a:lnTo>
                  <a:lnTo>
                    <a:pt x="747" y="407"/>
                  </a:lnTo>
                  <a:lnTo>
                    <a:pt x="810" y="475"/>
                  </a:lnTo>
                  <a:lnTo>
                    <a:pt x="936" y="471"/>
                  </a:lnTo>
                  <a:lnTo>
                    <a:pt x="1080" y="524"/>
                  </a:lnTo>
                  <a:lnTo>
                    <a:pt x="1269" y="475"/>
                  </a:lnTo>
                  <a:lnTo>
                    <a:pt x="1328" y="437"/>
                  </a:lnTo>
                  <a:lnTo>
                    <a:pt x="1328" y="383"/>
                  </a:lnTo>
                  <a:lnTo>
                    <a:pt x="1380" y="389"/>
                  </a:lnTo>
                  <a:lnTo>
                    <a:pt x="1497" y="312"/>
                  </a:lnTo>
                  <a:lnTo>
                    <a:pt x="1590" y="307"/>
                  </a:lnTo>
                  <a:lnTo>
                    <a:pt x="1546" y="248"/>
                  </a:lnTo>
                  <a:lnTo>
                    <a:pt x="1456" y="264"/>
                  </a:lnTo>
                  <a:lnTo>
                    <a:pt x="1455" y="199"/>
                  </a:lnTo>
                  <a:lnTo>
                    <a:pt x="1478" y="163"/>
                  </a:lnTo>
                  <a:lnTo>
                    <a:pt x="1531" y="184"/>
                  </a:lnTo>
                  <a:lnTo>
                    <a:pt x="1581" y="160"/>
                  </a:lnTo>
                  <a:lnTo>
                    <a:pt x="1632" y="72"/>
                  </a:lnTo>
                  <a:lnTo>
                    <a:pt x="1608" y="41"/>
                  </a:lnTo>
                  <a:lnTo>
                    <a:pt x="1734" y="0"/>
                  </a:lnTo>
                  <a:lnTo>
                    <a:pt x="1804" y="27"/>
                  </a:lnTo>
                  <a:lnTo>
                    <a:pt x="1868" y="176"/>
                  </a:lnTo>
                  <a:lnTo>
                    <a:pt x="1974" y="209"/>
                  </a:lnTo>
                  <a:lnTo>
                    <a:pt x="1994" y="263"/>
                  </a:lnTo>
                  <a:lnTo>
                    <a:pt x="2124" y="229"/>
                  </a:lnTo>
                  <a:lnTo>
                    <a:pt x="2064" y="373"/>
                  </a:lnTo>
                  <a:lnTo>
                    <a:pt x="1988" y="395"/>
                  </a:lnTo>
                  <a:lnTo>
                    <a:pt x="1998" y="449"/>
                  </a:lnTo>
                  <a:lnTo>
                    <a:pt x="1974" y="482"/>
                  </a:lnTo>
                  <a:lnTo>
                    <a:pt x="1960" y="471"/>
                  </a:lnTo>
                  <a:lnTo>
                    <a:pt x="1894" y="510"/>
                  </a:lnTo>
                  <a:lnTo>
                    <a:pt x="1894" y="533"/>
                  </a:lnTo>
                  <a:lnTo>
                    <a:pt x="1846" y="526"/>
                  </a:lnTo>
                  <a:lnTo>
                    <a:pt x="1758" y="591"/>
                  </a:lnTo>
                  <a:lnTo>
                    <a:pt x="1656" y="642"/>
                  </a:lnTo>
                  <a:lnTo>
                    <a:pt x="1686" y="574"/>
                  </a:lnTo>
                  <a:lnTo>
                    <a:pt x="1672" y="549"/>
                  </a:lnTo>
                  <a:lnTo>
                    <a:pt x="1531" y="628"/>
                  </a:lnTo>
                  <a:lnTo>
                    <a:pt x="1527" y="650"/>
                  </a:lnTo>
                  <a:lnTo>
                    <a:pt x="1574" y="701"/>
                  </a:lnTo>
                  <a:lnTo>
                    <a:pt x="1635" y="679"/>
                  </a:lnTo>
                  <a:lnTo>
                    <a:pt x="1700" y="697"/>
                  </a:lnTo>
                  <a:lnTo>
                    <a:pt x="1614" y="738"/>
                  </a:lnTo>
                  <a:lnTo>
                    <a:pt x="1582" y="794"/>
                  </a:lnTo>
                  <a:lnTo>
                    <a:pt x="1674" y="915"/>
                  </a:lnTo>
                  <a:lnTo>
                    <a:pt x="1612" y="904"/>
                  </a:lnTo>
                  <a:lnTo>
                    <a:pt x="1674" y="945"/>
                  </a:lnTo>
                  <a:lnTo>
                    <a:pt x="1613" y="972"/>
                  </a:lnTo>
                  <a:lnTo>
                    <a:pt x="1676" y="983"/>
                  </a:lnTo>
                  <a:lnTo>
                    <a:pt x="1559" y="1178"/>
                  </a:lnTo>
                  <a:lnTo>
                    <a:pt x="1481" y="1235"/>
                  </a:lnTo>
                  <a:lnTo>
                    <a:pt x="1405" y="1254"/>
                  </a:lnTo>
                  <a:lnTo>
                    <a:pt x="1400" y="1255"/>
                  </a:lnTo>
                  <a:lnTo>
                    <a:pt x="1380" y="1244"/>
                  </a:lnTo>
                  <a:lnTo>
                    <a:pt x="1361" y="1277"/>
                  </a:lnTo>
                  <a:lnTo>
                    <a:pt x="1270" y="1296"/>
                  </a:lnTo>
                  <a:lnTo>
                    <a:pt x="1264" y="1337"/>
                  </a:lnTo>
                  <a:lnTo>
                    <a:pt x="1248" y="1288"/>
                  </a:lnTo>
                  <a:lnTo>
                    <a:pt x="1187" y="1290"/>
                  </a:lnTo>
                  <a:lnTo>
                    <a:pt x="1092" y="1230"/>
                  </a:lnTo>
                  <a:lnTo>
                    <a:pt x="989" y="1256"/>
                  </a:lnTo>
                  <a:lnTo>
                    <a:pt x="968" y="1257"/>
                  </a:lnTo>
                  <a:lnTo>
                    <a:pt x="971" y="1296"/>
                  </a:lnTo>
                  <a:lnTo>
                    <a:pt x="955" y="1287"/>
                  </a:lnTo>
                  <a:lnTo>
                    <a:pt x="889" y="1268"/>
                  </a:lnTo>
                  <a:lnTo>
                    <a:pt x="869" y="1197"/>
                  </a:lnTo>
                  <a:lnTo>
                    <a:pt x="829" y="1206"/>
                  </a:lnTo>
                  <a:lnTo>
                    <a:pt x="867" y="1103"/>
                  </a:lnTo>
                  <a:lnTo>
                    <a:pt x="866" y="1070"/>
                  </a:lnTo>
                  <a:lnTo>
                    <a:pt x="823" y="1049"/>
                  </a:lnTo>
                  <a:lnTo>
                    <a:pt x="786" y="1035"/>
                  </a:lnTo>
                  <a:lnTo>
                    <a:pt x="775" y="998"/>
                  </a:lnTo>
                  <a:lnTo>
                    <a:pt x="626" y="1060"/>
                  </a:lnTo>
                  <a:lnTo>
                    <a:pt x="561" y="1043"/>
                  </a:lnTo>
                  <a:lnTo>
                    <a:pt x="527" y="1079"/>
                  </a:lnTo>
                  <a:lnTo>
                    <a:pt x="522" y="1053"/>
                  </a:lnTo>
                  <a:lnTo>
                    <a:pt x="499" y="1059"/>
                  </a:lnTo>
                  <a:lnTo>
                    <a:pt x="424" y="1059"/>
                  </a:lnTo>
                  <a:lnTo>
                    <a:pt x="365" y="1005"/>
                  </a:lnTo>
                  <a:lnTo>
                    <a:pt x="255" y="969"/>
                  </a:lnTo>
                  <a:lnTo>
                    <a:pt x="183" y="943"/>
                  </a:lnTo>
                  <a:lnTo>
                    <a:pt x="166" y="883"/>
                  </a:lnTo>
                  <a:lnTo>
                    <a:pt x="204" y="876"/>
                  </a:lnTo>
                  <a:lnTo>
                    <a:pt x="181" y="828"/>
                  </a:lnTo>
                  <a:lnTo>
                    <a:pt x="230" y="769"/>
                  </a:lnTo>
                  <a:lnTo>
                    <a:pt x="192" y="749"/>
                  </a:lnTo>
                  <a:lnTo>
                    <a:pt x="138" y="771"/>
                  </a:lnTo>
                  <a:lnTo>
                    <a:pt x="31" y="706"/>
                  </a:lnTo>
                  <a:lnTo>
                    <a:pt x="35" y="697"/>
                  </a:lnTo>
                  <a:lnTo>
                    <a:pt x="36" y="651"/>
                  </a:lnTo>
                  <a:lnTo>
                    <a:pt x="0" y="636"/>
                  </a:lnTo>
                  <a:close/>
                </a:path>
              </a:pathLst>
            </a:custGeom>
            <a:grpFill/>
            <a:ln w="3175" cap="rnd">
              <a:solidFill>
                <a:schemeClr val="bg1"/>
              </a:solidFill>
              <a:round/>
              <a:headEnd/>
              <a:tailEnd/>
            </a:ln>
          </p:spPr>
          <p:txBody>
            <a:bodyPr/>
            <a:lstStyle/>
            <a:p>
              <a:endParaRPr lang="en-US" dirty="0"/>
            </a:p>
          </p:txBody>
        </p:sp>
        <p:sp>
          <p:nvSpPr>
            <p:cNvPr id="60" name="Freeform 55"/>
            <p:cNvSpPr>
              <a:spLocks noChangeAspect="1"/>
            </p:cNvSpPr>
            <p:nvPr/>
          </p:nvSpPr>
          <p:spPr bwMode="gray">
            <a:xfrm>
              <a:off x="7282426" y="3892545"/>
              <a:ext cx="55563" cy="49213"/>
            </a:xfrm>
            <a:custGeom>
              <a:avLst/>
              <a:gdLst>
                <a:gd name="T0" fmla="*/ 0 w 75"/>
                <a:gd name="T1" fmla="*/ 30156035 h 64"/>
                <a:gd name="T2" fmla="*/ 13171898 w 75"/>
                <a:gd name="T3" fmla="*/ 0 h 64"/>
                <a:gd name="T4" fmla="*/ 41161811 w 75"/>
                <a:gd name="T5" fmla="*/ 6503806 h 64"/>
                <a:gd name="T6" fmla="*/ 18659942 w 75"/>
                <a:gd name="T7" fmla="*/ 37842490 h 64"/>
                <a:gd name="T8" fmla="*/ 0 w 75"/>
                <a:gd name="T9" fmla="*/ 30156035 h 64"/>
                <a:gd name="T10" fmla="*/ 0 60000 65536"/>
                <a:gd name="T11" fmla="*/ 0 60000 65536"/>
                <a:gd name="T12" fmla="*/ 0 60000 65536"/>
                <a:gd name="T13" fmla="*/ 0 60000 65536"/>
                <a:gd name="T14" fmla="*/ 0 60000 65536"/>
                <a:gd name="T15" fmla="*/ 0 w 75"/>
                <a:gd name="T16" fmla="*/ 0 h 64"/>
                <a:gd name="T17" fmla="*/ 75 w 75"/>
                <a:gd name="T18" fmla="*/ 64 h 64"/>
              </a:gdLst>
              <a:ahLst/>
              <a:cxnLst>
                <a:cxn ang="T10">
                  <a:pos x="T0" y="T1"/>
                </a:cxn>
                <a:cxn ang="T11">
                  <a:pos x="T2" y="T3"/>
                </a:cxn>
                <a:cxn ang="T12">
                  <a:pos x="T4" y="T5"/>
                </a:cxn>
                <a:cxn ang="T13">
                  <a:pos x="T6" y="T7"/>
                </a:cxn>
                <a:cxn ang="T14">
                  <a:pos x="T8" y="T9"/>
                </a:cxn>
              </a:cxnLst>
              <a:rect l="T15" t="T16" r="T17" b="T18"/>
              <a:pathLst>
                <a:path w="75" h="64">
                  <a:moveTo>
                    <a:pt x="0" y="51"/>
                  </a:moveTo>
                  <a:lnTo>
                    <a:pt x="24" y="0"/>
                  </a:lnTo>
                  <a:lnTo>
                    <a:pt x="75" y="11"/>
                  </a:lnTo>
                  <a:lnTo>
                    <a:pt x="34" y="64"/>
                  </a:lnTo>
                  <a:lnTo>
                    <a:pt x="0" y="51"/>
                  </a:lnTo>
                  <a:close/>
                </a:path>
              </a:pathLst>
            </a:custGeom>
            <a:grpFill/>
            <a:ln w="3175" cap="rnd">
              <a:solidFill>
                <a:schemeClr val="bg1"/>
              </a:solidFill>
              <a:round/>
              <a:headEnd/>
              <a:tailEnd/>
            </a:ln>
          </p:spPr>
          <p:txBody>
            <a:bodyPr/>
            <a:lstStyle/>
            <a:p>
              <a:endParaRPr lang="en-US" dirty="0"/>
            </a:p>
          </p:txBody>
        </p:sp>
        <p:sp>
          <p:nvSpPr>
            <p:cNvPr id="61" name="Freeform 56"/>
            <p:cNvSpPr>
              <a:spLocks noChangeAspect="1"/>
            </p:cNvSpPr>
            <p:nvPr/>
          </p:nvSpPr>
          <p:spPr bwMode="gray">
            <a:xfrm>
              <a:off x="7577702" y="3740146"/>
              <a:ext cx="47625" cy="93662"/>
            </a:xfrm>
            <a:custGeom>
              <a:avLst/>
              <a:gdLst>
                <a:gd name="T0" fmla="*/ 0 w 63"/>
                <a:gd name="T1" fmla="*/ 31726287 h 114"/>
                <a:gd name="T2" fmla="*/ 14286744 w 63"/>
                <a:gd name="T3" fmla="*/ 76954014 h 114"/>
                <a:gd name="T4" fmla="*/ 36002232 w 63"/>
                <a:gd name="T5" fmla="*/ 0 h 114"/>
                <a:gd name="T6" fmla="*/ 17144244 w 63"/>
                <a:gd name="T7" fmla="*/ 675360 h 114"/>
                <a:gd name="T8" fmla="*/ 0 w 63"/>
                <a:gd name="T9" fmla="*/ 31726287 h 114"/>
                <a:gd name="T10" fmla="*/ 0 60000 65536"/>
                <a:gd name="T11" fmla="*/ 0 60000 65536"/>
                <a:gd name="T12" fmla="*/ 0 60000 65536"/>
                <a:gd name="T13" fmla="*/ 0 60000 65536"/>
                <a:gd name="T14" fmla="*/ 0 60000 65536"/>
                <a:gd name="T15" fmla="*/ 0 w 63"/>
                <a:gd name="T16" fmla="*/ 0 h 114"/>
                <a:gd name="T17" fmla="*/ 63 w 63"/>
                <a:gd name="T18" fmla="*/ 114 h 114"/>
              </a:gdLst>
              <a:ahLst/>
              <a:cxnLst>
                <a:cxn ang="T10">
                  <a:pos x="T0" y="T1"/>
                </a:cxn>
                <a:cxn ang="T11">
                  <a:pos x="T2" y="T3"/>
                </a:cxn>
                <a:cxn ang="T12">
                  <a:pos x="T4" y="T5"/>
                </a:cxn>
                <a:cxn ang="T13">
                  <a:pos x="T6" y="T7"/>
                </a:cxn>
                <a:cxn ang="T14">
                  <a:pos x="T8" y="T9"/>
                </a:cxn>
              </a:cxnLst>
              <a:rect l="T15" t="T16" r="T17" b="T18"/>
              <a:pathLst>
                <a:path w="63" h="114">
                  <a:moveTo>
                    <a:pt x="0" y="47"/>
                  </a:moveTo>
                  <a:lnTo>
                    <a:pt x="25" y="114"/>
                  </a:lnTo>
                  <a:lnTo>
                    <a:pt x="63" y="0"/>
                  </a:lnTo>
                  <a:lnTo>
                    <a:pt x="30" y="1"/>
                  </a:lnTo>
                  <a:lnTo>
                    <a:pt x="0" y="47"/>
                  </a:lnTo>
                  <a:close/>
                </a:path>
              </a:pathLst>
            </a:custGeom>
            <a:grpFill/>
            <a:ln w="3175" cap="rnd">
              <a:solidFill>
                <a:schemeClr val="bg1"/>
              </a:solidFill>
              <a:round/>
              <a:headEnd/>
              <a:tailEnd/>
            </a:ln>
          </p:spPr>
          <p:txBody>
            <a:bodyPr/>
            <a:lstStyle/>
            <a:p>
              <a:endParaRPr lang="en-US" dirty="0"/>
            </a:p>
          </p:txBody>
        </p:sp>
        <p:sp>
          <p:nvSpPr>
            <p:cNvPr id="62" name="Freeform 57"/>
            <p:cNvSpPr>
              <a:spLocks noChangeAspect="1"/>
            </p:cNvSpPr>
            <p:nvPr/>
          </p:nvSpPr>
          <p:spPr bwMode="gray">
            <a:xfrm>
              <a:off x="2633660" y="4113207"/>
              <a:ext cx="315911" cy="477835"/>
            </a:xfrm>
            <a:custGeom>
              <a:avLst/>
              <a:gdLst>
                <a:gd name="T0" fmla="*/ 0 w 415"/>
                <a:gd name="T1" fmla="*/ 265884546 h 572"/>
                <a:gd name="T2" fmla="*/ 29553377 w 415"/>
                <a:gd name="T3" fmla="*/ 294496290 h 572"/>
                <a:gd name="T4" fmla="*/ 71855136 w 415"/>
                <a:gd name="T5" fmla="*/ 302172591 h 572"/>
                <a:gd name="T6" fmla="*/ 115895552 w 415"/>
                <a:gd name="T7" fmla="*/ 355907533 h 572"/>
                <a:gd name="T8" fmla="*/ 173263649 w 415"/>
                <a:gd name="T9" fmla="*/ 360792832 h 572"/>
                <a:gd name="T10" fmla="*/ 165151181 w 415"/>
                <a:gd name="T11" fmla="*/ 388707033 h 572"/>
                <a:gd name="T12" fmla="*/ 179058160 w 415"/>
                <a:gd name="T13" fmla="*/ 399175172 h 572"/>
                <a:gd name="T14" fmla="*/ 188329987 w 415"/>
                <a:gd name="T15" fmla="*/ 329389250 h 572"/>
                <a:gd name="T16" fmla="*/ 176740204 w 415"/>
                <a:gd name="T17" fmla="*/ 286819988 h 572"/>
                <a:gd name="T18" fmla="*/ 195863156 w 415"/>
                <a:gd name="T19" fmla="*/ 284726528 h 572"/>
                <a:gd name="T20" fmla="*/ 181376117 w 415"/>
                <a:gd name="T21" fmla="*/ 260300870 h 572"/>
                <a:gd name="T22" fmla="*/ 229473148 w 415"/>
                <a:gd name="T23" fmla="*/ 250531109 h 572"/>
                <a:gd name="T24" fmla="*/ 240482872 w 415"/>
                <a:gd name="T25" fmla="*/ 267978007 h 572"/>
                <a:gd name="T26" fmla="*/ 223098577 w 415"/>
                <a:gd name="T27" fmla="*/ 233085046 h 572"/>
                <a:gd name="T28" fmla="*/ 228893088 w 415"/>
                <a:gd name="T29" fmla="*/ 149341605 h 572"/>
                <a:gd name="T30" fmla="*/ 189488585 w 415"/>
                <a:gd name="T31" fmla="*/ 151435066 h 572"/>
                <a:gd name="T32" fmla="*/ 176740204 w 415"/>
                <a:gd name="T33" fmla="*/ 131895543 h 572"/>
                <a:gd name="T34" fmla="*/ 137335701 w 415"/>
                <a:gd name="T35" fmla="*/ 126312702 h 572"/>
                <a:gd name="T36" fmla="*/ 112418237 w 415"/>
                <a:gd name="T37" fmla="*/ 78159765 h 572"/>
                <a:gd name="T38" fmla="*/ 150664142 w 415"/>
                <a:gd name="T39" fmla="*/ 13957519 h 572"/>
                <a:gd name="T40" fmla="*/ 146028229 w 415"/>
                <a:gd name="T41" fmla="*/ 0 h 572"/>
                <a:gd name="T42" fmla="*/ 77649647 w 415"/>
                <a:gd name="T43" fmla="*/ 34195419 h 572"/>
                <a:gd name="T44" fmla="*/ 41143161 w 415"/>
                <a:gd name="T45" fmla="*/ 106772343 h 572"/>
                <a:gd name="T46" fmla="*/ 28974078 w 415"/>
                <a:gd name="T47" fmla="*/ 89326281 h 572"/>
                <a:gd name="T48" fmla="*/ 19122953 w 415"/>
                <a:gd name="T49" fmla="*/ 124219242 h 572"/>
                <a:gd name="T50" fmla="*/ 28974078 w 415"/>
                <a:gd name="T51" fmla="*/ 203774925 h 572"/>
                <a:gd name="T52" fmla="*/ 37086546 w 415"/>
                <a:gd name="T53" fmla="*/ 203774925 h 572"/>
                <a:gd name="T54" fmla="*/ 0 w 415"/>
                <a:gd name="T55" fmla="*/ 265884546 h 5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5"/>
                <a:gd name="T85" fmla="*/ 0 h 572"/>
                <a:gd name="T86" fmla="*/ 415 w 415"/>
                <a:gd name="T87" fmla="*/ 572 h 5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5" h="572">
                  <a:moveTo>
                    <a:pt x="0" y="381"/>
                  </a:moveTo>
                  <a:lnTo>
                    <a:pt x="51" y="422"/>
                  </a:lnTo>
                  <a:lnTo>
                    <a:pt x="124" y="433"/>
                  </a:lnTo>
                  <a:lnTo>
                    <a:pt x="200" y="510"/>
                  </a:lnTo>
                  <a:lnTo>
                    <a:pt x="299" y="517"/>
                  </a:lnTo>
                  <a:lnTo>
                    <a:pt x="285" y="557"/>
                  </a:lnTo>
                  <a:lnTo>
                    <a:pt x="309" y="572"/>
                  </a:lnTo>
                  <a:lnTo>
                    <a:pt x="325" y="472"/>
                  </a:lnTo>
                  <a:lnTo>
                    <a:pt x="305" y="411"/>
                  </a:lnTo>
                  <a:lnTo>
                    <a:pt x="338" y="408"/>
                  </a:lnTo>
                  <a:lnTo>
                    <a:pt x="313" y="373"/>
                  </a:lnTo>
                  <a:lnTo>
                    <a:pt x="396" y="359"/>
                  </a:lnTo>
                  <a:lnTo>
                    <a:pt x="415" y="384"/>
                  </a:lnTo>
                  <a:lnTo>
                    <a:pt x="385" y="334"/>
                  </a:lnTo>
                  <a:lnTo>
                    <a:pt x="395" y="214"/>
                  </a:lnTo>
                  <a:lnTo>
                    <a:pt x="327" y="217"/>
                  </a:lnTo>
                  <a:lnTo>
                    <a:pt x="305" y="189"/>
                  </a:lnTo>
                  <a:lnTo>
                    <a:pt x="237" y="181"/>
                  </a:lnTo>
                  <a:lnTo>
                    <a:pt x="194" y="112"/>
                  </a:lnTo>
                  <a:lnTo>
                    <a:pt x="260" y="20"/>
                  </a:lnTo>
                  <a:lnTo>
                    <a:pt x="252" y="0"/>
                  </a:lnTo>
                  <a:lnTo>
                    <a:pt x="134" y="49"/>
                  </a:lnTo>
                  <a:lnTo>
                    <a:pt x="71" y="153"/>
                  </a:lnTo>
                  <a:lnTo>
                    <a:pt x="50" y="128"/>
                  </a:lnTo>
                  <a:lnTo>
                    <a:pt x="33" y="178"/>
                  </a:lnTo>
                  <a:lnTo>
                    <a:pt x="50" y="292"/>
                  </a:lnTo>
                  <a:lnTo>
                    <a:pt x="64" y="292"/>
                  </a:lnTo>
                  <a:lnTo>
                    <a:pt x="0" y="381"/>
                  </a:lnTo>
                  <a:close/>
                </a:path>
              </a:pathLst>
            </a:custGeom>
            <a:grpFill/>
            <a:ln w="3175" cap="rnd">
              <a:solidFill>
                <a:schemeClr val="bg1"/>
              </a:solidFill>
              <a:round/>
              <a:headEnd/>
              <a:tailEnd/>
            </a:ln>
          </p:spPr>
          <p:txBody>
            <a:bodyPr/>
            <a:lstStyle/>
            <a:p>
              <a:endParaRPr lang="en-US" dirty="0"/>
            </a:p>
          </p:txBody>
        </p:sp>
        <p:sp>
          <p:nvSpPr>
            <p:cNvPr id="63" name="Freeform 58"/>
            <p:cNvSpPr>
              <a:spLocks noChangeAspect="1"/>
            </p:cNvSpPr>
            <p:nvPr/>
          </p:nvSpPr>
          <p:spPr bwMode="gray">
            <a:xfrm>
              <a:off x="2462209" y="4154482"/>
              <a:ext cx="77787" cy="79376"/>
            </a:xfrm>
            <a:custGeom>
              <a:avLst/>
              <a:gdLst>
                <a:gd name="T0" fmla="*/ 0 w 109"/>
                <a:gd name="T1" fmla="*/ 0 h 93"/>
                <a:gd name="T2" fmla="*/ 509541 w 109"/>
                <a:gd name="T3" fmla="*/ 26952507 h 93"/>
                <a:gd name="T4" fmla="*/ 12732091 w 109"/>
                <a:gd name="T5" fmla="*/ 22581761 h 93"/>
                <a:gd name="T6" fmla="*/ 47363719 w 109"/>
                <a:gd name="T7" fmla="*/ 67746136 h 93"/>
                <a:gd name="T8" fmla="*/ 55512086 w 109"/>
                <a:gd name="T9" fmla="*/ 34237083 h 93"/>
                <a:gd name="T10" fmla="*/ 36668364 w 109"/>
                <a:gd name="T11" fmla="*/ 2913831 h 93"/>
                <a:gd name="T12" fmla="*/ 0 w 109"/>
                <a:gd name="T13" fmla="*/ 0 h 93"/>
                <a:gd name="T14" fmla="*/ 0 60000 65536"/>
                <a:gd name="T15" fmla="*/ 0 60000 65536"/>
                <a:gd name="T16" fmla="*/ 0 60000 65536"/>
                <a:gd name="T17" fmla="*/ 0 60000 65536"/>
                <a:gd name="T18" fmla="*/ 0 60000 65536"/>
                <a:gd name="T19" fmla="*/ 0 60000 65536"/>
                <a:gd name="T20" fmla="*/ 0 60000 65536"/>
                <a:gd name="T21" fmla="*/ 0 w 109"/>
                <a:gd name="T22" fmla="*/ 0 h 93"/>
                <a:gd name="T23" fmla="*/ 109 w 109"/>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 h="93">
                  <a:moveTo>
                    <a:pt x="0" y="0"/>
                  </a:moveTo>
                  <a:lnTo>
                    <a:pt x="1" y="37"/>
                  </a:lnTo>
                  <a:lnTo>
                    <a:pt x="25" y="31"/>
                  </a:lnTo>
                  <a:lnTo>
                    <a:pt x="93" y="93"/>
                  </a:lnTo>
                  <a:lnTo>
                    <a:pt x="109" y="47"/>
                  </a:lnTo>
                  <a:lnTo>
                    <a:pt x="72" y="4"/>
                  </a:lnTo>
                  <a:lnTo>
                    <a:pt x="0" y="0"/>
                  </a:lnTo>
                  <a:close/>
                </a:path>
              </a:pathLst>
            </a:custGeom>
            <a:grpFill/>
            <a:ln w="3175" cap="rnd">
              <a:solidFill>
                <a:schemeClr val="bg1"/>
              </a:solidFill>
              <a:round/>
              <a:headEnd/>
              <a:tailEnd/>
            </a:ln>
          </p:spPr>
          <p:txBody>
            <a:bodyPr/>
            <a:lstStyle/>
            <a:p>
              <a:endParaRPr lang="en-US" dirty="0"/>
            </a:p>
          </p:txBody>
        </p:sp>
        <p:sp>
          <p:nvSpPr>
            <p:cNvPr id="64" name="Freeform 59"/>
            <p:cNvSpPr>
              <a:spLocks noChangeAspect="1"/>
            </p:cNvSpPr>
            <p:nvPr/>
          </p:nvSpPr>
          <p:spPr bwMode="gray">
            <a:xfrm>
              <a:off x="2479672" y="3800471"/>
              <a:ext cx="277813" cy="93662"/>
            </a:xfrm>
            <a:custGeom>
              <a:avLst/>
              <a:gdLst>
                <a:gd name="T0" fmla="*/ 0 w 373"/>
                <a:gd name="T1" fmla="*/ 29338320 h 116"/>
                <a:gd name="T2" fmla="*/ 27736612 w 373"/>
                <a:gd name="T3" fmla="*/ 3259634 h 116"/>
                <a:gd name="T4" fmla="*/ 80436918 w 373"/>
                <a:gd name="T5" fmla="*/ 0 h 116"/>
                <a:gd name="T6" fmla="*/ 206917059 w 373"/>
                <a:gd name="T7" fmla="*/ 64544304 h 116"/>
                <a:gd name="T8" fmla="*/ 139793565 w 373"/>
                <a:gd name="T9" fmla="*/ 75627220 h 116"/>
                <a:gd name="T10" fmla="*/ 151443091 w 373"/>
                <a:gd name="T11" fmla="*/ 61283862 h 116"/>
                <a:gd name="T12" fmla="*/ 119268175 w 373"/>
                <a:gd name="T13" fmla="*/ 36509999 h 116"/>
                <a:gd name="T14" fmla="*/ 56028849 w 373"/>
                <a:gd name="T15" fmla="*/ 23470656 h 116"/>
                <a:gd name="T16" fmla="*/ 59356647 w 373"/>
                <a:gd name="T17" fmla="*/ 11735328 h 116"/>
                <a:gd name="T18" fmla="*/ 0 w 373"/>
                <a:gd name="T19" fmla="*/ 2933832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116"/>
                <a:gd name="T32" fmla="*/ 373 w 373"/>
                <a:gd name="T33" fmla="*/ 116 h 1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116">
                  <a:moveTo>
                    <a:pt x="0" y="45"/>
                  </a:moveTo>
                  <a:lnTo>
                    <a:pt x="50" y="5"/>
                  </a:lnTo>
                  <a:lnTo>
                    <a:pt x="145" y="0"/>
                  </a:lnTo>
                  <a:lnTo>
                    <a:pt x="373" y="99"/>
                  </a:lnTo>
                  <a:lnTo>
                    <a:pt x="252" y="116"/>
                  </a:lnTo>
                  <a:lnTo>
                    <a:pt x="273" y="94"/>
                  </a:lnTo>
                  <a:lnTo>
                    <a:pt x="215" y="56"/>
                  </a:lnTo>
                  <a:lnTo>
                    <a:pt x="101" y="36"/>
                  </a:lnTo>
                  <a:lnTo>
                    <a:pt x="107" y="18"/>
                  </a:lnTo>
                  <a:lnTo>
                    <a:pt x="0" y="45"/>
                  </a:lnTo>
                  <a:close/>
                </a:path>
              </a:pathLst>
            </a:custGeom>
            <a:grpFill/>
            <a:ln w="3175" cap="rnd">
              <a:solidFill>
                <a:schemeClr val="bg1"/>
              </a:solidFill>
              <a:round/>
              <a:headEnd/>
              <a:tailEnd/>
            </a:ln>
          </p:spPr>
          <p:txBody>
            <a:bodyPr/>
            <a:lstStyle/>
            <a:p>
              <a:endParaRPr lang="en-US" dirty="0"/>
            </a:p>
          </p:txBody>
        </p:sp>
        <p:sp>
          <p:nvSpPr>
            <p:cNvPr id="65" name="Freeform 60"/>
            <p:cNvSpPr>
              <a:spLocks noChangeAspect="1"/>
            </p:cNvSpPr>
            <p:nvPr/>
          </p:nvSpPr>
          <p:spPr bwMode="gray">
            <a:xfrm>
              <a:off x="4774179" y="2865436"/>
              <a:ext cx="271461" cy="127000"/>
            </a:xfrm>
            <a:custGeom>
              <a:avLst/>
              <a:gdLst>
                <a:gd name="T0" fmla="*/ 0 w 365"/>
                <a:gd name="T1" fmla="*/ 26172934 h 151"/>
                <a:gd name="T2" fmla="*/ 34847540 w 365"/>
                <a:gd name="T3" fmla="*/ 75689477 h 151"/>
                <a:gd name="T4" fmla="*/ 91267756 w 365"/>
                <a:gd name="T5" fmla="*/ 73567483 h 151"/>
                <a:gd name="T6" fmla="*/ 99564824 w 365"/>
                <a:gd name="T7" fmla="*/ 96203762 h 151"/>
                <a:gd name="T8" fmla="*/ 125561959 w 365"/>
                <a:gd name="T9" fmla="*/ 106814570 h 151"/>
                <a:gd name="T10" fmla="*/ 169813240 w 365"/>
                <a:gd name="T11" fmla="*/ 82056298 h 151"/>
                <a:gd name="T12" fmla="*/ 195810375 w 365"/>
                <a:gd name="T13" fmla="*/ 87714947 h 151"/>
                <a:gd name="T14" fmla="*/ 201894842 w 365"/>
                <a:gd name="T15" fmla="*/ 65078669 h 151"/>
                <a:gd name="T16" fmla="*/ 153219103 w 365"/>
                <a:gd name="T17" fmla="*/ 58712689 h 151"/>
                <a:gd name="T18" fmla="*/ 53100942 w 365"/>
                <a:gd name="T19" fmla="*/ 10610808 h 151"/>
                <a:gd name="T20" fmla="*/ 42591272 w 365"/>
                <a:gd name="T21" fmla="*/ 0 h 151"/>
                <a:gd name="T22" fmla="*/ 0 w 365"/>
                <a:gd name="T23" fmla="*/ 26172934 h 1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5"/>
                <a:gd name="T37" fmla="*/ 0 h 151"/>
                <a:gd name="T38" fmla="*/ 365 w 365"/>
                <a:gd name="T39" fmla="*/ 151 h 1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5" h="151">
                  <a:moveTo>
                    <a:pt x="0" y="37"/>
                  </a:moveTo>
                  <a:lnTo>
                    <a:pt x="63" y="107"/>
                  </a:lnTo>
                  <a:lnTo>
                    <a:pt x="165" y="104"/>
                  </a:lnTo>
                  <a:lnTo>
                    <a:pt x="180" y="136"/>
                  </a:lnTo>
                  <a:lnTo>
                    <a:pt x="227" y="151"/>
                  </a:lnTo>
                  <a:lnTo>
                    <a:pt x="307" y="116"/>
                  </a:lnTo>
                  <a:lnTo>
                    <a:pt x="354" y="124"/>
                  </a:lnTo>
                  <a:lnTo>
                    <a:pt x="365" y="92"/>
                  </a:lnTo>
                  <a:lnTo>
                    <a:pt x="277" y="83"/>
                  </a:lnTo>
                  <a:lnTo>
                    <a:pt x="96" y="15"/>
                  </a:lnTo>
                  <a:lnTo>
                    <a:pt x="77" y="0"/>
                  </a:lnTo>
                  <a:lnTo>
                    <a:pt x="0" y="37"/>
                  </a:lnTo>
                  <a:close/>
                </a:path>
              </a:pathLst>
            </a:custGeom>
            <a:grpFill/>
            <a:ln w="3175" cap="rnd">
              <a:solidFill>
                <a:schemeClr val="bg1"/>
              </a:solidFill>
              <a:round/>
              <a:headEnd/>
              <a:tailEnd/>
            </a:ln>
          </p:spPr>
          <p:txBody>
            <a:bodyPr/>
            <a:lstStyle/>
            <a:p>
              <a:endParaRPr lang="en-US" dirty="0"/>
            </a:p>
          </p:txBody>
        </p:sp>
        <p:sp>
          <p:nvSpPr>
            <p:cNvPr id="66" name="Freeform 61"/>
            <p:cNvSpPr>
              <a:spLocks noChangeAspect="1"/>
            </p:cNvSpPr>
            <p:nvPr/>
          </p:nvSpPr>
          <p:spPr bwMode="gray">
            <a:xfrm>
              <a:off x="4675752" y="2608260"/>
              <a:ext cx="68262" cy="112713"/>
            </a:xfrm>
            <a:custGeom>
              <a:avLst/>
              <a:gdLst>
                <a:gd name="T0" fmla="*/ 0 w 92"/>
                <a:gd name="T1" fmla="*/ 69697371 h 139"/>
                <a:gd name="T2" fmla="*/ 3853835 w 92"/>
                <a:gd name="T3" fmla="*/ 24985575 h 139"/>
                <a:gd name="T4" fmla="*/ 44042346 w 92"/>
                <a:gd name="T5" fmla="*/ 0 h 139"/>
                <a:gd name="T6" fmla="*/ 36335417 w 92"/>
                <a:gd name="T7" fmla="*/ 35505902 h 139"/>
                <a:gd name="T8" fmla="*/ 50648920 w 92"/>
                <a:gd name="T9" fmla="*/ 45369418 h 139"/>
                <a:gd name="T10" fmla="*/ 25875008 w 92"/>
                <a:gd name="T11" fmla="*/ 65094829 h 139"/>
                <a:gd name="T12" fmla="*/ 25324460 w 92"/>
                <a:gd name="T13" fmla="*/ 91395647 h 139"/>
                <a:gd name="T14" fmla="*/ 9909862 w 92"/>
                <a:gd name="T15" fmla="*/ 91395647 h 139"/>
                <a:gd name="T16" fmla="*/ 0 w 92"/>
                <a:gd name="T17" fmla="*/ 69697371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139"/>
                <a:gd name="T29" fmla="*/ 92 w 92"/>
                <a:gd name="T30" fmla="*/ 139 h 1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139">
                  <a:moveTo>
                    <a:pt x="0" y="106"/>
                  </a:moveTo>
                  <a:lnTo>
                    <a:pt x="7" y="38"/>
                  </a:lnTo>
                  <a:lnTo>
                    <a:pt x="80" y="0"/>
                  </a:lnTo>
                  <a:lnTo>
                    <a:pt x="66" y="54"/>
                  </a:lnTo>
                  <a:lnTo>
                    <a:pt x="92" y="69"/>
                  </a:lnTo>
                  <a:lnTo>
                    <a:pt x="47" y="99"/>
                  </a:lnTo>
                  <a:lnTo>
                    <a:pt x="46" y="139"/>
                  </a:lnTo>
                  <a:lnTo>
                    <a:pt x="18" y="139"/>
                  </a:lnTo>
                  <a:lnTo>
                    <a:pt x="0" y="106"/>
                  </a:lnTo>
                  <a:close/>
                </a:path>
              </a:pathLst>
            </a:custGeom>
            <a:grpFill/>
            <a:ln w="3175" cap="rnd">
              <a:solidFill>
                <a:schemeClr val="bg1"/>
              </a:solidFill>
              <a:round/>
              <a:headEnd/>
              <a:tailEnd/>
            </a:ln>
          </p:spPr>
          <p:txBody>
            <a:bodyPr/>
            <a:lstStyle/>
            <a:p>
              <a:endParaRPr lang="en-US" dirty="0"/>
            </a:p>
          </p:txBody>
        </p:sp>
        <p:sp>
          <p:nvSpPr>
            <p:cNvPr id="67" name="Freeform 62"/>
            <p:cNvSpPr>
              <a:spLocks noChangeAspect="1"/>
            </p:cNvSpPr>
            <p:nvPr/>
          </p:nvSpPr>
          <p:spPr bwMode="gray">
            <a:xfrm>
              <a:off x="4753539" y="2670174"/>
              <a:ext cx="39689" cy="46038"/>
            </a:xfrm>
            <a:custGeom>
              <a:avLst/>
              <a:gdLst>
                <a:gd name="T0" fmla="*/ 0 w 55"/>
                <a:gd name="T1" fmla="*/ 18271530 h 58"/>
                <a:gd name="T2" fmla="*/ 21349258 w 55"/>
                <a:gd name="T3" fmla="*/ 36543059 h 58"/>
                <a:gd name="T4" fmla="*/ 28638861 w 55"/>
                <a:gd name="T5" fmla="*/ 17641285 h 58"/>
                <a:gd name="T6" fmla="*/ 23431795 w 55"/>
                <a:gd name="T7" fmla="*/ 0 h 58"/>
                <a:gd name="T8" fmla="*/ 0 w 55"/>
                <a:gd name="T9" fmla="*/ 1827153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0" y="29"/>
                  </a:moveTo>
                  <a:lnTo>
                    <a:pt x="41" y="58"/>
                  </a:lnTo>
                  <a:lnTo>
                    <a:pt x="55" y="28"/>
                  </a:lnTo>
                  <a:lnTo>
                    <a:pt x="45" y="0"/>
                  </a:lnTo>
                  <a:lnTo>
                    <a:pt x="0" y="29"/>
                  </a:lnTo>
                  <a:close/>
                </a:path>
              </a:pathLst>
            </a:custGeom>
            <a:grpFill/>
            <a:ln w="3175" cap="rnd">
              <a:solidFill>
                <a:schemeClr val="bg1"/>
              </a:solidFill>
              <a:round/>
              <a:headEnd/>
              <a:tailEnd/>
            </a:ln>
          </p:spPr>
          <p:txBody>
            <a:bodyPr/>
            <a:lstStyle/>
            <a:p>
              <a:endParaRPr lang="en-US" dirty="0"/>
            </a:p>
          </p:txBody>
        </p:sp>
        <p:sp>
          <p:nvSpPr>
            <p:cNvPr id="68" name="Freeform 63"/>
            <p:cNvSpPr>
              <a:spLocks noChangeAspect="1"/>
            </p:cNvSpPr>
            <p:nvPr/>
          </p:nvSpPr>
          <p:spPr bwMode="gray">
            <a:xfrm>
              <a:off x="2816220" y="3894134"/>
              <a:ext cx="85725" cy="53976"/>
            </a:xfrm>
            <a:custGeom>
              <a:avLst/>
              <a:gdLst>
                <a:gd name="T0" fmla="*/ 0 w 117"/>
                <a:gd name="T1" fmla="*/ 0 h 66"/>
                <a:gd name="T2" fmla="*/ 0 w 117"/>
                <a:gd name="T3" fmla="*/ 44140919 h 66"/>
                <a:gd name="T4" fmla="*/ 62810048 w 117"/>
                <a:gd name="T5" fmla="*/ 30764932 h 66"/>
                <a:gd name="T6" fmla="*/ 35431535 w 117"/>
                <a:gd name="T7" fmla="*/ 5350067 h 66"/>
                <a:gd name="T8" fmla="*/ 0 w 117"/>
                <a:gd name="T9" fmla="*/ 0 h 66"/>
                <a:gd name="T10" fmla="*/ 0 60000 65536"/>
                <a:gd name="T11" fmla="*/ 0 60000 65536"/>
                <a:gd name="T12" fmla="*/ 0 60000 65536"/>
                <a:gd name="T13" fmla="*/ 0 60000 65536"/>
                <a:gd name="T14" fmla="*/ 0 60000 65536"/>
                <a:gd name="T15" fmla="*/ 0 w 117"/>
                <a:gd name="T16" fmla="*/ 0 h 66"/>
                <a:gd name="T17" fmla="*/ 117 w 117"/>
                <a:gd name="T18" fmla="*/ 66 h 66"/>
              </a:gdLst>
              <a:ahLst/>
              <a:cxnLst>
                <a:cxn ang="T10">
                  <a:pos x="T0" y="T1"/>
                </a:cxn>
                <a:cxn ang="T11">
                  <a:pos x="T2" y="T3"/>
                </a:cxn>
                <a:cxn ang="T12">
                  <a:pos x="T4" y="T5"/>
                </a:cxn>
                <a:cxn ang="T13">
                  <a:pos x="T6" y="T7"/>
                </a:cxn>
                <a:cxn ang="T14">
                  <a:pos x="T8" y="T9"/>
                </a:cxn>
              </a:cxnLst>
              <a:rect l="T15" t="T16" r="T17" b="T18"/>
              <a:pathLst>
                <a:path w="117" h="66">
                  <a:moveTo>
                    <a:pt x="0" y="0"/>
                  </a:moveTo>
                  <a:lnTo>
                    <a:pt x="0" y="66"/>
                  </a:lnTo>
                  <a:lnTo>
                    <a:pt x="117" y="46"/>
                  </a:lnTo>
                  <a:lnTo>
                    <a:pt x="66" y="8"/>
                  </a:lnTo>
                  <a:lnTo>
                    <a:pt x="0" y="0"/>
                  </a:lnTo>
                  <a:close/>
                </a:path>
              </a:pathLst>
            </a:custGeom>
            <a:grpFill/>
            <a:ln w="3175" cap="rnd">
              <a:solidFill>
                <a:schemeClr val="bg1"/>
              </a:solidFill>
              <a:round/>
              <a:headEnd/>
              <a:tailEnd/>
            </a:ln>
          </p:spPr>
          <p:txBody>
            <a:bodyPr/>
            <a:lstStyle/>
            <a:p>
              <a:endParaRPr lang="en-US" dirty="0"/>
            </a:p>
          </p:txBody>
        </p:sp>
        <p:sp>
          <p:nvSpPr>
            <p:cNvPr id="69" name="Freeform 64"/>
            <p:cNvSpPr>
              <a:spLocks noChangeAspect="1"/>
            </p:cNvSpPr>
            <p:nvPr/>
          </p:nvSpPr>
          <p:spPr bwMode="gray">
            <a:xfrm>
              <a:off x="2584446" y="4429120"/>
              <a:ext cx="147638" cy="179387"/>
            </a:xfrm>
            <a:custGeom>
              <a:avLst/>
              <a:gdLst>
                <a:gd name="T0" fmla="*/ 0 w 193"/>
                <a:gd name="T1" fmla="*/ 57085433 h 215"/>
                <a:gd name="T2" fmla="*/ 585197 w 193"/>
                <a:gd name="T3" fmla="*/ 87019867 h 215"/>
                <a:gd name="T4" fmla="*/ 21651533 w 193"/>
                <a:gd name="T5" fmla="*/ 94677649 h 215"/>
                <a:gd name="T6" fmla="*/ 9947588 w 193"/>
                <a:gd name="T7" fmla="*/ 118347687 h 215"/>
                <a:gd name="T8" fmla="*/ 7022367 w 193"/>
                <a:gd name="T9" fmla="*/ 143409442 h 215"/>
                <a:gd name="T10" fmla="*/ 33939911 w 193"/>
                <a:gd name="T11" fmla="*/ 149674672 h 215"/>
                <a:gd name="T12" fmla="*/ 57346271 w 193"/>
                <a:gd name="T13" fmla="*/ 108601495 h 215"/>
                <a:gd name="T14" fmla="*/ 102990127 w 193"/>
                <a:gd name="T15" fmla="*/ 75185265 h 215"/>
                <a:gd name="T16" fmla="*/ 112937715 w 193"/>
                <a:gd name="T17" fmla="*/ 36200498 h 215"/>
                <a:gd name="T18" fmla="*/ 70220611 w 193"/>
                <a:gd name="T19" fmla="*/ 28542717 h 215"/>
                <a:gd name="T20" fmla="*/ 40377081 w 193"/>
                <a:gd name="T21" fmla="*/ 0 h 215"/>
                <a:gd name="T22" fmla="*/ 14629166 w 193"/>
                <a:gd name="T23" fmla="*/ 14619705 h 215"/>
                <a:gd name="T24" fmla="*/ 0 w 193"/>
                <a:gd name="T25" fmla="*/ 57085433 h 2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3"/>
                <a:gd name="T40" fmla="*/ 0 h 215"/>
                <a:gd name="T41" fmla="*/ 193 w 193"/>
                <a:gd name="T42" fmla="*/ 215 h 2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3" h="215">
                  <a:moveTo>
                    <a:pt x="0" y="82"/>
                  </a:moveTo>
                  <a:lnTo>
                    <a:pt x="1" y="125"/>
                  </a:lnTo>
                  <a:lnTo>
                    <a:pt x="37" y="136"/>
                  </a:lnTo>
                  <a:lnTo>
                    <a:pt x="17" y="170"/>
                  </a:lnTo>
                  <a:lnTo>
                    <a:pt x="12" y="206"/>
                  </a:lnTo>
                  <a:lnTo>
                    <a:pt x="58" y="215"/>
                  </a:lnTo>
                  <a:lnTo>
                    <a:pt x="98" y="156"/>
                  </a:lnTo>
                  <a:lnTo>
                    <a:pt x="176" y="108"/>
                  </a:lnTo>
                  <a:lnTo>
                    <a:pt x="193" y="52"/>
                  </a:lnTo>
                  <a:lnTo>
                    <a:pt x="120" y="41"/>
                  </a:lnTo>
                  <a:lnTo>
                    <a:pt x="69" y="0"/>
                  </a:lnTo>
                  <a:lnTo>
                    <a:pt x="25" y="21"/>
                  </a:lnTo>
                  <a:lnTo>
                    <a:pt x="0" y="82"/>
                  </a:lnTo>
                  <a:close/>
                </a:path>
              </a:pathLst>
            </a:custGeom>
            <a:grpFill/>
            <a:ln w="3175" cap="rnd">
              <a:solidFill>
                <a:schemeClr val="bg1"/>
              </a:solidFill>
              <a:round/>
              <a:headEnd/>
              <a:tailEnd/>
            </a:ln>
          </p:spPr>
          <p:txBody>
            <a:bodyPr/>
            <a:lstStyle/>
            <a:p>
              <a:endParaRPr lang="en-US" dirty="0"/>
            </a:p>
          </p:txBody>
        </p:sp>
        <p:sp>
          <p:nvSpPr>
            <p:cNvPr id="70" name="Freeform 65"/>
            <p:cNvSpPr>
              <a:spLocks noChangeAspect="1"/>
            </p:cNvSpPr>
            <p:nvPr/>
          </p:nvSpPr>
          <p:spPr bwMode="gray">
            <a:xfrm>
              <a:off x="2344736" y="4051296"/>
              <a:ext cx="61913" cy="31751"/>
            </a:xfrm>
            <a:custGeom>
              <a:avLst/>
              <a:gdLst>
                <a:gd name="T0" fmla="*/ 0 w 81"/>
                <a:gd name="T1" fmla="*/ 21000861 h 36"/>
                <a:gd name="T2" fmla="*/ 14021157 w 81"/>
                <a:gd name="T3" fmla="*/ 0 h 36"/>
                <a:gd name="T4" fmla="*/ 47322170 w 81"/>
                <a:gd name="T5" fmla="*/ 28001736 h 36"/>
                <a:gd name="T6" fmla="*/ 0 w 81"/>
                <a:gd name="T7" fmla="*/ 21000861 h 36"/>
                <a:gd name="T8" fmla="*/ 0 60000 65536"/>
                <a:gd name="T9" fmla="*/ 0 60000 65536"/>
                <a:gd name="T10" fmla="*/ 0 60000 65536"/>
                <a:gd name="T11" fmla="*/ 0 60000 65536"/>
                <a:gd name="T12" fmla="*/ 0 w 81"/>
                <a:gd name="T13" fmla="*/ 0 h 36"/>
                <a:gd name="T14" fmla="*/ 81 w 81"/>
                <a:gd name="T15" fmla="*/ 36 h 36"/>
              </a:gdLst>
              <a:ahLst/>
              <a:cxnLst>
                <a:cxn ang="T8">
                  <a:pos x="T0" y="T1"/>
                </a:cxn>
                <a:cxn ang="T9">
                  <a:pos x="T2" y="T3"/>
                </a:cxn>
                <a:cxn ang="T10">
                  <a:pos x="T4" y="T5"/>
                </a:cxn>
                <a:cxn ang="T11">
                  <a:pos x="T6" y="T7"/>
                </a:cxn>
              </a:cxnLst>
              <a:rect l="T12" t="T13" r="T14" b="T15"/>
              <a:pathLst>
                <a:path w="81" h="36">
                  <a:moveTo>
                    <a:pt x="0" y="27"/>
                  </a:moveTo>
                  <a:lnTo>
                    <a:pt x="24" y="0"/>
                  </a:lnTo>
                  <a:lnTo>
                    <a:pt x="81" y="36"/>
                  </a:lnTo>
                  <a:lnTo>
                    <a:pt x="0" y="27"/>
                  </a:lnTo>
                  <a:close/>
                </a:path>
              </a:pathLst>
            </a:custGeom>
            <a:grpFill/>
            <a:ln w="3175" cap="rnd">
              <a:solidFill>
                <a:schemeClr val="bg1"/>
              </a:solidFill>
              <a:round/>
              <a:headEnd/>
              <a:tailEnd/>
            </a:ln>
          </p:spPr>
          <p:txBody>
            <a:bodyPr/>
            <a:lstStyle/>
            <a:p>
              <a:endParaRPr lang="en-US" dirty="0"/>
            </a:p>
          </p:txBody>
        </p:sp>
        <p:sp>
          <p:nvSpPr>
            <p:cNvPr id="71" name="Freeform 66"/>
            <p:cNvSpPr>
              <a:spLocks noChangeAspect="1"/>
            </p:cNvSpPr>
            <p:nvPr/>
          </p:nvSpPr>
          <p:spPr bwMode="gray">
            <a:xfrm>
              <a:off x="3101972" y="6081706"/>
              <a:ext cx="41275" cy="22225"/>
            </a:xfrm>
            <a:custGeom>
              <a:avLst/>
              <a:gdLst>
                <a:gd name="T0" fmla="*/ 0 w 53"/>
                <a:gd name="T1" fmla="*/ 16465021 h 30"/>
                <a:gd name="T2" fmla="*/ 19407817 w 53"/>
                <a:gd name="T3" fmla="*/ 7683923 h 30"/>
                <a:gd name="T4" fmla="*/ 9703519 w 53"/>
                <a:gd name="T5" fmla="*/ 0 h 30"/>
                <a:gd name="T6" fmla="*/ 32143880 w 53"/>
                <a:gd name="T7" fmla="*/ 1646873 h 30"/>
                <a:gd name="T8" fmla="*/ 0 w 53"/>
                <a:gd name="T9" fmla="*/ 16465021 h 30"/>
                <a:gd name="T10" fmla="*/ 0 60000 65536"/>
                <a:gd name="T11" fmla="*/ 0 60000 65536"/>
                <a:gd name="T12" fmla="*/ 0 60000 65536"/>
                <a:gd name="T13" fmla="*/ 0 60000 65536"/>
                <a:gd name="T14" fmla="*/ 0 60000 65536"/>
                <a:gd name="T15" fmla="*/ 0 w 53"/>
                <a:gd name="T16" fmla="*/ 0 h 30"/>
                <a:gd name="T17" fmla="*/ 53 w 53"/>
                <a:gd name="T18" fmla="*/ 30 h 30"/>
              </a:gdLst>
              <a:ahLst/>
              <a:cxnLst>
                <a:cxn ang="T10">
                  <a:pos x="T0" y="T1"/>
                </a:cxn>
                <a:cxn ang="T11">
                  <a:pos x="T2" y="T3"/>
                </a:cxn>
                <a:cxn ang="T12">
                  <a:pos x="T4" y="T5"/>
                </a:cxn>
                <a:cxn ang="T13">
                  <a:pos x="T6" y="T7"/>
                </a:cxn>
                <a:cxn ang="T14">
                  <a:pos x="T8" y="T9"/>
                </a:cxn>
              </a:cxnLst>
              <a:rect l="T15" t="T16" r="T17" b="T18"/>
              <a:pathLst>
                <a:path w="53" h="30">
                  <a:moveTo>
                    <a:pt x="0" y="30"/>
                  </a:moveTo>
                  <a:lnTo>
                    <a:pt x="32" y="14"/>
                  </a:lnTo>
                  <a:lnTo>
                    <a:pt x="16" y="0"/>
                  </a:lnTo>
                  <a:lnTo>
                    <a:pt x="53" y="3"/>
                  </a:lnTo>
                  <a:lnTo>
                    <a:pt x="0" y="30"/>
                  </a:lnTo>
                  <a:close/>
                </a:path>
              </a:pathLst>
            </a:custGeom>
            <a:grpFill/>
            <a:ln w="3175" cap="rnd">
              <a:solidFill>
                <a:schemeClr val="bg1"/>
              </a:solidFill>
              <a:round/>
              <a:headEnd/>
              <a:tailEnd/>
            </a:ln>
          </p:spPr>
          <p:txBody>
            <a:bodyPr/>
            <a:lstStyle/>
            <a:p>
              <a:endParaRPr lang="en-US" dirty="0"/>
            </a:p>
          </p:txBody>
        </p:sp>
        <p:sp>
          <p:nvSpPr>
            <p:cNvPr id="72" name="Freeform 67"/>
            <p:cNvSpPr>
              <a:spLocks noChangeAspect="1"/>
            </p:cNvSpPr>
            <p:nvPr/>
          </p:nvSpPr>
          <p:spPr bwMode="gray">
            <a:xfrm>
              <a:off x="3133720" y="6073768"/>
              <a:ext cx="47625" cy="33337"/>
            </a:xfrm>
            <a:custGeom>
              <a:avLst/>
              <a:gdLst>
                <a:gd name="T0" fmla="*/ 0 w 63"/>
                <a:gd name="T1" fmla="*/ 30038439 h 37"/>
                <a:gd name="T2" fmla="*/ 16001244 w 63"/>
                <a:gd name="T3" fmla="*/ 0 h 37"/>
                <a:gd name="T4" fmla="*/ 36002232 w 63"/>
                <a:gd name="T5" fmla="*/ 11365555 h 37"/>
                <a:gd name="T6" fmla="*/ 0 w 63"/>
                <a:gd name="T7" fmla="*/ 30038439 h 37"/>
                <a:gd name="T8" fmla="*/ 0 60000 65536"/>
                <a:gd name="T9" fmla="*/ 0 60000 65536"/>
                <a:gd name="T10" fmla="*/ 0 60000 65536"/>
                <a:gd name="T11" fmla="*/ 0 60000 65536"/>
                <a:gd name="T12" fmla="*/ 0 w 63"/>
                <a:gd name="T13" fmla="*/ 0 h 37"/>
                <a:gd name="T14" fmla="*/ 63 w 63"/>
                <a:gd name="T15" fmla="*/ 37 h 37"/>
              </a:gdLst>
              <a:ahLst/>
              <a:cxnLst>
                <a:cxn ang="T8">
                  <a:pos x="T0" y="T1"/>
                </a:cxn>
                <a:cxn ang="T9">
                  <a:pos x="T2" y="T3"/>
                </a:cxn>
                <a:cxn ang="T10">
                  <a:pos x="T4" y="T5"/>
                </a:cxn>
                <a:cxn ang="T11">
                  <a:pos x="T6" y="T7"/>
                </a:cxn>
              </a:cxnLst>
              <a:rect l="T12" t="T13" r="T14" b="T15"/>
              <a:pathLst>
                <a:path w="63" h="37">
                  <a:moveTo>
                    <a:pt x="0" y="37"/>
                  </a:moveTo>
                  <a:lnTo>
                    <a:pt x="28" y="0"/>
                  </a:lnTo>
                  <a:lnTo>
                    <a:pt x="63" y="14"/>
                  </a:lnTo>
                  <a:lnTo>
                    <a:pt x="0" y="37"/>
                  </a:lnTo>
                  <a:close/>
                </a:path>
              </a:pathLst>
            </a:custGeom>
            <a:grpFill/>
            <a:ln w="3175" cap="rnd">
              <a:solidFill>
                <a:schemeClr val="bg1"/>
              </a:solidFill>
              <a:round/>
              <a:headEnd/>
              <a:tailEnd/>
            </a:ln>
          </p:spPr>
          <p:txBody>
            <a:bodyPr/>
            <a:lstStyle/>
            <a:p>
              <a:endParaRPr lang="en-US" dirty="0"/>
            </a:p>
          </p:txBody>
        </p:sp>
        <p:sp>
          <p:nvSpPr>
            <p:cNvPr id="73" name="Freeform 68"/>
            <p:cNvSpPr>
              <a:spLocks noChangeAspect="1"/>
            </p:cNvSpPr>
            <p:nvPr/>
          </p:nvSpPr>
          <p:spPr bwMode="gray">
            <a:xfrm>
              <a:off x="4999604" y="2046285"/>
              <a:ext cx="279399" cy="469901"/>
            </a:xfrm>
            <a:custGeom>
              <a:avLst/>
              <a:gdLst>
                <a:gd name="T0" fmla="*/ 0 w 378"/>
                <a:gd name="T1" fmla="*/ 39835420 h 567"/>
                <a:gd name="T2" fmla="*/ 13658816 w 378"/>
                <a:gd name="T3" fmla="*/ 28160021 h 567"/>
                <a:gd name="T4" fmla="*/ 35512627 w 378"/>
                <a:gd name="T5" fmla="*/ 51511648 h 567"/>
                <a:gd name="T6" fmla="*/ 74849634 w 378"/>
                <a:gd name="T7" fmla="*/ 56319214 h 567"/>
                <a:gd name="T8" fmla="*/ 97795913 w 378"/>
                <a:gd name="T9" fmla="*/ 41209484 h 567"/>
                <a:gd name="T10" fmla="*/ 104352204 w 378"/>
                <a:gd name="T11" fmla="*/ 8928929 h 567"/>
                <a:gd name="T12" fmla="*/ 141504274 w 378"/>
                <a:gd name="T13" fmla="*/ 0 h 567"/>
                <a:gd name="T14" fmla="*/ 161718642 w 378"/>
                <a:gd name="T15" fmla="*/ 12362431 h 567"/>
                <a:gd name="T16" fmla="*/ 159533704 w 378"/>
                <a:gd name="T17" fmla="*/ 39835420 h 567"/>
                <a:gd name="T18" fmla="*/ 151884944 w 378"/>
                <a:gd name="T19" fmla="*/ 67995442 h 567"/>
                <a:gd name="T20" fmla="*/ 178655604 w 378"/>
                <a:gd name="T21" fmla="*/ 101650061 h 567"/>
                <a:gd name="T22" fmla="*/ 162265615 w 378"/>
                <a:gd name="T23" fmla="*/ 125688719 h 567"/>
                <a:gd name="T24" fmla="*/ 181933749 w 378"/>
                <a:gd name="T25" fmla="*/ 168271439 h 567"/>
                <a:gd name="T26" fmla="*/ 174284989 w 378"/>
                <a:gd name="T27" fmla="*/ 207420656 h 567"/>
                <a:gd name="T28" fmla="*/ 206519471 w 378"/>
                <a:gd name="T29" fmla="*/ 288465560 h 567"/>
                <a:gd name="T30" fmla="*/ 133855514 w 378"/>
                <a:gd name="T31" fmla="*/ 365389931 h 567"/>
                <a:gd name="T32" fmla="*/ 46439532 w 378"/>
                <a:gd name="T33" fmla="*/ 389428589 h 567"/>
                <a:gd name="T34" fmla="*/ 41522684 w 378"/>
                <a:gd name="T35" fmla="*/ 374318859 h 567"/>
                <a:gd name="T36" fmla="*/ 13658816 w 378"/>
                <a:gd name="T37" fmla="*/ 361955600 h 567"/>
                <a:gd name="T38" fmla="*/ 9288202 w 378"/>
                <a:gd name="T39" fmla="*/ 287092325 h 567"/>
                <a:gd name="T40" fmla="*/ 92879065 w 378"/>
                <a:gd name="T41" fmla="*/ 203986325 h 567"/>
                <a:gd name="T42" fmla="*/ 65561432 w 378"/>
                <a:gd name="T43" fmla="*/ 163463873 h 567"/>
                <a:gd name="T44" fmla="*/ 55727734 w 378"/>
                <a:gd name="T45" fmla="*/ 81731936 h 567"/>
                <a:gd name="T46" fmla="*/ 0 w 378"/>
                <a:gd name="T47" fmla="*/ 39835420 h 5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567"/>
                <a:gd name="T74" fmla="*/ 378 w 378"/>
                <a:gd name="T75" fmla="*/ 567 h 56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567">
                  <a:moveTo>
                    <a:pt x="0" y="58"/>
                  </a:moveTo>
                  <a:lnTo>
                    <a:pt x="25" y="41"/>
                  </a:lnTo>
                  <a:lnTo>
                    <a:pt x="65" y="75"/>
                  </a:lnTo>
                  <a:lnTo>
                    <a:pt x="137" y="82"/>
                  </a:lnTo>
                  <a:lnTo>
                    <a:pt x="179" y="60"/>
                  </a:lnTo>
                  <a:lnTo>
                    <a:pt x="191" y="13"/>
                  </a:lnTo>
                  <a:lnTo>
                    <a:pt x="259" y="0"/>
                  </a:lnTo>
                  <a:lnTo>
                    <a:pt x="296" y="18"/>
                  </a:lnTo>
                  <a:lnTo>
                    <a:pt x="292" y="58"/>
                  </a:lnTo>
                  <a:lnTo>
                    <a:pt x="278" y="99"/>
                  </a:lnTo>
                  <a:lnTo>
                    <a:pt x="327" y="148"/>
                  </a:lnTo>
                  <a:lnTo>
                    <a:pt x="297" y="183"/>
                  </a:lnTo>
                  <a:lnTo>
                    <a:pt x="333" y="245"/>
                  </a:lnTo>
                  <a:lnTo>
                    <a:pt x="319" y="302"/>
                  </a:lnTo>
                  <a:lnTo>
                    <a:pt x="378" y="420"/>
                  </a:lnTo>
                  <a:lnTo>
                    <a:pt x="245" y="532"/>
                  </a:lnTo>
                  <a:lnTo>
                    <a:pt x="85" y="567"/>
                  </a:lnTo>
                  <a:lnTo>
                    <a:pt x="76" y="545"/>
                  </a:lnTo>
                  <a:lnTo>
                    <a:pt x="25" y="527"/>
                  </a:lnTo>
                  <a:lnTo>
                    <a:pt x="17" y="418"/>
                  </a:lnTo>
                  <a:lnTo>
                    <a:pt x="170" y="297"/>
                  </a:lnTo>
                  <a:lnTo>
                    <a:pt x="120" y="238"/>
                  </a:lnTo>
                  <a:lnTo>
                    <a:pt x="102" y="119"/>
                  </a:lnTo>
                  <a:lnTo>
                    <a:pt x="0" y="58"/>
                  </a:lnTo>
                  <a:close/>
                </a:path>
              </a:pathLst>
            </a:custGeom>
            <a:grpFill/>
            <a:ln w="3175" cap="rnd">
              <a:solidFill>
                <a:schemeClr val="bg1"/>
              </a:solidFill>
              <a:round/>
              <a:headEnd/>
              <a:tailEnd/>
            </a:ln>
          </p:spPr>
          <p:txBody>
            <a:bodyPr/>
            <a:lstStyle/>
            <a:p>
              <a:endParaRPr lang="en-US" dirty="0"/>
            </a:p>
          </p:txBody>
        </p:sp>
        <p:sp>
          <p:nvSpPr>
            <p:cNvPr id="74" name="Freeform 69"/>
            <p:cNvSpPr>
              <a:spLocks noChangeAspect="1"/>
            </p:cNvSpPr>
            <p:nvPr/>
          </p:nvSpPr>
          <p:spPr bwMode="gray">
            <a:xfrm>
              <a:off x="4347139" y="2865436"/>
              <a:ext cx="327024" cy="315913"/>
            </a:xfrm>
            <a:custGeom>
              <a:avLst/>
              <a:gdLst>
                <a:gd name="T0" fmla="*/ 0 w 438"/>
                <a:gd name="T1" fmla="*/ 80863496 h 380"/>
                <a:gd name="T2" fmla="*/ 8361536 w 438"/>
                <a:gd name="T3" fmla="*/ 103670680 h 380"/>
                <a:gd name="T4" fmla="*/ 58532995 w 438"/>
                <a:gd name="T5" fmla="*/ 119566873 h 380"/>
                <a:gd name="T6" fmla="*/ 50729193 w 438"/>
                <a:gd name="T7" fmla="*/ 132007155 h 380"/>
                <a:gd name="T8" fmla="*/ 69124723 w 438"/>
                <a:gd name="T9" fmla="*/ 149285878 h 380"/>
                <a:gd name="T10" fmla="*/ 76929271 w 438"/>
                <a:gd name="T11" fmla="*/ 178314034 h 380"/>
                <a:gd name="T12" fmla="*/ 55188829 w 438"/>
                <a:gd name="T13" fmla="*/ 233604454 h 380"/>
                <a:gd name="T14" fmla="*/ 115952015 w 438"/>
                <a:gd name="T15" fmla="*/ 255721619 h 380"/>
                <a:gd name="T16" fmla="*/ 122084107 w 438"/>
                <a:gd name="T17" fmla="*/ 257795000 h 380"/>
                <a:gd name="T18" fmla="*/ 150514376 w 438"/>
                <a:gd name="T19" fmla="*/ 262632610 h 380"/>
                <a:gd name="T20" fmla="*/ 150514376 w 438"/>
                <a:gd name="T21" fmla="*/ 240516276 h 380"/>
                <a:gd name="T22" fmla="*/ 167238196 w 438"/>
                <a:gd name="T23" fmla="*/ 228766843 h 380"/>
                <a:gd name="T24" fmla="*/ 207374915 w 438"/>
                <a:gd name="T25" fmla="*/ 242589656 h 380"/>
                <a:gd name="T26" fmla="*/ 233018005 w 438"/>
                <a:gd name="T27" fmla="*/ 221164172 h 380"/>
                <a:gd name="T28" fmla="*/ 217409655 w 438"/>
                <a:gd name="T29" fmla="*/ 188680936 h 380"/>
                <a:gd name="T30" fmla="*/ 223541747 w 438"/>
                <a:gd name="T31" fmla="*/ 158271081 h 380"/>
                <a:gd name="T32" fmla="*/ 204587736 w 438"/>
                <a:gd name="T33" fmla="*/ 141683207 h 380"/>
                <a:gd name="T34" fmla="*/ 233018005 w 438"/>
                <a:gd name="T35" fmla="*/ 105744060 h 380"/>
                <a:gd name="T36" fmla="*/ 244167467 w 438"/>
                <a:gd name="T37" fmla="*/ 67040683 h 380"/>
                <a:gd name="T38" fmla="*/ 207932649 w 438"/>
                <a:gd name="T39" fmla="*/ 50452809 h 380"/>
                <a:gd name="T40" fmla="*/ 198455644 w 438"/>
                <a:gd name="T41" fmla="*/ 45615199 h 380"/>
                <a:gd name="T42" fmla="*/ 143267562 w 438"/>
                <a:gd name="T43" fmla="*/ 0 h 380"/>
                <a:gd name="T44" fmla="*/ 124313551 w 438"/>
                <a:gd name="T45" fmla="*/ 8985202 h 380"/>
                <a:gd name="T46" fmla="*/ 101457640 w 438"/>
                <a:gd name="T47" fmla="*/ 51835340 h 380"/>
                <a:gd name="T48" fmla="*/ 54631094 w 438"/>
                <a:gd name="T49" fmla="*/ 44232668 h 380"/>
                <a:gd name="T50" fmla="*/ 61320921 w 438"/>
                <a:gd name="T51" fmla="*/ 78790115 h 380"/>
                <a:gd name="T52" fmla="*/ 0 w 438"/>
                <a:gd name="T53" fmla="*/ 80863496 h 3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8"/>
                <a:gd name="T82" fmla="*/ 0 h 380"/>
                <a:gd name="T83" fmla="*/ 438 w 438"/>
                <a:gd name="T84" fmla="*/ 380 h 3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8" h="380">
                  <a:moveTo>
                    <a:pt x="0" y="117"/>
                  </a:moveTo>
                  <a:lnTo>
                    <a:pt x="15" y="150"/>
                  </a:lnTo>
                  <a:lnTo>
                    <a:pt x="105" y="173"/>
                  </a:lnTo>
                  <a:lnTo>
                    <a:pt x="91" y="191"/>
                  </a:lnTo>
                  <a:lnTo>
                    <a:pt x="124" y="216"/>
                  </a:lnTo>
                  <a:lnTo>
                    <a:pt x="138" y="258"/>
                  </a:lnTo>
                  <a:lnTo>
                    <a:pt x="99" y="338"/>
                  </a:lnTo>
                  <a:lnTo>
                    <a:pt x="208" y="370"/>
                  </a:lnTo>
                  <a:lnTo>
                    <a:pt x="219" y="373"/>
                  </a:lnTo>
                  <a:lnTo>
                    <a:pt x="270" y="380"/>
                  </a:lnTo>
                  <a:lnTo>
                    <a:pt x="270" y="348"/>
                  </a:lnTo>
                  <a:lnTo>
                    <a:pt x="300" y="331"/>
                  </a:lnTo>
                  <a:lnTo>
                    <a:pt x="372" y="351"/>
                  </a:lnTo>
                  <a:lnTo>
                    <a:pt x="418" y="320"/>
                  </a:lnTo>
                  <a:lnTo>
                    <a:pt x="390" y="273"/>
                  </a:lnTo>
                  <a:lnTo>
                    <a:pt x="401" y="229"/>
                  </a:lnTo>
                  <a:lnTo>
                    <a:pt x="367" y="205"/>
                  </a:lnTo>
                  <a:lnTo>
                    <a:pt x="418" y="153"/>
                  </a:lnTo>
                  <a:lnTo>
                    <a:pt x="438" y="97"/>
                  </a:lnTo>
                  <a:lnTo>
                    <a:pt x="373" y="73"/>
                  </a:lnTo>
                  <a:lnTo>
                    <a:pt x="356" y="66"/>
                  </a:lnTo>
                  <a:lnTo>
                    <a:pt x="257" y="0"/>
                  </a:lnTo>
                  <a:lnTo>
                    <a:pt x="223" y="13"/>
                  </a:lnTo>
                  <a:lnTo>
                    <a:pt x="182" y="75"/>
                  </a:lnTo>
                  <a:lnTo>
                    <a:pt x="98" y="64"/>
                  </a:lnTo>
                  <a:lnTo>
                    <a:pt x="110" y="114"/>
                  </a:lnTo>
                  <a:lnTo>
                    <a:pt x="0" y="117"/>
                  </a:lnTo>
                  <a:close/>
                </a:path>
              </a:pathLst>
            </a:custGeom>
            <a:grpFill/>
            <a:ln w="3175" cap="rnd">
              <a:solidFill>
                <a:schemeClr val="bg1"/>
              </a:solidFill>
              <a:round/>
              <a:headEnd/>
              <a:tailEnd/>
            </a:ln>
          </p:spPr>
          <p:txBody>
            <a:bodyPr/>
            <a:lstStyle/>
            <a:p>
              <a:endParaRPr lang="en-US" dirty="0"/>
            </a:p>
          </p:txBody>
        </p:sp>
        <p:sp>
          <p:nvSpPr>
            <p:cNvPr id="75" name="Freeform 70"/>
            <p:cNvSpPr>
              <a:spLocks noChangeAspect="1"/>
            </p:cNvSpPr>
            <p:nvPr/>
          </p:nvSpPr>
          <p:spPr bwMode="gray">
            <a:xfrm>
              <a:off x="4686865" y="3157536"/>
              <a:ext cx="19049" cy="60325"/>
            </a:xfrm>
            <a:custGeom>
              <a:avLst/>
              <a:gdLst>
                <a:gd name="T0" fmla="*/ 0 w 27"/>
                <a:gd name="T1" fmla="*/ 25988180 h 71"/>
                <a:gd name="T2" fmla="*/ 12445294 w 27"/>
                <a:gd name="T3" fmla="*/ 51255009 h 71"/>
                <a:gd name="T4" fmla="*/ 13440833 w 27"/>
                <a:gd name="T5" fmla="*/ 0 h 71"/>
                <a:gd name="T6" fmla="*/ 0 w 27"/>
                <a:gd name="T7" fmla="*/ 25988180 h 71"/>
                <a:gd name="T8" fmla="*/ 0 60000 65536"/>
                <a:gd name="T9" fmla="*/ 0 60000 65536"/>
                <a:gd name="T10" fmla="*/ 0 60000 65536"/>
                <a:gd name="T11" fmla="*/ 0 60000 65536"/>
                <a:gd name="T12" fmla="*/ 0 w 27"/>
                <a:gd name="T13" fmla="*/ 0 h 71"/>
                <a:gd name="T14" fmla="*/ 27 w 27"/>
                <a:gd name="T15" fmla="*/ 71 h 71"/>
              </a:gdLst>
              <a:ahLst/>
              <a:cxnLst>
                <a:cxn ang="T8">
                  <a:pos x="T0" y="T1"/>
                </a:cxn>
                <a:cxn ang="T9">
                  <a:pos x="T2" y="T3"/>
                </a:cxn>
                <a:cxn ang="T10">
                  <a:pos x="T4" y="T5"/>
                </a:cxn>
                <a:cxn ang="T11">
                  <a:pos x="T6" y="T7"/>
                </a:cxn>
              </a:cxnLst>
              <a:rect l="T12" t="T13" r="T14" b="T15"/>
              <a:pathLst>
                <a:path w="27" h="71">
                  <a:moveTo>
                    <a:pt x="0" y="36"/>
                  </a:moveTo>
                  <a:lnTo>
                    <a:pt x="25" y="71"/>
                  </a:lnTo>
                  <a:lnTo>
                    <a:pt x="27" y="0"/>
                  </a:lnTo>
                  <a:lnTo>
                    <a:pt x="0" y="36"/>
                  </a:lnTo>
                  <a:close/>
                </a:path>
              </a:pathLst>
            </a:custGeom>
            <a:grpFill/>
            <a:ln w="3175" cap="rnd">
              <a:solidFill>
                <a:schemeClr val="bg1"/>
              </a:solidFill>
              <a:round/>
              <a:headEnd/>
              <a:tailEnd/>
            </a:ln>
          </p:spPr>
          <p:txBody>
            <a:bodyPr/>
            <a:lstStyle/>
            <a:p>
              <a:endParaRPr lang="en-US" dirty="0"/>
            </a:p>
          </p:txBody>
        </p:sp>
        <p:sp>
          <p:nvSpPr>
            <p:cNvPr id="76" name="Freeform 71"/>
            <p:cNvSpPr>
              <a:spLocks noChangeAspect="1"/>
            </p:cNvSpPr>
            <p:nvPr/>
          </p:nvSpPr>
          <p:spPr bwMode="gray">
            <a:xfrm>
              <a:off x="3270245" y="4308469"/>
              <a:ext cx="76201" cy="100011"/>
            </a:xfrm>
            <a:custGeom>
              <a:avLst/>
              <a:gdLst>
                <a:gd name="T0" fmla="*/ 0 w 101"/>
                <a:gd name="T1" fmla="*/ 80523912 h 119"/>
                <a:gd name="T2" fmla="*/ 8538172 w 101"/>
                <a:gd name="T3" fmla="*/ 0 h 119"/>
                <a:gd name="T4" fmla="*/ 57489505 w 101"/>
                <a:gd name="T5" fmla="*/ 36024010 h 119"/>
                <a:gd name="T6" fmla="*/ 27890709 w 101"/>
                <a:gd name="T7" fmla="*/ 84055464 h 119"/>
                <a:gd name="T8" fmla="*/ 0 w 101"/>
                <a:gd name="T9" fmla="*/ 80523912 h 119"/>
                <a:gd name="T10" fmla="*/ 0 60000 65536"/>
                <a:gd name="T11" fmla="*/ 0 60000 65536"/>
                <a:gd name="T12" fmla="*/ 0 60000 65536"/>
                <a:gd name="T13" fmla="*/ 0 60000 65536"/>
                <a:gd name="T14" fmla="*/ 0 60000 65536"/>
                <a:gd name="T15" fmla="*/ 0 w 101"/>
                <a:gd name="T16" fmla="*/ 0 h 119"/>
                <a:gd name="T17" fmla="*/ 101 w 101"/>
                <a:gd name="T18" fmla="*/ 119 h 119"/>
              </a:gdLst>
              <a:ahLst/>
              <a:cxnLst>
                <a:cxn ang="T10">
                  <a:pos x="T0" y="T1"/>
                </a:cxn>
                <a:cxn ang="T11">
                  <a:pos x="T2" y="T3"/>
                </a:cxn>
                <a:cxn ang="T12">
                  <a:pos x="T4" y="T5"/>
                </a:cxn>
                <a:cxn ang="T13">
                  <a:pos x="T6" y="T7"/>
                </a:cxn>
                <a:cxn ang="T14">
                  <a:pos x="T8" y="T9"/>
                </a:cxn>
              </a:cxnLst>
              <a:rect l="T15" t="T16" r="T17" b="T18"/>
              <a:pathLst>
                <a:path w="101" h="119">
                  <a:moveTo>
                    <a:pt x="0" y="114"/>
                  </a:moveTo>
                  <a:lnTo>
                    <a:pt x="15" y="0"/>
                  </a:lnTo>
                  <a:lnTo>
                    <a:pt x="101" y="51"/>
                  </a:lnTo>
                  <a:lnTo>
                    <a:pt x="49" y="119"/>
                  </a:lnTo>
                  <a:lnTo>
                    <a:pt x="0" y="114"/>
                  </a:lnTo>
                  <a:close/>
                </a:path>
              </a:pathLst>
            </a:custGeom>
            <a:grpFill/>
            <a:ln w="3175" cap="rnd">
              <a:solidFill>
                <a:schemeClr val="bg1"/>
              </a:solidFill>
              <a:round/>
              <a:headEnd/>
              <a:tailEnd/>
            </a:ln>
          </p:spPr>
          <p:txBody>
            <a:bodyPr/>
            <a:lstStyle/>
            <a:p>
              <a:endParaRPr lang="en-US" dirty="0"/>
            </a:p>
          </p:txBody>
        </p:sp>
        <p:sp>
          <p:nvSpPr>
            <p:cNvPr id="77" name="Freeform 72"/>
            <p:cNvSpPr>
              <a:spLocks noChangeAspect="1"/>
            </p:cNvSpPr>
            <p:nvPr/>
          </p:nvSpPr>
          <p:spPr bwMode="gray">
            <a:xfrm>
              <a:off x="4617014" y="2720972"/>
              <a:ext cx="225425" cy="279398"/>
            </a:xfrm>
            <a:custGeom>
              <a:avLst/>
              <a:gdLst>
                <a:gd name="T0" fmla="*/ 0 w 302"/>
                <a:gd name="T1" fmla="*/ 95993500 h 335"/>
                <a:gd name="T2" fmla="*/ 1114436 w 302"/>
                <a:gd name="T3" fmla="*/ 133556536 h 335"/>
                <a:gd name="T4" fmla="*/ 2228871 w 302"/>
                <a:gd name="T5" fmla="*/ 150946059 h 335"/>
                <a:gd name="T6" fmla="*/ 4457742 w 302"/>
                <a:gd name="T7" fmla="*/ 171814319 h 335"/>
                <a:gd name="T8" fmla="*/ 40673537 w 302"/>
                <a:gd name="T9" fmla="*/ 188509095 h 335"/>
                <a:gd name="T10" fmla="*/ 29529929 w 302"/>
                <a:gd name="T11" fmla="*/ 227463293 h 335"/>
                <a:gd name="T12" fmla="*/ 67417750 w 302"/>
                <a:gd name="T13" fmla="*/ 233027940 h 335"/>
                <a:gd name="T14" fmla="*/ 132049785 w 302"/>
                <a:gd name="T15" fmla="*/ 231636779 h 335"/>
                <a:gd name="T16" fmla="*/ 149879260 w 302"/>
                <a:gd name="T17" fmla="*/ 194769323 h 335"/>
                <a:gd name="T18" fmla="*/ 114777901 w 302"/>
                <a:gd name="T19" fmla="*/ 146076992 h 335"/>
                <a:gd name="T20" fmla="*/ 157122718 w 302"/>
                <a:gd name="T21" fmla="*/ 120339665 h 335"/>
                <a:gd name="T22" fmla="*/ 168266327 w 302"/>
                <a:gd name="T23" fmla="*/ 127991055 h 335"/>
                <a:gd name="T24" fmla="*/ 157122718 w 302"/>
                <a:gd name="T25" fmla="*/ 35476294 h 335"/>
                <a:gd name="T26" fmla="*/ 125921509 w 302"/>
                <a:gd name="T27" fmla="*/ 12521290 h 335"/>
                <a:gd name="T28" fmla="*/ 91933839 w 302"/>
                <a:gd name="T29" fmla="*/ 27824070 h 335"/>
                <a:gd name="T30" fmla="*/ 96390834 w 302"/>
                <a:gd name="T31" fmla="*/ 17390356 h 335"/>
                <a:gd name="T32" fmla="*/ 67417750 w 302"/>
                <a:gd name="T33" fmla="*/ 0 h 335"/>
                <a:gd name="T34" fmla="*/ 51817146 w 302"/>
                <a:gd name="T35" fmla="*/ 0 h 335"/>
                <a:gd name="T36" fmla="*/ 50702710 w 302"/>
                <a:gd name="T37" fmla="*/ 50779073 h 335"/>
                <a:gd name="T38" fmla="*/ 33430080 w 302"/>
                <a:gd name="T39" fmla="*/ 36867456 h 335"/>
                <a:gd name="T40" fmla="*/ 22844062 w 302"/>
                <a:gd name="T41" fmla="*/ 53561397 h 335"/>
                <a:gd name="T42" fmla="*/ 20058346 w 302"/>
                <a:gd name="T43" fmla="*/ 84168624 h 335"/>
                <a:gd name="T44" fmla="*/ 0 w 302"/>
                <a:gd name="T45" fmla="*/ 95993500 h 33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2"/>
                <a:gd name="T70" fmla="*/ 0 h 335"/>
                <a:gd name="T71" fmla="*/ 302 w 302"/>
                <a:gd name="T72" fmla="*/ 335 h 33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2" h="335">
                  <a:moveTo>
                    <a:pt x="0" y="138"/>
                  </a:moveTo>
                  <a:lnTo>
                    <a:pt x="2" y="192"/>
                  </a:lnTo>
                  <a:lnTo>
                    <a:pt x="4" y="217"/>
                  </a:lnTo>
                  <a:lnTo>
                    <a:pt x="8" y="247"/>
                  </a:lnTo>
                  <a:lnTo>
                    <a:pt x="73" y="271"/>
                  </a:lnTo>
                  <a:lnTo>
                    <a:pt x="53" y="327"/>
                  </a:lnTo>
                  <a:lnTo>
                    <a:pt x="121" y="335"/>
                  </a:lnTo>
                  <a:lnTo>
                    <a:pt x="237" y="333"/>
                  </a:lnTo>
                  <a:lnTo>
                    <a:pt x="269" y="280"/>
                  </a:lnTo>
                  <a:lnTo>
                    <a:pt x="206" y="210"/>
                  </a:lnTo>
                  <a:lnTo>
                    <a:pt x="282" y="173"/>
                  </a:lnTo>
                  <a:lnTo>
                    <a:pt x="302" y="184"/>
                  </a:lnTo>
                  <a:lnTo>
                    <a:pt x="282" y="51"/>
                  </a:lnTo>
                  <a:lnTo>
                    <a:pt x="226" y="18"/>
                  </a:lnTo>
                  <a:lnTo>
                    <a:pt x="165" y="40"/>
                  </a:lnTo>
                  <a:lnTo>
                    <a:pt x="173" y="25"/>
                  </a:lnTo>
                  <a:lnTo>
                    <a:pt x="121" y="0"/>
                  </a:lnTo>
                  <a:lnTo>
                    <a:pt x="93" y="0"/>
                  </a:lnTo>
                  <a:lnTo>
                    <a:pt x="91" y="73"/>
                  </a:lnTo>
                  <a:lnTo>
                    <a:pt x="60" y="53"/>
                  </a:lnTo>
                  <a:lnTo>
                    <a:pt x="41" y="77"/>
                  </a:lnTo>
                  <a:lnTo>
                    <a:pt x="36" y="121"/>
                  </a:lnTo>
                  <a:lnTo>
                    <a:pt x="0" y="138"/>
                  </a:lnTo>
                  <a:close/>
                </a:path>
              </a:pathLst>
            </a:custGeom>
            <a:grpFill/>
            <a:ln w="3175" cap="rnd">
              <a:solidFill>
                <a:schemeClr val="bg1"/>
              </a:solidFill>
              <a:round/>
              <a:headEnd/>
              <a:tailEnd/>
            </a:ln>
          </p:spPr>
          <p:txBody>
            <a:bodyPr/>
            <a:lstStyle/>
            <a:p>
              <a:endParaRPr lang="en-US" dirty="0"/>
            </a:p>
          </p:txBody>
        </p:sp>
        <p:sp>
          <p:nvSpPr>
            <p:cNvPr id="78" name="Freeform 73"/>
            <p:cNvSpPr>
              <a:spLocks noChangeAspect="1"/>
            </p:cNvSpPr>
            <p:nvPr/>
          </p:nvSpPr>
          <p:spPr bwMode="gray">
            <a:xfrm>
              <a:off x="4985316" y="3201985"/>
              <a:ext cx="165101" cy="179387"/>
            </a:xfrm>
            <a:custGeom>
              <a:avLst/>
              <a:gdLst>
                <a:gd name="T0" fmla="*/ 0 w 216"/>
                <a:gd name="T1" fmla="*/ 60005782 h 216"/>
                <a:gd name="T2" fmla="*/ 16942623 w 216"/>
                <a:gd name="T3" fmla="*/ 26209603 h 216"/>
                <a:gd name="T4" fmla="*/ 57254540 w 216"/>
                <a:gd name="T5" fmla="*/ 13104386 h 216"/>
                <a:gd name="T6" fmla="*/ 106914480 w 216"/>
                <a:gd name="T7" fmla="*/ 14483839 h 216"/>
                <a:gd name="T8" fmla="*/ 126194491 w 216"/>
                <a:gd name="T9" fmla="*/ 0 h 216"/>
                <a:gd name="T10" fmla="*/ 119767820 w 216"/>
                <a:gd name="T11" fmla="*/ 31037273 h 216"/>
                <a:gd name="T12" fmla="*/ 85297845 w 216"/>
                <a:gd name="T13" fmla="*/ 24140009 h 216"/>
                <a:gd name="T14" fmla="*/ 67771257 w 216"/>
                <a:gd name="T15" fmla="*/ 50349612 h 216"/>
                <a:gd name="T16" fmla="*/ 49659940 w 216"/>
                <a:gd name="T17" fmla="*/ 35865773 h 216"/>
                <a:gd name="T18" fmla="*/ 62513281 w 216"/>
                <a:gd name="T19" fmla="*/ 75869074 h 216"/>
                <a:gd name="T20" fmla="*/ 46154622 w 216"/>
                <a:gd name="T21" fmla="*/ 83456480 h 216"/>
                <a:gd name="T22" fmla="*/ 77703245 w 216"/>
                <a:gd name="T23" fmla="*/ 100009913 h 216"/>
                <a:gd name="T24" fmla="*/ 77703245 w 216"/>
                <a:gd name="T25" fmla="*/ 116563347 h 216"/>
                <a:gd name="T26" fmla="*/ 51996563 w 216"/>
                <a:gd name="T27" fmla="*/ 120701706 h 216"/>
                <a:gd name="T28" fmla="*/ 60760622 w 216"/>
                <a:gd name="T29" fmla="*/ 148980073 h 216"/>
                <a:gd name="T30" fmla="*/ 29795964 w 216"/>
                <a:gd name="T31" fmla="*/ 140014045 h 216"/>
                <a:gd name="T32" fmla="*/ 20447941 w 216"/>
                <a:gd name="T33" fmla="*/ 113114300 h 216"/>
                <a:gd name="T34" fmla="*/ 61344587 w 216"/>
                <a:gd name="T35" fmla="*/ 102078677 h 216"/>
                <a:gd name="T36" fmla="*/ 20447941 w 216"/>
                <a:gd name="T37" fmla="*/ 97940319 h 216"/>
                <a:gd name="T38" fmla="*/ 0 w 216"/>
                <a:gd name="T39" fmla="*/ 60005782 h 2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216"/>
                <a:gd name="T62" fmla="*/ 216 w 216"/>
                <a:gd name="T63" fmla="*/ 216 h 2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216">
                  <a:moveTo>
                    <a:pt x="0" y="87"/>
                  </a:moveTo>
                  <a:lnTo>
                    <a:pt x="29" y="38"/>
                  </a:lnTo>
                  <a:lnTo>
                    <a:pt x="98" y="19"/>
                  </a:lnTo>
                  <a:lnTo>
                    <a:pt x="183" y="21"/>
                  </a:lnTo>
                  <a:lnTo>
                    <a:pt x="216" y="0"/>
                  </a:lnTo>
                  <a:lnTo>
                    <a:pt x="205" y="45"/>
                  </a:lnTo>
                  <a:lnTo>
                    <a:pt x="146" y="35"/>
                  </a:lnTo>
                  <a:lnTo>
                    <a:pt x="116" y="73"/>
                  </a:lnTo>
                  <a:lnTo>
                    <a:pt x="85" y="52"/>
                  </a:lnTo>
                  <a:lnTo>
                    <a:pt x="107" y="110"/>
                  </a:lnTo>
                  <a:lnTo>
                    <a:pt x="79" y="121"/>
                  </a:lnTo>
                  <a:lnTo>
                    <a:pt x="133" y="145"/>
                  </a:lnTo>
                  <a:lnTo>
                    <a:pt x="133" y="169"/>
                  </a:lnTo>
                  <a:lnTo>
                    <a:pt x="89" y="175"/>
                  </a:lnTo>
                  <a:lnTo>
                    <a:pt x="104" y="216"/>
                  </a:lnTo>
                  <a:lnTo>
                    <a:pt x="51" y="203"/>
                  </a:lnTo>
                  <a:lnTo>
                    <a:pt x="35" y="164"/>
                  </a:lnTo>
                  <a:lnTo>
                    <a:pt x="105" y="148"/>
                  </a:lnTo>
                  <a:lnTo>
                    <a:pt x="35" y="142"/>
                  </a:lnTo>
                  <a:lnTo>
                    <a:pt x="0" y="87"/>
                  </a:lnTo>
                  <a:close/>
                </a:path>
              </a:pathLst>
            </a:custGeom>
            <a:grpFill/>
            <a:ln w="3175" cap="rnd">
              <a:solidFill>
                <a:schemeClr val="bg1"/>
              </a:solidFill>
              <a:round/>
              <a:headEnd/>
              <a:tailEnd/>
            </a:ln>
          </p:spPr>
          <p:txBody>
            <a:bodyPr/>
            <a:lstStyle/>
            <a:p>
              <a:endParaRPr lang="en-US" dirty="0"/>
            </a:p>
          </p:txBody>
        </p:sp>
        <p:sp>
          <p:nvSpPr>
            <p:cNvPr id="79" name="Freeform 74"/>
            <p:cNvSpPr>
              <a:spLocks noChangeAspect="1"/>
            </p:cNvSpPr>
            <p:nvPr/>
          </p:nvSpPr>
          <p:spPr bwMode="gray">
            <a:xfrm>
              <a:off x="5075802" y="3411535"/>
              <a:ext cx="74612" cy="9524"/>
            </a:xfrm>
            <a:custGeom>
              <a:avLst/>
              <a:gdLst>
                <a:gd name="T0" fmla="*/ 0 w 101"/>
                <a:gd name="T1" fmla="*/ 6480402 h 14"/>
                <a:gd name="T2" fmla="*/ 4365910 w 101"/>
                <a:gd name="T3" fmla="*/ 0 h 14"/>
                <a:gd name="T4" fmla="*/ 55118322 w 101"/>
                <a:gd name="T5" fmla="*/ 6480402 h 14"/>
                <a:gd name="T6" fmla="*/ 18008825 w 101"/>
                <a:gd name="T7" fmla="*/ 6480402 h 14"/>
                <a:gd name="T8" fmla="*/ 0 w 101"/>
                <a:gd name="T9" fmla="*/ 6480402 h 14"/>
                <a:gd name="T10" fmla="*/ 0 60000 65536"/>
                <a:gd name="T11" fmla="*/ 0 60000 65536"/>
                <a:gd name="T12" fmla="*/ 0 60000 65536"/>
                <a:gd name="T13" fmla="*/ 0 60000 65536"/>
                <a:gd name="T14" fmla="*/ 0 60000 65536"/>
                <a:gd name="T15" fmla="*/ 0 w 101"/>
                <a:gd name="T16" fmla="*/ 0 h 14"/>
                <a:gd name="T17" fmla="*/ 101 w 101"/>
                <a:gd name="T18" fmla="*/ 14 h 14"/>
              </a:gdLst>
              <a:ahLst/>
              <a:cxnLst>
                <a:cxn ang="T10">
                  <a:pos x="T0" y="T1"/>
                </a:cxn>
                <a:cxn ang="T11">
                  <a:pos x="T2" y="T3"/>
                </a:cxn>
                <a:cxn ang="T12">
                  <a:pos x="T4" y="T5"/>
                </a:cxn>
                <a:cxn ang="T13">
                  <a:pos x="T6" y="T7"/>
                </a:cxn>
                <a:cxn ang="T14">
                  <a:pos x="T8" y="T9"/>
                </a:cxn>
              </a:cxnLst>
              <a:rect l="T15" t="T16" r="T17" b="T18"/>
              <a:pathLst>
                <a:path w="101" h="14">
                  <a:moveTo>
                    <a:pt x="0" y="14"/>
                  </a:moveTo>
                  <a:lnTo>
                    <a:pt x="8" y="0"/>
                  </a:lnTo>
                  <a:lnTo>
                    <a:pt x="101" y="14"/>
                  </a:lnTo>
                  <a:lnTo>
                    <a:pt x="33" y="14"/>
                  </a:lnTo>
                  <a:lnTo>
                    <a:pt x="0" y="14"/>
                  </a:lnTo>
                  <a:close/>
                </a:path>
              </a:pathLst>
            </a:custGeom>
            <a:grpFill/>
            <a:ln w="3175" cap="rnd">
              <a:solidFill>
                <a:schemeClr val="bg1"/>
              </a:solidFill>
              <a:round/>
              <a:headEnd/>
              <a:tailEnd/>
            </a:ln>
          </p:spPr>
          <p:txBody>
            <a:bodyPr/>
            <a:lstStyle/>
            <a:p>
              <a:endParaRPr lang="en-US" dirty="0"/>
            </a:p>
          </p:txBody>
        </p:sp>
        <p:sp>
          <p:nvSpPr>
            <p:cNvPr id="80" name="Freeform 75"/>
            <p:cNvSpPr>
              <a:spLocks noChangeAspect="1"/>
            </p:cNvSpPr>
            <p:nvPr/>
          </p:nvSpPr>
          <p:spPr bwMode="gray">
            <a:xfrm>
              <a:off x="2787647" y="1230312"/>
              <a:ext cx="1576388" cy="1274762"/>
            </a:xfrm>
            <a:custGeom>
              <a:avLst/>
              <a:gdLst>
                <a:gd name="T0" fmla="*/ 131851514 w 2109"/>
                <a:gd name="T1" fmla="*/ 250097543 h 1540"/>
                <a:gd name="T2" fmla="*/ 153640649 w 2109"/>
                <a:gd name="T3" fmla="*/ 204874948 h 1540"/>
                <a:gd name="T4" fmla="*/ 102240983 w 2109"/>
                <a:gd name="T5" fmla="*/ 182948213 h 1540"/>
                <a:gd name="T6" fmla="*/ 219566407 w 2109"/>
                <a:gd name="T7" fmla="*/ 100039017 h 1540"/>
                <a:gd name="T8" fmla="*/ 340244178 w 2109"/>
                <a:gd name="T9" fmla="*/ 68520113 h 1540"/>
                <a:gd name="T10" fmla="*/ 433545568 w 2109"/>
                <a:gd name="T11" fmla="*/ 108946624 h 1540"/>
                <a:gd name="T12" fmla="*/ 410638983 w 2109"/>
                <a:gd name="T13" fmla="*/ 63038636 h 1540"/>
                <a:gd name="T14" fmla="*/ 552546791 w 2109"/>
                <a:gd name="T15" fmla="*/ 87019890 h 1540"/>
                <a:gd name="T16" fmla="*/ 624618892 w 2109"/>
                <a:gd name="T17" fmla="*/ 63038636 h 1540"/>
                <a:gd name="T18" fmla="*/ 516232313 w 2109"/>
                <a:gd name="T19" fmla="*/ 23296689 h 1540"/>
                <a:gd name="T20" fmla="*/ 646407280 w 2109"/>
                <a:gd name="T21" fmla="*/ 45223424 h 1540"/>
                <a:gd name="T22" fmla="*/ 641938231 w 2109"/>
                <a:gd name="T23" fmla="*/ 6166868 h 1540"/>
                <a:gd name="T24" fmla="*/ 888880271 w 2109"/>
                <a:gd name="T25" fmla="*/ 21241343 h 1540"/>
                <a:gd name="T26" fmla="*/ 908434508 w 2109"/>
                <a:gd name="T27" fmla="*/ 23296689 h 1540"/>
                <a:gd name="T28" fmla="*/ 990003805 w 2109"/>
                <a:gd name="T29" fmla="*/ 56871768 h 1540"/>
                <a:gd name="T30" fmla="*/ 753676410 w 2109"/>
                <a:gd name="T31" fmla="*/ 98669062 h 1540"/>
                <a:gd name="T32" fmla="*/ 879382328 w 2109"/>
                <a:gd name="T33" fmla="*/ 121280360 h 1540"/>
                <a:gd name="T34" fmla="*/ 1020731785 w 2109"/>
                <a:gd name="T35" fmla="*/ 111687362 h 1540"/>
                <a:gd name="T36" fmla="*/ 1121296221 w 2109"/>
                <a:gd name="T37" fmla="*/ 95927496 h 1540"/>
                <a:gd name="T38" fmla="*/ 998383551 w 2109"/>
                <a:gd name="T39" fmla="*/ 171299869 h 1540"/>
                <a:gd name="T40" fmla="*/ 1078277048 w 2109"/>
                <a:gd name="T41" fmla="*/ 195967341 h 1540"/>
                <a:gd name="T42" fmla="*/ 1006205695 w 2109"/>
                <a:gd name="T43" fmla="*/ 265857409 h 1540"/>
                <a:gd name="T44" fmla="*/ 1015703638 w 2109"/>
                <a:gd name="T45" fmla="*/ 319303048 h 1540"/>
                <a:gd name="T46" fmla="*/ 994472853 w 2109"/>
                <a:gd name="T47" fmla="*/ 357674212 h 1540"/>
                <a:gd name="T48" fmla="*/ 1029112279 w 2109"/>
                <a:gd name="T49" fmla="*/ 394674593 h 1540"/>
                <a:gd name="T50" fmla="*/ 984974910 w 2109"/>
                <a:gd name="T51" fmla="*/ 430305019 h 1540"/>
                <a:gd name="T52" fmla="*/ 1008440593 w 2109"/>
                <a:gd name="T53" fmla="*/ 470046966 h 1540"/>
                <a:gd name="T54" fmla="*/ 1020731785 w 2109"/>
                <a:gd name="T55" fmla="*/ 505676563 h 1540"/>
                <a:gd name="T56" fmla="*/ 893349320 w 2109"/>
                <a:gd name="T57" fmla="*/ 531714819 h 1540"/>
                <a:gd name="T58" fmla="*/ 920725700 w 2109"/>
                <a:gd name="T59" fmla="*/ 585845021 h 1540"/>
                <a:gd name="T60" fmla="*/ 987768907 w 2109"/>
                <a:gd name="T61" fmla="*/ 602290279 h 1540"/>
                <a:gd name="T62" fmla="*/ 977153514 w 2109"/>
                <a:gd name="T63" fmla="*/ 639976051 h 1540"/>
                <a:gd name="T64" fmla="*/ 879940679 w 2109"/>
                <a:gd name="T65" fmla="*/ 598178757 h 1540"/>
                <a:gd name="T66" fmla="*/ 900612365 w 2109"/>
                <a:gd name="T67" fmla="*/ 661901958 h 1540"/>
                <a:gd name="T68" fmla="*/ 903964712 w 2109"/>
                <a:gd name="T69" fmla="*/ 731107462 h 1540"/>
                <a:gd name="T70" fmla="*/ 793343983 w 2109"/>
                <a:gd name="T71" fmla="*/ 755089543 h 1540"/>
                <a:gd name="T72" fmla="*/ 714567935 w 2109"/>
                <a:gd name="T73" fmla="*/ 840739477 h 1540"/>
                <a:gd name="T74" fmla="*/ 680487608 w 2109"/>
                <a:gd name="T75" fmla="*/ 823609656 h 1540"/>
                <a:gd name="T76" fmla="*/ 615679300 w 2109"/>
                <a:gd name="T77" fmla="*/ 879796033 h 1540"/>
                <a:gd name="T78" fmla="*/ 611210251 w 2109"/>
                <a:gd name="T79" fmla="*/ 922963282 h 1540"/>
                <a:gd name="T80" fmla="*/ 609533704 w 2109"/>
                <a:gd name="T81" fmla="*/ 956538361 h 1540"/>
                <a:gd name="T82" fmla="*/ 567631980 w 2109"/>
                <a:gd name="T83" fmla="*/ 1040132121 h 1540"/>
                <a:gd name="T84" fmla="*/ 481592887 w 2109"/>
                <a:gd name="T85" fmla="*/ 1029854559 h 1540"/>
                <a:gd name="T86" fmla="*/ 459245401 w 2109"/>
                <a:gd name="T87" fmla="*/ 1005872478 h 1540"/>
                <a:gd name="T88" fmla="*/ 417343678 w 2109"/>
                <a:gd name="T89" fmla="*/ 909259591 h 1540"/>
                <a:gd name="T90" fmla="*/ 405610836 w 2109"/>
                <a:gd name="T91" fmla="*/ 860610037 h 1540"/>
                <a:gd name="T92" fmla="*/ 392761293 w 2109"/>
                <a:gd name="T93" fmla="*/ 756459498 h 1540"/>
                <a:gd name="T94" fmla="*/ 390526395 w 2109"/>
                <a:gd name="T95" fmla="*/ 742755807 h 1540"/>
                <a:gd name="T96" fmla="*/ 399465240 w 2109"/>
                <a:gd name="T97" fmla="*/ 673550302 h 1540"/>
                <a:gd name="T98" fmla="*/ 433545568 w 2109"/>
                <a:gd name="T99" fmla="*/ 646142919 h 1540"/>
                <a:gd name="T100" fmla="*/ 407845734 w 2109"/>
                <a:gd name="T101" fmla="*/ 613253232 h 1540"/>
                <a:gd name="T102" fmla="*/ 368737260 w 2109"/>
                <a:gd name="T103" fmla="*/ 613253232 h 1540"/>
                <a:gd name="T104" fmla="*/ 338567630 w 2109"/>
                <a:gd name="T105" fmla="*/ 589956543 h 1540"/>
                <a:gd name="T106" fmla="*/ 313985246 w 2109"/>
                <a:gd name="T107" fmla="*/ 477583789 h 1540"/>
                <a:gd name="T108" fmla="*/ 234092497 w 2109"/>
                <a:gd name="T109" fmla="*/ 398786114 h 1540"/>
                <a:gd name="T110" fmla="*/ 129616616 w 2109"/>
                <a:gd name="T111" fmla="*/ 409749067 h 1540"/>
                <a:gd name="T112" fmla="*/ 29610531 w 2109"/>
                <a:gd name="T113" fmla="*/ 357674212 h 1540"/>
                <a:gd name="T114" fmla="*/ 127381718 w 2109"/>
                <a:gd name="T115" fmla="*/ 334377523 h 1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109"/>
                <a:gd name="T175" fmla="*/ 0 h 1540"/>
                <a:gd name="T176" fmla="*/ 2109 w 2109"/>
                <a:gd name="T177" fmla="*/ 1540 h 1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109" h="1540">
                  <a:moveTo>
                    <a:pt x="0" y="432"/>
                  </a:moveTo>
                  <a:lnTo>
                    <a:pt x="12" y="409"/>
                  </a:lnTo>
                  <a:lnTo>
                    <a:pt x="149" y="365"/>
                  </a:lnTo>
                  <a:lnTo>
                    <a:pt x="236" y="365"/>
                  </a:lnTo>
                  <a:lnTo>
                    <a:pt x="285" y="330"/>
                  </a:lnTo>
                  <a:lnTo>
                    <a:pt x="270" y="319"/>
                  </a:lnTo>
                  <a:lnTo>
                    <a:pt x="301" y="307"/>
                  </a:lnTo>
                  <a:lnTo>
                    <a:pt x="275" y="299"/>
                  </a:lnTo>
                  <a:lnTo>
                    <a:pt x="321" y="285"/>
                  </a:lnTo>
                  <a:lnTo>
                    <a:pt x="304" y="273"/>
                  </a:lnTo>
                  <a:lnTo>
                    <a:pt x="243" y="296"/>
                  </a:lnTo>
                  <a:lnTo>
                    <a:pt x="183" y="267"/>
                  </a:lnTo>
                  <a:lnTo>
                    <a:pt x="260" y="250"/>
                  </a:lnTo>
                  <a:lnTo>
                    <a:pt x="303" y="201"/>
                  </a:lnTo>
                  <a:lnTo>
                    <a:pt x="397" y="199"/>
                  </a:lnTo>
                  <a:lnTo>
                    <a:pt x="393" y="146"/>
                  </a:lnTo>
                  <a:lnTo>
                    <a:pt x="463" y="144"/>
                  </a:lnTo>
                  <a:lnTo>
                    <a:pt x="534" y="182"/>
                  </a:lnTo>
                  <a:lnTo>
                    <a:pt x="450" y="133"/>
                  </a:lnTo>
                  <a:lnTo>
                    <a:pt x="609" y="100"/>
                  </a:lnTo>
                  <a:lnTo>
                    <a:pt x="648" y="124"/>
                  </a:lnTo>
                  <a:lnTo>
                    <a:pt x="653" y="170"/>
                  </a:lnTo>
                  <a:lnTo>
                    <a:pt x="674" y="131"/>
                  </a:lnTo>
                  <a:lnTo>
                    <a:pt x="776" y="159"/>
                  </a:lnTo>
                  <a:lnTo>
                    <a:pt x="741" y="136"/>
                  </a:lnTo>
                  <a:lnTo>
                    <a:pt x="790" y="140"/>
                  </a:lnTo>
                  <a:lnTo>
                    <a:pt x="747" y="113"/>
                  </a:lnTo>
                  <a:lnTo>
                    <a:pt x="735" y="92"/>
                  </a:lnTo>
                  <a:lnTo>
                    <a:pt x="758" y="87"/>
                  </a:lnTo>
                  <a:lnTo>
                    <a:pt x="961" y="152"/>
                  </a:lnTo>
                  <a:lnTo>
                    <a:pt x="945" y="131"/>
                  </a:lnTo>
                  <a:lnTo>
                    <a:pt x="989" y="127"/>
                  </a:lnTo>
                  <a:lnTo>
                    <a:pt x="961" y="109"/>
                  </a:lnTo>
                  <a:lnTo>
                    <a:pt x="1029" y="113"/>
                  </a:lnTo>
                  <a:lnTo>
                    <a:pt x="921" y="66"/>
                  </a:lnTo>
                  <a:lnTo>
                    <a:pt x="1118" y="92"/>
                  </a:lnTo>
                  <a:lnTo>
                    <a:pt x="1074" y="65"/>
                  </a:lnTo>
                  <a:lnTo>
                    <a:pt x="957" y="60"/>
                  </a:lnTo>
                  <a:lnTo>
                    <a:pt x="996" y="58"/>
                  </a:lnTo>
                  <a:lnTo>
                    <a:pt x="924" y="34"/>
                  </a:lnTo>
                  <a:lnTo>
                    <a:pt x="1009" y="41"/>
                  </a:lnTo>
                  <a:lnTo>
                    <a:pt x="974" y="31"/>
                  </a:lnTo>
                  <a:lnTo>
                    <a:pt x="1012" y="23"/>
                  </a:lnTo>
                  <a:lnTo>
                    <a:pt x="1157" y="66"/>
                  </a:lnTo>
                  <a:lnTo>
                    <a:pt x="1141" y="50"/>
                  </a:lnTo>
                  <a:lnTo>
                    <a:pt x="1204" y="34"/>
                  </a:lnTo>
                  <a:lnTo>
                    <a:pt x="1151" y="31"/>
                  </a:lnTo>
                  <a:lnTo>
                    <a:pt x="1149" y="9"/>
                  </a:lnTo>
                  <a:lnTo>
                    <a:pt x="1185" y="0"/>
                  </a:lnTo>
                  <a:lnTo>
                    <a:pt x="1574" y="10"/>
                  </a:lnTo>
                  <a:lnTo>
                    <a:pt x="1602" y="22"/>
                  </a:lnTo>
                  <a:lnTo>
                    <a:pt x="1591" y="31"/>
                  </a:lnTo>
                  <a:lnTo>
                    <a:pt x="1329" y="33"/>
                  </a:lnTo>
                  <a:lnTo>
                    <a:pt x="1360" y="44"/>
                  </a:lnTo>
                  <a:lnTo>
                    <a:pt x="1258" y="58"/>
                  </a:lnTo>
                  <a:lnTo>
                    <a:pt x="1626" y="34"/>
                  </a:lnTo>
                  <a:lnTo>
                    <a:pt x="1640" y="55"/>
                  </a:lnTo>
                  <a:lnTo>
                    <a:pt x="1591" y="67"/>
                  </a:lnTo>
                  <a:lnTo>
                    <a:pt x="1675" y="59"/>
                  </a:lnTo>
                  <a:lnTo>
                    <a:pt x="1772" y="83"/>
                  </a:lnTo>
                  <a:lnTo>
                    <a:pt x="1626" y="124"/>
                  </a:lnTo>
                  <a:lnTo>
                    <a:pt x="1392" y="120"/>
                  </a:lnTo>
                  <a:lnTo>
                    <a:pt x="1448" y="127"/>
                  </a:lnTo>
                  <a:lnTo>
                    <a:pt x="1349" y="144"/>
                  </a:lnTo>
                  <a:lnTo>
                    <a:pt x="1349" y="165"/>
                  </a:lnTo>
                  <a:lnTo>
                    <a:pt x="1607" y="133"/>
                  </a:lnTo>
                  <a:lnTo>
                    <a:pt x="1628" y="146"/>
                  </a:lnTo>
                  <a:lnTo>
                    <a:pt x="1574" y="177"/>
                  </a:lnTo>
                  <a:lnTo>
                    <a:pt x="1740" y="127"/>
                  </a:lnTo>
                  <a:lnTo>
                    <a:pt x="1749" y="175"/>
                  </a:lnTo>
                  <a:lnTo>
                    <a:pt x="1668" y="258"/>
                  </a:lnTo>
                  <a:lnTo>
                    <a:pt x="1827" y="163"/>
                  </a:lnTo>
                  <a:lnTo>
                    <a:pt x="1824" y="177"/>
                  </a:lnTo>
                  <a:lnTo>
                    <a:pt x="1900" y="176"/>
                  </a:lnTo>
                  <a:lnTo>
                    <a:pt x="1924" y="144"/>
                  </a:lnTo>
                  <a:lnTo>
                    <a:pt x="2007" y="140"/>
                  </a:lnTo>
                  <a:lnTo>
                    <a:pt x="2109" y="168"/>
                  </a:lnTo>
                  <a:lnTo>
                    <a:pt x="2009" y="209"/>
                  </a:lnTo>
                  <a:lnTo>
                    <a:pt x="2015" y="226"/>
                  </a:lnTo>
                  <a:lnTo>
                    <a:pt x="1787" y="250"/>
                  </a:lnTo>
                  <a:lnTo>
                    <a:pt x="1969" y="252"/>
                  </a:lnTo>
                  <a:lnTo>
                    <a:pt x="1820" y="286"/>
                  </a:lnTo>
                  <a:lnTo>
                    <a:pt x="1829" y="312"/>
                  </a:lnTo>
                  <a:lnTo>
                    <a:pt x="1930" y="286"/>
                  </a:lnTo>
                  <a:lnTo>
                    <a:pt x="1856" y="319"/>
                  </a:lnTo>
                  <a:lnTo>
                    <a:pt x="1847" y="361"/>
                  </a:lnTo>
                  <a:lnTo>
                    <a:pt x="1871" y="350"/>
                  </a:lnTo>
                  <a:lnTo>
                    <a:pt x="1801" y="388"/>
                  </a:lnTo>
                  <a:lnTo>
                    <a:pt x="1776" y="466"/>
                  </a:lnTo>
                  <a:lnTo>
                    <a:pt x="1813" y="449"/>
                  </a:lnTo>
                  <a:lnTo>
                    <a:pt x="1866" y="466"/>
                  </a:lnTo>
                  <a:lnTo>
                    <a:pt x="1818" y="466"/>
                  </a:lnTo>
                  <a:lnTo>
                    <a:pt x="1818" y="489"/>
                  </a:lnTo>
                  <a:lnTo>
                    <a:pt x="1898" y="499"/>
                  </a:lnTo>
                  <a:lnTo>
                    <a:pt x="1900" y="527"/>
                  </a:lnTo>
                  <a:lnTo>
                    <a:pt x="1780" y="522"/>
                  </a:lnTo>
                  <a:lnTo>
                    <a:pt x="1813" y="535"/>
                  </a:lnTo>
                  <a:lnTo>
                    <a:pt x="1746" y="543"/>
                  </a:lnTo>
                  <a:lnTo>
                    <a:pt x="1780" y="575"/>
                  </a:lnTo>
                  <a:lnTo>
                    <a:pt x="1842" y="576"/>
                  </a:lnTo>
                  <a:lnTo>
                    <a:pt x="1805" y="595"/>
                  </a:lnTo>
                  <a:lnTo>
                    <a:pt x="1854" y="612"/>
                  </a:lnTo>
                  <a:lnTo>
                    <a:pt x="1853" y="652"/>
                  </a:lnTo>
                  <a:lnTo>
                    <a:pt x="1763" y="628"/>
                  </a:lnTo>
                  <a:lnTo>
                    <a:pt x="1816" y="650"/>
                  </a:lnTo>
                  <a:lnTo>
                    <a:pt x="1784" y="663"/>
                  </a:lnTo>
                  <a:lnTo>
                    <a:pt x="1813" y="661"/>
                  </a:lnTo>
                  <a:lnTo>
                    <a:pt x="1805" y="686"/>
                  </a:lnTo>
                  <a:lnTo>
                    <a:pt x="1870" y="700"/>
                  </a:lnTo>
                  <a:lnTo>
                    <a:pt x="1768" y="692"/>
                  </a:lnTo>
                  <a:lnTo>
                    <a:pt x="1749" y="706"/>
                  </a:lnTo>
                  <a:lnTo>
                    <a:pt x="1827" y="738"/>
                  </a:lnTo>
                  <a:lnTo>
                    <a:pt x="1816" y="764"/>
                  </a:lnTo>
                  <a:lnTo>
                    <a:pt x="1754" y="780"/>
                  </a:lnTo>
                  <a:lnTo>
                    <a:pt x="1692" y="742"/>
                  </a:lnTo>
                  <a:lnTo>
                    <a:pt x="1599" y="776"/>
                  </a:lnTo>
                  <a:lnTo>
                    <a:pt x="1665" y="795"/>
                  </a:lnTo>
                  <a:lnTo>
                    <a:pt x="1602" y="813"/>
                  </a:lnTo>
                  <a:lnTo>
                    <a:pt x="1670" y="816"/>
                  </a:lnTo>
                  <a:lnTo>
                    <a:pt x="1648" y="855"/>
                  </a:lnTo>
                  <a:lnTo>
                    <a:pt x="1675" y="832"/>
                  </a:lnTo>
                  <a:lnTo>
                    <a:pt x="1749" y="864"/>
                  </a:lnTo>
                  <a:lnTo>
                    <a:pt x="1727" y="889"/>
                  </a:lnTo>
                  <a:lnTo>
                    <a:pt x="1768" y="879"/>
                  </a:lnTo>
                  <a:lnTo>
                    <a:pt x="1749" y="906"/>
                  </a:lnTo>
                  <a:lnTo>
                    <a:pt x="1778" y="894"/>
                  </a:lnTo>
                  <a:lnTo>
                    <a:pt x="1782" y="959"/>
                  </a:lnTo>
                  <a:lnTo>
                    <a:pt x="1749" y="934"/>
                  </a:lnTo>
                  <a:lnTo>
                    <a:pt x="1749" y="959"/>
                  </a:lnTo>
                  <a:lnTo>
                    <a:pt x="1717" y="958"/>
                  </a:lnTo>
                  <a:lnTo>
                    <a:pt x="1675" y="904"/>
                  </a:lnTo>
                  <a:lnTo>
                    <a:pt x="1575" y="873"/>
                  </a:lnTo>
                  <a:lnTo>
                    <a:pt x="1645" y="909"/>
                  </a:lnTo>
                  <a:lnTo>
                    <a:pt x="1552" y="928"/>
                  </a:lnTo>
                  <a:lnTo>
                    <a:pt x="1526" y="959"/>
                  </a:lnTo>
                  <a:lnTo>
                    <a:pt x="1612" y="966"/>
                  </a:lnTo>
                  <a:lnTo>
                    <a:pt x="1540" y="985"/>
                  </a:lnTo>
                  <a:lnTo>
                    <a:pt x="1650" y="963"/>
                  </a:lnTo>
                  <a:lnTo>
                    <a:pt x="1756" y="991"/>
                  </a:lnTo>
                  <a:lnTo>
                    <a:pt x="1618" y="1067"/>
                  </a:lnTo>
                  <a:lnTo>
                    <a:pt x="1483" y="1100"/>
                  </a:lnTo>
                  <a:lnTo>
                    <a:pt x="1434" y="1102"/>
                  </a:lnTo>
                  <a:lnTo>
                    <a:pt x="1404" y="1068"/>
                  </a:lnTo>
                  <a:lnTo>
                    <a:pt x="1420" y="1102"/>
                  </a:lnTo>
                  <a:lnTo>
                    <a:pt x="1379" y="1122"/>
                  </a:lnTo>
                  <a:lnTo>
                    <a:pt x="1329" y="1204"/>
                  </a:lnTo>
                  <a:lnTo>
                    <a:pt x="1288" y="1202"/>
                  </a:lnTo>
                  <a:lnTo>
                    <a:pt x="1279" y="1227"/>
                  </a:lnTo>
                  <a:lnTo>
                    <a:pt x="1239" y="1230"/>
                  </a:lnTo>
                  <a:lnTo>
                    <a:pt x="1219" y="1222"/>
                  </a:lnTo>
                  <a:lnTo>
                    <a:pt x="1246" y="1205"/>
                  </a:lnTo>
                  <a:lnTo>
                    <a:pt x="1218" y="1202"/>
                  </a:lnTo>
                  <a:lnTo>
                    <a:pt x="1203" y="1244"/>
                  </a:lnTo>
                  <a:lnTo>
                    <a:pt x="1140" y="1248"/>
                  </a:lnTo>
                  <a:lnTo>
                    <a:pt x="1141" y="1281"/>
                  </a:lnTo>
                  <a:lnTo>
                    <a:pt x="1102" y="1284"/>
                  </a:lnTo>
                  <a:lnTo>
                    <a:pt x="1136" y="1311"/>
                  </a:lnTo>
                  <a:lnTo>
                    <a:pt x="1091" y="1316"/>
                  </a:lnTo>
                  <a:lnTo>
                    <a:pt x="1126" y="1347"/>
                  </a:lnTo>
                  <a:lnTo>
                    <a:pt x="1094" y="1347"/>
                  </a:lnTo>
                  <a:lnTo>
                    <a:pt x="1119" y="1354"/>
                  </a:lnTo>
                  <a:lnTo>
                    <a:pt x="1094" y="1387"/>
                  </a:lnTo>
                  <a:lnTo>
                    <a:pt x="1074" y="1381"/>
                  </a:lnTo>
                  <a:lnTo>
                    <a:pt x="1091" y="1396"/>
                  </a:lnTo>
                  <a:lnTo>
                    <a:pt x="1048" y="1408"/>
                  </a:lnTo>
                  <a:lnTo>
                    <a:pt x="1074" y="1454"/>
                  </a:lnTo>
                  <a:lnTo>
                    <a:pt x="1048" y="1517"/>
                  </a:lnTo>
                  <a:lnTo>
                    <a:pt x="1016" y="1518"/>
                  </a:lnTo>
                  <a:lnTo>
                    <a:pt x="1040" y="1540"/>
                  </a:lnTo>
                  <a:lnTo>
                    <a:pt x="970" y="1540"/>
                  </a:lnTo>
                  <a:lnTo>
                    <a:pt x="961" y="1498"/>
                  </a:lnTo>
                  <a:lnTo>
                    <a:pt x="862" y="1503"/>
                  </a:lnTo>
                  <a:lnTo>
                    <a:pt x="885" y="1492"/>
                  </a:lnTo>
                  <a:lnTo>
                    <a:pt x="834" y="1475"/>
                  </a:lnTo>
                  <a:lnTo>
                    <a:pt x="859" y="1468"/>
                  </a:lnTo>
                  <a:lnTo>
                    <a:pt x="822" y="1468"/>
                  </a:lnTo>
                  <a:lnTo>
                    <a:pt x="835" y="1435"/>
                  </a:lnTo>
                  <a:lnTo>
                    <a:pt x="813" y="1442"/>
                  </a:lnTo>
                  <a:lnTo>
                    <a:pt x="747" y="1354"/>
                  </a:lnTo>
                  <a:lnTo>
                    <a:pt x="747" y="1327"/>
                  </a:lnTo>
                  <a:lnTo>
                    <a:pt x="796" y="1298"/>
                  </a:lnTo>
                  <a:lnTo>
                    <a:pt x="776" y="1289"/>
                  </a:lnTo>
                  <a:lnTo>
                    <a:pt x="726" y="1322"/>
                  </a:lnTo>
                  <a:lnTo>
                    <a:pt x="726" y="1256"/>
                  </a:lnTo>
                  <a:lnTo>
                    <a:pt x="680" y="1222"/>
                  </a:lnTo>
                  <a:lnTo>
                    <a:pt x="693" y="1169"/>
                  </a:lnTo>
                  <a:lnTo>
                    <a:pt x="665" y="1150"/>
                  </a:lnTo>
                  <a:lnTo>
                    <a:pt x="703" y="1104"/>
                  </a:lnTo>
                  <a:lnTo>
                    <a:pt x="680" y="1100"/>
                  </a:lnTo>
                  <a:lnTo>
                    <a:pt x="764" y="1100"/>
                  </a:lnTo>
                  <a:lnTo>
                    <a:pt x="756" y="1082"/>
                  </a:lnTo>
                  <a:lnTo>
                    <a:pt x="699" y="1084"/>
                  </a:lnTo>
                  <a:lnTo>
                    <a:pt x="785" y="1043"/>
                  </a:lnTo>
                  <a:lnTo>
                    <a:pt x="764" y="1030"/>
                  </a:lnTo>
                  <a:lnTo>
                    <a:pt x="785" y="985"/>
                  </a:lnTo>
                  <a:lnTo>
                    <a:pt x="715" y="983"/>
                  </a:lnTo>
                  <a:lnTo>
                    <a:pt x="637" y="947"/>
                  </a:lnTo>
                  <a:lnTo>
                    <a:pt x="776" y="966"/>
                  </a:lnTo>
                  <a:lnTo>
                    <a:pt x="752" y="950"/>
                  </a:lnTo>
                  <a:lnTo>
                    <a:pt x="776" y="943"/>
                  </a:lnTo>
                  <a:lnTo>
                    <a:pt x="721" y="916"/>
                  </a:lnTo>
                  <a:lnTo>
                    <a:pt x="741" y="904"/>
                  </a:lnTo>
                  <a:lnTo>
                    <a:pt x="711" y="914"/>
                  </a:lnTo>
                  <a:lnTo>
                    <a:pt x="730" y="895"/>
                  </a:lnTo>
                  <a:lnTo>
                    <a:pt x="694" y="897"/>
                  </a:lnTo>
                  <a:lnTo>
                    <a:pt x="735" y="882"/>
                  </a:lnTo>
                  <a:lnTo>
                    <a:pt x="674" y="861"/>
                  </a:lnTo>
                  <a:lnTo>
                    <a:pt x="660" y="895"/>
                  </a:lnTo>
                  <a:lnTo>
                    <a:pt x="609" y="897"/>
                  </a:lnTo>
                  <a:lnTo>
                    <a:pt x="599" y="882"/>
                  </a:lnTo>
                  <a:lnTo>
                    <a:pt x="633" y="861"/>
                  </a:lnTo>
                  <a:lnTo>
                    <a:pt x="606" y="861"/>
                  </a:lnTo>
                  <a:lnTo>
                    <a:pt x="637" y="804"/>
                  </a:lnTo>
                  <a:lnTo>
                    <a:pt x="601" y="794"/>
                  </a:lnTo>
                  <a:lnTo>
                    <a:pt x="619" y="768"/>
                  </a:lnTo>
                  <a:lnTo>
                    <a:pt x="562" y="697"/>
                  </a:lnTo>
                  <a:lnTo>
                    <a:pt x="581" y="696"/>
                  </a:lnTo>
                  <a:lnTo>
                    <a:pt x="504" y="635"/>
                  </a:lnTo>
                  <a:lnTo>
                    <a:pt x="504" y="612"/>
                  </a:lnTo>
                  <a:lnTo>
                    <a:pt x="419" y="582"/>
                  </a:lnTo>
                  <a:lnTo>
                    <a:pt x="340" y="565"/>
                  </a:lnTo>
                  <a:lnTo>
                    <a:pt x="269" y="593"/>
                  </a:lnTo>
                  <a:lnTo>
                    <a:pt x="210" y="575"/>
                  </a:lnTo>
                  <a:lnTo>
                    <a:pt x="232" y="598"/>
                  </a:lnTo>
                  <a:lnTo>
                    <a:pt x="170" y="587"/>
                  </a:lnTo>
                  <a:lnTo>
                    <a:pt x="117" y="564"/>
                  </a:lnTo>
                  <a:lnTo>
                    <a:pt x="170" y="543"/>
                  </a:lnTo>
                  <a:lnTo>
                    <a:pt x="53" y="522"/>
                  </a:lnTo>
                  <a:lnTo>
                    <a:pt x="96" y="502"/>
                  </a:lnTo>
                  <a:lnTo>
                    <a:pt x="236" y="508"/>
                  </a:lnTo>
                  <a:lnTo>
                    <a:pt x="253" y="500"/>
                  </a:lnTo>
                  <a:lnTo>
                    <a:pt x="228" y="488"/>
                  </a:lnTo>
                  <a:lnTo>
                    <a:pt x="252" y="476"/>
                  </a:lnTo>
                  <a:lnTo>
                    <a:pt x="126" y="484"/>
                  </a:lnTo>
                  <a:lnTo>
                    <a:pt x="0" y="432"/>
                  </a:lnTo>
                  <a:close/>
                </a:path>
              </a:pathLst>
            </a:custGeom>
            <a:grpFill/>
            <a:ln w="3175" cap="rnd">
              <a:solidFill>
                <a:schemeClr val="bg1"/>
              </a:solidFill>
              <a:round/>
              <a:headEnd/>
              <a:tailEnd/>
            </a:ln>
          </p:spPr>
          <p:txBody>
            <a:bodyPr/>
            <a:lstStyle/>
            <a:p>
              <a:endParaRPr lang="en-US" dirty="0"/>
            </a:p>
          </p:txBody>
        </p:sp>
        <p:sp>
          <p:nvSpPr>
            <p:cNvPr id="81" name="Freeform 76"/>
            <p:cNvSpPr>
              <a:spLocks noChangeAspect="1"/>
            </p:cNvSpPr>
            <p:nvPr/>
          </p:nvSpPr>
          <p:spPr bwMode="gray">
            <a:xfrm>
              <a:off x="2289173" y="3949695"/>
              <a:ext cx="101599" cy="123825"/>
            </a:xfrm>
            <a:custGeom>
              <a:avLst/>
              <a:gdLst>
                <a:gd name="T0" fmla="*/ 0 w 137"/>
                <a:gd name="T1" fmla="*/ 82455068 h 150"/>
                <a:gd name="T2" fmla="*/ 16499247 w 137"/>
                <a:gd name="T3" fmla="*/ 44975717 h 150"/>
                <a:gd name="T4" fmla="*/ 35748368 w 137"/>
                <a:gd name="T5" fmla="*/ 44294679 h 150"/>
                <a:gd name="T6" fmla="*/ 14849174 w 137"/>
                <a:gd name="T7" fmla="*/ 12947142 h 150"/>
                <a:gd name="T8" fmla="*/ 59397436 w 137"/>
                <a:gd name="T9" fmla="*/ 0 h 150"/>
                <a:gd name="T10" fmla="*/ 65447457 w 137"/>
                <a:gd name="T11" fmla="*/ 49064418 h 150"/>
                <a:gd name="T12" fmla="*/ 75347153 w 137"/>
                <a:gd name="T13" fmla="*/ 53153120 h 150"/>
                <a:gd name="T14" fmla="*/ 55547761 w 137"/>
                <a:gd name="T15" fmla="*/ 83817968 h 150"/>
                <a:gd name="T16" fmla="*/ 42348660 w 137"/>
                <a:gd name="T17" fmla="*/ 102217538 h 150"/>
                <a:gd name="T18" fmla="*/ 0 w 137"/>
                <a:gd name="T19" fmla="*/ 82455068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7"/>
                <a:gd name="T31" fmla="*/ 0 h 150"/>
                <a:gd name="T32" fmla="*/ 137 w 137"/>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7" h="150">
                  <a:moveTo>
                    <a:pt x="0" y="121"/>
                  </a:moveTo>
                  <a:lnTo>
                    <a:pt x="30" y="66"/>
                  </a:lnTo>
                  <a:lnTo>
                    <a:pt x="65" y="65"/>
                  </a:lnTo>
                  <a:lnTo>
                    <a:pt x="27" y="19"/>
                  </a:lnTo>
                  <a:lnTo>
                    <a:pt x="108" y="0"/>
                  </a:lnTo>
                  <a:lnTo>
                    <a:pt x="119" y="72"/>
                  </a:lnTo>
                  <a:lnTo>
                    <a:pt x="137" y="78"/>
                  </a:lnTo>
                  <a:lnTo>
                    <a:pt x="101" y="123"/>
                  </a:lnTo>
                  <a:lnTo>
                    <a:pt x="77" y="150"/>
                  </a:lnTo>
                  <a:lnTo>
                    <a:pt x="0" y="121"/>
                  </a:lnTo>
                  <a:close/>
                </a:path>
              </a:pathLst>
            </a:custGeom>
            <a:grpFill/>
            <a:ln w="3175" cap="rnd">
              <a:solidFill>
                <a:schemeClr val="bg1"/>
              </a:solidFill>
              <a:round/>
              <a:headEnd/>
              <a:tailEnd/>
            </a:ln>
          </p:spPr>
          <p:txBody>
            <a:bodyPr/>
            <a:lstStyle/>
            <a:p>
              <a:endParaRPr lang="en-US" dirty="0"/>
            </a:p>
          </p:txBody>
        </p:sp>
        <p:sp>
          <p:nvSpPr>
            <p:cNvPr id="82" name="Freeform 77"/>
            <p:cNvSpPr>
              <a:spLocks noChangeAspect="1"/>
            </p:cNvSpPr>
            <p:nvPr/>
          </p:nvSpPr>
          <p:spPr bwMode="gray">
            <a:xfrm>
              <a:off x="3095622" y="4233857"/>
              <a:ext cx="122237" cy="188910"/>
            </a:xfrm>
            <a:custGeom>
              <a:avLst/>
              <a:gdLst>
                <a:gd name="T0" fmla="*/ 0 w 166"/>
                <a:gd name="T1" fmla="*/ 49338851 h 236"/>
                <a:gd name="T2" fmla="*/ 13013929 w 166"/>
                <a:gd name="T3" fmla="*/ 70483387 h 236"/>
                <a:gd name="T4" fmla="*/ 30365834 w 166"/>
                <a:gd name="T5" fmla="*/ 86502485 h 236"/>
                <a:gd name="T6" fmla="*/ 26569828 w 166"/>
                <a:gd name="T7" fmla="*/ 128792357 h 236"/>
                <a:gd name="T8" fmla="*/ 36330459 w 166"/>
                <a:gd name="T9" fmla="*/ 151219253 h 236"/>
                <a:gd name="T10" fmla="*/ 90012823 w 166"/>
                <a:gd name="T11" fmla="*/ 142248335 h 236"/>
                <a:gd name="T12" fmla="*/ 59646989 w 166"/>
                <a:gd name="T13" fmla="*/ 95473403 h 236"/>
                <a:gd name="T14" fmla="*/ 80794900 w 166"/>
                <a:gd name="T15" fmla="*/ 55105470 h 236"/>
                <a:gd name="T16" fmla="*/ 27112536 w 166"/>
                <a:gd name="T17" fmla="*/ 0 h 236"/>
                <a:gd name="T18" fmla="*/ 9217923 w 166"/>
                <a:gd name="T19" fmla="*/ 16019097 h 236"/>
                <a:gd name="T20" fmla="*/ 16809934 w 166"/>
                <a:gd name="T21" fmla="*/ 30756635 h 236"/>
                <a:gd name="T22" fmla="*/ 0 w 166"/>
                <a:gd name="T23" fmla="*/ 49338851 h 2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236"/>
                <a:gd name="T38" fmla="*/ 166 w 166"/>
                <a:gd name="T39" fmla="*/ 236 h 2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236">
                  <a:moveTo>
                    <a:pt x="0" y="77"/>
                  </a:moveTo>
                  <a:lnTo>
                    <a:pt x="24" y="110"/>
                  </a:lnTo>
                  <a:lnTo>
                    <a:pt x="56" y="135"/>
                  </a:lnTo>
                  <a:lnTo>
                    <a:pt x="49" y="201"/>
                  </a:lnTo>
                  <a:lnTo>
                    <a:pt x="67" y="236"/>
                  </a:lnTo>
                  <a:lnTo>
                    <a:pt x="166" y="222"/>
                  </a:lnTo>
                  <a:lnTo>
                    <a:pt x="110" y="149"/>
                  </a:lnTo>
                  <a:lnTo>
                    <a:pt x="149" y="86"/>
                  </a:lnTo>
                  <a:lnTo>
                    <a:pt x="50" y="0"/>
                  </a:lnTo>
                  <a:lnTo>
                    <a:pt x="17" y="25"/>
                  </a:lnTo>
                  <a:lnTo>
                    <a:pt x="31" y="48"/>
                  </a:lnTo>
                  <a:lnTo>
                    <a:pt x="0" y="77"/>
                  </a:lnTo>
                  <a:close/>
                </a:path>
              </a:pathLst>
            </a:custGeom>
            <a:grpFill/>
            <a:ln w="3175" cap="rnd">
              <a:solidFill>
                <a:schemeClr val="bg1"/>
              </a:solidFill>
              <a:round/>
              <a:headEnd/>
              <a:tailEnd/>
            </a:ln>
          </p:spPr>
          <p:txBody>
            <a:bodyPr/>
            <a:lstStyle/>
            <a:p>
              <a:endParaRPr lang="en-US" dirty="0"/>
            </a:p>
          </p:txBody>
        </p:sp>
        <p:sp>
          <p:nvSpPr>
            <p:cNvPr id="83" name="Freeform 78"/>
            <p:cNvSpPr>
              <a:spLocks noChangeAspect="1"/>
            </p:cNvSpPr>
            <p:nvPr/>
          </p:nvSpPr>
          <p:spPr bwMode="gray">
            <a:xfrm>
              <a:off x="2749547" y="3894134"/>
              <a:ext cx="66674" cy="53976"/>
            </a:xfrm>
            <a:custGeom>
              <a:avLst/>
              <a:gdLst>
                <a:gd name="T0" fmla="*/ 0 w 90"/>
                <a:gd name="T1" fmla="*/ 32771003 h 66"/>
                <a:gd name="T2" fmla="*/ 37320961 w 90"/>
                <a:gd name="T3" fmla="*/ 32102858 h 66"/>
                <a:gd name="T4" fmla="*/ 19758025 w 90"/>
                <a:gd name="T5" fmla="*/ 3343997 h 66"/>
                <a:gd name="T6" fmla="*/ 49395063 w 90"/>
                <a:gd name="T7" fmla="*/ 0 h 66"/>
                <a:gd name="T8" fmla="*/ 49395063 w 90"/>
                <a:gd name="T9" fmla="*/ 44140919 h 66"/>
                <a:gd name="T10" fmla="*/ 0 w 90"/>
                <a:gd name="T11" fmla="*/ 32771003 h 66"/>
                <a:gd name="T12" fmla="*/ 0 60000 65536"/>
                <a:gd name="T13" fmla="*/ 0 60000 65536"/>
                <a:gd name="T14" fmla="*/ 0 60000 65536"/>
                <a:gd name="T15" fmla="*/ 0 60000 65536"/>
                <a:gd name="T16" fmla="*/ 0 60000 65536"/>
                <a:gd name="T17" fmla="*/ 0 60000 65536"/>
                <a:gd name="T18" fmla="*/ 0 w 90"/>
                <a:gd name="T19" fmla="*/ 0 h 66"/>
                <a:gd name="T20" fmla="*/ 90 w 9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90" h="66">
                  <a:moveTo>
                    <a:pt x="0" y="49"/>
                  </a:moveTo>
                  <a:lnTo>
                    <a:pt x="68" y="48"/>
                  </a:lnTo>
                  <a:lnTo>
                    <a:pt x="36" y="5"/>
                  </a:lnTo>
                  <a:lnTo>
                    <a:pt x="90" y="0"/>
                  </a:lnTo>
                  <a:lnTo>
                    <a:pt x="90" y="66"/>
                  </a:lnTo>
                  <a:lnTo>
                    <a:pt x="0" y="49"/>
                  </a:lnTo>
                  <a:close/>
                </a:path>
              </a:pathLst>
            </a:custGeom>
            <a:grpFill/>
            <a:ln w="3175" cap="rnd">
              <a:solidFill>
                <a:schemeClr val="bg1"/>
              </a:solidFill>
              <a:round/>
              <a:headEnd/>
              <a:tailEnd/>
            </a:ln>
          </p:spPr>
          <p:txBody>
            <a:bodyPr/>
            <a:lstStyle/>
            <a:p>
              <a:endParaRPr lang="en-US" dirty="0"/>
            </a:p>
          </p:txBody>
        </p:sp>
        <p:sp>
          <p:nvSpPr>
            <p:cNvPr id="84" name="Freeform 79"/>
            <p:cNvSpPr>
              <a:spLocks noChangeAspect="1"/>
            </p:cNvSpPr>
            <p:nvPr/>
          </p:nvSpPr>
          <p:spPr bwMode="gray">
            <a:xfrm>
              <a:off x="2363785" y="4008432"/>
              <a:ext cx="155574" cy="87313"/>
            </a:xfrm>
            <a:custGeom>
              <a:avLst/>
              <a:gdLst>
                <a:gd name="T0" fmla="*/ 0 w 211"/>
                <a:gd name="T1" fmla="*/ 35945679 h 104"/>
                <a:gd name="T2" fmla="*/ 19571482 w 211"/>
                <a:gd name="T3" fmla="*/ 4228755 h 104"/>
                <a:gd name="T4" fmla="*/ 82090513 w 211"/>
                <a:gd name="T5" fmla="*/ 0 h 104"/>
                <a:gd name="T6" fmla="*/ 114708913 w 211"/>
                <a:gd name="T7" fmla="*/ 22554201 h 104"/>
                <a:gd name="T8" fmla="*/ 87526790 w 211"/>
                <a:gd name="T9" fmla="*/ 26782956 h 104"/>
                <a:gd name="T10" fmla="*/ 39686371 w 211"/>
                <a:gd name="T11" fmla="*/ 73301782 h 104"/>
                <a:gd name="T12" fmla="*/ 30987443 w 211"/>
                <a:gd name="T13" fmla="*/ 61319889 h 104"/>
                <a:gd name="T14" fmla="*/ 0 w 211"/>
                <a:gd name="T15" fmla="*/ 35945679 h 104"/>
                <a:gd name="T16" fmla="*/ 0 60000 65536"/>
                <a:gd name="T17" fmla="*/ 0 60000 65536"/>
                <a:gd name="T18" fmla="*/ 0 60000 65536"/>
                <a:gd name="T19" fmla="*/ 0 60000 65536"/>
                <a:gd name="T20" fmla="*/ 0 60000 65536"/>
                <a:gd name="T21" fmla="*/ 0 60000 65536"/>
                <a:gd name="T22" fmla="*/ 0 60000 65536"/>
                <a:gd name="T23" fmla="*/ 0 60000 65536"/>
                <a:gd name="T24" fmla="*/ 0 w 211"/>
                <a:gd name="T25" fmla="*/ 0 h 104"/>
                <a:gd name="T26" fmla="*/ 211 w 211"/>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1" h="104">
                  <a:moveTo>
                    <a:pt x="0" y="51"/>
                  </a:moveTo>
                  <a:lnTo>
                    <a:pt x="36" y="6"/>
                  </a:lnTo>
                  <a:lnTo>
                    <a:pt x="151" y="0"/>
                  </a:lnTo>
                  <a:lnTo>
                    <a:pt x="211" y="32"/>
                  </a:lnTo>
                  <a:lnTo>
                    <a:pt x="161" y="38"/>
                  </a:lnTo>
                  <a:lnTo>
                    <a:pt x="73" y="104"/>
                  </a:lnTo>
                  <a:lnTo>
                    <a:pt x="57" y="87"/>
                  </a:lnTo>
                  <a:lnTo>
                    <a:pt x="0" y="51"/>
                  </a:lnTo>
                  <a:close/>
                </a:path>
              </a:pathLst>
            </a:custGeom>
            <a:grpFill/>
            <a:ln w="3175" cap="rnd">
              <a:solidFill>
                <a:schemeClr val="bg1"/>
              </a:solidFill>
              <a:round/>
              <a:headEnd/>
              <a:tailEnd/>
            </a:ln>
          </p:spPr>
          <p:txBody>
            <a:bodyPr/>
            <a:lstStyle/>
            <a:p>
              <a:endParaRPr lang="en-US" dirty="0"/>
            </a:p>
          </p:txBody>
        </p:sp>
        <p:sp>
          <p:nvSpPr>
            <p:cNvPr id="85" name="Freeform 80"/>
            <p:cNvSpPr>
              <a:spLocks noChangeAspect="1"/>
            </p:cNvSpPr>
            <p:nvPr/>
          </p:nvSpPr>
          <p:spPr bwMode="gray">
            <a:xfrm>
              <a:off x="4882128" y="2960684"/>
              <a:ext cx="169862" cy="101600"/>
            </a:xfrm>
            <a:custGeom>
              <a:avLst/>
              <a:gdLst>
                <a:gd name="T0" fmla="*/ 0 w 232"/>
                <a:gd name="T1" fmla="*/ 50058572 h 121"/>
                <a:gd name="T2" fmla="*/ 18762429 w 232"/>
                <a:gd name="T3" fmla="*/ 14100569 h 121"/>
                <a:gd name="T4" fmla="*/ 43956918 w 232"/>
                <a:gd name="T5" fmla="*/ 24676205 h 121"/>
                <a:gd name="T6" fmla="*/ 86842680 w 232"/>
                <a:gd name="T7" fmla="*/ 0 h 121"/>
                <a:gd name="T8" fmla="*/ 112037168 w 232"/>
                <a:gd name="T9" fmla="*/ 5640060 h 121"/>
                <a:gd name="T10" fmla="*/ 124366806 w 232"/>
                <a:gd name="T11" fmla="*/ 18330823 h 121"/>
                <a:gd name="T12" fmla="*/ 76656817 w 232"/>
                <a:gd name="T13" fmla="*/ 75440099 h 121"/>
                <a:gd name="T14" fmla="*/ 35916295 w 232"/>
                <a:gd name="T15" fmla="*/ 85310413 h 121"/>
                <a:gd name="T16" fmla="*/ 0 w 232"/>
                <a:gd name="T17" fmla="*/ 50058572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121"/>
                <a:gd name="T29" fmla="*/ 232 w 232"/>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121">
                  <a:moveTo>
                    <a:pt x="0" y="71"/>
                  </a:moveTo>
                  <a:lnTo>
                    <a:pt x="35" y="20"/>
                  </a:lnTo>
                  <a:lnTo>
                    <a:pt x="82" y="35"/>
                  </a:lnTo>
                  <a:lnTo>
                    <a:pt x="162" y="0"/>
                  </a:lnTo>
                  <a:lnTo>
                    <a:pt x="209" y="8"/>
                  </a:lnTo>
                  <a:lnTo>
                    <a:pt x="232" y="26"/>
                  </a:lnTo>
                  <a:lnTo>
                    <a:pt x="143" y="107"/>
                  </a:lnTo>
                  <a:lnTo>
                    <a:pt x="67" y="121"/>
                  </a:lnTo>
                  <a:lnTo>
                    <a:pt x="0" y="71"/>
                  </a:lnTo>
                  <a:close/>
                </a:path>
              </a:pathLst>
            </a:custGeom>
            <a:grpFill/>
            <a:ln w="3175" cap="rnd">
              <a:solidFill>
                <a:schemeClr val="bg1"/>
              </a:solidFill>
              <a:round/>
              <a:headEnd/>
              <a:tailEnd/>
            </a:ln>
          </p:spPr>
          <p:txBody>
            <a:bodyPr/>
            <a:lstStyle/>
            <a:p>
              <a:endParaRPr lang="en-US" dirty="0"/>
            </a:p>
          </p:txBody>
        </p:sp>
        <p:sp>
          <p:nvSpPr>
            <p:cNvPr id="86" name="Freeform 81"/>
            <p:cNvSpPr>
              <a:spLocks noChangeAspect="1"/>
            </p:cNvSpPr>
            <p:nvPr/>
          </p:nvSpPr>
          <p:spPr bwMode="gray">
            <a:xfrm>
              <a:off x="3828030" y="2216149"/>
              <a:ext cx="287338" cy="144464"/>
            </a:xfrm>
            <a:custGeom>
              <a:avLst/>
              <a:gdLst>
                <a:gd name="T0" fmla="*/ 0 w 381"/>
                <a:gd name="T1" fmla="*/ 42736971 h 174"/>
                <a:gd name="T2" fmla="*/ 13650393 w 381"/>
                <a:gd name="T3" fmla="*/ 36533364 h 174"/>
                <a:gd name="T4" fmla="*/ 5687915 w 381"/>
                <a:gd name="T5" fmla="*/ 25504361 h 174"/>
                <a:gd name="T6" fmla="*/ 24456828 w 381"/>
                <a:gd name="T7" fmla="*/ 32397903 h 174"/>
                <a:gd name="T8" fmla="*/ 15925710 w 381"/>
                <a:gd name="T9" fmla="*/ 13097148 h 174"/>
                <a:gd name="T10" fmla="*/ 36969940 w 381"/>
                <a:gd name="T11" fmla="*/ 24815256 h 174"/>
                <a:gd name="T12" fmla="*/ 26163504 w 381"/>
                <a:gd name="T13" fmla="*/ 1378210 h 174"/>
                <a:gd name="T14" fmla="*/ 60289487 w 381"/>
                <a:gd name="T15" fmla="*/ 19989860 h 174"/>
                <a:gd name="T16" fmla="*/ 63132690 w 381"/>
                <a:gd name="T17" fmla="*/ 51008723 h 174"/>
                <a:gd name="T18" fmla="*/ 81333717 w 381"/>
                <a:gd name="T19" fmla="*/ 16543504 h 174"/>
                <a:gd name="T20" fmla="*/ 98965349 w 381"/>
                <a:gd name="T21" fmla="*/ 28950717 h 174"/>
                <a:gd name="T22" fmla="*/ 112615742 w 381"/>
                <a:gd name="T23" fmla="*/ 12407213 h 174"/>
                <a:gd name="T24" fmla="*/ 125128099 w 381"/>
                <a:gd name="T25" fmla="*/ 34465219 h 174"/>
                <a:gd name="T26" fmla="*/ 121715501 w 381"/>
                <a:gd name="T27" fmla="*/ 13097148 h 174"/>
                <a:gd name="T28" fmla="*/ 156979519 w 381"/>
                <a:gd name="T29" fmla="*/ 13097148 h 174"/>
                <a:gd name="T30" fmla="*/ 162098039 w 381"/>
                <a:gd name="T31" fmla="*/ 0 h 174"/>
                <a:gd name="T32" fmla="*/ 178023749 w 381"/>
                <a:gd name="T33" fmla="*/ 12407213 h 174"/>
                <a:gd name="T34" fmla="*/ 197361302 w 381"/>
                <a:gd name="T35" fmla="*/ 7582647 h 174"/>
                <a:gd name="T36" fmla="*/ 183710909 w 381"/>
                <a:gd name="T37" fmla="*/ 16543504 h 174"/>
                <a:gd name="T38" fmla="*/ 216699610 w 381"/>
                <a:gd name="T39" fmla="*/ 54455909 h 174"/>
                <a:gd name="T40" fmla="*/ 188261543 w 381"/>
                <a:gd name="T41" fmla="*/ 88232023 h 174"/>
                <a:gd name="T42" fmla="*/ 107496467 w 381"/>
                <a:gd name="T43" fmla="*/ 119939991 h 174"/>
                <a:gd name="T44" fmla="*/ 35831904 w 381"/>
                <a:gd name="T45" fmla="*/ 106153737 h 174"/>
                <a:gd name="T46" fmla="*/ 53464290 w 381"/>
                <a:gd name="T47" fmla="*/ 74445769 h 174"/>
                <a:gd name="T48" fmla="*/ 10806435 w 381"/>
                <a:gd name="T49" fmla="*/ 63416766 h 174"/>
                <a:gd name="T50" fmla="*/ 52326255 w 381"/>
                <a:gd name="T51" fmla="*/ 60659516 h 174"/>
                <a:gd name="T52" fmla="*/ 36969940 w 381"/>
                <a:gd name="T53" fmla="*/ 51698658 h 174"/>
                <a:gd name="T54" fmla="*/ 52894895 w 381"/>
                <a:gd name="T55" fmla="*/ 42736971 h 174"/>
                <a:gd name="T56" fmla="*/ 0 w 381"/>
                <a:gd name="T57" fmla="*/ 42736971 h 1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1"/>
                <a:gd name="T88" fmla="*/ 0 h 174"/>
                <a:gd name="T89" fmla="*/ 381 w 381"/>
                <a:gd name="T90" fmla="*/ 174 h 1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1" h="174">
                  <a:moveTo>
                    <a:pt x="0" y="62"/>
                  </a:moveTo>
                  <a:lnTo>
                    <a:pt x="24" y="53"/>
                  </a:lnTo>
                  <a:lnTo>
                    <a:pt x="10" y="37"/>
                  </a:lnTo>
                  <a:lnTo>
                    <a:pt x="43" y="47"/>
                  </a:lnTo>
                  <a:lnTo>
                    <a:pt x="28" y="19"/>
                  </a:lnTo>
                  <a:lnTo>
                    <a:pt x="65" y="36"/>
                  </a:lnTo>
                  <a:lnTo>
                    <a:pt x="46" y="2"/>
                  </a:lnTo>
                  <a:lnTo>
                    <a:pt x="106" y="29"/>
                  </a:lnTo>
                  <a:lnTo>
                    <a:pt x="111" y="74"/>
                  </a:lnTo>
                  <a:lnTo>
                    <a:pt x="143" y="24"/>
                  </a:lnTo>
                  <a:lnTo>
                    <a:pt x="174" y="42"/>
                  </a:lnTo>
                  <a:lnTo>
                    <a:pt x="198" y="18"/>
                  </a:lnTo>
                  <a:lnTo>
                    <a:pt x="220" y="50"/>
                  </a:lnTo>
                  <a:lnTo>
                    <a:pt x="214" y="19"/>
                  </a:lnTo>
                  <a:lnTo>
                    <a:pt x="276" y="19"/>
                  </a:lnTo>
                  <a:lnTo>
                    <a:pt x="285" y="0"/>
                  </a:lnTo>
                  <a:lnTo>
                    <a:pt x="313" y="18"/>
                  </a:lnTo>
                  <a:lnTo>
                    <a:pt x="347" y="11"/>
                  </a:lnTo>
                  <a:lnTo>
                    <a:pt x="323" y="24"/>
                  </a:lnTo>
                  <a:lnTo>
                    <a:pt x="381" y="79"/>
                  </a:lnTo>
                  <a:lnTo>
                    <a:pt x="331" y="128"/>
                  </a:lnTo>
                  <a:lnTo>
                    <a:pt x="189" y="174"/>
                  </a:lnTo>
                  <a:lnTo>
                    <a:pt x="63" y="154"/>
                  </a:lnTo>
                  <a:lnTo>
                    <a:pt x="94" y="108"/>
                  </a:lnTo>
                  <a:lnTo>
                    <a:pt x="19" y="92"/>
                  </a:lnTo>
                  <a:lnTo>
                    <a:pt x="92" y="88"/>
                  </a:lnTo>
                  <a:lnTo>
                    <a:pt x="65" y="75"/>
                  </a:lnTo>
                  <a:lnTo>
                    <a:pt x="93" y="62"/>
                  </a:lnTo>
                  <a:lnTo>
                    <a:pt x="0" y="62"/>
                  </a:lnTo>
                  <a:close/>
                </a:path>
              </a:pathLst>
            </a:custGeom>
            <a:grpFill/>
            <a:ln w="3175" cap="rnd">
              <a:solidFill>
                <a:schemeClr val="bg1"/>
              </a:solidFill>
              <a:round/>
              <a:headEnd/>
              <a:tailEnd/>
            </a:ln>
          </p:spPr>
          <p:txBody>
            <a:bodyPr/>
            <a:lstStyle/>
            <a:p>
              <a:endParaRPr lang="en-US" dirty="0"/>
            </a:p>
          </p:txBody>
        </p:sp>
        <p:sp>
          <p:nvSpPr>
            <p:cNvPr id="87" name="Freeform 82"/>
            <p:cNvSpPr>
              <a:spLocks noChangeAspect="1"/>
            </p:cNvSpPr>
            <p:nvPr/>
          </p:nvSpPr>
          <p:spPr bwMode="gray">
            <a:xfrm>
              <a:off x="6228327" y="3394070"/>
              <a:ext cx="758825" cy="841373"/>
            </a:xfrm>
            <a:custGeom>
              <a:avLst/>
              <a:gdLst>
                <a:gd name="T0" fmla="*/ 0 w 1020"/>
                <a:gd name="T1" fmla="*/ 317460320 h 1015"/>
                <a:gd name="T2" fmla="*/ 16049893 w 1020"/>
                <a:gd name="T3" fmla="*/ 301655733 h 1015"/>
                <a:gd name="T4" fmla="*/ 59219596 w 1020"/>
                <a:gd name="T5" fmla="*/ 301655733 h 1015"/>
                <a:gd name="T6" fmla="*/ 29333050 w 1020"/>
                <a:gd name="T7" fmla="*/ 228818356 h 1015"/>
                <a:gd name="T8" fmla="*/ 46489934 w 1020"/>
                <a:gd name="T9" fmla="*/ 208891446 h 1015"/>
                <a:gd name="T10" fmla="*/ 72502753 w 1020"/>
                <a:gd name="T11" fmla="*/ 211640214 h 1015"/>
                <a:gd name="T12" fmla="*/ 128954869 w 1020"/>
                <a:gd name="T13" fmla="*/ 131931745 h 1015"/>
                <a:gd name="T14" fmla="*/ 125081142 w 1020"/>
                <a:gd name="T15" fmla="*/ 109943259 h 1015"/>
                <a:gd name="T16" fmla="*/ 140024043 w 1020"/>
                <a:gd name="T17" fmla="*/ 96887440 h 1015"/>
                <a:gd name="T18" fmla="*/ 115118960 w 1020"/>
                <a:gd name="T19" fmla="*/ 72837378 h 1015"/>
                <a:gd name="T20" fmla="*/ 114011968 w 1020"/>
                <a:gd name="T21" fmla="*/ 33669921 h 1015"/>
                <a:gd name="T22" fmla="*/ 168804341 w 1020"/>
                <a:gd name="T23" fmla="*/ 33669921 h 1015"/>
                <a:gd name="T24" fmla="*/ 185407730 w 1020"/>
                <a:gd name="T25" fmla="*/ 15117395 h 1015"/>
                <a:gd name="T26" fmla="*/ 215294275 w 1020"/>
                <a:gd name="T27" fmla="*/ 0 h 1015"/>
                <a:gd name="T28" fmla="*/ 236325631 w 1020"/>
                <a:gd name="T29" fmla="*/ 13743011 h 1015"/>
                <a:gd name="T30" fmla="*/ 209206565 w 1020"/>
                <a:gd name="T31" fmla="*/ 54284023 h 1015"/>
                <a:gd name="T32" fmla="*/ 221935482 w 1020"/>
                <a:gd name="T33" fmla="*/ 87266752 h 1015"/>
                <a:gd name="T34" fmla="*/ 200904126 w 1020"/>
                <a:gd name="T35" fmla="*/ 92077096 h 1015"/>
                <a:gd name="T36" fmla="*/ 210313556 w 1020"/>
                <a:gd name="T37" fmla="*/ 133306129 h 1015"/>
                <a:gd name="T38" fmla="*/ 250162284 w 1020"/>
                <a:gd name="T39" fmla="*/ 151171463 h 1015"/>
                <a:gd name="T40" fmla="*/ 231344168 w 1020"/>
                <a:gd name="T41" fmla="*/ 189651728 h 1015"/>
                <a:gd name="T42" fmla="*/ 282815565 w 1020"/>
                <a:gd name="T43" fmla="*/ 226070417 h 1015"/>
                <a:gd name="T44" fmla="*/ 382991625 w 1020"/>
                <a:gd name="T45" fmla="*/ 249433286 h 1015"/>
                <a:gd name="T46" fmla="*/ 385205608 w 1020"/>
                <a:gd name="T47" fmla="*/ 213014598 h 1015"/>
                <a:gd name="T48" fmla="*/ 397934526 w 1020"/>
                <a:gd name="T49" fmla="*/ 208891446 h 1015"/>
                <a:gd name="T50" fmla="*/ 400702005 w 1020"/>
                <a:gd name="T51" fmla="*/ 226757608 h 1015"/>
                <a:gd name="T52" fmla="*/ 407896707 w 1020"/>
                <a:gd name="T53" fmla="*/ 242561367 h 1015"/>
                <a:gd name="T54" fmla="*/ 458814609 w 1020"/>
                <a:gd name="T55" fmla="*/ 235690275 h 1015"/>
                <a:gd name="T56" fmla="*/ 455494378 w 1020"/>
                <a:gd name="T57" fmla="*/ 213701790 h 1015"/>
                <a:gd name="T58" fmla="*/ 537959312 w 1020"/>
                <a:gd name="T59" fmla="*/ 171098373 h 1015"/>
                <a:gd name="T60" fmla="*/ 544047023 w 1020"/>
                <a:gd name="T61" fmla="*/ 196522819 h 1015"/>
                <a:gd name="T62" fmla="*/ 564524883 w 1020"/>
                <a:gd name="T63" fmla="*/ 206142678 h 1015"/>
                <a:gd name="T64" fmla="*/ 556223189 w 1020"/>
                <a:gd name="T65" fmla="*/ 231567124 h 1015"/>
                <a:gd name="T66" fmla="*/ 522462172 w 1020"/>
                <a:gd name="T67" fmla="*/ 247371710 h 1015"/>
                <a:gd name="T68" fmla="*/ 472097766 w 1020"/>
                <a:gd name="T69" fmla="*/ 362811676 h 1015"/>
                <a:gd name="T70" fmla="*/ 462135584 w 1020"/>
                <a:gd name="T71" fmla="*/ 316773128 h 1015"/>
                <a:gd name="T72" fmla="*/ 453280394 w 1020"/>
                <a:gd name="T73" fmla="*/ 333951270 h 1015"/>
                <a:gd name="T74" fmla="*/ 441104229 w 1020"/>
                <a:gd name="T75" fmla="*/ 311275592 h 1015"/>
                <a:gd name="T76" fmla="*/ 463242576 w 1020"/>
                <a:gd name="T77" fmla="*/ 283103207 h 1015"/>
                <a:gd name="T78" fmla="*/ 420072873 w 1020"/>
                <a:gd name="T79" fmla="*/ 278980055 h 1015"/>
                <a:gd name="T80" fmla="*/ 392400311 w 1020"/>
                <a:gd name="T81" fmla="*/ 246684518 h 1015"/>
                <a:gd name="T82" fmla="*/ 383545120 w 1020"/>
                <a:gd name="T83" fmla="*/ 264549852 h 1015"/>
                <a:gd name="T84" fmla="*/ 393507302 w 1020"/>
                <a:gd name="T85" fmla="*/ 278980055 h 1015"/>
                <a:gd name="T86" fmla="*/ 380224145 w 1020"/>
                <a:gd name="T87" fmla="*/ 288599914 h 1015"/>
                <a:gd name="T88" fmla="*/ 392953807 w 1020"/>
                <a:gd name="T89" fmla="*/ 303717309 h 1015"/>
                <a:gd name="T90" fmla="*/ 400702005 w 1020"/>
                <a:gd name="T91" fmla="*/ 369682767 h 1015"/>
                <a:gd name="T92" fmla="*/ 383545120 w 1020"/>
                <a:gd name="T93" fmla="*/ 358688524 h 1015"/>
                <a:gd name="T94" fmla="*/ 350891095 w 1020"/>
                <a:gd name="T95" fmla="*/ 410911800 h 1015"/>
                <a:gd name="T96" fmla="*/ 234665143 w 1020"/>
                <a:gd name="T97" fmla="*/ 515357523 h 1015"/>
                <a:gd name="T98" fmla="*/ 226363449 w 1020"/>
                <a:gd name="T99" fmla="*/ 645227692 h 1015"/>
                <a:gd name="T100" fmla="*/ 177659531 w 1020"/>
                <a:gd name="T101" fmla="*/ 697450139 h 1015"/>
                <a:gd name="T102" fmla="*/ 134489828 w 1020"/>
                <a:gd name="T103" fmla="*/ 597127568 h 1015"/>
                <a:gd name="T104" fmla="*/ 116779448 w 1020"/>
                <a:gd name="T105" fmla="*/ 517419099 h 1015"/>
                <a:gd name="T106" fmla="*/ 101282307 w 1020"/>
                <a:gd name="T107" fmla="*/ 498865744 h 1015"/>
                <a:gd name="T108" fmla="*/ 89106142 w 1020"/>
                <a:gd name="T109" fmla="*/ 354566201 h 1015"/>
                <a:gd name="T110" fmla="*/ 79697455 w 1020"/>
                <a:gd name="T111" fmla="*/ 349068665 h 1015"/>
                <a:gd name="T112" fmla="*/ 73056249 w 1020"/>
                <a:gd name="T113" fmla="*/ 381364202 h 1015"/>
                <a:gd name="T114" fmla="*/ 45383687 w 1020"/>
                <a:gd name="T115" fmla="*/ 389610506 h 1015"/>
                <a:gd name="T116" fmla="*/ 17156884 w 1020"/>
                <a:gd name="T117" fmla="*/ 351817433 h 1015"/>
                <a:gd name="T118" fmla="*/ 44276695 w 1020"/>
                <a:gd name="T119" fmla="*/ 331889694 h 1015"/>
                <a:gd name="T120" fmla="*/ 17156884 w 1020"/>
                <a:gd name="T121" fmla="*/ 339448806 h 1015"/>
                <a:gd name="T122" fmla="*/ 0 w 1020"/>
                <a:gd name="T123" fmla="*/ 317460320 h 10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20"/>
                <a:gd name="T187" fmla="*/ 0 h 1015"/>
                <a:gd name="T188" fmla="*/ 1020 w 1020"/>
                <a:gd name="T189" fmla="*/ 1015 h 10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20" h="1015">
                  <a:moveTo>
                    <a:pt x="0" y="462"/>
                  </a:moveTo>
                  <a:lnTo>
                    <a:pt x="29" y="439"/>
                  </a:lnTo>
                  <a:lnTo>
                    <a:pt x="107" y="439"/>
                  </a:lnTo>
                  <a:lnTo>
                    <a:pt x="53" y="333"/>
                  </a:lnTo>
                  <a:lnTo>
                    <a:pt x="84" y="304"/>
                  </a:lnTo>
                  <a:lnTo>
                    <a:pt x="131" y="308"/>
                  </a:lnTo>
                  <a:lnTo>
                    <a:pt x="233" y="192"/>
                  </a:lnTo>
                  <a:lnTo>
                    <a:pt x="226" y="160"/>
                  </a:lnTo>
                  <a:lnTo>
                    <a:pt x="253" y="141"/>
                  </a:lnTo>
                  <a:lnTo>
                    <a:pt x="208" y="106"/>
                  </a:lnTo>
                  <a:lnTo>
                    <a:pt x="206" y="49"/>
                  </a:lnTo>
                  <a:lnTo>
                    <a:pt x="305" y="49"/>
                  </a:lnTo>
                  <a:lnTo>
                    <a:pt x="335" y="22"/>
                  </a:lnTo>
                  <a:lnTo>
                    <a:pt x="389" y="0"/>
                  </a:lnTo>
                  <a:lnTo>
                    <a:pt x="427" y="20"/>
                  </a:lnTo>
                  <a:lnTo>
                    <a:pt x="378" y="79"/>
                  </a:lnTo>
                  <a:lnTo>
                    <a:pt x="401" y="127"/>
                  </a:lnTo>
                  <a:lnTo>
                    <a:pt x="363" y="134"/>
                  </a:lnTo>
                  <a:lnTo>
                    <a:pt x="380" y="194"/>
                  </a:lnTo>
                  <a:lnTo>
                    <a:pt x="452" y="220"/>
                  </a:lnTo>
                  <a:lnTo>
                    <a:pt x="418" y="276"/>
                  </a:lnTo>
                  <a:lnTo>
                    <a:pt x="511" y="329"/>
                  </a:lnTo>
                  <a:lnTo>
                    <a:pt x="692" y="363"/>
                  </a:lnTo>
                  <a:lnTo>
                    <a:pt x="696" y="310"/>
                  </a:lnTo>
                  <a:lnTo>
                    <a:pt x="719" y="304"/>
                  </a:lnTo>
                  <a:lnTo>
                    <a:pt x="724" y="330"/>
                  </a:lnTo>
                  <a:lnTo>
                    <a:pt x="737" y="353"/>
                  </a:lnTo>
                  <a:lnTo>
                    <a:pt x="829" y="343"/>
                  </a:lnTo>
                  <a:lnTo>
                    <a:pt x="823" y="311"/>
                  </a:lnTo>
                  <a:lnTo>
                    <a:pt x="972" y="249"/>
                  </a:lnTo>
                  <a:lnTo>
                    <a:pt x="983" y="286"/>
                  </a:lnTo>
                  <a:lnTo>
                    <a:pt x="1020" y="300"/>
                  </a:lnTo>
                  <a:lnTo>
                    <a:pt x="1005" y="337"/>
                  </a:lnTo>
                  <a:lnTo>
                    <a:pt x="944" y="360"/>
                  </a:lnTo>
                  <a:lnTo>
                    <a:pt x="853" y="528"/>
                  </a:lnTo>
                  <a:lnTo>
                    <a:pt x="835" y="461"/>
                  </a:lnTo>
                  <a:lnTo>
                    <a:pt x="819" y="486"/>
                  </a:lnTo>
                  <a:lnTo>
                    <a:pt x="797" y="453"/>
                  </a:lnTo>
                  <a:lnTo>
                    <a:pt x="837" y="412"/>
                  </a:lnTo>
                  <a:lnTo>
                    <a:pt x="759" y="406"/>
                  </a:lnTo>
                  <a:lnTo>
                    <a:pt x="709" y="359"/>
                  </a:lnTo>
                  <a:lnTo>
                    <a:pt x="693" y="385"/>
                  </a:lnTo>
                  <a:lnTo>
                    <a:pt x="711" y="406"/>
                  </a:lnTo>
                  <a:lnTo>
                    <a:pt x="687" y="420"/>
                  </a:lnTo>
                  <a:lnTo>
                    <a:pt x="710" y="442"/>
                  </a:lnTo>
                  <a:lnTo>
                    <a:pt x="724" y="538"/>
                  </a:lnTo>
                  <a:lnTo>
                    <a:pt x="693" y="522"/>
                  </a:lnTo>
                  <a:lnTo>
                    <a:pt x="634" y="598"/>
                  </a:lnTo>
                  <a:lnTo>
                    <a:pt x="424" y="750"/>
                  </a:lnTo>
                  <a:lnTo>
                    <a:pt x="409" y="939"/>
                  </a:lnTo>
                  <a:lnTo>
                    <a:pt x="321" y="1015"/>
                  </a:lnTo>
                  <a:lnTo>
                    <a:pt x="243" y="869"/>
                  </a:lnTo>
                  <a:lnTo>
                    <a:pt x="211" y="753"/>
                  </a:lnTo>
                  <a:lnTo>
                    <a:pt x="183" y="726"/>
                  </a:lnTo>
                  <a:lnTo>
                    <a:pt x="161" y="516"/>
                  </a:lnTo>
                  <a:lnTo>
                    <a:pt x="144" y="508"/>
                  </a:lnTo>
                  <a:lnTo>
                    <a:pt x="132" y="555"/>
                  </a:lnTo>
                  <a:lnTo>
                    <a:pt x="82" y="567"/>
                  </a:lnTo>
                  <a:lnTo>
                    <a:pt x="31" y="512"/>
                  </a:lnTo>
                  <a:lnTo>
                    <a:pt x="80" y="483"/>
                  </a:lnTo>
                  <a:lnTo>
                    <a:pt x="31" y="494"/>
                  </a:lnTo>
                  <a:lnTo>
                    <a:pt x="0" y="462"/>
                  </a:lnTo>
                  <a:close/>
                </a:path>
              </a:pathLst>
            </a:custGeom>
            <a:grpFill/>
            <a:ln w="3175" cap="rnd">
              <a:solidFill>
                <a:schemeClr val="bg1"/>
              </a:solidFill>
              <a:round/>
              <a:headEnd/>
              <a:tailEnd/>
            </a:ln>
          </p:spPr>
          <p:txBody>
            <a:bodyPr/>
            <a:lstStyle/>
            <a:p>
              <a:endParaRPr lang="en-US" dirty="0"/>
            </a:p>
          </p:txBody>
        </p:sp>
        <p:sp>
          <p:nvSpPr>
            <p:cNvPr id="88" name="Freeform 83"/>
            <p:cNvSpPr>
              <a:spLocks noChangeAspect="1"/>
            </p:cNvSpPr>
            <p:nvPr/>
          </p:nvSpPr>
          <p:spPr bwMode="gray">
            <a:xfrm>
              <a:off x="6933178" y="4306884"/>
              <a:ext cx="282574" cy="328611"/>
            </a:xfrm>
            <a:custGeom>
              <a:avLst/>
              <a:gdLst>
                <a:gd name="T0" fmla="*/ 0 w 377"/>
                <a:gd name="T1" fmla="*/ 0 h 394"/>
                <a:gd name="T2" fmla="*/ 46629372 w 377"/>
                <a:gd name="T3" fmla="*/ 11130272 h 394"/>
                <a:gd name="T4" fmla="*/ 105619339 w 377"/>
                <a:gd name="T5" fmla="*/ 82779364 h 394"/>
                <a:gd name="T6" fmla="*/ 153934418 w 377"/>
                <a:gd name="T7" fmla="*/ 109212614 h 394"/>
                <a:gd name="T8" fmla="*/ 148315897 w 377"/>
                <a:gd name="T9" fmla="*/ 128690798 h 394"/>
                <a:gd name="T10" fmla="*/ 165732111 w 377"/>
                <a:gd name="T11" fmla="*/ 127298784 h 394"/>
                <a:gd name="T12" fmla="*/ 162922851 w 377"/>
                <a:gd name="T13" fmla="*/ 153732867 h 394"/>
                <a:gd name="T14" fmla="*/ 211800081 w 377"/>
                <a:gd name="T15" fmla="*/ 204513430 h 394"/>
                <a:gd name="T16" fmla="*/ 206182310 w 377"/>
                <a:gd name="T17" fmla="*/ 273380163 h 394"/>
                <a:gd name="T18" fmla="*/ 185395434 w 377"/>
                <a:gd name="T19" fmla="*/ 274075753 h 394"/>
                <a:gd name="T20" fmla="*/ 142136724 w 377"/>
                <a:gd name="T21" fmla="*/ 234425462 h 394"/>
                <a:gd name="T22" fmla="*/ 72472617 w 377"/>
                <a:gd name="T23" fmla="*/ 96691996 h 394"/>
                <a:gd name="T24" fmla="*/ 0 w 377"/>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7"/>
                <a:gd name="T40" fmla="*/ 0 h 394"/>
                <a:gd name="T41" fmla="*/ 377 w 377"/>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7" h="394">
                  <a:moveTo>
                    <a:pt x="0" y="0"/>
                  </a:moveTo>
                  <a:lnTo>
                    <a:pt x="83" y="16"/>
                  </a:lnTo>
                  <a:lnTo>
                    <a:pt x="188" y="119"/>
                  </a:lnTo>
                  <a:lnTo>
                    <a:pt x="274" y="157"/>
                  </a:lnTo>
                  <a:lnTo>
                    <a:pt x="264" y="185"/>
                  </a:lnTo>
                  <a:lnTo>
                    <a:pt x="295" y="183"/>
                  </a:lnTo>
                  <a:lnTo>
                    <a:pt x="290" y="221"/>
                  </a:lnTo>
                  <a:lnTo>
                    <a:pt x="377" y="294"/>
                  </a:lnTo>
                  <a:lnTo>
                    <a:pt x="367" y="393"/>
                  </a:lnTo>
                  <a:lnTo>
                    <a:pt x="330" y="394"/>
                  </a:lnTo>
                  <a:lnTo>
                    <a:pt x="253" y="337"/>
                  </a:lnTo>
                  <a:lnTo>
                    <a:pt x="129" y="139"/>
                  </a:lnTo>
                  <a:lnTo>
                    <a:pt x="0" y="0"/>
                  </a:lnTo>
                  <a:close/>
                </a:path>
              </a:pathLst>
            </a:custGeom>
            <a:grpFill/>
            <a:ln w="3175" cap="rnd">
              <a:solidFill>
                <a:schemeClr val="bg1"/>
              </a:solidFill>
              <a:round/>
              <a:headEnd/>
              <a:tailEnd/>
            </a:ln>
          </p:spPr>
          <p:txBody>
            <a:bodyPr/>
            <a:lstStyle/>
            <a:p>
              <a:endParaRPr lang="en-US" dirty="0"/>
            </a:p>
          </p:txBody>
        </p:sp>
        <p:sp>
          <p:nvSpPr>
            <p:cNvPr id="89" name="Freeform 84"/>
            <p:cNvSpPr>
              <a:spLocks noChangeAspect="1"/>
            </p:cNvSpPr>
            <p:nvPr/>
          </p:nvSpPr>
          <p:spPr bwMode="gray">
            <a:xfrm>
              <a:off x="7196700" y="4638669"/>
              <a:ext cx="236538" cy="80964"/>
            </a:xfrm>
            <a:custGeom>
              <a:avLst/>
              <a:gdLst>
                <a:gd name="T0" fmla="*/ 0 w 315"/>
                <a:gd name="T1" fmla="*/ 18726987 h 99"/>
                <a:gd name="T2" fmla="*/ 11841117 w 315"/>
                <a:gd name="T3" fmla="*/ 0 h 99"/>
                <a:gd name="T4" fmla="*/ 136455567 w 315"/>
                <a:gd name="T5" fmla="*/ 20733070 h 99"/>
                <a:gd name="T6" fmla="*/ 148861370 w 315"/>
                <a:gd name="T7" fmla="*/ 37453157 h 99"/>
                <a:gd name="T8" fmla="*/ 174235407 w 315"/>
                <a:gd name="T9" fmla="*/ 43473042 h 99"/>
                <a:gd name="T10" fmla="*/ 177618261 w 315"/>
                <a:gd name="T11" fmla="*/ 66212196 h 99"/>
                <a:gd name="T12" fmla="*/ 31012629 w 315"/>
                <a:gd name="T13" fmla="*/ 34109139 h 99"/>
                <a:gd name="T14" fmla="*/ 0 w 315"/>
                <a:gd name="T15" fmla="*/ 18726987 h 99"/>
                <a:gd name="T16" fmla="*/ 0 60000 65536"/>
                <a:gd name="T17" fmla="*/ 0 60000 65536"/>
                <a:gd name="T18" fmla="*/ 0 60000 65536"/>
                <a:gd name="T19" fmla="*/ 0 60000 65536"/>
                <a:gd name="T20" fmla="*/ 0 60000 65536"/>
                <a:gd name="T21" fmla="*/ 0 60000 65536"/>
                <a:gd name="T22" fmla="*/ 0 60000 65536"/>
                <a:gd name="T23" fmla="*/ 0 60000 65536"/>
                <a:gd name="T24" fmla="*/ 0 w 315"/>
                <a:gd name="T25" fmla="*/ 0 h 99"/>
                <a:gd name="T26" fmla="*/ 315 w 315"/>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5" h="99">
                  <a:moveTo>
                    <a:pt x="0" y="28"/>
                  </a:moveTo>
                  <a:lnTo>
                    <a:pt x="21" y="0"/>
                  </a:lnTo>
                  <a:lnTo>
                    <a:pt x="242" y="31"/>
                  </a:lnTo>
                  <a:lnTo>
                    <a:pt x="264" y="56"/>
                  </a:lnTo>
                  <a:lnTo>
                    <a:pt x="309" y="65"/>
                  </a:lnTo>
                  <a:lnTo>
                    <a:pt x="315" y="99"/>
                  </a:lnTo>
                  <a:lnTo>
                    <a:pt x="55" y="51"/>
                  </a:lnTo>
                  <a:lnTo>
                    <a:pt x="0" y="28"/>
                  </a:lnTo>
                  <a:close/>
                </a:path>
              </a:pathLst>
            </a:custGeom>
            <a:grpFill/>
            <a:ln w="3175" cap="rnd">
              <a:solidFill>
                <a:schemeClr val="bg1"/>
              </a:solidFill>
              <a:round/>
              <a:headEnd/>
              <a:tailEnd/>
            </a:ln>
          </p:spPr>
          <p:txBody>
            <a:bodyPr/>
            <a:lstStyle/>
            <a:p>
              <a:endParaRPr lang="en-US" dirty="0"/>
            </a:p>
          </p:txBody>
        </p:sp>
        <p:sp>
          <p:nvSpPr>
            <p:cNvPr id="90" name="Freeform 85"/>
            <p:cNvSpPr>
              <a:spLocks noChangeAspect="1"/>
            </p:cNvSpPr>
            <p:nvPr/>
          </p:nvSpPr>
          <p:spPr bwMode="gray">
            <a:xfrm>
              <a:off x="7293539" y="4343395"/>
              <a:ext cx="255587" cy="242887"/>
            </a:xfrm>
            <a:custGeom>
              <a:avLst/>
              <a:gdLst>
                <a:gd name="T0" fmla="*/ 0 w 342"/>
                <a:gd name="T1" fmla="*/ 91263288 h 291"/>
                <a:gd name="T2" fmla="*/ 12845913 w 342"/>
                <a:gd name="T3" fmla="*/ 64790165 h 291"/>
                <a:gd name="T4" fmla="*/ 28483863 w 342"/>
                <a:gd name="T5" fmla="*/ 80813261 h 291"/>
                <a:gd name="T6" fmla="*/ 87127109 w 342"/>
                <a:gd name="T7" fmla="*/ 74543245 h 291"/>
                <a:gd name="T8" fmla="*/ 106116102 w 342"/>
                <a:gd name="T9" fmla="*/ 66183224 h 291"/>
                <a:gd name="T10" fmla="*/ 131807927 w 342"/>
                <a:gd name="T11" fmla="*/ 0 h 291"/>
                <a:gd name="T12" fmla="*/ 165318354 w 342"/>
                <a:gd name="T13" fmla="*/ 2090005 h 291"/>
                <a:gd name="T14" fmla="*/ 158057263 w 342"/>
                <a:gd name="T15" fmla="*/ 19506995 h 291"/>
                <a:gd name="T16" fmla="*/ 191009432 w 342"/>
                <a:gd name="T17" fmla="*/ 80813261 h 291"/>
                <a:gd name="T18" fmla="*/ 172578697 w 342"/>
                <a:gd name="T19" fmla="*/ 76633251 h 291"/>
                <a:gd name="T20" fmla="*/ 139626529 w 342"/>
                <a:gd name="T21" fmla="*/ 145603427 h 291"/>
                <a:gd name="T22" fmla="*/ 135158970 w 342"/>
                <a:gd name="T23" fmla="*/ 189493539 h 291"/>
                <a:gd name="T24" fmla="*/ 113935451 w 342"/>
                <a:gd name="T25" fmla="*/ 202730517 h 291"/>
                <a:gd name="T26" fmla="*/ 77632239 w 342"/>
                <a:gd name="T27" fmla="*/ 176953507 h 291"/>
                <a:gd name="T28" fmla="*/ 55850462 w 342"/>
                <a:gd name="T29" fmla="*/ 188797427 h 291"/>
                <a:gd name="T30" fmla="*/ 53058425 w 342"/>
                <a:gd name="T31" fmla="*/ 167897373 h 291"/>
                <a:gd name="T32" fmla="*/ 22899041 w 342"/>
                <a:gd name="T33" fmla="*/ 172077384 h 291"/>
                <a:gd name="T34" fmla="*/ 0 w 342"/>
                <a:gd name="T35" fmla="*/ 91263288 h 29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
                <a:gd name="T55" fmla="*/ 0 h 291"/>
                <a:gd name="T56" fmla="*/ 342 w 342"/>
                <a:gd name="T57" fmla="*/ 291 h 29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 h="291">
                  <a:moveTo>
                    <a:pt x="0" y="131"/>
                  </a:moveTo>
                  <a:lnTo>
                    <a:pt x="23" y="93"/>
                  </a:lnTo>
                  <a:lnTo>
                    <a:pt x="51" y="116"/>
                  </a:lnTo>
                  <a:lnTo>
                    <a:pt x="156" y="107"/>
                  </a:lnTo>
                  <a:lnTo>
                    <a:pt x="190" y="95"/>
                  </a:lnTo>
                  <a:lnTo>
                    <a:pt x="236" y="0"/>
                  </a:lnTo>
                  <a:lnTo>
                    <a:pt x="296" y="3"/>
                  </a:lnTo>
                  <a:lnTo>
                    <a:pt x="283" y="28"/>
                  </a:lnTo>
                  <a:lnTo>
                    <a:pt x="342" y="116"/>
                  </a:lnTo>
                  <a:lnTo>
                    <a:pt x="309" y="110"/>
                  </a:lnTo>
                  <a:lnTo>
                    <a:pt x="250" y="209"/>
                  </a:lnTo>
                  <a:lnTo>
                    <a:pt x="242" y="272"/>
                  </a:lnTo>
                  <a:lnTo>
                    <a:pt x="204" y="291"/>
                  </a:lnTo>
                  <a:lnTo>
                    <a:pt x="139" y="254"/>
                  </a:lnTo>
                  <a:lnTo>
                    <a:pt x="100" y="271"/>
                  </a:lnTo>
                  <a:lnTo>
                    <a:pt x="95" y="241"/>
                  </a:lnTo>
                  <a:lnTo>
                    <a:pt x="41" y="247"/>
                  </a:lnTo>
                  <a:lnTo>
                    <a:pt x="0" y="131"/>
                  </a:lnTo>
                  <a:close/>
                </a:path>
              </a:pathLst>
            </a:custGeom>
            <a:grpFill/>
            <a:ln w="3175" cap="rnd">
              <a:solidFill>
                <a:schemeClr val="bg1"/>
              </a:solidFill>
              <a:round/>
              <a:headEnd/>
              <a:tailEnd/>
            </a:ln>
          </p:spPr>
          <p:txBody>
            <a:bodyPr/>
            <a:lstStyle/>
            <a:p>
              <a:endParaRPr lang="en-US" dirty="0"/>
            </a:p>
          </p:txBody>
        </p:sp>
        <p:sp>
          <p:nvSpPr>
            <p:cNvPr id="91" name="Freeform 86"/>
            <p:cNvSpPr>
              <a:spLocks noChangeAspect="1"/>
            </p:cNvSpPr>
            <p:nvPr/>
          </p:nvSpPr>
          <p:spPr bwMode="gray">
            <a:xfrm>
              <a:off x="7493562" y="4711696"/>
              <a:ext cx="63499" cy="15876"/>
            </a:xfrm>
            <a:custGeom>
              <a:avLst/>
              <a:gdLst>
                <a:gd name="T0" fmla="*/ 0 w 84"/>
                <a:gd name="T1" fmla="*/ 2286000 h 21"/>
                <a:gd name="T2" fmla="*/ 5143500 w 84"/>
                <a:gd name="T3" fmla="*/ 12000744 h 21"/>
                <a:gd name="T4" fmla="*/ 48002976 w 84"/>
                <a:gd name="T5" fmla="*/ 3429000 h 21"/>
                <a:gd name="T6" fmla="*/ 15429744 w 84"/>
                <a:gd name="T7" fmla="*/ 0 h 21"/>
                <a:gd name="T8" fmla="*/ 0 w 84"/>
                <a:gd name="T9" fmla="*/ 2286000 h 21"/>
                <a:gd name="T10" fmla="*/ 0 60000 65536"/>
                <a:gd name="T11" fmla="*/ 0 60000 65536"/>
                <a:gd name="T12" fmla="*/ 0 60000 65536"/>
                <a:gd name="T13" fmla="*/ 0 60000 65536"/>
                <a:gd name="T14" fmla="*/ 0 60000 65536"/>
                <a:gd name="T15" fmla="*/ 0 w 84"/>
                <a:gd name="T16" fmla="*/ 0 h 21"/>
                <a:gd name="T17" fmla="*/ 84 w 84"/>
                <a:gd name="T18" fmla="*/ 21 h 21"/>
              </a:gdLst>
              <a:ahLst/>
              <a:cxnLst>
                <a:cxn ang="T10">
                  <a:pos x="T0" y="T1"/>
                </a:cxn>
                <a:cxn ang="T11">
                  <a:pos x="T2" y="T3"/>
                </a:cxn>
                <a:cxn ang="T12">
                  <a:pos x="T4" y="T5"/>
                </a:cxn>
                <a:cxn ang="T13">
                  <a:pos x="T6" y="T7"/>
                </a:cxn>
                <a:cxn ang="T14">
                  <a:pos x="T8" y="T9"/>
                </a:cxn>
              </a:cxnLst>
              <a:rect l="T15" t="T16" r="T17" b="T18"/>
              <a:pathLst>
                <a:path w="84" h="21">
                  <a:moveTo>
                    <a:pt x="0" y="4"/>
                  </a:moveTo>
                  <a:lnTo>
                    <a:pt x="9" y="21"/>
                  </a:lnTo>
                  <a:lnTo>
                    <a:pt x="84" y="6"/>
                  </a:lnTo>
                  <a:lnTo>
                    <a:pt x="27" y="0"/>
                  </a:lnTo>
                  <a:lnTo>
                    <a:pt x="0" y="4"/>
                  </a:lnTo>
                  <a:close/>
                </a:path>
              </a:pathLst>
            </a:custGeom>
            <a:grpFill/>
            <a:ln w="3175" cap="rnd">
              <a:solidFill>
                <a:schemeClr val="bg1"/>
              </a:solidFill>
              <a:round/>
              <a:headEnd/>
              <a:tailEnd/>
            </a:ln>
          </p:spPr>
          <p:txBody>
            <a:bodyPr/>
            <a:lstStyle/>
            <a:p>
              <a:endParaRPr lang="en-US" dirty="0"/>
            </a:p>
          </p:txBody>
        </p:sp>
        <p:sp>
          <p:nvSpPr>
            <p:cNvPr id="92" name="Freeform 87"/>
            <p:cNvSpPr>
              <a:spLocks noChangeAspect="1"/>
            </p:cNvSpPr>
            <p:nvPr/>
          </p:nvSpPr>
          <p:spPr bwMode="gray">
            <a:xfrm>
              <a:off x="7549126" y="4416418"/>
              <a:ext cx="158751" cy="211138"/>
            </a:xfrm>
            <a:custGeom>
              <a:avLst/>
              <a:gdLst>
                <a:gd name="T0" fmla="*/ 0 w 214"/>
                <a:gd name="T1" fmla="*/ 104337916 h 254"/>
                <a:gd name="T2" fmla="*/ 14857961 w 214"/>
                <a:gd name="T3" fmla="*/ 136814099 h 254"/>
                <a:gd name="T4" fmla="*/ 9905555 w 214"/>
                <a:gd name="T5" fmla="*/ 168598681 h 254"/>
                <a:gd name="T6" fmla="*/ 29166232 w 214"/>
                <a:gd name="T7" fmla="*/ 175508878 h 254"/>
                <a:gd name="T8" fmla="*/ 27514936 w 214"/>
                <a:gd name="T9" fmla="*/ 110556512 h 254"/>
                <a:gd name="T10" fmla="*/ 39621478 w 214"/>
                <a:gd name="T11" fmla="*/ 104337916 h 254"/>
                <a:gd name="T12" fmla="*/ 41823207 w 214"/>
                <a:gd name="T13" fmla="*/ 129213131 h 254"/>
                <a:gd name="T14" fmla="*/ 52278452 w 214"/>
                <a:gd name="T15" fmla="*/ 157543029 h 254"/>
                <a:gd name="T16" fmla="*/ 73189685 w 214"/>
                <a:gd name="T17" fmla="*/ 145105837 h 254"/>
                <a:gd name="T18" fmla="*/ 47876478 w 214"/>
                <a:gd name="T19" fmla="*/ 84299756 h 254"/>
                <a:gd name="T20" fmla="*/ 86947523 w 214"/>
                <a:gd name="T21" fmla="*/ 58042169 h 254"/>
                <a:gd name="T22" fmla="*/ 34118639 w 214"/>
                <a:gd name="T23" fmla="*/ 74625645 h 254"/>
                <a:gd name="T24" fmla="*/ 26414071 w 214"/>
                <a:gd name="T25" fmla="*/ 35930866 h 254"/>
                <a:gd name="T26" fmla="*/ 103456782 w 214"/>
                <a:gd name="T27" fmla="*/ 31785413 h 254"/>
                <a:gd name="T28" fmla="*/ 117764311 w 214"/>
                <a:gd name="T29" fmla="*/ 0 h 254"/>
                <a:gd name="T30" fmla="*/ 94651349 w 214"/>
                <a:gd name="T31" fmla="*/ 20038160 h 254"/>
                <a:gd name="T32" fmla="*/ 39621478 w 214"/>
                <a:gd name="T33" fmla="*/ 9674110 h 254"/>
                <a:gd name="T34" fmla="*/ 20911232 w 214"/>
                <a:gd name="T35" fmla="*/ 24184445 h 254"/>
                <a:gd name="T36" fmla="*/ 0 w 214"/>
                <a:gd name="T37" fmla="*/ 104337916 h 2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4"/>
                <a:gd name="T58" fmla="*/ 0 h 254"/>
                <a:gd name="T59" fmla="*/ 214 w 214"/>
                <a:gd name="T60" fmla="*/ 254 h 2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4" h="254">
                  <a:moveTo>
                    <a:pt x="0" y="151"/>
                  </a:moveTo>
                  <a:lnTo>
                    <a:pt x="27" y="198"/>
                  </a:lnTo>
                  <a:lnTo>
                    <a:pt x="18" y="244"/>
                  </a:lnTo>
                  <a:lnTo>
                    <a:pt x="53" y="254"/>
                  </a:lnTo>
                  <a:lnTo>
                    <a:pt x="50" y="160"/>
                  </a:lnTo>
                  <a:lnTo>
                    <a:pt x="72" y="151"/>
                  </a:lnTo>
                  <a:lnTo>
                    <a:pt x="76" y="187"/>
                  </a:lnTo>
                  <a:lnTo>
                    <a:pt x="95" y="228"/>
                  </a:lnTo>
                  <a:lnTo>
                    <a:pt x="133" y="210"/>
                  </a:lnTo>
                  <a:lnTo>
                    <a:pt x="87" y="122"/>
                  </a:lnTo>
                  <a:lnTo>
                    <a:pt x="158" y="84"/>
                  </a:lnTo>
                  <a:lnTo>
                    <a:pt x="62" y="108"/>
                  </a:lnTo>
                  <a:lnTo>
                    <a:pt x="48" y="52"/>
                  </a:lnTo>
                  <a:lnTo>
                    <a:pt x="188" y="46"/>
                  </a:lnTo>
                  <a:lnTo>
                    <a:pt x="214" y="0"/>
                  </a:lnTo>
                  <a:lnTo>
                    <a:pt x="172" y="29"/>
                  </a:lnTo>
                  <a:lnTo>
                    <a:pt x="72" y="14"/>
                  </a:lnTo>
                  <a:lnTo>
                    <a:pt x="38" y="35"/>
                  </a:lnTo>
                  <a:lnTo>
                    <a:pt x="0" y="151"/>
                  </a:lnTo>
                  <a:close/>
                </a:path>
              </a:pathLst>
            </a:custGeom>
            <a:grpFill/>
            <a:ln w="3175" cap="rnd">
              <a:solidFill>
                <a:schemeClr val="bg1"/>
              </a:solidFill>
              <a:round/>
              <a:headEnd/>
              <a:tailEnd/>
            </a:ln>
          </p:spPr>
          <p:txBody>
            <a:bodyPr/>
            <a:lstStyle/>
            <a:p>
              <a:endParaRPr lang="en-US" dirty="0"/>
            </a:p>
          </p:txBody>
        </p:sp>
        <p:sp>
          <p:nvSpPr>
            <p:cNvPr id="93" name="Freeform 88"/>
            <p:cNvSpPr>
              <a:spLocks noChangeAspect="1"/>
            </p:cNvSpPr>
            <p:nvPr/>
          </p:nvSpPr>
          <p:spPr bwMode="gray">
            <a:xfrm>
              <a:off x="7672951" y="4711696"/>
              <a:ext cx="90486" cy="52387"/>
            </a:xfrm>
            <a:custGeom>
              <a:avLst/>
              <a:gdLst>
                <a:gd name="T0" fmla="*/ 0 w 120"/>
                <a:gd name="T1" fmla="*/ 24684420 h 65"/>
                <a:gd name="T2" fmla="*/ 2842800 w 120"/>
                <a:gd name="T3" fmla="*/ 42223116 h 65"/>
                <a:gd name="T4" fmla="*/ 68232476 w 120"/>
                <a:gd name="T5" fmla="*/ 0 h 65"/>
                <a:gd name="T6" fmla="*/ 19332548 w 120"/>
                <a:gd name="T7" fmla="*/ 12991418 h 65"/>
                <a:gd name="T8" fmla="*/ 0 w 120"/>
                <a:gd name="T9" fmla="*/ 24684420 h 65"/>
                <a:gd name="T10" fmla="*/ 0 60000 65536"/>
                <a:gd name="T11" fmla="*/ 0 60000 65536"/>
                <a:gd name="T12" fmla="*/ 0 60000 65536"/>
                <a:gd name="T13" fmla="*/ 0 60000 65536"/>
                <a:gd name="T14" fmla="*/ 0 60000 65536"/>
                <a:gd name="T15" fmla="*/ 0 w 120"/>
                <a:gd name="T16" fmla="*/ 0 h 65"/>
                <a:gd name="T17" fmla="*/ 120 w 120"/>
                <a:gd name="T18" fmla="*/ 65 h 65"/>
              </a:gdLst>
              <a:ahLst/>
              <a:cxnLst>
                <a:cxn ang="T10">
                  <a:pos x="T0" y="T1"/>
                </a:cxn>
                <a:cxn ang="T11">
                  <a:pos x="T2" y="T3"/>
                </a:cxn>
                <a:cxn ang="T12">
                  <a:pos x="T4" y="T5"/>
                </a:cxn>
                <a:cxn ang="T13">
                  <a:pos x="T6" y="T7"/>
                </a:cxn>
                <a:cxn ang="T14">
                  <a:pos x="T8" y="T9"/>
                </a:cxn>
              </a:cxnLst>
              <a:rect l="T15" t="T16" r="T17" b="T18"/>
              <a:pathLst>
                <a:path w="120" h="65">
                  <a:moveTo>
                    <a:pt x="0" y="38"/>
                  </a:moveTo>
                  <a:lnTo>
                    <a:pt x="5" y="65"/>
                  </a:lnTo>
                  <a:lnTo>
                    <a:pt x="120" y="0"/>
                  </a:lnTo>
                  <a:lnTo>
                    <a:pt x="34" y="20"/>
                  </a:lnTo>
                  <a:lnTo>
                    <a:pt x="0" y="38"/>
                  </a:lnTo>
                  <a:close/>
                </a:path>
              </a:pathLst>
            </a:custGeom>
            <a:grpFill/>
            <a:ln w="3175" cap="rnd">
              <a:solidFill>
                <a:schemeClr val="bg1"/>
              </a:solidFill>
              <a:round/>
              <a:headEnd/>
              <a:tailEnd/>
            </a:ln>
          </p:spPr>
          <p:txBody>
            <a:bodyPr/>
            <a:lstStyle/>
            <a:p>
              <a:endParaRPr lang="en-US" dirty="0"/>
            </a:p>
          </p:txBody>
        </p:sp>
        <p:sp>
          <p:nvSpPr>
            <p:cNvPr id="94" name="Freeform 89"/>
            <p:cNvSpPr>
              <a:spLocks noChangeAspect="1"/>
            </p:cNvSpPr>
            <p:nvPr/>
          </p:nvSpPr>
          <p:spPr bwMode="gray">
            <a:xfrm>
              <a:off x="7769787" y="4406895"/>
              <a:ext cx="26987" cy="84139"/>
            </a:xfrm>
            <a:custGeom>
              <a:avLst/>
              <a:gdLst>
                <a:gd name="T0" fmla="*/ 0 w 40"/>
                <a:gd name="T1" fmla="*/ 24217182 h 104"/>
                <a:gd name="T2" fmla="*/ 4096778 w 40"/>
                <a:gd name="T3" fmla="*/ 54324832 h 104"/>
                <a:gd name="T4" fmla="*/ 14566773 w 40"/>
                <a:gd name="T5" fmla="*/ 68069260 h 104"/>
                <a:gd name="T6" fmla="*/ 7738809 w 40"/>
                <a:gd name="T7" fmla="*/ 39270602 h 104"/>
                <a:gd name="T8" fmla="*/ 18208804 w 40"/>
                <a:gd name="T9" fmla="*/ 35998120 h 104"/>
                <a:gd name="T10" fmla="*/ 17298633 w 40"/>
                <a:gd name="T11" fmla="*/ 14398924 h 104"/>
                <a:gd name="T12" fmla="*/ 4096778 w 40"/>
                <a:gd name="T13" fmla="*/ 28144161 h 104"/>
                <a:gd name="T14" fmla="*/ 9559824 w 40"/>
                <a:gd name="T15" fmla="*/ 0 h 104"/>
                <a:gd name="T16" fmla="*/ 0 w 40"/>
                <a:gd name="T17" fmla="*/ 24217182 h 1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04"/>
                <a:gd name="T29" fmla="*/ 40 w 40"/>
                <a:gd name="T30" fmla="*/ 104 h 1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04">
                  <a:moveTo>
                    <a:pt x="0" y="37"/>
                  </a:moveTo>
                  <a:lnTo>
                    <a:pt x="9" y="83"/>
                  </a:lnTo>
                  <a:lnTo>
                    <a:pt x="32" y="104"/>
                  </a:lnTo>
                  <a:lnTo>
                    <a:pt x="17" y="60"/>
                  </a:lnTo>
                  <a:lnTo>
                    <a:pt x="40" y="55"/>
                  </a:lnTo>
                  <a:lnTo>
                    <a:pt x="38" y="22"/>
                  </a:lnTo>
                  <a:lnTo>
                    <a:pt x="9" y="43"/>
                  </a:lnTo>
                  <a:lnTo>
                    <a:pt x="21" y="0"/>
                  </a:lnTo>
                  <a:lnTo>
                    <a:pt x="0" y="37"/>
                  </a:lnTo>
                  <a:close/>
                </a:path>
              </a:pathLst>
            </a:custGeom>
            <a:grpFill/>
            <a:ln w="3175" cap="rnd">
              <a:solidFill>
                <a:schemeClr val="bg1"/>
              </a:solidFill>
              <a:round/>
              <a:headEnd/>
              <a:tailEnd/>
            </a:ln>
          </p:spPr>
          <p:txBody>
            <a:bodyPr/>
            <a:lstStyle/>
            <a:p>
              <a:endParaRPr lang="en-US" dirty="0"/>
            </a:p>
          </p:txBody>
        </p:sp>
        <p:sp>
          <p:nvSpPr>
            <p:cNvPr id="95" name="Freeform 90"/>
            <p:cNvSpPr>
              <a:spLocks noChangeAspect="1"/>
            </p:cNvSpPr>
            <p:nvPr/>
          </p:nvSpPr>
          <p:spPr bwMode="gray">
            <a:xfrm>
              <a:off x="7780900" y="4546596"/>
              <a:ext cx="73026" cy="26988"/>
            </a:xfrm>
            <a:custGeom>
              <a:avLst/>
              <a:gdLst>
                <a:gd name="T0" fmla="*/ 0 w 99"/>
                <a:gd name="T1" fmla="*/ 8695043 h 33"/>
                <a:gd name="T2" fmla="*/ 29924760 w 99"/>
                <a:gd name="T3" fmla="*/ 0 h 33"/>
                <a:gd name="T4" fmla="*/ 53865158 w 99"/>
                <a:gd name="T5" fmla="*/ 22071277 h 33"/>
                <a:gd name="T6" fmla="*/ 0 w 99"/>
                <a:gd name="T7" fmla="*/ 8695043 h 33"/>
                <a:gd name="T8" fmla="*/ 0 60000 65536"/>
                <a:gd name="T9" fmla="*/ 0 60000 65536"/>
                <a:gd name="T10" fmla="*/ 0 60000 65536"/>
                <a:gd name="T11" fmla="*/ 0 60000 65536"/>
                <a:gd name="T12" fmla="*/ 0 w 99"/>
                <a:gd name="T13" fmla="*/ 0 h 33"/>
                <a:gd name="T14" fmla="*/ 99 w 99"/>
                <a:gd name="T15" fmla="*/ 33 h 33"/>
              </a:gdLst>
              <a:ahLst/>
              <a:cxnLst>
                <a:cxn ang="T8">
                  <a:pos x="T0" y="T1"/>
                </a:cxn>
                <a:cxn ang="T9">
                  <a:pos x="T2" y="T3"/>
                </a:cxn>
                <a:cxn ang="T10">
                  <a:pos x="T4" y="T5"/>
                </a:cxn>
                <a:cxn ang="T11">
                  <a:pos x="T6" y="T7"/>
                </a:cxn>
              </a:cxnLst>
              <a:rect l="T12" t="T13" r="T14" b="T15"/>
              <a:pathLst>
                <a:path w="99" h="33">
                  <a:moveTo>
                    <a:pt x="0" y="13"/>
                  </a:moveTo>
                  <a:lnTo>
                    <a:pt x="55" y="0"/>
                  </a:lnTo>
                  <a:lnTo>
                    <a:pt x="99" y="33"/>
                  </a:lnTo>
                  <a:lnTo>
                    <a:pt x="0" y="13"/>
                  </a:lnTo>
                  <a:close/>
                </a:path>
              </a:pathLst>
            </a:custGeom>
            <a:grpFill/>
            <a:ln w="3175" cap="rnd">
              <a:solidFill>
                <a:schemeClr val="bg1"/>
              </a:solidFill>
              <a:round/>
              <a:headEnd/>
              <a:tailEnd/>
            </a:ln>
          </p:spPr>
          <p:txBody>
            <a:bodyPr/>
            <a:lstStyle/>
            <a:p>
              <a:endParaRPr lang="en-US" dirty="0"/>
            </a:p>
          </p:txBody>
        </p:sp>
        <p:sp>
          <p:nvSpPr>
            <p:cNvPr id="96" name="Freeform 91"/>
            <p:cNvSpPr>
              <a:spLocks noChangeAspect="1"/>
            </p:cNvSpPr>
            <p:nvPr/>
          </p:nvSpPr>
          <p:spPr bwMode="gray">
            <a:xfrm>
              <a:off x="7855512" y="4478333"/>
              <a:ext cx="271464" cy="249236"/>
            </a:xfrm>
            <a:custGeom>
              <a:avLst/>
              <a:gdLst>
                <a:gd name="T0" fmla="*/ 0 w 362"/>
                <a:gd name="T1" fmla="*/ 25537654 h 300"/>
                <a:gd name="T2" fmla="*/ 29242264 w 362"/>
                <a:gd name="T3" fmla="*/ 44863491 h 300"/>
                <a:gd name="T4" fmla="*/ 59046202 w 362"/>
                <a:gd name="T5" fmla="*/ 40722833 h 300"/>
                <a:gd name="T6" fmla="*/ 21369087 w 362"/>
                <a:gd name="T7" fmla="*/ 55216796 h 300"/>
                <a:gd name="T8" fmla="*/ 39926808 w 362"/>
                <a:gd name="T9" fmla="*/ 89037426 h 300"/>
                <a:gd name="T10" fmla="*/ 57359682 w 362"/>
                <a:gd name="T11" fmla="*/ 60048670 h 300"/>
                <a:gd name="T12" fmla="*/ 69168322 w 362"/>
                <a:gd name="T13" fmla="*/ 89037426 h 300"/>
                <a:gd name="T14" fmla="*/ 142836032 w 362"/>
                <a:gd name="T15" fmla="*/ 120096510 h 300"/>
                <a:gd name="T16" fmla="*/ 160268906 w 362"/>
                <a:gd name="T17" fmla="*/ 170482262 h 300"/>
                <a:gd name="T18" fmla="*/ 146209822 w 362"/>
                <a:gd name="T19" fmla="*/ 167721547 h 300"/>
                <a:gd name="T20" fmla="*/ 135525278 w 362"/>
                <a:gd name="T21" fmla="*/ 192568814 h 300"/>
                <a:gd name="T22" fmla="*/ 179388300 w 362"/>
                <a:gd name="T23" fmla="*/ 181525953 h 300"/>
                <a:gd name="T24" fmla="*/ 203569504 w 362"/>
                <a:gd name="T25" fmla="*/ 207063607 h 300"/>
                <a:gd name="T26" fmla="*/ 200758137 w 362"/>
                <a:gd name="T27" fmla="*/ 52456081 h 300"/>
                <a:gd name="T28" fmla="*/ 137212548 w 362"/>
                <a:gd name="T29" fmla="*/ 25537654 h 300"/>
                <a:gd name="T30" fmla="*/ 86601196 w 362"/>
                <a:gd name="T31" fmla="*/ 71091531 h 300"/>
                <a:gd name="T32" fmla="*/ 65794532 w 362"/>
                <a:gd name="T33" fmla="*/ 47625037 h 300"/>
                <a:gd name="T34" fmla="*/ 59608625 w 362"/>
                <a:gd name="T35" fmla="*/ 9662918 h 300"/>
                <a:gd name="T36" fmla="*/ 29242264 w 362"/>
                <a:gd name="T37" fmla="*/ 0 h 300"/>
                <a:gd name="T38" fmla="*/ 0 w 362"/>
                <a:gd name="T39" fmla="*/ 25537654 h 3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2"/>
                <a:gd name="T61" fmla="*/ 0 h 300"/>
                <a:gd name="T62" fmla="*/ 362 w 362"/>
                <a:gd name="T63" fmla="*/ 300 h 3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2" h="300">
                  <a:moveTo>
                    <a:pt x="0" y="37"/>
                  </a:moveTo>
                  <a:lnTo>
                    <a:pt x="52" y="65"/>
                  </a:lnTo>
                  <a:lnTo>
                    <a:pt x="105" y="59"/>
                  </a:lnTo>
                  <a:lnTo>
                    <a:pt x="38" y="80"/>
                  </a:lnTo>
                  <a:lnTo>
                    <a:pt x="71" y="129"/>
                  </a:lnTo>
                  <a:lnTo>
                    <a:pt x="102" y="87"/>
                  </a:lnTo>
                  <a:lnTo>
                    <a:pt x="123" y="129"/>
                  </a:lnTo>
                  <a:lnTo>
                    <a:pt x="254" y="174"/>
                  </a:lnTo>
                  <a:lnTo>
                    <a:pt x="285" y="247"/>
                  </a:lnTo>
                  <a:lnTo>
                    <a:pt x="260" y="243"/>
                  </a:lnTo>
                  <a:lnTo>
                    <a:pt x="241" y="279"/>
                  </a:lnTo>
                  <a:lnTo>
                    <a:pt x="319" y="263"/>
                  </a:lnTo>
                  <a:lnTo>
                    <a:pt x="362" y="300"/>
                  </a:lnTo>
                  <a:lnTo>
                    <a:pt x="357" y="76"/>
                  </a:lnTo>
                  <a:lnTo>
                    <a:pt x="244" y="37"/>
                  </a:lnTo>
                  <a:lnTo>
                    <a:pt x="154" y="103"/>
                  </a:lnTo>
                  <a:lnTo>
                    <a:pt x="117" y="69"/>
                  </a:lnTo>
                  <a:lnTo>
                    <a:pt x="106" y="14"/>
                  </a:lnTo>
                  <a:lnTo>
                    <a:pt x="52" y="0"/>
                  </a:lnTo>
                  <a:lnTo>
                    <a:pt x="0" y="37"/>
                  </a:lnTo>
                  <a:close/>
                </a:path>
              </a:pathLst>
            </a:custGeom>
            <a:grpFill/>
            <a:ln w="3175" cap="rnd">
              <a:solidFill>
                <a:schemeClr val="bg1"/>
              </a:solidFill>
              <a:round/>
              <a:headEnd/>
              <a:tailEnd/>
            </a:ln>
          </p:spPr>
          <p:txBody>
            <a:bodyPr/>
            <a:lstStyle/>
            <a:p>
              <a:endParaRPr lang="en-US" dirty="0"/>
            </a:p>
          </p:txBody>
        </p:sp>
        <p:sp>
          <p:nvSpPr>
            <p:cNvPr id="97" name="Freeform 92"/>
            <p:cNvSpPr>
              <a:spLocks noChangeAspect="1"/>
            </p:cNvSpPr>
            <p:nvPr/>
          </p:nvSpPr>
          <p:spPr bwMode="gray">
            <a:xfrm>
              <a:off x="7865039" y="4668832"/>
              <a:ext cx="12699" cy="22225"/>
            </a:xfrm>
            <a:custGeom>
              <a:avLst/>
              <a:gdLst>
                <a:gd name="T0" fmla="*/ 0 w 16"/>
                <a:gd name="T1" fmla="*/ 18998101 h 26"/>
                <a:gd name="T2" fmla="*/ 6299994 w 16"/>
                <a:gd name="T3" fmla="*/ 0 h 26"/>
                <a:gd name="T4" fmla="*/ 10080625 w 16"/>
                <a:gd name="T5" fmla="*/ 10960344 h 26"/>
                <a:gd name="T6" fmla="*/ 0 w 16"/>
                <a:gd name="T7" fmla="*/ 18998101 h 26"/>
                <a:gd name="T8" fmla="*/ 0 60000 65536"/>
                <a:gd name="T9" fmla="*/ 0 60000 65536"/>
                <a:gd name="T10" fmla="*/ 0 60000 65536"/>
                <a:gd name="T11" fmla="*/ 0 60000 65536"/>
                <a:gd name="T12" fmla="*/ 0 w 16"/>
                <a:gd name="T13" fmla="*/ 0 h 26"/>
                <a:gd name="T14" fmla="*/ 16 w 16"/>
                <a:gd name="T15" fmla="*/ 26 h 26"/>
              </a:gdLst>
              <a:ahLst/>
              <a:cxnLst>
                <a:cxn ang="T8">
                  <a:pos x="T0" y="T1"/>
                </a:cxn>
                <a:cxn ang="T9">
                  <a:pos x="T2" y="T3"/>
                </a:cxn>
                <a:cxn ang="T10">
                  <a:pos x="T4" y="T5"/>
                </a:cxn>
                <a:cxn ang="T11">
                  <a:pos x="T6" y="T7"/>
                </a:cxn>
              </a:cxnLst>
              <a:rect l="T12" t="T13" r="T14" b="T15"/>
              <a:pathLst>
                <a:path w="16" h="26">
                  <a:moveTo>
                    <a:pt x="0" y="26"/>
                  </a:moveTo>
                  <a:lnTo>
                    <a:pt x="10" y="0"/>
                  </a:lnTo>
                  <a:lnTo>
                    <a:pt x="16" y="15"/>
                  </a:lnTo>
                  <a:lnTo>
                    <a:pt x="0" y="26"/>
                  </a:lnTo>
                  <a:close/>
                </a:path>
              </a:pathLst>
            </a:custGeom>
            <a:grpFill/>
            <a:ln w="3175" cap="rnd">
              <a:solidFill>
                <a:schemeClr val="bg1"/>
              </a:solidFill>
              <a:round/>
              <a:headEnd/>
              <a:tailEnd/>
            </a:ln>
          </p:spPr>
          <p:txBody>
            <a:bodyPr/>
            <a:lstStyle/>
            <a:p>
              <a:endParaRPr lang="en-US" dirty="0"/>
            </a:p>
          </p:txBody>
        </p:sp>
        <p:sp>
          <p:nvSpPr>
            <p:cNvPr id="98" name="Freeform 93"/>
            <p:cNvSpPr>
              <a:spLocks noChangeAspect="1"/>
            </p:cNvSpPr>
            <p:nvPr/>
          </p:nvSpPr>
          <p:spPr bwMode="gray">
            <a:xfrm>
              <a:off x="5607613" y="3267071"/>
              <a:ext cx="495300" cy="468312"/>
            </a:xfrm>
            <a:custGeom>
              <a:avLst/>
              <a:gdLst>
                <a:gd name="T0" fmla="*/ 0 w 665"/>
                <a:gd name="T1" fmla="*/ 12279382 h 567"/>
                <a:gd name="T2" fmla="*/ 9985695 w 665"/>
                <a:gd name="T3" fmla="*/ 0 h 567"/>
                <a:gd name="T4" fmla="*/ 38277380 w 665"/>
                <a:gd name="T5" fmla="*/ 29334399 h 567"/>
                <a:gd name="T6" fmla="*/ 72671310 w 665"/>
                <a:gd name="T7" fmla="*/ 6140104 h 567"/>
                <a:gd name="T8" fmla="*/ 75999875 w 665"/>
                <a:gd name="T9" fmla="*/ 28652166 h 567"/>
                <a:gd name="T10" fmla="*/ 92087815 w 665"/>
                <a:gd name="T11" fmla="*/ 36155911 h 567"/>
                <a:gd name="T12" fmla="*/ 95970520 w 665"/>
                <a:gd name="T13" fmla="*/ 62079142 h 567"/>
                <a:gd name="T14" fmla="*/ 147007274 w 665"/>
                <a:gd name="T15" fmla="*/ 88684606 h 567"/>
                <a:gd name="T16" fmla="*/ 193605694 w 665"/>
                <a:gd name="T17" fmla="*/ 81180861 h 567"/>
                <a:gd name="T18" fmla="*/ 189722989 w 665"/>
                <a:gd name="T19" fmla="*/ 66172544 h 567"/>
                <a:gd name="T20" fmla="*/ 249634924 w 665"/>
                <a:gd name="T21" fmla="*/ 40931547 h 567"/>
                <a:gd name="T22" fmla="*/ 327854339 w 665"/>
                <a:gd name="T23" fmla="*/ 85274263 h 567"/>
                <a:gd name="T24" fmla="*/ 330628019 w 665"/>
                <a:gd name="T25" fmla="*/ 109150793 h 567"/>
                <a:gd name="T26" fmla="*/ 317314504 w 665"/>
                <a:gd name="T27" fmla="*/ 154174917 h 567"/>
                <a:gd name="T28" fmla="*/ 318978414 w 665"/>
                <a:gd name="T29" fmla="*/ 216254885 h 567"/>
                <a:gd name="T30" fmla="*/ 339503944 w 665"/>
                <a:gd name="T31" fmla="*/ 235355778 h 567"/>
                <a:gd name="T32" fmla="*/ 323416004 w 665"/>
                <a:gd name="T33" fmla="*/ 266736878 h 567"/>
                <a:gd name="T34" fmla="*/ 368905398 w 665"/>
                <a:gd name="T35" fmla="*/ 337002825 h 567"/>
                <a:gd name="T36" fmla="*/ 338949059 w 665"/>
                <a:gd name="T37" fmla="*/ 386802585 h 567"/>
                <a:gd name="T38" fmla="*/ 256292054 w 665"/>
                <a:gd name="T39" fmla="*/ 370429801 h 567"/>
                <a:gd name="T40" fmla="*/ 237431179 w 665"/>
                <a:gd name="T41" fmla="*/ 337685059 h 567"/>
                <a:gd name="T42" fmla="*/ 181401949 w 665"/>
                <a:gd name="T43" fmla="*/ 348599973 h 567"/>
                <a:gd name="T44" fmla="*/ 139796004 w 665"/>
                <a:gd name="T45" fmla="*/ 318583340 h 567"/>
                <a:gd name="T46" fmla="*/ 112058460 w 665"/>
                <a:gd name="T47" fmla="*/ 259233133 h 567"/>
                <a:gd name="T48" fmla="*/ 90978045 w 665"/>
                <a:gd name="T49" fmla="*/ 249681861 h 567"/>
                <a:gd name="T50" fmla="*/ 85985570 w 665"/>
                <a:gd name="T51" fmla="*/ 261961242 h 567"/>
                <a:gd name="T52" fmla="*/ 59912680 w 665"/>
                <a:gd name="T53" fmla="*/ 201928802 h 567"/>
                <a:gd name="T54" fmla="*/ 24408980 w 665"/>
                <a:gd name="T55" fmla="*/ 165772891 h 567"/>
                <a:gd name="T56" fmla="*/ 41051060 w 665"/>
                <a:gd name="T57" fmla="*/ 109150793 h 567"/>
                <a:gd name="T58" fmla="*/ 26072890 w 665"/>
                <a:gd name="T59" fmla="*/ 102328455 h 567"/>
                <a:gd name="T60" fmla="*/ 12204490 w 665"/>
                <a:gd name="T61" fmla="*/ 71630414 h 567"/>
                <a:gd name="T62" fmla="*/ 0 w 665"/>
                <a:gd name="T63" fmla="*/ 12279382 h 5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65"/>
                <a:gd name="T97" fmla="*/ 0 h 567"/>
                <a:gd name="T98" fmla="*/ 665 w 665"/>
                <a:gd name="T99" fmla="*/ 567 h 5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65" h="567">
                  <a:moveTo>
                    <a:pt x="0" y="18"/>
                  </a:moveTo>
                  <a:lnTo>
                    <a:pt x="18" y="0"/>
                  </a:lnTo>
                  <a:lnTo>
                    <a:pt x="69" y="43"/>
                  </a:lnTo>
                  <a:lnTo>
                    <a:pt x="131" y="9"/>
                  </a:lnTo>
                  <a:lnTo>
                    <a:pt x="137" y="42"/>
                  </a:lnTo>
                  <a:lnTo>
                    <a:pt x="166" y="53"/>
                  </a:lnTo>
                  <a:lnTo>
                    <a:pt x="173" y="91"/>
                  </a:lnTo>
                  <a:lnTo>
                    <a:pt x="265" y="130"/>
                  </a:lnTo>
                  <a:lnTo>
                    <a:pt x="349" y="119"/>
                  </a:lnTo>
                  <a:lnTo>
                    <a:pt x="342" y="97"/>
                  </a:lnTo>
                  <a:lnTo>
                    <a:pt x="450" y="60"/>
                  </a:lnTo>
                  <a:lnTo>
                    <a:pt x="591" y="125"/>
                  </a:lnTo>
                  <a:lnTo>
                    <a:pt x="596" y="160"/>
                  </a:lnTo>
                  <a:lnTo>
                    <a:pt x="572" y="226"/>
                  </a:lnTo>
                  <a:lnTo>
                    <a:pt x="575" y="317"/>
                  </a:lnTo>
                  <a:lnTo>
                    <a:pt x="612" y="345"/>
                  </a:lnTo>
                  <a:lnTo>
                    <a:pt x="583" y="391"/>
                  </a:lnTo>
                  <a:lnTo>
                    <a:pt x="665" y="494"/>
                  </a:lnTo>
                  <a:lnTo>
                    <a:pt x="611" y="567"/>
                  </a:lnTo>
                  <a:lnTo>
                    <a:pt x="462" y="543"/>
                  </a:lnTo>
                  <a:lnTo>
                    <a:pt x="428" y="495"/>
                  </a:lnTo>
                  <a:lnTo>
                    <a:pt x="327" y="511"/>
                  </a:lnTo>
                  <a:lnTo>
                    <a:pt x="252" y="467"/>
                  </a:lnTo>
                  <a:lnTo>
                    <a:pt x="202" y="380"/>
                  </a:lnTo>
                  <a:lnTo>
                    <a:pt x="164" y="366"/>
                  </a:lnTo>
                  <a:lnTo>
                    <a:pt x="155" y="384"/>
                  </a:lnTo>
                  <a:lnTo>
                    <a:pt x="108" y="296"/>
                  </a:lnTo>
                  <a:lnTo>
                    <a:pt x="44" y="243"/>
                  </a:lnTo>
                  <a:lnTo>
                    <a:pt x="74" y="160"/>
                  </a:lnTo>
                  <a:lnTo>
                    <a:pt x="47" y="150"/>
                  </a:lnTo>
                  <a:lnTo>
                    <a:pt x="22" y="105"/>
                  </a:lnTo>
                  <a:lnTo>
                    <a:pt x="0" y="18"/>
                  </a:lnTo>
                  <a:close/>
                </a:path>
              </a:pathLst>
            </a:custGeom>
            <a:grpFill/>
            <a:ln w="3175" cap="rnd">
              <a:solidFill>
                <a:schemeClr val="bg1"/>
              </a:solidFill>
              <a:round/>
              <a:headEnd/>
              <a:tailEnd/>
            </a:ln>
          </p:spPr>
          <p:txBody>
            <a:bodyPr/>
            <a:lstStyle/>
            <a:p>
              <a:endParaRPr lang="en-US" dirty="0"/>
            </a:p>
          </p:txBody>
        </p:sp>
        <p:sp>
          <p:nvSpPr>
            <p:cNvPr id="99" name="Freeform 94"/>
            <p:cNvSpPr>
              <a:spLocks noChangeAspect="1"/>
            </p:cNvSpPr>
            <p:nvPr/>
          </p:nvSpPr>
          <p:spPr bwMode="gray">
            <a:xfrm>
              <a:off x="5466328" y="3352795"/>
              <a:ext cx="258762" cy="261937"/>
            </a:xfrm>
            <a:custGeom>
              <a:avLst/>
              <a:gdLst>
                <a:gd name="T0" fmla="*/ 0 w 345"/>
                <a:gd name="T1" fmla="*/ 105795511 h 315"/>
                <a:gd name="T2" fmla="*/ 9563694 w 345"/>
                <a:gd name="T3" fmla="*/ 136912082 h 315"/>
                <a:gd name="T4" fmla="*/ 97321513 w 345"/>
                <a:gd name="T5" fmla="*/ 185314898 h 315"/>
                <a:gd name="T6" fmla="*/ 98446565 w 345"/>
                <a:gd name="T7" fmla="*/ 203292992 h 315"/>
                <a:gd name="T8" fmla="*/ 118698255 w 345"/>
                <a:gd name="T9" fmla="*/ 215048603 h 315"/>
                <a:gd name="T10" fmla="*/ 154702174 w 345"/>
                <a:gd name="T11" fmla="*/ 217814336 h 315"/>
                <a:gd name="T12" fmla="*/ 183391755 w 345"/>
                <a:gd name="T13" fmla="*/ 195686812 h 315"/>
                <a:gd name="T14" fmla="*/ 194080500 w 345"/>
                <a:gd name="T15" fmla="*/ 192921079 h 315"/>
                <a:gd name="T16" fmla="*/ 167640274 w 345"/>
                <a:gd name="T17" fmla="*/ 132071634 h 315"/>
                <a:gd name="T18" fmla="*/ 131637105 w 345"/>
                <a:gd name="T19" fmla="*/ 95423598 h 315"/>
                <a:gd name="T20" fmla="*/ 148513637 w 345"/>
                <a:gd name="T21" fmla="*/ 38030903 h 315"/>
                <a:gd name="T22" fmla="*/ 133324683 w 345"/>
                <a:gd name="T23" fmla="*/ 31116571 h 315"/>
                <a:gd name="T24" fmla="*/ 119260781 w 345"/>
                <a:gd name="T25" fmla="*/ 0 h 315"/>
                <a:gd name="T26" fmla="*/ 75944772 w 345"/>
                <a:gd name="T27" fmla="*/ 2765733 h 315"/>
                <a:gd name="T28" fmla="*/ 54567281 w 345"/>
                <a:gd name="T29" fmla="*/ 22127524 h 315"/>
                <a:gd name="T30" fmla="*/ 47254441 w 345"/>
                <a:gd name="T31" fmla="*/ 74678940 h 315"/>
                <a:gd name="T32" fmla="*/ 0 w 345"/>
                <a:gd name="T33" fmla="*/ 105795511 h 3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5"/>
                <a:gd name="T52" fmla="*/ 0 h 315"/>
                <a:gd name="T53" fmla="*/ 345 w 345"/>
                <a:gd name="T54" fmla="*/ 315 h 3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5" h="315">
                  <a:moveTo>
                    <a:pt x="0" y="153"/>
                  </a:moveTo>
                  <a:lnTo>
                    <a:pt x="17" y="198"/>
                  </a:lnTo>
                  <a:lnTo>
                    <a:pt x="173" y="268"/>
                  </a:lnTo>
                  <a:lnTo>
                    <a:pt x="175" y="294"/>
                  </a:lnTo>
                  <a:lnTo>
                    <a:pt x="211" y="311"/>
                  </a:lnTo>
                  <a:lnTo>
                    <a:pt x="275" y="315"/>
                  </a:lnTo>
                  <a:lnTo>
                    <a:pt x="326" y="283"/>
                  </a:lnTo>
                  <a:lnTo>
                    <a:pt x="345" y="279"/>
                  </a:lnTo>
                  <a:lnTo>
                    <a:pt x="298" y="191"/>
                  </a:lnTo>
                  <a:lnTo>
                    <a:pt x="234" y="138"/>
                  </a:lnTo>
                  <a:lnTo>
                    <a:pt x="264" y="55"/>
                  </a:lnTo>
                  <a:lnTo>
                    <a:pt x="237" y="45"/>
                  </a:lnTo>
                  <a:lnTo>
                    <a:pt x="212" y="0"/>
                  </a:lnTo>
                  <a:lnTo>
                    <a:pt x="135" y="4"/>
                  </a:lnTo>
                  <a:lnTo>
                    <a:pt x="97" y="32"/>
                  </a:lnTo>
                  <a:lnTo>
                    <a:pt x="84" y="108"/>
                  </a:lnTo>
                  <a:lnTo>
                    <a:pt x="0" y="153"/>
                  </a:lnTo>
                  <a:close/>
                </a:path>
              </a:pathLst>
            </a:custGeom>
            <a:grpFill/>
            <a:ln w="3175" cap="rnd">
              <a:solidFill>
                <a:schemeClr val="bg1"/>
              </a:solidFill>
              <a:round/>
              <a:headEnd/>
              <a:tailEnd/>
            </a:ln>
          </p:spPr>
          <p:txBody>
            <a:bodyPr/>
            <a:lstStyle/>
            <a:p>
              <a:endParaRPr lang="en-US" dirty="0"/>
            </a:p>
          </p:txBody>
        </p:sp>
        <p:sp>
          <p:nvSpPr>
            <p:cNvPr id="100" name="Freeform 95"/>
            <p:cNvSpPr>
              <a:spLocks noChangeAspect="1"/>
            </p:cNvSpPr>
            <p:nvPr/>
          </p:nvSpPr>
          <p:spPr bwMode="gray">
            <a:xfrm>
              <a:off x="4637654" y="3014660"/>
              <a:ext cx="306386" cy="317499"/>
            </a:xfrm>
            <a:custGeom>
              <a:avLst/>
              <a:gdLst>
                <a:gd name="T0" fmla="*/ 0 w 408"/>
                <a:gd name="T1" fmla="*/ 65972500 h 381"/>
                <a:gd name="T2" fmla="*/ 6202835 w 408"/>
                <a:gd name="T3" fmla="*/ 35416667 h 381"/>
                <a:gd name="T4" fmla="*/ 33271526 w 408"/>
                <a:gd name="T5" fmla="*/ 20833333 h 381"/>
                <a:gd name="T6" fmla="*/ 45677946 w 408"/>
                <a:gd name="T7" fmla="*/ 34722500 h 381"/>
                <a:gd name="T8" fmla="*/ 73309848 w 408"/>
                <a:gd name="T9" fmla="*/ 6944167 h 381"/>
                <a:gd name="T10" fmla="*/ 103762313 w 408"/>
                <a:gd name="T11" fmla="*/ 0 h 381"/>
                <a:gd name="T12" fmla="*/ 136469876 w 408"/>
                <a:gd name="T13" fmla="*/ 18750000 h 381"/>
                <a:gd name="T14" fmla="*/ 136469876 w 408"/>
                <a:gd name="T15" fmla="*/ 47222500 h 381"/>
                <a:gd name="T16" fmla="*/ 109965148 w 408"/>
                <a:gd name="T17" fmla="*/ 52777500 h 381"/>
                <a:gd name="T18" fmla="*/ 112784960 w 408"/>
                <a:gd name="T19" fmla="*/ 88194167 h 381"/>
                <a:gd name="T20" fmla="*/ 156207056 w 408"/>
                <a:gd name="T21" fmla="*/ 147916667 h 381"/>
                <a:gd name="T22" fmla="*/ 183838959 w 408"/>
                <a:gd name="T23" fmla="*/ 152083333 h 381"/>
                <a:gd name="T24" fmla="*/ 181019147 w 408"/>
                <a:gd name="T25" fmla="*/ 164583333 h 381"/>
                <a:gd name="T26" fmla="*/ 230080867 w 408"/>
                <a:gd name="T27" fmla="*/ 203472500 h 381"/>
                <a:gd name="T28" fmla="*/ 196245379 w 408"/>
                <a:gd name="T29" fmla="*/ 197916667 h 381"/>
                <a:gd name="T30" fmla="*/ 203576139 w 408"/>
                <a:gd name="T31" fmla="*/ 235416667 h 381"/>
                <a:gd name="T32" fmla="*/ 183838959 w 408"/>
                <a:gd name="T33" fmla="*/ 264583333 h 381"/>
                <a:gd name="T34" fmla="*/ 174816312 w 408"/>
                <a:gd name="T35" fmla="*/ 204166667 h 381"/>
                <a:gd name="T36" fmla="*/ 88536081 w 408"/>
                <a:gd name="T37" fmla="*/ 138194167 h 381"/>
                <a:gd name="T38" fmla="*/ 68234938 w 408"/>
                <a:gd name="T39" fmla="*/ 94444167 h 381"/>
                <a:gd name="T40" fmla="*/ 40602285 w 408"/>
                <a:gd name="T41" fmla="*/ 79860833 h 381"/>
                <a:gd name="T42" fmla="*/ 15790195 w 408"/>
                <a:gd name="T43" fmla="*/ 98610833 h 381"/>
                <a:gd name="T44" fmla="*/ 0 w 408"/>
                <a:gd name="T45" fmla="*/ 65972500 h 3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8"/>
                <a:gd name="T70" fmla="*/ 0 h 381"/>
                <a:gd name="T71" fmla="*/ 408 w 408"/>
                <a:gd name="T72" fmla="*/ 381 h 3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8" h="381">
                  <a:moveTo>
                    <a:pt x="0" y="95"/>
                  </a:moveTo>
                  <a:lnTo>
                    <a:pt x="11" y="51"/>
                  </a:lnTo>
                  <a:lnTo>
                    <a:pt x="59" y="30"/>
                  </a:lnTo>
                  <a:lnTo>
                    <a:pt x="81" y="50"/>
                  </a:lnTo>
                  <a:lnTo>
                    <a:pt x="130" y="10"/>
                  </a:lnTo>
                  <a:lnTo>
                    <a:pt x="184" y="0"/>
                  </a:lnTo>
                  <a:lnTo>
                    <a:pt x="242" y="27"/>
                  </a:lnTo>
                  <a:lnTo>
                    <a:pt x="242" y="68"/>
                  </a:lnTo>
                  <a:lnTo>
                    <a:pt x="195" y="76"/>
                  </a:lnTo>
                  <a:lnTo>
                    <a:pt x="200" y="127"/>
                  </a:lnTo>
                  <a:lnTo>
                    <a:pt x="277" y="213"/>
                  </a:lnTo>
                  <a:lnTo>
                    <a:pt x="326" y="219"/>
                  </a:lnTo>
                  <a:lnTo>
                    <a:pt x="321" y="237"/>
                  </a:lnTo>
                  <a:lnTo>
                    <a:pt x="408" y="293"/>
                  </a:lnTo>
                  <a:lnTo>
                    <a:pt x="348" y="285"/>
                  </a:lnTo>
                  <a:lnTo>
                    <a:pt x="361" y="339"/>
                  </a:lnTo>
                  <a:lnTo>
                    <a:pt x="326" y="381"/>
                  </a:lnTo>
                  <a:lnTo>
                    <a:pt x="310" y="294"/>
                  </a:lnTo>
                  <a:lnTo>
                    <a:pt x="157" y="199"/>
                  </a:lnTo>
                  <a:lnTo>
                    <a:pt x="121" y="136"/>
                  </a:lnTo>
                  <a:lnTo>
                    <a:pt x="72" y="115"/>
                  </a:lnTo>
                  <a:lnTo>
                    <a:pt x="28" y="142"/>
                  </a:lnTo>
                  <a:lnTo>
                    <a:pt x="0" y="95"/>
                  </a:lnTo>
                  <a:close/>
                </a:path>
              </a:pathLst>
            </a:custGeom>
            <a:grpFill/>
            <a:ln w="3175" cap="rnd">
              <a:solidFill>
                <a:schemeClr val="bg1"/>
              </a:solidFill>
              <a:round/>
              <a:headEnd/>
              <a:tailEnd/>
            </a:ln>
          </p:spPr>
          <p:txBody>
            <a:bodyPr/>
            <a:lstStyle/>
            <a:p>
              <a:endParaRPr lang="en-US" dirty="0"/>
            </a:p>
          </p:txBody>
        </p:sp>
        <p:sp>
          <p:nvSpPr>
            <p:cNvPr id="101" name="Freeform 96"/>
            <p:cNvSpPr>
              <a:spLocks noChangeAspect="1"/>
            </p:cNvSpPr>
            <p:nvPr/>
          </p:nvSpPr>
          <p:spPr bwMode="gray">
            <a:xfrm>
              <a:off x="4677341" y="3219447"/>
              <a:ext cx="39689" cy="76201"/>
            </a:xfrm>
            <a:custGeom>
              <a:avLst/>
              <a:gdLst>
                <a:gd name="T0" fmla="*/ 0 w 50"/>
                <a:gd name="T1" fmla="*/ 9398819 h 93"/>
                <a:gd name="T2" fmla="*/ 5670621 w 50"/>
                <a:gd name="T3" fmla="*/ 57063968 h 93"/>
                <a:gd name="T4" fmla="*/ 18271561 w 50"/>
                <a:gd name="T5" fmla="*/ 62434839 h 93"/>
                <a:gd name="T6" fmla="*/ 31502747 w 50"/>
                <a:gd name="T7" fmla="*/ 24839561 h 93"/>
                <a:gd name="T8" fmla="*/ 19532052 w 50"/>
                <a:gd name="T9" fmla="*/ 0 h 93"/>
                <a:gd name="T10" fmla="*/ 0 w 50"/>
                <a:gd name="T11" fmla="*/ 9398819 h 93"/>
                <a:gd name="T12" fmla="*/ 0 60000 65536"/>
                <a:gd name="T13" fmla="*/ 0 60000 65536"/>
                <a:gd name="T14" fmla="*/ 0 60000 65536"/>
                <a:gd name="T15" fmla="*/ 0 60000 65536"/>
                <a:gd name="T16" fmla="*/ 0 60000 65536"/>
                <a:gd name="T17" fmla="*/ 0 60000 65536"/>
                <a:gd name="T18" fmla="*/ 0 w 50"/>
                <a:gd name="T19" fmla="*/ 0 h 93"/>
                <a:gd name="T20" fmla="*/ 50 w 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50" h="93">
                  <a:moveTo>
                    <a:pt x="0" y="14"/>
                  </a:moveTo>
                  <a:lnTo>
                    <a:pt x="9" y="85"/>
                  </a:lnTo>
                  <a:lnTo>
                    <a:pt x="29" y="93"/>
                  </a:lnTo>
                  <a:lnTo>
                    <a:pt x="50" y="37"/>
                  </a:lnTo>
                  <a:lnTo>
                    <a:pt x="31" y="0"/>
                  </a:lnTo>
                  <a:lnTo>
                    <a:pt x="0" y="14"/>
                  </a:lnTo>
                  <a:close/>
                </a:path>
              </a:pathLst>
            </a:custGeom>
            <a:grpFill/>
            <a:ln w="3175" cap="rnd">
              <a:solidFill>
                <a:schemeClr val="bg1"/>
              </a:solidFill>
              <a:round/>
              <a:headEnd/>
              <a:tailEnd/>
            </a:ln>
          </p:spPr>
          <p:txBody>
            <a:bodyPr/>
            <a:lstStyle/>
            <a:p>
              <a:endParaRPr lang="en-US" dirty="0"/>
            </a:p>
          </p:txBody>
        </p:sp>
        <p:sp>
          <p:nvSpPr>
            <p:cNvPr id="102" name="Freeform 97"/>
            <p:cNvSpPr>
              <a:spLocks noChangeAspect="1"/>
            </p:cNvSpPr>
            <p:nvPr/>
          </p:nvSpPr>
          <p:spPr bwMode="gray">
            <a:xfrm>
              <a:off x="4788464" y="3319458"/>
              <a:ext cx="82550" cy="49213"/>
            </a:xfrm>
            <a:custGeom>
              <a:avLst/>
              <a:gdLst>
                <a:gd name="T0" fmla="*/ 0 w 108"/>
                <a:gd name="T1" fmla="*/ 9112288 h 61"/>
                <a:gd name="T2" fmla="*/ 53165257 w 108"/>
                <a:gd name="T3" fmla="*/ 39701983 h 61"/>
                <a:gd name="T4" fmla="*/ 63097245 w 108"/>
                <a:gd name="T5" fmla="*/ 0 h 61"/>
                <a:gd name="T6" fmla="*/ 0 w 108"/>
                <a:gd name="T7" fmla="*/ 9112288 h 61"/>
                <a:gd name="T8" fmla="*/ 0 60000 65536"/>
                <a:gd name="T9" fmla="*/ 0 60000 65536"/>
                <a:gd name="T10" fmla="*/ 0 60000 65536"/>
                <a:gd name="T11" fmla="*/ 0 60000 65536"/>
                <a:gd name="T12" fmla="*/ 0 w 108"/>
                <a:gd name="T13" fmla="*/ 0 h 61"/>
                <a:gd name="T14" fmla="*/ 108 w 108"/>
                <a:gd name="T15" fmla="*/ 61 h 61"/>
              </a:gdLst>
              <a:ahLst/>
              <a:cxnLst>
                <a:cxn ang="T8">
                  <a:pos x="T0" y="T1"/>
                </a:cxn>
                <a:cxn ang="T9">
                  <a:pos x="T2" y="T3"/>
                </a:cxn>
                <a:cxn ang="T10">
                  <a:pos x="T4" y="T5"/>
                </a:cxn>
                <a:cxn ang="T11">
                  <a:pos x="T6" y="T7"/>
                </a:cxn>
              </a:cxnLst>
              <a:rect l="T12" t="T13" r="T14" b="T15"/>
              <a:pathLst>
                <a:path w="108" h="61">
                  <a:moveTo>
                    <a:pt x="0" y="14"/>
                  </a:moveTo>
                  <a:lnTo>
                    <a:pt x="91" y="61"/>
                  </a:lnTo>
                  <a:lnTo>
                    <a:pt x="108" y="0"/>
                  </a:lnTo>
                  <a:lnTo>
                    <a:pt x="0" y="14"/>
                  </a:lnTo>
                  <a:close/>
                </a:path>
              </a:pathLst>
            </a:custGeom>
            <a:grpFill/>
            <a:ln w="3175" cap="rnd">
              <a:solidFill>
                <a:schemeClr val="bg1"/>
              </a:solidFill>
              <a:round/>
              <a:headEnd/>
              <a:tailEnd/>
            </a:ln>
          </p:spPr>
          <p:txBody>
            <a:bodyPr/>
            <a:lstStyle/>
            <a:p>
              <a:endParaRPr lang="en-US" dirty="0"/>
            </a:p>
          </p:txBody>
        </p:sp>
        <p:sp>
          <p:nvSpPr>
            <p:cNvPr id="103" name="Freeform 98"/>
            <p:cNvSpPr>
              <a:spLocks noChangeAspect="1"/>
            </p:cNvSpPr>
            <p:nvPr/>
          </p:nvSpPr>
          <p:spPr bwMode="gray">
            <a:xfrm>
              <a:off x="7828525" y="3467097"/>
              <a:ext cx="58738" cy="79376"/>
            </a:xfrm>
            <a:custGeom>
              <a:avLst/>
              <a:gdLst>
                <a:gd name="T0" fmla="*/ 0 w 81"/>
                <a:gd name="T1" fmla="*/ 17410129 h 97"/>
                <a:gd name="T2" fmla="*/ 1577197 w 81"/>
                <a:gd name="T3" fmla="*/ 33480702 h 97"/>
                <a:gd name="T4" fmla="*/ 11042556 w 81"/>
                <a:gd name="T5" fmla="*/ 17410129 h 97"/>
                <a:gd name="T6" fmla="*/ 15774873 w 81"/>
                <a:gd name="T7" fmla="*/ 26784562 h 97"/>
                <a:gd name="T8" fmla="*/ 10516824 w 81"/>
                <a:gd name="T9" fmla="*/ 64952481 h 97"/>
                <a:gd name="T10" fmla="*/ 31024738 w 81"/>
                <a:gd name="T11" fmla="*/ 63612925 h 97"/>
                <a:gd name="T12" fmla="*/ 42593027 w 81"/>
                <a:gd name="T13" fmla="*/ 25445006 h 97"/>
                <a:gd name="T14" fmla="*/ 36282788 w 81"/>
                <a:gd name="T15" fmla="*/ 3347661 h 97"/>
                <a:gd name="T16" fmla="*/ 16827063 w 81"/>
                <a:gd name="T17" fmla="*/ 0 h 97"/>
                <a:gd name="T18" fmla="*/ 0 w 81"/>
                <a:gd name="T19" fmla="*/ 17410129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
                <a:gd name="T31" fmla="*/ 0 h 97"/>
                <a:gd name="T32" fmla="*/ 81 w 81"/>
                <a:gd name="T33" fmla="*/ 97 h 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 h="97">
                  <a:moveTo>
                    <a:pt x="0" y="26"/>
                  </a:moveTo>
                  <a:lnTo>
                    <a:pt x="3" y="50"/>
                  </a:lnTo>
                  <a:lnTo>
                    <a:pt x="21" y="26"/>
                  </a:lnTo>
                  <a:lnTo>
                    <a:pt x="30" y="40"/>
                  </a:lnTo>
                  <a:lnTo>
                    <a:pt x="20" y="97"/>
                  </a:lnTo>
                  <a:lnTo>
                    <a:pt x="59" y="95"/>
                  </a:lnTo>
                  <a:lnTo>
                    <a:pt x="81" y="38"/>
                  </a:lnTo>
                  <a:lnTo>
                    <a:pt x="69" y="5"/>
                  </a:lnTo>
                  <a:lnTo>
                    <a:pt x="32" y="0"/>
                  </a:lnTo>
                  <a:lnTo>
                    <a:pt x="0" y="26"/>
                  </a:lnTo>
                  <a:close/>
                </a:path>
              </a:pathLst>
            </a:custGeom>
            <a:grpFill/>
            <a:ln w="3175" cap="rnd">
              <a:solidFill>
                <a:schemeClr val="bg1"/>
              </a:solidFill>
              <a:round/>
              <a:headEnd/>
              <a:tailEnd/>
            </a:ln>
          </p:spPr>
          <p:txBody>
            <a:bodyPr/>
            <a:lstStyle/>
            <a:p>
              <a:endParaRPr lang="en-US" dirty="0"/>
            </a:p>
          </p:txBody>
        </p:sp>
        <p:sp>
          <p:nvSpPr>
            <p:cNvPr id="104" name="Freeform 99"/>
            <p:cNvSpPr>
              <a:spLocks noChangeAspect="1"/>
            </p:cNvSpPr>
            <p:nvPr/>
          </p:nvSpPr>
          <p:spPr bwMode="gray">
            <a:xfrm>
              <a:off x="7857101" y="3217858"/>
              <a:ext cx="292098" cy="258762"/>
            </a:xfrm>
            <a:custGeom>
              <a:avLst/>
              <a:gdLst>
                <a:gd name="T0" fmla="*/ 0 w 391"/>
                <a:gd name="T1" fmla="*/ 201017694 h 314"/>
                <a:gd name="T2" fmla="*/ 39066694 w 391"/>
                <a:gd name="T3" fmla="*/ 160949964 h 314"/>
                <a:gd name="T4" fmla="*/ 94318418 w 391"/>
                <a:gd name="T5" fmla="*/ 160949964 h 314"/>
                <a:gd name="T6" fmla="*/ 116083976 w 391"/>
                <a:gd name="T7" fmla="*/ 112053835 h 314"/>
                <a:gd name="T8" fmla="*/ 125571624 w 391"/>
                <a:gd name="T9" fmla="*/ 108657790 h 314"/>
                <a:gd name="T10" fmla="*/ 126129676 w 391"/>
                <a:gd name="T11" fmla="*/ 126993632 h 314"/>
                <a:gd name="T12" fmla="*/ 151244300 w 391"/>
                <a:gd name="T13" fmla="*/ 108657790 h 314"/>
                <a:gd name="T14" fmla="*/ 172451806 w 391"/>
                <a:gd name="T15" fmla="*/ 71307061 h 314"/>
                <a:gd name="T16" fmla="*/ 181939453 w 391"/>
                <a:gd name="T17" fmla="*/ 10865532 h 314"/>
                <a:gd name="T18" fmla="*/ 199240588 w 391"/>
                <a:gd name="T19" fmla="*/ 13582533 h 314"/>
                <a:gd name="T20" fmla="*/ 193659312 w 391"/>
                <a:gd name="T21" fmla="*/ 0 h 314"/>
                <a:gd name="T22" fmla="*/ 204821865 w 391"/>
                <a:gd name="T23" fmla="*/ 679044 h 314"/>
                <a:gd name="T24" fmla="*/ 218215882 w 391"/>
                <a:gd name="T25" fmla="*/ 51612306 h 314"/>
                <a:gd name="T26" fmla="*/ 199240588 w 391"/>
                <a:gd name="T27" fmla="*/ 87605770 h 314"/>
                <a:gd name="T28" fmla="*/ 199240588 w 391"/>
                <a:gd name="T29" fmla="*/ 120203190 h 314"/>
                <a:gd name="T30" fmla="*/ 185846571 w 391"/>
                <a:gd name="T31" fmla="*/ 168420275 h 314"/>
                <a:gd name="T32" fmla="*/ 175800871 w 391"/>
                <a:gd name="T33" fmla="*/ 175210717 h 314"/>
                <a:gd name="T34" fmla="*/ 175242071 w 391"/>
                <a:gd name="T35" fmla="*/ 156874875 h 314"/>
                <a:gd name="T36" fmla="*/ 143430812 w 391"/>
                <a:gd name="T37" fmla="*/ 184718984 h 314"/>
                <a:gd name="T38" fmla="*/ 116083976 w 391"/>
                <a:gd name="T39" fmla="*/ 172494540 h 314"/>
                <a:gd name="T40" fmla="*/ 117758135 w 391"/>
                <a:gd name="T41" fmla="*/ 195584516 h 314"/>
                <a:gd name="T42" fmla="*/ 94876471 w 391"/>
                <a:gd name="T43" fmla="*/ 213241314 h 314"/>
                <a:gd name="T44" fmla="*/ 88179088 w 391"/>
                <a:gd name="T45" fmla="*/ 182681028 h 314"/>
                <a:gd name="T46" fmla="*/ 0 w 391"/>
                <a:gd name="T47" fmla="*/ 201017694 h 3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1"/>
                <a:gd name="T73" fmla="*/ 0 h 314"/>
                <a:gd name="T74" fmla="*/ 391 w 391"/>
                <a:gd name="T75" fmla="*/ 314 h 3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1" h="314">
                  <a:moveTo>
                    <a:pt x="0" y="296"/>
                  </a:moveTo>
                  <a:lnTo>
                    <a:pt x="70" y="237"/>
                  </a:lnTo>
                  <a:lnTo>
                    <a:pt x="169" y="237"/>
                  </a:lnTo>
                  <a:lnTo>
                    <a:pt x="208" y="165"/>
                  </a:lnTo>
                  <a:lnTo>
                    <a:pt x="225" y="160"/>
                  </a:lnTo>
                  <a:lnTo>
                    <a:pt x="226" y="187"/>
                  </a:lnTo>
                  <a:lnTo>
                    <a:pt x="271" y="160"/>
                  </a:lnTo>
                  <a:lnTo>
                    <a:pt x="309" y="105"/>
                  </a:lnTo>
                  <a:lnTo>
                    <a:pt x="326" y="16"/>
                  </a:lnTo>
                  <a:lnTo>
                    <a:pt x="357" y="20"/>
                  </a:lnTo>
                  <a:lnTo>
                    <a:pt x="347" y="0"/>
                  </a:lnTo>
                  <a:lnTo>
                    <a:pt x="367" y="1"/>
                  </a:lnTo>
                  <a:lnTo>
                    <a:pt x="391" y="76"/>
                  </a:lnTo>
                  <a:lnTo>
                    <a:pt x="357" y="129"/>
                  </a:lnTo>
                  <a:lnTo>
                    <a:pt x="357" y="177"/>
                  </a:lnTo>
                  <a:lnTo>
                    <a:pt x="333" y="248"/>
                  </a:lnTo>
                  <a:lnTo>
                    <a:pt x="315" y="258"/>
                  </a:lnTo>
                  <a:lnTo>
                    <a:pt x="314" y="231"/>
                  </a:lnTo>
                  <a:lnTo>
                    <a:pt x="257" y="272"/>
                  </a:lnTo>
                  <a:lnTo>
                    <a:pt x="208" y="254"/>
                  </a:lnTo>
                  <a:lnTo>
                    <a:pt x="211" y="288"/>
                  </a:lnTo>
                  <a:lnTo>
                    <a:pt x="170" y="314"/>
                  </a:lnTo>
                  <a:lnTo>
                    <a:pt x="158" y="269"/>
                  </a:lnTo>
                  <a:lnTo>
                    <a:pt x="0" y="296"/>
                  </a:lnTo>
                  <a:close/>
                </a:path>
              </a:pathLst>
            </a:custGeom>
            <a:grpFill/>
            <a:ln w="3175" cap="rnd">
              <a:solidFill>
                <a:schemeClr val="bg1"/>
              </a:solidFill>
              <a:round/>
              <a:headEnd/>
              <a:tailEnd/>
            </a:ln>
          </p:spPr>
          <p:txBody>
            <a:bodyPr/>
            <a:lstStyle/>
            <a:p>
              <a:endParaRPr lang="en-US" dirty="0"/>
            </a:p>
          </p:txBody>
        </p:sp>
        <p:sp>
          <p:nvSpPr>
            <p:cNvPr id="105" name="Freeform 100"/>
            <p:cNvSpPr>
              <a:spLocks noChangeAspect="1"/>
            </p:cNvSpPr>
            <p:nvPr/>
          </p:nvSpPr>
          <p:spPr bwMode="gray">
            <a:xfrm>
              <a:off x="7892027" y="3455984"/>
              <a:ext cx="60324" cy="44450"/>
            </a:xfrm>
            <a:custGeom>
              <a:avLst/>
              <a:gdLst>
                <a:gd name="T0" fmla="*/ 0 w 81"/>
                <a:gd name="T1" fmla="*/ 18271331 h 56"/>
                <a:gd name="T2" fmla="*/ 14975495 w 81"/>
                <a:gd name="T3" fmla="*/ 35282188 h 56"/>
                <a:gd name="T4" fmla="*/ 41044832 w 81"/>
                <a:gd name="T5" fmla="*/ 22051169 h 56"/>
                <a:gd name="T6" fmla="*/ 44927230 w 81"/>
                <a:gd name="T7" fmla="*/ 0 h 56"/>
                <a:gd name="T8" fmla="*/ 0 w 81"/>
                <a:gd name="T9" fmla="*/ 18271331 h 56"/>
                <a:gd name="T10" fmla="*/ 0 60000 65536"/>
                <a:gd name="T11" fmla="*/ 0 60000 65536"/>
                <a:gd name="T12" fmla="*/ 0 60000 65536"/>
                <a:gd name="T13" fmla="*/ 0 60000 65536"/>
                <a:gd name="T14" fmla="*/ 0 60000 65536"/>
                <a:gd name="T15" fmla="*/ 0 w 81"/>
                <a:gd name="T16" fmla="*/ 0 h 56"/>
                <a:gd name="T17" fmla="*/ 81 w 81"/>
                <a:gd name="T18" fmla="*/ 56 h 56"/>
              </a:gdLst>
              <a:ahLst/>
              <a:cxnLst>
                <a:cxn ang="T10">
                  <a:pos x="T0" y="T1"/>
                </a:cxn>
                <a:cxn ang="T11">
                  <a:pos x="T2" y="T3"/>
                </a:cxn>
                <a:cxn ang="T12">
                  <a:pos x="T4" y="T5"/>
                </a:cxn>
                <a:cxn ang="T13">
                  <a:pos x="T6" y="T7"/>
                </a:cxn>
                <a:cxn ang="T14">
                  <a:pos x="T8" y="T9"/>
                </a:cxn>
              </a:cxnLst>
              <a:rect l="T15" t="T16" r="T17" b="T18"/>
              <a:pathLst>
                <a:path w="81" h="56">
                  <a:moveTo>
                    <a:pt x="0" y="29"/>
                  </a:moveTo>
                  <a:lnTo>
                    <a:pt x="27" y="56"/>
                  </a:lnTo>
                  <a:lnTo>
                    <a:pt x="74" y="35"/>
                  </a:lnTo>
                  <a:lnTo>
                    <a:pt x="81" y="0"/>
                  </a:lnTo>
                  <a:lnTo>
                    <a:pt x="0" y="29"/>
                  </a:lnTo>
                  <a:close/>
                </a:path>
              </a:pathLst>
            </a:custGeom>
            <a:grpFill/>
            <a:ln w="3175" cap="rnd">
              <a:solidFill>
                <a:schemeClr val="bg1"/>
              </a:solidFill>
              <a:round/>
              <a:headEnd/>
              <a:tailEnd/>
            </a:ln>
          </p:spPr>
          <p:txBody>
            <a:bodyPr/>
            <a:lstStyle/>
            <a:p>
              <a:endParaRPr lang="en-US" dirty="0"/>
            </a:p>
          </p:txBody>
        </p:sp>
        <p:sp>
          <p:nvSpPr>
            <p:cNvPr id="106" name="Freeform 101"/>
            <p:cNvSpPr>
              <a:spLocks noChangeAspect="1"/>
            </p:cNvSpPr>
            <p:nvPr/>
          </p:nvSpPr>
          <p:spPr bwMode="gray">
            <a:xfrm>
              <a:off x="8093639" y="3076571"/>
              <a:ext cx="150813" cy="141286"/>
            </a:xfrm>
            <a:custGeom>
              <a:avLst/>
              <a:gdLst>
                <a:gd name="T0" fmla="*/ 0 w 203"/>
                <a:gd name="T1" fmla="*/ 83872403 h 169"/>
                <a:gd name="T2" fmla="*/ 4967171 w 203"/>
                <a:gd name="T3" fmla="*/ 118120112 h 169"/>
                <a:gd name="T4" fmla="*/ 24285351 w 203"/>
                <a:gd name="T5" fmla="*/ 105539628 h 169"/>
                <a:gd name="T6" fmla="*/ 11038323 w 203"/>
                <a:gd name="T7" fmla="*/ 84571318 h 169"/>
                <a:gd name="T8" fmla="*/ 65128185 w 203"/>
                <a:gd name="T9" fmla="*/ 102743129 h 169"/>
                <a:gd name="T10" fmla="*/ 77270489 w 203"/>
                <a:gd name="T11" fmla="*/ 75485413 h 169"/>
                <a:gd name="T12" fmla="*/ 112042172 w 203"/>
                <a:gd name="T13" fmla="*/ 66398672 h 169"/>
                <a:gd name="T14" fmla="*/ 99899868 w 203"/>
                <a:gd name="T15" fmla="*/ 48226861 h 169"/>
                <a:gd name="T16" fmla="*/ 104315049 w 203"/>
                <a:gd name="T17" fmla="*/ 32150962 h 169"/>
                <a:gd name="T18" fmla="*/ 74510537 w 203"/>
                <a:gd name="T19" fmla="*/ 34946625 h 169"/>
                <a:gd name="T20" fmla="*/ 38634873 w 203"/>
                <a:gd name="T21" fmla="*/ 0 h 169"/>
                <a:gd name="T22" fmla="*/ 25940579 w 203"/>
                <a:gd name="T23" fmla="*/ 67097588 h 169"/>
                <a:gd name="T24" fmla="*/ 10487075 w 203"/>
                <a:gd name="T25" fmla="*/ 63603009 h 169"/>
                <a:gd name="T26" fmla="*/ 0 w 203"/>
                <a:gd name="T27" fmla="*/ 83872403 h 1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3"/>
                <a:gd name="T43" fmla="*/ 0 h 169"/>
                <a:gd name="T44" fmla="*/ 203 w 203"/>
                <a:gd name="T45" fmla="*/ 169 h 1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3" h="169">
                  <a:moveTo>
                    <a:pt x="0" y="120"/>
                  </a:moveTo>
                  <a:lnTo>
                    <a:pt x="9" y="169"/>
                  </a:lnTo>
                  <a:lnTo>
                    <a:pt x="44" y="151"/>
                  </a:lnTo>
                  <a:lnTo>
                    <a:pt x="20" y="121"/>
                  </a:lnTo>
                  <a:lnTo>
                    <a:pt x="118" y="147"/>
                  </a:lnTo>
                  <a:lnTo>
                    <a:pt x="140" y="108"/>
                  </a:lnTo>
                  <a:lnTo>
                    <a:pt x="203" y="95"/>
                  </a:lnTo>
                  <a:lnTo>
                    <a:pt x="181" y="69"/>
                  </a:lnTo>
                  <a:lnTo>
                    <a:pt x="189" y="46"/>
                  </a:lnTo>
                  <a:lnTo>
                    <a:pt x="135" y="50"/>
                  </a:lnTo>
                  <a:lnTo>
                    <a:pt x="70" y="0"/>
                  </a:lnTo>
                  <a:lnTo>
                    <a:pt x="47" y="96"/>
                  </a:lnTo>
                  <a:lnTo>
                    <a:pt x="19" y="91"/>
                  </a:lnTo>
                  <a:lnTo>
                    <a:pt x="0" y="120"/>
                  </a:lnTo>
                  <a:close/>
                </a:path>
              </a:pathLst>
            </a:custGeom>
            <a:grpFill/>
            <a:ln w="3175" cap="rnd">
              <a:solidFill>
                <a:schemeClr val="bg1"/>
              </a:solidFill>
              <a:round/>
              <a:headEnd/>
              <a:tailEnd/>
            </a:ln>
          </p:spPr>
          <p:txBody>
            <a:bodyPr/>
            <a:lstStyle/>
            <a:p>
              <a:endParaRPr lang="en-US" dirty="0"/>
            </a:p>
          </p:txBody>
        </p:sp>
        <p:sp>
          <p:nvSpPr>
            <p:cNvPr id="107" name="Freeform 102"/>
            <p:cNvSpPr>
              <a:spLocks noChangeAspect="1"/>
            </p:cNvSpPr>
            <p:nvPr/>
          </p:nvSpPr>
          <p:spPr bwMode="gray">
            <a:xfrm>
              <a:off x="7690414" y="3165470"/>
              <a:ext cx="160337" cy="176212"/>
            </a:xfrm>
            <a:custGeom>
              <a:avLst/>
              <a:gdLst>
                <a:gd name="T0" fmla="*/ 0 w 221"/>
                <a:gd name="T1" fmla="*/ 82905723 h 212"/>
                <a:gd name="T2" fmla="*/ 21581059 w 221"/>
                <a:gd name="T3" fmla="*/ 94651317 h 212"/>
                <a:gd name="T4" fmla="*/ 7895740 w 221"/>
                <a:gd name="T5" fmla="*/ 136794484 h 212"/>
                <a:gd name="T6" fmla="*/ 40529964 w 221"/>
                <a:gd name="T7" fmla="*/ 146467082 h 212"/>
                <a:gd name="T8" fmla="*/ 74744352 w 221"/>
                <a:gd name="T9" fmla="*/ 120904560 h 212"/>
                <a:gd name="T10" fmla="*/ 58952873 w 221"/>
                <a:gd name="T11" fmla="*/ 86360163 h 212"/>
                <a:gd name="T12" fmla="*/ 97904124 w 221"/>
                <a:gd name="T13" fmla="*/ 55961758 h 212"/>
                <a:gd name="T14" fmla="*/ 116327033 w 221"/>
                <a:gd name="T15" fmla="*/ 13817759 h 212"/>
                <a:gd name="T16" fmla="*/ 113694878 w 221"/>
                <a:gd name="T17" fmla="*/ 7599601 h 212"/>
                <a:gd name="T18" fmla="*/ 106325859 w 221"/>
                <a:gd name="T19" fmla="*/ 0 h 212"/>
                <a:gd name="T20" fmla="*/ 71586201 w 221"/>
                <a:gd name="T21" fmla="*/ 26944796 h 212"/>
                <a:gd name="T22" fmla="*/ 71586201 w 221"/>
                <a:gd name="T23" fmla="*/ 42834720 h 212"/>
                <a:gd name="T24" fmla="*/ 46320270 w 221"/>
                <a:gd name="T25" fmla="*/ 37998837 h 212"/>
                <a:gd name="T26" fmla="*/ 0 w 221"/>
                <a:gd name="T27" fmla="*/ 82905723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1"/>
                <a:gd name="T43" fmla="*/ 0 h 212"/>
                <a:gd name="T44" fmla="*/ 221 w 221"/>
                <a:gd name="T45" fmla="*/ 212 h 2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1" h="212">
                  <a:moveTo>
                    <a:pt x="0" y="120"/>
                  </a:moveTo>
                  <a:lnTo>
                    <a:pt x="41" y="137"/>
                  </a:lnTo>
                  <a:lnTo>
                    <a:pt x="15" y="198"/>
                  </a:lnTo>
                  <a:lnTo>
                    <a:pt x="77" y="212"/>
                  </a:lnTo>
                  <a:lnTo>
                    <a:pt x="142" y="175"/>
                  </a:lnTo>
                  <a:lnTo>
                    <a:pt x="112" y="125"/>
                  </a:lnTo>
                  <a:lnTo>
                    <a:pt x="186" y="81"/>
                  </a:lnTo>
                  <a:lnTo>
                    <a:pt x="221" y="20"/>
                  </a:lnTo>
                  <a:lnTo>
                    <a:pt x="216" y="11"/>
                  </a:lnTo>
                  <a:lnTo>
                    <a:pt x="202" y="0"/>
                  </a:lnTo>
                  <a:lnTo>
                    <a:pt x="136" y="39"/>
                  </a:lnTo>
                  <a:lnTo>
                    <a:pt x="136" y="62"/>
                  </a:lnTo>
                  <a:lnTo>
                    <a:pt x="88" y="55"/>
                  </a:lnTo>
                  <a:lnTo>
                    <a:pt x="0" y="120"/>
                  </a:lnTo>
                  <a:close/>
                </a:path>
              </a:pathLst>
            </a:custGeom>
            <a:grpFill/>
            <a:ln w="3175" cap="rnd">
              <a:solidFill>
                <a:schemeClr val="bg1"/>
              </a:solidFill>
              <a:round/>
              <a:headEnd/>
              <a:tailEnd/>
            </a:ln>
          </p:spPr>
          <p:txBody>
            <a:bodyPr/>
            <a:lstStyle/>
            <a:p>
              <a:endParaRPr lang="en-US" dirty="0"/>
            </a:p>
          </p:txBody>
        </p:sp>
        <p:sp>
          <p:nvSpPr>
            <p:cNvPr id="108" name="Freeform 103"/>
            <p:cNvSpPr>
              <a:spLocks noChangeAspect="1"/>
            </p:cNvSpPr>
            <p:nvPr/>
          </p:nvSpPr>
          <p:spPr bwMode="gray">
            <a:xfrm>
              <a:off x="7733275" y="3309934"/>
              <a:ext cx="93661" cy="136526"/>
            </a:xfrm>
            <a:custGeom>
              <a:avLst/>
              <a:gdLst>
                <a:gd name="T0" fmla="*/ 0 w 121"/>
                <a:gd name="T1" fmla="*/ 112283588 h 166"/>
                <a:gd name="T2" fmla="*/ 7789427 w 121"/>
                <a:gd name="T3" fmla="*/ 25026842 h 166"/>
                <a:gd name="T4" fmla="*/ 46735790 w 121"/>
                <a:gd name="T5" fmla="*/ 0 h 166"/>
                <a:gd name="T6" fmla="*/ 72500581 w 121"/>
                <a:gd name="T7" fmla="*/ 68316781 h 166"/>
                <a:gd name="T8" fmla="*/ 45537536 w 121"/>
                <a:gd name="T9" fmla="*/ 100785058 h 166"/>
                <a:gd name="T10" fmla="*/ 0 w 121"/>
                <a:gd name="T11" fmla="*/ 112283588 h 166"/>
                <a:gd name="T12" fmla="*/ 0 60000 65536"/>
                <a:gd name="T13" fmla="*/ 0 60000 65536"/>
                <a:gd name="T14" fmla="*/ 0 60000 65536"/>
                <a:gd name="T15" fmla="*/ 0 60000 65536"/>
                <a:gd name="T16" fmla="*/ 0 60000 65536"/>
                <a:gd name="T17" fmla="*/ 0 60000 65536"/>
                <a:gd name="T18" fmla="*/ 0 w 121"/>
                <a:gd name="T19" fmla="*/ 0 h 166"/>
                <a:gd name="T20" fmla="*/ 121 w 121"/>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121" h="166">
                  <a:moveTo>
                    <a:pt x="0" y="166"/>
                  </a:moveTo>
                  <a:lnTo>
                    <a:pt x="13" y="37"/>
                  </a:lnTo>
                  <a:lnTo>
                    <a:pt x="78" y="0"/>
                  </a:lnTo>
                  <a:lnTo>
                    <a:pt x="121" y="101"/>
                  </a:lnTo>
                  <a:lnTo>
                    <a:pt x="76" y="149"/>
                  </a:lnTo>
                  <a:lnTo>
                    <a:pt x="0" y="166"/>
                  </a:lnTo>
                  <a:close/>
                </a:path>
              </a:pathLst>
            </a:custGeom>
            <a:grpFill/>
            <a:ln w="3175" cap="rnd">
              <a:solidFill>
                <a:schemeClr val="bg1"/>
              </a:solidFill>
              <a:round/>
              <a:headEnd/>
              <a:tailEnd/>
            </a:ln>
          </p:spPr>
          <p:txBody>
            <a:bodyPr/>
            <a:lstStyle/>
            <a:p>
              <a:endParaRPr lang="en-US" dirty="0"/>
            </a:p>
          </p:txBody>
        </p:sp>
        <p:sp>
          <p:nvSpPr>
            <p:cNvPr id="109" name="Freeform 104"/>
            <p:cNvSpPr>
              <a:spLocks noChangeAspect="1"/>
            </p:cNvSpPr>
            <p:nvPr/>
          </p:nvSpPr>
          <p:spPr bwMode="gray">
            <a:xfrm>
              <a:off x="7063350" y="3816347"/>
              <a:ext cx="187324" cy="239712"/>
            </a:xfrm>
            <a:custGeom>
              <a:avLst/>
              <a:gdLst>
                <a:gd name="T0" fmla="*/ 0 w 249"/>
                <a:gd name="T1" fmla="*/ 43728611 h 290"/>
                <a:gd name="T2" fmla="*/ 18676829 w 249"/>
                <a:gd name="T3" fmla="*/ 71742795 h 290"/>
                <a:gd name="T4" fmla="*/ 13017207 w 249"/>
                <a:gd name="T5" fmla="*/ 120254093 h 290"/>
                <a:gd name="T6" fmla="*/ 62822335 w 249"/>
                <a:gd name="T7" fmla="*/ 98389788 h 290"/>
                <a:gd name="T8" fmla="*/ 84329352 w 249"/>
                <a:gd name="T9" fmla="*/ 120254093 h 290"/>
                <a:gd name="T10" fmla="*/ 103006181 w 249"/>
                <a:gd name="T11" fmla="*/ 168082623 h 290"/>
                <a:gd name="T12" fmla="*/ 96215085 w 249"/>
                <a:gd name="T13" fmla="*/ 198145939 h 290"/>
                <a:gd name="T14" fmla="*/ 140926328 w 249"/>
                <a:gd name="T15" fmla="*/ 189946928 h 290"/>
                <a:gd name="T16" fmla="*/ 119419311 w 249"/>
                <a:gd name="T17" fmla="*/ 126403145 h 290"/>
                <a:gd name="T18" fmla="*/ 71877881 w 249"/>
                <a:gd name="T19" fmla="*/ 79258210 h 290"/>
                <a:gd name="T20" fmla="*/ 84895088 w 249"/>
                <a:gd name="T21" fmla="*/ 51927622 h 290"/>
                <a:gd name="T22" fmla="*/ 58294938 w 249"/>
                <a:gd name="T23" fmla="*/ 37579559 h 290"/>
                <a:gd name="T24" fmla="*/ 37920147 w 249"/>
                <a:gd name="T25" fmla="*/ 0 h 290"/>
                <a:gd name="T26" fmla="*/ 26034413 w 249"/>
                <a:gd name="T27" fmla="*/ 683595 h 290"/>
                <a:gd name="T28" fmla="*/ 27732375 w 249"/>
                <a:gd name="T29" fmla="*/ 27330588 h 290"/>
                <a:gd name="T30" fmla="*/ 18676829 w 249"/>
                <a:gd name="T31" fmla="*/ 21180710 h 290"/>
                <a:gd name="T32" fmla="*/ 0 w 249"/>
                <a:gd name="T33" fmla="*/ 43728611 h 2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290"/>
                <a:gd name="T53" fmla="*/ 249 w 249"/>
                <a:gd name="T54" fmla="*/ 290 h 2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290">
                  <a:moveTo>
                    <a:pt x="0" y="64"/>
                  </a:moveTo>
                  <a:lnTo>
                    <a:pt x="33" y="105"/>
                  </a:lnTo>
                  <a:lnTo>
                    <a:pt x="23" y="176"/>
                  </a:lnTo>
                  <a:lnTo>
                    <a:pt x="111" y="144"/>
                  </a:lnTo>
                  <a:lnTo>
                    <a:pt x="149" y="176"/>
                  </a:lnTo>
                  <a:lnTo>
                    <a:pt x="182" y="246"/>
                  </a:lnTo>
                  <a:lnTo>
                    <a:pt x="170" y="290"/>
                  </a:lnTo>
                  <a:lnTo>
                    <a:pt x="249" y="278"/>
                  </a:lnTo>
                  <a:lnTo>
                    <a:pt x="211" y="185"/>
                  </a:lnTo>
                  <a:lnTo>
                    <a:pt x="127" y="116"/>
                  </a:lnTo>
                  <a:lnTo>
                    <a:pt x="150" y="76"/>
                  </a:lnTo>
                  <a:lnTo>
                    <a:pt x="103" y="55"/>
                  </a:lnTo>
                  <a:lnTo>
                    <a:pt x="67" y="0"/>
                  </a:lnTo>
                  <a:lnTo>
                    <a:pt x="46" y="1"/>
                  </a:lnTo>
                  <a:lnTo>
                    <a:pt x="49" y="40"/>
                  </a:lnTo>
                  <a:lnTo>
                    <a:pt x="33" y="31"/>
                  </a:lnTo>
                  <a:lnTo>
                    <a:pt x="0" y="64"/>
                  </a:lnTo>
                  <a:close/>
                </a:path>
              </a:pathLst>
            </a:custGeom>
            <a:grpFill/>
            <a:ln w="3175" cap="rnd">
              <a:solidFill>
                <a:schemeClr val="bg1"/>
              </a:solidFill>
              <a:round/>
              <a:headEnd/>
              <a:tailEnd/>
            </a:ln>
          </p:spPr>
          <p:txBody>
            <a:bodyPr/>
            <a:lstStyle/>
            <a:p>
              <a:endParaRPr lang="en-US" dirty="0"/>
            </a:p>
          </p:txBody>
        </p:sp>
        <p:sp>
          <p:nvSpPr>
            <p:cNvPr id="110" name="Freeform 105"/>
            <p:cNvSpPr>
              <a:spLocks noChangeAspect="1"/>
            </p:cNvSpPr>
            <p:nvPr/>
          </p:nvSpPr>
          <p:spPr bwMode="gray">
            <a:xfrm>
              <a:off x="4612253" y="2903533"/>
              <a:ext cx="12699" cy="25399"/>
            </a:xfrm>
            <a:custGeom>
              <a:avLst/>
              <a:gdLst>
                <a:gd name="T0" fmla="*/ 0 w 17"/>
                <a:gd name="T1" fmla="*/ 16487140 h 30"/>
                <a:gd name="T2" fmla="*/ 7255435 w 17"/>
                <a:gd name="T3" fmla="*/ 0 h 30"/>
                <a:gd name="T4" fmla="*/ 9487647 w 17"/>
                <a:gd name="T5" fmla="*/ 21505333 h 30"/>
                <a:gd name="T6" fmla="*/ 0 w 17"/>
                <a:gd name="T7" fmla="*/ 16487140 h 30"/>
                <a:gd name="T8" fmla="*/ 0 60000 65536"/>
                <a:gd name="T9" fmla="*/ 0 60000 65536"/>
                <a:gd name="T10" fmla="*/ 0 60000 65536"/>
                <a:gd name="T11" fmla="*/ 0 60000 65536"/>
                <a:gd name="T12" fmla="*/ 0 w 17"/>
                <a:gd name="T13" fmla="*/ 0 h 30"/>
                <a:gd name="T14" fmla="*/ 17 w 17"/>
                <a:gd name="T15" fmla="*/ 30 h 30"/>
              </a:gdLst>
              <a:ahLst/>
              <a:cxnLst>
                <a:cxn ang="T8">
                  <a:pos x="T0" y="T1"/>
                </a:cxn>
                <a:cxn ang="T9">
                  <a:pos x="T2" y="T3"/>
                </a:cxn>
                <a:cxn ang="T10">
                  <a:pos x="T4" y="T5"/>
                </a:cxn>
                <a:cxn ang="T11">
                  <a:pos x="T6" y="T7"/>
                </a:cxn>
              </a:cxnLst>
              <a:rect l="T12" t="T13" r="T14" b="T15"/>
              <a:pathLst>
                <a:path w="17" h="30">
                  <a:moveTo>
                    <a:pt x="0" y="23"/>
                  </a:moveTo>
                  <a:lnTo>
                    <a:pt x="13" y="0"/>
                  </a:lnTo>
                  <a:lnTo>
                    <a:pt x="17" y="30"/>
                  </a:lnTo>
                  <a:lnTo>
                    <a:pt x="0" y="23"/>
                  </a:lnTo>
                  <a:close/>
                </a:path>
              </a:pathLst>
            </a:custGeom>
            <a:grpFill/>
            <a:ln w="3175" cap="rnd">
              <a:solidFill>
                <a:schemeClr val="bg1"/>
              </a:solidFill>
              <a:round/>
              <a:headEnd/>
              <a:tailEnd/>
            </a:ln>
          </p:spPr>
          <p:txBody>
            <a:bodyPr/>
            <a:lstStyle/>
            <a:p>
              <a:endParaRPr lang="en-US" dirty="0"/>
            </a:p>
          </p:txBody>
        </p:sp>
        <p:sp>
          <p:nvSpPr>
            <p:cNvPr id="111" name="Freeform 106"/>
            <p:cNvSpPr>
              <a:spLocks noChangeAspect="1"/>
            </p:cNvSpPr>
            <p:nvPr/>
          </p:nvSpPr>
          <p:spPr bwMode="gray">
            <a:xfrm>
              <a:off x="7064939" y="4281484"/>
              <a:ext cx="98424" cy="141286"/>
            </a:xfrm>
            <a:custGeom>
              <a:avLst/>
              <a:gdLst>
                <a:gd name="T0" fmla="*/ 0 w 130"/>
                <a:gd name="T1" fmla="*/ 0 h 172"/>
                <a:gd name="T2" fmla="*/ 14903816 w 130"/>
                <a:gd name="T3" fmla="*/ 0 h 172"/>
                <a:gd name="T4" fmla="*/ 19489664 w 130"/>
                <a:gd name="T5" fmla="*/ 20242648 h 172"/>
                <a:gd name="T6" fmla="*/ 37833056 w 130"/>
                <a:gd name="T7" fmla="*/ 7422496 h 172"/>
                <a:gd name="T8" fmla="*/ 62481704 w 130"/>
                <a:gd name="T9" fmla="*/ 34412420 h 172"/>
                <a:gd name="T10" fmla="*/ 74519082 w 130"/>
                <a:gd name="T11" fmla="*/ 116058235 h 172"/>
                <a:gd name="T12" fmla="*/ 73945945 w 130"/>
                <a:gd name="T13" fmla="*/ 116058235 h 172"/>
                <a:gd name="T14" fmla="*/ 22355346 w 130"/>
                <a:gd name="T15" fmla="*/ 81645814 h 172"/>
                <a:gd name="T16" fmla="*/ 0 w 130"/>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
                <a:gd name="T28" fmla="*/ 0 h 172"/>
                <a:gd name="T29" fmla="*/ 130 w 130"/>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 h="172">
                  <a:moveTo>
                    <a:pt x="0" y="0"/>
                  </a:moveTo>
                  <a:lnTo>
                    <a:pt x="26" y="0"/>
                  </a:lnTo>
                  <a:lnTo>
                    <a:pt x="34" y="30"/>
                  </a:lnTo>
                  <a:lnTo>
                    <a:pt x="66" y="11"/>
                  </a:lnTo>
                  <a:lnTo>
                    <a:pt x="109" y="51"/>
                  </a:lnTo>
                  <a:lnTo>
                    <a:pt x="130" y="172"/>
                  </a:lnTo>
                  <a:lnTo>
                    <a:pt x="129" y="172"/>
                  </a:lnTo>
                  <a:lnTo>
                    <a:pt x="39" y="121"/>
                  </a:lnTo>
                  <a:lnTo>
                    <a:pt x="0" y="0"/>
                  </a:lnTo>
                  <a:close/>
                </a:path>
              </a:pathLst>
            </a:custGeom>
            <a:grpFill/>
            <a:ln w="3175" cap="rnd">
              <a:solidFill>
                <a:schemeClr val="bg1"/>
              </a:solidFill>
              <a:round/>
              <a:headEnd/>
              <a:tailEnd/>
            </a:ln>
          </p:spPr>
          <p:txBody>
            <a:bodyPr/>
            <a:lstStyle/>
            <a:p>
              <a:endParaRPr lang="en-US" dirty="0"/>
            </a:p>
          </p:txBody>
        </p:sp>
        <p:sp>
          <p:nvSpPr>
            <p:cNvPr id="112" name="Freeform 107"/>
            <p:cNvSpPr>
              <a:spLocks noChangeAspect="1"/>
            </p:cNvSpPr>
            <p:nvPr/>
          </p:nvSpPr>
          <p:spPr bwMode="gray">
            <a:xfrm>
              <a:off x="7311002" y="4271958"/>
              <a:ext cx="246062" cy="171449"/>
            </a:xfrm>
            <a:custGeom>
              <a:avLst/>
              <a:gdLst>
                <a:gd name="T0" fmla="*/ 0 w 331"/>
                <a:gd name="T1" fmla="*/ 126226957 h 207"/>
                <a:gd name="T2" fmla="*/ 15473657 w 331"/>
                <a:gd name="T3" fmla="*/ 142005326 h 207"/>
                <a:gd name="T4" fmla="*/ 73499686 w 331"/>
                <a:gd name="T5" fmla="*/ 135831470 h 207"/>
                <a:gd name="T6" fmla="*/ 92288861 w 331"/>
                <a:gd name="T7" fmla="*/ 127599385 h 207"/>
                <a:gd name="T8" fmla="*/ 117709816 w 331"/>
                <a:gd name="T9" fmla="*/ 62427678 h 207"/>
                <a:gd name="T10" fmla="*/ 150867228 w 331"/>
                <a:gd name="T11" fmla="*/ 64485907 h 207"/>
                <a:gd name="T12" fmla="*/ 182919963 w 331"/>
                <a:gd name="T13" fmla="*/ 41847052 h 207"/>
                <a:gd name="T14" fmla="*/ 152525731 w 331"/>
                <a:gd name="T15" fmla="*/ 23324654 h 207"/>
                <a:gd name="T16" fmla="*/ 143130771 w 331"/>
                <a:gd name="T17" fmla="*/ 0 h 207"/>
                <a:gd name="T18" fmla="*/ 105551677 w 331"/>
                <a:gd name="T19" fmla="*/ 44591080 h 207"/>
                <a:gd name="T20" fmla="*/ 93946620 w 331"/>
                <a:gd name="T21" fmla="*/ 68601535 h 207"/>
                <a:gd name="T22" fmla="*/ 82341563 w 331"/>
                <a:gd name="T23" fmla="*/ 54881393 h 207"/>
                <a:gd name="T24" fmla="*/ 60236126 w 331"/>
                <a:gd name="T25" fmla="*/ 90553761 h 207"/>
                <a:gd name="T26" fmla="*/ 35920592 w 331"/>
                <a:gd name="T27" fmla="*/ 94670217 h 207"/>
                <a:gd name="T28" fmla="*/ 27631053 w 331"/>
                <a:gd name="T29" fmla="*/ 127599385 h 207"/>
                <a:gd name="T30" fmla="*/ 0 w 331"/>
                <a:gd name="T31" fmla="*/ 126226957 h 2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1"/>
                <a:gd name="T49" fmla="*/ 0 h 207"/>
                <a:gd name="T50" fmla="*/ 331 w 331"/>
                <a:gd name="T51" fmla="*/ 207 h 2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1" h="207">
                  <a:moveTo>
                    <a:pt x="0" y="184"/>
                  </a:moveTo>
                  <a:lnTo>
                    <a:pt x="28" y="207"/>
                  </a:lnTo>
                  <a:lnTo>
                    <a:pt x="133" y="198"/>
                  </a:lnTo>
                  <a:lnTo>
                    <a:pt x="167" y="186"/>
                  </a:lnTo>
                  <a:lnTo>
                    <a:pt x="213" y="91"/>
                  </a:lnTo>
                  <a:lnTo>
                    <a:pt x="273" y="94"/>
                  </a:lnTo>
                  <a:lnTo>
                    <a:pt x="331" y="61"/>
                  </a:lnTo>
                  <a:lnTo>
                    <a:pt x="276" y="34"/>
                  </a:lnTo>
                  <a:lnTo>
                    <a:pt x="259" y="0"/>
                  </a:lnTo>
                  <a:lnTo>
                    <a:pt x="191" y="65"/>
                  </a:lnTo>
                  <a:lnTo>
                    <a:pt x="170" y="100"/>
                  </a:lnTo>
                  <a:lnTo>
                    <a:pt x="149" y="80"/>
                  </a:lnTo>
                  <a:lnTo>
                    <a:pt x="109" y="132"/>
                  </a:lnTo>
                  <a:lnTo>
                    <a:pt x="65" y="138"/>
                  </a:lnTo>
                  <a:lnTo>
                    <a:pt x="50" y="186"/>
                  </a:lnTo>
                  <a:lnTo>
                    <a:pt x="0" y="184"/>
                  </a:lnTo>
                  <a:close/>
                </a:path>
              </a:pathLst>
            </a:custGeom>
            <a:grpFill/>
            <a:ln w="3175" cap="rnd">
              <a:solidFill>
                <a:schemeClr val="bg1"/>
              </a:solidFill>
              <a:round/>
              <a:headEnd/>
              <a:tailEnd/>
            </a:ln>
          </p:spPr>
          <p:txBody>
            <a:bodyPr/>
            <a:lstStyle/>
            <a:p>
              <a:endParaRPr lang="en-US" dirty="0"/>
            </a:p>
          </p:txBody>
        </p:sp>
        <p:sp>
          <p:nvSpPr>
            <p:cNvPr id="113" name="Freeform 108"/>
            <p:cNvSpPr>
              <a:spLocks noChangeAspect="1"/>
            </p:cNvSpPr>
            <p:nvPr/>
          </p:nvSpPr>
          <p:spPr bwMode="gray">
            <a:xfrm>
              <a:off x="1649410" y="3502019"/>
              <a:ext cx="784223" cy="549273"/>
            </a:xfrm>
            <a:custGeom>
              <a:avLst/>
              <a:gdLst>
                <a:gd name="T0" fmla="*/ 0 w 1048"/>
                <a:gd name="T1" fmla="*/ 4130349 h 662"/>
                <a:gd name="T2" fmla="*/ 27997880 w 1048"/>
                <a:gd name="T3" fmla="*/ 75727764 h 662"/>
                <a:gd name="T4" fmla="*/ 61035603 w 1048"/>
                <a:gd name="T5" fmla="*/ 108084376 h 662"/>
                <a:gd name="T6" fmla="*/ 58236189 w 1048"/>
                <a:gd name="T7" fmla="*/ 128049112 h 662"/>
                <a:gd name="T8" fmla="*/ 41437461 w 1048"/>
                <a:gd name="T9" fmla="*/ 131491623 h 662"/>
                <a:gd name="T10" fmla="*/ 78394813 w 1048"/>
                <a:gd name="T11" fmla="*/ 147325180 h 662"/>
                <a:gd name="T12" fmla="*/ 98553436 w 1048"/>
                <a:gd name="T13" fmla="*/ 179681792 h 662"/>
                <a:gd name="T14" fmla="*/ 96313755 w 1048"/>
                <a:gd name="T15" fmla="*/ 206530719 h 662"/>
                <a:gd name="T16" fmla="*/ 138870683 w 1048"/>
                <a:gd name="T17" fmla="*/ 251279207 h 662"/>
                <a:gd name="T18" fmla="*/ 148389887 w 1048"/>
                <a:gd name="T19" fmla="*/ 236133488 h 662"/>
                <a:gd name="T20" fmla="*/ 49276718 w 1048"/>
                <a:gd name="T21" fmla="*/ 64713224 h 662"/>
                <a:gd name="T22" fmla="*/ 43117409 w 1048"/>
                <a:gd name="T23" fmla="*/ 18587400 h 662"/>
                <a:gd name="T24" fmla="*/ 64955980 w 1048"/>
                <a:gd name="T25" fmla="*/ 30291438 h 662"/>
                <a:gd name="T26" fmla="*/ 101352850 w 1048"/>
                <a:gd name="T27" fmla="*/ 105330534 h 662"/>
                <a:gd name="T28" fmla="*/ 153429730 w 1048"/>
                <a:gd name="T29" fmla="*/ 161094392 h 662"/>
                <a:gd name="T30" fmla="*/ 151749782 w 1048"/>
                <a:gd name="T31" fmla="*/ 183124302 h 662"/>
                <a:gd name="T32" fmla="*/ 223984538 w 1048"/>
                <a:gd name="T33" fmla="*/ 259540735 h 662"/>
                <a:gd name="T34" fmla="*/ 232944009 w 1048"/>
                <a:gd name="T35" fmla="*/ 292585185 h 662"/>
                <a:gd name="T36" fmla="*/ 223984538 w 1048"/>
                <a:gd name="T37" fmla="*/ 313238589 h 662"/>
                <a:gd name="T38" fmla="*/ 240784014 w 1048"/>
                <a:gd name="T39" fmla="*/ 342841358 h 662"/>
                <a:gd name="T40" fmla="*/ 380214430 w 1048"/>
                <a:gd name="T41" fmla="*/ 422699472 h 662"/>
                <a:gd name="T42" fmla="*/ 440690300 w 1048"/>
                <a:gd name="T43" fmla="*/ 417192616 h 662"/>
                <a:gd name="T44" fmla="*/ 480447814 w 1048"/>
                <a:gd name="T45" fmla="*/ 455744752 h 662"/>
                <a:gd name="T46" fmla="*/ 497246542 w 1048"/>
                <a:gd name="T47" fmla="*/ 417880455 h 662"/>
                <a:gd name="T48" fmla="*/ 516845432 w 1048"/>
                <a:gd name="T49" fmla="*/ 417192616 h 662"/>
                <a:gd name="T50" fmla="*/ 495566594 w 1048"/>
                <a:gd name="T51" fmla="*/ 385524672 h 662"/>
                <a:gd name="T52" fmla="*/ 540923684 w 1048"/>
                <a:gd name="T53" fmla="*/ 372444128 h 662"/>
                <a:gd name="T54" fmla="*/ 556602197 w 1048"/>
                <a:gd name="T55" fmla="*/ 358674916 h 662"/>
                <a:gd name="T56" fmla="*/ 562201773 w 1048"/>
                <a:gd name="T57" fmla="*/ 351102056 h 662"/>
                <a:gd name="T58" fmla="*/ 567241616 w 1048"/>
                <a:gd name="T59" fmla="*/ 369001617 h 662"/>
                <a:gd name="T60" fmla="*/ 586840506 w 1048"/>
                <a:gd name="T61" fmla="*/ 293273853 h 662"/>
                <a:gd name="T62" fmla="*/ 561642040 w 1048"/>
                <a:gd name="T63" fmla="*/ 281570645 h 662"/>
                <a:gd name="T64" fmla="*/ 517405165 w 1048"/>
                <a:gd name="T65" fmla="*/ 293273853 h 662"/>
                <a:gd name="T66" fmla="*/ 494446379 w 1048"/>
                <a:gd name="T67" fmla="*/ 358674916 h 662"/>
                <a:gd name="T68" fmla="*/ 437330405 w 1048"/>
                <a:gd name="T69" fmla="*/ 365559937 h 662"/>
                <a:gd name="T70" fmla="*/ 414372367 w 1048"/>
                <a:gd name="T71" fmla="*/ 349036882 h 662"/>
                <a:gd name="T72" fmla="*/ 376294801 w 1048"/>
                <a:gd name="T73" fmla="*/ 268490100 h 662"/>
                <a:gd name="T74" fmla="*/ 375174587 w 1048"/>
                <a:gd name="T75" fmla="*/ 206530719 h 662"/>
                <a:gd name="T76" fmla="*/ 388053687 w 1048"/>
                <a:gd name="T77" fmla="*/ 176239281 h 662"/>
                <a:gd name="T78" fmla="*/ 349976121 w 1048"/>
                <a:gd name="T79" fmla="*/ 160405724 h 662"/>
                <a:gd name="T80" fmla="*/ 300699403 w 1048"/>
                <a:gd name="T81" fmla="*/ 74351258 h 662"/>
                <a:gd name="T82" fmla="*/ 260382156 w 1048"/>
                <a:gd name="T83" fmla="*/ 93627326 h 662"/>
                <a:gd name="T84" fmla="*/ 206626076 w 1048"/>
                <a:gd name="T85" fmla="*/ 22029910 h 662"/>
                <a:gd name="T86" fmla="*/ 118152326 w 1048"/>
                <a:gd name="T87" fmla="*/ 37175629 h 662"/>
                <a:gd name="T88" fmla="*/ 44236875 w 1048"/>
                <a:gd name="T89" fmla="*/ 0 h 662"/>
                <a:gd name="T90" fmla="*/ 0 w 1048"/>
                <a:gd name="T91" fmla="*/ 4130349 h 6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48"/>
                <a:gd name="T139" fmla="*/ 0 h 662"/>
                <a:gd name="T140" fmla="*/ 1048 w 1048"/>
                <a:gd name="T141" fmla="*/ 662 h 6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48" h="662">
                  <a:moveTo>
                    <a:pt x="0" y="6"/>
                  </a:moveTo>
                  <a:lnTo>
                    <a:pt x="50" y="110"/>
                  </a:lnTo>
                  <a:lnTo>
                    <a:pt x="109" y="157"/>
                  </a:lnTo>
                  <a:lnTo>
                    <a:pt x="104" y="186"/>
                  </a:lnTo>
                  <a:lnTo>
                    <a:pt x="74" y="191"/>
                  </a:lnTo>
                  <a:lnTo>
                    <a:pt x="140" y="214"/>
                  </a:lnTo>
                  <a:lnTo>
                    <a:pt x="176" y="261"/>
                  </a:lnTo>
                  <a:lnTo>
                    <a:pt x="172" y="300"/>
                  </a:lnTo>
                  <a:lnTo>
                    <a:pt x="248" y="365"/>
                  </a:lnTo>
                  <a:lnTo>
                    <a:pt x="265" y="343"/>
                  </a:lnTo>
                  <a:lnTo>
                    <a:pt x="88" y="94"/>
                  </a:lnTo>
                  <a:lnTo>
                    <a:pt x="77" y="27"/>
                  </a:lnTo>
                  <a:lnTo>
                    <a:pt x="116" y="44"/>
                  </a:lnTo>
                  <a:lnTo>
                    <a:pt x="181" y="153"/>
                  </a:lnTo>
                  <a:lnTo>
                    <a:pt x="274" y="234"/>
                  </a:lnTo>
                  <a:lnTo>
                    <a:pt x="271" y="266"/>
                  </a:lnTo>
                  <a:lnTo>
                    <a:pt x="400" y="377"/>
                  </a:lnTo>
                  <a:lnTo>
                    <a:pt x="416" y="425"/>
                  </a:lnTo>
                  <a:lnTo>
                    <a:pt x="400" y="455"/>
                  </a:lnTo>
                  <a:lnTo>
                    <a:pt x="430" y="498"/>
                  </a:lnTo>
                  <a:lnTo>
                    <a:pt x="679" y="614"/>
                  </a:lnTo>
                  <a:lnTo>
                    <a:pt x="787" y="606"/>
                  </a:lnTo>
                  <a:lnTo>
                    <a:pt x="858" y="662"/>
                  </a:lnTo>
                  <a:lnTo>
                    <a:pt x="888" y="607"/>
                  </a:lnTo>
                  <a:lnTo>
                    <a:pt x="923" y="606"/>
                  </a:lnTo>
                  <a:lnTo>
                    <a:pt x="885" y="560"/>
                  </a:lnTo>
                  <a:lnTo>
                    <a:pt x="966" y="541"/>
                  </a:lnTo>
                  <a:lnTo>
                    <a:pt x="994" y="521"/>
                  </a:lnTo>
                  <a:lnTo>
                    <a:pt x="1004" y="510"/>
                  </a:lnTo>
                  <a:lnTo>
                    <a:pt x="1013" y="536"/>
                  </a:lnTo>
                  <a:lnTo>
                    <a:pt x="1048" y="426"/>
                  </a:lnTo>
                  <a:lnTo>
                    <a:pt x="1003" y="409"/>
                  </a:lnTo>
                  <a:lnTo>
                    <a:pt x="924" y="426"/>
                  </a:lnTo>
                  <a:lnTo>
                    <a:pt x="883" y="521"/>
                  </a:lnTo>
                  <a:lnTo>
                    <a:pt x="781" y="531"/>
                  </a:lnTo>
                  <a:lnTo>
                    <a:pt x="740" y="507"/>
                  </a:lnTo>
                  <a:lnTo>
                    <a:pt x="672" y="390"/>
                  </a:lnTo>
                  <a:lnTo>
                    <a:pt x="670" y="300"/>
                  </a:lnTo>
                  <a:lnTo>
                    <a:pt x="693" y="256"/>
                  </a:lnTo>
                  <a:lnTo>
                    <a:pt x="625" y="233"/>
                  </a:lnTo>
                  <a:lnTo>
                    <a:pt x="537" y="108"/>
                  </a:lnTo>
                  <a:lnTo>
                    <a:pt x="465" y="136"/>
                  </a:lnTo>
                  <a:lnTo>
                    <a:pt x="369" y="32"/>
                  </a:lnTo>
                  <a:lnTo>
                    <a:pt x="211" y="54"/>
                  </a:lnTo>
                  <a:lnTo>
                    <a:pt x="79" y="0"/>
                  </a:lnTo>
                  <a:lnTo>
                    <a:pt x="0" y="6"/>
                  </a:lnTo>
                  <a:close/>
                </a:path>
              </a:pathLst>
            </a:custGeom>
            <a:grpFill/>
            <a:ln w="3175" cap="rnd">
              <a:solidFill>
                <a:schemeClr val="bg1"/>
              </a:solidFill>
              <a:round/>
              <a:headEnd/>
              <a:tailEnd/>
            </a:ln>
          </p:spPr>
          <p:txBody>
            <a:bodyPr/>
            <a:lstStyle/>
            <a:p>
              <a:endParaRPr lang="en-US" dirty="0"/>
            </a:p>
          </p:txBody>
        </p:sp>
        <p:sp>
          <p:nvSpPr>
            <p:cNvPr id="114" name="Freeform 109"/>
            <p:cNvSpPr>
              <a:spLocks noChangeAspect="1"/>
            </p:cNvSpPr>
            <p:nvPr/>
          </p:nvSpPr>
          <p:spPr bwMode="gray">
            <a:xfrm>
              <a:off x="6741090" y="2827336"/>
              <a:ext cx="822324" cy="380999"/>
            </a:xfrm>
            <a:custGeom>
              <a:avLst/>
              <a:gdLst>
                <a:gd name="T0" fmla="*/ 0 w 1101"/>
                <a:gd name="T1" fmla="*/ 98187732 h 463"/>
                <a:gd name="T2" fmla="*/ 20082357 w 1101"/>
                <a:gd name="T3" fmla="*/ 130013987 h 463"/>
                <a:gd name="T4" fmla="*/ 46859081 w 1101"/>
                <a:gd name="T5" fmla="*/ 141525454 h 463"/>
                <a:gd name="T6" fmla="*/ 58573291 w 1101"/>
                <a:gd name="T7" fmla="*/ 208563350 h 463"/>
                <a:gd name="T8" fmla="*/ 143923307 w 1101"/>
                <a:gd name="T9" fmla="*/ 234295251 h 463"/>
                <a:gd name="T10" fmla="*/ 179067431 w 1101"/>
                <a:gd name="T11" fmla="*/ 280341940 h 463"/>
                <a:gd name="T12" fmla="*/ 249355679 w 1101"/>
                <a:gd name="T13" fmla="*/ 277633795 h 463"/>
                <a:gd name="T14" fmla="*/ 329685105 w 1101"/>
                <a:gd name="T15" fmla="*/ 313522678 h 463"/>
                <a:gd name="T16" fmla="*/ 435117477 w 1101"/>
                <a:gd name="T17" fmla="*/ 280341940 h 463"/>
                <a:gd name="T18" fmla="*/ 468030643 w 1101"/>
                <a:gd name="T19" fmla="*/ 254610039 h 463"/>
                <a:gd name="T20" fmla="*/ 468030643 w 1101"/>
                <a:gd name="T21" fmla="*/ 218043914 h 463"/>
                <a:gd name="T22" fmla="*/ 497038325 w 1101"/>
                <a:gd name="T23" fmla="*/ 222106542 h 463"/>
                <a:gd name="T24" fmla="*/ 562305984 w 1101"/>
                <a:gd name="T25" fmla="*/ 169965499 h 463"/>
                <a:gd name="T26" fmla="*/ 614185655 w 1101"/>
                <a:gd name="T27" fmla="*/ 166580112 h 463"/>
                <a:gd name="T28" fmla="*/ 589640635 w 1101"/>
                <a:gd name="T29" fmla="*/ 126627778 h 463"/>
                <a:gd name="T30" fmla="*/ 539434744 w 1101"/>
                <a:gd name="T31" fmla="*/ 137462825 h 463"/>
                <a:gd name="T32" fmla="*/ 538876817 w 1101"/>
                <a:gd name="T33" fmla="*/ 93447039 h 463"/>
                <a:gd name="T34" fmla="*/ 551706880 w 1101"/>
                <a:gd name="T35" fmla="*/ 69069622 h 463"/>
                <a:gd name="T36" fmla="*/ 516562756 w 1101"/>
                <a:gd name="T37" fmla="*/ 62298026 h 463"/>
                <a:gd name="T38" fmla="*/ 425076299 w 1101"/>
                <a:gd name="T39" fmla="*/ 89384410 h 463"/>
                <a:gd name="T40" fmla="*/ 344189693 w 1101"/>
                <a:gd name="T41" fmla="*/ 50109317 h 463"/>
                <a:gd name="T42" fmla="*/ 292867949 w 1101"/>
                <a:gd name="T43" fmla="*/ 55526430 h 463"/>
                <a:gd name="T44" fmla="*/ 273343519 w 1101"/>
                <a:gd name="T45" fmla="*/ 22346514 h 463"/>
                <a:gd name="T46" fmla="*/ 222579701 w 1101"/>
                <a:gd name="T47" fmla="*/ 0 h 463"/>
                <a:gd name="T48" fmla="*/ 195802977 w 1101"/>
                <a:gd name="T49" fmla="*/ 23700175 h 463"/>
                <a:gd name="T50" fmla="*/ 193572019 w 1101"/>
                <a:gd name="T51" fmla="*/ 68392380 h 463"/>
                <a:gd name="T52" fmla="*/ 77540542 w 1101"/>
                <a:gd name="T53" fmla="*/ 48754834 h 463"/>
                <a:gd name="T54" fmla="*/ 0 w 1101"/>
                <a:gd name="T55" fmla="*/ 98187732 h 46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01"/>
                <a:gd name="T85" fmla="*/ 0 h 463"/>
                <a:gd name="T86" fmla="*/ 1101 w 1101"/>
                <a:gd name="T87" fmla="*/ 463 h 46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01" h="463">
                  <a:moveTo>
                    <a:pt x="0" y="145"/>
                  </a:moveTo>
                  <a:lnTo>
                    <a:pt x="36" y="192"/>
                  </a:lnTo>
                  <a:lnTo>
                    <a:pt x="84" y="209"/>
                  </a:lnTo>
                  <a:lnTo>
                    <a:pt x="105" y="308"/>
                  </a:lnTo>
                  <a:lnTo>
                    <a:pt x="258" y="346"/>
                  </a:lnTo>
                  <a:lnTo>
                    <a:pt x="321" y="414"/>
                  </a:lnTo>
                  <a:lnTo>
                    <a:pt x="447" y="410"/>
                  </a:lnTo>
                  <a:lnTo>
                    <a:pt x="591" y="463"/>
                  </a:lnTo>
                  <a:lnTo>
                    <a:pt x="780" y="414"/>
                  </a:lnTo>
                  <a:lnTo>
                    <a:pt x="839" y="376"/>
                  </a:lnTo>
                  <a:lnTo>
                    <a:pt x="839" y="322"/>
                  </a:lnTo>
                  <a:lnTo>
                    <a:pt x="891" y="328"/>
                  </a:lnTo>
                  <a:lnTo>
                    <a:pt x="1008" y="251"/>
                  </a:lnTo>
                  <a:lnTo>
                    <a:pt x="1101" y="246"/>
                  </a:lnTo>
                  <a:lnTo>
                    <a:pt x="1057" y="187"/>
                  </a:lnTo>
                  <a:lnTo>
                    <a:pt x="967" y="203"/>
                  </a:lnTo>
                  <a:lnTo>
                    <a:pt x="966" y="138"/>
                  </a:lnTo>
                  <a:lnTo>
                    <a:pt x="989" y="102"/>
                  </a:lnTo>
                  <a:lnTo>
                    <a:pt x="926" y="92"/>
                  </a:lnTo>
                  <a:lnTo>
                    <a:pt x="762" y="132"/>
                  </a:lnTo>
                  <a:lnTo>
                    <a:pt x="617" y="74"/>
                  </a:lnTo>
                  <a:lnTo>
                    <a:pt x="525" y="82"/>
                  </a:lnTo>
                  <a:lnTo>
                    <a:pt x="490" y="33"/>
                  </a:lnTo>
                  <a:lnTo>
                    <a:pt x="399" y="0"/>
                  </a:lnTo>
                  <a:lnTo>
                    <a:pt x="351" y="35"/>
                  </a:lnTo>
                  <a:lnTo>
                    <a:pt x="347" y="101"/>
                  </a:lnTo>
                  <a:lnTo>
                    <a:pt x="139" y="72"/>
                  </a:lnTo>
                  <a:lnTo>
                    <a:pt x="0" y="145"/>
                  </a:lnTo>
                  <a:close/>
                </a:path>
              </a:pathLst>
            </a:custGeom>
            <a:grpFill/>
            <a:ln w="3175" cap="rnd">
              <a:solidFill>
                <a:schemeClr val="bg1"/>
              </a:solidFill>
              <a:round/>
              <a:headEnd/>
              <a:tailEnd/>
            </a:ln>
          </p:spPr>
          <p:txBody>
            <a:bodyPr/>
            <a:lstStyle/>
            <a:p>
              <a:endParaRPr lang="en-US" dirty="0"/>
            </a:p>
          </p:txBody>
        </p:sp>
        <p:sp>
          <p:nvSpPr>
            <p:cNvPr id="115" name="Freeform 110"/>
            <p:cNvSpPr>
              <a:spLocks noChangeAspect="1"/>
            </p:cNvSpPr>
            <p:nvPr/>
          </p:nvSpPr>
          <p:spPr bwMode="gray">
            <a:xfrm>
              <a:off x="5813989" y="3743320"/>
              <a:ext cx="198438" cy="247650"/>
            </a:xfrm>
            <a:custGeom>
              <a:avLst/>
              <a:gdLst>
                <a:gd name="T0" fmla="*/ 0 w 266"/>
                <a:gd name="T1" fmla="*/ 145148491 h 300"/>
                <a:gd name="T2" fmla="*/ 20034778 w 266"/>
                <a:gd name="T3" fmla="*/ 204435075 h 300"/>
                <a:gd name="T4" fmla="*/ 55096385 w 266"/>
                <a:gd name="T5" fmla="*/ 194894772 h 300"/>
                <a:gd name="T6" fmla="*/ 110748546 w 266"/>
                <a:gd name="T7" fmla="*/ 144467453 h 300"/>
                <a:gd name="T8" fmla="*/ 109635503 w 266"/>
                <a:gd name="T9" fmla="*/ 119935244 h 300"/>
                <a:gd name="T10" fmla="*/ 145810154 w 266"/>
                <a:gd name="T11" fmla="*/ 74959528 h 300"/>
                <a:gd name="T12" fmla="*/ 148036240 w 266"/>
                <a:gd name="T13" fmla="*/ 59967622 h 300"/>
                <a:gd name="T14" fmla="*/ 128001462 w 266"/>
                <a:gd name="T15" fmla="*/ 34072513 h 300"/>
                <a:gd name="T16" fmla="*/ 82365944 w 266"/>
                <a:gd name="T17" fmla="*/ 0 h 300"/>
                <a:gd name="T18" fmla="*/ 71235512 w 266"/>
                <a:gd name="T19" fmla="*/ 681863 h 300"/>
                <a:gd name="T20" fmla="*/ 77357250 w 266"/>
                <a:gd name="T21" fmla="*/ 19080607 h 300"/>
                <a:gd name="T22" fmla="*/ 61218123 w 266"/>
                <a:gd name="T23" fmla="*/ 54516020 h 300"/>
                <a:gd name="T24" fmla="*/ 71235512 w 266"/>
                <a:gd name="T25" fmla="*/ 71551864 h 300"/>
                <a:gd name="T26" fmla="*/ 56765950 w 266"/>
                <a:gd name="T27" fmla="*/ 120616282 h 300"/>
                <a:gd name="T28" fmla="*/ 0 w 266"/>
                <a:gd name="T29" fmla="*/ 145148491 h 3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6"/>
                <a:gd name="T46" fmla="*/ 0 h 300"/>
                <a:gd name="T47" fmla="*/ 266 w 266"/>
                <a:gd name="T48" fmla="*/ 300 h 3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6" h="300">
                  <a:moveTo>
                    <a:pt x="0" y="213"/>
                  </a:moveTo>
                  <a:lnTo>
                    <a:pt x="36" y="300"/>
                  </a:lnTo>
                  <a:lnTo>
                    <a:pt x="99" y="286"/>
                  </a:lnTo>
                  <a:lnTo>
                    <a:pt x="199" y="212"/>
                  </a:lnTo>
                  <a:lnTo>
                    <a:pt x="197" y="176"/>
                  </a:lnTo>
                  <a:lnTo>
                    <a:pt x="262" y="110"/>
                  </a:lnTo>
                  <a:lnTo>
                    <a:pt x="266" y="88"/>
                  </a:lnTo>
                  <a:lnTo>
                    <a:pt x="230" y="50"/>
                  </a:lnTo>
                  <a:lnTo>
                    <a:pt x="148" y="0"/>
                  </a:lnTo>
                  <a:lnTo>
                    <a:pt x="128" y="1"/>
                  </a:lnTo>
                  <a:lnTo>
                    <a:pt x="139" y="28"/>
                  </a:lnTo>
                  <a:lnTo>
                    <a:pt x="110" y="80"/>
                  </a:lnTo>
                  <a:lnTo>
                    <a:pt x="128" y="105"/>
                  </a:lnTo>
                  <a:lnTo>
                    <a:pt x="102" y="177"/>
                  </a:lnTo>
                  <a:lnTo>
                    <a:pt x="0" y="213"/>
                  </a:lnTo>
                  <a:close/>
                </a:path>
              </a:pathLst>
            </a:custGeom>
            <a:grpFill/>
            <a:ln w="3175" cap="rnd">
              <a:solidFill>
                <a:schemeClr val="bg1"/>
              </a:solidFill>
              <a:round/>
              <a:headEnd/>
              <a:tailEnd/>
            </a:ln>
          </p:spPr>
          <p:txBody>
            <a:bodyPr/>
            <a:lstStyle/>
            <a:p>
              <a:endParaRPr lang="en-US" dirty="0"/>
            </a:p>
          </p:txBody>
        </p:sp>
        <p:sp>
          <p:nvSpPr>
            <p:cNvPr id="116" name="Freeform 111"/>
            <p:cNvSpPr>
              <a:spLocks noChangeAspect="1"/>
            </p:cNvSpPr>
            <p:nvPr/>
          </p:nvSpPr>
          <p:spPr bwMode="gray">
            <a:xfrm>
              <a:off x="6537889" y="3576635"/>
              <a:ext cx="209551" cy="119062"/>
            </a:xfrm>
            <a:custGeom>
              <a:avLst/>
              <a:gdLst>
                <a:gd name="T0" fmla="*/ 0 w 278"/>
                <a:gd name="T1" fmla="*/ 38820873 h 143"/>
                <a:gd name="T2" fmla="*/ 19317796 w 278"/>
                <a:gd name="T3" fmla="*/ 0 h 143"/>
                <a:gd name="T4" fmla="*/ 81817968 w 278"/>
                <a:gd name="T5" fmla="*/ 24956394 h 143"/>
                <a:gd name="T6" fmla="*/ 115340692 w 278"/>
                <a:gd name="T7" fmla="*/ 62390153 h 143"/>
                <a:gd name="T8" fmla="*/ 157953966 w 278"/>
                <a:gd name="T9" fmla="*/ 62390153 h 143"/>
                <a:gd name="T10" fmla="*/ 155681328 w 278"/>
                <a:gd name="T11" fmla="*/ 99131188 h 143"/>
                <a:gd name="T12" fmla="*/ 52840520 w 278"/>
                <a:gd name="T13" fmla="*/ 75561907 h 143"/>
                <a:gd name="T14" fmla="*/ 0 w 278"/>
                <a:gd name="T15" fmla="*/ 38820873 h 143"/>
                <a:gd name="T16" fmla="*/ 0 60000 65536"/>
                <a:gd name="T17" fmla="*/ 0 60000 65536"/>
                <a:gd name="T18" fmla="*/ 0 60000 65536"/>
                <a:gd name="T19" fmla="*/ 0 60000 65536"/>
                <a:gd name="T20" fmla="*/ 0 60000 65536"/>
                <a:gd name="T21" fmla="*/ 0 60000 65536"/>
                <a:gd name="T22" fmla="*/ 0 60000 65536"/>
                <a:gd name="T23" fmla="*/ 0 60000 65536"/>
                <a:gd name="T24" fmla="*/ 0 w 278"/>
                <a:gd name="T25" fmla="*/ 0 h 143"/>
                <a:gd name="T26" fmla="*/ 278 w 278"/>
                <a:gd name="T27" fmla="*/ 143 h 1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8" h="143">
                  <a:moveTo>
                    <a:pt x="0" y="56"/>
                  </a:moveTo>
                  <a:lnTo>
                    <a:pt x="34" y="0"/>
                  </a:lnTo>
                  <a:lnTo>
                    <a:pt x="144" y="36"/>
                  </a:lnTo>
                  <a:lnTo>
                    <a:pt x="203" y="90"/>
                  </a:lnTo>
                  <a:lnTo>
                    <a:pt x="278" y="90"/>
                  </a:lnTo>
                  <a:lnTo>
                    <a:pt x="274" y="143"/>
                  </a:lnTo>
                  <a:lnTo>
                    <a:pt x="93" y="109"/>
                  </a:lnTo>
                  <a:lnTo>
                    <a:pt x="0" y="56"/>
                  </a:lnTo>
                  <a:close/>
                </a:path>
              </a:pathLst>
            </a:custGeom>
            <a:grpFill/>
            <a:ln w="3175" cap="rnd">
              <a:solidFill>
                <a:schemeClr val="bg1"/>
              </a:solidFill>
              <a:round/>
              <a:headEnd/>
              <a:tailEnd/>
            </a:ln>
          </p:spPr>
          <p:txBody>
            <a:bodyPr/>
            <a:lstStyle/>
            <a:p>
              <a:endParaRPr lang="en-US" dirty="0"/>
            </a:p>
          </p:txBody>
        </p:sp>
        <p:sp>
          <p:nvSpPr>
            <p:cNvPr id="117" name="Freeform 112"/>
            <p:cNvSpPr>
              <a:spLocks noChangeAspect="1"/>
            </p:cNvSpPr>
            <p:nvPr/>
          </p:nvSpPr>
          <p:spPr bwMode="gray">
            <a:xfrm>
              <a:off x="4558279" y="2787646"/>
              <a:ext cx="90486" cy="92074"/>
            </a:xfrm>
            <a:custGeom>
              <a:avLst/>
              <a:gdLst>
                <a:gd name="T0" fmla="*/ 0 w 123"/>
                <a:gd name="T1" fmla="*/ 55129706 h 115"/>
                <a:gd name="T2" fmla="*/ 25436411 w 123"/>
                <a:gd name="T3" fmla="*/ 46155196 h 115"/>
                <a:gd name="T4" fmla="*/ 11906765 w 123"/>
                <a:gd name="T5" fmla="*/ 37180686 h 115"/>
                <a:gd name="T6" fmla="*/ 24895696 w 123"/>
                <a:gd name="T7" fmla="*/ 11538999 h 115"/>
                <a:gd name="T8" fmla="*/ 34637394 w 123"/>
                <a:gd name="T9" fmla="*/ 28206175 h 115"/>
                <a:gd name="T10" fmla="*/ 36261010 w 123"/>
                <a:gd name="T11" fmla="*/ 0 h 115"/>
                <a:gd name="T12" fmla="*/ 66568270 w 123"/>
                <a:gd name="T13" fmla="*/ 0 h 115"/>
                <a:gd name="T14" fmla="*/ 63862488 w 123"/>
                <a:gd name="T15" fmla="*/ 28206175 h 115"/>
                <a:gd name="T16" fmla="*/ 44379092 w 123"/>
                <a:gd name="T17" fmla="*/ 39103852 h 115"/>
                <a:gd name="T18" fmla="*/ 45461257 w 123"/>
                <a:gd name="T19" fmla="*/ 73720049 h 115"/>
                <a:gd name="T20" fmla="*/ 27060027 w 123"/>
                <a:gd name="T21" fmla="*/ 52565217 h 115"/>
                <a:gd name="T22" fmla="*/ 0 w 123"/>
                <a:gd name="T23" fmla="*/ 55129706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3"/>
                <a:gd name="T37" fmla="*/ 0 h 115"/>
                <a:gd name="T38" fmla="*/ 123 w 123"/>
                <a:gd name="T39" fmla="*/ 115 h 1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3" h="115">
                  <a:moveTo>
                    <a:pt x="0" y="86"/>
                  </a:moveTo>
                  <a:lnTo>
                    <a:pt x="47" y="72"/>
                  </a:lnTo>
                  <a:lnTo>
                    <a:pt x="22" y="58"/>
                  </a:lnTo>
                  <a:lnTo>
                    <a:pt x="46" y="18"/>
                  </a:lnTo>
                  <a:lnTo>
                    <a:pt x="64" y="44"/>
                  </a:lnTo>
                  <a:lnTo>
                    <a:pt x="67" y="0"/>
                  </a:lnTo>
                  <a:lnTo>
                    <a:pt x="123" y="0"/>
                  </a:lnTo>
                  <a:lnTo>
                    <a:pt x="118" y="44"/>
                  </a:lnTo>
                  <a:lnTo>
                    <a:pt x="82" y="61"/>
                  </a:lnTo>
                  <a:lnTo>
                    <a:pt x="84" y="115"/>
                  </a:lnTo>
                  <a:lnTo>
                    <a:pt x="50" y="82"/>
                  </a:lnTo>
                  <a:lnTo>
                    <a:pt x="0" y="86"/>
                  </a:lnTo>
                  <a:close/>
                </a:path>
              </a:pathLst>
            </a:custGeom>
            <a:grpFill/>
            <a:ln w="3175" cap="rnd">
              <a:solidFill>
                <a:schemeClr val="bg1"/>
              </a:solidFill>
              <a:round/>
              <a:headEnd/>
              <a:tailEnd/>
            </a:ln>
          </p:spPr>
          <p:txBody>
            <a:bodyPr/>
            <a:lstStyle/>
            <a:p>
              <a:endParaRPr lang="en-US" dirty="0"/>
            </a:p>
          </p:txBody>
        </p:sp>
        <p:sp>
          <p:nvSpPr>
            <p:cNvPr id="118" name="Freeform 113"/>
            <p:cNvSpPr>
              <a:spLocks noChangeAspect="1"/>
            </p:cNvSpPr>
            <p:nvPr/>
          </p:nvSpPr>
          <p:spPr bwMode="gray">
            <a:xfrm>
              <a:off x="8781027" y="5699118"/>
              <a:ext cx="200024" cy="206375"/>
            </a:xfrm>
            <a:custGeom>
              <a:avLst/>
              <a:gdLst>
                <a:gd name="T0" fmla="*/ 0 w 268"/>
                <a:gd name="T1" fmla="*/ 147549117 h 252"/>
                <a:gd name="T2" fmla="*/ 31194944 w 268"/>
                <a:gd name="T3" fmla="*/ 95907049 h 252"/>
                <a:gd name="T4" fmla="*/ 85229309 w 268"/>
                <a:gd name="T5" fmla="*/ 57678537 h 252"/>
                <a:gd name="T6" fmla="*/ 112525258 w 268"/>
                <a:gd name="T7" fmla="*/ 0 h 252"/>
                <a:gd name="T8" fmla="*/ 129793834 w 268"/>
                <a:gd name="T9" fmla="*/ 17437869 h 252"/>
                <a:gd name="T10" fmla="*/ 148176729 w 268"/>
                <a:gd name="T11" fmla="*/ 10059962 h 252"/>
                <a:gd name="T12" fmla="*/ 149291047 w 268"/>
                <a:gd name="T13" fmla="*/ 29509987 h 252"/>
                <a:gd name="T14" fmla="*/ 121438312 w 268"/>
                <a:gd name="T15" fmla="*/ 69750655 h 252"/>
                <a:gd name="T16" fmla="*/ 127565944 w 268"/>
                <a:gd name="T17" fmla="*/ 88529142 h 252"/>
                <a:gd name="T18" fmla="*/ 96371000 w 268"/>
                <a:gd name="T19" fmla="*/ 95236330 h 252"/>
                <a:gd name="T20" fmla="*/ 80215996 w 268"/>
                <a:gd name="T21" fmla="*/ 151572610 h 252"/>
                <a:gd name="T22" fmla="*/ 48463520 w 268"/>
                <a:gd name="T23" fmla="*/ 169010479 h 252"/>
                <a:gd name="T24" fmla="*/ 0 w 268"/>
                <a:gd name="T25" fmla="*/ 147549117 h 2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8"/>
                <a:gd name="T40" fmla="*/ 0 h 252"/>
                <a:gd name="T41" fmla="*/ 268 w 268"/>
                <a:gd name="T42" fmla="*/ 252 h 2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8" h="252">
                  <a:moveTo>
                    <a:pt x="0" y="220"/>
                  </a:moveTo>
                  <a:lnTo>
                    <a:pt x="56" y="143"/>
                  </a:lnTo>
                  <a:lnTo>
                    <a:pt x="153" y="86"/>
                  </a:lnTo>
                  <a:lnTo>
                    <a:pt x="202" y="0"/>
                  </a:lnTo>
                  <a:lnTo>
                    <a:pt x="233" y="26"/>
                  </a:lnTo>
                  <a:lnTo>
                    <a:pt x="266" y="15"/>
                  </a:lnTo>
                  <a:lnTo>
                    <a:pt x="268" y="44"/>
                  </a:lnTo>
                  <a:lnTo>
                    <a:pt x="218" y="104"/>
                  </a:lnTo>
                  <a:lnTo>
                    <a:pt x="229" y="132"/>
                  </a:lnTo>
                  <a:lnTo>
                    <a:pt x="173" y="142"/>
                  </a:lnTo>
                  <a:lnTo>
                    <a:pt x="144" y="226"/>
                  </a:lnTo>
                  <a:lnTo>
                    <a:pt x="87" y="252"/>
                  </a:lnTo>
                  <a:lnTo>
                    <a:pt x="0" y="220"/>
                  </a:lnTo>
                  <a:close/>
                </a:path>
              </a:pathLst>
            </a:custGeom>
            <a:grpFill/>
            <a:ln w="3175" cap="rnd">
              <a:solidFill>
                <a:schemeClr val="bg1"/>
              </a:solidFill>
              <a:round/>
              <a:headEnd/>
              <a:tailEnd/>
            </a:ln>
          </p:spPr>
          <p:txBody>
            <a:bodyPr/>
            <a:lstStyle/>
            <a:p>
              <a:endParaRPr lang="en-US" dirty="0"/>
            </a:p>
          </p:txBody>
        </p:sp>
        <p:sp>
          <p:nvSpPr>
            <p:cNvPr id="119" name="Freeform 114"/>
            <p:cNvSpPr>
              <a:spLocks noChangeAspect="1"/>
            </p:cNvSpPr>
            <p:nvPr/>
          </p:nvSpPr>
          <p:spPr bwMode="gray">
            <a:xfrm>
              <a:off x="8938186" y="5492743"/>
              <a:ext cx="150813" cy="228600"/>
            </a:xfrm>
            <a:custGeom>
              <a:avLst/>
              <a:gdLst>
                <a:gd name="T0" fmla="*/ 0 w 202"/>
                <a:gd name="T1" fmla="*/ 0 h 278"/>
                <a:gd name="T2" fmla="*/ 31215305 w 202"/>
                <a:gd name="T3" fmla="*/ 21638059 h 278"/>
                <a:gd name="T4" fmla="*/ 39576467 w 202"/>
                <a:gd name="T5" fmla="*/ 62884735 h 278"/>
                <a:gd name="T6" fmla="*/ 52396319 w 202"/>
                <a:gd name="T7" fmla="*/ 74379697 h 278"/>
                <a:gd name="T8" fmla="*/ 60757481 w 202"/>
                <a:gd name="T9" fmla="*/ 56798877 h 278"/>
                <a:gd name="T10" fmla="*/ 66889298 w 202"/>
                <a:gd name="T11" fmla="*/ 85198727 h 278"/>
                <a:gd name="T12" fmla="*/ 112596836 w 202"/>
                <a:gd name="T13" fmla="*/ 85198727 h 278"/>
                <a:gd name="T14" fmla="*/ 102563292 w 202"/>
                <a:gd name="T15" fmla="*/ 126445403 h 278"/>
                <a:gd name="T16" fmla="*/ 80266860 w 202"/>
                <a:gd name="T17" fmla="*/ 132531261 h 278"/>
                <a:gd name="T18" fmla="*/ 61315190 w 202"/>
                <a:gd name="T19" fmla="*/ 185949654 h 278"/>
                <a:gd name="T20" fmla="*/ 40133430 w 202"/>
                <a:gd name="T21" fmla="*/ 187978273 h 278"/>
                <a:gd name="T22" fmla="*/ 49609264 w 202"/>
                <a:gd name="T23" fmla="*/ 167692901 h 278"/>
                <a:gd name="T24" fmla="*/ 21738723 w 202"/>
                <a:gd name="T25" fmla="*/ 129826709 h 278"/>
                <a:gd name="T26" fmla="*/ 44035156 w 202"/>
                <a:gd name="T27" fmla="*/ 96017756 h 278"/>
                <a:gd name="T28" fmla="*/ 40133430 w 202"/>
                <a:gd name="T29" fmla="*/ 67617906 h 278"/>
                <a:gd name="T30" fmla="*/ 0 w 202"/>
                <a:gd name="T31" fmla="*/ 0 h 2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2"/>
                <a:gd name="T49" fmla="*/ 0 h 278"/>
                <a:gd name="T50" fmla="*/ 202 w 202"/>
                <a:gd name="T51" fmla="*/ 278 h 2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2" h="278">
                  <a:moveTo>
                    <a:pt x="0" y="0"/>
                  </a:moveTo>
                  <a:lnTo>
                    <a:pt x="56" y="32"/>
                  </a:lnTo>
                  <a:lnTo>
                    <a:pt x="71" y="93"/>
                  </a:lnTo>
                  <a:lnTo>
                    <a:pt x="94" y="110"/>
                  </a:lnTo>
                  <a:lnTo>
                    <a:pt x="109" y="84"/>
                  </a:lnTo>
                  <a:lnTo>
                    <a:pt x="120" y="126"/>
                  </a:lnTo>
                  <a:lnTo>
                    <a:pt x="202" y="126"/>
                  </a:lnTo>
                  <a:lnTo>
                    <a:pt x="184" y="187"/>
                  </a:lnTo>
                  <a:lnTo>
                    <a:pt x="144" y="196"/>
                  </a:lnTo>
                  <a:lnTo>
                    <a:pt x="110" y="275"/>
                  </a:lnTo>
                  <a:lnTo>
                    <a:pt x="72" y="278"/>
                  </a:lnTo>
                  <a:lnTo>
                    <a:pt x="89" y="248"/>
                  </a:lnTo>
                  <a:lnTo>
                    <a:pt x="39" y="192"/>
                  </a:lnTo>
                  <a:lnTo>
                    <a:pt x="79" y="142"/>
                  </a:lnTo>
                  <a:lnTo>
                    <a:pt x="72" y="100"/>
                  </a:lnTo>
                  <a:lnTo>
                    <a:pt x="0" y="0"/>
                  </a:lnTo>
                  <a:close/>
                </a:path>
              </a:pathLst>
            </a:custGeom>
            <a:grpFill/>
            <a:ln w="3175" cap="rnd">
              <a:solidFill>
                <a:schemeClr val="bg1"/>
              </a:solidFill>
              <a:round/>
              <a:headEnd/>
              <a:tailEnd/>
            </a:ln>
          </p:spPr>
          <p:txBody>
            <a:bodyPr/>
            <a:lstStyle/>
            <a:p>
              <a:endParaRPr lang="en-US" dirty="0"/>
            </a:p>
          </p:txBody>
        </p:sp>
        <p:sp>
          <p:nvSpPr>
            <p:cNvPr id="120" name="Freeform 115"/>
            <p:cNvSpPr>
              <a:spLocks noChangeAspect="1"/>
            </p:cNvSpPr>
            <p:nvPr/>
          </p:nvSpPr>
          <p:spPr bwMode="gray">
            <a:xfrm>
              <a:off x="2417759" y="4038594"/>
              <a:ext cx="101599" cy="119062"/>
            </a:xfrm>
            <a:custGeom>
              <a:avLst/>
              <a:gdLst>
                <a:gd name="T0" fmla="*/ 0 w 138"/>
                <a:gd name="T1" fmla="*/ 49222629 h 144"/>
                <a:gd name="T2" fmla="*/ 29812238 w 138"/>
                <a:gd name="T3" fmla="*/ 95710115 h 144"/>
                <a:gd name="T4" fmla="*/ 68838417 w 138"/>
                <a:gd name="T5" fmla="*/ 98444430 h 144"/>
                <a:gd name="T6" fmla="*/ 74801159 w 138"/>
                <a:gd name="T7" fmla="*/ 0 h 144"/>
                <a:gd name="T8" fmla="*/ 47698991 w 138"/>
                <a:gd name="T9" fmla="*/ 4101886 h 144"/>
                <a:gd name="T10" fmla="*/ 0 w 138"/>
                <a:gd name="T11" fmla="*/ 49222629 h 144"/>
                <a:gd name="T12" fmla="*/ 0 60000 65536"/>
                <a:gd name="T13" fmla="*/ 0 60000 65536"/>
                <a:gd name="T14" fmla="*/ 0 60000 65536"/>
                <a:gd name="T15" fmla="*/ 0 60000 65536"/>
                <a:gd name="T16" fmla="*/ 0 60000 65536"/>
                <a:gd name="T17" fmla="*/ 0 60000 65536"/>
                <a:gd name="T18" fmla="*/ 0 w 138"/>
                <a:gd name="T19" fmla="*/ 0 h 144"/>
                <a:gd name="T20" fmla="*/ 138 w 138"/>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38" h="144">
                  <a:moveTo>
                    <a:pt x="0" y="72"/>
                  </a:moveTo>
                  <a:lnTo>
                    <a:pt x="55" y="140"/>
                  </a:lnTo>
                  <a:lnTo>
                    <a:pt x="127" y="144"/>
                  </a:lnTo>
                  <a:lnTo>
                    <a:pt x="138" y="0"/>
                  </a:lnTo>
                  <a:lnTo>
                    <a:pt x="88" y="6"/>
                  </a:lnTo>
                  <a:lnTo>
                    <a:pt x="0" y="72"/>
                  </a:lnTo>
                  <a:close/>
                </a:path>
              </a:pathLst>
            </a:custGeom>
            <a:grpFill/>
            <a:ln w="3175" cap="rnd">
              <a:solidFill>
                <a:schemeClr val="bg1"/>
              </a:solidFill>
              <a:round/>
              <a:headEnd/>
              <a:tailEnd/>
            </a:ln>
          </p:spPr>
          <p:txBody>
            <a:bodyPr/>
            <a:lstStyle/>
            <a:p>
              <a:endParaRPr lang="en-US" dirty="0"/>
            </a:p>
          </p:txBody>
        </p:sp>
        <p:sp>
          <p:nvSpPr>
            <p:cNvPr id="121" name="Freeform 116"/>
            <p:cNvSpPr>
              <a:spLocks noChangeAspect="1"/>
            </p:cNvSpPr>
            <p:nvPr/>
          </p:nvSpPr>
          <p:spPr bwMode="gray">
            <a:xfrm>
              <a:off x="4596379" y="1990723"/>
              <a:ext cx="669925" cy="596900"/>
            </a:xfrm>
            <a:custGeom>
              <a:avLst/>
              <a:gdLst>
                <a:gd name="T0" fmla="*/ 1115795 w 897"/>
                <a:gd name="T1" fmla="*/ 391465948 h 719"/>
                <a:gd name="T2" fmla="*/ 48527365 w 897"/>
                <a:gd name="T3" fmla="*/ 385951887 h 719"/>
                <a:gd name="T4" fmla="*/ 12271502 w 897"/>
                <a:gd name="T5" fmla="*/ 408006471 h 719"/>
                <a:gd name="T6" fmla="*/ 39602501 w 897"/>
                <a:gd name="T7" fmla="*/ 412141601 h 719"/>
                <a:gd name="T8" fmla="*/ 24542258 w 897"/>
                <a:gd name="T9" fmla="*/ 450047657 h 719"/>
                <a:gd name="T10" fmla="*/ 60798868 w 897"/>
                <a:gd name="T11" fmla="*/ 495534924 h 719"/>
                <a:gd name="T12" fmla="*/ 106536746 w 897"/>
                <a:gd name="T13" fmla="*/ 435574285 h 719"/>
                <a:gd name="T14" fmla="*/ 141119664 w 897"/>
                <a:gd name="T15" fmla="*/ 428682124 h 719"/>
                <a:gd name="T16" fmla="*/ 147255789 w 897"/>
                <a:gd name="T17" fmla="*/ 383195687 h 719"/>
                <a:gd name="T18" fmla="*/ 138330924 w 897"/>
                <a:gd name="T19" fmla="*/ 298423434 h 719"/>
                <a:gd name="T20" fmla="*/ 167335614 w 897"/>
                <a:gd name="T21" fmla="*/ 259139278 h 719"/>
                <a:gd name="T22" fmla="*/ 216978774 w 897"/>
                <a:gd name="T23" fmla="*/ 166097595 h 719"/>
                <a:gd name="T24" fmla="*/ 247657157 w 897"/>
                <a:gd name="T25" fmla="*/ 126812609 h 719"/>
                <a:gd name="T26" fmla="*/ 290606295 w 897"/>
                <a:gd name="T27" fmla="*/ 111650187 h 719"/>
                <a:gd name="T28" fmla="*/ 300089057 w 897"/>
                <a:gd name="T29" fmla="*/ 84771423 h 719"/>
                <a:gd name="T30" fmla="*/ 336344920 w 897"/>
                <a:gd name="T31" fmla="*/ 96487764 h 719"/>
                <a:gd name="T32" fmla="*/ 399932529 w 897"/>
                <a:gd name="T33" fmla="*/ 86150353 h 719"/>
                <a:gd name="T34" fmla="*/ 444555359 w 897"/>
                <a:gd name="T35" fmla="*/ 44798217 h 719"/>
                <a:gd name="T36" fmla="*/ 462962239 w 897"/>
                <a:gd name="T37" fmla="*/ 84771423 h 719"/>
                <a:gd name="T38" fmla="*/ 474675844 w 897"/>
                <a:gd name="T39" fmla="*/ 58581709 h 719"/>
                <a:gd name="T40" fmla="*/ 456268964 w 897"/>
                <a:gd name="T41" fmla="*/ 42041186 h 719"/>
                <a:gd name="T42" fmla="*/ 465193082 w 897"/>
                <a:gd name="T43" fmla="*/ 8270261 h 719"/>
                <a:gd name="T44" fmla="*/ 454595272 w 897"/>
                <a:gd name="T45" fmla="*/ 2067980 h 719"/>
                <a:gd name="T46" fmla="*/ 423916889 w 897"/>
                <a:gd name="T47" fmla="*/ 26878764 h 719"/>
                <a:gd name="T48" fmla="*/ 417781511 w 897"/>
                <a:gd name="T49" fmla="*/ 5513231 h 719"/>
                <a:gd name="T50" fmla="*/ 402721269 w 897"/>
                <a:gd name="T51" fmla="*/ 8959311 h 719"/>
                <a:gd name="T52" fmla="*/ 351405163 w 897"/>
                <a:gd name="T53" fmla="*/ 46865367 h 719"/>
                <a:gd name="T54" fmla="*/ 327420056 w 897"/>
                <a:gd name="T55" fmla="*/ 57203608 h 719"/>
                <a:gd name="T56" fmla="*/ 291164193 w 897"/>
                <a:gd name="T57" fmla="*/ 73744131 h 719"/>
                <a:gd name="T58" fmla="*/ 281682177 w 897"/>
                <a:gd name="T59" fmla="*/ 70987931 h 719"/>
                <a:gd name="T60" fmla="*/ 278892690 w 897"/>
                <a:gd name="T61" fmla="*/ 77190211 h 719"/>
                <a:gd name="T62" fmla="*/ 245425567 w 897"/>
                <a:gd name="T63" fmla="*/ 97866695 h 719"/>
                <a:gd name="T64" fmla="*/ 243752622 w 897"/>
                <a:gd name="T65" fmla="*/ 110961136 h 719"/>
                <a:gd name="T66" fmla="*/ 196340305 w 897"/>
                <a:gd name="T67" fmla="*/ 146800042 h 719"/>
                <a:gd name="T68" fmla="*/ 160084442 w 897"/>
                <a:gd name="T69" fmla="*/ 181260017 h 719"/>
                <a:gd name="T70" fmla="*/ 89245661 w 897"/>
                <a:gd name="T71" fmla="*/ 288775073 h 719"/>
                <a:gd name="T72" fmla="*/ 121596989 w 897"/>
                <a:gd name="T73" fmla="*/ 292910203 h 719"/>
                <a:gd name="T74" fmla="*/ 39602501 w 897"/>
                <a:gd name="T75" fmla="*/ 328059229 h 719"/>
                <a:gd name="T76" fmla="*/ 25658053 w 897"/>
                <a:gd name="T77" fmla="*/ 338397470 h 719"/>
                <a:gd name="T78" fmla="*/ 2230843 w 897"/>
                <a:gd name="T79" fmla="*/ 353559892 h 719"/>
                <a:gd name="T80" fmla="*/ 0 w 897"/>
                <a:gd name="T81" fmla="*/ 370789465 h 7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97"/>
                <a:gd name="T124" fmla="*/ 0 h 719"/>
                <a:gd name="T125" fmla="*/ 897 w 897"/>
                <a:gd name="T126" fmla="*/ 719 h 7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97" h="719">
                  <a:moveTo>
                    <a:pt x="0" y="538"/>
                  </a:moveTo>
                  <a:lnTo>
                    <a:pt x="2" y="568"/>
                  </a:lnTo>
                  <a:lnTo>
                    <a:pt x="84" y="548"/>
                  </a:lnTo>
                  <a:lnTo>
                    <a:pt x="87" y="560"/>
                  </a:lnTo>
                  <a:lnTo>
                    <a:pt x="1" y="581"/>
                  </a:lnTo>
                  <a:lnTo>
                    <a:pt x="22" y="592"/>
                  </a:lnTo>
                  <a:lnTo>
                    <a:pt x="13" y="631"/>
                  </a:lnTo>
                  <a:lnTo>
                    <a:pt x="71" y="598"/>
                  </a:lnTo>
                  <a:lnTo>
                    <a:pt x="9" y="653"/>
                  </a:lnTo>
                  <a:lnTo>
                    <a:pt x="44" y="653"/>
                  </a:lnTo>
                  <a:lnTo>
                    <a:pt x="22" y="699"/>
                  </a:lnTo>
                  <a:lnTo>
                    <a:pt x="109" y="719"/>
                  </a:lnTo>
                  <a:lnTo>
                    <a:pt x="177" y="674"/>
                  </a:lnTo>
                  <a:lnTo>
                    <a:pt x="191" y="632"/>
                  </a:lnTo>
                  <a:lnTo>
                    <a:pt x="213" y="674"/>
                  </a:lnTo>
                  <a:lnTo>
                    <a:pt x="253" y="622"/>
                  </a:lnTo>
                  <a:lnTo>
                    <a:pt x="246" y="577"/>
                  </a:lnTo>
                  <a:lnTo>
                    <a:pt x="264" y="556"/>
                  </a:lnTo>
                  <a:lnTo>
                    <a:pt x="246" y="535"/>
                  </a:lnTo>
                  <a:lnTo>
                    <a:pt x="248" y="433"/>
                  </a:lnTo>
                  <a:lnTo>
                    <a:pt x="313" y="408"/>
                  </a:lnTo>
                  <a:lnTo>
                    <a:pt x="300" y="376"/>
                  </a:lnTo>
                  <a:lnTo>
                    <a:pt x="328" y="298"/>
                  </a:lnTo>
                  <a:lnTo>
                    <a:pt x="389" y="241"/>
                  </a:lnTo>
                  <a:lnTo>
                    <a:pt x="401" y="193"/>
                  </a:lnTo>
                  <a:lnTo>
                    <a:pt x="444" y="184"/>
                  </a:lnTo>
                  <a:lnTo>
                    <a:pt x="457" y="155"/>
                  </a:lnTo>
                  <a:lnTo>
                    <a:pt x="521" y="162"/>
                  </a:lnTo>
                  <a:lnTo>
                    <a:pt x="522" y="123"/>
                  </a:lnTo>
                  <a:lnTo>
                    <a:pt x="538" y="123"/>
                  </a:lnTo>
                  <a:lnTo>
                    <a:pt x="563" y="106"/>
                  </a:lnTo>
                  <a:lnTo>
                    <a:pt x="603" y="140"/>
                  </a:lnTo>
                  <a:lnTo>
                    <a:pt x="675" y="147"/>
                  </a:lnTo>
                  <a:lnTo>
                    <a:pt x="717" y="125"/>
                  </a:lnTo>
                  <a:lnTo>
                    <a:pt x="729" y="78"/>
                  </a:lnTo>
                  <a:lnTo>
                    <a:pt x="797" y="65"/>
                  </a:lnTo>
                  <a:lnTo>
                    <a:pt x="834" y="83"/>
                  </a:lnTo>
                  <a:lnTo>
                    <a:pt x="830" y="123"/>
                  </a:lnTo>
                  <a:lnTo>
                    <a:pt x="894" y="78"/>
                  </a:lnTo>
                  <a:lnTo>
                    <a:pt x="851" y="85"/>
                  </a:lnTo>
                  <a:lnTo>
                    <a:pt x="862" y="73"/>
                  </a:lnTo>
                  <a:lnTo>
                    <a:pt x="818" y="61"/>
                  </a:lnTo>
                  <a:lnTo>
                    <a:pt x="897" y="39"/>
                  </a:lnTo>
                  <a:lnTo>
                    <a:pt x="834" y="12"/>
                  </a:lnTo>
                  <a:lnTo>
                    <a:pt x="793" y="39"/>
                  </a:lnTo>
                  <a:lnTo>
                    <a:pt x="815" y="3"/>
                  </a:lnTo>
                  <a:lnTo>
                    <a:pt x="782" y="0"/>
                  </a:lnTo>
                  <a:lnTo>
                    <a:pt x="760" y="39"/>
                  </a:lnTo>
                  <a:lnTo>
                    <a:pt x="749" y="43"/>
                  </a:lnTo>
                  <a:lnTo>
                    <a:pt x="749" y="8"/>
                  </a:lnTo>
                  <a:lnTo>
                    <a:pt x="691" y="65"/>
                  </a:lnTo>
                  <a:lnTo>
                    <a:pt x="722" y="13"/>
                  </a:lnTo>
                  <a:lnTo>
                    <a:pt x="691" y="5"/>
                  </a:lnTo>
                  <a:lnTo>
                    <a:pt x="630" y="68"/>
                  </a:lnTo>
                  <a:lnTo>
                    <a:pt x="571" y="48"/>
                  </a:lnTo>
                  <a:lnTo>
                    <a:pt x="587" y="83"/>
                  </a:lnTo>
                  <a:lnTo>
                    <a:pt x="563" y="65"/>
                  </a:lnTo>
                  <a:lnTo>
                    <a:pt x="522" y="107"/>
                  </a:lnTo>
                  <a:lnTo>
                    <a:pt x="527" y="72"/>
                  </a:lnTo>
                  <a:lnTo>
                    <a:pt x="505" y="103"/>
                  </a:lnTo>
                  <a:lnTo>
                    <a:pt x="487" y="81"/>
                  </a:lnTo>
                  <a:lnTo>
                    <a:pt x="500" y="112"/>
                  </a:lnTo>
                  <a:lnTo>
                    <a:pt x="453" y="99"/>
                  </a:lnTo>
                  <a:lnTo>
                    <a:pt x="440" y="142"/>
                  </a:lnTo>
                  <a:lnTo>
                    <a:pt x="398" y="158"/>
                  </a:lnTo>
                  <a:lnTo>
                    <a:pt x="437" y="161"/>
                  </a:lnTo>
                  <a:lnTo>
                    <a:pt x="366" y="182"/>
                  </a:lnTo>
                  <a:lnTo>
                    <a:pt x="352" y="213"/>
                  </a:lnTo>
                  <a:lnTo>
                    <a:pt x="374" y="213"/>
                  </a:lnTo>
                  <a:lnTo>
                    <a:pt x="287" y="263"/>
                  </a:lnTo>
                  <a:lnTo>
                    <a:pt x="254" y="348"/>
                  </a:lnTo>
                  <a:lnTo>
                    <a:pt x="160" y="419"/>
                  </a:lnTo>
                  <a:lnTo>
                    <a:pt x="177" y="438"/>
                  </a:lnTo>
                  <a:lnTo>
                    <a:pt x="218" y="425"/>
                  </a:lnTo>
                  <a:lnTo>
                    <a:pt x="122" y="446"/>
                  </a:lnTo>
                  <a:lnTo>
                    <a:pt x="71" y="476"/>
                  </a:lnTo>
                  <a:lnTo>
                    <a:pt x="84" y="491"/>
                  </a:lnTo>
                  <a:lnTo>
                    <a:pt x="46" y="491"/>
                  </a:lnTo>
                  <a:lnTo>
                    <a:pt x="50" y="513"/>
                  </a:lnTo>
                  <a:lnTo>
                    <a:pt x="4" y="513"/>
                  </a:lnTo>
                  <a:lnTo>
                    <a:pt x="46" y="526"/>
                  </a:lnTo>
                  <a:lnTo>
                    <a:pt x="0" y="538"/>
                  </a:lnTo>
                  <a:close/>
                </a:path>
              </a:pathLst>
            </a:custGeom>
            <a:grpFill/>
            <a:ln w="3175" cap="rnd">
              <a:solidFill>
                <a:schemeClr val="bg1"/>
              </a:solidFill>
              <a:round/>
              <a:headEnd/>
              <a:tailEnd/>
            </a:ln>
          </p:spPr>
          <p:txBody>
            <a:bodyPr/>
            <a:lstStyle/>
            <a:p>
              <a:endParaRPr lang="en-US" dirty="0"/>
            </a:p>
          </p:txBody>
        </p:sp>
        <p:sp>
          <p:nvSpPr>
            <p:cNvPr id="122" name="Freeform 117"/>
            <p:cNvSpPr>
              <a:spLocks noChangeAspect="1"/>
            </p:cNvSpPr>
            <p:nvPr/>
          </p:nvSpPr>
          <p:spPr bwMode="gray">
            <a:xfrm>
              <a:off x="6044178" y="3360733"/>
              <a:ext cx="433387" cy="415925"/>
            </a:xfrm>
            <a:custGeom>
              <a:avLst/>
              <a:gdLst>
                <a:gd name="T0" fmla="*/ 0 w 582"/>
                <a:gd name="T1" fmla="*/ 187900090 h 505"/>
                <a:gd name="T2" fmla="*/ 30497935 w 582"/>
                <a:gd name="T3" fmla="*/ 200110165 h 505"/>
                <a:gd name="T4" fmla="*/ 100920344 w 582"/>
                <a:gd name="T5" fmla="*/ 187900090 h 505"/>
                <a:gd name="T6" fmla="*/ 114228005 w 582"/>
                <a:gd name="T7" fmla="*/ 153305013 h 505"/>
                <a:gd name="T8" fmla="*/ 161915468 w 582"/>
                <a:gd name="T9" fmla="*/ 134311654 h 505"/>
                <a:gd name="T10" fmla="*/ 166351355 w 582"/>
                <a:gd name="T11" fmla="*/ 105142546 h 505"/>
                <a:gd name="T12" fmla="*/ 182432098 w 582"/>
                <a:gd name="T13" fmla="*/ 97002770 h 505"/>
                <a:gd name="T14" fmla="*/ 175223875 w 582"/>
                <a:gd name="T15" fmla="*/ 82078887 h 505"/>
                <a:gd name="T16" fmla="*/ 192413403 w 582"/>
                <a:gd name="T17" fmla="*/ 80043737 h 505"/>
                <a:gd name="T18" fmla="*/ 205167044 w 582"/>
                <a:gd name="T19" fmla="*/ 50196794 h 505"/>
                <a:gd name="T20" fmla="*/ 199621627 w 582"/>
                <a:gd name="T21" fmla="*/ 21707167 h 505"/>
                <a:gd name="T22" fmla="*/ 263389832 w 582"/>
                <a:gd name="T23" fmla="*/ 0 h 505"/>
                <a:gd name="T24" fmla="*/ 322722151 w 582"/>
                <a:gd name="T25" fmla="*/ 44092168 h 505"/>
                <a:gd name="T26" fmla="*/ 306086643 w 582"/>
                <a:gd name="T27" fmla="*/ 62406870 h 505"/>
                <a:gd name="T28" fmla="*/ 251190956 w 582"/>
                <a:gd name="T29" fmla="*/ 62406870 h 505"/>
                <a:gd name="T30" fmla="*/ 252299742 w 582"/>
                <a:gd name="T31" fmla="*/ 101072246 h 505"/>
                <a:gd name="T32" fmla="*/ 277253004 w 582"/>
                <a:gd name="T33" fmla="*/ 124814563 h 505"/>
                <a:gd name="T34" fmla="*/ 262281047 w 582"/>
                <a:gd name="T35" fmla="*/ 137703296 h 505"/>
                <a:gd name="T36" fmla="*/ 266162913 w 582"/>
                <a:gd name="T37" fmla="*/ 159409639 h 505"/>
                <a:gd name="T38" fmla="*/ 209602931 w 582"/>
                <a:gd name="T39" fmla="*/ 238096884 h 505"/>
                <a:gd name="T40" fmla="*/ 183541628 w 582"/>
                <a:gd name="T41" fmla="*/ 235383900 h 505"/>
                <a:gd name="T42" fmla="*/ 166351355 w 582"/>
                <a:gd name="T43" fmla="*/ 255055917 h 505"/>
                <a:gd name="T44" fmla="*/ 196295270 w 582"/>
                <a:gd name="T45" fmla="*/ 326959878 h 505"/>
                <a:gd name="T46" fmla="*/ 153043694 w 582"/>
                <a:gd name="T47" fmla="*/ 326959878 h 505"/>
                <a:gd name="T48" fmla="*/ 136962951 w 582"/>
                <a:gd name="T49" fmla="*/ 342561595 h 505"/>
                <a:gd name="T50" fmla="*/ 104801466 w 582"/>
                <a:gd name="T51" fmla="*/ 299148085 h 505"/>
                <a:gd name="T52" fmla="*/ 15525978 w 582"/>
                <a:gd name="T53" fmla="*/ 307287861 h 505"/>
                <a:gd name="T54" fmla="*/ 45469147 w 582"/>
                <a:gd name="T55" fmla="*/ 257768901 h 505"/>
                <a:gd name="T56" fmla="*/ 0 w 582"/>
                <a:gd name="T57" fmla="*/ 187900090 h 50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82"/>
                <a:gd name="T88" fmla="*/ 0 h 505"/>
                <a:gd name="T89" fmla="*/ 582 w 582"/>
                <a:gd name="T90" fmla="*/ 505 h 50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82" h="505">
                  <a:moveTo>
                    <a:pt x="0" y="277"/>
                  </a:moveTo>
                  <a:lnTo>
                    <a:pt x="55" y="295"/>
                  </a:lnTo>
                  <a:lnTo>
                    <a:pt x="182" y="277"/>
                  </a:lnTo>
                  <a:lnTo>
                    <a:pt x="206" y="226"/>
                  </a:lnTo>
                  <a:lnTo>
                    <a:pt x="292" y="198"/>
                  </a:lnTo>
                  <a:lnTo>
                    <a:pt x="300" y="155"/>
                  </a:lnTo>
                  <a:lnTo>
                    <a:pt x="329" y="143"/>
                  </a:lnTo>
                  <a:lnTo>
                    <a:pt x="316" y="121"/>
                  </a:lnTo>
                  <a:lnTo>
                    <a:pt x="347" y="118"/>
                  </a:lnTo>
                  <a:lnTo>
                    <a:pt x="370" y="74"/>
                  </a:lnTo>
                  <a:lnTo>
                    <a:pt x="360" y="32"/>
                  </a:lnTo>
                  <a:lnTo>
                    <a:pt x="475" y="0"/>
                  </a:lnTo>
                  <a:lnTo>
                    <a:pt x="582" y="65"/>
                  </a:lnTo>
                  <a:lnTo>
                    <a:pt x="552" y="92"/>
                  </a:lnTo>
                  <a:lnTo>
                    <a:pt x="453" y="92"/>
                  </a:lnTo>
                  <a:lnTo>
                    <a:pt x="455" y="149"/>
                  </a:lnTo>
                  <a:lnTo>
                    <a:pt x="500" y="184"/>
                  </a:lnTo>
                  <a:lnTo>
                    <a:pt x="473" y="203"/>
                  </a:lnTo>
                  <a:lnTo>
                    <a:pt x="480" y="235"/>
                  </a:lnTo>
                  <a:lnTo>
                    <a:pt x="378" y="351"/>
                  </a:lnTo>
                  <a:lnTo>
                    <a:pt x="331" y="347"/>
                  </a:lnTo>
                  <a:lnTo>
                    <a:pt x="300" y="376"/>
                  </a:lnTo>
                  <a:lnTo>
                    <a:pt x="354" y="482"/>
                  </a:lnTo>
                  <a:lnTo>
                    <a:pt x="276" y="482"/>
                  </a:lnTo>
                  <a:lnTo>
                    <a:pt x="247" y="505"/>
                  </a:lnTo>
                  <a:lnTo>
                    <a:pt x="189" y="441"/>
                  </a:lnTo>
                  <a:lnTo>
                    <a:pt x="28" y="453"/>
                  </a:lnTo>
                  <a:lnTo>
                    <a:pt x="82" y="380"/>
                  </a:lnTo>
                  <a:lnTo>
                    <a:pt x="0" y="277"/>
                  </a:lnTo>
                  <a:close/>
                </a:path>
              </a:pathLst>
            </a:custGeom>
            <a:grpFill/>
            <a:ln w="3175" cap="rnd">
              <a:solidFill>
                <a:schemeClr val="bg1"/>
              </a:solidFill>
              <a:round/>
              <a:headEnd/>
              <a:tailEnd/>
            </a:ln>
          </p:spPr>
          <p:txBody>
            <a:bodyPr/>
            <a:lstStyle/>
            <a:p>
              <a:endParaRPr lang="en-US" dirty="0"/>
            </a:p>
          </p:txBody>
        </p:sp>
        <p:sp>
          <p:nvSpPr>
            <p:cNvPr id="123" name="Freeform 118"/>
            <p:cNvSpPr>
              <a:spLocks noChangeAspect="1"/>
            </p:cNvSpPr>
            <p:nvPr/>
          </p:nvSpPr>
          <p:spPr bwMode="gray">
            <a:xfrm>
              <a:off x="2527297" y="4190996"/>
              <a:ext cx="146049" cy="71438"/>
            </a:xfrm>
            <a:custGeom>
              <a:avLst/>
              <a:gdLst>
                <a:gd name="T0" fmla="*/ 0 w 196"/>
                <a:gd name="T1" fmla="*/ 31015588 h 87"/>
                <a:gd name="T2" fmla="*/ 8883715 w 196"/>
                <a:gd name="T3" fmla="*/ 0 h 87"/>
                <a:gd name="T4" fmla="*/ 32204770 w 196"/>
                <a:gd name="T5" fmla="*/ 18879339 h 87"/>
                <a:gd name="T6" fmla="*/ 73293255 w 196"/>
                <a:gd name="T7" fmla="*/ 674145 h 87"/>
                <a:gd name="T8" fmla="*/ 108829605 w 196"/>
                <a:gd name="T9" fmla="*/ 22924208 h 87"/>
                <a:gd name="T10" fmla="*/ 99390006 w 196"/>
                <a:gd name="T11" fmla="*/ 56637196 h 87"/>
                <a:gd name="T12" fmla="*/ 96614310 w 196"/>
                <a:gd name="T13" fmla="*/ 28992332 h 87"/>
                <a:gd name="T14" fmla="*/ 73293255 w 196"/>
                <a:gd name="T15" fmla="*/ 18204373 h 87"/>
                <a:gd name="T16" fmla="*/ 51083223 w 196"/>
                <a:gd name="T17" fmla="*/ 35061278 h 87"/>
                <a:gd name="T18" fmla="*/ 56636104 w 196"/>
                <a:gd name="T19" fmla="*/ 51243216 h 87"/>
                <a:gd name="T20" fmla="*/ 46641366 w 196"/>
                <a:gd name="T21" fmla="*/ 58659630 h 87"/>
                <a:gd name="T22" fmla="*/ 0 w 196"/>
                <a:gd name="T23" fmla="*/ 31015588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6"/>
                <a:gd name="T37" fmla="*/ 0 h 87"/>
                <a:gd name="T38" fmla="*/ 196 w 196"/>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6" h="87">
                  <a:moveTo>
                    <a:pt x="0" y="46"/>
                  </a:moveTo>
                  <a:lnTo>
                    <a:pt x="16" y="0"/>
                  </a:lnTo>
                  <a:lnTo>
                    <a:pt x="58" y="28"/>
                  </a:lnTo>
                  <a:lnTo>
                    <a:pt x="132" y="1"/>
                  </a:lnTo>
                  <a:lnTo>
                    <a:pt x="196" y="34"/>
                  </a:lnTo>
                  <a:lnTo>
                    <a:pt x="179" y="84"/>
                  </a:lnTo>
                  <a:lnTo>
                    <a:pt x="174" y="43"/>
                  </a:lnTo>
                  <a:lnTo>
                    <a:pt x="132" y="27"/>
                  </a:lnTo>
                  <a:lnTo>
                    <a:pt x="92" y="52"/>
                  </a:lnTo>
                  <a:lnTo>
                    <a:pt x="102" y="76"/>
                  </a:lnTo>
                  <a:lnTo>
                    <a:pt x="84" y="87"/>
                  </a:lnTo>
                  <a:lnTo>
                    <a:pt x="0" y="46"/>
                  </a:lnTo>
                  <a:close/>
                </a:path>
              </a:pathLst>
            </a:custGeom>
            <a:grpFill/>
            <a:ln w="3175" cap="rnd">
              <a:solidFill>
                <a:schemeClr val="bg1"/>
              </a:solidFill>
              <a:round/>
              <a:headEnd/>
              <a:tailEnd/>
            </a:ln>
          </p:spPr>
          <p:txBody>
            <a:bodyPr/>
            <a:lstStyle/>
            <a:p>
              <a:endParaRPr lang="en-US" dirty="0"/>
            </a:p>
          </p:txBody>
        </p:sp>
        <p:sp>
          <p:nvSpPr>
            <p:cNvPr id="124" name="Freeform 119"/>
            <p:cNvSpPr>
              <a:spLocks noChangeAspect="1"/>
            </p:cNvSpPr>
            <p:nvPr/>
          </p:nvSpPr>
          <p:spPr bwMode="gray">
            <a:xfrm>
              <a:off x="8122212" y="4543421"/>
              <a:ext cx="260350" cy="220662"/>
            </a:xfrm>
            <a:custGeom>
              <a:avLst/>
              <a:gdLst>
                <a:gd name="T0" fmla="*/ 0 w 343"/>
                <a:gd name="T1" fmla="*/ 0 h 268"/>
                <a:gd name="T2" fmla="*/ 2880549 w 343"/>
                <a:gd name="T3" fmla="*/ 151858136 h 268"/>
                <a:gd name="T4" fmla="*/ 35144214 w 343"/>
                <a:gd name="T5" fmla="*/ 156603214 h 268"/>
                <a:gd name="T6" fmla="*/ 66831769 w 343"/>
                <a:gd name="T7" fmla="*/ 115249485 h 268"/>
                <a:gd name="T8" fmla="*/ 102552852 w 343"/>
                <a:gd name="T9" fmla="*/ 133553811 h 268"/>
                <a:gd name="T10" fmla="*/ 135392627 w 343"/>
                <a:gd name="T11" fmla="*/ 174229906 h 268"/>
                <a:gd name="T12" fmla="*/ 197615517 w 343"/>
                <a:gd name="T13" fmla="*/ 181687163 h 268"/>
                <a:gd name="T14" fmla="*/ 126750221 w 343"/>
                <a:gd name="T15" fmla="*/ 113215763 h 268"/>
                <a:gd name="T16" fmla="*/ 131359858 w 343"/>
                <a:gd name="T17" fmla="*/ 81352190 h 268"/>
                <a:gd name="T18" fmla="*/ 97943215 w 343"/>
                <a:gd name="T19" fmla="*/ 69827489 h 268"/>
                <a:gd name="T20" fmla="*/ 66255659 w 343"/>
                <a:gd name="T21" fmla="*/ 27117671 h 268"/>
                <a:gd name="T22" fmla="*/ 0 w 343"/>
                <a:gd name="T23" fmla="*/ 0 h 2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3"/>
                <a:gd name="T37" fmla="*/ 0 h 268"/>
                <a:gd name="T38" fmla="*/ 343 w 343"/>
                <a:gd name="T39" fmla="*/ 268 h 2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3" h="268">
                  <a:moveTo>
                    <a:pt x="0" y="0"/>
                  </a:moveTo>
                  <a:lnTo>
                    <a:pt x="5" y="224"/>
                  </a:lnTo>
                  <a:lnTo>
                    <a:pt x="61" y="231"/>
                  </a:lnTo>
                  <a:lnTo>
                    <a:pt x="116" y="170"/>
                  </a:lnTo>
                  <a:lnTo>
                    <a:pt x="178" y="197"/>
                  </a:lnTo>
                  <a:lnTo>
                    <a:pt x="235" y="257"/>
                  </a:lnTo>
                  <a:lnTo>
                    <a:pt x="343" y="268"/>
                  </a:lnTo>
                  <a:lnTo>
                    <a:pt x="220" y="167"/>
                  </a:lnTo>
                  <a:lnTo>
                    <a:pt x="228" y="120"/>
                  </a:lnTo>
                  <a:lnTo>
                    <a:pt x="170" y="103"/>
                  </a:lnTo>
                  <a:lnTo>
                    <a:pt x="115" y="40"/>
                  </a:lnTo>
                  <a:lnTo>
                    <a:pt x="0" y="0"/>
                  </a:lnTo>
                  <a:close/>
                </a:path>
              </a:pathLst>
            </a:custGeom>
            <a:grpFill/>
            <a:ln w="3175" cap="rnd">
              <a:solidFill>
                <a:schemeClr val="bg1"/>
              </a:solidFill>
              <a:round/>
              <a:headEnd/>
              <a:tailEnd/>
            </a:ln>
          </p:spPr>
          <p:txBody>
            <a:bodyPr/>
            <a:lstStyle/>
            <a:p>
              <a:endParaRPr lang="en-US" dirty="0"/>
            </a:p>
          </p:txBody>
        </p:sp>
        <p:sp>
          <p:nvSpPr>
            <p:cNvPr id="125" name="Freeform 120"/>
            <p:cNvSpPr>
              <a:spLocks noChangeAspect="1"/>
            </p:cNvSpPr>
            <p:nvPr/>
          </p:nvSpPr>
          <p:spPr bwMode="gray">
            <a:xfrm>
              <a:off x="8311125" y="4591045"/>
              <a:ext cx="111124" cy="57151"/>
            </a:xfrm>
            <a:custGeom>
              <a:avLst/>
              <a:gdLst>
                <a:gd name="T0" fmla="*/ 0 w 143"/>
                <a:gd name="T1" fmla="*/ 30452096 h 71"/>
                <a:gd name="T2" fmla="*/ 50725843 w 143"/>
                <a:gd name="T3" fmla="*/ 46001725 h 71"/>
                <a:gd name="T4" fmla="*/ 86355004 w 143"/>
                <a:gd name="T5" fmla="*/ 14253693 h 71"/>
                <a:gd name="T6" fmla="*/ 71862128 w 143"/>
                <a:gd name="T7" fmla="*/ 0 h 71"/>
                <a:gd name="T8" fmla="*/ 60992083 w 143"/>
                <a:gd name="T9" fmla="*/ 18141503 h 71"/>
                <a:gd name="T10" fmla="*/ 0 w 143"/>
                <a:gd name="T11" fmla="*/ 30452096 h 71"/>
                <a:gd name="T12" fmla="*/ 0 60000 65536"/>
                <a:gd name="T13" fmla="*/ 0 60000 65536"/>
                <a:gd name="T14" fmla="*/ 0 60000 65536"/>
                <a:gd name="T15" fmla="*/ 0 60000 65536"/>
                <a:gd name="T16" fmla="*/ 0 60000 65536"/>
                <a:gd name="T17" fmla="*/ 0 60000 65536"/>
                <a:gd name="T18" fmla="*/ 0 w 143"/>
                <a:gd name="T19" fmla="*/ 0 h 71"/>
                <a:gd name="T20" fmla="*/ 143 w 143"/>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3" h="71">
                  <a:moveTo>
                    <a:pt x="0" y="47"/>
                  </a:moveTo>
                  <a:lnTo>
                    <a:pt x="84" y="71"/>
                  </a:lnTo>
                  <a:lnTo>
                    <a:pt x="143" y="22"/>
                  </a:lnTo>
                  <a:lnTo>
                    <a:pt x="119" y="0"/>
                  </a:lnTo>
                  <a:lnTo>
                    <a:pt x="101" y="28"/>
                  </a:lnTo>
                  <a:lnTo>
                    <a:pt x="0" y="47"/>
                  </a:lnTo>
                  <a:close/>
                </a:path>
              </a:pathLst>
            </a:custGeom>
            <a:grpFill/>
            <a:ln w="3175" cap="rnd">
              <a:solidFill>
                <a:schemeClr val="bg1"/>
              </a:solidFill>
              <a:round/>
              <a:headEnd/>
              <a:tailEnd/>
            </a:ln>
          </p:spPr>
          <p:txBody>
            <a:bodyPr/>
            <a:lstStyle/>
            <a:p>
              <a:endParaRPr lang="en-US" dirty="0"/>
            </a:p>
          </p:txBody>
        </p:sp>
        <p:sp>
          <p:nvSpPr>
            <p:cNvPr id="126" name="Freeform 121"/>
            <p:cNvSpPr>
              <a:spLocks noChangeAspect="1"/>
            </p:cNvSpPr>
            <p:nvPr/>
          </p:nvSpPr>
          <p:spPr bwMode="gray">
            <a:xfrm>
              <a:off x="8377802" y="4546596"/>
              <a:ext cx="55563" cy="55562"/>
            </a:xfrm>
            <a:custGeom>
              <a:avLst/>
              <a:gdLst>
                <a:gd name="T0" fmla="*/ 0 w 74"/>
                <a:gd name="T1" fmla="*/ 0 h 68"/>
                <a:gd name="T2" fmla="*/ 31570479 w 74"/>
                <a:gd name="T3" fmla="*/ 20697218 h 68"/>
                <a:gd name="T4" fmla="*/ 41718052 w 74"/>
                <a:gd name="T5" fmla="*/ 45400691 h 68"/>
                <a:gd name="T6" fmla="*/ 41154173 w 74"/>
                <a:gd name="T7" fmla="*/ 27373766 h 68"/>
                <a:gd name="T8" fmla="*/ 0 w 74"/>
                <a:gd name="T9" fmla="*/ 0 h 68"/>
                <a:gd name="T10" fmla="*/ 0 60000 65536"/>
                <a:gd name="T11" fmla="*/ 0 60000 65536"/>
                <a:gd name="T12" fmla="*/ 0 60000 65536"/>
                <a:gd name="T13" fmla="*/ 0 60000 65536"/>
                <a:gd name="T14" fmla="*/ 0 60000 65536"/>
                <a:gd name="T15" fmla="*/ 0 w 74"/>
                <a:gd name="T16" fmla="*/ 0 h 68"/>
                <a:gd name="T17" fmla="*/ 74 w 74"/>
                <a:gd name="T18" fmla="*/ 68 h 68"/>
              </a:gdLst>
              <a:ahLst/>
              <a:cxnLst>
                <a:cxn ang="T10">
                  <a:pos x="T0" y="T1"/>
                </a:cxn>
                <a:cxn ang="T11">
                  <a:pos x="T2" y="T3"/>
                </a:cxn>
                <a:cxn ang="T12">
                  <a:pos x="T4" y="T5"/>
                </a:cxn>
                <a:cxn ang="T13">
                  <a:pos x="T6" y="T7"/>
                </a:cxn>
                <a:cxn ang="T14">
                  <a:pos x="T8" y="T9"/>
                </a:cxn>
              </a:cxnLst>
              <a:rect l="T15" t="T16" r="T17" b="T18"/>
              <a:pathLst>
                <a:path w="74" h="68">
                  <a:moveTo>
                    <a:pt x="0" y="0"/>
                  </a:moveTo>
                  <a:lnTo>
                    <a:pt x="56" y="31"/>
                  </a:lnTo>
                  <a:lnTo>
                    <a:pt x="74" y="68"/>
                  </a:lnTo>
                  <a:lnTo>
                    <a:pt x="73" y="41"/>
                  </a:lnTo>
                  <a:lnTo>
                    <a:pt x="0" y="0"/>
                  </a:lnTo>
                  <a:close/>
                </a:path>
              </a:pathLst>
            </a:custGeom>
            <a:grpFill/>
            <a:ln w="3175" cap="rnd">
              <a:solidFill>
                <a:schemeClr val="bg1"/>
              </a:solidFill>
              <a:round/>
              <a:headEnd/>
              <a:tailEnd/>
            </a:ln>
          </p:spPr>
          <p:txBody>
            <a:bodyPr/>
            <a:lstStyle/>
            <a:p>
              <a:endParaRPr lang="en-US" dirty="0"/>
            </a:p>
          </p:txBody>
        </p:sp>
        <p:sp>
          <p:nvSpPr>
            <p:cNvPr id="127" name="Freeform 122"/>
            <p:cNvSpPr>
              <a:spLocks noChangeAspect="1"/>
            </p:cNvSpPr>
            <p:nvPr/>
          </p:nvSpPr>
          <p:spPr bwMode="gray">
            <a:xfrm>
              <a:off x="3057522" y="5024431"/>
              <a:ext cx="207962" cy="244476"/>
            </a:xfrm>
            <a:custGeom>
              <a:avLst/>
              <a:gdLst>
                <a:gd name="T0" fmla="*/ 0 w 283"/>
                <a:gd name="T1" fmla="*/ 75546919 h 295"/>
                <a:gd name="T2" fmla="*/ 11340230 w 283"/>
                <a:gd name="T3" fmla="*/ 11675132 h 295"/>
                <a:gd name="T4" fmla="*/ 66421031 w 283"/>
                <a:gd name="T5" fmla="*/ 0 h 295"/>
                <a:gd name="T6" fmla="*/ 84781298 w 283"/>
                <a:gd name="T7" fmla="*/ 21977059 h 295"/>
                <a:gd name="T8" fmla="*/ 89640871 w 283"/>
                <a:gd name="T9" fmla="*/ 69366259 h 295"/>
                <a:gd name="T10" fmla="*/ 128521869 w 283"/>
                <a:gd name="T11" fmla="*/ 78294155 h 295"/>
                <a:gd name="T12" fmla="*/ 133921558 w 283"/>
                <a:gd name="T13" fmla="*/ 110573142 h 295"/>
                <a:gd name="T14" fmla="*/ 152821941 w 283"/>
                <a:gd name="T15" fmla="*/ 116754630 h 295"/>
                <a:gd name="T16" fmla="*/ 149581981 w 283"/>
                <a:gd name="T17" fmla="*/ 159335545 h 295"/>
                <a:gd name="T18" fmla="*/ 130141482 w 283"/>
                <a:gd name="T19" fmla="*/ 202603477 h 295"/>
                <a:gd name="T20" fmla="*/ 79380873 w 283"/>
                <a:gd name="T21" fmla="*/ 199169224 h 295"/>
                <a:gd name="T22" fmla="*/ 90180987 w 283"/>
                <a:gd name="T23" fmla="*/ 151093837 h 295"/>
                <a:gd name="T24" fmla="*/ 0 w 283"/>
                <a:gd name="T25" fmla="*/ 75546919 h 2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3"/>
                <a:gd name="T40" fmla="*/ 0 h 295"/>
                <a:gd name="T41" fmla="*/ 283 w 283"/>
                <a:gd name="T42" fmla="*/ 295 h 2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3" h="295">
                  <a:moveTo>
                    <a:pt x="0" y="110"/>
                  </a:moveTo>
                  <a:lnTo>
                    <a:pt x="21" y="17"/>
                  </a:lnTo>
                  <a:lnTo>
                    <a:pt x="123" y="0"/>
                  </a:lnTo>
                  <a:lnTo>
                    <a:pt x="157" y="32"/>
                  </a:lnTo>
                  <a:lnTo>
                    <a:pt x="166" y="101"/>
                  </a:lnTo>
                  <a:lnTo>
                    <a:pt x="238" y="114"/>
                  </a:lnTo>
                  <a:lnTo>
                    <a:pt x="248" y="161"/>
                  </a:lnTo>
                  <a:lnTo>
                    <a:pt x="283" y="170"/>
                  </a:lnTo>
                  <a:lnTo>
                    <a:pt x="277" y="232"/>
                  </a:lnTo>
                  <a:lnTo>
                    <a:pt x="241" y="295"/>
                  </a:lnTo>
                  <a:lnTo>
                    <a:pt x="147" y="290"/>
                  </a:lnTo>
                  <a:lnTo>
                    <a:pt x="167" y="220"/>
                  </a:lnTo>
                  <a:lnTo>
                    <a:pt x="0" y="110"/>
                  </a:lnTo>
                  <a:close/>
                </a:path>
              </a:pathLst>
            </a:custGeom>
            <a:grpFill/>
            <a:ln w="3175" cap="rnd">
              <a:solidFill>
                <a:schemeClr val="bg1"/>
              </a:solidFill>
              <a:round/>
              <a:headEnd/>
              <a:tailEnd/>
            </a:ln>
          </p:spPr>
          <p:txBody>
            <a:bodyPr/>
            <a:lstStyle/>
            <a:p>
              <a:endParaRPr lang="en-US" dirty="0"/>
            </a:p>
          </p:txBody>
        </p:sp>
        <p:sp>
          <p:nvSpPr>
            <p:cNvPr id="128" name="Freeform 123"/>
            <p:cNvSpPr>
              <a:spLocks noChangeAspect="1"/>
            </p:cNvSpPr>
            <p:nvPr/>
          </p:nvSpPr>
          <p:spPr bwMode="gray">
            <a:xfrm>
              <a:off x="2570161" y="4473569"/>
              <a:ext cx="325438" cy="517525"/>
            </a:xfrm>
            <a:custGeom>
              <a:avLst/>
              <a:gdLst>
                <a:gd name="T0" fmla="*/ 0 w 435"/>
                <a:gd name="T1" fmla="*/ 99467149 h 627"/>
                <a:gd name="T2" fmla="*/ 4477564 w 435"/>
                <a:gd name="T3" fmla="*/ 133531355 h 627"/>
                <a:gd name="T4" fmla="*/ 48693605 w 435"/>
                <a:gd name="T5" fmla="*/ 192803237 h 627"/>
                <a:gd name="T6" fmla="*/ 97947559 w 435"/>
                <a:gd name="T7" fmla="*/ 333147433 h 627"/>
                <a:gd name="T8" fmla="*/ 208768210 w 435"/>
                <a:gd name="T9" fmla="*/ 427164475 h 627"/>
                <a:gd name="T10" fmla="*/ 227797671 w 435"/>
                <a:gd name="T11" fmla="*/ 410132372 h 627"/>
                <a:gd name="T12" fmla="*/ 237872751 w 435"/>
                <a:gd name="T13" fmla="*/ 380156367 h 627"/>
                <a:gd name="T14" fmla="*/ 221641300 w 435"/>
                <a:gd name="T15" fmla="*/ 369937105 h 627"/>
                <a:gd name="T16" fmla="*/ 231715633 w 435"/>
                <a:gd name="T17" fmla="*/ 361079751 h 627"/>
                <a:gd name="T18" fmla="*/ 243469519 w 435"/>
                <a:gd name="T19" fmla="*/ 288863966 h 627"/>
                <a:gd name="T20" fmla="*/ 226678467 w 435"/>
                <a:gd name="T21" fmla="*/ 254799761 h 627"/>
                <a:gd name="T22" fmla="*/ 209327812 w 435"/>
                <a:gd name="T23" fmla="*/ 254799761 h 627"/>
                <a:gd name="T24" fmla="*/ 209327812 w 435"/>
                <a:gd name="T25" fmla="*/ 215285448 h 627"/>
                <a:gd name="T26" fmla="*/ 188618796 w 435"/>
                <a:gd name="T27" fmla="*/ 232317550 h 627"/>
                <a:gd name="T28" fmla="*/ 162313013 w 435"/>
                <a:gd name="T29" fmla="*/ 217329135 h 627"/>
                <a:gd name="T30" fmla="*/ 145521960 w 435"/>
                <a:gd name="T31" fmla="*/ 173727447 h 627"/>
                <a:gd name="T32" fmla="*/ 172387345 w 435"/>
                <a:gd name="T33" fmla="*/ 118542939 h 627"/>
                <a:gd name="T34" fmla="*/ 221641300 w 435"/>
                <a:gd name="T35" fmla="*/ 94697996 h 627"/>
                <a:gd name="T36" fmla="*/ 208208608 w 435"/>
                <a:gd name="T37" fmla="*/ 84478734 h 627"/>
                <a:gd name="T38" fmla="*/ 216044532 w 435"/>
                <a:gd name="T39" fmla="*/ 57227370 h 627"/>
                <a:gd name="T40" fmla="*/ 160634207 w 435"/>
                <a:gd name="T41" fmla="*/ 52459041 h 627"/>
                <a:gd name="T42" fmla="*/ 118096973 w 435"/>
                <a:gd name="T43" fmla="*/ 0 h 627"/>
                <a:gd name="T44" fmla="*/ 108581494 w 435"/>
                <a:gd name="T45" fmla="*/ 38151580 h 627"/>
                <a:gd name="T46" fmla="*/ 64925056 w 435"/>
                <a:gd name="T47" fmla="*/ 70853052 h 627"/>
                <a:gd name="T48" fmla="*/ 42537234 w 435"/>
                <a:gd name="T49" fmla="*/ 111049144 h 627"/>
                <a:gd name="T50" fmla="*/ 16791053 w 435"/>
                <a:gd name="T51" fmla="*/ 104917257 h 627"/>
                <a:gd name="T52" fmla="*/ 19589811 w 435"/>
                <a:gd name="T53" fmla="*/ 80391360 h 627"/>
                <a:gd name="T54" fmla="*/ 0 w 435"/>
                <a:gd name="T55" fmla="*/ 99467149 h 6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35"/>
                <a:gd name="T85" fmla="*/ 0 h 627"/>
                <a:gd name="T86" fmla="*/ 435 w 435"/>
                <a:gd name="T87" fmla="*/ 627 h 6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35" h="627">
                  <a:moveTo>
                    <a:pt x="0" y="146"/>
                  </a:moveTo>
                  <a:lnTo>
                    <a:pt x="8" y="196"/>
                  </a:lnTo>
                  <a:lnTo>
                    <a:pt x="87" y="283"/>
                  </a:lnTo>
                  <a:lnTo>
                    <a:pt x="175" y="489"/>
                  </a:lnTo>
                  <a:lnTo>
                    <a:pt x="373" y="627"/>
                  </a:lnTo>
                  <a:lnTo>
                    <a:pt x="407" y="602"/>
                  </a:lnTo>
                  <a:lnTo>
                    <a:pt x="425" y="558"/>
                  </a:lnTo>
                  <a:lnTo>
                    <a:pt x="396" y="543"/>
                  </a:lnTo>
                  <a:lnTo>
                    <a:pt x="414" y="530"/>
                  </a:lnTo>
                  <a:lnTo>
                    <a:pt x="435" y="424"/>
                  </a:lnTo>
                  <a:lnTo>
                    <a:pt x="405" y="374"/>
                  </a:lnTo>
                  <a:lnTo>
                    <a:pt x="374" y="374"/>
                  </a:lnTo>
                  <a:lnTo>
                    <a:pt x="374" y="316"/>
                  </a:lnTo>
                  <a:lnTo>
                    <a:pt x="337" y="341"/>
                  </a:lnTo>
                  <a:lnTo>
                    <a:pt x="290" y="319"/>
                  </a:lnTo>
                  <a:lnTo>
                    <a:pt x="260" y="255"/>
                  </a:lnTo>
                  <a:lnTo>
                    <a:pt x="308" y="174"/>
                  </a:lnTo>
                  <a:lnTo>
                    <a:pt x="396" y="139"/>
                  </a:lnTo>
                  <a:lnTo>
                    <a:pt x="372" y="124"/>
                  </a:lnTo>
                  <a:lnTo>
                    <a:pt x="386" y="84"/>
                  </a:lnTo>
                  <a:lnTo>
                    <a:pt x="287" y="77"/>
                  </a:lnTo>
                  <a:lnTo>
                    <a:pt x="211" y="0"/>
                  </a:lnTo>
                  <a:lnTo>
                    <a:pt x="194" y="56"/>
                  </a:lnTo>
                  <a:lnTo>
                    <a:pt x="116" y="104"/>
                  </a:lnTo>
                  <a:lnTo>
                    <a:pt x="76" y="163"/>
                  </a:lnTo>
                  <a:lnTo>
                    <a:pt x="30" y="154"/>
                  </a:lnTo>
                  <a:lnTo>
                    <a:pt x="35" y="118"/>
                  </a:lnTo>
                  <a:lnTo>
                    <a:pt x="0" y="146"/>
                  </a:lnTo>
                  <a:close/>
                </a:path>
              </a:pathLst>
            </a:custGeom>
            <a:grpFill/>
            <a:ln w="3175" cap="rnd">
              <a:solidFill>
                <a:schemeClr val="bg1"/>
              </a:solidFill>
              <a:round/>
              <a:headEnd/>
              <a:tailEnd/>
            </a:ln>
          </p:spPr>
          <p:txBody>
            <a:bodyPr/>
            <a:lstStyle/>
            <a:p>
              <a:endParaRPr lang="en-US" dirty="0"/>
            </a:p>
          </p:txBody>
        </p:sp>
        <p:sp>
          <p:nvSpPr>
            <p:cNvPr id="129" name="Freeform 124"/>
            <p:cNvSpPr>
              <a:spLocks noChangeAspect="1"/>
            </p:cNvSpPr>
            <p:nvPr/>
          </p:nvSpPr>
          <p:spPr bwMode="gray">
            <a:xfrm>
              <a:off x="7503087" y="4143369"/>
              <a:ext cx="60324" cy="84139"/>
            </a:xfrm>
            <a:custGeom>
              <a:avLst/>
              <a:gdLst>
                <a:gd name="T0" fmla="*/ 0 w 80"/>
                <a:gd name="T1" fmla="*/ 70792030 h 100"/>
                <a:gd name="T2" fmla="*/ 31273234 w 80"/>
                <a:gd name="T3" fmla="*/ 37519658 h 100"/>
                <a:gd name="T4" fmla="*/ 45488820 w 80"/>
                <a:gd name="T5" fmla="*/ 0 h 100"/>
                <a:gd name="T6" fmla="*/ 0 w 80"/>
                <a:gd name="T7" fmla="*/ 70792030 h 100"/>
                <a:gd name="T8" fmla="*/ 0 60000 65536"/>
                <a:gd name="T9" fmla="*/ 0 60000 65536"/>
                <a:gd name="T10" fmla="*/ 0 60000 65536"/>
                <a:gd name="T11" fmla="*/ 0 60000 65536"/>
                <a:gd name="T12" fmla="*/ 0 w 80"/>
                <a:gd name="T13" fmla="*/ 0 h 100"/>
                <a:gd name="T14" fmla="*/ 80 w 80"/>
                <a:gd name="T15" fmla="*/ 100 h 100"/>
              </a:gdLst>
              <a:ahLst/>
              <a:cxnLst>
                <a:cxn ang="T8">
                  <a:pos x="T0" y="T1"/>
                </a:cxn>
                <a:cxn ang="T9">
                  <a:pos x="T2" y="T3"/>
                </a:cxn>
                <a:cxn ang="T10">
                  <a:pos x="T4" y="T5"/>
                </a:cxn>
                <a:cxn ang="T11">
                  <a:pos x="T6" y="T7"/>
                </a:cxn>
              </a:cxnLst>
              <a:rect l="T12" t="T13" r="T14" b="T15"/>
              <a:pathLst>
                <a:path w="80" h="100">
                  <a:moveTo>
                    <a:pt x="0" y="100"/>
                  </a:moveTo>
                  <a:lnTo>
                    <a:pt x="55" y="53"/>
                  </a:lnTo>
                  <a:lnTo>
                    <a:pt x="80" y="0"/>
                  </a:lnTo>
                  <a:lnTo>
                    <a:pt x="0" y="100"/>
                  </a:lnTo>
                  <a:close/>
                </a:path>
              </a:pathLst>
            </a:custGeom>
            <a:grpFill/>
            <a:ln w="3175" cap="rnd">
              <a:solidFill>
                <a:schemeClr val="bg1"/>
              </a:solidFill>
              <a:round/>
              <a:headEnd/>
              <a:tailEnd/>
            </a:ln>
          </p:spPr>
          <p:txBody>
            <a:bodyPr/>
            <a:lstStyle/>
            <a:p>
              <a:endParaRPr lang="en-US" dirty="0"/>
            </a:p>
          </p:txBody>
        </p:sp>
        <p:sp>
          <p:nvSpPr>
            <p:cNvPr id="130" name="Freeform 125"/>
            <p:cNvSpPr>
              <a:spLocks noChangeAspect="1"/>
            </p:cNvSpPr>
            <p:nvPr/>
          </p:nvSpPr>
          <p:spPr bwMode="gray">
            <a:xfrm>
              <a:off x="6112440" y="3592507"/>
              <a:ext cx="103188" cy="177801"/>
            </a:xfrm>
            <a:custGeom>
              <a:avLst/>
              <a:gdLst>
                <a:gd name="T0" fmla="*/ 0 w 142"/>
                <a:gd name="T1" fmla="*/ 58935223 h 211"/>
                <a:gd name="T2" fmla="*/ 14257384 w 142"/>
                <a:gd name="T3" fmla="*/ 0 h 211"/>
                <a:gd name="T4" fmla="*/ 41188726 w 142"/>
                <a:gd name="T5" fmla="*/ 1419872 h 211"/>
                <a:gd name="T6" fmla="*/ 47525341 w 142"/>
                <a:gd name="T7" fmla="*/ 40473516 h 211"/>
                <a:gd name="T8" fmla="*/ 27458908 w 142"/>
                <a:gd name="T9" fmla="*/ 80237517 h 211"/>
                <a:gd name="T10" fmla="*/ 31683803 w 142"/>
                <a:gd name="T11" fmla="*/ 103670040 h 211"/>
                <a:gd name="T12" fmla="*/ 71815941 w 142"/>
                <a:gd name="T13" fmla="*/ 118580803 h 211"/>
                <a:gd name="T14" fmla="*/ 74984249 w 142"/>
                <a:gd name="T15" fmla="*/ 149823886 h 211"/>
                <a:gd name="T16" fmla="*/ 50693648 w 142"/>
                <a:gd name="T17" fmla="*/ 118580803 h 211"/>
                <a:gd name="T18" fmla="*/ 50693648 w 142"/>
                <a:gd name="T19" fmla="*/ 133492409 h 211"/>
                <a:gd name="T20" fmla="*/ 14257384 w 142"/>
                <a:gd name="T21" fmla="*/ 118580803 h 211"/>
                <a:gd name="T22" fmla="*/ 0 w 142"/>
                <a:gd name="T23" fmla="*/ 58935223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2"/>
                <a:gd name="T37" fmla="*/ 0 h 211"/>
                <a:gd name="T38" fmla="*/ 142 w 142"/>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2" h="211">
                  <a:moveTo>
                    <a:pt x="0" y="83"/>
                  </a:moveTo>
                  <a:lnTo>
                    <a:pt x="27" y="0"/>
                  </a:lnTo>
                  <a:lnTo>
                    <a:pt x="78" y="2"/>
                  </a:lnTo>
                  <a:lnTo>
                    <a:pt x="90" y="57"/>
                  </a:lnTo>
                  <a:lnTo>
                    <a:pt x="52" y="113"/>
                  </a:lnTo>
                  <a:lnTo>
                    <a:pt x="60" y="146"/>
                  </a:lnTo>
                  <a:lnTo>
                    <a:pt x="136" y="167"/>
                  </a:lnTo>
                  <a:lnTo>
                    <a:pt x="142" y="211"/>
                  </a:lnTo>
                  <a:lnTo>
                    <a:pt x="96" y="167"/>
                  </a:lnTo>
                  <a:lnTo>
                    <a:pt x="96" y="188"/>
                  </a:lnTo>
                  <a:lnTo>
                    <a:pt x="27" y="167"/>
                  </a:lnTo>
                  <a:lnTo>
                    <a:pt x="0" y="83"/>
                  </a:lnTo>
                  <a:close/>
                </a:path>
              </a:pathLst>
            </a:custGeom>
            <a:grpFill/>
            <a:ln w="3175" cap="rnd">
              <a:solidFill>
                <a:schemeClr val="bg1"/>
              </a:solidFill>
              <a:round/>
              <a:headEnd/>
              <a:tailEnd/>
            </a:ln>
          </p:spPr>
          <p:txBody>
            <a:bodyPr/>
            <a:lstStyle/>
            <a:p>
              <a:endParaRPr lang="en-US" dirty="0"/>
            </a:p>
          </p:txBody>
        </p:sp>
        <p:sp>
          <p:nvSpPr>
            <p:cNvPr id="131" name="Freeform 126"/>
            <p:cNvSpPr>
              <a:spLocks noChangeAspect="1"/>
            </p:cNvSpPr>
            <p:nvPr/>
          </p:nvSpPr>
          <p:spPr bwMode="gray">
            <a:xfrm>
              <a:off x="7582462" y="4083044"/>
              <a:ext cx="30162" cy="33337"/>
            </a:xfrm>
            <a:custGeom>
              <a:avLst/>
              <a:gdLst>
                <a:gd name="T0" fmla="*/ 0 w 40"/>
                <a:gd name="T1" fmla="*/ 0 h 42"/>
                <a:gd name="T2" fmla="*/ 11941532 w 40"/>
                <a:gd name="T3" fmla="*/ 0 h 42"/>
                <a:gd name="T4" fmla="*/ 22745164 w 40"/>
                <a:gd name="T5" fmla="*/ 5040388 h 42"/>
                <a:gd name="T6" fmla="*/ 17058685 w 40"/>
                <a:gd name="T7" fmla="*/ 26462434 h 42"/>
                <a:gd name="T8" fmla="*/ 0 w 40"/>
                <a:gd name="T9" fmla="*/ 0 h 42"/>
                <a:gd name="T10" fmla="*/ 0 60000 65536"/>
                <a:gd name="T11" fmla="*/ 0 60000 65536"/>
                <a:gd name="T12" fmla="*/ 0 60000 65536"/>
                <a:gd name="T13" fmla="*/ 0 60000 65536"/>
                <a:gd name="T14" fmla="*/ 0 60000 65536"/>
                <a:gd name="T15" fmla="*/ 0 w 40"/>
                <a:gd name="T16" fmla="*/ 0 h 42"/>
                <a:gd name="T17" fmla="*/ 40 w 40"/>
                <a:gd name="T18" fmla="*/ 42 h 42"/>
              </a:gdLst>
              <a:ahLst/>
              <a:cxnLst>
                <a:cxn ang="T10">
                  <a:pos x="T0" y="T1"/>
                </a:cxn>
                <a:cxn ang="T11">
                  <a:pos x="T2" y="T3"/>
                </a:cxn>
                <a:cxn ang="T12">
                  <a:pos x="T4" y="T5"/>
                </a:cxn>
                <a:cxn ang="T13">
                  <a:pos x="T6" y="T7"/>
                </a:cxn>
                <a:cxn ang="T14">
                  <a:pos x="T8" y="T9"/>
                </a:cxn>
              </a:cxnLst>
              <a:rect l="T15" t="T16" r="T17" b="T18"/>
              <a:pathLst>
                <a:path w="40" h="42">
                  <a:moveTo>
                    <a:pt x="0" y="0"/>
                  </a:moveTo>
                  <a:lnTo>
                    <a:pt x="21" y="0"/>
                  </a:lnTo>
                  <a:lnTo>
                    <a:pt x="40" y="8"/>
                  </a:lnTo>
                  <a:lnTo>
                    <a:pt x="30" y="42"/>
                  </a:lnTo>
                  <a:lnTo>
                    <a:pt x="0" y="0"/>
                  </a:lnTo>
                  <a:close/>
                </a:path>
              </a:pathLst>
            </a:custGeom>
            <a:grpFill/>
            <a:ln w="3175" cap="rnd">
              <a:solidFill>
                <a:schemeClr val="bg1"/>
              </a:solidFill>
              <a:round/>
              <a:headEnd/>
              <a:tailEnd/>
            </a:ln>
          </p:spPr>
          <p:txBody>
            <a:bodyPr/>
            <a:lstStyle/>
            <a:p>
              <a:endParaRPr lang="en-US" dirty="0"/>
            </a:p>
          </p:txBody>
        </p:sp>
        <p:sp>
          <p:nvSpPr>
            <p:cNvPr id="132" name="Freeform 127"/>
            <p:cNvSpPr>
              <a:spLocks noChangeAspect="1"/>
            </p:cNvSpPr>
            <p:nvPr/>
          </p:nvSpPr>
          <p:spPr bwMode="gray">
            <a:xfrm>
              <a:off x="7625327" y="4125908"/>
              <a:ext cx="26987" cy="46038"/>
            </a:xfrm>
            <a:custGeom>
              <a:avLst/>
              <a:gdLst>
                <a:gd name="T0" fmla="*/ 0 w 37"/>
                <a:gd name="T1" fmla="*/ 0 h 55"/>
                <a:gd name="T2" fmla="*/ 1064163 w 37"/>
                <a:gd name="T3" fmla="*/ 38534643 h 55"/>
                <a:gd name="T4" fmla="*/ 19683734 w 37"/>
                <a:gd name="T5" fmla="*/ 22420019 h 55"/>
                <a:gd name="T6" fmla="*/ 0 w 37"/>
                <a:gd name="T7" fmla="*/ 0 h 55"/>
                <a:gd name="T8" fmla="*/ 0 60000 65536"/>
                <a:gd name="T9" fmla="*/ 0 60000 65536"/>
                <a:gd name="T10" fmla="*/ 0 60000 65536"/>
                <a:gd name="T11" fmla="*/ 0 60000 65536"/>
                <a:gd name="T12" fmla="*/ 0 w 37"/>
                <a:gd name="T13" fmla="*/ 0 h 55"/>
                <a:gd name="T14" fmla="*/ 37 w 37"/>
                <a:gd name="T15" fmla="*/ 55 h 55"/>
              </a:gdLst>
              <a:ahLst/>
              <a:cxnLst>
                <a:cxn ang="T8">
                  <a:pos x="T0" y="T1"/>
                </a:cxn>
                <a:cxn ang="T9">
                  <a:pos x="T2" y="T3"/>
                </a:cxn>
                <a:cxn ang="T10">
                  <a:pos x="T4" y="T5"/>
                </a:cxn>
                <a:cxn ang="T11">
                  <a:pos x="T6" y="T7"/>
                </a:cxn>
              </a:cxnLst>
              <a:rect l="T12" t="T13" r="T14" b="T15"/>
              <a:pathLst>
                <a:path w="37" h="55">
                  <a:moveTo>
                    <a:pt x="0" y="0"/>
                  </a:moveTo>
                  <a:lnTo>
                    <a:pt x="2" y="55"/>
                  </a:lnTo>
                  <a:lnTo>
                    <a:pt x="37" y="32"/>
                  </a:lnTo>
                  <a:lnTo>
                    <a:pt x="0" y="0"/>
                  </a:lnTo>
                  <a:close/>
                </a:path>
              </a:pathLst>
            </a:custGeom>
            <a:grpFill/>
            <a:ln w="3175" cap="rnd">
              <a:solidFill>
                <a:schemeClr val="bg1"/>
              </a:solidFill>
              <a:round/>
              <a:headEnd/>
              <a:tailEnd/>
            </a:ln>
          </p:spPr>
          <p:txBody>
            <a:bodyPr/>
            <a:lstStyle/>
            <a:p>
              <a:endParaRPr lang="en-US" dirty="0"/>
            </a:p>
          </p:txBody>
        </p:sp>
        <p:sp>
          <p:nvSpPr>
            <p:cNvPr id="133" name="Freeform 128"/>
            <p:cNvSpPr>
              <a:spLocks noChangeAspect="1"/>
            </p:cNvSpPr>
            <p:nvPr/>
          </p:nvSpPr>
          <p:spPr bwMode="gray">
            <a:xfrm>
              <a:off x="7625327" y="4187819"/>
              <a:ext cx="111124" cy="119062"/>
            </a:xfrm>
            <a:custGeom>
              <a:avLst/>
              <a:gdLst>
                <a:gd name="T0" fmla="*/ 0 w 152"/>
                <a:gd name="T1" fmla="*/ 67680701 h 144"/>
                <a:gd name="T2" fmla="*/ 17638169 w 152"/>
                <a:gd name="T3" fmla="*/ 32815086 h 144"/>
                <a:gd name="T4" fmla="*/ 39017303 w 152"/>
                <a:gd name="T5" fmla="*/ 38283715 h 144"/>
                <a:gd name="T6" fmla="*/ 67345405 w 152"/>
                <a:gd name="T7" fmla="*/ 0 h 144"/>
                <a:gd name="T8" fmla="*/ 81241879 w 152"/>
                <a:gd name="T9" fmla="*/ 22559958 h 144"/>
                <a:gd name="T10" fmla="*/ 79104185 w 152"/>
                <a:gd name="T11" fmla="*/ 81353102 h 144"/>
                <a:gd name="T12" fmla="*/ 72155948 w 152"/>
                <a:gd name="T13" fmla="*/ 56742615 h 144"/>
                <a:gd name="T14" fmla="*/ 64138133 w 152"/>
                <a:gd name="T15" fmla="*/ 98444430 h 144"/>
                <a:gd name="T16" fmla="*/ 43827846 w 152"/>
                <a:gd name="T17" fmla="*/ 86822559 h 144"/>
                <a:gd name="T18" fmla="*/ 31534643 w 152"/>
                <a:gd name="T19" fmla="*/ 44436957 h 144"/>
                <a:gd name="T20" fmla="*/ 0 w 152"/>
                <a:gd name="T21" fmla="*/ 67680701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
                <a:gd name="T34" fmla="*/ 0 h 144"/>
                <a:gd name="T35" fmla="*/ 152 w 152"/>
                <a:gd name="T36" fmla="*/ 144 h 1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 h="144">
                  <a:moveTo>
                    <a:pt x="0" y="99"/>
                  </a:moveTo>
                  <a:lnTo>
                    <a:pt x="33" y="48"/>
                  </a:lnTo>
                  <a:lnTo>
                    <a:pt x="73" y="56"/>
                  </a:lnTo>
                  <a:lnTo>
                    <a:pt x="126" y="0"/>
                  </a:lnTo>
                  <a:lnTo>
                    <a:pt x="152" y="33"/>
                  </a:lnTo>
                  <a:lnTo>
                    <a:pt x="148" y="119"/>
                  </a:lnTo>
                  <a:lnTo>
                    <a:pt x="135" y="83"/>
                  </a:lnTo>
                  <a:lnTo>
                    <a:pt x="120" y="144"/>
                  </a:lnTo>
                  <a:lnTo>
                    <a:pt x="82" y="127"/>
                  </a:lnTo>
                  <a:lnTo>
                    <a:pt x="59" y="65"/>
                  </a:lnTo>
                  <a:lnTo>
                    <a:pt x="0" y="99"/>
                  </a:lnTo>
                  <a:close/>
                </a:path>
              </a:pathLst>
            </a:custGeom>
            <a:grpFill/>
            <a:ln w="3175" cap="rnd">
              <a:solidFill>
                <a:schemeClr val="bg1"/>
              </a:solidFill>
              <a:round/>
              <a:headEnd/>
              <a:tailEnd/>
            </a:ln>
          </p:spPr>
          <p:txBody>
            <a:bodyPr/>
            <a:lstStyle/>
            <a:p>
              <a:endParaRPr lang="en-US" dirty="0"/>
            </a:p>
          </p:txBody>
        </p:sp>
        <p:sp>
          <p:nvSpPr>
            <p:cNvPr id="134" name="Freeform 129"/>
            <p:cNvSpPr>
              <a:spLocks noChangeAspect="1"/>
            </p:cNvSpPr>
            <p:nvPr/>
          </p:nvSpPr>
          <p:spPr bwMode="gray">
            <a:xfrm>
              <a:off x="7641201" y="4160834"/>
              <a:ext cx="23812" cy="49213"/>
            </a:xfrm>
            <a:custGeom>
              <a:avLst/>
              <a:gdLst>
                <a:gd name="T0" fmla="*/ 0 w 34"/>
                <a:gd name="T1" fmla="*/ 27356781 h 58"/>
                <a:gd name="T2" fmla="*/ 3924078 w 34"/>
                <a:gd name="T3" fmla="*/ 17998016 h 58"/>
                <a:gd name="T4" fmla="*/ 16676804 w 34"/>
                <a:gd name="T5" fmla="*/ 0 h 58"/>
                <a:gd name="T6" fmla="*/ 11281285 w 34"/>
                <a:gd name="T7" fmla="*/ 41755534 h 58"/>
                <a:gd name="T8" fmla="*/ 0 w 34"/>
                <a:gd name="T9" fmla="*/ 27356781 h 58"/>
                <a:gd name="T10" fmla="*/ 0 60000 65536"/>
                <a:gd name="T11" fmla="*/ 0 60000 65536"/>
                <a:gd name="T12" fmla="*/ 0 60000 65536"/>
                <a:gd name="T13" fmla="*/ 0 60000 65536"/>
                <a:gd name="T14" fmla="*/ 0 60000 65536"/>
                <a:gd name="T15" fmla="*/ 0 w 34"/>
                <a:gd name="T16" fmla="*/ 0 h 58"/>
                <a:gd name="T17" fmla="*/ 34 w 34"/>
                <a:gd name="T18" fmla="*/ 58 h 58"/>
              </a:gdLst>
              <a:ahLst/>
              <a:cxnLst>
                <a:cxn ang="T10">
                  <a:pos x="T0" y="T1"/>
                </a:cxn>
                <a:cxn ang="T11">
                  <a:pos x="T2" y="T3"/>
                </a:cxn>
                <a:cxn ang="T12">
                  <a:pos x="T4" y="T5"/>
                </a:cxn>
                <a:cxn ang="T13">
                  <a:pos x="T6" y="T7"/>
                </a:cxn>
                <a:cxn ang="T14">
                  <a:pos x="T8" y="T9"/>
                </a:cxn>
              </a:cxnLst>
              <a:rect l="T15" t="T16" r="T17" b="T18"/>
              <a:pathLst>
                <a:path w="34" h="58">
                  <a:moveTo>
                    <a:pt x="0" y="38"/>
                  </a:moveTo>
                  <a:lnTo>
                    <a:pt x="8" y="25"/>
                  </a:lnTo>
                  <a:lnTo>
                    <a:pt x="34" y="0"/>
                  </a:lnTo>
                  <a:lnTo>
                    <a:pt x="23" y="58"/>
                  </a:lnTo>
                  <a:lnTo>
                    <a:pt x="0" y="38"/>
                  </a:lnTo>
                  <a:close/>
                </a:path>
              </a:pathLst>
            </a:custGeom>
            <a:grpFill/>
            <a:ln w="3175" cap="rnd">
              <a:solidFill>
                <a:schemeClr val="bg1"/>
              </a:solidFill>
              <a:round/>
              <a:headEnd/>
              <a:tailEnd/>
            </a:ln>
          </p:spPr>
          <p:txBody>
            <a:bodyPr/>
            <a:lstStyle/>
            <a:p>
              <a:endParaRPr lang="en-US" dirty="0"/>
            </a:p>
          </p:txBody>
        </p:sp>
        <p:sp>
          <p:nvSpPr>
            <p:cNvPr id="135" name="Freeform 130"/>
            <p:cNvSpPr>
              <a:spLocks noChangeAspect="1"/>
            </p:cNvSpPr>
            <p:nvPr/>
          </p:nvSpPr>
          <p:spPr bwMode="gray">
            <a:xfrm>
              <a:off x="4829740" y="2724147"/>
              <a:ext cx="260350" cy="217487"/>
            </a:xfrm>
            <a:custGeom>
              <a:avLst/>
              <a:gdLst>
                <a:gd name="T0" fmla="*/ 0 w 345"/>
                <a:gd name="T1" fmla="*/ 33075608 h 262"/>
                <a:gd name="T2" fmla="*/ 11389747 w 345"/>
                <a:gd name="T3" fmla="*/ 127479512 h 262"/>
                <a:gd name="T4" fmla="*/ 114464953 w 345"/>
                <a:gd name="T5" fmla="*/ 174336555 h 262"/>
                <a:gd name="T6" fmla="*/ 164578932 w 345"/>
                <a:gd name="T7" fmla="*/ 180538283 h 262"/>
                <a:gd name="T8" fmla="*/ 196469920 w 345"/>
                <a:gd name="T9" fmla="*/ 132992252 h 262"/>
                <a:gd name="T10" fmla="*/ 180524426 w 345"/>
                <a:gd name="T11" fmla="*/ 79243662 h 262"/>
                <a:gd name="T12" fmla="*/ 193052921 w 345"/>
                <a:gd name="T13" fmla="*/ 64773239 h 262"/>
                <a:gd name="T14" fmla="*/ 184511177 w 345"/>
                <a:gd name="T15" fmla="*/ 23428936 h 262"/>
                <a:gd name="T16" fmla="*/ 109339454 w 345"/>
                <a:gd name="T17" fmla="*/ 10336491 h 262"/>
                <a:gd name="T18" fmla="*/ 60933974 w 345"/>
                <a:gd name="T19" fmla="*/ 0 h 262"/>
                <a:gd name="T20" fmla="*/ 0 w 345"/>
                <a:gd name="T21" fmla="*/ 33075608 h 2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5"/>
                <a:gd name="T34" fmla="*/ 0 h 262"/>
                <a:gd name="T35" fmla="*/ 345 w 345"/>
                <a:gd name="T36" fmla="*/ 262 h 2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5" h="262">
                  <a:moveTo>
                    <a:pt x="0" y="48"/>
                  </a:moveTo>
                  <a:lnTo>
                    <a:pt x="20" y="185"/>
                  </a:lnTo>
                  <a:lnTo>
                    <a:pt x="201" y="253"/>
                  </a:lnTo>
                  <a:lnTo>
                    <a:pt x="289" y="262"/>
                  </a:lnTo>
                  <a:lnTo>
                    <a:pt x="345" y="193"/>
                  </a:lnTo>
                  <a:lnTo>
                    <a:pt x="317" y="115"/>
                  </a:lnTo>
                  <a:lnTo>
                    <a:pt x="339" y="94"/>
                  </a:lnTo>
                  <a:lnTo>
                    <a:pt x="324" y="34"/>
                  </a:lnTo>
                  <a:lnTo>
                    <a:pt x="192" y="15"/>
                  </a:lnTo>
                  <a:lnTo>
                    <a:pt x="107" y="0"/>
                  </a:lnTo>
                  <a:lnTo>
                    <a:pt x="0" y="48"/>
                  </a:lnTo>
                  <a:close/>
                </a:path>
              </a:pathLst>
            </a:custGeom>
            <a:grpFill/>
            <a:ln w="3175" cap="rnd">
              <a:solidFill>
                <a:schemeClr val="bg1"/>
              </a:solidFill>
              <a:round/>
              <a:headEnd/>
              <a:tailEnd/>
            </a:ln>
          </p:spPr>
          <p:txBody>
            <a:bodyPr/>
            <a:lstStyle/>
            <a:p>
              <a:endParaRPr lang="en-US" dirty="0"/>
            </a:p>
          </p:txBody>
        </p:sp>
        <p:sp>
          <p:nvSpPr>
            <p:cNvPr id="136" name="Freeform 131"/>
            <p:cNvSpPr>
              <a:spLocks noChangeAspect="1"/>
            </p:cNvSpPr>
            <p:nvPr/>
          </p:nvSpPr>
          <p:spPr bwMode="gray">
            <a:xfrm>
              <a:off x="4224902" y="3201985"/>
              <a:ext cx="82550" cy="158751"/>
            </a:xfrm>
            <a:custGeom>
              <a:avLst/>
              <a:gdLst>
                <a:gd name="T0" fmla="*/ 0 w 109"/>
                <a:gd name="T1" fmla="*/ 85454629 h 192"/>
                <a:gd name="T2" fmla="*/ 10897357 w 109"/>
                <a:gd name="T3" fmla="*/ 0 h 192"/>
                <a:gd name="T4" fmla="*/ 62518372 w 109"/>
                <a:gd name="T5" fmla="*/ 5469434 h 192"/>
                <a:gd name="T6" fmla="*/ 39575530 w 109"/>
                <a:gd name="T7" fmla="*/ 60159635 h 192"/>
                <a:gd name="T8" fmla="*/ 39575530 w 109"/>
                <a:gd name="T9" fmla="*/ 127840052 h 192"/>
                <a:gd name="T10" fmla="*/ 9176682 w 109"/>
                <a:gd name="T11" fmla="*/ 131258138 h 192"/>
                <a:gd name="T12" fmla="*/ 13192096 w 109"/>
                <a:gd name="T13" fmla="*/ 90240280 h 192"/>
                <a:gd name="T14" fmla="*/ 0 w 109"/>
                <a:gd name="T15" fmla="*/ 85454629 h 192"/>
                <a:gd name="T16" fmla="*/ 0 60000 65536"/>
                <a:gd name="T17" fmla="*/ 0 60000 65536"/>
                <a:gd name="T18" fmla="*/ 0 60000 65536"/>
                <a:gd name="T19" fmla="*/ 0 60000 65536"/>
                <a:gd name="T20" fmla="*/ 0 60000 65536"/>
                <a:gd name="T21" fmla="*/ 0 60000 65536"/>
                <a:gd name="T22" fmla="*/ 0 60000 65536"/>
                <a:gd name="T23" fmla="*/ 0 60000 65536"/>
                <a:gd name="T24" fmla="*/ 0 w 109"/>
                <a:gd name="T25" fmla="*/ 0 h 192"/>
                <a:gd name="T26" fmla="*/ 109 w 109"/>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9" h="192">
                  <a:moveTo>
                    <a:pt x="0" y="125"/>
                  </a:moveTo>
                  <a:lnTo>
                    <a:pt x="19" y="0"/>
                  </a:lnTo>
                  <a:lnTo>
                    <a:pt x="109" y="8"/>
                  </a:lnTo>
                  <a:lnTo>
                    <a:pt x="69" y="88"/>
                  </a:lnTo>
                  <a:lnTo>
                    <a:pt x="69" y="187"/>
                  </a:lnTo>
                  <a:lnTo>
                    <a:pt x="16" y="192"/>
                  </a:lnTo>
                  <a:lnTo>
                    <a:pt x="23" y="132"/>
                  </a:lnTo>
                  <a:lnTo>
                    <a:pt x="0" y="125"/>
                  </a:lnTo>
                  <a:close/>
                </a:path>
              </a:pathLst>
            </a:custGeom>
            <a:grpFill/>
            <a:ln w="3175" cap="rnd">
              <a:solidFill>
                <a:schemeClr val="bg1"/>
              </a:solidFill>
              <a:round/>
              <a:headEnd/>
              <a:tailEnd/>
            </a:ln>
          </p:spPr>
          <p:txBody>
            <a:bodyPr/>
            <a:lstStyle/>
            <a:p>
              <a:endParaRPr lang="en-US" dirty="0"/>
            </a:p>
          </p:txBody>
        </p:sp>
        <p:sp>
          <p:nvSpPr>
            <p:cNvPr id="137" name="Freeform 132"/>
            <p:cNvSpPr>
              <a:spLocks noChangeAspect="1"/>
            </p:cNvSpPr>
            <p:nvPr/>
          </p:nvSpPr>
          <p:spPr bwMode="gray">
            <a:xfrm>
              <a:off x="4985316" y="2973386"/>
              <a:ext cx="249237" cy="160337"/>
            </a:xfrm>
            <a:custGeom>
              <a:avLst/>
              <a:gdLst>
                <a:gd name="T0" fmla="*/ 0 w 329"/>
                <a:gd name="T1" fmla="*/ 64875839 h 193"/>
                <a:gd name="T2" fmla="*/ 51077124 w 329"/>
                <a:gd name="T3" fmla="*/ 120089090 h 193"/>
                <a:gd name="T4" fmla="*/ 168153076 w 329"/>
                <a:gd name="T5" fmla="*/ 133201832 h 193"/>
                <a:gd name="T6" fmla="*/ 188813315 w 329"/>
                <a:gd name="T7" fmla="*/ 86960807 h 193"/>
                <a:gd name="T8" fmla="*/ 158970663 w 329"/>
                <a:gd name="T9" fmla="*/ 84200186 h 193"/>
                <a:gd name="T10" fmla="*/ 156101017 w 329"/>
                <a:gd name="T11" fmla="*/ 43480404 h 193"/>
                <a:gd name="T12" fmla="*/ 129701486 w 329"/>
                <a:gd name="T13" fmla="*/ 0 h 193"/>
                <a:gd name="T14" fmla="*/ 51077124 w 329"/>
                <a:gd name="T15" fmla="*/ 8972226 h 193"/>
                <a:gd name="T16" fmla="*/ 0 w 329"/>
                <a:gd name="T17" fmla="*/ 64875839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9"/>
                <a:gd name="T28" fmla="*/ 0 h 193"/>
                <a:gd name="T29" fmla="*/ 329 w 329"/>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9" h="193">
                  <a:moveTo>
                    <a:pt x="0" y="94"/>
                  </a:moveTo>
                  <a:lnTo>
                    <a:pt x="89" y="174"/>
                  </a:lnTo>
                  <a:lnTo>
                    <a:pt x="293" y="193"/>
                  </a:lnTo>
                  <a:lnTo>
                    <a:pt x="329" y="126"/>
                  </a:lnTo>
                  <a:lnTo>
                    <a:pt x="277" y="122"/>
                  </a:lnTo>
                  <a:lnTo>
                    <a:pt x="272" y="63"/>
                  </a:lnTo>
                  <a:lnTo>
                    <a:pt x="226" y="0"/>
                  </a:lnTo>
                  <a:lnTo>
                    <a:pt x="89" y="13"/>
                  </a:lnTo>
                  <a:lnTo>
                    <a:pt x="0" y="94"/>
                  </a:lnTo>
                  <a:close/>
                </a:path>
              </a:pathLst>
            </a:custGeom>
            <a:grpFill/>
            <a:ln w="3175" cap="rnd">
              <a:solidFill>
                <a:schemeClr val="bg1"/>
              </a:solidFill>
              <a:round/>
              <a:headEnd/>
              <a:tailEnd/>
            </a:ln>
          </p:spPr>
          <p:txBody>
            <a:bodyPr/>
            <a:lstStyle/>
            <a:p>
              <a:endParaRPr lang="en-US" dirty="0"/>
            </a:p>
          </p:txBody>
        </p:sp>
        <p:sp>
          <p:nvSpPr>
            <p:cNvPr id="138" name="Freeform 133"/>
            <p:cNvSpPr>
              <a:spLocks noChangeAspect="1"/>
            </p:cNvSpPr>
            <p:nvPr/>
          </p:nvSpPr>
          <p:spPr bwMode="gray">
            <a:xfrm>
              <a:off x="5366315" y="3516310"/>
              <a:ext cx="541339" cy="501649"/>
            </a:xfrm>
            <a:custGeom>
              <a:avLst/>
              <a:gdLst>
                <a:gd name="T0" fmla="*/ 0 w 731"/>
                <a:gd name="T1" fmla="*/ 107915080 h 607"/>
                <a:gd name="T2" fmla="*/ 5483732 w 731"/>
                <a:gd name="T3" fmla="*/ 72398756 h 607"/>
                <a:gd name="T4" fmla="*/ 26872137 w 731"/>
                <a:gd name="T5" fmla="*/ 79911936 h 607"/>
                <a:gd name="T6" fmla="*/ 52646787 w 731"/>
                <a:gd name="T7" fmla="*/ 58055864 h 607"/>
                <a:gd name="T8" fmla="*/ 63066988 w 731"/>
                <a:gd name="T9" fmla="*/ 41663396 h 607"/>
                <a:gd name="T10" fmla="*/ 42227326 w 731"/>
                <a:gd name="T11" fmla="*/ 17757749 h 607"/>
                <a:gd name="T12" fmla="*/ 85551399 w 731"/>
                <a:gd name="T13" fmla="*/ 0 h 607"/>
                <a:gd name="T14" fmla="*/ 171102797 w 731"/>
                <a:gd name="T15" fmla="*/ 47810468 h 607"/>
                <a:gd name="T16" fmla="*/ 172199544 w 731"/>
                <a:gd name="T17" fmla="*/ 65568217 h 607"/>
                <a:gd name="T18" fmla="*/ 191942459 w 731"/>
                <a:gd name="T19" fmla="*/ 77179720 h 607"/>
                <a:gd name="T20" fmla="*/ 210039885 w 731"/>
                <a:gd name="T21" fmla="*/ 88790397 h 607"/>
                <a:gd name="T22" fmla="*/ 227039823 w 731"/>
                <a:gd name="T23" fmla="*/ 79911936 h 607"/>
                <a:gd name="T24" fmla="*/ 261041181 w 731"/>
                <a:gd name="T25" fmla="*/ 93571361 h 607"/>
                <a:gd name="T26" fmla="*/ 307655493 w 731"/>
                <a:gd name="T27" fmla="*/ 188509657 h 607"/>
                <a:gd name="T28" fmla="*/ 312591222 w 731"/>
                <a:gd name="T29" fmla="*/ 194656729 h 607"/>
                <a:gd name="T30" fmla="*/ 330688647 w 731"/>
                <a:gd name="T31" fmla="*/ 232221801 h 607"/>
                <a:gd name="T32" fmla="*/ 391013399 w 731"/>
                <a:gd name="T33" fmla="*/ 241101089 h 607"/>
                <a:gd name="T34" fmla="*/ 400884857 w 731"/>
                <a:gd name="T35" fmla="*/ 258176197 h 607"/>
                <a:gd name="T36" fmla="*/ 386626414 w 731"/>
                <a:gd name="T37" fmla="*/ 307352773 h 607"/>
                <a:gd name="T38" fmla="*/ 330688647 w 731"/>
                <a:gd name="T39" fmla="*/ 331941061 h 607"/>
                <a:gd name="T40" fmla="*/ 269815893 w 731"/>
                <a:gd name="T41" fmla="*/ 348332702 h 607"/>
                <a:gd name="T42" fmla="*/ 221007348 w 731"/>
                <a:gd name="T43" fmla="*/ 414584386 h 607"/>
                <a:gd name="T44" fmla="*/ 221007348 w 731"/>
                <a:gd name="T45" fmla="*/ 389313458 h 607"/>
                <a:gd name="T46" fmla="*/ 186457987 w 731"/>
                <a:gd name="T47" fmla="*/ 372920990 h 607"/>
                <a:gd name="T48" fmla="*/ 152456628 w 731"/>
                <a:gd name="T49" fmla="*/ 395460530 h 607"/>
                <a:gd name="T50" fmla="*/ 117359264 w 731"/>
                <a:gd name="T51" fmla="*/ 320329558 h 607"/>
                <a:gd name="T52" fmla="*/ 89390381 w 731"/>
                <a:gd name="T53" fmla="*/ 290960306 h 607"/>
                <a:gd name="T54" fmla="*/ 71292956 w 731"/>
                <a:gd name="T55" fmla="*/ 212414478 h 607"/>
                <a:gd name="T56" fmla="*/ 0 w 731"/>
                <a:gd name="T57" fmla="*/ 107915080 h 6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31"/>
                <a:gd name="T88" fmla="*/ 0 h 607"/>
                <a:gd name="T89" fmla="*/ 731 w 731"/>
                <a:gd name="T90" fmla="*/ 607 h 6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31" h="607">
                  <a:moveTo>
                    <a:pt x="0" y="158"/>
                  </a:moveTo>
                  <a:lnTo>
                    <a:pt x="10" y="106"/>
                  </a:lnTo>
                  <a:lnTo>
                    <a:pt x="49" y="117"/>
                  </a:lnTo>
                  <a:lnTo>
                    <a:pt x="96" y="85"/>
                  </a:lnTo>
                  <a:lnTo>
                    <a:pt x="115" y="61"/>
                  </a:lnTo>
                  <a:lnTo>
                    <a:pt x="77" y="26"/>
                  </a:lnTo>
                  <a:lnTo>
                    <a:pt x="156" y="0"/>
                  </a:lnTo>
                  <a:lnTo>
                    <a:pt x="312" y="70"/>
                  </a:lnTo>
                  <a:lnTo>
                    <a:pt x="314" y="96"/>
                  </a:lnTo>
                  <a:lnTo>
                    <a:pt x="350" y="113"/>
                  </a:lnTo>
                  <a:lnTo>
                    <a:pt x="383" y="130"/>
                  </a:lnTo>
                  <a:lnTo>
                    <a:pt x="414" y="117"/>
                  </a:lnTo>
                  <a:lnTo>
                    <a:pt x="476" y="137"/>
                  </a:lnTo>
                  <a:lnTo>
                    <a:pt x="561" y="276"/>
                  </a:lnTo>
                  <a:lnTo>
                    <a:pt x="570" y="285"/>
                  </a:lnTo>
                  <a:lnTo>
                    <a:pt x="603" y="340"/>
                  </a:lnTo>
                  <a:lnTo>
                    <a:pt x="713" y="353"/>
                  </a:lnTo>
                  <a:lnTo>
                    <a:pt x="731" y="378"/>
                  </a:lnTo>
                  <a:lnTo>
                    <a:pt x="705" y="450"/>
                  </a:lnTo>
                  <a:lnTo>
                    <a:pt x="603" y="486"/>
                  </a:lnTo>
                  <a:lnTo>
                    <a:pt x="492" y="510"/>
                  </a:lnTo>
                  <a:lnTo>
                    <a:pt x="403" y="607"/>
                  </a:lnTo>
                  <a:lnTo>
                    <a:pt x="403" y="570"/>
                  </a:lnTo>
                  <a:lnTo>
                    <a:pt x="340" y="546"/>
                  </a:lnTo>
                  <a:lnTo>
                    <a:pt x="278" y="579"/>
                  </a:lnTo>
                  <a:lnTo>
                    <a:pt x="214" y="469"/>
                  </a:lnTo>
                  <a:lnTo>
                    <a:pt x="163" y="426"/>
                  </a:lnTo>
                  <a:lnTo>
                    <a:pt x="130" y="311"/>
                  </a:lnTo>
                  <a:lnTo>
                    <a:pt x="0" y="158"/>
                  </a:lnTo>
                  <a:close/>
                </a:path>
              </a:pathLst>
            </a:custGeom>
            <a:grpFill/>
            <a:ln w="3175" cap="rnd">
              <a:solidFill>
                <a:schemeClr val="bg1"/>
              </a:solidFill>
              <a:round/>
              <a:headEnd/>
              <a:tailEnd/>
            </a:ln>
          </p:spPr>
          <p:txBody>
            <a:bodyPr/>
            <a:lstStyle/>
            <a:p>
              <a:endParaRPr lang="en-US" dirty="0"/>
            </a:p>
          </p:txBody>
        </p:sp>
        <p:sp>
          <p:nvSpPr>
            <p:cNvPr id="139" name="Freeform 134"/>
            <p:cNvSpPr>
              <a:spLocks noChangeAspect="1"/>
            </p:cNvSpPr>
            <p:nvPr/>
          </p:nvSpPr>
          <p:spPr bwMode="gray">
            <a:xfrm>
              <a:off x="5674290" y="1412873"/>
              <a:ext cx="125412" cy="61914"/>
            </a:xfrm>
            <a:custGeom>
              <a:avLst/>
              <a:gdLst>
                <a:gd name="T0" fmla="*/ 0 w 172"/>
                <a:gd name="T1" fmla="*/ 37100110 h 74"/>
                <a:gd name="T2" fmla="*/ 18607789 w 172"/>
                <a:gd name="T3" fmla="*/ 25200264 h 74"/>
                <a:gd name="T4" fmla="*/ 4784652 w 172"/>
                <a:gd name="T5" fmla="*/ 15400440 h 74"/>
                <a:gd name="T6" fmla="*/ 70178052 w 172"/>
                <a:gd name="T7" fmla="*/ 0 h 74"/>
                <a:gd name="T8" fmla="*/ 81874273 w 172"/>
                <a:gd name="T9" fmla="*/ 700286 h 74"/>
                <a:gd name="T10" fmla="*/ 69114958 w 172"/>
                <a:gd name="T11" fmla="*/ 13999868 h 74"/>
                <a:gd name="T12" fmla="*/ 91444306 w 172"/>
                <a:gd name="T13" fmla="*/ 12600132 h 74"/>
                <a:gd name="T14" fmla="*/ 32430927 w 172"/>
                <a:gd name="T15" fmla="*/ 43400176 h 74"/>
                <a:gd name="T16" fmla="*/ 18607789 w 172"/>
                <a:gd name="T17" fmla="*/ 51800264 h 74"/>
                <a:gd name="T18" fmla="*/ 22329347 w 172"/>
                <a:gd name="T19" fmla="*/ 39200132 h 74"/>
                <a:gd name="T20" fmla="*/ 0 w 172"/>
                <a:gd name="T21" fmla="*/ 37100110 h 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2"/>
                <a:gd name="T34" fmla="*/ 0 h 74"/>
                <a:gd name="T35" fmla="*/ 172 w 172"/>
                <a:gd name="T36" fmla="*/ 74 h 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2" h="74">
                  <a:moveTo>
                    <a:pt x="0" y="53"/>
                  </a:moveTo>
                  <a:lnTo>
                    <a:pt x="35" y="36"/>
                  </a:lnTo>
                  <a:lnTo>
                    <a:pt x="9" y="22"/>
                  </a:lnTo>
                  <a:lnTo>
                    <a:pt x="132" y="0"/>
                  </a:lnTo>
                  <a:lnTo>
                    <a:pt x="154" y="1"/>
                  </a:lnTo>
                  <a:lnTo>
                    <a:pt x="130" y="20"/>
                  </a:lnTo>
                  <a:lnTo>
                    <a:pt x="172" y="18"/>
                  </a:lnTo>
                  <a:lnTo>
                    <a:pt x="61" y="62"/>
                  </a:lnTo>
                  <a:lnTo>
                    <a:pt x="35" y="74"/>
                  </a:lnTo>
                  <a:lnTo>
                    <a:pt x="42" y="56"/>
                  </a:lnTo>
                  <a:lnTo>
                    <a:pt x="0" y="53"/>
                  </a:lnTo>
                  <a:close/>
                </a:path>
              </a:pathLst>
            </a:custGeom>
            <a:grpFill/>
            <a:ln w="3175" cap="rnd">
              <a:solidFill>
                <a:schemeClr val="bg1"/>
              </a:solidFill>
              <a:round/>
              <a:headEnd/>
              <a:tailEnd/>
            </a:ln>
          </p:spPr>
          <p:txBody>
            <a:bodyPr/>
            <a:lstStyle/>
            <a:p>
              <a:endParaRPr lang="en-US" dirty="0"/>
            </a:p>
          </p:txBody>
        </p:sp>
        <p:sp>
          <p:nvSpPr>
            <p:cNvPr id="140" name="Freeform 135"/>
            <p:cNvSpPr>
              <a:spLocks noChangeAspect="1"/>
            </p:cNvSpPr>
            <p:nvPr/>
          </p:nvSpPr>
          <p:spPr bwMode="gray">
            <a:xfrm>
              <a:off x="5712390" y="2071684"/>
              <a:ext cx="53974" cy="36512"/>
            </a:xfrm>
            <a:custGeom>
              <a:avLst/>
              <a:gdLst>
                <a:gd name="T0" fmla="*/ 0 w 68"/>
                <a:gd name="T1" fmla="*/ 34182722 h 39"/>
                <a:gd name="T2" fmla="*/ 11970544 w 68"/>
                <a:gd name="T3" fmla="*/ 0 h 39"/>
                <a:gd name="T4" fmla="*/ 42842656 w 68"/>
                <a:gd name="T5" fmla="*/ 19283017 h 39"/>
                <a:gd name="T6" fmla="*/ 0 w 68"/>
                <a:gd name="T7" fmla="*/ 34182722 h 39"/>
                <a:gd name="T8" fmla="*/ 0 60000 65536"/>
                <a:gd name="T9" fmla="*/ 0 60000 65536"/>
                <a:gd name="T10" fmla="*/ 0 60000 65536"/>
                <a:gd name="T11" fmla="*/ 0 60000 65536"/>
                <a:gd name="T12" fmla="*/ 0 w 68"/>
                <a:gd name="T13" fmla="*/ 0 h 39"/>
                <a:gd name="T14" fmla="*/ 68 w 68"/>
                <a:gd name="T15" fmla="*/ 39 h 39"/>
              </a:gdLst>
              <a:ahLst/>
              <a:cxnLst>
                <a:cxn ang="T8">
                  <a:pos x="T0" y="T1"/>
                </a:cxn>
                <a:cxn ang="T9">
                  <a:pos x="T2" y="T3"/>
                </a:cxn>
                <a:cxn ang="T10">
                  <a:pos x="T4" y="T5"/>
                </a:cxn>
                <a:cxn ang="T11">
                  <a:pos x="T6" y="T7"/>
                </a:cxn>
              </a:cxnLst>
              <a:rect l="T12" t="T13" r="T14" b="T15"/>
              <a:pathLst>
                <a:path w="68" h="39">
                  <a:moveTo>
                    <a:pt x="0" y="39"/>
                  </a:moveTo>
                  <a:lnTo>
                    <a:pt x="19" y="0"/>
                  </a:lnTo>
                  <a:lnTo>
                    <a:pt x="68" y="22"/>
                  </a:lnTo>
                  <a:lnTo>
                    <a:pt x="0" y="39"/>
                  </a:lnTo>
                  <a:close/>
                </a:path>
              </a:pathLst>
            </a:custGeom>
            <a:grpFill/>
            <a:ln w="3175" cap="rnd">
              <a:solidFill>
                <a:schemeClr val="bg1"/>
              </a:solidFill>
              <a:round/>
              <a:headEnd/>
              <a:tailEnd/>
            </a:ln>
          </p:spPr>
          <p:txBody>
            <a:bodyPr/>
            <a:lstStyle/>
            <a:p>
              <a:endParaRPr lang="en-US" dirty="0"/>
            </a:p>
          </p:txBody>
        </p:sp>
        <p:sp>
          <p:nvSpPr>
            <p:cNvPr id="141" name="Freeform 136"/>
            <p:cNvSpPr>
              <a:spLocks noChangeAspect="1"/>
            </p:cNvSpPr>
            <p:nvPr/>
          </p:nvSpPr>
          <p:spPr bwMode="gray">
            <a:xfrm>
              <a:off x="5799701" y="1876422"/>
              <a:ext cx="158751" cy="134937"/>
            </a:xfrm>
            <a:custGeom>
              <a:avLst/>
              <a:gdLst>
                <a:gd name="T0" fmla="*/ 0 w 212"/>
                <a:gd name="T1" fmla="*/ 56189870 h 160"/>
                <a:gd name="T2" fmla="*/ 9532488 w 212"/>
                <a:gd name="T3" fmla="*/ 80372446 h 160"/>
                <a:gd name="T4" fmla="*/ 22990295 w 212"/>
                <a:gd name="T5" fmla="*/ 71837618 h 160"/>
                <a:gd name="T6" fmla="*/ 37008219 w 212"/>
                <a:gd name="T7" fmla="*/ 88196320 h 160"/>
                <a:gd name="T8" fmla="*/ 48223308 w 212"/>
                <a:gd name="T9" fmla="*/ 80372446 h 160"/>
                <a:gd name="T10" fmla="*/ 44297989 w 212"/>
                <a:gd name="T11" fmla="*/ 108111482 h 160"/>
                <a:gd name="T12" fmla="*/ 118875295 w 212"/>
                <a:gd name="T13" fmla="*/ 113801649 h 160"/>
                <a:gd name="T14" fmla="*/ 89716963 w 212"/>
                <a:gd name="T15" fmla="*/ 93886487 h 160"/>
                <a:gd name="T16" fmla="*/ 75699039 w 212"/>
                <a:gd name="T17" fmla="*/ 58323577 h 160"/>
                <a:gd name="T18" fmla="*/ 76820024 w 212"/>
                <a:gd name="T19" fmla="*/ 21337915 h 160"/>
                <a:gd name="T20" fmla="*/ 95324882 w 212"/>
                <a:gd name="T21" fmla="*/ 0 h 160"/>
                <a:gd name="T22" fmla="*/ 30279316 w 212"/>
                <a:gd name="T23" fmla="*/ 7823874 h 160"/>
                <a:gd name="T24" fmla="*/ 15139658 w 212"/>
                <a:gd name="T25" fmla="*/ 56189870 h 160"/>
                <a:gd name="T26" fmla="*/ 0 w 212"/>
                <a:gd name="T27" fmla="*/ 56189870 h 1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2"/>
                <a:gd name="T43" fmla="*/ 0 h 160"/>
                <a:gd name="T44" fmla="*/ 212 w 212"/>
                <a:gd name="T45" fmla="*/ 160 h 1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2" h="160">
                  <a:moveTo>
                    <a:pt x="0" y="79"/>
                  </a:moveTo>
                  <a:lnTo>
                    <a:pt x="17" y="113"/>
                  </a:lnTo>
                  <a:lnTo>
                    <a:pt x="41" y="101"/>
                  </a:lnTo>
                  <a:lnTo>
                    <a:pt x="66" y="124"/>
                  </a:lnTo>
                  <a:lnTo>
                    <a:pt x="86" y="113"/>
                  </a:lnTo>
                  <a:lnTo>
                    <a:pt x="79" y="152"/>
                  </a:lnTo>
                  <a:lnTo>
                    <a:pt x="212" y="160"/>
                  </a:lnTo>
                  <a:lnTo>
                    <a:pt x="160" y="132"/>
                  </a:lnTo>
                  <a:lnTo>
                    <a:pt x="135" y="82"/>
                  </a:lnTo>
                  <a:lnTo>
                    <a:pt x="137" y="30"/>
                  </a:lnTo>
                  <a:lnTo>
                    <a:pt x="170" y="0"/>
                  </a:lnTo>
                  <a:lnTo>
                    <a:pt x="54" y="11"/>
                  </a:lnTo>
                  <a:lnTo>
                    <a:pt x="27" y="79"/>
                  </a:lnTo>
                  <a:lnTo>
                    <a:pt x="0" y="79"/>
                  </a:lnTo>
                  <a:close/>
                </a:path>
              </a:pathLst>
            </a:custGeom>
            <a:grpFill/>
            <a:ln w="3175" cap="rnd">
              <a:solidFill>
                <a:schemeClr val="bg1"/>
              </a:solidFill>
              <a:round/>
              <a:headEnd/>
              <a:tailEnd/>
            </a:ln>
          </p:spPr>
          <p:txBody>
            <a:bodyPr/>
            <a:lstStyle/>
            <a:p>
              <a:endParaRPr lang="en-US" dirty="0"/>
            </a:p>
          </p:txBody>
        </p:sp>
        <p:sp>
          <p:nvSpPr>
            <p:cNvPr id="142" name="Freeform 137"/>
            <p:cNvSpPr>
              <a:spLocks noChangeAspect="1"/>
            </p:cNvSpPr>
            <p:nvPr/>
          </p:nvSpPr>
          <p:spPr bwMode="gray">
            <a:xfrm>
              <a:off x="5855265" y="1662112"/>
              <a:ext cx="395286" cy="214313"/>
            </a:xfrm>
            <a:custGeom>
              <a:avLst/>
              <a:gdLst>
                <a:gd name="T0" fmla="*/ 0 w 532"/>
                <a:gd name="T1" fmla="*/ 153181579 h 258"/>
                <a:gd name="T2" fmla="*/ 27604031 w 532"/>
                <a:gd name="T3" fmla="*/ 158011905 h 258"/>
                <a:gd name="T4" fmla="*/ 9385118 w 532"/>
                <a:gd name="T5" fmla="*/ 173191508 h 258"/>
                <a:gd name="T6" fmla="*/ 57968391 w 532"/>
                <a:gd name="T7" fmla="*/ 178021835 h 258"/>
                <a:gd name="T8" fmla="*/ 59072522 w 532"/>
                <a:gd name="T9" fmla="*/ 158011905 h 258"/>
                <a:gd name="T10" fmla="*/ 72874909 w 532"/>
                <a:gd name="T11" fmla="*/ 161461664 h 258"/>
                <a:gd name="T12" fmla="*/ 58520457 w 532"/>
                <a:gd name="T13" fmla="*/ 149731820 h 258"/>
                <a:gd name="T14" fmla="*/ 78947633 w 532"/>
                <a:gd name="T15" fmla="*/ 153871863 h 258"/>
                <a:gd name="T16" fmla="*/ 73426975 w 532"/>
                <a:gd name="T17" fmla="*/ 131101628 h 258"/>
                <a:gd name="T18" fmla="*/ 84468290 w 532"/>
                <a:gd name="T19" fmla="*/ 144211209 h 258"/>
                <a:gd name="T20" fmla="*/ 97718612 w 532"/>
                <a:gd name="T21" fmla="*/ 131791081 h 258"/>
                <a:gd name="T22" fmla="*/ 88885559 w 532"/>
                <a:gd name="T23" fmla="*/ 117300932 h 258"/>
                <a:gd name="T24" fmla="*/ 118697853 w 532"/>
                <a:gd name="T25" fmla="*/ 119370953 h 258"/>
                <a:gd name="T26" fmla="*/ 110416124 w 532"/>
                <a:gd name="T27" fmla="*/ 111090868 h 258"/>
                <a:gd name="T28" fmla="*/ 124218511 w 532"/>
                <a:gd name="T29" fmla="*/ 112471436 h 258"/>
                <a:gd name="T30" fmla="*/ 132499497 w 532"/>
                <a:gd name="T31" fmla="*/ 94530697 h 258"/>
                <a:gd name="T32" fmla="*/ 278801382 w 532"/>
                <a:gd name="T33" fmla="*/ 37260384 h 258"/>
                <a:gd name="T34" fmla="*/ 293707900 w 532"/>
                <a:gd name="T35" fmla="*/ 15180433 h 258"/>
                <a:gd name="T36" fmla="*/ 265551804 w 532"/>
                <a:gd name="T37" fmla="*/ 0 h 258"/>
                <a:gd name="T38" fmla="*/ 203718209 w 532"/>
                <a:gd name="T39" fmla="*/ 35880647 h 258"/>
                <a:gd name="T40" fmla="*/ 140229161 w 532"/>
                <a:gd name="T41" fmla="*/ 35880647 h 258"/>
                <a:gd name="T42" fmla="*/ 72322844 w 532"/>
                <a:gd name="T43" fmla="*/ 83491137 h 258"/>
                <a:gd name="T44" fmla="*/ 34780886 w 532"/>
                <a:gd name="T45" fmla="*/ 89701201 h 258"/>
                <a:gd name="T46" fmla="*/ 36989892 w 532"/>
                <a:gd name="T47" fmla="*/ 111090868 h 258"/>
                <a:gd name="T48" fmla="*/ 57416325 w 532"/>
                <a:gd name="T49" fmla="*/ 112471436 h 258"/>
                <a:gd name="T50" fmla="*/ 34228820 w 532"/>
                <a:gd name="T51" fmla="*/ 113160889 h 258"/>
                <a:gd name="T52" fmla="*/ 44718813 w 532"/>
                <a:gd name="T53" fmla="*/ 122821543 h 258"/>
                <a:gd name="T54" fmla="*/ 27604031 w 532"/>
                <a:gd name="T55" fmla="*/ 131791081 h 258"/>
                <a:gd name="T56" fmla="*/ 46927076 w 532"/>
                <a:gd name="T57" fmla="*/ 142141188 h 258"/>
                <a:gd name="T58" fmla="*/ 0 w 532"/>
                <a:gd name="T59" fmla="*/ 153181579 h 2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2"/>
                <a:gd name="T91" fmla="*/ 0 h 258"/>
                <a:gd name="T92" fmla="*/ 532 w 532"/>
                <a:gd name="T93" fmla="*/ 258 h 2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2" h="258">
                  <a:moveTo>
                    <a:pt x="0" y="222"/>
                  </a:moveTo>
                  <a:lnTo>
                    <a:pt x="50" y="229"/>
                  </a:lnTo>
                  <a:lnTo>
                    <a:pt x="17" y="251"/>
                  </a:lnTo>
                  <a:lnTo>
                    <a:pt x="105" y="258"/>
                  </a:lnTo>
                  <a:lnTo>
                    <a:pt x="107" y="229"/>
                  </a:lnTo>
                  <a:lnTo>
                    <a:pt x="132" y="234"/>
                  </a:lnTo>
                  <a:lnTo>
                    <a:pt x="106" y="217"/>
                  </a:lnTo>
                  <a:lnTo>
                    <a:pt x="143" y="223"/>
                  </a:lnTo>
                  <a:lnTo>
                    <a:pt x="133" y="190"/>
                  </a:lnTo>
                  <a:lnTo>
                    <a:pt x="153" y="209"/>
                  </a:lnTo>
                  <a:lnTo>
                    <a:pt x="177" y="191"/>
                  </a:lnTo>
                  <a:lnTo>
                    <a:pt x="161" y="170"/>
                  </a:lnTo>
                  <a:lnTo>
                    <a:pt x="215" y="173"/>
                  </a:lnTo>
                  <a:lnTo>
                    <a:pt x="200" y="161"/>
                  </a:lnTo>
                  <a:lnTo>
                    <a:pt x="225" y="163"/>
                  </a:lnTo>
                  <a:lnTo>
                    <a:pt x="240" y="137"/>
                  </a:lnTo>
                  <a:lnTo>
                    <a:pt x="505" y="54"/>
                  </a:lnTo>
                  <a:lnTo>
                    <a:pt x="532" y="22"/>
                  </a:lnTo>
                  <a:lnTo>
                    <a:pt x="481" y="0"/>
                  </a:lnTo>
                  <a:lnTo>
                    <a:pt x="369" y="52"/>
                  </a:lnTo>
                  <a:lnTo>
                    <a:pt x="254" y="52"/>
                  </a:lnTo>
                  <a:lnTo>
                    <a:pt x="131" y="121"/>
                  </a:lnTo>
                  <a:lnTo>
                    <a:pt x="63" y="130"/>
                  </a:lnTo>
                  <a:lnTo>
                    <a:pt x="67" y="161"/>
                  </a:lnTo>
                  <a:lnTo>
                    <a:pt x="104" y="163"/>
                  </a:lnTo>
                  <a:lnTo>
                    <a:pt x="62" y="164"/>
                  </a:lnTo>
                  <a:lnTo>
                    <a:pt x="81" y="178"/>
                  </a:lnTo>
                  <a:lnTo>
                    <a:pt x="50" y="191"/>
                  </a:lnTo>
                  <a:lnTo>
                    <a:pt x="85" y="206"/>
                  </a:lnTo>
                  <a:lnTo>
                    <a:pt x="0" y="222"/>
                  </a:lnTo>
                  <a:close/>
                </a:path>
              </a:pathLst>
            </a:custGeom>
            <a:grpFill/>
            <a:ln w="3175" cap="rnd">
              <a:solidFill>
                <a:schemeClr val="bg1"/>
              </a:solidFill>
              <a:round/>
              <a:headEnd/>
              <a:tailEnd/>
            </a:ln>
          </p:spPr>
          <p:txBody>
            <a:bodyPr/>
            <a:lstStyle/>
            <a:p>
              <a:endParaRPr lang="en-US" dirty="0"/>
            </a:p>
          </p:txBody>
        </p:sp>
        <p:sp>
          <p:nvSpPr>
            <p:cNvPr id="143" name="Freeform 138"/>
            <p:cNvSpPr>
              <a:spLocks noChangeAspect="1"/>
            </p:cNvSpPr>
            <p:nvPr/>
          </p:nvSpPr>
          <p:spPr bwMode="gray">
            <a:xfrm>
              <a:off x="6085453" y="1381125"/>
              <a:ext cx="76201" cy="42864"/>
            </a:xfrm>
            <a:custGeom>
              <a:avLst/>
              <a:gdLst>
                <a:gd name="T0" fmla="*/ 0 w 102"/>
                <a:gd name="T1" fmla="*/ 24199803 h 53"/>
                <a:gd name="T2" fmla="*/ 16743082 w 102"/>
                <a:gd name="T3" fmla="*/ 34664845 h 53"/>
                <a:gd name="T4" fmla="*/ 56925882 w 102"/>
                <a:gd name="T5" fmla="*/ 22892077 h 53"/>
                <a:gd name="T6" fmla="*/ 33486165 w 102"/>
                <a:gd name="T7" fmla="*/ 0 h 53"/>
                <a:gd name="T8" fmla="*/ 0 w 102"/>
                <a:gd name="T9" fmla="*/ 24199803 h 53"/>
                <a:gd name="T10" fmla="*/ 0 60000 65536"/>
                <a:gd name="T11" fmla="*/ 0 60000 65536"/>
                <a:gd name="T12" fmla="*/ 0 60000 65536"/>
                <a:gd name="T13" fmla="*/ 0 60000 65536"/>
                <a:gd name="T14" fmla="*/ 0 60000 65536"/>
                <a:gd name="T15" fmla="*/ 0 w 102"/>
                <a:gd name="T16" fmla="*/ 0 h 53"/>
                <a:gd name="T17" fmla="*/ 102 w 102"/>
                <a:gd name="T18" fmla="*/ 53 h 53"/>
              </a:gdLst>
              <a:ahLst/>
              <a:cxnLst>
                <a:cxn ang="T10">
                  <a:pos x="T0" y="T1"/>
                </a:cxn>
                <a:cxn ang="T11">
                  <a:pos x="T2" y="T3"/>
                </a:cxn>
                <a:cxn ang="T12">
                  <a:pos x="T4" y="T5"/>
                </a:cxn>
                <a:cxn ang="T13">
                  <a:pos x="T6" y="T7"/>
                </a:cxn>
                <a:cxn ang="T14">
                  <a:pos x="T8" y="T9"/>
                </a:cxn>
              </a:cxnLst>
              <a:rect l="T15" t="T16" r="T17" b="T18"/>
              <a:pathLst>
                <a:path w="102" h="53">
                  <a:moveTo>
                    <a:pt x="0" y="37"/>
                  </a:moveTo>
                  <a:lnTo>
                    <a:pt x="30" y="53"/>
                  </a:lnTo>
                  <a:lnTo>
                    <a:pt x="102" y="35"/>
                  </a:lnTo>
                  <a:lnTo>
                    <a:pt x="60" y="0"/>
                  </a:lnTo>
                  <a:lnTo>
                    <a:pt x="0" y="37"/>
                  </a:lnTo>
                  <a:close/>
                </a:path>
              </a:pathLst>
            </a:custGeom>
            <a:grpFill/>
            <a:ln w="3175" cap="rnd">
              <a:solidFill>
                <a:schemeClr val="bg1"/>
              </a:solidFill>
              <a:round/>
              <a:headEnd/>
              <a:tailEnd/>
            </a:ln>
          </p:spPr>
          <p:txBody>
            <a:bodyPr/>
            <a:lstStyle/>
            <a:p>
              <a:endParaRPr lang="en-US" dirty="0"/>
            </a:p>
          </p:txBody>
        </p:sp>
        <p:sp>
          <p:nvSpPr>
            <p:cNvPr id="144" name="Freeform 139"/>
            <p:cNvSpPr>
              <a:spLocks noChangeAspect="1"/>
            </p:cNvSpPr>
            <p:nvPr/>
          </p:nvSpPr>
          <p:spPr bwMode="gray">
            <a:xfrm>
              <a:off x="6825226" y="1465261"/>
              <a:ext cx="69851" cy="30163"/>
            </a:xfrm>
            <a:custGeom>
              <a:avLst/>
              <a:gdLst>
                <a:gd name="T0" fmla="*/ 0 w 93"/>
                <a:gd name="T1" fmla="*/ 0 h 35"/>
                <a:gd name="T2" fmla="*/ 23692669 w 93"/>
                <a:gd name="T3" fmla="*/ 20051698 h 35"/>
                <a:gd name="T4" fmla="*/ 15795113 w 93"/>
                <a:gd name="T5" fmla="*/ 25992750 h 35"/>
                <a:gd name="T6" fmla="*/ 36667495 w 93"/>
                <a:gd name="T7" fmla="*/ 24507056 h 35"/>
                <a:gd name="T8" fmla="*/ 52462608 w 93"/>
                <a:gd name="T9" fmla="*/ 11882104 h 35"/>
                <a:gd name="T10" fmla="*/ 0 w 93"/>
                <a:gd name="T11" fmla="*/ 0 h 35"/>
                <a:gd name="T12" fmla="*/ 0 60000 65536"/>
                <a:gd name="T13" fmla="*/ 0 60000 65536"/>
                <a:gd name="T14" fmla="*/ 0 60000 65536"/>
                <a:gd name="T15" fmla="*/ 0 60000 65536"/>
                <a:gd name="T16" fmla="*/ 0 60000 65536"/>
                <a:gd name="T17" fmla="*/ 0 60000 65536"/>
                <a:gd name="T18" fmla="*/ 0 w 93"/>
                <a:gd name="T19" fmla="*/ 0 h 35"/>
                <a:gd name="T20" fmla="*/ 93 w 93"/>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93" h="35">
                  <a:moveTo>
                    <a:pt x="0" y="0"/>
                  </a:moveTo>
                  <a:lnTo>
                    <a:pt x="42" y="27"/>
                  </a:lnTo>
                  <a:lnTo>
                    <a:pt x="28" y="35"/>
                  </a:lnTo>
                  <a:lnTo>
                    <a:pt x="65" y="33"/>
                  </a:lnTo>
                  <a:lnTo>
                    <a:pt x="93" y="16"/>
                  </a:lnTo>
                  <a:lnTo>
                    <a:pt x="0" y="0"/>
                  </a:lnTo>
                  <a:close/>
                </a:path>
              </a:pathLst>
            </a:custGeom>
            <a:grpFill/>
            <a:ln w="3175" cap="rnd">
              <a:solidFill>
                <a:schemeClr val="bg1"/>
              </a:solidFill>
              <a:round/>
              <a:headEnd/>
              <a:tailEnd/>
            </a:ln>
          </p:spPr>
          <p:txBody>
            <a:bodyPr/>
            <a:lstStyle/>
            <a:p>
              <a:endParaRPr lang="en-US" dirty="0"/>
            </a:p>
          </p:txBody>
        </p:sp>
        <p:sp>
          <p:nvSpPr>
            <p:cNvPr id="145" name="Freeform 140"/>
            <p:cNvSpPr>
              <a:spLocks noChangeAspect="1"/>
            </p:cNvSpPr>
            <p:nvPr/>
          </p:nvSpPr>
          <p:spPr bwMode="gray">
            <a:xfrm>
              <a:off x="6836340" y="1390649"/>
              <a:ext cx="163512" cy="76201"/>
            </a:xfrm>
            <a:custGeom>
              <a:avLst/>
              <a:gdLst>
                <a:gd name="T0" fmla="*/ 0 w 220"/>
                <a:gd name="T1" fmla="*/ 50182914 h 95"/>
                <a:gd name="T2" fmla="*/ 32591857 w 220"/>
                <a:gd name="T3" fmla="*/ 16084617 h 95"/>
                <a:gd name="T4" fmla="*/ 78441646 w 220"/>
                <a:gd name="T5" fmla="*/ 0 h 95"/>
                <a:gd name="T6" fmla="*/ 121529551 w 220"/>
                <a:gd name="T7" fmla="*/ 28951989 h 95"/>
                <a:gd name="T8" fmla="*/ 107167163 w 220"/>
                <a:gd name="T9" fmla="*/ 35385676 h 95"/>
                <a:gd name="T10" fmla="*/ 111586474 w 220"/>
                <a:gd name="T11" fmla="*/ 48253048 h 95"/>
                <a:gd name="T12" fmla="*/ 48611672 w 220"/>
                <a:gd name="T13" fmla="*/ 61120421 h 95"/>
                <a:gd name="T14" fmla="*/ 0 w 220"/>
                <a:gd name="T15" fmla="*/ 50182914 h 95"/>
                <a:gd name="T16" fmla="*/ 0 60000 65536"/>
                <a:gd name="T17" fmla="*/ 0 60000 65536"/>
                <a:gd name="T18" fmla="*/ 0 60000 65536"/>
                <a:gd name="T19" fmla="*/ 0 60000 65536"/>
                <a:gd name="T20" fmla="*/ 0 60000 65536"/>
                <a:gd name="T21" fmla="*/ 0 60000 65536"/>
                <a:gd name="T22" fmla="*/ 0 60000 65536"/>
                <a:gd name="T23" fmla="*/ 0 60000 65536"/>
                <a:gd name="T24" fmla="*/ 0 w 220"/>
                <a:gd name="T25" fmla="*/ 0 h 95"/>
                <a:gd name="T26" fmla="*/ 220 w 220"/>
                <a:gd name="T27" fmla="*/ 95 h 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 h="95">
                  <a:moveTo>
                    <a:pt x="0" y="78"/>
                  </a:moveTo>
                  <a:lnTo>
                    <a:pt x="59" y="25"/>
                  </a:lnTo>
                  <a:lnTo>
                    <a:pt x="142" y="0"/>
                  </a:lnTo>
                  <a:lnTo>
                    <a:pt x="220" y="45"/>
                  </a:lnTo>
                  <a:lnTo>
                    <a:pt x="194" y="55"/>
                  </a:lnTo>
                  <a:lnTo>
                    <a:pt x="202" y="75"/>
                  </a:lnTo>
                  <a:lnTo>
                    <a:pt x="88" y="95"/>
                  </a:lnTo>
                  <a:lnTo>
                    <a:pt x="0" y="78"/>
                  </a:lnTo>
                  <a:close/>
                </a:path>
              </a:pathLst>
            </a:custGeom>
            <a:grpFill/>
            <a:ln w="3175" cap="rnd">
              <a:solidFill>
                <a:schemeClr val="bg1"/>
              </a:solidFill>
              <a:round/>
              <a:headEnd/>
              <a:tailEnd/>
            </a:ln>
          </p:spPr>
          <p:txBody>
            <a:bodyPr/>
            <a:lstStyle/>
            <a:p>
              <a:endParaRPr lang="en-US" dirty="0"/>
            </a:p>
          </p:txBody>
        </p:sp>
        <p:sp>
          <p:nvSpPr>
            <p:cNvPr id="146" name="Freeform 141"/>
            <p:cNvSpPr>
              <a:spLocks noChangeAspect="1"/>
            </p:cNvSpPr>
            <p:nvPr/>
          </p:nvSpPr>
          <p:spPr bwMode="gray">
            <a:xfrm>
              <a:off x="6869676" y="1458912"/>
              <a:ext cx="185736" cy="93662"/>
            </a:xfrm>
            <a:custGeom>
              <a:avLst/>
              <a:gdLst>
                <a:gd name="T0" fmla="*/ 0 w 248"/>
                <a:gd name="T1" fmla="*/ 34887829 h 111"/>
                <a:gd name="T2" fmla="*/ 25240760 w 248"/>
                <a:gd name="T3" fmla="*/ 38447829 h 111"/>
                <a:gd name="T4" fmla="*/ 43189844 w 248"/>
                <a:gd name="T5" fmla="*/ 66216503 h 111"/>
                <a:gd name="T6" fmla="*/ 56652032 w 248"/>
                <a:gd name="T7" fmla="*/ 56959997 h 111"/>
                <a:gd name="T8" fmla="*/ 114425975 w 248"/>
                <a:gd name="T9" fmla="*/ 79032164 h 111"/>
                <a:gd name="T10" fmla="*/ 133496971 w 248"/>
                <a:gd name="T11" fmla="*/ 70487827 h 111"/>
                <a:gd name="T12" fmla="*/ 119473827 w 248"/>
                <a:gd name="T13" fmla="*/ 49127829 h 111"/>
                <a:gd name="T14" fmla="*/ 130131237 w 248"/>
                <a:gd name="T15" fmla="*/ 54824334 h 111"/>
                <a:gd name="T16" fmla="*/ 139105779 w 248"/>
                <a:gd name="T17" fmla="*/ 23495661 h 111"/>
                <a:gd name="T18" fmla="*/ 108816418 w 248"/>
                <a:gd name="T19" fmla="*/ 7120000 h 111"/>
                <a:gd name="T20" fmla="*/ 79648969 w 248"/>
                <a:gd name="T21" fmla="*/ 29192167 h 111"/>
                <a:gd name="T22" fmla="*/ 103207610 w 248"/>
                <a:gd name="T23" fmla="*/ 17087830 h 111"/>
                <a:gd name="T24" fmla="*/ 89184467 w 248"/>
                <a:gd name="T25" fmla="*/ 0 h 111"/>
                <a:gd name="T26" fmla="*/ 40385814 w 248"/>
                <a:gd name="T27" fmla="*/ 5695662 h 111"/>
                <a:gd name="T28" fmla="*/ 0 w 248"/>
                <a:gd name="T29" fmla="*/ 34887829 h 1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11"/>
                <a:gd name="T47" fmla="*/ 248 w 248"/>
                <a:gd name="T48" fmla="*/ 111 h 1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11">
                  <a:moveTo>
                    <a:pt x="0" y="49"/>
                  </a:moveTo>
                  <a:lnTo>
                    <a:pt x="45" y="54"/>
                  </a:lnTo>
                  <a:lnTo>
                    <a:pt x="77" y="93"/>
                  </a:lnTo>
                  <a:lnTo>
                    <a:pt x="101" y="80"/>
                  </a:lnTo>
                  <a:lnTo>
                    <a:pt x="204" y="111"/>
                  </a:lnTo>
                  <a:lnTo>
                    <a:pt x="238" y="99"/>
                  </a:lnTo>
                  <a:lnTo>
                    <a:pt x="213" y="69"/>
                  </a:lnTo>
                  <a:lnTo>
                    <a:pt x="232" y="77"/>
                  </a:lnTo>
                  <a:lnTo>
                    <a:pt x="248" y="33"/>
                  </a:lnTo>
                  <a:lnTo>
                    <a:pt x="194" y="10"/>
                  </a:lnTo>
                  <a:lnTo>
                    <a:pt x="142" y="41"/>
                  </a:lnTo>
                  <a:lnTo>
                    <a:pt x="184" y="24"/>
                  </a:lnTo>
                  <a:lnTo>
                    <a:pt x="159" y="0"/>
                  </a:lnTo>
                  <a:lnTo>
                    <a:pt x="72" y="8"/>
                  </a:lnTo>
                  <a:lnTo>
                    <a:pt x="0" y="49"/>
                  </a:lnTo>
                  <a:close/>
                </a:path>
              </a:pathLst>
            </a:custGeom>
            <a:grpFill/>
            <a:ln w="3175" cap="rnd">
              <a:solidFill>
                <a:schemeClr val="bg1"/>
              </a:solidFill>
              <a:round/>
              <a:headEnd/>
              <a:tailEnd/>
            </a:ln>
          </p:spPr>
          <p:txBody>
            <a:bodyPr/>
            <a:lstStyle/>
            <a:p>
              <a:endParaRPr lang="en-US" dirty="0"/>
            </a:p>
          </p:txBody>
        </p:sp>
        <p:sp>
          <p:nvSpPr>
            <p:cNvPr id="147" name="Freeform 142"/>
            <p:cNvSpPr>
              <a:spLocks noChangeAspect="1"/>
            </p:cNvSpPr>
            <p:nvPr/>
          </p:nvSpPr>
          <p:spPr bwMode="gray">
            <a:xfrm>
              <a:off x="7042713" y="1508125"/>
              <a:ext cx="153988" cy="93662"/>
            </a:xfrm>
            <a:custGeom>
              <a:avLst/>
              <a:gdLst>
                <a:gd name="T0" fmla="*/ 0 w 208"/>
                <a:gd name="T1" fmla="*/ 65955330 h 113"/>
                <a:gd name="T2" fmla="*/ 8769172 w 208"/>
                <a:gd name="T3" fmla="*/ 77635023 h 113"/>
                <a:gd name="T4" fmla="*/ 104683708 w 208"/>
                <a:gd name="T5" fmla="*/ 61833329 h 113"/>
                <a:gd name="T6" fmla="*/ 114001462 w 208"/>
                <a:gd name="T7" fmla="*/ 36412527 h 113"/>
                <a:gd name="T8" fmla="*/ 87145363 w 208"/>
                <a:gd name="T9" fmla="*/ 15114556 h 113"/>
                <a:gd name="T10" fmla="*/ 64125637 w 208"/>
                <a:gd name="T11" fmla="*/ 24046525 h 113"/>
                <a:gd name="T12" fmla="*/ 68510594 w 208"/>
                <a:gd name="T13" fmla="*/ 6870554 h 113"/>
                <a:gd name="T14" fmla="*/ 54808623 w 208"/>
                <a:gd name="T15" fmla="*/ 0 h 113"/>
                <a:gd name="T16" fmla="*/ 11509863 w 208"/>
                <a:gd name="T17" fmla="*/ 58397637 h 113"/>
                <a:gd name="T18" fmla="*/ 0 w 208"/>
                <a:gd name="T19" fmla="*/ 6595533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8"/>
                <a:gd name="T31" fmla="*/ 0 h 113"/>
                <a:gd name="T32" fmla="*/ 208 w 208"/>
                <a:gd name="T33" fmla="*/ 113 h 1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8" h="113">
                  <a:moveTo>
                    <a:pt x="0" y="96"/>
                  </a:moveTo>
                  <a:lnTo>
                    <a:pt x="16" y="113"/>
                  </a:lnTo>
                  <a:lnTo>
                    <a:pt x="191" y="90"/>
                  </a:lnTo>
                  <a:lnTo>
                    <a:pt x="208" y="53"/>
                  </a:lnTo>
                  <a:lnTo>
                    <a:pt x="159" y="22"/>
                  </a:lnTo>
                  <a:lnTo>
                    <a:pt x="117" y="35"/>
                  </a:lnTo>
                  <a:lnTo>
                    <a:pt x="125" y="10"/>
                  </a:lnTo>
                  <a:lnTo>
                    <a:pt x="100" y="0"/>
                  </a:lnTo>
                  <a:lnTo>
                    <a:pt x="21" y="85"/>
                  </a:lnTo>
                  <a:lnTo>
                    <a:pt x="0" y="96"/>
                  </a:lnTo>
                  <a:close/>
                </a:path>
              </a:pathLst>
            </a:custGeom>
            <a:grpFill/>
            <a:ln w="3175" cap="rnd">
              <a:solidFill>
                <a:schemeClr val="bg1"/>
              </a:solidFill>
              <a:round/>
              <a:headEnd/>
              <a:tailEnd/>
            </a:ln>
          </p:spPr>
          <p:txBody>
            <a:bodyPr/>
            <a:lstStyle/>
            <a:p>
              <a:endParaRPr lang="en-US" dirty="0"/>
            </a:p>
          </p:txBody>
        </p:sp>
        <p:sp>
          <p:nvSpPr>
            <p:cNvPr id="148" name="Freeform 143"/>
            <p:cNvSpPr>
              <a:spLocks noChangeAspect="1"/>
            </p:cNvSpPr>
            <p:nvPr/>
          </p:nvSpPr>
          <p:spPr bwMode="gray">
            <a:xfrm>
              <a:off x="8007914" y="1708147"/>
              <a:ext cx="171450" cy="88899"/>
            </a:xfrm>
            <a:custGeom>
              <a:avLst/>
              <a:gdLst>
                <a:gd name="T0" fmla="*/ 0 w 233"/>
                <a:gd name="T1" fmla="*/ 39977013 h 108"/>
                <a:gd name="T2" fmla="*/ 25989760 w 233"/>
                <a:gd name="T3" fmla="*/ 3388078 h 108"/>
                <a:gd name="T4" fmla="*/ 43858087 w 233"/>
                <a:gd name="T5" fmla="*/ 0 h 108"/>
                <a:gd name="T6" fmla="*/ 72554991 w 233"/>
                <a:gd name="T7" fmla="*/ 28457878 h 108"/>
                <a:gd name="T8" fmla="*/ 76886863 w 233"/>
                <a:gd name="T9" fmla="*/ 7453606 h 108"/>
                <a:gd name="T10" fmla="*/ 108832486 w 233"/>
                <a:gd name="T11" fmla="*/ 24392349 h 108"/>
                <a:gd name="T12" fmla="*/ 105583767 w 233"/>
                <a:gd name="T13" fmla="*/ 50817874 h 108"/>
                <a:gd name="T14" fmla="*/ 126159238 w 233"/>
                <a:gd name="T15" fmla="*/ 60303833 h 108"/>
                <a:gd name="T16" fmla="*/ 59560111 w 233"/>
                <a:gd name="T17" fmla="*/ 65046813 h 108"/>
                <a:gd name="T18" fmla="*/ 55769815 w 233"/>
                <a:gd name="T19" fmla="*/ 52851050 h 108"/>
                <a:gd name="T20" fmla="*/ 44940503 w 233"/>
                <a:gd name="T21" fmla="*/ 73177870 h 108"/>
                <a:gd name="T22" fmla="*/ 0 w 233"/>
                <a:gd name="T23" fmla="*/ 39977013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3"/>
                <a:gd name="T37" fmla="*/ 0 h 108"/>
                <a:gd name="T38" fmla="*/ 233 w 233"/>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3" h="108">
                  <a:moveTo>
                    <a:pt x="0" y="59"/>
                  </a:moveTo>
                  <a:lnTo>
                    <a:pt x="48" y="5"/>
                  </a:lnTo>
                  <a:lnTo>
                    <a:pt x="81" y="0"/>
                  </a:lnTo>
                  <a:lnTo>
                    <a:pt x="134" y="42"/>
                  </a:lnTo>
                  <a:lnTo>
                    <a:pt x="142" y="11"/>
                  </a:lnTo>
                  <a:lnTo>
                    <a:pt x="201" y="36"/>
                  </a:lnTo>
                  <a:lnTo>
                    <a:pt x="195" y="75"/>
                  </a:lnTo>
                  <a:lnTo>
                    <a:pt x="233" y="89"/>
                  </a:lnTo>
                  <a:lnTo>
                    <a:pt x="110" y="96"/>
                  </a:lnTo>
                  <a:lnTo>
                    <a:pt x="103" y="78"/>
                  </a:lnTo>
                  <a:lnTo>
                    <a:pt x="83" y="108"/>
                  </a:lnTo>
                  <a:lnTo>
                    <a:pt x="0" y="59"/>
                  </a:lnTo>
                  <a:close/>
                </a:path>
              </a:pathLst>
            </a:custGeom>
            <a:grpFill/>
            <a:ln w="3175" cap="rnd">
              <a:solidFill>
                <a:schemeClr val="bg1"/>
              </a:solidFill>
              <a:round/>
              <a:headEnd/>
              <a:tailEnd/>
            </a:ln>
          </p:spPr>
          <p:txBody>
            <a:bodyPr/>
            <a:lstStyle/>
            <a:p>
              <a:endParaRPr lang="en-US" dirty="0"/>
            </a:p>
          </p:txBody>
        </p:sp>
        <p:sp>
          <p:nvSpPr>
            <p:cNvPr id="149" name="Freeform 144"/>
            <p:cNvSpPr>
              <a:spLocks noChangeAspect="1"/>
            </p:cNvSpPr>
            <p:nvPr/>
          </p:nvSpPr>
          <p:spPr bwMode="gray">
            <a:xfrm>
              <a:off x="8126976" y="1709736"/>
              <a:ext cx="109538" cy="60325"/>
            </a:xfrm>
            <a:custGeom>
              <a:avLst/>
              <a:gdLst>
                <a:gd name="T0" fmla="*/ 0 w 143"/>
                <a:gd name="T1" fmla="*/ 0 h 72"/>
                <a:gd name="T2" fmla="*/ 27577280 w 143"/>
                <a:gd name="T3" fmla="*/ 18953780 h 72"/>
                <a:gd name="T4" fmla="*/ 19949522 w 143"/>
                <a:gd name="T5" fmla="*/ 35801212 h 72"/>
                <a:gd name="T6" fmla="*/ 34031537 w 143"/>
                <a:gd name="T7" fmla="*/ 50543134 h 72"/>
                <a:gd name="T8" fmla="*/ 59261049 w 143"/>
                <a:gd name="T9" fmla="*/ 50543134 h 72"/>
                <a:gd name="T10" fmla="*/ 83904576 w 143"/>
                <a:gd name="T11" fmla="*/ 31589354 h 72"/>
                <a:gd name="T12" fmla="*/ 0 w 143"/>
                <a:gd name="T13" fmla="*/ 0 h 72"/>
                <a:gd name="T14" fmla="*/ 0 60000 65536"/>
                <a:gd name="T15" fmla="*/ 0 60000 65536"/>
                <a:gd name="T16" fmla="*/ 0 60000 65536"/>
                <a:gd name="T17" fmla="*/ 0 60000 65536"/>
                <a:gd name="T18" fmla="*/ 0 60000 65536"/>
                <a:gd name="T19" fmla="*/ 0 60000 65536"/>
                <a:gd name="T20" fmla="*/ 0 60000 65536"/>
                <a:gd name="T21" fmla="*/ 0 w 143"/>
                <a:gd name="T22" fmla="*/ 0 h 72"/>
                <a:gd name="T23" fmla="*/ 143 w 143"/>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72">
                  <a:moveTo>
                    <a:pt x="0" y="0"/>
                  </a:moveTo>
                  <a:lnTo>
                    <a:pt x="47" y="27"/>
                  </a:lnTo>
                  <a:lnTo>
                    <a:pt x="34" y="51"/>
                  </a:lnTo>
                  <a:lnTo>
                    <a:pt x="58" y="72"/>
                  </a:lnTo>
                  <a:lnTo>
                    <a:pt x="101" y="72"/>
                  </a:lnTo>
                  <a:lnTo>
                    <a:pt x="143" y="45"/>
                  </a:lnTo>
                  <a:lnTo>
                    <a:pt x="0" y="0"/>
                  </a:lnTo>
                  <a:close/>
                </a:path>
              </a:pathLst>
            </a:custGeom>
            <a:grpFill/>
            <a:ln w="3175" cap="rnd">
              <a:solidFill>
                <a:schemeClr val="bg1"/>
              </a:solidFill>
              <a:round/>
              <a:headEnd/>
              <a:tailEnd/>
            </a:ln>
          </p:spPr>
          <p:txBody>
            <a:bodyPr/>
            <a:lstStyle/>
            <a:p>
              <a:endParaRPr lang="en-US" dirty="0"/>
            </a:p>
          </p:txBody>
        </p:sp>
        <p:sp>
          <p:nvSpPr>
            <p:cNvPr id="150" name="Freeform 145"/>
            <p:cNvSpPr>
              <a:spLocks noChangeAspect="1"/>
            </p:cNvSpPr>
            <p:nvPr/>
          </p:nvSpPr>
          <p:spPr bwMode="gray">
            <a:xfrm>
              <a:off x="8136500" y="2744786"/>
              <a:ext cx="82550" cy="311150"/>
            </a:xfrm>
            <a:custGeom>
              <a:avLst/>
              <a:gdLst>
                <a:gd name="T0" fmla="*/ 0 w 108"/>
                <a:gd name="T1" fmla="*/ 65392671 h 377"/>
                <a:gd name="T2" fmla="*/ 11100682 w 108"/>
                <a:gd name="T3" fmla="*/ 96726383 h 377"/>
                <a:gd name="T4" fmla="*/ 11100682 w 108"/>
                <a:gd name="T5" fmla="*/ 256801916 h 377"/>
                <a:gd name="T6" fmla="*/ 21616635 w 108"/>
                <a:gd name="T7" fmla="*/ 237729329 h 377"/>
                <a:gd name="T8" fmla="*/ 37975293 w 108"/>
                <a:gd name="T9" fmla="*/ 249990455 h 377"/>
                <a:gd name="T10" fmla="*/ 19280011 w 108"/>
                <a:gd name="T11" fmla="*/ 205713893 h 377"/>
                <a:gd name="T12" fmla="*/ 29211999 w 108"/>
                <a:gd name="T13" fmla="*/ 161438155 h 377"/>
                <a:gd name="T14" fmla="*/ 63097245 w 108"/>
                <a:gd name="T15" fmla="*/ 175061078 h 377"/>
                <a:gd name="T16" fmla="*/ 30964658 w 108"/>
                <a:gd name="T17" fmla="*/ 89914922 h 377"/>
                <a:gd name="T18" fmla="*/ 21616635 w 108"/>
                <a:gd name="T19" fmla="*/ 0 h 377"/>
                <a:gd name="T20" fmla="*/ 0 w 108"/>
                <a:gd name="T21" fmla="*/ 65392671 h 3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8"/>
                <a:gd name="T34" fmla="*/ 0 h 377"/>
                <a:gd name="T35" fmla="*/ 108 w 108"/>
                <a:gd name="T36" fmla="*/ 377 h 3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8" h="377">
                  <a:moveTo>
                    <a:pt x="0" y="96"/>
                  </a:moveTo>
                  <a:lnTo>
                    <a:pt x="19" y="142"/>
                  </a:lnTo>
                  <a:lnTo>
                    <a:pt x="19" y="377"/>
                  </a:lnTo>
                  <a:lnTo>
                    <a:pt x="37" y="349"/>
                  </a:lnTo>
                  <a:lnTo>
                    <a:pt x="65" y="367"/>
                  </a:lnTo>
                  <a:lnTo>
                    <a:pt x="33" y="302"/>
                  </a:lnTo>
                  <a:lnTo>
                    <a:pt x="50" y="237"/>
                  </a:lnTo>
                  <a:lnTo>
                    <a:pt x="108" y="257"/>
                  </a:lnTo>
                  <a:lnTo>
                    <a:pt x="53" y="132"/>
                  </a:lnTo>
                  <a:lnTo>
                    <a:pt x="37" y="0"/>
                  </a:lnTo>
                  <a:lnTo>
                    <a:pt x="0" y="96"/>
                  </a:lnTo>
                  <a:close/>
                </a:path>
              </a:pathLst>
            </a:custGeom>
            <a:grpFill/>
            <a:ln w="3175" cap="rnd">
              <a:solidFill>
                <a:schemeClr val="bg1"/>
              </a:solidFill>
              <a:round/>
              <a:headEnd/>
              <a:tailEnd/>
            </a:ln>
          </p:spPr>
          <p:txBody>
            <a:bodyPr/>
            <a:lstStyle/>
            <a:p>
              <a:endParaRPr lang="en-US" dirty="0"/>
            </a:p>
          </p:txBody>
        </p:sp>
        <p:sp>
          <p:nvSpPr>
            <p:cNvPr id="151" name="Freeform 146"/>
            <p:cNvSpPr>
              <a:spLocks noChangeAspect="1"/>
            </p:cNvSpPr>
            <p:nvPr/>
          </p:nvSpPr>
          <p:spPr bwMode="gray">
            <a:xfrm>
              <a:off x="8252387" y="1744662"/>
              <a:ext cx="125412" cy="44450"/>
            </a:xfrm>
            <a:custGeom>
              <a:avLst/>
              <a:gdLst>
                <a:gd name="T0" fmla="*/ 0 w 162"/>
                <a:gd name="T1" fmla="*/ 0 h 55"/>
                <a:gd name="T2" fmla="*/ 16780569 w 162"/>
                <a:gd name="T3" fmla="*/ 24820072 h 55"/>
                <a:gd name="T4" fmla="*/ 61729517 w 162"/>
                <a:gd name="T5" fmla="*/ 35923682 h 55"/>
                <a:gd name="T6" fmla="*/ 97089016 w 162"/>
                <a:gd name="T7" fmla="*/ 28738945 h 55"/>
                <a:gd name="T8" fmla="*/ 0 w 162"/>
                <a:gd name="T9" fmla="*/ 0 h 55"/>
                <a:gd name="T10" fmla="*/ 0 60000 65536"/>
                <a:gd name="T11" fmla="*/ 0 60000 65536"/>
                <a:gd name="T12" fmla="*/ 0 60000 65536"/>
                <a:gd name="T13" fmla="*/ 0 60000 65536"/>
                <a:gd name="T14" fmla="*/ 0 60000 65536"/>
                <a:gd name="T15" fmla="*/ 0 w 162"/>
                <a:gd name="T16" fmla="*/ 0 h 55"/>
                <a:gd name="T17" fmla="*/ 162 w 162"/>
                <a:gd name="T18" fmla="*/ 55 h 55"/>
              </a:gdLst>
              <a:ahLst/>
              <a:cxnLst>
                <a:cxn ang="T10">
                  <a:pos x="T0" y="T1"/>
                </a:cxn>
                <a:cxn ang="T11">
                  <a:pos x="T2" y="T3"/>
                </a:cxn>
                <a:cxn ang="T12">
                  <a:pos x="T4" y="T5"/>
                </a:cxn>
                <a:cxn ang="T13">
                  <a:pos x="T6" y="T7"/>
                </a:cxn>
                <a:cxn ang="T14">
                  <a:pos x="T8" y="T9"/>
                </a:cxn>
              </a:cxnLst>
              <a:rect l="T15" t="T16" r="T17" b="T18"/>
              <a:pathLst>
                <a:path w="162" h="55">
                  <a:moveTo>
                    <a:pt x="0" y="0"/>
                  </a:moveTo>
                  <a:lnTo>
                    <a:pt x="28" y="38"/>
                  </a:lnTo>
                  <a:lnTo>
                    <a:pt x="103" y="55"/>
                  </a:lnTo>
                  <a:lnTo>
                    <a:pt x="162" y="44"/>
                  </a:lnTo>
                  <a:lnTo>
                    <a:pt x="0" y="0"/>
                  </a:lnTo>
                  <a:close/>
                </a:path>
              </a:pathLst>
            </a:custGeom>
            <a:grpFill/>
            <a:ln w="3175" cap="rnd">
              <a:solidFill>
                <a:schemeClr val="bg1"/>
              </a:solidFill>
              <a:round/>
              <a:headEnd/>
              <a:tailEnd/>
            </a:ln>
          </p:spPr>
          <p:txBody>
            <a:bodyPr/>
            <a:lstStyle/>
            <a:p>
              <a:endParaRPr lang="en-US" dirty="0"/>
            </a:p>
          </p:txBody>
        </p:sp>
        <p:sp>
          <p:nvSpPr>
            <p:cNvPr id="152" name="Freeform 147"/>
            <p:cNvSpPr>
              <a:spLocks noChangeAspect="1"/>
            </p:cNvSpPr>
            <p:nvPr/>
          </p:nvSpPr>
          <p:spPr bwMode="gray">
            <a:xfrm>
              <a:off x="4228077" y="3138486"/>
              <a:ext cx="322260" cy="253999"/>
            </a:xfrm>
            <a:custGeom>
              <a:avLst/>
              <a:gdLst>
                <a:gd name="T0" fmla="*/ 0 w 426"/>
                <a:gd name="T1" fmla="*/ 17797375 h 307"/>
                <a:gd name="T2" fmla="*/ 8011917 w 426"/>
                <a:gd name="T3" fmla="*/ 52023668 h 307"/>
                <a:gd name="T4" fmla="*/ 59515588 w 426"/>
                <a:gd name="T5" fmla="*/ 57499974 h 307"/>
                <a:gd name="T6" fmla="*/ 36625152 w 426"/>
                <a:gd name="T7" fmla="*/ 112262208 h 307"/>
                <a:gd name="T8" fmla="*/ 36625152 w 426"/>
                <a:gd name="T9" fmla="*/ 180030567 h 307"/>
                <a:gd name="T10" fmla="*/ 73250304 w 426"/>
                <a:gd name="T11" fmla="*/ 210149837 h 307"/>
                <a:gd name="T12" fmla="*/ 144783390 w 426"/>
                <a:gd name="T13" fmla="*/ 190983179 h 307"/>
                <a:gd name="T14" fmla="*/ 184270319 w 426"/>
                <a:gd name="T15" fmla="*/ 139643739 h 307"/>
                <a:gd name="T16" fmla="*/ 176258402 w 426"/>
                <a:gd name="T17" fmla="*/ 119107798 h 307"/>
                <a:gd name="T18" fmla="*/ 198004279 w 426"/>
                <a:gd name="T19" fmla="*/ 82142938 h 307"/>
                <a:gd name="T20" fmla="*/ 243214006 w 426"/>
                <a:gd name="T21" fmla="*/ 52708723 h 307"/>
                <a:gd name="T22" fmla="*/ 243785908 w 426"/>
                <a:gd name="T23" fmla="*/ 36279805 h 307"/>
                <a:gd name="T24" fmla="*/ 214600015 w 426"/>
                <a:gd name="T25" fmla="*/ 31488554 h 307"/>
                <a:gd name="T26" fmla="*/ 208305315 w 426"/>
                <a:gd name="T27" fmla="*/ 29435042 h 307"/>
                <a:gd name="T28" fmla="*/ 145927950 w 426"/>
                <a:gd name="T29" fmla="*/ 7529818 h 307"/>
                <a:gd name="T30" fmla="*/ 20601317 w 426"/>
                <a:gd name="T31" fmla="*/ 0 h 307"/>
                <a:gd name="T32" fmla="*/ 0 w 426"/>
                <a:gd name="T33" fmla="*/ 17797375 h 3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6"/>
                <a:gd name="T52" fmla="*/ 0 h 307"/>
                <a:gd name="T53" fmla="*/ 426 w 426"/>
                <a:gd name="T54" fmla="*/ 307 h 3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6" h="307">
                  <a:moveTo>
                    <a:pt x="0" y="26"/>
                  </a:moveTo>
                  <a:lnTo>
                    <a:pt x="14" y="76"/>
                  </a:lnTo>
                  <a:lnTo>
                    <a:pt x="104" y="84"/>
                  </a:lnTo>
                  <a:lnTo>
                    <a:pt x="64" y="164"/>
                  </a:lnTo>
                  <a:lnTo>
                    <a:pt x="64" y="263"/>
                  </a:lnTo>
                  <a:lnTo>
                    <a:pt x="128" y="307"/>
                  </a:lnTo>
                  <a:lnTo>
                    <a:pt x="253" y="279"/>
                  </a:lnTo>
                  <a:lnTo>
                    <a:pt x="322" y="204"/>
                  </a:lnTo>
                  <a:lnTo>
                    <a:pt x="308" y="174"/>
                  </a:lnTo>
                  <a:lnTo>
                    <a:pt x="346" y="120"/>
                  </a:lnTo>
                  <a:lnTo>
                    <a:pt x="425" y="77"/>
                  </a:lnTo>
                  <a:lnTo>
                    <a:pt x="426" y="53"/>
                  </a:lnTo>
                  <a:lnTo>
                    <a:pt x="375" y="46"/>
                  </a:lnTo>
                  <a:lnTo>
                    <a:pt x="364" y="43"/>
                  </a:lnTo>
                  <a:lnTo>
                    <a:pt x="255" y="11"/>
                  </a:lnTo>
                  <a:lnTo>
                    <a:pt x="36" y="0"/>
                  </a:lnTo>
                  <a:lnTo>
                    <a:pt x="0" y="26"/>
                  </a:lnTo>
                  <a:close/>
                </a:path>
              </a:pathLst>
            </a:custGeom>
            <a:grpFill/>
            <a:ln w="3175" cap="rnd">
              <a:solidFill>
                <a:schemeClr val="bg1"/>
              </a:solidFill>
              <a:round/>
              <a:headEnd/>
              <a:tailEnd/>
            </a:ln>
          </p:spPr>
          <p:txBody>
            <a:bodyPr/>
            <a:lstStyle/>
            <a:p>
              <a:endParaRPr lang="en-US" dirty="0"/>
            </a:p>
          </p:txBody>
        </p:sp>
        <p:sp>
          <p:nvSpPr>
            <p:cNvPr id="153" name="Freeform 148"/>
            <p:cNvSpPr>
              <a:spLocks noChangeAspect="1"/>
            </p:cNvSpPr>
            <p:nvPr/>
          </p:nvSpPr>
          <p:spPr bwMode="gray">
            <a:xfrm>
              <a:off x="3173409" y="4300531"/>
              <a:ext cx="107949" cy="114298"/>
            </a:xfrm>
            <a:custGeom>
              <a:avLst/>
              <a:gdLst>
                <a:gd name="T0" fmla="*/ 0 w 143"/>
                <a:gd name="T1" fmla="*/ 44499679 h 136"/>
                <a:gd name="T2" fmla="*/ 22224867 w 143"/>
                <a:gd name="T3" fmla="*/ 0 h 136"/>
                <a:gd name="T4" fmla="*/ 81490927 w 143"/>
                <a:gd name="T5" fmla="*/ 8475849 h 136"/>
                <a:gd name="T6" fmla="*/ 72943249 w 143"/>
                <a:gd name="T7" fmla="*/ 88999359 h 136"/>
                <a:gd name="T8" fmla="*/ 31912436 w 143"/>
                <a:gd name="T9" fmla="*/ 96062426 h 136"/>
                <a:gd name="T10" fmla="*/ 0 w 143"/>
                <a:gd name="T11" fmla="*/ 44499679 h 136"/>
                <a:gd name="T12" fmla="*/ 0 60000 65536"/>
                <a:gd name="T13" fmla="*/ 0 60000 65536"/>
                <a:gd name="T14" fmla="*/ 0 60000 65536"/>
                <a:gd name="T15" fmla="*/ 0 60000 65536"/>
                <a:gd name="T16" fmla="*/ 0 60000 65536"/>
                <a:gd name="T17" fmla="*/ 0 60000 65536"/>
                <a:gd name="T18" fmla="*/ 0 w 143"/>
                <a:gd name="T19" fmla="*/ 0 h 136"/>
                <a:gd name="T20" fmla="*/ 143 w 143"/>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143" h="136">
                  <a:moveTo>
                    <a:pt x="0" y="63"/>
                  </a:moveTo>
                  <a:lnTo>
                    <a:pt x="39" y="0"/>
                  </a:lnTo>
                  <a:lnTo>
                    <a:pt x="143" y="12"/>
                  </a:lnTo>
                  <a:lnTo>
                    <a:pt x="128" y="126"/>
                  </a:lnTo>
                  <a:lnTo>
                    <a:pt x="56" y="136"/>
                  </a:lnTo>
                  <a:lnTo>
                    <a:pt x="0" y="63"/>
                  </a:lnTo>
                  <a:close/>
                </a:path>
              </a:pathLst>
            </a:custGeom>
            <a:grpFill/>
            <a:ln w="3175" cap="rnd">
              <a:solidFill>
                <a:schemeClr val="bg1"/>
              </a:solidFill>
              <a:round/>
              <a:headEnd/>
              <a:tailEnd/>
            </a:ln>
          </p:spPr>
          <p:txBody>
            <a:bodyPr/>
            <a:lstStyle/>
            <a:p>
              <a:endParaRPr lang="en-US" dirty="0"/>
            </a:p>
          </p:txBody>
        </p:sp>
        <p:sp>
          <p:nvSpPr>
            <p:cNvPr id="154" name="Freeform 149"/>
            <p:cNvSpPr>
              <a:spLocks noChangeAspect="1"/>
            </p:cNvSpPr>
            <p:nvPr/>
          </p:nvSpPr>
          <p:spPr bwMode="gray">
            <a:xfrm>
              <a:off x="4744014" y="1465261"/>
              <a:ext cx="276224" cy="219076"/>
            </a:xfrm>
            <a:custGeom>
              <a:avLst/>
              <a:gdLst>
                <a:gd name="T0" fmla="*/ 0 w 367"/>
                <a:gd name="T1" fmla="*/ 23072277 h 262"/>
                <a:gd name="T2" fmla="*/ 1699499 w 367"/>
                <a:gd name="T3" fmla="*/ 44747323 h 262"/>
                <a:gd name="T4" fmla="*/ 23226232 w 367"/>
                <a:gd name="T5" fmla="*/ 44747323 h 262"/>
                <a:gd name="T6" fmla="*/ 15861487 w 367"/>
                <a:gd name="T7" fmla="*/ 55933527 h 262"/>
                <a:gd name="T8" fmla="*/ 31723726 w 367"/>
                <a:gd name="T9" fmla="*/ 63624564 h 262"/>
                <a:gd name="T10" fmla="*/ 11329741 w 367"/>
                <a:gd name="T11" fmla="*/ 61526628 h 262"/>
                <a:gd name="T12" fmla="*/ 48717961 w 367"/>
                <a:gd name="T13" fmla="*/ 81802772 h 262"/>
                <a:gd name="T14" fmla="*/ 32856475 w 367"/>
                <a:gd name="T15" fmla="*/ 88095743 h 262"/>
                <a:gd name="T16" fmla="*/ 43620218 w 367"/>
                <a:gd name="T17" fmla="*/ 102078916 h 262"/>
                <a:gd name="T18" fmla="*/ 76476692 w 367"/>
                <a:gd name="T19" fmla="*/ 94387878 h 262"/>
                <a:gd name="T20" fmla="*/ 75343191 w 367"/>
                <a:gd name="T21" fmla="*/ 75510637 h 262"/>
                <a:gd name="T22" fmla="*/ 92338179 w 367"/>
                <a:gd name="T23" fmla="*/ 67819600 h 262"/>
                <a:gd name="T24" fmla="*/ 95170426 w 367"/>
                <a:gd name="T25" fmla="*/ 89493810 h 262"/>
                <a:gd name="T26" fmla="*/ 114997661 w 367"/>
                <a:gd name="T27" fmla="*/ 75510637 h 262"/>
                <a:gd name="T28" fmla="*/ 111032665 w 367"/>
                <a:gd name="T29" fmla="*/ 89493810 h 262"/>
                <a:gd name="T30" fmla="*/ 129726399 w 367"/>
                <a:gd name="T31" fmla="*/ 90192843 h 262"/>
                <a:gd name="T32" fmla="*/ 57782206 w 367"/>
                <a:gd name="T33" fmla="*/ 111168020 h 262"/>
                <a:gd name="T34" fmla="*/ 61181203 w 367"/>
                <a:gd name="T35" fmla="*/ 126550095 h 262"/>
                <a:gd name="T36" fmla="*/ 120096157 w 367"/>
                <a:gd name="T37" fmla="*/ 114664022 h 262"/>
                <a:gd name="T38" fmla="*/ 79875690 w 367"/>
                <a:gd name="T39" fmla="*/ 130046097 h 262"/>
                <a:gd name="T40" fmla="*/ 103101922 w 367"/>
                <a:gd name="T41" fmla="*/ 138435332 h 262"/>
                <a:gd name="T42" fmla="*/ 62313951 w 367"/>
                <a:gd name="T43" fmla="*/ 145427336 h 262"/>
                <a:gd name="T44" fmla="*/ 123495155 w 367"/>
                <a:gd name="T45" fmla="*/ 183182655 h 262"/>
                <a:gd name="T46" fmla="*/ 162016876 w 367"/>
                <a:gd name="T47" fmla="*/ 89493810 h 262"/>
                <a:gd name="T48" fmla="*/ 207902590 w 367"/>
                <a:gd name="T49" fmla="*/ 67120566 h 262"/>
                <a:gd name="T50" fmla="*/ 157485130 w 367"/>
                <a:gd name="T51" fmla="*/ 50340425 h 262"/>
                <a:gd name="T52" fmla="*/ 149553634 w 367"/>
                <a:gd name="T53" fmla="*/ 26568279 h 262"/>
                <a:gd name="T54" fmla="*/ 135391646 w 367"/>
                <a:gd name="T55" fmla="*/ 41251321 h 262"/>
                <a:gd name="T56" fmla="*/ 142189641 w 367"/>
                <a:gd name="T57" fmla="*/ 18877241 h 262"/>
                <a:gd name="T58" fmla="*/ 106500167 w 367"/>
                <a:gd name="T59" fmla="*/ 0 h 262"/>
                <a:gd name="T60" fmla="*/ 95737176 w 367"/>
                <a:gd name="T61" fmla="*/ 18877241 h 262"/>
                <a:gd name="T62" fmla="*/ 111598663 w 367"/>
                <a:gd name="T63" fmla="*/ 63624564 h 262"/>
                <a:gd name="T64" fmla="*/ 73077695 w 367"/>
                <a:gd name="T65" fmla="*/ 18178208 h 262"/>
                <a:gd name="T66" fmla="*/ 61181203 w 367"/>
                <a:gd name="T67" fmla="*/ 26568279 h 262"/>
                <a:gd name="T68" fmla="*/ 68545196 w 367"/>
                <a:gd name="T69" fmla="*/ 49641392 h 262"/>
                <a:gd name="T70" fmla="*/ 31156976 w 367"/>
                <a:gd name="T71" fmla="*/ 29365248 h 262"/>
                <a:gd name="T72" fmla="*/ 57782206 w 367"/>
                <a:gd name="T73" fmla="*/ 16780142 h 262"/>
                <a:gd name="T74" fmla="*/ 0 w 367"/>
                <a:gd name="T75" fmla="*/ 23072277 h 2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7"/>
                <a:gd name="T115" fmla="*/ 0 h 262"/>
                <a:gd name="T116" fmla="*/ 367 w 367"/>
                <a:gd name="T117" fmla="*/ 262 h 26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7" h="262">
                  <a:moveTo>
                    <a:pt x="0" y="33"/>
                  </a:moveTo>
                  <a:lnTo>
                    <a:pt x="3" y="64"/>
                  </a:lnTo>
                  <a:lnTo>
                    <a:pt x="41" y="64"/>
                  </a:lnTo>
                  <a:lnTo>
                    <a:pt x="28" y="80"/>
                  </a:lnTo>
                  <a:lnTo>
                    <a:pt x="56" y="91"/>
                  </a:lnTo>
                  <a:lnTo>
                    <a:pt x="20" y="88"/>
                  </a:lnTo>
                  <a:lnTo>
                    <a:pt x="86" y="117"/>
                  </a:lnTo>
                  <a:lnTo>
                    <a:pt x="58" y="126"/>
                  </a:lnTo>
                  <a:lnTo>
                    <a:pt x="77" y="146"/>
                  </a:lnTo>
                  <a:lnTo>
                    <a:pt x="135" y="135"/>
                  </a:lnTo>
                  <a:lnTo>
                    <a:pt x="133" y="108"/>
                  </a:lnTo>
                  <a:lnTo>
                    <a:pt x="163" y="97"/>
                  </a:lnTo>
                  <a:lnTo>
                    <a:pt x="168" y="128"/>
                  </a:lnTo>
                  <a:lnTo>
                    <a:pt x="203" y="108"/>
                  </a:lnTo>
                  <a:lnTo>
                    <a:pt x="196" y="128"/>
                  </a:lnTo>
                  <a:lnTo>
                    <a:pt x="229" y="129"/>
                  </a:lnTo>
                  <a:lnTo>
                    <a:pt x="102" y="159"/>
                  </a:lnTo>
                  <a:lnTo>
                    <a:pt x="108" y="181"/>
                  </a:lnTo>
                  <a:lnTo>
                    <a:pt x="212" y="164"/>
                  </a:lnTo>
                  <a:lnTo>
                    <a:pt x="141" y="186"/>
                  </a:lnTo>
                  <a:lnTo>
                    <a:pt x="182" y="198"/>
                  </a:lnTo>
                  <a:lnTo>
                    <a:pt x="110" y="208"/>
                  </a:lnTo>
                  <a:lnTo>
                    <a:pt x="218" y="262"/>
                  </a:lnTo>
                  <a:lnTo>
                    <a:pt x="286" y="128"/>
                  </a:lnTo>
                  <a:lnTo>
                    <a:pt x="367" y="96"/>
                  </a:lnTo>
                  <a:lnTo>
                    <a:pt x="278" y="72"/>
                  </a:lnTo>
                  <a:lnTo>
                    <a:pt x="264" y="38"/>
                  </a:lnTo>
                  <a:lnTo>
                    <a:pt x="239" y="59"/>
                  </a:lnTo>
                  <a:lnTo>
                    <a:pt x="251" y="27"/>
                  </a:lnTo>
                  <a:lnTo>
                    <a:pt x="188" y="0"/>
                  </a:lnTo>
                  <a:lnTo>
                    <a:pt x="169" y="27"/>
                  </a:lnTo>
                  <a:lnTo>
                    <a:pt x="197" y="91"/>
                  </a:lnTo>
                  <a:lnTo>
                    <a:pt x="129" y="26"/>
                  </a:lnTo>
                  <a:lnTo>
                    <a:pt x="108" y="38"/>
                  </a:lnTo>
                  <a:lnTo>
                    <a:pt x="121" y="71"/>
                  </a:lnTo>
                  <a:lnTo>
                    <a:pt x="55" y="42"/>
                  </a:lnTo>
                  <a:lnTo>
                    <a:pt x="102" y="24"/>
                  </a:lnTo>
                  <a:lnTo>
                    <a:pt x="0" y="33"/>
                  </a:lnTo>
                  <a:close/>
                </a:path>
              </a:pathLst>
            </a:custGeom>
            <a:grpFill/>
            <a:ln w="3175" cap="rnd">
              <a:solidFill>
                <a:schemeClr val="bg1"/>
              </a:solidFill>
              <a:round/>
              <a:headEnd/>
              <a:tailEnd/>
            </a:ln>
          </p:spPr>
          <p:txBody>
            <a:bodyPr/>
            <a:lstStyle/>
            <a:p>
              <a:endParaRPr lang="en-US" dirty="0"/>
            </a:p>
          </p:txBody>
        </p:sp>
        <p:sp>
          <p:nvSpPr>
            <p:cNvPr id="155" name="Freeform 150"/>
            <p:cNvSpPr>
              <a:spLocks noChangeAspect="1"/>
            </p:cNvSpPr>
            <p:nvPr/>
          </p:nvSpPr>
          <p:spPr bwMode="gray">
            <a:xfrm>
              <a:off x="4920228" y="1436687"/>
              <a:ext cx="249237" cy="92074"/>
            </a:xfrm>
            <a:custGeom>
              <a:avLst/>
              <a:gdLst>
                <a:gd name="T0" fmla="*/ 0 w 333"/>
                <a:gd name="T1" fmla="*/ 20318441 h 110"/>
                <a:gd name="T2" fmla="*/ 27449751 w 333"/>
                <a:gd name="T3" fmla="*/ 26624742 h 110"/>
                <a:gd name="T4" fmla="*/ 9523398 w 333"/>
                <a:gd name="T5" fmla="*/ 35732633 h 110"/>
                <a:gd name="T6" fmla="*/ 16805909 w 333"/>
                <a:gd name="T7" fmla="*/ 42739541 h 110"/>
                <a:gd name="T8" fmla="*/ 85709087 w 333"/>
                <a:gd name="T9" fmla="*/ 42038934 h 110"/>
                <a:gd name="T10" fmla="*/ 42574619 w 333"/>
                <a:gd name="T11" fmla="*/ 53248647 h 110"/>
                <a:gd name="T12" fmla="*/ 110917950 w 333"/>
                <a:gd name="T13" fmla="*/ 77070960 h 110"/>
                <a:gd name="T14" fmla="*/ 156853900 w 333"/>
                <a:gd name="T15" fmla="*/ 62357375 h 110"/>
                <a:gd name="T16" fmla="*/ 186543790 w 333"/>
                <a:gd name="T17" fmla="*/ 35732633 h 110"/>
                <a:gd name="T18" fmla="*/ 178140836 w 333"/>
                <a:gd name="T19" fmla="*/ 23121707 h 110"/>
                <a:gd name="T20" fmla="*/ 134445773 w 333"/>
                <a:gd name="T21" fmla="*/ 23822314 h 110"/>
                <a:gd name="T22" fmla="*/ 141728283 w 333"/>
                <a:gd name="T23" fmla="*/ 9108729 h 110"/>
                <a:gd name="T24" fmla="*/ 105876327 w 333"/>
                <a:gd name="T25" fmla="*/ 23822314 h 110"/>
                <a:gd name="T26" fmla="*/ 100834704 w 333"/>
                <a:gd name="T27" fmla="*/ 0 h 110"/>
                <a:gd name="T28" fmla="*/ 91871153 w 333"/>
                <a:gd name="T29" fmla="*/ 30828384 h 110"/>
                <a:gd name="T30" fmla="*/ 42574619 w 333"/>
                <a:gd name="T31" fmla="*/ 0 h 110"/>
                <a:gd name="T32" fmla="*/ 43695063 w 333"/>
                <a:gd name="T33" fmla="*/ 18917227 h 110"/>
                <a:gd name="T34" fmla="*/ 29130042 w 333"/>
                <a:gd name="T35" fmla="*/ 9108729 h 110"/>
                <a:gd name="T36" fmla="*/ 35292109 w 333"/>
                <a:gd name="T37" fmla="*/ 27325349 h 110"/>
                <a:gd name="T38" fmla="*/ 0 w 333"/>
                <a:gd name="T39" fmla="*/ 20318441 h 1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3"/>
                <a:gd name="T61" fmla="*/ 0 h 110"/>
                <a:gd name="T62" fmla="*/ 333 w 333"/>
                <a:gd name="T63" fmla="*/ 110 h 1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3" h="110">
                  <a:moveTo>
                    <a:pt x="0" y="29"/>
                  </a:moveTo>
                  <a:lnTo>
                    <a:pt x="49" y="38"/>
                  </a:lnTo>
                  <a:lnTo>
                    <a:pt x="17" y="51"/>
                  </a:lnTo>
                  <a:lnTo>
                    <a:pt x="30" y="61"/>
                  </a:lnTo>
                  <a:lnTo>
                    <a:pt x="153" y="60"/>
                  </a:lnTo>
                  <a:lnTo>
                    <a:pt x="76" y="76"/>
                  </a:lnTo>
                  <a:lnTo>
                    <a:pt x="198" y="110"/>
                  </a:lnTo>
                  <a:lnTo>
                    <a:pt x="280" y="89"/>
                  </a:lnTo>
                  <a:lnTo>
                    <a:pt x="333" y="51"/>
                  </a:lnTo>
                  <a:lnTo>
                    <a:pt x="318" y="33"/>
                  </a:lnTo>
                  <a:lnTo>
                    <a:pt x="240" y="34"/>
                  </a:lnTo>
                  <a:lnTo>
                    <a:pt x="253" y="13"/>
                  </a:lnTo>
                  <a:lnTo>
                    <a:pt x="189" y="34"/>
                  </a:lnTo>
                  <a:lnTo>
                    <a:pt x="180" y="0"/>
                  </a:lnTo>
                  <a:lnTo>
                    <a:pt x="164" y="44"/>
                  </a:lnTo>
                  <a:lnTo>
                    <a:pt x="76" y="0"/>
                  </a:lnTo>
                  <a:lnTo>
                    <a:pt x="78" y="27"/>
                  </a:lnTo>
                  <a:lnTo>
                    <a:pt x="52" y="13"/>
                  </a:lnTo>
                  <a:lnTo>
                    <a:pt x="63" y="39"/>
                  </a:lnTo>
                  <a:lnTo>
                    <a:pt x="0" y="29"/>
                  </a:lnTo>
                  <a:close/>
                </a:path>
              </a:pathLst>
            </a:custGeom>
            <a:grpFill/>
            <a:ln w="3175" cap="rnd">
              <a:solidFill>
                <a:schemeClr val="bg1"/>
              </a:solidFill>
              <a:round/>
              <a:headEnd/>
              <a:tailEnd/>
            </a:ln>
          </p:spPr>
          <p:txBody>
            <a:bodyPr/>
            <a:lstStyle/>
            <a:p>
              <a:endParaRPr lang="en-US" dirty="0"/>
            </a:p>
          </p:txBody>
        </p:sp>
        <p:sp>
          <p:nvSpPr>
            <p:cNvPr id="156" name="Freeform 151"/>
            <p:cNvSpPr>
              <a:spLocks noChangeAspect="1"/>
            </p:cNvSpPr>
            <p:nvPr/>
          </p:nvSpPr>
          <p:spPr bwMode="gray">
            <a:xfrm>
              <a:off x="5005953" y="1584322"/>
              <a:ext cx="106363" cy="58736"/>
            </a:xfrm>
            <a:custGeom>
              <a:avLst/>
              <a:gdLst>
                <a:gd name="T0" fmla="*/ 0 w 143"/>
                <a:gd name="T1" fmla="*/ 39011960 h 71"/>
                <a:gd name="T2" fmla="*/ 6638328 w 143"/>
                <a:gd name="T3" fmla="*/ 13688436 h 71"/>
                <a:gd name="T4" fmla="*/ 39278817 w 143"/>
                <a:gd name="T5" fmla="*/ 0 h 71"/>
                <a:gd name="T6" fmla="*/ 44811129 w 143"/>
                <a:gd name="T7" fmla="*/ 13688436 h 71"/>
                <a:gd name="T8" fmla="*/ 79111014 w 143"/>
                <a:gd name="T9" fmla="*/ 25323524 h 71"/>
                <a:gd name="T10" fmla="*/ 30980350 w 143"/>
                <a:gd name="T11" fmla="*/ 48593699 h 71"/>
                <a:gd name="T12" fmla="*/ 39278817 w 143"/>
                <a:gd name="T13" fmla="*/ 36274438 h 71"/>
                <a:gd name="T14" fmla="*/ 0 w 143"/>
                <a:gd name="T15" fmla="*/ 39011960 h 71"/>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71"/>
                <a:gd name="T26" fmla="*/ 143 w 143"/>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71">
                  <a:moveTo>
                    <a:pt x="0" y="57"/>
                  </a:moveTo>
                  <a:lnTo>
                    <a:pt x="12" y="20"/>
                  </a:lnTo>
                  <a:lnTo>
                    <a:pt x="71" y="0"/>
                  </a:lnTo>
                  <a:lnTo>
                    <a:pt x="81" y="20"/>
                  </a:lnTo>
                  <a:lnTo>
                    <a:pt x="143" y="37"/>
                  </a:lnTo>
                  <a:lnTo>
                    <a:pt x="56" y="71"/>
                  </a:lnTo>
                  <a:lnTo>
                    <a:pt x="71" y="53"/>
                  </a:lnTo>
                  <a:lnTo>
                    <a:pt x="0" y="57"/>
                  </a:lnTo>
                  <a:close/>
                </a:path>
              </a:pathLst>
            </a:custGeom>
            <a:grpFill/>
            <a:ln w="3175" cap="rnd">
              <a:solidFill>
                <a:schemeClr val="bg1"/>
              </a:solidFill>
              <a:round/>
              <a:headEnd/>
              <a:tailEnd/>
            </a:ln>
          </p:spPr>
          <p:txBody>
            <a:bodyPr/>
            <a:lstStyle/>
            <a:p>
              <a:endParaRPr lang="en-US" dirty="0"/>
            </a:p>
          </p:txBody>
        </p:sp>
        <p:sp>
          <p:nvSpPr>
            <p:cNvPr id="157" name="Freeform 152"/>
            <p:cNvSpPr>
              <a:spLocks noChangeAspect="1"/>
            </p:cNvSpPr>
            <p:nvPr/>
          </p:nvSpPr>
          <p:spPr bwMode="gray">
            <a:xfrm>
              <a:off x="4755127" y="2093909"/>
              <a:ext cx="334962" cy="606424"/>
            </a:xfrm>
            <a:custGeom>
              <a:avLst/>
              <a:gdLst>
                <a:gd name="T0" fmla="*/ 0 w 445"/>
                <a:gd name="T1" fmla="*/ 377135956 h 733"/>
                <a:gd name="T2" fmla="*/ 10198652 w 445"/>
                <a:gd name="T3" fmla="*/ 434630506 h 733"/>
                <a:gd name="T4" fmla="*/ 32295606 w 445"/>
                <a:gd name="T5" fmla="*/ 462008981 h 733"/>
                <a:gd name="T6" fmla="*/ 29463107 w 445"/>
                <a:gd name="T7" fmla="*/ 501707068 h 733"/>
                <a:gd name="T8" fmla="*/ 91221820 w 445"/>
                <a:gd name="T9" fmla="*/ 475013613 h 733"/>
                <a:gd name="T10" fmla="*/ 107086222 w 445"/>
                <a:gd name="T11" fmla="*/ 395616613 h 733"/>
                <a:gd name="T12" fmla="*/ 95753969 w 445"/>
                <a:gd name="T13" fmla="*/ 392878186 h 733"/>
                <a:gd name="T14" fmla="*/ 141081478 w 445"/>
                <a:gd name="T15" fmla="*/ 368238137 h 733"/>
                <a:gd name="T16" fmla="*/ 97453618 w 445"/>
                <a:gd name="T17" fmla="*/ 362762111 h 733"/>
                <a:gd name="T18" fmla="*/ 130882826 w 445"/>
                <a:gd name="T19" fmla="*/ 368238137 h 733"/>
                <a:gd name="T20" fmla="*/ 149013679 w 445"/>
                <a:gd name="T21" fmla="*/ 347704074 h 733"/>
                <a:gd name="T22" fmla="*/ 121817776 w 445"/>
                <a:gd name="T23" fmla="*/ 322379005 h 733"/>
                <a:gd name="T24" fmla="*/ 96887570 w 445"/>
                <a:gd name="T25" fmla="*/ 340175469 h 733"/>
                <a:gd name="T26" fmla="*/ 117284874 w 445"/>
                <a:gd name="T27" fmla="*/ 324432411 h 733"/>
                <a:gd name="T28" fmla="*/ 117851675 w 445"/>
                <a:gd name="T29" fmla="*/ 251879823 h 733"/>
                <a:gd name="T30" fmla="*/ 202840191 w 445"/>
                <a:gd name="T31" fmla="*/ 183434876 h 733"/>
                <a:gd name="T32" fmla="*/ 196607640 w 445"/>
                <a:gd name="T33" fmla="*/ 168376838 h 733"/>
                <a:gd name="T34" fmla="*/ 211339193 w 445"/>
                <a:gd name="T35" fmla="*/ 134153951 h 733"/>
                <a:gd name="T36" fmla="*/ 252133801 w 445"/>
                <a:gd name="T37" fmla="*/ 123201899 h 733"/>
                <a:gd name="T38" fmla="*/ 241935149 w 445"/>
                <a:gd name="T39" fmla="*/ 41751493 h 733"/>
                <a:gd name="T40" fmla="*/ 184142537 w 445"/>
                <a:gd name="T41" fmla="*/ 0 h 733"/>
                <a:gd name="T42" fmla="*/ 175077487 w 445"/>
                <a:gd name="T43" fmla="*/ 0 h 733"/>
                <a:gd name="T44" fmla="*/ 174510686 w 445"/>
                <a:gd name="T45" fmla="*/ 26693455 h 733"/>
                <a:gd name="T46" fmla="*/ 138248979 w 445"/>
                <a:gd name="T47" fmla="*/ 21902449 h 733"/>
                <a:gd name="T48" fmla="*/ 130882826 w 445"/>
                <a:gd name="T49" fmla="*/ 41751493 h 733"/>
                <a:gd name="T50" fmla="*/ 106519421 w 445"/>
                <a:gd name="T51" fmla="*/ 47911712 h 733"/>
                <a:gd name="T52" fmla="*/ 99720069 w 445"/>
                <a:gd name="T53" fmla="*/ 80766213 h 733"/>
                <a:gd name="T54" fmla="*/ 65158013 w 445"/>
                <a:gd name="T55" fmla="*/ 119780106 h 733"/>
                <a:gd name="T56" fmla="*/ 49293610 w 445"/>
                <a:gd name="T57" fmla="*/ 173167844 h 733"/>
                <a:gd name="T58" fmla="*/ 56659010 w 445"/>
                <a:gd name="T59" fmla="*/ 195070293 h 733"/>
                <a:gd name="T60" fmla="*/ 19830503 w 445"/>
                <a:gd name="T61" fmla="*/ 212181737 h 733"/>
                <a:gd name="T62" fmla="*/ 18697654 w 445"/>
                <a:gd name="T63" fmla="*/ 281996726 h 733"/>
                <a:gd name="T64" fmla="*/ 28896306 w 445"/>
                <a:gd name="T65" fmla="*/ 296369743 h 733"/>
                <a:gd name="T66" fmla="*/ 18697654 w 445"/>
                <a:gd name="T67" fmla="*/ 310743587 h 733"/>
                <a:gd name="T68" fmla="*/ 22663755 w 445"/>
                <a:gd name="T69" fmla="*/ 341543855 h 733"/>
                <a:gd name="T70" fmla="*/ 0 w 445"/>
                <a:gd name="T71" fmla="*/ 377135956 h 7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5"/>
                <a:gd name="T109" fmla="*/ 0 h 733"/>
                <a:gd name="T110" fmla="*/ 445 w 445"/>
                <a:gd name="T111" fmla="*/ 733 h 7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5" h="733">
                  <a:moveTo>
                    <a:pt x="0" y="551"/>
                  </a:moveTo>
                  <a:lnTo>
                    <a:pt x="18" y="635"/>
                  </a:lnTo>
                  <a:lnTo>
                    <a:pt x="57" y="675"/>
                  </a:lnTo>
                  <a:lnTo>
                    <a:pt x="52" y="733"/>
                  </a:lnTo>
                  <a:lnTo>
                    <a:pt x="161" y="694"/>
                  </a:lnTo>
                  <a:lnTo>
                    <a:pt x="189" y="578"/>
                  </a:lnTo>
                  <a:lnTo>
                    <a:pt x="169" y="574"/>
                  </a:lnTo>
                  <a:lnTo>
                    <a:pt x="249" y="538"/>
                  </a:lnTo>
                  <a:lnTo>
                    <a:pt x="172" y="530"/>
                  </a:lnTo>
                  <a:lnTo>
                    <a:pt x="231" y="538"/>
                  </a:lnTo>
                  <a:lnTo>
                    <a:pt x="263" y="508"/>
                  </a:lnTo>
                  <a:lnTo>
                    <a:pt x="215" y="471"/>
                  </a:lnTo>
                  <a:lnTo>
                    <a:pt x="171" y="497"/>
                  </a:lnTo>
                  <a:lnTo>
                    <a:pt x="207" y="474"/>
                  </a:lnTo>
                  <a:lnTo>
                    <a:pt x="208" y="368"/>
                  </a:lnTo>
                  <a:lnTo>
                    <a:pt x="358" y="268"/>
                  </a:lnTo>
                  <a:lnTo>
                    <a:pt x="347" y="246"/>
                  </a:lnTo>
                  <a:lnTo>
                    <a:pt x="373" y="196"/>
                  </a:lnTo>
                  <a:lnTo>
                    <a:pt x="445" y="180"/>
                  </a:lnTo>
                  <a:lnTo>
                    <a:pt x="427" y="61"/>
                  </a:lnTo>
                  <a:lnTo>
                    <a:pt x="325" y="0"/>
                  </a:lnTo>
                  <a:lnTo>
                    <a:pt x="309" y="0"/>
                  </a:lnTo>
                  <a:lnTo>
                    <a:pt x="308" y="39"/>
                  </a:lnTo>
                  <a:lnTo>
                    <a:pt x="244" y="32"/>
                  </a:lnTo>
                  <a:lnTo>
                    <a:pt x="231" y="61"/>
                  </a:lnTo>
                  <a:lnTo>
                    <a:pt x="188" y="70"/>
                  </a:lnTo>
                  <a:lnTo>
                    <a:pt x="176" y="118"/>
                  </a:lnTo>
                  <a:lnTo>
                    <a:pt x="115" y="175"/>
                  </a:lnTo>
                  <a:lnTo>
                    <a:pt x="87" y="253"/>
                  </a:lnTo>
                  <a:lnTo>
                    <a:pt x="100" y="285"/>
                  </a:lnTo>
                  <a:lnTo>
                    <a:pt x="35" y="310"/>
                  </a:lnTo>
                  <a:lnTo>
                    <a:pt x="33" y="412"/>
                  </a:lnTo>
                  <a:lnTo>
                    <a:pt x="51" y="433"/>
                  </a:lnTo>
                  <a:lnTo>
                    <a:pt x="33" y="454"/>
                  </a:lnTo>
                  <a:lnTo>
                    <a:pt x="40" y="499"/>
                  </a:lnTo>
                  <a:lnTo>
                    <a:pt x="0" y="551"/>
                  </a:lnTo>
                  <a:close/>
                </a:path>
              </a:pathLst>
            </a:custGeom>
            <a:grpFill/>
            <a:ln w="3175" cap="rnd">
              <a:solidFill>
                <a:schemeClr val="bg1"/>
              </a:solidFill>
              <a:round/>
              <a:headEnd/>
              <a:tailEnd/>
            </a:ln>
          </p:spPr>
          <p:txBody>
            <a:bodyPr/>
            <a:lstStyle/>
            <a:p>
              <a:endParaRPr lang="en-US" dirty="0"/>
            </a:p>
          </p:txBody>
        </p:sp>
        <p:sp>
          <p:nvSpPr>
            <p:cNvPr id="158" name="Freeform 153"/>
            <p:cNvSpPr>
              <a:spLocks noChangeAspect="1"/>
            </p:cNvSpPr>
            <p:nvPr/>
          </p:nvSpPr>
          <p:spPr bwMode="gray">
            <a:xfrm>
              <a:off x="4617014" y="2994021"/>
              <a:ext cx="117476" cy="63500"/>
            </a:xfrm>
            <a:custGeom>
              <a:avLst/>
              <a:gdLst>
                <a:gd name="T0" fmla="*/ 0 w 153"/>
                <a:gd name="T1" fmla="*/ 36301112 h 76"/>
                <a:gd name="T2" fmla="*/ 20044460 w 153"/>
                <a:gd name="T3" fmla="*/ 53055921 h 76"/>
                <a:gd name="T4" fmla="*/ 48341346 w 153"/>
                <a:gd name="T5" fmla="*/ 38395776 h 76"/>
                <a:gd name="T6" fmla="*/ 61311201 w 153"/>
                <a:gd name="T7" fmla="*/ 52357421 h 76"/>
                <a:gd name="T8" fmla="*/ 90198533 w 153"/>
                <a:gd name="T9" fmla="*/ 24433296 h 76"/>
                <a:gd name="T10" fmla="*/ 73101698 w 153"/>
                <a:gd name="T11" fmla="*/ 21640967 h 76"/>
                <a:gd name="T12" fmla="*/ 71923109 w 153"/>
                <a:gd name="T13" fmla="*/ 9075487 h 76"/>
                <a:gd name="T14" fmla="*/ 70154074 w 153"/>
                <a:gd name="T15" fmla="*/ 5584658 h 76"/>
                <a:gd name="T16" fmla="*/ 30065922 w 153"/>
                <a:gd name="T17" fmla="*/ 0 h 76"/>
                <a:gd name="T18" fmla="*/ 0 w 153"/>
                <a:gd name="T19" fmla="*/ 3630111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
                <a:gd name="T31" fmla="*/ 0 h 76"/>
                <a:gd name="T32" fmla="*/ 153 w 153"/>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 h="76">
                  <a:moveTo>
                    <a:pt x="0" y="52"/>
                  </a:moveTo>
                  <a:lnTo>
                    <a:pt x="34" y="76"/>
                  </a:lnTo>
                  <a:lnTo>
                    <a:pt x="82" y="55"/>
                  </a:lnTo>
                  <a:lnTo>
                    <a:pt x="104" y="75"/>
                  </a:lnTo>
                  <a:lnTo>
                    <a:pt x="153" y="35"/>
                  </a:lnTo>
                  <a:lnTo>
                    <a:pt x="124" y="31"/>
                  </a:lnTo>
                  <a:lnTo>
                    <a:pt x="122" y="13"/>
                  </a:lnTo>
                  <a:lnTo>
                    <a:pt x="119" y="8"/>
                  </a:lnTo>
                  <a:lnTo>
                    <a:pt x="51" y="0"/>
                  </a:lnTo>
                  <a:lnTo>
                    <a:pt x="0" y="52"/>
                  </a:lnTo>
                  <a:close/>
                </a:path>
              </a:pathLst>
            </a:custGeom>
            <a:grpFill/>
            <a:ln w="3175" cap="rnd">
              <a:solidFill>
                <a:schemeClr val="bg1"/>
              </a:solidFill>
              <a:round/>
              <a:headEnd/>
              <a:tailEnd/>
            </a:ln>
          </p:spPr>
          <p:txBody>
            <a:bodyPr/>
            <a:lstStyle/>
            <a:p>
              <a:endParaRPr lang="en-US" dirty="0"/>
            </a:p>
          </p:txBody>
        </p:sp>
        <p:sp>
          <p:nvSpPr>
            <p:cNvPr id="159" name="Freeform 154"/>
            <p:cNvSpPr>
              <a:spLocks noChangeAspect="1"/>
            </p:cNvSpPr>
            <p:nvPr/>
          </p:nvSpPr>
          <p:spPr bwMode="gray">
            <a:xfrm>
              <a:off x="5382188" y="3355970"/>
              <a:ext cx="184150" cy="155573"/>
            </a:xfrm>
            <a:custGeom>
              <a:avLst/>
              <a:gdLst>
                <a:gd name="T0" fmla="*/ 0 w 247"/>
                <a:gd name="T1" fmla="*/ 118575314 h 189"/>
                <a:gd name="T2" fmla="*/ 2779398 w 247"/>
                <a:gd name="T3" fmla="*/ 105023826 h 189"/>
                <a:gd name="T4" fmla="*/ 22789122 w 247"/>
                <a:gd name="T5" fmla="*/ 77920850 h 189"/>
                <a:gd name="T6" fmla="*/ 11116845 w 247"/>
                <a:gd name="T7" fmla="*/ 65724264 h 189"/>
                <a:gd name="T8" fmla="*/ 10560667 w 247"/>
                <a:gd name="T9" fmla="*/ 32523406 h 189"/>
                <a:gd name="T10" fmla="*/ 22789122 w 247"/>
                <a:gd name="T11" fmla="*/ 6775332 h 189"/>
                <a:gd name="T12" fmla="*/ 137292399 w 247"/>
                <a:gd name="T13" fmla="*/ 0 h 189"/>
                <a:gd name="T14" fmla="*/ 116170319 w 247"/>
                <a:gd name="T15" fmla="*/ 18971919 h 189"/>
                <a:gd name="T16" fmla="*/ 108944482 w 247"/>
                <a:gd name="T17" fmla="*/ 70467244 h 189"/>
                <a:gd name="T18" fmla="*/ 62253883 w 247"/>
                <a:gd name="T19" fmla="*/ 100958297 h 189"/>
                <a:gd name="T20" fmla="*/ 20565902 w 247"/>
                <a:gd name="T21" fmla="*/ 128061273 h 189"/>
                <a:gd name="T22" fmla="*/ 0 w 247"/>
                <a:gd name="T23" fmla="*/ 118575314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189"/>
                <a:gd name="T38" fmla="*/ 247 w 24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189">
                  <a:moveTo>
                    <a:pt x="0" y="175"/>
                  </a:moveTo>
                  <a:lnTo>
                    <a:pt x="5" y="155"/>
                  </a:lnTo>
                  <a:lnTo>
                    <a:pt x="41" y="115"/>
                  </a:lnTo>
                  <a:lnTo>
                    <a:pt x="20" y="97"/>
                  </a:lnTo>
                  <a:lnTo>
                    <a:pt x="19" y="48"/>
                  </a:lnTo>
                  <a:lnTo>
                    <a:pt x="41" y="10"/>
                  </a:lnTo>
                  <a:lnTo>
                    <a:pt x="247" y="0"/>
                  </a:lnTo>
                  <a:lnTo>
                    <a:pt x="209" y="28"/>
                  </a:lnTo>
                  <a:lnTo>
                    <a:pt x="196" y="104"/>
                  </a:lnTo>
                  <a:lnTo>
                    <a:pt x="112" y="149"/>
                  </a:lnTo>
                  <a:lnTo>
                    <a:pt x="37" y="189"/>
                  </a:lnTo>
                  <a:lnTo>
                    <a:pt x="0" y="175"/>
                  </a:lnTo>
                  <a:close/>
                </a:path>
              </a:pathLst>
            </a:custGeom>
            <a:grpFill/>
            <a:ln w="3175" cap="rnd">
              <a:solidFill>
                <a:schemeClr val="bg1"/>
              </a:solidFill>
              <a:round/>
              <a:headEnd/>
              <a:tailEnd/>
            </a:ln>
          </p:spPr>
          <p:txBody>
            <a:bodyPr/>
            <a:lstStyle/>
            <a:p>
              <a:endParaRPr lang="en-US" dirty="0"/>
            </a:p>
          </p:txBody>
        </p:sp>
        <p:sp>
          <p:nvSpPr>
            <p:cNvPr id="160" name="Freeform 155"/>
            <p:cNvSpPr>
              <a:spLocks noChangeAspect="1"/>
            </p:cNvSpPr>
            <p:nvPr/>
          </p:nvSpPr>
          <p:spPr bwMode="gray">
            <a:xfrm>
              <a:off x="6991912" y="3868734"/>
              <a:ext cx="206376" cy="438149"/>
            </a:xfrm>
            <a:custGeom>
              <a:avLst/>
              <a:gdLst>
                <a:gd name="T0" fmla="*/ 0 w 275"/>
                <a:gd name="T1" fmla="*/ 57625422 h 529"/>
                <a:gd name="T2" fmla="*/ 10700731 w 275"/>
                <a:gd name="T3" fmla="*/ 29498511 h 529"/>
                <a:gd name="T4" fmla="*/ 52375724 w 275"/>
                <a:gd name="T5" fmla="*/ 0 h 529"/>
                <a:gd name="T6" fmla="*/ 70960730 w 275"/>
                <a:gd name="T7" fmla="*/ 28126911 h 529"/>
                <a:gd name="T8" fmla="*/ 65329320 w 275"/>
                <a:gd name="T9" fmla="*/ 76833620 h 529"/>
                <a:gd name="T10" fmla="*/ 114889338 w 275"/>
                <a:gd name="T11" fmla="*/ 54881393 h 529"/>
                <a:gd name="T12" fmla="*/ 136290050 w 275"/>
                <a:gd name="T13" fmla="*/ 76833620 h 529"/>
                <a:gd name="T14" fmla="*/ 154875057 w 275"/>
                <a:gd name="T15" fmla="*/ 124854528 h 529"/>
                <a:gd name="T16" fmla="*/ 148117214 w 275"/>
                <a:gd name="T17" fmla="*/ 155039667 h 529"/>
                <a:gd name="T18" fmla="*/ 110383609 w 275"/>
                <a:gd name="T19" fmla="*/ 152981439 h 529"/>
                <a:gd name="T20" fmla="*/ 96867172 w 275"/>
                <a:gd name="T21" fmla="*/ 167388209 h 529"/>
                <a:gd name="T22" fmla="*/ 104188606 w 275"/>
                <a:gd name="T23" fmla="*/ 218153146 h 529"/>
                <a:gd name="T24" fmla="*/ 53502156 w 275"/>
                <a:gd name="T25" fmla="*/ 174247865 h 529"/>
                <a:gd name="T26" fmla="*/ 32101444 w 275"/>
                <a:gd name="T27" fmla="*/ 252453913 h 529"/>
                <a:gd name="T28" fmla="*/ 56317861 w 275"/>
                <a:gd name="T29" fmla="*/ 323799476 h 529"/>
                <a:gd name="T30" fmla="*/ 90672170 w 275"/>
                <a:gd name="T31" fmla="*/ 349868159 h 529"/>
                <a:gd name="T32" fmla="*/ 72650754 w 275"/>
                <a:gd name="T33" fmla="*/ 362902500 h 529"/>
                <a:gd name="T34" fmla="*/ 68145025 w 275"/>
                <a:gd name="T35" fmla="*/ 342321874 h 529"/>
                <a:gd name="T36" fmla="*/ 53502156 w 275"/>
                <a:gd name="T37" fmla="*/ 342321874 h 529"/>
                <a:gd name="T38" fmla="*/ 14642869 w 275"/>
                <a:gd name="T39" fmla="*/ 301847250 h 529"/>
                <a:gd name="T40" fmla="*/ 21400712 w 275"/>
                <a:gd name="T41" fmla="*/ 255883741 h 529"/>
                <a:gd name="T42" fmla="*/ 41112151 w 275"/>
                <a:gd name="T43" fmla="*/ 212665089 h 529"/>
                <a:gd name="T44" fmla="*/ 13516437 w 275"/>
                <a:gd name="T45" fmla="*/ 142691126 h 529"/>
                <a:gd name="T46" fmla="*/ 22527145 w 275"/>
                <a:gd name="T47" fmla="*/ 111134387 h 529"/>
                <a:gd name="T48" fmla="*/ 0 w 275"/>
                <a:gd name="T49" fmla="*/ 57625422 h 5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5"/>
                <a:gd name="T76" fmla="*/ 0 h 529"/>
                <a:gd name="T77" fmla="*/ 275 w 275"/>
                <a:gd name="T78" fmla="*/ 529 h 5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5" h="529">
                  <a:moveTo>
                    <a:pt x="0" y="84"/>
                  </a:moveTo>
                  <a:lnTo>
                    <a:pt x="19" y="43"/>
                  </a:lnTo>
                  <a:lnTo>
                    <a:pt x="93" y="0"/>
                  </a:lnTo>
                  <a:lnTo>
                    <a:pt x="126" y="41"/>
                  </a:lnTo>
                  <a:lnTo>
                    <a:pt x="116" y="112"/>
                  </a:lnTo>
                  <a:lnTo>
                    <a:pt x="204" y="80"/>
                  </a:lnTo>
                  <a:lnTo>
                    <a:pt x="242" y="112"/>
                  </a:lnTo>
                  <a:lnTo>
                    <a:pt x="275" y="182"/>
                  </a:lnTo>
                  <a:lnTo>
                    <a:pt x="263" y="226"/>
                  </a:lnTo>
                  <a:lnTo>
                    <a:pt x="196" y="223"/>
                  </a:lnTo>
                  <a:lnTo>
                    <a:pt x="172" y="244"/>
                  </a:lnTo>
                  <a:lnTo>
                    <a:pt x="185" y="318"/>
                  </a:lnTo>
                  <a:lnTo>
                    <a:pt x="95" y="254"/>
                  </a:lnTo>
                  <a:lnTo>
                    <a:pt x="57" y="368"/>
                  </a:lnTo>
                  <a:lnTo>
                    <a:pt x="100" y="472"/>
                  </a:lnTo>
                  <a:lnTo>
                    <a:pt x="161" y="510"/>
                  </a:lnTo>
                  <a:lnTo>
                    <a:pt x="129" y="529"/>
                  </a:lnTo>
                  <a:lnTo>
                    <a:pt x="121" y="499"/>
                  </a:lnTo>
                  <a:lnTo>
                    <a:pt x="95" y="499"/>
                  </a:lnTo>
                  <a:lnTo>
                    <a:pt x="26" y="440"/>
                  </a:lnTo>
                  <a:lnTo>
                    <a:pt x="38" y="373"/>
                  </a:lnTo>
                  <a:lnTo>
                    <a:pt x="73" y="310"/>
                  </a:lnTo>
                  <a:lnTo>
                    <a:pt x="24" y="208"/>
                  </a:lnTo>
                  <a:lnTo>
                    <a:pt x="40" y="162"/>
                  </a:lnTo>
                  <a:lnTo>
                    <a:pt x="0" y="84"/>
                  </a:lnTo>
                  <a:close/>
                </a:path>
              </a:pathLst>
            </a:custGeom>
            <a:grpFill/>
            <a:ln w="3175" cap="rnd">
              <a:solidFill>
                <a:schemeClr val="bg1"/>
              </a:solidFill>
              <a:round/>
              <a:headEnd/>
              <a:tailEnd/>
            </a:ln>
          </p:spPr>
          <p:txBody>
            <a:bodyPr/>
            <a:lstStyle/>
            <a:p>
              <a:endParaRPr lang="en-US" dirty="0"/>
            </a:p>
          </p:txBody>
        </p:sp>
        <p:sp>
          <p:nvSpPr>
            <p:cNvPr id="161" name="Freeform 156"/>
            <p:cNvSpPr>
              <a:spLocks noChangeAspect="1"/>
            </p:cNvSpPr>
            <p:nvPr/>
          </p:nvSpPr>
          <p:spPr bwMode="gray">
            <a:xfrm>
              <a:off x="3073396" y="4162419"/>
              <a:ext cx="25401" cy="19050"/>
            </a:xfrm>
            <a:custGeom>
              <a:avLst/>
              <a:gdLst>
                <a:gd name="T0" fmla="*/ 0 w 34"/>
                <a:gd name="T1" fmla="*/ 15120938 h 24"/>
                <a:gd name="T2" fmla="*/ 18417241 w 34"/>
                <a:gd name="T3" fmla="*/ 13231019 h 24"/>
                <a:gd name="T4" fmla="*/ 18975294 w 34"/>
                <a:gd name="T5" fmla="*/ 0 h 24"/>
                <a:gd name="T6" fmla="*/ 0 w 34"/>
                <a:gd name="T7" fmla="*/ 15120938 h 24"/>
                <a:gd name="T8" fmla="*/ 0 60000 65536"/>
                <a:gd name="T9" fmla="*/ 0 60000 65536"/>
                <a:gd name="T10" fmla="*/ 0 60000 65536"/>
                <a:gd name="T11" fmla="*/ 0 60000 65536"/>
                <a:gd name="T12" fmla="*/ 0 w 34"/>
                <a:gd name="T13" fmla="*/ 0 h 24"/>
                <a:gd name="T14" fmla="*/ 34 w 34"/>
                <a:gd name="T15" fmla="*/ 24 h 24"/>
              </a:gdLst>
              <a:ahLst/>
              <a:cxnLst>
                <a:cxn ang="T8">
                  <a:pos x="T0" y="T1"/>
                </a:cxn>
                <a:cxn ang="T9">
                  <a:pos x="T2" y="T3"/>
                </a:cxn>
                <a:cxn ang="T10">
                  <a:pos x="T4" y="T5"/>
                </a:cxn>
                <a:cxn ang="T11">
                  <a:pos x="T6" y="T7"/>
                </a:cxn>
              </a:cxnLst>
              <a:rect l="T12" t="T13" r="T14" b="T15"/>
              <a:pathLst>
                <a:path w="34" h="24">
                  <a:moveTo>
                    <a:pt x="0" y="24"/>
                  </a:moveTo>
                  <a:lnTo>
                    <a:pt x="33" y="21"/>
                  </a:lnTo>
                  <a:lnTo>
                    <a:pt x="34" y="0"/>
                  </a:lnTo>
                  <a:lnTo>
                    <a:pt x="0" y="24"/>
                  </a:lnTo>
                  <a:close/>
                </a:path>
              </a:pathLst>
            </a:custGeom>
            <a:grpFill/>
            <a:ln w="3175" cap="rnd">
              <a:solidFill>
                <a:schemeClr val="bg1"/>
              </a:solidFill>
              <a:round/>
              <a:headEnd/>
              <a:tailEnd/>
            </a:ln>
          </p:spPr>
          <p:txBody>
            <a:bodyPr/>
            <a:lstStyle/>
            <a:p>
              <a:endParaRPr lang="en-US" dirty="0"/>
            </a:p>
          </p:txBody>
        </p:sp>
        <p:sp>
          <p:nvSpPr>
            <p:cNvPr id="162" name="Freeform 157"/>
            <p:cNvSpPr>
              <a:spLocks noChangeAspect="1"/>
            </p:cNvSpPr>
            <p:nvPr/>
          </p:nvSpPr>
          <p:spPr bwMode="gray">
            <a:xfrm>
              <a:off x="5787002" y="3706809"/>
              <a:ext cx="134936" cy="101600"/>
            </a:xfrm>
            <a:custGeom>
              <a:avLst/>
              <a:gdLst>
                <a:gd name="T0" fmla="*/ 0 w 181"/>
                <a:gd name="T1" fmla="*/ 37595277 h 124"/>
                <a:gd name="T2" fmla="*/ 5557764 w 181"/>
                <a:gd name="T3" fmla="*/ 36252355 h 124"/>
                <a:gd name="T4" fmla="*/ 13894783 w 181"/>
                <a:gd name="T5" fmla="*/ 49008071 h 124"/>
                <a:gd name="T6" fmla="*/ 56689941 w 181"/>
                <a:gd name="T7" fmla="*/ 48337019 h 124"/>
                <a:gd name="T8" fmla="*/ 95594291 w 181"/>
                <a:gd name="T9" fmla="*/ 0 h 124"/>
                <a:gd name="T10" fmla="*/ 100596652 w 181"/>
                <a:gd name="T11" fmla="*/ 29539381 h 124"/>
                <a:gd name="T12" fmla="*/ 89481123 w 181"/>
                <a:gd name="T13" fmla="*/ 30210432 h 124"/>
                <a:gd name="T14" fmla="*/ 95594291 w 181"/>
                <a:gd name="T15" fmla="*/ 48337019 h 124"/>
                <a:gd name="T16" fmla="*/ 79477147 w 181"/>
                <a:gd name="T17" fmla="*/ 83246452 h 124"/>
                <a:gd name="T18" fmla="*/ 18340995 w 181"/>
                <a:gd name="T19" fmla="*/ 74518684 h 124"/>
                <a:gd name="T20" fmla="*/ 0 w 181"/>
                <a:gd name="T21" fmla="*/ 37595277 h 1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1"/>
                <a:gd name="T34" fmla="*/ 0 h 124"/>
                <a:gd name="T35" fmla="*/ 181 w 181"/>
                <a:gd name="T36" fmla="*/ 124 h 1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1" h="124">
                  <a:moveTo>
                    <a:pt x="0" y="56"/>
                  </a:moveTo>
                  <a:lnTo>
                    <a:pt x="10" y="54"/>
                  </a:lnTo>
                  <a:lnTo>
                    <a:pt x="25" y="73"/>
                  </a:lnTo>
                  <a:lnTo>
                    <a:pt x="102" y="72"/>
                  </a:lnTo>
                  <a:lnTo>
                    <a:pt x="172" y="0"/>
                  </a:lnTo>
                  <a:lnTo>
                    <a:pt x="181" y="44"/>
                  </a:lnTo>
                  <a:lnTo>
                    <a:pt x="161" y="45"/>
                  </a:lnTo>
                  <a:lnTo>
                    <a:pt x="172" y="72"/>
                  </a:lnTo>
                  <a:lnTo>
                    <a:pt x="143" y="124"/>
                  </a:lnTo>
                  <a:lnTo>
                    <a:pt x="33" y="111"/>
                  </a:lnTo>
                  <a:lnTo>
                    <a:pt x="0" y="56"/>
                  </a:lnTo>
                  <a:close/>
                </a:path>
              </a:pathLst>
            </a:custGeom>
            <a:grpFill/>
            <a:ln w="3175" cap="rnd">
              <a:solidFill>
                <a:schemeClr val="bg1"/>
              </a:solidFill>
              <a:round/>
              <a:headEnd/>
              <a:tailEnd/>
            </a:ln>
          </p:spPr>
          <p:txBody>
            <a:bodyPr/>
            <a:lstStyle/>
            <a:p>
              <a:endParaRPr lang="en-US" dirty="0"/>
            </a:p>
          </p:txBody>
        </p:sp>
        <p:sp>
          <p:nvSpPr>
            <p:cNvPr id="163" name="Freeform 158"/>
            <p:cNvSpPr>
              <a:spLocks noChangeAspect="1"/>
            </p:cNvSpPr>
            <p:nvPr/>
          </p:nvSpPr>
          <p:spPr bwMode="gray">
            <a:xfrm>
              <a:off x="4655114" y="3360733"/>
              <a:ext cx="104774" cy="215899"/>
            </a:xfrm>
            <a:custGeom>
              <a:avLst/>
              <a:gdLst>
                <a:gd name="T0" fmla="*/ 0 w 137"/>
                <a:gd name="T1" fmla="*/ 83480506 h 261"/>
                <a:gd name="T2" fmla="*/ 17546371 w 137"/>
                <a:gd name="T3" fmla="*/ 67058044 h 261"/>
                <a:gd name="T4" fmla="*/ 26319939 w 137"/>
                <a:gd name="T5" fmla="*/ 2053118 h 261"/>
                <a:gd name="T6" fmla="*/ 74865944 w 137"/>
                <a:gd name="T7" fmla="*/ 0 h 261"/>
                <a:gd name="T8" fmla="*/ 62583561 w 137"/>
                <a:gd name="T9" fmla="*/ 21896065 h 261"/>
                <a:gd name="T10" fmla="*/ 77205409 w 137"/>
                <a:gd name="T11" fmla="*/ 49267387 h 261"/>
                <a:gd name="T12" fmla="*/ 48546005 w 137"/>
                <a:gd name="T13" fmla="*/ 83480506 h 261"/>
                <a:gd name="T14" fmla="*/ 80129932 w 137"/>
                <a:gd name="T15" fmla="*/ 104692474 h 261"/>
                <a:gd name="T16" fmla="*/ 39772437 w 137"/>
                <a:gd name="T17" fmla="*/ 178593142 h 261"/>
                <a:gd name="T18" fmla="*/ 33923392 w 137"/>
                <a:gd name="T19" fmla="*/ 131378872 h 261"/>
                <a:gd name="T20" fmla="*/ 0 w 137"/>
                <a:gd name="T21" fmla="*/ 83480506 h 2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7"/>
                <a:gd name="T34" fmla="*/ 0 h 261"/>
                <a:gd name="T35" fmla="*/ 137 w 137"/>
                <a:gd name="T36" fmla="*/ 261 h 2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7" h="261">
                  <a:moveTo>
                    <a:pt x="0" y="122"/>
                  </a:moveTo>
                  <a:lnTo>
                    <a:pt x="30" y="98"/>
                  </a:lnTo>
                  <a:lnTo>
                    <a:pt x="45" y="3"/>
                  </a:lnTo>
                  <a:lnTo>
                    <a:pt x="128" y="0"/>
                  </a:lnTo>
                  <a:lnTo>
                    <a:pt x="107" y="32"/>
                  </a:lnTo>
                  <a:lnTo>
                    <a:pt x="132" y="72"/>
                  </a:lnTo>
                  <a:lnTo>
                    <a:pt x="83" y="122"/>
                  </a:lnTo>
                  <a:lnTo>
                    <a:pt x="137" y="153"/>
                  </a:lnTo>
                  <a:lnTo>
                    <a:pt x="68" y="261"/>
                  </a:lnTo>
                  <a:lnTo>
                    <a:pt x="58" y="192"/>
                  </a:lnTo>
                  <a:lnTo>
                    <a:pt x="0" y="122"/>
                  </a:lnTo>
                  <a:close/>
                </a:path>
              </a:pathLst>
            </a:custGeom>
            <a:grpFill/>
            <a:ln w="3175" cap="rnd">
              <a:solidFill>
                <a:schemeClr val="bg1"/>
              </a:solidFill>
              <a:round/>
              <a:headEnd/>
              <a:tailEnd/>
            </a:ln>
          </p:spPr>
          <p:txBody>
            <a:bodyPr/>
            <a:lstStyle/>
            <a:p>
              <a:endParaRPr lang="en-US" dirty="0"/>
            </a:p>
          </p:txBody>
        </p:sp>
        <p:sp>
          <p:nvSpPr>
            <p:cNvPr id="164" name="Freeform 159"/>
            <p:cNvSpPr>
              <a:spLocks noChangeAspect="1"/>
            </p:cNvSpPr>
            <p:nvPr/>
          </p:nvSpPr>
          <p:spPr bwMode="gray">
            <a:xfrm>
              <a:off x="5144064" y="3197222"/>
              <a:ext cx="69851" cy="61914"/>
            </a:xfrm>
            <a:custGeom>
              <a:avLst/>
              <a:gdLst>
                <a:gd name="T0" fmla="*/ 0 w 97"/>
                <a:gd name="T1" fmla="*/ 35246308 h 73"/>
                <a:gd name="T2" fmla="*/ 5703937 w 97"/>
                <a:gd name="T3" fmla="*/ 2876834 h 73"/>
                <a:gd name="T4" fmla="*/ 34224340 w 97"/>
                <a:gd name="T5" fmla="*/ 0 h 73"/>
                <a:gd name="T6" fmla="*/ 50299201 w 97"/>
                <a:gd name="T7" fmla="*/ 26614957 h 73"/>
                <a:gd name="T8" fmla="*/ 27482735 w 97"/>
                <a:gd name="T9" fmla="*/ 27334165 h 73"/>
                <a:gd name="T10" fmla="*/ 2073897 w 97"/>
                <a:gd name="T11" fmla="*/ 52509857 h 73"/>
                <a:gd name="T12" fmla="*/ 13482490 w 97"/>
                <a:gd name="T13" fmla="*/ 36684725 h 73"/>
                <a:gd name="T14" fmla="*/ 0 w 97"/>
                <a:gd name="T15" fmla="*/ 35246308 h 7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73"/>
                <a:gd name="T26" fmla="*/ 97 w 9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73">
                  <a:moveTo>
                    <a:pt x="0" y="49"/>
                  </a:moveTo>
                  <a:lnTo>
                    <a:pt x="11" y="4"/>
                  </a:lnTo>
                  <a:lnTo>
                    <a:pt x="66" y="0"/>
                  </a:lnTo>
                  <a:lnTo>
                    <a:pt x="97" y="37"/>
                  </a:lnTo>
                  <a:lnTo>
                    <a:pt x="53" y="38"/>
                  </a:lnTo>
                  <a:lnTo>
                    <a:pt x="4" y="73"/>
                  </a:lnTo>
                  <a:lnTo>
                    <a:pt x="26" y="51"/>
                  </a:lnTo>
                  <a:lnTo>
                    <a:pt x="0" y="49"/>
                  </a:lnTo>
                  <a:close/>
                </a:path>
              </a:pathLst>
            </a:custGeom>
            <a:grpFill/>
            <a:ln w="3175" cap="rnd">
              <a:solidFill>
                <a:schemeClr val="bg1"/>
              </a:solidFill>
              <a:round/>
              <a:headEnd/>
              <a:tailEnd/>
            </a:ln>
          </p:spPr>
          <p:txBody>
            <a:bodyPr/>
            <a:lstStyle/>
            <a:p>
              <a:endParaRPr lang="en-US" dirty="0"/>
            </a:p>
          </p:txBody>
        </p:sp>
        <p:sp>
          <p:nvSpPr>
            <p:cNvPr id="165" name="Freeform 160"/>
            <p:cNvSpPr>
              <a:spLocks noChangeAspect="1"/>
            </p:cNvSpPr>
            <p:nvPr/>
          </p:nvSpPr>
          <p:spPr bwMode="gray">
            <a:xfrm>
              <a:off x="5150414" y="3192458"/>
              <a:ext cx="476251" cy="201612"/>
            </a:xfrm>
            <a:custGeom>
              <a:avLst/>
              <a:gdLst>
                <a:gd name="T0" fmla="*/ 0 w 638"/>
                <a:gd name="T1" fmla="*/ 55298825 h 247"/>
                <a:gd name="T2" fmla="*/ 15045170 w 638"/>
                <a:gd name="T3" fmla="*/ 98605409 h 247"/>
                <a:gd name="T4" fmla="*/ 556869 w 638"/>
                <a:gd name="T5" fmla="*/ 102602551 h 247"/>
                <a:gd name="T6" fmla="*/ 15045170 w 638"/>
                <a:gd name="T7" fmla="*/ 109931596 h 247"/>
                <a:gd name="T8" fmla="*/ 20617594 w 638"/>
                <a:gd name="T9" fmla="*/ 135915873 h 247"/>
                <a:gd name="T10" fmla="*/ 40677572 w 638"/>
                <a:gd name="T11" fmla="*/ 133250840 h 247"/>
                <a:gd name="T12" fmla="*/ 20617594 w 638"/>
                <a:gd name="T13" fmla="*/ 144577026 h 247"/>
                <a:gd name="T14" fmla="*/ 43463411 w 638"/>
                <a:gd name="T15" fmla="*/ 139913014 h 247"/>
                <a:gd name="T16" fmla="*/ 67981328 w 638"/>
                <a:gd name="T17" fmla="*/ 157235321 h 247"/>
                <a:gd name="T18" fmla="*/ 90827145 w 638"/>
                <a:gd name="T19" fmla="*/ 139246960 h 247"/>
                <a:gd name="T20" fmla="*/ 125932294 w 638"/>
                <a:gd name="T21" fmla="*/ 162565388 h 247"/>
                <a:gd name="T22" fmla="*/ 187226714 w 638"/>
                <a:gd name="T23" fmla="*/ 139246960 h 247"/>
                <a:gd name="T24" fmla="*/ 185555361 w 638"/>
                <a:gd name="T25" fmla="*/ 164564367 h 247"/>
                <a:gd name="T26" fmla="*/ 197813946 w 638"/>
                <a:gd name="T27" fmla="*/ 139246960 h 247"/>
                <a:gd name="T28" fmla="*/ 312602139 w 638"/>
                <a:gd name="T29" fmla="*/ 132583969 h 247"/>
                <a:gd name="T30" fmla="*/ 355507935 w 638"/>
                <a:gd name="T31" fmla="*/ 129918936 h 247"/>
                <a:gd name="T32" fmla="*/ 343249350 w 638"/>
                <a:gd name="T33" fmla="*/ 71955078 h 247"/>
                <a:gd name="T34" fmla="*/ 353278966 w 638"/>
                <a:gd name="T35" fmla="*/ 59962837 h 247"/>
                <a:gd name="T36" fmla="*/ 315944847 w 638"/>
                <a:gd name="T37" fmla="*/ 11326187 h 247"/>
                <a:gd name="T38" fmla="*/ 292542161 w 638"/>
                <a:gd name="T39" fmla="*/ 11326187 h 247"/>
                <a:gd name="T40" fmla="*/ 227346671 w 638"/>
                <a:gd name="T41" fmla="*/ 31313527 h 247"/>
                <a:gd name="T42" fmla="*/ 171067059 w 638"/>
                <a:gd name="T43" fmla="*/ 0 h 247"/>
                <a:gd name="T44" fmla="*/ 136519526 w 638"/>
                <a:gd name="T45" fmla="*/ 666054 h 247"/>
                <a:gd name="T46" fmla="*/ 91384761 w 638"/>
                <a:gd name="T47" fmla="*/ 29981419 h 247"/>
                <a:gd name="T48" fmla="*/ 55721996 w 638"/>
                <a:gd name="T49" fmla="*/ 21986319 h 247"/>
                <a:gd name="T50" fmla="*/ 66866844 w 638"/>
                <a:gd name="T51" fmla="*/ 37310464 h 247"/>
                <a:gd name="T52" fmla="*/ 0 w 638"/>
                <a:gd name="T53" fmla="*/ 55298825 h 2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8"/>
                <a:gd name="T82" fmla="*/ 0 h 247"/>
                <a:gd name="T83" fmla="*/ 638 w 638"/>
                <a:gd name="T84" fmla="*/ 247 h 2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8" h="247">
                  <a:moveTo>
                    <a:pt x="0" y="83"/>
                  </a:moveTo>
                  <a:lnTo>
                    <a:pt x="27" y="148"/>
                  </a:lnTo>
                  <a:lnTo>
                    <a:pt x="1" y="154"/>
                  </a:lnTo>
                  <a:lnTo>
                    <a:pt x="27" y="165"/>
                  </a:lnTo>
                  <a:lnTo>
                    <a:pt x="37" y="204"/>
                  </a:lnTo>
                  <a:lnTo>
                    <a:pt x="73" y="200"/>
                  </a:lnTo>
                  <a:lnTo>
                    <a:pt x="37" y="217"/>
                  </a:lnTo>
                  <a:lnTo>
                    <a:pt x="78" y="210"/>
                  </a:lnTo>
                  <a:lnTo>
                    <a:pt x="122" y="236"/>
                  </a:lnTo>
                  <a:lnTo>
                    <a:pt x="163" y="209"/>
                  </a:lnTo>
                  <a:lnTo>
                    <a:pt x="226" y="244"/>
                  </a:lnTo>
                  <a:lnTo>
                    <a:pt x="336" y="209"/>
                  </a:lnTo>
                  <a:lnTo>
                    <a:pt x="333" y="247"/>
                  </a:lnTo>
                  <a:lnTo>
                    <a:pt x="355" y="209"/>
                  </a:lnTo>
                  <a:lnTo>
                    <a:pt x="561" y="199"/>
                  </a:lnTo>
                  <a:lnTo>
                    <a:pt x="638" y="195"/>
                  </a:lnTo>
                  <a:lnTo>
                    <a:pt x="616" y="108"/>
                  </a:lnTo>
                  <a:lnTo>
                    <a:pt x="634" y="90"/>
                  </a:lnTo>
                  <a:lnTo>
                    <a:pt x="567" y="17"/>
                  </a:lnTo>
                  <a:lnTo>
                    <a:pt x="525" y="17"/>
                  </a:lnTo>
                  <a:lnTo>
                    <a:pt x="408" y="47"/>
                  </a:lnTo>
                  <a:lnTo>
                    <a:pt x="307" y="0"/>
                  </a:lnTo>
                  <a:lnTo>
                    <a:pt x="245" y="1"/>
                  </a:lnTo>
                  <a:lnTo>
                    <a:pt x="164" y="45"/>
                  </a:lnTo>
                  <a:lnTo>
                    <a:pt x="100" y="33"/>
                  </a:lnTo>
                  <a:lnTo>
                    <a:pt x="120" y="56"/>
                  </a:lnTo>
                  <a:lnTo>
                    <a:pt x="0" y="83"/>
                  </a:lnTo>
                  <a:close/>
                </a:path>
              </a:pathLst>
            </a:custGeom>
            <a:grpFill/>
            <a:ln w="3175" cap="rnd">
              <a:solidFill>
                <a:schemeClr val="bg1"/>
              </a:solidFill>
              <a:round/>
              <a:headEnd/>
              <a:tailEnd/>
            </a:ln>
          </p:spPr>
          <p:txBody>
            <a:bodyPr/>
            <a:lstStyle/>
            <a:p>
              <a:endParaRPr lang="en-US" dirty="0"/>
            </a:p>
          </p:txBody>
        </p:sp>
        <p:sp>
          <p:nvSpPr>
            <p:cNvPr id="166" name="Freeform 161"/>
            <p:cNvSpPr>
              <a:spLocks noChangeAspect="1"/>
            </p:cNvSpPr>
            <p:nvPr/>
          </p:nvSpPr>
          <p:spPr bwMode="gray">
            <a:xfrm>
              <a:off x="4205853" y="2713034"/>
              <a:ext cx="101599" cy="136526"/>
            </a:xfrm>
            <a:custGeom>
              <a:avLst/>
              <a:gdLst>
                <a:gd name="T0" fmla="*/ 0 w 141"/>
                <a:gd name="T1" fmla="*/ 93794330 h 165"/>
                <a:gd name="T2" fmla="*/ 9345759 w 141"/>
                <a:gd name="T3" fmla="*/ 104063492 h 165"/>
                <a:gd name="T4" fmla="*/ 2076675 w 141"/>
                <a:gd name="T5" fmla="*/ 112964095 h 165"/>
                <a:gd name="T6" fmla="*/ 68017237 w 141"/>
                <a:gd name="T7" fmla="*/ 95847997 h 165"/>
                <a:gd name="T8" fmla="*/ 73209645 w 141"/>
                <a:gd name="T9" fmla="*/ 36285035 h 165"/>
                <a:gd name="T10" fmla="*/ 63863887 w 141"/>
                <a:gd name="T11" fmla="*/ 22592819 h 165"/>
                <a:gd name="T12" fmla="*/ 45171648 w 141"/>
                <a:gd name="T13" fmla="*/ 29438927 h 165"/>
                <a:gd name="T14" fmla="*/ 37902565 w 141"/>
                <a:gd name="T15" fmla="*/ 21223432 h 165"/>
                <a:gd name="T16" fmla="*/ 46209986 w 141"/>
                <a:gd name="T17" fmla="*/ 6846108 h 165"/>
                <a:gd name="T18" fmla="*/ 37902565 w 141"/>
                <a:gd name="T19" fmla="*/ 0 h 165"/>
                <a:gd name="T20" fmla="*/ 29595143 w 141"/>
                <a:gd name="T21" fmla="*/ 28754647 h 165"/>
                <a:gd name="T22" fmla="*/ 2076675 w 141"/>
                <a:gd name="T23" fmla="*/ 36285035 h 165"/>
                <a:gd name="T24" fmla="*/ 10903626 w 141"/>
                <a:gd name="T25" fmla="*/ 43816251 h 165"/>
                <a:gd name="T26" fmla="*/ 5711217 w 141"/>
                <a:gd name="T27" fmla="*/ 58877854 h 165"/>
                <a:gd name="T28" fmla="*/ 23365118 w 141"/>
                <a:gd name="T29" fmla="*/ 62986016 h 165"/>
                <a:gd name="T30" fmla="*/ 6749555 w 141"/>
                <a:gd name="T31" fmla="*/ 84894555 h 165"/>
                <a:gd name="T32" fmla="*/ 26480130 w 141"/>
                <a:gd name="T33" fmla="*/ 80102113 h 165"/>
                <a:gd name="T34" fmla="*/ 0 w 141"/>
                <a:gd name="T35" fmla="*/ 93794330 h 1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1"/>
                <a:gd name="T55" fmla="*/ 0 h 165"/>
                <a:gd name="T56" fmla="*/ 141 w 141"/>
                <a:gd name="T57" fmla="*/ 165 h 1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1" h="165">
                  <a:moveTo>
                    <a:pt x="0" y="137"/>
                  </a:moveTo>
                  <a:lnTo>
                    <a:pt x="18" y="152"/>
                  </a:lnTo>
                  <a:lnTo>
                    <a:pt x="4" y="165"/>
                  </a:lnTo>
                  <a:lnTo>
                    <a:pt x="131" y="140"/>
                  </a:lnTo>
                  <a:lnTo>
                    <a:pt x="141" y="53"/>
                  </a:lnTo>
                  <a:lnTo>
                    <a:pt x="123" y="33"/>
                  </a:lnTo>
                  <a:lnTo>
                    <a:pt x="87" y="43"/>
                  </a:lnTo>
                  <a:lnTo>
                    <a:pt x="73" y="31"/>
                  </a:lnTo>
                  <a:lnTo>
                    <a:pt x="89" y="10"/>
                  </a:lnTo>
                  <a:lnTo>
                    <a:pt x="73" y="0"/>
                  </a:lnTo>
                  <a:lnTo>
                    <a:pt x="57" y="42"/>
                  </a:lnTo>
                  <a:lnTo>
                    <a:pt x="4" y="53"/>
                  </a:lnTo>
                  <a:lnTo>
                    <a:pt x="21" y="64"/>
                  </a:lnTo>
                  <a:lnTo>
                    <a:pt x="11" y="86"/>
                  </a:lnTo>
                  <a:lnTo>
                    <a:pt x="45" y="92"/>
                  </a:lnTo>
                  <a:lnTo>
                    <a:pt x="13" y="124"/>
                  </a:lnTo>
                  <a:lnTo>
                    <a:pt x="51" y="117"/>
                  </a:lnTo>
                  <a:lnTo>
                    <a:pt x="0" y="137"/>
                  </a:lnTo>
                  <a:close/>
                </a:path>
              </a:pathLst>
            </a:custGeom>
            <a:grpFill/>
            <a:ln w="3175" cap="rnd">
              <a:solidFill>
                <a:schemeClr val="bg1"/>
              </a:solidFill>
              <a:round/>
              <a:headEnd/>
              <a:tailEnd/>
            </a:ln>
          </p:spPr>
          <p:txBody>
            <a:bodyPr/>
            <a:lstStyle/>
            <a:p>
              <a:endParaRPr lang="en-US" dirty="0"/>
            </a:p>
          </p:txBody>
        </p:sp>
        <p:sp>
          <p:nvSpPr>
            <p:cNvPr id="167" name="Freeform 162"/>
            <p:cNvSpPr>
              <a:spLocks noChangeAspect="1"/>
            </p:cNvSpPr>
            <p:nvPr/>
          </p:nvSpPr>
          <p:spPr bwMode="gray">
            <a:xfrm>
              <a:off x="4256653" y="2700336"/>
              <a:ext cx="69851" cy="57151"/>
            </a:xfrm>
            <a:custGeom>
              <a:avLst/>
              <a:gdLst>
                <a:gd name="T0" fmla="*/ 0 w 90"/>
                <a:gd name="T1" fmla="*/ 33490793 h 64"/>
                <a:gd name="T2" fmla="*/ 8433223 w 90"/>
                <a:gd name="T3" fmla="*/ 43058953 h 64"/>
                <a:gd name="T4" fmla="*/ 30117768 w 90"/>
                <a:gd name="T5" fmla="*/ 35085635 h 64"/>
                <a:gd name="T6" fmla="*/ 40960040 w 90"/>
                <a:gd name="T7" fmla="*/ 51033164 h 64"/>
                <a:gd name="T8" fmla="*/ 54211361 w 90"/>
                <a:gd name="T9" fmla="*/ 33490793 h 64"/>
                <a:gd name="T10" fmla="*/ 41562302 w 90"/>
                <a:gd name="T11" fmla="*/ 7974211 h 64"/>
                <a:gd name="T12" fmla="*/ 15661146 w 90"/>
                <a:gd name="T13" fmla="*/ 0 h 64"/>
                <a:gd name="T14" fmla="*/ 9637748 w 90"/>
                <a:gd name="T15" fmla="*/ 16744950 h 64"/>
                <a:gd name="T16" fmla="*/ 0 w 90"/>
                <a:gd name="T17" fmla="*/ 33490793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64"/>
                <a:gd name="T29" fmla="*/ 90 w 90"/>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64">
                  <a:moveTo>
                    <a:pt x="0" y="42"/>
                  </a:moveTo>
                  <a:lnTo>
                    <a:pt x="14" y="54"/>
                  </a:lnTo>
                  <a:lnTo>
                    <a:pt x="50" y="44"/>
                  </a:lnTo>
                  <a:lnTo>
                    <a:pt x="68" y="64"/>
                  </a:lnTo>
                  <a:lnTo>
                    <a:pt x="90" y="42"/>
                  </a:lnTo>
                  <a:lnTo>
                    <a:pt x="69" y="10"/>
                  </a:lnTo>
                  <a:lnTo>
                    <a:pt x="26" y="0"/>
                  </a:lnTo>
                  <a:lnTo>
                    <a:pt x="16" y="21"/>
                  </a:lnTo>
                  <a:lnTo>
                    <a:pt x="0" y="42"/>
                  </a:lnTo>
                  <a:close/>
                </a:path>
              </a:pathLst>
            </a:custGeom>
            <a:grpFill/>
            <a:ln w="3175" cap="rnd">
              <a:solidFill>
                <a:schemeClr val="bg1"/>
              </a:solidFill>
              <a:round/>
              <a:headEnd/>
              <a:tailEnd/>
            </a:ln>
          </p:spPr>
          <p:txBody>
            <a:bodyPr/>
            <a:lstStyle/>
            <a:p>
              <a:endParaRPr lang="en-US" dirty="0"/>
            </a:p>
          </p:txBody>
        </p:sp>
        <p:sp>
          <p:nvSpPr>
            <p:cNvPr id="168" name="Freeform 163"/>
            <p:cNvSpPr>
              <a:spLocks noChangeAspect="1"/>
            </p:cNvSpPr>
            <p:nvPr/>
          </p:nvSpPr>
          <p:spPr bwMode="gray">
            <a:xfrm>
              <a:off x="4293164" y="2608259"/>
              <a:ext cx="15874" cy="15876"/>
            </a:xfrm>
            <a:custGeom>
              <a:avLst/>
              <a:gdLst>
                <a:gd name="T0" fmla="*/ 0 w 22"/>
                <a:gd name="T1" fmla="*/ 9450388 h 20"/>
                <a:gd name="T2" fmla="*/ 5727989 w 22"/>
                <a:gd name="T3" fmla="*/ 0 h 20"/>
                <a:gd name="T4" fmla="*/ 11455256 w 22"/>
                <a:gd name="T5" fmla="*/ 12600781 h 20"/>
                <a:gd name="T6" fmla="*/ 0 w 22"/>
                <a:gd name="T7" fmla="*/ 9450388 h 20"/>
                <a:gd name="T8" fmla="*/ 0 60000 65536"/>
                <a:gd name="T9" fmla="*/ 0 60000 65536"/>
                <a:gd name="T10" fmla="*/ 0 60000 65536"/>
                <a:gd name="T11" fmla="*/ 0 60000 65536"/>
                <a:gd name="T12" fmla="*/ 0 w 22"/>
                <a:gd name="T13" fmla="*/ 0 h 20"/>
                <a:gd name="T14" fmla="*/ 22 w 22"/>
                <a:gd name="T15" fmla="*/ 20 h 20"/>
              </a:gdLst>
              <a:ahLst/>
              <a:cxnLst>
                <a:cxn ang="T8">
                  <a:pos x="T0" y="T1"/>
                </a:cxn>
                <a:cxn ang="T9">
                  <a:pos x="T2" y="T3"/>
                </a:cxn>
                <a:cxn ang="T10">
                  <a:pos x="T4" y="T5"/>
                </a:cxn>
                <a:cxn ang="T11">
                  <a:pos x="T6" y="T7"/>
                </a:cxn>
              </a:cxnLst>
              <a:rect l="T12" t="T13" r="T14" b="T15"/>
              <a:pathLst>
                <a:path w="22" h="20">
                  <a:moveTo>
                    <a:pt x="0" y="15"/>
                  </a:moveTo>
                  <a:lnTo>
                    <a:pt x="11" y="0"/>
                  </a:lnTo>
                  <a:lnTo>
                    <a:pt x="22" y="20"/>
                  </a:lnTo>
                  <a:lnTo>
                    <a:pt x="0" y="15"/>
                  </a:lnTo>
                  <a:close/>
                </a:path>
              </a:pathLst>
            </a:custGeom>
            <a:grpFill/>
            <a:ln w="3175" cap="rnd">
              <a:solidFill>
                <a:schemeClr val="bg1"/>
              </a:solidFill>
              <a:round/>
              <a:headEnd/>
              <a:tailEnd/>
            </a:ln>
          </p:spPr>
          <p:txBody>
            <a:bodyPr/>
            <a:lstStyle/>
            <a:p>
              <a:endParaRPr lang="en-US" dirty="0"/>
            </a:p>
          </p:txBody>
        </p:sp>
        <p:sp>
          <p:nvSpPr>
            <p:cNvPr id="169" name="Freeform 164"/>
            <p:cNvSpPr>
              <a:spLocks noChangeAspect="1"/>
            </p:cNvSpPr>
            <p:nvPr/>
          </p:nvSpPr>
          <p:spPr bwMode="gray">
            <a:xfrm>
              <a:off x="4309041" y="2568573"/>
              <a:ext cx="201612" cy="341312"/>
            </a:xfrm>
            <a:custGeom>
              <a:avLst/>
              <a:gdLst>
                <a:gd name="T0" fmla="*/ 0 w 268"/>
                <a:gd name="T1" fmla="*/ 66854788 h 409"/>
                <a:gd name="T2" fmla="*/ 5659457 w 268"/>
                <a:gd name="T3" fmla="*/ 28552627 h 409"/>
                <a:gd name="T4" fmla="*/ 22071357 w 268"/>
                <a:gd name="T5" fmla="*/ 0 h 409"/>
                <a:gd name="T6" fmla="*/ 57725262 w 268"/>
                <a:gd name="T7" fmla="*/ 0 h 409"/>
                <a:gd name="T8" fmla="*/ 36786097 w 268"/>
                <a:gd name="T9" fmla="*/ 34123789 h 409"/>
                <a:gd name="T10" fmla="*/ 83192445 w 268"/>
                <a:gd name="T11" fmla="*/ 41087743 h 409"/>
                <a:gd name="T12" fmla="*/ 54330190 w 268"/>
                <a:gd name="T13" fmla="*/ 87746649 h 409"/>
                <a:gd name="T14" fmla="*/ 88851902 w 268"/>
                <a:gd name="T15" fmla="*/ 104460137 h 409"/>
                <a:gd name="T16" fmla="*/ 121676455 w 268"/>
                <a:gd name="T17" fmla="*/ 162957347 h 409"/>
                <a:gd name="T18" fmla="*/ 112055452 w 268"/>
                <a:gd name="T19" fmla="*/ 166439741 h 409"/>
                <a:gd name="T20" fmla="*/ 126769440 w 268"/>
                <a:gd name="T21" fmla="*/ 181064460 h 409"/>
                <a:gd name="T22" fmla="*/ 118280630 w 268"/>
                <a:gd name="T23" fmla="*/ 194992367 h 409"/>
                <a:gd name="T24" fmla="*/ 151670902 w 268"/>
                <a:gd name="T25" fmla="*/ 198473927 h 409"/>
                <a:gd name="T26" fmla="*/ 131863177 w 268"/>
                <a:gd name="T27" fmla="*/ 236776088 h 409"/>
                <a:gd name="T28" fmla="*/ 145445725 w 268"/>
                <a:gd name="T29" fmla="*/ 247918414 h 409"/>
                <a:gd name="T30" fmla="*/ 8488810 w 268"/>
                <a:gd name="T31" fmla="*/ 284827785 h 409"/>
                <a:gd name="T32" fmla="*/ 69044177 w 268"/>
                <a:gd name="T33" fmla="*/ 231901738 h 409"/>
                <a:gd name="T34" fmla="*/ 51500085 w 268"/>
                <a:gd name="T35" fmla="*/ 240258482 h 409"/>
                <a:gd name="T36" fmla="*/ 16978372 w 268"/>
                <a:gd name="T37" fmla="*/ 224240972 h 409"/>
                <a:gd name="T38" fmla="*/ 42445555 w 268"/>
                <a:gd name="T39" fmla="*/ 204741902 h 409"/>
                <a:gd name="T40" fmla="*/ 26598623 w 268"/>
                <a:gd name="T41" fmla="*/ 194992367 h 409"/>
                <a:gd name="T42" fmla="*/ 61121087 w 268"/>
                <a:gd name="T43" fmla="*/ 174796485 h 409"/>
                <a:gd name="T44" fmla="*/ 65082632 w 268"/>
                <a:gd name="T45" fmla="*/ 148333461 h 409"/>
                <a:gd name="T46" fmla="*/ 46972820 w 268"/>
                <a:gd name="T47" fmla="*/ 140672695 h 409"/>
                <a:gd name="T48" fmla="*/ 57725262 w 268"/>
                <a:gd name="T49" fmla="*/ 125351998 h 409"/>
                <a:gd name="T50" fmla="*/ 21505637 w 268"/>
                <a:gd name="T51" fmla="*/ 133012764 h 409"/>
                <a:gd name="T52" fmla="*/ 22071357 w 268"/>
                <a:gd name="T53" fmla="*/ 91925021 h 409"/>
                <a:gd name="T54" fmla="*/ 5659457 w 268"/>
                <a:gd name="T55" fmla="*/ 110727278 h 409"/>
                <a:gd name="T56" fmla="*/ 15280460 w 268"/>
                <a:gd name="T57" fmla="*/ 68943557 h 409"/>
                <a:gd name="T58" fmla="*/ 0 w 268"/>
                <a:gd name="T59" fmla="*/ 66854788 h 40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8"/>
                <a:gd name="T91" fmla="*/ 0 h 409"/>
                <a:gd name="T92" fmla="*/ 268 w 268"/>
                <a:gd name="T93" fmla="*/ 409 h 40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8" h="409">
                  <a:moveTo>
                    <a:pt x="0" y="96"/>
                  </a:moveTo>
                  <a:lnTo>
                    <a:pt x="10" y="41"/>
                  </a:lnTo>
                  <a:lnTo>
                    <a:pt x="39" y="0"/>
                  </a:lnTo>
                  <a:lnTo>
                    <a:pt x="102" y="0"/>
                  </a:lnTo>
                  <a:lnTo>
                    <a:pt x="65" y="49"/>
                  </a:lnTo>
                  <a:lnTo>
                    <a:pt x="147" y="59"/>
                  </a:lnTo>
                  <a:lnTo>
                    <a:pt x="96" y="126"/>
                  </a:lnTo>
                  <a:lnTo>
                    <a:pt x="157" y="150"/>
                  </a:lnTo>
                  <a:lnTo>
                    <a:pt x="215" y="234"/>
                  </a:lnTo>
                  <a:lnTo>
                    <a:pt x="198" y="239"/>
                  </a:lnTo>
                  <a:lnTo>
                    <a:pt x="224" y="260"/>
                  </a:lnTo>
                  <a:lnTo>
                    <a:pt x="209" y="280"/>
                  </a:lnTo>
                  <a:lnTo>
                    <a:pt x="268" y="285"/>
                  </a:lnTo>
                  <a:lnTo>
                    <a:pt x="233" y="340"/>
                  </a:lnTo>
                  <a:lnTo>
                    <a:pt x="257" y="356"/>
                  </a:lnTo>
                  <a:lnTo>
                    <a:pt x="15" y="409"/>
                  </a:lnTo>
                  <a:lnTo>
                    <a:pt x="122" y="333"/>
                  </a:lnTo>
                  <a:lnTo>
                    <a:pt x="91" y="345"/>
                  </a:lnTo>
                  <a:lnTo>
                    <a:pt x="30" y="322"/>
                  </a:lnTo>
                  <a:lnTo>
                    <a:pt x="75" y="294"/>
                  </a:lnTo>
                  <a:lnTo>
                    <a:pt x="47" y="280"/>
                  </a:lnTo>
                  <a:lnTo>
                    <a:pt x="108" y="251"/>
                  </a:lnTo>
                  <a:lnTo>
                    <a:pt x="115" y="213"/>
                  </a:lnTo>
                  <a:lnTo>
                    <a:pt x="83" y="202"/>
                  </a:lnTo>
                  <a:lnTo>
                    <a:pt x="102" y="180"/>
                  </a:lnTo>
                  <a:lnTo>
                    <a:pt x="38" y="191"/>
                  </a:lnTo>
                  <a:lnTo>
                    <a:pt x="39" y="132"/>
                  </a:lnTo>
                  <a:lnTo>
                    <a:pt x="10" y="159"/>
                  </a:lnTo>
                  <a:lnTo>
                    <a:pt x="27" y="99"/>
                  </a:lnTo>
                  <a:lnTo>
                    <a:pt x="0" y="96"/>
                  </a:lnTo>
                  <a:close/>
                </a:path>
              </a:pathLst>
            </a:custGeom>
            <a:grpFill/>
            <a:ln w="3175" cap="rnd">
              <a:solidFill>
                <a:schemeClr val="bg1"/>
              </a:solidFill>
              <a:round/>
              <a:headEnd/>
              <a:tailEnd/>
            </a:ln>
          </p:spPr>
          <p:txBody>
            <a:bodyPr/>
            <a:lstStyle/>
            <a:p>
              <a:endParaRPr lang="en-US" dirty="0"/>
            </a:p>
          </p:txBody>
        </p:sp>
        <p:sp>
          <p:nvSpPr>
            <p:cNvPr id="170" name="Freeform 165"/>
            <p:cNvSpPr>
              <a:spLocks noChangeAspect="1"/>
            </p:cNvSpPr>
            <p:nvPr/>
          </p:nvSpPr>
          <p:spPr bwMode="gray">
            <a:xfrm>
              <a:off x="665160" y="2601910"/>
              <a:ext cx="69851" cy="46038"/>
            </a:xfrm>
            <a:custGeom>
              <a:avLst/>
              <a:gdLst>
                <a:gd name="T0" fmla="*/ 0 w 92"/>
                <a:gd name="T1" fmla="*/ 15844546 h 53"/>
                <a:gd name="T2" fmla="*/ 14987380 w 92"/>
                <a:gd name="T3" fmla="*/ 39988781 h 53"/>
                <a:gd name="T4" fmla="*/ 53032853 w 92"/>
                <a:gd name="T5" fmla="*/ 6790892 h 53"/>
                <a:gd name="T6" fmla="*/ 17869452 w 92"/>
                <a:gd name="T7" fmla="*/ 0 h 53"/>
                <a:gd name="T8" fmla="*/ 21904808 w 92"/>
                <a:gd name="T9" fmla="*/ 15089713 h 53"/>
                <a:gd name="T10" fmla="*/ 0 w 92"/>
                <a:gd name="T11" fmla="*/ 15844546 h 53"/>
                <a:gd name="T12" fmla="*/ 0 60000 65536"/>
                <a:gd name="T13" fmla="*/ 0 60000 65536"/>
                <a:gd name="T14" fmla="*/ 0 60000 65536"/>
                <a:gd name="T15" fmla="*/ 0 60000 65536"/>
                <a:gd name="T16" fmla="*/ 0 60000 65536"/>
                <a:gd name="T17" fmla="*/ 0 60000 65536"/>
                <a:gd name="T18" fmla="*/ 0 w 92"/>
                <a:gd name="T19" fmla="*/ 0 h 53"/>
                <a:gd name="T20" fmla="*/ 92 w 9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92" h="53">
                  <a:moveTo>
                    <a:pt x="0" y="21"/>
                  </a:moveTo>
                  <a:lnTo>
                    <a:pt x="26" y="53"/>
                  </a:lnTo>
                  <a:lnTo>
                    <a:pt x="92" y="9"/>
                  </a:lnTo>
                  <a:lnTo>
                    <a:pt x="31" y="0"/>
                  </a:lnTo>
                  <a:lnTo>
                    <a:pt x="38" y="20"/>
                  </a:lnTo>
                  <a:lnTo>
                    <a:pt x="0" y="21"/>
                  </a:lnTo>
                  <a:close/>
                </a:path>
              </a:pathLst>
            </a:custGeom>
            <a:grpFill/>
            <a:ln w="3175" cap="rnd">
              <a:solidFill>
                <a:schemeClr val="bg1"/>
              </a:solidFill>
              <a:round/>
              <a:headEnd/>
              <a:tailEnd/>
            </a:ln>
          </p:spPr>
          <p:txBody>
            <a:bodyPr/>
            <a:lstStyle/>
            <a:p>
              <a:endParaRPr lang="en-US" dirty="0"/>
            </a:p>
          </p:txBody>
        </p:sp>
        <p:sp>
          <p:nvSpPr>
            <p:cNvPr id="171" name="Freeform 166"/>
            <p:cNvSpPr>
              <a:spLocks noChangeAspect="1"/>
            </p:cNvSpPr>
            <p:nvPr/>
          </p:nvSpPr>
          <p:spPr bwMode="gray">
            <a:xfrm>
              <a:off x="1101722" y="2520946"/>
              <a:ext cx="206376" cy="203200"/>
            </a:xfrm>
            <a:custGeom>
              <a:avLst/>
              <a:gdLst>
                <a:gd name="T0" fmla="*/ 0 w 277"/>
                <a:gd name="T1" fmla="*/ 16112613 h 248"/>
                <a:gd name="T2" fmla="*/ 6105571 w 277"/>
                <a:gd name="T3" fmla="*/ 40952174 h 248"/>
                <a:gd name="T4" fmla="*/ 27754085 w 277"/>
                <a:gd name="T5" fmla="*/ 51022045 h 248"/>
                <a:gd name="T6" fmla="*/ 37189967 w 277"/>
                <a:gd name="T7" fmla="*/ 42966148 h 248"/>
                <a:gd name="T8" fmla="*/ 18872509 w 277"/>
                <a:gd name="T9" fmla="*/ 30210432 h 248"/>
                <a:gd name="T10" fmla="*/ 37189967 w 277"/>
                <a:gd name="T11" fmla="*/ 30210432 h 248"/>
                <a:gd name="T12" fmla="*/ 52732165 w 277"/>
                <a:gd name="T13" fmla="*/ 51693097 h 248"/>
                <a:gd name="T14" fmla="*/ 47736698 w 277"/>
                <a:gd name="T15" fmla="*/ 14097819 h 248"/>
                <a:gd name="T16" fmla="*/ 61058689 w 277"/>
                <a:gd name="T17" fmla="*/ 46994097 h 248"/>
                <a:gd name="T18" fmla="*/ 93253189 w 277"/>
                <a:gd name="T19" fmla="*/ 65791735 h 248"/>
                <a:gd name="T20" fmla="*/ 87147618 w 277"/>
                <a:gd name="T21" fmla="*/ 88617323 h 248"/>
                <a:gd name="T22" fmla="*/ 123782533 w 277"/>
                <a:gd name="T23" fmla="*/ 117484832 h 248"/>
                <a:gd name="T24" fmla="*/ 113790854 w 277"/>
                <a:gd name="T25" fmla="*/ 142324394 h 248"/>
                <a:gd name="T26" fmla="*/ 133774212 w 277"/>
                <a:gd name="T27" fmla="*/ 122184652 h 248"/>
                <a:gd name="T28" fmla="*/ 137659575 w 277"/>
                <a:gd name="T29" fmla="*/ 166492903 h 248"/>
                <a:gd name="T30" fmla="*/ 152091670 w 277"/>
                <a:gd name="T31" fmla="*/ 159108058 h 248"/>
                <a:gd name="T32" fmla="*/ 153756825 w 277"/>
                <a:gd name="T33" fmla="*/ 125540729 h 248"/>
                <a:gd name="T34" fmla="*/ 117121910 w 277"/>
                <a:gd name="T35" fmla="*/ 107414961 h 248"/>
                <a:gd name="T36" fmla="*/ 48846802 w 277"/>
                <a:gd name="T37" fmla="*/ 0 h 248"/>
                <a:gd name="T38" fmla="*/ 9991679 w 277"/>
                <a:gd name="T39" fmla="*/ 30210432 h 248"/>
                <a:gd name="T40" fmla="*/ 0 w 277"/>
                <a:gd name="T41" fmla="*/ 16112613 h 2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7"/>
                <a:gd name="T64" fmla="*/ 0 h 248"/>
                <a:gd name="T65" fmla="*/ 277 w 277"/>
                <a:gd name="T66" fmla="*/ 248 h 2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7" h="248">
                  <a:moveTo>
                    <a:pt x="0" y="24"/>
                  </a:moveTo>
                  <a:lnTo>
                    <a:pt x="11" y="61"/>
                  </a:lnTo>
                  <a:lnTo>
                    <a:pt x="50" y="76"/>
                  </a:lnTo>
                  <a:lnTo>
                    <a:pt x="67" y="64"/>
                  </a:lnTo>
                  <a:lnTo>
                    <a:pt x="34" y="45"/>
                  </a:lnTo>
                  <a:lnTo>
                    <a:pt x="67" y="45"/>
                  </a:lnTo>
                  <a:lnTo>
                    <a:pt x="95" y="77"/>
                  </a:lnTo>
                  <a:lnTo>
                    <a:pt x="86" y="21"/>
                  </a:lnTo>
                  <a:lnTo>
                    <a:pt x="110" y="70"/>
                  </a:lnTo>
                  <a:lnTo>
                    <a:pt x="168" y="98"/>
                  </a:lnTo>
                  <a:lnTo>
                    <a:pt x="157" y="132"/>
                  </a:lnTo>
                  <a:lnTo>
                    <a:pt x="223" y="175"/>
                  </a:lnTo>
                  <a:lnTo>
                    <a:pt x="205" y="212"/>
                  </a:lnTo>
                  <a:lnTo>
                    <a:pt x="241" y="182"/>
                  </a:lnTo>
                  <a:lnTo>
                    <a:pt x="248" y="248"/>
                  </a:lnTo>
                  <a:lnTo>
                    <a:pt x="274" y="237"/>
                  </a:lnTo>
                  <a:lnTo>
                    <a:pt x="277" y="187"/>
                  </a:lnTo>
                  <a:lnTo>
                    <a:pt x="211" y="160"/>
                  </a:lnTo>
                  <a:lnTo>
                    <a:pt x="88" y="0"/>
                  </a:lnTo>
                  <a:lnTo>
                    <a:pt x="18" y="45"/>
                  </a:lnTo>
                  <a:lnTo>
                    <a:pt x="0" y="24"/>
                  </a:lnTo>
                  <a:close/>
                </a:path>
              </a:pathLst>
            </a:custGeom>
            <a:grpFill/>
            <a:ln w="3175" cap="rnd">
              <a:solidFill>
                <a:schemeClr val="bg1"/>
              </a:solidFill>
              <a:round/>
              <a:headEnd/>
              <a:tailEnd/>
            </a:ln>
          </p:spPr>
          <p:txBody>
            <a:bodyPr/>
            <a:lstStyle/>
            <a:p>
              <a:endParaRPr lang="en-US" dirty="0"/>
            </a:p>
          </p:txBody>
        </p:sp>
        <p:sp>
          <p:nvSpPr>
            <p:cNvPr id="172" name="Freeform 167"/>
            <p:cNvSpPr>
              <a:spLocks noChangeAspect="1"/>
            </p:cNvSpPr>
            <p:nvPr/>
          </p:nvSpPr>
          <p:spPr bwMode="gray">
            <a:xfrm>
              <a:off x="1147761" y="2586035"/>
              <a:ext cx="33337" cy="33337"/>
            </a:xfrm>
            <a:custGeom>
              <a:avLst/>
              <a:gdLst>
                <a:gd name="T0" fmla="*/ 0 w 47"/>
                <a:gd name="T1" fmla="*/ 0 h 41"/>
                <a:gd name="T2" fmla="*/ 7043328 w 47"/>
                <a:gd name="T3" fmla="*/ 27106233 h 41"/>
                <a:gd name="T4" fmla="*/ 8552714 w 47"/>
                <a:gd name="T5" fmla="*/ 13883641 h 41"/>
                <a:gd name="T6" fmla="*/ 23645863 w 47"/>
                <a:gd name="T7" fmla="*/ 25123088 h 41"/>
                <a:gd name="T8" fmla="*/ 9559207 w 47"/>
                <a:gd name="T9" fmla="*/ 13883641 h 41"/>
                <a:gd name="T10" fmla="*/ 22639369 w 47"/>
                <a:gd name="T11" fmla="*/ 5289200 h 41"/>
                <a:gd name="T12" fmla="*/ 0 w 47"/>
                <a:gd name="T13" fmla="*/ 0 h 41"/>
                <a:gd name="T14" fmla="*/ 0 60000 65536"/>
                <a:gd name="T15" fmla="*/ 0 60000 65536"/>
                <a:gd name="T16" fmla="*/ 0 60000 65536"/>
                <a:gd name="T17" fmla="*/ 0 60000 65536"/>
                <a:gd name="T18" fmla="*/ 0 60000 65536"/>
                <a:gd name="T19" fmla="*/ 0 60000 65536"/>
                <a:gd name="T20" fmla="*/ 0 60000 65536"/>
                <a:gd name="T21" fmla="*/ 0 w 47"/>
                <a:gd name="T22" fmla="*/ 0 h 41"/>
                <a:gd name="T23" fmla="*/ 47 w 4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41">
                  <a:moveTo>
                    <a:pt x="0" y="0"/>
                  </a:moveTo>
                  <a:lnTo>
                    <a:pt x="14" y="41"/>
                  </a:lnTo>
                  <a:lnTo>
                    <a:pt x="17" y="21"/>
                  </a:lnTo>
                  <a:lnTo>
                    <a:pt x="47" y="38"/>
                  </a:lnTo>
                  <a:lnTo>
                    <a:pt x="19" y="21"/>
                  </a:lnTo>
                  <a:lnTo>
                    <a:pt x="45" y="8"/>
                  </a:lnTo>
                  <a:lnTo>
                    <a:pt x="0" y="0"/>
                  </a:lnTo>
                  <a:close/>
                </a:path>
              </a:pathLst>
            </a:custGeom>
            <a:grpFill/>
            <a:ln w="3175" cap="rnd">
              <a:solidFill>
                <a:schemeClr val="bg1"/>
              </a:solidFill>
              <a:round/>
              <a:headEnd/>
              <a:tailEnd/>
            </a:ln>
          </p:spPr>
          <p:txBody>
            <a:bodyPr/>
            <a:lstStyle/>
            <a:p>
              <a:endParaRPr lang="en-US" dirty="0"/>
            </a:p>
          </p:txBody>
        </p:sp>
        <p:sp>
          <p:nvSpPr>
            <p:cNvPr id="173" name="Freeform 168"/>
            <p:cNvSpPr>
              <a:spLocks noChangeAspect="1"/>
            </p:cNvSpPr>
            <p:nvPr/>
          </p:nvSpPr>
          <p:spPr bwMode="gray">
            <a:xfrm>
              <a:off x="1165224" y="2616197"/>
              <a:ext cx="19049" cy="50799"/>
            </a:xfrm>
            <a:custGeom>
              <a:avLst/>
              <a:gdLst>
                <a:gd name="T0" fmla="*/ 0 w 27"/>
                <a:gd name="T1" fmla="*/ 0 h 61"/>
                <a:gd name="T2" fmla="*/ 12445294 w 27"/>
                <a:gd name="T3" fmla="*/ 8322039 h 61"/>
                <a:gd name="T4" fmla="*/ 13440833 w 27"/>
                <a:gd name="T5" fmla="*/ 42305574 h 61"/>
                <a:gd name="T6" fmla="*/ 0 w 27"/>
                <a:gd name="T7" fmla="*/ 0 h 61"/>
                <a:gd name="T8" fmla="*/ 0 60000 65536"/>
                <a:gd name="T9" fmla="*/ 0 60000 65536"/>
                <a:gd name="T10" fmla="*/ 0 60000 65536"/>
                <a:gd name="T11" fmla="*/ 0 60000 65536"/>
                <a:gd name="T12" fmla="*/ 0 w 27"/>
                <a:gd name="T13" fmla="*/ 0 h 61"/>
                <a:gd name="T14" fmla="*/ 27 w 27"/>
                <a:gd name="T15" fmla="*/ 61 h 61"/>
              </a:gdLst>
              <a:ahLst/>
              <a:cxnLst>
                <a:cxn ang="T8">
                  <a:pos x="T0" y="T1"/>
                </a:cxn>
                <a:cxn ang="T9">
                  <a:pos x="T2" y="T3"/>
                </a:cxn>
                <a:cxn ang="T10">
                  <a:pos x="T4" y="T5"/>
                </a:cxn>
                <a:cxn ang="T11">
                  <a:pos x="T6" y="T7"/>
                </a:cxn>
              </a:cxnLst>
              <a:rect l="T12" t="T13" r="T14" b="T15"/>
              <a:pathLst>
                <a:path w="27" h="61">
                  <a:moveTo>
                    <a:pt x="0" y="0"/>
                  </a:moveTo>
                  <a:lnTo>
                    <a:pt x="25" y="12"/>
                  </a:lnTo>
                  <a:lnTo>
                    <a:pt x="27" y="61"/>
                  </a:lnTo>
                  <a:lnTo>
                    <a:pt x="0" y="0"/>
                  </a:lnTo>
                  <a:close/>
                </a:path>
              </a:pathLst>
            </a:custGeom>
            <a:grpFill/>
            <a:ln w="3175" cap="rnd">
              <a:solidFill>
                <a:schemeClr val="bg1"/>
              </a:solidFill>
              <a:round/>
              <a:headEnd/>
              <a:tailEnd/>
            </a:ln>
          </p:spPr>
          <p:txBody>
            <a:bodyPr/>
            <a:lstStyle/>
            <a:p>
              <a:endParaRPr lang="en-US" dirty="0"/>
            </a:p>
          </p:txBody>
        </p:sp>
        <p:sp>
          <p:nvSpPr>
            <p:cNvPr id="174" name="Freeform 169"/>
            <p:cNvSpPr>
              <a:spLocks noChangeAspect="1"/>
            </p:cNvSpPr>
            <p:nvPr/>
          </p:nvSpPr>
          <p:spPr bwMode="gray">
            <a:xfrm>
              <a:off x="1184273" y="2590798"/>
              <a:ext cx="28576" cy="28574"/>
            </a:xfrm>
            <a:custGeom>
              <a:avLst/>
              <a:gdLst>
                <a:gd name="T0" fmla="*/ 0 w 34"/>
                <a:gd name="T1" fmla="*/ 0 h 37"/>
                <a:gd name="T2" fmla="*/ 4944315 w 34"/>
                <a:gd name="T3" fmla="*/ 22068395 h 37"/>
                <a:gd name="T4" fmla="*/ 20484073 w 34"/>
                <a:gd name="T5" fmla="*/ 22068395 h 37"/>
                <a:gd name="T6" fmla="*/ 12714194 w 34"/>
                <a:gd name="T7" fmla="*/ 2385626 h 37"/>
                <a:gd name="T8" fmla="*/ 24015607 w 34"/>
                <a:gd name="T9" fmla="*/ 16103943 h 37"/>
                <a:gd name="T10" fmla="*/ 14832946 w 34"/>
                <a:gd name="T11" fmla="*/ 0 h 37"/>
                <a:gd name="T12" fmla="*/ 0 w 34"/>
                <a:gd name="T13" fmla="*/ 0 h 37"/>
                <a:gd name="T14" fmla="*/ 0 60000 65536"/>
                <a:gd name="T15" fmla="*/ 0 60000 65536"/>
                <a:gd name="T16" fmla="*/ 0 60000 65536"/>
                <a:gd name="T17" fmla="*/ 0 60000 65536"/>
                <a:gd name="T18" fmla="*/ 0 60000 65536"/>
                <a:gd name="T19" fmla="*/ 0 60000 65536"/>
                <a:gd name="T20" fmla="*/ 0 60000 65536"/>
                <a:gd name="T21" fmla="*/ 0 w 34"/>
                <a:gd name="T22" fmla="*/ 0 h 37"/>
                <a:gd name="T23" fmla="*/ 34 w 34"/>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7">
                  <a:moveTo>
                    <a:pt x="0" y="0"/>
                  </a:moveTo>
                  <a:lnTo>
                    <a:pt x="7" y="37"/>
                  </a:lnTo>
                  <a:lnTo>
                    <a:pt x="29" y="37"/>
                  </a:lnTo>
                  <a:lnTo>
                    <a:pt x="18" y="4"/>
                  </a:lnTo>
                  <a:lnTo>
                    <a:pt x="34" y="27"/>
                  </a:lnTo>
                  <a:lnTo>
                    <a:pt x="21" y="0"/>
                  </a:lnTo>
                  <a:lnTo>
                    <a:pt x="0" y="0"/>
                  </a:lnTo>
                  <a:close/>
                </a:path>
              </a:pathLst>
            </a:custGeom>
            <a:grpFill/>
            <a:ln w="3175" cap="rnd">
              <a:solidFill>
                <a:schemeClr val="bg1"/>
              </a:solidFill>
              <a:round/>
              <a:headEnd/>
              <a:tailEnd/>
            </a:ln>
          </p:spPr>
          <p:txBody>
            <a:bodyPr/>
            <a:lstStyle/>
            <a:p>
              <a:endParaRPr lang="en-US" dirty="0"/>
            </a:p>
          </p:txBody>
        </p:sp>
        <p:sp>
          <p:nvSpPr>
            <p:cNvPr id="175" name="Freeform 170"/>
            <p:cNvSpPr>
              <a:spLocks noChangeAspect="1"/>
            </p:cNvSpPr>
            <p:nvPr/>
          </p:nvSpPr>
          <p:spPr bwMode="gray">
            <a:xfrm>
              <a:off x="1209674" y="2633659"/>
              <a:ext cx="20638" cy="25399"/>
            </a:xfrm>
            <a:custGeom>
              <a:avLst/>
              <a:gdLst>
                <a:gd name="T0" fmla="*/ 0 w 30"/>
                <a:gd name="T1" fmla="*/ 0 h 27"/>
                <a:gd name="T2" fmla="*/ 13724270 w 30"/>
                <a:gd name="T3" fmla="*/ 23894815 h 27"/>
                <a:gd name="T4" fmla="*/ 14197568 w 30"/>
                <a:gd name="T5" fmla="*/ 2654770 h 27"/>
                <a:gd name="T6" fmla="*/ 0 w 30"/>
                <a:gd name="T7" fmla="*/ 0 h 27"/>
                <a:gd name="T8" fmla="*/ 0 60000 65536"/>
                <a:gd name="T9" fmla="*/ 0 60000 65536"/>
                <a:gd name="T10" fmla="*/ 0 60000 65536"/>
                <a:gd name="T11" fmla="*/ 0 60000 65536"/>
                <a:gd name="T12" fmla="*/ 0 w 30"/>
                <a:gd name="T13" fmla="*/ 0 h 27"/>
                <a:gd name="T14" fmla="*/ 30 w 30"/>
                <a:gd name="T15" fmla="*/ 27 h 27"/>
              </a:gdLst>
              <a:ahLst/>
              <a:cxnLst>
                <a:cxn ang="T8">
                  <a:pos x="T0" y="T1"/>
                </a:cxn>
                <a:cxn ang="T9">
                  <a:pos x="T2" y="T3"/>
                </a:cxn>
                <a:cxn ang="T10">
                  <a:pos x="T4" y="T5"/>
                </a:cxn>
                <a:cxn ang="T11">
                  <a:pos x="T6" y="T7"/>
                </a:cxn>
              </a:cxnLst>
              <a:rect l="T12" t="T13" r="T14" b="T15"/>
              <a:pathLst>
                <a:path w="30" h="27">
                  <a:moveTo>
                    <a:pt x="0" y="0"/>
                  </a:moveTo>
                  <a:lnTo>
                    <a:pt x="29" y="27"/>
                  </a:lnTo>
                  <a:lnTo>
                    <a:pt x="30" y="3"/>
                  </a:lnTo>
                  <a:lnTo>
                    <a:pt x="0" y="0"/>
                  </a:lnTo>
                  <a:close/>
                </a:path>
              </a:pathLst>
            </a:custGeom>
            <a:grpFill/>
            <a:ln w="3175" cap="rnd">
              <a:solidFill>
                <a:schemeClr val="bg1"/>
              </a:solidFill>
              <a:round/>
              <a:headEnd/>
              <a:tailEnd/>
            </a:ln>
          </p:spPr>
          <p:txBody>
            <a:bodyPr/>
            <a:lstStyle/>
            <a:p>
              <a:endParaRPr lang="en-US" dirty="0"/>
            </a:p>
          </p:txBody>
        </p:sp>
        <p:sp>
          <p:nvSpPr>
            <p:cNvPr id="176" name="Freeform 171"/>
            <p:cNvSpPr>
              <a:spLocks noChangeAspect="1"/>
            </p:cNvSpPr>
            <p:nvPr/>
          </p:nvSpPr>
          <p:spPr bwMode="gray">
            <a:xfrm>
              <a:off x="1216024" y="2666996"/>
              <a:ext cx="31751" cy="49213"/>
            </a:xfrm>
            <a:custGeom>
              <a:avLst/>
              <a:gdLst>
                <a:gd name="T0" fmla="*/ 0 w 47"/>
                <a:gd name="T1" fmla="*/ 0 h 64"/>
                <a:gd name="T2" fmla="*/ 16884920 w 47"/>
                <a:gd name="T3" fmla="*/ 13599705 h 64"/>
                <a:gd name="T4" fmla="*/ 21448138 w 47"/>
                <a:gd name="T5" fmla="*/ 37842490 h 64"/>
                <a:gd name="T6" fmla="*/ 0 w 47"/>
                <a:gd name="T7" fmla="*/ 0 h 64"/>
                <a:gd name="T8" fmla="*/ 0 60000 65536"/>
                <a:gd name="T9" fmla="*/ 0 60000 65536"/>
                <a:gd name="T10" fmla="*/ 0 60000 65536"/>
                <a:gd name="T11" fmla="*/ 0 60000 65536"/>
                <a:gd name="T12" fmla="*/ 0 w 47"/>
                <a:gd name="T13" fmla="*/ 0 h 64"/>
                <a:gd name="T14" fmla="*/ 47 w 47"/>
                <a:gd name="T15" fmla="*/ 64 h 64"/>
              </a:gdLst>
              <a:ahLst/>
              <a:cxnLst>
                <a:cxn ang="T8">
                  <a:pos x="T0" y="T1"/>
                </a:cxn>
                <a:cxn ang="T9">
                  <a:pos x="T2" y="T3"/>
                </a:cxn>
                <a:cxn ang="T10">
                  <a:pos x="T4" y="T5"/>
                </a:cxn>
                <a:cxn ang="T11">
                  <a:pos x="T6" y="T7"/>
                </a:cxn>
              </a:cxnLst>
              <a:rect l="T12" t="T13" r="T14" b="T15"/>
              <a:pathLst>
                <a:path w="47" h="64">
                  <a:moveTo>
                    <a:pt x="0" y="0"/>
                  </a:moveTo>
                  <a:lnTo>
                    <a:pt x="37" y="23"/>
                  </a:lnTo>
                  <a:lnTo>
                    <a:pt x="47" y="64"/>
                  </a:lnTo>
                  <a:lnTo>
                    <a:pt x="0" y="0"/>
                  </a:lnTo>
                  <a:close/>
                </a:path>
              </a:pathLst>
            </a:custGeom>
            <a:grpFill/>
            <a:ln w="3175" cap="rnd">
              <a:solidFill>
                <a:schemeClr val="bg1"/>
              </a:solidFill>
              <a:round/>
              <a:headEnd/>
              <a:tailEnd/>
            </a:ln>
          </p:spPr>
          <p:txBody>
            <a:bodyPr/>
            <a:lstStyle/>
            <a:p>
              <a:endParaRPr lang="en-US" dirty="0"/>
            </a:p>
          </p:txBody>
        </p:sp>
        <p:sp>
          <p:nvSpPr>
            <p:cNvPr id="177" name="Freeform 172"/>
            <p:cNvSpPr>
              <a:spLocks noChangeAspect="1"/>
            </p:cNvSpPr>
            <p:nvPr/>
          </p:nvSpPr>
          <p:spPr bwMode="gray">
            <a:xfrm>
              <a:off x="1269998" y="2679697"/>
              <a:ext cx="19049" cy="30163"/>
            </a:xfrm>
            <a:custGeom>
              <a:avLst/>
              <a:gdLst>
                <a:gd name="T0" fmla="*/ 0 w 25"/>
                <a:gd name="T1" fmla="*/ 13861486 h 38"/>
                <a:gd name="T2" fmla="*/ 7548372 w 25"/>
                <a:gd name="T3" fmla="*/ 0 h 38"/>
                <a:gd name="T4" fmla="*/ 14516100 w 25"/>
                <a:gd name="T5" fmla="*/ 23942278 h 38"/>
                <a:gd name="T6" fmla="*/ 0 w 25"/>
                <a:gd name="T7" fmla="*/ 13861486 h 38"/>
                <a:gd name="T8" fmla="*/ 0 60000 65536"/>
                <a:gd name="T9" fmla="*/ 0 60000 65536"/>
                <a:gd name="T10" fmla="*/ 0 60000 65536"/>
                <a:gd name="T11" fmla="*/ 0 60000 65536"/>
                <a:gd name="T12" fmla="*/ 0 w 25"/>
                <a:gd name="T13" fmla="*/ 0 h 38"/>
                <a:gd name="T14" fmla="*/ 25 w 25"/>
                <a:gd name="T15" fmla="*/ 38 h 38"/>
              </a:gdLst>
              <a:ahLst/>
              <a:cxnLst>
                <a:cxn ang="T8">
                  <a:pos x="T0" y="T1"/>
                </a:cxn>
                <a:cxn ang="T9">
                  <a:pos x="T2" y="T3"/>
                </a:cxn>
                <a:cxn ang="T10">
                  <a:pos x="T4" y="T5"/>
                </a:cxn>
                <a:cxn ang="T11">
                  <a:pos x="T6" y="T7"/>
                </a:cxn>
              </a:cxnLst>
              <a:rect l="T12" t="T13" r="T14" b="T15"/>
              <a:pathLst>
                <a:path w="25" h="38">
                  <a:moveTo>
                    <a:pt x="0" y="22"/>
                  </a:moveTo>
                  <a:lnTo>
                    <a:pt x="13" y="0"/>
                  </a:lnTo>
                  <a:lnTo>
                    <a:pt x="25" y="38"/>
                  </a:lnTo>
                  <a:lnTo>
                    <a:pt x="0" y="22"/>
                  </a:lnTo>
                  <a:close/>
                </a:path>
              </a:pathLst>
            </a:custGeom>
            <a:grpFill/>
            <a:ln w="3175" cap="rnd">
              <a:solidFill>
                <a:schemeClr val="bg1"/>
              </a:solidFill>
              <a:round/>
              <a:headEnd/>
              <a:tailEnd/>
            </a:ln>
          </p:spPr>
          <p:txBody>
            <a:bodyPr/>
            <a:lstStyle/>
            <a:p>
              <a:endParaRPr lang="en-US" dirty="0"/>
            </a:p>
          </p:txBody>
        </p:sp>
        <p:sp>
          <p:nvSpPr>
            <p:cNvPr id="178" name="Freeform 173"/>
            <p:cNvSpPr>
              <a:spLocks noChangeAspect="1"/>
            </p:cNvSpPr>
            <p:nvPr/>
          </p:nvSpPr>
          <p:spPr bwMode="gray">
            <a:xfrm>
              <a:off x="1449387" y="2932110"/>
              <a:ext cx="1493834" cy="801687"/>
            </a:xfrm>
            <a:custGeom>
              <a:avLst/>
              <a:gdLst>
                <a:gd name="T0" fmla="*/ 12818928 w 2001"/>
                <a:gd name="T1" fmla="*/ 91342780 h 971"/>
                <a:gd name="T2" fmla="*/ 15605035 w 2001"/>
                <a:gd name="T3" fmla="*/ 99523125 h 971"/>
                <a:gd name="T4" fmla="*/ 33996923 w 2001"/>
                <a:gd name="T5" fmla="*/ 327199756 h 971"/>
                <a:gd name="T6" fmla="*/ 44586667 w 2001"/>
                <a:gd name="T7" fmla="*/ 351057994 h 971"/>
                <a:gd name="T8" fmla="*/ 117596551 w 2001"/>
                <a:gd name="T9" fmla="*/ 436265516 h 971"/>
                <a:gd name="T10" fmla="*/ 191164104 w 2001"/>
                <a:gd name="T11" fmla="*/ 471031156 h 971"/>
                <a:gd name="T12" fmla="*/ 352789652 w 2001"/>
                <a:gd name="T13" fmla="*/ 492844308 h 971"/>
                <a:gd name="T14" fmla="*/ 446421355 w 2001"/>
                <a:gd name="T15" fmla="*/ 544650956 h 971"/>
                <a:gd name="T16" fmla="*/ 533364758 w 2001"/>
                <a:gd name="T17" fmla="*/ 645537197 h 971"/>
                <a:gd name="T18" fmla="*/ 569033943 w 2001"/>
                <a:gd name="T19" fmla="*/ 567827224 h 971"/>
                <a:gd name="T20" fmla="*/ 630897160 w 2001"/>
                <a:gd name="T21" fmla="*/ 544650956 h 971"/>
                <a:gd name="T22" fmla="*/ 682171379 w 2001"/>
                <a:gd name="T23" fmla="*/ 535107496 h 971"/>
                <a:gd name="T24" fmla="*/ 704464713 w 2001"/>
                <a:gd name="T25" fmla="*/ 530335353 h 971"/>
                <a:gd name="T26" fmla="*/ 710038419 w 2001"/>
                <a:gd name="T27" fmla="*/ 533062410 h 971"/>
                <a:gd name="T28" fmla="*/ 809800005 w 2001"/>
                <a:gd name="T29" fmla="*/ 562373936 h 971"/>
                <a:gd name="T30" fmla="*/ 838223967 w 2001"/>
                <a:gd name="T31" fmla="*/ 661897061 h 971"/>
                <a:gd name="T32" fmla="*/ 859959632 w 2001"/>
                <a:gd name="T33" fmla="*/ 616906816 h 971"/>
                <a:gd name="T34" fmla="*/ 849928304 w 2001"/>
                <a:gd name="T35" fmla="*/ 474439357 h 971"/>
                <a:gd name="T36" fmla="*/ 927954225 w 2001"/>
                <a:gd name="T37" fmla="*/ 384459693 h 971"/>
                <a:gd name="T38" fmla="*/ 932412593 w 2001"/>
                <a:gd name="T39" fmla="*/ 353784225 h 971"/>
                <a:gd name="T40" fmla="*/ 915692966 w 2001"/>
                <a:gd name="T41" fmla="*/ 312203008 h 971"/>
                <a:gd name="T42" fmla="*/ 929068817 w 2001"/>
                <a:gd name="T43" fmla="*/ 295161173 h 971"/>
                <a:gd name="T44" fmla="*/ 945788443 w 2001"/>
                <a:gd name="T45" fmla="*/ 351057994 h 971"/>
                <a:gd name="T46" fmla="*/ 951362150 w 2001"/>
                <a:gd name="T47" fmla="*/ 282891482 h 971"/>
                <a:gd name="T48" fmla="*/ 982015297 w 2001"/>
                <a:gd name="T49" fmla="*/ 248807812 h 971"/>
                <a:gd name="T50" fmla="*/ 1039977069 w 2001"/>
                <a:gd name="T51" fmla="*/ 211315942 h 971"/>
                <a:gd name="T52" fmla="*/ 1112987699 w 2001"/>
                <a:gd name="T53" fmla="*/ 141786313 h 971"/>
                <a:gd name="T54" fmla="*/ 1100726440 w 2001"/>
                <a:gd name="T55" fmla="*/ 111111672 h 971"/>
                <a:gd name="T56" fmla="*/ 1068401032 w 2001"/>
                <a:gd name="T57" fmla="*/ 61350109 h 971"/>
                <a:gd name="T58" fmla="*/ 945788443 w 2001"/>
                <a:gd name="T59" fmla="*/ 145876486 h 971"/>
                <a:gd name="T60" fmla="*/ 882810635 w 2001"/>
                <a:gd name="T61" fmla="*/ 184731472 h 971"/>
                <a:gd name="T62" fmla="*/ 828749562 w 2001"/>
                <a:gd name="T63" fmla="*/ 231084833 h 971"/>
                <a:gd name="T64" fmla="*/ 803669375 w 2001"/>
                <a:gd name="T65" fmla="*/ 218814316 h 971"/>
                <a:gd name="T66" fmla="*/ 813701450 w 2001"/>
                <a:gd name="T67" fmla="*/ 199728221 h 971"/>
                <a:gd name="T68" fmla="*/ 808128490 w 2001"/>
                <a:gd name="T69" fmla="*/ 159509293 h 971"/>
                <a:gd name="T70" fmla="*/ 795309562 w 2001"/>
                <a:gd name="T71" fmla="*/ 124063334 h 971"/>
                <a:gd name="T72" fmla="*/ 742920750 w 2001"/>
                <a:gd name="T73" fmla="*/ 141786313 h 971"/>
                <a:gd name="T74" fmla="*/ 716725971 w 2001"/>
                <a:gd name="T75" fmla="*/ 222904488 h 971"/>
                <a:gd name="T76" fmla="*/ 725085785 w 2001"/>
                <a:gd name="T77" fmla="*/ 126108420 h 971"/>
                <a:gd name="T78" fmla="*/ 736232452 w 2001"/>
                <a:gd name="T79" fmla="*/ 104294442 h 971"/>
                <a:gd name="T80" fmla="*/ 777475343 w 2001"/>
                <a:gd name="T81" fmla="*/ 87934578 h 971"/>
                <a:gd name="T82" fmla="*/ 700006344 w 2001"/>
                <a:gd name="T83" fmla="*/ 79073089 h 971"/>
                <a:gd name="T84" fmla="*/ 666009421 w 2001"/>
                <a:gd name="T85" fmla="*/ 85208347 h 971"/>
                <a:gd name="T86" fmla="*/ 673254643 w 2001"/>
                <a:gd name="T87" fmla="*/ 44308275 h 971"/>
                <a:gd name="T88" fmla="*/ 570148535 w 2001"/>
                <a:gd name="T89" fmla="*/ 0 h 971"/>
                <a:gd name="T90" fmla="*/ 36783776 w 2001"/>
                <a:gd name="T91" fmla="*/ 14314778 h 971"/>
                <a:gd name="T92" fmla="*/ 33996923 w 2001"/>
                <a:gd name="T93" fmla="*/ 61350109 h 971"/>
                <a:gd name="T94" fmla="*/ 0 w 2001"/>
                <a:gd name="T95" fmla="*/ 37491871 h 9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1"/>
                <a:gd name="T145" fmla="*/ 0 h 971"/>
                <a:gd name="T146" fmla="*/ 2001 w 2001"/>
                <a:gd name="T147" fmla="*/ 971 h 9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1" h="971">
                  <a:moveTo>
                    <a:pt x="0" y="55"/>
                  </a:moveTo>
                  <a:lnTo>
                    <a:pt x="23" y="134"/>
                  </a:lnTo>
                  <a:lnTo>
                    <a:pt x="51" y="142"/>
                  </a:lnTo>
                  <a:lnTo>
                    <a:pt x="28" y="146"/>
                  </a:lnTo>
                  <a:lnTo>
                    <a:pt x="11" y="387"/>
                  </a:lnTo>
                  <a:lnTo>
                    <a:pt x="61" y="480"/>
                  </a:lnTo>
                  <a:lnTo>
                    <a:pt x="94" y="480"/>
                  </a:lnTo>
                  <a:lnTo>
                    <a:pt x="80" y="515"/>
                  </a:lnTo>
                  <a:lnTo>
                    <a:pt x="145" y="617"/>
                  </a:lnTo>
                  <a:lnTo>
                    <a:pt x="211" y="640"/>
                  </a:lnTo>
                  <a:lnTo>
                    <a:pt x="264" y="697"/>
                  </a:lnTo>
                  <a:lnTo>
                    <a:pt x="343" y="691"/>
                  </a:lnTo>
                  <a:lnTo>
                    <a:pt x="475" y="745"/>
                  </a:lnTo>
                  <a:lnTo>
                    <a:pt x="633" y="723"/>
                  </a:lnTo>
                  <a:lnTo>
                    <a:pt x="729" y="827"/>
                  </a:lnTo>
                  <a:lnTo>
                    <a:pt x="801" y="799"/>
                  </a:lnTo>
                  <a:lnTo>
                    <a:pt x="889" y="924"/>
                  </a:lnTo>
                  <a:lnTo>
                    <a:pt x="957" y="947"/>
                  </a:lnTo>
                  <a:lnTo>
                    <a:pt x="950" y="877"/>
                  </a:lnTo>
                  <a:lnTo>
                    <a:pt x="1021" y="833"/>
                  </a:lnTo>
                  <a:lnTo>
                    <a:pt x="1028" y="801"/>
                  </a:lnTo>
                  <a:lnTo>
                    <a:pt x="1132" y="799"/>
                  </a:lnTo>
                  <a:lnTo>
                    <a:pt x="1223" y="827"/>
                  </a:lnTo>
                  <a:lnTo>
                    <a:pt x="1224" y="785"/>
                  </a:lnTo>
                  <a:lnTo>
                    <a:pt x="1188" y="779"/>
                  </a:lnTo>
                  <a:lnTo>
                    <a:pt x="1264" y="778"/>
                  </a:lnTo>
                  <a:lnTo>
                    <a:pt x="1268" y="758"/>
                  </a:lnTo>
                  <a:lnTo>
                    <a:pt x="1274" y="782"/>
                  </a:lnTo>
                  <a:lnTo>
                    <a:pt x="1416" y="790"/>
                  </a:lnTo>
                  <a:lnTo>
                    <a:pt x="1453" y="825"/>
                  </a:lnTo>
                  <a:lnTo>
                    <a:pt x="1459" y="888"/>
                  </a:lnTo>
                  <a:lnTo>
                    <a:pt x="1504" y="971"/>
                  </a:lnTo>
                  <a:lnTo>
                    <a:pt x="1531" y="968"/>
                  </a:lnTo>
                  <a:lnTo>
                    <a:pt x="1543" y="905"/>
                  </a:lnTo>
                  <a:lnTo>
                    <a:pt x="1495" y="758"/>
                  </a:lnTo>
                  <a:lnTo>
                    <a:pt x="1525" y="696"/>
                  </a:lnTo>
                  <a:lnTo>
                    <a:pt x="1700" y="576"/>
                  </a:lnTo>
                  <a:lnTo>
                    <a:pt x="1665" y="564"/>
                  </a:lnTo>
                  <a:lnTo>
                    <a:pt x="1697" y="559"/>
                  </a:lnTo>
                  <a:lnTo>
                    <a:pt x="1673" y="519"/>
                  </a:lnTo>
                  <a:lnTo>
                    <a:pt x="1679" y="485"/>
                  </a:lnTo>
                  <a:lnTo>
                    <a:pt x="1643" y="458"/>
                  </a:lnTo>
                  <a:lnTo>
                    <a:pt x="1679" y="476"/>
                  </a:lnTo>
                  <a:lnTo>
                    <a:pt x="1667" y="433"/>
                  </a:lnTo>
                  <a:lnTo>
                    <a:pt x="1694" y="421"/>
                  </a:lnTo>
                  <a:lnTo>
                    <a:pt x="1697" y="515"/>
                  </a:lnTo>
                  <a:lnTo>
                    <a:pt x="1724" y="459"/>
                  </a:lnTo>
                  <a:lnTo>
                    <a:pt x="1707" y="415"/>
                  </a:lnTo>
                  <a:lnTo>
                    <a:pt x="1725" y="441"/>
                  </a:lnTo>
                  <a:lnTo>
                    <a:pt x="1762" y="365"/>
                  </a:lnTo>
                  <a:lnTo>
                    <a:pt x="1902" y="330"/>
                  </a:lnTo>
                  <a:lnTo>
                    <a:pt x="1866" y="310"/>
                  </a:lnTo>
                  <a:lnTo>
                    <a:pt x="1892" y="251"/>
                  </a:lnTo>
                  <a:lnTo>
                    <a:pt x="1997" y="208"/>
                  </a:lnTo>
                  <a:lnTo>
                    <a:pt x="2001" y="184"/>
                  </a:lnTo>
                  <a:lnTo>
                    <a:pt x="1975" y="163"/>
                  </a:lnTo>
                  <a:lnTo>
                    <a:pt x="1975" y="108"/>
                  </a:lnTo>
                  <a:lnTo>
                    <a:pt x="1917" y="90"/>
                  </a:lnTo>
                  <a:lnTo>
                    <a:pt x="1875" y="180"/>
                  </a:lnTo>
                  <a:lnTo>
                    <a:pt x="1697" y="214"/>
                  </a:lnTo>
                  <a:lnTo>
                    <a:pt x="1685" y="255"/>
                  </a:lnTo>
                  <a:lnTo>
                    <a:pt x="1584" y="271"/>
                  </a:lnTo>
                  <a:lnTo>
                    <a:pt x="1590" y="284"/>
                  </a:lnTo>
                  <a:lnTo>
                    <a:pt x="1487" y="339"/>
                  </a:lnTo>
                  <a:lnTo>
                    <a:pt x="1444" y="338"/>
                  </a:lnTo>
                  <a:lnTo>
                    <a:pt x="1442" y="321"/>
                  </a:lnTo>
                  <a:lnTo>
                    <a:pt x="1450" y="304"/>
                  </a:lnTo>
                  <a:lnTo>
                    <a:pt x="1460" y="293"/>
                  </a:lnTo>
                  <a:lnTo>
                    <a:pt x="1465" y="275"/>
                  </a:lnTo>
                  <a:lnTo>
                    <a:pt x="1450" y="234"/>
                  </a:lnTo>
                  <a:lnTo>
                    <a:pt x="1415" y="250"/>
                  </a:lnTo>
                  <a:lnTo>
                    <a:pt x="1427" y="182"/>
                  </a:lnTo>
                  <a:lnTo>
                    <a:pt x="1374" y="163"/>
                  </a:lnTo>
                  <a:lnTo>
                    <a:pt x="1333" y="208"/>
                  </a:lnTo>
                  <a:lnTo>
                    <a:pt x="1317" y="323"/>
                  </a:lnTo>
                  <a:lnTo>
                    <a:pt x="1286" y="327"/>
                  </a:lnTo>
                  <a:lnTo>
                    <a:pt x="1275" y="272"/>
                  </a:lnTo>
                  <a:lnTo>
                    <a:pt x="1301" y="185"/>
                  </a:lnTo>
                  <a:lnTo>
                    <a:pt x="1277" y="200"/>
                  </a:lnTo>
                  <a:lnTo>
                    <a:pt x="1321" y="153"/>
                  </a:lnTo>
                  <a:lnTo>
                    <a:pt x="1412" y="152"/>
                  </a:lnTo>
                  <a:lnTo>
                    <a:pt x="1395" y="129"/>
                  </a:lnTo>
                  <a:lnTo>
                    <a:pt x="1390" y="129"/>
                  </a:lnTo>
                  <a:lnTo>
                    <a:pt x="1256" y="116"/>
                  </a:lnTo>
                  <a:lnTo>
                    <a:pt x="1277" y="87"/>
                  </a:lnTo>
                  <a:lnTo>
                    <a:pt x="1195" y="125"/>
                  </a:lnTo>
                  <a:lnTo>
                    <a:pt x="1131" y="125"/>
                  </a:lnTo>
                  <a:lnTo>
                    <a:pt x="1208" y="65"/>
                  </a:lnTo>
                  <a:lnTo>
                    <a:pt x="1044" y="32"/>
                  </a:lnTo>
                  <a:lnTo>
                    <a:pt x="1023" y="0"/>
                  </a:lnTo>
                  <a:lnTo>
                    <a:pt x="1021" y="21"/>
                  </a:lnTo>
                  <a:lnTo>
                    <a:pt x="66" y="21"/>
                  </a:lnTo>
                  <a:lnTo>
                    <a:pt x="84" y="59"/>
                  </a:lnTo>
                  <a:lnTo>
                    <a:pt x="61" y="90"/>
                  </a:lnTo>
                  <a:lnTo>
                    <a:pt x="68" y="58"/>
                  </a:lnTo>
                  <a:lnTo>
                    <a:pt x="0" y="55"/>
                  </a:lnTo>
                  <a:close/>
                </a:path>
              </a:pathLst>
            </a:custGeom>
            <a:grpFill/>
            <a:ln w="3175" cap="rnd">
              <a:solidFill>
                <a:schemeClr val="bg1"/>
              </a:solidFill>
              <a:round/>
              <a:headEnd/>
              <a:tailEnd/>
            </a:ln>
          </p:spPr>
          <p:txBody>
            <a:bodyPr/>
            <a:lstStyle/>
            <a:p>
              <a:endParaRPr lang="en-US" dirty="0"/>
            </a:p>
          </p:txBody>
        </p:sp>
        <p:sp>
          <p:nvSpPr>
            <p:cNvPr id="179" name="Freeform 174"/>
            <p:cNvSpPr>
              <a:spLocks noChangeAspect="1"/>
            </p:cNvSpPr>
            <p:nvPr/>
          </p:nvSpPr>
          <p:spPr bwMode="gray">
            <a:xfrm>
              <a:off x="3167060" y="5349868"/>
              <a:ext cx="136525" cy="157162"/>
            </a:xfrm>
            <a:custGeom>
              <a:avLst/>
              <a:gdLst>
                <a:gd name="T0" fmla="*/ 0 w 181"/>
                <a:gd name="T1" fmla="*/ 107807903 h 186"/>
                <a:gd name="T2" fmla="*/ 16499159 w 181"/>
                <a:gd name="T3" fmla="*/ 4997952 h 186"/>
                <a:gd name="T4" fmla="*/ 31291379 w 181"/>
                <a:gd name="T5" fmla="*/ 0 h 186"/>
                <a:gd name="T6" fmla="*/ 91030495 w 181"/>
                <a:gd name="T7" fmla="*/ 51404975 h 186"/>
                <a:gd name="T8" fmla="*/ 102978318 w 181"/>
                <a:gd name="T9" fmla="*/ 73537920 h 186"/>
                <a:gd name="T10" fmla="*/ 97857499 w 181"/>
                <a:gd name="T11" fmla="*/ 99954823 h 186"/>
                <a:gd name="T12" fmla="*/ 69980000 w 181"/>
                <a:gd name="T13" fmla="*/ 132796820 h 186"/>
                <a:gd name="T14" fmla="*/ 0 w 181"/>
                <a:gd name="T15" fmla="*/ 107807903 h 186"/>
                <a:gd name="T16" fmla="*/ 0 60000 65536"/>
                <a:gd name="T17" fmla="*/ 0 60000 65536"/>
                <a:gd name="T18" fmla="*/ 0 60000 65536"/>
                <a:gd name="T19" fmla="*/ 0 60000 65536"/>
                <a:gd name="T20" fmla="*/ 0 60000 65536"/>
                <a:gd name="T21" fmla="*/ 0 60000 65536"/>
                <a:gd name="T22" fmla="*/ 0 60000 65536"/>
                <a:gd name="T23" fmla="*/ 0 60000 65536"/>
                <a:gd name="T24" fmla="*/ 0 w 181"/>
                <a:gd name="T25" fmla="*/ 0 h 186"/>
                <a:gd name="T26" fmla="*/ 181 w 181"/>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1" h="186">
                  <a:moveTo>
                    <a:pt x="0" y="151"/>
                  </a:moveTo>
                  <a:lnTo>
                    <a:pt x="29" y="7"/>
                  </a:lnTo>
                  <a:lnTo>
                    <a:pt x="55" y="0"/>
                  </a:lnTo>
                  <a:lnTo>
                    <a:pt x="160" y="72"/>
                  </a:lnTo>
                  <a:lnTo>
                    <a:pt x="181" y="103"/>
                  </a:lnTo>
                  <a:lnTo>
                    <a:pt x="172" y="140"/>
                  </a:lnTo>
                  <a:lnTo>
                    <a:pt x="123" y="186"/>
                  </a:lnTo>
                  <a:lnTo>
                    <a:pt x="0" y="151"/>
                  </a:lnTo>
                  <a:close/>
                </a:path>
              </a:pathLst>
            </a:custGeom>
            <a:grpFill/>
            <a:ln w="3175" cap="rnd">
              <a:solidFill>
                <a:schemeClr val="bg1"/>
              </a:solidFill>
              <a:round/>
              <a:headEnd/>
              <a:tailEnd/>
            </a:ln>
          </p:spPr>
          <p:txBody>
            <a:bodyPr/>
            <a:lstStyle/>
            <a:p>
              <a:endParaRPr lang="en-US" dirty="0"/>
            </a:p>
          </p:txBody>
        </p:sp>
        <p:sp>
          <p:nvSpPr>
            <p:cNvPr id="180" name="Freeform 175"/>
            <p:cNvSpPr>
              <a:spLocks noChangeAspect="1"/>
            </p:cNvSpPr>
            <p:nvPr/>
          </p:nvSpPr>
          <p:spPr bwMode="gray">
            <a:xfrm>
              <a:off x="2782884" y="4116384"/>
              <a:ext cx="349250" cy="331786"/>
            </a:xfrm>
            <a:custGeom>
              <a:avLst/>
              <a:gdLst>
                <a:gd name="T0" fmla="*/ 0 w 466"/>
                <a:gd name="T1" fmla="*/ 75749140 h 398"/>
                <a:gd name="T2" fmla="*/ 24152961 w 466"/>
                <a:gd name="T3" fmla="*/ 123700697 h 398"/>
                <a:gd name="T4" fmla="*/ 62347870 w 466"/>
                <a:gd name="T5" fmla="*/ 129260214 h 398"/>
                <a:gd name="T6" fmla="*/ 74705774 w 466"/>
                <a:gd name="T7" fmla="*/ 148718938 h 398"/>
                <a:gd name="T8" fmla="*/ 112900683 w 466"/>
                <a:gd name="T9" fmla="*/ 146634015 h 398"/>
                <a:gd name="T10" fmla="*/ 107284204 w 466"/>
                <a:gd name="T11" fmla="*/ 230027594 h 398"/>
                <a:gd name="T12" fmla="*/ 124134392 w 466"/>
                <a:gd name="T13" fmla="*/ 264775196 h 398"/>
                <a:gd name="T14" fmla="*/ 147163907 w 466"/>
                <a:gd name="T15" fmla="*/ 276589481 h 398"/>
                <a:gd name="T16" fmla="*/ 193785035 w 466"/>
                <a:gd name="T17" fmla="*/ 243231549 h 398"/>
                <a:gd name="T18" fmla="*/ 175249303 w 466"/>
                <a:gd name="T19" fmla="*/ 237672033 h 398"/>
                <a:gd name="T20" fmla="*/ 165700388 w 466"/>
                <a:gd name="T21" fmla="*/ 192500650 h 398"/>
                <a:gd name="T22" fmla="*/ 199402264 w 466"/>
                <a:gd name="T23" fmla="*/ 200840341 h 398"/>
                <a:gd name="T24" fmla="*/ 247146088 w 466"/>
                <a:gd name="T25" fmla="*/ 171652255 h 398"/>
                <a:gd name="T26" fmla="*/ 233665488 w 466"/>
                <a:gd name="T27" fmla="*/ 148718938 h 398"/>
                <a:gd name="T28" fmla="*/ 251077774 w 466"/>
                <a:gd name="T29" fmla="*/ 128565795 h 398"/>
                <a:gd name="T30" fmla="*/ 243214402 w 466"/>
                <a:gd name="T31" fmla="*/ 112581665 h 398"/>
                <a:gd name="T32" fmla="*/ 261750134 w 466"/>
                <a:gd name="T33" fmla="*/ 95207864 h 398"/>
                <a:gd name="T34" fmla="*/ 238159271 w 466"/>
                <a:gd name="T35" fmla="*/ 91733270 h 398"/>
                <a:gd name="T36" fmla="*/ 238159271 w 466"/>
                <a:gd name="T37" fmla="*/ 70189623 h 398"/>
                <a:gd name="T38" fmla="*/ 200524960 w 466"/>
                <a:gd name="T39" fmla="*/ 45866635 h 398"/>
                <a:gd name="T40" fmla="*/ 217937996 w 466"/>
                <a:gd name="T41" fmla="*/ 39611867 h 398"/>
                <a:gd name="T42" fmla="*/ 103351769 w 466"/>
                <a:gd name="T43" fmla="*/ 44476964 h 398"/>
                <a:gd name="T44" fmla="*/ 65156859 w 466"/>
                <a:gd name="T45" fmla="*/ 0 h 398"/>
                <a:gd name="T46" fmla="*/ 66841653 w 466"/>
                <a:gd name="T47" fmla="*/ 19458724 h 398"/>
                <a:gd name="T48" fmla="*/ 34825321 w 466"/>
                <a:gd name="T49" fmla="*/ 36832525 h 398"/>
                <a:gd name="T50" fmla="*/ 44935584 w 466"/>
                <a:gd name="T51" fmla="*/ 70189623 h 398"/>
                <a:gd name="T52" fmla="*/ 32578430 w 466"/>
                <a:gd name="T53" fmla="*/ 82003908 h 398"/>
                <a:gd name="T54" fmla="*/ 24152961 w 466"/>
                <a:gd name="T55" fmla="*/ 52121404 h 398"/>
                <a:gd name="T56" fmla="*/ 37072213 w 466"/>
                <a:gd name="T57" fmla="*/ 11814285 h 398"/>
                <a:gd name="T58" fmla="*/ 0 w 466"/>
                <a:gd name="T59" fmla="*/ 75749140 h 3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6"/>
                <a:gd name="T91" fmla="*/ 0 h 398"/>
                <a:gd name="T92" fmla="*/ 466 w 466"/>
                <a:gd name="T93" fmla="*/ 398 h 3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6" h="398">
                  <a:moveTo>
                    <a:pt x="0" y="109"/>
                  </a:moveTo>
                  <a:lnTo>
                    <a:pt x="43" y="178"/>
                  </a:lnTo>
                  <a:lnTo>
                    <a:pt x="111" y="186"/>
                  </a:lnTo>
                  <a:lnTo>
                    <a:pt x="133" y="214"/>
                  </a:lnTo>
                  <a:lnTo>
                    <a:pt x="201" y="211"/>
                  </a:lnTo>
                  <a:lnTo>
                    <a:pt x="191" y="331"/>
                  </a:lnTo>
                  <a:lnTo>
                    <a:pt x="221" y="381"/>
                  </a:lnTo>
                  <a:lnTo>
                    <a:pt x="262" y="398"/>
                  </a:lnTo>
                  <a:lnTo>
                    <a:pt x="345" y="350"/>
                  </a:lnTo>
                  <a:lnTo>
                    <a:pt x="312" y="342"/>
                  </a:lnTo>
                  <a:lnTo>
                    <a:pt x="295" y="277"/>
                  </a:lnTo>
                  <a:lnTo>
                    <a:pt x="355" y="289"/>
                  </a:lnTo>
                  <a:lnTo>
                    <a:pt x="440" y="247"/>
                  </a:lnTo>
                  <a:lnTo>
                    <a:pt x="416" y="214"/>
                  </a:lnTo>
                  <a:lnTo>
                    <a:pt x="447" y="185"/>
                  </a:lnTo>
                  <a:lnTo>
                    <a:pt x="433" y="162"/>
                  </a:lnTo>
                  <a:lnTo>
                    <a:pt x="466" y="137"/>
                  </a:lnTo>
                  <a:lnTo>
                    <a:pt x="424" y="132"/>
                  </a:lnTo>
                  <a:lnTo>
                    <a:pt x="424" y="101"/>
                  </a:lnTo>
                  <a:lnTo>
                    <a:pt x="357" y="66"/>
                  </a:lnTo>
                  <a:lnTo>
                    <a:pt x="388" y="57"/>
                  </a:lnTo>
                  <a:lnTo>
                    <a:pt x="184" y="64"/>
                  </a:lnTo>
                  <a:lnTo>
                    <a:pt x="116" y="0"/>
                  </a:lnTo>
                  <a:lnTo>
                    <a:pt x="119" y="28"/>
                  </a:lnTo>
                  <a:lnTo>
                    <a:pt x="62" y="53"/>
                  </a:lnTo>
                  <a:lnTo>
                    <a:pt x="80" y="101"/>
                  </a:lnTo>
                  <a:lnTo>
                    <a:pt x="58" y="118"/>
                  </a:lnTo>
                  <a:lnTo>
                    <a:pt x="43" y="75"/>
                  </a:lnTo>
                  <a:lnTo>
                    <a:pt x="66" y="17"/>
                  </a:lnTo>
                  <a:lnTo>
                    <a:pt x="0" y="109"/>
                  </a:lnTo>
                  <a:close/>
                </a:path>
              </a:pathLst>
            </a:custGeom>
            <a:grpFill/>
            <a:ln w="3175" cap="rnd">
              <a:solidFill>
                <a:schemeClr val="bg1"/>
              </a:solidFill>
              <a:round/>
              <a:headEnd/>
              <a:tailEnd/>
            </a:ln>
          </p:spPr>
          <p:txBody>
            <a:bodyPr/>
            <a:lstStyle/>
            <a:p>
              <a:endParaRPr lang="en-US" dirty="0"/>
            </a:p>
          </p:txBody>
        </p:sp>
        <p:sp>
          <p:nvSpPr>
            <p:cNvPr id="181" name="Freeform 176"/>
            <p:cNvSpPr>
              <a:spLocks noChangeAspect="1"/>
            </p:cNvSpPr>
            <p:nvPr/>
          </p:nvSpPr>
          <p:spPr bwMode="gray">
            <a:xfrm>
              <a:off x="7112563" y="3794122"/>
              <a:ext cx="182564" cy="431800"/>
            </a:xfrm>
            <a:custGeom>
              <a:avLst/>
              <a:gdLst>
                <a:gd name="T0" fmla="*/ 0 w 242"/>
                <a:gd name="T1" fmla="*/ 18136435 h 517"/>
                <a:gd name="T2" fmla="*/ 20487793 w 242"/>
                <a:gd name="T3" fmla="*/ 56502325 h 517"/>
                <a:gd name="T4" fmla="*/ 47236290 w 242"/>
                <a:gd name="T5" fmla="*/ 71151787 h 517"/>
                <a:gd name="T6" fmla="*/ 34146825 w 242"/>
                <a:gd name="T7" fmla="*/ 99054252 h 517"/>
                <a:gd name="T8" fmla="*/ 81951927 w 242"/>
                <a:gd name="T9" fmla="*/ 147186171 h 517"/>
                <a:gd name="T10" fmla="*/ 103577344 w 242"/>
                <a:gd name="T11" fmla="*/ 212059736 h 517"/>
                <a:gd name="T12" fmla="*/ 105854101 w 242"/>
                <a:gd name="T13" fmla="*/ 267167272 h 517"/>
                <a:gd name="T14" fmla="*/ 46666724 w 242"/>
                <a:gd name="T15" fmla="*/ 315996585 h 517"/>
                <a:gd name="T16" fmla="*/ 56341808 w 242"/>
                <a:gd name="T17" fmla="*/ 360640696 h 517"/>
                <a:gd name="T18" fmla="*/ 75122411 w 242"/>
                <a:gd name="T19" fmla="*/ 328553029 h 517"/>
                <a:gd name="T20" fmla="*/ 85366308 w 242"/>
                <a:gd name="T21" fmla="*/ 336923434 h 517"/>
                <a:gd name="T22" fmla="*/ 90487879 w 242"/>
                <a:gd name="T23" fmla="*/ 317391374 h 517"/>
                <a:gd name="T24" fmla="*/ 137724169 w 242"/>
                <a:gd name="T25" fmla="*/ 284606312 h 517"/>
                <a:gd name="T26" fmla="*/ 130894653 w 242"/>
                <a:gd name="T27" fmla="*/ 193922466 h 517"/>
                <a:gd name="T28" fmla="*/ 67724083 w 242"/>
                <a:gd name="T29" fmla="*/ 110215071 h 517"/>
                <a:gd name="T30" fmla="*/ 74552845 w 242"/>
                <a:gd name="T31" fmla="*/ 83010000 h 517"/>
                <a:gd name="T32" fmla="*/ 112683617 w 242"/>
                <a:gd name="T33" fmla="*/ 41853697 h 517"/>
                <a:gd name="T34" fmla="*/ 58617811 w 242"/>
                <a:gd name="T35" fmla="*/ 0 h 517"/>
                <a:gd name="T36" fmla="*/ 0 w 242"/>
                <a:gd name="T37" fmla="*/ 18136435 h 5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2"/>
                <a:gd name="T58" fmla="*/ 0 h 517"/>
                <a:gd name="T59" fmla="*/ 242 w 242"/>
                <a:gd name="T60" fmla="*/ 517 h 5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2" h="517">
                  <a:moveTo>
                    <a:pt x="0" y="26"/>
                  </a:moveTo>
                  <a:lnTo>
                    <a:pt x="36" y="81"/>
                  </a:lnTo>
                  <a:lnTo>
                    <a:pt x="83" y="102"/>
                  </a:lnTo>
                  <a:lnTo>
                    <a:pt x="60" y="142"/>
                  </a:lnTo>
                  <a:lnTo>
                    <a:pt x="144" y="211"/>
                  </a:lnTo>
                  <a:lnTo>
                    <a:pt x="182" y="304"/>
                  </a:lnTo>
                  <a:lnTo>
                    <a:pt x="186" y="383"/>
                  </a:lnTo>
                  <a:lnTo>
                    <a:pt x="82" y="453"/>
                  </a:lnTo>
                  <a:lnTo>
                    <a:pt x="99" y="517"/>
                  </a:lnTo>
                  <a:lnTo>
                    <a:pt x="132" y="471"/>
                  </a:lnTo>
                  <a:lnTo>
                    <a:pt x="150" y="483"/>
                  </a:lnTo>
                  <a:lnTo>
                    <a:pt x="159" y="455"/>
                  </a:lnTo>
                  <a:lnTo>
                    <a:pt x="242" y="408"/>
                  </a:lnTo>
                  <a:lnTo>
                    <a:pt x="230" y="278"/>
                  </a:lnTo>
                  <a:lnTo>
                    <a:pt x="119" y="158"/>
                  </a:lnTo>
                  <a:lnTo>
                    <a:pt x="131" y="119"/>
                  </a:lnTo>
                  <a:lnTo>
                    <a:pt x="198" y="60"/>
                  </a:lnTo>
                  <a:lnTo>
                    <a:pt x="103" y="0"/>
                  </a:lnTo>
                  <a:lnTo>
                    <a:pt x="0" y="26"/>
                  </a:lnTo>
                  <a:close/>
                </a:path>
              </a:pathLst>
            </a:custGeom>
            <a:grpFill/>
            <a:ln w="3175" cap="rnd">
              <a:solidFill>
                <a:schemeClr val="bg1"/>
              </a:solidFill>
              <a:round/>
              <a:headEnd/>
              <a:tailEnd/>
            </a:ln>
          </p:spPr>
          <p:txBody>
            <a:bodyPr/>
            <a:lstStyle/>
            <a:p>
              <a:endParaRPr lang="en-US" dirty="0"/>
            </a:p>
          </p:txBody>
        </p:sp>
        <p:sp>
          <p:nvSpPr>
            <p:cNvPr id="182" name="Freeform 177"/>
            <p:cNvSpPr>
              <a:spLocks noChangeAspect="1"/>
            </p:cNvSpPr>
            <p:nvPr/>
          </p:nvSpPr>
          <p:spPr bwMode="gray">
            <a:xfrm>
              <a:off x="5591739" y="3919533"/>
              <a:ext cx="247648" cy="185736"/>
            </a:xfrm>
            <a:custGeom>
              <a:avLst/>
              <a:gdLst>
                <a:gd name="T0" fmla="*/ 0 w 334"/>
                <a:gd name="T1" fmla="*/ 154009970 h 224"/>
                <a:gd name="T2" fmla="*/ 48379985 w 334"/>
                <a:gd name="T3" fmla="*/ 120320263 h 224"/>
                <a:gd name="T4" fmla="*/ 39583961 w 334"/>
                <a:gd name="T5" fmla="*/ 103131298 h 224"/>
                <a:gd name="T6" fmla="*/ 53877963 w 334"/>
                <a:gd name="T7" fmla="*/ 83192763 h 224"/>
                <a:gd name="T8" fmla="*/ 102807375 w 334"/>
                <a:gd name="T9" fmla="*/ 16500742 h 224"/>
                <a:gd name="T10" fmla="*/ 163832338 w 334"/>
                <a:gd name="T11" fmla="*/ 0 h 224"/>
                <a:gd name="T12" fmla="*/ 183624319 w 334"/>
                <a:gd name="T13" fmla="*/ 59816435 h 224"/>
                <a:gd name="T14" fmla="*/ 168230721 w 334"/>
                <a:gd name="T15" fmla="*/ 83192763 h 224"/>
                <a:gd name="T16" fmla="*/ 98409733 w 334"/>
                <a:gd name="T17" fmla="*/ 124445448 h 224"/>
                <a:gd name="T18" fmla="*/ 0 w 334"/>
                <a:gd name="T19" fmla="*/ 154009970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4"/>
                <a:gd name="T31" fmla="*/ 0 h 224"/>
                <a:gd name="T32" fmla="*/ 334 w 334"/>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4" h="224">
                  <a:moveTo>
                    <a:pt x="0" y="224"/>
                  </a:moveTo>
                  <a:lnTo>
                    <a:pt x="88" y="175"/>
                  </a:lnTo>
                  <a:lnTo>
                    <a:pt x="72" y="150"/>
                  </a:lnTo>
                  <a:lnTo>
                    <a:pt x="98" y="121"/>
                  </a:lnTo>
                  <a:lnTo>
                    <a:pt x="187" y="24"/>
                  </a:lnTo>
                  <a:lnTo>
                    <a:pt x="298" y="0"/>
                  </a:lnTo>
                  <a:lnTo>
                    <a:pt x="334" y="87"/>
                  </a:lnTo>
                  <a:lnTo>
                    <a:pt x="306" y="121"/>
                  </a:lnTo>
                  <a:lnTo>
                    <a:pt x="179" y="181"/>
                  </a:lnTo>
                  <a:lnTo>
                    <a:pt x="0" y="224"/>
                  </a:lnTo>
                  <a:close/>
                </a:path>
              </a:pathLst>
            </a:custGeom>
            <a:grpFill/>
            <a:ln w="3175" cap="rnd">
              <a:solidFill>
                <a:schemeClr val="bg1"/>
              </a:solidFill>
              <a:round/>
              <a:headEnd/>
              <a:tailEnd/>
            </a:ln>
          </p:spPr>
          <p:txBody>
            <a:bodyPr/>
            <a:lstStyle/>
            <a:p>
              <a:endParaRPr lang="en-US" dirty="0"/>
            </a:p>
          </p:txBody>
        </p:sp>
        <p:sp>
          <p:nvSpPr>
            <p:cNvPr id="183" name="Freeform 178"/>
            <p:cNvSpPr>
              <a:spLocks noChangeAspect="1"/>
            </p:cNvSpPr>
            <p:nvPr/>
          </p:nvSpPr>
          <p:spPr bwMode="gray">
            <a:xfrm>
              <a:off x="5567927" y="3968745"/>
              <a:ext cx="98424" cy="136526"/>
            </a:xfrm>
            <a:custGeom>
              <a:avLst/>
              <a:gdLst>
                <a:gd name="T0" fmla="*/ 0 w 125"/>
                <a:gd name="T1" fmla="*/ 22868770 h 164"/>
                <a:gd name="T2" fmla="*/ 16740124 w 125"/>
                <a:gd name="T3" fmla="*/ 113652900 h 164"/>
                <a:gd name="T4" fmla="*/ 71299857 w 125"/>
                <a:gd name="T5" fmla="*/ 79695636 h 164"/>
                <a:gd name="T6" fmla="*/ 61380192 w 125"/>
                <a:gd name="T7" fmla="*/ 62370281 h 164"/>
                <a:gd name="T8" fmla="*/ 77499845 w 125"/>
                <a:gd name="T9" fmla="*/ 42273634 h 164"/>
                <a:gd name="T10" fmla="*/ 77499845 w 125"/>
                <a:gd name="T11" fmla="*/ 16631908 h 164"/>
                <a:gd name="T12" fmla="*/ 38440081 w 125"/>
                <a:gd name="T13" fmla="*/ 0 h 164"/>
                <a:gd name="T14" fmla="*/ 0 w 125"/>
                <a:gd name="T15" fmla="*/ 22868770 h 164"/>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64"/>
                <a:gd name="T26" fmla="*/ 125 w 125"/>
                <a:gd name="T27" fmla="*/ 164 h 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64">
                  <a:moveTo>
                    <a:pt x="0" y="33"/>
                  </a:moveTo>
                  <a:lnTo>
                    <a:pt x="27" y="164"/>
                  </a:lnTo>
                  <a:lnTo>
                    <a:pt x="115" y="115"/>
                  </a:lnTo>
                  <a:lnTo>
                    <a:pt x="99" y="90"/>
                  </a:lnTo>
                  <a:lnTo>
                    <a:pt x="125" y="61"/>
                  </a:lnTo>
                  <a:lnTo>
                    <a:pt x="125" y="24"/>
                  </a:lnTo>
                  <a:lnTo>
                    <a:pt x="62" y="0"/>
                  </a:lnTo>
                  <a:lnTo>
                    <a:pt x="0" y="33"/>
                  </a:lnTo>
                  <a:close/>
                </a:path>
              </a:pathLst>
            </a:custGeom>
            <a:grpFill/>
            <a:ln w="3175" cap="rnd">
              <a:solidFill>
                <a:schemeClr val="bg1"/>
              </a:solidFill>
              <a:round/>
              <a:headEnd/>
              <a:tailEnd/>
            </a:ln>
          </p:spPr>
          <p:txBody>
            <a:bodyPr/>
            <a:lstStyle/>
            <a:p>
              <a:endParaRPr lang="en-US" dirty="0"/>
            </a:p>
          </p:txBody>
        </p:sp>
        <p:sp>
          <p:nvSpPr>
            <p:cNvPr id="184" name="Freeform 179"/>
            <p:cNvSpPr>
              <a:spLocks noChangeAspect="1"/>
            </p:cNvSpPr>
            <p:nvPr/>
          </p:nvSpPr>
          <p:spPr bwMode="gray">
            <a:xfrm>
              <a:off x="4820215" y="3019420"/>
              <a:ext cx="239713" cy="212724"/>
            </a:xfrm>
            <a:custGeom>
              <a:avLst/>
              <a:gdLst>
                <a:gd name="T0" fmla="*/ 0 w 325"/>
                <a:gd name="T1" fmla="*/ 41754998 h 255"/>
                <a:gd name="T2" fmla="*/ 0 w 325"/>
                <a:gd name="T3" fmla="*/ 13222319 h 255"/>
                <a:gd name="T4" fmla="*/ 45698149 w 325"/>
                <a:gd name="T5" fmla="*/ 0 h 255"/>
                <a:gd name="T6" fmla="*/ 82147064 w 325"/>
                <a:gd name="T7" fmla="*/ 34795970 h 255"/>
                <a:gd name="T8" fmla="*/ 123492762 w 325"/>
                <a:gd name="T9" fmla="*/ 25053165 h 255"/>
                <a:gd name="T10" fmla="*/ 171911100 w 325"/>
                <a:gd name="T11" fmla="*/ 80726218 h 255"/>
                <a:gd name="T12" fmla="*/ 165382793 w 325"/>
                <a:gd name="T13" fmla="*/ 139183048 h 255"/>
                <a:gd name="T14" fmla="*/ 176807146 w 325"/>
                <a:gd name="T15" fmla="*/ 164236213 h 255"/>
                <a:gd name="T16" fmla="*/ 139269565 w 325"/>
                <a:gd name="T17" fmla="*/ 177458532 h 255"/>
                <a:gd name="T18" fmla="*/ 121861238 w 325"/>
                <a:gd name="T19" fmla="*/ 128744507 h 255"/>
                <a:gd name="T20" fmla="*/ 106628030 w 325"/>
                <a:gd name="T21" fmla="*/ 148230117 h 255"/>
                <a:gd name="T22" fmla="*/ 45698149 w 325"/>
                <a:gd name="T23" fmla="*/ 100907564 h 255"/>
                <a:gd name="T24" fmla="*/ 16320399 w 325"/>
                <a:gd name="T25" fmla="*/ 50106331 h 255"/>
                <a:gd name="T26" fmla="*/ 1632261 w 325"/>
                <a:gd name="T27" fmla="*/ 60544872 h 255"/>
                <a:gd name="T28" fmla="*/ 0 w 325"/>
                <a:gd name="T29" fmla="*/ 41754998 h 2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
                <a:gd name="T46" fmla="*/ 0 h 255"/>
                <a:gd name="T47" fmla="*/ 325 w 325"/>
                <a:gd name="T48" fmla="*/ 255 h 2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 h="255">
                  <a:moveTo>
                    <a:pt x="0" y="60"/>
                  </a:moveTo>
                  <a:lnTo>
                    <a:pt x="0" y="19"/>
                  </a:lnTo>
                  <a:lnTo>
                    <a:pt x="84" y="0"/>
                  </a:lnTo>
                  <a:lnTo>
                    <a:pt x="151" y="50"/>
                  </a:lnTo>
                  <a:lnTo>
                    <a:pt x="227" y="36"/>
                  </a:lnTo>
                  <a:lnTo>
                    <a:pt x="316" y="116"/>
                  </a:lnTo>
                  <a:lnTo>
                    <a:pt x="304" y="200"/>
                  </a:lnTo>
                  <a:lnTo>
                    <a:pt x="325" y="236"/>
                  </a:lnTo>
                  <a:lnTo>
                    <a:pt x="256" y="255"/>
                  </a:lnTo>
                  <a:lnTo>
                    <a:pt x="224" y="185"/>
                  </a:lnTo>
                  <a:lnTo>
                    <a:pt x="196" y="213"/>
                  </a:lnTo>
                  <a:lnTo>
                    <a:pt x="84" y="145"/>
                  </a:lnTo>
                  <a:lnTo>
                    <a:pt x="30" y="72"/>
                  </a:lnTo>
                  <a:lnTo>
                    <a:pt x="3" y="87"/>
                  </a:lnTo>
                  <a:lnTo>
                    <a:pt x="0" y="60"/>
                  </a:lnTo>
                  <a:close/>
                </a:path>
              </a:pathLst>
            </a:custGeom>
            <a:grpFill/>
            <a:ln w="3175" cap="rnd">
              <a:solidFill>
                <a:schemeClr val="bg1"/>
              </a:solidFill>
              <a:round/>
              <a:headEnd/>
              <a:tailEnd/>
            </a:ln>
          </p:spPr>
          <p:txBody>
            <a:bodyPr/>
            <a:lstStyle/>
            <a:p>
              <a:endParaRPr lang="en-US" dirty="0"/>
            </a:p>
          </p:txBody>
        </p:sp>
        <p:sp>
          <p:nvSpPr>
            <p:cNvPr id="185" name="Freeform 180"/>
            <p:cNvSpPr>
              <a:spLocks noChangeAspect="1"/>
            </p:cNvSpPr>
            <p:nvPr/>
          </p:nvSpPr>
          <p:spPr bwMode="gray">
            <a:xfrm>
              <a:off x="4763066" y="4635495"/>
              <a:ext cx="328613" cy="354014"/>
            </a:xfrm>
            <a:custGeom>
              <a:avLst/>
              <a:gdLst>
                <a:gd name="T0" fmla="*/ 0 w 439"/>
                <a:gd name="T1" fmla="*/ 273746948 h 429"/>
                <a:gd name="T2" fmla="*/ 32499002 w 439"/>
                <a:gd name="T3" fmla="*/ 264214178 h 429"/>
                <a:gd name="T4" fmla="*/ 190510954 w 439"/>
                <a:gd name="T5" fmla="*/ 292133343 h 429"/>
                <a:gd name="T6" fmla="*/ 226931604 w 439"/>
                <a:gd name="T7" fmla="*/ 279875746 h 429"/>
                <a:gd name="T8" fmla="*/ 202838058 w 439"/>
                <a:gd name="T9" fmla="*/ 257404585 h 429"/>
                <a:gd name="T10" fmla="*/ 202838058 w 439"/>
                <a:gd name="T11" fmla="*/ 168879055 h 429"/>
                <a:gd name="T12" fmla="*/ 245982924 w 439"/>
                <a:gd name="T13" fmla="*/ 168879055 h 429"/>
                <a:gd name="T14" fmla="*/ 242621191 w 439"/>
                <a:gd name="T15" fmla="*/ 119849492 h 429"/>
                <a:gd name="T16" fmla="*/ 202838058 w 439"/>
                <a:gd name="T17" fmla="*/ 124616702 h 429"/>
                <a:gd name="T18" fmla="*/ 198915662 w 439"/>
                <a:gd name="T19" fmla="*/ 40857556 h 429"/>
                <a:gd name="T20" fmla="*/ 180425005 w 439"/>
                <a:gd name="T21" fmla="*/ 25195988 h 429"/>
                <a:gd name="T22" fmla="*/ 155770796 w 439"/>
                <a:gd name="T23" fmla="*/ 26557577 h 429"/>
                <a:gd name="T24" fmla="*/ 149607244 w 439"/>
                <a:gd name="T25" fmla="*/ 51753565 h 429"/>
                <a:gd name="T26" fmla="*/ 122151216 w 439"/>
                <a:gd name="T27" fmla="*/ 54476742 h 429"/>
                <a:gd name="T28" fmla="*/ 89652214 w 439"/>
                <a:gd name="T29" fmla="*/ 0 h 429"/>
                <a:gd name="T30" fmla="*/ 15688838 w 439"/>
                <a:gd name="T31" fmla="*/ 11575978 h 429"/>
                <a:gd name="T32" fmla="*/ 42584951 w 439"/>
                <a:gd name="T33" fmla="*/ 122573494 h 429"/>
                <a:gd name="T34" fmla="*/ 0 w 439"/>
                <a:gd name="T35" fmla="*/ 273746948 h 4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429"/>
                <a:gd name="T56" fmla="*/ 439 w 439"/>
                <a:gd name="T57" fmla="*/ 429 h 4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429">
                  <a:moveTo>
                    <a:pt x="0" y="402"/>
                  </a:moveTo>
                  <a:lnTo>
                    <a:pt x="58" y="388"/>
                  </a:lnTo>
                  <a:lnTo>
                    <a:pt x="340" y="429"/>
                  </a:lnTo>
                  <a:lnTo>
                    <a:pt x="405" y="411"/>
                  </a:lnTo>
                  <a:lnTo>
                    <a:pt x="362" y="378"/>
                  </a:lnTo>
                  <a:lnTo>
                    <a:pt x="362" y="248"/>
                  </a:lnTo>
                  <a:lnTo>
                    <a:pt x="439" y="248"/>
                  </a:lnTo>
                  <a:lnTo>
                    <a:pt x="433" y="176"/>
                  </a:lnTo>
                  <a:lnTo>
                    <a:pt x="362" y="183"/>
                  </a:lnTo>
                  <a:lnTo>
                    <a:pt x="355" y="60"/>
                  </a:lnTo>
                  <a:lnTo>
                    <a:pt x="322" y="37"/>
                  </a:lnTo>
                  <a:lnTo>
                    <a:pt x="278" y="39"/>
                  </a:lnTo>
                  <a:lnTo>
                    <a:pt x="267" y="76"/>
                  </a:lnTo>
                  <a:lnTo>
                    <a:pt x="218" y="80"/>
                  </a:lnTo>
                  <a:lnTo>
                    <a:pt x="160" y="0"/>
                  </a:lnTo>
                  <a:lnTo>
                    <a:pt x="28" y="17"/>
                  </a:lnTo>
                  <a:lnTo>
                    <a:pt x="76" y="180"/>
                  </a:lnTo>
                  <a:lnTo>
                    <a:pt x="0" y="402"/>
                  </a:lnTo>
                  <a:close/>
                </a:path>
              </a:pathLst>
            </a:custGeom>
            <a:grpFill/>
            <a:ln w="3175" cap="rnd">
              <a:solidFill>
                <a:schemeClr val="bg1"/>
              </a:solidFill>
              <a:round/>
              <a:headEnd/>
              <a:tailEnd/>
            </a:ln>
          </p:spPr>
          <p:txBody>
            <a:bodyPr/>
            <a:lstStyle/>
            <a:p>
              <a:endParaRPr lang="en-US" dirty="0"/>
            </a:p>
          </p:txBody>
        </p:sp>
        <p:sp>
          <p:nvSpPr>
            <p:cNvPr id="186" name="Freeform 181"/>
            <p:cNvSpPr>
              <a:spLocks noChangeAspect="1"/>
            </p:cNvSpPr>
            <p:nvPr/>
          </p:nvSpPr>
          <p:spPr bwMode="gray">
            <a:xfrm>
              <a:off x="4775765" y="4602158"/>
              <a:ext cx="26987" cy="33337"/>
            </a:xfrm>
            <a:custGeom>
              <a:avLst/>
              <a:gdLst>
                <a:gd name="T0" fmla="*/ 0 w 35"/>
                <a:gd name="T1" fmla="*/ 9235226 h 38"/>
                <a:gd name="T2" fmla="*/ 7134856 w 35"/>
                <a:gd name="T3" fmla="*/ 29246199 h 38"/>
                <a:gd name="T4" fmla="*/ 20810061 w 35"/>
                <a:gd name="T5" fmla="*/ 0 h 38"/>
                <a:gd name="T6" fmla="*/ 0 w 35"/>
                <a:gd name="T7" fmla="*/ 9235226 h 38"/>
                <a:gd name="T8" fmla="*/ 0 60000 65536"/>
                <a:gd name="T9" fmla="*/ 0 60000 65536"/>
                <a:gd name="T10" fmla="*/ 0 60000 65536"/>
                <a:gd name="T11" fmla="*/ 0 60000 65536"/>
                <a:gd name="T12" fmla="*/ 0 w 35"/>
                <a:gd name="T13" fmla="*/ 0 h 38"/>
                <a:gd name="T14" fmla="*/ 35 w 35"/>
                <a:gd name="T15" fmla="*/ 38 h 38"/>
              </a:gdLst>
              <a:ahLst/>
              <a:cxnLst>
                <a:cxn ang="T8">
                  <a:pos x="T0" y="T1"/>
                </a:cxn>
                <a:cxn ang="T9">
                  <a:pos x="T2" y="T3"/>
                </a:cxn>
                <a:cxn ang="T10">
                  <a:pos x="T4" y="T5"/>
                </a:cxn>
                <a:cxn ang="T11">
                  <a:pos x="T6" y="T7"/>
                </a:cxn>
              </a:cxnLst>
              <a:rect l="T12" t="T13" r="T14" b="T15"/>
              <a:pathLst>
                <a:path w="35" h="38">
                  <a:moveTo>
                    <a:pt x="0" y="12"/>
                  </a:moveTo>
                  <a:lnTo>
                    <a:pt x="12" y="38"/>
                  </a:lnTo>
                  <a:lnTo>
                    <a:pt x="35" y="0"/>
                  </a:lnTo>
                  <a:lnTo>
                    <a:pt x="0" y="12"/>
                  </a:lnTo>
                  <a:close/>
                </a:path>
              </a:pathLst>
            </a:custGeom>
            <a:grpFill/>
            <a:ln w="3175" cap="rnd">
              <a:solidFill>
                <a:schemeClr val="bg1"/>
              </a:solidFill>
              <a:round/>
              <a:headEnd/>
              <a:tailEnd/>
            </a:ln>
          </p:spPr>
          <p:txBody>
            <a:bodyPr/>
            <a:lstStyle/>
            <a:p>
              <a:endParaRPr lang="en-US" dirty="0"/>
            </a:p>
          </p:txBody>
        </p:sp>
        <p:sp>
          <p:nvSpPr>
            <p:cNvPr id="187" name="Freeform 182"/>
            <p:cNvSpPr>
              <a:spLocks noChangeAspect="1"/>
            </p:cNvSpPr>
            <p:nvPr/>
          </p:nvSpPr>
          <p:spPr bwMode="gray">
            <a:xfrm>
              <a:off x="4982141" y="4981570"/>
              <a:ext cx="244474" cy="265111"/>
            </a:xfrm>
            <a:custGeom>
              <a:avLst/>
              <a:gdLst>
                <a:gd name="T0" fmla="*/ 0 w 326"/>
                <a:gd name="T1" fmla="*/ 168112929 h 322"/>
                <a:gd name="T2" fmla="*/ 0 w 326"/>
                <a:gd name="T3" fmla="*/ 102359141 h 322"/>
                <a:gd name="T4" fmla="*/ 20245680 w 326"/>
                <a:gd name="T5" fmla="*/ 101681539 h 322"/>
                <a:gd name="T6" fmla="*/ 20245680 w 326"/>
                <a:gd name="T7" fmla="*/ 16946649 h 322"/>
                <a:gd name="T8" fmla="*/ 57363134 w 326"/>
                <a:gd name="T9" fmla="*/ 6778495 h 322"/>
                <a:gd name="T10" fmla="*/ 69735369 w 326"/>
                <a:gd name="T11" fmla="*/ 21692336 h 322"/>
                <a:gd name="T12" fmla="*/ 102354033 w 326"/>
                <a:gd name="T13" fmla="*/ 0 h 322"/>
                <a:gd name="T14" fmla="*/ 156905705 w 326"/>
                <a:gd name="T15" fmla="*/ 90835782 h 322"/>
                <a:gd name="T16" fmla="*/ 183337502 w 326"/>
                <a:gd name="T17" fmla="*/ 106426403 h 322"/>
                <a:gd name="T18" fmla="*/ 109102593 w 326"/>
                <a:gd name="T19" fmla="*/ 188449236 h 322"/>
                <a:gd name="T20" fmla="*/ 66361464 w 326"/>
                <a:gd name="T21" fmla="*/ 188449236 h 322"/>
                <a:gd name="T22" fmla="*/ 43303572 w 326"/>
                <a:gd name="T23" fmla="*/ 217598493 h 322"/>
                <a:gd name="T24" fmla="*/ 16309332 w 326"/>
                <a:gd name="T25" fmla="*/ 218276096 h 322"/>
                <a:gd name="T26" fmla="*/ 16871775 w 326"/>
                <a:gd name="T27" fmla="*/ 192516498 h 322"/>
                <a:gd name="T28" fmla="*/ 0 w 326"/>
                <a:gd name="T29" fmla="*/ 168112929 h 3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6"/>
                <a:gd name="T46" fmla="*/ 0 h 322"/>
                <a:gd name="T47" fmla="*/ 326 w 326"/>
                <a:gd name="T48" fmla="*/ 322 h 3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6" h="322">
                  <a:moveTo>
                    <a:pt x="0" y="248"/>
                  </a:moveTo>
                  <a:lnTo>
                    <a:pt x="0" y="151"/>
                  </a:lnTo>
                  <a:lnTo>
                    <a:pt x="36" y="150"/>
                  </a:lnTo>
                  <a:lnTo>
                    <a:pt x="36" y="25"/>
                  </a:lnTo>
                  <a:lnTo>
                    <a:pt x="102" y="10"/>
                  </a:lnTo>
                  <a:lnTo>
                    <a:pt x="124" y="32"/>
                  </a:lnTo>
                  <a:lnTo>
                    <a:pt x="182" y="0"/>
                  </a:lnTo>
                  <a:lnTo>
                    <a:pt x="279" y="134"/>
                  </a:lnTo>
                  <a:lnTo>
                    <a:pt x="326" y="157"/>
                  </a:lnTo>
                  <a:lnTo>
                    <a:pt x="194" y="278"/>
                  </a:lnTo>
                  <a:lnTo>
                    <a:pt x="118" y="278"/>
                  </a:lnTo>
                  <a:lnTo>
                    <a:pt x="77" y="321"/>
                  </a:lnTo>
                  <a:lnTo>
                    <a:pt x="29" y="322"/>
                  </a:lnTo>
                  <a:lnTo>
                    <a:pt x="30" y="284"/>
                  </a:lnTo>
                  <a:lnTo>
                    <a:pt x="0" y="248"/>
                  </a:lnTo>
                  <a:close/>
                </a:path>
              </a:pathLst>
            </a:custGeom>
            <a:grpFill/>
            <a:ln w="3175" cap="rnd">
              <a:solidFill>
                <a:schemeClr val="bg1"/>
              </a:solidFill>
              <a:round/>
              <a:headEnd/>
              <a:tailEnd/>
            </a:ln>
          </p:spPr>
          <p:txBody>
            <a:bodyPr/>
            <a:lstStyle/>
            <a:p>
              <a:endParaRPr lang="en-US" dirty="0"/>
            </a:p>
          </p:txBody>
        </p:sp>
        <p:sp>
          <p:nvSpPr>
            <p:cNvPr id="188" name="Freeform 183"/>
            <p:cNvSpPr>
              <a:spLocks noChangeAspect="1"/>
            </p:cNvSpPr>
            <p:nvPr/>
          </p:nvSpPr>
          <p:spPr bwMode="gray">
            <a:xfrm>
              <a:off x="5218676" y="4535483"/>
              <a:ext cx="44450" cy="58736"/>
            </a:xfrm>
            <a:custGeom>
              <a:avLst/>
              <a:gdLst>
                <a:gd name="T0" fmla="*/ 0 w 60"/>
                <a:gd name="T1" fmla="*/ 7246784 h 69"/>
                <a:gd name="T2" fmla="*/ 3841962 w 60"/>
                <a:gd name="T3" fmla="*/ 26086889 h 69"/>
                <a:gd name="T4" fmla="*/ 12074102 w 60"/>
                <a:gd name="T5" fmla="*/ 50000510 h 69"/>
                <a:gd name="T6" fmla="*/ 32930042 w 60"/>
                <a:gd name="T7" fmla="*/ 21015077 h 69"/>
                <a:gd name="T8" fmla="*/ 31832127 w 60"/>
                <a:gd name="T9" fmla="*/ 0 h 69"/>
                <a:gd name="T10" fmla="*/ 0 w 60"/>
                <a:gd name="T11" fmla="*/ 7246784 h 69"/>
                <a:gd name="T12" fmla="*/ 0 60000 65536"/>
                <a:gd name="T13" fmla="*/ 0 60000 65536"/>
                <a:gd name="T14" fmla="*/ 0 60000 65536"/>
                <a:gd name="T15" fmla="*/ 0 60000 65536"/>
                <a:gd name="T16" fmla="*/ 0 60000 65536"/>
                <a:gd name="T17" fmla="*/ 0 60000 65536"/>
                <a:gd name="T18" fmla="*/ 0 w 60"/>
                <a:gd name="T19" fmla="*/ 0 h 69"/>
                <a:gd name="T20" fmla="*/ 60 w 6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60" h="69">
                  <a:moveTo>
                    <a:pt x="0" y="10"/>
                  </a:moveTo>
                  <a:lnTo>
                    <a:pt x="7" y="36"/>
                  </a:lnTo>
                  <a:lnTo>
                    <a:pt x="22" y="69"/>
                  </a:lnTo>
                  <a:lnTo>
                    <a:pt x="60" y="29"/>
                  </a:lnTo>
                  <a:lnTo>
                    <a:pt x="58" y="0"/>
                  </a:lnTo>
                  <a:lnTo>
                    <a:pt x="0" y="10"/>
                  </a:lnTo>
                  <a:close/>
                </a:path>
              </a:pathLst>
            </a:custGeom>
            <a:grpFill/>
            <a:ln w="3175" cap="rnd">
              <a:solidFill>
                <a:schemeClr val="bg1"/>
              </a:solidFill>
              <a:round/>
              <a:headEnd/>
              <a:tailEnd/>
            </a:ln>
          </p:spPr>
          <p:txBody>
            <a:bodyPr/>
            <a:lstStyle/>
            <a:p>
              <a:endParaRPr lang="en-US" dirty="0"/>
            </a:p>
          </p:txBody>
        </p:sp>
        <p:sp>
          <p:nvSpPr>
            <p:cNvPr id="189" name="Freeform 184"/>
            <p:cNvSpPr>
              <a:spLocks noChangeAspect="1"/>
            </p:cNvSpPr>
            <p:nvPr/>
          </p:nvSpPr>
          <p:spPr bwMode="gray">
            <a:xfrm>
              <a:off x="4683690" y="4102094"/>
              <a:ext cx="198438" cy="320673"/>
            </a:xfrm>
            <a:custGeom>
              <a:avLst/>
              <a:gdLst>
                <a:gd name="T0" fmla="*/ 0 w 268"/>
                <a:gd name="T1" fmla="*/ 188918793 h 389"/>
                <a:gd name="T2" fmla="*/ 20833769 w 268"/>
                <a:gd name="T3" fmla="*/ 138631347 h 389"/>
                <a:gd name="T4" fmla="*/ 56469679 w 268"/>
                <a:gd name="T5" fmla="*/ 145426525 h 389"/>
                <a:gd name="T6" fmla="*/ 95944033 w 268"/>
                <a:gd name="T7" fmla="*/ 42812998 h 389"/>
                <a:gd name="T8" fmla="*/ 115132543 w 268"/>
                <a:gd name="T9" fmla="*/ 24464452 h 389"/>
                <a:gd name="T10" fmla="*/ 107457139 w 268"/>
                <a:gd name="T11" fmla="*/ 4077271 h 389"/>
                <a:gd name="T12" fmla="*/ 116777801 w 268"/>
                <a:gd name="T13" fmla="*/ 0 h 389"/>
                <a:gd name="T14" fmla="*/ 130484092 w 268"/>
                <a:gd name="T15" fmla="*/ 63879449 h 389"/>
                <a:gd name="T16" fmla="*/ 107457139 w 268"/>
                <a:gd name="T17" fmla="*/ 75431993 h 389"/>
                <a:gd name="T18" fmla="*/ 134321794 w 268"/>
                <a:gd name="T19" fmla="*/ 126398709 h 389"/>
                <a:gd name="T20" fmla="*/ 116777801 w 268"/>
                <a:gd name="T21" fmla="*/ 186200887 h 389"/>
                <a:gd name="T22" fmla="*/ 146931492 w 268"/>
                <a:gd name="T23" fmla="*/ 231731791 h 389"/>
                <a:gd name="T24" fmla="*/ 143641716 w 268"/>
                <a:gd name="T25" fmla="*/ 264350786 h 389"/>
                <a:gd name="T26" fmla="*/ 93202923 w 268"/>
                <a:gd name="T27" fmla="*/ 249400241 h 389"/>
                <a:gd name="T28" fmla="*/ 54825161 w 268"/>
                <a:gd name="T29" fmla="*/ 248720971 h 389"/>
                <a:gd name="T30" fmla="*/ 23574879 w 268"/>
                <a:gd name="T31" fmla="*/ 249400241 h 389"/>
                <a:gd name="T32" fmla="*/ 23026212 w 268"/>
                <a:gd name="T33" fmla="*/ 205907973 h 389"/>
                <a:gd name="T34" fmla="*/ 0 w 268"/>
                <a:gd name="T35" fmla="*/ 188918793 h 3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8"/>
                <a:gd name="T55" fmla="*/ 0 h 389"/>
                <a:gd name="T56" fmla="*/ 268 w 268"/>
                <a:gd name="T57" fmla="*/ 389 h 3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8" h="389">
                  <a:moveTo>
                    <a:pt x="0" y="278"/>
                  </a:moveTo>
                  <a:lnTo>
                    <a:pt x="38" y="204"/>
                  </a:lnTo>
                  <a:lnTo>
                    <a:pt x="103" y="214"/>
                  </a:lnTo>
                  <a:lnTo>
                    <a:pt x="175" y="63"/>
                  </a:lnTo>
                  <a:lnTo>
                    <a:pt x="210" y="36"/>
                  </a:lnTo>
                  <a:lnTo>
                    <a:pt x="196" y="6"/>
                  </a:lnTo>
                  <a:lnTo>
                    <a:pt x="213" y="0"/>
                  </a:lnTo>
                  <a:lnTo>
                    <a:pt x="238" y="94"/>
                  </a:lnTo>
                  <a:lnTo>
                    <a:pt x="196" y="111"/>
                  </a:lnTo>
                  <a:lnTo>
                    <a:pt x="245" y="186"/>
                  </a:lnTo>
                  <a:lnTo>
                    <a:pt x="213" y="274"/>
                  </a:lnTo>
                  <a:lnTo>
                    <a:pt x="268" y="341"/>
                  </a:lnTo>
                  <a:lnTo>
                    <a:pt x="262" y="389"/>
                  </a:lnTo>
                  <a:lnTo>
                    <a:pt x="170" y="367"/>
                  </a:lnTo>
                  <a:lnTo>
                    <a:pt x="100" y="366"/>
                  </a:lnTo>
                  <a:lnTo>
                    <a:pt x="43" y="367"/>
                  </a:lnTo>
                  <a:lnTo>
                    <a:pt x="42" y="303"/>
                  </a:lnTo>
                  <a:lnTo>
                    <a:pt x="0" y="278"/>
                  </a:lnTo>
                  <a:close/>
                </a:path>
              </a:pathLst>
            </a:custGeom>
            <a:grpFill/>
            <a:ln w="3175" cap="rnd">
              <a:solidFill>
                <a:schemeClr val="bg1"/>
              </a:solidFill>
              <a:round/>
              <a:headEnd/>
              <a:tailEnd/>
            </a:ln>
          </p:spPr>
          <p:txBody>
            <a:bodyPr/>
            <a:lstStyle/>
            <a:p>
              <a:endParaRPr lang="en-US" dirty="0"/>
            </a:p>
          </p:txBody>
        </p:sp>
        <p:sp>
          <p:nvSpPr>
            <p:cNvPr id="190" name="Freeform 185"/>
            <p:cNvSpPr>
              <a:spLocks noChangeAspect="1"/>
            </p:cNvSpPr>
            <p:nvPr/>
          </p:nvSpPr>
          <p:spPr bwMode="gray">
            <a:xfrm>
              <a:off x="4840853" y="4154481"/>
              <a:ext cx="338137" cy="230185"/>
            </a:xfrm>
            <a:custGeom>
              <a:avLst/>
              <a:gdLst>
                <a:gd name="T0" fmla="*/ 0 w 454"/>
                <a:gd name="T1" fmla="*/ 143954839 h 280"/>
                <a:gd name="T2" fmla="*/ 17750703 w 454"/>
                <a:gd name="T3" fmla="*/ 84480273 h 280"/>
                <a:gd name="T4" fmla="*/ 79880025 w 454"/>
                <a:gd name="T5" fmla="*/ 68936074 h 280"/>
                <a:gd name="T6" fmla="*/ 86536259 w 454"/>
                <a:gd name="T7" fmla="*/ 50012236 h 280"/>
                <a:gd name="T8" fmla="*/ 115381431 w 454"/>
                <a:gd name="T9" fmla="*/ 43253781 h 280"/>
                <a:gd name="T10" fmla="*/ 158095433 w 454"/>
                <a:gd name="T11" fmla="*/ 0 h 280"/>
                <a:gd name="T12" fmla="*/ 171963519 w 454"/>
                <a:gd name="T13" fmla="*/ 50687999 h 280"/>
                <a:gd name="T14" fmla="*/ 204691307 w 454"/>
                <a:gd name="T15" fmla="*/ 68936074 h 280"/>
                <a:gd name="T16" fmla="*/ 251842799 w 454"/>
                <a:gd name="T17" fmla="*/ 137196385 h 280"/>
                <a:gd name="T18" fmla="*/ 134796751 w 454"/>
                <a:gd name="T19" fmla="*/ 157470927 h 280"/>
                <a:gd name="T20" fmla="*/ 97075856 w 454"/>
                <a:gd name="T21" fmla="*/ 137196385 h 280"/>
                <a:gd name="T22" fmla="*/ 79880025 w 454"/>
                <a:gd name="T23" fmla="*/ 170987836 h 280"/>
                <a:gd name="T24" fmla="*/ 46596619 w 454"/>
                <a:gd name="T25" fmla="*/ 170987836 h 280"/>
                <a:gd name="T26" fmla="*/ 30509789 w 454"/>
                <a:gd name="T27" fmla="*/ 189235911 h 280"/>
                <a:gd name="T28" fmla="*/ 0 w 454"/>
                <a:gd name="T29" fmla="*/ 143954839 h 2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4"/>
                <a:gd name="T46" fmla="*/ 0 h 280"/>
                <a:gd name="T47" fmla="*/ 454 w 454"/>
                <a:gd name="T48" fmla="*/ 280 h 2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4" h="280">
                  <a:moveTo>
                    <a:pt x="0" y="213"/>
                  </a:moveTo>
                  <a:lnTo>
                    <a:pt x="32" y="125"/>
                  </a:lnTo>
                  <a:lnTo>
                    <a:pt x="144" y="102"/>
                  </a:lnTo>
                  <a:lnTo>
                    <a:pt x="156" y="74"/>
                  </a:lnTo>
                  <a:lnTo>
                    <a:pt x="208" y="64"/>
                  </a:lnTo>
                  <a:lnTo>
                    <a:pt x="285" y="0"/>
                  </a:lnTo>
                  <a:lnTo>
                    <a:pt x="310" y="75"/>
                  </a:lnTo>
                  <a:lnTo>
                    <a:pt x="369" y="102"/>
                  </a:lnTo>
                  <a:lnTo>
                    <a:pt x="454" y="203"/>
                  </a:lnTo>
                  <a:lnTo>
                    <a:pt x="243" y="233"/>
                  </a:lnTo>
                  <a:lnTo>
                    <a:pt x="175" y="203"/>
                  </a:lnTo>
                  <a:lnTo>
                    <a:pt x="144" y="253"/>
                  </a:lnTo>
                  <a:lnTo>
                    <a:pt x="84" y="253"/>
                  </a:lnTo>
                  <a:lnTo>
                    <a:pt x="55" y="280"/>
                  </a:lnTo>
                  <a:lnTo>
                    <a:pt x="0" y="213"/>
                  </a:lnTo>
                  <a:close/>
                </a:path>
              </a:pathLst>
            </a:custGeom>
            <a:grpFill/>
            <a:ln w="3175" cap="rnd">
              <a:solidFill>
                <a:schemeClr val="bg1"/>
              </a:solidFill>
              <a:round/>
              <a:headEnd/>
              <a:tailEnd/>
            </a:ln>
          </p:spPr>
          <p:txBody>
            <a:bodyPr/>
            <a:lstStyle/>
            <a:p>
              <a:endParaRPr lang="en-US" dirty="0"/>
            </a:p>
          </p:txBody>
        </p:sp>
        <p:sp>
          <p:nvSpPr>
            <p:cNvPr id="191" name="Freeform 186"/>
            <p:cNvSpPr>
              <a:spLocks noChangeAspect="1"/>
            </p:cNvSpPr>
            <p:nvPr/>
          </p:nvSpPr>
          <p:spPr bwMode="gray">
            <a:xfrm>
              <a:off x="4813866" y="3786184"/>
              <a:ext cx="276224" cy="469901"/>
            </a:xfrm>
            <a:custGeom>
              <a:avLst/>
              <a:gdLst>
                <a:gd name="T0" fmla="*/ 0 w 371"/>
                <a:gd name="T1" fmla="*/ 222530386 h 567"/>
                <a:gd name="T2" fmla="*/ 29380363 w 371"/>
                <a:gd name="T3" fmla="*/ 242448510 h 567"/>
                <a:gd name="T4" fmla="*/ 21619260 w 371"/>
                <a:gd name="T5" fmla="*/ 261679603 h 567"/>
                <a:gd name="T6" fmla="*/ 35478160 w 371"/>
                <a:gd name="T7" fmla="*/ 326240713 h 567"/>
                <a:gd name="T8" fmla="*/ 12195594 w 371"/>
                <a:gd name="T9" fmla="*/ 337916941 h 567"/>
                <a:gd name="T10" fmla="*/ 39357968 w 371"/>
                <a:gd name="T11" fmla="*/ 389428589 h 567"/>
                <a:gd name="T12" fmla="*/ 101444562 w 371"/>
                <a:gd name="T13" fmla="*/ 373631827 h 567"/>
                <a:gd name="T14" fmla="*/ 108097043 w 371"/>
                <a:gd name="T15" fmla="*/ 354400735 h 567"/>
                <a:gd name="T16" fmla="*/ 136922722 w 371"/>
                <a:gd name="T17" fmla="*/ 347532073 h 567"/>
                <a:gd name="T18" fmla="*/ 179607302 w 371"/>
                <a:gd name="T19" fmla="*/ 303575290 h 567"/>
                <a:gd name="T20" fmla="*/ 164639779 w 371"/>
                <a:gd name="T21" fmla="*/ 256872037 h 567"/>
                <a:gd name="T22" fmla="*/ 185150416 w 371"/>
                <a:gd name="T23" fmla="*/ 192997129 h 567"/>
                <a:gd name="T24" fmla="*/ 204552430 w 371"/>
                <a:gd name="T25" fmla="*/ 188189563 h 567"/>
                <a:gd name="T26" fmla="*/ 205661053 w 371"/>
                <a:gd name="T27" fmla="*/ 98215730 h 567"/>
                <a:gd name="T28" fmla="*/ 51553562 w 371"/>
                <a:gd name="T29" fmla="*/ 0 h 567"/>
                <a:gd name="T30" fmla="*/ 31042925 w 371"/>
                <a:gd name="T31" fmla="*/ 9615132 h 567"/>
                <a:gd name="T32" fmla="*/ 31042925 w 371"/>
                <a:gd name="T33" fmla="*/ 47391114 h 567"/>
                <a:gd name="T34" fmla="*/ 51553562 w 371"/>
                <a:gd name="T35" fmla="*/ 74177071 h 567"/>
                <a:gd name="T36" fmla="*/ 39357968 w 371"/>
                <a:gd name="T37" fmla="*/ 160029542 h 567"/>
                <a:gd name="T38" fmla="*/ 0 w 371"/>
                <a:gd name="T39" fmla="*/ 222530386 h 5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1"/>
                <a:gd name="T61" fmla="*/ 0 h 567"/>
                <a:gd name="T62" fmla="*/ 371 w 371"/>
                <a:gd name="T63" fmla="*/ 567 h 5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1" h="567">
                  <a:moveTo>
                    <a:pt x="0" y="324"/>
                  </a:moveTo>
                  <a:lnTo>
                    <a:pt x="53" y="353"/>
                  </a:lnTo>
                  <a:lnTo>
                    <a:pt x="39" y="381"/>
                  </a:lnTo>
                  <a:lnTo>
                    <a:pt x="64" y="475"/>
                  </a:lnTo>
                  <a:lnTo>
                    <a:pt x="22" y="492"/>
                  </a:lnTo>
                  <a:lnTo>
                    <a:pt x="71" y="567"/>
                  </a:lnTo>
                  <a:lnTo>
                    <a:pt x="183" y="544"/>
                  </a:lnTo>
                  <a:lnTo>
                    <a:pt x="195" y="516"/>
                  </a:lnTo>
                  <a:lnTo>
                    <a:pt x="247" y="506"/>
                  </a:lnTo>
                  <a:lnTo>
                    <a:pt x="324" y="442"/>
                  </a:lnTo>
                  <a:lnTo>
                    <a:pt x="297" y="374"/>
                  </a:lnTo>
                  <a:lnTo>
                    <a:pt x="334" y="281"/>
                  </a:lnTo>
                  <a:lnTo>
                    <a:pt x="369" y="274"/>
                  </a:lnTo>
                  <a:lnTo>
                    <a:pt x="371" y="143"/>
                  </a:lnTo>
                  <a:lnTo>
                    <a:pt x="93" y="0"/>
                  </a:lnTo>
                  <a:lnTo>
                    <a:pt x="56" y="14"/>
                  </a:lnTo>
                  <a:lnTo>
                    <a:pt x="56" y="69"/>
                  </a:lnTo>
                  <a:lnTo>
                    <a:pt x="93" y="108"/>
                  </a:lnTo>
                  <a:lnTo>
                    <a:pt x="71" y="233"/>
                  </a:lnTo>
                  <a:lnTo>
                    <a:pt x="0" y="324"/>
                  </a:lnTo>
                  <a:close/>
                </a:path>
              </a:pathLst>
            </a:custGeom>
            <a:grpFill/>
            <a:ln w="3175" cap="rnd">
              <a:solidFill>
                <a:schemeClr val="bg1"/>
              </a:solidFill>
              <a:round/>
              <a:headEnd/>
              <a:tailEnd/>
            </a:ln>
          </p:spPr>
          <p:txBody>
            <a:bodyPr/>
            <a:lstStyle/>
            <a:p>
              <a:endParaRPr lang="en-US" dirty="0"/>
            </a:p>
          </p:txBody>
        </p:sp>
        <p:sp>
          <p:nvSpPr>
            <p:cNvPr id="192" name="Freeform 187"/>
            <p:cNvSpPr>
              <a:spLocks noChangeAspect="1"/>
            </p:cNvSpPr>
            <p:nvPr/>
          </p:nvSpPr>
          <p:spPr bwMode="gray">
            <a:xfrm>
              <a:off x="4755128" y="4362445"/>
              <a:ext cx="193674" cy="249239"/>
            </a:xfrm>
            <a:custGeom>
              <a:avLst/>
              <a:gdLst>
                <a:gd name="T0" fmla="*/ 0 w 260"/>
                <a:gd name="T1" fmla="*/ 180323279 h 301"/>
                <a:gd name="T2" fmla="*/ 14981506 w 260"/>
                <a:gd name="T3" fmla="*/ 206377344 h 301"/>
                <a:gd name="T4" fmla="*/ 34402639 w 260"/>
                <a:gd name="T5" fmla="*/ 198150006 h 301"/>
                <a:gd name="T6" fmla="*/ 63811443 w 260"/>
                <a:gd name="T7" fmla="*/ 200892452 h 301"/>
                <a:gd name="T8" fmla="*/ 90445480 w 260"/>
                <a:gd name="T9" fmla="*/ 178952056 h 301"/>
                <a:gd name="T10" fmla="*/ 98214082 w 260"/>
                <a:gd name="T11" fmla="*/ 137813709 h 301"/>
                <a:gd name="T12" fmla="*/ 126512979 w 260"/>
                <a:gd name="T13" fmla="*/ 103531478 h 301"/>
                <a:gd name="T14" fmla="*/ 144269252 w 260"/>
                <a:gd name="T15" fmla="*/ 0 h 301"/>
                <a:gd name="T16" fmla="*/ 110976520 w 260"/>
                <a:gd name="T17" fmla="*/ 0 h 301"/>
                <a:gd name="T18" fmla="*/ 94885107 w 260"/>
                <a:gd name="T19" fmla="*/ 18512339 h 301"/>
                <a:gd name="T20" fmla="*/ 91555387 w 260"/>
                <a:gd name="T21" fmla="*/ 51422519 h 301"/>
                <a:gd name="T22" fmla="*/ 40506381 w 260"/>
                <a:gd name="T23" fmla="*/ 36339066 h 301"/>
                <a:gd name="T24" fmla="*/ 39396475 w 260"/>
                <a:gd name="T25" fmla="*/ 58279462 h 301"/>
                <a:gd name="T26" fmla="*/ 59372561 w 260"/>
                <a:gd name="T27" fmla="*/ 59650685 h 301"/>
                <a:gd name="T28" fmla="*/ 53268819 w 260"/>
                <a:gd name="T29" fmla="*/ 141241767 h 301"/>
                <a:gd name="T30" fmla="*/ 28298897 w 260"/>
                <a:gd name="T31" fmla="*/ 131642378 h 301"/>
                <a:gd name="T32" fmla="*/ 0 w 260"/>
                <a:gd name="T33" fmla="*/ 180323279 h 3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301"/>
                <a:gd name="T53" fmla="*/ 260 w 260"/>
                <a:gd name="T54" fmla="*/ 301 h 30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301">
                  <a:moveTo>
                    <a:pt x="0" y="263"/>
                  </a:moveTo>
                  <a:lnTo>
                    <a:pt x="27" y="301"/>
                  </a:lnTo>
                  <a:lnTo>
                    <a:pt x="62" y="289"/>
                  </a:lnTo>
                  <a:lnTo>
                    <a:pt x="115" y="293"/>
                  </a:lnTo>
                  <a:lnTo>
                    <a:pt x="163" y="261"/>
                  </a:lnTo>
                  <a:lnTo>
                    <a:pt x="177" y="201"/>
                  </a:lnTo>
                  <a:lnTo>
                    <a:pt x="228" y="151"/>
                  </a:lnTo>
                  <a:lnTo>
                    <a:pt x="260" y="0"/>
                  </a:lnTo>
                  <a:lnTo>
                    <a:pt x="200" y="0"/>
                  </a:lnTo>
                  <a:lnTo>
                    <a:pt x="171" y="27"/>
                  </a:lnTo>
                  <a:lnTo>
                    <a:pt x="165" y="75"/>
                  </a:lnTo>
                  <a:lnTo>
                    <a:pt x="73" y="53"/>
                  </a:lnTo>
                  <a:lnTo>
                    <a:pt x="71" y="85"/>
                  </a:lnTo>
                  <a:lnTo>
                    <a:pt x="107" y="87"/>
                  </a:lnTo>
                  <a:lnTo>
                    <a:pt x="96" y="206"/>
                  </a:lnTo>
                  <a:lnTo>
                    <a:pt x="51" y="192"/>
                  </a:lnTo>
                  <a:lnTo>
                    <a:pt x="0" y="263"/>
                  </a:lnTo>
                  <a:close/>
                </a:path>
              </a:pathLst>
            </a:custGeom>
            <a:grpFill/>
            <a:ln w="3175" cap="rnd">
              <a:solidFill>
                <a:schemeClr val="bg1"/>
              </a:solidFill>
              <a:round/>
              <a:headEnd/>
              <a:tailEnd/>
            </a:ln>
          </p:spPr>
          <p:txBody>
            <a:bodyPr/>
            <a:lstStyle/>
            <a:p>
              <a:endParaRPr lang="en-US" dirty="0"/>
            </a:p>
          </p:txBody>
        </p:sp>
        <p:sp>
          <p:nvSpPr>
            <p:cNvPr id="193" name="Freeform 188"/>
            <p:cNvSpPr>
              <a:spLocks noChangeAspect="1"/>
            </p:cNvSpPr>
            <p:nvPr/>
          </p:nvSpPr>
          <p:spPr bwMode="gray">
            <a:xfrm>
              <a:off x="4783704" y="4319581"/>
              <a:ext cx="492125" cy="530223"/>
            </a:xfrm>
            <a:custGeom>
              <a:avLst/>
              <a:gdLst>
                <a:gd name="T0" fmla="*/ 0 w 659"/>
                <a:gd name="T1" fmla="*/ 262853825 h 635"/>
                <a:gd name="T2" fmla="*/ 1115682 w 659"/>
                <a:gd name="T3" fmla="*/ 274706650 h 635"/>
                <a:gd name="T4" fmla="*/ 74728322 w 659"/>
                <a:gd name="T5" fmla="*/ 262853825 h 635"/>
                <a:gd name="T6" fmla="*/ 107073406 w 659"/>
                <a:gd name="T7" fmla="*/ 318631825 h 635"/>
                <a:gd name="T8" fmla="*/ 134399412 w 659"/>
                <a:gd name="T9" fmla="*/ 315842925 h 635"/>
                <a:gd name="T10" fmla="*/ 140533425 w 659"/>
                <a:gd name="T11" fmla="*/ 290045600 h 635"/>
                <a:gd name="T12" fmla="*/ 165071719 w 659"/>
                <a:gd name="T13" fmla="*/ 288651150 h 635"/>
                <a:gd name="T14" fmla="*/ 183474506 w 659"/>
                <a:gd name="T15" fmla="*/ 304687325 h 635"/>
                <a:gd name="T16" fmla="*/ 187378647 w 659"/>
                <a:gd name="T17" fmla="*/ 390446000 h 635"/>
                <a:gd name="T18" fmla="*/ 226973427 w 659"/>
                <a:gd name="T19" fmla="*/ 385565425 h 635"/>
                <a:gd name="T20" fmla="val 12960000"/>
                <a:gd name="T21" fmla="*/ 442737875 h 635"/>
                <a:gd name="T22" fmla="*/ 337392387 w 659"/>
                <a:gd name="T23" fmla="*/ 416940550 h 635"/>
                <a:gd name="T24" fmla="*/ 315643300 w 659"/>
                <a:gd name="T25" fmla="*/ 405087725 h 635"/>
                <a:gd name="T26" fmla="*/ 319546695 w 659"/>
                <a:gd name="T27" fmla="*/ 342337475 h 635"/>
                <a:gd name="T28" fmla="*/ 354680238 w 659"/>
                <a:gd name="T29" fmla="*/ 320026275 h 635"/>
                <a:gd name="T30" fmla="*/ 332931150 w 659"/>
                <a:gd name="T31" fmla="*/ 277495550 h 635"/>
                <a:gd name="T32" fmla="*/ 329027755 w 659"/>
                <a:gd name="T33" fmla="*/ 204984150 h 635"/>
                <a:gd name="T34" fmla="*/ 325123613 w 659"/>
                <a:gd name="T35" fmla="*/ 186856300 h 635"/>
                <a:gd name="T36" fmla="*/ 337950228 w 659"/>
                <a:gd name="T37" fmla="*/ 154783950 h 635"/>
                <a:gd name="T38" fmla="*/ 354680238 w 659"/>
                <a:gd name="T39" fmla="*/ 94125375 h 635"/>
                <a:gd name="T40" fmla="*/ 367506852 w 659"/>
                <a:gd name="T41" fmla="*/ 71116950 h 635"/>
                <a:gd name="T42" fmla="*/ 360257156 w 659"/>
                <a:gd name="T43" fmla="val 13392000"/>
                <a:gd name="T44" fmla="*/ 296124830 w 659"/>
                <a:gd name="T45" fmla="*/ 0 h 635"/>
                <a:gd name="T46" fmla="*/ 178455428 w 659"/>
                <a:gd name="T47" fmla="*/ 20916750 h 635"/>
                <a:gd name="T48" fmla="*/ 140533425 w 659"/>
                <a:gd name="T49" fmla="*/ 0 h 635"/>
                <a:gd name="T50" fmla="*/ 123245575 w 659"/>
                <a:gd name="T51" fmla="*/ 34861250 h 635"/>
                <a:gd name="T52" fmla="*/ 105400629 w 659"/>
                <a:gd name="T53" fmla="*/ 140142225 h 635"/>
                <a:gd name="T54" fmla="*/ 76958941 w 659"/>
                <a:gd name="T55" fmla="*/ 175003475 h 635"/>
                <a:gd name="T56" fmla="*/ 69151404 w 659"/>
                <a:gd name="T57" fmla="*/ 216836975 h 635"/>
                <a:gd name="T58" fmla="*/ 42383239 w 659"/>
                <a:gd name="T59" fmla="*/ 239148175 h 635"/>
                <a:gd name="T60" fmla="*/ 12826615 w 659"/>
                <a:gd name="T61" fmla="*/ 236359275 h 635"/>
                <a:gd name="T62" fmla="*/ 0 w 659"/>
                <a:gd name="T63" fmla="*/ 262853825 h 6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635"/>
                <a:gd name="T98" fmla="*/ 659 w 659"/>
                <a:gd name="T99" fmla="*/ 635 h 6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635">
                  <a:moveTo>
                    <a:pt x="0" y="377"/>
                  </a:moveTo>
                  <a:lnTo>
                    <a:pt x="2" y="394"/>
                  </a:lnTo>
                  <a:lnTo>
                    <a:pt x="134" y="377"/>
                  </a:lnTo>
                  <a:lnTo>
                    <a:pt x="192" y="457"/>
                  </a:lnTo>
                  <a:lnTo>
                    <a:pt x="241" y="453"/>
                  </a:lnTo>
                  <a:lnTo>
                    <a:pt x="252" y="416"/>
                  </a:lnTo>
                  <a:lnTo>
                    <a:pt x="296" y="414"/>
                  </a:lnTo>
                  <a:lnTo>
                    <a:pt x="329" y="437"/>
                  </a:lnTo>
                  <a:lnTo>
                    <a:pt x="336" y="560"/>
                  </a:lnTo>
                  <a:lnTo>
                    <a:pt x="407" y="553"/>
                  </a:lnTo>
                  <a:lnTo>
                    <a:pt x="606" y="635"/>
                  </a:lnTo>
                  <a:lnTo>
                    <a:pt x="605" y="598"/>
                  </a:lnTo>
                  <a:lnTo>
                    <a:pt x="566" y="581"/>
                  </a:lnTo>
                  <a:lnTo>
                    <a:pt x="573" y="491"/>
                  </a:lnTo>
                  <a:lnTo>
                    <a:pt x="636" y="459"/>
                  </a:lnTo>
                  <a:lnTo>
                    <a:pt x="597" y="398"/>
                  </a:lnTo>
                  <a:lnTo>
                    <a:pt x="590" y="294"/>
                  </a:lnTo>
                  <a:lnTo>
                    <a:pt x="583" y="268"/>
                  </a:lnTo>
                  <a:lnTo>
                    <a:pt x="606" y="222"/>
                  </a:lnTo>
                  <a:lnTo>
                    <a:pt x="636" y="135"/>
                  </a:lnTo>
                  <a:lnTo>
                    <a:pt x="659" y="102"/>
                  </a:lnTo>
                  <a:lnTo>
                    <a:pt x="646" y="52"/>
                  </a:lnTo>
                  <a:lnTo>
                    <a:pt x="531" y="0"/>
                  </a:lnTo>
                  <a:lnTo>
                    <a:pt x="320" y="30"/>
                  </a:lnTo>
                  <a:lnTo>
                    <a:pt x="252" y="0"/>
                  </a:lnTo>
                  <a:lnTo>
                    <a:pt x="221" y="50"/>
                  </a:lnTo>
                  <a:lnTo>
                    <a:pt x="189" y="201"/>
                  </a:lnTo>
                  <a:lnTo>
                    <a:pt x="138" y="251"/>
                  </a:lnTo>
                  <a:lnTo>
                    <a:pt x="124" y="311"/>
                  </a:lnTo>
                  <a:lnTo>
                    <a:pt x="76" y="343"/>
                  </a:lnTo>
                  <a:lnTo>
                    <a:pt x="23" y="339"/>
                  </a:lnTo>
                  <a:lnTo>
                    <a:pt x="0" y="377"/>
                  </a:lnTo>
                  <a:close/>
                </a:path>
              </a:pathLst>
            </a:custGeom>
            <a:grpFill/>
            <a:ln w="3175" cap="rnd">
              <a:solidFill>
                <a:schemeClr val="bg1"/>
              </a:solidFill>
              <a:round/>
              <a:headEnd/>
              <a:tailEnd/>
            </a:ln>
          </p:spPr>
          <p:txBody>
            <a:bodyPr/>
            <a:lstStyle/>
            <a:p>
              <a:endParaRPr lang="en-US" dirty="0"/>
            </a:p>
          </p:txBody>
        </p:sp>
        <p:sp>
          <p:nvSpPr>
            <p:cNvPr id="194" name="Freeform 189"/>
            <p:cNvSpPr>
              <a:spLocks noChangeAspect="1"/>
            </p:cNvSpPr>
            <p:nvPr/>
          </p:nvSpPr>
          <p:spPr bwMode="gray">
            <a:xfrm>
              <a:off x="5302816" y="3406771"/>
              <a:ext cx="63499" cy="31752"/>
            </a:xfrm>
            <a:custGeom>
              <a:avLst/>
              <a:gdLst>
                <a:gd name="T0" fmla="*/ 0 w 82"/>
                <a:gd name="T1" fmla="*/ 11994116 h 43"/>
                <a:gd name="T2" fmla="*/ 17390482 w 82"/>
                <a:gd name="T3" fmla="*/ 23443314 h 43"/>
                <a:gd name="T4" fmla="*/ 49173780 w 82"/>
                <a:gd name="T5" fmla="*/ 0 h 43"/>
                <a:gd name="T6" fmla="*/ 0 w 82"/>
                <a:gd name="T7" fmla="*/ 11994116 h 43"/>
                <a:gd name="T8" fmla="*/ 0 60000 65536"/>
                <a:gd name="T9" fmla="*/ 0 60000 65536"/>
                <a:gd name="T10" fmla="*/ 0 60000 65536"/>
                <a:gd name="T11" fmla="*/ 0 60000 65536"/>
                <a:gd name="T12" fmla="*/ 0 w 82"/>
                <a:gd name="T13" fmla="*/ 0 h 43"/>
                <a:gd name="T14" fmla="*/ 82 w 82"/>
                <a:gd name="T15" fmla="*/ 43 h 43"/>
              </a:gdLst>
              <a:ahLst/>
              <a:cxnLst>
                <a:cxn ang="T8">
                  <a:pos x="T0" y="T1"/>
                </a:cxn>
                <a:cxn ang="T9">
                  <a:pos x="T2" y="T3"/>
                </a:cxn>
                <a:cxn ang="T10">
                  <a:pos x="T4" y="T5"/>
                </a:cxn>
                <a:cxn ang="T11">
                  <a:pos x="T6" y="T7"/>
                </a:cxn>
              </a:cxnLst>
              <a:rect l="T12" t="T13" r="T14" b="T15"/>
              <a:pathLst>
                <a:path w="82" h="43">
                  <a:moveTo>
                    <a:pt x="0" y="22"/>
                  </a:moveTo>
                  <a:lnTo>
                    <a:pt x="29" y="43"/>
                  </a:lnTo>
                  <a:lnTo>
                    <a:pt x="82" y="0"/>
                  </a:lnTo>
                  <a:lnTo>
                    <a:pt x="0" y="22"/>
                  </a:lnTo>
                  <a:close/>
                </a:path>
              </a:pathLst>
            </a:custGeom>
            <a:grpFill/>
            <a:ln w="3175" cap="rnd">
              <a:solidFill>
                <a:schemeClr val="bg1"/>
              </a:solidFill>
              <a:round/>
              <a:headEnd/>
              <a:tailEnd/>
            </a:ln>
          </p:spPr>
          <p:txBody>
            <a:bodyPr/>
            <a:lstStyle/>
            <a:p>
              <a:endParaRPr lang="en-US" dirty="0"/>
            </a:p>
          </p:txBody>
        </p:sp>
        <p:sp>
          <p:nvSpPr>
            <p:cNvPr id="195" name="Freeform 190"/>
            <p:cNvSpPr>
              <a:spLocks noChangeAspect="1"/>
            </p:cNvSpPr>
            <p:nvPr/>
          </p:nvSpPr>
          <p:spPr bwMode="gray">
            <a:xfrm>
              <a:off x="4490017" y="4111621"/>
              <a:ext cx="69851" cy="174624"/>
            </a:xfrm>
            <a:custGeom>
              <a:avLst/>
              <a:gdLst>
                <a:gd name="T0" fmla="*/ 0 w 94"/>
                <a:gd name="T1" fmla="*/ 34624710 h 214"/>
                <a:gd name="T2" fmla="*/ 19878270 w 94"/>
                <a:gd name="T3" fmla="*/ 142494816 h 214"/>
                <a:gd name="T4" fmla="*/ 36995978 w 94"/>
                <a:gd name="T5" fmla="*/ 141163096 h 214"/>
                <a:gd name="T6" fmla="*/ 51904495 w 94"/>
                <a:gd name="T7" fmla="*/ 16646495 h 214"/>
                <a:gd name="T8" fmla="*/ 36995978 w 94"/>
                <a:gd name="T9" fmla="*/ 0 h 214"/>
                <a:gd name="T10" fmla="*/ 27608584 w 94"/>
                <a:gd name="T11" fmla="*/ 10653757 h 214"/>
                <a:gd name="T12" fmla="*/ 0 w 94"/>
                <a:gd name="T13" fmla="*/ 34624710 h 214"/>
                <a:gd name="T14" fmla="*/ 0 60000 65536"/>
                <a:gd name="T15" fmla="*/ 0 60000 65536"/>
                <a:gd name="T16" fmla="*/ 0 60000 65536"/>
                <a:gd name="T17" fmla="*/ 0 60000 65536"/>
                <a:gd name="T18" fmla="*/ 0 60000 65536"/>
                <a:gd name="T19" fmla="*/ 0 60000 65536"/>
                <a:gd name="T20" fmla="*/ 0 60000 65536"/>
                <a:gd name="T21" fmla="*/ 0 w 94"/>
                <a:gd name="T22" fmla="*/ 0 h 214"/>
                <a:gd name="T23" fmla="*/ 94 w 94"/>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214">
                  <a:moveTo>
                    <a:pt x="0" y="52"/>
                  </a:moveTo>
                  <a:lnTo>
                    <a:pt x="36" y="214"/>
                  </a:lnTo>
                  <a:lnTo>
                    <a:pt x="67" y="212"/>
                  </a:lnTo>
                  <a:lnTo>
                    <a:pt x="94" y="25"/>
                  </a:lnTo>
                  <a:lnTo>
                    <a:pt x="67" y="0"/>
                  </a:lnTo>
                  <a:lnTo>
                    <a:pt x="50" y="16"/>
                  </a:lnTo>
                  <a:lnTo>
                    <a:pt x="0" y="52"/>
                  </a:lnTo>
                  <a:close/>
                </a:path>
              </a:pathLst>
            </a:custGeom>
            <a:grpFill/>
            <a:ln w="3175" cap="rnd">
              <a:solidFill>
                <a:schemeClr val="bg1"/>
              </a:solidFill>
              <a:round/>
              <a:headEnd/>
              <a:tailEnd/>
            </a:ln>
          </p:spPr>
          <p:txBody>
            <a:bodyPr/>
            <a:lstStyle/>
            <a:p>
              <a:endParaRPr lang="en-US" dirty="0"/>
            </a:p>
          </p:txBody>
        </p:sp>
        <p:sp>
          <p:nvSpPr>
            <p:cNvPr id="196" name="Freeform 191"/>
            <p:cNvSpPr>
              <a:spLocks noChangeAspect="1"/>
            </p:cNvSpPr>
            <p:nvPr/>
          </p:nvSpPr>
          <p:spPr bwMode="gray">
            <a:xfrm>
              <a:off x="4707503" y="4403720"/>
              <a:ext cx="50800" cy="39689"/>
            </a:xfrm>
            <a:custGeom>
              <a:avLst/>
              <a:gdLst>
                <a:gd name="T0" fmla="*/ 0 w 62"/>
                <a:gd name="T1" fmla="*/ 36631101 h 43"/>
                <a:gd name="T2" fmla="*/ 3356897 w 62"/>
                <a:gd name="T3" fmla="*/ 851908 h 43"/>
                <a:gd name="T4" fmla="*/ 41623226 w 62"/>
                <a:gd name="T5" fmla="*/ 0 h 43"/>
                <a:gd name="T6" fmla="*/ 41623226 w 62"/>
                <a:gd name="T7" fmla="*/ 32371563 h 43"/>
                <a:gd name="T8" fmla="*/ 0 w 62"/>
                <a:gd name="T9" fmla="*/ 36631101 h 43"/>
                <a:gd name="T10" fmla="*/ 0 60000 65536"/>
                <a:gd name="T11" fmla="*/ 0 60000 65536"/>
                <a:gd name="T12" fmla="*/ 0 60000 65536"/>
                <a:gd name="T13" fmla="*/ 0 60000 65536"/>
                <a:gd name="T14" fmla="*/ 0 60000 65536"/>
                <a:gd name="T15" fmla="*/ 0 w 62"/>
                <a:gd name="T16" fmla="*/ 0 h 43"/>
                <a:gd name="T17" fmla="*/ 62 w 62"/>
                <a:gd name="T18" fmla="*/ 43 h 43"/>
              </a:gdLst>
              <a:ahLst/>
              <a:cxnLst>
                <a:cxn ang="T10">
                  <a:pos x="T0" y="T1"/>
                </a:cxn>
                <a:cxn ang="T11">
                  <a:pos x="T2" y="T3"/>
                </a:cxn>
                <a:cxn ang="T12">
                  <a:pos x="T4" y="T5"/>
                </a:cxn>
                <a:cxn ang="T13">
                  <a:pos x="T6" y="T7"/>
                </a:cxn>
                <a:cxn ang="T14">
                  <a:pos x="T8" y="T9"/>
                </a:cxn>
              </a:cxnLst>
              <a:rect l="T15" t="T16" r="T17" b="T18"/>
              <a:pathLst>
                <a:path w="62" h="43">
                  <a:moveTo>
                    <a:pt x="0" y="43"/>
                  </a:moveTo>
                  <a:lnTo>
                    <a:pt x="5" y="1"/>
                  </a:lnTo>
                  <a:lnTo>
                    <a:pt x="62" y="0"/>
                  </a:lnTo>
                  <a:lnTo>
                    <a:pt x="62" y="38"/>
                  </a:lnTo>
                  <a:lnTo>
                    <a:pt x="0" y="43"/>
                  </a:lnTo>
                  <a:close/>
                </a:path>
              </a:pathLst>
            </a:custGeom>
            <a:grpFill/>
            <a:ln w="3175" cap="rnd">
              <a:solidFill>
                <a:schemeClr val="bg1"/>
              </a:solidFill>
              <a:round/>
              <a:headEnd/>
              <a:tailEnd/>
            </a:ln>
          </p:spPr>
          <p:txBody>
            <a:bodyPr/>
            <a:lstStyle/>
            <a:p>
              <a:endParaRPr lang="en-US" dirty="0"/>
            </a:p>
          </p:txBody>
        </p:sp>
        <p:sp>
          <p:nvSpPr>
            <p:cNvPr id="197" name="Freeform 192"/>
            <p:cNvSpPr>
              <a:spLocks noChangeAspect="1"/>
            </p:cNvSpPr>
            <p:nvPr/>
          </p:nvSpPr>
          <p:spPr bwMode="gray">
            <a:xfrm>
              <a:off x="5320278" y="3948110"/>
              <a:ext cx="390526" cy="422274"/>
            </a:xfrm>
            <a:custGeom>
              <a:avLst/>
              <a:gdLst>
                <a:gd name="T0" fmla="*/ 0 w 524"/>
                <a:gd name="T1" fmla="*/ 245022372 h 509"/>
                <a:gd name="T2" fmla="*/ 22217444 w 524"/>
                <a:gd name="T3" fmla="*/ 226438954 h 509"/>
                <a:gd name="T4" fmla="*/ 24439114 w 524"/>
                <a:gd name="T5" fmla="*/ 182390445 h 509"/>
                <a:gd name="T6" fmla="*/ 62208993 w 524"/>
                <a:gd name="T7" fmla="*/ 124576103 h 509"/>
                <a:gd name="T8" fmla="*/ 77205451 w 524"/>
                <a:gd name="T9" fmla="*/ 22712422 h 509"/>
                <a:gd name="T10" fmla="*/ 107199113 w 524"/>
                <a:gd name="T11" fmla="*/ 0 h 509"/>
                <a:gd name="T12" fmla="*/ 128861326 w 524"/>
                <a:gd name="T13" fmla="*/ 70203011 h 509"/>
                <a:gd name="T14" fmla="*/ 193291988 w 524"/>
                <a:gd name="T15" fmla="*/ 129393688 h 509"/>
                <a:gd name="T16" fmla="*/ 170519313 w 524"/>
                <a:gd name="T17" fmla="*/ 165183361 h 509"/>
                <a:gd name="T18" fmla="*/ 191625550 w 524"/>
                <a:gd name="T19" fmla="*/ 174130779 h 509"/>
                <a:gd name="T20" fmla="*/ 214954201 w 524"/>
                <a:gd name="T21" fmla="*/ 217491536 h 509"/>
                <a:gd name="T22" fmla="*/ 291049190 w 524"/>
                <a:gd name="T23" fmla="*/ 240892540 h 509"/>
                <a:gd name="T24" fmla="*/ 232173075 w 524"/>
                <a:gd name="T25" fmla="*/ 313160467 h 509"/>
                <a:gd name="T26" fmla="*/ 171629775 w 524"/>
                <a:gd name="T27" fmla="*/ 339314140 h 509"/>
                <a:gd name="T28" fmla="*/ 116641769 w 524"/>
                <a:gd name="T29" fmla="*/ 350326475 h 509"/>
                <a:gd name="T30" fmla="*/ 55543983 w 524"/>
                <a:gd name="T31" fmla="*/ 323484220 h 509"/>
                <a:gd name="T32" fmla="*/ 33881770 w 524"/>
                <a:gd name="T33" fmla="*/ 273929544 h 509"/>
                <a:gd name="T34" fmla="*/ 0 w 524"/>
                <a:gd name="T35" fmla="*/ 245022372 h 5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4"/>
                <a:gd name="T55" fmla="*/ 0 h 509"/>
                <a:gd name="T56" fmla="*/ 524 w 524"/>
                <a:gd name="T57" fmla="*/ 509 h 5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4" h="509">
                  <a:moveTo>
                    <a:pt x="0" y="356"/>
                  </a:moveTo>
                  <a:lnTo>
                    <a:pt x="40" y="329"/>
                  </a:lnTo>
                  <a:lnTo>
                    <a:pt x="44" y="265"/>
                  </a:lnTo>
                  <a:lnTo>
                    <a:pt x="112" y="181"/>
                  </a:lnTo>
                  <a:lnTo>
                    <a:pt x="139" y="33"/>
                  </a:lnTo>
                  <a:lnTo>
                    <a:pt x="193" y="0"/>
                  </a:lnTo>
                  <a:lnTo>
                    <a:pt x="232" y="102"/>
                  </a:lnTo>
                  <a:lnTo>
                    <a:pt x="348" y="188"/>
                  </a:lnTo>
                  <a:lnTo>
                    <a:pt x="307" y="240"/>
                  </a:lnTo>
                  <a:lnTo>
                    <a:pt x="345" y="253"/>
                  </a:lnTo>
                  <a:lnTo>
                    <a:pt x="387" y="316"/>
                  </a:lnTo>
                  <a:lnTo>
                    <a:pt x="524" y="350"/>
                  </a:lnTo>
                  <a:lnTo>
                    <a:pt x="418" y="455"/>
                  </a:lnTo>
                  <a:lnTo>
                    <a:pt x="309" y="493"/>
                  </a:lnTo>
                  <a:lnTo>
                    <a:pt x="210" y="509"/>
                  </a:lnTo>
                  <a:lnTo>
                    <a:pt x="100" y="470"/>
                  </a:lnTo>
                  <a:lnTo>
                    <a:pt x="61" y="398"/>
                  </a:lnTo>
                  <a:lnTo>
                    <a:pt x="0" y="356"/>
                  </a:lnTo>
                  <a:close/>
                </a:path>
              </a:pathLst>
            </a:custGeom>
            <a:grpFill/>
            <a:ln w="3175" cap="rnd">
              <a:solidFill>
                <a:schemeClr val="bg1"/>
              </a:solidFill>
              <a:round/>
              <a:headEnd/>
              <a:tailEnd/>
            </a:ln>
          </p:spPr>
          <p:txBody>
            <a:bodyPr/>
            <a:lstStyle/>
            <a:p>
              <a:endParaRPr lang="en-US" dirty="0"/>
            </a:p>
          </p:txBody>
        </p:sp>
        <p:sp>
          <p:nvSpPr>
            <p:cNvPr id="198" name="Freeform 193"/>
            <p:cNvSpPr>
              <a:spLocks noChangeAspect="1"/>
            </p:cNvSpPr>
            <p:nvPr/>
          </p:nvSpPr>
          <p:spPr bwMode="gray">
            <a:xfrm>
              <a:off x="5548878" y="4105269"/>
              <a:ext cx="42861" cy="52387"/>
            </a:xfrm>
            <a:custGeom>
              <a:avLst/>
              <a:gdLst>
                <a:gd name="T0" fmla="*/ 0 w 55"/>
                <a:gd name="T1" fmla="*/ 33778170 h 65"/>
                <a:gd name="T2" fmla="*/ 23078459 w 55"/>
                <a:gd name="T3" fmla="*/ 42223116 h 65"/>
                <a:gd name="T4" fmla="*/ 31580722 w 55"/>
                <a:gd name="T5" fmla="*/ 28582087 h 65"/>
                <a:gd name="T6" fmla="*/ 15183279 w 55"/>
                <a:gd name="T7" fmla="*/ 26633253 h 65"/>
                <a:gd name="T8" fmla="*/ 33402746 w 55"/>
                <a:gd name="T9" fmla="*/ 16239474 h 65"/>
                <a:gd name="T10" fmla="*/ 24900484 w 55"/>
                <a:gd name="T11" fmla="*/ 0 h 65"/>
                <a:gd name="T12" fmla="*/ 0 w 55"/>
                <a:gd name="T13" fmla="*/ 33778170 h 65"/>
                <a:gd name="T14" fmla="*/ 0 60000 65536"/>
                <a:gd name="T15" fmla="*/ 0 60000 65536"/>
                <a:gd name="T16" fmla="*/ 0 60000 65536"/>
                <a:gd name="T17" fmla="*/ 0 60000 65536"/>
                <a:gd name="T18" fmla="*/ 0 60000 65536"/>
                <a:gd name="T19" fmla="*/ 0 60000 65536"/>
                <a:gd name="T20" fmla="*/ 0 60000 65536"/>
                <a:gd name="T21" fmla="*/ 0 w 55"/>
                <a:gd name="T22" fmla="*/ 0 h 65"/>
                <a:gd name="T23" fmla="*/ 55 w 55"/>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65">
                  <a:moveTo>
                    <a:pt x="0" y="52"/>
                  </a:moveTo>
                  <a:lnTo>
                    <a:pt x="38" y="65"/>
                  </a:lnTo>
                  <a:lnTo>
                    <a:pt x="52" y="44"/>
                  </a:lnTo>
                  <a:lnTo>
                    <a:pt x="25" y="41"/>
                  </a:lnTo>
                  <a:lnTo>
                    <a:pt x="55" y="25"/>
                  </a:lnTo>
                  <a:lnTo>
                    <a:pt x="41" y="0"/>
                  </a:lnTo>
                  <a:lnTo>
                    <a:pt x="0" y="52"/>
                  </a:lnTo>
                  <a:close/>
                </a:path>
              </a:pathLst>
            </a:custGeom>
            <a:grpFill/>
            <a:ln w="3175" cap="rnd">
              <a:solidFill>
                <a:schemeClr val="bg1"/>
              </a:solidFill>
              <a:round/>
              <a:headEnd/>
              <a:tailEnd/>
            </a:ln>
          </p:spPr>
          <p:txBody>
            <a:bodyPr/>
            <a:lstStyle/>
            <a:p>
              <a:endParaRPr lang="en-US" dirty="0"/>
            </a:p>
          </p:txBody>
        </p:sp>
        <p:sp>
          <p:nvSpPr>
            <p:cNvPr id="199" name="Freeform 194"/>
            <p:cNvSpPr>
              <a:spLocks noChangeAspect="1"/>
            </p:cNvSpPr>
            <p:nvPr/>
          </p:nvSpPr>
          <p:spPr bwMode="gray">
            <a:xfrm>
              <a:off x="4691629" y="4403720"/>
              <a:ext cx="144463" cy="177801"/>
            </a:xfrm>
            <a:custGeom>
              <a:avLst/>
              <a:gdLst>
                <a:gd name="T0" fmla="*/ 0 w 192"/>
                <a:gd name="T1" fmla="*/ 71006242 h 211"/>
                <a:gd name="T2" fmla="*/ 11888771 w 192"/>
                <a:gd name="T3" fmla="*/ 47574561 h 211"/>
                <a:gd name="T4" fmla="*/ 20380428 w 192"/>
                <a:gd name="T5" fmla="*/ 49704791 h 211"/>
                <a:gd name="T6" fmla="*/ 14719323 w 192"/>
                <a:gd name="T7" fmla="*/ 30532726 h 211"/>
                <a:gd name="T8" fmla="*/ 49818323 w 192"/>
                <a:gd name="T9" fmla="*/ 26982625 h 211"/>
                <a:gd name="T10" fmla="*/ 49818323 w 192"/>
                <a:gd name="T11" fmla="*/ 0 h 211"/>
                <a:gd name="T12" fmla="*/ 89446055 w 192"/>
                <a:gd name="T13" fmla="*/ 710357 h 211"/>
                <a:gd name="T14" fmla="*/ 88313684 w 192"/>
                <a:gd name="T15" fmla="*/ 23432523 h 211"/>
                <a:gd name="T16" fmla="*/ 108694112 w 192"/>
                <a:gd name="T17" fmla="*/ 24852395 h 211"/>
                <a:gd name="T18" fmla="*/ 102467198 w 192"/>
                <a:gd name="T19" fmla="*/ 109350371 h 211"/>
                <a:gd name="T20" fmla="*/ 76991474 w 192"/>
                <a:gd name="T21" fmla="*/ 99409581 h 211"/>
                <a:gd name="T22" fmla="*/ 48120142 w 192"/>
                <a:gd name="T23" fmla="*/ 149823886 h 211"/>
                <a:gd name="T24" fmla="*/ 0 w 192"/>
                <a:gd name="T25" fmla="*/ 71006242 h 2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2"/>
                <a:gd name="T40" fmla="*/ 0 h 211"/>
                <a:gd name="T41" fmla="*/ 192 w 192"/>
                <a:gd name="T42" fmla="*/ 211 h 2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2" h="211">
                  <a:moveTo>
                    <a:pt x="0" y="100"/>
                  </a:moveTo>
                  <a:lnTo>
                    <a:pt x="21" y="67"/>
                  </a:lnTo>
                  <a:lnTo>
                    <a:pt x="36" y="70"/>
                  </a:lnTo>
                  <a:lnTo>
                    <a:pt x="26" y="43"/>
                  </a:lnTo>
                  <a:lnTo>
                    <a:pt x="88" y="38"/>
                  </a:lnTo>
                  <a:lnTo>
                    <a:pt x="88" y="0"/>
                  </a:lnTo>
                  <a:lnTo>
                    <a:pt x="158" y="1"/>
                  </a:lnTo>
                  <a:lnTo>
                    <a:pt x="156" y="33"/>
                  </a:lnTo>
                  <a:lnTo>
                    <a:pt x="192" y="35"/>
                  </a:lnTo>
                  <a:lnTo>
                    <a:pt x="181" y="154"/>
                  </a:lnTo>
                  <a:lnTo>
                    <a:pt x="136" y="140"/>
                  </a:lnTo>
                  <a:lnTo>
                    <a:pt x="85" y="211"/>
                  </a:lnTo>
                  <a:lnTo>
                    <a:pt x="0" y="100"/>
                  </a:lnTo>
                  <a:close/>
                </a:path>
              </a:pathLst>
            </a:custGeom>
            <a:grpFill/>
            <a:ln w="3175" cap="rnd">
              <a:solidFill>
                <a:schemeClr val="bg1"/>
              </a:solidFill>
              <a:round/>
              <a:headEnd/>
              <a:tailEnd/>
            </a:ln>
          </p:spPr>
          <p:txBody>
            <a:bodyPr/>
            <a:lstStyle/>
            <a:p>
              <a:endParaRPr lang="en-US" dirty="0"/>
            </a:p>
          </p:txBody>
        </p:sp>
        <p:sp>
          <p:nvSpPr>
            <p:cNvPr id="200" name="Freeform 195"/>
            <p:cNvSpPr>
              <a:spLocks noChangeAspect="1"/>
            </p:cNvSpPr>
            <p:nvPr/>
          </p:nvSpPr>
          <p:spPr bwMode="gray">
            <a:xfrm>
              <a:off x="4032815" y="4075109"/>
              <a:ext cx="79376" cy="19050"/>
            </a:xfrm>
            <a:custGeom>
              <a:avLst/>
              <a:gdLst>
                <a:gd name="T0" fmla="*/ 0 w 103"/>
                <a:gd name="T1" fmla="*/ 17281071 h 21"/>
                <a:gd name="T2" fmla="*/ 2375856 w 103"/>
                <a:gd name="T3" fmla="*/ 0 h 21"/>
                <a:gd name="T4" fmla="*/ 61168841 w 103"/>
                <a:gd name="T5" fmla="*/ 6583136 h 21"/>
                <a:gd name="T6" fmla="*/ 0 w 103"/>
                <a:gd name="T7" fmla="*/ 17281071 h 21"/>
                <a:gd name="T8" fmla="*/ 0 60000 65536"/>
                <a:gd name="T9" fmla="*/ 0 60000 65536"/>
                <a:gd name="T10" fmla="*/ 0 60000 65536"/>
                <a:gd name="T11" fmla="*/ 0 60000 65536"/>
                <a:gd name="T12" fmla="*/ 0 w 103"/>
                <a:gd name="T13" fmla="*/ 0 h 21"/>
                <a:gd name="T14" fmla="*/ 103 w 103"/>
                <a:gd name="T15" fmla="*/ 21 h 21"/>
              </a:gdLst>
              <a:ahLst/>
              <a:cxnLst>
                <a:cxn ang="T8">
                  <a:pos x="T0" y="T1"/>
                </a:cxn>
                <a:cxn ang="T9">
                  <a:pos x="T2" y="T3"/>
                </a:cxn>
                <a:cxn ang="T10">
                  <a:pos x="T4" y="T5"/>
                </a:cxn>
                <a:cxn ang="T11">
                  <a:pos x="T6" y="T7"/>
                </a:cxn>
              </a:cxnLst>
              <a:rect l="T12" t="T13" r="T14" b="T15"/>
              <a:pathLst>
                <a:path w="103" h="21">
                  <a:moveTo>
                    <a:pt x="0" y="21"/>
                  </a:moveTo>
                  <a:lnTo>
                    <a:pt x="4" y="0"/>
                  </a:lnTo>
                  <a:lnTo>
                    <a:pt x="103" y="8"/>
                  </a:lnTo>
                  <a:lnTo>
                    <a:pt x="0" y="21"/>
                  </a:lnTo>
                  <a:close/>
                </a:path>
              </a:pathLst>
            </a:custGeom>
            <a:grpFill/>
            <a:ln w="3175" cap="rnd">
              <a:solidFill>
                <a:schemeClr val="bg1"/>
              </a:solidFill>
              <a:round/>
              <a:headEnd/>
              <a:tailEnd/>
            </a:ln>
          </p:spPr>
          <p:txBody>
            <a:bodyPr/>
            <a:lstStyle/>
            <a:p>
              <a:endParaRPr lang="en-US" dirty="0"/>
            </a:p>
          </p:txBody>
        </p:sp>
        <p:sp>
          <p:nvSpPr>
            <p:cNvPr id="201" name="Freeform 196"/>
            <p:cNvSpPr>
              <a:spLocks noChangeAspect="1"/>
            </p:cNvSpPr>
            <p:nvPr/>
          </p:nvSpPr>
          <p:spPr bwMode="gray">
            <a:xfrm>
              <a:off x="4386829" y="4144958"/>
              <a:ext cx="109538" cy="185736"/>
            </a:xfrm>
            <a:custGeom>
              <a:avLst/>
              <a:gdLst>
                <a:gd name="T0" fmla="*/ 0 w 148"/>
                <a:gd name="T1" fmla="*/ 144467064 h 225"/>
                <a:gd name="T2" fmla="*/ 7120645 w 148"/>
                <a:gd name="T3" fmla="*/ 38842147 h 225"/>
                <a:gd name="T4" fmla="*/ 3286850 w 148"/>
                <a:gd name="T5" fmla="*/ 6132623 h 225"/>
                <a:gd name="T6" fmla="*/ 54228956 w 148"/>
                <a:gd name="T7" fmla="*/ 0 h 225"/>
                <a:gd name="T8" fmla="*/ 81069962 w 148"/>
                <a:gd name="T9" fmla="*/ 120615957 h 225"/>
                <a:gd name="T10" fmla="*/ 20814990 w 148"/>
                <a:gd name="T11" fmla="*/ 153325481 h 225"/>
                <a:gd name="T12" fmla="*/ 0 w 148"/>
                <a:gd name="T13" fmla="*/ 144467064 h 225"/>
                <a:gd name="T14" fmla="*/ 0 60000 65536"/>
                <a:gd name="T15" fmla="*/ 0 60000 65536"/>
                <a:gd name="T16" fmla="*/ 0 60000 65536"/>
                <a:gd name="T17" fmla="*/ 0 60000 65536"/>
                <a:gd name="T18" fmla="*/ 0 60000 65536"/>
                <a:gd name="T19" fmla="*/ 0 60000 65536"/>
                <a:gd name="T20" fmla="*/ 0 60000 65536"/>
                <a:gd name="T21" fmla="*/ 0 w 148"/>
                <a:gd name="T22" fmla="*/ 0 h 225"/>
                <a:gd name="T23" fmla="*/ 148 w 148"/>
                <a:gd name="T24" fmla="*/ 225 h 2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25">
                  <a:moveTo>
                    <a:pt x="0" y="212"/>
                  </a:moveTo>
                  <a:lnTo>
                    <a:pt x="13" y="57"/>
                  </a:lnTo>
                  <a:lnTo>
                    <a:pt x="6" y="9"/>
                  </a:lnTo>
                  <a:lnTo>
                    <a:pt x="99" y="0"/>
                  </a:lnTo>
                  <a:lnTo>
                    <a:pt x="148" y="177"/>
                  </a:lnTo>
                  <a:lnTo>
                    <a:pt x="38" y="225"/>
                  </a:lnTo>
                  <a:lnTo>
                    <a:pt x="0" y="212"/>
                  </a:lnTo>
                  <a:close/>
                </a:path>
              </a:pathLst>
            </a:custGeom>
            <a:grpFill/>
            <a:ln w="3175" cap="rnd">
              <a:solidFill>
                <a:schemeClr val="bg1"/>
              </a:solidFill>
              <a:round/>
              <a:headEnd/>
              <a:tailEnd/>
            </a:ln>
          </p:spPr>
          <p:txBody>
            <a:bodyPr/>
            <a:lstStyle/>
            <a:p>
              <a:endParaRPr lang="en-US" dirty="0"/>
            </a:p>
          </p:txBody>
        </p:sp>
        <p:sp>
          <p:nvSpPr>
            <p:cNvPr id="202" name="Freeform 197"/>
            <p:cNvSpPr>
              <a:spLocks noChangeAspect="1"/>
            </p:cNvSpPr>
            <p:nvPr/>
          </p:nvSpPr>
          <p:spPr bwMode="gray">
            <a:xfrm>
              <a:off x="4075679" y="4105269"/>
              <a:ext cx="190499" cy="152399"/>
            </a:xfrm>
            <a:custGeom>
              <a:avLst/>
              <a:gdLst>
                <a:gd name="T0" fmla="*/ 0 w 254"/>
                <a:gd name="T1" fmla="*/ 41623226 h 186"/>
                <a:gd name="T2" fmla="*/ 24187500 w 254"/>
                <a:gd name="T3" fmla="*/ 23496639 h 186"/>
                <a:gd name="T4" fmla="*/ 24750000 w 254"/>
                <a:gd name="T5" fmla="*/ 0 h 186"/>
                <a:gd name="T6" fmla="*/ 71437500 w 254"/>
                <a:gd name="T7" fmla="*/ 5370871 h 186"/>
                <a:gd name="T8" fmla="*/ 83812500 w 254"/>
                <a:gd name="T9" fmla="*/ 16783665 h 186"/>
                <a:gd name="T10" fmla="*/ 117000000 w 254"/>
                <a:gd name="T11" fmla="*/ 3356897 h 186"/>
                <a:gd name="T12" fmla="*/ 136687500 w 254"/>
                <a:gd name="T13" fmla="*/ 59077942 h 186"/>
                <a:gd name="T14" fmla="*/ 142875000 w 254"/>
                <a:gd name="T15" fmla="*/ 101373039 h 186"/>
                <a:gd name="T16" fmla="*/ 130500000 w 254"/>
                <a:gd name="T17" fmla="*/ 98016142 h 186"/>
                <a:gd name="T18" fmla="*/ 127125000 w 254"/>
                <a:gd name="T19" fmla="*/ 120841729 h 186"/>
                <a:gd name="T20" fmla="*/ 106875000 w 254"/>
                <a:gd name="T21" fmla="*/ 124869677 h 186"/>
                <a:gd name="T22" fmla="*/ 105750000 w 254"/>
                <a:gd name="T23" fmla="*/ 101373039 h 186"/>
                <a:gd name="T24" fmla="*/ 93375000 w 254"/>
                <a:gd name="T25" fmla="*/ 100701168 h 186"/>
                <a:gd name="T26" fmla="*/ 74250000 w 254"/>
                <a:gd name="T27" fmla="*/ 65119865 h 186"/>
                <a:gd name="T28" fmla="*/ 33750000 w 254"/>
                <a:gd name="T29" fmla="*/ 84589374 h 186"/>
                <a:gd name="T30" fmla="*/ 0 w 254"/>
                <a:gd name="T31" fmla="*/ 41623226 h 1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
                <a:gd name="T49" fmla="*/ 0 h 186"/>
                <a:gd name="T50" fmla="*/ 254 w 254"/>
                <a:gd name="T51" fmla="*/ 186 h 1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 h="186">
                  <a:moveTo>
                    <a:pt x="0" y="62"/>
                  </a:moveTo>
                  <a:lnTo>
                    <a:pt x="43" y="35"/>
                  </a:lnTo>
                  <a:lnTo>
                    <a:pt x="44" y="0"/>
                  </a:lnTo>
                  <a:lnTo>
                    <a:pt x="127" y="8"/>
                  </a:lnTo>
                  <a:lnTo>
                    <a:pt x="149" y="25"/>
                  </a:lnTo>
                  <a:lnTo>
                    <a:pt x="208" y="5"/>
                  </a:lnTo>
                  <a:lnTo>
                    <a:pt x="243" y="88"/>
                  </a:lnTo>
                  <a:lnTo>
                    <a:pt x="254" y="151"/>
                  </a:lnTo>
                  <a:lnTo>
                    <a:pt x="232" y="146"/>
                  </a:lnTo>
                  <a:lnTo>
                    <a:pt x="226" y="180"/>
                  </a:lnTo>
                  <a:lnTo>
                    <a:pt x="190" y="186"/>
                  </a:lnTo>
                  <a:lnTo>
                    <a:pt x="188" y="151"/>
                  </a:lnTo>
                  <a:lnTo>
                    <a:pt x="166" y="150"/>
                  </a:lnTo>
                  <a:lnTo>
                    <a:pt x="132" y="97"/>
                  </a:lnTo>
                  <a:lnTo>
                    <a:pt x="60" y="126"/>
                  </a:lnTo>
                  <a:lnTo>
                    <a:pt x="0" y="62"/>
                  </a:lnTo>
                  <a:close/>
                </a:path>
              </a:pathLst>
            </a:custGeom>
            <a:grpFill/>
            <a:ln w="3175" cap="rnd">
              <a:solidFill>
                <a:schemeClr val="bg1"/>
              </a:solidFill>
              <a:round/>
              <a:headEnd/>
              <a:tailEnd/>
            </a:ln>
          </p:spPr>
          <p:txBody>
            <a:bodyPr/>
            <a:lstStyle/>
            <a:p>
              <a:endParaRPr lang="en-US" dirty="0"/>
            </a:p>
          </p:txBody>
        </p:sp>
        <p:sp>
          <p:nvSpPr>
            <p:cNvPr id="203" name="Freeform 198"/>
            <p:cNvSpPr>
              <a:spLocks noChangeAspect="1"/>
            </p:cNvSpPr>
            <p:nvPr/>
          </p:nvSpPr>
          <p:spPr bwMode="gray">
            <a:xfrm>
              <a:off x="5625076" y="3608383"/>
              <a:ext cx="49211" cy="15876"/>
            </a:xfrm>
            <a:custGeom>
              <a:avLst/>
              <a:gdLst>
                <a:gd name="T0" fmla="*/ 0 w 64"/>
                <a:gd name="T1" fmla="*/ 0 h 17"/>
                <a:gd name="T2" fmla="*/ 19511789 w 64"/>
                <a:gd name="T3" fmla="*/ 14824449 h 17"/>
                <a:gd name="T4" fmla="*/ 37840952 w 64"/>
                <a:gd name="T5" fmla="*/ 3487831 h 17"/>
                <a:gd name="T6" fmla="*/ 0 w 64"/>
                <a:gd name="T7" fmla="*/ 0 h 17"/>
                <a:gd name="T8" fmla="*/ 0 60000 65536"/>
                <a:gd name="T9" fmla="*/ 0 60000 65536"/>
                <a:gd name="T10" fmla="*/ 0 60000 65536"/>
                <a:gd name="T11" fmla="*/ 0 60000 65536"/>
                <a:gd name="T12" fmla="*/ 0 w 64"/>
                <a:gd name="T13" fmla="*/ 0 h 17"/>
                <a:gd name="T14" fmla="*/ 64 w 64"/>
                <a:gd name="T15" fmla="*/ 17 h 17"/>
              </a:gdLst>
              <a:ahLst/>
              <a:cxnLst>
                <a:cxn ang="T8">
                  <a:pos x="T0" y="T1"/>
                </a:cxn>
                <a:cxn ang="T9">
                  <a:pos x="T2" y="T3"/>
                </a:cxn>
                <a:cxn ang="T10">
                  <a:pos x="T4" y="T5"/>
                </a:cxn>
                <a:cxn ang="T11">
                  <a:pos x="T6" y="T7"/>
                </a:cxn>
              </a:cxnLst>
              <a:rect l="T12" t="T13" r="T14" b="T15"/>
              <a:pathLst>
                <a:path w="64" h="17">
                  <a:moveTo>
                    <a:pt x="0" y="0"/>
                  </a:moveTo>
                  <a:lnTo>
                    <a:pt x="33" y="17"/>
                  </a:lnTo>
                  <a:lnTo>
                    <a:pt x="64" y="4"/>
                  </a:lnTo>
                  <a:lnTo>
                    <a:pt x="0" y="0"/>
                  </a:lnTo>
                  <a:close/>
                </a:path>
              </a:pathLst>
            </a:custGeom>
            <a:grpFill/>
            <a:ln w="3175" cap="rnd">
              <a:solidFill>
                <a:schemeClr val="bg1"/>
              </a:solidFill>
              <a:round/>
              <a:headEnd/>
              <a:tailEnd/>
            </a:ln>
          </p:spPr>
          <p:txBody>
            <a:bodyPr/>
            <a:lstStyle/>
            <a:p>
              <a:endParaRPr lang="en-US" dirty="0"/>
            </a:p>
          </p:txBody>
        </p:sp>
        <p:sp>
          <p:nvSpPr>
            <p:cNvPr id="204" name="Freeform 199"/>
            <p:cNvSpPr>
              <a:spLocks noChangeAspect="1"/>
            </p:cNvSpPr>
            <p:nvPr/>
          </p:nvSpPr>
          <p:spPr bwMode="gray">
            <a:xfrm>
              <a:off x="5345677" y="3487732"/>
              <a:ext cx="39686" cy="119062"/>
            </a:xfrm>
            <a:custGeom>
              <a:avLst/>
              <a:gdLst>
                <a:gd name="T0" fmla="*/ 0 w 55"/>
                <a:gd name="T1" fmla="*/ 48544898 h 147"/>
                <a:gd name="T2" fmla="*/ 15620082 w 55"/>
                <a:gd name="T3" fmla="*/ 96433740 h 147"/>
                <a:gd name="T4" fmla="*/ 17182306 w 55"/>
                <a:gd name="T5" fmla="*/ 95121629 h 147"/>
                <a:gd name="T6" fmla="*/ 25513690 w 55"/>
                <a:gd name="T7" fmla="*/ 43296451 h 147"/>
                <a:gd name="T8" fmla="*/ 14058579 w 55"/>
                <a:gd name="T9" fmla="*/ 47232786 h 147"/>
                <a:gd name="T10" fmla="*/ 17182306 w 55"/>
                <a:gd name="T11" fmla="*/ 24272449 h 147"/>
                <a:gd name="T12" fmla="*/ 26033950 w 55"/>
                <a:gd name="T13" fmla="*/ 13120308 h 147"/>
                <a:gd name="T14" fmla="*/ 28637418 w 55"/>
                <a:gd name="T15" fmla="*/ 0 h 147"/>
                <a:gd name="T16" fmla="*/ 18744531 w 55"/>
                <a:gd name="T17" fmla="*/ 1968168 h 147"/>
                <a:gd name="T18" fmla="*/ 0 w 55"/>
                <a:gd name="T19" fmla="*/ 48544898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147"/>
                <a:gd name="T32" fmla="*/ 55 w 55"/>
                <a:gd name="T33" fmla="*/ 147 h 1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147">
                  <a:moveTo>
                    <a:pt x="0" y="74"/>
                  </a:moveTo>
                  <a:lnTo>
                    <a:pt x="30" y="147"/>
                  </a:lnTo>
                  <a:lnTo>
                    <a:pt x="33" y="145"/>
                  </a:lnTo>
                  <a:lnTo>
                    <a:pt x="49" y="66"/>
                  </a:lnTo>
                  <a:lnTo>
                    <a:pt x="27" y="72"/>
                  </a:lnTo>
                  <a:lnTo>
                    <a:pt x="33" y="37"/>
                  </a:lnTo>
                  <a:lnTo>
                    <a:pt x="50" y="20"/>
                  </a:lnTo>
                  <a:lnTo>
                    <a:pt x="55" y="0"/>
                  </a:lnTo>
                  <a:lnTo>
                    <a:pt x="36" y="3"/>
                  </a:lnTo>
                  <a:lnTo>
                    <a:pt x="0" y="74"/>
                  </a:lnTo>
                  <a:close/>
                </a:path>
              </a:pathLst>
            </a:custGeom>
            <a:grpFill/>
            <a:ln w="3175" cap="rnd">
              <a:solidFill>
                <a:schemeClr val="bg1"/>
              </a:solidFill>
              <a:round/>
              <a:headEnd/>
              <a:tailEnd/>
            </a:ln>
          </p:spPr>
          <p:txBody>
            <a:bodyPr/>
            <a:lstStyle/>
            <a:p>
              <a:endParaRPr lang="en-US" dirty="0"/>
            </a:p>
          </p:txBody>
        </p:sp>
        <p:sp>
          <p:nvSpPr>
            <p:cNvPr id="205" name="Freeform 200"/>
            <p:cNvSpPr>
              <a:spLocks noChangeAspect="1"/>
            </p:cNvSpPr>
            <p:nvPr/>
          </p:nvSpPr>
          <p:spPr bwMode="gray">
            <a:xfrm>
              <a:off x="4242365" y="4162419"/>
              <a:ext cx="153988" cy="179387"/>
            </a:xfrm>
            <a:custGeom>
              <a:avLst/>
              <a:gdLst>
                <a:gd name="T0" fmla="*/ 0 w 204"/>
                <a:gd name="T1" fmla="*/ 96618868 h 219"/>
                <a:gd name="T2" fmla="*/ 1139813 w 204"/>
                <a:gd name="T3" fmla="*/ 74477147 h 219"/>
                <a:gd name="T4" fmla="*/ 4558498 w 204"/>
                <a:gd name="T5" fmla="*/ 51664563 h 219"/>
                <a:gd name="T6" fmla="*/ 17093423 w 204"/>
                <a:gd name="T7" fmla="*/ 55018873 h 219"/>
                <a:gd name="T8" fmla="*/ 10825960 w 204"/>
                <a:gd name="T9" fmla="*/ 12748016 h 219"/>
                <a:gd name="T10" fmla="*/ 46152619 w 204"/>
                <a:gd name="T11" fmla="*/ 0 h 219"/>
                <a:gd name="T12" fmla="*/ 66095575 w 204"/>
                <a:gd name="T13" fmla="*/ 8722844 h 219"/>
                <a:gd name="T14" fmla="*/ 76351628 w 204"/>
                <a:gd name="T15" fmla="*/ 22812584 h 219"/>
                <a:gd name="T16" fmla="*/ 116236785 w 204"/>
                <a:gd name="T17" fmla="*/ 27509436 h 219"/>
                <a:gd name="T18" fmla="*/ 108829509 w 204"/>
                <a:gd name="T19" fmla="*/ 131508606 h 219"/>
                <a:gd name="T20" fmla="*/ 18803143 w 204"/>
                <a:gd name="T21" fmla="*/ 146940888 h 219"/>
                <a:gd name="T22" fmla="*/ 21082014 w 204"/>
                <a:gd name="T23" fmla="*/ 113392875 h 219"/>
                <a:gd name="T24" fmla="*/ 0 w 204"/>
                <a:gd name="T25" fmla="*/ 96618868 h 2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4"/>
                <a:gd name="T40" fmla="*/ 0 h 219"/>
                <a:gd name="T41" fmla="*/ 204 w 204"/>
                <a:gd name="T42" fmla="*/ 219 h 2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4" h="219">
                  <a:moveTo>
                    <a:pt x="0" y="144"/>
                  </a:moveTo>
                  <a:lnTo>
                    <a:pt x="2" y="111"/>
                  </a:lnTo>
                  <a:lnTo>
                    <a:pt x="8" y="77"/>
                  </a:lnTo>
                  <a:lnTo>
                    <a:pt x="30" y="82"/>
                  </a:lnTo>
                  <a:lnTo>
                    <a:pt x="19" y="19"/>
                  </a:lnTo>
                  <a:lnTo>
                    <a:pt x="81" y="0"/>
                  </a:lnTo>
                  <a:lnTo>
                    <a:pt x="116" y="13"/>
                  </a:lnTo>
                  <a:lnTo>
                    <a:pt x="134" y="34"/>
                  </a:lnTo>
                  <a:lnTo>
                    <a:pt x="204" y="41"/>
                  </a:lnTo>
                  <a:lnTo>
                    <a:pt x="191" y="196"/>
                  </a:lnTo>
                  <a:lnTo>
                    <a:pt x="33" y="219"/>
                  </a:lnTo>
                  <a:lnTo>
                    <a:pt x="37" y="169"/>
                  </a:lnTo>
                  <a:lnTo>
                    <a:pt x="0" y="144"/>
                  </a:lnTo>
                  <a:close/>
                </a:path>
              </a:pathLst>
            </a:custGeom>
            <a:grpFill/>
            <a:ln w="3175" cap="rnd">
              <a:solidFill>
                <a:schemeClr val="bg1"/>
              </a:solidFill>
              <a:round/>
              <a:headEnd/>
              <a:tailEnd/>
            </a:ln>
          </p:spPr>
          <p:txBody>
            <a:bodyPr/>
            <a:lstStyle/>
            <a:p>
              <a:endParaRPr lang="en-US" dirty="0"/>
            </a:p>
          </p:txBody>
        </p:sp>
        <p:sp>
          <p:nvSpPr>
            <p:cNvPr id="206" name="Freeform 201"/>
            <p:cNvSpPr>
              <a:spLocks noChangeAspect="1"/>
            </p:cNvSpPr>
            <p:nvPr/>
          </p:nvSpPr>
          <p:spPr bwMode="gray">
            <a:xfrm>
              <a:off x="5366314" y="3481383"/>
              <a:ext cx="114301" cy="133349"/>
            </a:xfrm>
            <a:custGeom>
              <a:avLst/>
              <a:gdLst>
                <a:gd name="T0" fmla="*/ 0 w 152"/>
                <a:gd name="T1" fmla="*/ 52851050 h 162"/>
                <a:gd name="T2" fmla="*/ 3392905 w 152"/>
                <a:gd name="T3" fmla="*/ 29135329 h 162"/>
                <a:gd name="T4" fmla="*/ 13005385 w 152"/>
                <a:gd name="T5" fmla="*/ 17617017 h 162"/>
                <a:gd name="T6" fmla="*/ 33927549 w 152"/>
                <a:gd name="T7" fmla="*/ 27102976 h 162"/>
                <a:gd name="T8" fmla="*/ 76337361 w 152"/>
                <a:gd name="T9" fmla="*/ 0 h 162"/>
                <a:gd name="T10" fmla="*/ 85950592 w 152"/>
                <a:gd name="T11" fmla="*/ 30491054 h 162"/>
                <a:gd name="T12" fmla="*/ 41278843 w 152"/>
                <a:gd name="T13" fmla="*/ 48108070 h 162"/>
                <a:gd name="T14" fmla="*/ 62766491 w 152"/>
                <a:gd name="T15" fmla="*/ 71822969 h 162"/>
                <a:gd name="T16" fmla="*/ 52023043 w 152"/>
                <a:gd name="T17" fmla="*/ 88084260 h 162"/>
                <a:gd name="T18" fmla="*/ 25446038 w 152"/>
                <a:gd name="T19" fmla="*/ 109766806 h 162"/>
                <a:gd name="T20" fmla="*/ 3392905 w 152"/>
                <a:gd name="T21" fmla="*/ 102313199 h 162"/>
                <a:gd name="T22" fmla="*/ 12439901 w 152"/>
                <a:gd name="T23" fmla="*/ 48785521 h 162"/>
                <a:gd name="T24" fmla="*/ 0 w 152"/>
                <a:gd name="T25" fmla="*/ 52851050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62"/>
                <a:gd name="T41" fmla="*/ 152 w 152"/>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62">
                  <a:moveTo>
                    <a:pt x="0" y="78"/>
                  </a:moveTo>
                  <a:lnTo>
                    <a:pt x="6" y="43"/>
                  </a:lnTo>
                  <a:lnTo>
                    <a:pt x="23" y="26"/>
                  </a:lnTo>
                  <a:lnTo>
                    <a:pt x="60" y="40"/>
                  </a:lnTo>
                  <a:lnTo>
                    <a:pt x="135" y="0"/>
                  </a:lnTo>
                  <a:lnTo>
                    <a:pt x="152" y="45"/>
                  </a:lnTo>
                  <a:lnTo>
                    <a:pt x="73" y="71"/>
                  </a:lnTo>
                  <a:lnTo>
                    <a:pt x="111" y="106"/>
                  </a:lnTo>
                  <a:lnTo>
                    <a:pt x="92" y="130"/>
                  </a:lnTo>
                  <a:lnTo>
                    <a:pt x="45" y="162"/>
                  </a:lnTo>
                  <a:lnTo>
                    <a:pt x="6" y="151"/>
                  </a:lnTo>
                  <a:lnTo>
                    <a:pt x="22" y="72"/>
                  </a:lnTo>
                  <a:lnTo>
                    <a:pt x="0" y="78"/>
                  </a:lnTo>
                  <a:close/>
                </a:path>
              </a:pathLst>
            </a:custGeom>
            <a:grpFill/>
            <a:ln w="3175" cap="rnd">
              <a:solidFill>
                <a:schemeClr val="bg1"/>
              </a:solidFill>
              <a:round/>
              <a:headEnd/>
              <a:tailEnd/>
            </a:ln>
          </p:spPr>
          <p:txBody>
            <a:bodyPr/>
            <a:lstStyle/>
            <a:p>
              <a:endParaRPr lang="en-US" dirty="0"/>
            </a:p>
          </p:txBody>
        </p:sp>
        <p:sp>
          <p:nvSpPr>
            <p:cNvPr id="207" name="Freeform 202"/>
            <p:cNvSpPr>
              <a:spLocks noChangeAspect="1"/>
            </p:cNvSpPr>
            <p:nvPr/>
          </p:nvSpPr>
          <p:spPr bwMode="gray">
            <a:xfrm>
              <a:off x="5345677" y="4335457"/>
              <a:ext cx="203201" cy="266700"/>
            </a:xfrm>
            <a:custGeom>
              <a:avLst/>
              <a:gdLst>
                <a:gd name="T0" fmla="*/ 0 w 274"/>
                <a:gd name="T1" fmla="*/ 13979595 h 319"/>
                <a:gd name="T2" fmla="*/ 20899194 w 274"/>
                <a:gd name="T3" fmla="*/ 61509882 h 319"/>
                <a:gd name="T4" fmla="*/ 0 w 274"/>
                <a:gd name="T5" fmla="*/ 104847378 h 319"/>
                <a:gd name="T6" fmla="*/ 16499247 w 274"/>
                <a:gd name="T7" fmla="*/ 116729323 h 319"/>
                <a:gd name="T8" fmla="*/ 4949477 w 274"/>
                <a:gd name="T9" fmla="*/ 132806567 h 319"/>
                <a:gd name="T10" fmla="*/ 102845898 w 274"/>
                <a:gd name="T11" fmla="*/ 222974577 h 319"/>
                <a:gd name="T12" fmla="*/ 144644286 w 274"/>
                <a:gd name="T13" fmla="*/ 150979790 h 319"/>
                <a:gd name="T14" fmla="*/ 135294861 w 274"/>
                <a:gd name="T15" fmla="*/ 131407855 h 319"/>
                <a:gd name="T16" fmla="*/ 135294861 w 274"/>
                <a:gd name="T17" fmla="*/ 42637722 h 319"/>
                <a:gd name="T18" fmla="*/ 150694307 w 274"/>
                <a:gd name="T19" fmla="*/ 16076408 h 319"/>
                <a:gd name="T20" fmla="*/ 96246347 w 274"/>
                <a:gd name="T21" fmla="*/ 27260251 h 319"/>
                <a:gd name="T22" fmla="*/ 35748368 w 274"/>
                <a:gd name="T23" fmla="*/ 0 h 319"/>
                <a:gd name="T24" fmla="*/ 0 w 274"/>
                <a:gd name="T25" fmla="*/ 13979595 h 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4"/>
                <a:gd name="T40" fmla="*/ 0 h 319"/>
                <a:gd name="T41" fmla="*/ 274 w 274"/>
                <a:gd name="T42" fmla="*/ 319 h 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4" h="319">
                  <a:moveTo>
                    <a:pt x="0" y="20"/>
                  </a:moveTo>
                  <a:lnTo>
                    <a:pt x="38" y="88"/>
                  </a:lnTo>
                  <a:lnTo>
                    <a:pt x="0" y="150"/>
                  </a:lnTo>
                  <a:lnTo>
                    <a:pt x="30" y="167"/>
                  </a:lnTo>
                  <a:lnTo>
                    <a:pt x="9" y="190"/>
                  </a:lnTo>
                  <a:lnTo>
                    <a:pt x="187" y="319"/>
                  </a:lnTo>
                  <a:lnTo>
                    <a:pt x="263" y="216"/>
                  </a:lnTo>
                  <a:lnTo>
                    <a:pt x="246" y="188"/>
                  </a:lnTo>
                  <a:lnTo>
                    <a:pt x="246" y="61"/>
                  </a:lnTo>
                  <a:lnTo>
                    <a:pt x="274" y="23"/>
                  </a:lnTo>
                  <a:lnTo>
                    <a:pt x="175" y="39"/>
                  </a:lnTo>
                  <a:lnTo>
                    <a:pt x="65" y="0"/>
                  </a:lnTo>
                  <a:lnTo>
                    <a:pt x="0" y="20"/>
                  </a:lnTo>
                  <a:close/>
                </a:path>
              </a:pathLst>
            </a:custGeom>
            <a:grpFill/>
            <a:ln w="3175" cap="rnd">
              <a:solidFill>
                <a:schemeClr val="bg1"/>
              </a:solidFill>
              <a:round/>
              <a:headEnd/>
              <a:tailEnd/>
            </a:ln>
          </p:spPr>
          <p:txBody>
            <a:bodyPr/>
            <a:lstStyle/>
            <a:p>
              <a:endParaRPr lang="en-US" dirty="0"/>
            </a:p>
          </p:txBody>
        </p:sp>
        <p:sp>
          <p:nvSpPr>
            <p:cNvPr id="208" name="Freeform 203"/>
            <p:cNvSpPr>
              <a:spLocks noChangeAspect="1"/>
            </p:cNvSpPr>
            <p:nvPr/>
          </p:nvSpPr>
          <p:spPr bwMode="gray">
            <a:xfrm>
              <a:off x="5674290" y="3584569"/>
              <a:ext cx="42864" cy="44450"/>
            </a:xfrm>
            <a:custGeom>
              <a:avLst/>
              <a:gdLst>
                <a:gd name="T0" fmla="*/ 0 w 62"/>
                <a:gd name="T1" fmla="*/ 23382410 h 52"/>
                <a:gd name="T2" fmla="*/ 24375220 w 62"/>
                <a:gd name="T3" fmla="*/ 0 h 52"/>
                <a:gd name="T4" fmla="*/ 29632851 w 62"/>
                <a:gd name="T5" fmla="*/ 37996202 h 52"/>
                <a:gd name="T6" fmla="*/ 0 w 62"/>
                <a:gd name="T7" fmla="*/ 23382410 h 52"/>
                <a:gd name="T8" fmla="*/ 0 60000 65536"/>
                <a:gd name="T9" fmla="*/ 0 60000 65536"/>
                <a:gd name="T10" fmla="*/ 0 60000 65536"/>
                <a:gd name="T11" fmla="*/ 0 60000 65536"/>
                <a:gd name="T12" fmla="*/ 0 w 62"/>
                <a:gd name="T13" fmla="*/ 0 h 52"/>
                <a:gd name="T14" fmla="*/ 62 w 62"/>
                <a:gd name="T15" fmla="*/ 52 h 52"/>
              </a:gdLst>
              <a:ahLst/>
              <a:cxnLst>
                <a:cxn ang="T8">
                  <a:pos x="T0" y="T1"/>
                </a:cxn>
                <a:cxn ang="T9">
                  <a:pos x="T2" y="T3"/>
                </a:cxn>
                <a:cxn ang="T10">
                  <a:pos x="T4" y="T5"/>
                </a:cxn>
                <a:cxn ang="T11">
                  <a:pos x="T6" y="T7"/>
                </a:cxn>
              </a:cxnLst>
              <a:rect l="T12" t="T13" r="T14" b="T15"/>
              <a:pathLst>
                <a:path w="62" h="52">
                  <a:moveTo>
                    <a:pt x="0" y="32"/>
                  </a:moveTo>
                  <a:lnTo>
                    <a:pt x="51" y="0"/>
                  </a:lnTo>
                  <a:lnTo>
                    <a:pt x="62" y="52"/>
                  </a:lnTo>
                  <a:lnTo>
                    <a:pt x="0" y="32"/>
                  </a:lnTo>
                  <a:close/>
                </a:path>
              </a:pathLst>
            </a:custGeom>
            <a:grpFill/>
            <a:ln w="3175" cap="rnd">
              <a:solidFill>
                <a:schemeClr val="bg1"/>
              </a:solidFill>
              <a:round/>
              <a:headEnd/>
              <a:tailEnd/>
            </a:ln>
          </p:spPr>
          <p:txBody>
            <a:bodyPr/>
            <a:lstStyle/>
            <a:p>
              <a:endParaRPr lang="en-US" dirty="0"/>
            </a:p>
          </p:txBody>
        </p:sp>
        <p:sp>
          <p:nvSpPr>
            <p:cNvPr id="209" name="Freeform 204"/>
            <p:cNvSpPr>
              <a:spLocks noChangeAspect="1"/>
            </p:cNvSpPr>
            <p:nvPr/>
          </p:nvSpPr>
          <p:spPr bwMode="gray">
            <a:xfrm>
              <a:off x="5375839" y="3435345"/>
              <a:ext cx="38100" cy="52387"/>
            </a:xfrm>
            <a:custGeom>
              <a:avLst/>
              <a:gdLst>
                <a:gd name="T0" fmla="*/ 0 w 55"/>
                <a:gd name="T1" fmla="*/ 44991845 h 61"/>
                <a:gd name="T2" fmla="*/ 9117676 w 55"/>
                <a:gd name="T3" fmla="*/ 42779526 h 61"/>
                <a:gd name="T4" fmla="*/ 26392909 w 55"/>
                <a:gd name="T5" fmla="*/ 13276493 h 61"/>
                <a:gd name="T6" fmla="*/ 16315805 w 55"/>
                <a:gd name="T7" fmla="*/ 0 h 61"/>
                <a:gd name="T8" fmla="*/ 0 w 55"/>
                <a:gd name="T9" fmla="*/ 44991845 h 61"/>
                <a:gd name="T10" fmla="*/ 0 60000 65536"/>
                <a:gd name="T11" fmla="*/ 0 60000 65536"/>
                <a:gd name="T12" fmla="*/ 0 60000 65536"/>
                <a:gd name="T13" fmla="*/ 0 60000 65536"/>
                <a:gd name="T14" fmla="*/ 0 60000 65536"/>
                <a:gd name="T15" fmla="*/ 0 w 55"/>
                <a:gd name="T16" fmla="*/ 0 h 61"/>
                <a:gd name="T17" fmla="*/ 55 w 55"/>
                <a:gd name="T18" fmla="*/ 61 h 61"/>
              </a:gdLst>
              <a:ahLst/>
              <a:cxnLst>
                <a:cxn ang="T10">
                  <a:pos x="T0" y="T1"/>
                </a:cxn>
                <a:cxn ang="T11">
                  <a:pos x="T2" y="T3"/>
                </a:cxn>
                <a:cxn ang="T12">
                  <a:pos x="T4" y="T5"/>
                </a:cxn>
                <a:cxn ang="T13">
                  <a:pos x="T6" y="T7"/>
                </a:cxn>
                <a:cxn ang="T14">
                  <a:pos x="T8" y="T9"/>
                </a:cxn>
              </a:cxnLst>
              <a:rect l="T15" t="T16" r="T17" b="T18"/>
              <a:pathLst>
                <a:path w="55" h="61">
                  <a:moveTo>
                    <a:pt x="0" y="61"/>
                  </a:moveTo>
                  <a:lnTo>
                    <a:pt x="19" y="58"/>
                  </a:lnTo>
                  <a:lnTo>
                    <a:pt x="55" y="18"/>
                  </a:lnTo>
                  <a:lnTo>
                    <a:pt x="34" y="0"/>
                  </a:lnTo>
                  <a:lnTo>
                    <a:pt x="0" y="61"/>
                  </a:lnTo>
                  <a:close/>
                </a:path>
              </a:pathLst>
            </a:custGeom>
            <a:grpFill/>
            <a:ln w="3175" cap="rnd">
              <a:solidFill>
                <a:schemeClr val="bg1"/>
              </a:solidFill>
              <a:round/>
              <a:headEnd/>
              <a:tailEnd/>
            </a:ln>
          </p:spPr>
          <p:txBody>
            <a:bodyPr/>
            <a:lstStyle/>
            <a:p>
              <a:endParaRPr lang="en-US" dirty="0"/>
            </a:p>
          </p:txBody>
        </p:sp>
        <p:sp>
          <p:nvSpPr>
            <p:cNvPr id="210" name="Freeform 205"/>
            <p:cNvSpPr>
              <a:spLocks noChangeAspect="1"/>
            </p:cNvSpPr>
            <p:nvPr/>
          </p:nvSpPr>
          <p:spPr bwMode="gray">
            <a:xfrm>
              <a:off x="4169339" y="4230682"/>
              <a:ext cx="101599" cy="111124"/>
            </a:xfrm>
            <a:custGeom>
              <a:avLst/>
              <a:gdLst>
                <a:gd name="T0" fmla="*/ 0 w 137"/>
                <a:gd name="T1" fmla="*/ 33070156 h 138"/>
                <a:gd name="T2" fmla="*/ 23098797 w 137"/>
                <a:gd name="T3" fmla="*/ 0 h 138"/>
                <a:gd name="T4" fmla="*/ 35198838 w 137"/>
                <a:gd name="T5" fmla="*/ 648229 h 138"/>
                <a:gd name="T6" fmla="*/ 36298639 w 137"/>
                <a:gd name="T7" fmla="*/ 23343497 h 138"/>
                <a:gd name="T8" fmla="*/ 56098032 w 137"/>
                <a:gd name="T9" fmla="*/ 19453317 h 138"/>
                <a:gd name="T10" fmla="*/ 54998231 w 137"/>
                <a:gd name="T11" fmla="*/ 40851322 h 138"/>
                <a:gd name="T12" fmla="*/ 75347153 w 137"/>
                <a:gd name="T13" fmla="*/ 57061882 h 138"/>
                <a:gd name="T14" fmla="*/ 73147550 w 137"/>
                <a:gd name="T15" fmla="*/ 89483809 h 138"/>
                <a:gd name="T16" fmla="*/ 0 w 137"/>
                <a:gd name="T17" fmla="*/ 33070156 h 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138"/>
                <a:gd name="T29" fmla="*/ 137 w 137"/>
                <a:gd name="T30" fmla="*/ 138 h 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138">
                  <a:moveTo>
                    <a:pt x="0" y="51"/>
                  </a:moveTo>
                  <a:lnTo>
                    <a:pt x="42" y="0"/>
                  </a:lnTo>
                  <a:lnTo>
                    <a:pt x="64" y="1"/>
                  </a:lnTo>
                  <a:lnTo>
                    <a:pt x="66" y="36"/>
                  </a:lnTo>
                  <a:lnTo>
                    <a:pt x="102" y="30"/>
                  </a:lnTo>
                  <a:lnTo>
                    <a:pt x="100" y="63"/>
                  </a:lnTo>
                  <a:lnTo>
                    <a:pt x="137" y="88"/>
                  </a:lnTo>
                  <a:lnTo>
                    <a:pt x="133" y="138"/>
                  </a:lnTo>
                  <a:lnTo>
                    <a:pt x="0" y="51"/>
                  </a:lnTo>
                  <a:close/>
                </a:path>
              </a:pathLst>
            </a:custGeom>
            <a:grpFill/>
            <a:ln w="3175" cap="rnd">
              <a:solidFill>
                <a:schemeClr val="bg1"/>
              </a:solidFill>
              <a:round/>
              <a:headEnd/>
              <a:tailEnd/>
            </a:ln>
          </p:spPr>
          <p:txBody>
            <a:bodyPr/>
            <a:lstStyle/>
            <a:p>
              <a:endParaRPr lang="en-US" dirty="0"/>
            </a:p>
          </p:txBody>
        </p:sp>
        <p:sp>
          <p:nvSpPr>
            <p:cNvPr id="211" name="Freeform 206"/>
            <p:cNvSpPr>
              <a:spLocks noChangeAspect="1"/>
            </p:cNvSpPr>
            <p:nvPr/>
          </p:nvSpPr>
          <p:spPr bwMode="gray">
            <a:xfrm>
              <a:off x="4705914" y="3487732"/>
              <a:ext cx="406400" cy="417510"/>
            </a:xfrm>
            <a:custGeom>
              <a:avLst/>
              <a:gdLst>
                <a:gd name="T0" fmla="*/ 0 w 543"/>
                <a:gd name="T1" fmla="*/ 179767439 h 505"/>
                <a:gd name="T2" fmla="*/ 559829 w 543"/>
                <a:gd name="T3" fmla="*/ 73821082 h 505"/>
                <a:gd name="T4" fmla="*/ 39210490 w 543"/>
                <a:gd name="T5" fmla="*/ 0 h 505"/>
                <a:gd name="T6" fmla="*/ 111470356 w 543"/>
                <a:gd name="T7" fmla="*/ 21188941 h 505"/>
                <a:gd name="T8" fmla="*/ 125474316 w 543"/>
                <a:gd name="T9" fmla="*/ 47163148 h 505"/>
                <a:gd name="T10" fmla="*/ 184290799 w 543"/>
                <a:gd name="T11" fmla="*/ 73821082 h 505"/>
                <a:gd name="T12" fmla="*/ 203336215 w 543"/>
                <a:gd name="T13" fmla="*/ 64935104 h 505"/>
                <a:gd name="T14" fmla="*/ 205016451 w 543"/>
                <a:gd name="T15" fmla="*/ 27340835 h 505"/>
                <a:gd name="T16" fmla="*/ 224061867 w 543"/>
                <a:gd name="T17" fmla="*/ 9569706 h 505"/>
                <a:gd name="T18" fmla="*/ 304163831 w 543"/>
                <a:gd name="T19" fmla="*/ 38960897 h 505"/>
                <a:gd name="T20" fmla="*/ 295201326 w 543"/>
                <a:gd name="T21" fmla="*/ 79972977 h 505"/>
                <a:gd name="T22" fmla="*/ 304163831 w 543"/>
                <a:gd name="T23" fmla="*/ 282295985 h 505"/>
                <a:gd name="T24" fmla="*/ 304163831 w 543"/>
                <a:gd name="T25" fmla="*/ 330142860 h 505"/>
                <a:gd name="T26" fmla="*/ 286799399 w 543"/>
                <a:gd name="T27" fmla="*/ 331510315 h 505"/>
                <a:gd name="T28" fmla="*/ 286799399 w 543"/>
                <a:gd name="T29" fmla="*/ 345180733 h 505"/>
                <a:gd name="T30" fmla="*/ 131076349 w 543"/>
                <a:gd name="T31" fmla="*/ 247436627 h 505"/>
                <a:gd name="T32" fmla="*/ 110350698 w 543"/>
                <a:gd name="T33" fmla="*/ 257005506 h 505"/>
                <a:gd name="T34" fmla="*/ 45932930 w 543"/>
                <a:gd name="T35" fmla="*/ 245386271 h 505"/>
                <a:gd name="T36" fmla="*/ 0 w 543"/>
                <a:gd name="T37" fmla="*/ 179767439 h 5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3"/>
                <a:gd name="T58" fmla="*/ 0 h 505"/>
                <a:gd name="T59" fmla="*/ 543 w 543"/>
                <a:gd name="T60" fmla="*/ 505 h 5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3" h="505">
                  <a:moveTo>
                    <a:pt x="0" y="263"/>
                  </a:moveTo>
                  <a:lnTo>
                    <a:pt x="1" y="108"/>
                  </a:lnTo>
                  <a:lnTo>
                    <a:pt x="70" y="0"/>
                  </a:lnTo>
                  <a:lnTo>
                    <a:pt x="199" y="31"/>
                  </a:lnTo>
                  <a:lnTo>
                    <a:pt x="224" y="69"/>
                  </a:lnTo>
                  <a:lnTo>
                    <a:pt x="329" y="108"/>
                  </a:lnTo>
                  <a:lnTo>
                    <a:pt x="363" y="95"/>
                  </a:lnTo>
                  <a:lnTo>
                    <a:pt x="366" y="40"/>
                  </a:lnTo>
                  <a:lnTo>
                    <a:pt x="400" y="14"/>
                  </a:lnTo>
                  <a:lnTo>
                    <a:pt x="543" y="57"/>
                  </a:lnTo>
                  <a:lnTo>
                    <a:pt x="527" y="117"/>
                  </a:lnTo>
                  <a:lnTo>
                    <a:pt x="543" y="413"/>
                  </a:lnTo>
                  <a:lnTo>
                    <a:pt x="543" y="483"/>
                  </a:lnTo>
                  <a:lnTo>
                    <a:pt x="512" y="485"/>
                  </a:lnTo>
                  <a:lnTo>
                    <a:pt x="512" y="505"/>
                  </a:lnTo>
                  <a:lnTo>
                    <a:pt x="234" y="362"/>
                  </a:lnTo>
                  <a:lnTo>
                    <a:pt x="197" y="376"/>
                  </a:lnTo>
                  <a:lnTo>
                    <a:pt x="82" y="359"/>
                  </a:lnTo>
                  <a:lnTo>
                    <a:pt x="0" y="263"/>
                  </a:lnTo>
                  <a:close/>
                </a:path>
              </a:pathLst>
            </a:custGeom>
            <a:grpFill/>
            <a:ln w="3175" cap="rnd">
              <a:solidFill>
                <a:schemeClr val="bg1"/>
              </a:solidFill>
              <a:round/>
              <a:headEnd/>
              <a:tailEnd/>
            </a:ln>
          </p:spPr>
          <p:txBody>
            <a:bodyPr/>
            <a:lstStyle/>
            <a:p>
              <a:endParaRPr lang="en-US" dirty="0"/>
            </a:p>
          </p:txBody>
        </p:sp>
        <p:sp>
          <p:nvSpPr>
            <p:cNvPr id="212" name="Freeform 207"/>
            <p:cNvSpPr>
              <a:spLocks noChangeAspect="1"/>
            </p:cNvSpPr>
            <p:nvPr/>
          </p:nvSpPr>
          <p:spPr bwMode="gray">
            <a:xfrm>
              <a:off x="5579040" y="4816470"/>
              <a:ext cx="187324" cy="400049"/>
            </a:xfrm>
            <a:custGeom>
              <a:avLst/>
              <a:gdLst>
                <a:gd name="T0" fmla="*/ 0 w 244"/>
                <a:gd name="T1" fmla="*/ 236969866 h 482"/>
                <a:gd name="T2" fmla="*/ 12966882 w 244"/>
                <a:gd name="T3" fmla="*/ 305167602 h 482"/>
                <a:gd name="T4" fmla="*/ 39490260 w 244"/>
                <a:gd name="T5" fmla="*/ 332033200 h 482"/>
                <a:gd name="T6" fmla="*/ 84284734 w 244"/>
                <a:gd name="T7" fmla="*/ 305167602 h 482"/>
                <a:gd name="T8" fmla="*/ 134383423 w 244"/>
                <a:gd name="T9" fmla="*/ 77153211 h 482"/>
                <a:gd name="T10" fmla="*/ 143814162 w 244"/>
                <a:gd name="T11" fmla="*/ 85418975 h 482"/>
                <a:gd name="T12" fmla="*/ 122595768 w 244"/>
                <a:gd name="T13" fmla="*/ 0 h 482"/>
                <a:gd name="T14" fmla="*/ 96662003 w 244"/>
                <a:gd name="T15" fmla="*/ 35821075 h 482"/>
                <a:gd name="T16" fmla="*/ 97251616 w 244"/>
                <a:gd name="T17" fmla="*/ 60620025 h 482"/>
                <a:gd name="T18" fmla="*/ 64834411 w 244"/>
                <a:gd name="T19" fmla="*/ 88174506 h 482"/>
                <a:gd name="T20" fmla="*/ 25344151 w 244"/>
                <a:gd name="T21" fmla="*/ 99885513 h 482"/>
                <a:gd name="T22" fmla="*/ 14145341 w 244"/>
                <a:gd name="T23" fmla="*/ 128817760 h 482"/>
                <a:gd name="T24" fmla="*/ 25344151 w 244"/>
                <a:gd name="T25" fmla="*/ 187371136 h 482"/>
                <a:gd name="T26" fmla="*/ 0 w 244"/>
                <a:gd name="T27" fmla="*/ 236969866 h 4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82"/>
                <a:gd name="T44" fmla="*/ 244 w 244"/>
                <a:gd name="T45" fmla="*/ 482 h 4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82">
                  <a:moveTo>
                    <a:pt x="0" y="344"/>
                  </a:moveTo>
                  <a:lnTo>
                    <a:pt x="22" y="443"/>
                  </a:lnTo>
                  <a:lnTo>
                    <a:pt x="67" y="482"/>
                  </a:lnTo>
                  <a:lnTo>
                    <a:pt x="143" y="443"/>
                  </a:lnTo>
                  <a:lnTo>
                    <a:pt x="228" y="112"/>
                  </a:lnTo>
                  <a:lnTo>
                    <a:pt x="244" y="124"/>
                  </a:lnTo>
                  <a:lnTo>
                    <a:pt x="208" y="0"/>
                  </a:lnTo>
                  <a:lnTo>
                    <a:pt x="164" y="52"/>
                  </a:lnTo>
                  <a:lnTo>
                    <a:pt x="165" y="88"/>
                  </a:lnTo>
                  <a:lnTo>
                    <a:pt x="110" y="128"/>
                  </a:lnTo>
                  <a:lnTo>
                    <a:pt x="43" y="145"/>
                  </a:lnTo>
                  <a:lnTo>
                    <a:pt x="24" y="187"/>
                  </a:lnTo>
                  <a:lnTo>
                    <a:pt x="43" y="272"/>
                  </a:lnTo>
                  <a:lnTo>
                    <a:pt x="0" y="344"/>
                  </a:lnTo>
                  <a:close/>
                </a:path>
              </a:pathLst>
            </a:custGeom>
            <a:grpFill/>
            <a:ln w="3175" cap="rnd">
              <a:solidFill>
                <a:schemeClr val="bg1"/>
              </a:solidFill>
              <a:round/>
              <a:headEnd/>
              <a:tailEnd/>
            </a:ln>
          </p:spPr>
          <p:txBody>
            <a:bodyPr/>
            <a:lstStyle/>
            <a:p>
              <a:endParaRPr lang="en-US" dirty="0"/>
            </a:p>
          </p:txBody>
        </p:sp>
        <p:sp>
          <p:nvSpPr>
            <p:cNvPr id="213" name="Freeform 208"/>
            <p:cNvSpPr>
              <a:spLocks noChangeAspect="1"/>
            </p:cNvSpPr>
            <p:nvPr/>
          </p:nvSpPr>
          <p:spPr bwMode="gray">
            <a:xfrm>
              <a:off x="5315515" y="4737095"/>
              <a:ext cx="80962" cy="223836"/>
            </a:xfrm>
            <a:custGeom>
              <a:avLst/>
              <a:gdLst>
                <a:gd name="T0" fmla="*/ 0 w 112"/>
                <a:gd name="T1" fmla="*/ 100969935 h 271"/>
                <a:gd name="T2" fmla="*/ 7838230 w 112"/>
                <a:gd name="T3" fmla="*/ 112567387 h 271"/>
                <a:gd name="T4" fmla="*/ 30831000 w 112"/>
                <a:gd name="T5" fmla="*/ 121436658 h 271"/>
                <a:gd name="T6" fmla="*/ 27695852 w 112"/>
                <a:gd name="T7" fmla="*/ 157594342 h 271"/>
                <a:gd name="T8" fmla="*/ 47552751 w 112"/>
                <a:gd name="T9" fmla="*/ 184883580 h 271"/>
                <a:gd name="T10" fmla="*/ 58526852 w 112"/>
                <a:gd name="T11" fmla="*/ 132351858 h 271"/>
                <a:gd name="T12" fmla="*/ 39714520 w 112"/>
                <a:gd name="T13" fmla="*/ 97558677 h 271"/>
                <a:gd name="T14" fmla="*/ 45462893 w 112"/>
                <a:gd name="T15" fmla="*/ 117343148 h 271"/>
                <a:gd name="T16" fmla="*/ 34488792 w 112"/>
                <a:gd name="T17" fmla="*/ 115978645 h 271"/>
                <a:gd name="T18" fmla="*/ 22470124 w 112"/>
                <a:gd name="T19" fmla="*/ 68222684 h 271"/>
                <a:gd name="T20" fmla="*/ 21947479 w 112"/>
                <a:gd name="T21" fmla="*/ 4775761 h 271"/>
                <a:gd name="T22" fmla="*/ 4180438 w 112"/>
                <a:gd name="T23" fmla="*/ 0 h 271"/>
                <a:gd name="T24" fmla="*/ 18289686 w 112"/>
                <a:gd name="T25" fmla="*/ 30700497 h 271"/>
                <a:gd name="T26" fmla="*/ 0 w 112"/>
                <a:gd name="T27" fmla="*/ 100969935 h 2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271"/>
                <a:gd name="T44" fmla="*/ 112 w 112"/>
                <a:gd name="T45" fmla="*/ 271 h 2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271">
                  <a:moveTo>
                    <a:pt x="0" y="148"/>
                  </a:moveTo>
                  <a:lnTo>
                    <a:pt x="15" y="165"/>
                  </a:lnTo>
                  <a:lnTo>
                    <a:pt x="59" y="178"/>
                  </a:lnTo>
                  <a:lnTo>
                    <a:pt x="53" y="231"/>
                  </a:lnTo>
                  <a:lnTo>
                    <a:pt x="91" y="271"/>
                  </a:lnTo>
                  <a:lnTo>
                    <a:pt x="112" y="194"/>
                  </a:lnTo>
                  <a:lnTo>
                    <a:pt x="76" y="143"/>
                  </a:lnTo>
                  <a:lnTo>
                    <a:pt x="87" y="172"/>
                  </a:lnTo>
                  <a:lnTo>
                    <a:pt x="66" y="170"/>
                  </a:lnTo>
                  <a:lnTo>
                    <a:pt x="43" y="100"/>
                  </a:lnTo>
                  <a:lnTo>
                    <a:pt x="42" y="7"/>
                  </a:lnTo>
                  <a:lnTo>
                    <a:pt x="8" y="0"/>
                  </a:lnTo>
                  <a:lnTo>
                    <a:pt x="35" y="45"/>
                  </a:lnTo>
                  <a:lnTo>
                    <a:pt x="0" y="148"/>
                  </a:lnTo>
                  <a:close/>
                </a:path>
              </a:pathLst>
            </a:custGeom>
            <a:grpFill/>
            <a:ln w="3175" cap="rnd">
              <a:solidFill>
                <a:schemeClr val="bg1"/>
              </a:solidFill>
              <a:round/>
              <a:headEnd/>
              <a:tailEnd/>
            </a:ln>
          </p:spPr>
          <p:txBody>
            <a:bodyPr/>
            <a:lstStyle/>
            <a:p>
              <a:endParaRPr lang="en-US" dirty="0"/>
            </a:p>
          </p:txBody>
        </p:sp>
        <p:sp>
          <p:nvSpPr>
            <p:cNvPr id="214" name="Freeform 209"/>
            <p:cNvSpPr>
              <a:spLocks noChangeAspect="1"/>
            </p:cNvSpPr>
            <p:nvPr/>
          </p:nvSpPr>
          <p:spPr bwMode="gray">
            <a:xfrm>
              <a:off x="4153465" y="3740146"/>
              <a:ext cx="419099" cy="434975"/>
            </a:xfrm>
            <a:custGeom>
              <a:avLst/>
              <a:gdLst>
                <a:gd name="T0" fmla="*/ 0 w 561"/>
                <a:gd name="T1" fmla="*/ 248656306 h 527"/>
                <a:gd name="T2" fmla="*/ 12835965 w 561"/>
                <a:gd name="T3" fmla="*/ 223450042 h 527"/>
                <a:gd name="T4" fmla="*/ 28462941 w 561"/>
                <a:gd name="T5" fmla="*/ 240481748 h 527"/>
                <a:gd name="T6" fmla="*/ 126129676 w 561"/>
                <a:gd name="T7" fmla="*/ 232988127 h 527"/>
                <a:gd name="T8" fmla="*/ 105480224 w 561"/>
                <a:gd name="T9" fmla="*/ 0 h 527"/>
                <a:gd name="T10" fmla="*/ 139524441 w 561"/>
                <a:gd name="T11" fmla="*/ 0 h 527"/>
                <a:gd name="T12" fmla="*/ 295233165 w 561"/>
                <a:gd name="T13" fmla="*/ 126031324 h 527"/>
                <a:gd name="T14" fmla="*/ 296907324 w 561"/>
                <a:gd name="T15" fmla="*/ 147831247 h 527"/>
                <a:gd name="T16" fmla="*/ 312534300 w 561"/>
                <a:gd name="T17" fmla="*/ 144424906 h 527"/>
                <a:gd name="T18" fmla="*/ 313092353 w 561"/>
                <a:gd name="T19" fmla="*/ 218681824 h 527"/>
                <a:gd name="T20" fmla="*/ 300256388 w 561"/>
                <a:gd name="T21" fmla="*/ 234350829 h 527"/>
                <a:gd name="T22" fmla="*/ 237191176 w 561"/>
                <a:gd name="T23" fmla="*/ 244569027 h 527"/>
                <a:gd name="T24" fmla="*/ 157383629 w 561"/>
                <a:gd name="T25" fmla="*/ 286806998 h 527"/>
                <a:gd name="T26" fmla="*/ 132827059 w 561"/>
                <a:gd name="T27" fmla="*/ 354932172 h 527"/>
                <a:gd name="T28" fmla="*/ 113293712 w 561"/>
                <a:gd name="T29" fmla="*/ 346075849 h 527"/>
                <a:gd name="T30" fmla="*/ 78691441 w 561"/>
                <a:gd name="T31" fmla="*/ 359019451 h 527"/>
                <a:gd name="T32" fmla="*/ 59158094 w 561"/>
                <a:gd name="T33" fmla="*/ 302475177 h 527"/>
                <a:gd name="T34" fmla="*/ 26230729 w 561"/>
                <a:gd name="T35" fmla="*/ 316100542 h 527"/>
                <a:gd name="T36" fmla="*/ 13952071 w 561"/>
                <a:gd name="T37" fmla="*/ 304519642 h 527"/>
                <a:gd name="T38" fmla="*/ 0 w 561"/>
                <a:gd name="T39" fmla="*/ 248656306 h 5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1"/>
                <a:gd name="T61" fmla="*/ 0 h 527"/>
                <a:gd name="T62" fmla="*/ 561 w 561"/>
                <a:gd name="T63" fmla="*/ 527 h 5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1" h="527">
                  <a:moveTo>
                    <a:pt x="0" y="365"/>
                  </a:moveTo>
                  <a:lnTo>
                    <a:pt x="23" y="328"/>
                  </a:lnTo>
                  <a:lnTo>
                    <a:pt x="51" y="353"/>
                  </a:lnTo>
                  <a:lnTo>
                    <a:pt x="226" y="342"/>
                  </a:lnTo>
                  <a:lnTo>
                    <a:pt x="189" y="0"/>
                  </a:lnTo>
                  <a:lnTo>
                    <a:pt x="250" y="0"/>
                  </a:lnTo>
                  <a:lnTo>
                    <a:pt x="529" y="185"/>
                  </a:lnTo>
                  <a:lnTo>
                    <a:pt x="532" y="217"/>
                  </a:lnTo>
                  <a:lnTo>
                    <a:pt x="560" y="212"/>
                  </a:lnTo>
                  <a:lnTo>
                    <a:pt x="561" y="321"/>
                  </a:lnTo>
                  <a:lnTo>
                    <a:pt x="538" y="344"/>
                  </a:lnTo>
                  <a:lnTo>
                    <a:pt x="425" y="359"/>
                  </a:lnTo>
                  <a:lnTo>
                    <a:pt x="282" y="421"/>
                  </a:lnTo>
                  <a:lnTo>
                    <a:pt x="238" y="521"/>
                  </a:lnTo>
                  <a:lnTo>
                    <a:pt x="203" y="508"/>
                  </a:lnTo>
                  <a:lnTo>
                    <a:pt x="141" y="527"/>
                  </a:lnTo>
                  <a:lnTo>
                    <a:pt x="106" y="444"/>
                  </a:lnTo>
                  <a:lnTo>
                    <a:pt x="47" y="464"/>
                  </a:lnTo>
                  <a:lnTo>
                    <a:pt x="25" y="447"/>
                  </a:lnTo>
                  <a:lnTo>
                    <a:pt x="0" y="365"/>
                  </a:lnTo>
                  <a:close/>
                </a:path>
              </a:pathLst>
            </a:custGeom>
            <a:grpFill/>
            <a:ln w="3175" cap="rnd">
              <a:solidFill>
                <a:schemeClr val="bg1"/>
              </a:solidFill>
              <a:round/>
              <a:headEnd/>
              <a:tailEnd/>
            </a:ln>
          </p:spPr>
          <p:txBody>
            <a:bodyPr/>
            <a:lstStyle/>
            <a:p>
              <a:endParaRPr lang="en-US" dirty="0"/>
            </a:p>
          </p:txBody>
        </p:sp>
        <p:sp>
          <p:nvSpPr>
            <p:cNvPr id="215" name="Freeform 210"/>
            <p:cNvSpPr>
              <a:spLocks noChangeAspect="1"/>
            </p:cNvSpPr>
            <p:nvPr/>
          </p:nvSpPr>
          <p:spPr bwMode="gray">
            <a:xfrm>
              <a:off x="4024879" y="3671883"/>
              <a:ext cx="315911" cy="369886"/>
            </a:xfrm>
            <a:custGeom>
              <a:avLst/>
              <a:gdLst>
                <a:gd name="T0" fmla="*/ 0 w 419"/>
                <a:gd name="T1" fmla="*/ 153378433 h 448"/>
                <a:gd name="T2" fmla="*/ 14211516 w 419"/>
                <a:gd name="T3" fmla="*/ 171102461 h 448"/>
                <a:gd name="T4" fmla="*/ 17053970 w 419"/>
                <a:gd name="T5" fmla="*/ 216775249 h 448"/>
                <a:gd name="T6" fmla="*/ 6253399 w 419"/>
                <a:gd name="T7" fmla="*/ 274717882 h 448"/>
                <a:gd name="T8" fmla="*/ 50593420 w 419"/>
                <a:gd name="T9" fmla="*/ 261766058 h 448"/>
                <a:gd name="T10" fmla="*/ 96070423 w 419"/>
                <a:gd name="T11" fmla="*/ 305393734 h 448"/>
                <a:gd name="T12" fmla="*/ 109145711 w 419"/>
                <a:gd name="T13" fmla="*/ 280171238 h 448"/>
                <a:gd name="T14" fmla="*/ 125062700 w 419"/>
                <a:gd name="T15" fmla="*/ 297213287 h 448"/>
                <a:gd name="T16" fmla="*/ 224544067 w 419"/>
                <a:gd name="T17" fmla="*/ 289714818 h 448"/>
                <a:gd name="T18" fmla="*/ 203510661 w 419"/>
                <a:gd name="T19" fmla="*/ 56579501 h 448"/>
                <a:gd name="T20" fmla="*/ 238187092 w 419"/>
                <a:gd name="T21" fmla="*/ 56579501 h 448"/>
                <a:gd name="T22" fmla="*/ 165423285 w 419"/>
                <a:gd name="T23" fmla="*/ 0 h 448"/>
                <a:gd name="T24" fmla="*/ 163717813 w 419"/>
                <a:gd name="T25" fmla="*/ 30675852 h 448"/>
                <a:gd name="T26" fmla="*/ 100618349 w 419"/>
                <a:gd name="T27" fmla="*/ 29312719 h 448"/>
                <a:gd name="T28" fmla="*/ 99481367 w 419"/>
                <a:gd name="T29" fmla="*/ 93390688 h 448"/>
                <a:gd name="T30" fmla="*/ 77310980 w 419"/>
                <a:gd name="T31" fmla="*/ 104979380 h 448"/>
                <a:gd name="T32" fmla="*/ 78447961 w 419"/>
                <a:gd name="T33" fmla="*/ 143834853 h 448"/>
                <a:gd name="T34" fmla="*/ 0 w 419"/>
                <a:gd name="T35" fmla="*/ 153378433 h 4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9"/>
                <a:gd name="T55" fmla="*/ 0 h 448"/>
                <a:gd name="T56" fmla="*/ 419 w 419"/>
                <a:gd name="T57" fmla="*/ 448 h 4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9" h="448">
                  <a:moveTo>
                    <a:pt x="0" y="225"/>
                  </a:moveTo>
                  <a:lnTo>
                    <a:pt x="25" y="251"/>
                  </a:lnTo>
                  <a:lnTo>
                    <a:pt x="30" y="318"/>
                  </a:lnTo>
                  <a:lnTo>
                    <a:pt x="11" y="403"/>
                  </a:lnTo>
                  <a:lnTo>
                    <a:pt x="89" y="384"/>
                  </a:lnTo>
                  <a:lnTo>
                    <a:pt x="169" y="448"/>
                  </a:lnTo>
                  <a:lnTo>
                    <a:pt x="192" y="411"/>
                  </a:lnTo>
                  <a:lnTo>
                    <a:pt x="220" y="436"/>
                  </a:lnTo>
                  <a:lnTo>
                    <a:pt x="395" y="425"/>
                  </a:lnTo>
                  <a:lnTo>
                    <a:pt x="358" y="83"/>
                  </a:lnTo>
                  <a:lnTo>
                    <a:pt x="419" y="83"/>
                  </a:lnTo>
                  <a:lnTo>
                    <a:pt x="291" y="0"/>
                  </a:lnTo>
                  <a:lnTo>
                    <a:pt x="288" y="45"/>
                  </a:lnTo>
                  <a:lnTo>
                    <a:pt x="177" y="43"/>
                  </a:lnTo>
                  <a:lnTo>
                    <a:pt x="175" y="137"/>
                  </a:lnTo>
                  <a:lnTo>
                    <a:pt x="136" y="154"/>
                  </a:lnTo>
                  <a:lnTo>
                    <a:pt x="138" y="211"/>
                  </a:lnTo>
                  <a:lnTo>
                    <a:pt x="0" y="225"/>
                  </a:lnTo>
                  <a:close/>
                </a:path>
              </a:pathLst>
            </a:custGeom>
            <a:grpFill/>
            <a:ln w="3175" cap="rnd">
              <a:solidFill>
                <a:schemeClr val="bg1"/>
              </a:solidFill>
              <a:round/>
              <a:headEnd/>
              <a:tailEnd/>
            </a:ln>
          </p:spPr>
          <p:txBody>
            <a:bodyPr/>
            <a:lstStyle/>
            <a:p>
              <a:endParaRPr lang="en-US" dirty="0"/>
            </a:p>
          </p:txBody>
        </p:sp>
        <p:sp>
          <p:nvSpPr>
            <p:cNvPr id="216" name="Freeform 211"/>
            <p:cNvSpPr>
              <a:spLocks noChangeAspect="1"/>
            </p:cNvSpPr>
            <p:nvPr/>
          </p:nvSpPr>
          <p:spPr bwMode="gray">
            <a:xfrm>
              <a:off x="4129653" y="3406771"/>
              <a:ext cx="301626" cy="250825"/>
            </a:xfrm>
            <a:custGeom>
              <a:avLst/>
              <a:gdLst>
                <a:gd name="T0" fmla="*/ 0 w 407"/>
                <a:gd name="T1" fmla="*/ 202258907 h 307"/>
                <a:gd name="T2" fmla="*/ 54921688 w 407"/>
                <a:gd name="T3" fmla="*/ 162875297 h 307"/>
                <a:gd name="T4" fmla="*/ 74694059 w 407"/>
                <a:gd name="T5" fmla="*/ 81437240 h 307"/>
                <a:gd name="T6" fmla="*/ 121377754 w 407"/>
                <a:gd name="T7" fmla="*/ 40718620 h 307"/>
                <a:gd name="T8" fmla="*/ 136755441 w 407"/>
                <a:gd name="T9" fmla="*/ 0 h 307"/>
                <a:gd name="T10" fmla="*/ 205408107 w 407"/>
                <a:gd name="T11" fmla="*/ 12682594 h 307"/>
                <a:gd name="T12" fmla="*/ 223532287 w 407"/>
                <a:gd name="T13" fmla="*/ 89448117 h 307"/>
                <a:gd name="T14" fmla="*/ 192776171 w 407"/>
                <a:gd name="T15" fmla="*/ 91450632 h 307"/>
                <a:gd name="T16" fmla="*/ 176299442 w 407"/>
                <a:gd name="T17" fmla="*/ 99460691 h 307"/>
                <a:gd name="T18" fmla="*/ 179045193 w 407"/>
                <a:gd name="T19" fmla="*/ 120154162 h 307"/>
                <a:gd name="T20" fmla="*/ 93367389 w 407"/>
                <a:gd name="T21" fmla="*/ 165545317 h 307"/>
                <a:gd name="T22" fmla="*/ 82932053 w 407"/>
                <a:gd name="T23" fmla="*/ 204928927 h 307"/>
                <a:gd name="T24" fmla="*/ 0 w 407"/>
                <a:gd name="T25" fmla="*/ 202258907 h 3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7"/>
                <a:gd name="T40" fmla="*/ 0 h 307"/>
                <a:gd name="T41" fmla="*/ 407 w 407"/>
                <a:gd name="T42" fmla="*/ 307 h 3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7" h="307">
                  <a:moveTo>
                    <a:pt x="0" y="303"/>
                  </a:moveTo>
                  <a:lnTo>
                    <a:pt x="100" y="244"/>
                  </a:lnTo>
                  <a:lnTo>
                    <a:pt x="136" y="122"/>
                  </a:lnTo>
                  <a:lnTo>
                    <a:pt x="221" y="61"/>
                  </a:lnTo>
                  <a:lnTo>
                    <a:pt x="249" y="0"/>
                  </a:lnTo>
                  <a:lnTo>
                    <a:pt x="374" y="19"/>
                  </a:lnTo>
                  <a:lnTo>
                    <a:pt x="407" y="134"/>
                  </a:lnTo>
                  <a:lnTo>
                    <a:pt x="351" y="137"/>
                  </a:lnTo>
                  <a:lnTo>
                    <a:pt x="321" y="149"/>
                  </a:lnTo>
                  <a:lnTo>
                    <a:pt x="326" y="180"/>
                  </a:lnTo>
                  <a:lnTo>
                    <a:pt x="170" y="248"/>
                  </a:lnTo>
                  <a:lnTo>
                    <a:pt x="151" y="307"/>
                  </a:lnTo>
                  <a:lnTo>
                    <a:pt x="0" y="303"/>
                  </a:lnTo>
                  <a:close/>
                </a:path>
              </a:pathLst>
            </a:custGeom>
            <a:grpFill/>
            <a:ln w="3175" cap="rnd">
              <a:solidFill>
                <a:schemeClr val="bg1"/>
              </a:solidFill>
              <a:round/>
              <a:headEnd/>
              <a:tailEnd/>
            </a:ln>
          </p:spPr>
          <p:txBody>
            <a:bodyPr/>
            <a:lstStyle/>
            <a:p>
              <a:endParaRPr lang="en-US" dirty="0"/>
            </a:p>
          </p:txBody>
        </p:sp>
        <p:sp>
          <p:nvSpPr>
            <p:cNvPr id="217" name="Freeform 212"/>
            <p:cNvSpPr>
              <a:spLocks noChangeAspect="1"/>
            </p:cNvSpPr>
            <p:nvPr/>
          </p:nvSpPr>
          <p:spPr bwMode="gray">
            <a:xfrm>
              <a:off x="5240903" y="4767258"/>
              <a:ext cx="274635" cy="479424"/>
            </a:xfrm>
            <a:custGeom>
              <a:avLst/>
              <a:gdLst>
                <a:gd name="T0" fmla="*/ 0 w 365"/>
                <a:gd name="T1" fmla="*/ 110767082 h 578"/>
                <a:gd name="T2" fmla="*/ 5661284 w 365"/>
                <a:gd name="T3" fmla="*/ 123150845 h 578"/>
                <a:gd name="T4" fmla="*/ 53784459 w 365"/>
                <a:gd name="T5" fmla="*/ 141727320 h 578"/>
                <a:gd name="T6" fmla="*/ 58879916 w 365"/>
                <a:gd name="T7" fmla="*/ 166494847 h 578"/>
                <a:gd name="T8" fmla="*/ 56049273 w 365"/>
                <a:gd name="T9" fmla="*/ 229790559 h 578"/>
                <a:gd name="T10" fmla="*/ 30571989 w 365"/>
                <a:gd name="T11" fmla="*/ 295838403 h 578"/>
                <a:gd name="T12" fmla="*/ 37932260 w 365"/>
                <a:gd name="T13" fmla="*/ 373581563 h 578"/>
                <a:gd name="T14" fmla="*/ 40197075 w 365"/>
                <a:gd name="T15" fmla="*/ 397661472 h 578"/>
                <a:gd name="T16" fmla="*/ 55482693 w 365"/>
                <a:gd name="T17" fmla="*/ 397661472 h 578"/>
                <a:gd name="T18" fmla="*/ 55482693 w 365"/>
                <a:gd name="T19" fmla="*/ 371517879 h 578"/>
                <a:gd name="T20" fmla="*/ 106436510 w 365"/>
                <a:gd name="T21" fmla="*/ 335741825 h 578"/>
                <a:gd name="T22" fmla="*/ 91716719 w 365"/>
                <a:gd name="T23" fmla="*/ 229790559 h 578"/>
                <a:gd name="T24" fmla="*/ 204946921 w 365"/>
                <a:gd name="T25" fmla="*/ 122463227 h 578"/>
                <a:gd name="T26" fmla="*/ 206645156 w 365"/>
                <a:gd name="T27" fmla="*/ 0 h 578"/>
                <a:gd name="T28" fmla="*/ 177771401 w 365"/>
                <a:gd name="T29" fmla="*/ 21327777 h 578"/>
                <a:gd name="T30" fmla="*/ 99076238 w 365"/>
                <a:gd name="T31" fmla="*/ 27519659 h 578"/>
                <a:gd name="T32" fmla="*/ 97378003 w 365"/>
                <a:gd name="T33" fmla="*/ 72239726 h 578"/>
                <a:gd name="T34" fmla="*/ 117759079 w 365"/>
                <a:gd name="T35" fmla="*/ 107327332 h 578"/>
                <a:gd name="T36" fmla="*/ 105869930 w 365"/>
                <a:gd name="T37" fmla="*/ 160302965 h 578"/>
                <a:gd name="T38" fmla="*/ 84356448 w 365"/>
                <a:gd name="T39" fmla="*/ 132783306 h 578"/>
                <a:gd name="T40" fmla="*/ 87753670 w 365"/>
                <a:gd name="T41" fmla="*/ 96319634 h 578"/>
                <a:gd name="T42" fmla="*/ 62842965 w 365"/>
                <a:gd name="T43" fmla="*/ 87375621 h 578"/>
                <a:gd name="T44" fmla="*/ 0 w 365"/>
                <a:gd name="T45" fmla="*/ 110767082 h 5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65"/>
                <a:gd name="T70" fmla="*/ 0 h 578"/>
                <a:gd name="T71" fmla="*/ 365 w 365"/>
                <a:gd name="T72" fmla="*/ 578 h 5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65" h="578">
                  <a:moveTo>
                    <a:pt x="0" y="161"/>
                  </a:moveTo>
                  <a:lnTo>
                    <a:pt x="10" y="179"/>
                  </a:lnTo>
                  <a:lnTo>
                    <a:pt x="95" y="206"/>
                  </a:lnTo>
                  <a:lnTo>
                    <a:pt x="104" y="242"/>
                  </a:lnTo>
                  <a:lnTo>
                    <a:pt x="99" y="334"/>
                  </a:lnTo>
                  <a:lnTo>
                    <a:pt x="54" y="430"/>
                  </a:lnTo>
                  <a:lnTo>
                    <a:pt x="67" y="543"/>
                  </a:lnTo>
                  <a:lnTo>
                    <a:pt x="71" y="578"/>
                  </a:lnTo>
                  <a:lnTo>
                    <a:pt x="98" y="578"/>
                  </a:lnTo>
                  <a:lnTo>
                    <a:pt x="98" y="540"/>
                  </a:lnTo>
                  <a:lnTo>
                    <a:pt x="188" y="488"/>
                  </a:lnTo>
                  <a:lnTo>
                    <a:pt x="162" y="334"/>
                  </a:lnTo>
                  <a:lnTo>
                    <a:pt x="362" y="178"/>
                  </a:lnTo>
                  <a:lnTo>
                    <a:pt x="365" y="0"/>
                  </a:lnTo>
                  <a:lnTo>
                    <a:pt x="314" y="31"/>
                  </a:lnTo>
                  <a:lnTo>
                    <a:pt x="175" y="40"/>
                  </a:lnTo>
                  <a:lnTo>
                    <a:pt x="172" y="105"/>
                  </a:lnTo>
                  <a:lnTo>
                    <a:pt x="208" y="156"/>
                  </a:lnTo>
                  <a:lnTo>
                    <a:pt x="187" y="233"/>
                  </a:lnTo>
                  <a:lnTo>
                    <a:pt x="149" y="193"/>
                  </a:lnTo>
                  <a:lnTo>
                    <a:pt x="155" y="140"/>
                  </a:lnTo>
                  <a:lnTo>
                    <a:pt x="111" y="127"/>
                  </a:lnTo>
                  <a:lnTo>
                    <a:pt x="0" y="161"/>
                  </a:lnTo>
                  <a:close/>
                </a:path>
              </a:pathLst>
            </a:custGeom>
            <a:grpFill/>
            <a:ln w="3175" cap="rnd">
              <a:solidFill>
                <a:schemeClr val="bg1"/>
              </a:solidFill>
              <a:round/>
              <a:headEnd/>
              <a:tailEnd/>
            </a:ln>
          </p:spPr>
          <p:txBody>
            <a:bodyPr/>
            <a:lstStyle/>
            <a:p>
              <a:endParaRPr lang="en-US" dirty="0"/>
            </a:p>
          </p:txBody>
        </p:sp>
        <p:sp>
          <p:nvSpPr>
            <p:cNvPr id="218" name="Freeform 213"/>
            <p:cNvSpPr>
              <a:spLocks noChangeAspect="1"/>
            </p:cNvSpPr>
            <p:nvPr/>
          </p:nvSpPr>
          <p:spPr bwMode="gray">
            <a:xfrm>
              <a:off x="4470965" y="3784595"/>
              <a:ext cx="411163" cy="347661"/>
            </a:xfrm>
            <a:custGeom>
              <a:avLst/>
              <a:gdLst>
                <a:gd name="T0" fmla="*/ 0 w 551"/>
                <a:gd name="T1" fmla="*/ 208986851 h 420"/>
                <a:gd name="T2" fmla="*/ 4454888 w 551"/>
                <a:gd name="T3" fmla="*/ 232283584 h 420"/>
                <a:gd name="T4" fmla="*/ 41762520 w 551"/>
                <a:gd name="T5" fmla="*/ 281617791 h 420"/>
                <a:gd name="T6" fmla="*/ 51228970 w 551"/>
                <a:gd name="T7" fmla="*/ 270654818 h 420"/>
                <a:gd name="T8" fmla="*/ 66262910 w 551"/>
                <a:gd name="T9" fmla="*/ 287784670 h 420"/>
                <a:gd name="T10" fmla="*/ 89093276 w 551"/>
                <a:gd name="T11" fmla="*/ 238450463 h 420"/>
                <a:gd name="T12" fmla="*/ 176515783 w 551"/>
                <a:gd name="T13" fmla="*/ 263117153 h 420"/>
                <a:gd name="T14" fmla="*/ 252245143 w 551"/>
                <a:gd name="T15" fmla="*/ 237079677 h 420"/>
                <a:gd name="T16" fmla="*/ 255029261 w 551"/>
                <a:gd name="T17" fmla="*/ 224061354 h 420"/>
                <a:gd name="T18" fmla="*/ 294564337 w 551"/>
                <a:gd name="T19" fmla="*/ 161707167 h 420"/>
                <a:gd name="T20" fmla="*/ 306814905 w 551"/>
                <a:gd name="T21" fmla="*/ 76057076 h 420"/>
                <a:gd name="T22" fmla="*/ 286211982 w 551"/>
                <a:gd name="T23" fmla="*/ 49334207 h 420"/>
                <a:gd name="T24" fmla="*/ 286211982 w 551"/>
                <a:gd name="T25" fmla="*/ 11648366 h 420"/>
                <a:gd name="T26" fmla="*/ 222176516 w 551"/>
                <a:gd name="T27" fmla="*/ 0 h 420"/>
                <a:gd name="T28" fmla="*/ 105241311 w 551"/>
                <a:gd name="T29" fmla="*/ 99354635 h 420"/>
                <a:gd name="T30" fmla="*/ 75172685 w 551"/>
                <a:gd name="T31" fmla="*/ 108262258 h 420"/>
                <a:gd name="T32" fmla="*/ 75729359 w 551"/>
                <a:gd name="T33" fmla="*/ 182948548 h 420"/>
                <a:gd name="T34" fmla="*/ 62922117 w 551"/>
                <a:gd name="T35" fmla="*/ 198708443 h 420"/>
                <a:gd name="T36" fmla="*/ 0 w 551"/>
                <a:gd name="T37" fmla="*/ 208986851 h 4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1"/>
                <a:gd name="T58" fmla="*/ 0 h 420"/>
                <a:gd name="T59" fmla="*/ 551 w 551"/>
                <a:gd name="T60" fmla="*/ 420 h 4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1" h="420">
                  <a:moveTo>
                    <a:pt x="0" y="305"/>
                  </a:moveTo>
                  <a:lnTo>
                    <a:pt x="8" y="339"/>
                  </a:lnTo>
                  <a:lnTo>
                    <a:pt x="75" y="411"/>
                  </a:lnTo>
                  <a:lnTo>
                    <a:pt x="92" y="395"/>
                  </a:lnTo>
                  <a:lnTo>
                    <a:pt x="119" y="420"/>
                  </a:lnTo>
                  <a:lnTo>
                    <a:pt x="160" y="348"/>
                  </a:lnTo>
                  <a:lnTo>
                    <a:pt x="317" y="384"/>
                  </a:lnTo>
                  <a:lnTo>
                    <a:pt x="453" y="346"/>
                  </a:lnTo>
                  <a:lnTo>
                    <a:pt x="458" y="327"/>
                  </a:lnTo>
                  <a:lnTo>
                    <a:pt x="529" y="236"/>
                  </a:lnTo>
                  <a:lnTo>
                    <a:pt x="551" y="111"/>
                  </a:lnTo>
                  <a:lnTo>
                    <a:pt x="514" y="72"/>
                  </a:lnTo>
                  <a:lnTo>
                    <a:pt x="514" y="17"/>
                  </a:lnTo>
                  <a:lnTo>
                    <a:pt x="399" y="0"/>
                  </a:lnTo>
                  <a:lnTo>
                    <a:pt x="189" y="145"/>
                  </a:lnTo>
                  <a:lnTo>
                    <a:pt x="135" y="158"/>
                  </a:lnTo>
                  <a:lnTo>
                    <a:pt x="136" y="267"/>
                  </a:lnTo>
                  <a:lnTo>
                    <a:pt x="113" y="290"/>
                  </a:lnTo>
                  <a:lnTo>
                    <a:pt x="0" y="305"/>
                  </a:lnTo>
                  <a:close/>
                </a:path>
              </a:pathLst>
            </a:custGeom>
            <a:grpFill/>
            <a:ln w="3175" cap="rnd">
              <a:solidFill>
                <a:schemeClr val="bg1"/>
              </a:solidFill>
              <a:round/>
              <a:headEnd/>
              <a:tailEnd/>
            </a:ln>
          </p:spPr>
          <p:txBody>
            <a:bodyPr/>
            <a:lstStyle/>
            <a:p>
              <a:endParaRPr lang="en-US" dirty="0"/>
            </a:p>
          </p:txBody>
        </p:sp>
        <p:sp>
          <p:nvSpPr>
            <p:cNvPr id="219" name="Freeform 214"/>
            <p:cNvSpPr>
              <a:spLocks noChangeAspect="1"/>
            </p:cNvSpPr>
            <p:nvPr/>
          </p:nvSpPr>
          <p:spPr bwMode="gray">
            <a:xfrm>
              <a:off x="4540816" y="4070346"/>
              <a:ext cx="298451" cy="277813"/>
            </a:xfrm>
            <a:custGeom>
              <a:avLst/>
              <a:gdLst>
                <a:gd name="T0" fmla="*/ 0 w 402"/>
                <a:gd name="T1" fmla="*/ 179496223 h 335"/>
                <a:gd name="T2" fmla="*/ 14881667 w 402"/>
                <a:gd name="T3" fmla="*/ 50892024 h 335"/>
                <a:gd name="T4" fmla="*/ 37479975 w 402"/>
                <a:gd name="T5" fmla="*/ 1375796 h 335"/>
                <a:gd name="T6" fmla="*/ 124014884 w 402"/>
                <a:gd name="T7" fmla="*/ 26133496 h 335"/>
                <a:gd name="T8" fmla="*/ 198974833 w 402"/>
                <a:gd name="T9" fmla="*/ 0 h 335"/>
                <a:gd name="T10" fmla="*/ 213856500 w 402"/>
                <a:gd name="T11" fmla="*/ 30260055 h 335"/>
                <a:gd name="T12" fmla="*/ 221573141 w 402"/>
                <a:gd name="T13" fmla="*/ 50892024 h 335"/>
                <a:gd name="T14" fmla="*/ 202282283 w 402"/>
                <a:gd name="T15" fmla="*/ 69460714 h 335"/>
                <a:gd name="T16" fmla="*/ 162597342 w 402"/>
                <a:gd name="T17" fmla="*/ 173307213 h 335"/>
                <a:gd name="T18" fmla="*/ 126770721 w 402"/>
                <a:gd name="T19" fmla="*/ 166429890 h 335"/>
                <a:gd name="T20" fmla="*/ 105825767 w 402"/>
                <a:gd name="T21" fmla="*/ 217321085 h 335"/>
                <a:gd name="T22" fmla="*/ 63384989 w 402"/>
                <a:gd name="T23" fmla="*/ 230388248 h 335"/>
                <a:gd name="T24" fmla="*/ 37479975 w 402"/>
                <a:gd name="T25" fmla="*/ 184998579 h 335"/>
                <a:gd name="T26" fmla="*/ 0 w 402"/>
                <a:gd name="T27" fmla="*/ 179496223 h 3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2"/>
                <a:gd name="T43" fmla="*/ 0 h 335"/>
                <a:gd name="T44" fmla="*/ 402 w 402"/>
                <a:gd name="T45" fmla="*/ 335 h 3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2" h="335">
                  <a:moveTo>
                    <a:pt x="0" y="261"/>
                  </a:moveTo>
                  <a:lnTo>
                    <a:pt x="27" y="74"/>
                  </a:lnTo>
                  <a:lnTo>
                    <a:pt x="68" y="2"/>
                  </a:lnTo>
                  <a:lnTo>
                    <a:pt x="225" y="38"/>
                  </a:lnTo>
                  <a:lnTo>
                    <a:pt x="361" y="0"/>
                  </a:lnTo>
                  <a:lnTo>
                    <a:pt x="388" y="44"/>
                  </a:lnTo>
                  <a:lnTo>
                    <a:pt x="402" y="74"/>
                  </a:lnTo>
                  <a:lnTo>
                    <a:pt x="367" y="101"/>
                  </a:lnTo>
                  <a:lnTo>
                    <a:pt x="295" y="252"/>
                  </a:lnTo>
                  <a:lnTo>
                    <a:pt x="230" y="242"/>
                  </a:lnTo>
                  <a:lnTo>
                    <a:pt x="192" y="316"/>
                  </a:lnTo>
                  <a:lnTo>
                    <a:pt x="115" y="335"/>
                  </a:lnTo>
                  <a:lnTo>
                    <a:pt x="68" y="269"/>
                  </a:lnTo>
                  <a:lnTo>
                    <a:pt x="0" y="261"/>
                  </a:lnTo>
                  <a:close/>
                </a:path>
              </a:pathLst>
            </a:custGeom>
            <a:grpFill/>
            <a:ln w="3175" cap="rnd">
              <a:solidFill>
                <a:schemeClr val="bg1"/>
              </a:solidFill>
              <a:round/>
              <a:headEnd/>
              <a:tailEnd/>
            </a:ln>
          </p:spPr>
          <p:txBody>
            <a:bodyPr/>
            <a:lstStyle/>
            <a:p>
              <a:endParaRPr lang="en-US" dirty="0"/>
            </a:p>
          </p:txBody>
        </p:sp>
        <p:sp>
          <p:nvSpPr>
            <p:cNvPr id="220" name="Freeform 215"/>
            <p:cNvSpPr>
              <a:spLocks noChangeAspect="1"/>
            </p:cNvSpPr>
            <p:nvPr/>
          </p:nvSpPr>
          <p:spPr bwMode="gray">
            <a:xfrm>
              <a:off x="4032815" y="4105269"/>
              <a:ext cx="79376" cy="49213"/>
            </a:xfrm>
            <a:custGeom>
              <a:avLst/>
              <a:gdLst>
                <a:gd name="T0" fmla="*/ 0 w 104"/>
                <a:gd name="T1" fmla="*/ 5040364 h 62"/>
                <a:gd name="T2" fmla="*/ 16892374 w 104"/>
                <a:gd name="T3" fmla="*/ 22052187 h 62"/>
                <a:gd name="T4" fmla="*/ 37280300 w 104"/>
                <a:gd name="T5" fmla="*/ 16381579 h 62"/>
                <a:gd name="T6" fmla="*/ 25630493 w 104"/>
                <a:gd name="T7" fmla="*/ 22052187 h 62"/>
                <a:gd name="T8" fmla="*/ 34950186 w 104"/>
                <a:gd name="T9" fmla="*/ 39063216 h 62"/>
                <a:gd name="T10" fmla="*/ 59998341 w 104"/>
                <a:gd name="T11" fmla="*/ 22052187 h 62"/>
                <a:gd name="T12" fmla="*/ 60580679 w 104"/>
                <a:gd name="T13" fmla="*/ 0 h 62"/>
                <a:gd name="T14" fmla="*/ 0 w 104"/>
                <a:gd name="T15" fmla="*/ 5040364 h 62"/>
                <a:gd name="T16" fmla="*/ 0 60000 65536"/>
                <a:gd name="T17" fmla="*/ 0 60000 65536"/>
                <a:gd name="T18" fmla="*/ 0 60000 65536"/>
                <a:gd name="T19" fmla="*/ 0 60000 65536"/>
                <a:gd name="T20" fmla="*/ 0 60000 65536"/>
                <a:gd name="T21" fmla="*/ 0 60000 65536"/>
                <a:gd name="T22" fmla="*/ 0 60000 65536"/>
                <a:gd name="T23" fmla="*/ 0 60000 65536"/>
                <a:gd name="T24" fmla="*/ 0 w 104"/>
                <a:gd name="T25" fmla="*/ 0 h 62"/>
                <a:gd name="T26" fmla="*/ 104 w 104"/>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4" h="62">
                  <a:moveTo>
                    <a:pt x="0" y="8"/>
                  </a:moveTo>
                  <a:lnTo>
                    <a:pt x="29" y="35"/>
                  </a:lnTo>
                  <a:lnTo>
                    <a:pt x="64" y="26"/>
                  </a:lnTo>
                  <a:lnTo>
                    <a:pt x="44" y="35"/>
                  </a:lnTo>
                  <a:lnTo>
                    <a:pt x="60" y="62"/>
                  </a:lnTo>
                  <a:lnTo>
                    <a:pt x="103" y="35"/>
                  </a:lnTo>
                  <a:lnTo>
                    <a:pt x="104" y="0"/>
                  </a:lnTo>
                  <a:lnTo>
                    <a:pt x="0" y="8"/>
                  </a:lnTo>
                  <a:close/>
                </a:path>
              </a:pathLst>
            </a:custGeom>
            <a:grpFill/>
            <a:ln w="3175" cap="rnd">
              <a:solidFill>
                <a:schemeClr val="bg1"/>
              </a:solidFill>
              <a:round/>
              <a:headEnd/>
              <a:tailEnd/>
            </a:ln>
          </p:spPr>
          <p:txBody>
            <a:bodyPr/>
            <a:lstStyle/>
            <a:p>
              <a:endParaRPr lang="en-US" dirty="0"/>
            </a:p>
          </p:txBody>
        </p:sp>
        <p:sp>
          <p:nvSpPr>
            <p:cNvPr id="221" name="Freeform 216"/>
            <p:cNvSpPr>
              <a:spLocks noChangeAspect="1"/>
            </p:cNvSpPr>
            <p:nvPr/>
          </p:nvSpPr>
          <p:spPr bwMode="gray">
            <a:xfrm>
              <a:off x="5779063" y="3706809"/>
              <a:ext cx="15874" cy="46038"/>
            </a:xfrm>
            <a:custGeom>
              <a:avLst/>
              <a:gdLst>
                <a:gd name="T0" fmla="*/ 0 w 19"/>
                <a:gd name="T1" fmla="*/ 31763886 h 56"/>
                <a:gd name="T2" fmla="*/ 6283158 w 19"/>
                <a:gd name="T3" fmla="*/ 37846524 h 56"/>
                <a:gd name="T4" fmla="*/ 13263980 w 19"/>
                <a:gd name="T5" fmla="*/ 36495010 h 56"/>
                <a:gd name="T6" fmla="*/ 7679322 w 19"/>
                <a:gd name="T7" fmla="*/ 0 h 56"/>
                <a:gd name="T8" fmla="*/ 0 w 19"/>
                <a:gd name="T9" fmla="*/ 31763886 h 56"/>
                <a:gd name="T10" fmla="*/ 0 60000 65536"/>
                <a:gd name="T11" fmla="*/ 0 60000 65536"/>
                <a:gd name="T12" fmla="*/ 0 60000 65536"/>
                <a:gd name="T13" fmla="*/ 0 60000 65536"/>
                <a:gd name="T14" fmla="*/ 0 60000 65536"/>
                <a:gd name="T15" fmla="*/ 0 w 19"/>
                <a:gd name="T16" fmla="*/ 0 h 56"/>
                <a:gd name="T17" fmla="*/ 19 w 19"/>
                <a:gd name="T18" fmla="*/ 56 h 56"/>
              </a:gdLst>
              <a:ahLst/>
              <a:cxnLst>
                <a:cxn ang="T10">
                  <a:pos x="T0" y="T1"/>
                </a:cxn>
                <a:cxn ang="T11">
                  <a:pos x="T2" y="T3"/>
                </a:cxn>
                <a:cxn ang="T12">
                  <a:pos x="T4" y="T5"/>
                </a:cxn>
                <a:cxn ang="T13">
                  <a:pos x="T6" y="T7"/>
                </a:cxn>
                <a:cxn ang="T14">
                  <a:pos x="T8" y="T9"/>
                </a:cxn>
              </a:cxnLst>
              <a:rect l="T15" t="T16" r="T17" b="T18"/>
              <a:pathLst>
                <a:path w="19" h="56">
                  <a:moveTo>
                    <a:pt x="0" y="47"/>
                  </a:moveTo>
                  <a:lnTo>
                    <a:pt x="9" y="56"/>
                  </a:lnTo>
                  <a:lnTo>
                    <a:pt x="19" y="54"/>
                  </a:lnTo>
                  <a:lnTo>
                    <a:pt x="11" y="0"/>
                  </a:lnTo>
                  <a:lnTo>
                    <a:pt x="0" y="47"/>
                  </a:lnTo>
                  <a:close/>
                </a:path>
              </a:pathLst>
            </a:custGeom>
            <a:grpFill/>
            <a:ln w="3175" cap="rnd">
              <a:solidFill>
                <a:schemeClr val="bg1"/>
              </a:solidFill>
              <a:round/>
              <a:headEnd/>
              <a:tailEnd/>
            </a:ln>
          </p:spPr>
          <p:txBody>
            <a:bodyPr/>
            <a:lstStyle/>
            <a:p>
              <a:endParaRPr lang="en-US" dirty="0"/>
            </a:p>
          </p:txBody>
        </p:sp>
        <p:sp>
          <p:nvSpPr>
            <p:cNvPr id="222" name="Freeform 217"/>
            <p:cNvSpPr>
              <a:spLocks noChangeAspect="1"/>
            </p:cNvSpPr>
            <p:nvPr/>
          </p:nvSpPr>
          <p:spPr bwMode="gray">
            <a:xfrm>
              <a:off x="5218676" y="4497383"/>
              <a:ext cx="44450" cy="46038"/>
            </a:xfrm>
            <a:custGeom>
              <a:avLst/>
              <a:gdLst>
                <a:gd name="T0" fmla="*/ 0 w 58"/>
                <a:gd name="T1" fmla="*/ 37846524 h 56"/>
                <a:gd name="T2" fmla="*/ 13508968 w 58"/>
                <a:gd name="T3" fmla="*/ 6758396 h 56"/>
                <a:gd name="T4" fmla="*/ 29366889 w 58"/>
                <a:gd name="T5" fmla="*/ 0 h 56"/>
                <a:gd name="T6" fmla="*/ 34065560 w 58"/>
                <a:gd name="T7" fmla="*/ 31088128 h 56"/>
                <a:gd name="T8" fmla="*/ 0 w 58"/>
                <a:gd name="T9" fmla="*/ 37846524 h 56"/>
                <a:gd name="T10" fmla="*/ 0 60000 65536"/>
                <a:gd name="T11" fmla="*/ 0 60000 65536"/>
                <a:gd name="T12" fmla="*/ 0 60000 65536"/>
                <a:gd name="T13" fmla="*/ 0 60000 65536"/>
                <a:gd name="T14" fmla="*/ 0 60000 65536"/>
                <a:gd name="T15" fmla="*/ 0 w 58"/>
                <a:gd name="T16" fmla="*/ 0 h 56"/>
                <a:gd name="T17" fmla="*/ 58 w 58"/>
                <a:gd name="T18" fmla="*/ 56 h 56"/>
              </a:gdLst>
              <a:ahLst/>
              <a:cxnLst>
                <a:cxn ang="T10">
                  <a:pos x="T0" y="T1"/>
                </a:cxn>
                <a:cxn ang="T11">
                  <a:pos x="T2" y="T3"/>
                </a:cxn>
                <a:cxn ang="T12">
                  <a:pos x="T4" y="T5"/>
                </a:cxn>
                <a:cxn ang="T13">
                  <a:pos x="T6" y="T7"/>
                </a:cxn>
                <a:cxn ang="T14">
                  <a:pos x="T8" y="T9"/>
                </a:cxn>
              </a:cxnLst>
              <a:rect l="T15" t="T16" r="T17" b="T18"/>
              <a:pathLst>
                <a:path w="58" h="56">
                  <a:moveTo>
                    <a:pt x="0" y="56"/>
                  </a:moveTo>
                  <a:lnTo>
                    <a:pt x="23" y="10"/>
                  </a:lnTo>
                  <a:lnTo>
                    <a:pt x="50" y="0"/>
                  </a:lnTo>
                  <a:lnTo>
                    <a:pt x="58" y="46"/>
                  </a:lnTo>
                  <a:lnTo>
                    <a:pt x="0" y="56"/>
                  </a:lnTo>
                  <a:close/>
                </a:path>
              </a:pathLst>
            </a:custGeom>
            <a:grpFill/>
            <a:ln w="3175" cap="rnd">
              <a:solidFill>
                <a:schemeClr val="bg1"/>
              </a:solidFill>
              <a:round/>
              <a:headEnd/>
              <a:tailEnd/>
            </a:ln>
          </p:spPr>
          <p:txBody>
            <a:bodyPr/>
            <a:lstStyle/>
            <a:p>
              <a:endParaRPr lang="en-US" dirty="0"/>
            </a:p>
          </p:txBody>
        </p:sp>
        <p:sp>
          <p:nvSpPr>
            <p:cNvPr id="223" name="Freeform 218"/>
            <p:cNvSpPr>
              <a:spLocks noChangeAspect="1"/>
            </p:cNvSpPr>
            <p:nvPr/>
          </p:nvSpPr>
          <p:spPr bwMode="gray">
            <a:xfrm>
              <a:off x="4010591" y="3989385"/>
              <a:ext cx="163512" cy="120651"/>
            </a:xfrm>
            <a:custGeom>
              <a:avLst/>
              <a:gdLst>
                <a:gd name="T0" fmla="*/ 0 w 215"/>
                <a:gd name="T1" fmla="*/ 43705049 h 146"/>
                <a:gd name="T2" fmla="*/ 18508911 w 215"/>
                <a:gd name="T3" fmla="*/ 71703287 h 146"/>
                <a:gd name="T4" fmla="*/ 75770403 w 215"/>
                <a:gd name="T5" fmla="*/ 77166418 h 146"/>
                <a:gd name="T6" fmla="*/ 16195392 w 215"/>
                <a:gd name="T7" fmla="*/ 86044109 h 146"/>
                <a:gd name="T8" fmla="*/ 16195392 w 215"/>
                <a:gd name="T9" fmla="*/ 99701524 h 146"/>
                <a:gd name="T10" fmla="*/ 76348403 w 215"/>
                <a:gd name="T11" fmla="*/ 94238393 h 146"/>
                <a:gd name="T12" fmla="*/ 124355819 w 215"/>
                <a:gd name="T13" fmla="*/ 99701524 h 146"/>
                <a:gd name="T14" fmla="*/ 109895947 w 215"/>
                <a:gd name="T15" fmla="*/ 43705049 h 146"/>
                <a:gd name="T16" fmla="*/ 63624049 w 215"/>
                <a:gd name="T17" fmla="*/ 0 h 146"/>
                <a:gd name="T18" fmla="*/ 18508911 w 215"/>
                <a:gd name="T19" fmla="*/ 12974833 h 146"/>
                <a:gd name="T20" fmla="*/ 0 w 215"/>
                <a:gd name="T21" fmla="*/ 43705049 h 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5"/>
                <a:gd name="T34" fmla="*/ 0 h 146"/>
                <a:gd name="T35" fmla="*/ 215 w 215"/>
                <a:gd name="T36" fmla="*/ 146 h 1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5" h="146">
                  <a:moveTo>
                    <a:pt x="0" y="64"/>
                  </a:moveTo>
                  <a:lnTo>
                    <a:pt x="32" y="105"/>
                  </a:lnTo>
                  <a:lnTo>
                    <a:pt x="131" y="113"/>
                  </a:lnTo>
                  <a:lnTo>
                    <a:pt x="28" y="126"/>
                  </a:lnTo>
                  <a:lnTo>
                    <a:pt x="28" y="146"/>
                  </a:lnTo>
                  <a:lnTo>
                    <a:pt x="132" y="138"/>
                  </a:lnTo>
                  <a:lnTo>
                    <a:pt x="215" y="146"/>
                  </a:lnTo>
                  <a:lnTo>
                    <a:pt x="190" y="64"/>
                  </a:lnTo>
                  <a:lnTo>
                    <a:pt x="110" y="0"/>
                  </a:lnTo>
                  <a:lnTo>
                    <a:pt x="32" y="19"/>
                  </a:lnTo>
                  <a:lnTo>
                    <a:pt x="0" y="64"/>
                  </a:lnTo>
                  <a:close/>
                </a:path>
              </a:pathLst>
            </a:custGeom>
            <a:grpFill/>
            <a:ln w="3175" cap="rnd">
              <a:solidFill>
                <a:schemeClr val="bg1"/>
              </a:solidFill>
              <a:round/>
              <a:headEnd/>
              <a:tailEnd/>
            </a:ln>
          </p:spPr>
          <p:txBody>
            <a:bodyPr/>
            <a:lstStyle/>
            <a:p>
              <a:endParaRPr lang="en-US" dirty="0"/>
            </a:p>
          </p:txBody>
        </p:sp>
        <p:sp>
          <p:nvSpPr>
            <p:cNvPr id="224" name="Freeform 219"/>
            <p:cNvSpPr>
              <a:spLocks noChangeAspect="1"/>
            </p:cNvSpPr>
            <p:nvPr/>
          </p:nvSpPr>
          <p:spPr bwMode="gray">
            <a:xfrm>
              <a:off x="4121714" y="4184644"/>
              <a:ext cx="82550" cy="87313"/>
            </a:xfrm>
            <a:custGeom>
              <a:avLst/>
              <a:gdLst>
                <a:gd name="T0" fmla="*/ 0 w 106"/>
                <a:gd name="T1" fmla="*/ 20440477 h 104"/>
                <a:gd name="T2" fmla="*/ 6671753 w 106"/>
                <a:gd name="T3" fmla="*/ 50043782 h 104"/>
                <a:gd name="T4" fmla="*/ 38815633 w 106"/>
                <a:gd name="T5" fmla="*/ 73303461 h 104"/>
                <a:gd name="T6" fmla="*/ 64287759 w 106"/>
                <a:gd name="T7" fmla="*/ 37356531 h 104"/>
                <a:gd name="T8" fmla="*/ 43667392 w 106"/>
                <a:gd name="T9" fmla="*/ 0 h 104"/>
                <a:gd name="T10" fmla="*/ 0 w 106"/>
                <a:gd name="T11" fmla="*/ 20440477 h 104"/>
                <a:gd name="T12" fmla="*/ 0 60000 65536"/>
                <a:gd name="T13" fmla="*/ 0 60000 65536"/>
                <a:gd name="T14" fmla="*/ 0 60000 65536"/>
                <a:gd name="T15" fmla="*/ 0 60000 65536"/>
                <a:gd name="T16" fmla="*/ 0 60000 65536"/>
                <a:gd name="T17" fmla="*/ 0 60000 65536"/>
                <a:gd name="T18" fmla="*/ 0 w 106"/>
                <a:gd name="T19" fmla="*/ 0 h 104"/>
                <a:gd name="T20" fmla="*/ 106 w 106"/>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6" h="104">
                  <a:moveTo>
                    <a:pt x="0" y="29"/>
                  </a:moveTo>
                  <a:lnTo>
                    <a:pt x="11" y="71"/>
                  </a:lnTo>
                  <a:lnTo>
                    <a:pt x="64" y="104"/>
                  </a:lnTo>
                  <a:lnTo>
                    <a:pt x="106" y="53"/>
                  </a:lnTo>
                  <a:lnTo>
                    <a:pt x="72" y="0"/>
                  </a:lnTo>
                  <a:lnTo>
                    <a:pt x="0" y="29"/>
                  </a:lnTo>
                  <a:close/>
                </a:path>
              </a:pathLst>
            </a:custGeom>
            <a:grpFill/>
            <a:ln w="3175" cap="rnd">
              <a:solidFill>
                <a:schemeClr val="bg1"/>
              </a:solidFill>
              <a:round/>
              <a:headEnd/>
              <a:tailEnd/>
            </a:ln>
          </p:spPr>
          <p:txBody>
            <a:bodyPr/>
            <a:lstStyle/>
            <a:p>
              <a:endParaRPr lang="en-US" dirty="0"/>
            </a:p>
          </p:txBody>
        </p:sp>
        <p:sp>
          <p:nvSpPr>
            <p:cNvPr id="225" name="Freeform 220"/>
            <p:cNvSpPr>
              <a:spLocks noChangeAspect="1"/>
            </p:cNvSpPr>
            <p:nvPr/>
          </p:nvSpPr>
          <p:spPr bwMode="gray">
            <a:xfrm>
              <a:off x="5529826" y="4125908"/>
              <a:ext cx="263525" cy="392111"/>
            </a:xfrm>
            <a:custGeom>
              <a:avLst/>
              <a:gdLst>
                <a:gd name="T0" fmla="*/ 0 w 355"/>
                <a:gd name="T1" fmla="*/ 307031189 h 471"/>
                <a:gd name="T2" fmla="*/ 0 w 355"/>
                <a:gd name="T3" fmla="*/ 219010786 h 471"/>
                <a:gd name="T4" fmla="*/ 15429203 w 355"/>
                <a:gd name="T5" fmla="*/ 192674346 h 471"/>
                <a:gd name="T6" fmla="*/ 75492860 w 355"/>
                <a:gd name="T7" fmla="*/ 166337074 h 471"/>
                <a:gd name="T8" fmla="*/ 133904105 w 355"/>
                <a:gd name="T9" fmla="*/ 93564916 h 471"/>
                <a:gd name="T10" fmla="*/ 58410502 w 355"/>
                <a:gd name="T11" fmla="*/ 69999901 h 471"/>
                <a:gd name="T12" fmla="*/ 35267068 w 355"/>
                <a:gd name="T13" fmla="*/ 26336440 h 471"/>
                <a:gd name="T14" fmla="*/ 42981299 w 355"/>
                <a:gd name="T15" fmla="*/ 11782508 h 471"/>
                <a:gd name="T16" fmla="*/ 73288901 w 355"/>
                <a:gd name="T17" fmla="*/ 38118947 h 471"/>
                <a:gd name="T18" fmla="*/ 186804336 w 355"/>
                <a:gd name="T19" fmla="*/ 0 h 471"/>
                <a:gd name="T20" fmla="*/ 195620917 w 355"/>
                <a:gd name="T21" fmla="*/ 38118947 h 471"/>
                <a:gd name="T22" fmla="*/ 126739936 w 355"/>
                <a:gd name="T23" fmla="*/ 190594737 h 471"/>
                <a:gd name="T24" fmla="*/ 9368128 w 355"/>
                <a:gd name="T25" fmla="*/ 326436986 h 471"/>
                <a:gd name="T26" fmla="*/ 0 w 355"/>
                <a:gd name="T27" fmla="*/ 307031189 h 4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5"/>
                <a:gd name="T43" fmla="*/ 0 h 471"/>
                <a:gd name="T44" fmla="*/ 355 w 355"/>
                <a:gd name="T45" fmla="*/ 471 h 4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5" h="471">
                  <a:moveTo>
                    <a:pt x="0" y="443"/>
                  </a:moveTo>
                  <a:lnTo>
                    <a:pt x="0" y="316"/>
                  </a:lnTo>
                  <a:lnTo>
                    <a:pt x="28" y="278"/>
                  </a:lnTo>
                  <a:lnTo>
                    <a:pt x="137" y="240"/>
                  </a:lnTo>
                  <a:lnTo>
                    <a:pt x="243" y="135"/>
                  </a:lnTo>
                  <a:lnTo>
                    <a:pt x="106" y="101"/>
                  </a:lnTo>
                  <a:lnTo>
                    <a:pt x="64" y="38"/>
                  </a:lnTo>
                  <a:lnTo>
                    <a:pt x="78" y="17"/>
                  </a:lnTo>
                  <a:lnTo>
                    <a:pt x="133" y="55"/>
                  </a:lnTo>
                  <a:lnTo>
                    <a:pt x="339" y="0"/>
                  </a:lnTo>
                  <a:lnTo>
                    <a:pt x="355" y="55"/>
                  </a:lnTo>
                  <a:lnTo>
                    <a:pt x="230" y="275"/>
                  </a:lnTo>
                  <a:lnTo>
                    <a:pt x="17" y="471"/>
                  </a:lnTo>
                  <a:lnTo>
                    <a:pt x="0" y="443"/>
                  </a:lnTo>
                  <a:close/>
                </a:path>
              </a:pathLst>
            </a:custGeom>
            <a:grpFill/>
            <a:ln w="3175" cap="rnd">
              <a:solidFill>
                <a:schemeClr val="bg1"/>
              </a:solidFill>
              <a:round/>
              <a:headEnd/>
              <a:tailEnd/>
            </a:ln>
          </p:spPr>
          <p:txBody>
            <a:bodyPr/>
            <a:lstStyle/>
            <a:p>
              <a:endParaRPr lang="en-US" dirty="0"/>
            </a:p>
          </p:txBody>
        </p:sp>
        <p:sp>
          <p:nvSpPr>
            <p:cNvPr id="226" name="Freeform 221"/>
            <p:cNvSpPr>
              <a:spLocks noChangeAspect="1"/>
            </p:cNvSpPr>
            <p:nvPr/>
          </p:nvSpPr>
          <p:spPr bwMode="gray">
            <a:xfrm>
              <a:off x="5113902" y="4918071"/>
              <a:ext cx="206376" cy="207964"/>
            </a:xfrm>
            <a:custGeom>
              <a:avLst/>
              <a:gdLst>
                <a:gd name="T0" fmla="*/ 0 w 273"/>
                <a:gd name="T1" fmla="*/ 52858229 h 251"/>
                <a:gd name="T2" fmla="*/ 34859232 w 273"/>
                <a:gd name="T3" fmla="*/ 54231116 h 251"/>
                <a:gd name="T4" fmla="*/ 69718464 w 273"/>
                <a:gd name="T5" fmla="*/ 22653882 h 251"/>
                <a:gd name="T6" fmla="*/ 72004464 w 273"/>
                <a:gd name="T7" fmla="*/ 9611039 h 251"/>
                <a:gd name="T8" fmla="*/ 102291696 w 273"/>
                <a:gd name="T9" fmla="*/ 0 h 251"/>
                <a:gd name="T10" fmla="*/ 150866173 w 273"/>
                <a:gd name="T11" fmla="*/ 18535220 h 251"/>
                <a:gd name="T12" fmla="*/ 156009673 w 273"/>
                <a:gd name="T13" fmla="*/ 43248019 h 251"/>
                <a:gd name="T14" fmla="*/ 153152173 w 273"/>
                <a:gd name="T15" fmla="*/ 106403316 h 251"/>
                <a:gd name="T16" fmla="*/ 127436185 w 273"/>
                <a:gd name="T17" fmla="*/ 172305217 h 251"/>
                <a:gd name="T18" fmla="*/ 82290708 w 273"/>
                <a:gd name="T19" fmla="*/ 160635261 h 251"/>
                <a:gd name="T20" fmla="*/ 55431720 w 273"/>
                <a:gd name="T21" fmla="*/ 144845815 h 251"/>
                <a:gd name="T22" fmla="*/ 0 w 273"/>
                <a:gd name="T23" fmla="*/ 52858229 h 2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51"/>
                <a:gd name="T38" fmla="*/ 273 w 273"/>
                <a:gd name="T39" fmla="*/ 251 h 2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51">
                  <a:moveTo>
                    <a:pt x="0" y="77"/>
                  </a:moveTo>
                  <a:lnTo>
                    <a:pt x="61" y="79"/>
                  </a:lnTo>
                  <a:lnTo>
                    <a:pt x="122" y="33"/>
                  </a:lnTo>
                  <a:lnTo>
                    <a:pt x="126" y="14"/>
                  </a:lnTo>
                  <a:lnTo>
                    <a:pt x="179" y="0"/>
                  </a:lnTo>
                  <a:lnTo>
                    <a:pt x="264" y="27"/>
                  </a:lnTo>
                  <a:lnTo>
                    <a:pt x="273" y="63"/>
                  </a:lnTo>
                  <a:lnTo>
                    <a:pt x="268" y="155"/>
                  </a:lnTo>
                  <a:lnTo>
                    <a:pt x="223" y="251"/>
                  </a:lnTo>
                  <a:lnTo>
                    <a:pt x="144" y="234"/>
                  </a:lnTo>
                  <a:lnTo>
                    <a:pt x="97" y="211"/>
                  </a:lnTo>
                  <a:lnTo>
                    <a:pt x="0" y="77"/>
                  </a:lnTo>
                  <a:close/>
                </a:path>
              </a:pathLst>
            </a:custGeom>
            <a:grpFill/>
            <a:ln w="3175" cap="rnd">
              <a:solidFill>
                <a:schemeClr val="bg1"/>
              </a:solidFill>
              <a:round/>
              <a:headEnd/>
              <a:tailEnd/>
            </a:ln>
          </p:spPr>
          <p:txBody>
            <a:bodyPr/>
            <a:lstStyle/>
            <a:p>
              <a:endParaRPr lang="en-US" dirty="0"/>
            </a:p>
          </p:txBody>
        </p:sp>
        <p:sp>
          <p:nvSpPr>
            <p:cNvPr id="227" name="Freeform 222"/>
            <p:cNvSpPr>
              <a:spLocks noChangeAspect="1"/>
            </p:cNvSpPr>
            <p:nvPr/>
          </p:nvSpPr>
          <p:spPr bwMode="gray">
            <a:xfrm>
              <a:off x="4763066" y="4954582"/>
              <a:ext cx="350836" cy="369886"/>
            </a:xfrm>
            <a:custGeom>
              <a:avLst/>
              <a:gdLst>
                <a:gd name="T0" fmla="*/ 0 w 471"/>
                <a:gd name="T1" fmla="*/ 9804516 h 442"/>
                <a:gd name="T2" fmla="*/ 32181007 w 471"/>
                <a:gd name="T3" fmla="*/ 0 h 442"/>
                <a:gd name="T4" fmla="*/ 188647306 w 471"/>
                <a:gd name="T5" fmla="*/ 28713106 h 442"/>
                <a:gd name="T6" fmla="*/ 224712111 w 471"/>
                <a:gd name="T7" fmla="*/ 16107658 h 442"/>
                <a:gd name="T8" fmla="*/ 261331852 w 471"/>
                <a:gd name="T9" fmla="*/ 21709522 h 442"/>
                <a:gd name="T10" fmla="*/ 229150845 w 471"/>
                <a:gd name="T11" fmla="*/ 44119485 h 442"/>
                <a:gd name="T12" fmla="*/ 216944513 w 471"/>
                <a:gd name="T13" fmla="*/ 28713106 h 442"/>
                <a:gd name="T14" fmla="*/ 180324773 w 471"/>
                <a:gd name="T15" fmla="*/ 39218064 h 442"/>
                <a:gd name="T16" fmla="*/ 180324773 w 471"/>
                <a:gd name="T17" fmla="*/ 126757430 h 442"/>
                <a:gd name="T18" fmla="*/ 160350098 w 471"/>
                <a:gd name="T19" fmla="*/ 127457035 h 442"/>
                <a:gd name="T20" fmla="*/ 160350098 w 471"/>
                <a:gd name="T21" fmla="*/ 195388205 h 442"/>
                <a:gd name="T22" fmla="*/ 160350098 w 471"/>
                <a:gd name="T23" fmla="*/ 294132134 h 442"/>
                <a:gd name="T24" fmla="*/ 143705033 w 471"/>
                <a:gd name="T25" fmla="*/ 309539350 h 442"/>
                <a:gd name="T26" fmla="*/ 119291624 w 471"/>
                <a:gd name="T27" fmla="*/ 309539350 h 442"/>
                <a:gd name="T28" fmla="*/ 105975422 w 471"/>
                <a:gd name="T29" fmla="*/ 288530271 h 442"/>
                <a:gd name="T30" fmla="*/ 94323280 w 471"/>
                <a:gd name="T31" fmla="*/ 299734834 h 442"/>
                <a:gd name="T32" fmla="*/ 69355682 w 471"/>
                <a:gd name="T33" fmla="*/ 265419865 h 442"/>
                <a:gd name="T34" fmla="*/ 55484546 w 471"/>
                <a:gd name="T35" fmla="*/ 157571025 h 442"/>
                <a:gd name="T36" fmla="*/ 55484546 w 471"/>
                <a:gd name="T37" fmla="*/ 144265135 h 442"/>
                <a:gd name="T38" fmla="*/ 0 w 471"/>
                <a:gd name="T39" fmla="*/ 9804516 h 4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1"/>
                <a:gd name="T61" fmla="*/ 0 h 442"/>
                <a:gd name="T62" fmla="*/ 471 w 471"/>
                <a:gd name="T63" fmla="*/ 442 h 4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1" h="442">
                  <a:moveTo>
                    <a:pt x="0" y="14"/>
                  </a:moveTo>
                  <a:lnTo>
                    <a:pt x="58" y="0"/>
                  </a:lnTo>
                  <a:lnTo>
                    <a:pt x="340" y="41"/>
                  </a:lnTo>
                  <a:lnTo>
                    <a:pt x="405" y="23"/>
                  </a:lnTo>
                  <a:lnTo>
                    <a:pt x="471" y="31"/>
                  </a:lnTo>
                  <a:lnTo>
                    <a:pt x="413" y="63"/>
                  </a:lnTo>
                  <a:lnTo>
                    <a:pt x="391" y="41"/>
                  </a:lnTo>
                  <a:lnTo>
                    <a:pt x="325" y="56"/>
                  </a:lnTo>
                  <a:lnTo>
                    <a:pt x="325" y="181"/>
                  </a:lnTo>
                  <a:lnTo>
                    <a:pt x="289" y="182"/>
                  </a:lnTo>
                  <a:lnTo>
                    <a:pt x="289" y="279"/>
                  </a:lnTo>
                  <a:lnTo>
                    <a:pt x="289" y="420"/>
                  </a:lnTo>
                  <a:lnTo>
                    <a:pt x="259" y="442"/>
                  </a:lnTo>
                  <a:lnTo>
                    <a:pt x="215" y="442"/>
                  </a:lnTo>
                  <a:lnTo>
                    <a:pt x="191" y="412"/>
                  </a:lnTo>
                  <a:lnTo>
                    <a:pt x="170" y="428"/>
                  </a:lnTo>
                  <a:lnTo>
                    <a:pt x="125" y="379"/>
                  </a:lnTo>
                  <a:lnTo>
                    <a:pt x="100" y="225"/>
                  </a:lnTo>
                  <a:lnTo>
                    <a:pt x="100" y="206"/>
                  </a:lnTo>
                  <a:lnTo>
                    <a:pt x="0" y="14"/>
                  </a:lnTo>
                  <a:close/>
                </a:path>
              </a:pathLst>
            </a:custGeom>
            <a:grpFill/>
            <a:ln w="3175" cap="rnd">
              <a:solidFill>
                <a:schemeClr val="bg1"/>
              </a:solidFill>
              <a:round/>
              <a:headEnd/>
              <a:tailEnd/>
            </a:ln>
          </p:spPr>
          <p:txBody>
            <a:bodyPr/>
            <a:lstStyle/>
            <a:p>
              <a:endParaRPr lang="en-US" dirty="0"/>
            </a:p>
          </p:txBody>
        </p:sp>
        <p:sp>
          <p:nvSpPr>
            <p:cNvPr id="228" name="Freeform 223"/>
            <p:cNvSpPr>
              <a:spLocks noChangeAspect="1"/>
            </p:cNvSpPr>
            <p:nvPr/>
          </p:nvSpPr>
          <p:spPr bwMode="gray">
            <a:xfrm>
              <a:off x="4024879" y="3656010"/>
              <a:ext cx="217486" cy="201612"/>
            </a:xfrm>
            <a:custGeom>
              <a:avLst/>
              <a:gdLst>
                <a:gd name="T0" fmla="*/ 0 w 291"/>
                <a:gd name="T1" fmla="*/ 167964457 h 242"/>
                <a:gd name="T2" fmla="*/ 76524782 w 291"/>
                <a:gd name="T3" fmla="*/ 0 h 242"/>
                <a:gd name="T4" fmla="*/ 160869379 w 291"/>
                <a:gd name="T5" fmla="*/ 2775914 h 242"/>
                <a:gd name="T6" fmla="*/ 162545001 w 291"/>
                <a:gd name="T7" fmla="*/ 11799301 h 242"/>
                <a:gd name="T8" fmla="*/ 160869379 w 291"/>
                <a:gd name="T9" fmla="*/ 43032498 h 242"/>
                <a:gd name="T10" fmla="*/ 98867647 w 291"/>
                <a:gd name="T11" fmla="*/ 41643708 h 242"/>
                <a:gd name="T12" fmla="*/ 97750317 w 291"/>
                <a:gd name="T13" fmla="*/ 106886851 h 242"/>
                <a:gd name="T14" fmla="*/ 75965743 w 291"/>
                <a:gd name="T15" fmla="*/ 118685319 h 242"/>
                <a:gd name="T16" fmla="*/ 77083073 w 291"/>
                <a:gd name="T17" fmla="*/ 158247092 h 242"/>
                <a:gd name="T18" fmla="*/ 0 w 291"/>
                <a:gd name="T19" fmla="*/ 167964457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1"/>
                <a:gd name="T31" fmla="*/ 0 h 242"/>
                <a:gd name="T32" fmla="*/ 291 w 291"/>
                <a:gd name="T33" fmla="*/ 242 h 2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1" h="242">
                  <a:moveTo>
                    <a:pt x="0" y="242"/>
                  </a:moveTo>
                  <a:lnTo>
                    <a:pt x="137" y="0"/>
                  </a:lnTo>
                  <a:lnTo>
                    <a:pt x="288" y="4"/>
                  </a:lnTo>
                  <a:lnTo>
                    <a:pt x="291" y="17"/>
                  </a:lnTo>
                  <a:lnTo>
                    <a:pt x="288" y="62"/>
                  </a:lnTo>
                  <a:lnTo>
                    <a:pt x="177" y="60"/>
                  </a:lnTo>
                  <a:lnTo>
                    <a:pt x="175" y="154"/>
                  </a:lnTo>
                  <a:lnTo>
                    <a:pt x="136" y="171"/>
                  </a:lnTo>
                  <a:lnTo>
                    <a:pt x="138" y="228"/>
                  </a:lnTo>
                  <a:lnTo>
                    <a:pt x="0" y="242"/>
                  </a:lnTo>
                  <a:close/>
                </a:path>
              </a:pathLst>
            </a:custGeom>
            <a:grpFill/>
            <a:ln w="3175" cap="rnd">
              <a:solidFill>
                <a:schemeClr val="bg1"/>
              </a:solidFill>
              <a:round/>
              <a:headEnd/>
              <a:tailEnd/>
            </a:ln>
          </p:spPr>
          <p:txBody>
            <a:bodyPr/>
            <a:lstStyle/>
            <a:p>
              <a:endParaRPr lang="en-US" dirty="0"/>
            </a:p>
          </p:txBody>
        </p:sp>
        <p:sp>
          <p:nvSpPr>
            <p:cNvPr id="229" name="Freeform 224"/>
            <p:cNvSpPr>
              <a:spLocks noChangeAspect="1"/>
            </p:cNvSpPr>
            <p:nvPr/>
          </p:nvSpPr>
          <p:spPr bwMode="gray">
            <a:xfrm>
              <a:off x="5032941" y="3800471"/>
              <a:ext cx="431801" cy="565149"/>
            </a:xfrm>
            <a:custGeom>
              <a:avLst/>
              <a:gdLst>
                <a:gd name="T0" fmla="*/ 0 w 576"/>
                <a:gd name="T1" fmla="*/ 246446712 h 684"/>
                <a:gd name="T2" fmla="*/ 15173722 w 576"/>
                <a:gd name="T3" fmla="*/ 292868331 h 684"/>
                <a:gd name="T4" fmla="*/ 29222965 w 576"/>
                <a:gd name="T5" fmla="*/ 344068938 h 684"/>
                <a:gd name="T6" fmla="*/ 62379357 w 576"/>
                <a:gd name="T7" fmla="*/ 362501587 h 684"/>
                <a:gd name="T8" fmla="*/ 110147982 w 576"/>
                <a:gd name="T9" fmla="*/ 431451539 h 684"/>
                <a:gd name="T10" fmla="*/ 174775548 w 576"/>
                <a:gd name="T11" fmla="*/ 466951056 h 684"/>
                <a:gd name="T12" fmla="*/ 234907446 w 576"/>
                <a:gd name="T13" fmla="*/ 458076384 h 684"/>
                <a:gd name="T14" fmla="*/ 271435777 w 576"/>
                <a:gd name="T15" fmla="*/ 444422723 h 684"/>
                <a:gd name="T16" fmla="*/ 249518928 w 576"/>
                <a:gd name="T17" fmla="*/ 395270372 h 684"/>
                <a:gd name="T18" fmla="*/ 215238057 w 576"/>
                <a:gd name="T19" fmla="*/ 366597272 h 684"/>
                <a:gd name="T20" fmla="*/ 237717145 w 576"/>
                <a:gd name="T21" fmla="*/ 348165450 h 684"/>
                <a:gd name="T22" fmla="*/ 239965353 w 576"/>
                <a:gd name="T23" fmla="*/ 304473736 h 684"/>
                <a:gd name="T24" fmla="*/ 278179653 w 576"/>
                <a:gd name="T25" fmla="*/ 247129189 h 684"/>
                <a:gd name="T26" fmla="*/ 293353375 w 576"/>
                <a:gd name="T27" fmla="*/ 146092927 h 684"/>
                <a:gd name="T28" fmla="*/ 323700069 w 576"/>
                <a:gd name="T29" fmla="*/ 123564594 h 684"/>
                <a:gd name="T30" fmla="*/ 300097252 w 576"/>
                <a:gd name="T31" fmla="*/ 101718738 h 684"/>
                <a:gd name="T32" fmla="*/ 291105167 w 576"/>
                <a:gd name="T33" fmla="*/ 26624018 h 684"/>
                <a:gd name="T34" fmla="*/ 265816380 w 576"/>
                <a:gd name="T35" fmla="*/ 0 h 684"/>
                <a:gd name="T36" fmla="*/ 234907446 w 576"/>
                <a:gd name="T37" fmla="*/ 32085482 h 684"/>
                <a:gd name="T38" fmla="*/ 59008169 w 576"/>
                <a:gd name="T39" fmla="*/ 25941542 h 684"/>
                <a:gd name="T40" fmla="*/ 59008169 w 576"/>
                <a:gd name="T41" fmla="*/ 73728940 h 684"/>
                <a:gd name="T42" fmla="*/ 41586238 w 576"/>
                <a:gd name="T43" fmla="*/ 75094719 h 684"/>
                <a:gd name="T44" fmla="*/ 41586238 w 576"/>
                <a:gd name="T45" fmla="*/ 88748380 h 684"/>
                <a:gd name="T46" fmla="*/ 40462509 w 576"/>
                <a:gd name="T47" fmla="*/ 178178410 h 684"/>
                <a:gd name="T48" fmla="*/ 20793119 w 576"/>
                <a:gd name="T49" fmla="*/ 182957398 h 684"/>
                <a:gd name="T50" fmla="*/ 0 w 576"/>
                <a:gd name="T51" fmla="*/ 246446712 h 6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76"/>
                <a:gd name="T79" fmla="*/ 0 h 684"/>
                <a:gd name="T80" fmla="*/ 576 w 576"/>
                <a:gd name="T81" fmla="*/ 684 h 6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76" h="684">
                  <a:moveTo>
                    <a:pt x="0" y="361"/>
                  </a:moveTo>
                  <a:lnTo>
                    <a:pt x="27" y="429"/>
                  </a:lnTo>
                  <a:lnTo>
                    <a:pt x="52" y="504"/>
                  </a:lnTo>
                  <a:lnTo>
                    <a:pt x="111" y="531"/>
                  </a:lnTo>
                  <a:lnTo>
                    <a:pt x="196" y="632"/>
                  </a:lnTo>
                  <a:lnTo>
                    <a:pt x="311" y="684"/>
                  </a:lnTo>
                  <a:lnTo>
                    <a:pt x="418" y="671"/>
                  </a:lnTo>
                  <a:lnTo>
                    <a:pt x="483" y="651"/>
                  </a:lnTo>
                  <a:lnTo>
                    <a:pt x="444" y="579"/>
                  </a:lnTo>
                  <a:lnTo>
                    <a:pt x="383" y="537"/>
                  </a:lnTo>
                  <a:lnTo>
                    <a:pt x="423" y="510"/>
                  </a:lnTo>
                  <a:lnTo>
                    <a:pt x="427" y="446"/>
                  </a:lnTo>
                  <a:lnTo>
                    <a:pt x="495" y="362"/>
                  </a:lnTo>
                  <a:lnTo>
                    <a:pt x="522" y="214"/>
                  </a:lnTo>
                  <a:lnTo>
                    <a:pt x="576" y="181"/>
                  </a:lnTo>
                  <a:lnTo>
                    <a:pt x="534" y="149"/>
                  </a:lnTo>
                  <a:lnTo>
                    <a:pt x="518" y="39"/>
                  </a:lnTo>
                  <a:lnTo>
                    <a:pt x="473" y="0"/>
                  </a:lnTo>
                  <a:lnTo>
                    <a:pt x="418" y="47"/>
                  </a:lnTo>
                  <a:lnTo>
                    <a:pt x="105" y="38"/>
                  </a:lnTo>
                  <a:lnTo>
                    <a:pt x="105" y="108"/>
                  </a:lnTo>
                  <a:lnTo>
                    <a:pt x="74" y="110"/>
                  </a:lnTo>
                  <a:lnTo>
                    <a:pt x="74" y="130"/>
                  </a:lnTo>
                  <a:lnTo>
                    <a:pt x="72" y="261"/>
                  </a:lnTo>
                  <a:lnTo>
                    <a:pt x="37" y="268"/>
                  </a:lnTo>
                  <a:lnTo>
                    <a:pt x="0" y="361"/>
                  </a:lnTo>
                  <a:close/>
                </a:path>
              </a:pathLst>
            </a:custGeom>
            <a:grpFill/>
            <a:ln w="3175" cap="rnd">
              <a:solidFill>
                <a:schemeClr val="bg1"/>
              </a:solidFill>
              <a:round/>
              <a:headEnd/>
              <a:tailEnd/>
            </a:ln>
          </p:spPr>
          <p:txBody>
            <a:bodyPr/>
            <a:lstStyle/>
            <a:p>
              <a:endParaRPr lang="en-US" dirty="0"/>
            </a:p>
          </p:txBody>
        </p:sp>
        <p:sp>
          <p:nvSpPr>
            <p:cNvPr id="230" name="Freeform 225"/>
            <p:cNvSpPr>
              <a:spLocks noChangeAspect="1"/>
            </p:cNvSpPr>
            <p:nvPr/>
          </p:nvSpPr>
          <p:spPr bwMode="gray">
            <a:xfrm>
              <a:off x="5263126" y="5218108"/>
              <a:ext cx="33337" cy="49213"/>
            </a:xfrm>
            <a:custGeom>
              <a:avLst/>
              <a:gdLst>
                <a:gd name="T0" fmla="*/ 0 w 42"/>
                <a:gd name="T1" fmla="*/ 24818954 h 55"/>
                <a:gd name="T2" fmla="*/ 14490483 w 42"/>
                <a:gd name="T3" fmla="*/ 44033108 h 55"/>
                <a:gd name="T4" fmla="*/ 26460847 w 42"/>
                <a:gd name="T5" fmla="*/ 28021313 h 55"/>
                <a:gd name="T6" fmla="*/ 23940728 w 42"/>
                <a:gd name="T7" fmla="*/ 0 h 55"/>
                <a:gd name="T8" fmla="*/ 0 w 42"/>
                <a:gd name="T9" fmla="*/ 24818954 h 55"/>
                <a:gd name="T10" fmla="*/ 0 60000 65536"/>
                <a:gd name="T11" fmla="*/ 0 60000 65536"/>
                <a:gd name="T12" fmla="*/ 0 60000 65536"/>
                <a:gd name="T13" fmla="*/ 0 60000 65536"/>
                <a:gd name="T14" fmla="*/ 0 60000 65536"/>
                <a:gd name="T15" fmla="*/ 0 w 42"/>
                <a:gd name="T16" fmla="*/ 0 h 55"/>
                <a:gd name="T17" fmla="*/ 42 w 42"/>
                <a:gd name="T18" fmla="*/ 55 h 55"/>
              </a:gdLst>
              <a:ahLst/>
              <a:cxnLst>
                <a:cxn ang="T10">
                  <a:pos x="T0" y="T1"/>
                </a:cxn>
                <a:cxn ang="T11">
                  <a:pos x="T2" y="T3"/>
                </a:cxn>
                <a:cxn ang="T12">
                  <a:pos x="T4" y="T5"/>
                </a:cxn>
                <a:cxn ang="T13">
                  <a:pos x="T6" y="T7"/>
                </a:cxn>
                <a:cxn ang="T14">
                  <a:pos x="T8" y="T9"/>
                </a:cxn>
              </a:cxnLst>
              <a:rect l="T15" t="T16" r="T17" b="T18"/>
              <a:pathLst>
                <a:path w="42" h="55">
                  <a:moveTo>
                    <a:pt x="0" y="31"/>
                  </a:moveTo>
                  <a:lnTo>
                    <a:pt x="23" y="55"/>
                  </a:lnTo>
                  <a:lnTo>
                    <a:pt x="42" y="35"/>
                  </a:lnTo>
                  <a:lnTo>
                    <a:pt x="38" y="0"/>
                  </a:lnTo>
                  <a:lnTo>
                    <a:pt x="0" y="31"/>
                  </a:lnTo>
                  <a:close/>
                </a:path>
              </a:pathLst>
            </a:custGeom>
            <a:grpFill/>
            <a:ln w="3175" cap="rnd">
              <a:solidFill>
                <a:schemeClr val="bg1"/>
              </a:solidFill>
              <a:round/>
              <a:headEnd/>
              <a:tailEnd/>
            </a:ln>
          </p:spPr>
          <p:txBody>
            <a:bodyPr/>
            <a:lstStyle/>
            <a:p>
              <a:endParaRPr lang="en-US" dirty="0"/>
            </a:p>
          </p:txBody>
        </p:sp>
        <p:sp>
          <p:nvSpPr>
            <p:cNvPr id="231" name="Freeform 226"/>
            <p:cNvSpPr>
              <a:spLocks noChangeAspect="1"/>
            </p:cNvSpPr>
            <p:nvPr/>
          </p:nvSpPr>
          <p:spPr bwMode="gray">
            <a:xfrm>
              <a:off x="5236139" y="4492619"/>
              <a:ext cx="279399" cy="309564"/>
            </a:xfrm>
            <a:custGeom>
              <a:avLst/>
              <a:gdLst>
                <a:gd name="T0" fmla="*/ 0 w 374"/>
                <a:gd name="T1" fmla="*/ 82154349 h 371"/>
                <a:gd name="T2" fmla="*/ 1674159 w 374"/>
                <a:gd name="T3" fmla="*/ 131586804 h 371"/>
                <a:gd name="T4" fmla="*/ 26788782 w 374"/>
                <a:gd name="T5" fmla="*/ 182411041 h 371"/>
                <a:gd name="T6" fmla="*/ 63065212 w 374"/>
                <a:gd name="T7" fmla="*/ 203994507 h 371"/>
                <a:gd name="T8" fmla="*/ 82040506 w 374"/>
                <a:gd name="T9" fmla="*/ 208868247 h 371"/>
                <a:gd name="T10" fmla="*/ 102689959 w 374"/>
                <a:gd name="T11" fmla="*/ 258299868 h 371"/>
                <a:gd name="T12" fmla="*/ 180265294 w 374"/>
                <a:gd name="T13" fmla="*/ 252033512 h 371"/>
                <a:gd name="T14" fmla="*/ 208728235 w 374"/>
                <a:gd name="T15" fmla="*/ 230450879 h 371"/>
                <a:gd name="T16" fmla="*/ 179707241 w 374"/>
                <a:gd name="T17" fmla="*/ 128801571 h 371"/>
                <a:gd name="T18" fmla="*/ 186962676 w 374"/>
                <a:gd name="T19" fmla="*/ 89813321 h 371"/>
                <a:gd name="T20" fmla="*/ 87621035 w 374"/>
                <a:gd name="T21" fmla="*/ 0 h 371"/>
                <a:gd name="T22" fmla="*/ 61390306 w 374"/>
                <a:gd name="T23" fmla="*/ 44558715 h 371"/>
                <a:gd name="T24" fmla="*/ 49670447 w 374"/>
                <a:gd name="T25" fmla="*/ 32722728 h 371"/>
                <a:gd name="T26" fmla="*/ 42415012 w 374"/>
                <a:gd name="T27" fmla="*/ 43166099 h 371"/>
                <a:gd name="T28" fmla="*/ 41298906 w 374"/>
                <a:gd name="T29" fmla="*/ 0 h 371"/>
                <a:gd name="T30" fmla="*/ 15626976 w 374"/>
                <a:gd name="T31" fmla="*/ 2088507 h 371"/>
                <a:gd name="T32" fmla="*/ 20091400 w 374"/>
                <a:gd name="T33" fmla="*/ 34115345 h 371"/>
                <a:gd name="T34" fmla="*/ 21207506 w 374"/>
                <a:gd name="T35" fmla="*/ 54305360 h 371"/>
                <a:gd name="T36" fmla="*/ 0 w 374"/>
                <a:gd name="T37" fmla="*/ 82154349 h 3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4"/>
                <a:gd name="T58" fmla="*/ 0 h 371"/>
                <a:gd name="T59" fmla="*/ 374 w 374"/>
                <a:gd name="T60" fmla="*/ 371 h 3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4" h="371">
                  <a:moveTo>
                    <a:pt x="0" y="118"/>
                  </a:moveTo>
                  <a:lnTo>
                    <a:pt x="3" y="189"/>
                  </a:lnTo>
                  <a:lnTo>
                    <a:pt x="48" y="262"/>
                  </a:lnTo>
                  <a:lnTo>
                    <a:pt x="113" y="293"/>
                  </a:lnTo>
                  <a:lnTo>
                    <a:pt x="147" y="300"/>
                  </a:lnTo>
                  <a:lnTo>
                    <a:pt x="184" y="371"/>
                  </a:lnTo>
                  <a:lnTo>
                    <a:pt x="323" y="362"/>
                  </a:lnTo>
                  <a:lnTo>
                    <a:pt x="374" y="331"/>
                  </a:lnTo>
                  <a:lnTo>
                    <a:pt x="322" y="185"/>
                  </a:lnTo>
                  <a:lnTo>
                    <a:pt x="335" y="129"/>
                  </a:lnTo>
                  <a:lnTo>
                    <a:pt x="157" y="0"/>
                  </a:lnTo>
                  <a:lnTo>
                    <a:pt x="110" y="64"/>
                  </a:lnTo>
                  <a:lnTo>
                    <a:pt x="89" y="47"/>
                  </a:lnTo>
                  <a:lnTo>
                    <a:pt x="76" y="62"/>
                  </a:lnTo>
                  <a:lnTo>
                    <a:pt x="74" y="0"/>
                  </a:lnTo>
                  <a:lnTo>
                    <a:pt x="28" y="3"/>
                  </a:lnTo>
                  <a:lnTo>
                    <a:pt x="36" y="49"/>
                  </a:lnTo>
                  <a:lnTo>
                    <a:pt x="38" y="78"/>
                  </a:lnTo>
                  <a:lnTo>
                    <a:pt x="0" y="118"/>
                  </a:lnTo>
                  <a:close/>
                </a:path>
              </a:pathLst>
            </a:custGeom>
            <a:grpFill/>
            <a:ln w="3175" cap="rnd">
              <a:solidFill>
                <a:schemeClr val="bg1"/>
              </a:solidFill>
              <a:round/>
              <a:headEnd/>
              <a:tailEnd/>
            </a:ln>
          </p:spPr>
          <p:txBody>
            <a:bodyPr/>
            <a:lstStyle/>
            <a:p>
              <a:endParaRPr lang="en-US" dirty="0"/>
            </a:p>
          </p:txBody>
        </p:sp>
        <p:sp>
          <p:nvSpPr>
            <p:cNvPr id="232" name="Freeform 227"/>
            <p:cNvSpPr>
              <a:spLocks noChangeAspect="1"/>
            </p:cNvSpPr>
            <p:nvPr/>
          </p:nvSpPr>
          <p:spPr bwMode="gray">
            <a:xfrm>
              <a:off x="4459854" y="4144958"/>
              <a:ext cx="53974" cy="149224"/>
            </a:xfrm>
            <a:custGeom>
              <a:avLst/>
              <a:gdLst>
                <a:gd name="T0" fmla="*/ 0 w 74"/>
                <a:gd name="T1" fmla="*/ 0 h 177"/>
                <a:gd name="T2" fmla="*/ 20216555 w 74"/>
                <a:gd name="T3" fmla="*/ 6397284 h 177"/>
                <a:gd name="T4" fmla="*/ 39368927 w 74"/>
                <a:gd name="T5" fmla="*/ 121544184 h 177"/>
                <a:gd name="T6" fmla="*/ 26068466 w 74"/>
                <a:gd name="T7" fmla="*/ 125808478 h 177"/>
                <a:gd name="T8" fmla="*/ 0 w 74"/>
                <a:gd name="T9" fmla="*/ 0 h 177"/>
                <a:gd name="T10" fmla="*/ 0 60000 65536"/>
                <a:gd name="T11" fmla="*/ 0 60000 65536"/>
                <a:gd name="T12" fmla="*/ 0 60000 65536"/>
                <a:gd name="T13" fmla="*/ 0 60000 65536"/>
                <a:gd name="T14" fmla="*/ 0 60000 65536"/>
                <a:gd name="T15" fmla="*/ 0 w 74"/>
                <a:gd name="T16" fmla="*/ 0 h 177"/>
                <a:gd name="T17" fmla="*/ 74 w 74"/>
                <a:gd name="T18" fmla="*/ 177 h 177"/>
              </a:gdLst>
              <a:ahLst/>
              <a:cxnLst>
                <a:cxn ang="T10">
                  <a:pos x="T0" y="T1"/>
                </a:cxn>
                <a:cxn ang="T11">
                  <a:pos x="T2" y="T3"/>
                </a:cxn>
                <a:cxn ang="T12">
                  <a:pos x="T4" y="T5"/>
                </a:cxn>
                <a:cxn ang="T13">
                  <a:pos x="T6" y="T7"/>
                </a:cxn>
                <a:cxn ang="T14">
                  <a:pos x="T8" y="T9"/>
                </a:cxn>
              </a:cxnLst>
              <a:rect l="T15" t="T16" r="T17" b="T18"/>
              <a:pathLst>
                <a:path w="74" h="177">
                  <a:moveTo>
                    <a:pt x="0" y="0"/>
                  </a:moveTo>
                  <a:lnTo>
                    <a:pt x="38" y="9"/>
                  </a:lnTo>
                  <a:lnTo>
                    <a:pt x="74" y="171"/>
                  </a:lnTo>
                  <a:lnTo>
                    <a:pt x="49" y="177"/>
                  </a:lnTo>
                  <a:lnTo>
                    <a:pt x="0" y="0"/>
                  </a:lnTo>
                  <a:close/>
                </a:path>
              </a:pathLst>
            </a:custGeom>
            <a:grpFill/>
            <a:ln w="3175" cap="rnd">
              <a:solidFill>
                <a:schemeClr val="bg1"/>
              </a:solidFill>
              <a:round/>
              <a:headEnd/>
              <a:tailEnd/>
            </a:ln>
          </p:spPr>
          <p:txBody>
            <a:bodyPr/>
            <a:lstStyle/>
            <a:p>
              <a:endParaRPr lang="en-US" dirty="0"/>
            </a:p>
          </p:txBody>
        </p:sp>
        <p:sp>
          <p:nvSpPr>
            <p:cNvPr id="233" name="Freeform 228"/>
            <p:cNvSpPr>
              <a:spLocks noChangeAspect="1"/>
            </p:cNvSpPr>
            <p:nvPr/>
          </p:nvSpPr>
          <p:spPr bwMode="gray">
            <a:xfrm>
              <a:off x="5236139" y="4352919"/>
              <a:ext cx="139700" cy="150813"/>
            </a:xfrm>
            <a:custGeom>
              <a:avLst/>
              <a:gdLst>
                <a:gd name="T0" fmla="*/ 0 w 185"/>
                <a:gd name="T1" fmla="*/ 124287218 h 183"/>
                <a:gd name="T2" fmla="*/ 15396450 w 185"/>
                <a:gd name="T3" fmla="*/ 117495689 h 183"/>
                <a:gd name="T4" fmla="*/ 41626824 w 185"/>
                <a:gd name="T5" fmla="*/ 115458477 h 183"/>
                <a:gd name="T6" fmla="*/ 42767078 w 185"/>
                <a:gd name="T7" fmla="*/ 98479241 h 183"/>
                <a:gd name="T8" fmla="*/ 83823776 w 185"/>
                <a:gd name="T9" fmla="*/ 88291534 h 183"/>
                <a:gd name="T10" fmla="*/ 105492378 w 185"/>
                <a:gd name="T11" fmla="*/ 46183391 h 183"/>
                <a:gd name="T12" fmla="*/ 83823776 w 185"/>
                <a:gd name="T13" fmla="*/ 0 h 183"/>
                <a:gd name="T14" fmla="*/ 22808857 w 185"/>
                <a:gd name="T15" fmla="*/ 8828741 h 183"/>
                <a:gd name="T16" fmla="*/ 30222018 w 185"/>
                <a:gd name="T17" fmla="*/ 42787214 h 183"/>
                <a:gd name="T18" fmla="*/ 17106831 w 185"/>
                <a:gd name="T19" fmla="*/ 65199839 h 183"/>
                <a:gd name="T20" fmla="*/ 0 w 185"/>
                <a:gd name="T21" fmla="*/ 124287218 h 1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83"/>
                <a:gd name="T35" fmla="*/ 185 w 185"/>
                <a:gd name="T36" fmla="*/ 183 h 1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83">
                  <a:moveTo>
                    <a:pt x="0" y="183"/>
                  </a:moveTo>
                  <a:lnTo>
                    <a:pt x="27" y="173"/>
                  </a:lnTo>
                  <a:lnTo>
                    <a:pt x="73" y="170"/>
                  </a:lnTo>
                  <a:lnTo>
                    <a:pt x="75" y="145"/>
                  </a:lnTo>
                  <a:lnTo>
                    <a:pt x="147" y="130"/>
                  </a:lnTo>
                  <a:lnTo>
                    <a:pt x="185" y="68"/>
                  </a:lnTo>
                  <a:lnTo>
                    <a:pt x="147" y="0"/>
                  </a:lnTo>
                  <a:lnTo>
                    <a:pt x="40" y="13"/>
                  </a:lnTo>
                  <a:lnTo>
                    <a:pt x="53" y="63"/>
                  </a:lnTo>
                  <a:lnTo>
                    <a:pt x="30" y="96"/>
                  </a:lnTo>
                  <a:lnTo>
                    <a:pt x="0" y="183"/>
                  </a:lnTo>
                  <a:close/>
                </a:path>
              </a:pathLst>
            </a:custGeom>
            <a:grpFill/>
            <a:ln w="3175" cap="rnd">
              <a:solidFill>
                <a:schemeClr val="bg1"/>
              </a:solidFill>
              <a:round/>
              <a:headEnd/>
              <a:tailEnd/>
            </a:ln>
          </p:spPr>
          <p:txBody>
            <a:bodyPr/>
            <a:lstStyle/>
            <a:p>
              <a:endParaRPr lang="en-US" dirty="0"/>
            </a:p>
          </p:txBody>
        </p:sp>
        <p:sp>
          <p:nvSpPr>
            <p:cNvPr id="234" name="Freeform 229"/>
            <p:cNvSpPr>
              <a:spLocks noChangeAspect="1"/>
            </p:cNvSpPr>
            <p:nvPr/>
          </p:nvSpPr>
          <p:spPr bwMode="gray">
            <a:xfrm>
              <a:off x="5098028" y="3535359"/>
              <a:ext cx="292098" cy="300037"/>
            </a:xfrm>
            <a:custGeom>
              <a:avLst/>
              <a:gdLst>
                <a:gd name="T0" fmla="*/ 0 w 389"/>
                <a:gd name="T1" fmla="*/ 40542808 h 365"/>
                <a:gd name="T2" fmla="*/ 9021310 w 389"/>
                <a:gd name="T3" fmla="*/ 240554870 h 365"/>
                <a:gd name="T4" fmla="*/ 185506778 w 389"/>
                <a:gd name="T5" fmla="*/ 246636168 h 365"/>
                <a:gd name="T6" fmla="*/ 216518937 w 389"/>
                <a:gd name="T7" fmla="*/ 214877457 h 365"/>
                <a:gd name="T8" fmla="*/ 219337815 w 389"/>
                <a:gd name="T9" fmla="*/ 193255065 h 365"/>
                <a:gd name="T10" fmla="*/ 153367518 w 389"/>
                <a:gd name="T11" fmla="*/ 52029704 h 365"/>
                <a:gd name="T12" fmla="*/ 185506778 w 389"/>
                <a:gd name="T13" fmla="*/ 97303232 h 365"/>
                <a:gd name="T14" fmla="*/ 202422296 w 389"/>
                <a:gd name="T15" fmla="*/ 58787524 h 365"/>
                <a:gd name="T16" fmla="*/ 185506778 w 389"/>
                <a:gd name="T17" fmla="*/ 9459797 h 365"/>
                <a:gd name="T18" fmla="*/ 144909383 w 389"/>
                <a:gd name="T19" fmla="*/ 16892494 h 365"/>
                <a:gd name="T20" fmla="*/ 143781532 w 389"/>
                <a:gd name="T21" fmla="*/ 3378499 h 365"/>
                <a:gd name="T22" fmla="*/ 122355359 w 389"/>
                <a:gd name="T23" fmla="*/ 3378499 h 365"/>
                <a:gd name="T24" fmla="*/ 85705444 w 389"/>
                <a:gd name="T25" fmla="*/ 21623214 h 365"/>
                <a:gd name="T26" fmla="*/ 9021310 w 389"/>
                <a:gd name="T27" fmla="*/ 0 h 365"/>
                <a:gd name="T28" fmla="*/ 0 w 389"/>
                <a:gd name="T29" fmla="*/ 40542808 h 3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9"/>
                <a:gd name="T46" fmla="*/ 0 h 365"/>
                <a:gd name="T47" fmla="*/ 389 w 389"/>
                <a:gd name="T48" fmla="*/ 365 h 3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9" h="365">
                  <a:moveTo>
                    <a:pt x="0" y="60"/>
                  </a:moveTo>
                  <a:lnTo>
                    <a:pt x="16" y="356"/>
                  </a:lnTo>
                  <a:lnTo>
                    <a:pt x="329" y="365"/>
                  </a:lnTo>
                  <a:lnTo>
                    <a:pt x="384" y="318"/>
                  </a:lnTo>
                  <a:lnTo>
                    <a:pt x="389" y="286"/>
                  </a:lnTo>
                  <a:lnTo>
                    <a:pt x="272" y="77"/>
                  </a:lnTo>
                  <a:lnTo>
                    <a:pt x="329" y="144"/>
                  </a:lnTo>
                  <a:lnTo>
                    <a:pt x="359" y="87"/>
                  </a:lnTo>
                  <a:lnTo>
                    <a:pt x="329" y="14"/>
                  </a:lnTo>
                  <a:lnTo>
                    <a:pt x="257" y="25"/>
                  </a:lnTo>
                  <a:lnTo>
                    <a:pt x="255" y="5"/>
                  </a:lnTo>
                  <a:lnTo>
                    <a:pt x="217" y="5"/>
                  </a:lnTo>
                  <a:lnTo>
                    <a:pt x="152" y="32"/>
                  </a:lnTo>
                  <a:lnTo>
                    <a:pt x="16" y="0"/>
                  </a:lnTo>
                  <a:lnTo>
                    <a:pt x="0" y="60"/>
                  </a:lnTo>
                  <a:close/>
                </a:path>
              </a:pathLst>
            </a:custGeom>
            <a:grpFill/>
            <a:ln w="3175" cap="rnd">
              <a:solidFill>
                <a:schemeClr val="bg1"/>
              </a:solidFill>
              <a:round/>
              <a:headEnd/>
              <a:tailEnd/>
            </a:ln>
          </p:spPr>
          <p:txBody>
            <a:bodyPr/>
            <a:lstStyle/>
            <a:p>
              <a:endParaRPr lang="en-US" dirty="0"/>
            </a:p>
          </p:txBody>
        </p:sp>
        <p:sp>
          <p:nvSpPr>
            <p:cNvPr id="235" name="Freeform 230"/>
            <p:cNvSpPr>
              <a:spLocks noChangeAspect="1"/>
            </p:cNvSpPr>
            <p:nvPr/>
          </p:nvSpPr>
          <p:spPr bwMode="gray">
            <a:xfrm>
              <a:off x="4331265" y="4038594"/>
              <a:ext cx="195263" cy="155573"/>
            </a:xfrm>
            <a:custGeom>
              <a:avLst/>
              <a:gdLst>
                <a:gd name="T0" fmla="*/ 0 w 262"/>
                <a:gd name="T1" fmla="*/ 108614277 h 190"/>
                <a:gd name="T2" fmla="*/ 9997913 w 262"/>
                <a:gd name="T3" fmla="*/ 122693814 h 190"/>
                <a:gd name="T4" fmla="*/ 48879099 w 262"/>
                <a:gd name="T5" fmla="*/ 127387266 h 190"/>
                <a:gd name="T6" fmla="*/ 44990980 w 262"/>
                <a:gd name="T7" fmla="*/ 95205349 h 190"/>
                <a:gd name="T8" fmla="*/ 96646242 w 262"/>
                <a:gd name="T9" fmla="*/ 89171496 h 190"/>
                <a:gd name="T10" fmla="*/ 117753278 w 262"/>
                <a:gd name="T11" fmla="*/ 95205349 h 190"/>
                <a:gd name="T12" fmla="*/ 145525340 w 262"/>
                <a:gd name="T13" fmla="*/ 71068298 h 190"/>
                <a:gd name="T14" fmla="*/ 108310597 w 262"/>
                <a:gd name="T15" fmla="*/ 22795832 h 190"/>
                <a:gd name="T16" fmla="*/ 103867246 w 262"/>
                <a:gd name="T17" fmla="*/ 0 h 190"/>
                <a:gd name="T18" fmla="*/ 24439177 w 262"/>
                <a:gd name="T19" fmla="*/ 41568821 h 190"/>
                <a:gd name="T20" fmla="*/ 0 w 262"/>
                <a:gd name="T21" fmla="*/ 108614277 h 1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2"/>
                <a:gd name="T34" fmla="*/ 0 h 190"/>
                <a:gd name="T35" fmla="*/ 262 w 262"/>
                <a:gd name="T36" fmla="*/ 190 h 1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2" h="190">
                  <a:moveTo>
                    <a:pt x="0" y="162"/>
                  </a:moveTo>
                  <a:lnTo>
                    <a:pt x="18" y="183"/>
                  </a:lnTo>
                  <a:lnTo>
                    <a:pt x="88" y="190"/>
                  </a:lnTo>
                  <a:lnTo>
                    <a:pt x="81" y="142"/>
                  </a:lnTo>
                  <a:lnTo>
                    <a:pt x="174" y="133"/>
                  </a:lnTo>
                  <a:lnTo>
                    <a:pt x="212" y="142"/>
                  </a:lnTo>
                  <a:lnTo>
                    <a:pt x="262" y="106"/>
                  </a:lnTo>
                  <a:lnTo>
                    <a:pt x="195" y="34"/>
                  </a:lnTo>
                  <a:lnTo>
                    <a:pt x="187" y="0"/>
                  </a:lnTo>
                  <a:lnTo>
                    <a:pt x="44" y="62"/>
                  </a:lnTo>
                  <a:lnTo>
                    <a:pt x="0" y="162"/>
                  </a:lnTo>
                  <a:close/>
                </a:path>
              </a:pathLst>
            </a:custGeom>
            <a:grpFill/>
            <a:ln w="3175" cap="rnd">
              <a:solidFill>
                <a:schemeClr val="bg1"/>
              </a:solidFill>
              <a:round/>
              <a:headEnd/>
              <a:tailEnd/>
            </a:ln>
          </p:spPr>
          <p:txBody>
            <a:bodyPr/>
            <a:lstStyle/>
            <a:p>
              <a:endParaRPr lang="en-US" dirty="0"/>
            </a:p>
          </p:txBody>
        </p:sp>
        <p:sp>
          <p:nvSpPr>
            <p:cNvPr id="236" name="Freeform 231"/>
            <p:cNvSpPr>
              <a:spLocks noChangeAspect="1"/>
            </p:cNvSpPr>
            <p:nvPr/>
          </p:nvSpPr>
          <p:spPr bwMode="gray">
            <a:xfrm>
              <a:off x="5032941" y="4698994"/>
              <a:ext cx="306386" cy="282576"/>
            </a:xfrm>
            <a:custGeom>
              <a:avLst/>
              <a:gdLst>
                <a:gd name="T0" fmla="*/ 0 w 409"/>
                <a:gd name="T1" fmla="*/ 115338946 h 339"/>
                <a:gd name="T2" fmla="*/ 0 w 409"/>
                <a:gd name="T3" fmla="*/ 205664587 h 339"/>
                <a:gd name="T4" fmla="*/ 24130490 w 409"/>
                <a:gd name="T5" fmla="*/ 228593172 h 339"/>
                <a:gd name="T6" fmla="*/ 61168229 w 409"/>
                <a:gd name="T7" fmla="*/ 234152148 h 339"/>
                <a:gd name="T8" fmla="*/ 95399784 w 409"/>
                <a:gd name="T9" fmla="*/ 235541683 h 339"/>
                <a:gd name="T10" fmla="*/ 129631339 w 409"/>
                <a:gd name="T11" fmla="*/ 203580700 h 339"/>
                <a:gd name="T12" fmla="*/ 131875688 w 409"/>
                <a:gd name="T13" fmla="*/ 190378863 h 339"/>
                <a:gd name="T14" fmla="*/ 161617797 w 409"/>
                <a:gd name="T15" fmla="*/ 180651281 h 339"/>
                <a:gd name="T16" fmla="*/ 156006177 w 409"/>
                <a:gd name="T17" fmla="*/ 168144628 h 339"/>
                <a:gd name="T18" fmla="*/ 218296581 w 409"/>
                <a:gd name="T19" fmla="*/ 144520858 h 339"/>
                <a:gd name="T20" fmla="*/ 209878776 w 409"/>
                <a:gd name="T21" fmla="*/ 132709390 h 339"/>
                <a:gd name="T22" fmla="*/ 229519820 w 409"/>
                <a:gd name="T23" fmla="*/ 61143729 h 339"/>
                <a:gd name="T24" fmla="*/ 214368222 w 409"/>
                <a:gd name="T25" fmla="*/ 29877097 h 339"/>
                <a:gd name="T26" fmla="*/ 177891570 w 409"/>
                <a:gd name="T27" fmla="*/ 8338046 h 339"/>
                <a:gd name="T28" fmla="*/ 168351591 w 409"/>
                <a:gd name="T29" fmla="*/ 0 h 339"/>
                <a:gd name="T30" fmla="*/ 132997862 w 409"/>
                <a:gd name="T31" fmla="*/ 22234235 h 339"/>
                <a:gd name="T32" fmla="*/ 129069503 w 409"/>
                <a:gd name="T33" fmla="*/ 84767499 h 339"/>
                <a:gd name="T34" fmla="*/ 150955645 w 409"/>
                <a:gd name="T35" fmla="*/ 96578967 h 339"/>
                <a:gd name="T36" fmla="*/ 151516732 w 409"/>
                <a:gd name="T37" fmla="*/ 122287457 h 339"/>
                <a:gd name="T38" fmla="*/ 39843175 w 409"/>
                <a:gd name="T39" fmla="*/ 65312335 h 339"/>
                <a:gd name="T40" fmla="*/ 43210446 w 409"/>
                <a:gd name="T41" fmla="*/ 115338946 h 339"/>
                <a:gd name="T42" fmla="*/ 0 w 409"/>
                <a:gd name="T43" fmla="*/ 115338946 h 3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9"/>
                <a:gd name="T67" fmla="*/ 0 h 339"/>
                <a:gd name="T68" fmla="*/ 409 w 409"/>
                <a:gd name="T69" fmla="*/ 339 h 3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9" h="339">
                  <a:moveTo>
                    <a:pt x="0" y="166"/>
                  </a:moveTo>
                  <a:lnTo>
                    <a:pt x="0" y="296"/>
                  </a:lnTo>
                  <a:lnTo>
                    <a:pt x="43" y="329"/>
                  </a:lnTo>
                  <a:lnTo>
                    <a:pt x="109" y="337"/>
                  </a:lnTo>
                  <a:lnTo>
                    <a:pt x="170" y="339"/>
                  </a:lnTo>
                  <a:lnTo>
                    <a:pt x="231" y="293"/>
                  </a:lnTo>
                  <a:lnTo>
                    <a:pt x="235" y="274"/>
                  </a:lnTo>
                  <a:lnTo>
                    <a:pt x="288" y="260"/>
                  </a:lnTo>
                  <a:lnTo>
                    <a:pt x="278" y="242"/>
                  </a:lnTo>
                  <a:lnTo>
                    <a:pt x="389" y="208"/>
                  </a:lnTo>
                  <a:lnTo>
                    <a:pt x="374" y="191"/>
                  </a:lnTo>
                  <a:lnTo>
                    <a:pt x="409" y="88"/>
                  </a:lnTo>
                  <a:lnTo>
                    <a:pt x="382" y="43"/>
                  </a:lnTo>
                  <a:lnTo>
                    <a:pt x="317" y="12"/>
                  </a:lnTo>
                  <a:lnTo>
                    <a:pt x="300" y="0"/>
                  </a:lnTo>
                  <a:lnTo>
                    <a:pt x="237" y="32"/>
                  </a:lnTo>
                  <a:lnTo>
                    <a:pt x="230" y="122"/>
                  </a:lnTo>
                  <a:lnTo>
                    <a:pt x="269" y="139"/>
                  </a:lnTo>
                  <a:lnTo>
                    <a:pt x="270" y="176"/>
                  </a:lnTo>
                  <a:lnTo>
                    <a:pt x="71" y="94"/>
                  </a:lnTo>
                  <a:lnTo>
                    <a:pt x="77" y="166"/>
                  </a:lnTo>
                  <a:lnTo>
                    <a:pt x="0" y="166"/>
                  </a:lnTo>
                  <a:close/>
                </a:path>
              </a:pathLst>
            </a:custGeom>
            <a:grpFill/>
            <a:ln w="3175" cap="rnd">
              <a:solidFill>
                <a:schemeClr val="bg1"/>
              </a:solidFill>
              <a:round/>
              <a:headEnd/>
              <a:tailEnd/>
            </a:ln>
          </p:spPr>
          <p:txBody>
            <a:bodyPr/>
            <a:lstStyle/>
            <a:p>
              <a:endParaRPr lang="en-US" dirty="0"/>
            </a:p>
          </p:txBody>
        </p:sp>
        <p:sp>
          <p:nvSpPr>
            <p:cNvPr id="237" name="Freeform 232"/>
            <p:cNvSpPr>
              <a:spLocks noChangeAspect="1"/>
            </p:cNvSpPr>
            <p:nvPr/>
          </p:nvSpPr>
          <p:spPr bwMode="gray">
            <a:xfrm>
              <a:off x="4894824" y="5108570"/>
              <a:ext cx="420688" cy="379413"/>
            </a:xfrm>
            <a:custGeom>
              <a:avLst/>
              <a:gdLst>
                <a:gd name="T0" fmla="*/ 0 w 568"/>
                <a:gd name="T1" fmla="*/ 166883349 h 455"/>
                <a:gd name="T2" fmla="*/ 11520010 w 568"/>
                <a:gd name="T3" fmla="*/ 155757792 h 455"/>
                <a:gd name="T4" fmla="*/ 24684995 w 568"/>
                <a:gd name="T5" fmla="*/ 176618002 h 455"/>
                <a:gd name="T6" fmla="*/ 48821171 w 568"/>
                <a:gd name="T7" fmla="*/ 176618002 h 455"/>
                <a:gd name="T8" fmla="*/ 65278328 w 568"/>
                <a:gd name="T9" fmla="*/ 161320570 h 455"/>
                <a:gd name="T10" fmla="*/ 65278328 w 568"/>
                <a:gd name="T11" fmla="*/ 63276916 h 455"/>
                <a:gd name="T12" fmla="*/ 81734744 w 568"/>
                <a:gd name="T13" fmla="*/ 88309001 h 455"/>
                <a:gd name="T14" fmla="*/ 81186666 w 568"/>
                <a:gd name="T15" fmla="*/ 114731990 h 455"/>
                <a:gd name="T16" fmla="*/ 107517376 w 568"/>
                <a:gd name="T17" fmla="*/ 114036538 h 455"/>
                <a:gd name="T18" fmla="*/ 130007837 w 568"/>
                <a:gd name="T19" fmla="*/ 84137126 h 455"/>
                <a:gd name="T20" fmla="*/ 171698066 w 568"/>
                <a:gd name="T21" fmla="*/ 84137126 h 455"/>
                <a:gd name="T22" fmla="*/ 244107335 w 568"/>
                <a:gd name="T23" fmla="*/ 0 h 455"/>
                <a:gd name="T24" fmla="*/ 287444021 w 568"/>
                <a:gd name="T25" fmla="*/ 11821008 h 455"/>
                <a:gd name="T26" fmla="*/ 294574962 w 568"/>
                <a:gd name="T27" fmla="*/ 90395356 h 455"/>
                <a:gd name="T28" fmla="*/ 273729477 w 568"/>
                <a:gd name="T29" fmla="*/ 111951017 h 455"/>
                <a:gd name="T30" fmla="*/ 286346384 w 568"/>
                <a:gd name="T31" fmla="*/ 128639352 h 455"/>
                <a:gd name="T32" fmla="*/ 296769497 w 568"/>
                <a:gd name="T33" fmla="*/ 114731990 h 455"/>
                <a:gd name="T34" fmla="*/ 311580197 w 568"/>
                <a:gd name="T35" fmla="*/ 114731990 h 455"/>
                <a:gd name="T36" fmla="*/ 303900437 w 568"/>
                <a:gd name="T37" fmla="*/ 161320570 h 455"/>
                <a:gd name="T38" fmla="*/ 258369957 w 568"/>
                <a:gd name="T39" fmla="*/ 232941237 h 455"/>
                <a:gd name="T40" fmla="*/ 201869027 w 568"/>
                <a:gd name="T41" fmla="*/ 294827249 h 455"/>
                <a:gd name="T42" fmla="*/ 159629978 w 568"/>
                <a:gd name="T43" fmla="*/ 315687460 h 455"/>
                <a:gd name="T44" fmla="*/ 36753083 w 568"/>
                <a:gd name="T45" fmla="*/ 316382911 h 455"/>
                <a:gd name="T46" fmla="*/ 26879529 w 568"/>
                <a:gd name="T47" fmla="*/ 280919887 h 455"/>
                <a:gd name="T48" fmla="*/ 31815936 w 568"/>
                <a:gd name="T49" fmla="*/ 252411378 h 455"/>
                <a:gd name="T50" fmla="*/ 0 w 568"/>
                <a:gd name="T51" fmla="*/ 166883349 h 4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8"/>
                <a:gd name="T79" fmla="*/ 0 h 455"/>
                <a:gd name="T80" fmla="*/ 568 w 568"/>
                <a:gd name="T81" fmla="*/ 455 h 45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8" h="455">
                  <a:moveTo>
                    <a:pt x="0" y="240"/>
                  </a:moveTo>
                  <a:lnTo>
                    <a:pt x="21" y="224"/>
                  </a:lnTo>
                  <a:lnTo>
                    <a:pt x="45" y="254"/>
                  </a:lnTo>
                  <a:lnTo>
                    <a:pt x="89" y="254"/>
                  </a:lnTo>
                  <a:lnTo>
                    <a:pt x="119" y="232"/>
                  </a:lnTo>
                  <a:lnTo>
                    <a:pt x="119" y="91"/>
                  </a:lnTo>
                  <a:lnTo>
                    <a:pt x="149" y="127"/>
                  </a:lnTo>
                  <a:lnTo>
                    <a:pt x="148" y="165"/>
                  </a:lnTo>
                  <a:lnTo>
                    <a:pt x="196" y="164"/>
                  </a:lnTo>
                  <a:lnTo>
                    <a:pt x="237" y="121"/>
                  </a:lnTo>
                  <a:lnTo>
                    <a:pt x="313" y="121"/>
                  </a:lnTo>
                  <a:lnTo>
                    <a:pt x="445" y="0"/>
                  </a:lnTo>
                  <a:lnTo>
                    <a:pt x="524" y="17"/>
                  </a:lnTo>
                  <a:lnTo>
                    <a:pt x="537" y="130"/>
                  </a:lnTo>
                  <a:lnTo>
                    <a:pt x="499" y="161"/>
                  </a:lnTo>
                  <a:lnTo>
                    <a:pt x="522" y="185"/>
                  </a:lnTo>
                  <a:lnTo>
                    <a:pt x="541" y="165"/>
                  </a:lnTo>
                  <a:lnTo>
                    <a:pt x="568" y="165"/>
                  </a:lnTo>
                  <a:lnTo>
                    <a:pt x="554" y="232"/>
                  </a:lnTo>
                  <a:lnTo>
                    <a:pt x="471" y="335"/>
                  </a:lnTo>
                  <a:lnTo>
                    <a:pt x="368" y="424"/>
                  </a:lnTo>
                  <a:lnTo>
                    <a:pt x="291" y="454"/>
                  </a:lnTo>
                  <a:lnTo>
                    <a:pt x="67" y="455"/>
                  </a:lnTo>
                  <a:lnTo>
                    <a:pt x="49" y="404"/>
                  </a:lnTo>
                  <a:lnTo>
                    <a:pt x="58" y="363"/>
                  </a:lnTo>
                  <a:lnTo>
                    <a:pt x="0" y="240"/>
                  </a:lnTo>
                  <a:close/>
                </a:path>
              </a:pathLst>
            </a:custGeom>
            <a:grpFill/>
            <a:ln w="3175" cap="rnd">
              <a:solidFill>
                <a:schemeClr val="bg1"/>
              </a:solidFill>
              <a:round/>
              <a:headEnd/>
              <a:tailEnd/>
            </a:ln>
          </p:spPr>
          <p:txBody>
            <a:bodyPr/>
            <a:lstStyle/>
            <a:p>
              <a:endParaRPr lang="en-US" dirty="0"/>
            </a:p>
          </p:txBody>
        </p:sp>
        <p:sp>
          <p:nvSpPr>
            <p:cNvPr id="238" name="Freeform 233"/>
            <p:cNvSpPr>
              <a:spLocks noChangeAspect="1"/>
            </p:cNvSpPr>
            <p:nvPr/>
          </p:nvSpPr>
          <p:spPr bwMode="gray">
            <a:xfrm>
              <a:off x="5166288" y="5311768"/>
              <a:ext cx="61913" cy="68263"/>
            </a:xfrm>
            <a:custGeom>
              <a:avLst/>
              <a:gdLst>
                <a:gd name="T0" fmla="*/ 0 w 80"/>
                <a:gd name="T1" fmla="*/ 27076844 h 84"/>
                <a:gd name="T2" fmla="*/ 17967927 w 80"/>
                <a:gd name="T3" fmla="*/ 55474252 h 84"/>
                <a:gd name="T4" fmla="*/ 47915245 w 80"/>
                <a:gd name="T5" fmla="*/ 27076844 h 84"/>
                <a:gd name="T6" fmla="*/ 34139602 w 80"/>
                <a:gd name="T7" fmla="*/ 0 h 84"/>
                <a:gd name="T8" fmla="*/ 0 w 80"/>
                <a:gd name="T9" fmla="*/ 27076844 h 84"/>
                <a:gd name="T10" fmla="*/ 0 60000 65536"/>
                <a:gd name="T11" fmla="*/ 0 60000 65536"/>
                <a:gd name="T12" fmla="*/ 0 60000 65536"/>
                <a:gd name="T13" fmla="*/ 0 60000 65536"/>
                <a:gd name="T14" fmla="*/ 0 60000 65536"/>
                <a:gd name="T15" fmla="*/ 0 w 80"/>
                <a:gd name="T16" fmla="*/ 0 h 84"/>
                <a:gd name="T17" fmla="*/ 80 w 80"/>
                <a:gd name="T18" fmla="*/ 84 h 84"/>
              </a:gdLst>
              <a:ahLst/>
              <a:cxnLst>
                <a:cxn ang="T10">
                  <a:pos x="T0" y="T1"/>
                </a:cxn>
                <a:cxn ang="T11">
                  <a:pos x="T2" y="T3"/>
                </a:cxn>
                <a:cxn ang="T12">
                  <a:pos x="T4" y="T5"/>
                </a:cxn>
                <a:cxn ang="T13">
                  <a:pos x="T6" y="T7"/>
                </a:cxn>
                <a:cxn ang="T14">
                  <a:pos x="T8" y="T9"/>
                </a:cxn>
              </a:cxnLst>
              <a:rect l="T15" t="T16" r="T17" b="T18"/>
              <a:pathLst>
                <a:path w="80" h="84">
                  <a:moveTo>
                    <a:pt x="0" y="41"/>
                  </a:moveTo>
                  <a:lnTo>
                    <a:pt x="30" y="84"/>
                  </a:lnTo>
                  <a:lnTo>
                    <a:pt x="80" y="41"/>
                  </a:lnTo>
                  <a:lnTo>
                    <a:pt x="57" y="0"/>
                  </a:lnTo>
                  <a:lnTo>
                    <a:pt x="0" y="41"/>
                  </a:lnTo>
                  <a:close/>
                </a:path>
              </a:pathLst>
            </a:custGeom>
            <a:grpFill/>
            <a:ln w="3175" cap="rnd">
              <a:solidFill>
                <a:schemeClr val="bg1"/>
              </a:solidFill>
              <a:round/>
              <a:headEnd/>
              <a:tailEnd/>
            </a:ln>
          </p:spPr>
          <p:txBody>
            <a:bodyPr/>
            <a:lstStyle/>
            <a:p>
              <a:endParaRPr lang="en-US" dirty="0"/>
            </a:p>
          </p:txBody>
        </p:sp>
        <p:sp>
          <p:nvSpPr>
            <p:cNvPr id="239" name="Freeform 234"/>
            <p:cNvSpPr>
              <a:spLocks noChangeAspect="1"/>
            </p:cNvSpPr>
            <p:nvPr/>
          </p:nvSpPr>
          <p:spPr bwMode="gray">
            <a:xfrm>
              <a:off x="5066275" y="2690809"/>
              <a:ext cx="207962" cy="179387"/>
            </a:xfrm>
            <a:custGeom>
              <a:avLst/>
              <a:gdLst>
                <a:gd name="T0" fmla="*/ 51292288 w 277"/>
                <a:gd name="T1" fmla="*/ 0 h 215"/>
                <a:gd name="T2" fmla="*/ 63691929 w 277"/>
                <a:gd name="T3" fmla="*/ 3480942 h 215"/>
                <a:gd name="T4" fmla="*/ 76656145 w 277"/>
                <a:gd name="T5" fmla="*/ 14619623 h 215"/>
                <a:gd name="T6" fmla="*/ 98074729 w 277"/>
                <a:gd name="T7" fmla="*/ 14619623 h 215"/>
                <a:gd name="T8" fmla="*/ 119493314 w 277"/>
                <a:gd name="T9" fmla="*/ 18099731 h 215"/>
                <a:gd name="T10" fmla="*/ 129639156 w 277"/>
                <a:gd name="T11" fmla="*/ 35503608 h 215"/>
                <a:gd name="T12" fmla="*/ 138657350 w 277"/>
                <a:gd name="T13" fmla="*/ 61261912 h 215"/>
                <a:gd name="T14" fmla="*/ 142039548 w 277"/>
                <a:gd name="T15" fmla="*/ 69615506 h 215"/>
                <a:gd name="T16" fmla="*/ 149930842 w 277"/>
                <a:gd name="T17" fmla="*/ 77273245 h 215"/>
                <a:gd name="T18" fmla="*/ 156130662 w 277"/>
                <a:gd name="T19" fmla="*/ 84930984 h 215"/>
                <a:gd name="T20" fmla="*/ 156130662 w 277"/>
                <a:gd name="T21" fmla="*/ 93284577 h 215"/>
                <a:gd name="T22" fmla="*/ 145984819 w 277"/>
                <a:gd name="T23" fmla="*/ 93284577 h 215"/>
                <a:gd name="T24" fmla="*/ 132457529 w 277"/>
                <a:gd name="T25" fmla="*/ 93284577 h 215"/>
                <a:gd name="T26" fmla="*/ 138657350 w 277"/>
                <a:gd name="T27" fmla="*/ 103726570 h 215"/>
                <a:gd name="T28" fmla="*/ 143730271 w 277"/>
                <a:gd name="T29" fmla="*/ 109992599 h 215"/>
                <a:gd name="T30" fmla="*/ 145984819 w 277"/>
                <a:gd name="T31" fmla="*/ 122522990 h 215"/>
                <a:gd name="T32" fmla="*/ 138657350 w 277"/>
                <a:gd name="T33" fmla="*/ 128788185 h 215"/>
                <a:gd name="T34" fmla="*/ 126820783 w 277"/>
                <a:gd name="T35" fmla="*/ 128788185 h 215"/>
                <a:gd name="T36" fmla="*/ 124566235 w 277"/>
                <a:gd name="T37" fmla="*/ 128788185 h 215"/>
                <a:gd name="T38" fmla="*/ 119493314 w 277"/>
                <a:gd name="T39" fmla="*/ 134357526 h 215"/>
                <a:gd name="T40" fmla="*/ 119493314 w 277"/>
                <a:gd name="T41" fmla="*/ 146192061 h 215"/>
                <a:gd name="T42" fmla="*/ 111038945 w 277"/>
                <a:gd name="T43" fmla="*/ 149673004 h 215"/>
                <a:gd name="T44" fmla="*/ 103711475 w 277"/>
                <a:gd name="T45" fmla="*/ 144103663 h 215"/>
                <a:gd name="T46" fmla="*/ 91311084 w 277"/>
                <a:gd name="T47" fmla="*/ 140622721 h 215"/>
                <a:gd name="T48" fmla="*/ 80038342 w 277"/>
                <a:gd name="T49" fmla="*/ 134357526 h 215"/>
                <a:gd name="T50" fmla="*/ 69892500 w 277"/>
                <a:gd name="T51" fmla="*/ 137838468 h 215"/>
                <a:gd name="T52" fmla="*/ 37201174 w 277"/>
                <a:gd name="T53" fmla="*/ 122522990 h 215"/>
                <a:gd name="T54" fmla="*/ 24236958 w 277"/>
                <a:gd name="T55" fmla="*/ 126003932 h 215"/>
                <a:gd name="T56" fmla="*/ 12964216 w 277"/>
                <a:gd name="T57" fmla="*/ 122522990 h 215"/>
                <a:gd name="T58" fmla="*/ 7891295 w 277"/>
                <a:gd name="T59" fmla="*/ 134357526 h 215"/>
                <a:gd name="T60" fmla="*/ 0 w 277"/>
                <a:gd name="T61" fmla="*/ 108600055 h 215"/>
                <a:gd name="T62" fmla="*/ 14091115 w 277"/>
                <a:gd name="T63" fmla="*/ 92588723 h 215"/>
                <a:gd name="T64" fmla="*/ 3945272 w 277"/>
                <a:gd name="T65" fmla="*/ 61261912 h 215"/>
                <a:gd name="T66" fmla="*/ 12964216 w 277"/>
                <a:gd name="T67" fmla="*/ 64742020 h 215"/>
                <a:gd name="T68" fmla="*/ 14654939 w 277"/>
                <a:gd name="T69" fmla="*/ 57780970 h 215"/>
                <a:gd name="T70" fmla="*/ 17473313 w 277"/>
                <a:gd name="T71" fmla="*/ 45946434 h 215"/>
                <a:gd name="T72" fmla="*/ 22546234 w 277"/>
                <a:gd name="T73" fmla="*/ 39680404 h 215"/>
                <a:gd name="T74" fmla="*/ 24236958 w 277"/>
                <a:gd name="T75" fmla="*/ 26454159 h 215"/>
                <a:gd name="T76" fmla="*/ 34382800 w 277"/>
                <a:gd name="T77" fmla="*/ 11834536 h 215"/>
                <a:gd name="T78" fmla="*/ 42273344 w 277"/>
                <a:gd name="T79" fmla="*/ 0 h 215"/>
                <a:gd name="T80" fmla="*/ 51292288 w 277"/>
                <a:gd name="T81" fmla="*/ 0 h 2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7"/>
                <a:gd name="T124" fmla="*/ 0 h 215"/>
                <a:gd name="T125" fmla="*/ 277 w 277"/>
                <a:gd name="T126" fmla="*/ 215 h 2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7" h="215">
                  <a:moveTo>
                    <a:pt x="91" y="0"/>
                  </a:moveTo>
                  <a:lnTo>
                    <a:pt x="113" y="5"/>
                  </a:lnTo>
                  <a:lnTo>
                    <a:pt x="136" y="21"/>
                  </a:lnTo>
                  <a:lnTo>
                    <a:pt x="174" y="21"/>
                  </a:lnTo>
                  <a:lnTo>
                    <a:pt x="212" y="26"/>
                  </a:lnTo>
                  <a:lnTo>
                    <a:pt x="230" y="51"/>
                  </a:lnTo>
                  <a:lnTo>
                    <a:pt x="246" y="88"/>
                  </a:lnTo>
                  <a:lnTo>
                    <a:pt x="252" y="100"/>
                  </a:lnTo>
                  <a:lnTo>
                    <a:pt x="266" y="111"/>
                  </a:lnTo>
                  <a:lnTo>
                    <a:pt x="277" y="122"/>
                  </a:lnTo>
                  <a:lnTo>
                    <a:pt x="277" y="134"/>
                  </a:lnTo>
                  <a:lnTo>
                    <a:pt x="259" y="134"/>
                  </a:lnTo>
                  <a:lnTo>
                    <a:pt x="235" y="134"/>
                  </a:lnTo>
                  <a:lnTo>
                    <a:pt x="246" y="149"/>
                  </a:lnTo>
                  <a:lnTo>
                    <a:pt x="255" y="158"/>
                  </a:lnTo>
                  <a:lnTo>
                    <a:pt x="259" y="176"/>
                  </a:lnTo>
                  <a:lnTo>
                    <a:pt x="246" y="185"/>
                  </a:lnTo>
                  <a:lnTo>
                    <a:pt x="225" y="185"/>
                  </a:lnTo>
                  <a:lnTo>
                    <a:pt x="221" y="185"/>
                  </a:lnTo>
                  <a:lnTo>
                    <a:pt x="212" y="193"/>
                  </a:lnTo>
                  <a:lnTo>
                    <a:pt x="212" y="210"/>
                  </a:lnTo>
                  <a:lnTo>
                    <a:pt x="197" y="215"/>
                  </a:lnTo>
                  <a:lnTo>
                    <a:pt x="184" y="207"/>
                  </a:lnTo>
                  <a:lnTo>
                    <a:pt x="162" y="202"/>
                  </a:lnTo>
                  <a:lnTo>
                    <a:pt x="142" y="193"/>
                  </a:lnTo>
                  <a:lnTo>
                    <a:pt x="124" y="198"/>
                  </a:lnTo>
                  <a:lnTo>
                    <a:pt x="66" y="176"/>
                  </a:lnTo>
                  <a:lnTo>
                    <a:pt x="43" y="181"/>
                  </a:lnTo>
                  <a:lnTo>
                    <a:pt x="23" y="176"/>
                  </a:lnTo>
                  <a:lnTo>
                    <a:pt x="14" y="193"/>
                  </a:lnTo>
                  <a:lnTo>
                    <a:pt x="0" y="156"/>
                  </a:lnTo>
                  <a:lnTo>
                    <a:pt x="25" y="133"/>
                  </a:lnTo>
                  <a:lnTo>
                    <a:pt x="7" y="88"/>
                  </a:lnTo>
                  <a:lnTo>
                    <a:pt x="23" y="93"/>
                  </a:lnTo>
                  <a:lnTo>
                    <a:pt x="26" y="83"/>
                  </a:lnTo>
                  <a:lnTo>
                    <a:pt x="31" y="66"/>
                  </a:lnTo>
                  <a:lnTo>
                    <a:pt x="40" y="57"/>
                  </a:lnTo>
                  <a:lnTo>
                    <a:pt x="43" y="38"/>
                  </a:lnTo>
                  <a:lnTo>
                    <a:pt x="61" y="17"/>
                  </a:lnTo>
                  <a:lnTo>
                    <a:pt x="75" y="0"/>
                  </a:lnTo>
                  <a:lnTo>
                    <a:pt x="91" y="0"/>
                  </a:lnTo>
                  <a:close/>
                </a:path>
              </a:pathLst>
            </a:custGeom>
            <a:grpFill/>
            <a:ln w="3175" cap="rnd">
              <a:solidFill>
                <a:schemeClr val="bg1"/>
              </a:solidFill>
              <a:round/>
              <a:headEnd/>
              <a:tailEnd/>
            </a:ln>
          </p:spPr>
          <p:txBody>
            <a:bodyPr/>
            <a:lstStyle/>
            <a:p>
              <a:endParaRPr lang="en-US" dirty="0"/>
            </a:p>
          </p:txBody>
        </p:sp>
        <p:sp>
          <p:nvSpPr>
            <p:cNvPr id="240" name="Freeform 235"/>
            <p:cNvSpPr>
              <a:spLocks noChangeAspect="1"/>
            </p:cNvSpPr>
            <p:nvPr/>
          </p:nvSpPr>
          <p:spPr bwMode="gray">
            <a:xfrm>
              <a:off x="5034524" y="2819398"/>
              <a:ext cx="460374" cy="290514"/>
            </a:xfrm>
            <a:custGeom>
              <a:avLst/>
              <a:gdLst>
                <a:gd name="T0" fmla="*/ 178282106 w 610"/>
                <a:gd name="T1" fmla="*/ 9535759 h 352"/>
                <a:gd name="T2" fmla="*/ 195370320 w 610"/>
                <a:gd name="T3" fmla="*/ 0 h 352"/>
                <a:gd name="T4" fmla="*/ 216444929 w 610"/>
                <a:gd name="T5" fmla="*/ 15666244 h 352"/>
                <a:gd name="T6" fmla="*/ 224989036 w 610"/>
                <a:gd name="T7" fmla="*/ 34738587 h 352"/>
                <a:gd name="T8" fmla="*/ 250050794 w 610"/>
                <a:gd name="T9" fmla="*/ 51767436 h 352"/>
                <a:gd name="T10" fmla="*/ 282517798 w 610"/>
                <a:gd name="T11" fmla="*/ 78332869 h 352"/>
                <a:gd name="T12" fmla="*/ 305870886 w 610"/>
                <a:gd name="T13" fmla="*/ 78332869 h 352"/>
                <a:gd name="T14" fmla="*/ 337768081 w 610"/>
                <a:gd name="T15" fmla="*/ 89231233 h 352"/>
                <a:gd name="T16" fmla="*/ 329793782 w 610"/>
                <a:gd name="T17" fmla="*/ 130782020 h 352"/>
                <a:gd name="T18" fmla="*/ 300744874 w 610"/>
                <a:gd name="T19" fmla="*/ 166201497 h 352"/>
                <a:gd name="T20" fmla="*/ 255746614 w 610"/>
                <a:gd name="T21" fmla="*/ 195491315 h 352"/>
                <a:gd name="T22" fmla="*/ 257455285 w 610"/>
                <a:gd name="T23" fmla="*/ 211158384 h 352"/>
                <a:gd name="T24" fmla="*/ 235241059 w 610"/>
                <a:gd name="T25" fmla="*/ 239766486 h 352"/>
                <a:gd name="T26" fmla="*/ 230684856 w 610"/>
                <a:gd name="T27" fmla="*/ 192086040 h 352"/>
                <a:gd name="T28" fmla="*/ 194230703 w 610"/>
                <a:gd name="T29" fmla="*/ 187317335 h 352"/>
                <a:gd name="T30" fmla="*/ 193091841 w 610"/>
                <a:gd name="T31" fmla="*/ 171651092 h 352"/>
                <a:gd name="T32" fmla="*/ 148093581 w 610"/>
                <a:gd name="T33" fmla="*/ 212520163 h 352"/>
                <a:gd name="T34" fmla="*/ 132714792 w 610"/>
                <a:gd name="T35" fmla="*/ 188679940 h 352"/>
                <a:gd name="T36" fmla="*/ 146384910 w 610"/>
                <a:gd name="T37" fmla="*/ 175057191 h 352"/>
                <a:gd name="T38" fmla="*/ 153790156 w 610"/>
                <a:gd name="T39" fmla="*/ 161433617 h 352"/>
                <a:gd name="T40" fmla="*/ 137271750 w 610"/>
                <a:gd name="T41" fmla="*/ 136230789 h 352"/>
                <a:gd name="T42" fmla="*/ 105944363 w 610"/>
                <a:gd name="T43" fmla="*/ 123288930 h 352"/>
                <a:gd name="T44" fmla="*/ 52971804 w 610"/>
                <a:gd name="T45" fmla="*/ 130782020 h 352"/>
                <a:gd name="T46" fmla="*/ 13100310 w 610"/>
                <a:gd name="T47" fmla="*/ 134869010 h 352"/>
                <a:gd name="T48" fmla="*/ 7974299 w 610"/>
                <a:gd name="T49" fmla="*/ 99448707 h 352"/>
                <a:gd name="T50" fmla="*/ 37593015 w 610"/>
                <a:gd name="T51" fmla="*/ 53810931 h 352"/>
                <a:gd name="T52" fmla="*/ 31327387 w 610"/>
                <a:gd name="T53" fmla="*/ 21796728 h 352"/>
                <a:gd name="T54" fmla="*/ 47275984 w 610"/>
                <a:gd name="T55" fmla="*/ 19072344 h 352"/>
                <a:gd name="T56" fmla="*/ 75755838 w 610"/>
                <a:gd name="T57" fmla="*/ 22478443 h 352"/>
                <a:gd name="T58" fmla="*/ 103665884 w 610"/>
                <a:gd name="T59" fmla="*/ 26565433 h 352"/>
                <a:gd name="T60" fmla="*/ 127588780 w 610"/>
                <a:gd name="T61" fmla="*/ 36782082 h 352"/>
                <a:gd name="T62" fmla="*/ 143537378 w 610"/>
                <a:gd name="T63" fmla="*/ 38825577 h 352"/>
                <a:gd name="T64" fmla="*/ 148663389 w 610"/>
                <a:gd name="T65" fmla="*/ 21796728 h 352"/>
                <a:gd name="T66" fmla="*/ 168029328 w 610"/>
                <a:gd name="T67" fmla="*/ 19072344 h 3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0"/>
                <a:gd name="T103" fmla="*/ 0 h 352"/>
                <a:gd name="T104" fmla="*/ 610 w 610"/>
                <a:gd name="T105" fmla="*/ 352 h 3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0" h="352">
                  <a:moveTo>
                    <a:pt x="303" y="17"/>
                  </a:moveTo>
                  <a:lnTo>
                    <a:pt x="313" y="14"/>
                  </a:lnTo>
                  <a:lnTo>
                    <a:pt x="330" y="5"/>
                  </a:lnTo>
                  <a:lnTo>
                    <a:pt x="343" y="0"/>
                  </a:lnTo>
                  <a:lnTo>
                    <a:pt x="370" y="5"/>
                  </a:lnTo>
                  <a:lnTo>
                    <a:pt x="380" y="23"/>
                  </a:lnTo>
                  <a:lnTo>
                    <a:pt x="386" y="45"/>
                  </a:lnTo>
                  <a:lnTo>
                    <a:pt x="395" y="51"/>
                  </a:lnTo>
                  <a:lnTo>
                    <a:pt x="409" y="47"/>
                  </a:lnTo>
                  <a:lnTo>
                    <a:pt x="439" y="76"/>
                  </a:lnTo>
                  <a:lnTo>
                    <a:pt x="455" y="99"/>
                  </a:lnTo>
                  <a:lnTo>
                    <a:pt x="496" y="115"/>
                  </a:lnTo>
                  <a:lnTo>
                    <a:pt x="523" y="118"/>
                  </a:lnTo>
                  <a:lnTo>
                    <a:pt x="537" y="115"/>
                  </a:lnTo>
                  <a:lnTo>
                    <a:pt x="562" y="126"/>
                  </a:lnTo>
                  <a:lnTo>
                    <a:pt x="593" y="131"/>
                  </a:lnTo>
                  <a:lnTo>
                    <a:pt x="610" y="184"/>
                  </a:lnTo>
                  <a:lnTo>
                    <a:pt x="579" y="192"/>
                  </a:lnTo>
                  <a:lnTo>
                    <a:pt x="573" y="217"/>
                  </a:lnTo>
                  <a:lnTo>
                    <a:pt x="528" y="244"/>
                  </a:lnTo>
                  <a:lnTo>
                    <a:pt x="456" y="263"/>
                  </a:lnTo>
                  <a:lnTo>
                    <a:pt x="449" y="287"/>
                  </a:lnTo>
                  <a:lnTo>
                    <a:pt x="419" y="277"/>
                  </a:lnTo>
                  <a:lnTo>
                    <a:pt x="452" y="310"/>
                  </a:lnTo>
                  <a:lnTo>
                    <a:pt x="491" y="314"/>
                  </a:lnTo>
                  <a:lnTo>
                    <a:pt x="413" y="352"/>
                  </a:lnTo>
                  <a:lnTo>
                    <a:pt x="367" y="312"/>
                  </a:lnTo>
                  <a:lnTo>
                    <a:pt x="405" y="282"/>
                  </a:lnTo>
                  <a:lnTo>
                    <a:pt x="367" y="275"/>
                  </a:lnTo>
                  <a:lnTo>
                    <a:pt x="341" y="275"/>
                  </a:lnTo>
                  <a:lnTo>
                    <a:pt x="346" y="249"/>
                  </a:lnTo>
                  <a:lnTo>
                    <a:pt x="339" y="252"/>
                  </a:lnTo>
                  <a:lnTo>
                    <a:pt x="282" y="266"/>
                  </a:lnTo>
                  <a:lnTo>
                    <a:pt x="260" y="312"/>
                  </a:lnTo>
                  <a:lnTo>
                    <a:pt x="224" y="309"/>
                  </a:lnTo>
                  <a:lnTo>
                    <a:pt x="233" y="277"/>
                  </a:lnTo>
                  <a:lnTo>
                    <a:pt x="235" y="263"/>
                  </a:lnTo>
                  <a:lnTo>
                    <a:pt x="257" y="257"/>
                  </a:lnTo>
                  <a:lnTo>
                    <a:pt x="268" y="246"/>
                  </a:lnTo>
                  <a:lnTo>
                    <a:pt x="270" y="237"/>
                  </a:lnTo>
                  <a:lnTo>
                    <a:pt x="257" y="233"/>
                  </a:lnTo>
                  <a:lnTo>
                    <a:pt x="241" y="200"/>
                  </a:lnTo>
                  <a:lnTo>
                    <a:pt x="216" y="181"/>
                  </a:lnTo>
                  <a:lnTo>
                    <a:pt x="186" y="181"/>
                  </a:lnTo>
                  <a:lnTo>
                    <a:pt x="148" y="189"/>
                  </a:lnTo>
                  <a:lnTo>
                    <a:pt x="93" y="192"/>
                  </a:lnTo>
                  <a:lnTo>
                    <a:pt x="65" y="198"/>
                  </a:lnTo>
                  <a:lnTo>
                    <a:pt x="23" y="198"/>
                  </a:lnTo>
                  <a:lnTo>
                    <a:pt x="0" y="177"/>
                  </a:lnTo>
                  <a:lnTo>
                    <a:pt x="14" y="146"/>
                  </a:lnTo>
                  <a:lnTo>
                    <a:pt x="39" y="113"/>
                  </a:lnTo>
                  <a:lnTo>
                    <a:pt x="66" y="79"/>
                  </a:lnTo>
                  <a:lnTo>
                    <a:pt x="54" y="39"/>
                  </a:lnTo>
                  <a:lnTo>
                    <a:pt x="55" y="32"/>
                  </a:lnTo>
                  <a:lnTo>
                    <a:pt x="63" y="23"/>
                  </a:lnTo>
                  <a:lnTo>
                    <a:pt x="83" y="28"/>
                  </a:lnTo>
                  <a:lnTo>
                    <a:pt x="106" y="23"/>
                  </a:lnTo>
                  <a:lnTo>
                    <a:pt x="133" y="33"/>
                  </a:lnTo>
                  <a:lnTo>
                    <a:pt x="161" y="45"/>
                  </a:lnTo>
                  <a:lnTo>
                    <a:pt x="182" y="39"/>
                  </a:lnTo>
                  <a:lnTo>
                    <a:pt x="202" y="49"/>
                  </a:lnTo>
                  <a:lnTo>
                    <a:pt x="224" y="54"/>
                  </a:lnTo>
                  <a:lnTo>
                    <a:pt x="237" y="62"/>
                  </a:lnTo>
                  <a:lnTo>
                    <a:pt x="252" y="57"/>
                  </a:lnTo>
                  <a:lnTo>
                    <a:pt x="253" y="40"/>
                  </a:lnTo>
                  <a:lnTo>
                    <a:pt x="261" y="32"/>
                  </a:lnTo>
                  <a:lnTo>
                    <a:pt x="286" y="32"/>
                  </a:lnTo>
                  <a:lnTo>
                    <a:pt x="295" y="28"/>
                  </a:lnTo>
                  <a:lnTo>
                    <a:pt x="303" y="17"/>
                  </a:lnTo>
                  <a:close/>
                </a:path>
              </a:pathLst>
            </a:custGeom>
            <a:grpFill/>
            <a:ln w="3175" cap="rnd">
              <a:solidFill>
                <a:schemeClr val="bg1"/>
              </a:solidFill>
              <a:round/>
              <a:headEnd/>
              <a:tailEnd/>
            </a:ln>
          </p:spPr>
          <p:txBody>
            <a:bodyPr/>
            <a:lstStyle/>
            <a:p>
              <a:endParaRPr lang="en-US" dirty="0"/>
            </a:p>
          </p:txBody>
        </p:sp>
        <p:sp>
          <p:nvSpPr>
            <p:cNvPr id="241" name="Freeform 236"/>
            <p:cNvSpPr>
              <a:spLocks noChangeAspect="1"/>
            </p:cNvSpPr>
            <p:nvPr/>
          </p:nvSpPr>
          <p:spPr bwMode="gray">
            <a:xfrm>
              <a:off x="5156761" y="2967033"/>
              <a:ext cx="82550" cy="109538"/>
            </a:xfrm>
            <a:custGeom>
              <a:avLst/>
              <a:gdLst>
                <a:gd name="T0" fmla="*/ 13341687 w 113"/>
                <a:gd name="T1" fmla="*/ 25292697 h 127"/>
                <a:gd name="T2" fmla="*/ 21346846 w 113"/>
                <a:gd name="T3" fmla="*/ 38682948 h 127"/>
                <a:gd name="T4" fmla="*/ 25082781 w 113"/>
                <a:gd name="T5" fmla="*/ 49841060 h 127"/>
                <a:gd name="T6" fmla="*/ 28284698 w 113"/>
                <a:gd name="T7" fmla="*/ 92243954 h 127"/>
                <a:gd name="T8" fmla="*/ 35222551 w 113"/>
                <a:gd name="T9" fmla="*/ 94475231 h 127"/>
                <a:gd name="T10" fmla="*/ 40025792 w 113"/>
                <a:gd name="T11" fmla="*/ 71414674 h 127"/>
                <a:gd name="T12" fmla="*/ 41093098 w 113"/>
                <a:gd name="T13" fmla="*/ 59512228 h 127"/>
                <a:gd name="T14" fmla="*/ 57103415 w 113"/>
                <a:gd name="T15" fmla="*/ 52816671 h 127"/>
                <a:gd name="T16" fmla="*/ 60305332 w 113"/>
                <a:gd name="T17" fmla="*/ 43146366 h 127"/>
                <a:gd name="T18" fmla="*/ 53367479 w 113"/>
                <a:gd name="T19" fmla="*/ 40170754 h 127"/>
                <a:gd name="T20" fmla="*/ 44829033 w 113"/>
                <a:gd name="T21" fmla="*/ 15621529 h 127"/>
                <a:gd name="T22" fmla="*/ 31486615 w 113"/>
                <a:gd name="T23" fmla="*/ 743472 h 127"/>
                <a:gd name="T24" fmla="*/ 14943011 w 113"/>
                <a:gd name="T25" fmla="*/ 0 h 127"/>
                <a:gd name="T26" fmla="*/ 0 w 113"/>
                <a:gd name="T27" fmla="*/ 2231277 h 127"/>
                <a:gd name="T28" fmla="*/ 13341687 w 113"/>
                <a:gd name="T29" fmla="*/ 25292697 h 1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27"/>
                <a:gd name="T47" fmla="*/ 113 w 113"/>
                <a:gd name="T48" fmla="*/ 127 h 1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27">
                  <a:moveTo>
                    <a:pt x="25" y="34"/>
                  </a:moveTo>
                  <a:lnTo>
                    <a:pt x="40" y="52"/>
                  </a:lnTo>
                  <a:lnTo>
                    <a:pt x="47" y="67"/>
                  </a:lnTo>
                  <a:lnTo>
                    <a:pt x="53" y="124"/>
                  </a:lnTo>
                  <a:lnTo>
                    <a:pt x="66" y="127"/>
                  </a:lnTo>
                  <a:lnTo>
                    <a:pt x="75" y="96"/>
                  </a:lnTo>
                  <a:lnTo>
                    <a:pt x="77" y="80"/>
                  </a:lnTo>
                  <a:lnTo>
                    <a:pt x="107" y="71"/>
                  </a:lnTo>
                  <a:lnTo>
                    <a:pt x="113" y="58"/>
                  </a:lnTo>
                  <a:lnTo>
                    <a:pt x="100" y="54"/>
                  </a:lnTo>
                  <a:lnTo>
                    <a:pt x="84" y="21"/>
                  </a:lnTo>
                  <a:lnTo>
                    <a:pt x="59" y="1"/>
                  </a:lnTo>
                  <a:lnTo>
                    <a:pt x="28" y="0"/>
                  </a:lnTo>
                  <a:lnTo>
                    <a:pt x="0" y="3"/>
                  </a:lnTo>
                  <a:lnTo>
                    <a:pt x="25" y="34"/>
                  </a:lnTo>
                  <a:close/>
                </a:path>
              </a:pathLst>
            </a:custGeom>
            <a:grpFill/>
            <a:ln w="3175" cap="rnd">
              <a:solidFill>
                <a:schemeClr val="bg1"/>
              </a:solidFill>
              <a:round/>
              <a:headEnd/>
              <a:tailEnd/>
            </a:ln>
          </p:spPr>
          <p:txBody>
            <a:bodyPr/>
            <a:lstStyle/>
            <a:p>
              <a:endParaRPr lang="en-US" dirty="0"/>
            </a:p>
          </p:txBody>
        </p:sp>
        <p:sp>
          <p:nvSpPr>
            <p:cNvPr id="242" name="Freeform 237"/>
            <p:cNvSpPr>
              <a:spLocks noChangeAspect="1"/>
            </p:cNvSpPr>
            <p:nvPr/>
          </p:nvSpPr>
          <p:spPr bwMode="gray">
            <a:xfrm>
              <a:off x="5466325" y="3111497"/>
              <a:ext cx="192088" cy="93662"/>
            </a:xfrm>
            <a:custGeom>
              <a:avLst/>
              <a:gdLst>
                <a:gd name="T0" fmla="*/ 0 w 256"/>
                <a:gd name="T1" fmla="*/ 4050514 h 114"/>
                <a:gd name="T2" fmla="*/ 34343805 w 256"/>
                <a:gd name="T3" fmla="*/ 0 h 114"/>
                <a:gd name="T4" fmla="*/ 66997845 w 256"/>
                <a:gd name="T5" fmla="*/ 15525875 h 114"/>
                <a:gd name="T6" fmla="*/ 81073470 w 256"/>
                <a:gd name="T7" fmla="*/ 33077006 h 114"/>
                <a:gd name="T8" fmla="*/ 98526375 w 256"/>
                <a:gd name="T9" fmla="*/ 33077006 h 114"/>
                <a:gd name="T10" fmla="*/ 109786725 w 256"/>
                <a:gd name="T11" fmla="*/ 24975978 h 114"/>
                <a:gd name="T12" fmla="*/ 118795305 w 256"/>
                <a:gd name="T13" fmla="*/ 22276184 h 114"/>
                <a:gd name="T14" fmla="*/ 127803135 w 256"/>
                <a:gd name="T15" fmla="*/ 40501853 h 114"/>
                <a:gd name="T16" fmla="*/ 143004269 w 256"/>
                <a:gd name="T17" fmla="*/ 44552367 h 114"/>
                <a:gd name="T18" fmla="*/ 139626239 w 256"/>
                <a:gd name="T19" fmla="*/ 51978035 h 114"/>
                <a:gd name="T20" fmla="*/ 144130530 w 256"/>
                <a:gd name="T21" fmla="*/ 65478653 h 114"/>
                <a:gd name="T22" fmla="*/ 143004269 w 256"/>
                <a:gd name="T23" fmla="*/ 76278654 h 114"/>
                <a:gd name="T24" fmla="*/ 127803135 w 256"/>
                <a:gd name="T25" fmla="*/ 59402882 h 114"/>
                <a:gd name="T26" fmla="*/ 118795305 w 256"/>
                <a:gd name="T27" fmla="*/ 55353190 h 114"/>
                <a:gd name="T28" fmla="*/ 110912985 w 256"/>
                <a:gd name="T29" fmla="*/ 55353190 h 114"/>
                <a:gd name="T30" fmla="*/ 106972200 w 256"/>
                <a:gd name="T31" fmla="*/ 72903500 h 114"/>
                <a:gd name="T32" fmla="*/ 95711850 w 256"/>
                <a:gd name="T33" fmla="*/ 67503910 h 114"/>
                <a:gd name="T34" fmla="*/ 77132685 w 256"/>
                <a:gd name="T35" fmla="*/ 76954014 h 114"/>
                <a:gd name="T36" fmla="*/ 55738245 w 256"/>
                <a:gd name="T37" fmla="*/ 74928757 h 114"/>
                <a:gd name="T38" fmla="*/ 54611985 w 256"/>
                <a:gd name="T39" fmla="*/ 44552367 h 114"/>
                <a:gd name="T40" fmla="*/ 19142670 w 256"/>
                <a:gd name="T41" fmla="*/ 18225670 h 114"/>
                <a:gd name="T42" fmla="*/ 0 w 256"/>
                <a:gd name="T43" fmla="*/ 4050514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6"/>
                <a:gd name="T67" fmla="*/ 0 h 114"/>
                <a:gd name="T68" fmla="*/ 256 w 256"/>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6" h="114">
                  <a:moveTo>
                    <a:pt x="0" y="6"/>
                  </a:moveTo>
                  <a:lnTo>
                    <a:pt x="61" y="0"/>
                  </a:lnTo>
                  <a:lnTo>
                    <a:pt x="119" y="23"/>
                  </a:lnTo>
                  <a:lnTo>
                    <a:pt x="144" y="49"/>
                  </a:lnTo>
                  <a:lnTo>
                    <a:pt x="175" y="49"/>
                  </a:lnTo>
                  <a:lnTo>
                    <a:pt x="195" y="37"/>
                  </a:lnTo>
                  <a:lnTo>
                    <a:pt x="211" y="33"/>
                  </a:lnTo>
                  <a:lnTo>
                    <a:pt x="227" y="60"/>
                  </a:lnTo>
                  <a:lnTo>
                    <a:pt x="254" y="66"/>
                  </a:lnTo>
                  <a:lnTo>
                    <a:pt x="248" y="77"/>
                  </a:lnTo>
                  <a:lnTo>
                    <a:pt x="256" y="97"/>
                  </a:lnTo>
                  <a:lnTo>
                    <a:pt x="254" y="113"/>
                  </a:lnTo>
                  <a:lnTo>
                    <a:pt x="227" y="88"/>
                  </a:lnTo>
                  <a:lnTo>
                    <a:pt x="211" y="82"/>
                  </a:lnTo>
                  <a:lnTo>
                    <a:pt x="197" y="82"/>
                  </a:lnTo>
                  <a:lnTo>
                    <a:pt x="190" y="108"/>
                  </a:lnTo>
                  <a:lnTo>
                    <a:pt x="170" y="100"/>
                  </a:lnTo>
                  <a:lnTo>
                    <a:pt x="137" y="114"/>
                  </a:lnTo>
                  <a:lnTo>
                    <a:pt x="99" y="111"/>
                  </a:lnTo>
                  <a:lnTo>
                    <a:pt x="97" y="66"/>
                  </a:lnTo>
                  <a:lnTo>
                    <a:pt x="34" y="27"/>
                  </a:lnTo>
                  <a:lnTo>
                    <a:pt x="0" y="6"/>
                  </a:lnTo>
                  <a:close/>
                </a:path>
              </a:pathLst>
            </a:custGeom>
            <a:grpFill/>
            <a:ln w="3175" cap="rnd">
              <a:solidFill>
                <a:schemeClr val="bg1"/>
              </a:solidFill>
              <a:round/>
              <a:headEnd/>
              <a:tailEnd/>
            </a:ln>
          </p:spPr>
          <p:txBody>
            <a:bodyPr/>
            <a:lstStyle/>
            <a:p>
              <a:endParaRPr lang="en-US" dirty="0"/>
            </a:p>
          </p:txBody>
        </p:sp>
        <p:sp>
          <p:nvSpPr>
            <p:cNvPr id="243" name="Freeform 238"/>
            <p:cNvSpPr>
              <a:spLocks noChangeAspect="1"/>
            </p:cNvSpPr>
            <p:nvPr/>
          </p:nvSpPr>
          <p:spPr bwMode="gray">
            <a:xfrm>
              <a:off x="5607611" y="3168645"/>
              <a:ext cx="160337" cy="139701"/>
            </a:xfrm>
            <a:custGeom>
              <a:avLst/>
              <a:gdLst>
                <a:gd name="T0" fmla="*/ 45331994 w 213"/>
                <a:gd name="T1" fmla="*/ 5216543 h 173"/>
                <a:gd name="T2" fmla="*/ 51564851 w 213"/>
                <a:gd name="T3" fmla="*/ 5216543 h 173"/>
                <a:gd name="T4" fmla="*/ 69698101 w 213"/>
                <a:gd name="T5" fmla="*/ 10433087 h 173"/>
                <a:gd name="T6" fmla="*/ 87830597 w 213"/>
                <a:gd name="T7" fmla="*/ 24779388 h 173"/>
                <a:gd name="T8" fmla="*/ 98030503 w 213"/>
                <a:gd name="T9" fmla="*/ 43037290 h 173"/>
                <a:gd name="T10" fmla="*/ 120696123 w 213"/>
                <a:gd name="T11" fmla="*/ 63903464 h 173"/>
                <a:gd name="T12" fmla="*/ 108229656 w 213"/>
                <a:gd name="T13" fmla="*/ 68468343 h 173"/>
                <a:gd name="T14" fmla="*/ 100297065 w 213"/>
                <a:gd name="T15" fmla="*/ 82162173 h 173"/>
                <a:gd name="T16" fmla="*/ 98596579 w 213"/>
                <a:gd name="T17" fmla="*/ 88682852 h 173"/>
                <a:gd name="T18" fmla="*/ 94063454 w 213"/>
                <a:gd name="T19" fmla="*/ 112809769 h 173"/>
                <a:gd name="T20" fmla="*/ 77630691 w 213"/>
                <a:gd name="T21" fmla="*/ 106289090 h 173"/>
                <a:gd name="T22" fmla="*/ 73664396 w 213"/>
                <a:gd name="T23" fmla="*/ 84770445 h 173"/>
                <a:gd name="T24" fmla="*/ 57798462 w 213"/>
                <a:gd name="T25" fmla="*/ 93247731 h 173"/>
                <a:gd name="T26" fmla="*/ 40232041 w 213"/>
                <a:gd name="T27" fmla="*/ 105636618 h 173"/>
                <a:gd name="T28" fmla="*/ 30598964 w 213"/>
                <a:gd name="T29" fmla="*/ 102376682 h 173"/>
                <a:gd name="T30" fmla="*/ 21532716 w 213"/>
                <a:gd name="T31" fmla="*/ 91943595 h 173"/>
                <a:gd name="T32" fmla="*/ 16432763 w 213"/>
                <a:gd name="T33" fmla="*/ 82162173 h 173"/>
                <a:gd name="T34" fmla="*/ 23232449 w 213"/>
                <a:gd name="T35" fmla="*/ 71729086 h 173"/>
                <a:gd name="T36" fmla="*/ 27765573 w 213"/>
                <a:gd name="T37" fmla="*/ 79553901 h 173"/>
                <a:gd name="T38" fmla="*/ 49298289 w 213"/>
                <a:gd name="T39" fmla="*/ 91291124 h 173"/>
                <a:gd name="T40" fmla="*/ 53831413 w 213"/>
                <a:gd name="T41" fmla="*/ 80858037 h 173"/>
                <a:gd name="T42" fmla="*/ 33999184 w 213"/>
                <a:gd name="T43" fmla="*/ 63251799 h 173"/>
                <a:gd name="T44" fmla="*/ 27199497 w 213"/>
                <a:gd name="T45" fmla="*/ 48906305 h 173"/>
                <a:gd name="T46" fmla="*/ 20965887 w 213"/>
                <a:gd name="T47" fmla="*/ 43037290 h 173"/>
                <a:gd name="T48" fmla="*/ 20965887 w 213"/>
                <a:gd name="T49" fmla="*/ 34560003 h 173"/>
                <a:gd name="T50" fmla="*/ 11899639 w 213"/>
                <a:gd name="T51" fmla="*/ 30647596 h 173"/>
                <a:gd name="T52" fmla="*/ 0 w 213"/>
                <a:gd name="T53" fmla="*/ 28039324 h 173"/>
                <a:gd name="T54" fmla="*/ 2833391 w 213"/>
                <a:gd name="T55" fmla="*/ 16953766 h 173"/>
                <a:gd name="T56" fmla="*/ 5099953 w 213"/>
                <a:gd name="T57" fmla="*/ 10433087 h 173"/>
                <a:gd name="T58" fmla="*/ 14733030 w 213"/>
                <a:gd name="T59" fmla="*/ 10433087 h 173"/>
                <a:gd name="T60" fmla="*/ 20965887 w 213"/>
                <a:gd name="T61" fmla="*/ 14345494 h 173"/>
                <a:gd name="T62" fmla="*/ 36265746 w 213"/>
                <a:gd name="T63" fmla="*/ 30647596 h 173"/>
                <a:gd name="T64" fmla="*/ 37398650 w 213"/>
                <a:gd name="T65" fmla="*/ 20214509 h 173"/>
                <a:gd name="T66" fmla="*/ 32865526 w 213"/>
                <a:gd name="T67" fmla="*/ 7824815 h 173"/>
                <a:gd name="T68" fmla="*/ 36265746 w 213"/>
                <a:gd name="T69" fmla="*/ 0 h 173"/>
                <a:gd name="T70" fmla="*/ 45331994 w 213"/>
                <a:gd name="T71" fmla="*/ 5216543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73"/>
                <a:gd name="T110" fmla="*/ 213 w 213"/>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73">
                  <a:moveTo>
                    <a:pt x="80" y="8"/>
                  </a:moveTo>
                  <a:lnTo>
                    <a:pt x="91" y="8"/>
                  </a:lnTo>
                  <a:lnTo>
                    <a:pt x="123" y="16"/>
                  </a:lnTo>
                  <a:lnTo>
                    <a:pt x="155" y="38"/>
                  </a:lnTo>
                  <a:lnTo>
                    <a:pt x="173" y="66"/>
                  </a:lnTo>
                  <a:lnTo>
                    <a:pt x="213" y="98"/>
                  </a:lnTo>
                  <a:lnTo>
                    <a:pt x="191" y="105"/>
                  </a:lnTo>
                  <a:lnTo>
                    <a:pt x="177" y="126"/>
                  </a:lnTo>
                  <a:lnTo>
                    <a:pt x="174" y="136"/>
                  </a:lnTo>
                  <a:lnTo>
                    <a:pt x="166" y="173"/>
                  </a:lnTo>
                  <a:lnTo>
                    <a:pt x="137" y="163"/>
                  </a:lnTo>
                  <a:lnTo>
                    <a:pt x="130" y="130"/>
                  </a:lnTo>
                  <a:lnTo>
                    <a:pt x="102" y="143"/>
                  </a:lnTo>
                  <a:lnTo>
                    <a:pt x="71" y="162"/>
                  </a:lnTo>
                  <a:lnTo>
                    <a:pt x="54" y="157"/>
                  </a:lnTo>
                  <a:lnTo>
                    <a:pt x="38" y="141"/>
                  </a:lnTo>
                  <a:lnTo>
                    <a:pt x="29" y="126"/>
                  </a:lnTo>
                  <a:lnTo>
                    <a:pt x="41" y="110"/>
                  </a:lnTo>
                  <a:lnTo>
                    <a:pt x="49" y="122"/>
                  </a:lnTo>
                  <a:lnTo>
                    <a:pt x="87" y="140"/>
                  </a:lnTo>
                  <a:lnTo>
                    <a:pt x="95" y="124"/>
                  </a:lnTo>
                  <a:lnTo>
                    <a:pt x="60" y="97"/>
                  </a:lnTo>
                  <a:lnTo>
                    <a:pt x="48" y="75"/>
                  </a:lnTo>
                  <a:lnTo>
                    <a:pt x="37" y="66"/>
                  </a:lnTo>
                  <a:lnTo>
                    <a:pt x="37" y="53"/>
                  </a:lnTo>
                  <a:lnTo>
                    <a:pt x="21" y="47"/>
                  </a:lnTo>
                  <a:lnTo>
                    <a:pt x="0" y="43"/>
                  </a:lnTo>
                  <a:lnTo>
                    <a:pt x="5" y="26"/>
                  </a:lnTo>
                  <a:lnTo>
                    <a:pt x="9" y="16"/>
                  </a:lnTo>
                  <a:lnTo>
                    <a:pt x="26" y="16"/>
                  </a:lnTo>
                  <a:lnTo>
                    <a:pt x="37" y="22"/>
                  </a:lnTo>
                  <a:lnTo>
                    <a:pt x="64" y="47"/>
                  </a:lnTo>
                  <a:lnTo>
                    <a:pt x="66" y="31"/>
                  </a:lnTo>
                  <a:lnTo>
                    <a:pt x="58" y="12"/>
                  </a:lnTo>
                  <a:lnTo>
                    <a:pt x="64" y="0"/>
                  </a:lnTo>
                  <a:lnTo>
                    <a:pt x="80" y="8"/>
                  </a:lnTo>
                  <a:close/>
                </a:path>
              </a:pathLst>
            </a:custGeom>
            <a:grpFill/>
            <a:ln w="3175" cap="rnd">
              <a:solidFill>
                <a:schemeClr val="bg1"/>
              </a:solidFill>
              <a:round/>
              <a:headEnd/>
              <a:tailEnd/>
            </a:ln>
          </p:spPr>
          <p:txBody>
            <a:bodyPr/>
            <a:lstStyle/>
            <a:p>
              <a:endParaRPr lang="en-US" dirty="0"/>
            </a:p>
          </p:txBody>
        </p:sp>
        <p:sp>
          <p:nvSpPr>
            <p:cNvPr id="244" name="Freeform 239"/>
            <p:cNvSpPr>
              <a:spLocks noChangeAspect="1"/>
            </p:cNvSpPr>
            <p:nvPr/>
          </p:nvSpPr>
          <p:spPr bwMode="gray">
            <a:xfrm>
              <a:off x="5572688" y="3195633"/>
              <a:ext cx="109538" cy="85725"/>
            </a:xfrm>
            <a:custGeom>
              <a:avLst/>
              <a:gdLst>
                <a:gd name="T0" fmla="*/ 0 w 141"/>
                <a:gd name="T1" fmla="*/ 10464920 h 106"/>
                <a:gd name="T2" fmla="*/ 10260059 w 141"/>
                <a:gd name="T3" fmla="*/ 21583291 h 106"/>
                <a:gd name="T4" fmla="*/ 22933839 w 141"/>
                <a:gd name="T5" fmla="*/ 38588381 h 106"/>
                <a:gd name="T6" fmla="*/ 42246709 w 141"/>
                <a:gd name="T7" fmla="*/ 60825931 h 106"/>
                <a:gd name="T8" fmla="*/ 55524113 w 141"/>
                <a:gd name="T9" fmla="*/ 47744781 h 106"/>
                <a:gd name="T10" fmla="*/ 56126960 w 141"/>
                <a:gd name="T11" fmla="*/ 58863152 h 106"/>
                <a:gd name="T12" fmla="*/ 65783395 w 141"/>
                <a:gd name="T13" fmla="*/ 60825931 h 106"/>
                <a:gd name="T14" fmla="*/ 79664424 w 141"/>
                <a:gd name="T15" fmla="*/ 69328072 h 106"/>
                <a:gd name="T16" fmla="*/ 85096266 w 141"/>
                <a:gd name="T17" fmla="*/ 58863152 h 106"/>
                <a:gd name="T18" fmla="*/ 63973299 w 141"/>
                <a:gd name="T19" fmla="*/ 41204611 h 106"/>
                <a:gd name="T20" fmla="*/ 59145082 w 141"/>
                <a:gd name="T21" fmla="*/ 27470010 h 106"/>
                <a:gd name="T22" fmla="*/ 50092271 w 141"/>
                <a:gd name="T23" fmla="*/ 20929031 h 106"/>
                <a:gd name="T24" fmla="*/ 50092271 w 141"/>
                <a:gd name="T25" fmla="*/ 12426890 h 106"/>
                <a:gd name="T26" fmla="*/ 40435836 w 141"/>
                <a:gd name="T27" fmla="*/ 8502141 h 106"/>
                <a:gd name="T28" fmla="*/ 26554808 w 141"/>
                <a:gd name="T29" fmla="*/ 5232460 h 106"/>
                <a:gd name="T30" fmla="*/ 14484653 w 141"/>
                <a:gd name="T31" fmla="*/ 0 h 106"/>
                <a:gd name="T32" fmla="*/ 4224593 w 141"/>
                <a:gd name="T33" fmla="*/ 1961970 h 106"/>
                <a:gd name="T34" fmla="*/ 0 w 141"/>
                <a:gd name="T35" fmla="*/ 10464920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1"/>
                <a:gd name="T55" fmla="*/ 0 h 106"/>
                <a:gd name="T56" fmla="*/ 141 w 141"/>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1" h="106">
                  <a:moveTo>
                    <a:pt x="0" y="16"/>
                  </a:moveTo>
                  <a:lnTo>
                    <a:pt x="17" y="33"/>
                  </a:lnTo>
                  <a:lnTo>
                    <a:pt x="38" y="59"/>
                  </a:lnTo>
                  <a:lnTo>
                    <a:pt x="70" y="93"/>
                  </a:lnTo>
                  <a:lnTo>
                    <a:pt x="92" y="73"/>
                  </a:lnTo>
                  <a:lnTo>
                    <a:pt x="93" y="90"/>
                  </a:lnTo>
                  <a:lnTo>
                    <a:pt x="109" y="93"/>
                  </a:lnTo>
                  <a:lnTo>
                    <a:pt x="132" y="106"/>
                  </a:lnTo>
                  <a:lnTo>
                    <a:pt x="141" y="90"/>
                  </a:lnTo>
                  <a:lnTo>
                    <a:pt x="106" y="63"/>
                  </a:lnTo>
                  <a:lnTo>
                    <a:pt x="98" y="42"/>
                  </a:lnTo>
                  <a:lnTo>
                    <a:pt x="83" y="32"/>
                  </a:lnTo>
                  <a:lnTo>
                    <a:pt x="83" y="19"/>
                  </a:lnTo>
                  <a:lnTo>
                    <a:pt x="67" y="13"/>
                  </a:lnTo>
                  <a:lnTo>
                    <a:pt x="44" y="8"/>
                  </a:lnTo>
                  <a:lnTo>
                    <a:pt x="24" y="0"/>
                  </a:lnTo>
                  <a:lnTo>
                    <a:pt x="7" y="3"/>
                  </a:lnTo>
                  <a:lnTo>
                    <a:pt x="0" y="16"/>
                  </a:lnTo>
                  <a:close/>
                </a:path>
              </a:pathLst>
            </a:custGeom>
            <a:grpFill/>
            <a:ln w="3175" cap="rnd">
              <a:solidFill>
                <a:schemeClr val="bg1"/>
              </a:solidFill>
              <a:round/>
              <a:headEnd/>
              <a:tailEnd/>
            </a:ln>
          </p:spPr>
          <p:txBody>
            <a:bodyPr/>
            <a:lstStyle/>
            <a:p>
              <a:endParaRPr lang="en-US" dirty="0"/>
            </a:p>
          </p:txBody>
        </p:sp>
        <p:sp>
          <p:nvSpPr>
            <p:cNvPr id="245" name="Freeform 240"/>
            <p:cNvSpPr>
              <a:spLocks noChangeAspect="1"/>
            </p:cNvSpPr>
            <p:nvPr/>
          </p:nvSpPr>
          <p:spPr bwMode="gray">
            <a:xfrm>
              <a:off x="5633012" y="2700336"/>
              <a:ext cx="1085848" cy="519110"/>
            </a:xfrm>
            <a:custGeom>
              <a:avLst/>
              <a:gdLst>
                <a:gd name="T0" fmla="*/ 770647637 w 1452"/>
                <a:gd name="T1" fmla="*/ 178434543 h 623"/>
                <a:gd name="T2" fmla="*/ 690115258 w 1452"/>
                <a:gd name="T3" fmla="*/ 169408827 h 623"/>
                <a:gd name="T4" fmla="*/ 659915616 w 1452"/>
                <a:gd name="T5" fmla="*/ 134694149 h 623"/>
                <a:gd name="T6" fmla="*/ 621886935 w 1452"/>
                <a:gd name="T7" fmla="*/ 140248564 h 623"/>
                <a:gd name="T8" fmla="*/ 584976261 w 1452"/>
                <a:gd name="T9" fmla="*/ 124973506 h 623"/>
                <a:gd name="T10" fmla="*/ 517306568 w 1452"/>
                <a:gd name="T11" fmla="*/ 72207396 h 623"/>
                <a:gd name="T12" fmla="*/ 432860043 w 1452"/>
                <a:gd name="T13" fmla="*/ 52766943 h 623"/>
                <a:gd name="T14" fmla="*/ 374698268 w 1452"/>
                <a:gd name="T15" fmla="*/ 31937470 h 623"/>
                <a:gd name="T16" fmla="*/ 315976367 w 1452"/>
                <a:gd name="T17" fmla="*/ 17357339 h 623"/>
                <a:gd name="T18" fmla="*/ 261170108 w 1452"/>
                <a:gd name="T19" fmla="*/ 36797792 h 623"/>
                <a:gd name="T20" fmla="*/ 199093439 w 1452"/>
                <a:gd name="T21" fmla="*/ 36797792 h 623"/>
                <a:gd name="T22" fmla="*/ 199093439 w 1452"/>
                <a:gd name="T23" fmla="*/ 86787527 h 623"/>
                <a:gd name="T24" fmla="*/ 223140679 w 1452"/>
                <a:gd name="T25" fmla="*/ 110393375 h 623"/>
                <a:gd name="T26" fmla="*/ 223140679 w 1452"/>
                <a:gd name="T27" fmla="*/ 143025772 h 623"/>
                <a:gd name="T28" fmla="*/ 199093439 w 1452"/>
                <a:gd name="T29" fmla="*/ 146497073 h 623"/>
                <a:gd name="T30" fmla="*/ 162742143 w 1452"/>
                <a:gd name="T31" fmla="*/ 128444807 h 623"/>
                <a:gd name="T32" fmla="*/ 138694155 w 1452"/>
                <a:gd name="T33" fmla="*/ 134694149 h 623"/>
                <a:gd name="T34" fmla="*/ 110731274 w 1452"/>
                <a:gd name="T35" fmla="*/ 122196298 h 623"/>
                <a:gd name="T36" fmla="*/ 42502951 w 1452"/>
                <a:gd name="T37" fmla="*/ 120113184 h 623"/>
                <a:gd name="T38" fmla="*/ 27403504 w 1452"/>
                <a:gd name="T39" fmla="*/ 137471356 h 623"/>
                <a:gd name="T40" fmla="*/ 25165995 w 1452"/>
                <a:gd name="T41" fmla="*/ 161771298 h 623"/>
                <a:gd name="T42" fmla="*/ 2796139 w 1452"/>
                <a:gd name="T43" fmla="*/ 149968374 h 623"/>
                <a:gd name="T44" fmla="*/ 0 w 1452"/>
                <a:gd name="T45" fmla="*/ 198569089 h 623"/>
                <a:gd name="T46" fmla="*/ 10066547 w 1452"/>
                <a:gd name="T47" fmla="*/ 231201486 h 623"/>
                <a:gd name="T48" fmla="*/ 35232542 w 1452"/>
                <a:gd name="T49" fmla="*/ 229812466 h 623"/>
                <a:gd name="T50" fmla="*/ 60958662 w 1452"/>
                <a:gd name="T51" fmla="*/ 277719087 h 623"/>
                <a:gd name="T52" fmla="*/ 147082570 w 1452"/>
                <a:gd name="T53" fmla="*/ 258973561 h 623"/>
                <a:gd name="T54" fmla="*/ 139253532 w 1452"/>
                <a:gd name="T55" fmla="*/ 311045578 h 623"/>
                <a:gd name="T56" fmla="*/ 96191204 w 1452"/>
                <a:gd name="T57" fmla="*/ 337428633 h 623"/>
                <a:gd name="T58" fmla="*/ 144286432 w 1452"/>
                <a:gd name="T59" fmla="*/ 386030181 h 623"/>
                <a:gd name="T60" fmla="*/ 178960344 w 1452"/>
                <a:gd name="T61" fmla="*/ 393666877 h 623"/>
                <a:gd name="T62" fmla="*/ 205245094 w 1452"/>
                <a:gd name="T63" fmla="*/ 399915386 h 623"/>
                <a:gd name="T64" fmla="*/ 204685716 w 1452"/>
                <a:gd name="T65" fmla="*/ 301325768 h 623"/>
                <a:gd name="T66" fmla="*/ 238240874 w 1452"/>
                <a:gd name="T67" fmla="*/ 272164672 h 623"/>
                <a:gd name="T68" fmla="*/ 250544183 w 1452"/>
                <a:gd name="T69" fmla="*/ 258973561 h 623"/>
                <a:gd name="T70" fmla="*/ 266762385 w 1452"/>
                <a:gd name="T71" fmla="*/ 267999278 h 623"/>
                <a:gd name="T72" fmla="*/ 275710178 w 1452"/>
                <a:gd name="T73" fmla="*/ 276330900 h 623"/>
                <a:gd name="T74" fmla="*/ 296962027 w 1452"/>
                <a:gd name="T75" fmla="*/ 316599993 h 623"/>
                <a:gd name="T76" fmla="*/ 314298983 w 1452"/>
                <a:gd name="T77" fmla="*/ 342288954 h 623"/>
                <a:gd name="T78" fmla="*/ 362394211 w 1452"/>
                <a:gd name="T79" fmla="*/ 342288954 h 623"/>
                <a:gd name="T80" fmla="*/ 380849922 w 1452"/>
                <a:gd name="T81" fmla="*/ 409636029 h 623"/>
                <a:gd name="T82" fmla="*/ 399864263 w 1452"/>
                <a:gd name="T83" fmla="*/ 432547783 h 623"/>
                <a:gd name="T84" fmla="*/ 447400113 w 1452"/>
                <a:gd name="T85" fmla="*/ 421438952 h 623"/>
                <a:gd name="T86" fmla="*/ 503325127 w 1452"/>
                <a:gd name="T87" fmla="*/ 422827973 h 623"/>
                <a:gd name="T88" fmla="*/ 499969612 w 1452"/>
                <a:gd name="T89" fmla="*/ 394361804 h 623"/>
                <a:gd name="T90" fmla="*/ 509477530 w 1452"/>
                <a:gd name="T91" fmla="*/ 379086746 h 623"/>
                <a:gd name="T92" fmla="*/ 544150694 w 1452"/>
                <a:gd name="T93" fmla="*/ 384641161 h 623"/>
                <a:gd name="T94" fmla="*/ 592246670 w 1452"/>
                <a:gd name="T95" fmla="*/ 371449217 h 623"/>
                <a:gd name="T96" fmla="*/ 674456433 w 1452"/>
                <a:gd name="T97" fmla="*/ 390889670 h 623"/>
                <a:gd name="T98" fmla="*/ 674456433 w 1452"/>
                <a:gd name="T99" fmla="*/ 329791937 h 623"/>
                <a:gd name="T100" fmla="*/ 735414347 w 1452"/>
                <a:gd name="T101" fmla="*/ 258973561 h 6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2"/>
                <a:gd name="T154" fmla="*/ 0 h 623"/>
                <a:gd name="T155" fmla="*/ 1452 w 1452"/>
                <a:gd name="T156" fmla="*/ 623 h 62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2" h="623">
                  <a:moveTo>
                    <a:pt x="1416" y="321"/>
                  </a:moveTo>
                  <a:lnTo>
                    <a:pt x="1452" y="307"/>
                  </a:lnTo>
                  <a:lnTo>
                    <a:pt x="1378" y="257"/>
                  </a:lnTo>
                  <a:lnTo>
                    <a:pt x="1332" y="278"/>
                  </a:lnTo>
                  <a:lnTo>
                    <a:pt x="1265" y="258"/>
                  </a:lnTo>
                  <a:lnTo>
                    <a:pt x="1234" y="244"/>
                  </a:lnTo>
                  <a:lnTo>
                    <a:pt x="1206" y="244"/>
                  </a:lnTo>
                  <a:lnTo>
                    <a:pt x="1189" y="213"/>
                  </a:lnTo>
                  <a:lnTo>
                    <a:pt x="1180" y="194"/>
                  </a:lnTo>
                  <a:lnTo>
                    <a:pt x="1154" y="194"/>
                  </a:lnTo>
                  <a:lnTo>
                    <a:pt x="1132" y="194"/>
                  </a:lnTo>
                  <a:lnTo>
                    <a:pt x="1112" y="202"/>
                  </a:lnTo>
                  <a:lnTo>
                    <a:pt x="1077" y="168"/>
                  </a:lnTo>
                  <a:lnTo>
                    <a:pt x="1062" y="173"/>
                  </a:lnTo>
                  <a:lnTo>
                    <a:pt x="1046" y="180"/>
                  </a:lnTo>
                  <a:lnTo>
                    <a:pt x="1026" y="187"/>
                  </a:lnTo>
                  <a:lnTo>
                    <a:pt x="995" y="162"/>
                  </a:lnTo>
                  <a:lnTo>
                    <a:pt x="925" y="104"/>
                  </a:lnTo>
                  <a:lnTo>
                    <a:pt x="868" y="70"/>
                  </a:lnTo>
                  <a:lnTo>
                    <a:pt x="834" y="38"/>
                  </a:lnTo>
                  <a:lnTo>
                    <a:pt x="774" y="76"/>
                  </a:lnTo>
                  <a:lnTo>
                    <a:pt x="764" y="49"/>
                  </a:lnTo>
                  <a:lnTo>
                    <a:pt x="680" y="46"/>
                  </a:lnTo>
                  <a:lnTo>
                    <a:pt x="670" y="46"/>
                  </a:lnTo>
                  <a:lnTo>
                    <a:pt x="632" y="0"/>
                  </a:lnTo>
                  <a:lnTo>
                    <a:pt x="592" y="6"/>
                  </a:lnTo>
                  <a:lnTo>
                    <a:pt x="565" y="25"/>
                  </a:lnTo>
                  <a:lnTo>
                    <a:pt x="512" y="36"/>
                  </a:lnTo>
                  <a:lnTo>
                    <a:pt x="495" y="26"/>
                  </a:lnTo>
                  <a:lnTo>
                    <a:pt x="467" y="53"/>
                  </a:lnTo>
                  <a:lnTo>
                    <a:pt x="448" y="49"/>
                  </a:lnTo>
                  <a:lnTo>
                    <a:pt x="372" y="55"/>
                  </a:lnTo>
                  <a:lnTo>
                    <a:pt x="356" y="53"/>
                  </a:lnTo>
                  <a:lnTo>
                    <a:pt x="346" y="59"/>
                  </a:lnTo>
                  <a:lnTo>
                    <a:pt x="377" y="93"/>
                  </a:lnTo>
                  <a:lnTo>
                    <a:pt x="356" y="125"/>
                  </a:lnTo>
                  <a:lnTo>
                    <a:pt x="358" y="147"/>
                  </a:lnTo>
                  <a:lnTo>
                    <a:pt x="358" y="159"/>
                  </a:lnTo>
                  <a:lnTo>
                    <a:pt x="399" y="159"/>
                  </a:lnTo>
                  <a:lnTo>
                    <a:pt x="411" y="180"/>
                  </a:lnTo>
                  <a:lnTo>
                    <a:pt x="411" y="202"/>
                  </a:lnTo>
                  <a:lnTo>
                    <a:pt x="399" y="206"/>
                  </a:lnTo>
                  <a:lnTo>
                    <a:pt x="383" y="194"/>
                  </a:lnTo>
                  <a:lnTo>
                    <a:pt x="366" y="202"/>
                  </a:lnTo>
                  <a:lnTo>
                    <a:pt x="356" y="211"/>
                  </a:lnTo>
                  <a:lnTo>
                    <a:pt x="326" y="194"/>
                  </a:lnTo>
                  <a:lnTo>
                    <a:pt x="318" y="176"/>
                  </a:lnTo>
                  <a:lnTo>
                    <a:pt x="291" y="185"/>
                  </a:lnTo>
                  <a:lnTo>
                    <a:pt x="291" y="190"/>
                  </a:lnTo>
                  <a:lnTo>
                    <a:pt x="273" y="176"/>
                  </a:lnTo>
                  <a:lnTo>
                    <a:pt x="248" y="194"/>
                  </a:lnTo>
                  <a:lnTo>
                    <a:pt x="216" y="202"/>
                  </a:lnTo>
                  <a:lnTo>
                    <a:pt x="207" y="194"/>
                  </a:lnTo>
                  <a:lnTo>
                    <a:pt x="198" y="176"/>
                  </a:lnTo>
                  <a:lnTo>
                    <a:pt x="158" y="173"/>
                  </a:lnTo>
                  <a:lnTo>
                    <a:pt x="92" y="169"/>
                  </a:lnTo>
                  <a:lnTo>
                    <a:pt x="76" y="173"/>
                  </a:lnTo>
                  <a:lnTo>
                    <a:pt x="70" y="185"/>
                  </a:lnTo>
                  <a:lnTo>
                    <a:pt x="59" y="180"/>
                  </a:lnTo>
                  <a:lnTo>
                    <a:pt x="49" y="198"/>
                  </a:lnTo>
                  <a:lnTo>
                    <a:pt x="38" y="213"/>
                  </a:lnTo>
                  <a:lnTo>
                    <a:pt x="38" y="220"/>
                  </a:lnTo>
                  <a:lnTo>
                    <a:pt x="45" y="233"/>
                  </a:lnTo>
                  <a:lnTo>
                    <a:pt x="34" y="238"/>
                  </a:lnTo>
                  <a:lnTo>
                    <a:pt x="22" y="213"/>
                  </a:lnTo>
                  <a:lnTo>
                    <a:pt x="5" y="216"/>
                  </a:lnTo>
                  <a:lnTo>
                    <a:pt x="0" y="249"/>
                  </a:lnTo>
                  <a:lnTo>
                    <a:pt x="0" y="269"/>
                  </a:lnTo>
                  <a:lnTo>
                    <a:pt x="0" y="286"/>
                  </a:lnTo>
                  <a:lnTo>
                    <a:pt x="8" y="301"/>
                  </a:lnTo>
                  <a:lnTo>
                    <a:pt x="18" y="313"/>
                  </a:lnTo>
                  <a:lnTo>
                    <a:pt x="18" y="333"/>
                  </a:lnTo>
                  <a:lnTo>
                    <a:pt x="34" y="331"/>
                  </a:lnTo>
                  <a:lnTo>
                    <a:pt x="54" y="316"/>
                  </a:lnTo>
                  <a:lnTo>
                    <a:pt x="63" y="331"/>
                  </a:lnTo>
                  <a:lnTo>
                    <a:pt x="79" y="349"/>
                  </a:lnTo>
                  <a:lnTo>
                    <a:pt x="93" y="366"/>
                  </a:lnTo>
                  <a:lnTo>
                    <a:pt x="109" y="400"/>
                  </a:lnTo>
                  <a:lnTo>
                    <a:pt x="138" y="392"/>
                  </a:lnTo>
                  <a:lnTo>
                    <a:pt x="187" y="383"/>
                  </a:lnTo>
                  <a:lnTo>
                    <a:pt x="263" y="373"/>
                  </a:lnTo>
                  <a:lnTo>
                    <a:pt x="281" y="397"/>
                  </a:lnTo>
                  <a:lnTo>
                    <a:pt x="284" y="439"/>
                  </a:lnTo>
                  <a:lnTo>
                    <a:pt x="249" y="448"/>
                  </a:lnTo>
                  <a:lnTo>
                    <a:pt x="216" y="456"/>
                  </a:lnTo>
                  <a:lnTo>
                    <a:pt x="221" y="486"/>
                  </a:lnTo>
                  <a:lnTo>
                    <a:pt x="172" y="486"/>
                  </a:lnTo>
                  <a:lnTo>
                    <a:pt x="216" y="547"/>
                  </a:lnTo>
                  <a:lnTo>
                    <a:pt x="237" y="552"/>
                  </a:lnTo>
                  <a:lnTo>
                    <a:pt x="258" y="556"/>
                  </a:lnTo>
                  <a:lnTo>
                    <a:pt x="268" y="581"/>
                  </a:lnTo>
                  <a:lnTo>
                    <a:pt x="280" y="571"/>
                  </a:lnTo>
                  <a:lnTo>
                    <a:pt x="320" y="567"/>
                  </a:lnTo>
                  <a:lnTo>
                    <a:pt x="341" y="576"/>
                  </a:lnTo>
                  <a:lnTo>
                    <a:pt x="356" y="589"/>
                  </a:lnTo>
                  <a:lnTo>
                    <a:pt x="367" y="576"/>
                  </a:lnTo>
                  <a:lnTo>
                    <a:pt x="392" y="579"/>
                  </a:lnTo>
                  <a:lnTo>
                    <a:pt x="348" y="442"/>
                  </a:lnTo>
                  <a:lnTo>
                    <a:pt x="366" y="434"/>
                  </a:lnTo>
                  <a:lnTo>
                    <a:pt x="424" y="405"/>
                  </a:lnTo>
                  <a:lnTo>
                    <a:pt x="434" y="403"/>
                  </a:lnTo>
                  <a:lnTo>
                    <a:pt x="426" y="392"/>
                  </a:lnTo>
                  <a:lnTo>
                    <a:pt x="439" y="398"/>
                  </a:lnTo>
                  <a:lnTo>
                    <a:pt x="439" y="383"/>
                  </a:lnTo>
                  <a:lnTo>
                    <a:pt x="448" y="373"/>
                  </a:lnTo>
                  <a:lnTo>
                    <a:pt x="451" y="377"/>
                  </a:lnTo>
                  <a:lnTo>
                    <a:pt x="465" y="377"/>
                  </a:lnTo>
                  <a:lnTo>
                    <a:pt x="477" y="386"/>
                  </a:lnTo>
                  <a:lnTo>
                    <a:pt x="494" y="368"/>
                  </a:lnTo>
                  <a:lnTo>
                    <a:pt x="504" y="373"/>
                  </a:lnTo>
                  <a:lnTo>
                    <a:pt x="493" y="398"/>
                  </a:lnTo>
                  <a:lnTo>
                    <a:pt x="501" y="431"/>
                  </a:lnTo>
                  <a:lnTo>
                    <a:pt x="531" y="449"/>
                  </a:lnTo>
                  <a:lnTo>
                    <a:pt x="531" y="456"/>
                  </a:lnTo>
                  <a:lnTo>
                    <a:pt x="521" y="471"/>
                  </a:lnTo>
                  <a:lnTo>
                    <a:pt x="526" y="478"/>
                  </a:lnTo>
                  <a:lnTo>
                    <a:pt x="562" y="493"/>
                  </a:lnTo>
                  <a:lnTo>
                    <a:pt x="575" y="513"/>
                  </a:lnTo>
                  <a:lnTo>
                    <a:pt x="610" y="502"/>
                  </a:lnTo>
                  <a:lnTo>
                    <a:pt x="648" y="493"/>
                  </a:lnTo>
                  <a:lnTo>
                    <a:pt x="680" y="554"/>
                  </a:lnTo>
                  <a:lnTo>
                    <a:pt x="691" y="584"/>
                  </a:lnTo>
                  <a:lnTo>
                    <a:pt x="681" y="590"/>
                  </a:lnTo>
                  <a:lnTo>
                    <a:pt x="675" y="601"/>
                  </a:lnTo>
                  <a:lnTo>
                    <a:pt x="706" y="611"/>
                  </a:lnTo>
                  <a:lnTo>
                    <a:pt x="715" y="623"/>
                  </a:lnTo>
                  <a:lnTo>
                    <a:pt x="757" y="611"/>
                  </a:lnTo>
                  <a:lnTo>
                    <a:pt x="772" y="623"/>
                  </a:lnTo>
                  <a:lnTo>
                    <a:pt x="800" y="607"/>
                  </a:lnTo>
                  <a:lnTo>
                    <a:pt x="819" y="604"/>
                  </a:lnTo>
                  <a:lnTo>
                    <a:pt x="846" y="609"/>
                  </a:lnTo>
                  <a:lnTo>
                    <a:pt x="900" y="609"/>
                  </a:lnTo>
                  <a:lnTo>
                    <a:pt x="885" y="597"/>
                  </a:lnTo>
                  <a:lnTo>
                    <a:pt x="885" y="579"/>
                  </a:lnTo>
                  <a:lnTo>
                    <a:pt x="894" y="568"/>
                  </a:lnTo>
                  <a:lnTo>
                    <a:pt x="894" y="558"/>
                  </a:lnTo>
                  <a:lnTo>
                    <a:pt x="877" y="549"/>
                  </a:lnTo>
                  <a:lnTo>
                    <a:pt x="911" y="546"/>
                  </a:lnTo>
                  <a:lnTo>
                    <a:pt x="942" y="549"/>
                  </a:lnTo>
                  <a:lnTo>
                    <a:pt x="949" y="558"/>
                  </a:lnTo>
                  <a:lnTo>
                    <a:pt x="973" y="554"/>
                  </a:lnTo>
                  <a:lnTo>
                    <a:pt x="955" y="527"/>
                  </a:lnTo>
                  <a:lnTo>
                    <a:pt x="975" y="524"/>
                  </a:lnTo>
                  <a:lnTo>
                    <a:pt x="1059" y="535"/>
                  </a:lnTo>
                  <a:lnTo>
                    <a:pt x="1129" y="541"/>
                  </a:lnTo>
                  <a:lnTo>
                    <a:pt x="1180" y="563"/>
                  </a:lnTo>
                  <a:lnTo>
                    <a:pt x="1206" y="563"/>
                  </a:lnTo>
                  <a:lnTo>
                    <a:pt x="1214" y="589"/>
                  </a:lnTo>
                  <a:lnTo>
                    <a:pt x="1234" y="535"/>
                  </a:lnTo>
                  <a:lnTo>
                    <a:pt x="1206" y="475"/>
                  </a:lnTo>
                  <a:lnTo>
                    <a:pt x="1291" y="454"/>
                  </a:lnTo>
                  <a:lnTo>
                    <a:pt x="1301" y="422"/>
                  </a:lnTo>
                  <a:lnTo>
                    <a:pt x="1315" y="373"/>
                  </a:lnTo>
                  <a:lnTo>
                    <a:pt x="1403" y="377"/>
                  </a:lnTo>
                  <a:lnTo>
                    <a:pt x="1416" y="321"/>
                  </a:lnTo>
                  <a:close/>
                </a:path>
              </a:pathLst>
            </a:custGeom>
            <a:grpFill/>
            <a:ln w="3175" cap="rnd">
              <a:solidFill>
                <a:schemeClr val="bg1"/>
              </a:solidFill>
              <a:round/>
              <a:headEnd/>
              <a:tailEnd/>
            </a:ln>
          </p:spPr>
          <p:txBody>
            <a:bodyPr/>
            <a:lstStyle/>
            <a:p>
              <a:endParaRPr lang="en-US" dirty="0"/>
            </a:p>
          </p:txBody>
        </p:sp>
        <p:sp>
          <p:nvSpPr>
            <p:cNvPr id="246" name="Freeform 241"/>
            <p:cNvSpPr>
              <a:spLocks noChangeAspect="1"/>
            </p:cNvSpPr>
            <p:nvPr/>
          </p:nvSpPr>
          <p:spPr bwMode="gray">
            <a:xfrm>
              <a:off x="5894948" y="3036882"/>
              <a:ext cx="474662" cy="319087"/>
            </a:xfrm>
            <a:custGeom>
              <a:avLst/>
              <a:gdLst>
                <a:gd name="T0" fmla="*/ 33631375 w 634"/>
                <a:gd name="T1" fmla="*/ 118220080 h 386"/>
                <a:gd name="T2" fmla="*/ 39796740 w 634"/>
                <a:gd name="T3" fmla="*/ 98402794 h 386"/>
                <a:gd name="T4" fmla="*/ 48204397 w 634"/>
                <a:gd name="T5" fmla="*/ 90202423 h 386"/>
                <a:gd name="T6" fmla="*/ 63338927 w 634"/>
                <a:gd name="T7" fmla="*/ 94302608 h 386"/>
                <a:gd name="T8" fmla="*/ 81275012 w 634"/>
                <a:gd name="T9" fmla="*/ 99769246 h 386"/>
                <a:gd name="T10" fmla="*/ 85759594 w 634"/>
                <a:gd name="T11" fmla="*/ 105919524 h 386"/>
                <a:gd name="T12" fmla="*/ 96969553 w 634"/>
                <a:gd name="T13" fmla="*/ 118220080 h 386"/>
                <a:gd name="T14" fmla="*/ 105377210 w 634"/>
                <a:gd name="T15" fmla="*/ 148287003 h 386"/>
                <a:gd name="T16" fmla="*/ 118830209 w 634"/>
                <a:gd name="T17" fmla="*/ 144870458 h 386"/>
                <a:gd name="T18" fmla="*/ 137887814 w 634"/>
                <a:gd name="T19" fmla="*/ 148287003 h 386"/>
                <a:gd name="T20" fmla="*/ 165913835 w 634"/>
                <a:gd name="T21" fmla="*/ 183821391 h 386"/>
                <a:gd name="T22" fmla="*/ 196181398 w 634"/>
                <a:gd name="T23" fmla="*/ 205688771 h 386"/>
                <a:gd name="T24" fmla="*/ 224207419 w 634"/>
                <a:gd name="T25" fmla="*/ 226188871 h 386"/>
                <a:gd name="T26" fmla="*/ 235418127 w 634"/>
                <a:gd name="T27" fmla="*/ 263773351 h 386"/>
                <a:gd name="T28" fmla="*/ 253914972 w 634"/>
                <a:gd name="T29" fmla="*/ 234389241 h 386"/>
                <a:gd name="T30" fmla="*/ 256157263 w 634"/>
                <a:gd name="T31" fmla="*/ 207055224 h 386"/>
                <a:gd name="T32" fmla="*/ 244946555 w 634"/>
                <a:gd name="T33" fmla="*/ 167420650 h 386"/>
                <a:gd name="T34" fmla="*/ 268488742 w 634"/>
                <a:gd name="T35" fmla="*/ 159220280 h 386"/>
                <a:gd name="T36" fmla="*/ 299317066 w 634"/>
                <a:gd name="T37" fmla="*/ 166737837 h 386"/>
                <a:gd name="T38" fmla="*/ 346961451 w 634"/>
                <a:gd name="T39" fmla="*/ 163320465 h 386"/>
                <a:gd name="T40" fmla="*/ 346961451 w 634"/>
                <a:gd name="T41" fmla="*/ 139403820 h 386"/>
                <a:gd name="T42" fmla="*/ 289788638 w 634"/>
                <a:gd name="T43" fmla="*/ 139403820 h 386"/>
                <a:gd name="T44" fmla="*/ 260641097 w 634"/>
                <a:gd name="T45" fmla="*/ 136670087 h 386"/>
                <a:gd name="T46" fmla="*/ 234857367 w 634"/>
                <a:gd name="T47" fmla="*/ 148287003 h 386"/>
                <a:gd name="T48" fmla="*/ 217481294 w 634"/>
                <a:gd name="T49" fmla="*/ 144870458 h 386"/>
                <a:gd name="T50" fmla="*/ 204029043 w 634"/>
                <a:gd name="T51" fmla="*/ 147603364 h 386"/>
                <a:gd name="T52" fmla="*/ 186652970 w 634"/>
                <a:gd name="T53" fmla="*/ 136670087 h 386"/>
                <a:gd name="T54" fmla="*/ 186092210 w 634"/>
                <a:gd name="T55" fmla="*/ 127786904 h 386"/>
                <a:gd name="T56" fmla="*/ 183289908 w 634"/>
                <a:gd name="T57" fmla="*/ 97719154 h 386"/>
                <a:gd name="T58" fmla="*/ 127798626 w 634"/>
                <a:gd name="T59" fmla="*/ 73118869 h 386"/>
                <a:gd name="T60" fmla="*/ 99772605 w 634"/>
                <a:gd name="T61" fmla="*/ 51251489 h 386"/>
                <a:gd name="T62" fmla="*/ 63898939 w 634"/>
                <a:gd name="T63" fmla="*/ 62184766 h 386"/>
                <a:gd name="T64" fmla="*/ 42039031 w 634"/>
                <a:gd name="T65" fmla="*/ 27334017 h 386"/>
                <a:gd name="T66" fmla="*/ 42599791 w 634"/>
                <a:gd name="T67" fmla="*/ 0 h 386"/>
                <a:gd name="T68" fmla="*/ 24662958 w 634"/>
                <a:gd name="T69" fmla="*/ 120269346 h 3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4"/>
                <a:gd name="T106" fmla="*/ 0 h 386"/>
                <a:gd name="T107" fmla="*/ 634 w 634"/>
                <a:gd name="T108" fmla="*/ 386 h 3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4" h="386">
                  <a:moveTo>
                    <a:pt x="44" y="176"/>
                  </a:moveTo>
                  <a:lnTo>
                    <a:pt x="60" y="173"/>
                  </a:lnTo>
                  <a:lnTo>
                    <a:pt x="66" y="157"/>
                  </a:lnTo>
                  <a:lnTo>
                    <a:pt x="71" y="144"/>
                  </a:lnTo>
                  <a:lnTo>
                    <a:pt x="91" y="151"/>
                  </a:lnTo>
                  <a:lnTo>
                    <a:pt x="86" y="132"/>
                  </a:lnTo>
                  <a:lnTo>
                    <a:pt x="103" y="124"/>
                  </a:lnTo>
                  <a:lnTo>
                    <a:pt x="113" y="138"/>
                  </a:lnTo>
                  <a:lnTo>
                    <a:pt x="129" y="138"/>
                  </a:lnTo>
                  <a:lnTo>
                    <a:pt x="145" y="146"/>
                  </a:lnTo>
                  <a:lnTo>
                    <a:pt x="153" y="151"/>
                  </a:lnTo>
                  <a:lnTo>
                    <a:pt x="153" y="155"/>
                  </a:lnTo>
                  <a:lnTo>
                    <a:pt x="155" y="167"/>
                  </a:lnTo>
                  <a:lnTo>
                    <a:pt x="173" y="173"/>
                  </a:lnTo>
                  <a:lnTo>
                    <a:pt x="173" y="190"/>
                  </a:lnTo>
                  <a:lnTo>
                    <a:pt x="188" y="217"/>
                  </a:lnTo>
                  <a:lnTo>
                    <a:pt x="205" y="220"/>
                  </a:lnTo>
                  <a:lnTo>
                    <a:pt x="212" y="212"/>
                  </a:lnTo>
                  <a:lnTo>
                    <a:pt x="230" y="203"/>
                  </a:lnTo>
                  <a:lnTo>
                    <a:pt x="246" y="217"/>
                  </a:lnTo>
                  <a:lnTo>
                    <a:pt x="266" y="239"/>
                  </a:lnTo>
                  <a:lnTo>
                    <a:pt x="296" y="269"/>
                  </a:lnTo>
                  <a:lnTo>
                    <a:pt x="349" y="282"/>
                  </a:lnTo>
                  <a:lnTo>
                    <a:pt x="350" y="301"/>
                  </a:lnTo>
                  <a:lnTo>
                    <a:pt x="384" y="313"/>
                  </a:lnTo>
                  <a:lnTo>
                    <a:pt x="400" y="331"/>
                  </a:lnTo>
                  <a:lnTo>
                    <a:pt x="389" y="385"/>
                  </a:lnTo>
                  <a:lnTo>
                    <a:pt x="420" y="386"/>
                  </a:lnTo>
                  <a:lnTo>
                    <a:pt x="441" y="359"/>
                  </a:lnTo>
                  <a:lnTo>
                    <a:pt x="453" y="343"/>
                  </a:lnTo>
                  <a:lnTo>
                    <a:pt x="462" y="329"/>
                  </a:lnTo>
                  <a:lnTo>
                    <a:pt x="457" y="303"/>
                  </a:lnTo>
                  <a:lnTo>
                    <a:pt x="432" y="293"/>
                  </a:lnTo>
                  <a:lnTo>
                    <a:pt x="437" y="245"/>
                  </a:lnTo>
                  <a:lnTo>
                    <a:pt x="460" y="227"/>
                  </a:lnTo>
                  <a:lnTo>
                    <a:pt x="479" y="233"/>
                  </a:lnTo>
                  <a:lnTo>
                    <a:pt x="526" y="225"/>
                  </a:lnTo>
                  <a:lnTo>
                    <a:pt x="534" y="244"/>
                  </a:lnTo>
                  <a:lnTo>
                    <a:pt x="561" y="243"/>
                  </a:lnTo>
                  <a:lnTo>
                    <a:pt x="619" y="239"/>
                  </a:lnTo>
                  <a:lnTo>
                    <a:pt x="634" y="217"/>
                  </a:lnTo>
                  <a:lnTo>
                    <a:pt x="619" y="204"/>
                  </a:lnTo>
                  <a:lnTo>
                    <a:pt x="581" y="204"/>
                  </a:lnTo>
                  <a:lnTo>
                    <a:pt x="517" y="204"/>
                  </a:lnTo>
                  <a:lnTo>
                    <a:pt x="491" y="204"/>
                  </a:lnTo>
                  <a:lnTo>
                    <a:pt x="465" y="200"/>
                  </a:lnTo>
                  <a:lnTo>
                    <a:pt x="424" y="220"/>
                  </a:lnTo>
                  <a:lnTo>
                    <a:pt x="419" y="217"/>
                  </a:lnTo>
                  <a:lnTo>
                    <a:pt x="409" y="208"/>
                  </a:lnTo>
                  <a:lnTo>
                    <a:pt x="388" y="212"/>
                  </a:lnTo>
                  <a:lnTo>
                    <a:pt x="367" y="220"/>
                  </a:lnTo>
                  <a:lnTo>
                    <a:pt x="364" y="216"/>
                  </a:lnTo>
                  <a:lnTo>
                    <a:pt x="359" y="208"/>
                  </a:lnTo>
                  <a:lnTo>
                    <a:pt x="333" y="200"/>
                  </a:lnTo>
                  <a:lnTo>
                    <a:pt x="327" y="198"/>
                  </a:lnTo>
                  <a:lnTo>
                    <a:pt x="332" y="187"/>
                  </a:lnTo>
                  <a:lnTo>
                    <a:pt x="344" y="181"/>
                  </a:lnTo>
                  <a:lnTo>
                    <a:pt x="327" y="143"/>
                  </a:lnTo>
                  <a:lnTo>
                    <a:pt x="300" y="90"/>
                  </a:lnTo>
                  <a:lnTo>
                    <a:pt x="228" y="107"/>
                  </a:lnTo>
                  <a:lnTo>
                    <a:pt x="212" y="90"/>
                  </a:lnTo>
                  <a:lnTo>
                    <a:pt x="178" y="75"/>
                  </a:lnTo>
                  <a:lnTo>
                    <a:pt x="146" y="97"/>
                  </a:lnTo>
                  <a:lnTo>
                    <a:pt x="114" y="91"/>
                  </a:lnTo>
                  <a:lnTo>
                    <a:pt x="80" y="68"/>
                  </a:lnTo>
                  <a:lnTo>
                    <a:pt x="75" y="40"/>
                  </a:lnTo>
                  <a:lnTo>
                    <a:pt x="78" y="20"/>
                  </a:lnTo>
                  <a:lnTo>
                    <a:pt x="76" y="0"/>
                  </a:lnTo>
                  <a:lnTo>
                    <a:pt x="0" y="40"/>
                  </a:lnTo>
                  <a:lnTo>
                    <a:pt x="44" y="176"/>
                  </a:lnTo>
                  <a:close/>
                </a:path>
              </a:pathLst>
            </a:custGeom>
            <a:grpFill/>
            <a:ln w="3175" cap="rnd">
              <a:solidFill>
                <a:schemeClr val="bg1"/>
              </a:solidFill>
              <a:round/>
              <a:headEnd/>
              <a:tailEnd/>
            </a:ln>
          </p:spPr>
          <p:txBody>
            <a:bodyPr/>
            <a:lstStyle/>
            <a:p>
              <a:endParaRPr lang="en-US" dirty="0"/>
            </a:p>
          </p:txBody>
        </p:sp>
        <p:sp>
          <p:nvSpPr>
            <p:cNvPr id="247" name="Freeform 242"/>
            <p:cNvSpPr>
              <a:spLocks noChangeAspect="1"/>
            </p:cNvSpPr>
            <p:nvPr/>
          </p:nvSpPr>
          <p:spPr bwMode="gray">
            <a:xfrm>
              <a:off x="5834627" y="3141657"/>
              <a:ext cx="360361" cy="279398"/>
            </a:xfrm>
            <a:custGeom>
              <a:avLst/>
              <a:gdLst>
                <a:gd name="T0" fmla="*/ 0 w 485"/>
                <a:gd name="T1" fmla="*/ 33482536 h 338"/>
                <a:gd name="T2" fmla="*/ 1656179 w 485"/>
                <a:gd name="T3" fmla="*/ 63547794 h 338"/>
                <a:gd name="T4" fmla="*/ 17113851 w 485"/>
                <a:gd name="T5" fmla="*/ 45098301 h 338"/>
                <a:gd name="T6" fmla="*/ 36436685 w 485"/>
                <a:gd name="T7" fmla="*/ 69014280 h 338"/>
                <a:gd name="T8" fmla="*/ 27603729 w 485"/>
                <a:gd name="T9" fmla="*/ 82680908 h 338"/>
                <a:gd name="T10" fmla="*/ 3312358 w 485"/>
                <a:gd name="T11" fmla="*/ 69697901 h 338"/>
                <a:gd name="T12" fmla="*/ 1104119 w 485"/>
                <a:gd name="T13" fmla="*/ 90197429 h 338"/>
                <a:gd name="T14" fmla="*/ 3312358 w 485"/>
                <a:gd name="T15" fmla="*/ 102496815 h 338"/>
                <a:gd name="T16" fmla="*/ 17113851 w 485"/>
                <a:gd name="T17" fmla="*/ 104546851 h 338"/>
                <a:gd name="T18" fmla="*/ 10489135 w 485"/>
                <a:gd name="T19" fmla="*/ 117529858 h 338"/>
                <a:gd name="T20" fmla="*/ 22635192 w 485"/>
                <a:gd name="T21" fmla="*/ 127096415 h 338"/>
                <a:gd name="T22" fmla="*/ 22635192 w 485"/>
                <a:gd name="T23" fmla="*/ 168094645 h 338"/>
                <a:gd name="T24" fmla="*/ 59071876 w 485"/>
                <a:gd name="T25" fmla="*/ 156478879 h 338"/>
                <a:gd name="T26" fmla="*/ 78946027 w 485"/>
                <a:gd name="T27" fmla="*/ 144178666 h 338"/>
                <a:gd name="T28" fmla="*/ 126423906 w 485"/>
                <a:gd name="T29" fmla="*/ 171511095 h 338"/>
                <a:gd name="T30" fmla="*/ 155683814 w 485"/>
                <a:gd name="T31" fmla="*/ 187227759 h 338"/>
                <a:gd name="T32" fmla="*/ 162308531 w 485"/>
                <a:gd name="T33" fmla="*/ 196110695 h 338"/>
                <a:gd name="T34" fmla="*/ 165068829 w 485"/>
                <a:gd name="T35" fmla="*/ 215926602 h 338"/>
                <a:gd name="T36" fmla="*/ 192672559 w 485"/>
                <a:gd name="T37" fmla="*/ 230959645 h 338"/>
                <a:gd name="T38" fmla="*/ 233525721 w 485"/>
                <a:gd name="T39" fmla="*/ 175611166 h 338"/>
                <a:gd name="T40" fmla="*/ 260577391 w 485"/>
                <a:gd name="T41" fmla="*/ 175611166 h 338"/>
                <a:gd name="T42" fmla="*/ 264993868 w 485"/>
                <a:gd name="T43" fmla="*/ 152378808 h 338"/>
                <a:gd name="T44" fmla="*/ 267754167 w 485"/>
                <a:gd name="T45" fmla="*/ 143495872 h 338"/>
                <a:gd name="T46" fmla="*/ 258921212 w 485"/>
                <a:gd name="T47" fmla="*/ 128462830 h 338"/>
                <a:gd name="T48" fmla="*/ 239046318 w 485"/>
                <a:gd name="T49" fmla="*/ 119579893 h 338"/>
                <a:gd name="T50" fmla="*/ 237942199 w 485"/>
                <a:gd name="T51" fmla="*/ 107963301 h 338"/>
                <a:gd name="T52" fmla="*/ 209234350 w 485"/>
                <a:gd name="T53" fmla="*/ 99080365 h 338"/>
                <a:gd name="T54" fmla="*/ 192672559 w 485"/>
                <a:gd name="T55" fmla="*/ 78580837 h 338"/>
                <a:gd name="T56" fmla="*/ 186599902 w 485"/>
                <a:gd name="T57" fmla="*/ 65597830 h 338"/>
                <a:gd name="T58" fmla="*/ 172798409 w 485"/>
                <a:gd name="T59" fmla="*/ 52614822 h 338"/>
                <a:gd name="T60" fmla="*/ 163964710 w 485"/>
                <a:gd name="T61" fmla="*/ 59448550 h 338"/>
                <a:gd name="T62" fmla="*/ 158996172 w 485"/>
                <a:gd name="T63" fmla="*/ 65597830 h 338"/>
                <a:gd name="T64" fmla="*/ 149611157 w 485"/>
                <a:gd name="T65" fmla="*/ 63547794 h 338"/>
                <a:gd name="T66" fmla="*/ 141330261 w 485"/>
                <a:gd name="T67" fmla="*/ 45098301 h 338"/>
                <a:gd name="T68" fmla="*/ 140778202 w 485"/>
                <a:gd name="T69" fmla="*/ 33482536 h 338"/>
                <a:gd name="T70" fmla="*/ 131392443 w 485"/>
                <a:gd name="T71" fmla="*/ 29382464 h 338"/>
                <a:gd name="T72" fmla="*/ 129184204 w 485"/>
                <a:gd name="T73" fmla="*/ 18449493 h 338"/>
                <a:gd name="T74" fmla="*/ 117038890 w 485"/>
                <a:gd name="T75" fmla="*/ 9566557 h 338"/>
                <a:gd name="T76" fmla="*/ 108205935 w 485"/>
                <a:gd name="T77" fmla="*/ 9566557 h 338"/>
                <a:gd name="T78" fmla="*/ 102685338 w 485"/>
                <a:gd name="T79" fmla="*/ 0 h 338"/>
                <a:gd name="T80" fmla="*/ 93299579 w 485"/>
                <a:gd name="T81" fmla="*/ 5466486 h 338"/>
                <a:gd name="T82" fmla="*/ 96612681 w 485"/>
                <a:gd name="T83" fmla="*/ 18449493 h 338"/>
                <a:gd name="T84" fmla="*/ 92195460 w 485"/>
                <a:gd name="T85" fmla="*/ 16399457 h 338"/>
                <a:gd name="T86" fmla="*/ 85018683 w 485"/>
                <a:gd name="T87" fmla="*/ 13666628 h 338"/>
                <a:gd name="T88" fmla="*/ 78946027 w 485"/>
                <a:gd name="T89" fmla="*/ 33482536 h 338"/>
                <a:gd name="T90" fmla="*/ 69008951 w 485"/>
                <a:gd name="T91" fmla="*/ 35532571 h 338"/>
                <a:gd name="T92" fmla="*/ 59071876 w 485"/>
                <a:gd name="T93" fmla="*/ 32798915 h 338"/>
                <a:gd name="T94" fmla="*/ 50238178 w 485"/>
                <a:gd name="T95" fmla="*/ 42365472 h 338"/>
                <a:gd name="T96" fmla="*/ 41957282 w 485"/>
                <a:gd name="T97" fmla="*/ 33482536 h 338"/>
                <a:gd name="T98" fmla="*/ 29259908 w 485"/>
                <a:gd name="T99" fmla="*/ 24599599 h 338"/>
                <a:gd name="T100" fmla="*/ 0 w 485"/>
                <a:gd name="T101" fmla="*/ 33482536 h 3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85"/>
                <a:gd name="T154" fmla="*/ 0 h 338"/>
                <a:gd name="T155" fmla="*/ 485 w 485"/>
                <a:gd name="T156" fmla="*/ 338 h 3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85" h="338">
                  <a:moveTo>
                    <a:pt x="0" y="49"/>
                  </a:moveTo>
                  <a:lnTo>
                    <a:pt x="3" y="93"/>
                  </a:lnTo>
                  <a:lnTo>
                    <a:pt x="31" y="66"/>
                  </a:lnTo>
                  <a:lnTo>
                    <a:pt x="66" y="101"/>
                  </a:lnTo>
                  <a:lnTo>
                    <a:pt x="50" y="121"/>
                  </a:lnTo>
                  <a:lnTo>
                    <a:pt x="6" y="102"/>
                  </a:lnTo>
                  <a:lnTo>
                    <a:pt x="2" y="132"/>
                  </a:lnTo>
                  <a:lnTo>
                    <a:pt x="6" y="150"/>
                  </a:lnTo>
                  <a:lnTo>
                    <a:pt x="31" y="153"/>
                  </a:lnTo>
                  <a:lnTo>
                    <a:pt x="19" y="172"/>
                  </a:lnTo>
                  <a:lnTo>
                    <a:pt x="41" y="186"/>
                  </a:lnTo>
                  <a:lnTo>
                    <a:pt x="41" y="246"/>
                  </a:lnTo>
                  <a:lnTo>
                    <a:pt x="107" y="229"/>
                  </a:lnTo>
                  <a:lnTo>
                    <a:pt x="143" y="211"/>
                  </a:lnTo>
                  <a:lnTo>
                    <a:pt x="229" y="251"/>
                  </a:lnTo>
                  <a:lnTo>
                    <a:pt x="282" y="274"/>
                  </a:lnTo>
                  <a:lnTo>
                    <a:pt x="294" y="287"/>
                  </a:lnTo>
                  <a:lnTo>
                    <a:pt x="299" y="316"/>
                  </a:lnTo>
                  <a:lnTo>
                    <a:pt x="349" y="338"/>
                  </a:lnTo>
                  <a:lnTo>
                    <a:pt x="423" y="257"/>
                  </a:lnTo>
                  <a:lnTo>
                    <a:pt x="472" y="257"/>
                  </a:lnTo>
                  <a:lnTo>
                    <a:pt x="480" y="223"/>
                  </a:lnTo>
                  <a:lnTo>
                    <a:pt x="485" y="210"/>
                  </a:lnTo>
                  <a:lnTo>
                    <a:pt x="469" y="188"/>
                  </a:lnTo>
                  <a:lnTo>
                    <a:pt x="433" y="175"/>
                  </a:lnTo>
                  <a:lnTo>
                    <a:pt x="431" y="158"/>
                  </a:lnTo>
                  <a:lnTo>
                    <a:pt x="379" y="145"/>
                  </a:lnTo>
                  <a:lnTo>
                    <a:pt x="349" y="115"/>
                  </a:lnTo>
                  <a:lnTo>
                    <a:pt x="338" y="96"/>
                  </a:lnTo>
                  <a:lnTo>
                    <a:pt x="313" y="77"/>
                  </a:lnTo>
                  <a:lnTo>
                    <a:pt x="297" y="87"/>
                  </a:lnTo>
                  <a:lnTo>
                    <a:pt x="288" y="96"/>
                  </a:lnTo>
                  <a:lnTo>
                    <a:pt x="271" y="93"/>
                  </a:lnTo>
                  <a:lnTo>
                    <a:pt x="256" y="66"/>
                  </a:lnTo>
                  <a:lnTo>
                    <a:pt x="255" y="49"/>
                  </a:lnTo>
                  <a:lnTo>
                    <a:pt x="238" y="43"/>
                  </a:lnTo>
                  <a:lnTo>
                    <a:pt x="234" y="27"/>
                  </a:lnTo>
                  <a:lnTo>
                    <a:pt x="212" y="14"/>
                  </a:lnTo>
                  <a:lnTo>
                    <a:pt x="196" y="14"/>
                  </a:lnTo>
                  <a:lnTo>
                    <a:pt x="186" y="0"/>
                  </a:lnTo>
                  <a:lnTo>
                    <a:pt x="169" y="8"/>
                  </a:lnTo>
                  <a:lnTo>
                    <a:pt x="175" y="27"/>
                  </a:lnTo>
                  <a:lnTo>
                    <a:pt x="167" y="24"/>
                  </a:lnTo>
                  <a:lnTo>
                    <a:pt x="154" y="20"/>
                  </a:lnTo>
                  <a:lnTo>
                    <a:pt x="143" y="49"/>
                  </a:lnTo>
                  <a:lnTo>
                    <a:pt x="125" y="52"/>
                  </a:lnTo>
                  <a:lnTo>
                    <a:pt x="107" y="48"/>
                  </a:lnTo>
                  <a:lnTo>
                    <a:pt x="91" y="62"/>
                  </a:lnTo>
                  <a:lnTo>
                    <a:pt x="76" y="49"/>
                  </a:lnTo>
                  <a:lnTo>
                    <a:pt x="53" y="36"/>
                  </a:lnTo>
                  <a:lnTo>
                    <a:pt x="0" y="49"/>
                  </a:lnTo>
                  <a:close/>
                </a:path>
              </a:pathLst>
            </a:custGeom>
            <a:grpFill/>
            <a:ln w="3175" cap="rnd">
              <a:solidFill>
                <a:schemeClr val="bg1"/>
              </a:solidFill>
              <a:round/>
              <a:headEnd/>
              <a:tailEnd/>
            </a:ln>
          </p:spPr>
          <p:txBody>
            <a:bodyPr/>
            <a:lstStyle/>
            <a:p>
              <a:endParaRPr lang="en-US" dirty="0"/>
            </a:p>
          </p:txBody>
        </p:sp>
        <p:sp>
          <p:nvSpPr>
            <p:cNvPr id="248" name="Freeform 243"/>
            <p:cNvSpPr>
              <a:spLocks noChangeAspect="1"/>
            </p:cNvSpPr>
            <p:nvPr/>
          </p:nvSpPr>
          <p:spPr bwMode="gray">
            <a:xfrm>
              <a:off x="6237849" y="3138489"/>
              <a:ext cx="303211" cy="139701"/>
            </a:xfrm>
            <a:custGeom>
              <a:avLst/>
              <a:gdLst>
                <a:gd name="T0" fmla="*/ 57732313 w 405"/>
                <a:gd name="T1" fmla="*/ 80481820 h 172"/>
                <a:gd name="T2" fmla="*/ 41477904 w 405"/>
                <a:gd name="T3" fmla="*/ 80481820 h 172"/>
                <a:gd name="T4" fmla="*/ 8407582 w 405"/>
                <a:gd name="T5" fmla="*/ 85099230 h 172"/>
                <a:gd name="T6" fmla="*/ 0 w 405"/>
                <a:gd name="T7" fmla="*/ 97633244 h 172"/>
                <a:gd name="T8" fmla="*/ 8407582 w 405"/>
                <a:gd name="T9" fmla="*/ 102910980 h 172"/>
                <a:gd name="T10" fmla="*/ 15133648 w 405"/>
                <a:gd name="T11" fmla="*/ 106868876 h 172"/>
                <a:gd name="T12" fmla="*/ 61095346 w 405"/>
                <a:gd name="T13" fmla="*/ 106209362 h 172"/>
                <a:gd name="T14" fmla="*/ 91362642 w 405"/>
                <a:gd name="T15" fmla="*/ 106209362 h 172"/>
                <a:gd name="T16" fmla="*/ 104815522 w 405"/>
                <a:gd name="T17" fmla="*/ 113465640 h 172"/>
                <a:gd name="T18" fmla="*/ 109860071 w 405"/>
                <a:gd name="T19" fmla="*/ 98952272 h 172"/>
                <a:gd name="T20" fmla="*/ 122751448 w 405"/>
                <a:gd name="T21" fmla="*/ 97633244 h 172"/>
                <a:gd name="T22" fmla="*/ 141248128 w 405"/>
                <a:gd name="T23" fmla="*/ 92355508 h 172"/>
                <a:gd name="T24" fmla="*/ 156942531 w 405"/>
                <a:gd name="T25" fmla="*/ 89057126 h 172"/>
                <a:gd name="T26" fmla="*/ 186089065 w 405"/>
                <a:gd name="T27" fmla="*/ 69926348 h 172"/>
                <a:gd name="T28" fmla="*/ 216917116 w 405"/>
                <a:gd name="T29" fmla="*/ 52115410 h 172"/>
                <a:gd name="T30" fmla="*/ 227006215 w 405"/>
                <a:gd name="T31" fmla="*/ 42879778 h 172"/>
                <a:gd name="T32" fmla="*/ 223082427 w 405"/>
                <a:gd name="T33" fmla="*/ 25727542 h 172"/>
                <a:gd name="T34" fmla="*/ 208509534 w 405"/>
                <a:gd name="T35" fmla="*/ 25727542 h 172"/>
                <a:gd name="T36" fmla="*/ 193935893 w 405"/>
                <a:gd name="T37" fmla="*/ 17811750 h 172"/>
                <a:gd name="T38" fmla="*/ 179363000 w 405"/>
                <a:gd name="T39" fmla="*/ 11214986 h 172"/>
                <a:gd name="T40" fmla="*/ 140688122 w 405"/>
                <a:gd name="T41" fmla="*/ 7256278 h 172"/>
                <a:gd name="T42" fmla="*/ 93604913 w 405"/>
                <a:gd name="T43" fmla="*/ 0 h 172"/>
                <a:gd name="T44" fmla="*/ 84076570 w 405"/>
                <a:gd name="T45" fmla="*/ 1979354 h 172"/>
                <a:gd name="T46" fmla="*/ 86318093 w 405"/>
                <a:gd name="T47" fmla="*/ 11214986 h 172"/>
                <a:gd name="T48" fmla="*/ 92484152 w 405"/>
                <a:gd name="T49" fmla="*/ 19790292 h 172"/>
                <a:gd name="T50" fmla="*/ 79032021 w 405"/>
                <a:gd name="T51" fmla="*/ 22429160 h 172"/>
                <a:gd name="T52" fmla="*/ 75108233 w 405"/>
                <a:gd name="T53" fmla="*/ 16491910 h 172"/>
                <a:gd name="T54" fmla="*/ 59974585 w 405"/>
                <a:gd name="T55" fmla="*/ 14513368 h 172"/>
                <a:gd name="T56" fmla="*/ 38674878 w 405"/>
                <a:gd name="T57" fmla="*/ 16491910 h 172"/>
                <a:gd name="T58" fmla="*/ 48203970 w 405"/>
                <a:gd name="T59" fmla="*/ 22429160 h 172"/>
                <a:gd name="T60" fmla="*/ 50445493 w 405"/>
                <a:gd name="T61" fmla="*/ 29025924 h 172"/>
                <a:gd name="T62" fmla="*/ 43159421 w 405"/>
                <a:gd name="T63" fmla="*/ 36283014 h 172"/>
                <a:gd name="T64" fmla="*/ 43159421 w 405"/>
                <a:gd name="T65" fmla="*/ 48156702 h 172"/>
                <a:gd name="T66" fmla="*/ 51567003 w 405"/>
                <a:gd name="T67" fmla="*/ 56073306 h 172"/>
                <a:gd name="T68" fmla="*/ 79032021 w 405"/>
                <a:gd name="T69" fmla="*/ 56073306 h 172"/>
                <a:gd name="T70" fmla="*/ 88560364 w 405"/>
                <a:gd name="T71" fmla="*/ 54753466 h 172"/>
                <a:gd name="T72" fmla="*/ 97528701 w 405"/>
                <a:gd name="T73" fmla="*/ 65308938 h 172"/>
                <a:gd name="T74" fmla="*/ 87439603 w 405"/>
                <a:gd name="T75" fmla="*/ 79161980 h 172"/>
                <a:gd name="T76" fmla="*/ 77910511 w 405"/>
                <a:gd name="T77" fmla="*/ 79161980 h 172"/>
                <a:gd name="T78" fmla="*/ 67821412 w 405"/>
                <a:gd name="T79" fmla="*/ 77842952 h 172"/>
                <a:gd name="T80" fmla="*/ 63337618 w 405"/>
                <a:gd name="T81" fmla="*/ 79161980 h 172"/>
                <a:gd name="T82" fmla="*/ 57732313 w 405"/>
                <a:gd name="T83" fmla="*/ 80481820 h 1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5"/>
                <a:gd name="T127" fmla="*/ 0 h 172"/>
                <a:gd name="T128" fmla="*/ 405 w 405"/>
                <a:gd name="T129" fmla="*/ 172 h 1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5" h="172">
                  <a:moveTo>
                    <a:pt x="103" y="122"/>
                  </a:moveTo>
                  <a:lnTo>
                    <a:pt x="74" y="122"/>
                  </a:lnTo>
                  <a:lnTo>
                    <a:pt x="15" y="129"/>
                  </a:lnTo>
                  <a:lnTo>
                    <a:pt x="0" y="148"/>
                  </a:lnTo>
                  <a:lnTo>
                    <a:pt x="15" y="156"/>
                  </a:lnTo>
                  <a:lnTo>
                    <a:pt x="27" y="162"/>
                  </a:lnTo>
                  <a:lnTo>
                    <a:pt x="109" y="161"/>
                  </a:lnTo>
                  <a:lnTo>
                    <a:pt x="163" y="161"/>
                  </a:lnTo>
                  <a:lnTo>
                    <a:pt x="187" y="172"/>
                  </a:lnTo>
                  <a:lnTo>
                    <a:pt x="196" y="150"/>
                  </a:lnTo>
                  <a:lnTo>
                    <a:pt x="219" y="148"/>
                  </a:lnTo>
                  <a:lnTo>
                    <a:pt x="252" y="140"/>
                  </a:lnTo>
                  <a:lnTo>
                    <a:pt x="280" y="135"/>
                  </a:lnTo>
                  <a:lnTo>
                    <a:pt x="332" y="106"/>
                  </a:lnTo>
                  <a:lnTo>
                    <a:pt x="387" y="79"/>
                  </a:lnTo>
                  <a:lnTo>
                    <a:pt x="405" y="65"/>
                  </a:lnTo>
                  <a:lnTo>
                    <a:pt x="398" y="39"/>
                  </a:lnTo>
                  <a:lnTo>
                    <a:pt x="372" y="39"/>
                  </a:lnTo>
                  <a:lnTo>
                    <a:pt x="346" y="27"/>
                  </a:lnTo>
                  <a:lnTo>
                    <a:pt x="320" y="17"/>
                  </a:lnTo>
                  <a:lnTo>
                    <a:pt x="251" y="11"/>
                  </a:lnTo>
                  <a:lnTo>
                    <a:pt x="167" y="0"/>
                  </a:lnTo>
                  <a:lnTo>
                    <a:pt x="150" y="3"/>
                  </a:lnTo>
                  <a:lnTo>
                    <a:pt x="154" y="17"/>
                  </a:lnTo>
                  <a:lnTo>
                    <a:pt x="165" y="30"/>
                  </a:lnTo>
                  <a:lnTo>
                    <a:pt x="141" y="34"/>
                  </a:lnTo>
                  <a:lnTo>
                    <a:pt x="134" y="25"/>
                  </a:lnTo>
                  <a:lnTo>
                    <a:pt x="107" y="22"/>
                  </a:lnTo>
                  <a:lnTo>
                    <a:pt x="69" y="25"/>
                  </a:lnTo>
                  <a:lnTo>
                    <a:pt x="86" y="34"/>
                  </a:lnTo>
                  <a:lnTo>
                    <a:pt x="90" y="44"/>
                  </a:lnTo>
                  <a:lnTo>
                    <a:pt x="77" y="55"/>
                  </a:lnTo>
                  <a:lnTo>
                    <a:pt x="77" y="73"/>
                  </a:lnTo>
                  <a:lnTo>
                    <a:pt x="92" y="85"/>
                  </a:lnTo>
                  <a:lnTo>
                    <a:pt x="141" y="85"/>
                  </a:lnTo>
                  <a:lnTo>
                    <a:pt x="158" y="83"/>
                  </a:lnTo>
                  <a:lnTo>
                    <a:pt x="174" y="99"/>
                  </a:lnTo>
                  <a:lnTo>
                    <a:pt x="156" y="120"/>
                  </a:lnTo>
                  <a:lnTo>
                    <a:pt x="139" y="120"/>
                  </a:lnTo>
                  <a:lnTo>
                    <a:pt x="121" y="118"/>
                  </a:lnTo>
                  <a:lnTo>
                    <a:pt x="113" y="120"/>
                  </a:lnTo>
                  <a:lnTo>
                    <a:pt x="103" y="122"/>
                  </a:lnTo>
                  <a:close/>
                </a:path>
              </a:pathLst>
            </a:custGeom>
            <a:grpFill/>
            <a:ln w="3175" cap="rnd">
              <a:solidFill>
                <a:schemeClr val="bg1"/>
              </a:solidFill>
              <a:round/>
              <a:headEnd/>
              <a:tailEnd/>
            </a:ln>
          </p:spPr>
          <p:txBody>
            <a:bodyPr/>
            <a:lstStyle/>
            <a:p>
              <a:endParaRPr lang="en-US" dirty="0"/>
            </a:p>
          </p:txBody>
        </p:sp>
        <p:sp>
          <p:nvSpPr>
            <p:cNvPr id="249" name="Freeform 244"/>
            <p:cNvSpPr>
              <a:spLocks noChangeAspect="1"/>
            </p:cNvSpPr>
            <p:nvPr/>
          </p:nvSpPr>
          <p:spPr bwMode="gray">
            <a:xfrm>
              <a:off x="6198171" y="3211512"/>
              <a:ext cx="190499" cy="144461"/>
            </a:xfrm>
            <a:custGeom>
              <a:avLst/>
              <a:gdLst>
                <a:gd name="T0" fmla="*/ 0 w 256"/>
                <a:gd name="T1" fmla="*/ 99458841 h 178"/>
                <a:gd name="T2" fmla="*/ 1107281 w 256"/>
                <a:gd name="T3" fmla="*/ 104728457 h 178"/>
                <a:gd name="T4" fmla="*/ 11075045 w 256"/>
                <a:gd name="T5" fmla="*/ 106045659 h 178"/>
                <a:gd name="T6" fmla="*/ 37100619 w 256"/>
                <a:gd name="T7" fmla="*/ 106704665 h 178"/>
                <a:gd name="T8" fmla="*/ 67003166 w 256"/>
                <a:gd name="T9" fmla="*/ 69818972 h 178"/>
                <a:gd name="T10" fmla="*/ 74201982 w 256"/>
                <a:gd name="T11" fmla="*/ 94190036 h 178"/>
                <a:gd name="T12" fmla="*/ 82508080 w 256"/>
                <a:gd name="T13" fmla="*/ 117243087 h 178"/>
                <a:gd name="T14" fmla="*/ 100781941 w 256"/>
                <a:gd name="T15" fmla="*/ 108021866 h 178"/>
                <a:gd name="T16" fmla="*/ 121270365 w 256"/>
                <a:gd name="T17" fmla="*/ 98800646 h 178"/>
                <a:gd name="T18" fmla="*/ 140651508 w 256"/>
                <a:gd name="T19" fmla="*/ 106045659 h 178"/>
                <a:gd name="T20" fmla="*/ 141758789 w 256"/>
                <a:gd name="T21" fmla="*/ 71795179 h 178"/>
                <a:gd name="T22" fmla="*/ 127914797 w 256"/>
                <a:gd name="T23" fmla="*/ 64549355 h 178"/>
                <a:gd name="T24" fmla="*/ 119608699 w 256"/>
                <a:gd name="T25" fmla="*/ 65866556 h 178"/>
                <a:gd name="T26" fmla="*/ 125700234 w 256"/>
                <a:gd name="T27" fmla="*/ 44130706 h 178"/>
                <a:gd name="T28" fmla="*/ 109088039 w 256"/>
                <a:gd name="T29" fmla="*/ 39520096 h 178"/>
                <a:gd name="T30" fmla="*/ 94690406 w 256"/>
                <a:gd name="T31" fmla="*/ 37543888 h 178"/>
                <a:gd name="T32" fmla="*/ 74755623 w 256"/>
                <a:gd name="T33" fmla="*/ 37543888 h 178"/>
                <a:gd name="T34" fmla="*/ 58697068 w 256"/>
                <a:gd name="T35" fmla="*/ 37543888 h 178"/>
                <a:gd name="T36" fmla="*/ 39869566 w 256"/>
                <a:gd name="T37" fmla="*/ 37543888 h 178"/>
                <a:gd name="T38" fmla="*/ 23257371 w 256"/>
                <a:gd name="T39" fmla="*/ 33592285 h 178"/>
                <a:gd name="T40" fmla="*/ 21042064 w 256"/>
                <a:gd name="T41" fmla="*/ 30298876 h 178"/>
                <a:gd name="T42" fmla="*/ 24364652 w 256"/>
                <a:gd name="T43" fmla="*/ 22394856 h 178"/>
                <a:gd name="T44" fmla="*/ 31009828 w 256"/>
                <a:gd name="T45" fmla="*/ 16467045 h 178"/>
                <a:gd name="T46" fmla="*/ 58143428 w 256"/>
                <a:gd name="T47" fmla="*/ 11197428 h 178"/>
                <a:gd name="T48" fmla="*/ 56481762 w 256"/>
                <a:gd name="T49" fmla="*/ 0 h 178"/>
                <a:gd name="T50" fmla="*/ 36546979 w 256"/>
                <a:gd name="T51" fmla="*/ 3952415 h 178"/>
                <a:gd name="T52" fmla="*/ 18827502 w 256"/>
                <a:gd name="T53" fmla="*/ 1976208 h 178"/>
                <a:gd name="T54" fmla="*/ 7198816 w 256"/>
                <a:gd name="T55" fmla="*/ 13173636 h 178"/>
                <a:gd name="T56" fmla="*/ 3876229 w 256"/>
                <a:gd name="T57" fmla="*/ 37543888 h 178"/>
                <a:gd name="T58" fmla="*/ 4429869 w 256"/>
                <a:gd name="T59" fmla="*/ 43472511 h 178"/>
                <a:gd name="T60" fmla="*/ 2768947 w 256"/>
                <a:gd name="T61" fmla="*/ 44789713 h 178"/>
                <a:gd name="T62" fmla="*/ 15504914 w 256"/>
                <a:gd name="T63" fmla="*/ 50058518 h 178"/>
                <a:gd name="T64" fmla="*/ 21595705 w 256"/>
                <a:gd name="T65" fmla="*/ 62573959 h 178"/>
                <a:gd name="T66" fmla="*/ 18273861 w 256"/>
                <a:gd name="T67" fmla="*/ 77722991 h 178"/>
                <a:gd name="T68" fmla="*/ 14951273 w 256"/>
                <a:gd name="T69" fmla="*/ 79699198 h 178"/>
                <a:gd name="T70" fmla="*/ 9967764 w 256"/>
                <a:gd name="T71" fmla="*/ 86286016 h 178"/>
                <a:gd name="T72" fmla="*/ 0 w 256"/>
                <a:gd name="T73" fmla="*/ 99458841 h 1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6"/>
                <a:gd name="T112" fmla="*/ 0 h 178"/>
                <a:gd name="T113" fmla="*/ 256 w 256"/>
                <a:gd name="T114" fmla="*/ 178 h 1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6" h="178">
                  <a:moveTo>
                    <a:pt x="0" y="151"/>
                  </a:moveTo>
                  <a:lnTo>
                    <a:pt x="2" y="159"/>
                  </a:lnTo>
                  <a:lnTo>
                    <a:pt x="20" y="161"/>
                  </a:lnTo>
                  <a:lnTo>
                    <a:pt x="67" y="162"/>
                  </a:lnTo>
                  <a:lnTo>
                    <a:pt x="121" y="106"/>
                  </a:lnTo>
                  <a:lnTo>
                    <a:pt x="134" y="143"/>
                  </a:lnTo>
                  <a:lnTo>
                    <a:pt x="149" y="178"/>
                  </a:lnTo>
                  <a:lnTo>
                    <a:pt x="182" y="164"/>
                  </a:lnTo>
                  <a:lnTo>
                    <a:pt x="219" y="150"/>
                  </a:lnTo>
                  <a:lnTo>
                    <a:pt x="254" y="161"/>
                  </a:lnTo>
                  <a:lnTo>
                    <a:pt x="256" y="109"/>
                  </a:lnTo>
                  <a:lnTo>
                    <a:pt x="231" y="98"/>
                  </a:lnTo>
                  <a:lnTo>
                    <a:pt x="216" y="100"/>
                  </a:lnTo>
                  <a:lnTo>
                    <a:pt x="227" y="67"/>
                  </a:lnTo>
                  <a:lnTo>
                    <a:pt x="197" y="60"/>
                  </a:lnTo>
                  <a:lnTo>
                    <a:pt x="171" y="57"/>
                  </a:lnTo>
                  <a:lnTo>
                    <a:pt x="135" y="57"/>
                  </a:lnTo>
                  <a:lnTo>
                    <a:pt x="106" y="57"/>
                  </a:lnTo>
                  <a:lnTo>
                    <a:pt x="72" y="57"/>
                  </a:lnTo>
                  <a:lnTo>
                    <a:pt x="42" y="51"/>
                  </a:lnTo>
                  <a:lnTo>
                    <a:pt x="38" y="46"/>
                  </a:lnTo>
                  <a:lnTo>
                    <a:pt x="44" y="34"/>
                  </a:lnTo>
                  <a:lnTo>
                    <a:pt x="56" y="25"/>
                  </a:lnTo>
                  <a:lnTo>
                    <a:pt x="105" y="17"/>
                  </a:lnTo>
                  <a:lnTo>
                    <a:pt x="102" y="0"/>
                  </a:lnTo>
                  <a:lnTo>
                    <a:pt x="66" y="6"/>
                  </a:lnTo>
                  <a:lnTo>
                    <a:pt x="34" y="3"/>
                  </a:lnTo>
                  <a:lnTo>
                    <a:pt x="13" y="20"/>
                  </a:lnTo>
                  <a:lnTo>
                    <a:pt x="7" y="57"/>
                  </a:lnTo>
                  <a:lnTo>
                    <a:pt x="8" y="66"/>
                  </a:lnTo>
                  <a:lnTo>
                    <a:pt x="5" y="68"/>
                  </a:lnTo>
                  <a:lnTo>
                    <a:pt x="28" y="76"/>
                  </a:lnTo>
                  <a:lnTo>
                    <a:pt x="39" y="95"/>
                  </a:lnTo>
                  <a:lnTo>
                    <a:pt x="33" y="118"/>
                  </a:lnTo>
                  <a:lnTo>
                    <a:pt x="27" y="121"/>
                  </a:lnTo>
                  <a:lnTo>
                    <a:pt x="18" y="131"/>
                  </a:lnTo>
                  <a:lnTo>
                    <a:pt x="0" y="151"/>
                  </a:lnTo>
                  <a:close/>
                </a:path>
              </a:pathLst>
            </a:custGeom>
            <a:grpFill/>
            <a:ln w="3175" cap="rnd">
              <a:solidFill>
                <a:schemeClr val="bg1"/>
              </a:solidFill>
              <a:round/>
              <a:headEnd/>
              <a:tailEnd/>
            </a:ln>
          </p:spPr>
          <p:txBody>
            <a:bodyPr/>
            <a:lstStyle/>
            <a:p>
              <a:endParaRPr lang="en-US" dirty="0"/>
            </a:p>
          </p:txBody>
        </p:sp>
      </p:grpSp>
      <p:sp>
        <p:nvSpPr>
          <p:cNvPr id="257" name="Oval 256"/>
          <p:cNvSpPr/>
          <p:nvPr/>
        </p:nvSpPr>
        <p:spPr>
          <a:xfrm>
            <a:off x="694156" y="5462365"/>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r>
              <a:rPr lang="en-US" sz="800" dirty="0" smtClean="0">
                <a:solidFill>
                  <a:schemeClr val="bg1"/>
                </a:solidFill>
              </a:rPr>
              <a:t>Sales</a:t>
            </a:r>
            <a:endParaRPr lang="en-US" sz="800" dirty="0">
              <a:solidFill>
                <a:schemeClr val="bg1"/>
              </a:solidFill>
            </a:endParaRPr>
          </a:p>
        </p:txBody>
      </p:sp>
      <p:sp>
        <p:nvSpPr>
          <p:cNvPr id="258" name="Oval 257"/>
          <p:cNvSpPr/>
          <p:nvPr/>
        </p:nvSpPr>
        <p:spPr>
          <a:xfrm>
            <a:off x="694156" y="5630188"/>
            <a:ext cx="96487" cy="100584"/>
          </a:xfrm>
          <a:prstGeom prst="ellipse">
            <a:avLst/>
          </a:prstGeom>
          <a:solidFill>
            <a:schemeClr val="accent4"/>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r>
              <a:rPr lang="en-US" sz="800" dirty="0" smtClean="0">
                <a:solidFill>
                  <a:schemeClr val="bg1"/>
                </a:solidFill>
              </a:rPr>
              <a:t>Warehouse</a:t>
            </a:r>
            <a:endParaRPr lang="en-US" sz="800" dirty="0">
              <a:solidFill>
                <a:schemeClr val="bg1"/>
              </a:solidFill>
            </a:endParaRPr>
          </a:p>
        </p:txBody>
      </p:sp>
      <p:grpSp>
        <p:nvGrpSpPr>
          <p:cNvPr id="2050" name="Group 2049"/>
          <p:cNvGrpSpPr/>
          <p:nvPr/>
        </p:nvGrpSpPr>
        <p:grpSpPr>
          <a:xfrm>
            <a:off x="383860" y="2493319"/>
            <a:ext cx="1954767" cy="394100"/>
            <a:chOff x="383860" y="2112955"/>
            <a:chExt cx="1954767" cy="394100"/>
          </a:xfrm>
        </p:grpSpPr>
        <p:grpSp>
          <p:nvGrpSpPr>
            <p:cNvPr id="282" name="Group 281"/>
            <p:cNvGrpSpPr/>
            <p:nvPr/>
          </p:nvGrpSpPr>
          <p:grpSpPr>
            <a:xfrm>
              <a:off x="910512" y="2112955"/>
              <a:ext cx="1428115" cy="377284"/>
              <a:chOff x="288924" y="2358090"/>
              <a:chExt cx="1847851" cy="377284"/>
            </a:xfrm>
          </p:grpSpPr>
          <p:sp>
            <p:nvSpPr>
              <p:cNvPr id="283" name="TextBox 282"/>
              <p:cNvSpPr txBox="1"/>
              <p:nvPr/>
            </p:nvSpPr>
            <p:spPr>
              <a:xfrm>
                <a:off x="288924" y="235809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smtClean="0">
                    <a:solidFill>
                      <a:schemeClr val="bg1"/>
                    </a:solidFill>
                  </a:rPr>
                  <a:t>21</a:t>
                </a:r>
                <a:endParaRPr lang="en-US" sz="1400" b="1" dirty="0">
                  <a:solidFill>
                    <a:schemeClr val="bg1"/>
                  </a:solidFill>
                </a:endParaRPr>
              </a:p>
            </p:txBody>
          </p:sp>
          <p:sp>
            <p:nvSpPr>
              <p:cNvPr id="284" name="TextBox 283"/>
              <p:cNvSpPr txBox="1"/>
              <p:nvPr/>
            </p:nvSpPr>
            <p:spPr>
              <a:xfrm>
                <a:off x="288925" y="2596875"/>
                <a:ext cx="1501776" cy="138499"/>
              </a:xfrm>
              <a:prstGeom prst="rect">
                <a:avLst/>
              </a:prstGeom>
              <a:noFill/>
            </p:spPr>
            <p:txBody>
              <a:bodyPr wrap="square" lIns="0" tIns="0" rIns="0" bIns="0" rtlCol="0">
                <a:spAutoFit/>
              </a:bodyPr>
              <a:lstStyle/>
              <a:p>
                <a:pPr>
                  <a:spcBef>
                    <a:spcPts val="300"/>
                  </a:spcBef>
                  <a:buClr>
                    <a:schemeClr val="bg1"/>
                  </a:buClr>
                </a:pPr>
                <a:r>
                  <a:rPr lang="en-US" sz="900" dirty="0">
                    <a:solidFill>
                      <a:schemeClr val="bg1"/>
                    </a:solidFill>
                  </a:rPr>
                  <a:t>Global Facilities</a:t>
                </a:r>
              </a:p>
            </p:txBody>
          </p:sp>
        </p:grpSp>
        <p:sp>
          <p:nvSpPr>
            <p:cNvPr id="292" name="Freeform 256"/>
            <p:cNvSpPr>
              <a:spLocks noChangeAspect="1" noEditPoints="1"/>
            </p:cNvSpPr>
            <p:nvPr/>
          </p:nvSpPr>
          <p:spPr bwMode="auto">
            <a:xfrm>
              <a:off x="383860" y="2121723"/>
              <a:ext cx="297295" cy="385332"/>
            </a:xfrm>
            <a:custGeom>
              <a:avLst/>
              <a:gdLst>
                <a:gd name="T0" fmla="*/ 86 w 87"/>
                <a:gd name="T1" fmla="*/ 27 h 113"/>
                <a:gd name="T2" fmla="*/ 32 w 87"/>
                <a:gd name="T3" fmla="*/ 27 h 113"/>
                <a:gd name="T4" fmla="*/ 32 w 87"/>
                <a:gd name="T5" fmla="*/ 3 h 113"/>
                <a:gd name="T6" fmla="*/ 31 w 87"/>
                <a:gd name="T7" fmla="*/ 0 h 113"/>
                <a:gd name="T8" fmla="*/ 17 w 87"/>
                <a:gd name="T9" fmla="*/ 0 h 113"/>
                <a:gd name="T10" fmla="*/ 17 w 87"/>
                <a:gd name="T11" fmla="*/ 3 h 113"/>
                <a:gd name="T12" fmla="*/ 17 w 87"/>
                <a:gd name="T13" fmla="*/ 27 h 113"/>
                <a:gd name="T14" fmla="*/ 2 w 87"/>
                <a:gd name="T15" fmla="*/ 27 h 113"/>
                <a:gd name="T16" fmla="*/ 0 w 87"/>
                <a:gd name="T17" fmla="*/ 29 h 113"/>
                <a:gd name="T18" fmla="*/ 0 w 87"/>
                <a:gd name="T19" fmla="*/ 111 h 113"/>
                <a:gd name="T20" fmla="*/ 2 w 87"/>
                <a:gd name="T21" fmla="*/ 113 h 113"/>
                <a:gd name="T22" fmla="*/ 86 w 87"/>
                <a:gd name="T23" fmla="*/ 113 h 113"/>
                <a:gd name="T24" fmla="*/ 87 w 87"/>
                <a:gd name="T25" fmla="*/ 111 h 113"/>
                <a:gd name="T26" fmla="*/ 87 w 87"/>
                <a:gd name="T27" fmla="*/ 29 h 113"/>
                <a:gd name="T28" fmla="*/ 86 w 87"/>
                <a:gd name="T29" fmla="*/ 27 h 113"/>
                <a:gd name="T30" fmla="*/ 31 w 87"/>
                <a:gd name="T31" fmla="*/ 91 h 113"/>
                <a:gd name="T32" fmla="*/ 17 w 87"/>
                <a:gd name="T33" fmla="*/ 91 h 113"/>
                <a:gd name="T34" fmla="*/ 17 w 87"/>
                <a:gd name="T35" fmla="*/ 77 h 113"/>
                <a:gd name="T36" fmla="*/ 31 w 87"/>
                <a:gd name="T37" fmla="*/ 77 h 113"/>
                <a:gd name="T38" fmla="*/ 31 w 87"/>
                <a:gd name="T39" fmla="*/ 91 h 113"/>
                <a:gd name="T40" fmla="*/ 31 w 87"/>
                <a:gd name="T41" fmla="*/ 72 h 113"/>
                <a:gd name="T42" fmla="*/ 17 w 87"/>
                <a:gd name="T43" fmla="*/ 72 h 113"/>
                <a:gd name="T44" fmla="*/ 17 w 87"/>
                <a:gd name="T45" fmla="*/ 58 h 113"/>
                <a:gd name="T46" fmla="*/ 31 w 87"/>
                <a:gd name="T47" fmla="*/ 58 h 113"/>
                <a:gd name="T48" fmla="*/ 31 w 87"/>
                <a:gd name="T49" fmla="*/ 72 h 113"/>
                <a:gd name="T50" fmla="*/ 31 w 87"/>
                <a:gd name="T51" fmla="*/ 51 h 113"/>
                <a:gd name="T52" fmla="*/ 17 w 87"/>
                <a:gd name="T53" fmla="*/ 51 h 113"/>
                <a:gd name="T54" fmla="*/ 17 w 87"/>
                <a:gd name="T55" fmla="*/ 38 h 113"/>
                <a:gd name="T56" fmla="*/ 31 w 87"/>
                <a:gd name="T57" fmla="*/ 38 h 113"/>
                <a:gd name="T58" fmla="*/ 31 w 87"/>
                <a:gd name="T59" fmla="*/ 51 h 113"/>
                <a:gd name="T60" fmla="*/ 51 w 87"/>
                <a:gd name="T61" fmla="*/ 91 h 113"/>
                <a:gd name="T62" fmla="*/ 37 w 87"/>
                <a:gd name="T63" fmla="*/ 91 h 113"/>
                <a:gd name="T64" fmla="*/ 37 w 87"/>
                <a:gd name="T65" fmla="*/ 77 h 113"/>
                <a:gd name="T66" fmla="*/ 51 w 87"/>
                <a:gd name="T67" fmla="*/ 77 h 113"/>
                <a:gd name="T68" fmla="*/ 51 w 87"/>
                <a:gd name="T69" fmla="*/ 91 h 113"/>
                <a:gd name="T70" fmla="*/ 51 w 87"/>
                <a:gd name="T71" fmla="*/ 72 h 113"/>
                <a:gd name="T72" fmla="*/ 37 w 87"/>
                <a:gd name="T73" fmla="*/ 72 h 113"/>
                <a:gd name="T74" fmla="*/ 37 w 87"/>
                <a:gd name="T75" fmla="*/ 58 h 113"/>
                <a:gd name="T76" fmla="*/ 51 w 87"/>
                <a:gd name="T77" fmla="*/ 58 h 113"/>
                <a:gd name="T78" fmla="*/ 51 w 87"/>
                <a:gd name="T79" fmla="*/ 72 h 113"/>
                <a:gd name="T80" fmla="*/ 51 w 87"/>
                <a:gd name="T81" fmla="*/ 51 h 113"/>
                <a:gd name="T82" fmla="*/ 37 w 87"/>
                <a:gd name="T83" fmla="*/ 51 h 113"/>
                <a:gd name="T84" fmla="*/ 37 w 87"/>
                <a:gd name="T85" fmla="*/ 38 h 113"/>
                <a:gd name="T86" fmla="*/ 51 w 87"/>
                <a:gd name="T87" fmla="*/ 38 h 113"/>
                <a:gd name="T88" fmla="*/ 51 w 87"/>
                <a:gd name="T89" fmla="*/ 51 h 113"/>
                <a:gd name="T90" fmla="*/ 70 w 87"/>
                <a:gd name="T91" fmla="*/ 91 h 113"/>
                <a:gd name="T92" fmla="*/ 56 w 87"/>
                <a:gd name="T93" fmla="*/ 91 h 113"/>
                <a:gd name="T94" fmla="*/ 56 w 87"/>
                <a:gd name="T95" fmla="*/ 77 h 113"/>
                <a:gd name="T96" fmla="*/ 70 w 87"/>
                <a:gd name="T97" fmla="*/ 77 h 113"/>
                <a:gd name="T98" fmla="*/ 70 w 87"/>
                <a:gd name="T99" fmla="*/ 91 h 113"/>
                <a:gd name="T100" fmla="*/ 70 w 87"/>
                <a:gd name="T101" fmla="*/ 72 h 113"/>
                <a:gd name="T102" fmla="*/ 56 w 87"/>
                <a:gd name="T103" fmla="*/ 72 h 113"/>
                <a:gd name="T104" fmla="*/ 56 w 87"/>
                <a:gd name="T105" fmla="*/ 58 h 113"/>
                <a:gd name="T106" fmla="*/ 70 w 87"/>
                <a:gd name="T107" fmla="*/ 58 h 113"/>
                <a:gd name="T108" fmla="*/ 70 w 87"/>
                <a:gd name="T109" fmla="*/ 72 h 113"/>
                <a:gd name="T110" fmla="*/ 70 w 87"/>
                <a:gd name="T111" fmla="*/ 51 h 113"/>
                <a:gd name="T112" fmla="*/ 56 w 87"/>
                <a:gd name="T113" fmla="*/ 51 h 113"/>
                <a:gd name="T114" fmla="*/ 56 w 87"/>
                <a:gd name="T115" fmla="*/ 38 h 113"/>
                <a:gd name="T116" fmla="*/ 70 w 87"/>
                <a:gd name="T117" fmla="*/ 38 h 113"/>
                <a:gd name="T118" fmla="*/ 70 w 87"/>
                <a:gd name="T119"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7" h="113">
                  <a:moveTo>
                    <a:pt x="86" y="27"/>
                  </a:moveTo>
                  <a:cubicBezTo>
                    <a:pt x="32" y="27"/>
                    <a:pt x="32" y="27"/>
                    <a:pt x="32" y="27"/>
                  </a:cubicBezTo>
                  <a:cubicBezTo>
                    <a:pt x="32" y="3"/>
                    <a:pt x="32" y="3"/>
                    <a:pt x="32" y="3"/>
                  </a:cubicBezTo>
                  <a:cubicBezTo>
                    <a:pt x="32" y="2"/>
                    <a:pt x="32" y="0"/>
                    <a:pt x="31" y="0"/>
                  </a:cubicBezTo>
                  <a:cubicBezTo>
                    <a:pt x="17" y="0"/>
                    <a:pt x="17" y="0"/>
                    <a:pt x="17" y="0"/>
                  </a:cubicBezTo>
                  <a:cubicBezTo>
                    <a:pt x="17" y="0"/>
                    <a:pt x="17" y="2"/>
                    <a:pt x="17" y="3"/>
                  </a:cubicBezTo>
                  <a:cubicBezTo>
                    <a:pt x="17" y="27"/>
                    <a:pt x="17" y="27"/>
                    <a:pt x="17" y="27"/>
                  </a:cubicBezTo>
                  <a:cubicBezTo>
                    <a:pt x="2" y="27"/>
                    <a:pt x="2" y="27"/>
                    <a:pt x="2" y="27"/>
                  </a:cubicBezTo>
                  <a:cubicBezTo>
                    <a:pt x="1" y="27"/>
                    <a:pt x="0" y="28"/>
                    <a:pt x="0" y="29"/>
                  </a:cubicBezTo>
                  <a:cubicBezTo>
                    <a:pt x="0" y="111"/>
                    <a:pt x="0" y="111"/>
                    <a:pt x="0" y="111"/>
                  </a:cubicBezTo>
                  <a:cubicBezTo>
                    <a:pt x="0" y="112"/>
                    <a:pt x="1" y="113"/>
                    <a:pt x="2" y="113"/>
                  </a:cubicBezTo>
                  <a:cubicBezTo>
                    <a:pt x="86" y="113"/>
                    <a:pt x="86" y="113"/>
                    <a:pt x="86" y="113"/>
                  </a:cubicBezTo>
                  <a:cubicBezTo>
                    <a:pt x="87" y="113"/>
                    <a:pt x="87" y="112"/>
                    <a:pt x="87" y="111"/>
                  </a:cubicBezTo>
                  <a:cubicBezTo>
                    <a:pt x="87" y="29"/>
                    <a:pt x="87" y="29"/>
                    <a:pt x="87" y="29"/>
                  </a:cubicBezTo>
                  <a:cubicBezTo>
                    <a:pt x="87" y="28"/>
                    <a:pt x="87" y="27"/>
                    <a:pt x="86" y="27"/>
                  </a:cubicBezTo>
                  <a:close/>
                  <a:moveTo>
                    <a:pt x="31" y="91"/>
                  </a:moveTo>
                  <a:cubicBezTo>
                    <a:pt x="17" y="91"/>
                    <a:pt x="17" y="91"/>
                    <a:pt x="17" y="91"/>
                  </a:cubicBezTo>
                  <a:cubicBezTo>
                    <a:pt x="17" y="77"/>
                    <a:pt x="17" y="77"/>
                    <a:pt x="17" y="77"/>
                  </a:cubicBezTo>
                  <a:cubicBezTo>
                    <a:pt x="31" y="77"/>
                    <a:pt x="31" y="77"/>
                    <a:pt x="31" y="77"/>
                  </a:cubicBezTo>
                  <a:lnTo>
                    <a:pt x="31" y="91"/>
                  </a:lnTo>
                  <a:close/>
                  <a:moveTo>
                    <a:pt x="31" y="72"/>
                  </a:moveTo>
                  <a:cubicBezTo>
                    <a:pt x="17" y="72"/>
                    <a:pt x="17" y="72"/>
                    <a:pt x="17" y="72"/>
                  </a:cubicBezTo>
                  <a:cubicBezTo>
                    <a:pt x="17" y="58"/>
                    <a:pt x="17" y="58"/>
                    <a:pt x="17" y="58"/>
                  </a:cubicBezTo>
                  <a:cubicBezTo>
                    <a:pt x="31" y="58"/>
                    <a:pt x="31" y="58"/>
                    <a:pt x="31" y="58"/>
                  </a:cubicBezTo>
                  <a:lnTo>
                    <a:pt x="31" y="72"/>
                  </a:lnTo>
                  <a:close/>
                  <a:moveTo>
                    <a:pt x="31" y="51"/>
                  </a:moveTo>
                  <a:cubicBezTo>
                    <a:pt x="17" y="51"/>
                    <a:pt x="17" y="51"/>
                    <a:pt x="17" y="51"/>
                  </a:cubicBezTo>
                  <a:cubicBezTo>
                    <a:pt x="17" y="38"/>
                    <a:pt x="17" y="38"/>
                    <a:pt x="17" y="38"/>
                  </a:cubicBezTo>
                  <a:cubicBezTo>
                    <a:pt x="31" y="38"/>
                    <a:pt x="31" y="38"/>
                    <a:pt x="31" y="38"/>
                  </a:cubicBezTo>
                  <a:lnTo>
                    <a:pt x="31" y="51"/>
                  </a:lnTo>
                  <a:close/>
                  <a:moveTo>
                    <a:pt x="51" y="91"/>
                  </a:moveTo>
                  <a:cubicBezTo>
                    <a:pt x="37" y="91"/>
                    <a:pt x="37" y="91"/>
                    <a:pt x="37" y="91"/>
                  </a:cubicBezTo>
                  <a:cubicBezTo>
                    <a:pt x="37" y="77"/>
                    <a:pt x="37" y="77"/>
                    <a:pt x="37" y="77"/>
                  </a:cubicBezTo>
                  <a:cubicBezTo>
                    <a:pt x="51" y="77"/>
                    <a:pt x="51" y="77"/>
                    <a:pt x="51" y="77"/>
                  </a:cubicBezTo>
                  <a:lnTo>
                    <a:pt x="51" y="91"/>
                  </a:lnTo>
                  <a:close/>
                  <a:moveTo>
                    <a:pt x="51" y="72"/>
                  </a:moveTo>
                  <a:cubicBezTo>
                    <a:pt x="37" y="72"/>
                    <a:pt x="37" y="72"/>
                    <a:pt x="37" y="72"/>
                  </a:cubicBezTo>
                  <a:cubicBezTo>
                    <a:pt x="37" y="58"/>
                    <a:pt x="37" y="58"/>
                    <a:pt x="37" y="58"/>
                  </a:cubicBezTo>
                  <a:cubicBezTo>
                    <a:pt x="51" y="58"/>
                    <a:pt x="51" y="58"/>
                    <a:pt x="51" y="58"/>
                  </a:cubicBezTo>
                  <a:lnTo>
                    <a:pt x="51" y="72"/>
                  </a:lnTo>
                  <a:close/>
                  <a:moveTo>
                    <a:pt x="51" y="51"/>
                  </a:moveTo>
                  <a:cubicBezTo>
                    <a:pt x="37" y="51"/>
                    <a:pt x="37" y="51"/>
                    <a:pt x="37" y="51"/>
                  </a:cubicBezTo>
                  <a:cubicBezTo>
                    <a:pt x="37" y="38"/>
                    <a:pt x="37" y="38"/>
                    <a:pt x="37" y="38"/>
                  </a:cubicBezTo>
                  <a:cubicBezTo>
                    <a:pt x="51" y="38"/>
                    <a:pt x="51" y="38"/>
                    <a:pt x="51" y="38"/>
                  </a:cubicBezTo>
                  <a:lnTo>
                    <a:pt x="51" y="51"/>
                  </a:lnTo>
                  <a:close/>
                  <a:moveTo>
                    <a:pt x="70" y="91"/>
                  </a:moveTo>
                  <a:cubicBezTo>
                    <a:pt x="56" y="91"/>
                    <a:pt x="56" y="91"/>
                    <a:pt x="56" y="91"/>
                  </a:cubicBezTo>
                  <a:cubicBezTo>
                    <a:pt x="56" y="77"/>
                    <a:pt x="56" y="77"/>
                    <a:pt x="56" y="77"/>
                  </a:cubicBezTo>
                  <a:cubicBezTo>
                    <a:pt x="70" y="77"/>
                    <a:pt x="70" y="77"/>
                    <a:pt x="70" y="77"/>
                  </a:cubicBezTo>
                  <a:lnTo>
                    <a:pt x="70" y="91"/>
                  </a:lnTo>
                  <a:close/>
                  <a:moveTo>
                    <a:pt x="70" y="72"/>
                  </a:moveTo>
                  <a:cubicBezTo>
                    <a:pt x="56" y="72"/>
                    <a:pt x="56" y="72"/>
                    <a:pt x="56" y="72"/>
                  </a:cubicBezTo>
                  <a:cubicBezTo>
                    <a:pt x="56" y="58"/>
                    <a:pt x="56" y="58"/>
                    <a:pt x="56" y="58"/>
                  </a:cubicBezTo>
                  <a:cubicBezTo>
                    <a:pt x="70" y="58"/>
                    <a:pt x="70" y="58"/>
                    <a:pt x="70" y="58"/>
                  </a:cubicBezTo>
                  <a:lnTo>
                    <a:pt x="70" y="72"/>
                  </a:lnTo>
                  <a:close/>
                  <a:moveTo>
                    <a:pt x="70" y="51"/>
                  </a:moveTo>
                  <a:cubicBezTo>
                    <a:pt x="56" y="51"/>
                    <a:pt x="56" y="51"/>
                    <a:pt x="56" y="51"/>
                  </a:cubicBezTo>
                  <a:cubicBezTo>
                    <a:pt x="56" y="38"/>
                    <a:pt x="56" y="38"/>
                    <a:pt x="56" y="38"/>
                  </a:cubicBezTo>
                  <a:cubicBezTo>
                    <a:pt x="70" y="38"/>
                    <a:pt x="70" y="38"/>
                    <a:pt x="70" y="38"/>
                  </a:cubicBezTo>
                  <a:lnTo>
                    <a:pt x="70" y="51"/>
                  </a:lnTo>
                  <a:close/>
                </a:path>
              </a:pathLst>
            </a:custGeom>
            <a:solidFill>
              <a:schemeClr val="bg1"/>
            </a:solidFill>
            <a:ln>
              <a:noFill/>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p>
          </p:txBody>
        </p:sp>
      </p:grpSp>
      <p:grpSp>
        <p:nvGrpSpPr>
          <p:cNvPr id="3" name="Group 2"/>
          <p:cNvGrpSpPr/>
          <p:nvPr/>
        </p:nvGrpSpPr>
        <p:grpSpPr>
          <a:xfrm>
            <a:off x="286478" y="3155176"/>
            <a:ext cx="2052149" cy="377284"/>
            <a:chOff x="286478" y="2753980"/>
            <a:chExt cx="2052149" cy="377284"/>
          </a:xfrm>
        </p:grpSpPr>
        <p:grpSp>
          <p:nvGrpSpPr>
            <p:cNvPr id="285" name="Group 284"/>
            <p:cNvGrpSpPr/>
            <p:nvPr/>
          </p:nvGrpSpPr>
          <p:grpSpPr>
            <a:xfrm>
              <a:off x="910512" y="2753980"/>
              <a:ext cx="1428115" cy="377284"/>
              <a:chOff x="288924" y="2914350"/>
              <a:chExt cx="1847851" cy="377284"/>
            </a:xfrm>
          </p:grpSpPr>
          <p:sp>
            <p:nvSpPr>
              <p:cNvPr id="286" name="TextBox 285"/>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smtClean="0">
                    <a:solidFill>
                      <a:schemeClr val="bg1"/>
                    </a:solidFill>
                  </a:rPr>
                  <a:t>11,300</a:t>
                </a:r>
                <a:endParaRPr lang="en-US" sz="1400" b="1" dirty="0">
                  <a:solidFill>
                    <a:schemeClr val="bg1"/>
                  </a:solidFill>
                </a:endParaRPr>
              </a:p>
            </p:txBody>
          </p:sp>
          <p:sp>
            <p:nvSpPr>
              <p:cNvPr id="287" name="TextBox 286"/>
              <p:cNvSpPr txBox="1"/>
              <p:nvPr/>
            </p:nvSpPr>
            <p:spPr>
              <a:xfrm>
                <a:off x="288925" y="3153135"/>
                <a:ext cx="1501776" cy="1384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t>Global Customers</a:t>
                </a:r>
                <a:endParaRPr lang="en-US" baseline="30000" dirty="0"/>
              </a:p>
            </p:txBody>
          </p:sp>
        </p:grpSp>
        <p:grpSp>
          <p:nvGrpSpPr>
            <p:cNvPr id="299" name="Group 298"/>
            <p:cNvGrpSpPr/>
            <p:nvPr/>
          </p:nvGrpSpPr>
          <p:grpSpPr>
            <a:xfrm>
              <a:off x="286478" y="2759371"/>
              <a:ext cx="481012" cy="337320"/>
              <a:chOff x="4575175" y="7480300"/>
              <a:chExt cx="749301" cy="525463"/>
            </a:xfrm>
            <a:solidFill>
              <a:schemeClr val="bg1"/>
            </a:solidFill>
          </p:grpSpPr>
          <p:sp>
            <p:nvSpPr>
              <p:cNvPr id="300" name="Freeform 17"/>
              <p:cNvSpPr>
                <a:spLocks/>
              </p:cNvSpPr>
              <p:nvPr/>
            </p:nvSpPr>
            <p:spPr bwMode="auto">
              <a:xfrm>
                <a:off x="4575175" y="7891463"/>
                <a:ext cx="249238" cy="114300"/>
              </a:xfrm>
              <a:custGeom>
                <a:avLst/>
                <a:gdLst>
                  <a:gd name="T0" fmla="*/ 94 w 98"/>
                  <a:gd name="T1" fmla="*/ 12 h 45"/>
                  <a:gd name="T2" fmla="*/ 82 w 98"/>
                  <a:gd name="T3" fmla="*/ 3 h 45"/>
                  <a:gd name="T4" fmla="*/ 71 w 98"/>
                  <a:gd name="T5" fmla="*/ 0 h 45"/>
                  <a:gd name="T6" fmla="*/ 24 w 98"/>
                  <a:gd name="T7" fmla="*/ 1 h 45"/>
                  <a:gd name="T8" fmla="*/ 7 w 98"/>
                  <a:gd name="T9" fmla="*/ 9 h 45"/>
                  <a:gd name="T10" fmla="*/ 0 w 98"/>
                  <a:gd name="T11" fmla="*/ 24 h 45"/>
                  <a:gd name="T12" fmla="*/ 1 w 98"/>
                  <a:gd name="T13" fmla="*/ 45 h 45"/>
                  <a:gd name="T14" fmla="*/ 18 w 98"/>
                  <a:gd name="T15" fmla="*/ 45 h 45"/>
                  <a:gd name="T16" fmla="*/ 18 w 98"/>
                  <a:gd name="T17" fmla="*/ 31 h 45"/>
                  <a:gd name="T18" fmla="*/ 22 w 98"/>
                  <a:gd name="T19" fmla="*/ 31 h 45"/>
                  <a:gd name="T20" fmla="*/ 22 w 98"/>
                  <a:gd name="T21" fmla="*/ 45 h 45"/>
                  <a:gd name="T22" fmla="*/ 74 w 98"/>
                  <a:gd name="T23" fmla="*/ 44 h 45"/>
                  <a:gd name="T24" fmla="*/ 74 w 98"/>
                  <a:gd name="T25" fmla="*/ 30 h 45"/>
                  <a:gd name="T26" fmla="*/ 80 w 98"/>
                  <a:gd name="T27" fmla="*/ 30 h 45"/>
                  <a:gd name="T28" fmla="*/ 80 w 98"/>
                  <a:gd name="T29" fmla="*/ 44 h 45"/>
                  <a:gd name="T30" fmla="*/ 98 w 98"/>
                  <a:gd name="T31" fmla="*/ 44 h 45"/>
                  <a:gd name="T32" fmla="*/ 98 w 98"/>
                  <a:gd name="T33" fmla="*/ 25 h 45"/>
                  <a:gd name="T34" fmla="*/ 94 w 98"/>
                  <a:gd name="T35"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 h="45">
                    <a:moveTo>
                      <a:pt x="94" y="12"/>
                    </a:moveTo>
                    <a:cubicBezTo>
                      <a:pt x="91" y="8"/>
                      <a:pt x="87" y="5"/>
                      <a:pt x="82" y="3"/>
                    </a:cubicBezTo>
                    <a:cubicBezTo>
                      <a:pt x="79" y="1"/>
                      <a:pt x="75" y="0"/>
                      <a:pt x="71" y="0"/>
                    </a:cubicBezTo>
                    <a:cubicBezTo>
                      <a:pt x="24" y="1"/>
                      <a:pt x="24" y="1"/>
                      <a:pt x="24" y="1"/>
                    </a:cubicBezTo>
                    <a:cubicBezTo>
                      <a:pt x="18" y="1"/>
                      <a:pt x="11" y="5"/>
                      <a:pt x="7" y="9"/>
                    </a:cubicBezTo>
                    <a:cubicBezTo>
                      <a:pt x="3" y="13"/>
                      <a:pt x="0" y="19"/>
                      <a:pt x="0" y="24"/>
                    </a:cubicBezTo>
                    <a:cubicBezTo>
                      <a:pt x="1" y="45"/>
                      <a:pt x="1" y="45"/>
                      <a:pt x="1" y="45"/>
                    </a:cubicBezTo>
                    <a:cubicBezTo>
                      <a:pt x="18" y="45"/>
                      <a:pt x="18" y="45"/>
                      <a:pt x="18" y="45"/>
                    </a:cubicBezTo>
                    <a:cubicBezTo>
                      <a:pt x="18" y="31"/>
                      <a:pt x="18" y="31"/>
                      <a:pt x="18" y="31"/>
                    </a:cubicBezTo>
                    <a:cubicBezTo>
                      <a:pt x="22" y="31"/>
                      <a:pt x="22" y="31"/>
                      <a:pt x="22" y="31"/>
                    </a:cubicBezTo>
                    <a:cubicBezTo>
                      <a:pt x="22" y="45"/>
                      <a:pt x="22" y="45"/>
                      <a:pt x="22" y="45"/>
                    </a:cubicBezTo>
                    <a:cubicBezTo>
                      <a:pt x="74" y="44"/>
                      <a:pt x="74" y="44"/>
                      <a:pt x="74" y="44"/>
                    </a:cubicBezTo>
                    <a:cubicBezTo>
                      <a:pt x="74" y="30"/>
                      <a:pt x="74" y="30"/>
                      <a:pt x="74" y="30"/>
                    </a:cubicBezTo>
                    <a:cubicBezTo>
                      <a:pt x="80" y="30"/>
                      <a:pt x="80" y="30"/>
                      <a:pt x="80" y="30"/>
                    </a:cubicBezTo>
                    <a:cubicBezTo>
                      <a:pt x="80" y="44"/>
                      <a:pt x="80" y="44"/>
                      <a:pt x="80" y="44"/>
                    </a:cubicBezTo>
                    <a:cubicBezTo>
                      <a:pt x="98" y="44"/>
                      <a:pt x="98" y="44"/>
                      <a:pt x="98" y="44"/>
                    </a:cubicBezTo>
                    <a:cubicBezTo>
                      <a:pt x="98" y="25"/>
                      <a:pt x="98" y="25"/>
                      <a:pt x="98" y="25"/>
                    </a:cubicBezTo>
                    <a:cubicBezTo>
                      <a:pt x="98" y="20"/>
                      <a:pt x="96" y="16"/>
                      <a:pt x="9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1" name="Freeform 18"/>
              <p:cNvSpPr>
                <a:spLocks/>
              </p:cNvSpPr>
              <p:nvPr/>
            </p:nvSpPr>
            <p:spPr bwMode="auto">
              <a:xfrm>
                <a:off x="4625975" y="7756525"/>
                <a:ext cx="139700" cy="130175"/>
              </a:xfrm>
              <a:custGeom>
                <a:avLst/>
                <a:gdLst>
                  <a:gd name="T0" fmla="*/ 15 w 55"/>
                  <a:gd name="T1" fmla="*/ 47 h 51"/>
                  <a:gd name="T2" fmla="*/ 28 w 55"/>
                  <a:gd name="T3" fmla="*/ 51 h 51"/>
                  <a:gd name="T4" fmla="*/ 49 w 55"/>
                  <a:gd name="T5" fmla="*/ 39 h 51"/>
                  <a:gd name="T6" fmla="*/ 49 w 55"/>
                  <a:gd name="T7" fmla="*/ 11 h 51"/>
                  <a:gd name="T8" fmla="*/ 28 w 55"/>
                  <a:gd name="T9" fmla="*/ 1 h 51"/>
                  <a:gd name="T10" fmla="*/ 5 w 55"/>
                  <a:gd name="T11" fmla="*/ 16 h 51"/>
                  <a:gd name="T12" fmla="*/ 15 w 55"/>
                  <a:gd name="T13" fmla="*/ 47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15" y="47"/>
                    </a:moveTo>
                    <a:cubicBezTo>
                      <a:pt x="18" y="49"/>
                      <a:pt x="24" y="51"/>
                      <a:pt x="28" y="51"/>
                    </a:cubicBezTo>
                    <a:cubicBezTo>
                      <a:pt x="37" y="51"/>
                      <a:pt x="45" y="46"/>
                      <a:pt x="49" y="39"/>
                    </a:cubicBezTo>
                    <a:cubicBezTo>
                      <a:pt x="55" y="31"/>
                      <a:pt x="55" y="20"/>
                      <a:pt x="49" y="11"/>
                    </a:cubicBezTo>
                    <a:cubicBezTo>
                      <a:pt x="44" y="5"/>
                      <a:pt x="36" y="0"/>
                      <a:pt x="28" y="1"/>
                    </a:cubicBezTo>
                    <a:cubicBezTo>
                      <a:pt x="18" y="1"/>
                      <a:pt x="9" y="7"/>
                      <a:pt x="5" y="16"/>
                    </a:cubicBezTo>
                    <a:cubicBezTo>
                      <a:pt x="0" y="27"/>
                      <a:pt x="5" y="40"/>
                      <a:pt x="1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19"/>
              <p:cNvSpPr>
                <a:spLocks/>
              </p:cNvSpPr>
              <p:nvPr/>
            </p:nvSpPr>
            <p:spPr bwMode="auto">
              <a:xfrm>
                <a:off x="4827588" y="7891463"/>
                <a:ext cx="249238" cy="114300"/>
              </a:xfrm>
              <a:custGeom>
                <a:avLst/>
                <a:gdLst>
                  <a:gd name="T0" fmla="*/ 93 w 98"/>
                  <a:gd name="T1" fmla="*/ 12 h 45"/>
                  <a:gd name="T2" fmla="*/ 82 w 98"/>
                  <a:gd name="T3" fmla="*/ 3 h 45"/>
                  <a:gd name="T4" fmla="*/ 70 w 98"/>
                  <a:gd name="T5" fmla="*/ 0 h 45"/>
                  <a:gd name="T6" fmla="*/ 23 w 98"/>
                  <a:gd name="T7" fmla="*/ 1 h 45"/>
                  <a:gd name="T8" fmla="*/ 7 w 98"/>
                  <a:gd name="T9" fmla="*/ 9 h 45"/>
                  <a:gd name="T10" fmla="*/ 0 w 98"/>
                  <a:gd name="T11" fmla="*/ 24 h 45"/>
                  <a:gd name="T12" fmla="*/ 0 w 98"/>
                  <a:gd name="T13" fmla="*/ 45 h 45"/>
                  <a:gd name="T14" fmla="*/ 18 w 98"/>
                  <a:gd name="T15" fmla="*/ 45 h 45"/>
                  <a:gd name="T16" fmla="*/ 18 w 98"/>
                  <a:gd name="T17" fmla="*/ 31 h 45"/>
                  <a:gd name="T18" fmla="*/ 22 w 98"/>
                  <a:gd name="T19" fmla="*/ 31 h 45"/>
                  <a:gd name="T20" fmla="*/ 22 w 98"/>
                  <a:gd name="T21" fmla="*/ 45 h 45"/>
                  <a:gd name="T22" fmla="*/ 74 w 98"/>
                  <a:gd name="T23" fmla="*/ 44 h 45"/>
                  <a:gd name="T24" fmla="*/ 74 w 98"/>
                  <a:gd name="T25" fmla="*/ 30 h 45"/>
                  <a:gd name="T26" fmla="*/ 80 w 98"/>
                  <a:gd name="T27" fmla="*/ 30 h 45"/>
                  <a:gd name="T28" fmla="*/ 80 w 98"/>
                  <a:gd name="T29" fmla="*/ 44 h 45"/>
                  <a:gd name="T30" fmla="*/ 98 w 98"/>
                  <a:gd name="T31" fmla="*/ 44 h 45"/>
                  <a:gd name="T32" fmla="*/ 97 w 98"/>
                  <a:gd name="T33" fmla="*/ 25 h 45"/>
                  <a:gd name="T34" fmla="*/ 93 w 98"/>
                  <a:gd name="T35" fmla="*/ 1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 h="45">
                    <a:moveTo>
                      <a:pt x="93" y="12"/>
                    </a:moveTo>
                    <a:cubicBezTo>
                      <a:pt x="91" y="8"/>
                      <a:pt x="86" y="5"/>
                      <a:pt x="82" y="3"/>
                    </a:cubicBezTo>
                    <a:cubicBezTo>
                      <a:pt x="78" y="1"/>
                      <a:pt x="74" y="0"/>
                      <a:pt x="70" y="0"/>
                    </a:cubicBezTo>
                    <a:cubicBezTo>
                      <a:pt x="23" y="1"/>
                      <a:pt x="23" y="1"/>
                      <a:pt x="23" y="1"/>
                    </a:cubicBezTo>
                    <a:cubicBezTo>
                      <a:pt x="17" y="1"/>
                      <a:pt x="10" y="5"/>
                      <a:pt x="7" y="9"/>
                    </a:cubicBezTo>
                    <a:cubicBezTo>
                      <a:pt x="2" y="13"/>
                      <a:pt x="0" y="19"/>
                      <a:pt x="0" y="24"/>
                    </a:cubicBezTo>
                    <a:cubicBezTo>
                      <a:pt x="0" y="45"/>
                      <a:pt x="0" y="45"/>
                      <a:pt x="0" y="45"/>
                    </a:cubicBezTo>
                    <a:cubicBezTo>
                      <a:pt x="18" y="45"/>
                      <a:pt x="18" y="45"/>
                      <a:pt x="18" y="45"/>
                    </a:cubicBezTo>
                    <a:cubicBezTo>
                      <a:pt x="18" y="31"/>
                      <a:pt x="18" y="31"/>
                      <a:pt x="18" y="31"/>
                    </a:cubicBezTo>
                    <a:cubicBezTo>
                      <a:pt x="22" y="31"/>
                      <a:pt x="22" y="31"/>
                      <a:pt x="22" y="31"/>
                    </a:cubicBezTo>
                    <a:cubicBezTo>
                      <a:pt x="22" y="45"/>
                      <a:pt x="22" y="45"/>
                      <a:pt x="22" y="45"/>
                    </a:cubicBezTo>
                    <a:cubicBezTo>
                      <a:pt x="74" y="44"/>
                      <a:pt x="74" y="44"/>
                      <a:pt x="74" y="44"/>
                    </a:cubicBezTo>
                    <a:cubicBezTo>
                      <a:pt x="74" y="30"/>
                      <a:pt x="74" y="30"/>
                      <a:pt x="74" y="30"/>
                    </a:cubicBezTo>
                    <a:cubicBezTo>
                      <a:pt x="80" y="30"/>
                      <a:pt x="80" y="30"/>
                      <a:pt x="80" y="30"/>
                    </a:cubicBezTo>
                    <a:cubicBezTo>
                      <a:pt x="80" y="44"/>
                      <a:pt x="80" y="44"/>
                      <a:pt x="80" y="44"/>
                    </a:cubicBezTo>
                    <a:cubicBezTo>
                      <a:pt x="98" y="44"/>
                      <a:pt x="98" y="44"/>
                      <a:pt x="98" y="44"/>
                    </a:cubicBezTo>
                    <a:cubicBezTo>
                      <a:pt x="97" y="25"/>
                      <a:pt x="97" y="25"/>
                      <a:pt x="97" y="25"/>
                    </a:cubicBezTo>
                    <a:cubicBezTo>
                      <a:pt x="97" y="20"/>
                      <a:pt x="96" y="16"/>
                      <a:pt x="9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0"/>
              <p:cNvSpPr>
                <a:spLocks/>
              </p:cNvSpPr>
              <p:nvPr/>
            </p:nvSpPr>
            <p:spPr bwMode="auto">
              <a:xfrm>
                <a:off x="4878388" y="7756525"/>
                <a:ext cx="139700" cy="130175"/>
              </a:xfrm>
              <a:custGeom>
                <a:avLst/>
                <a:gdLst>
                  <a:gd name="T0" fmla="*/ 27 w 55"/>
                  <a:gd name="T1" fmla="*/ 1 h 51"/>
                  <a:gd name="T2" fmla="*/ 5 w 55"/>
                  <a:gd name="T3" fmla="*/ 16 h 51"/>
                  <a:gd name="T4" fmla="*/ 14 w 55"/>
                  <a:gd name="T5" fmla="*/ 47 h 51"/>
                  <a:gd name="T6" fmla="*/ 28 w 55"/>
                  <a:gd name="T7" fmla="*/ 51 h 51"/>
                  <a:gd name="T8" fmla="*/ 49 w 55"/>
                  <a:gd name="T9" fmla="*/ 39 h 51"/>
                  <a:gd name="T10" fmla="*/ 49 w 55"/>
                  <a:gd name="T11" fmla="*/ 11 h 51"/>
                  <a:gd name="T12" fmla="*/ 27 w 55"/>
                  <a:gd name="T13" fmla="*/ 1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27" y="1"/>
                    </a:moveTo>
                    <a:cubicBezTo>
                      <a:pt x="17" y="1"/>
                      <a:pt x="8" y="7"/>
                      <a:pt x="5" y="16"/>
                    </a:cubicBezTo>
                    <a:cubicBezTo>
                      <a:pt x="0" y="27"/>
                      <a:pt x="5" y="40"/>
                      <a:pt x="14" y="47"/>
                    </a:cubicBezTo>
                    <a:cubicBezTo>
                      <a:pt x="18" y="49"/>
                      <a:pt x="23" y="51"/>
                      <a:pt x="28" y="51"/>
                    </a:cubicBezTo>
                    <a:cubicBezTo>
                      <a:pt x="36" y="51"/>
                      <a:pt x="44" y="46"/>
                      <a:pt x="49" y="39"/>
                    </a:cubicBezTo>
                    <a:cubicBezTo>
                      <a:pt x="55" y="31"/>
                      <a:pt x="55" y="20"/>
                      <a:pt x="49" y="11"/>
                    </a:cubicBezTo>
                    <a:cubicBezTo>
                      <a:pt x="44" y="5"/>
                      <a:pt x="36" y="0"/>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1"/>
              <p:cNvSpPr>
                <a:spLocks/>
              </p:cNvSpPr>
              <p:nvPr/>
            </p:nvSpPr>
            <p:spPr bwMode="auto">
              <a:xfrm>
                <a:off x="5078413" y="7891463"/>
                <a:ext cx="246063" cy="114300"/>
              </a:xfrm>
              <a:custGeom>
                <a:avLst/>
                <a:gdLst>
                  <a:gd name="T0" fmla="*/ 97 w 97"/>
                  <a:gd name="T1" fmla="*/ 25 h 45"/>
                  <a:gd name="T2" fmla="*/ 93 w 97"/>
                  <a:gd name="T3" fmla="*/ 12 h 45"/>
                  <a:gd name="T4" fmla="*/ 82 w 97"/>
                  <a:gd name="T5" fmla="*/ 3 h 45"/>
                  <a:gd name="T6" fmla="*/ 70 w 97"/>
                  <a:gd name="T7" fmla="*/ 0 h 45"/>
                  <a:gd name="T8" fmla="*/ 23 w 97"/>
                  <a:gd name="T9" fmla="*/ 1 h 45"/>
                  <a:gd name="T10" fmla="*/ 6 w 97"/>
                  <a:gd name="T11" fmla="*/ 9 h 45"/>
                  <a:gd name="T12" fmla="*/ 0 w 97"/>
                  <a:gd name="T13" fmla="*/ 24 h 45"/>
                  <a:gd name="T14" fmla="*/ 0 w 97"/>
                  <a:gd name="T15" fmla="*/ 45 h 45"/>
                  <a:gd name="T16" fmla="*/ 18 w 97"/>
                  <a:gd name="T17" fmla="*/ 45 h 45"/>
                  <a:gd name="T18" fmla="*/ 18 w 97"/>
                  <a:gd name="T19" fmla="*/ 31 h 45"/>
                  <a:gd name="T20" fmla="*/ 21 w 97"/>
                  <a:gd name="T21" fmla="*/ 31 h 45"/>
                  <a:gd name="T22" fmla="*/ 21 w 97"/>
                  <a:gd name="T23" fmla="*/ 45 h 45"/>
                  <a:gd name="T24" fmla="*/ 74 w 97"/>
                  <a:gd name="T25" fmla="*/ 44 h 45"/>
                  <a:gd name="T26" fmla="*/ 73 w 97"/>
                  <a:gd name="T27" fmla="*/ 30 h 45"/>
                  <a:gd name="T28" fmla="*/ 79 w 97"/>
                  <a:gd name="T29" fmla="*/ 30 h 45"/>
                  <a:gd name="T30" fmla="*/ 80 w 97"/>
                  <a:gd name="T31" fmla="*/ 44 h 45"/>
                  <a:gd name="T32" fmla="*/ 97 w 97"/>
                  <a:gd name="T33" fmla="*/ 44 h 45"/>
                  <a:gd name="T34" fmla="*/ 97 w 97"/>
                  <a:gd name="T35" fmla="*/ 2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45">
                    <a:moveTo>
                      <a:pt x="97" y="25"/>
                    </a:moveTo>
                    <a:cubicBezTo>
                      <a:pt x="97" y="20"/>
                      <a:pt x="95" y="16"/>
                      <a:pt x="93" y="12"/>
                    </a:cubicBezTo>
                    <a:cubicBezTo>
                      <a:pt x="90" y="8"/>
                      <a:pt x="86" y="5"/>
                      <a:pt x="82" y="3"/>
                    </a:cubicBezTo>
                    <a:cubicBezTo>
                      <a:pt x="78" y="1"/>
                      <a:pt x="74" y="0"/>
                      <a:pt x="70" y="0"/>
                    </a:cubicBezTo>
                    <a:cubicBezTo>
                      <a:pt x="23" y="1"/>
                      <a:pt x="23" y="1"/>
                      <a:pt x="23" y="1"/>
                    </a:cubicBezTo>
                    <a:cubicBezTo>
                      <a:pt x="17" y="1"/>
                      <a:pt x="10" y="5"/>
                      <a:pt x="6" y="9"/>
                    </a:cubicBezTo>
                    <a:cubicBezTo>
                      <a:pt x="2" y="13"/>
                      <a:pt x="0" y="19"/>
                      <a:pt x="0" y="24"/>
                    </a:cubicBezTo>
                    <a:cubicBezTo>
                      <a:pt x="0" y="45"/>
                      <a:pt x="0" y="45"/>
                      <a:pt x="0" y="45"/>
                    </a:cubicBezTo>
                    <a:cubicBezTo>
                      <a:pt x="18" y="45"/>
                      <a:pt x="18" y="45"/>
                      <a:pt x="18" y="45"/>
                    </a:cubicBezTo>
                    <a:cubicBezTo>
                      <a:pt x="18" y="31"/>
                      <a:pt x="18" y="31"/>
                      <a:pt x="18" y="31"/>
                    </a:cubicBezTo>
                    <a:cubicBezTo>
                      <a:pt x="21" y="31"/>
                      <a:pt x="21" y="31"/>
                      <a:pt x="21" y="31"/>
                    </a:cubicBezTo>
                    <a:cubicBezTo>
                      <a:pt x="21" y="45"/>
                      <a:pt x="21" y="45"/>
                      <a:pt x="21" y="45"/>
                    </a:cubicBezTo>
                    <a:cubicBezTo>
                      <a:pt x="74" y="44"/>
                      <a:pt x="74" y="44"/>
                      <a:pt x="74" y="44"/>
                    </a:cubicBezTo>
                    <a:cubicBezTo>
                      <a:pt x="73" y="30"/>
                      <a:pt x="73" y="30"/>
                      <a:pt x="73" y="30"/>
                    </a:cubicBezTo>
                    <a:cubicBezTo>
                      <a:pt x="79" y="30"/>
                      <a:pt x="79" y="30"/>
                      <a:pt x="79" y="30"/>
                    </a:cubicBezTo>
                    <a:cubicBezTo>
                      <a:pt x="80" y="44"/>
                      <a:pt x="80" y="44"/>
                      <a:pt x="80" y="44"/>
                    </a:cubicBezTo>
                    <a:cubicBezTo>
                      <a:pt x="97" y="44"/>
                      <a:pt x="97" y="44"/>
                      <a:pt x="97" y="44"/>
                    </a:cubicBezTo>
                    <a:lnTo>
                      <a:pt x="97"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2"/>
              <p:cNvSpPr>
                <a:spLocks/>
              </p:cNvSpPr>
              <p:nvPr/>
            </p:nvSpPr>
            <p:spPr bwMode="auto">
              <a:xfrm>
                <a:off x="5129213" y="7756525"/>
                <a:ext cx="138113" cy="130175"/>
              </a:xfrm>
              <a:custGeom>
                <a:avLst/>
                <a:gdLst>
                  <a:gd name="T0" fmla="*/ 14 w 54"/>
                  <a:gd name="T1" fmla="*/ 47 h 51"/>
                  <a:gd name="T2" fmla="*/ 28 w 54"/>
                  <a:gd name="T3" fmla="*/ 51 h 51"/>
                  <a:gd name="T4" fmla="*/ 49 w 54"/>
                  <a:gd name="T5" fmla="*/ 39 h 51"/>
                  <a:gd name="T6" fmla="*/ 48 w 54"/>
                  <a:gd name="T7" fmla="*/ 11 h 51"/>
                  <a:gd name="T8" fmla="*/ 27 w 54"/>
                  <a:gd name="T9" fmla="*/ 1 h 51"/>
                  <a:gd name="T10" fmla="*/ 4 w 54"/>
                  <a:gd name="T11" fmla="*/ 16 h 51"/>
                  <a:gd name="T12" fmla="*/ 14 w 54"/>
                  <a:gd name="T13" fmla="*/ 47 h 51"/>
                </a:gdLst>
                <a:ahLst/>
                <a:cxnLst>
                  <a:cxn ang="0">
                    <a:pos x="T0" y="T1"/>
                  </a:cxn>
                  <a:cxn ang="0">
                    <a:pos x="T2" y="T3"/>
                  </a:cxn>
                  <a:cxn ang="0">
                    <a:pos x="T4" y="T5"/>
                  </a:cxn>
                  <a:cxn ang="0">
                    <a:pos x="T6" y="T7"/>
                  </a:cxn>
                  <a:cxn ang="0">
                    <a:pos x="T8" y="T9"/>
                  </a:cxn>
                  <a:cxn ang="0">
                    <a:pos x="T10" y="T11"/>
                  </a:cxn>
                  <a:cxn ang="0">
                    <a:pos x="T12" y="T13"/>
                  </a:cxn>
                </a:cxnLst>
                <a:rect l="0" t="0" r="r" b="b"/>
                <a:pathLst>
                  <a:path w="54" h="51">
                    <a:moveTo>
                      <a:pt x="14" y="47"/>
                    </a:moveTo>
                    <a:cubicBezTo>
                      <a:pt x="18" y="49"/>
                      <a:pt x="23" y="51"/>
                      <a:pt x="28" y="51"/>
                    </a:cubicBezTo>
                    <a:cubicBezTo>
                      <a:pt x="36" y="51"/>
                      <a:pt x="44" y="46"/>
                      <a:pt x="49" y="39"/>
                    </a:cubicBezTo>
                    <a:cubicBezTo>
                      <a:pt x="54" y="31"/>
                      <a:pt x="54" y="20"/>
                      <a:pt x="48" y="11"/>
                    </a:cubicBezTo>
                    <a:cubicBezTo>
                      <a:pt x="44" y="5"/>
                      <a:pt x="35" y="0"/>
                      <a:pt x="27" y="1"/>
                    </a:cubicBezTo>
                    <a:cubicBezTo>
                      <a:pt x="17" y="1"/>
                      <a:pt x="8" y="7"/>
                      <a:pt x="4" y="16"/>
                    </a:cubicBezTo>
                    <a:cubicBezTo>
                      <a:pt x="0" y="27"/>
                      <a:pt x="4" y="40"/>
                      <a:pt x="14"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3"/>
              <p:cNvSpPr>
                <a:spLocks/>
              </p:cNvSpPr>
              <p:nvPr/>
            </p:nvSpPr>
            <p:spPr bwMode="auto">
              <a:xfrm>
                <a:off x="4748213" y="7612063"/>
                <a:ext cx="139700" cy="130175"/>
              </a:xfrm>
              <a:custGeom>
                <a:avLst/>
                <a:gdLst>
                  <a:gd name="T0" fmla="*/ 15 w 55"/>
                  <a:gd name="T1" fmla="*/ 46 h 51"/>
                  <a:gd name="T2" fmla="*/ 28 w 55"/>
                  <a:gd name="T3" fmla="*/ 51 h 51"/>
                  <a:gd name="T4" fmla="*/ 49 w 55"/>
                  <a:gd name="T5" fmla="*/ 39 h 51"/>
                  <a:gd name="T6" fmla="*/ 49 w 55"/>
                  <a:gd name="T7" fmla="*/ 11 h 51"/>
                  <a:gd name="T8" fmla="*/ 28 w 55"/>
                  <a:gd name="T9" fmla="*/ 0 h 51"/>
                  <a:gd name="T10" fmla="*/ 5 w 55"/>
                  <a:gd name="T11" fmla="*/ 16 h 51"/>
                  <a:gd name="T12" fmla="*/ 15 w 55"/>
                  <a:gd name="T13" fmla="*/ 46 h 51"/>
                </a:gdLst>
                <a:ahLst/>
                <a:cxnLst>
                  <a:cxn ang="0">
                    <a:pos x="T0" y="T1"/>
                  </a:cxn>
                  <a:cxn ang="0">
                    <a:pos x="T2" y="T3"/>
                  </a:cxn>
                  <a:cxn ang="0">
                    <a:pos x="T4" y="T5"/>
                  </a:cxn>
                  <a:cxn ang="0">
                    <a:pos x="T6" y="T7"/>
                  </a:cxn>
                  <a:cxn ang="0">
                    <a:pos x="T8" y="T9"/>
                  </a:cxn>
                  <a:cxn ang="0">
                    <a:pos x="T10" y="T11"/>
                  </a:cxn>
                  <a:cxn ang="0">
                    <a:pos x="T12" y="T13"/>
                  </a:cxn>
                </a:cxnLst>
                <a:rect l="0" t="0" r="r" b="b"/>
                <a:pathLst>
                  <a:path w="55" h="51">
                    <a:moveTo>
                      <a:pt x="15" y="46"/>
                    </a:moveTo>
                    <a:cubicBezTo>
                      <a:pt x="18" y="49"/>
                      <a:pt x="24" y="51"/>
                      <a:pt x="28" y="51"/>
                    </a:cubicBezTo>
                    <a:cubicBezTo>
                      <a:pt x="37" y="50"/>
                      <a:pt x="45" y="46"/>
                      <a:pt x="49" y="39"/>
                    </a:cubicBezTo>
                    <a:cubicBezTo>
                      <a:pt x="55" y="30"/>
                      <a:pt x="55" y="20"/>
                      <a:pt x="49" y="11"/>
                    </a:cubicBezTo>
                    <a:cubicBezTo>
                      <a:pt x="44" y="4"/>
                      <a:pt x="36" y="0"/>
                      <a:pt x="28" y="0"/>
                    </a:cubicBezTo>
                    <a:cubicBezTo>
                      <a:pt x="18" y="0"/>
                      <a:pt x="9" y="7"/>
                      <a:pt x="5" y="16"/>
                    </a:cubicBezTo>
                    <a:cubicBezTo>
                      <a:pt x="0" y="27"/>
                      <a:pt x="5" y="40"/>
                      <a:pt x="15"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4"/>
              <p:cNvSpPr>
                <a:spLocks/>
              </p:cNvSpPr>
              <p:nvPr/>
            </p:nvSpPr>
            <p:spPr bwMode="auto">
              <a:xfrm>
                <a:off x="4987925" y="7608888"/>
                <a:ext cx="136525" cy="127000"/>
              </a:xfrm>
              <a:custGeom>
                <a:avLst/>
                <a:gdLst>
                  <a:gd name="T0" fmla="*/ 14 w 54"/>
                  <a:gd name="T1" fmla="*/ 46 h 50"/>
                  <a:gd name="T2" fmla="*/ 28 w 54"/>
                  <a:gd name="T3" fmla="*/ 50 h 50"/>
                  <a:gd name="T4" fmla="*/ 49 w 54"/>
                  <a:gd name="T5" fmla="*/ 39 h 50"/>
                  <a:gd name="T6" fmla="*/ 48 w 54"/>
                  <a:gd name="T7" fmla="*/ 11 h 50"/>
                  <a:gd name="T8" fmla="*/ 27 w 54"/>
                  <a:gd name="T9" fmla="*/ 0 h 50"/>
                  <a:gd name="T10" fmla="*/ 4 w 54"/>
                  <a:gd name="T11" fmla="*/ 16 h 50"/>
                  <a:gd name="T12" fmla="*/ 14 w 54"/>
                  <a:gd name="T13" fmla="*/ 46 h 50"/>
                </a:gdLst>
                <a:ahLst/>
                <a:cxnLst>
                  <a:cxn ang="0">
                    <a:pos x="T0" y="T1"/>
                  </a:cxn>
                  <a:cxn ang="0">
                    <a:pos x="T2" y="T3"/>
                  </a:cxn>
                  <a:cxn ang="0">
                    <a:pos x="T4" y="T5"/>
                  </a:cxn>
                  <a:cxn ang="0">
                    <a:pos x="T6" y="T7"/>
                  </a:cxn>
                  <a:cxn ang="0">
                    <a:pos x="T8" y="T9"/>
                  </a:cxn>
                  <a:cxn ang="0">
                    <a:pos x="T10" y="T11"/>
                  </a:cxn>
                  <a:cxn ang="0">
                    <a:pos x="T12" y="T13"/>
                  </a:cxn>
                </a:cxnLst>
                <a:rect l="0" t="0" r="r" b="b"/>
                <a:pathLst>
                  <a:path w="54" h="50">
                    <a:moveTo>
                      <a:pt x="14" y="46"/>
                    </a:moveTo>
                    <a:cubicBezTo>
                      <a:pt x="18" y="49"/>
                      <a:pt x="23" y="50"/>
                      <a:pt x="28" y="50"/>
                    </a:cubicBezTo>
                    <a:cubicBezTo>
                      <a:pt x="36" y="50"/>
                      <a:pt x="44" y="46"/>
                      <a:pt x="49" y="39"/>
                    </a:cubicBezTo>
                    <a:cubicBezTo>
                      <a:pt x="54" y="30"/>
                      <a:pt x="54" y="19"/>
                      <a:pt x="48" y="11"/>
                    </a:cubicBezTo>
                    <a:cubicBezTo>
                      <a:pt x="44" y="4"/>
                      <a:pt x="35" y="0"/>
                      <a:pt x="27" y="0"/>
                    </a:cubicBezTo>
                    <a:cubicBezTo>
                      <a:pt x="17" y="0"/>
                      <a:pt x="8" y="7"/>
                      <a:pt x="4" y="16"/>
                    </a:cubicBezTo>
                    <a:cubicBezTo>
                      <a:pt x="0" y="27"/>
                      <a:pt x="4" y="40"/>
                      <a:pt x="1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5"/>
              <p:cNvSpPr>
                <a:spLocks/>
              </p:cNvSpPr>
              <p:nvPr/>
            </p:nvSpPr>
            <p:spPr bwMode="auto">
              <a:xfrm>
                <a:off x="4865688" y="7480300"/>
                <a:ext cx="136525" cy="128587"/>
              </a:xfrm>
              <a:custGeom>
                <a:avLst/>
                <a:gdLst>
                  <a:gd name="T0" fmla="*/ 14 w 54"/>
                  <a:gd name="T1" fmla="*/ 46 h 51"/>
                  <a:gd name="T2" fmla="*/ 28 w 54"/>
                  <a:gd name="T3" fmla="*/ 51 h 51"/>
                  <a:gd name="T4" fmla="*/ 49 w 54"/>
                  <a:gd name="T5" fmla="*/ 39 h 51"/>
                  <a:gd name="T6" fmla="*/ 48 w 54"/>
                  <a:gd name="T7" fmla="*/ 11 h 51"/>
                  <a:gd name="T8" fmla="*/ 27 w 54"/>
                  <a:gd name="T9" fmla="*/ 0 h 51"/>
                  <a:gd name="T10" fmla="*/ 4 w 54"/>
                  <a:gd name="T11" fmla="*/ 16 h 51"/>
                  <a:gd name="T12" fmla="*/ 14 w 54"/>
                  <a:gd name="T13" fmla="*/ 46 h 51"/>
                </a:gdLst>
                <a:ahLst/>
                <a:cxnLst>
                  <a:cxn ang="0">
                    <a:pos x="T0" y="T1"/>
                  </a:cxn>
                  <a:cxn ang="0">
                    <a:pos x="T2" y="T3"/>
                  </a:cxn>
                  <a:cxn ang="0">
                    <a:pos x="T4" y="T5"/>
                  </a:cxn>
                  <a:cxn ang="0">
                    <a:pos x="T6" y="T7"/>
                  </a:cxn>
                  <a:cxn ang="0">
                    <a:pos x="T8" y="T9"/>
                  </a:cxn>
                  <a:cxn ang="0">
                    <a:pos x="T10" y="T11"/>
                  </a:cxn>
                  <a:cxn ang="0">
                    <a:pos x="T12" y="T13"/>
                  </a:cxn>
                </a:cxnLst>
                <a:rect l="0" t="0" r="r" b="b"/>
                <a:pathLst>
                  <a:path w="54" h="51">
                    <a:moveTo>
                      <a:pt x="14" y="46"/>
                    </a:moveTo>
                    <a:cubicBezTo>
                      <a:pt x="18" y="49"/>
                      <a:pt x="23" y="51"/>
                      <a:pt x="28" y="51"/>
                    </a:cubicBezTo>
                    <a:cubicBezTo>
                      <a:pt x="36" y="50"/>
                      <a:pt x="44" y="46"/>
                      <a:pt x="49" y="39"/>
                    </a:cubicBezTo>
                    <a:cubicBezTo>
                      <a:pt x="54" y="30"/>
                      <a:pt x="54" y="20"/>
                      <a:pt x="48" y="11"/>
                    </a:cubicBezTo>
                    <a:cubicBezTo>
                      <a:pt x="44" y="4"/>
                      <a:pt x="35" y="0"/>
                      <a:pt x="27" y="0"/>
                    </a:cubicBezTo>
                    <a:cubicBezTo>
                      <a:pt x="17" y="0"/>
                      <a:pt x="8" y="7"/>
                      <a:pt x="4" y="16"/>
                    </a:cubicBezTo>
                    <a:cubicBezTo>
                      <a:pt x="0" y="27"/>
                      <a:pt x="4" y="40"/>
                      <a:pt x="14"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404" name="Rectangle 403"/>
          <p:cNvSpPr/>
          <p:nvPr/>
        </p:nvSpPr>
        <p:spPr>
          <a:xfrm>
            <a:off x="2328361" y="1163044"/>
            <a:ext cx="1430867" cy="3890725"/>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bg1"/>
              </a:solidFill>
            </a:endParaRPr>
          </a:p>
        </p:txBody>
      </p:sp>
      <p:sp>
        <p:nvSpPr>
          <p:cNvPr id="405" name="Rectangle 404"/>
          <p:cNvSpPr/>
          <p:nvPr/>
        </p:nvSpPr>
        <p:spPr>
          <a:xfrm>
            <a:off x="2328361" y="1717611"/>
            <a:ext cx="1430867" cy="3353489"/>
          </a:xfrm>
          <a:prstGeom prst="rect">
            <a:avLst/>
          </a:prstGeom>
          <a:solidFill>
            <a:schemeClr val="accent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18288" tIns="640080" rIns="18288" bIns="18288" rtlCol="0" anchor="t" anchorCtr="0"/>
          <a:lstStyle/>
          <a:p>
            <a:pPr algn="ctr"/>
            <a:r>
              <a:rPr lang="en-US" sz="1000" b="1" dirty="0">
                <a:solidFill>
                  <a:schemeClr val="bg1"/>
                </a:solidFill>
              </a:rPr>
              <a:t>1) Global Sales and Distribution </a:t>
            </a:r>
            <a:br>
              <a:rPr lang="en-US" sz="1000" b="1" dirty="0">
                <a:solidFill>
                  <a:schemeClr val="bg1"/>
                </a:solidFill>
              </a:rPr>
            </a:br>
            <a:endParaRPr lang="en-US" sz="1000" b="1" dirty="0">
              <a:solidFill>
                <a:schemeClr val="bg1"/>
              </a:solidFill>
            </a:endParaRPr>
          </a:p>
        </p:txBody>
      </p:sp>
      <p:sp>
        <p:nvSpPr>
          <p:cNvPr id="406" name="Oval 405"/>
          <p:cNvSpPr/>
          <p:nvPr/>
        </p:nvSpPr>
        <p:spPr>
          <a:xfrm>
            <a:off x="2489227" y="1163045"/>
            <a:ext cx="1109134" cy="1109134"/>
          </a:xfrm>
          <a:prstGeom prst="ellipse">
            <a:avLst/>
          </a:prstGeom>
          <a:solidFill>
            <a:schemeClr val="bg1"/>
          </a:solidFill>
          <a:ln w="9525">
            <a:noFill/>
            <a:bevel/>
          </a:ln>
          <a:effectLst>
            <a:outerShdw blurRad="50800" dist="88900" dir="5400000" sx="96000" sy="96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bg1"/>
              </a:solidFill>
            </a:endParaRPr>
          </a:p>
        </p:txBody>
      </p:sp>
      <p:sp>
        <p:nvSpPr>
          <p:cNvPr id="407" name="Oval 406"/>
          <p:cNvSpPr/>
          <p:nvPr/>
        </p:nvSpPr>
        <p:spPr>
          <a:xfrm>
            <a:off x="2627869" y="1301687"/>
            <a:ext cx="831850" cy="831850"/>
          </a:xfrm>
          <a:prstGeom prst="ellipse">
            <a:avLst/>
          </a:prstGeom>
          <a:solidFill>
            <a:schemeClr val="accent1"/>
          </a:solidFill>
          <a:ln w="9525">
            <a:noFill/>
            <a:beve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tIns="640080" rIns="18288" bIns="18288" rtlCol="0" anchor="t" anchorCtr="0"/>
          <a:lstStyle/>
          <a:p>
            <a:pPr algn="ctr"/>
            <a:endParaRPr lang="en-US" sz="1000" b="1" dirty="0">
              <a:solidFill>
                <a:schemeClr val="bg1"/>
              </a:solidFill>
            </a:endParaRPr>
          </a:p>
        </p:txBody>
      </p:sp>
      <p:sp>
        <p:nvSpPr>
          <p:cNvPr id="424" name="TextBox 423"/>
          <p:cNvSpPr txBox="1"/>
          <p:nvPr/>
        </p:nvSpPr>
        <p:spPr>
          <a:xfrm>
            <a:off x="2358189" y="2821482"/>
            <a:ext cx="1355916" cy="1944122"/>
          </a:xfrm>
          <a:prstGeom prst="rect">
            <a:avLst/>
          </a:prstGeom>
          <a:noFill/>
        </p:spPr>
        <p:txBody>
          <a:bodyPr wrap="square" lIns="0" rIns="0" rtlCol="0" anchor="t" anchorCtr="0">
            <a:spAutoFit/>
          </a:bodyPr>
          <a:lstStyle/>
          <a:p>
            <a:pPr marL="177800" indent="-177800">
              <a:spcBef>
                <a:spcPts val="200"/>
              </a:spcBef>
              <a:spcAft>
                <a:spcPts val="200"/>
              </a:spcAft>
              <a:buClr>
                <a:schemeClr val="bg1"/>
              </a:buClr>
              <a:buSzPct val="100000"/>
              <a:buFont typeface="Wingdings"/>
              <a:buChar char="§"/>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Katun serves customers in over </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120 </a:t>
            </a: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countries through </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21 </a:t>
            </a: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facilities, in-country virtual offices and two centralized distribution centers worldwide</a:t>
            </a:r>
          </a:p>
          <a:p>
            <a:pPr marL="177800" indent="-177800">
              <a:spcBef>
                <a:spcPts val="200"/>
              </a:spcBef>
              <a:spcAft>
                <a:spcPts val="200"/>
              </a:spcAft>
              <a:buClr>
                <a:schemeClr val="bg1"/>
              </a:buClr>
              <a:buSzPct val="100000"/>
              <a:buFont typeface="Wingdings"/>
              <a:buChar char="§"/>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Local presence enables </a:t>
            </a:r>
            <a:r>
              <a:rPr lang="en-US" sz="900" dirty="0" err="1">
                <a:solidFill>
                  <a:schemeClr val="bg1"/>
                </a:solidFill>
                <a:latin typeface="Tahoma" panose="020B0604030504040204" pitchFamily="34" charset="0"/>
                <a:ea typeface="Tahoma" panose="020B0604030504040204" pitchFamily="34" charset="0"/>
                <a:cs typeface="Tahoma" panose="020B0604030504040204" pitchFamily="34" charset="0"/>
              </a:rPr>
              <a:t>Katun</a:t>
            </a: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 to serve customers in their native language and maximize responsiveness </a:t>
            </a:r>
          </a:p>
        </p:txBody>
      </p:sp>
      <p:sp>
        <p:nvSpPr>
          <p:cNvPr id="416" name="Rectangle 415"/>
          <p:cNvSpPr/>
          <p:nvPr/>
        </p:nvSpPr>
        <p:spPr>
          <a:xfrm>
            <a:off x="7413624" y="1163044"/>
            <a:ext cx="1430867" cy="3890725"/>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bg1"/>
              </a:solidFill>
            </a:endParaRPr>
          </a:p>
        </p:txBody>
      </p:sp>
      <p:sp>
        <p:nvSpPr>
          <p:cNvPr id="417" name="Rectangle 416"/>
          <p:cNvSpPr/>
          <p:nvPr/>
        </p:nvSpPr>
        <p:spPr>
          <a:xfrm>
            <a:off x="7413624" y="1717611"/>
            <a:ext cx="1430867" cy="3353489"/>
          </a:xfrm>
          <a:prstGeom prst="rect">
            <a:avLst/>
          </a:prstGeom>
          <a:solidFill>
            <a:schemeClr val="accent5"/>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18288" tIns="640080" rIns="18288" bIns="18288" rtlCol="0" anchor="t" anchorCtr="0"/>
          <a:lstStyle/>
          <a:p>
            <a:pPr algn="ctr"/>
            <a:r>
              <a:rPr lang="en-US" sz="1000" b="1" dirty="0">
                <a:solidFill>
                  <a:schemeClr val="bg1"/>
                </a:solidFill>
              </a:rPr>
              <a:t>4) </a:t>
            </a:r>
            <a:r>
              <a:rPr lang="en-US" sz="1000" b="1" dirty="0" smtClean="0">
                <a:solidFill>
                  <a:schemeClr val="bg1"/>
                </a:solidFill>
              </a:rPr>
              <a:t>Entrenched Customer </a:t>
            </a:r>
            <a:r>
              <a:rPr lang="en-US" sz="1000" b="1" dirty="0">
                <a:solidFill>
                  <a:schemeClr val="bg1"/>
                </a:solidFill>
              </a:rPr>
              <a:t>Relationships</a:t>
            </a:r>
          </a:p>
        </p:txBody>
      </p:sp>
      <p:sp>
        <p:nvSpPr>
          <p:cNvPr id="418" name="Oval 417"/>
          <p:cNvSpPr/>
          <p:nvPr/>
        </p:nvSpPr>
        <p:spPr>
          <a:xfrm>
            <a:off x="7574490" y="1163045"/>
            <a:ext cx="1109134" cy="1109134"/>
          </a:xfrm>
          <a:prstGeom prst="ellipse">
            <a:avLst/>
          </a:prstGeom>
          <a:solidFill>
            <a:schemeClr val="bg1"/>
          </a:solidFill>
          <a:ln w="9525">
            <a:noFill/>
            <a:bevel/>
          </a:ln>
          <a:effectLst>
            <a:outerShdw blurRad="50800" dist="88900" dir="5400000" sx="96000" sy="96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bg1"/>
              </a:solidFill>
            </a:endParaRPr>
          </a:p>
        </p:txBody>
      </p:sp>
      <p:sp>
        <p:nvSpPr>
          <p:cNvPr id="419" name="Oval 418"/>
          <p:cNvSpPr/>
          <p:nvPr/>
        </p:nvSpPr>
        <p:spPr>
          <a:xfrm>
            <a:off x="7713132" y="1301687"/>
            <a:ext cx="831850" cy="831850"/>
          </a:xfrm>
          <a:prstGeom prst="ellipse">
            <a:avLst/>
          </a:prstGeom>
          <a:solidFill>
            <a:schemeClr val="accent5"/>
          </a:solidFill>
          <a:ln w="9525">
            <a:noFill/>
            <a:beve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tIns="640080" rIns="18288" bIns="18288" rtlCol="0" anchor="t" anchorCtr="0"/>
          <a:lstStyle/>
          <a:p>
            <a:pPr algn="ctr"/>
            <a:endParaRPr lang="en-US" sz="1000" b="1" dirty="0">
              <a:solidFill>
                <a:schemeClr val="bg1"/>
              </a:solidFill>
            </a:endParaRPr>
          </a:p>
        </p:txBody>
      </p:sp>
      <p:sp>
        <p:nvSpPr>
          <p:cNvPr id="426" name="TextBox 425"/>
          <p:cNvSpPr txBox="1"/>
          <p:nvPr/>
        </p:nvSpPr>
        <p:spPr>
          <a:xfrm>
            <a:off x="7443833" y="2821482"/>
            <a:ext cx="1355109" cy="1477328"/>
          </a:xfrm>
          <a:prstGeom prst="rect">
            <a:avLst/>
          </a:prstGeom>
          <a:noFill/>
        </p:spPr>
        <p:txBody>
          <a:bodyPr wrap="square" lIns="0" rIns="0" rtlCol="0" anchor="t" anchorCtr="0">
            <a:spAutoFit/>
          </a:bodyPr>
          <a:lstStyle/>
          <a:p>
            <a:pPr marL="177800" indent="-177800">
              <a:spcBef>
                <a:spcPts val="200"/>
              </a:spcBef>
              <a:spcAft>
                <a:spcPts val="200"/>
              </a:spcAft>
              <a:buClr>
                <a:schemeClr val="bg1"/>
              </a:buClr>
              <a:buSzPct val="100000"/>
              <a:buFont typeface="Wingdings"/>
              <a:buChar char="§"/>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The Company’s reputation as the industry’s </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largest and most trusted </a:t>
            </a: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supplier allows Katun to serve the world’s most prominent office equipment dealers, distributors and wholesalers</a:t>
            </a:r>
          </a:p>
        </p:txBody>
      </p:sp>
      <p:sp>
        <p:nvSpPr>
          <p:cNvPr id="433" name="Rectangle 432"/>
          <p:cNvSpPr/>
          <p:nvPr>
            <p:custDataLst>
              <p:tags r:id="rId1"/>
            </p:custDataLst>
          </p:nvPr>
        </p:nvSpPr>
        <p:spPr>
          <a:xfrm>
            <a:off x="2328361" y="5689144"/>
            <a:ext cx="6590213" cy="605294"/>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spcAft>
                <a:spcPts val="200"/>
              </a:spcAft>
            </a:pP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Katun’s unmatched scale and global footprint provide a significant </a:t>
            </a:r>
          </a:p>
          <a:p>
            <a:pPr algn="ctr">
              <a:spcAft>
                <a:spcPts val="200"/>
              </a:spcAft>
            </a:pP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competitive advantage over its non-OEM competitors</a:t>
            </a:r>
          </a:p>
        </p:txBody>
      </p:sp>
      <p:sp>
        <p:nvSpPr>
          <p:cNvPr id="434" name="Isosceles Triangle 433"/>
          <p:cNvSpPr/>
          <p:nvPr/>
        </p:nvSpPr>
        <p:spPr bwMode="auto">
          <a:xfrm rot="10800000">
            <a:off x="2365256" y="5200405"/>
            <a:ext cx="6516419" cy="335099"/>
          </a:xfrm>
          <a:prstGeom prst="triangle">
            <a:avLst>
              <a:gd name="adj" fmla="val 49785"/>
            </a:avLst>
          </a:prstGeom>
          <a:gradFill>
            <a:gsLst>
              <a:gs pos="17000">
                <a:schemeClr val="accent5"/>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endParaRPr lang="en-US" sz="800" b="1" dirty="0">
              <a:solidFill>
                <a:prstClr val="white"/>
              </a:solidFill>
            </a:endParaRPr>
          </a:p>
        </p:txBody>
      </p:sp>
      <p:sp>
        <p:nvSpPr>
          <p:cNvPr id="412" name="Rectangle 411"/>
          <p:cNvSpPr/>
          <p:nvPr/>
        </p:nvSpPr>
        <p:spPr>
          <a:xfrm>
            <a:off x="4023449" y="1163044"/>
            <a:ext cx="1430867" cy="3890725"/>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bg1"/>
              </a:solidFill>
            </a:endParaRPr>
          </a:p>
        </p:txBody>
      </p:sp>
      <p:sp>
        <p:nvSpPr>
          <p:cNvPr id="413" name="Rectangle 412"/>
          <p:cNvSpPr/>
          <p:nvPr/>
        </p:nvSpPr>
        <p:spPr>
          <a:xfrm>
            <a:off x="4023449" y="1717613"/>
            <a:ext cx="1430867" cy="3353488"/>
          </a:xfrm>
          <a:prstGeom prst="rect">
            <a:avLst/>
          </a:prstGeom>
          <a:solidFill>
            <a:schemeClr val="accent3"/>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18288" tIns="640080" rIns="18288" bIns="18288" rtlCol="0" anchor="t" anchorCtr="0"/>
          <a:lstStyle/>
          <a:p>
            <a:pPr algn="ctr"/>
            <a:r>
              <a:rPr lang="en-US" sz="1000" b="1" dirty="0">
                <a:solidFill>
                  <a:schemeClr val="bg1"/>
                </a:solidFill>
              </a:rPr>
              <a:t>2) Strategic Relationships with </a:t>
            </a:r>
            <a:r>
              <a:rPr lang="en-US" sz="1000" b="1" dirty="0" smtClean="0">
                <a:solidFill>
                  <a:schemeClr val="bg1"/>
                </a:solidFill>
              </a:rPr>
              <a:t>Suppliers Worldwide</a:t>
            </a:r>
            <a:endParaRPr lang="en-US" sz="1000" b="1" dirty="0">
              <a:solidFill>
                <a:schemeClr val="bg1"/>
              </a:solidFill>
            </a:endParaRPr>
          </a:p>
        </p:txBody>
      </p:sp>
      <p:sp>
        <p:nvSpPr>
          <p:cNvPr id="414" name="Oval 413"/>
          <p:cNvSpPr/>
          <p:nvPr/>
        </p:nvSpPr>
        <p:spPr>
          <a:xfrm>
            <a:off x="4184315" y="1163045"/>
            <a:ext cx="1109134" cy="1109134"/>
          </a:xfrm>
          <a:prstGeom prst="ellipse">
            <a:avLst/>
          </a:prstGeom>
          <a:solidFill>
            <a:schemeClr val="bg1"/>
          </a:solidFill>
          <a:ln w="9525">
            <a:noFill/>
            <a:bevel/>
          </a:ln>
          <a:effectLst>
            <a:outerShdw blurRad="50800" dist="88900" dir="5400000" sx="96000" sy="96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bg1"/>
              </a:solidFill>
            </a:endParaRPr>
          </a:p>
        </p:txBody>
      </p:sp>
      <p:sp>
        <p:nvSpPr>
          <p:cNvPr id="415" name="Oval 414"/>
          <p:cNvSpPr/>
          <p:nvPr/>
        </p:nvSpPr>
        <p:spPr>
          <a:xfrm>
            <a:off x="4322957" y="1301687"/>
            <a:ext cx="831850" cy="831850"/>
          </a:xfrm>
          <a:prstGeom prst="ellipse">
            <a:avLst/>
          </a:prstGeom>
          <a:solidFill>
            <a:schemeClr val="accent3"/>
          </a:solidFill>
          <a:ln w="9525">
            <a:noFill/>
            <a:beve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tIns="640080" rIns="18288" bIns="18288" rtlCol="0" anchor="t" anchorCtr="0"/>
          <a:lstStyle/>
          <a:p>
            <a:pPr algn="ctr"/>
            <a:endParaRPr lang="en-US" sz="1000" b="1" dirty="0">
              <a:solidFill>
                <a:schemeClr val="bg1"/>
              </a:solidFill>
            </a:endParaRPr>
          </a:p>
        </p:txBody>
      </p:sp>
      <p:sp>
        <p:nvSpPr>
          <p:cNvPr id="425" name="TextBox 424"/>
          <p:cNvSpPr txBox="1"/>
          <p:nvPr/>
        </p:nvSpPr>
        <p:spPr>
          <a:xfrm>
            <a:off x="4054108" y="2821482"/>
            <a:ext cx="1400208" cy="1667123"/>
          </a:xfrm>
          <a:prstGeom prst="rect">
            <a:avLst/>
          </a:prstGeom>
          <a:noFill/>
        </p:spPr>
        <p:txBody>
          <a:bodyPr wrap="square" lIns="0" rIns="0" rtlCol="0" anchor="t" anchorCtr="0">
            <a:spAutoFit/>
          </a:bodyPr>
          <a:lstStyle/>
          <a:p>
            <a:pPr marL="177800" indent="-177800">
              <a:spcBef>
                <a:spcPts val="200"/>
              </a:spcBef>
              <a:spcAft>
                <a:spcPts val="200"/>
              </a:spcAft>
              <a:buClr>
                <a:schemeClr val="bg1"/>
              </a:buClr>
              <a:buSzPct val="100000"/>
              <a:buFont typeface="Wingdings"/>
              <a:buChar char="§"/>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Powerful, long-term supplier relationships and unique engagement approach ensures top quality and faster </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time-to-market for new products</a:t>
            </a:r>
            <a:endParaRPr lang="en-US" sz="900"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marL="177800" indent="-177800">
              <a:spcBef>
                <a:spcPts val="200"/>
              </a:spcBef>
              <a:spcAft>
                <a:spcPts val="200"/>
              </a:spcAft>
              <a:buClr>
                <a:schemeClr val="bg1"/>
              </a:buClr>
              <a:buSzPct val="100000"/>
              <a:buFont typeface="Wingdings"/>
              <a:buChar char="§"/>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Innovative consignment model with key suppliers minimizes inventory requirements</a:t>
            </a:r>
          </a:p>
        </p:txBody>
      </p:sp>
      <p:sp>
        <p:nvSpPr>
          <p:cNvPr id="408" name="Rectangle 407"/>
          <p:cNvSpPr/>
          <p:nvPr/>
        </p:nvSpPr>
        <p:spPr>
          <a:xfrm>
            <a:off x="5718537" y="1163044"/>
            <a:ext cx="1430867" cy="3890725"/>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bg1"/>
              </a:solidFill>
            </a:endParaRPr>
          </a:p>
        </p:txBody>
      </p:sp>
      <p:sp>
        <p:nvSpPr>
          <p:cNvPr id="409" name="Rectangle 408"/>
          <p:cNvSpPr/>
          <p:nvPr/>
        </p:nvSpPr>
        <p:spPr>
          <a:xfrm>
            <a:off x="5718537" y="1717612"/>
            <a:ext cx="1430867" cy="3340292"/>
          </a:xfrm>
          <a:prstGeom prst="rect">
            <a:avLst/>
          </a:prstGeom>
          <a:solidFill>
            <a:schemeClr val="accent2"/>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18288" tIns="640080" rIns="18288" bIns="18288" rtlCol="0" anchor="t" anchorCtr="0"/>
          <a:lstStyle/>
          <a:p>
            <a:pPr algn="ctr"/>
            <a:r>
              <a:rPr lang="en-US" sz="1000" b="1" dirty="0">
                <a:solidFill>
                  <a:schemeClr val="bg1"/>
                </a:solidFill>
              </a:rPr>
              <a:t>3) Technical Expertise / R&amp;D Resources</a:t>
            </a:r>
          </a:p>
        </p:txBody>
      </p:sp>
      <p:sp>
        <p:nvSpPr>
          <p:cNvPr id="410" name="Oval 409"/>
          <p:cNvSpPr/>
          <p:nvPr/>
        </p:nvSpPr>
        <p:spPr>
          <a:xfrm>
            <a:off x="5879403" y="1163045"/>
            <a:ext cx="1109134" cy="1109134"/>
          </a:xfrm>
          <a:prstGeom prst="ellipse">
            <a:avLst/>
          </a:prstGeom>
          <a:solidFill>
            <a:schemeClr val="bg1"/>
          </a:solidFill>
          <a:ln w="9525">
            <a:noFill/>
            <a:bevel/>
          </a:ln>
          <a:effectLst>
            <a:outerShdw blurRad="50800" dist="88900" dir="5400000" sx="96000" sy="96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bg1"/>
              </a:solidFill>
            </a:endParaRPr>
          </a:p>
        </p:txBody>
      </p:sp>
      <p:sp>
        <p:nvSpPr>
          <p:cNvPr id="411" name="Oval 410"/>
          <p:cNvSpPr/>
          <p:nvPr/>
        </p:nvSpPr>
        <p:spPr>
          <a:xfrm>
            <a:off x="6018045" y="1301687"/>
            <a:ext cx="831850" cy="831850"/>
          </a:xfrm>
          <a:prstGeom prst="ellipse">
            <a:avLst/>
          </a:prstGeom>
          <a:solidFill>
            <a:schemeClr val="accent2"/>
          </a:solidFill>
          <a:ln w="9525">
            <a:noFill/>
            <a:beve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 tIns="640080" rIns="18288" bIns="18288" rtlCol="0" anchor="t" anchorCtr="0"/>
          <a:lstStyle/>
          <a:p>
            <a:pPr algn="ctr"/>
            <a:endParaRPr lang="en-US" sz="1000" b="1" dirty="0">
              <a:solidFill>
                <a:schemeClr val="bg1"/>
              </a:solidFill>
            </a:endParaRPr>
          </a:p>
        </p:txBody>
      </p:sp>
      <p:sp>
        <p:nvSpPr>
          <p:cNvPr id="427" name="TextBox 426"/>
          <p:cNvSpPr txBox="1"/>
          <p:nvPr/>
        </p:nvSpPr>
        <p:spPr>
          <a:xfrm>
            <a:off x="5748492" y="2821482"/>
            <a:ext cx="1355647" cy="1944122"/>
          </a:xfrm>
          <a:prstGeom prst="rect">
            <a:avLst/>
          </a:prstGeom>
          <a:noFill/>
        </p:spPr>
        <p:txBody>
          <a:bodyPr wrap="square" lIns="0" rIns="0" rtlCol="0" anchor="t" anchorCtr="0">
            <a:spAutoFit/>
          </a:bodyPr>
          <a:lstStyle/>
          <a:p>
            <a:pPr marL="177800" indent="-177800">
              <a:spcBef>
                <a:spcPts val="200"/>
              </a:spcBef>
              <a:spcAft>
                <a:spcPts val="200"/>
              </a:spcAft>
              <a:buClr>
                <a:schemeClr val="bg1"/>
              </a:buClr>
              <a:buSzPct val="100000"/>
              <a:buFont typeface="Wingdings"/>
              <a:buChar char="§"/>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Unparalleled R&amp;D support capability leads to, on average,  </a:t>
            </a:r>
            <a:r>
              <a:rPr lang="en-US" sz="900" dirty="0" smtClean="0">
                <a:solidFill>
                  <a:schemeClr val="bg1"/>
                </a:solidFill>
                <a:latin typeface="Tahoma" panose="020B0604030504040204" pitchFamily="34" charset="0"/>
                <a:ea typeface="Tahoma" panose="020B0604030504040204" pitchFamily="34" charset="0"/>
                <a:cs typeface="Tahoma" panose="020B0604030504040204" pitchFamily="34" charset="0"/>
              </a:rPr>
              <a:t>27+ </a:t>
            </a: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product introductions monthly– a significant advantage in an industry in which OEMs are constantly introducing new imaging devices </a:t>
            </a:r>
          </a:p>
          <a:p>
            <a:pPr marL="177800" indent="-177800">
              <a:spcBef>
                <a:spcPts val="200"/>
              </a:spcBef>
              <a:spcAft>
                <a:spcPts val="200"/>
              </a:spcAft>
              <a:buClr>
                <a:schemeClr val="bg1"/>
              </a:buClr>
              <a:buSzPct val="100000"/>
              <a:buFont typeface="Wingdings"/>
              <a:buChar char="§"/>
            </a:pPr>
            <a:r>
              <a:rPr lang="en-US" sz="900" dirty="0">
                <a:solidFill>
                  <a:schemeClr val="bg1"/>
                </a:solidFill>
                <a:latin typeface="Tahoma" panose="020B0604030504040204" pitchFamily="34" charset="0"/>
                <a:ea typeface="Tahoma" panose="020B0604030504040204" pitchFamily="34" charset="0"/>
                <a:cs typeface="Tahoma" panose="020B0604030504040204" pitchFamily="34" charset="0"/>
              </a:rPr>
              <a:t>Proprietary testing protocols and measurement analytics</a:t>
            </a:r>
          </a:p>
        </p:txBody>
      </p:sp>
      <p:grpSp>
        <p:nvGrpSpPr>
          <p:cNvPr id="470" name="Group 469"/>
          <p:cNvGrpSpPr/>
          <p:nvPr/>
        </p:nvGrpSpPr>
        <p:grpSpPr>
          <a:xfrm>
            <a:off x="4499806" y="1487711"/>
            <a:ext cx="478151" cy="472865"/>
            <a:chOff x="7634288" y="3959225"/>
            <a:chExt cx="1292225" cy="1277938"/>
          </a:xfrm>
          <a:solidFill>
            <a:schemeClr val="bg1"/>
          </a:solidFill>
        </p:grpSpPr>
        <p:sp>
          <p:nvSpPr>
            <p:cNvPr id="471" name="Freeform 14"/>
            <p:cNvSpPr>
              <a:spLocks noEditPoints="1"/>
            </p:cNvSpPr>
            <p:nvPr/>
          </p:nvSpPr>
          <p:spPr bwMode="auto">
            <a:xfrm>
              <a:off x="8220075" y="4532313"/>
              <a:ext cx="706438" cy="704850"/>
            </a:xfrm>
            <a:custGeom>
              <a:avLst/>
              <a:gdLst>
                <a:gd name="T0" fmla="*/ 148 w 296"/>
                <a:gd name="T1" fmla="*/ 1 h 295"/>
                <a:gd name="T2" fmla="*/ 295 w 296"/>
                <a:gd name="T3" fmla="*/ 148 h 295"/>
                <a:gd name="T4" fmla="*/ 147 w 296"/>
                <a:gd name="T5" fmla="*/ 294 h 295"/>
                <a:gd name="T6" fmla="*/ 1 w 296"/>
                <a:gd name="T7" fmla="*/ 146 h 295"/>
                <a:gd name="T8" fmla="*/ 148 w 296"/>
                <a:gd name="T9" fmla="*/ 1 h 295"/>
                <a:gd name="T10" fmla="*/ 202 w 296"/>
                <a:gd name="T11" fmla="*/ 94 h 295"/>
                <a:gd name="T12" fmla="*/ 202 w 296"/>
                <a:gd name="T13" fmla="*/ 92 h 295"/>
                <a:gd name="T14" fmla="*/ 162 w 296"/>
                <a:gd name="T15" fmla="*/ 51 h 295"/>
                <a:gd name="T16" fmla="*/ 157 w 296"/>
                <a:gd name="T17" fmla="*/ 45 h 295"/>
                <a:gd name="T18" fmla="*/ 157 w 296"/>
                <a:gd name="T19" fmla="*/ 35 h 295"/>
                <a:gd name="T20" fmla="*/ 139 w 296"/>
                <a:gd name="T21" fmla="*/ 35 h 295"/>
                <a:gd name="T22" fmla="*/ 139 w 296"/>
                <a:gd name="T23" fmla="*/ 47 h 295"/>
                <a:gd name="T24" fmla="*/ 136 w 296"/>
                <a:gd name="T25" fmla="*/ 48 h 295"/>
                <a:gd name="T26" fmla="*/ 133 w 296"/>
                <a:gd name="T27" fmla="*/ 48 h 295"/>
                <a:gd name="T28" fmla="*/ 94 w 296"/>
                <a:gd name="T29" fmla="*/ 81 h 295"/>
                <a:gd name="T30" fmla="*/ 106 w 296"/>
                <a:gd name="T31" fmla="*/ 135 h 295"/>
                <a:gd name="T32" fmla="*/ 134 w 296"/>
                <a:gd name="T33" fmla="*/ 152 h 295"/>
                <a:gd name="T34" fmla="*/ 139 w 296"/>
                <a:gd name="T35" fmla="*/ 158 h 295"/>
                <a:gd name="T36" fmla="*/ 139 w 296"/>
                <a:gd name="T37" fmla="*/ 196 h 295"/>
                <a:gd name="T38" fmla="*/ 139 w 296"/>
                <a:gd name="T39" fmla="*/ 205 h 295"/>
                <a:gd name="T40" fmla="*/ 119 w 296"/>
                <a:gd name="T41" fmla="*/ 177 h 295"/>
                <a:gd name="T42" fmla="*/ 87 w 296"/>
                <a:gd name="T43" fmla="*/ 181 h 295"/>
                <a:gd name="T44" fmla="*/ 139 w 296"/>
                <a:gd name="T45" fmla="*/ 235 h 295"/>
                <a:gd name="T46" fmla="*/ 139 w 296"/>
                <a:gd name="T47" fmla="*/ 257 h 295"/>
                <a:gd name="T48" fmla="*/ 157 w 296"/>
                <a:gd name="T49" fmla="*/ 257 h 295"/>
                <a:gd name="T50" fmla="*/ 157 w 296"/>
                <a:gd name="T51" fmla="*/ 235 h 295"/>
                <a:gd name="T52" fmla="*/ 177 w 296"/>
                <a:gd name="T53" fmla="*/ 229 h 295"/>
                <a:gd name="T54" fmla="*/ 207 w 296"/>
                <a:gd name="T55" fmla="*/ 178 h 295"/>
                <a:gd name="T56" fmla="*/ 174 w 296"/>
                <a:gd name="T57" fmla="*/ 133 h 295"/>
                <a:gd name="T58" fmla="*/ 161 w 296"/>
                <a:gd name="T59" fmla="*/ 128 h 295"/>
                <a:gd name="T60" fmla="*/ 157 w 296"/>
                <a:gd name="T61" fmla="*/ 122 h 295"/>
                <a:gd name="T62" fmla="*/ 157 w 296"/>
                <a:gd name="T63" fmla="*/ 85 h 295"/>
                <a:gd name="T64" fmla="*/ 157 w 296"/>
                <a:gd name="T65" fmla="*/ 78 h 295"/>
                <a:gd name="T66" fmla="*/ 167 w 296"/>
                <a:gd name="T67" fmla="*/ 87 h 295"/>
                <a:gd name="T68" fmla="*/ 172 w 296"/>
                <a:gd name="T69" fmla="*/ 98 h 295"/>
                <a:gd name="T70" fmla="*/ 202 w 296"/>
                <a:gd name="T71" fmla="*/ 9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6" h="295">
                  <a:moveTo>
                    <a:pt x="148" y="1"/>
                  </a:moveTo>
                  <a:cubicBezTo>
                    <a:pt x="230" y="2"/>
                    <a:pt x="296" y="68"/>
                    <a:pt x="295" y="148"/>
                  </a:cubicBezTo>
                  <a:cubicBezTo>
                    <a:pt x="293" y="230"/>
                    <a:pt x="228" y="295"/>
                    <a:pt x="147" y="294"/>
                  </a:cubicBezTo>
                  <a:cubicBezTo>
                    <a:pt x="65" y="293"/>
                    <a:pt x="0" y="228"/>
                    <a:pt x="1" y="146"/>
                  </a:cubicBezTo>
                  <a:cubicBezTo>
                    <a:pt x="2" y="65"/>
                    <a:pt x="68" y="0"/>
                    <a:pt x="148" y="1"/>
                  </a:cubicBezTo>
                  <a:close/>
                  <a:moveTo>
                    <a:pt x="202" y="94"/>
                  </a:moveTo>
                  <a:cubicBezTo>
                    <a:pt x="202" y="93"/>
                    <a:pt x="202" y="92"/>
                    <a:pt x="202" y="92"/>
                  </a:cubicBezTo>
                  <a:cubicBezTo>
                    <a:pt x="199" y="70"/>
                    <a:pt x="183" y="54"/>
                    <a:pt x="162" y="51"/>
                  </a:cubicBezTo>
                  <a:cubicBezTo>
                    <a:pt x="158" y="50"/>
                    <a:pt x="157" y="49"/>
                    <a:pt x="157" y="45"/>
                  </a:cubicBezTo>
                  <a:cubicBezTo>
                    <a:pt x="157" y="42"/>
                    <a:pt x="157" y="39"/>
                    <a:pt x="157" y="35"/>
                  </a:cubicBezTo>
                  <a:cubicBezTo>
                    <a:pt x="150" y="35"/>
                    <a:pt x="145" y="35"/>
                    <a:pt x="139" y="35"/>
                  </a:cubicBezTo>
                  <a:cubicBezTo>
                    <a:pt x="139" y="39"/>
                    <a:pt x="139" y="43"/>
                    <a:pt x="139" y="47"/>
                  </a:cubicBezTo>
                  <a:cubicBezTo>
                    <a:pt x="137" y="47"/>
                    <a:pt x="137" y="48"/>
                    <a:pt x="136" y="48"/>
                  </a:cubicBezTo>
                  <a:cubicBezTo>
                    <a:pt x="135" y="48"/>
                    <a:pt x="134" y="48"/>
                    <a:pt x="133" y="48"/>
                  </a:cubicBezTo>
                  <a:cubicBezTo>
                    <a:pt x="114" y="51"/>
                    <a:pt x="100" y="63"/>
                    <a:pt x="94" y="81"/>
                  </a:cubicBezTo>
                  <a:cubicBezTo>
                    <a:pt x="88" y="101"/>
                    <a:pt x="91" y="120"/>
                    <a:pt x="106" y="135"/>
                  </a:cubicBezTo>
                  <a:cubicBezTo>
                    <a:pt x="114" y="143"/>
                    <a:pt x="123" y="148"/>
                    <a:pt x="134" y="152"/>
                  </a:cubicBezTo>
                  <a:cubicBezTo>
                    <a:pt x="138" y="153"/>
                    <a:pt x="139" y="154"/>
                    <a:pt x="139" y="158"/>
                  </a:cubicBezTo>
                  <a:cubicBezTo>
                    <a:pt x="139" y="171"/>
                    <a:pt x="139" y="184"/>
                    <a:pt x="139" y="196"/>
                  </a:cubicBezTo>
                  <a:cubicBezTo>
                    <a:pt x="139" y="199"/>
                    <a:pt x="139" y="201"/>
                    <a:pt x="139" y="205"/>
                  </a:cubicBezTo>
                  <a:cubicBezTo>
                    <a:pt x="127" y="199"/>
                    <a:pt x="121" y="189"/>
                    <a:pt x="119" y="177"/>
                  </a:cubicBezTo>
                  <a:cubicBezTo>
                    <a:pt x="108" y="178"/>
                    <a:pt x="98" y="180"/>
                    <a:pt x="87" y="181"/>
                  </a:cubicBezTo>
                  <a:cubicBezTo>
                    <a:pt x="92" y="212"/>
                    <a:pt x="108" y="230"/>
                    <a:pt x="139" y="235"/>
                  </a:cubicBezTo>
                  <a:cubicBezTo>
                    <a:pt x="139" y="243"/>
                    <a:pt x="139" y="250"/>
                    <a:pt x="139" y="257"/>
                  </a:cubicBezTo>
                  <a:cubicBezTo>
                    <a:pt x="145" y="257"/>
                    <a:pt x="151" y="257"/>
                    <a:pt x="157" y="257"/>
                  </a:cubicBezTo>
                  <a:cubicBezTo>
                    <a:pt x="157" y="249"/>
                    <a:pt x="157" y="242"/>
                    <a:pt x="157" y="235"/>
                  </a:cubicBezTo>
                  <a:cubicBezTo>
                    <a:pt x="164" y="233"/>
                    <a:pt x="170" y="232"/>
                    <a:pt x="177" y="229"/>
                  </a:cubicBezTo>
                  <a:cubicBezTo>
                    <a:pt x="197" y="220"/>
                    <a:pt x="209" y="200"/>
                    <a:pt x="207" y="178"/>
                  </a:cubicBezTo>
                  <a:cubicBezTo>
                    <a:pt x="206" y="155"/>
                    <a:pt x="195" y="141"/>
                    <a:pt x="174" y="133"/>
                  </a:cubicBezTo>
                  <a:cubicBezTo>
                    <a:pt x="170" y="131"/>
                    <a:pt x="166" y="129"/>
                    <a:pt x="161" y="128"/>
                  </a:cubicBezTo>
                  <a:cubicBezTo>
                    <a:pt x="158" y="127"/>
                    <a:pt x="157" y="126"/>
                    <a:pt x="157" y="122"/>
                  </a:cubicBezTo>
                  <a:cubicBezTo>
                    <a:pt x="157" y="110"/>
                    <a:pt x="157" y="97"/>
                    <a:pt x="157" y="85"/>
                  </a:cubicBezTo>
                  <a:cubicBezTo>
                    <a:pt x="157" y="83"/>
                    <a:pt x="157" y="81"/>
                    <a:pt x="157" y="78"/>
                  </a:cubicBezTo>
                  <a:cubicBezTo>
                    <a:pt x="161" y="81"/>
                    <a:pt x="164" y="84"/>
                    <a:pt x="167" y="87"/>
                  </a:cubicBezTo>
                  <a:cubicBezTo>
                    <a:pt x="169" y="90"/>
                    <a:pt x="170" y="94"/>
                    <a:pt x="172" y="98"/>
                  </a:cubicBezTo>
                  <a:cubicBezTo>
                    <a:pt x="182" y="97"/>
                    <a:pt x="192" y="95"/>
                    <a:pt x="202"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15"/>
            <p:cNvSpPr>
              <a:spLocks/>
            </p:cNvSpPr>
            <p:nvPr/>
          </p:nvSpPr>
          <p:spPr bwMode="auto">
            <a:xfrm>
              <a:off x="7634288" y="4554538"/>
              <a:ext cx="635000" cy="671512"/>
            </a:xfrm>
            <a:custGeom>
              <a:avLst/>
              <a:gdLst>
                <a:gd name="T0" fmla="*/ 63 w 266"/>
                <a:gd name="T1" fmla="*/ 1 h 281"/>
                <a:gd name="T2" fmla="*/ 139 w 266"/>
                <a:gd name="T3" fmla="*/ 106 h 281"/>
                <a:gd name="T4" fmla="*/ 142 w 266"/>
                <a:gd name="T5" fmla="*/ 78 h 281"/>
                <a:gd name="T6" fmla="*/ 146 w 266"/>
                <a:gd name="T7" fmla="*/ 40 h 281"/>
                <a:gd name="T8" fmla="*/ 143 w 266"/>
                <a:gd name="T9" fmla="*/ 32 h 281"/>
                <a:gd name="T10" fmla="*/ 114 w 266"/>
                <a:gd name="T11" fmla="*/ 4 h 281"/>
                <a:gd name="T12" fmla="*/ 110 w 266"/>
                <a:gd name="T13" fmla="*/ 0 h 281"/>
                <a:gd name="T14" fmla="*/ 222 w 266"/>
                <a:gd name="T15" fmla="*/ 0 h 281"/>
                <a:gd name="T16" fmla="*/ 219 w 266"/>
                <a:gd name="T17" fmla="*/ 3 h 281"/>
                <a:gd name="T18" fmla="*/ 191 w 266"/>
                <a:gd name="T19" fmla="*/ 31 h 281"/>
                <a:gd name="T20" fmla="*/ 187 w 266"/>
                <a:gd name="T21" fmla="*/ 42 h 281"/>
                <a:gd name="T22" fmla="*/ 193 w 266"/>
                <a:gd name="T23" fmla="*/ 102 h 281"/>
                <a:gd name="T24" fmla="*/ 193 w 266"/>
                <a:gd name="T25" fmla="*/ 106 h 281"/>
                <a:gd name="T26" fmla="*/ 230 w 266"/>
                <a:gd name="T27" fmla="*/ 89 h 281"/>
                <a:gd name="T28" fmla="*/ 266 w 266"/>
                <a:gd name="T29" fmla="*/ 251 h 281"/>
                <a:gd name="T30" fmla="*/ 211 w 266"/>
                <a:gd name="T31" fmla="*/ 268 h 281"/>
                <a:gd name="T32" fmla="*/ 19 w 266"/>
                <a:gd name="T33" fmla="*/ 223 h 281"/>
                <a:gd name="T34" fmla="*/ 3 w 266"/>
                <a:gd name="T35" fmla="*/ 210 h 281"/>
                <a:gd name="T36" fmla="*/ 1 w 266"/>
                <a:gd name="T37" fmla="*/ 204 h 281"/>
                <a:gd name="T38" fmla="*/ 1 w 266"/>
                <a:gd name="T39" fmla="*/ 115 h 281"/>
                <a:gd name="T40" fmla="*/ 37 w 266"/>
                <a:gd name="T41" fmla="*/ 26 h 281"/>
                <a:gd name="T42" fmla="*/ 61 w 266"/>
                <a:gd name="T43" fmla="*/ 0 h 281"/>
                <a:gd name="T44" fmla="*/ 63 w 266"/>
                <a:gd name="T45" fmla="*/ 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6" h="281">
                  <a:moveTo>
                    <a:pt x="63" y="1"/>
                  </a:moveTo>
                  <a:cubicBezTo>
                    <a:pt x="62" y="54"/>
                    <a:pt x="93" y="98"/>
                    <a:pt x="139" y="106"/>
                  </a:cubicBezTo>
                  <a:cubicBezTo>
                    <a:pt x="140" y="97"/>
                    <a:pt x="141" y="87"/>
                    <a:pt x="142" y="78"/>
                  </a:cubicBezTo>
                  <a:cubicBezTo>
                    <a:pt x="143" y="65"/>
                    <a:pt x="144" y="53"/>
                    <a:pt x="146" y="40"/>
                  </a:cubicBezTo>
                  <a:cubicBezTo>
                    <a:pt x="146" y="37"/>
                    <a:pt x="146" y="34"/>
                    <a:pt x="143" y="32"/>
                  </a:cubicBezTo>
                  <a:cubicBezTo>
                    <a:pt x="133" y="23"/>
                    <a:pt x="124" y="14"/>
                    <a:pt x="114" y="4"/>
                  </a:cubicBezTo>
                  <a:cubicBezTo>
                    <a:pt x="113" y="3"/>
                    <a:pt x="112" y="2"/>
                    <a:pt x="110" y="0"/>
                  </a:cubicBezTo>
                  <a:cubicBezTo>
                    <a:pt x="148" y="0"/>
                    <a:pt x="185" y="0"/>
                    <a:pt x="222" y="0"/>
                  </a:cubicBezTo>
                  <a:cubicBezTo>
                    <a:pt x="221" y="1"/>
                    <a:pt x="220" y="2"/>
                    <a:pt x="219" y="3"/>
                  </a:cubicBezTo>
                  <a:cubicBezTo>
                    <a:pt x="210" y="12"/>
                    <a:pt x="200" y="22"/>
                    <a:pt x="191" y="31"/>
                  </a:cubicBezTo>
                  <a:cubicBezTo>
                    <a:pt x="187" y="34"/>
                    <a:pt x="186" y="37"/>
                    <a:pt x="187" y="42"/>
                  </a:cubicBezTo>
                  <a:cubicBezTo>
                    <a:pt x="189" y="62"/>
                    <a:pt x="191" y="82"/>
                    <a:pt x="193" y="102"/>
                  </a:cubicBezTo>
                  <a:cubicBezTo>
                    <a:pt x="193" y="103"/>
                    <a:pt x="193" y="104"/>
                    <a:pt x="193" y="106"/>
                  </a:cubicBezTo>
                  <a:cubicBezTo>
                    <a:pt x="207" y="103"/>
                    <a:pt x="218" y="96"/>
                    <a:pt x="230" y="89"/>
                  </a:cubicBezTo>
                  <a:cubicBezTo>
                    <a:pt x="214" y="149"/>
                    <a:pt x="225" y="203"/>
                    <a:pt x="266" y="251"/>
                  </a:cubicBezTo>
                  <a:cubicBezTo>
                    <a:pt x="248" y="259"/>
                    <a:pt x="230" y="265"/>
                    <a:pt x="211" y="268"/>
                  </a:cubicBezTo>
                  <a:cubicBezTo>
                    <a:pt x="141" y="281"/>
                    <a:pt x="77" y="266"/>
                    <a:pt x="19" y="223"/>
                  </a:cubicBezTo>
                  <a:cubicBezTo>
                    <a:pt x="14" y="219"/>
                    <a:pt x="8" y="214"/>
                    <a:pt x="3" y="210"/>
                  </a:cubicBezTo>
                  <a:cubicBezTo>
                    <a:pt x="2" y="208"/>
                    <a:pt x="1" y="206"/>
                    <a:pt x="1" y="204"/>
                  </a:cubicBezTo>
                  <a:cubicBezTo>
                    <a:pt x="1" y="174"/>
                    <a:pt x="0" y="144"/>
                    <a:pt x="1" y="115"/>
                  </a:cubicBezTo>
                  <a:cubicBezTo>
                    <a:pt x="3" y="81"/>
                    <a:pt x="16" y="51"/>
                    <a:pt x="37" y="26"/>
                  </a:cubicBezTo>
                  <a:cubicBezTo>
                    <a:pt x="45" y="17"/>
                    <a:pt x="53" y="9"/>
                    <a:pt x="61" y="0"/>
                  </a:cubicBezTo>
                  <a:cubicBezTo>
                    <a:pt x="62" y="1"/>
                    <a:pt x="62" y="1"/>
                    <a:pt x="6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16"/>
            <p:cNvSpPr>
              <a:spLocks/>
            </p:cNvSpPr>
            <p:nvPr/>
          </p:nvSpPr>
          <p:spPr bwMode="auto">
            <a:xfrm>
              <a:off x="7737475" y="3959225"/>
              <a:ext cx="568325" cy="554037"/>
            </a:xfrm>
            <a:custGeom>
              <a:avLst/>
              <a:gdLst>
                <a:gd name="T0" fmla="*/ 124 w 238"/>
                <a:gd name="T1" fmla="*/ 0 h 232"/>
                <a:gd name="T2" fmla="*/ 219 w 238"/>
                <a:gd name="T3" fmla="*/ 66 h 232"/>
                <a:gd name="T4" fmla="*/ 185 w 238"/>
                <a:gd name="T5" fmla="*/ 197 h 232"/>
                <a:gd name="T6" fmla="*/ 42 w 238"/>
                <a:gd name="T7" fmla="*/ 175 h 232"/>
                <a:gd name="T8" fmla="*/ 86 w 238"/>
                <a:gd name="T9" fmla="*/ 7 h 232"/>
                <a:gd name="T10" fmla="*/ 124 w 238"/>
                <a:gd name="T11" fmla="*/ 0 h 232"/>
              </a:gdLst>
              <a:ahLst/>
              <a:cxnLst>
                <a:cxn ang="0">
                  <a:pos x="T0" y="T1"/>
                </a:cxn>
                <a:cxn ang="0">
                  <a:pos x="T2" y="T3"/>
                </a:cxn>
                <a:cxn ang="0">
                  <a:pos x="T4" y="T5"/>
                </a:cxn>
                <a:cxn ang="0">
                  <a:pos x="T6" y="T7"/>
                </a:cxn>
                <a:cxn ang="0">
                  <a:pos x="T8" y="T9"/>
                </a:cxn>
                <a:cxn ang="0">
                  <a:pos x="T10" y="T11"/>
                </a:cxn>
              </a:cxnLst>
              <a:rect l="0" t="0" r="r" b="b"/>
              <a:pathLst>
                <a:path w="238" h="232">
                  <a:moveTo>
                    <a:pt x="124" y="0"/>
                  </a:moveTo>
                  <a:cubicBezTo>
                    <a:pt x="165" y="0"/>
                    <a:pt x="202" y="25"/>
                    <a:pt x="219" y="66"/>
                  </a:cubicBezTo>
                  <a:cubicBezTo>
                    <a:pt x="238" y="112"/>
                    <a:pt x="223" y="167"/>
                    <a:pt x="185" y="197"/>
                  </a:cubicBezTo>
                  <a:cubicBezTo>
                    <a:pt x="139" y="232"/>
                    <a:pt x="76" y="222"/>
                    <a:pt x="42" y="175"/>
                  </a:cubicBezTo>
                  <a:cubicBezTo>
                    <a:pt x="0" y="118"/>
                    <a:pt x="22" y="34"/>
                    <a:pt x="86" y="7"/>
                  </a:cubicBezTo>
                  <a:cubicBezTo>
                    <a:pt x="98" y="3"/>
                    <a:pt x="111" y="0"/>
                    <a:pt x="1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17"/>
            <p:cNvSpPr>
              <a:spLocks noEditPoints="1"/>
            </p:cNvSpPr>
            <p:nvPr/>
          </p:nvSpPr>
          <p:spPr bwMode="auto">
            <a:xfrm>
              <a:off x="8428038" y="4616450"/>
              <a:ext cx="290513" cy="530225"/>
            </a:xfrm>
            <a:custGeom>
              <a:avLst/>
              <a:gdLst>
                <a:gd name="T0" fmla="*/ 115 w 122"/>
                <a:gd name="T1" fmla="*/ 59 h 222"/>
                <a:gd name="T2" fmla="*/ 85 w 122"/>
                <a:gd name="T3" fmla="*/ 63 h 222"/>
                <a:gd name="T4" fmla="*/ 80 w 122"/>
                <a:gd name="T5" fmla="*/ 52 h 222"/>
                <a:gd name="T6" fmla="*/ 70 w 122"/>
                <a:gd name="T7" fmla="*/ 43 h 222"/>
                <a:gd name="T8" fmla="*/ 70 w 122"/>
                <a:gd name="T9" fmla="*/ 50 h 222"/>
                <a:gd name="T10" fmla="*/ 70 w 122"/>
                <a:gd name="T11" fmla="*/ 87 h 222"/>
                <a:gd name="T12" fmla="*/ 74 w 122"/>
                <a:gd name="T13" fmla="*/ 93 h 222"/>
                <a:gd name="T14" fmla="*/ 87 w 122"/>
                <a:gd name="T15" fmla="*/ 98 h 222"/>
                <a:gd name="T16" fmla="*/ 120 w 122"/>
                <a:gd name="T17" fmla="*/ 143 h 222"/>
                <a:gd name="T18" fmla="*/ 90 w 122"/>
                <a:gd name="T19" fmla="*/ 194 h 222"/>
                <a:gd name="T20" fmla="*/ 70 w 122"/>
                <a:gd name="T21" fmla="*/ 200 h 222"/>
                <a:gd name="T22" fmla="*/ 70 w 122"/>
                <a:gd name="T23" fmla="*/ 222 h 222"/>
                <a:gd name="T24" fmla="*/ 52 w 122"/>
                <a:gd name="T25" fmla="*/ 222 h 222"/>
                <a:gd name="T26" fmla="*/ 52 w 122"/>
                <a:gd name="T27" fmla="*/ 200 h 222"/>
                <a:gd name="T28" fmla="*/ 0 w 122"/>
                <a:gd name="T29" fmla="*/ 146 h 222"/>
                <a:gd name="T30" fmla="*/ 32 w 122"/>
                <a:gd name="T31" fmla="*/ 142 h 222"/>
                <a:gd name="T32" fmla="*/ 52 w 122"/>
                <a:gd name="T33" fmla="*/ 170 h 222"/>
                <a:gd name="T34" fmla="*/ 52 w 122"/>
                <a:gd name="T35" fmla="*/ 161 h 222"/>
                <a:gd name="T36" fmla="*/ 52 w 122"/>
                <a:gd name="T37" fmla="*/ 123 h 222"/>
                <a:gd name="T38" fmla="*/ 47 w 122"/>
                <a:gd name="T39" fmla="*/ 117 h 222"/>
                <a:gd name="T40" fmla="*/ 19 w 122"/>
                <a:gd name="T41" fmla="*/ 100 h 222"/>
                <a:gd name="T42" fmla="*/ 7 w 122"/>
                <a:gd name="T43" fmla="*/ 46 h 222"/>
                <a:gd name="T44" fmla="*/ 46 w 122"/>
                <a:gd name="T45" fmla="*/ 13 h 222"/>
                <a:gd name="T46" fmla="*/ 49 w 122"/>
                <a:gd name="T47" fmla="*/ 13 h 222"/>
                <a:gd name="T48" fmla="*/ 52 w 122"/>
                <a:gd name="T49" fmla="*/ 12 h 222"/>
                <a:gd name="T50" fmla="*/ 52 w 122"/>
                <a:gd name="T51" fmla="*/ 0 h 222"/>
                <a:gd name="T52" fmla="*/ 70 w 122"/>
                <a:gd name="T53" fmla="*/ 0 h 222"/>
                <a:gd name="T54" fmla="*/ 70 w 122"/>
                <a:gd name="T55" fmla="*/ 10 h 222"/>
                <a:gd name="T56" fmla="*/ 75 w 122"/>
                <a:gd name="T57" fmla="*/ 16 h 222"/>
                <a:gd name="T58" fmla="*/ 115 w 122"/>
                <a:gd name="T59" fmla="*/ 57 h 222"/>
                <a:gd name="T60" fmla="*/ 115 w 122"/>
                <a:gd name="T61" fmla="*/ 59 h 222"/>
                <a:gd name="T62" fmla="*/ 70 w 122"/>
                <a:gd name="T63" fmla="*/ 126 h 222"/>
                <a:gd name="T64" fmla="*/ 70 w 122"/>
                <a:gd name="T65" fmla="*/ 172 h 222"/>
                <a:gd name="T66" fmla="*/ 91 w 122"/>
                <a:gd name="T67" fmla="*/ 151 h 222"/>
                <a:gd name="T68" fmla="*/ 70 w 122"/>
                <a:gd name="T69" fmla="*/ 126 h 222"/>
                <a:gd name="T70" fmla="*/ 50 w 122"/>
                <a:gd name="T71" fmla="*/ 43 h 222"/>
                <a:gd name="T72" fmla="*/ 36 w 122"/>
                <a:gd name="T73" fmla="*/ 65 h 222"/>
                <a:gd name="T74" fmla="*/ 50 w 122"/>
                <a:gd name="T75" fmla="*/ 84 h 222"/>
                <a:gd name="T76" fmla="*/ 50 w 122"/>
                <a:gd name="T77" fmla="*/ 43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2" h="222">
                  <a:moveTo>
                    <a:pt x="115" y="59"/>
                  </a:moveTo>
                  <a:cubicBezTo>
                    <a:pt x="105" y="60"/>
                    <a:pt x="95" y="62"/>
                    <a:pt x="85" y="63"/>
                  </a:cubicBezTo>
                  <a:cubicBezTo>
                    <a:pt x="83" y="59"/>
                    <a:pt x="82" y="55"/>
                    <a:pt x="80" y="52"/>
                  </a:cubicBezTo>
                  <a:cubicBezTo>
                    <a:pt x="77" y="49"/>
                    <a:pt x="74" y="46"/>
                    <a:pt x="70" y="43"/>
                  </a:cubicBezTo>
                  <a:cubicBezTo>
                    <a:pt x="70" y="46"/>
                    <a:pt x="70" y="48"/>
                    <a:pt x="70" y="50"/>
                  </a:cubicBezTo>
                  <a:cubicBezTo>
                    <a:pt x="70" y="62"/>
                    <a:pt x="70" y="75"/>
                    <a:pt x="70" y="87"/>
                  </a:cubicBezTo>
                  <a:cubicBezTo>
                    <a:pt x="70" y="91"/>
                    <a:pt x="71" y="92"/>
                    <a:pt x="74" y="93"/>
                  </a:cubicBezTo>
                  <a:cubicBezTo>
                    <a:pt x="79" y="94"/>
                    <a:pt x="83" y="96"/>
                    <a:pt x="87" y="98"/>
                  </a:cubicBezTo>
                  <a:cubicBezTo>
                    <a:pt x="108" y="106"/>
                    <a:pt x="119" y="120"/>
                    <a:pt x="120" y="143"/>
                  </a:cubicBezTo>
                  <a:cubicBezTo>
                    <a:pt x="122" y="165"/>
                    <a:pt x="110" y="185"/>
                    <a:pt x="90" y="194"/>
                  </a:cubicBezTo>
                  <a:cubicBezTo>
                    <a:pt x="83" y="197"/>
                    <a:pt x="77" y="198"/>
                    <a:pt x="70" y="200"/>
                  </a:cubicBezTo>
                  <a:cubicBezTo>
                    <a:pt x="70" y="207"/>
                    <a:pt x="70" y="214"/>
                    <a:pt x="70" y="222"/>
                  </a:cubicBezTo>
                  <a:cubicBezTo>
                    <a:pt x="64" y="222"/>
                    <a:pt x="58" y="222"/>
                    <a:pt x="52" y="222"/>
                  </a:cubicBezTo>
                  <a:cubicBezTo>
                    <a:pt x="52" y="215"/>
                    <a:pt x="52" y="208"/>
                    <a:pt x="52" y="200"/>
                  </a:cubicBezTo>
                  <a:cubicBezTo>
                    <a:pt x="21" y="195"/>
                    <a:pt x="5" y="177"/>
                    <a:pt x="0" y="146"/>
                  </a:cubicBezTo>
                  <a:cubicBezTo>
                    <a:pt x="11" y="145"/>
                    <a:pt x="21" y="143"/>
                    <a:pt x="32" y="142"/>
                  </a:cubicBezTo>
                  <a:cubicBezTo>
                    <a:pt x="34" y="154"/>
                    <a:pt x="40" y="164"/>
                    <a:pt x="52" y="170"/>
                  </a:cubicBezTo>
                  <a:cubicBezTo>
                    <a:pt x="52" y="166"/>
                    <a:pt x="52" y="164"/>
                    <a:pt x="52" y="161"/>
                  </a:cubicBezTo>
                  <a:cubicBezTo>
                    <a:pt x="52" y="149"/>
                    <a:pt x="52" y="136"/>
                    <a:pt x="52" y="123"/>
                  </a:cubicBezTo>
                  <a:cubicBezTo>
                    <a:pt x="52" y="119"/>
                    <a:pt x="51" y="118"/>
                    <a:pt x="47" y="117"/>
                  </a:cubicBezTo>
                  <a:cubicBezTo>
                    <a:pt x="36" y="113"/>
                    <a:pt x="27" y="108"/>
                    <a:pt x="19" y="100"/>
                  </a:cubicBezTo>
                  <a:cubicBezTo>
                    <a:pt x="4" y="85"/>
                    <a:pt x="1" y="66"/>
                    <a:pt x="7" y="46"/>
                  </a:cubicBezTo>
                  <a:cubicBezTo>
                    <a:pt x="13" y="28"/>
                    <a:pt x="27" y="16"/>
                    <a:pt x="46" y="13"/>
                  </a:cubicBezTo>
                  <a:cubicBezTo>
                    <a:pt x="47" y="13"/>
                    <a:pt x="48" y="13"/>
                    <a:pt x="49" y="13"/>
                  </a:cubicBezTo>
                  <a:cubicBezTo>
                    <a:pt x="50" y="13"/>
                    <a:pt x="50" y="12"/>
                    <a:pt x="52" y="12"/>
                  </a:cubicBezTo>
                  <a:cubicBezTo>
                    <a:pt x="52" y="8"/>
                    <a:pt x="52" y="4"/>
                    <a:pt x="52" y="0"/>
                  </a:cubicBezTo>
                  <a:cubicBezTo>
                    <a:pt x="58" y="0"/>
                    <a:pt x="63" y="0"/>
                    <a:pt x="70" y="0"/>
                  </a:cubicBezTo>
                  <a:cubicBezTo>
                    <a:pt x="70" y="4"/>
                    <a:pt x="70" y="7"/>
                    <a:pt x="70" y="10"/>
                  </a:cubicBezTo>
                  <a:cubicBezTo>
                    <a:pt x="70" y="14"/>
                    <a:pt x="71" y="15"/>
                    <a:pt x="75" y="16"/>
                  </a:cubicBezTo>
                  <a:cubicBezTo>
                    <a:pt x="96" y="19"/>
                    <a:pt x="112" y="35"/>
                    <a:pt x="115" y="57"/>
                  </a:cubicBezTo>
                  <a:cubicBezTo>
                    <a:pt x="115" y="57"/>
                    <a:pt x="115" y="58"/>
                    <a:pt x="115" y="59"/>
                  </a:cubicBezTo>
                  <a:close/>
                  <a:moveTo>
                    <a:pt x="70" y="126"/>
                  </a:moveTo>
                  <a:cubicBezTo>
                    <a:pt x="70" y="141"/>
                    <a:pt x="70" y="157"/>
                    <a:pt x="70" y="172"/>
                  </a:cubicBezTo>
                  <a:cubicBezTo>
                    <a:pt x="81" y="172"/>
                    <a:pt x="89" y="163"/>
                    <a:pt x="91" y="151"/>
                  </a:cubicBezTo>
                  <a:cubicBezTo>
                    <a:pt x="92" y="139"/>
                    <a:pt x="84" y="129"/>
                    <a:pt x="70" y="126"/>
                  </a:cubicBezTo>
                  <a:close/>
                  <a:moveTo>
                    <a:pt x="50" y="43"/>
                  </a:moveTo>
                  <a:cubicBezTo>
                    <a:pt x="40" y="47"/>
                    <a:pt x="35" y="55"/>
                    <a:pt x="36" y="65"/>
                  </a:cubicBezTo>
                  <a:cubicBezTo>
                    <a:pt x="36" y="74"/>
                    <a:pt x="42" y="81"/>
                    <a:pt x="50" y="84"/>
                  </a:cubicBezTo>
                  <a:cubicBezTo>
                    <a:pt x="50" y="70"/>
                    <a:pt x="50" y="57"/>
                    <a:pt x="50" y="4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18"/>
            <p:cNvSpPr>
              <a:spLocks/>
            </p:cNvSpPr>
            <p:nvPr/>
          </p:nvSpPr>
          <p:spPr bwMode="auto">
            <a:xfrm>
              <a:off x="8594725" y="4918075"/>
              <a:ext cx="52388" cy="109537"/>
            </a:xfrm>
            <a:custGeom>
              <a:avLst/>
              <a:gdLst>
                <a:gd name="T0" fmla="*/ 0 w 22"/>
                <a:gd name="T1" fmla="*/ 0 h 46"/>
                <a:gd name="T2" fmla="*/ 21 w 22"/>
                <a:gd name="T3" fmla="*/ 25 h 46"/>
                <a:gd name="T4" fmla="*/ 0 w 22"/>
                <a:gd name="T5" fmla="*/ 46 h 46"/>
                <a:gd name="T6" fmla="*/ 0 w 22"/>
                <a:gd name="T7" fmla="*/ 0 h 46"/>
              </a:gdLst>
              <a:ahLst/>
              <a:cxnLst>
                <a:cxn ang="0">
                  <a:pos x="T0" y="T1"/>
                </a:cxn>
                <a:cxn ang="0">
                  <a:pos x="T2" y="T3"/>
                </a:cxn>
                <a:cxn ang="0">
                  <a:pos x="T4" y="T5"/>
                </a:cxn>
                <a:cxn ang="0">
                  <a:pos x="T6" y="T7"/>
                </a:cxn>
              </a:cxnLst>
              <a:rect l="0" t="0" r="r" b="b"/>
              <a:pathLst>
                <a:path w="22" h="46">
                  <a:moveTo>
                    <a:pt x="0" y="0"/>
                  </a:moveTo>
                  <a:cubicBezTo>
                    <a:pt x="14" y="3"/>
                    <a:pt x="22" y="13"/>
                    <a:pt x="21" y="25"/>
                  </a:cubicBezTo>
                  <a:cubicBezTo>
                    <a:pt x="19" y="37"/>
                    <a:pt x="11" y="46"/>
                    <a:pt x="0" y="46"/>
                  </a:cubicBezTo>
                  <a:cubicBezTo>
                    <a:pt x="0" y="31"/>
                    <a:pt x="0" y="15"/>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19"/>
            <p:cNvSpPr>
              <a:spLocks/>
            </p:cNvSpPr>
            <p:nvPr/>
          </p:nvSpPr>
          <p:spPr bwMode="auto">
            <a:xfrm>
              <a:off x="8510588" y="4719638"/>
              <a:ext cx="36513" cy="96837"/>
            </a:xfrm>
            <a:custGeom>
              <a:avLst/>
              <a:gdLst>
                <a:gd name="T0" fmla="*/ 15 w 15"/>
                <a:gd name="T1" fmla="*/ 0 h 41"/>
                <a:gd name="T2" fmla="*/ 15 w 15"/>
                <a:gd name="T3" fmla="*/ 41 h 41"/>
                <a:gd name="T4" fmla="*/ 1 w 15"/>
                <a:gd name="T5" fmla="*/ 22 h 41"/>
                <a:gd name="T6" fmla="*/ 15 w 15"/>
                <a:gd name="T7" fmla="*/ 0 h 41"/>
              </a:gdLst>
              <a:ahLst/>
              <a:cxnLst>
                <a:cxn ang="0">
                  <a:pos x="T0" y="T1"/>
                </a:cxn>
                <a:cxn ang="0">
                  <a:pos x="T2" y="T3"/>
                </a:cxn>
                <a:cxn ang="0">
                  <a:pos x="T4" y="T5"/>
                </a:cxn>
                <a:cxn ang="0">
                  <a:pos x="T6" y="T7"/>
                </a:cxn>
              </a:cxnLst>
              <a:rect l="0" t="0" r="r" b="b"/>
              <a:pathLst>
                <a:path w="15" h="41">
                  <a:moveTo>
                    <a:pt x="15" y="0"/>
                  </a:moveTo>
                  <a:cubicBezTo>
                    <a:pt x="15" y="14"/>
                    <a:pt x="15" y="27"/>
                    <a:pt x="15" y="41"/>
                  </a:cubicBezTo>
                  <a:cubicBezTo>
                    <a:pt x="7" y="38"/>
                    <a:pt x="1" y="31"/>
                    <a:pt x="1" y="22"/>
                  </a:cubicBezTo>
                  <a:cubicBezTo>
                    <a:pt x="0" y="12"/>
                    <a:pt x="5" y="4"/>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5" name="Group 494"/>
          <p:cNvGrpSpPr/>
          <p:nvPr/>
        </p:nvGrpSpPr>
        <p:grpSpPr>
          <a:xfrm>
            <a:off x="2769872" y="1412763"/>
            <a:ext cx="547844" cy="559907"/>
            <a:chOff x="1347788" y="2111376"/>
            <a:chExt cx="2090738" cy="2136775"/>
          </a:xfrm>
          <a:solidFill>
            <a:schemeClr val="bg1"/>
          </a:solidFill>
        </p:grpSpPr>
        <p:sp>
          <p:nvSpPr>
            <p:cNvPr id="496" name="Freeform 495"/>
            <p:cNvSpPr>
              <a:spLocks noEditPoints="1"/>
            </p:cNvSpPr>
            <p:nvPr/>
          </p:nvSpPr>
          <p:spPr bwMode="auto">
            <a:xfrm>
              <a:off x="1347788" y="3305176"/>
              <a:ext cx="2090738" cy="942975"/>
            </a:xfrm>
            <a:custGeom>
              <a:avLst/>
              <a:gdLst>
                <a:gd name="T0" fmla="*/ 1071 w 1154"/>
                <a:gd name="T1" fmla="*/ 75 h 520"/>
                <a:gd name="T2" fmla="*/ 828 w 1154"/>
                <a:gd name="T3" fmla="*/ 186 h 520"/>
                <a:gd name="T4" fmla="*/ 558 w 1154"/>
                <a:gd name="T5" fmla="*/ 195 h 520"/>
                <a:gd name="T6" fmla="*/ 707 w 1154"/>
                <a:gd name="T7" fmla="*/ 150 h 520"/>
                <a:gd name="T8" fmla="*/ 755 w 1154"/>
                <a:gd name="T9" fmla="*/ 1 h 520"/>
                <a:gd name="T10" fmla="*/ 507 w 1154"/>
                <a:gd name="T11" fmla="*/ 38 h 520"/>
                <a:gd name="T12" fmla="*/ 219 w 1154"/>
                <a:gd name="T13" fmla="*/ 70 h 520"/>
                <a:gd name="T14" fmla="*/ 0 w 1154"/>
                <a:gd name="T15" fmla="*/ 317 h 520"/>
                <a:gd name="T16" fmla="*/ 209 w 1154"/>
                <a:gd name="T17" fmla="*/ 520 h 520"/>
                <a:gd name="T18" fmla="*/ 401 w 1154"/>
                <a:gd name="T19" fmla="*/ 393 h 520"/>
                <a:gd name="T20" fmla="*/ 684 w 1154"/>
                <a:gd name="T21" fmla="*/ 383 h 520"/>
                <a:gd name="T22" fmla="*/ 785 w 1154"/>
                <a:gd name="T23" fmla="*/ 367 h 520"/>
                <a:gd name="T24" fmla="*/ 1146 w 1154"/>
                <a:gd name="T25" fmla="*/ 135 h 520"/>
                <a:gd name="T26" fmla="*/ 1071 w 1154"/>
                <a:gd name="T27" fmla="*/ 75 h 520"/>
                <a:gd name="T28" fmla="*/ 1071 w 1154"/>
                <a:gd name="T29" fmla="*/ 75 h 520"/>
                <a:gd name="T30" fmla="*/ 1071 w 1154"/>
                <a:gd name="T31" fmla="*/ 75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4" h="520">
                  <a:moveTo>
                    <a:pt x="1071" y="75"/>
                  </a:moveTo>
                  <a:cubicBezTo>
                    <a:pt x="1003" y="79"/>
                    <a:pt x="914" y="147"/>
                    <a:pt x="828" y="186"/>
                  </a:cubicBezTo>
                  <a:cubicBezTo>
                    <a:pt x="722" y="233"/>
                    <a:pt x="558" y="195"/>
                    <a:pt x="558" y="195"/>
                  </a:cubicBezTo>
                  <a:cubicBezTo>
                    <a:pt x="584" y="183"/>
                    <a:pt x="686" y="159"/>
                    <a:pt x="707" y="150"/>
                  </a:cubicBezTo>
                  <a:cubicBezTo>
                    <a:pt x="817" y="101"/>
                    <a:pt x="808" y="0"/>
                    <a:pt x="755" y="1"/>
                  </a:cubicBezTo>
                  <a:cubicBezTo>
                    <a:pt x="686" y="2"/>
                    <a:pt x="646" y="19"/>
                    <a:pt x="507" y="38"/>
                  </a:cubicBezTo>
                  <a:cubicBezTo>
                    <a:pt x="402" y="52"/>
                    <a:pt x="279" y="47"/>
                    <a:pt x="219" y="70"/>
                  </a:cubicBezTo>
                  <a:cubicBezTo>
                    <a:pt x="135" y="102"/>
                    <a:pt x="0" y="317"/>
                    <a:pt x="0" y="317"/>
                  </a:cubicBezTo>
                  <a:cubicBezTo>
                    <a:pt x="209" y="520"/>
                    <a:pt x="209" y="520"/>
                    <a:pt x="209" y="520"/>
                  </a:cubicBezTo>
                  <a:cubicBezTo>
                    <a:pt x="209" y="520"/>
                    <a:pt x="338" y="393"/>
                    <a:pt x="401" y="393"/>
                  </a:cubicBezTo>
                  <a:cubicBezTo>
                    <a:pt x="545" y="393"/>
                    <a:pt x="551" y="391"/>
                    <a:pt x="684" y="383"/>
                  </a:cubicBezTo>
                  <a:cubicBezTo>
                    <a:pt x="740" y="380"/>
                    <a:pt x="752" y="378"/>
                    <a:pt x="785" y="367"/>
                  </a:cubicBezTo>
                  <a:cubicBezTo>
                    <a:pt x="957" y="309"/>
                    <a:pt x="1143" y="153"/>
                    <a:pt x="1146" y="135"/>
                  </a:cubicBezTo>
                  <a:cubicBezTo>
                    <a:pt x="1154" y="91"/>
                    <a:pt x="1107" y="73"/>
                    <a:pt x="1071" y="75"/>
                  </a:cubicBezTo>
                  <a:close/>
                  <a:moveTo>
                    <a:pt x="1071" y="75"/>
                  </a:moveTo>
                  <a:cubicBezTo>
                    <a:pt x="1071" y="75"/>
                    <a:pt x="1071" y="75"/>
                    <a:pt x="1071" y="7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97" name="Freeform 496"/>
            <p:cNvSpPr>
              <a:spLocks noEditPoints="1"/>
            </p:cNvSpPr>
            <p:nvPr/>
          </p:nvSpPr>
          <p:spPr bwMode="auto">
            <a:xfrm>
              <a:off x="2601913" y="2709863"/>
              <a:ext cx="187325" cy="465138"/>
            </a:xfrm>
            <a:custGeom>
              <a:avLst/>
              <a:gdLst>
                <a:gd name="T0" fmla="*/ 10 w 104"/>
                <a:gd name="T1" fmla="*/ 0 h 257"/>
                <a:gd name="T2" fmla="*/ 0 w 104"/>
                <a:gd name="T3" fmla="*/ 9 h 257"/>
                <a:gd name="T4" fmla="*/ 0 w 104"/>
                <a:gd name="T5" fmla="*/ 247 h 257"/>
                <a:gd name="T6" fmla="*/ 10 w 104"/>
                <a:gd name="T7" fmla="*/ 257 h 257"/>
                <a:gd name="T8" fmla="*/ 95 w 104"/>
                <a:gd name="T9" fmla="*/ 257 h 257"/>
                <a:gd name="T10" fmla="*/ 104 w 104"/>
                <a:gd name="T11" fmla="*/ 247 h 257"/>
                <a:gd name="T12" fmla="*/ 104 w 104"/>
                <a:gd name="T13" fmla="*/ 9 h 257"/>
                <a:gd name="T14" fmla="*/ 95 w 104"/>
                <a:gd name="T15" fmla="*/ 0 h 257"/>
                <a:gd name="T16" fmla="*/ 10 w 104"/>
                <a:gd name="T17" fmla="*/ 0 h 257"/>
                <a:gd name="T18" fmla="*/ 10 w 104"/>
                <a:gd name="T19" fmla="*/ 0 h 257"/>
                <a:gd name="T20" fmla="*/ 10 w 104"/>
                <a:gd name="T2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257">
                  <a:moveTo>
                    <a:pt x="10" y="0"/>
                  </a:moveTo>
                  <a:cubicBezTo>
                    <a:pt x="4" y="0"/>
                    <a:pt x="0" y="4"/>
                    <a:pt x="0" y="9"/>
                  </a:cubicBezTo>
                  <a:cubicBezTo>
                    <a:pt x="0" y="247"/>
                    <a:pt x="0" y="247"/>
                    <a:pt x="0" y="247"/>
                  </a:cubicBezTo>
                  <a:cubicBezTo>
                    <a:pt x="0" y="253"/>
                    <a:pt x="4" y="257"/>
                    <a:pt x="10" y="257"/>
                  </a:cubicBezTo>
                  <a:cubicBezTo>
                    <a:pt x="95" y="257"/>
                    <a:pt x="95" y="257"/>
                    <a:pt x="95" y="257"/>
                  </a:cubicBezTo>
                  <a:cubicBezTo>
                    <a:pt x="100" y="257"/>
                    <a:pt x="104" y="253"/>
                    <a:pt x="104" y="247"/>
                  </a:cubicBezTo>
                  <a:cubicBezTo>
                    <a:pt x="104" y="9"/>
                    <a:pt x="104" y="9"/>
                    <a:pt x="104" y="9"/>
                  </a:cubicBezTo>
                  <a:cubicBezTo>
                    <a:pt x="104" y="4"/>
                    <a:pt x="100" y="0"/>
                    <a:pt x="95" y="0"/>
                  </a:cubicBezTo>
                  <a:lnTo>
                    <a:pt x="10" y="0"/>
                  </a:lnTo>
                  <a:close/>
                  <a:moveTo>
                    <a:pt x="10" y="0"/>
                  </a:move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98" name="Freeform 497"/>
            <p:cNvSpPr>
              <a:spLocks noEditPoints="1"/>
            </p:cNvSpPr>
            <p:nvPr/>
          </p:nvSpPr>
          <p:spPr bwMode="auto">
            <a:xfrm>
              <a:off x="2903538" y="2497138"/>
              <a:ext cx="188913" cy="677863"/>
            </a:xfrm>
            <a:custGeom>
              <a:avLst/>
              <a:gdLst>
                <a:gd name="T0" fmla="*/ 0 w 104"/>
                <a:gd name="T1" fmla="*/ 9 h 374"/>
                <a:gd name="T2" fmla="*/ 0 w 104"/>
                <a:gd name="T3" fmla="*/ 364 h 374"/>
                <a:gd name="T4" fmla="*/ 9 w 104"/>
                <a:gd name="T5" fmla="*/ 374 h 374"/>
                <a:gd name="T6" fmla="*/ 94 w 104"/>
                <a:gd name="T7" fmla="*/ 374 h 374"/>
                <a:gd name="T8" fmla="*/ 104 w 104"/>
                <a:gd name="T9" fmla="*/ 364 h 374"/>
                <a:gd name="T10" fmla="*/ 104 w 104"/>
                <a:gd name="T11" fmla="*/ 9 h 374"/>
                <a:gd name="T12" fmla="*/ 101 w 104"/>
                <a:gd name="T13" fmla="*/ 2 h 374"/>
                <a:gd name="T14" fmla="*/ 94 w 104"/>
                <a:gd name="T15" fmla="*/ 0 h 374"/>
                <a:gd name="T16" fmla="*/ 9 w 104"/>
                <a:gd name="T17" fmla="*/ 0 h 374"/>
                <a:gd name="T18" fmla="*/ 0 w 104"/>
                <a:gd name="T19" fmla="*/ 9 h 374"/>
                <a:gd name="T20" fmla="*/ 0 w 104"/>
                <a:gd name="T21" fmla="*/ 9 h 374"/>
                <a:gd name="T22" fmla="*/ 0 w 104"/>
                <a:gd name="T23" fmla="*/ 9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374">
                  <a:moveTo>
                    <a:pt x="0" y="9"/>
                  </a:moveTo>
                  <a:cubicBezTo>
                    <a:pt x="0" y="364"/>
                    <a:pt x="0" y="364"/>
                    <a:pt x="0" y="364"/>
                  </a:cubicBezTo>
                  <a:cubicBezTo>
                    <a:pt x="0" y="370"/>
                    <a:pt x="4" y="374"/>
                    <a:pt x="9" y="374"/>
                  </a:cubicBezTo>
                  <a:cubicBezTo>
                    <a:pt x="94" y="374"/>
                    <a:pt x="94" y="374"/>
                    <a:pt x="94" y="374"/>
                  </a:cubicBezTo>
                  <a:cubicBezTo>
                    <a:pt x="100" y="374"/>
                    <a:pt x="104" y="370"/>
                    <a:pt x="104" y="364"/>
                  </a:cubicBezTo>
                  <a:cubicBezTo>
                    <a:pt x="104" y="9"/>
                    <a:pt x="104" y="9"/>
                    <a:pt x="104" y="9"/>
                  </a:cubicBezTo>
                  <a:cubicBezTo>
                    <a:pt x="104" y="6"/>
                    <a:pt x="103" y="4"/>
                    <a:pt x="101" y="2"/>
                  </a:cubicBezTo>
                  <a:cubicBezTo>
                    <a:pt x="99" y="1"/>
                    <a:pt x="97" y="0"/>
                    <a:pt x="94" y="0"/>
                  </a:cubicBezTo>
                  <a:cubicBezTo>
                    <a:pt x="9" y="0"/>
                    <a:pt x="9" y="0"/>
                    <a:pt x="9" y="0"/>
                  </a:cubicBezTo>
                  <a:cubicBezTo>
                    <a:pt x="4" y="0"/>
                    <a:pt x="0" y="4"/>
                    <a:pt x="0" y="9"/>
                  </a:cubicBezTo>
                  <a:close/>
                  <a:moveTo>
                    <a:pt x="0" y="9"/>
                  </a:moveTo>
                  <a:cubicBezTo>
                    <a:pt x="0" y="9"/>
                    <a:pt x="0" y="9"/>
                    <a:pt x="0" y="9"/>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99" name="Freeform 498"/>
            <p:cNvSpPr>
              <a:spLocks noEditPoints="1"/>
            </p:cNvSpPr>
            <p:nvPr/>
          </p:nvSpPr>
          <p:spPr bwMode="auto">
            <a:xfrm>
              <a:off x="2300288" y="2559051"/>
              <a:ext cx="188913" cy="615950"/>
            </a:xfrm>
            <a:custGeom>
              <a:avLst/>
              <a:gdLst>
                <a:gd name="T0" fmla="*/ 9 w 104"/>
                <a:gd name="T1" fmla="*/ 0 h 340"/>
                <a:gd name="T2" fmla="*/ 0 w 104"/>
                <a:gd name="T3" fmla="*/ 9 h 340"/>
                <a:gd name="T4" fmla="*/ 0 w 104"/>
                <a:gd name="T5" fmla="*/ 330 h 340"/>
                <a:gd name="T6" fmla="*/ 9 w 104"/>
                <a:gd name="T7" fmla="*/ 340 h 340"/>
                <a:gd name="T8" fmla="*/ 94 w 104"/>
                <a:gd name="T9" fmla="*/ 340 h 340"/>
                <a:gd name="T10" fmla="*/ 104 w 104"/>
                <a:gd name="T11" fmla="*/ 330 h 340"/>
                <a:gd name="T12" fmla="*/ 104 w 104"/>
                <a:gd name="T13" fmla="*/ 9 h 340"/>
                <a:gd name="T14" fmla="*/ 94 w 104"/>
                <a:gd name="T15" fmla="*/ 0 h 340"/>
                <a:gd name="T16" fmla="*/ 9 w 104"/>
                <a:gd name="T17" fmla="*/ 0 h 340"/>
                <a:gd name="T18" fmla="*/ 9 w 104"/>
                <a:gd name="T19" fmla="*/ 0 h 340"/>
                <a:gd name="T20" fmla="*/ 9 w 104"/>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340">
                  <a:moveTo>
                    <a:pt x="9" y="0"/>
                  </a:moveTo>
                  <a:cubicBezTo>
                    <a:pt x="4" y="0"/>
                    <a:pt x="0" y="4"/>
                    <a:pt x="0" y="9"/>
                  </a:cubicBezTo>
                  <a:cubicBezTo>
                    <a:pt x="0" y="330"/>
                    <a:pt x="0" y="330"/>
                    <a:pt x="0" y="330"/>
                  </a:cubicBezTo>
                  <a:cubicBezTo>
                    <a:pt x="0" y="336"/>
                    <a:pt x="4" y="340"/>
                    <a:pt x="9" y="340"/>
                  </a:cubicBezTo>
                  <a:cubicBezTo>
                    <a:pt x="94" y="340"/>
                    <a:pt x="94" y="340"/>
                    <a:pt x="94" y="340"/>
                  </a:cubicBezTo>
                  <a:cubicBezTo>
                    <a:pt x="100" y="340"/>
                    <a:pt x="104" y="336"/>
                    <a:pt x="104" y="330"/>
                  </a:cubicBezTo>
                  <a:cubicBezTo>
                    <a:pt x="104" y="9"/>
                    <a:pt x="104" y="9"/>
                    <a:pt x="104" y="9"/>
                  </a:cubicBezTo>
                  <a:cubicBezTo>
                    <a:pt x="104" y="4"/>
                    <a:pt x="100" y="0"/>
                    <a:pt x="94" y="0"/>
                  </a:cubicBezTo>
                  <a:lnTo>
                    <a:pt x="9" y="0"/>
                  </a:lnTo>
                  <a:close/>
                  <a:moveTo>
                    <a:pt x="9" y="0"/>
                  </a:moveTo>
                  <a:cubicBezTo>
                    <a:pt x="9" y="0"/>
                    <a:pt x="9" y="0"/>
                    <a:pt x="9"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00" name="Freeform 499"/>
            <p:cNvSpPr>
              <a:spLocks noEditPoints="1"/>
            </p:cNvSpPr>
            <p:nvPr/>
          </p:nvSpPr>
          <p:spPr bwMode="auto">
            <a:xfrm>
              <a:off x="1998663" y="2740026"/>
              <a:ext cx="187325" cy="434975"/>
            </a:xfrm>
            <a:custGeom>
              <a:avLst/>
              <a:gdLst>
                <a:gd name="T0" fmla="*/ 10 w 104"/>
                <a:gd name="T1" fmla="*/ 0 h 240"/>
                <a:gd name="T2" fmla="*/ 0 w 104"/>
                <a:gd name="T3" fmla="*/ 9 h 240"/>
                <a:gd name="T4" fmla="*/ 0 w 104"/>
                <a:gd name="T5" fmla="*/ 230 h 240"/>
                <a:gd name="T6" fmla="*/ 10 w 104"/>
                <a:gd name="T7" fmla="*/ 240 h 240"/>
                <a:gd name="T8" fmla="*/ 95 w 104"/>
                <a:gd name="T9" fmla="*/ 240 h 240"/>
                <a:gd name="T10" fmla="*/ 104 w 104"/>
                <a:gd name="T11" fmla="*/ 230 h 240"/>
                <a:gd name="T12" fmla="*/ 104 w 104"/>
                <a:gd name="T13" fmla="*/ 9 h 240"/>
                <a:gd name="T14" fmla="*/ 95 w 104"/>
                <a:gd name="T15" fmla="*/ 0 h 240"/>
                <a:gd name="T16" fmla="*/ 10 w 104"/>
                <a:gd name="T17" fmla="*/ 0 h 240"/>
                <a:gd name="T18" fmla="*/ 10 w 104"/>
                <a:gd name="T19" fmla="*/ 0 h 240"/>
                <a:gd name="T20" fmla="*/ 10 w 104"/>
                <a:gd name="T21"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240">
                  <a:moveTo>
                    <a:pt x="10" y="0"/>
                  </a:moveTo>
                  <a:cubicBezTo>
                    <a:pt x="4" y="0"/>
                    <a:pt x="0" y="4"/>
                    <a:pt x="0" y="9"/>
                  </a:cubicBezTo>
                  <a:cubicBezTo>
                    <a:pt x="0" y="230"/>
                    <a:pt x="0" y="230"/>
                    <a:pt x="0" y="230"/>
                  </a:cubicBezTo>
                  <a:cubicBezTo>
                    <a:pt x="0" y="236"/>
                    <a:pt x="4" y="240"/>
                    <a:pt x="10" y="240"/>
                  </a:cubicBezTo>
                  <a:cubicBezTo>
                    <a:pt x="95" y="240"/>
                    <a:pt x="95" y="240"/>
                    <a:pt x="95" y="240"/>
                  </a:cubicBezTo>
                  <a:cubicBezTo>
                    <a:pt x="100" y="240"/>
                    <a:pt x="104" y="236"/>
                    <a:pt x="104" y="230"/>
                  </a:cubicBezTo>
                  <a:cubicBezTo>
                    <a:pt x="104" y="9"/>
                    <a:pt x="104" y="9"/>
                    <a:pt x="104" y="9"/>
                  </a:cubicBezTo>
                  <a:cubicBezTo>
                    <a:pt x="104" y="4"/>
                    <a:pt x="100" y="0"/>
                    <a:pt x="95" y="0"/>
                  </a:cubicBezTo>
                  <a:lnTo>
                    <a:pt x="10" y="0"/>
                  </a:lnTo>
                  <a:close/>
                  <a:moveTo>
                    <a:pt x="10" y="0"/>
                  </a:moveTo>
                  <a:cubicBezTo>
                    <a:pt x="10" y="0"/>
                    <a:pt x="10" y="0"/>
                    <a:pt x="10"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501" name="Freeform 500"/>
            <p:cNvSpPr>
              <a:spLocks noEditPoints="1"/>
            </p:cNvSpPr>
            <p:nvPr/>
          </p:nvSpPr>
          <p:spPr bwMode="auto">
            <a:xfrm>
              <a:off x="1993901" y="2111376"/>
              <a:ext cx="1068388" cy="579438"/>
            </a:xfrm>
            <a:custGeom>
              <a:avLst/>
              <a:gdLst>
                <a:gd name="T0" fmla="*/ 32 w 589"/>
                <a:gd name="T1" fmla="*/ 315 h 320"/>
                <a:gd name="T2" fmla="*/ 42 w 589"/>
                <a:gd name="T3" fmla="*/ 320 h 320"/>
                <a:gd name="T4" fmla="*/ 50 w 589"/>
                <a:gd name="T5" fmla="*/ 317 h 320"/>
                <a:gd name="T6" fmla="*/ 220 w 589"/>
                <a:gd name="T7" fmla="*/ 173 h 320"/>
                <a:gd name="T8" fmla="*/ 370 w 589"/>
                <a:gd name="T9" fmla="*/ 287 h 320"/>
                <a:gd name="T10" fmla="*/ 387 w 589"/>
                <a:gd name="T11" fmla="*/ 285 h 320"/>
                <a:gd name="T12" fmla="*/ 525 w 589"/>
                <a:gd name="T13" fmla="*/ 126 h 320"/>
                <a:gd name="T14" fmla="*/ 545 w 589"/>
                <a:gd name="T15" fmla="*/ 143 h 320"/>
                <a:gd name="T16" fmla="*/ 557 w 589"/>
                <a:gd name="T17" fmla="*/ 145 h 320"/>
                <a:gd name="T18" fmla="*/ 565 w 589"/>
                <a:gd name="T19" fmla="*/ 136 h 320"/>
                <a:gd name="T20" fmla="*/ 588 w 589"/>
                <a:gd name="T21" fmla="*/ 16 h 320"/>
                <a:gd name="T22" fmla="*/ 584 w 589"/>
                <a:gd name="T23" fmla="*/ 4 h 320"/>
                <a:gd name="T24" fmla="*/ 572 w 589"/>
                <a:gd name="T25" fmla="*/ 2 h 320"/>
                <a:gd name="T26" fmla="*/ 456 w 589"/>
                <a:gd name="T27" fmla="*/ 42 h 320"/>
                <a:gd name="T28" fmla="*/ 448 w 589"/>
                <a:gd name="T29" fmla="*/ 51 h 320"/>
                <a:gd name="T30" fmla="*/ 452 w 589"/>
                <a:gd name="T31" fmla="*/ 63 h 320"/>
                <a:gd name="T32" fmla="*/ 472 w 589"/>
                <a:gd name="T33" fmla="*/ 80 h 320"/>
                <a:gd name="T34" fmla="*/ 369 w 589"/>
                <a:gd name="T35" fmla="*/ 198 h 320"/>
                <a:gd name="T36" fmla="*/ 226 w 589"/>
                <a:gd name="T37" fmla="*/ 88 h 320"/>
                <a:gd name="T38" fmla="*/ 211 w 589"/>
                <a:gd name="T39" fmla="*/ 88 h 320"/>
                <a:gd name="T40" fmla="*/ 4 w 589"/>
                <a:gd name="T41" fmla="*/ 263 h 320"/>
                <a:gd name="T42" fmla="*/ 0 w 589"/>
                <a:gd name="T43" fmla="*/ 271 h 320"/>
                <a:gd name="T44" fmla="*/ 3 w 589"/>
                <a:gd name="T45" fmla="*/ 280 h 320"/>
                <a:gd name="T46" fmla="*/ 32 w 589"/>
                <a:gd name="T47" fmla="*/ 315 h 320"/>
                <a:gd name="T48" fmla="*/ 32 w 589"/>
                <a:gd name="T49" fmla="*/ 315 h 320"/>
                <a:gd name="T50" fmla="*/ 32 w 589"/>
                <a:gd name="T51" fmla="*/ 31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9" h="320">
                  <a:moveTo>
                    <a:pt x="32" y="315"/>
                  </a:moveTo>
                  <a:cubicBezTo>
                    <a:pt x="35" y="318"/>
                    <a:pt x="38" y="320"/>
                    <a:pt x="42" y="320"/>
                  </a:cubicBezTo>
                  <a:cubicBezTo>
                    <a:pt x="45" y="320"/>
                    <a:pt x="48" y="319"/>
                    <a:pt x="50" y="317"/>
                  </a:cubicBezTo>
                  <a:cubicBezTo>
                    <a:pt x="220" y="173"/>
                    <a:pt x="220" y="173"/>
                    <a:pt x="220" y="173"/>
                  </a:cubicBezTo>
                  <a:cubicBezTo>
                    <a:pt x="370" y="287"/>
                    <a:pt x="370" y="287"/>
                    <a:pt x="370" y="287"/>
                  </a:cubicBezTo>
                  <a:cubicBezTo>
                    <a:pt x="375" y="291"/>
                    <a:pt x="383" y="290"/>
                    <a:pt x="387" y="285"/>
                  </a:cubicBezTo>
                  <a:cubicBezTo>
                    <a:pt x="525" y="126"/>
                    <a:pt x="525" y="126"/>
                    <a:pt x="525" y="126"/>
                  </a:cubicBezTo>
                  <a:cubicBezTo>
                    <a:pt x="545" y="143"/>
                    <a:pt x="545" y="143"/>
                    <a:pt x="545" y="143"/>
                  </a:cubicBezTo>
                  <a:cubicBezTo>
                    <a:pt x="548" y="146"/>
                    <a:pt x="553" y="146"/>
                    <a:pt x="557" y="145"/>
                  </a:cubicBezTo>
                  <a:cubicBezTo>
                    <a:pt x="561" y="144"/>
                    <a:pt x="564" y="140"/>
                    <a:pt x="565" y="136"/>
                  </a:cubicBezTo>
                  <a:cubicBezTo>
                    <a:pt x="588" y="16"/>
                    <a:pt x="588" y="16"/>
                    <a:pt x="588" y="16"/>
                  </a:cubicBezTo>
                  <a:cubicBezTo>
                    <a:pt x="589" y="11"/>
                    <a:pt x="587" y="7"/>
                    <a:pt x="584" y="4"/>
                  </a:cubicBezTo>
                  <a:cubicBezTo>
                    <a:pt x="581" y="1"/>
                    <a:pt x="576" y="0"/>
                    <a:pt x="572" y="2"/>
                  </a:cubicBezTo>
                  <a:cubicBezTo>
                    <a:pt x="456" y="42"/>
                    <a:pt x="456" y="42"/>
                    <a:pt x="456" y="42"/>
                  </a:cubicBezTo>
                  <a:cubicBezTo>
                    <a:pt x="452" y="43"/>
                    <a:pt x="449" y="47"/>
                    <a:pt x="448" y="51"/>
                  </a:cubicBezTo>
                  <a:cubicBezTo>
                    <a:pt x="447" y="55"/>
                    <a:pt x="449" y="60"/>
                    <a:pt x="452" y="63"/>
                  </a:cubicBezTo>
                  <a:cubicBezTo>
                    <a:pt x="472" y="80"/>
                    <a:pt x="472" y="80"/>
                    <a:pt x="472" y="80"/>
                  </a:cubicBezTo>
                  <a:cubicBezTo>
                    <a:pt x="369" y="198"/>
                    <a:pt x="369" y="198"/>
                    <a:pt x="369" y="198"/>
                  </a:cubicBezTo>
                  <a:cubicBezTo>
                    <a:pt x="226" y="88"/>
                    <a:pt x="226" y="88"/>
                    <a:pt x="226" y="88"/>
                  </a:cubicBezTo>
                  <a:cubicBezTo>
                    <a:pt x="222" y="84"/>
                    <a:pt x="215" y="85"/>
                    <a:pt x="211" y="88"/>
                  </a:cubicBezTo>
                  <a:cubicBezTo>
                    <a:pt x="4" y="263"/>
                    <a:pt x="4" y="263"/>
                    <a:pt x="4" y="263"/>
                  </a:cubicBezTo>
                  <a:cubicBezTo>
                    <a:pt x="2" y="265"/>
                    <a:pt x="0" y="268"/>
                    <a:pt x="0" y="271"/>
                  </a:cubicBezTo>
                  <a:cubicBezTo>
                    <a:pt x="0" y="275"/>
                    <a:pt x="1" y="278"/>
                    <a:pt x="3" y="280"/>
                  </a:cubicBezTo>
                  <a:lnTo>
                    <a:pt x="32" y="315"/>
                  </a:lnTo>
                  <a:close/>
                  <a:moveTo>
                    <a:pt x="32" y="315"/>
                  </a:moveTo>
                  <a:cubicBezTo>
                    <a:pt x="32" y="315"/>
                    <a:pt x="32" y="315"/>
                    <a:pt x="32" y="31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049" name="Group 2048"/>
          <p:cNvGrpSpPr/>
          <p:nvPr/>
        </p:nvGrpSpPr>
        <p:grpSpPr>
          <a:xfrm>
            <a:off x="315906" y="1571279"/>
            <a:ext cx="2022721" cy="654283"/>
            <a:chOff x="315906" y="1375963"/>
            <a:chExt cx="2022721" cy="654283"/>
          </a:xfrm>
        </p:grpSpPr>
        <p:grpSp>
          <p:nvGrpSpPr>
            <p:cNvPr id="279" name="Group 278"/>
            <p:cNvGrpSpPr/>
            <p:nvPr/>
          </p:nvGrpSpPr>
          <p:grpSpPr>
            <a:xfrm>
              <a:off x="910512" y="1375963"/>
              <a:ext cx="1428115" cy="654283"/>
              <a:chOff x="288924" y="1679910"/>
              <a:chExt cx="1847851" cy="654283"/>
            </a:xfrm>
          </p:grpSpPr>
          <p:sp>
            <p:nvSpPr>
              <p:cNvPr id="280" name="TextBox 279"/>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2x</a:t>
                </a:r>
              </a:p>
            </p:txBody>
          </p:sp>
          <p:sp>
            <p:nvSpPr>
              <p:cNvPr id="281" name="TextBox 280"/>
              <p:cNvSpPr txBox="1"/>
              <p:nvPr/>
            </p:nvSpPr>
            <p:spPr>
              <a:xfrm>
                <a:off x="288925" y="1918695"/>
                <a:ext cx="1501776" cy="415498"/>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t>Size of Nearest Competitor in Most Geographies</a:t>
                </a:r>
              </a:p>
            </p:txBody>
          </p:sp>
        </p:grpSp>
        <p:grpSp>
          <p:nvGrpSpPr>
            <p:cNvPr id="397" name="Group 396"/>
            <p:cNvGrpSpPr/>
            <p:nvPr/>
          </p:nvGrpSpPr>
          <p:grpSpPr>
            <a:xfrm>
              <a:off x="315906" y="1390187"/>
              <a:ext cx="401515" cy="537091"/>
              <a:chOff x="6742113" y="4060825"/>
              <a:chExt cx="490538" cy="652463"/>
            </a:xfrm>
            <a:solidFill>
              <a:schemeClr val="bg1"/>
            </a:solidFill>
          </p:grpSpPr>
          <p:sp>
            <p:nvSpPr>
              <p:cNvPr id="398" name="Freeform 59"/>
              <p:cNvSpPr>
                <a:spLocks/>
              </p:cNvSpPr>
              <p:nvPr/>
            </p:nvSpPr>
            <p:spPr bwMode="auto">
              <a:xfrm>
                <a:off x="6742113" y="4268788"/>
                <a:ext cx="490538" cy="444500"/>
              </a:xfrm>
              <a:custGeom>
                <a:avLst/>
                <a:gdLst>
                  <a:gd name="T0" fmla="*/ 190 w 193"/>
                  <a:gd name="T1" fmla="*/ 35 h 175"/>
                  <a:gd name="T2" fmla="*/ 176 w 193"/>
                  <a:gd name="T3" fmla="*/ 28 h 175"/>
                  <a:gd name="T4" fmla="*/ 147 w 193"/>
                  <a:gd name="T5" fmla="*/ 28 h 175"/>
                  <a:gd name="T6" fmla="*/ 143 w 193"/>
                  <a:gd name="T7" fmla="*/ 11 h 175"/>
                  <a:gd name="T8" fmla="*/ 122 w 193"/>
                  <a:gd name="T9" fmla="*/ 0 h 175"/>
                  <a:gd name="T10" fmla="*/ 63 w 193"/>
                  <a:gd name="T11" fmla="*/ 8 h 175"/>
                  <a:gd name="T12" fmla="*/ 57 w 193"/>
                  <a:gd name="T13" fmla="*/ 35 h 175"/>
                  <a:gd name="T14" fmla="*/ 43 w 193"/>
                  <a:gd name="T15" fmla="*/ 28 h 175"/>
                  <a:gd name="T16" fmla="*/ 4 w 193"/>
                  <a:gd name="T17" fmla="*/ 33 h 175"/>
                  <a:gd name="T18" fmla="*/ 0 w 193"/>
                  <a:gd name="T19" fmla="*/ 80 h 175"/>
                  <a:gd name="T20" fmla="*/ 9 w 193"/>
                  <a:gd name="T21" fmla="*/ 84 h 175"/>
                  <a:gd name="T22" fmla="*/ 11 w 193"/>
                  <a:gd name="T23" fmla="*/ 46 h 175"/>
                  <a:gd name="T24" fmla="*/ 14 w 193"/>
                  <a:gd name="T25" fmla="*/ 137 h 175"/>
                  <a:gd name="T26" fmla="*/ 26 w 193"/>
                  <a:gd name="T27" fmla="*/ 142 h 175"/>
                  <a:gd name="T28" fmla="*/ 28 w 193"/>
                  <a:gd name="T29" fmla="*/ 84 h 175"/>
                  <a:gd name="T30" fmla="*/ 32 w 193"/>
                  <a:gd name="T31" fmla="*/ 137 h 175"/>
                  <a:gd name="T32" fmla="*/ 43 w 193"/>
                  <a:gd name="T33" fmla="*/ 142 h 175"/>
                  <a:gd name="T34" fmla="*/ 45 w 193"/>
                  <a:gd name="T35" fmla="*/ 46 h 175"/>
                  <a:gd name="T36" fmla="*/ 49 w 193"/>
                  <a:gd name="T37" fmla="*/ 79 h 175"/>
                  <a:gd name="T38" fmla="*/ 57 w 193"/>
                  <a:gd name="T39" fmla="*/ 83 h 175"/>
                  <a:gd name="T40" fmla="*/ 64 w 193"/>
                  <a:gd name="T41" fmla="*/ 86 h 175"/>
                  <a:gd name="T42" fmla="*/ 73 w 193"/>
                  <a:gd name="T43" fmla="*/ 79 h 175"/>
                  <a:gd name="T44" fmla="*/ 77 w 193"/>
                  <a:gd name="T45" fmla="*/ 28 h 175"/>
                  <a:gd name="T46" fmla="*/ 82 w 193"/>
                  <a:gd name="T47" fmla="*/ 173 h 175"/>
                  <a:gd name="T48" fmla="*/ 98 w 193"/>
                  <a:gd name="T49" fmla="*/ 164 h 175"/>
                  <a:gd name="T50" fmla="*/ 103 w 193"/>
                  <a:gd name="T51" fmla="*/ 85 h 175"/>
                  <a:gd name="T52" fmla="*/ 109 w 193"/>
                  <a:gd name="T53" fmla="*/ 173 h 175"/>
                  <a:gd name="T54" fmla="*/ 125 w 193"/>
                  <a:gd name="T55" fmla="*/ 165 h 175"/>
                  <a:gd name="T56" fmla="*/ 131 w 193"/>
                  <a:gd name="T57" fmla="*/ 28 h 175"/>
                  <a:gd name="T58" fmla="*/ 134 w 193"/>
                  <a:gd name="T59" fmla="*/ 84 h 175"/>
                  <a:gd name="T60" fmla="*/ 139 w 193"/>
                  <a:gd name="T61" fmla="*/ 85 h 175"/>
                  <a:gd name="T62" fmla="*/ 147 w 193"/>
                  <a:gd name="T63" fmla="*/ 78 h 175"/>
                  <a:gd name="T64" fmla="*/ 151 w 193"/>
                  <a:gd name="T65" fmla="*/ 142 h 175"/>
                  <a:gd name="T66" fmla="*/ 162 w 193"/>
                  <a:gd name="T67" fmla="*/ 136 h 175"/>
                  <a:gd name="T68" fmla="*/ 165 w 193"/>
                  <a:gd name="T69" fmla="*/ 84 h 175"/>
                  <a:gd name="T70" fmla="*/ 169 w 193"/>
                  <a:gd name="T71" fmla="*/ 142 h 175"/>
                  <a:gd name="T72" fmla="*/ 180 w 193"/>
                  <a:gd name="T73" fmla="*/ 137 h 175"/>
                  <a:gd name="T74" fmla="*/ 182 w 193"/>
                  <a:gd name="T75" fmla="*/ 46 h 175"/>
                  <a:gd name="T76" fmla="*/ 185 w 193"/>
                  <a:gd name="T77" fmla="*/ 83 h 175"/>
                  <a:gd name="T78" fmla="*/ 193 w 193"/>
                  <a:gd name="T79" fmla="*/ 7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3" h="175">
                    <a:moveTo>
                      <a:pt x="193" y="43"/>
                    </a:moveTo>
                    <a:cubicBezTo>
                      <a:pt x="193" y="40"/>
                      <a:pt x="192" y="37"/>
                      <a:pt x="190" y="35"/>
                    </a:cubicBezTo>
                    <a:cubicBezTo>
                      <a:pt x="189" y="33"/>
                      <a:pt x="186" y="31"/>
                      <a:pt x="183" y="29"/>
                    </a:cubicBezTo>
                    <a:cubicBezTo>
                      <a:pt x="181" y="29"/>
                      <a:pt x="179" y="28"/>
                      <a:pt x="176" y="28"/>
                    </a:cubicBezTo>
                    <a:cubicBezTo>
                      <a:pt x="148" y="28"/>
                      <a:pt x="148" y="28"/>
                      <a:pt x="148" y="28"/>
                    </a:cubicBezTo>
                    <a:cubicBezTo>
                      <a:pt x="147" y="28"/>
                      <a:pt x="147" y="28"/>
                      <a:pt x="147" y="28"/>
                    </a:cubicBezTo>
                    <a:cubicBezTo>
                      <a:pt x="147" y="24"/>
                      <a:pt x="147" y="24"/>
                      <a:pt x="147" y="24"/>
                    </a:cubicBezTo>
                    <a:cubicBezTo>
                      <a:pt x="147" y="19"/>
                      <a:pt x="146" y="15"/>
                      <a:pt x="143" y="11"/>
                    </a:cubicBezTo>
                    <a:cubicBezTo>
                      <a:pt x="141" y="8"/>
                      <a:pt x="137" y="5"/>
                      <a:pt x="133" y="3"/>
                    </a:cubicBezTo>
                    <a:cubicBezTo>
                      <a:pt x="130" y="1"/>
                      <a:pt x="126" y="0"/>
                      <a:pt x="122" y="0"/>
                    </a:cubicBezTo>
                    <a:cubicBezTo>
                      <a:pt x="79" y="0"/>
                      <a:pt x="79" y="0"/>
                      <a:pt x="79" y="0"/>
                    </a:cubicBezTo>
                    <a:cubicBezTo>
                      <a:pt x="73" y="0"/>
                      <a:pt x="67" y="4"/>
                      <a:pt x="63" y="8"/>
                    </a:cubicBezTo>
                    <a:cubicBezTo>
                      <a:pt x="59" y="11"/>
                      <a:pt x="57" y="17"/>
                      <a:pt x="57" y="22"/>
                    </a:cubicBezTo>
                    <a:cubicBezTo>
                      <a:pt x="57" y="35"/>
                      <a:pt x="57" y="35"/>
                      <a:pt x="57" y="35"/>
                    </a:cubicBezTo>
                    <a:cubicBezTo>
                      <a:pt x="55" y="32"/>
                      <a:pt x="53" y="31"/>
                      <a:pt x="50" y="29"/>
                    </a:cubicBezTo>
                    <a:cubicBezTo>
                      <a:pt x="48" y="29"/>
                      <a:pt x="45" y="28"/>
                      <a:pt x="43" y="28"/>
                    </a:cubicBezTo>
                    <a:cubicBezTo>
                      <a:pt x="14" y="28"/>
                      <a:pt x="14" y="28"/>
                      <a:pt x="14" y="28"/>
                    </a:cubicBezTo>
                    <a:cubicBezTo>
                      <a:pt x="11" y="28"/>
                      <a:pt x="6" y="31"/>
                      <a:pt x="4" y="33"/>
                    </a:cubicBezTo>
                    <a:cubicBezTo>
                      <a:pt x="1" y="36"/>
                      <a:pt x="0" y="39"/>
                      <a:pt x="0" y="43"/>
                    </a:cubicBezTo>
                    <a:cubicBezTo>
                      <a:pt x="0" y="80"/>
                      <a:pt x="0" y="80"/>
                      <a:pt x="0" y="80"/>
                    </a:cubicBezTo>
                    <a:cubicBezTo>
                      <a:pt x="0" y="82"/>
                      <a:pt x="2" y="85"/>
                      <a:pt x="5" y="85"/>
                    </a:cubicBezTo>
                    <a:cubicBezTo>
                      <a:pt x="7" y="85"/>
                      <a:pt x="8" y="85"/>
                      <a:pt x="9" y="84"/>
                    </a:cubicBezTo>
                    <a:cubicBezTo>
                      <a:pt x="10" y="83"/>
                      <a:pt x="11" y="82"/>
                      <a:pt x="11" y="80"/>
                    </a:cubicBezTo>
                    <a:cubicBezTo>
                      <a:pt x="11" y="46"/>
                      <a:pt x="11" y="46"/>
                      <a:pt x="11" y="46"/>
                    </a:cubicBezTo>
                    <a:cubicBezTo>
                      <a:pt x="13" y="46"/>
                      <a:pt x="13" y="46"/>
                      <a:pt x="13" y="46"/>
                    </a:cubicBezTo>
                    <a:cubicBezTo>
                      <a:pt x="14" y="137"/>
                      <a:pt x="14" y="137"/>
                      <a:pt x="14" y="137"/>
                    </a:cubicBezTo>
                    <a:cubicBezTo>
                      <a:pt x="14" y="139"/>
                      <a:pt x="16" y="141"/>
                      <a:pt x="18" y="142"/>
                    </a:cubicBezTo>
                    <a:cubicBezTo>
                      <a:pt x="21" y="144"/>
                      <a:pt x="24" y="143"/>
                      <a:pt x="26" y="142"/>
                    </a:cubicBezTo>
                    <a:cubicBezTo>
                      <a:pt x="28" y="140"/>
                      <a:pt x="28" y="138"/>
                      <a:pt x="28" y="136"/>
                    </a:cubicBezTo>
                    <a:cubicBezTo>
                      <a:pt x="28" y="84"/>
                      <a:pt x="28" y="84"/>
                      <a:pt x="28" y="84"/>
                    </a:cubicBezTo>
                    <a:cubicBezTo>
                      <a:pt x="31" y="84"/>
                      <a:pt x="31" y="84"/>
                      <a:pt x="31" y="84"/>
                    </a:cubicBezTo>
                    <a:cubicBezTo>
                      <a:pt x="32" y="137"/>
                      <a:pt x="32" y="137"/>
                      <a:pt x="32" y="137"/>
                    </a:cubicBezTo>
                    <a:cubicBezTo>
                      <a:pt x="32" y="139"/>
                      <a:pt x="34" y="141"/>
                      <a:pt x="36" y="142"/>
                    </a:cubicBezTo>
                    <a:cubicBezTo>
                      <a:pt x="38" y="143"/>
                      <a:pt x="41" y="143"/>
                      <a:pt x="43" y="142"/>
                    </a:cubicBezTo>
                    <a:cubicBezTo>
                      <a:pt x="45" y="141"/>
                      <a:pt x="46" y="139"/>
                      <a:pt x="46" y="137"/>
                    </a:cubicBezTo>
                    <a:cubicBezTo>
                      <a:pt x="45" y="46"/>
                      <a:pt x="45" y="46"/>
                      <a:pt x="45" y="46"/>
                    </a:cubicBezTo>
                    <a:cubicBezTo>
                      <a:pt x="49" y="46"/>
                      <a:pt x="49" y="46"/>
                      <a:pt x="49" y="46"/>
                    </a:cubicBezTo>
                    <a:cubicBezTo>
                      <a:pt x="49" y="79"/>
                      <a:pt x="49" y="79"/>
                      <a:pt x="49" y="79"/>
                    </a:cubicBezTo>
                    <a:cubicBezTo>
                      <a:pt x="49" y="81"/>
                      <a:pt x="50" y="82"/>
                      <a:pt x="52" y="83"/>
                    </a:cubicBezTo>
                    <a:cubicBezTo>
                      <a:pt x="53" y="84"/>
                      <a:pt x="55" y="84"/>
                      <a:pt x="57" y="83"/>
                    </a:cubicBezTo>
                    <a:cubicBezTo>
                      <a:pt x="57" y="83"/>
                      <a:pt x="58" y="83"/>
                      <a:pt x="58" y="82"/>
                    </a:cubicBezTo>
                    <a:cubicBezTo>
                      <a:pt x="60" y="84"/>
                      <a:pt x="62" y="85"/>
                      <a:pt x="64" y="86"/>
                    </a:cubicBezTo>
                    <a:cubicBezTo>
                      <a:pt x="66" y="86"/>
                      <a:pt x="68" y="85"/>
                      <a:pt x="70" y="84"/>
                    </a:cubicBezTo>
                    <a:cubicBezTo>
                      <a:pt x="72" y="83"/>
                      <a:pt x="73" y="81"/>
                      <a:pt x="73" y="79"/>
                    </a:cubicBezTo>
                    <a:cubicBezTo>
                      <a:pt x="73" y="28"/>
                      <a:pt x="73" y="28"/>
                      <a:pt x="73" y="28"/>
                    </a:cubicBezTo>
                    <a:cubicBezTo>
                      <a:pt x="77" y="28"/>
                      <a:pt x="77" y="28"/>
                      <a:pt x="77" y="28"/>
                    </a:cubicBezTo>
                    <a:cubicBezTo>
                      <a:pt x="77" y="164"/>
                      <a:pt x="77" y="164"/>
                      <a:pt x="77" y="164"/>
                    </a:cubicBezTo>
                    <a:cubicBezTo>
                      <a:pt x="77" y="168"/>
                      <a:pt x="79" y="171"/>
                      <a:pt x="82" y="173"/>
                    </a:cubicBezTo>
                    <a:cubicBezTo>
                      <a:pt x="86" y="175"/>
                      <a:pt x="91" y="174"/>
                      <a:pt x="94" y="172"/>
                    </a:cubicBezTo>
                    <a:cubicBezTo>
                      <a:pt x="97" y="170"/>
                      <a:pt x="98" y="167"/>
                      <a:pt x="98" y="164"/>
                    </a:cubicBezTo>
                    <a:cubicBezTo>
                      <a:pt x="98" y="85"/>
                      <a:pt x="98" y="85"/>
                      <a:pt x="98" y="85"/>
                    </a:cubicBezTo>
                    <a:cubicBezTo>
                      <a:pt x="103" y="85"/>
                      <a:pt x="103" y="85"/>
                      <a:pt x="103" y="85"/>
                    </a:cubicBezTo>
                    <a:cubicBezTo>
                      <a:pt x="103" y="165"/>
                      <a:pt x="103" y="165"/>
                      <a:pt x="103" y="165"/>
                    </a:cubicBezTo>
                    <a:cubicBezTo>
                      <a:pt x="103" y="168"/>
                      <a:pt x="106" y="171"/>
                      <a:pt x="109" y="173"/>
                    </a:cubicBezTo>
                    <a:cubicBezTo>
                      <a:pt x="112" y="175"/>
                      <a:pt x="117" y="174"/>
                      <a:pt x="120" y="172"/>
                    </a:cubicBezTo>
                    <a:cubicBezTo>
                      <a:pt x="123" y="171"/>
                      <a:pt x="125" y="168"/>
                      <a:pt x="125" y="165"/>
                    </a:cubicBezTo>
                    <a:cubicBezTo>
                      <a:pt x="125" y="28"/>
                      <a:pt x="125" y="28"/>
                      <a:pt x="125" y="28"/>
                    </a:cubicBezTo>
                    <a:cubicBezTo>
                      <a:pt x="131" y="28"/>
                      <a:pt x="131" y="28"/>
                      <a:pt x="131" y="28"/>
                    </a:cubicBezTo>
                    <a:cubicBezTo>
                      <a:pt x="131" y="77"/>
                      <a:pt x="131" y="77"/>
                      <a:pt x="131" y="77"/>
                    </a:cubicBezTo>
                    <a:cubicBezTo>
                      <a:pt x="131" y="80"/>
                      <a:pt x="132" y="82"/>
                      <a:pt x="134" y="84"/>
                    </a:cubicBezTo>
                    <a:cubicBezTo>
                      <a:pt x="136" y="84"/>
                      <a:pt x="137" y="85"/>
                      <a:pt x="138" y="85"/>
                    </a:cubicBezTo>
                    <a:cubicBezTo>
                      <a:pt x="138" y="85"/>
                      <a:pt x="138" y="85"/>
                      <a:pt x="139" y="85"/>
                    </a:cubicBezTo>
                    <a:cubicBezTo>
                      <a:pt x="140" y="85"/>
                      <a:pt x="141" y="85"/>
                      <a:pt x="142" y="84"/>
                    </a:cubicBezTo>
                    <a:cubicBezTo>
                      <a:pt x="144" y="83"/>
                      <a:pt x="147" y="81"/>
                      <a:pt x="147" y="78"/>
                    </a:cubicBezTo>
                    <a:cubicBezTo>
                      <a:pt x="148" y="137"/>
                      <a:pt x="148" y="137"/>
                      <a:pt x="148" y="137"/>
                    </a:cubicBezTo>
                    <a:cubicBezTo>
                      <a:pt x="148" y="139"/>
                      <a:pt x="149" y="141"/>
                      <a:pt x="151" y="142"/>
                    </a:cubicBezTo>
                    <a:cubicBezTo>
                      <a:pt x="154" y="144"/>
                      <a:pt x="157" y="143"/>
                      <a:pt x="159" y="142"/>
                    </a:cubicBezTo>
                    <a:cubicBezTo>
                      <a:pt x="161" y="140"/>
                      <a:pt x="162" y="138"/>
                      <a:pt x="162" y="136"/>
                    </a:cubicBezTo>
                    <a:cubicBezTo>
                      <a:pt x="161" y="84"/>
                      <a:pt x="161" y="84"/>
                      <a:pt x="161" y="84"/>
                    </a:cubicBezTo>
                    <a:cubicBezTo>
                      <a:pt x="165" y="84"/>
                      <a:pt x="165" y="84"/>
                      <a:pt x="165" y="84"/>
                    </a:cubicBezTo>
                    <a:cubicBezTo>
                      <a:pt x="165" y="137"/>
                      <a:pt x="165" y="137"/>
                      <a:pt x="165" y="137"/>
                    </a:cubicBezTo>
                    <a:cubicBezTo>
                      <a:pt x="165" y="139"/>
                      <a:pt x="167" y="141"/>
                      <a:pt x="169" y="142"/>
                    </a:cubicBezTo>
                    <a:cubicBezTo>
                      <a:pt x="171" y="143"/>
                      <a:pt x="174" y="143"/>
                      <a:pt x="177" y="142"/>
                    </a:cubicBezTo>
                    <a:cubicBezTo>
                      <a:pt x="178" y="141"/>
                      <a:pt x="180" y="139"/>
                      <a:pt x="180" y="137"/>
                    </a:cubicBezTo>
                    <a:cubicBezTo>
                      <a:pt x="178" y="46"/>
                      <a:pt x="178" y="46"/>
                      <a:pt x="178" y="46"/>
                    </a:cubicBezTo>
                    <a:cubicBezTo>
                      <a:pt x="182" y="46"/>
                      <a:pt x="182" y="46"/>
                      <a:pt x="182" y="46"/>
                    </a:cubicBezTo>
                    <a:cubicBezTo>
                      <a:pt x="182" y="79"/>
                      <a:pt x="182" y="79"/>
                      <a:pt x="182" y="79"/>
                    </a:cubicBezTo>
                    <a:cubicBezTo>
                      <a:pt x="183" y="81"/>
                      <a:pt x="183" y="82"/>
                      <a:pt x="185" y="83"/>
                    </a:cubicBezTo>
                    <a:cubicBezTo>
                      <a:pt x="187" y="84"/>
                      <a:pt x="189" y="84"/>
                      <a:pt x="190" y="83"/>
                    </a:cubicBezTo>
                    <a:cubicBezTo>
                      <a:pt x="192" y="82"/>
                      <a:pt x="193" y="81"/>
                      <a:pt x="193" y="79"/>
                    </a:cubicBezTo>
                    <a:lnTo>
                      <a:pt x="19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9" name="Freeform 60"/>
              <p:cNvSpPr>
                <a:spLocks/>
              </p:cNvSpPr>
              <p:nvPr/>
            </p:nvSpPr>
            <p:spPr bwMode="auto">
              <a:xfrm>
                <a:off x="7113588" y="4259263"/>
                <a:ext cx="82550" cy="77787"/>
              </a:xfrm>
              <a:custGeom>
                <a:avLst/>
                <a:gdLst>
                  <a:gd name="T0" fmla="*/ 2 w 33"/>
                  <a:gd name="T1" fmla="*/ 9 h 31"/>
                  <a:gd name="T2" fmla="*/ 8 w 33"/>
                  <a:gd name="T3" fmla="*/ 28 h 31"/>
                  <a:gd name="T4" fmla="*/ 17 w 33"/>
                  <a:gd name="T5" fmla="*/ 31 h 31"/>
                  <a:gd name="T6" fmla="*/ 30 w 33"/>
                  <a:gd name="T7" fmla="*/ 23 h 31"/>
                  <a:gd name="T8" fmla="*/ 29 w 33"/>
                  <a:gd name="T9" fmla="*/ 6 h 31"/>
                  <a:gd name="T10" fmla="*/ 16 w 33"/>
                  <a:gd name="T11" fmla="*/ 0 h 31"/>
                  <a:gd name="T12" fmla="*/ 2 w 33"/>
                  <a:gd name="T13" fmla="*/ 9 h 31"/>
                </a:gdLst>
                <a:ahLst/>
                <a:cxnLst>
                  <a:cxn ang="0">
                    <a:pos x="T0" y="T1"/>
                  </a:cxn>
                  <a:cxn ang="0">
                    <a:pos x="T2" y="T3"/>
                  </a:cxn>
                  <a:cxn ang="0">
                    <a:pos x="T4" y="T5"/>
                  </a:cxn>
                  <a:cxn ang="0">
                    <a:pos x="T6" y="T7"/>
                  </a:cxn>
                  <a:cxn ang="0">
                    <a:pos x="T8" y="T9"/>
                  </a:cxn>
                  <a:cxn ang="0">
                    <a:pos x="T10" y="T11"/>
                  </a:cxn>
                  <a:cxn ang="0">
                    <a:pos x="T12" y="T13"/>
                  </a:cxn>
                </a:cxnLst>
                <a:rect l="0" t="0" r="r" b="b"/>
                <a:pathLst>
                  <a:path w="33" h="31">
                    <a:moveTo>
                      <a:pt x="2" y="9"/>
                    </a:moveTo>
                    <a:cubicBezTo>
                      <a:pt x="0" y="16"/>
                      <a:pt x="2" y="24"/>
                      <a:pt x="8" y="28"/>
                    </a:cubicBezTo>
                    <a:cubicBezTo>
                      <a:pt x="11" y="29"/>
                      <a:pt x="14" y="31"/>
                      <a:pt x="17" y="31"/>
                    </a:cubicBezTo>
                    <a:cubicBezTo>
                      <a:pt x="22" y="30"/>
                      <a:pt x="27" y="28"/>
                      <a:pt x="30" y="23"/>
                    </a:cubicBezTo>
                    <a:cubicBezTo>
                      <a:pt x="33" y="18"/>
                      <a:pt x="33" y="12"/>
                      <a:pt x="29" y="6"/>
                    </a:cubicBezTo>
                    <a:cubicBezTo>
                      <a:pt x="26" y="2"/>
                      <a:pt x="21" y="0"/>
                      <a:pt x="16" y="0"/>
                    </a:cubicBezTo>
                    <a:cubicBezTo>
                      <a:pt x="10" y="0"/>
                      <a:pt x="5" y="4"/>
                      <a:pt x="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0" name="Freeform 61"/>
              <p:cNvSpPr>
                <a:spLocks/>
              </p:cNvSpPr>
              <p:nvPr/>
            </p:nvSpPr>
            <p:spPr bwMode="auto">
              <a:xfrm>
                <a:off x="6772275" y="4259263"/>
                <a:ext cx="87313" cy="77787"/>
              </a:xfrm>
              <a:custGeom>
                <a:avLst/>
                <a:gdLst>
                  <a:gd name="T0" fmla="*/ 9 w 34"/>
                  <a:gd name="T1" fmla="*/ 28 h 31"/>
                  <a:gd name="T2" fmla="*/ 17 w 34"/>
                  <a:gd name="T3" fmla="*/ 31 h 31"/>
                  <a:gd name="T4" fmla="*/ 30 w 34"/>
                  <a:gd name="T5" fmla="*/ 23 h 31"/>
                  <a:gd name="T6" fmla="*/ 30 w 34"/>
                  <a:gd name="T7" fmla="*/ 6 h 31"/>
                  <a:gd name="T8" fmla="*/ 17 w 34"/>
                  <a:gd name="T9" fmla="*/ 0 h 31"/>
                  <a:gd name="T10" fmla="*/ 3 w 34"/>
                  <a:gd name="T11" fmla="*/ 9 h 31"/>
                  <a:gd name="T12" fmla="*/ 9 w 34"/>
                  <a:gd name="T13" fmla="*/ 28 h 31"/>
                </a:gdLst>
                <a:ahLst/>
                <a:cxnLst>
                  <a:cxn ang="0">
                    <a:pos x="T0" y="T1"/>
                  </a:cxn>
                  <a:cxn ang="0">
                    <a:pos x="T2" y="T3"/>
                  </a:cxn>
                  <a:cxn ang="0">
                    <a:pos x="T4" y="T5"/>
                  </a:cxn>
                  <a:cxn ang="0">
                    <a:pos x="T6" y="T7"/>
                  </a:cxn>
                  <a:cxn ang="0">
                    <a:pos x="T8" y="T9"/>
                  </a:cxn>
                  <a:cxn ang="0">
                    <a:pos x="T10" y="T11"/>
                  </a:cxn>
                  <a:cxn ang="0">
                    <a:pos x="T12" y="T13"/>
                  </a:cxn>
                </a:cxnLst>
                <a:rect l="0" t="0" r="r" b="b"/>
                <a:pathLst>
                  <a:path w="34" h="31">
                    <a:moveTo>
                      <a:pt x="9" y="28"/>
                    </a:moveTo>
                    <a:cubicBezTo>
                      <a:pt x="11" y="29"/>
                      <a:pt x="14" y="31"/>
                      <a:pt x="17" y="31"/>
                    </a:cubicBezTo>
                    <a:cubicBezTo>
                      <a:pt x="23" y="30"/>
                      <a:pt x="27" y="28"/>
                      <a:pt x="30" y="23"/>
                    </a:cubicBezTo>
                    <a:cubicBezTo>
                      <a:pt x="34" y="18"/>
                      <a:pt x="34" y="12"/>
                      <a:pt x="30" y="6"/>
                    </a:cubicBezTo>
                    <a:cubicBezTo>
                      <a:pt x="27" y="2"/>
                      <a:pt x="22" y="0"/>
                      <a:pt x="17" y="0"/>
                    </a:cubicBezTo>
                    <a:cubicBezTo>
                      <a:pt x="11" y="0"/>
                      <a:pt x="5" y="4"/>
                      <a:pt x="3" y="9"/>
                    </a:cubicBezTo>
                    <a:cubicBezTo>
                      <a:pt x="0" y="16"/>
                      <a:pt x="3" y="24"/>
                      <a:pt x="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1" name="Freeform 62"/>
              <p:cNvSpPr>
                <a:spLocks/>
              </p:cNvSpPr>
              <p:nvPr/>
            </p:nvSpPr>
            <p:spPr bwMode="auto">
              <a:xfrm>
                <a:off x="6935788" y="4144963"/>
                <a:ext cx="128588" cy="119062"/>
              </a:xfrm>
              <a:custGeom>
                <a:avLst/>
                <a:gdLst>
                  <a:gd name="T0" fmla="*/ 13 w 51"/>
                  <a:gd name="T1" fmla="*/ 43 h 47"/>
                  <a:gd name="T2" fmla="*/ 26 w 51"/>
                  <a:gd name="T3" fmla="*/ 47 h 47"/>
                  <a:gd name="T4" fmla="*/ 45 w 51"/>
                  <a:gd name="T5" fmla="*/ 36 h 47"/>
                  <a:gd name="T6" fmla="*/ 45 w 51"/>
                  <a:gd name="T7" fmla="*/ 11 h 47"/>
                  <a:gd name="T8" fmla="*/ 26 w 51"/>
                  <a:gd name="T9" fmla="*/ 0 h 47"/>
                  <a:gd name="T10" fmla="*/ 4 w 51"/>
                  <a:gd name="T11" fmla="*/ 15 h 47"/>
                  <a:gd name="T12" fmla="*/ 13 w 51"/>
                  <a:gd name="T13" fmla="*/ 43 h 47"/>
                </a:gdLst>
                <a:ahLst/>
                <a:cxnLst>
                  <a:cxn ang="0">
                    <a:pos x="T0" y="T1"/>
                  </a:cxn>
                  <a:cxn ang="0">
                    <a:pos x="T2" y="T3"/>
                  </a:cxn>
                  <a:cxn ang="0">
                    <a:pos x="T4" y="T5"/>
                  </a:cxn>
                  <a:cxn ang="0">
                    <a:pos x="T6" y="T7"/>
                  </a:cxn>
                  <a:cxn ang="0">
                    <a:pos x="T8" y="T9"/>
                  </a:cxn>
                  <a:cxn ang="0">
                    <a:pos x="T10" y="T11"/>
                  </a:cxn>
                  <a:cxn ang="0">
                    <a:pos x="T12" y="T13"/>
                  </a:cxn>
                </a:cxnLst>
                <a:rect l="0" t="0" r="r" b="b"/>
                <a:pathLst>
                  <a:path w="51" h="47">
                    <a:moveTo>
                      <a:pt x="13" y="43"/>
                    </a:moveTo>
                    <a:cubicBezTo>
                      <a:pt x="16" y="45"/>
                      <a:pt x="21" y="47"/>
                      <a:pt x="26" y="47"/>
                    </a:cubicBezTo>
                    <a:cubicBezTo>
                      <a:pt x="33" y="47"/>
                      <a:pt x="41" y="43"/>
                      <a:pt x="45" y="36"/>
                    </a:cubicBezTo>
                    <a:cubicBezTo>
                      <a:pt x="51" y="28"/>
                      <a:pt x="51" y="19"/>
                      <a:pt x="45" y="11"/>
                    </a:cubicBezTo>
                    <a:cubicBezTo>
                      <a:pt x="41" y="4"/>
                      <a:pt x="33" y="0"/>
                      <a:pt x="26" y="0"/>
                    </a:cubicBezTo>
                    <a:cubicBezTo>
                      <a:pt x="16" y="0"/>
                      <a:pt x="8" y="6"/>
                      <a:pt x="4" y="15"/>
                    </a:cubicBezTo>
                    <a:cubicBezTo>
                      <a:pt x="0" y="25"/>
                      <a:pt x="4" y="37"/>
                      <a:pt x="13"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2" name="Freeform 63"/>
              <p:cNvSpPr>
                <a:spLocks/>
              </p:cNvSpPr>
              <p:nvPr/>
            </p:nvSpPr>
            <p:spPr bwMode="auto">
              <a:xfrm>
                <a:off x="7051675" y="4116388"/>
                <a:ext cx="63500" cy="58737"/>
              </a:xfrm>
              <a:custGeom>
                <a:avLst/>
                <a:gdLst>
                  <a:gd name="T0" fmla="*/ 3 w 25"/>
                  <a:gd name="T1" fmla="*/ 22 h 23"/>
                  <a:gd name="T2" fmla="*/ 24 w 25"/>
                  <a:gd name="T3" fmla="*/ 5 h 23"/>
                  <a:gd name="T4" fmla="*/ 24 w 25"/>
                  <a:gd name="T5" fmla="*/ 2 h 23"/>
                  <a:gd name="T6" fmla="*/ 21 w 25"/>
                  <a:gd name="T7" fmla="*/ 1 h 23"/>
                  <a:gd name="T8" fmla="*/ 0 w 25"/>
                  <a:gd name="T9" fmla="*/ 18 h 23"/>
                  <a:gd name="T10" fmla="*/ 1 w 25"/>
                  <a:gd name="T11" fmla="*/ 21 h 23"/>
                  <a:gd name="T12" fmla="*/ 3 w 25"/>
                  <a:gd name="T13" fmla="*/ 22 h 23"/>
                </a:gdLst>
                <a:ahLst/>
                <a:cxnLst>
                  <a:cxn ang="0">
                    <a:pos x="T0" y="T1"/>
                  </a:cxn>
                  <a:cxn ang="0">
                    <a:pos x="T2" y="T3"/>
                  </a:cxn>
                  <a:cxn ang="0">
                    <a:pos x="T4" y="T5"/>
                  </a:cxn>
                  <a:cxn ang="0">
                    <a:pos x="T6" y="T7"/>
                  </a:cxn>
                  <a:cxn ang="0">
                    <a:pos x="T8" y="T9"/>
                  </a:cxn>
                  <a:cxn ang="0">
                    <a:pos x="T10" y="T11"/>
                  </a:cxn>
                  <a:cxn ang="0">
                    <a:pos x="T12" y="T13"/>
                  </a:cxn>
                </a:cxnLst>
                <a:rect l="0" t="0" r="r" b="b"/>
                <a:pathLst>
                  <a:path w="25" h="23">
                    <a:moveTo>
                      <a:pt x="3" y="22"/>
                    </a:moveTo>
                    <a:cubicBezTo>
                      <a:pt x="24" y="5"/>
                      <a:pt x="24" y="5"/>
                      <a:pt x="24" y="5"/>
                    </a:cubicBezTo>
                    <a:cubicBezTo>
                      <a:pt x="25" y="4"/>
                      <a:pt x="24" y="3"/>
                      <a:pt x="24" y="2"/>
                    </a:cubicBezTo>
                    <a:cubicBezTo>
                      <a:pt x="23" y="1"/>
                      <a:pt x="21" y="0"/>
                      <a:pt x="21" y="1"/>
                    </a:cubicBezTo>
                    <a:cubicBezTo>
                      <a:pt x="0" y="18"/>
                      <a:pt x="0" y="18"/>
                      <a:pt x="0" y="18"/>
                    </a:cubicBezTo>
                    <a:cubicBezTo>
                      <a:pt x="0" y="19"/>
                      <a:pt x="0" y="20"/>
                      <a:pt x="1" y="21"/>
                    </a:cubicBezTo>
                    <a:cubicBezTo>
                      <a:pt x="1" y="22"/>
                      <a:pt x="3" y="23"/>
                      <a:pt x="3"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3" name="Freeform 64"/>
              <p:cNvSpPr>
                <a:spLocks/>
              </p:cNvSpPr>
              <p:nvPr/>
            </p:nvSpPr>
            <p:spPr bwMode="auto">
              <a:xfrm>
                <a:off x="7064375" y="4221163"/>
                <a:ext cx="76200" cy="15875"/>
              </a:xfrm>
              <a:custGeom>
                <a:avLst/>
                <a:gdLst>
                  <a:gd name="T0" fmla="*/ 0 w 30"/>
                  <a:gd name="T1" fmla="*/ 3 h 6"/>
                  <a:gd name="T2" fmla="*/ 2 w 30"/>
                  <a:gd name="T3" fmla="*/ 5 h 6"/>
                  <a:gd name="T4" fmla="*/ 28 w 30"/>
                  <a:gd name="T5" fmla="*/ 6 h 6"/>
                  <a:gd name="T6" fmla="*/ 30 w 30"/>
                  <a:gd name="T7" fmla="*/ 3 h 6"/>
                  <a:gd name="T8" fmla="*/ 28 w 30"/>
                  <a:gd name="T9" fmla="*/ 1 h 6"/>
                  <a:gd name="T10" fmla="*/ 2 w 30"/>
                  <a:gd name="T11" fmla="*/ 0 h 6"/>
                  <a:gd name="T12" fmla="*/ 0 w 30"/>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30" h="6">
                    <a:moveTo>
                      <a:pt x="0" y="3"/>
                    </a:moveTo>
                    <a:cubicBezTo>
                      <a:pt x="0" y="4"/>
                      <a:pt x="1" y="5"/>
                      <a:pt x="2" y="5"/>
                    </a:cubicBezTo>
                    <a:cubicBezTo>
                      <a:pt x="28" y="6"/>
                      <a:pt x="28" y="6"/>
                      <a:pt x="28" y="6"/>
                    </a:cubicBezTo>
                    <a:cubicBezTo>
                      <a:pt x="29" y="6"/>
                      <a:pt x="30" y="5"/>
                      <a:pt x="30" y="3"/>
                    </a:cubicBezTo>
                    <a:cubicBezTo>
                      <a:pt x="30" y="2"/>
                      <a:pt x="29" y="1"/>
                      <a:pt x="28" y="1"/>
                    </a:cubicBezTo>
                    <a:cubicBezTo>
                      <a:pt x="2" y="0"/>
                      <a:pt x="2" y="0"/>
                      <a:pt x="2" y="0"/>
                    </a:cubicBezTo>
                    <a:cubicBezTo>
                      <a:pt x="1" y="0"/>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0" name="Freeform 65"/>
              <p:cNvSpPr>
                <a:spLocks/>
              </p:cNvSpPr>
              <p:nvPr/>
            </p:nvSpPr>
            <p:spPr bwMode="auto">
              <a:xfrm>
                <a:off x="6873875" y="4129088"/>
                <a:ext cx="63500" cy="57150"/>
              </a:xfrm>
              <a:custGeom>
                <a:avLst/>
                <a:gdLst>
                  <a:gd name="T0" fmla="*/ 21 w 25"/>
                  <a:gd name="T1" fmla="*/ 22 h 22"/>
                  <a:gd name="T2" fmla="*/ 24 w 25"/>
                  <a:gd name="T3" fmla="*/ 21 h 22"/>
                  <a:gd name="T4" fmla="*/ 25 w 25"/>
                  <a:gd name="T5" fmla="*/ 18 h 22"/>
                  <a:gd name="T6" fmla="*/ 4 w 25"/>
                  <a:gd name="T7" fmla="*/ 1 h 22"/>
                  <a:gd name="T8" fmla="*/ 1 w 25"/>
                  <a:gd name="T9" fmla="*/ 1 h 22"/>
                  <a:gd name="T10" fmla="*/ 1 w 25"/>
                  <a:gd name="T11" fmla="*/ 4 h 22"/>
                  <a:gd name="T12" fmla="*/ 21 w 25"/>
                  <a:gd name="T13" fmla="*/ 22 h 22"/>
                </a:gdLst>
                <a:ahLst/>
                <a:cxnLst>
                  <a:cxn ang="0">
                    <a:pos x="T0" y="T1"/>
                  </a:cxn>
                  <a:cxn ang="0">
                    <a:pos x="T2" y="T3"/>
                  </a:cxn>
                  <a:cxn ang="0">
                    <a:pos x="T4" y="T5"/>
                  </a:cxn>
                  <a:cxn ang="0">
                    <a:pos x="T6" y="T7"/>
                  </a:cxn>
                  <a:cxn ang="0">
                    <a:pos x="T8" y="T9"/>
                  </a:cxn>
                  <a:cxn ang="0">
                    <a:pos x="T10" y="T11"/>
                  </a:cxn>
                  <a:cxn ang="0">
                    <a:pos x="T12" y="T13"/>
                  </a:cxn>
                </a:cxnLst>
                <a:rect l="0" t="0" r="r" b="b"/>
                <a:pathLst>
                  <a:path w="25" h="22">
                    <a:moveTo>
                      <a:pt x="21" y="22"/>
                    </a:moveTo>
                    <a:cubicBezTo>
                      <a:pt x="22" y="22"/>
                      <a:pt x="23" y="22"/>
                      <a:pt x="24" y="21"/>
                    </a:cubicBezTo>
                    <a:cubicBezTo>
                      <a:pt x="25" y="20"/>
                      <a:pt x="25" y="19"/>
                      <a:pt x="25" y="18"/>
                    </a:cubicBezTo>
                    <a:cubicBezTo>
                      <a:pt x="4" y="1"/>
                      <a:pt x="4" y="1"/>
                      <a:pt x="4" y="1"/>
                    </a:cubicBezTo>
                    <a:cubicBezTo>
                      <a:pt x="4" y="0"/>
                      <a:pt x="2" y="0"/>
                      <a:pt x="1" y="1"/>
                    </a:cubicBezTo>
                    <a:cubicBezTo>
                      <a:pt x="1" y="3"/>
                      <a:pt x="0" y="4"/>
                      <a:pt x="1" y="4"/>
                    </a:cubicBezTo>
                    <a:lnTo>
                      <a:pt x="21"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1" name="Freeform 66"/>
              <p:cNvSpPr>
                <a:spLocks/>
              </p:cNvSpPr>
              <p:nvPr/>
            </p:nvSpPr>
            <p:spPr bwMode="auto">
              <a:xfrm>
                <a:off x="6983413" y="4060825"/>
                <a:ext cx="12700" cy="76200"/>
              </a:xfrm>
              <a:custGeom>
                <a:avLst/>
                <a:gdLst>
                  <a:gd name="T0" fmla="*/ 3 w 5"/>
                  <a:gd name="T1" fmla="*/ 30 h 30"/>
                  <a:gd name="T2" fmla="*/ 5 w 5"/>
                  <a:gd name="T3" fmla="*/ 28 h 30"/>
                  <a:gd name="T4" fmla="*/ 5 w 5"/>
                  <a:gd name="T5" fmla="*/ 2 h 30"/>
                  <a:gd name="T6" fmla="*/ 3 w 5"/>
                  <a:gd name="T7" fmla="*/ 0 h 30"/>
                  <a:gd name="T8" fmla="*/ 0 w 5"/>
                  <a:gd name="T9" fmla="*/ 2 h 30"/>
                  <a:gd name="T10" fmla="*/ 0 w 5"/>
                  <a:gd name="T11" fmla="*/ 28 h 30"/>
                  <a:gd name="T12" fmla="*/ 3 w 5"/>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5" h="30">
                    <a:moveTo>
                      <a:pt x="3" y="30"/>
                    </a:moveTo>
                    <a:cubicBezTo>
                      <a:pt x="4" y="30"/>
                      <a:pt x="5" y="29"/>
                      <a:pt x="5" y="28"/>
                    </a:cubicBezTo>
                    <a:cubicBezTo>
                      <a:pt x="5" y="2"/>
                      <a:pt x="5" y="2"/>
                      <a:pt x="5" y="2"/>
                    </a:cubicBezTo>
                    <a:cubicBezTo>
                      <a:pt x="5" y="1"/>
                      <a:pt x="4" y="0"/>
                      <a:pt x="3" y="0"/>
                    </a:cubicBezTo>
                    <a:cubicBezTo>
                      <a:pt x="1" y="0"/>
                      <a:pt x="0" y="1"/>
                      <a:pt x="0" y="2"/>
                    </a:cubicBezTo>
                    <a:cubicBezTo>
                      <a:pt x="0" y="28"/>
                      <a:pt x="0" y="28"/>
                      <a:pt x="0" y="28"/>
                    </a:cubicBezTo>
                    <a:cubicBezTo>
                      <a:pt x="0" y="29"/>
                      <a:pt x="1" y="30"/>
                      <a:pt x="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2" name="Freeform 67"/>
              <p:cNvSpPr>
                <a:spLocks/>
              </p:cNvSpPr>
              <p:nvPr/>
            </p:nvSpPr>
            <p:spPr bwMode="auto">
              <a:xfrm>
                <a:off x="6848475" y="4233863"/>
                <a:ext cx="76200" cy="12700"/>
              </a:xfrm>
              <a:custGeom>
                <a:avLst/>
                <a:gdLst>
                  <a:gd name="T0" fmla="*/ 1 w 30"/>
                  <a:gd name="T1" fmla="*/ 5 h 5"/>
                  <a:gd name="T2" fmla="*/ 28 w 30"/>
                  <a:gd name="T3" fmla="*/ 5 h 5"/>
                  <a:gd name="T4" fmla="*/ 30 w 30"/>
                  <a:gd name="T5" fmla="*/ 3 h 5"/>
                  <a:gd name="T6" fmla="*/ 28 w 30"/>
                  <a:gd name="T7" fmla="*/ 0 h 5"/>
                  <a:gd name="T8" fmla="*/ 1 w 30"/>
                  <a:gd name="T9" fmla="*/ 1 h 5"/>
                  <a:gd name="T10" fmla="*/ 0 w 30"/>
                  <a:gd name="T11" fmla="*/ 3 h 5"/>
                  <a:gd name="T12" fmla="*/ 1 w 30"/>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30" h="5">
                    <a:moveTo>
                      <a:pt x="1" y="5"/>
                    </a:moveTo>
                    <a:cubicBezTo>
                      <a:pt x="28" y="5"/>
                      <a:pt x="28" y="5"/>
                      <a:pt x="28" y="5"/>
                    </a:cubicBezTo>
                    <a:cubicBezTo>
                      <a:pt x="29" y="5"/>
                      <a:pt x="30" y="4"/>
                      <a:pt x="30" y="3"/>
                    </a:cubicBezTo>
                    <a:cubicBezTo>
                      <a:pt x="30" y="1"/>
                      <a:pt x="29" y="0"/>
                      <a:pt x="28" y="0"/>
                    </a:cubicBezTo>
                    <a:cubicBezTo>
                      <a:pt x="1" y="1"/>
                      <a:pt x="1" y="1"/>
                      <a:pt x="1" y="1"/>
                    </a:cubicBezTo>
                    <a:cubicBezTo>
                      <a:pt x="0" y="1"/>
                      <a:pt x="0" y="2"/>
                      <a:pt x="0" y="3"/>
                    </a:cubicBezTo>
                    <a:cubicBezTo>
                      <a:pt x="0" y="4"/>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423" name="Freeform 6"/>
          <p:cNvSpPr>
            <a:spLocks/>
          </p:cNvSpPr>
          <p:nvPr/>
        </p:nvSpPr>
        <p:spPr bwMode="auto">
          <a:xfrm rot="10237065" flipV="1">
            <a:off x="3480401" y="437004"/>
            <a:ext cx="4622882" cy="738914"/>
          </a:xfrm>
          <a:custGeom>
            <a:avLst/>
            <a:gdLst>
              <a:gd name="T0" fmla="*/ 1087 w 1206"/>
              <a:gd name="T1" fmla="*/ 151 h 294"/>
              <a:gd name="T2" fmla="*/ 647 w 1206"/>
              <a:gd name="T3" fmla="*/ 17 h 294"/>
              <a:gd name="T4" fmla="*/ 4 w 1206"/>
              <a:gd name="T5" fmla="*/ 237 h 294"/>
              <a:gd name="T6" fmla="*/ 639 w 1206"/>
              <a:gd name="T7" fmla="*/ 85 h 294"/>
              <a:gd name="T8" fmla="*/ 1035 w 1206"/>
              <a:gd name="T9" fmla="*/ 247 h 294"/>
              <a:gd name="T10" fmla="*/ 1008 w 1206"/>
              <a:gd name="T11" fmla="*/ 282 h 294"/>
              <a:gd name="T12" fmla="*/ 1206 w 1206"/>
              <a:gd name="T13" fmla="*/ 294 h 294"/>
              <a:gd name="T14" fmla="*/ 1115 w 1206"/>
              <a:gd name="T15" fmla="*/ 109 h 294"/>
              <a:gd name="T16" fmla="*/ 1087 w 1206"/>
              <a:gd name="T17" fmla="*/ 15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6" h="294">
                <a:moveTo>
                  <a:pt x="1087" y="151"/>
                </a:moveTo>
                <a:cubicBezTo>
                  <a:pt x="1008" y="104"/>
                  <a:pt x="854" y="26"/>
                  <a:pt x="647" y="17"/>
                </a:cubicBezTo>
                <a:cubicBezTo>
                  <a:pt x="276" y="0"/>
                  <a:pt x="0" y="227"/>
                  <a:pt x="4" y="237"/>
                </a:cubicBezTo>
                <a:cubicBezTo>
                  <a:pt x="9" y="246"/>
                  <a:pt x="288" y="39"/>
                  <a:pt x="639" y="85"/>
                </a:cubicBezTo>
                <a:cubicBezTo>
                  <a:pt x="805" y="106"/>
                  <a:pt x="939" y="179"/>
                  <a:pt x="1035" y="247"/>
                </a:cubicBezTo>
                <a:cubicBezTo>
                  <a:pt x="1008" y="282"/>
                  <a:pt x="1008" y="282"/>
                  <a:pt x="1008" y="282"/>
                </a:cubicBezTo>
                <a:cubicBezTo>
                  <a:pt x="1206" y="294"/>
                  <a:pt x="1206" y="294"/>
                  <a:pt x="1206" y="294"/>
                </a:cubicBezTo>
                <a:cubicBezTo>
                  <a:pt x="1115" y="109"/>
                  <a:pt x="1115" y="109"/>
                  <a:pt x="1115" y="109"/>
                </a:cubicBezTo>
                <a:lnTo>
                  <a:pt x="1087" y="151"/>
                </a:ln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1" name="Freeform 6"/>
          <p:cNvSpPr>
            <a:spLocks/>
          </p:cNvSpPr>
          <p:nvPr/>
        </p:nvSpPr>
        <p:spPr bwMode="auto">
          <a:xfrm rot="10237065" flipV="1">
            <a:off x="5067871" y="488403"/>
            <a:ext cx="3394026" cy="738914"/>
          </a:xfrm>
          <a:custGeom>
            <a:avLst/>
            <a:gdLst>
              <a:gd name="T0" fmla="*/ 1087 w 1206"/>
              <a:gd name="T1" fmla="*/ 151 h 294"/>
              <a:gd name="T2" fmla="*/ 647 w 1206"/>
              <a:gd name="T3" fmla="*/ 17 h 294"/>
              <a:gd name="T4" fmla="*/ 4 w 1206"/>
              <a:gd name="T5" fmla="*/ 237 h 294"/>
              <a:gd name="T6" fmla="*/ 639 w 1206"/>
              <a:gd name="T7" fmla="*/ 85 h 294"/>
              <a:gd name="T8" fmla="*/ 1035 w 1206"/>
              <a:gd name="T9" fmla="*/ 247 h 294"/>
              <a:gd name="T10" fmla="*/ 1008 w 1206"/>
              <a:gd name="T11" fmla="*/ 282 h 294"/>
              <a:gd name="T12" fmla="*/ 1206 w 1206"/>
              <a:gd name="T13" fmla="*/ 294 h 294"/>
              <a:gd name="T14" fmla="*/ 1115 w 1206"/>
              <a:gd name="T15" fmla="*/ 109 h 294"/>
              <a:gd name="T16" fmla="*/ 1087 w 1206"/>
              <a:gd name="T17" fmla="*/ 15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6" h="294">
                <a:moveTo>
                  <a:pt x="1087" y="151"/>
                </a:moveTo>
                <a:cubicBezTo>
                  <a:pt x="1008" y="104"/>
                  <a:pt x="854" y="26"/>
                  <a:pt x="647" y="17"/>
                </a:cubicBezTo>
                <a:cubicBezTo>
                  <a:pt x="276" y="0"/>
                  <a:pt x="0" y="227"/>
                  <a:pt x="4" y="237"/>
                </a:cubicBezTo>
                <a:cubicBezTo>
                  <a:pt x="9" y="246"/>
                  <a:pt x="288" y="39"/>
                  <a:pt x="639" y="85"/>
                </a:cubicBezTo>
                <a:cubicBezTo>
                  <a:pt x="805" y="106"/>
                  <a:pt x="939" y="179"/>
                  <a:pt x="1035" y="247"/>
                </a:cubicBezTo>
                <a:cubicBezTo>
                  <a:pt x="1008" y="282"/>
                  <a:pt x="1008" y="282"/>
                  <a:pt x="1008" y="282"/>
                </a:cubicBezTo>
                <a:cubicBezTo>
                  <a:pt x="1206" y="294"/>
                  <a:pt x="1206" y="294"/>
                  <a:pt x="1206" y="294"/>
                </a:cubicBezTo>
                <a:cubicBezTo>
                  <a:pt x="1115" y="109"/>
                  <a:pt x="1115" y="109"/>
                  <a:pt x="1115" y="109"/>
                </a:cubicBezTo>
                <a:lnTo>
                  <a:pt x="1087" y="151"/>
                </a:ln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5" name="Freeform 6"/>
          <p:cNvSpPr>
            <a:spLocks/>
          </p:cNvSpPr>
          <p:nvPr/>
        </p:nvSpPr>
        <p:spPr bwMode="auto">
          <a:xfrm rot="10237065" flipV="1">
            <a:off x="6668933" y="556546"/>
            <a:ext cx="2080502" cy="738914"/>
          </a:xfrm>
          <a:custGeom>
            <a:avLst/>
            <a:gdLst>
              <a:gd name="T0" fmla="*/ 1087 w 1206"/>
              <a:gd name="T1" fmla="*/ 151 h 294"/>
              <a:gd name="T2" fmla="*/ 647 w 1206"/>
              <a:gd name="T3" fmla="*/ 17 h 294"/>
              <a:gd name="T4" fmla="*/ 4 w 1206"/>
              <a:gd name="T5" fmla="*/ 237 h 294"/>
              <a:gd name="T6" fmla="*/ 639 w 1206"/>
              <a:gd name="T7" fmla="*/ 85 h 294"/>
              <a:gd name="T8" fmla="*/ 1035 w 1206"/>
              <a:gd name="T9" fmla="*/ 247 h 294"/>
              <a:gd name="T10" fmla="*/ 1008 w 1206"/>
              <a:gd name="T11" fmla="*/ 282 h 294"/>
              <a:gd name="T12" fmla="*/ 1206 w 1206"/>
              <a:gd name="T13" fmla="*/ 294 h 294"/>
              <a:gd name="T14" fmla="*/ 1115 w 1206"/>
              <a:gd name="T15" fmla="*/ 109 h 294"/>
              <a:gd name="T16" fmla="*/ 1087 w 1206"/>
              <a:gd name="T17" fmla="*/ 15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6" h="294">
                <a:moveTo>
                  <a:pt x="1087" y="151"/>
                </a:moveTo>
                <a:cubicBezTo>
                  <a:pt x="1008" y="104"/>
                  <a:pt x="854" y="26"/>
                  <a:pt x="647" y="17"/>
                </a:cubicBezTo>
                <a:cubicBezTo>
                  <a:pt x="276" y="0"/>
                  <a:pt x="0" y="227"/>
                  <a:pt x="4" y="237"/>
                </a:cubicBezTo>
                <a:cubicBezTo>
                  <a:pt x="9" y="246"/>
                  <a:pt x="288" y="39"/>
                  <a:pt x="639" y="85"/>
                </a:cubicBezTo>
                <a:cubicBezTo>
                  <a:pt x="805" y="106"/>
                  <a:pt x="939" y="179"/>
                  <a:pt x="1035" y="247"/>
                </a:cubicBezTo>
                <a:cubicBezTo>
                  <a:pt x="1008" y="282"/>
                  <a:pt x="1008" y="282"/>
                  <a:pt x="1008" y="282"/>
                </a:cubicBezTo>
                <a:cubicBezTo>
                  <a:pt x="1206" y="294"/>
                  <a:pt x="1206" y="294"/>
                  <a:pt x="1206" y="294"/>
                </a:cubicBezTo>
                <a:cubicBezTo>
                  <a:pt x="1115" y="109"/>
                  <a:pt x="1115" y="109"/>
                  <a:pt x="1115" y="109"/>
                </a:cubicBezTo>
                <a:lnTo>
                  <a:pt x="1087" y="151"/>
                </a:ln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38" name="Freeform 6"/>
          <p:cNvSpPr>
            <a:spLocks/>
          </p:cNvSpPr>
          <p:nvPr/>
        </p:nvSpPr>
        <p:spPr bwMode="auto">
          <a:xfrm rot="10237065" flipV="1">
            <a:off x="7555117" y="587234"/>
            <a:ext cx="1254665" cy="738914"/>
          </a:xfrm>
          <a:custGeom>
            <a:avLst/>
            <a:gdLst>
              <a:gd name="T0" fmla="*/ 1087 w 1206"/>
              <a:gd name="T1" fmla="*/ 151 h 294"/>
              <a:gd name="T2" fmla="*/ 647 w 1206"/>
              <a:gd name="T3" fmla="*/ 17 h 294"/>
              <a:gd name="T4" fmla="*/ 4 w 1206"/>
              <a:gd name="T5" fmla="*/ 237 h 294"/>
              <a:gd name="T6" fmla="*/ 639 w 1206"/>
              <a:gd name="T7" fmla="*/ 85 h 294"/>
              <a:gd name="T8" fmla="*/ 1035 w 1206"/>
              <a:gd name="T9" fmla="*/ 247 h 294"/>
              <a:gd name="T10" fmla="*/ 1008 w 1206"/>
              <a:gd name="T11" fmla="*/ 282 h 294"/>
              <a:gd name="T12" fmla="*/ 1206 w 1206"/>
              <a:gd name="T13" fmla="*/ 294 h 294"/>
              <a:gd name="T14" fmla="*/ 1115 w 1206"/>
              <a:gd name="T15" fmla="*/ 109 h 294"/>
              <a:gd name="T16" fmla="*/ 1087 w 1206"/>
              <a:gd name="T17" fmla="*/ 15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6" h="294">
                <a:moveTo>
                  <a:pt x="1087" y="151"/>
                </a:moveTo>
                <a:cubicBezTo>
                  <a:pt x="1008" y="104"/>
                  <a:pt x="854" y="26"/>
                  <a:pt x="647" y="17"/>
                </a:cubicBezTo>
                <a:cubicBezTo>
                  <a:pt x="276" y="0"/>
                  <a:pt x="0" y="227"/>
                  <a:pt x="4" y="237"/>
                </a:cubicBezTo>
                <a:cubicBezTo>
                  <a:pt x="9" y="246"/>
                  <a:pt x="288" y="39"/>
                  <a:pt x="639" y="85"/>
                </a:cubicBezTo>
                <a:cubicBezTo>
                  <a:pt x="805" y="106"/>
                  <a:pt x="939" y="179"/>
                  <a:pt x="1035" y="247"/>
                </a:cubicBezTo>
                <a:cubicBezTo>
                  <a:pt x="1008" y="282"/>
                  <a:pt x="1008" y="282"/>
                  <a:pt x="1008" y="282"/>
                </a:cubicBezTo>
                <a:cubicBezTo>
                  <a:pt x="1206" y="294"/>
                  <a:pt x="1206" y="294"/>
                  <a:pt x="1206" y="294"/>
                </a:cubicBezTo>
                <a:cubicBezTo>
                  <a:pt x="1115" y="109"/>
                  <a:pt x="1115" y="109"/>
                  <a:pt x="1115" y="109"/>
                </a:cubicBezTo>
                <a:lnTo>
                  <a:pt x="1087" y="151"/>
                </a:ln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448" name="Group 447"/>
          <p:cNvGrpSpPr/>
          <p:nvPr/>
        </p:nvGrpSpPr>
        <p:grpSpPr>
          <a:xfrm>
            <a:off x="6069583" y="1428557"/>
            <a:ext cx="650305" cy="605575"/>
            <a:chOff x="1589088" y="3406775"/>
            <a:chExt cx="900112" cy="838200"/>
          </a:xfrm>
          <a:solidFill>
            <a:schemeClr val="bg1"/>
          </a:solidFill>
        </p:grpSpPr>
        <p:grpSp>
          <p:nvGrpSpPr>
            <p:cNvPr id="449" name="Group 448"/>
            <p:cNvGrpSpPr/>
            <p:nvPr/>
          </p:nvGrpSpPr>
          <p:grpSpPr>
            <a:xfrm>
              <a:off x="1881188" y="3592513"/>
              <a:ext cx="415925" cy="406400"/>
              <a:chOff x="1881188" y="3592513"/>
              <a:chExt cx="415925" cy="406400"/>
            </a:xfrm>
            <a:grpFill/>
          </p:grpSpPr>
          <p:sp>
            <p:nvSpPr>
              <p:cNvPr id="453" name="Freeform 73"/>
              <p:cNvSpPr>
                <a:spLocks/>
              </p:cNvSpPr>
              <p:nvPr/>
            </p:nvSpPr>
            <p:spPr bwMode="auto">
              <a:xfrm>
                <a:off x="1920875" y="3597275"/>
                <a:ext cx="212725" cy="179387"/>
              </a:xfrm>
              <a:custGeom>
                <a:avLst/>
                <a:gdLst>
                  <a:gd name="T0" fmla="*/ 69 w 93"/>
                  <a:gd name="T1" fmla="*/ 0 h 78"/>
                  <a:gd name="T2" fmla="*/ 0 w 93"/>
                  <a:gd name="T3" fmla="*/ 45 h 78"/>
                  <a:gd name="T4" fmla="*/ 19 w 93"/>
                  <a:gd name="T5" fmla="*/ 78 h 78"/>
                  <a:gd name="T6" fmla="*/ 93 w 93"/>
                  <a:gd name="T7" fmla="*/ 22 h 78"/>
                </a:gdLst>
                <a:ahLst/>
                <a:cxnLst>
                  <a:cxn ang="0">
                    <a:pos x="T0" y="T1"/>
                  </a:cxn>
                  <a:cxn ang="0">
                    <a:pos x="T2" y="T3"/>
                  </a:cxn>
                  <a:cxn ang="0">
                    <a:pos x="T4" y="T5"/>
                  </a:cxn>
                  <a:cxn ang="0">
                    <a:pos x="T6" y="T7"/>
                  </a:cxn>
                </a:cxnLst>
                <a:rect l="0" t="0" r="r" b="b"/>
                <a:pathLst>
                  <a:path w="93" h="78">
                    <a:moveTo>
                      <a:pt x="69" y="0"/>
                    </a:moveTo>
                    <a:cubicBezTo>
                      <a:pt x="0" y="45"/>
                      <a:pt x="0" y="45"/>
                      <a:pt x="0" y="45"/>
                    </a:cubicBezTo>
                    <a:cubicBezTo>
                      <a:pt x="0" y="45"/>
                      <a:pt x="17" y="56"/>
                      <a:pt x="19" y="78"/>
                    </a:cubicBezTo>
                    <a:cubicBezTo>
                      <a:pt x="93" y="22"/>
                      <a:pt x="93" y="22"/>
                      <a:pt x="93" y="22"/>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54" name="Freeform 74"/>
              <p:cNvSpPr>
                <a:spLocks/>
              </p:cNvSpPr>
              <p:nvPr/>
            </p:nvSpPr>
            <p:spPr bwMode="auto">
              <a:xfrm>
                <a:off x="2159000" y="3592513"/>
                <a:ext cx="138113" cy="227012"/>
              </a:xfrm>
              <a:custGeom>
                <a:avLst/>
                <a:gdLst>
                  <a:gd name="T0" fmla="*/ 0 w 60"/>
                  <a:gd name="T1" fmla="*/ 13 h 99"/>
                  <a:gd name="T2" fmla="*/ 28 w 60"/>
                  <a:gd name="T3" fmla="*/ 99 h 99"/>
                  <a:gd name="T4" fmla="*/ 60 w 60"/>
                  <a:gd name="T5" fmla="*/ 84 h 99"/>
                  <a:gd name="T6" fmla="*/ 19 w 60"/>
                  <a:gd name="T7" fmla="*/ 0 h 99"/>
                </a:gdLst>
                <a:ahLst/>
                <a:cxnLst>
                  <a:cxn ang="0">
                    <a:pos x="T0" y="T1"/>
                  </a:cxn>
                  <a:cxn ang="0">
                    <a:pos x="T2" y="T3"/>
                  </a:cxn>
                  <a:cxn ang="0">
                    <a:pos x="T4" y="T5"/>
                  </a:cxn>
                  <a:cxn ang="0">
                    <a:pos x="T6" y="T7"/>
                  </a:cxn>
                </a:cxnLst>
                <a:rect l="0" t="0" r="r" b="b"/>
                <a:pathLst>
                  <a:path w="60" h="99">
                    <a:moveTo>
                      <a:pt x="0" y="13"/>
                    </a:moveTo>
                    <a:cubicBezTo>
                      <a:pt x="28" y="99"/>
                      <a:pt x="28" y="99"/>
                      <a:pt x="28" y="99"/>
                    </a:cubicBezTo>
                    <a:cubicBezTo>
                      <a:pt x="28" y="99"/>
                      <a:pt x="46" y="81"/>
                      <a:pt x="60" y="84"/>
                    </a:cubicBezTo>
                    <a:cubicBezTo>
                      <a:pt x="19" y="0"/>
                      <a:pt x="19" y="0"/>
                      <a:pt x="19"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55" name="Freeform 75"/>
              <p:cNvSpPr>
                <a:spLocks/>
              </p:cNvSpPr>
              <p:nvPr/>
            </p:nvSpPr>
            <p:spPr bwMode="auto">
              <a:xfrm>
                <a:off x="1881188" y="3824288"/>
                <a:ext cx="242888" cy="174625"/>
              </a:xfrm>
              <a:custGeom>
                <a:avLst/>
                <a:gdLst>
                  <a:gd name="T0" fmla="*/ 0 w 106"/>
                  <a:gd name="T1" fmla="*/ 37 h 76"/>
                  <a:gd name="T2" fmla="*/ 86 w 106"/>
                  <a:gd name="T3" fmla="*/ 76 h 76"/>
                  <a:gd name="T4" fmla="*/ 106 w 106"/>
                  <a:gd name="T5" fmla="*/ 32 h 76"/>
                  <a:gd name="T6" fmla="*/ 8 w 106"/>
                  <a:gd name="T7" fmla="*/ 0 h 76"/>
                </a:gdLst>
                <a:ahLst/>
                <a:cxnLst>
                  <a:cxn ang="0">
                    <a:pos x="T0" y="T1"/>
                  </a:cxn>
                  <a:cxn ang="0">
                    <a:pos x="T2" y="T3"/>
                  </a:cxn>
                  <a:cxn ang="0">
                    <a:pos x="T4" y="T5"/>
                  </a:cxn>
                  <a:cxn ang="0">
                    <a:pos x="T6" y="T7"/>
                  </a:cxn>
                </a:cxnLst>
                <a:rect l="0" t="0" r="r" b="b"/>
                <a:pathLst>
                  <a:path w="106" h="76">
                    <a:moveTo>
                      <a:pt x="0" y="37"/>
                    </a:moveTo>
                    <a:cubicBezTo>
                      <a:pt x="86" y="76"/>
                      <a:pt x="86" y="76"/>
                      <a:pt x="86" y="76"/>
                    </a:cubicBezTo>
                    <a:cubicBezTo>
                      <a:pt x="86" y="76"/>
                      <a:pt x="78" y="56"/>
                      <a:pt x="106" y="32"/>
                    </a:cubicBezTo>
                    <a:cubicBezTo>
                      <a:pt x="8" y="0"/>
                      <a:pt x="8" y="0"/>
                      <a:pt x="8"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0" name="Freeform 76"/>
            <p:cNvSpPr>
              <a:spLocks noEditPoints="1"/>
            </p:cNvSpPr>
            <p:nvPr/>
          </p:nvSpPr>
          <p:spPr bwMode="auto">
            <a:xfrm>
              <a:off x="2060575" y="3836988"/>
              <a:ext cx="428625" cy="407987"/>
            </a:xfrm>
            <a:custGeom>
              <a:avLst/>
              <a:gdLst>
                <a:gd name="T0" fmla="*/ 105 w 187"/>
                <a:gd name="T1" fmla="*/ 0 h 178"/>
                <a:gd name="T2" fmla="*/ 23 w 187"/>
                <a:gd name="T3" fmla="*/ 81 h 178"/>
                <a:gd name="T4" fmla="*/ 105 w 187"/>
                <a:gd name="T5" fmla="*/ 163 h 178"/>
                <a:gd name="T6" fmla="*/ 187 w 187"/>
                <a:gd name="T7" fmla="*/ 81 h 178"/>
                <a:gd name="T8" fmla="*/ 105 w 187"/>
                <a:gd name="T9" fmla="*/ 0 h 178"/>
                <a:gd name="T10" fmla="*/ 63 w 187"/>
                <a:gd name="T11" fmla="*/ 31 h 178"/>
                <a:gd name="T12" fmla="*/ 64 w 187"/>
                <a:gd name="T13" fmla="*/ 32 h 178"/>
                <a:gd name="T14" fmla="*/ 128 w 187"/>
                <a:gd name="T15" fmla="*/ 148 h 178"/>
                <a:gd name="T16" fmla="*/ 63 w 187"/>
                <a:gd name="T17" fmla="*/ 3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78">
                  <a:moveTo>
                    <a:pt x="105" y="0"/>
                  </a:moveTo>
                  <a:cubicBezTo>
                    <a:pt x="60" y="0"/>
                    <a:pt x="23" y="36"/>
                    <a:pt x="23" y="81"/>
                  </a:cubicBezTo>
                  <a:cubicBezTo>
                    <a:pt x="23" y="127"/>
                    <a:pt x="60" y="163"/>
                    <a:pt x="105" y="163"/>
                  </a:cubicBezTo>
                  <a:cubicBezTo>
                    <a:pt x="150" y="163"/>
                    <a:pt x="187" y="127"/>
                    <a:pt x="187" y="81"/>
                  </a:cubicBezTo>
                  <a:cubicBezTo>
                    <a:pt x="187" y="36"/>
                    <a:pt x="150" y="0"/>
                    <a:pt x="105" y="0"/>
                  </a:cubicBezTo>
                  <a:close/>
                  <a:moveTo>
                    <a:pt x="63" y="31"/>
                  </a:moveTo>
                  <a:cubicBezTo>
                    <a:pt x="64" y="32"/>
                    <a:pt x="64" y="32"/>
                    <a:pt x="64" y="32"/>
                  </a:cubicBezTo>
                  <a:cubicBezTo>
                    <a:pt x="22" y="85"/>
                    <a:pt x="77" y="154"/>
                    <a:pt x="128" y="148"/>
                  </a:cubicBezTo>
                  <a:cubicBezTo>
                    <a:pt x="60" y="178"/>
                    <a:pt x="0" y="71"/>
                    <a:pt x="63"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51" name="Freeform 77"/>
            <p:cNvSpPr>
              <a:spLocks noEditPoints="1"/>
            </p:cNvSpPr>
            <p:nvPr/>
          </p:nvSpPr>
          <p:spPr bwMode="auto">
            <a:xfrm>
              <a:off x="1589088" y="3646488"/>
              <a:ext cx="368300" cy="347662"/>
            </a:xfrm>
            <a:custGeom>
              <a:avLst/>
              <a:gdLst>
                <a:gd name="T0" fmla="*/ 101 w 160"/>
                <a:gd name="T1" fmla="*/ 9 h 152"/>
                <a:gd name="T2" fmla="*/ 17 w 160"/>
                <a:gd name="T3" fmla="*/ 59 h 152"/>
                <a:gd name="T4" fmla="*/ 67 w 160"/>
                <a:gd name="T5" fmla="*/ 143 h 152"/>
                <a:gd name="T6" fmla="*/ 151 w 160"/>
                <a:gd name="T7" fmla="*/ 93 h 152"/>
                <a:gd name="T8" fmla="*/ 101 w 160"/>
                <a:gd name="T9" fmla="*/ 9 h 152"/>
                <a:gd name="T10" fmla="*/ 60 w 160"/>
                <a:gd name="T11" fmla="*/ 26 h 152"/>
                <a:gd name="T12" fmla="*/ 61 w 160"/>
                <a:gd name="T13" fmla="*/ 27 h 152"/>
                <a:gd name="T14" fmla="*/ 89 w 160"/>
                <a:gd name="T15" fmla="*/ 135 h 152"/>
                <a:gd name="T16" fmla="*/ 60 w 160"/>
                <a:gd name="T1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152">
                  <a:moveTo>
                    <a:pt x="101" y="9"/>
                  </a:moveTo>
                  <a:cubicBezTo>
                    <a:pt x="64" y="0"/>
                    <a:pt x="26" y="22"/>
                    <a:pt x="17" y="59"/>
                  </a:cubicBezTo>
                  <a:cubicBezTo>
                    <a:pt x="7" y="96"/>
                    <a:pt x="30" y="134"/>
                    <a:pt x="67" y="143"/>
                  </a:cubicBezTo>
                  <a:cubicBezTo>
                    <a:pt x="104" y="152"/>
                    <a:pt x="141" y="130"/>
                    <a:pt x="151" y="93"/>
                  </a:cubicBezTo>
                  <a:cubicBezTo>
                    <a:pt x="160" y="56"/>
                    <a:pt x="138" y="19"/>
                    <a:pt x="101" y="9"/>
                  </a:cubicBezTo>
                  <a:close/>
                  <a:moveTo>
                    <a:pt x="60" y="26"/>
                  </a:moveTo>
                  <a:cubicBezTo>
                    <a:pt x="61" y="27"/>
                    <a:pt x="61" y="27"/>
                    <a:pt x="61" y="27"/>
                  </a:cubicBezTo>
                  <a:cubicBezTo>
                    <a:pt x="15" y="62"/>
                    <a:pt x="46" y="130"/>
                    <a:pt x="89" y="135"/>
                  </a:cubicBezTo>
                  <a:cubicBezTo>
                    <a:pt x="27" y="145"/>
                    <a:pt x="0" y="45"/>
                    <a:pt x="60"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52" name="Freeform 78"/>
            <p:cNvSpPr>
              <a:spLocks noEditPoints="1"/>
            </p:cNvSpPr>
            <p:nvPr/>
          </p:nvSpPr>
          <p:spPr bwMode="auto">
            <a:xfrm>
              <a:off x="1998663" y="3406775"/>
              <a:ext cx="288925" cy="292100"/>
            </a:xfrm>
            <a:custGeom>
              <a:avLst/>
              <a:gdLst>
                <a:gd name="T0" fmla="*/ 77 w 126"/>
                <a:gd name="T1" fmla="*/ 122 h 127"/>
                <a:gd name="T2" fmla="*/ 120 w 126"/>
                <a:gd name="T3" fmla="*/ 60 h 127"/>
                <a:gd name="T4" fmla="*/ 58 w 126"/>
                <a:gd name="T5" fmla="*/ 16 h 127"/>
                <a:gd name="T6" fmla="*/ 14 w 126"/>
                <a:gd name="T7" fmla="*/ 78 h 127"/>
                <a:gd name="T8" fmla="*/ 77 w 126"/>
                <a:gd name="T9" fmla="*/ 122 h 127"/>
                <a:gd name="T10" fmla="*/ 27 w 126"/>
                <a:gd name="T11" fmla="*/ 91 h 127"/>
                <a:gd name="T12" fmla="*/ 95 w 126"/>
                <a:gd name="T13" fmla="*/ 36 h 127"/>
                <a:gd name="T14" fmla="*/ 95 w 126"/>
                <a:gd name="T15" fmla="*/ 37 h 127"/>
                <a:gd name="T16" fmla="*/ 27 w 126"/>
                <a:gd name="T17" fmla="*/ 91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7">
                  <a:moveTo>
                    <a:pt x="77" y="122"/>
                  </a:moveTo>
                  <a:cubicBezTo>
                    <a:pt x="106" y="117"/>
                    <a:pt x="126" y="89"/>
                    <a:pt x="120" y="60"/>
                  </a:cubicBezTo>
                  <a:cubicBezTo>
                    <a:pt x="115" y="30"/>
                    <a:pt x="87" y="11"/>
                    <a:pt x="58" y="16"/>
                  </a:cubicBezTo>
                  <a:cubicBezTo>
                    <a:pt x="29" y="21"/>
                    <a:pt x="9" y="49"/>
                    <a:pt x="14" y="78"/>
                  </a:cubicBezTo>
                  <a:cubicBezTo>
                    <a:pt x="19" y="108"/>
                    <a:pt x="47" y="127"/>
                    <a:pt x="77" y="122"/>
                  </a:cubicBezTo>
                  <a:close/>
                  <a:moveTo>
                    <a:pt x="27" y="91"/>
                  </a:moveTo>
                  <a:cubicBezTo>
                    <a:pt x="0" y="51"/>
                    <a:pt x="62" y="0"/>
                    <a:pt x="95" y="36"/>
                  </a:cubicBezTo>
                  <a:cubicBezTo>
                    <a:pt x="95" y="37"/>
                    <a:pt x="95" y="37"/>
                    <a:pt x="95" y="37"/>
                  </a:cubicBezTo>
                  <a:cubicBezTo>
                    <a:pt x="55" y="15"/>
                    <a:pt x="17" y="59"/>
                    <a:pt x="27" y="9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56" name="Group 455"/>
          <p:cNvGrpSpPr/>
          <p:nvPr/>
        </p:nvGrpSpPr>
        <p:grpSpPr>
          <a:xfrm>
            <a:off x="7877558" y="1501151"/>
            <a:ext cx="500536" cy="448856"/>
            <a:chOff x="4818063" y="3354388"/>
            <a:chExt cx="830262" cy="744538"/>
          </a:xfrm>
          <a:solidFill>
            <a:schemeClr val="bg1"/>
          </a:solidFill>
        </p:grpSpPr>
        <p:sp>
          <p:nvSpPr>
            <p:cNvPr id="457" name="Freeform 14"/>
            <p:cNvSpPr>
              <a:spLocks/>
            </p:cNvSpPr>
            <p:nvPr/>
          </p:nvSpPr>
          <p:spPr bwMode="auto">
            <a:xfrm>
              <a:off x="5481638" y="3446463"/>
              <a:ext cx="63500" cy="52388"/>
            </a:xfrm>
            <a:custGeom>
              <a:avLst/>
              <a:gdLst>
                <a:gd name="T0" fmla="*/ 3 w 11"/>
                <a:gd name="T1" fmla="*/ 7 h 9"/>
                <a:gd name="T2" fmla="*/ 4 w 11"/>
                <a:gd name="T3" fmla="*/ 7 h 9"/>
                <a:gd name="T4" fmla="*/ 6 w 11"/>
                <a:gd name="T5" fmla="*/ 6 h 9"/>
                <a:gd name="T6" fmla="*/ 8 w 11"/>
                <a:gd name="T7" fmla="*/ 5 h 9"/>
                <a:gd name="T8" fmla="*/ 9 w 11"/>
                <a:gd name="T9" fmla="*/ 4 h 9"/>
                <a:gd name="T10" fmla="*/ 11 w 11"/>
                <a:gd name="T11" fmla="*/ 4 h 9"/>
                <a:gd name="T12" fmla="*/ 11 w 11"/>
                <a:gd name="T13" fmla="*/ 0 h 9"/>
                <a:gd name="T14" fmla="*/ 0 w 11"/>
                <a:gd name="T15" fmla="*/ 0 h 9"/>
                <a:gd name="T16" fmla="*/ 0 w 11"/>
                <a:gd name="T17" fmla="*/ 9 h 9"/>
                <a:gd name="T18" fmla="*/ 2 w 11"/>
                <a:gd name="T19" fmla="*/ 8 h 9"/>
                <a:gd name="T20" fmla="*/ 3 w 11"/>
                <a:gd name="T21" fmla="*/ 7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 h="9">
                  <a:moveTo>
                    <a:pt x="3" y="7"/>
                  </a:moveTo>
                  <a:cubicBezTo>
                    <a:pt x="3" y="7"/>
                    <a:pt x="4" y="7"/>
                    <a:pt x="4" y="7"/>
                  </a:cubicBezTo>
                  <a:cubicBezTo>
                    <a:pt x="5" y="6"/>
                    <a:pt x="6" y="6"/>
                    <a:pt x="6" y="6"/>
                  </a:cubicBezTo>
                  <a:cubicBezTo>
                    <a:pt x="7" y="5"/>
                    <a:pt x="7" y="5"/>
                    <a:pt x="8" y="5"/>
                  </a:cubicBezTo>
                  <a:cubicBezTo>
                    <a:pt x="8" y="5"/>
                    <a:pt x="8" y="5"/>
                    <a:pt x="9" y="4"/>
                  </a:cubicBezTo>
                  <a:cubicBezTo>
                    <a:pt x="9" y="4"/>
                    <a:pt x="10" y="4"/>
                    <a:pt x="11" y="4"/>
                  </a:cubicBezTo>
                  <a:cubicBezTo>
                    <a:pt x="11" y="0"/>
                    <a:pt x="11" y="0"/>
                    <a:pt x="11" y="0"/>
                  </a:cubicBezTo>
                  <a:cubicBezTo>
                    <a:pt x="0" y="0"/>
                    <a:pt x="0" y="0"/>
                    <a:pt x="0" y="0"/>
                  </a:cubicBezTo>
                  <a:cubicBezTo>
                    <a:pt x="0" y="9"/>
                    <a:pt x="0" y="9"/>
                    <a:pt x="0" y="9"/>
                  </a:cubicBezTo>
                  <a:cubicBezTo>
                    <a:pt x="0" y="9"/>
                    <a:pt x="1" y="8"/>
                    <a:pt x="2" y="8"/>
                  </a:cubicBezTo>
                  <a:cubicBezTo>
                    <a:pt x="2" y="8"/>
                    <a:pt x="3" y="8"/>
                    <a:pt x="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8" name="Freeform 15"/>
            <p:cNvSpPr>
              <a:spLocks/>
            </p:cNvSpPr>
            <p:nvPr/>
          </p:nvSpPr>
          <p:spPr bwMode="auto">
            <a:xfrm>
              <a:off x="5008563" y="3354388"/>
              <a:ext cx="455613" cy="276225"/>
            </a:xfrm>
            <a:custGeom>
              <a:avLst/>
              <a:gdLst>
                <a:gd name="T0" fmla="*/ 2 w 79"/>
                <a:gd name="T1" fmla="*/ 34 h 48"/>
                <a:gd name="T2" fmla="*/ 2 w 79"/>
                <a:gd name="T3" fmla="*/ 35 h 48"/>
                <a:gd name="T4" fmla="*/ 2 w 79"/>
                <a:gd name="T5" fmla="*/ 37 h 48"/>
                <a:gd name="T6" fmla="*/ 1 w 79"/>
                <a:gd name="T7" fmla="*/ 39 h 48"/>
                <a:gd name="T8" fmla="*/ 0 w 79"/>
                <a:gd name="T9" fmla="*/ 40 h 48"/>
                <a:gd name="T10" fmla="*/ 1 w 79"/>
                <a:gd name="T11" fmla="*/ 40 h 48"/>
                <a:gd name="T12" fmla="*/ 4 w 79"/>
                <a:gd name="T13" fmla="*/ 42 h 48"/>
                <a:gd name="T14" fmla="*/ 6 w 79"/>
                <a:gd name="T15" fmla="*/ 44 h 48"/>
                <a:gd name="T16" fmla="*/ 8 w 79"/>
                <a:gd name="T17" fmla="*/ 45 h 48"/>
                <a:gd name="T18" fmla="*/ 8 w 79"/>
                <a:gd name="T19" fmla="*/ 46 h 48"/>
                <a:gd name="T20" fmla="*/ 11 w 79"/>
                <a:gd name="T21" fmla="*/ 48 h 48"/>
                <a:gd name="T22" fmla="*/ 15 w 79"/>
                <a:gd name="T23" fmla="*/ 45 h 48"/>
                <a:gd name="T24" fmla="*/ 18 w 79"/>
                <a:gd name="T25" fmla="*/ 44 h 48"/>
                <a:gd name="T26" fmla="*/ 22 w 79"/>
                <a:gd name="T27" fmla="*/ 42 h 48"/>
                <a:gd name="T28" fmla="*/ 24 w 79"/>
                <a:gd name="T29" fmla="*/ 40 h 48"/>
                <a:gd name="T30" fmla="*/ 27 w 79"/>
                <a:gd name="T31" fmla="*/ 38 h 48"/>
                <a:gd name="T32" fmla="*/ 30 w 79"/>
                <a:gd name="T33" fmla="*/ 37 h 48"/>
                <a:gd name="T34" fmla="*/ 31 w 79"/>
                <a:gd name="T35" fmla="*/ 36 h 48"/>
                <a:gd name="T36" fmla="*/ 31 w 79"/>
                <a:gd name="T37" fmla="*/ 36 h 48"/>
                <a:gd name="T38" fmla="*/ 32 w 79"/>
                <a:gd name="T39" fmla="*/ 35 h 48"/>
                <a:gd name="T40" fmla="*/ 32 w 79"/>
                <a:gd name="T41" fmla="*/ 35 h 48"/>
                <a:gd name="T42" fmla="*/ 34 w 79"/>
                <a:gd name="T43" fmla="*/ 35 h 48"/>
                <a:gd name="T44" fmla="*/ 35 w 79"/>
                <a:gd name="T45" fmla="*/ 35 h 48"/>
                <a:gd name="T46" fmla="*/ 36 w 79"/>
                <a:gd name="T47" fmla="*/ 35 h 48"/>
                <a:gd name="T48" fmla="*/ 38 w 79"/>
                <a:gd name="T49" fmla="*/ 35 h 48"/>
                <a:gd name="T50" fmla="*/ 38 w 79"/>
                <a:gd name="T51" fmla="*/ 34 h 48"/>
                <a:gd name="T52" fmla="*/ 39 w 79"/>
                <a:gd name="T53" fmla="*/ 32 h 48"/>
                <a:gd name="T54" fmla="*/ 41 w 79"/>
                <a:gd name="T55" fmla="*/ 31 h 48"/>
                <a:gd name="T56" fmla="*/ 43 w 79"/>
                <a:gd name="T57" fmla="*/ 31 h 48"/>
                <a:gd name="T58" fmla="*/ 44 w 79"/>
                <a:gd name="T59" fmla="*/ 31 h 48"/>
                <a:gd name="T60" fmla="*/ 45 w 79"/>
                <a:gd name="T61" fmla="*/ 30 h 48"/>
                <a:gd name="T62" fmla="*/ 48 w 79"/>
                <a:gd name="T63" fmla="*/ 32 h 48"/>
                <a:gd name="T64" fmla="*/ 50 w 79"/>
                <a:gd name="T65" fmla="*/ 33 h 48"/>
                <a:gd name="T66" fmla="*/ 51 w 79"/>
                <a:gd name="T67" fmla="*/ 34 h 48"/>
                <a:gd name="T68" fmla="*/ 52 w 79"/>
                <a:gd name="T69" fmla="*/ 34 h 48"/>
                <a:gd name="T70" fmla="*/ 54 w 79"/>
                <a:gd name="T71" fmla="*/ 35 h 48"/>
                <a:gd name="T72" fmla="*/ 57 w 79"/>
                <a:gd name="T73" fmla="*/ 36 h 48"/>
                <a:gd name="T74" fmla="*/ 58 w 79"/>
                <a:gd name="T75" fmla="*/ 37 h 48"/>
                <a:gd name="T76" fmla="*/ 59 w 79"/>
                <a:gd name="T77" fmla="*/ 37 h 48"/>
                <a:gd name="T78" fmla="*/ 62 w 79"/>
                <a:gd name="T79" fmla="*/ 38 h 48"/>
                <a:gd name="T80" fmla="*/ 66 w 79"/>
                <a:gd name="T81" fmla="*/ 39 h 48"/>
                <a:gd name="T82" fmla="*/ 68 w 79"/>
                <a:gd name="T83" fmla="*/ 39 h 48"/>
                <a:gd name="T84" fmla="*/ 70 w 79"/>
                <a:gd name="T85" fmla="*/ 39 h 48"/>
                <a:gd name="T86" fmla="*/ 71 w 79"/>
                <a:gd name="T87" fmla="*/ 38 h 48"/>
                <a:gd name="T88" fmla="*/ 72 w 79"/>
                <a:gd name="T89" fmla="*/ 37 h 48"/>
                <a:gd name="T90" fmla="*/ 74 w 79"/>
                <a:gd name="T91" fmla="*/ 36 h 48"/>
                <a:gd name="T92" fmla="*/ 75 w 79"/>
                <a:gd name="T93" fmla="*/ 35 h 48"/>
                <a:gd name="T94" fmla="*/ 74 w 79"/>
                <a:gd name="T95" fmla="*/ 33 h 48"/>
                <a:gd name="T96" fmla="*/ 74 w 79"/>
                <a:gd name="T97" fmla="*/ 31 h 48"/>
                <a:gd name="T98" fmla="*/ 75 w 79"/>
                <a:gd name="T99" fmla="*/ 30 h 48"/>
                <a:gd name="T100" fmla="*/ 77 w 79"/>
                <a:gd name="T101" fmla="*/ 28 h 48"/>
                <a:gd name="T102" fmla="*/ 78 w 79"/>
                <a:gd name="T103" fmla="*/ 27 h 48"/>
                <a:gd name="T104" fmla="*/ 79 w 79"/>
                <a:gd name="T105" fmla="*/ 27 h 48"/>
                <a:gd name="T106" fmla="*/ 79 w 79"/>
                <a:gd name="T107" fmla="*/ 0 h 48"/>
                <a:gd name="T108" fmla="*/ 29 w 79"/>
                <a:gd name="T109" fmla="*/ 0 h 48"/>
                <a:gd name="T110" fmla="*/ 29 w 79"/>
                <a:gd name="T111" fmla="*/ 34 h 48"/>
                <a:gd name="T112" fmla="*/ 2 w 79"/>
                <a:gd name="T113" fmla="*/ 34 h 48"/>
                <a:gd name="T114" fmla="*/ 2 w 79"/>
                <a:gd name="T115"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48">
                  <a:moveTo>
                    <a:pt x="2" y="34"/>
                  </a:moveTo>
                  <a:cubicBezTo>
                    <a:pt x="2" y="34"/>
                    <a:pt x="2" y="35"/>
                    <a:pt x="2" y="35"/>
                  </a:cubicBezTo>
                  <a:cubicBezTo>
                    <a:pt x="2" y="35"/>
                    <a:pt x="2" y="36"/>
                    <a:pt x="2" y="37"/>
                  </a:cubicBezTo>
                  <a:cubicBezTo>
                    <a:pt x="2" y="38"/>
                    <a:pt x="1" y="38"/>
                    <a:pt x="1" y="39"/>
                  </a:cubicBezTo>
                  <a:cubicBezTo>
                    <a:pt x="1" y="39"/>
                    <a:pt x="1" y="40"/>
                    <a:pt x="0" y="40"/>
                  </a:cubicBezTo>
                  <a:cubicBezTo>
                    <a:pt x="1" y="40"/>
                    <a:pt x="1" y="40"/>
                    <a:pt x="1" y="40"/>
                  </a:cubicBezTo>
                  <a:cubicBezTo>
                    <a:pt x="2" y="41"/>
                    <a:pt x="3" y="42"/>
                    <a:pt x="4" y="42"/>
                  </a:cubicBezTo>
                  <a:cubicBezTo>
                    <a:pt x="5" y="43"/>
                    <a:pt x="6" y="43"/>
                    <a:pt x="6" y="44"/>
                  </a:cubicBezTo>
                  <a:cubicBezTo>
                    <a:pt x="7" y="44"/>
                    <a:pt x="7" y="45"/>
                    <a:pt x="8" y="45"/>
                  </a:cubicBezTo>
                  <a:cubicBezTo>
                    <a:pt x="8" y="45"/>
                    <a:pt x="8" y="45"/>
                    <a:pt x="8" y="46"/>
                  </a:cubicBezTo>
                  <a:cubicBezTo>
                    <a:pt x="9" y="46"/>
                    <a:pt x="10" y="47"/>
                    <a:pt x="11" y="48"/>
                  </a:cubicBezTo>
                  <a:cubicBezTo>
                    <a:pt x="12" y="47"/>
                    <a:pt x="14" y="46"/>
                    <a:pt x="15" y="45"/>
                  </a:cubicBezTo>
                  <a:cubicBezTo>
                    <a:pt x="16" y="45"/>
                    <a:pt x="17" y="44"/>
                    <a:pt x="18" y="44"/>
                  </a:cubicBezTo>
                  <a:cubicBezTo>
                    <a:pt x="19" y="43"/>
                    <a:pt x="21" y="42"/>
                    <a:pt x="22" y="42"/>
                  </a:cubicBezTo>
                  <a:cubicBezTo>
                    <a:pt x="23" y="41"/>
                    <a:pt x="23" y="41"/>
                    <a:pt x="24" y="40"/>
                  </a:cubicBezTo>
                  <a:cubicBezTo>
                    <a:pt x="25" y="40"/>
                    <a:pt x="26" y="39"/>
                    <a:pt x="27" y="38"/>
                  </a:cubicBezTo>
                  <a:cubicBezTo>
                    <a:pt x="28" y="38"/>
                    <a:pt x="29" y="37"/>
                    <a:pt x="30" y="37"/>
                  </a:cubicBezTo>
                  <a:cubicBezTo>
                    <a:pt x="30" y="36"/>
                    <a:pt x="30" y="36"/>
                    <a:pt x="31" y="36"/>
                  </a:cubicBezTo>
                  <a:cubicBezTo>
                    <a:pt x="31" y="36"/>
                    <a:pt x="31" y="36"/>
                    <a:pt x="31" y="36"/>
                  </a:cubicBezTo>
                  <a:cubicBezTo>
                    <a:pt x="31" y="36"/>
                    <a:pt x="32" y="35"/>
                    <a:pt x="32" y="35"/>
                  </a:cubicBezTo>
                  <a:cubicBezTo>
                    <a:pt x="32" y="35"/>
                    <a:pt x="32" y="35"/>
                    <a:pt x="32" y="35"/>
                  </a:cubicBezTo>
                  <a:cubicBezTo>
                    <a:pt x="33" y="35"/>
                    <a:pt x="34" y="35"/>
                    <a:pt x="34" y="35"/>
                  </a:cubicBezTo>
                  <a:cubicBezTo>
                    <a:pt x="35" y="35"/>
                    <a:pt x="35" y="35"/>
                    <a:pt x="35" y="35"/>
                  </a:cubicBezTo>
                  <a:cubicBezTo>
                    <a:pt x="36" y="35"/>
                    <a:pt x="36" y="35"/>
                    <a:pt x="36" y="35"/>
                  </a:cubicBezTo>
                  <a:cubicBezTo>
                    <a:pt x="36" y="35"/>
                    <a:pt x="37" y="35"/>
                    <a:pt x="38" y="35"/>
                  </a:cubicBezTo>
                  <a:cubicBezTo>
                    <a:pt x="38" y="35"/>
                    <a:pt x="38" y="34"/>
                    <a:pt x="38" y="34"/>
                  </a:cubicBezTo>
                  <a:cubicBezTo>
                    <a:pt x="38" y="33"/>
                    <a:pt x="39" y="33"/>
                    <a:pt x="39" y="32"/>
                  </a:cubicBezTo>
                  <a:cubicBezTo>
                    <a:pt x="40" y="32"/>
                    <a:pt x="41" y="32"/>
                    <a:pt x="41" y="31"/>
                  </a:cubicBezTo>
                  <a:cubicBezTo>
                    <a:pt x="42" y="31"/>
                    <a:pt x="42" y="31"/>
                    <a:pt x="43" y="31"/>
                  </a:cubicBezTo>
                  <a:cubicBezTo>
                    <a:pt x="43" y="31"/>
                    <a:pt x="43" y="31"/>
                    <a:pt x="44" y="31"/>
                  </a:cubicBezTo>
                  <a:cubicBezTo>
                    <a:pt x="44" y="30"/>
                    <a:pt x="45" y="30"/>
                    <a:pt x="45" y="30"/>
                  </a:cubicBezTo>
                  <a:cubicBezTo>
                    <a:pt x="46" y="31"/>
                    <a:pt x="47" y="31"/>
                    <a:pt x="48" y="32"/>
                  </a:cubicBezTo>
                  <a:cubicBezTo>
                    <a:pt x="48" y="32"/>
                    <a:pt x="49" y="32"/>
                    <a:pt x="50" y="33"/>
                  </a:cubicBezTo>
                  <a:cubicBezTo>
                    <a:pt x="50" y="33"/>
                    <a:pt x="51" y="33"/>
                    <a:pt x="51" y="34"/>
                  </a:cubicBezTo>
                  <a:cubicBezTo>
                    <a:pt x="51" y="34"/>
                    <a:pt x="52" y="34"/>
                    <a:pt x="52" y="34"/>
                  </a:cubicBezTo>
                  <a:cubicBezTo>
                    <a:pt x="53" y="34"/>
                    <a:pt x="54" y="35"/>
                    <a:pt x="54" y="35"/>
                  </a:cubicBezTo>
                  <a:cubicBezTo>
                    <a:pt x="55" y="36"/>
                    <a:pt x="56" y="36"/>
                    <a:pt x="57" y="36"/>
                  </a:cubicBezTo>
                  <a:cubicBezTo>
                    <a:pt x="57" y="37"/>
                    <a:pt x="57" y="37"/>
                    <a:pt x="58" y="37"/>
                  </a:cubicBezTo>
                  <a:cubicBezTo>
                    <a:pt x="58" y="37"/>
                    <a:pt x="58" y="37"/>
                    <a:pt x="59" y="37"/>
                  </a:cubicBezTo>
                  <a:cubicBezTo>
                    <a:pt x="60" y="38"/>
                    <a:pt x="61" y="38"/>
                    <a:pt x="62" y="38"/>
                  </a:cubicBezTo>
                  <a:cubicBezTo>
                    <a:pt x="63" y="39"/>
                    <a:pt x="65" y="39"/>
                    <a:pt x="66" y="39"/>
                  </a:cubicBezTo>
                  <a:cubicBezTo>
                    <a:pt x="67" y="39"/>
                    <a:pt x="68" y="39"/>
                    <a:pt x="68" y="39"/>
                  </a:cubicBezTo>
                  <a:cubicBezTo>
                    <a:pt x="69" y="39"/>
                    <a:pt x="69" y="39"/>
                    <a:pt x="70" y="39"/>
                  </a:cubicBezTo>
                  <a:cubicBezTo>
                    <a:pt x="70" y="39"/>
                    <a:pt x="71" y="38"/>
                    <a:pt x="71" y="38"/>
                  </a:cubicBezTo>
                  <a:cubicBezTo>
                    <a:pt x="71" y="38"/>
                    <a:pt x="72" y="37"/>
                    <a:pt x="72" y="37"/>
                  </a:cubicBezTo>
                  <a:cubicBezTo>
                    <a:pt x="73" y="37"/>
                    <a:pt x="73" y="36"/>
                    <a:pt x="74" y="36"/>
                  </a:cubicBezTo>
                  <a:cubicBezTo>
                    <a:pt x="74" y="36"/>
                    <a:pt x="75" y="35"/>
                    <a:pt x="75" y="35"/>
                  </a:cubicBezTo>
                  <a:cubicBezTo>
                    <a:pt x="75" y="34"/>
                    <a:pt x="75" y="34"/>
                    <a:pt x="74" y="33"/>
                  </a:cubicBezTo>
                  <a:cubicBezTo>
                    <a:pt x="74" y="33"/>
                    <a:pt x="73" y="32"/>
                    <a:pt x="74" y="31"/>
                  </a:cubicBezTo>
                  <a:cubicBezTo>
                    <a:pt x="74" y="31"/>
                    <a:pt x="74" y="30"/>
                    <a:pt x="75" y="30"/>
                  </a:cubicBezTo>
                  <a:cubicBezTo>
                    <a:pt x="76" y="29"/>
                    <a:pt x="76" y="29"/>
                    <a:pt x="77" y="28"/>
                  </a:cubicBezTo>
                  <a:cubicBezTo>
                    <a:pt x="77" y="28"/>
                    <a:pt x="78" y="27"/>
                    <a:pt x="78" y="27"/>
                  </a:cubicBezTo>
                  <a:cubicBezTo>
                    <a:pt x="79" y="27"/>
                    <a:pt x="79" y="27"/>
                    <a:pt x="79" y="27"/>
                  </a:cubicBezTo>
                  <a:cubicBezTo>
                    <a:pt x="79" y="0"/>
                    <a:pt x="79" y="0"/>
                    <a:pt x="79" y="0"/>
                  </a:cubicBezTo>
                  <a:cubicBezTo>
                    <a:pt x="29" y="0"/>
                    <a:pt x="29" y="0"/>
                    <a:pt x="29" y="0"/>
                  </a:cubicBezTo>
                  <a:cubicBezTo>
                    <a:pt x="29" y="34"/>
                    <a:pt x="29" y="34"/>
                    <a:pt x="29" y="34"/>
                  </a:cubicBezTo>
                  <a:cubicBezTo>
                    <a:pt x="2" y="34"/>
                    <a:pt x="2" y="34"/>
                    <a:pt x="2" y="34"/>
                  </a:cubicBezTo>
                  <a:cubicBezTo>
                    <a:pt x="2" y="34"/>
                    <a:pt x="2" y="34"/>
                    <a:pt x="2"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9" name="Freeform 16"/>
            <p:cNvSpPr>
              <a:spLocks/>
            </p:cNvSpPr>
            <p:nvPr/>
          </p:nvSpPr>
          <p:spPr bwMode="auto">
            <a:xfrm>
              <a:off x="5181600" y="3556001"/>
              <a:ext cx="350838" cy="219075"/>
            </a:xfrm>
            <a:custGeom>
              <a:avLst/>
              <a:gdLst>
                <a:gd name="T0" fmla="*/ 21 w 61"/>
                <a:gd name="T1" fmla="*/ 16 h 38"/>
                <a:gd name="T2" fmla="*/ 21 w 61"/>
                <a:gd name="T3" fmla="*/ 18 h 38"/>
                <a:gd name="T4" fmla="*/ 25 w 61"/>
                <a:gd name="T5" fmla="*/ 18 h 38"/>
                <a:gd name="T6" fmla="*/ 29 w 61"/>
                <a:gd name="T7" fmla="*/ 21 h 38"/>
                <a:gd name="T8" fmla="*/ 33 w 61"/>
                <a:gd name="T9" fmla="*/ 24 h 38"/>
                <a:gd name="T10" fmla="*/ 39 w 61"/>
                <a:gd name="T11" fmla="*/ 27 h 38"/>
                <a:gd name="T12" fmla="*/ 44 w 61"/>
                <a:gd name="T13" fmla="*/ 28 h 38"/>
                <a:gd name="T14" fmla="*/ 48 w 61"/>
                <a:gd name="T15" fmla="*/ 30 h 38"/>
                <a:gd name="T16" fmla="*/ 51 w 61"/>
                <a:gd name="T17" fmla="*/ 32 h 38"/>
                <a:gd name="T18" fmla="*/ 54 w 61"/>
                <a:gd name="T19" fmla="*/ 35 h 38"/>
                <a:gd name="T20" fmla="*/ 57 w 61"/>
                <a:gd name="T21" fmla="*/ 38 h 38"/>
                <a:gd name="T22" fmla="*/ 60 w 61"/>
                <a:gd name="T23" fmla="*/ 31 h 38"/>
                <a:gd name="T24" fmla="*/ 58 w 61"/>
                <a:gd name="T25" fmla="*/ 25 h 38"/>
                <a:gd name="T26" fmla="*/ 57 w 61"/>
                <a:gd name="T27" fmla="*/ 23 h 38"/>
                <a:gd name="T28" fmla="*/ 56 w 61"/>
                <a:gd name="T29" fmla="*/ 19 h 38"/>
                <a:gd name="T30" fmla="*/ 54 w 61"/>
                <a:gd name="T31" fmla="*/ 16 h 38"/>
                <a:gd name="T32" fmla="*/ 53 w 61"/>
                <a:gd name="T33" fmla="*/ 12 h 38"/>
                <a:gd name="T34" fmla="*/ 52 w 61"/>
                <a:gd name="T35" fmla="*/ 9 h 38"/>
                <a:gd name="T36" fmla="*/ 50 w 61"/>
                <a:gd name="T37" fmla="*/ 5 h 38"/>
                <a:gd name="T38" fmla="*/ 49 w 61"/>
                <a:gd name="T39" fmla="*/ 3 h 38"/>
                <a:gd name="T40" fmla="*/ 45 w 61"/>
                <a:gd name="T41" fmla="*/ 5 h 38"/>
                <a:gd name="T42" fmla="*/ 43 w 61"/>
                <a:gd name="T43" fmla="*/ 7 h 38"/>
                <a:gd name="T44" fmla="*/ 40 w 61"/>
                <a:gd name="T45" fmla="*/ 8 h 38"/>
                <a:gd name="T46" fmla="*/ 37 w 61"/>
                <a:gd name="T47" fmla="*/ 8 h 38"/>
                <a:gd name="T48" fmla="*/ 33 w 61"/>
                <a:gd name="T49" fmla="*/ 8 h 38"/>
                <a:gd name="T50" fmla="*/ 30 w 61"/>
                <a:gd name="T51" fmla="*/ 7 h 38"/>
                <a:gd name="T52" fmla="*/ 27 w 61"/>
                <a:gd name="T53" fmla="*/ 6 h 38"/>
                <a:gd name="T54" fmla="*/ 24 w 61"/>
                <a:gd name="T55" fmla="*/ 4 h 38"/>
                <a:gd name="T56" fmla="*/ 21 w 61"/>
                <a:gd name="T57" fmla="*/ 3 h 38"/>
                <a:gd name="T58" fmla="*/ 18 w 61"/>
                <a:gd name="T59" fmla="*/ 1 h 38"/>
                <a:gd name="T60" fmla="*/ 15 w 61"/>
                <a:gd name="T61" fmla="*/ 0 h 38"/>
                <a:gd name="T62" fmla="*/ 12 w 61"/>
                <a:gd name="T63" fmla="*/ 0 h 38"/>
                <a:gd name="T64" fmla="*/ 11 w 61"/>
                <a:gd name="T65" fmla="*/ 2 h 38"/>
                <a:gd name="T66" fmla="*/ 10 w 61"/>
                <a:gd name="T67" fmla="*/ 5 h 38"/>
                <a:gd name="T68" fmla="*/ 8 w 61"/>
                <a:gd name="T69" fmla="*/ 8 h 38"/>
                <a:gd name="T70" fmla="*/ 6 w 61"/>
                <a:gd name="T71" fmla="*/ 11 h 38"/>
                <a:gd name="T72" fmla="*/ 3 w 61"/>
                <a:gd name="T73" fmla="*/ 15 h 38"/>
                <a:gd name="T74" fmla="*/ 1 w 61"/>
                <a:gd name="T75" fmla="*/ 17 h 38"/>
                <a:gd name="T76" fmla="*/ 0 w 61"/>
                <a:gd name="T77" fmla="*/ 19 h 38"/>
                <a:gd name="T78" fmla="*/ 0 w 61"/>
                <a:gd name="T79" fmla="*/ 22 h 38"/>
                <a:gd name="T80" fmla="*/ 1 w 61"/>
                <a:gd name="T81" fmla="*/ 26 h 38"/>
                <a:gd name="T82" fmla="*/ 1 w 61"/>
                <a:gd name="T83" fmla="*/ 30 h 38"/>
                <a:gd name="T84" fmla="*/ 1 w 61"/>
                <a:gd name="T85" fmla="*/ 33 h 38"/>
                <a:gd name="T86" fmla="*/ 1 w 61"/>
                <a:gd name="T87" fmla="*/ 37 h 38"/>
                <a:gd name="T88" fmla="*/ 5 w 61"/>
                <a:gd name="T89" fmla="*/ 38 h 38"/>
                <a:gd name="T90" fmla="*/ 10 w 61"/>
                <a:gd name="T91" fmla="*/ 38 h 38"/>
                <a:gd name="T92" fmla="*/ 10 w 61"/>
                <a:gd name="T93" fmla="*/ 35 h 38"/>
                <a:gd name="T94" fmla="*/ 11 w 61"/>
                <a:gd name="T95" fmla="*/ 31 h 38"/>
                <a:gd name="T96" fmla="*/ 11 w 61"/>
                <a:gd name="T97" fmla="*/ 29 h 38"/>
                <a:gd name="T98" fmla="*/ 11 w 61"/>
                <a:gd name="T99" fmla="*/ 24 h 38"/>
                <a:gd name="T100" fmla="*/ 10 w 61"/>
                <a:gd name="T101" fmla="*/ 21 h 38"/>
                <a:gd name="T102" fmla="*/ 12 w 61"/>
                <a:gd name="T103" fmla="*/ 18 h 38"/>
                <a:gd name="T104" fmla="*/ 19 w 61"/>
                <a:gd name="T105" fmla="*/ 15 h 38"/>
                <a:gd name="T106" fmla="*/ 21 w 61"/>
                <a:gd name="T107" fmla="*/ 13 h 38"/>
                <a:gd name="T108" fmla="*/ 22 w 61"/>
                <a:gd name="T109" fmla="*/ 11 h 38"/>
                <a:gd name="T110" fmla="*/ 23 w 61"/>
                <a:gd name="T111" fmla="*/ 8 h 38"/>
                <a:gd name="T112" fmla="*/ 23 w 61"/>
                <a:gd name="T113" fmla="*/ 8 h 38"/>
                <a:gd name="T114" fmla="*/ 23 w 61"/>
                <a:gd name="T115"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1" h="38">
                  <a:moveTo>
                    <a:pt x="23" y="13"/>
                  </a:moveTo>
                  <a:cubicBezTo>
                    <a:pt x="23" y="14"/>
                    <a:pt x="22" y="15"/>
                    <a:pt x="21" y="16"/>
                  </a:cubicBezTo>
                  <a:cubicBezTo>
                    <a:pt x="21" y="17"/>
                    <a:pt x="21" y="17"/>
                    <a:pt x="20" y="18"/>
                  </a:cubicBezTo>
                  <a:cubicBezTo>
                    <a:pt x="21" y="18"/>
                    <a:pt x="21" y="18"/>
                    <a:pt x="21" y="18"/>
                  </a:cubicBezTo>
                  <a:cubicBezTo>
                    <a:pt x="22" y="18"/>
                    <a:pt x="23" y="18"/>
                    <a:pt x="24" y="18"/>
                  </a:cubicBezTo>
                  <a:cubicBezTo>
                    <a:pt x="25" y="18"/>
                    <a:pt x="25" y="18"/>
                    <a:pt x="25" y="18"/>
                  </a:cubicBezTo>
                  <a:cubicBezTo>
                    <a:pt x="26" y="19"/>
                    <a:pt x="26" y="19"/>
                    <a:pt x="27" y="20"/>
                  </a:cubicBezTo>
                  <a:cubicBezTo>
                    <a:pt x="28" y="20"/>
                    <a:pt x="29" y="21"/>
                    <a:pt x="29" y="21"/>
                  </a:cubicBezTo>
                  <a:cubicBezTo>
                    <a:pt x="30" y="22"/>
                    <a:pt x="31" y="22"/>
                    <a:pt x="31" y="22"/>
                  </a:cubicBezTo>
                  <a:cubicBezTo>
                    <a:pt x="32" y="23"/>
                    <a:pt x="32" y="23"/>
                    <a:pt x="33" y="24"/>
                  </a:cubicBezTo>
                  <a:cubicBezTo>
                    <a:pt x="34" y="24"/>
                    <a:pt x="35" y="25"/>
                    <a:pt x="36" y="25"/>
                  </a:cubicBezTo>
                  <a:cubicBezTo>
                    <a:pt x="37" y="26"/>
                    <a:pt x="38" y="26"/>
                    <a:pt x="39" y="27"/>
                  </a:cubicBezTo>
                  <a:cubicBezTo>
                    <a:pt x="40" y="27"/>
                    <a:pt x="41" y="27"/>
                    <a:pt x="42" y="28"/>
                  </a:cubicBezTo>
                  <a:cubicBezTo>
                    <a:pt x="43" y="28"/>
                    <a:pt x="43" y="28"/>
                    <a:pt x="44" y="28"/>
                  </a:cubicBezTo>
                  <a:cubicBezTo>
                    <a:pt x="44" y="29"/>
                    <a:pt x="45" y="29"/>
                    <a:pt x="46" y="29"/>
                  </a:cubicBezTo>
                  <a:cubicBezTo>
                    <a:pt x="46" y="30"/>
                    <a:pt x="47" y="30"/>
                    <a:pt x="48" y="30"/>
                  </a:cubicBezTo>
                  <a:cubicBezTo>
                    <a:pt x="48" y="31"/>
                    <a:pt x="49" y="31"/>
                    <a:pt x="49" y="31"/>
                  </a:cubicBezTo>
                  <a:cubicBezTo>
                    <a:pt x="49" y="31"/>
                    <a:pt x="50" y="32"/>
                    <a:pt x="51" y="32"/>
                  </a:cubicBezTo>
                  <a:cubicBezTo>
                    <a:pt x="52" y="33"/>
                    <a:pt x="52" y="34"/>
                    <a:pt x="53" y="34"/>
                  </a:cubicBezTo>
                  <a:cubicBezTo>
                    <a:pt x="54" y="35"/>
                    <a:pt x="54" y="35"/>
                    <a:pt x="54" y="35"/>
                  </a:cubicBezTo>
                  <a:cubicBezTo>
                    <a:pt x="55" y="36"/>
                    <a:pt x="56" y="37"/>
                    <a:pt x="56" y="37"/>
                  </a:cubicBezTo>
                  <a:cubicBezTo>
                    <a:pt x="57" y="37"/>
                    <a:pt x="57" y="37"/>
                    <a:pt x="57" y="38"/>
                  </a:cubicBezTo>
                  <a:cubicBezTo>
                    <a:pt x="58" y="36"/>
                    <a:pt x="59" y="34"/>
                    <a:pt x="61" y="33"/>
                  </a:cubicBezTo>
                  <a:cubicBezTo>
                    <a:pt x="60" y="32"/>
                    <a:pt x="60" y="32"/>
                    <a:pt x="60" y="31"/>
                  </a:cubicBezTo>
                  <a:cubicBezTo>
                    <a:pt x="60" y="30"/>
                    <a:pt x="60" y="29"/>
                    <a:pt x="59" y="29"/>
                  </a:cubicBezTo>
                  <a:cubicBezTo>
                    <a:pt x="59" y="27"/>
                    <a:pt x="59" y="26"/>
                    <a:pt x="58" y="25"/>
                  </a:cubicBezTo>
                  <a:cubicBezTo>
                    <a:pt x="58" y="25"/>
                    <a:pt x="58" y="25"/>
                    <a:pt x="58" y="24"/>
                  </a:cubicBezTo>
                  <a:cubicBezTo>
                    <a:pt x="58" y="24"/>
                    <a:pt x="58" y="23"/>
                    <a:pt x="57" y="23"/>
                  </a:cubicBezTo>
                  <a:cubicBezTo>
                    <a:pt x="57" y="22"/>
                    <a:pt x="57" y="22"/>
                    <a:pt x="57" y="21"/>
                  </a:cubicBezTo>
                  <a:cubicBezTo>
                    <a:pt x="57" y="21"/>
                    <a:pt x="56" y="20"/>
                    <a:pt x="56" y="19"/>
                  </a:cubicBezTo>
                  <a:cubicBezTo>
                    <a:pt x="56" y="18"/>
                    <a:pt x="55" y="18"/>
                    <a:pt x="55" y="17"/>
                  </a:cubicBezTo>
                  <a:cubicBezTo>
                    <a:pt x="55" y="16"/>
                    <a:pt x="55" y="16"/>
                    <a:pt x="54" y="16"/>
                  </a:cubicBezTo>
                  <a:cubicBezTo>
                    <a:pt x="54" y="15"/>
                    <a:pt x="54" y="15"/>
                    <a:pt x="54" y="14"/>
                  </a:cubicBezTo>
                  <a:cubicBezTo>
                    <a:pt x="54" y="14"/>
                    <a:pt x="53" y="13"/>
                    <a:pt x="53" y="12"/>
                  </a:cubicBezTo>
                  <a:cubicBezTo>
                    <a:pt x="53" y="11"/>
                    <a:pt x="52" y="11"/>
                    <a:pt x="52" y="11"/>
                  </a:cubicBezTo>
                  <a:cubicBezTo>
                    <a:pt x="52" y="10"/>
                    <a:pt x="52" y="10"/>
                    <a:pt x="52" y="9"/>
                  </a:cubicBezTo>
                  <a:cubicBezTo>
                    <a:pt x="51" y="9"/>
                    <a:pt x="51" y="8"/>
                    <a:pt x="51" y="8"/>
                  </a:cubicBezTo>
                  <a:cubicBezTo>
                    <a:pt x="51" y="7"/>
                    <a:pt x="50" y="6"/>
                    <a:pt x="50" y="5"/>
                  </a:cubicBezTo>
                  <a:cubicBezTo>
                    <a:pt x="50" y="5"/>
                    <a:pt x="49" y="5"/>
                    <a:pt x="49" y="4"/>
                  </a:cubicBezTo>
                  <a:cubicBezTo>
                    <a:pt x="49" y="4"/>
                    <a:pt x="49" y="3"/>
                    <a:pt x="49" y="3"/>
                  </a:cubicBezTo>
                  <a:cubicBezTo>
                    <a:pt x="48" y="3"/>
                    <a:pt x="48" y="3"/>
                    <a:pt x="48" y="3"/>
                  </a:cubicBezTo>
                  <a:cubicBezTo>
                    <a:pt x="47" y="4"/>
                    <a:pt x="46" y="4"/>
                    <a:pt x="45" y="5"/>
                  </a:cubicBezTo>
                  <a:cubicBezTo>
                    <a:pt x="45" y="5"/>
                    <a:pt x="45" y="5"/>
                    <a:pt x="44" y="6"/>
                  </a:cubicBezTo>
                  <a:cubicBezTo>
                    <a:pt x="44" y="6"/>
                    <a:pt x="43" y="6"/>
                    <a:pt x="43" y="7"/>
                  </a:cubicBezTo>
                  <a:cubicBezTo>
                    <a:pt x="43" y="7"/>
                    <a:pt x="42" y="7"/>
                    <a:pt x="42" y="7"/>
                  </a:cubicBezTo>
                  <a:cubicBezTo>
                    <a:pt x="41" y="7"/>
                    <a:pt x="41" y="8"/>
                    <a:pt x="40" y="8"/>
                  </a:cubicBezTo>
                  <a:cubicBezTo>
                    <a:pt x="40" y="8"/>
                    <a:pt x="39" y="8"/>
                    <a:pt x="39" y="8"/>
                  </a:cubicBezTo>
                  <a:cubicBezTo>
                    <a:pt x="38" y="8"/>
                    <a:pt x="38" y="8"/>
                    <a:pt x="37" y="8"/>
                  </a:cubicBezTo>
                  <a:cubicBezTo>
                    <a:pt x="36" y="8"/>
                    <a:pt x="36" y="8"/>
                    <a:pt x="35" y="8"/>
                  </a:cubicBezTo>
                  <a:cubicBezTo>
                    <a:pt x="34" y="8"/>
                    <a:pt x="34" y="8"/>
                    <a:pt x="33" y="8"/>
                  </a:cubicBezTo>
                  <a:cubicBezTo>
                    <a:pt x="33" y="8"/>
                    <a:pt x="32" y="8"/>
                    <a:pt x="32" y="8"/>
                  </a:cubicBezTo>
                  <a:cubicBezTo>
                    <a:pt x="31" y="7"/>
                    <a:pt x="31" y="7"/>
                    <a:pt x="30" y="7"/>
                  </a:cubicBezTo>
                  <a:cubicBezTo>
                    <a:pt x="30" y="7"/>
                    <a:pt x="29" y="7"/>
                    <a:pt x="29" y="7"/>
                  </a:cubicBezTo>
                  <a:cubicBezTo>
                    <a:pt x="28" y="6"/>
                    <a:pt x="28" y="6"/>
                    <a:pt x="27" y="6"/>
                  </a:cubicBezTo>
                  <a:cubicBezTo>
                    <a:pt x="26" y="6"/>
                    <a:pt x="26" y="5"/>
                    <a:pt x="25" y="5"/>
                  </a:cubicBezTo>
                  <a:cubicBezTo>
                    <a:pt x="24" y="5"/>
                    <a:pt x="24" y="5"/>
                    <a:pt x="24" y="4"/>
                  </a:cubicBezTo>
                  <a:cubicBezTo>
                    <a:pt x="23" y="4"/>
                    <a:pt x="23" y="4"/>
                    <a:pt x="22" y="4"/>
                  </a:cubicBezTo>
                  <a:cubicBezTo>
                    <a:pt x="22" y="3"/>
                    <a:pt x="22" y="3"/>
                    <a:pt x="21" y="3"/>
                  </a:cubicBezTo>
                  <a:cubicBezTo>
                    <a:pt x="20" y="3"/>
                    <a:pt x="20" y="2"/>
                    <a:pt x="19" y="2"/>
                  </a:cubicBezTo>
                  <a:cubicBezTo>
                    <a:pt x="19" y="2"/>
                    <a:pt x="18" y="2"/>
                    <a:pt x="18" y="1"/>
                  </a:cubicBezTo>
                  <a:cubicBezTo>
                    <a:pt x="17" y="1"/>
                    <a:pt x="17" y="1"/>
                    <a:pt x="17" y="1"/>
                  </a:cubicBezTo>
                  <a:cubicBezTo>
                    <a:pt x="16" y="0"/>
                    <a:pt x="15" y="0"/>
                    <a:pt x="15" y="0"/>
                  </a:cubicBezTo>
                  <a:cubicBezTo>
                    <a:pt x="15" y="0"/>
                    <a:pt x="15" y="0"/>
                    <a:pt x="14" y="0"/>
                  </a:cubicBezTo>
                  <a:cubicBezTo>
                    <a:pt x="14" y="0"/>
                    <a:pt x="13" y="0"/>
                    <a:pt x="12" y="0"/>
                  </a:cubicBezTo>
                  <a:cubicBezTo>
                    <a:pt x="12" y="0"/>
                    <a:pt x="12" y="1"/>
                    <a:pt x="12" y="1"/>
                  </a:cubicBezTo>
                  <a:cubicBezTo>
                    <a:pt x="12" y="1"/>
                    <a:pt x="11" y="2"/>
                    <a:pt x="11" y="2"/>
                  </a:cubicBezTo>
                  <a:cubicBezTo>
                    <a:pt x="11" y="3"/>
                    <a:pt x="11" y="3"/>
                    <a:pt x="11" y="3"/>
                  </a:cubicBezTo>
                  <a:cubicBezTo>
                    <a:pt x="10" y="4"/>
                    <a:pt x="10" y="4"/>
                    <a:pt x="10" y="5"/>
                  </a:cubicBezTo>
                  <a:cubicBezTo>
                    <a:pt x="10" y="6"/>
                    <a:pt x="9" y="6"/>
                    <a:pt x="9" y="7"/>
                  </a:cubicBezTo>
                  <a:cubicBezTo>
                    <a:pt x="9" y="7"/>
                    <a:pt x="8" y="8"/>
                    <a:pt x="8" y="8"/>
                  </a:cubicBezTo>
                  <a:cubicBezTo>
                    <a:pt x="8" y="9"/>
                    <a:pt x="8" y="9"/>
                    <a:pt x="7" y="9"/>
                  </a:cubicBezTo>
                  <a:cubicBezTo>
                    <a:pt x="7" y="10"/>
                    <a:pt x="7" y="10"/>
                    <a:pt x="6" y="11"/>
                  </a:cubicBezTo>
                  <a:cubicBezTo>
                    <a:pt x="6" y="11"/>
                    <a:pt x="5" y="12"/>
                    <a:pt x="5" y="13"/>
                  </a:cubicBezTo>
                  <a:cubicBezTo>
                    <a:pt x="4" y="13"/>
                    <a:pt x="4" y="14"/>
                    <a:pt x="3" y="15"/>
                  </a:cubicBezTo>
                  <a:cubicBezTo>
                    <a:pt x="3" y="15"/>
                    <a:pt x="3" y="15"/>
                    <a:pt x="2" y="16"/>
                  </a:cubicBezTo>
                  <a:cubicBezTo>
                    <a:pt x="2" y="16"/>
                    <a:pt x="2" y="16"/>
                    <a:pt x="1" y="17"/>
                  </a:cubicBezTo>
                  <a:cubicBezTo>
                    <a:pt x="1" y="17"/>
                    <a:pt x="1" y="18"/>
                    <a:pt x="0" y="18"/>
                  </a:cubicBezTo>
                  <a:cubicBezTo>
                    <a:pt x="0" y="18"/>
                    <a:pt x="0" y="18"/>
                    <a:pt x="0" y="19"/>
                  </a:cubicBezTo>
                  <a:cubicBezTo>
                    <a:pt x="0" y="19"/>
                    <a:pt x="0" y="20"/>
                    <a:pt x="0" y="21"/>
                  </a:cubicBezTo>
                  <a:cubicBezTo>
                    <a:pt x="0" y="21"/>
                    <a:pt x="0" y="22"/>
                    <a:pt x="0" y="22"/>
                  </a:cubicBezTo>
                  <a:cubicBezTo>
                    <a:pt x="1" y="23"/>
                    <a:pt x="1" y="24"/>
                    <a:pt x="1" y="25"/>
                  </a:cubicBezTo>
                  <a:cubicBezTo>
                    <a:pt x="1" y="26"/>
                    <a:pt x="1" y="26"/>
                    <a:pt x="1" y="26"/>
                  </a:cubicBezTo>
                  <a:cubicBezTo>
                    <a:pt x="1" y="27"/>
                    <a:pt x="1" y="27"/>
                    <a:pt x="1" y="28"/>
                  </a:cubicBezTo>
                  <a:cubicBezTo>
                    <a:pt x="1" y="28"/>
                    <a:pt x="1" y="29"/>
                    <a:pt x="1" y="30"/>
                  </a:cubicBezTo>
                  <a:cubicBezTo>
                    <a:pt x="1" y="30"/>
                    <a:pt x="1" y="31"/>
                    <a:pt x="1" y="31"/>
                  </a:cubicBezTo>
                  <a:cubicBezTo>
                    <a:pt x="1" y="32"/>
                    <a:pt x="1" y="33"/>
                    <a:pt x="1" y="33"/>
                  </a:cubicBezTo>
                  <a:cubicBezTo>
                    <a:pt x="1" y="34"/>
                    <a:pt x="1" y="35"/>
                    <a:pt x="1" y="36"/>
                  </a:cubicBezTo>
                  <a:cubicBezTo>
                    <a:pt x="1" y="36"/>
                    <a:pt x="1" y="36"/>
                    <a:pt x="1" y="37"/>
                  </a:cubicBezTo>
                  <a:cubicBezTo>
                    <a:pt x="1" y="37"/>
                    <a:pt x="1" y="37"/>
                    <a:pt x="1" y="37"/>
                  </a:cubicBezTo>
                  <a:cubicBezTo>
                    <a:pt x="3" y="38"/>
                    <a:pt x="4" y="38"/>
                    <a:pt x="5" y="38"/>
                  </a:cubicBezTo>
                  <a:cubicBezTo>
                    <a:pt x="6" y="38"/>
                    <a:pt x="7" y="38"/>
                    <a:pt x="8" y="38"/>
                  </a:cubicBezTo>
                  <a:cubicBezTo>
                    <a:pt x="8" y="38"/>
                    <a:pt x="9" y="38"/>
                    <a:pt x="10" y="38"/>
                  </a:cubicBezTo>
                  <a:cubicBezTo>
                    <a:pt x="10" y="38"/>
                    <a:pt x="10" y="37"/>
                    <a:pt x="10" y="37"/>
                  </a:cubicBezTo>
                  <a:cubicBezTo>
                    <a:pt x="10" y="36"/>
                    <a:pt x="10" y="36"/>
                    <a:pt x="10" y="35"/>
                  </a:cubicBezTo>
                  <a:cubicBezTo>
                    <a:pt x="10" y="35"/>
                    <a:pt x="11" y="34"/>
                    <a:pt x="11" y="34"/>
                  </a:cubicBezTo>
                  <a:cubicBezTo>
                    <a:pt x="11" y="33"/>
                    <a:pt x="11" y="32"/>
                    <a:pt x="11" y="31"/>
                  </a:cubicBezTo>
                  <a:cubicBezTo>
                    <a:pt x="11" y="31"/>
                    <a:pt x="11" y="31"/>
                    <a:pt x="11" y="30"/>
                  </a:cubicBezTo>
                  <a:cubicBezTo>
                    <a:pt x="11" y="30"/>
                    <a:pt x="11" y="29"/>
                    <a:pt x="11" y="29"/>
                  </a:cubicBezTo>
                  <a:cubicBezTo>
                    <a:pt x="11" y="28"/>
                    <a:pt x="11" y="28"/>
                    <a:pt x="11" y="27"/>
                  </a:cubicBezTo>
                  <a:cubicBezTo>
                    <a:pt x="11" y="26"/>
                    <a:pt x="11" y="25"/>
                    <a:pt x="11" y="24"/>
                  </a:cubicBezTo>
                  <a:cubicBezTo>
                    <a:pt x="11" y="24"/>
                    <a:pt x="11" y="23"/>
                    <a:pt x="11" y="23"/>
                  </a:cubicBezTo>
                  <a:cubicBezTo>
                    <a:pt x="11" y="22"/>
                    <a:pt x="11" y="22"/>
                    <a:pt x="10" y="21"/>
                  </a:cubicBezTo>
                  <a:cubicBezTo>
                    <a:pt x="10" y="20"/>
                    <a:pt x="11" y="19"/>
                    <a:pt x="12" y="18"/>
                  </a:cubicBezTo>
                  <a:cubicBezTo>
                    <a:pt x="12" y="18"/>
                    <a:pt x="12" y="18"/>
                    <a:pt x="12" y="18"/>
                  </a:cubicBezTo>
                  <a:cubicBezTo>
                    <a:pt x="13" y="18"/>
                    <a:pt x="14" y="17"/>
                    <a:pt x="15" y="17"/>
                  </a:cubicBezTo>
                  <a:cubicBezTo>
                    <a:pt x="16" y="16"/>
                    <a:pt x="18" y="16"/>
                    <a:pt x="19" y="15"/>
                  </a:cubicBezTo>
                  <a:cubicBezTo>
                    <a:pt x="19" y="15"/>
                    <a:pt x="20" y="15"/>
                    <a:pt x="20" y="14"/>
                  </a:cubicBezTo>
                  <a:cubicBezTo>
                    <a:pt x="20" y="14"/>
                    <a:pt x="21" y="13"/>
                    <a:pt x="21" y="13"/>
                  </a:cubicBezTo>
                  <a:cubicBezTo>
                    <a:pt x="21" y="12"/>
                    <a:pt x="21" y="12"/>
                    <a:pt x="21" y="11"/>
                  </a:cubicBezTo>
                  <a:cubicBezTo>
                    <a:pt x="21" y="11"/>
                    <a:pt x="22" y="10"/>
                    <a:pt x="22" y="11"/>
                  </a:cubicBezTo>
                  <a:cubicBezTo>
                    <a:pt x="22" y="10"/>
                    <a:pt x="23" y="9"/>
                    <a:pt x="23" y="8"/>
                  </a:cubicBezTo>
                  <a:cubicBezTo>
                    <a:pt x="23" y="8"/>
                    <a:pt x="23" y="8"/>
                    <a:pt x="23" y="8"/>
                  </a:cubicBezTo>
                  <a:cubicBezTo>
                    <a:pt x="23" y="7"/>
                    <a:pt x="23" y="7"/>
                    <a:pt x="23" y="8"/>
                  </a:cubicBezTo>
                  <a:cubicBezTo>
                    <a:pt x="23" y="8"/>
                    <a:pt x="23" y="8"/>
                    <a:pt x="23" y="8"/>
                  </a:cubicBezTo>
                  <a:cubicBezTo>
                    <a:pt x="23" y="8"/>
                    <a:pt x="23" y="9"/>
                    <a:pt x="23" y="9"/>
                  </a:cubicBezTo>
                  <a:cubicBezTo>
                    <a:pt x="23" y="10"/>
                    <a:pt x="23" y="12"/>
                    <a:pt x="23"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0" name="Freeform 17"/>
            <p:cNvSpPr>
              <a:spLocks/>
            </p:cNvSpPr>
            <p:nvPr/>
          </p:nvSpPr>
          <p:spPr bwMode="auto">
            <a:xfrm>
              <a:off x="5002213" y="3365501"/>
              <a:ext cx="161925" cy="173038"/>
            </a:xfrm>
            <a:custGeom>
              <a:avLst/>
              <a:gdLst>
                <a:gd name="T0" fmla="*/ 2 w 28"/>
                <a:gd name="T1" fmla="*/ 29 h 30"/>
                <a:gd name="T2" fmla="*/ 3 w 28"/>
                <a:gd name="T3" fmla="*/ 30 h 30"/>
                <a:gd name="T4" fmla="*/ 28 w 28"/>
                <a:gd name="T5" fmla="*/ 30 h 30"/>
                <a:gd name="T6" fmla="*/ 28 w 28"/>
                <a:gd name="T7" fmla="*/ 0 h 30"/>
                <a:gd name="T8" fmla="*/ 0 w 28"/>
                <a:gd name="T9" fmla="*/ 27 h 30"/>
                <a:gd name="T10" fmla="*/ 2 w 28"/>
                <a:gd name="T11" fmla="*/ 29 h 30"/>
                <a:gd name="T12" fmla="*/ 2 w 28"/>
                <a:gd name="T13" fmla="*/ 29 h 30"/>
              </a:gdLst>
              <a:ahLst/>
              <a:cxnLst>
                <a:cxn ang="0">
                  <a:pos x="T0" y="T1"/>
                </a:cxn>
                <a:cxn ang="0">
                  <a:pos x="T2" y="T3"/>
                </a:cxn>
                <a:cxn ang="0">
                  <a:pos x="T4" y="T5"/>
                </a:cxn>
                <a:cxn ang="0">
                  <a:pos x="T6" y="T7"/>
                </a:cxn>
                <a:cxn ang="0">
                  <a:pos x="T8" y="T9"/>
                </a:cxn>
                <a:cxn ang="0">
                  <a:pos x="T10" y="T11"/>
                </a:cxn>
                <a:cxn ang="0">
                  <a:pos x="T12" y="T13"/>
                </a:cxn>
              </a:cxnLst>
              <a:rect l="0" t="0" r="r" b="b"/>
              <a:pathLst>
                <a:path w="28" h="30">
                  <a:moveTo>
                    <a:pt x="2" y="29"/>
                  </a:moveTo>
                  <a:cubicBezTo>
                    <a:pt x="2" y="29"/>
                    <a:pt x="3" y="29"/>
                    <a:pt x="3" y="30"/>
                  </a:cubicBezTo>
                  <a:cubicBezTo>
                    <a:pt x="28" y="30"/>
                    <a:pt x="28" y="30"/>
                    <a:pt x="28" y="30"/>
                  </a:cubicBezTo>
                  <a:cubicBezTo>
                    <a:pt x="28" y="0"/>
                    <a:pt x="28" y="0"/>
                    <a:pt x="28" y="0"/>
                  </a:cubicBezTo>
                  <a:cubicBezTo>
                    <a:pt x="0" y="27"/>
                    <a:pt x="0" y="27"/>
                    <a:pt x="0" y="27"/>
                  </a:cubicBezTo>
                  <a:cubicBezTo>
                    <a:pt x="0" y="27"/>
                    <a:pt x="1" y="28"/>
                    <a:pt x="2" y="29"/>
                  </a:cubicBezTo>
                  <a:cubicBezTo>
                    <a:pt x="2" y="29"/>
                    <a:pt x="2" y="29"/>
                    <a:pt x="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1" name="Freeform 18"/>
            <p:cNvSpPr>
              <a:spLocks/>
            </p:cNvSpPr>
            <p:nvPr/>
          </p:nvSpPr>
          <p:spPr bwMode="auto">
            <a:xfrm>
              <a:off x="4818063" y="3463926"/>
              <a:ext cx="184150" cy="293688"/>
            </a:xfrm>
            <a:custGeom>
              <a:avLst/>
              <a:gdLst>
                <a:gd name="T0" fmla="*/ 20 w 32"/>
                <a:gd name="T1" fmla="*/ 37 h 51"/>
                <a:gd name="T2" fmla="*/ 21 w 32"/>
                <a:gd name="T3" fmla="*/ 35 h 51"/>
                <a:gd name="T4" fmla="*/ 22 w 32"/>
                <a:gd name="T5" fmla="*/ 34 h 51"/>
                <a:gd name="T6" fmla="*/ 22 w 32"/>
                <a:gd name="T7" fmla="*/ 33 h 51"/>
                <a:gd name="T8" fmla="*/ 24 w 32"/>
                <a:gd name="T9" fmla="*/ 30 h 51"/>
                <a:gd name="T10" fmla="*/ 25 w 32"/>
                <a:gd name="T11" fmla="*/ 28 h 51"/>
                <a:gd name="T12" fmla="*/ 26 w 32"/>
                <a:gd name="T13" fmla="*/ 26 h 51"/>
                <a:gd name="T14" fmla="*/ 27 w 32"/>
                <a:gd name="T15" fmla="*/ 25 h 51"/>
                <a:gd name="T16" fmla="*/ 27 w 32"/>
                <a:gd name="T17" fmla="*/ 24 h 51"/>
                <a:gd name="T18" fmla="*/ 29 w 32"/>
                <a:gd name="T19" fmla="*/ 22 h 51"/>
                <a:gd name="T20" fmla="*/ 30 w 32"/>
                <a:gd name="T21" fmla="*/ 19 h 51"/>
                <a:gd name="T22" fmla="*/ 30 w 32"/>
                <a:gd name="T23" fmla="*/ 18 h 51"/>
                <a:gd name="T24" fmla="*/ 31 w 32"/>
                <a:gd name="T25" fmla="*/ 17 h 51"/>
                <a:gd name="T26" fmla="*/ 32 w 32"/>
                <a:gd name="T27" fmla="*/ 15 h 51"/>
                <a:gd name="T28" fmla="*/ 31 w 32"/>
                <a:gd name="T29" fmla="*/ 15 h 51"/>
                <a:gd name="T30" fmla="*/ 31 w 32"/>
                <a:gd name="T31" fmla="*/ 14 h 51"/>
                <a:gd name="T32" fmla="*/ 29 w 32"/>
                <a:gd name="T33" fmla="*/ 13 h 51"/>
                <a:gd name="T34" fmla="*/ 27 w 32"/>
                <a:gd name="T35" fmla="*/ 11 h 51"/>
                <a:gd name="T36" fmla="*/ 26 w 32"/>
                <a:gd name="T37" fmla="*/ 10 h 51"/>
                <a:gd name="T38" fmla="*/ 25 w 32"/>
                <a:gd name="T39" fmla="*/ 9 h 51"/>
                <a:gd name="T40" fmla="*/ 23 w 32"/>
                <a:gd name="T41" fmla="*/ 8 h 51"/>
                <a:gd name="T42" fmla="*/ 21 w 32"/>
                <a:gd name="T43" fmla="*/ 6 h 51"/>
                <a:gd name="T44" fmla="*/ 20 w 32"/>
                <a:gd name="T45" fmla="*/ 6 h 51"/>
                <a:gd name="T46" fmla="*/ 19 w 32"/>
                <a:gd name="T47" fmla="*/ 5 h 51"/>
                <a:gd name="T48" fmla="*/ 17 w 32"/>
                <a:gd name="T49" fmla="*/ 4 h 51"/>
                <a:gd name="T50" fmla="*/ 16 w 32"/>
                <a:gd name="T51" fmla="*/ 3 h 51"/>
                <a:gd name="T52" fmla="*/ 12 w 32"/>
                <a:gd name="T53" fmla="*/ 0 h 51"/>
                <a:gd name="T54" fmla="*/ 12 w 32"/>
                <a:gd name="T55" fmla="*/ 1 h 51"/>
                <a:gd name="T56" fmla="*/ 11 w 32"/>
                <a:gd name="T57" fmla="*/ 2 h 51"/>
                <a:gd name="T58" fmla="*/ 11 w 32"/>
                <a:gd name="T59" fmla="*/ 4 h 51"/>
                <a:gd name="T60" fmla="*/ 10 w 32"/>
                <a:gd name="T61" fmla="*/ 6 h 51"/>
                <a:gd name="T62" fmla="*/ 9 w 32"/>
                <a:gd name="T63" fmla="*/ 10 h 51"/>
                <a:gd name="T64" fmla="*/ 7 w 32"/>
                <a:gd name="T65" fmla="*/ 14 h 51"/>
                <a:gd name="T66" fmla="*/ 6 w 32"/>
                <a:gd name="T67" fmla="*/ 17 h 51"/>
                <a:gd name="T68" fmla="*/ 5 w 32"/>
                <a:gd name="T69" fmla="*/ 21 h 51"/>
                <a:gd name="T70" fmla="*/ 4 w 32"/>
                <a:gd name="T71" fmla="*/ 25 h 51"/>
                <a:gd name="T72" fmla="*/ 3 w 32"/>
                <a:gd name="T73" fmla="*/ 27 h 51"/>
                <a:gd name="T74" fmla="*/ 2 w 32"/>
                <a:gd name="T75" fmla="*/ 30 h 51"/>
                <a:gd name="T76" fmla="*/ 1 w 32"/>
                <a:gd name="T77" fmla="*/ 33 h 51"/>
                <a:gd name="T78" fmla="*/ 0 w 32"/>
                <a:gd name="T79" fmla="*/ 38 h 51"/>
                <a:gd name="T80" fmla="*/ 3 w 32"/>
                <a:gd name="T81" fmla="*/ 41 h 51"/>
                <a:gd name="T82" fmla="*/ 6 w 32"/>
                <a:gd name="T83" fmla="*/ 44 h 51"/>
                <a:gd name="T84" fmla="*/ 8 w 32"/>
                <a:gd name="T85" fmla="*/ 46 h 51"/>
                <a:gd name="T86" fmla="*/ 10 w 32"/>
                <a:gd name="T87" fmla="*/ 47 h 51"/>
                <a:gd name="T88" fmla="*/ 13 w 32"/>
                <a:gd name="T89" fmla="*/ 51 h 51"/>
                <a:gd name="T90" fmla="*/ 14 w 32"/>
                <a:gd name="T91" fmla="*/ 51 h 51"/>
                <a:gd name="T92" fmla="*/ 14 w 32"/>
                <a:gd name="T93" fmla="*/ 51 h 51"/>
                <a:gd name="T94" fmla="*/ 15 w 32"/>
                <a:gd name="T95" fmla="*/ 48 h 51"/>
                <a:gd name="T96" fmla="*/ 16 w 32"/>
                <a:gd name="T97" fmla="*/ 46 h 51"/>
                <a:gd name="T98" fmla="*/ 17 w 32"/>
                <a:gd name="T99" fmla="*/ 43 h 51"/>
                <a:gd name="T100" fmla="*/ 18 w 32"/>
                <a:gd name="T101" fmla="*/ 42 h 51"/>
                <a:gd name="T102" fmla="*/ 18 w 32"/>
                <a:gd name="T103" fmla="*/ 41 h 51"/>
                <a:gd name="T104" fmla="*/ 19 w 32"/>
                <a:gd name="T105" fmla="*/ 40 h 51"/>
                <a:gd name="T106" fmla="*/ 20 w 32"/>
                <a:gd name="T107"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51">
                  <a:moveTo>
                    <a:pt x="20" y="37"/>
                  </a:moveTo>
                  <a:cubicBezTo>
                    <a:pt x="21" y="37"/>
                    <a:pt x="21" y="36"/>
                    <a:pt x="21" y="35"/>
                  </a:cubicBezTo>
                  <a:cubicBezTo>
                    <a:pt x="21" y="35"/>
                    <a:pt x="22" y="34"/>
                    <a:pt x="22" y="34"/>
                  </a:cubicBezTo>
                  <a:cubicBezTo>
                    <a:pt x="22" y="34"/>
                    <a:pt x="22" y="33"/>
                    <a:pt x="22" y="33"/>
                  </a:cubicBezTo>
                  <a:cubicBezTo>
                    <a:pt x="23" y="32"/>
                    <a:pt x="23" y="31"/>
                    <a:pt x="24" y="30"/>
                  </a:cubicBezTo>
                  <a:cubicBezTo>
                    <a:pt x="24" y="30"/>
                    <a:pt x="24" y="29"/>
                    <a:pt x="25" y="28"/>
                  </a:cubicBezTo>
                  <a:cubicBezTo>
                    <a:pt x="25" y="27"/>
                    <a:pt x="26" y="27"/>
                    <a:pt x="26" y="26"/>
                  </a:cubicBezTo>
                  <a:cubicBezTo>
                    <a:pt x="26" y="26"/>
                    <a:pt x="26" y="25"/>
                    <a:pt x="27" y="25"/>
                  </a:cubicBezTo>
                  <a:cubicBezTo>
                    <a:pt x="27" y="25"/>
                    <a:pt x="27" y="24"/>
                    <a:pt x="27" y="24"/>
                  </a:cubicBezTo>
                  <a:cubicBezTo>
                    <a:pt x="28" y="23"/>
                    <a:pt x="28" y="22"/>
                    <a:pt x="29" y="22"/>
                  </a:cubicBezTo>
                  <a:cubicBezTo>
                    <a:pt x="29" y="21"/>
                    <a:pt x="29" y="20"/>
                    <a:pt x="30" y="19"/>
                  </a:cubicBezTo>
                  <a:cubicBezTo>
                    <a:pt x="30" y="19"/>
                    <a:pt x="30" y="19"/>
                    <a:pt x="30" y="18"/>
                  </a:cubicBezTo>
                  <a:cubicBezTo>
                    <a:pt x="30" y="18"/>
                    <a:pt x="31" y="17"/>
                    <a:pt x="31" y="17"/>
                  </a:cubicBezTo>
                  <a:cubicBezTo>
                    <a:pt x="31" y="16"/>
                    <a:pt x="31" y="16"/>
                    <a:pt x="32" y="15"/>
                  </a:cubicBezTo>
                  <a:cubicBezTo>
                    <a:pt x="32" y="15"/>
                    <a:pt x="31" y="15"/>
                    <a:pt x="31" y="15"/>
                  </a:cubicBezTo>
                  <a:cubicBezTo>
                    <a:pt x="31" y="15"/>
                    <a:pt x="31" y="15"/>
                    <a:pt x="31" y="14"/>
                  </a:cubicBezTo>
                  <a:cubicBezTo>
                    <a:pt x="30" y="14"/>
                    <a:pt x="30" y="13"/>
                    <a:pt x="29" y="13"/>
                  </a:cubicBezTo>
                  <a:cubicBezTo>
                    <a:pt x="28" y="12"/>
                    <a:pt x="28" y="12"/>
                    <a:pt x="27" y="11"/>
                  </a:cubicBezTo>
                  <a:cubicBezTo>
                    <a:pt x="27" y="11"/>
                    <a:pt x="26" y="11"/>
                    <a:pt x="26" y="10"/>
                  </a:cubicBezTo>
                  <a:cubicBezTo>
                    <a:pt x="26" y="10"/>
                    <a:pt x="25" y="10"/>
                    <a:pt x="25" y="9"/>
                  </a:cubicBezTo>
                  <a:cubicBezTo>
                    <a:pt x="24" y="9"/>
                    <a:pt x="24" y="8"/>
                    <a:pt x="23" y="8"/>
                  </a:cubicBezTo>
                  <a:cubicBezTo>
                    <a:pt x="22" y="7"/>
                    <a:pt x="22" y="7"/>
                    <a:pt x="21" y="6"/>
                  </a:cubicBezTo>
                  <a:cubicBezTo>
                    <a:pt x="20" y="6"/>
                    <a:pt x="20" y="6"/>
                    <a:pt x="20" y="6"/>
                  </a:cubicBezTo>
                  <a:cubicBezTo>
                    <a:pt x="19" y="5"/>
                    <a:pt x="19" y="5"/>
                    <a:pt x="19" y="5"/>
                  </a:cubicBezTo>
                  <a:cubicBezTo>
                    <a:pt x="18" y="5"/>
                    <a:pt x="18" y="4"/>
                    <a:pt x="17" y="4"/>
                  </a:cubicBezTo>
                  <a:cubicBezTo>
                    <a:pt x="17" y="4"/>
                    <a:pt x="17" y="4"/>
                    <a:pt x="16" y="3"/>
                  </a:cubicBezTo>
                  <a:cubicBezTo>
                    <a:pt x="16" y="3"/>
                    <a:pt x="13" y="0"/>
                    <a:pt x="12" y="0"/>
                  </a:cubicBezTo>
                  <a:cubicBezTo>
                    <a:pt x="12" y="0"/>
                    <a:pt x="12" y="1"/>
                    <a:pt x="12" y="1"/>
                  </a:cubicBezTo>
                  <a:cubicBezTo>
                    <a:pt x="12" y="2"/>
                    <a:pt x="12" y="2"/>
                    <a:pt x="11" y="2"/>
                  </a:cubicBezTo>
                  <a:cubicBezTo>
                    <a:pt x="11" y="3"/>
                    <a:pt x="11" y="4"/>
                    <a:pt x="11" y="4"/>
                  </a:cubicBezTo>
                  <a:cubicBezTo>
                    <a:pt x="11" y="5"/>
                    <a:pt x="10" y="6"/>
                    <a:pt x="10" y="6"/>
                  </a:cubicBezTo>
                  <a:cubicBezTo>
                    <a:pt x="9" y="8"/>
                    <a:pt x="9" y="9"/>
                    <a:pt x="9" y="10"/>
                  </a:cubicBezTo>
                  <a:cubicBezTo>
                    <a:pt x="8" y="11"/>
                    <a:pt x="8" y="12"/>
                    <a:pt x="7" y="14"/>
                  </a:cubicBezTo>
                  <a:cubicBezTo>
                    <a:pt x="7" y="15"/>
                    <a:pt x="6" y="16"/>
                    <a:pt x="6" y="17"/>
                  </a:cubicBezTo>
                  <a:cubicBezTo>
                    <a:pt x="6" y="19"/>
                    <a:pt x="5" y="20"/>
                    <a:pt x="5" y="21"/>
                  </a:cubicBezTo>
                  <a:cubicBezTo>
                    <a:pt x="5" y="22"/>
                    <a:pt x="4" y="23"/>
                    <a:pt x="4" y="25"/>
                  </a:cubicBezTo>
                  <a:cubicBezTo>
                    <a:pt x="4" y="26"/>
                    <a:pt x="3" y="27"/>
                    <a:pt x="3" y="27"/>
                  </a:cubicBezTo>
                  <a:cubicBezTo>
                    <a:pt x="3" y="28"/>
                    <a:pt x="3" y="29"/>
                    <a:pt x="2" y="30"/>
                  </a:cubicBezTo>
                  <a:cubicBezTo>
                    <a:pt x="2" y="31"/>
                    <a:pt x="2" y="32"/>
                    <a:pt x="1" y="33"/>
                  </a:cubicBezTo>
                  <a:cubicBezTo>
                    <a:pt x="1" y="35"/>
                    <a:pt x="0" y="36"/>
                    <a:pt x="0" y="38"/>
                  </a:cubicBezTo>
                  <a:cubicBezTo>
                    <a:pt x="0" y="38"/>
                    <a:pt x="3" y="41"/>
                    <a:pt x="3" y="41"/>
                  </a:cubicBezTo>
                  <a:cubicBezTo>
                    <a:pt x="4" y="42"/>
                    <a:pt x="5" y="43"/>
                    <a:pt x="6" y="44"/>
                  </a:cubicBezTo>
                  <a:cubicBezTo>
                    <a:pt x="6" y="44"/>
                    <a:pt x="7" y="45"/>
                    <a:pt x="8" y="46"/>
                  </a:cubicBezTo>
                  <a:cubicBezTo>
                    <a:pt x="9" y="46"/>
                    <a:pt x="9" y="47"/>
                    <a:pt x="10" y="47"/>
                  </a:cubicBezTo>
                  <a:cubicBezTo>
                    <a:pt x="11" y="48"/>
                    <a:pt x="12" y="49"/>
                    <a:pt x="13" y="51"/>
                  </a:cubicBezTo>
                  <a:cubicBezTo>
                    <a:pt x="14" y="51"/>
                    <a:pt x="14" y="51"/>
                    <a:pt x="14" y="51"/>
                  </a:cubicBezTo>
                  <a:cubicBezTo>
                    <a:pt x="14" y="51"/>
                    <a:pt x="14" y="51"/>
                    <a:pt x="14" y="51"/>
                  </a:cubicBezTo>
                  <a:cubicBezTo>
                    <a:pt x="15" y="50"/>
                    <a:pt x="15" y="49"/>
                    <a:pt x="15" y="48"/>
                  </a:cubicBezTo>
                  <a:cubicBezTo>
                    <a:pt x="16" y="47"/>
                    <a:pt x="16" y="46"/>
                    <a:pt x="16" y="46"/>
                  </a:cubicBezTo>
                  <a:cubicBezTo>
                    <a:pt x="16" y="45"/>
                    <a:pt x="17" y="44"/>
                    <a:pt x="17" y="43"/>
                  </a:cubicBezTo>
                  <a:cubicBezTo>
                    <a:pt x="17" y="43"/>
                    <a:pt x="17" y="43"/>
                    <a:pt x="18" y="42"/>
                  </a:cubicBezTo>
                  <a:cubicBezTo>
                    <a:pt x="18" y="42"/>
                    <a:pt x="18" y="41"/>
                    <a:pt x="18" y="41"/>
                  </a:cubicBezTo>
                  <a:cubicBezTo>
                    <a:pt x="19" y="40"/>
                    <a:pt x="19" y="40"/>
                    <a:pt x="19" y="40"/>
                  </a:cubicBezTo>
                  <a:cubicBezTo>
                    <a:pt x="19" y="39"/>
                    <a:pt x="20" y="38"/>
                    <a:pt x="20"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2" name="Freeform 19"/>
            <p:cNvSpPr>
              <a:spLocks/>
            </p:cNvSpPr>
            <p:nvPr/>
          </p:nvSpPr>
          <p:spPr bwMode="auto">
            <a:xfrm>
              <a:off x="4921250" y="3579813"/>
              <a:ext cx="582613" cy="403225"/>
            </a:xfrm>
            <a:custGeom>
              <a:avLst/>
              <a:gdLst>
                <a:gd name="T0" fmla="*/ 18 w 101"/>
                <a:gd name="T1" fmla="*/ 40 h 70"/>
                <a:gd name="T2" fmla="*/ 25 w 101"/>
                <a:gd name="T3" fmla="*/ 45 h 70"/>
                <a:gd name="T4" fmla="*/ 28 w 101"/>
                <a:gd name="T5" fmla="*/ 41 h 70"/>
                <a:gd name="T6" fmla="*/ 33 w 101"/>
                <a:gd name="T7" fmla="*/ 39 h 70"/>
                <a:gd name="T8" fmla="*/ 38 w 101"/>
                <a:gd name="T9" fmla="*/ 40 h 70"/>
                <a:gd name="T10" fmla="*/ 41 w 101"/>
                <a:gd name="T11" fmla="*/ 45 h 70"/>
                <a:gd name="T12" fmla="*/ 44 w 101"/>
                <a:gd name="T13" fmla="*/ 42 h 70"/>
                <a:gd name="T14" fmla="*/ 49 w 101"/>
                <a:gd name="T15" fmla="*/ 42 h 70"/>
                <a:gd name="T16" fmla="*/ 54 w 101"/>
                <a:gd name="T17" fmla="*/ 46 h 70"/>
                <a:gd name="T18" fmla="*/ 54 w 101"/>
                <a:gd name="T19" fmla="*/ 50 h 70"/>
                <a:gd name="T20" fmla="*/ 56 w 101"/>
                <a:gd name="T21" fmla="*/ 53 h 70"/>
                <a:gd name="T22" fmla="*/ 58 w 101"/>
                <a:gd name="T23" fmla="*/ 60 h 70"/>
                <a:gd name="T24" fmla="*/ 59 w 101"/>
                <a:gd name="T25" fmla="*/ 68 h 70"/>
                <a:gd name="T26" fmla="*/ 67 w 101"/>
                <a:gd name="T27" fmla="*/ 67 h 70"/>
                <a:gd name="T28" fmla="*/ 62 w 101"/>
                <a:gd name="T29" fmla="*/ 59 h 70"/>
                <a:gd name="T30" fmla="*/ 61 w 101"/>
                <a:gd name="T31" fmla="*/ 57 h 70"/>
                <a:gd name="T32" fmla="*/ 73 w 101"/>
                <a:gd name="T33" fmla="*/ 61 h 70"/>
                <a:gd name="T34" fmla="*/ 78 w 101"/>
                <a:gd name="T35" fmla="*/ 57 h 70"/>
                <a:gd name="T36" fmla="*/ 72 w 101"/>
                <a:gd name="T37" fmla="*/ 50 h 70"/>
                <a:gd name="T38" fmla="*/ 72 w 101"/>
                <a:gd name="T39" fmla="*/ 49 h 70"/>
                <a:gd name="T40" fmla="*/ 85 w 101"/>
                <a:gd name="T41" fmla="*/ 54 h 70"/>
                <a:gd name="T42" fmla="*/ 89 w 101"/>
                <a:gd name="T43" fmla="*/ 49 h 70"/>
                <a:gd name="T44" fmla="*/ 85 w 101"/>
                <a:gd name="T45" fmla="*/ 44 h 70"/>
                <a:gd name="T46" fmla="*/ 79 w 101"/>
                <a:gd name="T47" fmla="*/ 39 h 70"/>
                <a:gd name="T48" fmla="*/ 78 w 101"/>
                <a:gd name="T49" fmla="*/ 34 h 70"/>
                <a:gd name="T50" fmla="*/ 87 w 101"/>
                <a:gd name="T51" fmla="*/ 37 h 70"/>
                <a:gd name="T52" fmla="*/ 93 w 101"/>
                <a:gd name="T53" fmla="*/ 40 h 70"/>
                <a:gd name="T54" fmla="*/ 99 w 101"/>
                <a:gd name="T55" fmla="*/ 41 h 70"/>
                <a:gd name="T56" fmla="*/ 96 w 101"/>
                <a:gd name="T57" fmla="*/ 33 h 70"/>
                <a:gd name="T58" fmla="*/ 90 w 101"/>
                <a:gd name="T59" fmla="*/ 30 h 70"/>
                <a:gd name="T60" fmla="*/ 81 w 101"/>
                <a:gd name="T61" fmla="*/ 25 h 70"/>
                <a:gd name="T62" fmla="*/ 74 w 101"/>
                <a:gd name="T63" fmla="*/ 22 h 70"/>
                <a:gd name="T64" fmla="*/ 69 w 101"/>
                <a:gd name="T65" fmla="*/ 18 h 70"/>
                <a:gd name="T66" fmla="*/ 63 w 101"/>
                <a:gd name="T67" fmla="*/ 16 h 70"/>
                <a:gd name="T68" fmla="*/ 60 w 101"/>
                <a:gd name="T69" fmla="*/ 19 h 70"/>
                <a:gd name="T70" fmla="*/ 60 w 101"/>
                <a:gd name="T71" fmla="*/ 25 h 70"/>
                <a:gd name="T72" fmla="*/ 58 w 101"/>
                <a:gd name="T73" fmla="*/ 34 h 70"/>
                <a:gd name="T74" fmla="*/ 54 w 101"/>
                <a:gd name="T75" fmla="*/ 38 h 70"/>
                <a:gd name="T76" fmla="*/ 48 w 101"/>
                <a:gd name="T77" fmla="*/ 38 h 70"/>
                <a:gd name="T78" fmla="*/ 42 w 101"/>
                <a:gd name="T79" fmla="*/ 34 h 70"/>
                <a:gd name="T80" fmla="*/ 42 w 101"/>
                <a:gd name="T81" fmla="*/ 27 h 70"/>
                <a:gd name="T82" fmla="*/ 41 w 101"/>
                <a:gd name="T83" fmla="*/ 18 h 70"/>
                <a:gd name="T84" fmla="*/ 42 w 101"/>
                <a:gd name="T85" fmla="*/ 11 h 70"/>
                <a:gd name="T86" fmla="*/ 48 w 101"/>
                <a:gd name="T87" fmla="*/ 5 h 70"/>
                <a:gd name="T88" fmla="*/ 50 w 101"/>
                <a:gd name="T89" fmla="*/ 0 h 70"/>
                <a:gd name="T90" fmla="*/ 47 w 101"/>
                <a:gd name="T91" fmla="*/ 1 h 70"/>
                <a:gd name="T92" fmla="*/ 40 w 101"/>
                <a:gd name="T93" fmla="*/ 5 h 70"/>
                <a:gd name="T94" fmla="*/ 30 w 101"/>
                <a:gd name="T95" fmla="*/ 10 h 70"/>
                <a:gd name="T96" fmla="*/ 22 w 101"/>
                <a:gd name="T97" fmla="*/ 10 h 70"/>
                <a:gd name="T98" fmla="*/ 16 w 101"/>
                <a:gd name="T99" fmla="*/ 6 h 70"/>
                <a:gd name="T100" fmla="*/ 12 w 101"/>
                <a:gd name="T101" fmla="*/ 7 h 70"/>
                <a:gd name="T102" fmla="*/ 9 w 101"/>
                <a:gd name="T103" fmla="*/ 13 h 70"/>
                <a:gd name="T104" fmla="*/ 7 w 101"/>
                <a:gd name="T105" fmla="*/ 18 h 70"/>
                <a:gd name="T106" fmla="*/ 3 w 101"/>
                <a:gd name="T107" fmla="*/ 25 h 70"/>
                <a:gd name="T108" fmla="*/ 3 w 101"/>
                <a:gd name="T109" fmla="*/ 32 h 70"/>
                <a:gd name="T110" fmla="*/ 8 w 101"/>
                <a:gd name="T111" fmla="*/ 3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 h="70">
                  <a:moveTo>
                    <a:pt x="12" y="39"/>
                  </a:moveTo>
                  <a:cubicBezTo>
                    <a:pt x="13" y="39"/>
                    <a:pt x="13" y="40"/>
                    <a:pt x="14" y="41"/>
                  </a:cubicBezTo>
                  <a:cubicBezTo>
                    <a:pt x="14" y="41"/>
                    <a:pt x="14" y="41"/>
                    <a:pt x="15" y="41"/>
                  </a:cubicBezTo>
                  <a:cubicBezTo>
                    <a:pt x="16" y="40"/>
                    <a:pt x="17" y="40"/>
                    <a:pt x="18" y="40"/>
                  </a:cubicBezTo>
                  <a:cubicBezTo>
                    <a:pt x="19" y="40"/>
                    <a:pt x="19" y="40"/>
                    <a:pt x="20" y="40"/>
                  </a:cubicBezTo>
                  <a:cubicBezTo>
                    <a:pt x="21" y="41"/>
                    <a:pt x="22" y="41"/>
                    <a:pt x="23" y="42"/>
                  </a:cubicBezTo>
                  <a:cubicBezTo>
                    <a:pt x="23" y="42"/>
                    <a:pt x="24" y="43"/>
                    <a:pt x="24" y="43"/>
                  </a:cubicBezTo>
                  <a:cubicBezTo>
                    <a:pt x="24" y="44"/>
                    <a:pt x="25" y="44"/>
                    <a:pt x="25" y="45"/>
                  </a:cubicBezTo>
                  <a:cubicBezTo>
                    <a:pt x="25" y="45"/>
                    <a:pt x="25" y="45"/>
                    <a:pt x="25" y="46"/>
                  </a:cubicBezTo>
                  <a:cubicBezTo>
                    <a:pt x="25" y="45"/>
                    <a:pt x="26" y="45"/>
                    <a:pt x="26" y="45"/>
                  </a:cubicBezTo>
                  <a:cubicBezTo>
                    <a:pt x="27" y="44"/>
                    <a:pt x="27" y="43"/>
                    <a:pt x="28" y="42"/>
                  </a:cubicBezTo>
                  <a:cubicBezTo>
                    <a:pt x="28" y="42"/>
                    <a:pt x="28" y="42"/>
                    <a:pt x="28" y="41"/>
                  </a:cubicBezTo>
                  <a:cubicBezTo>
                    <a:pt x="29" y="41"/>
                    <a:pt x="29" y="40"/>
                    <a:pt x="30" y="40"/>
                  </a:cubicBezTo>
                  <a:cubicBezTo>
                    <a:pt x="30" y="40"/>
                    <a:pt x="30" y="40"/>
                    <a:pt x="30" y="40"/>
                  </a:cubicBezTo>
                  <a:cubicBezTo>
                    <a:pt x="31" y="40"/>
                    <a:pt x="31" y="39"/>
                    <a:pt x="32" y="39"/>
                  </a:cubicBezTo>
                  <a:cubicBezTo>
                    <a:pt x="32" y="39"/>
                    <a:pt x="32" y="39"/>
                    <a:pt x="33" y="39"/>
                  </a:cubicBezTo>
                  <a:cubicBezTo>
                    <a:pt x="33" y="39"/>
                    <a:pt x="33" y="39"/>
                    <a:pt x="33" y="39"/>
                  </a:cubicBezTo>
                  <a:cubicBezTo>
                    <a:pt x="34" y="39"/>
                    <a:pt x="35" y="39"/>
                    <a:pt x="35" y="39"/>
                  </a:cubicBezTo>
                  <a:cubicBezTo>
                    <a:pt x="36" y="39"/>
                    <a:pt x="36" y="40"/>
                    <a:pt x="37" y="40"/>
                  </a:cubicBezTo>
                  <a:cubicBezTo>
                    <a:pt x="37" y="40"/>
                    <a:pt x="38" y="40"/>
                    <a:pt x="38" y="40"/>
                  </a:cubicBezTo>
                  <a:cubicBezTo>
                    <a:pt x="39" y="41"/>
                    <a:pt x="39" y="41"/>
                    <a:pt x="39" y="41"/>
                  </a:cubicBezTo>
                  <a:cubicBezTo>
                    <a:pt x="40" y="42"/>
                    <a:pt x="40" y="42"/>
                    <a:pt x="40" y="43"/>
                  </a:cubicBezTo>
                  <a:cubicBezTo>
                    <a:pt x="41" y="43"/>
                    <a:pt x="41" y="43"/>
                    <a:pt x="41" y="43"/>
                  </a:cubicBezTo>
                  <a:cubicBezTo>
                    <a:pt x="41" y="44"/>
                    <a:pt x="41" y="44"/>
                    <a:pt x="41" y="45"/>
                  </a:cubicBezTo>
                  <a:cubicBezTo>
                    <a:pt x="41" y="45"/>
                    <a:pt x="41" y="45"/>
                    <a:pt x="41" y="45"/>
                  </a:cubicBezTo>
                  <a:cubicBezTo>
                    <a:pt x="41" y="45"/>
                    <a:pt x="42" y="44"/>
                    <a:pt x="42" y="44"/>
                  </a:cubicBezTo>
                  <a:cubicBezTo>
                    <a:pt x="42" y="44"/>
                    <a:pt x="42" y="43"/>
                    <a:pt x="43" y="43"/>
                  </a:cubicBezTo>
                  <a:cubicBezTo>
                    <a:pt x="43" y="43"/>
                    <a:pt x="43" y="43"/>
                    <a:pt x="44" y="42"/>
                  </a:cubicBezTo>
                  <a:cubicBezTo>
                    <a:pt x="44" y="42"/>
                    <a:pt x="45" y="42"/>
                    <a:pt x="45" y="41"/>
                  </a:cubicBezTo>
                  <a:cubicBezTo>
                    <a:pt x="46" y="41"/>
                    <a:pt x="47" y="41"/>
                    <a:pt x="48" y="41"/>
                  </a:cubicBezTo>
                  <a:cubicBezTo>
                    <a:pt x="48" y="41"/>
                    <a:pt x="49" y="42"/>
                    <a:pt x="49" y="42"/>
                  </a:cubicBezTo>
                  <a:cubicBezTo>
                    <a:pt x="49" y="42"/>
                    <a:pt x="49" y="42"/>
                    <a:pt x="49" y="42"/>
                  </a:cubicBezTo>
                  <a:cubicBezTo>
                    <a:pt x="49" y="42"/>
                    <a:pt x="50" y="42"/>
                    <a:pt x="50" y="43"/>
                  </a:cubicBezTo>
                  <a:cubicBezTo>
                    <a:pt x="51" y="43"/>
                    <a:pt x="51" y="43"/>
                    <a:pt x="52" y="44"/>
                  </a:cubicBezTo>
                  <a:cubicBezTo>
                    <a:pt x="52" y="44"/>
                    <a:pt x="53" y="45"/>
                    <a:pt x="53" y="45"/>
                  </a:cubicBezTo>
                  <a:cubicBezTo>
                    <a:pt x="53" y="45"/>
                    <a:pt x="54" y="46"/>
                    <a:pt x="54" y="46"/>
                  </a:cubicBezTo>
                  <a:cubicBezTo>
                    <a:pt x="54" y="47"/>
                    <a:pt x="55" y="47"/>
                    <a:pt x="55" y="48"/>
                  </a:cubicBezTo>
                  <a:cubicBezTo>
                    <a:pt x="55" y="48"/>
                    <a:pt x="55" y="49"/>
                    <a:pt x="54" y="49"/>
                  </a:cubicBezTo>
                  <a:cubicBezTo>
                    <a:pt x="54" y="49"/>
                    <a:pt x="54" y="49"/>
                    <a:pt x="54" y="49"/>
                  </a:cubicBezTo>
                  <a:cubicBezTo>
                    <a:pt x="54" y="50"/>
                    <a:pt x="54" y="50"/>
                    <a:pt x="54" y="50"/>
                  </a:cubicBezTo>
                  <a:cubicBezTo>
                    <a:pt x="54" y="50"/>
                    <a:pt x="54" y="51"/>
                    <a:pt x="54" y="51"/>
                  </a:cubicBezTo>
                  <a:cubicBezTo>
                    <a:pt x="54" y="51"/>
                    <a:pt x="55" y="51"/>
                    <a:pt x="55" y="51"/>
                  </a:cubicBezTo>
                  <a:cubicBezTo>
                    <a:pt x="55" y="51"/>
                    <a:pt x="56" y="52"/>
                    <a:pt x="56" y="52"/>
                  </a:cubicBezTo>
                  <a:cubicBezTo>
                    <a:pt x="56" y="52"/>
                    <a:pt x="56" y="52"/>
                    <a:pt x="56" y="53"/>
                  </a:cubicBezTo>
                  <a:cubicBezTo>
                    <a:pt x="57" y="53"/>
                    <a:pt x="57" y="53"/>
                    <a:pt x="57" y="54"/>
                  </a:cubicBezTo>
                  <a:cubicBezTo>
                    <a:pt x="58" y="55"/>
                    <a:pt x="58" y="56"/>
                    <a:pt x="58" y="57"/>
                  </a:cubicBezTo>
                  <a:cubicBezTo>
                    <a:pt x="58" y="58"/>
                    <a:pt x="59" y="59"/>
                    <a:pt x="58" y="60"/>
                  </a:cubicBezTo>
                  <a:cubicBezTo>
                    <a:pt x="58" y="60"/>
                    <a:pt x="58" y="60"/>
                    <a:pt x="58" y="60"/>
                  </a:cubicBezTo>
                  <a:cubicBezTo>
                    <a:pt x="57" y="61"/>
                    <a:pt x="56" y="63"/>
                    <a:pt x="56" y="64"/>
                  </a:cubicBezTo>
                  <a:cubicBezTo>
                    <a:pt x="55" y="65"/>
                    <a:pt x="55" y="65"/>
                    <a:pt x="55" y="66"/>
                  </a:cubicBezTo>
                  <a:cubicBezTo>
                    <a:pt x="55" y="66"/>
                    <a:pt x="55" y="66"/>
                    <a:pt x="55" y="66"/>
                  </a:cubicBezTo>
                  <a:cubicBezTo>
                    <a:pt x="57" y="67"/>
                    <a:pt x="58" y="68"/>
                    <a:pt x="59" y="68"/>
                  </a:cubicBezTo>
                  <a:cubicBezTo>
                    <a:pt x="60" y="69"/>
                    <a:pt x="61" y="70"/>
                    <a:pt x="62" y="70"/>
                  </a:cubicBezTo>
                  <a:cubicBezTo>
                    <a:pt x="62" y="70"/>
                    <a:pt x="63" y="70"/>
                    <a:pt x="63" y="70"/>
                  </a:cubicBezTo>
                  <a:cubicBezTo>
                    <a:pt x="64" y="70"/>
                    <a:pt x="64" y="69"/>
                    <a:pt x="65" y="69"/>
                  </a:cubicBezTo>
                  <a:cubicBezTo>
                    <a:pt x="66" y="68"/>
                    <a:pt x="66" y="68"/>
                    <a:pt x="67" y="67"/>
                  </a:cubicBezTo>
                  <a:cubicBezTo>
                    <a:pt x="67" y="66"/>
                    <a:pt x="68" y="66"/>
                    <a:pt x="68" y="65"/>
                  </a:cubicBezTo>
                  <a:cubicBezTo>
                    <a:pt x="68" y="64"/>
                    <a:pt x="68" y="64"/>
                    <a:pt x="68" y="63"/>
                  </a:cubicBezTo>
                  <a:cubicBezTo>
                    <a:pt x="68" y="63"/>
                    <a:pt x="67" y="62"/>
                    <a:pt x="67" y="62"/>
                  </a:cubicBezTo>
                  <a:cubicBezTo>
                    <a:pt x="65" y="61"/>
                    <a:pt x="64" y="60"/>
                    <a:pt x="62" y="59"/>
                  </a:cubicBezTo>
                  <a:cubicBezTo>
                    <a:pt x="62" y="59"/>
                    <a:pt x="62" y="59"/>
                    <a:pt x="62" y="59"/>
                  </a:cubicBezTo>
                  <a:cubicBezTo>
                    <a:pt x="61" y="59"/>
                    <a:pt x="61" y="58"/>
                    <a:pt x="60" y="58"/>
                  </a:cubicBezTo>
                  <a:cubicBezTo>
                    <a:pt x="60" y="57"/>
                    <a:pt x="61" y="57"/>
                    <a:pt x="61" y="57"/>
                  </a:cubicBezTo>
                  <a:cubicBezTo>
                    <a:pt x="61" y="57"/>
                    <a:pt x="61" y="57"/>
                    <a:pt x="61" y="57"/>
                  </a:cubicBezTo>
                  <a:cubicBezTo>
                    <a:pt x="64" y="58"/>
                    <a:pt x="66" y="59"/>
                    <a:pt x="67" y="60"/>
                  </a:cubicBezTo>
                  <a:cubicBezTo>
                    <a:pt x="68" y="60"/>
                    <a:pt x="69" y="61"/>
                    <a:pt x="70" y="61"/>
                  </a:cubicBezTo>
                  <a:cubicBezTo>
                    <a:pt x="71" y="62"/>
                    <a:pt x="71" y="62"/>
                    <a:pt x="72" y="62"/>
                  </a:cubicBezTo>
                  <a:cubicBezTo>
                    <a:pt x="72" y="61"/>
                    <a:pt x="73" y="61"/>
                    <a:pt x="73" y="61"/>
                  </a:cubicBezTo>
                  <a:cubicBezTo>
                    <a:pt x="74" y="61"/>
                    <a:pt x="75" y="61"/>
                    <a:pt x="75" y="61"/>
                  </a:cubicBezTo>
                  <a:cubicBezTo>
                    <a:pt x="77" y="60"/>
                    <a:pt x="77" y="59"/>
                    <a:pt x="78" y="59"/>
                  </a:cubicBezTo>
                  <a:cubicBezTo>
                    <a:pt x="78" y="59"/>
                    <a:pt x="78" y="58"/>
                    <a:pt x="78" y="58"/>
                  </a:cubicBezTo>
                  <a:cubicBezTo>
                    <a:pt x="78" y="58"/>
                    <a:pt x="78" y="57"/>
                    <a:pt x="78" y="57"/>
                  </a:cubicBezTo>
                  <a:cubicBezTo>
                    <a:pt x="78" y="56"/>
                    <a:pt x="78" y="55"/>
                    <a:pt x="78" y="54"/>
                  </a:cubicBezTo>
                  <a:cubicBezTo>
                    <a:pt x="78" y="54"/>
                    <a:pt x="78" y="54"/>
                    <a:pt x="78" y="54"/>
                  </a:cubicBezTo>
                  <a:cubicBezTo>
                    <a:pt x="77" y="54"/>
                    <a:pt x="76" y="53"/>
                    <a:pt x="75" y="52"/>
                  </a:cubicBezTo>
                  <a:cubicBezTo>
                    <a:pt x="74" y="52"/>
                    <a:pt x="73" y="51"/>
                    <a:pt x="72" y="50"/>
                  </a:cubicBezTo>
                  <a:cubicBezTo>
                    <a:pt x="71" y="50"/>
                    <a:pt x="71" y="49"/>
                    <a:pt x="71" y="49"/>
                  </a:cubicBezTo>
                  <a:cubicBezTo>
                    <a:pt x="71" y="49"/>
                    <a:pt x="71" y="49"/>
                    <a:pt x="71" y="48"/>
                  </a:cubicBezTo>
                  <a:cubicBezTo>
                    <a:pt x="71" y="48"/>
                    <a:pt x="71" y="48"/>
                    <a:pt x="72" y="48"/>
                  </a:cubicBezTo>
                  <a:cubicBezTo>
                    <a:pt x="72" y="48"/>
                    <a:pt x="72" y="48"/>
                    <a:pt x="72" y="49"/>
                  </a:cubicBezTo>
                  <a:cubicBezTo>
                    <a:pt x="74" y="49"/>
                    <a:pt x="76" y="50"/>
                    <a:pt x="78" y="51"/>
                  </a:cubicBezTo>
                  <a:cubicBezTo>
                    <a:pt x="79" y="52"/>
                    <a:pt x="81" y="53"/>
                    <a:pt x="83" y="54"/>
                  </a:cubicBezTo>
                  <a:cubicBezTo>
                    <a:pt x="84" y="54"/>
                    <a:pt x="84" y="54"/>
                    <a:pt x="84" y="55"/>
                  </a:cubicBezTo>
                  <a:cubicBezTo>
                    <a:pt x="85" y="55"/>
                    <a:pt x="85" y="55"/>
                    <a:pt x="85" y="54"/>
                  </a:cubicBezTo>
                  <a:cubicBezTo>
                    <a:pt x="85" y="54"/>
                    <a:pt x="85" y="54"/>
                    <a:pt x="86" y="54"/>
                  </a:cubicBezTo>
                  <a:cubicBezTo>
                    <a:pt x="86" y="53"/>
                    <a:pt x="87" y="52"/>
                    <a:pt x="88" y="51"/>
                  </a:cubicBezTo>
                  <a:cubicBezTo>
                    <a:pt x="88" y="51"/>
                    <a:pt x="88" y="50"/>
                    <a:pt x="88" y="50"/>
                  </a:cubicBezTo>
                  <a:cubicBezTo>
                    <a:pt x="88" y="49"/>
                    <a:pt x="88" y="49"/>
                    <a:pt x="89" y="49"/>
                  </a:cubicBezTo>
                  <a:cubicBezTo>
                    <a:pt x="89" y="48"/>
                    <a:pt x="89" y="48"/>
                    <a:pt x="89" y="48"/>
                  </a:cubicBezTo>
                  <a:cubicBezTo>
                    <a:pt x="88" y="48"/>
                    <a:pt x="88" y="47"/>
                    <a:pt x="88" y="47"/>
                  </a:cubicBezTo>
                  <a:cubicBezTo>
                    <a:pt x="88" y="47"/>
                    <a:pt x="88" y="47"/>
                    <a:pt x="88" y="47"/>
                  </a:cubicBezTo>
                  <a:cubicBezTo>
                    <a:pt x="87" y="46"/>
                    <a:pt x="86" y="45"/>
                    <a:pt x="85" y="44"/>
                  </a:cubicBezTo>
                  <a:cubicBezTo>
                    <a:pt x="85" y="44"/>
                    <a:pt x="84" y="43"/>
                    <a:pt x="83" y="42"/>
                  </a:cubicBezTo>
                  <a:cubicBezTo>
                    <a:pt x="83" y="42"/>
                    <a:pt x="82" y="42"/>
                    <a:pt x="82" y="41"/>
                  </a:cubicBezTo>
                  <a:cubicBezTo>
                    <a:pt x="81" y="41"/>
                    <a:pt x="81" y="41"/>
                    <a:pt x="81" y="41"/>
                  </a:cubicBezTo>
                  <a:cubicBezTo>
                    <a:pt x="80" y="40"/>
                    <a:pt x="79" y="39"/>
                    <a:pt x="79" y="39"/>
                  </a:cubicBezTo>
                  <a:cubicBezTo>
                    <a:pt x="78" y="38"/>
                    <a:pt x="78" y="38"/>
                    <a:pt x="77" y="37"/>
                  </a:cubicBezTo>
                  <a:cubicBezTo>
                    <a:pt x="77" y="37"/>
                    <a:pt x="76" y="36"/>
                    <a:pt x="76" y="36"/>
                  </a:cubicBezTo>
                  <a:cubicBezTo>
                    <a:pt x="76" y="36"/>
                    <a:pt x="76" y="35"/>
                    <a:pt x="76" y="35"/>
                  </a:cubicBezTo>
                  <a:cubicBezTo>
                    <a:pt x="76" y="34"/>
                    <a:pt x="77" y="34"/>
                    <a:pt x="78" y="34"/>
                  </a:cubicBezTo>
                  <a:cubicBezTo>
                    <a:pt x="78" y="34"/>
                    <a:pt x="78" y="34"/>
                    <a:pt x="78" y="34"/>
                  </a:cubicBezTo>
                  <a:cubicBezTo>
                    <a:pt x="79" y="35"/>
                    <a:pt x="80" y="35"/>
                    <a:pt x="81" y="35"/>
                  </a:cubicBezTo>
                  <a:cubicBezTo>
                    <a:pt x="82" y="35"/>
                    <a:pt x="83" y="36"/>
                    <a:pt x="84" y="36"/>
                  </a:cubicBezTo>
                  <a:cubicBezTo>
                    <a:pt x="85" y="36"/>
                    <a:pt x="86" y="37"/>
                    <a:pt x="87" y="37"/>
                  </a:cubicBezTo>
                  <a:cubicBezTo>
                    <a:pt x="88" y="37"/>
                    <a:pt x="88" y="38"/>
                    <a:pt x="89" y="38"/>
                  </a:cubicBezTo>
                  <a:cubicBezTo>
                    <a:pt x="89" y="38"/>
                    <a:pt x="90" y="38"/>
                    <a:pt x="90" y="38"/>
                  </a:cubicBezTo>
                  <a:cubicBezTo>
                    <a:pt x="90" y="38"/>
                    <a:pt x="90" y="39"/>
                    <a:pt x="91" y="39"/>
                  </a:cubicBezTo>
                  <a:cubicBezTo>
                    <a:pt x="91" y="39"/>
                    <a:pt x="92" y="40"/>
                    <a:pt x="93" y="40"/>
                  </a:cubicBezTo>
                  <a:cubicBezTo>
                    <a:pt x="94" y="41"/>
                    <a:pt x="94" y="41"/>
                    <a:pt x="95" y="41"/>
                  </a:cubicBezTo>
                  <a:cubicBezTo>
                    <a:pt x="95" y="42"/>
                    <a:pt x="96" y="42"/>
                    <a:pt x="97" y="43"/>
                  </a:cubicBezTo>
                  <a:cubicBezTo>
                    <a:pt x="97" y="43"/>
                    <a:pt x="98" y="43"/>
                    <a:pt x="98" y="42"/>
                  </a:cubicBezTo>
                  <a:cubicBezTo>
                    <a:pt x="98" y="42"/>
                    <a:pt x="99" y="41"/>
                    <a:pt x="99" y="41"/>
                  </a:cubicBezTo>
                  <a:cubicBezTo>
                    <a:pt x="100" y="40"/>
                    <a:pt x="100" y="39"/>
                    <a:pt x="101" y="38"/>
                  </a:cubicBezTo>
                  <a:cubicBezTo>
                    <a:pt x="100" y="37"/>
                    <a:pt x="100" y="37"/>
                    <a:pt x="99" y="36"/>
                  </a:cubicBezTo>
                  <a:cubicBezTo>
                    <a:pt x="99" y="36"/>
                    <a:pt x="98" y="35"/>
                    <a:pt x="98" y="35"/>
                  </a:cubicBezTo>
                  <a:cubicBezTo>
                    <a:pt x="97" y="34"/>
                    <a:pt x="97" y="34"/>
                    <a:pt x="96" y="33"/>
                  </a:cubicBezTo>
                  <a:cubicBezTo>
                    <a:pt x="96" y="33"/>
                    <a:pt x="95" y="33"/>
                    <a:pt x="94" y="32"/>
                  </a:cubicBezTo>
                  <a:cubicBezTo>
                    <a:pt x="94" y="32"/>
                    <a:pt x="93" y="31"/>
                    <a:pt x="92" y="31"/>
                  </a:cubicBezTo>
                  <a:cubicBezTo>
                    <a:pt x="92" y="30"/>
                    <a:pt x="92" y="30"/>
                    <a:pt x="91" y="30"/>
                  </a:cubicBezTo>
                  <a:cubicBezTo>
                    <a:pt x="91" y="30"/>
                    <a:pt x="91" y="30"/>
                    <a:pt x="90" y="30"/>
                  </a:cubicBezTo>
                  <a:cubicBezTo>
                    <a:pt x="89" y="29"/>
                    <a:pt x="89" y="29"/>
                    <a:pt x="88" y="28"/>
                  </a:cubicBezTo>
                  <a:cubicBezTo>
                    <a:pt x="87" y="28"/>
                    <a:pt x="86" y="28"/>
                    <a:pt x="86" y="27"/>
                  </a:cubicBezTo>
                  <a:cubicBezTo>
                    <a:pt x="85" y="27"/>
                    <a:pt x="84" y="27"/>
                    <a:pt x="83" y="26"/>
                  </a:cubicBezTo>
                  <a:cubicBezTo>
                    <a:pt x="83" y="26"/>
                    <a:pt x="82" y="26"/>
                    <a:pt x="81" y="25"/>
                  </a:cubicBezTo>
                  <a:cubicBezTo>
                    <a:pt x="81" y="25"/>
                    <a:pt x="80" y="24"/>
                    <a:pt x="79" y="24"/>
                  </a:cubicBezTo>
                  <a:cubicBezTo>
                    <a:pt x="79" y="24"/>
                    <a:pt x="78" y="24"/>
                    <a:pt x="78" y="24"/>
                  </a:cubicBezTo>
                  <a:cubicBezTo>
                    <a:pt x="77" y="23"/>
                    <a:pt x="76" y="23"/>
                    <a:pt x="76" y="22"/>
                  </a:cubicBezTo>
                  <a:cubicBezTo>
                    <a:pt x="75" y="22"/>
                    <a:pt x="75" y="22"/>
                    <a:pt x="74" y="22"/>
                  </a:cubicBezTo>
                  <a:cubicBezTo>
                    <a:pt x="74" y="22"/>
                    <a:pt x="74" y="21"/>
                    <a:pt x="73" y="21"/>
                  </a:cubicBezTo>
                  <a:cubicBezTo>
                    <a:pt x="72" y="21"/>
                    <a:pt x="72" y="20"/>
                    <a:pt x="71" y="20"/>
                  </a:cubicBezTo>
                  <a:cubicBezTo>
                    <a:pt x="71" y="19"/>
                    <a:pt x="70" y="19"/>
                    <a:pt x="70" y="19"/>
                  </a:cubicBezTo>
                  <a:cubicBezTo>
                    <a:pt x="70" y="18"/>
                    <a:pt x="69" y="18"/>
                    <a:pt x="69" y="18"/>
                  </a:cubicBezTo>
                  <a:cubicBezTo>
                    <a:pt x="68" y="17"/>
                    <a:pt x="68" y="17"/>
                    <a:pt x="68" y="17"/>
                  </a:cubicBezTo>
                  <a:cubicBezTo>
                    <a:pt x="68" y="17"/>
                    <a:pt x="67" y="17"/>
                    <a:pt x="67" y="17"/>
                  </a:cubicBezTo>
                  <a:cubicBezTo>
                    <a:pt x="67" y="17"/>
                    <a:pt x="67" y="17"/>
                    <a:pt x="67" y="17"/>
                  </a:cubicBezTo>
                  <a:cubicBezTo>
                    <a:pt x="66" y="16"/>
                    <a:pt x="64" y="16"/>
                    <a:pt x="63" y="16"/>
                  </a:cubicBezTo>
                  <a:cubicBezTo>
                    <a:pt x="63" y="16"/>
                    <a:pt x="63" y="16"/>
                    <a:pt x="63" y="16"/>
                  </a:cubicBezTo>
                  <a:cubicBezTo>
                    <a:pt x="62" y="16"/>
                    <a:pt x="61" y="16"/>
                    <a:pt x="61" y="17"/>
                  </a:cubicBezTo>
                  <a:cubicBezTo>
                    <a:pt x="60" y="17"/>
                    <a:pt x="60" y="17"/>
                    <a:pt x="60" y="17"/>
                  </a:cubicBezTo>
                  <a:cubicBezTo>
                    <a:pt x="60" y="18"/>
                    <a:pt x="60" y="19"/>
                    <a:pt x="60" y="19"/>
                  </a:cubicBezTo>
                  <a:cubicBezTo>
                    <a:pt x="60" y="20"/>
                    <a:pt x="60" y="20"/>
                    <a:pt x="60" y="21"/>
                  </a:cubicBezTo>
                  <a:cubicBezTo>
                    <a:pt x="60" y="21"/>
                    <a:pt x="60" y="22"/>
                    <a:pt x="60" y="22"/>
                  </a:cubicBezTo>
                  <a:cubicBezTo>
                    <a:pt x="60" y="23"/>
                    <a:pt x="60" y="23"/>
                    <a:pt x="60" y="24"/>
                  </a:cubicBezTo>
                  <a:cubicBezTo>
                    <a:pt x="60" y="24"/>
                    <a:pt x="60" y="25"/>
                    <a:pt x="60" y="25"/>
                  </a:cubicBezTo>
                  <a:cubicBezTo>
                    <a:pt x="60" y="26"/>
                    <a:pt x="60" y="27"/>
                    <a:pt x="60" y="28"/>
                  </a:cubicBezTo>
                  <a:cubicBezTo>
                    <a:pt x="60" y="29"/>
                    <a:pt x="60" y="30"/>
                    <a:pt x="59" y="31"/>
                  </a:cubicBezTo>
                  <a:cubicBezTo>
                    <a:pt x="59" y="32"/>
                    <a:pt x="59" y="32"/>
                    <a:pt x="59" y="33"/>
                  </a:cubicBezTo>
                  <a:cubicBezTo>
                    <a:pt x="59" y="33"/>
                    <a:pt x="58" y="34"/>
                    <a:pt x="58" y="34"/>
                  </a:cubicBezTo>
                  <a:cubicBezTo>
                    <a:pt x="58" y="35"/>
                    <a:pt x="58" y="35"/>
                    <a:pt x="57" y="36"/>
                  </a:cubicBezTo>
                  <a:cubicBezTo>
                    <a:pt x="57" y="36"/>
                    <a:pt x="57" y="36"/>
                    <a:pt x="57" y="37"/>
                  </a:cubicBezTo>
                  <a:cubicBezTo>
                    <a:pt x="56" y="37"/>
                    <a:pt x="55" y="38"/>
                    <a:pt x="54" y="38"/>
                  </a:cubicBezTo>
                  <a:cubicBezTo>
                    <a:pt x="54" y="38"/>
                    <a:pt x="54" y="38"/>
                    <a:pt x="54" y="38"/>
                  </a:cubicBezTo>
                  <a:cubicBezTo>
                    <a:pt x="54" y="38"/>
                    <a:pt x="53" y="38"/>
                    <a:pt x="52" y="38"/>
                  </a:cubicBezTo>
                  <a:cubicBezTo>
                    <a:pt x="52" y="38"/>
                    <a:pt x="52" y="38"/>
                    <a:pt x="51" y="38"/>
                  </a:cubicBezTo>
                  <a:cubicBezTo>
                    <a:pt x="51" y="38"/>
                    <a:pt x="50" y="38"/>
                    <a:pt x="50" y="38"/>
                  </a:cubicBezTo>
                  <a:cubicBezTo>
                    <a:pt x="49" y="38"/>
                    <a:pt x="48" y="38"/>
                    <a:pt x="48" y="38"/>
                  </a:cubicBezTo>
                  <a:cubicBezTo>
                    <a:pt x="47" y="38"/>
                    <a:pt x="47" y="37"/>
                    <a:pt x="46" y="37"/>
                  </a:cubicBezTo>
                  <a:cubicBezTo>
                    <a:pt x="46" y="37"/>
                    <a:pt x="46" y="37"/>
                    <a:pt x="45" y="37"/>
                  </a:cubicBezTo>
                  <a:cubicBezTo>
                    <a:pt x="45" y="37"/>
                    <a:pt x="45" y="36"/>
                    <a:pt x="44" y="36"/>
                  </a:cubicBezTo>
                  <a:cubicBezTo>
                    <a:pt x="43" y="36"/>
                    <a:pt x="43" y="35"/>
                    <a:pt x="42" y="34"/>
                  </a:cubicBezTo>
                  <a:cubicBezTo>
                    <a:pt x="42" y="34"/>
                    <a:pt x="42" y="33"/>
                    <a:pt x="42" y="32"/>
                  </a:cubicBezTo>
                  <a:cubicBezTo>
                    <a:pt x="42" y="32"/>
                    <a:pt x="42" y="31"/>
                    <a:pt x="42" y="31"/>
                  </a:cubicBezTo>
                  <a:cubicBezTo>
                    <a:pt x="42" y="30"/>
                    <a:pt x="42" y="29"/>
                    <a:pt x="42" y="28"/>
                  </a:cubicBezTo>
                  <a:cubicBezTo>
                    <a:pt x="42" y="28"/>
                    <a:pt x="42" y="28"/>
                    <a:pt x="42" y="27"/>
                  </a:cubicBezTo>
                  <a:cubicBezTo>
                    <a:pt x="42" y="27"/>
                    <a:pt x="42" y="27"/>
                    <a:pt x="42" y="27"/>
                  </a:cubicBezTo>
                  <a:cubicBezTo>
                    <a:pt x="42" y="26"/>
                    <a:pt x="42" y="24"/>
                    <a:pt x="42" y="23"/>
                  </a:cubicBezTo>
                  <a:cubicBezTo>
                    <a:pt x="42" y="23"/>
                    <a:pt x="42" y="22"/>
                    <a:pt x="42" y="21"/>
                  </a:cubicBezTo>
                  <a:cubicBezTo>
                    <a:pt x="41" y="20"/>
                    <a:pt x="41" y="19"/>
                    <a:pt x="41" y="18"/>
                  </a:cubicBezTo>
                  <a:cubicBezTo>
                    <a:pt x="41" y="17"/>
                    <a:pt x="41" y="17"/>
                    <a:pt x="41" y="16"/>
                  </a:cubicBezTo>
                  <a:cubicBezTo>
                    <a:pt x="41" y="16"/>
                    <a:pt x="40" y="15"/>
                    <a:pt x="40" y="15"/>
                  </a:cubicBezTo>
                  <a:cubicBezTo>
                    <a:pt x="40" y="14"/>
                    <a:pt x="41" y="13"/>
                    <a:pt x="41" y="12"/>
                  </a:cubicBezTo>
                  <a:cubicBezTo>
                    <a:pt x="42" y="12"/>
                    <a:pt x="42" y="12"/>
                    <a:pt x="42" y="11"/>
                  </a:cubicBezTo>
                  <a:cubicBezTo>
                    <a:pt x="43" y="11"/>
                    <a:pt x="44" y="10"/>
                    <a:pt x="44" y="9"/>
                  </a:cubicBezTo>
                  <a:cubicBezTo>
                    <a:pt x="44" y="9"/>
                    <a:pt x="45" y="9"/>
                    <a:pt x="45" y="8"/>
                  </a:cubicBezTo>
                  <a:cubicBezTo>
                    <a:pt x="45" y="8"/>
                    <a:pt x="46" y="7"/>
                    <a:pt x="46" y="6"/>
                  </a:cubicBezTo>
                  <a:cubicBezTo>
                    <a:pt x="47" y="6"/>
                    <a:pt x="47" y="5"/>
                    <a:pt x="48" y="5"/>
                  </a:cubicBezTo>
                  <a:cubicBezTo>
                    <a:pt x="48" y="4"/>
                    <a:pt x="49" y="3"/>
                    <a:pt x="49" y="3"/>
                  </a:cubicBezTo>
                  <a:cubicBezTo>
                    <a:pt x="50" y="2"/>
                    <a:pt x="50" y="1"/>
                    <a:pt x="51" y="0"/>
                  </a:cubicBezTo>
                  <a:cubicBezTo>
                    <a:pt x="51" y="0"/>
                    <a:pt x="51" y="0"/>
                    <a:pt x="51" y="0"/>
                  </a:cubicBezTo>
                  <a:cubicBezTo>
                    <a:pt x="51" y="0"/>
                    <a:pt x="50" y="0"/>
                    <a:pt x="50" y="0"/>
                  </a:cubicBezTo>
                  <a:cubicBezTo>
                    <a:pt x="50" y="0"/>
                    <a:pt x="50" y="0"/>
                    <a:pt x="49" y="0"/>
                  </a:cubicBezTo>
                  <a:cubicBezTo>
                    <a:pt x="49" y="0"/>
                    <a:pt x="49" y="0"/>
                    <a:pt x="48" y="0"/>
                  </a:cubicBezTo>
                  <a:cubicBezTo>
                    <a:pt x="48" y="0"/>
                    <a:pt x="48" y="0"/>
                    <a:pt x="48" y="1"/>
                  </a:cubicBezTo>
                  <a:cubicBezTo>
                    <a:pt x="48" y="1"/>
                    <a:pt x="47" y="1"/>
                    <a:pt x="47" y="1"/>
                  </a:cubicBezTo>
                  <a:cubicBezTo>
                    <a:pt x="47" y="1"/>
                    <a:pt x="46" y="1"/>
                    <a:pt x="46" y="1"/>
                  </a:cubicBezTo>
                  <a:cubicBezTo>
                    <a:pt x="45" y="2"/>
                    <a:pt x="44" y="2"/>
                    <a:pt x="44" y="3"/>
                  </a:cubicBezTo>
                  <a:cubicBezTo>
                    <a:pt x="43" y="3"/>
                    <a:pt x="42" y="3"/>
                    <a:pt x="42" y="4"/>
                  </a:cubicBezTo>
                  <a:cubicBezTo>
                    <a:pt x="41" y="4"/>
                    <a:pt x="41" y="5"/>
                    <a:pt x="40" y="5"/>
                  </a:cubicBezTo>
                  <a:cubicBezTo>
                    <a:pt x="39" y="5"/>
                    <a:pt x="39" y="6"/>
                    <a:pt x="38" y="6"/>
                  </a:cubicBezTo>
                  <a:cubicBezTo>
                    <a:pt x="37" y="6"/>
                    <a:pt x="37" y="7"/>
                    <a:pt x="36" y="7"/>
                  </a:cubicBezTo>
                  <a:cubicBezTo>
                    <a:pt x="35" y="7"/>
                    <a:pt x="35" y="8"/>
                    <a:pt x="34" y="8"/>
                  </a:cubicBezTo>
                  <a:cubicBezTo>
                    <a:pt x="33" y="9"/>
                    <a:pt x="32" y="9"/>
                    <a:pt x="30" y="10"/>
                  </a:cubicBezTo>
                  <a:cubicBezTo>
                    <a:pt x="29" y="10"/>
                    <a:pt x="28" y="11"/>
                    <a:pt x="27" y="11"/>
                  </a:cubicBezTo>
                  <a:cubicBezTo>
                    <a:pt x="26" y="11"/>
                    <a:pt x="26" y="11"/>
                    <a:pt x="26" y="11"/>
                  </a:cubicBezTo>
                  <a:cubicBezTo>
                    <a:pt x="25" y="11"/>
                    <a:pt x="24" y="11"/>
                    <a:pt x="23" y="11"/>
                  </a:cubicBezTo>
                  <a:cubicBezTo>
                    <a:pt x="23" y="11"/>
                    <a:pt x="22" y="10"/>
                    <a:pt x="22" y="10"/>
                  </a:cubicBezTo>
                  <a:cubicBezTo>
                    <a:pt x="21" y="10"/>
                    <a:pt x="21" y="10"/>
                    <a:pt x="20" y="9"/>
                  </a:cubicBezTo>
                  <a:cubicBezTo>
                    <a:pt x="20" y="9"/>
                    <a:pt x="20" y="9"/>
                    <a:pt x="19" y="8"/>
                  </a:cubicBezTo>
                  <a:cubicBezTo>
                    <a:pt x="19" y="8"/>
                    <a:pt x="18" y="7"/>
                    <a:pt x="17" y="7"/>
                  </a:cubicBezTo>
                  <a:cubicBezTo>
                    <a:pt x="17" y="7"/>
                    <a:pt x="16" y="6"/>
                    <a:pt x="16" y="6"/>
                  </a:cubicBezTo>
                  <a:cubicBezTo>
                    <a:pt x="16" y="6"/>
                    <a:pt x="15" y="6"/>
                    <a:pt x="15" y="5"/>
                  </a:cubicBezTo>
                  <a:cubicBezTo>
                    <a:pt x="14" y="5"/>
                    <a:pt x="14" y="5"/>
                    <a:pt x="14" y="5"/>
                  </a:cubicBezTo>
                  <a:cubicBezTo>
                    <a:pt x="14" y="5"/>
                    <a:pt x="14" y="5"/>
                    <a:pt x="14" y="4"/>
                  </a:cubicBezTo>
                  <a:cubicBezTo>
                    <a:pt x="13" y="5"/>
                    <a:pt x="13" y="6"/>
                    <a:pt x="12" y="7"/>
                  </a:cubicBezTo>
                  <a:cubicBezTo>
                    <a:pt x="12" y="7"/>
                    <a:pt x="12" y="7"/>
                    <a:pt x="12" y="8"/>
                  </a:cubicBezTo>
                  <a:cubicBezTo>
                    <a:pt x="12" y="8"/>
                    <a:pt x="11" y="9"/>
                    <a:pt x="11" y="9"/>
                  </a:cubicBezTo>
                  <a:cubicBezTo>
                    <a:pt x="11" y="10"/>
                    <a:pt x="10" y="10"/>
                    <a:pt x="10" y="11"/>
                  </a:cubicBezTo>
                  <a:cubicBezTo>
                    <a:pt x="10" y="12"/>
                    <a:pt x="9" y="12"/>
                    <a:pt x="9" y="13"/>
                  </a:cubicBezTo>
                  <a:cubicBezTo>
                    <a:pt x="9" y="13"/>
                    <a:pt x="9" y="14"/>
                    <a:pt x="8" y="14"/>
                  </a:cubicBezTo>
                  <a:cubicBezTo>
                    <a:pt x="8" y="14"/>
                    <a:pt x="8" y="14"/>
                    <a:pt x="8" y="14"/>
                  </a:cubicBezTo>
                  <a:cubicBezTo>
                    <a:pt x="8" y="15"/>
                    <a:pt x="8" y="15"/>
                    <a:pt x="8" y="15"/>
                  </a:cubicBezTo>
                  <a:cubicBezTo>
                    <a:pt x="7" y="16"/>
                    <a:pt x="7" y="17"/>
                    <a:pt x="7" y="18"/>
                  </a:cubicBezTo>
                  <a:cubicBezTo>
                    <a:pt x="6" y="18"/>
                    <a:pt x="6" y="19"/>
                    <a:pt x="5" y="20"/>
                  </a:cubicBezTo>
                  <a:cubicBezTo>
                    <a:pt x="5" y="20"/>
                    <a:pt x="5" y="21"/>
                    <a:pt x="4" y="22"/>
                  </a:cubicBezTo>
                  <a:cubicBezTo>
                    <a:pt x="4" y="22"/>
                    <a:pt x="4" y="23"/>
                    <a:pt x="4" y="23"/>
                  </a:cubicBezTo>
                  <a:cubicBezTo>
                    <a:pt x="3" y="24"/>
                    <a:pt x="3" y="24"/>
                    <a:pt x="3" y="25"/>
                  </a:cubicBezTo>
                  <a:cubicBezTo>
                    <a:pt x="2" y="26"/>
                    <a:pt x="2" y="27"/>
                    <a:pt x="2" y="27"/>
                  </a:cubicBezTo>
                  <a:cubicBezTo>
                    <a:pt x="1" y="28"/>
                    <a:pt x="1" y="29"/>
                    <a:pt x="1" y="30"/>
                  </a:cubicBezTo>
                  <a:cubicBezTo>
                    <a:pt x="0" y="30"/>
                    <a:pt x="0" y="30"/>
                    <a:pt x="1" y="30"/>
                  </a:cubicBezTo>
                  <a:cubicBezTo>
                    <a:pt x="1" y="31"/>
                    <a:pt x="2" y="31"/>
                    <a:pt x="3" y="32"/>
                  </a:cubicBezTo>
                  <a:cubicBezTo>
                    <a:pt x="3" y="32"/>
                    <a:pt x="3" y="32"/>
                    <a:pt x="3" y="32"/>
                  </a:cubicBezTo>
                  <a:cubicBezTo>
                    <a:pt x="4" y="32"/>
                    <a:pt x="4" y="32"/>
                    <a:pt x="5" y="33"/>
                  </a:cubicBezTo>
                  <a:cubicBezTo>
                    <a:pt x="5" y="33"/>
                    <a:pt x="5" y="33"/>
                    <a:pt x="6" y="33"/>
                  </a:cubicBezTo>
                  <a:cubicBezTo>
                    <a:pt x="6" y="33"/>
                    <a:pt x="7" y="34"/>
                    <a:pt x="8" y="34"/>
                  </a:cubicBezTo>
                  <a:cubicBezTo>
                    <a:pt x="8" y="34"/>
                    <a:pt x="8" y="34"/>
                    <a:pt x="8" y="34"/>
                  </a:cubicBezTo>
                  <a:cubicBezTo>
                    <a:pt x="9" y="35"/>
                    <a:pt x="9" y="35"/>
                    <a:pt x="10" y="36"/>
                  </a:cubicBezTo>
                  <a:cubicBezTo>
                    <a:pt x="11" y="37"/>
                    <a:pt x="12" y="38"/>
                    <a:pt x="1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3" name="Freeform 20"/>
            <p:cNvSpPr>
              <a:spLocks/>
            </p:cNvSpPr>
            <p:nvPr/>
          </p:nvSpPr>
          <p:spPr bwMode="auto">
            <a:xfrm>
              <a:off x="5164138" y="3890963"/>
              <a:ext cx="80963" cy="92075"/>
            </a:xfrm>
            <a:custGeom>
              <a:avLst/>
              <a:gdLst>
                <a:gd name="T0" fmla="*/ 12 w 14"/>
                <a:gd name="T1" fmla="*/ 10 h 16"/>
                <a:gd name="T2" fmla="*/ 13 w 14"/>
                <a:gd name="T3" fmla="*/ 6 h 16"/>
                <a:gd name="T4" fmla="*/ 13 w 14"/>
                <a:gd name="T5" fmla="*/ 4 h 16"/>
                <a:gd name="T6" fmla="*/ 12 w 14"/>
                <a:gd name="T7" fmla="*/ 2 h 16"/>
                <a:gd name="T8" fmla="*/ 10 w 14"/>
                <a:gd name="T9" fmla="*/ 1 h 16"/>
                <a:gd name="T10" fmla="*/ 10 w 14"/>
                <a:gd name="T11" fmla="*/ 1 h 16"/>
                <a:gd name="T12" fmla="*/ 9 w 14"/>
                <a:gd name="T13" fmla="*/ 1 h 16"/>
                <a:gd name="T14" fmla="*/ 7 w 14"/>
                <a:gd name="T15" fmla="*/ 4 h 16"/>
                <a:gd name="T16" fmla="*/ 6 w 14"/>
                <a:gd name="T17" fmla="*/ 5 h 16"/>
                <a:gd name="T18" fmla="*/ 4 w 14"/>
                <a:gd name="T19" fmla="*/ 7 h 16"/>
                <a:gd name="T20" fmla="*/ 4 w 14"/>
                <a:gd name="T21" fmla="*/ 8 h 16"/>
                <a:gd name="T22" fmla="*/ 2 w 14"/>
                <a:gd name="T23" fmla="*/ 11 h 16"/>
                <a:gd name="T24" fmla="*/ 0 w 14"/>
                <a:gd name="T25" fmla="*/ 13 h 16"/>
                <a:gd name="T26" fmla="*/ 1 w 14"/>
                <a:gd name="T27" fmla="*/ 14 h 16"/>
                <a:gd name="T28" fmla="*/ 2 w 14"/>
                <a:gd name="T29" fmla="*/ 15 h 16"/>
                <a:gd name="T30" fmla="*/ 2 w 14"/>
                <a:gd name="T31" fmla="*/ 16 h 16"/>
                <a:gd name="T32" fmla="*/ 4 w 14"/>
                <a:gd name="T33" fmla="*/ 16 h 16"/>
                <a:gd name="T34" fmla="*/ 7 w 14"/>
                <a:gd name="T35" fmla="*/ 16 h 16"/>
                <a:gd name="T36" fmla="*/ 9 w 14"/>
                <a:gd name="T37" fmla="*/ 16 h 16"/>
                <a:gd name="T38" fmla="*/ 10 w 14"/>
                <a:gd name="T39" fmla="*/ 15 h 16"/>
                <a:gd name="T40" fmla="*/ 12 w 14"/>
                <a:gd name="T41" fmla="*/ 15 h 16"/>
                <a:gd name="T42" fmla="*/ 13 w 14"/>
                <a:gd name="T43" fmla="*/ 14 h 16"/>
                <a:gd name="T44" fmla="*/ 12 w 14"/>
                <a:gd name="T45" fmla="*/ 13 h 16"/>
                <a:gd name="T46" fmla="*/ 12 w 14"/>
                <a:gd name="T47" fmla="*/ 14 h 16"/>
                <a:gd name="T48" fmla="*/ 11 w 14"/>
                <a:gd name="T49" fmla="*/ 14 h 16"/>
                <a:gd name="T50" fmla="*/ 10 w 14"/>
                <a:gd name="T51" fmla="*/ 14 h 16"/>
                <a:gd name="T52" fmla="*/ 10 w 14"/>
                <a:gd name="T53" fmla="*/ 13 h 16"/>
                <a:gd name="T54" fmla="*/ 12 w 14"/>
                <a:gd name="T5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 h="16">
                  <a:moveTo>
                    <a:pt x="12" y="10"/>
                  </a:moveTo>
                  <a:cubicBezTo>
                    <a:pt x="12" y="9"/>
                    <a:pt x="13" y="7"/>
                    <a:pt x="13" y="6"/>
                  </a:cubicBezTo>
                  <a:cubicBezTo>
                    <a:pt x="14" y="5"/>
                    <a:pt x="14" y="5"/>
                    <a:pt x="13" y="4"/>
                  </a:cubicBezTo>
                  <a:cubicBezTo>
                    <a:pt x="13" y="3"/>
                    <a:pt x="12" y="3"/>
                    <a:pt x="12" y="2"/>
                  </a:cubicBezTo>
                  <a:cubicBezTo>
                    <a:pt x="12" y="1"/>
                    <a:pt x="11" y="1"/>
                    <a:pt x="10" y="1"/>
                  </a:cubicBezTo>
                  <a:cubicBezTo>
                    <a:pt x="10" y="0"/>
                    <a:pt x="10" y="0"/>
                    <a:pt x="10" y="1"/>
                  </a:cubicBezTo>
                  <a:cubicBezTo>
                    <a:pt x="10" y="1"/>
                    <a:pt x="10" y="1"/>
                    <a:pt x="9" y="1"/>
                  </a:cubicBezTo>
                  <a:cubicBezTo>
                    <a:pt x="9" y="2"/>
                    <a:pt x="8" y="3"/>
                    <a:pt x="7" y="4"/>
                  </a:cubicBezTo>
                  <a:cubicBezTo>
                    <a:pt x="7" y="5"/>
                    <a:pt x="6" y="5"/>
                    <a:pt x="6" y="5"/>
                  </a:cubicBezTo>
                  <a:cubicBezTo>
                    <a:pt x="5" y="6"/>
                    <a:pt x="5" y="7"/>
                    <a:pt x="4" y="7"/>
                  </a:cubicBezTo>
                  <a:cubicBezTo>
                    <a:pt x="4" y="8"/>
                    <a:pt x="4" y="8"/>
                    <a:pt x="4" y="8"/>
                  </a:cubicBezTo>
                  <a:cubicBezTo>
                    <a:pt x="3" y="9"/>
                    <a:pt x="2" y="10"/>
                    <a:pt x="2" y="11"/>
                  </a:cubicBezTo>
                  <a:cubicBezTo>
                    <a:pt x="1" y="11"/>
                    <a:pt x="1" y="12"/>
                    <a:pt x="0" y="13"/>
                  </a:cubicBezTo>
                  <a:cubicBezTo>
                    <a:pt x="1" y="13"/>
                    <a:pt x="1" y="14"/>
                    <a:pt x="1" y="14"/>
                  </a:cubicBezTo>
                  <a:cubicBezTo>
                    <a:pt x="1" y="15"/>
                    <a:pt x="2" y="15"/>
                    <a:pt x="2" y="15"/>
                  </a:cubicBezTo>
                  <a:cubicBezTo>
                    <a:pt x="2" y="15"/>
                    <a:pt x="2" y="16"/>
                    <a:pt x="2" y="16"/>
                  </a:cubicBezTo>
                  <a:cubicBezTo>
                    <a:pt x="3" y="16"/>
                    <a:pt x="3" y="16"/>
                    <a:pt x="4" y="16"/>
                  </a:cubicBezTo>
                  <a:cubicBezTo>
                    <a:pt x="5" y="16"/>
                    <a:pt x="6" y="16"/>
                    <a:pt x="7" y="16"/>
                  </a:cubicBezTo>
                  <a:cubicBezTo>
                    <a:pt x="8" y="16"/>
                    <a:pt x="8" y="16"/>
                    <a:pt x="9" y="16"/>
                  </a:cubicBezTo>
                  <a:cubicBezTo>
                    <a:pt x="9" y="16"/>
                    <a:pt x="10" y="16"/>
                    <a:pt x="10" y="15"/>
                  </a:cubicBezTo>
                  <a:cubicBezTo>
                    <a:pt x="11" y="15"/>
                    <a:pt x="11" y="15"/>
                    <a:pt x="12" y="15"/>
                  </a:cubicBezTo>
                  <a:cubicBezTo>
                    <a:pt x="12" y="14"/>
                    <a:pt x="12" y="14"/>
                    <a:pt x="13" y="14"/>
                  </a:cubicBezTo>
                  <a:cubicBezTo>
                    <a:pt x="13" y="14"/>
                    <a:pt x="12" y="13"/>
                    <a:pt x="12" y="13"/>
                  </a:cubicBezTo>
                  <a:cubicBezTo>
                    <a:pt x="12" y="14"/>
                    <a:pt x="12" y="14"/>
                    <a:pt x="12" y="14"/>
                  </a:cubicBezTo>
                  <a:cubicBezTo>
                    <a:pt x="12" y="14"/>
                    <a:pt x="11" y="15"/>
                    <a:pt x="11" y="14"/>
                  </a:cubicBezTo>
                  <a:cubicBezTo>
                    <a:pt x="10" y="14"/>
                    <a:pt x="10" y="14"/>
                    <a:pt x="10" y="14"/>
                  </a:cubicBezTo>
                  <a:cubicBezTo>
                    <a:pt x="10" y="13"/>
                    <a:pt x="10" y="13"/>
                    <a:pt x="10" y="13"/>
                  </a:cubicBezTo>
                  <a:cubicBezTo>
                    <a:pt x="11" y="12"/>
                    <a:pt x="11" y="11"/>
                    <a:pt x="1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4" name="Freeform 21"/>
            <p:cNvSpPr>
              <a:spLocks/>
            </p:cNvSpPr>
            <p:nvPr/>
          </p:nvSpPr>
          <p:spPr bwMode="auto">
            <a:xfrm>
              <a:off x="5111750" y="3838576"/>
              <a:ext cx="109538" cy="109538"/>
            </a:xfrm>
            <a:custGeom>
              <a:avLst/>
              <a:gdLst>
                <a:gd name="T0" fmla="*/ 4 w 19"/>
                <a:gd name="T1" fmla="*/ 19 h 19"/>
                <a:gd name="T2" fmla="*/ 5 w 19"/>
                <a:gd name="T3" fmla="*/ 19 h 19"/>
                <a:gd name="T4" fmla="*/ 6 w 19"/>
                <a:gd name="T5" fmla="*/ 19 h 19"/>
                <a:gd name="T6" fmla="*/ 6 w 19"/>
                <a:gd name="T7" fmla="*/ 19 h 19"/>
                <a:gd name="T8" fmla="*/ 8 w 19"/>
                <a:gd name="T9" fmla="*/ 17 h 19"/>
                <a:gd name="T10" fmla="*/ 9 w 19"/>
                <a:gd name="T11" fmla="*/ 15 h 19"/>
                <a:gd name="T12" fmla="*/ 10 w 19"/>
                <a:gd name="T13" fmla="*/ 14 h 19"/>
                <a:gd name="T14" fmla="*/ 12 w 19"/>
                <a:gd name="T15" fmla="*/ 13 h 19"/>
                <a:gd name="T16" fmla="*/ 13 w 19"/>
                <a:gd name="T17" fmla="*/ 11 h 19"/>
                <a:gd name="T18" fmla="*/ 15 w 19"/>
                <a:gd name="T19" fmla="*/ 10 h 19"/>
                <a:gd name="T20" fmla="*/ 18 w 19"/>
                <a:gd name="T21" fmla="*/ 7 h 19"/>
                <a:gd name="T22" fmla="*/ 19 w 19"/>
                <a:gd name="T23" fmla="*/ 5 h 19"/>
                <a:gd name="T24" fmla="*/ 18 w 19"/>
                <a:gd name="T25" fmla="*/ 4 h 19"/>
                <a:gd name="T26" fmla="*/ 18 w 19"/>
                <a:gd name="T27" fmla="*/ 3 h 19"/>
                <a:gd name="T28" fmla="*/ 16 w 19"/>
                <a:gd name="T29" fmla="*/ 1 h 19"/>
                <a:gd name="T30" fmla="*/ 14 w 19"/>
                <a:gd name="T31" fmla="*/ 0 h 19"/>
                <a:gd name="T32" fmla="*/ 13 w 19"/>
                <a:gd name="T33" fmla="*/ 0 h 19"/>
                <a:gd name="T34" fmla="*/ 12 w 19"/>
                <a:gd name="T35" fmla="*/ 1 h 19"/>
                <a:gd name="T36" fmla="*/ 10 w 19"/>
                <a:gd name="T37" fmla="*/ 3 h 19"/>
                <a:gd name="T38" fmla="*/ 10 w 19"/>
                <a:gd name="T39" fmla="*/ 3 h 19"/>
                <a:gd name="T40" fmla="*/ 9 w 19"/>
                <a:gd name="T41" fmla="*/ 5 h 19"/>
                <a:gd name="T42" fmla="*/ 8 w 19"/>
                <a:gd name="T43" fmla="*/ 6 h 19"/>
                <a:gd name="T44" fmla="*/ 7 w 19"/>
                <a:gd name="T45" fmla="*/ 7 h 19"/>
                <a:gd name="T46" fmla="*/ 7 w 19"/>
                <a:gd name="T47" fmla="*/ 8 h 19"/>
                <a:gd name="T48" fmla="*/ 6 w 19"/>
                <a:gd name="T49" fmla="*/ 9 h 19"/>
                <a:gd name="T50" fmla="*/ 4 w 19"/>
                <a:gd name="T51" fmla="*/ 11 h 19"/>
                <a:gd name="T52" fmla="*/ 2 w 19"/>
                <a:gd name="T53" fmla="*/ 13 h 19"/>
                <a:gd name="T54" fmla="*/ 1 w 19"/>
                <a:gd name="T55" fmla="*/ 15 h 19"/>
                <a:gd name="T56" fmla="*/ 0 w 19"/>
                <a:gd name="T57" fmla="*/ 16 h 19"/>
                <a:gd name="T58" fmla="*/ 2 w 19"/>
                <a:gd name="T59" fmla="*/ 18 h 19"/>
                <a:gd name="T60" fmla="*/ 4 w 19"/>
                <a:gd name="T6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19">
                  <a:moveTo>
                    <a:pt x="4" y="19"/>
                  </a:moveTo>
                  <a:cubicBezTo>
                    <a:pt x="4" y="19"/>
                    <a:pt x="5" y="19"/>
                    <a:pt x="5" y="19"/>
                  </a:cubicBezTo>
                  <a:cubicBezTo>
                    <a:pt x="6" y="19"/>
                    <a:pt x="6" y="19"/>
                    <a:pt x="6" y="19"/>
                  </a:cubicBezTo>
                  <a:cubicBezTo>
                    <a:pt x="6" y="19"/>
                    <a:pt x="6" y="19"/>
                    <a:pt x="6" y="19"/>
                  </a:cubicBezTo>
                  <a:cubicBezTo>
                    <a:pt x="7" y="18"/>
                    <a:pt x="8" y="17"/>
                    <a:pt x="8" y="17"/>
                  </a:cubicBezTo>
                  <a:cubicBezTo>
                    <a:pt x="8" y="16"/>
                    <a:pt x="9" y="16"/>
                    <a:pt x="9" y="15"/>
                  </a:cubicBezTo>
                  <a:cubicBezTo>
                    <a:pt x="10" y="15"/>
                    <a:pt x="10" y="15"/>
                    <a:pt x="10" y="14"/>
                  </a:cubicBezTo>
                  <a:cubicBezTo>
                    <a:pt x="11" y="14"/>
                    <a:pt x="11" y="13"/>
                    <a:pt x="12" y="13"/>
                  </a:cubicBezTo>
                  <a:cubicBezTo>
                    <a:pt x="12" y="12"/>
                    <a:pt x="13" y="12"/>
                    <a:pt x="13" y="11"/>
                  </a:cubicBezTo>
                  <a:cubicBezTo>
                    <a:pt x="14" y="11"/>
                    <a:pt x="14" y="10"/>
                    <a:pt x="15" y="10"/>
                  </a:cubicBezTo>
                  <a:cubicBezTo>
                    <a:pt x="16" y="9"/>
                    <a:pt x="17" y="8"/>
                    <a:pt x="18" y="7"/>
                  </a:cubicBezTo>
                  <a:cubicBezTo>
                    <a:pt x="18" y="6"/>
                    <a:pt x="18" y="5"/>
                    <a:pt x="19" y="5"/>
                  </a:cubicBezTo>
                  <a:cubicBezTo>
                    <a:pt x="19" y="4"/>
                    <a:pt x="19" y="4"/>
                    <a:pt x="18" y="4"/>
                  </a:cubicBezTo>
                  <a:cubicBezTo>
                    <a:pt x="18" y="3"/>
                    <a:pt x="18" y="3"/>
                    <a:pt x="18" y="3"/>
                  </a:cubicBezTo>
                  <a:cubicBezTo>
                    <a:pt x="17" y="2"/>
                    <a:pt x="16" y="2"/>
                    <a:pt x="16" y="1"/>
                  </a:cubicBezTo>
                  <a:cubicBezTo>
                    <a:pt x="15" y="1"/>
                    <a:pt x="15" y="1"/>
                    <a:pt x="14" y="0"/>
                  </a:cubicBezTo>
                  <a:cubicBezTo>
                    <a:pt x="14" y="0"/>
                    <a:pt x="14" y="0"/>
                    <a:pt x="13" y="0"/>
                  </a:cubicBezTo>
                  <a:cubicBezTo>
                    <a:pt x="13" y="0"/>
                    <a:pt x="13" y="1"/>
                    <a:pt x="12" y="1"/>
                  </a:cubicBezTo>
                  <a:cubicBezTo>
                    <a:pt x="12" y="1"/>
                    <a:pt x="11" y="2"/>
                    <a:pt x="10" y="3"/>
                  </a:cubicBezTo>
                  <a:cubicBezTo>
                    <a:pt x="10" y="3"/>
                    <a:pt x="10" y="3"/>
                    <a:pt x="10" y="3"/>
                  </a:cubicBezTo>
                  <a:cubicBezTo>
                    <a:pt x="10" y="4"/>
                    <a:pt x="9" y="4"/>
                    <a:pt x="9" y="5"/>
                  </a:cubicBezTo>
                  <a:cubicBezTo>
                    <a:pt x="9" y="5"/>
                    <a:pt x="8" y="5"/>
                    <a:pt x="8" y="6"/>
                  </a:cubicBezTo>
                  <a:cubicBezTo>
                    <a:pt x="8" y="6"/>
                    <a:pt x="8" y="6"/>
                    <a:pt x="7" y="7"/>
                  </a:cubicBezTo>
                  <a:cubicBezTo>
                    <a:pt x="7" y="7"/>
                    <a:pt x="7" y="8"/>
                    <a:pt x="7" y="8"/>
                  </a:cubicBezTo>
                  <a:cubicBezTo>
                    <a:pt x="6" y="8"/>
                    <a:pt x="6" y="9"/>
                    <a:pt x="6" y="9"/>
                  </a:cubicBezTo>
                  <a:cubicBezTo>
                    <a:pt x="5" y="10"/>
                    <a:pt x="4" y="10"/>
                    <a:pt x="4" y="11"/>
                  </a:cubicBezTo>
                  <a:cubicBezTo>
                    <a:pt x="3" y="11"/>
                    <a:pt x="3" y="12"/>
                    <a:pt x="2" y="13"/>
                  </a:cubicBezTo>
                  <a:cubicBezTo>
                    <a:pt x="2" y="13"/>
                    <a:pt x="1" y="14"/>
                    <a:pt x="1" y="15"/>
                  </a:cubicBezTo>
                  <a:cubicBezTo>
                    <a:pt x="0" y="15"/>
                    <a:pt x="0" y="15"/>
                    <a:pt x="0" y="16"/>
                  </a:cubicBezTo>
                  <a:cubicBezTo>
                    <a:pt x="1" y="17"/>
                    <a:pt x="2" y="17"/>
                    <a:pt x="2" y="18"/>
                  </a:cubicBezTo>
                  <a:cubicBezTo>
                    <a:pt x="3" y="18"/>
                    <a:pt x="3" y="18"/>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5" name="Freeform 22"/>
            <p:cNvSpPr>
              <a:spLocks/>
            </p:cNvSpPr>
            <p:nvPr/>
          </p:nvSpPr>
          <p:spPr bwMode="auto">
            <a:xfrm>
              <a:off x="5059363" y="3827463"/>
              <a:ext cx="80963" cy="87313"/>
            </a:xfrm>
            <a:custGeom>
              <a:avLst/>
              <a:gdLst>
                <a:gd name="T0" fmla="*/ 12 w 14"/>
                <a:gd name="T1" fmla="*/ 8 h 15"/>
                <a:gd name="T2" fmla="*/ 14 w 14"/>
                <a:gd name="T3" fmla="*/ 6 h 15"/>
                <a:gd name="T4" fmla="*/ 14 w 14"/>
                <a:gd name="T5" fmla="*/ 4 h 15"/>
                <a:gd name="T6" fmla="*/ 14 w 14"/>
                <a:gd name="T7" fmla="*/ 2 h 15"/>
                <a:gd name="T8" fmla="*/ 13 w 14"/>
                <a:gd name="T9" fmla="*/ 1 h 15"/>
                <a:gd name="T10" fmla="*/ 13 w 14"/>
                <a:gd name="T11" fmla="*/ 1 h 15"/>
                <a:gd name="T12" fmla="*/ 12 w 14"/>
                <a:gd name="T13" fmla="*/ 0 h 15"/>
                <a:gd name="T14" fmla="*/ 10 w 14"/>
                <a:gd name="T15" fmla="*/ 0 h 15"/>
                <a:gd name="T16" fmla="*/ 7 w 14"/>
                <a:gd name="T17" fmla="*/ 1 h 15"/>
                <a:gd name="T18" fmla="*/ 6 w 14"/>
                <a:gd name="T19" fmla="*/ 3 h 15"/>
                <a:gd name="T20" fmla="*/ 5 w 14"/>
                <a:gd name="T21" fmla="*/ 4 h 15"/>
                <a:gd name="T22" fmla="*/ 4 w 14"/>
                <a:gd name="T23" fmla="*/ 6 h 15"/>
                <a:gd name="T24" fmla="*/ 2 w 14"/>
                <a:gd name="T25" fmla="*/ 7 h 15"/>
                <a:gd name="T26" fmla="*/ 1 w 14"/>
                <a:gd name="T27" fmla="*/ 9 h 15"/>
                <a:gd name="T28" fmla="*/ 0 w 14"/>
                <a:gd name="T29" fmla="*/ 11 h 15"/>
                <a:gd name="T30" fmla="*/ 1 w 14"/>
                <a:gd name="T31" fmla="*/ 12 h 15"/>
                <a:gd name="T32" fmla="*/ 3 w 14"/>
                <a:gd name="T33" fmla="*/ 14 h 15"/>
                <a:gd name="T34" fmla="*/ 4 w 14"/>
                <a:gd name="T35" fmla="*/ 14 h 15"/>
                <a:gd name="T36" fmla="*/ 5 w 14"/>
                <a:gd name="T37" fmla="*/ 15 h 15"/>
                <a:gd name="T38" fmla="*/ 6 w 14"/>
                <a:gd name="T39" fmla="*/ 15 h 15"/>
                <a:gd name="T40" fmla="*/ 8 w 14"/>
                <a:gd name="T41" fmla="*/ 15 h 15"/>
                <a:gd name="T42" fmla="*/ 9 w 14"/>
                <a:gd name="T43" fmla="*/ 14 h 15"/>
                <a:gd name="T44" fmla="*/ 10 w 14"/>
                <a:gd name="T45" fmla="*/ 11 h 15"/>
                <a:gd name="T46" fmla="*/ 12 w 14"/>
                <a:gd name="T47" fmla="*/ 8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 h="15">
                  <a:moveTo>
                    <a:pt x="12" y="8"/>
                  </a:moveTo>
                  <a:cubicBezTo>
                    <a:pt x="13" y="7"/>
                    <a:pt x="13" y="6"/>
                    <a:pt x="14" y="6"/>
                  </a:cubicBezTo>
                  <a:cubicBezTo>
                    <a:pt x="14" y="5"/>
                    <a:pt x="14" y="5"/>
                    <a:pt x="14" y="4"/>
                  </a:cubicBezTo>
                  <a:cubicBezTo>
                    <a:pt x="14" y="3"/>
                    <a:pt x="14" y="3"/>
                    <a:pt x="14" y="2"/>
                  </a:cubicBezTo>
                  <a:cubicBezTo>
                    <a:pt x="14" y="2"/>
                    <a:pt x="14" y="1"/>
                    <a:pt x="13" y="1"/>
                  </a:cubicBezTo>
                  <a:cubicBezTo>
                    <a:pt x="13" y="1"/>
                    <a:pt x="13" y="1"/>
                    <a:pt x="13" y="1"/>
                  </a:cubicBezTo>
                  <a:cubicBezTo>
                    <a:pt x="13" y="0"/>
                    <a:pt x="13" y="0"/>
                    <a:pt x="12" y="0"/>
                  </a:cubicBezTo>
                  <a:cubicBezTo>
                    <a:pt x="11" y="0"/>
                    <a:pt x="11" y="0"/>
                    <a:pt x="10" y="0"/>
                  </a:cubicBezTo>
                  <a:cubicBezTo>
                    <a:pt x="9" y="0"/>
                    <a:pt x="8" y="0"/>
                    <a:pt x="7" y="1"/>
                  </a:cubicBezTo>
                  <a:cubicBezTo>
                    <a:pt x="7" y="2"/>
                    <a:pt x="6" y="3"/>
                    <a:pt x="6" y="3"/>
                  </a:cubicBezTo>
                  <a:cubicBezTo>
                    <a:pt x="5" y="4"/>
                    <a:pt x="5" y="4"/>
                    <a:pt x="5" y="4"/>
                  </a:cubicBezTo>
                  <a:cubicBezTo>
                    <a:pt x="5" y="5"/>
                    <a:pt x="4" y="5"/>
                    <a:pt x="4" y="6"/>
                  </a:cubicBezTo>
                  <a:cubicBezTo>
                    <a:pt x="3" y="6"/>
                    <a:pt x="3" y="7"/>
                    <a:pt x="2" y="7"/>
                  </a:cubicBezTo>
                  <a:cubicBezTo>
                    <a:pt x="2" y="8"/>
                    <a:pt x="1" y="9"/>
                    <a:pt x="1" y="9"/>
                  </a:cubicBezTo>
                  <a:cubicBezTo>
                    <a:pt x="0" y="10"/>
                    <a:pt x="0" y="10"/>
                    <a:pt x="0" y="11"/>
                  </a:cubicBezTo>
                  <a:cubicBezTo>
                    <a:pt x="0" y="11"/>
                    <a:pt x="0" y="11"/>
                    <a:pt x="1" y="12"/>
                  </a:cubicBezTo>
                  <a:cubicBezTo>
                    <a:pt x="1" y="12"/>
                    <a:pt x="2" y="13"/>
                    <a:pt x="3" y="14"/>
                  </a:cubicBezTo>
                  <a:cubicBezTo>
                    <a:pt x="3" y="14"/>
                    <a:pt x="3" y="14"/>
                    <a:pt x="4" y="14"/>
                  </a:cubicBezTo>
                  <a:cubicBezTo>
                    <a:pt x="4" y="14"/>
                    <a:pt x="5" y="15"/>
                    <a:pt x="5" y="15"/>
                  </a:cubicBezTo>
                  <a:cubicBezTo>
                    <a:pt x="5" y="15"/>
                    <a:pt x="6" y="15"/>
                    <a:pt x="6" y="15"/>
                  </a:cubicBezTo>
                  <a:cubicBezTo>
                    <a:pt x="7" y="15"/>
                    <a:pt x="7" y="15"/>
                    <a:pt x="8" y="15"/>
                  </a:cubicBezTo>
                  <a:cubicBezTo>
                    <a:pt x="8" y="14"/>
                    <a:pt x="8" y="14"/>
                    <a:pt x="9" y="14"/>
                  </a:cubicBezTo>
                  <a:cubicBezTo>
                    <a:pt x="9" y="13"/>
                    <a:pt x="9" y="12"/>
                    <a:pt x="10" y="11"/>
                  </a:cubicBezTo>
                  <a:cubicBezTo>
                    <a:pt x="10" y="10"/>
                    <a:pt x="11" y="9"/>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6" name="Freeform 23"/>
            <p:cNvSpPr>
              <a:spLocks/>
            </p:cNvSpPr>
            <p:nvPr/>
          </p:nvSpPr>
          <p:spPr bwMode="auto">
            <a:xfrm>
              <a:off x="4995863" y="3827463"/>
              <a:ext cx="52388" cy="52388"/>
            </a:xfrm>
            <a:custGeom>
              <a:avLst/>
              <a:gdLst>
                <a:gd name="T0" fmla="*/ 6 w 9"/>
                <a:gd name="T1" fmla="*/ 0 h 9"/>
                <a:gd name="T2" fmla="*/ 2 w 9"/>
                <a:gd name="T3" fmla="*/ 0 h 9"/>
                <a:gd name="T4" fmla="*/ 1 w 9"/>
                <a:gd name="T5" fmla="*/ 0 h 9"/>
                <a:gd name="T6" fmla="*/ 1 w 9"/>
                <a:gd name="T7" fmla="*/ 1 h 9"/>
                <a:gd name="T8" fmla="*/ 1 w 9"/>
                <a:gd name="T9" fmla="*/ 2 h 9"/>
                <a:gd name="T10" fmla="*/ 1 w 9"/>
                <a:gd name="T11" fmla="*/ 3 h 9"/>
                <a:gd name="T12" fmla="*/ 2 w 9"/>
                <a:gd name="T13" fmla="*/ 6 h 9"/>
                <a:gd name="T14" fmla="*/ 2 w 9"/>
                <a:gd name="T15" fmla="*/ 7 h 9"/>
                <a:gd name="T16" fmla="*/ 2 w 9"/>
                <a:gd name="T17" fmla="*/ 8 h 9"/>
                <a:gd name="T18" fmla="*/ 4 w 9"/>
                <a:gd name="T19" fmla="*/ 9 h 9"/>
                <a:gd name="T20" fmla="*/ 7 w 9"/>
                <a:gd name="T21" fmla="*/ 8 h 9"/>
                <a:gd name="T22" fmla="*/ 8 w 9"/>
                <a:gd name="T23" fmla="*/ 7 h 9"/>
                <a:gd name="T24" fmla="*/ 9 w 9"/>
                <a:gd name="T25" fmla="*/ 7 h 9"/>
                <a:gd name="T26" fmla="*/ 9 w 9"/>
                <a:gd name="T27" fmla="*/ 7 h 9"/>
                <a:gd name="T28" fmla="*/ 9 w 9"/>
                <a:gd name="T29" fmla="*/ 6 h 9"/>
                <a:gd name="T30" fmla="*/ 9 w 9"/>
                <a:gd name="T31" fmla="*/ 4 h 9"/>
                <a:gd name="T32" fmla="*/ 9 w 9"/>
                <a:gd name="T33" fmla="*/ 3 h 9"/>
                <a:gd name="T34" fmla="*/ 6 w 9"/>
                <a:gd name="T3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 h="9">
                  <a:moveTo>
                    <a:pt x="6" y="0"/>
                  </a:moveTo>
                  <a:cubicBezTo>
                    <a:pt x="5" y="0"/>
                    <a:pt x="3" y="0"/>
                    <a:pt x="2" y="0"/>
                  </a:cubicBezTo>
                  <a:cubicBezTo>
                    <a:pt x="2" y="0"/>
                    <a:pt x="2" y="0"/>
                    <a:pt x="1" y="0"/>
                  </a:cubicBezTo>
                  <a:cubicBezTo>
                    <a:pt x="1" y="1"/>
                    <a:pt x="1" y="1"/>
                    <a:pt x="1" y="1"/>
                  </a:cubicBezTo>
                  <a:cubicBezTo>
                    <a:pt x="1" y="1"/>
                    <a:pt x="0" y="2"/>
                    <a:pt x="1" y="2"/>
                  </a:cubicBezTo>
                  <a:cubicBezTo>
                    <a:pt x="1" y="2"/>
                    <a:pt x="1" y="2"/>
                    <a:pt x="1" y="3"/>
                  </a:cubicBezTo>
                  <a:cubicBezTo>
                    <a:pt x="1" y="4"/>
                    <a:pt x="1" y="5"/>
                    <a:pt x="2" y="6"/>
                  </a:cubicBezTo>
                  <a:cubicBezTo>
                    <a:pt x="2" y="6"/>
                    <a:pt x="2" y="7"/>
                    <a:pt x="2" y="7"/>
                  </a:cubicBezTo>
                  <a:cubicBezTo>
                    <a:pt x="2" y="8"/>
                    <a:pt x="2" y="8"/>
                    <a:pt x="2" y="8"/>
                  </a:cubicBezTo>
                  <a:cubicBezTo>
                    <a:pt x="3" y="9"/>
                    <a:pt x="3" y="9"/>
                    <a:pt x="4" y="9"/>
                  </a:cubicBezTo>
                  <a:cubicBezTo>
                    <a:pt x="5" y="9"/>
                    <a:pt x="6" y="9"/>
                    <a:pt x="7" y="8"/>
                  </a:cubicBezTo>
                  <a:cubicBezTo>
                    <a:pt x="7" y="8"/>
                    <a:pt x="8" y="7"/>
                    <a:pt x="8" y="7"/>
                  </a:cubicBezTo>
                  <a:cubicBezTo>
                    <a:pt x="8" y="7"/>
                    <a:pt x="9" y="7"/>
                    <a:pt x="9" y="7"/>
                  </a:cubicBezTo>
                  <a:cubicBezTo>
                    <a:pt x="9" y="7"/>
                    <a:pt x="9" y="7"/>
                    <a:pt x="9" y="7"/>
                  </a:cubicBezTo>
                  <a:cubicBezTo>
                    <a:pt x="9" y="7"/>
                    <a:pt x="9" y="6"/>
                    <a:pt x="9" y="6"/>
                  </a:cubicBezTo>
                  <a:cubicBezTo>
                    <a:pt x="9" y="5"/>
                    <a:pt x="9" y="5"/>
                    <a:pt x="9" y="4"/>
                  </a:cubicBezTo>
                  <a:cubicBezTo>
                    <a:pt x="9" y="4"/>
                    <a:pt x="9" y="3"/>
                    <a:pt x="9" y="3"/>
                  </a:cubicBezTo>
                  <a:cubicBezTo>
                    <a:pt x="8" y="1"/>
                    <a:pt x="7" y="1"/>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7" name="Freeform 24"/>
            <p:cNvSpPr>
              <a:spLocks/>
            </p:cNvSpPr>
            <p:nvPr/>
          </p:nvSpPr>
          <p:spPr bwMode="auto">
            <a:xfrm>
              <a:off x="4973638" y="3810001"/>
              <a:ext cx="490538" cy="196850"/>
            </a:xfrm>
            <a:custGeom>
              <a:avLst/>
              <a:gdLst>
                <a:gd name="T0" fmla="*/ 84 w 85"/>
                <a:gd name="T1" fmla="*/ 4 h 34"/>
                <a:gd name="T2" fmla="*/ 80 w 85"/>
                <a:gd name="T3" fmla="*/ 2 h 34"/>
                <a:gd name="T4" fmla="*/ 78 w 85"/>
                <a:gd name="T5" fmla="*/ 1 h 34"/>
                <a:gd name="T6" fmla="*/ 76 w 85"/>
                <a:gd name="T7" fmla="*/ 0 h 34"/>
                <a:gd name="T8" fmla="*/ 80 w 85"/>
                <a:gd name="T9" fmla="*/ 3 h 34"/>
                <a:gd name="T10" fmla="*/ 82 w 85"/>
                <a:gd name="T11" fmla="*/ 6 h 34"/>
                <a:gd name="T12" fmla="*/ 83 w 85"/>
                <a:gd name="T13" fmla="*/ 7 h 34"/>
                <a:gd name="T14" fmla="*/ 83 w 85"/>
                <a:gd name="T15" fmla="*/ 9 h 34"/>
                <a:gd name="T16" fmla="*/ 83 w 85"/>
                <a:gd name="T17" fmla="*/ 11 h 34"/>
                <a:gd name="T18" fmla="*/ 81 w 85"/>
                <a:gd name="T19" fmla="*/ 15 h 34"/>
                <a:gd name="T20" fmla="*/ 77 w 85"/>
                <a:gd name="T21" fmla="*/ 18 h 34"/>
                <a:gd name="T22" fmla="*/ 75 w 85"/>
                <a:gd name="T23" fmla="*/ 18 h 34"/>
                <a:gd name="T24" fmla="*/ 73 w 85"/>
                <a:gd name="T25" fmla="*/ 19 h 34"/>
                <a:gd name="T26" fmla="*/ 71 w 85"/>
                <a:gd name="T27" fmla="*/ 22 h 34"/>
                <a:gd name="T28" fmla="*/ 69 w 85"/>
                <a:gd name="T29" fmla="*/ 24 h 34"/>
                <a:gd name="T30" fmla="*/ 65 w 85"/>
                <a:gd name="T31" fmla="*/ 25 h 34"/>
                <a:gd name="T32" fmla="*/ 62 w 85"/>
                <a:gd name="T33" fmla="*/ 25 h 34"/>
                <a:gd name="T34" fmla="*/ 61 w 85"/>
                <a:gd name="T35" fmla="*/ 28 h 34"/>
                <a:gd name="T36" fmla="*/ 58 w 85"/>
                <a:gd name="T37" fmla="*/ 31 h 34"/>
                <a:gd name="T38" fmla="*/ 56 w 85"/>
                <a:gd name="T39" fmla="*/ 33 h 34"/>
                <a:gd name="T40" fmla="*/ 53 w 85"/>
                <a:gd name="T41" fmla="*/ 33 h 34"/>
                <a:gd name="T42" fmla="*/ 51 w 85"/>
                <a:gd name="T43" fmla="*/ 32 h 34"/>
                <a:gd name="T44" fmla="*/ 48 w 85"/>
                <a:gd name="T45" fmla="*/ 31 h 34"/>
                <a:gd name="T46" fmla="*/ 44 w 85"/>
                <a:gd name="T47" fmla="*/ 33 h 34"/>
                <a:gd name="T48" fmla="*/ 42 w 85"/>
                <a:gd name="T49" fmla="*/ 34 h 34"/>
                <a:gd name="T50" fmla="*/ 38 w 85"/>
                <a:gd name="T51" fmla="*/ 33 h 34"/>
                <a:gd name="T52" fmla="*/ 35 w 85"/>
                <a:gd name="T53" fmla="*/ 33 h 34"/>
                <a:gd name="T54" fmla="*/ 33 w 85"/>
                <a:gd name="T55" fmla="*/ 30 h 34"/>
                <a:gd name="T56" fmla="*/ 32 w 85"/>
                <a:gd name="T57" fmla="*/ 28 h 34"/>
                <a:gd name="T58" fmla="*/ 30 w 85"/>
                <a:gd name="T59" fmla="*/ 28 h 34"/>
                <a:gd name="T60" fmla="*/ 26 w 85"/>
                <a:gd name="T61" fmla="*/ 27 h 34"/>
                <a:gd name="T62" fmla="*/ 23 w 85"/>
                <a:gd name="T63" fmla="*/ 25 h 34"/>
                <a:gd name="T64" fmla="*/ 22 w 85"/>
                <a:gd name="T65" fmla="*/ 23 h 34"/>
                <a:gd name="T66" fmla="*/ 21 w 85"/>
                <a:gd name="T67" fmla="*/ 22 h 34"/>
                <a:gd name="T68" fmla="*/ 17 w 85"/>
                <a:gd name="T69" fmla="*/ 21 h 34"/>
                <a:gd name="T70" fmla="*/ 15 w 85"/>
                <a:gd name="T71" fmla="*/ 19 h 34"/>
                <a:gd name="T72" fmla="*/ 12 w 85"/>
                <a:gd name="T73" fmla="*/ 15 h 34"/>
                <a:gd name="T74" fmla="*/ 10 w 85"/>
                <a:gd name="T75" fmla="*/ 16 h 34"/>
                <a:gd name="T76" fmla="*/ 6 w 85"/>
                <a:gd name="T77" fmla="*/ 15 h 34"/>
                <a:gd name="T78" fmla="*/ 4 w 85"/>
                <a:gd name="T79" fmla="*/ 13 h 34"/>
                <a:gd name="T80" fmla="*/ 3 w 85"/>
                <a:gd name="T81" fmla="*/ 12 h 34"/>
                <a:gd name="T82" fmla="*/ 2 w 85"/>
                <a:gd name="T83" fmla="*/ 9 h 34"/>
                <a:gd name="T84" fmla="*/ 1 w 85"/>
                <a:gd name="T85" fmla="*/ 6 h 34"/>
                <a:gd name="T86" fmla="*/ 1 w 85"/>
                <a:gd name="T87" fmla="*/ 5 h 34"/>
                <a:gd name="T88" fmla="*/ 2 w 85"/>
                <a:gd name="T89" fmla="*/ 2 h 34"/>
                <a:gd name="T90" fmla="*/ 1 w 85"/>
                <a:gd name="T91" fmla="*/ 0 h 34"/>
                <a:gd name="T92" fmla="*/ 0 w 85"/>
                <a:gd name="T93" fmla="*/ 34 h 34"/>
                <a:gd name="T94" fmla="*/ 85 w 85"/>
                <a:gd name="T95"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 h="34">
                  <a:moveTo>
                    <a:pt x="85" y="5"/>
                  </a:moveTo>
                  <a:cubicBezTo>
                    <a:pt x="85" y="4"/>
                    <a:pt x="84" y="4"/>
                    <a:pt x="84" y="4"/>
                  </a:cubicBezTo>
                  <a:cubicBezTo>
                    <a:pt x="83" y="4"/>
                    <a:pt x="83" y="3"/>
                    <a:pt x="83" y="3"/>
                  </a:cubicBezTo>
                  <a:cubicBezTo>
                    <a:pt x="82" y="3"/>
                    <a:pt x="81" y="2"/>
                    <a:pt x="80" y="2"/>
                  </a:cubicBezTo>
                  <a:cubicBezTo>
                    <a:pt x="80" y="2"/>
                    <a:pt x="80" y="2"/>
                    <a:pt x="80" y="2"/>
                  </a:cubicBezTo>
                  <a:cubicBezTo>
                    <a:pt x="79" y="1"/>
                    <a:pt x="79" y="1"/>
                    <a:pt x="78" y="1"/>
                  </a:cubicBezTo>
                  <a:cubicBezTo>
                    <a:pt x="78" y="1"/>
                    <a:pt x="77" y="0"/>
                    <a:pt x="76" y="0"/>
                  </a:cubicBezTo>
                  <a:cubicBezTo>
                    <a:pt x="76" y="0"/>
                    <a:pt x="76" y="0"/>
                    <a:pt x="76" y="0"/>
                  </a:cubicBezTo>
                  <a:cubicBezTo>
                    <a:pt x="76" y="0"/>
                    <a:pt x="77" y="1"/>
                    <a:pt x="77" y="1"/>
                  </a:cubicBezTo>
                  <a:cubicBezTo>
                    <a:pt x="78" y="2"/>
                    <a:pt x="79" y="2"/>
                    <a:pt x="80" y="3"/>
                  </a:cubicBezTo>
                  <a:cubicBezTo>
                    <a:pt x="80" y="3"/>
                    <a:pt x="80" y="4"/>
                    <a:pt x="81" y="4"/>
                  </a:cubicBezTo>
                  <a:cubicBezTo>
                    <a:pt x="81" y="5"/>
                    <a:pt x="82" y="5"/>
                    <a:pt x="82" y="6"/>
                  </a:cubicBezTo>
                  <a:cubicBezTo>
                    <a:pt x="82" y="6"/>
                    <a:pt x="82" y="6"/>
                    <a:pt x="82" y="6"/>
                  </a:cubicBezTo>
                  <a:cubicBezTo>
                    <a:pt x="82" y="6"/>
                    <a:pt x="83" y="6"/>
                    <a:pt x="83" y="7"/>
                  </a:cubicBezTo>
                  <a:cubicBezTo>
                    <a:pt x="83" y="7"/>
                    <a:pt x="83" y="7"/>
                    <a:pt x="83" y="8"/>
                  </a:cubicBezTo>
                  <a:cubicBezTo>
                    <a:pt x="83" y="8"/>
                    <a:pt x="83" y="9"/>
                    <a:pt x="83" y="9"/>
                  </a:cubicBezTo>
                  <a:cubicBezTo>
                    <a:pt x="83" y="10"/>
                    <a:pt x="83" y="10"/>
                    <a:pt x="83" y="11"/>
                  </a:cubicBezTo>
                  <a:cubicBezTo>
                    <a:pt x="83" y="11"/>
                    <a:pt x="83" y="11"/>
                    <a:pt x="83" y="11"/>
                  </a:cubicBezTo>
                  <a:cubicBezTo>
                    <a:pt x="83" y="12"/>
                    <a:pt x="82" y="12"/>
                    <a:pt x="82" y="13"/>
                  </a:cubicBezTo>
                  <a:cubicBezTo>
                    <a:pt x="82" y="14"/>
                    <a:pt x="81" y="14"/>
                    <a:pt x="81" y="15"/>
                  </a:cubicBezTo>
                  <a:cubicBezTo>
                    <a:pt x="80" y="16"/>
                    <a:pt x="79" y="16"/>
                    <a:pt x="79" y="17"/>
                  </a:cubicBezTo>
                  <a:cubicBezTo>
                    <a:pt x="78" y="17"/>
                    <a:pt x="78" y="18"/>
                    <a:pt x="77" y="18"/>
                  </a:cubicBezTo>
                  <a:cubicBezTo>
                    <a:pt x="77" y="18"/>
                    <a:pt x="77" y="18"/>
                    <a:pt x="77" y="18"/>
                  </a:cubicBezTo>
                  <a:cubicBezTo>
                    <a:pt x="76" y="18"/>
                    <a:pt x="75" y="18"/>
                    <a:pt x="75" y="18"/>
                  </a:cubicBezTo>
                  <a:cubicBezTo>
                    <a:pt x="74" y="18"/>
                    <a:pt x="74" y="17"/>
                    <a:pt x="73" y="17"/>
                  </a:cubicBezTo>
                  <a:cubicBezTo>
                    <a:pt x="73" y="18"/>
                    <a:pt x="73" y="18"/>
                    <a:pt x="73" y="19"/>
                  </a:cubicBezTo>
                  <a:cubicBezTo>
                    <a:pt x="73" y="19"/>
                    <a:pt x="73" y="20"/>
                    <a:pt x="72" y="21"/>
                  </a:cubicBezTo>
                  <a:cubicBezTo>
                    <a:pt x="72" y="21"/>
                    <a:pt x="71" y="22"/>
                    <a:pt x="71" y="22"/>
                  </a:cubicBezTo>
                  <a:cubicBezTo>
                    <a:pt x="71" y="22"/>
                    <a:pt x="70" y="23"/>
                    <a:pt x="70" y="23"/>
                  </a:cubicBezTo>
                  <a:cubicBezTo>
                    <a:pt x="69" y="23"/>
                    <a:pt x="69" y="24"/>
                    <a:pt x="69" y="24"/>
                  </a:cubicBezTo>
                  <a:cubicBezTo>
                    <a:pt x="68" y="24"/>
                    <a:pt x="68" y="24"/>
                    <a:pt x="67" y="24"/>
                  </a:cubicBezTo>
                  <a:cubicBezTo>
                    <a:pt x="67" y="25"/>
                    <a:pt x="66" y="25"/>
                    <a:pt x="65" y="25"/>
                  </a:cubicBezTo>
                  <a:cubicBezTo>
                    <a:pt x="65" y="25"/>
                    <a:pt x="64" y="25"/>
                    <a:pt x="64" y="25"/>
                  </a:cubicBezTo>
                  <a:cubicBezTo>
                    <a:pt x="63" y="25"/>
                    <a:pt x="63" y="25"/>
                    <a:pt x="62" y="25"/>
                  </a:cubicBezTo>
                  <a:cubicBezTo>
                    <a:pt x="62" y="26"/>
                    <a:pt x="62" y="26"/>
                    <a:pt x="62" y="26"/>
                  </a:cubicBezTo>
                  <a:cubicBezTo>
                    <a:pt x="62" y="27"/>
                    <a:pt x="61" y="27"/>
                    <a:pt x="61" y="28"/>
                  </a:cubicBezTo>
                  <a:cubicBezTo>
                    <a:pt x="61" y="29"/>
                    <a:pt x="60" y="29"/>
                    <a:pt x="60" y="30"/>
                  </a:cubicBezTo>
                  <a:cubicBezTo>
                    <a:pt x="59" y="30"/>
                    <a:pt x="58" y="31"/>
                    <a:pt x="58" y="31"/>
                  </a:cubicBezTo>
                  <a:cubicBezTo>
                    <a:pt x="57" y="32"/>
                    <a:pt x="57" y="32"/>
                    <a:pt x="57" y="32"/>
                  </a:cubicBezTo>
                  <a:cubicBezTo>
                    <a:pt x="56" y="32"/>
                    <a:pt x="56" y="33"/>
                    <a:pt x="56" y="33"/>
                  </a:cubicBezTo>
                  <a:cubicBezTo>
                    <a:pt x="55" y="33"/>
                    <a:pt x="54" y="33"/>
                    <a:pt x="54" y="33"/>
                  </a:cubicBezTo>
                  <a:cubicBezTo>
                    <a:pt x="54" y="33"/>
                    <a:pt x="53" y="33"/>
                    <a:pt x="53" y="33"/>
                  </a:cubicBezTo>
                  <a:cubicBezTo>
                    <a:pt x="53" y="33"/>
                    <a:pt x="52" y="33"/>
                    <a:pt x="52" y="32"/>
                  </a:cubicBezTo>
                  <a:cubicBezTo>
                    <a:pt x="52" y="32"/>
                    <a:pt x="51" y="32"/>
                    <a:pt x="51" y="32"/>
                  </a:cubicBezTo>
                  <a:cubicBezTo>
                    <a:pt x="50" y="31"/>
                    <a:pt x="49" y="30"/>
                    <a:pt x="49" y="30"/>
                  </a:cubicBezTo>
                  <a:cubicBezTo>
                    <a:pt x="48" y="30"/>
                    <a:pt x="48" y="30"/>
                    <a:pt x="48" y="31"/>
                  </a:cubicBezTo>
                  <a:cubicBezTo>
                    <a:pt x="47" y="31"/>
                    <a:pt x="46" y="32"/>
                    <a:pt x="46" y="32"/>
                  </a:cubicBezTo>
                  <a:cubicBezTo>
                    <a:pt x="45" y="32"/>
                    <a:pt x="45" y="33"/>
                    <a:pt x="44" y="33"/>
                  </a:cubicBezTo>
                  <a:cubicBezTo>
                    <a:pt x="44" y="33"/>
                    <a:pt x="43" y="33"/>
                    <a:pt x="43" y="33"/>
                  </a:cubicBezTo>
                  <a:cubicBezTo>
                    <a:pt x="42" y="33"/>
                    <a:pt x="42" y="34"/>
                    <a:pt x="42" y="34"/>
                  </a:cubicBezTo>
                  <a:cubicBezTo>
                    <a:pt x="41" y="34"/>
                    <a:pt x="41" y="34"/>
                    <a:pt x="40" y="34"/>
                  </a:cubicBezTo>
                  <a:cubicBezTo>
                    <a:pt x="39" y="34"/>
                    <a:pt x="38" y="34"/>
                    <a:pt x="38" y="33"/>
                  </a:cubicBezTo>
                  <a:cubicBezTo>
                    <a:pt x="37" y="33"/>
                    <a:pt x="36" y="33"/>
                    <a:pt x="35" y="33"/>
                  </a:cubicBezTo>
                  <a:cubicBezTo>
                    <a:pt x="35" y="33"/>
                    <a:pt x="35" y="33"/>
                    <a:pt x="35" y="33"/>
                  </a:cubicBezTo>
                  <a:cubicBezTo>
                    <a:pt x="34" y="33"/>
                    <a:pt x="33" y="32"/>
                    <a:pt x="33" y="31"/>
                  </a:cubicBezTo>
                  <a:cubicBezTo>
                    <a:pt x="33" y="31"/>
                    <a:pt x="33" y="31"/>
                    <a:pt x="33" y="30"/>
                  </a:cubicBezTo>
                  <a:cubicBezTo>
                    <a:pt x="32" y="30"/>
                    <a:pt x="32" y="29"/>
                    <a:pt x="32" y="28"/>
                  </a:cubicBezTo>
                  <a:cubicBezTo>
                    <a:pt x="32" y="28"/>
                    <a:pt x="32" y="28"/>
                    <a:pt x="32" y="28"/>
                  </a:cubicBezTo>
                  <a:cubicBezTo>
                    <a:pt x="32" y="28"/>
                    <a:pt x="31" y="28"/>
                    <a:pt x="31" y="28"/>
                  </a:cubicBezTo>
                  <a:cubicBezTo>
                    <a:pt x="31" y="28"/>
                    <a:pt x="31" y="28"/>
                    <a:pt x="30" y="28"/>
                  </a:cubicBezTo>
                  <a:cubicBezTo>
                    <a:pt x="30" y="28"/>
                    <a:pt x="29" y="28"/>
                    <a:pt x="28" y="28"/>
                  </a:cubicBezTo>
                  <a:cubicBezTo>
                    <a:pt x="27" y="28"/>
                    <a:pt x="27" y="28"/>
                    <a:pt x="26" y="27"/>
                  </a:cubicBezTo>
                  <a:cubicBezTo>
                    <a:pt x="26" y="27"/>
                    <a:pt x="25" y="27"/>
                    <a:pt x="25" y="27"/>
                  </a:cubicBezTo>
                  <a:cubicBezTo>
                    <a:pt x="24" y="26"/>
                    <a:pt x="24" y="26"/>
                    <a:pt x="23" y="25"/>
                  </a:cubicBezTo>
                  <a:cubicBezTo>
                    <a:pt x="23" y="25"/>
                    <a:pt x="23" y="25"/>
                    <a:pt x="23" y="25"/>
                  </a:cubicBezTo>
                  <a:cubicBezTo>
                    <a:pt x="22" y="24"/>
                    <a:pt x="22" y="24"/>
                    <a:pt x="22" y="23"/>
                  </a:cubicBezTo>
                  <a:cubicBezTo>
                    <a:pt x="22" y="23"/>
                    <a:pt x="21" y="22"/>
                    <a:pt x="21" y="22"/>
                  </a:cubicBezTo>
                  <a:cubicBezTo>
                    <a:pt x="21" y="22"/>
                    <a:pt x="21" y="22"/>
                    <a:pt x="21" y="22"/>
                  </a:cubicBezTo>
                  <a:cubicBezTo>
                    <a:pt x="20" y="22"/>
                    <a:pt x="20" y="22"/>
                    <a:pt x="19" y="22"/>
                  </a:cubicBezTo>
                  <a:cubicBezTo>
                    <a:pt x="18" y="21"/>
                    <a:pt x="17" y="21"/>
                    <a:pt x="17" y="21"/>
                  </a:cubicBezTo>
                  <a:cubicBezTo>
                    <a:pt x="16" y="20"/>
                    <a:pt x="16" y="20"/>
                    <a:pt x="15" y="20"/>
                  </a:cubicBezTo>
                  <a:cubicBezTo>
                    <a:pt x="15" y="19"/>
                    <a:pt x="15" y="19"/>
                    <a:pt x="15" y="19"/>
                  </a:cubicBezTo>
                  <a:cubicBezTo>
                    <a:pt x="14" y="18"/>
                    <a:pt x="14" y="17"/>
                    <a:pt x="13" y="17"/>
                  </a:cubicBezTo>
                  <a:cubicBezTo>
                    <a:pt x="13" y="16"/>
                    <a:pt x="13" y="16"/>
                    <a:pt x="12" y="15"/>
                  </a:cubicBezTo>
                  <a:cubicBezTo>
                    <a:pt x="12" y="15"/>
                    <a:pt x="12" y="15"/>
                    <a:pt x="11" y="15"/>
                  </a:cubicBezTo>
                  <a:cubicBezTo>
                    <a:pt x="11" y="15"/>
                    <a:pt x="10" y="15"/>
                    <a:pt x="10" y="16"/>
                  </a:cubicBezTo>
                  <a:cubicBezTo>
                    <a:pt x="9" y="16"/>
                    <a:pt x="8" y="16"/>
                    <a:pt x="8" y="16"/>
                  </a:cubicBezTo>
                  <a:cubicBezTo>
                    <a:pt x="7" y="16"/>
                    <a:pt x="7" y="16"/>
                    <a:pt x="6" y="15"/>
                  </a:cubicBezTo>
                  <a:cubicBezTo>
                    <a:pt x="5" y="15"/>
                    <a:pt x="5" y="15"/>
                    <a:pt x="5" y="14"/>
                  </a:cubicBezTo>
                  <a:cubicBezTo>
                    <a:pt x="4" y="14"/>
                    <a:pt x="4" y="14"/>
                    <a:pt x="4" y="13"/>
                  </a:cubicBezTo>
                  <a:cubicBezTo>
                    <a:pt x="3" y="13"/>
                    <a:pt x="3" y="13"/>
                    <a:pt x="3" y="13"/>
                  </a:cubicBezTo>
                  <a:cubicBezTo>
                    <a:pt x="3" y="13"/>
                    <a:pt x="3" y="12"/>
                    <a:pt x="3" y="12"/>
                  </a:cubicBezTo>
                  <a:cubicBezTo>
                    <a:pt x="3" y="11"/>
                    <a:pt x="3" y="11"/>
                    <a:pt x="2" y="10"/>
                  </a:cubicBezTo>
                  <a:cubicBezTo>
                    <a:pt x="2" y="10"/>
                    <a:pt x="2" y="10"/>
                    <a:pt x="2" y="9"/>
                  </a:cubicBezTo>
                  <a:cubicBezTo>
                    <a:pt x="2" y="9"/>
                    <a:pt x="2" y="8"/>
                    <a:pt x="2" y="7"/>
                  </a:cubicBezTo>
                  <a:cubicBezTo>
                    <a:pt x="1" y="7"/>
                    <a:pt x="1" y="6"/>
                    <a:pt x="1" y="6"/>
                  </a:cubicBezTo>
                  <a:cubicBezTo>
                    <a:pt x="1" y="6"/>
                    <a:pt x="1" y="5"/>
                    <a:pt x="1" y="5"/>
                  </a:cubicBezTo>
                  <a:cubicBezTo>
                    <a:pt x="1" y="5"/>
                    <a:pt x="1" y="5"/>
                    <a:pt x="1" y="5"/>
                  </a:cubicBezTo>
                  <a:cubicBezTo>
                    <a:pt x="1" y="4"/>
                    <a:pt x="1" y="4"/>
                    <a:pt x="1" y="3"/>
                  </a:cubicBezTo>
                  <a:cubicBezTo>
                    <a:pt x="2" y="3"/>
                    <a:pt x="2" y="3"/>
                    <a:pt x="2" y="2"/>
                  </a:cubicBezTo>
                  <a:cubicBezTo>
                    <a:pt x="2" y="2"/>
                    <a:pt x="2" y="2"/>
                    <a:pt x="1" y="1"/>
                  </a:cubicBezTo>
                  <a:cubicBezTo>
                    <a:pt x="1" y="1"/>
                    <a:pt x="1" y="1"/>
                    <a:pt x="1" y="0"/>
                  </a:cubicBezTo>
                  <a:cubicBezTo>
                    <a:pt x="0" y="0"/>
                    <a:pt x="0" y="0"/>
                    <a:pt x="0" y="0"/>
                  </a:cubicBezTo>
                  <a:cubicBezTo>
                    <a:pt x="0" y="34"/>
                    <a:pt x="0" y="34"/>
                    <a:pt x="0" y="34"/>
                  </a:cubicBezTo>
                  <a:cubicBezTo>
                    <a:pt x="85" y="34"/>
                    <a:pt x="85" y="34"/>
                    <a:pt x="85" y="34"/>
                  </a:cubicBezTo>
                  <a:lnTo>
                    <a:pt x="8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8" name="Freeform 25"/>
            <p:cNvSpPr>
              <a:spLocks/>
            </p:cNvSpPr>
            <p:nvPr/>
          </p:nvSpPr>
          <p:spPr bwMode="auto">
            <a:xfrm>
              <a:off x="5054600" y="3770313"/>
              <a:ext cx="490538" cy="328613"/>
            </a:xfrm>
            <a:custGeom>
              <a:avLst/>
              <a:gdLst>
                <a:gd name="T0" fmla="*/ 84 w 85"/>
                <a:gd name="T1" fmla="*/ 1 h 57"/>
                <a:gd name="T2" fmla="*/ 84 w 85"/>
                <a:gd name="T3" fmla="*/ 0 h 57"/>
                <a:gd name="T4" fmla="*/ 82 w 85"/>
                <a:gd name="T5" fmla="*/ 2 h 57"/>
                <a:gd name="T6" fmla="*/ 81 w 85"/>
                <a:gd name="T7" fmla="*/ 3 h 57"/>
                <a:gd name="T8" fmla="*/ 82 w 85"/>
                <a:gd name="T9" fmla="*/ 4 h 57"/>
                <a:gd name="T10" fmla="*/ 81 w 85"/>
                <a:gd name="T11" fmla="*/ 6 h 57"/>
                <a:gd name="T12" fmla="*/ 81 w 85"/>
                <a:gd name="T13" fmla="*/ 7 h 57"/>
                <a:gd name="T14" fmla="*/ 81 w 85"/>
                <a:gd name="T15" fmla="*/ 7 h 57"/>
                <a:gd name="T16" fmla="*/ 80 w 85"/>
                <a:gd name="T17" fmla="*/ 7 h 57"/>
                <a:gd name="T18" fmla="*/ 80 w 85"/>
                <a:gd name="T19" fmla="*/ 9 h 57"/>
                <a:gd name="T20" fmla="*/ 79 w 85"/>
                <a:gd name="T21" fmla="*/ 10 h 57"/>
                <a:gd name="T22" fmla="*/ 77 w 85"/>
                <a:gd name="T23" fmla="*/ 11 h 57"/>
                <a:gd name="T24" fmla="*/ 75 w 85"/>
                <a:gd name="T25" fmla="*/ 13 h 57"/>
                <a:gd name="T26" fmla="*/ 74 w 85"/>
                <a:gd name="T27" fmla="*/ 13 h 57"/>
                <a:gd name="T28" fmla="*/ 74 w 85"/>
                <a:gd name="T29" fmla="*/ 44 h 57"/>
                <a:gd name="T30" fmla="*/ 0 w 85"/>
                <a:gd name="T31" fmla="*/ 44 h 57"/>
                <a:gd name="T32" fmla="*/ 0 w 85"/>
                <a:gd name="T33" fmla="*/ 57 h 57"/>
                <a:gd name="T34" fmla="*/ 85 w 85"/>
                <a:gd name="T35" fmla="*/ 57 h 57"/>
                <a:gd name="T36" fmla="*/ 85 w 85"/>
                <a:gd name="T37" fmla="*/ 4 h 57"/>
                <a:gd name="T38" fmla="*/ 84 w 85"/>
                <a:gd name="T39" fmla="*/ 3 h 57"/>
                <a:gd name="T40" fmla="*/ 84 w 85"/>
                <a:gd name="T41" fmla="*/ 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5" h="57">
                  <a:moveTo>
                    <a:pt x="84" y="1"/>
                  </a:moveTo>
                  <a:cubicBezTo>
                    <a:pt x="84" y="1"/>
                    <a:pt x="84" y="1"/>
                    <a:pt x="84" y="0"/>
                  </a:cubicBezTo>
                  <a:cubicBezTo>
                    <a:pt x="83" y="1"/>
                    <a:pt x="83" y="1"/>
                    <a:pt x="82" y="2"/>
                  </a:cubicBezTo>
                  <a:cubicBezTo>
                    <a:pt x="82" y="2"/>
                    <a:pt x="81" y="2"/>
                    <a:pt x="81" y="3"/>
                  </a:cubicBezTo>
                  <a:cubicBezTo>
                    <a:pt x="81" y="3"/>
                    <a:pt x="81" y="4"/>
                    <a:pt x="82" y="4"/>
                  </a:cubicBezTo>
                  <a:cubicBezTo>
                    <a:pt x="81" y="5"/>
                    <a:pt x="81" y="6"/>
                    <a:pt x="81" y="6"/>
                  </a:cubicBezTo>
                  <a:cubicBezTo>
                    <a:pt x="81" y="6"/>
                    <a:pt x="81" y="6"/>
                    <a:pt x="81" y="7"/>
                  </a:cubicBezTo>
                  <a:cubicBezTo>
                    <a:pt x="81" y="7"/>
                    <a:pt x="81" y="7"/>
                    <a:pt x="81" y="7"/>
                  </a:cubicBezTo>
                  <a:cubicBezTo>
                    <a:pt x="80" y="7"/>
                    <a:pt x="80" y="7"/>
                    <a:pt x="80" y="7"/>
                  </a:cubicBezTo>
                  <a:cubicBezTo>
                    <a:pt x="80" y="8"/>
                    <a:pt x="80" y="8"/>
                    <a:pt x="80" y="9"/>
                  </a:cubicBezTo>
                  <a:cubicBezTo>
                    <a:pt x="79" y="9"/>
                    <a:pt x="79" y="9"/>
                    <a:pt x="79" y="10"/>
                  </a:cubicBezTo>
                  <a:cubicBezTo>
                    <a:pt x="79" y="10"/>
                    <a:pt x="78" y="11"/>
                    <a:pt x="77" y="11"/>
                  </a:cubicBezTo>
                  <a:cubicBezTo>
                    <a:pt x="77" y="12"/>
                    <a:pt x="76" y="12"/>
                    <a:pt x="75" y="13"/>
                  </a:cubicBezTo>
                  <a:cubicBezTo>
                    <a:pt x="75" y="13"/>
                    <a:pt x="74" y="13"/>
                    <a:pt x="74" y="13"/>
                  </a:cubicBezTo>
                  <a:cubicBezTo>
                    <a:pt x="74" y="44"/>
                    <a:pt x="74" y="44"/>
                    <a:pt x="74" y="44"/>
                  </a:cubicBezTo>
                  <a:cubicBezTo>
                    <a:pt x="0" y="44"/>
                    <a:pt x="0" y="44"/>
                    <a:pt x="0" y="44"/>
                  </a:cubicBezTo>
                  <a:cubicBezTo>
                    <a:pt x="0" y="57"/>
                    <a:pt x="0" y="57"/>
                    <a:pt x="0" y="57"/>
                  </a:cubicBezTo>
                  <a:cubicBezTo>
                    <a:pt x="85" y="57"/>
                    <a:pt x="85" y="57"/>
                    <a:pt x="85" y="57"/>
                  </a:cubicBezTo>
                  <a:cubicBezTo>
                    <a:pt x="85" y="4"/>
                    <a:pt x="85" y="4"/>
                    <a:pt x="85" y="4"/>
                  </a:cubicBezTo>
                  <a:cubicBezTo>
                    <a:pt x="84" y="3"/>
                    <a:pt x="84" y="3"/>
                    <a:pt x="84" y="3"/>
                  </a:cubicBezTo>
                  <a:cubicBezTo>
                    <a:pt x="84" y="2"/>
                    <a:pt x="84" y="2"/>
                    <a:pt x="8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9" name="Freeform 26"/>
            <p:cNvSpPr>
              <a:spLocks/>
            </p:cNvSpPr>
            <p:nvPr/>
          </p:nvSpPr>
          <p:spPr bwMode="auto">
            <a:xfrm>
              <a:off x="5464175" y="3463926"/>
              <a:ext cx="184150" cy="339725"/>
            </a:xfrm>
            <a:custGeom>
              <a:avLst/>
              <a:gdLst>
                <a:gd name="T0" fmla="*/ 32 w 32"/>
                <a:gd name="T1" fmla="*/ 44 h 59"/>
                <a:gd name="T2" fmla="*/ 31 w 32"/>
                <a:gd name="T3" fmla="*/ 39 h 59"/>
                <a:gd name="T4" fmla="*/ 31 w 32"/>
                <a:gd name="T5" fmla="*/ 33 h 59"/>
                <a:gd name="T6" fmla="*/ 31 w 32"/>
                <a:gd name="T7" fmla="*/ 30 h 59"/>
                <a:gd name="T8" fmla="*/ 30 w 32"/>
                <a:gd name="T9" fmla="*/ 26 h 59"/>
                <a:gd name="T10" fmla="*/ 29 w 32"/>
                <a:gd name="T11" fmla="*/ 20 h 59"/>
                <a:gd name="T12" fmla="*/ 28 w 32"/>
                <a:gd name="T13" fmla="*/ 16 h 59"/>
                <a:gd name="T14" fmla="*/ 27 w 32"/>
                <a:gd name="T15" fmla="*/ 14 h 59"/>
                <a:gd name="T16" fmla="*/ 26 w 32"/>
                <a:gd name="T17" fmla="*/ 10 h 59"/>
                <a:gd name="T18" fmla="*/ 24 w 32"/>
                <a:gd name="T19" fmla="*/ 4 h 59"/>
                <a:gd name="T20" fmla="*/ 24 w 32"/>
                <a:gd name="T21" fmla="*/ 0 h 59"/>
                <a:gd name="T22" fmla="*/ 19 w 32"/>
                <a:gd name="T23" fmla="*/ 2 h 59"/>
                <a:gd name="T24" fmla="*/ 15 w 32"/>
                <a:gd name="T25" fmla="*/ 4 h 59"/>
                <a:gd name="T26" fmla="*/ 13 w 32"/>
                <a:gd name="T27" fmla="*/ 5 h 59"/>
                <a:gd name="T28" fmla="*/ 9 w 32"/>
                <a:gd name="T29" fmla="*/ 7 h 59"/>
                <a:gd name="T30" fmla="*/ 6 w 32"/>
                <a:gd name="T31" fmla="*/ 9 h 59"/>
                <a:gd name="T32" fmla="*/ 3 w 32"/>
                <a:gd name="T33" fmla="*/ 11 h 59"/>
                <a:gd name="T34" fmla="*/ 0 w 32"/>
                <a:gd name="T35" fmla="*/ 13 h 59"/>
                <a:gd name="T36" fmla="*/ 2 w 32"/>
                <a:gd name="T37" fmla="*/ 15 h 59"/>
                <a:gd name="T38" fmla="*/ 4 w 32"/>
                <a:gd name="T39" fmla="*/ 19 h 59"/>
                <a:gd name="T40" fmla="*/ 5 w 32"/>
                <a:gd name="T41" fmla="*/ 22 h 59"/>
                <a:gd name="T42" fmla="*/ 7 w 32"/>
                <a:gd name="T43" fmla="*/ 26 h 59"/>
                <a:gd name="T44" fmla="*/ 9 w 32"/>
                <a:gd name="T45" fmla="*/ 30 h 59"/>
                <a:gd name="T46" fmla="*/ 10 w 32"/>
                <a:gd name="T47" fmla="*/ 32 h 59"/>
                <a:gd name="T48" fmla="*/ 12 w 32"/>
                <a:gd name="T49" fmla="*/ 36 h 59"/>
                <a:gd name="T50" fmla="*/ 13 w 32"/>
                <a:gd name="T51" fmla="*/ 39 h 59"/>
                <a:gd name="T52" fmla="*/ 14 w 32"/>
                <a:gd name="T53" fmla="*/ 44 h 59"/>
                <a:gd name="T54" fmla="*/ 15 w 32"/>
                <a:gd name="T55" fmla="*/ 45 h 59"/>
                <a:gd name="T56" fmla="*/ 16 w 32"/>
                <a:gd name="T57" fmla="*/ 48 h 59"/>
                <a:gd name="T58" fmla="*/ 16 w 32"/>
                <a:gd name="T59" fmla="*/ 51 h 59"/>
                <a:gd name="T60" fmla="*/ 17 w 32"/>
                <a:gd name="T61" fmla="*/ 54 h 59"/>
                <a:gd name="T62" fmla="*/ 18 w 32"/>
                <a:gd name="T63" fmla="*/ 58 h 59"/>
                <a:gd name="T64" fmla="*/ 18 w 32"/>
                <a:gd name="T65" fmla="*/ 59 h 59"/>
                <a:gd name="T66" fmla="*/ 26 w 32"/>
                <a:gd name="T67" fmla="*/ 53 h 59"/>
                <a:gd name="T68" fmla="*/ 29 w 32"/>
                <a:gd name="T69" fmla="*/ 51 h 59"/>
                <a:gd name="T70" fmla="*/ 32 w 32"/>
                <a:gd name="T71" fmla="*/ 48 h 59"/>
                <a:gd name="T72" fmla="*/ 32 w 32"/>
                <a:gd name="T73" fmla="*/ 4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2" h="59">
                  <a:moveTo>
                    <a:pt x="32" y="45"/>
                  </a:moveTo>
                  <a:cubicBezTo>
                    <a:pt x="32" y="45"/>
                    <a:pt x="32" y="44"/>
                    <a:pt x="32" y="44"/>
                  </a:cubicBezTo>
                  <a:cubicBezTo>
                    <a:pt x="32" y="43"/>
                    <a:pt x="32" y="42"/>
                    <a:pt x="32" y="42"/>
                  </a:cubicBezTo>
                  <a:cubicBezTo>
                    <a:pt x="31" y="41"/>
                    <a:pt x="31" y="40"/>
                    <a:pt x="31" y="39"/>
                  </a:cubicBezTo>
                  <a:cubicBezTo>
                    <a:pt x="31" y="38"/>
                    <a:pt x="31" y="37"/>
                    <a:pt x="31" y="37"/>
                  </a:cubicBezTo>
                  <a:cubicBezTo>
                    <a:pt x="31" y="35"/>
                    <a:pt x="31" y="34"/>
                    <a:pt x="31" y="33"/>
                  </a:cubicBezTo>
                  <a:cubicBezTo>
                    <a:pt x="31" y="33"/>
                    <a:pt x="31" y="32"/>
                    <a:pt x="31" y="32"/>
                  </a:cubicBezTo>
                  <a:cubicBezTo>
                    <a:pt x="31" y="31"/>
                    <a:pt x="31" y="31"/>
                    <a:pt x="31" y="30"/>
                  </a:cubicBezTo>
                  <a:cubicBezTo>
                    <a:pt x="30" y="30"/>
                    <a:pt x="30" y="29"/>
                    <a:pt x="30" y="28"/>
                  </a:cubicBezTo>
                  <a:cubicBezTo>
                    <a:pt x="30" y="27"/>
                    <a:pt x="30" y="26"/>
                    <a:pt x="30" y="26"/>
                  </a:cubicBezTo>
                  <a:cubicBezTo>
                    <a:pt x="30" y="25"/>
                    <a:pt x="30" y="24"/>
                    <a:pt x="29" y="23"/>
                  </a:cubicBezTo>
                  <a:cubicBezTo>
                    <a:pt x="29" y="22"/>
                    <a:pt x="29" y="21"/>
                    <a:pt x="29" y="20"/>
                  </a:cubicBezTo>
                  <a:cubicBezTo>
                    <a:pt x="29" y="19"/>
                    <a:pt x="29" y="19"/>
                    <a:pt x="29" y="19"/>
                  </a:cubicBezTo>
                  <a:cubicBezTo>
                    <a:pt x="28" y="18"/>
                    <a:pt x="28" y="17"/>
                    <a:pt x="28" y="16"/>
                  </a:cubicBezTo>
                  <a:cubicBezTo>
                    <a:pt x="28" y="16"/>
                    <a:pt x="28" y="15"/>
                    <a:pt x="28" y="15"/>
                  </a:cubicBezTo>
                  <a:cubicBezTo>
                    <a:pt x="28" y="15"/>
                    <a:pt x="27" y="14"/>
                    <a:pt x="27" y="14"/>
                  </a:cubicBezTo>
                  <a:cubicBezTo>
                    <a:pt x="27" y="13"/>
                    <a:pt x="27" y="13"/>
                    <a:pt x="27" y="12"/>
                  </a:cubicBezTo>
                  <a:cubicBezTo>
                    <a:pt x="27" y="11"/>
                    <a:pt x="26" y="11"/>
                    <a:pt x="26" y="10"/>
                  </a:cubicBezTo>
                  <a:cubicBezTo>
                    <a:pt x="26" y="9"/>
                    <a:pt x="26" y="8"/>
                    <a:pt x="25" y="6"/>
                  </a:cubicBezTo>
                  <a:cubicBezTo>
                    <a:pt x="25" y="6"/>
                    <a:pt x="25" y="5"/>
                    <a:pt x="24" y="4"/>
                  </a:cubicBezTo>
                  <a:cubicBezTo>
                    <a:pt x="24" y="3"/>
                    <a:pt x="24" y="3"/>
                    <a:pt x="24" y="2"/>
                  </a:cubicBezTo>
                  <a:cubicBezTo>
                    <a:pt x="24" y="2"/>
                    <a:pt x="24" y="1"/>
                    <a:pt x="24" y="0"/>
                  </a:cubicBezTo>
                  <a:cubicBezTo>
                    <a:pt x="24" y="0"/>
                    <a:pt x="24" y="0"/>
                    <a:pt x="24" y="0"/>
                  </a:cubicBezTo>
                  <a:cubicBezTo>
                    <a:pt x="23" y="0"/>
                    <a:pt x="20" y="2"/>
                    <a:pt x="19" y="2"/>
                  </a:cubicBezTo>
                  <a:cubicBezTo>
                    <a:pt x="19" y="3"/>
                    <a:pt x="18" y="3"/>
                    <a:pt x="17" y="3"/>
                  </a:cubicBezTo>
                  <a:cubicBezTo>
                    <a:pt x="16" y="4"/>
                    <a:pt x="16" y="4"/>
                    <a:pt x="15" y="4"/>
                  </a:cubicBezTo>
                  <a:cubicBezTo>
                    <a:pt x="15" y="5"/>
                    <a:pt x="14" y="5"/>
                    <a:pt x="14" y="5"/>
                  </a:cubicBezTo>
                  <a:cubicBezTo>
                    <a:pt x="14" y="5"/>
                    <a:pt x="13" y="5"/>
                    <a:pt x="13" y="5"/>
                  </a:cubicBezTo>
                  <a:cubicBezTo>
                    <a:pt x="12" y="6"/>
                    <a:pt x="12" y="6"/>
                    <a:pt x="12" y="6"/>
                  </a:cubicBezTo>
                  <a:cubicBezTo>
                    <a:pt x="11" y="6"/>
                    <a:pt x="10" y="7"/>
                    <a:pt x="9" y="7"/>
                  </a:cubicBezTo>
                  <a:cubicBezTo>
                    <a:pt x="9" y="8"/>
                    <a:pt x="8" y="8"/>
                    <a:pt x="7" y="8"/>
                  </a:cubicBezTo>
                  <a:cubicBezTo>
                    <a:pt x="7" y="9"/>
                    <a:pt x="7" y="9"/>
                    <a:pt x="6" y="9"/>
                  </a:cubicBezTo>
                  <a:cubicBezTo>
                    <a:pt x="6" y="9"/>
                    <a:pt x="5" y="9"/>
                    <a:pt x="5" y="10"/>
                  </a:cubicBezTo>
                  <a:cubicBezTo>
                    <a:pt x="4" y="10"/>
                    <a:pt x="3" y="10"/>
                    <a:pt x="3" y="11"/>
                  </a:cubicBezTo>
                  <a:cubicBezTo>
                    <a:pt x="2" y="11"/>
                    <a:pt x="1" y="12"/>
                    <a:pt x="1" y="12"/>
                  </a:cubicBezTo>
                  <a:cubicBezTo>
                    <a:pt x="0" y="12"/>
                    <a:pt x="0" y="12"/>
                    <a:pt x="0" y="13"/>
                  </a:cubicBezTo>
                  <a:cubicBezTo>
                    <a:pt x="0" y="13"/>
                    <a:pt x="0" y="13"/>
                    <a:pt x="0" y="13"/>
                  </a:cubicBezTo>
                  <a:cubicBezTo>
                    <a:pt x="1" y="14"/>
                    <a:pt x="2" y="15"/>
                    <a:pt x="2" y="15"/>
                  </a:cubicBezTo>
                  <a:cubicBezTo>
                    <a:pt x="3" y="16"/>
                    <a:pt x="3" y="16"/>
                    <a:pt x="3" y="17"/>
                  </a:cubicBezTo>
                  <a:cubicBezTo>
                    <a:pt x="3" y="18"/>
                    <a:pt x="4" y="18"/>
                    <a:pt x="4" y="19"/>
                  </a:cubicBezTo>
                  <a:cubicBezTo>
                    <a:pt x="4" y="19"/>
                    <a:pt x="5" y="20"/>
                    <a:pt x="5" y="20"/>
                  </a:cubicBezTo>
                  <a:cubicBezTo>
                    <a:pt x="5" y="21"/>
                    <a:pt x="5" y="21"/>
                    <a:pt x="5" y="22"/>
                  </a:cubicBezTo>
                  <a:cubicBezTo>
                    <a:pt x="6" y="22"/>
                    <a:pt x="6" y="23"/>
                    <a:pt x="6" y="24"/>
                  </a:cubicBezTo>
                  <a:cubicBezTo>
                    <a:pt x="7" y="25"/>
                    <a:pt x="7" y="25"/>
                    <a:pt x="7" y="26"/>
                  </a:cubicBezTo>
                  <a:cubicBezTo>
                    <a:pt x="8" y="27"/>
                    <a:pt x="8" y="28"/>
                    <a:pt x="8" y="28"/>
                  </a:cubicBezTo>
                  <a:cubicBezTo>
                    <a:pt x="9" y="29"/>
                    <a:pt x="9" y="29"/>
                    <a:pt x="9" y="30"/>
                  </a:cubicBezTo>
                  <a:cubicBezTo>
                    <a:pt x="9" y="30"/>
                    <a:pt x="9" y="30"/>
                    <a:pt x="10" y="31"/>
                  </a:cubicBezTo>
                  <a:cubicBezTo>
                    <a:pt x="10" y="31"/>
                    <a:pt x="10" y="32"/>
                    <a:pt x="10" y="32"/>
                  </a:cubicBezTo>
                  <a:cubicBezTo>
                    <a:pt x="10" y="33"/>
                    <a:pt x="11" y="34"/>
                    <a:pt x="11" y="35"/>
                  </a:cubicBezTo>
                  <a:cubicBezTo>
                    <a:pt x="11" y="35"/>
                    <a:pt x="11" y="35"/>
                    <a:pt x="12" y="36"/>
                  </a:cubicBezTo>
                  <a:cubicBezTo>
                    <a:pt x="12" y="36"/>
                    <a:pt x="12" y="37"/>
                    <a:pt x="12" y="37"/>
                  </a:cubicBezTo>
                  <a:cubicBezTo>
                    <a:pt x="12" y="38"/>
                    <a:pt x="13" y="39"/>
                    <a:pt x="13" y="39"/>
                  </a:cubicBezTo>
                  <a:cubicBezTo>
                    <a:pt x="13" y="40"/>
                    <a:pt x="14" y="41"/>
                    <a:pt x="14" y="42"/>
                  </a:cubicBezTo>
                  <a:cubicBezTo>
                    <a:pt x="14" y="43"/>
                    <a:pt x="14" y="43"/>
                    <a:pt x="14" y="44"/>
                  </a:cubicBezTo>
                  <a:cubicBezTo>
                    <a:pt x="15" y="44"/>
                    <a:pt x="15" y="45"/>
                    <a:pt x="15" y="45"/>
                  </a:cubicBezTo>
                  <a:cubicBezTo>
                    <a:pt x="15" y="45"/>
                    <a:pt x="15" y="45"/>
                    <a:pt x="15" y="45"/>
                  </a:cubicBezTo>
                  <a:cubicBezTo>
                    <a:pt x="15" y="46"/>
                    <a:pt x="15" y="46"/>
                    <a:pt x="15" y="46"/>
                  </a:cubicBezTo>
                  <a:cubicBezTo>
                    <a:pt x="15" y="47"/>
                    <a:pt x="15" y="47"/>
                    <a:pt x="16" y="48"/>
                  </a:cubicBezTo>
                  <a:cubicBezTo>
                    <a:pt x="16" y="48"/>
                    <a:pt x="16" y="48"/>
                    <a:pt x="16" y="49"/>
                  </a:cubicBezTo>
                  <a:cubicBezTo>
                    <a:pt x="16" y="50"/>
                    <a:pt x="16" y="51"/>
                    <a:pt x="16" y="51"/>
                  </a:cubicBezTo>
                  <a:cubicBezTo>
                    <a:pt x="17" y="52"/>
                    <a:pt x="17" y="52"/>
                    <a:pt x="17" y="53"/>
                  </a:cubicBezTo>
                  <a:cubicBezTo>
                    <a:pt x="17" y="53"/>
                    <a:pt x="17" y="54"/>
                    <a:pt x="17" y="54"/>
                  </a:cubicBezTo>
                  <a:cubicBezTo>
                    <a:pt x="17" y="55"/>
                    <a:pt x="17" y="55"/>
                    <a:pt x="17" y="56"/>
                  </a:cubicBezTo>
                  <a:cubicBezTo>
                    <a:pt x="17" y="56"/>
                    <a:pt x="17" y="57"/>
                    <a:pt x="18" y="58"/>
                  </a:cubicBezTo>
                  <a:cubicBezTo>
                    <a:pt x="18" y="58"/>
                    <a:pt x="18" y="59"/>
                    <a:pt x="18" y="59"/>
                  </a:cubicBezTo>
                  <a:cubicBezTo>
                    <a:pt x="18" y="59"/>
                    <a:pt x="18" y="59"/>
                    <a:pt x="18" y="59"/>
                  </a:cubicBezTo>
                  <a:cubicBezTo>
                    <a:pt x="18" y="58"/>
                    <a:pt x="19" y="58"/>
                    <a:pt x="19" y="57"/>
                  </a:cubicBezTo>
                  <a:cubicBezTo>
                    <a:pt x="20" y="56"/>
                    <a:pt x="25" y="54"/>
                    <a:pt x="26" y="53"/>
                  </a:cubicBezTo>
                  <a:cubicBezTo>
                    <a:pt x="26" y="53"/>
                    <a:pt x="27" y="52"/>
                    <a:pt x="27" y="52"/>
                  </a:cubicBezTo>
                  <a:cubicBezTo>
                    <a:pt x="27" y="52"/>
                    <a:pt x="28" y="51"/>
                    <a:pt x="29" y="51"/>
                  </a:cubicBezTo>
                  <a:cubicBezTo>
                    <a:pt x="29" y="50"/>
                    <a:pt x="30" y="50"/>
                    <a:pt x="30" y="49"/>
                  </a:cubicBezTo>
                  <a:cubicBezTo>
                    <a:pt x="31" y="49"/>
                    <a:pt x="31" y="49"/>
                    <a:pt x="32" y="48"/>
                  </a:cubicBezTo>
                  <a:cubicBezTo>
                    <a:pt x="32" y="48"/>
                    <a:pt x="32" y="48"/>
                    <a:pt x="32" y="48"/>
                  </a:cubicBezTo>
                  <a:cubicBezTo>
                    <a:pt x="32" y="47"/>
                    <a:pt x="32" y="46"/>
                    <a:pt x="32"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8" name="Oval 367"/>
          <p:cNvSpPr/>
          <p:nvPr/>
        </p:nvSpPr>
        <p:spPr>
          <a:xfrm>
            <a:off x="694156" y="5798011"/>
            <a:ext cx="96487" cy="100584"/>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r>
              <a:rPr lang="en-US" sz="800" dirty="0" smtClean="0">
                <a:solidFill>
                  <a:schemeClr val="bg1"/>
                </a:solidFill>
              </a:rPr>
              <a:t>Distribution</a:t>
            </a:r>
            <a:endParaRPr lang="en-US" sz="800" dirty="0">
              <a:solidFill>
                <a:schemeClr val="bg1"/>
              </a:solidFill>
            </a:endParaRPr>
          </a:p>
        </p:txBody>
      </p:sp>
      <p:grpSp>
        <p:nvGrpSpPr>
          <p:cNvPr id="7" name="Group 6"/>
          <p:cNvGrpSpPr/>
          <p:nvPr/>
        </p:nvGrpSpPr>
        <p:grpSpPr>
          <a:xfrm>
            <a:off x="790643" y="5086112"/>
            <a:ext cx="103187" cy="107950"/>
            <a:chOff x="152984" y="5439414"/>
            <a:chExt cx="103187" cy="10795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84" y="5439414"/>
              <a:ext cx="103187"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204577" y="5439414"/>
              <a:ext cx="51594"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55" name="Group 354"/>
          <p:cNvGrpSpPr/>
          <p:nvPr/>
        </p:nvGrpSpPr>
        <p:grpSpPr>
          <a:xfrm>
            <a:off x="836106" y="5002641"/>
            <a:ext cx="103187" cy="107950"/>
            <a:chOff x="152984" y="5439414"/>
            <a:chExt cx="103187" cy="107950"/>
          </a:xfrm>
        </p:grpSpPr>
        <p:pic>
          <p:nvPicPr>
            <p:cNvPr id="3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84" y="5439414"/>
              <a:ext cx="103187"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204577" y="5439414"/>
              <a:ext cx="51594"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25" name="Group 1024"/>
          <p:cNvGrpSpPr/>
          <p:nvPr/>
        </p:nvGrpSpPr>
        <p:grpSpPr>
          <a:xfrm>
            <a:off x="-3416525" y="3955775"/>
            <a:ext cx="3072681" cy="1480983"/>
            <a:chOff x="-3497942" y="2225562"/>
            <a:chExt cx="3072681" cy="1480983"/>
          </a:xfrm>
        </p:grpSpPr>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7942" y="2493319"/>
              <a:ext cx="3072681" cy="12132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0" name="Rectangle 369"/>
            <p:cNvSpPr/>
            <p:nvPr/>
          </p:nvSpPr>
          <p:spPr>
            <a:xfrm>
              <a:off x="-3497942" y="2225562"/>
              <a:ext cx="3072681" cy="241540"/>
            </a:xfrm>
            <a:prstGeom prst="rect">
              <a:avLst/>
            </a:prstGeom>
            <a:solidFill>
              <a:srgbClr val="FFFF00"/>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000" b="1" dirty="0" smtClean="0">
                  <a:solidFill>
                    <a:schemeClr val="tx1"/>
                  </a:solidFill>
                </a:rPr>
                <a:t>Sales only</a:t>
              </a:r>
              <a:endParaRPr lang="en-US" sz="1000" b="1" dirty="0">
                <a:solidFill>
                  <a:schemeClr val="tx1"/>
                </a:solidFill>
              </a:endParaRPr>
            </a:p>
          </p:txBody>
        </p:sp>
      </p:grpSp>
      <p:sp>
        <p:nvSpPr>
          <p:cNvPr id="367" name="Oval 366"/>
          <p:cNvSpPr/>
          <p:nvPr/>
        </p:nvSpPr>
        <p:spPr>
          <a:xfrm>
            <a:off x="614537" y="4767032"/>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69" name="Oval 368"/>
          <p:cNvSpPr/>
          <p:nvPr/>
        </p:nvSpPr>
        <p:spPr>
          <a:xfrm>
            <a:off x="593619" y="4838549"/>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71" name="Oval 370"/>
          <p:cNvSpPr/>
          <p:nvPr/>
        </p:nvSpPr>
        <p:spPr>
          <a:xfrm>
            <a:off x="543930" y="4821966"/>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grpSp>
        <p:nvGrpSpPr>
          <p:cNvPr id="358" name="Group 357"/>
          <p:cNvGrpSpPr/>
          <p:nvPr/>
        </p:nvGrpSpPr>
        <p:grpSpPr>
          <a:xfrm>
            <a:off x="579241" y="4795597"/>
            <a:ext cx="103187" cy="107950"/>
            <a:chOff x="152984" y="5439414"/>
            <a:chExt cx="103187" cy="107950"/>
          </a:xfrm>
        </p:grpSpPr>
        <p:pic>
          <p:nvPicPr>
            <p:cNvPr id="3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984" y="5439414"/>
              <a:ext cx="103187"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0"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204577" y="5439414"/>
              <a:ext cx="51594"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72" name="Oval 371"/>
          <p:cNvSpPr/>
          <p:nvPr/>
        </p:nvSpPr>
        <p:spPr>
          <a:xfrm>
            <a:off x="599549" y="4638505"/>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64" name="Oval 363"/>
          <p:cNvSpPr/>
          <p:nvPr/>
        </p:nvSpPr>
        <p:spPr>
          <a:xfrm>
            <a:off x="586695" y="4676452"/>
            <a:ext cx="96487" cy="100584"/>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73" name="Oval 372"/>
          <p:cNvSpPr/>
          <p:nvPr/>
        </p:nvSpPr>
        <p:spPr>
          <a:xfrm>
            <a:off x="1350759" y="4795680"/>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74" name="Oval 373"/>
          <p:cNvSpPr/>
          <p:nvPr/>
        </p:nvSpPr>
        <p:spPr>
          <a:xfrm>
            <a:off x="1150774" y="4694082"/>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75" name="Oval 374"/>
          <p:cNvSpPr/>
          <p:nvPr/>
        </p:nvSpPr>
        <p:spPr>
          <a:xfrm>
            <a:off x="1134818" y="4640193"/>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76" name="Oval 375"/>
          <p:cNvSpPr/>
          <p:nvPr/>
        </p:nvSpPr>
        <p:spPr>
          <a:xfrm>
            <a:off x="1090702" y="4618052"/>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77" name="Oval 376"/>
          <p:cNvSpPr/>
          <p:nvPr/>
        </p:nvSpPr>
        <p:spPr>
          <a:xfrm>
            <a:off x="1062319" y="4675203"/>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78" name="Oval 377"/>
          <p:cNvSpPr/>
          <p:nvPr/>
        </p:nvSpPr>
        <p:spPr>
          <a:xfrm>
            <a:off x="1043418" y="4697274"/>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79" name="Oval 378"/>
          <p:cNvSpPr/>
          <p:nvPr/>
        </p:nvSpPr>
        <p:spPr>
          <a:xfrm>
            <a:off x="1011543" y="4703345"/>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80" name="Oval 379"/>
          <p:cNvSpPr/>
          <p:nvPr/>
        </p:nvSpPr>
        <p:spPr>
          <a:xfrm>
            <a:off x="1125271" y="4601977"/>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81" name="Oval 380"/>
          <p:cNvSpPr/>
          <p:nvPr/>
        </p:nvSpPr>
        <p:spPr>
          <a:xfrm>
            <a:off x="1074734" y="4588906"/>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82" name="Oval 381"/>
          <p:cNvSpPr/>
          <p:nvPr/>
        </p:nvSpPr>
        <p:spPr>
          <a:xfrm>
            <a:off x="1042965" y="4582481"/>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383" name="Oval 382"/>
          <p:cNvSpPr/>
          <p:nvPr/>
        </p:nvSpPr>
        <p:spPr>
          <a:xfrm>
            <a:off x="1134817" y="4554544"/>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grpSp>
        <p:nvGrpSpPr>
          <p:cNvPr id="1024" name="Group 1023"/>
          <p:cNvGrpSpPr/>
          <p:nvPr/>
        </p:nvGrpSpPr>
        <p:grpSpPr>
          <a:xfrm>
            <a:off x="1100123" y="4605647"/>
            <a:ext cx="103187" cy="107950"/>
            <a:chOff x="104775" y="5403890"/>
            <a:chExt cx="103187" cy="107950"/>
          </a:xfrm>
        </p:grpSpPr>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75" y="5403890"/>
              <a:ext cx="103187"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156368" y="5403890"/>
              <a:ext cx="51594"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037"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Executive Summary</a:t>
            </a:r>
            <a:endParaRPr lang="en-US" sz="800" b="1" dirty="0">
              <a:solidFill>
                <a:srgbClr val="FFFFFF"/>
              </a:solidFill>
              <a:latin typeface="Tahoma"/>
            </a:endParaRPr>
          </a:p>
        </p:txBody>
      </p:sp>
      <p:sp>
        <p:nvSpPr>
          <p:cNvPr id="1032"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10</a:t>
            </a:r>
            <a:endParaRPr lang="en-US" sz="900" dirty="0">
              <a:solidFill>
                <a:srgbClr val="000000"/>
              </a:solidFill>
              <a:latin typeface="Tahoma"/>
            </a:endParaRPr>
          </a:p>
        </p:txBody>
      </p:sp>
      <p:grpSp>
        <p:nvGrpSpPr>
          <p:cNvPr id="384" name="Group 383"/>
          <p:cNvGrpSpPr/>
          <p:nvPr/>
        </p:nvGrpSpPr>
        <p:grpSpPr>
          <a:xfrm>
            <a:off x="1873047" y="5092455"/>
            <a:ext cx="103187" cy="107950"/>
            <a:chOff x="104775" y="5403890"/>
            <a:chExt cx="103187" cy="107950"/>
          </a:xfrm>
        </p:grpSpPr>
        <p:pic>
          <p:nvPicPr>
            <p:cNvPr id="38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775" y="5403890"/>
              <a:ext cx="103187"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156368" y="5403890"/>
              <a:ext cx="51594"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6652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Leadership with Strong Barriers to Entry</a:t>
            </a:r>
          </a:p>
        </p:txBody>
      </p:sp>
      <p:sp>
        <p:nvSpPr>
          <p:cNvPr id="3" name="Text Placeholder 2"/>
          <p:cNvSpPr>
            <a:spLocks noGrp="1"/>
          </p:cNvSpPr>
          <p:nvPr>
            <p:ph type="body" sz="quarter" idx="11"/>
          </p:nvPr>
        </p:nvSpPr>
        <p:spPr/>
        <p:txBody>
          <a:bodyPr/>
          <a:lstStyle/>
          <a:p>
            <a:r>
              <a:rPr lang="en-US" dirty="0"/>
              <a:t>Katun’s rare combination of core competencies leads to formidable barriers to entry</a:t>
            </a:r>
          </a:p>
        </p:txBody>
      </p:sp>
      <p:sp>
        <p:nvSpPr>
          <p:cNvPr id="4" name="AutoShape 55"/>
          <p:cNvSpPr>
            <a:spLocks noChangeArrowheads="1"/>
          </p:cNvSpPr>
          <p:nvPr/>
        </p:nvSpPr>
        <p:spPr bwMode="auto">
          <a:xfrm>
            <a:off x="2761129" y="1914734"/>
            <a:ext cx="4006160" cy="3047416"/>
          </a:xfrm>
          <a:prstGeom prst="rightArrow">
            <a:avLst>
              <a:gd name="adj1" fmla="val 63935"/>
              <a:gd name="adj2" fmla="val 25648"/>
            </a:avLst>
          </a:prstGeom>
          <a:solidFill>
            <a:srgbClr val="DDDDDD"/>
          </a:solidFill>
          <a:ln>
            <a:noFill/>
          </a:ln>
          <a:effectLst>
            <a:outerShdw dist="35921" dir="2700000" algn="ctr" rotWithShape="0">
              <a:schemeClr val="bg2"/>
            </a:outerShdw>
          </a:effectLst>
          <a:extLst>
            <a:ext uri="{91240B29-F687-4F45-9708-019B960494DF}">
              <a14:hiddenLine xmlns:a14="http://schemas.microsoft.com/office/drawing/2010/main" w="6350" algn="ctr">
                <a:solidFill>
                  <a:schemeClr val="accent2"/>
                </a:solidFill>
                <a:miter lim="800000"/>
                <a:headEnd/>
                <a:tailEnd/>
              </a14:hiddenLine>
            </a:ext>
          </a:ex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1730157" y="3207141"/>
            <a:ext cx="1577559" cy="466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a:spLocks noChangeArrowheads="1"/>
          </p:cNvSpPr>
          <p:nvPr/>
        </p:nvSpPr>
        <p:spPr bwMode="auto">
          <a:xfrm>
            <a:off x="3770246" y="1852409"/>
            <a:ext cx="1991932" cy="517467"/>
          </a:xfrm>
          <a:prstGeom prst="rect">
            <a:avLst/>
          </a:prstGeom>
          <a:solidFill>
            <a:schemeClr val="accent3"/>
          </a:solidFill>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0" hangingPunct="0"/>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Broad, IP-Compliant </a:t>
            </a:r>
            <a:b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Product Offering</a:t>
            </a:r>
          </a:p>
        </p:txBody>
      </p:sp>
      <p:sp>
        <p:nvSpPr>
          <p:cNvPr id="10" name="Rectangle 9"/>
          <p:cNvSpPr>
            <a:spLocks noChangeArrowheads="1"/>
          </p:cNvSpPr>
          <p:nvPr/>
        </p:nvSpPr>
        <p:spPr bwMode="auto">
          <a:xfrm>
            <a:off x="3770246" y="3363503"/>
            <a:ext cx="1991932" cy="517467"/>
          </a:xfrm>
          <a:prstGeom prst="rect">
            <a:avLst/>
          </a:prstGeom>
          <a:solidFill>
            <a:schemeClr val="accent3"/>
          </a:solidFill>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0" hangingPunct="0"/>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Technical Proficiency</a:t>
            </a:r>
          </a:p>
        </p:txBody>
      </p:sp>
      <p:sp>
        <p:nvSpPr>
          <p:cNvPr id="11" name="Rectangle 10"/>
          <p:cNvSpPr>
            <a:spLocks noChangeArrowheads="1"/>
          </p:cNvSpPr>
          <p:nvPr/>
        </p:nvSpPr>
        <p:spPr bwMode="auto">
          <a:xfrm>
            <a:off x="3770246" y="4119050"/>
            <a:ext cx="1991932" cy="517467"/>
          </a:xfrm>
          <a:prstGeom prst="rect">
            <a:avLst/>
          </a:prstGeom>
          <a:solidFill>
            <a:schemeClr val="accent3"/>
          </a:solidFill>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spcBef>
                <a:spcPct val="50000"/>
              </a:spcBef>
            </a:pPr>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Sourcing Agility and </a:t>
            </a:r>
            <a:b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Virtual Manufacturing</a:t>
            </a:r>
          </a:p>
        </p:txBody>
      </p:sp>
      <p:sp>
        <p:nvSpPr>
          <p:cNvPr id="12" name="Rectangle 11"/>
          <p:cNvSpPr>
            <a:spLocks noChangeArrowheads="1"/>
          </p:cNvSpPr>
          <p:nvPr/>
        </p:nvSpPr>
        <p:spPr bwMode="auto">
          <a:xfrm>
            <a:off x="3770246" y="4874598"/>
            <a:ext cx="1991932" cy="517467"/>
          </a:xfrm>
          <a:prstGeom prst="rect">
            <a:avLst/>
          </a:prstGeom>
          <a:solidFill>
            <a:schemeClr val="accent3"/>
          </a:solidFill>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spcBef>
                <a:spcPct val="50000"/>
              </a:spcBef>
            </a:pPr>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Global Sales and Distribution</a:t>
            </a:r>
            <a:endParaRPr lang="en-US" altLang="en-US" sz="9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3" name="Rectangle 12"/>
          <p:cNvSpPr>
            <a:spLocks noChangeArrowheads="1"/>
          </p:cNvSpPr>
          <p:nvPr/>
        </p:nvSpPr>
        <p:spPr bwMode="auto">
          <a:xfrm>
            <a:off x="3770246" y="1430887"/>
            <a:ext cx="1991932" cy="236183"/>
          </a:xfrm>
          <a:prstGeom prst="rect">
            <a:avLst/>
          </a:prstGeom>
          <a:noFill/>
          <a:ln w="25400" algn="ctr">
            <a:solidFill>
              <a:schemeClr val="accent4"/>
            </a:solidFill>
            <a:miter lim="800000"/>
            <a:headEnd/>
            <a:tailEnd/>
          </a:ln>
          <a:effectLst/>
          <a:extLst>
            <a:ext uri="{909E8E84-426E-40DD-AFC4-6F175D3DCCD1}">
              <a14:hiddenFill xmlns:a14="http://schemas.microsoft.com/office/drawing/2010/main">
                <a:solidFill>
                  <a:srgbClr val="00008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0" hangingPunct="0"/>
            <a:r>
              <a:rPr lang="en-US" altLang="en-US" sz="900" b="1" dirty="0">
                <a:latin typeface="Tahoma" panose="020B0604030504040204" pitchFamily="34" charset="0"/>
                <a:ea typeface="Tahoma" panose="020B0604030504040204" pitchFamily="34" charset="0"/>
                <a:cs typeface="Tahoma" panose="020B0604030504040204" pitchFamily="34" charset="0"/>
              </a:rPr>
              <a:t>Katun’s Core Competencies</a:t>
            </a:r>
          </a:p>
        </p:txBody>
      </p:sp>
      <p:sp>
        <p:nvSpPr>
          <p:cNvPr id="14" name="Rectangle 13"/>
          <p:cNvSpPr>
            <a:spLocks noChangeArrowheads="1"/>
          </p:cNvSpPr>
          <p:nvPr/>
        </p:nvSpPr>
        <p:spPr bwMode="auto">
          <a:xfrm>
            <a:off x="3688565" y="1312796"/>
            <a:ext cx="2151287" cy="4251293"/>
          </a:xfrm>
          <a:prstGeom prst="rect">
            <a:avLst/>
          </a:prstGeom>
          <a:noFill/>
          <a:ln w="12700" algn="ctr">
            <a:solidFill>
              <a:srgbClr val="C0C0C0"/>
            </a:solidFill>
            <a:prstDash val="dash"/>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18" name="Rectangle 17"/>
          <p:cNvSpPr>
            <a:spLocks noChangeArrowheads="1"/>
          </p:cNvSpPr>
          <p:nvPr/>
        </p:nvSpPr>
        <p:spPr bwMode="auto">
          <a:xfrm>
            <a:off x="6858695" y="1852409"/>
            <a:ext cx="1991932" cy="517467"/>
          </a:xfrm>
          <a:prstGeom prst="rect">
            <a:avLst/>
          </a:prstGeom>
          <a:solidFill>
            <a:schemeClr val="accent6"/>
          </a:solid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0" hangingPunct="0"/>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Leading Brand Name</a:t>
            </a:r>
            <a:endParaRPr lang="en-US" altLang="en-US" sz="9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9" name="Rectangle 18"/>
          <p:cNvSpPr>
            <a:spLocks noChangeArrowheads="1"/>
          </p:cNvSpPr>
          <p:nvPr/>
        </p:nvSpPr>
        <p:spPr bwMode="auto">
          <a:xfrm>
            <a:off x="6858695" y="3363503"/>
            <a:ext cx="1991932" cy="517467"/>
          </a:xfrm>
          <a:prstGeom prst="rect">
            <a:avLst/>
          </a:prstGeom>
          <a:solidFill>
            <a:schemeClr val="accent6"/>
          </a:solid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0" hangingPunct="0"/>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Differentiated Products</a:t>
            </a:r>
            <a:endParaRPr lang="en-US" altLang="en-US" sz="9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0" name="Rectangle 19"/>
          <p:cNvSpPr>
            <a:spLocks noChangeArrowheads="1"/>
          </p:cNvSpPr>
          <p:nvPr/>
        </p:nvSpPr>
        <p:spPr bwMode="auto">
          <a:xfrm>
            <a:off x="6858695" y="4119050"/>
            <a:ext cx="1991932" cy="517467"/>
          </a:xfrm>
          <a:prstGeom prst="rect">
            <a:avLst/>
          </a:prstGeom>
          <a:solidFill>
            <a:schemeClr val="accent6"/>
          </a:solid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0" hangingPunct="0"/>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Global Scale </a:t>
            </a:r>
            <a:b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(Reach and Sourcing Flexibility)</a:t>
            </a:r>
            <a:endParaRPr lang="en-US" altLang="en-US" sz="9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1" name="Rectangle 20"/>
          <p:cNvSpPr>
            <a:spLocks noChangeArrowheads="1"/>
          </p:cNvSpPr>
          <p:nvPr/>
        </p:nvSpPr>
        <p:spPr bwMode="auto">
          <a:xfrm>
            <a:off x="6858695" y="4874598"/>
            <a:ext cx="1991932" cy="517467"/>
          </a:xfrm>
          <a:prstGeom prst="rect">
            <a:avLst/>
          </a:prstGeom>
          <a:solidFill>
            <a:schemeClr val="accent6"/>
          </a:solid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0" hangingPunct="0"/>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Long-Term </a:t>
            </a:r>
            <a:b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br>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Customer Relationships</a:t>
            </a:r>
            <a:endParaRPr lang="en-US" altLang="en-US" sz="9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2" name="Rectangle 21"/>
          <p:cNvSpPr>
            <a:spLocks noChangeArrowheads="1"/>
          </p:cNvSpPr>
          <p:nvPr/>
        </p:nvSpPr>
        <p:spPr bwMode="auto">
          <a:xfrm>
            <a:off x="6767289" y="1312796"/>
            <a:ext cx="2151287" cy="4251293"/>
          </a:xfrm>
          <a:prstGeom prst="rect">
            <a:avLst/>
          </a:prstGeom>
          <a:noFill/>
          <a:ln w="12700" algn="ctr">
            <a:solidFill>
              <a:srgbClr val="C0C0C0"/>
            </a:solidFill>
            <a:prstDash val="dash"/>
            <a:miter lim="800000"/>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23" name="Rectangle 22"/>
          <p:cNvSpPr>
            <a:spLocks noChangeArrowheads="1"/>
          </p:cNvSpPr>
          <p:nvPr/>
        </p:nvSpPr>
        <p:spPr bwMode="auto">
          <a:xfrm>
            <a:off x="6858695" y="1430887"/>
            <a:ext cx="1991932" cy="236183"/>
          </a:xfrm>
          <a:prstGeom prst="rect">
            <a:avLst/>
          </a:prstGeom>
          <a:noFill/>
          <a:ln w="25400" algn="ctr">
            <a:solidFill>
              <a:schemeClr val="accent4"/>
            </a:solidFill>
            <a:miter lim="800000"/>
            <a:headEnd/>
            <a:tailEnd/>
          </a:ln>
          <a:effectLst/>
          <a:extLst>
            <a:ext uri="{909E8E84-426E-40DD-AFC4-6F175D3DCCD1}">
              <a14:hiddenFill xmlns:a14="http://schemas.microsoft.com/office/drawing/2010/main">
                <a:solidFill>
                  <a:srgbClr val="00008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0" hangingPunct="0"/>
            <a:r>
              <a:rPr lang="en-US" altLang="en-US" sz="900" b="1" dirty="0">
                <a:latin typeface="Tahoma" panose="020B0604030504040204" pitchFamily="34" charset="0"/>
                <a:ea typeface="Tahoma" panose="020B0604030504040204" pitchFamily="34" charset="0"/>
                <a:cs typeface="Tahoma" panose="020B0604030504040204" pitchFamily="34" charset="0"/>
              </a:rPr>
              <a:t>Resultant Barriers to Entry</a:t>
            </a:r>
          </a:p>
        </p:txBody>
      </p:sp>
      <p:sp>
        <p:nvSpPr>
          <p:cNvPr id="38" name="Rectangle 37"/>
          <p:cNvSpPr/>
          <p:nvPr>
            <p:custDataLst>
              <p:tags r:id="rId1"/>
            </p:custDataLst>
          </p:nvPr>
        </p:nvSpPr>
        <p:spPr>
          <a:xfrm>
            <a:off x="2328361" y="5689144"/>
            <a:ext cx="6590214" cy="605294"/>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spcAft>
                <a:spcPts val="200"/>
              </a:spcAft>
            </a:pPr>
            <a:r>
              <a:rPr lang="en-US" sz="1000" b="1" dirty="0">
                <a:solidFill>
                  <a:srgbClr val="FFFFFF"/>
                </a:solidFill>
              </a:rPr>
              <a:t>The Company’s unique combination of product development capabilities, strategic sourcing, </a:t>
            </a:r>
            <a:br>
              <a:rPr lang="en-US" sz="1000" b="1" dirty="0">
                <a:solidFill>
                  <a:srgbClr val="FFFFFF"/>
                </a:solidFill>
              </a:rPr>
            </a:br>
            <a:r>
              <a:rPr lang="en-US" sz="1000" b="1" dirty="0">
                <a:solidFill>
                  <a:srgbClr val="FFFFFF"/>
                </a:solidFill>
              </a:rPr>
              <a:t>IP expertise and global distribution often positions Katun as the </a:t>
            </a:r>
            <a:r>
              <a:rPr lang="en-US" sz="1000" b="1" u="sng" dirty="0">
                <a:solidFill>
                  <a:srgbClr val="FFFFFF"/>
                </a:solidFill>
              </a:rPr>
              <a:t>ONLY</a:t>
            </a:r>
            <a:r>
              <a:rPr lang="en-US" sz="1000" b="1" dirty="0">
                <a:solidFill>
                  <a:srgbClr val="FFFFFF"/>
                </a:solidFill>
              </a:rPr>
              <a:t> supplier worldwide </a:t>
            </a:r>
            <a:br>
              <a:rPr lang="en-US" sz="1000" b="1" dirty="0">
                <a:solidFill>
                  <a:srgbClr val="FFFFFF"/>
                </a:solidFill>
              </a:rPr>
            </a:br>
            <a:r>
              <a:rPr lang="en-US" sz="1000" b="1" dirty="0">
                <a:solidFill>
                  <a:srgbClr val="FFFFFF"/>
                </a:solidFill>
              </a:rPr>
              <a:t>with the ability to bring OEM-equivalent, IP-compliant compatible products to market</a:t>
            </a:r>
          </a:p>
        </p:txBody>
      </p:sp>
      <p:sp>
        <p:nvSpPr>
          <p:cNvPr id="25" name="TextBox 24"/>
          <p:cNvSpPr txBox="1"/>
          <p:nvPr/>
        </p:nvSpPr>
        <p:spPr>
          <a:xfrm>
            <a:off x="288924" y="1125407"/>
            <a:ext cx="1863726" cy="5124480"/>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Katun’s market leading position is the result of several critical core competencies that have created formidable barriers to entry and are principal to the Company’s </a:t>
            </a:r>
            <a:r>
              <a:rPr lang="en-US" sz="800" dirty="0" smtClean="0">
                <a:solidFill>
                  <a:schemeClr val="bg1"/>
                </a:solidFill>
                <a:cs typeface="Tahoma" panose="020B0604030504040204" pitchFamily="34" charset="0"/>
              </a:rPr>
              <a:t/>
            </a:r>
            <a:br>
              <a:rPr lang="en-US" sz="800" dirty="0" smtClean="0">
                <a:solidFill>
                  <a:schemeClr val="bg1"/>
                </a:solidFill>
                <a:cs typeface="Tahoma" panose="020B0604030504040204" pitchFamily="34" charset="0"/>
              </a:rPr>
            </a:br>
            <a:r>
              <a:rPr lang="en-US" sz="800" dirty="0" smtClean="0">
                <a:solidFill>
                  <a:schemeClr val="bg1"/>
                </a:solidFill>
                <a:cs typeface="Tahoma" panose="020B0604030504040204" pitchFamily="34" charset="0"/>
              </a:rPr>
              <a:t>continued </a:t>
            </a:r>
            <a:r>
              <a:rPr lang="en-US" sz="800" dirty="0">
                <a:solidFill>
                  <a:schemeClr val="bg1"/>
                </a:solidFill>
                <a:cs typeface="Tahoma" panose="020B0604030504040204" pitchFamily="34" charset="0"/>
              </a:rPr>
              <a:t>growth and </a:t>
            </a:r>
            <a:r>
              <a:rPr lang="en-US" sz="800" dirty="0" smtClean="0">
                <a:solidFill>
                  <a:schemeClr val="bg1"/>
                </a:solidFill>
                <a:cs typeface="Tahoma" panose="020B0604030504040204" pitchFamily="34" charset="0"/>
              </a:rPr>
              <a:t>leading margins, indicative of its channel leverage and advantage in color</a:t>
            </a:r>
            <a:endParaRPr lang="en-US" sz="800" dirty="0">
              <a:solidFill>
                <a:schemeClr val="bg1"/>
              </a:solidFill>
              <a:cs typeface="Tahoma" panose="020B0604030504040204" pitchFamily="34" charset="0"/>
            </a:endParaRPr>
          </a:p>
          <a:p>
            <a:pPr marL="344488" lvl="1" indent="-171450" fontAlgn="base">
              <a:spcBef>
                <a:spcPts val="400"/>
              </a:spcBef>
              <a:buClr>
                <a:schemeClr val="bg1"/>
              </a:buClr>
              <a:buSzPct val="100000"/>
              <a:buFont typeface="Arial"/>
              <a:buChar char="-"/>
              <a:tabLst>
                <a:tab pos="179388" algn="l"/>
              </a:tabLst>
            </a:pPr>
            <a:r>
              <a:rPr lang="en-US" sz="800" dirty="0">
                <a:solidFill>
                  <a:schemeClr val="bg1"/>
                </a:solidFill>
                <a:cs typeface="Tahoma" panose="020B0604030504040204" pitchFamily="34" charset="0"/>
              </a:rPr>
              <a:t>Broad, IP-compliant product offering results in leading brand name with five distinct, </a:t>
            </a:r>
            <a:r>
              <a:rPr lang="en-US" sz="800" dirty="0" smtClean="0">
                <a:solidFill>
                  <a:schemeClr val="bg1"/>
                </a:solidFill>
                <a:cs typeface="Tahoma" panose="020B0604030504040204" pitchFamily="34" charset="0"/>
              </a:rPr>
              <a:t/>
            </a:r>
            <a:br>
              <a:rPr lang="en-US" sz="800" dirty="0" smtClean="0">
                <a:solidFill>
                  <a:schemeClr val="bg1"/>
                </a:solidFill>
                <a:cs typeface="Tahoma" panose="020B0604030504040204" pitchFamily="34" charset="0"/>
              </a:rPr>
            </a:br>
            <a:r>
              <a:rPr lang="en-US" sz="800" dirty="0" smtClean="0">
                <a:solidFill>
                  <a:schemeClr val="bg1"/>
                </a:solidFill>
                <a:cs typeface="Tahoma" panose="020B0604030504040204" pitchFamily="34" charset="0"/>
              </a:rPr>
              <a:t>purpose-built </a:t>
            </a:r>
            <a:r>
              <a:rPr lang="en-US" sz="800" dirty="0">
                <a:solidFill>
                  <a:schemeClr val="bg1"/>
                </a:solidFill>
                <a:cs typeface="Tahoma" panose="020B0604030504040204" pitchFamily="34" charset="0"/>
              </a:rPr>
              <a:t>brand families</a:t>
            </a:r>
          </a:p>
          <a:p>
            <a:pPr marL="344488" lvl="1" indent="-171450" fontAlgn="base">
              <a:spcBef>
                <a:spcPts val="400"/>
              </a:spcBef>
              <a:buClr>
                <a:schemeClr val="bg1"/>
              </a:buClr>
              <a:buSzPct val="100000"/>
              <a:buFont typeface="Arial"/>
              <a:buChar char="-"/>
              <a:tabLst>
                <a:tab pos="179388" algn="l"/>
              </a:tabLst>
            </a:pPr>
            <a:r>
              <a:rPr lang="en-US" sz="800" dirty="0" err="1" smtClean="0">
                <a:solidFill>
                  <a:schemeClr val="bg1"/>
                </a:solidFill>
                <a:cs typeface="Tahoma" panose="020B0604030504040204" pitchFamily="34" charset="0"/>
              </a:rPr>
              <a:t>Katun’s</a:t>
            </a:r>
            <a:r>
              <a:rPr lang="en-US" sz="800" dirty="0" smtClean="0">
                <a:solidFill>
                  <a:schemeClr val="bg1"/>
                </a:solidFill>
                <a:cs typeface="Tahoma" panose="020B0604030504040204" pitchFamily="34" charset="0"/>
              </a:rPr>
              <a:t> </a:t>
            </a:r>
            <a:r>
              <a:rPr lang="en-US" sz="800" dirty="0">
                <a:solidFill>
                  <a:schemeClr val="bg1"/>
                </a:solidFill>
                <a:cs typeface="Tahoma" panose="020B0604030504040204" pitchFamily="34" charset="0"/>
              </a:rPr>
              <a:t>reputation </a:t>
            </a:r>
            <a:r>
              <a:rPr lang="en-US" sz="800" dirty="0" smtClean="0">
                <a:solidFill>
                  <a:schemeClr val="bg1"/>
                </a:solidFill>
                <a:cs typeface="Tahoma" panose="020B0604030504040204" pitchFamily="34" charset="0"/>
              </a:rPr>
              <a:t>as </a:t>
            </a:r>
            <a:r>
              <a:rPr lang="en-US" sz="800" dirty="0">
                <a:solidFill>
                  <a:schemeClr val="bg1"/>
                </a:solidFill>
                <a:cs typeface="Tahoma" panose="020B0604030504040204" pitchFamily="34" charset="0"/>
              </a:rPr>
              <a:t>the only third-party supplier that can offer OEM-equivalent color </a:t>
            </a:r>
            <a:r>
              <a:rPr lang="en-US" sz="800" dirty="0" smtClean="0">
                <a:solidFill>
                  <a:schemeClr val="bg1"/>
                </a:solidFill>
                <a:cs typeface="Tahoma" panose="020B0604030504040204" pitchFamily="34" charset="0"/>
              </a:rPr>
              <a:t>toner is </a:t>
            </a:r>
            <a:r>
              <a:rPr lang="en-US" sz="800" dirty="0">
                <a:solidFill>
                  <a:schemeClr val="bg1"/>
                </a:solidFill>
                <a:cs typeface="Tahoma" panose="020B0604030504040204" pitchFamily="34" charset="0"/>
              </a:rPr>
              <a:t>an important </a:t>
            </a:r>
            <a:r>
              <a:rPr lang="en-US" sz="800" dirty="0" smtClean="0">
                <a:solidFill>
                  <a:schemeClr val="bg1"/>
                </a:solidFill>
                <a:cs typeface="Tahoma" panose="020B0604030504040204" pitchFamily="34" charset="0"/>
              </a:rPr>
              <a:t>component </a:t>
            </a:r>
            <a:r>
              <a:rPr lang="en-US" sz="800" dirty="0">
                <a:solidFill>
                  <a:schemeClr val="bg1"/>
                </a:solidFill>
                <a:cs typeface="Tahoma" panose="020B0604030504040204" pitchFamily="34" charset="0"/>
              </a:rPr>
              <a:t>of the Company’s leading brand </a:t>
            </a:r>
            <a:r>
              <a:rPr lang="en-US" sz="800" dirty="0" smtClean="0">
                <a:solidFill>
                  <a:schemeClr val="bg1"/>
                </a:solidFill>
                <a:cs typeface="Tahoma" panose="020B0604030504040204" pitchFamily="34" charset="0"/>
              </a:rPr>
              <a:t>name </a:t>
            </a:r>
            <a:endParaRPr lang="en-US" sz="800" dirty="0">
              <a:solidFill>
                <a:schemeClr val="bg1"/>
              </a:solidFill>
              <a:cs typeface="Tahoma" panose="020B0604030504040204" pitchFamily="34" charset="0"/>
            </a:endParaRPr>
          </a:p>
          <a:p>
            <a:pPr marL="344488" lvl="1" indent="-171450" fontAlgn="base">
              <a:spcBef>
                <a:spcPts val="400"/>
              </a:spcBef>
              <a:buClr>
                <a:schemeClr val="bg1"/>
              </a:buClr>
              <a:buSzPct val="100000"/>
              <a:buFont typeface="Arial"/>
              <a:buChar char="-"/>
              <a:tabLst>
                <a:tab pos="179388" algn="l"/>
              </a:tabLst>
            </a:pPr>
            <a:r>
              <a:rPr lang="en-US" sz="800" dirty="0">
                <a:solidFill>
                  <a:schemeClr val="bg1"/>
                </a:solidFill>
                <a:cs typeface="Tahoma" panose="020B0604030504040204" pitchFamily="34" charset="0"/>
              </a:rPr>
              <a:t>Industry leading R&amp;D and technical expertise </a:t>
            </a:r>
            <a:r>
              <a:rPr lang="en-US" sz="800" dirty="0" smtClean="0">
                <a:solidFill>
                  <a:schemeClr val="bg1"/>
                </a:solidFill>
                <a:cs typeface="Tahoma" panose="020B0604030504040204" pitchFamily="34" charset="0"/>
              </a:rPr>
              <a:t>enable </a:t>
            </a:r>
            <a:br>
              <a:rPr lang="en-US" sz="800" dirty="0" smtClean="0">
                <a:solidFill>
                  <a:schemeClr val="bg1"/>
                </a:solidFill>
                <a:cs typeface="Tahoma" panose="020B0604030504040204" pitchFamily="34" charset="0"/>
              </a:rPr>
            </a:br>
            <a:r>
              <a:rPr lang="en-US" sz="800" dirty="0" smtClean="0">
                <a:solidFill>
                  <a:schemeClr val="bg1"/>
                </a:solidFill>
                <a:cs typeface="Tahoma" panose="020B0604030504040204" pitchFamily="34" charset="0"/>
              </a:rPr>
              <a:t>Katun </a:t>
            </a:r>
            <a:r>
              <a:rPr lang="en-US" sz="800" dirty="0">
                <a:solidFill>
                  <a:schemeClr val="bg1"/>
                </a:solidFill>
                <a:cs typeface="Tahoma" panose="020B0604030504040204" pitchFamily="34" charset="0"/>
              </a:rPr>
              <a:t>to be first-to-market with cost-effective, OEM-equivalent products</a:t>
            </a:r>
          </a:p>
          <a:p>
            <a:pPr marL="344488" lvl="1" indent="-171450" fontAlgn="base">
              <a:spcBef>
                <a:spcPts val="400"/>
              </a:spcBef>
              <a:buClr>
                <a:schemeClr val="bg1"/>
              </a:buClr>
              <a:buSzPct val="100000"/>
              <a:buFont typeface="Arial"/>
              <a:buChar char="-"/>
              <a:tabLst>
                <a:tab pos="179388" algn="l"/>
              </a:tabLst>
            </a:pPr>
            <a:r>
              <a:rPr lang="en-US" sz="800" dirty="0">
                <a:solidFill>
                  <a:schemeClr val="bg1"/>
                </a:solidFill>
                <a:cs typeface="Tahoma" panose="020B0604030504040204" pitchFamily="34" charset="0"/>
              </a:rPr>
              <a:t>Strong sourcing agility and supplier relationships allow </a:t>
            </a:r>
            <a:r>
              <a:rPr lang="en-US" sz="800" dirty="0" smtClean="0">
                <a:solidFill>
                  <a:schemeClr val="bg1"/>
                </a:solidFill>
                <a:cs typeface="Tahoma" panose="020B0604030504040204" pitchFamily="34" charset="0"/>
              </a:rPr>
              <a:t/>
            </a:r>
            <a:br>
              <a:rPr lang="en-US" sz="800" dirty="0" smtClean="0">
                <a:solidFill>
                  <a:schemeClr val="bg1"/>
                </a:solidFill>
                <a:cs typeface="Tahoma" panose="020B0604030504040204" pitchFamily="34" charset="0"/>
              </a:rPr>
            </a:br>
            <a:r>
              <a:rPr lang="en-US" sz="800" dirty="0" smtClean="0">
                <a:solidFill>
                  <a:schemeClr val="bg1"/>
                </a:solidFill>
                <a:cs typeface="Tahoma" panose="020B0604030504040204" pitchFamily="34" charset="0"/>
              </a:rPr>
              <a:t>Katun </a:t>
            </a:r>
            <a:r>
              <a:rPr lang="en-US" sz="800" dirty="0">
                <a:solidFill>
                  <a:schemeClr val="bg1"/>
                </a:solidFill>
                <a:cs typeface="Tahoma" panose="020B0604030504040204" pitchFamily="34" charset="0"/>
              </a:rPr>
              <a:t>to offer the highest </a:t>
            </a:r>
            <a:r>
              <a:rPr lang="en-US" sz="800" dirty="0" smtClean="0">
                <a:solidFill>
                  <a:schemeClr val="bg1"/>
                </a:solidFill>
                <a:cs typeface="Tahoma" panose="020B0604030504040204" pitchFamily="34" charset="0"/>
              </a:rPr>
              <a:t/>
            </a:r>
            <a:br>
              <a:rPr lang="en-US" sz="800" dirty="0" smtClean="0">
                <a:solidFill>
                  <a:schemeClr val="bg1"/>
                </a:solidFill>
                <a:cs typeface="Tahoma" panose="020B0604030504040204" pitchFamily="34" charset="0"/>
              </a:rPr>
            </a:br>
            <a:r>
              <a:rPr lang="en-US" sz="800" dirty="0" smtClean="0">
                <a:solidFill>
                  <a:schemeClr val="bg1"/>
                </a:solidFill>
                <a:cs typeface="Tahoma" panose="020B0604030504040204" pitchFamily="34" charset="0"/>
              </a:rPr>
              <a:t>quality </a:t>
            </a:r>
            <a:r>
              <a:rPr lang="en-US" sz="800" dirty="0">
                <a:solidFill>
                  <a:schemeClr val="bg1"/>
                </a:solidFill>
                <a:cs typeface="Tahoma" panose="020B0604030504040204" pitchFamily="34" charset="0"/>
              </a:rPr>
              <a:t>products at the most competitive prices</a:t>
            </a:r>
          </a:p>
          <a:p>
            <a:pPr marL="344488" lvl="1" indent="-171450" fontAlgn="base">
              <a:spcBef>
                <a:spcPts val="400"/>
              </a:spcBef>
              <a:buClr>
                <a:schemeClr val="bg1"/>
              </a:buClr>
              <a:buSzPct val="100000"/>
              <a:buFont typeface="Arial"/>
              <a:buChar char="-"/>
              <a:tabLst>
                <a:tab pos="179388" algn="l"/>
              </a:tabLst>
            </a:pPr>
            <a:r>
              <a:rPr lang="en-US" sz="800" dirty="0">
                <a:solidFill>
                  <a:schemeClr val="bg1"/>
                </a:solidFill>
                <a:cs typeface="Tahoma" panose="020B0604030504040204" pitchFamily="34" charset="0"/>
              </a:rPr>
              <a:t>Long-standing expertise in managing the complexity of a global sales and distribution network (e.g., multiple currencies, tax jurisdictions, regulations, etc.) underscores </a:t>
            </a:r>
            <a:r>
              <a:rPr lang="en-US" sz="800" dirty="0" smtClean="0">
                <a:solidFill>
                  <a:schemeClr val="bg1"/>
                </a:solidFill>
                <a:cs typeface="Tahoma" panose="020B0604030504040204" pitchFamily="34" charset="0"/>
              </a:rPr>
              <a:t/>
            </a:r>
            <a:br>
              <a:rPr lang="en-US" sz="800" dirty="0" smtClean="0">
                <a:solidFill>
                  <a:schemeClr val="bg1"/>
                </a:solidFill>
                <a:cs typeface="Tahoma" panose="020B0604030504040204" pitchFamily="34" charset="0"/>
              </a:rPr>
            </a:br>
            <a:r>
              <a:rPr lang="en-US" sz="800" dirty="0" smtClean="0">
                <a:solidFill>
                  <a:schemeClr val="bg1"/>
                </a:solidFill>
                <a:cs typeface="Tahoma" panose="020B0604030504040204" pitchFamily="34" charset="0"/>
              </a:rPr>
              <a:t>the </a:t>
            </a:r>
            <a:r>
              <a:rPr lang="en-US" sz="800" dirty="0">
                <a:solidFill>
                  <a:schemeClr val="bg1"/>
                </a:solidFill>
                <a:cs typeface="Tahoma" panose="020B0604030504040204" pitchFamily="34" charset="0"/>
              </a:rPr>
              <a:t>Company’s position as the supplier of choice across a geographically diverse customer base and highlights Katun as a truly international organization</a:t>
            </a:r>
          </a:p>
        </p:txBody>
      </p:sp>
      <p:sp>
        <p:nvSpPr>
          <p:cNvPr id="26" name="Rectangle 25"/>
          <p:cNvSpPr>
            <a:spLocks noChangeArrowheads="1"/>
          </p:cNvSpPr>
          <p:nvPr/>
        </p:nvSpPr>
        <p:spPr bwMode="auto">
          <a:xfrm>
            <a:off x="3770246" y="2607956"/>
            <a:ext cx="1991932" cy="517467"/>
          </a:xfrm>
          <a:prstGeom prst="rect">
            <a:avLst/>
          </a:prstGeom>
          <a:solidFill>
            <a:schemeClr val="accent3"/>
          </a:solidFill>
          <a:ln>
            <a:headEnd/>
            <a:tailEnd/>
          </a:ln>
        </p:spPr>
        <p:style>
          <a:lnRef idx="0">
            <a:schemeClr val="accent1"/>
          </a:lnRef>
          <a:fillRef idx="3">
            <a:schemeClr val="accent1"/>
          </a:fillRef>
          <a:effectRef idx="3">
            <a:schemeClr val="accent1"/>
          </a:effectRef>
          <a:fontRef idx="minor">
            <a:schemeClr val="lt1"/>
          </a:fontRef>
        </p:style>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spcBef>
                <a:spcPct val="50000"/>
              </a:spcBef>
            </a:pPr>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Color Expertise</a:t>
            </a:r>
            <a:endParaRPr lang="en-US" altLang="en-US" sz="900" i="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27" name="Rectangle 26"/>
          <p:cNvSpPr>
            <a:spLocks noChangeArrowheads="1"/>
          </p:cNvSpPr>
          <p:nvPr/>
        </p:nvSpPr>
        <p:spPr bwMode="auto">
          <a:xfrm>
            <a:off x="6858695" y="2607956"/>
            <a:ext cx="1991932" cy="517467"/>
          </a:xfrm>
          <a:prstGeom prst="rect">
            <a:avLst/>
          </a:prstGeom>
          <a:solidFill>
            <a:schemeClr val="accent6"/>
          </a:solidFill>
          <a:ln>
            <a:headEnd/>
            <a:tailEnd/>
          </a:ln>
        </p:spPr>
        <p:style>
          <a:lnRef idx="0">
            <a:schemeClr val="accent2"/>
          </a:lnRef>
          <a:fillRef idx="3">
            <a:schemeClr val="accent2"/>
          </a:fillRef>
          <a:effectRef idx="3">
            <a:schemeClr val="accent2"/>
          </a:effectRef>
          <a:fontRef idx="minor">
            <a:schemeClr val="lt1"/>
          </a:fontRef>
        </p:style>
        <p:txBody>
          <a:bodyPr wrap="none" lIns="0" tIns="0" rIns="0" bIns="0" anchor="ctr"/>
          <a:ls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0" hangingPunct="0"/>
            <a:r>
              <a:rPr lang="en-US" altLang="en-US" sz="9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OEM-Equivalent </a:t>
            </a:r>
            <a:r>
              <a:rPr lang="en-US" alt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Standard</a:t>
            </a:r>
          </a:p>
        </p:txBody>
      </p:sp>
      <p:sp>
        <p:nvSpPr>
          <p:cNvPr id="24"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Executive Summary</a:t>
            </a:r>
            <a:endParaRPr lang="en-US" sz="800" b="1" dirty="0">
              <a:solidFill>
                <a:srgbClr val="FFFFFF"/>
              </a:solidFill>
              <a:latin typeface="Tahoma"/>
            </a:endParaRPr>
          </a:p>
        </p:txBody>
      </p:sp>
      <p:sp>
        <p:nvSpPr>
          <p:cNvPr id="6"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11</a:t>
            </a:r>
            <a:endParaRPr lang="en-US" sz="900" dirty="0">
              <a:solidFill>
                <a:srgbClr val="000000"/>
              </a:solidFill>
              <a:latin typeface="Tahoma"/>
            </a:endParaRPr>
          </a:p>
        </p:txBody>
      </p:sp>
    </p:spTree>
    <p:extLst>
      <p:ext uri="{BB962C8B-B14F-4D97-AF65-F5344CB8AC3E}">
        <p14:creationId xmlns:p14="http://schemas.microsoft.com/office/powerpoint/2010/main" val="1748202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5" name="TextBox 3"/>
          <p:cNvGraphicFramePr/>
          <p:nvPr>
            <p:custDataLst>
              <p:tags r:id="rId1"/>
            </p:custDataLst>
            <p:extLst>
              <p:ext uri="{D42A27DB-BD31-4B8C-83A1-F6EECF244321}">
                <p14:modId xmlns:p14="http://schemas.microsoft.com/office/powerpoint/2010/main" val="4253605505"/>
              </p:ext>
            </p:extLst>
          </p:nvPr>
        </p:nvGraphicFramePr>
        <p:xfrm>
          <a:off x="214483" y="4952658"/>
          <a:ext cx="8704091" cy="1405811"/>
        </p:xfrm>
        <a:graphic>
          <a:graphicData uri="http://schemas.openxmlformats.org/drawingml/2006/chart">
            <c:chart xmlns:c="http://schemas.openxmlformats.org/drawingml/2006/chart" xmlns:r="http://schemas.openxmlformats.org/officeDocument/2006/relationships" r:id="rId4"/>
          </a:graphicData>
        </a:graphic>
      </p:graphicFrame>
      <p:sp>
        <p:nvSpPr>
          <p:cNvPr id="2" name="Title 1"/>
          <p:cNvSpPr>
            <a:spLocks noGrp="1"/>
          </p:cNvSpPr>
          <p:nvPr>
            <p:ph type="title"/>
          </p:nvPr>
        </p:nvSpPr>
        <p:spPr/>
        <p:txBody>
          <a:bodyPr/>
          <a:lstStyle/>
          <a:p>
            <a:r>
              <a:rPr lang="en-US" dirty="0"/>
              <a:t>Highly Efficient and Flexible Operations</a:t>
            </a:r>
          </a:p>
        </p:txBody>
      </p:sp>
      <p:sp>
        <p:nvSpPr>
          <p:cNvPr id="4" name="Text Placeholder 3"/>
          <p:cNvSpPr>
            <a:spLocks noGrp="1"/>
          </p:cNvSpPr>
          <p:nvPr>
            <p:ph type="body" sz="quarter" idx="11"/>
          </p:nvPr>
        </p:nvSpPr>
        <p:spPr/>
        <p:txBody>
          <a:bodyPr/>
          <a:lstStyle/>
          <a:p>
            <a:r>
              <a:rPr lang="en-US" dirty="0"/>
              <a:t>Katun’s best-in-class platform is anchored in strong operational expertise and a commitment to continuous improvement </a:t>
            </a:r>
          </a:p>
        </p:txBody>
      </p:sp>
      <p:cxnSp>
        <p:nvCxnSpPr>
          <p:cNvPr id="5" name="Straight Connector 4"/>
          <p:cNvCxnSpPr/>
          <p:nvPr/>
        </p:nvCxnSpPr>
        <p:spPr>
          <a:xfrm>
            <a:off x="3175056" y="4145376"/>
            <a:ext cx="460895" cy="0"/>
          </a:xfrm>
          <a:prstGeom prst="line">
            <a:avLst/>
          </a:prstGeom>
          <a:ln w="12700">
            <a:solidFill>
              <a:schemeClr val="accent5"/>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326036" y="3445847"/>
            <a:ext cx="477387" cy="0"/>
          </a:xfrm>
          <a:prstGeom prst="line">
            <a:avLst/>
          </a:prstGeom>
          <a:ln w="12700">
            <a:solidFill>
              <a:schemeClr val="accent4"/>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635950" y="2744587"/>
            <a:ext cx="369709" cy="0"/>
          </a:xfrm>
          <a:prstGeom prst="line">
            <a:avLst/>
          </a:prstGeom>
          <a:ln w="12700">
            <a:solidFill>
              <a:schemeClr val="accent3"/>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266964" y="1463399"/>
            <a:ext cx="381572" cy="0"/>
          </a:xfrm>
          <a:prstGeom prst="line">
            <a:avLst/>
          </a:prstGeom>
          <a:ln w="12700">
            <a:solidFill>
              <a:schemeClr val="accent1"/>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383404" y="2134849"/>
            <a:ext cx="420019" cy="12579"/>
          </a:xfrm>
          <a:prstGeom prst="line">
            <a:avLst/>
          </a:prstGeom>
          <a:ln w="12700">
            <a:solidFill>
              <a:schemeClr val="accent2"/>
            </a:solidFill>
            <a:prstDash val="sysDash"/>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Freeform 9"/>
          <p:cNvSpPr>
            <a:spLocks/>
          </p:cNvSpPr>
          <p:nvPr/>
        </p:nvSpPr>
        <p:spPr bwMode="auto">
          <a:xfrm flipH="1" flipV="1">
            <a:off x="918129" y="1229339"/>
            <a:ext cx="1711135" cy="653049"/>
          </a:xfrm>
          <a:custGeom>
            <a:avLst/>
            <a:gdLst>
              <a:gd name="T0" fmla="*/ 1933 w 2191"/>
              <a:gd name="T1" fmla="*/ 0 h 750"/>
              <a:gd name="T2" fmla="*/ 0 w 2191"/>
              <a:gd name="T3" fmla="*/ 0 h 750"/>
              <a:gd name="T4" fmla="*/ 0 w 2191"/>
              <a:gd name="T5" fmla="*/ 750 h 750"/>
              <a:gd name="T6" fmla="*/ 1933 w 2191"/>
              <a:gd name="T7" fmla="*/ 750 h 750"/>
              <a:gd name="T8" fmla="*/ 2191 w 2191"/>
              <a:gd name="T9" fmla="*/ 376 h 750"/>
              <a:gd name="T10" fmla="*/ 1933 w 2191"/>
              <a:gd name="T11" fmla="*/ 0 h 750"/>
            </a:gdLst>
            <a:ahLst/>
            <a:cxnLst>
              <a:cxn ang="0">
                <a:pos x="T0" y="T1"/>
              </a:cxn>
              <a:cxn ang="0">
                <a:pos x="T2" y="T3"/>
              </a:cxn>
              <a:cxn ang="0">
                <a:pos x="T4" y="T5"/>
              </a:cxn>
              <a:cxn ang="0">
                <a:pos x="T6" y="T7"/>
              </a:cxn>
              <a:cxn ang="0">
                <a:pos x="T8" y="T9"/>
              </a:cxn>
              <a:cxn ang="0">
                <a:pos x="T10" y="T11"/>
              </a:cxn>
            </a:cxnLst>
            <a:rect l="0" t="0" r="r" b="b"/>
            <a:pathLst>
              <a:path w="2191" h="750">
                <a:moveTo>
                  <a:pt x="1933" y="0"/>
                </a:moveTo>
                <a:lnTo>
                  <a:pt x="0" y="0"/>
                </a:lnTo>
                <a:lnTo>
                  <a:pt x="0" y="750"/>
                </a:lnTo>
                <a:lnTo>
                  <a:pt x="1933" y="750"/>
                </a:lnTo>
                <a:lnTo>
                  <a:pt x="2191" y="376"/>
                </a:lnTo>
                <a:lnTo>
                  <a:pt x="1933" y="0"/>
                </a:lnTo>
                <a:close/>
              </a:path>
            </a:pathLst>
          </a:custGeom>
          <a:solidFill>
            <a:schemeClr val="accent1">
              <a:lumMod val="75000"/>
            </a:schemeClr>
          </a:solidFill>
          <a:ln>
            <a:noFill/>
          </a:ln>
        </p:spPr>
        <p:txBody>
          <a:bodyPr vert="horz" wrap="square" lIns="68580" tIns="34291" rIns="68580" bIns="34291" numCol="1" anchor="t" anchorCtr="0" compatLnSpc="1">
            <a:prstTxWarp prst="textNoShape">
              <a:avLst/>
            </a:prstTxWarp>
          </a:bodyPr>
          <a:lstStyle/>
          <a:p>
            <a:pPr algn="ct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1" name="Freeform 10"/>
          <p:cNvSpPr>
            <a:spLocks/>
          </p:cNvSpPr>
          <p:nvPr/>
        </p:nvSpPr>
        <p:spPr bwMode="auto">
          <a:xfrm flipH="1" flipV="1">
            <a:off x="606169" y="1851278"/>
            <a:ext cx="2473350" cy="653049"/>
          </a:xfrm>
          <a:custGeom>
            <a:avLst/>
            <a:gdLst>
              <a:gd name="T0" fmla="*/ 3152 w 3410"/>
              <a:gd name="T1" fmla="*/ 0 h 750"/>
              <a:gd name="T2" fmla="*/ 0 w 3410"/>
              <a:gd name="T3" fmla="*/ 0 h 750"/>
              <a:gd name="T4" fmla="*/ 0 w 3410"/>
              <a:gd name="T5" fmla="*/ 750 h 750"/>
              <a:gd name="T6" fmla="*/ 3152 w 3410"/>
              <a:gd name="T7" fmla="*/ 750 h 750"/>
              <a:gd name="T8" fmla="*/ 3410 w 3410"/>
              <a:gd name="T9" fmla="*/ 376 h 750"/>
              <a:gd name="T10" fmla="*/ 3152 w 3410"/>
              <a:gd name="T11" fmla="*/ 0 h 750"/>
            </a:gdLst>
            <a:ahLst/>
            <a:cxnLst>
              <a:cxn ang="0">
                <a:pos x="T0" y="T1"/>
              </a:cxn>
              <a:cxn ang="0">
                <a:pos x="T2" y="T3"/>
              </a:cxn>
              <a:cxn ang="0">
                <a:pos x="T4" y="T5"/>
              </a:cxn>
              <a:cxn ang="0">
                <a:pos x="T6" y="T7"/>
              </a:cxn>
              <a:cxn ang="0">
                <a:pos x="T8" y="T9"/>
              </a:cxn>
              <a:cxn ang="0">
                <a:pos x="T10" y="T11"/>
              </a:cxn>
            </a:cxnLst>
            <a:rect l="0" t="0" r="r" b="b"/>
            <a:pathLst>
              <a:path w="3410" h="750">
                <a:moveTo>
                  <a:pt x="3152" y="0"/>
                </a:moveTo>
                <a:lnTo>
                  <a:pt x="0" y="0"/>
                </a:lnTo>
                <a:lnTo>
                  <a:pt x="0" y="750"/>
                </a:lnTo>
                <a:lnTo>
                  <a:pt x="3152" y="750"/>
                </a:lnTo>
                <a:lnTo>
                  <a:pt x="3410" y="376"/>
                </a:lnTo>
                <a:lnTo>
                  <a:pt x="3152" y="0"/>
                </a:lnTo>
                <a:close/>
              </a:path>
            </a:pathLst>
          </a:custGeom>
          <a:solidFill>
            <a:schemeClr val="accent2">
              <a:lumMod val="75000"/>
            </a:schemeClr>
          </a:solidFill>
          <a:ln>
            <a:noFill/>
          </a:ln>
        </p:spPr>
        <p:txBody>
          <a:bodyPr vert="horz" wrap="square" lIns="68580" tIns="34291" rIns="68580" bIns="34291" numCol="1" anchor="t" anchorCtr="0" compatLnSpc="1">
            <a:prstTxWarp prst="textNoShape">
              <a:avLst/>
            </a:prstTxWarp>
          </a:bodyPr>
          <a:lstStyle/>
          <a:p>
            <a:endParaRPr lang="en-US" sz="2000" dirty="0"/>
          </a:p>
        </p:txBody>
      </p:sp>
      <p:sp>
        <p:nvSpPr>
          <p:cNvPr id="12" name="Freeform 11"/>
          <p:cNvSpPr>
            <a:spLocks/>
          </p:cNvSpPr>
          <p:nvPr/>
        </p:nvSpPr>
        <p:spPr bwMode="auto">
          <a:xfrm flipH="1" flipV="1">
            <a:off x="308092" y="2448064"/>
            <a:ext cx="2446353" cy="676361"/>
          </a:xfrm>
          <a:custGeom>
            <a:avLst/>
            <a:gdLst>
              <a:gd name="T0" fmla="*/ 3152 w 3410"/>
              <a:gd name="T1" fmla="*/ 0 h 753"/>
              <a:gd name="T2" fmla="*/ 0 w 3410"/>
              <a:gd name="T3" fmla="*/ 0 h 753"/>
              <a:gd name="T4" fmla="*/ 0 w 3410"/>
              <a:gd name="T5" fmla="*/ 753 h 753"/>
              <a:gd name="T6" fmla="*/ 3152 w 3410"/>
              <a:gd name="T7" fmla="*/ 753 h 753"/>
              <a:gd name="T8" fmla="*/ 3410 w 3410"/>
              <a:gd name="T9" fmla="*/ 376 h 753"/>
              <a:gd name="T10" fmla="*/ 3152 w 3410"/>
              <a:gd name="T11" fmla="*/ 0 h 753"/>
            </a:gdLst>
            <a:ahLst/>
            <a:cxnLst>
              <a:cxn ang="0">
                <a:pos x="T0" y="T1"/>
              </a:cxn>
              <a:cxn ang="0">
                <a:pos x="T2" y="T3"/>
              </a:cxn>
              <a:cxn ang="0">
                <a:pos x="T4" y="T5"/>
              </a:cxn>
              <a:cxn ang="0">
                <a:pos x="T6" y="T7"/>
              </a:cxn>
              <a:cxn ang="0">
                <a:pos x="T8" y="T9"/>
              </a:cxn>
              <a:cxn ang="0">
                <a:pos x="T10" y="T11"/>
              </a:cxn>
            </a:cxnLst>
            <a:rect l="0" t="0" r="r" b="b"/>
            <a:pathLst>
              <a:path w="3410" h="753">
                <a:moveTo>
                  <a:pt x="3152" y="0"/>
                </a:moveTo>
                <a:lnTo>
                  <a:pt x="0" y="0"/>
                </a:lnTo>
                <a:lnTo>
                  <a:pt x="0" y="753"/>
                </a:lnTo>
                <a:lnTo>
                  <a:pt x="3152" y="753"/>
                </a:lnTo>
                <a:lnTo>
                  <a:pt x="3410" y="376"/>
                </a:lnTo>
                <a:lnTo>
                  <a:pt x="3152" y="0"/>
                </a:lnTo>
                <a:close/>
              </a:path>
            </a:pathLst>
          </a:custGeom>
          <a:solidFill>
            <a:schemeClr val="accent3">
              <a:lumMod val="75000"/>
            </a:schemeClr>
          </a:solidFill>
          <a:ln>
            <a:noFill/>
          </a:ln>
        </p:spPr>
        <p:txBody>
          <a:bodyPr vert="horz" wrap="square" lIns="68580" tIns="34291" rIns="68580" bIns="34291" numCol="1" anchor="t" anchorCtr="0" compatLnSpc="1">
            <a:prstTxWarp prst="textNoShape">
              <a:avLst/>
            </a:prstTxWarp>
          </a:bodyPr>
          <a:lstStyle/>
          <a:p>
            <a:endParaRPr lang="en-US" sz="2000" dirty="0"/>
          </a:p>
        </p:txBody>
      </p:sp>
      <p:sp>
        <p:nvSpPr>
          <p:cNvPr id="13" name="Freeform 12"/>
          <p:cNvSpPr>
            <a:spLocks/>
          </p:cNvSpPr>
          <p:nvPr/>
        </p:nvSpPr>
        <p:spPr bwMode="auto">
          <a:xfrm flipH="1" flipV="1">
            <a:off x="606169" y="3124425"/>
            <a:ext cx="2502260" cy="653049"/>
          </a:xfrm>
          <a:custGeom>
            <a:avLst/>
            <a:gdLst>
              <a:gd name="T0" fmla="*/ 3154 w 3412"/>
              <a:gd name="T1" fmla="*/ 0 h 750"/>
              <a:gd name="T2" fmla="*/ 0 w 3412"/>
              <a:gd name="T3" fmla="*/ 0 h 750"/>
              <a:gd name="T4" fmla="*/ 0 w 3412"/>
              <a:gd name="T5" fmla="*/ 750 h 750"/>
              <a:gd name="T6" fmla="*/ 3154 w 3412"/>
              <a:gd name="T7" fmla="*/ 750 h 750"/>
              <a:gd name="T8" fmla="*/ 3412 w 3412"/>
              <a:gd name="T9" fmla="*/ 376 h 750"/>
              <a:gd name="T10" fmla="*/ 3154 w 3412"/>
              <a:gd name="T11" fmla="*/ 0 h 750"/>
            </a:gdLst>
            <a:ahLst/>
            <a:cxnLst>
              <a:cxn ang="0">
                <a:pos x="T0" y="T1"/>
              </a:cxn>
              <a:cxn ang="0">
                <a:pos x="T2" y="T3"/>
              </a:cxn>
              <a:cxn ang="0">
                <a:pos x="T4" y="T5"/>
              </a:cxn>
              <a:cxn ang="0">
                <a:pos x="T6" y="T7"/>
              </a:cxn>
              <a:cxn ang="0">
                <a:pos x="T8" y="T9"/>
              </a:cxn>
              <a:cxn ang="0">
                <a:pos x="T10" y="T11"/>
              </a:cxn>
            </a:cxnLst>
            <a:rect l="0" t="0" r="r" b="b"/>
            <a:pathLst>
              <a:path w="3412" h="750">
                <a:moveTo>
                  <a:pt x="3154" y="0"/>
                </a:moveTo>
                <a:lnTo>
                  <a:pt x="0" y="0"/>
                </a:lnTo>
                <a:lnTo>
                  <a:pt x="0" y="750"/>
                </a:lnTo>
                <a:lnTo>
                  <a:pt x="3154" y="750"/>
                </a:lnTo>
                <a:lnTo>
                  <a:pt x="3412" y="376"/>
                </a:lnTo>
                <a:lnTo>
                  <a:pt x="3154" y="0"/>
                </a:lnTo>
                <a:close/>
              </a:path>
            </a:pathLst>
          </a:custGeom>
          <a:solidFill>
            <a:schemeClr val="accent4">
              <a:lumMod val="75000"/>
            </a:schemeClr>
          </a:solidFill>
          <a:ln>
            <a:noFill/>
          </a:ln>
        </p:spPr>
        <p:txBody>
          <a:bodyPr vert="horz" wrap="square" lIns="68580" tIns="34291" rIns="68580" bIns="34291" numCol="1" anchor="t" anchorCtr="0" compatLnSpc="1">
            <a:prstTxWarp prst="textNoShape">
              <a:avLst/>
            </a:prstTxWarp>
          </a:bodyPr>
          <a:lstStyle/>
          <a:p>
            <a:endParaRPr lang="en-US" sz="2000" dirty="0"/>
          </a:p>
        </p:txBody>
      </p:sp>
      <p:sp>
        <p:nvSpPr>
          <p:cNvPr id="14" name="Freeform 13"/>
          <p:cNvSpPr>
            <a:spLocks/>
          </p:cNvSpPr>
          <p:nvPr/>
        </p:nvSpPr>
        <p:spPr bwMode="auto">
          <a:xfrm flipH="1" flipV="1">
            <a:off x="918129" y="3777636"/>
            <a:ext cx="1711134" cy="643178"/>
          </a:xfrm>
          <a:custGeom>
            <a:avLst/>
            <a:gdLst>
              <a:gd name="T0" fmla="*/ 1935 w 2193"/>
              <a:gd name="T1" fmla="*/ 0 h 698"/>
              <a:gd name="T2" fmla="*/ 0 w 2193"/>
              <a:gd name="T3" fmla="*/ 0 h 698"/>
              <a:gd name="T4" fmla="*/ 0 w 2193"/>
              <a:gd name="T5" fmla="*/ 698 h 698"/>
              <a:gd name="T6" fmla="*/ 1935 w 2193"/>
              <a:gd name="T7" fmla="*/ 698 h 698"/>
              <a:gd name="T8" fmla="*/ 2193 w 2193"/>
              <a:gd name="T9" fmla="*/ 348 h 698"/>
              <a:gd name="T10" fmla="*/ 1935 w 2193"/>
              <a:gd name="T11" fmla="*/ 0 h 698"/>
            </a:gdLst>
            <a:ahLst/>
            <a:cxnLst>
              <a:cxn ang="0">
                <a:pos x="T0" y="T1"/>
              </a:cxn>
              <a:cxn ang="0">
                <a:pos x="T2" y="T3"/>
              </a:cxn>
              <a:cxn ang="0">
                <a:pos x="T4" y="T5"/>
              </a:cxn>
              <a:cxn ang="0">
                <a:pos x="T6" y="T7"/>
              </a:cxn>
              <a:cxn ang="0">
                <a:pos x="T8" y="T9"/>
              </a:cxn>
              <a:cxn ang="0">
                <a:pos x="T10" y="T11"/>
              </a:cxn>
            </a:cxnLst>
            <a:rect l="0" t="0" r="r" b="b"/>
            <a:pathLst>
              <a:path w="2193" h="698">
                <a:moveTo>
                  <a:pt x="1935" y="0"/>
                </a:moveTo>
                <a:lnTo>
                  <a:pt x="0" y="0"/>
                </a:lnTo>
                <a:lnTo>
                  <a:pt x="0" y="698"/>
                </a:lnTo>
                <a:lnTo>
                  <a:pt x="1935" y="698"/>
                </a:lnTo>
                <a:lnTo>
                  <a:pt x="2193" y="348"/>
                </a:lnTo>
                <a:lnTo>
                  <a:pt x="1935" y="0"/>
                </a:lnTo>
                <a:close/>
              </a:path>
            </a:pathLst>
          </a:custGeom>
          <a:solidFill>
            <a:schemeClr val="accent5">
              <a:lumMod val="75000"/>
            </a:schemeClr>
          </a:solidFill>
          <a:ln>
            <a:noFill/>
          </a:ln>
        </p:spPr>
        <p:txBody>
          <a:bodyPr vert="horz" wrap="square" lIns="68580" tIns="34291" rIns="68580" bIns="34291" numCol="1" anchor="t" anchorCtr="0" compatLnSpc="1">
            <a:prstTxWarp prst="textNoShape">
              <a:avLst/>
            </a:prstTxWarp>
          </a:bodyPr>
          <a:lstStyle/>
          <a:p>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15" name="Freeform 14"/>
          <p:cNvSpPr>
            <a:spLocks/>
          </p:cNvSpPr>
          <p:nvPr/>
        </p:nvSpPr>
        <p:spPr bwMode="auto">
          <a:xfrm flipH="1" flipV="1">
            <a:off x="3153020" y="3463393"/>
            <a:ext cx="318516" cy="1113308"/>
          </a:xfrm>
          <a:custGeom>
            <a:avLst/>
            <a:gdLst>
              <a:gd name="T0" fmla="*/ 282 w 282"/>
              <a:gd name="T1" fmla="*/ 1240 h 1240"/>
              <a:gd name="T2" fmla="*/ 0 w 282"/>
              <a:gd name="T3" fmla="*/ 1140 h 1240"/>
              <a:gd name="T4" fmla="*/ 0 w 282"/>
              <a:gd name="T5" fmla="*/ 239 h 1240"/>
              <a:gd name="T6" fmla="*/ 282 w 282"/>
              <a:gd name="T7" fmla="*/ 0 h 1240"/>
              <a:gd name="T8" fmla="*/ 282 w 282"/>
              <a:gd name="T9" fmla="*/ 1240 h 1240"/>
            </a:gdLst>
            <a:ahLst/>
            <a:cxnLst>
              <a:cxn ang="0">
                <a:pos x="T0" y="T1"/>
              </a:cxn>
              <a:cxn ang="0">
                <a:pos x="T2" y="T3"/>
              </a:cxn>
              <a:cxn ang="0">
                <a:pos x="T4" y="T5"/>
              </a:cxn>
              <a:cxn ang="0">
                <a:pos x="T6" y="T7"/>
              </a:cxn>
              <a:cxn ang="0">
                <a:pos x="T8" y="T9"/>
              </a:cxn>
            </a:cxnLst>
            <a:rect l="0" t="0" r="r" b="b"/>
            <a:pathLst>
              <a:path w="282" h="1240">
                <a:moveTo>
                  <a:pt x="282" y="1240"/>
                </a:moveTo>
                <a:lnTo>
                  <a:pt x="0" y="1140"/>
                </a:lnTo>
                <a:lnTo>
                  <a:pt x="0" y="239"/>
                </a:lnTo>
                <a:lnTo>
                  <a:pt x="282" y="0"/>
                </a:lnTo>
                <a:lnTo>
                  <a:pt x="282" y="1240"/>
                </a:lnTo>
                <a:close/>
              </a:path>
            </a:pathLst>
          </a:custGeom>
          <a:solidFill>
            <a:schemeClr val="accent5">
              <a:lumMod val="75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16" name="Freeform 15"/>
          <p:cNvSpPr>
            <a:spLocks/>
          </p:cNvSpPr>
          <p:nvPr/>
        </p:nvSpPr>
        <p:spPr bwMode="auto">
          <a:xfrm flipH="1" flipV="1">
            <a:off x="2605881" y="3463395"/>
            <a:ext cx="526345" cy="1113308"/>
          </a:xfrm>
          <a:custGeom>
            <a:avLst/>
            <a:gdLst>
              <a:gd name="T0" fmla="*/ 0 w 734"/>
              <a:gd name="T1" fmla="*/ 1240 h 1240"/>
              <a:gd name="T2" fmla="*/ 734 w 734"/>
              <a:gd name="T3" fmla="*/ 1140 h 1240"/>
              <a:gd name="T4" fmla="*/ 734 w 734"/>
              <a:gd name="T5" fmla="*/ 168 h 1240"/>
              <a:gd name="T6" fmla="*/ 0 w 734"/>
              <a:gd name="T7" fmla="*/ 0 h 1240"/>
              <a:gd name="T8" fmla="*/ 0 w 734"/>
              <a:gd name="T9" fmla="*/ 1240 h 1240"/>
            </a:gdLst>
            <a:ahLst/>
            <a:cxnLst>
              <a:cxn ang="0">
                <a:pos x="T0" y="T1"/>
              </a:cxn>
              <a:cxn ang="0">
                <a:pos x="T2" y="T3"/>
              </a:cxn>
              <a:cxn ang="0">
                <a:pos x="T4" y="T5"/>
              </a:cxn>
              <a:cxn ang="0">
                <a:pos x="T6" y="T7"/>
              </a:cxn>
              <a:cxn ang="0">
                <a:pos x="T8" y="T9"/>
              </a:cxn>
            </a:cxnLst>
            <a:rect l="0" t="0" r="r" b="b"/>
            <a:pathLst>
              <a:path w="734" h="1240">
                <a:moveTo>
                  <a:pt x="0" y="1240"/>
                </a:moveTo>
                <a:lnTo>
                  <a:pt x="734" y="1140"/>
                </a:lnTo>
                <a:lnTo>
                  <a:pt x="734" y="168"/>
                </a:lnTo>
                <a:lnTo>
                  <a:pt x="0" y="0"/>
                </a:lnTo>
                <a:lnTo>
                  <a:pt x="0" y="1240"/>
                </a:lnTo>
                <a:close/>
              </a:path>
            </a:pathLst>
          </a:custGeom>
          <a:solidFill>
            <a:schemeClr val="accent5"/>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17" name="Rectangle 16"/>
          <p:cNvSpPr>
            <a:spLocks noChangeArrowheads="1"/>
          </p:cNvSpPr>
          <p:nvPr/>
        </p:nvSpPr>
        <p:spPr bwMode="auto">
          <a:xfrm flipH="1" flipV="1">
            <a:off x="3132225" y="3463395"/>
            <a:ext cx="20796" cy="1113308"/>
          </a:xfrm>
          <a:prstGeom prst="rect">
            <a:avLst/>
          </a:prstGeom>
          <a:solidFill>
            <a:schemeClr val="bg1">
              <a:lumMod val="95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18" name="Freeform 17"/>
          <p:cNvSpPr>
            <a:spLocks/>
          </p:cNvSpPr>
          <p:nvPr/>
        </p:nvSpPr>
        <p:spPr bwMode="auto">
          <a:xfrm flipH="1" flipV="1">
            <a:off x="3089917" y="3021664"/>
            <a:ext cx="499812" cy="922070"/>
          </a:xfrm>
          <a:custGeom>
            <a:avLst/>
            <a:gdLst>
              <a:gd name="T0" fmla="*/ 697 w 697"/>
              <a:gd name="T1" fmla="*/ 1027 h 1027"/>
              <a:gd name="T2" fmla="*/ 0 w 697"/>
              <a:gd name="T3" fmla="*/ 937 h 1027"/>
              <a:gd name="T4" fmla="*/ 0 w 697"/>
              <a:gd name="T5" fmla="*/ 260 h 1027"/>
              <a:gd name="T6" fmla="*/ 697 w 697"/>
              <a:gd name="T7" fmla="*/ 0 h 1027"/>
              <a:gd name="T8" fmla="*/ 697 w 697"/>
              <a:gd name="T9" fmla="*/ 1027 h 1027"/>
            </a:gdLst>
            <a:ahLst/>
            <a:cxnLst>
              <a:cxn ang="0">
                <a:pos x="T0" y="T1"/>
              </a:cxn>
              <a:cxn ang="0">
                <a:pos x="T2" y="T3"/>
              </a:cxn>
              <a:cxn ang="0">
                <a:pos x="T4" y="T5"/>
              </a:cxn>
              <a:cxn ang="0">
                <a:pos x="T6" y="T7"/>
              </a:cxn>
              <a:cxn ang="0">
                <a:pos x="T8" y="T9"/>
              </a:cxn>
            </a:cxnLst>
            <a:rect l="0" t="0" r="r" b="b"/>
            <a:pathLst>
              <a:path w="697" h="1027">
                <a:moveTo>
                  <a:pt x="697" y="1027"/>
                </a:moveTo>
                <a:lnTo>
                  <a:pt x="0" y="937"/>
                </a:lnTo>
                <a:lnTo>
                  <a:pt x="0" y="260"/>
                </a:lnTo>
                <a:lnTo>
                  <a:pt x="697" y="0"/>
                </a:lnTo>
                <a:lnTo>
                  <a:pt x="697" y="1027"/>
                </a:lnTo>
                <a:close/>
              </a:path>
            </a:pathLst>
          </a:custGeom>
          <a:solidFill>
            <a:schemeClr val="accent4">
              <a:lumMod val="75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19" name="Freeform 18"/>
          <p:cNvSpPr>
            <a:spLocks/>
          </p:cNvSpPr>
          <p:nvPr/>
        </p:nvSpPr>
        <p:spPr bwMode="auto">
          <a:xfrm flipH="1" flipV="1">
            <a:off x="2371392" y="3021664"/>
            <a:ext cx="697731" cy="922070"/>
          </a:xfrm>
          <a:custGeom>
            <a:avLst/>
            <a:gdLst>
              <a:gd name="T0" fmla="*/ 0 w 973"/>
              <a:gd name="T1" fmla="*/ 1027 h 1027"/>
              <a:gd name="T2" fmla="*/ 973 w 973"/>
              <a:gd name="T3" fmla="*/ 937 h 1027"/>
              <a:gd name="T4" fmla="*/ 973 w 973"/>
              <a:gd name="T5" fmla="*/ 166 h 1027"/>
              <a:gd name="T6" fmla="*/ 0 w 973"/>
              <a:gd name="T7" fmla="*/ 0 h 1027"/>
              <a:gd name="T8" fmla="*/ 0 w 973"/>
              <a:gd name="T9" fmla="*/ 1027 h 1027"/>
            </a:gdLst>
            <a:ahLst/>
            <a:cxnLst>
              <a:cxn ang="0">
                <a:pos x="T0" y="T1"/>
              </a:cxn>
              <a:cxn ang="0">
                <a:pos x="T2" y="T3"/>
              </a:cxn>
              <a:cxn ang="0">
                <a:pos x="T4" y="T5"/>
              </a:cxn>
              <a:cxn ang="0">
                <a:pos x="T6" y="T7"/>
              </a:cxn>
              <a:cxn ang="0">
                <a:pos x="T8" y="T9"/>
              </a:cxn>
            </a:cxnLst>
            <a:rect l="0" t="0" r="r" b="b"/>
            <a:pathLst>
              <a:path w="973" h="1027">
                <a:moveTo>
                  <a:pt x="0" y="1027"/>
                </a:moveTo>
                <a:lnTo>
                  <a:pt x="973" y="937"/>
                </a:lnTo>
                <a:lnTo>
                  <a:pt x="973" y="166"/>
                </a:lnTo>
                <a:lnTo>
                  <a:pt x="0" y="0"/>
                </a:lnTo>
                <a:lnTo>
                  <a:pt x="0" y="1027"/>
                </a:lnTo>
                <a:close/>
              </a:path>
            </a:pathLst>
          </a:custGeom>
          <a:solidFill>
            <a:schemeClr val="accent4"/>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20" name="Rectangle 19"/>
          <p:cNvSpPr>
            <a:spLocks noChangeArrowheads="1"/>
          </p:cNvSpPr>
          <p:nvPr/>
        </p:nvSpPr>
        <p:spPr bwMode="auto">
          <a:xfrm flipH="1" flipV="1">
            <a:off x="3069121" y="3021664"/>
            <a:ext cx="20796" cy="922070"/>
          </a:xfrm>
          <a:prstGeom prst="rect">
            <a:avLst/>
          </a:prstGeom>
          <a:solidFill>
            <a:schemeClr val="bg1">
              <a:lumMod val="95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21" name="Freeform 20"/>
          <p:cNvSpPr>
            <a:spLocks/>
          </p:cNvSpPr>
          <p:nvPr/>
        </p:nvSpPr>
        <p:spPr bwMode="auto">
          <a:xfrm flipH="1" flipV="1">
            <a:off x="2605882" y="1008466"/>
            <a:ext cx="203653" cy="1113308"/>
          </a:xfrm>
          <a:custGeom>
            <a:avLst/>
            <a:gdLst>
              <a:gd name="T0" fmla="*/ 0 w 284"/>
              <a:gd name="T1" fmla="*/ 0 h 1240"/>
              <a:gd name="T2" fmla="*/ 284 w 284"/>
              <a:gd name="T3" fmla="*/ 100 h 1240"/>
              <a:gd name="T4" fmla="*/ 284 w 284"/>
              <a:gd name="T5" fmla="*/ 1001 h 1240"/>
              <a:gd name="T6" fmla="*/ 0 w 284"/>
              <a:gd name="T7" fmla="*/ 1240 h 1240"/>
              <a:gd name="T8" fmla="*/ 0 w 284"/>
              <a:gd name="T9" fmla="*/ 0 h 1240"/>
            </a:gdLst>
            <a:ahLst/>
            <a:cxnLst>
              <a:cxn ang="0">
                <a:pos x="T0" y="T1"/>
              </a:cxn>
              <a:cxn ang="0">
                <a:pos x="T2" y="T3"/>
              </a:cxn>
              <a:cxn ang="0">
                <a:pos x="T4" y="T5"/>
              </a:cxn>
              <a:cxn ang="0">
                <a:pos x="T6" y="T7"/>
              </a:cxn>
              <a:cxn ang="0">
                <a:pos x="T8" y="T9"/>
              </a:cxn>
            </a:cxnLst>
            <a:rect l="0" t="0" r="r" b="b"/>
            <a:pathLst>
              <a:path w="284" h="1240">
                <a:moveTo>
                  <a:pt x="0" y="0"/>
                </a:moveTo>
                <a:lnTo>
                  <a:pt x="284" y="100"/>
                </a:lnTo>
                <a:lnTo>
                  <a:pt x="284" y="1001"/>
                </a:lnTo>
                <a:lnTo>
                  <a:pt x="0" y="1240"/>
                </a:lnTo>
                <a:lnTo>
                  <a:pt x="0" y="0"/>
                </a:lnTo>
                <a:close/>
              </a:path>
            </a:pathLst>
          </a:custGeom>
          <a:solidFill>
            <a:schemeClr val="accent1"/>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22" name="Freeform 21"/>
          <p:cNvSpPr>
            <a:spLocks/>
          </p:cNvSpPr>
          <p:nvPr/>
        </p:nvSpPr>
        <p:spPr bwMode="auto">
          <a:xfrm flipH="1" flipV="1">
            <a:off x="2829613" y="1008468"/>
            <a:ext cx="525629" cy="1113308"/>
          </a:xfrm>
          <a:custGeom>
            <a:avLst/>
            <a:gdLst>
              <a:gd name="T0" fmla="*/ 733 w 733"/>
              <a:gd name="T1" fmla="*/ 0 h 1240"/>
              <a:gd name="T2" fmla="*/ 0 w 733"/>
              <a:gd name="T3" fmla="*/ 100 h 1240"/>
              <a:gd name="T4" fmla="*/ 0 w 733"/>
              <a:gd name="T5" fmla="*/ 1072 h 1240"/>
              <a:gd name="T6" fmla="*/ 733 w 733"/>
              <a:gd name="T7" fmla="*/ 1240 h 1240"/>
              <a:gd name="T8" fmla="*/ 733 w 733"/>
              <a:gd name="T9" fmla="*/ 0 h 1240"/>
            </a:gdLst>
            <a:ahLst/>
            <a:cxnLst>
              <a:cxn ang="0">
                <a:pos x="T0" y="T1"/>
              </a:cxn>
              <a:cxn ang="0">
                <a:pos x="T2" y="T3"/>
              </a:cxn>
              <a:cxn ang="0">
                <a:pos x="T4" y="T5"/>
              </a:cxn>
              <a:cxn ang="0">
                <a:pos x="T6" y="T7"/>
              </a:cxn>
              <a:cxn ang="0">
                <a:pos x="T8" y="T9"/>
              </a:cxn>
            </a:cxnLst>
            <a:rect l="0" t="0" r="r" b="b"/>
            <a:pathLst>
              <a:path w="733" h="1240">
                <a:moveTo>
                  <a:pt x="733" y="0"/>
                </a:moveTo>
                <a:lnTo>
                  <a:pt x="0" y="100"/>
                </a:lnTo>
                <a:lnTo>
                  <a:pt x="0" y="1072"/>
                </a:lnTo>
                <a:lnTo>
                  <a:pt x="733" y="1240"/>
                </a:lnTo>
                <a:lnTo>
                  <a:pt x="733" y="0"/>
                </a:lnTo>
                <a:close/>
              </a:path>
            </a:pathLst>
          </a:custGeom>
          <a:solidFill>
            <a:schemeClr val="accent1">
              <a:lumMod val="75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23" name="Rectangle 22"/>
          <p:cNvSpPr>
            <a:spLocks noChangeArrowheads="1"/>
          </p:cNvSpPr>
          <p:nvPr/>
        </p:nvSpPr>
        <p:spPr bwMode="auto">
          <a:xfrm flipH="1" flipV="1">
            <a:off x="2809535" y="999754"/>
            <a:ext cx="20079" cy="1113308"/>
          </a:xfrm>
          <a:prstGeom prst="rect">
            <a:avLst/>
          </a:prstGeom>
          <a:solidFill>
            <a:schemeClr val="bg1">
              <a:lumMod val="95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24" name="Freeform 23"/>
          <p:cNvSpPr>
            <a:spLocks/>
          </p:cNvSpPr>
          <p:nvPr/>
        </p:nvSpPr>
        <p:spPr bwMode="auto">
          <a:xfrm flipH="1" flipV="1">
            <a:off x="2371393" y="1632722"/>
            <a:ext cx="501247" cy="922070"/>
          </a:xfrm>
          <a:custGeom>
            <a:avLst/>
            <a:gdLst>
              <a:gd name="T0" fmla="*/ 0 w 699"/>
              <a:gd name="T1" fmla="*/ 0 h 1027"/>
              <a:gd name="T2" fmla="*/ 699 w 699"/>
              <a:gd name="T3" fmla="*/ 90 h 1027"/>
              <a:gd name="T4" fmla="*/ 699 w 699"/>
              <a:gd name="T5" fmla="*/ 767 h 1027"/>
              <a:gd name="T6" fmla="*/ 0 w 699"/>
              <a:gd name="T7" fmla="*/ 1027 h 1027"/>
              <a:gd name="T8" fmla="*/ 0 w 699"/>
              <a:gd name="T9" fmla="*/ 0 h 1027"/>
            </a:gdLst>
            <a:ahLst/>
            <a:cxnLst>
              <a:cxn ang="0">
                <a:pos x="T0" y="T1"/>
              </a:cxn>
              <a:cxn ang="0">
                <a:pos x="T2" y="T3"/>
              </a:cxn>
              <a:cxn ang="0">
                <a:pos x="T4" y="T5"/>
              </a:cxn>
              <a:cxn ang="0">
                <a:pos x="T6" y="T7"/>
              </a:cxn>
              <a:cxn ang="0">
                <a:pos x="T8" y="T9"/>
              </a:cxn>
            </a:cxnLst>
            <a:rect l="0" t="0" r="r" b="b"/>
            <a:pathLst>
              <a:path w="699" h="1027">
                <a:moveTo>
                  <a:pt x="0" y="0"/>
                </a:moveTo>
                <a:lnTo>
                  <a:pt x="699" y="90"/>
                </a:lnTo>
                <a:lnTo>
                  <a:pt x="699" y="767"/>
                </a:lnTo>
                <a:lnTo>
                  <a:pt x="0" y="1027"/>
                </a:lnTo>
                <a:lnTo>
                  <a:pt x="0" y="0"/>
                </a:lnTo>
                <a:close/>
              </a:path>
            </a:pathLst>
          </a:custGeom>
          <a:solidFill>
            <a:schemeClr val="accent2"/>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25" name="Freeform 24"/>
          <p:cNvSpPr>
            <a:spLocks/>
          </p:cNvSpPr>
          <p:nvPr/>
        </p:nvSpPr>
        <p:spPr bwMode="auto">
          <a:xfrm flipH="1" flipV="1">
            <a:off x="2892717" y="1632722"/>
            <a:ext cx="697013" cy="922070"/>
          </a:xfrm>
          <a:custGeom>
            <a:avLst/>
            <a:gdLst>
              <a:gd name="T0" fmla="*/ 972 w 972"/>
              <a:gd name="T1" fmla="*/ 0 h 1027"/>
              <a:gd name="T2" fmla="*/ 0 w 972"/>
              <a:gd name="T3" fmla="*/ 90 h 1027"/>
              <a:gd name="T4" fmla="*/ 0 w 972"/>
              <a:gd name="T5" fmla="*/ 862 h 1027"/>
              <a:gd name="T6" fmla="*/ 972 w 972"/>
              <a:gd name="T7" fmla="*/ 1027 h 1027"/>
              <a:gd name="T8" fmla="*/ 972 w 972"/>
              <a:gd name="T9" fmla="*/ 0 h 1027"/>
            </a:gdLst>
            <a:ahLst/>
            <a:cxnLst>
              <a:cxn ang="0">
                <a:pos x="T0" y="T1"/>
              </a:cxn>
              <a:cxn ang="0">
                <a:pos x="T2" y="T3"/>
              </a:cxn>
              <a:cxn ang="0">
                <a:pos x="T4" y="T5"/>
              </a:cxn>
              <a:cxn ang="0">
                <a:pos x="T6" y="T7"/>
              </a:cxn>
              <a:cxn ang="0">
                <a:pos x="T8" y="T9"/>
              </a:cxn>
            </a:cxnLst>
            <a:rect l="0" t="0" r="r" b="b"/>
            <a:pathLst>
              <a:path w="972" h="1027">
                <a:moveTo>
                  <a:pt x="972" y="0"/>
                </a:moveTo>
                <a:lnTo>
                  <a:pt x="0" y="90"/>
                </a:lnTo>
                <a:lnTo>
                  <a:pt x="0" y="862"/>
                </a:lnTo>
                <a:lnTo>
                  <a:pt x="972" y="1027"/>
                </a:lnTo>
                <a:lnTo>
                  <a:pt x="972" y="0"/>
                </a:lnTo>
                <a:close/>
              </a:path>
            </a:pathLst>
          </a:custGeom>
          <a:solidFill>
            <a:schemeClr val="accent2">
              <a:lumMod val="75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26" name="Rectangle 25"/>
          <p:cNvSpPr>
            <a:spLocks noChangeArrowheads="1"/>
          </p:cNvSpPr>
          <p:nvPr/>
        </p:nvSpPr>
        <p:spPr bwMode="auto">
          <a:xfrm flipH="1" flipV="1">
            <a:off x="2872639" y="1632722"/>
            <a:ext cx="20079" cy="922070"/>
          </a:xfrm>
          <a:prstGeom prst="rect">
            <a:avLst/>
          </a:prstGeom>
          <a:solidFill>
            <a:schemeClr val="bg1">
              <a:lumMod val="95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27" name="Freeform 23"/>
          <p:cNvSpPr>
            <a:spLocks/>
          </p:cNvSpPr>
          <p:nvPr/>
        </p:nvSpPr>
        <p:spPr bwMode="auto">
          <a:xfrm flipH="1" flipV="1">
            <a:off x="2990958" y="2360862"/>
            <a:ext cx="812465" cy="856528"/>
          </a:xfrm>
          <a:custGeom>
            <a:avLst/>
            <a:gdLst>
              <a:gd name="T0" fmla="*/ 1133 w 1133"/>
              <a:gd name="T1" fmla="*/ 954 h 954"/>
              <a:gd name="T2" fmla="*/ 0 w 1133"/>
              <a:gd name="T3" fmla="*/ 852 h 954"/>
              <a:gd name="T4" fmla="*/ 0 w 1133"/>
              <a:gd name="T5" fmla="*/ 102 h 954"/>
              <a:gd name="T6" fmla="*/ 1133 w 1133"/>
              <a:gd name="T7" fmla="*/ 0 h 954"/>
              <a:gd name="T8" fmla="*/ 1133 w 1133"/>
              <a:gd name="T9" fmla="*/ 954 h 954"/>
            </a:gdLst>
            <a:ahLst/>
            <a:cxnLst>
              <a:cxn ang="0">
                <a:pos x="T0" y="T1"/>
              </a:cxn>
              <a:cxn ang="0">
                <a:pos x="T2" y="T3"/>
              </a:cxn>
              <a:cxn ang="0">
                <a:pos x="T4" y="T5"/>
              </a:cxn>
              <a:cxn ang="0">
                <a:pos x="T6" y="T7"/>
              </a:cxn>
              <a:cxn ang="0">
                <a:pos x="T8" y="T9"/>
              </a:cxn>
            </a:cxnLst>
            <a:rect l="0" t="0" r="r" b="b"/>
            <a:pathLst>
              <a:path w="1133" h="954">
                <a:moveTo>
                  <a:pt x="1133" y="954"/>
                </a:moveTo>
                <a:lnTo>
                  <a:pt x="0" y="852"/>
                </a:lnTo>
                <a:lnTo>
                  <a:pt x="0" y="102"/>
                </a:lnTo>
                <a:lnTo>
                  <a:pt x="1133" y="0"/>
                </a:lnTo>
                <a:lnTo>
                  <a:pt x="1133" y="954"/>
                </a:lnTo>
                <a:close/>
              </a:path>
            </a:pathLst>
          </a:custGeom>
          <a:solidFill>
            <a:schemeClr val="accent3">
              <a:lumMod val="75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28" name="Freeform 25"/>
          <p:cNvSpPr>
            <a:spLocks/>
          </p:cNvSpPr>
          <p:nvPr/>
        </p:nvSpPr>
        <p:spPr bwMode="auto">
          <a:xfrm flipH="1" flipV="1">
            <a:off x="2158416" y="2360862"/>
            <a:ext cx="812465" cy="856528"/>
          </a:xfrm>
          <a:custGeom>
            <a:avLst/>
            <a:gdLst>
              <a:gd name="T0" fmla="*/ 0 w 1133"/>
              <a:gd name="T1" fmla="*/ 954 h 954"/>
              <a:gd name="T2" fmla="*/ 1133 w 1133"/>
              <a:gd name="T3" fmla="*/ 852 h 954"/>
              <a:gd name="T4" fmla="*/ 1133 w 1133"/>
              <a:gd name="T5" fmla="*/ 102 h 954"/>
              <a:gd name="T6" fmla="*/ 0 w 1133"/>
              <a:gd name="T7" fmla="*/ 0 h 954"/>
              <a:gd name="T8" fmla="*/ 0 w 1133"/>
              <a:gd name="T9" fmla="*/ 954 h 954"/>
            </a:gdLst>
            <a:ahLst/>
            <a:cxnLst>
              <a:cxn ang="0">
                <a:pos x="T0" y="T1"/>
              </a:cxn>
              <a:cxn ang="0">
                <a:pos x="T2" y="T3"/>
              </a:cxn>
              <a:cxn ang="0">
                <a:pos x="T4" y="T5"/>
              </a:cxn>
              <a:cxn ang="0">
                <a:pos x="T6" y="T7"/>
              </a:cxn>
              <a:cxn ang="0">
                <a:pos x="T8" y="T9"/>
              </a:cxn>
            </a:cxnLst>
            <a:rect l="0" t="0" r="r" b="b"/>
            <a:pathLst>
              <a:path w="1133" h="954">
                <a:moveTo>
                  <a:pt x="0" y="954"/>
                </a:moveTo>
                <a:lnTo>
                  <a:pt x="1133" y="852"/>
                </a:lnTo>
                <a:lnTo>
                  <a:pt x="1133" y="102"/>
                </a:lnTo>
                <a:lnTo>
                  <a:pt x="0" y="0"/>
                </a:lnTo>
                <a:lnTo>
                  <a:pt x="0" y="954"/>
                </a:lnTo>
                <a:close/>
              </a:path>
            </a:pathLst>
          </a:custGeom>
          <a:solidFill>
            <a:schemeClr val="accent3"/>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29" name="Rectangle 27"/>
          <p:cNvSpPr>
            <a:spLocks noChangeArrowheads="1"/>
          </p:cNvSpPr>
          <p:nvPr/>
        </p:nvSpPr>
        <p:spPr bwMode="auto">
          <a:xfrm flipH="1" flipV="1">
            <a:off x="2970881" y="2360862"/>
            <a:ext cx="20079" cy="856528"/>
          </a:xfrm>
          <a:prstGeom prst="rect">
            <a:avLst/>
          </a:prstGeom>
          <a:solidFill>
            <a:schemeClr val="bg1">
              <a:lumMod val="95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30" name="Freeform 29"/>
          <p:cNvSpPr>
            <a:spLocks/>
          </p:cNvSpPr>
          <p:nvPr/>
        </p:nvSpPr>
        <p:spPr bwMode="auto">
          <a:xfrm flipH="1" flipV="1">
            <a:off x="2605881" y="999754"/>
            <a:ext cx="749361" cy="220866"/>
          </a:xfrm>
          <a:custGeom>
            <a:avLst/>
            <a:gdLst>
              <a:gd name="T0" fmla="*/ 1045 w 1045"/>
              <a:gd name="T1" fmla="*/ 7 h 246"/>
              <a:gd name="T2" fmla="*/ 761 w 1045"/>
              <a:gd name="T3" fmla="*/ 246 h 246"/>
              <a:gd name="T4" fmla="*/ 733 w 1045"/>
              <a:gd name="T5" fmla="*/ 246 h 246"/>
              <a:gd name="T6" fmla="*/ 0 w 1045"/>
              <a:gd name="T7" fmla="*/ 78 h 246"/>
              <a:gd name="T8" fmla="*/ 0 w 1045"/>
              <a:gd name="T9" fmla="*/ 71 h 246"/>
              <a:gd name="T10" fmla="*/ 733 w 1045"/>
              <a:gd name="T11" fmla="*/ 232 h 246"/>
              <a:gd name="T12" fmla="*/ 761 w 1045"/>
              <a:gd name="T13" fmla="*/ 232 h 246"/>
              <a:gd name="T14" fmla="*/ 1045 w 1045"/>
              <a:gd name="T15" fmla="*/ 0 h 246"/>
              <a:gd name="T16" fmla="*/ 1045 w 1045"/>
              <a:gd name="T17" fmla="*/ 7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5" h="246">
                <a:moveTo>
                  <a:pt x="1045" y="7"/>
                </a:moveTo>
                <a:lnTo>
                  <a:pt x="761" y="246"/>
                </a:lnTo>
                <a:lnTo>
                  <a:pt x="733" y="246"/>
                </a:lnTo>
                <a:lnTo>
                  <a:pt x="0" y="78"/>
                </a:lnTo>
                <a:lnTo>
                  <a:pt x="0" y="71"/>
                </a:lnTo>
                <a:lnTo>
                  <a:pt x="733" y="232"/>
                </a:lnTo>
                <a:lnTo>
                  <a:pt x="761" y="232"/>
                </a:lnTo>
                <a:lnTo>
                  <a:pt x="1045" y="0"/>
                </a:lnTo>
                <a:lnTo>
                  <a:pt x="1045" y="7"/>
                </a:lnTo>
                <a:close/>
              </a:path>
            </a:pathLst>
          </a:custGeom>
          <a:solidFill>
            <a:schemeClr val="bg1">
              <a:alpha val="70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31" name="Freeform 30"/>
          <p:cNvSpPr>
            <a:spLocks/>
          </p:cNvSpPr>
          <p:nvPr/>
        </p:nvSpPr>
        <p:spPr bwMode="auto">
          <a:xfrm flipH="1" flipV="1">
            <a:off x="2371392" y="3696831"/>
            <a:ext cx="1218338" cy="246902"/>
          </a:xfrm>
          <a:custGeom>
            <a:avLst/>
            <a:gdLst>
              <a:gd name="T0" fmla="*/ 0 w 1699"/>
              <a:gd name="T1" fmla="*/ 260 h 275"/>
              <a:gd name="T2" fmla="*/ 697 w 1699"/>
              <a:gd name="T3" fmla="*/ 0 h 275"/>
              <a:gd name="T4" fmla="*/ 726 w 1699"/>
              <a:gd name="T5" fmla="*/ 0 h 275"/>
              <a:gd name="T6" fmla="*/ 1699 w 1699"/>
              <a:gd name="T7" fmla="*/ 166 h 275"/>
              <a:gd name="T8" fmla="*/ 1699 w 1699"/>
              <a:gd name="T9" fmla="*/ 180 h 275"/>
              <a:gd name="T10" fmla="*/ 726 w 1699"/>
              <a:gd name="T11" fmla="*/ 21 h 275"/>
              <a:gd name="T12" fmla="*/ 697 w 1699"/>
              <a:gd name="T13" fmla="*/ 21 h 275"/>
              <a:gd name="T14" fmla="*/ 0 w 1699"/>
              <a:gd name="T15" fmla="*/ 275 h 275"/>
              <a:gd name="T16" fmla="*/ 0 w 1699"/>
              <a:gd name="T17" fmla="*/ 26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9" h="275">
                <a:moveTo>
                  <a:pt x="0" y="260"/>
                </a:moveTo>
                <a:lnTo>
                  <a:pt x="697" y="0"/>
                </a:lnTo>
                <a:lnTo>
                  <a:pt x="726" y="0"/>
                </a:lnTo>
                <a:lnTo>
                  <a:pt x="1699" y="166"/>
                </a:lnTo>
                <a:lnTo>
                  <a:pt x="1699" y="180"/>
                </a:lnTo>
                <a:lnTo>
                  <a:pt x="726" y="21"/>
                </a:lnTo>
                <a:lnTo>
                  <a:pt x="697" y="21"/>
                </a:lnTo>
                <a:lnTo>
                  <a:pt x="0" y="275"/>
                </a:lnTo>
                <a:lnTo>
                  <a:pt x="0" y="260"/>
                </a:lnTo>
                <a:close/>
              </a:path>
            </a:pathLst>
          </a:custGeom>
          <a:solidFill>
            <a:schemeClr val="bg1">
              <a:lumMod val="95000"/>
              <a:alpha val="70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32" name="Freeform 31"/>
          <p:cNvSpPr>
            <a:spLocks/>
          </p:cNvSpPr>
          <p:nvPr/>
        </p:nvSpPr>
        <p:spPr bwMode="auto">
          <a:xfrm flipH="1" flipV="1">
            <a:off x="2371392" y="1632723"/>
            <a:ext cx="1218338" cy="246005"/>
          </a:xfrm>
          <a:custGeom>
            <a:avLst/>
            <a:gdLst>
              <a:gd name="T0" fmla="*/ 1699 w 1699"/>
              <a:gd name="T1" fmla="*/ 14 h 274"/>
              <a:gd name="T2" fmla="*/ 1000 w 1699"/>
              <a:gd name="T3" fmla="*/ 274 h 274"/>
              <a:gd name="T4" fmla="*/ 972 w 1699"/>
              <a:gd name="T5" fmla="*/ 274 h 274"/>
              <a:gd name="T6" fmla="*/ 0 w 1699"/>
              <a:gd name="T7" fmla="*/ 109 h 274"/>
              <a:gd name="T8" fmla="*/ 0 w 1699"/>
              <a:gd name="T9" fmla="*/ 94 h 274"/>
              <a:gd name="T10" fmla="*/ 972 w 1699"/>
              <a:gd name="T11" fmla="*/ 253 h 274"/>
              <a:gd name="T12" fmla="*/ 1000 w 1699"/>
              <a:gd name="T13" fmla="*/ 253 h 274"/>
              <a:gd name="T14" fmla="*/ 1699 w 1699"/>
              <a:gd name="T15" fmla="*/ 0 h 274"/>
              <a:gd name="T16" fmla="*/ 1699 w 1699"/>
              <a:gd name="T17" fmla="*/ 1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9" h="274">
                <a:moveTo>
                  <a:pt x="1699" y="14"/>
                </a:moveTo>
                <a:lnTo>
                  <a:pt x="1000" y="274"/>
                </a:lnTo>
                <a:lnTo>
                  <a:pt x="972" y="274"/>
                </a:lnTo>
                <a:lnTo>
                  <a:pt x="0" y="109"/>
                </a:lnTo>
                <a:lnTo>
                  <a:pt x="0" y="94"/>
                </a:lnTo>
                <a:lnTo>
                  <a:pt x="972" y="253"/>
                </a:lnTo>
                <a:lnTo>
                  <a:pt x="1000" y="253"/>
                </a:lnTo>
                <a:lnTo>
                  <a:pt x="1699" y="0"/>
                </a:lnTo>
                <a:lnTo>
                  <a:pt x="1699" y="14"/>
                </a:lnTo>
                <a:close/>
              </a:path>
            </a:pathLst>
          </a:custGeom>
          <a:solidFill>
            <a:schemeClr val="bg1">
              <a:lumMod val="95000"/>
              <a:alpha val="70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33" name="Freeform 32"/>
          <p:cNvSpPr>
            <a:spLocks/>
          </p:cNvSpPr>
          <p:nvPr/>
        </p:nvSpPr>
        <p:spPr bwMode="auto">
          <a:xfrm flipH="1" flipV="1">
            <a:off x="2158417" y="3115039"/>
            <a:ext cx="1645007" cy="102353"/>
          </a:xfrm>
          <a:custGeom>
            <a:avLst/>
            <a:gdLst>
              <a:gd name="T0" fmla="*/ 0 w 2294"/>
              <a:gd name="T1" fmla="*/ 102 h 114"/>
              <a:gd name="T2" fmla="*/ 1133 w 2294"/>
              <a:gd name="T3" fmla="*/ 0 h 114"/>
              <a:gd name="T4" fmla="*/ 1161 w 2294"/>
              <a:gd name="T5" fmla="*/ 0 h 114"/>
              <a:gd name="T6" fmla="*/ 2294 w 2294"/>
              <a:gd name="T7" fmla="*/ 102 h 114"/>
              <a:gd name="T8" fmla="*/ 2294 w 2294"/>
              <a:gd name="T9" fmla="*/ 114 h 114"/>
              <a:gd name="T10" fmla="*/ 1161 w 2294"/>
              <a:gd name="T11" fmla="*/ 19 h 114"/>
              <a:gd name="T12" fmla="*/ 1133 w 2294"/>
              <a:gd name="T13" fmla="*/ 19 h 114"/>
              <a:gd name="T14" fmla="*/ 0 w 2294"/>
              <a:gd name="T15" fmla="*/ 111 h 114"/>
              <a:gd name="T16" fmla="*/ 0 w 2294"/>
              <a:gd name="T17" fmla="*/ 10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4" h="114">
                <a:moveTo>
                  <a:pt x="0" y="102"/>
                </a:moveTo>
                <a:lnTo>
                  <a:pt x="1133" y="0"/>
                </a:lnTo>
                <a:lnTo>
                  <a:pt x="1161" y="0"/>
                </a:lnTo>
                <a:lnTo>
                  <a:pt x="2294" y="102"/>
                </a:lnTo>
                <a:lnTo>
                  <a:pt x="2294" y="114"/>
                </a:lnTo>
                <a:lnTo>
                  <a:pt x="1161" y="19"/>
                </a:lnTo>
                <a:lnTo>
                  <a:pt x="1133" y="19"/>
                </a:lnTo>
                <a:lnTo>
                  <a:pt x="0" y="111"/>
                </a:lnTo>
                <a:lnTo>
                  <a:pt x="0" y="102"/>
                </a:lnTo>
                <a:close/>
              </a:path>
            </a:pathLst>
          </a:custGeom>
          <a:solidFill>
            <a:schemeClr val="bg1">
              <a:lumMod val="95000"/>
              <a:alpha val="70000"/>
            </a:schemeClr>
          </a:solidFill>
          <a:ln>
            <a:noFill/>
          </a:ln>
          <a:extLst/>
        </p:spPr>
        <p:txBody>
          <a:bodyPr vert="horz" wrap="square" lIns="68580" tIns="34291" rIns="68580" bIns="34291" numCol="1" anchor="t" anchorCtr="0" compatLnSpc="1">
            <a:prstTxWarp prst="textNoShape">
              <a:avLst/>
            </a:prstTxWarp>
          </a:bodyPr>
          <a:lstStyle/>
          <a:p>
            <a:endParaRPr lang="en-US" sz="2000" dirty="0"/>
          </a:p>
        </p:txBody>
      </p:sp>
      <p:sp>
        <p:nvSpPr>
          <p:cNvPr id="34" name="TextBox 33"/>
          <p:cNvSpPr txBox="1"/>
          <p:nvPr/>
        </p:nvSpPr>
        <p:spPr>
          <a:xfrm>
            <a:off x="1028578" y="1450393"/>
            <a:ext cx="1342816" cy="138499"/>
          </a:xfrm>
          <a:prstGeom prst="rect">
            <a:avLst/>
          </a:prstGeom>
          <a:noFill/>
        </p:spPr>
        <p:txBody>
          <a:bodyPr wrap="square" lIns="0" tIns="0" rIns="0" bIns="0" rtlCol="0" anchor="ctr" anchorCtr="0">
            <a:spAutoFit/>
          </a:bodyPr>
          <a:lstStyle/>
          <a:p>
            <a:pPr algn="r"/>
            <a:r>
              <a:rPr 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Asset </a:t>
            </a:r>
            <a:r>
              <a:rPr lang="en-US" sz="900" b="1" dirty="0" smtClean="0">
                <a:solidFill>
                  <a:schemeClr val="bg1"/>
                </a:solidFill>
                <a:latin typeface="Tahoma" panose="020B0604030504040204" pitchFamily="34" charset="0"/>
                <a:ea typeface="Tahoma" panose="020B0604030504040204" pitchFamily="34" charset="0"/>
                <a:cs typeface="Tahoma" panose="020B0604030504040204" pitchFamily="34" charset="0"/>
              </a:rPr>
              <a:t>Light </a:t>
            </a:r>
            <a:r>
              <a:rPr 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Model </a:t>
            </a:r>
          </a:p>
        </p:txBody>
      </p:sp>
      <p:sp>
        <p:nvSpPr>
          <p:cNvPr id="37" name="Freeform 36"/>
          <p:cNvSpPr>
            <a:spLocks noChangeArrowheads="1"/>
          </p:cNvSpPr>
          <p:nvPr/>
        </p:nvSpPr>
        <p:spPr bwMode="auto">
          <a:xfrm>
            <a:off x="2915999" y="1452749"/>
            <a:ext cx="2269" cy="169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dirty="0">
              <a:latin typeface="Open Sans Light"/>
            </a:endParaRPr>
          </a:p>
        </p:txBody>
      </p:sp>
      <p:sp>
        <p:nvSpPr>
          <p:cNvPr id="40" name="Freeform 39"/>
          <p:cNvSpPr>
            <a:spLocks noChangeArrowheads="1"/>
          </p:cNvSpPr>
          <p:nvPr/>
        </p:nvSpPr>
        <p:spPr bwMode="auto">
          <a:xfrm>
            <a:off x="3220000" y="1452749"/>
            <a:ext cx="2269" cy="169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dirty="0">
              <a:latin typeface="Open Sans Light"/>
            </a:endParaRPr>
          </a:p>
        </p:txBody>
      </p:sp>
      <p:sp>
        <p:nvSpPr>
          <p:cNvPr id="43" name="Freeform 42"/>
          <p:cNvSpPr>
            <a:spLocks noChangeArrowheads="1"/>
          </p:cNvSpPr>
          <p:nvPr/>
        </p:nvSpPr>
        <p:spPr bwMode="auto">
          <a:xfrm>
            <a:off x="3031701" y="1302251"/>
            <a:ext cx="2268" cy="1691"/>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solidFill>
            <a:schemeClr val="bg1"/>
          </a:solid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dirty="0">
              <a:latin typeface="Open Sans Light"/>
            </a:endParaRPr>
          </a:p>
        </p:txBody>
      </p:sp>
      <p:sp>
        <p:nvSpPr>
          <p:cNvPr id="70" name="Freeform 217"/>
          <p:cNvSpPr>
            <a:spLocks noEditPoints="1"/>
          </p:cNvSpPr>
          <p:nvPr/>
        </p:nvSpPr>
        <p:spPr bwMode="auto">
          <a:xfrm>
            <a:off x="3132329" y="4001436"/>
            <a:ext cx="350036" cy="289147"/>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US" sz="3200" dirty="0"/>
          </a:p>
        </p:txBody>
      </p:sp>
      <p:sp>
        <p:nvSpPr>
          <p:cNvPr id="72" name="AutoShape 124"/>
          <p:cNvSpPr>
            <a:spLocks/>
          </p:cNvSpPr>
          <p:nvPr/>
        </p:nvSpPr>
        <p:spPr bwMode="auto">
          <a:xfrm>
            <a:off x="3126991" y="3311013"/>
            <a:ext cx="422106" cy="32758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a:extLst/>
        </p:spPr>
        <p:txBody>
          <a:bodyPr lIns="38100" tIns="38100" rIns="38100" bIns="38100" anchor="ctr"/>
          <a:lstStyle/>
          <a:p>
            <a:pPr defTabSz="342528">
              <a:defRPr/>
            </a:pPr>
            <a:endParaRPr lang="en-US" sz="3600" dirty="0">
              <a:solidFill>
                <a:srgbClr val="44CEB9"/>
              </a:solidFill>
              <a:effectLst>
                <a:outerShdw blurRad="38100" dist="38100" dir="2700000" algn="tl">
                  <a:srgbClr val="000000"/>
                </a:outerShdw>
              </a:effectLst>
              <a:latin typeface="Gill Sans" charset="0"/>
              <a:cs typeface="Gill Sans" charset="0"/>
              <a:sym typeface="Gill Sans" charset="0"/>
            </a:endParaRPr>
          </a:p>
        </p:txBody>
      </p:sp>
      <p:sp>
        <p:nvSpPr>
          <p:cNvPr id="73" name="TextBox 72"/>
          <p:cNvSpPr txBox="1"/>
          <p:nvPr/>
        </p:nvSpPr>
        <p:spPr>
          <a:xfrm>
            <a:off x="815601" y="2008929"/>
            <a:ext cx="1342816" cy="276999"/>
          </a:xfrm>
          <a:prstGeom prst="rect">
            <a:avLst/>
          </a:prstGeom>
          <a:noFill/>
        </p:spPr>
        <p:txBody>
          <a:bodyPr wrap="square" lIns="0" tIns="0" rIns="0" bIns="0" rtlCol="0" anchor="ctr" anchorCtr="0">
            <a:spAutoFit/>
          </a:bodyPr>
          <a:lstStyle/>
          <a:p>
            <a:pPr algn="ctr"/>
            <a:r>
              <a:rPr 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Innovative Inventory Consignment Approach</a:t>
            </a:r>
          </a:p>
        </p:txBody>
      </p:sp>
      <p:sp>
        <p:nvSpPr>
          <p:cNvPr id="74" name="TextBox 73"/>
          <p:cNvSpPr txBox="1"/>
          <p:nvPr/>
        </p:nvSpPr>
        <p:spPr>
          <a:xfrm>
            <a:off x="606170" y="2589917"/>
            <a:ext cx="1342816" cy="415498"/>
          </a:xfrm>
          <a:prstGeom prst="rect">
            <a:avLst/>
          </a:prstGeom>
          <a:noFill/>
        </p:spPr>
        <p:txBody>
          <a:bodyPr wrap="square" lIns="0" tIns="0" rIns="0" bIns="0" rtlCol="0" anchor="ctr" anchorCtr="0">
            <a:spAutoFit/>
          </a:bodyPr>
          <a:lstStyle/>
          <a:p>
            <a:pPr algn="ctr"/>
            <a:r>
              <a:rPr 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Low Cost Approach to R&amp;D / New Product Development </a:t>
            </a:r>
          </a:p>
        </p:txBody>
      </p:sp>
      <p:sp>
        <p:nvSpPr>
          <p:cNvPr id="75" name="TextBox 74"/>
          <p:cNvSpPr txBox="1"/>
          <p:nvPr/>
        </p:nvSpPr>
        <p:spPr>
          <a:xfrm>
            <a:off x="815601" y="3282926"/>
            <a:ext cx="1342816" cy="276999"/>
          </a:xfrm>
          <a:prstGeom prst="rect">
            <a:avLst/>
          </a:prstGeom>
          <a:noFill/>
        </p:spPr>
        <p:txBody>
          <a:bodyPr wrap="square" lIns="0" tIns="0" rIns="0" bIns="0" rtlCol="0" anchor="ctr" anchorCtr="0">
            <a:spAutoFit/>
          </a:bodyPr>
          <a:lstStyle/>
          <a:p>
            <a:pPr algn="ctr"/>
            <a:r>
              <a:rPr 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Distribution and Fulfillment Efficiency</a:t>
            </a:r>
          </a:p>
        </p:txBody>
      </p:sp>
      <p:sp>
        <p:nvSpPr>
          <p:cNvPr id="76" name="TextBox 75"/>
          <p:cNvSpPr txBox="1"/>
          <p:nvPr/>
        </p:nvSpPr>
        <p:spPr>
          <a:xfrm>
            <a:off x="1028578" y="3960726"/>
            <a:ext cx="1342816" cy="276999"/>
          </a:xfrm>
          <a:prstGeom prst="rect">
            <a:avLst/>
          </a:prstGeom>
          <a:noFill/>
        </p:spPr>
        <p:txBody>
          <a:bodyPr wrap="square" lIns="0" tIns="0" rIns="0" bIns="0" rtlCol="0" anchor="ctr" anchorCtr="0">
            <a:spAutoFit/>
          </a:bodyPr>
          <a:lstStyle/>
          <a:p>
            <a:pPr algn="ctr"/>
            <a:r>
              <a:rPr lang="en-US" sz="900" b="1" dirty="0">
                <a:solidFill>
                  <a:schemeClr val="bg1"/>
                </a:solidFill>
                <a:latin typeface="Tahoma" panose="020B0604030504040204" pitchFamily="34" charset="0"/>
                <a:ea typeface="Tahoma" panose="020B0604030504040204" pitchFamily="34" charset="0"/>
                <a:cs typeface="Tahoma" panose="020B0604030504040204" pitchFamily="34" charset="0"/>
              </a:rPr>
              <a:t>Notable Operating Leverage</a:t>
            </a:r>
          </a:p>
        </p:txBody>
      </p:sp>
      <p:sp>
        <p:nvSpPr>
          <p:cNvPr id="77" name="TextBox 76"/>
          <p:cNvSpPr txBox="1"/>
          <p:nvPr/>
        </p:nvSpPr>
        <p:spPr>
          <a:xfrm>
            <a:off x="3874046" y="1329387"/>
            <a:ext cx="4934991" cy="276999"/>
          </a:xfrm>
          <a:prstGeom prst="rect">
            <a:avLst/>
          </a:prstGeom>
          <a:noFill/>
        </p:spPr>
        <p:txBody>
          <a:bodyPr wrap="square" lIns="0" tIns="0" rIns="0" bIns="0" rtlCol="0" anchor="ctr" anchorCtr="0">
            <a:spAutoFit/>
          </a:bodyPr>
          <a:lstStyle/>
          <a:p>
            <a:pPr algn="just"/>
            <a:r>
              <a:rPr lang="en-US" sz="900" dirty="0">
                <a:latin typeface="Tahoma" panose="020B0604030504040204" pitchFamily="34" charset="0"/>
                <a:ea typeface="Tahoma" panose="020B0604030504040204" pitchFamily="34" charset="0"/>
                <a:cs typeface="Tahoma" panose="020B0604030504040204" pitchFamily="34" charset="0"/>
              </a:rPr>
              <a:t>Outsourced manufacturing and efficient distribution model </a:t>
            </a:r>
            <a:r>
              <a:rPr lang="en-US" sz="900" dirty="0" smtClean="0">
                <a:latin typeface="Tahoma" panose="020B0604030504040204" pitchFamily="34" charset="0"/>
                <a:ea typeface="Tahoma" panose="020B0604030504040204" pitchFamily="34" charset="0"/>
                <a:cs typeface="Tahoma" panose="020B0604030504040204" pitchFamily="34" charset="0"/>
              </a:rPr>
              <a:t>minimize </a:t>
            </a:r>
            <a:r>
              <a:rPr lang="en-US" sz="900" dirty="0">
                <a:latin typeface="Tahoma" panose="020B0604030504040204" pitchFamily="34" charset="0"/>
                <a:ea typeface="Tahoma" panose="020B0604030504040204" pitchFamily="34" charset="0"/>
                <a:cs typeface="Tahoma" panose="020B0604030504040204" pitchFamily="34" charset="0"/>
              </a:rPr>
              <a:t>capital expenditure requirements and </a:t>
            </a:r>
            <a:r>
              <a:rPr lang="en-US" sz="900" dirty="0" smtClean="0">
                <a:latin typeface="Tahoma" panose="020B0604030504040204" pitchFamily="34" charset="0"/>
                <a:ea typeface="Tahoma" panose="020B0604030504040204" pitchFamily="34" charset="0"/>
                <a:cs typeface="Tahoma" panose="020B0604030504040204" pitchFamily="34" charset="0"/>
              </a:rPr>
              <a:t>generate </a:t>
            </a:r>
            <a:r>
              <a:rPr lang="en-US" sz="900" dirty="0">
                <a:latin typeface="Tahoma" panose="020B0604030504040204" pitchFamily="34" charset="0"/>
                <a:ea typeface="Tahoma" panose="020B0604030504040204" pitchFamily="34" charset="0"/>
                <a:cs typeface="Tahoma" panose="020B0604030504040204" pitchFamily="34" charset="0"/>
              </a:rPr>
              <a:t>strong free cash flow </a:t>
            </a:r>
          </a:p>
        </p:txBody>
      </p:sp>
      <p:sp>
        <p:nvSpPr>
          <p:cNvPr id="78" name="TextBox 77"/>
          <p:cNvSpPr txBox="1"/>
          <p:nvPr/>
        </p:nvSpPr>
        <p:spPr>
          <a:xfrm>
            <a:off x="4005660" y="1932348"/>
            <a:ext cx="4803378" cy="415498"/>
          </a:xfrm>
          <a:prstGeom prst="rect">
            <a:avLst/>
          </a:prstGeom>
          <a:noFill/>
        </p:spPr>
        <p:txBody>
          <a:bodyPr wrap="square" lIns="0" tIns="0" rIns="0" bIns="0" rtlCol="0" anchor="ctr" anchorCtr="0">
            <a:spAutoFit/>
          </a:bodyPr>
          <a:lstStyle/>
          <a:p>
            <a:pPr algn="just"/>
            <a:r>
              <a:rPr lang="en-US" sz="900" dirty="0">
                <a:latin typeface="Tahoma" panose="020B0604030504040204" pitchFamily="34" charset="0"/>
                <a:ea typeface="Tahoma" panose="020B0604030504040204" pitchFamily="34" charset="0"/>
                <a:cs typeface="Tahoma" panose="020B0604030504040204" pitchFamily="34" charset="0"/>
              </a:rPr>
              <a:t>Katun’s proprietary relationships with vendors have allowed the Company to transition to a consigned inventory model that enables the Company to grow without burdening working capital</a:t>
            </a:r>
          </a:p>
        </p:txBody>
      </p:sp>
      <p:sp>
        <p:nvSpPr>
          <p:cNvPr id="79" name="TextBox 78"/>
          <p:cNvSpPr txBox="1"/>
          <p:nvPr/>
        </p:nvSpPr>
        <p:spPr>
          <a:xfrm>
            <a:off x="4162164" y="2606087"/>
            <a:ext cx="4646873" cy="276999"/>
          </a:xfrm>
          <a:prstGeom prst="rect">
            <a:avLst/>
          </a:prstGeom>
          <a:noFill/>
        </p:spPr>
        <p:txBody>
          <a:bodyPr wrap="square" lIns="0" tIns="0" rIns="0" bIns="0" rtlCol="0" anchor="ctr" anchorCtr="0">
            <a:spAutoFit/>
          </a:bodyPr>
          <a:lstStyle/>
          <a:p>
            <a:pPr algn="just"/>
            <a:r>
              <a:rPr lang="en-US" sz="900" dirty="0">
                <a:latin typeface="Tahoma" panose="020B0604030504040204" pitchFamily="34" charset="0"/>
                <a:ea typeface="Tahoma" panose="020B0604030504040204" pitchFamily="34" charset="0"/>
                <a:cs typeface="Tahoma" panose="020B0604030504040204" pitchFamily="34" charset="0"/>
              </a:rPr>
              <a:t>Supplier engagement minimizes costs and accelerates new product development and time-to-market initiatives</a:t>
            </a:r>
          </a:p>
        </p:txBody>
      </p:sp>
      <p:sp>
        <p:nvSpPr>
          <p:cNvPr id="80" name="TextBox 79"/>
          <p:cNvSpPr txBox="1"/>
          <p:nvPr/>
        </p:nvSpPr>
        <p:spPr>
          <a:xfrm>
            <a:off x="4005660" y="3309487"/>
            <a:ext cx="4580021" cy="276999"/>
          </a:xfrm>
          <a:prstGeom prst="rect">
            <a:avLst/>
          </a:prstGeom>
          <a:noFill/>
        </p:spPr>
        <p:txBody>
          <a:bodyPr wrap="square" lIns="0" tIns="0" rIns="0" bIns="0" rtlCol="0" anchor="ctr" anchorCtr="0">
            <a:spAutoFit/>
          </a:bodyPr>
          <a:lstStyle/>
          <a:p>
            <a:pPr algn="just"/>
            <a:r>
              <a:rPr lang="en-US" sz="900" dirty="0">
                <a:latin typeface="Tahoma" panose="020B0604030504040204" pitchFamily="34" charset="0"/>
                <a:ea typeface="Tahoma" panose="020B0604030504040204" pitchFamily="34" charset="0"/>
                <a:cs typeface="Tahoma" panose="020B0604030504040204" pitchFamily="34" charset="0"/>
              </a:rPr>
              <a:t>Direct shipment from suppliers to all distribution centers and drop shipment to customers deliver measurable financial benefits, including higher margins and sales volumes</a:t>
            </a:r>
          </a:p>
        </p:txBody>
      </p:sp>
      <p:sp>
        <p:nvSpPr>
          <p:cNvPr id="81" name="TextBox 80"/>
          <p:cNvSpPr txBox="1"/>
          <p:nvPr/>
        </p:nvSpPr>
        <p:spPr>
          <a:xfrm>
            <a:off x="3874046" y="4011111"/>
            <a:ext cx="4934991" cy="276999"/>
          </a:xfrm>
          <a:prstGeom prst="rect">
            <a:avLst/>
          </a:prstGeom>
          <a:noFill/>
        </p:spPr>
        <p:txBody>
          <a:bodyPr wrap="square" lIns="0" tIns="0" rIns="0" bIns="0" rtlCol="0" anchor="ctr" anchorCtr="0">
            <a:spAutoFit/>
          </a:bodyPr>
          <a:lstStyle/>
          <a:p>
            <a:pPr algn="just"/>
            <a:r>
              <a:rPr lang="en-US" sz="900" dirty="0">
                <a:latin typeface="Tahoma" panose="020B0604030504040204" pitchFamily="34" charset="0"/>
                <a:ea typeface="Tahoma" panose="020B0604030504040204" pitchFamily="34" charset="0"/>
                <a:cs typeface="Tahoma" panose="020B0604030504040204" pitchFamily="34" charset="0"/>
              </a:rPr>
              <a:t>Fixed cost component to sales &amp; marketing, G&amp;A and global distribution infrastructure allow for significant sales growth with minimal incremental investment in operating expenses </a:t>
            </a:r>
          </a:p>
        </p:txBody>
      </p:sp>
      <p:graphicFrame>
        <p:nvGraphicFramePr>
          <p:cNvPr id="84" name="Table 83"/>
          <p:cNvGraphicFramePr>
            <a:graphicFrameLocks noGrp="1"/>
          </p:cNvGraphicFramePr>
          <p:nvPr>
            <p:extLst>
              <p:ext uri="{D42A27DB-BD31-4B8C-83A1-F6EECF244321}">
                <p14:modId xmlns:p14="http://schemas.microsoft.com/office/powerpoint/2010/main" val="1943345318"/>
              </p:ext>
            </p:extLst>
          </p:nvPr>
        </p:nvGraphicFramePr>
        <p:xfrm>
          <a:off x="231774" y="4553964"/>
          <a:ext cx="8686800" cy="438912"/>
        </p:xfrm>
        <a:graphic>
          <a:graphicData uri="http://schemas.openxmlformats.org/drawingml/2006/table">
            <a:tbl>
              <a:tblPr firstRow="1" bandRow="1">
                <a:tableStyleId>{5C22544A-7EE6-4342-B048-85BDC9FD1C3A}</a:tableStyleId>
              </a:tblPr>
              <a:tblGrid>
                <a:gridCol w="868680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Strong Free Cash Flow (“FCF”)</a:t>
                      </a:r>
                      <a:r>
                        <a:rPr lang="en-US" sz="1000" b="1" i="0" u="none" baseline="30000" dirty="0">
                          <a:solidFill>
                            <a:schemeClr val="tx1"/>
                          </a:solidFill>
                          <a:latin typeface="+mn-lt"/>
                        </a:rPr>
                        <a:t>(1)</a:t>
                      </a:r>
                      <a:endParaRPr lang="en-US" sz="1000" b="1" i="1" u="none" kern="1200" dirty="0">
                        <a:solidFill>
                          <a:schemeClr val="tx1"/>
                        </a:solidFill>
                        <a:latin typeface="+mn-lt"/>
                        <a:ea typeface="+mn-ea"/>
                        <a:cs typeface="+mn-cs"/>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i="0" u="none" dirty="0">
                          <a:solidFill>
                            <a:schemeClr val="accent2"/>
                          </a:solidFill>
                          <a:latin typeface="+mn-lt"/>
                        </a:rPr>
                        <a:t>$ in millions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pSp>
        <p:nvGrpSpPr>
          <p:cNvPr id="86" name="Group 85"/>
          <p:cNvGrpSpPr/>
          <p:nvPr/>
        </p:nvGrpSpPr>
        <p:grpSpPr>
          <a:xfrm>
            <a:off x="2985899" y="1851278"/>
            <a:ext cx="510648" cy="477314"/>
            <a:chOff x="3789363" y="2135188"/>
            <a:chExt cx="1143000" cy="1068388"/>
          </a:xfrm>
          <a:solidFill>
            <a:schemeClr val="bg1"/>
          </a:solidFill>
        </p:grpSpPr>
        <p:sp>
          <p:nvSpPr>
            <p:cNvPr id="87" name="Freeform 34"/>
            <p:cNvSpPr>
              <a:spLocks/>
            </p:cNvSpPr>
            <p:nvPr/>
          </p:nvSpPr>
          <p:spPr bwMode="auto">
            <a:xfrm>
              <a:off x="3789363" y="2840038"/>
              <a:ext cx="122238" cy="363538"/>
            </a:xfrm>
            <a:custGeom>
              <a:avLst/>
              <a:gdLst>
                <a:gd name="T0" fmla="*/ 20 w 21"/>
                <a:gd name="T1" fmla="*/ 57 h 63"/>
                <a:gd name="T2" fmla="*/ 19 w 21"/>
                <a:gd name="T3" fmla="*/ 49 h 63"/>
                <a:gd name="T4" fmla="*/ 19 w 21"/>
                <a:gd name="T5" fmla="*/ 45 h 63"/>
                <a:gd name="T6" fmla="*/ 18 w 21"/>
                <a:gd name="T7" fmla="*/ 43 h 63"/>
                <a:gd name="T8" fmla="*/ 18 w 21"/>
                <a:gd name="T9" fmla="*/ 38 h 63"/>
                <a:gd name="T10" fmla="*/ 17 w 21"/>
                <a:gd name="T11" fmla="*/ 31 h 63"/>
                <a:gd name="T12" fmla="*/ 16 w 21"/>
                <a:gd name="T13" fmla="*/ 25 h 63"/>
                <a:gd name="T14" fmla="*/ 16 w 21"/>
                <a:gd name="T15" fmla="*/ 18 h 63"/>
                <a:gd name="T16" fmla="*/ 15 w 21"/>
                <a:gd name="T17" fmla="*/ 9 h 63"/>
                <a:gd name="T18" fmla="*/ 15 w 21"/>
                <a:gd name="T19" fmla="*/ 3 h 63"/>
                <a:gd name="T20" fmla="*/ 14 w 21"/>
                <a:gd name="T21" fmla="*/ 0 h 63"/>
                <a:gd name="T22" fmla="*/ 10 w 21"/>
                <a:gd name="T23" fmla="*/ 2 h 63"/>
                <a:gd name="T24" fmla="*/ 5 w 21"/>
                <a:gd name="T25" fmla="*/ 3 h 63"/>
                <a:gd name="T26" fmla="*/ 1 w 21"/>
                <a:gd name="T27" fmla="*/ 4 h 63"/>
                <a:gd name="T28" fmla="*/ 1 w 21"/>
                <a:gd name="T29" fmla="*/ 53 h 63"/>
                <a:gd name="T30" fmla="*/ 0 w 21"/>
                <a:gd name="T31" fmla="*/ 63 h 63"/>
                <a:gd name="T32" fmla="*/ 6 w 21"/>
                <a:gd name="T33" fmla="*/ 62 h 63"/>
                <a:gd name="T34" fmla="*/ 18 w 21"/>
                <a:gd name="T35" fmla="*/ 59 h 63"/>
                <a:gd name="T36" fmla="*/ 21 w 21"/>
                <a:gd name="T37" fmla="*/ 59 h 63"/>
                <a:gd name="T38" fmla="*/ 21 w 21"/>
                <a:gd name="T39" fmla="*/ 58 h 63"/>
                <a:gd name="T40" fmla="*/ 20 w 21"/>
                <a:gd name="T41" fmla="*/ 5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 h="63">
                  <a:moveTo>
                    <a:pt x="20" y="57"/>
                  </a:moveTo>
                  <a:cubicBezTo>
                    <a:pt x="20" y="54"/>
                    <a:pt x="19" y="52"/>
                    <a:pt x="19" y="49"/>
                  </a:cubicBezTo>
                  <a:cubicBezTo>
                    <a:pt x="19" y="47"/>
                    <a:pt x="19" y="46"/>
                    <a:pt x="19" y="45"/>
                  </a:cubicBezTo>
                  <a:cubicBezTo>
                    <a:pt x="18" y="44"/>
                    <a:pt x="18" y="44"/>
                    <a:pt x="18" y="43"/>
                  </a:cubicBezTo>
                  <a:cubicBezTo>
                    <a:pt x="18" y="41"/>
                    <a:pt x="18" y="40"/>
                    <a:pt x="18" y="38"/>
                  </a:cubicBezTo>
                  <a:cubicBezTo>
                    <a:pt x="17" y="36"/>
                    <a:pt x="17" y="33"/>
                    <a:pt x="17" y="31"/>
                  </a:cubicBezTo>
                  <a:cubicBezTo>
                    <a:pt x="16" y="29"/>
                    <a:pt x="16" y="27"/>
                    <a:pt x="16" y="25"/>
                  </a:cubicBezTo>
                  <a:cubicBezTo>
                    <a:pt x="16" y="23"/>
                    <a:pt x="16" y="20"/>
                    <a:pt x="16" y="18"/>
                  </a:cubicBezTo>
                  <a:cubicBezTo>
                    <a:pt x="15" y="15"/>
                    <a:pt x="15" y="12"/>
                    <a:pt x="15" y="9"/>
                  </a:cubicBezTo>
                  <a:cubicBezTo>
                    <a:pt x="15" y="7"/>
                    <a:pt x="15" y="5"/>
                    <a:pt x="15" y="3"/>
                  </a:cubicBezTo>
                  <a:cubicBezTo>
                    <a:pt x="15" y="2"/>
                    <a:pt x="14" y="1"/>
                    <a:pt x="14" y="0"/>
                  </a:cubicBezTo>
                  <a:cubicBezTo>
                    <a:pt x="13" y="1"/>
                    <a:pt x="11" y="1"/>
                    <a:pt x="10" y="2"/>
                  </a:cubicBezTo>
                  <a:cubicBezTo>
                    <a:pt x="8" y="2"/>
                    <a:pt x="6" y="2"/>
                    <a:pt x="5" y="3"/>
                  </a:cubicBezTo>
                  <a:cubicBezTo>
                    <a:pt x="3" y="3"/>
                    <a:pt x="2" y="4"/>
                    <a:pt x="1" y="4"/>
                  </a:cubicBezTo>
                  <a:cubicBezTo>
                    <a:pt x="1" y="53"/>
                    <a:pt x="1" y="53"/>
                    <a:pt x="1" y="53"/>
                  </a:cubicBezTo>
                  <a:cubicBezTo>
                    <a:pt x="1" y="56"/>
                    <a:pt x="0" y="60"/>
                    <a:pt x="0" y="63"/>
                  </a:cubicBezTo>
                  <a:cubicBezTo>
                    <a:pt x="2" y="63"/>
                    <a:pt x="4" y="62"/>
                    <a:pt x="6" y="62"/>
                  </a:cubicBezTo>
                  <a:cubicBezTo>
                    <a:pt x="10" y="61"/>
                    <a:pt x="14" y="60"/>
                    <a:pt x="18" y="59"/>
                  </a:cubicBezTo>
                  <a:cubicBezTo>
                    <a:pt x="19" y="59"/>
                    <a:pt x="20" y="59"/>
                    <a:pt x="21" y="59"/>
                  </a:cubicBezTo>
                  <a:cubicBezTo>
                    <a:pt x="21" y="58"/>
                    <a:pt x="21" y="58"/>
                    <a:pt x="21" y="58"/>
                  </a:cubicBezTo>
                  <a:lnTo>
                    <a:pt x="20"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5"/>
            <p:cNvSpPr>
              <a:spLocks/>
            </p:cNvSpPr>
            <p:nvPr/>
          </p:nvSpPr>
          <p:spPr bwMode="auto">
            <a:xfrm>
              <a:off x="4176713" y="2828926"/>
              <a:ext cx="63500" cy="114300"/>
            </a:xfrm>
            <a:custGeom>
              <a:avLst/>
              <a:gdLst>
                <a:gd name="T0" fmla="*/ 9 w 11"/>
                <a:gd name="T1" fmla="*/ 2 h 20"/>
                <a:gd name="T2" fmla="*/ 6 w 11"/>
                <a:gd name="T3" fmla="*/ 1 h 20"/>
                <a:gd name="T4" fmla="*/ 3 w 11"/>
                <a:gd name="T5" fmla="*/ 0 h 20"/>
                <a:gd name="T6" fmla="*/ 2 w 11"/>
                <a:gd name="T7" fmla="*/ 0 h 20"/>
                <a:gd name="T8" fmla="*/ 4 w 11"/>
                <a:gd name="T9" fmla="*/ 4 h 20"/>
                <a:gd name="T10" fmla="*/ 4 w 11"/>
                <a:gd name="T11" fmla="*/ 6 h 20"/>
                <a:gd name="T12" fmla="*/ 3 w 11"/>
                <a:gd name="T13" fmla="*/ 9 h 20"/>
                <a:gd name="T14" fmla="*/ 0 w 11"/>
                <a:gd name="T15" fmla="*/ 15 h 20"/>
                <a:gd name="T16" fmla="*/ 2 w 11"/>
                <a:gd name="T17" fmla="*/ 20 h 20"/>
                <a:gd name="T18" fmla="*/ 3 w 11"/>
                <a:gd name="T19" fmla="*/ 18 h 20"/>
                <a:gd name="T20" fmla="*/ 4 w 11"/>
                <a:gd name="T21" fmla="*/ 17 h 20"/>
                <a:gd name="T22" fmla="*/ 4 w 11"/>
                <a:gd name="T23" fmla="*/ 14 h 20"/>
                <a:gd name="T24" fmla="*/ 4 w 11"/>
                <a:gd name="T25" fmla="*/ 13 h 20"/>
                <a:gd name="T26" fmla="*/ 5 w 11"/>
                <a:gd name="T27" fmla="*/ 11 h 20"/>
                <a:gd name="T28" fmla="*/ 6 w 11"/>
                <a:gd name="T29" fmla="*/ 10 h 20"/>
                <a:gd name="T30" fmla="*/ 10 w 11"/>
                <a:gd name="T31" fmla="*/ 7 h 20"/>
                <a:gd name="T32" fmla="*/ 10 w 11"/>
                <a:gd name="T33" fmla="*/ 2 h 20"/>
                <a:gd name="T34" fmla="*/ 9 w 11"/>
                <a:gd name="T35"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20">
                  <a:moveTo>
                    <a:pt x="9" y="2"/>
                  </a:moveTo>
                  <a:cubicBezTo>
                    <a:pt x="8" y="1"/>
                    <a:pt x="7" y="1"/>
                    <a:pt x="6" y="1"/>
                  </a:cubicBezTo>
                  <a:cubicBezTo>
                    <a:pt x="5" y="1"/>
                    <a:pt x="4" y="0"/>
                    <a:pt x="3" y="0"/>
                  </a:cubicBezTo>
                  <a:cubicBezTo>
                    <a:pt x="3" y="0"/>
                    <a:pt x="2" y="0"/>
                    <a:pt x="2" y="0"/>
                  </a:cubicBezTo>
                  <a:cubicBezTo>
                    <a:pt x="4" y="2"/>
                    <a:pt x="4" y="3"/>
                    <a:pt x="4" y="4"/>
                  </a:cubicBezTo>
                  <a:cubicBezTo>
                    <a:pt x="4" y="5"/>
                    <a:pt x="4" y="5"/>
                    <a:pt x="4" y="6"/>
                  </a:cubicBezTo>
                  <a:cubicBezTo>
                    <a:pt x="4" y="7"/>
                    <a:pt x="4" y="8"/>
                    <a:pt x="3" y="9"/>
                  </a:cubicBezTo>
                  <a:cubicBezTo>
                    <a:pt x="2" y="10"/>
                    <a:pt x="0" y="13"/>
                    <a:pt x="0" y="15"/>
                  </a:cubicBezTo>
                  <a:cubicBezTo>
                    <a:pt x="0" y="16"/>
                    <a:pt x="1" y="18"/>
                    <a:pt x="2" y="20"/>
                  </a:cubicBezTo>
                  <a:cubicBezTo>
                    <a:pt x="2" y="19"/>
                    <a:pt x="3" y="19"/>
                    <a:pt x="3" y="18"/>
                  </a:cubicBezTo>
                  <a:cubicBezTo>
                    <a:pt x="4" y="18"/>
                    <a:pt x="4" y="18"/>
                    <a:pt x="4" y="17"/>
                  </a:cubicBezTo>
                  <a:cubicBezTo>
                    <a:pt x="4" y="16"/>
                    <a:pt x="4" y="15"/>
                    <a:pt x="4" y="14"/>
                  </a:cubicBezTo>
                  <a:cubicBezTo>
                    <a:pt x="4" y="14"/>
                    <a:pt x="4" y="13"/>
                    <a:pt x="4" y="13"/>
                  </a:cubicBezTo>
                  <a:cubicBezTo>
                    <a:pt x="4" y="12"/>
                    <a:pt x="4" y="11"/>
                    <a:pt x="5" y="11"/>
                  </a:cubicBezTo>
                  <a:cubicBezTo>
                    <a:pt x="5" y="11"/>
                    <a:pt x="6" y="10"/>
                    <a:pt x="6" y="10"/>
                  </a:cubicBezTo>
                  <a:cubicBezTo>
                    <a:pt x="8" y="9"/>
                    <a:pt x="9" y="8"/>
                    <a:pt x="10" y="7"/>
                  </a:cubicBezTo>
                  <a:cubicBezTo>
                    <a:pt x="11" y="5"/>
                    <a:pt x="11" y="4"/>
                    <a:pt x="10" y="2"/>
                  </a:cubicBezTo>
                  <a:lnTo>
                    <a:pt x="9"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36"/>
            <p:cNvSpPr>
              <a:spLocks/>
            </p:cNvSpPr>
            <p:nvPr/>
          </p:nvSpPr>
          <p:spPr bwMode="auto">
            <a:xfrm>
              <a:off x="4124325" y="2135188"/>
              <a:ext cx="341313" cy="601663"/>
            </a:xfrm>
            <a:custGeom>
              <a:avLst/>
              <a:gdLst>
                <a:gd name="T0" fmla="*/ 1 w 59"/>
                <a:gd name="T1" fmla="*/ 104 h 104"/>
                <a:gd name="T2" fmla="*/ 14 w 59"/>
                <a:gd name="T3" fmla="*/ 100 h 104"/>
                <a:gd name="T4" fmla="*/ 19 w 59"/>
                <a:gd name="T5" fmla="*/ 102 h 104"/>
                <a:gd name="T6" fmla="*/ 59 w 59"/>
                <a:gd name="T7" fmla="*/ 9 h 104"/>
                <a:gd name="T8" fmla="*/ 53 w 59"/>
                <a:gd name="T9" fmla="*/ 3 h 104"/>
                <a:gd name="T10" fmla="*/ 42 w 59"/>
                <a:gd name="T11" fmla="*/ 2 h 104"/>
                <a:gd name="T12" fmla="*/ 0 w 59"/>
                <a:gd name="T13" fmla="*/ 99 h 104"/>
                <a:gd name="T14" fmla="*/ 1 w 59"/>
                <a:gd name="T15" fmla="*/ 100 h 104"/>
                <a:gd name="T16" fmla="*/ 1 w 59"/>
                <a:gd name="T17"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04">
                  <a:moveTo>
                    <a:pt x="1" y="104"/>
                  </a:moveTo>
                  <a:cubicBezTo>
                    <a:pt x="14" y="100"/>
                    <a:pt x="14" y="100"/>
                    <a:pt x="14" y="100"/>
                  </a:cubicBezTo>
                  <a:cubicBezTo>
                    <a:pt x="19" y="102"/>
                    <a:pt x="19" y="102"/>
                    <a:pt x="19" y="102"/>
                  </a:cubicBezTo>
                  <a:cubicBezTo>
                    <a:pt x="59" y="9"/>
                    <a:pt x="59" y="9"/>
                    <a:pt x="59" y="9"/>
                  </a:cubicBezTo>
                  <a:cubicBezTo>
                    <a:pt x="59" y="9"/>
                    <a:pt x="59" y="6"/>
                    <a:pt x="53" y="3"/>
                  </a:cubicBezTo>
                  <a:cubicBezTo>
                    <a:pt x="47" y="0"/>
                    <a:pt x="42" y="2"/>
                    <a:pt x="42" y="2"/>
                  </a:cubicBezTo>
                  <a:cubicBezTo>
                    <a:pt x="0" y="99"/>
                    <a:pt x="0" y="99"/>
                    <a:pt x="0" y="99"/>
                  </a:cubicBezTo>
                  <a:cubicBezTo>
                    <a:pt x="1" y="100"/>
                    <a:pt x="1" y="100"/>
                    <a:pt x="1" y="100"/>
                  </a:cubicBezTo>
                  <a:lnTo>
                    <a:pt x="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7"/>
            <p:cNvSpPr>
              <a:spLocks/>
            </p:cNvSpPr>
            <p:nvPr/>
          </p:nvSpPr>
          <p:spPr bwMode="auto">
            <a:xfrm>
              <a:off x="3905250" y="2724151"/>
              <a:ext cx="358775" cy="341313"/>
            </a:xfrm>
            <a:custGeom>
              <a:avLst/>
              <a:gdLst>
                <a:gd name="T0" fmla="*/ 55 w 62"/>
                <a:gd name="T1" fmla="*/ 4 h 59"/>
                <a:gd name="T2" fmla="*/ 52 w 62"/>
                <a:gd name="T3" fmla="*/ 2 h 59"/>
                <a:gd name="T4" fmla="*/ 51 w 62"/>
                <a:gd name="T5" fmla="*/ 1 h 59"/>
                <a:gd name="T6" fmla="*/ 50 w 62"/>
                <a:gd name="T7" fmla="*/ 1 h 59"/>
                <a:gd name="T8" fmla="*/ 44 w 62"/>
                <a:gd name="T9" fmla="*/ 3 h 59"/>
                <a:gd name="T10" fmla="*/ 36 w 62"/>
                <a:gd name="T11" fmla="*/ 4 h 59"/>
                <a:gd name="T12" fmla="*/ 33 w 62"/>
                <a:gd name="T13" fmla="*/ 5 h 59"/>
                <a:gd name="T14" fmla="*/ 33 w 62"/>
                <a:gd name="T15" fmla="*/ 5 h 59"/>
                <a:gd name="T16" fmla="*/ 32 w 62"/>
                <a:gd name="T17" fmla="*/ 4 h 59"/>
                <a:gd name="T18" fmla="*/ 32 w 62"/>
                <a:gd name="T19" fmla="*/ 3 h 59"/>
                <a:gd name="T20" fmla="*/ 33 w 62"/>
                <a:gd name="T21" fmla="*/ 3 h 59"/>
                <a:gd name="T22" fmla="*/ 34 w 62"/>
                <a:gd name="T23" fmla="*/ 2 h 59"/>
                <a:gd name="T24" fmla="*/ 34 w 62"/>
                <a:gd name="T25" fmla="*/ 0 h 59"/>
                <a:gd name="T26" fmla="*/ 31 w 62"/>
                <a:gd name="T27" fmla="*/ 0 h 59"/>
                <a:gd name="T28" fmla="*/ 29 w 62"/>
                <a:gd name="T29" fmla="*/ 1 h 59"/>
                <a:gd name="T30" fmla="*/ 25 w 62"/>
                <a:gd name="T31" fmla="*/ 2 h 59"/>
                <a:gd name="T32" fmla="*/ 20 w 62"/>
                <a:gd name="T33" fmla="*/ 3 h 59"/>
                <a:gd name="T34" fmla="*/ 19 w 62"/>
                <a:gd name="T35" fmla="*/ 4 h 59"/>
                <a:gd name="T36" fmla="*/ 15 w 62"/>
                <a:gd name="T37" fmla="*/ 9 h 59"/>
                <a:gd name="T38" fmla="*/ 12 w 62"/>
                <a:gd name="T39" fmla="*/ 11 h 59"/>
                <a:gd name="T40" fmla="*/ 7 w 62"/>
                <a:gd name="T41" fmla="*/ 16 h 59"/>
                <a:gd name="T42" fmla="*/ 7 w 62"/>
                <a:gd name="T43" fmla="*/ 16 h 59"/>
                <a:gd name="T44" fmla="*/ 1 w 62"/>
                <a:gd name="T45" fmla="*/ 22 h 59"/>
                <a:gd name="T46" fmla="*/ 1 w 62"/>
                <a:gd name="T47" fmla="*/ 24 h 59"/>
                <a:gd name="T48" fmla="*/ 2 w 62"/>
                <a:gd name="T49" fmla="*/ 31 h 59"/>
                <a:gd name="T50" fmla="*/ 2 w 62"/>
                <a:gd name="T51" fmla="*/ 37 h 59"/>
                <a:gd name="T52" fmla="*/ 3 w 62"/>
                <a:gd name="T53" fmla="*/ 49 h 59"/>
                <a:gd name="T54" fmla="*/ 3 w 62"/>
                <a:gd name="T55" fmla="*/ 52 h 59"/>
                <a:gd name="T56" fmla="*/ 5 w 62"/>
                <a:gd name="T57" fmla="*/ 53 h 59"/>
                <a:gd name="T58" fmla="*/ 9 w 62"/>
                <a:gd name="T59" fmla="*/ 54 h 59"/>
                <a:gd name="T60" fmla="*/ 17 w 62"/>
                <a:gd name="T61" fmla="*/ 57 h 59"/>
                <a:gd name="T62" fmla="*/ 23 w 62"/>
                <a:gd name="T63" fmla="*/ 59 h 59"/>
                <a:gd name="T64" fmla="*/ 25 w 62"/>
                <a:gd name="T65" fmla="*/ 59 h 59"/>
                <a:gd name="T66" fmla="*/ 26 w 62"/>
                <a:gd name="T67" fmla="*/ 59 h 59"/>
                <a:gd name="T68" fmla="*/ 29 w 62"/>
                <a:gd name="T69" fmla="*/ 57 h 59"/>
                <a:gd name="T70" fmla="*/ 39 w 62"/>
                <a:gd name="T71" fmla="*/ 51 h 59"/>
                <a:gd name="T72" fmla="*/ 42 w 62"/>
                <a:gd name="T73" fmla="*/ 49 h 59"/>
                <a:gd name="T74" fmla="*/ 42 w 62"/>
                <a:gd name="T75" fmla="*/ 49 h 59"/>
                <a:gd name="T76" fmla="*/ 43 w 62"/>
                <a:gd name="T77" fmla="*/ 48 h 59"/>
                <a:gd name="T78" fmla="*/ 44 w 62"/>
                <a:gd name="T79" fmla="*/ 43 h 59"/>
                <a:gd name="T80" fmla="*/ 45 w 62"/>
                <a:gd name="T81" fmla="*/ 42 h 59"/>
                <a:gd name="T82" fmla="*/ 45 w 62"/>
                <a:gd name="T83" fmla="*/ 40 h 59"/>
                <a:gd name="T84" fmla="*/ 46 w 62"/>
                <a:gd name="T85" fmla="*/ 38 h 59"/>
                <a:gd name="T86" fmla="*/ 44 w 62"/>
                <a:gd name="T87" fmla="*/ 35 h 59"/>
                <a:gd name="T88" fmla="*/ 44 w 62"/>
                <a:gd name="T89" fmla="*/ 31 h 59"/>
                <a:gd name="T90" fmla="*/ 48 w 62"/>
                <a:gd name="T91" fmla="*/ 25 h 59"/>
                <a:gd name="T92" fmla="*/ 48 w 62"/>
                <a:gd name="T93" fmla="*/ 23 h 59"/>
                <a:gd name="T94" fmla="*/ 48 w 62"/>
                <a:gd name="T95" fmla="*/ 20 h 59"/>
                <a:gd name="T96" fmla="*/ 47 w 62"/>
                <a:gd name="T97" fmla="*/ 18 h 59"/>
                <a:gd name="T98" fmla="*/ 44 w 62"/>
                <a:gd name="T99" fmla="*/ 16 h 59"/>
                <a:gd name="T100" fmla="*/ 44 w 62"/>
                <a:gd name="T101" fmla="*/ 15 h 59"/>
                <a:gd name="T102" fmla="*/ 45 w 62"/>
                <a:gd name="T103" fmla="*/ 14 h 59"/>
                <a:gd name="T104" fmla="*/ 47 w 62"/>
                <a:gd name="T105" fmla="*/ 14 h 59"/>
                <a:gd name="T106" fmla="*/ 48 w 62"/>
                <a:gd name="T107" fmla="*/ 15 h 59"/>
                <a:gd name="T108" fmla="*/ 49 w 62"/>
                <a:gd name="T109" fmla="*/ 15 h 59"/>
                <a:gd name="T110" fmla="*/ 52 w 62"/>
                <a:gd name="T111" fmla="*/ 14 h 59"/>
                <a:gd name="T112" fmla="*/ 56 w 62"/>
                <a:gd name="T113" fmla="*/ 14 h 59"/>
                <a:gd name="T114" fmla="*/ 56 w 62"/>
                <a:gd name="T115" fmla="*/ 14 h 59"/>
                <a:gd name="T116" fmla="*/ 56 w 62"/>
                <a:gd name="T117" fmla="*/ 14 h 59"/>
                <a:gd name="T118" fmla="*/ 58 w 62"/>
                <a:gd name="T119" fmla="*/ 13 h 59"/>
                <a:gd name="T120" fmla="*/ 62 w 62"/>
                <a:gd name="T121" fmla="*/ 8 h 59"/>
                <a:gd name="T122" fmla="*/ 61 w 62"/>
                <a:gd name="T123" fmla="*/ 7 h 59"/>
                <a:gd name="T124" fmla="*/ 55 w 62"/>
                <a:gd name="T125"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 h="59">
                  <a:moveTo>
                    <a:pt x="55" y="4"/>
                  </a:moveTo>
                  <a:cubicBezTo>
                    <a:pt x="54" y="3"/>
                    <a:pt x="53" y="2"/>
                    <a:pt x="52" y="2"/>
                  </a:cubicBezTo>
                  <a:cubicBezTo>
                    <a:pt x="52" y="1"/>
                    <a:pt x="51" y="1"/>
                    <a:pt x="51" y="1"/>
                  </a:cubicBezTo>
                  <a:cubicBezTo>
                    <a:pt x="50" y="1"/>
                    <a:pt x="50" y="1"/>
                    <a:pt x="50" y="1"/>
                  </a:cubicBezTo>
                  <a:cubicBezTo>
                    <a:pt x="48" y="2"/>
                    <a:pt x="46" y="2"/>
                    <a:pt x="44" y="3"/>
                  </a:cubicBezTo>
                  <a:cubicBezTo>
                    <a:pt x="41" y="3"/>
                    <a:pt x="39" y="4"/>
                    <a:pt x="36" y="4"/>
                  </a:cubicBezTo>
                  <a:cubicBezTo>
                    <a:pt x="35" y="5"/>
                    <a:pt x="34" y="5"/>
                    <a:pt x="33" y="5"/>
                  </a:cubicBezTo>
                  <a:cubicBezTo>
                    <a:pt x="33" y="5"/>
                    <a:pt x="33" y="5"/>
                    <a:pt x="33" y="5"/>
                  </a:cubicBezTo>
                  <a:cubicBezTo>
                    <a:pt x="32" y="5"/>
                    <a:pt x="32" y="5"/>
                    <a:pt x="32" y="4"/>
                  </a:cubicBezTo>
                  <a:cubicBezTo>
                    <a:pt x="31" y="4"/>
                    <a:pt x="32" y="3"/>
                    <a:pt x="32" y="3"/>
                  </a:cubicBezTo>
                  <a:cubicBezTo>
                    <a:pt x="33" y="3"/>
                    <a:pt x="33" y="3"/>
                    <a:pt x="33" y="3"/>
                  </a:cubicBezTo>
                  <a:cubicBezTo>
                    <a:pt x="33" y="2"/>
                    <a:pt x="33" y="2"/>
                    <a:pt x="34" y="2"/>
                  </a:cubicBezTo>
                  <a:cubicBezTo>
                    <a:pt x="33" y="1"/>
                    <a:pt x="34" y="0"/>
                    <a:pt x="34" y="0"/>
                  </a:cubicBezTo>
                  <a:cubicBezTo>
                    <a:pt x="33" y="0"/>
                    <a:pt x="32" y="0"/>
                    <a:pt x="31" y="0"/>
                  </a:cubicBezTo>
                  <a:cubicBezTo>
                    <a:pt x="31" y="1"/>
                    <a:pt x="30" y="1"/>
                    <a:pt x="29" y="1"/>
                  </a:cubicBezTo>
                  <a:cubicBezTo>
                    <a:pt x="28" y="2"/>
                    <a:pt x="26" y="2"/>
                    <a:pt x="25" y="2"/>
                  </a:cubicBezTo>
                  <a:cubicBezTo>
                    <a:pt x="23" y="3"/>
                    <a:pt x="22" y="3"/>
                    <a:pt x="20" y="3"/>
                  </a:cubicBezTo>
                  <a:cubicBezTo>
                    <a:pt x="19" y="4"/>
                    <a:pt x="19" y="4"/>
                    <a:pt x="19" y="4"/>
                  </a:cubicBezTo>
                  <a:cubicBezTo>
                    <a:pt x="18" y="5"/>
                    <a:pt x="16" y="7"/>
                    <a:pt x="15" y="9"/>
                  </a:cubicBezTo>
                  <a:cubicBezTo>
                    <a:pt x="14" y="10"/>
                    <a:pt x="13" y="10"/>
                    <a:pt x="12" y="11"/>
                  </a:cubicBezTo>
                  <a:cubicBezTo>
                    <a:pt x="10" y="13"/>
                    <a:pt x="8" y="14"/>
                    <a:pt x="7" y="16"/>
                  </a:cubicBezTo>
                  <a:cubicBezTo>
                    <a:pt x="7" y="16"/>
                    <a:pt x="7" y="16"/>
                    <a:pt x="7" y="16"/>
                  </a:cubicBezTo>
                  <a:cubicBezTo>
                    <a:pt x="5" y="18"/>
                    <a:pt x="3" y="20"/>
                    <a:pt x="1" y="22"/>
                  </a:cubicBezTo>
                  <a:cubicBezTo>
                    <a:pt x="0" y="23"/>
                    <a:pt x="0" y="23"/>
                    <a:pt x="1" y="24"/>
                  </a:cubicBezTo>
                  <a:cubicBezTo>
                    <a:pt x="1" y="26"/>
                    <a:pt x="1" y="29"/>
                    <a:pt x="2" y="31"/>
                  </a:cubicBezTo>
                  <a:cubicBezTo>
                    <a:pt x="2" y="33"/>
                    <a:pt x="2" y="35"/>
                    <a:pt x="2" y="37"/>
                  </a:cubicBezTo>
                  <a:cubicBezTo>
                    <a:pt x="2" y="41"/>
                    <a:pt x="3" y="45"/>
                    <a:pt x="3" y="49"/>
                  </a:cubicBezTo>
                  <a:cubicBezTo>
                    <a:pt x="3" y="50"/>
                    <a:pt x="3" y="51"/>
                    <a:pt x="3" y="52"/>
                  </a:cubicBezTo>
                  <a:cubicBezTo>
                    <a:pt x="4" y="52"/>
                    <a:pt x="4" y="53"/>
                    <a:pt x="5" y="53"/>
                  </a:cubicBezTo>
                  <a:cubicBezTo>
                    <a:pt x="6" y="53"/>
                    <a:pt x="8" y="53"/>
                    <a:pt x="9" y="54"/>
                  </a:cubicBezTo>
                  <a:cubicBezTo>
                    <a:pt x="12" y="54"/>
                    <a:pt x="15" y="56"/>
                    <a:pt x="17" y="57"/>
                  </a:cubicBezTo>
                  <a:cubicBezTo>
                    <a:pt x="19" y="58"/>
                    <a:pt x="21" y="59"/>
                    <a:pt x="23" y="59"/>
                  </a:cubicBezTo>
                  <a:cubicBezTo>
                    <a:pt x="23" y="59"/>
                    <a:pt x="24" y="59"/>
                    <a:pt x="25" y="59"/>
                  </a:cubicBezTo>
                  <a:cubicBezTo>
                    <a:pt x="26" y="59"/>
                    <a:pt x="26" y="59"/>
                    <a:pt x="26" y="59"/>
                  </a:cubicBezTo>
                  <a:cubicBezTo>
                    <a:pt x="27" y="58"/>
                    <a:pt x="28" y="58"/>
                    <a:pt x="29" y="57"/>
                  </a:cubicBezTo>
                  <a:cubicBezTo>
                    <a:pt x="32" y="55"/>
                    <a:pt x="36" y="53"/>
                    <a:pt x="39" y="51"/>
                  </a:cubicBezTo>
                  <a:cubicBezTo>
                    <a:pt x="40" y="51"/>
                    <a:pt x="41" y="50"/>
                    <a:pt x="42" y="49"/>
                  </a:cubicBezTo>
                  <a:cubicBezTo>
                    <a:pt x="42" y="49"/>
                    <a:pt x="42" y="49"/>
                    <a:pt x="42" y="49"/>
                  </a:cubicBezTo>
                  <a:cubicBezTo>
                    <a:pt x="43" y="49"/>
                    <a:pt x="43" y="49"/>
                    <a:pt x="43" y="48"/>
                  </a:cubicBezTo>
                  <a:cubicBezTo>
                    <a:pt x="44" y="47"/>
                    <a:pt x="44" y="45"/>
                    <a:pt x="44" y="43"/>
                  </a:cubicBezTo>
                  <a:cubicBezTo>
                    <a:pt x="45" y="43"/>
                    <a:pt x="45" y="43"/>
                    <a:pt x="45" y="42"/>
                  </a:cubicBezTo>
                  <a:cubicBezTo>
                    <a:pt x="45" y="41"/>
                    <a:pt x="45" y="41"/>
                    <a:pt x="45" y="40"/>
                  </a:cubicBezTo>
                  <a:cubicBezTo>
                    <a:pt x="46" y="40"/>
                    <a:pt x="46" y="39"/>
                    <a:pt x="46" y="38"/>
                  </a:cubicBezTo>
                  <a:cubicBezTo>
                    <a:pt x="45" y="37"/>
                    <a:pt x="45" y="36"/>
                    <a:pt x="44" y="35"/>
                  </a:cubicBezTo>
                  <a:cubicBezTo>
                    <a:pt x="43" y="34"/>
                    <a:pt x="44" y="32"/>
                    <a:pt x="44" y="31"/>
                  </a:cubicBezTo>
                  <a:cubicBezTo>
                    <a:pt x="45" y="29"/>
                    <a:pt x="46" y="27"/>
                    <a:pt x="48" y="25"/>
                  </a:cubicBezTo>
                  <a:cubicBezTo>
                    <a:pt x="48" y="25"/>
                    <a:pt x="48" y="24"/>
                    <a:pt x="48" y="23"/>
                  </a:cubicBezTo>
                  <a:cubicBezTo>
                    <a:pt x="48" y="22"/>
                    <a:pt x="48" y="21"/>
                    <a:pt x="48" y="20"/>
                  </a:cubicBezTo>
                  <a:cubicBezTo>
                    <a:pt x="48" y="19"/>
                    <a:pt x="48" y="18"/>
                    <a:pt x="47" y="18"/>
                  </a:cubicBezTo>
                  <a:cubicBezTo>
                    <a:pt x="46" y="17"/>
                    <a:pt x="45" y="16"/>
                    <a:pt x="44" y="16"/>
                  </a:cubicBezTo>
                  <a:cubicBezTo>
                    <a:pt x="44" y="15"/>
                    <a:pt x="44" y="15"/>
                    <a:pt x="44" y="15"/>
                  </a:cubicBezTo>
                  <a:cubicBezTo>
                    <a:pt x="45" y="14"/>
                    <a:pt x="45" y="14"/>
                    <a:pt x="45" y="14"/>
                  </a:cubicBezTo>
                  <a:cubicBezTo>
                    <a:pt x="46" y="14"/>
                    <a:pt x="46" y="14"/>
                    <a:pt x="47" y="14"/>
                  </a:cubicBezTo>
                  <a:cubicBezTo>
                    <a:pt x="48" y="14"/>
                    <a:pt x="48" y="15"/>
                    <a:pt x="48" y="15"/>
                  </a:cubicBezTo>
                  <a:cubicBezTo>
                    <a:pt x="49" y="15"/>
                    <a:pt x="49" y="15"/>
                    <a:pt x="49" y="15"/>
                  </a:cubicBezTo>
                  <a:cubicBezTo>
                    <a:pt x="50" y="14"/>
                    <a:pt x="51" y="14"/>
                    <a:pt x="52" y="14"/>
                  </a:cubicBezTo>
                  <a:cubicBezTo>
                    <a:pt x="53" y="14"/>
                    <a:pt x="54" y="14"/>
                    <a:pt x="56" y="14"/>
                  </a:cubicBezTo>
                  <a:cubicBezTo>
                    <a:pt x="56" y="14"/>
                    <a:pt x="56" y="14"/>
                    <a:pt x="56" y="14"/>
                  </a:cubicBezTo>
                  <a:cubicBezTo>
                    <a:pt x="56" y="14"/>
                    <a:pt x="56" y="14"/>
                    <a:pt x="56" y="14"/>
                  </a:cubicBezTo>
                  <a:cubicBezTo>
                    <a:pt x="57" y="14"/>
                    <a:pt x="58" y="14"/>
                    <a:pt x="58" y="13"/>
                  </a:cubicBezTo>
                  <a:cubicBezTo>
                    <a:pt x="60" y="12"/>
                    <a:pt x="61" y="10"/>
                    <a:pt x="62" y="8"/>
                  </a:cubicBezTo>
                  <a:cubicBezTo>
                    <a:pt x="62" y="8"/>
                    <a:pt x="61" y="7"/>
                    <a:pt x="61" y="7"/>
                  </a:cubicBezTo>
                  <a:cubicBezTo>
                    <a:pt x="59" y="6"/>
                    <a:pt x="57" y="5"/>
                    <a:pt x="5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8"/>
            <p:cNvSpPr>
              <a:spLocks/>
            </p:cNvSpPr>
            <p:nvPr/>
          </p:nvSpPr>
          <p:spPr bwMode="auto">
            <a:xfrm>
              <a:off x="4349750" y="2163763"/>
              <a:ext cx="582613" cy="555625"/>
            </a:xfrm>
            <a:custGeom>
              <a:avLst/>
              <a:gdLst>
                <a:gd name="T0" fmla="*/ 94 w 101"/>
                <a:gd name="T1" fmla="*/ 7 h 96"/>
                <a:gd name="T2" fmla="*/ 81 w 101"/>
                <a:gd name="T3" fmla="*/ 17 h 96"/>
                <a:gd name="T4" fmla="*/ 73 w 101"/>
                <a:gd name="T5" fmla="*/ 17 h 96"/>
                <a:gd name="T6" fmla="*/ 48 w 101"/>
                <a:gd name="T7" fmla="*/ 24 h 96"/>
                <a:gd name="T8" fmla="*/ 27 w 101"/>
                <a:gd name="T9" fmla="*/ 35 h 96"/>
                <a:gd name="T10" fmla="*/ 18 w 101"/>
                <a:gd name="T11" fmla="*/ 44 h 96"/>
                <a:gd name="T12" fmla="*/ 11 w 101"/>
                <a:gd name="T13" fmla="*/ 50 h 96"/>
                <a:gd name="T14" fmla="*/ 16 w 101"/>
                <a:gd name="T15" fmla="*/ 53 h 96"/>
                <a:gd name="T16" fmla="*/ 35 w 101"/>
                <a:gd name="T17" fmla="*/ 46 h 96"/>
                <a:gd name="T18" fmla="*/ 45 w 101"/>
                <a:gd name="T19" fmla="*/ 42 h 96"/>
                <a:gd name="T20" fmla="*/ 41 w 101"/>
                <a:gd name="T21" fmla="*/ 53 h 96"/>
                <a:gd name="T22" fmla="*/ 39 w 101"/>
                <a:gd name="T23" fmla="*/ 56 h 96"/>
                <a:gd name="T24" fmla="*/ 49 w 101"/>
                <a:gd name="T25" fmla="*/ 60 h 96"/>
                <a:gd name="T26" fmla="*/ 65 w 101"/>
                <a:gd name="T27" fmla="*/ 56 h 96"/>
                <a:gd name="T28" fmla="*/ 74 w 101"/>
                <a:gd name="T29" fmla="*/ 57 h 96"/>
                <a:gd name="T30" fmla="*/ 75 w 101"/>
                <a:gd name="T31" fmla="*/ 57 h 96"/>
                <a:gd name="T32" fmla="*/ 81 w 101"/>
                <a:gd name="T33" fmla="*/ 61 h 96"/>
                <a:gd name="T34" fmla="*/ 66 w 101"/>
                <a:gd name="T35" fmla="*/ 58 h 96"/>
                <a:gd name="T36" fmla="*/ 50 w 101"/>
                <a:gd name="T37" fmla="*/ 60 h 96"/>
                <a:gd name="T38" fmla="*/ 59 w 101"/>
                <a:gd name="T39" fmla="*/ 65 h 96"/>
                <a:gd name="T40" fmla="*/ 65 w 101"/>
                <a:gd name="T41" fmla="*/ 65 h 96"/>
                <a:gd name="T42" fmla="*/ 72 w 101"/>
                <a:gd name="T43" fmla="*/ 69 h 96"/>
                <a:gd name="T44" fmla="*/ 61 w 101"/>
                <a:gd name="T45" fmla="*/ 67 h 96"/>
                <a:gd name="T46" fmla="*/ 48 w 101"/>
                <a:gd name="T47" fmla="*/ 63 h 96"/>
                <a:gd name="T48" fmla="*/ 38 w 101"/>
                <a:gd name="T49" fmla="*/ 58 h 96"/>
                <a:gd name="T50" fmla="*/ 38 w 101"/>
                <a:gd name="T51" fmla="*/ 58 h 96"/>
                <a:gd name="T52" fmla="*/ 36 w 101"/>
                <a:gd name="T53" fmla="*/ 58 h 96"/>
                <a:gd name="T54" fmla="*/ 32 w 101"/>
                <a:gd name="T55" fmla="*/ 61 h 96"/>
                <a:gd name="T56" fmla="*/ 46 w 101"/>
                <a:gd name="T57" fmla="*/ 74 h 96"/>
                <a:gd name="T58" fmla="*/ 39 w 101"/>
                <a:gd name="T59" fmla="*/ 69 h 96"/>
                <a:gd name="T60" fmla="*/ 27 w 101"/>
                <a:gd name="T61" fmla="*/ 59 h 96"/>
                <a:gd name="T62" fmla="*/ 20 w 101"/>
                <a:gd name="T63" fmla="*/ 61 h 96"/>
                <a:gd name="T64" fmla="*/ 17 w 101"/>
                <a:gd name="T65" fmla="*/ 63 h 96"/>
                <a:gd name="T66" fmla="*/ 26 w 101"/>
                <a:gd name="T67" fmla="*/ 70 h 96"/>
                <a:gd name="T68" fmla="*/ 20 w 101"/>
                <a:gd name="T69" fmla="*/ 77 h 96"/>
                <a:gd name="T70" fmla="*/ 12 w 101"/>
                <a:gd name="T71" fmla="*/ 78 h 96"/>
                <a:gd name="T72" fmla="*/ 1 w 101"/>
                <a:gd name="T73" fmla="*/ 84 h 96"/>
                <a:gd name="T74" fmla="*/ 2 w 101"/>
                <a:gd name="T75" fmla="*/ 89 h 96"/>
                <a:gd name="T76" fmla="*/ 13 w 101"/>
                <a:gd name="T77" fmla="*/ 81 h 96"/>
                <a:gd name="T78" fmla="*/ 30 w 101"/>
                <a:gd name="T79" fmla="*/ 78 h 96"/>
                <a:gd name="T80" fmla="*/ 17 w 101"/>
                <a:gd name="T81" fmla="*/ 82 h 96"/>
                <a:gd name="T82" fmla="*/ 17 w 101"/>
                <a:gd name="T83" fmla="*/ 82 h 96"/>
                <a:gd name="T84" fmla="*/ 5 w 101"/>
                <a:gd name="T85" fmla="*/ 88 h 96"/>
                <a:gd name="T86" fmla="*/ 6 w 101"/>
                <a:gd name="T87" fmla="*/ 96 h 96"/>
                <a:gd name="T88" fmla="*/ 28 w 101"/>
                <a:gd name="T89" fmla="*/ 88 h 96"/>
                <a:gd name="T90" fmla="*/ 30 w 101"/>
                <a:gd name="T91" fmla="*/ 88 h 96"/>
                <a:gd name="T92" fmla="*/ 44 w 101"/>
                <a:gd name="T93" fmla="*/ 83 h 96"/>
                <a:gd name="T94" fmla="*/ 42 w 101"/>
                <a:gd name="T95" fmla="*/ 81 h 96"/>
                <a:gd name="T96" fmla="*/ 48 w 101"/>
                <a:gd name="T97" fmla="*/ 81 h 96"/>
                <a:gd name="T98" fmla="*/ 69 w 101"/>
                <a:gd name="T99" fmla="*/ 77 h 96"/>
                <a:gd name="T100" fmla="*/ 78 w 101"/>
                <a:gd name="T101" fmla="*/ 75 h 96"/>
                <a:gd name="T102" fmla="*/ 99 w 101"/>
                <a:gd name="T103" fmla="*/ 45 h 96"/>
                <a:gd name="T104" fmla="*/ 101 w 101"/>
                <a:gd name="T105" fmla="*/ 40 h 96"/>
                <a:gd name="T106" fmla="*/ 101 w 101"/>
                <a:gd name="T10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96">
                  <a:moveTo>
                    <a:pt x="101" y="0"/>
                  </a:moveTo>
                  <a:cubicBezTo>
                    <a:pt x="94" y="7"/>
                    <a:pt x="94" y="7"/>
                    <a:pt x="94" y="7"/>
                  </a:cubicBezTo>
                  <a:cubicBezTo>
                    <a:pt x="88" y="11"/>
                    <a:pt x="88" y="11"/>
                    <a:pt x="88" y="11"/>
                  </a:cubicBezTo>
                  <a:cubicBezTo>
                    <a:pt x="81" y="17"/>
                    <a:pt x="81" y="17"/>
                    <a:pt x="81" y="17"/>
                  </a:cubicBezTo>
                  <a:cubicBezTo>
                    <a:pt x="81" y="17"/>
                    <a:pt x="78" y="18"/>
                    <a:pt x="75" y="18"/>
                  </a:cubicBezTo>
                  <a:cubicBezTo>
                    <a:pt x="74" y="18"/>
                    <a:pt x="73" y="18"/>
                    <a:pt x="73" y="17"/>
                  </a:cubicBezTo>
                  <a:cubicBezTo>
                    <a:pt x="67" y="18"/>
                    <a:pt x="66" y="18"/>
                    <a:pt x="59" y="20"/>
                  </a:cubicBezTo>
                  <a:cubicBezTo>
                    <a:pt x="51" y="22"/>
                    <a:pt x="50" y="23"/>
                    <a:pt x="48" y="24"/>
                  </a:cubicBezTo>
                  <a:cubicBezTo>
                    <a:pt x="45" y="26"/>
                    <a:pt x="43" y="29"/>
                    <a:pt x="38" y="30"/>
                  </a:cubicBezTo>
                  <a:cubicBezTo>
                    <a:pt x="33" y="32"/>
                    <a:pt x="27" y="35"/>
                    <a:pt x="27" y="35"/>
                  </a:cubicBezTo>
                  <a:cubicBezTo>
                    <a:pt x="27" y="35"/>
                    <a:pt x="20" y="42"/>
                    <a:pt x="19" y="43"/>
                  </a:cubicBezTo>
                  <a:cubicBezTo>
                    <a:pt x="18" y="44"/>
                    <a:pt x="18" y="44"/>
                    <a:pt x="18" y="44"/>
                  </a:cubicBezTo>
                  <a:cubicBezTo>
                    <a:pt x="18" y="44"/>
                    <a:pt x="10" y="48"/>
                    <a:pt x="10" y="48"/>
                  </a:cubicBezTo>
                  <a:cubicBezTo>
                    <a:pt x="10" y="49"/>
                    <a:pt x="11" y="50"/>
                    <a:pt x="11" y="50"/>
                  </a:cubicBezTo>
                  <a:cubicBezTo>
                    <a:pt x="11" y="50"/>
                    <a:pt x="11" y="53"/>
                    <a:pt x="16" y="53"/>
                  </a:cubicBezTo>
                  <a:cubicBezTo>
                    <a:pt x="16" y="53"/>
                    <a:pt x="16" y="53"/>
                    <a:pt x="16" y="53"/>
                  </a:cubicBezTo>
                  <a:cubicBezTo>
                    <a:pt x="21" y="53"/>
                    <a:pt x="28" y="51"/>
                    <a:pt x="32" y="47"/>
                  </a:cubicBezTo>
                  <a:cubicBezTo>
                    <a:pt x="32" y="47"/>
                    <a:pt x="33" y="47"/>
                    <a:pt x="35" y="46"/>
                  </a:cubicBezTo>
                  <a:cubicBezTo>
                    <a:pt x="36" y="46"/>
                    <a:pt x="38" y="44"/>
                    <a:pt x="39" y="44"/>
                  </a:cubicBezTo>
                  <a:cubicBezTo>
                    <a:pt x="41" y="44"/>
                    <a:pt x="45" y="42"/>
                    <a:pt x="45" y="42"/>
                  </a:cubicBezTo>
                  <a:cubicBezTo>
                    <a:pt x="45" y="42"/>
                    <a:pt x="46" y="44"/>
                    <a:pt x="46" y="44"/>
                  </a:cubicBezTo>
                  <a:cubicBezTo>
                    <a:pt x="46" y="45"/>
                    <a:pt x="43" y="50"/>
                    <a:pt x="41" y="53"/>
                  </a:cubicBezTo>
                  <a:cubicBezTo>
                    <a:pt x="41" y="53"/>
                    <a:pt x="41" y="53"/>
                    <a:pt x="41" y="53"/>
                  </a:cubicBezTo>
                  <a:cubicBezTo>
                    <a:pt x="40" y="55"/>
                    <a:pt x="39" y="56"/>
                    <a:pt x="39" y="56"/>
                  </a:cubicBezTo>
                  <a:cubicBezTo>
                    <a:pt x="42" y="57"/>
                    <a:pt x="47" y="58"/>
                    <a:pt x="47" y="58"/>
                  </a:cubicBezTo>
                  <a:cubicBezTo>
                    <a:pt x="49" y="60"/>
                    <a:pt x="49" y="60"/>
                    <a:pt x="49" y="60"/>
                  </a:cubicBezTo>
                  <a:cubicBezTo>
                    <a:pt x="52" y="58"/>
                    <a:pt x="58" y="57"/>
                    <a:pt x="62" y="57"/>
                  </a:cubicBezTo>
                  <a:cubicBezTo>
                    <a:pt x="63" y="56"/>
                    <a:pt x="64" y="56"/>
                    <a:pt x="65" y="56"/>
                  </a:cubicBezTo>
                  <a:cubicBezTo>
                    <a:pt x="67" y="56"/>
                    <a:pt x="69" y="57"/>
                    <a:pt x="71" y="57"/>
                  </a:cubicBezTo>
                  <a:cubicBezTo>
                    <a:pt x="73" y="57"/>
                    <a:pt x="74" y="57"/>
                    <a:pt x="74" y="57"/>
                  </a:cubicBezTo>
                  <a:cubicBezTo>
                    <a:pt x="75" y="57"/>
                    <a:pt x="75" y="57"/>
                    <a:pt x="75" y="57"/>
                  </a:cubicBezTo>
                  <a:cubicBezTo>
                    <a:pt x="75" y="57"/>
                    <a:pt x="75" y="57"/>
                    <a:pt x="75" y="57"/>
                  </a:cubicBezTo>
                  <a:cubicBezTo>
                    <a:pt x="75" y="57"/>
                    <a:pt x="79" y="60"/>
                    <a:pt x="80" y="61"/>
                  </a:cubicBezTo>
                  <a:cubicBezTo>
                    <a:pt x="81" y="61"/>
                    <a:pt x="81" y="61"/>
                    <a:pt x="81" y="61"/>
                  </a:cubicBezTo>
                  <a:cubicBezTo>
                    <a:pt x="80" y="61"/>
                    <a:pt x="75" y="58"/>
                    <a:pt x="73" y="58"/>
                  </a:cubicBezTo>
                  <a:cubicBezTo>
                    <a:pt x="71" y="58"/>
                    <a:pt x="69" y="58"/>
                    <a:pt x="66" y="58"/>
                  </a:cubicBezTo>
                  <a:cubicBezTo>
                    <a:pt x="64" y="58"/>
                    <a:pt x="62" y="58"/>
                    <a:pt x="60" y="58"/>
                  </a:cubicBezTo>
                  <a:cubicBezTo>
                    <a:pt x="58" y="58"/>
                    <a:pt x="53" y="59"/>
                    <a:pt x="50" y="60"/>
                  </a:cubicBezTo>
                  <a:cubicBezTo>
                    <a:pt x="54" y="63"/>
                    <a:pt x="54" y="63"/>
                    <a:pt x="54" y="63"/>
                  </a:cubicBezTo>
                  <a:cubicBezTo>
                    <a:pt x="54" y="63"/>
                    <a:pt x="55" y="64"/>
                    <a:pt x="59" y="65"/>
                  </a:cubicBezTo>
                  <a:cubicBezTo>
                    <a:pt x="60" y="65"/>
                    <a:pt x="62" y="65"/>
                    <a:pt x="63" y="65"/>
                  </a:cubicBezTo>
                  <a:cubicBezTo>
                    <a:pt x="64" y="65"/>
                    <a:pt x="64" y="65"/>
                    <a:pt x="65" y="65"/>
                  </a:cubicBezTo>
                  <a:cubicBezTo>
                    <a:pt x="70" y="65"/>
                    <a:pt x="76" y="67"/>
                    <a:pt x="76" y="67"/>
                  </a:cubicBezTo>
                  <a:cubicBezTo>
                    <a:pt x="76" y="67"/>
                    <a:pt x="75" y="69"/>
                    <a:pt x="72" y="69"/>
                  </a:cubicBezTo>
                  <a:cubicBezTo>
                    <a:pt x="72" y="69"/>
                    <a:pt x="72" y="69"/>
                    <a:pt x="71" y="69"/>
                  </a:cubicBezTo>
                  <a:cubicBezTo>
                    <a:pt x="69" y="68"/>
                    <a:pt x="61" y="67"/>
                    <a:pt x="61" y="67"/>
                  </a:cubicBezTo>
                  <a:cubicBezTo>
                    <a:pt x="60" y="67"/>
                    <a:pt x="57" y="67"/>
                    <a:pt x="55" y="67"/>
                  </a:cubicBezTo>
                  <a:cubicBezTo>
                    <a:pt x="52" y="67"/>
                    <a:pt x="50" y="65"/>
                    <a:pt x="48" y="63"/>
                  </a:cubicBezTo>
                  <a:cubicBezTo>
                    <a:pt x="47" y="62"/>
                    <a:pt x="46" y="61"/>
                    <a:pt x="45" y="61"/>
                  </a:cubicBezTo>
                  <a:cubicBezTo>
                    <a:pt x="43" y="59"/>
                    <a:pt x="40" y="58"/>
                    <a:pt x="38" y="58"/>
                  </a:cubicBezTo>
                  <a:cubicBezTo>
                    <a:pt x="38" y="58"/>
                    <a:pt x="38" y="58"/>
                    <a:pt x="38" y="58"/>
                  </a:cubicBezTo>
                  <a:cubicBezTo>
                    <a:pt x="38" y="58"/>
                    <a:pt x="38" y="58"/>
                    <a:pt x="38" y="58"/>
                  </a:cubicBezTo>
                  <a:cubicBezTo>
                    <a:pt x="37" y="58"/>
                    <a:pt x="37" y="58"/>
                    <a:pt x="37" y="58"/>
                  </a:cubicBezTo>
                  <a:cubicBezTo>
                    <a:pt x="37" y="58"/>
                    <a:pt x="36" y="58"/>
                    <a:pt x="36" y="58"/>
                  </a:cubicBezTo>
                  <a:cubicBezTo>
                    <a:pt x="34" y="59"/>
                    <a:pt x="33" y="61"/>
                    <a:pt x="33" y="61"/>
                  </a:cubicBezTo>
                  <a:cubicBezTo>
                    <a:pt x="32" y="61"/>
                    <a:pt x="32" y="61"/>
                    <a:pt x="32" y="61"/>
                  </a:cubicBezTo>
                  <a:cubicBezTo>
                    <a:pt x="34" y="63"/>
                    <a:pt x="38" y="67"/>
                    <a:pt x="41" y="69"/>
                  </a:cubicBezTo>
                  <a:cubicBezTo>
                    <a:pt x="45" y="73"/>
                    <a:pt x="46" y="74"/>
                    <a:pt x="46" y="74"/>
                  </a:cubicBezTo>
                  <a:cubicBezTo>
                    <a:pt x="44" y="73"/>
                    <a:pt x="44" y="73"/>
                    <a:pt x="44" y="73"/>
                  </a:cubicBezTo>
                  <a:cubicBezTo>
                    <a:pt x="39" y="69"/>
                    <a:pt x="39" y="69"/>
                    <a:pt x="39" y="69"/>
                  </a:cubicBezTo>
                  <a:cubicBezTo>
                    <a:pt x="29" y="60"/>
                    <a:pt x="29" y="60"/>
                    <a:pt x="29" y="60"/>
                  </a:cubicBezTo>
                  <a:cubicBezTo>
                    <a:pt x="28" y="59"/>
                    <a:pt x="27" y="59"/>
                    <a:pt x="27" y="59"/>
                  </a:cubicBezTo>
                  <a:cubicBezTo>
                    <a:pt x="26" y="59"/>
                    <a:pt x="26" y="59"/>
                    <a:pt x="26" y="59"/>
                  </a:cubicBezTo>
                  <a:cubicBezTo>
                    <a:pt x="23" y="59"/>
                    <a:pt x="21" y="60"/>
                    <a:pt x="20" y="61"/>
                  </a:cubicBezTo>
                  <a:cubicBezTo>
                    <a:pt x="19" y="61"/>
                    <a:pt x="19" y="63"/>
                    <a:pt x="19" y="63"/>
                  </a:cubicBezTo>
                  <a:cubicBezTo>
                    <a:pt x="17" y="63"/>
                    <a:pt x="17" y="63"/>
                    <a:pt x="17" y="63"/>
                  </a:cubicBezTo>
                  <a:cubicBezTo>
                    <a:pt x="25" y="69"/>
                    <a:pt x="25" y="69"/>
                    <a:pt x="25" y="69"/>
                  </a:cubicBezTo>
                  <a:cubicBezTo>
                    <a:pt x="26" y="70"/>
                    <a:pt x="26" y="70"/>
                    <a:pt x="26" y="70"/>
                  </a:cubicBezTo>
                  <a:cubicBezTo>
                    <a:pt x="28" y="72"/>
                    <a:pt x="28" y="72"/>
                    <a:pt x="28" y="72"/>
                  </a:cubicBezTo>
                  <a:cubicBezTo>
                    <a:pt x="20" y="77"/>
                    <a:pt x="20" y="77"/>
                    <a:pt x="20" y="77"/>
                  </a:cubicBezTo>
                  <a:cubicBezTo>
                    <a:pt x="17" y="78"/>
                    <a:pt x="17" y="78"/>
                    <a:pt x="17" y="78"/>
                  </a:cubicBezTo>
                  <a:cubicBezTo>
                    <a:pt x="17" y="78"/>
                    <a:pt x="15" y="78"/>
                    <a:pt x="12" y="78"/>
                  </a:cubicBezTo>
                  <a:cubicBezTo>
                    <a:pt x="10" y="78"/>
                    <a:pt x="8" y="78"/>
                    <a:pt x="6" y="79"/>
                  </a:cubicBezTo>
                  <a:cubicBezTo>
                    <a:pt x="1" y="81"/>
                    <a:pt x="1" y="84"/>
                    <a:pt x="1" y="84"/>
                  </a:cubicBezTo>
                  <a:cubicBezTo>
                    <a:pt x="1" y="85"/>
                    <a:pt x="0" y="85"/>
                    <a:pt x="0" y="85"/>
                  </a:cubicBezTo>
                  <a:cubicBezTo>
                    <a:pt x="0" y="85"/>
                    <a:pt x="0" y="88"/>
                    <a:pt x="2" y="89"/>
                  </a:cubicBezTo>
                  <a:cubicBezTo>
                    <a:pt x="2" y="89"/>
                    <a:pt x="3" y="89"/>
                    <a:pt x="3" y="89"/>
                  </a:cubicBezTo>
                  <a:cubicBezTo>
                    <a:pt x="5" y="85"/>
                    <a:pt x="13" y="81"/>
                    <a:pt x="13" y="81"/>
                  </a:cubicBezTo>
                  <a:cubicBezTo>
                    <a:pt x="14" y="80"/>
                    <a:pt x="18" y="80"/>
                    <a:pt x="20" y="80"/>
                  </a:cubicBezTo>
                  <a:cubicBezTo>
                    <a:pt x="23" y="80"/>
                    <a:pt x="30" y="78"/>
                    <a:pt x="30" y="78"/>
                  </a:cubicBezTo>
                  <a:cubicBezTo>
                    <a:pt x="31" y="79"/>
                    <a:pt x="31" y="79"/>
                    <a:pt x="31" y="79"/>
                  </a:cubicBezTo>
                  <a:cubicBezTo>
                    <a:pt x="31" y="79"/>
                    <a:pt x="21" y="82"/>
                    <a:pt x="17" y="82"/>
                  </a:cubicBezTo>
                  <a:cubicBezTo>
                    <a:pt x="17" y="82"/>
                    <a:pt x="17" y="82"/>
                    <a:pt x="17" y="82"/>
                  </a:cubicBezTo>
                  <a:cubicBezTo>
                    <a:pt x="17" y="82"/>
                    <a:pt x="17" y="82"/>
                    <a:pt x="17" y="82"/>
                  </a:cubicBezTo>
                  <a:cubicBezTo>
                    <a:pt x="14" y="82"/>
                    <a:pt x="8" y="86"/>
                    <a:pt x="5" y="89"/>
                  </a:cubicBezTo>
                  <a:cubicBezTo>
                    <a:pt x="5" y="88"/>
                    <a:pt x="5" y="88"/>
                    <a:pt x="5" y="88"/>
                  </a:cubicBezTo>
                  <a:cubicBezTo>
                    <a:pt x="5" y="88"/>
                    <a:pt x="3" y="93"/>
                    <a:pt x="4" y="95"/>
                  </a:cubicBezTo>
                  <a:cubicBezTo>
                    <a:pt x="5" y="96"/>
                    <a:pt x="6" y="96"/>
                    <a:pt x="6" y="96"/>
                  </a:cubicBezTo>
                  <a:cubicBezTo>
                    <a:pt x="6" y="96"/>
                    <a:pt x="16" y="92"/>
                    <a:pt x="19" y="90"/>
                  </a:cubicBezTo>
                  <a:cubicBezTo>
                    <a:pt x="22" y="89"/>
                    <a:pt x="25" y="88"/>
                    <a:pt x="28" y="88"/>
                  </a:cubicBezTo>
                  <a:cubicBezTo>
                    <a:pt x="28" y="88"/>
                    <a:pt x="28" y="88"/>
                    <a:pt x="29" y="88"/>
                  </a:cubicBezTo>
                  <a:cubicBezTo>
                    <a:pt x="29" y="88"/>
                    <a:pt x="30" y="88"/>
                    <a:pt x="30" y="88"/>
                  </a:cubicBezTo>
                  <a:cubicBezTo>
                    <a:pt x="32" y="88"/>
                    <a:pt x="34" y="87"/>
                    <a:pt x="36" y="87"/>
                  </a:cubicBezTo>
                  <a:cubicBezTo>
                    <a:pt x="38" y="86"/>
                    <a:pt x="41" y="85"/>
                    <a:pt x="44" y="83"/>
                  </a:cubicBezTo>
                  <a:cubicBezTo>
                    <a:pt x="38" y="80"/>
                    <a:pt x="38" y="80"/>
                    <a:pt x="38" y="80"/>
                  </a:cubicBezTo>
                  <a:cubicBezTo>
                    <a:pt x="39" y="81"/>
                    <a:pt x="40" y="81"/>
                    <a:pt x="42" y="81"/>
                  </a:cubicBezTo>
                  <a:cubicBezTo>
                    <a:pt x="43" y="81"/>
                    <a:pt x="46" y="81"/>
                    <a:pt x="48" y="81"/>
                  </a:cubicBezTo>
                  <a:cubicBezTo>
                    <a:pt x="48" y="81"/>
                    <a:pt x="48" y="81"/>
                    <a:pt x="48" y="81"/>
                  </a:cubicBezTo>
                  <a:cubicBezTo>
                    <a:pt x="61" y="80"/>
                    <a:pt x="61" y="80"/>
                    <a:pt x="61" y="80"/>
                  </a:cubicBezTo>
                  <a:cubicBezTo>
                    <a:pt x="69" y="77"/>
                    <a:pt x="69" y="77"/>
                    <a:pt x="69" y="77"/>
                  </a:cubicBezTo>
                  <a:cubicBezTo>
                    <a:pt x="74" y="78"/>
                    <a:pt x="74" y="78"/>
                    <a:pt x="74" y="78"/>
                  </a:cubicBezTo>
                  <a:cubicBezTo>
                    <a:pt x="78" y="75"/>
                    <a:pt x="78" y="75"/>
                    <a:pt x="78" y="75"/>
                  </a:cubicBezTo>
                  <a:cubicBezTo>
                    <a:pt x="78" y="75"/>
                    <a:pt x="84" y="66"/>
                    <a:pt x="88" y="61"/>
                  </a:cubicBezTo>
                  <a:cubicBezTo>
                    <a:pt x="92" y="56"/>
                    <a:pt x="99" y="45"/>
                    <a:pt x="99" y="45"/>
                  </a:cubicBezTo>
                  <a:cubicBezTo>
                    <a:pt x="100" y="41"/>
                    <a:pt x="100" y="41"/>
                    <a:pt x="100" y="41"/>
                  </a:cubicBezTo>
                  <a:cubicBezTo>
                    <a:pt x="101" y="40"/>
                    <a:pt x="101" y="40"/>
                    <a:pt x="101" y="40"/>
                  </a:cubicBezTo>
                  <a:cubicBezTo>
                    <a:pt x="101" y="4"/>
                    <a:pt x="101" y="4"/>
                    <a:pt x="101" y="4"/>
                  </a:cubicBezTo>
                  <a:cubicBezTo>
                    <a:pt x="101" y="3"/>
                    <a:pt x="101" y="1"/>
                    <a:pt x="10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8" name="Group 97"/>
          <p:cNvGrpSpPr/>
          <p:nvPr/>
        </p:nvGrpSpPr>
        <p:grpSpPr>
          <a:xfrm>
            <a:off x="3089917" y="2444225"/>
            <a:ext cx="630238" cy="670814"/>
            <a:chOff x="3529012" y="1020763"/>
            <a:chExt cx="4956176" cy="5275262"/>
          </a:xfrm>
          <a:solidFill>
            <a:schemeClr val="bg1"/>
          </a:solidFill>
        </p:grpSpPr>
        <p:sp>
          <p:nvSpPr>
            <p:cNvPr id="99" name="Freeform 14"/>
            <p:cNvSpPr>
              <a:spLocks noEditPoints="1"/>
            </p:cNvSpPr>
            <p:nvPr/>
          </p:nvSpPr>
          <p:spPr bwMode="auto">
            <a:xfrm>
              <a:off x="3529012" y="1020763"/>
              <a:ext cx="4956176" cy="5275262"/>
            </a:xfrm>
            <a:custGeom>
              <a:avLst/>
              <a:gdLst>
                <a:gd name="T0" fmla="*/ 1884 w 1961"/>
                <a:gd name="T1" fmla="*/ 522 h 2087"/>
                <a:gd name="T2" fmla="*/ 1340 w 1961"/>
                <a:gd name="T3" fmla="*/ 389 h 2087"/>
                <a:gd name="T4" fmla="*/ 1308 w 1961"/>
                <a:gd name="T5" fmla="*/ 418 h 2087"/>
                <a:gd name="T6" fmla="*/ 686 w 1961"/>
                <a:gd name="T7" fmla="*/ 427 h 2087"/>
                <a:gd name="T8" fmla="*/ 1212 w 1961"/>
                <a:gd name="T9" fmla="*/ 227 h 2087"/>
                <a:gd name="T10" fmla="*/ 980 w 1961"/>
                <a:gd name="T11" fmla="*/ 0 h 2087"/>
                <a:gd name="T12" fmla="*/ 77 w 1961"/>
                <a:gd name="T13" fmla="*/ 522 h 2087"/>
                <a:gd name="T14" fmla="*/ 234 w 1961"/>
                <a:gd name="T15" fmla="*/ 1059 h 2087"/>
                <a:gd name="T16" fmla="*/ 275 w 1961"/>
                <a:gd name="T17" fmla="*/ 1072 h 2087"/>
                <a:gd name="T18" fmla="*/ 593 w 1961"/>
                <a:gd name="T19" fmla="*/ 1607 h 2087"/>
                <a:gd name="T20" fmla="*/ 161 w 1961"/>
                <a:gd name="T21" fmla="*/ 1243 h 2087"/>
                <a:gd name="T22" fmla="*/ 77 w 1961"/>
                <a:gd name="T23" fmla="*/ 1565 h 2087"/>
                <a:gd name="T24" fmla="*/ 980 w 1961"/>
                <a:gd name="T25" fmla="*/ 2087 h 2087"/>
                <a:gd name="T26" fmla="*/ 1370 w 1961"/>
                <a:gd name="T27" fmla="*/ 1683 h 2087"/>
                <a:gd name="T28" fmla="*/ 1367 w 1961"/>
                <a:gd name="T29" fmla="*/ 1642 h 2087"/>
                <a:gd name="T30" fmla="*/ 1422 w 1961"/>
                <a:gd name="T31" fmla="*/ 1299 h 2087"/>
                <a:gd name="T32" fmla="*/ 1778 w 1961"/>
                <a:gd name="T33" fmla="*/ 1543 h 2087"/>
                <a:gd name="T34" fmla="*/ 1574 w 1961"/>
                <a:gd name="T35" fmla="*/ 1654 h 2087"/>
                <a:gd name="T36" fmla="*/ 1884 w 1961"/>
                <a:gd name="T37" fmla="*/ 1565 h 2087"/>
                <a:gd name="T38" fmla="*/ 1837 w 1961"/>
                <a:gd name="T39" fmla="*/ 588 h 2087"/>
                <a:gd name="T40" fmla="*/ 1422 w 1961"/>
                <a:gd name="T41" fmla="*/ 788 h 2087"/>
                <a:gd name="T42" fmla="*/ 1837 w 1961"/>
                <a:gd name="T43" fmla="*/ 588 h 2087"/>
                <a:gd name="T44" fmla="*/ 1372 w 1961"/>
                <a:gd name="T45" fmla="*/ 1287 h 2087"/>
                <a:gd name="T46" fmla="*/ 963 w 1961"/>
                <a:gd name="T47" fmla="*/ 1501 h 2087"/>
                <a:gd name="T48" fmla="*/ 574 w 1961"/>
                <a:gd name="T49" fmla="*/ 1261 h 2087"/>
                <a:gd name="T50" fmla="*/ 592 w 1961"/>
                <a:gd name="T51" fmla="*/ 800 h 2087"/>
                <a:gd name="T52" fmla="*/ 995 w 1961"/>
                <a:gd name="T53" fmla="*/ 583 h 2087"/>
                <a:gd name="T54" fmla="*/ 1385 w 1961"/>
                <a:gd name="T55" fmla="*/ 830 h 2087"/>
                <a:gd name="T56" fmla="*/ 1327 w 1961"/>
                <a:gd name="T57" fmla="*/ 478 h 2087"/>
                <a:gd name="T58" fmla="*/ 1208 w 1961"/>
                <a:gd name="T59" fmla="*/ 650 h 2087"/>
                <a:gd name="T60" fmla="*/ 1327 w 1961"/>
                <a:gd name="T61" fmla="*/ 478 h 2087"/>
                <a:gd name="T62" fmla="*/ 753 w 1961"/>
                <a:gd name="T63" fmla="*/ 650 h 2087"/>
                <a:gd name="T64" fmla="*/ 675 w 1961"/>
                <a:gd name="T65" fmla="*/ 456 h 2087"/>
                <a:gd name="T66" fmla="*/ 158 w 1961"/>
                <a:gd name="T67" fmla="*/ 530 h 2087"/>
                <a:gd name="T68" fmla="*/ 538 w 1961"/>
                <a:gd name="T69" fmla="*/ 788 h 2087"/>
                <a:gd name="T70" fmla="*/ 158 w 1961"/>
                <a:gd name="T71" fmla="*/ 530 h 2087"/>
                <a:gd name="T72" fmla="*/ 533 w 1961"/>
                <a:gd name="T73" fmla="*/ 841 h 2087"/>
                <a:gd name="T74" fmla="*/ 532 w 1961"/>
                <a:gd name="T75" fmla="*/ 1229 h 2087"/>
                <a:gd name="T76" fmla="*/ 578 w 1961"/>
                <a:gd name="T77" fmla="*/ 1327 h 2087"/>
                <a:gd name="T78" fmla="*/ 911 w 1961"/>
                <a:gd name="T79" fmla="*/ 1522 h 2087"/>
                <a:gd name="T80" fmla="*/ 578 w 1961"/>
                <a:gd name="T81" fmla="*/ 1327 h 2087"/>
                <a:gd name="T82" fmla="*/ 644 w 1961"/>
                <a:gd name="T83" fmla="*/ 1671 h 2087"/>
                <a:gd name="T84" fmla="*/ 1284 w 1961"/>
                <a:gd name="T85" fmla="*/ 1663 h 2087"/>
                <a:gd name="T86" fmla="*/ 1297 w 1961"/>
                <a:gd name="T87" fmla="*/ 1626 h 2087"/>
                <a:gd name="T88" fmla="*/ 1208 w 1961"/>
                <a:gd name="T89" fmla="*/ 1437 h 2087"/>
                <a:gd name="T90" fmla="*/ 1297 w 1961"/>
                <a:gd name="T91" fmla="*/ 1626 h 2087"/>
                <a:gd name="T92" fmla="*/ 1435 w 1961"/>
                <a:gd name="T93" fmla="*/ 1044 h 2087"/>
                <a:gd name="T94" fmla="*/ 1642 w 1961"/>
                <a:gd name="T95" fmla="*/ 1073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61" h="2087">
                  <a:moveTo>
                    <a:pt x="1713" y="1044"/>
                  </a:moveTo>
                  <a:cubicBezTo>
                    <a:pt x="1890" y="847"/>
                    <a:pt x="1961" y="655"/>
                    <a:pt x="1884" y="522"/>
                  </a:cubicBezTo>
                  <a:cubicBezTo>
                    <a:pt x="1807" y="389"/>
                    <a:pt x="1605" y="354"/>
                    <a:pt x="1346" y="409"/>
                  </a:cubicBezTo>
                  <a:cubicBezTo>
                    <a:pt x="1344" y="403"/>
                    <a:pt x="1342" y="396"/>
                    <a:pt x="1340" y="389"/>
                  </a:cubicBezTo>
                  <a:cubicBezTo>
                    <a:pt x="1330" y="399"/>
                    <a:pt x="1319" y="407"/>
                    <a:pt x="1306" y="412"/>
                  </a:cubicBezTo>
                  <a:cubicBezTo>
                    <a:pt x="1306" y="414"/>
                    <a:pt x="1307" y="416"/>
                    <a:pt x="1308" y="418"/>
                  </a:cubicBezTo>
                  <a:cubicBezTo>
                    <a:pt x="1205" y="443"/>
                    <a:pt x="1095" y="481"/>
                    <a:pt x="980" y="533"/>
                  </a:cubicBezTo>
                  <a:cubicBezTo>
                    <a:pt x="878" y="487"/>
                    <a:pt x="779" y="452"/>
                    <a:pt x="686" y="427"/>
                  </a:cubicBezTo>
                  <a:cubicBezTo>
                    <a:pt x="767" y="222"/>
                    <a:pt x="884" y="98"/>
                    <a:pt x="1014" y="102"/>
                  </a:cubicBezTo>
                  <a:cubicBezTo>
                    <a:pt x="1089" y="105"/>
                    <a:pt x="1156" y="150"/>
                    <a:pt x="1212" y="227"/>
                  </a:cubicBezTo>
                  <a:cubicBezTo>
                    <a:pt x="1227" y="219"/>
                    <a:pt x="1244" y="213"/>
                    <a:pt x="1262" y="213"/>
                  </a:cubicBezTo>
                  <a:cubicBezTo>
                    <a:pt x="1185" y="78"/>
                    <a:pt x="1088" y="0"/>
                    <a:pt x="980" y="0"/>
                  </a:cubicBezTo>
                  <a:cubicBezTo>
                    <a:pt x="827" y="0"/>
                    <a:pt x="695" y="157"/>
                    <a:pt x="614" y="409"/>
                  </a:cubicBezTo>
                  <a:cubicBezTo>
                    <a:pt x="355" y="354"/>
                    <a:pt x="153" y="389"/>
                    <a:pt x="77" y="522"/>
                  </a:cubicBezTo>
                  <a:cubicBezTo>
                    <a:pt x="0" y="655"/>
                    <a:pt x="71" y="847"/>
                    <a:pt x="248" y="1044"/>
                  </a:cubicBezTo>
                  <a:cubicBezTo>
                    <a:pt x="243" y="1049"/>
                    <a:pt x="239" y="1054"/>
                    <a:pt x="234" y="1059"/>
                  </a:cubicBezTo>
                  <a:cubicBezTo>
                    <a:pt x="245" y="1067"/>
                    <a:pt x="254" y="1078"/>
                    <a:pt x="260" y="1090"/>
                  </a:cubicBezTo>
                  <a:cubicBezTo>
                    <a:pt x="265" y="1084"/>
                    <a:pt x="270" y="1078"/>
                    <a:pt x="275" y="1072"/>
                  </a:cubicBezTo>
                  <a:cubicBezTo>
                    <a:pt x="348" y="1149"/>
                    <a:pt x="436" y="1225"/>
                    <a:pt x="538" y="1299"/>
                  </a:cubicBezTo>
                  <a:cubicBezTo>
                    <a:pt x="549" y="1410"/>
                    <a:pt x="568" y="1514"/>
                    <a:pt x="593" y="1607"/>
                  </a:cubicBezTo>
                  <a:cubicBezTo>
                    <a:pt x="375" y="1639"/>
                    <a:pt x="209" y="1600"/>
                    <a:pt x="148" y="1485"/>
                  </a:cubicBezTo>
                  <a:cubicBezTo>
                    <a:pt x="112" y="1417"/>
                    <a:pt x="119" y="1333"/>
                    <a:pt x="161" y="1243"/>
                  </a:cubicBezTo>
                  <a:cubicBezTo>
                    <a:pt x="143" y="1241"/>
                    <a:pt x="127" y="1236"/>
                    <a:pt x="113" y="1227"/>
                  </a:cubicBezTo>
                  <a:cubicBezTo>
                    <a:pt x="41" y="1356"/>
                    <a:pt x="24" y="1474"/>
                    <a:pt x="77" y="1565"/>
                  </a:cubicBezTo>
                  <a:cubicBezTo>
                    <a:pt x="153" y="1698"/>
                    <a:pt x="355" y="1733"/>
                    <a:pt x="614" y="1678"/>
                  </a:cubicBezTo>
                  <a:cubicBezTo>
                    <a:pt x="696" y="1930"/>
                    <a:pt x="827" y="2087"/>
                    <a:pt x="980" y="2087"/>
                  </a:cubicBezTo>
                  <a:cubicBezTo>
                    <a:pt x="1134" y="2087"/>
                    <a:pt x="1265" y="1930"/>
                    <a:pt x="1346" y="1678"/>
                  </a:cubicBezTo>
                  <a:cubicBezTo>
                    <a:pt x="1354" y="1679"/>
                    <a:pt x="1362" y="1681"/>
                    <a:pt x="1370" y="1683"/>
                  </a:cubicBezTo>
                  <a:cubicBezTo>
                    <a:pt x="1368" y="1674"/>
                    <a:pt x="1366" y="1664"/>
                    <a:pt x="1366" y="1654"/>
                  </a:cubicBezTo>
                  <a:cubicBezTo>
                    <a:pt x="1366" y="1650"/>
                    <a:pt x="1367" y="1646"/>
                    <a:pt x="1367" y="1642"/>
                  </a:cubicBezTo>
                  <a:cubicBezTo>
                    <a:pt x="1364" y="1641"/>
                    <a:pt x="1361" y="1641"/>
                    <a:pt x="1358" y="1640"/>
                  </a:cubicBezTo>
                  <a:cubicBezTo>
                    <a:pt x="1388" y="1539"/>
                    <a:pt x="1410" y="1424"/>
                    <a:pt x="1422" y="1299"/>
                  </a:cubicBezTo>
                  <a:cubicBezTo>
                    <a:pt x="1513" y="1233"/>
                    <a:pt x="1594" y="1165"/>
                    <a:pt x="1661" y="1097"/>
                  </a:cubicBezTo>
                  <a:cubicBezTo>
                    <a:pt x="1798" y="1270"/>
                    <a:pt x="1847" y="1433"/>
                    <a:pt x="1778" y="1543"/>
                  </a:cubicBezTo>
                  <a:cubicBezTo>
                    <a:pt x="1739" y="1606"/>
                    <a:pt x="1668" y="1642"/>
                    <a:pt x="1574" y="1652"/>
                  </a:cubicBezTo>
                  <a:cubicBezTo>
                    <a:pt x="1574" y="1653"/>
                    <a:pt x="1574" y="1654"/>
                    <a:pt x="1574" y="1654"/>
                  </a:cubicBezTo>
                  <a:cubicBezTo>
                    <a:pt x="1574" y="1672"/>
                    <a:pt x="1569" y="1688"/>
                    <a:pt x="1562" y="1703"/>
                  </a:cubicBezTo>
                  <a:cubicBezTo>
                    <a:pt x="1715" y="1703"/>
                    <a:pt x="1830" y="1658"/>
                    <a:pt x="1884" y="1565"/>
                  </a:cubicBezTo>
                  <a:cubicBezTo>
                    <a:pt x="1961" y="1432"/>
                    <a:pt x="1890" y="1240"/>
                    <a:pt x="1713" y="1044"/>
                  </a:cubicBezTo>
                  <a:close/>
                  <a:moveTo>
                    <a:pt x="1837" y="588"/>
                  </a:moveTo>
                  <a:cubicBezTo>
                    <a:pt x="1897" y="702"/>
                    <a:pt x="1838" y="860"/>
                    <a:pt x="1692" y="1021"/>
                  </a:cubicBezTo>
                  <a:cubicBezTo>
                    <a:pt x="1618" y="943"/>
                    <a:pt x="1527" y="864"/>
                    <a:pt x="1422" y="788"/>
                  </a:cubicBezTo>
                  <a:cubicBezTo>
                    <a:pt x="1411" y="673"/>
                    <a:pt x="1391" y="566"/>
                    <a:pt x="1365" y="471"/>
                  </a:cubicBezTo>
                  <a:cubicBezTo>
                    <a:pt x="1596" y="431"/>
                    <a:pt x="1773" y="468"/>
                    <a:pt x="1837" y="588"/>
                  </a:cubicBezTo>
                  <a:close/>
                  <a:moveTo>
                    <a:pt x="1389" y="1072"/>
                  </a:moveTo>
                  <a:cubicBezTo>
                    <a:pt x="1386" y="1147"/>
                    <a:pt x="1381" y="1218"/>
                    <a:pt x="1372" y="1287"/>
                  </a:cubicBezTo>
                  <a:cubicBezTo>
                    <a:pt x="1313" y="1325"/>
                    <a:pt x="1251" y="1362"/>
                    <a:pt x="1184" y="1398"/>
                  </a:cubicBezTo>
                  <a:cubicBezTo>
                    <a:pt x="1109" y="1438"/>
                    <a:pt x="1035" y="1472"/>
                    <a:pt x="963" y="1501"/>
                  </a:cubicBezTo>
                  <a:cubicBezTo>
                    <a:pt x="893" y="1467"/>
                    <a:pt x="823" y="1428"/>
                    <a:pt x="751" y="1383"/>
                  </a:cubicBezTo>
                  <a:cubicBezTo>
                    <a:pt x="688" y="1344"/>
                    <a:pt x="629" y="1303"/>
                    <a:pt x="574" y="1261"/>
                  </a:cubicBezTo>
                  <a:cubicBezTo>
                    <a:pt x="570" y="1191"/>
                    <a:pt x="569" y="1119"/>
                    <a:pt x="571" y="1043"/>
                  </a:cubicBezTo>
                  <a:cubicBezTo>
                    <a:pt x="574" y="958"/>
                    <a:pt x="581" y="877"/>
                    <a:pt x="592" y="800"/>
                  </a:cubicBezTo>
                  <a:cubicBezTo>
                    <a:pt x="656" y="756"/>
                    <a:pt x="726" y="715"/>
                    <a:pt x="800" y="675"/>
                  </a:cubicBezTo>
                  <a:cubicBezTo>
                    <a:pt x="866" y="640"/>
                    <a:pt x="932" y="609"/>
                    <a:pt x="995" y="583"/>
                  </a:cubicBezTo>
                  <a:cubicBezTo>
                    <a:pt x="1058" y="614"/>
                    <a:pt x="1121" y="650"/>
                    <a:pt x="1185" y="690"/>
                  </a:cubicBezTo>
                  <a:cubicBezTo>
                    <a:pt x="1257" y="735"/>
                    <a:pt x="1324" y="782"/>
                    <a:pt x="1385" y="830"/>
                  </a:cubicBezTo>
                  <a:cubicBezTo>
                    <a:pt x="1391" y="907"/>
                    <a:pt x="1392" y="988"/>
                    <a:pt x="1389" y="1072"/>
                  </a:cubicBezTo>
                  <a:close/>
                  <a:moveTo>
                    <a:pt x="1327" y="478"/>
                  </a:moveTo>
                  <a:cubicBezTo>
                    <a:pt x="1351" y="561"/>
                    <a:pt x="1369" y="655"/>
                    <a:pt x="1379" y="758"/>
                  </a:cubicBezTo>
                  <a:cubicBezTo>
                    <a:pt x="1325" y="721"/>
                    <a:pt x="1268" y="685"/>
                    <a:pt x="1208" y="650"/>
                  </a:cubicBezTo>
                  <a:cubicBezTo>
                    <a:pt x="1153" y="618"/>
                    <a:pt x="1098" y="589"/>
                    <a:pt x="1044" y="563"/>
                  </a:cubicBezTo>
                  <a:cubicBezTo>
                    <a:pt x="1143" y="524"/>
                    <a:pt x="1239" y="496"/>
                    <a:pt x="1327" y="478"/>
                  </a:cubicBezTo>
                  <a:close/>
                  <a:moveTo>
                    <a:pt x="936" y="554"/>
                  </a:moveTo>
                  <a:cubicBezTo>
                    <a:pt x="875" y="582"/>
                    <a:pt x="814" y="614"/>
                    <a:pt x="753" y="650"/>
                  </a:cubicBezTo>
                  <a:cubicBezTo>
                    <a:pt x="700" y="680"/>
                    <a:pt x="649" y="712"/>
                    <a:pt x="601" y="744"/>
                  </a:cubicBezTo>
                  <a:cubicBezTo>
                    <a:pt x="619" y="638"/>
                    <a:pt x="644" y="541"/>
                    <a:pt x="675" y="456"/>
                  </a:cubicBezTo>
                  <a:cubicBezTo>
                    <a:pt x="757" y="479"/>
                    <a:pt x="845" y="511"/>
                    <a:pt x="936" y="554"/>
                  </a:cubicBezTo>
                  <a:close/>
                  <a:moveTo>
                    <a:pt x="158" y="530"/>
                  </a:moveTo>
                  <a:cubicBezTo>
                    <a:pt x="226" y="420"/>
                    <a:pt x="392" y="393"/>
                    <a:pt x="605" y="439"/>
                  </a:cubicBezTo>
                  <a:cubicBezTo>
                    <a:pt x="574" y="542"/>
                    <a:pt x="551" y="660"/>
                    <a:pt x="538" y="788"/>
                  </a:cubicBezTo>
                  <a:cubicBezTo>
                    <a:pt x="444" y="856"/>
                    <a:pt x="361" y="927"/>
                    <a:pt x="292" y="997"/>
                  </a:cubicBezTo>
                  <a:cubicBezTo>
                    <a:pt x="142" y="816"/>
                    <a:pt x="86" y="645"/>
                    <a:pt x="158" y="530"/>
                  </a:cubicBezTo>
                  <a:close/>
                  <a:moveTo>
                    <a:pt x="317" y="1026"/>
                  </a:moveTo>
                  <a:cubicBezTo>
                    <a:pt x="377" y="964"/>
                    <a:pt x="450" y="901"/>
                    <a:pt x="533" y="841"/>
                  </a:cubicBezTo>
                  <a:cubicBezTo>
                    <a:pt x="528" y="906"/>
                    <a:pt x="525" y="974"/>
                    <a:pt x="525" y="1044"/>
                  </a:cubicBezTo>
                  <a:cubicBezTo>
                    <a:pt x="525" y="1107"/>
                    <a:pt x="528" y="1169"/>
                    <a:pt x="532" y="1229"/>
                  </a:cubicBezTo>
                  <a:cubicBezTo>
                    <a:pt x="449" y="1162"/>
                    <a:pt x="377" y="1094"/>
                    <a:pt x="317" y="1026"/>
                  </a:cubicBezTo>
                  <a:close/>
                  <a:moveTo>
                    <a:pt x="578" y="1327"/>
                  </a:moveTo>
                  <a:cubicBezTo>
                    <a:pt x="633" y="1365"/>
                    <a:pt x="691" y="1402"/>
                    <a:pt x="753" y="1437"/>
                  </a:cubicBezTo>
                  <a:cubicBezTo>
                    <a:pt x="806" y="1468"/>
                    <a:pt x="859" y="1496"/>
                    <a:pt x="911" y="1522"/>
                  </a:cubicBezTo>
                  <a:cubicBezTo>
                    <a:pt x="809" y="1559"/>
                    <a:pt x="713" y="1586"/>
                    <a:pt x="624" y="1602"/>
                  </a:cubicBezTo>
                  <a:cubicBezTo>
                    <a:pt x="603" y="1519"/>
                    <a:pt x="587" y="1427"/>
                    <a:pt x="578" y="1327"/>
                  </a:cubicBezTo>
                  <a:close/>
                  <a:moveTo>
                    <a:pt x="947" y="2013"/>
                  </a:moveTo>
                  <a:cubicBezTo>
                    <a:pt x="817" y="2008"/>
                    <a:pt x="711" y="1878"/>
                    <a:pt x="644" y="1671"/>
                  </a:cubicBezTo>
                  <a:cubicBezTo>
                    <a:pt x="749" y="1646"/>
                    <a:pt x="862" y="1607"/>
                    <a:pt x="980" y="1554"/>
                  </a:cubicBezTo>
                  <a:cubicBezTo>
                    <a:pt x="1086" y="1602"/>
                    <a:pt x="1188" y="1638"/>
                    <a:pt x="1284" y="1663"/>
                  </a:cubicBezTo>
                  <a:cubicBezTo>
                    <a:pt x="1203" y="1883"/>
                    <a:pt x="1082" y="2018"/>
                    <a:pt x="947" y="2013"/>
                  </a:cubicBezTo>
                  <a:close/>
                  <a:moveTo>
                    <a:pt x="1297" y="1626"/>
                  </a:moveTo>
                  <a:cubicBezTo>
                    <a:pt x="1213" y="1606"/>
                    <a:pt x="1122" y="1574"/>
                    <a:pt x="1028" y="1532"/>
                  </a:cubicBezTo>
                  <a:cubicBezTo>
                    <a:pt x="1087" y="1504"/>
                    <a:pt x="1147" y="1472"/>
                    <a:pt x="1208" y="1437"/>
                  </a:cubicBezTo>
                  <a:cubicBezTo>
                    <a:pt x="1263" y="1406"/>
                    <a:pt x="1315" y="1373"/>
                    <a:pt x="1365" y="1339"/>
                  </a:cubicBezTo>
                  <a:cubicBezTo>
                    <a:pt x="1349" y="1445"/>
                    <a:pt x="1326" y="1541"/>
                    <a:pt x="1297" y="1626"/>
                  </a:cubicBezTo>
                  <a:close/>
                  <a:moveTo>
                    <a:pt x="1427" y="1250"/>
                  </a:moveTo>
                  <a:cubicBezTo>
                    <a:pt x="1432" y="1183"/>
                    <a:pt x="1435" y="1115"/>
                    <a:pt x="1435" y="1044"/>
                  </a:cubicBezTo>
                  <a:cubicBezTo>
                    <a:pt x="1435" y="982"/>
                    <a:pt x="1433" y="922"/>
                    <a:pt x="1429" y="865"/>
                  </a:cubicBezTo>
                  <a:cubicBezTo>
                    <a:pt x="1512" y="933"/>
                    <a:pt x="1584" y="1004"/>
                    <a:pt x="1642" y="1073"/>
                  </a:cubicBezTo>
                  <a:cubicBezTo>
                    <a:pt x="1581" y="1133"/>
                    <a:pt x="1509" y="1192"/>
                    <a:pt x="1427" y="12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00" name="Group 99"/>
            <p:cNvGrpSpPr/>
            <p:nvPr/>
          </p:nvGrpSpPr>
          <p:grpSpPr>
            <a:xfrm>
              <a:off x="3756025" y="1620838"/>
              <a:ext cx="3687763" cy="3783012"/>
              <a:chOff x="3756025" y="1620838"/>
              <a:chExt cx="3687763" cy="3783012"/>
            </a:xfrm>
            <a:grpFill/>
          </p:grpSpPr>
          <p:sp>
            <p:nvSpPr>
              <p:cNvPr id="101" name="Freeform 15"/>
              <p:cNvSpPr>
                <a:spLocks/>
              </p:cNvSpPr>
              <p:nvPr/>
            </p:nvSpPr>
            <p:spPr bwMode="auto">
              <a:xfrm>
                <a:off x="6526213" y="1620838"/>
                <a:ext cx="401638" cy="401637"/>
              </a:xfrm>
              <a:custGeom>
                <a:avLst/>
                <a:gdLst>
                  <a:gd name="T0" fmla="*/ 0 w 159"/>
                  <a:gd name="T1" fmla="*/ 79 h 159"/>
                  <a:gd name="T2" fmla="*/ 80 w 159"/>
                  <a:gd name="T3" fmla="*/ 159 h 159"/>
                  <a:gd name="T4" fmla="*/ 111 w 159"/>
                  <a:gd name="T5" fmla="*/ 152 h 159"/>
                  <a:gd name="T6" fmla="*/ 144 w 159"/>
                  <a:gd name="T7" fmla="*/ 125 h 159"/>
                  <a:gd name="T8" fmla="*/ 159 w 159"/>
                  <a:gd name="T9" fmla="*/ 79 h 159"/>
                  <a:gd name="T10" fmla="*/ 90 w 159"/>
                  <a:gd name="T11" fmla="*/ 1 h 159"/>
                  <a:gd name="T12" fmla="*/ 80 w 159"/>
                  <a:gd name="T13" fmla="*/ 0 h 159"/>
                  <a:gd name="T14" fmla="*/ 41 w 159"/>
                  <a:gd name="T15" fmla="*/ 11 h 159"/>
                  <a:gd name="T16" fmla="*/ 0 w 159"/>
                  <a:gd name="T17"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59">
                    <a:moveTo>
                      <a:pt x="0" y="79"/>
                    </a:moveTo>
                    <a:cubicBezTo>
                      <a:pt x="0" y="123"/>
                      <a:pt x="36" y="159"/>
                      <a:pt x="80" y="159"/>
                    </a:cubicBezTo>
                    <a:cubicBezTo>
                      <a:pt x="91" y="159"/>
                      <a:pt x="101" y="156"/>
                      <a:pt x="111" y="152"/>
                    </a:cubicBezTo>
                    <a:cubicBezTo>
                      <a:pt x="124" y="146"/>
                      <a:pt x="136" y="137"/>
                      <a:pt x="144" y="125"/>
                    </a:cubicBezTo>
                    <a:cubicBezTo>
                      <a:pt x="153" y="112"/>
                      <a:pt x="159" y="96"/>
                      <a:pt x="159" y="79"/>
                    </a:cubicBezTo>
                    <a:cubicBezTo>
                      <a:pt x="159" y="39"/>
                      <a:pt x="129" y="6"/>
                      <a:pt x="90" y="1"/>
                    </a:cubicBezTo>
                    <a:cubicBezTo>
                      <a:pt x="86" y="1"/>
                      <a:pt x="83" y="0"/>
                      <a:pt x="80" y="0"/>
                    </a:cubicBezTo>
                    <a:cubicBezTo>
                      <a:pt x="65" y="0"/>
                      <a:pt x="52" y="4"/>
                      <a:pt x="41" y="11"/>
                    </a:cubicBezTo>
                    <a:cubicBezTo>
                      <a:pt x="17" y="24"/>
                      <a:pt x="0" y="50"/>
                      <a:pt x="0"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16"/>
              <p:cNvSpPr>
                <a:spLocks/>
              </p:cNvSpPr>
              <p:nvPr/>
            </p:nvSpPr>
            <p:spPr bwMode="auto">
              <a:xfrm>
                <a:off x="7043738" y="5002213"/>
                <a:ext cx="400050" cy="401637"/>
              </a:xfrm>
              <a:custGeom>
                <a:avLst/>
                <a:gdLst>
                  <a:gd name="T0" fmla="*/ 79 w 158"/>
                  <a:gd name="T1" fmla="*/ 0 h 159"/>
                  <a:gd name="T2" fmla="*/ 1 w 158"/>
                  <a:gd name="T3" fmla="*/ 71 h 159"/>
                  <a:gd name="T4" fmla="*/ 0 w 158"/>
                  <a:gd name="T5" fmla="*/ 79 h 159"/>
                  <a:gd name="T6" fmla="*/ 7 w 158"/>
                  <a:gd name="T7" fmla="*/ 113 h 159"/>
                  <a:gd name="T8" fmla="*/ 79 w 158"/>
                  <a:gd name="T9" fmla="*/ 159 h 159"/>
                  <a:gd name="T10" fmla="*/ 142 w 158"/>
                  <a:gd name="T11" fmla="*/ 127 h 159"/>
                  <a:gd name="T12" fmla="*/ 158 w 158"/>
                  <a:gd name="T13" fmla="*/ 80 h 159"/>
                  <a:gd name="T14" fmla="*/ 158 w 158"/>
                  <a:gd name="T15" fmla="*/ 79 h 159"/>
                  <a:gd name="T16" fmla="*/ 79 w 15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59">
                    <a:moveTo>
                      <a:pt x="79" y="0"/>
                    </a:moveTo>
                    <a:cubicBezTo>
                      <a:pt x="38" y="0"/>
                      <a:pt x="5" y="31"/>
                      <a:pt x="1" y="71"/>
                    </a:cubicBezTo>
                    <a:cubicBezTo>
                      <a:pt x="0" y="74"/>
                      <a:pt x="0" y="76"/>
                      <a:pt x="0" y="79"/>
                    </a:cubicBezTo>
                    <a:cubicBezTo>
                      <a:pt x="0" y="91"/>
                      <a:pt x="3" y="103"/>
                      <a:pt x="7" y="113"/>
                    </a:cubicBezTo>
                    <a:cubicBezTo>
                      <a:pt x="20" y="140"/>
                      <a:pt x="47" y="159"/>
                      <a:pt x="79" y="159"/>
                    </a:cubicBezTo>
                    <a:cubicBezTo>
                      <a:pt x="105" y="159"/>
                      <a:pt x="127" y="146"/>
                      <a:pt x="142" y="127"/>
                    </a:cubicBezTo>
                    <a:cubicBezTo>
                      <a:pt x="152" y="114"/>
                      <a:pt x="158" y="98"/>
                      <a:pt x="158" y="80"/>
                    </a:cubicBezTo>
                    <a:cubicBezTo>
                      <a:pt x="158" y="80"/>
                      <a:pt x="158" y="79"/>
                      <a:pt x="158" y="79"/>
                    </a:cubicBezTo>
                    <a:cubicBezTo>
                      <a:pt x="158" y="36"/>
                      <a:pt x="123" y="0"/>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17"/>
              <p:cNvSpPr>
                <a:spLocks/>
              </p:cNvSpPr>
              <p:nvPr/>
            </p:nvSpPr>
            <p:spPr bwMode="auto">
              <a:xfrm>
                <a:off x="3756025" y="3700463"/>
                <a:ext cx="403225" cy="401637"/>
              </a:xfrm>
              <a:custGeom>
                <a:avLst/>
                <a:gdLst>
                  <a:gd name="T0" fmla="*/ 79 w 159"/>
                  <a:gd name="T1" fmla="*/ 159 h 159"/>
                  <a:gd name="T2" fmla="*/ 83 w 159"/>
                  <a:gd name="T3" fmla="*/ 159 h 159"/>
                  <a:gd name="T4" fmla="*/ 159 w 159"/>
                  <a:gd name="T5" fmla="*/ 80 h 159"/>
                  <a:gd name="T6" fmla="*/ 153 w 159"/>
                  <a:gd name="T7" fmla="*/ 51 h 159"/>
                  <a:gd name="T8" fmla="*/ 128 w 159"/>
                  <a:gd name="T9" fmla="*/ 18 h 159"/>
                  <a:gd name="T10" fmla="*/ 79 w 159"/>
                  <a:gd name="T11" fmla="*/ 0 h 159"/>
                  <a:gd name="T12" fmla="*/ 0 w 159"/>
                  <a:gd name="T13" fmla="*/ 80 h 159"/>
                  <a:gd name="T14" fmla="*/ 35 w 159"/>
                  <a:gd name="T15" fmla="*/ 146 h 159"/>
                  <a:gd name="T16" fmla="*/ 79 w 159"/>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59">
                    <a:moveTo>
                      <a:pt x="79" y="159"/>
                    </a:moveTo>
                    <a:cubicBezTo>
                      <a:pt x="81" y="159"/>
                      <a:pt x="82" y="159"/>
                      <a:pt x="83" y="159"/>
                    </a:cubicBezTo>
                    <a:cubicBezTo>
                      <a:pt x="125" y="157"/>
                      <a:pt x="159" y="122"/>
                      <a:pt x="159" y="80"/>
                    </a:cubicBezTo>
                    <a:cubicBezTo>
                      <a:pt x="159" y="70"/>
                      <a:pt x="157" y="60"/>
                      <a:pt x="153" y="51"/>
                    </a:cubicBezTo>
                    <a:cubicBezTo>
                      <a:pt x="148" y="38"/>
                      <a:pt x="139" y="26"/>
                      <a:pt x="128" y="18"/>
                    </a:cubicBezTo>
                    <a:cubicBezTo>
                      <a:pt x="115" y="7"/>
                      <a:pt x="98" y="0"/>
                      <a:pt x="79" y="0"/>
                    </a:cubicBezTo>
                    <a:cubicBezTo>
                      <a:pt x="36" y="0"/>
                      <a:pt x="0" y="36"/>
                      <a:pt x="0" y="80"/>
                    </a:cubicBezTo>
                    <a:cubicBezTo>
                      <a:pt x="0" y="107"/>
                      <a:pt x="14" y="131"/>
                      <a:pt x="35" y="146"/>
                    </a:cubicBezTo>
                    <a:cubicBezTo>
                      <a:pt x="48" y="154"/>
                      <a:pt x="63" y="159"/>
                      <a:pt x="79"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4" name="Group 103"/>
          <p:cNvGrpSpPr/>
          <p:nvPr/>
        </p:nvGrpSpPr>
        <p:grpSpPr>
          <a:xfrm flipH="1">
            <a:off x="2836508" y="1093128"/>
            <a:ext cx="501905" cy="501566"/>
            <a:chOff x="-2463800" y="2816225"/>
            <a:chExt cx="2355850" cy="2354263"/>
          </a:xfrm>
          <a:solidFill>
            <a:schemeClr val="bg1"/>
          </a:solidFill>
        </p:grpSpPr>
        <p:sp>
          <p:nvSpPr>
            <p:cNvPr id="105" name="Freeform 21"/>
            <p:cNvSpPr>
              <a:spLocks/>
            </p:cNvSpPr>
            <p:nvPr/>
          </p:nvSpPr>
          <p:spPr bwMode="auto">
            <a:xfrm>
              <a:off x="-1447800" y="2816225"/>
              <a:ext cx="293688" cy="273050"/>
            </a:xfrm>
            <a:custGeom>
              <a:avLst/>
              <a:gdLst>
                <a:gd name="T0" fmla="*/ 78 w 78"/>
                <a:gd name="T1" fmla="*/ 33 h 73"/>
                <a:gd name="T2" fmla="*/ 45 w 78"/>
                <a:gd name="T3" fmla="*/ 0 h 73"/>
                <a:gd name="T4" fmla="*/ 33 w 78"/>
                <a:gd name="T5" fmla="*/ 0 h 73"/>
                <a:gd name="T6" fmla="*/ 0 w 78"/>
                <a:gd name="T7" fmla="*/ 33 h 73"/>
                <a:gd name="T8" fmla="*/ 0 w 78"/>
                <a:gd name="T9" fmla="*/ 73 h 73"/>
                <a:gd name="T10" fmla="*/ 78 w 78"/>
                <a:gd name="T11" fmla="*/ 73 h 73"/>
                <a:gd name="T12" fmla="*/ 78 w 78"/>
                <a:gd name="T13" fmla="*/ 33 h 73"/>
              </a:gdLst>
              <a:ahLst/>
              <a:cxnLst>
                <a:cxn ang="0">
                  <a:pos x="T0" y="T1"/>
                </a:cxn>
                <a:cxn ang="0">
                  <a:pos x="T2" y="T3"/>
                </a:cxn>
                <a:cxn ang="0">
                  <a:pos x="T4" y="T5"/>
                </a:cxn>
                <a:cxn ang="0">
                  <a:pos x="T6" y="T7"/>
                </a:cxn>
                <a:cxn ang="0">
                  <a:pos x="T8" y="T9"/>
                </a:cxn>
                <a:cxn ang="0">
                  <a:pos x="T10" y="T11"/>
                </a:cxn>
                <a:cxn ang="0">
                  <a:pos x="T12" y="T13"/>
                </a:cxn>
              </a:cxnLst>
              <a:rect l="0" t="0" r="r" b="b"/>
              <a:pathLst>
                <a:path w="78" h="73">
                  <a:moveTo>
                    <a:pt x="78" y="33"/>
                  </a:moveTo>
                  <a:cubicBezTo>
                    <a:pt x="78" y="15"/>
                    <a:pt x="64" y="0"/>
                    <a:pt x="45" y="0"/>
                  </a:cubicBezTo>
                  <a:cubicBezTo>
                    <a:pt x="33" y="0"/>
                    <a:pt x="33" y="0"/>
                    <a:pt x="33" y="0"/>
                  </a:cubicBezTo>
                  <a:cubicBezTo>
                    <a:pt x="15" y="0"/>
                    <a:pt x="0" y="15"/>
                    <a:pt x="0" y="33"/>
                  </a:cubicBezTo>
                  <a:cubicBezTo>
                    <a:pt x="0" y="73"/>
                    <a:pt x="0" y="73"/>
                    <a:pt x="0" y="73"/>
                  </a:cubicBezTo>
                  <a:cubicBezTo>
                    <a:pt x="78" y="73"/>
                    <a:pt x="78" y="73"/>
                    <a:pt x="78" y="73"/>
                  </a:cubicBezTo>
                  <a:lnTo>
                    <a:pt x="78"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22"/>
            <p:cNvSpPr>
              <a:spLocks/>
            </p:cNvSpPr>
            <p:nvPr/>
          </p:nvSpPr>
          <p:spPr bwMode="auto">
            <a:xfrm>
              <a:off x="-1811338" y="3895725"/>
              <a:ext cx="1020763" cy="1274763"/>
            </a:xfrm>
            <a:custGeom>
              <a:avLst/>
              <a:gdLst>
                <a:gd name="T0" fmla="*/ 206 w 272"/>
                <a:gd name="T1" fmla="*/ 225 h 340"/>
                <a:gd name="T2" fmla="*/ 175 w 272"/>
                <a:gd name="T3" fmla="*/ 225 h 340"/>
                <a:gd name="T4" fmla="*/ 175 w 272"/>
                <a:gd name="T5" fmla="*/ 0 h 340"/>
                <a:gd name="T6" fmla="*/ 97 w 272"/>
                <a:gd name="T7" fmla="*/ 0 h 340"/>
                <a:gd name="T8" fmla="*/ 97 w 272"/>
                <a:gd name="T9" fmla="*/ 225 h 340"/>
                <a:gd name="T10" fmla="*/ 67 w 272"/>
                <a:gd name="T11" fmla="*/ 225 h 340"/>
                <a:gd name="T12" fmla="*/ 0 w 272"/>
                <a:gd name="T13" fmla="*/ 292 h 340"/>
                <a:gd name="T14" fmla="*/ 0 w 272"/>
                <a:gd name="T15" fmla="*/ 316 h 340"/>
                <a:gd name="T16" fmla="*/ 24 w 272"/>
                <a:gd name="T17" fmla="*/ 340 h 340"/>
                <a:gd name="T18" fmla="*/ 249 w 272"/>
                <a:gd name="T19" fmla="*/ 340 h 340"/>
                <a:gd name="T20" fmla="*/ 272 w 272"/>
                <a:gd name="T21" fmla="*/ 316 h 340"/>
                <a:gd name="T22" fmla="*/ 272 w 272"/>
                <a:gd name="T23" fmla="*/ 292 h 340"/>
                <a:gd name="T24" fmla="*/ 206 w 272"/>
                <a:gd name="T25" fmla="*/ 225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340">
                  <a:moveTo>
                    <a:pt x="206" y="225"/>
                  </a:moveTo>
                  <a:cubicBezTo>
                    <a:pt x="175" y="225"/>
                    <a:pt x="175" y="225"/>
                    <a:pt x="175" y="225"/>
                  </a:cubicBezTo>
                  <a:cubicBezTo>
                    <a:pt x="175" y="0"/>
                    <a:pt x="175" y="0"/>
                    <a:pt x="175" y="0"/>
                  </a:cubicBezTo>
                  <a:cubicBezTo>
                    <a:pt x="97" y="0"/>
                    <a:pt x="97" y="0"/>
                    <a:pt x="97" y="0"/>
                  </a:cubicBezTo>
                  <a:cubicBezTo>
                    <a:pt x="97" y="225"/>
                    <a:pt x="97" y="225"/>
                    <a:pt x="97" y="225"/>
                  </a:cubicBezTo>
                  <a:cubicBezTo>
                    <a:pt x="67" y="225"/>
                    <a:pt x="67" y="225"/>
                    <a:pt x="67" y="225"/>
                  </a:cubicBezTo>
                  <a:cubicBezTo>
                    <a:pt x="30" y="225"/>
                    <a:pt x="0" y="255"/>
                    <a:pt x="0" y="292"/>
                  </a:cubicBezTo>
                  <a:cubicBezTo>
                    <a:pt x="0" y="316"/>
                    <a:pt x="0" y="316"/>
                    <a:pt x="0" y="316"/>
                  </a:cubicBezTo>
                  <a:cubicBezTo>
                    <a:pt x="0" y="329"/>
                    <a:pt x="11" y="340"/>
                    <a:pt x="24" y="340"/>
                  </a:cubicBezTo>
                  <a:cubicBezTo>
                    <a:pt x="249" y="340"/>
                    <a:pt x="249" y="340"/>
                    <a:pt x="249" y="340"/>
                  </a:cubicBezTo>
                  <a:cubicBezTo>
                    <a:pt x="262" y="340"/>
                    <a:pt x="272" y="329"/>
                    <a:pt x="272" y="316"/>
                  </a:cubicBezTo>
                  <a:cubicBezTo>
                    <a:pt x="272" y="292"/>
                    <a:pt x="272" y="292"/>
                    <a:pt x="272" y="292"/>
                  </a:cubicBezTo>
                  <a:cubicBezTo>
                    <a:pt x="272" y="255"/>
                    <a:pt x="242" y="225"/>
                    <a:pt x="206"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23"/>
            <p:cNvSpPr>
              <a:spLocks noEditPoints="1"/>
            </p:cNvSpPr>
            <p:nvPr/>
          </p:nvSpPr>
          <p:spPr bwMode="auto">
            <a:xfrm>
              <a:off x="-2463800" y="3187700"/>
              <a:ext cx="2355850" cy="1528763"/>
            </a:xfrm>
            <a:custGeom>
              <a:avLst/>
              <a:gdLst>
                <a:gd name="T0" fmla="*/ 603 w 628"/>
                <a:gd name="T1" fmla="*/ 215 h 408"/>
                <a:gd name="T2" fmla="*/ 538 w 628"/>
                <a:gd name="T3" fmla="*/ 74 h 408"/>
                <a:gd name="T4" fmla="*/ 543 w 628"/>
                <a:gd name="T5" fmla="*/ 55 h 408"/>
                <a:gd name="T6" fmla="*/ 517 w 628"/>
                <a:gd name="T7" fmla="*/ 39 h 408"/>
                <a:gd name="T8" fmla="*/ 389 w 628"/>
                <a:gd name="T9" fmla="*/ 68 h 408"/>
                <a:gd name="T10" fmla="*/ 349 w 628"/>
                <a:gd name="T11" fmla="*/ 10 h 408"/>
                <a:gd name="T12" fmla="*/ 310 w 628"/>
                <a:gd name="T13" fmla="*/ 0 h 408"/>
                <a:gd name="T14" fmla="*/ 271 w 628"/>
                <a:gd name="T15" fmla="*/ 10 h 408"/>
                <a:gd name="T16" fmla="*/ 231 w 628"/>
                <a:gd name="T17" fmla="*/ 79 h 408"/>
                <a:gd name="T18" fmla="*/ 235 w 628"/>
                <a:gd name="T19" fmla="*/ 102 h 408"/>
                <a:gd name="T20" fmla="*/ 94 w 628"/>
                <a:gd name="T21" fmla="*/ 134 h 408"/>
                <a:gd name="T22" fmla="*/ 78 w 628"/>
                <a:gd name="T23" fmla="*/ 159 h 408"/>
                <a:gd name="T24" fmla="*/ 80 w 628"/>
                <a:gd name="T25" fmla="*/ 165 h 408"/>
                <a:gd name="T26" fmla="*/ 20 w 628"/>
                <a:gd name="T27" fmla="*/ 314 h 408"/>
                <a:gd name="T28" fmla="*/ 6 w 628"/>
                <a:gd name="T29" fmla="*/ 349 h 408"/>
                <a:gd name="T30" fmla="*/ 107 w 628"/>
                <a:gd name="T31" fmla="*/ 408 h 408"/>
                <a:gd name="T32" fmla="*/ 207 w 628"/>
                <a:gd name="T33" fmla="*/ 349 h 408"/>
                <a:gd name="T34" fmla="*/ 192 w 628"/>
                <a:gd name="T35" fmla="*/ 314 h 408"/>
                <a:gd name="T36" fmla="*/ 115 w 628"/>
                <a:gd name="T37" fmla="*/ 173 h 408"/>
                <a:gd name="T38" fmla="*/ 260 w 628"/>
                <a:gd name="T39" fmla="*/ 140 h 408"/>
                <a:gd name="T40" fmla="*/ 271 w 628"/>
                <a:gd name="T41" fmla="*/ 148 h 408"/>
                <a:gd name="T42" fmla="*/ 310 w 628"/>
                <a:gd name="T43" fmla="*/ 159 h 408"/>
                <a:gd name="T44" fmla="*/ 349 w 628"/>
                <a:gd name="T45" fmla="*/ 148 h 408"/>
                <a:gd name="T46" fmla="*/ 382 w 628"/>
                <a:gd name="T47" fmla="*/ 113 h 408"/>
                <a:gd name="T48" fmla="*/ 499 w 628"/>
                <a:gd name="T49" fmla="*/ 86 h 408"/>
                <a:gd name="T50" fmla="*/ 430 w 628"/>
                <a:gd name="T51" fmla="*/ 219 h 408"/>
                <a:gd name="T52" fmla="*/ 420 w 628"/>
                <a:gd name="T53" fmla="*/ 251 h 408"/>
                <a:gd name="T54" fmla="*/ 520 w 628"/>
                <a:gd name="T55" fmla="*/ 311 h 408"/>
                <a:gd name="T56" fmla="*/ 621 w 628"/>
                <a:gd name="T57" fmla="*/ 251 h 408"/>
                <a:gd name="T58" fmla="*/ 603 w 628"/>
                <a:gd name="T59" fmla="*/ 215 h 408"/>
                <a:gd name="T60" fmla="*/ 164 w 628"/>
                <a:gd name="T61" fmla="*/ 313 h 408"/>
                <a:gd name="T62" fmla="*/ 45 w 628"/>
                <a:gd name="T63" fmla="*/ 313 h 408"/>
                <a:gd name="T64" fmla="*/ 97 w 628"/>
                <a:gd name="T65" fmla="*/ 181 h 408"/>
                <a:gd name="T66" fmla="*/ 164 w 628"/>
                <a:gd name="T67" fmla="*/ 313 h 408"/>
                <a:gd name="T68" fmla="*/ 310 w 628"/>
                <a:gd name="T69" fmla="*/ 40 h 408"/>
                <a:gd name="T70" fmla="*/ 349 w 628"/>
                <a:gd name="T71" fmla="*/ 76 h 408"/>
                <a:gd name="T72" fmla="*/ 349 w 628"/>
                <a:gd name="T73" fmla="*/ 79 h 408"/>
                <a:gd name="T74" fmla="*/ 310 w 628"/>
                <a:gd name="T75" fmla="*/ 118 h 408"/>
                <a:gd name="T76" fmla="*/ 274 w 628"/>
                <a:gd name="T77" fmla="*/ 93 h 408"/>
                <a:gd name="T78" fmla="*/ 271 w 628"/>
                <a:gd name="T79" fmla="*/ 79 h 408"/>
                <a:gd name="T80" fmla="*/ 310 w 628"/>
                <a:gd name="T81" fmla="*/ 40 h 408"/>
                <a:gd name="T82" fmla="*/ 456 w 628"/>
                <a:gd name="T83" fmla="*/ 215 h 408"/>
                <a:gd name="T84" fmla="*/ 520 w 628"/>
                <a:gd name="T85" fmla="*/ 89 h 408"/>
                <a:gd name="T86" fmla="*/ 580 w 628"/>
                <a:gd name="T87" fmla="*/ 215 h 408"/>
                <a:gd name="T88" fmla="*/ 456 w 628"/>
                <a:gd name="T89" fmla="*/ 21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8" h="408">
                  <a:moveTo>
                    <a:pt x="603" y="215"/>
                  </a:moveTo>
                  <a:cubicBezTo>
                    <a:pt x="538" y="74"/>
                    <a:pt x="538" y="74"/>
                    <a:pt x="538" y="74"/>
                  </a:cubicBezTo>
                  <a:cubicBezTo>
                    <a:pt x="542" y="69"/>
                    <a:pt x="544" y="62"/>
                    <a:pt x="543" y="55"/>
                  </a:cubicBezTo>
                  <a:cubicBezTo>
                    <a:pt x="540" y="43"/>
                    <a:pt x="529" y="36"/>
                    <a:pt x="517" y="39"/>
                  </a:cubicBezTo>
                  <a:cubicBezTo>
                    <a:pt x="389" y="68"/>
                    <a:pt x="389" y="68"/>
                    <a:pt x="389" y="68"/>
                  </a:cubicBezTo>
                  <a:cubicBezTo>
                    <a:pt x="385" y="43"/>
                    <a:pt x="370" y="22"/>
                    <a:pt x="349" y="10"/>
                  </a:cubicBezTo>
                  <a:cubicBezTo>
                    <a:pt x="338" y="4"/>
                    <a:pt x="325" y="0"/>
                    <a:pt x="310" y="0"/>
                  </a:cubicBezTo>
                  <a:cubicBezTo>
                    <a:pt x="296" y="0"/>
                    <a:pt x="283" y="4"/>
                    <a:pt x="271" y="10"/>
                  </a:cubicBezTo>
                  <a:cubicBezTo>
                    <a:pt x="247" y="24"/>
                    <a:pt x="231" y="50"/>
                    <a:pt x="231" y="79"/>
                  </a:cubicBezTo>
                  <a:cubicBezTo>
                    <a:pt x="231" y="87"/>
                    <a:pt x="232" y="95"/>
                    <a:pt x="235" y="102"/>
                  </a:cubicBezTo>
                  <a:cubicBezTo>
                    <a:pt x="94" y="134"/>
                    <a:pt x="94" y="134"/>
                    <a:pt x="94" y="134"/>
                  </a:cubicBezTo>
                  <a:cubicBezTo>
                    <a:pt x="83" y="137"/>
                    <a:pt x="76" y="148"/>
                    <a:pt x="78" y="159"/>
                  </a:cubicBezTo>
                  <a:cubicBezTo>
                    <a:pt x="79" y="161"/>
                    <a:pt x="79" y="163"/>
                    <a:pt x="80" y="165"/>
                  </a:cubicBezTo>
                  <a:cubicBezTo>
                    <a:pt x="20" y="314"/>
                    <a:pt x="20" y="314"/>
                    <a:pt x="20" y="314"/>
                  </a:cubicBezTo>
                  <a:cubicBezTo>
                    <a:pt x="7" y="320"/>
                    <a:pt x="0" y="335"/>
                    <a:pt x="6" y="349"/>
                  </a:cubicBezTo>
                  <a:cubicBezTo>
                    <a:pt x="22" y="384"/>
                    <a:pt x="61" y="408"/>
                    <a:pt x="107" y="408"/>
                  </a:cubicBezTo>
                  <a:cubicBezTo>
                    <a:pt x="152" y="408"/>
                    <a:pt x="191" y="384"/>
                    <a:pt x="207" y="349"/>
                  </a:cubicBezTo>
                  <a:cubicBezTo>
                    <a:pt x="214" y="335"/>
                    <a:pt x="206" y="319"/>
                    <a:pt x="192" y="314"/>
                  </a:cubicBezTo>
                  <a:cubicBezTo>
                    <a:pt x="115" y="173"/>
                    <a:pt x="115" y="173"/>
                    <a:pt x="115" y="173"/>
                  </a:cubicBezTo>
                  <a:cubicBezTo>
                    <a:pt x="260" y="140"/>
                    <a:pt x="260" y="140"/>
                    <a:pt x="260" y="140"/>
                  </a:cubicBezTo>
                  <a:cubicBezTo>
                    <a:pt x="263" y="143"/>
                    <a:pt x="267" y="146"/>
                    <a:pt x="271" y="148"/>
                  </a:cubicBezTo>
                  <a:cubicBezTo>
                    <a:pt x="283" y="155"/>
                    <a:pt x="296" y="159"/>
                    <a:pt x="310" y="159"/>
                  </a:cubicBezTo>
                  <a:cubicBezTo>
                    <a:pt x="325" y="159"/>
                    <a:pt x="338" y="155"/>
                    <a:pt x="349" y="148"/>
                  </a:cubicBezTo>
                  <a:cubicBezTo>
                    <a:pt x="364" y="140"/>
                    <a:pt x="375" y="128"/>
                    <a:pt x="382" y="113"/>
                  </a:cubicBezTo>
                  <a:cubicBezTo>
                    <a:pt x="499" y="86"/>
                    <a:pt x="499" y="86"/>
                    <a:pt x="499" y="86"/>
                  </a:cubicBezTo>
                  <a:cubicBezTo>
                    <a:pt x="430" y="219"/>
                    <a:pt x="430" y="219"/>
                    <a:pt x="430" y="219"/>
                  </a:cubicBezTo>
                  <a:cubicBezTo>
                    <a:pt x="419" y="225"/>
                    <a:pt x="414" y="239"/>
                    <a:pt x="420" y="251"/>
                  </a:cubicBezTo>
                  <a:cubicBezTo>
                    <a:pt x="436" y="286"/>
                    <a:pt x="475" y="311"/>
                    <a:pt x="520" y="311"/>
                  </a:cubicBezTo>
                  <a:cubicBezTo>
                    <a:pt x="566" y="311"/>
                    <a:pt x="605" y="286"/>
                    <a:pt x="621" y="251"/>
                  </a:cubicBezTo>
                  <a:cubicBezTo>
                    <a:pt x="628" y="236"/>
                    <a:pt x="618" y="219"/>
                    <a:pt x="603" y="215"/>
                  </a:cubicBezTo>
                  <a:close/>
                  <a:moveTo>
                    <a:pt x="164" y="313"/>
                  </a:moveTo>
                  <a:cubicBezTo>
                    <a:pt x="45" y="313"/>
                    <a:pt x="45" y="313"/>
                    <a:pt x="45" y="313"/>
                  </a:cubicBezTo>
                  <a:cubicBezTo>
                    <a:pt x="97" y="181"/>
                    <a:pt x="97" y="181"/>
                    <a:pt x="97" y="181"/>
                  </a:cubicBezTo>
                  <a:lnTo>
                    <a:pt x="164" y="313"/>
                  </a:lnTo>
                  <a:close/>
                  <a:moveTo>
                    <a:pt x="310" y="40"/>
                  </a:moveTo>
                  <a:cubicBezTo>
                    <a:pt x="331" y="40"/>
                    <a:pt x="348" y="56"/>
                    <a:pt x="349" y="76"/>
                  </a:cubicBezTo>
                  <a:cubicBezTo>
                    <a:pt x="349" y="77"/>
                    <a:pt x="349" y="78"/>
                    <a:pt x="349" y="79"/>
                  </a:cubicBezTo>
                  <a:cubicBezTo>
                    <a:pt x="349" y="101"/>
                    <a:pt x="332" y="118"/>
                    <a:pt x="310" y="118"/>
                  </a:cubicBezTo>
                  <a:cubicBezTo>
                    <a:pt x="294" y="118"/>
                    <a:pt x="280" y="108"/>
                    <a:pt x="274" y="93"/>
                  </a:cubicBezTo>
                  <a:cubicBezTo>
                    <a:pt x="272" y="89"/>
                    <a:pt x="271" y="84"/>
                    <a:pt x="271" y="79"/>
                  </a:cubicBezTo>
                  <a:cubicBezTo>
                    <a:pt x="271" y="58"/>
                    <a:pt x="289" y="40"/>
                    <a:pt x="310" y="40"/>
                  </a:cubicBezTo>
                  <a:close/>
                  <a:moveTo>
                    <a:pt x="456" y="215"/>
                  </a:moveTo>
                  <a:cubicBezTo>
                    <a:pt x="520" y="89"/>
                    <a:pt x="520" y="89"/>
                    <a:pt x="520" y="89"/>
                  </a:cubicBezTo>
                  <a:cubicBezTo>
                    <a:pt x="580" y="215"/>
                    <a:pt x="580" y="215"/>
                    <a:pt x="580" y="215"/>
                  </a:cubicBezTo>
                  <a:lnTo>
                    <a:pt x="456" y="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8" name="TextBox 107"/>
          <p:cNvSpPr txBox="1"/>
          <p:nvPr>
            <p:custDataLst>
              <p:tags r:id="rId2"/>
            </p:custDataLst>
          </p:nvPr>
        </p:nvSpPr>
        <p:spPr>
          <a:xfrm>
            <a:off x="230188" y="6378872"/>
            <a:ext cx="8686800" cy="128290"/>
          </a:xfrm>
          <a:prstGeom prst="rect">
            <a:avLst/>
          </a:prstGeom>
          <a:noFill/>
        </p:spPr>
        <p:txBody>
          <a:bodyPr vert="horz" wrap="square" lIns="0" tIns="18288" rIns="0" bIns="0" rtlCol="0" anchor="b" anchorCtr="0">
            <a:noAutofit/>
          </a:bodyPr>
          <a:lstStyle/>
          <a:p>
            <a:r>
              <a:rPr lang="en-US" sz="700" i="1" dirty="0"/>
              <a:t>Note: (1) Free cash flow presented as Adjusted EBITDA less capital expenditures</a:t>
            </a:r>
          </a:p>
        </p:txBody>
      </p:sp>
      <p:sp>
        <p:nvSpPr>
          <p:cNvPr id="42"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Executive Summary</a:t>
            </a:r>
            <a:endParaRPr lang="en-US" sz="800" b="1" dirty="0">
              <a:solidFill>
                <a:srgbClr val="FFFFFF"/>
              </a:solidFill>
              <a:latin typeface="Tahoma"/>
            </a:endParaRPr>
          </a:p>
        </p:txBody>
      </p:sp>
      <p:sp>
        <p:nvSpPr>
          <p:cNvPr id="3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12</a:t>
            </a:r>
            <a:endParaRPr lang="en-US" sz="900" dirty="0">
              <a:solidFill>
                <a:srgbClr val="000000"/>
              </a:solidFill>
              <a:latin typeface="Tahoma"/>
            </a:endParaRPr>
          </a:p>
        </p:txBody>
      </p:sp>
    </p:spTree>
    <p:extLst>
      <p:ext uri="{BB962C8B-B14F-4D97-AF65-F5344CB8AC3E}">
        <p14:creationId xmlns:p14="http://schemas.microsoft.com/office/powerpoint/2010/main" val="35051608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Enhanced Business Model </a:t>
            </a:r>
          </a:p>
        </p:txBody>
      </p:sp>
      <p:sp>
        <p:nvSpPr>
          <p:cNvPr id="5" name="Text Placeholder 4"/>
          <p:cNvSpPr>
            <a:spLocks noGrp="1"/>
          </p:cNvSpPr>
          <p:nvPr>
            <p:ph type="body" sz="quarter" idx="11"/>
          </p:nvPr>
        </p:nvSpPr>
        <p:spPr/>
        <p:txBody>
          <a:bodyPr/>
          <a:lstStyle/>
          <a:p>
            <a:r>
              <a:rPr lang="en-US" dirty="0"/>
              <a:t>Katun has made significant recent investments in </a:t>
            </a:r>
            <a:r>
              <a:rPr lang="en-US" dirty="0" smtClean="0"/>
              <a:t>human </a:t>
            </a:r>
            <a:r>
              <a:rPr lang="en-US" dirty="0"/>
              <a:t>capital, working capital efficiency and other operational initiatives that are driving accelerated growth and enhanced profitability </a:t>
            </a:r>
          </a:p>
        </p:txBody>
      </p:sp>
      <p:sp>
        <p:nvSpPr>
          <p:cNvPr id="123" name="Freeform 122"/>
          <p:cNvSpPr>
            <a:spLocks/>
          </p:cNvSpPr>
          <p:nvPr/>
        </p:nvSpPr>
        <p:spPr bwMode="auto">
          <a:xfrm>
            <a:off x="3288614" y="3387105"/>
            <a:ext cx="131418" cy="36730"/>
          </a:xfrm>
          <a:custGeom>
            <a:avLst/>
            <a:gdLst>
              <a:gd name="T0" fmla="*/ 72 w 82"/>
              <a:gd name="T1" fmla="*/ 41 h 41"/>
              <a:gd name="T2" fmla="*/ 82 w 82"/>
              <a:gd name="T3" fmla="*/ 41 h 41"/>
              <a:gd name="T4" fmla="*/ 0 w 82"/>
              <a:gd name="T5" fmla="*/ 0 h 41"/>
              <a:gd name="T6" fmla="*/ 72 w 82"/>
              <a:gd name="T7" fmla="*/ 41 h 41"/>
            </a:gdLst>
            <a:ahLst/>
            <a:cxnLst>
              <a:cxn ang="0">
                <a:pos x="T0" y="T1"/>
              </a:cxn>
              <a:cxn ang="0">
                <a:pos x="T2" y="T3"/>
              </a:cxn>
              <a:cxn ang="0">
                <a:pos x="T4" y="T5"/>
              </a:cxn>
              <a:cxn ang="0">
                <a:pos x="T6" y="T7"/>
              </a:cxn>
            </a:cxnLst>
            <a:rect l="0" t="0" r="r" b="b"/>
            <a:pathLst>
              <a:path w="82" h="41">
                <a:moveTo>
                  <a:pt x="72" y="41"/>
                </a:moveTo>
                <a:lnTo>
                  <a:pt x="82" y="41"/>
                </a:lnTo>
                <a:lnTo>
                  <a:pt x="0" y="0"/>
                </a:lnTo>
                <a:lnTo>
                  <a:pt x="72" y="41"/>
                </a:lnTo>
                <a:close/>
              </a:path>
            </a:pathLst>
          </a:custGeom>
          <a:solidFill>
            <a:schemeClr val="accent1"/>
          </a:solidFill>
          <a:ln w="11113"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aphicFrame>
        <p:nvGraphicFramePr>
          <p:cNvPr id="152" name="Table 151"/>
          <p:cNvGraphicFramePr>
            <a:graphicFrameLocks noGrp="1"/>
          </p:cNvGraphicFramePr>
          <p:nvPr>
            <p:extLst>
              <p:ext uri="{D42A27DB-BD31-4B8C-83A1-F6EECF244321}">
                <p14:modId xmlns:p14="http://schemas.microsoft.com/office/powerpoint/2010/main" val="3159690364"/>
              </p:ext>
            </p:extLst>
          </p:nvPr>
        </p:nvGraphicFramePr>
        <p:xfrm>
          <a:off x="231775"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Strengthened</a:t>
                      </a:r>
                      <a:r>
                        <a:rPr lang="en-US" sz="1000" b="1" i="0" u="none" baseline="0" dirty="0">
                          <a:solidFill>
                            <a:schemeClr val="tx1"/>
                          </a:solidFill>
                          <a:latin typeface="Tahoma"/>
                        </a:rPr>
                        <a:t> Management Team</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53" name="Table 152"/>
          <p:cNvGraphicFramePr>
            <a:graphicFrameLocks noGrp="1"/>
          </p:cNvGraphicFramePr>
          <p:nvPr>
            <p:extLst>
              <p:ext uri="{D42A27DB-BD31-4B8C-83A1-F6EECF244321}">
                <p14:modId xmlns:p14="http://schemas.microsoft.com/office/powerpoint/2010/main" val="3520585959"/>
              </p:ext>
            </p:extLst>
          </p:nvPr>
        </p:nvGraphicFramePr>
        <p:xfrm>
          <a:off x="231775" y="2570603"/>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Improved Working Capital Efficiency</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54" name="Rectangle 153"/>
          <p:cNvSpPr/>
          <p:nvPr>
            <p:custDataLst>
              <p:tags r:id="rId1"/>
            </p:custDataLst>
          </p:nvPr>
        </p:nvSpPr>
        <p:spPr>
          <a:xfrm>
            <a:off x="231775" y="1366984"/>
            <a:ext cx="4064000" cy="1223412"/>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lvl="1" indent="-177800">
              <a:spcBef>
                <a:spcPts val="300"/>
              </a:spcBef>
              <a:buClr>
                <a:schemeClr val="accent5"/>
              </a:buClr>
              <a:buSzPct val="100000"/>
              <a:buFont typeface="Wingdings" panose="05000000000000000000" pitchFamily="2" charset="2"/>
              <a:buChar char="§"/>
            </a:pPr>
            <a:r>
              <a:rPr lang="en-US" sz="900" dirty="0"/>
              <a:t>Promoted industry veteran and a long-time key Katun executive, Bob Moore, to CEO, and hired experienced CFO </a:t>
            </a:r>
          </a:p>
          <a:p>
            <a:pPr marL="177800" lvl="1" indent="-177800">
              <a:spcBef>
                <a:spcPts val="300"/>
              </a:spcBef>
              <a:buClr>
                <a:schemeClr val="accent5"/>
              </a:buClr>
              <a:buSzPct val="100000"/>
              <a:buFont typeface="Wingdings" panose="05000000000000000000" pitchFamily="2" charset="2"/>
              <a:buChar char="§"/>
            </a:pPr>
            <a:r>
              <a:rPr lang="en-US" sz="900" dirty="0"/>
              <a:t>Welcomed back several key staff members to lead operations and continue to implement key strategic initiatives</a:t>
            </a:r>
          </a:p>
          <a:p>
            <a:pPr marL="177800" lvl="1" indent="-177800">
              <a:spcBef>
                <a:spcPts val="300"/>
              </a:spcBef>
              <a:buClr>
                <a:schemeClr val="accent5"/>
              </a:buClr>
              <a:buSzPct val="100000"/>
              <a:buFont typeface="Wingdings" panose="05000000000000000000" pitchFamily="2" charset="2"/>
              <a:buChar char="§"/>
            </a:pPr>
            <a:r>
              <a:rPr lang="en-US" sz="900" dirty="0"/>
              <a:t>Transformational leadership has stabilized revenue, improved gross margins and reduced operating expenses</a:t>
            </a:r>
          </a:p>
          <a:p>
            <a:pPr marL="177800" lvl="1" indent="-177800">
              <a:spcBef>
                <a:spcPts val="300"/>
              </a:spcBef>
              <a:buClr>
                <a:schemeClr val="accent5"/>
              </a:buClr>
              <a:buSzPct val="100000"/>
              <a:buFont typeface="Wingdings" panose="05000000000000000000" pitchFamily="2" charset="2"/>
              <a:buChar char="§"/>
            </a:pPr>
            <a:r>
              <a:rPr lang="en-US" sz="900" dirty="0"/>
              <a:t>Management is recognized in the industry for an unrelenting commitment to innovation, exceptional customer service and operational excellence</a:t>
            </a:r>
          </a:p>
        </p:txBody>
      </p:sp>
      <p:sp>
        <p:nvSpPr>
          <p:cNvPr id="155" name="Rectangle 154"/>
          <p:cNvSpPr/>
          <p:nvPr>
            <p:custDataLst>
              <p:tags r:id="rId2"/>
            </p:custDataLst>
          </p:nvPr>
        </p:nvSpPr>
        <p:spPr>
          <a:xfrm>
            <a:off x="231775" y="2862902"/>
            <a:ext cx="4055744" cy="104644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lvl="1" indent="-177800">
              <a:spcBef>
                <a:spcPts val="300"/>
              </a:spcBef>
              <a:buClr>
                <a:schemeClr val="accent5"/>
              </a:buClr>
              <a:buSzPct val="100000"/>
              <a:buFont typeface="Wingdings" panose="05000000000000000000" pitchFamily="2" charset="2"/>
              <a:buChar char="§"/>
            </a:pPr>
            <a:r>
              <a:rPr lang="en-US" sz="900" dirty="0"/>
              <a:t>Implemented a unique consignment model and inventory management solution </a:t>
            </a:r>
          </a:p>
          <a:p>
            <a:pPr marL="342900" lvl="1" indent="-165100">
              <a:spcBef>
                <a:spcPts val="300"/>
              </a:spcBef>
              <a:buClr>
                <a:schemeClr val="accent5"/>
              </a:buClr>
              <a:buSzPct val="100000"/>
              <a:buFont typeface="Arial"/>
              <a:buChar char="-"/>
            </a:pPr>
            <a:r>
              <a:rPr lang="en-US" sz="900" dirty="0"/>
              <a:t>Consignment model with key suppliers minimizes inventory requirements, reduces cost and maximizes cash flow generation</a:t>
            </a:r>
          </a:p>
          <a:p>
            <a:pPr marL="342900" lvl="1" indent="-165100">
              <a:spcBef>
                <a:spcPts val="300"/>
              </a:spcBef>
              <a:buClr>
                <a:schemeClr val="accent5"/>
              </a:buClr>
              <a:buSzPct val="100000"/>
              <a:buFont typeface="Arial"/>
              <a:buChar char="-"/>
            </a:pPr>
            <a:r>
              <a:rPr lang="en-US" sz="900" dirty="0"/>
              <a:t>Increased the availability of higher turn-rate products and reduced overstock inventory through improved technology, forecasting and supplier management capabilities </a:t>
            </a:r>
          </a:p>
        </p:txBody>
      </p:sp>
      <p:graphicFrame>
        <p:nvGraphicFramePr>
          <p:cNvPr id="156" name="Table 155"/>
          <p:cNvGraphicFramePr>
            <a:graphicFrameLocks noGrp="1"/>
          </p:cNvGraphicFramePr>
          <p:nvPr>
            <p:extLst>
              <p:ext uri="{D42A27DB-BD31-4B8C-83A1-F6EECF244321}">
                <p14:modId xmlns:p14="http://schemas.microsoft.com/office/powerpoint/2010/main" val="83498103"/>
              </p:ext>
            </p:extLst>
          </p:nvPr>
        </p:nvGraphicFramePr>
        <p:xfrm>
          <a:off x="231775" y="4673879"/>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Enhanced Supplier Engagement Model</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57" name="Table 156"/>
          <p:cNvGraphicFramePr>
            <a:graphicFrameLocks noGrp="1"/>
          </p:cNvGraphicFramePr>
          <p:nvPr>
            <p:extLst>
              <p:ext uri="{D42A27DB-BD31-4B8C-83A1-F6EECF244321}">
                <p14:modId xmlns:p14="http://schemas.microsoft.com/office/powerpoint/2010/main" val="4125695667"/>
              </p:ext>
            </p:extLst>
          </p:nvPr>
        </p:nvGraphicFramePr>
        <p:xfrm>
          <a:off x="4848226"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Refocused</a:t>
                      </a:r>
                      <a:r>
                        <a:rPr lang="en-US" sz="1000" b="1" i="0" u="none" baseline="0" dirty="0">
                          <a:solidFill>
                            <a:schemeClr val="tx1"/>
                          </a:solidFill>
                          <a:latin typeface="Tahoma"/>
                        </a:rPr>
                        <a:t> on Growth</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58" name="Rectangle 157"/>
          <p:cNvSpPr/>
          <p:nvPr>
            <p:custDataLst>
              <p:tags r:id="rId3"/>
            </p:custDataLst>
          </p:nvPr>
        </p:nvSpPr>
        <p:spPr>
          <a:xfrm>
            <a:off x="231775" y="4966178"/>
            <a:ext cx="4064000" cy="933589"/>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300"/>
              </a:spcBef>
              <a:buClr>
                <a:schemeClr val="accent5"/>
              </a:buClr>
              <a:buSzPct val="100000"/>
              <a:buFont typeface="Wingdings"/>
              <a:buChar char="§"/>
            </a:pPr>
            <a:r>
              <a:rPr lang="en-US" sz="900" dirty="0"/>
              <a:t>Improved product development and sourcing process by engaging vendors at earlier stages and leveraging in-region resources</a:t>
            </a:r>
          </a:p>
          <a:p>
            <a:pPr marL="177800" indent="-177800">
              <a:spcBef>
                <a:spcPts val="300"/>
              </a:spcBef>
              <a:buClr>
                <a:schemeClr val="accent5"/>
              </a:buClr>
              <a:buSzPct val="100000"/>
              <a:buFont typeface="Wingdings"/>
              <a:buChar char="§"/>
            </a:pPr>
            <a:r>
              <a:rPr lang="en-US" sz="900" dirty="0"/>
              <a:t>Shortened the amount of time needed to engineer, build, test and review intellectual property related to new product launches</a:t>
            </a:r>
          </a:p>
          <a:p>
            <a:pPr marL="342900" lvl="1" indent="-165100">
              <a:spcBef>
                <a:spcPts val="300"/>
              </a:spcBef>
              <a:buClr>
                <a:schemeClr val="accent5"/>
              </a:buClr>
              <a:buSzPct val="100000"/>
              <a:buFont typeface="Arial"/>
              <a:buChar char="-"/>
            </a:pPr>
            <a:r>
              <a:rPr lang="en-US" sz="900" dirty="0"/>
              <a:t>New approach has resulted in reduced costs, working capital investments and development timelines</a:t>
            </a:r>
          </a:p>
        </p:txBody>
      </p:sp>
      <p:sp>
        <p:nvSpPr>
          <p:cNvPr id="160" name="Rectangle 159"/>
          <p:cNvSpPr/>
          <p:nvPr>
            <p:custDataLst>
              <p:tags r:id="rId4"/>
            </p:custDataLst>
          </p:nvPr>
        </p:nvSpPr>
        <p:spPr>
          <a:xfrm>
            <a:off x="4848226" y="1366984"/>
            <a:ext cx="4055744" cy="4285789"/>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lvl="1" indent="-177800">
              <a:spcBef>
                <a:spcPts val="300"/>
              </a:spcBef>
              <a:buClr>
                <a:schemeClr val="accent5"/>
              </a:buClr>
              <a:buSzPct val="100000"/>
              <a:buFont typeface="Wingdings" panose="05000000000000000000" pitchFamily="2" charset="2"/>
              <a:buChar char="§"/>
            </a:pPr>
            <a:r>
              <a:rPr lang="en-US" sz="900" dirty="0"/>
              <a:t>Enhanced operating model has enabled the management team to refocus attention on driving top-line growth through a variety of strategic initiatives</a:t>
            </a:r>
          </a:p>
          <a:p>
            <a:pPr marL="342900" lvl="1" indent="-165100">
              <a:spcBef>
                <a:spcPts val="300"/>
              </a:spcBef>
              <a:buClr>
                <a:schemeClr val="accent5"/>
              </a:buClr>
              <a:buSzPct val="100000"/>
              <a:buFont typeface="Arial"/>
              <a:buChar char="-"/>
            </a:pPr>
            <a:r>
              <a:rPr lang="en-US" sz="900" b="1" dirty="0"/>
              <a:t>Focus on color </a:t>
            </a:r>
            <a:r>
              <a:rPr lang="en-US" sz="900" dirty="0"/>
              <a:t>– emboldened by Katun’s position as the leading color provider in the aftermarket, management is successfully driving a number of key strategic initiatives in color, namely total aftermarket share growth of color MFD toner to monochrome levels, market share growth of color printer toner in core office equipment channel and time-to-market improvement for color MFD toner </a:t>
            </a:r>
            <a:r>
              <a:rPr lang="en-US" sz="900" dirty="0" smtClean="0"/>
              <a:t>products</a:t>
            </a:r>
            <a:endParaRPr lang="en-US" sz="900" dirty="0"/>
          </a:p>
          <a:p>
            <a:pPr marL="342900" lvl="1" indent="-165100">
              <a:spcBef>
                <a:spcPts val="300"/>
              </a:spcBef>
              <a:buClr>
                <a:schemeClr val="accent5"/>
              </a:buClr>
              <a:buSzPct val="100000"/>
              <a:buFont typeface="Arial"/>
              <a:buChar char="-"/>
            </a:pPr>
            <a:r>
              <a:rPr lang="en-US" sz="900" b="1" dirty="0"/>
              <a:t>Accelerated time-to-market </a:t>
            </a:r>
            <a:r>
              <a:rPr lang="en-US" sz="900" dirty="0"/>
              <a:t>–</a:t>
            </a:r>
            <a:r>
              <a:rPr lang="en-US" sz="900" b="1" dirty="0"/>
              <a:t> </a:t>
            </a:r>
            <a:r>
              <a:rPr lang="en-US" sz="900" dirty="0"/>
              <a:t>through Katun’s detailed product lifecycle analysis and engagement model with suppliers, the Company has significantly reduced its speed to market and is optimizing the lifetime revenue potential of new </a:t>
            </a:r>
            <a:r>
              <a:rPr lang="en-US" sz="900" dirty="0" smtClean="0"/>
              <a:t>products</a:t>
            </a:r>
            <a:endParaRPr lang="en-US" sz="900" dirty="0"/>
          </a:p>
          <a:p>
            <a:pPr marL="342900" lvl="1" indent="-165100">
              <a:spcBef>
                <a:spcPts val="300"/>
              </a:spcBef>
              <a:buClr>
                <a:schemeClr val="accent5"/>
              </a:buClr>
              <a:buSzPct val="100000"/>
              <a:buFont typeface="Arial"/>
              <a:buChar char="-"/>
            </a:pPr>
            <a:r>
              <a:rPr lang="en-US" sz="900" b="1" dirty="0"/>
              <a:t>Uniform pricing tool </a:t>
            </a:r>
            <a:r>
              <a:rPr lang="en-US" sz="900" dirty="0"/>
              <a:t>–</a:t>
            </a:r>
            <a:r>
              <a:rPr lang="en-US" sz="900" b="1" dirty="0"/>
              <a:t> </a:t>
            </a:r>
            <a:r>
              <a:rPr lang="en-US" sz="900" dirty="0"/>
              <a:t>recently, the Company developed a uniform pricing tool to monitor, analyze, track and adjust pricing to keep Katun best positioned within the market and optimize revenue and profitability over a product’s </a:t>
            </a:r>
            <a:r>
              <a:rPr lang="en-US" sz="900" dirty="0" smtClean="0"/>
              <a:t>lifecycle</a:t>
            </a:r>
            <a:r>
              <a:rPr lang="en-US" sz="900" b="1" dirty="0" smtClean="0"/>
              <a:t> </a:t>
            </a:r>
            <a:endParaRPr lang="en-US" sz="900" b="1" dirty="0"/>
          </a:p>
          <a:p>
            <a:pPr marL="342900" lvl="1" indent="-165100">
              <a:spcBef>
                <a:spcPts val="300"/>
              </a:spcBef>
              <a:buClr>
                <a:schemeClr val="accent5"/>
              </a:buClr>
              <a:buSzPct val="100000"/>
              <a:buFont typeface="Arial"/>
              <a:buChar char="-"/>
            </a:pPr>
            <a:r>
              <a:rPr lang="en-US" sz="900" b="1" dirty="0"/>
              <a:t>Opportunity modeling </a:t>
            </a:r>
            <a:r>
              <a:rPr lang="en-US" sz="900" dirty="0"/>
              <a:t>– Katun actively evaluates its market share and sales effectiveness by performing opportunity modeling in the form of share of wallet analyses, pricing assessments and customer </a:t>
            </a:r>
            <a:r>
              <a:rPr lang="en-US" sz="900" dirty="0" smtClean="0"/>
              <a:t>segmentation </a:t>
            </a:r>
            <a:endParaRPr lang="en-US" sz="900" dirty="0"/>
          </a:p>
          <a:p>
            <a:pPr marL="342900" lvl="1" indent="-165100">
              <a:spcBef>
                <a:spcPts val="300"/>
              </a:spcBef>
              <a:buClr>
                <a:schemeClr val="accent5"/>
              </a:buClr>
              <a:buSzPct val="100000"/>
              <a:buFont typeface="Arial"/>
              <a:buChar char="-"/>
            </a:pPr>
            <a:r>
              <a:rPr lang="en-US" sz="900" b="1" dirty="0"/>
              <a:t>Customer segmentation and targeting </a:t>
            </a:r>
            <a:r>
              <a:rPr lang="en-US" sz="900" dirty="0"/>
              <a:t>–</a:t>
            </a:r>
            <a:r>
              <a:rPr lang="en-US" sz="900" i="1" dirty="0"/>
              <a:t> </a:t>
            </a:r>
            <a:r>
              <a:rPr lang="en-US" sz="900" dirty="0"/>
              <a:t>Katun’s</a:t>
            </a:r>
            <a:r>
              <a:rPr lang="en-US" sz="900" i="1" dirty="0"/>
              <a:t> </a:t>
            </a:r>
            <a:r>
              <a:rPr lang="en-US" sz="900" dirty="0"/>
              <a:t>reputation as the industry’s largest and leading supplier allows the Company to serve the most prominent office equipment dealers, distributors and </a:t>
            </a:r>
            <a:r>
              <a:rPr lang="en-US" sz="900" dirty="0" smtClean="0"/>
              <a:t>wholesalers; by </a:t>
            </a:r>
            <a:r>
              <a:rPr lang="en-US" sz="900" dirty="0"/>
              <a:t>identifying and expanding market share with the customers most likely to value Katun’s size and product breadth, the Company has capitalized on customers with previously low order volumes but high purchase </a:t>
            </a:r>
            <a:r>
              <a:rPr lang="en-US" sz="900" dirty="0" smtClean="0"/>
              <a:t>potential   </a:t>
            </a:r>
            <a:endParaRPr lang="en-US" sz="900" dirty="0"/>
          </a:p>
          <a:p>
            <a:pPr marL="342900" lvl="1" indent="-165100">
              <a:spcBef>
                <a:spcPts val="300"/>
              </a:spcBef>
              <a:buClr>
                <a:schemeClr val="accent5"/>
              </a:buClr>
              <a:buSzPct val="100000"/>
              <a:buFont typeface="Arial"/>
              <a:buChar char="-"/>
            </a:pPr>
            <a:endParaRPr lang="en-US" sz="900" dirty="0"/>
          </a:p>
          <a:p>
            <a:pPr marL="177800" lvl="1" indent="-177800">
              <a:spcBef>
                <a:spcPts val="300"/>
              </a:spcBef>
              <a:buClr>
                <a:schemeClr val="accent5"/>
              </a:buClr>
              <a:buSzPct val="100000"/>
              <a:buFont typeface="Wingdings" panose="05000000000000000000" pitchFamily="2" charset="2"/>
              <a:buChar char="§"/>
            </a:pPr>
            <a:endParaRPr lang="en-US" sz="900" dirty="0"/>
          </a:p>
        </p:txBody>
      </p:sp>
      <p:grpSp>
        <p:nvGrpSpPr>
          <p:cNvPr id="10" name="Group 9"/>
          <p:cNvGrpSpPr/>
          <p:nvPr/>
        </p:nvGrpSpPr>
        <p:grpSpPr>
          <a:xfrm>
            <a:off x="1028510" y="3924288"/>
            <a:ext cx="2483035" cy="754716"/>
            <a:chOff x="979736" y="4901521"/>
            <a:chExt cx="2680667" cy="814786"/>
          </a:xfrm>
        </p:grpSpPr>
        <p:sp>
          <p:nvSpPr>
            <p:cNvPr id="121" name="Freeform 170"/>
            <p:cNvSpPr>
              <a:spLocks noEditPoints="1"/>
            </p:cNvSpPr>
            <p:nvPr/>
          </p:nvSpPr>
          <p:spPr bwMode="auto">
            <a:xfrm>
              <a:off x="2738618" y="4967644"/>
              <a:ext cx="549996" cy="682541"/>
            </a:xfrm>
            <a:custGeom>
              <a:avLst/>
              <a:gdLst>
                <a:gd name="T0" fmla="*/ 195 w 341"/>
                <a:gd name="T1" fmla="*/ 133 h 423"/>
                <a:gd name="T2" fmla="*/ 192 w 341"/>
                <a:gd name="T3" fmla="*/ 167 h 423"/>
                <a:gd name="T4" fmla="*/ 157 w 341"/>
                <a:gd name="T5" fmla="*/ 129 h 423"/>
                <a:gd name="T6" fmla="*/ 149 w 341"/>
                <a:gd name="T7" fmla="*/ 131 h 423"/>
                <a:gd name="T8" fmla="*/ 85 w 341"/>
                <a:gd name="T9" fmla="*/ 179 h 423"/>
                <a:gd name="T10" fmla="*/ 37 w 341"/>
                <a:gd name="T11" fmla="*/ 408 h 423"/>
                <a:gd name="T12" fmla="*/ 326 w 341"/>
                <a:gd name="T13" fmla="*/ 371 h 423"/>
                <a:gd name="T14" fmla="*/ 174 w 341"/>
                <a:gd name="T15" fmla="*/ 362 h 423"/>
                <a:gd name="T16" fmla="*/ 168 w 341"/>
                <a:gd name="T17" fmla="*/ 385 h 423"/>
                <a:gd name="T18" fmla="*/ 162 w 341"/>
                <a:gd name="T19" fmla="*/ 362 h 423"/>
                <a:gd name="T20" fmla="*/ 126 w 341"/>
                <a:gd name="T21" fmla="*/ 302 h 423"/>
                <a:gd name="T22" fmla="*/ 162 w 341"/>
                <a:gd name="T23" fmla="*/ 338 h 423"/>
                <a:gd name="T24" fmla="*/ 119 w 341"/>
                <a:gd name="T25" fmla="*/ 248 h 423"/>
                <a:gd name="T26" fmla="*/ 162 w 341"/>
                <a:gd name="T27" fmla="*/ 192 h 423"/>
                <a:gd name="T28" fmla="*/ 174 w 341"/>
                <a:gd name="T29" fmla="*/ 192 h 423"/>
                <a:gd name="T30" fmla="*/ 215 w 341"/>
                <a:gd name="T31" fmla="*/ 237 h 423"/>
                <a:gd name="T32" fmla="*/ 192 w 341"/>
                <a:gd name="T33" fmla="*/ 245 h 423"/>
                <a:gd name="T34" fmla="*/ 174 w 341"/>
                <a:gd name="T35" fmla="*/ 270 h 423"/>
                <a:gd name="T36" fmla="*/ 221 w 341"/>
                <a:gd name="T37" fmla="*/ 319 h 423"/>
                <a:gd name="T38" fmla="*/ 249 w 341"/>
                <a:gd name="T39" fmla="*/ 57 h 423"/>
                <a:gd name="T40" fmla="*/ 200 w 341"/>
                <a:gd name="T41" fmla="*/ 123 h 423"/>
                <a:gd name="T42" fmla="*/ 197 w 341"/>
                <a:gd name="T43" fmla="*/ 87 h 423"/>
                <a:gd name="T44" fmla="*/ 168 w 341"/>
                <a:gd name="T45" fmla="*/ 116 h 423"/>
                <a:gd name="T46" fmla="*/ 90 w 341"/>
                <a:gd name="T47" fmla="*/ 71 h 423"/>
                <a:gd name="T48" fmla="*/ 116 w 341"/>
                <a:gd name="T49" fmla="*/ 32 h 423"/>
                <a:gd name="T50" fmla="*/ 119 w 341"/>
                <a:gd name="T51" fmla="*/ 15 h 423"/>
                <a:gd name="T52" fmla="*/ 230 w 341"/>
                <a:gd name="T53" fmla="*/ 14 h 423"/>
                <a:gd name="T54" fmla="*/ 230 w 341"/>
                <a:gd name="T55" fmla="*/ 33 h 423"/>
                <a:gd name="T56" fmla="*/ 197 w 341"/>
                <a:gd name="T57" fmla="*/ 319 h 423"/>
                <a:gd name="T58" fmla="*/ 174 w 341"/>
                <a:gd name="T59" fmla="*/ 295 h 423"/>
                <a:gd name="T60" fmla="*/ 162 w 341"/>
                <a:gd name="T61" fmla="*/ 227 h 423"/>
                <a:gd name="T62" fmla="*/ 143 w 341"/>
                <a:gd name="T63" fmla="*/ 24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423">
                  <a:moveTo>
                    <a:pt x="295" y="236"/>
                  </a:moveTo>
                  <a:cubicBezTo>
                    <a:pt x="257" y="170"/>
                    <a:pt x="211" y="143"/>
                    <a:pt x="195" y="133"/>
                  </a:cubicBezTo>
                  <a:cubicBezTo>
                    <a:pt x="192" y="132"/>
                    <a:pt x="189" y="130"/>
                    <a:pt x="185" y="129"/>
                  </a:cubicBezTo>
                  <a:cubicBezTo>
                    <a:pt x="192" y="167"/>
                    <a:pt x="192" y="167"/>
                    <a:pt x="192" y="167"/>
                  </a:cubicBezTo>
                  <a:cubicBezTo>
                    <a:pt x="173" y="128"/>
                    <a:pt x="173" y="128"/>
                    <a:pt x="173" y="128"/>
                  </a:cubicBezTo>
                  <a:cubicBezTo>
                    <a:pt x="168" y="128"/>
                    <a:pt x="162" y="128"/>
                    <a:pt x="157" y="129"/>
                  </a:cubicBezTo>
                  <a:cubicBezTo>
                    <a:pt x="130" y="167"/>
                    <a:pt x="130" y="167"/>
                    <a:pt x="130" y="167"/>
                  </a:cubicBezTo>
                  <a:cubicBezTo>
                    <a:pt x="149" y="131"/>
                    <a:pt x="149" y="131"/>
                    <a:pt x="149" y="131"/>
                  </a:cubicBezTo>
                  <a:cubicBezTo>
                    <a:pt x="144" y="132"/>
                    <a:pt x="141" y="133"/>
                    <a:pt x="139" y="133"/>
                  </a:cubicBezTo>
                  <a:cubicBezTo>
                    <a:pt x="132" y="137"/>
                    <a:pt x="116" y="149"/>
                    <a:pt x="85" y="179"/>
                  </a:cubicBezTo>
                  <a:cubicBezTo>
                    <a:pt x="54" y="209"/>
                    <a:pt x="4" y="284"/>
                    <a:pt x="2" y="331"/>
                  </a:cubicBezTo>
                  <a:cubicBezTo>
                    <a:pt x="0" y="378"/>
                    <a:pt x="28" y="404"/>
                    <a:pt x="37" y="408"/>
                  </a:cubicBezTo>
                  <a:cubicBezTo>
                    <a:pt x="45" y="412"/>
                    <a:pt x="70" y="423"/>
                    <a:pt x="174" y="423"/>
                  </a:cubicBezTo>
                  <a:cubicBezTo>
                    <a:pt x="278" y="423"/>
                    <a:pt x="307" y="414"/>
                    <a:pt x="326" y="371"/>
                  </a:cubicBezTo>
                  <a:cubicBezTo>
                    <a:pt x="341" y="337"/>
                    <a:pt x="332" y="302"/>
                    <a:pt x="295" y="236"/>
                  </a:cubicBezTo>
                  <a:close/>
                  <a:moveTo>
                    <a:pt x="174" y="362"/>
                  </a:moveTo>
                  <a:cubicBezTo>
                    <a:pt x="174" y="378"/>
                    <a:pt x="174" y="378"/>
                    <a:pt x="174" y="378"/>
                  </a:cubicBezTo>
                  <a:cubicBezTo>
                    <a:pt x="174" y="382"/>
                    <a:pt x="171" y="385"/>
                    <a:pt x="168" y="385"/>
                  </a:cubicBezTo>
                  <a:cubicBezTo>
                    <a:pt x="164" y="385"/>
                    <a:pt x="162" y="382"/>
                    <a:pt x="162" y="378"/>
                  </a:cubicBezTo>
                  <a:cubicBezTo>
                    <a:pt x="162" y="362"/>
                    <a:pt x="162" y="362"/>
                    <a:pt x="162" y="362"/>
                  </a:cubicBezTo>
                  <a:cubicBezTo>
                    <a:pt x="127" y="359"/>
                    <a:pt x="116" y="330"/>
                    <a:pt x="115" y="315"/>
                  </a:cubicBezTo>
                  <a:cubicBezTo>
                    <a:pt x="115" y="308"/>
                    <a:pt x="120" y="302"/>
                    <a:pt x="126" y="302"/>
                  </a:cubicBezTo>
                  <a:cubicBezTo>
                    <a:pt x="133" y="302"/>
                    <a:pt x="139" y="307"/>
                    <a:pt x="139" y="313"/>
                  </a:cubicBezTo>
                  <a:cubicBezTo>
                    <a:pt x="139" y="317"/>
                    <a:pt x="142" y="335"/>
                    <a:pt x="162" y="338"/>
                  </a:cubicBezTo>
                  <a:cubicBezTo>
                    <a:pt x="162" y="291"/>
                    <a:pt x="162" y="291"/>
                    <a:pt x="162" y="291"/>
                  </a:cubicBezTo>
                  <a:cubicBezTo>
                    <a:pt x="141" y="283"/>
                    <a:pt x="119" y="274"/>
                    <a:pt x="119" y="248"/>
                  </a:cubicBezTo>
                  <a:cubicBezTo>
                    <a:pt x="119" y="222"/>
                    <a:pt x="135" y="205"/>
                    <a:pt x="162" y="203"/>
                  </a:cubicBezTo>
                  <a:cubicBezTo>
                    <a:pt x="162" y="192"/>
                    <a:pt x="162" y="192"/>
                    <a:pt x="162" y="192"/>
                  </a:cubicBezTo>
                  <a:cubicBezTo>
                    <a:pt x="162" y="188"/>
                    <a:pt x="164" y="186"/>
                    <a:pt x="168" y="186"/>
                  </a:cubicBezTo>
                  <a:cubicBezTo>
                    <a:pt x="171" y="186"/>
                    <a:pt x="174" y="188"/>
                    <a:pt x="174" y="192"/>
                  </a:cubicBezTo>
                  <a:cubicBezTo>
                    <a:pt x="174" y="203"/>
                    <a:pt x="174" y="203"/>
                    <a:pt x="174" y="203"/>
                  </a:cubicBezTo>
                  <a:cubicBezTo>
                    <a:pt x="204" y="207"/>
                    <a:pt x="214" y="236"/>
                    <a:pt x="215" y="237"/>
                  </a:cubicBezTo>
                  <a:cubicBezTo>
                    <a:pt x="217" y="243"/>
                    <a:pt x="214" y="250"/>
                    <a:pt x="207" y="252"/>
                  </a:cubicBezTo>
                  <a:cubicBezTo>
                    <a:pt x="201" y="255"/>
                    <a:pt x="194" y="251"/>
                    <a:pt x="192" y="245"/>
                  </a:cubicBezTo>
                  <a:cubicBezTo>
                    <a:pt x="192" y="244"/>
                    <a:pt x="187" y="231"/>
                    <a:pt x="174" y="227"/>
                  </a:cubicBezTo>
                  <a:cubicBezTo>
                    <a:pt x="174" y="270"/>
                    <a:pt x="174" y="270"/>
                    <a:pt x="174" y="270"/>
                  </a:cubicBezTo>
                  <a:cubicBezTo>
                    <a:pt x="176" y="270"/>
                    <a:pt x="176" y="270"/>
                    <a:pt x="176" y="270"/>
                  </a:cubicBezTo>
                  <a:cubicBezTo>
                    <a:pt x="195" y="277"/>
                    <a:pt x="221" y="286"/>
                    <a:pt x="221" y="319"/>
                  </a:cubicBezTo>
                  <a:cubicBezTo>
                    <a:pt x="221" y="347"/>
                    <a:pt x="194" y="359"/>
                    <a:pt x="174" y="362"/>
                  </a:cubicBezTo>
                  <a:close/>
                  <a:moveTo>
                    <a:pt x="249" y="57"/>
                  </a:moveTo>
                  <a:cubicBezTo>
                    <a:pt x="249" y="61"/>
                    <a:pt x="245" y="69"/>
                    <a:pt x="245" y="69"/>
                  </a:cubicBezTo>
                  <a:cubicBezTo>
                    <a:pt x="200" y="123"/>
                    <a:pt x="200" y="123"/>
                    <a:pt x="200" y="123"/>
                  </a:cubicBezTo>
                  <a:cubicBezTo>
                    <a:pt x="200" y="123"/>
                    <a:pt x="194" y="120"/>
                    <a:pt x="184" y="118"/>
                  </a:cubicBezTo>
                  <a:cubicBezTo>
                    <a:pt x="197" y="87"/>
                    <a:pt x="197" y="87"/>
                    <a:pt x="197" y="87"/>
                  </a:cubicBezTo>
                  <a:cubicBezTo>
                    <a:pt x="176" y="117"/>
                    <a:pt x="176" y="117"/>
                    <a:pt x="176" y="117"/>
                  </a:cubicBezTo>
                  <a:cubicBezTo>
                    <a:pt x="174" y="117"/>
                    <a:pt x="171" y="116"/>
                    <a:pt x="168" y="116"/>
                  </a:cubicBezTo>
                  <a:cubicBezTo>
                    <a:pt x="142" y="115"/>
                    <a:pt x="134" y="123"/>
                    <a:pt x="134" y="123"/>
                  </a:cubicBezTo>
                  <a:cubicBezTo>
                    <a:pt x="134" y="123"/>
                    <a:pt x="102" y="83"/>
                    <a:pt x="90" y="71"/>
                  </a:cubicBezTo>
                  <a:cubicBezTo>
                    <a:pt x="79" y="60"/>
                    <a:pt x="88" y="49"/>
                    <a:pt x="95" y="42"/>
                  </a:cubicBezTo>
                  <a:cubicBezTo>
                    <a:pt x="102" y="36"/>
                    <a:pt x="116" y="32"/>
                    <a:pt x="116" y="32"/>
                  </a:cubicBezTo>
                  <a:cubicBezTo>
                    <a:pt x="136" y="72"/>
                    <a:pt x="136" y="72"/>
                    <a:pt x="136" y="72"/>
                  </a:cubicBezTo>
                  <a:cubicBezTo>
                    <a:pt x="119" y="15"/>
                    <a:pt x="119" y="15"/>
                    <a:pt x="119" y="15"/>
                  </a:cubicBezTo>
                  <a:cubicBezTo>
                    <a:pt x="119" y="15"/>
                    <a:pt x="131" y="0"/>
                    <a:pt x="174" y="0"/>
                  </a:cubicBezTo>
                  <a:cubicBezTo>
                    <a:pt x="217" y="0"/>
                    <a:pt x="230" y="14"/>
                    <a:pt x="230" y="14"/>
                  </a:cubicBezTo>
                  <a:cubicBezTo>
                    <a:pt x="211" y="59"/>
                    <a:pt x="211" y="59"/>
                    <a:pt x="211" y="59"/>
                  </a:cubicBezTo>
                  <a:cubicBezTo>
                    <a:pt x="230" y="33"/>
                    <a:pt x="230" y="33"/>
                    <a:pt x="230" y="33"/>
                  </a:cubicBezTo>
                  <a:cubicBezTo>
                    <a:pt x="230" y="33"/>
                    <a:pt x="249" y="44"/>
                    <a:pt x="249" y="57"/>
                  </a:cubicBezTo>
                  <a:close/>
                  <a:moveTo>
                    <a:pt x="197" y="319"/>
                  </a:moveTo>
                  <a:cubicBezTo>
                    <a:pt x="197" y="331"/>
                    <a:pt x="183" y="336"/>
                    <a:pt x="174" y="337"/>
                  </a:cubicBezTo>
                  <a:cubicBezTo>
                    <a:pt x="174" y="295"/>
                    <a:pt x="174" y="295"/>
                    <a:pt x="174" y="295"/>
                  </a:cubicBezTo>
                  <a:cubicBezTo>
                    <a:pt x="190" y="301"/>
                    <a:pt x="197" y="306"/>
                    <a:pt x="197" y="319"/>
                  </a:cubicBezTo>
                  <a:close/>
                  <a:moveTo>
                    <a:pt x="162" y="227"/>
                  </a:moveTo>
                  <a:cubicBezTo>
                    <a:pt x="162" y="265"/>
                    <a:pt x="162" y="265"/>
                    <a:pt x="162" y="265"/>
                  </a:cubicBezTo>
                  <a:cubicBezTo>
                    <a:pt x="147" y="259"/>
                    <a:pt x="143" y="255"/>
                    <a:pt x="143" y="248"/>
                  </a:cubicBezTo>
                  <a:cubicBezTo>
                    <a:pt x="143" y="235"/>
                    <a:pt x="149" y="228"/>
                    <a:pt x="162" y="227"/>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61" name="Group 160"/>
            <p:cNvGrpSpPr/>
            <p:nvPr/>
          </p:nvGrpSpPr>
          <p:grpSpPr>
            <a:xfrm>
              <a:off x="979736" y="4901521"/>
              <a:ext cx="808037" cy="814786"/>
              <a:chOff x="-2381250" y="1589088"/>
              <a:chExt cx="1330325" cy="1341437"/>
            </a:xfrm>
            <a:solidFill>
              <a:schemeClr val="accent6"/>
            </a:solidFill>
          </p:grpSpPr>
          <p:sp>
            <p:nvSpPr>
              <p:cNvPr id="162" name="Freeform 6"/>
              <p:cNvSpPr>
                <a:spLocks/>
              </p:cNvSpPr>
              <p:nvPr/>
            </p:nvSpPr>
            <p:spPr bwMode="auto">
              <a:xfrm>
                <a:off x="-2058988" y="2395538"/>
                <a:ext cx="311150" cy="534987"/>
              </a:xfrm>
              <a:custGeom>
                <a:avLst/>
                <a:gdLst>
                  <a:gd name="T0" fmla="*/ 83 w 83"/>
                  <a:gd name="T1" fmla="*/ 0 h 143"/>
                  <a:gd name="T2" fmla="*/ 83 w 83"/>
                  <a:gd name="T3" fmla="*/ 2 h 143"/>
                  <a:gd name="T4" fmla="*/ 83 w 83"/>
                  <a:gd name="T5" fmla="*/ 94 h 143"/>
                  <a:gd name="T6" fmla="*/ 82 w 83"/>
                  <a:gd name="T7" fmla="*/ 96 h 143"/>
                  <a:gd name="T8" fmla="*/ 3 w 83"/>
                  <a:gd name="T9" fmla="*/ 142 h 143"/>
                  <a:gd name="T10" fmla="*/ 1 w 83"/>
                  <a:gd name="T11" fmla="*/ 141 h 143"/>
                  <a:gd name="T12" fmla="*/ 0 w 83"/>
                  <a:gd name="T13" fmla="*/ 49 h 143"/>
                  <a:gd name="T14" fmla="*/ 2 w 83"/>
                  <a:gd name="T15" fmla="*/ 47 h 143"/>
                  <a:gd name="T16" fmla="*/ 81 w 83"/>
                  <a:gd name="T17" fmla="*/ 1 h 143"/>
                  <a:gd name="T18" fmla="*/ 83 w 83"/>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43">
                    <a:moveTo>
                      <a:pt x="83" y="0"/>
                    </a:moveTo>
                    <a:cubicBezTo>
                      <a:pt x="83" y="1"/>
                      <a:pt x="83" y="2"/>
                      <a:pt x="83" y="2"/>
                    </a:cubicBezTo>
                    <a:cubicBezTo>
                      <a:pt x="83" y="33"/>
                      <a:pt x="83" y="63"/>
                      <a:pt x="83" y="94"/>
                    </a:cubicBezTo>
                    <a:cubicBezTo>
                      <a:pt x="83" y="95"/>
                      <a:pt x="83" y="96"/>
                      <a:pt x="82" y="96"/>
                    </a:cubicBezTo>
                    <a:cubicBezTo>
                      <a:pt x="55" y="112"/>
                      <a:pt x="29" y="127"/>
                      <a:pt x="3" y="142"/>
                    </a:cubicBezTo>
                    <a:cubicBezTo>
                      <a:pt x="1" y="143"/>
                      <a:pt x="1" y="143"/>
                      <a:pt x="1" y="141"/>
                    </a:cubicBezTo>
                    <a:cubicBezTo>
                      <a:pt x="1" y="110"/>
                      <a:pt x="1" y="80"/>
                      <a:pt x="0" y="49"/>
                    </a:cubicBezTo>
                    <a:cubicBezTo>
                      <a:pt x="0" y="48"/>
                      <a:pt x="1" y="47"/>
                      <a:pt x="2" y="47"/>
                    </a:cubicBezTo>
                    <a:cubicBezTo>
                      <a:pt x="28" y="31"/>
                      <a:pt x="55" y="16"/>
                      <a:pt x="81" y="1"/>
                    </a:cubicBezTo>
                    <a:cubicBezTo>
                      <a:pt x="82" y="1"/>
                      <a:pt x="82"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7"/>
              <p:cNvSpPr>
                <a:spLocks/>
              </p:cNvSpPr>
              <p:nvPr/>
            </p:nvSpPr>
            <p:spPr bwMode="auto">
              <a:xfrm>
                <a:off x="-2381250" y="2395538"/>
                <a:ext cx="311150" cy="534987"/>
              </a:xfrm>
              <a:custGeom>
                <a:avLst/>
                <a:gdLst>
                  <a:gd name="T0" fmla="*/ 1 w 83"/>
                  <a:gd name="T1" fmla="*/ 0 h 143"/>
                  <a:gd name="T2" fmla="*/ 3 w 83"/>
                  <a:gd name="T3" fmla="*/ 1 h 143"/>
                  <a:gd name="T4" fmla="*/ 26 w 83"/>
                  <a:gd name="T5" fmla="*/ 15 h 143"/>
                  <a:gd name="T6" fmla="*/ 28 w 83"/>
                  <a:gd name="T7" fmla="*/ 18 h 143"/>
                  <a:gd name="T8" fmla="*/ 28 w 83"/>
                  <a:gd name="T9" fmla="*/ 50 h 143"/>
                  <a:gd name="T10" fmla="*/ 29 w 83"/>
                  <a:gd name="T11" fmla="*/ 52 h 143"/>
                  <a:gd name="T12" fmla="*/ 50 w 83"/>
                  <a:gd name="T13" fmla="*/ 64 h 143"/>
                  <a:gd name="T14" fmla="*/ 51 w 83"/>
                  <a:gd name="T15" fmla="*/ 64 h 143"/>
                  <a:gd name="T16" fmla="*/ 51 w 83"/>
                  <a:gd name="T17" fmla="*/ 29 h 143"/>
                  <a:gd name="T18" fmla="*/ 53 w 83"/>
                  <a:gd name="T19" fmla="*/ 30 h 143"/>
                  <a:gd name="T20" fmla="*/ 81 w 83"/>
                  <a:gd name="T21" fmla="*/ 46 h 143"/>
                  <a:gd name="T22" fmla="*/ 83 w 83"/>
                  <a:gd name="T23" fmla="*/ 49 h 143"/>
                  <a:gd name="T24" fmla="*/ 83 w 83"/>
                  <a:gd name="T25" fmla="*/ 140 h 143"/>
                  <a:gd name="T26" fmla="*/ 81 w 83"/>
                  <a:gd name="T27" fmla="*/ 142 h 143"/>
                  <a:gd name="T28" fmla="*/ 2 w 83"/>
                  <a:gd name="T29" fmla="*/ 97 h 143"/>
                  <a:gd name="T30" fmla="*/ 0 w 83"/>
                  <a:gd name="T31" fmla="*/ 93 h 143"/>
                  <a:gd name="T32" fmla="*/ 0 w 83"/>
                  <a:gd name="T33" fmla="*/ 4 h 143"/>
                  <a:gd name="T34" fmla="*/ 0 w 83"/>
                  <a:gd name="T35" fmla="*/ 0 h 143"/>
                  <a:gd name="T36" fmla="*/ 1 w 8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43">
                    <a:moveTo>
                      <a:pt x="1" y="0"/>
                    </a:moveTo>
                    <a:cubicBezTo>
                      <a:pt x="2" y="0"/>
                      <a:pt x="2" y="1"/>
                      <a:pt x="3" y="1"/>
                    </a:cubicBezTo>
                    <a:cubicBezTo>
                      <a:pt x="11" y="6"/>
                      <a:pt x="19" y="10"/>
                      <a:pt x="26" y="15"/>
                    </a:cubicBezTo>
                    <a:cubicBezTo>
                      <a:pt x="28" y="15"/>
                      <a:pt x="28" y="16"/>
                      <a:pt x="28" y="18"/>
                    </a:cubicBezTo>
                    <a:cubicBezTo>
                      <a:pt x="28" y="28"/>
                      <a:pt x="28" y="39"/>
                      <a:pt x="28" y="50"/>
                    </a:cubicBezTo>
                    <a:cubicBezTo>
                      <a:pt x="28" y="50"/>
                      <a:pt x="29" y="52"/>
                      <a:pt x="29" y="52"/>
                    </a:cubicBezTo>
                    <a:cubicBezTo>
                      <a:pt x="36" y="56"/>
                      <a:pt x="43" y="60"/>
                      <a:pt x="50" y="64"/>
                    </a:cubicBezTo>
                    <a:cubicBezTo>
                      <a:pt x="50" y="64"/>
                      <a:pt x="50" y="64"/>
                      <a:pt x="51" y="64"/>
                    </a:cubicBezTo>
                    <a:cubicBezTo>
                      <a:pt x="51" y="53"/>
                      <a:pt x="51" y="41"/>
                      <a:pt x="51" y="29"/>
                    </a:cubicBezTo>
                    <a:cubicBezTo>
                      <a:pt x="52" y="29"/>
                      <a:pt x="52" y="30"/>
                      <a:pt x="53" y="30"/>
                    </a:cubicBezTo>
                    <a:cubicBezTo>
                      <a:pt x="62" y="36"/>
                      <a:pt x="72" y="41"/>
                      <a:pt x="81" y="46"/>
                    </a:cubicBezTo>
                    <a:cubicBezTo>
                      <a:pt x="83" y="47"/>
                      <a:pt x="83" y="48"/>
                      <a:pt x="83" y="49"/>
                    </a:cubicBezTo>
                    <a:cubicBezTo>
                      <a:pt x="83" y="80"/>
                      <a:pt x="83" y="110"/>
                      <a:pt x="83" y="140"/>
                    </a:cubicBezTo>
                    <a:cubicBezTo>
                      <a:pt x="83" y="143"/>
                      <a:pt x="83" y="143"/>
                      <a:pt x="81" y="142"/>
                    </a:cubicBezTo>
                    <a:cubicBezTo>
                      <a:pt x="54" y="127"/>
                      <a:pt x="28" y="112"/>
                      <a:pt x="2" y="97"/>
                    </a:cubicBezTo>
                    <a:cubicBezTo>
                      <a:pt x="1" y="96"/>
                      <a:pt x="0" y="95"/>
                      <a:pt x="0" y="93"/>
                    </a:cubicBezTo>
                    <a:cubicBezTo>
                      <a:pt x="0" y="63"/>
                      <a:pt x="0" y="34"/>
                      <a:pt x="0" y="4"/>
                    </a:cubicBezTo>
                    <a:cubicBezTo>
                      <a:pt x="0" y="3"/>
                      <a:pt x="0" y="2"/>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8"/>
              <p:cNvSpPr>
                <a:spLocks/>
              </p:cNvSpPr>
              <p:nvPr/>
            </p:nvSpPr>
            <p:spPr bwMode="auto">
              <a:xfrm>
                <a:off x="-2182813" y="2316163"/>
                <a:ext cx="430213" cy="244475"/>
              </a:xfrm>
              <a:custGeom>
                <a:avLst/>
                <a:gdLst>
                  <a:gd name="T0" fmla="*/ 0 w 115"/>
                  <a:gd name="T1" fmla="*/ 47 h 65"/>
                  <a:gd name="T2" fmla="*/ 29 w 115"/>
                  <a:gd name="T3" fmla="*/ 31 h 65"/>
                  <a:gd name="T4" fmla="*/ 81 w 115"/>
                  <a:gd name="T5" fmla="*/ 0 h 65"/>
                  <a:gd name="T6" fmla="*/ 85 w 115"/>
                  <a:gd name="T7" fmla="*/ 0 h 65"/>
                  <a:gd name="T8" fmla="*/ 112 w 115"/>
                  <a:gd name="T9" fmla="*/ 16 h 65"/>
                  <a:gd name="T10" fmla="*/ 112 w 115"/>
                  <a:gd name="T11" fmla="*/ 19 h 65"/>
                  <a:gd name="T12" fmla="*/ 34 w 115"/>
                  <a:gd name="T13" fmla="*/ 65 h 65"/>
                  <a:gd name="T14" fmla="*/ 30 w 115"/>
                  <a:gd name="T15" fmla="*/ 65 h 65"/>
                  <a:gd name="T16" fmla="*/ 2 w 115"/>
                  <a:gd name="T17" fmla="*/ 48 h 65"/>
                  <a:gd name="T18" fmla="*/ 0 w 115"/>
                  <a:gd name="T19"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65">
                    <a:moveTo>
                      <a:pt x="0" y="47"/>
                    </a:moveTo>
                    <a:cubicBezTo>
                      <a:pt x="10" y="42"/>
                      <a:pt x="20" y="36"/>
                      <a:pt x="29" y="31"/>
                    </a:cubicBezTo>
                    <a:cubicBezTo>
                      <a:pt x="46" y="21"/>
                      <a:pt x="64" y="11"/>
                      <a:pt x="81" y="0"/>
                    </a:cubicBezTo>
                    <a:cubicBezTo>
                      <a:pt x="83" y="0"/>
                      <a:pt x="84" y="0"/>
                      <a:pt x="85" y="0"/>
                    </a:cubicBezTo>
                    <a:cubicBezTo>
                      <a:pt x="94" y="6"/>
                      <a:pt x="103" y="11"/>
                      <a:pt x="112" y="16"/>
                    </a:cubicBezTo>
                    <a:cubicBezTo>
                      <a:pt x="115" y="18"/>
                      <a:pt x="115" y="18"/>
                      <a:pt x="112" y="19"/>
                    </a:cubicBezTo>
                    <a:cubicBezTo>
                      <a:pt x="86" y="34"/>
                      <a:pt x="60" y="49"/>
                      <a:pt x="34" y="65"/>
                    </a:cubicBezTo>
                    <a:cubicBezTo>
                      <a:pt x="32" y="65"/>
                      <a:pt x="31" y="65"/>
                      <a:pt x="30" y="65"/>
                    </a:cubicBezTo>
                    <a:cubicBezTo>
                      <a:pt x="21" y="59"/>
                      <a:pt x="11" y="54"/>
                      <a:pt x="2" y="48"/>
                    </a:cubicBezTo>
                    <a:cubicBezTo>
                      <a:pt x="1" y="48"/>
                      <a:pt x="1" y="48"/>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9"/>
              <p:cNvSpPr>
                <a:spLocks/>
              </p:cNvSpPr>
              <p:nvPr/>
            </p:nvSpPr>
            <p:spPr bwMode="auto">
              <a:xfrm>
                <a:off x="-2374900" y="2203450"/>
                <a:ext cx="415925" cy="239712"/>
              </a:xfrm>
              <a:custGeom>
                <a:avLst/>
                <a:gdLst>
                  <a:gd name="T0" fmla="*/ 111 w 111"/>
                  <a:gd name="T1" fmla="*/ 16 h 64"/>
                  <a:gd name="T2" fmla="*/ 91 w 111"/>
                  <a:gd name="T3" fmla="*/ 28 h 64"/>
                  <a:gd name="T4" fmla="*/ 30 w 111"/>
                  <a:gd name="T5" fmla="*/ 63 h 64"/>
                  <a:gd name="T6" fmla="*/ 27 w 111"/>
                  <a:gd name="T7" fmla="*/ 63 h 64"/>
                  <a:gd name="T8" fmla="*/ 2 w 111"/>
                  <a:gd name="T9" fmla="*/ 49 h 64"/>
                  <a:gd name="T10" fmla="*/ 2 w 111"/>
                  <a:gd name="T11" fmla="*/ 46 h 64"/>
                  <a:gd name="T12" fmla="*/ 82 w 111"/>
                  <a:gd name="T13" fmla="*/ 1 h 64"/>
                  <a:gd name="T14" fmla="*/ 84 w 111"/>
                  <a:gd name="T15" fmla="*/ 0 h 64"/>
                  <a:gd name="T16" fmla="*/ 111 w 111"/>
                  <a:gd name="T17"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4">
                    <a:moveTo>
                      <a:pt x="111" y="16"/>
                    </a:moveTo>
                    <a:cubicBezTo>
                      <a:pt x="104" y="20"/>
                      <a:pt x="98" y="24"/>
                      <a:pt x="91" y="28"/>
                    </a:cubicBezTo>
                    <a:cubicBezTo>
                      <a:pt x="71" y="40"/>
                      <a:pt x="50" y="52"/>
                      <a:pt x="30" y="63"/>
                    </a:cubicBezTo>
                    <a:cubicBezTo>
                      <a:pt x="29" y="64"/>
                      <a:pt x="28" y="64"/>
                      <a:pt x="27" y="63"/>
                    </a:cubicBezTo>
                    <a:cubicBezTo>
                      <a:pt x="19" y="59"/>
                      <a:pt x="10" y="54"/>
                      <a:pt x="2" y="49"/>
                    </a:cubicBezTo>
                    <a:cubicBezTo>
                      <a:pt x="0" y="48"/>
                      <a:pt x="0" y="47"/>
                      <a:pt x="2" y="46"/>
                    </a:cubicBezTo>
                    <a:cubicBezTo>
                      <a:pt x="29" y="31"/>
                      <a:pt x="55" y="16"/>
                      <a:pt x="82" y="1"/>
                    </a:cubicBezTo>
                    <a:cubicBezTo>
                      <a:pt x="82" y="0"/>
                      <a:pt x="83" y="0"/>
                      <a:pt x="84" y="0"/>
                    </a:cubicBezTo>
                    <a:cubicBezTo>
                      <a:pt x="93" y="5"/>
                      <a:pt x="102" y="11"/>
                      <a:pt x="1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0"/>
              <p:cNvSpPr>
                <a:spLocks/>
              </p:cNvSpPr>
              <p:nvPr/>
            </p:nvSpPr>
            <p:spPr bwMode="auto">
              <a:xfrm>
                <a:off x="-2254250" y="2278063"/>
                <a:ext cx="360363" cy="323850"/>
              </a:xfrm>
              <a:custGeom>
                <a:avLst/>
                <a:gdLst>
                  <a:gd name="T0" fmla="*/ 11 w 96"/>
                  <a:gd name="T1" fmla="*/ 86 h 86"/>
                  <a:gd name="T2" fmla="*/ 0 w 96"/>
                  <a:gd name="T3" fmla="*/ 79 h 86"/>
                  <a:gd name="T4" fmla="*/ 0 w 96"/>
                  <a:gd name="T5" fmla="*/ 78 h 86"/>
                  <a:gd name="T6" fmla="*/ 0 w 96"/>
                  <a:gd name="T7" fmla="*/ 51 h 86"/>
                  <a:gd name="T8" fmla="*/ 2 w 96"/>
                  <a:gd name="T9" fmla="*/ 47 h 86"/>
                  <a:gd name="T10" fmla="*/ 69 w 96"/>
                  <a:gd name="T11" fmla="*/ 8 h 86"/>
                  <a:gd name="T12" fmla="*/ 83 w 96"/>
                  <a:gd name="T13" fmla="*/ 0 h 86"/>
                  <a:gd name="T14" fmla="*/ 86 w 96"/>
                  <a:gd name="T15" fmla="*/ 0 h 86"/>
                  <a:gd name="T16" fmla="*/ 96 w 96"/>
                  <a:gd name="T17" fmla="*/ 6 h 86"/>
                  <a:gd name="T18" fmla="*/ 94 w 96"/>
                  <a:gd name="T19" fmla="*/ 8 h 86"/>
                  <a:gd name="T20" fmla="*/ 13 w 96"/>
                  <a:gd name="T21" fmla="*/ 54 h 86"/>
                  <a:gd name="T22" fmla="*/ 11 w 96"/>
                  <a:gd name="T23" fmla="*/ 58 h 86"/>
                  <a:gd name="T24" fmla="*/ 11 w 96"/>
                  <a:gd name="T25" fmla="*/ 83 h 86"/>
                  <a:gd name="T26" fmla="*/ 11 w 96"/>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86">
                    <a:moveTo>
                      <a:pt x="11" y="86"/>
                    </a:moveTo>
                    <a:cubicBezTo>
                      <a:pt x="7" y="84"/>
                      <a:pt x="4" y="81"/>
                      <a:pt x="0" y="79"/>
                    </a:cubicBezTo>
                    <a:cubicBezTo>
                      <a:pt x="0" y="79"/>
                      <a:pt x="0" y="78"/>
                      <a:pt x="0" y="78"/>
                    </a:cubicBezTo>
                    <a:cubicBezTo>
                      <a:pt x="0" y="69"/>
                      <a:pt x="0" y="60"/>
                      <a:pt x="0" y="51"/>
                    </a:cubicBezTo>
                    <a:cubicBezTo>
                      <a:pt x="0" y="49"/>
                      <a:pt x="0" y="48"/>
                      <a:pt x="2" y="47"/>
                    </a:cubicBezTo>
                    <a:cubicBezTo>
                      <a:pt x="24" y="34"/>
                      <a:pt x="47" y="21"/>
                      <a:pt x="69" y="8"/>
                    </a:cubicBezTo>
                    <a:cubicBezTo>
                      <a:pt x="74" y="6"/>
                      <a:pt x="79" y="3"/>
                      <a:pt x="83" y="0"/>
                    </a:cubicBezTo>
                    <a:cubicBezTo>
                      <a:pt x="84" y="0"/>
                      <a:pt x="85" y="0"/>
                      <a:pt x="86" y="0"/>
                    </a:cubicBezTo>
                    <a:cubicBezTo>
                      <a:pt x="90" y="2"/>
                      <a:pt x="93" y="4"/>
                      <a:pt x="96" y="6"/>
                    </a:cubicBezTo>
                    <a:cubicBezTo>
                      <a:pt x="95" y="7"/>
                      <a:pt x="95" y="7"/>
                      <a:pt x="94" y="8"/>
                    </a:cubicBezTo>
                    <a:cubicBezTo>
                      <a:pt x="67" y="23"/>
                      <a:pt x="40" y="39"/>
                      <a:pt x="13" y="54"/>
                    </a:cubicBezTo>
                    <a:cubicBezTo>
                      <a:pt x="12" y="55"/>
                      <a:pt x="11" y="56"/>
                      <a:pt x="11" y="58"/>
                    </a:cubicBezTo>
                    <a:cubicBezTo>
                      <a:pt x="11" y="66"/>
                      <a:pt x="11" y="75"/>
                      <a:pt x="11" y="83"/>
                    </a:cubicBezTo>
                    <a:cubicBezTo>
                      <a:pt x="11" y="84"/>
                      <a:pt x="11" y="85"/>
                      <a:pt x="11"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11"/>
              <p:cNvSpPr>
                <a:spLocks/>
              </p:cNvSpPr>
              <p:nvPr/>
            </p:nvSpPr>
            <p:spPr bwMode="auto">
              <a:xfrm>
                <a:off x="-1362075" y="2395538"/>
                <a:ext cx="311150" cy="534987"/>
              </a:xfrm>
              <a:custGeom>
                <a:avLst/>
                <a:gdLst>
                  <a:gd name="T0" fmla="*/ 83 w 83"/>
                  <a:gd name="T1" fmla="*/ 0 h 143"/>
                  <a:gd name="T2" fmla="*/ 83 w 83"/>
                  <a:gd name="T3" fmla="*/ 2 h 143"/>
                  <a:gd name="T4" fmla="*/ 83 w 83"/>
                  <a:gd name="T5" fmla="*/ 94 h 143"/>
                  <a:gd name="T6" fmla="*/ 81 w 83"/>
                  <a:gd name="T7" fmla="*/ 96 h 143"/>
                  <a:gd name="T8" fmla="*/ 2 w 83"/>
                  <a:gd name="T9" fmla="*/ 142 h 143"/>
                  <a:gd name="T10" fmla="*/ 0 w 83"/>
                  <a:gd name="T11" fmla="*/ 141 h 143"/>
                  <a:gd name="T12" fmla="*/ 0 w 83"/>
                  <a:gd name="T13" fmla="*/ 49 h 143"/>
                  <a:gd name="T14" fmla="*/ 1 w 83"/>
                  <a:gd name="T15" fmla="*/ 47 h 143"/>
                  <a:gd name="T16" fmla="*/ 81 w 83"/>
                  <a:gd name="T17" fmla="*/ 1 h 143"/>
                  <a:gd name="T18" fmla="*/ 83 w 83"/>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43">
                    <a:moveTo>
                      <a:pt x="83" y="0"/>
                    </a:moveTo>
                    <a:cubicBezTo>
                      <a:pt x="83" y="1"/>
                      <a:pt x="83" y="2"/>
                      <a:pt x="83" y="2"/>
                    </a:cubicBezTo>
                    <a:cubicBezTo>
                      <a:pt x="83" y="33"/>
                      <a:pt x="83" y="63"/>
                      <a:pt x="83" y="94"/>
                    </a:cubicBezTo>
                    <a:cubicBezTo>
                      <a:pt x="83" y="95"/>
                      <a:pt x="83" y="96"/>
                      <a:pt x="81" y="96"/>
                    </a:cubicBezTo>
                    <a:cubicBezTo>
                      <a:pt x="55" y="112"/>
                      <a:pt x="29" y="127"/>
                      <a:pt x="2" y="142"/>
                    </a:cubicBezTo>
                    <a:cubicBezTo>
                      <a:pt x="0" y="143"/>
                      <a:pt x="0" y="143"/>
                      <a:pt x="0" y="141"/>
                    </a:cubicBezTo>
                    <a:cubicBezTo>
                      <a:pt x="0" y="110"/>
                      <a:pt x="0" y="80"/>
                      <a:pt x="0" y="49"/>
                    </a:cubicBezTo>
                    <a:cubicBezTo>
                      <a:pt x="0" y="48"/>
                      <a:pt x="0" y="47"/>
                      <a:pt x="1" y="47"/>
                    </a:cubicBezTo>
                    <a:cubicBezTo>
                      <a:pt x="28" y="31"/>
                      <a:pt x="54" y="16"/>
                      <a:pt x="81" y="1"/>
                    </a:cubicBezTo>
                    <a:cubicBezTo>
                      <a:pt x="81" y="1"/>
                      <a:pt x="82"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2"/>
              <p:cNvSpPr>
                <a:spLocks/>
              </p:cNvSpPr>
              <p:nvPr/>
            </p:nvSpPr>
            <p:spPr bwMode="auto">
              <a:xfrm>
                <a:off x="-1684338" y="2395538"/>
                <a:ext cx="311150" cy="534987"/>
              </a:xfrm>
              <a:custGeom>
                <a:avLst/>
                <a:gdLst>
                  <a:gd name="T0" fmla="*/ 1 w 83"/>
                  <a:gd name="T1" fmla="*/ 0 h 143"/>
                  <a:gd name="T2" fmla="*/ 3 w 83"/>
                  <a:gd name="T3" fmla="*/ 1 h 143"/>
                  <a:gd name="T4" fmla="*/ 26 w 83"/>
                  <a:gd name="T5" fmla="*/ 15 h 143"/>
                  <a:gd name="T6" fmla="*/ 28 w 83"/>
                  <a:gd name="T7" fmla="*/ 18 h 143"/>
                  <a:gd name="T8" fmla="*/ 28 w 83"/>
                  <a:gd name="T9" fmla="*/ 50 h 143"/>
                  <a:gd name="T10" fmla="*/ 29 w 83"/>
                  <a:gd name="T11" fmla="*/ 52 h 143"/>
                  <a:gd name="T12" fmla="*/ 49 w 83"/>
                  <a:gd name="T13" fmla="*/ 64 h 143"/>
                  <a:gd name="T14" fmla="*/ 50 w 83"/>
                  <a:gd name="T15" fmla="*/ 64 h 143"/>
                  <a:gd name="T16" fmla="*/ 50 w 83"/>
                  <a:gd name="T17" fmla="*/ 29 h 143"/>
                  <a:gd name="T18" fmla="*/ 53 w 83"/>
                  <a:gd name="T19" fmla="*/ 30 h 143"/>
                  <a:gd name="T20" fmla="*/ 81 w 83"/>
                  <a:gd name="T21" fmla="*/ 46 h 143"/>
                  <a:gd name="T22" fmla="*/ 83 w 83"/>
                  <a:gd name="T23" fmla="*/ 49 h 143"/>
                  <a:gd name="T24" fmla="*/ 83 w 83"/>
                  <a:gd name="T25" fmla="*/ 140 h 143"/>
                  <a:gd name="T26" fmla="*/ 80 w 83"/>
                  <a:gd name="T27" fmla="*/ 142 h 143"/>
                  <a:gd name="T28" fmla="*/ 2 w 83"/>
                  <a:gd name="T29" fmla="*/ 97 h 143"/>
                  <a:gd name="T30" fmla="*/ 0 w 83"/>
                  <a:gd name="T31" fmla="*/ 93 h 143"/>
                  <a:gd name="T32" fmla="*/ 0 w 83"/>
                  <a:gd name="T33" fmla="*/ 4 h 143"/>
                  <a:gd name="T34" fmla="*/ 0 w 83"/>
                  <a:gd name="T35" fmla="*/ 0 h 143"/>
                  <a:gd name="T36" fmla="*/ 1 w 8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43">
                    <a:moveTo>
                      <a:pt x="1" y="0"/>
                    </a:moveTo>
                    <a:cubicBezTo>
                      <a:pt x="1" y="0"/>
                      <a:pt x="2" y="1"/>
                      <a:pt x="3" y="1"/>
                    </a:cubicBezTo>
                    <a:cubicBezTo>
                      <a:pt x="10" y="6"/>
                      <a:pt x="18" y="10"/>
                      <a:pt x="26" y="15"/>
                    </a:cubicBezTo>
                    <a:cubicBezTo>
                      <a:pt x="27" y="15"/>
                      <a:pt x="28" y="16"/>
                      <a:pt x="28" y="18"/>
                    </a:cubicBezTo>
                    <a:cubicBezTo>
                      <a:pt x="27" y="28"/>
                      <a:pt x="27" y="39"/>
                      <a:pt x="28" y="50"/>
                    </a:cubicBezTo>
                    <a:cubicBezTo>
                      <a:pt x="28" y="50"/>
                      <a:pt x="28" y="52"/>
                      <a:pt x="29" y="52"/>
                    </a:cubicBezTo>
                    <a:cubicBezTo>
                      <a:pt x="36" y="56"/>
                      <a:pt x="42" y="60"/>
                      <a:pt x="49" y="64"/>
                    </a:cubicBezTo>
                    <a:cubicBezTo>
                      <a:pt x="50" y="64"/>
                      <a:pt x="50" y="64"/>
                      <a:pt x="50" y="64"/>
                    </a:cubicBezTo>
                    <a:cubicBezTo>
                      <a:pt x="50" y="53"/>
                      <a:pt x="50" y="41"/>
                      <a:pt x="50" y="29"/>
                    </a:cubicBezTo>
                    <a:cubicBezTo>
                      <a:pt x="51" y="29"/>
                      <a:pt x="52" y="30"/>
                      <a:pt x="53" y="30"/>
                    </a:cubicBezTo>
                    <a:cubicBezTo>
                      <a:pt x="62" y="36"/>
                      <a:pt x="71" y="41"/>
                      <a:pt x="81" y="46"/>
                    </a:cubicBezTo>
                    <a:cubicBezTo>
                      <a:pt x="82" y="47"/>
                      <a:pt x="83" y="48"/>
                      <a:pt x="83" y="49"/>
                    </a:cubicBezTo>
                    <a:cubicBezTo>
                      <a:pt x="83" y="80"/>
                      <a:pt x="83" y="110"/>
                      <a:pt x="83" y="140"/>
                    </a:cubicBezTo>
                    <a:cubicBezTo>
                      <a:pt x="83" y="143"/>
                      <a:pt x="83" y="143"/>
                      <a:pt x="80" y="142"/>
                    </a:cubicBezTo>
                    <a:cubicBezTo>
                      <a:pt x="54" y="127"/>
                      <a:pt x="28" y="112"/>
                      <a:pt x="2" y="97"/>
                    </a:cubicBezTo>
                    <a:cubicBezTo>
                      <a:pt x="0" y="96"/>
                      <a:pt x="0" y="95"/>
                      <a:pt x="0" y="93"/>
                    </a:cubicBezTo>
                    <a:cubicBezTo>
                      <a:pt x="0" y="63"/>
                      <a:pt x="0" y="34"/>
                      <a:pt x="0" y="4"/>
                    </a:cubicBezTo>
                    <a:cubicBezTo>
                      <a:pt x="0" y="3"/>
                      <a:pt x="0" y="2"/>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3"/>
              <p:cNvSpPr>
                <a:spLocks/>
              </p:cNvSpPr>
              <p:nvPr/>
            </p:nvSpPr>
            <p:spPr bwMode="auto">
              <a:xfrm>
                <a:off x="-1485900" y="2316163"/>
                <a:ext cx="427038" cy="244475"/>
              </a:xfrm>
              <a:custGeom>
                <a:avLst/>
                <a:gdLst>
                  <a:gd name="T0" fmla="*/ 0 w 114"/>
                  <a:gd name="T1" fmla="*/ 47 h 65"/>
                  <a:gd name="T2" fmla="*/ 29 w 114"/>
                  <a:gd name="T3" fmla="*/ 31 h 65"/>
                  <a:gd name="T4" fmla="*/ 81 w 114"/>
                  <a:gd name="T5" fmla="*/ 0 h 65"/>
                  <a:gd name="T6" fmla="*/ 85 w 114"/>
                  <a:gd name="T7" fmla="*/ 0 h 65"/>
                  <a:gd name="T8" fmla="*/ 112 w 114"/>
                  <a:gd name="T9" fmla="*/ 16 h 65"/>
                  <a:gd name="T10" fmla="*/ 112 w 114"/>
                  <a:gd name="T11" fmla="*/ 19 h 65"/>
                  <a:gd name="T12" fmla="*/ 33 w 114"/>
                  <a:gd name="T13" fmla="*/ 65 h 65"/>
                  <a:gd name="T14" fmla="*/ 30 w 114"/>
                  <a:gd name="T15" fmla="*/ 65 h 65"/>
                  <a:gd name="T16" fmla="*/ 1 w 114"/>
                  <a:gd name="T17" fmla="*/ 48 h 65"/>
                  <a:gd name="T18" fmla="*/ 0 w 114"/>
                  <a:gd name="T19"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65">
                    <a:moveTo>
                      <a:pt x="0" y="47"/>
                    </a:moveTo>
                    <a:cubicBezTo>
                      <a:pt x="10" y="42"/>
                      <a:pt x="19" y="36"/>
                      <a:pt x="29" y="31"/>
                    </a:cubicBezTo>
                    <a:cubicBezTo>
                      <a:pt x="46" y="21"/>
                      <a:pt x="63" y="11"/>
                      <a:pt x="81" y="0"/>
                    </a:cubicBezTo>
                    <a:cubicBezTo>
                      <a:pt x="82" y="0"/>
                      <a:pt x="83" y="0"/>
                      <a:pt x="85" y="0"/>
                    </a:cubicBezTo>
                    <a:cubicBezTo>
                      <a:pt x="94" y="6"/>
                      <a:pt x="103" y="11"/>
                      <a:pt x="112" y="16"/>
                    </a:cubicBezTo>
                    <a:cubicBezTo>
                      <a:pt x="114" y="18"/>
                      <a:pt x="114" y="18"/>
                      <a:pt x="112" y="19"/>
                    </a:cubicBezTo>
                    <a:cubicBezTo>
                      <a:pt x="86" y="34"/>
                      <a:pt x="59" y="49"/>
                      <a:pt x="33" y="65"/>
                    </a:cubicBezTo>
                    <a:cubicBezTo>
                      <a:pt x="32" y="65"/>
                      <a:pt x="31" y="65"/>
                      <a:pt x="30" y="65"/>
                    </a:cubicBezTo>
                    <a:cubicBezTo>
                      <a:pt x="20" y="59"/>
                      <a:pt x="11" y="54"/>
                      <a:pt x="1" y="48"/>
                    </a:cubicBezTo>
                    <a:cubicBezTo>
                      <a:pt x="1" y="48"/>
                      <a:pt x="0" y="48"/>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4"/>
              <p:cNvSpPr>
                <a:spLocks/>
              </p:cNvSpPr>
              <p:nvPr/>
            </p:nvSpPr>
            <p:spPr bwMode="auto">
              <a:xfrm>
                <a:off x="-1676400" y="2203450"/>
                <a:ext cx="415925" cy="239712"/>
              </a:xfrm>
              <a:custGeom>
                <a:avLst/>
                <a:gdLst>
                  <a:gd name="T0" fmla="*/ 111 w 111"/>
                  <a:gd name="T1" fmla="*/ 16 h 64"/>
                  <a:gd name="T2" fmla="*/ 91 w 111"/>
                  <a:gd name="T3" fmla="*/ 28 h 64"/>
                  <a:gd name="T4" fmla="*/ 30 w 111"/>
                  <a:gd name="T5" fmla="*/ 63 h 64"/>
                  <a:gd name="T6" fmla="*/ 27 w 111"/>
                  <a:gd name="T7" fmla="*/ 63 h 64"/>
                  <a:gd name="T8" fmla="*/ 2 w 111"/>
                  <a:gd name="T9" fmla="*/ 49 h 64"/>
                  <a:gd name="T10" fmla="*/ 2 w 111"/>
                  <a:gd name="T11" fmla="*/ 46 h 64"/>
                  <a:gd name="T12" fmla="*/ 81 w 111"/>
                  <a:gd name="T13" fmla="*/ 1 h 64"/>
                  <a:gd name="T14" fmla="*/ 83 w 111"/>
                  <a:gd name="T15" fmla="*/ 0 h 64"/>
                  <a:gd name="T16" fmla="*/ 111 w 111"/>
                  <a:gd name="T17"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4">
                    <a:moveTo>
                      <a:pt x="111" y="16"/>
                    </a:moveTo>
                    <a:cubicBezTo>
                      <a:pt x="104" y="20"/>
                      <a:pt x="98" y="24"/>
                      <a:pt x="91" y="28"/>
                    </a:cubicBezTo>
                    <a:cubicBezTo>
                      <a:pt x="71" y="40"/>
                      <a:pt x="50" y="52"/>
                      <a:pt x="30" y="63"/>
                    </a:cubicBezTo>
                    <a:cubicBezTo>
                      <a:pt x="29" y="64"/>
                      <a:pt x="28" y="64"/>
                      <a:pt x="27" y="63"/>
                    </a:cubicBezTo>
                    <a:cubicBezTo>
                      <a:pt x="18" y="59"/>
                      <a:pt x="10" y="54"/>
                      <a:pt x="2" y="49"/>
                    </a:cubicBezTo>
                    <a:cubicBezTo>
                      <a:pt x="0" y="48"/>
                      <a:pt x="0" y="47"/>
                      <a:pt x="2" y="46"/>
                    </a:cubicBezTo>
                    <a:cubicBezTo>
                      <a:pt x="28" y="31"/>
                      <a:pt x="55" y="16"/>
                      <a:pt x="81" y="1"/>
                    </a:cubicBezTo>
                    <a:cubicBezTo>
                      <a:pt x="82" y="0"/>
                      <a:pt x="83" y="0"/>
                      <a:pt x="83" y="0"/>
                    </a:cubicBezTo>
                    <a:cubicBezTo>
                      <a:pt x="92" y="5"/>
                      <a:pt x="101" y="11"/>
                      <a:pt x="1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5"/>
              <p:cNvSpPr>
                <a:spLocks/>
              </p:cNvSpPr>
              <p:nvPr/>
            </p:nvSpPr>
            <p:spPr bwMode="auto">
              <a:xfrm>
                <a:off x="-1560513" y="2278063"/>
                <a:ext cx="363538" cy="323850"/>
              </a:xfrm>
              <a:custGeom>
                <a:avLst/>
                <a:gdLst>
                  <a:gd name="T0" fmla="*/ 12 w 97"/>
                  <a:gd name="T1" fmla="*/ 86 h 86"/>
                  <a:gd name="T2" fmla="*/ 1 w 97"/>
                  <a:gd name="T3" fmla="*/ 79 h 86"/>
                  <a:gd name="T4" fmla="*/ 0 w 97"/>
                  <a:gd name="T5" fmla="*/ 78 h 86"/>
                  <a:gd name="T6" fmla="*/ 0 w 97"/>
                  <a:gd name="T7" fmla="*/ 51 h 86"/>
                  <a:gd name="T8" fmla="*/ 2 w 97"/>
                  <a:gd name="T9" fmla="*/ 47 h 86"/>
                  <a:gd name="T10" fmla="*/ 70 w 97"/>
                  <a:gd name="T11" fmla="*/ 8 h 86"/>
                  <a:gd name="T12" fmla="*/ 84 w 97"/>
                  <a:gd name="T13" fmla="*/ 0 h 86"/>
                  <a:gd name="T14" fmla="*/ 87 w 97"/>
                  <a:gd name="T15" fmla="*/ 0 h 86"/>
                  <a:gd name="T16" fmla="*/ 97 w 97"/>
                  <a:gd name="T17" fmla="*/ 6 h 86"/>
                  <a:gd name="T18" fmla="*/ 94 w 97"/>
                  <a:gd name="T19" fmla="*/ 8 h 86"/>
                  <a:gd name="T20" fmla="*/ 14 w 97"/>
                  <a:gd name="T21" fmla="*/ 54 h 86"/>
                  <a:gd name="T22" fmla="*/ 12 w 97"/>
                  <a:gd name="T23" fmla="*/ 58 h 86"/>
                  <a:gd name="T24" fmla="*/ 12 w 97"/>
                  <a:gd name="T25" fmla="*/ 83 h 86"/>
                  <a:gd name="T26" fmla="*/ 12 w 97"/>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86">
                    <a:moveTo>
                      <a:pt x="12" y="86"/>
                    </a:moveTo>
                    <a:cubicBezTo>
                      <a:pt x="8" y="84"/>
                      <a:pt x="4" y="81"/>
                      <a:pt x="1" y="79"/>
                    </a:cubicBezTo>
                    <a:cubicBezTo>
                      <a:pt x="0" y="79"/>
                      <a:pt x="0" y="78"/>
                      <a:pt x="0" y="78"/>
                    </a:cubicBezTo>
                    <a:cubicBezTo>
                      <a:pt x="0" y="69"/>
                      <a:pt x="0" y="60"/>
                      <a:pt x="0" y="51"/>
                    </a:cubicBezTo>
                    <a:cubicBezTo>
                      <a:pt x="0" y="49"/>
                      <a:pt x="1" y="48"/>
                      <a:pt x="2" y="47"/>
                    </a:cubicBezTo>
                    <a:cubicBezTo>
                      <a:pt x="25" y="34"/>
                      <a:pt x="47" y="21"/>
                      <a:pt x="70" y="8"/>
                    </a:cubicBezTo>
                    <a:cubicBezTo>
                      <a:pt x="74" y="6"/>
                      <a:pt x="79" y="3"/>
                      <a:pt x="84" y="0"/>
                    </a:cubicBezTo>
                    <a:cubicBezTo>
                      <a:pt x="85" y="0"/>
                      <a:pt x="86" y="0"/>
                      <a:pt x="87" y="0"/>
                    </a:cubicBezTo>
                    <a:cubicBezTo>
                      <a:pt x="90" y="2"/>
                      <a:pt x="93" y="4"/>
                      <a:pt x="97" y="6"/>
                    </a:cubicBezTo>
                    <a:cubicBezTo>
                      <a:pt x="96" y="7"/>
                      <a:pt x="95" y="7"/>
                      <a:pt x="94" y="8"/>
                    </a:cubicBezTo>
                    <a:cubicBezTo>
                      <a:pt x="68" y="23"/>
                      <a:pt x="41" y="39"/>
                      <a:pt x="14" y="54"/>
                    </a:cubicBezTo>
                    <a:cubicBezTo>
                      <a:pt x="12" y="55"/>
                      <a:pt x="12" y="56"/>
                      <a:pt x="12" y="58"/>
                    </a:cubicBezTo>
                    <a:cubicBezTo>
                      <a:pt x="12" y="66"/>
                      <a:pt x="12" y="75"/>
                      <a:pt x="12" y="83"/>
                    </a:cubicBezTo>
                    <a:cubicBezTo>
                      <a:pt x="12" y="84"/>
                      <a:pt x="12" y="85"/>
                      <a:pt x="1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16"/>
              <p:cNvSpPr>
                <a:spLocks/>
              </p:cNvSpPr>
              <p:nvPr/>
            </p:nvSpPr>
            <p:spPr bwMode="auto">
              <a:xfrm>
                <a:off x="-1728788" y="1779588"/>
                <a:ext cx="311150" cy="536575"/>
              </a:xfrm>
              <a:custGeom>
                <a:avLst/>
                <a:gdLst>
                  <a:gd name="T0" fmla="*/ 82 w 83"/>
                  <a:gd name="T1" fmla="*/ 0 h 143"/>
                  <a:gd name="T2" fmla="*/ 83 w 83"/>
                  <a:gd name="T3" fmla="*/ 2 h 143"/>
                  <a:gd name="T4" fmla="*/ 83 w 83"/>
                  <a:gd name="T5" fmla="*/ 93 h 143"/>
                  <a:gd name="T6" fmla="*/ 81 w 83"/>
                  <a:gd name="T7" fmla="*/ 96 h 143"/>
                  <a:gd name="T8" fmla="*/ 2 w 83"/>
                  <a:gd name="T9" fmla="*/ 142 h 143"/>
                  <a:gd name="T10" fmla="*/ 0 w 83"/>
                  <a:gd name="T11" fmla="*/ 141 h 143"/>
                  <a:gd name="T12" fmla="*/ 0 w 83"/>
                  <a:gd name="T13" fmla="*/ 49 h 143"/>
                  <a:gd name="T14" fmla="*/ 1 w 83"/>
                  <a:gd name="T15" fmla="*/ 46 h 143"/>
                  <a:gd name="T16" fmla="*/ 80 w 83"/>
                  <a:gd name="T17" fmla="*/ 1 h 143"/>
                  <a:gd name="T18" fmla="*/ 82 w 83"/>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43">
                    <a:moveTo>
                      <a:pt x="82" y="0"/>
                    </a:moveTo>
                    <a:cubicBezTo>
                      <a:pt x="82" y="1"/>
                      <a:pt x="83" y="1"/>
                      <a:pt x="83" y="2"/>
                    </a:cubicBezTo>
                    <a:cubicBezTo>
                      <a:pt x="83" y="32"/>
                      <a:pt x="83" y="63"/>
                      <a:pt x="83" y="93"/>
                    </a:cubicBezTo>
                    <a:cubicBezTo>
                      <a:pt x="83" y="95"/>
                      <a:pt x="82" y="95"/>
                      <a:pt x="81" y="96"/>
                    </a:cubicBezTo>
                    <a:cubicBezTo>
                      <a:pt x="55" y="111"/>
                      <a:pt x="28" y="127"/>
                      <a:pt x="2" y="142"/>
                    </a:cubicBezTo>
                    <a:cubicBezTo>
                      <a:pt x="0" y="143"/>
                      <a:pt x="0" y="143"/>
                      <a:pt x="0" y="141"/>
                    </a:cubicBezTo>
                    <a:cubicBezTo>
                      <a:pt x="0" y="110"/>
                      <a:pt x="0" y="79"/>
                      <a:pt x="0" y="49"/>
                    </a:cubicBezTo>
                    <a:cubicBezTo>
                      <a:pt x="0" y="48"/>
                      <a:pt x="0" y="47"/>
                      <a:pt x="1" y="46"/>
                    </a:cubicBezTo>
                    <a:cubicBezTo>
                      <a:pt x="27" y="31"/>
                      <a:pt x="54" y="16"/>
                      <a:pt x="80" y="1"/>
                    </a:cubicBezTo>
                    <a:cubicBezTo>
                      <a:pt x="81" y="0"/>
                      <a:pt x="81" y="0"/>
                      <a:pt x="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7"/>
              <p:cNvSpPr>
                <a:spLocks/>
              </p:cNvSpPr>
              <p:nvPr/>
            </p:nvSpPr>
            <p:spPr bwMode="auto">
              <a:xfrm>
                <a:off x="-2055813" y="1779588"/>
                <a:ext cx="311150" cy="536575"/>
              </a:xfrm>
              <a:custGeom>
                <a:avLst/>
                <a:gdLst>
                  <a:gd name="T0" fmla="*/ 1 w 83"/>
                  <a:gd name="T1" fmla="*/ 0 h 143"/>
                  <a:gd name="T2" fmla="*/ 3 w 83"/>
                  <a:gd name="T3" fmla="*/ 1 h 143"/>
                  <a:gd name="T4" fmla="*/ 26 w 83"/>
                  <a:gd name="T5" fmla="*/ 14 h 143"/>
                  <a:gd name="T6" fmla="*/ 28 w 83"/>
                  <a:gd name="T7" fmla="*/ 17 h 143"/>
                  <a:gd name="T8" fmla="*/ 28 w 83"/>
                  <a:gd name="T9" fmla="*/ 49 h 143"/>
                  <a:gd name="T10" fmla="*/ 29 w 83"/>
                  <a:gd name="T11" fmla="*/ 52 h 143"/>
                  <a:gd name="T12" fmla="*/ 50 w 83"/>
                  <a:gd name="T13" fmla="*/ 64 h 143"/>
                  <a:gd name="T14" fmla="*/ 51 w 83"/>
                  <a:gd name="T15" fmla="*/ 64 h 143"/>
                  <a:gd name="T16" fmla="*/ 51 w 83"/>
                  <a:gd name="T17" fmla="*/ 29 h 143"/>
                  <a:gd name="T18" fmla="*/ 53 w 83"/>
                  <a:gd name="T19" fmla="*/ 30 h 143"/>
                  <a:gd name="T20" fmla="*/ 82 w 83"/>
                  <a:gd name="T21" fmla="*/ 46 h 143"/>
                  <a:gd name="T22" fmla="*/ 83 w 83"/>
                  <a:gd name="T23" fmla="*/ 49 h 143"/>
                  <a:gd name="T24" fmla="*/ 83 w 83"/>
                  <a:gd name="T25" fmla="*/ 140 h 143"/>
                  <a:gd name="T26" fmla="*/ 81 w 83"/>
                  <a:gd name="T27" fmla="*/ 142 h 143"/>
                  <a:gd name="T28" fmla="*/ 2 w 83"/>
                  <a:gd name="T29" fmla="*/ 96 h 143"/>
                  <a:gd name="T30" fmla="*/ 0 w 83"/>
                  <a:gd name="T31" fmla="*/ 93 h 143"/>
                  <a:gd name="T32" fmla="*/ 0 w 83"/>
                  <a:gd name="T33" fmla="*/ 4 h 143"/>
                  <a:gd name="T34" fmla="*/ 0 w 83"/>
                  <a:gd name="T35" fmla="*/ 0 h 143"/>
                  <a:gd name="T36" fmla="*/ 1 w 8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43">
                    <a:moveTo>
                      <a:pt x="1" y="0"/>
                    </a:moveTo>
                    <a:cubicBezTo>
                      <a:pt x="2" y="0"/>
                      <a:pt x="3" y="1"/>
                      <a:pt x="3" y="1"/>
                    </a:cubicBezTo>
                    <a:cubicBezTo>
                      <a:pt x="11" y="5"/>
                      <a:pt x="19" y="10"/>
                      <a:pt x="26" y="14"/>
                    </a:cubicBezTo>
                    <a:cubicBezTo>
                      <a:pt x="28" y="15"/>
                      <a:pt x="28" y="16"/>
                      <a:pt x="28" y="17"/>
                    </a:cubicBezTo>
                    <a:cubicBezTo>
                      <a:pt x="28" y="28"/>
                      <a:pt x="28" y="39"/>
                      <a:pt x="28" y="49"/>
                    </a:cubicBezTo>
                    <a:cubicBezTo>
                      <a:pt x="28" y="50"/>
                      <a:pt x="29" y="51"/>
                      <a:pt x="29" y="52"/>
                    </a:cubicBezTo>
                    <a:cubicBezTo>
                      <a:pt x="36" y="56"/>
                      <a:pt x="43" y="60"/>
                      <a:pt x="50" y="64"/>
                    </a:cubicBezTo>
                    <a:cubicBezTo>
                      <a:pt x="50" y="64"/>
                      <a:pt x="50" y="64"/>
                      <a:pt x="51" y="64"/>
                    </a:cubicBezTo>
                    <a:cubicBezTo>
                      <a:pt x="51" y="52"/>
                      <a:pt x="51" y="41"/>
                      <a:pt x="51" y="29"/>
                    </a:cubicBezTo>
                    <a:cubicBezTo>
                      <a:pt x="52" y="29"/>
                      <a:pt x="52" y="29"/>
                      <a:pt x="53" y="30"/>
                    </a:cubicBezTo>
                    <a:cubicBezTo>
                      <a:pt x="63" y="35"/>
                      <a:pt x="72" y="41"/>
                      <a:pt x="82" y="46"/>
                    </a:cubicBezTo>
                    <a:cubicBezTo>
                      <a:pt x="83" y="47"/>
                      <a:pt x="83" y="48"/>
                      <a:pt x="83" y="49"/>
                    </a:cubicBezTo>
                    <a:cubicBezTo>
                      <a:pt x="83" y="80"/>
                      <a:pt x="83" y="110"/>
                      <a:pt x="83" y="140"/>
                    </a:cubicBezTo>
                    <a:cubicBezTo>
                      <a:pt x="83" y="143"/>
                      <a:pt x="83" y="143"/>
                      <a:pt x="81" y="142"/>
                    </a:cubicBezTo>
                    <a:cubicBezTo>
                      <a:pt x="55" y="126"/>
                      <a:pt x="28" y="111"/>
                      <a:pt x="2" y="96"/>
                    </a:cubicBezTo>
                    <a:cubicBezTo>
                      <a:pt x="1" y="95"/>
                      <a:pt x="0" y="95"/>
                      <a:pt x="0" y="93"/>
                    </a:cubicBezTo>
                    <a:cubicBezTo>
                      <a:pt x="0" y="63"/>
                      <a:pt x="0" y="33"/>
                      <a:pt x="0" y="4"/>
                    </a:cubicBezTo>
                    <a:cubicBezTo>
                      <a:pt x="0" y="2"/>
                      <a:pt x="0" y="1"/>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8"/>
              <p:cNvSpPr>
                <a:spLocks/>
              </p:cNvSpPr>
              <p:nvPr/>
            </p:nvSpPr>
            <p:spPr bwMode="auto">
              <a:xfrm>
                <a:off x="-1857375" y="1697038"/>
                <a:ext cx="431800" cy="247650"/>
              </a:xfrm>
              <a:custGeom>
                <a:avLst/>
                <a:gdLst>
                  <a:gd name="T0" fmla="*/ 0 w 115"/>
                  <a:gd name="T1" fmla="*/ 48 h 66"/>
                  <a:gd name="T2" fmla="*/ 29 w 115"/>
                  <a:gd name="T3" fmla="*/ 31 h 66"/>
                  <a:gd name="T4" fmla="*/ 81 w 115"/>
                  <a:gd name="T5" fmla="*/ 1 h 66"/>
                  <a:gd name="T6" fmla="*/ 85 w 115"/>
                  <a:gd name="T7" fmla="*/ 1 h 66"/>
                  <a:gd name="T8" fmla="*/ 112 w 115"/>
                  <a:gd name="T9" fmla="*/ 17 h 66"/>
                  <a:gd name="T10" fmla="*/ 112 w 115"/>
                  <a:gd name="T11" fmla="*/ 20 h 66"/>
                  <a:gd name="T12" fmla="*/ 34 w 115"/>
                  <a:gd name="T13" fmla="*/ 65 h 66"/>
                  <a:gd name="T14" fmla="*/ 30 w 115"/>
                  <a:gd name="T15" fmla="*/ 65 h 66"/>
                  <a:gd name="T16" fmla="*/ 2 w 115"/>
                  <a:gd name="T17" fmla="*/ 49 h 66"/>
                  <a:gd name="T18" fmla="*/ 0 w 115"/>
                  <a:gd name="T19"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66">
                    <a:moveTo>
                      <a:pt x="0" y="48"/>
                    </a:moveTo>
                    <a:cubicBezTo>
                      <a:pt x="10" y="42"/>
                      <a:pt x="20" y="37"/>
                      <a:pt x="29" y="31"/>
                    </a:cubicBezTo>
                    <a:cubicBezTo>
                      <a:pt x="47" y="21"/>
                      <a:pt x="64" y="11"/>
                      <a:pt x="81" y="1"/>
                    </a:cubicBezTo>
                    <a:cubicBezTo>
                      <a:pt x="83" y="0"/>
                      <a:pt x="84" y="0"/>
                      <a:pt x="85" y="1"/>
                    </a:cubicBezTo>
                    <a:cubicBezTo>
                      <a:pt x="94" y="6"/>
                      <a:pt x="103" y="12"/>
                      <a:pt x="112" y="17"/>
                    </a:cubicBezTo>
                    <a:cubicBezTo>
                      <a:pt x="115" y="18"/>
                      <a:pt x="115" y="19"/>
                      <a:pt x="112" y="20"/>
                    </a:cubicBezTo>
                    <a:cubicBezTo>
                      <a:pt x="86" y="35"/>
                      <a:pt x="60" y="50"/>
                      <a:pt x="34" y="65"/>
                    </a:cubicBezTo>
                    <a:cubicBezTo>
                      <a:pt x="32" y="66"/>
                      <a:pt x="32" y="66"/>
                      <a:pt x="30" y="65"/>
                    </a:cubicBezTo>
                    <a:cubicBezTo>
                      <a:pt x="21" y="60"/>
                      <a:pt x="11" y="54"/>
                      <a:pt x="2" y="49"/>
                    </a:cubicBezTo>
                    <a:cubicBezTo>
                      <a:pt x="1" y="49"/>
                      <a:pt x="1" y="48"/>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19"/>
              <p:cNvSpPr>
                <a:spLocks/>
              </p:cNvSpPr>
              <p:nvPr/>
            </p:nvSpPr>
            <p:spPr bwMode="auto">
              <a:xfrm>
                <a:off x="-2047875" y="1589088"/>
                <a:ext cx="415925" cy="239712"/>
              </a:xfrm>
              <a:custGeom>
                <a:avLst/>
                <a:gdLst>
                  <a:gd name="T0" fmla="*/ 111 w 111"/>
                  <a:gd name="T1" fmla="*/ 16 h 64"/>
                  <a:gd name="T2" fmla="*/ 92 w 111"/>
                  <a:gd name="T3" fmla="*/ 27 h 64"/>
                  <a:gd name="T4" fmla="*/ 30 w 111"/>
                  <a:gd name="T5" fmla="*/ 63 h 64"/>
                  <a:gd name="T6" fmla="*/ 27 w 111"/>
                  <a:gd name="T7" fmla="*/ 63 h 64"/>
                  <a:gd name="T8" fmla="*/ 2 w 111"/>
                  <a:gd name="T9" fmla="*/ 49 h 64"/>
                  <a:gd name="T10" fmla="*/ 2 w 111"/>
                  <a:gd name="T11" fmla="*/ 46 h 64"/>
                  <a:gd name="T12" fmla="*/ 82 w 111"/>
                  <a:gd name="T13" fmla="*/ 0 h 64"/>
                  <a:gd name="T14" fmla="*/ 84 w 111"/>
                  <a:gd name="T15" fmla="*/ 0 h 64"/>
                  <a:gd name="T16" fmla="*/ 111 w 111"/>
                  <a:gd name="T17"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4">
                    <a:moveTo>
                      <a:pt x="111" y="16"/>
                    </a:moveTo>
                    <a:cubicBezTo>
                      <a:pt x="105" y="20"/>
                      <a:pt x="98" y="23"/>
                      <a:pt x="92" y="27"/>
                    </a:cubicBezTo>
                    <a:cubicBezTo>
                      <a:pt x="71" y="39"/>
                      <a:pt x="51" y="51"/>
                      <a:pt x="30" y="63"/>
                    </a:cubicBezTo>
                    <a:cubicBezTo>
                      <a:pt x="29" y="64"/>
                      <a:pt x="28" y="64"/>
                      <a:pt x="27" y="63"/>
                    </a:cubicBezTo>
                    <a:cubicBezTo>
                      <a:pt x="19" y="58"/>
                      <a:pt x="11" y="54"/>
                      <a:pt x="2" y="49"/>
                    </a:cubicBezTo>
                    <a:cubicBezTo>
                      <a:pt x="0" y="48"/>
                      <a:pt x="0" y="47"/>
                      <a:pt x="2" y="46"/>
                    </a:cubicBezTo>
                    <a:cubicBezTo>
                      <a:pt x="29" y="31"/>
                      <a:pt x="55" y="16"/>
                      <a:pt x="82" y="0"/>
                    </a:cubicBezTo>
                    <a:cubicBezTo>
                      <a:pt x="82" y="0"/>
                      <a:pt x="83" y="0"/>
                      <a:pt x="84" y="0"/>
                    </a:cubicBezTo>
                    <a:cubicBezTo>
                      <a:pt x="93" y="5"/>
                      <a:pt x="102" y="10"/>
                      <a:pt x="1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0"/>
              <p:cNvSpPr>
                <a:spLocks/>
              </p:cNvSpPr>
              <p:nvPr/>
            </p:nvSpPr>
            <p:spPr bwMode="auto">
              <a:xfrm>
                <a:off x="-1928813" y="1660525"/>
                <a:ext cx="360363" cy="325437"/>
              </a:xfrm>
              <a:custGeom>
                <a:avLst/>
                <a:gdLst>
                  <a:gd name="T0" fmla="*/ 11 w 96"/>
                  <a:gd name="T1" fmla="*/ 87 h 87"/>
                  <a:gd name="T2" fmla="*/ 0 w 96"/>
                  <a:gd name="T3" fmla="*/ 80 h 87"/>
                  <a:gd name="T4" fmla="*/ 0 w 96"/>
                  <a:gd name="T5" fmla="*/ 79 h 87"/>
                  <a:gd name="T6" fmla="*/ 0 w 96"/>
                  <a:gd name="T7" fmla="*/ 51 h 87"/>
                  <a:gd name="T8" fmla="*/ 2 w 96"/>
                  <a:gd name="T9" fmla="*/ 48 h 87"/>
                  <a:gd name="T10" fmla="*/ 69 w 96"/>
                  <a:gd name="T11" fmla="*/ 9 h 87"/>
                  <a:gd name="T12" fmla="*/ 83 w 96"/>
                  <a:gd name="T13" fmla="*/ 1 h 87"/>
                  <a:gd name="T14" fmla="*/ 86 w 96"/>
                  <a:gd name="T15" fmla="*/ 1 h 87"/>
                  <a:gd name="T16" fmla="*/ 96 w 96"/>
                  <a:gd name="T17" fmla="*/ 7 h 87"/>
                  <a:gd name="T18" fmla="*/ 94 w 96"/>
                  <a:gd name="T19" fmla="*/ 8 h 87"/>
                  <a:gd name="T20" fmla="*/ 13 w 96"/>
                  <a:gd name="T21" fmla="*/ 55 h 87"/>
                  <a:gd name="T22" fmla="*/ 11 w 96"/>
                  <a:gd name="T23" fmla="*/ 58 h 87"/>
                  <a:gd name="T24" fmla="*/ 11 w 96"/>
                  <a:gd name="T25" fmla="*/ 84 h 87"/>
                  <a:gd name="T26" fmla="*/ 11 w 96"/>
                  <a:gd name="T2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87">
                    <a:moveTo>
                      <a:pt x="11" y="87"/>
                    </a:moveTo>
                    <a:cubicBezTo>
                      <a:pt x="7" y="84"/>
                      <a:pt x="4" y="82"/>
                      <a:pt x="0" y="80"/>
                    </a:cubicBezTo>
                    <a:cubicBezTo>
                      <a:pt x="0" y="80"/>
                      <a:pt x="0" y="79"/>
                      <a:pt x="0" y="79"/>
                    </a:cubicBezTo>
                    <a:cubicBezTo>
                      <a:pt x="0" y="69"/>
                      <a:pt x="0" y="60"/>
                      <a:pt x="0" y="51"/>
                    </a:cubicBezTo>
                    <a:cubicBezTo>
                      <a:pt x="0" y="50"/>
                      <a:pt x="1" y="49"/>
                      <a:pt x="2" y="48"/>
                    </a:cubicBezTo>
                    <a:cubicBezTo>
                      <a:pt x="24" y="35"/>
                      <a:pt x="47" y="22"/>
                      <a:pt x="69" y="9"/>
                    </a:cubicBezTo>
                    <a:cubicBezTo>
                      <a:pt x="74" y="6"/>
                      <a:pt x="79" y="4"/>
                      <a:pt x="83" y="1"/>
                    </a:cubicBezTo>
                    <a:cubicBezTo>
                      <a:pt x="84" y="0"/>
                      <a:pt x="85" y="0"/>
                      <a:pt x="86" y="1"/>
                    </a:cubicBezTo>
                    <a:cubicBezTo>
                      <a:pt x="90" y="3"/>
                      <a:pt x="93" y="5"/>
                      <a:pt x="96" y="7"/>
                    </a:cubicBezTo>
                    <a:cubicBezTo>
                      <a:pt x="95" y="7"/>
                      <a:pt x="95" y="8"/>
                      <a:pt x="94" y="8"/>
                    </a:cubicBezTo>
                    <a:cubicBezTo>
                      <a:pt x="67" y="24"/>
                      <a:pt x="40" y="39"/>
                      <a:pt x="13" y="55"/>
                    </a:cubicBezTo>
                    <a:cubicBezTo>
                      <a:pt x="12" y="56"/>
                      <a:pt x="11" y="57"/>
                      <a:pt x="11" y="58"/>
                    </a:cubicBezTo>
                    <a:cubicBezTo>
                      <a:pt x="11" y="67"/>
                      <a:pt x="11" y="75"/>
                      <a:pt x="11" y="84"/>
                    </a:cubicBezTo>
                    <a:cubicBezTo>
                      <a:pt x="11" y="85"/>
                      <a:pt x="11" y="85"/>
                      <a:pt x="1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7" name="Down Arrow 176"/>
            <p:cNvSpPr/>
            <p:nvPr/>
          </p:nvSpPr>
          <p:spPr>
            <a:xfrm>
              <a:off x="1836507" y="4933682"/>
              <a:ext cx="371789" cy="750593"/>
            </a:xfrm>
            <a:prstGeom prst="downArrow">
              <a:avLst/>
            </a:prstGeom>
            <a:solidFill>
              <a:schemeClr val="bg1"/>
            </a:solidFill>
            <a:ln w="9525">
              <a:solidFill>
                <a:schemeClr val="accent6"/>
              </a:solidFill>
              <a:beve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8" name="Down Arrow 177"/>
            <p:cNvSpPr/>
            <p:nvPr/>
          </p:nvSpPr>
          <p:spPr>
            <a:xfrm flipV="1">
              <a:off x="3288614" y="4933682"/>
              <a:ext cx="371789" cy="750593"/>
            </a:xfrm>
            <a:prstGeom prst="downArrow">
              <a:avLst/>
            </a:prstGeom>
            <a:solidFill>
              <a:schemeClr val="bg1"/>
            </a:solidFill>
            <a:ln w="9525">
              <a:solidFill>
                <a:schemeClr val="accent6"/>
              </a:solidFill>
              <a:beve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grpSp>
        <p:nvGrpSpPr>
          <p:cNvPr id="11" name="Group 10"/>
          <p:cNvGrpSpPr/>
          <p:nvPr/>
        </p:nvGrpSpPr>
        <p:grpSpPr>
          <a:xfrm>
            <a:off x="365760" y="5891147"/>
            <a:ext cx="4064000" cy="610800"/>
            <a:chOff x="9414686" y="2403860"/>
            <a:chExt cx="4064000" cy="610800"/>
          </a:xfrm>
        </p:grpSpPr>
        <p:sp>
          <p:nvSpPr>
            <p:cNvPr id="120" name="Down Arrow 119"/>
            <p:cNvSpPr/>
            <p:nvPr/>
          </p:nvSpPr>
          <p:spPr>
            <a:xfrm rot="16200000" flipH="1">
              <a:off x="11260791" y="680030"/>
              <a:ext cx="371789" cy="4064000"/>
            </a:xfrm>
            <a:prstGeom prst="downArrow">
              <a:avLst/>
            </a:prstGeom>
            <a:solidFill>
              <a:srgbClr val="CCCCCC"/>
            </a:solidFill>
            <a:ln w="9525">
              <a:noFill/>
              <a:beve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nvGrpSpPr>
            <p:cNvPr id="185" name="Group 184"/>
            <p:cNvGrpSpPr/>
            <p:nvPr/>
          </p:nvGrpSpPr>
          <p:grpSpPr>
            <a:xfrm>
              <a:off x="12331537" y="2403860"/>
              <a:ext cx="802078" cy="610800"/>
              <a:chOff x="3937001" y="542925"/>
              <a:chExt cx="1377950" cy="1049338"/>
            </a:xfrm>
            <a:solidFill>
              <a:schemeClr val="accent4"/>
            </a:solidFill>
          </p:grpSpPr>
          <p:sp>
            <p:nvSpPr>
              <p:cNvPr id="186" name="Freeform 21"/>
              <p:cNvSpPr>
                <a:spLocks/>
              </p:cNvSpPr>
              <p:nvPr/>
            </p:nvSpPr>
            <p:spPr bwMode="auto">
              <a:xfrm>
                <a:off x="3937001" y="552450"/>
                <a:ext cx="1192213" cy="1039813"/>
              </a:xfrm>
              <a:custGeom>
                <a:avLst/>
                <a:gdLst>
                  <a:gd name="T0" fmla="*/ 331 w 384"/>
                  <a:gd name="T1" fmla="*/ 44 h 335"/>
                  <a:gd name="T2" fmla="*/ 211 w 384"/>
                  <a:gd name="T3" fmla="*/ 49 h 335"/>
                  <a:gd name="T4" fmla="*/ 100 w 384"/>
                  <a:gd name="T5" fmla="*/ 6 h 335"/>
                  <a:gd name="T6" fmla="*/ 92 w 384"/>
                  <a:gd name="T7" fmla="*/ 0 h 335"/>
                  <a:gd name="T8" fmla="*/ 0 w 384"/>
                  <a:gd name="T9" fmla="*/ 107 h 335"/>
                  <a:gd name="T10" fmla="*/ 39 w 384"/>
                  <a:gd name="T11" fmla="*/ 151 h 335"/>
                  <a:gd name="T12" fmla="*/ 76 w 384"/>
                  <a:gd name="T13" fmla="*/ 193 h 335"/>
                  <a:gd name="T14" fmla="*/ 125 w 384"/>
                  <a:gd name="T15" fmla="*/ 249 h 335"/>
                  <a:gd name="T16" fmla="*/ 182 w 384"/>
                  <a:gd name="T17" fmla="*/ 298 h 335"/>
                  <a:gd name="T18" fmla="*/ 244 w 384"/>
                  <a:gd name="T19" fmla="*/ 300 h 335"/>
                  <a:gd name="T20" fmla="*/ 292 w 384"/>
                  <a:gd name="T21" fmla="*/ 290 h 335"/>
                  <a:gd name="T22" fmla="*/ 329 w 384"/>
                  <a:gd name="T23" fmla="*/ 291 h 335"/>
                  <a:gd name="T24" fmla="*/ 342 w 384"/>
                  <a:gd name="T25" fmla="*/ 257 h 335"/>
                  <a:gd name="T26" fmla="*/ 369 w 384"/>
                  <a:gd name="T27" fmla="*/ 201 h 335"/>
                  <a:gd name="T28" fmla="*/ 333 w 384"/>
                  <a:gd name="T29" fmla="*/ 10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335">
                    <a:moveTo>
                      <a:pt x="331" y="44"/>
                    </a:moveTo>
                    <a:cubicBezTo>
                      <a:pt x="316" y="14"/>
                      <a:pt x="235" y="46"/>
                      <a:pt x="211" y="49"/>
                    </a:cubicBezTo>
                    <a:cubicBezTo>
                      <a:pt x="170" y="52"/>
                      <a:pt x="134" y="24"/>
                      <a:pt x="100" y="6"/>
                    </a:cubicBezTo>
                    <a:cubicBezTo>
                      <a:pt x="97" y="5"/>
                      <a:pt x="95" y="2"/>
                      <a:pt x="92" y="0"/>
                    </a:cubicBezTo>
                    <a:cubicBezTo>
                      <a:pt x="76" y="17"/>
                      <a:pt x="16" y="89"/>
                      <a:pt x="0" y="107"/>
                    </a:cubicBezTo>
                    <a:cubicBezTo>
                      <a:pt x="16" y="120"/>
                      <a:pt x="29" y="133"/>
                      <a:pt x="39" y="151"/>
                    </a:cubicBezTo>
                    <a:cubicBezTo>
                      <a:pt x="50" y="168"/>
                      <a:pt x="61" y="179"/>
                      <a:pt x="76" y="193"/>
                    </a:cubicBezTo>
                    <a:cubicBezTo>
                      <a:pt x="94" y="210"/>
                      <a:pt x="108" y="231"/>
                      <a:pt x="125" y="249"/>
                    </a:cubicBezTo>
                    <a:cubicBezTo>
                      <a:pt x="143" y="266"/>
                      <a:pt x="163" y="282"/>
                      <a:pt x="182" y="298"/>
                    </a:cubicBezTo>
                    <a:cubicBezTo>
                      <a:pt x="197" y="312"/>
                      <a:pt x="242" y="335"/>
                      <a:pt x="244" y="300"/>
                    </a:cubicBezTo>
                    <a:cubicBezTo>
                      <a:pt x="255" y="315"/>
                      <a:pt x="288" y="311"/>
                      <a:pt x="292" y="290"/>
                    </a:cubicBezTo>
                    <a:cubicBezTo>
                      <a:pt x="301" y="298"/>
                      <a:pt x="319" y="297"/>
                      <a:pt x="329" y="291"/>
                    </a:cubicBezTo>
                    <a:cubicBezTo>
                      <a:pt x="343" y="284"/>
                      <a:pt x="341" y="271"/>
                      <a:pt x="342" y="257"/>
                    </a:cubicBezTo>
                    <a:cubicBezTo>
                      <a:pt x="376" y="265"/>
                      <a:pt x="384" y="227"/>
                      <a:pt x="369" y="201"/>
                    </a:cubicBezTo>
                    <a:cubicBezTo>
                      <a:pt x="350" y="167"/>
                      <a:pt x="314" y="152"/>
                      <a:pt x="333" y="106"/>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22"/>
              <p:cNvSpPr>
                <a:spLocks/>
              </p:cNvSpPr>
              <p:nvPr/>
            </p:nvSpPr>
            <p:spPr bwMode="auto">
              <a:xfrm>
                <a:off x="4284663" y="542925"/>
                <a:ext cx="1030288" cy="677863"/>
              </a:xfrm>
              <a:custGeom>
                <a:avLst/>
                <a:gdLst>
                  <a:gd name="T0" fmla="*/ 242 w 332"/>
                  <a:gd name="T1" fmla="*/ 13 h 218"/>
                  <a:gd name="T2" fmla="*/ 197 w 332"/>
                  <a:gd name="T3" fmla="*/ 58 h 218"/>
                  <a:gd name="T4" fmla="*/ 168 w 332"/>
                  <a:gd name="T5" fmla="*/ 49 h 218"/>
                  <a:gd name="T6" fmla="*/ 144 w 332"/>
                  <a:gd name="T7" fmla="*/ 23 h 218"/>
                  <a:gd name="T8" fmla="*/ 45 w 332"/>
                  <a:gd name="T9" fmla="*/ 79 h 218"/>
                  <a:gd name="T10" fmla="*/ 7 w 332"/>
                  <a:gd name="T11" fmla="*/ 110 h 218"/>
                  <a:gd name="T12" fmla="*/ 59 w 332"/>
                  <a:gd name="T13" fmla="*/ 122 h 218"/>
                  <a:gd name="T14" fmla="*/ 89 w 332"/>
                  <a:gd name="T15" fmla="*/ 112 h 218"/>
                  <a:gd name="T16" fmla="*/ 115 w 332"/>
                  <a:gd name="T17" fmla="*/ 101 h 218"/>
                  <a:gd name="T18" fmla="*/ 134 w 332"/>
                  <a:gd name="T19" fmla="*/ 118 h 218"/>
                  <a:gd name="T20" fmla="*/ 161 w 332"/>
                  <a:gd name="T21" fmla="*/ 132 h 218"/>
                  <a:gd name="T22" fmla="*/ 189 w 332"/>
                  <a:gd name="T23" fmla="*/ 139 h 218"/>
                  <a:gd name="T24" fmla="*/ 208 w 332"/>
                  <a:gd name="T25" fmla="*/ 159 h 218"/>
                  <a:gd name="T26" fmla="*/ 242 w 332"/>
                  <a:gd name="T27" fmla="*/ 203 h 218"/>
                  <a:gd name="T28" fmla="*/ 259 w 332"/>
                  <a:gd name="T29" fmla="*/ 210 h 218"/>
                  <a:gd name="T30" fmla="*/ 268 w 332"/>
                  <a:gd name="T31" fmla="*/ 183 h 218"/>
                  <a:gd name="T32" fmla="*/ 316 w 332"/>
                  <a:gd name="T33" fmla="*/ 139 h 218"/>
                  <a:gd name="T34" fmla="*/ 332 w 332"/>
                  <a:gd name="T35" fmla="*/ 130 h 218"/>
                  <a:gd name="T36" fmla="*/ 242 w 332"/>
                  <a:gd name="T37" fmla="*/ 1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2" h="218">
                    <a:moveTo>
                      <a:pt x="242" y="13"/>
                    </a:moveTo>
                    <a:cubicBezTo>
                      <a:pt x="227" y="28"/>
                      <a:pt x="223" y="57"/>
                      <a:pt x="197" y="58"/>
                    </a:cubicBezTo>
                    <a:cubicBezTo>
                      <a:pt x="185" y="58"/>
                      <a:pt x="176" y="57"/>
                      <a:pt x="168" y="49"/>
                    </a:cubicBezTo>
                    <a:cubicBezTo>
                      <a:pt x="158" y="42"/>
                      <a:pt x="155" y="28"/>
                      <a:pt x="144" y="23"/>
                    </a:cubicBezTo>
                    <a:cubicBezTo>
                      <a:pt x="102" y="0"/>
                      <a:pt x="77" y="63"/>
                      <a:pt x="45" y="79"/>
                    </a:cubicBezTo>
                    <a:cubicBezTo>
                      <a:pt x="32" y="85"/>
                      <a:pt x="0" y="87"/>
                      <a:pt x="7" y="110"/>
                    </a:cubicBezTo>
                    <a:cubicBezTo>
                      <a:pt x="14" y="130"/>
                      <a:pt x="45" y="125"/>
                      <a:pt x="59" y="122"/>
                    </a:cubicBezTo>
                    <a:cubicBezTo>
                      <a:pt x="70" y="120"/>
                      <a:pt x="79" y="116"/>
                      <a:pt x="89" y="112"/>
                    </a:cubicBezTo>
                    <a:cubicBezTo>
                      <a:pt x="95" y="109"/>
                      <a:pt x="108" y="99"/>
                      <a:pt x="115" y="101"/>
                    </a:cubicBezTo>
                    <a:cubicBezTo>
                      <a:pt x="121" y="102"/>
                      <a:pt x="129" y="114"/>
                      <a:pt x="134" y="118"/>
                    </a:cubicBezTo>
                    <a:cubicBezTo>
                      <a:pt x="142" y="124"/>
                      <a:pt x="151" y="129"/>
                      <a:pt x="161" y="132"/>
                    </a:cubicBezTo>
                    <a:cubicBezTo>
                      <a:pt x="172" y="135"/>
                      <a:pt x="181" y="133"/>
                      <a:pt x="189" y="139"/>
                    </a:cubicBezTo>
                    <a:cubicBezTo>
                      <a:pt x="196" y="144"/>
                      <a:pt x="203" y="153"/>
                      <a:pt x="208" y="159"/>
                    </a:cubicBezTo>
                    <a:cubicBezTo>
                      <a:pt x="220" y="173"/>
                      <a:pt x="231" y="188"/>
                      <a:pt x="242" y="203"/>
                    </a:cubicBezTo>
                    <a:cubicBezTo>
                      <a:pt x="248" y="211"/>
                      <a:pt x="250" y="218"/>
                      <a:pt x="259" y="210"/>
                    </a:cubicBezTo>
                    <a:cubicBezTo>
                      <a:pt x="264" y="204"/>
                      <a:pt x="265" y="190"/>
                      <a:pt x="268" y="183"/>
                    </a:cubicBezTo>
                    <a:cubicBezTo>
                      <a:pt x="278" y="161"/>
                      <a:pt x="296" y="151"/>
                      <a:pt x="316" y="139"/>
                    </a:cubicBezTo>
                    <a:cubicBezTo>
                      <a:pt x="321" y="136"/>
                      <a:pt x="326" y="133"/>
                      <a:pt x="332" y="130"/>
                    </a:cubicBezTo>
                    <a:lnTo>
                      <a:pt x="242" y="1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23"/>
              <p:cNvSpPr>
                <a:spLocks/>
              </p:cNvSpPr>
              <p:nvPr/>
            </p:nvSpPr>
            <p:spPr bwMode="auto">
              <a:xfrm>
                <a:off x="4027488" y="1065213"/>
                <a:ext cx="244475" cy="188913"/>
              </a:xfrm>
              <a:custGeom>
                <a:avLst/>
                <a:gdLst>
                  <a:gd name="T0" fmla="*/ 19 w 79"/>
                  <a:gd name="T1" fmla="*/ 49 h 61"/>
                  <a:gd name="T2" fmla="*/ 57 w 79"/>
                  <a:gd name="T3" fmla="*/ 45 h 61"/>
                  <a:gd name="T4" fmla="*/ 70 w 79"/>
                  <a:gd name="T5" fmla="*/ 11 h 61"/>
                  <a:gd name="T6" fmla="*/ 36 w 79"/>
                  <a:gd name="T7" fmla="*/ 6 h 61"/>
                  <a:gd name="T8" fmla="*/ 19 w 79"/>
                  <a:gd name="T9" fmla="*/ 49 h 61"/>
                </a:gdLst>
                <a:ahLst/>
                <a:cxnLst>
                  <a:cxn ang="0">
                    <a:pos x="T0" y="T1"/>
                  </a:cxn>
                  <a:cxn ang="0">
                    <a:pos x="T2" y="T3"/>
                  </a:cxn>
                  <a:cxn ang="0">
                    <a:pos x="T4" y="T5"/>
                  </a:cxn>
                  <a:cxn ang="0">
                    <a:pos x="T6" y="T7"/>
                  </a:cxn>
                  <a:cxn ang="0">
                    <a:pos x="T8" y="T9"/>
                  </a:cxn>
                </a:cxnLst>
                <a:rect l="0" t="0" r="r" b="b"/>
                <a:pathLst>
                  <a:path w="79" h="61">
                    <a:moveTo>
                      <a:pt x="19" y="49"/>
                    </a:moveTo>
                    <a:cubicBezTo>
                      <a:pt x="28" y="61"/>
                      <a:pt x="47" y="51"/>
                      <a:pt x="57" y="45"/>
                    </a:cubicBezTo>
                    <a:cubicBezTo>
                      <a:pt x="68" y="37"/>
                      <a:pt x="79" y="24"/>
                      <a:pt x="70" y="11"/>
                    </a:cubicBezTo>
                    <a:cubicBezTo>
                      <a:pt x="63" y="0"/>
                      <a:pt x="46" y="1"/>
                      <a:pt x="36" y="6"/>
                    </a:cubicBezTo>
                    <a:cubicBezTo>
                      <a:pt x="36" y="6"/>
                      <a:pt x="0" y="22"/>
                      <a:pt x="19" y="4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24"/>
              <p:cNvSpPr>
                <a:spLocks/>
              </p:cNvSpPr>
              <p:nvPr/>
            </p:nvSpPr>
            <p:spPr bwMode="auto">
              <a:xfrm>
                <a:off x="4079876" y="1169988"/>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5"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25"/>
              <p:cNvSpPr>
                <a:spLocks/>
              </p:cNvSpPr>
              <p:nvPr/>
            </p:nvSpPr>
            <p:spPr bwMode="auto">
              <a:xfrm>
                <a:off x="4191001" y="1279525"/>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4"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26"/>
              <p:cNvSpPr>
                <a:spLocks/>
              </p:cNvSpPr>
              <p:nvPr/>
            </p:nvSpPr>
            <p:spPr bwMode="auto">
              <a:xfrm>
                <a:off x="4316413" y="1374775"/>
                <a:ext cx="285750" cy="214313"/>
              </a:xfrm>
              <a:custGeom>
                <a:avLst/>
                <a:gdLst>
                  <a:gd name="T0" fmla="*/ 24 w 92"/>
                  <a:gd name="T1" fmla="*/ 54 h 69"/>
                  <a:gd name="T2" fmla="*/ 67 w 92"/>
                  <a:gd name="T3" fmla="*/ 48 h 69"/>
                  <a:gd name="T4" fmla="*/ 82 w 92"/>
                  <a:gd name="T5" fmla="*/ 13 h 69"/>
                  <a:gd name="T6" fmla="*/ 47 w 92"/>
                  <a:gd name="T7" fmla="*/ 8 h 69"/>
                  <a:gd name="T8" fmla="*/ 24 w 92"/>
                  <a:gd name="T9" fmla="*/ 54 h 69"/>
                </a:gdLst>
                <a:ahLst/>
                <a:cxnLst>
                  <a:cxn ang="0">
                    <a:pos x="T0" y="T1"/>
                  </a:cxn>
                  <a:cxn ang="0">
                    <a:pos x="T2" y="T3"/>
                  </a:cxn>
                  <a:cxn ang="0">
                    <a:pos x="T4" y="T5"/>
                  </a:cxn>
                  <a:cxn ang="0">
                    <a:pos x="T6" y="T7"/>
                  </a:cxn>
                  <a:cxn ang="0">
                    <a:pos x="T8" y="T9"/>
                  </a:cxn>
                </a:cxnLst>
                <a:rect l="0" t="0" r="r" b="b"/>
                <a:pathLst>
                  <a:path w="92" h="69">
                    <a:moveTo>
                      <a:pt x="24" y="54"/>
                    </a:moveTo>
                    <a:cubicBezTo>
                      <a:pt x="36" y="69"/>
                      <a:pt x="55" y="56"/>
                      <a:pt x="67" y="48"/>
                    </a:cubicBezTo>
                    <a:cubicBezTo>
                      <a:pt x="80" y="40"/>
                      <a:pt x="92" y="27"/>
                      <a:pt x="82" y="13"/>
                    </a:cubicBezTo>
                    <a:cubicBezTo>
                      <a:pt x="74" y="0"/>
                      <a:pt x="58" y="3"/>
                      <a:pt x="47" y="8"/>
                    </a:cubicBezTo>
                    <a:cubicBezTo>
                      <a:pt x="47" y="8"/>
                      <a:pt x="0" y="27"/>
                      <a:pt x="24"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92" name="Group 191"/>
            <p:cNvGrpSpPr/>
            <p:nvPr/>
          </p:nvGrpSpPr>
          <p:grpSpPr>
            <a:xfrm>
              <a:off x="10922630" y="2403860"/>
              <a:ext cx="802078" cy="610800"/>
              <a:chOff x="3937001" y="542925"/>
              <a:chExt cx="1377950" cy="1049338"/>
            </a:xfrm>
            <a:solidFill>
              <a:schemeClr val="accent4">
                <a:alpha val="75000"/>
              </a:schemeClr>
            </a:solidFill>
          </p:grpSpPr>
          <p:sp>
            <p:nvSpPr>
              <p:cNvPr id="193" name="Freeform 21"/>
              <p:cNvSpPr>
                <a:spLocks/>
              </p:cNvSpPr>
              <p:nvPr/>
            </p:nvSpPr>
            <p:spPr bwMode="auto">
              <a:xfrm>
                <a:off x="3937001" y="552450"/>
                <a:ext cx="1192213" cy="1039813"/>
              </a:xfrm>
              <a:custGeom>
                <a:avLst/>
                <a:gdLst>
                  <a:gd name="T0" fmla="*/ 331 w 384"/>
                  <a:gd name="T1" fmla="*/ 44 h 335"/>
                  <a:gd name="T2" fmla="*/ 211 w 384"/>
                  <a:gd name="T3" fmla="*/ 49 h 335"/>
                  <a:gd name="T4" fmla="*/ 100 w 384"/>
                  <a:gd name="T5" fmla="*/ 6 h 335"/>
                  <a:gd name="T6" fmla="*/ 92 w 384"/>
                  <a:gd name="T7" fmla="*/ 0 h 335"/>
                  <a:gd name="T8" fmla="*/ 0 w 384"/>
                  <a:gd name="T9" fmla="*/ 107 h 335"/>
                  <a:gd name="T10" fmla="*/ 39 w 384"/>
                  <a:gd name="T11" fmla="*/ 151 h 335"/>
                  <a:gd name="T12" fmla="*/ 76 w 384"/>
                  <a:gd name="T13" fmla="*/ 193 h 335"/>
                  <a:gd name="T14" fmla="*/ 125 w 384"/>
                  <a:gd name="T15" fmla="*/ 249 h 335"/>
                  <a:gd name="T16" fmla="*/ 182 w 384"/>
                  <a:gd name="T17" fmla="*/ 298 h 335"/>
                  <a:gd name="T18" fmla="*/ 244 w 384"/>
                  <a:gd name="T19" fmla="*/ 300 h 335"/>
                  <a:gd name="T20" fmla="*/ 292 w 384"/>
                  <a:gd name="T21" fmla="*/ 290 h 335"/>
                  <a:gd name="T22" fmla="*/ 329 w 384"/>
                  <a:gd name="T23" fmla="*/ 291 h 335"/>
                  <a:gd name="T24" fmla="*/ 342 w 384"/>
                  <a:gd name="T25" fmla="*/ 257 h 335"/>
                  <a:gd name="T26" fmla="*/ 369 w 384"/>
                  <a:gd name="T27" fmla="*/ 201 h 335"/>
                  <a:gd name="T28" fmla="*/ 333 w 384"/>
                  <a:gd name="T29" fmla="*/ 10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335">
                    <a:moveTo>
                      <a:pt x="331" y="44"/>
                    </a:moveTo>
                    <a:cubicBezTo>
                      <a:pt x="316" y="14"/>
                      <a:pt x="235" y="46"/>
                      <a:pt x="211" y="49"/>
                    </a:cubicBezTo>
                    <a:cubicBezTo>
                      <a:pt x="170" y="52"/>
                      <a:pt x="134" y="24"/>
                      <a:pt x="100" y="6"/>
                    </a:cubicBezTo>
                    <a:cubicBezTo>
                      <a:pt x="97" y="5"/>
                      <a:pt x="95" y="2"/>
                      <a:pt x="92" y="0"/>
                    </a:cubicBezTo>
                    <a:cubicBezTo>
                      <a:pt x="76" y="17"/>
                      <a:pt x="16" y="89"/>
                      <a:pt x="0" y="107"/>
                    </a:cubicBezTo>
                    <a:cubicBezTo>
                      <a:pt x="16" y="120"/>
                      <a:pt x="29" y="133"/>
                      <a:pt x="39" y="151"/>
                    </a:cubicBezTo>
                    <a:cubicBezTo>
                      <a:pt x="50" y="168"/>
                      <a:pt x="61" y="179"/>
                      <a:pt x="76" y="193"/>
                    </a:cubicBezTo>
                    <a:cubicBezTo>
                      <a:pt x="94" y="210"/>
                      <a:pt x="108" y="231"/>
                      <a:pt x="125" y="249"/>
                    </a:cubicBezTo>
                    <a:cubicBezTo>
                      <a:pt x="143" y="266"/>
                      <a:pt x="163" y="282"/>
                      <a:pt x="182" y="298"/>
                    </a:cubicBezTo>
                    <a:cubicBezTo>
                      <a:pt x="197" y="312"/>
                      <a:pt x="242" y="335"/>
                      <a:pt x="244" y="300"/>
                    </a:cubicBezTo>
                    <a:cubicBezTo>
                      <a:pt x="255" y="315"/>
                      <a:pt x="288" y="311"/>
                      <a:pt x="292" y="290"/>
                    </a:cubicBezTo>
                    <a:cubicBezTo>
                      <a:pt x="301" y="298"/>
                      <a:pt x="319" y="297"/>
                      <a:pt x="329" y="291"/>
                    </a:cubicBezTo>
                    <a:cubicBezTo>
                      <a:pt x="343" y="284"/>
                      <a:pt x="341" y="271"/>
                      <a:pt x="342" y="257"/>
                    </a:cubicBezTo>
                    <a:cubicBezTo>
                      <a:pt x="376" y="265"/>
                      <a:pt x="384" y="227"/>
                      <a:pt x="369" y="201"/>
                    </a:cubicBezTo>
                    <a:cubicBezTo>
                      <a:pt x="350" y="167"/>
                      <a:pt x="314" y="152"/>
                      <a:pt x="333" y="106"/>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22"/>
              <p:cNvSpPr>
                <a:spLocks/>
              </p:cNvSpPr>
              <p:nvPr/>
            </p:nvSpPr>
            <p:spPr bwMode="auto">
              <a:xfrm>
                <a:off x="4284663" y="542925"/>
                <a:ext cx="1030288" cy="677863"/>
              </a:xfrm>
              <a:custGeom>
                <a:avLst/>
                <a:gdLst>
                  <a:gd name="T0" fmla="*/ 242 w 332"/>
                  <a:gd name="T1" fmla="*/ 13 h 218"/>
                  <a:gd name="T2" fmla="*/ 197 w 332"/>
                  <a:gd name="T3" fmla="*/ 58 h 218"/>
                  <a:gd name="T4" fmla="*/ 168 w 332"/>
                  <a:gd name="T5" fmla="*/ 49 h 218"/>
                  <a:gd name="T6" fmla="*/ 144 w 332"/>
                  <a:gd name="T7" fmla="*/ 23 h 218"/>
                  <a:gd name="T8" fmla="*/ 45 w 332"/>
                  <a:gd name="T9" fmla="*/ 79 h 218"/>
                  <a:gd name="T10" fmla="*/ 7 w 332"/>
                  <a:gd name="T11" fmla="*/ 110 h 218"/>
                  <a:gd name="T12" fmla="*/ 59 w 332"/>
                  <a:gd name="T13" fmla="*/ 122 h 218"/>
                  <a:gd name="T14" fmla="*/ 89 w 332"/>
                  <a:gd name="T15" fmla="*/ 112 h 218"/>
                  <a:gd name="T16" fmla="*/ 115 w 332"/>
                  <a:gd name="T17" fmla="*/ 101 h 218"/>
                  <a:gd name="T18" fmla="*/ 134 w 332"/>
                  <a:gd name="T19" fmla="*/ 118 h 218"/>
                  <a:gd name="T20" fmla="*/ 161 w 332"/>
                  <a:gd name="T21" fmla="*/ 132 h 218"/>
                  <a:gd name="T22" fmla="*/ 189 w 332"/>
                  <a:gd name="T23" fmla="*/ 139 h 218"/>
                  <a:gd name="T24" fmla="*/ 208 w 332"/>
                  <a:gd name="T25" fmla="*/ 159 h 218"/>
                  <a:gd name="T26" fmla="*/ 242 w 332"/>
                  <a:gd name="T27" fmla="*/ 203 h 218"/>
                  <a:gd name="T28" fmla="*/ 259 w 332"/>
                  <a:gd name="T29" fmla="*/ 210 h 218"/>
                  <a:gd name="T30" fmla="*/ 268 w 332"/>
                  <a:gd name="T31" fmla="*/ 183 h 218"/>
                  <a:gd name="T32" fmla="*/ 316 w 332"/>
                  <a:gd name="T33" fmla="*/ 139 h 218"/>
                  <a:gd name="T34" fmla="*/ 332 w 332"/>
                  <a:gd name="T35" fmla="*/ 130 h 218"/>
                  <a:gd name="T36" fmla="*/ 242 w 332"/>
                  <a:gd name="T37" fmla="*/ 1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2" h="218">
                    <a:moveTo>
                      <a:pt x="242" y="13"/>
                    </a:moveTo>
                    <a:cubicBezTo>
                      <a:pt x="227" y="28"/>
                      <a:pt x="223" y="57"/>
                      <a:pt x="197" y="58"/>
                    </a:cubicBezTo>
                    <a:cubicBezTo>
                      <a:pt x="185" y="58"/>
                      <a:pt x="176" y="57"/>
                      <a:pt x="168" y="49"/>
                    </a:cubicBezTo>
                    <a:cubicBezTo>
                      <a:pt x="158" y="42"/>
                      <a:pt x="155" y="28"/>
                      <a:pt x="144" y="23"/>
                    </a:cubicBezTo>
                    <a:cubicBezTo>
                      <a:pt x="102" y="0"/>
                      <a:pt x="77" y="63"/>
                      <a:pt x="45" y="79"/>
                    </a:cubicBezTo>
                    <a:cubicBezTo>
                      <a:pt x="32" y="85"/>
                      <a:pt x="0" y="87"/>
                      <a:pt x="7" y="110"/>
                    </a:cubicBezTo>
                    <a:cubicBezTo>
                      <a:pt x="14" y="130"/>
                      <a:pt x="45" y="125"/>
                      <a:pt x="59" y="122"/>
                    </a:cubicBezTo>
                    <a:cubicBezTo>
                      <a:pt x="70" y="120"/>
                      <a:pt x="79" y="116"/>
                      <a:pt x="89" y="112"/>
                    </a:cubicBezTo>
                    <a:cubicBezTo>
                      <a:pt x="95" y="109"/>
                      <a:pt x="108" y="99"/>
                      <a:pt x="115" y="101"/>
                    </a:cubicBezTo>
                    <a:cubicBezTo>
                      <a:pt x="121" y="102"/>
                      <a:pt x="129" y="114"/>
                      <a:pt x="134" y="118"/>
                    </a:cubicBezTo>
                    <a:cubicBezTo>
                      <a:pt x="142" y="124"/>
                      <a:pt x="151" y="129"/>
                      <a:pt x="161" y="132"/>
                    </a:cubicBezTo>
                    <a:cubicBezTo>
                      <a:pt x="172" y="135"/>
                      <a:pt x="181" y="133"/>
                      <a:pt x="189" y="139"/>
                    </a:cubicBezTo>
                    <a:cubicBezTo>
                      <a:pt x="196" y="144"/>
                      <a:pt x="203" y="153"/>
                      <a:pt x="208" y="159"/>
                    </a:cubicBezTo>
                    <a:cubicBezTo>
                      <a:pt x="220" y="173"/>
                      <a:pt x="231" y="188"/>
                      <a:pt x="242" y="203"/>
                    </a:cubicBezTo>
                    <a:cubicBezTo>
                      <a:pt x="248" y="211"/>
                      <a:pt x="250" y="218"/>
                      <a:pt x="259" y="210"/>
                    </a:cubicBezTo>
                    <a:cubicBezTo>
                      <a:pt x="264" y="204"/>
                      <a:pt x="265" y="190"/>
                      <a:pt x="268" y="183"/>
                    </a:cubicBezTo>
                    <a:cubicBezTo>
                      <a:pt x="278" y="161"/>
                      <a:pt x="296" y="151"/>
                      <a:pt x="316" y="139"/>
                    </a:cubicBezTo>
                    <a:cubicBezTo>
                      <a:pt x="321" y="136"/>
                      <a:pt x="326" y="133"/>
                      <a:pt x="332" y="130"/>
                    </a:cubicBezTo>
                    <a:lnTo>
                      <a:pt x="242" y="1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23"/>
              <p:cNvSpPr>
                <a:spLocks/>
              </p:cNvSpPr>
              <p:nvPr/>
            </p:nvSpPr>
            <p:spPr bwMode="auto">
              <a:xfrm>
                <a:off x="4027488" y="1065213"/>
                <a:ext cx="244475" cy="188913"/>
              </a:xfrm>
              <a:custGeom>
                <a:avLst/>
                <a:gdLst>
                  <a:gd name="T0" fmla="*/ 19 w 79"/>
                  <a:gd name="T1" fmla="*/ 49 h 61"/>
                  <a:gd name="T2" fmla="*/ 57 w 79"/>
                  <a:gd name="T3" fmla="*/ 45 h 61"/>
                  <a:gd name="T4" fmla="*/ 70 w 79"/>
                  <a:gd name="T5" fmla="*/ 11 h 61"/>
                  <a:gd name="T6" fmla="*/ 36 w 79"/>
                  <a:gd name="T7" fmla="*/ 6 h 61"/>
                  <a:gd name="T8" fmla="*/ 19 w 79"/>
                  <a:gd name="T9" fmla="*/ 49 h 61"/>
                </a:gdLst>
                <a:ahLst/>
                <a:cxnLst>
                  <a:cxn ang="0">
                    <a:pos x="T0" y="T1"/>
                  </a:cxn>
                  <a:cxn ang="0">
                    <a:pos x="T2" y="T3"/>
                  </a:cxn>
                  <a:cxn ang="0">
                    <a:pos x="T4" y="T5"/>
                  </a:cxn>
                  <a:cxn ang="0">
                    <a:pos x="T6" y="T7"/>
                  </a:cxn>
                  <a:cxn ang="0">
                    <a:pos x="T8" y="T9"/>
                  </a:cxn>
                </a:cxnLst>
                <a:rect l="0" t="0" r="r" b="b"/>
                <a:pathLst>
                  <a:path w="79" h="61">
                    <a:moveTo>
                      <a:pt x="19" y="49"/>
                    </a:moveTo>
                    <a:cubicBezTo>
                      <a:pt x="28" y="61"/>
                      <a:pt x="47" y="51"/>
                      <a:pt x="57" y="45"/>
                    </a:cubicBezTo>
                    <a:cubicBezTo>
                      <a:pt x="68" y="37"/>
                      <a:pt x="79" y="24"/>
                      <a:pt x="70" y="11"/>
                    </a:cubicBezTo>
                    <a:cubicBezTo>
                      <a:pt x="63" y="0"/>
                      <a:pt x="46" y="1"/>
                      <a:pt x="36" y="6"/>
                    </a:cubicBezTo>
                    <a:cubicBezTo>
                      <a:pt x="36" y="6"/>
                      <a:pt x="0" y="22"/>
                      <a:pt x="19" y="4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24"/>
              <p:cNvSpPr>
                <a:spLocks/>
              </p:cNvSpPr>
              <p:nvPr/>
            </p:nvSpPr>
            <p:spPr bwMode="auto">
              <a:xfrm>
                <a:off x="4079876" y="1169988"/>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5"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25"/>
              <p:cNvSpPr>
                <a:spLocks/>
              </p:cNvSpPr>
              <p:nvPr/>
            </p:nvSpPr>
            <p:spPr bwMode="auto">
              <a:xfrm>
                <a:off x="4191001" y="1279525"/>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4"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26"/>
              <p:cNvSpPr>
                <a:spLocks/>
              </p:cNvSpPr>
              <p:nvPr/>
            </p:nvSpPr>
            <p:spPr bwMode="auto">
              <a:xfrm>
                <a:off x="4316413" y="1374775"/>
                <a:ext cx="285750" cy="214313"/>
              </a:xfrm>
              <a:custGeom>
                <a:avLst/>
                <a:gdLst>
                  <a:gd name="T0" fmla="*/ 24 w 92"/>
                  <a:gd name="T1" fmla="*/ 54 h 69"/>
                  <a:gd name="T2" fmla="*/ 67 w 92"/>
                  <a:gd name="T3" fmla="*/ 48 h 69"/>
                  <a:gd name="T4" fmla="*/ 82 w 92"/>
                  <a:gd name="T5" fmla="*/ 13 h 69"/>
                  <a:gd name="T6" fmla="*/ 47 w 92"/>
                  <a:gd name="T7" fmla="*/ 8 h 69"/>
                  <a:gd name="T8" fmla="*/ 24 w 92"/>
                  <a:gd name="T9" fmla="*/ 54 h 69"/>
                </a:gdLst>
                <a:ahLst/>
                <a:cxnLst>
                  <a:cxn ang="0">
                    <a:pos x="T0" y="T1"/>
                  </a:cxn>
                  <a:cxn ang="0">
                    <a:pos x="T2" y="T3"/>
                  </a:cxn>
                  <a:cxn ang="0">
                    <a:pos x="T4" y="T5"/>
                  </a:cxn>
                  <a:cxn ang="0">
                    <a:pos x="T6" y="T7"/>
                  </a:cxn>
                  <a:cxn ang="0">
                    <a:pos x="T8" y="T9"/>
                  </a:cxn>
                </a:cxnLst>
                <a:rect l="0" t="0" r="r" b="b"/>
                <a:pathLst>
                  <a:path w="92" h="69">
                    <a:moveTo>
                      <a:pt x="24" y="54"/>
                    </a:moveTo>
                    <a:cubicBezTo>
                      <a:pt x="36" y="69"/>
                      <a:pt x="55" y="56"/>
                      <a:pt x="67" y="48"/>
                    </a:cubicBezTo>
                    <a:cubicBezTo>
                      <a:pt x="80" y="40"/>
                      <a:pt x="92" y="27"/>
                      <a:pt x="82" y="13"/>
                    </a:cubicBezTo>
                    <a:cubicBezTo>
                      <a:pt x="74" y="0"/>
                      <a:pt x="58" y="3"/>
                      <a:pt x="47" y="8"/>
                    </a:cubicBezTo>
                    <a:cubicBezTo>
                      <a:pt x="47" y="8"/>
                      <a:pt x="0" y="27"/>
                      <a:pt x="24"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99" name="Group 198"/>
            <p:cNvGrpSpPr/>
            <p:nvPr/>
          </p:nvGrpSpPr>
          <p:grpSpPr>
            <a:xfrm>
              <a:off x="9513722" y="2403860"/>
              <a:ext cx="802078" cy="610800"/>
              <a:chOff x="3937001" y="542925"/>
              <a:chExt cx="1377950" cy="1049338"/>
            </a:xfrm>
            <a:solidFill>
              <a:schemeClr val="accent4">
                <a:alpha val="50000"/>
              </a:schemeClr>
            </a:solidFill>
          </p:grpSpPr>
          <p:sp>
            <p:nvSpPr>
              <p:cNvPr id="200" name="Freeform 21"/>
              <p:cNvSpPr>
                <a:spLocks/>
              </p:cNvSpPr>
              <p:nvPr/>
            </p:nvSpPr>
            <p:spPr bwMode="auto">
              <a:xfrm>
                <a:off x="3937001" y="552450"/>
                <a:ext cx="1192213" cy="1039813"/>
              </a:xfrm>
              <a:custGeom>
                <a:avLst/>
                <a:gdLst>
                  <a:gd name="T0" fmla="*/ 331 w 384"/>
                  <a:gd name="T1" fmla="*/ 44 h 335"/>
                  <a:gd name="T2" fmla="*/ 211 w 384"/>
                  <a:gd name="T3" fmla="*/ 49 h 335"/>
                  <a:gd name="T4" fmla="*/ 100 w 384"/>
                  <a:gd name="T5" fmla="*/ 6 h 335"/>
                  <a:gd name="T6" fmla="*/ 92 w 384"/>
                  <a:gd name="T7" fmla="*/ 0 h 335"/>
                  <a:gd name="T8" fmla="*/ 0 w 384"/>
                  <a:gd name="T9" fmla="*/ 107 h 335"/>
                  <a:gd name="T10" fmla="*/ 39 w 384"/>
                  <a:gd name="T11" fmla="*/ 151 h 335"/>
                  <a:gd name="T12" fmla="*/ 76 w 384"/>
                  <a:gd name="T13" fmla="*/ 193 h 335"/>
                  <a:gd name="T14" fmla="*/ 125 w 384"/>
                  <a:gd name="T15" fmla="*/ 249 h 335"/>
                  <a:gd name="T16" fmla="*/ 182 w 384"/>
                  <a:gd name="T17" fmla="*/ 298 h 335"/>
                  <a:gd name="T18" fmla="*/ 244 w 384"/>
                  <a:gd name="T19" fmla="*/ 300 h 335"/>
                  <a:gd name="T20" fmla="*/ 292 w 384"/>
                  <a:gd name="T21" fmla="*/ 290 h 335"/>
                  <a:gd name="T22" fmla="*/ 329 w 384"/>
                  <a:gd name="T23" fmla="*/ 291 h 335"/>
                  <a:gd name="T24" fmla="*/ 342 w 384"/>
                  <a:gd name="T25" fmla="*/ 257 h 335"/>
                  <a:gd name="T26" fmla="*/ 369 w 384"/>
                  <a:gd name="T27" fmla="*/ 201 h 335"/>
                  <a:gd name="T28" fmla="*/ 333 w 384"/>
                  <a:gd name="T29" fmla="*/ 10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335">
                    <a:moveTo>
                      <a:pt x="331" y="44"/>
                    </a:moveTo>
                    <a:cubicBezTo>
                      <a:pt x="316" y="14"/>
                      <a:pt x="235" y="46"/>
                      <a:pt x="211" y="49"/>
                    </a:cubicBezTo>
                    <a:cubicBezTo>
                      <a:pt x="170" y="52"/>
                      <a:pt x="134" y="24"/>
                      <a:pt x="100" y="6"/>
                    </a:cubicBezTo>
                    <a:cubicBezTo>
                      <a:pt x="97" y="5"/>
                      <a:pt x="95" y="2"/>
                      <a:pt x="92" y="0"/>
                    </a:cubicBezTo>
                    <a:cubicBezTo>
                      <a:pt x="76" y="17"/>
                      <a:pt x="16" y="89"/>
                      <a:pt x="0" y="107"/>
                    </a:cubicBezTo>
                    <a:cubicBezTo>
                      <a:pt x="16" y="120"/>
                      <a:pt x="29" y="133"/>
                      <a:pt x="39" y="151"/>
                    </a:cubicBezTo>
                    <a:cubicBezTo>
                      <a:pt x="50" y="168"/>
                      <a:pt x="61" y="179"/>
                      <a:pt x="76" y="193"/>
                    </a:cubicBezTo>
                    <a:cubicBezTo>
                      <a:pt x="94" y="210"/>
                      <a:pt x="108" y="231"/>
                      <a:pt x="125" y="249"/>
                    </a:cubicBezTo>
                    <a:cubicBezTo>
                      <a:pt x="143" y="266"/>
                      <a:pt x="163" y="282"/>
                      <a:pt x="182" y="298"/>
                    </a:cubicBezTo>
                    <a:cubicBezTo>
                      <a:pt x="197" y="312"/>
                      <a:pt x="242" y="335"/>
                      <a:pt x="244" y="300"/>
                    </a:cubicBezTo>
                    <a:cubicBezTo>
                      <a:pt x="255" y="315"/>
                      <a:pt x="288" y="311"/>
                      <a:pt x="292" y="290"/>
                    </a:cubicBezTo>
                    <a:cubicBezTo>
                      <a:pt x="301" y="298"/>
                      <a:pt x="319" y="297"/>
                      <a:pt x="329" y="291"/>
                    </a:cubicBezTo>
                    <a:cubicBezTo>
                      <a:pt x="343" y="284"/>
                      <a:pt x="341" y="271"/>
                      <a:pt x="342" y="257"/>
                    </a:cubicBezTo>
                    <a:cubicBezTo>
                      <a:pt x="376" y="265"/>
                      <a:pt x="384" y="227"/>
                      <a:pt x="369" y="201"/>
                    </a:cubicBezTo>
                    <a:cubicBezTo>
                      <a:pt x="350" y="167"/>
                      <a:pt x="314" y="152"/>
                      <a:pt x="333" y="106"/>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22"/>
              <p:cNvSpPr>
                <a:spLocks/>
              </p:cNvSpPr>
              <p:nvPr/>
            </p:nvSpPr>
            <p:spPr bwMode="auto">
              <a:xfrm>
                <a:off x="4284663" y="542925"/>
                <a:ext cx="1030288" cy="677863"/>
              </a:xfrm>
              <a:custGeom>
                <a:avLst/>
                <a:gdLst>
                  <a:gd name="T0" fmla="*/ 242 w 332"/>
                  <a:gd name="T1" fmla="*/ 13 h 218"/>
                  <a:gd name="T2" fmla="*/ 197 w 332"/>
                  <a:gd name="T3" fmla="*/ 58 h 218"/>
                  <a:gd name="T4" fmla="*/ 168 w 332"/>
                  <a:gd name="T5" fmla="*/ 49 h 218"/>
                  <a:gd name="T6" fmla="*/ 144 w 332"/>
                  <a:gd name="T7" fmla="*/ 23 h 218"/>
                  <a:gd name="T8" fmla="*/ 45 w 332"/>
                  <a:gd name="T9" fmla="*/ 79 h 218"/>
                  <a:gd name="T10" fmla="*/ 7 w 332"/>
                  <a:gd name="T11" fmla="*/ 110 h 218"/>
                  <a:gd name="T12" fmla="*/ 59 w 332"/>
                  <a:gd name="T13" fmla="*/ 122 h 218"/>
                  <a:gd name="T14" fmla="*/ 89 w 332"/>
                  <a:gd name="T15" fmla="*/ 112 h 218"/>
                  <a:gd name="T16" fmla="*/ 115 w 332"/>
                  <a:gd name="T17" fmla="*/ 101 h 218"/>
                  <a:gd name="T18" fmla="*/ 134 w 332"/>
                  <a:gd name="T19" fmla="*/ 118 h 218"/>
                  <a:gd name="T20" fmla="*/ 161 w 332"/>
                  <a:gd name="T21" fmla="*/ 132 h 218"/>
                  <a:gd name="T22" fmla="*/ 189 w 332"/>
                  <a:gd name="T23" fmla="*/ 139 h 218"/>
                  <a:gd name="T24" fmla="*/ 208 w 332"/>
                  <a:gd name="T25" fmla="*/ 159 h 218"/>
                  <a:gd name="T26" fmla="*/ 242 w 332"/>
                  <a:gd name="T27" fmla="*/ 203 h 218"/>
                  <a:gd name="T28" fmla="*/ 259 w 332"/>
                  <a:gd name="T29" fmla="*/ 210 h 218"/>
                  <a:gd name="T30" fmla="*/ 268 w 332"/>
                  <a:gd name="T31" fmla="*/ 183 h 218"/>
                  <a:gd name="T32" fmla="*/ 316 w 332"/>
                  <a:gd name="T33" fmla="*/ 139 h 218"/>
                  <a:gd name="T34" fmla="*/ 332 w 332"/>
                  <a:gd name="T35" fmla="*/ 130 h 218"/>
                  <a:gd name="T36" fmla="*/ 242 w 332"/>
                  <a:gd name="T37" fmla="*/ 1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2" h="218">
                    <a:moveTo>
                      <a:pt x="242" y="13"/>
                    </a:moveTo>
                    <a:cubicBezTo>
                      <a:pt x="227" y="28"/>
                      <a:pt x="223" y="57"/>
                      <a:pt x="197" y="58"/>
                    </a:cubicBezTo>
                    <a:cubicBezTo>
                      <a:pt x="185" y="58"/>
                      <a:pt x="176" y="57"/>
                      <a:pt x="168" y="49"/>
                    </a:cubicBezTo>
                    <a:cubicBezTo>
                      <a:pt x="158" y="42"/>
                      <a:pt x="155" y="28"/>
                      <a:pt x="144" y="23"/>
                    </a:cubicBezTo>
                    <a:cubicBezTo>
                      <a:pt x="102" y="0"/>
                      <a:pt x="77" y="63"/>
                      <a:pt x="45" y="79"/>
                    </a:cubicBezTo>
                    <a:cubicBezTo>
                      <a:pt x="32" y="85"/>
                      <a:pt x="0" y="87"/>
                      <a:pt x="7" y="110"/>
                    </a:cubicBezTo>
                    <a:cubicBezTo>
                      <a:pt x="14" y="130"/>
                      <a:pt x="45" y="125"/>
                      <a:pt x="59" y="122"/>
                    </a:cubicBezTo>
                    <a:cubicBezTo>
                      <a:pt x="70" y="120"/>
                      <a:pt x="79" y="116"/>
                      <a:pt x="89" y="112"/>
                    </a:cubicBezTo>
                    <a:cubicBezTo>
                      <a:pt x="95" y="109"/>
                      <a:pt x="108" y="99"/>
                      <a:pt x="115" y="101"/>
                    </a:cubicBezTo>
                    <a:cubicBezTo>
                      <a:pt x="121" y="102"/>
                      <a:pt x="129" y="114"/>
                      <a:pt x="134" y="118"/>
                    </a:cubicBezTo>
                    <a:cubicBezTo>
                      <a:pt x="142" y="124"/>
                      <a:pt x="151" y="129"/>
                      <a:pt x="161" y="132"/>
                    </a:cubicBezTo>
                    <a:cubicBezTo>
                      <a:pt x="172" y="135"/>
                      <a:pt x="181" y="133"/>
                      <a:pt x="189" y="139"/>
                    </a:cubicBezTo>
                    <a:cubicBezTo>
                      <a:pt x="196" y="144"/>
                      <a:pt x="203" y="153"/>
                      <a:pt x="208" y="159"/>
                    </a:cubicBezTo>
                    <a:cubicBezTo>
                      <a:pt x="220" y="173"/>
                      <a:pt x="231" y="188"/>
                      <a:pt x="242" y="203"/>
                    </a:cubicBezTo>
                    <a:cubicBezTo>
                      <a:pt x="248" y="211"/>
                      <a:pt x="250" y="218"/>
                      <a:pt x="259" y="210"/>
                    </a:cubicBezTo>
                    <a:cubicBezTo>
                      <a:pt x="264" y="204"/>
                      <a:pt x="265" y="190"/>
                      <a:pt x="268" y="183"/>
                    </a:cubicBezTo>
                    <a:cubicBezTo>
                      <a:pt x="278" y="161"/>
                      <a:pt x="296" y="151"/>
                      <a:pt x="316" y="139"/>
                    </a:cubicBezTo>
                    <a:cubicBezTo>
                      <a:pt x="321" y="136"/>
                      <a:pt x="326" y="133"/>
                      <a:pt x="332" y="130"/>
                    </a:cubicBezTo>
                    <a:lnTo>
                      <a:pt x="242" y="1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23"/>
              <p:cNvSpPr>
                <a:spLocks/>
              </p:cNvSpPr>
              <p:nvPr/>
            </p:nvSpPr>
            <p:spPr bwMode="auto">
              <a:xfrm>
                <a:off x="4027488" y="1065213"/>
                <a:ext cx="244475" cy="188913"/>
              </a:xfrm>
              <a:custGeom>
                <a:avLst/>
                <a:gdLst>
                  <a:gd name="T0" fmla="*/ 19 w 79"/>
                  <a:gd name="T1" fmla="*/ 49 h 61"/>
                  <a:gd name="T2" fmla="*/ 57 w 79"/>
                  <a:gd name="T3" fmla="*/ 45 h 61"/>
                  <a:gd name="T4" fmla="*/ 70 w 79"/>
                  <a:gd name="T5" fmla="*/ 11 h 61"/>
                  <a:gd name="T6" fmla="*/ 36 w 79"/>
                  <a:gd name="T7" fmla="*/ 6 h 61"/>
                  <a:gd name="T8" fmla="*/ 19 w 79"/>
                  <a:gd name="T9" fmla="*/ 49 h 61"/>
                </a:gdLst>
                <a:ahLst/>
                <a:cxnLst>
                  <a:cxn ang="0">
                    <a:pos x="T0" y="T1"/>
                  </a:cxn>
                  <a:cxn ang="0">
                    <a:pos x="T2" y="T3"/>
                  </a:cxn>
                  <a:cxn ang="0">
                    <a:pos x="T4" y="T5"/>
                  </a:cxn>
                  <a:cxn ang="0">
                    <a:pos x="T6" y="T7"/>
                  </a:cxn>
                  <a:cxn ang="0">
                    <a:pos x="T8" y="T9"/>
                  </a:cxn>
                </a:cxnLst>
                <a:rect l="0" t="0" r="r" b="b"/>
                <a:pathLst>
                  <a:path w="79" h="61">
                    <a:moveTo>
                      <a:pt x="19" y="49"/>
                    </a:moveTo>
                    <a:cubicBezTo>
                      <a:pt x="28" y="61"/>
                      <a:pt x="47" y="51"/>
                      <a:pt x="57" y="45"/>
                    </a:cubicBezTo>
                    <a:cubicBezTo>
                      <a:pt x="68" y="37"/>
                      <a:pt x="79" y="24"/>
                      <a:pt x="70" y="11"/>
                    </a:cubicBezTo>
                    <a:cubicBezTo>
                      <a:pt x="63" y="0"/>
                      <a:pt x="46" y="1"/>
                      <a:pt x="36" y="6"/>
                    </a:cubicBezTo>
                    <a:cubicBezTo>
                      <a:pt x="36" y="6"/>
                      <a:pt x="0" y="22"/>
                      <a:pt x="19" y="4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24"/>
              <p:cNvSpPr>
                <a:spLocks/>
              </p:cNvSpPr>
              <p:nvPr/>
            </p:nvSpPr>
            <p:spPr bwMode="auto">
              <a:xfrm>
                <a:off x="4079876" y="1169988"/>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5"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25"/>
              <p:cNvSpPr>
                <a:spLocks/>
              </p:cNvSpPr>
              <p:nvPr/>
            </p:nvSpPr>
            <p:spPr bwMode="auto">
              <a:xfrm>
                <a:off x="4191001" y="1279525"/>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4"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26"/>
              <p:cNvSpPr>
                <a:spLocks/>
              </p:cNvSpPr>
              <p:nvPr/>
            </p:nvSpPr>
            <p:spPr bwMode="auto">
              <a:xfrm>
                <a:off x="4316413" y="1374775"/>
                <a:ext cx="285750" cy="214313"/>
              </a:xfrm>
              <a:custGeom>
                <a:avLst/>
                <a:gdLst>
                  <a:gd name="T0" fmla="*/ 24 w 92"/>
                  <a:gd name="T1" fmla="*/ 54 h 69"/>
                  <a:gd name="T2" fmla="*/ 67 w 92"/>
                  <a:gd name="T3" fmla="*/ 48 h 69"/>
                  <a:gd name="T4" fmla="*/ 82 w 92"/>
                  <a:gd name="T5" fmla="*/ 13 h 69"/>
                  <a:gd name="T6" fmla="*/ 47 w 92"/>
                  <a:gd name="T7" fmla="*/ 8 h 69"/>
                  <a:gd name="T8" fmla="*/ 24 w 92"/>
                  <a:gd name="T9" fmla="*/ 54 h 69"/>
                </a:gdLst>
                <a:ahLst/>
                <a:cxnLst>
                  <a:cxn ang="0">
                    <a:pos x="T0" y="T1"/>
                  </a:cxn>
                  <a:cxn ang="0">
                    <a:pos x="T2" y="T3"/>
                  </a:cxn>
                  <a:cxn ang="0">
                    <a:pos x="T4" y="T5"/>
                  </a:cxn>
                  <a:cxn ang="0">
                    <a:pos x="T6" y="T7"/>
                  </a:cxn>
                  <a:cxn ang="0">
                    <a:pos x="T8" y="T9"/>
                  </a:cxn>
                </a:cxnLst>
                <a:rect l="0" t="0" r="r" b="b"/>
                <a:pathLst>
                  <a:path w="92" h="69">
                    <a:moveTo>
                      <a:pt x="24" y="54"/>
                    </a:moveTo>
                    <a:cubicBezTo>
                      <a:pt x="36" y="69"/>
                      <a:pt x="55" y="56"/>
                      <a:pt x="67" y="48"/>
                    </a:cubicBezTo>
                    <a:cubicBezTo>
                      <a:pt x="80" y="40"/>
                      <a:pt x="92" y="27"/>
                      <a:pt x="82" y="13"/>
                    </a:cubicBezTo>
                    <a:cubicBezTo>
                      <a:pt x="74" y="0"/>
                      <a:pt x="58" y="3"/>
                      <a:pt x="47" y="8"/>
                    </a:cubicBezTo>
                    <a:cubicBezTo>
                      <a:pt x="47" y="8"/>
                      <a:pt x="0" y="27"/>
                      <a:pt x="24"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2" name="Group 11"/>
          <p:cNvGrpSpPr/>
          <p:nvPr/>
        </p:nvGrpSpPr>
        <p:grpSpPr>
          <a:xfrm>
            <a:off x="6491263" y="5321030"/>
            <a:ext cx="790431" cy="1121778"/>
            <a:chOff x="6812678" y="5501786"/>
            <a:chExt cx="547844" cy="777499"/>
          </a:xfrm>
          <a:solidFill>
            <a:schemeClr val="accent5"/>
          </a:solidFill>
        </p:grpSpPr>
        <p:sp>
          <p:nvSpPr>
            <p:cNvPr id="206" name="Freeform 205"/>
            <p:cNvSpPr>
              <a:spLocks noEditPoints="1"/>
            </p:cNvSpPr>
            <p:nvPr/>
          </p:nvSpPr>
          <p:spPr bwMode="auto">
            <a:xfrm>
              <a:off x="6812678" y="6032194"/>
              <a:ext cx="547844" cy="247091"/>
            </a:xfrm>
            <a:custGeom>
              <a:avLst/>
              <a:gdLst>
                <a:gd name="T0" fmla="*/ 1071 w 1154"/>
                <a:gd name="T1" fmla="*/ 75 h 520"/>
                <a:gd name="T2" fmla="*/ 828 w 1154"/>
                <a:gd name="T3" fmla="*/ 186 h 520"/>
                <a:gd name="T4" fmla="*/ 558 w 1154"/>
                <a:gd name="T5" fmla="*/ 195 h 520"/>
                <a:gd name="T6" fmla="*/ 707 w 1154"/>
                <a:gd name="T7" fmla="*/ 150 h 520"/>
                <a:gd name="T8" fmla="*/ 755 w 1154"/>
                <a:gd name="T9" fmla="*/ 1 h 520"/>
                <a:gd name="T10" fmla="*/ 507 w 1154"/>
                <a:gd name="T11" fmla="*/ 38 h 520"/>
                <a:gd name="T12" fmla="*/ 219 w 1154"/>
                <a:gd name="T13" fmla="*/ 70 h 520"/>
                <a:gd name="T14" fmla="*/ 0 w 1154"/>
                <a:gd name="T15" fmla="*/ 317 h 520"/>
                <a:gd name="T16" fmla="*/ 209 w 1154"/>
                <a:gd name="T17" fmla="*/ 520 h 520"/>
                <a:gd name="T18" fmla="*/ 401 w 1154"/>
                <a:gd name="T19" fmla="*/ 393 h 520"/>
                <a:gd name="T20" fmla="*/ 684 w 1154"/>
                <a:gd name="T21" fmla="*/ 383 h 520"/>
                <a:gd name="T22" fmla="*/ 785 w 1154"/>
                <a:gd name="T23" fmla="*/ 367 h 520"/>
                <a:gd name="T24" fmla="*/ 1146 w 1154"/>
                <a:gd name="T25" fmla="*/ 135 h 520"/>
                <a:gd name="T26" fmla="*/ 1071 w 1154"/>
                <a:gd name="T27" fmla="*/ 75 h 520"/>
                <a:gd name="T28" fmla="*/ 1071 w 1154"/>
                <a:gd name="T29" fmla="*/ 75 h 520"/>
                <a:gd name="T30" fmla="*/ 1071 w 1154"/>
                <a:gd name="T31" fmla="*/ 75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4" h="520">
                  <a:moveTo>
                    <a:pt x="1071" y="75"/>
                  </a:moveTo>
                  <a:cubicBezTo>
                    <a:pt x="1003" y="79"/>
                    <a:pt x="914" y="147"/>
                    <a:pt x="828" y="186"/>
                  </a:cubicBezTo>
                  <a:cubicBezTo>
                    <a:pt x="722" y="233"/>
                    <a:pt x="558" y="195"/>
                    <a:pt x="558" y="195"/>
                  </a:cubicBezTo>
                  <a:cubicBezTo>
                    <a:pt x="584" y="183"/>
                    <a:pt x="686" y="159"/>
                    <a:pt x="707" y="150"/>
                  </a:cubicBezTo>
                  <a:cubicBezTo>
                    <a:pt x="817" y="101"/>
                    <a:pt x="808" y="0"/>
                    <a:pt x="755" y="1"/>
                  </a:cubicBezTo>
                  <a:cubicBezTo>
                    <a:pt x="686" y="2"/>
                    <a:pt x="646" y="19"/>
                    <a:pt x="507" y="38"/>
                  </a:cubicBezTo>
                  <a:cubicBezTo>
                    <a:pt x="402" y="52"/>
                    <a:pt x="279" y="47"/>
                    <a:pt x="219" y="70"/>
                  </a:cubicBezTo>
                  <a:cubicBezTo>
                    <a:pt x="135" y="102"/>
                    <a:pt x="0" y="317"/>
                    <a:pt x="0" y="317"/>
                  </a:cubicBezTo>
                  <a:cubicBezTo>
                    <a:pt x="209" y="520"/>
                    <a:pt x="209" y="520"/>
                    <a:pt x="209" y="520"/>
                  </a:cubicBezTo>
                  <a:cubicBezTo>
                    <a:pt x="209" y="520"/>
                    <a:pt x="338" y="393"/>
                    <a:pt x="401" y="393"/>
                  </a:cubicBezTo>
                  <a:cubicBezTo>
                    <a:pt x="545" y="393"/>
                    <a:pt x="551" y="391"/>
                    <a:pt x="684" y="383"/>
                  </a:cubicBezTo>
                  <a:cubicBezTo>
                    <a:pt x="740" y="380"/>
                    <a:pt x="752" y="378"/>
                    <a:pt x="785" y="367"/>
                  </a:cubicBezTo>
                  <a:cubicBezTo>
                    <a:pt x="957" y="309"/>
                    <a:pt x="1143" y="153"/>
                    <a:pt x="1146" y="135"/>
                  </a:cubicBezTo>
                  <a:cubicBezTo>
                    <a:pt x="1154" y="91"/>
                    <a:pt x="1107" y="73"/>
                    <a:pt x="1071" y="75"/>
                  </a:cubicBezTo>
                  <a:close/>
                  <a:moveTo>
                    <a:pt x="1071" y="75"/>
                  </a:moveTo>
                  <a:cubicBezTo>
                    <a:pt x="1071" y="75"/>
                    <a:pt x="1071" y="75"/>
                    <a:pt x="1071" y="7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207" name="Group 206"/>
            <p:cNvGrpSpPr/>
            <p:nvPr/>
          </p:nvGrpSpPr>
          <p:grpSpPr>
            <a:xfrm>
              <a:off x="6841385" y="5501786"/>
              <a:ext cx="490429" cy="491187"/>
              <a:chOff x="-542925" y="4398963"/>
              <a:chExt cx="2052638" cy="2055812"/>
            </a:xfrm>
            <a:grpFill/>
          </p:grpSpPr>
          <p:sp>
            <p:nvSpPr>
              <p:cNvPr id="208" name="Rectangle 43"/>
              <p:cNvSpPr>
                <a:spLocks noChangeArrowheads="1"/>
              </p:cNvSpPr>
              <p:nvPr/>
            </p:nvSpPr>
            <p:spPr bwMode="auto">
              <a:xfrm>
                <a:off x="1103313" y="4957763"/>
                <a:ext cx="406400" cy="14970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Rectangle 44"/>
              <p:cNvSpPr>
                <a:spLocks noChangeArrowheads="1"/>
              </p:cNvSpPr>
              <p:nvPr/>
            </p:nvSpPr>
            <p:spPr bwMode="auto">
              <a:xfrm>
                <a:off x="552450" y="5445125"/>
                <a:ext cx="409575" cy="1009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Rectangle 45"/>
              <p:cNvSpPr>
                <a:spLocks noChangeArrowheads="1"/>
              </p:cNvSpPr>
              <p:nvPr/>
            </p:nvSpPr>
            <p:spPr bwMode="auto">
              <a:xfrm>
                <a:off x="4763" y="5783263"/>
                <a:ext cx="409575" cy="671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Rectangle 46"/>
              <p:cNvSpPr>
                <a:spLocks noChangeArrowheads="1"/>
              </p:cNvSpPr>
              <p:nvPr/>
            </p:nvSpPr>
            <p:spPr bwMode="auto">
              <a:xfrm>
                <a:off x="-542925" y="5948363"/>
                <a:ext cx="406400" cy="5064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47"/>
              <p:cNvSpPr>
                <a:spLocks/>
              </p:cNvSpPr>
              <p:nvPr/>
            </p:nvSpPr>
            <p:spPr bwMode="auto">
              <a:xfrm>
                <a:off x="-542925" y="4398963"/>
                <a:ext cx="2047875" cy="1477962"/>
              </a:xfrm>
              <a:custGeom>
                <a:avLst/>
                <a:gdLst>
                  <a:gd name="T0" fmla="*/ 538 w 546"/>
                  <a:gd name="T1" fmla="*/ 1 h 394"/>
                  <a:gd name="T2" fmla="*/ 448 w 546"/>
                  <a:gd name="T3" fmla="*/ 30 h 394"/>
                  <a:gd name="T4" fmla="*/ 446 w 546"/>
                  <a:gd name="T5" fmla="*/ 40 h 394"/>
                  <a:gd name="T6" fmla="*/ 477 w 546"/>
                  <a:gd name="T7" fmla="*/ 66 h 394"/>
                  <a:gd name="T8" fmla="*/ 7 w 546"/>
                  <a:gd name="T9" fmla="*/ 379 h 394"/>
                  <a:gd name="T10" fmla="*/ 0 w 546"/>
                  <a:gd name="T11" fmla="*/ 386 h 394"/>
                  <a:gd name="T12" fmla="*/ 9 w 546"/>
                  <a:gd name="T13" fmla="*/ 394 h 394"/>
                  <a:gd name="T14" fmla="*/ 490 w 546"/>
                  <a:gd name="T15" fmla="*/ 78 h 394"/>
                  <a:gd name="T16" fmla="*/ 519 w 546"/>
                  <a:gd name="T17" fmla="*/ 102 h 394"/>
                  <a:gd name="T18" fmla="*/ 528 w 546"/>
                  <a:gd name="T19" fmla="*/ 99 h 394"/>
                  <a:gd name="T20" fmla="*/ 545 w 546"/>
                  <a:gd name="T21" fmla="*/ 7 h 394"/>
                  <a:gd name="T22" fmla="*/ 538 w 546"/>
                  <a:gd name="T23" fmla="*/ 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6" h="394">
                    <a:moveTo>
                      <a:pt x="538" y="1"/>
                    </a:moveTo>
                    <a:cubicBezTo>
                      <a:pt x="448" y="30"/>
                      <a:pt x="448" y="30"/>
                      <a:pt x="448" y="30"/>
                    </a:cubicBezTo>
                    <a:cubicBezTo>
                      <a:pt x="444" y="32"/>
                      <a:pt x="443" y="37"/>
                      <a:pt x="446" y="40"/>
                    </a:cubicBezTo>
                    <a:cubicBezTo>
                      <a:pt x="477" y="66"/>
                      <a:pt x="477" y="66"/>
                      <a:pt x="477" y="66"/>
                    </a:cubicBezTo>
                    <a:cubicBezTo>
                      <a:pt x="446" y="101"/>
                      <a:pt x="228" y="346"/>
                      <a:pt x="7" y="379"/>
                    </a:cubicBezTo>
                    <a:cubicBezTo>
                      <a:pt x="3" y="379"/>
                      <a:pt x="0" y="382"/>
                      <a:pt x="0" y="386"/>
                    </a:cubicBezTo>
                    <a:cubicBezTo>
                      <a:pt x="0" y="391"/>
                      <a:pt x="4" y="394"/>
                      <a:pt x="9" y="394"/>
                    </a:cubicBezTo>
                    <a:cubicBezTo>
                      <a:pt x="53" y="388"/>
                      <a:pt x="261" y="346"/>
                      <a:pt x="490" y="78"/>
                    </a:cubicBezTo>
                    <a:cubicBezTo>
                      <a:pt x="519" y="102"/>
                      <a:pt x="519" y="102"/>
                      <a:pt x="519" y="102"/>
                    </a:cubicBezTo>
                    <a:cubicBezTo>
                      <a:pt x="522" y="105"/>
                      <a:pt x="527" y="103"/>
                      <a:pt x="528" y="99"/>
                    </a:cubicBezTo>
                    <a:cubicBezTo>
                      <a:pt x="545" y="7"/>
                      <a:pt x="545" y="7"/>
                      <a:pt x="545" y="7"/>
                    </a:cubicBezTo>
                    <a:cubicBezTo>
                      <a:pt x="546" y="3"/>
                      <a:pt x="542" y="0"/>
                      <a:pt x="53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Executive Summary</a:t>
            </a:r>
            <a:endParaRPr lang="en-US" sz="800" b="1" dirty="0">
              <a:solidFill>
                <a:srgbClr val="FFFFFF"/>
              </a:solidFill>
              <a:latin typeface="Tahoma"/>
            </a:endParaRPr>
          </a:p>
        </p:txBody>
      </p:sp>
      <p:sp>
        <p:nvSpPr>
          <p:cNvPr id="3"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13</a:t>
            </a:r>
            <a:endParaRPr lang="en-US" sz="900" dirty="0">
              <a:solidFill>
                <a:srgbClr val="000000"/>
              </a:solidFill>
              <a:latin typeface="Tahoma"/>
            </a:endParaRPr>
          </a:p>
        </p:txBody>
      </p:sp>
    </p:spTree>
    <p:extLst>
      <p:ext uri="{BB962C8B-B14F-4D97-AF65-F5344CB8AC3E}">
        <p14:creationId xmlns:p14="http://schemas.microsoft.com/office/powerpoint/2010/main" val="2889457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118872"/>
            <a:ext cx="7248887" cy="585216"/>
          </a:xfrm>
        </p:spPr>
        <p:txBody>
          <a:bodyPr/>
          <a:lstStyle/>
          <a:p>
            <a:r>
              <a:rPr lang="en-US" dirty="0"/>
              <a:t>Clear Path for Continued Growth and Accelerating Profitability</a:t>
            </a:r>
          </a:p>
        </p:txBody>
      </p:sp>
      <p:sp>
        <p:nvSpPr>
          <p:cNvPr id="147" name="Text Placeholder 2"/>
          <p:cNvSpPr>
            <a:spLocks noGrp="1"/>
          </p:cNvSpPr>
          <p:nvPr>
            <p:ph type="body" sz="quarter" idx="11"/>
          </p:nvPr>
        </p:nvSpPr>
        <p:spPr>
          <a:xfrm>
            <a:off x="231775" y="715963"/>
            <a:ext cx="8686800" cy="361950"/>
          </a:xfrm>
        </p:spPr>
        <p:txBody>
          <a:bodyPr/>
          <a:lstStyle/>
          <a:p>
            <a:r>
              <a:rPr lang="en-US" dirty="0"/>
              <a:t>Katun’s selling model aligns well to capitalize on the strongest growth segment of the OEC toner opportunity</a:t>
            </a:r>
          </a:p>
        </p:txBody>
      </p:sp>
      <p:pic>
        <p:nvPicPr>
          <p:cNvPr id="102" name="Picture 2" descr="H:\Libraries\Logos\Katun\Katun_2015.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799" y="1019579"/>
            <a:ext cx="1465092" cy="248816"/>
          </a:xfrm>
          <a:prstGeom prst="rect">
            <a:avLst/>
          </a:prstGeom>
          <a:noFill/>
          <a:extLst>
            <a:ext uri="{909E8E84-426E-40DD-AFC4-6F175D3DCCD1}">
              <a14:hiddenFill xmlns:a14="http://schemas.microsoft.com/office/drawing/2010/main">
                <a:solidFill>
                  <a:srgbClr val="FFFFFF"/>
                </a:solidFill>
              </a14:hiddenFill>
            </a:ext>
          </a:extLst>
        </p:spPr>
      </p:pic>
      <p:sp>
        <p:nvSpPr>
          <p:cNvPr id="103" name="Trapezoid 4"/>
          <p:cNvSpPr/>
          <p:nvPr/>
        </p:nvSpPr>
        <p:spPr>
          <a:xfrm>
            <a:off x="358199" y="1314449"/>
            <a:ext cx="8548171" cy="409609"/>
          </a:xfrm>
          <a:custGeom>
            <a:avLst/>
            <a:gdLst>
              <a:gd name="connsiteX0" fmla="*/ 0 w 8458200"/>
              <a:gd name="connsiteY0" fmla="*/ 490458 h 490458"/>
              <a:gd name="connsiteX1" fmla="*/ 3031913 w 8458200"/>
              <a:gd name="connsiteY1" fmla="*/ 0 h 490458"/>
              <a:gd name="connsiteX2" fmla="*/ 5426287 w 8458200"/>
              <a:gd name="connsiteY2" fmla="*/ 0 h 490458"/>
              <a:gd name="connsiteX3" fmla="*/ 8458200 w 8458200"/>
              <a:gd name="connsiteY3" fmla="*/ 490458 h 490458"/>
              <a:gd name="connsiteX4" fmla="*/ 0 w 8458200"/>
              <a:gd name="connsiteY4" fmla="*/ 490458 h 490458"/>
              <a:gd name="connsiteX0" fmla="*/ 0 w 8458200"/>
              <a:gd name="connsiteY0" fmla="*/ 490458 h 490458"/>
              <a:gd name="connsiteX1" fmla="*/ 3697738 w 8458200"/>
              <a:gd name="connsiteY1" fmla="*/ 0 h 490458"/>
              <a:gd name="connsiteX2" fmla="*/ 5426287 w 8458200"/>
              <a:gd name="connsiteY2" fmla="*/ 0 h 490458"/>
              <a:gd name="connsiteX3" fmla="*/ 8458200 w 8458200"/>
              <a:gd name="connsiteY3" fmla="*/ 490458 h 490458"/>
              <a:gd name="connsiteX4" fmla="*/ 0 w 8458200"/>
              <a:gd name="connsiteY4" fmla="*/ 490458 h 490458"/>
              <a:gd name="connsiteX0" fmla="*/ 0 w 8458200"/>
              <a:gd name="connsiteY0" fmla="*/ 490458 h 490458"/>
              <a:gd name="connsiteX1" fmla="*/ 3697738 w 8458200"/>
              <a:gd name="connsiteY1" fmla="*/ 0 h 490458"/>
              <a:gd name="connsiteX2" fmla="*/ 4662808 w 8458200"/>
              <a:gd name="connsiteY2" fmla="*/ 0 h 490458"/>
              <a:gd name="connsiteX3" fmla="*/ 8458200 w 8458200"/>
              <a:gd name="connsiteY3" fmla="*/ 490458 h 490458"/>
              <a:gd name="connsiteX4" fmla="*/ 0 w 8458200"/>
              <a:gd name="connsiteY4" fmla="*/ 490458 h 49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490458">
                <a:moveTo>
                  <a:pt x="0" y="490458"/>
                </a:moveTo>
                <a:lnTo>
                  <a:pt x="3697738" y="0"/>
                </a:lnTo>
                <a:lnTo>
                  <a:pt x="4662808" y="0"/>
                </a:lnTo>
                <a:lnTo>
                  <a:pt x="8458200" y="490458"/>
                </a:lnTo>
                <a:lnTo>
                  <a:pt x="0" y="490458"/>
                </a:lnTo>
                <a:close/>
              </a:path>
            </a:pathLst>
          </a:custGeom>
          <a:gradFill flip="none" rotWithShape="1">
            <a:gsLst>
              <a:gs pos="0">
                <a:schemeClr val="bg2">
                  <a:lumMod val="50000"/>
                </a:schemeClr>
              </a:gs>
              <a:gs pos="72000">
                <a:schemeClr val="bg2"/>
              </a:gs>
              <a:gs pos="100000">
                <a:schemeClr val="bg1">
                  <a:lumMod val="95000"/>
                </a:schemeClr>
              </a:gs>
            </a:gsLst>
            <a:lin ang="540000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endParaRPr lang="en-US" sz="1000" b="1" dirty="0">
              <a:solidFill>
                <a:schemeClr val="bg1"/>
              </a:solidFill>
            </a:endParaRPr>
          </a:p>
        </p:txBody>
      </p:sp>
      <p:sp>
        <p:nvSpPr>
          <p:cNvPr id="152" name="Rectangle 151"/>
          <p:cNvSpPr/>
          <p:nvPr/>
        </p:nvSpPr>
        <p:spPr>
          <a:xfrm>
            <a:off x="370013" y="1724059"/>
            <a:ext cx="2050125" cy="4686049"/>
          </a:xfrm>
          <a:prstGeom prst="rect">
            <a:avLst/>
          </a:prstGeom>
          <a:gradFill flip="none" rotWithShape="1">
            <a:gsLst>
              <a:gs pos="100000">
                <a:schemeClr val="tx2"/>
              </a:gs>
              <a:gs pos="91000">
                <a:schemeClr val="bg1">
                  <a:lumMod val="95000"/>
                </a:schemeClr>
              </a:gs>
              <a:gs pos="9000">
                <a:schemeClr val="bg1">
                  <a:lumMod val="95000"/>
                </a:schemeClr>
              </a:gs>
              <a:gs pos="0">
                <a:schemeClr val="tx2"/>
              </a:gs>
              <a:gs pos="5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TextBox 152"/>
          <p:cNvSpPr txBox="1"/>
          <p:nvPr/>
        </p:nvSpPr>
        <p:spPr>
          <a:xfrm>
            <a:off x="522400" y="2501173"/>
            <a:ext cx="1745351" cy="430887"/>
          </a:xfrm>
          <a:prstGeom prst="rect">
            <a:avLst/>
          </a:prstGeom>
          <a:noFill/>
        </p:spPr>
        <p:txBody>
          <a:bodyPr wrap="square" lIns="0" rIns="0" rtlCol="0" anchor="ctr" anchorCtr="0">
            <a:spAutoFit/>
          </a:bodyPr>
          <a:lstStyle/>
          <a:p>
            <a:pPr algn="ctr"/>
            <a:r>
              <a:rPr lang="en-US" sz="1100" b="1" dirty="0">
                <a:solidFill>
                  <a:schemeClr val="accent6"/>
                </a:solidFill>
              </a:rPr>
              <a:t>Increase Share in the Color MFD Market</a:t>
            </a:r>
          </a:p>
        </p:txBody>
      </p:sp>
      <p:sp>
        <p:nvSpPr>
          <p:cNvPr id="154" name="TextBox 153"/>
          <p:cNvSpPr txBox="1"/>
          <p:nvPr/>
        </p:nvSpPr>
        <p:spPr>
          <a:xfrm>
            <a:off x="472550" y="3010740"/>
            <a:ext cx="1871401" cy="2146742"/>
          </a:xfrm>
          <a:prstGeom prst="rect">
            <a:avLst/>
          </a:prstGeom>
          <a:noFill/>
        </p:spPr>
        <p:txBody>
          <a:bodyPr wrap="square" lIns="0" rIns="0" rtlCol="0" anchor="t" anchorCtr="0">
            <a:spAutoFit/>
          </a:bodyPr>
          <a:lstStyle/>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OEC color MFD toner market is </a:t>
            </a:r>
            <a:r>
              <a:rPr lang="en-US" sz="900" b="1" dirty="0">
                <a:latin typeface="Tahoma" panose="020B0604030504040204" pitchFamily="34" charset="0"/>
              </a:rPr>
              <a:t>9.3x </a:t>
            </a:r>
            <a:r>
              <a:rPr lang="en-US" sz="900" dirty="0">
                <a:latin typeface="Tahoma" panose="020B0604030504040204" pitchFamily="34" charset="0"/>
              </a:rPr>
              <a:t>the size of mono MFD toner</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Katun’s current share of color MFD toner (~1.4%) is under-penetrated relative to its share of mono MFD toner (~3.4%)</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Katun’s strong market position within the OEC supports the Company’s ability to achieve color MFD penetration at the level of existing mono MFD share</a:t>
            </a:r>
          </a:p>
          <a:p>
            <a:pPr marL="171450" indent="-171450">
              <a:spcAft>
                <a:spcPts val="300"/>
              </a:spcAft>
              <a:buClr>
                <a:srgbClr val="07325F"/>
              </a:buClr>
              <a:buSzPct val="100000"/>
              <a:buFont typeface="Wingdings" panose="05000000000000000000" pitchFamily="2" charset="2"/>
              <a:buChar char="ü"/>
            </a:pPr>
            <a:r>
              <a:rPr lang="en-US" sz="900" b="1" dirty="0">
                <a:latin typeface="Tahoma" panose="020B0604030504040204" pitchFamily="34" charset="0"/>
              </a:rPr>
              <a:t>Opportunity to drive incremental $85m+ in annual revenue potential </a:t>
            </a:r>
            <a:endParaRPr lang="en-US" sz="900" b="1" dirty="0">
              <a:solidFill>
                <a:srgbClr val="000000"/>
              </a:solidFill>
            </a:endParaRPr>
          </a:p>
        </p:txBody>
      </p:sp>
      <p:grpSp>
        <p:nvGrpSpPr>
          <p:cNvPr id="5" name="Group 4"/>
          <p:cNvGrpSpPr/>
          <p:nvPr/>
        </p:nvGrpSpPr>
        <p:grpSpPr>
          <a:xfrm>
            <a:off x="989748" y="1531353"/>
            <a:ext cx="810655" cy="810655"/>
            <a:chOff x="1277187" y="3408983"/>
            <a:chExt cx="877824" cy="877824"/>
          </a:xfrm>
        </p:grpSpPr>
        <p:sp>
          <p:nvSpPr>
            <p:cNvPr id="156" name="Freeform 17"/>
            <p:cNvSpPr>
              <a:spLocks/>
            </p:cNvSpPr>
            <p:nvPr/>
          </p:nvSpPr>
          <p:spPr bwMode="auto">
            <a:xfrm>
              <a:off x="1706267" y="3830884"/>
              <a:ext cx="19664" cy="34023"/>
            </a:xfrm>
            <a:custGeom>
              <a:avLst/>
              <a:gdLst>
                <a:gd name="T0" fmla="*/ 1 w 6"/>
                <a:gd name="T1" fmla="*/ 0 h 11"/>
                <a:gd name="T2" fmla="*/ 2 w 6"/>
                <a:gd name="T3" fmla="*/ 5 h 11"/>
                <a:gd name="T4" fmla="*/ 6 w 6"/>
                <a:gd name="T5" fmla="*/ 9 h 11"/>
                <a:gd name="T6" fmla="*/ 6 w 6"/>
                <a:gd name="T7" fmla="*/ 2 h 11"/>
                <a:gd name="T8" fmla="*/ 1 w 6"/>
                <a:gd name="T9" fmla="*/ 0 h 11"/>
              </a:gdLst>
              <a:ahLst/>
              <a:cxnLst>
                <a:cxn ang="0">
                  <a:pos x="T0" y="T1"/>
                </a:cxn>
                <a:cxn ang="0">
                  <a:pos x="T2" y="T3"/>
                </a:cxn>
                <a:cxn ang="0">
                  <a:pos x="T4" y="T5"/>
                </a:cxn>
                <a:cxn ang="0">
                  <a:pos x="T6" y="T7"/>
                </a:cxn>
                <a:cxn ang="0">
                  <a:pos x="T8" y="T9"/>
                </a:cxn>
              </a:cxnLst>
              <a:rect l="0" t="0" r="r" b="b"/>
              <a:pathLst>
                <a:path w="6" h="11">
                  <a:moveTo>
                    <a:pt x="1" y="0"/>
                  </a:moveTo>
                  <a:cubicBezTo>
                    <a:pt x="0" y="0"/>
                    <a:pt x="1" y="3"/>
                    <a:pt x="2" y="5"/>
                  </a:cubicBezTo>
                  <a:cubicBezTo>
                    <a:pt x="3" y="8"/>
                    <a:pt x="6" y="11"/>
                    <a:pt x="6" y="9"/>
                  </a:cubicBezTo>
                  <a:cubicBezTo>
                    <a:pt x="6" y="7"/>
                    <a:pt x="6" y="5"/>
                    <a:pt x="6" y="2"/>
                  </a:cubicBezTo>
                  <a:cubicBezTo>
                    <a:pt x="6" y="0"/>
                    <a:pt x="3" y="0"/>
                    <a:pt x="1"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18"/>
            <p:cNvSpPr>
              <a:spLocks/>
            </p:cNvSpPr>
            <p:nvPr/>
          </p:nvSpPr>
          <p:spPr bwMode="auto">
            <a:xfrm>
              <a:off x="1697091" y="3796860"/>
              <a:ext cx="38017" cy="102070"/>
            </a:xfrm>
            <a:custGeom>
              <a:avLst/>
              <a:gdLst>
                <a:gd name="T0" fmla="*/ 2 w 12"/>
                <a:gd name="T1" fmla="*/ 0 h 33"/>
                <a:gd name="T2" fmla="*/ 1 w 12"/>
                <a:gd name="T3" fmla="*/ 22 h 33"/>
                <a:gd name="T4" fmla="*/ 10 w 12"/>
                <a:gd name="T5" fmla="*/ 33 h 33"/>
                <a:gd name="T6" fmla="*/ 8 w 12"/>
                <a:gd name="T7" fmla="*/ 19 h 33"/>
                <a:gd name="T8" fmla="*/ 2 w 12"/>
                <a:gd name="T9" fmla="*/ 0 h 33"/>
              </a:gdLst>
              <a:ahLst/>
              <a:cxnLst>
                <a:cxn ang="0">
                  <a:pos x="T0" y="T1"/>
                </a:cxn>
                <a:cxn ang="0">
                  <a:pos x="T2" y="T3"/>
                </a:cxn>
                <a:cxn ang="0">
                  <a:pos x="T4" y="T5"/>
                </a:cxn>
                <a:cxn ang="0">
                  <a:pos x="T6" y="T7"/>
                </a:cxn>
                <a:cxn ang="0">
                  <a:pos x="T8" y="T9"/>
                </a:cxn>
              </a:cxnLst>
              <a:rect l="0" t="0" r="r" b="b"/>
              <a:pathLst>
                <a:path w="12" h="33">
                  <a:moveTo>
                    <a:pt x="2" y="0"/>
                  </a:moveTo>
                  <a:cubicBezTo>
                    <a:pt x="0" y="0"/>
                    <a:pt x="0" y="13"/>
                    <a:pt x="1" y="22"/>
                  </a:cubicBezTo>
                  <a:cubicBezTo>
                    <a:pt x="1" y="31"/>
                    <a:pt x="9" y="33"/>
                    <a:pt x="10" y="33"/>
                  </a:cubicBezTo>
                  <a:cubicBezTo>
                    <a:pt x="12" y="32"/>
                    <a:pt x="9" y="26"/>
                    <a:pt x="8" y="19"/>
                  </a:cubicBezTo>
                  <a:cubicBezTo>
                    <a:pt x="7" y="12"/>
                    <a:pt x="4" y="0"/>
                    <a:pt x="2"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Oval 158"/>
            <p:cNvSpPr>
              <a:spLocks noChangeAspect="1"/>
            </p:cNvSpPr>
            <p:nvPr/>
          </p:nvSpPr>
          <p:spPr>
            <a:xfrm>
              <a:off x="1392165" y="3524539"/>
              <a:ext cx="647869" cy="646713"/>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r"/>
              <a:endParaRPr lang="en-US" sz="1000" dirty="0">
                <a:solidFill>
                  <a:schemeClr val="tx1"/>
                </a:solidFill>
              </a:endParaRPr>
            </a:p>
          </p:txBody>
        </p:sp>
        <p:grpSp>
          <p:nvGrpSpPr>
            <p:cNvPr id="4" name="Group 3"/>
            <p:cNvGrpSpPr/>
            <p:nvPr/>
          </p:nvGrpSpPr>
          <p:grpSpPr>
            <a:xfrm>
              <a:off x="1277187" y="3408983"/>
              <a:ext cx="877824" cy="877824"/>
              <a:chOff x="1277187" y="3408983"/>
              <a:chExt cx="877824" cy="877824"/>
            </a:xfrm>
          </p:grpSpPr>
          <p:sp>
            <p:nvSpPr>
              <p:cNvPr id="158" name="Oval 157"/>
              <p:cNvSpPr/>
              <p:nvPr/>
            </p:nvSpPr>
            <p:spPr>
              <a:xfrm>
                <a:off x="1277187" y="3408983"/>
                <a:ext cx="877824" cy="877824"/>
              </a:xfrm>
              <a:prstGeom prst="ellipse">
                <a:avLst/>
              </a:prstGeom>
              <a:solidFill>
                <a:schemeClr val="accent6"/>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0" name="Group 159"/>
              <p:cNvGrpSpPr/>
              <p:nvPr/>
            </p:nvGrpSpPr>
            <p:grpSpPr>
              <a:xfrm>
                <a:off x="1440687" y="3571810"/>
                <a:ext cx="533890" cy="535236"/>
                <a:chOff x="7473957" y="5045077"/>
                <a:chExt cx="1258884" cy="1262061"/>
              </a:xfrm>
            </p:grpSpPr>
            <p:sp>
              <p:nvSpPr>
                <p:cNvPr id="164" name="Freeform 178"/>
                <p:cNvSpPr>
                  <a:spLocks/>
                </p:cNvSpPr>
                <p:nvPr/>
              </p:nvSpPr>
              <p:spPr bwMode="auto">
                <a:xfrm>
                  <a:off x="8104194" y="5045077"/>
                  <a:ext cx="546100" cy="633412"/>
                </a:xfrm>
                <a:custGeom>
                  <a:avLst/>
                  <a:gdLst>
                    <a:gd name="T0" fmla="*/ 2 w 699"/>
                    <a:gd name="T1" fmla="*/ 812 h 812"/>
                    <a:gd name="T2" fmla="*/ 699 w 699"/>
                    <a:gd name="T3" fmla="*/ 409 h 812"/>
                    <a:gd name="T4" fmla="*/ 0 w 699"/>
                    <a:gd name="T5" fmla="*/ 0 h 812"/>
                    <a:gd name="T6" fmla="*/ 0 w 699"/>
                    <a:gd name="T7" fmla="*/ 811 h 812"/>
                    <a:gd name="T8" fmla="*/ 2 w 699"/>
                    <a:gd name="T9" fmla="*/ 812 h 812"/>
                  </a:gdLst>
                  <a:ahLst/>
                  <a:cxnLst>
                    <a:cxn ang="0">
                      <a:pos x="T0" y="T1"/>
                    </a:cxn>
                    <a:cxn ang="0">
                      <a:pos x="T2" y="T3"/>
                    </a:cxn>
                    <a:cxn ang="0">
                      <a:pos x="T4" y="T5"/>
                    </a:cxn>
                    <a:cxn ang="0">
                      <a:pos x="T6" y="T7"/>
                    </a:cxn>
                    <a:cxn ang="0">
                      <a:pos x="T8" y="T9"/>
                    </a:cxn>
                  </a:cxnLst>
                  <a:rect l="0" t="0" r="r" b="b"/>
                  <a:pathLst>
                    <a:path w="699" h="812">
                      <a:moveTo>
                        <a:pt x="2" y="812"/>
                      </a:moveTo>
                      <a:cubicBezTo>
                        <a:pt x="699" y="409"/>
                        <a:pt x="699" y="409"/>
                        <a:pt x="699" y="409"/>
                      </a:cubicBezTo>
                      <a:cubicBezTo>
                        <a:pt x="560" y="165"/>
                        <a:pt x="299" y="1"/>
                        <a:pt x="0" y="0"/>
                      </a:cubicBezTo>
                      <a:cubicBezTo>
                        <a:pt x="0" y="811"/>
                        <a:pt x="0" y="811"/>
                        <a:pt x="0" y="811"/>
                      </a:cubicBezTo>
                      <a:lnTo>
                        <a:pt x="2" y="812"/>
                      </a:lnTo>
                      <a:close/>
                    </a:path>
                  </a:pathLst>
                </a:custGeom>
                <a:solidFill>
                  <a:srgbClr val="07437F"/>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79"/>
                <p:cNvSpPr>
                  <a:spLocks/>
                </p:cNvSpPr>
                <p:nvPr/>
              </p:nvSpPr>
              <p:spPr bwMode="auto">
                <a:xfrm>
                  <a:off x="7559680" y="5045077"/>
                  <a:ext cx="544513" cy="633412"/>
                </a:xfrm>
                <a:custGeom>
                  <a:avLst/>
                  <a:gdLst>
                    <a:gd name="T0" fmla="*/ 699 w 699"/>
                    <a:gd name="T1" fmla="*/ 0 h 811"/>
                    <a:gd name="T2" fmla="*/ 697 w 699"/>
                    <a:gd name="T3" fmla="*/ 0 h 811"/>
                    <a:gd name="T4" fmla="*/ 0 w 699"/>
                    <a:gd name="T5" fmla="*/ 402 h 811"/>
                    <a:gd name="T6" fmla="*/ 699 w 699"/>
                    <a:gd name="T7" fmla="*/ 811 h 811"/>
                    <a:gd name="T8" fmla="*/ 699 w 699"/>
                    <a:gd name="T9" fmla="*/ 0 h 811"/>
                  </a:gdLst>
                  <a:ahLst/>
                  <a:cxnLst>
                    <a:cxn ang="0">
                      <a:pos x="T0" y="T1"/>
                    </a:cxn>
                    <a:cxn ang="0">
                      <a:pos x="T2" y="T3"/>
                    </a:cxn>
                    <a:cxn ang="0">
                      <a:pos x="T4" y="T5"/>
                    </a:cxn>
                    <a:cxn ang="0">
                      <a:pos x="T6" y="T7"/>
                    </a:cxn>
                    <a:cxn ang="0">
                      <a:pos x="T8" y="T9"/>
                    </a:cxn>
                  </a:cxnLst>
                  <a:rect l="0" t="0" r="r" b="b"/>
                  <a:pathLst>
                    <a:path w="699" h="811">
                      <a:moveTo>
                        <a:pt x="699" y="0"/>
                      </a:moveTo>
                      <a:cubicBezTo>
                        <a:pt x="698" y="0"/>
                        <a:pt x="698" y="0"/>
                        <a:pt x="697" y="0"/>
                      </a:cubicBezTo>
                      <a:cubicBezTo>
                        <a:pt x="399" y="0"/>
                        <a:pt x="140" y="162"/>
                        <a:pt x="0" y="402"/>
                      </a:cubicBezTo>
                      <a:cubicBezTo>
                        <a:pt x="699" y="811"/>
                        <a:pt x="699" y="811"/>
                        <a:pt x="699" y="811"/>
                      </a:cubicBezTo>
                      <a:lnTo>
                        <a:pt x="699" y="0"/>
                      </a:lnTo>
                      <a:close/>
                    </a:path>
                  </a:pathLst>
                </a:custGeom>
                <a:solidFill>
                  <a:srgbClr val="7030A0"/>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80"/>
                <p:cNvSpPr>
                  <a:spLocks/>
                </p:cNvSpPr>
                <p:nvPr/>
              </p:nvSpPr>
              <p:spPr bwMode="auto">
                <a:xfrm>
                  <a:off x="8104194" y="5678489"/>
                  <a:ext cx="1587" cy="1587"/>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0"/>
                      </a:lnTo>
                      <a:lnTo>
                        <a:pt x="0" y="0"/>
                      </a:lnTo>
                      <a:lnTo>
                        <a:pt x="0" y="1"/>
                      </a:lnTo>
                      <a:close/>
                    </a:path>
                  </a:pathLst>
                </a:custGeom>
                <a:noFill/>
                <a:ln w="47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181"/>
                <p:cNvSpPr>
                  <a:spLocks/>
                </p:cNvSpPr>
                <p:nvPr/>
              </p:nvSpPr>
              <p:spPr bwMode="auto">
                <a:xfrm>
                  <a:off x="7473957" y="5359399"/>
                  <a:ext cx="630239" cy="635001"/>
                </a:xfrm>
                <a:custGeom>
                  <a:avLst/>
                  <a:gdLst>
                    <a:gd name="T0" fmla="*/ 808 w 808"/>
                    <a:gd name="T1" fmla="*/ 409 h 815"/>
                    <a:gd name="T2" fmla="*/ 109 w 808"/>
                    <a:gd name="T3" fmla="*/ 0 h 815"/>
                    <a:gd name="T4" fmla="*/ 0 w 808"/>
                    <a:gd name="T5" fmla="*/ 407 h 815"/>
                    <a:gd name="T6" fmla="*/ 110 w 808"/>
                    <a:gd name="T7" fmla="*/ 815 h 815"/>
                    <a:gd name="T8" fmla="*/ 808 w 808"/>
                    <a:gd name="T9" fmla="*/ 411 h 815"/>
                    <a:gd name="T10" fmla="*/ 808 w 808"/>
                    <a:gd name="T11" fmla="*/ 409 h 815"/>
                  </a:gdLst>
                  <a:ahLst/>
                  <a:cxnLst>
                    <a:cxn ang="0">
                      <a:pos x="T0" y="T1"/>
                    </a:cxn>
                    <a:cxn ang="0">
                      <a:pos x="T2" y="T3"/>
                    </a:cxn>
                    <a:cxn ang="0">
                      <a:pos x="T4" y="T5"/>
                    </a:cxn>
                    <a:cxn ang="0">
                      <a:pos x="T6" y="T7"/>
                    </a:cxn>
                    <a:cxn ang="0">
                      <a:pos x="T8" y="T9"/>
                    </a:cxn>
                    <a:cxn ang="0">
                      <a:pos x="T10" y="T11"/>
                    </a:cxn>
                  </a:cxnLst>
                  <a:rect l="0" t="0" r="r" b="b"/>
                  <a:pathLst>
                    <a:path w="808" h="815">
                      <a:moveTo>
                        <a:pt x="808" y="409"/>
                      </a:moveTo>
                      <a:cubicBezTo>
                        <a:pt x="109" y="0"/>
                        <a:pt x="109" y="0"/>
                        <a:pt x="109" y="0"/>
                      </a:cubicBezTo>
                      <a:cubicBezTo>
                        <a:pt x="39" y="120"/>
                        <a:pt x="0" y="259"/>
                        <a:pt x="0" y="407"/>
                      </a:cubicBezTo>
                      <a:cubicBezTo>
                        <a:pt x="0" y="556"/>
                        <a:pt x="40" y="695"/>
                        <a:pt x="110" y="815"/>
                      </a:cubicBezTo>
                      <a:cubicBezTo>
                        <a:pt x="808" y="411"/>
                        <a:pt x="808" y="411"/>
                        <a:pt x="808" y="411"/>
                      </a:cubicBezTo>
                      <a:lnTo>
                        <a:pt x="808" y="409"/>
                      </a:lnTo>
                      <a:close/>
                    </a:path>
                  </a:pathLst>
                </a:custGeom>
                <a:solidFill>
                  <a:srgbClr val="FF0000"/>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82"/>
                <p:cNvSpPr>
                  <a:spLocks/>
                </p:cNvSpPr>
                <p:nvPr/>
              </p:nvSpPr>
              <p:spPr bwMode="auto">
                <a:xfrm>
                  <a:off x="8105778" y="5364160"/>
                  <a:ext cx="627063" cy="630238"/>
                </a:xfrm>
                <a:custGeom>
                  <a:avLst/>
                  <a:gdLst>
                    <a:gd name="T0" fmla="*/ 697 w 802"/>
                    <a:gd name="T1" fmla="*/ 0 h 808"/>
                    <a:gd name="T2" fmla="*/ 0 w 802"/>
                    <a:gd name="T3" fmla="*/ 403 h 808"/>
                    <a:gd name="T4" fmla="*/ 692 w 802"/>
                    <a:gd name="T5" fmla="*/ 808 h 808"/>
                    <a:gd name="T6" fmla="*/ 802 w 802"/>
                    <a:gd name="T7" fmla="*/ 400 h 808"/>
                    <a:gd name="T8" fmla="*/ 697 w 802"/>
                    <a:gd name="T9" fmla="*/ 0 h 808"/>
                  </a:gdLst>
                  <a:ahLst/>
                  <a:cxnLst>
                    <a:cxn ang="0">
                      <a:pos x="T0" y="T1"/>
                    </a:cxn>
                    <a:cxn ang="0">
                      <a:pos x="T2" y="T3"/>
                    </a:cxn>
                    <a:cxn ang="0">
                      <a:pos x="T4" y="T5"/>
                    </a:cxn>
                    <a:cxn ang="0">
                      <a:pos x="T6" y="T7"/>
                    </a:cxn>
                    <a:cxn ang="0">
                      <a:pos x="T8" y="T9"/>
                    </a:cxn>
                  </a:cxnLst>
                  <a:rect l="0" t="0" r="r" b="b"/>
                  <a:pathLst>
                    <a:path w="802" h="808">
                      <a:moveTo>
                        <a:pt x="697" y="0"/>
                      </a:moveTo>
                      <a:cubicBezTo>
                        <a:pt x="0" y="403"/>
                        <a:pt x="0" y="403"/>
                        <a:pt x="0" y="403"/>
                      </a:cubicBezTo>
                      <a:cubicBezTo>
                        <a:pt x="692" y="808"/>
                        <a:pt x="692" y="808"/>
                        <a:pt x="692" y="808"/>
                      </a:cubicBezTo>
                      <a:cubicBezTo>
                        <a:pt x="762" y="688"/>
                        <a:pt x="802" y="549"/>
                        <a:pt x="802" y="400"/>
                      </a:cubicBezTo>
                      <a:cubicBezTo>
                        <a:pt x="802" y="254"/>
                        <a:pt x="764" y="118"/>
                        <a:pt x="697" y="0"/>
                      </a:cubicBezTo>
                      <a:close/>
                    </a:path>
                  </a:pathLst>
                </a:custGeom>
                <a:solidFill>
                  <a:srgbClr val="00B050"/>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83"/>
                <p:cNvSpPr>
                  <a:spLocks/>
                </p:cNvSpPr>
                <p:nvPr/>
              </p:nvSpPr>
              <p:spPr bwMode="auto">
                <a:xfrm>
                  <a:off x="8104186" y="5678487"/>
                  <a:ext cx="542924" cy="628651"/>
                </a:xfrm>
                <a:custGeom>
                  <a:avLst/>
                  <a:gdLst>
                    <a:gd name="T0" fmla="*/ 0 w 694"/>
                    <a:gd name="T1" fmla="*/ 1 h 805"/>
                    <a:gd name="T2" fmla="*/ 0 w 694"/>
                    <a:gd name="T3" fmla="*/ 805 h 805"/>
                    <a:gd name="T4" fmla="*/ 694 w 694"/>
                    <a:gd name="T5" fmla="*/ 405 h 805"/>
                    <a:gd name="T6" fmla="*/ 2 w 694"/>
                    <a:gd name="T7" fmla="*/ 0 h 805"/>
                    <a:gd name="T8" fmla="*/ 0 w 694"/>
                    <a:gd name="T9" fmla="*/ 1 h 805"/>
                  </a:gdLst>
                  <a:ahLst/>
                  <a:cxnLst>
                    <a:cxn ang="0">
                      <a:pos x="T0" y="T1"/>
                    </a:cxn>
                    <a:cxn ang="0">
                      <a:pos x="T2" y="T3"/>
                    </a:cxn>
                    <a:cxn ang="0">
                      <a:pos x="T4" y="T5"/>
                    </a:cxn>
                    <a:cxn ang="0">
                      <a:pos x="T6" y="T7"/>
                    </a:cxn>
                    <a:cxn ang="0">
                      <a:pos x="T8" y="T9"/>
                    </a:cxn>
                  </a:cxnLst>
                  <a:rect l="0" t="0" r="r" b="b"/>
                  <a:pathLst>
                    <a:path w="694" h="805">
                      <a:moveTo>
                        <a:pt x="0" y="1"/>
                      </a:moveTo>
                      <a:cubicBezTo>
                        <a:pt x="0" y="805"/>
                        <a:pt x="0" y="805"/>
                        <a:pt x="0" y="805"/>
                      </a:cubicBezTo>
                      <a:cubicBezTo>
                        <a:pt x="296" y="805"/>
                        <a:pt x="554" y="644"/>
                        <a:pt x="694" y="405"/>
                      </a:cubicBezTo>
                      <a:cubicBezTo>
                        <a:pt x="2" y="0"/>
                        <a:pt x="2" y="0"/>
                        <a:pt x="2" y="0"/>
                      </a:cubicBezTo>
                      <a:lnTo>
                        <a:pt x="0" y="1"/>
                      </a:lnTo>
                      <a:close/>
                    </a:path>
                  </a:pathLst>
                </a:custGeom>
                <a:solidFill>
                  <a:srgbClr val="FFFF00"/>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84"/>
                <p:cNvSpPr>
                  <a:spLocks/>
                </p:cNvSpPr>
                <p:nvPr/>
              </p:nvSpPr>
              <p:spPr bwMode="auto">
                <a:xfrm>
                  <a:off x="7559675" y="5680076"/>
                  <a:ext cx="544513" cy="627062"/>
                </a:xfrm>
                <a:custGeom>
                  <a:avLst/>
                  <a:gdLst>
                    <a:gd name="T0" fmla="*/ 0 w 698"/>
                    <a:gd name="T1" fmla="*/ 404 h 804"/>
                    <a:gd name="T2" fmla="*/ 696 w 698"/>
                    <a:gd name="T3" fmla="*/ 804 h 804"/>
                    <a:gd name="T4" fmla="*/ 698 w 698"/>
                    <a:gd name="T5" fmla="*/ 804 h 804"/>
                    <a:gd name="T6" fmla="*/ 698 w 698"/>
                    <a:gd name="T7" fmla="*/ 0 h 804"/>
                    <a:gd name="T8" fmla="*/ 0 w 698"/>
                    <a:gd name="T9" fmla="*/ 404 h 804"/>
                  </a:gdLst>
                  <a:ahLst/>
                  <a:cxnLst>
                    <a:cxn ang="0">
                      <a:pos x="T0" y="T1"/>
                    </a:cxn>
                    <a:cxn ang="0">
                      <a:pos x="T2" y="T3"/>
                    </a:cxn>
                    <a:cxn ang="0">
                      <a:pos x="T4" y="T5"/>
                    </a:cxn>
                    <a:cxn ang="0">
                      <a:pos x="T6" y="T7"/>
                    </a:cxn>
                    <a:cxn ang="0">
                      <a:pos x="T8" y="T9"/>
                    </a:cxn>
                  </a:cxnLst>
                  <a:rect l="0" t="0" r="r" b="b"/>
                  <a:pathLst>
                    <a:path w="698" h="804">
                      <a:moveTo>
                        <a:pt x="0" y="404"/>
                      </a:moveTo>
                      <a:cubicBezTo>
                        <a:pt x="140" y="644"/>
                        <a:pt x="399" y="804"/>
                        <a:pt x="696" y="804"/>
                      </a:cubicBezTo>
                      <a:cubicBezTo>
                        <a:pt x="697" y="804"/>
                        <a:pt x="697" y="804"/>
                        <a:pt x="698" y="804"/>
                      </a:cubicBezTo>
                      <a:cubicBezTo>
                        <a:pt x="698" y="0"/>
                        <a:pt x="698" y="0"/>
                        <a:pt x="698" y="0"/>
                      </a:cubicBezTo>
                      <a:lnTo>
                        <a:pt x="0" y="404"/>
                      </a:lnTo>
                      <a:close/>
                    </a:path>
                  </a:pathLst>
                </a:custGeom>
                <a:solidFill>
                  <a:srgbClr val="FFC000"/>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73" name="Rectangle 172"/>
          <p:cNvSpPr/>
          <p:nvPr/>
        </p:nvSpPr>
        <p:spPr>
          <a:xfrm>
            <a:off x="4699263" y="1724059"/>
            <a:ext cx="2050125" cy="4705316"/>
          </a:xfrm>
          <a:prstGeom prst="rect">
            <a:avLst/>
          </a:prstGeom>
          <a:gradFill flip="none" rotWithShape="1">
            <a:gsLst>
              <a:gs pos="100000">
                <a:schemeClr val="tx2"/>
              </a:gs>
              <a:gs pos="91000">
                <a:schemeClr val="bg1">
                  <a:lumMod val="95000"/>
                </a:schemeClr>
              </a:gs>
              <a:gs pos="9000">
                <a:schemeClr val="bg1">
                  <a:lumMod val="95000"/>
                </a:schemeClr>
              </a:gs>
              <a:gs pos="0">
                <a:schemeClr val="tx2"/>
              </a:gs>
              <a:gs pos="5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p:cNvSpPr txBox="1"/>
          <p:nvPr/>
        </p:nvSpPr>
        <p:spPr>
          <a:xfrm>
            <a:off x="4938513" y="2416534"/>
            <a:ext cx="1571625" cy="600164"/>
          </a:xfrm>
          <a:prstGeom prst="rect">
            <a:avLst/>
          </a:prstGeom>
          <a:noFill/>
        </p:spPr>
        <p:txBody>
          <a:bodyPr wrap="square" lIns="0" rIns="0" rtlCol="0" anchor="t" anchorCtr="0">
            <a:spAutoFit/>
          </a:bodyPr>
          <a:lstStyle/>
          <a:p>
            <a:pPr algn="ctr"/>
            <a:r>
              <a:rPr lang="en-US" sz="1100" b="1" dirty="0">
                <a:solidFill>
                  <a:schemeClr val="accent4"/>
                </a:solidFill>
              </a:rPr>
              <a:t>Introduce a Refurbished Imaging Equipment Offering</a:t>
            </a:r>
          </a:p>
        </p:txBody>
      </p:sp>
      <p:grpSp>
        <p:nvGrpSpPr>
          <p:cNvPr id="8" name="Group 7"/>
          <p:cNvGrpSpPr/>
          <p:nvPr/>
        </p:nvGrpSpPr>
        <p:grpSpPr>
          <a:xfrm>
            <a:off x="5320770" y="1531353"/>
            <a:ext cx="810655" cy="810655"/>
            <a:chOff x="5174344" y="3427658"/>
            <a:chExt cx="877824" cy="877824"/>
          </a:xfrm>
        </p:grpSpPr>
        <p:sp>
          <p:nvSpPr>
            <p:cNvPr id="184" name="Freeform 7"/>
            <p:cNvSpPr>
              <a:spLocks noChangeAspect="1" noEditPoints="1"/>
            </p:cNvSpPr>
            <p:nvPr/>
          </p:nvSpPr>
          <p:spPr bwMode="auto">
            <a:xfrm>
              <a:off x="5290769" y="3545312"/>
              <a:ext cx="644974" cy="642516"/>
            </a:xfrm>
            <a:custGeom>
              <a:avLst/>
              <a:gdLst>
                <a:gd name="T0" fmla="*/ 104 w 208"/>
                <a:gd name="T1" fmla="*/ 0 h 208"/>
                <a:gd name="T2" fmla="*/ 0 w 208"/>
                <a:gd name="T3" fmla="*/ 104 h 208"/>
                <a:gd name="T4" fmla="*/ 104 w 208"/>
                <a:gd name="T5" fmla="*/ 208 h 208"/>
                <a:gd name="T6" fmla="*/ 208 w 208"/>
                <a:gd name="T7" fmla="*/ 104 h 208"/>
                <a:gd name="T8" fmla="*/ 104 w 208"/>
                <a:gd name="T9" fmla="*/ 0 h 208"/>
                <a:gd name="T10" fmla="*/ 167 w 208"/>
                <a:gd name="T11" fmla="*/ 77 h 208"/>
                <a:gd name="T12" fmla="*/ 142 w 208"/>
                <a:gd name="T13" fmla="*/ 96 h 208"/>
                <a:gd name="T14" fmla="*/ 143 w 208"/>
                <a:gd name="T15" fmla="*/ 102 h 208"/>
                <a:gd name="T16" fmla="*/ 151 w 208"/>
                <a:gd name="T17" fmla="*/ 103 h 208"/>
                <a:gd name="T18" fmla="*/ 143 w 208"/>
                <a:gd name="T19" fmla="*/ 111 h 208"/>
                <a:gd name="T20" fmla="*/ 145 w 208"/>
                <a:gd name="T21" fmla="*/ 120 h 208"/>
                <a:gd name="T22" fmla="*/ 153 w 208"/>
                <a:gd name="T23" fmla="*/ 121 h 208"/>
                <a:gd name="T24" fmla="*/ 145 w 208"/>
                <a:gd name="T25" fmla="*/ 130 h 208"/>
                <a:gd name="T26" fmla="*/ 147 w 208"/>
                <a:gd name="T27" fmla="*/ 153 h 208"/>
                <a:gd name="T28" fmla="*/ 138 w 208"/>
                <a:gd name="T29" fmla="*/ 161 h 208"/>
                <a:gd name="T30" fmla="*/ 124 w 208"/>
                <a:gd name="T31" fmla="*/ 114 h 208"/>
                <a:gd name="T32" fmla="*/ 111 w 208"/>
                <a:gd name="T33" fmla="*/ 112 h 208"/>
                <a:gd name="T34" fmla="*/ 55 w 208"/>
                <a:gd name="T35" fmla="*/ 140 h 208"/>
                <a:gd name="T36" fmla="*/ 56 w 208"/>
                <a:gd name="T37" fmla="*/ 162 h 208"/>
                <a:gd name="T38" fmla="*/ 50 w 208"/>
                <a:gd name="T39" fmla="*/ 167 h 208"/>
                <a:gd name="T40" fmla="*/ 41 w 208"/>
                <a:gd name="T41" fmla="*/ 146 h 208"/>
                <a:gd name="T42" fmla="*/ 34 w 208"/>
                <a:gd name="T43" fmla="*/ 146 h 208"/>
                <a:gd name="T44" fmla="*/ 38 w 208"/>
                <a:gd name="T45" fmla="*/ 140 h 208"/>
                <a:gd name="T46" fmla="*/ 22 w 208"/>
                <a:gd name="T47" fmla="*/ 124 h 208"/>
                <a:gd name="T48" fmla="*/ 30 w 208"/>
                <a:gd name="T49" fmla="*/ 120 h 208"/>
                <a:gd name="T50" fmla="*/ 50 w 208"/>
                <a:gd name="T51" fmla="*/ 131 h 208"/>
                <a:gd name="T52" fmla="*/ 104 w 208"/>
                <a:gd name="T53" fmla="*/ 93 h 208"/>
                <a:gd name="T54" fmla="*/ 104 w 208"/>
                <a:gd name="T55" fmla="*/ 82 h 208"/>
                <a:gd name="T56" fmla="*/ 70 w 208"/>
                <a:gd name="T57" fmla="*/ 49 h 208"/>
                <a:gd name="T58" fmla="*/ 82 w 208"/>
                <a:gd name="T59" fmla="*/ 43 h 208"/>
                <a:gd name="T60" fmla="*/ 102 w 208"/>
                <a:gd name="T61" fmla="*/ 56 h 208"/>
                <a:gd name="T62" fmla="*/ 113 w 208"/>
                <a:gd name="T63" fmla="*/ 53 h 208"/>
                <a:gd name="T64" fmla="*/ 110 w 208"/>
                <a:gd name="T65" fmla="*/ 62 h 208"/>
                <a:gd name="T66" fmla="*/ 117 w 208"/>
                <a:gd name="T67" fmla="*/ 67 h 208"/>
                <a:gd name="T68" fmla="*/ 128 w 208"/>
                <a:gd name="T69" fmla="*/ 63 h 208"/>
                <a:gd name="T70" fmla="*/ 125 w 208"/>
                <a:gd name="T71" fmla="*/ 72 h 208"/>
                <a:gd name="T72" fmla="*/ 132 w 208"/>
                <a:gd name="T73" fmla="*/ 76 h 208"/>
                <a:gd name="T74" fmla="*/ 159 w 208"/>
                <a:gd name="T75" fmla="*/ 62 h 208"/>
                <a:gd name="T76" fmla="*/ 177 w 208"/>
                <a:gd name="T77" fmla="*/ 60 h 208"/>
                <a:gd name="T78" fmla="*/ 167 w 208"/>
                <a:gd name="T79"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8" h="208">
                  <a:moveTo>
                    <a:pt x="104" y="0"/>
                  </a:moveTo>
                  <a:cubicBezTo>
                    <a:pt x="46" y="0"/>
                    <a:pt x="0" y="47"/>
                    <a:pt x="0" y="104"/>
                  </a:cubicBezTo>
                  <a:cubicBezTo>
                    <a:pt x="0" y="162"/>
                    <a:pt x="46" y="208"/>
                    <a:pt x="104" y="208"/>
                  </a:cubicBezTo>
                  <a:cubicBezTo>
                    <a:pt x="161" y="208"/>
                    <a:pt x="208" y="162"/>
                    <a:pt x="208" y="104"/>
                  </a:cubicBezTo>
                  <a:cubicBezTo>
                    <a:pt x="208" y="47"/>
                    <a:pt x="161" y="0"/>
                    <a:pt x="104" y="0"/>
                  </a:cubicBezTo>
                  <a:close/>
                  <a:moveTo>
                    <a:pt x="167" y="77"/>
                  </a:moveTo>
                  <a:cubicBezTo>
                    <a:pt x="158" y="84"/>
                    <a:pt x="142" y="96"/>
                    <a:pt x="142" y="96"/>
                  </a:cubicBezTo>
                  <a:cubicBezTo>
                    <a:pt x="143" y="102"/>
                    <a:pt x="143" y="102"/>
                    <a:pt x="143" y="102"/>
                  </a:cubicBezTo>
                  <a:cubicBezTo>
                    <a:pt x="143" y="102"/>
                    <a:pt x="150" y="100"/>
                    <a:pt x="151" y="103"/>
                  </a:cubicBezTo>
                  <a:cubicBezTo>
                    <a:pt x="152" y="108"/>
                    <a:pt x="143" y="111"/>
                    <a:pt x="143" y="111"/>
                  </a:cubicBezTo>
                  <a:cubicBezTo>
                    <a:pt x="145" y="120"/>
                    <a:pt x="145" y="120"/>
                    <a:pt x="145" y="120"/>
                  </a:cubicBezTo>
                  <a:cubicBezTo>
                    <a:pt x="145" y="120"/>
                    <a:pt x="152" y="117"/>
                    <a:pt x="153" y="121"/>
                  </a:cubicBezTo>
                  <a:cubicBezTo>
                    <a:pt x="154" y="124"/>
                    <a:pt x="151" y="127"/>
                    <a:pt x="145" y="130"/>
                  </a:cubicBezTo>
                  <a:cubicBezTo>
                    <a:pt x="147" y="153"/>
                    <a:pt x="147" y="153"/>
                    <a:pt x="147" y="153"/>
                  </a:cubicBezTo>
                  <a:cubicBezTo>
                    <a:pt x="138" y="161"/>
                    <a:pt x="138" y="161"/>
                    <a:pt x="138" y="161"/>
                  </a:cubicBezTo>
                  <a:cubicBezTo>
                    <a:pt x="138" y="161"/>
                    <a:pt x="125" y="119"/>
                    <a:pt x="124" y="114"/>
                  </a:cubicBezTo>
                  <a:cubicBezTo>
                    <a:pt x="122" y="109"/>
                    <a:pt x="115" y="109"/>
                    <a:pt x="111" y="112"/>
                  </a:cubicBezTo>
                  <a:cubicBezTo>
                    <a:pt x="107" y="114"/>
                    <a:pt x="55" y="140"/>
                    <a:pt x="55" y="140"/>
                  </a:cubicBezTo>
                  <a:cubicBezTo>
                    <a:pt x="56" y="162"/>
                    <a:pt x="56" y="162"/>
                    <a:pt x="56" y="162"/>
                  </a:cubicBezTo>
                  <a:cubicBezTo>
                    <a:pt x="50" y="167"/>
                    <a:pt x="50" y="167"/>
                    <a:pt x="50" y="167"/>
                  </a:cubicBezTo>
                  <a:cubicBezTo>
                    <a:pt x="41" y="146"/>
                    <a:pt x="41" y="146"/>
                    <a:pt x="41" y="146"/>
                  </a:cubicBezTo>
                  <a:cubicBezTo>
                    <a:pt x="41" y="146"/>
                    <a:pt x="35" y="147"/>
                    <a:pt x="34" y="146"/>
                  </a:cubicBezTo>
                  <a:cubicBezTo>
                    <a:pt x="33" y="145"/>
                    <a:pt x="38" y="140"/>
                    <a:pt x="38" y="140"/>
                  </a:cubicBezTo>
                  <a:cubicBezTo>
                    <a:pt x="22" y="124"/>
                    <a:pt x="22" y="124"/>
                    <a:pt x="22" y="124"/>
                  </a:cubicBezTo>
                  <a:cubicBezTo>
                    <a:pt x="30" y="120"/>
                    <a:pt x="30" y="120"/>
                    <a:pt x="30" y="120"/>
                  </a:cubicBezTo>
                  <a:cubicBezTo>
                    <a:pt x="50" y="131"/>
                    <a:pt x="50" y="131"/>
                    <a:pt x="50" y="131"/>
                  </a:cubicBezTo>
                  <a:cubicBezTo>
                    <a:pt x="50" y="131"/>
                    <a:pt x="100" y="96"/>
                    <a:pt x="104" y="93"/>
                  </a:cubicBezTo>
                  <a:cubicBezTo>
                    <a:pt x="108" y="90"/>
                    <a:pt x="106" y="85"/>
                    <a:pt x="104" y="82"/>
                  </a:cubicBezTo>
                  <a:cubicBezTo>
                    <a:pt x="102" y="79"/>
                    <a:pt x="70" y="49"/>
                    <a:pt x="70" y="49"/>
                  </a:cubicBezTo>
                  <a:cubicBezTo>
                    <a:pt x="82" y="43"/>
                    <a:pt x="82" y="43"/>
                    <a:pt x="82" y="43"/>
                  </a:cubicBezTo>
                  <a:cubicBezTo>
                    <a:pt x="102" y="56"/>
                    <a:pt x="102" y="56"/>
                    <a:pt x="102" y="56"/>
                  </a:cubicBezTo>
                  <a:cubicBezTo>
                    <a:pt x="102" y="56"/>
                    <a:pt x="109" y="50"/>
                    <a:pt x="113" y="53"/>
                  </a:cubicBezTo>
                  <a:cubicBezTo>
                    <a:pt x="117" y="55"/>
                    <a:pt x="110" y="62"/>
                    <a:pt x="110" y="62"/>
                  </a:cubicBezTo>
                  <a:cubicBezTo>
                    <a:pt x="117" y="67"/>
                    <a:pt x="117" y="67"/>
                    <a:pt x="117" y="67"/>
                  </a:cubicBezTo>
                  <a:cubicBezTo>
                    <a:pt x="117" y="67"/>
                    <a:pt x="124" y="60"/>
                    <a:pt x="128" y="63"/>
                  </a:cubicBezTo>
                  <a:cubicBezTo>
                    <a:pt x="132" y="66"/>
                    <a:pt x="125" y="72"/>
                    <a:pt x="125" y="72"/>
                  </a:cubicBezTo>
                  <a:cubicBezTo>
                    <a:pt x="132" y="76"/>
                    <a:pt x="132" y="76"/>
                    <a:pt x="132" y="76"/>
                  </a:cubicBezTo>
                  <a:cubicBezTo>
                    <a:pt x="132" y="76"/>
                    <a:pt x="153" y="65"/>
                    <a:pt x="159" y="62"/>
                  </a:cubicBezTo>
                  <a:cubicBezTo>
                    <a:pt x="165" y="59"/>
                    <a:pt x="174" y="57"/>
                    <a:pt x="177" y="60"/>
                  </a:cubicBezTo>
                  <a:cubicBezTo>
                    <a:pt x="180" y="63"/>
                    <a:pt x="175" y="70"/>
                    <a:pt x="167" y="77"/>
                  </a:cubicBezTo>
                  <a:close/>
                </a:path>
              </a:pathLst>
            </a:custGeom>
            <a:solidFill>
              <a:schemeClr val="bg1"/>
            </a:solidFill>
            <a:ln>
              <a:noFill/>
            </a:ln>
            <a:effectLst/>
            <a:extLst/>
          </p:spPr>
          <p:txBody>
            <a:bodyPr vert="horz" wrap="square" lIns="91440" tIns="45720" rIns="91440" bIns="45720" numCol="1" anchor="t" anchorCtr="0" compatLnSpc="1">
              <a:prstTxWarp prst="textNoShape">
                <a:avLst/>
              </a:prstTxWarp>
            </a:bodyPr>
            <a:lstStyle/>
            <a:p>
              <a:endParaRPr lang="en-US" dirty="0"/>
            </a:p>
          </p:txBody>
        </p:sp>
        <p:sp>
          <p:nvSpPr>
            <p:cNvPr id="185" name="Oval 184"/>
            <p:cNvSpPr/>
            <p:nvPr/>
          </p:nvSpPr>
          <p:spPr>
            <a:xfrm>
              <a:off x="5174344" y="3427658"/>
              <a:ext cx="877824" cy="877824"/>
            </a:xfrm>
            <a:prstGeom prst="ellipse">
              <a:avLst/>
            </a:prstGeom>
            <a:solidFill>
              <a:schemeClr val="accent4"/>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Oval 185"/>
            <p:cNvSpPr>
              <a:spLocks noChangeAspect="1"/>
            </p:cNvSpPr>
            <p:nvPr/>
          </p:nvSpPr>
          <p:spPr>
            <a:xfrm>
              <a:off x="5289322" y="3543214"/>
              <a:ext cx="647869" cy="646713"/>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r"/>
              <a:endParaRPr lang="en-US" sz="1000" dirty="0">
                <a:solidFill>
                  <a:schemeClr val="tx1"/>
                </a:solidFill>
              </a:endParaRPr>
            </a:p>
          </p:txBody>
        </p:sp>
        <p:grpSp>
          <p:nvGrpSpPr>
            <p:cNvPr id="187" name="Group 186"/>
            <p:cNvGrpSpPr/>
            <p:nvPr/>
          </p:nvGrpSpPr>
          <p:grpSpPr>
            <a:xfrm>
              <a:off x="5392191" y="3652758"/>
              <a:ext cx="442122" cy="427624"/>
              <a:chOff x="3949700" y="3263978"/>
              <a:chExt cx="581030" cy="561976"/>
            </a:xfrm>
            <a:solidFill>
              <a:schemeClr val="accent4"/>
            </a:solidFill>
          </p:grpSpPr>
          <p:sp>
            <p:nvSpPr>
              <p:cNvPr id="188" name="Freeform 18"/>
              <p:cNvSpPr>
                <a:spLocks/>
              </p:cNvSpPr>
              <p:nvPr/>
            </p:nvSpPr>
            <p:spPr bwMode="auto">
              <a:xfrm>
                <a:off x="4002097" y="3589416"/>
                <a:ext cx="225426" cy="225424"/>
              </a:xfrm>
              <a:custGeom>
                <a:avLst/>
                <a:gdLst>
                  <a:gd name="T0" fmla="*/ 76 w 142"/>
                  <a:gd name="T1" fmla="*/ 45 h 142"/>
                  <a:gd name="T2" fmla="*/ 50 w 142"/>
                  <a:gd name="T3" fmla="*/ 50 h 142"/>
                  <a:gd name="T4" fmla="*/ 0 w 142"/>
                  <a:gd name="T5" fmla="*/ 123 h 142"/>
                  <a:gd name="T6" fmla="*/ 19 w 142"/>
                  <a:gd name="T7" fmla="*/ 142 h 142"/>
                  <a:gd name="T8" fmla="*/ 92 w 142"/>
                  <a:gd name="T9" fmla="*/ 92 h 142"/>
                  <a:gd name="T10" fmla="*/ 97 w 142"/>
                  <a:gd name="T11" fmla="*/ 66 h 142"/>
                  <a:gd name="T12" fmla="*/ 142 w 142"/>
                  <a:gd name="T13" fmla="*/ 21 h 142"/>
                  <a:gd name="T14" fmla="*/ 121 w 142"/>
                  <a:gd name="T15" fmla="*/ 0 h 142"/>
                  <a:gd name="T16" fmla="*/ 76 w 142"/>
                  <a:gd name="T17" fmla="*/ 4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76" y="45"/>
                    </a:moveTo>
                    <a:lnTo>
                      <a:pt x="50" y="50"/>
                    </a:lnTo>
                    <a:lnTo>
                      <a:pt x="0" y="123"/>
                    </a:lnTo>
                    <a:lnTo>
                      <a:pt x="19" y="142"/>
                    </a:lnTo>
                    <a:lnTo>
                      <a:pt x="92" y="92"/>
                    </a:lnTo>
                    <a:lnTo>
                      <a:pt x="97" y="66"/>
                    </a:lnTo>
                    <a:lnTo>
                      <a:pt x="142" y="21"/>
                    </a:lnTo>
                    <a:lnTo>
                      <a:pt x="121" y="0"/>
                    </a:lnTo>
                    <a:lnTo>
                      <a:pt x="76" y="45"/>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9"/>
              <p:cNvSpPr>
                <a:spLocks noEditPoints="1"/>
              </p:cNvSpPr>
              <p:nvPr/>
            </p:nvSpPr>
            <p:spPr bwMode="auto">
              <a:xfrm>
                <a:off x="4178304" y="3297316"/>
                <a:ext cx="352426" cy="349251"/>
              </a:xfrm>
              <a:custGeom>
                <a:avLst/>
                <a:gdLst>
                  <a:gd name="T0" fmla="*/ 80 w 94"/>
                  <a:gd name="T1" fmla="*/ 29 h 93"/>
                  <a:gd name="T2" fmla="*/ 36 w 94"/>
                  <a:gd name="T3" fmla="*/ 73 h 93"/>
                  <a:gd name="T4" fmla="*/ 31 w 94"/>
                  <a:gd name="T5" fmla="*/ 73 h 93"/>
                  <a:gd name="T6" fmla="*/ 31 w 94"/>
                  <a:gd name="T7" fmla="*/ 68 h 93"/>
                  <a:gd name="T8" fmla="*/ 75 w 94"/>
                  <a:gd name="T9" fmla="*/ 24 h 93"/>
                  <a:gd name="T10" fmla="*/ 80 w 94"/>
                  <a:gd name="T11" fmla="*/ 24 h 93"/>
                  <a:gd name="T12" fmla="*/ 80 w 94"/>
                  <a:gd name="T13" fmla="*/ 29 h 93"/>
                  <a:gd name="T14" fmla="*/ 25 w 94"/>
                  <a:gd name="T15" fmla="*/ 62 h 93"/>
                  <a:gd name="T16" fmla="*/ 20 w 94"/>
                  <a:gd name="T17" fmla="*/ 62 h 93"/>
                  <a:gd name="T18" fmla="*/ 20 w 94"/>
                  <a:gd name="T19" fmla="*/ 57 h 93"/>
                  <a:gd name="T20" fmla="*/ 64 w 94"/>
                  <a:gd name="T21" fmla="*/ 13 h 93"/>
                  <a:gd name="T22" fmla="*/ 70 w 94"/>
                  <a:gd name="T23" fmla="*/ 13 h 93"/>
                  <a:gd name="T24" fmla="*/ 70 w 94"/>
                  <a:gd name="T25" fmla="*/ 18 h 93"/>
                  <a:gd name="T26" fmla="*/ 25 w 94"/>
                  <a:gd name="T27" fmla="*/ 62 h 93"/>
                  <a:gd name="T28" fmla="*/ 86 w 94"/>
                  <a:gd name="T29" fmla="*/ 8 h 93"/>
                  <a:gd name="T30" fmla="*/ 57 w 94"/>
                  <a:gd name="T31" fmla="*/ 8 h 93"/>
                  <a:gd name="T32" fmla="*/ 0 w 94"/>
                  <a:gd name="T33" fmla="*/ 64 h 93"/>
                  <a:gd name="T34" fmla="*/ 29 w 94"/>
                  <a:gd name="T35" fmla="*/ 93 h 93"/>
                  <a:gd name="T36" fmla="*/ 86 w 94"/>
                  <a:gd name="T37" fmla="*/ 36 h 93"/>
                  <a:gd name="T38" fmla="*/ 86 w 94"/>
                  <a:gd name="T39" fmla="*/ 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93">
                    <a:moveTo>
                      <a:pt x="80" y="29"/>
                    </a:moveTo>
                    <a:cubicBezTo>
                      <a:pt x="36" y="73"/>
                      <a:pt x="36" y="73"/>
                      <a:pt x="36" y="73"/>
                    </a:cubicBezTo>
                    <a:cubicBezTo>
                      <a:pt x="34" y="75"/>
                      <a:pt x="32" y="75"/>
                      <a:pt x="31" y="73"/>
                    </a:cubicBezTo>
                    <a:cubicBezTo>
                      <a:pt x="29" y="72"/>
                      <a:pt x="29" y="69"/>
                      <a:pt x="31" y="68"/>
                    </a:cubicBezTo>
                    <a:cubicBezTo>
                      <a:pt x="75" y="24"/>
                      <a:pt x="75" y="24"/>
                      <a:pt x="75" y="24"/>
                    </a:cubicBezTo>
                    <a:cubicBezTo>
                      <a:pt x="77" y="22"/>
                      <a:pt x="79" y="22"/>
                      <a:pt x="80" y="24"/>
                    </a:cubicBezTo>
                    <a:cubicBezTo>
                      <a:pt x="82" y="25"/>
                      <a:pt x="82" y="28"/>
                      <a:pt x="80" y="29"/>
                    </a:cubicBezTo>
                    <a:moveTo>
                      <a:pt x="25" y="62"/>
                    </a:moveTo>
                    <a:cubicBezTo>
                      <a:pt x="24" y="64"/>
                      <a:pt x="21" y="64"/>
                      <a:pt x="20" y="62"/>
                    </a:cubicBezTo>
                    <a:cubicBezTo>
                      <a:pt x="18" y="61"/>
                      <a:pt x="18" y="59"/>
                      <a:pt x="20" y="57"/>
                    </a:cubicBezTo>
                    <a:cubicBezTo>
                      <a:pt x="64" y="13"/>
                      <a:pt x="64" y="13"/>
                      <a:pt x="64" y="13"/>
                    </a:cubicBezTo>
                    <a:cubicBezTo>
                      <a:pt x="66" y="12"/>
                      <a:pt x="68" y="12"/>
                      <a:pt x="70" y="13"/>
                    </a:cubicBezTo>
                    <a:cubicBezTo>
                      <a:pt x="71" y="14"/>
                      <a:pt x="71" y="17"/>
                      <a:pt x="70" y="18"/>
                    </a:cubicBezTo>
                    <a:lnTo>
                      <a:pt x="25" y="62"/>
                    </a:lnTo>
                    <a:close/>
                    <a:moveTo>
                      <a:pt x="86" y="8"/>
                    </a:moveTo>
                    <a:cubicBezTo>
                      <a:pt x="78" y="0"/>
                      <a:pt x="65" y="0"/>
                      <a:pt x="57" y="8"/>
                    </a:cubicBezTo>
                    <a:cubicBezTo>
                      <a:pt x="0" y="64"/>
                      <a:pt x="0" y="64"/>
                      <a:pt x="0" y="64"/>
                    </a:cubicBezTo>
                    <a:cubicBezTo>
                      <a:pt x="29" y="93"/>
                      <a:pt x="29" y="93"/>
                      <a:pt x="29" y="93"/>
                    </a:cubicBezTo>
                    <a:cubicBezTo>
                      <a:pt x="86" y="36"/>
                      <a:pt x="86" y="36"/>
                      <a:pt x="86" y="36"/>
                    </a:cubicBezTo>
                    <a:cubicBezTo>
                      <a:pt x="94" y="28"/>
                      <a:pt x="94" y="16"/>
                      <a:pt x="86" y="8"/>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96" name="Group 195"/>
              <p:cNvGrpSpPr/>
              <p:nvPr/>
            </p:nvGrpSpPr>
            <p:grpSpPr>
              <a:xfrm>
                <a:off x="3949700" y="3263978"/>
                <a:ext cx="566739" cy="561976"/>
                <a:chOff x="3949700" y="3263978"/>
                <a:chExt cx="566738" cy="561976"/>
              </a:xfrm>
              <a:grpFill/>
            </p:grpSpPr>
            <p:sp>
              <p:nvSpPr>
                <p:cNvPr id="197" name="Freeform 20"/>
                <p:cNvSpPr>
                  <a:spLocks noEditPoints="1"/>
                </p:cNvSpPr>
                <p:nvPr/>
              </p:nvSpPr>
              <p:spPr bwMode="auto">
                <a:xfrm>
                  <a:off x="4279900" y="3589416"/>
                  <a:ext cx="236538" cy="236538"/>
                </a:xfrm>
                <a:custGeom>
                  <a:avLst/>
                  <a:gdLst>
                    <a:gd name="T0" fmla="*/ 47 w 63"/>
                    <a:gd name="T1" fmla="*/ 47 h 63"/>
                    <a:gd name="T2" fmla="*/ 36 w 63"/>
                    <a:gd name="T3" fmla="*/ 47 h 63"/>
                    <a:gd name="T4" fmla="*/ 36 w 63"/>
                    <a:gd name="T5" fmla="*/ 36 h 63"/>
                    <a:gd name="T6" fmla="*/ 47 w 63"/>
                    <a:gd name="T7" fmla="*/ 36 h 63"/>
                    <a:gd name="T8" fmla="*/ 47 w 63"/>
                    <a:gd name="T9" fmla="*/ 47 h 63"/>
                    <a:gd name="T10" fmla="*/ 55 w 63"/>
                    <a:gd name="T11" fmla="*/ 27 h 63"/>
                    <a:gd name="T12" fmla="*/ 55 w 63"/>
                    <a:gd name="T13" fmla="*/ 27 h 63"/>
                    <a:gd name="T14" fmla="*/ 26 w 63"/>
                    <a:gd name="T15" fmla="*/ 0 h 63"/>
                    <a:gd name="T16" fmla="*/ 0 w 63"/>
                    <a:gd name="T17" fmla="*/ 26 h 63"/>
                    <a:gd name="T18" fmla="*/ 27 w 63"/>
                    <a:gd name="T19" fmla="*/ 55 h 63"/>
                    <a:gd name="T20" fmla="*/ 27 w 63"/>
                    <a:gd name="T21" fmla="*/ 55 h 63"/>
                    <a:gd name="T22" fmla="*/ 56 w 63"/>
                    <a:gd name="T23" fmla="*/ 55 h 63"/>
                    <a:gd name="T24" fmla="*/ 55 w 63"/>
                    <a:gd name="T2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47" y="47"/>
                      </a:moveTo>
                      <a:cubicBezTo>
                        <a:pt x="44" y="50"/>
                        <a:pt x="39" y="50"/>
                        <a:pt x="36" y="47"/>
                      </a:cubicBezTo>
                      <a:cubicBezTo>
                        <a:pt x="33" y="44"/>
                        <a:pt x="33" y="39"/>
                        <a:pt x="36" y="36"/>
                      </a:cubicBezTo>
                      <a:cubicBezTo>
                        <a:pt x="39" y="33"/>
                        <a:pt x="44" y="33"/>
                        <a:pt x="47" y="36"/>
                      </a:cubicBezTo>
                      <a:cubicBezTo>
                        <a:pt x="50" y="39"/>
                        <a:pt x="50" y="44"/>
                        <a:pt x="47" y="47"/>
                      </a:cubicBezTo>
                      <a:moveTo>
                        <a:pt x="55" y="27"/>
                      </a:moveTo>
                      <a:cubicBezTo>
                        <a:pt x="55" y="27"/>
                        <a:pt x="55" y="27"/>
                        <a:pt x="55" y="27"/>
                      </a:cubicBezTo>
                      <a:cubicBezTo>
                        <a:pt x="26" y="0"/>
                        <a:pt x="26" y="0"/>
                        <a:pt x="26" y="0"/>
                      </a:cubicBezTo>
                      <a:cubicBezTo>
                        <a:pt x="0" y="26"/>
                        <a:pt x="0" y="26"/>
                        <a:pt x="0" y="26"/>
                      </a:cubicBezTo>
                      <a:cubicBezTo>
                        <a:pt x="12" y="39"/>
                        <a:pt x="22" y="50"/>
                        <a:pt x="27" y="55"/>
                      </a:cubicBezTo>
                      <a:cubicBezTo>
                        <a:pt x="27" y="55"/>
                        <a:pt x="27" y="55"/>
                        <a:pt x="27" y="55"/>
                      </a:cubicBezTo>
                      <a:cubicBezTo>
                        <a:pt x="35" y="63"/>
                        <a:pt x="48" y="63"/>
                        <a:pt x="56" y="55"/>
                      </a:cubicBezTo>
                      <a:cubicBezTo>
                        <a:pt x="63" y="48"/>
                        <a:pt x="63" y="35"/>
                        <a:pt x="55"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21"/>
                <p:cNvSpPr>
                  <a:spLocks/>
                </p:cNvSpPr>
                <p:nvPr/>
              </p:nvSpPr>
              <p:spPr bwMode="auto">
                <a:xfrm>
                  <a:off x="3949700" y="3263978"/>
                  <a:ext cx="277813" cy="273050"/>
                </a:xfrm>
                <a:custGeom>
                  <a:avLst/>
                  <a:gdLst>
                    <a:gd name="T0" fmla="*/ 37 w 74"/>
                    <a:gd name="T1" fmla="*/ 0 h 73"/>
                    <a:gd name="T2" fmla="*/ 23 w 74"/>
                    <a:gd name="T3" fmla="*/ 2 h 73"/>
                    <a:gd name="T4" fmla="*/ 43 w 74"/>
                    <a:gd name="T5" fmla="*/ 22 h 73"/>
                    <a:gd name="T6" fmla="*/ 43 w 74"/>
                    <a:gd name="T7" fmla="*/ 35 h 73"/>
                    <a:gd name="T8" fmla="*/ 35 w 74"/>
                    <a:gd name="T9" fmla="*/ 43 h 73"/>
                    <a:gd name="T10" fmla="*/ 22 w 74"/>
                    <a:gd name="T11" fmla="*/ 43 h 73"/>
                    <a:gd name="T12" fmla="*/ 3 w 74"/>
                    <a:gd name="T13" fmla="*/ 23 h 73"/>
                    <a:gd name="T14" fmla="*/ 0 w 74"/>
                    <a:gd name="T15" fmla="*/ 37 h 73"/>
                    <a:gd name="T16" fmla="*/ 37 w 74"/>
                    <a:gd name="T17" fmla="*/ 73 h 73"/>
                    <a:gd name="T18" fmla="*/ 74 w 74"/>
                    <a:gd name="T19" fmla="*/ 37 h 73"/>
                    <a:gd name="T20" fmla="*/ 37 w 74"/>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73">
                      <a:moveTo>
                        <a:pt x="37" y="0"/>
                      </a:moveTo>
                      <a:cubicBezTo>
                        <a:pt x="32" y="0"/>
                        <a:pt x="27" y="1"/>
                        <a:pt x="23" y="2"/>
                      </a:cubicBezTo>
                      <a:cubicBezTo>
                        <a:pt x="43" y="22"/>
                        <a:pt x="43" y="22"/>
                        <a:pt x="43" y="22"/>
                      </a:cubicBezTo>
                      <a:cubicBezTo>
                        <a:pt x="47" y="26"/>
                        <a:pt x="47" y="32"/>
                        <a:pt x="43" y="35"/>
                      </a:cubicBezTo>
                      <a:cubicBezTo>
                        <a:pt x="35" y="43"/>
                        <a:pt x="35" y="43"/>
                        <a:pt x="35" y="43"/>
                      </a:cubicBezTo>
                      <a:cubicBezTo>
                        <a:pt x="32" y="46"/>
                        <a:pt x="26" y="46"/>
                        <a:pt x="22" y="43"/>
                      </a:cubicBezTo>
                      <a:cubicBezTo>
                        <a:pt x="3" y="23"/>
                        <a:pt x="3" y="23"/>
                        <a:pt x="3" y="23"/>
                      </a:cubicBezTo>
                      <a:cubicBezTo>
                        <a:pt x="1" y="27"/>
                        <a:pt x="0" y="32"/>
                        <a:pt x="0" y="37"/>
                      </a:cubicBezTo>
                      <a:cubicBezTo>
                        <a:pt x="0" y="57"/>
                        <a:pt x="17" y="73"/>
                        <a:pt x="37" y="73"/>
                      </a:cubicBezTo>
                      <a:cubicBezTo>
                        <a:pt x="58" y="73"/>
                        <a:pt x="74" y="57"/>
                        <a:pt x="74" y="37"/>
                      </a:cubicBezTo>
                      <a:cubicBezTo>
                        <a:pt x="74" y="16"/>
                        <a:pt x="58"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200" name="Rectangle 199"/>
          <p:cNvSpPr/>
          <p:nvPr/>
        </p:nvSpPr>
        <p:spPr>
          <a:xfrm>
            <a:off x="6897668" y="1716143"/>
            <a:ext cx="2050125" cy="4705316"/>
          </a:xfrm>
          <a:prstGeom prst="rect">
            <a:avLst/>
          </a:prstGeom>
          <a:gradFill flip="none" rotWithShape="1">
            <a:gsLst>
              <a:gs pos="100000">
                <a:schemeClr val="tx2"/>
              </a:gs>
              <a:gs pos="91000">
                <a:schemeClr val="bg1">
                  <a:lumMod val="95000"/>
                </a:schemeClr>
              </a:gs>
              <a:gs pos="9000">
                <a:schemeClr val="bg1">
                  <a:lumMod val="95000"/>
                </a:schemeClr>
              </a:gs>
              <a:gs pos="0">
                <a:schemeClr val="tx2"/>
              </a:gs>
              <a:gs pos="5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TextBox 200"/>
          <p:cNvSpPr txBox="1"/>
          <p:nvPr/>
        </p:nvSpPr>
        <p:spPr>
          <a:xfrm>
            <a:off x="7167731" y="2416534"/>
            <a:ext cx="1442439" cy="600164"/>
          </a:xfrm>
          <a:prstGeom prst="rect">
            <a:avLst/>
          </a:prstGeom>
          <a:noFill/>
        </p:spPr>
        <p:txBody>
          <a:bodyPr wrap="square" lIns="0" rIns="0" rtlCol="0" anchor="t" anchorCtr="0">
            <a:spAutoFit/>
          </a:bodyPr>
          <a:lstStyle/>
          <a:p>
            <a:pPr algn="ctr"/>
            <a:r>
              <a:rPr lang="en-US" sz="1100" b="1" dirty="0">
                <a:solidFill>
                  <a:schemeClr val="accent1">
                    <a:lumMod val="50000"/>
                    <a:lumOff val="50000"/>
                  </a:schemeClr>
                </a:solidFill>
              </a:rPr>
              <a:t>Enhance Service Level Value Proposition</a:t>
            </a:r>
          </a:p>
        </p:txBody>
      </p:sp>
      <p:grpSp>
        <p:nvGrpSpPr>
          <p:cNvPr id="9" name="Group 8"/>
          <p:cNvGrpSpPr/>
          <p:nvPr/>
        </p:nvGrpSpPr>
        <p:grpSpPr>
          <a:xfrm>
            <a:off x="7486077" y="1532514"/>
            <a:ext cx="805747" cy="809541"/>
            <a:chOff x="7112216" y="3428263"/>
            <a:chExt cx="872508" cy="876615"/>
          </a:xfrm>
        </p:grpSpPr>
        <p:grpSp>
          <p:nvGrpSpPr>
            <p:cNvPr id="204" name="Group 203"/>
            <p:cNvGrpSpPr/>
            <p:nvPr/>
          </p:nvGrpSpPr>
          <p:grpSpPr>
            <a:xfrm>
              <a:off x="7112216" y="3428263"/>
              <a:ext cx="872508" cy="876615"/>
              <a:chOff x="6250377" y="2635487"/>
              <a:chExt cx="872508" cy="876615"/>
            </a:xfrm>
          </p:grpSpPr>
          <p:sp>
            <p:nvSpPr>
              <p:cNvPr id="271" name="Oval 270"/>
              <p:cNvSpPr>
                <a:spLocks noChangeAspect="1"/>
              </p:cNvSpPr>
              <p:nvPr/>
            </p:nvSpPr>
            <p:spPr>
              <a:xfrm>
                <a:off x="6250377" y="2635487"/>
                <a:ext cx="872508" cy="876615"/>
              </a:xfrm>
              <a:prstGeom prst="ellipse">
                <a:avLst/>
              </a:prstGeom>
              <a:solidFill>
                <a:schemeClr val="accent1">
                  <a:lumMod val="50000"/>
                  <a:lumOff val="50000"/>
                </a:schemeClr>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Oval 271"/>
              <p:cNvSpPr/>
              <p:nvPr/>
            </p:nvSpPr>
            <p:spPr>
              <a:xfrm>
                <a:off x="6366591" y="2753754"/>
                <a:ext cx="640080" cy="640080"/>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grpSp>
          <p:nvGrpSpPr>
            <p:cNvPr id="205" name="Group 204"/>
            <p:cNvGrpSpPr>
              <a:grpSpLocks noChangeAspect="1"/>
            </p:cNvGrpSpPr>
            <p:nvPr/>
          </p:nvGrpSpPr>
          <p:grpSpPr>
            <a:xfrm>
              <a:off x="7279569" y="3701464"/>
              <a:ext cx="529073" cy="344018"/>
              <a:chOff x="5981660" y="3817333"/>
              <a:chExt cx="2431081" cy="1580749"/>
            </a:xfrm>
            <a:solidFill>
              <a:schemeClr val="accent1">
                <a:lumMod val="50000"/>
                <a:lumOff val="50000"/>
              </a:schemeClr>
            </a:solidFill>
          </p:grpSpPr>
          <p:sp>
            <p:nvSpPr>
              <p:cNvPr id="206" name="Freeform 57"/>
              <p:cNvSpPr>
                <a:spLocks/>
              </p:cNvSpPr>
              <p:nvPr/>
            </p:nvSpPr>
            <p:spPr bwMode="auto">
              <a:xfrm>
                <a:off x="8235333" y="3817333"/>
                <a:ext cx="177408" cy="291192"/>
              </a:xfrm>
              <a:custGeom>
                <a:avLst/>
                <a:gdLst>
                  <a:gd name="T0" fmla="*/ 21 w 61"/>
                  <a:gd name="T1" fmla="*/ 101 h 101"/>
                  <a:gd name="T2" fmla="*/ 25 w 61"/>
                  <a:gd name="T3" fmla="*/ 88 h 101"/>
                  <a:gd name="T4" fmla="*/ 25 w 61"/>
                  <a:gd name="T5" fmla="*/ 81 h 101"/>
                  <a:gd name="T6" fmla="*/ 27 w 61"/>
                  <a:gd name="T7" fmla="*/ 84 h 101"/>
                  <a:gd name="T8" fmla="*/ 27 w 61"/>
                  <a:gd name="T9" fmla="*/ 81 h 101"/>
                  <a:gd name="T10" fmla="*/ 29 w 61"/>
                  <a:gd name="T11" fmla="*/ 83 h 101"/>
                  <a:gd name="T12" fmla="*/ 29 w 61"/>
                  <a:gd name="T13" fmla="*/ 82 h 101"/>
                  <a:gd name="T14" fmla="*/ 29 w 61"/>
                  <a:gd name="T15" fmla="*/ 82 h 101"/>
                  <a:gd name="T16" fmla="*/ 29 w 61"/>
                  <a:gd name="T17" fmla="*/ 77 h 101"/>
                  <a:gd name="T18" fmla="*/ 31 w 61"/>
                  <a:gd name="T19" fmla="*/ 80 h 101"/>
                  <a:gd name="T20" fmla="*/ 30 w 61"/>
                  <a:gd name="T21" fmla="*/ 76 h 101"/>
                  <a:gd name="T22" fmla="*/ 32 w 61"/>
                  <a:gd name="T23" fmla="*/ 79 h 101"/>
                  <a:gd name="T24" fmla="*/ 32 w 61"/>
                  <a:gd name="T25" fmla="*/ 76 h 101"/>
                  <a:gd name="T26" fmla="*/ 33 w 61"/>
                  <a:gd name="T27" fmla="*/ 74 h 101"/>
                  <a:gd name="T28" fmla="*/ 36 w 61"/>
                  <a:gd name="T29" fmla="*/ 74 h 101"/>
                  <a:gd name="T30" fmla="*/ 36 w 61"/>
                  <a:gd name="T31" fmla="*/ 63 h 101"/>
                  <a:gd name="T32" fmla="*/ 36 w 61"/>
                  <a:gd name="T33" fmla="*/ 61 h 101"/>
                  <a:gd name="T34" fmla="*/ 42 w 61"/>
                  <a:gd name="T35" fmla="*/ 66 h 101"/>
                  <a:gd name="T36" fmla="*/ 41 w 61"/>
                  <a:gd name="T37" fmla="*/ 64 h 101"/>
                  <a:gd name="T38" fmla="*/ 41 w 61"/>
                  <a:gd name="T39" fmla="*/ 61 h 101"/>
                  <a:gd name="T40" fmla="*/ 42 w 61"/>
                  <a:gd name="T41" fmla="*/ 62 h 101"/>
                  <a:gd name="T42" fmla="*/ 44 w 61"/>
                  <a:gd name="T43" fmla="*/ 59 h 101"/>
                  <a:gd name="T44" fmla="*/ 48 w 61"/>
                  <a:gd name="T45" fmla="*/ 61 h 101"/>
                  <a:gd name="T46" fmla="*/ 49 w 61"/>
                  <a:gd name="T47" fmla="*/ 55 h 101"/>
                  <a:gd name="T48" fmla="*/ 51 w 61"/>
                  <a:gd name="T49" fmla="*/ 56 h 101"/>
                  <a:gd name="T50" fmla="*/ 54 w 61"/>
                  <a:gd name="T51" fmla="*/ 51 h 101"/>
                  <a:gd name="T52" fmla="*/ 58 w 61"/>
                  <a:gd name="T53" fmla="*/ 46 h 101"/>
                  <a:gd name="T54" fmla="*/ 52 w 61"/>
                  <a:gd name="T55" fmla="*/ 41 h 101"/>
                  <a:gd name="T56" fmla="*/ 52 w 61"/>
                  <a:gd name="T57" fmla="*/ 40 h 101"/>
                  <a:gd name="T58" fmla="*/ 48 w 61"/>
                  <a:gd name="T59" fmla="*/ 40 h 101"/>
                  <a:gd name="T60" fmla="*/ 46 w 61"/>
                  <a:gd name="T61" fmla="*/ 34 h 101"/>
                  <a:gd name="T62" fmla="*/ 40 w 61"/>
                  <a:gd name="T63" fmla="*/ 35 h 101"/>
                  <a:gd name="T64" fmla="*/ 28 w 61"/>
                  <a:gd name="T65" fmla="*/ 9 h 101"/>
                  <a:gd name="T66" fmla="*/ 13 w 61"/>
                  <a:gd name="T67" fmla="*/ 13 h 101"/>
                  <a:gd name="T68" fmla="*/ 7 w 61"/>
                  <a:gd name="T69" fmla="*/ 9 h 101"/>
                  <a:gd name="T70" fmla="*/ 3 w 61"/>
                  <a:gd name="T71" fmla="*/ 39 h 101"/>
                  <a:gd name="T72" fmla="*/ 6 w 61"/>
                  <a:gd name="T73" fmla="*/ 44 h 101"/>
                  <a:gd name="T74" fmla="*/ 3 w 61"/>
                  <a:gd name="T75" fmla="*/ 55 h 101"/>
                  <a:gd name="T76" fmla="*/ 4 w 61"/>
                  <a:gd name="T77" fmla="*/ 56 h 101"/>
                  <a:gd name="T78" fmla="*/ 3 w 61"/>
                  <a:gd name="T79" fmla="*/ 61 h 101"/>
                  <a:gd name="T80" fmla="*/ 1 w 61"/>
                  <a:gd name="T81" fmla="*/ 60 h 101"/>
                  <a:gd name="T82" fmla="*/ 0 w 61"/>
                  <a:gd name="T83" fmla="*/ 61 h 101"/>
                  <a:gd name="T84" fmla="*/ 0 w 61"/>
                  <a:gd name="T85" fmla="*/ 61 h 101"/>
                  <a:gd name="T86" fmla="*/ 21 w 61"/>
                  <a:gd name="T8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101">
                    <a:moveTo>
                      <a:pt x="21" y="101"/>
                    </a:moveTo>
                    <a:cubicBezTo>
                      <a:pt x="22" y="96"/>
                      <a:pt x="25" y="89"/>
                      <a:pt x="25" y="88"/>
                    </a:cubicBezTo>
                    <a:cubicBezTo>
                      <a:pt x="25" y="87"/>
                      <a:pt x="21" y="83"/>
                      <a:pt x="25" y="81"/>
                    </a:cubicBezTo>
                    <a:cubicBezTo>
                      <a:pt x="26" y="81"/>
                      <a:pt x="26" y="85"/>
                      <a:pt x="27" y="84"/>
                    </a:cubicBezTo>
                    <a:cubicBezTo>
                      <a:pt x="28" y="84"/>
                      <a:pt x="26" y="81"/>
                      <a:pt x="27" y="81"/>
                    </a:cubicBezTo>
                    <a:cubicBezTo>
                      <a:pt x="28" y="80"/>
                      <a:pt x="29" y="84"/>
                      <a:pt x="29" y="83"/>
                    </a:cubicBezTo>
                    <a:cubicBezTo>
                      <a:pt x="29" y="82"/>
                      <a:pt x="29" y="82"/>
                      <a:pt x="29" y="82"/>
                    </a:cubicBezTo>
                    <a:cubicBezTo>
                      <a:pt x="29" y="82"/>
                      <a:pt x="29" y="82"/>
                      <a:pt x="29" y="82"/>
                    </a:cubicBezTo>
                    <a:cubicBezTo>
                      <a:pt x="30" y="82"/>
                      <a:pt x="28" y="77"/>
                      <a:pt x="29" y="77"/>
                    </a:cubicBezTo>
                    <a:cubicBezTo>
                      <a:pt x="30" y="77"/>
                      <a:pt x="30" y="81"/>
                      <a:pt x="31" y="80"/>
                    </a:cubicBezTo>
                    <a:cubicBezTo>
                      <a:pt x="32" y="80"/>
                      <a:pt x="29" y="77"/>
                      <a:pt x="30" y="76"/>
                    </a:cubicBezTo>
                    <a:cubicBezTo>
                      <a:pt x="31" y="76"/>
                      <a:pt x="31" y="79"/>
                      <a:pt x="32" y="79"/>
                    </a:cubicBezTo>
                    <a:cubicBezTo>
                      <a:pt x="33" y="79"/>
                      <a:pt x="32" y="77"/>
                      <a:pt x="32" y="76"/>
                    </a:cubicBezTo>
                    <a:cubicBezTo>
                      <a:pt x="32" y="75"/>
                      <a:pt x="32" y="75"/>
                      <a:pt x="33" y="74"/>
                    </a:cubicBezTo>
                    <a:cubicBezTo>
                      <a:pt x="33" y="74"/>
                      <a:pt x="35" y="75"/>
                      <a:pt x="36" y="74"/>
                    </a:cubicBezTo>
                    <a:cubicBezTo>
                      <a:pt x="38" y="71"/>
                      <a:pt x="33" y="66"/>
                      <a:pt x="36" y="63"/>
                    </a:cubicBezTo>
                    <a:cubicBezTo>
                      <a:pt x="36" y="63"/>
                      <a:pt x="35" y="61"/>
                      <a:pt x="36" y="61"/>
                    </a:cubicBezTo>
                    <a:cubicBezTo>
                      <a:pt x="45" y="63"/>
                      <a:pt x="30" y="68"/>
                      <a:pt x="42" y="66"/>
                    </a:cubicBezTo>
                    <a:cubicBezTo>
                      <a:pt x="43" y="66"/>
                      <a:pt x="41" y="64"/>
                      <a:pt x="41" y="64"/>
                    </a:cubicBezTo>
                    <a:cubicBezTo>
                      <a:pt x="41" y="63"/>
                      <a:pt x="40" y="62"/>
                      <a:pt x="41" y="61"/>
                    </a:cubicBezTo>
                    <a:cubicBezTo>
                      <a:pt x="41" y="60"/>
                      <a:pt x="42" y="63"/>
                      <a:pt x="42" y="62"/>
                    </a:cubicBezTo>
                    <a:cubicBezTo>
                      <a:pt x="43" y="62"/>
                      <a:pt x="43" y="59"/>
                      <a:pt x="44" y="59"/>
                    </a:cubicBezTo>
                    <a:cubicBezTo>
                      <a:pt x="46" y="58"/>
                      <a:pt x="46" y="61"/>
                      <a:pt x="48" y="61"/>
                    </a:cubicBezTo>
                    <a:cubicBezTo>
                      <a:pt x="50" y="62"/>
                      <a:pt x="48" y="57"/>
                      <a:pt x="49" y="55"/>
                    </a:cubicBezTo>
                    <a:cubicBezTo>
                      <a:pt x="50" y="54"/>
                      <a:pt x="50" y="57"/>
                      <a:pt x="51" y="56"/>
                    </a:cubicBezTo>
                    <a:cubicBezTo>
                      <a:pt x="52" y="56"/>
                      <a:pt x="54" y="52"/>
                      <a:pt x="54" y="51"/>
                    </a:cubicBezTo>
                    <a:cubicBezTo>
                      <a:pt x="54" y="50"/>
                      <a:pt x="61" y="52"/>
                      <a:pt x="58" y="46"/>
                    </a:cubicBezTo>
                    <a:cubicBezTo>
                      <a:pt x="55" y="41"/>
                      <a:pt x="53" y="50"/>
                      <a:pt x="52" y="41"/>
                    </a:cubicBezTo>
                    <a:cubicBezTo>
                      <a:pt x="52" y="41"/>
                      <a:pt x="52" y="41"/>
                      <a:pt x="52" y="40"/>
                    </a:cubicBezTo>
                    <a:cubicBezTo>
                      <a:pt x="50" y="40"/>
                      <a:pt x="51" y="44"/>
                      <a:pt x="48" y="40"/>
                    </a:cubicBezTo>
                    <a:cubicBezTo>
                      <a:pt x="46" y="38"/>
                      <a:pt x="47" y="36"/>
                      <a:pt x="46" y="34"/>
                    </a:cubicBezTo>
                    <a:cubicBezTo>
                      <a:pt x="45" y="33"/>
                      <a:pt x="42" y="35"/>
                      <a:pt x="40" y="35"/>
                    </a:cubicBezTo>
                    <a:cubicBezTo>
                      <a:pt x="39" y="34"/>
                      <a:pt x="33" y="13"/>
                      <a:pt x="28" y="9"/>
                    </a:cubicBezTo>
                    <a:cubicBezTo>
                      <a:pt x="19" y="0"/>
                      <a:pt x="16" y="13"/>
                      <a:pt x="13" y="13"/>
                    </a:cubicBezTo>
                    <a:cubicBezTo>
                      <a:pt x="11" y="12"/>
                      <a:pt x="9" y="7"/>
                      <a:pt x="7" y="9"/>
                    </a:cubicBezTo>
                    <a:cubicBezTo>
                      <a:pt x="4" y="12"/>
                      <a:pt x="3" y="34"/>
                      <a:pt x="3" y="39"/>
                    </a:cubicBezTo>
                    <a:cubicBezTo>
                      <a:pt x="3" y="40"/>
                      <a:pt x="6" y="44"/>
                      <a:pt x="6" y="44"/>
                    </a:cubicBezTo>
                    <a:cubicBezTo>
                      <a:pt x="5" y="45"/>
                      <a:pt x="3" y="55"/>
                      <a:pt x="3" y="55"/>
                    </a:cubicBezTo>
                    <a:cubicBezTo>
                      <a:pt x="3" y="56"/>
                      <a:pt x="5" y="56"/>
                      <a:pt x="4" y="56"/>
                    </a:cubicBezTo>
                    <a:cubicBezTo>
                      <a:pt x="1" y="57"/>
                      <a:pt x="3" y="61"/>
                      <a:pt x="3" y="61"/>
                    </a:cubicBezTo>
                    <a:cubicBezTo>
                      <a:pt x="2" y="61"/>
                      <a:pt x="1" y="61"/>
                      <a:pt x="1" y="60"/>
                    </a:cubicBezTo>
                    <a:cubicBezTo>
                      <a:pt x="0" y="61"/>
                      <a:pt x="0" y="61"/>
                      <a:pt x="0" y="61"/>
                    </a:cubicBezTo>
                    <a:cubicBezTo>
                      <a:pt x="0" y="61"/>
                      <a:pt x="0" y="61"/>
                      <a:pt x="0" y="61"/>
                    </a:cubicBezTo>
                    <a:cubicBezTo>
                      <a:pt x="4" y="70"/>
                      <a:pt x="14" y="97"/>
                      <a:pt x="21" y="101"/>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58"/>
              <p:cNvSpPr>
                <a:spLocks/>
              </p:cNvSpPr>
              <p:nvPr/>
            </p:nvSpPr>
            <p:spPr bwMode="auto">
              <a:xfrm>
                <a:off x="6762246" y="4767984"/>
                <a:ext cx="670477" cy="630098"/>
              </a:xfrm>
              <a:custGeom>
                <a:avLst/>
                <a:gdLst>
                  <a:gd name="T0" fmla="*/ 228 w 232"/>
                  <a:gd name="T1" fmla="*/ 129 h 218"/>
                  <a:gd name="T2" fmla="*/ 231 w 232"/>
                  <a:gd name="T3" fmla="*/ 125 h 218"/>
                  <a:gd name="T4" fmla="*/ 221 w 232"/>
                  <a:gd name="T5" fmla="*/ 84 h 218"/>
                  <a:gd name="T6" fmla="*/ 196 w 232"/>
                  <a:gd name="T7" fmla="*/ 46 h 218"/>
                  <a:gd name="T8" fmla="*/ 185 w 232"/>
                  <a:gd name="T9" fmla="*/ 48 h 218"/>
                  <a:gd name="T10" fmla="*/ 175 w 232"/>
                  <a:gd name="T11" fmla="*/ 51 h 218"/>
                  <a:gd name="T12" fmla="*/ 152 w 232"/>
                  <a:gd name="T13" fmla="*/ 52 h 218"/>
                  <a:gd name="T14" fmla="*/ 147 w 232"/>
                  <a:gd name="T15" fmla="*/ 46 h 218"/>
                  <a:gd name="T16" fmla="*/ 126 w 232"/>
                  <a:gd name="T17" fmla="*/ 41 h 218"/>
                  <a:gd name="T18" fmla="*/ 115 w 232"/>
                  <a:gd name="T19" fmla="*/ 39 h 218"/>
                  <a:gd name="T20" fmla="*/ 63 w 232"/>
                  <a:gd name="T21" fmla="*/ 1 h 218"/>
                  <a:gd name="T22" fmla="*/ 63 w 232"/>
                  <a:gd name="T23" fmla="*/ 74 h 218"/>
                  <a:gd name="T24" fmla="*/ 0 w 232"/>
                  <a:gd name="T25" fmla="*/ 94 h 218"/>
                  <a:gd name="T26" fmla="*/ 2 w 232"/>
                  <a:gd name="T27" fmla="*/ 99 h 218"/>
                  <a:gd name="T28" fmla="*/ 31 w 232"/>
                  <a:gd name="T29" fmla="*/ 126 h 218"/>
                  <a:gd name="T30" fmla="*/ 58 w 232"/>
                  <a:gd name="T31" fmla="*/ 156 h 218"/>
                  <a:gd name="T32" fmla="*/ 94 w 232"/>
                  <a:gd name="T33" fmla="*/ 140 h 218"/>
                  <a:gd name="T34" fmla="*/ 117 w 232"/>
                  <a:gd name="T35" fmla="*/ 172 h 218"/>
                  <a:gd name="T36" fmla="*/ 131 w 232"/>
                  <a:gd name="T37" fmla="*/ 185 h 218"/>
                  <a:gd name="T38" fmla="*/ 136 w 232"/>
                  <a:gd name="T39" fmla="*/ 199 h 218"/>
                  <a:gd name="T40" fmla="*/ 142 w 232"/>
                  <a:gd name="T41" fmla="*/ 209 h 218"/>
                  <a:gd name="T42" fmla="*/ 173 w 232"/>
                  <a:gd name="T43" fmla="*/ 218 h 218"/>
                  <a:gd name="T44" fmla="*/ 178 w 232"/>
                  <a:gd name="T45" fmla="*/ 215 h 218"/>
                  <a:gd name="T46" fmla="*/ 176 w 232"/>
                  <a:gd name="T47" fmla="*/ 213 h 218"/>
                  <a:gd name="T48" fmla="*/ 170 w 232"/>
                  <a:gd name="T49" fmla="*/ 188 h 218"/>
                  <a:gd name="T50" fmla="*/ 170 w 232"/>
                  <a:gd name="T51" fmla="*/ 187 h 218"/>
                  <a:gd name="T52" fmla="*/ 170 w 232"/>
                  <a:gd name="T53" fmla="*/ 176 h 218"/>
                  <a:gd name="T54" fmla="*/ 174 w 232"/>
                  <a:gd name="T55" fmla="*/ 173 h 218"/>
                  <a:gd name="T56" fmla="*/ 177 w 232"/>
                  <a:gd name="T57" fmla="*/ 170 h 218"/>
                  <a:gd name="T58" fmla="*/ 178 w 232"/>
                  <a:gd name="T59" fmla="*/ 169 h 218"/>
                  <a:gd name="T60" fmla="*/ 179 w 232"/>
                  <a:gd name="T61" fmla="*/ 163 h 218"/>
                  <a:gd name="T62" fmla="*/ 184 w 232"/>
                  <a:gd name="T63" fmla="*/ 162 h 218"/>
                  <a:gd name="T64" fmla="*/ 182 w 232"/>
                  <a:gd name="T65" fmla="*/ 157 h 218"/>
                  <a:gd name="T66" fmla="*/ 190 w 232"/>
                  <a:gd name="T67" fmla="*/ 161 h 218"/>
                  <a:gd name="T68" fmla="*/ 199 w 232"/>
                  <a:gd name="T69" fmla="*/ 155 h 218"/>
                  <a:gd name="T70" fmla="*/ 202 w 232"/>
                  <a:gd name="T71" fmla="*/ 153 h 218"/>
                  <a:gd name="T72" fmla="*/ 214 w 232"/>
                  <a:gd name="T73" fmla="*/ 140 h 218"/>
                  <a:gd name="T74" fmla="*/ 211 w 232"/>
                  <a:gd name="T75" fmla="*/ 139 h 218"/>
                  <a:gd name="T76" fmla="*/ 208 w 232"/>
                  <a:gd name="T77" fmla="*/ 133 h 218"/>
                  <a:gd name="T78" fmla="*/ 214 w 232"/>
                  <a:gd name="T79" fmla="*/ 131 h 218"/>
                  <a:gd name="T80" fmla="*/ 218 w 232"/>
                  <a:gd name="T81" fmla="*/ 135 h 218"/>
                  <a:gd name="T82" fmla="*/ 214 w 232"/>
                  <a:gd name="T83" fmla="*/ 14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18">
                    <a:moveTo>
                      <a:pt x="216" y="138"/>
                    </a:moveTo>
                    <a:cubicBezTo>
                      <a:pt x="221" y="135"/>
                      <a:pt x="225" y="134"/>
                      <a:pt x="228" y="129"/>
                    </a:cubicBezTo>
                    <a:cubicBezTo>
                      <a:pt x="228" y="129"/>
                      <a:pt x="229" y="129"/>
                      <a:pt x="229" y="128"/>
                    </a:cubicBezTo>
                    <a:cubicBezTo>
                      <a:pt x="229" y="128"/>
                      <a:pt x="230" y="127"/>
                      <a:pt x="231" y="125"/>
                    </a:cubicBezTo>
                    <a:cubicBezTo>
                      <a:pt x="231" y="124"/>
                      <a:pt x="232" y="101"/>
                      <a:pt x="232" y="100"/>
                    </a:cubicBezTo>
                    <a:cubicBezTo>
                      <a:pt x="227" y="95"/>
                      <a:pt x="226" y="89"/>
                      <a:pt x="221" y="84"/>
                    </a:cubicBezTo>
                    <a:cubicBezTo>
                      <a:pt x="220" y="73"/>
                      <a:pt x="219" y="63"/>
                      <a:pt x="218" y="52"/>
                    </a:cubicBezTo>
                    <a:cubicBezTo>
                      <a:pt x="209" y="53"/>
                      <a:pt x="202" y="46"/>
                      <a:pt x="196" y="46"/>
                    </a:cubicBezTo>
                    <a:cubicBezTo>
                      <a:pt x="196" y="46"/>
                      <a:pt x="196" y="47"/>
                      <a:pt x="195" y="48"/>
                    </a:cubicBezTo>
                    <a:cubicBezTo>
                      <a:pt x="193" y="49"/>
                      <a:pt x="187" y="48"/>
                      <a:pt x="185" y="48"/>
                    </a:cubicBezTo>
                    <a:cubicBezTo>
                      <a:pt x="182" y="49"/>
                      <a:pt x="181" y="54"/>
                      <a:pt x="178" y="53"/>
                    </a:cubicBezTo>
                    <a:cubicBezTo>
                      <a:pt x="177" y="53"/>
                      <a:pt x="176" y="52"/>
                      <a:pt x="175" y="51"/>
                    </a:cubicBezTo>
                    <a:cubicBezTo>
                      <a:pt x="174" y="51"/>
                      <a:pt x="167" y="48"/>
                      <a:pt x="167" y="50"/>
                    </a:cubicBezTo>
                    <a:cubicBezTo>
                      <a:pt x="164" y="57"/>
                      <a:pt x="161" y="47"/>
                      <a:pt x="152" y="52"/>
                    </a:cubicBezTo>
                    <a:cubicBezTo>
                      <a:pt x="151" y="52"/>
                      <a:pt x="150" y="52"/>
                      <a:pt x="150" y="52"/>
                    </a:cubicBezTo>
                    <a:cubicBezTo>
                      <a:pt x="150" y="51"/>
                      <a:pt x="148" y="47"/>
                      <a:pt x="147" y="46"/>
                    </a:cubicBezTo>
                    <a:cubicBezTo>
                      <a:pt x="147" y="46"/>
                      <a:pt x="134" y="48"/>
                      <a:pt x="129" y="46"/>
                    </a:cubicBezTo>
                    <a:cubicBezTo>
                      <a:pt x="128" y="45"/>
                      <a:pt x="127" y="42"/>
                      <a:pt x="126" y="41"/>
                    </a:cubicBezTo>
                    <a:cubicBezTo>
                      <a:pt x="124" y="40"/>
                      <a:pt x="123" y="43"/>
                      <a:pt x="122" y="43"/>
                    </a:cubicBezTo>
                    <a:cubicBezTo>
                      <a:pt x="119" y="44"/>
                      <a:pt x="118" y="40"/>
                      <a:pt x="115" y="39"/>
                    </a:cubicBezTo>
                    <a:cubicBezTo>
                      <a:pt x="114" y="26"/>
                      <a:pt x="113" y="13"/>
                      <a:pt x="113" y="0"/>
                    </a:cubicBezTo>
                    <a:cubicBezTo>
                      <a:pt x="96" y="1"/>
                      <a:pt x="79" y="1"/>
                      <a:pt x="63" y="1"/>
                    </a:cubicBezTo>
                    <a:cubicBezTo>
                      <a:pt x="63" y="19"/>
                      <a:pt x="63" y="36"/>
                      <a:pt x="63" y="53"/>
                    </a:cubicBezTo>
                    <a:cubicBezTo>
                      <a:pt x="63" y="60"/>
                      <a:pt x="63" y="67"/>
                      <a:pt x="63" y="74"/>
                    </a:cubicBezTo>
                    <a:cubicBezTo>
                      <a:pt x="63" y="80"/>
                      <a:pt x="63" y="87"/>
                      <a:pt x="63" y="94"/>
                    </a:cubicBezTo>
                    <a:cubicBezTo>
                      <a:pt x="42" y="94"/>
                      <a:pt x="21" y="94"/>
                      <a:pt x="0" y="94"/>
                    </a:cubicBezTo>
                    <a:cubicBezTo>
                      <a:pt x="1" y="98"/>
                      <a:pt x="0" y="96"/>
                      <a:pt x="3" y="98"/>
                    </a:cubicBezTo>
                    <a:cubicBezTo>
                      <a:pt x="2" y="99"/>
                      <a:pt x="2" y="99"/>
                      <a:pt x="2" y="99"/>
                    </a:cubicBezTo>
                    <a:cubicBezTo>
                      <a:pt x="2" y="99"/>
                      <a:pt x="2" y="99"/>
                      <a:pt x="2" y="99"/>
                    </a:cubicBezTo>
                    <a:cubicBezTo>
                      <a:pt x="3" y="99"/>
                      <a:pt x="30" y="124"/>
                      <a:pt x="31" y="126"/>
                    </a:cubicBezTo>
                    <a:cubicBezTo>
                      <a:pt x="35" y="132"/>
                      <a:pt x="34" y="139"/>
                      <a:pt x="39" y="145"/>
                    </a:cubicBezTo>
                    <a:cubicBezTo>
                      <a:pt x="43" y="150"/>
                      <a:pt x="52" y="154"/>
                      <a:pt x="58" y="156"/>
                    </a:cubicBezTo>
                    <a:cubicBezTo>
                      <a:pt x="69" y="161"/>
                      <a:pt x="66" y="145"/>
                      <a:pt x="71" y="141"/>
                    </a:cubicBezTo>
                    <a:cubicBezTo>
                      <a:pt x="74" y="139"/>
                      <a:pt x="91" y="139"/>
                      <a:pt x="94" y="140"/>
                    </a:cubicBezTo>
                    <a:cubicBezTo>
                      <a:pt x="95" y="141"/>
                      <a:pt x="95" y="144"/>
                      <a:pt x="96" y="144"/>
                    </a:cubicBezTo>
                    <a:cubicBezTo>
                      <a:pt x="108" y="147"/>
                      <a:pt x="109" y="163"/>
                      <a:pt x="117" y="172"/>
                    </a:cubicBezTo>
                    <a:cubicBezTo>
                      <a:pt x="120" y="175"/>
                      <a:pt x="124" y="181"/>
                      <a:pt x="127" y="183"/>
                    </a:cubicBezTo>
                    <a:cubicBezTo>
                      <a:pt x="128" y="183"/>
                      <a:pt x="130" y="183"/>
                      <a:pt x="131" y="185"/>
                    </a:cubicBezTo>
                    <a:cubicBezTo>
                      <a:pt x="132" y="189"/>
                      <a:pt x="131" y="192"/>
                      <a:pt x="132" y="195"/>
                    </a:cubicBezTo>
                    <a:cubicBezTo>
                      <a:pt x="132" y="197"/>
                      <a:pt x="136" y="199"/>
                      <a:pt x="136" y="199"/>
                    </a:cubicBezTo>
                    <a:cubicBezTo>
                      <a:pt x="138" y="201"/>
                      <a:pt x="138" y="206"/>
                      <a:pt x="140" y="208"/>
                    </a:cubicBezTo>
                    <a:cubicBezTo>
                      <a:pt x="140" y="209"/>
                      <a:pt x="141" y="209"/>
                      <a:pt x="142" y="209"/>
                    </a:cubicBezTo>
                    <a:cubicBezTo>
                      <a:pt x="150" y="209"/>
                      <a:pt x="155" y="214"/>
                      <a:pt x="165" y="214"/>
                    </a:cubicBezTo>
                    <a:cubicBezTo>
                      <a:pt x="168" y="214"/>
                      <a:pt x="170" y="218"/>
                      <a:pt x="173" y="218"/>
                    </a:cubicBezTo>
                    <a:cubicBezTo>
                      <a:pt x="174" y="218"/>
                      <a:pt x="173" y="217"/>
                      <a:pt x="174" y="217"/>
                    </a:cubicBezTo>
                    <a:cubicBezTo>
                      <a:pt x="175" y="216"/>
                      <a:pt x="176" y="216"/>
                      <a:pt x="178" y="215"/>
                    </a:cubicBezTo>
                    <a:cubicBezTo>
                      <a:pt x="177" y="215"/>
                      <a:pt x="176" y="215"/>
                      <a:pt x="175" y="215"/>
                    </a:cubicBezTo>
                    <a:cubicBezTo>
                      <a:pt x="174" y="214"/>
                      <a:pt x="176" y="213"/>
                      <a:pt x="176" y="213"/>
                    </a:cubicBezTo>
                    <a:cubicBezTo>
                      <a:pt x="173" y="206"/>
                      <a:pt x="171" y="205"/>
                      <a:pt x="168" y="198"/>
                    </a:cubicBezTo>
                    <a:cubicBezTo>
                      <a:pt x="167" y="195"/>
                      <a:pt x="172" y="191"/>
                      <a:pt x="170" y="188"/>
                    </a:cubicBezTo>
                    <a:cubicBezTo>
                      <a:pt x="170" y="188"/>
                      <a:pt x="170" y="188"/>
                      <a:pt x="169" y="188"/>
                    </a:cubicBezTo>
                    <a:cubicBezTo>
                      <a:pt x="170" y="188"/>
                      <a:pt x="170" y="187"/>
                      <a:pt x="170" y="187"/>
                    </a:cubicBezTo>
                    <a:cubicBezTo>
                      <a:pt x="176" y="179"/>
                      <a:pt x="168" y="178"/>
                      <a:pt x="167" y="176"/>
                    </a:cubicBezTo>
                    <a:cubicBezTo>
                      <a:pt x="167" y="175"/>
                      <a:pt x="169" y="176"/>
                      <a:pt x="170" y="176"/>
                    </a:cubicBezTo>
                    <a:cubicBezTo>
                      <a:pt x="173" y="175"/>
                      <a:pt x="174" y="177"/>
                      <a:pt x="176" y="172"/>
                    </a:cubicBezTo>
                    <a:cubicBezTo>
                      <a:pt x="176" y="171"/>
                      <a:pt x="175" y="173"/>
                      <a:pt x="174" y="173"/>
                    </a:cubicBezTo>
                    <a:cubicBezTo>
                      <a:pt x="173" y="172"/>
                      <a:pt x="172" y="170"/>
                      <a:pt x="173" y="170"/>
                    </a:cubicBezTo>
                    <a:cubicBezTo>
                      <a:pt x="174" y="169"/>
                      <a:pt x="176" y="171"/>
                      <a:pt x="177" y="170"/>
                    </a:cubicBezTo>
                    <a:cubicBezTo>
                      <a:pt x="178" y="169"/>
                      <a:pt x="177" y="167"/>
                      <a:pt x="178" y="167"/>
                    </a:cubicBezTo>
                    <a:cubicBezTo>
                      <a:pt x="178" y="166"/>
                      <a:pt x="177" y="169"/>
                      <a:pt x="178" y="169"/>
                    </a:cubicBezTo>
                    <a:cubicBezTo>
                      <a:pt x="181" y="170"/>
                      <a:pt x="180" y="165"/>
                      <a:pt x="180" y="165"/>
                    </a:cubicBezTo>
                    <a:cubicBezTo>
                      <a:pt x="180" y="164"/>
                      <a:pt x="178" y="163"/>
                      <a:pt x="179" y="163"/>
                    </a:cubicBezTo>
                    <a:cubicBezTo>
                      <a:pt x="181" y="164"/>
                      <a:pt x="188" y="165"/>
                      <a:pt x="187" y="162"/>
                    </a:cubicBezTo>
                    <a:cubicBezTo>
                      <a:pt x="186" y="161"/>
                      <a:pt x="185" y="163"/>
                      <a:pt x="184" y="162"/>
                    </a:cubicBezTo>
                    <a:cubicBezTo>
                      <a:pt x="183" y="161"/>
                      <a:pt x="183" y="160"/>
                      <a:pt x="183" y="160"/>
                    </a:cubicBezTo>
                    <a:cubicBezTo>
                      <a:pt x="182" y="159"/>
                      <a:pt x="181" y="156"/>
                      <a:pt x="182" y="157"/>
                    </a:cubicBezTo>
                    <a:cubicBezTo>
                      <a:pt x="183" y="158"/>
                      <a:pt x="184" y="159"/>
                      <a:pt x="185" y="160"/>
                    </a:cubicBezTo>
                    <a:cubicBezTo>
                      <a:pt x="186" y="160"/>
                      <a:pt x="201" y="153"/>
                      <a:pt x="190" y="161"/>
                    </a:cubicBezTo>
                    <a:cubicBezTo>
                      <a:pt x="190" y="161"/>
                      <a:pt x="194" y="159"/>
                      <a:pt x="197" y="157"/>
                    </a:cubicBezTo>
                    <a:cubicBezTo>
                      <a:pt x="197" y="156"/>
                      <a:pt x="199" y="155"/>
                      <a:pt x="199" y="155"/>
                    </a:cubicBezTo>
                    <a:cubicBezTo>
                      <a:pt x="197" y="156"/>
                      <a:pt x="196" y="157"/>
                      <a:pt x="195" y="158"/>
                    </a:cubicBezTo>
                    <a:cubicBezTo>
                      <a:pt x="194" y="158"/>
                      <a:pt x="201" y="154"/>
                      <a:pt x="202" y="153"/>
                    </a:cubicBezTo>
                    <a:cubicBezTo>
                      <a:pt x="206" y="150"/>
                      <a:pt x="207" y="149"/>
                      <a:pt x="208" y="144"/>
                    </a:cubicBezTo>
                    <a:cubicBezTo>
                      <a:pt x="208" y="142"/>
                      <a:pt x="214" y="142"/>
                      <a:pt x="214" y="140"/>
                    </a:cubicBezTo>
                    <a:cubicBezTo>
                      <a:pt x="214" y="139"/>
                      <a:pt x="213" y="139"/>
                      <a:pt x="212" y="139"/>
                    </a:cubicBezTo>
                    <a:cubicBezTo>
                      <a:pt x="212" y="139"/>
                      <a:pt x="211" y="139"/>
                      <a:pt x="211" y="139"/>
                    </a:cubicBezTo>
                    <a:cubicBezTo>
                      <a:pt x="211" y="139"/>
                      <a:pt x="210" y="136"/>
                      <a:pt x="210" y="136"/>
                    </a:cubicBezTo>
                    <a:cubicBezTo>
                      <a:pt x="210" y="135"/>
                      <a:pt x="207" y="133"/>
                      <a:pt x="208" y="133"/>
                    </a:cubicBezTo>
                    <a:cubicBezTo>
                      <a:pt x="210" y="133"/>
                      <a:pt x="211" y="134"/>
                      <a:pt x="211" y="134"/>
                    </a:cubicBezTo>
                    <a:cubicBezTo>
                      <a:pt x="211" y="133"/>
                      <a:pt x="212" y="133"/>
                      <a:pt x="214" y="131"/>
                    </a:cubicBezTo>
                    <a:cubicBezTo>
                      <a:pt x="215" y="131"/>
                      <a:pt x="215" y="133"/>
                      <a:pt x="215" y="134"/>
                    </a:cubicBezTo>
                    <a:cubicBezTo>
                      <a:pt x="214" y="138"/>
                      <a:pt x="213" y="136"/>
                      <a:pt x="218" y="135"/>
                    </a:cubicBezTo>
                    <a:cubicBezTo>
                      <a:pt x="218" y="135"/>
                      <a:pt x="219" y="135"/>
                      <a:pt x="219" y="135"/>
                    </a:cubicBezTo>
                    <a:cubicBezTo>
                      <a:pt x="220" y="136"/>
                      <a:pt x="213" y="138"/>
                      <a:pt x="214" y="140"/>
                    </a:cubicBezTo>
                    <a:cubicBezTo>
                      <a:pt x="215" y="141"/>
                      <a:pt x="216" y="139"/>
                      <a:pt x="216" y="13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59"/>
              <p:cNvSpPr>
                <a:spLocks/>
              </p:cNvSpPr>
              <p:nvPr/>
            </p:nvSpPr>
            <p:spPr bwMode="auto">
              <a:xfrm>
                <a:off x="8209642" y="4180707"/>
                <a:ext cx="80752" cy="89317"/>
              </a:xfrm>
              <a:custGeom>
                <a:avLst/>
                <a:gdLst>
                  <a:gd name="T0" fmla="*/ 24 w 28"/>
                  <a:gd name="T1" fmla="*/ 1 h 31"/>
                  <a:gd name="T2" fmla="*/ 20 w 28"/>
                  <a:gd name="T3" fmla="*/ 3 h 31"/>
                  <a:gd name="T4" fmla="*/ 0 w 28"/>
                  <a:gd name="T5" fmla="*/ 10 h 31"/>
                  <a:gd name="T6" fmla="*/ 3 w 28"/>
                  <a:gd name="T7" fmla="*/ 21 h 31"/>
                  <a:gd name="T8" fmla="*/ 6 w 28"/>
                  <a:gd name="T9" fmla="*/ 26 h 31"/>
                  <a:gd name="T10" fmla="*/ 5 w 28"/>
                  <a:gd name="T11" fmla="*/ 31 h 31"/>
                  <a:gd name="T12" fmla="*/ 5 w 28"/>
                  <a:gd name="T13" fmla="*/ 31 h 31"/>
                  <a:gd name="T14" fmla="*/ 13 w 28"/>
                  <a:gd name="T15" fmla="*/ 21 h 31"/>
                  <a:gd name="T16" fmla="*/ 20 w 28"/>
                  <a:gd name="T17" fmla="*/ 17 h 31"/>
                  <a:gd name="T18" fmla="*/ 22 w 28"/>
                  <a:gd name="T19" fmla="*/ 18 h 31"/>
                  <a:gd name="T20" fmla="*/ 28 w 28"/>
                  <a:gd name="T21" fmla="*/ 15 h 31"/>
                  <a:gd name="T22" fmla="*/ 24 w 28"/>
                  <a:gd name="T23"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1">
                    <a:moveTo>
                      <a:pt x="24" y="1"/>
                    </a:moveTo>
                    <a:cubicBezTo>
                      <a:pt x="23" y="0"/>
                      <a:pt x="21" y="2"/>
                      <a:pt x="20" y="3"/>
                    </a:cubicBezTo>
                    <a:cubicBezTo>
                      <a:pt x="13" y="5"/>
                      <a:pt x="7" y="7"/>
                      <a:pt x="0" y="10"/>
                    </a:cubicBezTo>
                    <a:cubicBezTo>
                      <a:pt x="1" y="13"/>
                      <a:pt x="2" y="17"/>
                      <a:pt x="3" y="21"/>
                    </a:cubicBezTo>
                    <a:cubicBezTo>
                      <a:pt x="4" y="22"/>
                      <a:pt x="6" y="24"/>
                      <a:pt x="6" y="26"/>
                    </a:cubicBezTo>
                    <a:cubicBezTo>
                      <a:pt x="4" y="31"/>
                      <a:pt x="1" y="28"/>
                      <a:pt x="5" y="31"/>
                    </a:cubicBezTo>
                    <a:cubicBezTo>
                      <a:pt x="5" y="31"/>
                      <a:pt x="5" y="31"/>
                      <a:pt x="5" y="31"/>
                    </a:cubicBezTo>
                    <a:cubicBezTo>
                      <a:pt x="7" y="27"/>
                      <a:pt x="10" y="23"/>
                      <a:pt x="13" y="21"/>
                    </a:cubicBezTo>
                    <a:cubicBezTo>
                      <a:pt x="15" y="18"/>
                      <a:pt x="20" y="22"/>
                      <a:pt x="20" y="17"/>
                    </a:cubicBezTo>
                    <a:cubicBezTo>
                      <a:pt x="20" y="16"/>
                      <a:pt x="21" y="18"/>
                      <a:pt x="22" y="18"/>
                    </a:cubicBezTo>
                    <a:cubicBezTo>
                      <a:pt x="22" y="18"/>
                      <a:pt x="25" y="16"/>
                      <a:pt x="28" y="15"/>
                    </a:cubicBezTo>
                    <a:cubicBezTo>
                      <a:pt x="28" y="12"/>
                      <a:pt x="26" y="2"/>
                      <a:pt x="24" y="1"/>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60"/>
              <p:cNvSpPr>
                <a:spLocks/>
              </p:cNvSpPr>
              <p:nvPr/>
            </p:nvSpPr>
            <p:spPr bwMode="auto">
              <a:xfrm>
                <a:off x="8203522" y="4123206"/>
                <a:ext cx="165171" cy="101549"/>
              </a:xfrm>
              <a:custGeom>
                <a:avLst/>
                <a:gdLst>
                  <a:gd name="T0" fmla="*/ 55 w 57"/>
                  <a:gd name="T1" fmla="*/ 17 h 35"/>
                  <a:gd name="T2" fmla="*/ 48 w 57"/>
                  <a:gd name="T3" fmla="*/ 18 h 35"/>
                  <a:gd name="T4" fmla="*/ 36 w 57"/>
                  <a:gd name="T5" fmla="*/ 10 h 35"/>
                  <a:gd name="T6" fmla="*/ 39 w 57"/>
                  <a:gd name="T7" fmla="*/ 3 h 35"/>
                  <a:gd name="T8" fmla="*/ 37 w 57"/>
                  <a:gd name="T9" fmla="*/ 2 h 35"/>
                  <a:gd name="T10" fmla="*/ 33 w 57"/>
                  <a:gd name="T11" fmla="*/ 0 h 35"/>
                  <a:gd name="T12" fmla="*/ 28 w 57"/>
                  <a:gd name="T13" fmla="*/ 6 h 35"/>
                  <a:gd name="T14" fmla="*/ 0 w 57"/>
                  <a:gd name="T15" fmla="*/ 15 h 35"/>
                  <a:gd name="T16" fmla="*/ 2 w 57"/>
                  <a:gd name="T17" fmla="*/ 30 h 35"/>
                  <a:gd name="T18" fmla="*/ 22 w 57"/>
                  <a:gd name="T19" fmla="*/ 23 h 35"/>
                  <a:gd name="T20" fmla="*/ 26 w 57"/>
                  <a:gd name="T21" fmla="*/ 21 h 35"/>
                  <a:gd name="T22" fmla="*/ 26 w 57"/>
                  <a:gd name="T23" fmla="*/ 21 h 35"/>
                  <a:gd name="T24" fmla="*/ 34 w 57"/>
                  <a:gd name="T25" fmla="*/ 21 h 35"/>
                  <a:gd name="T26" fmla="*/ 37 w 57"/>
                  <a:gd name="T27" fmla="*/ 21 h 35"/>
                  <a:gd name="T28" fmla="*/ 38 w 57"/>
                  <a:gd name="T29" fmla="*/ 24 h 35"/>
                  <a:gd name="T30" fmla="*/ 39 w 57"/>
                  <a:gd name="T31" fmla="*/ 27 h 35"/>
                  <a:gd name="T32" fmla="*/ 39 w 57"/>
                  <a:gd name="T33" fmla="*/ 27 h 35"/>
                  <a:gd name="T34" fmla="*/ 42 w 57"/>
                  <a:gd name="T35" fmla="*/ 23 h 35"/>
                  <a:gd name="T36" fmla="*/ 50 w 57"/>
                  <a:gd name="T37" fmla="*/ 26 h 35"/>
                  <a:gd name="T38" fmla="*/ 48 w 57"/>
                  <a:gd name="T39" fmla="*/ 22 h 35"/>
                  <a:gd name="T40" fmla="*/ 55 w 57"/>
                  <a:gd name="T41"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35">
                    <a:moveTo>
                      <a:pt x="55" y="17"/>
                    </a:moveTo>
                    <a:cubicBezTo>
                      <a:pt x="47" y="13"/>
                      <a:pt x="56" y="19"/>
                      <a:pt x="48" y="18"/>
                    </a:cubicBezTo>
                    <a:cubicBezTo>
                      <a:pt x="43" y="18"/>
                      <a:pt x="41" y="12"/>
                      <a:pt x="36" y="10"/>
                    </a:cubicBezTo>
                    <a:cubicBezTo>
                      <a:pt x="32" y="9"/>
                      <a:pt x="39" y="4"/>
                      <a:pt x="39" y="3"/>
                    </a:cubicBezTo>
                    <a:cubicBezTo>
                      <a:pt x="40" y="2"/>
                      <a:pt x="38" y="2"/>
                      <a:pt x="37" y="2"/>
                    </a:cubicBezTo>
                    <a:cubicBezTo>
                      <a:pt x="34" y="1"/>
                      <a:pt x="36" y="7"/>
                      <a:pt x="33" y="0"/>
                    </a:cubicBezTo>
                    <a:cubicBezTo>
                      <a:pt x="30" y="1"/>
                      <a:pt x="30" y="4"/>
                      <a:pt x="28" y="6"/>
                    </a:cubicBezTo>
                    <a:cubicBezTo>
                      <a:pt x="20" y="11"/>
                      <a:pt x="9" y="12"/>
                      <a:pt x="0" y="15"/>
                    </a:cubicBezTo>
                    <a:cubicBezTo>
                      <a:pt x="1" y="20"/>
                      <a:pt x="1" y="25"/>
                      <a:pt x="2" y="30"/>
                    </a:cubicBezTo>
                    <a:cubicBezTo>
                      <a:pt x="9" y="27"/>
                      <a:pt x="15" y="25"/>
                      <a:pt x="22" y="23"/>
                    </a:cubicBezTo>
                    <a:cubicBezTo>
                      <a:pt x="23" y="22"/>
                      <a:pt x="25" y="20"/>
                      <a:pt x="26" y="21"/>
                    </a:cubicBezTo>
                    <a:cubicBezTo>
                      <a:pt x="26" y="21"/>
                      <a:pt x="26" y="21"/>
                      <a:pt x="26" y="21"/>
                    </a:cubicBezTo>
                    <a:cubicBezTo>
                      <a:pt x="29" y="20"/>
                      <a:pt x="32" y="20"/>
                      <a:pt x="34" y="21"/>
                    </a:cubicBezTo>
                    <a:cubicBezTo>
                      <a:pt x="34" y="21"/>
                      <a:pt x="35" y="21"/>
                      <a:pt x="37" y="21"/>
                    </a:cubicBezTo>
                    <a:cubicBezTo>
                      <a:pt x="37" y="22"/>
                      <a:pt x="38" y="23"/>
                      <a:pt x="38" y="24"/>
                    </a:cubicBezTo>
                    <a:cubicBezTo>
                      <a:pt x="38" y="25"/>
                      <a:pt x="39" y="26"/>
                      <a:pt x="39" y="27"/>
                    </a:cubicBezTo>
                    <a:cubicBezTo>
                      <a:pt x="39" y="27"/>
                      <a:pt x="39" y="27"/>
                      <a:pt x="39" y="27"/>
                    </a:cubicBezTo>
                    <a:cubicBezTo>
                      <a:pt x="40" y="27"/>
                      <a:pt x="39" y="26"/>
                      <a:pt x="42" y="23"/>
                    </a:cubicBezTo>
                    <a:cubicBezTo>
                      <a:pt x="46" y="20"/>
                      <a:pt x="42" y="35"/>
                      <a:pt x="50" y="26"/>
                    </a:cubicBezTo>
                    <a:cubicBezTo>
                      <a:pt x="51" y="25"/>
                      <a:pt x="48" y="23"/>
                      <a:pt x="48" y="22"/>
                    </a:cubicBezTo>
                    <a:cubicBezTo>
                      <a:pt x="48" y="19"/>
                      <a:pt x="57" y="19"/>
                      <a:pt x="55" y="17"/>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61"/>
              <p:cNvSpPr>
                <a:spLocks noEditPoints="1"/>
              </p:cNvSpPr>
              <p:nvPr/>
            </p:nvSpPr>
            <p:spPr bwMode="auto">
              <a:xfrm>
                <a:off x="8279381" y="4180707"/>
                <a:ext cx="37927" cy="44047"/>
              </a:xfrm>
              <a:custGeom>
                <a:avLst/>
                <a:gdLst>
                  <a:gd name="T0" fmla="*/ 4 w 13"/>
                  <a:gd name="T1" fmla="*/ 15 h 15"/>
                  <a:gd name="T2" fmla="*/ 0 w 13"/>
                  <a:gd name="T3" fmla="*/ 1 h 15"/>
                  <a:gd name="T4" fmla="*/ 8 w 13"/>
                  <a:gd name="T5" fmla="*/ 1 h 15"/>
                  <a:gd name="T6" fmla="*/ 9 w 13"/>
                  <a:gd name="T7" fmla="*/ 12 h 15"/>
                  <a:gd name="T8" fmla="*/ 4 w 13"/>
                  <a:gd name="T9" fmla="*/ 15 h 15"/>
                  <a:gd name="T10" fmla="*/ 13 w 13"/>
                  <a:gd name="T11" fmla="*/ 7 h 15"/>
                  <a:gd name="T12" fmla="*/ 12 w 13"/>
                  <a:gd name="T13" fmla="*/ 4 h 15"/>
                  <a:gd name="T14" fmla="*/ 12 w 13"/>
                  <a:gd name="T15" fmla="*/ 8 h 15"/>
                  <a:gd name="T16" fmla="*/ 13 w 13"/>
                  <a:gd name="T1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5">
                    <a:moveTo>
                      <a:pt x="4" y="15"/>
                    </a:moveTo>
                    <a:cubicBezTo>
                      <a:pt x="4" y="12"/>
                      <a:pt x="2" y="3"/>
                      <a:pt x="0" y="1"/>
                    </a:cubicBezTo>
                    <a:cubicBezTo>
                      <a:pt x="3" y="0"/>
                      <a:pt x="6" y="0"/>
                      <a:pt x="8" y="1"/>
                    </a:cubicBezTo>
                    <a:cubicBezTo>
                      <a:pt x="6" y="3"/>
                      <a:pt x="9" y="11"/>
                      <a:pt x="9" y="12"/>
                    </a:cubicBezTo>
                    <a:cubicBezTo>
                      <a:pt x="8" y="12"/>
                      <a:pt x="7" y="13"/>
                      <a:pt x="4" y="15"/>
                    </a:cubicBezTo>
                    <a:close/>
                    <a:moveTo>
                      <a:pt x="13" y="7"/>
                    </a:moveTo>
                    <a:cubicBezTo>
                      <a:pt x="13" y="6"/>
                      <a:pt x="12" y="5"/>
                      <a:pt x="12" y="4"/>
                    </a:cubicBezTo>
                    <a:cubicBezTo>
                      <a:pt x="11" y="6"/>
                      <a:pt x="11" y="8"/>
                      <a:pt x="12" y="8"/>
                    </a:cubicBezTo>
                    <a:cubicBezTo>
                      <a:pt x="13" y="8"/>
                      <a:pt x="13" y="8"/>
                      <a:pt x="13" y="7"/>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62"/>
              <p:cNvSpPr>
                <a:spLocks/>
              </p:cNvSpPr>
              <p:nvPr/>
            </p:nvSpPr>
            <p:spPr bwMode="auto">
              <a:xfrm>
                <a:off x="8215759" y="3993517"/>
                <a:ext cx="83197" cy="163948"/>
              </a:xfrm>
              <a:custGeom>
                <a:avLst/>
                <a:gdLst>
                  <a:gd name="T0" fmla="*/ 29 w 29"/>
                  <a:gd name="T1" fmla="*/ 45 h 57"/>
                  <a:gd name="T2" fmla="*/ 29 w 29"/>
                  <a:gd name="T3" fmla="*/ 44 h 57"/>
                  <a:gd name="T4" fmla="*/ 28 w 29"/>
                  <a:gd name="T5" fmla="*/ 40 h 57"/>
                  <a:gd name="T6" fmla="*/ 7 w 29"/>
                  <a:gd name="T7" fmla="*/ 0 h 57"/>
                  <a:gd name="T8" fmla="*/ 7 w 29"/>
                  <a:gd name="T9" fmla="*/ 0 h 57"/>
                  <a:gd name="T10" fmla="*/ 6 w 29"/>
                  <a:gd name="T11" fmla="*/ 1 h 57"/>
                  <a:gd name="T12" fmla="*/ 3 w 29"/>
                  <a:gd name="T13" fmla="*/ 7 h 57"/>
                  <a:gd name="T14" fmla="*/ 4 w 29"/>
                  <a:gd name="T15" fmla="*/ 8 h 57"/>
                  <a:gd name="T16" fmla="*/ 6 w 29"/>
                  <a:gd name="T17" fmla="*/ 19 h 57"/>
                  <a:gd name="T18" fmla="*/ 2 w 29"/>
                  <a:gd name="T19" fmla="*/ 24 h 57"/>
                  <a:gd name="T20" fmla="*/ 7 w 29"/>
                  <a:gd name="T21" fmla="*/ 56 h 57"/>
                  <a:gd name="T22" fmla="*/ 8 w 29"/>
                  <a:gd name="T23" fmla="*/ 57 h 57"/>
                  <a:gd name="T24" fmla="*/ 24 w 29"/>
                  <a:gd name="T25" fmla="*/ 51 h 57"/>
                  <a:gd name="T26" fmla="*/ 29 w 29"/>
                  <a:gd name="T2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7">
                    <a:moveTo>
                      <a:pt x="29" y="45"/>
                    </a:moveTo>
                    <a:cubicBezTo>
                      <a:pt x="29" y="45"/>
                      <a:pt x="29" y="44"/>
                      <a:pt x="29" y="44"/>
                    </a:cubicBezTo>
                    <a:cubicBezTo>
                      <a:pt x="28" y="43"/>
                      <a:pt x="28" y="42"/>
                      <a:pt x="28" y="40"/>
                    </a:cubicBezTo>
                    <a:cubicBezTo>
                      <a:pt x="21" y="36"/>
                      <a:pt x="11" y="9"/>
                      <a:pt x="7" y="0"/>
                    </a:cubicBezTo>
                    <a:cubicBezTo>
                      <a:pt x="7" y="0"/>
                      <a:pt x="7" y="0"/>
                      <a:pt x="7" y="0"/>
                    </a:cubicBezTo>
                    <a:cubicBezTo>
                      <a:pt x="7" y="0"/>
                      <a:pt x="6" y="0"/>
                      <a:pt x="6" y="1"/>
                    </a:cubicBezTo>
                    <a:cubicBezTo>
                      <a:pt x="1" y="4"/>
                      <a:pt x="5" y="5"/>
                      <a:pt x="3" y="7"/>
                    </a:cubicBezTo>
                    <a:cubicBezTo>
                      <a:pt x="4" y="8"/>
                      <a:pt x="4" y="8"/>
                      <a:pt x="4" y="8"/>
                    </a:cubicBezTo>
                    <a:cubicBezTo>
                      <a:pt x="2" y="10"/>
                      <a:pt x="7" y="16"/>
                      <a:pt x="6" y="19"/>
                    </a:cubicBezTo>
                    <a:cubicBezTo>
                      <a:pt x="5" y="21"/>
                      <a:pt x="1" y="23"/>
                      <a:pt x="2" y="24"/>
                    </a:cubicBezTo>
                    <a:cubicBezTo>
                      <a:pt x="4" y="33"/>
                      <a:pt x="0" y="51"/>
                      <a:pt x="7" y="56"/>
                    </a:cubicBezTo>
                    <a:cubicBezTo>
                      <a:pt x="8" y="57"/>
                      <a:pt x="8" y="57"/>
                      <a:pt x="8" y="57"/>
                    </a:cubicBezTo>
                    <a:cubicBezTo>
                      <a:pt x="14" y="55"/>
                      <a:pt x="20" y="54"/>
                      <a:pt x="24" y="51"/>
                    </a:cubicBezTo>
                    <a:cubicBezTo>
                      <a:pt x="26" y="49"/>
                      <a:pt x="26" y="46"/>
                      <a:pt x="29" y="4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63"/>
              <p:cNvSpPr>
                <a:spLocks/>
              </p:cNvSpPr>
              <p:nvPr/>
            </p:nvSpPr>
            <p:spPr bwMode="auto">
              <a:xfrm>
                <a:off x="8154586" y="4013092"/>
                <a:ext cx="84419" cy="152939"/>
              </a:xfrm>
              <a:custGeom>
                <a:avLst/>
                <a:gdLst>
                  <a:gd name="T0" fmla="*/ 0 w 29"/>
                  <a:gd name="T1" fmla="*/ 9 h 53"/>
                  <a:gd name="T2" fmla="*/ 0 w 29"/>
                  <a:gd name="T3" fmla="*/ 10 h 53"/>
                  <a:gd name="T4" fmla="*/ 9 w 29"/>
                  <a:gd name="T5" fmla="*/ 35 h 53"/>
                  <a:gd name="T6" fmla="*/ 9 w 29"/>
                  <a:gd name="T7" fmla="*/ 38 h 53"/>
                  <a:gd name="T8" fmla="*/ 17 w 29"/>
                  <a:gd name="T9" fmla="*/ 53 h 53"/>
                  <a:gd name="T10" fmla="*/ 29 w 29"/>
                  <a:gd name="T11" fmla="*/ 50 h 53"/>
                  <a:gd name="T12" fmla="*/ 28 w 29"/>
                  <a:gd name="T13" fmla="*/ 49 h 53"/>
                  <a:gd name="T14" fmla="*/ 23 w 29"/>
                  <a:gd name="T15" fmla="*/ 17 h 53"/>
                  <a:gd name="T16" fmla="*/ 27 w 29"/>
                  <a:gd name="T17" fmla="*/ 12 h 53"/>
                  <a:gd name="T18" fmla="*/ 25 w 29"/>
                  <a:gd name="T19" fmla="*/ 1 h 53"/>
                  <a:gd name="T20" fmla="*/ 24 w 29"/>
                  <a:gd name="T21" fmla="*/ 0 h 53"/>
                  <a:gd name="T22" fmla="*/ 24 w 29"/>
                  <a:gd name="T23" fmla="*/ 0 h 53"/>
                  <a:gd name="T24" fmla="*/ 8 w 29"/>
                  <a:gd name="T25" fmla="*/ 6 h 53"/>
                  <a:gd name="T26" fmla="*/ 0 w 29"/>
                  <a:gd name="T2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3">
                    <a:moveTo>
                      <a:pt x="0" y="9"/>
                    </a:moveTo>
                    <a:cubicBezTo>
                      <a:pt x="0" y="10"/>
                      <a:pt x="0" y="10"/>
                      <a:pt x="0" y="10"/>
                    </a:cubicBezTo>
                    <a:cubicBezTo>
                      <a:pt x="4" y="18"/>
                      <a:pt x="5" y="27"/>
                      <a:pt x="9" y="35"/>
                    </a:cubicBezTo>
                    <a:cubicBezTo>
                      <a:pt x="9" y="38"/>
                      <a:pt x="8" y="37"/>
                      <a:pt x="9" y="38"/>
                    </a:cubicBezTo>
                    <a:cubicBezTo>
                      <a:pt x="10" y="33"/>
                      <a:pt x="16" y="52"/>
                      <a:pt x="17" y="53"/>
                    </a:cubicBezTo>
                    <a:cubicBezTo>
                      <a:pt x="21" y="52"/>
                      <a:pt x="25" y="51"/>
                      <a:pt x="29" y="50"/>
                    </a:cubicBezTo>
                    <a:cubicBezTo>
                      <a:pt x="28" y="49"/>
                      <a:pt x="28" y="49"/>
                      <a:pt x="28" y="49"/>
                    </a:cubicBezTo>
                    <a:cubicBezTo>
                      <a:pt x="21" y="44"/>
                      <a:pt x="25" y="26"/>
                      <a:pt x="23" y="17"/>
                    </a:cubicBezTo>
                    <a:cubicBezTo>
                      <a:pt x="22" y="16"/>
                      <a:pt x="26" y="14"/>
                      <a:pt x="27" y="12"/>
                    </a:cubicBezTo>
                    <a:cubicBezTo>
                      <a:pt x="28" y="9"/>
                      <a:pt x="23" y="3"/>
                      <a:pt x="25" y="1"/>
                    </a:cubicBezTo>
                    <a:cubicBezTo>
                      <a:pt x="24" y="0"/>
                      <a:pt x="24" y="0"/>
                      <a:pt x="24" y="0"/>
                    </a:cubicBezTo>
                    <a:cubicBezTo>
                      <a:pt x="24" y="0"/>
                      <a:pt x="24" y="0"/>
                      <a:pt x="24" y="0"/>
                    </a:cubicBezTo>
                    <a:cubicBezTo>
                      <a:pt x="20" y="3"/>
                      <a:pt x="12" y="5"/>
                      <a:pt x="8" y="6"/>
                    </a:cubicBezTo>
                    <a:cubicBezTo>
                      <a:pt x="6" y="7"/>
                      <a:pt x="3" y="8"/>
                      <a:pt x="0" y="9"/>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64"/>
              <p:cNvSpPr>
                <a:spLocks/>
              </p:cNvSpPr>
              <p:nvPr/>
            </p:nvSpPr>
            <p:spPr bwMode="auto">
              <a:xfrm>
                <a:off x="8160702" y="4267575"/>
                <a:ext cx="69738" cy="144374"/>
              </a:xfrm>
              <a:custGeom>
                <a:avLst/>
                <a:gdLst>
                  <a:gd name="T0" fmla="*/ 17 w 24"/>
                  <a:gd name="T1" fmla="*/ 11 h 50"/>
                  <a:gd name="T2" fmla="*/ 18 w 24"/>
                  <a:gd name="T3" fmla="*/ 2 h 50"/>
                  <a:gd name="T4" fmla="*/ 4 w 24"/>
                  <a:gd name="T5" fmla="*/ 0 h 50"/>
                  <a:gd name="T6" fmla="*/ 1 w 24"/>
                  <a:gd name="T7" fmla="*/ 15 h 50"/>
                  <a:gd name="T8" fmla="*/ 8 w 24"/>
                  <a:gd name="T9" fmla="*/ 27 h 50"/>
                  <a:gd name="T10" fmla="*/ 7 w 24"/>
                  <a:gd name="T11" fmla="*/ 29 h 50"/>
                  <a:gd name="T12" fmla="*/ 7 w 24"/>
                  <a:gd name="T13" fmla="*/ 30 h 50"/>
                  <a:gd name="T14" fmla="*/ 6 w 24"/>
                  <a:gd name="T15" fmla="*/ 30 h 50"/>
                  <a:gd name="T16" fmla="*/ 3 w 24"/>
                  <a:gd name="T17" fmla="*/ 37 h 50"/>
                  <a:gd name="T18" fmla="*/ 4 w 24"/>
                  <a:gd name="T19" fmla="*/ 40 h 50"/>
                  <a:gd name="T20" fmla="*/ 15 w 24"/>
                  <a:gd name="T21" fmla="*/ 42 h 50"/>
                  <a:gd name="T22" fmla="*/ 18 w 24"/>
                  <a:gd name="T23" fmla="*/ 46 h 50"/>
                  <a:gd name="T24" fmla="*/ 18 w 24"/>
                  <a:gd name="T25" fmla="*/ 38 h 50"/>
                  <a:gd name="T26" fmla="*/ 23 w 24"/>
                  <a:gd name="T27" fmla="*/ 28 h 50"/>
                  <a:gd name="T28" fmla="*/ 22 w 24"/>
                  <a:gd name="T29" fmla="*/ 21 h 50"/>
                  <a:gd name="T30" fmla="*/ 23 w 24"/>
                  <a:gd name="T31" fmla="*/ 26 h 50"/>
                  <a:gd name="T32" fmla="*/ 22 w 24"/>
                  <a:gd name="T33" fmla="*/ 20 h 50"/>
                  <a:gd name="T34" fmla="*/ 17 w 24"/>
                  <a:gd name="T35"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50">
                    <a:moveTo>
                      <a:pt x="17" y="11"/>
                    </a:moveTo>
                    <a:cubicBezTo>
                      <a:pt x="17" y="10"/>
                      <a:pt x="19" y="6"/>
                      <a:pt x="18" y="2"/>
                    </a:cubicBezTo>
                    <a:cubicBezTo>
                      <a:pt x="18" y="2"/>
                      <a:pt x="5" y="0"/>
                      <a:pt x="4" y="0"/>
                    </a:cubicBezTo>
                    <a:cubicBezTo>
                      <a:pt x="2" y="6"/>
                      <a:pt x="0" y="9"/>
                      <a:pt x="1" y="15"/>
                    </a:cubicBezTo>
                    <a:cubicBezTo>
                      <a:pt x="4" y="21"/>
                      <a:pt x="15" y="19"/>
                      <a:pt x="8" y="27"/>
                    </a:cubicBezTo>
                    <a:cubicBezTo>
                      <a:pt x="8" y="28"/>
                      <a:pt x="8" y="28"/>
                      <a:pt x="7" y="29"/>
                    </a:cubicBezTo>
                    <a:cubicBezTo>
                      <a:pt x="7" y="29"/>
                      <a:pt x="8" y="29"/>
                      <a:pt x="7" y="30"/>
                    </a:cubicBezTo>
                    <a:cubicBezTo>
                      <a:pt x="7" y="30"/>
                      <a:pt x="7" y="30"/>
                      <a:pt x="6" y="30"/>
                    </a:cubicBezTo>
                    <a:cubicBezTo>
                      <a:pt x="4" y="32"/>
                      <a:pt x="3" y="34"/>
                      <a:pt x="3" y="37"/>
                    </a:cubicBezTo>
                    <a:cubicBezTo>
                      <a:pt x="3" y="38"/>
                      <a:pt x="3" y="39"/>
                      <a:pt x="4" y="40"/>
                    </a:cubicBezTo>
                    <a:cubicBezTo>
                      <a:pt x="7" y="42"/>
                      <a:pt x="13" y="42"/>
                      <a:pt x="15" y="42"/>
                    </a:cubicBezTo>
                    <a:cubicBezTo>
                      <a:pt x="17" y="42"/>
                      <a:pt x="15" y="50"/>
                      <a:pt x="18" y="46"/>
                    </a:cubicBezTo>
                    <a:cubicBezTo>
                      <a:pt x="19" y="44"/>
                      <a:pt x="17" y="40"/>
                      <a:pt x="18" y="38"/>
                    </a:cubicBezTo>
                    <a:cubicBezTo>
                      <a:pt x="20" y="36"/>
                      <a:pt x="22" y="34"/>
                      <a:pt x="23" y="28"/>
                    </a:cubicBezTo>
                    <a:cubicBezTo>
                      <a:pt x="23" y="26"/>
                      <a:pt x="22" y="23"/>
                      <a:pt x="22" y="21"/>
                    </a:cubicBezTo>
                    <a:cubicBezTo>
                      <a:pt x="22" y="19"/>
                      <a:pt x="23" y="28"/>
                      <a:pt x="23" y="26"/>
                    </a:cubicBezTo>
                    <a:cubicBezTo>
                      <a:pt x="24" y="25"/>
                      <a:pt x="22" y="21"/>
                      <a:pt x="22" y="20"/>
                    </a:cubicBezTo>
                    <a:cubicBezTo>
                      <a:pt x="20" y="6"/>
                      <a:pt x="15" y="18"/>
                      <a:pt x="17" y="11"/>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4" name="Freeform 65"/>
              <p:cNvSpPr>
                <a:spLocks noEditPoints="1"/>
              </p:cNvSpPr>
              <p:nvPr/>
            </p:nvSpPr>
            <p:spPr bwMode="auto">
              <a:xfrm>
                <a:off x="7941696" y="4038782"/>
                <a:ext cx="357260" cy="260603"/>
              </a:xfrm>
              <a:custGeom>
                <a:avLst/>
                <a:gdLst>
                  <a:gd name="T0" fmla="*/ 122 w 124"/>
                  <a:gd name="T1" fmla="*/ 68 h 90"/>
                  <a:gd name="T2" fmla="*/ 116 w 124"/>
                  <a:gd name="T3" fmla="*/ 72 h 90"/>
                  <a:gd name="T4" fmla="*/ 115 w 124"/>
                  <a:gd name="T5" fmla="*/ 74 h 90"/>
                  <a:gd name="T6" fmla="*/ 116 w 124"/>
                  <a:gd name="T7" fmla="*/ 69 h 90"/>
                  <a:gd name="T8" fmla="*/ 109 w 124"/>
                  <a:gd name="T9" fmla="*/ 76 h 90"/>
                  <a:gd name="T10" fmla="*/ 95 w 124"/>
                  <a:gd name="T11" fmla="*/ 89 h 90"/>
                  <a:gd name="T12" fmla="*/ 98 w 124"/>
                  <a:gd name="T13" fmla="*/ 87 h 90"/>
                  <a:gd name="T14" fmla="*/ 96 w 124"/>
                  <a:gd name="T15" fmla="*/ 89 h 90"/>
                  <a:gd name="T16" fmla="*/ 122 w 124"/>
                  <a:gd name="T17" fmla="*/ 69 h 90"/>
                  <a:gd name="T18" fmla="*/ 122 w 124"/>
                  <a:gd name="T19" fmla="*/ 68 h 90"/>
                  <a:gd name="T20" fmla="*/ 66 w 124"/>
                  <a:gd name="T21" fmla="*/ 69 h 90"/>
                  <a:gd name="T22" fmla="*/ 2 w 124"/>
                  <a:gd name="T23" fmla="*/ 89 h 90"/>
                  <a:gd name="T24" fmla="*/ 0 w 124"/>
                  <a:gd name="T25" fmla="*/ 83 h 90"/>
                  <a:gd name="T26" fmla="*/ 10 w 124"/>
                  <a:gd name="T27" fmla="*/ 70 h 90"/>
                  <a:gd name="T28" fmla="*/ 9 w 124"/>
                  <a:gd name="T29" fmla="*/ 68 h 90"/>
                  <a:gd name="T30" fmla="*/ 4 w 124"/>
                  <a:gd name="T31" fmla="*/ 62 h 90"/>
                  <a:gd name="T32" fmla="*/ 11 w 124"/>
                  <a:gd name="T33" fmla="*/ 57 h 90"/>
                  <a:gd name="T34" fmla="*/ 37 w 124"/>
                  <a:gd name="T35" fmla="*/ 50 h 90"/>
                  <a:gd name="T36" fmla="*/ 42 w 124"/>
                  <a:gd name="T37" fmla="*/ 39 h 90"/>
                  <a:gd name="T38" fmla="*/ 40 w 124"/>
                  <a:gd name="T39" fmla="*/ 37 h 90"/>
                  <a:gd name="T40" fmla="*/ 43 w 124"/>
                  <a:gd name="T41" fmla="*/ 34 h 90"/>
                  <a:gd name="T42" fmla="*/ 40 w 124"/>
                  <a:gd name="T43" fmla="*/ 35 h 90"/>
                  <a:gd name="T44" fmla="*/ 41 w 124"/>
                  <a:gd name="T45" fmla="*/ 33 h 90"/>
                  <a:gd name="T46" fmla="*/ 38 w 124"/>
                  <a:gd name="T47" fmla="*/ 32 h 90"/>
                  <a:gd name="T48" fmla="*/ 37 w 124"/>
                  <a:gd name="T49" fmla="*/ 32 h 90"/>
                  <a:gd name="T50" fmla="*/ 49 w 124"/>
                  <a:gd name="T51" fmla="*/ 11 h 90"/>
                  <a:gd name="T52" fmla="*/ 74 w 124"/>
                  <a:gd name="T53" fmla="*/ 0 h 90"/>
                  <a:gd name="T54" fmla="*/ 74 w 124"/>
                  <a:gd name="T55" fmla="*/ 1 h 90"/>
                  <a:gd name="T56" fmla="*/ 83 w 124"/>
                  <a:gd name="T57" fmla="*/ 26 h 90"/>
                  <a:gd name="T58" fmla="*/ 83 w 124"/>
                  <a:gd name="T59" fmla="*/ 29 h 90"/>
                  <a:gd name="T60" fmla="*/ 91 w 124"/>
                  <a:gd name="T61" fmla="*/ 44 h 90"/>
                  <a:gd name="T62" fmla="*/ 96 w 124"/>
                  <a:gd name="T63" fmla="*/ 70 h 90"/>
                  <a:gd name="T64" fmla="*/ 99 w 124"/>
                  <a:gd name="T65" fmla="*/ 75 h 90"/>
                  <a:gd name="T66" fmla="*/ 98 w 124"/>
                  <a:gd name="T67" fmla="*/ 80 h 90"/>
                  <a:gd name="T68" fmla="*/ 98 w 124"/>
                  <a:gd name="T69" fmla="*/ 80 h 90"/>
                  <a:gd name="T70" fmla="*/ 94 w 124"/>
                  <a:gd name="T71" fmla="*/ 81 h 90"/>
                  <a:gd name="T72" fmla="*/ 80 w 124"/>
                  <a:gd name="T73" fmla="*/ 79 h 90"/>
                  <a:gd name="T74" fmla="*/ 73 w 124"/>
                  <a:gd name="T75" fmla="*/ 75 h 90"/>
                  <a:gd name="T76" fmla="*/ 66 w 124"/>
                  <a:gd name="T7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4" h="90">
                    <a:moveTo>
                      <a:pt x="122" y="68"/>
                    </a:moveTo>
                    <a:cubicBezTo>
                      <a:pt x="121" y="69"/>
                      <a:pt x="116" y="72"/>
                      <a:pt x="116" y="72"/>
                    </a:cubicBezTo>
                    <a:cubicBezTo>
                      <a:pt x="115" y="72"/>
                      <a:pt x="116" y="75"/>
                      <a:pt x="115" y="74"/>
                    </a:cubicBezTo>
                    <a:cubicBezTo>
                      <a:pt x="112" y="74"/>
                      <a:pt x="117" y="69"/>
                      <a:pt x="116" y="69"/>
                    </a:cubicBezTo>
                    <a:cubicBezTo>
                      <a:pt x="115" y="68"/>
                      <a:pt x="116" y="72"/>
                      <a:pt x="109" y="76"/>
                    </a:cubicBezTo>
                    <a:cubicBezTo>
                      <a:pt x="104" y="78"/>
                      <a:pt x="92" y="84"/>
                      <a:pt x="95" y="89"/>
                    </a:cubicBezTo>
                    <a:cubicBezTo>
                      <a:pt x="96" y="90"/>
                      <a:pt x="97" y="87"/>
                      <a:pt x="98" y="87"/>
                    </a:cubicBezTo>
                    <a:cubicBezTo>
                      <a:pt x="99" y="87"/>
                      <a:pt x="96" y="89"/>
                      <a:pt x="96" y="89"/>
                    </a:cubicBezTo>
                    <a:cubicBezTo>
                      <a:pt x="103" y="87"/>
                      <a:pt x="116" y="76"/>
                      <a:pt x="122" y="69"/>
                    </a:cubicBezTo>
                    <a:cubicBezTo>
                      <a:pt x="122" y="69"/>
                      <a:pt x="124" y="67"/>
                      <a:pt x="122" y="68"/>
                    </a:cubicBezTo>
                    <a:close/>
                    <a:moveTo>
                      <a:pt x="66" y="69"/>
                    </a:moveTo>
                    <a:cubicBezTo>
                      <a:pt x="45" y="77"/>
                      <a:pt x="24" y="83"/>
                      <a:pt x="2" y="89"/>
                    </a:cubicBezTo>
                    <a:cubicBezTo>
                      <a:pt x="0" y="83"/>
                      <a:pt x="0" y="83"/>
                      <a:pt x="0" y="83"/>
                    </a:cubicBezTo>
                    <a:cubicBezTo>
                      <a:pt x="5" y="77"/>
                      <a:pt x="9" y="72"/>
                      <a:pt x="10" y="70"/>
                    </a:cubicBezTo>
                    <a:cubicBezTo>
                      <a:pt x="11" y="69"/>
                      <a:pt x="10" y="68"/>
                      <a:pt x="9" y="68"/>
                    </a:cubicBezTo>
                    <a:cubicBezTo>
                      <a:pt x="8" y="66"/>
                      <a:pt x="6" y="64"/>
                      <a:pt x="4" y="62"/>
                    </a:cubicBezTo>
                    <a:cubicBezTo>
                      <a:pt x="7" y="60"/>
                      <a:pt x="10" y="57"/>
                      <a:pt x="11" y="57"/>
                    </a:cubicBezTo>
                    <a:cubicBezTo>
                      <a:pt x="20" y="53"/>
                      <a:pt x="29" y="56"/>
                      <a:pt x="37" y="50"/>
                    </a:cubicBezTo>
                    <a:cubicBezTo>
                      <a:pt x="40" y="47"/>
                      <a:pt x="45" y="43"/>
                      <a:pt x="42" y="39"/>
                    </a:cubicBezTo>
                    <a:cubicBezTo>
                      <a:pt x="42" y="39"/>
                      <a:pt x="40" y="38"/>
                      <a:pt x="40" y="37"/>
                    </a:cubicBezTo>
                    <a:cubicBezTo>
                      <a:pt x="40" y="36"/>
                      <a:pt x="42" y="35"/>
                      <a:pt x="43" y="34"/>
                    </a:cubicBezTo>
                    <a:cubicBezTo>
                      <a:pt x="43" y="33"/>
                      <a:pt x="41" y="35"/>
                      <a:pt x="40" y="35"/>
                    </a:cubicBezTo>
                    <a:cubicBezTo>
                      <a:pt x="40" y="34"/>
                      <a:pt x="41" y="33"/>
                      <a:pt x="41" y="33"/>
                    </a:cubicBezTo>
                    <a:cubicBezTo>
                      <a:pt x="40" y="32"/>
                      <a:pt x="38" y="33"/>
                      <a:pt x="38" y="32"/>
                    </a:cubicBezTo>
                    <a:cubicBezTo>
                      <a:pt x="38" y="32"/>
                      <a:pt x="38" y="32"/>
                      <a:pt x="37" y="32"/>
                    </a:cubicBezTo>
                    <a:cubicBezTo>
                      <a:pt x="40" y="25"/>
                      <a:pt x="45" y="16"/>
                      <a:pt x="49" y="11"/>
                    </a:cubicBezTo>
                    <a:cubicBezTo>
                      <a:pt x="54" y="6"/>
                      <a:pt x="65" y="3"/>
                      <a:pt x="74" y="0"/>
                    </a:cubicBezTo>
                    <a:cubicBezTo>
                      <a:pt x="74" y="1"/>
                      <a:pt x="74" y="1"/>
                      <a:pt x="74" y="1"/>
                    </a:cubicBezTo>
                    <a:cubicBezTo>
                      <a:pt x="78" y="9"/>
                      <a:pt x="79" y="18"/>
                      <a:pt x="83" y="26"/>
                    </a:cubicBezTo>
                    <a:cubicBezTo>
                      <a:pt x="83" y="29"/>
                      <a:pt x="82" y="28"/>
                      <a:pt x="83" y="29"/>
                    </a:cubicBezTo>
                    <a:cubicBezTo>
                      <a:pt x="84" y="24"/>
                      <a:pt x="90" y="43"/>
                      <a:pt x="91" y="44"/>
                    </a:cubicBezTo>
                    <a:cubicBezTo>
                      <a:pt x="92" y="53"/>
                      <a:pt x="93" y="61"/>
                      <a:pt x="96" y="70"/>
                    </a:cubicBezTo>
                    <a:cubicBezTo>
                      <a:pt x="97" y="71"/>
                      <a:pt x="99" y="73"/>
                      <a:pt x="99" y="75"/>
                    </a:cubicBezTo>
                    <a:cubicBezTo>
                      <a:pt x="97" y="80"/>
                      <a:pt x="94" y="77"/>
                      <a:pt x="98" y="80"/>
                    </a:cubicBezTo>
                    <a:cubicBezTo>
                      <a:pt x="98" y="80"/>
                      <a:pt x="98" y="80"/>
                      <a:pt x="98" y="80"/>
                    </a:cubicBezTo>
                    <a:cubicBezTo>
                      <a:pt x="96" y="84"/>
                      <a:pt x="95" y="85"/>
                      <a:pt x="94" y="81"/>
                    </a:cubicBezTo>
                    <a:cubicBezTo>
                      <a:pt x="94" y="81"/>
                      <a:pt x="81" y="79"/>
                      <a:pt x="80" y="79"/>
                    </a:cubicBezTo>
                    <a:cubicBezTo>
                      <a:pt x="81" y="76"/>
                      <a:pt x="74" y="78"/>
                      <a:pt x="73" y="75"/>
                    </a:cubicBezTo>
                    <a:cubicBezTo>
                      <a:pt x="71" y="71"/>
                      <a:pt x="71" y="70"/>
                      <a:pt x="66" y="69"/>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5" name="Freeform 66"/>
              <p:cNvSpPr>
                <a:spLocks/>
              </p:cNvSpPr>
              <p:nvPr/>
            </p:nvSpPr>
            <p:spPr bwMode="auto">
              <a:xfrm>
                <a:off x="8146022" y="4363007"/>
                <a:ext cx="67294" cy="80752"/>
              </a:xfrm>
              <a:custGeom>
                <a:avLst/>
                <a:gdLst>
                  <a:gd name="T0" fmla="*/ 22 w 23"/>
                  <a:gd name="T1" fmla="*/ 21 h 28"/>
                  <a:gd name="T2" fmla="*/ 8 w 23"/>
                  <a:gd name="T3" fmla="*/ 7 h 28"/>
                  <a:gd name="T4" fmla="*/ 8 w 23"/>
                  <a:gd name="T5" fmla="*/ 0 h 28"/>
                  <a:gd name="T6" fmla="*/ 13 w 23"/>
                  <a:gd name="T7" fmla="*/ 28 h 28"/>
                  <a:gd name="T8" fmla="*/ 23 w 23"/>
                  <a:gd name="T9" fmla="*/ 25 h 28"/>
                  <a:gd name="T10" fmla="*/ 20 w 23"/>
                  <a:gd name="T11" fmla="*/ 23 h 28"/>
                  <a:gd name="T12" fmla="*/ 21 w 23"/>
                  <a:gd name="T13" fmla="*/ 21 h 28"/>
                  <a:gd name="T14" fmla="*/ 22 w 23"/>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22" y="21"/>
                    </a:moveTo>
                    <a:cubicBezTo>
                      <a:pt x="20" y="16"/>
                      <a:pt x="11" y="12"/>
                      <a:pt x="8" y="7"/>
                    </a:cubicBezTo>
                    <a:cubicBezTo>
                      <a:pt x="7" y="6"/>
                      <a:pt x="8" y="3"/>
                      <a:pt x="8" y="0"/>
                    </a:cubicBezTo>
                    <a:cubicBezTo>
                      <a:pt x="0" y="1"/>
                      <a:pt x="12" y="27"/>
                      <a:pt x="13" y="28"/>
                    </a:cubicBezTo>
                    <a:cubicBezTo>
                      <a:pt x="14" y="28"/>
                      <a:pt x="21" y="26"/>
                      <a:pt x="23" y="25"/>
                    </a:cubicBezTo>
                    <a:cubicBezTo>
                      <a:pt x="22" y="24"/>
                      <a:pt x="21" y="23"/>
                      <a:pt x="20" y="23"/>
                    </a:cubicBezTo>
                    <a:cubicBezTo>
                      <a:pt x="19" y="22"/>
                      <a:pt x="21" y="21"/>
                      <a:pt x="21" y="21"/>
                    </a:cubicBezTo>
                    <a:cubicBezTo>
                      <a:pt x="21" y="21"/>
                      <a:pt x="22" y="21"/>
                      <a:pt x="22" y="21"/>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Freeform 67"/>
              <p:cNvSpPr>
                <a:spLocks/>
              </p:cNvSpPr>
              <p:nvPr/>
            </p:nvSpPr>
            <p:spPr bwMode="auto">
              <a:xfrm>
                <a:off x="7914779" y="4238213"/>
                <a:ext cx="288744" cy="199431"/>
              </a:xfrm>
              <a:custGeom>
                <a:avLst/>
                <a:gdLst>
                  <a:gd name="T0" fmla="*/ 86 w 100"/>
                  <a:gd name="T1" fmla="*/ 25 h 69"/>
                  <a:gd name="T2" fmla="*/ 89 w 100"/>
                  <a:gd name="T3" fmla="*/ 10 h 69"/>
                  <a:gd name="T4" fmla="*/ 82 w 100"/>
                  <a:gd name="T5" fmla="*/ 6 h 69"/>
                  <a:gd name="T6" fmla="*/ 75 w 100"/>
                  <a:gd name="T7" fmla="*/ 0 h 69"/>
                  <a:gd name="T8" fmla="*/ 11 w 100"/>
                  <a:gd name="T9" fmla="*/ 20 h 69"/>
                  <a:gd name="T10" fmla="*/ 9 w 100"/>
                  <a:gd name="T11" fmla="*/ 14 h 69"/>
                  <a:gd name="T12" fmla="*/ 0 w 100"/>
                  <a:gd name="T13" fmla="*/ 23 h 69"/>
                  <a:gd name="T14" fmla="*/ 0 w 100"/>
                  <a:gd name="T15" fmla="*/ 24 h 69"/>
                  <a:gd name="T16" fmla="*/ 13 w 100"/>
                  <a:gd name="T17" fmla="*/ 69 h 69"/>
                  <a:gd name="T18" fmla="*/ 28 w 100"/>
                  <a:gd name="T19" fmla="*/ 64 h 69"/>
                  <a:gd name="T20" fmla="*/ 84 w 100"/>
                  <a:gd name="T21" fmla="*/ 47 h 69"/>
                  <a:gd name="T22" fmla="*/ 84 w 100"/>
                  <a:gd name="T23" fmla="*/ 47 h 69"/>
                  <a:gd name="T24" fmla="*/ 85 w 100"/>
                  <a:gd name="T25" fmla="*/ 47 h 69"/>
                  <a:gd name="T26" fmla="*/ 88 w 100"/>
                  <a:gd name="T27" fmla="*/ 43 h 69"/>
                  <a:gd name="T28" fmla="*/ 93 w 100"/>
                  <a:gd name="T29" fmla="*/ 37 h 69"/>
                  <a:gd name="T30" fmla="*/ 92 w 100"/>
                  <a:gd name="T31" fmla="*/ 38 h 69"/>
                  <a:gd name="T32" fmla="*/ 92 w 100"/>
                  <a:gd name="T33" fmla="*/ 39 h 69"/>
                  <a:gd name="T34" fmla="*/ 93 w 100"/>
                  <a:gd name="T35" fmla="*/ 37 h 69"/>
                  <a:gd name="T36" fmla="*/ 86 w 100"/>
                  <a:gd name="T37"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69">
                    <a:moveTo>
                      <a:pt x="86" y="25"/>
                    </a:moveTo>
                    <a:cubicBezTo>
                      <a:pt x="85" y="19"/>
                      <a:pt x="87" y="16"/>
                      <a:pt x="89" y="10"/>
                    </a:cubicBezTo>
                    <a:cubicBezTo>
                      <a:pt x="90" y="7"/>
                      <a:pt x="83" y="9"/>
                      <a:pt x="82" y="6"/>
                    </a:cubicBezTo>
                    <a:cubicBezTo>
                      <a:pt x="80" y="2"/>
                      <a:pt x="80" y="1"/>
                      <a:pt x="75" y="0"/>
                    </a:cubicBezTo>
                    <a:cubicBezTo>
                      <a:pt x="54" y="8"/>
                      <a:pt x="33" y="14"/>
                      <a:pt x="11" y="20"/>
                    </a:cubicBezTo>
                    <a:cubicBezTo>
                      <a:pt x="9" y="14"/>
                      <a:pt x="9" y="14"/>
                      <a:pt x="9" y="14"/>
                    </a:cubicBezTo>
                    <a:cubicBezTo>
                      <a:pt x="6" y="17"/>
                      <a:pt x="3" y="20"/>
                      <a:pt x="0" y="23"/>
                    </a:cubicBezTo>
                    <a:cubicBezTo>
                      <a:pt x="0" y="24"/>
                      <a:pt x="0" y="24"/>
                      <a:pt x="0" y="24"/>
                    </a:cubicBezTo>
                    <a:cubicBezTo>
                      <a:pt x="5" y="39"/>
                      <a:pt x="9" y="54"/>
                      <a:pt x="13" y="69"/>
                    </a:cubicBezTo>
                    <a:cubicBezTo>
                      <a:pt x="18" y="67"/>
                      <a:pt x="23" y="66"/>
                      <a:pt x="28" y="64"/>
                    </a:cubicBezTo>
                    <a:cubicBezTo>
                      <a:pt x="47" y="59"/>
                      <a:pt x="66" y="53"/>
                      <a:pt x="84" y="47"/>
                    </a:cubicBezTo>
                    <a:cubicBezTo>
                      <a:pt x="84" y="47"/>
                      <a:pt x="84" y="47"/>
                      <a:pt x="84" y="47"/>
                    </a:cubicBezTo>
                    <a:cubicBezTo>
                      <a:pt x="85" y="47"/>
                      <a:pt x="85" y="47"/>
                      <a:pt x="85" y="47"/>
                    </a:cubicBezTo>
                    <a:cubicBezTo>
                      <a:pt x="86" y="45"/>
                      <a:pt x="87" y="43"/>
                      <a:pt x="88" y="43"/>
                    </a:cubicBezTo>
                    <a:cubicBezTo>
                      <a:pt x="89" y="40"/>
                      <a:pt x="91" y="38"/>
                      <a:pt x="93" y="37"/>
                    </a:cubicBezTo>
                    <a:cubicBezTo>
                      <a:pt x="93" y="37"/>
                      <a:pt x="92" y="38"/>
                      <a:pt x="92" y="38"/>
                    </a:cubicBezTo>
                    <a:cubicBezTo>
                      <a:pt x="92" y="39"/>
                      <a:pt x="92" y="39"/>
                      <a:pt x="92" y="39"/>
                    </a:cubicBezTo>
                    <a:cubicBezTo>
                      <a:pt x="93" y="38"/>
                      <a:pt x="93" y="38"/>
                      <a:pt x="93" y="37"/>
                    </a:cubicBezTo>
                    <a:cubicBezTo>
                      <a:pt x="100" y="29"/>
                      <a:pt x="89" y="31"/>
                      <a:pt x="86" y="2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Freeform 68"/>
              <p:cNvSpPr>
                <a:spLocks/>
              </p:cNvSpPr>
              <p:nvPr/>
            </p:nvSpPr>
            <p:spPr bwMode="auto">
              <a:xfrm>
                <a:off x="7995531" y="4374022"/>
                <a:ext cx="222678" cy="101549"/>
              </a:xfrm>
              <a:custGeom>
                <a:avLst/>
                <a:gdLst>
                  <a:gd name="T0" fmla="*/ 75 w 77"/>
                  <a:gd name="T1" fmla="*/ 21 h 35"/>
                  <a:gd name="T2" fmla="*/ 65 w 77"/>
                  <a:gd name="T3" fmla="*/ 24 h 35"/>
                  <a:gd name="T4" fmla="*/ 57 w 77"/>
                  <a:gd name="T5" fmla="*/ 0 h 35"/>
                  <a:gd name="T6" fmla="*/ 56 w 77"/>
                  <a:gd name="T7" fmla="*/ 0 h 35"/>
                  <a:gd name="T8" fmla="*/ 56 w 77"/>
                  <a:gd name="T9" fmla="*/ 0 h 35"/>
                  <a:gd name="T10" fmla="*/ 0 w 77"/>
                  <a:gd name="T11" fmla="*/ 17 h 35"/>
                  <a:gd name="T12" fmla="*/ 3 w 77"/>
                  <a:gd name="T13" fmla="*/ 27 h 35"/>
                  <a:gd name="T14" fmla="*/ 10 w 77"/>
                  <a:gd name="T15" fmla="*/ 20 h 35"/>
                  <a:gd name="T16" fmla="*/ 12 w 77"/>
                  <a:gd name="T17" fmla="*/ 16 h 35"/>
                  <a:gd name="T18" fmla="*/ 15 w 77"/>
                  <a:gd name="T19" fmla="*/ 17 h 35"/>
                  <a:gd name="T20" fmla="*/ 15 w 77"/>
                  <a:gd name="T21" fmla="*/ 17 h 35"/>
                  <a:gd name="T22" fmla="*/ 20 w 77"/>
                  <a:gd name="T23" fmla="*/ 12 h 35"/>
                  <a:gd name="T24" fmla="*/ 35 w 77"/>
                  <a:gd name="T25" fmla="*/ 20 h 35"/>
                  <a:gd name="T26" fmla="*/ 41 w 77"/>
                  <a:gd name="T27" fmla="*/ 21 h 35"/>
                  <a:gd name="T28" fmla="*/ 41 w 77"/>
                  <a:gd name="T29" fmla="*/ 21 h 35"/>
                  <a:gd name="T30" fmla="*/ 43 w 77"/>
                  <a:gd name="T31" fmla="*/ 24 h 35"/>
                  <a:gd name="T32" fmla="*/ 44 w 77"/>
                  <a:gd name="T33" fmla="*/ 25 h 35"/>
                  <a:gd name="T34" fmla="*/ 41 w 77"/>
                  <a:gd name="T35" fmla="*/ 31 h 35"/>
                  <a:gd name="T36" fmla="*/ 42 w 77"/>
                  <a:gd name="T37" fmla="*/ 32 h 35"/>
                  <a:gd name="T38" fmla="*/ 45 w 77"/>
                  <a:gd name="T39" fmla="*/ 29 h 35"/>
                  <a:gd name="T40" fmla="*/ 49 w 77"/>
                  <a:gd name="T41" fmla="*/ 33 h 35"/>
                  <a:gd name="T42" fmla="*/ 48 w 77"/>
                  <a:gd name="T43" fmla="*/ 30 h 35"/>
                  <a:gd name="T44" fmla="*/ 50 w 77"/>
                  <a:gd name="T45" fmla="*/ 33 h 35"/>
                  <a:gd name="T46" fmla="*/ 53 w 77"/>
                  <a:gd name="T47" fmla="*/ 32 h 35"/>
                  <a:gd name="T48" fmla="*/ 58 w 77"/>
                  <a:gd name="T49" fmla="*/ 34 h 35"/>
                  <a:gd name="T50" fmla="*/ 56 w 77"/>
                  <a:gd name="T51" fmla="*/ 31 h 35"/>
                  <a:gd name="T52" fmla="*/ 49 w 77"/>
                  <a:gd name="T53" fmla="*/ 24 h 35"/>
                  <a:gd name="T54" fmla="*/ 55 w 77"/>
                  <a:gd name="T55" fmla="*/ 29 h 35"/>
                  <a:gd name="T56" fmla="*/ 50 w 77"/>
                  <a:gd name="T57" fmla="*/ 22 h 35"/>
                  <a:gd name="T58" fmla="*/ 48 w 77"/>
                  <a:gd name="T59" fmla="*/ 16 h 35"/>
                  <a:gd name="T60" fmla="*/ 51 w 77"/>
                  <a:gd name="T61" fmla="*/ 16 h 35"/>
                  <a:gd name="T62" fmla="*/ 49 w 77"/>
                  <a:gd name="T63" fmla="*/ 15 h 35"/>
                  <a:gd name="T64" fmla="*/ 50 w 77"/>
                  <a:gd name="T65" fmla="*/ 15 h 35"/>
                  <a:gd name="T66" fmla="*/ 46 w 77"/>
                  <a:gd name="T67" fmla="*/ 13 h 35"/>
                  <a:gd name="T68" fmla="*/ 48 w 77"/>
                  <a:gd name="T69" fmla="*/ 12 h 35"/>
                  <a:gd name="T70" fmla="*/ 49 w 77"/>
                  <a:gd name="T71" fmla="*/ 9 h 35"/>
                  <a:gd name="T72" fmla="*/ 51 w 77"/>
                  <a:gd name="T73" fmla="*/ 10 h 35"/>
                  <a:gd name="T74" fmla="*/ 50 w 77"/>
                  <a:gd name="T75" fmla="*/ 6 h 35"/>
                  <a:gd name="T76" fmla="*/ 52 w 77"/>
                  <a:gd name="T77" fmla="*/ 8 h 35"/>
                  <a:gd name="T78" fmla="*/ 54 w 77"/>
                  <a:gd name="T79" fmla="*/ 2 h 35"/>
                  <a:gd name="T80" fmla="*/ 54 w 77"/>
                  <a:gd name="T81" fmla="*/ 5 h 35"/>
                  <a:gd name="T82" fmla="*/ 56 w 77"/>
                  <a:gd name="T83" fmla="*/ 2 h 35"/>
                  <a:gd name="T84" fmla="*/ 54 w 77"/>
                  <a:gd name="T85" fmla="*/ 7 h 35"/>
                  <a:gd name="T86" fmla="*/ 57 w 77"/>
                  <a:gd name="T87" fmla="*/ 6 h 35"/>
                  <a:gd name="T88" fmla="*/ 52 w 77"/>
                  <a:gd name="T89" fmla="*/ 9 h 35"/>
                  <a:gd name="T90" fmla="*/ 55 w 77"/>
                  <a:gd name="T91" fmla="*/ 15 h 35"/>
                  <a:gd name="T92" fmla="*/ 52 w 77"/>
                  <a:gd name="T93" fmla="*/ 18 h 35"/>
                  <a:gd name="T94" fmla="*/ 60 w 77"/>
                  <a:gd name="T95" fmla="*/ 22 h 35"/>
                  <a:gd name="T96" fmla="*/ 55 w 77"/>
                  <a:gd name="T97" fmla="*/ 26 h 35"/>
                  <a:gd name="T98" fmla="*/ 63 w 77"/>
                  <a:gd name="T99" fmla="*/ 25 h 35"/>
                  <a:gd name="T100" fmla="*/ 65 w 77"/>
                  <a:gd name="T101" fmla="*/ 28 h 35"/>
                  <a:gd name="T102" fmla="*/ 64 w 77"/>
                  <a:gd name="T103" fmla="*/ 30 h 35"/>
                  <a:gd name="T104" fmla="*/ 67 w 77"/>
                  <a:gd name="T105" fmla="*/ 30 h 35"/>
                  <a:gd name="T106" fmla="*/ 66 w 77"/>
                  <a:gd name="T107" fmla="*/ 34 h 35"/>
                  <a:gd name="T108" fmla="*/ 66 w 77"/>
                  <a:gd name="T109" fmla="*/ 34 h 35"/>
                  <a:gd name="T110" fmla="*/ 69 w 77"/>
                  <a:gd name="T111" fmla="*/ 33 h 35"/>
                  <a:gd name="T112" fmla="*/ 69 w 77"/>
                  <a:gd name="T113" fmla="*/ 33 h 35"/>
                  <a:gd name="T114" fmla="*/ 72 w 77"/>
                  <a:gd name="T115" fmla="*/ 31 h 35"/>
                  <a:gd name="T116" fmla="*/ 73 w 77"/>
                  <a:gd name="T117" fmla="*/ 29 h 35"/>
                  <a:gd name="T118" fmla="*/ 75 w 77"/>
                  <a:gd name="T119"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 h="35">
                    <a:moveTo>
                      <a:pt x="75" y="21"/>
                    </a:moveTo>
                    <a:cubicBezTo>
                      <a:pt x="73" y="22"/>
                      <a:pt x="66" y="24"/>
                      <a:pt x="65" y="24"/>
                    </a:cubicBezTo>
                    <a:cubicBezTo>
                      <a:pt x="64" y="23"/>
                      <a:pt x="56" y="7"/>
                      <a:pt x="57" y="0"/>
                    </a:cubicBezTo>
                    <a:cubicBezTo>
                      <a:pt x="56" y="0"/>
                      <a:pt x="56" y="0"/>
                      <a:pt x="56" y="0"/>
                    </a:cubicBezTo>
                    <a:cubicBezTo>
                      <a:pt x="56" y="0"/>
                      <a:pt x="56" y="0"/>
                      <a:pt x="56" y="0"/>
                    </a:cubicBezTo>
                    <a:cubicBezTo>
                      <a:pt x="38" y="6"/>
                      <a:pt x="19" y="12"/>
                      <a:pt x="0" y="17"/>
                    </a:cubicBezTo>
                    <a:cubicBezTo>
                      <a:pt x="1" y="20"/>
                      <a:pt x="2" y="24"/>
                      <a:pt x="3" y="27"/>
                    </a:cubicBezTo>
                    <a:cubicBezTo>
                      <a:pt x="5" y="25"/>
                      <a:pt x="9" y="21"/>
                      <a:pt x="10" y="20"/>
                    </a:cubicBezTo>
                    <a:cubicBezTo>
                      <a:pt x="11" y="19"/>
                      <a:pt x="10" y="15"/>
                      <a:pt x="12" y="16"/>
                    </a:cubicBezTo>
                    <a:cubicBezTo>
                      <a:pt x="18" y="17"/>
                      <a:pt x="10" y="17"/>
                      <a:pt x="15" y="17"/>
                    </a:cubicBezTo>
                    <a:cubicBezTo>
                      <a:pt x="15" y="17"/>
                      <a:pt x="15" y="17"/>
                      <a:pt x="15" y="17"/>
                    </a:cubicBezTo>
                    <a:cubicBezTo>
                      <a:pt x="18" y="16"/>
                      <a:pt x="18" y="14"/>
                      <a:pt x="20" y="12"/>
                    </a:cubicBezTo>
                    <a:cubicBezTo>
                      <a:pt x="23" y="8"/>
                      <a:pt x="35" y="20"/>
                      <a:pt x="35" y="20"/>
                    </a:cubicBezTo>
                    <a:cubicBezTo>
                      <a:pt x="41" y="20"/>
                      <a:pt x="35" y="19"/>
                      <a:pt x="41" y="21"/>
                    </a:cubicBezTo>
                    <a:cubicBezTo>
                      <a:pt x="41" y="21"/>
                      <a:pt x="41" y="21"/>
                      <a:pt x="41" y="21"/>
                    </a:cubicBezTo>
                    <a:cubicBezTo>
                      <a:pt x="43" y="18"/>
                      <a:pt x="44" y="21"/>
                      <a:pt x="43" y="24"/>
                    </a:cubicBezTo>
                    <a:cubicBezTo>
                      <a:pt x="44" y="24"/>
                      <a:pt x="44" y="25"/>
                      <a:pt x="44" y="25"/>
                    </a:cubicBezTo>
                    <a:cubicBezTo>
                      <a:pt x="43" y="27"/>
                      <a:pt x="41" y="28"/>
                      <a:pt x="41" y="31"/>
                    </a:cubicBezTo>
                    <a:cubicBezTo>
                      <a:pt x="41" y="31"/>
                      <a:pt x="41" y="32"/>
                      <a:pt x="42" y="32"/>
                    </a:cubicBezTo>
                    <a:cubicBezTo>
                      <a:pt x="43" y="32"/>
                      <a:pt x="44" y="30"/>
                      <a:pt x="45" y="29"/>
                    </a:cubicBezTo>
                    <a:cubicBezTo>
                      <a:pt x="47" y="29"/>
                      <a:pt x="48" y="34"/>
                      <a:pt x="49" y="33"/>
                    </a:cubicBezTo>
                    <a:cubicBezTo>
                      <a:pt x="49" y="32"/>
                      <a:pt x="48" y="31"/>
                      <a:pt x="48" y="30"/>
                    </a:cubicBezTo>
                    <a:cubicBezTo>
                      <a:pt x="48" y="29"/>
                      <a:pt x="49" y="32"/>
                      <a:pt x="50" y="33"/>
                    </a:cubicBezTo>
                    <a:cubicBezTo>
                      <a:pt x="51" y="33"/>
                      <a:pt x="52" y="32"/>
                      <a:pt x="53" y="32"/>
                    </a:cubicBezTo>
                    <a:cubicBezTo>
                      <a:pt x="56" y="33"/>
                      <a:pt x="55" y="32"/>
                      <a:pt x="58" y="34"/>
                    </a:cubicBezTo>
                    <a:cubicBezTo>
                      <a:pt x="59" y="35"/>
                      <a:pt x="57" y="32"/>
                      <a:pt x="56" y="31"/>
                    </a:cubicBezTo>
                    <a:cubicBezTo>
                      <a:pt x="54" y="28"/>
                      <a:pt x="40" y="27"/>
                      <a:pt x="49" y="24"/>
                    </a:cubicBezTo>
                    <a:cubicBezTo>
                      <a:pt x="51" y="23"/>
                      <a:pt x="52" y="30"/>
                      <a:pt x="55" y="29"/>
                    </a:cubicBezTo>
                    <a:cubicBezTo>
                      <a:pt x="56" y="29"/>
                      <a:pt x="50" y="23"/>
                      <a:pt x="50" y="22"/>
                    </a:cubicBezTo>
                    <a:cubicBezTo>
                      <a:pt x="49" y="13"/>
                      <a:pt x="47" y="23"/>
                      <a:pt x="48" y="16"/>
                    </a:cubicBezTo>
                    <a:cubicBezTo>
                      <a:pt x="48" y="15"/>
                      <a:pt x="50" y="17"/>
                      <a:pt x="51" y="16"/>
                    </a:cubicBezTo>
                    <a:cubicBezTo>
                      <a:pt x="51" y="15"/>
                      <a:pt x="49" y="16"/>
                      <a:pt x="49" y="15"/>
                    </a:cubicBezTo>
                    <a:cubicBezTo>
                      <a:pt x="48" y="15"/>
                      <a:pt x="50" y="16"/>
                      <a:pt x="50" y="15"/>
                    </a:cubicBezTo>
                    <a:cubicBezTo>
                      <a:pt x="51" y="14"/>
                      <a:pt x="45" y="13"/>
                      <a:pt x="46" y="13"/>
                    </a:cubicBezTo>
                    <a:cubicBezTo>
                      <a:pt x="47" y="12"/>
                      <a:pt x="47" y="12"/>
                      <a:pt x="48" y="12"/>
                    </a:cubicBezTo>
                    <a:cubicBezTo>
                      <a:pt x="48" y="12"/>
                      <a:pt x="48" y="11"/>
                      <a:pt x="49" y="9"/>
                    </a:cubicBezTo>
                    <a:cubicBezTo>
                      <a:pt x="49" y="8"/>
                      <a:pt x="50" y="10"/>
                      <a:pt x="51" y="10"/>
                    </a:cubicBezTo>
                    <a:cubicBezTo>
                      <a:pt x="51" y="9"/>
                      <a:pt x="50" y="7"/>
                      <a:pt x="50" y="6"/>
                    </a:cubicBezTo>
                    <a:cubicBezTo>
                      <a:pt x="51" y="6"/>
                      <a:pt x="51" y="9"/>
                      <a:pt x="52" y="8"/>
                    </a:cubicBezTo>
                    <a:cubicBezTo>
                      <a:pt x="53" y="6"/>
                      <a:pt x="53" y="1"/>
                      <a:pt x="54" y="2"/>
                    </a:cubicBezTo>
                    <a:cubicBezTo>
                      <a:pt x="55" y="3"/>
                      <a:pt x="53" y="5"/>
                      <a:pt x="54" y="5"/>
                    </a:cubicBezTo>
                    <a:cubicBezTo>
                      <a:pt x="55" y="5"/>
                      <a:pt x="56" y="1"/>
                      <a:pt x="56" y="2"/>
                    </a:cubicBezTo>
                    <a:cubicBezTo>
                      <a:pt x="56" y="4"/>
                      <a:pt x="54" y="5"/>
                      <a:pt x="54" y="7"/>
                    </a:cubicBezTo>
                    <a:cubicBezTo>
                      <a:pt x="54" y="8"/>
                      <a:pt x="58" y="6"/>
                      <a:pt x="57" y="6"/>
                    </a:cubicBezTo>
                    <a:cubicBezTo>
                      <a:pt x="55" y="9"/>
                      <a:pt x="53" y="6"/>
                      <a:pt x="52" y="9"/>
                    </a:cubicBezTo>
                    <a:cubicBezTo>
                      <a:pt x="51" y="18"/>
                      <a:pt x="58" y="10"/>
                      <a:pt x="55" y="15"/>
                    </a:cubicBezTo>
                    <a:cubicBezTo>
                      <a:pt x="54" y="16"/>
                      <a:pt x="49" y="15"/>
                      <a:pt x="52" y="18"/>
                    </a:cubicBezTo>
                    <a:cubicBezTo>
                      <a:pt x="53" y="18"/>
                      <a:pt x="61" y="18"/>
                      <a:pt x="60" y="22"/>
                    </a:cubicBezTo>
                    <a:cubicBezTo>
                      <a:pt x="60" y="23"/>
                      <a:pt x="54" y="24"/>
                      <a:pt x="55" y="26"/>
                    </a:cubicBezTo>
                    <a:cubicBezTo>
                      <a:pt x="58" y="31"/>
                      <a:pt x="61" y="29"/>
                      <a:pt x="63" y="25"/>
                    </a:cubicBezTo>
                    <a:cubicBezTo>
                      <a:pt x="64" y="25"/>
                      <a:pt x="65" y="28"/>
                      <a:pt x="65" y="28"/>
                    </a:cubicBezTo>
                    <a:cubicBezTo>
                      <a:pt x="65" y="29"/>
                      <a:pt x="64" y="29"/>
                      <a:pt x="64" y="30"/>
                    </a:cubicBezTo>
                    <a:cubicBezTo>
                      <a:pt x="65" y="29"/>
                      <a:pt x="66" y="29"/>
                      <a:pt x="67" y="30"/>
                    </a:cubicBezTo>
                    <a:cubicBezTo>
                      <a:pt x="67" y="32"/>
                      <a:pt x="65" y="33"/>
                      <a:pt x="66" y="34"/>
                    </a:cubicBezTo>
                    <a:cubicBezTo>
                      <a:pt x="66" y="34"/>
                      <a:pt x="66" y="34"/>
                      <a:pt x="66" y="34"/>
                    </a:cubicBezTo>
                    <a:cubicBezTo>
                      <a:pt x="67" y="34"/>
                      <a:pt x="68" y="33"/>
                      <a:pt x="69" y="33"/>
                    </a:cubicBezTo>
                    <a:cubicBezTo>
                      <a:pt x="69" y="33"/>
                      <a:pt x="69" y="33"/>
                      <a:pt x="69" y="33"/>
                    </a:cubicBezTo>
                    <a:cubicBezTo>
                      <a:pt x="70" y="32"/>
                      <a:pt x="71" y="32"/>
                      <a:pt x="72" y="31"/>
                    </a:cubicBezTo>
                    <a:cubicBezTo>
                      <a:pt x="73" y="30"/>
                      <a:pt x="73" y="30"/>
                      <a:pt x="73" y="29"/>
                    </a:cubicBezTo>
                    <a:cubicBezTo>
                      <a:pt x="74" y="23"/>
                      <a:pt x="77" y="22"/>
                      <a:pt x="75" y="21"/>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Freeform 69"/>
              <p:cNvSpPr>
                <a:spLocks/>
              </p:cNvSpPr>
              <p:nvPr/>
            </p:nvSpPr>
            <p:spPr bwMode="auto">
              <a:xfrm>
                <a:off x="8114211" y="4426629"/>
                <a:ext cx="8565" cy="17130"/>
              </a:xfrm>
              <a:custGeom>
                <a:avLst/>
                <a:gdLst>
                  <a:gd name="T0" fmla="*/ 0 w 3"/>
                  <a:gd name="T1" fmla="*/ 3 h 6"/>
                  <a:gd name="T2" fmla="*/ 0 w 3"/>
                  <a:gd name="T3" fmla="*/ 3 h 6"/>
                  <a:gd name="T4" fmla="*/ 1 w 3"/>
                  <a:gd name="T5" fmla="*/ 4 h 6"/>
                  <a:gd name="T6" fmla="*/ 1 w 3"/>
                  <a:gd name="T7" fmla="*/ 3 h 6"/>
                  <a:gd name="T8" fmla="*/ 2 w 3"/>
                  <a:gd name="T9" fmla="*/ 6 h 6"/>
                  <a:gd name="T10" fmla="*/ 0 w 3"/>
                  <a:gd name="T11" fmla="*/ 3 h 6"/>
                </a:gdLst>
                <a:ahLst/>
                <a:cxnLst>
                  <a:cxn ang="0">
                    <a:pos x="T0" y="T1"/>
                  </a:cxn>
                  <a:cxn ang="0">
                    <a:pos x="T2" y="T3"/>
                  </a:cxn>
                  <a:cxn ang="0">
                    <a:pos x="T4" y="T5"/>
                  </a:cxn>
                  <a:cxn ang="0">
                    <a:pos x="T6" y="T7"/>
                  </a:cxn>
                  <a:cxn ang="0">
                    <a:pos x="T8" y="T9"/>
                  </a:cxn>
                  <a:cxn ang="0">
                    <a:pos x="T10" y="T11"/>
                  </a:cxn>
                </a:cxnLst>
                <a:rect l="0" t="0" r="r" b="b"/>
                <a:pathLst>
                  <a:path w="3" h="6">
                    <a:moveTo>
                      <a:pt x="0" y="3"/>
                    </a:moveTo>
                    <a:cubicBezTo>
                      <a:pt x="0" y="3"/>
                      <a:pt x="0" y="3"/>
                      <a:pt x="0" y="3"/>
                    </a:cubicBezTo>
                    <a:cubicBezTo>
                      <a:pt x="0" y="3"/>
                      <a:pt x="0" y="4"/>
                      <a:pt x="1" y="4"/>
                    </a:cubicBezTo>
                    <a:cubicBezTo>
                      <a:pt x="1" y="4"/>
                      <a:pt x="1" y="4"/>
                      <a:pt x="1" y="3"/>
                    </a:cubicBezTo>
                    <a:cubicBezTo>
                      <a:pt x="1" y="2"/>
                      <a:pt x="2" y="4"/>
                      <a:pt x="2" y="6"/>
                    </a:cubicBezTo>
                    <a:cubicBezTo>
                      <a:pt x="3" y="3"/>
                      <a:pt x="2" y="0"/>
                      <a:pt x="0" y="3"/>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9" name="Freeform 70"/>
              <p:cNvSpPr>
                <a:spLocks/>
              </p:cNvSpPr>
              <p:nvPr/>
            </p:nvSpPr>
            <p:spPr bwMode="auto">
              <a:xfrm>
                <a:off x="7891533" y="4704362"/>
                <a:ext cx="243474" cy="178629"/>
              </a:xfrm>
              <a:custGeom>
                <a:avLst/>
                <a:gdLst>
                  <a:gd name="T0" fmla="*/ 57 w 84"/>
                  <a:gd name="T1" fmla="*/ 62 h 62"/>
                  <a:gd name="T2" fmla="*/ 57 w 84"/>
                  <a:gd name="T3" fmla="*/ 62 h 62"/>
                  <a:gd name="T4" fmla="*/ 59 w 84"/>
                  <a:gd name="T5" fmla="*/ 56 h 62"/>
                  <a:gd name="T6" fmla="*/ 58 w 84"/>
                  <a:gd name="T7" fmla="*/ 54 h 62"/>
                  <a:gd name="T8" fmla="*/ 58 w 84"/>
                  <a:gd name="T9" fmla="*/ 51 h 62"/>
                  <a:gd name="T10" fmla="*/ 59 w 84"/>
                  <a:gd name="T11" fmla="*/ 51 h 62"/>
                  <a:gd name="T12" fmla="*/ 58 w 84"/>
                  <a:gd name="T13" fmla="*/ 51 h 62"/>
                  <a:gd name="T14" fmla="*/ 62 w 84"/>
                  <a:gd name="T15" fmla="*/ 50 h 62"/>
                  <a:gd name="T16" fmla="*/ 70 w 84"/>
                  <a:gd name="T17" fmla="*/ 43 h 62"/>
                  <a:gd name="T18" fmla="*/ 68 w 84"/>
                  <a:gd name="T19" fmla="*/ 40 h 62"/>
                  <a:gd name="T20" fmla="*/ 70 w 84"/>
                  <a:gd name="T21" fmla="*/ 42 h 62"/>
                  <a:gd name="T22" fmla="*/ 77 w 84"/>
                  <a:gd name="T23" fmla="*/ 32 h 62"/>
                  <a:gd name="T24" fmla="*/ 76 w 84"/>
                  <a:gd name="T25" fmla="*/ 27 h 62"/>
                  <a:gd name="T26" fmla="*/ 77 w 84"/>
                  <a:gd name="T27" fmla="*/ 25 h 62"/>
                  <a:gd name="T28" fmla="*/ 78 w 84"/>
                  <a:gd name="T29" fmla="*/ 30 h 62"/>
                  <a:gd name="T30" fmla="*/ 78 w 84"/>
                  <a:gd name="T31" fmla="*/ 25 h 62"/>
                  <a:gd name="T32" fmla="*/ 79 w 84"/>
                  <a:gd name="T33" fmla="*/ 23 h 62"/>
                  <a:gd name="T34" fmla="*/ 84 w 84"/>
                  <a:gd name="T35" fmla="*/ 14 h 62"/>
                  <a:gd name="T36" fmla="*/ 84 w 84"/>
                  <a:gd name="T37" fmla="*/ 13 h 62"/>
                  <a:gd name="T38" fmla="*/ 62 w 84"/>
                  <a:gd name="T39" fmla="*/ 1 h 62"/>
                  <a:gd name="T40" fmla="*/ 43 w 84"/>
                  <a:gd name="T41" fmla="*/ 5 h 62"/>
                  <a:gd name="T42" fmla="*/ 43 w 84"/>
                  <a:gd name="T43" fmla="*/ 3 h 62"/>
                  <a:gd name="T44" fmla="*/ 39 w 84"/>
                  <a:gd name="T45" fmla="*/ 0 h 62"/>
                  <a:gd name="T46" fmla="*/ 38 w 84"/>
                  <a:gd name="T47" fmla="*/ 2 h 62"/>
                  <a:gd name="T48" fmla="*/ 37 w 84"/>
                  <a:gd name="T49" fmla="*/ 0 h 62"/>
                  <a:gd name="T50" fmla="*/ 30 w 84"/>
                  <a:gd name="T51" fmla="*/ 1 h 62"/>
                  <a:gd name="T52" fmla="*/ 5 w 84"/>
                  <a:gd name="T53" fmla="*/ 12 h 62"/>
                  <a:gd name="T54" fmla="*/ 5 w 84"/>
                  <a:gd name="T55" fmla="*/ 20 h 62"/>
                  <a:gd name="T56" fmla="*/ 12 w 84"/>
                  <a:gd name="T57" fmla="*/ 24 h 62"/>
                  <a:gd name="T58" fmla="*/ 12 w 84"/>
                  <a:gd name="T59" fmla="*/ 23 h 62"/>
                  <a:gd name="T60" fmla="*/ 18 w 84"/>
                  <a:gd name="T61" fmla="*/ 29 h 62"/>
                  <a:gd name="T62" fmla="*/ 26 w 84"/>
                  <a:gd name="T63" fmla="*/ 35 h 62"/>
                  <a:gd name="T64" fmla="*/ 26 w 84"/>
                  <a:gd name="T65" fmla="*/ 35 h 62"/>
                  <a:gd name="T66" fmla="*/ 41 w 84"/>
                  <a:gd name="T67" fmla="*/ 45 h 62"/>
                  <a:gd name="T68" fmla="*/ 45 w 84"/>
                  <a:gd name="T69" fmla="*/ 52 h 62"/>
                  <a:gd name="T70" fmla="*/ 57 w 84"/>
                  <a:gd name="T7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2">
                    <a:moveTo>
                      <a:pt x="57" y="62"/>
                    </a:moveTo>
                    <a:cubicBezTo>
                      <a:pt x="57" y="62"/>
                      <a:pt x="57" y="62"/>
                      <a:pt x="57" y="62"/>
                    </a:cubicBezTo>
                    <a:cubicBezTo>
                      <a:pt x="58" y="59"/>
                      <a:pt x="59" y="57"/>
                      <a:pt x="59" y="56"/>
                    </a:cubicBezTo>
                    <a:cubicBezTo>
                      <a:pt x="59" y="56"/>
                      <a:pt x="59" y="55"/>
                      <a:pt x="58" y="54"/>
                    </a:cubicBezTo>
                    <a:cubicBezTo>
                      <a:pt x="59" y="54"/>
                      <a:pt x="57" y="52"/>
                      <a:pt x="58" y="51"/>
                    </a:cubicBezTo>
                    <a:cubicBezTo>
                      <a:pt x="58" y="51"/>
                      <a:pt x="59" y="51"/>
                      <a:pt x="59" y="51"/>
                    </a:cubicBezTo>
                    <a:cubicBezTo>
                      <a:pt x="59" y="51"/>
                      <a:pt x="58" y="51"/>
                      <a:pt x="58" y="51"/>
                    </a:cubicBezTo>
                    <a:cubicBezTo>
                      <a:pt x="56" y="49"/>
                      <a:pt x="61" y="51"/>
                      <a:pt x="62" y="50"/>
                    </a:cubicBezTo>
                    <a:cubicBezTo>
                      <a:pt x="65" y="48"/>
                      <a:pt x="70" y="44"/>
                      <a:pt x="70" y="43"/>
                    </a:cubicBezTo>
                    <a:cubicBezTo>
                      <a:pt x="70" y="42"/>
                      <a:pt x="68" y="42"/>
                      <a:pt x="68" y="40"/>
                    </a:cubicBezTo>
                    <a:cubicBezTo>
                      <a:pt x="68" y="40"/>
                      <a:pt x="69" y="42"/>
                      <a:pt x="70" y="42"/>
                    </a:cubicBezTo>
                    <a:cubicBezTo>
                      <a:pt x="70" y="42"/>
                      <a:pt x="77" y="32"/>
                      <a:pt x="77" y="32"/>
                    </a:cubicBezTo>
                    <a:cubicBezTo>
                      <a:pt x="78" y="30"/>
                      <a:pt x="78" y="33"/>
                      <a:pt x="76" y="27"/>
                    </a:cubicBezTo>
                    <a:cubicBezTo>
                      <a:pt x="76" y="26"/>
                      <a:pt x="77" y="25"/>
                      <a:pt x="77" y="25"/>
                    </a:cubicBezTo>
                    <a:cubicBezTo>
                      <a:pt x="78" y="26"/>
                      <a:pt x="77" y="29"/>
                      <a:pt x="78" y="30"/>
                    </a:cubicBezTo>
                    <a:cubicBezTo>
                      <a:pt x="80" y="30"/>
                      <a:pt x="78" y="27"/>
                      <a:pt x="78" y="25"/>
                    </a:cubicBezTo>
                    <a:cubicBezTo>
                      <a:pt x="78" y="24"/>
                      <a:pt x="79" y="24"/>
                      <a:pt x="79" y="23"/>
                    </a:cubicBezTo>
                    <a:cubicBezTo>
                      <a:pt x="80" y="20"/>
                      <a:pt x="84" y="15"/>
                      <a:pt x="84" y="14"/>
                    </a:cubicBezTo>
                    <a:cubicBezTo>
                      <a:pt x="84" y="14"/>
                      <a:pt x="84" y="13"/>
                      <a:pt x="84" y="13"/>
                    </a:cubicBezTo>
                    <a:cubicBezTo>
                      <a:pt x="78" y="10"/>
                      <a:pt x="68" y="2"/>
                      <a:pt x="62" y="1"/>
                    </a:cubicBezTo>
                    <a:cubicBezTo>
                      <a:pt x="56" y="0"/>
                      <a:pt x="48" y="7"/>
                      <a:pt x="43" y="5"/>
                    </a:cubicBezTo>
                    <a:cubicBezTo>
                      <a:pt x="42" y="5"/>
                      <a:pt x="43" y="4"/>
                      <a:pt x="43" y="3"/>
                    </a:cubicBezTo>
                    <a:cubicBezTo>
                      <a:pt x="42" y="2"/>
                      <a:pt x="41" y="1"/>
                      <a:pt x="39" y="0"/>
                    </a:cubicBezTo>
                    <a:cubicBezTo>
                      <a:pt x="39" y="0"/>
                      <a:pt x="39" y="2"/>
                      <a:pt x="38" y="2"/>
                    </a:cubicBezTo>
                    <a:cubicBezTo>
                      <a:pt x="38" y="2"/>
                      <a:pt x="38" y="0"/>
                      <a:pt x="37" y="0"/>
                    </a:cubicBezTo>
                    <a:cubicBezTo>
                      <a:pt x="35" y="0"/>
                      <a:pt x="32" y="1"/>
                      <a:pt x="30" y="1"/>
                    </a:cubicBezTo>
                    <a:cubicBezTo>
                      <a:pt x="20" y="3"/>
                      <a:pt x="13" y="6"/>
                      <a:pt x="5" y="12"/>
                    </a:cubicBezTo>
                    <a:cubicBezTo>
                      <a:pt x="2" y="17"/>
                      <a:pt x="0" y="18"/>
                      <a:pt x="5" y="20"/>
                    </a:cubicBezTo>
                    <a:cubicBezTo>
                      <a:pt x="9" y="22"/>
                      <a:pt x="10" y="20"/>
                      <a:pt x="12" y="24"/>
                    </a:cubicBezTo>
                    <a:cubicBezTo>
                      <a:pt x="12" y="23"/>
                      <a:pt x="12" y="23"/>
                      <a:pt x="12" y="23"/>
                    </a:cubicBezTo>
                    <a:cubicBezTo>
                      <a:pt x="16" y="27"/>
                      <a:pt x="14" y="25"/>
                      <a:pt x="18" y="29"/>
                    </a:cubicBezTo>
                    <a:cubicBezTo>
                      <a:pt x="21" y="31"/>
                      <a:pt x="24" y="32"/>
                      <a:pt x="26" y="35"/>
                    </a:cubicBezTo>
                    <a:cubicBezTo>
                      <a:pt x="26" y="35"/>
                      <a:pt x="26" y="35"/>
                      <a:pt x="26" y="35"/>
                    </a:cubicBezTo>
                    <a:cubicBezTo>
                      <a:pt x="31" y="39"/>
                      <a:pt x="36" y="41"/>
                      <a:pt x="41" y="45"/>
                    </a:cubicBezTo>
                    <a:cubicBezTo>
                      <a:pt x="43" y="46"/>
                      <a:pt x="43" y="50"/>
                      <a:pt x="45" y="52"/>
                    </a:cubicBezTo>
                    <a:cubicBezTo>
                      <a:pt x="49" y="56"/>
                      <a:pt x="52" y="60"/>
                      <a:pt x="57" y="62"/>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0" name="Freeform 71"/>
              <p:cNvSpPr>
                <a:spLocks/>
              </p:cNvSpPr>
              <p:nvPr/>
            </p:nvSpPr>
            <p:spPr bwMode="auto">
              <a:xfrm>
                <a:off x="7331175" y="4110969"/>
                <a:ext cx="263049" cy="260603"/>
              </a:xfrm>
              <a:custGeom>
                <a:avLst/>
                <a:gdLst>
                  <a:gd name="T0" fmla="*/ 88 w 91"/>
                  <a:gd name="T1" fmla="*/ 54 h 90"/>
                  <a:gd name="T2" fmla="*/ 90 w 91"/>
                  <a:gd name="T3" fmla="*/ 35 h 90"/>
                  <a:gd name="T4" fmla="*/ 81 w 91"/>
                  <a:gd name="T5" fmla="*/ 40 h 90"/>
                  <a:gd name="T6" fmla="*/ 84 w 91"/>
                  <a:gd name="T7" fmla="*/ 29 h 90"/>
                  <a:gd name="T8" fmla="*/ 84 w 91"/>
                  <a:gd name="T9" fmla="*/ 25 h 90"/>
                  <a:gd name="T10" fmla="*/ 80 w 91"/>
                  <a:gd name="T11" fmla="*/ 25 h 90"/>
                  <a:gd name="T12" fmla="*/ 65 w 91"/>
                  <a:gd name="T13" fmla="*/ 14 h 90"/>
                  <a:gd name="T14" fmla="*/ 41 w 91"/>
                  <a:gd name="T15" fmla="*/ 7 h 90"/>
                  <a:gd name="T16" fmla="*/ 39 w 91"/>
                  <a:gd name="T17" fmla="*/ 7 h 90"/>
                  <a:gd name="T18" fmla="*/ 33 w 91"/>
                  <a:gd name="T19" fmla="*/ 7 h 90"/>
                  <a:gd name="T20" fmla="*/ 32 w 91"/>
                  <a:gd name="T21" fmla="*/ 8 h 90"/>
                  <a:gd name="T22" fmla="*/ 33 w 91"/>
                  <a:gd name="T23" fmla="*/ 0 h 90"/>
                  <a:gd name="T24" fmla="*/ 18 w 91"/>
                  <a:gd name="T25" fmla="*/ 5 h 90"/>
                  <a:gd name="T26" fmla="*/ 16 w 91"/>
                  <a:gd name="T27" fmla="*/ 6 h 90"/>
                  <a:gd name="T28" fmla="*/ 14 w 91"/>
                  <a:gd name="T29" fmla="*/ 9 h 90"/>
                  <a:gd name="T30" fmla="*/ 16 w 91"/>
                  <a:gd name="T31" fmla="*/ 21 h 90"/>
                  <a:gd name="T32" fmla="*/ 12 w 91"/>
                  <a:gd name="T33" fmla="*/ 35 h 90"/>
                  <a:gd name="T34" fmla="*/ 12 w 91"/>
                  <a:gd name="T35" fmla="*/ 49 h 90"/>
                  <a:gd name="T36" fmla="*/ 16 w 91"/>
                  <a:gd name="T37" fmla="*/ 51 h 90"/>
                  <a:gd name="T38" fmla="*/ 15 w 91"/>
                  <a:gd name="T39" fmla="*/ 51 h 90"/>
                  <a:gd name="T40" fmla="*/ 23 w 91"/>
                  <a:gd name="T41" fmla="*/ 54 h 90"/>
                  <a:gd name="T42" fmla="*/ 23 w 91"/>
                  <a:gd name="T43" fmla="*/ 54 h 90"/>
                  <a:gd name="T44" fmla="*/ 35 w 91"/>
                  <a:gd name="T45" fmla="*/ 63 h 90"/>
                  <a:gd name="T46" fmla="*/ 37 w 91"/>
                  <a:gd name="T47" fmla="*/ 65 h 90"/>
                  <a:gd name="T48" fmla="*/ 37 w 91"/>
                  <a:gd name="T49" fmla="*/ 66 h 90"/>
                  <a:gd name="T50" fmla="*/ 37 w 91"/>
                  <a:gd name="T51" fmla="*/ 67 h 90"/>
                  <a:gd name="T52" fmla="*/ 38 w 91"/>
                  <a:gd name="T53" fmla="*/ 69 h 90"/>
                  <a:gd name="T54" fmla="*/ 39 w 91"/>
                  <a:gd name="T55" fmla="*/ 72 h 90"/>
                  <a:gd name="T56" fmla="*/ 39 w 91"/>
                  <a:gd name="T57" fmla="*/ 74 h 90"/>
                  <a:gd name="T58" fmla="*/ 41 w 91"/>
                  <a:gd name="T59" fmla="*/ 79 h 90"/>
                  <a:gd name="T60" fmla="*/ 41 w 91"/>
                  <a:gd name="T61" fmla="*/ 81 h 90"/>
                  <a:gd name="T62" fmla="*/ 50 w 91"/>
                  <a:gd name="T63" fmla="*/ 90 h 90"/>
                  <a:gd name="T64" fmla="*/ 50 w 91"/>
                  <a:gd name="T65" fmla="*/ 90 h 90"/>
                  <a:gd name="T66" fmla="*/ 91 w 91"/>
                  <a:gd name="T67" fmla="*/ 83 h 90"/>
                  <a:gd name="T68" fmla="*/ 88 w 91"/>
                  <a:gd name="T69" fmla="*/ 5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88" y="54"/>
                    </a:moveTo>
                    <a:cubicBezTo>
                      <a:pt x="88" y="53"/>
                      <a:pt x="91" y="35"/>
                      <a:pt x="90" y="35"/>
                    </a:cubicBezTo>
                    <a:cubicBezTo>
                      <a:pt x="85" y="34"/>
                      <a:pt x="82" y="45"/>
                      <a:pt x="81" y="40"/>
                    </a:cubicBezTo>
                    <a:cubicBezTo>
                      <a:pt x="80" y="38"/>
                      <a:pt x="82" y="33"/>
                      <a:pt x="84" y="29"/>
                    </a:cubicBezTo>
                    <a:cubicBezTo>
                      <a:pt x="82" y="28"/>
                      <a:pt x="84" y="28"/>
                      <a:pt x="84" y="25"/>
                    </a:cubicBezTo>
                    <a:cubicBezTo>
                      <a:pt x="84" y="23"/>
                      <a:pt x="80" y="27"/>
                      <a:pt x="80" y="25"/>
                    </a:cubicBezTo>
                    <a:cubicBezTo>
                      <a:pt x="80" y="15"/>
                      <a:pt x="75" y="14"/>
                      <a:pt x="65" y="14"/>
                    </a:cubicBezTo>
                    <a:cubicBezTo>
                      <a:pt x="57" y="12"/>
                      <a:pt x="44" y="13"/>
                      <a:pt x="41" y="7"/>
                    </a:cubicBezTo>
                    <a:cubicBezTo>
                      <a:pt x="40" y="7"/>
                      <a:pt x="40" y="7"/>
                      <a:pt x="39" y="7"/>
                    </a:cubicBezTo>
                    <a:cubicBezTo>
                      <a:pt x="33" y="6"/>
                      <a:pt x="37" y="5"/>
                      <a:pt x="33" y="7"/>
                    </a:cubicBezTo>
                    <a:cubicBezTo>
                      <a:pt x="33" y="8"/>
                      <a:pt x="32" y="8"/>
                      <a:pt x="32" y="8"/>
                    </a:cubicBezTo>
                    <a:cubicBezTo>
                      <a:pt x="32" y="7"/>
                      <a:pt x="36" y="0"/>
                      <a:pt x="33" y="0"/>
                    </a:cubicBezTo>
                    <a:cubicBezTo>
                      <a:pt x="30" y="0"/>
                      <a:pt x="20" y="11"/>
                      <a:pt x="18" y="5"/>
                    </a:cubicBezTo>
                    <a:cubicBezTo>
                      <a:pt x="16" y="6"/>
                      <a:pt x="16" y="6"/>
                      <a:pt x="16" y="6"/>
                    </a:cubicBezTo>
                    <a:cubicBezTo>
                      <a:pt x="15" y="9"/>
                      <a:pt x="16" y="9"/>
                      <a:pt x="14" y="9"/>
                    </a:cubicBezTo>
                    <a:cubicBezTo>
                      <a:pt x="14" y="13"/>
                      <a:pt x="15" y="17"/>
                      <a:pt x="16" y="21"/>
                    </a:cubicBezTo>
                    <a:cubicBezTo>
                      <a:pt x="0" y="34"/>
                      <a:pt x="11" y="29"/>
                      <a:pt x="12" y="35"/>
                    </a:cubicBezTo>
                    <a:cubicBezTo>
                      <a:pt x="13" y="38"/>
                      <a:pt x="12" y="45"/>
                      <a:pt x="12" y="49"/>
                    </a:cubicBezTo>
                    <a:cubicBezTo>
                      <a:pt x="13" y="50"/>
                      <a:pt x="14" y="50"/>
                      <a:pt x="16" y="51"/>
                    </a:cubicBezTo>
                    <a:cubicBezTo>
                      <a:pt x="15" y="51"/>
                      <a:pt x="15" y="51"/>
                      <a:pt x="15" y="51"/>
                    </a:cubicBezTo>
                    <a:cubicBezTo>
                      <a:pt x="19" y="52"/>
                      <a:pt x="20" y="53"/>
                      <a:pt x="23" y="54"/>
                    </a:cubicBezTo>
                    <a:cubicBezTo>
                      <a:pt x="23" y="54"/>
                      <a:pt x="23" y="54"/>
                      <a:pt x="23" y="54"/>
                    </a:cubicBezTo>
                    <a:cubicBezTo>
                      <a:pt x="27" y="56"/>
                      <a:pt x="32" y="60"/>
                      <a:pt x="35" y="63"/>
                    </a:cubicBezTo>
                    <a:cubicBezTo>
                      <a:pt x="36" y="64"/>
                      <a:pt x="37" y="64"/>
                      <a:pt x="37" y="65"/>
                    </a:cubicBezTo>
                    <a:cubicBezTo>
                      <a:pt x="37" y="66"/>
                      <a:pt x="37" y="66"/>
                      <a:pt x="37" y="66"/>
                    </a:cubicBezTo>
                    <a:cubicBezTo>
                      <a:pt x="37" y="67"/>
                      <a:pt x="37" y="67"/>
                      <a:pt x="37" y="67"/>
                    </a:cubicBezTo>
                    <a:cubicBezTo>
                      <a:pt x="37" y="67"/>
                      <a:pt x="38" y="68"/>
                      <a:pt x="38" y="69"/>
                    </a:cubicBezTo>
                    <a:cubicBezTo>
                      <a:pt x="38" y="70"/>
                      <a:pt x="38" y="71"/>
                      <a:pt x="39" y="72"/>
                    </a:cubicBezTo>
                    <a:cubicBezTo>
                      <a:pt x="39" y="73"/>
                      <a:pt x="39" y="73"/>
                      <a:pt x="39" y="74"/>
                    </a:cubicBezTo>
                    <a:cubicBezTo>
                      <a:pt x="43" y="76"/>
                      <a:pt x="40" y="76"/>
                      <a:pt x="41" y="79"/>
                    </a:cubicBezTo>
                    <a:cubicBezTo>
                      <a:pt x="41" y="80"/>
                      <a:pt x="41" y="80"/>
                      <a:pt x="41" y="81"/>
                    </a:cubicBezTo>
                    <a:cubicBezTo>
                      <a:pt x="42" y="84"/>
                      <a:pt x="46" y="87"/>
                      <a:pt x="50" y="90"/>
                    </a:cubicBezTo>
                    <a:cubicBezTo>
                      <a:pt x="50" y="90"/>
                      <a:pt x="50" y="90"/>
                      <a:pt x="50" y="90"/>
                    </a:cubicBezTo>
                    <a:cubicBezTo>
                      <a:pt x="64" y="87"/>
                      <a:pt x="78" y="85"/>
                      <a:pt x="91" y="83"/>
                    </a:cubicBezTo>
                    <a:cubicBezTo>
                      <a:pt x="89" y="74"/>
                      <a:pt x="88" y="63"/>
                      <a:pt x="88" y="5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Freeform 72"/>
              <p:cNvSpPr>
                <a:spLocks noEditPoints="1"/>
              </p:cNvSpPr>
              <p:nvPr/>
            </p:nvSpPr>
            <p:spPr bwMode="auto">
              <a:xfrm>
                <a:off x="7857277" y="4420513"/>
                <a:ext cx="358482" cy="231241"/>
              </a:xfrm>
              <a:custGeom>
                <a:avLst/>
                <a:gdLst>
                  <a:gd name="T0" fmla="*/ 117 w 124"/>
                  <a:gd name="T1" fmla="*/ 17 h 80"/>
                  <a:gd name="T2" fmla="*/ 117 w 124"/>
                  <a:gd name="T3" fmla="*/ 17 h 80"/>
                  <a:gd name="T4" fmla="*/ 120 w 124"/>
                  <a:gd name="T5" fmla="*/ 15 h 80"/>
                  <a:gd name="T6" fmla="*/ 118 w 124"/>
                  <a:gd name="T7" fmla="*/ 32 h 80"/>
                  <a:gd name="T8" fmla="*/ 118 w 124"/>
                  <a:gd name="T9" fmla="*/ 34 h 80"/>
                  <a:gd name="T10" fmla="*/ 117 w 124"/>
                  <a:gd name="T11" fmla="*/ 17 h 80"/>
                  <a:gd name="T12" fmla="*/ 121 w 124"/>
                  <a:gd name="T13" fmla="*/ 46 h 80"/>
                  <a:gd name="T14" fmla="*/ 120 w 124"/>
                  <a:gd name="T15" fmla="*/ 46 h 80"/>
                  <a:gd name="T16" fmla="*/ 122 w 124"/>
                  <a:gd name="T17" fmla="*/ 46 h 80"/>
                  <a:gd name="T18" fmla="*/ 121 w 124"/>
                  <a:gd name="T19" fmla="*/ 42 h 80"/>
                  <a:gd name="T20" fmla="*/ 123 w 124"/>
                  <a:gd name="T21" fmla="*/ 46 h 80"/>
                  <a:gd name="T22" fmla="*/ 123 w 124"/>
                  <a:gd name="T23" fmla="*/ 46 h 80"/>
                  <a:gd name="T24" fmla="*/ 124 w 124"/>
                  <a:gd name="T25" fmla="*/ 45 h 80"/>
                  <a:gd name="T26" fmla="*/ 119 w 124"/>
                  <a:gd name="T27" fmla="*/ 39 h 80"/>
                  <a:gd name="T28" fmla="*/ 111 w 124"/>
                  <a:gd name="T29" fmla="*/ 43 h 80"/>
                  <a:gd name="T30" fmla="*/ 109 w 124"/>
                  <a:gd name="T31" fmla="*/ 40 h 80"/>
                  <a:gd name="T32" fmla="*/ 107 w 124"/>
                  <a:gd name="T33" fmla="*/ 37 h 80"/>
                  <a:gd name="T34" fmla="*/ 96 w 124"/>
                  <a:gd name="T35" fmla="*/ 38 h 80"/>
                  <a:gd name="T36" fmla="*/ 99 w 124"/>
                  <a:gd name="T37" fmla="*/ 36 h 80"/>
                  <a:gd name="T38" fmla="*/ 107 w 124"/>
                  <a:gd name="T39" fmla="*/ 36 h 80"/>
                  <a:gd name="T40" fmla="*/ 112 w 124"/>
                  <a:gd name="T41" fmla="*/ 40 h 80"/>
                  <a:gd name="T42" fmla="*/ 112 w 124"/>
                  <a:gd name="T43" fmla="*/ 37 h 80"/>
                  <a:gd name="T44" fmla="*/ 102 w 124"/>
                  <a:gd name="T45" fmla="*/ 32 h 80"/>
                  <a:gd name="T46" fmla="*/ 105 w 124"/>
                  <a:gd name="T47" fmla="*/ 32 h 80"/>
                  <a:gd name="T48" fmla="*/ 112 w 124"/>
                  <a:gd name="T49" fmla="*/ 32 h 80"/>
                  <a:gd name="T50" fmla="*/ 98 w 124"/>
                  <a:gd name="T51" fmla="*/ 23 h 80"/>
                  <a:gd name="T52" fmla="*/ 93 w 124"/>
                  <a:gd name="T53" fmla="*/ 20 h 80"/>
                  <a:gd name="T54" fmla="*/ 106 w 124"/>
                  <a:gd name="T55" fmla="*/ 26 h 80"/>
                  <a:gd name="T56" fmla="*/ 109 w 124"/>
                  <a:gd name="T57" fmla="*/ 27 h 80"/>
                  <a:gd name="T58" fmla="*/ 101 w 124"/>
                  <a:gd name="T59" fmla="*/ 18 h 80"/>
                  <a:gd name="T60" fmla="*/ 96 w 124"/>
                  <a:gd name="T61" fmla="*/ 19 h 80"/>
                  <a:gd name="T62" fmla="*/ 93 w 124"/>
                  <a:gd name="T63" fmla="*/ 15 h 80"/>
                  <a:gd name="T64" fmla="*/ 89 w 124"/>
                  <a:gd name="T65" fmla="*/ 18 h 80"/>
                  <a:gd name="T66" fmla="*/ 89 w 124"/>
                  <a:gd name="T67" fmla="*/ 13 h 80"/>
                  <a:gd name="T68" fmla="*/ 89 w 124"/>
                  <a:gd name="T69" fmla="*/ 13 h 80"/>
                  <a:gd name="T70" fmla="*/ 89 w 124"/>
                  <a:gd name="T71" fmla="*/ 13 h 80"/>
                  <a:gd name="T72" fmla="*/ 90 w 124"/>
                  <a:gd name="T73" fmla="*/ 6 h 80"/>
                  <a:gd name="T74" fmla="*/ 83 w 124"/>
                  <a:gd name="T75" fmla="*/ 4 h 80"/>
                  <a:gd name="T76" fmla="*/ 78 w 124"/>
                  <a:gd name="T77" fmla="*/ 0 h 80"/>
                  <a:gd name="T78" fmla="*/ 77 w 124"/>
                  <a:gd name="T79" fmla="*/ 1 h 80"/>
                  <a:gd name="T80" fmla="*/ 67 w 124"/>
                  <a:gd name="T81" fmla="*/ 1 h 80"/>
                  <a:gd name="T82" fmla="*/ 68 w 124"/>
                  <a:gd name="T83" fmla="*/ 3 h 80"/>
                  <a:gd name="T84" fmla="*/ 64 w 124"/>
                  <a:gd name="T85" fmla="*/ 13 h 80"/>
                  <a:gd name="T86" fmla="*/ 63 w 124"/>
                  <a:gd name="T87" fmla="*/ 17 h 80"/>
                  <a:gd name="T88" fmla="*/ 61 w 124"/>
                  <a:gd name="T89" fmla="*/ 16 h 80"/>
                  <a:gd name="T90" fmla="*/ 60 w 124"/>
                  <a:gd name="T91" fmla="*/ 19 h 80"/>
                  <a:gd name="T92" fmla="*/ 60 w 124"/>
                  <a:gd name="T93" fmla="*/ 20 h 80"/>
                  <a:gd name="T94" fmla="*/ 59 w 124"/>
                  <a:gd name="T95" fmla="*/ 26 h 80"/>
                  <a:gd name="T96" fmla="*/ 53 w 124"/>
                  <a:gd name="T97" fmla="*/ 24 h 80"/>
                  <a:gd name="T98" fmla="*/ 49 w 124"/>
                  <a:gd name="T99" fmla="*/ 48 h 80"/>
                  <a:gd name="T100" fmla="*/ 40 w 124"/>
                  <a:gd name="T101" fmla="*/ 52 h 80"/>
                  <a:gd name="T102" fmla="*/ 39 w 124"/>
                  <a:gd name="T103" fmla="*/ 55 h 80"/>
                  <a:gd name="T104" fmla="*/ 33 w 124"/>
                  <a:gd name="T105" fmla="*/ 56 h 80"/>
                  <a:gd name="T106" fmla="*/ 32 w 124"/>
                  <a:gd name="T107" fmla="*/ 58 h 80"/>
                  <a:gd name="T108" fmla="*/ 22 w 124"/>
                  <a:gd name="T109" fmla="*/ 55 h 80"/>
                  <a:gd name="T110" fmla="*/ 7 w 124"/>
                  <a:gd name="T111" fmla="*/ 75 h 80"/>
                  <a:gd name="T112" fmla="*/ 0 w 124"/>
                  <a:gd name="T113" fmla="*/ 80 h 80"/>
                  <a:gd name="T114" fmla="*/ 0 w 124"/>
                  <a:gd name="T115" fmla="*/ 80 h 80"/>
                  <a:gd name="T116" fmla="*/ 54 w 124"/>
                  <a:gd name="T117" fmla="*/ 67 h 80"/>
                  <a:gd name="T118" fmla="*/ 121 w 124"/>
                  <a:gd name="T119"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80">
                    <a:moveTo>
                      <a:pt x="117" y="17"/>
                    </a:moveTo>
                    <a:cubicBezTo>
                      <a:pt x="118" y="17"/>
                      <a:pt x="118" y="17"/>
                      <a:pt x="117" y="17"/>
                    </a:cubicBezTo>
                    <a:cubicBezTo>
                      <a:pt x="118" y="16"/>
                      <a:pt x="119" y="16"/>
                      <a:pt x="120" y="15"/>
                    </a:cubicBezTo>
                    <a:cubicBezTo>
                      <a:pt x="119" y="23"/>
                      <a:pt x="120" y="28"/>
                      <a:pt x="118" y="32"/>
                    </a:cubicBezTo>
                    <a:cubicBezTo>
                      <a:pt x="118" y="33"/>
                      <a:pt x="119" y="34"/>
                      <a:pt x="118" y="34"/>
                    </a:cubicBezTo>
                    <a:cubicBezTo>
                      <a:pt x="118" y="34"/>
                      <a:pt x="113" y="25"/>
                      <a:pt x="117" y="17"/>
                    </a:cubicBezTo>
                    <a:close/>
                    <a:moveTo>
                      <a:pt x="121" y="46"/>
                    </a:moveTo>
                    <a:cubicBezTo>
                      <a:pt x="120" y="46"/>
                      <a:pt x="120" y="46"/>
                      <a:pt x="120" y="46"/>
                    </a:cubicBezTo>
                    <a:cubicBezTo>
                      <a:pt x="121" y="45"/>
                      <a:pt x="121" y="45"/>
                      <a:pt x="122" y="46"/>
                    </a:cubicBezTo>
                    <a:cubicBezTo>
                      <a:pt x="122" y="45"/>
                      <a:pt x="121" y="44"/>
                      <a:pt x="121" y="42"/>
                    </a:cubicBezTo>
                    <a:cubicBezTo>
                      <a:pt x="121" y="41"/>
                      <a:pt x="122" y="44"/>
                      <a:pt x="123" y="46"/>
                    </a:cubicBezTo>
                    <a:cubicBezTo>
                      <a:pt x="123" y="46"/>
                      <a:pt x="123" y="46"/>
                      <a:pt x="123" y="46"/>
                    </a:cubicBezTo>
                    <a:cubicBezTo>
                      <a:pt x="123" y="46"/>
                      <a:pt x="124" y="46"/>
                      <a:pt x="124" y="45"/>
                    </a:cubicBezTo>
                    <a:cubicBezTo>
                      <a:pt x="122" y="43"/>
                      <a:pt x="121" y="40"/>
                      <a:pt x="119" y="39"/>
                    </a:cubicBezTo>
                    <a:cubicBezTo>
                      <a:pt x="115" y="36"/>
                      <a:pt x="113" y="42"/>
                      <a:pt x="111" y="43"/>
                    </a:cubicBezTo>
                    <a:cubicBezTo>
                      <a:pt x="110" y="43"/>
                      <a:pt x="110" y="40"/>
                      <a:pt x="109" y="40"/>
                    </a:cubicBezTo>
                    <a:cubicBezTo>
                      <a:pt x="106" y="39"/>
                      <a:pt x="110" y="40"/>
                      <a:pt x="107" y="37"/>
                    </a:cubicBezTo>
                    <a:cubicBezTo>
                      <a:pt x="106" y="36"/>
                      <a:pt x="98" y="38"/>
                      <a:pt x="96" y="38"/>
                    </a:cubicBezTo>
                    <a:cubicBezTo>
                      <a:pt x="95" y="37"/>
                      <a:pt x="98" y="36"/>
                      <a:pt x="99" y="36"/>
                    </a:cubicBezTo>
                    <a:cubicBezTo>
                      <a:pt x="101" y="36"/>
                      <a:pt x="104" y="35"/>
                      <a:pt x="107" y="36"/>
                    </a:cubicBezTo>
                    <a:cubicBezTo>
                      <a:pt x="108" y="37"/>
                      <a:pt x="109" y="41"/>
                      <a:pt x="112" y="40"/>
                    </a:cubicBezTo>
                    <a:cubicBezTo>
                      <a:pt x="113" y="40"/>
                      <a:pt x="113" y="38"/>
                      <a:pt x="112" y="37"/>
                    </a:cubicBezTo>
                    <a:cubicBezTo>
                      <a:pt x="111" y="35"/>
                      <a:pt x="105" y="36"/>
                      <a:pt x="102" y="32"/>
                    </a:cubicBezTo>
                    <a:cubicBezTo>
                      <a:pt x="102" y="31"/>
                      <a:pt x="104" y="32"/>
                      <a:pt x="105" y="32"/>
                    </a:cubicBezTo>
                    <a:cubicBezTo>
                      <a:pt x="106" y="33"/>
                      <a:pt x="111" y="37"/>
                      <a:pt x="112" y="32"/>
                    </a:cubicBezTo>
                    <a:cubicBezTo>
                      <a:pt x="113" y="28"/>
                      <a:pt x="104" y="27"/>
                      <a:pt x="98" y="23"/>
                    </a:cubicBezTo>
                    <a:cubicBezTo>
                      <a:pt x="96" y="22"/>
                      <a:pt x="92" y="22"/>
                      <a:pt x="93" y="20"/>
                    </a:cubicBezTo>
                    <a:cubicBezTo>
                      <a:pt x="94" y="19"/>
                      <a:pt x="106" y="26"/>
                      <a:pt x="106" y="26"/>
                    </a:cubicBezTo>
                    <a:cubicBezTo>
                      <a:pt x="107" y="26"/>
                      <a:pt x="109" y="28"/>
                      <a:pt x="109" y="27"/>
                    </a:cubicBezTo>
                    <a:cubicBezTo>
                      <a:pt x="110" y="23"/>
                      <a:pt x="105" y="18"/>
                      <a:pt x="101" y="18"/>
                    </a:cubicBezTo>
                    <a:cubicBezTo>
                      <a:pt x="97" y="18"/>
                      <a:pt x="102" y="22"/>
                      <a:pt x="96" y="19"/>
                    </a:cubicBezTo>
                    <a:cubicBezTo>
                      <a:pt x="94" y="18"/>
                      <a:pt x="95" y="15"/>
                      <a:pt x="93" y="15"/>
                    </a:cubicBezTo>
                    <a:cubicBezTo>
                      <a:pt x="92" y="15"/>
                      <a:pt x="91" y="19"/>
                      <a:pt x="89" y="18"/>
                    </a:cubicBezTo>
                    <a:cubicBezTo>
                      <a:pt x="88" y="17"/>
                      <a:pt x="89" y="16"/>
                      <a:pt x="89" y="13"/>
                    </a:cubicBezTo>
                    <a:cubicBezTo>
                      <a:pt x="89" y="13"/>
                      <a:pt x="89" y="13"/>
                      <a:pt x="89" y="13"/>
                    </a:cubicBezTo>
                    <a:cubicBezTo>
                      <a:pt x="89" y="13"/>
                      <a:pt x="89" y="13"/>
                      <a:pt x="89" y="13"/>
                    </a:cubicBezTo>
                    <a:cubicBezTo>
                      <a:pt x="89" y="11"/>
                      <a:pt x="90" y="8"/>
                      <a:pt x="90" y="6"/>
                    </a:cubicBezTo>
                    <a:cubicBezTo>
                      <a:pt x="83" y="2"/>
                      <a:pt x="89" y="4"/>
                      <a:pt x="83" y="4"/>
                    </a:cubicBezTo>
                    <a:cubicBezTo>
                      <a:pt x="83" y="4"/>
                      <a:pt x="81" y="2"/>
                      <a:pt x="78" y="0"/>
                    </a:cubicBezTo>
                    <a:cubicBezTo>
                      <a:pt x="77" y="1"/>
                      <a:pt x="77" y="1"/>
                      <a:pt x="77" y="1"/>
                    </a:cubicBezTo>
                    <a:cubicBezTo>
                      <a:pt x="72" y="5"/>
                      <a:pt x="73" y="2"/>
                      <a:pt x="67" y="1"/>
                    </a:cubicBezTo>
                    <a:cubicBezTo>
                      <a:pt x="67" y="1"/>
                      <a:pt x="68" y="2"/>
                      <a:pt x="68" y="3"/>
                    </a:cubicBezTo>
                    <a:cubicBezTo>
                      <a:pt x="68" y="8"/>
                      <a:pt x="66" y="10"/>
                      <a:pt x="64" y="13"/>
                    </a:cubicBezTo>
                    <a:cubicBezTo>
                      <a:pt x="64" y="14"/>
                      <a:pt x="64" y="16"/>
                      <a:pt x="63" y="17"/>
                    </a:cubicBezTo>
                    <a:cubicBezTo>
                      <a:pt x="63" y="17"/>
                      <a:pt x="62" y="15"/>
                      <a:pt x="61" y="16"/>
                    </a:cubicBezTo>
                    <a:cubicBezTo>
                      <a:pt x="60" y="16"/>
                      <a:pt x="60" y="18"/>
                      <a:pt x="60" y="19"/>
                    </a:cubicBezTo>
                    <a:cubicBezTo>
                      <a:pt x="60" y="19"/>
                      <a:pt x="60" y="20"/>
                      <a:pt x="60" y="20"/>
                    </a:cubicBezTo>
                    <a:cubicBezTo>
                      <a:pt x="60" y="21"/>
                      <a:pt x="59" y="26"/>
                      <a:pt x="59" y="26"/>
                    </a:cubicBezTo>
                    <a:cubicBezTo>
                      <a:pt x="56" y="28"/>
                      <a:pt x="54" y="22"/>
                      <a:pt x="53" y="24"/>
                    </a:cubicBezTo>
                    <a:cubicBezTo>
                      <a:pt x="52" y="24"/>
                      <a:pt x="49" y="47"/>
                      <a:pt x="49" y="48"/>
                    </a:cubicBezTo>
                    <a:cubicBezTo>
                      <a:pt x="47" y="51"/>
                      <a:pt x="43" y="51"/>
                      <a:pt x="40" y="52"/>
                    </a:cubicBezTo>
                    <a:cubicBezTo>
                      <a:pt x="39" y="53"/>
                      <a:pt x="42" y="54"/>
                      <a:pt x="39" y="55"/>
                    </a:cubicBezTo>
                    <a:cubicBezTo>
                      <a:pt x="37" y="57"/>
                      <a:pt x="35" y="57"/>
                      <a:pt x="33" y="56"/>
                    </a:cubicBezTo>
                    <a:cubicBezTo>
                      <a:pt x="32" y="56"/>
                      <a:pt x="32" y="57"/>
                      <a:pt x="32" y="58"/>
                    </a:cubicBezTo>
                    <a:cubicBezTo>
                      <a:pt x="29" y="62"/>
                      <a:pt x="24" y="58"/>
                      <a:pt x="22" y="55"/>
                    </a:cubicBezTo>
                    <a:cubicBezTo>
                      <a:pt x="18" y="60"/>
                      <a:pt x="11" y="71"/>
                      <a:pt x="7" y="75"/>
                    </a:cubicBezTo>
                    <a:cubicBezTo>
                      <a:pt x="5" y="77"/>
                      <a:pt x="2" y="78"/>
                      <a:pt x="0" y="80"/>
                    </a:cubicBezTo>
                    <a:cubicBezTo>
                      <a:pt x="0" y="80"/>
                      <a:pt x="0" y="80"/>
                      <a:pt x="0" y="80"/>
                    </a:cubicBezTo>
                    <a:cubicBezTo>
                      <a:pt x="18" y="76"/>
                      <a:pt x="36" y="71"/>
                      <a:pt x="54" y="67"/>
                    </a:cubicBezTo>
                    <a:cubicBezTo>
                      <a:pt x="77" y="61"/>
                      <a:pt x="99" y="54"/>
                      <a:pt x="121" y="46"/>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Freeform 73"/>
              <p:cNvSpPr>
                <a:spLocks/>
              </p:cNvSpPr>
              <p:nvPr/>
            </p:nvSpPr>
            <p:spPr bwMode="auto">
              <a:xfrm>
                <a:off x="7579543" y="4515946"/>
                <a:ext cx="341352" cy="199431"/>
              </a:xfrm>
              <a:custGeom>
                <a:avLst/>
                <a:gdLst>
                  <a:gd name="T0" fmla="*/ 104 w 118"/>
                  <a:gd name="T1" fmla="*/ 7 h 69"/>
                  <a:gd name="T2" fmla="*/ 98 w 118"/>
                  <a:gd name="T3" fmla="*/ 2 h 69"/>
                  <a:gd name="T4" fmla="*/ 86 w 118"/>
                  <a:gd name="T5" fmla="*/ 7 h 69"/>
                  <a:gd name="T6" fmla="*/ 72 w 118"/>
                  <a:gd name="T7" fmla="*/ 0 h 69"/>
                  <a:gd name="T8" fmla="*/ 66 w 118"/>
                  <a:gd name="T9" fmla="*/ 5 h 69"/>
                  <a:gd name="T10" fmla="*/ 68 w 118"/>
                  <a:gd name="T11" fmla="*/ 8 h 69"/>
                  <a:gd name="T12" fmla="*/ 62 w 118"/>
                  <a:gd name="T13" fmla="*/ 11 h 69"/>
                  <a:gd name="T14" fmla="*/ 62 w 118"/>
                  <a:gd name="T15" fmla="*/ 11 h 69"/>
                  <a:gd name="T16" fmla="*/ 52 w 118"/>
                  <a:gd name="T17" fmla="*/ 28 h 69"/>
                  <a:gd name="T18" fmla="*/ 45 w 118"/>
                  <a:gd name="T19" fmla="*/ 25 h 69"/>
                  <a:gd name="T20" fmla="*/ 43 w 118"/>
                  <a:gd name="T21" fmla="*/ 32 h 69"/>
                  <a:gd name="T22" fmla="*/ 36 w 118"/>
                  <a:gd name="T23" fmla="*/ 32 h 69"/>
                  <a:gd name="T24" fmla="*/ 35 w 118"/>
                  <a:gd name="T25" fmla="*/ 35 h 69"/>
                  <a:gd name="T26" fmla="*/ 28 w 118"/>
                  <a:gd name="T27" fmla="*/ 34 h 69"/>
                  <a:gd name="T28" fmla="*/ 27 w 118"/>
                  <a:gd name="T29" fmla="*/ 33 h 69"/>
                  <a:gd name="T30" fmla="*/ 26 w 118"/>
                  <a:gd name="T31" fmla="*/ 36 h 69"/>
                  <a:gd name="T32" fmla="*/ 22 w 118"/>
                  <a:gd name="T33" fmla="*/ 35 h 69"/>
                  <a:gd name="T34" fmla="*/ 19 w 118"/>
                  <a:gd name="T35" fmla="*/ 41 h 69"/>
                  <a:gd name="T36" fmla="*/ 21 w 118"/>
                  <a:gd name="T37" fmla="*/ 44 h 69"/>
                  <a:gd name="T38" fmla="*/ 15 w 118"/>
                  <a:gd name="T39" fmla="*/ 48 h 69"/>
                  <a:gd name="T40" fmla="*/ 17 w 118"/>
                  <a:gd name="T41" fmla="*/ 53 h 69"/>
                  <a:gd name="T42" fmla="*/ 9 w 118"/>
                  <a:gd name="T43" fmla="*/ 52 h 69"/>
                  <a:gd name="T44" fmla="*/ 5 w 118"/>
                  <a:gd name="T45" fmla="*/ 57 h 69"/>
                  <a:gd name="T46" fmla="*/ 6 w 118"/>
                  <a:gd name="T47" fmla="*/ 57 h 69"/>
                  <a:gd name="T48" fmla="*/ 6 w 118"/>
                  <a:gd name="T49" fmla="*/ 58 h 69"/>
                  <a:gd name="T50" fmla="*/ 6 w 118"/>
                  <a:gd name="T51" fmla="*/ 58 h 69"/>
                  <a:gd name="T52" fmla="*/ 6 w 118"/>
                  <a:gd name="T53" fmla="*/ 60 h 69"/>
                  <a:gd name="T54" fmla="*/ 6 w 118"/>
                  <a:gd name="T55" fmla="*/ 64 h 69"/>
                  <a:gd name="T56" fmla="*/ 2 w 118"/>
                  <a:gd name="T57" fmla="*/ 68 h 69"/>
                  <a:gd name="T58" fmla="*/ 0 w 118"/>
                  <a:gd name="T59" fmla="*/ 68 h 69"/>
                  <a:gd name="T60" fmla="*/ 0 w 118"/>
                  <a:gd name="T61" fmla="*/ 68 h 69"/>
                  <a:gd name="T62" fmla="*/ 1 w 118"/>
                  <a:gd name="T63" fmla="*/ 68 h 69"/>
                  <a:gd name="T64" fmla="*/ 2 w 118"/>
                  <a:gd name="T65" fmla="*/ 68 h 69"/>
                  <a:gd name="T66" fmla="*/ 3 w 118"/>
                  <a:gd name="T67" fmla="*/ 68 h 69"/>
                  <a:gd name="T68" fmla="*/ 25 w 118"/>
                  <a:gd name="T69" fmla="*/ 64 h 69"/>
                  <a:gd name="T70" fmla="*/ 41 w 118"/>
                  <a:gd name="T71" fmla="*/ 58 h 69"/>
                  <a:gd name="T72" fmla="*/ 95 w 118"/>
                  <a:gd name="T73" fmla="*/ 47 h 69"/>
                  <a:gd name="T74" fmla="*/ 96 w 118"/>
                  <a:gd name="T75" fmla="*/ 47 h 69"/>
                  <a:gd name="T76" fmla="*/ 96 w 118"/>
                  <a:gd name="T77" fmla="*/ 47 h 69"/>
                  <a:gd name="T78" fmla="*/ 103 w 118"/>
                  <a:gd name="T79" fmla="*/ 42 h 69"/>
                  <a:gd name="T80" fmla="*/ 118 w 118"/>
                  <a:gd name="T81" fmla="*/ 22 h 69"/>
                  <a:gd name="T82" fmla="*/ 104 w 118"/>
                  <a:gd name="T83" fmla="*/ 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69">
                    <a:moveTo>
                      <a:pt x="104" y="7"/>
                    </a:moveTo>
                    <a:cubicBezTo>
                      <a:pt x="101" y="6"/>
                      <a:pt x="99" y="1"/>
                      <a:pt x="98" y="2"/>
                    </a:cubicBezTo>
                    <a:cubicBezTo>
                      <a:pt x="97" y="2"/>
                      <a:pt x="88" y="6"/>
                      <a:pt x="86" y="7"/>
                    </a:cubicBezTo>
                    <a:cubicBezTo>
                      <a:pt x="81" y="7"/>
                      <a:pt x="72" y="0"/>
                      <a:pt x="72" y="0"/>
                    </a:cubicBezTo>
                    <a:cubicBezTo>
                      <a:pt x="68" y="0"/>
                      <a:pt x="64" y="2"/>
                      <a:pt x="66" y="5"/>
                    </a:cubicBezTo>
                    <a:cubicBezTo>
                      <a:pt x="66" y="6"/>
                      <a:pt x="70" y="5"/>
                      <a:pt x="68" y="8"/>
                    </a:cubicBezTo>
                    <a:cubicBezTo>
                      <a:pt x="66" y="9"/>
                      <a:pt x="64" y="9"/>
                      <a:pt x="62" y="11"/>
                    </a:cubicBezTo>
                    <a:cubicBezTo>
                      <a:pt x="62" y="11"/>
                      <a:pt x="62" y="11"/>
                      <a:pt x="62" y="11"/>
                    </a:cubicBezTo>
                    <a:cubicBezTo>
                      <a:pt x="57" y="8"/>
                      <a:pt x="54" y="28"/>
                      <a:pt x="52" y="28"/>
                    </a:cubicBezTo>
                    <a:cubicBezTo>
                      <a:pt x="49" y="28"/>
                      <a:pt x="47" y="23"/>
                      <a:pt x="45" y="25"/>
                    </a:cubicBezTo>
                    <a:cubicBezTo>
                      <a:pt x="45" y="25"/>
                      <a:pt x="46" y="30"/>
                      <a:pt x="43" y="32"/>
                    </a:cubicBezTo>
                    <a:cubicBezTo>
                      <a:pt x="42" y="34"/>
                      <a:pt x="40" y="28"/>
                      <a:pt x="36" y="32"/>
                    </a:cubicBezTo>
                    <a:cubicBezTo>
                      <a:pt x="36" y="33"/>
                      <a:pt x="36" y="36"/>
                      <a:pt x="35" y="35"/>
                    </a:cubicBezTo>
                    <a:cubicBezTo>
                      <a:pt x="32" y="34"/>
                      <a:pt x="31" y="32"/>
                      <a:pt x="28" y="34"/>
                    </a:cubicBezTo>
                    <a:cubicBezTo>
                      <a:pt x="28" y="34"/>
                      <a:pt x="27" y="33"/>
                      <a:pt x="27" y="33"/>
                    </a:cubicBezTo>
                    <a:cubicBezTo>
                      <a:pt x="27" y="34"/>
                      <a:pt x="27" y="36"/>
                      <a:pt x="26" y="36"/>
                    </a:cubicBezTo>
                    <a:cubicBezTo>
                      <a:pt x="26" y="36"/>
                      <a:pt x="22" y="35"/>
                      <a:pt x="22" y="35"/>
                    </a:cubicBezTo>
                    <a:cubicBezTo>
                      <a:pt x="23" y="40"/>
                      <a:pt x="21" y="35"/>
                      <a:pt x="19" y="41"/>
                    </a:cubicBezTo>
                    <a:cubicBezTo>
                      <a:pt x="19" y="42"/>
                      <a:pt x="22" y="44"/>
                      <a:pt x="21" y="44"/>
                    </a:cubicBezTo>
                    <a:cubicBezTo>
                      <a:pt x="19" y="46"/>
                      <a:pt x="16" y="45"/>
                      <a:pt x="15" y="48"/>
                    </a:cubicBezTo>
                    <a:cubicBezTo>
                      <a:pt x="15" y="51"/>
                      <a:pt x="17" y="51"/>
                      <a:pt x="17" y="53"/>
                    </a:cubicBezTo>
                    <a:cubicBezTo>
                      <a:pt x="16" y="55"/>
                      <a:pt x="10" y="52"/>
                      <a:pt x="9" y="52"/>
                    </a:cubicBezTo>
                    <a:cubicBezTo>
                      <a:pt x="7" y="52"/>
                      <a:pt x="5" y="55"/>
                      <a:pt x="5" y="57"/>
                    </a:cubicBezTo>
                    <a:cubicBezTo>
                      <a:pt x="6" y="57"/>
                      <a:pt x="6" y="57"/>
                      <a:pt x="6" y="57"/>
                    </a:cubicBezTo>
                    <a:cubicBezTo>
                      <a:pt x="6" y="57"/>
                      <a:pt x="6" y="57"/>
                      <a:pt x="6" y="58"/>
                    </a:cubicBezTo>
                    <a:cubicBezTo>
                      <a:pt x="6" y="58"/>
                      <a:pt x="6" y="58"/>
                      <a:pt x="6" y="58"/>
                    </a:cubicBezTo>
                    <a:cubicBezTo>
                      <a:pt x="6" y="58"/>
                      <a:pt x="6" y="59"/>
                      <a:pt x="6" y="60"/>
                    </a:cubicBezTo>
                    <a:cubicBezTo>
                      <a:pt x="6" y="61"/>
                      <a:pt x="6" y="63"/>
                      <a:pt x="6" y="64"/>
                    </a:cubicBezTo>
                    <a:cubicBezTo>
                      <a:pt x="6" y="65"/>
                      <a:pt x="2" y="69"/>
                      <a:pt x="2" y="68"/>
                    </a:cubicBezTo>
                    <a:cubicBezTo>
                      <a:pt x="2" y="67"/>
                      <a:pt x="0" y="67"/>
                      <a:pt x="0" y="68"/>
                    </a:cubicBezTo>
                    <a:cubicBezTo>
                      <a:pt x="0" y="68"/>
                      <a:pt x="0" y="68"/>
                      <a:pt x="0" y="68"/>
                    </a:cubicBezTo>
                    <a:cubicBezTo>
                      <a:pt x="1" y="68"/>
                      <a:pt x="1" y="68"/>
                      <a:pt x="1" y="68"/>
                    </a:cubicBezTo>
                    <a:cubicBezTo>
                      <a:pt x="1" y="68"/>
                      <a:pt x="1" y="68"/>
                      <a:pt x="2" y="68"/>
                    </a:cubicBezTo>
                    <a:cubicBezTo>
                      <a:pt x="3" y="68"/>
                      <a:pt x="3" y="68"/>
                      <a:pt x="3" y="68"/>
                    </a:cubicBezTo>
                    <a:cubicBezTo>
                      <a:pt x="11" y="67"/>
                      <a:pt x="18" y="65"/>
                      <a:pt x="25" y="64"/>
                    </a:cubicBezTo>
                    <a:cubicBezTo>
                      <a:pt x="23" y="58"/>
                      <a:pt x="35" y="59"/>
                      <a:pt x="41" y="58"/>
                    </a:cubicBezTo>
                    <a:cubicBezTo>
                      <a:pt x="59" y="54"/>
                      <a:pt x="77" y="51"/>
                      <a:pt x="95" y="47"/>
                    </a:cubicBezTo>
                    <a:cubicBezTo>
                      <a:pt x="95" y="47"/>
                      <a:pt x="96" y="47"/>
                      <a:pt x="96" y="47"/>
                    </a:cubicBezTo>
                    <a:cubicBezTo>
                      <a:pt x="96" y="47"/>
                      <a:pt x="96" y="47"/>
                      <a:pt x="96" y="47"/>
                    </a:cubicBezTo>
                    <a:cubicBezTo>
                      <a:pt x="98" y="45"/>
                      <a:pt x="101" y="44"/>
                      <a:pt x="103" y="42"/>
                    </a:cubicBezTo>
                    <a:cubicBezTo>
                      <a:pt x="107" y="38"/>
                      <a:pt x="114" y="27"/>
                      <a:pt x="118" y="22"/>
                    </a:cubicBezTo>
                    <a:cubicBezTo>
                      <a:pt x="110" y="22"/>
                      <a:pt x="106" y="13"/>
                      <a:pt x="104" y="7"/>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74"/>
              <p:cNvSpPr>
                <a:spLocks/>
              </p:cNvSpPr>
              <p:nvPr/>
            </p:nvSpPr>
            <p:spPr bwMode="auto">
              <a:xfrm>
                <a:off x="7880523" y="4383809"/>
                <a:ext cx="201876" cy="216556"/>
              </a:xfrm>
              <a:custGeom>
                <a:avLst/>
                <a:gdLst>
                  <a:gd name="T0" fmla="*/ 51 w 70"/>
                  <a:gd name="T1" fmla="*/ 39 h 75"/>
                  <a:gd name="T2" fmla="*/ 52 w 70"/>
                  <a:gd name="T3" fmla="*/ 33 h 75"/>
                  <a:gd name="T4" fmla="*/ 52 w 70"/>
                  <a:gd name="T5" fmla="*/ 32 h 75"/>
                  <a:gd name="T6" fmla="*/ 53 w 70"/>
                  <a:gd name="T7" fmla="*/ 29 h 75"/>
                  <a:gd name="T8" fmla="*/ 55 w 70"/>
                  <a:gd name="T9" fmla="*/ 30 h 75"/>
                  <a:gd name="T10" fmla="*/ 56 w 70"/>
                  <a:gd name="T11" fmla="*/ 26 h 75"/>
                  <a:gd name="T12" fmla="*/ 60 w 70"/>
                  <a:gd name="T13" fmla="*/ 16 h 75"/>
                  <a:gd name="T14" fmla="*/ 59 w 70"/>
                  <a:gd name="T15" fmla="*/ 14 h 75"/>
                  <a:gd name="T16" fmla="*/ 69 w 70"/>
                  <a:gd name="T17" fmla="*/ 14 h 75"/>
                  <a:gd name="T18" fmla="*/ 70 w 70"/>
                  <a:gd name="T19" fmla="*/ 13 h 75"/>
                  <a:gd name="T20" fmla="*/ 60 w 70"/>
                  <a:gd name="T21" fmla="*/ 9 h 75"/>
                  <a:gd name="T22" fmla="*/ 55 w 70"/>
                  <a:gd name="T23" fmla="*/ 14 h 75"/>
                  <a:gd name="T24" fmla="*/ 55 w 70"/>
                  <a:gd name="T25" fmla="*/ 14 h 75"/>
                  <a:gd name="T26" fmla="*/ 52 w 70"/>
                  <a:gd name="T27" fmla="*/ 13 h 75"/>
                  <a:gd name="T28" fmla="*/ 50 w 70"/>
                  <a:gd name="T29" fmla="*/ 17 h 75"/>
                  <a:gd name="T30" fmla="*/ 43 w 70"/>
                  <a:gd name="T31" fmla="*/ 24 h 75"/>
                  <a:gd name="T32" fmla="*/ 40 w 70"/>
                  <a:gd name="T33" fmla="*/ 14 h 75"/>
                  <a:gd name="T34" fmla="*/ 25 w 70"/>
                  <a:gd name="T35" fmla="*/ 19 h 75"/>
                  <a:gd name="T36" fmla="*/ 20 w 70"/>
                  <a:gd name="T37" fmla="*/ 0 h 75"/>
                  <a:gd name="T38" fmla="*/ 20 w 70"/>
                  <a:gd name="T39" fmla="*/ 0 h 75"/>
                  <a:gd name="T40" fmla="*/ 20 w 70"/>
                  <a:gd name="T41" fmla="*/ 22 h 75"/>
                  <a:gd name="T42" fmla="*/ 10 w 70"/>
                  <a:gd name="T43" fmla="*/ 39 h 75"/>
                  <a:gd name="T44" fmla="*/ 5 w 70"/>
                  <a:gd name="T45" fmla="*/ 39 h 75"/>
                  <a:gd name="T46" fmla="*/ 4 w 70"/>
                  <a:gd name="T47" fmla="*/ 51 h 75"/>
                  <a:gd name="T48" fmla="*/ 0 w 70"/>
                  <a:gd name="T49" fmla="*/ 53 h 75"/>
                  <a:gd name="T50" fmla="*/ 14 w 70"/>
                  <a:gd name="T51" fmla="*/ 68 h 75"/>
                  <a:gd name="T52" fmla="*/ 24 w 70"/>
                  <a:gd name="T53" fmla="*/ 71 h 75"/>
                  <a:gd name="T54" fmla="*/ 25 w 70"/>
                  <a:gd name="T55" fmla="*/ 69 h 75"/>
                  <a:gd name="T56" fmla="*/ 31 w 70"/>
                  <a:gd name="T57" fmla="*/ 68 h 75"/>
                  <a:gd name="T58" fmla="*/ 32 w 70"/>
                  <a:gd name="T59" fmla="*/ 65 h 75"/>
                  <a:gd name="T60" fmla="*/ 41 w 70"/>
                  <a:gd name="T61" fmla="*/ 61 h 75"/>
                  <a:gd name="T62" fmla="*/ 45 w 70"/>
                  <a:gd name="T63" fmla="*/ 37 h 75"/>
                  <a:gd name="T64" fmla="*/ 51 w 70"/>
                  <a:gd name="T65"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75">
                    <a:moveTo>
                      <a:pt x="51" y="39"/>
                    </a:moveTo>
                    <a:cubicBezTo>
                      <a:pt x="51" y="39"/>
                      <a:pt x="52" y="34"/>
                      <a:pt x="52" y="33"/>
                    </a:cubicBezTo>
                    <a:cubicBezTo>
                      <a:pt x="52" y="33"/>
                      <a:pt x="52" y="32"/>
                      <a:pt x="52" y="32"/>
                    </a:cubicBezTo>
                    <a:cubicBezTo>
                      <a:pt x="52" y="31"/>
                      <a:pt x="52" y="29"/>
                      <a:pt x="53" y="29"/>
                    </a:cubicBezTo>
                    <a:cubicBezTo>
                      <a:pt x="54" y="28"/>
                      <a:pt x="55" y="30"/>
                      <a:pt x="55" y="30"/>
                    </a:cubicBezTo>
                    <a:cubicBezTo>
                      <a:pt x="56" y="29"/>
                      <a:pt x="56" y="27"/>
                      <a:pt x="56" y="26"/>
                    </a:cubicBezTo>
                    <a:cubicBezTo>
                      <a:pt x="58" y="23"/>
                      <a:pt x="60" y="21"/>
                      <a:pt x="60" y="16"/>
                    </a:cubicBezTo>
                    <a:cubicBezTo>
                      <a:pt x="60" y="15"/>
                      <a:pt x="59" y="14"/>
                      <a:pt x="59" y="14"/>
                    </a:cubicBezTo>
                    <a:cubicBezTo>
                      <a:pt x="65" y="15"/>
                      <a:pt x="64" y="18"/>
                      <a:pt x="69" y="14"/>
                    </a:cubicBezTo>
                    <a:cubicBezTo>
                      <a:pt x="70" y="13"/>
                      <a:pt x="70" y="13"/>
                      <a:pt x="70" y="13"/>
                    </a:cubicBezTo>
                    <a:cubicBezTo>
                      <a:pt x="66" y="10"/>
                      <a:pt x="62" y="7"/>
                      <a:pt x="60" y="9"/>
                    </a:cubicBezTo>
                    <a:cubicBezTo>
                      <a:pt x="58" y="11"/>
                      <a:pt x="58" y="13"/>
                      <a:pt x="55" y="14"/>
                    </a:cubicBezTo>
                    <a:cubicBezTo>
                      <a:pt x="55" y="14"/>
                      <a:pt x="55" y="14"/>
                      <a:pt x="55" y="14"/>
                    </a:cubicBezTo>
                    <a:cubicBezTo>
                      <a:pt x="50" y="14"/>
                      <a:pt x="58" y="14"/>
                      <a:pt x="52" y="13"/>
                    </a:cubicBezTo>
                    <a:cubicBezTo>
                      <a:pt x="50" y="12"/>
                      <a:pt x="51" y="16"/>
                      <a:pt x="50" y="17"/>
                    </a:cubicBezTo>
                    <a:cubicBezTo>
                      <a:pt x="49" y="18"/>
                      <a:pt x="45" y="22"/>
                      <a:pt x="43" y="24"/>
                    </a:cubicBezTo>
                    <a:cubicBezTo>
                      <a:pt x="42" y="21"/>
                      <a:pt x="41" y="17"/>
                      <a:pt x="40" y="14"/>
                    </a:cubicBezTo>
                    <a:cubicBezTo>
                      <a:pt x="35" y="16"/>
                      <a:pt x="30" y="17"/>
                      <a:pt x="25" y="19"/>
                    </a:cubicBezTo>
                    <a:cubicBezTo>
                      <a:pt x="23" y="12"/>
                      <a:pt x="21" y="6"/>
                      <a:pt x="20" y="0"/>
                    </a:cubicBezTo>
                    <a:cubicBezTo>
                      <a:pt x="20" y="0"/>
                      <a:pt x="20" y="0"/>
                      <a:pt x="20" y="0"/>
                    </a:cubicBezTo>
                    <a:cubicBezTo>
                      <a:pt x="17" y="2"/>
                      <a:pt x="22" y="18"/>
                      <a:pt x="20" y="22"/>
                    </a:cubicBezTo>
                    <a:cubicBezTo>
                      <a:pt x="15" y="31"/>
                      <a:pt x="8" y="28"/>
                      <a:pt x="10" y="39"/>
                    </a:cubicBezTo>
                    <a:cubicBezTo>
                      <a:pt x="10" y="42"/>
                      <a:pt x="6" y="38"/>
                      <a:pt x="5" y="39"/>
                    </a:cubicBezTo>
                    <a:cubicBezTo>
                      <a:pt x="3" y="44"/>
                      <a:pt x="7" y="47"/>
                      <a:pt x="4" y="51"/>
                    </a:cubicBezTo>
                    <a:cubicBezTo>
                      <a:pt x="2" y="53"/>
                      <a:pt x="1" y="53"/>
                      <a:pt x="0" y="53"/>
                    </a:cubicBezTo>
                    <a:cubicBezTo>
                      <a:pt x="2" y="59"/>
                      <a:pt x="6" y="68"/>
                      <a:pt x="14" y="68"/>
                    </a:cubicBezTo>
                    <a:cubicBezTo>
                      <a:pt x="16" y="71"/>
                      <a:pt x="21" y="75"/>
                      <a:pt x="24" y="71"/>
                    </a:cubicBezTo>
                    <a:cubicBezTo>
                      <a:pt x="24" y="70"/>
                      <a:pt x="24" y="69"/>
                      <a:pt x="25" y="69"/>
                    </a:cubicBezTo>
                    <a:cubicBezTo>
                      <a:pt x="27" y="70"/>
                      <a:pt x="29" y="70"/>
                      <a:pt x="31" y="68"/>
                    </a:cubicBezTo>
                    <a:cubicBezTo>
                      <a:pt x="34" y="67"/>
                      <a:pt x="31" y="66"/>
                      <a:pt x="32" y="65"/>
                    </a:cubicBezTo>
                    <a:cubicBezTo>
                      <a:pt x="35" y="64"/>
                      <a:pt x="39" y="64"/>
                      <a:pt x="41" y="61"/>
                    </a:cubicBezTo>
                    <a:cubicBezTo>
                      <a:pt x="41" y="60"/>
                      <a:pt x="44" y="37"/>
                      <a:pt x="45" y="37"/>
                    </a:cubicBezTo>
                    <a:cubicBezTo>
                      <a:pt x="46" y="35"/>
                      <a:pt x="48" y="41"/>
                      <a:pt x="51" y="39"/>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4" name="Freeform 75"/>
              <p:cNvSpPr>
                <a:spLocks/>
              </p:cNvSpPr>
              <p:nvPr/>
            </p:nvSpPr>
            <p:spPr bwMode="auto">
              <a:xfrm>
                <a:off x="7447405" y="4351998"/>
                <a:ext cx="210441" cy="331568"/>
              </a:xfrm>
              <a:custGeom>
                <a:avLst/>
                <a:gdLst>
                  <a:gd name="T0" fmla="*/ 67 w 73"/>
                  <a:gd name="T1" fmla="*/ 95 h 115"/>
                  <a:gd name="T2" fmla="*/ 67 w 73"/>
                  <a:gd name="T3" fmla="*/ 95 h 115"/>
                  <a:gd name="T4" fmla="*/ 65 w 73"/>
                  <a:gd name="T5" fmla="*/ 93 h 115"/>
                  <a:gd name="T6" fmla="*/ 71 w 73"/>
                  <a:gd name="T7" fmla="*/ 76 h 115"/>
                  <a:gd name="T8" fmla="*/ 69 w 73"/>
                  <a:gd name="T9" fmla="*/ 62 h 115"/>
                  <a:gd name="T10" fmla="*/ 60 w 73"/>
                  <a:gd name="T11" fmla="*/ 15 h 115"/>
                  <a:gd name="T12" fmla="*/ 58 w 73"/>
                  <a:gd name="T13" fmla="*/ 14 h 115"/>
                  <a:gd name="T14" fmla="*/ 51 w 73"/>
                  <a:gd name="T15" fmla="*/ 0 h 115"/>
                  <a:gd name="T16" fmla="*/ 10 w 73"/>
                  <a:gd name="T17" fmla="*/ 7 h 115"/>
                  <a:gd name="T18" fmla="*/ 10 w 73"/>
                  <a:gd name="T19" fmla="*/ 7 h 115"/>
                  <a:gd name="T20" fmla="*/ 19 w 73"/>
                  <a:gd name="T21" fmla="*/ 14 h 115"/>
                  <a:gd name="T22" fmla="*/ 8 w 73"/>
                  <a:gd name="T23" fmla="*/ 30 h 115"/>
                  <a:gd name="T24" fmla="*/ 10 w 73"/>
                  <a:gd name="T25" fmla="*/ 38 h 115"/>
                  <a:gd name="T26" fmla="*/ 8 w 73"/>
                  <a:gd name="T27" fmla="*/ 45 h 115"/>
                  <a:gd name="T28" fmla="*/ 4 w 73"/>
                  <a:gd name="T29" fmla="*/ 48 h 115"/>
                  <a:gd name="T30" fmla="*/ 5 w 73"/>
                  <a:gd name="T31" fmla="*/ 52 h 115"/>
                  <a:gd name="T32" fmla="*/ 18 w 73"/>
                  <a:gd name="T33" fmla="*/ 72 h 115"/>
                  <a:gd name="T34" fmla="*/ 22 w 73"/>
                  <a:gd name="T35" fmla="*/ 80 h 115"/>
                  <a:gd name="T36" fmla="*/ 30 w 73"/>
                  <a:gd name="T37" fmla="*/ 79 h 115"/>
                  <a:gd name="T38" fmla="*/ 36 w 73"/>
                  <a:gd name="T39" fmla="*/ 97 h 115"/>
                  <a:gd name="T40" fmla="*/ 37 w 73"/>
                  <a:gd name="T41" fmla="*/ 98 h 115"/>
                  <a:gd name="T42" fmla="*/ 48 w 73"/>
                  <a:gd name="T43" fmla="*/ 114 h 115"/>
                  <a:gd name="T44" fmla="*/ 51 w 73"/>
                  <a:gd name="T45" fmla="*/ 114 h 115"/>
                  <a:gd name="T46" fmla="*/ 55 w 73"/>
                  <a:gd name="T47" fmla="*/ 109 h 115"/>
                  <a:gd name="T48" fmla="*/ 63 w 73"/>
                  <a:gd name="T49" fmla="*/ 110 h 115"/>
                  <a:gd name="T50" fmla="*/ 61 w 73"/>
                  <a:gd name="T51" fmla="*/ 105 h 115"/>
                  <a:gd name="T52" fmla="*/ 67 w 73"/>
                  <a:gd name="T53" fmla="*/ 101 h 115"/>
                  <a:gd name="T54" fmla="*/ 65 w 73"/>
                  <a:gd name="T55" fmla="*/ 98 h 115"/>
                  <a:gd name="T56" fmla="*/ 67 w 73"/>
                  <a:gd name="T57" fmla="*/ 9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 h="115">
                    <a:moveTo>
                      <a:pt x="67" y="95"/>
                    </a:moveTo>
                    <a:cubicBezTo>
                      <a:pt x="67" y="95"/>
                      <a:pt x="67" y="95"/>
                      <a:pt x="67" y="95"/>
                    </a:cubicBezTo>
                    <a:cubicBezTo>
                      <a:pt x="67" y="92"/>
                      <a:pt x="66" y="98"/>
                      <a:pt x="65" y="93"/>
                    </a:cubicBezTo>
                    <a:cubicBezTo>
                      <a:pt x="64" y="90"/>
                      <a:pt x="69" y="81"/>
                      <a:pt x="71" y="76"/>
                    </a:cubicBezTo>
                    <a:cubicBezTo>
                      <a:pt x="73" y="72"/>
                      <a:pt x="64" y="65"/>
                      <a:pt x="69" y="62"/>
                    </a:cubicBezTo>
                    <a:cubicBezTo>
                      <a:pt x="66" y="46"/>
                      <a:pt x="63" y="31"/>
                      <a:pt x="60" y="15"/>
                    </a:cubicBezTo>
                    <a:cubicBezTo>
                      <a:pt x="59" y="15"/>
                      <a:pt x="59" y="14"/>
                      <a:pt x="58" y="14"/>
                    </a:cubicBezTo>
                    <a:cubicBezTo>
                      <a:pt x="55" y="10"/>
                      <a:pt x="53" y="5"/>
                      <a:pt x="51" y="0"/>
                    </a:cubicBezTo>
                    <a:cubicBezTo>
                      <a:pt x="38" y="2"/>
                      <a:pt x="24" y="4"/>
                      <a:pt x="10" y="7"/>
                    </a:cubicBezTo>
                    <a:cubicBezTo>
                      <a:pt x="10" y="7"/>
                      <a:pt x="10" y="7"/>
                      <a:pt x="10" y="7"/>
                    </a:cubicBezTo>
                    <a:cubicBezTo>
                      <a:pt x="13" y="9"/>
                      <a:pt x="16" y="11"/>
                      <a:pt x="19" y="14"/>
                    </a:cubicBezTo>
                    <a:cubicBezTo>
                      <a:pt x="27" y="22"/>
                      <a:pt x="8" y="28"/>
                      <a:pt x="8" y="30"/>
                    </a:cubicBezTo>
                    <a:cubicBezTo>
                      <a:pt x="7" y="35"/>
                      <a:pt x="11" y="34"/>
                      <a:pt x="10" y="38"/>
                    </a:cubicBezTo>
                    <a:cubicBezTo>
                      <a:pt x="10" y="41"/>
                      <a:pt x="10" y="44"/>
                      <a:pt x="8" y="45"/>
                    </a:cubicBezTo>
                    <a:cubicBezTo>
                      <a:pt x="7" y="46"/>
                      <a:pt x="4" y="46"/>
                      <a:pt x="4" y="48"/>
                    </a:cubicBezTo>
                    <a:cubicBezTo>
                      <a:pt x="5" y="52"/>
                      <a:pt x="7" y="50"/>
                      <a:pt x="5" y="52"/>
                    </a:cubicBezTo>
                    <a:cubicBezTo>
                      <a:pt x="0" y="61"/>
                      <a:pt x="12" y="68"/>
                      <a:pt x="18" y="72"/>
                    </a:cubicBezTo>
                    <a:cubicBezTo>
                      <a:pt x="21" y="74"/>
                      <a:pt x="19" y="78"/>
                      <a:pt x="22" y="80"/>
                    </a:cubicBezTo>
                    <a:cubicBezTo>
                      <a:pt x="23" y="81"/>
                      <a:pt x="26" y="77"/>
                      <a:pt x="30" y="79"/>
                    </a:cubicBezTo>
                    <a:cubicBezTo>
                      <a:pt x="33" y="82"/>
                      <a:pt x="20" y="96"/>
                      <a:pt x="36" y="97"/>
                    </a:cubicBezTo>
                    <a:cubicBezTo>
                      <a:pt x="36" y="99"/>
                      <a:pt x="36" y="99"/>
                      <a:pt x="37" y="98"/>
                    </a:cubicBezTo>
                    <a:cubicBezTo>
                      <a:pt x="48" y="104"/>
                      <a:pt x="42" y="109"/>
                      <a:pt x="48" y="114"/>
                    </a:cubicBezTo>
                    <a:cubicBezTo>
                      <a:pt x="49" y="115"/>
                      <a:pt x="50" y="113"/>
                      <a:pt x="51" y="114"/>
                    </a:cubicBezTo>
                    <a:cubicBezTo>
                      <a:pt x="51" y="112"/>
                      <a:pt x="53" y="109"/>
                      <a:pt x="55" y="109"/>
                    </a:cubicBezTo>
                    <a:cubicBezTo>
                      <a:pt x="56" y="109"/>
                      <a:pt x="62" y="112"/>
                      <a:pt x="63" y="110"/>
                    </a:cubicBezTo>
                    <a:cubicBezTo>
                      <a:pt x="63" y="108"/>
                      <a:pt x="61" y="108"/>
                      <a:pt x="61" y="105"/>
                    </a:cubicBezTo>
                    <a:cubicBezTo>
                      <a:pt x="62" y="102"/>
                      <a:pt x="65" y="103"/>
                      <a:pt x="67" y="101"/>
                    </a:cubicBezTo>
                    <a:cubicBezTo>
                      <a:pt x="68" y="101"/>
                      <a:pt x="65" y="99"/>
                      <a:pt x="65" y="98"/>
                    </a:cubicBezTo>
                    <a:cubicBezTo>
                      <a:pt x="66" y="96"/>
                      <a:pt x="66" y="95"/>
                      <a:pt x="67" y="9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5" name="Freeform 76"/>
              <p:cNvSpPr>
                <a:spLocks/>
              </p:cNvSpPr>
              <p:nvPr/>
            </p:nvSpPr>
            <p:spPr bwMode="auto">
              <a:xfrm>
                <a:off x="7619919" y="4365457"/>
                <a:ext cx="162727" cy="269168"/>
              </a:xfrm>
              <a:custGeom>
                <a:avLst/>
                <a:gdLst>
                  <a:gd name="T0" fmla="*/ 22 w 56"/>
                  <a:gd name="T1" fmla="*/ 84 h 93"/>
                  <a:gd name="T2" fmla="*/ 29 w 56"/>
                  <a:gd name="T3" fmla="*/ 84 h 93"/>
                  <a:gd name="T4" fmla="*/ 31 w 56"/>
                  <a:gd name="T5" fmla="*/ 77 h 93"/>
                  <a:gd name="T6" fmla="*/ 38 w 56"/>
                  <a:gd name="T7" fmla="*/ 80 h 93"/>
                  <a:gd name="T8" fmla="*/ 48 w 56"/>
                  <a:gd name="T9" fmla="*/ 63 h 93"/>
                  <a:gd name="T10" fmla="*/ 48 w 56"/>
                  <a:gd name="T11" fmla="*/ 63 h 93"/>
                  <a:gd name="T12" fmla="*/ 54 w 56"/>
                  <a:gd name="T13" fmla="*/ 60 h 93"/>
                  <a:gd name="T14" fmla="*/ 52 w 56"/>
                  <a:gd name="T15" fmla="*/ 57 h 93"/>
                  <a:gd name="T16" fmla="*/ 52 w 56"/>
                  <a:gd name="T17" fmla="*/ 53 h 93"/>
                  <a:gd name="T18" fmla="*/ 52 w 56"/>
                  <a:gd name="T19" fmla="*/ 53 h 93"/>
                  <a:gd name="T20" fmla="*/ 40 w 56"/>
                  <a:gd name="T21" fmla="*/ 0 h 93"/>
                  <a:gd name="T22" fmla="*/ 10 w 56"/>
                  <a:gd name="T23" fmla="*/ 7 h 93"/>
                  <a:gd name="T24" fmla="*/ 9 w 56"/>
                  <a:gd name="T25" fmla="*/ 7 h 93"/>
                  <a:gd name="T26" fmla="*/ 0 w 56"/>
                  <a:gd name="T27" fmla="*/ 10 h 93"/>
                  <a:gd name="T28" fmla="*/ 9 w 56"/>
                  <a:gd name="T29" fmla="*/ 57 h 93"/>
                  <a:gd name="T30" fmla="*/ 11 w 56"/>
                  <a:gd name="T31" fmla="*/ 71 h 93"/>
                  <a:gd name="T32" fmla="*/ 5 w 56"/>
                  <a:gd name="T33" fmla="*/ 88 h 93"/>
                  <a:gd name="T34" fmla="*/ 7 w 56"/>
                  <a:gd name="T35" fmla="*/ 90 h 93"/>
                  <a:gd name="T36" fmla="*/ 7 w 56"/>
                  <a:gd name="T37" fmla="*/ 90 h 93"/>
                  <a:gd name="T38" fmla="*/ 8 w 56"/>
                  <a:gd name="T39" fmla="*/ 87 h 93"/>
                  <a:gd name="T40" fmla="*/ 12 w 56"/>
                  <a:gd name="T41" fmla="*/ 88 h 93"/>
                  <a:gd name="T42" fmla="*/ 13 w 56"/>
                  <a:gd name="T43" fmla="*/ 85 h 93"/>
                  <a:gd name="T44" fmla="*/ 14 w 56"/>
                  <a:gd name="T45" fmla="*/ 86 h 93"/>
                  <a:gd name="T46" fmla="*/ 21 w 56"/>
                  <a:gd name="T47" fmla="*/ 87 h 93"/>
                  <a:gd name="T48" fmla="*/ 22 w 56"/>
                  <a:gd name="T4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93">
                    <a:moveTo>
                      <a:pt x="22" y="84"/>
                    </a:moveTo>
                    <a:cubicBezTo>
                      <a:pt x="26" y="80"/>
                      <a:pt x="28" y="86"/>
                      <a:pt x="29" y="84"/>
                    </a:cubicBezTo>
                    <a:cubicBezTo>
                      <a:pt x="32" y="82"/>
                      <a:pt x="31" y="77"/>
                      <a:pt x="31" y="77"/>
                    </a:cubicBezTo>
                    <a:cubicBezTo>
                      <a:pt x="33" y="75"/>
                      <a:pt x="35" y="80"/>
                      <a:pt x="38" y="80"/>
                    </a:cubicBezTo>
                    <a:cubicBezTo>
                      <a:pt x="40" y="80"/>
                      <a:pt x="43" y="60"/>
                      <a:pt x="48" y="63"/>
                    </a:cubicBezTo>
                    <a:cubicBezTo>
                      <a:pt x="48" y="63"/>
                      <a:pt x="48" y="63"/>
                      <a:pt x="48" y="63"/>
                    </a:cubicBezTo>
                    <a:cubicBezTo>
                      <a:pt x="50" y="61"/>
                      <a:pt x="52" y="61"/>
                      <a:pt x="54" y="60"/>
                    </a:cubicBezTo>
                    <a:cubicBezTo>
                      <a:pt x="56" y="57"/>
                      <a:pt x="52" y="58"/>
                      <a:pt x="52" y="57"/>
                    </a:cubicBezTo>
                    <a:cubicBezTo>
                      <a:pt x="51" y="56"/>
                      <a:pt x="51" y="54"/>
                      <a:pt x="52" y="53"/>
                    </a:cubicBezTo>
                    <a:cubicBezTo>
                      <a:pt x="52" y="53"/>
                      <a:pt x="52" y="53"/>
                      <a:pt x="52" y="53"/>
                    </a:cubicBezTo>
                    <a:cubicBezTo>
                      <a:pt x="48" y="36"/>
                      <a:pt x="44" y="18"/>
                      <a:pt x="40" y="0"/>
                    </a:cubicBezTo>
                    <a:cubicBezTo>
                      <a:pt x="30" y="2"/>
                      <a:pt x="20" y="4"/>
                      <a:pt x="10" y="7"/>
                    </a:cubicBezTo>
                    <a:cubicBezTo>
                      <a:pt x="9" y="7"/>
                      <a:pt x="9" y="7"/>
                      <a:pt x="9" y="7"/>
                    </a:cubicBezTo>
                    <a:cubicBezTo>
                      <a:pt x="6" y="10"/>
                      <a:pt x="3" y="13"/>
                      <a:pt x="0" y="10"/>
                    </a:cubicBezTo>
                    <a:cubicBezTo>
                      <a:pt x="3" y="26"/>
                      <a:pt x="6" y="41"/>
                      <a:pt x="9" y="57"/>
                    </a:cubicBezTo>
                    <a:cubicBezTo>
                      <a:pt x="4" y="60"/>
                      <a:pt x="13" y="67"/>
                      <a:pt x="11" y="71"/>
                    </a:cubicBezTo>
                    <a:cubicBezTo>
                      <a:pt x="9" y="76"/>
                      <a:pt x="4" y="85"/>
                      <a:pt x="5" y="88"/>
                    </a:cubicBezTo>
                    <a:cubicBezTo>
                      <a:pt x="6" y="93"/>
                      <a:pt x="7" y="87"/>
                      <a:pt x="7" y="90"/>
                    </a:cubicBezTo>
                    <a:cubicBezTo>
                      <a:pt x="7" y="90"/>
                      <a:pt x="7" y="90"/>
                      <a:pt x="7" y="90"/>
                    </a:cubicBezTo>
                    <a:cubicBezTo>
                      <a:pt x="8" y="89"/>
                      <a:pt x="9" y="91"/>
                      <a:pt x="8" y="87"/>
                    </a:cubicBezTo>
                    <a:cubicBezTo>
                      <a:pt x="8" y="87"/>
                      <a:pt x="12" y="88"/>
                      <a:pt x="12" y="88"/>
                    </a:cubicBezTo>
                    <a:cubicBezTo>
                      <a:pt x="13" y="88"/>
                      <a:pt x="13" y="86"/>
                      <a:pt x="13" y="85"/>
                    </a:cubicBezTo>
                    <a:cubicBezTo>
                      <a:pt x="13" y="85"/>
                      <a:pt x="14" y="86"/>
                      <a:pt x="14" y="86"/>
                    </a:cubicBezTo>
                    <a:cubicBezTo>
                      <a:pt x="17" y="84"/>
                      <a:pt x="18" y="86"/>
                      <a:pt x="21" y="87"/>
                    </a:cubicBezTo>
                    <a:cubicBezTo>
                      <a:pt x="22" y="88"/>
                      <a:pt x="22" y="85"/>
                      <a:pt x="22" y="8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Freeform 77"/>
              <p:cNvSpPr>
                <a:spLocks/>
              </p:cNvSpPr>
              <p:nvPr/>
            </p:nvSpPr>
            <p:spPr bwMode="auto">
              <a:xfrm>
                <a:off x="7736149" y="4305506"/>
                <a:ext cx="207997" cy="242251"/>
              </a:xfrm>
              <a:custGeom>
                <a:avLst/>
                <a:gdLst>
                  <a:gd name="T0" fmla="*/ 54 w 72"/>
                  <a:gd name="T1" fmla="*/ 78 h 84"/>
                  <a:gd name="T2" fmla="*/ 55 w 72"/>
                  <a:gd name="T3" fmla="*/ 66 h 84"/>
                  <a:gd name="T4" fmla="*/ 60 w 72"/>
                  <a:gd name="T5" fmla="*/ 66 h 84"/>
                  <a:gd name="T6" fmla="*/ 70 w 72"/>
                  <a:gd name="T7" fmla="*/ 49 h 84"/>
                  <a:gd name="T8" fmla="*/ 70 w 72"/>
                  <a:gd name="T9" fmla="*/ 27 h 84"/>
                  <a:gd name="T10" fmla="*/ 70 w 72"/>
                  <a:gd name="T11" fmla="*/ 27 h 84"/>
                  <a:gd name="T12" fmla="*/ 62 w 72"/>
                  <a:gd name="T13" fmla="*/ 1 h 84"/>
                  <a:gd name="T14" fmla="*/ 62 w 72"/>
                  <a:gd name="T15" fmla="*/ 0 h 84"/>
                  <a:gd name="T16" fmla="*/ 47 w 72"/>
                  <a:gd name="T17" fmla="*/ 15 h 84"/>
                  <a:gd name="T18" fmla="*/ 27 w 72"/>
                  <a:gd name="T19" fmla="*/ 21 h 84"/>
                  <a:gd name="T20" fmla="*/ 31 w 72"/>
                  <a:gd name="T21" fmla="*/ 18 h 84"/>
                  <a:gd name="T22" fmla="*/ 20 w 72"/>
                  <a:gd name="T23" fmla="*/ 17 h 84"/>
                  <a:gd name="T24" fmla="*/ 20 w 72"/>
                  <a:gd name="T25" fmla="*/ 17 h 84"/>
                  <a:gd name="T26" fmla="*/ 0 w 72"/>
                  <a:gd name="T27" fmla="*/ 22 h 84"/>
                  <a:gd name="T28" fmla="*/ 0 w 72"/>
                  <a:gd name="T29" fmla="*/ 22 h 84"/>
                  <a:gd name="T30" fmla="*/ 12 w 72"/>
                  <a:gd name="T31" fmla="*/ 74 h 84"/>
                  <a:gd name="T32" fmla="*/ 12 w 72"/>
                  <a:gd name="T33" fmla="*/ 74 h 84"/>
                  <a:gd name="T34" fmla="*/ 18 w 72"/>
                  <a:gd name="T35" fmla="*/ 73 h 84"/>
                  <a:gd name="T36" fmla="*/ 32 w 72"/>
                  <a:gd name="T37" fmla="*/ 80 h 84"/>
                  <a:gd name="T38" fmla="*/ 44 w 72"/>
                  <a:gd name="T39" fmla="*/ 75 h 84"/>
                  <a:gd name="T40" fmla="*/ 54 w 72"/>
                  <a:gd name="T4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84">
                    <a:moveTo>
                      <a:pt x="54" y="78"/>
                    </a:moveTo>
                    <a:cubicBezTo>
                      <a:pt x="57" y="74"/>
                      <a:pt x="53" y="71"/>
                      <a:pt x="55" y="66"/>
                    </a:cubicBezTo>
                    <a:cubicBezTo>
                      <a:pt x="56" y="65"/>
                      <a:pt x="60" y="69"/>
                      <a:pt x="60" y="66"/>
                    </a:cubicBezTo>
                    <a:cubicBezTo>
                      <a:pt x="58" y="55"/>
                      <a:pt x="65" y="58"/>
                      <a:pt x="70" y="49"/>
                    </a:cubicBezTo>
                    <a:cubicBezTo>
                      <a:pt x="72" y="45"/>
                      <a:pt x="67" y="29"/>
                      <a:pt x="70" y="27"/>
                    </a:cubicBezTo>
                    <a:cubicBezTo>
                      <a:pt x="70" y="27"/>
                      <a:pt x="70" y="27"/>
                      <a:pt x="70" y="27"/>
                    </a:cubicBezTo>
                    <a:cubicBezTo>
                      <a:pt x="67" y="18"/>
                      <a:pt x="65" y="10"/>
                      <a:pt x="62" y="1"/>
                    </a:cubicBezTo>
                    <a:cubicBezTo>
                      <a:pt x="62" y="0"/>
                      <a:pt x="62" y="0"/>
                      <a:pt x="62" y="0"/>
                    </a:cubicBezTo>
                    <a:cubicBezTo>
                      <a:pt x="55" y="8"/>
                      <a:pt x="48" y="14"/>
                      <a:pt x="47" y="15"/>
                    </a:cubicBezTo>
                    <a:cubicBezTo>
                      <a:pt x="40" y="18"/>
                      <a:pt x="34" y="20"/>
                      <a:pt x="27" y="21"/>
                    </a:cubicBezTo>
                    <a:cubicBezTo>
                      <a:pt x="27" y="21"/>
                      <a:pt x="34" y="19"/>
                      <a:pt x="31" y="18"/>
                    </a:cubicBezTo>
                    <a:cubicBezTo>
                      <a:pt x="30" y="18"/>
                      <a:pt x="21" y="19"/>
                      <a:pt x="20" y="17"/>
                    </a:cubicBezTo>
                    <a:cubicBezTo>
                      <a:pt x="20" y="17"/>
                      <a:pt x="20" y="17"/>
                      <a:pt x="20" y="17"/>
                    </a:cubicBezTo>
                    <a:cubicBezTo>
                      <a:pt x="13" y="19"/>
                      <a:pt x="7" y="21"/>
                      <a:pt x="0" y="22"/>
                    </a:cubicBezTo>
                    <a:cubicBezTo>
                      <a:pt x="0" y="22"/>
                      <a:pt x="0" y="22"/>
                      <a:pt x="0" y="22"/>
                    </a:cubicBezTo>
                    <a:cubicBezTo>
                      <a:pt x="4" y="40"/>
                      <a:pt x="8" y="57"/>
                      <a:pt x="12" y="74"/>
                    </a:cubicBezTo>
                    <a:cubicBezTo>
                      <a:pt x="12" y="74"/>
                      <a:pt x="12" y="74"/>
                      <a:pt x="12" y="74"/>
                    </a:cubicBezTo>
                    <a:cubicBezTo>
                      <a:pt x="13" y="73"/>
                      <a:pt x="16" y="73"/>
                      <a:pt x="18" y="73"/>
                    </a:cubicBezTo>
                    <a:cubicBezTo>
                      <a:pt x="18" y="73"/>
                      <a:pt x="27" y="80"/>
                      <a:pt x="32" y="80"/>
                    </a:cubicBezTo>
                    <a:cubicBezTo>
                      <a:pt x="34" y="79"/>
                      <a:pt x="43" y="75"/>
                      <a:pt x="44" y="75"/>
                    </a:cubicBezTo>
                    <a:cubicBezTo>
                      <a:pt x="46" y="74"/>
                      <a:pt x="49" y="84"/>
                      <a:pt x="54" y="7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Freeform 78"/>
              <p:cNvSpPr>
                <a:spLocks noEditPoints="1"/>
              </p:cNvSpPr>
              <p:nvPr/>
            </p:nvSpPr>
            <p:spPr bwMode="auto">
              <a:xfrm>
                <a:off x="7449854" y="4025328"/>
                <a:ext cx="373163" cy="360930"/>
              </a:xfrm>
              <a:custGeom>
                <a:avLst/>
                <a:gdLst>
                  <a:gd name="T0" fmla="*/ 11 w 129"/>
                  <a:gd name="T1" fmla="*/ 8 h 125"/>
                  <a:gd name="T2" fmla="*/ 20 w 129"/>
                  <a:gd name="T3" fmla="*/ 0 h 125"/>
                  <a:gd name="T4" fmla="*/ 11 w 129"/>
                  <a:gd name="T5" fmla="*/ 8 h 125"/>
                  <a:gd name="T6" fmla="*/ 92 w 129"/>
                  <a:gd name="T7" fmla="*/ 31 h 125"/>
                  <a:gd name="T8" fmla="*/ 95 w 129"/>
                  <a:gd name="T9" fmla="*/ 28 h 125"/>
                  <a:gd name="T10" fmla="*/ 92 w 129"/>
                  <a:gd name="T11" fmla="*/ 31 h 125"/>
                  <a:gd name="T12" fmla="*/ 99 w 129"/>
                  <a:gd name="T13" fmla="*/ 118 h 125"/>
                  <a:gd name="T14" fmla="*/ 69 w 129"/>
                  <a:gd name="T15" fmla="*/ 125 h 125"/>
                  <a:gd name="T16" fmla="*/ 68 w 129"/>
                  <a:gd name="T17" fmla="*/ 125 h 125"/>
                  <a:gd name="T18" fmla="*/ 74 w 129"/>
                  <a:gd name="T19" fmla="*/ 106 h 125"/>
                  <a:gd name="T20" fmla="*/ 65 w 129"/>
                  <a:gd name="T21" fmla="*/ 75 h 125"/>
                  <a:gd name="T22" fmla="*/ 69 w 129"/>
                  <a:gd name="T23" fmla="*/ 58 h 125"/>
                  <a:gd name="T24" fmla="*/ 72 w 129"/>
                  <a:gd name="T25" fmla="*/ 52 h 125"/>
                  <a:gd name="T26" fmla="*/ 75 w 129"/>
                  <a:gd name="T27" fmla="*/ 60 h 125"/>
                  <a:gd name="T28" fmla="*/ 75 w 129"/>
                  <a:gd name="T29" fmla="*/ 50 h 125"/>
                  <a:gd name="T30" fmla="*/ 81 w 129"/>
                  <a:gd name="T31" fmla="*/ 46 h 125"/>
                  <a:gd name="T32" fmla="*/ 81 w 129"/>
                  <a:gd name="T33" fmla="*/ 37 h 125"/>
                  <a:gd name="T34" fmla="*/ 106 w 129"/>
                  <a:gd name="T35" fmla="*/ 48 h 125"/>
                  <a:gd name="T36" fmla="*/ 103 w 129"/>
                  <a:gd name="T37" fmla="*/ 49 h 125"/>
                  <a:gd name="T38" fmla="*/ 108 w 129"/>
                  <a:gd name="T39" fmla="*/ 62 h 125"/>
                  <a:gd name="T40" fmla="*/ 102 w 129"/>
                  <a:gd name="T41" fmla="*/ 76 h 125"/>
                  <a:gd name="T42" fmla="*/ 115 w 129"/>
                  <a:gd name="T43" fmla="*/ 66 h 125"/>
                  <a:gd name="T44" fmla="*/ 128 w 129"/>
                  <a:gd name="T45" fmla="*/ 85 h 125"/>
                  <a:gd name="T46" fmla="*/ 129 w 129"/>
                  <a:gd name="T47" fmla="*/ 84 h 125"/>
                  <a:gd name="T48" fmla="*/ 128 w 129"/>
                  <a:gd name="T49" fmla="*/ 93 h 125"/>
                  <a:gd name="T50" fmla="*/ 127 w 129"/>
                  <a:gd name="T51" fmla="*/ 95 h 125"/>
                  <a:gd name="T52" fmla="*/ 125 w 129"/>
                  <a:gd name="T53" fmla="*/ 92 h 125"/>
                  <a:gd name="T54" fmla="*/ 124 w 129"/>
                  <a:gd name="T55" fmla="*/ 98 h 125"/>
                  <a:gd name="T56" fmla="*/ 121 w 129"/>
                  <a:gd name="T57" fmla="*/ 102 h 125"/>
                  <a:gd name="T58" fmla="*/ 122 w 129"/>
                  <a:gd name="T59" fmla="*/ 106 h 125"/>
                  <a:gd name="T60" fmla="*/ 119 w 129"/>
                  <a:gd name="T61" fmla="*/ 114 h 125"/>
                  <a:gd name="T62" fmla="*/ 99 w 129"/>
                  <a:gd name="T63" fmla="*/ 119 h 125"/>
                  <a:gd name="T64" fmla="*/ 99 w 129"/>
                  <a:gd name="T65" fmla="*/ 119 h 125"/>
                  <a:gd name="T66" fmla="*/ 99 w 129"/>
                  <a:gd name="T67" fmla="*/ 118 h 125"/>
                  <a:gd name="T68" fmla="*/ 39 w 129"/>
                  <a:gd name="T69" fmla="*/ 55 h 125"/>
                  <a:gd name="T70" fmla="*/ 43 w 129"/>
                  <a:gd name="T71" fmla="*/ 55 h 125"/>
                  <a:gd name="T72" fmla="*/ 43 w 129"/>
                  <a:gd name="T73" fmla="*/ 59 h 125"/>
                  <a:gd name="T74" fmla="*/ 47 w 129"/>
                  <a:gd name="T75" fmla="*/ 51 h 125"/>
                  <a:gd name="T76" fmla="*/ 49 w 129"/>
                  <a:gd name="T77" fmla="*/ 42 h 125"/>
                  <a:gd name="T78" fmla="*/ 49 w 129"/>
                  <a:gd name="T79" fmla="*/ 42 h 125"/>
                  <a:gd name="T80" fmla="*/ 55 w 129"/>
                  <a:gd name="T81" fmla="*/ 41 h 125"/>
                  <a:gd name="T82" fmla="*/ 55 w 129"/>
                  <a:gd name="T83" fmla="*/ 47 h 125"/>
                  <a:gd name="T84" fmla="*/ 59 w 129"/>
                  <a:gd name="T85" fmla="*/ 39 h 125"/>
                  <a:gd name="T86" fmla="*/ 69 w 129"/>
                  <a:gd name="T87" fmla="*/ 34 h 125"/>
                  <a:gd name="T88" fmla="*/ 76 w 129"/>
                  <a:gd name="T89" fmla="*/ 34 h 125"/>
                  <a:gd name="T90" fmla="*/ 81 w 129"/>
                  <a:gd name="T91" fmla="*/ 36 h 125"/>
                  <a:gd name="T92" fmla="*/ 81 w 129"/>
                  <a:gd name="T93" fmla="*/ 32 h 125"/>
                  <a:gd name="T94" fmla="*/ 84 w 129"/>
                  <a:gd name="T95" fmla="*/ 33 h 125"/>
                  <a:gd name="T96" fmla="*/ 88 w 129"/>
                  <a:gd name="T97" fmla="*/ 31 h 125"/>
                  <a:gd name="T98" fmla="*/ 92 w 129"/>
                  <a:gd name="T99" fmla="*/ 30 h 125"/>
                  <a:gd name="T100" fmla="*/ 75 w 129"/>
                  <a:gd name="T101" fmla="*/ 24 h 125"/>
                  <a:gd name="T102" fmla="*/ 74 w 129"/>
                  <a:gd name="T103" fmla="*/ 18 h 125"/>
                  <a:gd name="T104" fmla="*/ 42 w 129"/>
                  <a:gd name="T105" fmla="*/ 30 h 125"/>
                  <a:gd name="T106" fmla="*/ 36 w 129"/>
                  <a:gd name="T107" fmla="*/ 25 h 125"/>
                  <a:gd name="T108" fmla="*/ 26 w 129"/>
                  <a:gd name="T109" fmla="*/ 28 h 125"/>
                  <a:gd name="T110" fmla="*/ 25 w 129"/>
                  <a:gd name="T111" fmla="*/ 24 h 125"/>
                  <a:gd name="T112" fmla="*/ 24 w 129"/>
                  <a:gd name="T113" fmla="*/ 23 h 125"/>
                  <a:gd name="T114" fmla="*/ 30 w 129"/>
                  <a:gd name="T115" fmla="*/ 16 h 125"/>
                  <a:gd name="T116" fmla="*/ 23 w 129"/>
                  <a:gd name="T117" fmla="*/ 16 h 125"/>
                  <a:gd name="T118" fmla="*/ 0 w 129"/>
                  <a:gd name="T119" fmla="*/ 37 h 125"/>
                  <a:gd name="T120" fmla="*/ 24 w 129"/>
                  <a:gd name="T121" fmla="*/ 44 h 125"/>
                  <a:gd name="T122" fmla="*/ 39 w 129"/>
                  <a:gd name="T123" fmla="*/ 5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125">
                    <a:moveTo>
                      <a:pt x="11" y="8"/>
                    </a:moveTo>
                    <a:cubicBezTo>
                      <a:pt x="11" y="9"/>
                      <a:pt x="18" y="4"/>
                      <a:pt x="20" y="0"/>
                    </a:cubicBezTo>
                    <a:cubicBezTo>
                      <a:pt x="18" y="0"/>
                      <a:pt x="11" y="6"/>
                      <a:pt x="11" y="8"/>
                    </a:cubicBezTo>
                    <a:close/>
                    <a:moveTo>
                      <a:pt x="92" y="31"/>
                    </a:moveTo>
                    <a:cubicBezTo>
                      <a:pt x="94" y="33"/>
                      <a:pt x="101" y="29"/>
                      <a:pt x="95" y="28"/>
                    </a:cubicBezTo>
                    <a:cubicBezTo>
                      <a:pt x="94" y="28"/>
                      <a:pt x="91" y="30"/>
                      <a:pt x="92" y="31"/>
                    </a:cubicBezTo>
                    <a:close/>
                    <a:moveTo>
                      <a:pt x="99" y="118"/>
                    </a:moveTo>
                    <a:cubicBezTo>
                      <a:pt x="89" y="120"/>
                      <a:pt x="79" y="122"/>
                      <a:pt x="69" y="125"/>
                    </a:cubicBezTo>
                    <a:cubicBezTo>
                      <a:pt x="68" y="125"/>
                      <a:pt x="68" y="125"/>
                      <a:pt x="68" y="125"/>
                    </a:cubicBezTo>
                    <a:cubicBezTo>
                      <a:pt x="72" y="119"/>
                      <a:pt x="74" y="109"/>
                      <a:pt x="74" y="106"/>
                    </a:cubicBezTo>
                    <a:cubicBezTo>
                      <a:pt x="73" y="94"/>
                      <a:pt x="61" y="85"/>
                      <a:pt x="65" y="75"/>
                    </a:cubicBezTo>
                    <a:cubicBezTo>
                      <a:pt x="67" y="70"/>
                      <a:pt x="63" y="58"/>
                      <a:pt x="69" y="58"/>
                    </a:cubicBezTo>
                    <a:cubicBezTo>
                      <a:pt x="71" y="58"/>
                      <a:pt x="71" y="50"/>
                      <a:pt x="72" y="52"/>
                    </a:cubicBezTo>
                    <a:cubicBezTo>
                      <a:pt x="73" y="58"/>
                      <a:pt x="74" y="60"/>
                      <a:pt x="75" y="60"/>
                    </a:cubicBezTo>
                    <a:cubicBezTo>
                      <a:pt x="77" y="59"/>
                      <a:pt x="75" y="51"/>
                      <a:pt x="75" y="50"/>
                    </a:cubicBezTo>
                    <a:cubicBezTo>
                      <a:pt x="75" y="47"/>
                      <a:pt x="82" y="48"/>
                      <a:pt x="81" y="46"/>
                    </a:cubicBezTo>
                    <a:cubicBezTo>
                      <a:pt x="80" y="44"/>
                      <a:pt x="73" y="37"/>
                      <a:pt x="81" y="37"/>
                    </a:cubicBezTo>
                    <a:cubicBezTo>
                      <a:pt x="85" y="37"/>
                      <a:pt x="105" y="43"/>
                      <a:pt x="106" y="48"/>
                    </a:cubicBezTo>
                    <a:cubicBezTo>
                      <a:pt x="106" y="49"/>
                      <a:pt x="103" y="48"/>
                      <a:pt x="103" y="49"/>
                    </a:cubicBezTo>
                    <a:cubicBezTo>
                      <a:pt x="103" y="53"/>
                      <a:pt x="109" y="56"/>
                      <a:pt x="108" y="62"/>
                    </a:cubicBezTo>
                    <a:cubicBezTo>
                      <a:pt x="107" y="65"/>
                      <a:pt x="99" y="72"/>
                      <a:pt x="102" y="76"/>
                    </a:cubicBezTo>
                    <a:cubicBezTo>
                      <a:pt x="108" y="84"/>
                      <a:pt x="110" y="66"/>
                      <a:pt x="115" y="66"/>
                    </a:cubicBezTo>
                    <a:cubicBezTo>
                      <a:pt x="121" y="65"/>
                      <a:pt x="125" y="80"/>
                      <a:pt x="128" y="85"/>
                    </a:cubicBezTo>
                    <a:cubicBezTo>
                      <a:pt x="128" y="84"/>
                      <a:pt x="128" y="84"/>
                      <a:pt x="129" y="84"/>
                    </a:cubicBezTo>
                    <a:cubicBezTo>
                      <a:pt x="129" y="87"/>
                      <a:pt x="129" y="90"/>
                      <a:pt x="128" y="93"/>
                    </a:cubicBezTo>
                    <a:cubicBezTo>
                      <a:pt x="128" y="94"/>
                      <a:pt x="128" y="94"/>
                      <a:pt x="127" y="95"/>
                    </a:cubicBezTo>
                    <a:cubicBezTo>
                      <a:pt x="126" y="95"/>
                      <a:pt x="129" y="92"/>
                      <a:pt x="125" y="92"/>
                    </a:cubicBezTo>
                    <a:cubicBezTo>
                      <a:pt x="123" y="92"/>
                      <a:pt x="124" y="97"/>
                      <a:pt x="124" y="98"/>
                    </a:cubicBezTo>
                    <a:cubicBezTo>
                      <a:pt x="123" y="100"/>
                      <a:pt x="121" y="101"/>
                      <a:pt x="121" y="102"/>
                    </a:cubicBezTo>
                    <a:cubicBezTo>
                      <a:pt x="121" y="104"/>
                      <a:pt x="122" y="105"/>
                      <a:pt x="122" y="106"/>
                    </a:cubicBezTo>
                    <a:cubicBezTo>
                      <a:pt x="121" y="108"/>
                      <a:pt x="119" y="114"/>
                      <a:pt x="119" y="114"/>
                    </a:cubicBezTo>
                    <a:cubicBezTo>
                      <a:pt x="112" y="116"/>
                      <a:pt x="106" y="118"/>
                      <a:pt x="99" y="119"/>
                    </a:cubicBezTo>
                    <a:cubicBezTo>
                      <a:pt x="99" y="119"/>
                      <a:pt x="99" y="119"/>
                      <a:pt x="99" y="119"/>
                    </a:cubicBezTo>
                    <a:cubicBezTo>
                      <a:pt x="99" y="119"/>
                      <a:pt x="99" y="118"/>
                      <a:pt x="99" y="118"/>
                    </a:cubicBezTo>
                    <a:close/>
                    <a:moveTo>
                      <a:pt x="39" y="55"/>
                    </a:moveTo>
                    <a:cubicBezTo>
                      <a:pt x="39" y="57"/>
                      <a:pt x="43" y="53"/>
                      <a:pt x="43" y="55"/>
                    </a:cubicBezTo>
                    <a:cubicBezTo>
                      <a:pt x="43" y="58"/>
                      <a:pt x="41" y="58"/>
                      <a:pt x="43" y="59"/>
                    </a:cubicBezTo>
                    <a:cubicBezTo>
                      <a:pt x="45" y="56"/>
                      <a:pt x="46" y="53"/>
                      <a:pt x="47" y="51"/>
                    </a:cubicBezTo>
                    <a:cubicBezTo>
                      <a:pt x="48" y="48"/>
                      <a:pt x="49" y="46"/>
                      <a:pt x="49" y="42"/>
                    </a:cubicBezTo>
                    <a:cubicBezTo>
                      <a:pt x="49" y="42"/>
                      <a:pt x="49" y="41"/>
                      <a:pt x="49" y="42"/>
                    </a:cubicBezTo>
                    <a:cubicBezTo>
                      <a:pt x="51" y="51"/>
                      <a:pt x="51" y="41"/>
                      <a:pt x="55" y="41"/>
                    </a:cubicBezTo>
                    <a:cubicBezTo>
                      <a:pt x="56" y="41"/>
                      <a:pt x="53" y="48"/>
                      <a:pt x="55" y="47"/>
                    </a:cubicBezTo>
                    <a:cubicBezTo>
                      <a:pt x="57" y="46"/>
                      <a:pt x="58" y="40"/>
                      <a:pt x="59" y="39"/>
                    </a:cubicBezTo>
                    <a:cubicBezTo>
                      <a:pt x="63" y="36"/>
                      <a:pt x="63" y="38"/>
                      <a:pt x="69" y="34"/>
                    </a:cubicBezTo>
                    <a:cubicBezTo>
                      <a:pt x="70" y="33"/>
                      <a:pt x="75" y="33"/>
                      <a:pt x="76" y="34"/>
                    </a:cubicBezTo>
                    <a:cubicBezTo>
                      <a:pt x="76" y="34"/>
                      <a:pt x="81" y="36"/>
                      <a:pt x="81" y="36"/>
                    </a:cubicBezTo>
                    <a:cubicBezTo>
                      <a:pt x="82" y="35"/>
                      <a:pt x="81" y="33"/>
                      <a:pt x="81" y="32"/>
                    </a:cubicBezTo>
                    <a:cubicBezTo>
                      <a:pt x="82" y="31"/>
                      <a:pt x="84" y="33"/>
                      <a:pt x="84" y="33"/>
                    </a:cubicBezTo>
                    <a:cubicBezTo>
                      <a:pt x="85" y="33"/>
                      <a:pt x="87" y="32"/>
                      <a:pt x="88" y="31"/>
                    </a:cubicBezTo>
                    <a:cubicBezTo>
                      <a:pt x="90" y="31"/>
                      <a:pt x="93" y="31"/>
                      <a:pt x="92" y="30"/>
                    </a:cubicBezTo>
                    <a:cubicBezTo>
                      <a:pt x="79" y="20"/>
                      <a:pt x="89" y="24"/>
                      <a:pt x="75" y="24"/>
                    </a:cubicBezTo>
                    <a:cubicBezTo>
                      <a:pt x="72" y="24"/>
                      <a:pt x="76" y="18"/>
                      <a:pt x="74" y="18"/>
                    </a:cubicBezTo>
                    <a:cubicBezTo>
                      <a:pt x="66" y="17"/>
                      <a:pt x="53" y="31"/>
                      <a:pt x="42" y="30"/>
                    </a:cubicBezTo>
                    <a:cubicBezTo>
                      <a:pt x="41" y="30"/>
                      <a:pt x="38" y="26"/>
                      <a:pt x="36" y="25"/>
                    </a:cubicBezTo>
                    <a:cubicBezTo>
                      <a:pt x="28" y="21"/>
                      <a:pt x="26" y="28"/>
                      <a:pt x="26" y="28"/>
                    </a:cubicBezTo>
                    <a:cubicBezTo>
                      <a:pt x="25" y="28"/>
                      <a:pt x="25" y="24"/>
                      <a:pt x="25" y="24"/>
                    </a:cubicBezTo>
                    <a:cubicBezTo>
                      <a:pt x="25" y="24"/>
                      <a:pt x="25" y="23"/>
                      <a:pt x="24" y="23"/>
                    </a:cubicBezTo>
                    <a:cubicBezTo>
                      <a:pt x="27" y="23"/>
                      <a:pt x="28" y="18"/>
                      <a:pt x="30" y="16"/>
                    </a:cubicBezTo>
                    <a:cubicBezTo>
                      <a:pt x="36" y="8"/>
                      <a:pt x="25" y="14"/>
                      <a:pt x="23" y="16"/>
                    </a:cubicBezTo>
                    <a:cubicBezTo>
                      <a:pt x="23" y="17"/>
                      <a:pt x="5" y="35"/>
                      <a:pt x="0" y="37"/>
                    </a:cubicBezTo>
                    <a:cubicBezTo>
                      <a:pt x="3" y="43"/>
                      <a:pt x="16" y="42"/>
                      <a:pt x="24" y="44"/>
                    </a:cubicBezTo>
                    <a:cubicBezTo>
                      <a:pt x="34" y="44"/>
                      <a:pt x="39" y="45"/>
                      <a:pt x="39" y="5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79"/>
              <p:cNvSpPr>
                <a:spLocks/>
              </p:cNvSpPr>
              <p:nvPr/>
            </p:nvSpPr>
            <p:spPr bwMode="auto">
              <a:xfrm>
                <a:off x="7562413" y="4628509"/>
                <a:ext cx="390293" cy="179851"/>
              </a:xfrm>
              <a:custGeom>
                <a:avLst/>
                <a:gdLst>
                  <a:gd name="T0" fmla="*/ 117 w 135"/>
                  <a:gd name="T1" fmla="*/ 22 h 62"/>
                  <a:gd name="T2" fmla="*/ 121 w 135"/>
                  <a:gd name="T3" fmla="*/ 15 h 62"/>
                  <a:gd name="T4" fmla="*/ 123 w 135"/>
                  <a:gd name="T5" fmla="*/ 16 h 62"/>
                  <a:gd name="T6" fmla="*/ 127 w 135"/>
                  <a:gd name="T7" fmla="*/ 11 h 62"/>
                  <a:gd name="T8" fmla="*/ 130 w 135"/>
                  <a:gd name="T9" fmla="*/ 12 h 62"/>
                  <a:gd name="T10" fmla="*/ 134 w 135"/>
                  <a:gd name="T11" fmla="*/ 5 h 62"/>
                  <a:gd name="T12" fmla="*/ 134 w 135"/>
                  <a:gd name="T13" fmla="*/ 0 h 62"/>
                  <a:gd name="T14" fmla="*/ 101 w 135"/>
                  <a:gd name="T15" fmla="*/ 8 h 62"/>
                  <a:gd name="T16" fmla="*/ 47 w 135"/>
                  <a:gd name="T17" fmla="*/ 19 h 62"/>
                  <a:gd name="T18" fmla="*/ 31 w 135"/>
                  <a:gd name="T19" fmla="*/ 25 h 62"/>
                  <a:gd name="T20" fmla="*/ 9 w 135"/>
                  <a:gd name="T21" fmla="*/ 29 h 62"/>
                  <a:gd name="T22" fmla="*/ 8 w 135"/>
                  <a:gd name="T23" fmla="*/ 29 h 62"/>
                  <a:gd name="T24" fmla="*/ 7 w 135"/>
                  <a:gd name="T25" fmla="*/ 29 h 62"/>
                  <a:gd name="T26" fmla="*/ 6 w 135"/>
                  <a:gd name="T27" fmla="*/ 29 h 62"/>
                  <a:gd name="T28" fmla="*/ 6 w 135"/>
                  <a:gd name="T29" fmla="*/ 44 h 62"/>
                  <a:gd name="T30" fmla="*/ 2 w 135"/>
                  <a:gd name="T31" fmla="*/ 51 h 62"/>
                  <a:gd name="T32" fmla="*/ 0 w 135"/>
                  <a:gd name="T33" fmla="*/ 54 h 62"/>
                  <a:gd name="T34" fmla="*/ 1 w 135"/>
                  <a:gd name="T35" fmla="*/ 62 h 62"/>
                  <a:gd name="T36" fmla="*/ 35 w 135"/>
                  <a:gd name="T37" fmla="*/ 56 h 62"/>
                  <a:gd name="T38" fmla="*/ 57 w 135"/>
                  <a:gd name="T39" fmla="*/ 52 h 62"/>
                  <a:gd name="T40" fmla="*/ 94 w 135"/>
                  <a:gd name="T41" fmla="*/ 44 h 62"/>
                  <a:gd name="T42" fmla="*/ 99 w 135"/>
                  <a:gd name="T43" fmla="*/ 43 h 62"/>
                  <a:gd name="T44" fmla="*/ 117 w 135"/>
                  <a:gd name="T45" fmla="*/ 2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5" h="62">
                    <a:moveTo>
                      <a:pt x="117" y="22"/>
                    </a:moveTo>
                    <a:cubicBezTo>
                      <a:pt x="119" y="20"/>
                      <a:pt x="118" y="17"/>
                      <a:pt x="121" y="15"/>
                    </a:cubicBezTo>
                    <a:cubicBezTo>
                      <a:pt x="122" y="14"/>
                      <a:pt x="122" y="18"/>
                      <a:pt x="123" y="16"/>
                    </a:cubicBezTo>
                    <a:cubicBezTo>
                      <a:pt x="124" y="14"/>
                      <a:pt x="125" y="11"/>
                      <a:pt x="127" y="11"/>
                    </a:cubicBezTo>
                    <a:cubicBezTo>
                      <a:pt x="128" y="11"/>
                      <a:pt x="129" y="12"/>
                      <a:pt x="130" y="12"/>
                    </a:cubicBezTo>
                    <a:cubicBezTo>
                      <a:pt x="133" y="6"/>
                      <a:pt x="131" y="8"/>
                      <a:pt x="134" y="5"/>
                    </a:cubicBezTo>
                    <a:cubicBezTo>
                      <a:pt x="135" y="4"/>
                      <a:pt x="134" y="2"/>
                      <a:pt x="134" y="0"/>
                    </a:cubicBezTo>
                    <a:cubicBezTo>
                      <a:pt x="123" y="3"/>
                      <a:pt x="112" y="6"/>
                      <a:pt x="101" y="8"/>
                    </a:cubicBezTo>
                    <a:cubicBezTo>
                      <a:pt x="83" y="12"/>
                      <a:pt x="65" y="15"/>
                      <a:pt x="47" y="19"/>
                    </a:cubicBezTo>
                    <a:cubicBezTo>
                      <a:pt x="41" y="20"/>
                      <a:pt x="29" y="19"/>
                      <a:pt x="31" y="25"/>
                    </a:cubicBezTo>
                    <a:cubicBezTo>
                      <a:pt x="24" y="26"/>
                      <a:pt x="17" y="28"/>
                      <a:pt x="9" y="29"/>
                    </a:cubicBezTo>
                    <a:cubicBezTo>
                      <a:pt x="8" y="29"/>
                      <a:pt x="8" y="29"/>
                      <a:pt x="8" y="29"/>
                    </a:cubicBezTo>
                    <a:cubicBezTo>
                      <a:pt x="7" y="29"/>
                      <a:pt x="7" y="29"/>
                      <a:pt x="7" y="29"/>
                    </a:cubicBezTo>
                    <a:cubicBezTo>
                      <a:pt x="6" y="29"/>
                      <a:pt x="6" y="29"/>
                      <a:pt x="6" y="29"/>
                    </a:cubicBezTo>
                    <a:cubicBezTo>
                      <a:pt x="7" y="34"/>
                      <a:pt x="7" y="42"/>
                      <a:pt x="6" y="44"/>
                    </a:cubicBezTo>
                    <a:cubicBezTo>
                      <a:pt x="2" y="45"/>
                      <a:pt x="5" y="51"/>
                      <a:pt x="2" y="51"/>
                    </a:cubicBezTo>
                    <a:cubicBezTo>
                      <a:pt x="1" y="52"/>
                      <a:pt x="0" y="53"/>
                      <a:pt x="0" y="54"/>
                    </a:cubicBezTo>
                    <a:cubicBezTo>
                      <a:pt x="2" y="55"/>
                      <a:pt x="2" y="58"/>
                      <a:pt x="1" y="62"/>
                    </a:cubicBezTo>
                    <a:cubicBezTo>
                      <a:pt x="13" y="60"/>
                      <a:pt x="24" y="58"/>
                      <a:pt x="35" y="56"/>
                    </a:cubicBezTo>
                    <a:cubicBezTo>
                      <a:pt x="42" y="54"/>
                      <a:pt x="50" y="53"/>
                      <a:pt x="57" y="52"/>
                    </a:cubicBezTo>
                    <a:cubicBezTo>
                      <a:pt x="70" y="49"/>
                      <a:pt x="82" y="46"/>
                      <a:pt x="94" y="44"/>
                    </a:cubicBezTo>
                    <a:cubicBezTo>
                      <a:pt x="96" y="43"/>
                      <a:pt x="97" y="43"/>
                      <a:pt x="99" y="43"/>
                    </a:cubicBezTo>
                    <a:cubicBezTo>
                      <a:pt x="97" y="33"/>
                      <a:pt x="109" y="28"/>
                      <a:pt x="117" y="22"/>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9" name="Freeform 80"/>
              <p:cNvSpPr>
                <a:spLocks/>
              </p:cNvSpPr>
              <p:nvPr/>
            </p:nvSpPr>
            <p:spPr bwMode="auto">
              <a:xfrm>
                <a:off x="7736149" y="4961294"/>
                <a:ext cx="462481" cy="329119"/>
              </a:xfrm>
              <a:custGeom>
                <a:avLst/>
                <a:gdLst>
                  <a:gd name="T0" fmla="*/ 157 w 160"/>
                  <a:gd name="T1" fmla="*/ 96 h 114"/>
                  <a:gd name="T2" fmla="*/ 147 w 160"/>
                  <a:gd name="T3" fmla="*/ 66 h 114"/>
                  <a:gd name="T4" fmla="*/ 141 w 160"/>
                  <a:gd name="T5" fmla="*/ 54 h 114"/>
                  <a:gd name="T6" fmla="*/ 132 w 160"/>
                  <a:gd name="T7" fmla="*/ 40 h 114"/>
                  <a:gd name="T8" fmla="*/ 130 w 160"/>
                  <a:gd name="T9" fmla="*/ 35 h 114"/>
                  <a:gd name="T10" fmla="*/ 98 w 160"/>
                  <a:gd name="T11" fmla="*/ 3 h 114"/>
                  <a:gd name="T12" fmla="*/ 96 w 160"/>
                  <a:gd name="T13" fmla="*/ 8 h 114"/>
                  <a:gd name="T14" fmla="*/ 46 w 160"/>
                  <a:gd name="T15" fmla="*/ 12 h 114"/>
                  <a:gd name="T16" fmla="*/ 0 w 160"/>
                  <a:gd name="T17" fmla="*/ 20 h 114"/>
                  <a:gd name="T18" fmla="*/ 8 w 160"/>
                  <a:gd name="T19" fmla="*/ 33 h 114"/>
                  <a:gd name="T20" fmla="*/ 9 w 160"/>
                  <a:gd name="T21" fmla="*/ 28 h 114"/>
                  <a:gd name="T22" fmla="*/ 12 w 160"/>
                  <a:gd name="T23" fmla="*/ 26 h 114"/>
                  <a:gd name="T24" fmla="*/ 23 w 160"/>
                  <a:gd name="T25" fmla="*/ 26 h 114"/>
                  <a:gd name="T26" fmla="*/ 29 w 160"/>
                  <a:gd name="T27" fmla="*/ 28 h 114"/>
                  <a:gd name="T28" fmla="*/ 25 w 160"/>
                  <a:gd name="T29" fmla="*/ 28 h 114"/>
                  <a:gd name="T30" fmla="*/ 34 w 160"/>
                  <a:gd name="T31" fmla="*/ 30 h 114"/>
                  <a:gd name="T32" fmla="*/ 34 w 160"/>
                  <a:gd name="T33" fmla="*/ 28 h 114"/>
                  <a:gd name="T34" fmla="*/ 36 w 160"/>
                  <a:gd name="T35" fmla="*/ 30 h 114"/>
                  <a:gd name="T36" fmla="*/ 42 w 160"/>
                  <a:gd name="T37" fmla="*/ 32 h 114"/>
                  <a:gd name="T38" fmla="*/ 45 w 160"/>
                  <a:gd name="T39" fmla="*/ 36 h 114"/>
                  <a:gd name="T40" fmla="*/ 45 w 160"/>
                  <a:gd name="T41" fmla="*/ 39 h 114"/>
                  <a:gd name="T42" fmla="*/ 62 w 160"/>
                  <a:gd name="T43" fmla="*/ 31 h 114"/>
                  <a:gd name="T44" fmla="*/ 71 w 160"/>
                  <a:gd name="T45" fmla="*/ 26 h 114"/>
                  <a:gd name="T46" fmla="*/ 93 w 160"/>
                  <a:gd name="T47" fmla="*/ 39 h 114"/>
                  <a:gd name="T48" fmla="*/ 103 w 160"/>
                  <a:gd name="T49" fmla="*/ 68 h 114"/>
                  <a:gd name="T50" fmla="*/ 104 w 160"/>
                  <a:gd name="T51" fmla="*/ 72 h 114"/>
                  <a:gd name="T52" fmla="*/ 107 w 160"/>
                  <a:gd name="T53" fmla="*/ 76 h 114"/>
                  <a:gd name="T54" fmla="*/ 119 w 160"/>
                  <a:gd name="T55" fmla="*/ 79 h 114"/>
                  <a:gd name="T56" fmla="*/ 120 w 160"/>
                  <a:gd name="T57" fmla="*/ 89 h 114"/>
                  <a:gd name="T58" fmla="*/ 130 w 160"/>
                  <a:gd name="T59" fmla="*/ 98 h 114"/>
                  <a:gd name="T60" fmla="*/ 137 w 160"/>
                  <a:gd name="T61" fmla="*/ 101 h 114"/>
                  <a:gd name="T62" fmla="*/ 141 w 160"/>
                  <a:gd name="T63" fmla="*/ 106 h 114"/>
                  <a:gd name="T64" fmla="*/ 148 w 160"/>
                  <a:gd name="T65" fmla="*/ 109 h 114"/>
                  <a:gd name="T66" fmla="*/ 145 w 160"/>
                  <a:gd name="T67"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14">
                    <a:moveTo>
                      <a:pt x="158" y="108"/>
                    </a:moveTo>
                    <a:cubicBezTo>
                      <a:pt x="160" y="109"/>
                      <a:pt x="155" y="100"/>
                      <a:pt x="157" y="96"/>
                    </a:cubicBezTo>
                    <a:cubicBezTo>
                      <a:pt x="158" y="94"/>
                      <a:pt x="159" y="85"/>
                      <a:pt x="155" y="74"/>
                    </a:cubicBezTo>
                    <a:cubicBezTo>
                      <a:pt x="154" y="70"/>
                      <a:pt x="146" y="66"/>
                      <a:pt x="147" y="66"/>
                    </a:cubicBezTo>
                    <a:cubicBezTo>
                      <a:pt x="148" y="66"/>
                      <a:pt x="150" y="67"/>
                      <a:pt x="150" y="66"/>
                    </a:cubicBezTo>
                    <a:cubicBezTo>
                      <a:pt x="150" y="66"/>
                      <a:pt x="141" y="55"/>
                      <a:pt x="141" y="54"/>
                    </a:cubicBezTo>
                    <a:cubicBezTo>
                      <a:pt x="139" y="52"/>
                      <a:pt x="128" y="38"/>
                      <a:pt x="129" y="37"/>
                    </a:cubicBezTo>
                    <a:cubicBezTo>
                      <a:pt x="130" y="36"/>
                      <a:pt x="130" y="40"/>
                      <a:pt x="132" y="40"/>
                    </a:cubicBezTo>
                    <a:cubicBezTo>
                      <a:pt x="132" y="40"/>
                      <a:pt x="133" y="40"/>
                      <a:pt x="134" y="40"/>
                    </a:cubicBezTo>
                    <a:cubicBezTo>
                      <a:pt x="133" y="38"/>
                      <a:pt x="132" y="37"/>
                      <a:pt x="130" y="35"/>
                    </a:cubicBezTo>
                    <a:cubicBezTo>
                      <a:pt x="121" y="26"/>
                      <a:pt x="111" y="13"/>
                      <a:pt x="107" y="2"/>
                    </a:cubicBezTo>
                    <a:cubicBezTo>
                      <a:pt x="104" y="2"/>
                      <a:pt x="99" y="0"/>
                      <a:pt x="98" y="3"/>
                    </a:cubicBezTo>
                    <a:cubicBezTo>
                      <a:pt x="97" y="6"/>
                      <a:pt x="101" y="8"/>
                      <a:pt x="100" y="11"/>
                    </a:cubicBezTo>
                    <a:cubicBezTo>
                      <a:pt x="98" y="15"/>
                      <a:pt x="96" y="8"/>
                      <a:pt x="96" y="8"/>
                    </a:cubicBezTo>
                    <a:cubicBezTo>
                      <a:pt x="92" y="8"/>
                      <a:pt x="86" y="10"/>
                      <a:pt x="82" y="10"/>
                    </a:cubicBezTo>
                    <a:cubicBezTo>
                      <a:pt x="74" y="12"/>
                      <a:pt x="51" y="20"/>
                      <a:pt x="46" y="12"/>
                    </a:cubicBezTo>
                    <a:cubicBezTo>
                      <a:pt x="46" y="12"/>
                      <a:pt x="46" y="11"/>
                      <a:pt x="45" y="11"/>
                    </a:cubicBezTo>
                    <a:cubicBezTo>
                      <a:pt x="30" y="14"/>
                      <a:pt x="15" y="17"/>
                      <a:pt x="0" y="20"/>
                    </a:cubicBezTo>
                    <a:cubicBezTo>
                      <a:pt x="0" y="26"/>
                      <a:pt x="7" y="26"/>
                      <a:pt x="6" y="31"/>
                    </a:cubicBezTo>
                    <a:cubicBezTo>
                      <a:pt x="8" y="33"/>
                      <a:pt x="8" y="33"/>
                      <a:pt x="8" y="33"/>
                    </a:cubicBezTo>
                    <a:cubicBezTo>
                      <a:pt x="8" y="33"/>
                      <a:pt x="8" y="32"/>
                      <a:pt x="8" y="32"/>
                    </a:cubicBezTo>
                    <a:cubicBezTo>
                      <a:pt x="10" y="31"/>
                      <a:pt x="10" y="30"/>
                      <a:pt x="9" y="28"/>
                    </a:cubicBezTo>
                    <a:cubicBezTo>
                      <a:pt x="9" y="27"/>
                      <a:pt x="10" y="30"/>
                      <a:pt x="11" y="29"/>
                    </a:cubicBezTo>
                    <a:cubicBezTo>
                      <a:pt x="12" y="29"/>
                      <a:pt x="11" y="26"/>
                      <a:pt x="12" y="26"/>
                    </a:cubicBezTo>
                    <a:cubicBezTo>
                      <a:pt x="21" y="25"/>
                      <a:pt x="9" y="32"/>
                      <a:pt x="10" y="32"/>
                    </a:cubicBezTo>
                    <a:cubicBezTo>
                      <a:pt x="14" y="31"/>
                      <a:pt x="22" y="26"/>
                      <a:pt x="23" y="26"/>
                    </a:cubicBezTo>
                    <a:cubicBezTo>
                      <a:pt x="23" y="28"/>
                      <a:pt x="25" y="25"/>
                      <a:pt x="27" y="25"/>
                    </a:cubicBezTo>
                    <a:cubicBezTo>
                      <a:pt x="28" y="25"/>
                      <a:pt x="30" y="28"/>
                      <a:pt x="29" y="28"/>
                    </a:cubicBezTo>
                    <a:cubicBezTo>
                      <a:pt x="23" y="27"/>
                      <a:pt x="21" y="28"/>
                      <a:pt x="21" y="28"/>
                    </a:cubicBezTo>
                    <a:cubicBezTo>
                      <a:pt x="22" y="29"/>
                      <a:pt x="24" y="28"/>
                      <a:pt x="25" y="28"/>
                    </a:cubicBezTo>
                    <a:cubicBezTo>
                      <a:pt x="27" y="29"/>
                      <a:pt x="28" y="29"/>
                      <a:pt x="29" y="29"/>
                    </a:cubicBezTo>
                    <a:cubicBezTo>
                      <a:pt x="31" y="29"/>
                      <a:pt x="32" y="29"/>
                      <a:pt x="34" y="30"/>
                    </a:cubicBezTo>
                    <a:cubicBezTo>
                      <a:pt x="35" y="30"/>
                      <a:pt x="36" y="32"/>
                      <a:pt x="36" y="31"/>
                    </a:cubicBezTo>
                    <a:cubicBezTo>
                      <a:pt x="37" y="30"/>
                      <a:pt x="33" y="29"/>
                      <a:pt x="34" y="28"/>
                    </a:cubicBezTo>
                    <a:cubicBezTo>
                      <a:pt x="35" y="27"/>
                      <a:pt x="37" y="26"/>
                      <a:pt x="38" y="27"/>
                    </a:cubicBezTo>
                    <a:cubicBezTo>
                      <a:pt x="40" y="27"/>
                      <a:pt x="36" y="29"/>
                      <a:pt x="36" y="30"/>
                    </a:cubicBezTo>
                    <a:cubicBezTo>
                      <a:pt x="37" y="31"/>
                      <a:pt x="39" y="30"/>
                      <a:pt x="40" y="30"/>
                    </a:cubicBezTo>
                    <a:cubicBezTo>
                      <a:pt x="41" y="30"/>
                      <a:pt x="43" y="32"/>
                      <a:pt x="42" y="32"/>
                    </a:cubicBezTo>
                    <a:cubicBezTo>
                      <a:pt x="40" y="33"/>
                      <a:pt x="39" y="31"/>
                      <a:pt x="37" y="31"/>
                    </a:cubicBezTo>
                    <a:cubicBezTo>
                      <a:pt x="35" y="31"/>
                      <a:pt x="44" y="33"/>
                      <a:pt x="45" y="36"/>
                    </a:cubicBezTo>
                    <a:cubicBezTo>
                      <a:pt x="47" y="39"/>
                      <a:pt x="46" y="39"/>
                      <a:pt x="45" y="38"/>
                    </a:cubicBezTo>
                    <a:cubicBezTo>
                      <a:pt x="45" y="38"/>
                      <a:pt x="45" y="39"/>
                      <a:pt x="45" y="39"/>
                    </a:cubicBezTo>
                    <a:cubicBezTo>
                      <a:pt x="50" y="40"/>
                      <a:pt x="55" y="34"/>
                      <a:pt x="58" y="32"/>
                    </a:cubicBezTo>
                    <a:cubicBezTo>
                      <a:pt x="59" y="31"/>
                      <a:pt x="62" y="32"/>
                      <a:pt x="62" y="31"/>
                    </a:cubicBezTo>
                    <a:cubicBezTo>
                      <a:pt x="62" y="30"/>
                      <a:pt x="59" y="29"/>
                      <a:pt x="59" y="28"/>
                    </a:cubicBezTo>
                    <a:cubicBezTo>
                      <a:pt x="60" y="23"/>
                      <a:pt x="69" y="26"/>
                      <a:pt x="71" y="26"/>
                    </a:cubicBezTo>
                    <a:cubicBezTo>
                      <a:pt x="75" y="28"/>
                      <a:pt x="78" y="31"/>
                      <a:pt x="80" y="34"/>
                    </a:cubicBezTo>
                    <a:cubicBezTo>
                      <a:pt x="83" y="38"/>
                      <a:pt x="89" y="38"/>
                      <a:pt x="93" y="39"/>
                    </a:cubicBezTo>
                    <a:cubicBezTo>
                      <a:pt x="98" y="39"/>
                      <a:pt x="99" y="60"/>
                      <a:pt x="99" y="65"/>
                    </a:cubicBezTo>
                    <a:cubicBezTo>
                      <a:pt x="98" y="66"/>
                      <a:pt x="101" y="68"/>
                      <a:pt x="103" y="68"/>
                    </a:cubicBezTo>
                    <a:cubicBezTo>
                      <a:pt x="106" y="66"/>
                      <a:pt x="94" y="57"/>
                      <a:pt x="105" y="62"/>
                    </a:cubicBezTo>
                    <a:cubicBezTo>
                      <a:pt x="108" y="63"/>
                      <a:pt x="105" y="72"/>
                      <a:pt x="104" y="72"/>
                    </a:cubicBezTo>
                    <a:cubicBezTo>
                      <a:pt x="103" y="72"/>
                      <a:pt x="103" y="71"/>
                      <a:pt x="102" y="72"/>
                    </a:cubicBezTo>
                    <a:cubicBezTo>
                      <a:pt x="101" y="73"/>
                      <a:pt x="106" y="74"/>
                      <a:pt x="107" y="76"/>
                    </a:cubicBezTo>
                    <a:cubicBezTo>
                      <a:pt x="108" y="77"/>
                      <a:pt x="115" y="87"/>
                      <a:pt x="117" y="84"/>
                    </a:cubicBezTo>
                    <a:cubicBezTo>
                      <a:pt x="119" y="81"/>
                      <a:pt x="110" y="81"/>
                      <a:pt x="119" y="79"/>
                    </a:cubicBezTo>
                    <a:cubicBezTo>
                      <a:pt x="119" y="79"/>
                      <a:pt x="116" y="86"/>
                      <a:pt x="120" y="89"/>
                    </a:cubicBezTo>
                    <a:cubicBezTo>
                      <a:pt x="120" y="89"/>
                      <a:pt x="120" y="89"/>
                      <a:pt x="120" y="89"/>
                    </a:cubicBezTo>
                    <a:cubicBezTo>
                      <a:pt x="120" y="89"/>
                      <a:pt x="120" y="89"/>
                      <a:pt x="121" y="90"/>
                    </a:cubicBezTo>
                    <a:cubicBezTo>
                      <a:pt x="125" y="91"/>
                      <a:pt x="128" y="95"/>
                      <a:pt x="130" y="98"/>
                    </a:cubicBezTo>
                    <a:cubicBezTo>
                      <a:pt x="130" y="99"/>
                      <a:pt x="128" y="100"/>
                      <a:pt x="129" y="100"/>
                    </a:cubicBezTo>
                    <a:cubicBezTo>
                      <a:pt x="130" y="100"/>
                      <a:pt x="137" y="97"/>
                      <a:pt x="137" y="101"/>
                    </a:cubicBezTo>
                    <a:cubicBezTo>
                      <a:pt x="137" y="102"/>
                      <a:pt x="141" y="104"/>
                      <a:pt x="141" y="104"/>
                    </a:cubicBezTo>
                    <a:cubicBezTo>
                      <a:pt x="141" y="105"/>
                      <a:pt x="141" y="105"/>
                      <a:pt x="141" y="106"/>
                    </a:cubicBezTo>
                    <a:cubicBezTo>
                      <a:pt x="141" y="106"/>
                      <a:pt x="142" y="107"/>
                      <a:pt x="143" y="108"/>
                    </a:cubicBezTo>
                    <a:cubicBezTo>
                      <a:pt x="144" y="109"/>
                      <a:pt x="149" y="109"/>
                      <a:pt x="148" y="109"/>
                    </a:cubicBezTo>
                    <a:cubicBezTo>
                      <a:pt x="146" y="109"/>
                      <a:pt x="144" y="107"/>
                      <a:pt x="143" y="109"/>
                    </a:cubicBezTo>
                    <a:cubicBezTo>
                      <a:pt x="142" y="110"/>
                      <a:pt x="144" y="112"/>
                      <a:pt x="145" y="113"/>
                    </a:cubicBezTo>
                    <a:cubicBezTo>
                      <a:pt x="147" y="114"/>
                      <a:pt x="155" y="107"/>
                      <a:pt x="158" y="10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81"/>
              <p:cNvSpPr>
                <a:spLocks/>
              </p:cNvSpPr>
              <p:nvPr/>
            </p:nvSpPr>
            <p:spPr bwMode="auto">
              <a:xfrm>
                <a:off x="7663966" y="4764313"/>
                <a:ext cx="201876" cy="307095"/>
              </a:xfrm>
              <a:custGeom>
                <a:avLst/>
                <a:gdLst>
                  <a:gd name="T0" fmla="*/ 18 w 70"/>
                  <a:gd name="T1" fmla="*/ 104 h 106"/>
                  <a:gd name="T2" fmla="*/ 19 w 70"/>
                  <a:gd name="T3" fmla="*/ 95 h 106"/>
                  <a:gd name="T4" fmla="*/ 21 w 70"/>
                  <a:gd name="T5" fmla="*/ 97 h 106"/>
                  <a:gd name="T6" fmla="*/ 25 w 70"/>
                  <a:gd name="T7" fmla="*/ 103 h 106"/>
                  <a:gd name="T8" fmla="*/ 21 w 70"/>
                  <a:gd name="T9" fmla="*/ 105 h 106"/>
                  <a:gd name="T10" fmla="*/ 26 w 70"/>
                  <a:gd name="T11" fmla="*/ 104 h 106"/>
                  <a:gd name="T12" fmla="*/ 29 w 70"/>
                  <a:gd name="T13" fmla="*/ 101 h 106"/>
                  <a:gd name="T14" fmla="*/ 30 w 70"/>
                  <a:gd name="T15" fmla="*/ 103 h 106"/>
                  <a:gd name="T16" fmla="*/ 33 w 70"/>
                  <a:gd name="T17" fmla="*/ 101 h 106"/>
                  <a:gd name="T18" fmla="*/ 31 w 70"/>
                  <a:gd name="T19" fmla="*/ 99 h 106"/>
                  <a:gd name="T20" fmla="*/ 25 w 70"/>
                  <a:gd name="T21" fmla="*/ 88 h 106"/>
                  <a:gd name="T22" fmla="*/ 70 w 70"/>
                  <a:gd name="T23" fmla="*/ 79 h 106"/>
                  <a:gd name="T24" fmla="*/ 66 w 70"/>
                  <a:gd name="T25" fmla="*/ 66 h 106"/>
                  <a:gd name="T26" fmla="*/ 65 w 70"/>
                  <a:gd name="T27" fmla="*/ 58 h 106"/>
                  <a:gd name="T28" fmla="*/ 64 w 70"/>
                  <a:gd name="T29" fmla="*/ 56 h 106"/>
                  <a:gd name="T30" fmla="*/ 66 w 70"/>
                  <a:gd name="T31" fmla="*/ 53 h 106"/>
                  <a:gd name="T32" fmla="*/ 59 w 70"/>
                  <a:gd name="T33" fmla="*/ 42 h 106"/>
                  <a:gd name="T34" fmla="*/ 42 w 70"/>
                  <a:gd name="T35" fmla="*/ 0 h 106"/>
                  <a:gd name="T36" fmla="*/ 42 w 70"/>
                  <a:gd name="T37" fmla="*/ 0 h 106"/>
                  <a:gd name="T38" fmla="*/ 22 w 70"/>
                  <a:gd name="T39" fmla="*/ 5 h 106"/>
                  <a:gd name="T40" fmla="*/ 0 w 70"/>
                  <a:gd name="T41" fmla="*/ 9 h 106"/>
                  <a:gd name="T42" fmla="*/ 3 w 70"/>
                  <a:gd name="T43" fmla="*/ 33 h 106"/>
                  <a:gd name="T44" fmla="*/ 13 w 70"/>
                  <a:gd name="T45" fmla="*/ 103 h 106"/>
                  <a:gd name="T46" fmla="*/ 14 w 70"/>
                  <a:gd name="T47" fmla="*/ 103 h 106"/>
                  <a:gd name="T48" fmla="*/ 17 w 70"/>
                  <a:gd name="T49" fmla="*/ 103 h 106"/>
                  <a:gd name="T50" fmla="*/ 18 w 70"/>
                  <a:gd name="T51"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106">
                    <a:moveTo>
                      <a:pt x="18" y="104"/>
                    </a:moveTo>
                    <a:cubicBezTo>
                      <a:pt x="18" y="100"/>
                      <a:pt x="17" y="99"/>
                      <a:pt x="19" y="95"/>
                    </a:cubicBezTo>
                    <a:cubicBezTo>
                      <a:pt x="19" y="94"/>
                      <a:pt x="21" y="96"/>
                      <a:pt x="21" y="97"/>
                    </a:cubicBezTo>
                    <a:cubicBezTo>
                      <a:pt x="22" y="101"/>
                      <a:pt x="25" y="102"/>
                      <a:pt x="25" y="103"/>
                    </a:cubicBezTo>
                    <a:cubicBezTo>
                      <a:pt x="25" y="105"/>
                      <a:pt x="22" y="104"/>
                      <a:pt x="21" y="105"/>
                    </a:cubicBezTo>
                    <a:cubicBezTo>
                      <a:pt x="20" y="106"/>
                      <a:pt x="24" y="105"/>
                      <a:pt x="26" y="104"/>
                    </a:cubicBezTo>
                    <a:cubicBezTo>
                      <a:pt x="26" y="104"/>
                      <a:pt x="28" y="103"/>
                      <a:pt x="29" y="101"/>
                    </a:cubicBezTo>
                    <a:cubicBezTo>
                      <a:pt x="29" y="102"/>
                      <a:pt x="29" y="102"/>
                      <a:pt x="30" y="103"/>
                    </a:cubicBezTo>
                    <a:cubicBezTo>
                      <a:pt x="31" y="103"/>
                      <a:pt x="32" y="102"/>
                      <a:pt x="33" y="101"/>
                    </a:cubicBezTo>
                    <a:cubicBezTo>
                      <a:pt x="31" y="99"/>
                      <a:pt x="31" y="99"/>
                      <a:pt x="31" y="99"/>
                    </a:cubicBezTo>
                    <a:cubicBezTo>
                      <a:pt x="32" y="94"/>
                      <a:pt x="25" y="94"/>
                      <a:pt x="25" y="88"/>
                    </a:cubicBezTo>
                    <a:cubicBezTo>
                      <a:pt x="40" y="85"/>
                      <a:pt x="55" y="82"/>
                      <a:pt x="70" y="79"/>
                    </a:cubicBezTo>
                    <a:cubicBezTo>
                      <a:pt x="68" y="75"/>
                      <a:pt x="68" y="71"/>
                      <a:pt x="66" y="66"/>
                    </a:cubicBezTo>
                    <a:cubicBezTo>
                      <a:pt x="64" y="63"/>
                      <a:pt x="64" y="62"/>
                      <a:pt x="65" y="58"/>
                    </a:cubicBezTo>
                    <a:cubicBezTo>
                      <a:pt x="64" y="57"/>
                      <a:pt x="64" y="56"/>
                      <a:pt x="64" y="56"/>
                    </a:cubicBezTo>
                    <a:cubicBezTo>
                      <a:pt x="65" y="55"/>
                      <a:pt x="66" y="54"/>
                      <a:pt x="66" y="53"/>
                    </a:cubicBezTo>
                    <a:cubicBezTo>
                      <a:pt x="66" y="51"/>
                      <a:pt x="61" y="45"/>
                      <a:pt x="59" y="42"/>
                    </a:cubicBezTo>
                    <a:cubicBezTo>
                      <a:pt x="54" y="28"/>
                      <a:pt x="48" y="14"/>
                      <a:pt x="42" y="0"/>
                    </a:cubicBezTo>
                    <a:cubicBezTo>
                      <a:pt x="42" y="0"/>
                      <a:pt x="42" y="0"/>
                      <a:pt x="42" y="0"/>
                    </a:cubicBezTo>
                    <a:cubicBezTo>
                      <a:pt x="36" y="2"/>
                      <a:pt x="29" y="3"/>
                      <a:pt x="22" y="5"/>
                    </a:cubicBezTo>
                    <a:cubicBezTo>
                      <a:pt x="15" y="6"/>
                      <a:pt x="7" y="7"/>
                      <a:pt x="0" y="9"/>
                    </a:cubicBezTo>
                    <a:cubicBezTo>
                      <a:pt x="5" y="13"/>
                      <a:pt x="3" y="27"/>
                      <a:pt x="3" y="33"/>
                    </a:cubicBezTo>
                    <a:cubicBezTo>
                      <a:pt x="5" y="57"/>
                      <a:pt x="7" y="80"/>
                      <a:pt x="13" y="103"/>
                    </a:cubicBezTo>
                    <a:cubicBezTo>
                      <a:pt x="14" y="103"/>
                      <a:pt x="14" y="103"/>
                      <a:pt x="14" y="103"/>
                    </a:cubicBezTo>
                    <a:cubicBezTo>
                      <a:pt x="15" y="103"/>
                      <a:pt x="16" y="103"/>
                      <a:pt x="17" y="103"/>
                    </a:cubicBezTo>
                    <a:cubicBezTo>
                      <a:pt x="17" y="103"/>
                      <a:pt x="18" y="104"/>
                      <a:pt x="18" y="10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82"/>
              <p:cNvSpPr>
                <a:spLocks/>
              </p:cNvSpPr>
              <p:nvPr/>
            </p:nvSpPr>
            <p:spPr bwMode="auto">
              <a:xfrm>
                <a:off x="7528157" y="4791230"/>
                <a:ext cx="173736" cy="294863"/>
              </a:xfrm>
              <a:custGeom>
                <a:avLst/>
                <a:gdLst>
                  <a:gd name="T0" fmla="*/ 50 w 60"/>
                  <a:gd name="T1" fmla="*/ 24 h 102"/>
                  <a:gd name="T2" fmla="*/ 47 w 60"/>
                  <a:gd name="T3" fmla="*/ 0 h 102"/>
                  <a:gd name="T4" fmla="*/ 13 w 60"/>
                  <a:gd name="T5" fmla="*/ 6 h 102"/>
                  <a:gd name="T6" fmla="*/ 12 w 60"/>
                  <a:gd name="T7" fmla="*/ 9 h 102"/>
                  <a:gd name="T8" fmla="*/ 10 w 60"/>
                  <a:gd name="T9" fmla="*/ 9 h 102"/>
                  <a:gd name="T10" fmla="*/ 9 w 60"/>
                  <a:gd name="T11" fmla="*/ 12 h 102"/>
                  <a:gd name="T12" fmla="*/ 8 w 60"/>
                  <a:gd name="T13" fmla="*/ 11 h 102"/>
                  <a:gd name="T14" fmla="*/ 10 w 60"/>
                  <a:gd name="T15" fmla="*/ 13 h 102"/>
                  <a:gd name="T16" fmla="*/ 8 w 60"/>
                  <a:gd name="T17" fmla="*/ 13 h 102"/>
                  <a:gd name="T18" fmla="*/ 9 w 60"/>
                  <a:gd name="T19" fmla="*/ 15 h 102"/>
                  <a:gd name="T20" fmla="*/ 4 w 60"/>
                  <a:gd name="T21" fmla="*/ 23 h 102"/>
                  <a:gd name="T22" fmla="*/ 5 w 60"/>
                  <a:gd name="T23" fmla="*/ 25 h 102"/>
                  <a:gd name="T24" fmla="*/ 5 w 60"/>
                  <a:gd name="T25" fmla="*/ 27 h 102"/>
                  <a:gd name="T26" fmla="*/ 1 w 60"/>
                  <a:gd name="T27" fmla="*/ 28 h 102"/>
                  <a:gd name="T28" fmla="*/ 3 w 60"/>
                  <a:gd name="T29" fmla="*/ 33 h 102"/>
                  <a:gd name="T30" fmla="*/ 1 w 60"/>
                  <a:gd name="T31" fmla="*/ 33 h 102"/>
                  <a:gd name="T32" fmla="*/ 3 w 60"/>
                  <a:gd name="T33" fmla="*/ 35 h 102"/>
                  <a:gd name="T34" fmla="*/ 1 w 60"/>
                  <a:gd name="T35" fmla="*/ 34 h 102"/>
                  <a:gd name="T36" fmla="*/ 1 w 60"/>
                  <a:gd name="T37" fmla="*/ 40 h 102"/>
                  <a:gd name="T38" fmla="*/ 2 w 60"/>
                  <a:gd name="T39" fmla="*/ 39 h 102"/>
                  <a:gd name="T40" fmla="*/ 2 w 60"/>
                  <a:gd name="T41" fmla="*/ 41 h 102"/>
                  <a:gd name="T42" fmla="*/ 4 w 60"/>
                  <a:gd name="T43" fmla="*/ 39 h 102"/>
                  <a:gd name="T44" fmla="*/ 3 w 60"/>
                  <a:gd name="T45" fmla="*/ 41 h 102"/>
                  <a:gd name="T46" fmla="*/ 5 w 60"/>
                  <a:gd name="T47" fmla="*/ 43 h 102"/>
                  <a:gd name="T48" fmla="*/ 2 w 60"/>
                  <a:gd name="T49" fmla="*/ 46 h 102"/>
                  <a:gd name="T50" fmla="*/ 4 w 60"/>
                  <a:gd name="T51" fmla="*/ 47 h 102"/>
                  <a:gd name="T52" fmla="*/ 4 w 60"/>
                  <a:gd name="T53" fmla="*/ 53 h 102"/>
                  <a:gd name="T54" fmla="*/ 6 w 60"/>
                  <a:gd name="T55" fmla="*/ 54 h 102"/>
                  <a:gd name="T56" fmla="*/ 10 w 60"/>
                  <a:gd name="T57" fmla="*/ 62 h 102"/>
                  <a:gd name="T58" fmla="*/ 6 w 60"/>
                  <a:gd name="T59" fmla="*/ 65 h 102"/>
                  <a:gd name="T60" fmla="*/ 8 w 60"/>
                  <a:gd name="T61" fmla="*/ 66 h 102"/>
                  <a:gd name="T62" fmla="*/ 7 w 60"/>
                  <a:gd name="T63" fmla="*/ 68 h 102"/>
                  <a:gd name="T64" fmla="*/ 8 w 60"/>
                  <a:gd name="T65" fmla="*/ 69 h 102"/>
                  <a:gd name="T66" fmla="*/ 2 w 60"/>
                  <a:gd name="T67" fmla="*/ 84 h 102"/>
                  <a:gd name="T68" fmla="*/ 0 w 60"/>
                  <a:gd name="T69" fmla="*/ 86 h 102"/>
                  <a:gd name="T70" fmla="*/ 1 w 60"/>
                  <a:gd name="T71" fmla="*/ 91 h 102"/>
                  <a:gd name="T72" fmla="*/ 35 w 60"/>
                  <a:gd name="T73" fmla="*/ 86 h 102"/>
                  <a:gd name="T74" fmla="*/ 41 w 60"/>
                  <a:gd name="T75" fmla="*/ 102 h 102"/>
                  <a:gd name="T76" fmla="*/ 44 w 60"/>
                  <a:gd name="T77" fmla="*/ 98 h 102"/>
                  <a:gd name="T78" fmla="*/ 51 w 60"/>
                  <a:gd name="T79" fmla="*/ 95 h 102"/>
                  <a:gd name="T80" fmla="*/ 60 w 60"/>
                  <a:gd name="T81" fmla="*/ 94 h 102"/>
                  <a:gd name="T82" fmla="*/ 50 w 60"/>
                  <a:gd name="T83" fmla="*/ 2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 h="102">
                    <a:moveTo>
                      <a:pt x="50" y="24"/>
                    </a:moveTo>
                    <a:cubicBezTo>
                      <a:pt x="50" y="18"/>
                      <a:pt x="52" y="4"/>
                      <a:pt x="47" y="0"/>
                    </a:cubicBezTo>
                    <a:cubicBezTo>
                      <a:pt x="36" y="2"/>
                      <a:pt x="25" y="4"/>
                      <a:pt x="13" y="6"/>
                    </a:cubicBezTo>
                    <a:cubicBezTo>
                      <a:pt x="13" y="7"/>
                      <a:pt x="13" y="8"/>
                      <a:pt x="12" y="9"/>
                    </a:cubicBezTo>
                    <a:cubicBezTo>
                      <a:pt x="12" y="9"/>
                      <a:pt x="10" y="8"/>
                      <a:pt x="10" y="9"/>
                    </a:cubicBezTo>
                    <a:cubicBezTo>
                      <a:pt x="9" y="10"/>
                      <a:pt x="10" y="11"/>
                      <a:pt x="9" y="12"/>
                    </a:cubicBezTo>
                    <a:cubicBezTo>
                      <a:pt x="9" y="13"/>
                      <a:pt x="9" y="10"/>
                      <a:pt x="8" y="11"/>
                    </a:cubicBezTo>
                    <a:cubicBezTo>
                      <a:pt x="7" y="14"/>
                      <a:pt x="11" y="12"/>
                      <a:pt x="10" y="13"/>
                    </a:cubicBezTo>
                    <a:cubicBezTo>
                      <a:pt x="9" y="16"/>
                      <a:pt x="9" y="13"/>
                      <a:pt x="8" y="13"/>
                    </a:cubicBezTo>
                    <a:cubicBezTo>
                      <a:pt x="7" y="13"/>
                      <a:pt x="9" y="14"/>
                      <a:pt x="9" y="15"/>
                    </a:cubicBezTo>
                    <a:cubicBezTo>
                      <a:pt x="10" y="19"/>
                      <a:pt x="6" y="23"/>
                      <a:pt x="4" y="23"/>
                    </a:cubicBezTo>
                    <a:cubicBezTo>
                      <a:pt x="3" y="23"/>
                      <a:pt x="7" y="24"/>
                      <a:pt x="5" y="25"/>
                    </a:cubicBezTo>
                    <a:cubicBezTo>
                      <a:pt x="1" y="26"/>
                      <a:pt x="6" y="24"/>
                      <a:pt x="5" y="27"/>
                    </a:cubicBezTo>
                    <a:cubicBezTo>
                      <a:pt x="4" y="28"/>
                      <a:pt x="1" y="27"/>
                      <a:pt x="1" y="28"/>
                    </a:cubicBezTo>
                    <a:cubicBezTo>
                      <a:pt x="2" y="29"/>
                      <a:pt x="4" y="32"/>
                      <a:pt x="3" y="33"/>
                    </a:cubicBezTo>
                    <a:cubicBezTo>
                      <a:pt x="2" y="33"/>
                      <a:pt x="1" y="33"/>
                      <a:pt x="1" y="33"/>
                    </a:cubicBezTo>
                    <a:cubicBezTo>
                      <a:pt x="1" y="34"/>
                      <a:pt x="3" y="33"/>
                      <a:pt x="3" y="35"/>
                    </a:cubicBezTo>
                    <a:cubicBezTo>
                      <a:pt x="3" y="36"/>
                      <a:pt x="1" y="34"/>
                      <a:pt x="1" y="34"/>
                    </a:cubicBezTo>
                    <a:cubicBezTo>
                      <a:pt x="0" y="34"/>
                      <a:pt x="0" y="36"/>
                      <a:pt x="1" y="40"/>
                    </a:cubicBezTo>
                    <a:cubicBezTo>
                      <a:pt x="1" y="41"/>
                      <a:pt x="1" y="37"/>
                      <a:pt x="2" y="39"/>
                    </a:cubicBezTo>
                    <a:cubicBezTo>
                      <a:pt x="3" y="40"/>
                      <a:pt x="0" y="41"/>
                      <a:pt x="2" y="41"/>
                    </a:cubicBezTo>
                    <a:cubicBezTo>
                      <a:pt x="3" y="41"/>
                      <a:pt x="3" y="39"/>
                      <a:pt x="4" y="39"/>
                    </a:cubicBezTo>
                    <a:cubicBezTo>
                      <a:pt x="4" y="40"/>
                      <a:pt x="3" y="41"/>
                      <a:pt x="3" y="41"/>
                    </a:cubicBezTo>
                    <a:cubicBezTo>
                      <a:pt x="2" y="46"/>
                      <a:pt x="5" y="41"/>
                      <a:pt x="5" y="43"/>
                    </a:cubicBezTo>
                    <a:cubicBezTo>
                      <a:pt x="4" y="45"/>
                      <a:pt x="4" y="45"/>
                      <a:pt x="2" y="46"/>
                    </a:cubicBezTo>
                    <a:cubicBezTo>
                      <a:pt x="2" y="46"/>
                      <a:pt x="4" y="47"/>
                      <a:pt x="4" y="47"/>
                    </a:cubicBezTo>
                    <a:cubicBezTo>
                      <a:pt x="4" y="51"/>
                      <a:pt x="4" y="53"/>
                      <a:pt x="4" y="53"/>
                    </a:cubicBezTo>
                    <a:cubicBezTo>
                      <a:pt x="4" y="54"/>
                      <a:pt x="6" y="53"/>
                      <a:pt x="6" y="54"/>
                    </a:cubicBezTo>
                    <a:cubicBezTo>
                      <a:pt x="5" y="56"/>
                      <a:pt x="5" y="60"/>
                      <a:pt x="10" y="62"/>
                    </a:cubicBezTo>
                    <a:cubicBezTo>
                      <a:pt x="8" y="63"/>
                      <a:pt x="8" y="63"/>
                      <a:pt x="6" y="65"/>
                    </a:cubicBezTo>
                    <a:cubicBezTo>
                      <a:pt x="5" y="65"/>
                      <a:pt x="6" y="67"/>
                      <a:pt x="8" y="66"/>
                    </a:cubicBezTo>
                    <a:cubicBezTo>
                      <a:pt x="10" y="65"/>
                      <a:pt x="6" y="68"/>
                      <a:pt x="7" y="68"/>
                    </a:cubicBezTo>
                    <a:cubicBezTo>
                      <a:pt x="7" y="69"/>
                      <a:pt x="8" y="68"/>
                      <a:pt x="8" y="69"/>
                    </a:cubicBezTo>
                    <a:cubicBezTo>
                      <a:pt x="3" y="75"/>
                      <a:pt x="0" y="80"/>
                      <a:pt x="2" y="84"/>
                    </a:cubicBezTo>
                    <a:cubicBezTo>
                      <a:pt x="3" y="86"/>
                      <a:pt x="0" y="85"/>
                      <a:pt x="0" y="86"/>
                    </a:cubicBezTo>
                    <a:cubicBezTo>
                      <a:pt x="1" y="88"/>
                      <a:pt x="3" y="89"/>
                      <a:pt x="1" y="91"/>
                    </a:cubicBezTo>
                    <a:cubicBezTo>
                      <a:pt x="12" y="89"/>
                      <a:pt x="24" y="88"/>
                      <a:pt x="35" y="86"/>
                    </a:cubicBezTo>
                    <a:cubicBezTo>
                      <a:pt x="35" y="89"/>
                      <a:pt x="36" y="102"/>
                      <a:pt x="41" y="102"/>
                    </a:cubicBezTo>
                    <a:cubicBezTo>
                      <a:pt x="43" y="100"/>
                      <a:pt x="44" y="98"/>
                      <a:pt x="44" y="98"/>
                    </a:cubicBezTo>
                    <a:cubicBezTo>
                      <a:pt x="47" y="97"/>
                      <a:pt x="48" y="96"/>
                      <a:pt x="51" y="95"/>
                    </a:cubicBezTo>
                    <a:cubicBezTo>
                      <a:pt x="55" y="94"/>
                      <a:pt x="57" y="95"/>
                      <a:pt x="60" y="94"/>
                    </a:cubicBezTo>
                    <a:cubicBezTo>
                      <a:pt x="54" y="71"/>
                      <a:pt x="52" y="48"/>
                      <a:pt x="50" y="2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83"/>
              <p:cNvSpPr>
                <a:spLocks noEditPoints="1"/>
              </p:cNvSpPr>
              <p:nvPr/>
            </p:nvSpPr>
            <p:spPr bwMode="auto">
              <a:xfrm>
                <a:off x="7394797" y="4931933"/>
                <a:ext cx="294860" cy="237357"/>
              </a:xfrm>
              <a:custGeom>
                <a:avLst/>
                <a:gdLst>
                  <a:gd name="T0" fmla="*/ 100 w 102"/>
                  <a:gd name="T1" fmla="*/ 60 h 82"/>
                  <a:gd name="T2" fmla="*/ 100 w 102"/>
                  <a:gd name="T3" fmla="*/ 60 h 82"/>
                  <a:gd name="T4" fmla="*/ 100 w 102"/>
                  <a:gd name="T5" fmla="*/ 60 h 82"/>
                  <a:gd name="T6" fmla="*/ 78 w 102"/>
                  <a:gd name="T7" fmla="*/ 68 h 82"/>
                  <a:gd name="T8" fmla="*/ 81 w 102"/>
                  <a:gd name="T9" fmla="*/ 75 h 82"/>
                  <a:gd name="T10" fmla="*/ 59 w 102"/>
                  <a:gd name="T11" fmla="*/ 77 h 82"/>
                  <a:gd name="T12" fmla="*/ 62 w 102"/>
                  <a:gd name="T13" fmla="*/ 76 h 82"/>
                  <a:gd name="T14" fmla="*/ 59 w 102"/>
                  <a:gd name="T15" fmla="*/ 70 h 82"/>
                  <a:gd name="T16" fmla="*/ 47 w 102"/>
                  <a:gd name="T17" fmla="*/ 69 h 82"/>
                  <a:gd name="T18" fmla="*/ 44 w 102"/>
                  <a:gd name="T19" fmla="*/ 67 h 82"/>
                  <a:gd name="T20" fmla="*/ 42 w 102"/>
                  <a:gd name="T21" fmla="*/ 69 h 82"/>
                  <a:gd name="T22" fmla="*/ 40 w 102"/>
                  <a:gd name="T23" fmla="*/ 74 h 82"/>
                  <a:gd name="T24" fmla="*/ 10 w 102"/>
                  <a:gd name="T25" fmla="*/ 72 h 82"/>
                  <a:gd name="T26" fmla="*/ 12 w 102"/>
                  <a:gd name="T27" fmla="*/ 68 h 82"/>
                  <a:gd name="T28" fmla="*/ 12 w 102"/>
                  <a:gd name="T29" fmla="*/ 68 h 82"/>
                  <a:gd name="T30" fmla="*/ 2 w 102"/>
                  <a:gd name="T31" fmla="*/ 27 h 82"/>
                  <a:gd name="T32" fmla="*/ 49 w 102"/>
                  <a:gd name="T33" fmla="*/ 0 h 82"/>
                  <a:gd name="T34" fmla="*/ 50 w 102"/>
                  <a:gd name="T35" fmla="*/ 4 h 82"/>
                  <a:gd name="T36" fmla="*/ 56 w 102"/>
                  <a:gd name="T37" fmla="*/ 13 h 82"/>
                  <a:gd name="T38" fmla="*/ 54 w 102"/>
                  <a:gd name="T39" fmla="*/ 17 h 82"/>
                  <a:gd name="T40" fmla="*/ 54 w 102"/>
                  <a:gd name="T41" fmla="*/ 20 h 82"/>
                  <a:gd name="T42" fmla="*/ 46 w 102"/>
                  <a:gd name="T43" fmla="*/ 37 h 82"/>
                  <a:gd name="T44" fmla="*/ 81 w 102"/>
                  <a:gd name="T45" fmla="*/ 37 h 82"/>
                  <a:gd name="T46" fmla="*/ 86 w 102"/>
                  <a:gd name="T47" fmla="*/ 54 h 82"/>
                  <a:gd name="T48" fmla="*/ 85 w 102"/>
                  <a:gd name="T49" fmla="*/ 54 h 82"/>
                  <a:gd name="T50" fmla="*/ 71 w 102"/>
                  <a:gd name="T51" fmla="*/ 55 h 82"/>
                  <a:gd name="T52" fmla="*/ 84 w 102"/>
                  <a:gd name="T53" fmla="*/ 55 h 82"/>
                  <a:gd name="T54" fmla="*/ 87 w 102"/>
                  <a:gd name="T55" fmla="*/ 57 h 82"/>
                  <a:gd name="T56" fmla="*/ 85 w 102"/>
                  <a:gd name="T57" fmla="*/ 66 h 82"/>
                  <a:gd name="T58" fmla="*/ 100 w 102"/>
                  <a:gd name="T59" fmla="*/ 72 h 82"/>
                  <a:gd name="T60" fmla="*/ 94 w 102"/>
                  <a:gd name="T61" fmla="*/ 73 h 82"/>
                  <a:gd name="T62" fmla="*/ 85 w 102"/>
                  <a:gd name="T63"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82">
                    <a:moveTo>
                      <a:pt x="100" y="55"/>
                    </a:moveTo>
                    <a:cubicBezTo>
                      <a:pt x="100" y="53"/>
                      <a:pt x="100" y="61"/>
                      <a:pt x="100" y="60"/>
                    </a:cubicBezTo>
                    <a:cubicBezTo>
                      <a:pt x="102" y="58"/>
                      <a:pt x="101" y="57"/>
                      <a:pt x="100" y="55"/>
                    </a:cubicBezTo>
                    <a:moveTo>
                      <a:pt x="100" y="60"/>
                    </a:moveTo>
                    <a:cubicBezTo>
                      <a:pt x="102" y="58"/>
                      <a:pt x="101" y="57"/>
                      <a:pt x="100" y="55"/>
                    </a:cubicBezTo>
                    <a:cubicBezTo>
                      <a:pt x="100" y="53"/>
                      <a:pt x="100" y="61"/>
                      <a:pt x="100" y="60"/>
                    </a:cubicBezTo>
                    <a:close/>
                    <a:moveTo>
                      <a:pt x="85" y="72"/>
                    </a:moveTo>
                    <a:cubicBezTo>
                      <a:pt x="85" y="71"/>
                      <a:pt x="84" y="66"/>
                      <a:pt x="78" y="68"/>
                    </a:cubicBezTo>
                    <a:cubicBezTo>
                      <a:pt x="77" y="68"/>
                      <a:pt x="78" y="69"/>
                      <a:pt x="79" y="70"/>
                    </a:cubicBezTo>
                    <a:cubicBezTo>
                      <a:pt x="81" y="70"/>
                      <a:pt x="82" y="74"/>
                      <a:pt x="81" y="75"/>
                    </a:cubicBezTo>
                    <a:cubicBezTo>
                      <a:pt x="75" y="82"/>
                      <a:pt x="79" y="70"/>
                      <a:pt x="74" y="73"/>
                    </a:cubicBezTo>
                    <a:cubicBezTo>
                      <a:pt x="69" y="75"/>
                      <a:pt x="70" y="82"/>
                      <a:pt x="59" y="77"/>
                    </a:cubicBezTo>
                    <a:cubicBezTo>
                      <a:pt x="58" y="77"/>
                      <a:pt x="58" y="74"/>
                      <a:pt x="59" y="74"/>
                    </a:cubicBezTo>
                    <a:cubicBezTo>
                      <a:pt x="60" y="75"/>
                      <a:pt x="61" y="76"/>
                      <a:pt x="62" y="76"/>
                    </a:cubicBezTo>
                    <a:cubicBezTo>
                      <a:pt x="63" y="77"/>
                      <a:pt x="58" y="73"/>
                      <a:pt x="58" y="73"/>
                    </a:cubicBezTo>
                    <a:cubicBezTo>
                      <a:pt x="58" y="72"/>
                      <a:pt x="59" y="70"/>
                      <a:pt x="59" y="70"/>
                    </a:cubicBezTo>
                    <a:cubicBezTo>
                      <a:pt x="56" y="77"/>
                      <a:pt x="51" y="68"/>
                      <a:pt x="51" y="68"/>
                    </a:cubicBezTo>
                    <a:cubicBezTo>
                      <a:pt x="50" y="67"/>
                      <a:pt x="48" y="70"/>
                      <a:pt x="47" y="69"/>
                    </a:cubicBezTo>
                    <a:cubicBezTo>
                      <a:pt x="46" y="69"/>
                      <a:pt x="48" y="67"/>
                      <a:pt x="47" y="67"/>
                    </a:cubicBezTo>
                    <a:cubicBezTo>
                      <a:pt x="46" y="66"/>
                      <a:pt x="45" y="67"/>
                      <a:pt x="44" y="67"/>
                    </a:cubicBezTo>
                    <a:cubicBezTo>
                      <a:pt x="44" y="67"/>
                      <a:pt x="45" y="68"/>
                      <a:pt x="45" y="68"/>
                    </a:cubicBezTo>
                    <a:cubicBezTo>
                      <a:pt x="44" y="68"/>
                      <a:pt x="43" y="69"/>
                      <a:pt x="42" y="69"/>
                    </a:cubicBezTo>
                    <a:cubicBezTo>
                      <a:pt x="42" y="70"/>
                      <a:pt x="40" y="69"/>
                      <a:pt x="41" y="69"/>
                    </a:cubicBezTo>
                    <a:cubicBezTo>
                      <a:pt x="43" y="72"/>
                      <a:pt x="46" y="73"/>
                      <a:pt x="40" y="74"/>
                    </a:cubicBezTo>
                    <a:cubicBezTo>
                      <a:pt x="34" y="75"/>
                      <a:pt x="28" y="71"/>
                      <a:pt x="22" y="71"/>
                    </a:cubicBezTo>
                    <a:cubicBezTo>
                      <a:pt x="20" y="71"/>
                      <a:pt x="10" y="75"/>
                      <a:pt x="10" y="72"/>
                    </a:cubicBezTo>
                    <a:cubicBezTo>
                      <a:pt x="10" y="72"/>
                      <a:pt x="12" y="72"/>
                      <a:pt x="12" y="71"/>
                    </a:cubicBezTo>
                    <a:cubicBezTo>
                      <a:pt x="12" y="70"/>
                      <a:pt x="12" y="69"/>
                      <a:pt x="12" y="68"/>
                    </a:cubicBezTo>
                    <a:cubicBezTo>
                      <a:pt x="12" y="67"/>
                      <a:pt x="11" y="70"/>
                      <a:pt x="10" y="71"/>
                    </a:cubicBezTo>
                    <a:cubicBezTo>
                      <a:pt x="10" y="71"/>
                      <a:pt x="11" y="70"/>
                      <a:pt x="12" y="68"/>
                    </a:cubicBezTo>
                    <a:cubicBezTo>
                      <a:pt x="12" y="67"/>
                      <a:pt x="13" y="44"/>
                      <a:pt x="13" y="43"/>
                    </a:cubicBezTo>
                    <a:cubicBezTo>
                      <a:pt x="8" y="38"/>
                      <a:pt x="7" y="32"/>
                      <a:pt x="2" y="27"/>
                    </a:cubicBezTo>
                    <a:cubicBezTo>
                      <a:pt x="1" y="20"/>
                      <a:pt x="1" y="13"/>
                      <a:pt x="0" y="6"/>
                    </a:cubicBezTo>
                    <a:cubicBezTo>
                      <a:pt x="16" y="4"/>
                      <a:pt x="33" y="2"/>
                      <a:pt x="49" y="0"/>
                    </a:cubicBezTo>
                    <a:cubicBezTo>
                      <a:pt x="50" y="0"/>
                      <a:pt x="50" y="0"/>
                      <a:pt x="50" y="0"/>
                    </a:cubicBezTo>
                    <a:cubicBezTo>
                      <a:pt x="50" y="2"/>
                      <a:pt x="50" y="4"/>
                      <a:pt x="50" y="4"/>
                    </a:cubicBezTo>
                    <a:cubicBezTo>
                      <a:pt x="50" y="5"/>
                      <a:pt x="52" y="4"/>
                      <a:pt x="52" y="5"/>
                    </a:cubicBezTo>
                    <a:cubicBezTo>
                      <a:pt x="51" y="7"/>
                      <a:pt x="51" y="11"/>
                      <a:pt x="56" y="13"/>
                    </a:cubicBezTo>
                    <a:cubicBezTo>
                      <a:pt x="54" y="14"/>
                      <a:pt x="54" y="14"/>
                      <a:pt x="52" y="16"/>
                    </a:cubicBezTo>
                    <a:cubicBezTo>
                      <a:pt x="51" y="16"/>
                      <a:pt x="52" y="18"/>
                      <a:pt x="54" y="17"/>
                    </a:cubicBezTo>
                    <a:cubicBezTo>
                      <a:pt x="56" y="16"/>
                      <a:pt x="52" y="19"/>
                      <a:pt x="53" y="19"/>
                    </a:cubicBezTo>
                    <a:cubicBezTo>
                      <a:pt x="53" y="20"/>
                      <a:pt x="54" y="19"/>
                      <a:pt x="54" y="20"/>
                    </a:cubicBezTo>
                    <a:cubicBezTo>
                      <a:pt x="49" y="26"/>
                      <a:pt x="46" y="31"/>
                      <a:pt x="48" y="35"/>
                    </a:cubicBezTo>
                    <a:cubicBezTo>
                      <a:pt x="49" y="37"/>
                      <a:pt x="46" y="36"/>
                      <a:pt x="46" y="37"/>
                    </a:cubicBezTo>
                    <a:cubicBezTo>
                      <a:pt x="47" y="39"/>
                      <a:pt x="49" y="40"/>
                      <a:pt x="47" y="42"/>
                    </a:cubicBezTo>
                    <a:cubicBezTo>
                      <a:pt x="58" y="40"/>
                      <a:pt x="70" y="39"/>
                      <a:pt x="81" y="37"/>
                    </a:cubicBezTo>
                    <a:cubicBezTo>
                      <a:pt x="81" y="40"/>
                      <a:pt x="82" y="53"/>
                      <a:pt x="87" y="53"/>
                    </a:cubicBezTo>
                    <a:cubicBezTo>
                      <a:pt x="87" y="53"/>
                      <a:pt x="87" y="54"/>
                      <a:pt x="86" y="54"/>
                    </a:cubicBezTo>
                    <a:cubicBezTo>
                      <a:pt x="86" y="54"/>
                      <a:pt x="85" y="54"/>
                      <a:pt x="85" y="54"/>
                    </a:cubicBezTo>
                    <a:cubicBezTo>
                      <a:pt x="85" y="54"/>
                      <a:pt x="85" y="54"/>
                      <a:pt x="85" y="54"/>
                    </a:cubicBezTo>
                    <a:cubicBezTo>
                      <a:pt x="85" y="54"/>
                      <a:pt x="85" y="54"/>
                      <a:pt x="85" y="54"/>
                    </a:cubicBezTo>
                    <a:cubicBezTo>
                      <a:pt x="81" y="54"/>
                      <a:pt x="75" y="47"/>
                      <a:pt x="71" y="55"/>
                    </a:cubicBezTo>
                    <a:cubicBezTo>
                      <a:pt x="70" y="58"/>
                      <a:pt x="76" y="58"/>
                      <a:pt x="77" y="58"/>
                    </a:cubicBezTo>
                    <a:cubicBezTo>
                      <a:pt x="82" y="57"/>
                      <a:pt x="81" y="54"/>
                      <a:pt x="84" y="55"/>
                    </a:cubicBezTo>
                    <a:cubicBezTo>
                      <a:pt x="81" y="58"/>
                      <a:pt x="81" y="58"/>
                      <a:pt x="86" y="60"/>
                    </a:cubicBezTo>
                    <a:cubicBezTo>
                      <a:pt x="87" y="60"/>
                      <a:pt x="87" y="58"/>
                      <a:pt x="87" y="57"/>
                    </a:cubicBezTo>
                    <a:cubicBezTo>
                      <a:pt x="88" y="55"/>
                      <a:pt x="91" y="57"/>
                      <a:pt x="92" y="59"/>
                    </a:cubicBezTo>
                    <a:cubicBezTo>
                      <a:pt x="92" y="64"/>
                      <a:pt x="84" y="63"/>
                      <a:pt x="85" y="66"/>
                    </a:cubicBezTo>
                    <a:cubicBezTo>
                      <a:pt x="87" y="70"/>
                      <a:pt x="95" y="70"/>
                      <a:pt x="97" y="71"/>
                    </a:cubicBezTo>
                    <a:cubicBezTo>
                      <a:pt x="98" y="72"/>
                      <a:pt x="100" y="71"/>
                      <a:pt x="100" y="72"/>
                    </a:cubicBezTo>
                    <a:cubicBezTo>
                      <a:pt x="99" y="74"/>
                      <a:pt x="96" y="77"/>
                      <a:pt x="93" y="78"/>
                    </a:cubicBezTo>
                    <a:cubicBezTo>
                      <a:pt x="93" y="79"/>
                      <a:pt x="97" y="75"/>
                      <a:pt x="94" y="73"/>
                    </a:cubicBezTo>
                    <a:cubicBezTo>
                      <a:pt x="94" y="72"/>
                      <a:pt x="94" y="75"/>
                      <a:pt x="93" y="75"/>
                    </a:cubicBezTo>
                    <a:cubicBezTo>
                      <a:pt x="90" y="70"/>
                      <a:pt x="86" y="73"/>
                      <a:pt x="85" y="72"/>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84"/>
              <p:cNvSpPr>
                <a:spLocks/>
              </p:cNvSpPr>
              <p:nvPr/>
            </p:nvSpPr>
            <p:spPr bwMode="auto">
              <a:xfrm>
                <a:off x="7343407" y="4719044"/>
                <a:ext cx="239803" cy="231242"/>
              </a:xfrm>
              <a:custGeom>
                <a:avLst/>
                <a:gdLst>
                  <a:gd name="T0" fmla="*/ 82 w 83"/>
                  <a:gd name="T1" fmla="*/ 9 h 80"/>
                  <a:gd name="T2" fmla="*/ 78 w 83"/>
                  <a:gd name="T3" fmla="*/ 10 h 80"/>
                  <a:gd name="T4" fmla="*/ 73 w 83"/>
                  <a:gd name="T5" fmla="*/ 0 h 80"/>
                  <a:gd name="T6" fmla="*/ 0 w 83"/>
                  <a:gd name="T7" fmla="*/ 10 h 80"/>
                  <a:gd name="T8" fmla="*/ 9 w 83"/>
                  <a:gd name="T9" fmla="*/ 68 h 80"/>
                  <a:gd name="T10" fmla="*/ 9 w 83"/>
                  <a:gd name="T11" fmla="*/ 68 h 80"/>
                  <a:gd name="T12" fmla="*/ 17 w 83"/>
                  <a:gd name="T13" fmla="*/ 69 h 80"/>
                  <a:gd name="T14" fmla="*/ 18 w 83"/>
                  <a:gd name="T15" fmla="*/ 80 h 80"/>
                  <a:gd name="T16" fmla="*/ 67 w 83"/>
                  <a:gd name="T17" fmla="*/ 74 h 80"/>
                  <a:gd name="T18" fmla="*/ 68 w 83"/>
                  <a:gd name="T19" fmla="*/ 74 h 80"/>
                  <a:gd name="T20" fmla="*/ 68 w 83"/>
                  <a:gd name="T21" fmla="*/ 72 h 80"/>
                  <a:gd name="T22" fmla="*/ 66 w 83"/>
                  <a:gd name="T23" fmla="*/ 71 h 80"/>
                  <a:gd name="T24" fmla="*/ 69 w 83"/>
                  <a:gd name="T25" fmla="*/ 68 h 80"/>
                  <a:gd name="T26" fmla="*/ 67 w 83"/>
                  <a:gd name="T27" fmla="*/ 66 h 80"/>
                  <a:gd name="T28" fmla="*/ 68 w 83"/>
                  <a:gd name="T29" fmla="*/ 64 h 80"/>
                  <a:gd name="T30" fmla="*/ 66 w 83"/>
                  <a:gd name="T31" fmla="*/ 66 h 80"/>
                  <a:gd name="T32" fmla="*/ 66 w 83"/>
                  <a:gd name="T33" fmla="*/ 64 h 80"/>
                  <a:gd name="T34" fmla="*/ 65 w 83"/>
                  <a:gd name="T35" fmla="*/ 65 h 80"/>
                  <a:gd name="T36" fmla="*/ 65 w 83"/>
                  <a:gd name="T37" fmla="*/ 59 h 80"/>
                  <a:gd name="T38" fmla="*/ 67 w 83"/>
                  <a:gd name="T39" fmla="*/ 60 h 80"/>
                  <a:gd name="T40" fmla="*/ 65 w 83"/>
                  <a:gd name="T41" fmla="*/ 58 h 80"/>
                  <a:gd name="T42" fmla="*/ 67 w 83"/>
                  <a:gd name="T43" fmla="*/ 58 h 80"/>
                  <a:gd name="T44" fmla="*/ 65 w 83"/>
                  <a:gd name="T45" fmla="*/ 53 h 80"/>
                  <a:gd name="T46" fmla="*/ 69 w 83"/>
                  <a:gd name="T47" fmla="*/ 52 h 80"/>
                  <a:gd name="T48" fmla="*/ 69 w 83"/>
                  <a:gd name="T49" fmla="*/ 50 h 80"/>
                  <a:gd name="T50" fmla="*/ 68 w 83"/>
                  <a:gd name="T51" fmla="*/ 48 h 80"/>
                  <a:gd name="T52" fmla="*/ 73 w 83"/>
                  <a:gd name="T53" fmla="*/ 40 h 80"/>
                  <a:gd name="T54" fmla="*/ 72 w 83"/>
                  <a:gd name="T55" fmla="*/ 38 h 80"/>
                  <a:gd name="T56" fmla="*/ 74 w 83"/>
                  <a:gd name="T57" fmla="*/ 38 h 80"/>
                  <a:gd name="T58" fmla="*/ 72 w 83"/>
                  <a:gd name="T59" fmla="*/ 36 h 80"/>
                  <a:gd name="T60" fmla="*/ 73 w 83"/>
                  <a:gd name="T61" fmla="*/ 37 h 80"/>
                  <a:gd name="T62" fmla="*/ 74 w 83"/>
                  <a:gd name="T63" fmla="*/ 34 h 80"/>
                  <a:gd name="T64" fmla="*/ 76 w 83"/>
                  <a:gd name="T65" fmla="*/ 34 h 80"/>
                  <a:gd name="T66" fmla="*/ 76 w 83"/>
                  <a:gd name="T67" fmla="*/ 23 h 80"/>
                  <a:gd name="T68" fmla="*/ 78 w 83"/>
                  <a:gd name="T69" fmla="*/ 20 h 80"/>
                  <a:gd name="T70" fmla="*/ 82 w 83"/>
                  <a:gd name="T71" fmla="*/ 13 h 80"/>
                  <a:gd name="T72" fmla="*/ 83 w 83"/>
                  <a:gd name="T73" fmla="*/ 9 h 80"/>
                  <a:gd name="T74" fmla="*/ 82 w 83"/>
                  <a:gd name="T75"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3" h="80">
                    <a:moveTo>
                      <a:pt x="82" y="9"/>
                    </a:moveTo>
                    <a:cubicBezTo>
                      <a:pt x="81" y="9"/>
                      <a:pt x="79" y="10"/>
                      <a:pt x="78" y="10"/>
                    </a:cubicBezTo>
                    <a:cubicBezTo>
                      <a:pt x="66" y="12"/>
                      <a:pt x="78" y="5"/>
                      <a:pt x="73" y="0"/>
                    </a:cubicBezTo>
                    <a:cubicBezTo>
                      <a:pt x="49" y="4"/>
                      <a:pt x="25" y="7"/>
                      <a:pt x="0" y="10"/>
                    </a:cubicBezTo>
                    <a:cubicBezTo>
                      <a:pt x="5" y="29"/>
                      <a:pt x="7" y="48"/>
                      <a:pt x="9" y="68"/>
                    </a:cubicBezTo>
                    <a:cubicBezTo>
                      <a:pt x="9" y="68"/>
                      <a:pt x="9" y="68"/>
                      <a:pt x="9" y="68"/>
                    </a:cubicBezTo>
                    <a:cubicBezTo>
                      <a:pt x="11" y="69"/>
                      <a:pt x="14" y="70"/>
                      <a:pt x="17" y="69"/>
                    </a:cubicBezTo>
                    <a:cubicBezTo>
                      <a:pt x="17" y="73"/>
                      <a:pt x="17" y="77"/>
                      <a:pt x="18" y="80"/>
                    </a:cubicBezTo>
                    <a:cubicBezTo>
                      <a:pt x="34" y="78"/>
                      <a:pt x="51" y="76"/>
                      <a:pt x="67" y="74"/>
                    </a:cubicBezTo>
                    <a:cubicBezTo>
                      <a:pt x="68" y="74"/>
                      <a:pt x="68" y="74"/>
                      <a:pt x="68" y="74"/>
                    </a:cubicBezTo>
                    <a:cubicBezTo>
                      <a:pt x="68" y="73"/>
                      <a:pt x="68" y="73"/>
                      <a:pt x="68" y="72"/>
                    </a:cubicBezTo>
                    <a:cubicBezTo>
                      <a:pt x="68" y="72"/>
                      <a:pt x="66" y="71"/>
                      <a:pt x="66" y="71"/>
                    </a:cubicBezTo>
                    <a:cubicBezTo>
                      <a:pt x="68" y="70"/>
                      <a:pt x="68" y="70"/>
                      <a:pt x="69" y="68"/>
                    </a:cubicBezTo>
                    <a:cubicBezTo>
                      <a:pt x="69" y="66"/>
                      <a:pt x="66" y="71"/>
                      <a:pt x="67" y="66"/>
                    </a:cubicBezTo>
                    <a:cubicBezTo>
                      <a:pt x="67" y="66"/>
                      <a:pt x="68" y="65"/>
                      <a:pt x="68" y="64"/>
                    </a:cubicBezTo>
                    <a:cubicBezTo>
                      <a:pt x="67" y="64"/>
                      <a:pt x="67" y="66"/>
                      <a:pt x="66" y="66"/>
                    </a:cubicBezTo>
                    <a:cubicBezTo>
                      <a:pt x="64" y="66"/>
                      <a:pt x="67" y="65"/>
                      <a:pt x="66" y="64"/>
                    </a:cubicBezTo>
                    <a:cubicBezTo>
                      <a:pt x="65" y="62"/>
                      <a:pt x="65" y="66"/>
                      <a:pt x="65" y="65"/>
                    </a:cubicBezTo>
                    <a:cubicBezTo>
                      <a:pt x="64" y="61"/>
                      <a:pt x="64" y="59"/>
                      <a:pt x="65" y="59"/>
                    </a:cubicBezTo>
                    <a:cubicBezTo>
                      <a:pt x="65" y="59"/>
                      <a:pt x="67" y="61"/>
                      <a:pt x="67" y="60"/>
                    </a:cubicBezTo>
                    <a:cubicBezTo>
                      <a:pt x="67" y="58"/>
                      <a:pt x="65" y="59"/>
                      <a:pt x="65" y="58"/>
                    </a:cubicBezTo>
                    <a:cubicBezTo>
                      <a:pt x="65" y="58"/>
                      <a:pt x="66" y="58"/>
                      <a:pt x="67" y="58"/>
                    </a:cubicBezTo>
                    <a:cubicBezTo>
                      <a:pt x="68" y="57"/>
                      <a:pt x="66" y="54"/>
                      <a:pt x="65" y="53"/>
                    </a:cubicBezTo>
                    <a:cubicBezTo>
                      <a:pt x="65" y="52"/>
                      <a:pt x="68" y="53"/>
                      <a:pt x="69" y="52"/>
                    </a:cubicBezTo>
                    <a:cubicBezTo>
                      <a:pt x="70" y="49"/>
                      <a:pt x="65" y="51"/>
                      <a:pt x="69" y="50"/>
                    </a:cubicBezTo>
                    <a:cubicBezTo>
                      <a:pt x="71" y="49"/>
                      <a:pt x="67" y="48"/>
                      <a:pt x="68" y="48"/>
                    </a:cubicBezTo>
                    <a:cubicBezTo>
                      <a:pt x="70" y="48"/>
                      <a:pt x="74" y="44"/>
                      <a:pt x="73" y="40"/>
                    </a:cubicBezTo>
                    <a:cubicBezTo>
                      <a:pt x="73" y="39"/>
                      <a:pt x="71" y="38"/>
                      <a:pt x="72" y="38"/>
                    </a:cubicBezTo>
                    <a:cubicBezTo>
                      <a:pt x="73" y="38"/>
                      <a:pt x="73" y="41"/>
                      <a:pt x="74" y="38"/>
                    </a:cubicBezTo>
                    <a:cubicBezTo>
                      <a:pt x="75" y="37"/>
                      <a:pt x="71" y="39"/>
                      <a:pt x="72" y="36"/>
                    </a:cubicBezTo>
                    <a:cubicBezTo>
                      <a:pt x="73" y="35"/>
                      <a:pt x="73" y="38"/>
                      <a:pt x="73" y="37"/>
                    </a:cubicBezTo>
                    <a:cubicBezTo>
                      <a:pt x="74" y="36"/>
                      <a:pt x="73" y="35"/>
                      <a:pt x="74" y="34"/>
                    </a:cubicBezTo>
                    <a:cubicBezTo>
                      <a:pt x="74" y="33"/>
                      <a:pt x="76" y="34"/>
                      <a:pt x="76" y="34"/>
                    </a:cubicBezTo>
                    <a:cubicBezTo>
                      <a:pt x="78" y="31"/>
                      <a:pt x="79" y="24"/>
                      <a:pt x="76" y="23"/>
                    </a:cubicBezTo>
                    <a:cubicBezTo>
                      <a:pt x="76" y="22"/>
                      <a:pt x="77" y="21"/>
                      <a:pt x="78" y="20"/>
                    </a:cubicBezTo>
                    <a:cubicBezTo>
                      <a:pt x="81" y="20"/>
                      <a:pt x="78" y="14"/>
                      <a:pt x="82" y="13"/>
                    </a:cubicBezTo>
                    <a:cubicBezTo>
                      <a:pt x="82" y="12"/>
                      <a:pt x="83" y="11"/>
                      <a:pt x="83" y="9"/>
                    </a:cubicBezTo>
                    <a:lnTo>
                      <a:pt x="82" y="9"/>
                    </a:ln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85"/>
              <p:cNvSpPr>
                <a:spLocks/>
              </p:cNvSpPr>
              <p:nvPr/>
            </p:nvSpPr>
            <p:spPr bwMode="auto">
              <a:xfrm>
                <a:off x="7265103" y="4487807"/>
                <a:ext cx="332792" cy="265497"/>
              </a:xfrm>
              <a:custGeom>
                <a:avLst/>
                <a:gdLst>
                  <a:gd name="T0" fmla="*/ 115 w 115"/>
                  <a:gd name="T1" fmla="*/ 70 h 92"/>
                  <a:gd name="T2" fmla="*/ 111 w 115"/>
                  <a:gd name="T3" fmla="*/ 67 h 92"/>
                  <a:gd name="T4" fmla="*/ 100 w 115"/>
                  <a:gd name="T5" fmla="*/ 51 h 92"/>
                  <a:gd name="T6" fmla="*/ 99 w 115"/>
                  <a:gd name="T7" fmla="*/ 50 h 92"/>
                  <a:gd name="T8" fmla="*/ 93 w 115"/>
                  <a:gd name="T9" fmla="*/ 32 h 92"/>
                  <a:gd name="T10" fmla="*/ 85 w 115"/>
                  <a:gd name="T11" fmla="*/ 33 h 92"/>
                  <a:gd name="T12" fmla="*/ 81 w 115"/>
                  <a:gd name="T13" fmla="*/ 25 h 92"/>
                  <a:gd name="T14" fmla="*/ 68 w 115"/>
                  <a:gd name="T15" fmla="*/ 5 h 92"/>
                  <a:gd name="T16" fmla="*/ 62 w 115"/>
                  <a:gd name="T17" fmla="*/ 0 h 92"/>
                  <a:gd name="T18" fmla="*/ 0 w 115"/>
                  <a:gd name="T19" fmla="*/ 8 h 92"/>
                  <a:gd name="T20" fmla="*/ 7 w 115"/>
                  <a:gd name="T21" fmla="*/ 19 h 92"/>
                  <a:gd name="T22" fmla="*/ 14 w 115"/>
                  <a:gd name="T23" fmla="*/ 21 h 92"/>
                  <a:gd name="T24" fmla="*/ 21 w 115"/>
                  <a:gd name="T25" fmla="*/ 37 h 92"/>
                  <a:gd name="T26" fmla="*/ 21 w 115"/>
                  <a:gd name="T27" fmla="*/ 36 h 92"/>
                  <a:gd name="T28" fmla="*/ 26 w 115"/>
                  <a:gd name="T29" fmla="*/ 80 h 92"/>
                  <a:gd name="T30" fmla="*/ 27 w 115"/>
                  <a:gd name="T31" fmla="*/ 90 h 92"/>
                  <a:gd name="T32" fmla="*/ 100 w 115"/>
                  <a:gd name="T33" fmla="*/ 80 h 92"/>
                  <a:gd name="T34" fmla="*/ 105 w 115"/>
                  <a:gd name="T35" fmla="*/ 90 h 92"/>
                  <a:gd name="T36" fmla="*/ 109 w 115"/>
                  <a:gd name="T37" fmla="*/ 89 h 92"/>
                  <a:gd name="T38" fmla="*/ 110 w 115"/>
                  <a:gd name="T39" fmla="*/ 89 h 92"/>
                  <a:gd name="T40" fmla="*/ 109 w 115"/>
                  <a:gd name="T41" fmla="*/ 78 h 92"/>
                  <a:gd name="T42" fmla="*/ 111 w 115"/>
                  <a:gd name="T43" fmla="*/ 78 h 92"/>
                  <a:gd name="T44" fmla="*/ 115 w 115"/>
                  <a:gd name="T45" fmla="*/ 74 h 92"/>
                  <a:gd name="T46" fmla="*/ 115 w 115"/>
                  <a:gd name="T47"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92">
                    <a:moveTo>
                      <a:pt x="115" y="70"/>
                    </a:moveTo>
                    <a:cubicBezTo>
                      <a:pt x="115" y="64"/>
                      <a:pt x="112" y="68"/>
                      <a:pt x="111" y="67"/>
                    </a:cubicBezTo>
                    <a:cubicBezTo>
                      <a:pt x="105" y="62"/>
                      <a:pt x="111" y="57"/>
                      <a:pt x="100" y="51"/>
                    </a:cubicBezTo>
                    <a:cubicBezTo>
                      <a:pt x="99" y="52"/>
                      <a:pt x="99" y="52"/>
                      <a:pt x="99" y="50"/>
                    </a:cubicBezTo>
                    <a:cubicBezTo>
                      <a:pt x="83" y="49"/>
                      <a:pt x="96" y="35"/>
                      <a:pt x="93" y="32"/>
                    </a:cubicBezTo>
                    <a:cubicBezTo>
                      <a:pt x="89" y="30"/>
                      <a:pt x="86" y="34"/>
                      <a:pt x="85" y="33"/>
                    </a:cubicBezTo>
                    <a:cubicBezTo>
                      <a:pt x="82" y="31"/>
                      <a:pt x="84" y="27"/>
                      <a:pt x="81" y="25"/>
                    </a:cubicBezTo>
                    <a:cubicBezTo>
                      <a:pt x="75" y="21"/>
                      <a:pt x="63" y="14"/>
                      <a:pt x="68" y="5"/>
                    </a:cubicBezTo>
                    <a:cubicBezTo>
                      <a:pt x="64" y="2"/>
                      <a:pt x="66" y="3"/>
                      <a:pt x="62" y="0"/>
                    </a:cubicBezTo>
                    <a:cubicBezTo>
                      <a:pt x="42" y="5"/>
                      <a:pt x="21" y="7"/>
                      <a:pt x="0" y="8"/>
                    </a:cubicBezTo>
                    <a:cubicBezTo>
                      <a:pt x="2" y="12"/>
                      <a:pt x="4" y="15"/>
                      <a:pt x="7" y="19"/>
                    </a:cubicBezTo>
                    <a:cubicBezTo>
                      <a:pt x="9" y="22"/>
                      <a:pt x="13" y="21"/>
                      <a:pt x="14" y="21"/>
                    </a:cubicBezTo>
                    <a:cubicBezTo>
                      <a:pt x="18" y="23"/>
                      <a:pt x="8" y="31"/>
                      <a:pt x="21" y="37"/>
                    </a:cubicBezTo>
                    <a:cubicBezTo>
                      <a:pt x="21" y="36"/>
                      <a:pt x="21" y="36"/>
                      <a:pt x="21" y="36"/>
                    </a:cubicBezTo>
                    <a:cubicBezTo>
                      <a:pt x="23" y="51"/>
                      <a:pt x="25" y="65"/>
                      <a:pt x="26" y="80"/>
                    </a:cubicBezTo>
                    <a:cubicBezTo>
                      <a:pt x="26" y="83"/>
                      <a:pt x="27" y="87"/>
                      <a:pt x="27" y="90"/>
                    </a:cubicBezTo>
                    <a:cubicBezTo>
                      <a:pt x="52" y="87"/>
                      <a:pt x="76" y="84"/>
                      <a:pt x="100" y="80"/>
                    </a:cubicBezTo>
                    <a:cubicBezTo>
                      <a:pt x="105" y="85"/>
                      <a:pt x="93" y="92"/>
                      <a:pt x="105" y="90"/>
                    </a:cubicBezTo>
                    <a:cubicBezTo>
                      <a:pt x="106" y="90"/>
                      <a:pt x="108" y="89"/>
                      <a:pt x="109" y="89"/>
                    </a:cubicBezTo>
                    <a:cubicBezTo>
                      <a:pt x="110" y="89"/>
                      <a:pt x="110" y="89"/>
                      <a:pt x="110" y="89"/>
                    </a:cubicBezTo>
                    <a:cubicBezTo>
                      <a:pt x="110" y="86"/>
                      <a:pt x="110" y="81"/>
                      <a:pt x="109" y="78"/>
                    </a:cubicBezTo>
                    <a:cubicBezTo>
                      <a:pt x="109" y="77"/>
                      <a:pt x="111" y="77"/>
                      <a:pt x="111" y="78"/>
                    </a:cubicBezTo>
                    <a:cubicBezTo>
                      <a:pt x="111" y="79"/>
                      <a:pt x="115" y="75"/>
                      <a:pt x="115" y="74"/>
                    </a:cubicBezTo>
                    <a:cubicBezTo>
                      <a:pt x="115" y="73"/>
                      <a:pt x="115" y="71"/>
                      <a:pt x="115" y="70"/>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86"/>
              <p:cNvSpPr>
                <a:spLocks/>
              </p:cNvSpPr>
              <p:nvPr/>
            </p:nvSpPr>
            <p:spPr bwMode="auto">
              <a:xfrm>
                <a:off x="7212495" y="4316516"/>
                <a:ext cx="311990" cy="193310"/>
              </a:xfrm>
              <a:custGeom>
                <a:avLst/>
                <a:gdLst>
                  <a:gd name="T0" fmla="*/ 86 w 108"/>
                  <a:gd name="T1" fmla="*/ 64 h 67"/>
                  <a:gd name="T2" fmla="*/ 85 w 108"/>
                  <a:gd name="T3" fmla="*/ 60 h 67"/>
                  <a:gd name="T4" fmla="*/ 89 w 108"/>
                  <a:gd name="T5" fmla="*/ 57 h 67"/>
                  <a:gd name="T6" fmla="*/ 91 w 108"/>
                  <a:gd name="T7" fmla="*/ 50 h 67"/>
                  <a:gd name="T8" fmla="*/ 89 w 108"/>
                  <a:gd name="T9" fmla="*/ 42 h 67"/>
                  <a:gd name="T10" fmla="*/ 100 w 108"/>
                  <a:gd name="T11" fmla="*/ 26 h 67"/>
                  <a:gd name="T12" fmla="*/ 82 w 108"/>
                  <a:gd name="T13" fmla="*/ 10 h 67"/>
                  <a:gd name="T14" fmla="*/ 82 w 108"/>
                  <a:gd name="T15" fmla="*/ 8 h 67"/>
                  <a:gd name="T16" fmla="*/ 80 w 108"/>
                  <a:gd name="T17" fmla="*/ 3 h 67"/>
                  <a:gd name="T18" fmla="*/ 80 w 108"/>
                  <a:gd name="T19" fmla="*/ 1 h 67"/>
                  <a:gd name="T20" fmla="*/ 79 w 108"/>
                  <a:gd name="T21" fmla="*/ 0 h 67"/>
                  <a:gd name="T22" fmla="*/ 0 w 108"/>
                  <a:gd name="T23" fmla="*/ 9 h 67"/>
                  <a:gd name="T24" fmla="*/ 3 w 108"/>
                  <a:gd name="T25" fmla="*/ 19 h 67"/>
                  <a:gd name="T26" fmla="*/ 4 w 108"/>
                  <a:gd name="T27" fmla="*/ 29 h 67"/>
                  <a:gd name="T28" fmla="*/ 5 w 108"/>
                  <a:gd name="T29" fmla="*/ 29 h 67"/>
                  <a:gd name="T30" fmla="*/ 16 w 108"/>
                  <a:gd name="T31" fmla="*/ 58 h 67"/>
                  <a:gd name="T32" fmla="*/ 18 w 108"/>
                  <a:gd name="T33" fmla="*/ 67 h 67"/>
                  <a:gd name="T34" fmla="*/ 80 w 108"/>
                  <a:gd name="T35" fmla="*/ 59 h 67"/>
                  <a:gd name="T36" fmla="*/ 86 w 108"/>
                  <a:gd name="T37" fmla="*/ 6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7">
                    <a:moveTo>
                      <a:pt x="86" y="64"/>
                    </a:moveTo>
                    <a:cubicBezTo>
                      <a:pt x="88" y="62"/>
                      <a:pt x="86" y="64"/>
                      <a:pt x="85" y="60"/>
                    </a:cubicBezTo>
                    <a:cubicBezTo>
                      <a:pt x="85" y="58"/>
                      <a:pt x="88" y="58"/>
                      <a:pt x="89" y="57"/>
                    </a:cubicBezTo>
                    <a:cubicBezTo>
                      <a:pt x="91" y="56"/>
                      <a:pt x="91" y="53"/>
                      <a:pt x="91" y="50"/>
                    </a:cubicBezTo>
                    <a:cubicBezTo>
                      <a:pt x="92" y="46"/>
                      <a:pt x="88" y="47"/>
                      <a:pt x="89" y="42"/>
                    </a:cubicBezTo>
                    <a:cubicBezTo>
                      <a:pt x="89" y="40"/>
                      <a:pt x="108" y="34"/>
                      <a:pt x="100" y="26"/>
                    </a:cubicBezTo>
                    <a:cubicBezTo>
                      <a:pt x="94" y="21"/>
                      <a:pt x="85" y="15"/>
                      <a:pt x="82" y="10"/>
                    </a:cubicBezTo>
                    <a:cubicBezTo>
                      <a:pt x="82" y="9"/>
                      <a:pt x="82" y="9"/>
                      <a:pt x="82" y="8"/>
                    </a:cubicBezTo>
                    <a:cubicBezTo>
                      <a:pt x="81" y="5"/>
                      <a:pt x="84" y="5"/>
                      <a:pt x="80" y="3"/>
                    </a:cubicBezTo>
                    <a:cubicBezTo>
                      <a:pt x="80" y="2"/>
                      <a:pt x="80" y="2"/>
                      <a:pt x="80" y="1"/>
                    </a:cubicBezTo>
                    <a:cubicBezTo>
                      <a:pt x="80" y="1"/>
                      <a:pt x="79" y="0"/>
                      <a:pt x="79" y="0"/>
                    </a:cubicBezTo>
                    <a:cubicBezTo>
                      <a:pt x="53" y="4"/>
                      <a:pt x="27" y="7"/>
                      <a:pt x="0" y="9"/>
                    </a:cubicBezTo>
                    <a:cubicBezTo>
                      <a:pt x="2" y="12"/>
                      <a:pt x="3" y="17"/>
                      <a:pt x="3" y="19"/>
                    </a:cubicBezTo>
                    <a:cubicBezTo>
                      <a:pt x="1" y="25"/>
                      <a:pt x="2" y="24"/>
                      <a:pt x="4" y="29"/>
                    </a:cubicBezTo>
                    <a:cubicBezTo>
                      <a:pt x="4" y="29"/>
                      <a:pt x="5" y="29"/>
                      <a:pt x="5" y="29"/>
                    </a:cubicBezTo>
                    <a:cubicBezTo>
                      <a:pt x="6" y="30"/>
                      <a:pt x="16" y="58"/>
                      <a:pt x="16" y="58"/>
                    </a:cubicBezTo>
                    <a:cubicBezTo>
                      <a:pt x="17" y="62"/>
                      <a:pt x="17" y="65"/>
                      <a:pt x="18" y="67"/>
                    </a:cubicBezTo>
                    <a:cubicBezTo>
                      <a:pt x="39" y="66"/>
                      <a:pt x="60" y="64"/>
                      <a:pt x="80" y="59"/>
                    </a:cubicBezTo>
                    <a:cubicBezTo>
                      <a:pt x="84" y="62"/>
                      <a:pt x="82" y="61"/>
                      <a:pt x="86" y="6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87"/>
              <p:cNvSpPr>
                <a:spLocks/>
              </p:cNvSpPr>
              <p:nvPr/>
            </p:nvSpPr>
            <p:spPr bwMode="auto">
              <a:xfrm>
                <a:off x="7161110" y="3978832"/>
                <a:ext cx="303425" cy="363374"/>
              </a:xfrm>
              <a:custGeom>
                <a:avLst/>
                <a:gdLst>
                  <a:gd name="T0" fmla="*/ 17 w 105"/>
                  <a:gd name="T1" fmla="*/ 89 h 126"/>
                  <a:gd name="T2" fmla="*/ 20 w 105"/>
                  <a:gd name="T3" fmla="*/ 126 h 126"/>
                  <a:gd name="T4" fmla="*/ 97 w 105"/>
                  <a:gd name="T5" fmla="*/ 117 h 126"/>
                  <a:gd name="T6" fmla="*/ 97 w 105"/>
                  <a:gd name="T7" fmla="*/ 115 h 126"/>
                  <a:gd name="T8" fmla="*/ 96 w 105"/>
                  <a:gd name="T9" fmla="*/ 113 h 126"/>
                  <a:gd name="T10" fmla="*/ 96 w 105"/>
                  <a:gd name="T11" fmla="*/ 112 h 126"/>
                  <a:gd name="T12" fmla="*/ 96 w 105"/>
                  <a:gd name="T13" fmla="*/ 111 h 126"/>
                  <a:gd name="T14" fmla="*/ 94 w 105"/>
                  <a:gd name="T15" fmla="*/ 109 h 126"/>
                  <a:gd name="T16" fmla="*/ 82 w 105"/>
                  <a:gd name="T17" fmla="*/ 100 h 126"/>
                  <a:gd name="T18" fmla="*/ 82 w 105"/>
                  <a:gd name="T19" fmla="*/ 100 h 126"/>
                  <a:gd name="T20" fmla="*/ 74 w 105"/>
                  <a:gd name="T21" fmla="*/ 97 h 126"/>
                  <a:gd name="T22" fmla="*/ 75 w 105"/>
                  <a:gd name="T23" fmla="*/ 97 h 126"/>
                  <a:gd name="T24" fmla="*/ 71 w 105"/>
                  <a:gd name="T25" fmla="*/ 95 h 126"/>
                  <a:gd name="T26" fmla="*/ 71 w 105"/>
                  <a:gd name="T27" fmla="*/ 81 h 126"/>
                  <a:gd name="T28" fmla="*/ 75 w 105"/>
                  <a:gd name="T29" fmla="*/ 67 h 126"/>
                  <a:gd name="T30" fmla="*/ 73 w 105"/>
                  <a:gd name="T31" fmla="*/ 55 h 126"/>
                  <a:gd name="T32" fmla="*/ 75 w 105"/>
                  <a:gd name="T33" fmla="*/ 52 h 126"/>
                  <a:gd name="T34" fmla="*/ 77 w 105"/>
                  <a:gd name="T35" fmla="*/ 51 h 126"/>
                  <a:gd name="T36" fmla="*/ 77 w 105"/>
                  <a:gd name="T37" fmla="*/ 50 h 126"/>
                  <a:gd name="T38" fmla="*/ 103 w 105"/>
                  <a:gd name="T39" fmla="*/ 25 h 126"/>
                  <a:gd name="T40" fmla="*/ 105 w 105"/>
                  <a:gd name="T41" fmla="*/ 23 h 126"/>
                  <a:gd name="T42" fmla="*/ 90 w 105"/>
                  <a:gd name="T43" fmla="*/ 23 h 126"/>
                  <a:gd name="T44" fmla="*/ 87 w 105"/>
                  <a:gd name="T45" fmla="*/ 20 h 126"/>
                  <a:gd name="T46" fmla="*/ 71 w 105"/>
                  <a:gd name="T47" fmla="*/ 20 h 126"/>
                  <a:gd name="T48" fmla="*/ 67 w 105"/>
                  <a:gd name="T49" fmla="*/ 23 h 126"/>
                  <a:gd name="T50" fmla="*/ 47 w 105"/>
                  <a:gd name="T51" fmla="*/ 20 h 126"/>
                  <a:gd name="T52" fmla="*/ 37 w 105"/>
                  <a:gd name="T53" fmla="*/ 17 h 126"/>
                  <a:gd name="T54" fmla="*/ 27 w 105"/>
                  <a:gd name="T55" fmla="*/ 4 h 126"/>
                  <a:gd name="T56" fmla="*/ 27 w 105"/>
                  <a:gd name="T57" fmla="*/ 12 h 126"/>
                  <a:gd name="T58" fmla="*/ 4 w 105"/>
                  <a:gd name="T59" fmla="*/ 14 h 126"/>
                  <a:gd name="T60" fmla="*/ 0 w 105"/>
                  <a:gd name="T61" fmla="*/ 14 h 126"/>
                  <a:gd name="T62" fmla="*/ 5 w 105"/>
                  <a:gd name="T63" fmla="*/ 36 h 126"/>
                  <a:gd name="T64" fmla="*/ 14 w 105"/>
                  <a:gd name="T65" fmla="*/ 78 h 126"/>
                  <a:gd name="T66" fmla="*/ 14 w 105"/>
                  <a:gd name="T67" fmla="*/ 79 h 126"/>
                  <a:gd name="T68" fmla="*/ 11 w 105"/>
                  <a:gd name="T69" fmla="*/ 84 h 126"/>
                  <a:gd name="T70" fmla="*/ 17 w 105"/>
                  <a:gd name="T71"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 h="126">
                    <a:moveTo>
                      <a:pt x="17" y="89"/>
                    </a:moveTo>
                    <a:cubicBezTo>
                      <a:pt x="18" y="102"/>
                      <a:pt x="19" y="114"/>
                      <a:pt x="20" y="126"/>
                    </a:cubicBezTo>
                    <a:cubicBezTo>
                      <a:pt x="46" y="124"/>
                      <a:pt x="72" y="121"/>
                      <a:pt x="97" y="117"/>
                    </a:cubicBezTo>
                    <a:cubicBezTo>
                      <a:pt x="97" y="116"/>
                      <a:pt x="97" y="116"/>
                      <a:pt x="97" y="115"/>
                    </a:cubicBezTo>
                    <a:cubicBezTo>
                      <a:pt x="97" y="114"/>
                      <a:pt x="96" y="113"/>
                      <a:pt x="96" y="113"/>
                    </a:cubicBezTo>
                    <a:cubicBezTo>
                      <a:pt x="96" y="112"/>
                      <a:pt x="96" y="112"/>
                      <a:pt x="96" y="112"/>
                    </a:cubicBezTo>
                    <a:cubicBezTo>
                      <a:pt x="96" y="112"/>
                      <a:pt x="96" y="112"/>
                      <a:pt x="96" y="111"/>
                    </a:cubicBezTo>
                    <a:cubicBezTo>
                      <a:pt x="96" y="110"/>
                      <a:pt x="95" y="110"/>
                      <a:pt x="94" y="109"/>
                    </a:cubicBezTo>
                    <a:cubicBezTo>
                      <a:pt x="91" y="106"/>
                      <a:pt x="86" y="102"/>
                      <a:pt x="82" y="100"/>
                    </a:cubicBezTo>
                    <a:cubicBezTo>
                      <a:pt x="82" y="100"/>
                      <a:pt x="82" y="100"/>
                      <a:pt x="82" y="100"/>
                    </a:cubicBezTo>
                    <a:cubicBezTo>
                      <a:pt x="79" y="99"/>
                      <a:pt x="78" y="98"/>
                      <a:pt x="74" y="97"/>
                    </a:cubicBezTo>
                    <a:cubicBezTo>
                      <a:pt x="75" y="97"/>
                      <a:pt x="75" y="97"/>
                      <a:pt x="75" y="97"/>
                    </a:cubicBezTo>
                    <a:cubicBezTo>
                      <a:pt x="73" y="96"/>
                      <a:pt x="72" y="96"/>
                      <a:pt x="71" y="95"/>
                    </a:cubicBezTo>
                    <a:cubicBezTo>
                      <a:pt x="71" y="91"/>
                      <a:pt x="72" y="84"/>
                      <a:pt x="71" y="81"/>
                    </a:cubicBezTo>
                    <a:cubicBezTo>
                      <a:pt x="70" y="75"/>
                      <a:pt x="59" y="80"/>
                      <a:pt x="75" y="67"/>
                    </a:cubicBezTo>
                    <a:cubicBezTo>
                      <a:pt x="74" y="63"/>
                      <a:pt x="73" y="59"/>
                      <a:pt x="73" y="55"/>
                    </a:cubicBezTo>
                    <a:cubicBezTo>
                      <a:pt x="75" y="55"/>
                      <a:pt x="74" y="55"/>
                      <a:pt x="75" y="52"/>
                    </a:cubicBezTo>
                    <a:cubicBezTo>
                      <a:pt x="77" y="51"/>
                      <a:pt x="77" y="51"/>
                      <a:pt x="77" y="51"/>
                    </a:cubicBezTo>
                    <a:cubicBezTo>
                      <a:pt x="77" y="51"/>
                      <a:pt x="77" y="50"/>
                      <a:pt x="77" y="50"/>
                    </a:cubicBezTo>
                    <a:cubicBezTo>
                      <a:pt x="77" y="44"/>
                      <a:pt x="99" y="28"/>
                      <a:pt x="103" y="25"/>
                    </a:cubicBezTo>
                    <a:cubicBezTo>
                      <a:pt x="104" y="24"/>
                      <a:pt x="105" y="23"/>
                      <a:pt x="105" y="23"/>
                    </a:cubicBezTo>
                    <a:cubicBezTo>
                      <a:pt x="101" y="23"/>
                      <a:pt x="94" y="22"/>
                      <a:pt x="90" y="23"/>
                    </a:cubicBezTo>
                    <a:cubicBezTo>
                      <a:pt x="88" y="23"/>
                      <a:pt x="89" y="20"/>
                      <a:pt x="87" y="20"/>
                    </a:cubicBezTo>
                    <a:cubicBezTo>
                      <a:pt x="73" y="26"/>
                      <a:pt x="83" y="25"/>
                      <a:pt x="71" y="20"/>
                    </a:cubicBezTo>
                    <a:cubicBezTo>
                      <a:pt x="68" y="19"/>
                      <a:pt x="67" y="23"/>
                      <a:pt x="67" y="23"/>
                    </a:cubicBezTo>
                    <a:cubicBezTo>
                      <a:pt x="55" y="11"/>
                      <a:pt x="49" y="21"/>
                      <a:pt x="47" y="20"/>
                    </a:cubicBezTo>
                    <a:cubicBezTo>
                      <a:pt x="43" y="18"/>
                      <a:pt x="41" y="18"/>
                      <a:pt x="37" y="17"/>
                    </a:cubicBezTo>
                    <a:cubicBezTo>
                      <a:pt x="32" y="17"/>
                      <a:pt x="32" y="0"/>
                      <a:pt x="27" y="4"/>
                    </a:cubicBezTo>
                    <a:cubicBezTo>
                      <a:pt x="27" y="4"/>
                      <a:pt x="27" y="12"/>
                      <a:pt x="27" y="12"/>
                    </a:cubicBezTo>
                    <a:cubicBezTo>
                      <a:pt x="27" y="13"/>
                      <a:pt x="7" y="14"/>
                      <a:pt x="4" y="14"/>
                    </a:cubicBezTo>
                    <a:cubicBezTo>
                      <a:pt x="3" y="14"/>
                      <a:pt x="2" y="14"/>
                      <a:pt x="0" y="14"/>
                    </a:cubicBezTo>
                    <a:cubicBezTo>
                      <a:pt x="2" y="22"/>
                      <a:pt x="1" y="29"/>
                      <a:pt x="5" y="36"/>
                    </a:cubicBezTo>
                    <a:cubicBezTo>
                      <a:pt x="4" y="40"/>
                      <a:pt x="14" y="71"/>
                      <a:pt x="14" y="78"/>
                    </a:cubicBezTo>
                    <a:cubicBezTo>
                      <a:pt x="14" y="79"/>
                      <a:pt x="14" y="79"/>
                      <a:pt x="14" y="79"/>
                    </a:cubicBezTo>
                    <a:cubicBezTo>
                      <a:pt x="13" y="80"/>
                      <a:pt x="11" y="82"/>
                      <a:pt x="11" y="84"/>
                    </a:cubicBezTo>
                    <a:cubicBezTo>
                      <a:pt x="14" y="88"/>
                      <a:pt x="14" y="87"/>
                      <a:pt x="17" y="89"/>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88"/>
              <p:cNvSpPr>
                <a:spLocks/>
              </p:cNvSpPr>
              <p:nvPr/>
            </p:nvSpPr>
            <p:spPr bwMode="auto">
              <a:xfrm>
                <a:off x="6944548" y="4719044"/>
                <a:ext cx="424554" cy="212889"/>
              </a:xfrm>
              <a:custGeom>
                <a:avLst/>
                <a:gdLst>
                  <a:gd name="T0" fmla="*/ 52 w 147"/>
                  <a:gd name="T1" fmla="*/ 56 h 74"/>
                  <a:gd name="T2" fmla="*/ 59 w 147"/>
                  <a:gd name="T3" fmla="*/ 60 h 74"/>
                  <a:gd name="T4" fmla="*/ 63 w 147"/>
                  <a:gd name="T5" fmla="*/ 58 h 74"/>
                  <a:gd name="T6" fmla="*/ 66 w 147"/>
                  <a:gd name="T7" fmla="*/ 63 h 74"/>
                  <a:gd name="T8" fmla="*/ 84 w 147"/>
                  <a:gd name="T9" fmla="*/ 63 h 74"/>
                  <a:gd name="T10" fmla="*/ 87 w 147"/>
                  <a:gd name="T11" fmla="*/ 69 h 74"/>
                  <a:gd name="T12" fmla="*/ 89 w 147"/>
                  <a:gd name="T13" fmla="*/ 69 h 74"/>
                  <a:gd name="T14" fmla="*/ 104 w 147"/>
                  <a:gd name="T15" fmla="*/ 67 h 74"/>
                  <a:gd name="T16" fmla="*/ 112 w 147"/>
                  <a:gd name="T17" fmla="*/ 68 h 74"/>
                  <a:gd name="T18" fmla="*/ 115 w 147"/>
                  <a:gd name="T19" fmla="*/ 70 h 74"/>
                  <a:gd name="T20" fmla="*/ 122 w 147"/>
                  <a:gd name="T21" fmla="*/ 65 h 74"/>
                  <a:gd name="T22" fmla="*/ 132 w 147"/>
                  <a:gd name="T23" fmla="*/ 65 h 74"/>
                  <a:gd name="T24" fmla="*/ 133 w 147"/>
                  <a:gd name="T25" fmla="*/ 63 h 74"/>
                  <a:gd name="T26" fmla="*/ 147 w 147"/>
                  <a:gd name="T27" fmla="*/ 68 h 74"/>
                  <a:gd name="T28" fmla="*/ 147 w 147"/>
                  <a:gd name="T29" fmla="*/ 68 h 74"/>
                  <a:gd name="T30" fmla="*/ 138 w 147"/>
                  <a:gd name="T31" fmla="*/ 10 h 74"/>
                  <a:gd name="T32" fmla="*/ 137 w 147"/>
                  <a:gd name="T33" fmla="*/ 0 h 74"/>
                  <a:gd name="T34" fmla="*/ 49 w 147"/>
                  <a:gd name="T35" fmla="*/ 7 h 74"/>
                  <a:gd name="T36" fmla="*/ 0 w 147"/>
                  <a:gd name="T37" fmla="*/ 8 h 74"/>
                  <a:gd name="T38" fmla="*/ 0 w 147"/>
                  <a:gd name="T39" fmla="*/ 8 h 74"/>
                  <a:gd name="T40" fmla="*/ 0 w 147"/>
                  <a:gd name="T41" fmla="*/ 18 h 74"/>
                  <a:gd name="T42" fmla="*/ 0 w 147"/>
                  <a:gd name="T43" fmla="*/ 18 h 74"/>
                  <a:gd name="T44" fmla="*/ 50 w 147"/>
                  <a:gd name="T45" fmla="*/ 17 h 74"/>
                  <a:gd name="T46" fmla="*/ 52 w 147"/>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74">
                    <a:moveTo>
                      <a:pt x="52" y="56"/>
                    </a:moveTo>
                    <a:cubicBezTo>
                      <a:pt x="55" y="57"/>
                      <a:pt x="56" y="61"/>
                      <a:pt x="59" y="60"/>
                    </a:cubicBezTo>
                    <a:cubicBezTo>
                      <a:pt x="60" y="60"/>
                      <a:pt x="61" y="57"/>
                      <a:pt x="63" y="58"/>
                    </a:cubicBezTo>
                    <a:cubicBezTo>
                      <a:pt x="64" y="59"/>
                      <a:pt x="65" y="62"/>
                      <a:pt x="66" y="63"/>
                    </a:cubicBezTo>
                    <a:cubicBezTo>
                      <a:pt x="71" y="65"/>
                      <a:pt x="84" y="63"/>
                      <a:pt x="84" y="63"/>
                    </a:cubicBezTo>
                    <a:cubicBezTo>
                      <a:pt x="85" y="64"/>
                      <a:pt x="87" y="68"/>
                      <a:pt x="87" y="69"/>
                    </a:cubicBezTo>
                    <a:cubicBezTo>
                      <a:pt x="87" y="69"/>
                      <a:pt x="88" y="69"/>
                      <a:pt x="89" y="69"/>
                    </a:cubicBezTo>
                    <a:cubicBezTo>
                      <a:pt x="98" y="64"/>
                      <a:pt x="101" y="74"/>
                      <a:pt x="104" y="67"/>
                    </a:cubicBezTo>
                    <a:cubicBezTo>
                      <a:pt x="104" y="65"/>
                      <a:pt x="111" y="68"/>
                      <a:pt x="112" y="68"/>
                    </a:cubicBezTo>
                    <a:cubicBezTo>
                      <a:pt x="113" y="69"/>
                      <a:pt x="114" y="70"/>
                      <a:pt x="115" y="70"/>
                    </a:cubicBezTo>
                    <a:cubicBezTo>
                      <a:pt x="118" y="71"/>
                      <a:pt x="119" y="66"/>
                      <a:pt x="122" y="65"/>
                    </a:cubicBezTo>
                    <a:cubicBezTo>
                      <a:pt x="124" y="65"/>
                      <a:pt x="130" y="66"/>
                      <a:pt x="132" y="65"/>
                    </a:cubicBezTo>
                    <a:cubicBezTo>
                      <a:pt x="133" y="64"/>
                      <a:pt x="133" y="63"/>
                      <a:pt x="133" y="63"/>
                    </a:cubicBezTo>
                    <a:cubicBezTo>
                      <a:pt x="137" y="63"/>
                      <a:pt x="142" y="66"/>
                      <a:pt x="147" y="68"/>
                    </a:cubicBezTo>
                    <a:cubicBezTo>
                      <a:pt x="147" y="68"/>
                      <a:pt x="147" y="68"/>
                      <a:pt x="147" y="68"/>
                    </a:cubicBezTo>
                    <a:cubicBezTo>
                      <a:pt x="145" y="48"/>
                      <a:pt x="143" y="29"/>
                      <a:pt x="138" y="10"/>
                    </a:cubicBezTo>
                    <a:cubicBezTo>
                      <a:pt x="138" y="7"/>
                      <a:pt x="137" y="3"/>
                      <a:pt x="137" y="0"/>
                    </a:cubicBezTo>
                    <a:cubicBezTo>
                      <a:pt x="108" y="3"/>
                      <a:pt x="79" y="5"/>
                      <a:pt x="49" y="7"/>
                    </a:cubicBezTo>
                    <a:cubicBezTo>
                      <a:pt x="33" y="7"/>
                      <a:pt x="16" y="8"/>
                      <a:pt x="0" y="8"/>
                    </a:cubicBezTo>
                    <a:cubicBezTo>
                      <a:pt x="0" y="8"/>
                      <a:pt x="0" y="8"/>
                      <a:pt x="0" y="8"/>
                    </a:cubicBezTo>
                    <a:cubicBezTo>
                      <a:pt x="0" y="12"/>
                      <a:pt x="0" y="15"/>
                      <a:pt x="0" y="18"/>
                    </a:cubicBezTo>
                    <a:cubicBezTo>
                      <a:pt x="0" y="18"/>
                      <a:pt x="0" y="18"/>
                      <a:pt x="0" y="18"/>
                    </a:cubicBezTo>
                    <a:cubicBezTo>
                      <a:pt x="17" y="18"/>
                      <a:pt x="33" y="18"/>
                      <a:pt x="50" y="17"/>
                    </a:cubicBezTo>
                    <a:cubicBezTo>
                      <a:pt x="50" y="30"/>
                      <a:pt x="51" y="43"/>
                      <a:pt x="52" y="56"/>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89"/>
              <p:cNvSpPr>
                <a:spLocks/>
              </p:cNvSpPr>
              <p:nvPr/>
            </p:nvSpPr>
            <p:spPr bwMode="auto">
              <a:xfrm>
                <a:off x="6352379" y="4715377"/>
                <a:ext cx="305874" cy="360930"/>
              </a:xfrm>
              <a:custGeom>
                <a:avLst/>
                <a:gdLst>
                  <a:gd name="T0" fmla="*/ 99 w 106"/>
                  <a:gd name="T1" fmla="*/ 124 h 125"/>
                  <a:gd name="T2" fmla="*/ 106 w 106"/>
                  <a:gd name="T3" fmla="*/ 7 h 125"/>
                  <a:gd name="T4" fmla="*/ 24 w 106"/>
                  <a:gd name="T5" fmla="*/ 0 h 125"/>
                  <a:gd name="T6" fmla="*/ 22 w 106"/>
                  <a:gd name="T7" fmla="*/ 16 h 125"/>
                  <a:gd name="T8" fmla="*/ 11 w 106"/>
                  <a:gd name="T9" fmla="*/ 19 h 125"/>
                  <a:gd name="T10" fmla="*/ 11 w 106"/>
                  <a:gd name="T11" fmla="*/ 19 h 125"/>
                  <a:gd name="T12" fmla="*/ 11 w 106"/>
                  <a:gd name="T13" fmla="*/ 27 h 125"/>
                  <a:gd name="T14" fmla="*/ 12 w 106"/>
                  <a:gd name="T15" fmla="*/ 33 h 125"/>
                  <a:gd name="T16" fmla="*/ 11 w 106"/>
                  <a:gd name="T17" fmla="*/ 44 h 125"/>
                  <a:gd name="T18" fmla="*/ 11 w 106"/>
                  <a:gd name="T19" fmla="*/ 44 h 125"/>
                  <a:gd name="T20" fmla="*/ 12 w 106"/>
                  <a:gd name="T21" fmla="*/ 46 h 125"/>
                  <a:gd name="T22" fmla="*/ 13 w 106"/>
                  <a:gd name="T23" fmla="*/ 50 h 125"/>
                  <a:gd name="T24" fmla="*/ 17 w 106"/>
                  <a:gd name="T25" fmla="*/ 55 h 125"/>
                  <a:gd name="T26" fmla="*/ 12 w 106"/>
                  <a:gd name="T27" fmla="*/ 58 h 125"/>
                  <a:gd name="T28" fmla="*/ 8 w 106"/>
                  <a:gd name="T29" fmla="*/ 69 h 125"/>
                  <a:gd name="T30" fmla="*/ 5 w 106"/>
                  <a:gd name="T31" fmla="*/ 72 h 125"/>
                  <a:gd name="T32" fmla="*/ 3 w 106"/>
                  <a:gd name="T33" fmla="*/ 86 h 125"/>
                  <a:gd name="T34" fmla="*/ 2 w 106"/>
                  <a:gd name="T35" fmla="*/ 87 h 125"/>
                  <a:gd name="T36" fmla="*/ 3 w 106"/>
                  <a:gd name="T37" fmla="*/ 87 h 125"/>
                  <a:gd name="T38" fmla="*/ 0 w 106"/>
                  <a:gd name="T39" fmla="*/ 91 h 125"/>
                  <a:gd name="T40" fmla="*/ 17 w 106"/>
                  <a:gd name="T41" fmla="*/ 99 h 125"/>
                  <a:gd name="T42" fmla="*/ 64 w 106"/>
                  <a:gd name="T43" fmla="*/ 122 h 125"/>
                  <a:gd name="T44" fmla="*/ 99 w 106"/>
                  <a:gd name="T45"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25">
                    <a:moveTo>
                      <a:pt x="99" y="124"/>
                    </a:moveTo>
                    <a:cubicBezTo>
                      <a:pt x="102" y="85"/>
                      <a:pt x="104" y="46"/>
                      <a:pt x="106" y="7"/>
                    </a:cubicBezTo>
                    <a:cubicBezTo>
                      <a:pt x="79" y="5"/>
                      <a:pt x="52" y="3"/>
                      <a:pt x="24" y="0"/>
                    </a:cubicBezTo>
                    <a:cubicBezTo>
                      <a:pt x="24" y="6"/>
                      <a:pt x="23" y="11"/>
                      <a:pt x="22" y="16"/>
                    </a:cubicBezTo>
                    <a:cubicBezTo>
                      <a:pt x="18" y="24"/>
                      <a:pt x="13" y="11"/>
                      <a:pt x="11" y="19"/>
                    </a:cubicBezTo>
                    <a:cubicBezTo>
                      <a:pt x="11" y="19"/>
                      <a:pt x="11" y="19"/>
                      <a:pt x="11" y="19"/>
                    </a:cubicBezTo>
                    <a:cubicBezTo>
                      <a:pt x="11" y="22"/>
                      <a:pt x="11" y="24"/>
                      <a:pt x="11" y="27"/>
                    </a:cubicBezTo>
                    <a:cubicBezTo>
                      <a:pt x="10" y="30"/>
                      <a:pt x="10" y="29"/>
                      <a:pt x="12" y="33"/>
                    </a:cubicBezTo>
                    <a:cubicBezTo>
                      <a:pt x="11" y="36"/>
                      <a:pt x="9" y="40"/>
                      <a:pt x="11" y="44"/>
                    </a:cubicBezTo>
                    <a:cubicBezTo>
                      <a:pt x="11" y="44"/>
                      <a:pt x="11" y="44"/>
                      <a:pt x="11" y="44"/>
                    </a:cubicBezTo>
                    <a:cubicBezTo>
                      <a:pt x="11" y="45"/>
                      <a:pt x="11" y="45"/>
                      <a:pt x="12" y="46"/>
                    </a:cubicBezTo>
                    <a:cubicBezTo>
                      <a:pt x="12" y="47"/>
                      <a:pt x="13" y="48"/>
                      <a:pt x="13" y="50"/>
                    </a:cubicBezTo>
                    <a:cubicBezTo>
                      <a:pt x="12" y="52"/>
                      <a:pt x="15" y="53"/>
                      <a:pt x="17" y="55"/>
                    </a:cubicBezTo>
                    <a:cubicBezTo>
                      <a:pt x="17" y="57"/>
                      <a:pt x="13" y="57"/>
                      <a:pt x="12" y="58"/>
                    </a:cubicBezTo>
                    <a:cubicBezTo>
                      <a:pt x="8" y="62"/>
                      <a:pt x="11" y="65"/>
                      <a:pt x="8" y="69"/>
                    </a:cubicBezTo>
                    <a:cubicBezTo>
                      <a:pt x="7" y="71"/>
                      <a:pt x="5" y="71"/>
                      <a:pt x="5" y="72"/>
                    </a:cubicBezTo>
                    <a:cubicBezTo>
                      <a:pt x="2" y="77"/>
                      <a:pt x="13" y="86"/>
                      <a:pt x="3" y="86"/>
                    </a:cubicBezTo>
                    <a:cubicBezTo>
                      <a:pt x="2" y="87"/>
                      <a:pt x="2" y="87"/>
                      <a:pt x="2" y="87"/>
                    </a:cubicBezTo>
                    <a:cubicBezTo>
                      <a:pt x="2" y="87"/>
                      <a:pt x="3" y="87"/>
                      <a:pt x="3" y="87"/>
                    </a:cubicBezTo>
                    <a:cubicBezTo>
                      <a:pt x="3" y="88"/>
                      <a:pt x="0" y="90"/>
                      <a:pt x="0" y="91"/>
                    </a:cubicBezTo>
                    <a:cubicBezTo>
                      <a:pt x="1" y="93"/>
                      <a:pt x="14" y="98"/>
                      <a:pt x="17" y="99"/>
                    </a:cubicBezTo>
                    <a:cubicBezTo>
                      <a:pt x="31" y="106"/>
                      <a:pt x="48" y="118"/>
                      <a:pt x="64" y="122"/>
                    </a:cubicBezTo>
                    <a:cubicBezTo>
                      <a:pt x="75" y="125"/>
                      <a:pt x="88" y="124"/>
                      <a:pt x="99" y="12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90"/>
              <p:cNvSpPr>
                <a:spLocks/>
              </p:cNvSpPr>
              <p:nvPr/>
            </p:nvSpPr>
            <p:spPr bwMode="auto">
              <a:xfrm>
                <a:off x="6637452" y="4736174"/>
                <a:ext cx="307097" cy="340128"/>
              </a:xfrm>
              <a:custGeom>
                <a:avLst/>
                <a:gdLst>
                  <a:gd name="T0" fmla="*/ 106 w 106"/>
                  <a:gd name="T1" fmla="*/ 12 h 118"/>
                  <a:gd name="T2" fmla="*/ 106 w 106"/>
                  <a:gd name="T3" fmla="*/ 12 h 118"/>
                  <a:gd name="T4" fmla="*/ 106 w 106"/>
                  <a:gd name="T5" fmla="*/ 12 h 118"/>
                  <a:gd name="T6" fmla="*/ 106 w 106"/>
                  <a:gd name="T7" fmla="*/ 2 h 118"/>
                  <a:gd name="T8" fmla="*/ 106 w 106"/>
                  <a:gd name="T9" fmla="*/ 2 h 118"/>
                  <a:gd name="T10" fmla="*/ 7 w 106"/>
                  <a:gd name="T11" fmla="*/ 0 h 118"/>
                  <a:gd name="T12" fmla="*/ 0 w 106"/>
                  <a:gd name="T13" fmla="*/ 117 h 118"/>
                  <a:gd name="T14" fmla="*/ 0 w 106"/>
                  <a:gd name="T15" fmla="*/ 117 h 118"/>
                  <a:gd name="T16" fmla="*/ 6 w 106"/>
                  <a:gd name="T17" fmla="*/ 117 h 118"/>
                  <a:gd name="T18" fmla="*/ 15 w 106"/>
                  <a:gd name="T19" fmla="*/ 118 h 118"/>
                  <a:gd name="T20" fmla="*/ 15 w 106"/>
                  <a:gd name="T21" fmla="*/ 109 h 118"/>
                  <a:gd name="T22" fmla="*/ 24 w 106"/>
                  <a:gd name="T23" fmla="*/ 109 h 118"/>
                  <a:gd name="T24" fmla="*/ 45 w 106"/>
                  <a:gd name="T25" fmla="*/ 110 h 118"/>
                  <a:gd name="T26" fmla="*/ 46 w 106"/>
                  <a:gd name="T27" fmla="*/ 109 h 118"/>
                  <a:gd name="T28" fmla="*/ 43 w 106"/>
                  <a:gd name="T29" fmla="*/ 105 h 118"/>
                  <a:gd name="T30" fmla="*/ 106 w 106"/>
                  <a:gd name="T31" fmla="*/ 105 h 118"/>
                  <a:gd name="T32" fmla="*/ 106 w 106"/>
                  <a:gd name="T33" fmla="*/ 85 h 118"/>
                  <a:gd name="T34" fmla="*/ 106 w 106"/>
                  <a:gd name="T35" fmla="*/ 64 h 118"/>
                  <a:gd name="T36" fmla="*/ 106 w 106"/>
                  <a:gd name="T37"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18">
                    <a:moveTo>
                      <a:pt x="106" y="12"/>
                    </a:moveTo>
                    <a:cubicBezTo>
                      <a:pt x="106" y="12"/>
                      <a:pt x="106" y="12"/>
                      <a:pt x="106" y="12"/>
                    </a:cubicBezTo>
                    <a:cubicBezTo>
                      <a:pt x="106" y="12"/>
                      <a:pt x="106" y="12"/>
                      <a:pt x="106" y="12"/>
                    </a:cubicBezTo>
                    <a:cubicBezTo>
                      <a:pt x="106" y="9"/>
                      <a:pt x="106" y="6"/>
                      <a:pt x="106" y="2"/>
                    </a:cubicBezTo>
                    <a:cubicBezTo>
                      <a:pt x="106" y="2"/>
                      <a:pt x="106" y="2"/>
                      <a:pt x="106" y="2"/>
                    </a:cubicBezTo>
                    <a:cubicBezTo>
                      <a:pt x="73" y="2"/>
                      <a:pt x="40" y="2"/>
                      <a:pt x="7" y="0"/>
                    </a:cubicBezTo>
                    <a:cubicBezTo>
                      <a:pt x="5" y="39"/>
                      <a:pt x="3" y="78"/>
                      <a:pt x="0" y="117"/>
                    </a:cubicBezTo>
                    <a:cubicBezTo>
                      <a:pt x="0" y="117"/>
                      <a:pt x="0" y="117"/>
                      <a:pt x="0" y="117"/>
                    </a:cubicBezTo>
                    <a:cubicBezTo>
                      <a:pt x="2" y="117"/>
                      <a:pt x="4" y="117"/>
                      <a:pt x="6" y="117"/>
                    </a:cubicBezTo>
                    <a:cubicBezTo>
                      <a:pt x="6" y="117"/>
                      <a:pt x="15" y="118"/>
                      <a:pt x="15" y="118"/>
                    </a:cubicBezTo>
                    <a:cubicBezTo>
                      <a:pt x="15" y="118"/>
                      <a:pt x="15" y="109"/>
                      <a:pt x="15" y="109"/>
                    </a:cubicBezTo>
                    <a:cubicBezTo>
                      <a:pt x="17" y="107"/>
                      <a:pt x="21" y="109"/>
                      <a:pt x="24" y="109"/>
                    </a:cubicBezTo>
                    <a:cubicBezTo>
                      <a:pt x="30" y="109"/>
                      <a:pt x="39" y="108"/>
                      <a:pt x="45" y="110"/>
                    </a:cubicBezTo>
                    <a:cubicBezTo>
                      <a:pt x="46" y="109"/>
                      <a:pt x="46" y="109"/>
                      <a:pt x="46" y="109"/>
                    </a:cubicBezTo>
                    <a:cubicBezTo>
                      <a:pt x="43" y="107"/>
                      <a:pt x="44" y="109"/>
                      <a:pt x="43" y="105"/>
                    </a:cubicBezTo>
                    <a:cubicBezTo>
                      <a:pt x="64" y="105"/>
                      <a:pt x="85" y="105"/>
                      <a:pt x="106" y="105"/>
                    </a:cubicBezTo>
                    <a:cubicBezTo>
                      <a:pt x="106" y="98"/>
                      <a:pt x="106" y="91"/>
                      <a:pt x="106" y="85"/>
                    </a:cubicBezTo>
                    <a:cubicBezTo>
                      <a:pt x="106" y="78"/>
                      <a:pt x="106" y="71"/>
                      <a:pt x="106" y="64"/>
                    </a:cubicBezTo>
                    <a:cubicBezTo>
                      <a:pt x="106" y="47"/>
                      <a:pt x="106" y="30"/>
                      <a:pt x="106" y="12"/>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91"/>
              <p:cNvSpPr>
                <a:spLocks/>
              </p:cNvSpPr>
              <p:nvPr/>
            </p:nvSpPr>
            <p:spPr bwMode="auto">
              <a:xfrm>
                <a:off x="6895612" y="4019208"/>
                <a:ext cx="305874" cy="193310"/>
              </a:xfrm>
              <a:custGeom>
                <a:avLst/>
                <a:gdLst>
                  <a:gd name="T0" fmla="*/ 106 w 106"/>
                  <a:gd name="T1" fmla="*/ 62 h 67"/>
                  <a:gd name="T2" fmla="*/ 97 w 106"/>
                  <a:gd name="T3" fmla="*/ 22 h 67"/>
                  <a:gd name="T4" fmla="*/ 92 w 106"/>
                  <a:gd name="T5" fmla="*/ 0 h 67"/>
                  <a:gd name="T6" fmla="*/ 30 w 106"/>
                  <a:gd name="T7" fmla="*/ 4 h 67"/>
                  <a:gd name="T8" fmla="*/ 0 w 106"/>
                  <a:gd name="T9" fmla="*/ 4 h 67"/>
                  <a:gd name="T10" fmla="*/ 0 w 106"/>
                  <a:gd name="T11" fmla="*/ 67 h 67"/>
                  <a:gd name="T12" fmla="*/ 15 w 106"/>
                  <a:gd name="T13" fmla="*/ 67 h 67"/>
                  <a:gd name="T14" fmla="*/ 106 w 106"/>
                  <a:gd name="T15" fmla="*/ 6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7">
                    <a:moveTo>
                      <a:pt x="106" y="62"/>
                    </a:moveTo>
                    <a:cubicBezTo>
                      <a:pt x="105" y="53"/>
                      <a:pt x="96" y="26"/>
                      <a:pt x="97" y="22"/>
                    </a:cubicBezTo>
                    <a:cubicBezTo>
                      <a:pt x="93" y="15"/>
                      <a:pt x="94" y="8"/>
                      <a:pt x="92" y="0"/>
                    </a:cubicBezTo>
                    <a:cubicBezTo>
                      <a:pt x="71" y="2"/>
                      <a:pt x="51" y="3"/>
                      <a:pt x="30" y="4"/>
                    </a:cubicBezTo>
                    <a:cubicBezTo>
                      <a:pt x="20" y="4"/>
                      <a:pt x="10" y="4"/>
                      <a:pt x="0" y="4"/>
                    </a:cubicBezTo>
                    <a:cubicBezTo>
                      <a:pt x="0" y="25"/>
                      <a:pt x="0" y="46"/>
                      <a:pt x="0" y="67"/>
                    </a:cubicBezTo>
                    <a:cubicBezTo>
                      <a:pt x="5" y="67"/>
                      <a:pt x="10" y="67"/>
                      <a:pt x="15" y="67"/>
                    </a:cubicBezTo>
                    <a:cubicBezTo>
                      <a:pt x="45" y="67"/>
                      <a:pt x="76" y="65"/>
                      <a:pt x="106" y="62"/>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92"/>
              <p:cNvSpPr>
                <a:spLocks/>
              </p:cNvSpPr>
              <p:nvPr/>
            </p:nvSpPr>
            <p:spPr bwMode="auto">
              <a:xfrm>
                <a:off x="6984924" y="4545308"/>
                <a:ext cx="354815" cy="195759"/>
              </a:xfrm>
              <a:custGeom>
                <a:avLst/>
                <a:gdLst>
                  <a:gd name="T0" fmla="*/ 35 w 123"/>
                  <a:gd name="T1" fmla="*/ 67 h 68"/>
                  <a:gd name="T2" fmla="*/ 123 w 123"/>
                  <a:gd name="T3" fmla="*/ 60 h 68"/>
                  <a:gd name="T4" fmla="*/ 118 w 123"/>
                  <a:gd name="T5" fmla="*/ 16 h 68"/>
                  <a:gd name="T6" fmla="*/ 118 w 123"/>
                  <a:gd name="T7" fmla="*/ 17 h 68"/>
                  <a:gd name="T8" fmla="*/ 111 w 123"/>
                  <a:gd name="T9" fmla="*/ 1 h 68"/>
                  <a:gd name="T10" fmla="*/ 104 w 123"/>
                  <a:gd name="T11" fmla="*/ 0 h 68"/>
                  <a:gd name="T12" fmla="*/ 32 w 123"/>
                  <a:gd name="T13" fmla="*/ 5 h 68"/>
                  <a:gd name="T14" fmla="*/ 1 w 123"/>
                  <a:gd name="T15" fmla="*/ 6 h 68"/>
                  <a:gd name="T16" fmla="*/ 0 w 123"/>
                  <a:gd name="T17" fmla="*/ 7 h 68"/>
                  <a:gd name="T18" fmla="*/ 2 w 123"/>
                  <a:gd name="T19" fmla="*/ 68 h 68"/>
                  <a:gd name="T20" fmla="*/ 35 w 123"/>
                  <a:gd name="T21"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68">
                    <a:moveTo>
                      <a:pt x="35" y="67"/>
                    </a:moveTo>
                    <a:cubicBezTo>
                      <a:pt x="65" y="65"/>
                      <a:pt x="94" y="63"/>
                      <a:pt x="123" y="60"/>
                    </a:cubicBezTo>
                    <a:cubicBezTo>
                      <a:pt x="122" y="45"/>
                      <a:pt x="120" y="31"/>
                      <a:pt x="118" y="16"/>
                    </a:cubicBezTo>
                    <a:cubicBezTo>
                      <a:pt x="118" y="17"/>
                      <a:pt x="118" y="17"/>
                      <a:pt x="118" y="17"/>
                    </a:cubicBezTo>
                    <a:cubicBezTo>
                      <a:pt x="105" y="11"/>
                      <a:pt x="115" y="3"/>
                      <a:pt x="111" y="1"/>
                    </a:cubicBezTo>
                    <a:cubicBezTo>
                      <a:pt x="110" y="1"/>
                      <a:pt x="107" y="2"/>
                      <a:pt x="104" y="0"/>
                    </a:cubicBezTo>
                    <a:cubicBezTo>
                      <a:pt x="80" y="2"/>
                      <a:pt x="56" y="4"/>
                      <a:pt x="32" y="5"/>
                    </a:cubicBezTo>
                    <a:cubicBezTo>
                      <a:pt x="22" y="6"/>
                      <a:pt x="11" y="6"/>
                      <a:pt x="1" y="6"/>
                    </a:cubicBezTo>
                    <a:cubicBezTo>
                      <a:pt x="0" y="7"/>
                      <a:pt x="0" y="7"/>
                      <a:pt x="0" y="7"/>
                    </a:cubicBezTo>
                    <a:cubicBezTo>
                      <a:pt x="1" y="27"/>
                      <a:pt x="2" y="47"/>
                      <a:pt x="2" y="68"/>
                    </a:cubicBezTo>
                    <a:cubicBezTo>
                      <a:pt x="13" y="68"/>
                      <a:pt x="24" y="67"/>
                      <a:pt x="35" y="67"/>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93"/>
              <p:cNvSpPr>
                <a:spLocks/>
              </p:cNvSpPr>
              <p:nvPr/>
            </p:nvSpPr>
            <p:spPr bwMode="auto">
              <a:xfrm>
                <a:off x="6582394" y="4256565"/>
                <a:ext cx="313213" cy="248367"/>
              </a:xfrm>
              <a:custGeom>
                <a:avLst/>
                <a:gdLst>
                  <a:gd name="T0" fmla="*/ 108 w 108"/>
                  <a:gd name="T1" fmla="*/ 4 h 86"/>
                  <a:gd name="T2" fmla="*/ 108 w 108"/>
                  <a:gd name="T3" fmla="*/ 4 h 86"/>
                  <a:gd name="T4" fmla="*/ 6 w 108"/>
                  <a:gd name="T5" fmla="*/ 0 h 86"/>
                  <a:gd name="T6" fmla="*/ 0 w 108"/>
                  <a:gd name="T7" fmla="*/ 82 h 86"/>
                  <a:gd name="T8" fmla="*/ 31 w 108"/>
                  <a:gd name="T9" fmla="*/ 84 h 86"/>
                  <a:gd name="T10" fmla="*/ 108 w 108"/>
                  <a:gd name="T11" fmla="*/ 86 h 86"/>
                  <a:gd name="T12" fmla="*/ 108 w 108"/>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108" h="86">
                    <a:moveTo>
                      <a:pt x="108" y="4"/>
                    </a:moveTo>
                    <a:cubicBezTo>
                      <a:pt x="108" y="4"/>
                      <a:pt x="108" y="4"/>
                      <a:pt x="108" y="4"/>
                    </a:cubicBezTo>
                    <a:cubicBezTo>
                      <a:pt x="74" y="4"/>
                      <a:pt x="40" y="3"/>
                      <a:pt x="6" y="0"/>
                    </a:cubicBezTo>
                    <a:cubicBezTo>
                      <a:pt x="4" y="28"/>
                      <a:pt x="2" y="55"/>
                      <a:pt x="0" y="82"/>
                    </a:cubicBezTo>
                    <a:cubicBezTo>
                      <a:pt x="10" y="83"/>
                      <a:pt x="20" y="84"/>
                      <a:pt x="31" y="84"/>
                    </a:cubicBezTo>
                    <a:cubicBezTo>
                      <a:pt x="56" y="86"/>
                      <a:pt x="82" y="86"/>
                      <a:pt x="108" y="86"/>
                    </a:cubicBezTo>
                    <a:cubicBezTo>
                      <a:pt x="108" y="59"/>
                      <a:pt x="108" y="32"/>
                      <a:pt x="108" y="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94"/>
              <p:cNvSpPr>
                <a:spLocks/>
              </p:cNvSpPr>
              <p:nvPr/>
            </p:nvSpPr>
            <p:spPr bwMode="auto">
              <a:xfrm>
                <a:off x="6895612" y="4371572"/>
                <a:ext cx="389071" cy="193310"/>
              </a:xfrm>
              <a:custGeom>
                <a:avLst/>
                <a:gdLst>
                  <a:gd name="T0" fmla="*/ 128 w 135"/>
                  <a:gd name="T1" fmla="*/ 48 h 67"/>
                  <a:gd name="T2" fmla="*/ 128 w 135"/>
                  <a:gd name="T3" fmla="*/ 48 h 67"/>
                  <a:gd name="T4" fmla="*/ 126 w 135"/>
                  <a:gd name="T5" fmla="*/ 39 h 67"/>
                  <a:gd name="T6" fmla="*/ 115 w 135"/>
                  <a:gd name="T7" fmla="*/ 10 h 67"/>
                  <a:gd name="T8" fmla="*/ 114 w 135"/>
                  <a:gd name="T9" fmla="*/ 10 h 67"/>
                  <a:gd name="T10" fmla="*/ 102 w 135"/>
                  <a:gd name="T11" fmla="*/ 4 h 67"/>
                  <a:gd name="T12" fmla="*/ 83 w 135"/>
                  <a:gd name="T13" fmla="*/ 3 h 67"/>
                  <a:gd name="T14" fmla="*/ 15 w 135"/>
                  <a:gd name="T15" fmla="*/ 5 h 67"/>
                  <a:gd name="T16" fmla="*/ 0 w 135"/>
                  <a:gd name="T17" fmla="*/ 5 h 67"/>
                  <a:gd name="T18" fmla="*/ 0 w 135"/>
                  <a:gd name="T19" fmla="*/ 46 h 67"/>
                  <a:gd name="T20" fmla="*/ 31 w 135"/>
                  <a:gd name="T21" fmla="*/ 46 h 67"/>
                  <a:gd name="T22" fmla="*/ 31 w 135"/>
                  <a:gd name="T23" fmla="*/ 67 h 67"/>
                  <a:gd name="T24" fmla="*/ 32 w 135"/>
                  <a:gd name="T25" fmla="*/ 66 h 67"/>
                  <a:gd name="T26" fmla="*/ 63 w 135"/>
                  <a:gd name="T27" fmla="*/ 65 h 67"/>
                  <a:gd name="T28" fmla="*/ 135 w 135"/>
                  <a:gd name="T29" fmla="*/ 60 h 67"/>
                  <a:gd name="T30" fmla="*/ 135 w 135"/>
                  <a:gd name="T31" fmla="*/ 59 h 67"/>
                  <a:gd name="T32" fmla="*/ 128 w 135"/>
                  <a:gd name="T33"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67">
                    <a:moveTo>
                      <a:pt x="128" y="48"/>
                    </a:moveTo>
                    <a:cubicBezTo>
                      <a:pt x="128" y="48"/>
                      <a:pt x="128" y="48"/>
                      <a:pt x="128" y="48"/>
                    </a:cubicBezTo>
                    <a:cubicBezTo>
                      <a:pt x="127" y="46"/>
                      <a:pt x="127" y="43"/>
                      <a:pt x="126" y="39"/>
                    </a:cubicBezTo>
                    <a:cubicBezTo>
                      <a:pt x="126" y="39"/>
                      <a:pt x="116" y="11"/>
                      <a:pt x="115" y="10"/>
                    </a:cubicBezTo>
                    <a:cubicBezTo>
                      <a:pt x="115" y="10"/>
                      <a:pt x="114" y="10"/>
                      <a:pt x="114" y="10"/>
                    </a:cubicBezTo>
                    <a:cubicBezTo>
                      <a:pt x="110" y="9"/>
                      <a:pt x="105" y="6"/>
                      <a:pt x="102" y="4"/>
                    </a:cubicBezTo>
                    <a:cubicBezTo>
                      <a:pt x="95" y="0"/>
                      <a:pt x="92" y="11"/>
                      <a:pt x="83" y="3"/>
                    </a:cubicBezTo>
                    <a:cubicBezTo>
                      <a:pt x="61" y="4"/>
                      <a:pt x="38" y="5"/>
                      <a:pt x="15" y="5"/>
                    </a:cubicBezTo>
                    <a:cubicBezTo>
                      <a:pt x="10" y="5"/>
                      <a:pt x="5" y="5"/>
                      <a:pt x="0" y="5"/>
                    </a:cubicBezTo>
                    <a:cubicBezTo>
                      <a:pt x="0" y="19"/>
                      <a:pt x="0" y="33"/>
                      <a:pt x="0" y="46"/>
                    </a:cubicBezTo>
                    <a:cubicBezTo>
                      <a:pt x="10" y="46"/>
                      <a:pt x="21" y="46"/>
                      <a:pt x="31" y="46"/>
                    </a:cubicBezTo>
                    <a:cubicBezTo>
                      <a:pt x="31" y="53"/>
                      <a:pt x="31" y="60"/>
                      <a:pt x="31" y="67"/>
                    </a:cubicBezTo>
                    <a:cubicBezTo>
                      <a:pt x="32" y="66"/>
                      <a:pt x="32" y="66"/>
                      <a:pt x="32" y="66"/>
                    </a:cubicBezTo>
                    <a:cubicBezTo>
                      <a:pt x="42" y="66"/>
                      <a:pt x="53" y="66"/>
                      <a:pt x="63" y="65"/>
                    </a:cubicBezTo>
                    <a:cubicBezTo>
                      <a:pt x="87" y="64"/>
                      <a:pt x="111" y="62"/>
                      <a:pt x="135" y="60"/>
                    </a:cubicBezTo>
                    <a:cubicBezTo>
                      <a:pt x="135" y="60"/>
                      <a:pt x="135" y="60"/>
                      <a:pt x="135" y="59"/>
                    </a:cubicBezTo>
                    <a:cubicBezTo>
                      <a:pt x="132" y="55"/>
                      <a:pt x="130" y="52"/>
                      <a:pt x="128" y="4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95"/>
              <p:cNvSpPr>
                <a:spLocks/>
              </p:cNvSpPr>
              <p:nvPr/>
            </p:nvSpPr>
            <p:spPr bwMode="auto">
              <a:xfrm>
                <a:off x="6895612" y="4197837"/>
                <a:ext cx="329120" cy="205546"/>
              </a:xfrm>
              <a:custGeom>
                <a:avLst/>
                <a:gdLst>
                  <a:gd name="T0" fmla="*/ 15 w 114"/>
                  <a:gd name="T1" fmla="*/ 65 h 71"/>
                  <a:gd name="T2" fmla="*/ 83 w 114"/>
                  <a:gd name="T3" fmla="*/ 63 h 71"/>
                  <a:gd name="T4" fmla="*/ 102 w 114"/>
                  <a:gd name="T5" fmla="*/ 64 h 71"/>
                  <a:gd name="T6" fmla="*/ 114 w 114"/>
                  <a:gd name="T7" fmla="*/ 70 h 71"/>
                  <a:gd name="T8" fmla="*/ 113 w 114"/>
                  <a:gd name="T9" fmla="*/ 60 h 71"/>
                  <a:gd name="T10" fmla="*/ 110 w 114"/>
                  <a:gd name="T11" fmla="*/ 50 h 71"/>
                  <a:gd name="T12" fmla="*/ 112 w 114"/>
                  <a:gd name="T13" fmla="*/ 50 h 71"/>
                  <a:gd name="T14" fmla="*/ 109 w 114"/>
                  <a:gd name="T15" fmla="*/ 13 h 71"/>
                  <a:gd name="T16" fmla="*/ 103 w 114"/>
                  <a:gd name="T17" fmla="*/ 8 h 71"/>
                  <a:gd name="T18" fmla="*/ 106 w 114"/>
                  <a:gd name="T19" fmla="*/ 3 h 71"/>
                  <a:gd name="T20" fmla="*/ 106 w 114"/>
                  <a:gd name="T21" fmla="*/ 2 h 71"/>
                  <a:gd name="T22" fmla="*/ 106 w 114"/>
                  <a:gd name="T23" fmla="*/ 0 h 71"/>
                  <a:gd name="T24" fmla="*/ 15 w 114"/>
                  <a:gd name="T25" fmla="*/ 5 h 71"/>
                  <a:gd name="T26" fmla="*/ 0 w 114"/>
                  <a:gd name="T27" fmla="*/ 5 h 71"/>
                  <a:gd name="T28" fmla="*/ 0 w 114"/>
                  <a:gd name="T29" fmla="*/ 24 h 71"/>
                  <a:gd name="T30" fmla="*/ 0 w 114"/>
                  <a:gd name="T31" fmla="*/ 24 h 71"/>
                  <a:gd name="T32" fmla="*/ 0 w 114"/>
                  <a:gd name="T33" fmla="*/ 24 h 71"/>
                  <a:gd name="T34" fmla="*/ 0 w 114"/>
                  <a:gd name="T35" fmla="*/ 65 h 71"/>
                  <a:gd name="T36" fmla="*/ 15 w 114"/>
                  <a:gd name="T3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71">
                    <a:moveTo>
                      <a:pt x="15" y="65"/>
                    </a:moveTo>
                    <a:cubicBezTo>
                      <a:pt x="38" y="65"/>
                      <a:pt x="61" y="64"/>
                      <a:pt x="83" y="63"/>
                    </a:cubicBezTo>
                    <a:cubicBezTo>
                      <a:pt x="92" y="71"/>
                      <a:pt x="95" y="60"/>
                      <a:pt x="102" y="64"/>
                    </a:cubicBezTo>
                    <a:cubicBezTo>
                      <a:pt x="105" y="66"/>
                      <a:pt x="110" y="69"/>
                      <a:pt x="114" y="70"/>
                    </a:cubicBezTo>
                    <a:cubicBezTo>
                      <a:pt x="112" y="65"/>
                      <a:pt x="111" y="66"/>
                      <a:pt x="113" y="60"/>
                    </a:cubicBezTo>
                    <a:cubicBezTo>
                      <a:pt x="113" y="58"/>
                      <a:pt x="112" y="53"/>
                      <a:pt x="110" y="50"/>
                    </a:cubicBezTo>
                    <a:cubicBezTo>
                      <a:pt x="111" y="50"/>
                      <a:pt x="112" y="50"/>
                      <a:pt x="112" y="50"/>
                    </a:cubicBezTo>
                    <a:cubicBezTo>
                      <a:pt x="111" y="38"/>
                      <a:pt x="110" y="26"/>
                      <a:pt x="109" y="13"/>
                    </a:cubicBezTo>
                    <a:cubicBezTo>
                      <a:pt x="106" y="11"/>
                      <a:pt x="106" y="12"/>
                      <a:pt x="103" y="8"/>
                    </a:cubicBezTo>
                    <a:cubicBezTo>
                      <a:pt x="103" y="6"/>
                      <a:pt x="105" y="4"/>
                      <a:pt x="106" y="3"/>
                    </a:cubicBezTo>
                    <a:cubicBezTo>
                      <a:pt x="106" y="2"/>
                      <a:pt x="106" y="2"/>
                      <a:pt x="106" y="2"/>
                    </a:cubicBezTo>
                    <a:cubicBezTo>
                      <a:pt x="106" y="2"/>
                      <a:pt x="106" y="1"/>
                      <a:pt x="106" y="0"/>
                    </a:cubicBezTo>
                    <a:cubicBezTo>
                      <a:pt x="76" y="3"/>
                      <a:pt x="45" y="5"/>
                      <a:pt x="15" y="5"/>
                    </a:cubicBezTo>
                    <a:cubicBezTo>
                      <a:pt x="10" y="5"/>
                      <a:pt x="5" y="5"/>
                      <a:pt x="0" y="5"/>
                    </a:cubicBezTo>
                    <a:cubicBezTo>
                      <a:pt x="0" y="11"/>
                      <a:pt x="0" y="18"/>
                      <a:pt x="0" y="24"/>
                    </a:cubicBezTo>
                    <a:cubicBezTo>
                      <a:pt x="0" y="24"/>
                      <a:pt x="0" y="24"/>
                      <a:pt x="0" y="24"/>
                    </a:cubicBezTo>
                    <a:cubicBezTo>
                      <a:pt x="0" y="24"/>
                      <a:pt x="0" y="24"/>
                      <a:pt x="0" y="24"/>
                    </a:cubicBezTo>
                    <a:cubicBezTo>
                      <a:pt x="0" y="38"/>
                      <a:pt x="0" y="52"/>
                      <a:pt x="0" y="65"/>
                    </a:cubicBezTo>
                    <a:cubicBezTo>
                      <a:pt x="5" y="65"/>
                      <a:pt x="10" y="65"/>
                      <a:pt x="15" y="6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96"/>
              <p:cNvSpPr>
                <a:spLocks/>
              </p:cNvSpPr>
              <p:nvPr/>
            </p:nvSpPr>
            <p:spPr bwMode="auto">
              <a:xfrm>
                <a:off x="6658253" y="4498816"/>
                <a:ext cx="332792" cy="245922"/>
              </a:xfrm>
              <a:custGeom>
                <a:avLst/>
                <a:gdLst>
                  <a:gd name="T0" fmla="*/ 5 w 115"/>
                  <a:gd name="T1" fmla="*/ 0 h 85"/>
                  <a:gd name="T2" fmla="*/ 0 w 115"/>
                  <a:gd name="T3" fmla="*/ 82 h 85"/>
                  <a:gd name="T4" fmla="*/ 115 w 115"/>
                  <a:gd name="T5" fmla="*/ 84 h 85"/>
                  <a:gd name="T6" fmla="*/ 113 w 115"/>
                  <a:gd name="T7" fmla="*/ 2 h 85"/>
                  <a:gd name="T8" fmla="*/ 5 w 115"/>
                  <a:gd name="T9" fmla="*/ 0 h 85"/>
                </a:gdLst>
                <a:ahLst/>
                <a:cxnLst>
                  <a:cxn ang="0">
                    <a:pos x="T0" y="T1"/>
                  </a:cxn>
                  <a:cxn ang="0">
                    <a:pos x="T2" y="T3"/>
                  </a:cxn>
                  <a:cxn ang="0">
                    <a:pos x="T4" y="T5"/>
                  </a:cxn>
                  <a:cxn ang="0">
                    <a:pos x="T6" y="T7"/>
                  </a:cxn>
                  <a:cxn ang="0">
                    <a:pos x="T8" y="T9"/>
                  </a:cxn>
                </a:cxnLst>
                <a:rect l="0" t="0" r="r" b="b"/>
                <a:pathLst>
                  <a:path w="115" h="85">
                    <a:moveTo>
                      <a:pt x="5" y="0"/>
                    </a:moveTo>
                    <a:cubicBezTo>
                      <a:pt x="3" y="27"/>
                      <a:pt x="2" y="55"/>
                      <a:pt x="0" y="82"/>
                    </a:cubicBezTo>
                    <a:cubicBezTo>
                      <a:pt x="38" y="84"/>
                      <a:pt x="77" y="85"/>
                      <a:pt x="115" y="84"/>
                    </a:cubicBezTo>
                    <a:cubicBezTo>
                      <a:pt x="114" y="57"/>
                      <a:pt x="114" y="29"/>
                      <a:pt x="113" y="2"/>
                    </a:cubicBezTo>
                    <a:cubicBezTo>
                      <a:pt x="77" y="3"/>
                      <a:pt x="41" y="2"/>
                      <a:pt x="5" y="0"/>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97"/>
              <p:cNvSpPr>
                <a:spLocks/>
              </p:cNvSpPr>
              <p:nvPr/>
            </p:nvSpPr>
            <p:spPr bwMode="auto">
              <a:xfrm>
                <a:off x="6418445" y="4002078"/>
                <a:ext cx="477162" cy="288743"/>
              </a:xfrm>
              <a:custGeom>
                <a:avLst/>
                <a:gdLst>
                  <a:gd name="T0" fmla="*/ 165 w 165"/>
                  <a:gd name="T1" fmla="*/ 10 h 100"/>
                  <a:gd name="T2" fmla="*/ 2 w 165"/>
                  <a:gd name="T3" fmla="*/ 0 h 100"/>
                  <a:gd name="T4" fmla="*/ 0 w 165"/>
                  <a:gd name="T5" fmla="*/ 20 h 100"/>
                  <a:gd name="T6" fmla="*/ 13 w 165"/>
                  <a:gd name="T7" fmla="*/ 47 h 100"/>
                  <a:gd name="T8" fmla="*/ 16 w 165"/>
                  <a:gd name="T9" fmla="*/ 50 h 100"/>
                  <a:gd name="T10" fmla="*/ 20 w 165"/>
                  <a:gd name="T11" fmla="*/ 50 h 100"/>
                  <a:gd name="T12" fmla="*/ 14 w 165"/>
                  <a:gd name="T13" fmla="*/ 72 h 100"/>
                  <a:gd name="T14" fmla="*/ 23 w 165"/>
                  <a:gd name="T15" fmla="*/ 71 h 100"/>
                  <a:gd name="T16" fmla="*/ 36 w 165"/>
                  <a:gd name="T17" fmla="*/ 99 h 100"/>
                  <a:gd name="T18" fmla="*/ 38 w 165"/>
                  <a:gd name="T19" fmla="*/ 97 h 100"/>
                  <a:gd name="T20" fmla="*/ 42 w 165"/>
                  <a:gd name="T21" fmla="*/ 97 h 100"/>
                  <a:gd name="T22" fmla="*/ 45 w 165"/>
                  <a:gd name="T23" fmla="*/ 96 h 100"/>
                  <a:gd name="T24" fmla="*/ 56 w 165"/>
                  <a:gd name="T25" fmla="*/ 97 h 100"/>
                  <a:gd name="T26" fmla="*/ 58 w 165"/>
                  <a:gd name="T27" fmla="*/ 93 h 100"/>
                  <a:gd name="T28" fmla="*/ 62 w 165"/>
                  <a:gd name="T29" fmla="*/ 99 h 100"/>
                  <a:gd name="T30" fmla="*/ 62 w 165"/>
                  <a:gd name="T31" fmla="*/ 99 h 100"/>
                  <a:gd name="T32" fmla="*/ 63 w 165"/>
                  <a:gd name="T33" fmla="*/ 88 h 100"/>
                  <a:gd name="T34" fmla="*/ 165 w 165"/>
                  <a:gd name="T35" fmla="*/ 92 h 100"/>
                  <a:gd name="T36" fmla="*/ 165 w 165"/>
                  <a:gd name="T37" fmla="*/ 1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 h="100">
                    <a:moveTo>
                      <a:pt x="165" y="10"/>
                    </a:moveTo>
                    <a:cubicBezTo>
                      <a:pt x="110" y="11"/>
                      <a:pt x="56" y="7"/>
                      <a:pt x="2" y="0"/>
                    </a:cubicBezTo>
                    <a:cubicBezTo>
                      <a:pt x="1" y="6"/>
                      <a:pt x="0" y="13"/>
                      <a:pt x="0" y="20"/>
                    </a:cubicBezTo>
                    <a:cubicBezTo>
                      <a:pt x="5" y="28"/>
                      <a:pt x="6" y="39"/>
                      <a:pt x="13" y="47"/>
                    </a:cubicBezTo>
                    <a:cubicBezTo>
                      <a:pt x="13" y="47"/>
                      <a:pt x="16" y="50"/>
                      <a:pt x="16" y="50"/>
                    </a:cubicBezTo>
                    <a:cubicBezTo>
                      <a:pt x="17" y="50"/>
                      <a:pt x="20" y="49"/>
                      <a:pt x="20" y="50"/>
                    </a:cubicBezTo>
                    <a:cubicBezTo>
                      <a:pt x="20" y="53"/>
                      <a:pt x="14" y="71"/>
                      <a:pt x="14" y="72"/>
                    </a:cubicBezTo>
                    <a:cubicBezTo>
                      <a:pt x="17" y="78"/>
                      <a:pt x="21" y="69"/>
                      <a:pt x="23" y="71"/>
                    </a:cubicBezTo>
                    <a:cubicBezTo>
                      <a:pt x="26" y="73"/>
                      <a:pt x="31" y="96"/>
                      <a:pt x="36" y="99"/>
                    </a:cubicBezTo>
                    <a:cubicBezTo>
                      <a:pt x="37" y="100"/>
                      <a:pt x="37" y="97"/>
                      <a:pt x="38" y="97"/>
                    </a:cubicBezTo>
                    <a:cubicBezTo>
                      <a:pt x="42" y="96"/>
                      <a:pt x="43" y="96"/>
                      <a:pt x="42" y="97"/>
                    </a:cubicBezTo>
                    <a:cubicBezTo>
                      <a:pt x="43" y="96"/>
                      <a:pt x="44" y="96"/>
                      <a:pt x="45" y="96"/>
                    </a:cubicBezTo>
                    <a:cubicBezTo>
                      <a:pt x="48" y="95"/>
                      <a:pt x="54" y="97"/>
                      <a:pt x="56" y="97"/>
                    </a:cubicBezTo>
                    <a:cubicBezTo>
                      <a:pt x="58" y="97"/>
                      <a:pt x="57" y="93"/>
                      <a:pt x="58" y="93"/>
                    </a:cubicBezTo>
                    <a:cubicBezTo>
                      <a:pt x="61" y="94"/>
                      <a:pt x="60" y="98"/>
                      <a:pt x="62" y="99"/>
                    </a:cubicBezTo>
                    <a:cubicBezTo>
                      <a:pt x="62" y="99"/>
                      <a:pt x="62" y="99"/>
                      <a:pt x="62" y="99"/>
                    </a:cubicBezTo>
                    <a:cubicBezTo>
                      <a:pt x="63" y="95"/>
                      <a:pt x="63" y="92"/>
                      <a:pt x="63" y="88"/>
                    </a:cubicBezTo>
                    <a:cubicBezTo>
                      <a:pt x="97" y="91"/>
                      <a:pt x="131" y="92"/>
                      <a:pt x="165" y="92"/>
                    </a:cubicBezTo>
                    <a:cubicBezTo>
                      <a:pt x="165" y="65"/>
                      <a:pt x="165" y="38"/>
                      <a:pt x="165" y="10"/>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98"/>
              <p:cNvSpPr>
                <a:spLocks/>
              </p:cNvSpPr>
              <p:nvPr/>
            </p:nvSpPr>
            <p:spPr bwMode="auto">
              <a:xfrm>
                <a:off x="6325461" y="3995962"/>
                <a:ext cx="271614" cy="439232"/>
              </a:xfrm>
              <a:custGeom>
                <a:avLst/>
                <a:gdLst>
                  <a:gd name="T0" fmla="*/ 90 w 94"/>
                  <a:gd name="T1" fmla="*/ 95 h 152"/>
                  <a:gd name="T2" fmla="*/ 88 w 94"/>
                  <a:gd name="T3" fmla="*/ 99 h 152"/>
                  <a:gd name="T4" fmla="*/ 77 w 94"/>
                  <a:gd name="T5" fmla="*/ 98 h 152"/>
                  <a:gd name="T6" fmla="*/ 74 w 94"/>
                  <a:gd name="T7" fmla="*/ 99 h 152"/>
                  <a:gd name="T8" fmla="*/ 74 w 94"/>
                  <a:gd name="T9" fmla="*/ 99 h 152"/>
                  <a:gd name="T10" fmla="*/ 70 w 94"/>
                  <a:gd name="T11" fmla="*/ 99 h 152"/>
                  <a:gd name="T12" fmla="*/ 68 w 94"/>
                  <a:gd name="T13" fmla="*/ 101 h 152"/>
                  <a:gd name="T14" fmla="*/ 55 w 94"/>
                  <a:gd name="T15" fmla="*/ 73 h 152"/>
                  <a:gd name="T16" fmla="*/ 46 w 94"/>
                  <a:gd name="T17" fmla="*/ 74 h 152"/>
                  <a:gd name="T18" fmla="*/ 52 w 94"/>
                  <a:gd name="T19" fmla="*/ 52 h 152"/>
                  <a:gd name="T20" fmla="*/ 48 w 94"/>
                  <a:gd name="T21" fmla="*/ 52 h 152"/>
                  <a:gd name="T22" fmla="*/ 45 w 94"/>
                  <a:gd name="T23" fmla="*/ 49 h 152"/>
                  <a:gd name="T24" fmla="*/ 32 w 94"/>
                  <a:gd name="T25" fmla="*/ 22 h 152"/>
                  <a:gd name="T26" fmla="*/ 34 w 94"/>
                  <a:gd name="T27" fmla="*/ 2 h 152"/>
                  <a:gd name="T28" fmla="*/ 21 w 94"/>
                  <a:gd name="T29" fmla="*/ 0 h 152"/>
                  <a:gd name="T30" fmla="*/ 14 w 94"/>
                  <a:gd name="T31" fmla="*/ 49 h 152"/>
                  <a:gd name="T32" fmla="*/ 14 w 94"/>
                  <a:gd name="T33" fmla="*/ 50 h 152"/>
                  <a:gd name="T34" fmla="*/ 19 w 94"/>
                  <a:gd name="T35" fmla="*/ 70 h 152"/>
                  <a:gd name="T36" fmla="*/ 5 w 94"/>
                  <a:gd name="T37" fmla="*/ 91 h 152"/>
                  <a:gd name="T38" fmla="*/ 8 w 94"/>
                  <a:gd name="T39" fmla="*/ 98 h 152"/>
                  <a:gd name="T40" fmla="*/ 6 w 94"/>
                  <a:gd name="T41" fmla="*/ 105 h 152"/>
                  <a:gd name="T42" fmla="*/ 0 w 94"/>
                  <a:gd name="T43" fmla="*/ 141 h 152"/>
                  <a:gd name="T44" fmla="*/ 90 w 94"/>
                  <a:gd name="T45" fmla="*/ 152 h 152"/>
                  <a:gd name="T46" fmla="*/ 90 w 94"/>
                  <a:gd name="T47" fmla="*/ 152 h 152"/>
                  <a:gd name="T48" fmla="*/ 94 w 94"/>
                  <a:gd name="T49" fmla="*/ 101 h 152"/>
                  <a:gd name="T50" fmla="*/ 94 w 94"/>
                  <a:gd name="T51" fmla="*/ 101 h 152"/>
                  <a:gd name="T52" fmla="*/ 90 w 94"/>
                  <a:gd name="T53" fmla="*/ 9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152">
                    <a:moveTo>
                      <a:pt x="90" y="95"/>
                    </a:moveTo>
                    <a:cubicBezTo>
                      <a:pt x="89" y="95"/>
                      <a:pt x="90" y="99"/>
                      <a:pt x="88" y="99"/>
                    </a:cubicBezTo>
                    <a:cubicBezTo>
                      <a:pt x="86" y="99"/>
                      <a:pt x="80" y="97"/>
                      <a:pt x="77" y="98"/>
                    </a:cubicBezTo>
                    <a:cubicBezTo>
                      <a:pt x="76" y="98"/>
                      <a:pt x="75" y="98"/>
                      <a:pt x="74" y="99"/>
                    </a:cubicBezTo>
                    <a:cubicBezTo>
                      <a:pt x="74" y="99"/>
                      <a:pt x="74" y="99"/>
                      <a:pt x="74" y="99"/>
                    </a:cubicBezTo>
                    <a:cubicBezTo>
                      <a:pt x="75" y="98"/>
                      <a:pt x="74" y="98"/>
                      <a:pt x="70" y="99"/>
                    </a:cubicBezTo>
                    <a:cubicBezTo>
                      <a:pt x="69" y="99"/>
                      <a:pt x="69" y="102"/>
                      <a:pt x="68" y="101"/>
                    </a:cubicBezTo>
                    <a:cubicBezTo>
                      <a:pt x="63" y="98"/>
                      <a:pt x="58" y="75"/>
                      <a:pt x="55" y="73"/>
                    </a:cubicBezTo>
                    <a:cubicBezTo>
                      <a:pt x="53" y="71"/>
                      <a:pt x="49" y="80"/>
                      <a:pt x="46" y="74"/>
                    </a:cubicBezTo>
                    <a:cubicBezTo>
                      <a:pt x="46" y="73"/>
                      <a:pt x="52" y="55"/>
                      <a:pt x="52" y="52"/>
                    </a:cubicBezTo>
                    <a:cubicBezTo>
                      <a:pt x="52" y="51"/>
                      <a:pt x="49" y="52"/>
                      <a:pt x="48" y="52"/>
                    </a:cubicBezTo>
                    <a:cubicBezTo>
                      <a:pt x="48" y="52"/>
                      <a:pt x="45" y="49"/>
                      <a:pt x="45" y="49"/>
                    </a:cubicBezTo>
                    <a:cubicBezTo>
                      <a:pt x="38" y="41"/>
                      <a:pt x="37" y="30"/>
                      <a:pt x="32" y="22"/>
                    </a:cubicBezTo>
                    <a:cubicBezTo>
                      <a:pt x="32" y="15"/>
                      <a:pt x="33" y="8"/>
                      <a:pt x="34" y="2"/>
                    </a:cubicBezTo>
                    <a:cubicBezTo>
                      <a:pt x="30" y="1"/>
                      <a:pt x="25" y="1"/>
                      <a:pt x="21" y="0"/>
                    </a:cubicBezTo>
                    <a:cubicBezTo>
                      <a:pt x="19" y="16"/>
                      <a:pt x="16" y="32"/>
                      <a:pt x="14" y="49"/>
                    </a:cubicBezTo>
                    <a:cubicBezTo>
                      <a:pt x="14" y="50"/>
                      <a:pt x="14" y="50"/>
                      <a:pt x="14" y="50"/>
                    </a:cubicBezTo>
                    <a:cubicBezTo>
                      <a:pt x="12" y="58"/>
                      <a:pt x="20" y="67"/>
                      <a:pt x="19" y="70"/>
                    </a:cubicBezTo>
                    <a:cubicBezTo>
                      <a:pt x="17" y="78"/>
                      <a:pt x="8" y="83"/>
                      <a:pt x="5" y="91"/>
                    </a:cubicBezTo>
                    <a:cubicBezTo>
                      <a:pt x="2" y="99"/>
                      <a:pt x="9" y="92"/>
                      <a:pt x="8" y="98"/>
                    </a:cubicBezTo>
                    <a:cubicBezTo>
                      <a:pt x="8" y="100"/>
                      <a:pt x="6" y="103"/>
                      <a:pt x="6" y="105"/>
                    </a:cubicBezTo>
                    <a:cubicBezTo>
                      <a:pt x="4" y="117"/>
                      <a:pt x="2" y="129"/>
                      <a:pt x="0" y="141"/>
                    </a:cubicBezTo>
                    <a:cubicBezTo>
                      <a:pt x="30" y="146"/>
                      <a:pt x="60" y="149"/>
                      <a:pt x="90" y="152"/>
                    </a:cubicBezTo>
                    <a:cubicBezTo>
                      <a:pt x="90" y="152"/>
                      <a:pt x="90" y="152"/>
                      <a:pt x="90" y="152"/>
                    </a:cubicBezTo>
                    <a:cubicBezTo>
                      <a:pt x="92" y="135"/>
                      <a:pt x="93" y="118"/>
                      <a:pt x="94" y="101"/>
                    </a:cubicBezTo>
                    <a:cubicBezTo>
                      <a:pt x="94" y="101"/>
                      <a:pt x="94" y="101"/>
                      <a:pt x="94" y="101"/>
                    </a:cubicBezTo>
                    <a:cubicBezTo>
                      <a:pt x="92" y="100"/>
                      <a:pt x="93" y="96"/>
                      <a:pt x="90" y="9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99"/>
              <p:cNvSpPr>
                <a:spLocks/>
              </p:cNvSpPr>
              <p:nvPr/>
            </p:nvSpPr>
            <p:spPr bwMode="auto">
              <a:xfrm>
                <a:off x="6070977" y="3955586"/>
                <a:ext cx="315662" cy="216556"/>
              </a:xfrm>
              <a:custGeom>
                <a:avLst/>
                <a:gdLst>
                  <a:gd name="T0" fmla="*/ 102 w 109"/>
                  <a:gd name="T1" fmla="*/ 63 h 75"/>
                  <a:gd name="T2" fmla="*/ 109 w 109"/>
                  <a:gd name="T3" fmla="*/ 14 h 75"/>
                  <a:gd name="T4" fmla="*/ 90 w 109"/>
                  <a:gd name="T5" fmla="*/ 11 h 75"/>
                  <a:gd name="T6" fmla="*/ 49 w 109"/>
                  <a:gd name="T7" fmla="*/ 3 h 75"/>
                  <a:gd name="T8" fmla="*/ 34 w 109"/>
                  <a:gd name="T9" fmla="*/ 1 h 75"/>
                  <a:gd name="T10" fmla="*/ 32 w 109"/>
                  <a:gd name="T11" fmla="*/ 0 h 75"/>
                  <a:gd name="T12" fmla="*/ 32 w 109"/>
                  <a:gd name="T13" fmla="*/ 0 h 75"/>
                  <a:gd name="T14" fmla="*/ 32 w 109"/>
                  <a:gd name="T15" fmla="*/ 6 h 75"/>
                  <a:gd name="T16" fmla="*/ 34 w 109"/>
                  <a:gd name="T17" fmla="*/ 6 h 75"/>
                  <a:gd name="T18" fmla="*/ 35 w 109"/>
                  <a:gd name="T19" fmla="*/ 9 h 75"/>
                  <a:gd name="T20" fmla="*/ 33 w 109"/>
                  <a:gd name="T21" fmla="*/ 9 h 75"/>
                  <a:gd name="T22" fmla="*/ 32 w 109"/>
                  <a:gd name="T23" fmla="*/ 10 h 75"/>
                  <a:gd name="T24" fmla="*/ 31 w 109"/>
                  <a:gd name="T25" fmla="*/ 10 h 75"/>
                  <a:gd name="T26" fmla="*/ 31 w 109"/>
                  <a:gd name="T27" fmla="*/ 11 h 75"/>
                  <a:gd name="T28" fmla="*/ 31 w 109"/>
                  <a:gd name="T29" fmla="*/ 12 h 75"/>
                  <a:gd name="T30" fmla="*/ 34 w 109"/>
                  <a:gd name="T31" fmla="*/ 15 h 75"/>
                  <a:gd name="T32" fmla="*/ 34 w 109"/>
                  <a:gd name="T33" fmla="*/ 17 h 75"/>
                  <a:gd name="T34" fmla="*/ 34 w 109"/>
                  <a:gd name="T35" fmla="*/ 21 h 75"/>
                  <a:gd name="T36" fmla="*/ 36 w 109"/>
                  <a:gd name="T37" fmla="*/ 22 h 75"/>
                  <a:gd name="T38" fmla="*/ 31 w 109"/>
                  <a:gd name="T39" fmla="*/ 28 h 75"/>
                  <a:gd name="T40" fmla="*/ 30 w 109"/>
                  <a:gd name="T41" fmla="*/ 35 h 75"/>
                  <a:gd name="T42" fmla="*/ 25 w 109"/>
                  <a:gd name="T43" fmla="*/ 38 h 75"/>
                  <a:gd name="T44" fmla="*/ 25 w 109"/>
                  <a:gd name="T45" fmla="*/ 32 h 75"/>
                  <a:gd name="T46" fmla="*/ 24 w 109"/>
                  <a:gd name="T47" fmla="*/ 37 h 75"/>
                  <a:gd name="T48" fmla="*/ 27 w 109"/>
                  <a:gd name="T49" fmla="*/ 32 h 75"/>
                  <a:gd name="T50" fmla="*/ 28 w 109"/>
                  <a:gd name="T51" fmla="*/ 35 h 75"/>
                  <a:gd name="T52" fmla="*/ 28 w 109"/>
                  <a:gd name="T53" fmla="*/ 29 h 75"/>
                  <a:gd name="T54" fmla="*/ 30 w 109"/>
                  <a:gd name="T55" fmla="*/ 22 h 75"/>
                  <a:gd name="T56" fmla="*/ 30 w 109"/>
                  <a:gd name="T57" fmla="*/ 24 h 75"/>
                  <a:gd name="T58" fmla="*/ 24 w 109"/>
                  <a:gd name="T59" fmla="*/ 27 h 75"/>
                  <a:gd name="T60" fmla="*/ 20 w 109"/>
                  <a:gd name="T61" fmla="*/ 32 h 75"/>
                  <a:gd name="T62" fmla="*/ 29 w 109"/>
                  <a:gd name="T63" fmla="*/ 23 h 75"/>
                  <a:gd name="T64" fmla="*/ 28 w 109"/>
                  <a:gd name="T65" fmla="*/ 18 h 75"/>
                  <a:gd name="T66" fmla="*/ 29 w 109"/>
                  <a:gd name="T67" fmla="*/ 17 h 75"/>
                  <a:gd name="T68" fmla="*/ 24 w 109"/>
                  <a:gd name="T69" fmla="*/ 16 h 75"/>
                  <a:gd name="T70" fmla="*/ 24 w 109"/>
                  <a:gd name="T71" fmla="*/ 15 h 75"/>
                  <a:gd name="T72" fmla="*/ 17 w 109"/>
                  <a:gd name="T73" fmla="*/ 15 h 75"/>
                  <a:gd name="T74" fmla="*/ 5 w 109"/>
                  <a:gd name="T75" fmla="*/ 7 h 75"/>
                  <a:gd name="T76" fmla="*/ 3 w 109"/>
                  <a:gd name="T77" fmla="*/ 6 h 75"/>
                  <a:gd name="T78" fmla="*/ 2 w 109"/>
                  <a:gd name="T79" fmla="*/ 11 h 75"/>
                  <a:gd name="T80" fmla="*/ 5 w 109"/>
                  <a:gd name="T81" fmla="*/ 22 h 75"/>
                  <a:gd name="T82" fmla="*/ 4 w 109"/>
                  <a:gd name="T83" fmla="*/ 36 h 75"/>
                  <a:gd name="T84" fmla="*/ 6 w 109"/>
                  <a:gd name="T85" fmla="*/ 35 h 75"/>
                  <a:gd name="T86" fmla="*/ 9 w 109"/>
                  <a:gd name="T87" fmla="*/ 38 h 75"/>
                  <a:gd name="T88" fmla="*/ 4 w 109"/>
                  <a:gd name="T89" fmla="*/ 38 h 75"/>
                  <a:gd name="T90" fmla="*/ 8 w 109"/>
                  <a:gd name="T91" fmla="*/ 43 h 75"/>
                  <a:gd name="T92" fmla="*/ 6 w 109"/>
                  <a:gd name="T93" fmla="*/ 43 h 75"/>
                  <a:gd name="T94" fmla="*/ 6 w 109"/>
                  <a:gd name="T95" fmla="*/ 49 h 75"/>
                  <a:gd name="T96" fmla="*/ 4 w 109"/>
                  <a:gd name="T97" fmla="*/ 49 h 75"/>
                  <a:gd name="T98" fmla="*/ 3 w 109"/>
                  <a:gd name="T99" fmla="*/ 50 h 75"/>
                  <a:gd name="T100" fmla="*/ 15 w 109"/>
                  <a:gd name="T101" fmla="*/ 54 h 75"/>
                  <a:gd name="T102" fmla="*/ 20 w 109"/>
                  <a:gd name="T103" fmla="*/ 68 h 75"/>
                  <a:gd name="T104" fmla="*/ 32 w 109"/>
                  <a:gd name="T105" fmla="*/ 68 h 75"/>
                  <a:gd name="T106" fmla="*/ 41 w 109"/>
                  <a:gd name="T107" fmla="*/ 72 h 75"/>
                  <a:gd name="T108" fmla="*/ 72 w 109"/>
                  <a:gd name="T109" fmla="*/ 70 h 75"/>
                  <a:gd name="T110" fmla="*/ 102 w 109"/>
                  <a:gd name="T111" fmla="*/ 75 h 75"/>
                  <a:gd name="T112" fmla="*/ 103 w 109"/>
                  <a:gd name="T113" fmla="*/ 75 h 75"/>
                  <a:gd name="T114" fmla="*/ 102 w 109"/>
                  <a:gd name="T115" fmla="*/ 64 h 75"/>
                  <a:gd name="T116" fmla="*/ 102 w 109"/>
                  <a:gd name="T11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75">
                    <a:moveTo>
                      <a:pt x="102" y="63"/>
                    </a:moveTo>
                    <a:cubicBezTo>
                      <a:pt x="104" y="46"/>
                      <a:pt x="107" y="30"/>
                      <a:pt x="109" y="14"/>
                    </a:cubicBezTo>
                    <a:cubicBezTo>
                      <a:pt x="103" y="13"/>
                      <a:pt x="96" y="12"/>
                      <a:pt x="90" y="11"/>
                    </a:cubicBezTo>
                    <a:cubicBezTo>
                      <a:pt x="76" y="9"/>
                      <a:pt x="62" y="6"/>
                      <a:pt x="49" y="3"/>
                    </a:cubicBezTo>
                    <a:cubicBezTo>
                      <a:pt x="44" y="3"/>
                      <a:pt x="39" y="2"/>
                      <a:pt x="34" y="1"/>
                    </a:cubicBezTo>
                    <a:cubicBezTo>
                      <a:pt x="34" y="0"/>
                      <a:pt x="33" y="0"/>
                      <a:pt x="32" y="0"/>
                    </a:cubicBezTo>
                    <a:cubicBezTo>
                      <a:pt x="32" y="0"/>
                      <a:pt x="32" y="0"/>
                      <a:pt x="32" y="0"/>
                    </a:cubicBezTo>
                    <a:cubicBezTo>
                      <a:pt x="33" y="2"/>
                      <a:pt x="31" y="5"/>
                      <a:pt x="32" y="6"/>
                    </a:cubicBezTo>
                    <a:cubicBezTo>
                      <a:pt x="33" y="7"/>
                      <a:pt x="33" y="3"/>
                      <a:pt x="34" y="6"/>
                    </a:cubicBezTo>
                    <a:cubicBezTo>
                      <a:pt x="34" y="7"/>
                      <a:pt x="35" y="8"/>
                      <a:pt x="35" y="9"/>
                    </a:cubicBezTo>
                    <a:cubicBezTo>
                      <a:pt x="34" y="10"/>
                      <a:pt x="33" y="9"/>
                      <a:pt x="33" y="9"/>
                    </a:cubicBezTo>
                    <a:cubicBezTo>
                      <a:pt x="32" y="10"/>
                      <a:pt x="34" y="13"/>
                      <a:pt x="32" y="10"/>
                    </a:cubicBezTo>
                    <a:cubicBezTo>
                      <a:pt x="32" y="10"/>
                      <a:pt x="31" y="10"/>
                      <a:pt x="31" y="10"/>
                    </a:cubicBezTo>
                    <a:cubicBezTo>
                      <a:pt x="30" y="10"/>
                      <a:pt x="31" y="11"/>
                      <a:pt x="31" y="11"/>
                    </a:cubicBezTo>
                    <a:cubicBezTo>
                      <a:pt x="31" y="11"/>
                      <a:pt x="30" y="12"/>
                      <a:pt x="31" y="12"/>
                    </a:cubicBezTo>
                    <a:cubicBezTo>
                      <a:pt x="31" y="13"/>
                      <a:pt x="34" y="14"/>
                      <a:pt x="34" y="15"/>
                    </a:cubicBezTo>
                    <a:cubicBezTo>
                      <a:pt x="34" y="16"/>
                      <a:pt x="34" y="16"/>
                      <a:pt x="34" y="17"/>
                    </a:cubicBezTo>
                    <a:cubicBezTo>
                      <a:pt x="34" y="16"/>
                      <a:pt x="34" y="20"/>
                      <a:pt x="34" y="21"/>
                    </a:cubicBezTo>
                    <a:cubicBezTo>
                      <a:pt x="35" y="21"/>
                      <a:pt x="36" y="21"/>
                      <a:pt x="36" y="22"/>
                    </a:cubicBezTo>
                    <a:cubicBezTo>
                      <a:pt x="35" y="23"/>
                      <a:pt x="31" y="26"/>
                      <a:pt x="31" y="28"/>
                    </a:cubicBezTo>
                    <a:cubicBezTo>
                      <a:pt x="31" y="28"/>
                      <a:pt x="32" y="36"/>
                      <a:pt x="30" y="35"/>
                    </a:cubicBezTo>
                    <a:cubicBezTo>
                      <a:pt x="26" y="35"/>
                      <a:pt x="29" y="38"/>
                      <a:pt x="25" y="38"/>
                    </a:cubicBezTo>
                    <a:cubicBezTo>
                      <a:pt x="14" y="40"/>
                      <a:pt x="24" y="32"/>
                      <a:pt x="25" y="32"/>
                    </a:cubicBezTo>
                    <a:cubicBezTo>
                      <a:pt x="25" y="33"/>
                      <a:pt x="24" y="35"/>
                      <a:pt x="24" y="37"/>
                    </a:cubicBezTo>
                    <a:cubicBezTo>
                      <a:pt x="24" y="38"/>
                      <a:pt x="25" y="32"/>
                      <a:pt x="27" y="32"/>
                    </a:cubicBezTo>
                    <a:cubicBezTo>
                      <a:pt x="28" y="33"/>
                      <a:pt x="27" y="36"/>
                      <a:pt x="28" y="35"/>
                    </a:cubicBezTo>
                    <a:cubicBezTo>
                      <a:pt x="31" y="32"/>
                      <a:pt x="30" y="31"/>
                      <a:pt x="28" y="29"/>
                    </a:cubicBezTo>
                    <a:cubicBezTo>
                      <a:pt x="29" y="27"/>
                      <a:pt x="31" y="23"/>
                      <a:pt x="30" y="22"/>
                    </a:cubicBezTo>
                    <a:cubicBezTo>
                      <a:pt x="29" y="21"/>
                      <a:pt x="30" y="23"/>
                      <a:pt x="30" y="24"/>
                    </a:cubicBezTo>
                    <a:cubicBezTo>
                      <a:pt x="29" y="25"/>
                      <a:pt x="25" y="27"/>
                      <a:pt x="24" y="27"/>
                    </a:cubicBezTo>
                    <a:cubicBezTo>
                      <a:pt x="22" y="28"/>
                      <a:pt x="19" y="34"/>
                      <a:pt x="20" y="32"/>
                    </a:cubicBezTo>
                    <a:cubicBezTo>
                      <a:pt x="21" y="26"/>
                      <a:pt x="29" y="23"/>
                      <a:pt x="29" y="23"/>
                    </a:cubicBezTo>
                    <a:cubicBezTo>
                      <a:pt x="30" y="21"/>
                      <a:pt x="28" y="20"/>
                      <a:pt x="28" y="18"/>
                    </a:cubicBezTo>
                    <a:cubicBezTo>
                      <a:pt x="28" y="18"/>
                      <a:pt x="29" y="16"/>
                      <a:pt x="29" y="17"/>
                    </a:cubicBezTo>
                    <a:cubicBezTo>
                      <a:pt x="26" y="20"/>
                      <a:pt x="25" y="19"/>
                      <a:pt x="24" y="16"/>
                    </a:cubicBezTo>
                    <a:cubicBezTo>
                      <a:pt x="24" y="16"/>
                      <a:pt x="24" y="15"/>
                      <a:pt x="24" y="15"/>
                    </a:cubicBezTo>
                    <a:cubicBezTo>
                      <a:pt x="21" y="16"/>
                      <a:pt x="20" y="16"/>
                      <a:pt x="17" y="15"/>
                    </a:cubicBezTo>
                    <a:cubicBezTo>
                      <a:pt x="12" y="13"/>
                      <a:pt x="9" y="10"/>
                      <a:pt x="5" y="7"/>
                    </a:cubicBezTo>
                    <a:cubicBezTo>
                      <a:pt x="5" y="7"/>
                      <a:pt x="4" y="6"/>
                      <a:pt x="3" y="6"/>
                    </a:cubicBezTo>
                    <a:cubicBezTo>
                      <a:pt x="2" y="7"/>
                      <a:pt x="3" y="9"/>
                      <a:pt x="2" y="11"/>
                    </a:cubicBezTo>
                    <a:cubicBezTo>
                      <a:pt x="1" y="16"/>
                      <a:pt x="5" y="18"/>
                      <a:pt x="5" y="22"/>
                    </a:cubicBezTo>
                    <a:cubicBezTo>
                      <a:pt x="5" y="26"/>
                      <a:pt x="3" y="32"/>
                      <a:pt x="4" y="36"/>
                    </a:cubicBezTo>
                    <a:cubicBezTo>
                      <a:pt x="4" y="37"/>
                      <a:pt x="5" y="35"/>
                      <a:pt x="6" y="35"/>
                    </a:cubicBezTo>
                    <a:cubicBezTo>
                      <a:pt x="7" y="35"/>
                      <a:pt x="10" y="36"/>
                      <a:pt x="9" y="38"/>
                    </a:cubicBezTo>
                    <a:cubicBezTo>
                      <a:pt x="8" y="39"/>
                      <a:pt x="6" y="37"/>
                      <a:pt x="4" y="38"/>
                    </a:cubicBezTo>
                    <a:cubicBezTo>
                      <a:pt x="0" y="41"/>
                      <a:pt x="8" y="43"/>
                      <a:pt x="8" y="43"/>
                    </a:cubicBezTo>
                    <a:cubicBezTo>
                      <a:pt x="9" y="44"/>
                      <a:pt x="7" y="43"/>
                      <a:pt x="6" y="43"/>
                    </a:cubicBezTo>
                    <a:cubicBezTo>
                      <a:pt x="5" y="44"/>
                      <a:pt x="7" y="48"/>
                      <a:pt x="6" y="49"/>
                    </a:cubicBezTo>
                    <a:cubicBezTo>
                      <a:pt x="6" y="49"/>
                      <a:pt x="4" y="48"/>
                      <a:pt x="4" y="49"/>
                    </a:cubicBezTo>
                    <a:cubicBezTo>
                      <a:pt x="3" y="49"/>
                      <a:pt x="3" y="49"/>
                      <a:pt x="3" y="50"/>
                    </a:cubicBezTo>
                    <a:cubicBezTo>
                      <a:pt x="7" y="49"/>
                      <a:pt x="11" y="55"/>
                      <a:pt x="15" y="54"/>
                    </a:cubicBezTo>
                    <a:cubicBezTo>
                      <a:pt x="20" y="59"/>
                      <a:pt x="17" y="66"/>
                      <a:pt x="20" y="68"/>
                    </a:cubicBezTo>
                    <a:cubicBezTo>
                      <a:pt x="25" y="71"/>
                      <a:pt x="26" y="68"/>
                      <a:pt x="32" y="68"/>
                    </a:cubicBezTo>
                    <a:cubicBezTo>
                      <a:pt x="37" y="68"/>
                      <a:pt x="38" y="71"/>
                      <a:pt x="41" y="72"/>
                    </a:cubicBezTo>
                    <a:cubicBezTo>
                      <a:pt x="42" y="73"/>
                      <a:pt x="72" y="70"/>
                      <a:pt x="72" y="70"/>
                    </a:cubicBezTo>
                    <a:cubicBezTo>
                      <a:pt x="82" y="72"/>
                      <a:pt x="92" y="73"/>
                      <a:pt x="102" y="75"/>
                    </a:cubicBezTo>
                    <a:cubicBezTo>
                      <a:pt x="103" y="75"/>
                      <a:pt x="103" y="75"/>
                      <a:pt x="103" y="75"/>
                    </a:cubicBezTo>
                    <a:cubicBezTo>
                      <a:pt x="102" y="71"/>
                      <a:pt x="101" y="67"/>
                      <a:pt x="102" y="64"/>
                    </a:cubicBezTo>
                    <a:lnTo>
                      <a:pt x="102" y="63"/>
                    </a:ln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100"/>
              <p:cNvSpPr>
                <a:spLocks/>
              </p:cNvSpPr>
              <p:nvPr/>
            </p:nvSpPr>
            <p:spPr bwMode="auto">
              <a:xfrm>
                <a:off x="6007355" y="4097511"/>
                <a:ext cx="373163" cy="305873"/>
              </a:xfrm>
              <a:custGeom>
                <a:avLst/>
                <a:gdLst>
                  <a:gd name="T0" fmla="*/ 124 w 129"/>
                  <a:gd name="T1" fmla="*/ 26 h 106"/>
                  <a:gd name="T2" fmla="*/ 94 w 129"/>
                  <a:gd name="T3" fmla="*/ 21 h 106"/>
                  <a:gd name="T4" fmla="*/ 63 w 129"/>
                  <a:gd name="T5" fmla="*/ 23 h 106"/>
                  <a:gd name="T6" fmla="*/ 54 w 129"/>
                  <a:gd name="T7" fmla="*/ 19 h 106"/>
                  <a:gd name="T8" fmla="*/ 42 w 129"/>
                  <a:gd name="T9" fmla="*/ 19 h 106"/>
                  <a:gd name="T10" fmla="*/ 37 w 129"/>
                  <a:gd name="T11" fmla="*/ 5 h 106"/>
                  <a:gd name="T12" fmla="*/ 25 w 129"/>
                  <a:gd name="T13" fmla="*/ 1 h 106"/>
                  <a:gd name="T14" fmla="*/ 24 w 129"/>
                  <a:gd name="T15" fmla="*/ 2 h 106"/>
                  <a:gd name="T16" fmla="*/ 26 w 129"/>
                  <a:gd name="T17" fmla="*/ 1 h 106"/>
                  <a:gd name="T18" fmla="*/ 36 w 129"/>
                  <a:gd name="T19" fmla="*/ 6 h 106"/>
                  <a:gd name="T20" fmla="*/ 33 w 129"/>
                  <a:gd name="T21" fmla="*/ 6 h 106"/>
                  <a:gd name="T22" fmla="*/ 27 w 129"/>
                  <a:gd name="T23" fmla="*/ 6 h 106"/>
                  <a:gd name="T24" fmla="*/ 25 w 129"/>
                  <a:gd name="T25" fmla="*/ 3 h 106"/>
                  <a:gd name="T26" fmla="*/ 25 w 129"/>
                  <a:gd name="T27" fmla="*/ 7 h 106"/>
                  <a:gd name="T28" fmla="*/ 23 w 129"/>
                  <a:gd name="T29" fmla="*/ 16 h 106"/>
                  <a:gd name="T30" fmla="*/ 24 w 129"/>
                  <a:gd name="T31" fmla="*/ 18 h 106"/>
                  <a:gd name="T32" fmla="*/ 17 w 129"/>
                  <a:gd name="T33" fmla="*/ 34 h 106"/>
                  <a:gd name="T34" fmla="*/ 17 w 129"/>
                  <a:gd name="T35" fmla="*/ 35 h 106"/>
                  <a:gd name="T36" fmla="*/ 11 w 129"/>
                  <a:gd name="T37" fmla="*/ 53 h 106"/>
                  <a:gd name="T38" fmla="*/ 11 w 129"/>
                  <a:gd name="T39" fmla="*/ 53 h 106"/>
                  <a:gd name="T40" fmla="*/ 10 w 129"/>
                  <a:gd name="T41" fmla="*/ 54 h 106"/>
                  <a:gd name="T42" fmla="*/ 7 w 129"/>
                  <a:gd name="T43" fmla="*/ 59 h 106"/>
                  <a:gd name="T44" fmla="*/ 7 w 129"/>
                  <a:gd name="T45" fmla="*/ 59 h 106"/>
                  <a:gd name="T46" fmla="*/ 1 w 129"/>
                  <a:gd name="T47" fmla="*/ 69 h 106"/>
                  <a:gd name="T48" fmla="*/ 3 w 129"/>
                  <a:gd name="T49" fmla="*/ 73 h 106"/>
                  <a:gd name="T50" fmla="*/ 1 w 129"/>
                  <a:gd name="T51" fmla="*/ 79 h 106"/>
                  <a:gd name="T52" fmla="*/ 1 w 129"/>
                  <a:gd name="T53" fmla="*/ 86 h 106"/>
                  <a:gd name="T54" fmla="*/ 3 w 129"/>
                  <a:gd name="T55" fmla="*/ 86 h 106"/>
                  <a:gd name="T56" fmla="*/ 110 w 129"/>
                  <a:gd name="T57" fmla="*/ 106 h 106"/>
                  <a:gd name="T58" fmla="*/ 116 w 129"/>
                  <a:gd name="T59" fmla="*/ 70 h 106"/>
                  <a:gd name="T60" fmla="*/ 118 w 129"/>
                  <a:gd name="T61" fmla="*/ 63 h 106"/>
                  <a:gd name="T62" fmla="*/ 115 w 129"/>
                  <a:gd name="T63" fmla="*/ 56 h 106"/>
                  <a:gd name="T64" fmla="*/ 129 w 129"/>
                  <a:gd name="T65" fmla="*/ 35 h 106"/>
                  <a:gd name="T66" fmla="*/ 125 w 129"/>
                  <a:gd name="T67" fmla="*/ 26 h 106"/>
                  <a:gd name="T68" fmla="*/ 124 w 129"/>
                  <a:gd name="T69"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9" h="106">
                    <a:moveTo>
                      <a:pt x="124" y="26"/>
                    </a:moveTo>
                    <a:cubicBezTo>
                      <a:pt x="114" y="24"/>
                      <a:pt x="104" y="23"/>
                      <a:pt x="94" y="21"/>
                    </a:cubicBezTo>
                    <a:cubicBezTo>
                      <a:pt x="94" y="21"/>
                      <a:pt x="64" y="24"/>
                      <a:pt x="63" y="23"/>
                    </a:cubicBezTo>
                    <a:cubicBezTo>
                      <a:pt x="60" y="22"/>
                      <a:pt x="59" y="19"/>
                      <a:pt x="54" y="19"/>
                    </a:cubicBezTo>
                    <a:cubicBezTo>
                      <a:pt x="48" y="19"/>
                      <a:pt x="47" y="22"/>
                      <a:pt x="42" y="19"/>
                    </a:cubicBezTo>
                    <a:cubicBezTo>
                      <a:pt x="39" y="17"/>
                      <a:pt x="42" y="10"/>
                      <a:pt x="37" y="5"/>
                    </a:cubicBezTo>
                    <a:cubicBezTo>
                      <a:pt x="33" y="6"/>
                      <a:pt x="29" y="0"/>
                      <a:pt x="25" y="1"/>
                    </a:cubicBezTo>
                    <a:cubicBezTo>
                      <a:pt x="24" y="1"/>
                      <a:pt x="24" y="1"/>
                      <a:pt x="24" y="2"/>
                    </a:cubicBezTo>
                    <a:cubicBezTo>
                      <a:pt x="24" y="2"/>
                      <a:pt x="25" y="1"/>
                      <a:pt x="26" y="1"/>
                    </a:cubicBezTo>
                    <a:cubicBezTo>
                      <a:pt x="27" y="2"/>
                      <a:pt x="36" y="6"/>
                      <a:pt x="36" y="6"/>
                    </a:cubicBezTo>
                    <a:cubicBezTo>
                      <a:pt x="36" y="8"/>
                      <a:pt x="33" y="6"/>
                      <a:pt x="33" y="6"/>
                    </a:cubicBezTo>
                    <a:cubicBezTo>
                      <a:pt x="28" y="2"/>
                      <a:pt x="28" y="6"/>
                      <a:pt x="27" y="6"/>
                    </a:cubicBezTo>
                    <a:cubicBezTo>
                      <a:pt x="26" y="6"/>
                      <a:pt x="26" y="2"/>
                      <a:pt x="25" y="3"/>
                    </a:cubicBezTo>
                    <a:cubicBezTo>
                      <a:pt x="24" y="4"/>
                      <a:pt x="25" y="6"/>
                      <a:pt x="25" y="7"/>
                    </a:cubicBezTo>
                    <a:cubicBezTo>
                      <a:pt x="24" y="11"/>
                      <a:pt x="23" y="14"/>
                      <a:pt x="23" y="16"/>
                    </a:cubicBezTo>
                    <a:cubicBezTo>
                      <a:pt x="24" y="17"/>
                      <a:pt x="24" y="17"/>
                      <a:pt x="24" y="18"/>
                    </a:cubicBezTo>
                    <a:cubicBezTo>
                      <a:pt x="24" y="19"/>
                      <a:pt x="17" y="27"/>
                      <a:pt x="17" y="34"/>
                    </a:cubicBezTo>
                    <a:cubicBezTo>
                      <a:pt x="17" y="34"/>
                      <a:pt x="18" y="35"/>
                      <a:pt x="17" y="35"/>
                    </a:cubicBezTo>
                    <a:cubicBezTo>
                      <a:pt x="17" y="35"/>
                      <a:pt x="10" y="53"/>
                      <a:pt x="11" y="53"/>
                    </a:cubicBezTo>
                    <a:cubicBezTo>
                      <a:pt x="11" y="53"/>
                      <a:pt x="11" y="53"/>
                      <a:pt x="11" y="53"/>
                    </a:cubicBezTo>
                    <a:cubicBezTo>
                      <a:pt x="11" y="53"/>
                      <a:pt x="10" y="54"/>
                      <a:pt x="10" y="54"/>
                    </a:cubicBezTo>
                    <a:cubicBezTo>
                      <a:pt x="9" y="55"/>
                      <a:pt x="7" y="57"/>
                      <a:pt x="7" y="59"/>
                    </a:cubicBezTo>
                    <a:cubicBezTo>
                      <a:pt x="7" y="59"/>
                      <a:pt x="7" y="59"/>
                      <a:pt x="7" y="59"/>
                    </a:cubicBezTo>
                    <a:cubicBezTo>
                      <a:pt x="5" y="62"/>
                      <a:pt x="3" y="66"/>
                      <a:pt x="1" y="69"/>
                    </a:cubicBezTo>
                    <a:cubicBezTo>
                      <a:pt x="0" y="71"/>
                      <a:pt x="3" y="71"/>
                      <a:pt x="3" y="73"/>
                    </a:cubicBezTo>
                    <a:cubicBezTo>
                      <a:pt x="3" y="75"/>
                      <a:pt x="1" y="77"/>
                      <a:pt x="1" y="79"/>
                    </a:cubicBezTo>
                    <a:cubicBezTo>
                      <a:pt x="0" y="81"/>
                      <a:pt x="0" y="83"/>
                      <a:pt x="1" y="86"/>
                    </a:cubicBezTo>
                    <a:cubicBezTo>
                      <a:pt x="3" y="86"/>
                      <a:pt x="3" y="86"/>
                      <a:pt x="3" y="86"/>
                    </a:cubicBezTo>
                    <a:cubicBezTo>
                      <a:pt x="38" y="94"/>
                      <a:pt x="74" y="101"/>
                      <a:pt x="110" y="106"/>
                    </a:cubicBezTo>
                    <a:cubicBezTo>
                      <a:pt x="112" y="94"/>
                      <a:pt x="114" y="82"/>
                      <a:pt x="116" y="70"/>
                    </a:cubicBezTo>
                    <a:cubicBezTo>
                      <a:pt x="116" y="68"/>
                      <a:pt x="118" y="65"/>
                      <a:pt x="118" y="63"/>
                    </a:cubicBezTo>
                    <a:cubicBezTo>
                      <a:pt x="119" y="57"/>
                      <a:pt x="112" y="64"/>
                      <a:pt x="115" y="56"/>
                    </a:cubicBezTo>
                    <a:cubicBezTo>
                      <a:pt x="118" y="48"/>
                      <a:pt x="127" y="43"/>
                      <a:pt x="129" y="35"/>
                    </a:cubicBezTo>
                    <a:cubicBezTo>
                      <a:pt x="129" y="33"/>
                      <a:pt x="127" y="30"/>
                      <a:pt x="125" y="26"/>
                    </a:cubicBezTo>
                    <a:lnTo>
                      <a:pt x="124" y="26"/>
                    </a:ln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101"/>
              <p:cNvSpPr>
                <a:spLocks/>
              </p:cNvSpPr>
              <p:nvPr/>
            </p:nvSpPr>
            <p:spPr bwMode="auto">
              <a:xfrm>
                <a:off x="6420895" y="4420514"/>
                <a:ext cx="252039" cy="315660"/>
              </a:xfrm>
              <a:custGeom>
                <a:avLst/>
                <a:gdLst>
                  <a:gd name="T0" fmla="*/ 87 w 87"/>
                  <a:gd name="T1" fmla="*/ 27 h 109"/>
                  <a:gd name="T2" fmla="*/ 56 w 87"/>
                  <a:gd name="T3" fmla="*/ 25 h 109"/>
                  <a:gd name="T4" fmla="*/ 57 w 87"/>
                  <a:gd name="T5" fmla="*/ 5 h 109"/>
                  <a:gd name="T6" fmla="*/ 57 w 87"/>
                  <a:gd name="T7" fmla="*/ 5 h 109"/>
                  <a:gd name="T8" fmla="*/ 12 w 87"/>
                  <a:gd name="T9" fmla="*/ 0 h 109"/>
                  <a:gd name="T10" fmla="*/ 12 w 87"/>
                  <a:gd name="T11" fmla="*/ 0 h 109"/>
                  <a:gd name="T12" fmla="*/ 0 w 87"/>
                  <a:gd name="T13" fmla="*/ 102 h 109"/>
                  <a:gd name="T14" fmla="*/ 0 w 87"/>
                  <a:gd name="T15" fmla="*/ 102 h 109"/>
                  <a:gd name="T16" fmla="*/ 82 w 87"/>
                  <a:gd name="T17" fmla="*/ 109 h 109"/>
                  <a:gd name="T18" fmla="*/ 87 w 87"/>
                  <a:gd name="T19"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09">
                    <a:moveTo>
                      <a:pt x="87" y="27"/>
                    </a:moveTo>
                    <a:cubicBezTo>
                      <a:pt x="76" y="27"/>
                      <a:pt x="66" y="26"/>
                      <a:pt x="56" y="25"/>
                    </a:cubicBezTo>
                    <a:cubicBezTo>
                      <a:pt x="56" y="18"/>
                      <a:pt x="57" y="12"/>
                      <a:pt x="57" y="5"/>
                    </a:cubicBezTo>
                    <a:cubicBezTo>
                      <a:pt x="57" y="5"/>
                      <a:pt x="57" y="5"/>
                      <a:pt x="57" y="5"/>
                    </a:cubicBezTo>
                    <a:cubicBezTo>
                      <a:pt x="42" y="4"/>
                      <a:pt x="27" y="2"/>
                      <a:pt x="12" y="0"/>
                    </a:cubicBezTo>
                    <a:cubicBezTo>
                      <a:pt x="12" y="0"/>
                      <a:pt x="12" y="0"/>
                      <a:pt x="12" y="0"/>
                    </a:cubicBezTo>
                    <a:cubicBezTo>
                      <a:pt x="8" y="34"/>
                      <a:pt x="4" y="68"/>
                      <a:pt x="0" y="102"/>
                    </a:cubicBezTo>
                    <a:cubicBezTo>
                      <a:pt x="0" y="102"/>
                      <a:pt x="0" y="102"/>
                      <a:pt x="0" y="102"/>
                    </a:cubicBezTo>
                    <a:cubicBezTo>
                      <a:pt x="28" y="105"/>
                      <a:pt x="55" y="107"/>
                      <a:pt x="82" y="109"/>
                    </a:cubicBezTo>
                    <a:cubicBezTo>
                      <a:pt x="84" y="82"/>
                      <a:pt x="85" y="54"/>
                      <a:pt x="87" y="27"/>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102"/>
              <p:cNvSpPr>
                <a:spLocks noEditPoints="1"/>
              </p:cNvSpPr>
              <p:nvPr/>
            </p:nvSpPr>
            <p:spPr bwMode="auto">
              <a:xfrm>
                <a:off x="5981660" y="4345887"/>
                <a:ext cx="419660" cy="621533"/>
              </a:xfrm>
              <a:custGeom>
                <a:avLst/>
                <a:gdLst>
                  <a:gd name="T0" fmla="*/ 47 w 145"/>
                  <a:gd name="T1" fmla="*/ 174 h 215"/>
                  <a:gd name="T2" fmla="*/ 53 w 145"/>
                  <a:gd name="T3" fmla="*/ 176 h 215"/>
                  <a:gd name="T4" fmla="*/ 47 w 145"/>
                  <a:gd name="T5" fmla="*/ 174 h 215"/>
                  <a:gd name="T6" fmla="*/ 141 w 145"/>
                  <a:gd name="T7" fmla="*/ 178 h 215"/>
                  <a:gd name="T8" fmla="*/ 140 w 145"/>
                  <a:gd name="T9" fmla="*/ 174 h 215"/>
                  <a:gd name="T10" fmla="*/ 139 w 145"/>
                  <a:gd name="T11" fmla="*/ 172 h 215"/>
                  <a:gd name="T12" fmla="*/ 139 w 145"/>
                  <a:gd name="T13" fmla="*/ 172 h 215"/>
                  <a:gd name="T14" fmla="*/ 138 w 145"/>
                  <a:gd name="T15" fmla="*/ 168 h 215"/>
                  <a:gd name="T16" fmla="*/ 138 w 145"/>
                  <a:gd name="T17" fmla="*/ 168 h 215"/>
                  <a:gd name="T18" fmla="*/ 63 w 145"/>
                  <a:gd name="T19" fmla="*/ 73 h 215"/>
                  <a:gd name="T20" fmla="*/ 74 w 145"/>
                  <a:gd name="T21" fmla="*/ 13 h 215"/>
                  <a:gd name="T22" fmla="*/ 74 w 145"/>
                  <a:gd name="T23" fmla="*/ 13 h 215"/>
                  <a:gd name="T24" fmla="*/ 12 w 145"/>
                  <a:gd name="T25" fmla="*/ 0 h 215"/>
                  <a:gd name="T26" fmla="*/ 10 w 145"/>
                  <a:gd name="T27" fmla="*/ 0 h 215"/>
                  <a:gd name="T28" fmla="*/ 11 w 145"/>
                  <a:gd name="T29" fmla="*/ 13 h 215"/>
                  <a:gd name="T30" fmla="*/ 8 w 145"/>
                  <a:gd name="T31" fmla="*/ 24 h 215"/>
                  <a:gd name="T32" fmla="*/ 6 w 145"/>
                  <a:gd name="T33" fmla="*/ 26 h 215"/>
                  <a:gd name="T34" fmla="*/ 1 w 145"/>
                  <a:gd name="T35" fmla="*/ 31 h 215"/>
                  <a:gd name="T36" fmla="*/ 7 w 145"/>
                  <a:gd name="T37" fmla="*/ 45 h 215"/>
                  <a:gd name="T38" fmla="*/ 5 w 145"/>
                  <a:gd name="T39" fmla="*/ 64 h 215"/>
                  <a:gd name="T40" fmla="*/ 15 w 145"/>
                  <a:gd name="T41" fmla="*/ 83 h 215"/>
                  <a:gd name="T42" fmla="*/ 12 w 145"/>
                  <a:gd name="T43" fmla="*/ 85 h 215"/>
                  <a:gd name="T44" fmla="*/ 15 w 145"/>
                  <a:gd name="T45" fmla="*/ 86 h 215"/>
                  <a:gd name="T46" fmla="*/ 19 w 145"/>
                  <a:gd name="T47" fmla="*/ 90 h 215"/>
                  <a:gd name="T48" fmla="*/ 22 w 145"/>
                  <a:gd name="T49" fmla="*/ 84 h 215"/>
                  <a:gd name="T50" fmla="*/ 26 w 145"/>
                  <a:gd name="T51" fmla="*/ 87 h 215"/>
                  <a:gd name="T52" fmla="*/ 26 w 145"/>
                  <a:gd name="T53" fmla="*/ 87 h 215"/>
                  <a:gd name="T54" fmla="*/ 22 w 145"/>
                  <a:gd name="T55" fmla="*/ 87 h 215"/>
                  <a:gd name="T56" fmla="*/ 25 w 145"/>
                  <a:gd name="T57" fmla="*/ 99 h 215"/>
                  <a:gd name="T58" fmla="*/ 24 w 145"/>
                  <a:gd name="T59" fmla="*/ 98 h 215"/>
                  <a:gd name="T60" fmla="*/ 20 w 145"/>
                  <a:gd name="T61" fmla="*/ 90 h 215"/>
                  <a:gd name="T62" fmla="*/ 18 w 145"/>
                  <a:gd name="T63" fmla="*/ 95 h 215"/>
                  <a:gd name="T64" fmla="*/ 18 w 145"/>
                  <a:gd name="T65" fmla="*/ 103 h 215"/>
                  <a:gd name="T66" fmla="*/ 27 w 145"/>
                  <a:gd name="T67" fmla="*/ 115 h 215"/>
                  <a:gd name="T68" fmla="*/ 23 w 145"/>
                  <a:gd name="T69" fmla="*/ 116 h 215"/>
                  <a:gd name="T70" fmla="*/ 39 w 145"/>
                  <a:gd name="T71" fmla="*/ 150 h 215"/>
                  <a:gd name="T72" fmla="*/ 39 w 145"/>
                  <a:gd name="T73" fmla="*/ 165 h 215"/>
                  <a:gd name="T74" fmla="*/ 54 w 145"/>
                  <a:gd name="T75" fmla="*/ 168 h 215"/>
                  <a:gd name="T76" fmla="*/ 60 w 145"/>
                  <a:gd name="T77" fmla="*/ 175 h 215"/>
                  <a:gd name="T78" fmla="*/ 69 w 145"/>
                  <a:gd name="T79" fmla="*/ 178 h 215"/>
                  <a:gd name="T80" fmla="*/ 71 w 145"/>
                  <a:gd name="T81" fmla="*/ 185 h 215"/>
                  <a:gd name="T82" fmla="*/ 86 w 145"/>
                  <a:gd name="T83" fmla="*/ 198 h 215"/>
                  <a:gd name="T84" fmla="*/ 88 w 145"/>
                  <a:gd name="T85" fmla="*/ 206 h 215"/>
                  <a:gd name="T86" fmla="*/ 87 w 145"/>
                  <a:gd name="T87" fmla="*/ 210 h 215"/>
                  <a:gd name="T88" fmla="*/ 88 w 145"/>
                  <a:gd name="T89" fmla="*/ 210 h 215"/>
                  <a:gd name="T90" fmla="*/ 87 w 145"/>
                  <a:gd name="T91" fmla="*/ 210 h 215"/>
                  <a:gd name="T92" fmla="*/ 88 w 145"/>
                  <a:gd name="T93" fmla="*/ 210 h 215"/>
                  <a:gd name="T94" fmla="*/ 89 w 145"/>
                  <a:gd name="T95" fmla="*/ 211 h 215"/>
                  <a:gd name="T96" fmla="*/ 88 w 145"/>
                  <a:gd name="T97" fmla="*/ 211 h 215"/>
                  <a:gd name="T98" fmla="*/ 89 w 145"/>
                  <a:gd name="T99" fmla="*/ 213 h 215"/>
                  <a:gd name="T100" fmla="*/ 89 w 145"/>
                  <a:gd name="T101" fmla="*/ 213 h 215"/>
                  <a:gd name="T102" fmla="*/ 127 w 145"/>
                  <a:gd name="T103" fmla="*/ 215 h 215"/>
                  <a:gd name="T104" fmla="*/ 130 w 145"/>
                  <a:gd name="T105" fmla="*/ 215 h 215"/>
                  <a:gd name="T106" fmla="*/ 131 w 145"/>
                  <a:gd name="T107" fmla="*/ 214 h 215"/>
                  <a:gd name="T108" fmla="*/ 133 w 145"/>
                  <a:gd name="T109" fmla="*/ 200 h 215"/>
                  <a:gd name="T110" fmla="*/ 136 w 145"/>
                  <a:gd name="T111" fmla="*/ 197 h 215"/>
                  <a:gd name="T112" fmla="*/ 140 w 145"/>
                  <a:gd name="T113" fmla="*/ 186 h 215"/>
                  <a:gd name="T114" fmla="*/ 145 w 145"/>
                  <a:gd name="T115" fmla="*/ 183 h 215"/>
                  <a:gd name="T116" fmla="*/ 141 w 145"/>
                  <a:gd name="T117" fmla="*/ 17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215">
                    <a:moveTo>
                      <a:pt x="47" y="174"/>
                    </a:moveTo>
                    <a:cubicBezTo>
                      <a:pt x="49" y="175"/>
                      <a:pt x="55" y="175"/>
                      <a:pt x="53" y="176"/>
                    </a:cubicBezTo>
                    <a:cubicBezTo>
                      <a:pt x="47" y="178"/>
                      <a:pt x="49" y="178"/>
                      <a:pt x="47" y="174"/>
                    </a:cubicBezTo>
                    <a:close/>
                    <a:moveTo>
                      <a:pt x="141" y="178"/>
                    </a:moveTo>
                    <a:cubicBezTo>
                      <a:pt x="141" y="176"/>
                      <a:pt x="140" y="175"/>
                      <a:pt x="140" y="174"/>
                    </a:cubicBezTo>
                    <a:cubicBezTo>
                      <a:pt x="139" y="173"/>
                      <a:pt x="139" y="173"/>
                      <a:pt x="139" y="172"/>
                    </a:cubicBezTo>
                    <a:cubicBezTo>
                      <a:pt x="139" y="172"/>
                      <a:pt x="139" y="172"/>
                      <a:pt x="139" y="172"/>
                    </a:cubicBezTo>
                    <a:cubicBezTo>
                      <a:pt x="138" y="170"/>
                      <a:pt x="138" y="169"/>
                      <a:pt x="138" y="168"/>
                    </a:cubicBezTo>
                    <a:cubicBezTo>
                      <a:pt x="138" y="168"/>
                      <a:pt x="138" y="168"/>
                      <a:pt x="138" y="168"/>
                    </a:cubicBezTo>
                    <a:cubicBezTo>
                      <a:pt x="113" y="136"/>
                      <a:pt x="88" y="105"/>
                      <a:pt x="63" y="73"/>
                    </a:cubicBezTo>
                    <a:cubicBezTo>
                      <a:pt x="67" y="53"/>
                      <a:pt x="71" y="33"/>
                      <a:pt x="74" y="13"/>
                    </a:cubicBezTo>
                    <a:cubicBezTo>
                      <a:pt x="74" y="13"/>
                      <a:pt x="74" y="13"/>
                      <a:pt x="74" y="13"/>
                    </a:cubicBezTo>
                    <a:cubicBezTo>
                      <a:pt x="53" y="9"/>
                      <a:pt x="33" y="5"/>
                      <a:pt x="12" y="0"/>
                    </a:cubicBezTo>
                    <a:cubicBezTo>
                      <a:pt x="10" y="0"/>
                      <a:pt x="10" y="0"/>
                      <a:pt x="10" y="0"/>
                    </a:cubicBezTo>
                    <a:cubicBezTo>
                      <a:pt x="11" y="4"/>
                      <a:pt x="12" y="10"/>
                      <a:pt x="11" y="13"/>
                    </a:cubicBezTo>
                    <a:cubicBezTo>
                      <a:pt x="10" y="16"/>
                      <a:pt x="3" y="26"/>
                      <a:pt x="8" y="24"/>
                    </a:cubicBezTo>
                    <a:cubicBezTo>
                      <a:pt x="9" y="24"/>
                      <a:pt x="7" y="26"/>
                      <a:pt x="6" y="26"/>
                    </a:cubicBezTo>
                    <a:cubicBezTo>
                      <a:pt x="4" y="28"/>
                      <a:pt x="2" y="28"/>
                      <a:pt x="1" y="31"/>
                    </a:cubicBezTo>
                    <a:cubicBezTo>
                      <a:pt x="0" y="37"/>
                      <a:pt x="6" y="40"/>
                      <a:pt x="7" y="45"/>
                    </a:cubicBezTo>
                    <a:cubicBezTo>
                      <a:pt x="9" y="51"/>
                      <a:pt x="4" y="58"/>
                      <a:pt x="5" y="64"/>
                    </a:cubicBezTo>
                    <a:cubicBezTo>
                      <a:pt x="6" y="68"/>
                      <a:pt x="16" y="80"/>
                      <a:pt x="15" y="83"/>
                    </a:cubicBezTo>
                    <a:cubicBezTo>
                      <a:pt x="15" y="84"/>
                      <a:pt x="13" y="85"/>
                      <a:pt x="12" y="85"/>
                    </a:cubicBezTo>
                    <a:cubicBezTo>
                      <a:pt x="11" y="85"/>
                      <a:pt x="15" y="85"/>
                      <a:pt x="15" y="86"/>
                    </a:cubicBezTo>
                    <a:cubicBezTo>
                      <a:pt x="16" y="86"/>
                      <a:pt x="18" y="90"/>
                      <a:pt x="19" y="90"/>
                    </a:cubicBezTo>
                    <a:cubicBezTo>
                      <a:pt x="22" y="90"/>
                      <a:pt x="20" y="84"/>
                      <a:pt x="22" y="84"/>
                    </a:cubicBezTo>
                    <a:cubicBezTo>
                      <a:pt x="24" y="84"/>
                      <a:pt x="24" y="86"/>
                      <a:pt x="26" y="87"/>
                    </a:cubicBezTo>
                    <a:cubicBezTo>
                      <a:pt x="26" y="87"/>
                      <a:pt x="26" y="87"/>
                      <a:pt x="26" y="87"/>
                    </a:cubicBezTo>
                    <a:cubicBezTo>
                      <a:pt x="24" y="87"/>
                      <a:pt x="23" y="86"/>
                      <a:pt x="22" y="87"/>
                    </a:cubicBezTo>
                    <a:cubicBezTo>
                      <a:pt x="19" y="88"/>
                      <a:pt x="26" y="97"/>
                      <a:pt x="25" y="99"/>
                    </a:cubicBezTo>
                    <a:cubicBezTo>
                      <a:pt x="25" y="100"/>
                      <a:pt x="24" y="98"/>
                      <a:pt x="24" y="98"/>
                    </a:cubicBezTo>
                    <a:cubicBezTo>
                      <a:pt x="21" y="95"/>
                      <a:pt x="21" y="95"/>
                      <a:pt x="20" y="90"/>
                    </a:cubicBezTo>
                    <a:cubicBezTo>
                      <a:pt x="19" y="89"/>
                      <a:pt x="18" y="93"/>
                      <a:pt x="18" y="95"/>
                    </a:cubicBezTo>
                    <a:cubicBezTo>
                      <a:pt x="18" y="96"/>
                      <a:pt x="18" y="101"/>
                      <a:pt x="18" y="103"/>
                    </a:cubicBezTo>
                    <a:cubicBezTo>
                      <a:pt x="18" y="106"/>
                      <a:pt x="30" y="112"/>
                      <a:pt x="27" y="115"/>
                    </a:cubicBezTo>
                    <a:cubicBezTo>
                      <a:pt x="26" y="115"/>
                      <a:pt x="23" y="115"/>
                      <a:pt x="23" y="116"/>
                    </a:cubicBezTo>
                    <a:cubicBezTo>
                      <a:pt x="21" y="123"/>
                      <a:pt x="36" y="147"/>
                      <a:pt x="39" y="150"/>
                    </a:cubicBezTo>
                    <a:cubicBezTo>
                      <a:pt x="40" y="152"/>
                      <a:pt x="34" y="162"/>
                      <a:pt x="39" y="165"/>
                    </a:cubicBezTo>
                    <a:cubicBezTo>
                      <a:pt x="42" y="167"/>
                      <a:pt x="50" y="167"/>
                      <a:pt x="54" y="168"/>
                    </a:cubicBezTo>
                    <a:cubicBezTo>
                      <a:pt x="57" y="170"/>
                      <a:pt x="58" y="174"/>
                      <a:pt x="60" y="175"/>
                    </a:cubicBezTo>
                    <a:cubicBezTo>
                      <a:pt x="61" y="176"/>
                      <a:pt x="69" y="178"/>
                      <a:pt x="69" y="178"/>
                    </a:cubicBezTo>
                    <a:cubicBezTo>
                      <a:pt x="71" y="180"/>
                      <a:pt x="69" y="184"/>
                      <a:pt x="71" y="185"/>
                    </a:cubicBezTo>
                    <a:cubicBezTo>
                      <a:pt x="77" y="186"/>
                      <a:pt x="83" y="191"/>
                      <a:pt x="86" y="198"/>
                    </a:cubicBezTo>
                    <a:cubicBezTo>
                      <a:pt x="87" y="200"/>
                      <a:pt x="88" y="203"/>
                      <a:pt x="88" y="206"/>
                    </a:cubicBezTo>
                    <a:cubicBezTo>
                      <a:pt x="87" y="206"/>
                      <a:pt x="86" y="211"/>
                      <a:pt x="87" y="210"/>
                    </a:cubicBezTo>
                    <a:cubicBezTo>
                      <a:pt x="87" y="210"/>
                      <a:pt x="87" y="210"/>
                      <a:pt x="88" y="210"/>
                    </a:cubicBezTo>
                    <a:cubicBezTo>
                      <a:pt x="88" y="210"/>
                      <a:pt x="88" y="210"/>
                      <a:pt x="87" y="210"/>
                    </a:cubicBezTo>
                    <a:cubicBezTo>
                      <a:pt x="87" y="210"/>
                      <a:pt x="88" y="210"/>
                      <a:pt x="88" y="210"/>
                    </a:cubicBezTo>
                    <a:cubicBezTo>
                      <a:pt x="89" y="211"/>
                      <a:pt x="90" y="212"/>
                      <a:pt x="89" y="211"/>
                    </a:cubicBezTo>
                    <a:cubicBezTo>
                      <a:pt x="89" y="211"/>
                      <a:pt x="89" y="211"/>
                      <a:pt x="88" y="211"/>
                    </a:cubicBezTo>
                    <a:cubicBezTo>
                      <a:pt x="89" y="212"/>
                      <a:pt x="89" y="213"/>
                      <a:pt x="89" y="213"/>
                    </a:cubicBezTo>
                    <a:cubicBezTo>
                      <a:pt x="89" y="213"/>
                      <a:pt x="89" y="213"/>
                      <a:pt x="89" y="213"/>
                    </a:cubicBezTo>
                    <a:cubicBezTo>
                      <a:pt x="101" y="214"/>
                      <a:pt x="114" y="214"/>
                      <a:pt x="127" y="215"/>
                    </a:cubicBezTo>
                    <a:cubicBezTo>
                      <a:pt x="128" y="215"/>
                      <a:pt x="130" y="214"/>
                      <a:pt x="130" y="215"/>
                    </a:cubicBezTo>
                    <a:cubicBezTo>
                      <a:pt x="131" y="214"/>
                      <a:pt x="131" y="214"/>
                      <a:pt x="131" y="214"/>
                    </a:cubicBezTo>
                    <a:cubicBezTo>
                      <a:pt x="141" y="214"/>
                      <a:pt x="130" y="205"/>
                      <a:pt x="133" y="200"/>
                    </a:cubicBezTo>
                    <a:cubicBezTo>
                      <a:pt x="133" y="199"/>
                      <a:pt x="135" y="199"/>
                      <a:pt x="136" y="197"/>
                    </a:cubicBezTo>
                    <a:cubicBezTo>
                      <a:pt x="139" y="193"/>
                      <a:pt x="136" y="190"/>
                      <a:pt x="140" y="186"/>
                    </a:cubicBezTo>
                    <a:cubicBezTo>
                      <a:pt x="141" y="185"/>
                      <a:pt x="145" y="185"/>
                      <a:pt x="145" y="183"/>
                    </a:cubicBezTo>
                    <a:cubicBezTo>
                      <a:pt x="143" y="181"/>
                      <a:pt x="140" y="180"/>
                      <a:pt x="141" y="17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103"/>
              <p:cNvSpPr>
                <a:spLocks/>
              </p:cNvSpPr>
              <p:nvPr/>
            </p:nvSpPr>
            <p:spPr bwMode="auto">
              <a:xfrm>
                <a:off x="6163961" y="4383818"/>
                <a:ext cx="292416" cy="447798"/>
              </a:xfrm>
              <a:custGeom>
                <a:avLst/>
                <a:gdLst>
                  <a:gd name="T0" fmla="*/ 11 w 101"/>
                  <a:gd name="T1" fmla="*/ 0 h 155"/>
                  <a:gd name="T2" fmla="*/ 0 w 101"/>
                  <a:gd name="T3" fmla="*/ 60 h 155"/>
                  <a:gd name="T4" fmla="*/ 75 w 101"/>
                  <a:gd name="T5" fmla="*/ 155 h 155"/>
                  <a:gd name="T6" fmla="*/ 75 w 101"/>
                  <a:gd name="T7" fmla="*/ 155 h 155"/>
                  <a:gd name="T8" fmla="*/ 77 w 101"/>
                  <a:gd name="T9" fmla="*/ 148 h 155"/>
                  <a:gd name="T10" fmla="*/ 76 w 101"/>
                  <a:gd name="T11" fmla="*/ 142 h 155"/>
                  <a:gd name="T12" fmla="*/ 76 w 101"/>
                  <a:gd name="T13" fmla="*/ 134 h 155"/>
                  <a:gd name="T14" fmla="*/ 76 w 101"/>
                  <a:gd name="T15" fmla="*/ 134 h 155"/>
                  <a:gd name="T16" fmla="*/ 87 w 101"/>
                  <a:gd name="T17" fmla="*/ 131 h 155"/>
                  <a:gd name="T18" fmla="*/ 89 w 101"/>
                  <a:gd name="T19" fmla="*/ 115 h 155"/>
                  <a:gd name="T20" fmla="*/ 89 w 101"/>
                  <a:gd name="T21" fmla="*/ 115 h 155"/>
                  <a:gd name="T22" fmla="*/ 89 w 101"/>
                  <a:gd name="T23" fmla="*/ 115 h 155"/>
                  <a:gd name="T24" fmla="*/ 101 w 101"/>
                  <a:gd name="T25" fmla="*/ 13 h 155"/>
                  <a:gd name="T26" fmla="*/ 101 w 101"/>
                  <a:gd name="T27" fmla="*/ 13 h 155"/>
                  <a:gd name="T28" fmla="*/ 11 w 101"/>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55">
                    <a:moveTo>
                      <a:pt x="11" y="0"/>
                    </a:moveTo>
                    <a:cubicBezTo>
                      <a:pt x="8" y="20"/>
                      <a:pt x="4" y="40"/>
                      <a:pt x="0" y="60"/>
                    </a:cubicBezTo>
                    <a:cubicBezTo>
                      <a:pt x="25" y="92"/>
                      <a:pt x="50" y="123"/>
                      <a:pt x="75" y="155"/>
                    </a:cubicBezTo>
                    <a:cubicBezTo>
                      <a:pt x="75" y="155"/>
                      <a:pt x="75" y="155"/>
                      <a:pt x="75" y="155"/>
                    </a:cubicBezTo>
                    <a:cubicBezTo>
                      <a:pt x="75" y="153"/>
                      <a:pt x="76" y="150"/>
                      <a:pt x="77" y="148"/>
                    </a:cubicBezTo>
                    <a:cubicBezTo>
                      <a:pt x="75" y="144"/>
                      <a:pt x="75" y="145"/>
                      <a:pt x="76" y="142"/>
                    </a:cubicBezTo>
                    <a:cubicBezTo>
                      <a:pt x="76" y="139"/>
                      <a:pt x="76" y="137"/>
                      <a:pt x="76" y="134"/>
                    </a:cubicBezTo>
                    <a:cubicBezTo>
                      <a:pt x="76" y="134"/>
                      <a:pt x="76" y="134"/>
                      <a:pt x="76" y="134"/>
                    </a:cubicBezTo>
                    <a:cubicBezTo>
                      <a:pt x="78" y="126"/>
                      <a:pt x="83" y="139"/>
                      <a:pt x="87" y="131"/>
                    </a:cubicBezTo>
                    <a:cubicBezTo>
                      <a:pt x="88" y="126"/>
                      <a:pt x="89" y="121"/>
                      <a:pt x="89" y="115"/>
                    </a:cubicBezTo>
                    <a:cubicBezTo>
                      <a:pt x="89" y="115"/>
                      <a:pt x="89" y="115"/>
                      <a:pt x="89" y="115"/>
                    </a:cubicBezTo>
                    <a:cubicBezTo>
                      <a:pt x="89" y="115"/>
                      <a:pt x="89" y="115"/>
                      <a:pt x="89" y="115"/>
                    </a:cubicBezTo>
                    <a:cubicBezTo>
                      <a:pt x="93" y="81"/>
                      <a:pt x="97" y="47"/>
                      <a:pt x="101" y="13"/>
                    </a:cubicBezTo>
                    <a:cubicBezTo>
                      <a:pt x="101" y="13"/>
                      <a:pt x="101" y="13"/>
                      <a:pt x="101" y="13"/>
                    </a:cubicBezTo>
                    <a:cubicBezTo>
                      <a:pt x="71" y="10"/>
                      <a:pt x="41" y="5"/>
                      <a:pt x="11" y="0"/>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104"/>
              <p:cNvSpPr>
                <a:spLocks/>
              </p:cNvSpPr>
              <p:nvPr/>
            </p:nvSpPr>
            <p:spPr bwMode="auto">
              <a:xfrm>
                <a:off x="7785081" y="4738627"/>
                <a:ext cx="274063" cy="280178"/>
              </a:xfrm>
              <a:custGeom>
                <a:avLst/>
                <a:gdLst>
                  <a:gd name="T0" fmla="*/ 89 w 95"/>
                  <a:gd name="T1" fmla="*/ 76 h 97"/>
                  <a:gd name="T2" fmla="*/ 89 w 95"/>
                  <a:gd name="T3" fmla="*/ 68 h 97"/>
                  <a:gd name="T4" fmla="*/ 90 w 95"/>
                  <a:gd name="T5" fmla="*/ 69 h 97"/>
                  <a:gd name="T6" fmla="*/ 91 w 95"/>
                  <a:gd name="T7" fmla="*/ 66 h 97"/>
                  <a:gd name="T8" fmla="*/ 87 w 95"/>
                  <a:gd name="T9" fmla="*/ 65 h 97"/>
                  <a:gd name="T10" fmla="*/ 92 w 95"/>
                  <a:gd name="T11" fmla="*/ 60 h 97"/>
                  <a:gd name="T12" fmla="*/ 89 w 95"/>
                  <a:gd name="T13" fmla="*/ 61 h 97"/>
                  <a:gd name="T14" fmla="*/ 91 w 95"/>
                  <a:gd name="T15" fmla="*/ 57 h 97"/>
                  <a:gd name="T16" fmla="*/ 89 w 95"/>
                  <a:gd name="T17" fmla="*/ 56 h 97"/>
                  <a:gd name="T18" fmla="*/ 91 w 95"/>
                  <a:gd name="T19" fmla="*/ 56 h 97"/>
                  <a:gd name="T20" fmla="*/ 94 w 95"/>
                  <a:gd name="T21" fmla="*/ 50 h 97"/>
                  <a:gd name="T22" fmla="*/ 94 w 95"/>
                  <a:gd name="T23" fmla="*/ 50 h 97"/>
                  <a:gd name="T24" fmla="*/ 82 w 95"/>
                  <a:gd name="T25" fmla="*/ 40 h 97"/>
                  <a:gd name="T26" fmla="*/ 78 w 95"/>
                  <a:gd name="T27" fmla="*/ 33 h 97"/>
                  <a:gd name="T28" fmla="*/ 63 w 95"/>
                  <a:gd name="T29" fmla="*/ 23 h 97"/>
                  <a:gd name="T30" fmla="*/ 63 w 95"/>
                  <a:gd name="T31" fmla="*/ 23 h 97"/>
                  <a:gd name="T32" fmla="*/ 55 w 95"/>
                  <a:gd name="T33" fmla="*/ 17 h 97"/>
                  <a:gd name="T34" fmla="*/ 49 w 95"/>
                  <a:gd name="T35" fmla="*/ 11 h 97"/>
                  <a:gd name="T36" fmla="*/ 49 w 95"/>
                  <a:gd name="T37" fmla="*/ 12 h 97"/>
                  <a:gd name="T38" fmla="*/ 42 w 95"/>
                  <a:gd name="T39" fmla="*/ 8 h 97"/>
                  <a:gd name="T40" fmla="*/ 42 w 95"/>
                  <a:gd name="T41" fmla="*/ 0 h 97"/>
                  <a:gd name="T42" fmla="*/ 17 w 95"/>
                  <a:gd name="T43" fmla="*/ 6 h 97"/>
                  <a:gd name="T44" fmla="*/ 0 w 95"/>
                  <a:gd name="T45" fmla="*/ 9 h 97"/>
                  <a:gd name="T46" fmla="*/ 0 w 95"/>
                  <a:gd name="T47" fmla="*/ 9 h 97"/>
                  <a:gd name="T48" fmla="*/ 17 w 95"/>
                  <a:gd name="T49" fmla="*/ 51 h 97"/>
                  <a:gd name="T50" fmla="*/ 24 w 95"/>
                  <a:gd name="T51" fmla="*/ 62 h 97"/>
                  <a:gd name="T52" fmla="*/ 22 w 95"/>
                  <a:gd name="T53" fmla="*/ 65 h 97"/>
                  <a:gd name="T54" fmla="*/ 23 w 95"/>
                  <a:gd name="T55" fmla="*/ 67 h 97"/>
                  <a:gd name="T56" fmla="*/ 24 w 95"/>
                  <a:gd name="T57" fmla="*/ 75 h 97"/>
                  <a:gd name="T58" fmla="*/ 29 w 95"/>
                  <a:gd name="T59" fmla="*/ 89 h 97"/>
                  <a:gd name="T60" fmla="*/ 65 w 95"/>
                  <a:gd name="T61" fmla="*/ 87 h 97"/>
                  <a:gd name="T62" fmla="*/ 79 w 95"/>
                  <a:gd name="T63" fmla="*/ 85 h 97"/>
                  <a:gd name="T64" fmla="*/ 83 w 95"/>
                  <a:gd name="T65" fmla="*/ 88 h 97"/>
                  <a:gd name="T66" fmla="*/ 81 w 95"/>
                  <a:gd name="T67" fmla="*/ 80 h 97"/>
                  <a:gd name="T68" fmla="*/ 90 w 95"/>
                  <a:gd name="T69" fmla="*/ 79 h 97"/>
                  <a:gd name="T70" fmla="*/ 89 w 95"/>
                  <a:gd name="T71"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5" h="97">
                    <a:moveTo>
                      <a:pt x="89" y="76"/>
                    </a:moveTo>
                    <a:cubicBezTo>
                      <a:pt x="88" y="74"/>
                      <a:pt x="89" y="68"/>
                      <a:pt x="89" y="68"/>
                    </a:cubicBezTo>
                    <a:cubicBezTo>
                      <a:pt x="90" y="67"/>
                      <a:pt x="90" y="70"/>
                      <a:pt x="90" y="69"/>
                    </a:cubicBezTo>
                    <a:cubicBezTo>
                      <a:pt x="91" y="69"/>
                      <a:pt x="92" y="67"/>
                      <a:pt x="91" y="66"/>
                    </a:cubicBezTo>
                    <a:cubicBezTo>
                      <a:pt x="91" y="65"/>
                      <a:pt x="88" y="67"/>
                      <a:pt x="87" y="65"/>
                    </a:cubicBezTo>
                    <a:cubicBezTo>
                      <a:pt x="83" y="57"/>
                      <a:pt x="95" y="72"/>
                      <a:pt x="92" y="60"/>
                    </a:cubicBezTo>
                    <a:cubicBezTo>
                      <a:pt x="91" y="60"/>
                      <a:pt x="89" y="62"/>
                      <a:pt x="89" y="61"/>
                    </a:cubicBezTo>
                    <a:cubicBezTo>
                      <a:pt x="89" y="59"/>
                      <a:pt x="91" y="59"/>
                      <a:pt x="91" y="57"/>
                    </a:cubicBezTo>
                    <a:cubicBezTo>
                      <a:pt x="91" y="56"/>
                      <a:pt x="89" y="57"/>
                      <a:pt x="89" y="56"/>
                    </a:cubicBezTo>
                    <a:cubicBezTo>
                      <a:pt x="89" y="55"/>
                      <a:pt x="91" y="57"/>
                      <a:pt x="91" y="56"/>
                    </a:cubicBezTo>
                    <a:cubicBezTo>
                      <a:pt x="92" y="56"/>
                      <a:pt x="93" y="53"/>
                      <a:pt x="94" y="50"/>
                    </a:cubicBezTo>
                    <a:cubicBezTo>
                      <a:pt x="94" y="50"/>
                      <a:pt x="94" y="50"/>
                      <a:pt x="94" y="50"/>
                    </a:cubicBezTo>
                    <a:cubicBezTo>
                      <a:pt x="89" y="48"/>
                      <a:pt x="86" y="44"/>
                      <a:pt x="82" y="40"/>
                    </a:cubicBezTo>
                    <a:cubicBezTo>
                      <a:pt x="80" y="38"/>
                      <a:pt x="80" y="34"/>
                      <a:pt x="78" y="33"/>
                    </a:cubicBezTo>
                    <a:cubicBezTo>
                      <a:pt x="73" y="29"/>
                      <a:pt x="68" y="27"/>
                      <a:pt x="63" y="23"/>
                    </a:cubicBezTo>
                    <a:cubicBezTo>
                      <a:pt x="63" y="23"/>
                      <a:pt x="63" y="23"/>
                      <a:pt x="63" y="23"/>
                    </a:cubicBezTo>
                    <a:cubicBezTo>
                      <a:pt x="61" y="20"/>
                      <a:pt x="58" y="19"/>
                      <a:pt x="55" y="17"/>
                    </a:cubicBezTo>
                    <a:cubicBezTo>
                      <a:pt x="51" y="13"/>
                      <a:pt x="53" y="15"/>
                      <a:pt x="49" y="11"/>
                    </a:cubicBezTo>
                    <a:cubicBezTo>
                      <a:pt x="49" y="12"/>
                      <a:pt x="49" y="12"/>
                      <a:pt x="49" y="12"/>
                    </a:cubicBezTo>
                    <a:cubicBezTo>
                      <a:pt x="47" y="8"/>
                      <a:pt x="46" y="10"/>
                      <a:pt x="42" y="8"/>
                    </a:cubicBezTo>
                    <a:cubicBezTo>
                      <a:pt x="37" y="6"/>
                      <a:pt x="39" y="5"/>
                      <a:pt x="42" y="0"/>
                    </a:cubicBezTo>
                    <a:cubicBezTo>
                      <a:pt x="34" y="2"/>
                      <a:pt x="25" y="4"/>
                      <a:pt x="17" y="6"/>
                    </a:cubicBezTo>
                    <a:cubicBezTo>
                      <a:pt x="12" y="7"/>
                      <a:pt x="6" y="8"/>
                      <a:pt x="0" y="9"/>
                    </a:cubicBezTo>
                    <a:cubicBezTo>
                      <a:pt x="0" y="9"/>
                      <a:pt x="0" y="9"/>
                      <a:pt x="0" y="9"/>
                    </a:cubicBezTo>
                    <a:cubicBezTo>
                      <a:pt x="6" y="23"/>
                      <a:pt x="12" y="37"/>
                      <a:pt x="17" y="51"/>
                    </a:cubicBezTo>
                    <a:cubicBezTo>
                      <a:pt x="19" y="54"/>
                      <a:pt x="24" y="60"/>
                      <a:pt x="24" y="62"/>
                    </a:cubicBezTo>
                    <a:cubicBezTo>
                      <a:pt x="24" y="63"/>
                      <a:pt x="23" y="64"/>
                      <a:pt x="22" y="65"/>
                    </a:cubicBezTo>
                    <a:cubicBezTo>
                      <a:pt x="22" y="65"/>
                      <a:pt x="22" y="66"/>
                      <a:pt x="23" y="67"/>
                    </a:cubicBezTo>
                    <a:cubicBezTo>
                      <a:pt x="22" y="71"/>
                      <a:pt x="22" y="72"/>
                      <a:pt x="24" y="75"/>
                    </a:cubicBezTo>
                    <a:cubicBezTo>
                      <a:pt x="26" y="81"/>
                      <a:pt x="26" y="84"/>
                      <a:pt x="29" y="89"/>
                    </a:cubicBezTo>
                    <a:cubicBezTo>
                      <a:pt x="34" y="97"/>
                      <a:pt x="57" y="89"/>
                      <a:pt x="65" y="87"/>
                    </a:cubicBezTo>
                    <a:cubicBezTo>
                      <a:pt x="69" y="87"/>
                      <a:pt x="75" y="85"/>
                      <a:pt x="79" y="85"/>
                    </a:cubicBezTo>
                    <a:cubicBezTo>
                      <a:pt x="79" y="85"/>
                      <a:pt x="81" y="92"/>
                      <a:pt x="83" y="88"/>
                    </a:cubicBezTo>
                    <a:cubicBezTo>
                      <a:pt x="84" y="85"/>
                      <a:pt x="80" y="83"/>
                      <a:pt x="81" y="80"/>
                    </a:cubicBezTo>
                    <a:cubicBezTo>
                      <a:pt x="82" y="77"/>
                      <a:pt x="87" y="79"/>
                      <a:pt x="90" y="79"/>
                    </a:cubicBezTo>
                    <a:cubicBezTo>
                      <a:pt x="90" y="78"/>
                      <a:pt x="89" y="77"/>
                      <a:pt x="89" y="76"/>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105"/>
              <p:cNvSpPr>
                <a:spLocks noEditPoints="1"/>
              </p:cNvSpPr>
              <p:nvPr/>
            </p:nvSpPr>
            <p:spPr bwMode="auto">
              <a:xfrm>
                <a:off x="7842583" y="4551442"/>
                <a:ext cx="404974" cy="201875"/>
              </a:xfrm>
              <a:custGeom>
                <a:avLst/>
                <a:gdLst>
                  <a:gd name="T0" fmla="*/ 116 w 140"/>
                  <a:gd name="T1" fmla="*/ 26 h 70"/>
                  <a:gd name="T2" fmla="*/ 127 w 140"/>
                  <a:gd name="T3" fmla="*/ 28 h 70"/>
                  <a:gd name="T4" fmla="*/ 124 w 140"/>
                  <a:gd name="T5" fmla="*/ 36 h 70"/>
                  <a:gd name="T6" fmla="*/ 121 w 140"/>
                  <a:gd name="T7" fmla="*/ 35 h 70"/>
                  <a:gd name="T8" fmla="*/ 118 w 140"/>
                  <a:gd name="T9" fmla="*/ 34 h 70"/>
                  <a:gd name="T10" fmla="*/ 128 w 140"/>
                  <a:gd name="T11" fmla="*/ 34 h 70"/>
                  <a:gd name="T12" fmla="*/ 128 w 140"/>
                  <a:gd name="T13" fmla="*/ 33 h 70"/>
                  <a:gd name="T14" fmla="*/ 128 w 140"/>
                  <a:gd name="T15" fmla="*/ 33 h 70"/>
                  <a:gd name="T16" fmla="*/ 129 w 140"/>
                  <a:gd name="T17" fmla="*/ 32 h 70"/>
                  <a:gd name="T18" fmla="*/ 129 w 140"/>
                  <a:gd name="T19" fmla="*/ 33 h 70"/>
                  <a:gd name="T20" fmla="*/ 132 w 140"/>
                  <a:gd name="T21" fmla="*/ 33 h 70"/>
                  <a:gd name="T22" fmla="*/ 127 w 140"/>
                  <a:gd name="T23" fmla="*/ 40 h 70"/>
                  <a:gd name="T24" fmla="*/ 120 w 140"/>
                  <a:gd name="T25" fmla="*/ 42 h 70"/>
                  <a:gd name="T26" fmla="*/ 118 w 140"/>
                  <a:gd name="T27" fmla="*/ 47 h 70"/>
                  <a:gd name="T28" fmla="*/ 116 w 140"/>
                  <a:gd name="T29" fmla="*/ 46 h 70"/>
                  <a:gd name="T30" fmla="*/ 115 w 140"/>
                  <a:gd name="T31" fmla="*/ 47 h 70"/>
                  <a:gd name="T32" fmla="*/ 117 w 140"/>
                  <a:gd name="T33" fmla="*/ 48 h 70"/>
                  <a:gd name="T34" fmla="*/ 113 w 140"/>
                  <a:gd name="T35" fmla="*/ 52 h 70"/>
                  <a:gd name="T36" fmla="*/ 112 w 140"/>
                  <a:gd name="T37" fmla="*/ 62 h 70"/>
                  <a:gd name="T38" fmla="*/ 110 w 140"/>
                  <a:gd name="T39" fmla="*/ 57 h 70"/>
                  <a:gd name="T40" fmla="*/ 111 w 140"/>
                  <a:gd name="T41" fmla="*/ 64 h 70"/>
                  <a:gd name="T42" fmla="*/ 101 w 140"/>
                  <a:gd name="T43" fmla="*/ 66 h 70"/>
                  <a:gd name="T44" fmla="*/ 79 w 140"/>
                  <a:gd name="T45" fmla="*/ 54 h 70"/>
                  <a:gd name="T46" fmla="*/ 60 w 140"/>
                  <a:gd name="T47" fmla="*/ 58 h 70"/>
                  <a:gd name="T48" fmla="*/ 60 w 140"/>
                  <a:gd name="T49" fmla="*/ 56 h 70"/>
                  <a:gd name="T50" fmla="*/ 56 w 140"/>
                  <a:gd name="T51" fmla="*/ 53 h 70"/>
                  <a:gd name="T52" fmla="*/ 55 w 140"/>
                  <a:gd name="T53" fmla="*/ 55 h 70"/>
                  <a:gd name="T54" fmla="*/ 54 w 140"/>
                  <a:gd name="T55" fmla="*/ 53 h 70"/>
                  <a:gd name="T56" fmla="*/ 47 w 140"/>
                  <a:gd name="T57" fmla="*/ 54 h 70"/>
                  <a:gd name="T58" fmla="*/ 22 w 140"/>
                  <a:gd name="T59" fmla="*/ 65 h 70"/>
                  <a:gd name="T60" fmla="*/ 2 w 140"/>
                  <a:gd name="T61" fmla="*/ 70 h 70"/>
                  <a:gd name="T62" fmla="*/ 20 w 140"/>
                  <a:gd name="T63" fmla="*/ 49 h 70"/>
                  <a:gd name="T64" fmla="*/ 24 w 140"/>
                  <a:gd name="T65" fmla="*/ 42 h 70"/>
                  <a:gd name="T66" fmla="*/ 26 w 140"/>
                  <a:gd name="T67" fmla="*/ 43 h 70"/>
                  <a:gd name="T68" fmla="*/ 30 w 140"/>
                  <a:gd name="T69" fmla="*/ 38 h 70"/>
                  <a:gd name="T70" fmla="*/ 33 w 140"/>
                  <a:gd name="T71" fmla="*/ 39 h 70"/>
                  <a:gd name="T72" fmla="*/ 37 w 140"/>
                  <a:gd name="T73" fmla="*/ 32 h 70"/>
                  <a:gd name="T74" fmla="*/ 37 w 140"/>
                  <a:gd name="T75" fmla="*/ 27 h 70"/>
                  <a:gd name="T76" fmla="*/ 59 w 140"/>
                  <a:gd name="T77" fmla="*/ 22 h 70"/>
                  <a:gd name="T78" fmla="*/ 126 w 140"/>
                  <a:gd name="T79" fmla="*/ 1 h 70"/>
                  <a:gd name="T80" fmla="*/ 128 w 140"/>
                  <a:gd name="T81" fmla="*/ 4 h 70"/>
                  <a:gd name="T82" fmla="*/ 133 w 140"/>
                  <a:gd name="T83" fmla="*/ 9 h 70"/>
                  <a:gd name="T84" fmla="*/ 128 w 140"/>
                  <a:gd name="T85" fmla="*/ 5 h 70"/>
                  <a:gd name="T86" fmla="*/ 128 w 140"/>
                  <a:gd name="T87" fmla="*/ 9 h 70"/>
                  <a:gd name="T88" fmla="*/ 125 w 140"/>
                  <a:gd name="T89" fmla="*/ 10 h 70"/>
                  <a:gd name="T90" fmla="*/ 121 w 140"/>
                  <a:gd name="T91" fmla="*/ 10 h 70"/>
                  <a:gd name="T92" fmla="*/ 124 w 140"/>
                  <a:gd name="T93" fmla="*/ 11 h 70"/>
                  <a:gd name="T94" fmla="*/ 121 w 140"/>
                  <a:gd name="T95" fmla="*/ 14 h 70"/>
                  <a:gd name="T96" fmla="*/ 118 w 140"/>
                  <a:gd name="T97" fmla="*/ 16 h 70"/>
                  <a:gd name="T98" fmla="*/ 129 w 140"/>
                  <a:gd name="T99" fmla="*/ 12 h 70"/>
                  <a:gd name="T100" fmla="*/ 130 w 140"/>
                  <a:gd name="T101" fmla="*/ 18 h 70"/>
                  <a:gd name="T102" fmla="*/ 131 w 140"/>
                  <a:gd name="T103" fmla="*/ 19 h 70"/>
                  <a:gd name="T104" fmla="*/ 133 w 140"/>
                  <a:gd name="T105" fmla="*/ 12 h 70"/>
                  <a:gd name="T106" fmla="*/ 128 w 140"/>
                  <a:gd name="T107" fmla="*/ 27 h 70"/>
                  <a:gd name="T108" fmla="*/ 127 w 140"/>
                  <a:gd name="T109" fmla="*/ 24 h 70"/>
                  <a:gd name="T110" fmla="*/ 124 w 140"/>
                  <a:gd name="T111" fmla="*/ 27 h 70"/>
                  <a:gd name="T112" fmla="*/ 116 w 140"/>
                  <a:gd name="T113" fmla="*/ 26 h 70"/>
                  <a:gd name="T114" fmla="*/ 133 w 140"/>
                  <a:gd name="T115" fmla="*/ 8 h 70"/>
                  <a:gd name="T116" fmla="*/ 129 w 140"/>
                  <a:gd name="T117" fmla="*/ 0 h 70"/>
                  <a:gd name="T118" fmla="*/ 128 w 140"/>
                  <a:gd name="T119" fmla="*/ 1 h 70"/>
                  <a:gd name="T120" fmla="*/ 135 w 140"/>
                  <a:gd name="T121" fmla="*/ 10 h 70"/>
                  <a:gd name="T122" fmla="*/ 139 w 140"/>
                  <a:gd name="T123" fmla="*/ 13 h 70"/>
                  <a:gd name="T124" fmla="*/ 133 w 140"/>
                  <a:gd name="T125"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 h="70">
                    <a:moveTo>
                      <a:pt x="116" y="26"/>
                    </a:moveTo>
                    <a:cubicBezTo>
                      <a:pt x="115" y="27"/>
                      <a:pt x="127" y="28"/>
                      <a:pt x="127" y="28"/>
                    </a:cubicBezTo>
                    <a:cubicBezTo>
                      <a:pt x="127" y="30"/>
                      <a:pt x="126" y="35"/>
                      <a:pt x="124" y="36"/>
                    </a:cubicBezTo>
                    <a:cubicBezTo>
                      <a:pt x="123" y="36"/>
                      <a:pt x="122" y="35"/>
                      <a:pt x="121" y="35"/>
                    </a:cubicBezTo>
                    <a:cubicBezTo>
                      <a:pt x="120" y="35"/>
                      <a:pt x="117" y="33"/>
                      <a:pt x="118" y="34"/>
                    </a:cubicBezTo>
                    <a:cubicBezTo>
                      <a:pt x="123" y="40"/>
                      <a:pt x="126" y="34"/>
                      <a:pt x="128" y="34"/>
                    </a:cubicBezTo>
                    <a:cubicBezTo>
                      <a:pt x="128" y="34"/>
                      <a:pt x="128" y="34"/>
                      <a:pt x="128" y="33"/>
                    </a:cubicBezTo>
                    <a:cubicBezTo>
                      <a:pt x="128" y="33"/>
                      <a:pt x="128" y="33"/>
                      <a:pt x="128" y="33"/>
                    </a:cubicBezTo>
                    <a:cubicBezTo>
                      <a:pt x="128" y="32"/>
                      <a:pt x="128" y="32"/>
                      <a:pt x="129" y="32"/>
                    </a:cubicBezTo>
                    <a:cubicBezTo>
                      <a:pt x="129" y="32"/>
                      <a:pt x="129" y="33"/>
                      <a:pt x="129" y="33"/>
                    </a:cubicBezTo>
                    <a:cubicBezTo>
                      <a:pt x="130" y="33"/>
                      <a:pt x="131" y="33"/>
                      <a:pt x="132" y="33"/>
                    </a:cubicBezTo>
                    <a:cubicBezTo>
                      <a:pt x="133" y="33"/>
                      <a:pt x="130" y="42"/>
                      <a:pt x="127" y="40"/>
                    </a:cubicBezTo>
                    <a:cubicBezTo>
                      <a:pt x="127" y="40"/>
                      <a:pt x="123" y="41"/>
                      <a:pt x="120" y="42"/>
                    </a:cubicBezTo>
                    <a:cubicBezTo>
                      <a:pt x="119" y="42"/>
                      <a:pt x="122" y="47"/>
                      <a:pt x="118" y="47"/>
                    </a:cubicBezTo>
                    <a:cubicBezTo>
                      <a:pt x="117" y="47"/>
                      <a:pt x="117" y="46"/>
                      <a:pt x="116" y="46"/>
                    </a:cubicBezTo>
                    <a:cubicBezTo>
                      <a:pt x="116" y="46"/>
                      <a:pt x="115" y="46"/>
                      <a:pt x="115" y="47"/>
                    </a:cubicBezTo>
                    <a:cubicBezTo>
                      <a:pt x="116" y="47"/>
                      <a:pt x="117" y="47"/>
                      <a:pt x="117" y="48"/>
                    </a:cubicBezTo>
                    <a:cubicBezTo>
                      <a:pt x="118" y="50"/>
                      <a:pt x="114" y="50"/>
                      <a:pt x="113" y="52"/>
                    </a:cubicBezTo>
                    <a:cubicBezTo>
                      <a:pt x="111" y="55"/>
                      <a:pt x="113" y="59"/>
                      <a:pt x="112" y="62"/>
                    </a:cubicBezTo>
                    <a:cubicBezTo>
                      <a:pt x="111" y="64"/>
                      <a:pt x="110" y="56"/>
                      <a:pt x="110" y="57"/>
                    </a:cubicBezTo>
                    <a:cubicBezTo>
                      <a:pt x="110" y="58"/>
                      <a:pt x="112" y="62"/>
                      <a:pt x="111" y="64"/>
                    </a:cubicBezTo>
                    <a:cubicBezTo>
                      <a:pt x="108" y="65"/>
                      <a:pt x="102" y="64"/>
                      <a:pt x="101" y="66"/>
                    </a:cubicBezTo>
                    <a:cubicBezTo>
                      <a:pt x="95" y="63"/>
                      <a:pt x="85" y="55"/>
                      <a:pt x="79" y="54"/>
                    </a:cubicBezTo>
                    <a:cubicBezTo>
                      <a:pt x="73" y="53"/>
                      <a:pt x="65" y="60"/>
                      <a:pt x="60" y="58"/>
                    </a:cubicBezTo>
                    <a:cubicBezTo>
                      <a:pt x="59" y="58"/>
                      <a:pt x="60" y="57"/>
                      <a:pt x="60" y="56"/>
                    </a:cubicBezTo>
                    <a:cubicBezTo>
                      <a:pt x="59" y="55"/>
                      <a:pt x="58" y="54"/>
                      <a:pt x="56" y="53"/>
                    </a:cubicBezTo>
                    <a:cubicBezTo>
                      <a:pt x="56" y="53"/>
                      <a:pt x="56" y="55"/>
                      <a:pt x="55" y="55"/>
                    </a:cubicBezTo>
                    <a:cubicBezTo>
                      <a:pt x="55" y="55"/>
                      <a:pt x="55" y="53"/>
                      <a:pt x="54" y="53"/>
                    </a:cubicBezTo>
                    <a:cubicBezTo>
                      <a:pt x="52" y="53"/>
                      <a:pt x="49" y="54"/>
                      <a:pt x="47" y="54"/>
                    </a:cubicBezTo>
                    <a:cubicBezTo>
                      <a:pt x="37" y="56"/>
                      <a:pt x="30" y="59"/>
                      <a:pt x="22" y="65"/>
                    </a:cubicBezTo>
                    <a:cubicBezTo>
                      <a:pt x="15" y="66"/>
                      <a:pt x="8" y="68"/>
                      <a:pt x="2" y="70"/>
                    </a:cubicBezTo>
                    <a:cubicBezTo>
                      <a:pt x="0" y="60"/>
                      <a:pt x="12" y="55"/>
                      <a:pt x="20" y="49"/>
                    </a:cubicBezTo>
                    <a:cubicBezTo>
                      <a:pt x="22" y="47"/>
                      <a:pt x="21" y="44"/>
                      <a:pt x="24" y="42"/>
                    </a:cubicBezTo>
                    <a:cubicBezTo>
                      <a:pt x="25" y="41"/>
                      <a:pt x="25" y="45"/>
                      <a:pt x="26" y="43"/>
                    </a:cubicBezTo>
                    <a:cubicBezTo>
                      <a:pt x="27" y="41"/>
                      <a:pt x="28" y="38"/>
                      <a:pt x="30" y="38"/>
                    </a:cubicBezTo>
                    <a:cubicBezTo>
                      <a:pt x="31" y="38"/>
                      <a:pt x="32" y="39"/>
                      <a:pt x="33" y="39"/>
                    </a:cubicBezTo>
                    <a:cubicBezTo>
                      <a:pt x="36" y="33"/>
                      <a:pt x="34" y="35"/>
                      <a:pt x="37" y="32"/>
                    </a:cubicBezTo>
                    <a:cubicBezTo>
                      <a:pt x="38" y="31"/>
                      <a:pt x="37" y="29"/>
                      <a:pt x="37" y="27"/>
                    </a:cubicBezTo>
                    <a:cubicBezTo>
                      <a:pt x="44" y="26"/>
                      <a:pt x="52" y="24"/>
                      <a:pt x="59" y="22"/>
                    </a:cubicBezTo>
                    <a:cubicBezTo>
                      <a:pt x="82" y="16"/>
                      <a:pt x="104" y="9"/>
                      <a:pt x="126" y="1"/>
                    </a:cubicBezTo>
                    <a:cubicBezTo>
                      <a:pt x="127" y="3"/>
                      <a:pt x="128" y="4"/>
                      <a:pt x="128" y="4"/>
                    </a:cubicBezTo>
                    <a:cubicBezTo>
                      <a:pt x="130" y="5"/>
                      <a:pt x="131" y="6"/>
                      <a:pt x="133" y="9"/>
                    </a:cubicBezTo>
                    <a:cubicBezTo>
                      <a:pt x="133" y="11"/>
                      <a:pt x="130" y="4"/>
                      <a:pt x="128" y="5"/>
                    </a:cubicBezTo>
                    <a:cubicBezTo>
                      <a:pt x="127" y="6"/>
                      <a:pt x="128" y="8"/>
                      <a:pt x="128" y="9"/>
                    </a:cubicBezTo>
                    <a:cubicBezTo>
                      <a:pt x="127" y="12"/>
                      <a:pt x="122" y="8"/>
                      <a:pt x="125" y="10"/>
                    </a:cubicBezTo>
                    <a:cubicBezTo>
                      <a:pt x="127" y="12"/>
                      <a:pt x="126" y="10"/>
                      <a:pt x="121" y="10"/>
                    </a:cubicBezTo>
                    <a:cubicBezTo>
                      <a:pt x="120" y="10"/>
                      <a:pt x="124" y="10"/>
                      <a:pt x="124" y="11"/>
                    </a:cubicBezTo>
                    <a:cubicBezTo>
                      <a:pt x="124" y="13"/>
                      <a:pt x="122" y="13"/>
                      <a:pt x="121" y="14"/>
                    </a:cubicBezTo>
                    <a:cubicBezTo>
                      <a:pt x="121" y="15"/>
                      <a:pt x="118" y="15"/>
                      <a:pt x="118" y="16"/>
                    </a:cubicBezTo>
                    <a:cubicBezTo>
                      <a:pt x="118" y="17"/>
                      <a:pt x="129" y="12"/>
                      <a:pt x="129" y="12"/>
                    </a:cubicBezTo>
                    <a:cubicBezTo>
                      <a:pt x="130" y="12"/>
                      <a:pt x="130" y="18"/>
                      <a:pt x="130" y="18"/>
                    </a:cubicBezTo>
                    <a:cubicBezTo>
                      <a:pt x="130" y="19"/>
                      <a:pt x="131" y="19"/>
                      <a:pt x="131" y="19"/>
                    </a:cubicBezTo>
                    <a:cubicBezTo>
                      <a:pt x="132" y="17"/>
                      <a:pt x="129" y="12"/>
                      <a:pt x="133" y="12"/>
                    </a:cubicBezTo>
                    <a:cubicBezTo>
                      <a:pt x="140" y="12"/>
                      <a:pt x="132" y="27"/>
                      <a:pt x="128" y="27"/>
                    </a:cubicBezTo>
                    <a:cubicBezTo>
                      <a:pt x="127" y="26"/>
                      <a:pt x="128" y="24"/>
                      <a:pt x="127" y="24"/>
                    </a:cubicBezTo>
                    <a:cubicBezTo>
                      <a:pt x="127" y="24"/>
                      <a:pt x="125" y="28"/>
                      <a:pt x="124" y="27"/>
                    </a:cubicBezTo>
                    <a:cubicBezTo>
                      <a:pt x="124" y="28"/>
                      <a:pt x="117" y="25"/>
                      <a:pt x="116" y="26"/>
                    </a:cubicBezTo>
                    <a:close/>
                    <a:moveTo>
                      <a:pt x="133" y="8"/>
                    </a:moveTo>
                    <a:cubicBezTo>
                      <a:pt x="131" y="6"/>
                      <a:pt x="130" y="3"/>
                      <a:pt x="129" y="0"/>
                    </a:cubicBezTo>
                    <a:cubicBezTo>
                      <a:pt x="129" y="1"/>
                      <a:pt x="128" y="1"/>
                      <a:pt x="128" y="1"/>
                    </a:cubicBezTo>
                    <a:cubicBezTo>
                      <a:pt x="130" y="4"/>
                      <a:pt x="133" y="9"/>
                      <a:pt x="135" y="10"/>
                    </a:cubicBezTo>
                    <a:cubicBezTo>
                      <a:pt x="136" y="11"/>
                      <a:pt x="139" y="15"/>
                      <a:pt x="139" y="13"/>
                    </a:cubicBezTo>
                    <a:cubicBezTo>
                      <a:pt x="139" y="11"/>
                      <a:pt x="134" y="9"/>
                      <a:pt x="133" y="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274" name="Rectangle 273"/>
          <p:cNvSpPr/>
          <p:nvPr/>
        </p:nvSpPr>
        <p:spPr>
          <a:xfrm>
            <a:off x="2534638" y="1724059"/>
            <a:ext cx="2050125" cy="4705316"/>
          </a:xfrm>
          <a:prstGeom prst="rect">
            <a:avLst/>
          </a:prstGeom>
          <a:gradFill flip="none" rotWithShape="1">
            <a:gsLst>
              <a:gs pos="100000">
                <a:schemeClr val="tx2"/>
              </a:gs>
              <a:gs pos="91000">
                <a:schemeClr val="bg1">
                  <a:lumMod val="95000"/>
                </a:schemeClr>
              </a:gs>
              <a:gs pos="9000">
                <a:schemeClr val="bg1">
                  <a:lumMod val="95000"/>
                </a:schemeClr>
              </a:gs>
              <a:gs pos="0">
                <a:schemeClr val="tx2"/>
              </a:gs>
              <a:gs pos="5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TextBox 274"/>
          <p:cNvSpPr txBox="1"/>
          <p:nvPr/>
        </p:nvSpPr>
        <p:spPr>
          <a:xfrm>
            <a:off x="2687025" y="2416534"/>
            <a:ext cx="1745351" cy="600164"/>
          </a:xfrm>
          <a:prstGeom prst="rect">
            <a:avLst/>
          </a:prstGeom>
          <a:noFill/>
        </p:spPr>
        <p:txBody>
          <a:bodyPr wrap="square" lIns="0" rIns="0" rtlCol="0" anchor="ctr" anchorCtr="0">
            <a:spAutoFit/>
          </a:bodyPr>
          <a:lstStyle/>
          <a:p>
            <a:pPr algn="ctr"/>
            <a:r>
              <a:rPr lang="en-US" sz="1100" b="1" dirty="0">
                <a:solidFill>
                  <a:schemeClr val="accent1"/>
                </a:solidFill>
              </a:rPr>
              <a:t>Increase Penetration of the Printer-Based Toner Market</a:t>
            </a:r>
          </a:p>
        </p:txBody>
      </p:sp>
      <p:grpSp>
        <p:nvGrpSpPr>
          <p:cNvPr id="7" name="Group 6"/>
          <p:cNvGrpSpPr/>
          <p:nvPr/>
        </p:nvGrpSpPr>
        <p:grpSpPr>
          <a:xfrm>
            <a:off x="3155259" y="1531353"/>
            <a:ext cx="810655" cy="810655"/>
            <a:chOff x="3239130" y="3427658"/>
            <a:chExt cx="877824" cy="877824"/>
          </a:xfrm>
        </p:grpSpPr>
        <p:grpSp>
          <p:nvGrpSpPr>
            <p:cNvPr id="278" name="Group 277"/>
            <p:cNvGrpSpPr/>
            <p:nvPr/>
          </p:nvGrpSpPr>
          <p:grpSpPr>
            <a:xfrm>
              <a:off x="3239130" y="3427658"/>
              <a:ext cx="877824" cy="877824"/>
              <a:chOff x="2189988" y="3427165"/>
              <a:chExt cx="877824" cy="877824"/>
            </a:xfrm>
          </p:grpSpPr>
          <p:sp>
            <p:nvSpPr>
              <p:cNvPr id="280" name="Freeform 17"/>
              <p:cNvSpPr>
                <a:spLocks/>
              </p:cNvSpPr>
              <p:nvPr/>
            </p:nvSpPr>
            <p:spPr bwMode="auto">
              <a:xfrm>
                <a:off x="2619068" y="3849066"/>
                <a:ext cx="19664" cy="34023"/>
              </a:xfrm>
              <a:custGeom>
                <a:avLst/>
                <a:gdLst>
                  <a:gd name="T0" fmla="*/ 1 w 6"/>
                  <a:gd name="T1" fmla="*/ 0 h 11"/>
                  <a:gd name="T2" fmla="*/ 2 w 6"/>
                  <a:gd name="T3" fmla="*/ 5 h 11"/>
                  <a:gd name="T4" fmla="*/ 6 w 6"/>
                  <a:gd name="T5" fmla="*/ 9 h 11"/>
                  <a:gd name="T6" fmla="*/ 6 w 6"/>
                  <a:gd name="T7" fmla="*/ 2 h 11"/>
                  <a:gd name="T8" fmla="*/ 1 w 6"/>
                  <a:gd name="T9" fmla="*/ 0 h 11"/>
                </a:gdLst>
                <a:ahLst/>
                <a:cxnLst>
                  <a:cxn ang="0">
                    <a:pos x="T0" y="T1"/>
                  </a:cxn>
                  <a:cxn ang="0">
                    <a:pos x="T2" y="T3"/>
                  </a:cxn>
                  <a:cxn ang="0">
                    <a:pos x="T4" y="T5"/>
                  </a:cxn>
                  <a:cxn ang="0">
                    <a:pos x="T6" y="T7"/>
                  </a:cxn>
                  <a:cxn ang="0">
                    <a:pos x="T8" y="T9"/>
                  </a:cxn>
                </a:cxnLst>
                <a:rect l="0" t="0" r="r" b="b"/>
                <a:pathLst>
                  <a:path w="6" h="11">
                    <a:moveTo>
                      <a:pt x="1" y="0"/>
                    </a:moveTo>
                    <a:cubicBezTo>
                      <a:pt x="0" y="0"/>
                      <a:pt x="1" y="3"/>
                      <a:pt x="2" y="5"/>
                    </a:cubicBezTo>
                    <a:cubicBezTo>
                      <a:pt x="3" y="8"/>
                      <a:pt x="6" y="11"/>
                      <a:pt x="6" y="9"/>
                    </a:cubicBezTo>
                    <a:cubicBezTo>
                      <a:pt x="6" y="7"/>
                      <a:pt x="6" y="5"/>
                      <a:pt x="6" y="2"/>
                    </a:cubicBezTo>
                    <a:cubicBezTo>
                      <a:pt x="6" y="0"/>
                      <a:pt x="3" y="0"/>
                      <a:pt x="1"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1" name="Freeform 18"/>
              <p:cNvSpPr>
                <a:spLocks/>
              </p:cNvSpPr>
              <p:nvPr/>
            </p:nvSpPr>
            <p:spPr bwMode="auto">
              <a:xfrm>
                <a:off x="2609892" y="3815042"/>
                <a:ext cx="38017" cy="102070"/>
              </a:xfrm>
              <a:custGeom>
                <a:avLst/>
                <a:gdLst>
                  <a:gd name="T0" fmla="*/ 2 w 12"/>
                  <a:gd name="T1" fmla="*/ 0 h 33"/>
                  <a:gd name="T2" fmla="*/ 1 w 12"/>
                  <a:gd name="T3" fmla="*/ 22 h 33"/>
                  <a:gd name="T4" fmla="*/ 10 w 12"/>
                  <a:gd name="T5" fmla="*/ 33 h 33"/>
                  <a:gd name="T6" fmla="*/ 8 w 12"/>
                  <a:gd name="T7" fmla="*/ 19 h 33"/>
                  <a:gd name="T8" fmla="*/ 2 w 12"/>
                  <a:gd name="T9" fmla="*/ 0 h 33"/>
                </a:gdLst>
                <a:ahLst/>
                <a:cxnLst>
                  <a:cxn ang="0">
                    <a:pos x="T0" y="T1"/>
                  </a:cxn>
                  <a:cxn ang="0">
                    <a:pos x="T2" y="T3"/>
                  </a:cxn>
                  <a:cxn ang="0">
                    <a:pos x="T4" y="T5"/>
                  </a:cxn>
                  <a:cxn ang="0">
                    <a:pos x="T6" y="T7"/>
                  </a:cxn>
                  <a:cxn ang="0">
                    <a:pos x="T8" y="T9"/>
                  </a:cxn>
                </a:cxnLst>
                <a:rect l="0" t="0" r="r" b="b"/>
                <a:pathLst>
                  <a:path w="12" h="33">
                    <a:moveTo>
                      <a:pt x="2" y="0"/>
                    </a:moveTo>
                    <a:cubicBezTo>
                      <a:pt x="0" y="0"/>
                      <a:pt x="0" y="13"/>
                      <a:pt x="1" y="22"/>
                    </a:cubicBezTo>
                    <a:cubicBezTo>
                      <a:pt x="1" y="31"/>
                      <a:pt x="9" y="33"/>
                      <a:pt x="10" y="33"/>
                    </a:cubicBezTo>
                    <a:cubicBezTo>
                      <a:pt x="12" y="32"/>
                      <a:pt x="9" y="26"/>
                      <a:pt x="8" y="19"/>
                    </a:cubicBezTo>
                    <a:cubicBezTo>
                      <a:pt x="7" y="12"/>
                      <a:pt x="4" y="0"/>
                      <a:pt x="2"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2" name="Oval 281"/>
              <p:cNvSpPr/>
              <p:nvPr/>
            </p:nvSpPr>
            <p:spPr>
              <a:xfrm>
                <a:off x="2189988" y="3427165"/>
                <a:ext cx="877824" cy="877824"/>
              </a:xfrm>
              <a:prstGeom prst="ellipse">
                <a:avLst/>
              </a:prstGeom>
              <a:solidFill>
                <a:schemeClr val="accent1"/>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3" name="Oval 282"/>
              <p:cNvSpPr>
                <a:spLocks noChangeAspect="1"/>
              </p:cNvSpPr>
              <p:nvPr/>
            </p:nvSpPr>
            <p:spPr>
              <a:xfrm>
                <a:off x="2304966" y="3542721"/>
                <a:ext cx="647869" cy="646713"/>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r"/>
                <a:endParaRPr lang="en-US" sz="1000" dirty="0">
                  <a:solidFill>
                    <a:schemeClr val="tx1"/>
                  </a:solidFill>
                </a:endParaRPr>
              </a:p>
            </p:txBody>
          </p:sp>
        </p:grpSp>
        <p:sp>
          <p:nvSpPr>
            <p:cNvPr id="279" name="Freeform 191"/>
            <p:cNvSpPr>
              <a:spLocks noEditPoints="1"/>
            </p:cNvSpPr>
            <p:nvPr/>
          </p:nvSpPr>
          <p:spPr bwMode="auto">
            <a:xfrm>
              <a:off x="3416695" y="3691678"/>
              <a:ext cx="522695" cy="349784"/>
            </a:xfrm>
            <a:custGeom>
              <a:avLst/>
              <a:gdLst>
                <a:gd name="T0" fmla="*/ 696 w 915"/>
                <a:gd name="T1" fmla="*/ 588 h 611"/>
                <a:gd name="T2" fmla="*/ 731 w 915"/>
                <a:gd name="T3" fmla="*/ 506 h 611"/>
                <a:gd name="T4" fmla="*/ 0 w 915"/>
                <a:gd name="T5" fmla="*/ 236 h 611"/>
                <a:gd name="T6" fmla="*/ 28 w 915"/>
                <a:gd name="T7" fmla="*/ 480 h 611"/>
                <a:gd name="T8" fmla="*/ 40 w 915"/>
                <a:gd name="T9" fmla="*/ 536 h 611"/>
                <a:gd name="T10" fmla="*/ 172 w 915"/>
                <a:gd name="T11" fmla="*/ 506 h 611"/>
                <a:gd name="T12" fmla="*/ 44 w 915"/>
                <a:gd name="T13" fmla="*/ 480 h 611"/>
                <a:gd name="T14" fmla="*/ 12 w 915"/>
                <a:gd name="T15" fmla="*/ 248 h 611"/>
                <a:gd name="T16" fmla="*/ 903 w 915"/>
                <a:gd name="T17" fmla="*/ 248 h 611"/>
                <a:gd name="T18" fmla="*/ 870 w 915"/>
                <a:gd name="T19" fmla="*/ 480 h 611"/>
                <a:gd name="T20" fmla="*/ 743 w 915"/>
                <a:gd name="T21" fmla="*/ 506 h 611"/>
                <a:gd name="T22" fmla="*/ 875 w 915"/>
                <a:gd name="T23" fmla="*/ 536 h 611"/>
                <a:gd name="T24" fmla="*/ 886 w 915"/>
                <a:gd name="T25" fmla="*/ 480 h 611"/>
                <a:gd name="T26" fmla="*/ 915 w 915"/>
                <a:gd name="T27" fmla="*/ 236 h 611"/>
                <a:gd name="T28" fmla="*/ 28 w 915"/>
                <a:gd name="T29" fmla="*/ 410 h 611"/>
                <a:gd name="T30" fmla="*/ 108 w 915"/>
                <a:gd name="T31" fmla="*/ 490 h 611"/>
                <a:gd name="T32" fmla="*/ 214 w 915"/>
                <a:gd name="T33" fmla="*/ 403 h 611"/>
                <a:gd name="T34" fmla="*/ 689 w 915"/>
                <a:gd name="T35" fmla="*/ 392 h 611"/>
                <a:gd name="T36" fmla="*/ 700 w 915"/>
                <a:gd name="T37" fmla="*/ 490 h 611"/>
                <a:gd name="T38" fmla="*/ 845 w 915"/>
                <a:gd name="T39" fmla="*/ 480 h 611"/>
                <a:gd name="T40" fmla="*/ 886 w 915"/>
                <a:gd name="T41" fmla="*/ 293 h 611"/>
                <a:gd name="T42" fmla="*/ 28 w 915"/>
                <a:gd name="T43" fmla="*/ 410 h 611"/>
                <a:gd name="T44" fmla="*/ 626 w 915"/>
                <a:gd name="T45" fmla="*/ 11 h 611"/>
                <a:gd name="T46" fmla="*/ 700 w 915"/>
                <a:gd name="T47" fmla="*/ 225 h 611"/>
                <a:gd name="T48" fmla="*/ 638 w 915"/>
                <a:gd name="T49" fmla="*/ 28 h 611"/>
                <a:gd name="T50" fmla="*/ 277 w 915"/>
                <a:gd name="T51" fmla="*/ 0 h 611"/>
                <a:gd name="T52" fmla="*/ 214 w 915"/>
                <a:gd name="T53" fmla="*/ 28 h 611"/>
                <a:gd name="T54" fmla="*/ 288 w 915"/>
                <a:gd name="T55" fmla="*/ 225 h 611"/>
                <a:gd name="T56" fmla="*/ 28 w 915"/>
                <a:gd name="T57" fmla="*/ 260 h 611"/>
                <a:gd name="T58" fmla="*/ 163 w 915"/>
                <a:gd name="T59" fmla="*/ 283 h 611"/>
                <a:gd name="T60" fmla="*/ 28 w 915"/>
                <a:gd name="T61" fmla="*/ 260 h 611"/>
                <a:gd name="T62" fmla="*/ 752 w 915"/>
                <a:gd name="T63" fmla="*/ 260 h 611"/>
                <a:gd name="T64" fmla="*/ 886 w 915"/>
                <a:gd name="T65" fmla="*/ 283 h 611"/>
                <a:gd name="T66" fmla="*/ 174 w 915"/>
                <a:gd name="T67" fmla="*/ 260 h 611"/>
                <a:gd name="T68" fmla="*/ 740 w 915"/>
                <a:gd name="T69" fmla="*/ 283 h 611"/>
                <a:gd name="T70" fmla="*/ 174 w 915"/>
                <a:gd name="T71" fmla="*/ 260 h 611"/>
                <a:gd name="T72" fmla="*/ 161 w 915"/>
                <a:gd name="T73" fmla="*/ 588 h 611"/>
                <a:gd name="T74" fmla="*/ 239 w 915"/>
                <a:gd name="T75" fmla="*/ 506 h 611"/>
                <a:gd name="T76" fmla="*/ 627 w 915"/>
                <a:gd name="T77" fmla="*/ 408 h 611"/>
                <a:gd name="T78" fmla="*/ 238 w 915"/>
                <a:gd name="T79" fmla="*/ 600 h 611"/>
                <a:gd name="T80" fmla="*/ 276 w 915"/>
                <a:gd name="T81" fmla="*/ 408 h 611"/>
                <a:gd name="T82" fmla="*/ 690 w 915"/>
                <a:gd name="T83" fmla="*/ 611 h 611"/>
                <a:gd name="T84" fmla="*/ 627 w 915"/>
                <a:gd name="T85" fmla="*/ 40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5" h="611">
                  <a:moveTo>
                    <a:pt x="675" y="506"/>
                  </a:moveTo>
                  <a:cubicBezTo>
                    <a:pt x="696" y="588"/>
                    <a:pt x="696" y="588"/>
                    <a:pt x="696" y="588"/>
                  </a:cubicBezTo>
                  <a:cubicBezTo>
                    <a:pt x="753" y="588"/>
                    <a:pt x="753" y="588"/>
                    <a:pt x="753" y="588"/>
                  </a:cubicBezTo>
                  <a:cubicBezTo>
                    <a:pt x="731" y="506"/>
                    <a:pt x="731" y="506"/>
                    <a:pt x="731" y="506"/>
                  </a:cubicBezTo>
                  <a:lnTo>
                    <a:pt x="675" y="506"/>
                  </a:lnTo>
                  <a:close/>
                  <a:moveTo>
                    <a:pt x="0" y="236"/>
                  </a:moveTo>
                  <a:cubicBezTo>
                    <a:pt x="0" y="399"/>
                    <a:pt x="0" y="399"/>
                    <a:pt x="0" y="399"/>
                  </a:cubicBezTo>
                  <a:cubicBezTo>
                    <a:pt x="0" y="430"/>
                    <a:pt x="10" y="458"/>
                    <a:pt x="28" y="480"/>
                  </a:cubicBezTo>
                  <a:cubicBezTo>
                    <a:pt x="28" y="525"/>
                    <a:pt x="28" y="525"/>
                    <a:pt x="28" y="525"/>
                  </a:cubicBezTo>
                  <a:cubicBezTo>
                    <a:pt x="28" y="531"/>
                    <a:pt x="33" y="536"/>
                    <a:pt x="40" y="536"/>
                  </a:cubicBezTo>
                  <a:cubicBezTo>
                    <a:pt x="163" y="536"/>
                    <a:pt x="163" y="536"/>
                    <a:pt x="163" y="536"/>
                  </a:cubicBezTo>
                  <a:cubicBezTo>
                    <a:pt x="172" y="506"/>
                    <a:pt x="172" y="506"/>
                    <a:pt x="172" y="506"/>
                  </a:cubicBezTo>
                  <a:cubicBezTo>
                    <a:pt x="108" y="506"/>
                    <a:pt x="108" y="506"/>
                    <a:pt x="108" y="506"/>
                  </a:cubicBezTo>
                  <a:cubicBezTo>
                    <a:pt x="83" y="506"/>
                    <a:pt x="61" y="496"/>
                    <a:pt x="44" y="480"/>
                  </a:cubicBezTo>
                  <a:cubicBezTo>
                    <a:pt x="24" y="460"/>
                    <a:pt x="12" y="431"/>
                    <a:pt x="12" y="399"/>
                  </a:cubicBezTo>
                  <a:cubicBezTo>
                    <a:pt x="12" y="399"/>
                    <a:pt x="12" y="259"/>
                    <a:pt x="12" y="248"/>
                  </a:cubicBezTo>
                  <a:cubicBezTo>
                    <a:pt x="23" y="248"/>
                    <a:pt x="886" y="248"/>
                    <a:pt x="886" y="248"/>
                  </a:cubicBezTo>
                  <a:cubicBezTo>
                    <a:pt x="886" y="248"/>
                    <a:pt x="896" y="248"/>
                    <a:pt x="903" y="248"/>
                  </a:cubicBezTo>
                  <a:cubicBezTo>
                    <a:pt x="903" y="259"/>
                    <a:pt x="903" y="399"/>
                    <a:pt x="903" y="399"/>
                  </a:cubicBezTo>
                  <a:cubicBezTo>
                    <a:pt x="903" y="431"/>
                    <a:pt x="890" y="460"/>
                    <a:pt x="870" y="480"/>
                  </a:cubicBezTo>
                  <a:cubicBezTo>
                    <a:pt x="853" y="496"/>
                    <a:pt x="831" y="506"/>
                    <a:pt x="807" y="506"/>
                  </a:cubicBezTo>
                  <a:cubicBezTo>
                    <a:pt x="743" y="506"/>
                    <a:pt x="743" y="506"/>
                    <a:pt x="743" y="506"/>
                  </a:cubicBezTo>
                  <a:cubicBezTo>
                    <a:pt x="751" y="536"/>
                    <a:pt x="751" y="536"/>
                    <a:pt x="751" y="536"/>
                  </a:cubicBezTo>
                  <a:cubicBezTo>
                    <a:pt x="875" y="536"/>
                    <a:pt x="875" y="536"/>
                    <a:pt x="875" y="536"/>
                  </a:cubicBezTo>
                  <a:cubicBezTo>
                    <a:pt x="881" y="536"/>
                    <a:pt x="886" y="531"/>
                    <a:pt x="886" y="525"/>
                  </a:cubicBezTo>
                  <a:cubicBezTo>
                    <a:pt x="886" y="480"/>
                    <a:pt x="886" y="480"/>
                    <a:pt x="886" y="480"/>
                  </a:cubicBezTo>
                  <a:cubicBezTo>
                    <a:pt x="904" y="458"/>
                    <a:pt x="915" y="430"/>
                    <a:pt x="915" y="399"/>
                  </a:cubicBezTo>
                  <a:cubicBezTo>
                    <a:pt x="915" y="236"/>
                    <a:pt x="915" y="236"/>
                    <a:pt x="915" y="236"/>
                  </a:cubicBezTo>
                  <a:lnTo>
                    <a:pt x="0" y="236"/>
                  </a:lnTo>
                  <a:close/>
                  <a:moveTo>
                    <a:pt x="28" y="410"/>
                  </a:moveTo>
                  <a:cubicBezTo>
                    <a:pt x="28" y="440"/>
                    <a:pt x="45" y="466"/>
                    <a:pt x="69" y="480"/>
                  </a:cubicBezTo>
                  <a:cubicBezTo>
                    <a:pt x="81" y="486"/>
                    <a:pt x="94" y="490"/>
                    <a:pt x="108" y="490"/>
                  </a:cubicBezTo>
                  <a:cubicBezTo>
                    <a:pt x="214" y="490"/>
                    <a:pt x="214" y="490"/>
                    <a:pt x="214" y="490"/>
                  </a:cubicBezTo>
                  <a:cubicBezTo>
                    <a:pt x="214" y="403"/>
                    <a:pt x="214" y="403"/>
                    <a:pt x="214" y="403"/>
                  </a:cubicBezTo>
                  <a:cubicBezTo>
                    <a:pt x="214" y="397"/>
                    <a:pt x="219" y="392"/>
                    <a:pt x="226" y="392"/>
                  </a:cubicBezTo>
                  <a:cubicBezTo>
                    <a:pt x="689" y="392"/>
                    <a:pt x="689" y="392"/>
                    <a:pt x="689" y="392"/>
                  </a:cubicBezTo>
                  <a:cubicBezTo>
                    <a:pt x="695" y="392"/>
                    <a:pt x="700" y="397"/>
                    <a:pt x="700" y="403"/>
                  </a:cubicBezTo>
                  <a:cubicBezTo>
                    <a:pt x="700" y="490"/>
                    <a:pt x="700" y="490"/>
                    <a:pt x="700" y="490"/>
                  </a:cubicBezTo>
                  <a:cubicBezTo>
                    <a:pt x="807" y="490"/>
                    <a:pt x="807" y="490"/>
                    <a:pt x="807" y="490"/>
                  </a:cubicBezTo>
                  <a:cubicBezTo>
                    <a:pt x="821" y="490"/>
                    <a:pt x="834" y="486"/>
                    <a:pt x="845" y="480"/>
                  </a:cubicBezTo>
                  <a:cubicBezTo>
                    <a:pt x="869" y="466"/>
                    <a:pt x="886" y="440"/>
                    <a:pt x="886" y="410"/>
                  </a:cubicBezTo>
                  <a:cubicBezTo>
                    <a:pt x="886" y="293"/>
                    <a:pt x="886" y="293"/>
                    <a:pt x="886" y="293"/>
                  </a:cubicBezTo>
                  <a:cubicBezTo>
                    <a:pt x="28" y="293"/>
                    <a:pt x="28" y="293"/>
                    <a:pt x="28" y="293"/>
                  </a:cubicBezTo>
                  <a:lnTo>
                    <a:pt x="28" y="410"/>
                  </a:lnTo>
                  <a:close/>
                  <a:moveTo>
                    <a:pt x="288" y="11"/>
                  </a:moveTo>
                  <a:cubicBezTo>
                    <a:pt x="626" y="11"/>
                    <a:pt x="626" y="11"/>
                    <a:pt x="626" y="11"/>
                  </a:cubicBezTo>
                  <a:cubicBezTo>
                    <a:pt x="626" y="225"/>
                    <a:pt x="626" y="225"/>
                    <a:pt x="626" y="225"/>
                  </a:cubicBezTo>
                  <a:cubicBezTo>
                    <a:pt x="700" y="225"/>
                    <a:pt x="700" y="225"/>
                    <a:pt x="700" y="225"/>
                  </a:cubicBezTo>
                  <a:cubicBezTo>
                    <a:pt x="700" y="28"/>
                    <a:pt x="700" y="28"/>
                    <a:pt x="700" y="28"/>
                  </a:cubicBezTo>
                  <a:cubicBezTo>
                    <a:pt x="638" y="28"/>
                    <a:pt x="638" y="28"/>
                    <a:pt x="638" y="28"/>
                  </a:cubicBezTo>
                  <a:cubicBezTo>
                    <a:pt x="638" y="0"/>
                    <a:pt x="638" y="0"/>
                    <a:pt x="638" y="0"/>
                  </a:cubicBezTo>
                  <a:cubicBezTo>
                    <a:pt x="277" y="0"/>
                    <a:pt x="277" y="0"/>
                    <a:pt x="277" y="0"/>
                  </a:cubicBezTo>
                  <a:cubicBezTo>
                    <a:pt x="277" y="28"/>
                    <a:pt x="277" y="28"/>
                    <a:pt x="277" y="28"/>
                  </a:cubicBezTo>
                  <a:cubicBezTo>
                    <a:pt x="214" y="28"/>
                    <a:pt x="214" y="28"/>
                    <a:pt x="214" y="28"/>
                  </a:cubicBezTo>
                  <a:cubicBezTo>
                    <a:pt x="214" y="225"/>
                    <a:pt x="214" y="225"/>
                    <a:pt x="214" y="225"/>
                  </a:cubicBezTo>
                  <a:cubicBezTo>
                    <a:pt x="288" y="225"/>
                    <a:pt x="288" y="225"/>
                    <a:pt x="288" y="225"/>
                  </a:cubicBezTo>
                  <a:lnTo>
                    <a:pt x="288" y="11"/>
                  </a:lnTo>
                  <a:close/>
                  <a:moveTo>
                    <a:pt x="28" y="260"/>
                  </a:moveTo>
                  <a:cubicBezTo>
                    <a:pt x="28" y="283"/>
                    <a:pt x="28" y="283"/>
                    <a:pt x="28" y="283"/>
                  </a:cubicBezTo>
                  <a:cubicBezTo>
                    <a:pt x="163" y="283"/>
                    <a:pt x="163" y="283"/>
                    <a:pt x="163" y="283"/>
                  </a:cubicBezTo>
                  <a:cubicBezTo>
                    <a:pt x="163" y="260"/>
                    <a:pt x="163" y="260"/>
                    <a:pt x="163" y="260"/>
                  </a:cubicBezTo>
                  <a:lnTo>
                    <a:pt x="28" y="260"/>
                  </a:lnTo>
                  <a:close/>
                  <a:moveTo>
                    <a:pt x="886" y="260"/>
                  </a:moveTo>
                  <a:cubicBezTo>
                    <a:pt x="752" y="260"/>
                    <a:pt x="752" y="260"/>
                    <a:pt x="752" y="260"/>
                  </a:cubicBezTo>
                  <a:cubicBezTo>
                    <a:pt x="752" y="283"/>
                    <a:pt x="752" y="283"/>
                    <a:pt x="752" y="283"/>
                  </a:cubicBezTo>
                  <a:cubicBezTo>
                    <a:pt x="886" y="283"/>
                    <a:pt x="886" y="283"/>
                    <a:pt x="886" y="283"/>
                  </a:cubicBezTo>
                  <a:lnTo>
                    <a:pt x="886" y="260"/>
                  </a:lnTo>
                  <a:close/>
                  <a:moveTo>
                    <a:pt x="174" y="260"/>
                  </a:moveTo>
                  <a:cubicBezTo>
                    <a:pt x="174" y="283"/>
                    <a:pt x="174" y="283"/>
                    <a:pt x="174" y="283"/>
                  </a:cubicBezTo>
                  <a:cubicBezTo>
                    <a:pt x="740" y="283"/>
                    <a:pt x="740" y="283"/>
                    <a:pt x="740" y="283"/>
                  </a:cubicBezTo>
                  <a:cubicBezTo>
                    <a:pt x="740" y="260"/>
                    <a:pt x="740" y="260"/>
                    <a:pt x="740" y="260"/>
                  </a:cubicBezTo>
                  <a:lnTo>
                    <a:pt x="174" y="260"/>
                  </a:lnTo>
                  <a:close/>
                  <a:moveTo>
                    <a:pt x="183" y="506"/>
                  </a:moveTo>
                  <a:cubicBezTo>
                    <a:pt x="161" y="588"/>
                    <a:pt x="161" y="588"/>
                    <a:pt x="161" y="588"/>
                  </a:cubicBezTo>
                  <a:cubicBezTo>
                    <a:pt x="218" y="588"/>
                    <a:pt x="218" y="588"/>
                    <a:pt x="218" y="588"/>
                  </a:cubicBezTo>
                  <a:cubicBezTo>
                    <a:pt x="239" y="506"/>
                    <a:pt x="239" y="506"/>
                    <a:pt x="239" y="506"/>
                  </a:cubicBezTo>
                  <a:lnTo>
                    <a:pt x="183" y="506"/>
                  </a:lnTo>
                  <a:close/>
                  <a:moveTo>
                    <a:pt x="627" y="408"/>
                  </a:moveTo>
                  <a:cubicBezTo>
                    <a:pt x="627" y="408"/>
                    <a:pt x="673" y="587"/>
                    <a:pt x="676" y="600"/>
                  </a:cubicBezTo>
                  <a:cubicBezTo>
                    <a:pt x="238" y="600"/>
                    <a:pt x="238" y="600"/>
                    <a:pt x="238" y="600"/>
                  </a:cubicBezTo>
                  <a:cubicBezTo>
                    <a:pt x="242" y="587"/>
                    <a:pt x="288" y="408"/>
                    <a:pt x="288" y="408"/>
                  </a:cubicBezTo>
                  <a:cubicBezTo>
                    <a:pt x="276" y="408"/>
                    <a:pt x="276" y="408"/>
                    <a:pt x="276" y="408"/>
                  </a:cubicBezTo>
                  <a:cubicBezTo>
                    <a:pt x="224" y="611"/>
                    <a:pt x="224" y="611"/>
                    <a:pt x="224" y="611"/>
                  </a:cubicBezTo>
                  <a:cubicBezTo>
                    <a:pt x="690" y="611"/>
                    <a:pt x="690" y="611"/>
                    <a:pt x="690" y="611"/>
                  </a:cubicBezTo>
                  <a:cubicBezTo>
                    <a:pt x="638" y="408"/>
                    <a:pt x="638" y="408"/>
                    <a:pt x="638" y="408"/>
                  </a:cubicBezTo>
                  <a:lnTo>
                    <a:pt x="627" y="40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tLang="ja-JP" dirty="0"/>
            </a:p>
          </p:txBody>
        </p:sp>
      </p:grpSp>
      <p:grpSp>
        <p:nvGrpSpPr>
          <p:cNvPr id="11" name="Group 10"/>
          <p:cNvGrpSpPr/>
          <p:nvPr/>
        </p:nvGrpSpPr>
        <p:grpSpPr>
          <a:xfrm>
            <a:off x="444217" y="5858997"/>
            <a:ext cx="1975921" cy="515784"/>
            <a:chOff x="368017" y="4352027"/>
            <a:chExt cx="2049639" cy="515784"/>
          </a:xfrm>
        </p:grpSpPr>
        <p:grpSp>
          <p:nvGrpSpPr>
            <p:cNvPr id="108" name="Group 107"/>
            <p:cNvGrpSpPr/>
            <p:nvPr/>
          </p:nvGrpSpPr>
          <p:grpSpPr>
            <a:xfrm>
              <a:off x="910512" y="4352027"/>
              <a:ext cx="1507144" cy="515784"/>
              <a:chOff x="288924" y="2914350"/>
              <a:chExt cx="1950107" cy="515784"/>
            </a:xfrm>
          </p:grpSpPr>
          <p:sp>
            <p:nvSpPr>
              <p:cNvPr id="117" name="TextBox 116"/>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4-5%</a:t>
                </a:r>
              </a:p>
            </p:txBody>
          </p:sp>
          <p:sp>
            <p:nvSpPr>
              <p:cNvPr id="118" name="TextBox 117"/>
              <p:cNvSpPr txBox="1"/>
              <p:nvPr/>
            </p:nvSpPr>
            <p:spPr>
              <a:xfrm>
                <a:off x="288924" y="315313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Projected CAGR </a:t>
                </a:r>
                <a:br>
                  <a:rPr lang="en-US" dirty="0">
                    <a:solidFill>
                      <a:schemeClr val="tx1"/>
                    </a:solidFill>
                  </a:rPr>
                </a:br>
                <a:r>
                  <a:rPr lang="en-US" dirty="0">
                    <a:solidFill>
                      <a:schemeClr val="tx1"/>
                    </a:solidFill>
                  </a:rPr>
                  <a:t>through 2020 </a:t>
                </a:r>
              </a:p>
            </p:txBody>
          </p:sp>
        </p:grpSp>
        <p:grpSp>
          <p:nvGrpSpPr>
            <p:cNvPr id="109" name="Group 108"/>
            <p:cNvGrpSpPr/>
            <p:nvPr/>
          </p:nvGrpSpPr>
          <p:grpSpPr>
            <a:xfrm>
              <a:off x="368017" y="4394362"/>
              <a:ext cx="365760" cy="365760"/>
              <a:chOff x="6919913" y="5016501"/>
              <a:chExt cx="889000" cy="917575"/>
            </a:xfrm>
            <a:solidFill>
              <a:schemeClr val="accent6"/>
            </a:solidFill>
          </p:grpSpPr>
          <p:sp>
            <p:nvSpPr>
              <p:cNvPr id="110" name="Freeform 21"/>
              <p:cNvSpPr>
                <a:spLocks/>
              </p:cNvSpPr>
              <p:nvPr/>
            </p:nvSpPr>
            <p:spPr bwMode="auto">
              <a:xfrm>
                <a:off x="6919913" y="5262563"/>
                <a:ext cx="889000" cy="390525"/>
              </a:xfrm>
              <a:custGeom>
                <a:avLst/>
                <a:gdLst>
                  <a:gd name="T0" fmla="*/ 112 w 237"/>
                  <a:gd name="T1" fmla="*/ 86 h 104"/>
                  <a:gd name="T2" fmla="*/ 207 w 237"/>
                  <a:gd name="T3" fmla="*/ 15 h 104"/>
                  <a:gd name="T4" fmla="*/ 207 w 237"/>
                  <a:gd name="T5" fmla="*/ 15 h 104"/>
                  <a:gd name="T6" fmla="*/ 194 w 237"/>
                  <a:gd name="T7" fmla="*/ 14 h 104"/>
                  <a:gd name="T8" fmla="*/ 187 w 237"/>
                  <a:gd name="T9" fmla="*/ 4 h 104"/>
                  <a:gd name="T10" fmla="*/ 194 w 237"/>
                  <a:gd name="T11" fmla="*/ 0 h 104"/>
                  <a:gd name="T12" fmla="*/ 220 w 237"/>
                  <a:gd name="T13" fmla="*/ 1 h 104"/>
                  <a:gd name="T14" fmla="*/ 228 w 237"/>
                  <a:gd name="T15" fmla="*/ 2 h 104"/>
                  <a:gd name="T16" fmla="*/ 235 w 237"/>
                  <a:gd name="T17" fmla="*/ 12 h 104"/>
                  <a:gd name="T18" fmla="*/ 223 w 237"/>
                  <a:gd name="T19" fmla="*/ 45 h 104"/>
                  <a:gd name="T20" fmla="*/ 214 w 237"/>
                  <a:gd name="T21" fmla="*/ 49 h 104"/>
                  <a:gd name="T22" fmla="*/ 210 w 237"/>
                  <a:gd name="T23" fmla="*/ 40 h 104"/>
                  <a:gd name="T24" fmla="*/ 213 w 237"/>
                  <a:gd name="T25" fmla="*/ 29 h 104"/>
                  <a:gd name="T26" fmla="*/ 206 w 237"/>
                  <a:gd name="T27" fmla="*/ 34 h 104"/>
                  <a:gd name="T28" fmla="*/ 116 w 237"/>
                  <a:gd name="T29" fmla="*/ 100 h 104"/>
                  <a:gd name="T30" fmla="*/ 103 w 237"/>
                  <a:gd name="T31" fmla="*/ 98 h 104"/>
                  <a:gd name="T32" fmla="*/ 61 w 237"/>
                  <a:gd name="T33" fmla="*/ 40 h 104"/>
                  <a:gd name="T34" fmla="*/ 58 w 237"/>
                  <a:gd name="T35" fmla="*/ 37 h 104"/>
                  <a:gd name="T36" fmla="*/ 0 w 237"/>
                  <a:gd name="T37" fmla="*/ 80 h 104"/>
                  <a:gd name="T38" fmla="*/ 0 w 237"/>
                  <a:gd name="T39" fmla="*/ 64 h 104"/>
                  <a:gd name="T40" fmla="*/ 2 w 237"/>
                  <a:gd name="T41" fmla="*/ 61 h 104"/>
                  <a:gd name="T42" fmla="*/ 55 w 237"/>
                  <a:gd name="T43" fmla="*/ 22 h 104"/>
                  <a:gd name="T44" fmla="*/ 66 w 237"/>
                  <a:gd name="T45" fmla="*/ 24 h 104"/>
                  <a:gd name="T46" fmla="*/ 109 w 237"/>
                  <a:gd name="T47" fmla="*/ 82 h 104"/>
                  <a:gd name="T48" fmla="*/ 112 w 237"/>
                  <a:gd name="T49" fmla="*/ 8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104">
                    <a:moveTo>
                      <a:pt x="112" y="86"/>
                    </a:moveTo>
                    <a:cubicBezTo>
                      <a:pt x="144" y="62"/>
                      <a:pt x="176" y="39"/>
                      <a:pt x="207" y="15"/>
                    </a:cubicBezTo>
                    <a:cubicBezTo>
                      <a:pt x="207" y="15"/>
                      <a:pt x="207" y="15"/>
                      <a:pt x="207" y="15"/>
                    </a:cubicBezTo>
                    <a:cubicBezTo>
                      <a:pt x="203" y="15"/>
                      <a:pt x="198" y="14"/>
                      <a:pt x="194" y="14"/>
                    </a:cubicBezTo>
                    <a:cubicBezTo>
                      <a:pt x="188" y="14"/>
                      <a:pt x="185" y="9"/>
                      <a:pt x="187" y="4"/>
                    </a:cubicBezTo>
                    <a:cubicBezTo>
                      <a:pt x="188" y="1"/>
                      <a:pt x="191" y="0"/>
                      <a:pt x="194" y="0"/>
                    </a:cubicBezTo>
                    <a:cubicBezTo>
                      <a:pt x="203" y="0"/>
                      <a:pt x="211" y="1"/>
                      <a:pt x="220" y="1"/>
                    </a:cubicBezTo>
                    <a:cubicBezTo>
                      <a:pt x="223" y="1"/>
                      <a:pt x="225" y="2"/>
                      <a:pt x="228" y="2"/>
                    </a:cubicBezTo>
                    <a:cubicBezTo>
                      <a:pt x="234" y="2"/>
                      <a:pt x="237" y="6"/>
                      <a:pt x="235" y="12"/>
                    </a:cubicBezTo>
                    <a:cubicBezTo>
                      <a:pt x="231" y="23"/>
                      <a:pt x="227" y="34"/>
                      <a:pt x="223" y="45"/>
                    </a:cubicBezTo>
                    <a:cubicBezTo>
                      <a:pt x="221" y="49"/>
                      <a:pt x="218" y="50"/>
                      <a:pt x="214" y="49"/>
                    </a:cubicBezTo>
                    <a:cubicBezTo>
                      <a:pt x="210" y="48"/>
                      <a:pt x="208" y="44"/>
                      <a:pt x="210" y="40"/>
                    </a:cubicBezTo>
                    <a:cubicBezTo>
                      <a:pt x="211" y="36"/>
                      <a:pt x="212" y="33"/>
                      <a:pt x="213" y="29"/>
                    </a:cubicBezTo>
                    <a:cubicBezTo>
                      <a:pt x="211" y="31"/>
                      <a:pt x="208" y="33"/>
                      <a:pt x="206" y="34"/>
                    </a:cubicBezTo>
                    <a:cubicBezTo>
                      <a:pt x="176" y="56"/>
                      <a:pt x="146" y="78"/>
                      <a:pt x="116" y="100"/>
                    </a:cubicBezTo>
                    <a:cubicBezTo>
                      <a:pt x="111" y="104"/>
                      <a:pt x="107" y="104"/>
                      <a:pt x="103" y="98"/>
                    </a:cubicBezTo>
                    <a:cubicBezTo>
                      <a:pt x="89" y="79"/>
                      <a:pt x="75" y="60"/>
                      <a:pt x="61" y="40"/>
                    </a:cubicBezTo>
                    <a:cubicBezTo>
                      <a:pt x="60" y="39"/>
                      <a:pt x="59" y="38"/>
                      <a:pt x="58" y="37"/>
                    </a:cubicBezTo>
                    <a:cubicBezTo>
                      <a:pt x="39" y="51"/>
                      <a:pt x="20" y="65"/>
                      <a:pt x="0" y="80"/>
                    </a:cubicBezTo>
                    <a:cubicBezTo>
                      <a:pt x="0" y="74"/>
                      <a:pt x="0" y="69"/>
                      <a:pt x="0" y="64"/>
                    </a:cubicBezTo>
                    <a:cubicBezTo>
                      <a:pt x="0" y="63"/>
                      <a:pt x="1" y="62"/>
                      <a:pt x="2" y="61"/>
                    </a:cubicBezTo>
                    <a:cubicBezTo>
                      <a:pt x="19" y="48"/>
                      <a:pt x="37" y="35"/>
                      <a:pt x="55" y="22"/>
                    </a:cubicBezTo>
                    <a:cubicBezTo>
                      <a:pt x="59" y="19"/>
                      <a:pt x="63" y="20"/>
                      <a:pt x="66" y="24"/>
                    </a:cubicBezTo>
                    <a:cubicBezTo>
                      <a:pt x="80" y="43"/>
                      <a:pt x="95" y="62"/>
                      <a:pt x="109" y="82"/>
                    </a:cubicBezTo>
                    <a:cubicBezTo>
                      <a:pt x="110" y="83"/>
                      <a:pt x="111" y="84"/>
                      <a:pt x="11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22"/>
              <p:cNvSpPr>
                <a:spLocks/>
              </p:cNvSpPr>
              <p:nvPr/>
            </p:nvSpPr>
            <p:spPr bwMode="auto">
              <a:xfrm>
                <a:off x="7662863" y="5413376"/>
                <a:ext cx="141287" cy="520700"/>
              </a:xfrm>
              <a:custGeom>
                <a:avLst/>
                <a:gdLst>
                  <a:gd name="T0" fmla="*/ 4 w 38"/>
                  <a:gd name="T1" fmla="*/ 10 h 139"/>
                  <a:gd name="T2" fmla="*/ 14 w 38"/>
                  <a:gd name="T3" fmla="*/ 19 h 139"/>
                  <a:gd name="T4" fmla="*/ 35 w 38"/>
                  <a:gd name="T5" fmla="*/ 8 h 139"/>
                  <a:gd name="T6" fmla="*/ 38 w 38"/>
                  <a:gd name="T7" fmla="*/ 0 h 139"/>
                  <a:gd name="T8" fmla="*/ 38 w 38"/>
                  <a:gd name="T9" fmla="*/ 139 h 139"/>
                  <a:gd name="T10" fmla="*/ 0 w 38"/>
                  <a:gd name="T11" fmla="*/ 139 h 139"/>
                  <a:gd name="T12" fmla="*/ 0 w 38"/>
                  <a:gd name="T13" fmla="*/ 136 h 139"/>
                  <a:gd name="T14" fmla="*/ 0 w 38"/>
                  <a:gd name="T15" fmla="*/ 17 h 139"/>
                  <a:gd name="T16" fmla="*/ 4 w 38"/>
                  <a:gd name="T17" fmla="*/ 1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9">
                    <a:moveTo>
                      <a:pt x="4" y="10"/>
                    </a:moveTo>
                    <a:cubicBezTo>
                      <a:pt x="6" y="14"/>
                      <a:pt x="10" y="17"/>
                      <a:pt x="14" y="19"/>
                    </a:cubicBezTo>
                    <a:cubicBezTo>
                      <a:pt x="23" y="21"/>
                      <a:pt x="31" y="17"/>
                      <a:pt x="35" y="8"/>
                    </a:cubicBezTo>
                    <a:cubicBezTo>
                      <a:pt x="36" y="6"/>
                      <a:pt x="37" y="3"/>
                      <a:pt x="38" y="0"/>
                    </a:cubicBezTo>
                    <a:cubicBezTo>
                      <a:pt x="38" y="47"/>
                      <a:pt x="38" y="93"/>
                      <a:pt x="38" y="139"/>
                    </a:cubicBezTo>
                    <a:cubicBezTo>
                      <a:pt x="25" y="139"/>
                      <a:pt x="13" y="139"/>
                      <a:pt x="0" y="139"/>
                    </a:cubicBezTo>
                    <a:cubicBezTo>
                      <a:pt x="0" y="138"/>
                      <a:pt x="0" y="137"/>
                      <a:pt x="0" y="136"/>
                    </a:cubicBezTo>
                    <a:cubicBezTo>
                      <a:pt x="0" y="96"/>
                      <a:pt x="0" y="56"/>
                      <a:pt x="0" y="17"/>
                    </a:cubicBezTo>
                    <a:cubicBezTo>
                      <a:pt x="0" y="13"/>
                      <a:pt x="1"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23"/>
              <p:cNvSpPr>
                <a:spLocks/>
              </p:cNvSpPr>
              <p:nvPr/>
            </p:nvSpPr>
            <p:spPr bwMode="auto">
              <a:xfrm>
                <a:off x="7099300" y="5454651"/>
                <a:ext cx="153987" cy="479425"/>
              </a:xfrm>
              <a:custGeom>
                <a:avLst/>
                <a:gdLst>
                  <a:gd name="T0" fmla="*/ 41 w 41"/>
                  <a:gd name="T1" fmla="*/ 128 h 128"/>
                  <a:gd name="T2" fmla="*/ 1 w 41"/>
                  <a:gd name="T3" fmla="*/ 128 h 128"/>
                  <a:gd name="T4" fmla="*/ 1 w 41"/>
                  <a:gd name="T5" fmla="*/ 125 h 128"/>
                  <a:gd name="T6" fmla="*/ 0 w 41"/>
                  <a:gd name="T7" fmla="*/ 10 h 128"/>
                  <a:gd name="T8" fmla="*/ 4 w 41"/>
                  <a:gd name="T9" fmla="*/ 4 h 128"/>
                  <a:gd name="T10" fmla="*/ 8 w 41"/>
                  <a:gd name="T11" fmla="*/ 0 h 128"/>
                  <a:gd name="T12" fmla="*/ 10 w 41"/>
                  <a:gd name="T13" fmla="*/ 2 h 128"/>
                  <a:gd name="T14" fmla="*/ 39 w 41"/>
                  <a:gd name="T15" fmla="*/ 42 h 128"/>
                  <a:gd name="T16" fmla="*/ 41 w 41"/>
                  <a:gd name="T17" fmla="*/ 46 h 128"/>
                  <a:gd name="T18" fmla="*/ 41 w 41"/>
                  <a:gd name="T19" fmla="*/ 126 h 128"/>
                  <a:gd name="T20" fmla="*/ 41 w 41"/>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28">
                    <a:moveTo>
                      <a:pt x="41" y="128"/>
                    </a:moveTo>
                    <a:cubicBezTo>
                      <a:pt x="27" y="128"/>
                      <a:pt x="14" y="128"/>
                      <a:pt x="1" y="128"/>
                    </a:cubicBezTo>
                    <a:cubicBezTo>
                      <a:pt x="1" y="127"/>
                      <a:pt x="1" y="126"/>
                      <a:pt x="1" y="125"/>
                    </a:cubicBezTo>
                    <a:cubicBezTo>
                      <a:pt x="1" y="87"/>
                      <a:pt x="1" y="48"/>
                      <a:pt x="0" y="10"/>
                    </a:cubicBezTo>
                    <a:cubicBezTo>
                      <a:pt x="0" y="7"/>
                      <a:pt x="1" y="5"/>
                      <a:pt x="4" y="4"/>
                    </a:cubicBezTo>
                    <a:cubicBezTo>
                      <a:pt x="5" y="2"/>
                      <a:pt x="7" y="1"/>
                      <a:pt x="8" y="0"/>
                    </a:cubicBezTo>
                    <a:cubicBezTo>
                      <a:pt x="9" y="1"/>
                      <a:pt x="10" y="2"/>
                      <a:pt x="10" y="2"/>
                    </a:cubicBezTo>
                    <a:cubicBezTo>
                      <a:pt x="20" y="16"/>
                      <a:pt x="29" y="29"/>
                      <a:pt x="39" y="42"/>
                    </a:cubicBezTo>
                    <a:cubicBezTo>
                      <a:pt x="40" y="43"/>
                      <a:pt x="41" y="45"/>
                      <a:pt x="41" y="46"/>
                    </a:cubicBezTo>
                    <a:cubicBezTo>
                      <a:pt x="41" y="73"/>
                      <a:pt x="41" y="100"/>
                      <a:pt x="41" y="126"/>
                    </a:cubicBezTo>
                    <a:cubicBezTo>
                      <a:pt x="41" y="127"/>
                      <a:pt x="41" y="127"/>
                      <a:pt x="4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24"/>
              <p:cNvSpPr>
                <a:spLocks/>
              </p:cNvSpPr>
              <p:nvPr/>
            </p:nvSpPr>
            <p:spPr bwMode="auto">
              <a:xfrm>
                <a:off x="7470775" y="5491163"/>
                <a:ext cx="153987" cy="442913"/>
              </a:xfrm>
              <a:custGeom>
                <a:avLst/>
                <a:gdLst>
                  <a:gd name="T0" fmla="*/ 41 w 41"/>
                  <a:gd name="T1" fmla="*/ 118 h 118"/>
                  <a:gd name="T2" fmla="*/ 0 w 41"/>
                  <a:gd name="T3" fmla="*/ 118 h 118"/>
                  <a:gd name="T4" fmla="*/ 0 w 41"/>
                  <a:gd name="T5" fmla="*/ 115 h 118"/>
                  <a:gd name="T6" fmla="*/ 0 w 41"/>
                  <a:gd name="T7" fmla="*/ 32 h 118"/>
                  <a:gd name="T8" fmla="*/ 2 w 41"/>
                  <a:gd name="T9" fmla="*/ 28 h 118"/>
                  <a:gd name="T10" fmla="*/ 39 w 41"/>
                  <a:gd name="T11" fmla="*/ 1 h 118"/>
                  <a:gd name="T12" fmla="*/ 41 w 41"/>
                  <a:gd name="T13" fmla="*/ 0 h 118"/>
                  <a:gd name="T14" fmla="*/ 41 w 41"/>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18">
                    <a:moveTo>
                      <a:pt x="41" y="118"/>
                    </a:moveTo>
                    <a:cubicBezTo>
                      <a:pt x="27" y="118"/>
                      <a:pt x="14" y="118"/>
                      <a:pt x="0" y="118"/>
                    </a:cubicBezTo>
                    <a:cubicBezTo>
                      <a:pt x="0" y="117"/>
                      <a:pt x="0" y="116"/>
                      <a:pt x="0" y="115"/>
                    </a:cubicBezTo>
                    <a:cubicBezTo>
                      <a:pt x="0" y="87"/>
                      <a:pt x="0" y="60"/>
                      <a:pt x="0" y="32"/>
                    </a:cubicBezTo>
                    <a:cubicBezTo>
                      <a:pt x="0" y="31"/>
                      <a:pt x="1" y="29"/>
                      <a:pt x="2" y="28"/>
                    </a:cubicBezTo>
                    <a:cubicBezTo>
                      <a:pt x="14" y="19"/>
                      <a:pt x="27" y="10"/>
                      <a:pt x="39" y="1"/>
                    </a:cubicBezTo>
                    <a:cubicBezTo>
                      <a:pt x="40" y="0"/>
                      <a:pt x="40" y="0"/>
                      <a:pt x="41" y="0"/>
                    </a:cubicBezTo>
                    <a:cubicBezTo>
                      <a:pt x="41" y="39"/>
                      <a:pt x="41" y="79"/>
                      <a:pt x="4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25"/>
              <p:cNvSpPr>
                <a:spLocks/>
              </p:cNvSpPr>
              <p:nvPr/>
            </p:nvSpPr>
            <p:spPr bwMode="auto">
              <a:xfrm>
                <a:off x="6919913" y="5503863"/>
                <a:ext cx="142875" cy="430213"/>
              </a:xfrm>
              <a:custGeom>
                <a:avLst/>
                <a:gdLst>
                  <a:gd name="T0" fmla="*/ 38 w 38"/>
                  <a:gd name="T1" fmla="*/ 0 h 115"/>
                  <a:gd name="T2" fmla="*/ 38 w 38"/>
                  <a:gd name="T3" fmla="*/ 115 h 115"/>
                  <a:gd name="T4" fmla="*/ 0 w 38"/>
                  <a:gd name="T5" fmla="*/ 115 h 115"/>
                  <a:gd name="T6" fmla="*/ 0 w 38"/>
                  <a:gd name="T7" fmla="*/ 112 h 115"/>
                  <a:gd name="T8" fmla="*/ 0 w 38"/>
                  <a:gd name="T9" fmla="*/ 31 h 115"/>
                  <a:gd name="T10" fmla="*/ 2 w 38"/>
                  <a:gd name="T11" fmla="*/ 27 h 115"/>
                  <a:gd name="T12" fmla="*/ 36 w 38"/>
                  <a:gd name="T13" fmla="*/ 2 h 115"/>
                  <a:gd name="T14" fmla="*/ 38 w 3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15">
                    <a:moveTo>
                      <a:pt x="38" y="0"/>
                    </a:moveTo>
                    <a:cubicBezTo>
                      <a:pt x="38" y="39"/>
                      <a:pt x="38" y="77"/>
                      <a:pt x="38" y="115"/>
                    </a:cubicBezTo>
                    <a:cubicBezTo>
                      <a:pt x="26" y="115"/>
                      <a:pt x="13" y="115"/>
                      <a:pt x="0" y="115"/>
                    </a:cubicBezTo>
                    <a:cubicBezTo>
                      <a:pt x="0" y="114"/>
                      <a:pt x="0" y="113"/>
                      <a:pt x="0" y="112"/>
                    </a:cubicBezTo>
                    <a:cubicBezTo>
                      <a:pt x="0" y="85"/>
                      <a:pt x="0" y="58"/>
                      <a:pt x="0" y="31"/>
                    </a:cubicBezTo>
                    <a:cubicBezTo>
                      <a:pt x="0" y="29"/>
                      <a:pt x="0" y="28"/>
                      <a:pt x="2" y="27"/>
                    </a:cubicBezTo>
                    <a:cubicBezTo>
                      <a:pt x="14" y="18"/>
                      <a:pt x="25" y="10"/>
                      <a:pt x="36" y="2"/>
                    </a:cubicBezTo>
                    <a:cubicBezTo>
                      <a:pt x="37" y="1"/>
                      <a:pt x="37"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26"/>
              <p:cNvSpPr>
                <a:spLocks/>
              </p:cNvSpPr>
              <p:nvPr/>
            </p:nvSpPr>
            <p:spPr bwMode="auto">
              <a:xfrm>
                <a:off x="7242175" y="5016501"/>
                <a:ext cx="255587" cy="358775"/>
              </a:xfrm>
              <a:custGeom>
                <a:avLst/>
                <a:gdLst>
                  <a:gd name="T0" fmla="*/ 64 w 68"/>
                  <a:gd name="T1" fmla="*/ 14 h 96"/>
                  <a:gd name="T2" fmla="*/ 57 w 68"/>
                  <a:gd name="T3" fmla="*/ 30 h 96"/>
                  <a:gd name="T4" fmla="*/ 42 w 68"/>
                  <a:gd name="T5" fmla="*/ 25 h 96"/>
                  <a:gd name="T6" fmla="*/ 32 w 68"/>
                  <a:gd name="T7" fmla="*/ 25 h 96"/>
                  <a:gd name="T8" fmla="*/ 27 w 68"/>
                  <a:gd name="T9" fmla="*/ 28 h 96"/>
                  <a:gd name="T10" fmla="*/ 30 w 68"/>
                  <a:gd name="T11" fmla="*/ 33 h 96"/>
                  <a:gd name="T12" fmla="*/ 42 w 68"/>
                  <a:gd name="T13" fmla="*/ 39 h 96"/>
                  <a:gd name="T14" fmla="*/ 56 w 68"/>
                  <a:gd name="T15" fmla="*/ 46 h 96"/>
                  <a:gd name="T16" fmla="*/ 53 w 68"/>
                  <a:gd name="T17" fmla="*/ 81 h 96"/>
                  <a:gd name="T18" fmla="*/ 42 w 68"/>
                  <a:gd name="T19" fmla="*/ 86 h 96"/>
                  <a:gd name="T20" fmla="*/ 42 w 68"/>
                  <a:gd name="T21" fmla="*/ 96 h 96"/>
                  <a:gd name="T22" fmla="*/ 30 w 68"/>
                  <a:gd name="T23" fmla="*/ 96 h 96"/>
                  <a:gd name="T24" fmla="*/ 30 w 68"/>
                  <a:gd name="T25" fmla="*/ 86 h 96"/>
                  <a:gd name="T26" fmla="*/ 16 w 68"/>
                  <a:gd name="T27" fmla="*/ 83 h 96"/>
                  <a:gd name="T28" fmla="*/ 5 w 68"/>
                  <a:gd name="T29" fmla="*/ 70 h 96"/>
                  <a:gd name="T30" fmla="*/ 5 w 68"/>
                  <a:gd name="T31" fmla="*/ 61 h 96"/>
                  <a:gd name="T32" fmla="*/ 9 w 68"/>
                  <a:gd name="T33" fmla="*/ 63 h 96"/>
                  <a:gd name="T34" fmla="*/ 30 w 68"/>
                  <a:gd name="T35" fmla="*/ 69 h 96"/>
                  <a:gd name="T36" fmla="*/ 38 w 68"/>
                  <a:gd name="T37" fmla="*/ 68 h 96"/>
                  <a:gd name="T38" fmla="*/ 42 w 68"/>
                  <a:gd name="T39" fmla="*/ 65 h 96"/>
                  <a:gd name="T40" fmla="*/ 40 w 68"/>
                  <a:gd name="T41" fmla="*/ 60 h 96"/>
                  <a:gd name="T42" fmla="*/ 26 w 68"/>
                  <a:gd name="T43" fmla="*/ 54 h 96"/>
                  <a:gd name="T44" fmla="*/ 11 w 68"/>
                  <a:gd name="T45" fmla="*/ 45 h 96"/>
                  <a:gd name="T46" fmla="*/ 17 w 68"/>
                  <a:gd name="T47" fmla="*/ 11 h 96"/>
                  <a:gd name="T48" fmla="*/ 29 w 68"/>
                  <a:gd name="T49" fmla="*/ 8 h 96"/>
                  <a:gd name="T50" fmla="*/ 29 w 68"/>
                  <a:gd name="T51" fmla="*/ 0 h 96"/>
                  <a:gd name="T52" fmla="*/ 41 w 68"/>
                  <a:gd name="T53" fmla="*/ 0 h 96"/>
                  <a:gd name="T54" fmla="*/ 41 w 68"/>
                  <a:gd name="T55" fmla="*/ 8 h 96"/>
                  <a:gd name="T56" fmla="*/ 53 w 68"/>
                  <a:gd name="T57" fmla="*/ 10 h 96"/>
                  <a:gd name="T58" fmla="*/ 64 w 68"/>
                  <a:gd name="T59"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96">
                    <a:moveTo>
                      <a:pt x="64" y="14"/>
                    </a:moveTo>
                    <a:cubicBezTo>
                      <a:pt x="61" y="20"/>
                      <a:pt x="59" y="25"/>
                      <a:pt x="57" y="30"/>
                    </a:cubicBezTo>
                    <a:cubicBezTo>
                      <a:pt x="52" y="28"/>
                      <a:pt x="47" y="26"/>
                      <a:pt x="42" y="25"/>
                    </a:cubicBezTo>
                    <a:cubicBezTo>
                      <a:pt x="38" y="25"/>
                      <a:pt x="35" y="25"/>
                      <a:pt x="32" y="25"/>
                    </a:cubicBezTo>
                    <a:cubicBezTo>
                      <a:pt x="30" y="25"/>
                      <a:pt x="28" y="27"/>
                      <a:pt x="27" y="28"/>
                    </a:cubicBezTo>
                    <a:cubicBezTo>
                      <a:pt x="26" y="31"/>
                      <a:pt x="28" y="33"/>
                      <a:pt x="30" y="33"/>
                    </a:cubicBezTo>
                    <a:cubicBezTo>
                      <a:pt x="34" y="35"/>
                      <a:pt x="38" y="37"/>
                      <a:pt x="42" y="39"/>
                    </a:cubicBezTo>
                    <a:cubicBezTo>
                      <a:pt x="47" y="41"/>
                      <a:pt x="52" y="43"/>
                      <a:pt x="56" y="46"/>
                    </a:cubicBezTo>
                    <a:cubicBezTo>
                      <a:pt x="68" y="53"/>
                      <a:pt x="67" y="75"/>
                      <a:pt x="53" y="81"/>
                    </a:cubicBezTo>
                    <a:cubicBezTo>
                      <a:pt x="50" y="83"/>
                      <a:pt x="46" y="84"/>
                      <a:pt x="42" y="86"/>
                    </a:cubicBezTo>
                    <a:cubicBezTo>
                      <a:pt x="42" y="89"/>
                      <a:pt x="42" y="92"/>
                      <a:pt x="42" y="96"/>
                    </a:cubicBezTo>
                    <a:cubicBezTo>
                      <a:pt x="37" y="96"/>
                      <a:pt x="34" y="96"/>
                      <a:pt x="30" y="96"/>
                    </a:cubicBezTo>
                    <a:cubicBezTo>
                      <a:pt x="30" y="92"/>
                      <a:pt x="30" y="89"/>
                      <a:pt x="30" y="86"/>
                    </a:cubicBezTo>
                    <a:cubicBezTo>
                      <a:pt x="25" y="85"/>
                      <a:pt x="20" y="84"/>
                      <a:pt x="16" y="83"/>
                    </a:cubicBezTo>
                    <a:cubicBezTo>
                      <a:pt x="5" y="81"/>
                      <a:pt x="5" y="81"/>
                      <a:pt x="5" y="70"/>
                    </a:cubicBezTo>
                    <a:cubicBezTo>
                      <a:pt x="5" y="68"/>
                      <a:pt x="5" y="65"/>
                      <a:pt x="5" y="61"/>
                    </a:cubicBezTo>
                    <a:cubicBezTo>
                      <a:pt x="7" y="62"/>
                      <a:pt x="8" y="62"/>
                      <a:pt x="9" y="63"/>
                    </a:cubicBezTo>
                    <a:cubicBezTo>
                      <a:pt x="16" y="66"/>
                      <a:pt x="23" y="68"/>
                      <a:pt x="30" y="69"/>
                    </a:cubicBezTo>
                    <a:cubicBezTo>
                      <a:pt x="33" y="69"/>
                      <a:pt x="36" y="69"/>
                      <a:pt x="38" y="68"/>
                    </a:cubicBezTo>
                    <a:cubicBezTo>
                      <a:pt x="40" y="68"/>
                      <a:pt x="41" y="66"/>
                      <a:pt x="42" y="65"/>
                    </a:cubicBezTo>
                    <a:cubicBezTo>
                      <a:pt x="43" y="63"/>
                      <a:pt x="42" y="61"/>
                      <a:pt x="40" y="60"/>
                    </a:cubicBezTo>
                    <a:cubicBezTo>
                      <a:pt x="35" y="58"/>
                      <a:pt x="31" y="56"/>
                      <a:pt x="26" y="54"/>
                    </a:cubicBezTo>
                    <a:cubicBezTo>
                      <a:pt x="20" y="52"/>
                      <a:pt x="15" y="49"/>
                      <a:pt x="11" y="45"/>
                    </a:cubicBezTo>
                    <a:cubicBezTo>
                      <a:pt x="0" y="35"/>
                      <a:pt x="4" y="17"/>
                      <a:pt x="17" y="11"/>
                    </a:cubicBezTo>
                    <a:cubicBezTo>
                      <a:pt x="21" y="10"/>
                      <a:pt x="25" y="9"/>
                      <a:pt x="29" y="8"/>
                    </a:cubicBezTo>
                    <a:cubicBezTo>
                      <a:pt x="29" y="6"/>
                      <a:pt x="29" y="3"/>
                      <a:pt x="29" y="0"/>
                    </a:cubicBezTo>
                    <a:cubicBezTo>
                      <a:pt x="34" y="0"/>
                      <a:pt x="37" y="0"/>
                      <a:pt x="41" y="0"/>
                    </a:cubicBezTo>
                    <a:cubicBezTo>
                      <a:pt x="41" y="3"/>
                      <a:pt x="41" y="6"/>
                      <a:pt x="41" y="8"/>
                    </a:cubicBezTo>
                    <a:cubicBezTo>
                      <a:pt x="45" y="9"/>
                      <a:pt x="49" y="10"/>
                      <a:pt x="53" y="10"/>
                    </a:cubicBezTo>
                    <a:cubicBezTo>
                      <a:pt x="56" y="11"/>
                      <a:pt x="60" y="1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27"/>
              <p:cNvSpPr>
                <a:spLocks/>
              </p:cNvSpPr>
              <p:nvPr/>
            </p:nvSpPr>
            <p:spPr bwMode="auto">
              <a:xfrm>
                <a:off x="7291388" y="5626101"/>
                <a:ext cx="142875" cy="307975"/>
              </a:xfrm>
              <a:custGeom>
                <a:avLst/>
                <a:gdLst>
                  <a:gd name="T0" fmla="*/ 0 w 38"/>
                  <a:gd name="T1" fmla="*/ 11 h 82"/>
                  <a:gd name="T2" fmla="*/ 24 w 38"/>
                  <a:gd name="T3" fmla="*/ 10 h 82"/>
                  <a:gd name="T4" fmla="*/ 38 w 38"/>
                  <a:gd name="T5" fmla="*/ 0 h 82"/>
                  <a:gd name="T6" fmla="*/ 38 w 38"/>
                  <a:gd name="T7" fmla="*/ 82 h 82"/>
                  <a:gd name="T8" fmla="*/ 0 w 38"/>
                  <a:gd name="T9" fmla="*/ 82 h 82"/>
                  <a:gd name="T10" fmla="*/ 0 w 38"/>
                  <a:gd name="T11" fmla="*/ 11 h 82"/>
                </a:gdLst>
                <a:ahLst/>
                <a:cxnLst>
                  <a:cxn ang="0">
                    <a:pos x="T0" y="T1"/>
                  </a:cxn>
                  <a:cxn ang="0">
                    <a:pos x="T2" y="T3"/>
                  </a:cxn>
                  <a:cxn ang="0">
                    <a:pos x="T4" y="T5"/>
                  </a:cxn>
                  <a:cxn ang="0">
                    <a:pos x="T6" y="T7"/>
                  </a:cxn>
                  <a:cxn ang="0">
                    <a:pos x="T8" y="T9"/>
                  </a:cxn>
                  <a:cxn ang="0">
                    <a:pos x="T10" y="T11"/>
                  </a:cxn>
                </a:cxnLst>
                <a:rect l="0" t="0" r="r" b="b"/>
                <a:pathLst>
                  <a:path w="38" h="82">
                    <a:moveTo>
                      <a:pt x="0" y="11"/>
                    </a:moveTo>
                    <a:cubicBezTo>
                      <a:pt x="8" y="18"/>
                      <a:pt x="16" y="16"/>
                      <a:pt x="24" y="10"/>
                    </a:cubicBezTo>
                    <a:cubicBezTo>
                      <a:pt x="28" y="7"/>
                      <a:pt x="33" y="4"/>
                      <a:pt x="38" y="0"/>
                    </a:cubicBezTo>
                    <a:cubicBezTo>
                      <a:pt x="38" y="28"/>
                      <a:pt x="38" y="55"/>
                      <a:pt x="38" y="82"/>
                    </a:cubicBezTo>
                    <a:cubicBezTo>
                      <a:pt x="25" y="82"/>
                      <a:pt x="12" y="82"/>
                      <a:pt x="0" y="82"/>
                    </a:cubicBezTo>
                    <a:cubicBezTo>
                      <a:pt x="0" y="59"/>
                      <a:pt x="0" y="3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0" name="Group 9"/>
          <p:cNvGrpSpPr/>
          <p:nvPr/>
        </p:nvGrpSpPr>
        <p:grpSpPr>
          <a:xfrm>
            <a:off x="444216" y="5236743"/>
            <a:ext cx="1975922" cy="539257"/>
            <a:chOff x="368016" y="3512718"/>
            <a:chExt cx="2049640" cy="539257"/>
          </a:xfrm>
        </p:grpSpPr>
        <p:grpSp>
          <p:nvGrpSpPr>
            <p:cNvPr id="120" name="Group 119"/>
            <p:cNvGrpSpPr/>
            <p:nvPr/>
          </p:nvGrpSpPr>
          <p:grpSpPr>
            <a:xfrm>
              <a:off x="910512" y="3512718"/>
              <a:ext cx="1507144" cy="515784"/>
              <a:chOff x="288924" y="1679910"/>
              <a:chExt cx="1950107" cy="515784"/>
            </a:xfrm>
          </p:grpSpPr>
          <p:sp>
            <p:nvSpPr>
              <p:cNvPr id="133" name="TextBox 132"/>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$2.8B</a:t>
                </a:r>
              </a:p>
            </p:txBody>
          </p:sp>
          <p:sp>
            <p:nvSpPr>
              <p:cNvPr id="134" name="TextBox 133"/>
              <p:cNvSpPr txBox="1"/>
              <p:nvPr/>
            </p:nvSpPr>
            <p:spPr>
              <a:xfrm>
                <a:off x="288924" y="191869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OEC market for MFD color toner in NA and EUR</a:t>
                </a:r>
              </a:p>
            </p:txBody>
          </p:sp>
        </p:grpSp>
        <p:grpSp>
          <p:nvGrpSpPr>
            <p:cNvPr id="121" name="Group 120"/>
            <p:cNvGrpSpPr/>
            <p:nvPr/>
          </p:nvGrpSpPr>
          <p:grpSpPr>
            <a:xfrm>
              <a:off x="368016" y="3588921"/>
              <a:ext cx="432412" cy="463054"/>
              <a:chOff x="368016" y="3839860"/>
              <a:chExt cx="432412" cy="463054"/>
            </a:xfrm>
          </p:grpSpPr>
          <p:sp>
            <p:nvSpPr>
              <p:cNvPr id="122" name="Freeform 9"/>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6"/>
              <p:cNvSpPr>
                <a:spLocks noEditPoints="1"/>
              </p:cNvSpPr>
              <p:nvPr/>
            </p:nvSpPr>
            <p:spPr bwMode="auto">
              <a:xfrm>
                <a:off x="368016" y="3839860"/>
                <a:ext cx="432412" cy="433897"/>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chemeClr val="bg1"/>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7"/>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8"/>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1"/>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2"/>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3"/>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9" name="Oval 14"/>
              <p:cNvSpPr>
                <a:spLocks noChangeArrowheads="1"/>
              </p:cNvSpPr>
              <p:nvPr/>
            </p:nvSpPr>
            <p:spPr bwMode="auto">
              <a:xfrm>
                <a:off x="369005" y="4066198"/>
                <a:ext cx="236716" cy="236716"/>
              </a:xfrm>
              <a:prstGeom prst="ellipse">
                <a:avLst/>
              </a:prstGeom>
              <a:solidFill>
                <a:schemeClr val="bg1"/>
              </a:solidFill>
              <a:ln w="3175">
                <a:noFill/>
              </a:ln>
            </p:spPr>
            <p:txBody>
              <a:bodyPr vert="horz" wrap="square" lIns="91440" tIns="45720" rIns="91440" bIns="45720" numCol="1" anchor="t" anchorCtr="0" compatLnSpc="1">
                <a:prstTxWarp prst="textNoShape">
                  <a:avLst/>
                </a:prstTxWarp>
              </a:bodyPr>
              <a:lstStyle/>
              <a:p>
                <a:endParaRPr lang="en-US" dirty="0"/>
              </a:p>
            </p:txBody>
          </p:sp>
          <p:sp>
            <p:nvSpPr>
              <p:cNvPr id="131" name="Oval 15"/>
              <p:cNvSpPr>
                <a:spLocks noChangeArrowheads="1"/>
              </p:cNvSpPr>
              <p:nvPr/>
            </p:nvSpPr>
            <p:spPr bwMode="auto">
              <a:xfrm>
                <a:off x="386302" y="4083495"/>
                <a:ext cx="202123" cy="202123"/>
              </a:xfrm>
              <a:prstGeom prst="ellipse">
                <a:avLst/>
              </a:prstGeom>
              <a:solidFill>
                <a:schemeClr val="accent6"/>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6"/>
              <p:cNvSpPr>
                <a:spLocks noEditPoints="1"/>
              </p:cNvSpPr>
              <p:nvPr/>
            </p:nvSpPr>
            <p:spPr bwMode="auto">
              <a:xfrm>
                <a:off x="434238" y="4092884"/>
                <a:ext cx="106250" cy="183344"/>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149" name="TextBox 148"/>
          <p:cNvSpPr txBox="1"/>
          <p:nvPr/>
        </p:nvSpPr>
        <p:spPr>
          <a:xfrm>
            <a:off x="2624000" y="3010740"/>
            <a:ext cx="1871401" cy="2146742"/>
          </a:xfrm>
          <a:prstGeom prst="rect">
            <a:avLst/>
          </a:prstGeom>
          <a:noFill/>
        </p:spPr>
        <p:txBody>
          <a:bodyPr wrap="square" lIns="0" rIns="0" rtlCol="0" anchor="t" anchorCtr="0">
            <a:spAutoFit/>
          </a:bodyPr>
          <a:lstStyle/>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OEC is the </a:t>
            </a:r>
            <a:r>
              <a:rPr lang="en-US" sz="900" dirty="0" smtClean="0">
                <a:latin typeface="Tahoma" panose="020B0604030504040204" pitchFamily="34" charset="0"/>
              </a:rPr>
              <a:t>fastest </a:t>
            </a:r>
            <a:r>
              <a:rPr lang="en-US" sz="900" dirty="0">
                <a:latin typeface="Tahoma" panose="020B0604030504040204" pitchFamily="34" charset="0"/>
              </a:rPr>
              <a:t>growing of the printer-based toner market, benefiting from the office shift to laser-based printing and effectiveness of MPS</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Aftermarket color toner is also projected to increase</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Existing and legacy access to OEC customers and exceptional reputation in color best positions Katun to achieve this growth</a:t>
            </a:r>
          </a:p>
          <a:p>
            <a:pPr marL="171450" indent="-171450">
              <a:spcAft>
                <a:spcPts val="300"/>
              </a:spcAft>
              <a:buClr>
                <a:srgbClr val="07325F"/>
              </a:buClr>
              <a:buSzPct val="100000"/>
              <a:buFont typeface="Wingdings" panose="05000000000000000000" pitchFamily="2" charset="2"/>
              <a:buChar char="ü"/>
            </a:pPr>
            <a:r>
              <a:rPr lang="en-US" sz="900" b="1" dirty="0">
                <a:latin typeface="Tahoma" panose="020B0604030504040204" pitchFamily="34" charset="0"/>
              </a:rPr>
              <a:t>Opportunity to drive incremental $25m+ in annual revenue potential </a:t>
            </a:r>
          </a:p>
        </p:txBody>
      </p:sp>
      <p:sp>
        <p:nvSpPr>
          <p:cNvPr id="150" name="TextBox 149"/>
          <p:cNvSpPr txBox="1"/>
          <p:nvPr/>
        </p:nvSpPr>
        <p:spPr>
          <a:xfrm>
            <a:off x="4788625" y="3010740"/>
            <a:ext cx="1871401" cy="2146742"/>
          </a:xfrm>
          <a:prstGeom prst="rect">
            <a:avLst/>
          </a:prstGeom>
          <a:noFill/>
        </p:spPr>
        <p:txBody>
          <a:bodyPr wrap="square" lIns="0" rIns="0" rtlCol="0" anchor="t" anchorCtr="0">
            <a:spAutoFit/>
          </a:bodyPr>
          <a:lstStyle/>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Identified link between MPS customer hardware and imaging supply needs – complete solution</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Existing dealer access provides Katun an entry point to 60-75% of the market flow of higher margin, used equipment </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By expanding its offering to refurbished equipment, Katun can drive sales of toner into second life equipment</a:t>
            </a:r>
          </a:p>
          <a:p>
            <a:pPr marL="171450" indent="-171450">
              <a:spcAft>
                <a:spcPts val="300"/>
              </a:spcAft>
              <a:buClr>
                <a:srgbClr val="07325F"/>
              </a:buClr>
              <a:buSzPct val="100000"/>
              <a:buFont typeface="Wingdings" panose="05000000000000000000" pitchFamily="2" charset="2"/>
              <a:buChar char="ü"/>
            </a:pPr>
            <a:r>
              <a:rPr lang="en-US" sz="900" b="1" dirty="0">
                <a:latin typeface="Tahoma" panose="020B0604030504040204" pitchFamily="34" charset="0"/>
              </a:rPr>
              <a:t>Opportunity to drive incremental $80m+ in annual revenue potential </a:t>
            </a:r>
            <a:endParaRPr lang="en-US" sz="900" b="1" dirty="0">
              <a:solidFill>
                <a:srgbClr val="000000"/>
              </a:solidFill>
            </a:endParaRPr>
          </a:p>
        </p:txBody>
      </p:sp>
      <p:sp>
        <p:nvSpPr>
          <p:cNvPr id="151" name="TextBox 150"/>
          <p:cNvSpPr txBox="1"/>
          <p:nvPr/>
        </p:nvSpPr>
        <p:spPr>
          <a:xfrm>
            <a:off x="6953250" y="3010740"/>
            <a:ext cx="1871401" cy="2285241"/>
          </a:xfrm>
          <a:prstGeom prst="rect">
            <a:avLst/>
          </a:prstGeom>
          <a:noFill/>
        </p:spPr>
        <p:txBody>
          <a:bodyPr wrap="square" lIns="0" rIns="0" rtlCol="0" anchor="t" anchorCtr="0">
            <a:spAutoFit/>
          </a:bodyPr>
          <a:lstStyle/>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Increasing demand for next-day, 2nd-day and blind drop shipping</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Opportunity identified to leverage relationships with third-party logistics providers to offer reliable, cost-effective expedited shipping across all U.S. markets to meet this growing demand </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Substantial freight expense savings and growth potential in printer toner as dealers value 1-2 day turnarounds </a:t>
            </a:r>
          </a:p>
          <a:p>
            <a:pPr marL="171450" indent="-171450">
              <a:spcAft>
                <a:spcPts val="300"/>
              </a:spcAft>
              <a:buClr>
                <a:srgbClr val="07325F"/>
              </a:buClr>
              <a:buSzPct val="100000"/>
              <a:buFont typeface="Wingdings" panose="05000000000000000000" pitchFamily="2" charset="2"/>
              <a:buChar char="ü"/>
            </a:pPr>
            <a:r>
              <a:rPr lang="en-US" sz="900" b="1" dirty="0">
                <a:latin typeface="Tahoma" panose="020B0604030504040204" pitchFamily="34" charset="0"/>
              </a:rPr>
              <a:t>Opportunity of $1.2m+ </a:t>
            </a:r>
            <a:r>
              <a:rPr lang="en-US" sz="900" b="1" dirty="0" smtClean="0">
                <a:latin typeface="Tahoma" panose="020B0604030504040204" pitchFamily="34" charset="0"/>
              </a:rPr>
              <a:t>in </a:t>
            </a:r>
            <a:r>
              <a:rPr lang="en-US" sz="900" b="1" dirty="0">
                <a:latin typeface="Tahoma" panose="020B0604030504040204" pitchFamily="34" charset="0"/>
              </a:rPr>
              <a:t>annual revenue growth potential </a:t>
            </a:r>
            <a:endParaRPr lang="en-US" sz="900" b="1" dirty="0"/>
          </a:p>
        </p:txBody>
      </p:sp>
      <p:grpSp>
        <p:nvGrpSpPr>
          <p:cNvPr id="12" name="Group 11"/>
          <p:cNvGrpSpPr/>
          <p:nvPr/>
        </p:nvGrpSpPr>
        <p:grpSpPr>
          <a:xfrm>
            <a:off x="2608842" y="5858997"/>
            <a:ext cx="1975921" cy="515784"/>
            <a:chOff x="2608842" y="5858997"/>
            <a:chExt cx="1975921" cy="515784"/>
          </a:xfrm>
        </p:grpSpPr>
        <p:grpSp>
          <p:nvGrpSpPr>
            <p:cNvPr id="239" name="Group 238"/>
            <p:cNvGrpSpPr/>
            <p:nvPr/>
          </p:nvGrpSpPr>
          <p:grpSpPr>
            <a:xfrm>
              <a:off x="3131825" y="5858997"/>
              <a:ext cx="1452938" cy="515784"/>
              <a:chOff x="288924" y="2914350"/>
              <a:chExt cx="1950107" cy="515784"/>
            </a:xfrm>
          </p:grpSpPr>
          <p:sp>
            <p:nvSpPr>
              <p:cNvPr id="249" name="TextBox 248"/>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6-7%</a:t>
                </a:r>
              </a:p>
            </p:txBody>
          </p:sp>
          <p:sp>
            <p:nvSpPr>
              <p:cNvPr id="273" name="TextBox 272"/>
              <p:cNvSpPr txBox="1"/>
              <p:nvPr/>
            </p:nvSpPr>
            <p:spPr>
              <a:xfrm>
                <a:off x="288924" y="315313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Color-only Projected CAGR </a:t>
                </a:r>
                <a:br>
                  <a:rPr lang="en-US" dirty="0">
                    <a:solidFill>
                      <a:schemeClr val="tx1"/>
                    </a:solidFill>
                  </a:rPr>
                </a:br>
                <a:r>
                  <a:rPr lang="en-US" dirty="0">
                    <a:solidFill>
                      <a:schemeClr val="tx1"/>
                    </a:solidFill>
                  </a:rPr>
                  <a:t>through 2020</a:t>
                </a:r>
              </a:p>
            </p:txBody>
          </p:sp>
        </p:grpSp>
        <p:grpSp>
          <p:nvGrpSpPr>
            <p:cNvPr id="240" name="Group 239"/>
            <p:cNvGrpSpPr/>
            <p:nvPr/>
          </p:nvGrpSpPr>
          <p:grpSpPr>
            <a:xfrm>
              <a:off x="2608842" y="5901332"/>
              <a:ext cx="352605" cy="365760"/>
              <a:chOff x="6919913" y="5016501"/>
              <a:chExt cx="889000" cy="917575"/>
            </a:xfrm>
            <a:solidFill>
              <a:schemeClr val="accent1"/>
            </a:solidFill>
          </p:grpSpPr>
          <p:sp>
            <p:nvSpPr>
              <p:cNvPr id="241" name="Freeform 21"/>
              <p:cNvSpPr>
                <a:spLocks/>
              </p:cNvSpPr>
              <p:nvPr/>
            </p:nvSpPr>
            <p:spPr bwMode="auto">
              <a:xfrm>
                <a:off x="6919913" y="5262563"/>
                <a:ext cx="889000" cy="390525"/>
              </a:xfrm>
              <a:custGeom>
                <a:avLst/>
                <a:gdLst>
                  <a:gd name="T0" fmla="*/ 112 w 237"/>
                  <a:gd name="T1" fmla="*/ 86 h 104"/>
                  <a:gd name="T2" fmla="*/ 207 w 237"/>
                  <a:gd name="T3" fmla="*/ 15 h 104"/>
                  <a:gd name="T4" fmla="*/ 207 w 237"/>
                  <a:gd name="T5" fmla="*/ 15 h 104"/>
                  <a:gd name="T6" fmla="*/ 194 w 237"/>
                  <a:gd name="T7" fmla="*/ 14 h 104"/>
                  <a:gd name="T8" fmla="*/ 187 w 237"/>
                  <a:gd name="T9" fmla="*/ 4 h 104"/>
                  <a:gd name="T10" fmla="*/ 194 w 237"/>
                  <a:gd name="T11" fmla="*/ 0 h 104"/>
                  <a:gd name="T12" fmla="*/ 220 w 237"/>
                  <a:gd name="T13" fmla="*/ 1 h 104"/>
                  <a:gd name="T14" fmla="*/ 228 w 237"/>
                  <a:gd name="T15" fmla="*/ 2 h 104"/>
                  <a:gd name="T16" fmla="*/ 235 w 237"/>
                  <a:gd name="T17" fmla="*/ 12 h 104"/>
                  <a:gd name="T18" fmla="*/ 223 w 237"/>
                  <a:gd name="T19" fmla="*/ 45 h 104"/>
                  <a:gd name="T20" fmla="*/ 214 w 237"/>
                  <a:gd name="T21" fmla="*/ 49 h 104"/>
                  <a:gd name="T22" fmla="*/ 210 w 237"/>
                  <a:gd name="T23" fmla="*/ 40 h 104"/>
                  <a:gd name="T24" fmla="*/ 213 w 237"/>
                  <a:gd name="T25" fmla="*/ 29 h 104"/>
                  <a:gd name="T26" fmla="*/ 206 w 237"/>
                  <a:gd name="T27" fmla="*/ 34 h 104"/>
                  <a:gd name="T28" fmla="*/ 116 w 237"/>
                  <a:gd name="T29" fmla="*/ 100 h 104"/>
                  <a:gd name="T30" fmla="*/ 103 w 237"/>
                  <a:gd name="T31" fmla="*/ 98 h 104"/>
                  <a:gd name="T32" fmla="*/ 61 w 237"/>
                  <a:gd name="T33" fmla="*/ 40 h 104"/>
                  <a:gd name="T34" fmla="*/ 58 w 237"/>
                  <a:gd name="T35" fmla="*/ 37 h 104"/>
                  <a:gd name="T36" fmla="*/ 0 w 237"/>
                  <a:gd name="T37" fmla="*/ 80 h 104"/>
                  <a:gd name="T38" fmla="*/ 0 w 237"/>
                  <a:gd name="T39" fmla="*/ 64 h 104"/>
                  <a:gd name="T40" fmla="*/ 2 w 237"/>
                  <a:gd name="T41" fmla="*/ 61 h 104"/>
                  <a:gd name="T42" fmla="*/ 55 w 237"/>
                  <a:gd name="T43" fmla="*/ 22 h 104"/>
                  <a:gd name="T44" fmla="*/ 66 w 237"/>
                  <a:gd name="T45" fmla="*/ 24 h 104"/>
                  <a:gd name="T46" fmla="*/ 109 w 237"/>
                  <a:gd name="T47" fmla="*/ 82 h 104"/>
                  <a:gd name="T48" fmla="*/ 112 w 237"/>
                  <a:gd name="T49" fmla="*/ 8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104">
                    <a:moveTo>
                      <a:pt x="112" y="86"/>
                    </a:moveTo>
                    <a:cubicBezTo>
                      <a:pt x="144" y="62"/>
                      <a:pt x="176" y="39"/>
                      <a:pt x="207" y="15"/>
                    </a:cubicBezTo>
                    <a:cubicBezTo>
                      <a:pt x="207" y="15"/>
                      <a:pt x="207" y="15"/>
                      <a:pt x="207" y="15"/>
                    </a:cubicBezTo>
                    <a:cubicBezTo>
                      <a:pt x="203" y="15"/>
                      <a:pt x="198" y="14"/>
                      <a:pt x="194" y="14"/>
                    </a:cubicBezTo>
                    <a:cubicBezTo>
                      <a:pt x="188" y="14"/>
                      <a:pt x="185" y="9"/>
                      <a:pt x="187" y="4"/>
                    </a:cubicBezTo>
                    <a:cubicBezTo>
                      <a:pt x="188" y="1"/>
                      <a:pt x="191" y="0"/>
                      <a:pt x="194" y="0"/>
                    </a:cubicBezTo>
                    <a:cubicBezTo>
                      <a:pt x="203" y="0"/>
                      <a:pt x="211" y="1"/>
                      <a:pt x="220" y="1"/>
                    </a:cubicBezTo>
                    <a:cubicBezTo>
                      <a:pt x="223" y="1"/>
                      <a:pt x="225" y="2"/>
                      <a:pt x="228" y="2"/>
                    </a:cubicBezTo>
                    <a:cubicBezTo>
                      <a:pt x="234" y="2"/>
                      <a:pt x="237" y="6"/>
                      <a:pt x="235" y="12"/>
                    </a:cubicBezTo>
                    <a:cubicBezTo>
                      <a:pt x="231" y="23"/>
                      <a:pt x="227" y="34"/>
                      <a:pt x="223" y="45"/>
                    </a:cubicBezTo>
                    <a:cubicBezTo>
                      <a:pt x="221" y="49"/>
                      <a:pt x="218" y="50"/>
                      <a:pt x="214" y="49"/>
                    </a:cubicBezTo>
                    <a:cubicBezTo>
                      <a:pt x="210" y="48"/>
                      <a:pt x="208" y="44"/>
                      <a:pt x="210" y="40"/>
                    </a:cubicBezTo>
                    <a:cubicBezTo>
                      <a:pt x="211" y="36"/>
                      <a:pt x="212" y="33"/>
                      <a:pt x="213" y="29"/>
                    </a:cubicBezTo>
                    <a:cubicBezTo>
                      <a:pt x="211" y="31"/>
                      <a:pt x="208" y="33"/>
                      <a:pt x="206" y="34"/>
                    </a:cubicBezTo>
                    <a:cubicBezTo>
                      <a:pt x="176" y="56"/>
                      <a:pt x="146" y="78"/>
                      <a:pt x="116" y="100"/>
                    </a:cubicBezTo>
                    <a:cubicBezTo>
                      <a:pt x="111" y="104"/>
                      <a:pt x="107" y="104"/>
                      <a:pt x="103" y="98"/>
                    </a:cubicBezTo>
                    <a:cubicBezTo>
                      <a:pt x="89" y="79"/>
                      <a:pt x="75" y="60"/>
                      <a:pt x="61" y="40"/>
                    </a:cubicBezTo>
                    <a:cubicBezTo>
                      <a:pt x="60" y="39"/>
                      <a:pt x="59" y="38"/>
                      <a:pt x="58" y="37"/>
                    </a:cubicBezTo>
                    <a:cubicBezTo>
                      <a:pt x="39" y="51"/>
                      <a:pt x="20" y="65"/>
                      <a:pt x="0" y="80"/>
                    </a:cubicBezTo>
                    <a:cubicBezTo>
                      <a:pt x="0" y="74"/>
                      <a:pt x="0" y="69"/>
                      <a:pt x="0" y="64"/>
                    </a:cubicBezTo>
                    <a:cubicBezTo>
                      <a:pt x="0" y="63"/>
                      <a:pt x="1" y="62"/>
                      <a:pt x="2" y="61"/>
                    </a:cubicBezTo>
                    <a:cubicBezTo>
                      <a:pt x="19" y="48"/>
                      <a:pt x="37" y="35"/>
                      <a:pt x="55" y="22"/>
                    </a:cubicBezTo>
                    <a:cubicBezTo>
                      <a:pt x="59" y="19"/>
                      <a:pt x="63" y="20"/>
                      <a:pt x="66" y="24"/>
                    </a:cubicBezTo>
                    <a:cubicBezTo>
                      <a:pt x="80" y="43"/>
                      <a:pt x="95" y="62"/>
                      <a:pt x="109" y="82"/>
                    </a:cubicBezTo>
                    <a:cubicBezTo>
                      <a:pt x="110" y="83"/>
                      <a:pt x="111" y="84"/>
                      <a:pt x="11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Freeform 22"/>
              <p:cNvSpPr>
                <a:spLocks/>
              </p:cNvSpPr>
              <p:nvPr/>
            </p:nvSpPr>
            <p:spPr bwMode="auto">
              <a:xfrm>
                <a:off x="7662863" y="5413376"/>
                <a:ext cx="141287" cy="520700"/>
              </a:xfrm>
              <a:custGeom>
                <a:avLst/>
                <a:gdLst>
                  <a:gd name="T0" fmla="*/ 4 w 38"/>
                  <a:gd name="T1" fmla="*/ 10 h 139"/>
                  <a:gd name="T2" fmla="*/ 14 w 38"/>
                  <a:gd name="T3" fmla="*/ 19 h 139"/>
                  <a:gd name="T4" fmla="*/ 35 w 38"/>
                  <a:gd name="T5" fmla="*/ 8 h 139"/>
                  <a:gd name="T6" fmla="*/ 38 w 38"/>
                  <a:gd name="T7" fmla="*/ 0 h 139"/>
                  <a:gd name="T8" fmla="*/ 38 w 38"/>
                  <a:gd name="T9" fmla="*/ 139 h 139"/>
                  <a:gd name="T10" fmla="*/ 0 w 38"/>
                  <a:gd name="T11" fmla="*/ 139 h 139"/>
                  <a:gd name="T12" fmla="*/ 0 w 38"/>
                  <a:gd name="T13" fmla="*/ 136 h 139"/>
                  <a:gd name="T14" fmla="*/ 0 w 38"/>
                  <a:gd name="T15" fmla="*/ 17 h 139"/>
                  <a:gd name="T16" fmla="*/ 4 w 38"/>
                  <a:gd name="T17" fmla="*/ 1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9">
                    <a:moveTo>
                      <a:pt x="4" y="10"/>
                    </a:moveTo>
                    <a:cubicBezTo>
                      <a:pt x="6" y="14"/>
                      <a:pt x="10" y="17"/>
                      <a:pt x="14" y="19"/>
                    </a:cubicBezTo>
                    <a:cubicBezTo>
                      <a:pt x="23" y="21"/>
                      <a:pt x="31" y="17"/>
                      <a:pt x="35" y="8"/>
                    </a:cubicBezTo>
                    <a:cubicBezTo>
                      <a:pt x="36" y="6"/>
                      <a:pt x="37" y="3"/>
                      <a:pt x="38" y="0"/>
                    </a:cubicBezTo>
                    <a:cubicBezTo>
                      <a:pt x="38" y="47"/>
                      <a:pt x="38" y="93"/>
                      <a:pt x="38" y="139"/>
                    </a:cubicBezTo>
                    <a:cubicBezTo>
                      <a:pt x="25" y="139"/>
                      <a:pt x="13" y="139"/>
                      <a:pt x="0" y="139"/>
                    </a:cubicBezTo>
                    <a:cubicBezTo>
                      <a:pt x="0" y="138"/>
                      <a:pt x="0" y="137"/>
                      <a:pt x="0" y="136"/>
                    </a:cubicBezTo>
                    <a:cubicBezTo>
                      <a:pt x="0" y="96"/>
                      <a:pt x="0" y="56"/>
                      <a:pt x="0" y="17"/>
                    </a:cubicBezTo>
                    <a:cubicBezTo>
                      <a:pt x="0" y="13"/>
                      <a:pt x="1"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Freeform 23"/>
              <p:cNvSpPr>
                <a:spLocks/>
              </p:cNvSpPr>
              <p:nvPr/>
            </p:nvSpPr>
            <p:spPr bwMode="auto">
              <a:xfrm>
                <a:off x="7099300" y="5454651"/>
                <a:ext cx="153987" cy="479425"/>
              </a:xfrm>
              <a:custGeom>
                <a:avLst/>
                <a:gdLst>
                  <a:gd name="T0" fmla="*/ 41 w 41"/>
                  <a:gd name="T1" fmla="*/ 128 h 128"/>
                  <a:gd name="T2" fmla="*/ 1 w 41"/>
                  <a:gd name="T3" fmla="*/ 128 h 128"/>
                  <a:gd name="T4" fmla="*/ 1 w 41"/>
                  <a:gd name="T5" fmla="*/ 125 h 128"/>
                  <a:gd name="T6" fmla="*/ 0 w 41"/>
                  <a:gd name="T7" fmla="*/ 10 h 128"/>
                  <a:gd name="T8" fmla="*/ 4 w 41"/>
                  <a:gd name="T9" fmla="*/ 4 h 128"/>
                  <a:gd name="T10" fmla="*/ 8 w 41"/>
                  <a:gd name="T11" fmla="*/ 0 h 128"/>
                  <a:gd name="T12" fmla="*/ 10 w 41"/>
                  <a:gd name="T13" fmla="*/ 2 h 128"/>
                  <a:gd name="T14" fmla="*/ 39 w 41"/>
                  <a:gd name="T15" fmla="*/ 42 h 128"/>
                  <a:gd name="T16" fmla="*/ 41 w 41"/>
                  <a:gd name="T17" fmla="*/ 46 h 128"/>
                  <a:gd name="T18" fmla="*/ 41 w 41"/>
                  <a:gd name="T19" fmla="*/ 126 h 128"/>
                  <a:gd name="T20" fmla="*/ 41 w 41"/>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28">
                    <a:moveTo>
                      <a:pt x="41" y="128"/>
                    </a:moveTo>
                    <a:cubicBezTo>
                      <a:pt x="27" y="128"/>
                      <a:pt x="14" y="128"/>
                      <a:pt x="1" y="128"/>
                    </a:cubicBezTo>
                    <a:cubicBezTo>
                      <a:pt x="1" y="127"/>
                      <a:pt x="1" y="126"/>
                      <a:pt x="1" y="125"/>
                    </a:cubicBezTo>
                    <a:cubicBezTo>
                      <a:pt x="1" y="87"/>
                      <a:pt x="1" y="48"/>
                      <a:pt x="0" y="10"/>
                    </a:cubicBezTo>
                    <a:cubicBezTo>
                      <a:pt x="0" y="7"/>
                      <a:pt x="1" y="5"/>
                      <a:pt x="4" y="4"/>
                    </a:cubicBezTo>
                    <a:cubicBezTo>
                      <a:pt x="5" y="2"/>
                      <a:pt x="7" y="1"/>
                      <a:pt x="8" y="0"/>
                    </a:cubicBezTo>
                    <a:cubicBezTo>
                      <a:pt x="9" y="1"/>
                      <a:pt x="10" y="2"/>
                      <a:pt x="10" y="2"/>
                    </a:cubicBezTo>
                    <a:cubicBezTo>
                      <a:pt x="20" y="16"/>
                      <a:pt x="29" y="29"/>
                      <a:pt x="39" y="42"/>
                    </a:cubicBezTo>
                    <a:cubicBezTo>
                      <a:pt x="40" y="43"/>
                      <a:pt x="41" y="45"/>
                      <a:pt x="41" y="46"/>
                    </a:cubicBezTo>
                    <a:cubicBezTo>
                      <a:pt x="41" y="73"/>
                      <a:pt x="41" y="100"/>
                      <a:pt x="41" y="126"/>
                    </a:cubicBezTo>
                    <a:cubicBezTo>
                      <a:pt x="41" y="127"/>
                      <a:pt x="41" y="127"/>
                      <a:pt x="4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Freeform 24"/>
              <p:cNvSpPr>
                <a:spLocks/>
              </p:cNvSpPr>
              <p:nvPr/>
            </p:nvSpPr>
            <p:spPr bwMode="auto">
              <a:xfrm>
                <a:off x="7470775" y="5491163"/>
                <a:ext cx="153987" cy="442913"/>
              </a:xfrm>
              <a:custGeom>
                <a:avLst/>
                <a:gdLst>
                  <a:gd name="T0" fmla="*/ 41 w 41"/>
                  <a:gd name="T1" fmla="*/ 118 h 118"/>
                  <a:gd name="T2" fmla="*/ 0 w 41"/>
                  <a:gd name="T3" fmla="*/ 118 h 118"/>
                  <a:gd name="T4" fmla="*/ 0 w 41"/>
                  <a:gd name="T5" fmla="*/ 115 h 118"/>
                  <a:gd name="T6" fmla="*/ 0 w 41"/>
                  <a:gd name="T7" fmla="*/ 32 h 118"/>
                  <a:gd name="T8" fmla="*/ 2 w 41"/>
                  <a:gd name="T9" fmla="*/ 28 h 118"/>
                  <a:gd name="T10" fmla="*/ 39 w 41"/>
                  <a:gd name="T11" fmla="*/ 1 h 118"/>
                  <a:gd name="T12" fmla="*/ 41 w 41"/>
                  <a:gd name="T13" fmla="*/ 0 h 118"/>
                  <a:gd name="T14" fmla="*/ 41 w 41"/>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18">
                    <a:moveTo>
                      <a:pt x="41" y="118"/>
                    </a:moveTo>
                    <a:cubicBezTo>
                      <a:pt x="27" y="118"/>
                      <a:pt x="14" y="118"/>
                      <a:pt x="0" y="118"/>
                    </a:cubicBezTo>
                    <a:cubicBezTo>
                      <a:pt x="0" y="117"/>
                      <a:pt x="0" y="116"/>
                      <a:pt x="0" y="115"/>
                    </a:cubicBezTo>
                    <a:cubicBezTo>
                      <a:pt x="0" y="87"/>
                      <a:pt x="0" y="60"/>
                      <a:pt x="0" y="32"/>
                    </a:cubicBezTo>
                    <a:cubicBezTo>
                      <a:pt x="0" y="31"/>
                      <a:pt x="1" y="29"/>
                      <a:pt x="2" y="28"/>
                    </a:cubicBezTo>
                    <a:cubicBezTo>
                      <a:pt x="14" y="19"/>
                      <a:pt x="27" y="10"/>
                      <a:pt x="39" y="1"/>
                    </a:cubicBezTo>
                    <a:cubicBezTo>
                      <a:pt x="40" y="0"/>
                      <a:pt x="40" y="0"/>
                      <a:pt x="41" y="0"/>
                    </a:cubicBezTo>
                    <a:cubicBezTo>
                      <a:pt x="41" y="39"/>
                      <a:pt x="41" y="79"/>
                      <a:pt x="4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Freeform 25"/>
              <p:cNvSpPr>
                <a:spLocks/>
              </p:cNvSpPr>
              <p:nvPr/>
            </p:nvSpPr>
            <p:spPr bwMode="auto">
              <a:xfrm>
                <a:off x="6919913" y="5503863"/>
                <a:ext cx="142875" cy="430213"/>
              </a:xfrm>
              <a:custGeom>
                <a:avLst/>
                <a:gdLst>
                  <a:gd name="T0" fmla="*/ 38 w 38"/>
                  <a:gd name="T1" fmla="*/ 0 h 115"/>
                  <a:gd name="T2" fmla="*/ 38 w 38"/>
                  <a:gd name="T3" fmla="*/ 115 h 115"/>
                  <a:gd name="T4" fmla="*/ 0 w 38"/>
                  <a:gd name="T5" fmla="*/ 115 h 115"/>
                  <a:gd name="T6" fmla="*/ 0 w 38"/>
                  <a:gd name="T7" fmla="*/ 112 h 115"/>
                  <a:gd name="T8" fmla="*/ 0 w 38"/>
                  <a:gd name="T9" fmla="*/ 31 h 115"/>
                  <a:gd name="T10" fmla="*/ 2 w 38"/>
                  <a:gd name="T11" fmla="*/ 27 h 115"/>
                  <a:gd name="T12" fmla="*/ 36 w 38"/>
                  <a:gd name="T13" fmla="*/ 2 h 115"/>
                  <a:gd name="T14" fmla="*/ 38 w 3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15">
                    <a:moveTo>
                      <a:pt x="38" y="0"/>
                    </a:moveTo>
                    <a:cubicBezTo>
                      <a:pt x="38" y="39"/>
                      <a:pt x="38" y="77"/>
                      <a:pt x="38" y="115"/>
                    </a:cubicBezTo>
                    <a:cubicBezTo>
                      <a:pt x="26" y="115"/>
                      <a:pt x="13" y="115"/>
                      <a:pt x="0" y="115"/>
                    </a:cubicBezTo>
                    <a:cubicBezTo>
                      <a:pt x="0" y="114"/>
                      <a:pt x="0" y="113"/>
                      <a:pt x="0" y="112"/>
                    </a:cubicBezTo>
                    <a:cubicBezTo>
                      <a:pt x="0" y="85"/>
                      <a:pt x="0" y="58"/>
                      <a:pt x="0" y="31"/>
                    </a:cubicBezTo>
                    <a:cubicBezTo>
                      <a:pt x="0" y="29"/>
                      <a:pt x="0" y="28"/>
                      <a:pt x="2" y="27"/>
                    </a:cubicBezTo>
                    <a:cubicBezTo>
                      <a:pt x="14" y="18"/>
                      <a:pt x="25" y="10"/>
                      <a:pt x="36" y="2"/>
                    </a:cubicBezTo>
                    <a:cubicBezTo>
                      <a:pt x="37" y="1"/>
                      <a:pt x="37"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Freeform 26"/>
              <p:cNvSpPr>
                <a:spLocks/>
              </p:cNvSpPr>
              <p:nvPr/>
            </p:nvSpPr>
            <p:spPr bwMode="auto">
              <a:xfrm>
                <a:off x="7242175" y="5016501"/>
                <a:ext cx="255587" cy="358775"/>
              </a:xfrm>
              <a:custGeom>
                <a:avLst/>
                <a:gdLst>
                  <a:gd name="T0" fmla="*/ 64 w 68"/>
                  <a:gd name="T1" fmla="*/ 14 h 96"/>
                  <a:gd name="T2" fmla="*/ 57 w 68"/>
                  <a:gd name="T3" fmla="*/ 30 h 96"/>
                  <a:gd name="T4" fmla="*/ 42 w 68"/>
                  <a:gd name="T5" fmla="*/ 25 h 96"/>
                  <a:gd name="T6" fmla="*/ 32 w 68"/>
                  <a:gd name="T7" fmla="*/ 25 h 96"/>
                  <a:gd name="T8" fmla="*/ 27 w 68"/>
                  <a:gd name="T9" fmla="*/ 28 h 96"/>
                  <a:gd name="T10" fmla="*/ 30 w 68"/>
                  <a:gd name="T11" fmla="*/ 33 h 96"/>
                  <a:gd name="T12" fmla="*/ 42 w 68"/>
                  <a:gd name="T13" fmla="*/ 39 h 96"/>
                  <a:gd name="T14" fmla="*/ 56 w 68"/>
                  <a:gd name="T15" fmla="*/ 46 h 96"/>
                  <a:gd name="T16" fmla="*/ 53 w 68"/>
                  <a:gd name="T17" fmla="*/ 81 h 96"/>
                  <a:gd name="T18" fmla="*/ 42 w 68"/>
                  <a:gd name="T19" fmla="*/ 86 h 96"/>
                  <a:gd name="T20" fmla="*/ 42 w 68"/>
                  <a:gd name="T21" fmla="*/ 96 h 96"/>
                  <a:gd name="T22" fmla="*/ 30 w 68"/>
                  <a:gd name="T23" fmla="*/ 96 h 96"/>
                  <a:gd name="T24" fmla="*/ 30 w 68"/>
                  <a:gd name="T25" fmla="*/ 86 h 96"/>
                  <a:gd name="T26" fmla="*/ 16 w 68"/>
                  <a:gd name="T27" fmla="*/ 83 h 96"/>
                  <a:gd name="T28" fmla="*/ 5 w 68"/>
                  <a:gd name="T29" fmla="*/ 70 h 96"/>
                  <a:gd name="T30" fmla="*/ 5 w 68"/>
                  <a:gd name="T31" fmla="*/ 61 h 96"/>
                  <a:gd name="T32" fmla="*/ 9 w 68"/>
                  <a:gd name="T33" fmla="*/ 63 h 96"/>
                  <a:gd name="T34" fmla="*/ 30 w 68"/>
                  <a:gd name="T35" fmla="*/ 69 h 96"/>
                  <a:gd name="T36" fmla="*/ 38 w 68"/>
                  <a:gd name="T37" fmla="*/ 68 h 96"/>
                  <a:gd name="T38" fmla="*/ 42 w 68"/>
                  <a:gd name="T39" fmla="*/ 65 h 96"/>
                  <a:gd name="T40" fmla="*/ 40 w 68"/>
                  <a:gd name="T41" fmla="*/ 60 h 96"/>
                  <a:gd name="T42" fmla="*/ 26 w 68"/>
                  <a:gd name="T43" fmla="*/ 54 h 96"/>
                  <a:gd name="T44" fmla="*/ 11 w 68"/>
                  <a:gd name="T45" fmla="*/ 45 h 96"/>
                  <a:gd name="T46" fmla="*/ 17 w 68"/>
                  <a:gd name="T47" fmla="*/ 11 h 96"/>
                  <a:gd name="T48" fmla="*/ 29 w 68"/>
                  <a:gd name="T49" fmla="*/ 8 h 96"/>
                  <a:gd name="T50" fmla="*/ 29 w 68"/>
                  <a:gd name="T51" fmla="*/ 0 h 96"/>
                  <a:gd name="T52" fmla="*/ 41 w 68"/>
                  <a:gd name="T53" fmla="*/ 0 h 96"/>
                  <a:gd name="T54" fmla="*/ 41 w 68"/>
                  <a:gd name="T55" fmla="*/ 8 h 96"/>
                  <a:gd name="T56" fmla="*/ 53 w 68"/>
                  <a:gd name="T57" fmla="*/ 10 h 96"/>
                  <a:gd name="T58" fmla="*/ 64 w 68"/>
                  <a:gd name="T59"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96">
                    <a:moveTo>
                      <a:pt x="64" y="14"/>
                    </a:moveTo>
                    <a:cubicBezTo>
                      <a:pt x="61" y="20"/>
                      <a:pt x="59" y="25"/>
                      <a:pt x="57" y="30"/>
                    </a:cubicBezTo>
                    <a:cubicBezTo>
                      <a:pt x="52" y="28"/>
                      <a:pt x="47" y="26"/>
                      <a:pt x="42" y="25"/>
                    </a:cubicBezTo>
                    <a:cubicBezTo>
                      <a:pt x="38" y="25"/>
                      <a:pt x="35" y="25"/>
                      <a:pt x="32" y="25"/>
                    </a:cubicBezTo>
                    <a:cubicBezTo>
                      <a:pt x="30" y="25"/>
                      <a:pt x="28" y="27"/>
                      <a:pt x="27" y="28"/>
                    </a:cubicBezTo>
                    <a:cubicBezTo>
                      <a:pt x="26" y="31"/>
                      <a:pt x="28" y="33"/>
                      <a:pt x="30" y="33"/>
                    </a:cubicBezTo>
                    <a:cubicBezTo>
                      <a:pt x="34" y="35"/>
                      <a:pt x="38" y="37"/>
                      <a:pt x="42" y="39"/>
                    </a:cubicBezTo>
                    <a:cubicBezTo>
                      <a:pt x="47" y="41"/>
                      <a:pt x="52" y="43"/>
                      <a:pt x="56" y="46"/>
                    </a:cubicBezTo>
                    <a:cubicBezTo>
                      <a:pt x="68" y="53"/>
                      <a:pt x="67" y="75"/>
                      <a:pt x="53" y="81"/>
                    </a:cubicBezTo>
                    <a:cubicBezTo>
                      <a:pt x="50" y="83"/>
                      <a:pt x="46" y="84"/>
                      <a:pt x="42" y="86"/>
                    </a:cubicBezTo>
                    <a:cubicBezTo>
                      <a:pt x="42" y="89"/>
                      <a:pt x="42" y="92"/>
                      <a:pt x="42" y="96"/>
                    </a:cubicBezTo>
                    <a:cubicBezTo>
                      <a:pt x="37" y="96"/>
                      <a:pt x="34" y="96"/>
                      <a:pt x="30" y="96"/>
                    </a:cubicBezTo>
                    <a:cubicBezTo>
                      <a:pt x="30" y="92"/>
                      <a:pt x="30" y="89"/>
                      <a:pt x="30" y="86"/>
                    </a:cubicBezTo>
                    <a:cubicBezTo>
                      <a:pt x="25" y="85"/>
                      <a:pt x="20" y="84"/>
                      <a:pt x="16" y="83"/>
                    </a:cubicBezTo>
                    <a:cubicBezTo>
                      <a:pt x="5" y="81"/>
                      <a:pt x="5" y="81"/>
                      <a:pt x="5" y="70"/>
                    </a:cubicBezTo>
                    <a:cubicBezTo>
                      <a:pt x="5" y="68"/>
                      <a:pt x="5" y="65"/>
                      <a:pt x="5" y="61"/>
                    </a:cubicBezTo>
                    <a:cubicBezTo>
                      <a:pt x="7" y="62"/>
                      <a:pt x="8" y="62"/>
                      <a:pt x="9" y="63"/>
                    </a:cubicBezTo>
                    <a:cubicBezTo>
                      <a:pt x="16" y="66"/>
                      <a:pt x="23" y="68"/>
                      <a:pt x="30" y="69"/>
                    </a:cubicBezTo>
                    <a:cubicBezTo>
                      <a:pt x="33" y="69"/>
                      <a:pt x="36" y="69"/>
                      <a:pt x="38" y="68"/>
                    </a:cubicBezTo>
                    <a:cubicBezTo>
                      <a:pt x="40" y="68"/>
                      <a:pt x="41" y="66"/>
                      <a:pt x="42" y="65"/>
                    </a:cubicBezTo>
                    <a:cubicBezTo>
                      <a:pt x="43" y="63"/>
                      <a:pt x="42" y="61"/>
                      <a:pt x="40" y="60"/>
                    </a:cubicBezTo>
                    <a:cubicBezTo>
                      <a:pt x="35" y="58"/>
                      <a:pt x="31" y="56"/>
                      <a:pt x="26" y="54"/>
                    </a:cubicBezTo>
                    <a:cubicBezTo>
                      <a:pt x="20" y="52"/>
                      <a:pt x="15" y="49"/>
                      <a:pt x="11" y="45"/>
                    </a:cubicBezTo>
                    <a:cubicBezTo>
                      <a:pt x="0" y="35"/>
                      <a:pt x="4" y="17"/>
                      <a:pt x="17" y="11"/>
                    </a:cubicBezTo>
                    <a:cubicBezTo>
                      <a:pt x="21" y="10"/>
                      <a:pt x="25" y="9"/>
                      <a:pt x="29" y="8"/>
                    </a:cubicBezTo>
                    <a:cubicBezTo>
                      <a:pt x="29" y="6"/>
                      <a:pt x="29" y="3"/>
                      <a:pt x="29" y="0"/>
                    </a:cubicBezTo>
                    <a:cubicBezTo>
                      <a:pt x="34" y="0"/>
                      <a:pt x="37" y="0"/>
                      <a:pt x="41" y="0"/>
                    </a:cubicBezTo>
                    <a:cubicBezTo>
                      <a:pt x="41" y="3"/>
                      <a:pt x="41" y="6"/>
                      <a:pt x="41" y="8"/>
                    </a:cubicBezTo>
                    <a:cubicBezTo>
                      <a:pt x="45" y="9"/>
                      <a:pt x="49" y="10"/>
                      <a:pt x="53" y="10"/>
                    </a:cubicBezTo>
                    <a:cubicBezTo>
                      <a:pt x="56" y="11"/>
                      <a:pt x="60" y="1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Freeform 27"/>
              <p:cNvSpPr>
                <a:spLocks/>
              </p:cNvSpPr>
              <p:nvPr/>
            </p:nvSpPr>
            <p:spPr bwMode="auto">
              <a:xfrm>
                <a:off x="7291388" y="5626101"/>
                <a:ext cx="142875" cy="307975"/>
              </a:xfrm>
              <a:custGeom>
                <a:avLst/>
                <a:gdLst>
                  <a:gd name="T0" fmla="*/ 0 w 38"/>
                  <a:gd name="T1" fmla="*/ 11 h 82"/>
                  <a:gd name="T2" fmla="*/ 24 w 38"/>
                  <a:gd name="T3" fmla="*/ 10 h 82"/>
                  <a:gd name="T4" fmla="*/ 38 w 38"/>
                  <a:gd name="T5" fmla="*/ 0 h 82"/>
                  <a:gd name="T6" fmla="*/ 38 w 38"/>
                  <a:gd name="T7" fmla="*/ 82 h 82"/>
                  <a:gd name="T8" fmla="*/ 0 w 38"/>
                  <a:gd name="T9" fmla="*/ 82 h 82"/>
                  <a:gd name="T10" fmla="*/ 0 w 38"/>
                  <a:gd name="T11" fmla="*/ 11 h 82"/>
                </a:gdLst>
                <a:ahLst/>
                <a:cxnLst>
                  <a:cxn ang="0">
                    <a:pos x="T0" y="T1"/>
                  </a:cxn>
                  <a:cxn ang="0">
                    <a:pos x="T2" y="T3"/>
                  </a:cxn>
                  <a:cxn ang="0">
                    <a:pos x="T4" y="T5"/>
                  </a:cxn>
                  <a:cxn ang="0">
                    <a:pos x="T6" y="T7"/>
                  </a:cxn>
                  <a:cxn ang="0">
                    <a:pos x="T8" y="T9"/>
                  </a:cxn>
                  <a:cxn ang="0">
                    <a:pos x="T10" y="T11"/>
                  </a:cxn>
                </a:cxnLst>
                <a:rect l="0" t="0" r="r" b="b"/>
                <a:pathLst>
                  <a:path w="38" h="82">
                    <a:moveTo>
                      <a:pt x="0" y="11"/>
                    </a:moveTo>
                    <a:cubicBezTo>
                      <a:pt x="8" y="18"/>
                      <a:pt x="16" y="16"/>
                      <a:pt x="24" y="10"/>
                    </a:cubicBezTo>
                    <a:cubicBezTo>
                      <a:pt x="28" y="7"/>
                      <a:pt x="33" y="4"/>
                      <a:pt x="38" y="0"/>
                    </a:cubicBezTo>
                    <a:cubicBezTo>
                      <a:pt x="38" y="28"/>
                      <a:pt x="38" y="55"/>
                      <a:pt x="38" y="82"/>
                    </a:cubicBezTo>
                    <a:cubicBezTo>
                      <a:pt x="25" y="82"/>
                      <a:pt x="12" y="82"/>
                      <a:pt x="0" y="82"/>
                    </a:cubicBezTo>
                    <a:cubicBezTo>
                      <a:pt x="0" y="59"/>
                      <a:pt x="0" y="3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77" name="Group 276"/>
          <p:cNvGrpSpPr/>
          <p:nvPr/>
        </p:nvGrpSpPr>
        <p:grpSpPr>
          <a:xfrm>
            <a:off x="2608841" y="5236743"/>
            <a:ext cx="1975922" cy="539257"/>
            <a:chOff x="368016" y="3512718"/>
            <a:chExt cx="2049640" cy="539257"/>
          </a:xfrm>
        </p:grpSpPr>
        <p:grpSp>
          <p:nvGrpSpPr>
            <p:cNvPr id="284" name="Group 283"/>
            <p:cNvGrpSpPr/>
            <p:nvPr/>
          </p:nvGrpSpPr>
          <p:grpSpPr>
            <a:xfrm>
              <a:off x="910512" y="3512718"/>
              <a:ext cx="1507144" cy="515784"/>
              <a:chOff x="288924" y="1679910"/>
              <a:chExt cx="1950107" cy="515784"/>
            </a:xfrm>
          </p:grpSpPr>
          <p:sp>
            <p:nvSpPr>
              <p:cNvPr id="296" name="TextBox 295"/>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$3.3B</a:t>
                </a:r>
              </a:p>
            </p:txBody>
          </p:sp>
          <p:sp>
            <p:nvSpPr>
              <p:cNvPr id="297" name="TextBox 296"/>
              <p:cNvSpPr txBox="1"/>
              <p:nvPr/>
            </p:nvSpPr>
            <p:spPr>
              <a:xfrm>
                <a:off x="288924" y="191869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OEC market for printer-based toner in NA and EUR</a:t>
                </a:r>
              </a:p>
            </p:txBody>
          </p:sp>
        </p:grpSp>
        <p:grpSp>
          <p:nvGrpSpPr>
            <p:cNvPr id="285" name="Group 284"/>
            <p:cNvGrpSpPr/>
            <p:nvPr/>
          </p:nvGrpSpPr>
          <p:grpSpPr>
            <a:xfrm>
              <a:off x="368016" y="3588921"/>
              <a:ext cx="432412" cy="463054"/>
              <a:chOff x="368016" y="3839860"/>
              <a:chExt cx="432412" cy="463054"/>
            </a:xfrm>
          </p:grpSpPr>
          <p:sp>
            <p:nvSpPr>
              <p:cNvPr id="286" name="Freeform 9"/>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87" name="Freeform 6"/>
              <p:cNvSpPr>
                <a:spLocks noEditPoints="1"/>
              </p:cNvSpPr>
              <p:nvPr/>
            </p:nvSpPr>
            <p:spPr bwMode="auto">
              <a:xfrm>
                <a:off x="368016" y="3839860"/>
                <a:ext cx="432412" cy="433897"/>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chemeClr val="bg1"/>
              </a:solid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88" name="Freeform 7"/>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89" name="Freeform 8"/>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0" name="Freeform 11"/>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1" name="Freeform 12"/>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2" name="Freeform 13"/>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3" name="Oval 14"/>
              <p:cNvSpPr>
                <a:spLocks noChangeArrowheads="1"/>
              </p:cNvSpPr>
              <p:nvPr/>
            </p:nvSpPr>
            <p:spPr bwMode="auto">
              <a:xfrm>
                <a:off x="369005" y="4066198"/>
                <a:ext cx="236716" cy="236716"/>
              </a:xfrm>
              <a:prstGeom prst="ellipse">
                <a:avLst/>
              </a:prstGeom>
              <a:solidFill>
                <a:schemeClr val="bg1"/>
              </a:solidFill>
              <a:ln w="3175">
                <a:noFill/>
              </a:ln>
            </p:spPr>
            <p:txBody>
              <a:bodyPr vert="horz" wrap="square" lIns="91440" tIns="45720" rIns="91440" bIns="45720" numCol="1" anchor="t" anchorCtr="0" compatLnSpc="1">
                <a:prstTxWarp prst="textNoShape">
                  <a:avLst/>
                </a:prstTxWarp>
              </a:bodyPr>
              <a:lstStyle/>
              <a:p>
                <a:endParaRPr lang="en-US" dirty="0"/>
              </a:p>
            </p:txBody>
          </p:sp>
          <p:sp>
            <p:nvSpPr>
              <p:cNvPr id="294" name="Oval 15"/>
              <p:cNvSpPr>
                <a:spLocks noChangeArrowheads="1"/>
              </p:cNvSpPr>
              <p:nvPr/>
            </p:nvSpPr>
            <p:spPr bwMode="auto">
              <a:xfrm>
                <a:off x="386302" y="4083495"/>
                <a:ext cx="202123" cy="202123"/>
              </a:xfrm>
              <a:prstGeom prst="ellipse">
                <a:avLst/>
              </a:prstGeom>
              <a:solidFill>
                <a:schemeClr val="accent1"/>
              </a:solid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6"/>
              <p:cNvSpPr>
                <a:spLocks noEditPoints="1"/>
              </p:cNvSpPr>
              <p:nvPr/>
            </p:nvSpPr>
            <p:spPr bwMode="auto">
              <a:xfrm>
                <a:off x="434238" y="4092884"/>
                <a:ext cx="106250" cy="183344"/>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13" name="Group 12"/>
          <p:cNvGrpSpPr/>
          <p:nvPr/>
        </p:nvGrpSpPr>
        <p:grpSpPr>
          <a:xfrm>
            <a:off x="4773467" y="5858997"/>
            <a:ext cx="1975921" cy="515784"/>
            <a:chOff x="4773467" y="5858997"/>
            <a:chExt cx="1975921" cy="515784"/>
          </a:xfrm>
        </p:grpSpPr>
        <p:grpSp>
          <p:nvGrpSpPr>
            <p:cNvPr id="299" name="Group 298"/>
            <p:cNvGrpSpPr/>
            <p:nvPr/>
          </p:nvGrpSpPr>
          <p:grpSpPr>
            <a:xfrm>
              <a:off x="5296450" y="5858997"/>
              <a:ext cx="1452938" cy="515784"/>
              <a:chOff x="288924" y="2914350"/>
              <a:chExt cx="1950107" cy="515784"/>
            </a:xfrm>
          </p:grpSpPr>
          <p:sp>
            <p:nvSpPr>
              <p:cNvPr id="308" name="TextBox 307"/>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~2-3%</a:t>
                </a:r>
              </a:p>
            </p:txBody>
          </p:sp>
          <p:sp>
            <p:nvSpPr>
              <p:cNvPr id="309" name="TextBox 308"/>
              <p:cNvSpPr txBox="1"/>
              <p:nvPr/>
            </p:nvSpPr>
            <p:spPr>
              <a:xfrm>
                <a:off x="288924" y="315313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Projected CAGR </a:t>
                </a:r>
                <a:br>
                  <a:rPr lang="en-US" dirty="0">
                    <a:solidFill>
                      <a:schemeClr val="tx1"/>
                    </a:solidFill>
                  </a:rPr>
                </a:br>
                <a:r>
                  <a:rPr lang="en-US" dirty="0">
                    <a:solidFill>
                      <a:schemeClr val="tx1"/>
                    </a:solidFill>
                  </a:rPr>
                  <a:t>through 2020</a:t>
                </a:r>
              </a:p>
            </p:txBody>
          </p:sp>
        </p:grpSp>
        <p:grpSp>
          <p:nvGrpSpPr>
            <p:cNvPr id="300" name="Group 299"/>
            <p:cNvGrpSpPr/>
            <p:nvPr/>
          </p:nvGrpSpPr>
          <p:grpSpPr>
            <a:xfrm>
              <a:off x="4773467" y="5901332"/>
              <a:ext cx="352605" cy="365760"/>
              <a:chOff x="6919913" y="5016501"/>
              <a:chExt cx="889000" cy="917575"/>
            </a:xfrm>
            <a:solidFill>
              <a:schemeClr val="accent4"/>
            </a:solidFill>
          </p:grpSpPr>
          <p:sp>
            <p:nvSpPr>
              <p:cNvPr id="301" name="Freeform 21"/>
              <p:cNvSpPr>
                <a:spLocks/>
              </p:cNvSpPr>
              <p:nvPr/>
            </p:nvSpPr>
            <p:spPr bwMode="auto">
              <a:xfrm>
                <a:off x="6919913" y="5262563"/>
                <a:ext cx="889000" cy="390525"/>
              </a:xfrm>
              <a:custGeom>
                <a:avLst/>
                <a:gdLst>
                  <a:gd name="T0" fmla="*/ 112 w 237"/>
                  <a:gd name="T1" fmla="*/ 86 h 104"/>
                  <a:gd name="T2" fmla="*/ 207 w 237"/>
                  <a:gd name="T3" fmla="*/ 15 h 104"/>
                  <a:gd name="T4" fmla="*/ 207 w 237"/>
                  <a:gd name="T5" fmla="*/ 15 h 104"/>
                  <a:gd name="T6" fmla="*/ 194 w 237"/>
                  <a:gd name="T7" fmla="*/ 14 h 104"/>
                  <a:gd name="T8" fmla="*/ 187 w 237"/>
                  <a:gd name="T9" fmla="*/ 4 h 104"/>
                  <a:gd name="T10" fmla="*/ 194 w 237"/>
                  <a:gd name="T11" fmla="*/ 0 h 104"/>
                  <a:gd name="T12" fmla="*/ 220 w 237"/>
                  <a:gd name="T13" fmla="*/ 1 h 104"/>
                  <a:gd name="T14" fmla="*/ 228 w 237"/>
                  <a:gd name="T15" fmla="*/ 2 h 104"/>
                  <a:gd name="T16" fmla="*/ 235 w 237"/>
                  <a:gd name="T17" fmla="*/ 12 h 104"/>
                  <a:gd name="T18" fmla="*/ 223 w 237"/>
                  <a:gd name="T19" fmla="*/ 45 h 104"/>
                  <a:gd name="T20" fmla="*/ 214 w 237"/>
                  <a:gd name="T21" fmla="*/ 49 h 104"/>
                  <a:gd name="T22" fmla="*/ 210 w 237"/>
                  <a:gd name="T23" fmla="*/ 40 h 104"/>
                  <a:gd name="T24" fmla="*/ 213 w 237"/>
                  <a:gd name="T25" fmla="*/ 29 h 104"/>
                  <a:gd name="T26" fmla="*/ 206 w 237"/>
                  <a:gd name="T27" fmla="*/ 34 h 104"/>
                  <a:gd name="T28" fmla="*/ 116 w 237"/>
                  <a:gd name="T29" fmla="*/ 100 h 104"/>
                  <a:gd name="T30" fmla="*/ 103 w 237"/>
                  <a:gd name="T31" fmla="*/ 98 h 104"/>
                  <a:gd name="T32" fmla="*/ 61 w 237"/>
                  <a:gd name="T33" fmla="*/ 40 h 104"/>
                  <a:gd name="T34" fmla="*/ 58 w 237"/>
                  <a:gd name="T35" fmla="*/ 37 h 104"/>
                  <a:gd name="T36" fmla="*/ 0 w 237"/>
                  <a:gd name="T37" fmla="*/ 80 h 104"/>
                  <a:gd name="T38" fmla="*/ 0 w 237"/>
                  <a:gd name="T39" fmla="*/ 64 h 104"/>
                  <a:gd name="T40" fmla="*/ 2 w 237"/>
                  <a:gd name="T41" fmla="*/ 61 h 104"/>
                  <a:gd name="T42" fmla="*/ 55 w 237"/>
                  <a:gd name="T43" fmla="*/ 22 h 104"/>
                  <a:gd name="T44" fmla="*/ 66 w 237"/>
                  <a:gd name="T45" fmla="*/ 24 h 104"/>
                  <a:gd name="T46" fmla="*/ 109 w 237"/>
                  <a:gd name="T47" fmla="*/ 82 h 104"/>
                  <a:gd name="T48" fmla="*/ 112 w 237"/>
                  <a:gd name="T49" fmla="*/ 8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104">
                    <a:moveTo>
                      <a:pt x="112" y="86"/>
                    </a:moveTo>
                    <a:cubicBezTo>
                      <a:pt x="144" y="62"/>
                      <a:pt x="176" y="39"/>
                      <a:pt x="207" y="15"/>
                    </a:cubicBezTo>
                    <a:cubicBezTo>
                      <a:pt x="207" y="15"/>
                      <a:pt x="207" y="15"/>
                      <a:pt x="207" y="15"/>
                    </a:cubicBezTo>
                    <a:cubicBezTo>
                      <a:pt x="203" y="15"/>
                      <a:pt x="198" y="14"/>
                      <a:pt x="194" y="14"/>
                    </a:cubicBezTo>
                    <a:cubicBezTo>
                      <a:pt x="188" y="14"/>
                      <a:pt x="185" y="9"/>
                      <a:pt x="187" y="4"/>
                    </a:cubicBezTo>
                    <a:cubicBezTo>
                      <a:pt x="188" y="1"/>
                      <a:pt x="191" y="0"/>
                      <a:pt x="194" y="0"/>
                    </a:cubicBezTo>
                    <a:cubicBezTo>
                      <a:pt x="203" y="0"/>
                      <a:pt x="211" y="1"/>
                      <a:pt x="220" y="1"/>
                    </a:cubicBezTo>
                    <a:cubicBezTo>
                      <a:pt x="223" y="1"/>
                      <a:pt x="225" y="2"/>
                      <a:pt x="228" y="2"/>
                    </a:cubicBezTo>
                    <a:cubicBezTo>
                      <a:pt x="234" y="2"/>
                      <a:pt x="237" y="6"/>
                      <a:pt x="235" y="12"/>
                    </a:cubicBezTo>
                    <a:cubicBezTo>
                      <a:pt x="231" y="23"/>
                      <a:pt x="227" y="34"/>
                      <a:pt x="223" y="45"/>
                    </a:cubicBezTo>
                    <a:cubicBezTo>
                      <a:pt x="221" y="49"/>
                      <a:pt x="218" y="50"/>
                      <a:pt x="214" y="49"/>
                    </a:cubicBezTo>
                    <a:cubicBezTo>
                      <a:pt x="210" y="48"/>
                      <a:pt x="208" y="44"/>
                      <a:pt x="210" y="40"/>
                    </a:cubicBezTo>
                    <a:cubicBezTo>
                      <a:pt x="211" y="36"/>
                      <a:pt x="212" y="33"/>
                      <a:pt x="213" y="29"/>
                    </a:cubicBezTo>
                    <a:cubicBezTo>
                      <a:pt x="211" y="31"/>
                      <a:pt x="208" y="33"/>
                      <a:pt x="206" y="34"/>
                    </a:cubicBezTo>
                    <a:cubicBezTo>
                      <a:pt x="176" y="56"/>
                      <a:pt x="146" y="78"/>
                      <a:pt x="116" y="100"/>
                    </a:cubicBezTo>
                    <a:cubicBezTo>
                      <a:pt x="111" y="104"/>
                      <a:pt x="107" y="104"/>
                      <a:pt x="103" y="98"/>
                    </a:cubicBezTo>
                    <a:cubicBezTo>
                      <a:pt x="89" y="79"/>
                      <a:pt x="75" y="60"/>
                      <a:pt x="61" y="40"/>
                    </a:cubicBezTo>
                    <a:cubicBezTo>
                      <a:pt x="60" y="39"/>
                      <a:pt x="59" y="38"/>
                      <a:pt x="58" y="37"/>
                    </a:cubicBezTo>
                    <a:cubicBezTo>
                      <a:pt x="39" y="51"/>
                      <a:pt x="20" y="65"/>
                      <a:pt x="0" y="80"/>
                    </a:cubicBezTo>
                    <a:cubicBezTo>
                      <a:pt x="0" y="74"/>
                      <a:pt x="0" y="69"/>
                      <a:pt x="0" y="64"/>
                    </a:cubicBezTo>
                    <a:cubicBezTo>
                      <a:pt x="0" y="63"/>
                      <a:pt x="1" y="62"/>
                      <a:pt x="2" y="61"/>
                    </a:cubicBezTo>
                    <a:cubicBezTo>
                      <a:pt x="19" y="48"/>
                      <a:pt x="37" y="35"/>
                      <a:pt x="55" y="22"/>
                    </a:cubicBezTo>
                    <a:cubicBezTo>
                      <a:pt x="59" y="19"/>
                      <a:pt x="63" y="20"/>
                      <a:pt x="66" y="24"/>
                    </a:cubicBezTo>
                    <a:cubicBezTo>
                      <a:pt x="80" y="43"/>
                      <a:pt x="95" y="62"/>
                      <a:pt x="109" y="82"/>
                    </a:cubicBezTo>
                    <a:cubicBezTo>
                      <a:pt x="110" y="83"/>
                      <a:pt x="111" y="84"/>
                      <a:pt x="11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22"/>
              <p:cNvSpPr>
                <a:spLocks/>
              </p:cNvSpPr>
              <p:nvPr/>
            </p:nvSpPr>
            <p:spPr bwMode="auto">
              <a:xfrm>
                <a:off x="7662863" y="5413376"/>
                <a:ext cx="141287" cy="520700"/>
              </a:xfrm>
              <a:custGeom>
                <a:avLst/>
                <a:gdLst>
                  <a:gd name="T0" fmla="*/ 4 w 38"/>
                  <a:gd name="T1" fmla="*/ 10 h 139"/>
                  <a:gd name="T2" fmla="*/ 14 w 38"/>
                  <a:gd name="T3" fmla="*/ 19 h 139"/>
                  <a:gd name="T4" fmla="*/ 35 w 38"/>
                  <a:gd name="T5" fmla="*/ 8 h 139"/>
                  <a:gd name="T6" fmla="*/ 38 w 38"/>
                  <a:gd name="T7" fmla="*/ 0 h 139"/>
                  <a:gd name="T8" fmla="*/ 38 w 38"/>
                  <a:gd name="T9" fmla="*/ 139 h 139"/>
                  <a:gd name="T10" fmla="*/ 0 w 38"/>
                  <a:gd name="T11" fmla="*/ 139 h 139"/>
                  <a:gd name="T12" fmla="*/ 0 w 38"/>
                  <a:gd name="T13" fmla="*/ 136 h 139"/>
                  <a:gd name="T14" fmla="*/ 0 w 38"/>
                  <a:gd name="T15" fmla="*/ 17 h 139"/>
                  <a:gd name="T16" fmla="*/ 4 w 38"/>
                  <a:gd name="T17" fmla="*/ 1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9">
                    <a:moveTo>
                      <a:pt x="4" y="10"/>
                    </a:moveTo>
                    <a:cubicBezTo>
                      <a:pt x="6" y="14"/>
                      <a:pt x="10" y="17"/>
                      <a:pt x="14" y="19"/>
                    </a:cubicBezTo>
                    <a:cubicBezTo>
                      <a:pt x="23" y="21"/>
                      <a:pt x="31" y="17"/>
                      <a:pt x="35" y="8"/>
                    </a:cubicBezTo>
                    <a:cubicBezTo>
                      <a:pt x="36" y="6"/>
                      <a:pt x="37" y="3"/>
                      <a:pt x="38" y="0"/>
                    </a:cubicBezTo>
                    <a:cubicBezTo>
                      <a:pt x="38" y="47"/>
                      <a:pt x="38" y="93"/>
                      <a:pt x="38" y="139"/>
                    </a:cubicBezTo>
                    <a:cubicBezTo>
                      <a:pt x="25" y="139"/>
                      <a:pt x="13" y="139"/>
                      <a:pt x="0" y="139"/>
                    </a:cubicBezTo>
                    <a:cubicBezTo>
                      <a:pt x="0" y="138"/>
                      <a:pt x="0" y="137"/>
                      <a:pt x="0" y="136"/>
                    </a:cubicBezTo>
                    <a:cubicBezTo>
                      <a:pt x="0" y="96"/>
                      <a:pt x="0" y="56"/>
                      <a:pt x="0" y="17"/>
                    </a:cubicBezTo>
                    <a:cubicBezTo>
                      <a:pt x="0" y="13"/>
                      <a:pt x="1"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3"/>
              <p:cNvSpPr>
                <a:spLocks/>
              </p:cNvSpPr>
              <p:nvPr/>
            </p:nvSpPr>
            <p:spPr bwMode="auto">
              <a:xfrm>
                <a:off x="7099300" y="5454651"/>
                <a:ext cx="153987" cy="479425"/>
              </a:xfrm>
              <a:custGeom>
                <a:avLst/>
                <a:gdLst>
                  <a:gd name="T0" fmla="*/ 41 w 41"/>
                  <a:gd name="T1" fmla="*/ 128 h 128"/>
                  <a:gd name="T2" fmla="*/ 1 w 41"/>
                  <a:gd name="T3" fmla="*/ 128 h 128"/>
                  <a:gd name="T4" fmla="*/ 1 w 41"/>
                  <a:gd name="T5" fmla="*/ 125 h 128"/>
                  <a:gd name="T6" fmla="*/ 0 w 41"/>
                  <a:gd name="T7" fmla="*/ 10 h 128"/>
                  <a:gd name="T8" fmla="*/ 4 w 41"/>
                  <a:gd name="T9" fmla="*/ 4 h 128"/>
                  <a:gd name="T10" fmla="*/ 8 w 41"/>
                  <a:gd name="T11" fmla="*/ 0 h 128"/>
                  <a:gd name="T12" fmla="*/ 10 w 41"/>
                  <a:gd name="T13" fmla="*/ 2 h 128"/>
                  <a:gd name="T14" fmla="*/ 39 w 41"/>
                  <a:gd name="T15" fmla="*/ 42 h 128"/>
                  <a:gd name="T16" fmla="*/ 41 w 41"/>
                  <a:gd name="T17" fmla="*/ 46 h 128"/>
                  <a:gd name="T18" fmla="*/ 41 w 41"/>
                  <a:gd name="T19" fmla="*/ 126 h 128"/>
                  <a:gd name="T20" fmla="*/ 41 w 41"/>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28">
                    <a:moveTo>
                      <a:pt x="41" y="128"/>
                    </a:moveTo>
                    <a:cubicBezTo>
                      <a:pt x="27" y="128"/>
                      <a:pt x="14" y="128"/>
                      <a:pt x="1" y="128"/>
                    </a:cubicBezTo>
                    <a:cubicBezTo>
                      <a:pt x="1" y="127"/>
                      <a:pt x="1" y="126"/>
                      <a:pt x="1" y="125"/>
                    </a:cubicBezTo>
                    <a:cubicBezTo>
                      <a:pt x="1" y="87"/>
                      <a:pt x="1" y="48"/>
                      <a:pt x="0" y="10"/>
                    </a:cubicBezTo>
                    <a:cubicBezTo>
                      <a:pt x="0" y="7"/>
                      <a:pt x="1" y="5"/>
                      <a:pt x="4" y="4"/>
                    </a:cubicBezTo>
                    <a:cubicBezTo>
                      <a:pt x="5" y="2"/>
                      <a:pt x="7" y="1"/>
                      <a:pt x="8" y="0"/>
                    </a:cubicBezTo>
                    <a:cubicBezTo>
                      <a:pt x="9" y="1"/>
                      <a:pt x="10" y="2"/>
                      <a:pt x="10" y="2"/>
                    </a:cubicBezTo>
                    <a:cubicBezTo>
                      <a:pt x="20" y="16"/>
                      <a:pt x="29" y="29"/>
                      <a:pt x="39" y="42"/>
                    </a:cubicBezTo>
                    <a:cubicBezTo>
                      <a:pt x="40" y="43"/>
                      <a:pt x="41" y="45"/>
                      <a:pt x="41" y="46"/>
                    </a:cubicBezTo>
                    <a:cubicBezTo>
                      <a:pt x="41" y="73"/>
                      <a:pt x="41" y="100"/>
                      <a:pt x="41" y="126"/>
                    </a:cubicBezTo>
                    <a:cubicBezTo>
                      <a:pt x="41" y="127"/>
                      <a:pt x="41" y="127"/>
                      <a:pt x="4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4"/>
              <p:cNvSpPr>
                <a:spLocks/>
              </p:cNvSpPr>
              <p:nvPr/>
            </p:nvSpPr>
            <p:spPr bwMode="auto">
              <a:xfrm>
                <a:off x="7470775" y="5491163"/>
                <a:ext cx="153987" cy="442913"/>
              </a:xfrm>
              <a:custGeom>
                <a:avLst/>
                <a:gdLst>
                  <a:gd name="T0" fmla="*/ 41 w 41"/>
                  <a:gd name="T1" fmla="*/ 118 h 118"/>
                  <a:gd name="T2" fmla="*/ 0 w 41"/>
                  <a:gd name="T3" fmla="*/ 118 h 118"/>
                  <a:gd name="T4" fmla="*/ 0 w 41"/>
                  <a:gd name="T5" fmla="*/ 115 h 118"/>
                  <a:gd name="T6" fmla="*/ 0 w 41"/>
                  <a:gd name="T7" fmla="*/ 32 h 118"/>
                  <a:gd name="T8" fmla="*/ 2 w 41"/>
                  <a:gd name="T9" fmla="*/ 28 h 118"/>
                  <a:gd name="T10" fmla="*/ 39 w 41"/>
                  <a:gd name="T11" fmla="*/ 1 h 118"/>
                  <a:gd name="T12" fmla="*/ 41 w 41"/>
                  <a:gd name="T13" fmla="*/ 0 h 118"/>
                  <a:gd name="T14" fmla="*/ 41 w 41"/>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18">
                    <a:moveTo>
                      <a:pt x="41" y="118"/>
                    </a:moveTo>
                    <a:cubicBezTo>
                      <a:pt x="27" y="118"/>
                      <a:pt x="14" y="118"/>
                      <a:pt x="0" y="118"/>
                    </a:cubicBezTo>
                    <a:cubicBezTo>
                      <a:pt x="0" y="117"/>
                      <a:pt x="0" y="116"/>
                      <a:pt x="0" y="115"/>
                    </a:cubicBezTo>
                    <a:cubicBezTo>
                      <a:pt x="0" y="87"/>
                      <a:pt x="0" y="60"/>
                      <a:pt x="0" y="32"/>
                    </a:cubicBezTo>
                    <a:cubicBezTo>
                      <a:pt x="0" y="31"/>
                      <a:pt x="1" y="29"/>
                      <a:pt x="2" y="28"/>
                    </a:cubicBezTo>
                    <a:cubicBezTo>
                      <a:pt x="14" y="19"/>
                      <a:pt x="27" y="10"/>
                      <a:pt x="39" y="1"/>
                    </a:cubicBezTo>
                    <a:cubicBezTo>
                      <a:pt x="40" y="0"/>
                      <a:pt x="40" y="0"/>
                      <a:pt x="41" y="0"/>
                    </a:cubicBezTo>
                    <a:cubicBezTo>
                      <a:pt x="41" y="39"/>
                      <a:pt x="41" y="79"/>
                      <a:pt x="4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5"/>
              <p:cNvSpPr>
                <a:spLocks/>
              </p:cNvSpPr>
              <p:nvPr/>
            </p:nvSpPr>
            <p:spPr bwMode="auto">
              <a:xfrm>
                <a:off x="6919913" y="5503863"/>
                <a:ext cx="142875" cy="430213"/>
              </a:xfrm>
              <a:custGeom>
                <a:avLst/>
                <a:gdLst>
                  <a:gd name="T0" fmla="*/ 38 w 38"/>
                  <a:gd name="T1" fmla="*/ 0 h 115"/>
                  <a:gd name="T2" fmla="*/ 38 w 38"/>
                  <a:gd name="T3" fmla="*/ 115 h 115"/>
                  <a:gd name="T4" fmla="*/ 0 w 38"/>
                  <a:gd name="T5" fmla="*/ 115 h 115"/>
                  <a:gd name="T6" fmla="*/ 0 w 38"/>
                  <a:gd name="T7" fmla="*/ 112 h 115"/>
                  <a:gd name="T8" fmla="*/ 0 w 38"/>
                  <a:gd name="T9" fmla="*/ 31 h 115"/>
                  <a:gd name="T10" fmla="*/ 2 w 38"/>
                  <a:gd name="T11" fmla="*/ 27 h 115"/>
                  <a:gd name="T12" fmla="*/ 36 w 38"/>
                  <a:gd name="T13" fmla="*/ 2 h 115"/>
                  <a:gd name="T14" fmla="*/ 38 w 3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15">
                    <a:moveTo>
                      <a:pt x="38" y="0"/>
                    </a:moveTo>
                    <a:cubicBezTo>
                      <a:pt x="38" y="39"/>
                      <a:pt x="38" y="77"/>
                      <a:pt x="38" y="115"/>
                    </a:cubicBezTo>
                    <a:cubicBezTo>
                      <a:pt x="26" y="115"/>
                      <a:pt x="13" y="115"/>
                      <a:pt x="0" y="115"/>
                    </a:cubicBezTo>
                    <a:cubicBezTo>
                      <a:pt x="0" y="114"/>
                      <a:pt x="0" y="113"/>
                      <a:pt x="0" y="112"/>
                    </a:cubicBezTo>
                    <a:cubicBezTo>
                      <a:pt x="0" y="85"/>
                      <a:pt x="0" y="58"/>
                      <a:pt x="0" y="31"/>
                    </a:cubicBezTo>
                    <a:cubicBezTo>
                      <a:pt x="0" y="29"/>
                      <a:pt x="0" y="28"/>
                      <a:pt x="2" y="27"/>
                    </a:cubicBezTo>
                    <a:cubicBezTo>
                      <a:pt x="14" y="18"/>
                      <a:pt x="25" y="10"/>
                      <a:pt x="36" y="2"/>
                    </a:cubicBezTo>
                    <a:cubicBezTo>
                      <a:pt x="37" y="1"/>
                      <a:pt x="37"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6"/>
              <p:cNvSpPr>
                <a:spLocks/>
              </p:cNvSpPr>
              <p:nvPr/>
            </p:nvSpPr>
            <p:spPr bwMode="auto">
              <a:xfrm>
                <a:off x="7242175" y="5016501"/>
                <a:ext cx="255587" cy="358775"/>
              </a:xfrm>
              <a:custGeom>
                <a:avLst/>
                <a:gdLst>
                  <a:gd name="T0" fmla="*/ 64 w 68"/>
                  <a:gd name="T1" fmla="*/ 14 h 96"/>
                  <a:gd name="T2" fmla="*/ 57 w 68"/>
                  <a:gd name="T3" fmla="*/ 30 h 96"/>
                  <a:gd name="T4" fmla="*/ 42 w 68"/>
                  <a:gd name="T5" fmla="*/ 25 h 96"/>
                  <a:gd name="T6" fmla="*/ 32 w 68"/>
                  <a:gd name="T7" fmla="*/ 25 h 96"/>
                  <a:gd name="T8" fmla="*/ 27 w 68"/>
                  <a:gd name="T9" fmla="*/ 28 h 96"/>
                  <a:gd name="T10" fmla="*/ 30 w 68"/>
                  <a:gd name="T11" fmla="*/ 33 h 96"/>
                  <a:gd name="T12" fmla="*/ 42 w 68"/>
                  <a:gd name="T13" fmla="*/ 39 h 96"/>
                  <a:gd name="T14" fmla="*/ 56 w 68"/>
                  <a:gd name="T15" fmla="*/ 46 h 96"/>
                  <a:gd name="T16" fmla="*/ 53 w 68"/>
                  <a:gd name="T17" fmla="*/ 81 h 96"/>
                  <a:gd name="T18" fmla="*/ 42 w 68"/>
                  <a:gd name="T19" fmla="*/ 86 h 96"/>
                  <a:gd name="T20" fmla="*/ 42 w 68"/>
                  <a:gd name="T21" fmla="*/ 96 h 96"/>
                  <a:gd name="T22" fmla="*/ 30 w 68"/>
                  <a:gd name="T23" fmla="*/ 96 h 96"/>
                  <a:gd name="T24" fmla="*/ 30 w 68"/>
                  <a:gd name="T25" fmla="*/ 86 h 96"/>
                  <a:gd name="T26" fmla="*/ 16 w 68"/>
                  <a:gd name="T27" fmla="*/ 83 h 96"/>
                  <a:gd name="T28" fmla="*/ 5 w 68"/>
                  <a:gd name="T29" fmla="*/ 70 h 96"/>
                  <a:gd name="T30" fmla="*/ 5 w 68"/>
                  <a:gd name="T31" fmla="*/ 61 h 96"/>
                  <a:gd name="T32" fmla="*/ 9 w 68"/>
                  <a:gd name="T33" fmla="*/ 63 h 96"/>
                  <a:gd name="T34" fmla="*/ 30 w 68"/>
                  <a:gd name="T35" fmla="*/ 69 h 96"/>
                  <a:gd name="T36" fmla="*/ 38 w 68"/>
                  <a:gd name="T37" fmla="*/ 68 h 96"/>
                  <a:gd name="T38" fmla="*/ 42 w 68"/>
                  <a:gd name="T39" fmla="*/ 65 h 96"/>
                  <a:gd name="T40" fmla="*/ 40 w 68"/>
                  <a:gd name="T41" fmla="*/ 60 h 96"/>
                  <a:gd name="T42" fmla="*/ 26 w 68"/>
                  <a:gd name="T43" fmla="*/ 54 h 96"/>
                  <a:gd name="T44" fmla="*/ 11 w 68"/>
                  <a:gd name="T45" fmla="*/ 45 h 96"/>
                  <a:gd name="T46" fmla="*/ 17 w 68"/>
                  <a:gd name="T47" fmla="*/ 11 h 96"/>
                  <a:gd name="T48" fmla="*/ 29 w 68"/>
                  <a:gd name="T49" fmla="*/ 8 h 96"/>
                  <a:gd name="T50" fmla="*/ 29 w 68"/>
                  <a:gd name="T51" fmla="*/ 0 h 96"/>
                  <a:gd name="T52" fmla="*/ 41 w 68"/>
                  <a:gd name="T53" fmla="*/ 0 h 96"/>
                  <a:gd name="T54" fmla="*/ 41 w 68"/>
                  <a:gd name="T55" fmla="*/ 8 h 96"/>
                  <a:gd name="T56" fmla="*/ 53 w 68"/>
                  <a:gd name="T57" fmla="*/ 10 h 96"/>
                  <a:gd name="T58" fmla="*/ 64 w 68"/>
                  <a:gd name="T59"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96">
                    <a:moveTo>
                      <a:pt x="64" y="14"/>
                    </a:moveTo>
                    <a:cubicBezTo>
                      <a:pt x="61" y="20"/>
                      <a:pt x="59" y="25"/>
                      <a:pt x="57" y="30"/>
                    </a:cubicBezTo>
                    <a:cubicBezTo>
                      <a:pt x="52" y="28"/>
                      <a:pt x="47" y="26"/>
                      <a:pt x="42" y="25"/>
                    </a:cubicBezTo>
                    <a:cubicBezTo>
                      <a:pt x="38" y="25"/>
                      <a:pt x="35" y="25"/>
                      <a:pt x="32" y="25"/>
                    </a:cubicBezTo>
                    <a:cubicBezTo>
                      <a:pt x="30" y="25"/>
                      <a:pt x="28" y="27"/>
                      <a:pt x="27" y="28"/>
                    </a:cubicBezTo>
                    <a:cubicBezTo>
                      <a:pt x="26" y="31"/>
                      <a:pt x="28" y="33"/>
                      <a:pt x="30" y="33"/>
                    </a:cubicBezTo>
                    <a:cubicBezTo>
                      <a:pt x="34" y="35"/>
                      <a:pt x="38" y="37"/>
                      <a:pt x="42" y="39"/>
                    </a:cubicBezTo>
                    <a:cubicBezTo>
                      <a:pt x="47" y="41"/>
                      <a:pt x="52" y="43"/>
                      <a:pt x="56" y="46"/>
                    </a:cubicBezTo>
                    <a:cubicBezTo>
                      <a:pt x="68" y="53"/>
                      <a:pt x="67" y="75"/>
                      <a:pt x="53" y="81"/>
                    </a:cubicBezTo>
                    <a:cubicBezTo>
                      <a:pt x="50" y="83"/>
                      <a:pt x="46" y="84"/>
                      <a:pt x="42" y="86"/>
                    </a:cubicBezTo>
                    <a:cubicBezTo>
                      <a:pt x="42" y="89"/>
                      <a:pt x="42" y="92"/>
                      <a:pt x="42" y="96"/>
                    </a:cubicBezTo>
                    <a:cubicBezTo>
                      <a:pt x="37" y="96"/>
                      <a:pt x="34" y="96"/>
                      <a:pt x="30" y="96"/>
                    </a:cubicBezTo>
                    <a:cubicBezTo>
                      <a:pt x="30" y="92"/>
                      <a:pt x="30" y="89"/>
                      <a:pt x="30" y="86"/>
                    </a:cubicBezTo>
                    <a:cubicBezTo>
                      <a:pt x="25" y="85"/>
                      <a:pt x="20" y="84"/>
                      <a:pt x="16" y="83"/>
                    </a:cubicBezTo>
                    <a:cubicBezTo>
                      <a:pt x="5" y="81"/>
                      <a:pt x="5" y="81"/>
                      <a:pt x="5" y="70"/>
                    </a:cubicBezTo>
                    <a:cubicBezTo>
                      <a:pt x="5" y="68"/>
                      <a:pt x="5" y="65"/>
                      <a:pt x="5" y="61"/>
                    </a:cubicBezTo>
                    <a:cubicBezTo>
                      <a:pt x="7" y="62"/>
                      <a:pt x="8" y="62"/>
                      <a:pt x="9" y="63"/>
                    </a:cubicBezTo>
                    <a:cubicBezTo>
                      <a:pt x="16" y="66"/>
                      <a:pt x="23" y="68"/>
                      <a:pt x="30" y="69"/>
                    </a:cubicBezTo>
                    <a:cubicBezTo>
                      <a:pt x="33" y="69"/>
                      <a:pt x="36" y="69"/>
                      <a:pt x="38" y="68"/>
                    </a:cubicBezTo>
                    <a:cubicBezTo>
                      <a:pt x="40" y="68"/>
                      <a:pt x="41" y="66"/>
                      <a:pt x="42" y="65"/>
                    </a:cubicBezTo>
                    <a:cubicBezTo>
                      <a:pt x="43" y="63"/>
                      <a:pt x="42" y="61"/>
                      <a:pt x="40" y="60"/>
                    </a:cubicBezTo>
                    <a:cubicBezTo>
                      <a:pt x="35" y="58"/>
                      <a:pt x="31" y="56"/>
                      <a:pt x="26" y="54"/>
                    </a:cubicBezTo>
                    <a:cubicBezTo>
                      <a:pt x="20" y="52"/>
                      <a:pt x="15" y="49"/>
                      <a:pt x="11" y="45"/>
                    </a:cubicBezTo>
                    <a:cubicBezTo>
                      <a:pt x="0" y="35"/>
                      <a:pt x="4" y="17"/>
                      <a:pt x="17" y="11"/>
                    </a:cubicBezTo>
                    <a:cubicBezTo>
                      <a:pt x="21" y="10"/>
                      <a:pt x="25" y="9"/>
                      <a:pt x="29" y="8"/>
                    </a:cubicBezTo>
                    <a:cubicBezTo>
                      <a:pt x="29" y="6"/>
                      <a:pt x="29" y="3"/>
                      <a:pt x="29" y="0"/>
                    </a:cubicBezTo>
                    <a:cubicBezTo>
                      <a:pt x="34" y="0"/>
                      <a:pt x="37" y="0"/>
                      <a:pt x="41" y="0"/>
                    </a:cubicBezTo>
                    <a:cubicBezTo>
                      <a:pt x="41" y="3"/>
                      <a:pt x="41" y="6"/>
                      <a:pt x="41" y="8"/>
                    </a:cubicBezTo>
                    <a:cubicBezTo>
                      <a:pt x="45" y="9"/>
                      <a:pt x="49" y="10"/>
                      <a:pt x="53" y="10"/>
                    </a:cubicBezTo>
                    <a:cubicBezTo>
                      <a:pt x="56" y="11"/>
                      <a:pt x="60" y="1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7"/>
              <p:cNvSpPr>
                <a:spLocks/>
              </p:cNvSpPr>
              <p:nvPr/>
            </p:nvSpPr>
            <p:spPr bwMode="auto">
              <a:xfrm>
                <a:off x="7291388" y="5626101"/>
                <a:ext cx="142875" cy="307975"/>
              </a:xfrm>
              <a:custGeom>
                <a:avLst/>
                <a:gdLst>
                  <a:gd name="T0" fmla="*/ 0 w 38"/>
                  <a:gd name="T1" fmla="*/ 11 h 82"/>
                  <a:gd name="T2" fmla="*/ 24 w 38"/>
                  <a:gd name="T3" fmla="*/ 10 h 82"/>
                  <a:gd name="T4" fmla="*/ 38 w 38"/>
                  <a:gd name="T5" fmla="*/ 0 h 82"/>
                  <a:gd name="T6" fmla="*/ 38 w 38"/>
                  <a:gd name="T7" fmla="*/ 82 h 82"/>
                  <a:gd name="T8" fmla="*/ 0 w 38"/>
                  <a:gd name="T9" fmla="*/ 82 h 82"/>
                  <a:gd name="T10" fmla="*/ 0 w 38"/>
                  <a:gd name="T11" fmla="*/ 11 h 82"/>
                </a:gdLst>
                <a:ahLst/>
                <a:cxnLst>
                  <a:cxn ang="0">
                    <a:pos x="T0" y="T1"/>
                  </a:cxn>
                  <a:cxn ang="0">
                    <a:pos x="T2" y="T3"/>
                  </a:cxn>
                  <a:cxn ang="0">
                    <a:pos x="T4" y="T5"/>
                  </a:cxn>
                  <a:cxn ang="0">
                    <a:pos x="T6" y="T7"/>
                  </a:cxn>
                  <a:cxn ang="0">
                    <a:pos x="T8" y="T9"/>
                  </a:cxn>
                  <a:cxn ang="0">
                    <a:pos x="T10" y="T11"/>
                  </a:cxn>
                </a:cxnLst>
                <a:rect l="0" t="0" r="r" b="b"/>
                <a:pathLst>
                  <a:path w="38" h="82">
                    <a:moveTo>
                      <a:pt x="0" y="11"/>
                    </a:moveTo>
                    <a:cubicBezTo>
                      <a:pt x="8" y="18"/>
                      <a:pt x="16" y="16"/>
                      <a:pt x="24" y="10"/>
                    </a:cubicBezTo>
                    <a:cubicBezTo>
                      <a:pt x="28" y="7"/>
                      <a:pt x="33" y="4"/>
                      <a:pt x="38" y="0"/>
                    </a:cubicBezTo>
                    <a:cubicBezTo>
                      <a:pt x="38" y="28"/>
                      <a:pt x="38" y="55"/>
                      <a:pt x="38" y="82"/>
                    </a:cubicBezTo>
                    <a:cubicBezTo>
                      <a:pt x="25" y="82"/>
                      <a:pt x="12" y="82"/>
                      <a:pt x="0" y="82"/>
                    </a:cubicBezTo>
                    <a:cubicBezTo>
                      <a:pt x="0" y="59"/>
                      <a:pt x="0" y="3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10" name="Group 309"/>
          <p:cNvGrpSpPr/>
          <p:nvPr/>
        </p:nvGrpSpPr>
        <p:grpSpPr>
          <a:xfrm>
            <a:off x="4773466" y="5236743"/>
            <a:ext cx="1975922" cy="539257"/>
            <a:chOff x="368016" y="3512718"/>
            <a:chExt cx="2049640" cy="539257"/>
          </a:xfrm>
        </p:grpSpPr>
        <p:grpSp>
          <p:nvGrpSpPr>
            <p:cNvPr id="311" name="Group 310"/>
            <p:cNvGrpSpPr/>
            <p:nvPr/>
          </p:nvGrpSpPr>
          <p:grpSpPr>
            <a:xfrm>
              <a:off x="910512" y="3512718"/>
              <a:ext cx="1507144" cy="515784"/>
              <a:chOff x="288924" y="1679910"/>
              <a:chExt cx="1950107" cy="515784"/>
            </a:xfrm>
          </p:grpSpPr>
          <p:sp>
            <p:nvSpPr>
              <p:cNvPr id="323" name="TextBox 322"/>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$550-$600m</a:t>
                </a:r>
              </a:p>
            </p:txBody>
          </p:sp>
          <p:sp>
            <p:nvSpPr>
              <p:cNvPr id="324" name="TextBox 323"/>
              <p:cNvSpPr txBox="1"/>
              <p:nvPr/>
            </p:nvSpPr>
            <p:spPr>
              <a:xfrm>
                <a:off x="288924" y="191869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Refurbished imaging equipment market</a:t>
                </a:r>
              </a:p>
            </p:txBody>
          </p:sp>
        </p:grpSp>
        <p:grpSp>
          <p:nvGrpSpPr>
            <p:cNvPr id="312" name="Group 311"/>
            <p:cNvGrpSpPr/>
            <p:nvPr/>
          </p:nvGrpSpPr>
          <p:grpSpPr>
            <a:xfrm>
              <a:off x="368016" y="3588921"/>
              <a:ext cx="432412" cy="463054"/>
              <a:chOff x="368016" y="3839860"/>
              <a:chExt cx="432412" cy="463054"/>
            </a:xfrm>
          </p:grpSpPr>
          <p:sp>
            <p:nvSpPr>
              <p:cNvPr id="313" name="Freeform 9"/>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4" name="Freeform 6"/>
              <p:cNvSpPr>
                <a:spLocks noEditPoints="1"/>
              </p:cNvSpPr>
              <p:nvPr/>
            </p:nvSpPr>
            <p:spPr bwMode="auto">
              <a:xfrm>
                <a:off x="368016" y="3839860"/>
                <a:ext cx="432412" cy="433897"/>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chemeClr val="bg1"/>
              </a:solidFill>
              <a:ln w="9525">
                <a:solidFill>
                  <a:schemeClr val="accent4"/>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5" name="Freeform 7"/>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8"/>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11"/>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8" name="Freeform 12"/>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13"/>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0" name="Oval 14"/>
              <p:cNvSpPr>
                <a:spLocks noChangeArrowheads="1"/>
              </p:cNvSpPr>
              <p:nvPr/>
            </p:nvSpPr>
            <p:spPr bwMode="auto">
              <a:xfrm>
                <a:off x="369005" y="4066198"/>
                <a:ext cx="236716" cy="236716"/>
              </a:xfrm>
              <a:prstGeom prst="ellipse">
                <a:avLst/>
              </a:prstGeom>
              <a:solidFill>
                <a:schemeClr val="bg1"/>
              </a:solidFill>
              <a:ln w="3175">
                <a:noFill/>
              </a:ln>
            </p:spPr>
            <p:txBody>
              <a:bodyPr vert="horz" wrap="square" lIns="91440" tIns="45720" rIns="91440" bIns="45720" numCol="1" anchor="t" anchorCtr="0" compatLnSpc="1">
                <a:prstTxWarp prst="textNoShape">
                  <a:avLst/>
                </a:prstTxWarp>
              </a:bodyPr>
              <a:lstStyle/>
              <a:p>
                <a:endParaRPr lang="en-US" dirty="0"/>
              </a:p>
            </p:txBody>
          </p:sp>
          <p:sp>
            <p:nvSpPr>
              <p:cNvPr id="321" name="Oval 15"/>
              <p:cNvSpPr>
                <a:spLocks noChangeArrowheads="1"/>
              </p:cNvSpPr>
              <p:nvPr/>
            </p:nvSpPr>
            <p:spPr bwMode="auto">
              <a:xfrm>
                <a:off x="386302" y="4083495"/>
                <a:ext cx="202123" cy="202123"/>
              </a:xfrm>
              <a:prstGeom prst="ellipse">
                <a:avLst/>
              </a:prstGeom>
              <a:solidFill>
                <a:schemeClr val="accent4"/>
              </a:solidFill>
              <a:ln w="9525">
                <a:solidFill>
                  <a:schemeClr val="accent4"/>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16"/>
              <p:cNvSpPr>
                <a:spLocks noEditPoints="1"/>
              </p:cNvSpPr>
              <p:nvPr/>
            </p:nvSpPr>
            <p:spPr bwMode="auto">
              <a:xfrm>
                <a:off x="434238" y="4092884"/>
                <a:ext cx="106250" cy="183344"/>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37" name="Group 336"/>
          <p:cNvGrpSpPr/>
          <p:nvPr/>
        </p:nvGrpSpPr>
        <p:grpSpPr>
          <a:xfrm>
            <a:off x="6938091" y="5236743"/>
            <a:ext cx="1975921" cy="539257"/>
            <a:chOff x="368016" y="3512718"/>
            <a:chExt cx="2049638" cy="539257"/>
          </a:xfrm>
        </p:grpSpPr>
        <p:grpSp>
          <p:nvGrpSpPr>
            <p:cNvPr id="338" name="Group 337"/>
            <p:cNvGrpSpPr/>
            <p:nvPr/>
          </p:nvGrpSpPr>
          <p:grpSpPr>
            <a:xfrm>
              <a:off x="910511" y="3512718"/>
              <a:ext cx="1507143" cy="515784"/>
              <a:chOff x="288924" y="1679910"/>
              <a:chExt cx="1950107" cy="515784"/>
            </a:xfrm>
          </p:grpSpPr>
          <p:sp>
            <p:nvSpPr>
              <p:cNvPr id="350" name="TextBox 349"/>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$1.4m</a:t>
                </a:r>
              </a:p>
            </p:txBody>
          </p:sp>
          <p:sp>
            <p:nvSpPr>
              <p:cNvPr id="351" name="TextBox 350"/>
              <p:cNvSpPr txBox="1"/>
              <p:nvPr/>
            </p:nvSpPr>
            <p:spPr>
              <a:xfrm>
                <a:off x="288924" y="191869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Projected cost savings for </a:t>
                </a:r>
                <a:r>
                  <a:rPr lang="en-US" dirty="0" smtClean="0">
                    <a:solidFill>
                      <a:schemeClr val="tx1"/>
                    </a:solidFill>
                  </a:rPr>
                  <a:t>2017F-2022F</a:t>
                </a:r>
                <a:endParaRPr lang="en-US" dirty="0">
                  <a:solidFill>
                    <a:schemeClr val="tx1"/>
                  </a:solidFill>
                </a:endParaRPr>
              </a:p>
            </p:txBody>
          </p:sp>
        </p:grpSp>
        <p:grpSp>
          <p:nvGrpSpPr>
            <p:cNvPr id="339" name="Group 338"/>
            <p:cNvGrpSpPr/>
            <p:nvPr/>
          </p:nvGrpSpPr>
          <p:grpSpPr>
            <a:xfrm>
              <a:off x="368016" y="3588921"/>
              <a:ext cx="432412" cy="463054"/>
              <a:chOff x="368016" y="3839860"/>
              <a:chExt cx="432412" cy="463054"/>
            </a:xfrm>
          </p:grpSpPr>
          <p:sp>
            <p:nvSpPr>
              <p:cNvPr id="340" name="Freeform 9"/>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1" name="Freeform 6"/>
              <p:cNvSpPr>
                <a:spLocks noEditPoints="1"/>
              </p:cNvSpPr>
              <p:nvPr/>
            </p:nvSpPr>
            <p:spPr bwMode="auto">
              <a:xfrm>
                <a:off x="368016" y="3839860"/>
                <a:ext cx="432412" cy="433897"/>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chemeClr val="bg1"/>
              </a:solidFill>
              <a:ln w="9525">
                <a:solidFill>
                  <a:schemeClr val="accent1">
                    <a:lumMod val="50000"/>
                    <a:lumOff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2" name="Freeform 7"/>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3" name="Freeform 8"/>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11"/>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12"/>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13"/>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7" name="Oval 14"/>
              <p:cNvSpPr>
                <a:spLocks noChangeArrowheads="1"/>
              </p:cNvSpPr>
              <p:nvPr/>
            </p:nvSpPr>
            <p:spPr bwMode="auto">
              <a:xfrm>
                <a:off x="369005" y="4066198"/>
                <a:ext cx="236716" cy="236716"/>
              </a:xfrm>
              <a:prstGeom prst="ellipse">
                <a:avLst/>
              </a:prstGeom>
              <a:solidFill>
                <a:schemeClr val="bg1"/>
              </a:solidFill>
              <a:ln w="3175">
                <a:noFill/>
              </a:ln>
            </p:spPr>
            <p:txBody>
              <a:bodyPr vert="horz" wrap="square" lIns="91440" tIns="45720" rIns="91440" bIns="45720" numCol="1" anchor="t" anchorCtr="0" compatLnSpc="1">
                <a:prstTxWarp prst="textNoShape">
                  <a:avLst/>
                </a:prstTxWarp>
              </a:bodyPr>
              <a:lstStyle/>
              <a:p>
                <a:endParaRPr lang="en-US" dirty="0"/>
              </a:p>
            </p:txBody>
          </p:sp>
          <p:sp>
            <p:nvSpPr>
              <p:cNvPr id="348" name="Oval 15"/>
              <p:cNvSpPr>
                <a:spLocks noChangeArrowheads="1"/>
              </p:cNvSpPr>
              <p:nvPr/>
            </p:nvSpPr>
            <p:spPr bwMode="auto">
              <a:xfrm>
                <a:off x="386302" y="4083495"/>
                <a:ext cx="202123" cy="202123"/>
              </a:xfrm>
              <a:prstGeom prst="ellipse">
                <a:avLst/>
              </a:prstGeom>
              <a:solidFill>
                <a:schemeClr val="accent1">
                  <a:lumMod val="50000"/>
                  <a:lumOff val="50000"/>
                </a:schemeClr>
              </a:solidFill>
              <a:ln w="9525">
                <a:solidFill>
                  <a:schemeClr val="accent1">
                    <a:lumMod val="50000"/>
                    <a:lumOff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9" name="Freeform 16"/>
              <p:cNvSpPr>
                <a:spLocks noEditPoints="1"/>
              </p:cNvSpPr>
              <p:nvPr/>
            </p:nvSpPr>
            <p:spPr bwMode="auto">
              <a:xfrm>
                <a:off x="434238" y="4092884"/>
                <a:ext cx="106250" cy="183344"/>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352" name="Freeform 170"/>
          <p:cNvSpPr>
            <a:spLocks noEditPoints="1"/>
          </p:cNvSpPr>
          <p:nvPr/>
        </p:nvSpPr>
        <p:spPr bwMode="auto">
          <a:xfrm>
            <a:off x="6970706" y="5857858"/>
            <a:ext cx="377970" cy="433167"/>
          </a:xfrm>
          <a:custGeom>
            <a:avLst/>
            <a:gdLst>
              <a:gd name="T0" fmla="*/ 195 w 341"/>
              <a:gd name="T1" fmla="*/ 133 h 423"/>
              <a:gd name="T2" fmla="*/ 192 w 341"/>
              <a:gd name="T3" fmla="*/ 167 h 423"/>
              <a:gd name="T4" fmla="*/ 157 w 341"/>
              <a:gd name="T5" fmla="*/ 129 h 423"/>
              <a:gd name="T6" fmla="*/ 149 w 341"/>
              <a:gd name="T7" fmla="*/ 131 h 423"/>
              <a:gd name="T8" fmla="*/ 85 w 341"/>
              <a:gd name="T9" fmla="*/ 179 h 423"/>
              <a:gd name="T10" fmla="*/ 37 w 341"/>
              <a:gd name="T11" fmla="*/ 408 h 423"/>
              <a:gd name="T12" fmla="*/ 326 w 341"/>
              <a:gd name="T13" fmla="*/ 371 h 423"/>
              <a:gd name="T14" fmla="*/ 174 w 341"/>
              <a:gd name="T15" fmla="*/ 362 h 423"/>
              <a:gd name="T16" fmla="*/ 168 w 341"/>
              <a:gd name="T17" fmla="*/ 385 h 423"/>
              <a:gd name="T18" fmla="*/ 162 w 341"/>
              <a:gd name="T19" fmla="*/ 362 h 423"/>
              <a:gd name="T20" fmla="*/ 126 w 341"/>
              <a:gd name="T21" fmla="*/ 302 h 423"/>
              <a:gd name="T22" fmla="*/ 162 w 341"/>
              <a:gd name="T23" fmla="*/ 338 h 423"/>
              <a:gd name="T24" fmla="*/ 119 w 341"/>
              <a:gd name="T25" fmla="*/ 248 h 423"/>
              <a:gd name="T26" fmla="*/ 162 w 341"/>
              <a:gd name="T27" fmla="*/ 192 h 423"/>
              <a:gd name="T28" fmla="*/ 174 w 341"/>
              <a:gd name="T29" fmla="*/ 192 h 423"/>
              <a:gd name="T30" fmla="*/ 215 w 341"/>
              <a:gd name="T31" fmla="*/ 237 h 423"/>
              <a:gd name="T32" fmla="*/ 192 w 341"/>
              <a:gd name="T33" fmla="*/ 245 h 423"/>
              <a:gd name="T34" fmla="*/ 174 w 341"/>
              <a:gd name="T35" fmla="*/ 270 h 423"/>
              <a:gd name="T36" fmla="*/ 221 w 341"/>
              <a:gd name="T37" fmla="*/ 319 h 423"/>
              <a:gd name="T38" fmla="*/ 249 w 341"/>
              <a:gd name="T39" fmla="*/ 57 h 423"/>
              <a:gd name="T40" fmla="*/ 200 w 341"/>
              <a:gd name="T41" fmla="*/ 123 h 423"/>
              <a:gd name="T42" fmla="*/ 197 w 341"/>
              <a:gd name="T43" fmla="*/ 87 h 423"/>
              <a:gd name="T44" fmla="*/ 168 w 341"/>
              <a:gd name="T45" fmla="*/ 116 h 423"/>
              <a:gd name="T46" fmla="*/ 90 w 341"/>
              <a:gd name="T47" fmla="*/ 71 h 423"/>
              <a:gd name="T48" fmla="*/ 116 w 341"/>
              <a:gd name="T49" fmla="*/ 32 h 423"/>
              <a:gd name="T50" fmla="*/ 119 w 341"/>
              <a:gd name="T51" fmla="*/ 15 h 423"/>
              <a:gd name="T52" fmla="*/ 230 w 341"/>
              <a:gd name="T53" fmla="*/ 14 h 423"/>
              <a:gd name="T54" fmla="*/ 230 w 341"/>
              <a:gd name="T55" fmla="*/ 33 h 423"/>
              <a:gd name="T56" fmla="*/ 197 w 341"/>
              <a:gd name="T57" fmla="*/ 319 h 423"/>
              <a:gd name="T58" fmla="*/ 174 w 341"/>
              <a:gd name="T59" fmla="*/ 295 h 423"/>
              <a:gd name="T60" fmla="*/ 162 w 341"/>
              <a:gd name="T61" fmla="*/ 227 h 423"/>
              <a:gd name="T62" fmla="*/ 143 w 341"/>
              <a:gd name="T63" fmla="*/ 24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423">
                <a:moveTo>
                  <a:pt x="295" y="236"/>
                </a:moveTo>
                <a:cubicBezTo>
                  <a:pt x="257" y="170"/>
                  <a:pt x="211" y="143"/>
                  <a:pt x="195" y="133"/>
                </a:cubicBezTo>
                <a:cubicBezTo>
                  <a:pt x="192" y="132"/>
                  <a:pt x="189" y="130"/>
                  <a:pt x="185" y="129"/>
                </a:cubicBezTo>
                <a:cubicBezTo>
                  <a:pt x="192" y="167"/>
                  <a:pt x="192" y="167"/>
                  <a:pt x="192" y="167"/>
                </a:cubicBezTo>
                <a:cubicBezTo>
                  <a:pt x="173" y="128"/>
                  <a:pt x="173" y="128"/>
                  <a:pt x="173" y="128"/>
                </a:cubicBezTo>
                <a:cubicBezTo>
                  <a:pt x="168" y="128"/>
                  <a:pt x="162" y="128"/>
                  <a:pt x="157" y="129"/>
                </a:cubicBezTo>
                <a:cubicBezTo>
                  <a:pt x="130" y="167"/>
                  <a:pt x="130" y="167"/>
                  <a:pt x="130" y="167"/>
                </a:cubicBezTo>
                <a:cubicBezTo>
                  <a:pt x="149" y="131"/>
                  <a:pt x="149" y="131"/>
                  <a:pt x="149" y="131"/>
                </a:cubicBezTo>
                <a:cubicBezTo>
                  <a:pt x="144" y="132"/>
                  <a:pt x="141" y="133"/>
                  <a:pt x="139" y="133"/>
                </a:cubicBezTo>
                <a:cubicBezTo>
                  <a:pt x="132" y="137"/>
                  <a:pt x="116" y="149"/>
                  <a:pt x="85" y="179"/>
                </a:cubicBezTo>
                <a:cubicBezTo>
                  <a:pt x="54" y="209"/>
                  <a:pt x="4" y="284"/>
                  <a:pt x="2" y="331"/>
                </a:cubicBezTo>
                <a:cubicBezTo>
                  <a:pt x="0" y="378"/>
                  <a:pt x="28" y="404"/>
                  <a:pt x="37" y="408"/>
                </a:cubicBezTo>
                <a:cubicBezTo>
                  <a:pt x="45" y="412"/>
                  <a:pt x="70" y="423"/>
                  <a:pt x="174" y="423"/>
                </a:cubicBezTo>
                <a:cubicBezTo>
                  <a:pt x="278" y="423"/>
                  <a:pt x="307" y="414"/>
                  <a:pt x="326" y="371"/>
                </a:cubicBezTo>
                <a:cubicBezTo>
                  <a:pt x="341" y="337"/>
                  <a:pt x="332" y="302"/>
                  <a:pt x="295" y="236"/>
                </a:cubicBezTo>
                <a:close/>
                <a:moveTo>
                  <a:pt x="174" y="362"/>
                </a:moveTo>
                <a:cubicBezTo>
                  <a:pt x="174" y="378"/>
                  <a:pt x="174" y="378"/>
                  <a:pt x="174" y="378"/>
                </a:cubicBezTo>
                <a:cubicBezTo>
                  <a:pt x="174" y="382"/>
                  <a:pt x="171" y="385"/>
                  <a:pt x="168" y="385"/>
                </a:cubicBezTo>
                <a:cubicBezTo>
                  <a:pt x="164" y="385"/>
                  <a:pt x="162" y="382"/>
                  <a:pt x="162" y="378"/>
                </a:cubicBezTo>
                <a:cubicBezTo>
                  <a:pt x="162" y="362"/>
                  <a:pt x="162" y="362"/>
                  <a:pt x="162" y="362"/>
                </a:cubicBezTo>
                <a:cubicBezTo>
                  <a:pt x="127" y="359"/>
                  <a:pt x="116" y="330"/>
                  <a:pt x="115" y="315"/>
                </a:cubicBezTo>
                <a:cubicBezTo>
                  <a:pt x="115" y="308"/>
                  <a:pt x="120" y="302"/>
                  <a:pt x="126" y="302"/>
                </a:cubicBezTo>
                <a:cubicBezTo>
                  <a:pt x="133" y="302"/>
                  <a:pt x="139" y="307"/>
                  <a:pt x="139" y="313"/>
                </a:cubicBezTo>
                <a:cubicBezTo>
                  <a:pt x="139" y="317"/>
                  <a:pt x="142" y="335"/>
                  <a:pt x="162" y="338"/>
                </a:cubicBezTo>
                <a:cubicBezTo>
                  <a:pt x="162" y="291"/>
                  <a:pt x="162" y="291"/>
                  <a:pt x="162" y="291"/>
                </a:cubicBezTo>
                <a:cubicBezTo>
                  <a:pt x="141" y="283"/>
                  <a:pt x="119" y="274"/>
                  <a:pt x="119" y="248"/>
                </a:cubicBezTo>
                <a:cubicBezTo>
                  <a:pt x="119" y="222"/>
                  <a:pt x="135" y="205"/>
                  <a:pt x="162" y="203"/>
                </a:cubicBezTo>
                <a:cubicBezTo>
                  <a:pt x="162" y="192"/>
                  <a:pt x="162" y="192"/>
                  <a:pt x="162" y="192"/>
                </a:cubicBezTo>
                <a:cubicBezTo>
                  <a:pt x="162" y="188"/>
                  <a:pt x="164" y="186"/>
                  <a:pt x="168" y="186"/>
                </a:cubicBezTo>
                <a:cubicBezTo>
                  <a:pt x="171" y="186"/>
                  <a:pt x="174" y="188"/>
                  <a:pt x="174" y="192"/>
                </a:cubicBezTo>
                <a:cubicBezTo>
                  <a:pt x="174" y="203"/>
                  <a:pt x="174" y="203"/>
                  <a:pt x="174" y="203"/>
                </a:cubicBezTo>
                <a:cubicBezTo>
                  <a:pt x="204" y="207"/>
                  <a:pt x="214" y="236"/>
                  <a:pt x="215" y="237"/>
                </a:cubicBezTo>
                <a:cubicBezTo>
                  <a:pt x="217" y="243"/>
                  <a:pt x="214" y="250"/>
                  <a:pt x="207" y="252"/>
                </a:cubicBezTo>
                <a:cubicBezTo>
                  <a:pt x="201" y="255"/>
                  <a:pt x="194" y="251"/>
                  <a:pt x="192" y="245"/>
                </a:cubicBezTo>
                <a:cubicBezTo>
                  <a:pt x="192" y="244"/>
                  <a:pt x="187" y="231"/>
                  <a:pt x="174" y="227"/>
                </a:cubicBezTo>
                <a:cubicBezTo>
                  <a:pt x="174" y="270"/>
                  <a:pt x="174" y="270"/>
                  <a:pt x="174" y="270"/>
                </a:cubicBezTo>
                <a:cubicBezTo>
                  <a:pt x="176" y="270"/>
                  <a:pt x="176" y="270"/>
                  <a:pt x="176" y="270"/>
                </a:cubicBezTo>
                <a:cubicBezTo>
                  <a:pt x="195" y="277"/>
                  <a:pt x="221" y="286"/>
                  <a:pt x="221" y="319"/>
                </a:cubicBezTo>
                <a:cubicBezTo>
                  <a:pt x="221" y="347"/>
                  <a:pt x="194" y="359"/>
                  <a:pt x="174" y="362"/>
                </a:cubicBezTo>
                <a:close/>
                <a:moveTo>
                  <a:pt x="249" y="57"/>
                </a:moveTo>
                <a:cubicBezTo>
                  <a:pt x="249" y="61"/>
                  <a:pt x="245" y="69"/>
                  <a:pt x="245" y="69"/>
                </a:cubicBezTo>
                <a:cubicBezTo>
                  <a:pt x="200" y="123"/>
                  <a:pt x="200" y="123"/>
                  <a:pt x="200" y="123"/>
                </a:cubicBezTo>
                <a:cubicBezTo>
                  <a:pt x="200" y="123"/>
                  <a:pt x="194" y="120"/>
                  <a:pt x="184" y="118"/>
                </a:cubicBezTo>
                <a:cubicBezTo>
                  <a:pt x="197" y="87"/>
                  <a:pt x="197" y="87"/>
                  <a:pt x="197" y="87"/>
                </a:cubicBezTo>
                <a:cubicBezTo>
                  <a:pt x="176" y="117"/>
                  <a:pt x="176" y="117"/>
                  <a:pt x="176" y="117"/>
                </a:cubicBezTo>
                <a:cubicBezTo>
                  <a:pt x="174" y="117"/>
                  <a:pt x="171" y="116"/>
                  <a:pt x="168" y="116"/>
                </a:cubicBezTo>
                <a:cubicBezTo>
                  <a:pt x="142" y="115"/>
                  <a:pt x="134" y="123"/>
                  <a:pt x="134" y="123"/>
                </a:cubicBezTo>
                <a:cubicBezTo>
                  <a:pt x="134" y="123"/>
                  <a:pt x="102" y="83"/>
                  <a:pt x="90" y="71"/>
                </a:cubicBezTo>
                <a:cubicBezTo>
                  <a:pt x="79" y="60"/>
                  <a:pt x="88" y="49"/>
                  <a:pt x="95" y="42"/>
                </a:cubicBezTo>
                <a:cubicBezTo>
                  <a:pt x="102" y="36"/>
                  <a:pt x="116" y="32"/>
                  <a:pt x="116" y="32"/>
                </a:cubicBezTo>
                <a:cubicBezTo>
                  <a:pt x="136" y="72"/>
                  <a:pt x="136" y="72"/>
                  <a:pt x="136" y="72"/>
                </a:cubicBezTo>
                <a:cubicBezTo>
                  <a:pt x="119" y="15"/>
                  <a:pt x="119" y="15"/>
                  <a:pt x="119" y="15"/>
                </a:cubicBezTo>
                <a:cubicBezTo>
                  <a:pt x="119" y="15"/>
                  <a:pt x="131" y="0"/>
                  <a:pt x="174" y="0"/>
                </a:cubicBezTo>
                <a:cubicBezTo>
                  <a:pt x="217" y="0"/>
                  <a:pt x="230" y="14"/>
                  <a:pt x="230" y="14"/>
                </a:cubicBezTo>
                <a:cubicBezTo>
                  <a:pt x="211" y="59"/>
                  <a:pt x="211" y="59"/>
                  <a:pt x="211" y="59"/>
                </a:cubicBezTo>
                <a:cubicBezTo>
                  <a:pt x="230" y="33"/>
                  <a:pt x="230" y="33"/>
                  <a:pt x="230" y="33"/>
                </a:cubicBezTo>
                <a:cubicBezTo>
                  <a:pt x="230" y="33"/>
                  <a:pt x="249" y="44"/>
                  <a:pt x="249" y="57"/>
                </a:cubicBezTo>
                <a:close/>
                <a:moveTo>
                  <a:pt x="197" y="319"/>
                </a:moveTo>
                <a:cubicBezTo>
                  <a:pt x="197" y="331"/>
                  <a:pt x="183" y="336"/>
                  <a:pt x="174" y="337"/>
                </a:cubicBezTo>
                <a:cubicBezTo>
                  <a:pt x="174" y="295"/>
                  <a:pt x="174" y="295"/>
                  <a:pt x="174" y="295"/>
                </a:cubicBezTo>
                <a:cubicBezTo>
                  <a:pt x="190" y="301"/>
                  <a:pt x="197" y="306"/>
                  <a:pt x="197" y="319"/>
                </a:cubicBezTo>
                <a:close/>
                <a:moveTo>
                  <a:pt x="162" y="227"/>
                </a:moveTo>
                <a:cubicBezTo>
                  <a:pt x="162" y="265"/>
                  <a:pt x="162" y="265"/>
                  <a:pt x="162" y="265"/>
                </a:cubicBezTo>
                <a:cubicBezTo>
                  <a:pt x="147" y="259"/>
                  <a:pt x="143" y="255"/>
                  <a:pt x="143" y="248"/>
                </a:cubicBezTo>
                <a:cubicBezTo>
                  <a:pt x="143" y="235"/>
                  <a:pt x="149" y="228"/>
                  <a:pt x="162" y="227"/>
                </a:cubicBezTo>
                <a:close/>
              </a:path>
            </a:pathLst>
          </a:custGeom>
          <a:solidFill>
            <a:schemeClr val="accent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55" name="Group 354"/>
          <p:cNvGrpSpPr/>
          <p:nvPr/>
        </p:nvGrpSpPr>
        <p:grpSpPr>
          <a:xfrm>
            <a:off x="7466921" y="5858997"/>
            <a:ext cx="1437050" cy="515784"/>
            <a:chOff x="287274" y="2914350"/>
            <a:chExt cx="1928784" cy="515784"/>
          </a:xfrm>
        </p:grpSpPr>
        <p:sp>
          <p:nvSpPr>
            <p:cNvPr id="364" name="TextBox 363"/>
            <p:cNvSpPr txBox="1"/>
            <p:nvPr/>
          </p:nvSpPr>
          <p:spPr>
            <a:xfrm>
              <a:off x="288924" y="2914350"/>
              <a:ext cx="1847852" cy="215444"/>
            </a:xfrm>
            <a:prstGeom prst="rect">
              <a:avLst/>
            </a:prstGeom>
            <a:noFill/>
          </p:spPr>
          <p:txBody>
            <a:bodyPr wrap="square" lIns="0" tIns="0" rIns="0" bIns="0" rtlCol="0">
              <a:spAutoFit/>
            </a:bodyPr>
            <a:lstStyle/>
            <a:p>
              <a:pPr>
                <a:spcBef>
                  <a:spcPts val="300"/>
                </a:spcBef>
                <a:buClr>
                  <a:schemeClr val="bg1"/>
                </a:buClr>
              </a:pPr>
              <a:r>
                <a:rPr lang="en-US" sz="1400" b="1" dirty="0"/>
                <a:t>$1.2m</a:t>
              </a:r>
            </a:p>
          </p:txBody>
        </p:sp>
        <p:sp>
          <p:nvSpPr>
            <p:cNvPr id="365" name="TextBox 364"/>
            <p:cNvSpPr txBox="1"/>
            <p:nvPr/>
          </p:nvSpPr>
          <p:spPr>
            <a:xfrm>
              <a:off x="287274" y="3153135"/>
              <a:ext cx="1928784"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Est. incremental annual revenue in printer toner</a:t>
              </a:r>
            </a:p>
          </p:txBody>
        </p:sp>
      </p:grpSp>
      <p:sp>
        <p:nvSpPr>
          <p:cNvPr id="18"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Executive Summary</a:t>
            </a:r>
            <a:endParaRPr lang="en-US" sz="800" b="1" dirty="0">
              <a:solidFill>
                <a:srgbClr val="FFFFFF"/>
              </a:solidFill>
              <a:latin typeface="Tahoma"/>
            </a:endParaRPr>
          </a:p>
        </p:txBody>
      </p:sp>
      <p:sp>
        <p:nvSpPr>
          <p:cNvPr id="6"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14</a:t>
            </a:r>
            <a:endParaRPr lang="en-US" sz="900" dirty="0">
              <a:solidFill>
                <a:srgbClr val="000000"/>
              </a:solidFill>
              <a:latin typeface="Tahoma"/>
            </a:endParaRPr>
          </a:p>
        </p:txBody>
      </p:sp>
    </p:spTree>
    <p:extLst>
      <p:ext uri="{BB962C8B-B14F-4D97-AF65-F5344CB8AC3E}">
        <p14:creationId xmlns:p14="http://schemas.microsoft.com/office/powerpoint/2010/main" val="35252777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Attractive Financial Profile</a:t>
            </a:r>
          </a:p>
        </p:txBody>
      </p:sp>
      <p:sp>
        <p:nvSpPr>
          <p:cNvPr id="3" name="Text Placeholder 2"/>
          <p:cNvSpPr>
            <a:spLocks noGrp="1"/>
          </p:cNvSpPr>
          <p:nvPr>
            <p:ph type="body" sz="quarter" idx="11"/>
          </p:nvPr>
        </p:nvSpPr>
        <p:spPr/>
        <p:txBody>
          <a:bodyPr/>
          <a:lstStyle/>
          <a:p>
            <a:r>
              <a:rPr lang="en-US" dirty="0"/>
              <a:t>Premium margins, diverse and recurring revenue base, compelling free cash flow profile and scalable operating infrastructure</a:t>
            </a:r>
          </a:p>
        </p:txBody>
      </p:sp>
      <p:grpSp>
        <p:nvGrpSpPr>
          <p:cNvPr id="28" name="Group 27"/>
          <p:cNvGrpSpPr/>
          <p:nvPr/>
        </p:nvGrpSpPr>
        <p:grpSpPr>
          <a:xfrm>
            <a:off x="231774" y="5200949"/>
            <a:ext cx="4078224" cy="850479"/>
            <a:chOff x="231774" y="5496448"/>
            <a:chExt cx="4078224" cy="994323"/>
          </a:xfrm>
        </p:grpSpPr>
        <p:sp>
          <p:nvSpPr>
            <p:cNvPr id="5" name="Rectangle 4"/>
            <p:cNvSpPr/>
            <p:nvPr/>
          </p:nvSpPr>
          <p:spPr bwMode="auto">
            <a:xfrm>
              <a:off x="231774" y="5496448"/>
              <a:ext cx="1302953" cy="994323"/>
            </a:xfrm>
            <a:prstGeom prst="rect">
              <a:avLst/>
            </a:prstGeom>
            <a:solidFill>
              <a:schemeClr val="accent1"/>
            </a:solidFill>
            <a:ln>
              <a:noFill/>
            </a:ln>
            <a:effectLst/>
            <a:extLst/>
          </p:spPr>
          <p:style>
            <a:lnRef idx="2">
              <a:schemeClr val="lt1">
                <a:hueOff val="0"/>
                <a:satOff val="0"/>
                <a:lumOff val="0"/>
                <a:alphaOff val="0"/>
              </a:schemeClr>
            </a:lnRef>
            <a:fillRef idx="1">
              <a:scrgbClr r="0" g="0" b="0"/>
            </a:fillRef>
            <a:effectRef idx="0">
              <a:scrgbClr r="0" g="0" b="0"/>
            </a:effectRef>
            <a:fontRef idx="minor">
              <a:schemeClr val="lt1"/>
            </a:fontRef>
          </p:style>
          <p:txBody>
            <a:bodyPr lIns="91440" rIns="91440" rtlCol="0" anchor="ctr"/>
            <a:lstStyle/>
            <a:p>
              <a:pPr algn="ctr" fontAlgn="base">
                <a:spcBef>
                  <a:spcPct val="0"/>
                </a:spcBef>
                <a:spcAft>
                  <a:spcPct val="0"/>
                </a:spcAft>
              </a:pPr>
              <a:r>
                <a:rPr lang="en-US" sz="1000" b="1" dirty="0">
                  <a:solidFill>
                    <a:srgbClr val="FFFFFF"/>
                  </a:solidFill>
                  <a:latin typeface="Tahoma" panose="020B0604030504040204" pitchFamily="34" charset="0"/>
                  <a:ea typeface="Tahoma" panose="020B0604030504040204" pitchFamily="34" charset="0"/>
                  <a:cs typeface="Tahoma" panose="020B0604030504040204" pitchFamily="34" charset="0"/>
                </a:rPr>
                <a:t>Scalable Operating Infrastructure</a:t>
              </a:r>
            </a:p>
          </p:txBody>
        </p:sp>
        <p:sp>
          <p:nvSpPr>
            <p:cNvPr id="6" name="Rectangle 5"/>
            <p:cNvSpPr/>
            <p:nvPr/>
          </p:nvSpPr>
          <p:spPr bwMode="auto">
            <a:xfrm>
              <a:off x="1474728" y="5541645"/>
              <a:ext cx="2835270" cy="903930"/>
            </a:xfrm>
            <a:prstGeom prst="rect">
              <a:avLst/>
            </a:prstGeom>
            <a:solidFill>
              <a:schemeClr val="bg2">
                <a:alpha val="49804"/>
              </a:schemeClr>
            </a:solidFill>
            <a:ln w="9525" cap="flat" cmpd="sng" algn="ctr">
              <a:noFill/>
              <a:prstDash val="solid"/>
              <a:round/>
              <a:headEnd type="none" w="med" len="med"/>
              <a:tailEnd type="none" w="med" len="med"/>
            </a:ln>
            <a:effectLst/>
            <a:extLst/>
          </p:spPr>
          <p:txBody>
            <a:bodyPr vert="horz" wrap="square" lIns="91440" tIns="27432" rIns="91440" bIns="27432" numCol="1" rtlCol="0" anchor="ctr" anchorCtr="0" compatLnSpc="1">
              <a:prstTxWarp prst="textNoShape">
                <a:avLst/>
              </a:prstTxWarp>
            </a:bodyPr>
            <a:lstStyle/>
            <a:p>
              <a:pPr marL="177800" indent="-177800" defTabSz="855663" fontAlgn="base">
                <a:spcBef>
                  <a:spcPct val="0"/>
                </a:spcBef>
                <a:spcAft>
                  <a:spcPts val="300"/>
                </a:spcAft>
                <a:buClr>
                  <a:srgbClr val="07325F"/>
                </a:buClr>
                <a:buSzPct val="100000"/>
                <a:buFont typeface="Wingdings"/>
                <a:buChar char="§"/>
              </a:pP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Variable cost structure provides significant flexibility and scalability; cross-trained workforce ensures productivity across service offerings; other recent investments to support growth</a:t>
              </a:r>
            </a:p>
          </p:txBody>
        </p:sp>
      </p:grpSp>
      <p:grpSp>
        <p:nvGrpSpPr>
          <p:cNvPr id="26" name="Group 25"/>
          <p:cNvGrpSpPr/>
          <p:nvPr/>
        </p:nvGrpSpPr>
        <p:grpSpPr>
          <a:xfrm>
            <a:off x="231774" y="2408067"/>
            <a:ext cx="4078224" cy="850479"/>
            <a:chOff x="231774" y="3276692"/>
            <a:chExt cx="4078224" cy="994323"/>
          </a:xfrm>
        </p:grpSpPr>
        <p:sp>
          <p:nvSpPr>
            <p:cNvPr id="11" name="Rectangle 10"/>
            <p:cNvSpPr/>
            <p:nvPr/>
          </p:nvSpPr>
          <p:spPr bwMode="auto">
            <a:xfrm>
              <a:off x="231774" y="3276692"/>
              <a:ext cx="1302953" cy="994323"/>
            </a:xfrm>
            <a:prstGeom prst="rect">
              <a:avLst/>
            </a:prstGeom>
            <a:solidFill>
              <a:schemeClr val="accent1"/>
            </a:solidFill>
            <a:ln>
              <a:noFill/>
            </a:ln>
            <a:effectLst/>
            <a:extLst/>
          </p:spPr>
          <p:style>
            <a:lnRef idx="2">
              <a:schemeClr val="lt1">
                <a:hueOff val="0"/>
                <a:satOff val="0"/>
                <a:lumOff val="0"/>
                <a:alphaOff val="0"/>
              </a:schemeClr>
            </a:lnRef>
            <a:fillRef idx="1">
              <a:scrgbClr r="0" g="0" b="0"/>
            </a:fillRef>
            <a:effectRef idx="0">
              <a:scrgbClr r="0" g="0" b="0"/>
            </a:effectRef>
            <a:fontRef idx="minor">
              <a:schemeClr val="lt1"/>
            </a:fontRef>
          </p:style>
          <p:txBody>
            <a:bodyPr lIns="91440" rIns="91440" rtlCol="0" anchor="ctr"/>
            <a:lstStyle/>
            <a:p>
              <a:pPr algn="ctr" fontAlgn="base">
                <a:spcBef>
                  <a:spcPct val="0"/>
                </a:spcBef>
                <a:spcAft>
                  <a:spcPct val="0"/>
                </a:spcAft>
              </a:pPr>
              <a:r>
                <a:rPr lang="en-US" sz="1000" b="1" dirty="0">
                  <a:solidFill>
                    <a:srgbClr val="FFFFFF"/>
                  </a:solidFill>
                  <a:latin typeface="Tahoma" panose="020B0604030504040204" pitchFamily="34" charset="0"/>
                  <a:ea typeface="Tahoma" panose="020B0604030504040204" pitchFamily="34" charset="0"/>
                  <a:cs typeface="Tahoma" panose="020B0604030504040204" pitchFamily="34" charset="0"/>
                </a:rPr>
                <a:t>Recurring Revenue </a:t>
              </a:r>
              <a:br>
                <a:rPr lang="en-US" sz="1000" b="1" dirty="0">
                  <a:solidFill>
                    <a:srgbClr val="FFFFFF"/>
                  </a:solidFill>
                  <a:latin typeface="Tahoma" panose="020B0604030504040204" pitchFamily="34" charset="0"/>
                  <a:ea typeface="Tahoma" panose="020B0604030504040204" pitchFamily="34" charset="0"/>
                  <a:cs typeface="Tahoma" panose="020B0604030504040204" pitchFamily="34" charset="0"/>
                </a:rPr>
              </a:br>
              <a:r>
                <a:rPr lang="en-US" sz="1000" b="1" dirty="0">
                  <a:solidFill>
                    <a:srgbClr val="FFFFFF"/>
                  </a:solidFill>
                  <a:latin typeface="Tahoma" panose="020B0604030504040204" pitchFamily="34" charset="0"/>
                  <a:ea typeface="Tahoma" panose="020B0604030504040204" pitchFamily="34" charset="0"/>
                  <a:cs typeface="Tahoma" panose="020B0604030504040204" pitchFamily="34" charset="0"/>
                </a:rPr>
                <a:t>Stream</a:t>
              </a:r>
            </a:p>
          </p:txBody>
        </p:sp>
        <p:sp>
          <p:nvSpPr>
            <p:cNvPr id="12" name="Rectangle 11"/>
            <p:cNvSpPr/>
            <p:nvPr/>
          </p:nvSpPr>
          <p:spPr bwMode="auto">
            <a:xfrm>
              <a:off x="1474728" y="3316553"/>
              <a:ext cx="2835270" cy="909521"/>
            </a:xfrm>
            <a:prstGeom prst="rect">
              <a:avLst/>
            </a:prstGeom>
            <a:solidFill>
              <a:schemeClr val="bg2">
                <a:alpha val="49804"/>
              </a:schemeClr>
            </a:solidFill>
            <a:ln w="9525" cap="flat" cmpd="sng" algn="ctr">
              <a:noFill/>
              <a:prstDash val="solid"/>
              <a:round/>
              <a:headEnd type="none" w="med" len="med"/>
              <a:tailEnd type="none" w="med" len="med"/>
            </a:ln>
            <a:effectLst/>
            <a:extLst/>
          </p:spPr>
          <p:txBody>
            <a:bodyPr vert="horz" wrap="square" lIns="91440" tIns="27432" rIns="91440" bIns="27432" numCol="1" rtlCol="0" anchor="ctr" anchorCtr="0" compatLnSpc="1">
              <a:prstTxWarp prst="textNoShape">
                <a:avLst/>
              </a:prstTxWarp>
            </a:bodyPr>
            <a:lstStyle/>
            <a:p>
              <a:pPr marL="177800" indent="-177800" defTabSz="855663" fontAlgn="base">
                <a:spcBef>
                  <a:spcPct val="0"/>
                </a:spcBef>
                <a:spcAft>
                  <a:spcPts val="300"/>
                </a:spcAft>
                <a:buClr>
                  <a:srgbClr val="07325F"/>
                </a:buClr>
                <a:buSzPct val="100000"/>
                <a:buFont typeface="Wingdings"/>
                <a:buChar char="§"/>
              </a:pP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Consumable nature of IP-friendly product offering creates predictable, recurring revenue</a:t>
              </a:r>
            </a:p>
            <a:p>
              <a:pPr marL="177800" indent="-177800" defTabSz="855663" fontAlgn="base">
                <a:spcBef>
                  <a:spcPct val="0"/>
                </a:spcBef>
                <a:spcAft>
                  <a:spcPts val="300"/>
                </a:spcAft>
                <a:buClr>
                  <a:srgbClr val="07325F"/>
                </a:buClr>
                <a:buSzPct val="100000"/>
                <a:buFont typeface="Wingdings"/>
                <a:buChar char="§"/>
              </a:pP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“Razor blade” </a:t>
              </a:r>
              <a:r>
                <a:rPr lang="en-US" sz="900" dirty="0" smtClean="0">
                  <a:solidFill>
                    <a:srgbClr val="000000"/>
                  </a:solidFill>
                  <a:latin typeface="Tahoma" panose="020B0604030504040204" pitchFamily="34" charset="0"/>
                  <a:ea typeface="Tahoma" panose="020B0604030504040204" pitchFamily="34" charset="0"/>
                  <a:cs typeface="Tahoma" panose="020B0604030504040204" pitchFamily="34" charset="0"/>
                </a:rPr>
                <a:t>model</a:t>
              </a:r>
              <a:endParaRPr lang="en-US" sz="9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5" name="Group 24"/>
          <p:cNvGrpSpPr/>
          <p:nvPr/>
        </p:nvGrpSpPr>
        <p:grpSpPr>
          <a:xfrm>
            <a:off x="231774" y="4269987"/>
            <a:ext cx="4078224" cy="850479"/>
            <a:chOff x="231774" y="2166814"/>
            <a:chExt cx="4078224" cy="994323"/>
          </a:xfrm>
        </p:grpSpPr>
        <p:sp>
          <p:nvSpPr>
            <p:cNvPr id="14" name="Rectangle 13"/>
            <p:cNvSpPr/>
            <p:nvPr/>
          </p:nvSpPr>
          <p:spPr bwMode="auto">
            <a:xfrm>
              <a:off x="231774" y="2166814"/>
              <a:ext cx="1302953" cy="994323"/>
            </a:xfrm>
            <a:prstGeom prst="rect">
              <a:avLst/>
            </a:prstGeom>
            <a:solidFill>
              <a:schemeClr val="accent1"/>
            </a:solidFill>
            <a:ln>
              <a:noFill/>
            </a:ln>
            <a:effectLst/>
            <a:extLst/>
          </p:spPr>
          <p:style>
            <a:lnRef idx="2">
              <a:schemeClr val="lt1">
                <a:hueOff val="0"/>
                <a:satOff val="0"/>
                <a:lumOff val="0"/>
                <a:alphaOff val="0"/>
              </a:schemeClr>
            </a:lnRef>
            <a:fillRef idx="1">
              <a:scrgbClr r="0" g="0" b="0"/>
            </a:fillRef>
            <a:effectRef idx="0">
              <a:scrgbClr r="0" g="0" b="0"/>
            </a:effectRef>
            <a:fontRef idx="minor">
              <a:schemeClr val="lt1"/>
            </a:fontRef>
          </p:style>
          <p:txBody>
            <a:bodyPr lIns="91440" rIns="91440" rtlCol="0" anchor="ctr"/>
            <a:lstStyle/>
            <a:p>
              <a:pPr algn="ctr" fontAlgn="base">
                <a:spcBef>
                  <a:spcPct val="0"/>
                </a:spcBef>
                <a:spcAft>
                  <a:spcPct val="0"/>
                </a:spcAft>
              </a:pPr>
              <a:r>
                <a:rPr lang="en-US" sz="1000" b="1" dirty="0">
                  <a:solidFill>
                    <a:srgbClr val="FFFFFF"/>
                  </a:solidFill>
                  <a:latin typeface="Tahoma" panose="020B0604030504040204" pitchFamily="34" charset="0"/>
                  <a:ea typeface="Tahoma" panose="020B0604030504040204" pitchFamily="34" charset="0"/>
                  <a:cs typeface="Tahoma" panose="020B0604030504040204" pitchFamily="34" charset="0"/>
                </a:rPr>
                <a:t>Strong Free </a:t>
              </a:r>
            </a:p>
            <a:p>
              <a:pPr algn="ctr" fontAlgn="base">
                <a:spcBef>
                  <a:spcPct val="0"/>
                </a:spcBef>
                <a:spcAft>
                  <a:spcPct val="0"/>
                </a:spcAft>
              </a:pPr>
              <a:r>
                <a:rPr lang="en-US" sz="1000" b="1" dirty="0">
                  <a:solidFill>
                    <a:srgbClr val="FFFFFF"/>
                  </a:solidFill>
                  <a:latin typeface="Tahoma" panose="020B0604030504040204" pitchFamily="34" charset="0"/>
                  <a:ea typeface="Tahoma" panose="020B0604030504040204" pitchFamily="34" charset="0"/>
                  <a:cs typeface="Tahoma" panose="020B0604030504040204" pitchFamily="34" charset="0"/>
                </a:rPr>
                <a:t>Cash Flow </a:t>
              </a:r>
            </a:p>
          </p:txBody>
        </p:sp>
        <p:sp>
          <p:nvSpPr>
            <p:cNvPr id="15" name="Rectangle 14"/>
            <p:cNvSpPr/>
            <p:nvPr/>
          </p:nvSpPr>
          <p:spPr bwMode="auto">
            <a:xfrm>
              <a:off x="1474728" y="2212011"/>
              <a:ext cx="2835270" cy="903930"/>
            </a:xfrm>
            <a:prstGeom prst="rect">
              <a:avLst/>
            </a:prstGeom>
            <a:solidFill>
              <a:schemeClr val="bg2">
                <a:alpha val="49804"/>
              </a:schemeClr>
            </a:solidFill>
            <a:ln w="9525" cap="flat" cmpd="sng" algn="ctr">
              <a:noFill/>
              <a:prstDash val="solid"/>
              <a:round/>
              <a:headEnd type="none" w="med" len="med"/>
              <a:tailEnd type="none" w="med" len="med"/>
            </a:ln>
            <a:effectLst/>
            <a:extLst/>
          </p:spPr>
          <p:txBody>
            <a:bodyPr vert="horz" wrap="square" lIns="91440" tIns="27432" rIns="91440" bIns="27432" numCol="1" rtlCol="0" anchor="ctr" anchorCtr="0" compatLnSpc="1">
              <a:prstTxWarp prst="textNoShape">
                <a:avLst/>
              </a:prstTxWarp>
            </a:bodyPr>
            <a:lstStyle/>
            <a:p>
              <a:pPr marL="177800" indent="-177800" defTabSz="855663" fontAlgn="base">
                <a:spcBef>
                  <a:spcPct val="0"/>
                </a:spcBef>
                <a:spcAft>
                  <a:spcPts val="300"/>
                </a:spcAft>
                <a:buClr>
                  <a:srgbClr val="07325F"/>
                </a:buClr>
                <a:buSzPct val="100000"/>
                <a:buFont typeface="Wingdings"/>
                <a:buChar char="§"/>
              </a:pP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Modest and predictable maintenance capex supports high free cash flow </a:t>
              </a:r>
              <a:r>
                <a:rPr lang="en-US" sz="900" dirty="0" smtClean="0">
                  <a:solidFill>
                    <a:srgbClr val="000000"/>
                  </a:solidFill>
                  <a:latin typeface="Tahoma" panose="020B0604030504040204" pitchFamily="34" charset="0"/>
                  <a:ea typeface="Tahoma" panose="020B0604030504040204" pitchFamily="34" charset="0"/>
                  <a:cs typeface="Tahoma" panose="020B0604030504040204" pitchFamily="34" charset="0"/>
                </a:rPr>
                <a:t>conversion</a:t>
              </a:r>
              <a:endParaRPr lang="en-US" sz="9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pSp>
      <p:grpSp>
        <p:nvGrpSpPr>
          <p:cNvPr id="24" name="Group 23"/>
          <p:cNvGrpSpPr/>
          <p:nvPr/>
        </p:nvGrpSpPr>
        <p:grpSpPr>
          <a:xfrm>
            <a:off x="231774" y="1477107"/>
            <a:ext cx="4078224" cy="850479"/>
            <a:chOff x="231774" y="1056936"/>
            <a:chExt cx="4078224" cy="994323"/>
          </a:xfrm>
        </p:grpSpPr>
        <p:sp>
          <p:nvSpPr>
            <p:cNvPr id="17" name="Rectangle 16"/>
            <p:cNvSpPr/>
            <p:nvPr/>
          </p:nvSpPr>
          <p:spPr bwMode="auto">
            <a:xfrm>
              <a:off x="231774" y="1056936"/>
              <a:ext cx="1302953" cy="994323"/>
            </a:xfrm>
            <a:prstGeom prst="rect">
              <a:avLst/>
            </a:prstGeom>
            <a:solidFill>
              <a:schemeClr val="accent1"/>
            </a:solidFill>
            <a:ln>
              <a:noFill/>
            </a:ln>
            <a:effectLst/>
            <a:extLst/>
          </p:spPr>
          <p:style>
            <a:lnRef idx="2">
              <a:schemeClr val="lt1">
                <a:hueOff val="0"/>
                <a:satOff val="0"/>
                <a:lumOff val="0"/>
                <a:alphaOff val="0"/>
              </a:schemeClr>
            </a:lnRef>
            <a:fillRef idx="1">
              <a:scrgbClr r="0" g="0" b="0"/>
            </a:fillRef>
            <a:effectRef idx="0">
              <a:scrgbClr r="0" g="0" b="0"/>
            </a:effectRef>
            <a:fontRef idx="minor">
              <a:schemeClr val="lt1"/>
            </a:fontRef>
          </p:style>
          <p:txBody>
            <a:bodyPr lIns="91440" rIns="91440" rtlCol="0" anchor="ctr"/>
            <a:lstStyle/>
            <a:p>
              <a:pPr indent="-177800" algn="ctr" fontAlgn="base">
                <a:spcBef>
                  <a:spcPct val="0"/>
                </a:spcBef>
                <a:spcAft>
                  <a:spcPct val="0"/>
                </a:spcAft>
              </a:pPr>
              <a:r>
                <a:rPr lang="en-US" sz="1000" b="1" dirty="0">
                  <a:solidFill>
                    <a:srgbClr val="FFFFFF"/>
                  </a:solidFill>
                  <a:latin typeface="Tahoma" panose="020B0604030504040204" pitchFamily="34" charset="0"/>
                  <a:ea typeface="Tahoma" panose="020B0604030504040204" pitchFamily="34" charset="0"/>
                  <a:cs typeface="Tahoma" panose="020B0604030504040204" pitchFamily="34" charset="0"/>
                </a:rPr>
                <a:t>Premium Margins</a:t>
              </a:r>
            </a:p>
          </p:txBody>
        </p:sp>
        <p:sp>
          <p:nvSpPr>
            <p:cNvPr id="18" name="Rectangle 17"/>
            <p:cNvSpPr/>
            <p:nvPr/>
          </p:nvSpPr>
          <p:spPr bwMode="auto">
            <a:xfrm>
              <a:off x="1474728" y="1102133"/>
              <a:ext cx="2835270" cy="903930"/>
            </a:xfrm>
            <a:prstGeom prst="rect">
              <a:avLst/>
            </a:prstGeom>
            <a:solidFill>
              <a:schemeClr val="bg2">
                <a:alpha val="49804"/>
              </a:schemeClr>
            </a:solidFill>
            <a:ln w="9525" cap="flat" cmpd="sng" algn="ctr">
              <a:noFill/>
              <a:prstDash val="solid"/>
              <a:round/>
              <a:headEnd type="none" w="med" len="med"/>
              <a:tailEnd type="none" w="med" len="med"/>
            </a:ln>
            <a:effectLst/>
            <a:extLst/>
          </p:spPr>
          <p:txBody>
            <a:bodyPr vert="horz" wrap="square" lIns="91440" tIns="27432" rIns="91440" bIns="27432" numCol="1" rtlCol="0" anchor="ctr" anchorCtr="0" compatLnSpc="1">
              <a:prstTxWarp prst="textNoShape">
                <a:avLst/>
              </a:prstTxWarp>
            </a:bodyPr>
            <a:lstStyle/>
            <a:p>
              <a:pPr marL="177800" indent="-177800" defTabSz="855663" fontAlgn="base">
                <a:spcBef>
                  <a:spcPct val="0"/>
                </a:spcBef>
                <a:spcAft>
                  <a:spcPts val="300"/>
                </a:spcAft>
                <a:buClr>
                  <a:srgbClr val="07325F"/>
                </a:buClr>
                <a:buSzPct val="100000"/>
                <a:buFont typeface="Wingdings"/>
                <a:buChar char="§"/>
              </a:pP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Industry-leading gross and Adj. EBITDA margins of </a:t>
              </a:r>
              <a:r>
                <a:rPr lang="en-US" sz="900" dirty="0" smtClean="0">
                  <a:solidFill>
                    <a:srgbClr val="000000"/>
                  </a:solidFill>
                  <a:latin typeface="Tahoma" panose="020B0604030504040204" pitchFamily="34" charset="0"/>
                  <a:ea typeface="Tahoma" panose="020B0604030504040204" pitchFamily="34" charset="0"/>
                  <a:cs typeface="Tahoma" panose="020B0604030504040204" pitchFamily="34" charset="0"/>
                </a:rPr>
                <a:t>32.3%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and </a:t>
              </a:r>
              <a:r>
                <a:rPr lang="en-US" sz="900" dirty="0" smtClean="0">
                  <a:solidFill>
                    <a:srgbClr val="000000"/>
                  </a:solidFill>
                  <a:latin typeface="Tahoma" panose="020B0604030504040204" pitchFamily="34" charset="0"/>
                  <a:ea typeface="Tahoma" panose="020B0604030504040204" pitchFamily="34" charset="0"/>
                  <a:cs typeface="Tahoma" panose="020B0604030504040204" pitchFamily="34" charset="0"/>
                </a:rPr>
                <a:t>10.8</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 for </a:t>
              </a:r>
              <a:r>
                <a:rPr lang="en-US" sz="900" dirty="0" smtClean="0">
                  <a:solidFill>
                    <a:srgbClr val="000000"/>
                  </a:solidFill>
                  <a:latin typeface="Tahoma" panose="020B0604030504040204" pitchFamily="34" charset="0"/>
                  <a:ea typeface="Tahoma" panose="020B0604030504040204" pitchFamily="34" charset="0"/>
                  <a:cs typeface="Tahoma" panose="020B0604030504040204" pitchFamily="34" charset="0"/>
                </a:rPr>
                <a:t>2016 on a constant currency basis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 indicative of the Company’s channel leverage and </a:t>
              </a:r>
              <a:r>
                <a:rPr lang="en-US" sz="900" dirty="0" smtClean="0">
                  <a:solidFill>
                    <a:srgbClr val="000000"/>
                  </a:solidFill>
                  <a:latin typeface="Tahoma" panose="020B0604030504040204" pitchFamily="34" charset="0"/>
                  <a:ea typeface="Tahoma" panose="020B0604030504040204" pitchFamily="34" charset="0"/>
                  <a:cs typeface="Tahoma" panose="020B0604030504040204" pitchFamily="34" charset="0"/>
                </a:rPr>
                <a:t>advantage in </a:t>
              </a: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color</a:t>
              </a:r>
            </a:p>
          </p:txBody>
        </p:sp>
      </p:grpSp>
      <p:grpSp>
        <p:nvGrpSpPr>
          <p:cNvPr id="27" name="Group 26"/>
          <p:cNvGrpSpPr/>
          <p:nvPr/>
        </p:nvGrpSpPr>
        <p:grpSpPr>
          <a:xfrm>
            <a:off x="231774" y="3339027"/>
            <a:ext cx="4078224" cy="850479"/>
            <a:chOff x="231774" y="4386570"/>
            <a:chExt cx="4078224" cy="994323"/>
          </a:xfrm>
        </p:grpSpPr>
        <p:sp>
          <p:nvSpPr>
            <p:cNvPr id="20" name="Rectangle 19"/>
            <p:cNvSpPr/>
            <p:nvPr/>
          </p:nvSpPr>
          <p:spPr bwMode="auto">
            <a:xfrm>
              <a:off x="231774" y="4386570"/>
              <a:ext cx="1302953" cy="994323"/>
            </a:xfrm>
            <a:prstGeom prst="rect">
              <a:avLst/>
            </a:prstGeom>
            <a:solidFill>
              <a:schemeClr val="accent1"/>
            </a:solidFill>
            <a:ln>
              <a:noFill/>
            </a:ln>
            <a:effectLst/>
            <a:extLst/>
          </p:spPr>
          <p:style>
            <a:lnRef idx="2">
              <a:schemeClr val="lt1">
                <a:hueOff val="0"/>
                <a:satOff val="0"/>
                <a:lumOff val="0"/>
                <a:alphaOff val="0"/>
              </a:schemeClr>
            </a:lnRef>
            <a:fillRef idx="1">
              <a:scrgbClr r="0" g="0" b="0"/>
            </a:fillRef>
            <a:effectRef idx="0">
              <a:scrgbClr r="0" g="0" b="0"/>
            </a:effectRef>
            <a:fontRef idx="minor">
              <a:schemeClr val="lt1"/>
            </a:fontRef>
          </p:style>
          <p:txBody>
            <a:bodyPr lIns="91440" rIns="91440" rtlCol="0" anchor="ctr"/>
            <a:lstStyle/>
            <a:p>
              <a:pPr algn="ctr" fontAlgn="base">
                <a:spcBef>
                  <a:spcPct val="0"/>
                </a:spcBef>
                <a:spcAft>
                  <a:spcPct val="0"/>
                </a:spcAft>
              </a:pPr>
              <a:r>
                <a:rPr lang="en-US" sz="1000" b="1" dirty="0">
                  <a:solidFill>
                    <a:srgbClr val="FFFFFF"/>
                  </a:solidFill>
                  <a:latin typeface="Tahoma" panose="020B0604030504040204" pitchFamily="34" charset="0"/>
                  <a:ea typeface="Tahoma" panose="020B0604030504040204" pitchFamily="34" charset="0"/>
                  <a:cs typeface="Tahoma" panose="020B0604030504040204" pitchFamily="34" charset="0"/>
                </a:rPr>
                <a:t>Diverse, Stable Revenue Streams </a:t>
              </a:r>
            </a:p>
          </p:txBody>
        </p:sp>
        <p:sp>
          <p:nvSpPr>
            <p:cNvPr id="21" name="Rectangle 20"/>
            <p:cNvSpPr/>
            <p:nvPr/>
          </p:nvSpPr>
          <p:spPr bwMode="auto">
            <a:xfrm>
              <a:off x="1474728" y="4431767"/>
              <a:ext cx="2835270" cy="903930"/>
            </a:xfrm>
            <a:prstGeom prst="rect">
              <a:avLst/>
            </a:prstGeom>
            <a:solidFill>
              <a:schemeClr val="bg2">
                <a:alpha val="49804"/>
              </a:schemeClr>
            </a:solidFill>
            <a:ln w="9525" cap="flat" cmpd="sng" algn="ctr">
              <a:noFill/>
              <a:prstDash val="solid"/>
              <a:round/>
              <a:headEnd type="none" w="med" len="med"/>
              <a:tailEnd type="none" w="med" len="med"/>
            </a:ln>
            <a:effectLst/>
            <a:extLst/>
          </p:spPr>
          <p:txBody>
            <a:bodyPr vert="horz" wrap="square" lIns="91440" tIns="27432" rIns="91440" bIns="27432" numCol="1" rtlCol="0" anchor="ctr" anchorCtr="0" compatLnSpc="1">
              <a:prstTxWarp prst="textNoShape">
                <a:avLst/>
              </a:prstTxWarp>
            </a:bodyPr>
            <a:lstStyle/>
            <a:p>
              <a:pPr marL="177800" indent="-177800" defTabSz="855663" fontAlgn="base">
                <a:spcBef>
                  <a:spcPct val="0"/>
                </a:spcBef>
                <a:spcAft>
                  <a:spcPts val="300"/>
                </a:spcAft>
                <a:buClr>
                  <a:srgbClr val="07325F"/>
                </a:buClr>
                <a:buSzPct val="100000"/>
                <a:buFont typeface="Wingdings"/>
                <a:buChar char="§"/>
              </a:pP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Katun’s presence in multiple geographies, product categories, channels and OEMs provide it with a diverse and stable revenue base</a:t>
              </a:r>
            </a:p>
            <a:p>
              <a:pPr marL="177800" indent="-177800" defTabSz="855663" fontAlgn="base">
                <a:spcBef>
                  <a:spcPct val="0"/>
                </a:spcBef>
                <a:spcAft>
                  <a:spcPts val="300"/>
                </a:spcAft>
                <a:buClr>
                  <a:srgbClr val="07325F"/>
                </a:buClr>
                <a:buSzPct val="100000"/>
                <a:buFont typeface="Wingdings"/>
                <a:buChar char="§"/>
              </a:pPr>
              <a:r>
                <a:rPr lang="en-US" sz="900" dirty="0">
                  <a:solidFill>
                    <a:srgbClr val="000000"/>
                  </a:solidFill>
                  <a:latin typeface="Tahoma" panose="020B0604030504040204" pitchFamily="34" charset="0"/>
                  <a:ea typeface="Tahoma" panose="020B0604030504040204" pitchFamily="34" charset="0"/>
                  <a:cs typeface="Tahoma" panose="020B0604030504040204" pitchFamily="34" charset="0"/>
                </a:rPr>
                <a:t>Compatible imaging supply segment is also relatively immune to economic cycles</a:t>
              </a:r>
            </a:p>
          </p:txBody>
        </p:sp>
      </p:grpSp>
      <p:graphicFrame>
        <p:nvGraphicFramePr>
          <p:cNvPr id="22" name="Table 21"/>
          <p:cNvGraphicFramePr>
            <a:graphicFrameLocks noGrp="1"/>
          </p:cNvGraphicFramePr>
          <p:nvPr>
            <p:extLst>
              <p:ext uri="{D42A27DB-BD31-4B8C-83A1-F6EECF244321}">
                <p14:modId xmlns:p14="http://schemas.microsoft.com/office/powerpoint/2010/main" val="2021302352"/>
              </p:ext>
            </p:extLst>
          </p:nvPr>
        </p:nvGraphicFramePr>
        <p:xfrm>
          <a:off x="4848226"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Tahoma"/>
                        </a:rPr>
                        <a:t>Adj.</a:t>
                      </a:r>
                      <a:r>
                        <a:rPr lang="en-US" sz="1000" b="1" i="0" u="none" baseline="0" dirty="0" smtClean="0">
                          <a:solidFill>
                            <a:schemeClr val="tx1"/>
                          </a:solidFill>
                          <a:latin typeface="Tahoma"/>
                        </a:rPr>
                        <a:t> EBITDA and Adj. EBITDA Margin (Constant Currency)</a:t>
                      </a:r>
                      <a:r>
                        <a:rPr lang="en-US" sz="1000" b="1" i="0" u="none" baseline="30000" dirty="0" smtClean="0">
                          <a:solidFill>
                            <a:schemeClr val="tx1"/>
                          </a:solidFill>
                          <a:latin typeface="Tahoma"/>
                        </a:rPr>
                        <a:t>(1)</a:t>
                      </a:r>
                      <a:endParaRPr lang="en-US" sz="1000" b="1" i="0" u="none" baseline="30000"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smtClean="0">
                          <a:solidFill>
                            <a:schemeClr val="accent2"/>
                          </a:solidFill>
                          <a:latin typeface="Tahoma"/>
                        </a:rPr>
                        <a:t>$ in millions</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3124360788"/>
              </p:ext>
            </p:extLst>
          </p:nvPr>
        </p:nvGraphicFramePr>
        <p:xfrm>
          <a:off x="4848226" y="3656498"/>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High Free Cash </a:t>
                      </a:r>
                      <a:r>
                        <a:rPr lang="en-US" sz="1000" b="1" i="0" u="none" dirty="0" smtClean="0">
                          <a:solidFill>
                            <a:schemeClr val="tx1"/>
                          </a:solidFill>
                          <a:latin typeface="Tahoma"/>
                        </a:rPr>
                        <a:t>Flow</a:t>
                      </a:r>
                      <a:r>
                        <a:rPr lang="en-US" sz="1000" b="1" i="0" u="none" baseline="30000" dirty="0" smtClean="0">
                          <a:solidFill>
                            <a:schemeClr val="tx1"/>
                          </a:solidFill>
                          <a:latin typeface="Tahoma"/>
                        </a:rPr>
                        <a:t>(2)</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a:t>
                      </a:r>
                      <a:r>
                        <a:rPr lang="en-US" sz="900" b="1" i="0" u="none" baseline="0" dirty="0">
                          <a:solidFill>
                            <a:schemeClr val="accent2"/>
                          </a:solidFill>
                          <a:latin typeface="Tahoma"/>
                        </a:rPr>
                        <a:t> in millions</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630474510"/>
              </p:ext>
            </p:extLst>
          </p:nvPr>
        </p:nvGraphicFramePr>
        <p:xfrm>
          <a:off x="233494"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Strong</a:t>
                      </a:r>
                      <a:r>
                        <a:rPr lang="en-US" sz="1000" b="1" i="0" u="none" baseline="0" dirty="0">
                          <a:solidFill>
                            <a:schemeClr val="tx1"/>
                          </a:solidFill>
                          <a:latin typeface="Tahoma"/>
                        </a:rPr>
                        <a:t> Financial Characteristics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0" name="TextBox 29"/>
          <p:cNvSpPr txBox="1"/>
          <p:nvPr/>
        </p:nvSpPr>
        <p:spPr>
          <a:xfrm>
            <a:off x="9243576" y="4845646"/>
            <a:ext cx="4078224" cy="215444"/>
          </a:xfrm>
          <a:prstGeom prst="rect">
            <a:avLst/>
          </a:prstGeom>
          <a:noFill/>
        </p:spPr>
        <p:txBody>
          <a:bodyPr wrap="square" lIns="0" tIns="0" rIns="0" bIns="0" rtlCol="0">
            <a:spAutoFit/>
          </a:bodyPr>
          <a:lstStyle/>
          <a:p>
            <a:pPr marL="341313" indent="-341313" defTabSz="115888"/>
            <a:r>
              <a:rPr lang="en-US" sz="700" dirty="0">
                <a:latin typeface="Tahoma" panose="020B0604030504040204" pitchFamily="34" charset="0"/>
                <a:ea typeface="Tahoma" panose="020B0604030504040204" pitchFamily="34" charset="0"/>
                <a:cs typeface="Tahoma" panose="020B0604030504040204" pitchFamily="34" charset="0"/>
              </a:rPr>
              <a:t>Notes:	</a:t>
            </a:r>
            <a:r>
              <a:rPr lang="en-US" sz="700" baseline="30000" dirty="0">
                <a:latin typeface="Tahoma" panose="020B0604030504040204" pitchFamily="34" charset="0"/>
                <a:ea typeface="Tahoma" panose="020B0604030504040204" pitchFamily="34" charset="0"/>
                <a:cs typeface="Tahoma" panose="020B0604030504040204" pitchFamily="34" charset="0"/>
              </a:rPr>
              <a:t>(1) </a:t>
            </a:r>
            <a:r>
              <a:rPr lang="en-US" sz="700" dirty="0">
                <a:latin typeface="Tahoma" panose="020B0604030504040204" pitchFamily="34" charset="0"/>
                <a:ea typeface="Tahoma" panose="020B0604030504040204" pitchFamily="34" charset="0"/>
                <a:cs typeface="Tahoma" panose="020B0604030504040204" pitchFamily="34" charset="0"/>
              </a:rPr>
              <a:t>FCF calculated as Adj. EBITDA less </a:t>
            </a:r>
            <a:r>
              <a:rPr lang="en-US" sz="700" dirty="0" smtClean="0">
                <a:latin typeface="Tahoma" panose="020B0604030504040204" pitchFamily="34" charset="0"/>
                <a:ea typeface="Tahoma" panose="020B0604030504040204" pitchFamily="34" charset="0"/>
                <a:cs typeface="Tahoma" panose="020B0604030504040204" pitchFamily="34" charset="0"/>
              </a:rPr>
              <a:t>capital expenditures</a:t>
            </a:r>
            <a:endParaRPr lang="en-US" sz="700" dirty="0">
              <a:latin typeface="Tahoma" panose="020B0604030504040204" pitchFamily="34" charset="0"/>
              <a:ea typeface="Tahoma" panose="020B0604030504040204" pitchFamily="34" charset="0"/>
              <a:cs typeface="Tahoma" panose="020B0604030504040204" pitchFamily="34" charset="0"/>
            </a:endParaRPr>
          </a:p>
          <a:p>
            <a:pPr marL="341313" defTabSz="115888"/>
            <a:r>
              <a:rPr lang="en-US" sz="700" baseline="30000" dirty="0">
                <a:latin typeface="Tahoma" panose="020B0604030504040204" pitchFamily="34" charset="0"/>
                <a:ea typeface="Tahoma" panose="020B0604030504040204" pitchFamily="34" charset="0"/>
                <a:cs typeface="Tahoma" panose="020B0604030504040204" pitchFamily="34" charset="0"/>
              </a:rPr>
              <a:t>(2) </a:t>
            </a:r>
            <a:r>
              <a:rPr lang="en-US" sz="700" dirty="0">
                <a:latin typeface="Tahoma" panose="020B0604030504040204" pitchFamily="34" charset="0"/>
                <a:ea typeface="Tahoma" panose="020B0604030504040204" pitchFamily="34" charset="0"/>
                <a:cs typeface="Tahoma" panose="020B0604030504040204" pitchFamily="34" charset="0"/>
              </a:rPr>
              <a:t>FCF% calculated as Adj. EBITDA less </a:t>
            </a:r>
            <a:r>
              <a:rPr lang="en-US" sz="700" dirty="0" smtClean="0">
                <a:latin typeface="Tahoma" panose="020B0604030504040204" pitchFamily="34" charset="0"/>
                <a:ea typeface="Tahoma" panose="020B0604030504040204" pitchFamily="34" charset="0"/>
                <a:cs typeface="Tahoma" panose="020B0604030504040204" pitchFamily="34" charset="0"/>
              </a:rPr>
              <a:t>capital expenditures, as </a:t>
            </a:r>
            <a:r>
              <a:rPr lang="en-US" sz="700" dirty="0">
                <a:latin typeface="Tahoma" panose="020B0604030504040204" pitchFamily="34" charset="0"/>
                <a:ea typeface="Tahoma" panose="020B0604030504040204" pitchFamily="34" charset="0"/>
                <a:cs typeface="Tahoma" panose="020B0604030504040204" pitchFamily="34" charset="0"/>
              </a:rPr>
              <a:t>a percentage of Adj. EBITDA</a:t>
            </a:r>
          </a:p>
        </p:txBody>
      </p:sp>
      <p:graphicFrame>
        <p:nvGraphicFramePr>
          <p:cNvPr id="35" name="Table 34"/>
          <p:cNvGraphicFramePr>
            <a:graphicFrameLocks noGrp="1"/>
          </p:cNvGraphicFramePr>
          <p:nvPr>
            <p:extLst>
              <p:ext uri="{D42A27DB-BD31-4B8C-83A1-F6EECF244321}">
                <p14:modId xmlns:p14="http://schemas.microsoft.com/office/powerpoint/2010/main" val="3647742107"/>
              </p:ext>
            </p:extLst>
          </p:nvPr>
        </p:nvGraphicFramePr>
        <p:xfrm>
          <a:off x="4849803" y="5769096"/>
          <a:ext cx="3827469" cy="353568"/>
        </p:xfrm>
        <a:graphic>
          <a:graphicData uri="http://schemas.openxmlformats.org/drawingml/2006/table">
            <a:tbl>
              <a:tblPr firstRow="1" bandRow="1">
                <a:tableStyleId>{5C22544A-7EE6-4342-B048-85BDC9FD1C3A}</a:tableStyleId>
              </a:tblPr>
              <a:tblGrid>
                <a:gridCol w="407997">
                  <a:extLst>
                    <a:ext uri="{9D8B030D-6E8A-4147-A177-3AD203B41FA5}">
                      <a16:colId xmlns="" xmlns:a16="http://schemas.microsoft.com/office/drawing/2014/main" val="20000"/>
                    </a:ext>
                  </a:extLst>
                </a:gridCol>
                <a:gridCol w="569912">
                  <a:extLst>
                    <a:ext uri="{9D8B030D-6E8A-4147-A177-3AD203B41FA5}">
                      <a16:colId xmlns="" xmlns:a16="http://schemas.microsoft.com/office/drawing/2014/main" val="20001"/>
                    </a:ext>
                  </a:extLst>
                </a:gridCol>
                <a:gridCol w="569912">
                  <a:extLst>
                    <a:ext uri="{9D8B030D-6E8A-4147-A177-3AD203B41FA5}">
                      <a16:colId xmlns="" xmlns:a16="http://schemas.microsoft.com/office/drawing/2014/main" val="20002"/>
                    </a:ext>
                  </a:extLst>
                </a:gridCol>
                <a:gridCol w="569912">
                  <a:extLst>
                    <a:ext uri="{9D8B030D-6E8A-4147-A177-3AD203B41FA5}">
                      <a16:colId xmlns="" xmlns:a16="http://schemas.microsoft.com/office/drawing/2014/main" val="20003"/>
                    </a:ext>
                  </a:extLst>
                </a:gridCol>
                <a:gridCol w="569912">
                  <a:extLst>
                    <a:ext uri="{9D8B030D-6E8A-4147-A177-3AD203B41FA5}">
                      <a16:colId xmlns="" xmlns:a16="http://schemas.microsoft.com/office/drawing/2014/main" val="20004"/>
                    </a:ext>
                  </a:extLst>
                </a:gridCol>
                <a:gridCol w="569912">
                  <a:extLst>
                    <a:ext uri="{9D8B030D-6E8A-4147-A177-3AD203B41FA5}">
                      <a16:colId xmlns="" xmlns:a16="http://schemas.microsoft.com/office/drawing/2014/main" val="20005"/>
                    </a:ext>
                  </a:extLst>
                </a:gridCol>
                <a:gridCol w="569912">
                  <a:extLst>
                    <a:ext uri="{9D8B030D-6E8A-4147-A177-3AD203B41FA5}">
                      <a16:colId xmlns="" xmlns:a16="http://schemas.microsoft.com/office/drawing/2014/main" val="20006"/>
                    </a:ext>
                  </a:extLst>
                </a:gridCol>
              </a:tblGrid>
              <a:tr h="353568">
                <a:tc>
                  <a:txBody>
                    <a:bodyPr/>
                    <a:lstStyle/>
                    <a:p>
                      <a:pPr algn="ctr"/>
                      <a:r>
                        <a:rPr lang="en-US" sz="800" b="0" i="0" dirty="0" smtClean="0">
                          <a:solidFill>
                            <a:schemeClr val="tx1"/>
                          </a:solidFill>
                          <a:latin typeface="+mn-lt"/>
                          <a:ea typeface="Tahoma" panose="020B0604030504040204" pitchFamily="34" charset="0"/>
                          <a:cs typeface="Tahoma" panose="020B0604030504040204" pitchFamily="34" charset="0"/>
                        </a:rPr>
                        <a:t>FCF</a:t>
                      </a:r>
                      <a:r>
                        <a:rPr lang="en-US" sz="800" b="0" i="0" baseline="30000" dirty="0" smtClean="0">
                          <a:solidFill>
                            <a:schemeClr val="tx1"/>
                          </a:solidFill>
                          <a:latin typeface="+mn-lt"/>
                          <a:ea typeface="Tahoma" panose="020B0604030504040204" pitchFamily="34" charset="0"/>
                          <a:cs typeface="Tahoma" panose="020B0604030504040204" pitchFamily="34" charset="0"/>
                        </a:rPr>
                        <a:t>(3)</a:t>
                      </a:r>
                      <a:endParaRPr lang="en-US" sz="800" b="0" i="0" baseline="30000" dirty="0">
                        <a:solidFill>
                          <a:schemeClr val="tx1"/>
                        </a:solidFill>
                        <a:latin typeface="+mn-lt"/>
                        <a:ea typeface="Tahoma" panose="020B0604030504040204" pitchFamily="34" charset="0"/>
                        <a:cs typeface="Tahoma" panose="020B0604030504040204" pitchFamily="34" charset="0"/>
                      </a:endParaRPr>
                    </a:p>
                  </a:txBody>
                  <a:tcPr marR="9144" marT="9144" marB="9144" anchor="ctr">
                    <a:lnL w="12700" cap="flat" cmpd="sng" algn="ctr">
                      <a:noFill/>
                      <a:prstDash val="sysDash"/>
                      <a:round/>
                      <a:headEnd type="none" w="med" len="med"/>
                      <a:tailEnd type="none" w="med" len="med"/>
                    </a:lnL>
                    <a:lnR w="6350" cap="flat" cmpd="sng" algn="ctr">
                      <a:noFill/>
                      <a:prstDash val="dash"/>
                      <a:round/>
                      <a:headEnd type="none" w="med" len="med"/>
                      <a:tailEnd type="none" w="med" len="med"/>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mn-lt"/>
                        </a:rPr>
                        <a:t>96.7%</a:t>
                      </a:r>
                    </a:p>
                  </a:txBody>
                  <a:tcPr marL="9525" marR="9525" marT="9525" marB="0" anchor="ctr">
                    <a:lnL w="6350" cap="flat" cmpd="sng" algn="ctr">
                      <a:noFill/>
                      <a:prstDash val="dash"/>
                      <a:round/>
                      <a:headEnd type="none" w="med" len="med"/>
                      <a:tailEnd type="none" w="med" len="med"/>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mn-lt"/>
                        </a:rPr>
                        <a:t>95.6%</a:t>
                      </a:r>
                    </a:p>
                  </a:txBody>
                  <a:tcPr marL="9525" marR="9525" marT="9525"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mn-lt"/>
                        </a:rPr>
                        <a:t>94.5%</a:t>
                      </a:r>
                    </a:p>
                  </a:txBody>
                  <a:tcPr marL="9525" marR="9525" marT="9525"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mn-lt"/>
                        </a:rPr>
                        <a:t>94.0%</a:t>
                      </a:r>
                    </a:p>
                  </a:txBody>
                  <a:tcPr marL="9525" marR="9525" marT="9525"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mn-lt"/>
                        </a:rPr>
                        <a:t>94.2%</a:t>
                      </a:r>
                    </a:p>
                  </a:txBody>
                  <a:tcPr marL="9525" marR="9525" marT="9525"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700" b="0" i="0" u="none" strike="noStrike" dirty="0">
                          <a:solidFill>
                            <a:srgbClr val="000000"/>
                          </a:solidFill>
                          <a:effectLst/>
                          <a:latin typeface="+mn-lt"/>
                        </a:rPr>
                        <a:t>94.4%</a:t>
                      </a:r>
                    </a:p>
                  </a:txBody>
                  <a:tcPr marL="9525" marR="9525" marT="9525" marB="0" anchor="ctr">
                    <a:lnL w="12700" cmpd="sng">
                      <a:noFill/>
                    </a:lnL>
                    <a:lnR w="12700" cmpd="sng">
                      <a:noFill/>
                    </a:lnR>
                    <a:lnT w="12700" cap="flat" cmpd="sng" algn="ctr">
                      <a:noFill/>
                      <a:prstDash val="sysDash"/>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graphicFrame>
        <p:nvGraphicFramePr>
          <p:cNvPr id="32" name="TextBox 3"/>
          <p:cNvGraphicFramePr>
            <a:graphicFrameLocks/>
          </p:cNvGraphicFramePr>
          <p:nvPr>
            <p:custDataLst>
              <p:tags r:id="rId1"/>
            </p:custDataLst>
            <p:extLst>
              <p:ext uri="{D42A27DB-BD31-4B8C-83A1-F6EECF244321}">
                <p14:modId xmlns:p14="http://schemas.microsoft.com/office/powerpoint/2010/main" val="2953793401"/>
              </p:ext>
            </p:extLst>
          </p:nvPr>
        </p:nvGraphicFramePr>
        <p:xfrm>
          <a:off x="4848225" y="4095193"/>
          <a:ext cx="4056692" cy="1783080"/>
        </p:xfrm>
        <a:graphic>
          <a:graphicData uri="http://schemas.openxmlformats.org/drawingml/2006/chart">
            <c:chart xmlns:c="http://schemas.openxmlformats.org/drawingml/2006/chart" xmlns:r="http://schemas.openxmlformats.org/officeDocument/2006/relationships" r:id="rId5"/>
          </a:graphicData>
        </a:graphic>
      </p:graphicFrame>
      <p:sp>
        <p:nvSpPr>
          <p:cNvPr id="16"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Executive Summary</a:t>
            </a:r>
            <a:endParaRPr lang="en-US" sz="800" b="1" dirty="0">
              <a:solidFill>
                <a:srgbClr val="FFFFFF"/>
              </a:solidFill>
              <a:latin typeface="Tahoma"/>
            </a:endParaRPr>
          </a:p>
        </p:txBody>
      </p:sp>
      <p:graphicFrame>
        <p:nvGraphicFramePr>
          <p:cNvPr id="33" name="TextBox 3"/>
          <p:cNvGraphicFramePr>
            <a:graphicFrameLocks/>
          </p:cNvGraphicFramePr>
          <p:nvPr>
            <p:custDataLst>
              <p:tags r:id="rId2"/>
            </p:custDataLst>
            <p:extLst>
              <p:ext uri="{D42A27DB-BD31-4B8C-83A1-F6EECF244321}">
                <p14:modId xmlns:p14="http://schemas.microsoft.com/office/powerpoint/2010/main" val="1886000632"/>
              </p:ext>
            </p:extLst>
          </p:nvPr>
        </p:nvGraphicFramePr>
        <p:xfrm>
          <a:off x="4848225" y="1440774"/>
          <a:ext cx="4056692" cy="22247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4013279352"/>
              </p:ext>
            </p:extLst>
          </p:nvPr>
        </p:nvGraphicFramePr>
        <p:xfrm>
          <a:off x="5287219" y="1552091"/>
          <a:ext cx="1709571" cy="447826"/>
        </p:xfrm>
        <a:graphic>
          <a:graphicData uri="http://schemas.openxmlformats.org/drawingml/2006/table">
            <a:tbl>
              <a:tblPr firstRow="1" bandRow="1">
                <a:tableStyleId>{69012ECD-51FC-41F1-AA8D-1B2483CD663E}</a:tableStyleId>
              </a:tblPr>
              <a:tblGrid>
                <a:gridCol w="848511">
                  <a:extLst>
                    <a:ext uri="{9D8B030D-6E8A-4147-A177-3AD203B41FA5}">
                      <a16:colId xmlns="" xmlns:a16="http://schemas.microsoft.com/office/drawing/2014/main" val="20000"/>
                    </a:ext>
                  </a:extLst>
                </a:gridCol>
                <a:gridCol w="861060">
                  <a:extLst>
                    <a:ext uri="{9D8B030D-6E8A-4147-A177-3AD203B41FA5}">
                      <a16:colId xmlns="" xmlns:a16="http://schemas.microsoft.com/office/drawing/2014/main" val="20001"/>
                    </a:ext>
                  </a:extLst>
                </a:gridCol>
              </a:tblGrid>
              <a:tr h="223913">
                <a:tc>
                  <a:txBody>
                    <a:bodyPr/>
                    <a:lstStyle/>
                    <a:p>
                      <a:pPr algn="ctr"/>
                      <a:r>
                        <a:rPr lang="en-US" sz="700" dirty="0"/>
                        <a:t>CAGR</a:t>
                      </a:r>
                    </a:p>
                  </a:txBody>
                  <a:tcPr>
                    <a:lnB w="9525" cap="flat" cmpd="sng" algn="ctr">
                      <a:noFill/>
                      <a:prstDash val="solid"/>
                    </a:lnB>
                  </a:tcPr>
                </a:tc>
                <a:tc>
                  <a:txBody>
                    <a:bodyPr/>
                    <a:lstStyle/>
                    <a:p>
                      <a:pPr algn="ctr"/>
                      <a:r>
                        <a:rPr lang="en-US" sz="700" dirty="0" smtClean="0"/>
                        <a:t>Adj.</a:t>
                      </a:r>
                      <a:r>
                        <a:rPr lang="en-US" sz="700" baseline="0" dirty="0" smtClean="0"/>
                        <a:t> EBITDA</a:t>
                      </a:r>
                      <a:endParaRPr lang="en-US" sz="700" dirty="0"/>
                    </a:p>
                  </a:txBody>
                  <a:tcPr>
                    <a:lnB w="9525" cap="flat" cmpd="sng" algn="ctr">
                      <a:noFill/>
                      <a:prstDash val="solid"/>
                    </a:lnB>
                  </a:tcPr>
                </a:tc>
                <a:extLst>
                  <a:ext uri="{0D108BD9-81ED-4DB2-BD59-A6C34878D82A}">
                    <a16:rowId xmlns="" xmlns:a16="http://schemas.microsoft.com/office/drawing/2014/main" val="10000"/>
                  </a:ext>
                </a:extLst>
              </a:tr>
              <a:tr h="223913">
                <a:tc>
                  <a:txBody>
                    <a:bodyPr/>
                    <a:lstStyle/>
                    <a:p>
                      <a:pPr algn="ctr"/>
                      <a:r>
                        <a:rPr lang="en-US" sz="700" dirty="0" smtClean="0"/>
                        <a:t>2014-2016</a:t>
                      </a:r>
                      <a:endParaRPr lang="en-US" sz="700" dirty="0"/>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smtClean="0"/>
                        <a:t>15.6%</a:t>
                      </a:r>
                      <a:endParaRPr lang="en-US" sz="700" dirty="0"/>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bl>
          </a:graphicData>
        </a:graphic>
      </p:graphicFrame>
      <p:sp>
        <p:nvSpPr>
          <p:cNvPr id="31" name="TextBox 30"/>
          <p:cNvSpPr txBox="1"/>
          <p:nvPr>
            <p:custDataLst>
              <p:tags r:id="rId3"/>
            </p:custDataLst>
          </p:nvPr>
        </p:nvSpPr>
        <p:spPr>
          <a:xfrm>
            <a:off x="230188" y="6374569"/>
            <a:ext cx="8686800" cy="128290"/>
          </a:xfrm>
          <a:prstGeom prst="rect">
            <a:avLst/>
          </a:prstGeom>
          <a:noFill/>
        </p:spPr>
        <p:txBody>
          <a:bodyPr vert="horz" wrap="square" lIns="0" tIns="18288" rIns="0" bIns="0" rtlCol="0" anchor="b" anchorCtr="0">
            <a:noAutofit/>
          </a:bodyPr>
          <a:lstStyle/>
          <a:p>
            <a:r>
              <a:rPr lang="en-US" sz="700" i="1" dirty="0"/>
              <a:t>Note: </a:t>
            </a:r>
            <a:r>
              <a:rPr lang="en-US" sz="700" i="1" dirty="0" smtClean="0"/>
              <a:t>(</a:t>
            </a:r>
            <a:r>
              <a:rPr lang="en-US" sz="700" i="1" dirty="0"/>
              <a:t>1) Constant currency numbers were calculated using the 10-year (2007-2016) average USD vs. EUR / GBP exchange rates  of 1.3105 and 1.6251, respectively; yearly exchange rates were calculated as an</a:t>
            </a:r>
            <a:br>
              <a:rPr lang="en-US" sz="700" i="1" dirty="0"/>
            </a:br>
            <a:r>
              <a:rPr lang="en-US" sz="700" i="1" dirty="0"/>
              <a:t>             average of the Company’s average monthly income statement exchange rates</a:t>
            </a:r>
          </a:p>
          <a:p>
            <a:pPr marL="341313" indent="-341313" defTabSz="115888"/>
            <a:r>
              <a:rPr lang="en-US" sz="700" i="1" dirty="0" smtClean="0"/>
              <a:t>        (2) </a:t>
            </a:r>
            <a:r>
              <a:rPr lang="en-US" sz="700" i="1" dirty="0"/>
              <a:t>FCF calculated as Adj. EBITDA less capital </a:t>
            </a:r>
            <a:r>
              <a:rPr lang="en-US" sz="700" i="1" dirty="0" smtClean="0"/>
              <a:t>expenditures</a:t>
            </a:r>
          </a:p>
          <a:p>
            <a:pPr marL="341313" indent="-341313" defTabSz="115888"/>
            <a:r>
              <a:rPr lang="en-US" sz="700" i="1" dirty="0"/>
              <a:t> </a:t>
            </a:r>
            <a:r>
              <a:rPr lang="en-US" sz="700" i="1" dirty="0" smtClean="0"/>
              <a:t>       (3) </a:t>
            </a:r>
            <a:r>
              <a:rPr lang="en-US" sz="700" i="1" dirty="0"/>
              <a:t>FCF% calculated as Adj. EBITDA less capital expenditures, as a percentage of Adj. EBITDA</a:t>
            </a:r>
          </a:p>
        </p:txBody>
      </p:sp>
      <p:sp>
        <p:nvSpPr>
          <p:cNvPr id="7"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15</a:t>
            </a:r>
            <a:endParaRPr lang="en-US" sz="900" dirty="0">
              <a:solidFill>
                <a:srgbClr val="000000"/>
              </a:solidFill>
              <a:latin typeface="Tahoma"/>
            </a:endParaRPr>
          </a:p>
        </p:txBody>
      </p:sp>
    </p:spTree>
    <p:extLst>
      <p:ext uri="{BB962C8B-B14F-4D97-AF65-F5344CB8AC3E}">
        <p14:creationId xmlns:p14="http://schemas.microsoft.com/office/powerpoint/2010/main" val="15478821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Investment Considerations</a:t>
            </a:r>
          </a:p>
        </p:txBody>
      </p:sp>
      <p:sp>
        <p:nvSpPr>
          <p:cNvPr id="3" name="Text Placeholder 2"/>
          <p:cNvSpPr>
            <a:spLocks noGrp="1"/>
          </p:cNvSpPr>
          <p:nvPr>
            <p:ph type="body" idx="1"/>
          </p:nvPr>
        </p:nvSpPr>
        <p:spPr/>
        <p:txBody>
          <a:bodyPr/>
          <a:lstStyle/>
          <a:p>
            <a:r>
              <a:rPr lang="en-US" dirty="0"/>
              <a:t>Section II</a:t>
            </a:r>
          </a:p>
        </p:txBody>
      </p:sp>
    </p:spTree>
    <p:extLst>
      <p:ext uri="{BB962C8B-B14F-4D97-AF65-F5344CB8AC3E}">
        <p14:creationId xmlns:p14="http://schemas.microsoft.com/office/powerpoint/2010/main" val="24238104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Investment Highlights </a:t>
            </a:r>
          </a:p>
        </p:txBody>
      </p:sp>
      <p:pic>
        <p:nvPicPr>
          <p:cNvPr id="327" name="Picture 3"/>
          <p:cNvPicPr>
            <a:picLocks noChangeAspect="1" noChangeArrowheads="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88759" y="1071933"/>
            <a:ext cx="1100137" cy="5141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8" name="Freeform 327"/>
          <p:cNvSpPr/>
          <p:nvPr/>
        </p:nvSpPr>
        <p:spPr>
          <a:xfrm>
            <a:off x="2094121" y="1199234"/>
            <a:ext cx="6714917" cy="488580"/>
          </a:xfrm>
          <a:custGeom>
            <a:avLst/>
            <a:gdLst>
              <a:gd name="connsiteX0" fmla="*/ 0 w 6574194"/>
              <a:gd name="connsiteY0" fmla="*/ 0 h 488580"/>
              <a:gd name="connsiteX1" fmla="*/ 6574194 w 6574194"/>
              <a:gd name="connsiteY1" fmla="*/ 0 h 488580"/>
              <a:gd name="connsiteX2" fmla="*/ 6574194 w 6574194"/>
              <a:gd name="connsiteY2" fmla="*/ 488580 h 488580"/>
              <a:gd name="connsiteX3" fmla="*/ 0 w 6574194"/>
              <a:gd name="connsiteY3" fmla="*/ 488580 h 488580"/>
              <a:gd name="connsiteX4" fmla="*/ 0 w 6574194"/>
              <a:gd name="connsiteY4" fmla="*/ 0 h 48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194" h="488580">
                <a:moveTo>
                  <a:pt x="0" y="0"/>
                </a:moveTo>
                <a:lnTo>
                  <a:pt x="6574194" y="0"/>
                </a:lnTo>
                <a:lnTo>
                  <a:pt x="6574194" y="488580"/>
                </a:lnTo>
                <a:lnTo>
                  <a:pt x="0" y="488580"/>
                </a:lnTo>
                <a:lnTo>
                  <a:pt x="0" y="0"/>
                </a:lnTo>
                <a:close/>
              </a:path>
            </a:pathLst>
          </a:custGeom>
          <a:solidFill>
            <a:schemeClr val="accent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30480" rIns="30480" bIns="30480" numCol="1" spcCol="1270" anchor="ctr" anchorCtr="0">
            <a:noAutofit/>
          </a:bodyPr>
          <a:lstStyle/>
          <a:p>
            <a:pPr defTabSz="533400" eaLnBrk="0" fontAlgn="base" hangingPunct="0">
              <a:lnSpc>
                <a:spcPct val="90000"/>
              </a:lnSpc>
              <a:spcBef>
                <a:spcPct val="0"/>
              </a:spcBef>
              <a:spcAft>
                <a:spcPct val="35000"/>
              </a:spcAft>
            </a:pPr>
            <a:r>
              <a:rPr lang="en-US" sz="1400" b="1" dirty="0">
                <a:solidFill>
                  <a:srgbClr val="FFFFFF"/>
                </a:solidFill>
                <a:cs typeface="Arial" panose="020B0604020202020204" pitchFamily="34" charset="0"/>
              </a:rPr>
              <a:t>Extensive Product Portfolio and Unparalleled Color Expertise</a:t>
            </a:r>
          </a:p>
        </p:txBody>
      </p:sp>
      <p:sp>
        <p:nvSpPr>
          <p:cNvPr id="329" name="Freeform 328"/>
          <p:cNvSpPr/>
          <p:nvPr/>
        </p:nvSpPr>
        <p:spPr>
          <a:xfrm>
            <a:off x="2361160" y="2078018"/>
            <a:ext cx="6447878" cy="488580"/>
          </a:xfrm>
          <a:custGeom>
            <a:avLst/>
            <a:gdLst>
              <a:gd name="connsiteX0" fmla="*/ 0 w 6131741"/>
              <a:gd name="connsiteY0" fmla="*/ 0 h 488580"/>
              <a:gd name="connsiteX1" fmla="*/ 6131741 w 6131741"/>
              <a:gd name="connsiteY1" fmla="*/ 0 h 488580"/>
              <a:gd name="connsiteX2" fmla="*/ 6131741 w 6131741"/>
              <a:gd name="connsiteY2" fmla="*/ 488580 h 488580"/>
              <a:gd name="connsiteX3" fmla="*/ 0 w 6131741"/>
              <a:gd name="connsiteY3" fmla="*/ 488580 h 488580"/>
              <a:gd name="connsiteX4" fmla="*/ 0 w 6131741"/>
              <a:gd name="connsiteY4" fmla="*/ 0 h 48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1741" h="488580">
                <a:moveTo>
                  <a:pt x="0" y="0"/>
                </a:moveTo>
                <a:lnTo>
                  <a:pt x="6131741" y="0"/>
                </a:lnTo>
                <a:lnTo>
                  <a:pt x="6131741" y="488580"/>
                </a:lnTo>
                <a:lnTo>
                  <a:pt x="0" y="488580"/>
                </a:lnTo>
                <a:lnTo>
                  <a:pt x="0" y="0"/>
                </a:lnTo>
                <a:close/>
              </a:path>
            </a:pathLst>
          </a:cu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30480" rIns="30480" bIns="30480" numCol="1" spcCol="1270" anchor="ctr" anchorCtr="0">
            <a:noAutofit/>
          </a:bodyPr>
          <a:lstStyle/>
          <a:p>
            <a:pPr defTabSz="533400" eaLnBrk="0" fontAlgn="base" hangingPunct="0">
              <a:lnSpc>
                <a:spcPct val="90000"/>
              </a:lnSpc>
              <a:spcBef>
                <a:spcPct val="0"/>
              </a:spcBef>
              <a:spcAft>
                <a:spcPct val="35000"/>
              </a:spcAft>
            </a:pPr>
            <a:r>
              <a:rPr lang="en-US" sz="1400" b="1" dirty="0">
                <a:solidFill>
                  <a:srgbClr val="FFFFFF"/>
                </a:solidFill>
                <a:cs typeface="Arial" panose="020B0604020202020204" pitchFamily="34" charset="0"/>
              </a:rPr>
              <a:t>Industry Leading Brands </a:t>
            </a:r>
            <a:r>
              <a:rPr lang="en-US" sz="1400" b="1" dirty="0">
                <a:solidFill>
                  <a:schemeClr val="bg1"/>
                </a:solidFill>
                <a:cs typeface="Arial" panose="020B0604020202020204" pitchFamily="34" charset="0"/>
              </a:rPr>
              <a:t>and a </a:t>
            </a:r>
            <a:r>
              <a:rPr lang="en-US" sz="1400" b="1" dirty="0">
                <a:solidFill>
                  <a:srgbClr val="FFFFFF"/>
                </a:solidFill>
                <a:cs typeface="Arial" panose="020B0604020202020204" pitchFamily="34" charset="0"/>
              </a:rPr>
              <a:t>Compelling Value Proposition</a:t>
            </a:r>
          </a:p>
        </p:txBody>
      </p:sp>
      <p:sp>
        <p:nvSpPr>
          <p:cNvPr id="330" name="Freeform 329"/>
          <p:cNvSpPr/>
          <p:nvPr/>
        </p:nvSpPr>
        <p:spPr>
          <a:xfrm>
            <a:off x="2779039" y="2956802"/>
            <a:ext cx="6029999" cy="488580"/>
          </a:xfrm>
          <a:custGeom>
            <a:avLst/>
            <a:gdLst>
              <a:gd name="connsiteX0" fmla="*/ 0 w 5889278"/>
              <a:gd name="connsiteY0" fmla="*/ 0 h 488580"/>
              <a:gd name="connsiteX1" fmla="*/ 5889278 w 5889278"/>
              <a:gd name="connsiteY1" fmla="*/ 0 h 488580"/>
              <a:gd name="connsiteX2" fmla="*/ 5889278 w 5889278"/>
              <a:gd name="connsiteY2" fmla="*/ 488580 h 488580"/>
              <a:gd name="connsiteX3" fmla="*/ 0 w 5889278"/>
              <a:gd name="connsiteY3" fmla="*/ 488580 h 488580"/>
              <a:gd name="connsiteX4" fmla="*/ 0 w 5889278"/>
              <a:gd name="connsiteY4" fmla="*/ 0 h 48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9278" h="488580">
                <a:moveTo>
                  <a:pt x="0" y="0"/>
                </a:moveTo>
                <a:lnTo>
                  <a:pt x="5889278" y="0"/>
                </a:lnTo>
                <a:lnTo>
                  <a:pt x="5889278" y="488580"/>
                </a:lnTo>
                <a:lnTo>
                  <a:pt x="0" y="488580"/>
                </a:lnTo>
                <a:lnTo>
                  <a:pt x="0" y="0"/>
                </a:lnTo>
                <a:close/>
              </a:path>
            </a:pathLst>
          </a:cu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30480" rIns="30480" bIns="30480" numCol="1" spcCol="1270" anchor="ctr" anchorCtr="0">
            <a:noAutofit/>
          </a:bodyPr>
          <a:lstStyle/>
          <a:p>
            <a:pPr defTabSz="533400" eaLnBrk="0" fontAlgn="base" hangingPunct="0">
              <a:lnSpc>
                <a:spcPct val="90000"/>
              </a:lnSpc>
              <a:spcBef>
                <a:spcPct val="0"/>
              </a:spcBef>
              <a:spcAft>
                <a:spcPct val="35000"/>
              </a:spcAft>
            </a:pPr>
            <a:r>
              <a:rPr lang="en-US" sz="1400" b="1" dirty="0">
                <a:solidFill>
                  <a:srgbClr val="FFFFFF"/>
                </a:solidFill>
                <a:cs typeface="Arial" panose="020B0604020202020204" pitchFamily="34" charset="0"/>
              </a:rPr>
              <a:t>Leading Product Development and Sourcing Capabilities</a:t>
            </a:r>
          </a:p>
        </p:txBody>
      </p:sp>
      <p:sp>
        <p:nvSpPr>
          <p:cNvPr id="331" name="Freeform 330"/>
          <p:cNvSpPr/>
          <p:nvPr/>
        </p:nvSpPr>
        <p:spPr>
          <a:xfrm>
            <a:off x="2779038" y="3835586"/>
            <a:ext cx="6030000" cy="488580"/>
          </a:xfrm>
          <a:custGeom>
            <a:avLst/>
            <a:gdLst>
              <a:gd name="connsiteX0" fmla="*/ 0 w 5811862"/>
              <a:gd name="connsiteY0" fmla="*/ 0 h 488580"/>
              <a:gd name="connsiteX1" fmla="*/ 5811862 w 5811862"/>
              <a:gd name="connsiteY1" fmla="*/ 0 h 488580"/>
              <a:gd name="connsiteX2" fmla="*/ 5811862 w 5811862"/>
              <a:gd name="connsiteY2" fmla="*/ 488580 h 488580"/>
              <a:gd name="connsiteX3" fmla="*/ 0 w 5811862"/>
              <a:gd name="connsiteY3" fmla="*/ 488580 h 488580"/>
              <a:gd name="connsiteX4" fmla="*/ 0 w 5811862"/>
              <a:gd name="connsiteY4" fmla="*/ 0 h 48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1862" h="488580">
                <a:moveTo>
                  <a:pt x="0" y="0"/>
                </a:moveTo>
                <a:lnTo>
                  <a:pt x="5811862" y="0"/>
                </a:lnTo>
                <a:lnTo>
                  <a:pt x="5811862" y="488580"/>
                </a:lnTo>
                <a:lnTo>
                  <a:pt x="0" y="488580"/>
                </a:lnTo>
                <a:lnTo>
                  <a:pt x="0"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30480" rIns="30480" bIns="30480" numCol="1" spcCol="1270" anchor="ctr" anchorCtr="0">
            <a:noAutofit/>
          </a:bodyPr>
          <a:lstStyle/>
          <a:p>
            <a:pPr defTabSz="533400" eaLnBrk="0" fontAlgn="base" hangingPunct="0">
              <a:lnSpc>
                <a:spcPct val="90000"/>
              </a:lnSpc>
              <a:spcBef>
                <a:spcPct val="0"/>
              </a:spcBef>
              <a:spcAft>
                <a:spcPct val="35000"/>
              </a:spcAft>
            </a:pPr>
            <a:r>
              <a:rPr lang="en-US" sz="1400" b="1" dirty="0">
                <a:solidFill>
                  <a:schemeClr val="bg1"/>
                </a:solidFill>
                <a:cs typeface="Arial" panose="020B0604020202020204" pitchFamily="34" charset="0"/>
              </a:rPr>
              <a:t>Global Scale and Footprint</a:t>
            </a:r>
          </a:p>
        </p:txBody>
      </p:sp>
      <p:sp>
        <p:nvSpPr>
          <p:cNvPr id="332" name="Freeform 331"/>
          <p:cNvSpPr/>
          <p:nvPr/>
        </p:nvSpPr>
        <p:spPr>
          <a:xfrm>
            <a:off x="2536574" y="4714370"/>
            <a:ext cx="6272464" cy="488580"/>
          </a:xfrm>
          <a:custGeom>
            <a:avLst/>
            <a:gdLst>
              <a:gd name="connsiteX0" fmla="*/ 0 w 5889278"/>
              <a:gd name="connsiteY0" fmla="*/ 0 h 488580"/>
              <a:gd name="connsiteX1" fmla="*/ 5889278 w 5889278"/>
              <a:gd name="connsiteY1" fmla="*/ 0 h 488580"/>
              <a:gd name="connsiteX2" fmla="*/ 5889278 w 5889278"/>
              <a:gd name="connsiteY2" fmla="*/ 488580 h 488580"/>
              <a:gd name="connsiteX3" fmla="*/ 0 w 5889278"/>
              <a:gd name="connsiteY3" fmla="*/ 488580 h 488580"/>
              <a:gd name="connsiteX4" fmla="*/ 0 w 5889278"/>
              <a:gd name="connsiteY4" fmla="*/ 0 h 48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89278" h="488580">
                <a:moveTo>
                  <a:pt x="0" y="0"/>
                </a:moveTo>
                <a:lnTo>
                  <a:pt x="5889278" y="0"/>
                </a:lnTo>
                <a:lnTo>
                  <a:pt x="5889278" y="488580"/>
                </a:lnTo>
                <a:lnTo>
                  <a:pt x="0" y="488580"/>
                </a:lnTo>
                <a:lnTo>
                  <a:pt x="0" y="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30480" rIns="30480" bIns="30480" numCol="1" spcCol="1270" anchor="ctr" anchorCtr="0">
            <a:noAutofit/>
          </a:bodyPr>
          <a:lstStyle/>
          <a:p>
            <a:pPr defTabSz="533400" eaLnBrk="0" fontAlgn="base" hangingPunct="0">
              <a:lnSpc>
                <a:spcPct val="90000"/>
              </a:lnSpc>
              <a:spcBef>
                <a:spcPct val="0"/>
              </a:spcBef>
              <a:spcAft>
                <a:spcPct val="35000"/>
              </a:spcAft>
            </a:pPr>
            <a:r>
              <a:rPr lang="en-US" sz="1400" b="1" dirty="0">
                <a:solidFill>
                  <a:schemeClr val="bg1"/>
                </a:solidFill>
                <a:cs typeface="Arial" panose="020B0604020202020204" pitchFamily="34" charset="0"/>
              </a:rPr>
              <a:t>Long-Term, Entrenched Customer Relationships</a:t>
            </a:r>
          </a:p>
        </p:txBody>
      </p:sp>
      <p:sp>
        <p:nvSpPr>
          <p:cNvPr id="333" name="Freeform 332"/>
          <p:cNvSpPr/>
          <p:nvPr/>
        </p:nvSpPr>
        <p:spPr>
          <a:xfrm>
            <a:off x="2094121" y="5593155"/>
            <a:ext cx="6714917" cy="488580"/>
          </a:xfrm>
          <a:custGeom>
            <a:avLst/>
            <a:gdLst>
              <a:gd name="connsiteX0" fmla="*/ 0 w 6574194"/>
              <a:gd name="connsiteY0" fmla="*/ 0 h 488580"/>
              <a:gd name="connsiteX1" fmla="*/ 6574194 w 6574194"/>
              <a:gd name="connsiteY1" fmla="*/ 0 h 488580"/>
              <a:gd name="connsiteX2" fmla="*/ 6574194 w 6574194"/>
              <a:gd name="connsiteY2" fmla="*/ 488580 h 488580"/>
              <a:gd name="connsiteX3" fmla="*/ 0 w 6574194"/>
              <a:gd name="connsiteY3" fmla="*/ 488580 h 488580"/>
              <a:gd name="connsiteX4" fmla="*/ 0 w 6574194"/>
              <a:gd name="connsiteY4" fmla="*/ 0 h 48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4194" h="488580">
                <a:moveTo>
                  <a:pt x="0" y="0"/>
                </a:moveTo>
                <a:lnTo>
                  <a:pt x="6574194" y="0"/>
                </a:lnTo>
                <a:lnTo>
                  <a:pt x="6574194" y="488580"/>
                </a:lnTo>
                <a:lnTo>
                  <a:pt x="0" y="488580"/>
                </a:lnTo>
                <a:lnTo>
                  <a:pt x="0" y="0"/>
                </a:lnTo>
                <a:close/>
              </a:path>
            </a:pathLst>
          </a:custGeom>
          <a:solidFill>
            <a:schemeClr val="accent3">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30480" rIns="30480" bIns="30480" numCol="1" spcCol="1270" anchor="ctr" anchorCtr="0">
            <a:noAutofit/>
          </a:bodyPr>
          <a:lstStyle/>
          <a:p>
            <a:pPr defTabSz="533400" eaLnBrk="0" fontAlgn="base" hangingPunct="0">
              <a:lnSpc>
                <a:spcPct val="90000"/>
              </a:lnSpc>
              <a:spcBef>
                <a:spcPct val="0"/>
              </a:spcBef>
              <a:spcAft>
                <a:spcPct val="35000"/>
              </a:spcAft>
            </a:pPr>
            <a:r>
              <a:rPr lang="en-US" sz="1400" b="1" dirty="0">
                <a:solidFill>
                  <a:srgbClr val="FFFFFF"/>
                </a:solidFill>
                <a:cs typeface="Arial" panose="020B0604020202020204" pitchFamily="34" charset="0"/>
              </a:rPr>
              <a:t>Highly Experienced Management Team</a:t>
            </a:r>
          </a:p>
        </p:txBody>
      </p:sp>
      <p:sp>
        <p:nvSpPr>
          <p:cNvPr id="334" name="Oval 333"/>
          <p:cNvSpPr/>
          <p:nvPr/>
        </p:nvSpPr>
        <p:spPr>
          <a:xfrm>
            <a:off x="1793745" y="1138162"/>
            <a:ext cx="610725" cy="610725"/>
          </a:xfrm>
          <a:prstGeom prst="ellipse">
            <a:avLst/>
          </a:prstGeom>
          <a:ln>
            <a:solidFill>
              <a:schemeClr val="accent6"/>
            </a:solid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35" name="Oval 334"/>
          <p:cNvSpPr/>
          <p:nvPr/>
        </p:nvSpPr>
        <p:spPr>
          <a:xfrm>
            <a:off x="2535774" y="3774513"/>
            <a:ext cx="610725" cy="610725"/>
          </a:xfrm>
          <a:prstGeom prst="ellipse">
            <a:avLst/>
          </a:prstGeom>
          <a:ln>
            <a:solidFill>
              <a:schemeClr val="accent2"/>
            </a:solid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36" name="Oval 335"/>
          <p:cNvSpPr/>
          <p:nvPr/>
        </p:nvSpPr>
        <p:spPr>
          <a:xfrm>
            <a:off x="2228375" y="2014657"/>
            <a:ext cx="610725" cy="610725"/>
          </a:xfrm>
          <a:prstGeom prst="ellipse">
            <a:avLst/>
          </a:prstGeom>
          <a:ln>
            <a:solidFill>
              <a:schemeClr val="accent5"/>
            </a:solid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37" name="Oval 336"/>
          <p:cNvSpPr/>
          <p:nvPr/>
        </p:nvSpPr>
        <p:spPr>
          <a:xfrm>
            <a:off x="1788759" y="5532101"/>
            <a:ext cx="610725" cy="610725"/>
          </a:xfrm>
          <a:prstGeom prst="ellipse">
            <a:avLst/>
          </a:prstGeom>
          <a:ln>
            <a:solidFill>
              <a:schemeClr val="accent3">
                <a:lumMod val="60000"/>
                <a:lumOff val="40000"/>
              </a:schemeClr>
            </a:solid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38" name="Oval 337"/>
          <p:cNvSpPr/>
          <p:nvPr/>
        </p:nvSpPr>
        <p:spPr>
          <a:xfrm>
            <a:off x="2228375" y="4651600"/>
            <a:ext cx="610725" cy="610725"/>
          </a:xfrm>
          <a:prstGeom prst="ellipse">
            <a:avLst/>
          </a:prstGeom>
          <a:ln>
            <a:solidFill>
              <a:schemeClr val="accent3"/>
            </a:solid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339" name="Oval 338"/>
          <p:cNvSpPr/>
          <p:nvPr/>
        </p:nvSpPr>
        <p:spPr>
          <a:xfrm>
            <a:off x="2473675" y="2895729"/>
            <a:ext cx="610725" cy="610725"/>
          </a:xfrm>
          <a:prstGeom prst="ellipse">
            <a:avLst/>
          </a:prstGeom>
          <a:ln>
            <a:solidFill>
              <a:schemeClr val="accent4"/>
            </a:solid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US" dirty="0"/>
          </a:p>
        </p:txBody>
      </p:sp>
      <p:pic>
        <p:nvPicPr>
          <p:cNvPr id="394" name="Picture 2" descr="H:\Libraries\Logos\Katun\Katun_2015.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5" y="3458918"/>
            <a:ext cx="2166537" cy="367943"/>
          </a:xfrm>
          <a:prstGeom prst="rect">
            <a:avLst/>
          </a:prstGeom>
          <a:noFill/>
          <a:extLst>
            <a:ext uri="{909E8E84-426E-40DD-AFC4-6F175D3DCCD1}">
              <a14:hiddenFill xmlns:a14="http://schemas.microsoft.com/office/drawing/2010/main">
                <a:solidFill>
                  <a:srgbClr val="FFFFFF"/>
                </a:solidFill>
              </a14:hiddenFill>
            </a:ext>
          </a:extLst>
        </p:spPr>
      </p:pic>
      <p:sp>
        <p:nvSpPr>
          <p:cNvPr id="395" name="Oval 394"/>
          <p:cNvSpPr/>
          <p:nvPr/>
        </p:nvSpPr>
        <p:spPr bwMode="auto">
          <a:xfrm>
            <a:off x="8488599" y="1331617"/>
            <a:ext cx="215351" cy="211856"/>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A</a:t>
            </a:r>
          </a:p>
        </p:txBody>
      </p:sp>
      <p:sp>
        <p:nvSpPr>
          <p:cNvPr id="396" name="Oval 395"/>
          <p:cNvSpPr/>
          <p:nvPr/>
        </p:nvSpPr>
        <p:spPr bwMode="auto">
          <a:xfrm>
            <a:off x="8488599" y="2216380"/>
            <a:ext cx="215351" cy="211856"/>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B</a:t>
            </a:r>
          </a:p>
        </p:txBody>
      </p:sp>
      <p:sp>
        <p:nvSpPr>
          <p:cNvPr id="397" name="Oval 396"/>
          <p:cNvSpPr/>
          <p:nvPr/>
        </p:nvSpPr>
        <p:spPr bwMode="auto">
          <a:xfrm>
            <a:off x="8488599" y="3095164"/>
            <a:ext cx="215351" cy="211856"/>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C</a:t>
            </a:r>
          </a:p>
        </p:txBody>
      </p:sp>
      <p:sp>
        <p:nvSpPr>
          <p:cNvPr id="398" name="Oval 397"/>
          <p:cNvSpPr/>
          <p:nvPr/>
        </p:nvSpPr>
        <p:spPr bwMode="auto">
          <a:xfrm>
            <a:off x="8488599" y="3973948"/>
            <a:ext cx="215351" cy="211856"/>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D</a:t>
            </a:r>
          </a:p>
        </p:txBody>
      </p:sp>
      <p:sp>
        <p:nvSpPr>
          <p:cNvPr id="399" name="Oval 398"/>
          <p:cNvSpPr/>
          <p:nvPr/>
        </p:nvSpPr>
        <p:spPr bwMode="auto">
          <a:xfrm>
            <a:off x="8488599" y="4852732"/>
            <a:ext cx="215351" cy="211856"/>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E</a:t>
            </a:r>
          </a:p>
        </p:txBody>
      </p:sp>
      <p:sp>
        <p:nvSpPr>
          <p:cNvPr id="400" name="Oval 399"/>
          <p:cNvSpPr/>
          <p:nvPr/>
        </p:nvSpPr>
        <p:spPr bwMode="auto">
          <a:xfrm>
            <a:off x="8488599" y="5731517"/>
            <a:ext cx="215351" cy="211856"/>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F</a:t>
            </a:r>
          </a:p>
        </p:txBody>
      </p:sp>
      <p:grpSp>
        <p:nvGrpSpPr>
          <p:cNvPr id="311" name="Group 310"/>
          <p:cNvGrpSpPr/>
          <p:nvPr/>
        </p:nvGrpSpPr>
        <p:grpSpPr>
          <a:xfrm>
            <a:off x="2361160" y="2090278"/>
            <a:ext cx="350829" cy="450517"/>
            <a:chOff x="6843713" y="4143375"/>
            <a:chExt cx="1162050" cy="1492250"/>
          </a:xfrm>
          <a:solidFill>
            <a:schemeClr val="accent5"/>
          </a:solidFill>
        </p:grpSpPr>
        <p:sp>
          <p:nvSpPr>
            <p:cNvPr id="312" name="Freeform 92"/>
            <p:cNvSpPr>
              <a:spLocks/>
            </p:cNvSpPr>
            <p:nvPr/>
          </p:nvSpPr>
          <p:spPr bwMode="auto">
            <a:xfrm>
              <a:off x="7151688" y="4421188"/>
              <a:ext cx="460375" cy="952500"/>
            </a:xfrm>
            <a:custGeom>
              <a:avLst/>
              <a:gdLst>
                <a:gd name="T0" fmla="*/ 43 w 123"/>
                <a:gd name="T1" fmla="*/ 41 h 254"/>
                <a:gd name="T2" fmla="*/ 71 w 123"/>
                <a:gd name="T3" fmla="*/ 41 h 254"/>
                <a:gd name="T4" fmla="*/ 98 w 123"/>
                <a:gd name="T5" fmla="*/ 41 h 254"/>
                <a:gd name="T6" fmla="*/ 112 w 123"/>
                <a:gd name="T7" fmla="*/ 54 h 254"/>
                <a:gd name="T8" fmla="*/ 120 w 123"/>
                <a:gd name="T9" fmla="*/ 106 h 254"/>
                <a:gd name="T10" fmla="*/ 102 w 123"/>
                <a:gd name="T11" fmla="*/ 128 h 254"/>
                <a:gd name="T12" fmla="*/ 98 w 123"/>
                <a:gd name="T13" fmla="*/ 162 h 254"/>
                <a:gd name="T14" fmla="*/ 90 w 123"/>
                <a:gd name="T15" fmla="*/ 242 h 254"/>
                <a:gd name="T16" fmla="*/ 90 w 123"/>
                <a:gd name="T17" fmla="*/ 244 h 254"/>
                <a:gd name="T18" fmla="*/ 69 w 123"/>
                <a:gd name="T19" fmla="*/ 250 h 254"/>
                <a:gd name="T20" fmla="*/ 59 w 123"/>
                <a:gd name="T21" fmla="*/ 242 h 254"/>
                <a:gd name="T22" fmla="*/ 52 w 123"/>
                <a:gd name="T23" fmla="*/ 176 h 254"/>
                <a:gd name="T24" fmla="*/ 44 w 123"/>
                <a:gd name="T25" fmla="*/ 105 h 254"/>
                <a:gd name="T26" fmla="*/ 41 w 123"/>
                <a:gd name="T27" fmla="*/ 97 h 254"/>
                <a:gd name="T28" fmla="*/ 3 w 123"/>
                <a:gd name="T29" fmla="*/ 22 h 254"/>
                <a:gd name="T30" fmla="*/ 5 w 123"/>
                <a:gd name="T31" fmla="*/ 6 h 254"/>
                <a:gd name="T32" fmla="*/ 19 w 123"/>
                <a:gd name="T33" fmla="*/ 3 h 254"/>
                <a:gd name="T34" fmla="*/ 27 w 123"/>
                <a:gd name="T35" fmla="*/ 11 h 254"/>
                <a:gd name="T36" fmla="*/ 43 w 123"/>
                <a:gd name="T37" fmla="*/ 4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3" h="254">
                  <a:moveTo>
                    <a:pt x="43" y="41"/>
                  </a:moveTo>
                  <a:cubicBezTo>
                    <a:pt x="53" y="41"/>
                    <a:pt x="62" y="41"/>
                    <a:pt x="71" y="41"/>
                  </a:cubicBezTo>
                  <a:cubicBezTo>
                    <a:pt x="80" y="41"/>
                    <a:pt x="89" y="41"/>
                    <a:pt x="98" y="41"/>
                  </a:cubicBezTo>
                  <a:cubicBezTo>
                    <a:pt x="106" y="42"/>
                    <a:pt x="111" y="46"/>
                    <a:pt x="112" y="54"/>
                  </a:cubicBezTo>
                  <a:cubicBezTo>
                    <a:pt x="115" y="72"/>
                    <a:pt x="117" y="89"/>
                    <a:pt x="120" y="106"/>
                  </a:cubicBezTo>
                  <a:cubicBezTo>
                    <a:pt x="123" y="118"/>
                    <a:pt x="118" y="128"/>
                    <a:pt x="102" y="128"/>
                  </a:cubicBezTo>
                  <a:cubicBezTo>
                    <a:pt x="100" y="140"/>
                    <a:pt x="99" y="151"/>
                    <a:pt x="98" y="162"/>
                  </a:cubicBezTo>
                  <a:cubicBezTo>
                    <a:pt x="95" y="189"/>
                    <a:pt x="93" y="215"/>
                    <a:pt x="90" y="242"/>
                  </a:cubicBezTo>
                  <a:cubicBezTo>
                    <a:pt x="90" y="242"/>
                    <a:pt x="90" y="243"/>
                    <a:pt x="90" y="244"/>
                  </a:cubicBezTo>
                  <a:cubicBezTo>
                    <a:pt x="85" y="254"/>
                    <a:pt x="76" y="249"/>
                    <a:pt x="69" y="250"/>
                  </a:cubicBezTo>
                  <a:cubicBezTo>
                    <a:pt x="63" y="250"/>
                    <a:pt x="59" y="248"/>
                    <a:pt x="59" y="242"/>
                  </a:cubicBezTo>
                  <a:cubicBezTo>
                    <a:pt x="57" y="220"/>
                    <a:pt x="55" y="198"/>
                    <a:pt x="52" y="176"/>
                  </a:cubicBezTo>
                  <a:cubicBezTo>
                    <a:pt x="50" y="153"/>
                    <a:pt x="47" y="129"/>
                    <a:pt x="44" y="105"/>
                  </a:cubicBezTo>
                  <a:cubicBezTo>
                    <a:pt x="44" y="103"/>
                    <a:pt x="42" y="100"/>
                    <a:pt x="41" y="97"/>
                  </a:cubicBezTo>
                  <a:cubicBezTo>
                    <a:pt x="28" y="72"/>
                    <a:pt x="16" y="47"/>
                    <a:pt x="3" y="22"/>
                  </a:cubicBezTo>
                  <a:cubicBezTo>
                    <a:pt x="0" y="16"/>
                    <a:pt x="0" y="11"/>
                    <a:pt x="5" y="6"/>
                  </a:cubicBezTo>
                  <a:cubicBezTo>
                    <a:pt x="9" y="2"/>
                    <a:pt x="14" y="0"/>
                    <a:pt x="19" y="3"/>
                  </a:cubicBezTo>
                  <a:cubicBezTo>
                    <a:pt x="22" y="4"/>
                    <a:pt x="25" y="7"/>
                    <a:pt x="27" y="11"/>
                  </a:cubicBezTo>
                  <a:cubicBezTo>
                    <a:pt x="33" y="21"/>
                    <a:pt x="38" y="32"/>
                    <a:pt x="4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Freeform 93"/>
            <p:cNvSpPr>
              <a:spLocks/>
            </p:cNvSpPr>
            <p:nvPr/>
          </p:nvSpPr>
          <p:spPr bwMode="auto">
            <a:xfrm>
              <a:off x="7196138" y="5407025"/>
              <a:ext cx="454025" cy="228600"/>
            </a:xfrm>
            <a:custGeom>
              <a:avLst/>
              <a:gdLst>
                <a:gd name="T0" fmla="*/ 61 w 121"/>
                <a:gd name="T1" fmla="*/ 61 h 61"/>
                <a:gd name="T2" fmla="*/ 15 w 121"/>
                <a:gd name="T3" fmla="*/ 61 h 61"/>
                <a:gd name="T4" fmla="*/ 3 w 121"/>
                <a:gd name="T5" fmla="*/ 45 h 61"/>
                <a:gd name="T6" fmla="*/ 13 w 121"/>
                <a:gd name="T7" fmla="*/ 9 h 61"/>
                <a:gd name="T8" fmla="*/ 24 w 121"/>
                <a:gd name="T9" fmla="*/ 0 h 61"/>
                <a:gd name="T10" fmla="*/ 97 w 121"/>
                <a:gd name="T11" fmla="*/ 0 h 61"/>
                <a:gd name="T12" fmla="*/ 109 w 121"/>
                <a:gd name="T13" fmla="*/ 9 h 61"/>
                <a:gd name="T14" fmla="*/ 119 w 121"/>
                <a:gd name="T15" fmla="*/ 45 h 61"/>
                <a:gd name="T16" fmla="*/ 106 w 121"/>
                <a:gd name="T17" fmla="*/ 61 h 61"/>
                <a:gd name="T18" fmla="*/ 61 w 121"/>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61">
                  <a:moveTo>
                    <a:pt x="61" y="61"/>
                  </a:moveTo>
                  <a:cubicBezTo>
                    <a:pt x="46" y="61"/>
                    <a:pt x="31" y="61"/>
                    <a:pt x="15" y="61"/>
                  </a:cubicBezTo>
                  <a:cubicBezTo>
                    <a:pt x="4" y="61"/>
                    <a:pt x="0" y="55"/>
                    <a:pt x="3" y="45"/>
                  </a:cubicBezTo>
                  <a:cubicBezTo>
                    <a:pt x="7" y="33"/>
                    <a:pt x="10" y="21"/>
                    <a:pt x="13" y="9"/>
                  </a:cubicBezTo>
                  <a:cubicBezTo>
                    <a:pt x="14" y="3"/>
                    <a:pt x="18" y="0"/>
                    <a:pt x="24" y="0"/>
                  </a:cubicBezTo>
                  <a:cubicBezTo>
                    <a:pt x="49" y="0"/>
                    <a:pt x="73" y="0"/>
                    <a:pt x="97" y="0"/>
                  </a:cubicBezTo>
                  <a:cubicBezTo>
                    <a:pt x="103" y="0"/>
                    <a:pt x="107" y="3"/>
                    <a:pt x="109" y="9"/>
                  </a:cubicBezTo>
                  <a:cubicBezTo>
                    <a:pt x="112" y="21"/>
                    <a:pt x="115" y="33"/>
                    <a:pt x="119" y="45"/>
                  </a:cubicBezTo>
                  <a:cubicBezTo>
                    <a:pt x="121" y="55"/>
                    <a:pt x="117" y="61"/>
                    <a:pt x="106" y="61"/>
                  </a:cubicBezTo>
                  <a:cubicBezTo>
                    <a:pt x="91" y="61"/>
                    <a:pt x="76" y="61"/>
                    <a:pt x="61"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Freeform 94"/>
            <p:cNvSpPr>
              <a:spLocks/>
            </p:cNvSpPr>
            <p:nvPr/>
          </p:nvSpPr>
          <p:spPr bwMode="auto">
            <a:xfrm>
              <a:off x="7019925" y="4699000"/>
              <a:ext cx="192088" cy="427038"/>
            </a:xfrm>
            <a:custGeom>
              <a:avLst/>
              <a:gdLst>
                <a:gd name="T0" fmla="*/ 40 w 51"/>
                <a:gd name="T1" fmla="*/ 58 h 114"/>
                <a:gd name="T2" fmla="*/ 35 w 51"/>
                <a:gd name="T3" fmla="*/ 104 h 114"/>
                <a:gd name="T4" fmla="*/ 24 w 51"/>
                <a:gd name="T5" fmla="*/ 114 h 114"/>
                <a:gd name="T6" fmla="*/ 17 w 51"/>
                <a:gd name="T7" fmla="*/ 107 h 114"/>
                <a:gd name="T8" fmla="*/ 11 w 51"/>
                <a:gd name="T9" fmla="*/ 62 h 114"/>
                <a:gd name="T10" fmla="*/ 7 w 51"/>
                <a:gd name="T11" fmla="*/ 57 h 114"/>
                <a:gd name="T12" fmla="*/ 1 w 51"/>
                <a:gd name="T13" fmla="*/ 46 h 114"/>
                <a:gd name="T14" fmla="*/ 5 w 51"/>
                <a:gd name="T15" fmla="*/ 9 h 114"/>
                <a:gd name="T16" fmla="*/ 14 w 51"/>
                <a:gd name="T17" fmla="*/ 1 h 114"/>
                <a:gd name="T18" fmla="*/ 37 w 51"/>
                <a:gd name="T19" fmla="*/ 0 h 114"/>
                <a:gd name="T20" fmla="*/ 46 w 51"/>
                <a:gd name="T21" fmla="*/ 9 h 114"/>
                <a:gd name="T22" fmla="*/ 50 w 51"/>
                <a:gd name="T23" fmla="*/ 47 h 114"/>
                <a:gd name="T24" fmla="*/ 40 w 51"/>
                <a:gd name="T25" fmla="*/ 5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14">
                  <a:moveTo>
                    <a:pt x="40" y="58"/>
                  </a:moveTo>
                  <a:cubicBezTo>
                    <a:pt x="38" y="74"/>
                    <a:pt x="36" y="89"/>
                    <a:pt x="35" y="104"/>
                  </a:cubicBezTo>
                  <a:cubicBezTo>
                    <a:pt x="34" y="113"/>
                    <a:pt x="32" y="114"/>
                    <a:pt x="24" y="114"/>
                  </a:cubicBezTo>
                  <a:cubicBezTo>
                    <a:pt x="19" y="114"/>
                    <a:pt x="17" y="111"/>
                    <a:pt x="17" y="107"/>
                  </a:cubicBezTo>
                  <a:cubicBezTo>
                    <a:pt x="15" y="92"/>
                    <a:pt x="13" y="77"/>
                    <a:pt x="11" y="62"/>
                  </a:cubicBezTo>
                  <a:cubicBezTo>
                    <a:pt x="11" y="60"/>
                    <a:pt x="9" y="58"/>
                    <a:pt x="7" y="57"/>
                  </a:cubicBezTo>
                  <a:cubicBezTo>
                    <a:pt x="2" y="56"/>
                    <a:pt x="0" y="52"/>
                    <a:pt x="1" y="46"/>
                  </a:cubicBezTo>
                  <a:cubicBezTo>
                    <a:pt x="2" y="34"/>
                    <a:pt x="3" y="21"/>
                    <a:pt x="5" y="9"/>
                  </a:cubicBezTo>
                  <a:cubicBezTo>
                    <a:pt x="5" y="3"/>
                    <a:pt x="8" y="1"/>
                    <a:pt x="14" y="1"/>
                  </a:cubicBezTo>
                  <a:cubicBezTo>
                    <a:pt x="21" y="0"/>
                    <a:pt x="29" y="0"/>
                    <a:pt x="37" y="0"/>
                  </a:cubicBezTo>
                  <a:cubicBezTo>
                    <a:pt x="42" y="0"/>
                    <a:pt x="45" y="3"/>
                    <a:pt x="46" y="9"/>
                  </a:cubicBezTo>
                  <a:cubicBezTo>
                    <a:pt x="48" y="21"/>
                    <a:pt x="49" y="34"/>
                    <a:pt x="50" y="47"/>
                  </a:cubicBezTo>
                  <a:cubicBezTo>
                    <a:pt x="51" y="55"/>
                    <a:pt x="46" y="57"/>
                    <a:pt x="4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 name="Freeform 95"/>
            <p:cNvSpPr>
              <a:spLocks/>
            </p:cNvSpPr>
            <p:nvPr/>
          </p:nvSpPr>
          <p:spPr bwMode="auto">
            <a:xfrm>
              <a:off x="7639050" y="4699000"/>
              <a:ext cx="195263" cy="427038"/>
            </a:xfrm>
            <a:custGeom>
              <a:avLst/>
              <a:gdLst>
                <a:gd name="T0" fmla="*/ 26 w 52"/>
                <a:gd name="T1" fmla="*/ 0 h 114"/>
                <a:gd name="T2" fmla="*/ 48 w 52"/>
                <a:gd name="T3" fmla="*/ 20 h 114"/>
                <a:gd name="T4" fmla="*/ 51 w 52"/>
                <a:gd name="T5" fmla="*/ 46 h 114"/>
                <a:gd name="T6" fmla="*/ 44 w 52"/>
                <a:gd name="T7" fmla="*/ 57 h 114"/>
                <a:gd name="T8" fmla="*/ 40 w 52"/>
                <a:gd name="T9" fmla="*/ 62 h 114"/>
                <a:gd name="T10" fmla="*/ 35 w 52"/>
                <a:gd name="T11" fmla="*/ 107 h 114"/>
                <a:gd name="T12" fmla="*/ 27 w 52"/>
                <a:gd name="T13" fmla="*/ 114 h 114"/>
                <a:gd name="T14" fmla="*/ 17 w 52"/>
                <a:gd name="T15" fmla="*/ 107 h 114"/>
                <a:gd name="T16" fmla="*/ 12 w 52"/>
                <a:gd name="T17" fmla="*/ 65 h 114"/>
                <a:gd name="T18" fmla="*/ 6 w 52"/>
                <a:gd name="T19" fmla="*/ 56 h 114"/>
                <a:gd name="T20" fmla="*/ 1 w 52"/>
                <a:gd name="T21" fmla="*/ 46 h 114"/>
                <a:gd name="T22" fmla="*/ 5 w 52"/>
                <a:gd name="T23" fmla="*/ 12 h 114"/>
                <a:gd name="T24" fmla="*/ 18 w 52"/>
                <a:gd name="T25" fmla="*/ 0 h 114"/>
                <a:gd name="T26" fmla="*/ 26 w 52"/>
                <a:gd name="T27"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114">
                  <a:moveTo>
                    <a:pt x="26" y="0"/>
                  </a:moveTo>
                  <a:cubicBezTo>
                    <a:pt x="46" y="0"/>
                    <a:pt x="46" y="0"/>
                    <a:pt x="48" y="20"/>
                  </a:cubicBezTo>
                  <a:cubicBezTo>
                    <a:pt x="49" y="29"/>
                    <a:pt x="50" y="38"/>
                    <a:pt x="51" y="46"/>
                  </a:cubicBezTo>
                  <a:cubicBezTo>
                    <a:pt x="52" y="52"/>
                    <a:pt x="50" y="55"/>
                    <a:pt x="44" y="57"/>
                  </a:cubicBezTo>
                  <a:cubicBezTo>
                    <a:pt x="42" y="58"/>
                    <a:pt x="40" y="60"/>
                    <a:pt x="40" y="62"/>
                  </a:cubicBezTo>
                  <a:cubicBezTo>
                    <a:pt x="38" y="77"/>
                    <a:pt x="36" y="92"/>
                    <a:pt x="35" y="107"/>
                  </a:cubicBezTo>
                  <a:cubicBezTo>
                    <a:pt x="34" y="112"/>
                    <a:pt x="32" y="114"/>
                    <a:pt x="27" y="114"/>
                  </a:cubicBezTo>
                  <a:cubicBezTo>
                    <a:pt x="22" y="114"/>
                    <a:pt x="18" y="114"/>
                    <a:pt x="17" y="107"/>
                  </a:cubicBezTo>
                  <a:cubicBezTo>
                    <a:pt x="16" y="93"/>
                    <a:pt x="14" y="79"/>
                    <a:pt x="12" y="65"/>
                  </a:cubicBezTo>
                  <a:cubicBezTo>
                    <a:pt x="12" y="61"/>
                    <a:pt x="12" y="57"/>
                    <a:pt x="6" y="56"/>
                  </a:cubicBezTo>
                  <a:cubicBezTo>
                    <a:pt x="1" y="55"/>
                    <a:pt x="0" y="51"/>
                    <a:pt x="1" y="46"/>
                  </a:cubicBezTo>
                  <a:cubicBezTo>
                    <a:pt x="2" y="35"/>
                    <a:pt x="4" y="23"/>
                    <a:pt x="5" y="12"/>
                  </a:cubicBezTo>
                  <a:cubicBezTo>
                    <a:pt x="6" y="3"/>
                    <a:pt x="8" y="0"/>
                    <a:pt x="18" y="0"/>
                  </a:cubicBezTo>
                  <a:cubicBezTo>
                    <a:pt x="21" y="0"/>
                    <a:pt x="23"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96"/>
            <p:cNvSpPr>
              <a:spLocks/>
            </p:cNvSpPr>
            <p:nvPr/>
          </p:nvSpPr>
          <p:spPr bwMode="auto">
            <a:xfrm>
              <a:off x="6843713" y="4721225"/>
              <a:ext cx="168275" cy="371475"/>
            </a:xfrm>
            <a:custGeom>
              <a:avLst/>
              <a:gdLst>
                <a:gd name="T0" fmla="*/ 35 w 45"/>
                <a:gd name="T1" fmla="*/ 50 h 99"/>
                <a:gd name="T2" fmla="*/ 30 w 45"/>
                <a:gd name="T3" fmla="*/ 92 h 99"/>
                <a:gd name="T4" fmla="*/ 22 w 45"/>
                <a:gd name="T5" fmla="*/ 99 h 99"/>
                <a:gd name="T6" fmla="*/ 14 w 45"/>
                <a:gd name="T7" fmla="*/ 92 h 99"/>
                <a:gd name="T8" fmla="*/ 10 w 45"/>
                <a:gd name="T9" fmla="*/ 56 h 99"/>
                <a:gd name="T10" fmla="*/ 5 w 45"/>
                <a:gd name="T11" fmla="*/ 48 h 99"/>
                <a:gd name="T12" fmla="*/ 0 w 45"/>
                <a:gd name="T13" fmla="*/ 40 h 99"/>
                <a:gd name="T14" fmla="*/ 4 w 45"/>
                <a:gd name="T15" fmla="*/ 7 h 99"/>
                <a:gd name="T16" fmla="*/ 12 w 45"/>
                <a:gd name="T17" fmla="*/ 0 h 99"/>
                <a:gd name="T18" fmla="*/ 32 w 45"/>
                <a:gd name="T19" fmla="*/ 0 h 99"/>
                <a:gd name="T20" fmla="*/ 40 w 45"/>
                <a:gd name="T21" fmla="*/ 7 h 99"/>
                <a:gd name="T22" fmla="*/ 44 w 45"/>
                <a:gd name="T23" fmla="*/ 39 h 99"/>
                <a:gd name="T24" fmla="*/ 35 w 45"/>
                <a:gd name="T25" fmla="*/ 5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 h="99">
                  <a:moveTo>
                    <a:pt x="35" y="50"/>
                  </a:moveTo>
                  <a:cubicBezTo>
                    <a:pt x="33" y="64"/>
                    <a:pt x="31" y="78"/>
                    <a:pt x="30" y="92"/>
                  </a:cubicBezTo>
                  <a:cubicBezTo>
                    <a:pt x="29" y="98"/>
                    <a:pt x="26" y="99"/>
                    <a:pt x="22" y="99"/>
                  </a:cubicBezTo>
                  <a:cubicBezTo>
                    <a:pt x="17" y="99"/>
                    <a:pt x="14" y="97"/>
                    <a:pt x="14" y="92"/>
                  </a:cubicBezTo>
                  <a:cubicBezTo>
                    <a:pt x="13" y="80"/>
                    <a:pt x="11" y="68"/>
                    <a:pt x="10" y="56"/>
                  </a:cubicBezTo>
                  <a:cubicBezTo>
                    <a:pt x="9" y="52"/>
                    <a:pt x="9" y="50"/>
                    <a:pt x="5" y="48"/>
                  </a:cubicBezTo>
                  <a:cubicBezTo>
                    <a:pt x="2" y="48"/>
                    <a:pt x="0" y="43"/>
                    <a:pt x="0" y="40"/>
                  </a:cubicBezTo>
                  <a:cubicBezTo>
                    <a:pt x="1" y="29"/>
                    <a:pt x="2" y="18"/>
                    <a:pt x="4" y="7"/>
                  </a:cubicBezTo>
                  <a:cubicBezTo>
                    <a:pt x="4" y="3"/>
                    <a:pt x="7" y="0"/>
                    <a:pt x="12" y="0"/>
                  </a:cubicBezTo>
                  <a:cubicBezTo>
                    <a:pt x="18" y="0"/>
                    <a:pt x="25" y="0"/>
                    <a:pt x="32" y="0"/>
                  </a:cubicBezTo>
                  <a:cubicBezTo>
                    <a:pt x="37" y="0"/>
                    <a:pt x="39" y="2"/>
                    <a:pt x="40" y="7"/>
                  </a:cubicBezTo>
                  <a:cubicBezTo>
                    <a:pt x="41" y="18"/>
                    <a:pt x="42" y="28"/>
                    <a:pt x="44" y="39"/>
                  </a:cubicBezTo>
                  <a:cubicBezTo>
                    <a:pt x="45" y="46"/>
                    <a:pt x="41" y="49"/>
                    <a:pt x="35"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97"/>
            <p:cNvSpPr>
              <a:spLocks/>
            </p:cNvSpPr>
            <p:nvPr/>
          </p:nvSpPr>
          <p:spPr bwMode="auto">
            <a:xfrm>
              <a:off x="7840663" y="4716463"/>
              <a:ext cx="165100" cy="376238"/>
            </a:xfrm>
            <a:custGeom>
              <a:avLst/>
              <a:gdLst>
                <a:gd name="T0" fmla="*/ 35 w 44"/>
                <a:gd name="T1" fmla="*/ 51 h 100"/>
                <a:gd name="T2" fmla="*/ 30 w 44"/>
                <a:gd name="T3" fmla="*/ 92 h 100"/>
                <a:gd name="T4" fmla="*/ 21 w 44"/>
                <a:gd name="T5" fmla="*/ 100 h 100"/>
                <a:gd name="T6" fmla="*/ 14 w 44"/>
                <a:gd name="T7" fmla="*/ 94 h 100"/>
                <a:gd name="T8" fmla="*/ 9 w 44"/>
                <a:gd name="T9" fmla="*/ 51 h 100"/>
                <a:gd name="T10" fmla="*/ 1 w 44"/>
                <a:gd name="T11" fmla="*/ 38 h 100"/>
                <a:gd name="T12" fmla="*/ 4 w 44"/>
                <a:gd name="T13" fmla="*/ 9 h 100"/>
                <a:gd name="T14" fmla="*/ 13 w 44"/>
                <a:gd name="T15" fmla="*/ 1 h 100"/>
                <a:gd name="T16" fmla="*/ 31 w 44"/>
                <a:gd name="T17" fmla="*/ 1 h 100"/>
                <a:gd name="T18" fmla="*/ 40 w 44"/>
                <a:gd name="T19" fmla="*/ 8 h 100"/>
                <a:gd name="T20" fmla="*/ 44 w 44"/>
                <a:gd name="T21" fmla="*/ 42 h 100"/>
                <a:gd name="T22" fmla="*/ 35 w 44"/>
                <a:gd name="T23" fmla="*/ 5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 h="100">
                  <a:moveTo>
                    <a:pt x="35" y="51"/>
                  </a:moveTo>
                  <a:cubicBezTo>
                    <a:pt x="33" y="65"/>
                    <a:pt x="32" y="78"/>
                    <a:pt x="30" y="92"/>
                  </a:cubicBezTo>
                  <a:cubicBezTo>
                    <a:pt x="29" y="99"/>
                    <a:pt x="28" y="100"/>
                    <a:pt x="21" y="100"/>
                  </a:cubicBezTo>
                  <a:cubicBezTo>
                    <a:pt x="17" y="100"/>
                    <a:pt x="15" y="98"/>
                    <a:pt x="14" y="94"/>
                  </a:cubicBezTo>
                  <a:cubicBezTo>
                    <a:pt x="13" y="80"/>
                    <a:pt x="11" y="65"/>
                    <a:pt x="9" y="51"/>
                  </a:cubicBezTo>
                  <a:cubicBezTo>
                    <a:pt x="0" y="48"/>
                    <a:pt x="0" y="47"/>
                    <a:pt x="1" y="38"/>
                  </a:cubicBezTo>
                  <a:cubicBezTo>
                    <a:pt x="2" y="28"/>
                    <a:pt x="3" y="18"/>
                    <a:pt x="4" y="9"/>
                  </a:cubicBezTo>
                  <a:cubicBezTo>
                    <a:pt x="5" y="3"/>
                    <a:pt x="8" y="1"/>
                    <a:pt x="13" y="1"/>
                  </a:cubicBezTo>
                  <a:cubicBezTo>
                    <a:pt x="19" y="1"/>
                    <a:pt x="25" y="1"/>
                    <a:pt x="31" y="1"/>
                  </a:cubicBezTo>
                  <a:cubicBezTo>
                    <a:pt x="37" y="0"/>
                    <a:pt x="40" y="3"/>
                    <a:pt x="40" y="8"/>
                  </a:cubicBezTo>
                  <a:cubicBezTo>
                    <a:pt x="42" y="20"/>
                    <a:pt x="43" y="31"/>
                    <a:pt x="44" y="42"/>
                  </a:cubicBezTo>
                  <a:cubicBezTo>
                    <a:pt x="44" y="48"/>
                    <a:pt x="40" y="50"/>
                    <a:pt x="35" y="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8" name="Freeform 98"/>
            <p:cNvSpPr>
              <a:spLocks/>
            </p:cNvSpPr>
            <p:nvPr/>
          </p:nvSpPr>
          <p:spPr bwMode="auto">
            <a:xfrm>
              <a:off x="7334250" y="4349750"/>
              <a:ext cx="188913" cy="187325"/>
            </a:xfrm>
            <a:custGeom>
              <a:avLst/>
              <a:gdLst>
                <a:gd name="T0" fmla="*/ 50 w 50"/>
                <a:gd name="T1" fmla="*/ 26 h 50"/>
                <a:gd name="T2" fmla="*/ 26 w 50"/>
                <a:gd name="T3" fmla="*/ 50 h 50"/>
                <a:gd name="T4" fmla="*/ 1 w 50"/>
                <a:gd name="T5" fmla="*/ 25 h 50"/>
                <a:gd name="T6" fmla="*/ 26 w 50"/>
                <a:gd name="T7" fmla="*/ 1 h 50"/>
                <a:gd name="T8" fmla="*/ 50 w 50"/>
                <a:gd name="T9" fmla="*/ 26 h 50"/>
              </a:gdLst>
              <a:ahLst/>
              <a:cxnLst>
                <a:cxn ang="0">
                  <a:pos x="T0" y="T1"/>
                </a:cxn>
                <a:cxn ang="0">
                  <a:pos x="T2" y="T3"/>
                </a:cxn>
                <a:cxn ang="0">
                  <a:pos x="T4" y="T5"/>
                </a:cxn>
                <a:cxn ang="0">
                  <a:pos x="T6" y="T7"/>
                </a:cxn>
                <a:cxn ang="0">
                  <a:pos x="T8" y="T9"/>
                </a:cxn>
              </a:cxnLst>
              <a:rect l="0" t="0" r="r" b="b"/>
              <a:pathLst>
                <a:path w="50" h="50">
                  <a:moveTo>
                    <a:pt x="50" y="26"/>
                  </a:moveTo>
                  <a:cubicBezTo>
                    <a:pt x="50" y="40"/>
                    <a:pt x="39" y="50"/>
                    <a:pt x="26" y="50"/>
                  </a:cubicBezTo>
                  <a:cubicBezTo>
                    <a:pt x="11" y="50"/>
                    <a:pt x="0" y="39"/>
                    <a:pt x="1" y="25"/>
                  </a:cubicBezTo>
                  <a:cubicBezTo>
                    <a:pt x="1" y="11"/>
                    <a:pt x="12" y="0"/>
                    <a:pt x="26" y="1"/>
                  </a:cubicBezTo>
                  <a:cubicBezTo>
                    <a:pt x="39" y="1"/>
                    <a:pt x="50" y="12"/>
                    <a:pt x="50"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99"/>
            <p:cNvSpPr>
              <a:spLocks/>
            </p:cNvSpPr>
            <p:nvPr/>
          </p:nvSpPr>
          <p:spPr bwMode="auto">
            <a:xfrm>
              <a:off x="7064375" y="4581525"/>
              <a:ext cx="101600" cy="101600"/>
            </a:xfrm>
            <a:custGeom>
              <a:avLst/>
              <a:gdLst>
                <a:gd name="T0" fmla="*/ 27 w 27"/>
                <a:gd name="T1" fmla="*/ 14 h 27"/>
                <a:gd name="T2" fmla="*/ 13 w 27"/>
                <a:gd name="T3" fmla="*/ 27 h 27"/>
                <a:gd name="T4" fmla="*/ 0 w 27"/>
                <a:gd name="T5" fmla="*/ 14 h 27"/>
                <a:gd name="T6" fmla="*/ 14 w 27"/>
                <a:gd name="T7" fmla="*/ 0 h 27"/>
                <a:gd name="T8" fmla="*/ 27 w 27"/>
                <a:gd name="T9" fmla="*/ 14 h 27"/>
              </a:gdLst>
              <a:ahLst/>
              <a:cxnLst>
                <a:cxn ang="0">
                  <a:pos x="T0" y="T1"/>
                </a:cxn>
                <a:cxn ang="0">
                  <a:pos x="T2" y="T3"/>
                </a:cxn>
                <a:cxn ang="0">
                  <a:pos x="T4" y="T5"/>
                </a:cxn>
                <a:cxn ang="0">
                  <a:pos x="T6" y="T7"/>
                </a:cxn>
                <a:cxn ang="0">
                  <a:pos x="T8" y="T9"/>
                </a:cxn>
              </a:cxnLst>
              <a:rect l="0" t="0" r="r" b="b"/>
              <a:pathLst>
                <a:path w="27" h="27">
                  <a:moveTo>
                    <a:pt x="27" y="14"/>
                  </a:moveTo>
                  <a:cubicBezTo>
                    <a:pt x="27" y="21"/>
                    <a:pt x="21" y="27"/>
                    <a:pt x="13" y="27"/>
                  </a:cubicBezTo>
                  <a:cubicBezTo>
                    <a:pt x="6" y="27"/>
                    <a:pt x="0" y="21"/>
                    <a:pt x="0" y="14"/>
                  </a:cubicBezTo>
                  <a:cubicBezTo>
                    <a:pt x="0" y="7"/>
                    <a:pt x="6" y="0"/>
                    <a:pt x="14" y="0"/>
                  </a:cubicBezTo>
                  <a:cubicBezTo>
                    <a:pt x="21" y="0"/>
                    <a:pt x="27" y="6"/>
                    <a:pt x="27"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100"/>
            <p:cNvSpPr>
              <a:spLocks/>
            </p:cNvSpPr>
            <p:nvPr/>
          </p:nvSpPr>
          <p:spPr bwMode="auto">
            <a:xfrm>
              <a:off x="7683500" y="4581525"/>
              <a:ext cx="104775" cy="101600"/>
            </a:xfrm>
            <a:custGeom>
              <a:avLst/>
              <a:gdLst>
                <a:gd name="T0" fmla="*/ 14 w 28"/>
                <a:gd name="T1" fmla="*/ 27 h 27"/>
                <a:gd name="T2" fmla="*/ 1 w 28"/>
                <a:gd name="T3" fmla="*/ 14 h 27"/>
                <a:gd name="T4" fmla="*/ 14 w 28"/>
                <a:gd name="T5" fmla="*/ 0 h 27"/>
                <a:gd name="T6" fmla="*/ 28 w 28"/>
                <a:gd name="T7" fmla="*/ 14 h 27"/>
                <a:gd name="T8" fmla="*/ 14 w 28"/>
                <a:gd name="T9" fmla="*/ 27 h 27"/>
              </a:gdLst>
              <a:ahLst/>
              <a:cxnLst>
                <a:cxn ang="0">
                  <a:pos x="T0" y="T1"/>
                </a:cxn>
                <a:cxn ang="0">
                  <a:pos x="T2" y="T3"/>
                </a:cxn>
                <a:cxn ang="0">
                  <a:pos x="T4" y="T5"/>
                </a:cxn>
                <a:cxn ang="0">
                  <a:pos x="T6" y="T7"/>
                </a:cxn>
                <a:cxn ang="0">
                  <a:pos x="T8" y="T9"/>
                </a:cxn>
              </a:cxnLst>
              <a:rect l="0" t="0" r="r" b="b"/>
              <a:pathLst>
                <a:path w="28" h="27">
                  <a:moveTo>
                    <a:pt x="14" y="27"/>
                  </a:moveTo>
                  <a:cubicBezTo>
                    <a:pt x="6" y="27"/>
                    <a:pt x="0" y="21"/>
                    <a:pt x="1" y="14"/>
                  </a:cubicBezTo>
                  <a:cubicBezTo>
                    <a:pt x="1" y="7"/>
                    <a:pt x="7" y="0"/>
                    <a:pt x="14" y="0"/>
                  </a:cubicBezTo>
                  <a:cubicBezTo>
                    <a:pt x="21" y="0"/>
                    <a:pt x="28" y="6"/>
                    <a:pt x="28" y="14"/>
                  </a:cubicBezTo>
                  <a:cubicBezTo>
                    <a:pt x="28" y="21"/>
                    <a:pt x="21" y="27"/>
                    <a:pt x="1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101"/>
            <p:cNvSpPr>
              <a:spLocks/>
            </p:cNvSpPr>
            <p:nvPr/>
          </p:nvSpPr>
          <p:spPr bwMode="auto">
            <a:xfrm>
              <a:off x="6881813" y="4616450"/>
              <a:ext cx="88900" cy="88900"/>
            </a:xfrm>
            <a:custGeom>
              <a:avLst/>
              <a:gdLst>
                <a:gd name="T0" fmla="*/ 12 w 24"/>
                <a:gd name="T1" fmla="*/ 0 h 24"/>
                <a:gd name="T2" fmla="*/ 24 w 24"/>
                <a:gd name="T3" fmla="*/ 13 h 24"/>
                <a:gd name="T4" fmla="*/ 12 w 24"/>
                <a:gd name="T5" fmla="*/ 24 h 24"/>
                <a:gd name="T6" fmla="*/ 0 w 24"/>
                <a:gd name="T7" fmla="*/ 12 h 24"/>
                <a:gd name="T8" fmla="*/ 12 w 24"/>
                <a:gd name="T9" fmla="*/ 0 h 24"/>
              </a:gdLst>
              <a:ahLst/>
              <a:cxnLst>
                <a:cxn ang="0">
                  <a:pos x="T0" y="T1"/>
                </a:cxn>
                <a:cxn ang="0">
                  <a:pos x="T2" y="T3"/>
                </a:cxn>
                <a:cxn ang="0">
                  <a:pos x="T4" y="T5"/>
                </a:cxn>
                <a:cxn ang="0">
                  <a:pos x="T6" y="T7"/>
                </a:cxn>
                <a:cxn ang="0">
                  <a:pos x="T8" y="T9"/>
                </a:cxn>
              </a:cxnLst>
              <a:rect l="0" t="0" r="r" b="b"/>
              <a:pathLst>
                <a:path w="24" h="24">
                  <a:moveTo>
                    <a:pt x="12" y="0"/>
                  </a:moveTo>
                  <a:cubicBezTo>
                    <a:pt x="19" y="0"/>
                    <a:pt x="24" y="6"/>
                    <a:pt x="24" y="13"/>
                  </a:cubicBezTo>
                  <a:cubicBezTo>
                    <a:pt x="23" y="19"/>
                    <a:pt x="18" y="24"/>
                    <a:pt x="12" y="24"/>
                  </a:cubicBezTo>
                  <a:cubicBezTo>
                    <a:pt x="5" y="24"/>
                    <a:pt x="0" y="18"/>
                    <a:pt x="0" y="12"/>
                  </a:cubicBezTo>
                  <a:cubicBezTo>
                    <a:pt x="0" y="5"/>
                    <a:pt x="6" y="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102"/>
            <p:cNvSpPr>
              <a:spLocks/>
            </p:cNvSpPr>
            <p:nvPr/>
          </p:nvSpPr>
          <p:spPr bwMode="auto">
            <a:xfrm>
              <a:off x="7878763" y="4616450"/>
              <a:ext cx="90488" cy="88900"/>
            </a:xfrm>
            <a:custGeom>
              <a:avLst/>
              <a:gdLst>
                <a:gd name="T0" fmla="*/ 12 w 24"/>
                <a:gd name="T1" fmla="*/ 24 h 24"/>
                <a:gd name="T2" fmla="*/ 0 w 24"/>
                <a:gd name="T3" fmla="*/ 13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6" y="24"/>
                    <a:pt x="1" y="19"/>
                    <a:pt x="0" y="13"/>
                  </a:cubicBezTo>
                  <a:cubicBezTo>
                    <a:pt x="0" y="6"/>
                    <a:pt x="5" y="0"/>
                    <a:pt x="12" y="0"/>
                  </a:cubicBezTo>
                  <a:cubicBezTo>
                    <a:pt x="18" y="0"/>
                    <a:pt x="24" y="6"/>
                    <a:pt x="24" y="12"/>
                  </a:cubicBezTo>
                  <a:cubicBezTo>
                    <a:pt x="24" y="18"/>
                    <a:pt x="19" y="24"/>
                    <a:pt x="1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3" name="Freeform 103"/>
            <p:cNvSpPr>
              <a:spLocks/>
            </p:cNvSpPr>
            <p:nvPr/>
          </p:nvSpPr>
          <p:spPr bwMode="auto">
            <a:xfrm>
              <a:off x="7410450" y="4143375"/>
              <a:ext cx="41275" cy="149225"/>
            </a:xfrm>
            <a:custGeom>
              <a:avLst/>
              <a:gdLst>
                <a:gd name="T0" fmla="*/ 11 w 11"/>
                <a:gd name="T1" fmla="*/ 20 h 40"/>
                <a:gd name="T2" fmla="*/ 10 w 11"/>
                <a:gd name="T3" fmla="*/ 34 h 40"/>
                <a:gd name="T4" fmla="*/ 5 w 11"/>
                <a:gd name="T5" fmla="*/ 40 h 40"/>
                <a:gd name="T6" fmla="*/ 1 w 11"/>
                <a:gd name="T7" fmla="*/ 34 h 40"/>
                <a:gd name="T8" fmla="*/ 1 w 11"/>
                <a:gd name="T9" fmla="*/ 6 h 40"/>
                <a:gd name="T10" fmla="*/ 5 w 11"/>
                <a:gd name="T11" fmla="*/ 0 h 40"/>
                <a:gd name="T12" fmla="*/ 10 w 11"/>
                <a:gd name="T13" fmla="*/ 6 h 40"/>
                <a:gd name="T14" fmla="*/ 11 w 11"/>
                <a:gd name="T15" fmla="*/ 2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0">
                  <a:moveTo>
                    <a:pt x="11" y="20"/>
                  </a:moveTo>
                  <a:cubicBezTo>
                    <a:pt x="11" y="25"/>
                    <a:pt x="11" y="29"/>
                    <a:pt x="10" y="34"/>
                  </a:cubicBezTo>
                  <a:cubicBezTo>
                    <a:pt x="10" y="36"/>
                    <a:pt x="7" y="38"/>
                    <a:pt x="5" y="40"/>
                  </a:cubicBezTo>
                  <a:cubicBezTo>
                    <a:pt x="4" y="38"/>
                    <a:pt x="1" y="36"/>
                    <a:pt x="1" y="34"/>
                  </a:cubicBezTo>
                  <a:cubicBezTo>
                    <a:pt x="0" y="24"/>
                    <a:pt x="0" y="15"/>
                    <a:pt x="1" y="6"/>
                  </a:cubicBezTo>
                  <a:cubicBezTo>
                    <a:pt x="1" y="4"/>
                    <a:pt x="4" y="2"/>
                    <a:pt x="5" y="0"/>
                  </a:cubicBezTo>
                  <a:cubicBezTo>
                    <a:pt x="7" y="2"/>
                    <a:pt x="10" y="4"/>
                    <a:pt x="10" y="6"/>
                  </a:cubicBezTo>
                  <a:cubicBezTo>
                    <a:pt x="11" y="10"/>
                    <a:pt x="11" y="15"/>
                    <a:pt x="1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4" name="Freeform 104"/>
            <p:cNvSpPr>
              <a:spLocks/>
            </p:cNvSpPr>
            <p:nvPr/>
          </p:nvSpPr>
          <p:spPr bwMode="auto">
            <a:xfrm>
              <a:off x="7240588" y="4198938"/>
              <a:ext cx="93663" cy="131763"/>
            </a:xfrm>
            <a:custGeom>
              <a:avLst/>
              <a:gdLst>
                <a:gd name="T0" fmla="*/ 7 w 25"/>
                <a:gd name="T1" fmla="*/ 0 h 35"/>
                <a:gd name="T2" fmla="*/ 11 w 25"/>
                <a:gd name="T3" fmla="*/ 3 h 35"/>
                <a:gd name="T4" fmla="*/ 24 w 25"/>
                <a:gd name="T5" fmla="*/ 27 h 35"/>
                <a:gd name="T6" fmla="*/ 23 w 25"/>
                <a:gd name="T7" fmla="*/ 35 h 35"/>
                <a:gd name="T8" fmla="*/ 16 w 25"/>
                <a:gd name="T9" fmla="*/ 32 h 35"/>
                <a:gd name="T10" fmla="*/ 2 w 25"/>
                <a:gd name="T11" fmla="*/ 8 h 35"/>
                <a:gd name="T12" fmla="*/ 7 w 25"/>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25" h="35">
                  <a:moveTo>
                    <a:pt x="7" y="0"/>
                  </a:moveTo>
                  <a:cubicBezTo>
                    <a:pt x="8" y="1"/>
                    <a:pt x="10" y="2"/>
                    <a:pt x="11" y="3"/>
                  </a:cubicBezTo>
                  <a:cubicBezTo>
                    <a:pt x="15" y="11"/>
                    <a:pt x="20" y="19"/>
                    <a:pt x="24" y="27"/>
                  </a:cubicBezTo>
                  <a:cubicBezTo>
                    <a:pt x="25" y="29"/>
                    <a:pt x="23" y="32"/>
                    <a:pt x="23" y="35"/>
                  </a:cubicBezTo>
                  <a:cubicBezTo>
                    <a:pt x="21" y="34"/>
                    <a:pt x="17" y="34"/>
                    <a:pt x="16" y="32"/>
                  </a:cubicBezTo>
                  <a:cubicBezTo>
                    <a:pt x="11" y="24"/>
                    <a:pt x="6" y="16"/>
                    <a:pt x="2" y="8"/>
                  </a:cubicBezTo>
                  <a:cubicBezTo>
                    <a:pt x="0" y="4"/>
                    <a:pt x="2"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5" name="Freeform 105"/>
            <p:cNvSpPr>
              <a:spLocks/>
            </p:cNvSpPr>
            <p:nvPr/>
          </p:nvSpPr>
          <p:spPr bwMode="auto">
            <a:xfrm>
              <a:off x="7526338" y="4198938"/>
              <a:ext cx="93663" cy="131763"/>
            </a:xfrm>
            <a:custGeom>
              <a:avLst/>
              <a:gdLst>
                <a:gd name="T0" fmla="*/ 25 w 25"/>
                <a:gd name="T1" fmla="*/ 4 h 35"/>
                <a:gd name="T2" fmla="*/ 23 w 25"/>
                <a:gd name="T3" fmla="*/ 8 h 35"/>
                <a:gd name="T4" fmla="*/ 9 w 25"/>
                <a:gd name="T5" fmla="*/ 33 h 35"/>
                <a:gd name="T6" fmla="*/ 2 w 25"/>
                <a:gd name="T7" fmla="*/ 35 h 35"/>
                <a:gd name="T8" fmla="*/ 1 w 25"/>
                <a:gd name="T9" fmla="*/ 27 h 35"/>
                <a:gd name="T10" fmla="*/ 15 w 25"/>
                <a:gd name="T11" fmla="*/ 3 h 35"/>
                <a:gd name="T12" fmla="*/ 21 w 25"/>
                <a:gd name="T13" fmla="*/ 0 h 35"/>
                <a:gd name="T14" fmla="*/ 25 w 25"/>
                <a:gd name="T15" fmla="*/ 4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35">
                  <a:moveTo>
                    <a:pt x="25" y="4"/>
                  </a:moveTo>
                  <a:cubicBezTo>
                    <a:pt x="24" y="6"/>
                    <a:pt x="24" y="7"/>
                    <a:pt x="23" y="8"/>
                  </a:cubicBezTo>
                  <a:cubicBezTo>
                    <a:pt x="19" y="16"/>
                    <a:pt x="14" y="25"/>
                    <a:pt x="9" y="33"/>
                  </a:cubicBezTo>
                  <a:cubicBezTo>
                    <a:pt x="8" y="34"/>
                    <a:pt x="4" y="34"/>
                    <a:pt x="2" y="35"/>
                  </a:cubicBezTo>
                  <a:cubicBezTo>
                    <a:pt x="1" y="32"/>
                    <a:pt x="0" y="29"/>
                    <a:pt x="1" y="27"/>
                  </a:cubicBezTo>
                  <a:cubicBezTo>
                    <a:pt x="5" y="19"/>
                    <a:pt x="10" y="11"/>
                    <a:pt x="15" y="3"/>
                  </a:cubicBezTo>
                  <a:cubicBezTo>
                    <a:pt x="16" y="1"/>
                    <a:pt x="19" y="1"/>
                    <a:pt x="21" y="0"/>
                  </a:cubicBezTo>
                  <a:cubicBezTo>
                    <a:pt x="22" y="0"/>
                    <a:pt x="23" y="3"/>
                    <a:pt x="2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04" name="Freeform 7"/>
          <p:cNvSpPr>
            <a:spLocks noEditPoints="1"/>
          </p:cNvSpPr>
          <p:nvPr/>
        </p:nvSpPr>
        <p:spPr bwMode="auto">
          <a:xfrm>
            <a:off x="2638968" y="2983866"/>
            <a:ext cx="287830" cy="414753"/>
          </a:xfrm>
          <a:custGeom>
            <a:avLst/>
            <a:gdLst>
              <a:gd name="T0" fmla="*/ 172 w 473"/>
              <a:gd name="T1" fmla="*/ 57 h 682"/>
              <a:gd name="T2" fmla="*/ 301 w 473"/>
              <a:gd name="T3" fmla="*/ 57 h 682"/>
              <a:gd name="T4" fmla="*/ 330 w 473"/>
              <a:gd name="T5" fmla="*/ 28 h 682"/>
              <a:gd name="T6" fmla="*/ 301 w 473"/>
              <a:gd name="T7" fmla="*/ 0 h 682"/>
              <a:gd name="T8" fmla="*/ 172 w 473"/>
              <a:gd name="T9" fmla="*/ 0 h 682"/>
              <a:gd name="T10" fmla="*/ 144 w 473"/>
              <a:gd name="T11" fmla="*/ 28 h 682"/>
              <a:gd name="T12" fmla="*/ 172 w 473"/>
              <a:gd name="T13" fmla="*/ 57 h 682"/>
              <a:gd name="T14" fmla="*/ 461 w 473"/>
              <a:gd name="T15" fmla="*/ 594 h 682"/>
              <a:gd name="T16" fmla="*/ 297 w 473"/>
              <a:gd name="T17" fmla="*/ 310 h 682"/>
              <a:gd name="T18" fmla="*/ 297 w 473"/>
              <a:gd name="T19" fmla="*/ 71 h 682"/>
              <a:gd name="T20" fmla="*/ 176 w 473"/>
              <a:gd name="T21" fmla="*/ 71 h 682"/>
              <a:gd name="T22" fmla="*/ 176 w 473"/>
              <a:gd name="T23" fmla="*/ 310 h 682"/>
              <a:gd name="T24" fmla="*/ 11 w 473"/>
              <a:gd name="T25" fmla="*/ 594 h 682"/>
              <a:gd name="T26" fmla="*/ 0 w 473"/>
              <a:gd name="T27" fmla="*/ 632 h 682"/>
              <a:gd name="T28" fmla="*/ 6 w 473"/>
              <a:gd name="T29" fmla="*/ 655 h 682"/>
              <a:gd name="T30" fmla="*/ 62 w 473"/>
              <a:gd name="T31" fmla="*/ 682 h 682"/>
              <a:gd name="T32" fmla="*/ 411 w 473"/>
              <a:gd name="T33" fmla="*/ 682 h 682"/>
              <a:gd name="T34" fmla="*/ 467 w 473"/>
              <a:gd name="T35" fmla="*/ 655 h 682"/>
              <a:gd name="T36" fmla="*/ 473 w 473"/>
              <a:gd name="T37" fmla="*/ 632 h 682"/>
              <a:gd name="T38" fmla="*/ 461 w 473"/>
              <a:gd name="T39" fmla="*/ 59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3" h="682">
                <a:moveTo>
                  <a:pt x="172" y="57"/>
                </a:moveTo>
                <a:cubicBezTo>
                  <a:pt x="301" y="57"/>
                  <a:pt x="301" y="57"/>
                  <a:pt x="301" y="57"/>
                </a:cubicBezTo>
                <a:cubicBezTo>
                  <a:pt x="317" y="57"/>
                  <a:pt x="330" y="44"/>
                  <a:pt x="330" y="28"/>
                </a:cubicBezTo>
                <a:cubicBezTo>
                  <a:pt x="330" y="13"/>
                  <a:pt x="317" y="0"/>
                  <a:pt x="301" y="0"/>
                </a:cubicBezTo>
                <a:cubicBezTo>
                  <a:pt x="172" y="0"/>
                  <a:pt x="172" y="0"/>
                  <a:pt x="172" y="0"/>
                </a:cubicBezTo>
                <a:cubicBezTo>
                  <a:pt x="156" y="0"/>
                  <a:pt x="144" y="13"/>
                  <a:pt x="144" y="28"/>
                </a:cubicBezTo>
                <a:cubicBezTo>
                  <a:pt x="144" y="44"/>
                  <a:pt x="156" y="57"/>
                  <a:pt x="172" y="57"/>
                </a:cubicBezTo>
                <a:close/>
                <a:moveTo>
                  <a:pt x="461" y="594"/>
                </a:moveTo>
                <a:cubicBezTo>
                  <a:pt x="461" y="594"/>
                  <a:pt x="310" y="332"/>
                  <a:pt x="297" y="310"/>
                </a:cubicBezTo>
                <a:cubicBezTo>
                  <a:pt x="297" y="71"/>
                  <a:pt x="297" y="71"/>
                  <a:pt x="297" y="71"/>
                </a:cubicBezTo>
                <a:cubicBezTo>
                  <a:pt x="176" y="71"/>
                  <a:pt x="176" y="71"/>
                  <a:pt x="176" y="71"/>
                </a:cubicBezTo>
                <a:cubicBezTo>
                  <a:pt x="176" y="71"/>
                  <a:pt x="176" y="306"/>
                  <a:pt x="176" y="310"/>
                </a:cubicBezTo>
                <a:cubicBezTo>
                  <a:pt x="174" y="313"/>
                  <a:pt x="11" y="594"/>
                  <a:pt x="11" y="594"/>
                </a:cubicBezTo>
                <a:cubicBezTo>
                  <a:pt x="4" y="607"/>
                  <a:pt x="0" y="620"/>
                  <a:pt x="0" y="632"/>
                </a:cubicBezTo>
                <a:cubicBezTo>
                  <a:pt x="0" y="640"/>
                  <a:pt x="2" y="648"/>
                  <a:pt x="6" y="655"/>
                </a:cubicBezTo>
                <a:cubicBezTo>
                  <a:pt x="16" y="672"/>
                  <a:pt x="36" y="682"/>
                  <a:pt x="62" y="682"/>
                </a:cubicBezTo>
                <a:cubicBezTo>
                  <a:pt x="411" y="682"/>
                  <a:pt x="411" y="682"/>
                  <a:pt x="411" y="682"/>
                </a:cubicBezTo>
                <a:cubicBezTo>
                  <a:pt x="437" y="682"/>
                  <a:pt x="457" y="672"/>
                  <a:pt x="467" y="655"/>
                </a:cubicBezTo>
                <a:cubicBezTo>
                  <a:pt x="471" y="648"/>
                  <a:pt x="473" y="640"/>
                  <a:pt x="473" y="632"/>
                </a:cubicBezTo>
                <a:cubicBezTo>
                  <a:pt x="473" y="620"/>
                  <a:pt x="469" y="607"/>
                  <a:pt x="461" y="594"/>
                </a:cubicBez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53" name="Group 52"/>
          <p:cNvGrpSpPr>
            <a:grpSpLocks noChangeAspect="1"/>
          </p:cNvGrpSpPr>
          <p:nvPr/>
        </p:nvGrpSpPr>
        <p:grpSpPr>
          <a:xfrm>
            <a:off x="2596086" y="3972402"/>
            <a:ext cx="502283" cy="251867"/>
            <a:chOff x="338136" y="1230312"/>
            <a:chExt cx="9079475" cy="5016493"/>
          </a:xfrm>
          <a:solidFill>
            <a:schemeClr val="accent5"/>
          </a:solidFill>
        </p:grpSpPr>
        <p:sp>
          <p:nvSpPr>
            <p:cNvPr id="54" name="Freeform 4"/>
            <p:cNvSpPr>
              <a:spLocks noChangeAspect="1"/>
            </p:cNvSpPr>
            <p:nvPr/>
          </p:nvSpPr>
          <p:spPr bwMode="gray">
            <a:xfrm>
              <a:off x="4974202" y="1619248"/>
              <a:ext cx="4422771" cy="1576385"/>
            </a:xfrm>
            <a:custGeom>
              <a:avLst/>
              <a:gdLst>
                <a:gd name="T0" fmla="*/ 54568701 w 5927"/>
                <a:gd name="T1" fmla="*/ 820356130 h 1901"/>
                <a:gd name="T2" fmla="*/ 174286586 w 5927"/>
                <a:gd name="T3" fmla="*/ 715146950 h 1901"/>
                <a:gd name="T4" fmla="*/ 173173244 w 5927"/>
                <a:gd name="T5" fmla="*/ 422899873 h 1901"/>
                <a:gd name="T6" fmla="*/ 314049858 w 5927"/>
                <a:gd name="T7" fmla="*/ 389205305 h 1901"/>
                <a:gd name="T8" fmla="*/ 346903159 w 5927"/>
                <a:gd name="T9" fmla="*/ 603749141 h 1901"/>
                <a:gd name="T10" fmla="*/ 389778780 w 5927"/>
                <a:gd name="T11" fmla="*/ 533609411 h 1901"/>
                <a:gd name="T12" fmla="*/ 490563875 w 5927"/>
                <a:gd name="T13" fmla="*/ 461407358 h 1901"/>
                <a:gd name="T14" fmla="*/ 759511428 w 5927"/>
                <a:gd name="T15" fmla="*/ 396081375 h 1901"/>
                <a:gd name="T16" fmla="*/ 957184920 w 5927"/>
                <a:gd name="T17" fmla="*/ 405020598 h 1901"/>
                <a:gd name="T18" fmla="*/ 961639036 w 5927"/>
                <a:gd name="T19" fmla="*/ 226921923 h 1901"/>
                <a:gd name="T20" fmla="*/ 1033469767 w 5927"/>
                <a:gd name="T21" fmla="*/ 449030100 h 1901"/>
                <a:gd name="T22" fmla="*/ 1076345388 w 5927"/>
                <a:gd name="T23" fmla="*/ 405020598 h 1901"/>
                <a:gd name="T24" fmla="*/ 1122561783 w 5927"/>
                <a:gd name="T25" fmla="*/ 405020598 h 1901"/>
                <a:gd name="T26" fmla="*/ 1074117957 w 5927"/>
                <a:gd name="T27" fmla="*/ 294310230 h 1901"/>
                <a:gd name="T28" fmla="*/ 1230029917 w 5927"/>
                <a:gd name="T29" fmla="*/ 284683566 h 1901"/>
                <a:gd name="T30" fmla="*/ 1296291698 w 5927"/>
                <a:gd name="T31" fmla="*/ 183600691 h 1901"/>
                <a:gd name="T32" fmla="*/ 1472249044 w 5927"/>
                <a:gd name="T33" fmla="*/ 77015800 h 1901"/>
                <a:gd name="T34" fmla="*/ 1577489001 w 5927"/>
                <a:gd name="T35" fmla="*/ 33007127 h 1901"/>
                <a:gd name="T36" fmla="*/ 1820265545 w 5927"/>
                <a:gd name="T37" fmla="*/ 88705617 h 1901"/>
                <a:gd name="T38" fmla="*/ 1676604083 w 5927"/>
                <a:gd name="T39" fmla="*/ 215232107 h 1901"/>
                <a:gd name="T40" fmla="*/ 1836970158 w 5927"/>
                <a:gd name="T41" fmla="*/ 217294430 h 1901"/>
                <a:gd name="T42" fmla="*/ 2004575198 w 5927"/>
                <a:gd name="T43" fmla="*/ 189101050 h 1901"/>
                <a:gd name="T44" fmla="*/ 2147483647 w 5927"/>
                <a:gd name="T45" fmla="*/ 284683566 h 1901"/>
                <a:gd name="T46" fmla="*/ 2147483647 w 5927"/>
                <a:gd name="T47" fmla="*/ 283996125 h 1901"/>
                <a:gd name="T48" fmla="*/ 2147483647 w 5927"/>
                <a:gd name="T49" fmla="*/ 367200554 h 1901"/>
                <a:gd name="T50" fmla="*/ 2147483647 w 5927"/>
                <a:gd name="T51" fmla="*/ 354823296 h 1901"/>
                <a:gd name="T52" fmla="*/ 2147483647 w 5927"/>
                <a:gd name="T53" fmla="*/ 484786991 h 1901"/>
                <a:gd name="T54" fmla="*/ 2147483647 w 5927"/>
                <a:gd name="T55" fmla="*/ 578993796 h 1901"/>
                <a:gd name="T56" fmla="*/ 2147483647 w 5927"/>
                <a:gd name="T57" fmla="*/ 506104301 h 1901"/>
                <a:gd name="T58" fmla="*/ 2147483647 w 5927"/>
                <a:gd name="T59" fmla="*/ 655322154 h 1901"/>
                <a:gd name="T60" fmla="*/ 2147483647 w 5927"/>
                <a:gd name="T61" fmla="*/ 722023849 h 1901"/>
                <a:gd name="T62" fmla="*/ 2147483647 w 5927"/>
                <a:gd name="T63" fmla="*/ 867803667 h 1901"/>
                <a:gd name="T64" fmla="*/ 2147483647 w 5927"/>
                <a:gd name="T65" fmla="*/ 1045214900 h 1901"/>
                <a:gd name="T66" fmla="*/ 2147483647 w 5927"/>
                <a:gd name="T67" fmla="*/ 661510783 h 1901"/>
                <a:gd name="T68" fmla="*/ 2147483647 w 5927"/>
                <a:gd name="T69" fmla="*/ 745403483 h 1901"/>
                <a:gd name="T70" fmla="*/ 2147483647 w 5927"/>
                <a:gd name="T71" fmla="*/ 770846269 h 1901"/>
                <a:gd name="T72" fmla="*/ 2147483647 w 5927"/>
                <a:gd name="T73" fmla="*/ 959947319 h 1901"/>
                <a:gd name="T74" fmla="*/ 2147483647 w 5927"/>
                <a:gd name="T75" fmla="*/ 1049341206 h 1901"/>
                <a:gd name="T76" fmla="*/ 2147483647 w 5927"/>
                <a:gd name="T77" fmla="*/ 1268697959 h 1901"/>
                <a:gd name="T78" fmla="*/ 2050234921 w 5927"/>
                <a:gd name="T79" fmla="*/ 978514035 h 1901"/>
                <a:gd name="T80" fmla="*/ 1833629385 w 5927"/>
                <a:gd name="T81" fmla="*/ 1065156499 h 1901"/>
                <a:gd name="T82" fmla="*/ 1511227220 w 5927"/>
                <a:gd name="T83" fmla="*/ 1071345128 h 1901"/>
                <a:gd name="T84" fmla="*/ 1165994821 w 5927"/>
                <a:gd name="T85" fmla="*/ 1069970245 h 1901"/>
                <a:gd name="T86" fmla="*/ 1011196950 w 5927"/>
                <a:gd name="T87" fmla="*/ 973700288 h 1901"/>
                <a:gd name="T88" fmla="*/ 821319093 w 5927"/>
                <a:gd name="T89" fmla="*/ 904248829 h 1901"/>
                <a:gd name="T90" fmla="*/ 691578141 w 5927"/>
                <a:gd name="T91" fmla="*/ 934504533 h 1901"/>
                <a:gd name="T92" fmla="*/ 721089923 w 5927"/>
                <a:gd name="T93" fmla="*/ 1045902341 h 1901"/>
                <a:gd name="T94" fmla="*/ 631441236 w 5927"/>
                <a:gd name="T95" fmla="*/ 1034899966 h 1901"/>
                <a:gd name="T96" fmla="*/ 518405643 w 5927"/>
                <a:gd name="T97" fmla="*/ 1058967870 h 1901"/>
                <a:gd name="T98" fmla="*/ 514507453 w 5927"/>
                <a:gd name="T99" fmla="*/ 1124981294 h 1901"/>
                <a:gd name="T100" fmla="*/ 539007701 w 5927"/>
                <a:gd name="T101" fmla="*/ 1180680613 h 1901"/>
                <a:gd name="T102" fmla="*/ 503927715 w 5927"/>
                <a:gd name="T103" fmla="*/ 1282450929 h 1901"/>
                <a:gd name="T104" fmla="*/ 372516750 w 5927"/>
                <a:gd name="T105" fmla="*/ 1242567732 h 1901"/>
                <a:gd name="T106" fmla="*/ 378084954 w 5927"/>
                <a:gd name="T107" fmla="*/ 1089224403 h 1901"/>
                <a:gd name="T108" fmla="*/ 256697055 w 5927"/>
                <a:gd name="T109" fmla="*/ 998455633 h 1901"/>
                <a:gd name="T110" fmla="*/ 222173741 w 5927"/>
                <a:gd name="T111" fmla="*/ 972325406 h 1901"/>
                <a:gd name="T112" fmla="*/ 134195067 w 5927"/>
                <a:gd name="T113" fmla="*/ 894621336 h 1901"/>
                <a:gd name="T114" fmla="*/ 80183038 w 5927"/>
                <a:gd name="T115" fmla="*/ 958572436 h 190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927"/>
                <a:gd name="T175" fmla="*/ 0 h 1901"/>
                <a:gd name="T176" fmla="*/ 5927 w 5927"/>
                <a:gd name="T177" fmla="*/ 1901 h 190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927" h="1901">
                  <a:moveTo>
                    <a:pt x="0" y="1351"/>
                  </a:moveTo>
                  <a:lnTo>
                    <a:pt x="49" y="1307"/>
                  </a:lnTo>
                  <a:lnTo>
                    <a:pt x="33" y="1325"/>
                  </a:lnTo>
                  <a:lnTo>
                    <a:pt x="55" y="1330"/>
                  </a:lnTo>
                  <a:lnTo>
                    <a:pt x="49" y="1241"/>
                  </a:lnTo>
                  <a:lnTo>
                    <a:pt x="69" y="1199"/>
                  </a:lnTo>
                  <a:lnTo>
                    <a:pt x="98" y="1193"/>
                  </a:lnTo>
                  <a:lnTo>
                    <a:pt x="155" y="1232"/>
                  </a:lnTo>
                  <a:lnTo>
                    <a:pt x="168" y="1158"/>
                  </a:lnTo>
                  <a:lnTo>
                    <a:pt x="143" y="1159"/>
                  </a:lnTo>
                  <a:lnTo>
                    <a:pt x="133" y="1116"/>
                  </a:lnTo>
                  <a:lnTo>
                    <a:pt x="368" y="1078"/>
                  </a:lnTo>
                  <a:lnTo>
                    <a:pt x="311" y="1062"/>
                  </a:lnTo>
                  <a:lnTo>
                    <a:pt x="313" y="1040"/>
                  </a:lnTo>
                  <a:lnTo>
                    <a:pt x="278" y="1048"/>
                  </a:lnTo>
                  <a:lnTo>
                    <a:pt x="411" y="936"/>
                  </a:lnTo>
                  <a:lnTo>
                    <a:pt x="352" y="818"/>
                  </a:lnTo>
                  <a:lnTo>
                    <a:pt x="366" y="761"/>
                  </a:lnTo>
                  <a:lnTo>
                    <a:pt x="330" y="699"/>
                  </a:lnTo>
                  <a:lnTo>
                    <a:pt x="360" y="664"/>
                  </a:lnTo>
                  <a:lnTo>
                    <a:pt x="311" y="615"/>
                  </a:lnTo>
                  <a:lnTo>
                    <a:pt x="325" y="574"/>
                  </a:lnTo>
                  <a:lnTo>
                    <a:pt x="389" y="529"/>
                  </a:lnTo>
                  <a:lnTo>
                    <a:pt x="425" y="523"/>
                  </a:lnTo>
                  <a:lnTo>
                    <a:pt x="470" y="533"/>
                  </a:lnTo>
                  <a:lnTo>
                    <a:pt x="431" y="544"/>
                  </a:lnTo>
                  <a:lnTo>
                    <a:pt x="461" y="561"/>
                  </a:lnTo>
                  <a:lnTo>
                    <a:pt x="564" y="566"/>
                  </a:lnTo>
                  <a:lnTo>
                    <a:pt x="745" y="661"/>
                  </a:lnTo>
                  <a:lnTo>
                    <a:pt x="750" y="708"/>
                  </a:lnTo>
                  <a:lnTo>
                    <a:pt x="670" y="749"/>
                  </a:lnTo>
                  <a:lnTo>
                    <a:pt x="427" y="692"/>
                  </a:lnTo>
                  <a:lnTo>
                    <a:pt x="526" y="760"/>
                  </a:lnTo>
                  <a:lnTo>
                    <a:pt x="524" y="838"/>
                  </a:lnTo>
                  <a:lnTo>
                    <a:pt x="623" y="878"/>
                  </a:lnTo>
                  <a:lnTo>
                    <a:pt x="648" y="870"/>
                  </a:lnTo>
                  <a:lnTo>
                    <a:pt x="635" y="838"/>
                  </a:lnTo>
                  <a:lnTo>
                    <a:pt x="590" y="826"/>
                  </a:lnTo>
                  <a:lnTo>
                    <a:pt x="601" y="799"/>
                  </a:lnTo>
                  <a:lnTo>
                    <a:pt x="645" y="829"/>
                  </a:lnTo>
                  <a:lnTo>
                    <a:pt x="741" y="838"/>
                  </a:lnTo>
                  <a:lnTo>
                    <a:pt x="700" y="776"/>
                  </a:lnTo>
                  <a:lnTo>
                    <a:pt x="788" y="724"/>
                  </a:lnTo>
                  <a:lnTo>
                    <a:pt x="853" y="760"/>
                  </a:lnTo>
                  <a:lnTo>
                    <a:pt x="851" y="618"/>
                  </a:lnTo>
                  <a:lnTo>
                    <a:pt x="823" y="598"/>
                  </a:lnTo>
                  <a:lnTo>
                    <a:pt x="931" y="629"/>
                  </a:lnTo>
                  <a:lnTo>
                    <a:pt x="938" y="646"/>
                  </a:lnTo>
                  <a:lnTo>
                    <a:pt x="881" y="671"/>
                  </a:lnTo>
                  <a:lnTo>
                    <a:pt x="938" y="716"/>
                  </a:lnTo>
                  <a:lnTo>
                    <a:pt x="987" y="664"/>
                  </a:lnTo>
                  <a:lnTo>
                    <a:pt x="1187" y="580"/>
                  </a:lnTo>
                  <a:lnTo>
                    <a:pt x="1217" y="576"/>
                  </a:lnTo>
                  <a:lnTo>
                    <a:pt x="1187" y="590"/>
                  </a:lnTo>
                  <a:lnTo>
                    <a:pt x="1220" y="631"/>
                  </a:lnTo>
                  <a:lnTo>
                    <a:pt x="1364" y="576"/>
                  </a:lnTo>
                  <a:lnTo>
                    <a:pt x="1397" y="616"/>
                  </a:lnTo>
                  <a:lnTo>
                    <a:pt x="1431" y="587"/>
                  </a:lnTo>
                  <a:lnTo>
                    <a:pt x="1414" y="540"/>
                  </a:lnTo>
                  <a:lnTo>
                    <a:pt x="1434" y="525"/>
                  </a:lnTo>
                  <a:lnTo>
                    <a:pt x="1544" y="547"/>
                  </a:lnTo>
                  <a:lnTo>
                    <a:pt x="1689" y="627"/>
                  </a:lnTo>
                  <a:lnTo>
                    <a:pt x="1719" y="589"/>
                  </a:lnTo>
                  <a:lnTo>
                    <a:pt x="1687" y="549"/>
                  </a:lnTo>
                  <a:lnTo>
                    <a:pt x="1643" y="538"/>
                  </a:lnTo>
                  <a:lnTo>
                    <a:pt x="1660" y="474"/>
                  </a:lnTo>
                  <a:lnTo>
                    <a:pt x="1629" y="465"/>
                  </a:lnTo>
                  <a:lnTo>
                    <a:pt x="1640" y="437"/>
                  </a:lnTo>
                  <a:lnTo>
                    <a:pt x="1693" y="406"/>
                  </a:lnTo>
                  <a:lnTo>
                    <a:pt x="1727" y="330"/>
                  </a:lnTo>
                  <a:lnTo>
                    <a:pt x="1803" y="332"/>
                  </a:lnTo>
                  <a:lnTo>
                    <a:pt x="1838" y="343"/>
                  </a:lnTo>
                  <a:lnTo>
                    <a:pt x="1812" y="423"/>
                  </a:lnTo>
                  <a:lnTo>
                    <a:pt x="1842" y="463"/>
                  </a:lnTo>
                  <a:lnTo>
                    <a:pt x="1832" y="574"/>
                  </a:lnTo>
                  <a:lnTo>
                    <a:pt x="1870" y="613"/>
                  </a:lnTo>
                  <a:lnTo>
                    <a:pt x="1856" y="653"/>
                  </a:lnTo>
                  <a:lnTo>
                    <a:pt x="1798" y="684"/>
                  </a:lnTo>
                  <a:lnTo>
                    <a:pt x="1816" y="699"/>
                  </a:lnTo>
                  <a:lnTo>
                    <a:pt x="1742" y="715"/>
                  </a:lnTo>
                  <a:lnTo>
                    <a:pt x="1821" y="742"/>
                  </a:lnTo>
                  <a:lnTo>
                    <a:pt x="1912" y="653"/>
                  </a:lnTo>
                  <a:lnTo>
                    <a:pt x="1901" y="598"/>
                  </a:lnTo>
                  <a:lnTo>
                    <a:pt x="1933" y="589"/>
                  </a:lnTo>
                  <a:lnTo>
                    <a:pt x="1980" y="579"/>
                  </a:lnTo>
                  <a:lnTo>
                    <a:pt x="2002" y="610"/>
                  </a:lnTo>
                  <a:lnTo>
                    <a:pt x="2000" y="651"/>
                  </a:lnTo>
                  <a:lnTo>
                    <a:pt x="2059" y="665"/>
                  </a:lnTo>
                  <a:lnTo>
                    <a:pt x="2013" y="650"/>
                  </a:lnTo>
                  <a:lnTo>
                    <a:pt x="2033" y="626"/>
                  </a:lnTo>
                  <a:lnTo>
                    <a:pt x="2016" y="589"/>
                  </a:lnTo>
                  <a:lnTo>
                    <a:pt x="1880" y="565"/>
                  </a:lnTo>
                  <a:lnTo>
                    <a:pt x="1901" y="478"/>
                  </a:lnTo>
                  <a:lnTo>
                    <a:pt x="1854" y="423"/>
                  </a:lnTo>
                  <a:lnTo>
                    <a:pt x="1922" y="373"/>
                  </a:lnTo>
                  <a:lnTo>
                    <a:pt x="1913" y="337"/>
                  </a:lnTo>
                  <a:lnTo>
                    <a:pt x="1944" y="358"/>
                  </a:lnTo>
                  <a:lnTo>
                    <a:pt x="1929" y="428"/>
                  </a:lnTo>
                  <a:lnTo>
                    <a:pt x="1950" y="437"/>
                  </a:lnTo>
                  <a:lnTo>
                    <a:pt x="2041" y="459"/>
                  </a:lnTo>
                  <a:lnTo>
                    <a:pt x="1958" y="401"/>
                  </a:lnTo>
                  <a:lnTo>
                    <a:pt x="2022" y="403"/>
                  </a:lnTo>
                  <a:lnTo>
                    <a:pt x="2007" y="380"/>
                  </a:lnTo>
                  <a:lnTo>
                    <a:pt x="2041" y="369"/>
                  </a:lnTo>
                  <a:lnTo>
                    <a:pt x="2209" y="414"/>
                  </a:lnTo>
                  <a:lnTo>
                    <a:pt x="2177" y="445"/>
                  </a:lnTo>
                  <a:lnTo>
                    <a:pt x="2172" y="490"/>
                  </a:lnTo>
                  <a:lnTo>
                    <a:pt x="2207" y="516"/>
                  </a:lnTo>
                  <a:lnTo>
                    <a:pt x="2224" y="414"/>
                  </a:lnTo>
                  <a:lnTo>
                    <a:pt x="2133" y="363"/>
                  </a:lnTo>
                  <a:lnTo>
                    <a:pt x="2114" y="293"/>
                  </a:lnTo>
                  <a:lnTo>
                    <a:pt x="2328" y="267"/>
                  </a:lnTo>
                  <a:lnTo>
                    <a:pt x="2300" y="203"/>
                  </a:lnTo>
                  <a:lnTo>
                    <a:pt x="2328" y="217"/>
                  </a:lnTo>
                  <a:lnTo>
                    <a:pt x="2363" y="192"/>
                  </a:lnTo>
                  <a:lnTo>
                    <a:pt x="2337" y="184"/>
                  </a:lnTo>
                  <a:lnTo>
                    <a:pt x="2560" y="132"/>
                  </a:lnTo>
                  <a:lnTo>
                    <a:pt x="2542" y="117"/>
                  </a:lnTo>
                  <a:lnTo>
                    <a:pt x="2644" y="112"/>
                  </a:lnTo>
                  <a:lnTo>
                    <a:pt x="2643" y="129"/>
                  </a:lnTo>
                  <a:lnTo>
                    <a:pt x="2669" y="129"/>
                  </a:lnTo>
                  <a:lnTo>
                    <a:pt x="2744" y="106"/>
                  </a:lnTo>
                  <a:lnTo>
                    <a:pt x="2779" y="118"/>
                  </a:lnTo>
                  <a:lnTo>
                    <a:pt x="2746" y="90"/>
                  </a:lnTo>
                  <a:lnTo>
                    <a:pt x="2830" y="84"/>
                  </a:lnTo>
                  <a:lnTo>
                    <a:pt x="2833" y="48"/>
                  </a:lnTo>
                  <a:lnTo>
                    <a:pt x="2933" y="0"/>
                  </a:lnTo>
                  <a:lnTo>
                    <a:pt x="3002" y="29"/>
                  </a:lnTo>
                  <a:lnTo>
                    <a:pt x="2943" y="55"/>
                  </a:lnTo>
                  <a:lnTo>
                    <a:pt x="3043" y="53"/>
                  </a:lnTo>
                  <a:lnTo>
                    <a:pt x="3003" y="90"/>
                  </a:lnTo>
                  <a:lnTo>
                    <a:pt x="3174" y="72"/>
                  </a:lnTo>
                  <a:lnTo>
                    <a:pt x="3269" y="129"/>
                  </a:lnTo>
                  <a:lnTo>
                    <a:pt x="3255" y="150"/>
                  </a:lnTo>
                  <a:lnTo>
                    <a:pt x="3223" y="138"/>
                  </a:lnTo>
                  <a:lnTo>
                    <a:pt x="3266" y="156"/>
                  </a:lnTo>
                  <a:lnTo>
                    <a:pt x="3245" y="190"/>
                  </a:lnTo>
                  <a:lnTo>
                    <a:pt x="2933" y="355"/>
                  </a:lnTo>
                  <a:lnTo>
                    <a:pt x="3032" y="335"/>
                  </a:lnTo>
                  <a:lnTo>
                    <a:pt x="3011" y="313"/>
                  </a:lnTo>
                  <a:lnTo>
                    <a:pt x="3169" y="282"/>
                  </a:lnTo>
                  <a:lnTo>
                    <a:pt x="3126" y="287"/>
                  </a:lnTo>
                  <a:lnTo>
                    <a:pt x="3136" y="259"/>
                  </a:lnTo>
                  <a:lnTo>
                    <a:pt x="3223" y="282"/>
                  </a:lnTo>
                  <a:lnTo>
                    <a:pt x="3236" y="259"/>
                  </a:lnTo>
                  <a:lnTo>
                    <a:pt x="3256" y="313"/>
                  </a:lnTo>
                  <a:lnTo>
                    <a:pt x="3299" y="316"/>
                  </a:lnTo>
                  <a:lnTo>
                    <a:pt x="3258" y="294"/>
                  </a:lnTo>
                  <a:lnTo>
                    <a:pt x="3342" y="280"/>
                  </a:lnTo>
                  <a:lnTo>
                    <a:pt x="3442" y="293"/>
                  </a:lnTo>
                  <a:lnTo>
                    <a:pt x="3433" y="313"/>
                  </a:lnTo>
                  <a:lnTo>
                    <a:pt x="3520" y="330"/>
                  </a:lnTo>
                  <a:lnTo>
                    <a:pt x="3596" y="326"/>
                  </a:lnTo>
                  <a:lnTo>
                    <a:pt x="3600" y="275"/>
                  </a:lnTo>
                  <a:lnTo>
                    <a:pt x="3622" y="269"/>
                  </a:lnTo>
                  <a:lnTo>
                    <a:pt x="3815" y="326"/>
                  </a:lnTo>
                  <a:lnTo>
                    <a:pt x="3788" y="414"/>
                  </a:lnTo>
                  <a:lnTo>
                    <a:pt x="3877" y="474"/>
                  </a:lnTo>
                  <a:lnTo>
                    <a:pt x="3926" y="392"/>
                  </a:lnTo>
                  <a:lnTo>
                    <a:pt x="3959" y="428"/>
                  </a:lnTo>
                  <a:lnTo>
                    <a:pt x="4024" y="414"/>
                  </a:lnTo>
                  <a:lnTo>
                    <a:pt x="4110" y="445"/>
                  </a:lnTo>
                  <a:lnTo>
                    <a:pt x="4179" y="426"/>
                  </a:lnTo>
                  <a:lnTo>
                    <a:pt x="4172" y="392"/>
                  </a:lnTo>
                  <a:lnTo>
                    <a:pt x="4220" y="336"/>
                  </a:lnTo>
                  <a:lnTo>
                    <a:pt x="4508" y="376"/>
                  </a:lnTo>
                  <a:lnTo>
                    <a:pt x="4527" y="402"/>
                  </a:lnTo>
                  <a:lnTo>
                    <a:pt x="4491" y="413"/>
                  </a:lnTo>
                  <a:lnTo>
                    <a:pt x="4584" y="426"/>
                  </a:lnTo>
                  <a:lnTo>
                    <a:pt x="4619" y="465"/>
                  </a:lnTo>
                  <a:lnTo>
                    <a:pt x="4835" y="459"/>
                  </a:lnTo>
                  <a:lnTo>
                    <a:pt x="4875" y="490"/>
                  </a:lnTo>
                  <a:lnTo>
                    <a:pt x="4861" y="529"/>
                  </a:lnTo>
                  <a:lnTo>
                    <a:pt x="4924" y="556"/>
                  </a:lnTo>
                  <a:lnTo>
                    <a:pt x="4957" y="534"/>
                  </a:lnTo>
                  <a:lnTo>
                    <a:pt x="5111" y="550"/>
                  </a:lnTo>
                  <a:lnTo>
                    <a:pt x="5142" y="529"/>
                  </a:lnTo>
                  <a:lnTo>
                    <a:pt x="5162" y="563"/>
                  </a:lnTo>
                  <a:lnTo>
                    <a:pt x="5225" y="591"/>
                  </a:lnTo>
                  <a:lnTo>
                    <a:pt x="5256" y="572"/>
                  </a:lnTo>
                  <a:lnTo>
                    <a:pt x="5224" y="540"/>
                  </a:lnTo>
                  <a:lnTo>
                    <a:pt x="5242" y="516"/>
                  </a:lnTo>
                  <a:lnTo>
                    <a:pt x="5513" y="555"/>
                  </a:lnTo>
                  <a:lnTo>
                    <a:pt x="5691" y="655"/>
                  </a:lnTo>
                  <a:lnTo>
                    <a:pt x="5729" y="655"/>
                  </a:lnTo>
                  <a:lnTo>
                    <a:pt x="5774" y="736"/>
                  </a:lnTo>
                  <a:lnTo>
                    <a:pt x="5756" y="692"/>
                  </a:lnTo>
                  <a:lnTo>
                    <a:pt x="5784" y="688"/>
                  </a:lnTo>
                  <a:lnTo>
                    <a:pt x="5802" y="705"/>
                  </a:lnTo>
                  <a:lnTo>
                    <a:pt x="5854" y="699"/>
                  </a:lnTo>
                  <a:lnTo>
                    <a:pt x="5927" y="746"/>
                  </a:lnTo>
                  <a:lnTo>
                    <a:pt x="5823" y="798"/>
                  </a:lnTo>
                  <a:lnTo>
                    <a:pt x="5844" y="812"/>
                  </a:lnTo>
                  <a:lnTo>
                    <a:pt x="5807" y="821"/>
                  </a:lnTo>
                  <a:lnTo>
                    <a:pt x="5837" y="841"/>
                  </a:lnTo>
                  <a:lnTo>
                    <a:pt x="5774" y="842"/>
                  </a:lnTo>
                  <a:lnTo>
                    <a:pt x="5755" y="812"/>
                  </a:lnTo>
                  <a:lnTo>
                    <a:pt x="5730" y="824"/>
                  </a:lnTo>
                  <a:lnTo>
                    <a:pt x="5690" y="776"/>
                  </a:lnTo>
                  <a:lnTo>
                    <a:pt x="5620" y="777"/>
                  </a:lnTo>
                  <a:lnTo>
                    <a:pt x="5602" y="749"/>
                  </a:lnTo>
                  <a:lnTo>
                    <a:pt x="5619" y="736"/>
                  </a:lnTo>
                  <a:lnTo>
                    <a:pt x="5591" y="736"/>
                  </a:lnTo>
                  <a:lnTo>
                    <a:pt x="5569" y="746"/>
                  </a:lnTo>
                  <a:lnTo>
                    <a:pt x="5595" y="779"/>
                  </a:lnTo>
                  <a:lnTo>
                    <a:pt x="5579" y="799"/>
                  </a:lnTo>
                  <a:lnTo>
                    <a:pt x="5519" y="832"/>
                  </a:lnTo>
                  <a:lnTo>
                    <a:pt x="5478" y="825"/>
                  </a:lnTo>
                  <a:lnTo>
                    <a:pt x="5546" y="918"/>
                  </a:lnTo>
                  <a:lnTo>
                    <a:pt x="5535" y="953"/>
                  </a:lnTo>
                  <a:lnTo>
                    <a:pt x="5466" y="928"/>
                  </a:lnTo>
                  <a:lnTo>
                    <a:pt x="5469" y="942"/>
                  </a:lnTo>
                  <a:lnTo>
                    <a:pt x="5343" y="988"/>
                  </a:lnTo>
                  <a:lnTo>
                    <a:pt x="5231" y="1082"/>
                  </a:lnTo>
                  <a:lnTo>
                    <a:pt x="5155" y="1046"/>
                  </a:lnTo>
                  <a:lnTo>
                    <a:pt x="5086" y="1084"/>
                  </a:lnTo>
                  <a:lnTo>
                    <a:pt x="5086" y="1050"/>
                  </a:lnTo>
                  <a:lnTo>
                    <a:pt x="5045" y="1087"/>
                  </a:lnTo>
                  <a:lnTo>
                    <a:pt x="4996" y="1083"/>
                  </a:lnTo>
                  <a:lnTo>
                    <a:pt x="4944" y="1175"/>
                  </a:lnTo>
                  <a:lnTo>
                    <a:pt x="4985" y="1193"/>
                  </a:lnTo>
                  <a:lnTo>
                    <a:pt x="4968" y="1224"/>
                  </a:lnTo>
                  <a:lnTo>
                    <a:pt x="4988" y="1270"/>
                  </a:lnTo>
                  <a:lnTo>
                    <a:pt x="4952" y="1262"/>
                  </a:lnTo>
                  <a:lnTo>
                    <a:pt x="4932" y="1303"/>
                  </a:lnTo>
                  <a:lnTo>
                    <a:pt x="4945" y="1341"/>
                  </a:lnTo>
                  <a:lnTo>
                    <a:pt x="4869" y="1372"/>
                  </a:lnTo>
                  <a:lnTo>
                    <a:pt x="4875" y="1413"/>
                  </a:lnTo>
                  <a:lnTo>
                    <a:pt x="4825" y="1424"/>
                  </a:lnTo>
                  <a:lnTo>
                    <a:pt x="4811" y="1471"/>
                  </a:lnTo>
                  <a:lnTo>
                    <a:pt x="4765" y="1520"/>
                  </a:lnTo>
                  <a:lnTo>
                    <a:pt x="4726" y="1341"/>
                  </a:lnTo>
                  <a:lnTo>
                    <a:pt x="4731" y="1244"/>
                  </a:lnTo>
                  <a:lnTo>
                    <a:pt x="4765" y="1188"/>
                  </a:lnTo>
                  <a:lnTo>
                    <a:pt x="4818" y="1176"/>
                  </a:lnTo>
                  <a:lnTo>
                    <a:pt x="4941" y="1056"/>
                  </a:lnTo>
                  <a:lnTo>
                    <a:pt x="5000" y="1032"/>
                  </a:lnTo>
                  <a:lnTo>
                    <a:pt x="5020" y="962"/>
                  </a:lnTo>
                  <a:lnTo>
                    <a:pt x="5045" y="944"/>
                  </a:lnTo>
                  <a:lnTo>
                    <a:pt x="4998" y="942"/>
                  </a:lnTo>
                  <a:lnTo>
                    <a:pt x="4984" y="999"/>
                  </a:lnTo>
                  <a:lnTo>
                    <a:pt x="4879" y="1048"/>
                  </a:lnTo>
                  <a:lnTo>
                    <a:pt x="4890" y="974"/>
                  </a:lnTo>
                  <a:lnTo>
                    <a:pt x="4778" y="990"/>
                  </a:lnTo>
                  <a:lnTo>
                    <a:pt x="4672" y="1084"/>
                  </a:lnTo>
                  <a:lnTo>
                    <a:pt x="4692" y="1123"/>
                  </a:lnTo>
                  <a:lnTo>
                    <a:pt x="4579" y="1136"/>
                  </a:lnTo>
                  <a:lnTo>
                    <a:pt x="4565" y="1125"/>
                  </a:lnTo>
                  <a:lnTo>
                    <a:pt x="4604" y="1119"/>
                  </a:lnTo>
                  <a:lnTo>
                    <a:pt x="4510" y="1095"/>
                  </a:lnTo>
                  <a:lnTo>
                    <a:pt x="4484" y="1119"/>
                  </a:lnTo>
                  <a:lnTo>
                    <a:pt x="4271" y="1121"/>
                  </a:lnTo>
                  <a:lnTo>
                    <a:pt x="4017" y="1337"/>
                  </a:lnTo>
                  <a:lnTo>
                    <a:pt x="4068" y="1346"/>
                  </a:lnTo>
                  <a:lnTo>
                    <a:pt x="4068" y="1385"/>
                  </a:lnTo>
                  <a:lnTo>
                    <a:pt x="4097" y="1361"/>
                  </a:lnTo>
                  <a:lnTo>
                    <a:pt x="4089" y="1394"/>
                  </a:lnTo>
                  <a:lnTo>
                    <a:pt x="4128" y="1375"/>
                  </a:lnTo>
                  <a:lnTo>
                    <a:pt x="4123" y="1396"/>
                  </a:lnTo>
                  <a:lnTo>
                    <a:pt x="4135" y="1361"/>
                  </a:lnTo>
                  <a:lnTo>
                    <a:pt x="4172" y="1362"/>
                  </a:lnTo>
                  <a:lnTo>
                    <a:pt x="4226" y="1407"/>
                  </a:lnTo>
                  <a:lnTo>
                    <a:pt x="4178" y="1412"/>
                  </a:lnTo>
                  <a:lnTo>
                    <a:pt x="4221" y="1427"/>
                  </a:lnTo>
                  <a:lnTo>
                    <a:pt x="4231" y="1457"/>
                  </a:lnTo>
                  <a:lnTo>
                    <a:pt x="4197" y="1526"/>
                  </a:lnTo>
                  <a:lnTo>
                    <a:pt x="4189" y="1630"/>
                  </a:lnTo>
                  <a:lnTo>
                    <a:pt x="4011" y="1845"/>
                  </a:lnTo>
                  <a:lnTo>
                    <a:pt x="3948" y="1873"/>
                  </a:lnTo>
                  <a:lnTo>
                    <a:pt x="3899" y="1845"/>
                  </a:lnTo>
                  <a:lnTo>
                    <a:pt x="3857" y="1887"/>
                  </a:lnTo>
                  <a:lnTo>
                    <a:pt x="3852" y="1878"/>
                  </a:lnTo>
                  <a:lnTo>
                    <a:pt x="3876" y="1845"/>
                  </a:lnTo>
                  <a:lnTo>
                    <a:pt x="3866" y="1791"/>
                  </a:lnTo>
                  <a:lnTo>
                    <a:pt x="3942" y="1769"/>
                  </a:lnTo>
                  <a:lnTo>
                    <a:pt x="4002" y="1625"/>
                  </a:lnTo>
                  <a:lnTo>
                    <a:pt x="3872" y="1659"/>
                  </a:lnTo>
                  <a:lnTo>
                    <a:pt x="3852" y="1605"/>
                  </a:lnTo>
                  <a:lnTo>
                    <a:pt x="3746" y="1572"/>
                  </a:lnTo>
                  <a:lnTo>
                    <a:pt x="3682" y="1423"/>
                  </a:lnTo>
                  <a:lnTo>
                    <a:pt x="3612" y="1396"/>
                  </a:lnTo>
                  <a:lnTo>
                    <a:pt x="3486" y="1437"/>
                  </a:lnTo>
                  <a:lnTo>
                    <a:pt x="3510" y="1468"/>
                  </a:lnTo>
                  <a:lnTo>
                    <a:pt x="3459" y="1556"/>
                  </a:lnTo>
                  <a:lnTo>
                    <a:pt x="3409" y="1580"/>
                  </a:lnTo>
                  <a:lnTo>
                    <a:pt x="3356" y="1559"/>
                  </a:lnTo>
                  <a:lnTo>
                    <a:pt x="3293" y="1549"/>
                  </a:lnTo>
                  <a:lnTo>
                    <a:pt x="3129" y="1589"/>
                  </a:lnTo>
                  <a:lnTo>
                    <a:pt x="2984" y="1531"/>
                  </a:lnTo>
                  <a:lnTo>
                    <a:pt x="2892" y="1539"/>
                  </a:lnTo>
                  <a:lnTo>
                    <a:pt x="2857" y="1490"/>
                  </a:lnTo>
                  <a:lnTo>
                    <a:pt x="2766" y="1457"/>
                  </a:lnTo>
                  <a:lnTo>
                    <a:pt x="2718" y="1492"/>
                  </a:lnTo>
                  <a:lnTo>
                    <a:pt x="2714" y="1558"/>
                  </a:lnTo>
                  <a:lnTo>
                    <a:pt x="2506" y="1529"/>
                  </a:lnTo>
                  <a:lnTo>
                    <a:pt x="2396" y="1589"/>
                  </a:lnTo>
                  <a:lnTo>
                    <a:pt x="2337" y="1614"/>
                  </a:lnTo>
                  <a:lnTo>
                    <a:pt x="2263" y="1566"/>
                  </a:lnTo>
                  <a:lnTo>
                    <a:pt x="2215" y="1592"/>
                  </a:lnTo>
                  <a:lnTo>
                    <a:pt x="2127" y="1559"/>
                  </a:lnTo>
                  <a:lnTo>
                    <a:pt x="2094" y="1556"/>
                  </a:lnTo>
                  <a:lnTo>
                    <a:pt x="2068" y="1505"/>
                  </a:lnTo>
                  <a:lnTo>
                    <a:pt x="2022" y="1505"/>
                  </a:lnTo>
                  <a:lnTo>
                    <a:pt x="2001" y="1514"/>
                  </a:lnTo>
                  <a:lnTo>
                    <a:pt x="1964" y="1474"/>
                  </a:lnTo>
                  <a:lnTo>
                    <a:pt x="1939" y="1485"/>
                  </a:lnTo>
                  <a:lnTo>
                    <a:pt x="1914" y="1498"/>
                  </a:lnTo>
                  <a:lnTo>
                    <a:pt x="1816" y="1416"/>
                  </a:lnTo>
                  <a:lnTo>
                    <a:pt x="1788" y="1410"/>
                  </a:lnTo>
                  <a:lnTo>
                    <a:pt x="1722" y="1347"/>
                  </a:lnTo>
                  <a:lnTo>
                    <a:pt x="1661" y="1385"/>
                  </a:lnTo>
                  <a:lnTo>
                    <a:pt x="1650" y="1359"/>
                  </a:lnTo>
                  <a:lnTo>
                    <a:pt x="1558" y="1356"/>
                  </a:lnTo>
                  <a:lnTo>
                    <a:pt x="1524" y="1311"/>
                  </a:lnTo>
                  <a:lnTo>
                    <a:pt x="1475" y="1315"/>
                  </a:lnTo>
                  <a:lnTo>
                    <a:pt x="1458" y="1334"/>
                  </a:lnTo>
                  <a:lnTo>
                    <a:pt x="1397" y="1345"/>
                  </a:lnTo>
                  <a:lnTo>
                    <a:pt x="1380" y="1334"/>
                  </a:lnTo>
                  <a:lnTo>
                    <a:pt x="1357" y="1368"/>
                  </a:lnTo>
                  <a:lnTo>
                    <a:pt x="1338" y="1359"/>
                  </a:lnTo>
                  <a:lnTo>
                    <a:pt x="1265" y="1369"/>
                  </a:lnTo>
                  <a:lnTo>
                    <a:pt x="1242" y="1359"/>
                  </a:lnTo>
                  <a:lnTo>
                    <a:pt x="1233" y="1369"/>
                  </a:lnTo>
                  <a:lnTo>
                    <a:pt x="1270" y="1410"/>
                  </a:lnTo>
                  <a:lnTo>
                    <a:pt x="1244" y="1432"/>
                  </a:lnTo>
                  <a:lnTo>
                    <a:pt x="1246" y="1465"/>
                  </a:lnTo>
                  <a:lnTo>
                    <a:pt x="1288" y="1466"/>
                  </a:lnTo>
                  <a:lnTo>
                    <a:pt x="1305" y="1498"/>
                  </a:lnTo>
                  <a:lnTo>
                    <a:pt x="1295" y="1521"/>
                  </a:lnTo>
                  <a:lnTo>
                    <a:pt x="1265" y="1505"/>
                  </a:lnTo>
                  <a:lnTo>
                    <a:pt x="1242" y="1520"/>
                  </a:lnTo>
                  <a:lnTo>
                    <a:pt x="1218" y="1506"/>
                  </a:lnTo>
                  <a:lnTo>
                    <a:pt x="1207" y="1485"/>
                  </a:lnTo>
                  <a:lnTo>
                    <a:pt x="1178" y="1498"/>
                  </a:lnTo>
                  <a:lnTo>
                    <a:pt x="1157" y="1487"/>
                  </a:lnTo>
                  <a:lnTo>
                    <a:pt x="1134" y="1505"/>
                  </a:lnTo>
                  <a:lnTo>
                    <a:pt x="1101" y="1509"/>
                  </a:lnTo>
                  <a:lnTo>
                    <a:pt x="1083" y="1485"/>
                  </a:lnTo>
                  <a:lnTo>
                    <a:pt x="970" y="1478"/>
                  </a:lnTo>
                  <a:lnTo>
                    <a:pt x="957" y="1490"/>
                  </a:lnTo>
                  <a:lnTo>
                    <a:pt x="946" y="1489"/>
                  </a:lnTo>
                  <a:lnTo>
                    <a:pt x="930" y="1515"/>
                  </a:lnTo>
                  <a:lnTo>
                    <a:pt x="931" y="1540"/>
                  </a:lnTo>
                  <a:lnTo>
                    <a:pt x="917" y="1542"/>
                  </a:lnTo>
                  <a:lnTo>
                    <a:pt x="908" y="1521"/>
                  </a:lnTo>
                  <a:lnTo>
                    <a:pt x="892" y="1523"/>
                  </a:lnTo>
                  <a:lnTo>
                    <a:pt x="888" y="1597"/>
                  </a:lnTo>
                  <a:lnTo>
                    <a:pt x="905" y="1619"/>
                  </a:lnTo>
                  <a:lnTo>
                    <a:pt x="905" y="1640"/>
                  </a:lnTo>
                  <a:lnTo>
                    <a:pt x="924" y="1636"/>
                  </a:lnTo>
                  <a:lnTo>
                    <a:pt x="946" y="1626"/>
                  </a:lnTo>
                  <a:lnTo>
                    <a:pt x="966" y="1659"/>
                  </a:lnTo>
                  <a:lnTo>
                    <a:pt x="982" y="1681"/>
                  </a:lnTo>
                  <a:lnTo>
                    <a:pt x="998" y="1708"/>
                  </a:lnTo>
                  <a:lnTo>
                    <a:pt x="1023" y="1715"/>
                  </a:lnTo>
                  <a:lnTo>
                    <a:pt x="991" y="1736"/>
                  </a:lnTo>
                  <a:lnTo>
                    <a:pt x="968" y="1717"/>
                  </a:lnTo>
                  <a:lnTo>
                    <a:pt x="944" y="1800"/>
                  </a:lnTo>
                  <a:lnTo>
                    <a:pt x="972" y="1821"/>
                  </a:lnTo>
                  <a:lnTo>
                    <a:pt x="997" y="1901"/>
                  </a:lnTo>
                  <a:lnTo>
                    <a:pt x="974" y="1887"/>
                  </a:lnTo>
                  <a:lnTo>
                    <a:pt x="950" y="1878"/>
                  </a:lnTo>
                  <a:lnTo>
                    <a:pt x="924" y="1873"/>
                  </a:lnTo>
                  <a:lnTo>
                    <a:pt x="905" y="1865"/>
                  </a:lnTo>
                  <a:lnTo>
                    <a:pt x="887" y="1862"/>
                  </a:lnTo>
                  <a:lnTo>
                    <a:pt x="871" y="1834"/>
                  </a:lnTo>
                  <a:lnTo>
                    <a:pt x="836" y="1851"/>
                  </a:lnTo>
                  <a:lnTo>
                    <a:pt x="802" y="1850"/>
                  </a:lnTo>
                  <a:lnTo>
                    <a:pt x="780" y="1825"/>
                  </a:lnTo>
                  <a:lnTo>
                    <a:pt x="725" y="1802"/>
                  </a:lnTo>
                  <a:lnTo>
                    <a:pt x="669" y="1807"/>
                  </a:lnTo>
                  <a:lnTo>
                    <a:pt x="610" y="1767"/>
                  </a:lnTo>
                  <a:lnTo>
                    <a:pt x="657" y="1729"/>
                  </a:lnTo>
                  <a:lnTo>
                    <a:pt x="662" y="1698"/>
                  </a:lnTo>
                  <a:lnTo>
                    <a:pt x="661" y="1666"/>
                  </a:lnTo>
                  <a:lnTo>
                    <a:pt x="665" y="1642"/>
                  </a:lnTo>
                  <a:lnTo>
                    <a:pt x="695" y="1633"/>
                  </a:lnTo>
                  <a:lnTo>
                    <a:pt x="679" y="1584"/>
                  </a:lnTo>
                  <a:lnTo>
                    <a:pt x="643" y="1572"/>
                  </a:lnTo>
                  <a:lnTo>
                    <a:pt x="626" y="1564"/>
                  </a:lnTo>
                  <a:lnTo>
                    <a:pt x="602" y="1571"/>
                  </a:lnTo>
                  <a:lnTo>
                    <a:pt x="551" y="1558"/>
                  </a:lnTo>
                  <a:lnTo>
                    <a:pt x="509" y="1511"/>
                  </a:lnTo>
                  <a:lnTo>
                    <a:pt x="476" y="1496"/>
                  </a:lnTo>
                  <a:lnTo>
                    <a:pt x="461" y="1452"/>
                  </a:lnTo>
                  <a:lnTo>
                    <a:pt x="431" y="1448"/>
                  </a:lnTo>
                  <a:lnTo>
                    <a:pt x="404" y="1462"/>
                  </a:lnTo>
                  <a:lnTo>
                    <a:pt x="385" y="1471"/>
                  </a:lnTo>
                  <a:lnTo>
                    <a:pt x="377" y="1451"/>
                  </a:lnTo>
                  <a:lnTo>
                    <a:pt x="362" y="1430"/>
                  </a:lnTo>
                  <a:lnTo>
                    <a:pt x="403" y="1428"/>
                  </a:lnTo>
                  <a:lnTo>
                    <a:pt x="399" y="1414"/>
                  </a:lnTo>
                  <a:lnTo>
                    <a:pt x="389" y="1405"/>
                  </a:lnTo>
                  <a:lnTo>
                    <a:pt x="377" y="1395"/>
                  </a:lnTo>
                  <a:lnTo>
                    <a:pt x="355" y="1345"/>
                  </a:lnTo>
                  <a:lnTo>
                    <a:pt x="325" y="1318"/>
                  </a:lnTo>
                  <a:lnTo>
                    <a:pt x="294" y="1317"/>
                  </a:lnTo>
                  <a:lnTo>
                    <a:pt x="263" y="1317"/>
                  </a:lnTo>
                  <a:lnTo>
                    <a:pt x="241" y="1301"/>
                  </a:lnTo>
                  <a:lnTo>
                    <a:pt x="220" y="1297"/>
                  </a:lnTo>
                  <a:lnTo>
                    <a:pt x="202" y="1297"/>
                  </a:lnTo>
                  <a:lnTo>
                    <a:pt x="191" y="1311"/>
                  </a:lnTo>
                  <a:lnTo>
                    <a:pt x="169" y="1333"/>
                  </a:lnTo>
                  <a:lnTo>
                    <a:pt x="166" y="1353"/>
                  </a:lnTo>
                  <a:lnTo>
                    <a:pt x="157" y="1359"/>
                  </a:lnTo>
                  <a:lnTo>
                    <a:pt x="144" y="1394"/>
                  </a:lnTo>
                  <a:lnTo>
                    <a:pt x="136" y="1384"/>
                  </a:lnTo>
                  <a:lnTo>
                    <a:pt x="132" y="1370"/>
                  </a:lnTo>
                  <a:lnTo>
                    <a:pt x="0" y="1351"/>
                  </a:lnTo>
                  <a:close/>
                </a:path>
              </a:pathLst>
            </a:custGeom>
            <a:grpFill/>
            <a:ln w="3175" cap="rnd">
              <a:solidFill>
                <a:schemeClr val="accent5"/>
              </a:solidFill>
              <a:round/>
              <a:headEnd/>
              <a:tailEnd/>
            </a:ln>
          </p:spPr>
          <p:txBody>
            <a:bodyPr/>
            <a:lstStyle/>
            <a:p>
              <a:endParaRPr lang="en-US" dirty="0"/>
            </a:p>
          </p:txBody>
        </p:sp>
        <p:sp>
          <p:nvSpPr>
            <p:cNvPr id="55" name="Freeform 5"/>
            <p:cNvSpPr>
              <a:spLocks noChangeAspect="1"/>
            </p:cNvSpPr>
            <p:nvPr/>
          </p:nvSpPr>
          <p:spPr bwMode="gray">
            <a:xfrm>
              <a:off x="9335061" y="2352672"/>
              <a:ext cx="82550" cy="25399"/>
            </a:xfrm>
            <a:custGeom>
              <a:avLst/>
              <a:gdLst>
                <a:gd name="T0" fmla="*/ 0 w 107"/>
                <a:gd name="T1" fmla="*/ 5924358 h 33"/>
                <a:gd name="T2" fmla="*/ 38688176 w 107"/>
                <a:gd name="T3" fmla="*/ 0 h 33"/>
                <a:gd name="T4" fmla="*/ 63686939 w 107"/>
                <a:gd name="T5" fmla="*/ 9478818 h 33"/>
                <a:gd name="T6" fmla="*/ 50592349 w 107"/>
                <a:gd name="T7" fmla="*/ 19550303 h 33"/>
                <a:gd name="T8" fmla="*/ 0 w 107"/>
                <a:gd name="T9" fmla="*/ 5924358 h 33"/>
                <a:gd name="T10" fmla="*/ 0 60000 65536"/>
                <a:gd name="T11" fmla="*/ 0 60000 65536"/>
                <a:gd name="T12" fmla="*/ 0 60000 65536"/>
                <a:gd name="T13" fmla="*/ 0 60000 65536"/>
                <a:gd name="T14" fmla="*/ 0 60000 65536"/>
                <a:gd name="T15" fmla="*/ 0 w 107"/>
                <a:gd name="T16" fmla="*/ 0 h 33"/>
                <a:gd name="T17" fmla="*/ 107 w 107"/>
                <a:gd name="T18" fmla="*/ 33 h 33"/>
              </a:gdLst>
              <a:ahLst/>
              <a:cxnLst>
                <a:cxn ang="T10">
                  <a:pos x="T0" y="T1"/>
                </a:cxn>
                <a:cxn ang="T11">
                  <a:pos x="T2" y="T3"/>
                </a:cxn>
                <a:cxn ang="T12">
                  <a:pos x="T4" y="T5"/>
                </a:cxn>
                <a:cxn ang="T13">
                  <a:pos x="T6" y="T7"/>
                </a:cxn>
                <a:cxn ang="T14">
                  <a:pos x="T8" y="T9"/>
                </a:cxn>
              </a:cxnLst>
              <a:rect l="T15" t="T16" r="T17" b="T18"/>
              <a:pathLst>
                <a:path w="107" h="33">
                  <a:moveTo>
                    <a:pt x="0" y="10"/>
                  </a:moveTo>
                  <a:lnTo>
                    <a:pt x="65" y="0"/>
                  </a:lnTo>
                  <a:lnTo>
                    <a:pt x="107" y="16"/>
                  </a:lnTo>
                  <a:lnTo>
                    <a:pt x="85" y="33"/>
                  </a:lnTo>
                  <a:lnTo>
                    <a:pt x="0" y="10"/>
                  </a:lnTo>
                  <a:close/>
                </a:path>
              </a:pathLst>
            </a:custGeom>
            <a:grpFill/>
            <a:ln w="3175" cap="rnd">
              <a:solidFill>
                <a:schemeClr val="accent5"/>
              </a:solidFill>
              <a:round/>
              <a:headEnd/>
              <a:tailEnd/>
            </a:ln>
          </p:spPr>
          <p:txBody>
            <a:bodyPr/>
            <a:lstStyle/>
            <a:p>
              <a:endParaRPr lang="en-US" dirty="0"/>
            </a:p>
          </p:txBody>
        </p:sp>
        <p:sp>
          <p:nvSpPr>
            <p:cNvPr id="56" name="Freeform 6"/>
            <p:cNvSpPr>
              <a:spLocks noChangeAspect="1"/>
            </p:cNvSpPr>
            <p:nvPr/>
          </p:nvSpPr>
          <p:spPr bwMode="gray">
            <a:xfrm>
              <a:off x="338136" y="1973262"/>
              <a:ext cx="771524" cy="747710"/>
            </a:xfrm>
            <a:custGeom>
              <a:avLst/>
              <a:gdLst>
                <a:gd name="T0" fmla="*/ 36118552 w 1035"/>
                <a:gd name="T1" fmla="*/ 248199810 h 903"/>
                <a:gd name="T2" fmla="*/ 37229995 w 1035"/>
                <a:gd name="T3" fmla="*/ 275625025 h 903"/>
                <a:gd name="T4" fmla="*/ 103355278 w 1035"/>
                <a:gd name="T5" fmla="*/ 288652437 h 903"/>
                <a:gd name="T6" fmla="*/ 127249445 w 1035"/>
                <a:gd name="T7" fmla="*/ 277682683 h 903"/>
                <a:gd name="T8" fmla="*/ 55566945 w 1035"/>
                <a:gd name="T9" fmla="*/ 351045402 h 903"/>
                <a:gd name="T10" fmla="*/ 53900153 w 1035"/>
                <a:gd name="T11" fmla="*/ 384641104 h 903"/>
                <a:gd name="T12" fmla="*/ 53900153 w 1035"/>
                <a:gd name="T13" fmla="*/ 408639099 h 903"/>
                <a:gd name="T14" fmla="*/ 66125283 w 1035"/>
                <a:gd name="T15" fmla="*/ 434693094 h 903"/>
                <a:gd name="T16" fmla="*/ 95019826 w 1035"/>
                <a:gd name="T17" fmla="*/ 457319041 h 903"/>
                <a:gd name="T18" fmla="*/ 106688862 w 1035"/>
                <a:gd name="T19" fmla="*/ 434693094 h 903"/>
                <a:gd name="T20" fmla="*/ 115024314 w 1035"/>
                <a:gd name="T21" fmla="*/ 492285963 h 903"/>
                <a:gd name="T22" fmla="*/ 173925589 w 1035"/>
                <a:gd name="T23" fmla="*/ 497771668 h 903"/>
                <a:gd name="T24" fmla="*/ 190040398 w 1035"/>
                <a:gd name="T25" fmla="*/ 492285963 h 903"/>
                <a:gd name="T26" fmla="*/ 180038154 w 1035"/>
                <a:gd name="T27" fmla="*/ 553307708 h 903"/>
                <a:gd name="T28" fmla="*/ 150031422 w 1035"/>
                <a:gd name="T29" fmla="*/ 586218628 h 903"/>
                <a:gd name="T30" fmla="*/ 88908007 w 1035"/>
                <a:gd name="T31" fmla="*/ 619128721 h 903"/>
                <a:gd name="T32" fmla="*/ 159478317 w 1035"/>
                <a:gd name="T33" fmla="*/ 596502774 h 903"/>
                <a:gd name="T34" fmla="*/ 171147353 w 1035"/>
                <a:gd name="T35" fmla="*/ 561535024 h 903"/>
                <a:gd name="T36" fmla="*/ 267278623 w 1035"/>
                <a:gd name="T37" fmla="*/ 505313375 h 903"/>
                <a:gd name="T38" fmla="*/ 267833972 w 1035"/>
                <a:gd name="T39" fmla="*/ 467603187 h 903"/>
                <a:gd name="T40" fmla="*/ 341183264 w 1035"/>
                <a:gd name="T41" fmla="*/ 361329547 h 903"/>
                <a:gd name="T42" fmla="*/ 359520214 w 1035"/>
                <a:gd name="T43" fmla="*/ 390126809 h 903"/>
                <a:gd name="T44" fmla="*/ 365632779 w 1035"/>
                <a:gd name="T45" fmla="*/ 412752757 h 903"/>
                <a:gd name="T46" fmla="*/ 310621183 w 1035"/>
                <a:gd name="T47" fmla="*/ 451147726 h 903"/>
                <a:gd name="T48" fmla="*/ 312844070 w 1035"/>
                <a:gd name="T49" fmla="*/ 473773674 h 903"/>
                <a:gd name="T50" fmla="*/ 382859032 w 1035"/>
                <a:gd name="T51" fmla="*/ 424408121 h 903"/>
                <a:gd name="T52" fmla="*/ 387304059 w 1035"/>
                <a:gd name="T53" fmla="*/ 398354125 h 903"/>
                <a:gd name="T54" fmla="*/ 416199348 w 1035"/>
                <a:gd name="T55" fmla="*/ 403839003 h 903"/>
                <a:gd name="T56" fmla="*/ 460097257 w 1035"/>
                <a:gd name="T57" fmla="*/ 442920410 h 903"/>
                <a:gd name="T58" fmla="*/ 546226282 w 1035"/>
                <a:gd name="T59" fmla="*/ 440863581 h 903"/>
                <a:gd name="T60" fmla="*/ 543448047 w 1035"/>
                <a:gd name="T61" fmla="*/ 462118309 h 903"/>
                <a:gd name="T62" fmla="*/ 575121571 w 1035"/>
                <a:gd name="T63" fmla="*/ 464860748 h 903"/>
                <a:gd name="T64" fmla="*/ 520665323 w 1035"/>
                <a:gd name="T65" fmla="*/ 434693094 h 903"/>
                <a:gd name="T66" fmla="*/ 313955513 w 1035"/>
                <a:gd name="T67" fmla="*/ 41138237 h 903"/>
                <a:gd name="T68" fmla="*/ 248941673 w 1035"/>
                <a:gd name="T69" fmla="*/ 11656192 h 903"/>
                <a:gd name="T70" fmla="*/ 225602855 w 1035"/>
                <a:gd name="T71" fmla="*/ 22625947 h 903"/>
                <a:gd name="T72" fmla="*/ 218379592 w 1035"/>
                <a:gd name="T73" fmla="*/ 0 h 903"/>
                <a:gd name="T74" fmla="*/ 157810780 w 1035"/>
                <a:gd name="T75" fmla="*/ 26739605 h 903"/>
                <a:gd name="T76" fmla="*/ 152254309 w 1035"/>
                <a:gd name="T77" fmla="*/ 34967749 h 903"/>
                <a:gd name="T78" fmla="*/ 122248323 w 1035"/>
                <a:gd name="T79" fmla="*/ 63764184 h 903"/>
                <a:gd name="T80" fmla="*/ 85573677 w 1035"/>
                <a:gd name="T81" fmla="*/ 93246228 h 903"/>
                <a:gd name="T82" fmla="*/ 37229995 w 1035"/>
                <a:gd name="T83" fmla="*/ 122729100 h 903"/>
                <a:gd name="T84" fmla="*/ 83350790 w 1035"/>
                <a:gd name="T85" fmla="*/ 177579530 h 903"/>
                <a:gd name="T86" fmla="*/ 115024314 w 1035"/>
                <a:gd name="T87" fmla="*/ 195406209 h 903"/>
                <a:gd name="T88" fmla="*/ 136695594 w 1035"/>
                <a:gd name="T89" fmla="*/ 210490450 h 903"/>
                <a:gd name="T90" fmla="*/ 83350790 w 1035"/>
                <a:gd name="T91" fmla="*/ 218717766 h 903"/>
                <a:gd name="T92" fmla="*/ 64457746 w 1035"/>
                <a:gd name="T93" fmla="*/ 198834258 h 9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35"/>
                <a:gd name="T142" fmla="*/ 0 h 903"/>
                <a:gd name="T143" fmla="*/ 1035 w 1035"/>
                <a:gd name="T144" fmla="*/ 903 h 90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35" h="903">
                  <a:moveTo>
                    <a:pt x="0" y="345"/>
                  </a:moveTo>
                  <a:lnTo>
                    <a:pt x="65" y="362"/>
                  </a:lnTo>
                  <a:lnTo>
                    <a:pt x="39" y="369"/>
                  </a:lnTo>
                  <a:lnTo>
                    <a:pt x="67" y="402"/>
                  </a:lnTo>
                  <a:lnTo>
                    <a:pt x="171" y="399"/>
                  </a:lnTo>
                  <a:lnTo>
                    <a:pt x="186" y="421"/>
                  </a:lnTo>
                  <a:lnTo>
                    <a:pt x="252" y="394"/>
                  </a:lnTo>
                  <a:lnTo>
                    <a:pt x="229" y="405"/>
                  </a:lnTo>
                  <a:lnTo>
                    <a:pt x="242" y="460"/>
                  </a:lnTo>
                  <a:lnTo>
                    <a:pt x="100" y="512"/>
                  </a:lnTo>
                  <a:lnTo>
                    <a:pt x="62" y="570"/>
                  </a:lnTo>
                  <a:lnTo>
                    <a:pt x="97" y="561"/>
                  </a:lnTo>
                  <a:lnTo>
                    <a:pt x="71" y="576"/>
                  </a:lnTo>
                  <a:lnTo>
                    <a:pt x="97" y="596"/>
                  </a:lnTo>
                  <a:lnTo>
                    <a:pt x="149" y="603"/>
                  </a:lnTo>
                  <a:lnTo>
                    <a:pt x="119" y="634"/>
                  </a:lnTo>
                  <a:lnTo>
                    <a:pt x="143" y="663"/>
                  </a:lnTo>
                  <a:lnTo>
                    <a:pt x="171" y="667"/>
                  </a:lnTo>
                  <a:lnTo>
                    <a:pt x="226" y="603"/>
                  </a:lnTo>
                  <a:lnTo>
                    <a:pt x="192" y="634"/>
                  </a:lnTo>
                  <a:lnTo>
                    <a:pt x="220" y="693"/>
                  </a:lnTo>
                  <a:lnTo>
                    <a:pt x="207" y="718"/>
                  </a:lnTo>
                  <a:lnTo>
                    <a:pt x="270" y="684"/>
                  </a:lnTo>
                  <a:lnTo>
                    <a:pt x="313" y="726"/>
                  </a:lnTo>
                  <a:lnTo>
                    <a:pt x="328" y="701"/>
                  </a:lnTo>
                  <a:lnTo>
                    <a:pt x="342" y="718"/>
                  </a:lnTo>
                  <a:lnTo>
                    <a:pt x="390" y="695"/>
                  </a:lnTo>
                  <a:lnTo>
                    <a:pt x="324" y="807"/>
                  </a:lnTo>
                  <a:lnTo>
                    <a:pt x="273" y="830"/>
                  </a:lnTo>
                  <a:lnTo>
                    <a:pt x="270" y="855"/>
                  </a:lnTo>
                  <a:lnTo>
                    <a:pt x="207" y="856"/>
                  </a:lnTo>
                  <a:lnTo>
                    <a:pt x="160" y="903"/>
                  </a:lnTo>
                  <a:lnTo>
                    <a:pt x="220" y="867"/>
                  </a:lnTo>
                  <a:lnTo>
                    <a:pt x="287" y="870"/>
                  </a:lnTo>
                  <a:lnTo>
                    <a:pt x="325" y="841"/>
                  </a:lnTo>
                  <a:lnTo>
                    <a:pt x="308" y="819"/>
                  </a:lnTo>
                  <a:lnTo>
                    <a:pt x="350" y="823"/>
                  </a:lnTo>
                  <a:lnTo>
                    <a:pt x="481" y="737"/>
                  </a:lnTo>
                  <a:lnTo>
                    <a:pt x="506" y="706"/>
                  </a:lnTo>
                  <a:lnTo>
                    <a:pt x="482" y="682"/>
                  </a:lnTo>
                  <a:lnTo>
                    <a:pt x="597" y="578"/>
                  </a:lnTo>
                  <a:lnTo>
                    <a:pt x="614" y="527"/>
                  </a:lnTo>
                  <a:lnTo>
                    <a:pt x="601" y="578"/>
                  </a:lnTo>
                  <a:lnTo>
                    <a:pt x="647" y="569"/>
                  </a:lnTo>
                  <a:lnTo>
                    <a:pt x="623" y="591"/>
                  </a:lnTo>
                  <a:lnTo>
                    <a:pt x="658" y="602"/>
                  </a:lnTo>
                  <a:lnTo>
                    <a:pt x="575" y="609"/>
                  </a:lnTo>
                  <a:lnTo>
                    <a:pt x="559" y="658"/>
                  </a:lnTo>
                  <a:lnTo>
                    <a:pt x="590" y="657"/>
                  </a:lnTo>
                  <a:lnTo>
                    <a:pt x="563" y="691"/>
                  </a:lnTo>
                  <a:lnTo>
                    <a:pt x="673" y="646"/>
                  </a:lnTo>
                  <a:lnTo>
                    <a:pt x="689" y="619"/>
                  </a:lnTo>
                  <a:lnTo>
                    <a:pt x="671" y="607"/>
                  </a:lnTo>
                  <a:lnTo>
                    <a:pt x="697" y="581"/>
                  </a:lnTo>
                  <a:lnTo>
                    <a:pt x="692" y="602"/>
                  </a:lnTo>
                  <a:lnTo>
                    <a:pt x="749" y="589"/>
                  </a:lnTo>
                  <a:lnTo>
                    <a:pt x="736" y="610"/>
                  </a:lnTo>
                  <a:lnTo>
                    <a:pt x="828" y="646"/>
                  </a:lnTo>
                  <a:lnTo>
                    <a:pt x="961" y="663"/>
                  </a:lnTo>
                  <a:lnTo>
                    <a:pt x="983" y="643"/>
                  </a:lnTo>
                  <a:lnTo>
                    <a:pt x="1003" y="653"/>
                  </a:lnTo>
                  <a:lnTo>
                    <a:pt x="978" y="674"/>
                  </a:lnTo>
                  <a:lnTo>
                    <a:pt x="1016" y="693"/>
                  </a:lnTo>
                  <a:lnTo>
                    <a:pt x="1035" y="678"/>
                  </a:lnTo>
                  <a:lnTo>
                    <a:pt x="1000" y="634"/>
                  </a:lnTo>
                  <a:lnTo>
                    <a:pt x="937" y="634"/>
                  </a:lnTo>
                  <a:lnTo>
                    <a:pt x="937" y="103"/>
                  </a:lnTo>
                  <a:lnTo>
                    <a:pt x="565" y="60"/>
                  </a:lnTo>
                  <a:lnTo>
                    <a:pt x="550" y="34"/>
                  </a:lnTo>
                  <a:lnTo>
                    <a:pt x="448" y="17"/>
                  </a:lnTo>
                  <a:lnTo>
                    <a:pt x="437" y="39"/>
                  </a:lnTo>
                  <a:lnTo>
                    <a:pt x="406" y="33"/>
                  </a:lnTo>
                  <a:lnTo>
                    <a:pt x="435" y="15"/>
                  </a:lnTo>
                  <a:lnTo>
                    <a:pt x="393" y="0"/>
                  </a:lnTo>
                  <a:lnTo>
                    <a:pt x="351" y="34"/>
                  </a:lnTo>
                  <a:lnTo>
                    <a:pt x="284" y="39"/>
                  </a:lnTo>
                  <a:lnTo>
                    <a:pt x="281" y="70"/>
                  </a:lnTo>
                  <a:lnTo>
                    <a:pt x="274" y="51"/>
                  </a:lnTo>
                  <a:lnTo>
                    <a:pt x="210" y="69"/>
                  </a:lnTo>
                  <a:lnTo>
                    <a:pt x="220" y="93"/>
                  </a:lnTo>
                  <a:lnTo>
                    <a:pt x="192" y="86"/>
                  </a:lnTo>
                  <a:lnTo>
                    <a:pt x="154" y="136"/>
                  </a:lnTo>
                  <a:lnTo>
                    <a:pt x="62" y="157"/>
                  </a:lnTo>
                  <a:lnTo>
                    <a:pt x="67" y="179"/>
                  </a:lnTo>
                  <a:lnTo>
                    <a:pt x="40" y="185"/>
                  </a:lnTo>
                  <a:lnTo>
                    <a:pt x="150" y="259"/>
                  </a:lnTo>
                  <a:lnTo>
                    <a:pt x="296" y="295"/>
                  </a:lnTo>
                  <a:lnTo>
                    <a:pt x="207" y="285"/>
                  </a:lnTo>
                  <a:lnTo>
                    <a:pt x="210" y="306"/>
                  </a:lnTo>
                  <a:lnTo>
                    <a:pt x="246" y="307"/>
                  </a:lnTo>
                  <a:lnTo>
                    <a:pt x="216" y="323"/>
                  </a:lnTo>
                  <a:lnTo>
                    <a:pt x="150" y="319"/>
                  </a:lnTo>
                  <a:lnTo>
                    <a:pt x="150" y="287"/>
                  </a:lnTo>
                  <a:lnTo>
                    <a:pt x="116" y="290"/>
                  </a:lnTo>
                  <a:lnTo>
                    <a:pt x="0" y="345"/>
                  </a:lnTo>
                  <a:close/>
                </a:path>
              </a:pathLst>
            </a:custGeom>
            <a:grpFill/>
            <a:ln w="3175" cap="rnd">
              <a:solidFill>
                <a:schemeClr val="accent5"/>
              </a:solidFill>
              <a:round/>
              <a:headEnd/>
              <a:tailEnd/>
            </a:ln>
          </p:spPr>
          <p:txBody>
            <a:bodyPr/>
            <a:lstStyle/>
            <a:p>
              <a:endParaRPr lang="en-US" dirty="0"/>
            </a:p>
          </p:txBody>
        </p:sp>
        <p:sp>
          <p:nvSpPr>
            <p:cNvPr id="57" name="Freeform 7"/>
            <p:cNvSpPr>
              <a:spLocks noChangeAspect="1"/>
            </p:cNvSpPr>
            <p:nvPr/>
          </p:nvSpPr>
          <p:spPr bwMode="gray">
            <a:xfrm>
              <a:off x="2936871" y="3932234"/>
              <a:ext cx="39689" cy="15876"/>
            </a:xfrm>
            <a:custGeom>
              <a:avLst/>
              <a:gdLst>
                <a:gd name="T0" fmla="*/ 0 w 52"/>
                <a:gd name="T1" fmla="*/ 0 h 17"/>
                <a:gd name="T2" fmla="*/ 2330144 w 52"/>
                <a:gd name="T3" fmla="*/ 14824449 h 17"/>
                <a:gd name="T4" fmla="*/ 30291103 w 52"/>
                <a:gd name="T5" fmla="*/ 8720044 h 17"/>
                <a:gd name="T6" fmla="*/ 0 w 52"/>
                <a:gd name="T7" fmla="*/ 0 h 17"/>
                <a:gd name="T8" fmla="*/ 0 60000 65536"/>
                <a:gd name="T9" fmla="*/ 0 60000 65536"/>
                <a:gd name="T10" fmla="*/ 0 60000 65536"/>
                <a:gd name="T11" fmla="*/ 0 60000 65536"/>
                <a:gd name="T12" fmla="*/ 0 w 52"/>
                <a:gd name="T13" fmla="*/ 0 h 17"/>
                <a:gd name="T14" fmla="*/ 52 w 52"/>
                <a:gd name="T15" fmla="*/ 17 h 17"/>
              </a:gdLst>
              <a:ahLst/>
              <a:cxnLst>
                <a:cxn ang="T8">
                  <a:pos x="T0" y="T1"/>
                </a:cxn>
                <a:cxn ang="T9">
                  <a:pos x="T2" y="T3"/>
                </a:cxn>
                <a:cxn ang="T10">
                  <a:pos x="T4" y="T5"/>
                </a:cxn>
                <a:cxn ang="T11">
                  <a:pos x="T6" y="T7"/>
                </a:cxn>
              </a:cxnLst>
              <a:rect l="T12" t="T13" r="T14" b="T15"/>
              <a:pathLst>
                <a:path w="52" h="17">
                  <a:moveTo>
                    <a:pt x="0" y="0"/>
                  </a:moveTo>
                  <a:lnTo>
                    <a:pt x="4" y="17"/>
                  </a:lnTo>
                  <a:lnTo>
                    <a:pt x="52" y="10"/>
                  </a:lnTo>
                  <a:lnTo>
                    <a:pt x="0" y="0"/>
                  </a:lnTo>
                  <a:close/>
                </a:path>
              </a:pathLst>
            </a:custGeom>
            <a:grpFill/>
            <a:ln w="3175" cap="rnd">
              <a:solidFill>
                <a:schemeClr val="accent5"/>
              </a:solidFill>
              <a:round/>
              <a:headEnd/>
              <a:tailEnd/>
            </a:ln>
          </p:spPr>
          <p:txBody>
            <a:bodyPr/>
            <a:lstStyle/>
            <a:p>
              <a:endParaRPr lang="en-US" dirty="0"/>
            </a:p>
          </p:txBody>
        </p:sp>
        <p:sp>
          <p:nvSpPr>
            <p:cNvPr id="58" name="Freeform 8"/>
            <p:cNvSpPr>
              <a:spLocks noChangeAspect="1"/>
            </p:cNvSpPr>
            <p:nvPr/>
          </p:nvSpPr>
          <p:spPr bwMode="gray">
            <a:xfrm>
              <a:off x="6036239" y="3313109"/>
              <a:ext cx="365124" cy="292099"/>
            </a:xfrm>
            <a:custGeom>
              <a:avLst/>
              <a:gdLst>
                <a:gd name="T0" fmla="*/ 0 w 490"/>
                <a:gd name="T1" fmla="*/ 116348174 h 351"/>
                <a:gd name="T2" fmla="*/ 1665417 w 490"/>
                <a:gd name="T3" fmla="*/ 179369373 h 351"/>
                <a:gd name="T4" fmla="*/ 22210032 w 490"/>
                <a:gd name="T5" fmla="*/ 198761151 h 351"/>
                <a:gd name="T6" fmla="*/ 6108020 w 490"/>
                <a:gd name="T7" fmla="*/ 230618359 h 351"/>
                <a:gd name="T8" fmla="*/ 36646628 w 490"/>
                <a:gd name="T9" fmla="*/ 243083789 h 351"/>
                <a:gd name="T10" fmla="*/ 107164188 w 490"/>
                <a:gd name="T11" fmla="*/ 230618359 h 351"/>
                <a:gd name="T12" fmla="*/ 120489760 w 490"/>
                <a:gd name="T13" fmla="*/ 195298393 h 351"/>
                <a:gd name="T14" fmla="*/ 168241403 w 490"/>
                <a:gd name="T15" fmla="*/ 175906615 h 351"/>
                <a:gd name="T16" fmla="*/ 172684006 w 490"/>
                <a:gd name="T17" fmla="*/ 146127394 h 351"/>
                <a:gd name="T18" fmla="*/ 188786018 w 490"/>
                <a:gd name="T19" fmla="*/ 137817107 h 351"/>
                <a:gd name="T20" fmla="*/ 181567721 w 490"/>
                <a:gd name="T21" fmla="*/ 122580472 h 351"/>
                <a:gd name="T22" fmla="*/ 198780756 w 490"/>
                <a:gd name="T23" fmla="*/ 120503317 h 351"/>
                <a:gd name="T24" fmla="*/ 211551190 w 490"/>
                <a:gd name="T25" fmla="*/ 90030879 h 351"/>
                <a:gd name="T26" fmla="*/ 205999054 w 490"/>
                <a:gd name="T27" fmla="*/ 60944044 h 351"/>
                <a:gd name="T28" fmla="*/ 269852710 w 490"/>
                <a:gd name="T29" fmla="*/ 38782725 h 351"/>
                <a:gd name="T30" fmla="*/ 272074011 w 490"/>
                <a:gd name="T31" fmla="*/ 32549593 h 351"/>
                <a:gd name="T32" fmla="*/ 248197817 w 490"/>
                <a:gd name="T33" fmla="*/ 27009680 h 351"/>
                <a:gd name="T34" fmla="*/ 213772491 w 490"/>
                <a:gd name="T35" fmla="*/ 47785396 h 351"/>
                <a:gd name="T36" fmla="*/ 198225617 w 490"/>
                <a:gd name="T37" fmla="*/ 0 h 351"/>
                <a:gd name="T38" fmla="*/ 168797288 w 490"/>
                <a:gd name="T39" fmla="*/ 36012352 h 351"/>
                <a:gd name="T40" fmla="*/ 84398271 w 490"/>
                <a:gd name="T41" fmla="*/ 32549593 h 351"/>
                <a:gd name="T42" fmla="*/ 41643624 w 490"/>
                <a:gd name="T43" fmla="*/ 88646109 h 351"/>
                <a:gd name="T44" fmla="*/ 13326317 w 490"/>
                <a:gd name="T45" fmla="*/ 70639933 h 351"/>
                <a:gd name="T46" fmla="*/ 0 w 490"/>
                <a:gd name="T47" fmla="*/ 116348174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0"/>
                <a:gd name="T73" fmla="*/ 0 h 351"/>
                <a:gd name="T74" fmla="*/ 490 w 490"/>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0" h="351">
                  <a:moveTo>
                    <a:pt x="0" y="168"/>
                  </a:moveTo>
                  <a:lnTo>
                    <a:pt x="3" y="259"/>
                  </a:lnTo>
                  <a:lnTo>
                    <a:pt x="40" y="287"/>
                  </a:lnTo>
                  <a:lnTo>
                    <a:pt x="11" y="333"/>
                  </a:lnTo>
                  <a:lnTo>
                    <a:pt x="66" y="351"/>
                  </a:lnTo>
                  <a:lnTo>
                    <a:pt x="193" y="333"/>
                  </a:lnTo>
                  <a:lnTo>
                    <a:pt x="217" y="282"/>
                  </a:lnTo>
                  <a:lnTo>
                    <a:pt x="303" y="254"/>
                  </a:lnTo>
                  <a:lnTo>
                    <a:pt x="311" y="211"/>
                  </a:lnTo>
                  <a:lnTo>
                    <a:pt x="340" y="199"/>
                  </a:lnTo>
                  <a:lnTo>
                    <a:pt x="327" y="177"/>
                  </a:lnTo>
                  <a:lnTo>
                    <a:pt x="358" y="174"/>
                  </a:lnTo>
                  <a:lnTo>
                    <a:pt x="381" y="130"/>
                  </a:lnTo>
                  <a:lnTo>
                    <a:pt x="371" y="88"/>
                  </a:lnTo>
                  <a:lnTo>
                    <a:pt x="486" y="56"/>
                  </a:lnTo>
                  <a:lnTo>
                    <a:pt x="490" y="47"/>
                  </a:lnTo>
                  <a:lnTo>
                    <a:pt x="447" y="39"/>
                  </a:lnTo>
                  <a:lnTo>
                    <a:pt x="385" y="69"/>
                  </a:lnTo>
                  <a:lnTo>
                    <a:pt x="357" y="0"/>
                  </a:lnTo>
                  <a:lnTo>
                    <a:pt x="304" y="52"/>
                  </a:lnTo>
                  <a:lnTo>
                    <a:pt x="152" y="47"/>
                  </a:lnTo>
                  <a:lnTo>
                    <a:pt x="75" y="128"/>
                  </a:lnTo>
                  <a:lnTo>
                    <a:pt x="24" y="102"/>
                  </a:lnTo>
                  <a:lnTo>
                    <a:pt x="0" y="168"/>
                  </a:lnTo>
                  <a:close/>
                </a:path>
              </a:pathLst>
            </a:custGeom>
            <a:grpFill/>
            <a:ln w="3175" cap="rnd">
              <a:solidFill>
                <a:schemeClr val="accent5"/>
              </a:solidFill>
              <a:round/>
              <a:headEnd/>
              <a:tailEnd/>
            </a:ln>
          </p:spPr>
          <p:txBody>
            <a:bodyPr/>
            <a:lstStyle/>
            <a:p>
              <a:endParaRPr lang="en-US" dirty="0"/>
            </a:p>
          </p:txBody>
        </p:sp>
        <p:sp>
          <p:nvSpPr>
            <p:cNvPr id="59" name="Freeform 9"/>
            <p:cNvSpPr>
              <a:spLocks noChangeAspect="1"/>
            </p:cNvSpPr>
            <p:nvPr/>
          </p:nvSpPr>
          <p:spPr bwMode="gray">
            <a:xfrm>
              <a:off x="4964678" y="3174997"/>
              <a:ext cx="44450" cy="98426"/>
            </a:xfrm>
            <a:custGeom>
              <a:avLst/>
              <a:gdLst>
                <a:gd name="T0" fmla="*/ 0 w 62"/>
                <a:gd name="T1" fmla="*/ 61568559 h 119"/>
                <a:gd name="T2" fmla="*/ 1028085 w 62"/>
                <a:gd name="T3" fmla="*/ 19154828 h 119"/>
                <a:gd name="T4" fmla="*/ 15419848 w 62"/>
                <a:gd name="T5" fmla="*/ 0 h 119"/>
                <a:gd name="T6" fmla="*/ 31867782 w 62"/>
                <a:gd name="T7" fmla="*/ 47886657 h 119"/>
                <a:gd name="T8" fmla="*/ 16961977 w 62"/>
                <a:gd name="T9" fmla="*/ 81407400 h 119"/>
                <a:gd name="T10" fmla="*/ 0 w 62"/>
                <a:gd name="T11" fmla="*/ 61568559 h 119"/>
                <a:gd name="T12" fmla="*/ 0 60000 65536"/>
                <a:gd name="T13" fmla="*/ 0 60000 65536"/>
                <a:gd name="T14" fmla="*/ 0 60000 65536"/>
                <a:gd name="T15" fmla="*/ 0 60000 65536"/>
                <a:gd name="T16" fmla="*/ 0 60000 65536"/>
                <a:gd name="T17" fmla="*/ 0 60000 65536"/>
                <a:gd name="T18" fmla="*/ 0 w 62"/>
                <a:gd name="T19" fmla="*/ 0 h 119"/>
                <a:gd name="T20" fmla="*/ 62 w 62"/>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62" h="119">
                  <a:moveTo>
                    <a:pt x="0" y="90"/>
                  </a:moveTo>
                  <a:lnTo>
                    <a:pt x="2" y="28"/>
                  </a:lnTo>
                  <a:lnTo>
                    <a:pt x="30" y="0"/>
                  </a:lnTo>
                  <a:lnTo>
                    <a:pt x="62" y="70"/>
                  </a:lnTo>
                  <a:lnTo>
                    <a:pt x="33" y="119"/>
                  </a:lnTo>
                  <a:lnTo>
                    <a:pt x="0" y="90"/>
                  </a:lnTo>
                  <a:close/>
                </a:path>
              </a:pathLst>
            </a:custGeom>
            <a:grpFill/>
            <a:ln w="3175" cap="rnd">
              <a:solidFill>
                <a:schemeClr val="accent5"/>
              </a:solidFill>
              <a:round/>
              <a:headEnd/>
              <a:tailEnd/>
            </a:ln>
          </p:spPr>
          <p:txBody>
            <a:bodyPr/>
            <a:lstStyle/>
            <a:p>
              <a:endParaRPr lang="en-US" dirty="0"/>
            </a:p>
          </p:txBody>
        </p:sp>
        <p:sp>
          <p:nvSpPr>
            <p:cNvPr id="60" name="Freeform 10"/>
            <p:cNvSpPr>
              <a:spLocks noChangeAspect="1"/>
            </p:cNvSpPr>
            <p:nvPr/>
          </p:nvSpPr>
          <p:spPr bwMode="gray">
            <a:xfrm>
              <a:off x="4240779" y="3363911"/>
              <a:ext cx="523876" cy="555625"/>
            </a:xfrm>
            <a:custGeom>
              <a:avLst/>
              <a:gdLst>
                <a:gd name="T0" fmla="*/ 0 w 705"/>
                <a:gd name="T1" fmla="*/ 245425020 h 672"/>
                <a:gd name="T2" fmla="*/ 1656337 w 705"/>
                <a:gd name="T3" fmla="*/ 254312539 h 672"/>
                <a:gd name="T4" fmla="*/ 72334877 w 705"/>
                <a:gd name="T5" fmla="*/ 311054089 h 672"/>
                <a:gd name="T6" fmla="*/ 226392024 w 705"/>
                <a:gd name="T7" fmla="*/ 437527402 h 672"/>
                <a:gd name="T8" fmla="*/ 228048361 w 705"/>
                <a:gd name="T9" fmla="*/ 459403483 h 672"/>
                <a:gd name="T10" fmla="*/ 243509732 w 705"/>
                <a:gd name="T11" fmla="*/ 455985397 h 672"/>
                <a:gd name="T12" fmla="*/ 273326765 w 705"/>
                <a:gd name="T13" fmla="*/ 447097878 h 672"/>
                <a:gd name="T14" fmla="*/ 389283710 w 705"/>
                <a:gd name="T15" fmla="*/ 347970905 h 672"/>
                <a:gd name="T16" fmla="*/ 344005305 w 705"/>
                <a:gd name="T17" fmla="*/ 282341836 h 672"/>
                <a:gd name="T18" fmla="*/ 344557418 w 705"/>
                <a:gd name="T19" fmla="*/ 176377865 h 672"/>
                <a:gd name="T20" fmla="*/ 339035552 w 705"/>
                <a:gd name="T21" fmla="*/ 129207617 h 672"/>
                <a:gd name="T22" fmla="*/ 307009327 w 705"/>
                <a:gd name="T23" fmla="*/ 81352760 h 672"/>
                <a:gd name="T24" fmla="*/ 323574923 w 705"/>
                <a:gd name="T25" fmla="*/ 64945286 h 672"/>
                <a:gd name="T26" fmla="*/ 331857350 w 705"/>
                <a:gd name="T27" fmla="*/ 0 h 672"/>
                <a:gd name="T28" fmla="*/ 193813687 w 705"/>
                <a:gd name="T29" fmla="*/ 10938040 h 672"/>
                <a:gd name="T30" fmla="*/ 123135147 w 705"/>
                <a:gd name="T31" fmla="*/ 48537813 h 672"/>
                <a:gd name="T32" fmla="*/ 141357080 w 705"/>
                <a:gd name="T33" fmla="*/ 127156270 h 672"/>
                <a:gd name="T34" fmla="*/ 110435079 w 705"/>
                <a:gd name="T35" fmla="*/ 129207617 h 672"/>
                <a:gd name="T36" fmla="*/ 93869483 w 705"/>
                <a:gd name="T37" fmla="*/ 137410527 h 672"/>
                <a:gd name="T38" fmla="*/ 96630787 w 705"/>
                <a:gd name="T39" fmla="*/ 158603652 h 672"/>
                <a:gd name="T40" fmla="*/ 10491619 w 705"/>
                <a:gd name="T41" fmla="*/ 205090944 h 672"/>
                <a:gd name="T42" fmla="*/ 0 w 705"/>
                <a:gd name="T43" fmla="*/ 245425020 h 6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5"/>
                <a:gd name="T67" fmla="*/ 0 h 672"/>
                <a:gd name="T68" fmla="*/ 705 w 705"/>
                <a:gd name="T69" fmla="*/ 672 h 6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5" h="672">
                  <a:moveTo>
                    <a:pt x="0" y="359"/>
                  </a:moveTo>
                  <a:lnTo>
                    <a:pt x="3" y="372"/>
                  </a:lnTo>
                  <a:lnTo>
                    <a:pt x="131" y="455"/>
                  </a:lnTo>
                  <a:lnTo>
                    <a:pt x="410" y="640"/>
                  </a:lnTo>
                  <a:lnTo>
                    <a:pt x="413" y="672"/>
                  </a:lnTo>
                  <a:lnTo>
                    <a:pt x="441" y="667"/>
                  </a:lnTo>
                  <a:lnTo>
                    <a:pt x="495" y="654"/>
                  </a:lnTo>
                  <a:lnTo>
                    <a:pt x="705" y="509"/>
                  </a:lnTo>
                  <a:lnTo>
                    <a:pt x="623" y="413"/>
                  </a:lnTo>
                  <a:lnTo>
                    <a:pt x="624" y="258"/>
                  </a:lnTo>
                  <a:lnTo>
                    <a:pt x="614" y="189"/>
                  </a:lnTo>
                  <a:lnTo>
                    <a:pt x="556" y="119"/>
                  </a:lnTo>
                  <a:lnTo>
                    <a:pt x="586" y="95"/>
                  </a:lnTo>
                  <a:lnTo>
                    <a:pt x="601" y="0"/>
                  </a:lnTo>
                  <a:lnTo>
                    <a:pt x="351" y="16"/>
                  </a:lnTo>
                  <a:lnTo>
                    <a:pt x="223" y="71"/>
                  </a:lnTo>
                  <a:lnTo>
                    <a:pt x="256" y="186"/>
                  </a:lnTo>
                  <a:lnTo>
                    <a:pt x="200" y="189"/>
                  </a:lnTo>
                  <a:lnTo>
                    <a:pt x="170" y="201"/>
                  </a:lnTo>
                  <a:lnTo>
                    <a:pt x="175" y="232"/>
                  </a:lnTo>
                  <a:lnTo>
                    <a:pt x="19" y="300"/>
                  </a:lnTo>
                  <a:lnTo>
                    <a:pt x="0" y="359"/>
                  </a:lnTo>
                  <a:close/>
                </a:path>
              </a:pathLst>
            </a:custGeom>
            <a:grpFill/>
            <a:ln w="3175" cap="rnd">
              <a:solidFill>
                <a:schemeClr val="accent5"/>
              </a:solidFill>
              <a:round/>
              <a:headEnd/>
              <a:tailEnd/>
            </a:ln>
          </p:spPr>
          <p:txBody>
            <a:bodyPr/>
            <a:lstStyle/>
            <a:p>
              <a:endParaRPr lang="en-US" dirty="0"/>
            </a:p>
          </p:txBody>
        </p:sp>
        <p:sp>
          <p:nvSpPr>
            <p:cNvPr id="61" name="Freeform 11"/>
            <p:cNvSpPr>
              <a:spLocks noChangeAspect="1"/>
            </p:cNvSpPr>
            <p:nvPr/>
          </p:nvSpPr>
          <p:spPr bwMode="gray">
            <a:xfrm>
              <a:off x="2778123" y="5100632"/>
              <a:ext cx="509588" cy="1011236"/>
            </a:xfrm>
            <a:custGeom>
              <a:avLst/>
              <a:gdLst>
                <a:gd name="T0" fmla="*/ 0 w 683"/>
                <a:gd name="T1" fmla="*/ 773242413 h 1223"/>
                <a:gd name="T2" fmla="*/ 2783708 w 683"/>
                <a:gd name="T3" fmla="*/ 791701830 h 1223"/>
                <a:gd name="T4" fmla="*/ 19483720 w 683"/>
                <a:gd name="T5" fmla="*/ 784864611 h 1223"/>
                <a:gd name="T6" fmla="*/ 25606984 w 683"/>
                <a:gd name="T7" fmla="*/ 827253053 h 1223"/>
                <a:gd name="T8" fmla="*/ 95747332 w 683"/>
                <a:gd name="T9" fmla="*/ 836140859 h 1223"/>
                <a:gd name="T10" fmla="*/ 76263612 w 683"/>
                <a:gd name="T11" fmla="*/ 814947051 h 1223"/>
                <a:gd name="T12" fmla="*/ 90737254 w 683"/>
                <a:gd name="T13" fmla="*/ 758201193 h 1223"/>
                <a:gd name="T14" fmla="*/ 104653558 w 683"/>
                <a:gd name="T15" fmla="*/ 769140413 h 1223"/>
                <a:gd name="T16" fmla="*/ 148073738 w 683"/>
                <a:gd name="T17" fmla="*/ 689833138 h 1223"/>
                <a:gd name="T18" fmla="*/ 114117122 w 683"/>
                <a:gd name="T19" fmla="*/ 644026500 h 1223"/>
                <a:gd name="T20" fmla="*/ 151970632 w 683"/>
                <a:gd name="T21" fmla="*/ 617363082 h 1223"/>
                <a:gd name="T22" fmla="*/ 157537302 w 683"/>
                <a:gd name="T23" fmla="*/ 575658445 h 1223"/>
                <a:gd name="T24" fmla="*/ 175350499 w 683"/>
                <a:gd name="T25" fmla="*/ 557199029 h 1223"/>
                <a:gd name="T26" fmla="*/ 160321011 w 683"/>
                <a:gd name="T27" fmla="*/ 549678832 h 1223"/>
                <a:gd name="T28" fmla="*/ 188710956 w 683"/>
                <a:gd name="T29" fmla="*/ 549678832 h 1223"/>
                <a:gd name="T30" fmla="*/ 185370656 w 683"/>
                <a:gd name="T31" fmla="*/ 530535611 h 1223"/>
                <a:gd name="T32" fmla="*/ 172567537 w 683"/>
                <a:gd name="T33" fmla="*/ 544209222 h 1223"/>
                <a:gd name="T34" fmla="*/ 160321011 w 683"/>
                <a:gd name="T35" fmla="*/ 529168002 h 1223"/>
                <a:gd name="T36" fmla="*/ 158093895 w 683"/>
                <a:gd name="T37" fmla="*/ 499086389 h 1223"/>
                <a:gd name="T38" fmla="*/ 209864454 w 683"/>
                <a:gd name="T39" fmla="*/ 502504585 h 1223"/>
                <a:gd name="T40" fmla="*/ 214874532 w 683"/>
                <a:gd name="T41" fmla="*/ 440289944 h 1223"/>
                <a:gd name="T42" fmla="*/ 297261408 w 683"/>
                <a:gd name="T43" fmla="*/ 430034529 h 1223"/>
                <a:gd name="T44" fmla="*/ 320641275 w 683"/>
                <a:gd name="T45" fmla="*/ 387646914 h 1223"/>
                <a:gd name="T46" fmla="*/ 288354436 w 683"/>
                <a:gd name="T47" fmla="*/ 311074030 h 1223"/>
                <a:gd name="T48" fmla="*/ 304497856 w 683"/>
                <a:gd name="T49" fmla="*/ 212624362 h 1223"/>
                <a:gd name="T50" fmla="*/ 380204875 w 683"/>
                <a:gd name="T51" fmla="*/ 132634110 h 1223"/>
                <a:gd name="T52" fmla="*/ 377421167 w 683"/>
                <a:gd name="T53" fmla="*/ 96399082 h 1223"/>
                <a:gd name="T54" fmla="*/ 361835086 w 683"/>
                <a:gd name="T55" fmla="*/ 95715277 h 1223"/>
                <a:gd name="T56" fmla="*/ 341794773 w 683"/>
                <a:gd name="T57" fmla="*/ 138786697 h 1223"/>
                <a:gd name="T58" fmla="*/ 289467621 w 683"/>
                <a:gd name="T59" fmla="*/ 135368501 h 1223"/>
                <a:gd name="T60" fmla="*/ 300600962 w 683"/>
                <a:gd name="T61" fmla="*/ 87511276 h 1223"/>
                <a:gd name="T62" fmla="*/ 207637338 w 683"/>
                <a:gd name="T63" fmla="*/ 12306002 h 1223"/>
                <a:gd name="T64" fmla="*/ 176463684 w 683"/>
                <a:gd name="T65" fmla="*/ 6153414 h 1223"/>
                <a:gd name="T66" fmla="*/ 174793907 w 683"/>
                <a:gd name="T67" fmla="*/ 22561417 h 1223"/>
                <a:gd name="T68" fmla="*/ 138610174 w 683"/>
                <a:gd name="T69" fmla="*/ 0 h 1223"/>
                <a:gd name="T70" fmla="*/ 118014015 w 683"/>
                <a:gd name="T71" fmla="*/ 27347222 h 1223"/>
                <a:gd name="T72" fmla="*/ 115786899 w 683"/>
                <a:gd name="T73" fmla="*/ 56745858 h 1223"/>
                <a:gd name="T74" fmla="*/ 94633401 w 683"/>
                <a:gd name="T75" fmla="*/ 69051860 h 1223"/>
                <a:gd name="T76" fmla="*/ 95747332 w 683"/>
                <a:gd name="T77" fmla="*/ 126480695 h 1223"/>
                <a:gd name="T78" fmla="*/ 72366719 w 683"/>
                <a:gd name="T79" fmla="*/ 158613722 h 1223"/>
                <a:gd name="T80" fmla="*/ 53996929 w 683"/>
                <a:gd name="T81" fmla="*/ 239971584 h 1223"/>
                <a:gd name="T82" fmla="*/ 67913233 w 683"/>
                <a:gd name="T83" fmla="*/ 317227445 h 1223"/>
                <a:gd name="T84" fmla="*/ 42863588 w 683"/>
                <a:gd name="T85" fmla="*/ 382861108 h 1223"/>
                <a:gd name="T86" fmla="*/ 25606984 w 683"/>
                <a:gd name="T87" fmla="*/ 545576831 h 1223"/>
                <a:gd name="T88" fmla="*/ 38966695 w 683"/>
                <a:gd name="T89" fmla="*/ 605057081 h 1223"/>
                <a:gd name="T90" fmla="*/ 26163576 w 683"/>
                <a:gd name="T91" fmla="*/ 609842886 h 1223"/>
                <a:gd name="T92" fmla="*/ 32843432 w 683"/>
                <a:gd name="T93" fmla="*/ 662485916 h 1223"/>
                <a:gd name="T94" fmla="*/ 0 w 683"/>
                <a:gd name="T95" fmla="*/ 773242413 h 12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3"/>
                <a:gd name="T145" fmla="*/ 0 h 1223"/>
                <a:gd name="T146" fmla="*/ 683 w 683"/>
                <a:gd name="T147" fmla="*/ 1223 h 12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3" h="1223">
                  <a:moveTo>
                    <a:pt x="0" y="1131"/>
                  </a:moveTo>
                  <a:lnTo>
                    <a:pt x="5" y="1158"/>
                  </a:lnTo>
                  <a:lnTo>
                    <a:pt x="35" y="1148"/>
                  </a:lnTo>
                  <a:lnTo>
                    <a:pt x="46" y="1210"/>
                  </a:lnTo>
                  <a:lnTo>
                    <a:pt x="172" y="1223"/>
                  </a:lnTo>
                  <a:lnTo>
                    <a:pt x="137" y="1192"/>
                  </a:lnTo>
                  <a:lnTo>
                    <a:pt x="163" y="1109"/>
                  </a:lnTo>
                  <a:lnTo>
                    <a:pt x="188" y="1125"/>
                  </a:lnTo>
                  <a:lnTo>
                    <a:pt x="266" y="1009"/>
                  </a:lnTo>
                  <a:lnTo>
                    <a:pt x="205" y="942"/>
                  </a:lnTo>
                  <a:lnTo>
                    <a:pt x="273" y="903"/>
                  </a:lnTo>
                  <a:lnTo>
                    <a:pt x="283" y="842"/>
                  </a:lnTo>
                  <a:lnTo>
                    <a:pt x="315" y="815"/>
                  </a:lnTo>
                  <a:lnTo>
                    <a:pt x="288" y="804"/>
                  </a:lnTo>
                  <a:lnTo>
                    <a:pt x="339" y="804"/>
                  </a:lnTo>
                  <a:lnTo>
                    <a:pt x="333" y="776"/>
                  </a:lnTo>
                  <a:lnTo>
                    <a:pt x="310" y="796"/>
                  </a:lnTo>
                  <a:lnTo>
                    <a:pt x="288" y="774"/>
                  </a:lnTo>
                  <a:lnTo>
                    <a:pt x="284" y="730"/>
                  </a:lnTo>
                  <a:lnTo>
                    <a:pt x="377" y="735"/>
                  </a:lnTo>
                  <a:lnTo>
                    <a:pt x="386" y="644"/>
                  </a:lnTo>
                  <a:lnTo>
                    <a:pt x="534" y="629"/>
                  </a:lnTo>
                  <a:lnTo>
                    <a:pt x="576" y="567"/>
                  </a:lnTo>
                  <a:lnTo>
                    <a:pt x="518" y="455"/>
                  </a:lnTo>
                  <a:lnTo>
                    <a:pt x="547" y="311"/>
                  </a:lnTo>
                  <a:lnTo>
                    <a:pt x="683" y="194"/>
                  </a:lnTo>
                  <a:lnTo>
                    <a:pt x="678" y="141"/>
                  </a:lnTo>
                  <a:lnTo>
                    <a:pt x="650" y="140"/>
                  </a:lnTo>
                  <a:lnTo>
                    <a:pt x="614" y="203"/>
                  </a:lnTo>
                  <a:lnTo>
                    <a:pt x="520" y="198"/>
                  </a:lnTo>
                  <a:lnTo>
                    <a:pt x="540" y="128"/>
                  </a:lnTo>
                  <a:lnTo>
                    <a:pt x="373" y="18"/>
                  </a:lnTo>
                  <a:lnTo>
                    <a:pt x="317" y="9"/>
                  </a:lnTo>
                  <a:lnTo>
                    <a:pt x="314" y="33"/>
                  </a:lnTo>
                  <a:lnTo>
                    <a:pt x="249" y="0"/>
                  </a:lnTo>
                  <a:lnTo>
                    <a:pt x="212" y="40"/>
                  </a:lnTo>
                  <a:lnTo>
                    <a:pt x="208" y="83"/>
                  </a:lnTo>
                  <a:lnTo>
                    <a:pt x="170" y="101"/>
                  </a:lnTo>
                  <a:lnTo>
                    <a:pt x="172" y="185"/>
                  </a:lnTo>
                  <a:lnTo>
                    <a:pt x="130" y="232"/>
                  </a:lnTo>
                  <a:lnTo>
                    <a:pt x="97" y="351"/>
                  </a:lnTo>
                  <a:lnTo>
                    <a:pt x="122" y="464"/>
                  </a:lnTo>
                  <a:lnTo>
                    <a:pt x="77" y="560"/>
                  </a:lnTo>
                  <a:lnTo>
                    <a:pt x="46" y="798"/>
                  </a:lnTo>
                  <a:lnTo>
                    <a:pt x="70" y="885"/>
                  </a:lnTo>
                  <a:lnTo>
                    <a:pt x="47" y="892"/>
                  </a:lnTo>
                  <a:lnTo>
                    <a:pt x="59" y="969"/>
                  </a:lnTo>
                  <a:lnTo>
                    <a:pt x="0" y="1131"/>
                  </a:lnTo>
                  <a:close/>
                </a:path>
              </a:pathLst>
            </a:custGeom>
            <a:grpFill/>
            <a:ln w="3175" cap="rnd">
              <a:solidFill>
                <a:schemeClr val="accent5"/>
              </a:solidFill>
              <a:round/>
              <a:headEnd/>
              <a:tailEnd/>
            </a:ln>
          </p:spPr>
          <p:txBody>
            <a:bodyPr/>
            <a:lstStyle/>
            <a:p>
              <a:endParaRPr lang="en-US" dirty="0"/>
            </a:p>
          </p:txBody>
        </p:sp>
        <p:sp>
          <p:nvSpPr>
            <p:cNvPr id="66" name="Freeform 12"/>
            <p:cNvSpPr>
              <a:spLocks noChangeAspect="1"/>
            </p:cNvSpPr>
            <p:nvPr/>
          </p:nvSpPr>
          <p:spPr bwMode="gray">
            <a:xfrm>
              <a:off x="2898771" y="6127743"/>
              <a:ext cx="90489" cy="88899"/>
            </a:xfrm>
            <a:custGeom>
              <a:avLst/>
              <a:gdLst>
                <a:gd name="T0" fmla="*/ 0 w 121"/>
                <a:gd name="T1" fmla="*/ 0 h 106"/>
                <a:gd name="T2" fmla="*/ 1678141 w 121"/>
                <a:gd name="T3" fmla="*/ 74558585 h 106"/>
                <a:gd name="T4" fmla="*/ 67670067 w 121"/>
                <a:gd name="T5" fmla="*/ 66821769 h 106"/>
                <a:gd name="T6" fmla="*/ 15100278 w 121"/>
                <a:gd name="T7" fmla="*/ 36575641 h 106"/>
                <a:gd name="T8" fmla="*/ 0 w 121"/>
                <a:gd name="T9" fmla="*/ 0 h 106"/>
                <a:gd name="T10" fmla="*/ 0 60000 65536"/>
                <a:gd name="T11" fmla="*/ 0 60000 65536"/>
                <a:gd name="T12" fmla="*/ 0 60000 65536"/>
                <a:gd name="T13" fmla="*/ 0 60000 65536"/>
                <a:gd name="T14" fmla="*/ 0 60000 65536"/>
                <a:gd name="T15" fmla="*/ 0 w 121"/>
                <a:gd name="T16" fmla="*/ 0 h 106"/>
                <a:gd name="T17" fmla="*/ 121 w 121"/>
                <a:gd name="T18" fmla="*/ 106 h 106"/>
              </a:gdLst>
              <a:ahLst/>
              <a:cxnLst>
                <a:cxn ang="T10">
                  <a:pos x="T0" y="T1"/>
                </a:cxn>
                <a:cxn ang="T11">
                  <a:pos x="T2" y="T3"/>
                </a:cxn>
                <a:cxn ang="T12">
                  <a:pos x="T4" y="T5"/>
                </a:cxn>
                <a:cxn ang="T13">
                  <a:pos x="T6" y="T7"/>
                </a:cxn>
                <a:cxn ang="T14">
                  <a:pos x="T8" y="T9"/>
                </a:cxn>
              </a:cxnLst>
              <a:rect l="T15" t="T16" r="T17" b="T18"/>
              <a:pathLst>
                <a:path w="121" h="106">
                  <a:moveTo>
                    <a:pt x="0" y="0"/>
                  </a:moveTo>
                  <a:lnTo>
                    <a:pt x="3" y="106"/>
                  </a:lnTo>
                  <a:lnTo>
                    <a:pt x="121" y="95"/>
                  </a:lnTo>
                  <a:lnTo>
                    <a:pt x="27" y="52"/>
                  </a:lnTo>
                  <a:lnTo>
                    <a:pt x="0" y="0"/>
                  </a:lnTo>
                  <a:close/>
                </a:path>
              </a:pathLst>
            </a:custGeom>
            <a:grpFill/>
            <a:ln w="3175" cap="rnd">
              <a:solidFill>
                <a:schemeClr val="accent5"/>
              </a:solidFill>
              <a:round/>
              <a:headEnd/>
              <a:tailEnd/>
            </a:ln>
          </p:spPr>
          <p:txBody>
            <a:bodyPr/>
            <a:lstStyle/>
            <a:p>
              <a:endParaRPr lang="en-US" dirty="0"/>
            </a:p>
          </p:txBody>
        </p:sp>
        <p:sp>
          <p:nvSpPr>
            <p:cNvPr id="67" name="Freeform 13"/>
            <p:cNvSpPr>
              <a:spLocks noChangeAspect="1"/>
            </p:cNvSpPr>
            <p:nvPr/>
          </p:nvSpPr>
          <p:spPr bwMode="gray">
            <a:xfrm>
              <a:off x="7395138" y="4776781"/>
              <a:ext cx="1050923" cy="873124"/>
            </a:xfrm>
            <a:custGeom>
              <a:avLst/>
              <a:gdLst>
                <a:gd name="T0" fmla="*/ 13465772 w 1403"/>
                <a:gd name="T1" fmla="*/ 387819384 h 1052"/>
                <a:gd name="T2" fmla="*/ 20760076 w 1403"/>
                <a:gd name="T3" fmla="*/ 378176000 h 1052"/>
                <a:gd name="T4" fmla="*/ 15148900 w 1403"/>
                <a:gd name="T5" fmla="*/ 272093803 h 1052"/>
                <a:gd name="T6" fmla="*/ 68452446 w 1403"/>
                <a:gd name="T7" fmla="*/ 239717631 h 1052"/>
                <a:gd name="T8" fmla="*/ 178425043 w 1403"/>
                <a:gd name="T9" fmla="*/ 177721606 h 1052"/>
                <a:gd name="T10" fmla="*/ 188524559 w 1403"/>
                <a:gd name="T11" fmla="*/ 136390923 h 1052"/>
                <a:gd name="T12" fmla="*/ 200868247 w 1403"/>
                <a:gd name="T13" fmla="*/ 134324305 h 1052"/>
                <a:gd name="T14" fmla="*/ 220506237 w 1403"/>
                <a:gd name="T15" fmla="*/ 117103326 h 1052"/>
                <a:gd name="T16" fmla="*/ 281103337 w 1403"/>
                <a:gd name="T17" fmla="*/ 83350239 h 1052"/>
                <a:gd name="T18" fmla="*/ 299619242 w 1403"/>
                <a:gd name="T19" fmla="*/ 98504601 h 1052"/>
                <a:gd name="T20" fmla="*/ 314207100 w 1403"/>
                <a:gd name="T21" fmla="*/ 86794601 h 1052"/>
                <a:gd name="T22" fmla="*/ 378732247 w 1403"/>
                <a:gd name="T23" fmla="*/ 34441959 h 1052"/>
                <a:gd name="T24" fmla="*/ 456161374 w 1403"/>
                <a:gd name="T25" fmla="*/ 40641811 h 1052"/>
                <a:gd name="T26" fmla="*/ 525735905 w 1403"/>
                <a:gd name="T27" fmla="*/ 170833712 h 1052"/>
                <a:gd name="T28" fmla="*/ 557156540 w 1403"/>
                <a:gd name="T29" fmla="*/ 33753087 h 1052"/>
                <a:gd name="T30" fmla="*/ 596993564 w 1403"/>
                <a:gd name="T31" fmla="*/ 85416856 h 1052"/>
                <a:gd name="T32" fmla="*/ 648052190 w 1403"/>
                <a:gd name="T33" fmla="*/ 203209054 h 1052"/>
                <a:gd name="T34" fmla="*/ 713138379 w 1403"/>
                <a:gd name="T35" fmla="*/ 289314783 h 1052"/>
                <a:gd name="T36" fmla="*/ 735020540 w 1403"/>
                <a:gd name="T37" fmla="*/ 315491103 h 1052"/>
                <a:gd name="T38" fmla="*/ 787201251 w 1403"/>
                <a:gd name="T39" fmla="*/ 433972174 h 1052"/>
                <a:gd name="T40" fmla="*/ 743436929 w 1403"/>
                <a:gd name="T41" fmla="*/ 572429714 h 1052"/>
                <a:gd name="T42" fmla="*/ 673862398 w 1403"/>
                <a:gd name="T43" fmla="*/ 691599657 h 1052"/>
                <a:gd name="T44" fmla="*/ 648613232 w 1403"/>
                <a:gd name="T45" fmla="*/ 724664701 h 1052"/>
                <a:gd name="T46" fmla="*/ 590261052 w 1403"/>
                <a:gd name="T47" fmla="*/ 714332445 h 1052"/>
                <a:gd name="T48" fmla="*/ 523491735 w 1403"/>
                <a:gd name="T49" fmla="*/ 676445294 h 1052"/>
                <a:gd name="T50" fmla="*/ 487020967 w 1403"/>
                <a:gd name="T51" fmla="*/ 627537845 h 1052"/>
                <a:gd name="T52" fmla="*/ 479165621 w 1403"/>
                <a:gd name="T53" fmla="*/ 615138142 h 1052"/>
                <a:gd name="T54" fmla="*/ 480288455 w 1403"/>
                <a:gd name="T55" fmla="*/ 544876478 h 1052"/>
                <a:gd name="T56" fmla="*/ 429790872 w 1403"/>
                <a:gd name="T57" fmla="*/ 598606034 h 1052"/>
                <a:gd name="T58" fmla="*/ 354044123 w 1403"/>
                <a:gd name="T59" fmla="*/ 516633540 h 1052"/>
                <a:gd name="T60" fmla="*/ 205917630 w 1403"/>
                <a:gd name="T61" fmla="*/ 577940693 h 1052"/>
                <a:gd name="T62" fmla="*/ 92578777 w 1403"/>
                <a:gd name="T63" fmla="*/ 614449269 h 1052"/>
                <a:gd name="T64" fmla="*/ 49936540 w 1403"/>
                <a:gd name="T65" fmla="*/ 520766775 h 10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03"/>
                <a:gd name="T100" fmla="*/ 0 h 1052"/>
                <a:gd name="T101" fmla="*/ 1403 w 1403"/>
                <a:gd name="T102" fmla="*/ 1052 h 10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03" h="1052">
                  <a:moveTo>
                    <a:pt x="0" y="554"/>
                  </a:moveTo>
                  <a:lnTo>
                    <a:pt x="24" y="563"/>
                  </a:lnTo>
                  <a:lnTo>
                    <a:pt x="10" y="532"/>
                  </a:lnTo>
                  <a:lnTo>
                    <a:pt x="37" y="549"/>
                  </a:lnTo>
                  <a:lnTo>
                    <a:pt x="9" y="488"/>
                  </a:lnTo>
                  <a:lnTo>
                    <a:pt x="27" y="395"/>
                  </a:lnTo>
                  <a:lnTo>
                    <a:pt x="35" y="420"/>
                  </a:lnTo>
                  <a:lnTo>
                    <a:pt x="122" y="348"/>
                  </a:lnTo>
                  <a:lnTo>
                    <a:pt x="268" y="313"/>
                  </a:lnTo>
                  <a:lnTo>
                    <a:pt x="318" y="258"/>
                  </a:lnTo>
                  <a:lnTo>
                    <a:pt x="317" y="224"/>
                  </a:lnTo>
                  <a:lnTo>
                    <a:pt x="336" y="198"/>
                  </a:lnTo>
                  <a:lnTo>
                    <a:pt x="358" y="240"/>
                  </a:lnTo>
                  <a:lnTo>
                    <a:pt x="358" y="195"/>
                  </a:lnTo>
                  <a:lnTo>
                    <a:pt x="391" y="204"/>
                  </a:lnTo>
                  <a:lnTo>
                    <a:pt x="393" y="170"/>
                  </a:lnTo>
                  <a:lnTo>
                    <a:pt x="445" y="119"/>
                  </a:lnTo>
                  <a:lnTo>
                    <a:pt x="501" y="121"/>
                  </a:lnTo>
                  <a:lnTo>
                    <a:pt x="512" y="173"/>
                  </a:lnTo>
                  <a:lnTo>
                    <a:pt x="534" y="143"/>
                  </a:lnTo>
                  <a:lnTo>
                    <a:pt x="576" y="160"/>
                  </a:lnTo>
                  <a:lnTo>
                    <a:pt x="560" y="126"/>
                  </a:lnTo>
                  <a:lnTo>
                    <a:pt x="593" y="71"/>
                  </a:lnTo>
                  <a:lnTo>
                    <a:pt x="675" y="50"/>
                  </a:lnTo>
                  <a:lnTo>
                    <a:pt x="654" y="14"/>
                  </a:lnTo>
                  <a:lnTo>
                    <a:pt x="813" y="59"/>
                  </a:lnTo>
                  <a:lnTo>
                    <a:pt x="779" y="152"/>
                  </a:lnTo>
                  <a:lnTo>
                    <a:pt x="937" y="248"/>
                  </a:lnTo>
                  <a:lnTo>
                    <a:pt x="976" y="211"/>
                  </a:lnTo>
                  <a:lnTo>
                    <a:pt x="993" y="49"/>
                  </a:lnTo>
                  <a:lnTo>
                    <a:pt x="1031" y="0"/>
                  </a:lnTo>
                  <a:lnTo>
                    <a:pt x="1064" y="124"/>
                  </a:lnTo>
                  <a:lnTo>
                    <a:pt x="1119" y="152"/>
                  </a:lnTo>
                  <a:lnTo>
                    <a:pt x="1155" y="295"/>
                  </a:lnTo>
                  <a:lnTo>
                    <a:pt x="1240" y="340"/>
                  </a:lnTo>
                  <a:lnTo>
                    <a:pt x="1271" y="420"/>
                  </a:lnTo>
                  <a:lnTo>
                    <a:pt x="1303" y="415"/>
                  </a:lnTo>
                  <a:lnTo>
                    <a:pt x="1310" y="458"/>
                  </a:lnTo>
                  <a:lnTo>
                    <a:pt x="1380" y="519"/>
                  </a:lnTo>
                  <a:lnTo>
                    <a:pt x="1403" y="630"/>
                  </a:lnTo>
                  <a:lnTo>
                    <a:pt x="1387" y="738"/>
                  </a:lnTo>
                  <a:lnTo>
                    <a:pt x="1325" y="831"/>
                  </a:lnTo>
                  <a:lnTo>
                    <a:pt x="1281" y="987"/>
                  </a:lnTo>
                  <a:lnTo>
                    <a:pt x="1201" y="1004"/>
                  </a:lnTo>
                  <a:lnTo>
                    <a:pt x="1153" y="1034"/>
                  </a:lnTo>
                  <a:lnTo>
                    <a:pt x="1156" y="1052"/>
                  </a:lnTo>
                  <a:lnTo>
                    <a:pt x="1106" y="999"/>
                  </a:lnTo>
                  <a:lnTo>
                    <a:pt x="1052" y="1037"/>
                  </a:lnTo>
                  <a:lnTo>
                    <a:pt x="986" y="1020"/>
                  </a:lnTo>
                  <a:lnTo>
                    <a:pt x="933" y="982"/>
                  </a:lnTo>
                  <a:lnTo>
                    <a:pt x="909" y="902"/>
                  </a:lnTo>
                  <a:lnTo>
                    <a:pt x="868" y="911"/>
                  </a:lnTo>
                  <a:lnTo>
                    <a:pt x="867" y="859"/>
                  </a:lnTo>
                  <a:lnTo>
                    <a:pt x="854" y="893"/>
                  </a:lnTo>
                  <a:lnTo>
                    <a:pt x="826" y="894"/>
                  </a:lnTo>
                  <a:lnTo>
                    <a:pt x="856" y="791"/>
                  </a:lnTo>
                  <a:lnTo>
                    <a:pt x="794" y="889"/>
                  </a:lnTo>
                  <a:lnTo>
                    <a:pt x="766" y="869"/>
                  </a:lnTo>
                  <a:lnTo>
                    <a:pt x="734" y="793"/>
                  </a:lnTo>
                  <a:lnTo>
                    <a:pt x="631" y="750"/>
                  </a:lnTo>
                  <a:lnTo>
                    <a:pt x="444" y="783"/>
                  </a:lnTo>
                  <a:lnTo>
                    <a:pt x="367" y="839"/>
                  </a:lnTo>
                  <a:lnTo>
                    <a:pt x="238" y="843"/>
                  </a:lnTo>
                  <a:lnTo>
                    <a:pt x="165" y="892"/>
                  </a:lnTo>
                  <a:lnTo>
                    <a:pt x="68" y="858"/>
                  </a:lnTo>
                  <a:lnTo>
                    <a:pt x="89" y="756"/>
                  </a:lnTo>
                  <a:lnTo>
                    <a:pt x="0" y="554"/>
                  </a:lnTo>
                  <a:close/>
                </a:path>
              </a:pathLst>
            </a:custGeom>
            <a:grpFill/>
            <a:ln w="3175" cap="rnd">
              <a:solidFill>
                <a:schemeClr val="accent5"/>
              </a:solidFill>
              <a:round/>
              <a:headEnd/>
              <a:tailEnd/>
            </a:ln>
          </p:spPr>
          <p:txBody>
            <a:bodyPr/>
            <a:lstStyle/>
            <a:p>
              <a:endParaRPr lang="en-US" dirty="0"/>
            </a:p>
          </p:txBody>
        </p:sp>
        <p:sp>
          <p:nvSpPr>
            <p:cNvPr id="68" name="Freeform 14"/>
            <p:cNvSpPr>
              <a:spLocks noChangeAspect="1"/>
            </p:cNvSpPr>
            <p:nvPr/>
          </p:nvSpPr>
          <p:spPr bwMode="gray">
            <a:xfrm>
              <a:off x="8217462" y="5699118"/>
              <a:ext cx="92075" cy="96837"/>
            </a:xfrm>
            <a:custGeom>
              <a:avLst/>
              <a:gdLst>
                <a:gd name="T0" fmla="*/ 0 w 122"/>
                <a:gd name="T1" fmla="*/ 13244021 h 119"/>
                <a:gd name="T2" fmla="*/ 1138862 w 122"/>
                <a:gd name="T3" fmla="*/ 0 h 119"/>
                <a:gd name="T4" fmla="*/ 35884344 w 122"/>
                <a:gd name="T5" fmla="*/ 11257621 h 119"/>
                <a:gd name="T6" fmla="*/ 62654773 w 122"/>
                <a:gd name="T7" fmla="*/ 1986400 h 119"/>
                <a:gd name="T8" fmla="*/ 69490210 w 122"/>
                <a:gd name="T9" fmla="*/ 21190433 h 119"/>
                <a:gd name="T10" fmla="*/ 69490210 w 122"/>
                <a:gd name="T11" fmla="*/ 44368079 h 119"/>
                <a:gd name="T12" fmla="*/ 42719026 w 122"/>
                <a:gd name="T13" fmla="*/ 78803347 h 119"/>
                <a:gd name="T14" fmla="*/ 25631567 w 122"/>
                <a:gd name="T15" fmla="*/ 76816947 h 119"/>
                <a:gd name="T16" fmla="*/ 0 w 122"/>
                <a:gd name="T17" fmla="*/ 13244021 h 1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
                <a:gd name="T28" fmla="*/ 0 h 119"/>
                <a:gd name="T29" fmla="*/ 122 w 122"/>
                <a:gd name="T30" fmla="*/ 119 h 1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 h="119">
                  <a:moveTo>
                    <a:pt x="0" y="20"/>
                  </a:moveTo>
                  <a:lnTo>
                    <a:pt x="2" y="0"/>
                  </a:lnTo>
                  <a:lnTo>
                    <a:pt x="63" y="17"/>
                  </a:lnTo>
                  <a:lnTo>
                    <a:pt x="110" y="3"/>
                  </a:lnTo>
                  <a:lnTo>
                    <a:pt x="122" y="32"/>
                  </a:lnTo>
                  <a:lnTo>
                    <a:pt x="122" y="67"/>
                  </a:lnTo>
                  <a:lnTo>
                    <a:pt x="75" y="119"/>
                  </a:lnTo>
                  <a:lnTo>
                    <a:pt x="45" y="116"/>
                  </a:lnTo>
                  <a:lnTo>
                    <a:pt x="0" y="20"/>
                  </a:lnTo>
                  <a:close/>
                </a:path>
              </a:pathLst>
            </a:custGeom>
            <a:grpFill/>
            <a:ln w="3175" cap="rnd">
              <a:solidFill>
                <a:schemeClr val="accent5"/>
              </a:solidFill>
              <a:round/>
              <a:headEnd/>
              <a:tailEnd/>
            </a:ln>
          </p:spPr>
          <p:txBody>
            <a:bodyPr/>
            <a:lstStyle/>
            <a:p>
              <a:endParaRPr lang="en-US" dirty="0"/>
            </a:p>
          </p:txBody>
        </p:sp>
        <p:sp>
          <p:nvSpPr>
            <p:cNvPr id="69" name="Freeform 15"/>
            <p:cNvSpPr>
              <a:spLocks noChangeAspect="1"/>
            </p:cNvSpPr>
            <p:nvPr/>
          </p:nvSpPr>
          <p:spPr bwMode="gray">
            <a:xfrm>
              <a:off x="4707503" y="2952746"/>
              <a:ext cx="200024" cy="84139"/>
            </a:xfrm>
            <a:custGeom>
              <a:avLst/>
              <a:gdLst>
                <a:gd name="T0" fmla="*/ 0 w 265"/>
                <a:gd name="T1" fmla="*/ 39464846 h 102"/>
                <a:gd name="T2" fmla="*/ 1708893 w 265"/>
                <a:gd name="T3" fmla="*/ 42867486 h 102"/>
                <a:gd name="T4" fmla="*/ 2848658 w 265"/>
                <a:gd name="T5" fmla="*/ 55114514 h 102"/>
                <a:gd name="T6" fmla="*/ 19371478 w 265"/>
                <a:gd name="T7" fmla="*/ 57836626 h 102"/>
                <a:gd name="T8" fmla="*/ 50136832 w 265"/>
                <a:gd name="T9" fmla="*/ 51032172 h 102"/>
                <a:gd name="T10" fmla="*/ 83181717 w 265"/>
                <a:gd name="T11" fmla="*/ 69403951 h 102"/>
                <a:gd name="T12" fmla="*/ 131040529 w 265"/>
                <a:gd name="T13" fmla="*/ 56475570 h 102"/>
                <a:gd name="T14" fmla="*/ 150981134 w 265"/>
                <a:gd name="T15" fmla="*/ 21773595 h 102"/>
                <a:gd name="T16" fmla="*/ 142435161 w 265"/>
                <a:gd name="T17" fmla="*/ 0 h 102"/>
                <a:gd name="T18" fmla="*/ 84321482 w 265"/>
                <a:gd name="T19" fmla="*/ 2041584 h 102"/>
                <a:gd name="T20" fmla="*/ 66089770 w 265"/>
                <a:gd name="T21" fmla="*/ 38103791 h 102"/>
                <a:gd name="T22" fmla="*/ 0 w 265"/>
                <a:gd name="T23" fmla="*/ 394648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102"/>
                <a:gd name="T38" fmla="*/ 265 w 265"/>
                <a:gd name="T39" fmla="*/ 102 h 1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102">
                  <a:moveTo>
                    <a:pt x="0" y="58"/>
                  </a:moveTo>
                  <a:lnTo>
                    <a:pt x="3" y="63"/>
                  </a:lnTo>
                  <a:lnTo>
                    <a:pt x="5" y="81"/>
                  </a:lnTo>
                  <a:lnTo>
                    <a:pt x="34" y="85"/>
                  </a:lnTo>
                  <a:lnTo>
                    <a:pt x="88" y="75"/>
                  </a:lnTo>
                  <a:lnTo>
                    <a:pt x="146" y="102"/>
                  </a:lnTo>
                  <a:lnTo>
                    <a:pt x="230" y="83"/>
                  </a:lnTo>
                  <a:lnTo>
                    <a:pt x="265" y="32"/>
                  </a:lnTo>
                  <a:lnTo>
                    <a:pt x="250" y="0"/>
                  </a:lnTo>
                  <a:lnTo>
                    <a:pt x="148" y="3"/>
                  </a:lnTo>
                  <a:lnTo>
                    <a:pt x="116" y="56"/>
                  </a:lnTo>
                  <a:lnTo>
                    <a:pt x="0" y="58"/>
                  </a:lnTo>
                  <a:close/>
                </a:path>
              </a:pathLst>
            </a:custGeom>
            <a:grpFill/>
            <a:ln w="3175" cap="rnd">
              <a:solidFill>
                <a:schemeClr val="accent5"/>
              </a:solidFill>
              <a:round/>
              <a:headEnd/>
              <a:tailEnd/>
            </a:ln>
          </p:spPr>
          <p:txBody>
            <a:bodyPr/>
            <a:lstStyle/>
            <a:p>
              <a:endParaRPr lang="en-US" dirty="0"/>
            </a:p>
          </p:txBody>
        </p:sp>
        <p:sp>
          <p:nvSpPr>
            <p:cNvPr id="75" name="Freeform 16"/>
            <p:cNvSpPr>
              <a:spLocks noChangeAspect="1"/>
            </p:cNvSpPr>
            <p:nvPr/>
          </p:nvSpPr>
          <p:spPr bwMode="gray">
            <a:xfrm>
              <a:off x="6741090" y="3692522"/>
              <a:ext cx="123826" cy="169863"/>
            </a:xfrm>
            <a:custGeom>
              <a:avLst/>
              <a:gdLst>
                <a:gd name="T0" fmla="*/ 0 w 166"/>
                <a:gd name="T1" fmla="*/ 41475432 h 206"/>
                <a:gd name="T2" fmla="*/ 12797239 w 166"/>
                <a:gd name="T3" fmla="*/ 56434096 h 206"/>
                <a:gd name="T4" fmla="*/ 20587771 w 166"/>
                <a:gd name="T5" fmla="*/ 121706840 h 206"/>
                <a:gd name="T6" fmla="*/ 43400663 w 166"/>
                <a:gd name="T7" fmla="*/ 117627654 h 206"/>
                <a:gd name="T8" fmla="*/ 56754368 w 166"/>
                <a:gd name="T9" fmla="*/ 89070880 h 206"/>
                <a:gd name="T10" fmla="*/ 73446873 w 166"/>
                <a:gd name="T11" fmla="*/ 95190071 h 206"/>
                <a:gd name="T12" fmla="*/ 84575459 w 166"/>
                <a:gd name="T13" fmla="*/ 140065237 h 206"/>
                <a:gd name="T14" fmla="*/ 92365245 w 166"/>
                <a:gd name="T15" fmla="*/ 114908197 h 206"/>
                <a:gd name="T16" fmla="*/ 82349592 w 166"/>
                <a:gd name="T17" fmla="*/ 69352754 h 206"/>
                <a:gd name="T18" fmla="*/ 73446873 w 166"/>
                <a:gd name="T19" fmla="*/ 86350598 h 206"/>
                <a:gd name="T20" fmla="*/ 61206101 w 166"/>
                <a:gd name="T21" fmla="*/ 63913015 h 206"/>
                <a:gd name="T22" fmla="*/ 83462526 w 166"/>
                <a:gd name="T23" fmla="*/ 36036518 h 206"/>
                <a:gd name="T24" fmla="*/ 40061863 w 166"/>
                <a:gd name="T25" fmla="*/ 31956508 h 206"/>
                <a:gd name="T26" fmla="*/ 12241519 w 166"/>
                <a:gd name="T27" fmla="*/ 0 h 206"/>
                <a:gd name="T28" fmla="*/ 3338799 w 166"/>
                <a:gd name="T29" fmla="*/ 17678121 h 206"/>
                <a:gd name="T30" fmla="*/ 13353706 w 166"/>
                <a:gd name="T31" fmla="*/ 31956508 h 206"/>
                <a:gd name="T32" fmla="*/ 0 w 166"/>
                <a:gd name="T33" fmla="*/ 41475432 h 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206"/>
                <a:gd name="T53" fmla="*/ 166 w 166"/>
                <a:gd name="T54" fmla="*/ 206 h 2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206">
                  <a:moveTo>
                    <a:pt x="0" y="61"/>
                  </a:moveTo>
                  <a:lnTo>
                    <a:pt x="23" y="83"/>
                  </a:lnTo>
                  <a:lnTo>
                    <a:pt x="37" y="179"/>
                  </a:lnTo>
                  <a:lnTo>
                    <a:pt x="78" y="173"/>
                  </a:lnTo>
                  <a:lnTo>
                    <a:pt x="102" y="131"/>
                  </a:lnTo>
                  <a:lnTo>
                    <a:pt x="132" y="140"/>
                  </a:lnTo>
                  <a:lnTo>
                    <a:pt x="152" y="206"/>
                  </a:lnTo>
                  <a:lnTo>
                    <a:pt x="166" y="169"/>
                  </a:lnTo>
                  <a:lnTo>
                    <a:pt x="148" y="102"/>
                  </a:lnTo>
                  <a:lnTo>
                    <a:pt x="132" y="127"/>
                  </a:lnTo>
                  <a:lnTo>
                    <a:pt x="110" y="94"/>
                  </a:lnTo>
                  <a:lnTo>
                    <a:pt x="150" y="53"/>
                  </a:lnTo>
                  <a:lnTo>
                    <a:pt x="72" y="47"/>
                  </a:lnTo>
                  <a:lnTo>
                    <a:pt x="22" y="0"/>
                  </a:lnTo>
                  <a:lnTo>
                    <a:pt x="6" y="26"/>
                  </a:lnTo>
                  <a:lnTo>
                    <a:pt x="24" y="47"/>
                  </a:lnTo>
                  <a:lnTo>
                    <a:pt x="0" y="61"/>
                  </a:lnTo>
                  <a:close/>
                </a:path>
              </a:pathLst>
            </a:custGeom>
            <a:grpFill/>
            <a:ln w="3175" cap="rnd">
              <a:solidFill>
                <a:schemeClr val="accent5"/>
              </a:solidFill>
              <a:round/>
              <a:headEnd/>
              <a:tailEnd/>
            </a:ln>
          </p:spPr>
          <p:txBody>
            <a:bodyPr/>
            <a:lstStyle/>
            <a:p>
              <a:endParaRPr lang="en-US" dirty="0"/>
            </a:p>
          </p:txBody>
        </p:sp>
        <p:sp>
          <p:nvSpPr>
            <p:cNvPr id="76" name="Freeform 17"/>
            <p:cNvSpPr>
              <a:spLocks noChangeAspect="1"/>
            </p:cNvSpPr>
            <p:nvPr/>
          </p:nvSpPr>
          <p:spPr bwMode="gray">
            <a:xfrm>
              <a:off x="4540816" y="2854321"/>
              <a:ext cx="82550" cy="66674"/>
            </a:xfrm>
            <a:custGeom>
              <a:avLst/>
              <a:gdLst>
                <a:gd name="T0" fmla="*/ 0 w 112"/>
                <a:gd name="T1" fmla="*/ 10163410 h 81"/>
                <a:gd name="T2" fmla="*/ 14124158 w 112"/>
                <a:gd name="T3" fmla="*/ 2710627 h 81"/>
                <a:gd name="T4" fmla="*/ 41286793 w 112"/>
                <a:gd name="T5" fmla="*/ 0 h 81"/>
                <a:gd name="T6" fmla="*/ 59757355 w 112"/>
                <a:gd name="T7" fmla="*/ 22359996 h 81"/>
                <a:gd name="T8" fmla="*/ 60843772 w 112"/>
                <a:gd name="T9" fmla="*/ 39299562 h 81"/>
                <a:gd name="T10" fmla="*/ 53781325 w 112"/>
                <a:gd name="T11" fmla="*/ 54883403 h 81"/>
                <a:gd name="T12" fmla="*/ 0 w 112"/>
                <a:gd name="T13" fmla="*/ 10163410 h 81"/>
                <a:gd name="T14" fmla="*/ 0 60000 65536"/>
                <a:gd name="T15" fmla="*/ 0 60000 65536"/>
                <a:gd name="T16" fmla="*/ 0 60000 65536"/>
                <a:gd name="T17" fmla="*/ 0 60000 65536"/>
                <a:gd name="T18" fmla="*/ 0 60000 65536"/>
                <a:gd name="T19" fmla="*/ 0 60000 65536"/>
                <a:gd name="T20" fmla="*/ 0 60000 65536"/>
                <a:gd name="T21" fmla="*/ 0 w 112"/>
                <a:gd name="T22" fmla="*/ 0 h 81"/>
                <a:gd name="T23" fmla="*/ 112 w 112"/>
                <a:gd name="T24" fmla="*/ 81 h 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1">
                  <a:moveTo>
                    <a:pt x="0" y="15"/>
                  </a:moveTo>
                  <a:lnTo>
                    <a:pt x="26" y="4"/>
                  </a:lnTo>
                  <a:lnTo>
                    <a:pt x="76" y="0"/>
                  </a:lnTo>
                  <a:lnTo>
                    <a:pt x="110" y="33"/>
                  </a:lnTo>
                  <a:lnTo>
                    <a:pt x="112" y="58"/>
                  </a:lnTo>
                  <a:lnTo>
                    <a:pt x="99" y="81"/>
                  </a:lnTo>
                  <a:lnTo>
                    <a:pt x="0" y="15"/>
                  </a:lnTo>
                  <a:close/>
                </a:path>
              </a:pathLst>
            </a:custGeom>
            <a:grpFill/>
            <a:ln w="3175" cap="rnd">
              <a:solidFill>
                <a:schemeClr val="accent5"/>
              </a:solidFill>
              <a:round/>
              <a:headEnd/>
              <a:tailEnd/>
            </a:ln>
          </p:spPr>
          <p:txBody>
            <a:bodyPr/>
            <a:lstStyle/>
            <a:p>
              <a:endParaRPr lang="en-US" dirty="0"/>
            </a:p>
          </p:txBody>
        </p:sp>
        <p:sp>
          <p:nvSpPr>
            <p:cNvPr id="77" name="Freeform 18"/>
            <p:cNvSpPr>
              <a:spLocks noChangeAspect="1"/>
            </p:cNvSpPr>
            <p:nvPr/>
          </p:nvSpPr>
          <p:spPr bwMode="gray">
            <a:xfrm>
              <a:off x="6768077" y="3638546"/>
              <a:ext cx="77787" cy="49213"/>
            </a:xfrm>
            <a:custGeom>
              <a:avLst/>
              <a:gdLst>
                <a:gd name="T0" fmla="*/ 0 w 105"/>
                <a:gd name="T1" fmla="*/ 25046915 h 59"/>
                <a:gd name="T2" fmla="*/ 7134920 w 105"/>
                <a:gd name="T3" fmla="*/ 41049481 h 59"/>
                <a:gd name="T4" fmla="*/ 57626832 w 105"/>
                <a:gd name="T5" fmla="*/ 34092097 h 59"/>
                <a:gd name="T6" fmla="*/ 54333849 w 105"/>
                <a:gd name="T7" fmla="*/ 11827802 h 59"/>
                <a:gd name="T8" fmla="*/ 18659990 w 105"/>
                <a:gd name="T9" fmla="*/ 0 h 59"/>
                <a:gd name="T10" fmla="*/ 0 w 105"/>
                <a:gd name="T11" fmla="*/ 25046915 h 59"/>
                <a:gd name="T12" fmla="*/ 0 60000 65536"/>
                <a:gd name="T13" fmla="*/ 0 60000 65536"/>
                <a:gd name="T14" fmla="*/ 0 60000 65536"/>
                <a:gd name="T15" fmla="*/ 0 60000 65536"/>
                <a:gd name="T16" fmla="*/ 0 60000 65536"/>
                <a:gd name="T17" fmla="*/ 0 60000 65536"/>
                <a:gd name="T18" fmla="*/ 0 w 105"/>
                <a:gd name="T19" fmla="*/ 0 h 59"/>
                <a:gd name="T20" fmla="*/ 105 w 105"/>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05" h="59">
                  <a:moveTo>
                    <a:pt x="0" y="36"/>
                  </a:moveTo>
                  <a:lnTo>
                    <a:pt x="13" y="59"/>
                  </a:lnTo>
                  <a:lnTo>
                    <a:pt x="105" y="49"/>
                  </a:lnTo>
                  <a:lnTo>
                    <a:pt x="99" y="17"/>
                  </a:lnTo>
                  <a:lnTo>
                    <a:pt x="34" y="0"/>
                  </a:lnTo>
                  <a:lnTo>
                    <a:pt x="0" y="36"/>
                  </a:lnTo>
                  <a:close/>
                </a:path>
              </a:pathLst>
            </a:custGeom>
            <a:grpFill/>
            <a:ln w="3175" cap="rnd">
              <a:solidFill>
                <a:schemeClr val="accent5"/>
              </a:solidFill>
              <a:round/>
              <a:headEnd/>
              <a:tailEnd/>
            </a:ln>
          </p:spPr>
          <p:txBody>
            <a:bodyPr/>
            <a:lstStyle/>
            <a:p>
              <a:endParaRPr lang="en-US" dirty="0"/>
            </a:p>
          </p:txBody>
        </p:sp>
        <p:sp>
          <p:nvSpPr>
            <p:cNvPr id="78" name="Freeform 19"/>
            <p:cNvSpPr>
              <a:spLocks noChangeAspect="1"/>
            </p:cNvSpPr>
            <p:nvPr/>
          </p:nvSpPr>
          <p:spPr bwMode="gray">
            <a:xfrm>
              <a:off x="2873372" y="4740269"/>
              <a:ext cx="311150" cy="392111"/>
            </a:xfrm>
            <a:custGeom>
              <a:avLst/>
              <a:gdLst>
                <a:gd name="T0" fmla="*/ 0 w 415"/>
                <a:gd name="T1" fmla="*/ 33267999 h 471"/>
                <a:gd name="T2" fmla="*/ 16864330 w 415"/>
                <a:gd name="T3" fmla="*/ 67921298 h 471"/>
                <a:gd name="T4" fmla="*/ 5059374 w 415"/>
                <a:gd name="T5" fmla="*/ 141387123 h 471"/>
                <a:gd name="T6" fmla="*/ 16864330 w 415"/>
                <a:gd name="T7" fmla="*/ 150397397 h 471"/>
                <a:gd name="T8" fmla="*/ 11242637 w 415"/>
                <a:gd name="T9" fmla="*/ 160793803 h 471"/>
                <a:gd name="T10" fmla="*/ 1124639 w 415"/>
                <a:gd name="T11" fmla="*/ 191288706 h 471"/>
                <a:gd name="T12" fmla="*/ 21361385 w 415"/>
                <a:gd name="T13" fmla="*/ 234952278 h 471"/>
                <a:gd name="T14" fmla="*/ 33728660 w 415"/>
                <a:gd name="T15" fmla="*/ 323666387 h 471"/>
                <a:gd name="T16" fmla="*/ 47219824 w 415"/>
                <a:gd name="T17" fmla="*/ 326438651 h 471"/>
                <a:gd name="T18" fmla="*/ 68018890 w 415"/>
                <a:gd name="T19" fmla="*/ 298716012 h 471"/>
                <a:gd name="T20" fmla="*/ 104557646 w 415"/>
                <a:gd name="T21" fmla="*/ 321586773 h 471"/>
                <a:gd name="T22" fmla="*/ 106243854 w 415"/>
                <a:gd name="T23" fmla="*/ 304953190 h 471"/>
                <a:gd name="T24" fmla="*/ 137723987 w 415"/>
                <a:gd name="T25" fmla="*/ 311191200 h 471"/>
                <a:gd name="T26" fmla="*/ 149528943 w 415"/>
                <a:gd name="T27" fmla="*/ 246734816 h 471"/>
                <a:gd name="T28" fmla="*/ 206866765 w 415"/>
                <a:gd name="T29" fmla="*/ 234952278 h 471"/>
                <a:gd name="T30" fmla="*/ 225979623 w 415"/>
                <a:gd name="T31" fmla="*/ 257131222 h 471"/>
                <a:gd name="T32" fmla="*/ 233287524 w 415"/>
                <a:gd name="T33" fmla="*/ 206536990 h 471"/>
                <a:gd name="T34" fmla="*/ 220358679 w 415"/>
                <a:gd name="T35" fmla="*/ 164258716 h 471"/>
                <a:gd name="T36" fmla="*/ 187754658 w 415"/>
                <a:gd name="T37" fmla="*/ 162179935 h 471"/>
                <a:gd name="T38" fmla="*/ 173701174 w 415"/>
                <a:gd name="T39" fmla="*/ 97723551 h 471"/>
                <a:gd name="T40" fmla="*/ 87131747 w 415"/>
                <a:gd name="T41" fmla="*/ 55446110 h 471"/>
                <a:gd name="T42" fmla="*/ 82072373 w 415"/>
                <a:gd name="T43" fmla="*/ 0 h 471"/>
                <a:gd name="T44" fmla="*/ 23609912 w 415"/>
                <a:gd name="T45" fmla="*/ 34654131 h 471"/>
                <a:gd name="T46" fmla="*/ 0 w 415"/>
                <a:gd name="T47" fmla="*/ 33267999 h 4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5"/>
                <a:gd name="T73" fmla="*/ 0 h 471"/>
                <a:gd name="T74" fmla="*/ 415 w 415"/>
                <a:gd name="T75" fmla="*/ 471 h 4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5" h="471">
                  <a:moveTo>
                    <a:pt x="0" y="48"/>
                  </a:moveTo>
                  <a:lnTo>
                    <a:pt x="30" y="98"/>
                  </a:lnTo>
                  <a:lnTo>
                    <a:pt x="9" y="204"/>
                  </a:lnTo>
                  <a:lnTo>
                    <a:pt x="30" y="217"/>
                  </a:lnTo>
                  <a:lnTo>
                    <a:pt x="20" y="232"/>
                  </a:lnTo>
                  <a:lnTo>
                    <a:pt x="2" y="276"/>
                  </a:lnTo>
                  <a:lnTo>
                    <a:pt x="38" y="339"/>
                  </a:lnTo>
                  <a:lnTo>
                    <a:pt x="60" y="467"/>
                  </a:lnTo>
                  <a:lnTo>
                    <a:pt x="84" y="471"/>
                  </a:lnTo>
                  <a:lnTo>
                    <a:pt x="121" y="431"/>
                  </a:lnTo>
                  <a:lnTo>
                    <a:pt x="186" y="464"/>
                  </a:lnTo>
                  <a:lnTo>
                    <a:pt x="189" y="440"/>
                  </a:lnTo>
                  <a:lnTo>
                    <a:pt x="245" y="449"/>
                  </a:lnTo>
                  <a:lnTo>
                    <a:pt x="266" y="356"/>
                  </a:lnTo>
                  <a:lnTo>
                    <a:pt x="368" y="339"/>
                  </a:lnTo>
                  <a:lnTo>
                    <a:pt x="402" y="371"/>
                  </a:lnTo>
                  <a:lnTo>
                    <a:pt x="415" y="298"/>
                  </a:lnTo>
                  <a:lnTo>
                    <a:pt x="392" y="237"/>
                  </a:lnTo>
                  <a:lnTo>
                    <a:pt x="334" y="234"/>
                  </a:lnTo>
                  <a:lnTo>
                    <a:pt x="309" y="141"/>
                  </a:lnTo>
                  <a:lnTo>
                    <a:pt x="155" y="80"/>
                  </a:lnTo>
                  <a:lnTo>
                    <a:pt x="146" y="0"/>
                  </a:lnTo>
                  <a:lnTo>
                    <a:pt x="42" y="50"/>
                  </a:lnTo>
                  <a:lnTo>
                    <a:pt x="0" y="48"/>
                  </a:lnTo>
                  <a:close/>
                </a:path>
              </a:pathLst>
            </a:custGeom>
            <a:grpFill/>
            <a:ln w="3175" cap="rnd">
              <a:solidFill>
                <a:schemeClr val="accent5"/>
              </a:solidFill>
              <a:round/>
              <a:headEnd/>
              <a:tailEnd/>
            </a:ln>
          </p:spPr>
          <p:txBody>
            <a:bodyPr/>
            <a:lstStyle/>
            <a:p>
              <a:endParaRPr lang="en-US" dirty="0"/>
            </a:p>
          </p:txBody>
        </p:sp>
        <p:sp>
          <p:nvSpPr>
            <p:cNvPr id="79" name="Freeform 20"/>
            <p:cNvSpPr>
              <a:spLocks noChangeAspect="1"/>
            </p:cNvSpPr>
            <p:nvPr/>
          </p:nvSpPr>
          <p:spPr bwMode="gray">
            <a:xfrm>
              <a:off x="2768595" y="4319581"/>
              <a:ext cx="1006473" cy="1149348"/>
            </a:xfrm>
            <a:custGeom>
              <a:avLst/>
              <a:gdLst>
                <a:gd name="T0" fmla="*/ 16576361 w 1354"/>
                <a:gd name="T1" fmla="*/ 346206808 h 1384"/>
                <a:gd name="T2" fmla="*/ 62990171 w 1354"/>
                <a:gd name="T3" fmla="*/ 344138144 h 1384"/>
                <a:gd name="T4" fmla="*/ 80119573 w 1354"/>
                <a:gd name="T5" fmla="*/ 384138680 h 1384"/>
                <a:gd name="T6" fmla="*/ 160790700 w 1354"/>
                <a:gd name="T7" fmla="*/ 351035075 h 1384"/>
                <a:gd name="T8" fmla="*/ 250856089 w 1354"/>
                <a:gd name="T9" fmla="*/ 448276396 h 1384"/>
                <a:gd name="T10" fmla="*/ 296717601 w 1354"/>
                <a:gd name="T11" fmla="*/ 514483607 h 1384"/>
                <a:gd name="T12" fmla="*/ 302242807 w 1354"/>
                <a:gd name="T13" fmla="*/ 606897492 h 1384"/>
                <a:gd name="T14" fmla="*/ 346998981 w 1354"/>
                <a:gd name="T15" fmla="*/ 663449000 h 1384"/>
                <a:gd name="T16" fmla="*/ 371863522 w 1354"/>
                <a:gd name="T17" fmla="*/ 702069319 h 1384"/>
                <a:gd name="T18" fmla="*/ 384020016 w 1354"/>
                <a:gd name="T19" fmla="*/ 745517905 h 1384"/>
                <a:gd name="T20" fmla="*/ 311636326 w 1354"/>
                <a:gd name="T21" fmla="*/ 862759079 h 1384"/>
                <a:gd name="T22" fmla="*/ 384020016 w 1354"/>
                <a:gd name="T23" fmla="*/ 907587051 h 1384"/>
                <a:gd name="T24" fmla="*/ 390650560 w 1354"/>
                <a:gd name="T25" fmla="*/ 954483687 h 1384"/>
                <a:gd name="T26" fmla="*/ 487898048 w 1354"/>
                <a:gd name="T27" fmla="*/ 740690469 h 1384"/>
                <a:gd name="T28" fmla="*/ 607248589 w 1354"/>
                <a:gd name="T29" fmla="*/ 675862645 h 1384"/>
                <a:gd name="T30" fmla="*/ 663608216 w 1354"/>
                <a:gd name="T31" fmla="*/ 544138332 h 1384"/>
                <a:gd name="T32" fmla="*/ 741517111 w 1354"/>
                <a:gd name="T33" fmla="*/ 336551936 h 1384"/>
                <a:gd name="T34" fmla="*/ 736544203 w 1354"/>
                <a:gd name="T35" fmla="*/ 248276209 h 1384"/>
                <a:gd name="T36" fmla="*/ 658635307 w 1354"/>
                <a:gd name="T37" fmla="*/ 196552137 h 1384"/>
                <a:gd name="T38" fmla="*/ 555861127 w 1354"/>
                <a:gd name="T39" fmla="*/ 158621096 h 1384"/>
                <a:gd name="T40" fmla="*/ 496186228 w 1354"/>
                <a:gd name="T41" fmla="*/ 139310521 h 1384"/>
                <a:gd name="T42" fmla="*/ 469664051 w 1354"/>
                <a:gd name="T43" fmla="*/ 166207304 h 1384"/>
                <a:gd name="T44" fmla="*/ 446457146 w 1354"/>
                <a:gd name="T45" fmla="*/ 164827918 h 1384"/>
                <a:gd name="T46" fmla="*/ 460271276 w 1354"/>
                <a:gd name="T47" fmla="*/ 86207063 h 1384"/>
                <a:gd name="T48" fmla="*/ 400043336 w 1354"/>
                <a:gd name="T49" fmla="*/ 73793419 h 1384"/>
                <a:gd name="T50" fmla="*/ 333185595 w 1354"/>
                <a:gd name="T51" fmla="*/ 77241469 h 1384"/>
                <a:gd name="T52" fmla="*/ 268537788 w 1354"/>
                <a:gd name="T53" fmla="*/ 62758330 h 1384"/>
                <a:gd name="T54" fmla="*/ 254723658 w 1354"/>
                <a:gd name="T55" fmla="*/ 0 h 1384"/>
                <a:gd name="T56" fmla="*/ 174604829 w 1354"/>
                <a:gd name="T57" fmla="*/ 20689961 h 1384"/>
                <a:gd name="T58" fmla="*/ 202231602 w 1354"/>
                <a:gd name="T59" fmla="*/ 71034647 h 1384"/>
                <a:gd name="T60" fmla="*/ 133716225 w 1354"/>
                <a:gd name="T61" fmla="*/ 92413885 h 1384"/>
                <a:gd name="T62" fmla="*/ 77356598 w 1354"/>
                <a:gd name="T63" fmla="*/ 84827677 h 1384"/>
                <a:gd name="T64" fmla="*/ 72935987 w 1354"/>
                <a:gd name="T65" fmla="*/ 111034352 h 1384"/>
                <a:gd name="T66" fmla="*/ 75146664 w 1354"/>
                <a:gd name="T67" fmla="*/ 222069534 h 1384"/>
                <a:gd name="T68" fmla="*/ 0 w 1354"/>
                <a:gd name="T69" fmla="*/ 302068945 h 13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54"/>
                <a:gd name="T106" fmla="*/ 0 h 1384"/>
                <a:gd name="T107" fmla="*/ 1354 w 1354"/>
                <a:gd name="T108" fmla="*/ 1384 h 13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54" h="1384">
                  <a:moveTo>
                    <a:pt x="0" y="438"/>
                  </a:moveTo>
                  <a:lnTo>
                    <a:pt x="30" y="502"/>
                  </a:lnTo>
                  <a:lnTo>
                    <a:pt x="77" y="524"/>
                  </a:lnTo>
                  <a:lnTo>
                    <a:pt x="114" y="499"/>
                  </a:lnTo>
                  <a:lnTo>
                    <a:pt x="114" y="557"/>
                  </a:lnTo>
                  <a:lnTo>
                    <a:pt x="145" y="557"/>
                  </a:lnTo>
                  <a:lnTo>
                    <a:pt x="187" y="559"/>
                  </a:lnTo>
                  <a:lnTo>
                    <a:pt x="291" y="509"/>
                  </a:lnTo>
                  <a:lnTo>
                    <a:pt x="300" y="589"/>
                  </a:lnTo>
                  <a:lnTo>
                    <a:pt x="454" y="650"/>
                  </a:lnTo>
                  <a:lnTo>
                    <a:pt x="479" y="743"/>
                  </a:lnTo>
                  <a:lnTo>
                    <a:pt x="537" y="746"/>
                  </a:lnTo>
                  <a:lnTo>
                    <a:pt x="560" y="807"/>
                  </a:lnTo>
                  <a:lnTo>
                    <a:pt x="547" y="880"/>
                  </a:lnTo>
                  <a:lnTo>
                    <a:pt x="556" y="949"/>
                  </a:lnTo>
                  <a:lnTo>
                    <a:pt x="628" y="962"/>
                  </a:lnTo>
                  <a:lnTo>
                    <a:pt x="638" y="1009"/>
                  </a:lnTo>
                  <a:lnTo>
                    <a:pt x="673" y="1018"/>
                  </a:lnTo>
                  <a:lnTo>
                    <a:pt x="667" y="1080"/>
                  </a:lnTo>
                  <a:lnTo>
                    <a:pt x="695" y="1081"/>
                  </a:lnTo>
                  <a:lnTo>
                    <a:pt x="700" y="1134"/>
                  </a:lnTo>
                  <a:lnTo>
                    <a:pt x="564" y="1251"/>
                  </a:lnTo>
                  <a:lnTo>
                    <a:pt x="590" y="1244"/>
                  </a:lnTo>
                  <a:lnTo>
                    <a:pt x="695" y="1316"/>
                  </a:lnTo>
                  <a:lnTo>
                    <a:pt x="716" y="1347"/>
                  </a:lnTo>
                  <a:lnTo>
                    <a:pt x="707" y="1384"/>
                  </a:lnTo>
                  <a:lnTo>
                    <a:pt x="874" y="1178"/>
                  </a:lnTo>
                  <a:lnTo>
                    <a:pt x="883" y="1074"/>
                  </a:lnTo>
                  <a:lnTo>
                    <a:pt x="1017" y="980"/>
                  </a:lnTo>
                  <a:lnTo>
                    <a:pt x="1099" y="980"/>
                  </a:lnTo>
                  <a:lnTo>
                    <a:pt x="1133" y="947"/>
                  </a:lnTo>
                  <a:lnTo>
                    <a:pt x="1201" y="789"/>
                  </a:lnTo>
                  <a:lnTo>
                    <a:pt x="1210" y="635"/>
                  </a:lnTo>
                  <a:lnTo>
                    <a:pt x="1342" y="488"/>
                  </a:lnTo>
                  <a:lnTo>
                    <a:pt x="1354" y="423"/>
                  </a:lnTo>
                  <a:lnTo>
                    <a:pt x="1333" y="360"/>
                  </a:lnTo>
                  <a:lnTo>
                    <a:pt x="1280" y="351"/>
                  </a:lnTo>
                  <a:lnTo>
                    <a:pt x="1192" y="285"/>
                  </a:lnTo>
                  <a:lnTo>
                    <a:pt x="1022" y="271"/>
                  </a:lnTo>
                  <a:lnTo>
                    <a:pt x="1006" y="230"/>
                  </a:lnTo>
                  <a:lnTo>
                    <a:pt x="929" y="201"/>
                  </a:lnTo>
                  <a:lnTo>
                    <a:pt x="898" y="202"/>
                  </a:lnTo>
                  <a:lnTo>
                    <a:pt x="852" y="262"/>
                  </a:lnTo>
                  <a:lnTo>
                    <a:pt x="850" y="241"/>
                  </a:lnTo>
                  <a:lnTo>
                    <a:pt x="777" y="251"/>
                  </a:lnTo>
                  <a:lnTo>
                    <a:pt x="808" y="239"/>
                  </a:lnTo>
                  <a:lnTo>
                    <a:pt x="779" y="192"/>
                  </a:lnTo>
                  <a:lnTo>
                    <a:pt x="833" y="125"/>
                  </a:lnTo>
                  <a:lnTo>
                    <a:pt x="776" y="39"/>
                  </a:lnTo>
                  <a:lnTo>
                    <a:pt x="724" y="107"/>
                  </a:lnTo>
                  <a:lnTo>
                    <a:pt x="675" y="102"/>
                  </a:lnTo>
                  <a:lnTo>
                    <a:pt x="603" y="112"/>
                  </a:lnTo>
                  <a:lnTo>
                    <a:pt x="504" y="126"/>
                  </a:lnTo>
                  <a:lnTo>
                    <a:pt x="486" y="91"/>
                  </a:lnTo>
                  <a:lnTo>
                    <a:pt x="493" y="25"/>
                  </a:lnTo>
                  <a:lnTo>
                    <a:pt x="461" y="0"/>
                  </a:lnTo>
                  <a:lnTo>
                    <a:pt x="376" y="42"/>
                  </a:lnTo>
                  <a:lnTo>
                    <a:pt x="316" y="30"/>
                  </a:lnTo>
                  <a:lnTo>
                    <a:pt x="333" y="95"/>
                  </a:lnTo>
                  <a:lnTo>
                    <a:pt x="366" y="103"/>
                  </a:lnTo>
                  <a:lnTo>
                    <a:pt x="283" y="151"/>
                  </a:lnTo>
                  <a:lnTo>
                    <a:pt x="242" y="134"/>
                  </a:lnTo>
                  <a:lnTo>
                    <a:pt x="223" y="109"/>
                  </a:lnTo>
                  <a:lnTo>
                    <a:pt x="140" y="123"/>
                  </a:lnTo>
                  <a:lnTo>
                    <a:pt x="165" y="158"/>
                  </a:lnTo>
                  <a:lnTo>
                    <a:pt x="132" y="161"/>
                  </a:lnTo>
                  <a:lnTo>
                    <a:pt x="152" y="222"/>
                  </a:lnTo>
                  <a:lnTo>
                    <a:pt x="136" y="322"/>
                  </a:lnTo>
                  <a:lnTo>
                    <a:pt x="48" y="357"/>
                  </a:lnTo>
                  <a:lnTo>
                    <a:pt x="0" y="438"/>
                  </a:lnTo>
                  <a:close/>
                </a:path>
              </a:pathLst>
            </a:custGeom>
            <a:grpFill/>
            <a:ln w="3175" cap="rnd">
              <a:solidFill>
                <a:schemeClr val="accent5"/>
              </a:solidFill>
              <a:round/>
              <a:headEnd/>
              <a:tailEnd/>
            </a:ln>
          </p:spPr>
          <p:txBody>
            <a:bodyPr/>
            <a:lstStyle/>
            <a:p>
              <a:endParaRPr lang="en-US" dirty="0"/>
            </a:p>
          </p:txBody>
        </p:sp>
        <p:sp>
          <p:nvSpPr>
            <p:cNvPr id="80" name="Freeform 21"/>
            <p:cNvSpPr>
              <a:spLocks noChangeAspect="1"/>
            </p:cNvSpPr>
            <p:nvPr/>
          </p:nvSpPr>
          <p:spPr bwMode="gray">
            <a:xfrm>
              <a:off x="2365371" y="3932234"/>
              <a:ext cx="25401" cy="76201"/>
            </a:xfrm>
            <a:custGeom>
              <a:avLst/>
              <a:gdLst>
                <a:gd name="T0" fmla="*/ 0 w 28"/>
                <a:gd name="T1" fmla="*/ 13720141 h 92"/>
                <a:gd name="T2" fmla="*/ 9052379 w 28"/>
                <a:gd name="T3" fmla="*/ 63113478 h 92"/>
                <a:gd name="T4" fmla="*/ 23041429 w 28"/>
                <a:gd name="T5" fmla="*/ 0 h 92"/>
                <a:gd name="T6" fmla="*/ 0 w 28"/>
                <a:gd name="T7" fmla="*/ 13720141 h 92"/>
                <a:gd name="T8" fmla="*/ 0 60000 65536"/>
                <a:gd name="T9" fmla="*/ 0 60000 65536"/>
                <a:gd name="T10" fmla="*/ 0 60000 65536"/>
                <a:gd name="T11" fmla="*/ 0 60000 65536"/>
                <a:gd name="T12" fmla="*/ 0 w 28"/>
                <a:gd name="T13" fmla="*/ 0 h 92"/>
                <a:gd name="T14" fmla="*/ 28 w 28"/>
                <a:gd name="T15" fmla="*/ 92 h 92"/>
              </a:gdLst>
              <a:ahLst/>
              <a:cxnLst>
                <a:cxn ang="T8">
                  <a:pos x="T0" y="T1"/>
                </a:cxn>
                <a:cxn ang="T9">
                  <a:pos x="T2" y="T3"/>
                </a:cxn>
                <a:cxn ang="T10">
                  <a:pos x="T4" y="T5"/>
                </a:cxn>
                <a:cxn ang="T11">
                  <a:pos x="T6" y="T7"/>
                </a:cxn>
              </a:cxnLst>
              <a:rect l="T12" t="T13" r="T14" b="T15"/>
              <a:pathLst>
                <a:path w="28" h="92">
                  <a:moveTo>
                    <a:pt x="0" y="20"/>
                  </a:moveTo>
                  <a:lnTo>
                    <a:pt x="11" y="92"/>
                  </a:lnTo>
                  <a:lnTo>
                    <a:pt x="28" y="0"/>
                  </a:lnTo>
                  <a:lnTo>
                    <a:pt x="0" y="20"/>
                  </a:lnTo>
                  <a:close/>
                </a:path>
              </a:pathLst>
            </a:custGeom>
            <a:grpFill/>
            <a:ln w="3175" cap="rnd">
              <a:solidFill>
                <a:schemeClr val="accent5"/>
              </a:solidFill>
              <a:round/>
              <a:headEnd/>
              <a:tailEnd/>
            </a:ln>
          </p:spPr>
          <p:txBody>
            <a:bodyPr/>
            <a:lstStyle/>
            <a:p>
              <a:endParaRPr lang="en-US" dirty="0"/>
            </a:p>
          </p:txBody>
        </p:sp>
        <p:sp>
          <p:nvSpPr>
            <p:cNvPr id="81" name="Freeform 22"/>
            <p:cNvSpPr>
              <a:spLocks noChangeAspect="1"/>
            </p:cNvSpPr>
            <p:nvPr/>
          </p:nvSpPr>
          <p:spPr bwMode="gray">
            <a:xfrm>
              <a:off x="5045640" y="3117846"/>
              <a:ext cx="161926" cy="101600"/>
            </a:xfrm>
            <a:custGeom>
              <a:avLst/>
              <a:gdLst>
                <a:gd name="T0" fmla="*/ 0 w 216"/>
                <a:gd name="T1" fmla="*/ 58256774 h 122"/>
                <a:gd name="T2" fmla="*/ 6743876 w 216"/>
                <a:gd name="T3" fmla="*/ 0 h 122"/>
                <a:gd name="T4" fmla="*/ 121387526 w 216"/>
                <a:gd name="T5" fmla="*/ 13177187 h 122"/>
                <a:gd name="T6" fmla="*/ 100032167 w 216"/>
                <a:gd name="T7" fmla="*/ 48547311 h 122"/>
                <a:gd name="T8" fmla="*/ 109024252 w 216"/>
                <a:gd name="T9" fmla="*/ 67272525 h 122"/>
                <a:gd name="T10" fmla="*/ 78115319 w 216"/>
                <a:gd name="T11" fmla="*/ 70046538 h 122"/>
                <a:gd name="T12" fmla="*/ 59569659 w 216"/>
                <a:gd name="T13" fmla="*/ 84611148 h 122"/>
                <a:gd name="T14" fmla="*/ 11801784 w 216"/>
                <a:gd name="T15" fmla="*/ 83223725 h 122"/>
                <a:gd name="T16" fmla="*/ 0 w 216"/>
                <a:gd name="T17" fmla="*/ 58256774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
                <a:gd name="T28" fmla="*/ 0 h 122"/>
                <a:gd name="T29" fmla="*/ 216 w 216"/>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 h="122">
                  <a:moveTo>
                    <a:pt x="0" y="84"/>
                  </a:moveTo>
                  <a:lnTo>
                    <a:pt x="12" y="0"/>
                  </a:lnTo>
                  <a:lnTo>
                    <a:pt x="216" y="19"/>
                  </a:lnTo>
                  <a:lnTo>
                    <a:pt x="178" y="70"/>
                  </a:lnTo>
                  <a:lnTo>
                    <a:pt x="194" y="97"/>
                  </a:lnTo>
                  <a:lnTo>
                    <a:pt x="139" y="101"/>
                  </a:lnTo>
                  <a:lnTo>
                    <a:pt x="106" y="122"/>
                  </a:lnTo>
                  <a:lnTo>
                    <a:pt x="21" y="120"/>
                  </a:lnTo>
                  <a:lnTo>
                    <a:pt x="0" y="84"/>
                  </a:lnTo>
                  <a:close/>
                </a:path>
              </a:pathLst>
            </a:custGeom>
            <a:grpFill/>
            <a:ln w="3175" cap="rnd">
              <a:solidFill>
                <a:schemeClr val="accent5"/>
              </a:solidFill>
              <a:round/>
              <a:headEnd/>
              <a:tailEnd/>
            </a:ln>
          </p:spPr>
          <p:txBody>
            <a:bodyPr/>
            <a:lstStyle/>
            <a:p>
              <a:endParaRPr lang="en-US" dirty="0"/>
            </a:p>
          </p:txBody>
        </p:sp>
        <p:sp>
          <p:nvSpPr>
            <p:cNvPr id="82" name="Freeform 23"/>
            <p:cNvSpPr>
              <a:spLocks noChangeAspect="1"/>
            </p:cNvSpPr>
            <p:nvPr/>
          </p:nvSpPr>
          <p:spPr bwMode="gray">
            <a:xfrm>
              <a:off x="6856977" y="3643309"/>
              <a:ext cx="231774" cy="534986"/>
            </a:xfrm>
            <a:custGeom>
              <a:avLst/>
              <a:gdLst>
                <a:gd name="T0" fmla="*/ 0 w 313"/>
                <a:gd name="T1" fmla="*/ 182877497 h 644"/>
                <a:gd name="T2" fmla="*/ 7676714 w 313"/>
                <a:gd name="T3" fmla="*/ 157343498 h 644"/>
                <a:gd name="T4" fmla="*/ 57574983 w 313"/>
                <a:gd name="T5" fmla="*/ 41406665 h 644"/>
                <a:gd name="T6" fmla="*/ 91023152 w 313"/>
                <a:gd name="T7" fmla="*/ 25533999 h 644"/>
                <a:gd name="T8" fmla="*/ 99248573 w 313"/>
                <a:gd name="T9" fmla="*/ 0 h 644"/>
                <a:gd name="T10" fmla="*/ 122826681 w 313"/>
                <a:gd name="T11" fmla="*/ 14492000 h 644"/>
                <a:gd name="T12" fmla="*/ 123374647 w 313"/>
                <a:gd name="T13" fmla="*/ 37265500 h 644"/>
                <a:gd name="T14" fmla="*/ 102538593 w 313"/>
                <a:gd name="T15" fmla="*/ 108346498 h 644"/>
                <a:gd name="T16" fmla="*/ 124471320 w 313"/>
                <a:gd name="T17" fmla="*/ 102135166 h 644"/>
                <a:gd name="T18" fmla="*/ 135438054 w 313"/>
                <a:gd name="T19" fmla="*/ 151132997 h 644"/>
                <a:gd name="T20" fmla="*/ 171628277 w 313"/>
                <a:gd name="T21" fmla="*/ 164245163 h 644"/>
                <a:gd name="T22" fmla="*/ 153533536 w 313"/>
                <a:gd name="T23" fmla="*/ 187018662 h 644"/>
                <a:gd name="T24" fmla="*/ 112956620 w 313"/>
                <a:gd name="T25" fmla="*/ 216692995 h 644"/>
                <a:gd name="T26" fmla="*/ 102538593 w 313"/>
                <a:gd name="T27" fmla="*/ 244986663 h 644"/>
                <a:gd name="T28" fmla="*/ 124471320 w 313"/>
                <a:gd name="T29" fmla="*/ 298815161 h 644"/>
                <a:gd name="T30" fmla="*/ 115697933 w 313"/>
                <a:gd name="T31" fmla="*/ 330559662 h 644"/>
                <a:gd name="T32" fmla="*/ 142566802 w 313"/>
                <a:gd name="T33" fmla="*/ 400950327 h 644"/>
                <a:gd name="T34" fmla="*/ 123374647 w 313"/>
                <a:gd name="T35" fmla="*/ 444427159 h 644"/>
                <a:gd name="T36" fmla="*/ 103635266 w 313"/>
                <a:gd name="T37" fmla="*/ 292603829 h 644"/>
                <a:gd name="T38" fmla="*/ 87185165 w 313"/>
                <a:gd name="T39" fmla="*/ 268450495 h 644"/>
                <a:gd name="T40" fmla="*/ 59768330 w 313"/>
                <a:gd name="T41" fmla="*/ 309166827 h 644"/>
                <a:gd name="T42" fmla="*/ 38931536 w 313"/>
                <a:gd name="T43" fmla="*/ 300885328 h 644"/>
                <a:gd name="T44" fmla="*/ 42221556 w 313"/>
                <a:gd name="T45" fmla="*/ 245676996 h 644"/>
                <a:gd name="T46" fmla="*/ 0 w 313"/>
                <a:gd name="T47" fmla="*/ 182877497 h 6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3"/>
                <a:gd name="T73" fmla="*/ 0 h 644"/>
                <a:gd name="T74" fmla="*/ 313 w 313"/>
                <a:gd name="T75" fmla="*/ 644 h 6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3" h="644">
                  <a:moveTo>
                    <a:pt x="0" y="265"/>
                  </a:moveTo>
                  <a:lnTo>
                    <a:pt x="14" y="228"/>
                  </a:lnTo>
                  <a:lnTo>
                    <a:pt x="105" y="60"/>
                  </a:lnTo>
                  <a:lnTo>
                    <a:pt x="166" y="37"/>
                  </a:lnTo>
                  <a:lnTo>
                    <a:pt x="181" y="0"/>
                  </a:lnTo>
                  <a:lnTo>
                    <a:pt x="224" y="21"/>
                  </a:lnTo>
                  <a:lnTo>
                    <a:pt x="225" y="54"/>
                  </a:lnTo>
                  <a:lnTo>
                    <a:pt x="187" y="157"/>
                  </a:lnTo>
                  <a:lnTo>
                    <a:pt x="227" y="148"/>
                  </a:lnTo>
                  <a:lnTo>
                    <a:pt x="247" y="219"/>
                  </a:lnTo>
                  <a:lnTo>
                    <a:pt x="313" y="238"/>
                  </a:lnTo>
                  <a:lnTo>
                    <a:pt x="280" y="271"/>
                  </a:lnTo>
                  <a:lnTo>
                    <a:pt x="206" y="314"/>
                  </a:lnTo>
                  <a:lnTo>
                    <a:pt x="187" y="355"/>
                  </a:lnTo>
                  <a:lnTo>
                    <a:pt x="227" y="433"/>
                  </a:lnTo>
                  <a:lnTo>
                    <a:pt x="211" y="479"/>
                  </a:lnTo>
                  <a:lnTo>
                    <a:pt x="260" y="581"/>
                  </a:lnTo>
                  <a:lnTo>
                    <a:pt x="225" y="644"/>
                  </a:lnTo>
                  <a:lnTo>
                    <a:pt x="189" y="424"/>
                  </a:lnTo>
                  <a:lnTo>
                    <a:pt x="159" y="389"/>
                  </a:lnTo>
                  <a:lnTo>
                    <a:pt x="109" y="448"/>
                  </a:lnTo>
                  <a:lnTo>
                    <a:pt x="71" y="436"/>
                  </a:lnTo>
                  <a:lnTo>
                    <a:pt x="77" y="356"/>
                  </a:lnTo>
                  <a:lnTo>
                    <a:pt x="0" y="265"/>
                  </a:lnTo>
                  <a:close/>
                </a:path>
              </a:pathLst>
            </a:custGeom>
            <a:grpFill/>
            <a:ln w="3175" cap="rnd">
              <a:solidFill>
                <a:schemeClr val="accent5"/>
              </a:solidFill>
              <a:round/>
              <a:headEnd/>
              <a:tailEnd/>
            </a:ln>
          </p:spPr>
          <p:txBody>
            <a:bodyPr/>
            <a:lstStyle/>
            <a:p>
              <a:endParaRPr lang="en-US" dirty="0"/>
            </a:p>
          </p:txBody>
        </p:sp>
        <p:sp>
          <p:nvSpPr>
            <p:cNvPr id="83" name="Freeform 24"/>
            <p:cNvSpPr>
              <a:spLocks noChangeAspect="1"/>
            </p:cNvSpPr>
            <p:nvPr/>
          </p:nvSpPr>
          <p:spPr bwMode="gray">
            <a:xfrm>
              <a:off x="7122088" y="4046532"/>
              <a:ext cx="130175" cy="122236"/>
            </a:xfrm>
            <a:custGeom>
              <a:avLst/>
              <a:gdLst>
                <a:gd name="T0" fmla="*/ 0 w 174"/>
                <a:gd name="T1" fmla="*/ 20190435 h 149"/>
                <a:gd name="T2" fmla="*/ 7276334 w 174"/>
                <a:gd name="T3" fmla="*/ 69995039 h 149"/>
                <a:gd name="T4" fmla="*/ 20149444 w 174"/>
                <a:gd name="T5" fmla="*/ 96243179 h 149"/>
                <a:gd name="T6" fmla="*/ 39178934 w 174"/>
                <a:gd name="T7" fmla="*/ 100281102 h 149"/>
                <a:gd name="T8" fmla="*/ 97388107 w 174"/>
                <a:gd name="T9" fmla="*/ 53168993 h 149"/>
                <a:gd name="T10" fmla="*/ 95148947 w 174"/>
                <a:gd name="T11" fmla="*/ 0 h 149"/>
                <a:gd name="T12" fmla="*/ 50932839 w 174"/>
                <a:gd name="T13" fmla="*/ 8076666 h 149"/>
                <a:gd name="T14" fmla="*/ 13432713 w 174"/>
                <a:gd name="T15" fmla="*/ 6056884 h 149"/>
                <a:gd name="T16" fmla="*/ 0 w 174"/>
                <a:gd name="T17" fmla="*/ 20190435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4"/>
                <a:gd name="T28" fmla="*/ 0 h 149"/>
                <a:gd name="T29" fmla="*/ 174 w 174"/>
                <a:gd name="T30" fmla="*/ 149 h 1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4" h="149">
                  <a:moveTo>
                    <a:pt x="0" y="30"/>
                  </a:moveTo>
                  <a:lnTo>
                    <a:pt x="13" y="104"/>
                  </a:lnTo>
                  <a:lnTo>
                    <a:pt x="36" y="143"/>
                  </a:lnTo>
                  <a:lnTo>
                    <a:pt x="70" y="149"/>
                  </a:lnTo>
                  <a:lnTo>
                    <a:pt x="174" y="79"/>
                  </a:lnTo>
                  <a:lnTo>
                    <a:pt x="170" y="0"/>
                  </a:lnTo>
                  <a:lnTo>
                    <a:pt x="91" y="12"/>
                  </a:lnTo>
                  <a:lnTo>
                    <a:pt x="24" y="9"/>
                  </a:lnTo>
                  <a:lnTo>
                    <a:pt x="0" y="30"/>
                  </a:lnTo>
                  <a:close/>
                </a:path>
              </a:pathLst>
            </a:custGeom>
            <a:grpFill/>
            <a:ln w="3175" cap="rnd">
              <a:solidFill>
                <a:schemeClr val="accent5"/>
              </a:solidFill>
              <a:round/>
              <a:headEnd/>
              <a:tailEnd/>
            </a:ln>
          </p:spPr>
          <p:txBody>
            <a:bodyPr/>
            <a:lstStyle/>
            <a:p>
              <a:endParaRPr lang="en-US" dirty="0"/>
            </a:p>
          </p:txBody>
        </p:sp>
        <p:sp>
          <p:nvSpPr>
            <p:cNvPr id="84" name="Freeform 25"/>
            <p:cNvSpPr>
              <a:spLocks noChangeAspect="1"/>
            </p:cNvSpPr>
            <p:nvPr/>
          </p:nvSpPr>
          <p:spPr bwMode="gray">
            <a:xfrm>
              <a:off x="1025524" y="1946274"/>
              <a:ext cx="2212973" cy="1255711"/>
            </a:xfrm>
            <a:custGeom>
              <a:avLst/>
              <a:gdLst>
                <a:gd name="T0" fmla="*/ 123834735 w 2963"/>
                <a:gd name="T1" fmla="*/ 125006188 h 1511"/>
                <a:gd name="T2" fmla="*/ 191888011 w 2963"/>
                <a:gd name="T3" fmla="*/ 108430111 h 1511"/>
                <a:gd name="T4" fmla="*/ 293967924 w 2963"/>
                <a:gd name="T5" fmla="*/ 112574546 h 1511"/>
                <a:gd name="T6" fmla="*/ 452945121 w 2963"/>
                <a:gd name="T7" fmla="*/ 128459191 h 1511"/>
                <a:gd name="T8" fmla="*/ 510400315 w 2963"/>
                <a:gd name="T9" fmla="*/ 176113125 h 1511"/>
                <a:gd name="T10" fmla="*/ 652643148 w 2963"/>
                <a:gd name="T11" fmla="*/ 203738811 h 1511"/>
                <a:gd name="T12" fmla="*/ 624194133 w 2963"/>
                <a:gd name="T13" fmla="*/ 153322474 h 1511"/>
                <a:gd name="T14" fmla="*/ 748586780 w 2963"/>
                <a:gd name="T15" fmla="*/ 179566128 h 1511"/>
                <a:gd name="T16" fmla="*/ 847877882 w 2963"/>
                <a:gd name="T17" fmla="*/ 167135317 h 1511"/>
                <a:gd name="T18" fmla="*/ 858475964 w 2963"/>
                <a:gd name="T19" fmla="*/ 165753285 h 1511"/>
                <a:gd name="T20" fmla="*/ 880230785 w 2963"/>
                <a:gd name="T21" fmla="*/ 164372084 h 1511"/>
                <a:gd name="T22" fmla="*/ 917046981 w 2963"/>
                <a:gd name="T23" fmla="*/ 106358309 h 1511"/>
                <a:gd name="T24" fmla="*/ 886924978 w 2963"/>
                <a:gd name="T25" fmla="*/ 0 h 1511"/>
                <a:gd name="T26" fmla="*/ 941032703 w 2963"/>
                <a:gd name="T27" fmla="*/ 77351422 h 1511"/>
                <a:gd name="T28" fmla="*/ 961113789 w 2963"/>
                <a:gd name="T29" fmla="*/ 112574546 h 1511"/>
                <a:gd name="T30" fmla="*/ 1029724976 w 2963"/>
                <a:gd name="T31" fmla="*/ 159537880 h 1511"/>
                <a:gd name="T32" fmla="*/ 1071003719 w 2963"/>
                <a:gd name="T33" fmla="*/ 142272034 h 1511"/>
                <a:gd name="T34" fmla="*/ 1154118370 w 2963"/>
                <a:gd name="T35" fmla="*/ 122933555 h 1511"/>
                <a:gd name="T36" fmla="*/ 1153560458 w 2963"/>
                <a:gd name="T37" fmla="*/ 205810613 h 1511"/>
                <a:gd name="T38" fmla="*/ 1054827268 w 2963"/>
                <a:gd name="T39" fmla="*/ 227220893 h 1511"/>
                <a:gd name="T40" fmla="*/ 1007412990 w 2963"/>
                <a:gd name="T41" fmla="*/ 274874828 h 1511"/>
                <a:gd name="T42" fmla="*/ 975617252 w 2963"/>
                <a:gd name="T43" fmla="*/ 346701445 h 1511"/>
                <a:gd name="T44" fmla="*/ 941032703 w 2963"/>
                <a:gd name="T45" fmla="*/ 373636531 h 1511"/>
                <a:gd name="T46" fmla="*/ 898638883 w 2963"/>
                <a:gd name="T47" fmla="*/ 423362267 h 1511"/>
                <a:gd name="T48" fmla="*/ 936012244 w 2963"/>
                <a:gd name="T49" fmla="*/ 579447143 h 1511"/>
                <a:gd name="T50" fmla="*/ 1071003719 w 2963"/>
                <a:gd name="T51" fmla="*/ 649892560 h 1511"/>
                <a:gd name="T52" fmla="*/ 1152444635 w 2963"/>
                <a:gd name="T53" fmla="*/ 733460218 h 1511"/>
                <a:gd name="T54" fmla="*/ 1186471273 w 2963"/>
                <a:gd name="T55" fmla="*/ 772135514 h 1511"/>
                <a:gd name="T56" fmla="*/ 1255082460 w 2963"/>
                <a:gd name="T57" fmla="*/ 600856593 h 1511"/>
                <a:gd name="T58" fmla="*/ 1237790185 w 2963"/>
                <a:gd name="T59" fmla="*/ 486901677 h 1511"/>
                <a:gd name="T60" fmla="*/ 1231654651 w 2963"/>
                <a:gd name="T61" fmla="*/ 417146861 h 1511"/>
                <a:gd name="T62" fmla="*/ 1300265091 w 2963"/>
                <a:gd name="T63" fmla="*/ 382614338 h 1511"/>
                <a:gd name="T64" fmla="*/ 1386168553 w 2963"/>
                <a:gd name="T65" fmla="*/ 469635000 h 1511"/>
                <a:gd name="T66" fmla="*/ 1359394021 w 2963"/>
                <a:gd name="T67" fmla="*/ 526958174 h 1511"/>
                <a:gd name="T68" fmla="*/ 1415732645 w 2963"/>
                <a:gd name="T69" fmla="*/ 522123970 h 1511"/>
                <a:gd name="T70" fmla="*/ 1468167381 w 2963"/>
                <a:gd name="T71" fmla="*/ 491045281 h 1511"/>
                <a:gd name="T72" fmla="*/ 1486017567 w 2963"/>
                <a:gd name="T73" fmla="*/ 510382928 h 1511"/>
                <a:gd name="T74" fmla="*/ 1520044205 w 2963"/>
                <a:gd name="T75" fmla="*/ 529029975 h 1511"/>
                <a:gd name="T76" fmla="*/ 1523948840 w 2963"/>
                <a:gd name="T77" fmla="*/ 562871898 h 1511"/>
                <a:gd name="T78" fmla="*/ 1530085122 w 2963"/>
                <a:gd name="T79" fmla="*/ 604310427 h 1511"/>
                <a:gd name="T80" fmla="*/ 1619335307 w 2963"/>
                <a:gd name="T81" fmla="*/ 658179767 h 1511"/>
                <a:gd name="T82" fmla="*/ 1623239942 w 2963"/>
                <a:gd name="T83" fmla="*/ 696165293 h 1511"/>
                <a:gd name="T84" fmla="*/ 1652804033 w 2963"/>
                <a:gd name="T85" fmla="*/ 734841419 h 1511"/>
                <a:gd name="T86" fmla="*/ 1355489386 w 2963"/>
                <a:gd name="T87" fmla="*/ 901285305 h 1511"/>
                <a:gd name="T88" fmla="*/ 1443623748 w 2963"/>
                <a:gd name="T89" fmla="*/ 863991210 h 1511"/>
                <a:gd name="T90" fmla="*/ 1544587838 w 2963"/>
                <a:gd name="T91" fmla="*/ 939270831 h 1511"/>
                <a:gd name="T92" fmla="*/ 1547935308 w 2963"/>
                <a:gd name="T93" fmla="*/ 947558038 h 1511"/>
                <a:gd name="T94" fmla="*/ 1506098653 w 2963"/>
                <a:gd name="T95" fmla="*/ 944795636 h 1511"/>
                <a:gd name="T96" fmla="*/ 1419080115 w 2963"/>
                <a:gd name="T97" fmla="*/ 934436627 h 1511"/>
                <a:gd name="T98" fmla="*/ 1264007553 w 2963"/>
                <a:gd name="T99" fmla="*/ 969658919 h 1511"/>
                <a:gd name="T100" fmla="*/ 1204321459 w 2963"/>
                <a:gd name="T101" fmla="*/ 1018003454 h 1511"/>
                <a:gd name="T102" fmla="*/ 1134594448 w 2963"/>
                <a:gd name="T103" fmla="*/ 1011788049 h 1511"/>
                <a:gd name="T104" fmla="*/ 1187587096 w 2963"/>
                <a:gd name="T105" fmla="*/ 959989680 h 1511"/>
                <a:gd name="T106" fmla="*/ 1085506436 w 2963"/>
                <a:gd name="T107" fmla="*/ 866753613 h 1511"/>
                <a:gd name="T108" fmla="*/ 1043112616 w 2963"/>
                <a:gd name="T109" fmla="*/ 857774974 h 1511"/>
                <a:gd name="T110" fmla="*/ 888040802 w 2963"/>
                <a:gd name="T111" fmla="*/ 821862081 h 1511"/>
                <a:gd name="T112" fmla="*/ 317396481 w 2963"/>
                <a:gd name="T113" fmla="*/ 805286835 h 1511"/>
                <a:gd name="T114" fmla="*/ 252132017 w 2963"/>
                <a:gd name="T115" fmla="*/ 728625183 h 1511"/>
                <a:gd name="T116" fmla="*/ 211969097 w 2963"/>
                <a:gd name="T117" fmla="*/ 609144631 h 1511"/>
                <a:gd name="T118" fmla="*/ 57455194 w 2963"/>
                <a:gd name="T119" fmla="*/ 496570085 h 15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63"/>
                <a:gd name="T181" fmla="*/ 0 h 1511"/>
                <a:gd name="T182" fmla="*/ 2963 w 2963"/>
                <a:gd name="T183" fmla="*/ 1511 h 151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63" h="1511">
                  <a:moveTo>
                    <a:pt x="0" y="671"/>
                  </a:moveTo>
                  <a:lnTo>
                    <a:pt x="0" y="140"/>
                  </a:lnTo>
                  <a:lnTo>
                    <a:pt x="236" y="211"/>
                  </a:lnTo>
                  <a:lnTo>
                    <a:pt x="222" y="181"/>
                  </a:lnTo>
                  <a:lnTo>
                    <a:pt x="247" y="164"/>
                  </a:lnTo>
                  <a:lnTo>
                    <a:pt x="391" y="107"/>
                  </a:lnTo>
                  <a:lnTo>
                    <a:pt x="280" y="178"/>
                  </a:lnTo>
                  <a:lnTo>
                    <a:pt x="344" y="157"/>
                  </a:lnTo>
                  <a:lnTo>
                    <a:pt x="344" y="172"/>
                  </a:lnTo>
                  <a:lnTo>
                    <a:pt x="465" y="109"/>
                  </a:lnTo>
                  <a:lnTo>
                    <a:pt x="449" y="88"/>
                  </a:lnTo>
                  <a:lnTo>
                    <a:pt x="527" y="163"/>
                  </a:lnTo>
                  <a:lnTo>
                    <a:pt x="577" y="119"/>
                  </a:lnTo>
                  <a:lnTo>
                    <a:pt x="572" y="163"/>
                  </a:lnTo>
                  <a:lnTo>
                    <a:pt x="636" y="131"/>
                  </a:lnTo>
                  <a:lnTo>
                    <a:pt x="812" y="186"/>
                  </a:lnTo>
                  <a:lnTo>
                    <a:pt x="892" y="185"/>
                  </a:lnTo>
                  <a:lnTo>
                    <a:pt x="937" y="216"/>
                  </a:lnTo>
                  <a:lnTo>
                    <a:pt x="883" y="242"/>
                  </a:lnTo>
                  <a:lnTo>
                    <a:pt x="915" y="255"/>
                  </a:lnTo>
                  <a:lnTo>
                    <a:pt x="1073" y="240"/>
                  </a:lnTo>
                  <a:lnTo>
                    <a:pt x="1143" y="284"/>
                  </a:lnTo>
                  <a:lnTo>
                    <a:pt x="1152" y="315"/>
                  </a:lnTo>
                  <a:lnTo>
                    <a:pt x="1170" y="295"/>
                  </a:lnTo>
                  <a:lnTo>
                    <a:pt x="1143" y="255"/>
                  </a:lnTo>
                  <a:lnTo>
                    <a:pt x="1217" y="205"/>
                  </a:lnTo>
                  <a:lnTo>
                    <a:pt x="1145" y="236"/>
                  </a:lnTo>
                  <a:lnTo>
                    <a:pt x="1119" y="222"/>
                  </a:lnTo>
                  <a:lnTo>
                    <a:pt x="1208" y="183"/>
                  </a:lnTo>
                  <a:lnTo>
                    <a:pt x="1257" y="238"/>
                  </a:lnTo>
                  <a:lnTo>
                    <a:pt x="1309" y="236"/>
                  </a:lnTo>
                  <a:lnTo>
                    <a:pt x="1342" y="260"/>
                  </a:lnTo>
                  <a:lnTo>
                    <a:pt x="1480" y="255"/>
                  </a:lnTo>
                  <a:lnTo>
                    <a:pt x="1476" y="238"/>
                  </a:lnTo>
                  <a:lnTo>
                    <a:pt x="1514" y="268"/>
                  </a:lnTo>
                  <a:lnTo>
                    <a:pt x="1520" y="242"/>
                  </a:lnTo>
                  <a:lnTo>
                    <a:pt x="1491" y="251"/>
                  </a:lnTo>
                  <a:lnTo>
                    <a:pt x="1468" y="220"/>
                  </a:lnTo>
                  <a:lnTo>
                    <a:pt x="1519" y="216"/>
                  </a:lnTo>
                  <a:lnTo>
                    <a:pt x="1539" y="240"/>
                  </a:lnTo>
                  <a:lnTo>
                    <a:pt x="1559" y="233"/>
                  </a:lnTo>
                  <a:lnTo>
                    <a:pt x="1551" y="271"/>
                  </a:lnTo>
                  <a:lnTo>
                    <a:pt x="1587" y="290"/>
                  </a:lnTo>
                  <a:lnTo>
                    <a:pt x="1578" y="238"/>
                  </a:lnTo>
                  <a:lnTo>
                    <a:pt x="1647" y="207"/>
                  </a:lnTo>
                  <a:lnTo>
                    <a:pt x="1629" y="181"/>
                  </a:lnTo>
                  <a:lnTo>
                    <a:pt x="1609" y="200"/>
                  </a:lnTo>
                  <a:lnTo>
                    <a:pt x="1644" y="154"/>
                  </a:lnTo>
                  <a:lnTo>
                    <a:pt x="1543" y="121"/>
                  </a:lnTo>
                  <a:lnTo>
                    <a:pt x="1553" y="44"/>
                  </a:lnTo>
                  <a:lnTo>
                    <a:pt x="1578" y="46"/>
                  </a:lnTo>
                  <a:lnTo>
                    <a:pt x="1590" y="0"/>
                  </a:lnTo>
                  <a:lnTo>
                    <a:pt x="1666" y="44"/>
                  </a:lnTo>
                  <a:lnTo>
                    <a:pt x="1667" y="72"/>
                  </a:lnTo>
                  <a:lnTo>
                    <a:pt x="1718" y="113"/>
                  </a:lnTo>
                  <a:lnTo>
                    <a:pt x="1687" y="112"/>
                  </a:lnTo>
                  <a:lnTo>
                    <a:pt x="1700" y="126"/>
                  </a:lnTo>
                  <a:lnTo>
                    <a:pt x="1680" y="143"/>
                  </a:lnTo>
                  <a:lnTo>
                    <a:pt x="1742" y="154"/>
                  </a:lnTo>
                  <a:lnTo>
                    <a:pt x="1723" y="163"/>
                  </a:lnTo>
                  <a:lnTo>
                    <a:pt x="1759" y="229"/>
                  </a:lnTo>
                  <a:lnTo>
                    <a:pt x="1790" y="170"/>
                  </a:lnTo>
                  <a:lnTo>
                    <a:pt x="1834" y="194"/>
                  </a:lnTo>
                  <a:lnTo>
                    <a:pt x="1846" y="231"/>
                  </a:lnTo>
                  <a:lnTo>
                    <a:pt x="1825" y="242"/>
                  </a:lnTo>
                  <a:lnTo>
                    <a:pt x="1865" y="290"/>
                  </a:lnTo>
                  <a:lnTo>
                    <a:pt x="1890" y="279"/>
                  </a:lnTo>
                  <a:lnTo>
                    <a:pt x="1920" y="206"/>
                  </a:lnTo>
                  <a:lnTo>
                    <a:pt x="1956" y="198"/>
                  </a:lnTo>
                  <a:lnTo>
                    <a:pt x="1929" y="136"/>
                  </a:lnTo>
                  <a:lnTo>
                    <a:pt x="2028" y="141"/>
                  </a:lnTo>
                  <a:lnTo>
                    <a:pt x="2069" y="178"/>
                  </a:lnTo>
                  <a:lnTo>
                    <a:pt x="2053" y="196"/>
                  </a:lnTo>
                  <a:lnTo>
                    <a:pt x="2072" y="206"/>
                  </a:lnTo>
                  <a:lnTo>
                    <a:pt x="2029" y="217"/>
                  </a:lnTo>
                  <a:lnTo>
                    <a:pt x="2068" y="298"/>
                  </a:lnTo>
                  <a:lnTo>
                    <a:pt x="2003" y="340"/>
                  </a:lnTo>
                  <a:lnTo>
                    <a:pt x="1980" y="321"/>
                  </a:lnTo>
                  <a:lnTo>
                    <a:pt x="1991" y="349"/>
                  </a:lnTo>
                  <a:lnTo>
                    <a:pt x="1891" y="329"/>
                  </a:lnTo>
                  <a:lnTo>
                    <a:pt x="1910" y="356"/>
                  </a:lnTo>
                  <a:lnTo>
                    <a:pt x="1870" y="395"/>
                  </a:lnTo>
                  <a:lnTo>
                    <a:pt x="1768" y="365"/>
                  </a:lnTo>
                  <a:lnTo>
                    <a:pt x="1806" y="398"/>
                  </a:lnTo>
                  <a:lnTo>
                    <a:pt x="1879" y="405"/>
                  </a:lnTo>
                  <a:lnTo>
                    <a:pt x="1828" y="470"/>
                  </a:lnTo>
                  <a:lnTo>
                    <a:pt x="1775" y="466"/>
                  </a:lnTo>
                  <a:lnTo>
                    <a:pt x="1749" y="502"/>
                  </a:lnTo>
                  <a:lnTo>
                    <a:pt x="1653" y="471"/>
                  </a:lnTo>
                  <a:lnTo>
                    <a:pt x="1742" y="502"/>
                  </a:lnTo>
                  <a:lnTo>
                    <a:pt x="1751" y="529"/>
                  </a:lnTo>
                  <a:lnTo>
                    <a:pt x="1687" y="541"/>
                  </a:lnTo>
                  <a:lnTo>
                    <a:pt x="1700" y="547"/>
                  </a:lnTo>
                  <a:lnTo>
                    <a:pt x="1682" y="549"/>
                  </a:lnTo>
                  <a:lnTo>
                    <a:pt x="1682" y="576"/>
                  </a:lnTo>
                  <a:lnTo>
                    <a:pt x="1611" y="613"/>
                  </a:lnTo>
                  <a:lnTo>
                    <a:pt x="1596" y="734"/>
                  </a:lnTo>
                  <a:lnTo>
                    <a:pt x="1623" y="762"/>
                  </a:lnTo>
                  <a:lnTo>
                    <a:pt x="1661" y="746"/>
                  </a:lnTo>
                  <a:lnTo>
                    <a:pt x="1678" y="839"/>
                  </a:lnTo>
                  <a:lnTo>
                    <a:pt x="1733" y="821"/>
                  </a:lnTo>
                  <a:lnTo>
                    <a:pt x="1798" y="847"/>
                  </a:lnTo>
                  <a:lnTo>
                    <a:pt x="1930" y="914"/>
                  </a:lnTo>
                  <a:lnTo>
                    <a:pt x="1920" y="941"/>
                  </a:lnTo>
                  <a:lnTo>
                    <a:pt x="1935" y="920"/>
                  </a:lnTo>
                  <a:lnTo>
                    <a:pt x="2035" y="926"/>
                  </a:lnTo>
                  <a:lnTo>
                    <a:pt x="2035" y="1028"/>
                  </a:lnTo>
                  <a:lnTo>
                    <a:pt x="2066" y="1062"/>
                  </a:lnTo>
                  <a:lnTo>
                    <a:pt x="2044" y="1069"/>
                  </a:lnTo>
                  <a:lnTo>
                    <a:pt x="2094" y="1088"/>
                  </a:lnTo>
                  <a:lnTo>
                    <a:pt x="2079" y="1119"/>
                  </a:lnTo>
                  <a:lnTo>
                    <a:pt x="2127" y="1118"/>
                  </a:lnTo>
                  <a:lnTo>
                    <a:pt x="2192" y="1063"/>
                  </a:lnTo>
                  <a:lnTo>
                    <a:pt x="2164" y="1051"/>
                  </a:lnTo>
                  <a:lnTo>
                    <a:pt x="2127" y="954"/>
                  </a:lnTo>
                  <a:lnTo>
                    <a:pt x="2250" y="870"/>
                  </a:lnTo>
                  <a:lnTo>
                    <a:pt x="2232" y="870"/>
                  </a:lnTo>
                  <a:lnTo>
                    <a:pt x="2205" y="771"/>
                  </a:lnTo>
                  <a:lnTo>
                    <a:pt x="2161" y="746"/>
                  </a:lnTo>
                  <a:lnTo>
                    <a:pt x="2219" y="705"/>
                  </a:lnTo>
                  <a:lnTo>
                    <a:pt x="2198" y="683"/>
                  </a:lnTo>
                  <a:lnTo>
                    <a:pt x="2208" y="647"/>
                  </a:lnTo>
                  <a:lnTo>
                    <a:pt x="2182" y="641"/>
                  </a:lnTo>
                  <a:lnTo>
                    <a:pt x="2208" y="604"/>
                  </a:lnTo>
                  <a:lnTo>
                    <a:pt x="2179" y="581"/>
                  </a:lnTo>
                  <a:lnTo>
                    <a:pt x="2195" y="551"/>
                  </a:lnTo>
                  <a:lnTo>
                    <a:pt x="2289" y="571"/>
                  </a:lnTo>
                  <a:lnTo>
                    <a:pt x="2331" y="554"/>
                  </a:lnTo>
                  <a:lnTo>
                    <a:pt x="2411" y="604"/>
                  </a:lnTo>
                  <a:lnTo>
                    <a:pt x="2411" y="626"/>
                  </a:lnTo>
                  <a:lnTo>
                    <a:pt x="2479" y="630"/>
                  </a:lnTo>
                  <a:lnTo>
                    <a:pt x="2485" y="680"/>
                  </a:lnTo>
                  <a:lnTo>
                    <a:pt x="2424" y="682"/>
                  </a:lnTo>
                  <a:lnTo>
                    <a:pt x="2477" y="690"/>
                  </a:lnTo>
                  <a:lnTo>
                    <a:pt x="2494" y="721"/>
                  </a:lnTo>
                  <a:lnTo>
                    <a:pt x="2437" y="763"/>
                  </a:lnTo>
                  <a:lnTo>
                    <a:pt x="2519" y="741"/>
                  </a:lnTo>
                  <a:lnTo>
                    <a:pt x="2523" y="779"/>
                  </a:lnTo>
                  <a:lnTo>
                    <a:pt x="2488" y="795"/>
                  </a:lnTo>
                  <a:lnTo>
                    <a:pt x="2538" y="756"/>
                  </a:lnTo>
                  <a:lnTo>
                    <a:pt x="2544" y="781"/>
                  </a:lnTo>
                  <a:lnTo>
                    <a:pt x="2590" y="743"/>
                  </a:lnTo>
                  <a:lnTo>
                    <a:pt x="2599" y="763"/>
                  </a:lnTo>
                  <a:lnTo>
                    <a:pt x="2632" y="711"/>
                  </a:lnTo>
                  <a:lnTo>
                    <a:pt x="2621" y="700"/>
                  </a:lnTo>
                  <a:lnTo>
                    <a:pt x="2658" y="671"/>
                  </a:lnTo>
                  <a:lnTo>
                    <a:pt x="2699" y="726"/>
                  </a:lnTo>
                  <a:lnTo>
                    <a:pt x="2664" y="739"/>
                  </a:lnTo>
                  <a:lnTo>
                    <a:pt x="2702" y="732"/>
                  </a:lnTo>
                  <a:lnTo>
                    <a:pt x="2716" y="755"/>
                  </a:lnTo>
                  <a:lnTo>
                    <a:pt x="2691" y="762"/>
                  </a:lnTo>
                  <a:lnTo>
                    <a:pt x="2725" y="766"/>
                  </a:lnTo>
                  <a:lnTo>
                    <a:pt x="2702" y="783"/>
                  </a:lnTo>
                  <a:lnTo>
                    <a:pt x="2726" y="779"/>
                  </a:lnTo>
                  <a:lnTo>
                    <a:pt x="2744" y="804"/>
                  </a:lnTo>
                  <a:lnTo>
                    <a:pt x="2732" y="815"/>
                  </a:lnTo>
                  <a:lnTo>
                    <a:pt x="2766" y="834"/>
                  </a:lnTo>
                  <a:lnTo>
                    <a:pt x="2713" y="855"/>
                  </a:lnTo>
                  <a:lnTo>
                    <a:pt x="2752" y="855"/>
                  </a:lnTo>
                  <a:lnTo>
                    <a:pt x="2743" y="875"/>
                  </a:lnTo>
                  <a:lnTo>
                    <a:pt x="2802" y="893"/>
                  </a:lnTo>
                  <a:lnTo>
                    <a:pt x="2824" y="940"/>
                  </a:lnTo>
                  <a:lnTo>
                    <a:pt x="2845" y="922"/>
                  </a:lnTo>
                  <a:lnTo>
                    <a:pt x="2903" y="953"/>
                  </a:lnTo>
                  <a:lnTo>
                    <a:pt x="2776" y="993"/>
                  </a:lnTo>
                  <a:lnTo>
                    <a:pt x="2802" y="1014"/>
                  </a:lnTo>
                  <a:lnTo>
                    <a:pt x="2910" y="970"/>
                  </a:lnTo>
                  <a:lnTo>
                    <a:pt x="2910" y="1008"/>
                  </a:lnTo>
                  <a:lnTo>
                    <a:pt x="2959" y="1001"/>
                  </a:lnTo>
                  <a:lnTo>
                    <a:pt x="2963" y="1019"/>
                  </a:lnTo>
                  <a:lnTo>
                    <a:pt x="2941" y="1019"/>
                  </a:lnTo>
                  <a:lnTo>
                    <a:pt x="2963" y="1064"/>
                  </a:lnTo>
                  <a:lnTo>
                    <a:pt x="2814" y="1154"/>
                  </a:lnTo>
                  <a:lnTo>
                    <a:pt x="2596" y="1154"/>
                  </a:lnTo>
                  <a:lnTo>
                    <a:pt x="2505" y="1215"/>
                  </a:lnTo>
                  <a:lnTo>
                    <a:pt x="2430" y="1305"/>
                  </a:lnTo>
                  <a:lnTo>
                    <a:pt x="2505" y="1237"/>
                  </a:lnTo>
                  <a:lnTo>
                    <a:pt x="2622" y="1196"/>
                  </a:lnTo>
                  <a:lnTo>
                    <a:pt x="2664" y="1228"/>
                  </a:lnTo>
                  <a:lnTo>
                    <a:pt x="2588" y="1251"/>
                  </a:lnTo>
                  <a:lnTo>
                    <a:pt x="2648" y="1265"/>
                  </a:lnTo>
                  <a:lnTo>
                    <a:pt x="2632" y="1292"/>
                  </a:lnTo>
                  <a:lnTo>
                    <a:pt x="2678" y="1342"/>
                  </a:lnTo>
                  <a:lnTo>
                    <a:pt x="2769" y="1360"/>
                  </a:lnTo>
                  <a:lnTo>
                    <a:pt x="2793" y="1298"/>
                  </a:lnTo>
                  <a:lnTo>
                    <a:pt x="2793" y="1336"/>
                  </a:lnTo>
                  <a:lnTo>
                    <a:pt x="2818" y="1332"/>
                  </a:lnTo>
                  <a:lnTo>
                    <a:pt x="2775" y="1372"/>
                  </a:lnTo>
                  <a:lnTo>
                    <a:pt x="2667" y="1399"/>
                  </a:lnTo>
                  <a:lnTo>
                    <a:pt x="2630" y="1446"/>
                  </a:lnTo>
                  <a:lnTo>
                    <a:pt x="2599" y="1404"/>
                  </a:lnTo>
                  <a:lnTo>
                    <a:pt x="2700" y="1368"/>
                  </a:lnTo>
                  <a:lnTo>
                    <a:pt x="2648" y="1369"/>
                  </a:lnTo>
                  <a:lnTo>
                    <a:pt x="2658" y="1342"/>
                  </a:lnTo>
                  <a:lnTo>
                    <a:pt x="2570" y="1374"/>
                  </a:lnTo>
                  <a:lnTo>
                    <a:pt x="2544" y="1353"/>
                  </a:lnTo>
                  <a:lnTo>
                    <a:pt x="2544" y="1298"/>
                  </a:lnTo>
                  <a:lnTo>
                    <a:pt x="2486" y="1280"/>
                  </a:lnTo>
                  <a:lnTo>
                    <a:pt x="2444" y="1370"/>
                  </a:lnTo>
                  <a:lnTo>
                    <a:pt x="2266" y="1404"/>
                  </a:lnTo>
                  <a:lnTo>
                    <a:pt x="2145" y="1440"/>
                  </a:lnTo>
                  <a:lnTo>
                    <a:pt x="2124" y="1457"/>
                  </a:lnTo>
                  <a:lnTo>
                    <a:pt x="2153" y="1461"/>
                  </a:lnTo>
                  <a:lnTo>
                    <a:pt x="2159" y="1474"/>
                  </a:lnTo>
                  <a:lnTo>
                    <a:pt x="2011" y="1511"/>
                  </a:lnTo>
                  <a:lnTo>
                    <a:pt x="2019" y="1494"/>
                  </a:lnTo>
                  <a:lnTo>
                    <a:pt x="2029" y="1483"/>
                  </a:lnTo>
                  <a:lnTo>
                    <a:pt x="2034" y="1465"/>
                  </a:lnTo>
                  <a:lnTo>
                    <a:pt x="2056" y="1452"/>
                  </a:lnTo>
                  <a:lnTo>
                    <a:pt x="2061" y="1372"/>
                  </a:lnTo>
                  <a:lnTo>
                    <a:pt x="2086" y="1399"/>
                  </a:lnTo>
                  <a:lnTo>
                    <a:pt x="2129" y="1390"/>
                  </a:lnTo>
                  <a:lnTo>
                    <a:pt x="2091" y="1342"/>
                  </a:lnTo>
                  <a:lnTo>
                    <a:pt x="1964" y="1319"/>
                  </a:lnTo>
                  <a:lnTo>
                    <a:pt x="1959" y="1319"/>
                  </a:lnTo>
                  <a:lnTo>
                    <a:pt x="1946" y="1255"/>
                  </a:lnTo>
                  <a:lnTo>
                    <a:pt x="1920" y="1259"/>
                  </a:lnTo>
                  <a:lnTo>
                    <a:pt x="1898" y="1222"/>
                  </a:lnTo>
                  <a:lnTo>
                    <a:pt x="1870" y="1220"/>
                  </a:lnTo>
                  <a:lnTo>
                    <a:pt x="1870" y="1242"/>
                  </a:lnTo>
                  <a:lnTo>
                    <a:pt x="1837" y="1209"/>
                  </a:lnTo>
                  <a:lnTo>
                    <a:pt x="1777" y="1255"/>
                  </a:lnTo>
                  <a:lnTo>
                    <a:pt x="1613" y="1222"/>
                  </a:lnTo>
                  <a:lnTo>
                    <a:pt x="1592" y="1190"/>
                  </a:lnTo>
                  <a:lnTo>
                    <a:pt x="1590" y="1211"/>
                  </a:lnTo>
                  <a:lnTo>
                    <a:pt x="635" y="1211"/>
                  </a:lnTo>
                  <a:lnTo>
                    <a:pt x="620" y="1177"/>
                  </a:lnTo>
                  <a:lnTo>
                    <a:pt x="569" y="1166"/>
                  </a:lnTo>
                  <a:lnTo>
                    <a:pt x="571" y="1144"/>
                  </a:lnTo>
                  <a:lnTo>
                    <a:pt x="465" y="1113"/>
                  </a:lnTo>
                  <a:lnTo>
                    <a:pt x="477" y="1097"/>
                  </a:lnTo>
                  <a:lnTo>
                    <a:pt x="452" y="1055"/>
                  </a:lnTo>
                  <a:lnTo>
                    <a:pt x="426" y="1051"/>
                  </a:lnTo>
                  <a:lnTo>
                    <a:pt x="367" y="960"/>
                  </a:lnTo>
                  <a:lnTo>
                    <a:pt x="377" y="932"/>
                  </a:lnTo>
                  <a:lnTo>
                    <a:pt x="380" y="882"/>
                  </a:lnTo>
                  <a:lnTo>
                    <a:pt x="314" y="855"/>
                  </a:lnTo>
                  <a:lnTo>
                    <a:pt x="191" y="695"/>
                  </a:lnTo>
                  <a:lnTo>
                    <a:pt x="121" y="740"/>
                  </a:lnTo>
                  <a:lnTo>
                    <a:pt x="103" y="719"/>
                  </a:lnTo>
                  <a:lnTo>
                    <a:pt x="98" y="715"/>
                  </a:lnTo>
                  <a:lnTo>
                    <a:pt x="63" y="671"/>
                  </a:lnTo>
                  <a:lnTo>
                    <a:pt x="0" y="671"/>
                  </a:lnTo>
                  <a:close/>
                </a:path>
              </a:pathLst>
            </a:custGeom>
            <a:grpFill/>
            <a:ln w="3175" cap="rnd">
              <a:solidFill>
                <a:schemeClr val="accent5"/>
              </a:solidFill>
              <a:round/>
              <a:headEnd/>
              <a:tailEnd/>
            </a:ln>
          </p:spPr>
          <p:txBody>
            <a:bodyPr/>
            <a:lstStyle/>
            <a:p>
              <a:endParaRPr lang="en-US" dirty="0"/>
            </a:p>
          </p:txBody>
        </p:sp>
        <p:sp>
          <p:nvSpPr>
            <p:cNvPr id="85" name="Freeform 26"/>
            <p:cNvSpPr>
              <a:spLocks noChangeAspect="1"/>
            </p:cNvSpPr>
            <p:nvPr/>
          </p:nvSpPr>
          <p:spPr bwMode="gray">
            <a:xfrm>
              <a:off x="1355723" y="2879723"/>
              <a:ext cx="130175" cy="80964"/>
            </a:xfrm>
            <a:custGeom>
              <a:avLst/>
              <a:gdLst>
                <a:gd name="T0" fmla="*/ 0 w 174"/>
                <a:gd name="T1" fmla="*/ 0 h 101"/>
                <a:gd name="T2" fmla="*/ 53171999 w 174"/>
                <a:gd name="T3" fmla="*/ 12851473 h 101"/>
                <a:gd name="T4" fmla="*/ 97388107 w 174"/>
                <a:gd name="T5" fmla="*/ 64901063 h 101"/>
                <a:gd name="T6" fmla="*/ 71641886 w 174"/>
                <a:gd name="T7" fmla="*/ 54619564 h 101"/>
                <a:gd name="T8" fmla="*/ 0 w 174"/>
                <a:gd name="T9" fmla="*/ 0 h 101"/>
                <a:gd name="T10" fmla="*/ 0 60000 65536"/>
                <a:gd name="T11" fmla="*/ 0 60000 65536"/>
                <a:gd name="T12" fmla="*/ 0 60000 65536"/>
                <a:gd name="T13" fmla="*/ 0 60000 65536"/>
                <a:gd name="T14" fmla="*/ 0 60000 65536"/>
                <a:gd name="T15" fmla="*/ 0 w 174"/>
                <a:gd name="T16" fmla="*/ 0 h 101"/>
                <a:gd name="T17" fmla="*/ 174 w 174"/>
                <a:gd name="T18" fmla="*/ 101 h 101"/>
              </a:gdLst>
              <a:ahLst/>
              <a:cxnLst>
                <a:cxn ang="T10">
                  <a:pos x="T0" y="T1"/>
                </a:cxn>
                <a:cxn ang="T11">
                  <a:pos x="T2" y="T3"/>
                </a:cxn>
                <a:cxn ang="T12">
                  <a:pos x="T4" y="T5"/>
                </a:cxn>
                <a:cxn ang="T13">
                  <a:pos x="T6" y="T7"/>
                </a:cxn>
                <a:cxn ang="T14">
                  <a:pos x="T8" y="T9"/>
                </a:cxn>
              </a:cxnLst>
              <a:rect l="T15" t="T16" r="T17" b="T18"/>
              <a:pathLst>
                <a:path w="174" h="101">
                  <a:moveTo>
                    <a:pt x="0" y="0"/>
                  </a:moveTo>
                  <a:lnTo>
                    <a:pt x="95" y="20"/>
                  </a:lnTo>
                  <a:lnTo>
                    <a:pt x="174" y="101"/>
                  </a:lnTo>
                  <a:lnTo>
                    <a:pt x="128" y="85"/>
                  </a:lnTo>
                  <a:lnTo>
                    <a:pt x="0" y="0"/>
                  </a:lnTo>
                  <a:close/>
                </a:path>
              </a:pathLst>
            </a:custGeom>
            <a:grpFill/>
            <a:ln w="3175" cap="rnd">
              <a:solidFill>
                <a:schemeClr val="accent5"/>
              </a:solidFill>
              <a:round/>
              <a:headEnd/>
              <a:tailEnd/>
            </a:ln>
          </p:spPr>
          <p:txBody>
            <a:bodyPr/>
            <a:lstStyle/>
            <a:p>
              <a:endParaRPr lang="en-US" dirty="0"/>
            </a:p>
          </p:txBody>
        </p:sp>
        <p:sp>
          <p:nvSpPr>
            <p:cNvPr id="86" name="Freeform 27"/>
            <p:cNvSpPr>
              <a:spLocks noChangeAspect="1"/>
            </p:cNvSpPr>
            <p:nvPr/>
          </p:nvSpPr>
          <p:spPr bwMode="gray">
            <a:xfrm>
              <a:off x="1419221" y="1800224"/>
              <a:ext cx="269875" cy="188914"/>
            </a:xfrm>
            <a:custGeom>
              <a:avLst/>
              <a:gdLst>
                <a:gd name="T0" fmla="*/ 0 w 362"/>
                <a:gd name="T1" fmla="*/ 119841370 h 225"/>
                <a:gd name="T2" fmla="*/ 8337050 w 362"/>
                <a:gd name="T3" fmla="*/ 99397624 h 225"/>
                <a:gd name="T4" fmla="*/ 37237531 w 362"/>
                <a:gd name="T5" fmla="*/ 33132821 h 225"/>
                <a:gd name="T6" fmla="*/ 23342696 w 362"/>
                <a:gd name="T7" fmla="*/ 6344958 h 225"/>
                <a:gd name="T8" fmla="*/ 86146784 w 362"/>
                <a:gd name="T9" fmla="*/ 0 h 225"/>
                <a:gd name="T10" fmla="*/ 128942846 w 362"/>
                <a:gd name="T11" fmla="*/ 26083428 h 225"/>
                <a:gd name="T12" fmla="*/ 157287921 w 362"/>
                <a:gd name="T13" fmla="*/ 10574090 h 225"/>
                <a:gd name="T14" fmla="*/ 201194795 w 362"/>
                <a:gd name="T15" fmla="*/ 48641319 h 225"/>
                <a:gd name="T16" fmla="*/ 108378669 w 362"/>
                <a:gd name="T17" fmla="*/ 106447858 h 225"/>
                <a:gd name="T18" fmla="*/ 100597770 w 362"/>
                <a:gd name="T19" fmla="*/ 141694825 h 225"/>
                <a:gd name="T20" fmla="*/ 55023189 w 362"/>
                <a:gd name="T21" fmla="*/ 158613874 h 225"/>
                <a:gd name="T22" fmla="*/ 34459012 w 362"/>
                <a:gd name="T23" fmla="*/ 130415460 h 225"/>
                <a:gd name="T24" fmla="*/ 0 w 362"/>
                <a:gd name="T25" fmla="*/ 119841370 h 2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2"/>
                <a:gd name="T40" fmla="*/ 0 h 225"/>
                <a:gd name="T41" fmla="*/ 362 w 362"/>
                <a:gd name="T42" fmla="*/ 225 h 2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2" h="225">
                  <a:moveTo>
                    <a:pt x="0" y="170"/>
                  </a:moveTo>
                  <a:lnTo>
                    <a:pt x="15" y="141"/>
                  </a:lnTo>
                  <a:lnTo>
                    <a:pt x="67" y="47"/>
                  </a:lnTo>
                  <a:lnTo>
                    <a:pt x="42" y="9"/>
                  </a:lnTo>
                  <a:lnTo>
                    <a:pt x="155" y="0"/>
                  </a:lnTo>
                  <a:lnTo>
                    <a:pt x="232" y="37"/>
                  </a:lnTo>
                  <a:lnTo>
                    <a:pt x="283" y="15"/>
                  </a:lnTo>
                  <a:lnTo>
                    <a:pt x="362" y="69"/>
                  </a:lnTo>
                  <a:lnTo>
                    <a:pt x="195" y="151"/>
                  </a:lnTo>
                  <a:lnTo>
                    <a:pt x="181" y="201"/>
                  </a:lnTo>
                  <a:lnTo>
                    <a:pt x="99" y="225"/>
                  </a:lnTo>
                  <a:lnTo>
                    <a:pt x="62" y="185"/>
                  </a:lnTo>
                  <a:lnTo>
                    <a:pt x="0" y="170"/>
                  </a:lnTo>
                  <a:close/>
                </a:path>
              </a:pathLst>
            </a:custGeom>
            <a:grpFill/>
            <a:ln w="3175" cap="rnd">
              <a:solidFill>
                <a:schemeClr val="accent5"/>
              </a:solidFill>
              <a:round/>
              <a:headEnd/>
              <a:tailEnd/>
            </a:ln>
          </p:spPr>
          <p:txBody>
            <a:bodyPr/>
            <a:lstStyle/>
            <a:p>
              <a:endParaRPr lang="en-US" dirty="0"/>
            </a:p>
          </p:txBody>
        </p:sp>
        <p:sp>
          <p:nvSpPr>
            <p:cNvPr id="87" name="Freeform 28"/>
            <p:cNvSpPr>
              <a:spLocks noChangeAspect="1"/>
            </p:cNvSpPr>
            <p:nvPr/>
          </p:nvSpPr>
          <p:spPr bwMode="gray">
            <a:xfrm>
              <a:off x="1495422" y="1630361"/>
              <a:ext cx="188913" cy="101600"/>
            </a:xfrm>
            <a:custGeom>
              <a:avLst/>
              <a:gdLst>
                <a:gd name="T0" fmla="*/ 0 w 254"/>
                <a:gd name="T1" fmla="*/ 61440000 h 127"/>
                <a:gd name="T2" fmla="*/ 32083972 w 254"/>
                <a:gd name="T3" fmla="*/ 73600000 h 127"/>
                <a:gd name="T4" fmla="*/ 40381269 w 254"/>
                <a:gd name="T5" fmla="*/ 60800000 h 127"/>
                <a:gd name="T6" fmla="*/ 47019256 w 254"/>
                <a:gd name="T7" fmla="*/ 81280000 h 127"/>
                <a:gd name="T8" fmla="*/ 61954539 w 254"/>
                <a:gd name="T9" fmla="*/ 72320000 h 127"/>
                <a:gd name="T10" fmla="*/ 59741877 w 254"/>
                <a:gd name="T11" fmla="*/ 53760000 h 127"/>
                <a:gd name="T12" fmla="*/ 74677904 w 254"/>
                <a:gd name="T13" fmla="*/ 64640000 h 127"/>
                <a:gd name="T14" fmla="*/ 83528552 w 254"/>
                <a:gd name="T15" fmla="*/ 35200000 h 127"/>
                <a:gd name="T16" fmla="*/ 96251174 w 254"/>
                <a:gd name="T17" fmla="*/ 33280000 h 127"/>
                <a:gd name="T18" fmla="*/ 101229849 w 254"/>
                <a:gd name="T19" fmla="*/ 60160000 h 127"/>
                <a:gd name="T20" fmla="*/ 131100416 w 254"/>
                <a:gd name="T21" fmla="*/ 39680000 h 127"/>
                <a:gd name="T22" fmla="*/ 121696416 w 254"/>
                <a:gd name="T23" fmla="*/ 16640000 h 127"/>
                <a:gd name="T24" fmla="*/ 140504416 w 254"/>
                <a:gd name="T25" fmla="*/ 11520000 h 127"/>
                <a:gd name="T26" fmla="*/ 120590457 w 254"/>
                <a:gd name="T27" fmla="*/ 0 h 127"/>
                <a:gd name="T28" fmla="*/ 69699228 w 254"/>
                <a:gd name="T29" fmla="*/ 11520000 h 127"/>
                <a:gd name="T30" fmla="*/ 0 w 254"/>
                <a:gd name="T31" fmla="*/ 61440000 h 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
                <a:gd name="T49" fmla="*/ 0 h 127"/>
                <a:gd name="T50" fmla="*/ 254 w 254"/>
                <a:gd name="T51" fmla="*/ 127 h 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 h="127">
                  <a:moveTo>
                    <a:pt x="0" y="96"/>
                  </a:moveTo>
                  <a:lnTo>
                    <a:pt x="58" y="115"/>
                  </a:lnTo>
                  <a:lnTo>
                    <a:pt x="73" y="95"/>
                  </a:lnTo>
                  <a:lnTo>
                    <a:pt x="85" y="127"/>
                  </a:lnTo>
                  <a:lnTo>
                    <a:pt x="112" y="113"/>
                  </a:lnTo>
                  <a:lnTo>
                    <a:pt x="108" y="84"/>
                  </a:lnTo>
                  <a:lnTo>
                    <a:pt x="135" y="101"/>
                  </a:lnTo>
                  <a:lnTo>
                    <a:pt x="151" y="55"/>
                  </a:lnTo>
                  <a:lnTo>
                    <a:pt x="174" y="52"/>
                  </a:lnTo>
                  <a:lnTo>
                    <a:pt x="183" y="94"/>
                  </a:lnTo>
                  <a:lnTo>
                    <a:pt x="237" y="62"/>
                  </a:lnTo>
                  <a:lnTo>
                    <a:pt x="220" y="26"/>
                  </a:lnTo>
                  <a:lnTo>
                    <a:pt x="254" y="18"/>
                  </a:lnTo>
                  <a:lnTo>
                    <a:pt x="218" y="0"/>
                  </a:lnTo>
                  <a:lnTo>
                    <a:pt x="126" y="18"/>
                  </a:lnTo>
                  <a:lnTo>
                    <a:pt x="0" y="96"/>
                  </a:lnTo>
                  <a:close/>
                </a:path>
              </a:pathLst>
            </a:custGeom>
            <a:grpFill/>
            <a:ln w="3175" cap="rnd">
              <a:solidFill>
                <a:schemeClr val="accent5"/>
              </a:solidFill>
              <a:round/>
              <a:headEnd/>
              <a:tailEnd/>
            </a:ln>
          </p:spPr>
          <p:txBody>
            <a:bodyPr/>
            <a:lstStyle/>
            <a:p>
              <a:endParaRPr lang="en-US" dirty="0"/>
            </a:p>
          </p:txBody>
        </p:sp>
        <p:sp>
          <p:nvSpPr>
            <p:cNvPr id="88" name="Freeform 29"/>
            <p:cNvSpPr>
              <a:spLocks noChangeAspect="1"/>
            </p:cNvSpPr>
            <p:nvPr/>
          </p:nvSpPr>
          <p:spPr bwMode="gray">
            <a:xfrm>
              <a:off x="1595435" y="1870073"/>
              <a:ext cx="468312" cy="253999"/>
            </a:xfrm>
            <a:custGeom>
              <a:avLst/>
              <a:gdLst>
                <a:gd name="T0" fmla="*/ 0 w 627"/>
                <a:gd name="T1" fmla="*/ 67768358 h 307"/>
                <a:gd name="T2" fmla="*/ 17851874 w 627"/>
                <a:gd name="T3" fmla="*/ 50655212 h 307"/>
                <a:gd name="T4" fmla="*/ 8926311 w 627"/>
                <a:gd name="T5" fmla="*/ 41756111 h 307"/>
                <a:gd name="T6" fmla="*/ 50766664 w 627"/>
                <a:gd name="T7" fmla="*/ 11636840 h 307"/>
                <a:gd name="T8" fmla="*/ 84796589 w 627"/>
                <a:gd name="T9" fmla="*/ 0 h 307"/>
                <a:gd name="T10" fmla="*/ 95953917 w 627"/>
                <a:gd name="T11" fmla="*/ 21220169 h 307"/>
                <a:gd name="T12" fmla="*/ 84238648 w 627"/>
                <a:gd name="T13" fmla="*/ 34226293 h 307"/>
                <a:gd name="T14" fmla="*/ 114921673 w 627"/>
                <a:gd name="T15" fmla="*/ 16428919 h 307"/>
                <a:gd name="T16" fmla="*/ 148952345 w 627"/>
                <a:gd name="T17" fmla="*/ 30803498 h 307"/>
                <a:gd name="T18" fmla="*/ 136679135 w 627"/>
                <a:gd name="T19" fmla="*/ 46548189 h 307"/>
                <a:gd name="T20" fmla="*/ 176287724 w 627"/>
                <a:gd name="T21" fmla="*/ 35595577 h 307"/>
                <a:gd name="T22" fmla="*/ 165130396 w 627"/>
                <a:gd name="T23" fmla="*/ 18482430 h 307"/>
                <a:gd name="T24" fmla="*/ 180751253 w 627"/>
                <a:gd name="T25" fmla="*/ 20535941 h 307"/>
                <a:gd name="T26" fmla="*/ 212549414 w 627"/>
                <a:gd name="T27" fmla="*/ 76666632 h 307"/>
                <a:gd name="T28" fmla="*/ 223149548 w 627"/>
                <a:gd name="T29" fmla="*/ 63661336 h 307"/>
                <a:gd name="T30" fmla="*/ 210318396 w 627"/>
                <a:gd name="T31" fmla="*/ 1369283 h 307"/>
                <a:gd name="T32" fmla="*/ 235980699 w 627"/>
                <a:gd name="T33" fmla="*/ 3422795 h 307"/>
                <a:gd name="T34" fmla="*/ 264431960 w 627"/>
                <a:gd name="T35" fmla="*/ 23958736 h 307"/>
                <a:gd name="T36" fmla="*/ 280052070 w 627"/>
                <a:gd name="T37" fmla="*/ 101994651 h 307"/>
                <a:gd name="T38" fmla="*/ 349786490 w 627"/>
                <a:gd name="T39" fmla="*/ 138958684 h 307"/>
                <a:gd name="T40" fmla="*/ 348670608 w 627"/>
                <a:gd name="T41" fmla="*/ 158810397 h 307"/>
                <a:gd name="T42" fmla="*/ 329702852 w 627"/>
                <a:gd name="T43" fmla="*/ 150596352 h 307"/>
                <a:gd name="T44" fmla="*/ 308504078 w 627"/>
                <a:gd name="T45" fmla="*/ 163601648 h 307"/>
                <a:gd name="T46" fmla="*/ 338071221 w 627"/>
                <a:gd name="T47" fmla="*/ 180714795 h 307"/>
                <a:gd name="T48" fmla="*/ 311293036 w 627"/>
                <a:gd name="T49" fmla="*/ 197827941 h 307"/>
                <a:gd name="T50" fmla="*/ 266105783 w 627"/>
                <a:gd name="T51" fmla="*/ 189613896 h 307"/>
                <a:gd name="T52" fmla="*/ 240443481 w 627"/>
                <a:gd name="T53" fmla="*/ 167709498 h 307"/>
                <a:gd name="T54" fmla="*/ 182982271 w 627"/>
                <a:gd name="T55" fmla="*/ 203304248 h 307"/>
                <a:gd name="T56" fmla="*/ 110458892 w 627"/>
                <a:gd name="T57" fmla="*/ 210149837 h 307"/>
                <a:gd name="T58" fmla="*/ 96511858 w 627"/>
                <a:gd name="T59" fmla="*/ 177292827 h 307"/>
                <a:gd name="T60" fmla="*/ 56903269 w 627"/>
                <a:gd name="T61" fmla="*/ 174554261 h 307"/>
                <a:gd name="T62" fmla="*/ 31798908 w 627"/>
                <a:gd name="T63" fmla="*/ 146488502 h 307"/>
                <a:gd name="T64" fmla="*/ 132773548 w 627"/>
                <a:gd name="T65" fmla="*/ 128691127 h 307"/>
                <a:gd name="T66" fmla="*/ 27336126 w 627"/>
                <a:gd name="T67" fmla="*/ 120477081 h 307"/>
                <a:gd name="T68" fmla="*/ 13947033 w 627"/>
                <a:gd name="T69" fmla="*/ 102678879 h 307"/>
                <a:gd name="T70" fmla="*/ 67502656 w 627"/>
                <a:gd name="T71" fmla="*/ 82827993 h 307"/>
                <a:gd name="T72" fmla="*/ 17851874 w 627"/>
                <a:gd name="T73" fmla="*/ 86250788 h 307"/>
                <a:gd name="T74" fmla="*/ 21756715 w 627"/>
                <a:gd name="T75" fmla="*/ 76666632 h 307"/>
                <a:gd name="T76" fmla="*/ 0 w 627"/>
                <a:gd name="T77" fmla="*/ 67768358 h 3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27"/>
                <a:gd name="T118" fmla="*/ 0 h 307"/>
                <a:gd name="T119" fmla="*/ 627 w 627"/>
                <a:gd name="T120" fmla="*/ 307 h 3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27" h="307">
                  <a:moveTo>
                    <a:pt x="0" y="99"/>
                  </a:moveTo>
                  <a:lnTo>
                    <a:pt x="32" y="74"/>
                  </a:lnTo>
                  <a:lnTo>
                    <a:pt x="16" y="61"/>
                  </a:lnTo>
                  <a:lnTo>
                    <a:pt x="91" y="17"/>
                  </a:lnTo>
                  <a:lnTo>
                    <a:pt x="152" y="0"/>
                  </a:lnTo>
                  <a:lnTo>
                    <a:pt x="172" y="31"/>
                  </a:lnTo>
                  <a:lnTo>
                    <a:pt x="151" y="50"/>
                  </a:lnTo>
                  <a:lnTo>
                    <a:pt x="206" y="24"/>
                  </a:lnTo>
                  <a:lnTo>
                    <a:pt x="267" y="45"/>
                  </a:lnTo>
                  <a:lnTo>
                    <a:pt x="245" y="68"/>
                  </a:lnTo>
                  <a:lnTo>
                    <a:pt x="316" y="52"/>
                  </a:lnTo>
                  <a:lnTo>
                    <a:pt x="296" y="27"/>
                  </a:lnTo>
                  <a:lnTo>
                    <a:pt x="324" y="30"/>
                  </a:lnTo>
                  <a:lnTo>
                    <a:pt x="381" y="112"/>
                  </a:lnTo>
                  <a:lnTo>
                    <a:pt x="400" y="93"/>
                  </a:lnTo>
                  <a:lnTo>
                    <a:pt x="377" y="2"/>
                  </a:lnTo>
                  <a:lnTo>
                    <a:pt x="423" y="5"/>
                  </a:lnTo>
                  <a:lnTo>
                    <a:pt x="474" y="35"/>
                  </a:lnTo>
                  <a:lnTo>
                    <a:pt x="502" y="149"/>
                  </a:lnTo>
                  <a:lnTo>
                    <a:pt x="627" y="203"/>
                  </a:lnTo>
                  <a:lnTo>
                    <a:pt x="625" y="232"/>
                  </a:lnTo>
                  <a:lnTo>
                    <a:pt x="591" y="220"/>
                  </a:lnTo>
                  <a:lnTo>
                    <a:pt x="553" y="239"/>
                  </a:lnTo>
                  <a:lnTo>
                    <a:pt x="606" y="264"/>
                  </a:lnTo>
                  <a:lnTo>
                    <a:pt x="558" y="289"/>
                  </a:lnTo>
                  <a:lnTo>
                    <a:pt x="477" y="277"/>
                  </a:lnTo>
                  <a:lnTo>
                    <a:pt x="431" y="245"/>
                  </a:lnTo>
                  <a:lnTo>
                    <a:pt x="328" y="297"/>
                  </a:lnTo>
                  <a:lnTo>
                    <a:pt x="198" y="307"/>
                  </a:lnTo>
                  <a:lnTo>
                    <a:pt x="173" y="259"/>
                  </a:lnTo>
                  <a:lnTo>
                    <a:pt x="102" y="255"/>
                  </a:lnTo>
                  <a:lnTo>
                    <a:pt x="57" y="214"/>
                  </a:lnTo>
                  <a:lnTo>
                    <a:pt x="238" y="188"/>
                  </a:lnTo>
                  <a:lnTo>
                    <a:pt x="49" y="176"/>
                  </a:lnTo>
                  <a:lnTo>
                    <a:pt x="25" y="150"/>
                  </a:lnTo>
                  <a:lnTo>
                    <a:pt x="121" y="121"/>
                  </a:lnTo>
                  <a:lnTo>
                    <a:pt x="32" y="126"/>
                  </a:lnTo>
                  <a:lnTo>
                    <a:pt x="39" y="112"/>
                  </a:lnTo>
                  <a:lnTo>
                    <a:pt x="0" y="99"/>
                  </a:lnTo>
                  <a:close/>
                </a:path>
              </a:pathLst>
            </a:custGeom>
            <a:grpFill/>
            <a:ln w="3175" cap="rnd">
              <a:solidFill>
                <a:schemeClr val="accent5"/>
              </a:solidFill>
              <a:round/>
              <a:headEnd/>
              <a:tailEnd/>
            </a:ln>
          </p:spPr>
          <p:txBody>
            <a:bodyPr/>
            <a:lstStyle/>
            <a:p>
              <a:endParaRPr lang="en-US" dirty="0"/>
            </a:p>
          </p:txBody>
        </p:sp>
        <p:sp>
          <p:nvSpPr>
            <p:cNvPr id="89" name="Freeform 30"/>
            <p:cNvSpPr>
              <a:spLocks noChangeAspect="1"/>
            </p:cNvSpPr>
            <p:nvPr/>
          </p:nvSpPr>
          <p:spPr bwMode="gray">
            <a:xfrm>
              <a:off x="1630361" y="1665287"/>
              <a:ext cx="315911" cy="141286"/>
            </a:xfrm>
            <a:custGeom>
              <a:avLst/>
              <a:gdLst>
                <a:gd name="T0" fmla="*/ 0 w 424"/>
                <a:gd name="T1" fmla="*/ 78051925 h 170"/>
                <a:gd name="T2" fmla="*/ 8326963 w 424"/>
                <a:gd name="T3" fmla="*/ 68382077 h 170"/>
                <a:gd name="T4" fmla="*/ 49407445 w 424"/>
                <a:gd name="T5" fmla="*/ 57330109 h 170"/>
                <a:gd name="T6" fmla="*/ 8326963 w 424"/>
                <a:gd name="T7" fmla="*/ 59402873 h 170"/>
                <a:gd name="T8" fmla="*/ 55514083 w 424"/>
                <a:gd name="T9" fmla="*/ 47660261 h 170"/>
                <a:gd name="T10" fmla="*/ 17209008 w 424"/>
                <a:gd name="T11" fmla="*/ 47660261 h 170"/>
                <a:gd name="T12" fmla="*/ 20540241 w 424"/>
                <a:gd name="T13" fmla="*/ 34536361 h 170"/>
                <a:gd name="T14" fmla="*/ 56624246 w 424"/>
                <a:gd name="T15" fmla="*/ 33845716 h 170"/>
                <a:gd name="T16" fmla="*/ 31642610 w 424"/>
                <a:gd name="T17" fmla="*/ 31082309 h 170"/>
                <a:gd name="T18" fmla="*/ 51627770 w 424"/>
                <a:gd name="T19" fmla="*/ 19340528 h 170"/>
                <a:gd name="T20" fmla="*/ 98814144 w 424"/>
                <a:gd name="T21" fmla="*/ 33845716 h 170"/>
                <a:gd name="T22" fmla="*/ 122685617 w 424"/>
                <a:gd name="T23" fmla="*/ 63546737 h 170"/>
                <a:gd name="T24" fmla="*/ 167651667 w 424"/>
                <a:gd name="T25" fmla="*/ 64928025 h 170"/>
                <a:gd name="T26" fmla="*/ 149886833 w 424"/>
                <a:gd name="T27" fmla="*/ 47660261 h 170"/>
                <a:gd name="T28" fmla="*/ 159879785 w 424"/>
                <a:gd name="T29" fmla="*/ 35917649 h 170"/>
                <a:gd name="T30" fmla="*/ 140449707 w 424"/>
                <a:gd name="T31" fmla="*/ 22103105 h 170"/>
                <a:gd name="T32" fmla="*/ 171537236 w 424"/>
                <a:gd name="T33" fmla="*/ 0 h 170"/>
                <a:gd name="T34" fmla="*/ 184860675 w 424"/>
                <a:gd name="T35" fmla="*/ 26247800 h 170"/>
                <a:gd name="T36" fmla="*/ 175423549 w 424"/>
                <a:gd name="T37" fmla="*/ 37989581 h 170"/>
                <a:gd name="T38" fmla="*/ 192632558 w 424"/>
                <a:gd name="T39" fmla="*/ 41443633 h 170"/>
                <a:gd name="T40" fmla="*/ 186525919 w 424"/>
                <a:gd name="T41" fmla="*/ 55258177 h 170"/>
                <a:gd name="T42" fmla="*/ 208731403 w 424"/>
                <a:gd name="T43" fmla="*/ 58712228 h 170"/>
                <a:gd name="T44" fmla="*/ 220389599 w 424"/>
                <a:gd name="T45" fmla="*/ 40752989 h 170"/>
                <a:gd name="T46" fmla="*/ 235378282 w 424"/>
                <a:gd name="T47" fmla="*/ 62165449 h 170"/>
                <a:gd name="T48" fmla="*/ 223720087 w 424"/>
                <a:gd name="T49" fmla="*/ 87722605 h 170"/>
                <a:gd name="T50" fmla="*/ 172647398 w 424"/>
                <a:gd name="T51" fmla="*/ 86340486 h 170"/>
                <a:gd name="T52" fmla="*/ 95483657 w 424"/>
                <a:gd name="T53" fmla="*/ 117423626 h 170"/>
                <a:gd name="T54" fmla="*/ 63841047 w 424"/>
                <a:gd name="T55" fmla="*/ 101537149 h 170"/>
                <a:gd name="T56" fmla="*/ 129347337 w 424"/>
                <a:gd name="T57" fmla="*/ 75289349 h 170"/>
                <a:gd name="T58" fmla="*/ 73278173 w 424"/>
                <a:gd name="T59" fmla="*/ 91175826 h 170"/>
                <a:gd name="T60" fmla="*/ 82715299 w 424"/>
                <a:gd name="T61" fmla="*/ 69763365 h 170"/>
                <a:gd name="T62" fmla="*/ 53848094 w 424"/>
                <a:gd name="T63" fmla="*/ 92557114 h 170"/>
                <a:gd name="T64" fmla="*/ 20540241 w 424"/>
                <a:gd name="T65" fmla="*/ 86340486 h 170"/>
                <a:gd name="T66" fmla="*/ 0 w 424"/>
                <a:gd name="T67" fmla="*/ 78051925 h 1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24"/>
                <a:gd name="T103" fmla="*/ 0 h 170"/>
                <a:gd name="T104" fmla="*/ 424 w 424"/>
                <a:gd name="T105" fmla="*/ 170 h 1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24" h="170">
                  <a:moveTo>
                    <a:pt x="0" y="113"/>
                  </a:moveTo>
                  <a:lnTo>
                    <a:pt x="15" y="99"/>
                  </a:lnTo>
                  <a:lnTo>
                    <a:pt x="89" y="83"/>
                  </a:lnTo>
                  <a:lnTo>
                    <a:pt x="15" y="86"/>
                  </a:lnTo>
                  <a:lnTo>
                    <a:pt x="100" y="69"/>
                  </a:lnTo>
                  <a:lnTo>
                    <a:pt x="31" y="69"/>
                  </a:lnTo>
                  <a:lnTo>
                    <a:pt x="37" y="50"/>
                  </a:lnTo>
                  <a:lnTo>
                    <a:pt x="102" y="49"/>
                  </a:lnTo>
                  <a:lnTo>
                    <a:pt x="57" y="45"/>
                  </a:lnTo>
                  <a:lnTo>
                    <a:pt x="93" y="28"/>
                  </a:lnTo>
                  <a:lnTo>
                    <a:pt x="178" y="49"/>
                  </a:lnTo>
                  <a:lnTo>
                    <a:pt x="221" y="92"/>
                  </a:lnTo>
                  <a:lnTo>
                    <a:pt x="302" y="94"/>
                  </a:lnTo>
                  <a:lnTo>
                    <a:pt x="270" y="69"/>
                  </a:lnTo>
                  <a:lnTo>
                    <a:pt x="288" y="52"/>
                  </a:lnTo>
                  <a:lnTo>
                    <a:pt x="253" y="32"/>
                  </a:lnTo>
                  <a:lnTo>
                    <a:pt x="309" y="0"/>
                  </a:lnTo>
                  <a:lnTo>
                    <a:pt x="333" y="38"/>
                  </a:lnTo>
                  <a:lnTo>
                    <a:pt x="316" y="55"/>
                  </a:lnTo>
                  <a:lnTo>
                    <a:pt x="347" y="60"/>
                  </a:lnTo>
                  <a:lnTo>
                    <a:pt x="336" y="80"/>
                  </a:lnTo>
                  <a:lnTo>
                    <a:pt x="376" y="85"/>
                  </a:lnTo>
                  <a:lnTo>
                    <a:pt x="397" y="59"/>
                  </a:lnTo>
                  <a:lnTo>
                    <a:pt x="424" y="90"/>
                  </a:lnTo>
                  <a:lnTo>
                    <a:pt x="403" y="127"/>
                  </a:lnTo>
                  <a:lnTo>
                    <a:pt x="311" y="125"/>
                  </a:lnTo>
                  <a:lnTo>
                    <a:pt x="172" y="170"/>
                  </a:lnTo>
                  <a:lnTo>
                    <a:pt x="115" y="147"/>
                  </a:lnTo>
                  <a:lnTo>
                    <a:pt x="233" y="109"/>
                  </a:lnTo>
                  <a:lnTo>
                    <a:pt x="132" y="132"/>
                  </a:lnTo>
                  <a:lnTo>
                    <a:pt x="149" y="101"/>
                  </a:lnTo>
                  <a:lnTo>
                    <a:pt x="97" y="134"/>
                  </a:lnTo>
                  <a:lnTo>
                    <a:pt x="37" y="125"/>
                  </a:lnTo>
                  <a:lnTo>
                    <a:pt x="0" y="113"/>
                  </a:lnTo>
                  <a:close/>
                </a:path>
              </a:pathLst>
            </a:custGeom>
            <a:grpFill/>
            <a:ln w="3175" cap="rnd">
              <a:solidFill>
                <a:schemeClr val="accent5"/>
              </a:solidFill>
              <a:round/>
              <a:headEnd/>
              <a:tailEnd/>
            </a:ln>
          </p:spPr>
          <p:txBody>
            <a:bodyPr/>
            <a:lstStyle/>
            <a:p>
              <a:endParaRPr lang="en-US" dirty="0"/>
            </a:p>
          </p:txBody>
        </p:sp>
        <p:sp>
          <p:nvSpPr>
            <p:cNvPr id="90" name="Freeform 31"/>
            <p:cNvSpPr>
              <a:spLocks noChangeAspect="1"/>
            </p:cNvSpPr>
            <p:nvPr/>
          </p:nvSpPr>
          <p:spPr bwMode="gray">
            <a:xfrm>
              <a:off x="1946272" y="1517648"/>
              <a:ext cx="163512" cy="92074"/>
            </a:xfrm>
            <a:custGeom>
              <a:avLst/>
              <a:gdLst>
                <a:gd name="T0" fmla="*/ 0 w 220"/>
                <a:gd name="T1" fmla="*/ 0 h 106"/>
                <a:gd name="T2" fmla="*/ 9943077 w 220"/>
                <a:gd name="T3" fmla="*/ 28671808 h 106"/>
                <a:gd name="T4" fmla="*/ 39773051 w 220"/>
                <a:gd name="T5" fmla="*/ 28671808 h 106"/>
                <a:gd name="T6" fmla="*/ 30382202 w 220"/>
                <a:gd name="T7" fmla="*/ 34707932 h 106"/>
                <a:gd name="T8" fmla="*/ 37011168 w 220"/>
                <a:gd name="T9" fmla="*/ 44516525 h 106"/>
                <a:gd name="T10" fmla="*/ 11600504 w 220"/>
                <a:gd name="T11" fmla="*/ 49043836 h 106"/>
                <a:gd name="T12" fmla="*/ 54136181 w 220"/>
                <a:gd name="T13" fmla="*/ 59607270 h 106"/>
                <a:gd name="T14" fmla="*/ 121529551 w 220"/>
                <a:gd name="T15" fmla="*/ 79979298 h 106"/>
                <a:gd name="T16" fmla="*/ 111586474 w 220"/>
                <a:gd name="T17" fmla="*/ 33953091 h 106"/>
                <a:gd name="T18" fmla="*/ 62421831 w 220"/>
                <a:gd name="T19" fmla="*/ 6036124 h 106"/>
                <a:gd name="T20" fmla="*/ 46402016 w 220"/>
                <a:gd name="T21" fmla="*/ 18108373 h 106"/>
                <a:gd name="T22" fmla="*/ 41982706 w 220"/>
                <a:gd name="T23" fmla="*/ 0 h 106"/>
                <a:gd name="T24" fmla="*/ 0 w 220"/>
                <a:gd name="T25" fmla="*/ 0 h 1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0"/>
                <a:gd name="T40" fmla="*/ 0 h 106"/>
                <a:gd name="T41" fmla="*/ 220 w 220"/>
                <a:gd name="T42" fmla="*/ 106 h 1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0" h="106">
                  <a:moveTo>
                    <a:pt x="0" y="0"/>
                  </a:moveTo>
                  <a:lnTo>
                    <a:pt x="18" y="38"/>
                  </a:lnTo>
                  <a:lnTo>
                    <a:pt x="72" y="38"/>
                  </a:lnTo>
                  <a:lnTo>
                    <a:pt x="55" y="46"/>
                  </a:lnTo>
                  <a:lnTo>
                    <a:pt x="67" y="59"/>
                  </a:lnTo>
                  <a:lnTo>
                    <a:pt x="21" y="65"/>
                  </a:lnTo>
                  <a:lnTo>
                    <a:pt x="98" y="79"/>
                  </a:lnTo>
                  <a:lnTo>
                    <a:pt x="220" y="106"/>
                  </a:lnTo>
                  <a:lnTo>
                    <a:pt x="202" y="45"/>
                  </a:lnTo>
                  <a:lnTo>
                    <a:pt x="113" y="8"/>
                  </a:lnTo>
                  <a:lnTo>
                    <a:pt x="84" y="24"/>
                  </a:lnTo>
                  <a:lnTo>
                    <a:pt x="76" y="0"/>
                  </a:lnTo>
                  <a:lnTo>
                    <a:pt x="0" y="0"/>
                  </a:lnTo>
                  <a:close/>
                </a:path>
              </a:pathLst>
            </a:custGeom>
            <a:grpFill/>
            <a:ln w="3175" cap="rnd">
              <a:solidFill>
                <a:schemeClr val="accent5"/>
              </a:solidFill>
              <a:round/>
              <a:headEnd/>
              <a:tailEnd/>
            </a:ln>
          </p:spPr>
          <p:txBody>
            <a:bodyPr/>
            <a:lstStyle/>
            <a:p>
              <a:endParaRPr lang="en-US" dirty="0"/>
            </a:p>
          </p:txBody>
        </p:sp>
        <p:sp>
          <p:nvSpPr>
            <p:cNvPr id="91" name="Freeform 32"/>
            <p:cNvSpPr>
              <a:spLocks noChangeAspect="1"/>
            </p:cNvSpPr>
            <p:nvPr/>
          </p:nvSpPr>
          <p:spPr bwMode="gray">
            <a:xfrm>
              <a:off x="2024059" y="1689097"/>
              <a:ext cx="128586" cy="84139"/>
            </a:xfrm>
            <a:custGeom>
              <a:avLst/>
              <a:gdLst>
                <a:gd name="T0" fmla="*/ 0 w 177"/>
                <a:gd name="T1" fmla="*/ 42664257 h 107"/>
                <a:gd name="T2" fmla="*/ 10555758 w 177"/>
                <a:gd name="T3" fmla="*/ 27206455 h 107"/>
                <a:gd name="T4" fmla="*/ 28499819 w 177"/>
                <a:gd name="T5" fmla="*/ 30297543 h 107"/>
                <a:gd name="T6" fmla="*/ 5805303 w 177"/>
                <a:gd name="T7" fmla="*/ 14221681 h 107"/>
                <a:gd name="T8" fmla="*/ 11083182 w 177"/>
                <a:gd name="T9" fmla="*/ 4327996 h 107"/>
                <a:gd name="T10" fmla="*/ 48555032 w 177"/>
                <a:gd name="T11" fmla="*/ 25351487 h 107"/>
                <a:gd name="T12" fmla="*/ 27444243 w 177"/>
                <a:gd name="T13" fmla="*/ 3091875 h 107"/>
                <a:gd name="T14" fmla="*/ 83388306 w 177"/>
                <a:gd name="T15" fmla="*/ 0 h 107"/>
                <a:gd name="T16" fmla="*/ 93415913 w 177"/>
                <a:gd name="T17" fmla="*/ 48848007 h 107"/>
                <a:gd name="T18" fmla="*/ 82332730 w 177"/>
                <a:gd name="T19" fmla="*/ 40809289 h 107"/>
                <a:gd name="T20" fmla="*/ 80749004 w 177"/>
                <a:gd name="T21" fmla="*/ 66160776 h 107"/>
                <a:gd name="T22" fmla="*/ 35888850 w 177"/>
                <a:gd name="T23" fmla="*/ 63068901 h 107"/>
                <a:gd name="T24" fmla="*/ 44860880 w 177"/>
                <a:gd name="T25" fmla="*/ 56267877 h 107"/>
                <a:gd name="T26" fmla="*/ 33249547 w 177"/>
                <a:gd name="T27" fmla="*/ 46993039 h 107"/>
                <a:gd name="T28" fmla="*/ 65444245 w 177"/>
                <a:gd name="T29" fmla="*/ 34008265 h 107"/>
                <a:gd name="T30" fmla="*/ 0 w 177"/>
                <a:gd name="T31" fmla="*/ 42664257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07"/>
                <a:gd name="T50" fmla="*/ 177 w 177"/>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07">
                  <a:moveTo>
                    <a:pt x="0" y="69"/>
                  </a:moveTo>
                  <a:lnTo>
                    <a:pt x="20" y="44"/>
                  </a:lnTo>
                  <a:lnTo>
                    <a:pt x="54" y="49"/>
                  </a:lnTo>
                  <a:lnTo>
                    <a:pt x="11" y="23"/>
                  </a:lnTo>
                  <a:lnTo>
                    <a:pt x="21" y="7"/>
                  </a:lnTo>
                  <a:lnTo>
                    <a:pt x="92" y="41"/>
                  </a:lnTo>
                  <a:lnTo>
                    <a:pt x="52" y="5"/>
                  </a:lnTo>
                  <a:lnTo>
                    <a:pt x="158" y="0"/>
                  </a:lnTo>
                  <a:lnTo>
                    <a:pt x="177" y="79"/>
                  </a:lnTo>
                  <a:lnTo>
                    <a:pt x="156" y="66"/>
                  </a:lnTo>
                  <a:lnTo>
                    <a:pt x="153" y="107"/>
                  </a:lnTo>
                  <a:lnTo>
                    <a:pt x="68" y="102"/>
                  </a:lnTo>
                  <a:lnTo>
                    <a:pt x="85" y="91"/>
                  </a:lnTo>
                  <a:lnTo>
                    <a:pt x="63" y="76"/>
                  </a:lnTo>
                  <a:lnTo>
                    <a:pt x="124" y="55"/>
                  </a:lnTo>
                  <a:lnTo>
                    <a:pt x="0" y="69"/>
                  </a:lnTo>
                  <a:close/>
                </a:path>
              </a:pathLst>
            </a:custGeom>
            <a:grpFill/>
            <a:ln w="3175" cap="rnd">
              <a:solidFill>
                <a:schemeClr val="accent5"/>
              </a:solidFill>
              <a:round/>
              <a:headEnd/>
              <a:tailEnd/>
            </a:ln>
          </p:spPr>
          <p:txBody>
            <a:bodyPr/>
            <a:lstStyle/>
            <a:p>
              <a:endParaRPr lang="en-US" dirty="0"/>
            </a:p>
          </p:txBody>
        </p:sp>
        <p:sp>
          <p:nvSpPr>
            <p:cNvPr id="92" name="Freeform 33"/>
            <p:cNvSpPr>
              <a:spLocks noChangeAspect="1"/>
            </p:cNvSpPr>
            <p:nvPr/>
          </p:nvSpPr>
          <p:spPr bwMode="gray">
            <a:xfrm>
              <a:off x="2027236" y="1839910"/>
              <a:ext cx="150813" cy="138112"/>
            </a:xfrm>
            <a:custGeom>
              <a:avLst/>
              <a:gdLst>
                <a:gd name="T0" fmla="*/ 0 w 206"/>
                <a:gd name="T1" fmla="*/ 56768935 h 169"/>
                <a:gd name="T2" fmla="*/ 5359683 w 206"/>
                <a:gd name="T3" fmla="*/ 42075943 h 169"/>
                <a:gd name="T4" fmla="*/ 42341567 w 206"/>
                <a:gd name="T5" fmla="*/ 50758203 h 169"/>
                <a:gd name="T6" fmla="*/ 36981884 w 206"/>
                <a:gd name="T7" fmla="*/ 32725189 h 169"/>
                <a:gd name="T8" fmla="*/ 46628728 w 206"/>
                <a:gd name="T9" fmla="*/ 34061361 h 169"/>
                <a:gd name="T10" fmla="*/ 22510521 w 206"/>
                <a:gd name="T11" fmla="*/ 24042929 h 169"/>
                <a:gd name="T12" fmla="*/ 33765782 w 206"/>
                <a:gd name="T13" fmla="*/ 18699874 h 169"/>
                <a:gd name="T14" fmla="*/ 23046416 w 206"/>
                <a:gd name="T15" fmla="*/ 10017615 h 169"/>
                <a:gd name="T16" fmla="*/ 93258187 w 206"/>
                <a:gd name="T17" fmla="*/ 0 h 169"/>
                <a:gd name="T18" fmla="*/ 95937663 w 206"/>
                <a:gd name="T19" fmla="*/ 24711424 h 169"/>
                <a:gd name="T20" fmla="*/ 74499664 w 206"/>
                <a:gd name="T21" fmla="*/ 45415148 h 169"/>
                <a:gd name="T22" fmla="*/ 106657028 w 206"/>
                <a:gd name="T23" fmla="*/ 50758203 h 169"/>
                <a:gd name="T24" fmla="*/ 110409026 w 206"/>
                <a:gd name="T25" fmla="*/ 90829479 h 169"/>
                <a:gd name="T26" fmla="*/ 63243671 w 206"/>
                <a:gd name="T27" fmla="*/ 112869376 h 169"/>
                <a:gd name="T28" fmla="*/ 42341567 w 206"/>
                <a:gd name="T29" fmla="*/ 80811865 h 169"/>
                <a:gd name="T30" fmla="*/ 0 w 206"/>
                <a:gd name="T31" fmla="*/ 56768935 h 1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6"/>
                <a:gd name="T49" fmla="*/ 0 h 169"/>
                <a:gd name="T50" fmla="*/ 206 w 206"/>
                <a:gd name="T51" fmla="*/ 169 h 1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6" h="169">
                  <a:moveTo>
                    <a:pt x="0" y="85"/>
                  </a:moveTo>
                  <a:lnTo>
                    <a:pt x="10" y="63"/>
                  </a:lnTo>
                  <a:lnTo>
                    <a:pt x="79" y="76"/>
                  </a:lnTo>
                  <a:lnTo>
                    <a:pt x="69" y="49"/>
                  </a:lnTo>
                  <a:lnTo>
                    <a:pt x="87" y="51"/>
                  </a:lnTo>
                  <a:lnTo>
                    <a:pt x="42" y="36"/>
                  </a:lnTo>
                  <a:lnTo>
                    <a:pt x="63" y="28"/>
                  </a:lnTo>
                  <a:lnTo>
                    <a:pt x="43" y="15"/>
                  </a:lnTo>
                  <a:lnTo>
                    <a:pt x="174" y="0"/>
                  </a:lnTo>
                  <a:lnTo>
                    <a:pt x="179" y="37"/>
                  </a:lnTo>
                  <a:lnTo>
                    <a:pt x="139" y="68"/>
                  </a:lnTo>
                  <a:lnTo>
                    <a:pt x="199" y="76"/>
                  </a:lnTo>
                  <a:lnTo>
                    <a:pt x="206" y="136"/>
                  </a:lnTo>
                  <a:lnTo>
                    <a:pt x="118" y="169"/>
                  </a:lnTo>
                  <a:lnTo>
                    <a:pt x="79" y="121"/>
                  </a:lnTo>
                  <a:lnTo>
                    <a:pt x="0" y="85"/>
                  </a:lnTo>
                  <a:close/>
                </a:path>
              </a:pathLst>
            </a:custGeom>
            <a:grpFill/>
            <a:ln w="3175" cap="rnd">
              <a:solidFill>
                <a:schemeClr val="accent5"/>
              </a:solidFill>
              <a:round/>
              <a:headEnd/>
              <a:tailEnd/>
            </a:ln>
          </p:spPr>
          <p:txBody>
            <a:bodyPr/>
            <a:lstStyle/>
            <a:p>
              <a:endParaRPr lang="en-US" dirty="0"/>
            </a:p>
          </p:txBody>
        </p:sp>
        <p:sp>
          <p:nvSpPr>
            <p:cNvPr id="93" name="Freeform 34"/>
            <p:cNvSpPr>
              <a:spLocks noChangeAspect="1"/>
            </p:cNvSpPr>
            <p:nvPr/>
          </p:nvSpPr>
          <p:spPr bwMode="gray">
            <a:xfrm>
              <a:off x="2133596" y="1544636"/>
              <a:ext cx="93664" cy="69849"/>
            </a:xfrm>
            <a:custGeom>
              <a:avLst/>
              <a:gdLst>
                <a:gd name="T0" fmla="*/ 0 w 124"/>
                <a:gd name="T1" fmla="*/ 0 h 86"/>
                <a:gd name="T2" fmla="*/ 7987792 w 124"/>
                <a:gd name="T3" fmla="*/ 33644146 h 86"/>
                <a:gd name="T4" fmla="*/ 29668511 w 124"/>
                <a:gd name="T5" fmla="*/ 35622688 h 86"/>
                <a:gd name="T6" fmla="*/ 10840737 w 124"/>
                <a:gd name="T7" fmla="*/ 40240910 h 86"/>
                <a:gd name="T8" fmla="*/ 19969103 w 124"/>
                <a:gd name="T9" fmla="*/ 56732820 h 86"/>
                <a:gd name="T10" fmla="*/ 63901582 w 124"/>
                <a:gd name="T11" fmla="*/ 46837674 h 86"/>
                <a:gd name="T12" fmla="*/ 70748045 w 124"/>
                <a:gd name="T13" fmla="*/ 28366410 h 86"/>
                <a:gd name="T14" fmla="*/ 0 w 124"/>
                <a:gd name="T15" fmla="*/ 0 h 86"/>
                <a:gd name="T16" fmla="*/ 0 60000 65536"/>
                <a:gd name="T17" fmla="*/ 0 60000 65536"/>
                <a:gd name="T18" fmla="*/ 0 60000 65536"/>
                <a:gd name="T19" fmla="*/ 0 60000 65536"/>
                <a:gd name="T20" fmla="*/ 0 60000 65536"/>
                <a:gd name="T21" fmla="*/ 0 60000 65536"/>
                <a:gd name="T22" fmla="*/ 0 60000 65536"/>
                <a:gd name="T23" fmla="*/ 0 60000 65536"/>
                <a:gd name="T24" fmla="*/ 0 w 124"/>
                <a:gd name="T25" fmla="*/ 0 h 86"/>
                <a:gd name="T26" fmla="*/ 124 w 124"/>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4" h="86">
                  <a:moveTo>
                    <a:pt x="0" y="0"/>
                  </a:moveTo>
                  <a:lnTo>
                    <a:pt x="14" y="51"/>
                  </a:lnTo>
                  <a:lnTo>
                    <a:pt x="52" y="54"/>
                  </a:lnTo>
                  <a:lnTo>
                    <a:pt x="19" y="61"/>
                  </a:lnTo>
                  <a:lnTo>
                    <a:pt x="35" y="86"/>
                  </a:lnTo>
                  <a:lnTo>
                    <a:pt x="112" y="71"/>
                  </a:lnTo>
                  <a:lnTo>
                    <a:pt x="124" y="43"/>
                  </a:lnTo>
                  <a:lnTo>
                    <a:pt x="0" y="0"/>
                  </a:lnTo>
                  <a:close/>
                </a:path>
              </a:pathLst>
            </a:custGeom>
            <a:grpFill/>
            <a:ln w="3175" cap="rnd">
              <a:solidFill>
                <a:schemeClr val="accent5"/>
              </a:solidFill>
              <a:round/>
              <a:headEnd/>
              <a:tailEnd/>
            </a:ln>
          </p:spPr>
          <p:txBody>
            <a:bodyPr/>
            <a:lstStyle/>
            <a:p>
              <a:endParaRPr lang="en-US" dirty="0"/>
            </a:p>
          </p:txBody>
        </p:sp>
        <p:sp>
          <p:nvSpPr>
            <p:cNvPr id="94" name="Freeform 35"/>
            <p:cNvSpPr>
              <a:spLocks noChangeAspect="1"/>
            </p:cNvSpPr>
            <p:nvPr/>
          </p:nvSpPr>
          <p:spPr bwMode="gray">
            <a:xfrm>
              <a:off x="2166936" y="1651000"/>
              <a:ext cx="447675" cy="155573"/>
            </a:xfrm>
            <a:custGeom>
              <a:avLst/>
              <a:gdLst>
                <a:gd name="T0" fmla="*/ 0 w 598"/>
                <a:gd name="T1" fmla="*/ 20544175 h 188"/>
                <a:gd name="T2" fmla="*/ 20175320 w 598"/>
                <a:gd name="T3" fmla="*/ 0 h 188"/>
                <a:gd name="T4" fmla="*/ 50439048 w 598"/>
                <a:gd name="T5" fmla="*/ 10956452 h 188"/>
                <a:gd name="T6" fmla="*/ 70614368 w 598"/>
                <a:gd name="T7" fmla="*/ 20544175 h 188"/>
                <a:gd name="T8" fmla="*/ 64449479 w 598"/>
                <a:gd name="T9" fmla="*/ 34924932 h 188"/>
                <a:gd name="T10" fmla="*/ 102559498 w 598"/>
                <a:gd name="T11" fmla="*/ 22598096 h 188"/>
                <a:gd name="T12" fmla="*/ 127218305 w 598"/>
                <a:gd name="T13" fmla="*/ 34924932 h 188"/>
                <a:gd name="T14" fmla="*/ 105921552 w 598"/>
                <a:gd name="T15" fmla="*/ 34924932 h 188"/>
                <a:gd name="T16" fmla="*/ 148514310 w 598"/>
                <a:gd name="T17" fmla="*/ 45197020 h 188"/>
                <a:gd name="T18" fmla="*/ 102559498 w 598"/>
                <a:gd name="T19" fmla="*/ 49305690 h 188"/>
                <a:gd name="T20" fmla="*/ 127218305 w 598"/>
                <a:gd name="T21" fmla="*/ 57523029 h 188"/>
                <a:gd name="T22" fmla="*/ 108723638 w 598"/>
                <a:gd name="T23" fmla="*/ 68480308 h 188"/>
                <a:gd name="T24" fmla="*/ 132261761 w 598"/>
                <a:gd name="T25" fmla="*/ 59577777 h 188"/>
                <a:gd name="T26" fmla="*/ 152437829 w 598"/>
                <a:gd name="T27" fmla="*/ 85600179 h 188"/>
                <a:gd name="T28" fmla="*/ 157481285 w 598"/>
                <a:gd name="T29" fmla="*/ 73958534 h 188"/>
                <a:gd name="T30" fmla="*/ 219129426 w 598"/>
                <a:gd name="T31" fmla="*/ 85600179 h 188"/>
                <a:gd name="T32" fmla="*/ 283018189 w 598"/>
                <a:gd name="T33" fmla="*/ 60947334 h 188"/>
                <a:gd name="T34" fmla="*/ 335138638 w 598"/>
                <a:gd name="T35" fmla="*/ 89708848 h 188"/>
                <a:gd name="T36" fmla="*/ 318325373 w 598"/>
                <a:gd name="T37" fmla="*/ 102720049 h 188"/>
                <a:gd name="T38" fmla="*/ 323930294 w 598"/>
                <a:gd name="T39" fmla="*/ 124633781 h 188"/>
                <a:gd name="T40" fmla="*/ 293666565 w 598"/>
                <a:gd name="T41" fmla="*/ 128742450 h 188"/>
                <a:gd name="T42" fmla="*/ 259480066 w 598"/>
                <a:gd name="T43" fmla="*/ 108883467 h 188"/>
                <a:gd name="T44" fmla="*/ 259480066 w 598"/>
                <a:gd name="T45" fmla="*/ 124633781 h 188"/>
                <a:gd name="T46" fmla="*/ 240986148 w 598"/>
                <a:gd name="T47" fmla="*/ 127372894 h 188"/>
                <a:gd name="T48" fmla="*/ 165888292 w 598"/>
                <a:gd name="T49" fmla="*/ 128742450 h 188"/>
                <a:gd name="T50" fmla="*/ 157481285 w 598"/>
                <a:gd name="T51" fmla="*/ 111622580 h 188"/>
                <a:gd name="T52" fmla="*/ 138987366 w 598"/>
                <a:gd name="T53" fmla="*/ 127372894 h 188"/>
                <a:gd name="T54" fmla="*/ 116569929 w 598"/>
                <a:gd name="T55" fmla="*/ 111622580 h 188"/>
                <a:gd name="T56" fmla="*/ 100878096 w 598"/>
                <a:gd name="T57" fmla="*/ 121894668 h 188"/>
                <a:gd name="T58" fmla="*/ 71735053 w 598"/>
                <a:gd name="T59" fmla="*/ 38348410 h 188"/>
                <a:gd name="T60" fmla="*/ 37549302 w 598"/>
                <a:gd name="T61" fmla="*/ 45881385 h 188"/>
                <a:gd name="T62" fmla="*/ 0 w 598"/>
                <a:gd name="T63" fmla="*/ 20544175 h 1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98"/>
                <a:gd name="T97" fmla="*/ 0 h 188"/>
                <a:gd name="T98" fmla="*/ 598 w 598"/>
                <a:gd name="T99" fmla="*/ 188 h 1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98" h="188">
                  <a:moveTo>
                    <a:pt x="0" y="30"/>
                  </a:moveTo>
                  <a:lnTo>
                    <a:pt x="36" y="0"/>
                  </a:lnTo>
                  <a:lnTo>
                    <a:pt x="90" y="16"/>
                  </a:lnTo>
                  <a:lnTo>
                    <a:pt x="126" y="30"/>
                  </a:lnTo>
                  <a:lnTo>
                    <a:pt x="115" y="51"/>
                  </a:lnTo>
                  <a:lnTo>
                    <a:pt x="183" y="33"/>
                  </a:lnTo>
                  <a:lnTo>
                    <a:pt x="227" y="51"/>
                  </a:lnTo>
                  <a:lnTo>
                    <a:pt x="189" y="51"/>
                  </a:lnTo>
                  <a:lnTo>
                    <a:pt x="265" y="66"/>
                  </a:lnTo>
                  <a:lnTo>
                    <a:pt x="183" y="72"/>
                  </a:lnTo>
                  <a:lnTo>
                    <a:pt x="227" y="84"/>
                  </a:lnTo>
                  <a:lnTo>
                    <a:pt x="194" y="100"/>
                  </a:lnTo>
                  <a:lnTo>
                    <a:pt x="236" y="87"/>
                  </a:lnTo>
                  <a:lnTo>
                    <a:pt x="272" y="125"/>
                  </a:lnTo>
                  <a:lnTo>
                    <a:pt x="281" y="108"/>
                  </a:lnTo>
                  <a:lnTo>
                    <a:pt x="391" y="125"/>
                  </a:lnTo>
                  <a:lnTo>
                    <a:pt x="505" y="89"/>
                  </a:lnTo>
                  <a:lnTo>
                    <a:pt x="598" y="131"/>
                  </a:lnTo>
                  <a:lnTo>
                    <a:pt x="568" y="150"/>
                  </a:lnTo>
                  <a:lnTo>
                    <a:pt x="578" y="182"/>
                  </a:lnTo>
                  <a:lnTo>
                    <a:pt x="524" y="188"/>
                  </a:lnTo>
                  <a:lnTo>
                    <a:pt x="463" y="159"/>
                  </a:lnTo>
                  <a:lnTo>
                    <a:pt x="463" y="182"/>
                  </a:lnTo>
                  <a:lnTo>
                    <a:pt x="430" y="186"/>
                  </a:lnTo>
                  <a:lnTo>
                    <a:pt x="296" y="188"/>
                  </a:lnTo>
                  <a:lnTo>
                    <a:pt x="281" y="163"/>
                  </a:lnTo>
                  <a:lnTo>
                    <a:pt x="248" y="186"/>
                  </a:lnTo>
                  <a:lnTo>
                    <a:pt x="208" y="163"/>
                  </a:lnTo>
                  <a:lnTo>
                    <a:pt x="180" y="178"/>
                  </a:lnTo>
                  <a:lnTo>
                    <a:pt x="128" y="56"/>
                  </a:lnTo>
                  <a:lnTo>
                    <a:pt x="67" y="67"/>
                  </a:lnTo>
                  <a:lnTo>
                    <a:pt x="0" y="30"/>
                  </a:lnTo>
                  <a:close/>
                </a:path>
              </a:pathLst>
            </a:custGeom>
            <a:grpFill/>
            <a:ln w="3175" cap="rnd">
              <a:solidFill>
                <a:schemeClr val="accent5"/>
              </a:solidFill>
              <a:round/>
              <a:headEnd/>
              <a:tailEnd/>
            </a:ln>
          </p:spPr>
          <p:txBody>
            <a:bodyPr/>
            <a:lstStyle/>
            <a:p>
              <a:endParaRPr lang="en-US" dirty="0"/>
            </a:p>
          </p:txBody>
        </p:sp>
        <p:sp>
          <p:nvSpPr>
            <p:cNvPr id="95" name="Freeform 36"/>
            <p:cNvSpPr>
              <a:spLocks noChangeAspect="1"/>
            </p:cNvSpPr>
            <p:nvPr/>
          </p:nvSpPr>
          <p:spPr bwMode="gray">
            <a:xfrm>
              <a:off x="2184396" y="1384300"/>
              <a:ext cx="293687" cy="207964"/>
            </a:xfrm>
            <a:custGeom>
              <a:avLst/>
              <a:gdLst>
                <a:gd name="T0" fmla="*/ 0 w 390"/>
                <a:gd name="T1" fmla="*/ 53121343 h 252"/>
                <a:gd name="T2" fmla="*/ 53305125 w 390"/>
                <a:gd name="T3" fmla="*/ 44267235 h 252"/>
                <a:gd name="T4" fmla="*/ 24951431 w 390"/>
                <a:gd name="T5" fmla="*/ 21112371 h 252"/>
                <a:gd name="T6" fmla="*/ 72019075 w 390"/>
                <a:gd name="T7" fmla="*/ 10215770 h 252"/>
                <a:gd name="T8" fmla="*/ 34591928 w 390"/>
                <a:gd name="T9" fmla="*/ 0 h 252"/>
                <a:gd name="T10" fmla="*/ 93568244 w 390"/>
                <a:gd name="T11" fmla="*/ 12259089 h 252"/>
                <a:gd name="T12" fmla="*/ 111147353 w 390"/>
                <a:gd name="T13" fmla="*/ 44948892 h 252"/>
                <a:gd name="T14" fmla="*/ 141769975 w 390"/>
                <a:gd name="T15" fmla="*/ 45629723 h 252"/>
                <a:gd name="T16" fmla="*/ 153110850 w 390"/>
                <a:gd name="T17" fmla="*/ 68103756 h 252"/>
                <a:gd name="T18" fmla="*/ 155379778 w 390"/>
                <a:gd name="T19" fmla="*/ 52439686 h 252"/>
                <a:gd name="T20" fmla="*/ 171257756 w 390"/>
                <a:gd name="T21" fmla="*/ 53121343 h 252"/>
                <a:gd name="T22" fmla="*/ 164452478 w 390"/>
                <a:gd name="T23" fmla="*/ 68103756 h 252"/>
                <a:gd name="T24" fmla="*/ 182032341 w 390"/>
                <a:gd name="T25" fmla="*/ 79000357 h 252"/>
                <a:gd name="T26" fmla="*/ 171257756 w 390"/>
                <a:gd name="T27" fmla="*/ 93983596 h 252"/>
                <a:gd name="T28" fmla="*/ 205849684 w 390"/>
                <a:gd name="T29" fmla="*/ 92621109 h 252"/>
                <a:gd name="T30" fmla="*/ 221160619 w 390"/>
                <a:gd name="T31" fmla="*/ 115095142 h 252"/>
                <a:gd name="T32" fmla="*/ 179197122 w 390"/>
                <a:gd name="T33" fmla="*/ 122586761 h 252"/>
                <a:gd name="T34" fmla="*/ 167855494 w 390"/>
                <a:gd name="T35" fmla="*/ 143018301 h 252"/>
                <a:gd name="T36" fmla="*/ 159349084 w 390"/>
                <a:gd name="T37" fmla="*/ 121905930 h 252"/>
                <a:gd name="T38" fmla="*/ 148574500 w 390"/>
                <a:gd name="T39" fmla="*/ 170940635 h 252"/>
                <a:gd name="T40" fmla="*/ 121354894 w 390"/>
                <a:gd name="T41" fmla="*/ 145060795 h 252"/>
                <a:gd name="T42" fmla="*/ 135531741 w 390"/>
                <a:gd name="T43" fmla="*/ 171621466 h 252"/>
                <a:gd name="T44" fmla="*/ 83360703 w 390"/>
                <a:gd name="T45" fmla="*/ 167535653 h 252"/>
                <a:gd name="T46" fmla="*/ 67481972 w 390"/>
                <a:gd name="T47" fmla="*/ 153914902 h 252"/>
                <a:gd name="T48" fmla="*/ 91866359 w 390"/>
                <a:gd name="T49" fmla="*/ 151871583 h 252"/>
                <a:gd name="T50" fmla="*/ 65780841 w 390"/>
                <a:gd name="T51" fmla="*/ 147784945 h 252"/>
                <a:gd name="T52" fmla="*/ 58409272 w 390"/>
                <a:gd name="T53" fmla="*/ 138931663 h 252"/>
                <a:gd name="T54" fmla="*/ 72019075 w 390"/>
                <a:gd name="T55" fmla="*/ 138250832 h 252"/>
                <a:gd name="T56" fmla="*/ 49902863 w 390"/>
                <a:gd name="T57" fmla="*/ 127354231 h 252"/>
                <a:gd name="T58" fmla="*/ 120220806 w 390"/>
                <a:gd name="T59" fmla="*/ 111690160 h 252"/>
                <a:gd name="T60" fmla="*/ 34591928 w 390"/>
                <a:gd name="T61" fmla="*/ 115095142 h 252"/>
                <a:gd name="T62" fmla="*/ 19280994 w 390"/>
                <a:gd name="T63" fmla="*/ 98069409 h 252"/>
                <a:gd name="T64" fmla="*/ 49902863 w 390"/>
                <a:gd name="T65" fmla="*/ 90577790 h 252"/>
                <a:gd name="T66" fmla="*/ 3402263 w 390"/>
                <a:gd name="T67" fmla="*/ 79000357 h 252"/>
                <a:gd name="T68" fmla="*/ 14176847 w 390"/>
                <a:gd name="T69" fmla="*/ 78319526 h 252"/>
                <a:gd name="T70" fmla="*/ 567044 w 390"/>
                <a:gd name="T71" fmla="*/ 66742094 h 252"/>
                <a:gd name="T72" fmla="*/ 53305125 w 390"/>
                <a:gd name="T73" fmla="*/ 66742094 h 252"/>
                <a:gd name="T74" fmla="*/ 0 w 390"/>
                <a:gd name="T75" fmla="*/ 53121343 h 2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0"/>
                <a:gd name="T115" fmla="*/ 0 h 252"/>
                <a:gd name="T116" fmla="*/ 390 w 390"/>
                <a:gd name="T117" fmla="*/ 252 h 2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0" h="252">
                  <a:moveTo>
                    <a:pt x="0" y="78"/>
                  </a:moveTo>
                  <a:lnTo>
                    <a:pt x="94" y="65"/>
                  </a:lnTo>
                  <a:lnTo>
                    <a:pt x="44" y="31"/>
                  </a:lnTo>
                  <a:lnTo>
                    <a:pt x="127" y="15"/>
                  </a:lnTo>
                  <a:lnTo>
                    <a:pt x="61" y="0"/>
                  </a:lnTo>
                  <a:lnTo>
                    <a:pt x="165" y="18"/>
                  </a:lnTo>
                  <a:lnTo>
                    <a:pt x="196" y="66"/>
                  </a:lnTo>
                  <a:lnTo>
                    <a:pt x="250" y="67"/>
                  </a:lnTo>
                  <a:lnTo>
                    <a:pt x="270" y="100"/>
                  </a:lnTo>
                  <a:lnTo>
                    <a:pt x="274" y="77"/>
                  </a:lnTo>
                  <a:lnTo>
                    <a:pt x="302" y="78"/>
                  </a:lnTo>
                  <a:lnTo>
                    <a:pt x="290" y="100"/>
                  </a:lnTo>
                  <a:lnTo>
                    <a:pt x="321" y="116"/>
                  </a:lnTo>
                  <a:lnTo>
                    <a:pt x="302" y="138"/>
                  </a:lnTo>
                  <a:lnTo>
                    <a:pt x="363" y="136"/>
                  </a:lnTo>
                  <a:lnTo>
                    <a:pt x="390" y="169"/>
                  </a:lnTo>
                  <a:lnTo>
                    <a:pt x="316" y="180"/>
                  </a:lnTo>
                  <a:lnTo>
                    <a:pt x="296" y="210"/>
                  </a:lnTo>
                  <a:lnTo>
                    <a:pt x="281" y="179"/>
                  </a:lnTo>
                  <a:lnTo>
                    <a:pt x="262" y="251"/>
                  </a:lnTo>
                  <a:lnTo>
                    <a:pt x="214" y="213"/>
                  </a:lnTo>
                  <a:lnTo>
                    <a:pt x="239" y="252"/>
                  </a:lnTo>
                  <a:lnTo>
                    <a:pt x="147" y="246"/>
                  </a:lnTo>
                  <a:lnTo>
                    <a:pt x="119" y="226"/>
                  </a:lnTo>
                  <a:lnTo>
                    <a:pt x="162" y="223"/>
                  </a:lnTo>
                  <a:lnTo>
                    <a:pt x="116" y="217"/>
                  </a:lnTo>
                  <a:lnTo>
                    <a:pt x="103" y="204"/>
                  </a:lnTo>
                  <a:lnTo>
                    <a:pt x="127" y="203"/>
                  </a:lnTo>
                  <a:lnTo>
                    <a:pt x="88" y="187"/>
                  </a:lnTo>
                  <a:lnTo>
                    <a:pt x="212" y="164"/>
                  </a:lnTo>
                  <a:lnTo>
                    <a:pt x="61" y="169"/>
                  </a:lnTo>
                  <a:lnTo>
                    <a:pt x="34" y="144"/>
                  </a:lnTo>
                  <a:lnTo>
                    <a:pt x="88" y="133"/>
                  </a:lnTo>
                  <a:lnTo>
                    <a:pt x="6" y="116"/>
                  </a:lnTo>
                  <a:lnTo>
                    <a:pt x="25" y="115"/>
                  </a:lnTo>
                  <a:lnTo>
                    <a:pt x="1" y="98"/>
                  </a:lnTo>
                  <a:lnTo>
                    <a:pt x="94" y="98"/>
                  </a:lnTo>
                  <a:lnTo>
                    <a:pt x="0" y="78"/>
                  </a:lnTo>
                  <a:close/>
                </a:path>
              </a:pathLst>
            </a:custGeom>
            <a:grpFill/>
            <a:ln w="3175" cap="rnd">
              <a:solidFill>
                <a:schemeClr val="accent5"/>
              </a:solidFill>
              <a:round/>
              <a:headEnd/>
              <a:tailEnd/>
            </a:ln>
          </p:spPr>
          <p:txBody>
            <a:bodyPr/>
            <a:lstStyle/>
            <a:p>
              <a:endParaRPr lang="en-US" dirty="0"/>
            </a:p>
          </p:txBody>
        </p:sp>
        <p:sp>
          <p:nvSpPr>
            <p:cNvPr id="96" name="Freeform 37"/>
            <p:cNvSpPr>
              <a:spLocks noChangeAspect="1"/>
            </p:cNvSpPr>
            <p:nvPr/>
          </p:nvSpPr>
          <p:spPr bwMode="gray">
            <a:xfrm>
              <a:off x="2184396" y="1743073"/>
              <a:ext cx="71437" cy="53976"/>
            </a:xfrm>
            <a:custGeom>
              <a:avLst/>
              <a:gdLst>
                <a:gd name="T0" fmla="*/ 0 w 94"/>
                <a:gd name="T1" fmla="*/ 30339763 h 65"/>
                <a:gd name="T2" fmla="*/ 9241341 w 94"/>
                <a:gd name="T3" fmla="*/ 0 h 65"/>
                <a:gd name="T4" fmla="*/ 44472435 w 94"/>
                <a:gd name="T5" fmla="*/ 8964002 h 65"/>
                <a:gd name="T6" fmla="*/ 54291360 w 94"/>
                <a:gd name="T7" fmla="*/ 44820010 h 65"/>
                <a:gd name="T8" fmla="*/ 0 w 94"/>
                <a:gd name="T9" fmla="*/ 30339763 h 65"/>
                <a:gd name="T10" fmla="*/ 0 60000 65536"/>
                <a:gd name="T11" fmla="*/ 0 60000 65536"/>
                <a:gd name="T12" fmla="*/ 0 60000 65536"/>
                <a:gd name="T13" fmla="*/ 0 60000 65536"/>
                <a:gd name="T14" fmla="*/ 0 60000 65536"/>
                <a:gd name="T15" fmla="*/ 0 w 94"/>
                <a:gd name="T16" fmla="*/ 0 h 65"/>
                <a:gd name="T17" fmla="*/ 94 w 94"/>
                <a:gd name="T18" fmla="*/ 65 h 65"/>
              </a:gdLst>
              <a:ahLst/>
              <a:cxnLst>
                <a:cxn ang="T10">
                  <a:pos x="T0" y="T1"/>
                </a:cxn>
                <a:cxn ang="T11">
                  <a:pos x="T2" y="T3"/>
                </a:cxn>
                <a:cxn ang="T12">
                  <a:pos x="T4" y="T5"/>
                </a:cxn>
                <a:cxn ang="T13">
                  <a:pos x="T6" y="T7"/>
                </a:cxn>
                <a:cxn ang="T14">
                  <a:pos x="T8" y="T9"/>
                </a:cxn>
              </a:cxnLst>
              <a:rect l="T15" t="T16" r="T17" b="T18"/>
              <a:pathLst>
                <a:path w="94" h="65">
                  <a:moveTo>
                    <a:pt x="0" y="44"/>
                  </a:moveTo>
                  <a:lnTo>
                    <a:pt x="16" y="0"/>
                  </a:lnTo>
                  <a:lnTo>
                    <a:pt x="77" y="13"/>
                  </a:lnTo>
                  <a:lnTo>
                    <a:pt x="94" y="65"/>
                  </a:lnTo>
                  <a:lnTo>
                    <a:pt x="0" y="44"/>
                  </a:lnTo>
                  <a:close/>
                </a:path>
              </a:pathLst>
            </a:custGeom>
            <a:grpFill/>
            <a:ln w="3175" cap="rnd">
              <a:solidFill>
                <a:schemeClr val="accent5"/>
              </a:solidFill>
              <a:round/>
              <a:headEnd/>
              <a:tailEnd/>
            </a:ln>
          </p:spPr>
          <p:txBody>
            <a:bodyPr/>
            <a:lstStyle/>
            <a:p>
              <a:endParaRPr lang="en-US" dirty="0"/>
            </a:p>
          </p:txBody>
        </p:sp>
        <p:sp>
          <p:nvSpPr>
            <p:cNvPr id="97" name="Freeform 38"/>
            <p:cNvSpPr>
              <a:spLocks noChangeAspect="1"/>
            </p:cNvSpPr>
            <p:nvPr/>
          </p:nvSpPr>
          <p:spPr bwMode="gray">
            <a:xfrm>
              <a:off x="2185985" y="1614485"/>
              <a:ext cx="77787" cy="19050"/>
            </a:xfrm>
            <a:custGeom>
              <a:avLst/>
              <a:gdLst>
                <a:gd name="T0" fmla="*/ 0 w 107"/>
                <a:gd name="T1" fmla="*/ 5998152 h 22"/>
                <a:gd name="T2" fmla="*/ 13212885 w 107"/>
                <a:gd name="T3" fmla="*/ 16495568 h 22"/>
                <a:gd name="T4" fmla="*/ 56549695 w 107"/>
                <a:gd name="T5" fmla="*/ 5998152 h 22"/>
                <a:gd name="T6" fmla="*/ 15326220 w 107"/>
                <a:gd name="T7" fmla="*/ 0 h 22"/>
                <a:gd name="T8" fmla="*/ 0 w 107"/>
                <a:gd name="T9" fmla="*/ 5998152 h 22"/>
                <a:gd name="T10" fmla="*/ 0 60000 65536"/>
                <a:gd name="T11" fmla="*/ 0 60000 65536"/>
                <a:gd name="T12" fmla="*/ 0 60000 65536"/>
                <a:gd name="T13" fmla="*/ 0 60000 65536"/>
                <a:gd name="T14" fmla="*/ 0 60000 65536"/>
                <a:gd name="T15" fmla="*/ 0 w 107"/>
                <a:gd name="T16" fmla="*/ 0 h 22"/>
                <a:gd name="T17" fmla="*/ 107 w 107"/>
                <a:gd name="T18" fmla="*/ 22 h 22"/>
              </a:gdLst>
              <a:ahLst/>
              <a:cxnLst>
                <a:cxn ang="T10">
                  <a:pos x="T0" y="T1"/>
                </a:cxn>
                <a:cxn ang="T11">
                  <a:pos x="T2" y="T3"/>
                </a:cxn>
                <a:cxn ang="T12">
                  <a:pos x="T4" y="T5"/>
                </a:cxn>
                <a:cxn ang="T13">
                  <a:pos x="T6" y="T7"/>
                </a:cxn>
                <a:cxn ang="T14">
                  <a:pos x="T8" y="T9"/>
                </a:cxn>
              </a:cxnLst>
              <a:rect l="T15" t="T16" r="T17" b="T18"/>
              <a:pathLst>
                <a:path w="107" h="22">
                  <a:moveTo>
                    <a:pt x="0" y="8"/>
                  </a:moveTo>
                  <a:lnTo>
                    <a:pt x="25" y="22"/>
                  </a:lnTo>
                  <a:lnTo>
                    <a:pt x="107" y="8"/>
                  </a:lnTo>
                  <a:lnTo>
                    <a:pt x="29" y="0"/>
                  </a:lnTo>
                  <a:lnTo>
                    <a:pt x="0" y="8"/>
                  </a:lnTo>
                  <a:close/>
                </a:path>
              </a:pathLst>
            </a:custGeom>
            <a:grpFill/>
            <a:ln w="3175" cap="rnd">
              <a:solidFill>
                <a:schemeClr val="accent5"/>
              </a:solidFill>
              <a:round/>
              <a:headEnd/>
              <a:tailEnd/>
            </a:ln>
          </p:spPr>
          <p:txBody>
            <a:bodyPr/>
            <a:lstStyle/>
            <a:p>
              <a:endParaRPr lang="en-US" dirty="0"/>
            </a:p>
          </p:txBody>
        </p:sp>
        <p:sp>
          <p:nvSpPr>
            <p:cNvPr id="98" name="Freeform 39"/>
            <p:cNvSpPr>
              <a:spLocks noChangeAspect="1"/>
            </p:cNvSpPr>
            <p:nvPr/>
          </p:nvSpPr>
          <p:spPr bwMode="gray">
            <a:xfrm>
              <a:off x="2198684" y="1830387"/>
              <a:ext cx="138111" cy="111124"/>
            </a:xfrm>
            <a:custGeom>
              <a:avLst/>
              <a:gdLst>
                <a:gd name="T0" fmla="*/ 0 w 186"/>
                <a:gd name="T1" fmla="*/ 14660145 h 133"/>
                <a:gd name="T2" fmla="*/ 2757042 w 186"/>
                <a:gd name="T3" fmla="*/ 58640579 h 133"/>
                <a:gd name="T4" fmla="*/ 13232763 w 186"/>
                <a:gd name="T5" fmla="*/ 66319901 h 133"/>
                <a:gd name="T6" fmla="*/ 9373053 w 186"/>
                <a:gd name="T7" fmla="*/ 91451697 h 133"/>
                <a:gd name="T8" fmla="*/ 25362858 w 186"/>
                <a:gd name="T9" fmla="*/ 92847862 h 133"/>
                <a:gd name="T10" fmla="*/ 41903626 w 186"/>
                <a:gd name="T11" fmla="*/ 72603059 h 133"/>
                <a:gd name="T12" fmla="*/ 25362858 w 186"/>
                <a:gd name="T13" fmla="*/ 58640579 h 133"/>
                <a:gd name="T14" fmla="*/ 67266484 w 186"/>
                <a:gd name="T15" fmla="*/ 58640579 h 133"/>
                <a:gd name="T16" fmla="*/ 102553358 w 186"/>
                <a:gd name="T17" fmla="*/ 5584658 h 133"/>
                <a:gd name="T18" fmla="*/ 7719421 w 186"/>
                <a:gd name="T19" fmla="*/ 0 h 133"/>
                <a:gd name="T20" fmla="*/ 20951442 w 186"/>
                <a:gd name="T21" fmla="*/ 16754809 h 133"/>
                <a:gd name="T22" fmla="*/ 0 w 186"/>
                <a:gd name="T23" fmla="*/ 14660145 h 1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6"/>
                <a:gd name="T37" fmla="*/ 0 h 133"/>
                <a:gd name="T38" fmla="*/ 186 w 186"/>
                <a:gd name="T39" fmla="*/ 133 h 1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6" h="133">
                  <a:moveTo>
                    <a:pt x="0" y="21"/>
                  </a:moveTo>
                  <a:lnTo>
                    <a:pt x="5" y="84"/>
                  </a:lnTo>
                  <a:lnTo>
                    <a:pt x="24" y="95"/>
                  </a:lnTo>
                  <a:lnTo>
                    <a:pt x="17" y="131"/>
                  </a:lnTo>
                  <a:lnTo>
                    <a:pt x="46" y="133"/>
                  </a:lnTo>
                  <a:lnTo>
                    <a:pt x="76" y="104"/>
                  </a:lnTo>
                  <a:lnTo>
                    <a:pt x="46" y="84"/>
                  </a:lnTo>
                  <a:lnTo>
                    <a:pt x="122" y="84"/>
                  </a:lnTo>
                  <a:lnTo>
                    <a:pt x="186" y="8"/>
                  </a:lnTo>
                  <a:lnTo>
                    <a:pt x="14" y="0"/>
                  </a:lnTo>
                  <a:lnTo>
                    <a:pt x="38" y="24"/>
                  </a:lnTo>
                  <a:lnTo>
                    <a:pt x="0" y="21"/>
                  </a:lnTo>
                  <a:close/>
                </a:path>
              </a:pathLst>
            </a:custGeom>
            <a:grpFill/>
            <a:ln w="3175" cap="rnd">
              <a:solidFill>
                <a:schemeClr val="accent5"/>
              </a:solidFill>
              <a:round/>
              <a:headEnd/>
              <a:tailEnd/>
            </a:ln>
          </p:spPr>
          <p:txBody>
            <a:bodyPr/>
            <a:lstStyle/>
            <a:p>
              <a:endParaRPr lang="en-US" dirty="0"/>
            </a:p>
          </p:txBody>
        </p:sp>
        <p:sp>
          <p:nvSpPr>
            <p:cNvPr id="99" name="Freeform 40"/>
            <p:cNvSpPr>
              <a:spLocks noChangeAspect="1"/>
            </p:cNvSpPr>
            <p:nvPr/>
          </p:nvSpPr>
          <p:spPr bwMode="gray">
            <a:xfrm>
              <a:off x="2293933" y="1260475"/>
              <a:ext cx="800100" cy="449262"/>
            </a:xfrm>
            <a:custGeom>
              <a:avLst/>
              <a:gdLst>
                <a:gd name="T0" fmla="*/ 33800847 w 1066"/>
                <a:gd name="T1" fmla="*/ 101312530 h 543"/>
                <a:gd name="T2" fmla="*/ 64221160 w 1066"/>
                <a:gd name="T3" fmla="*/ 107473142 h 543"/>
                <a:gd name="T4" fmla="*/ 146469338 w 1066"/>
                <a:gd name="T5" fmla="*/ 104735368 h 543"/>
                <a:gd name="T6" fmla="*/ 130696260 w 1066"/>
                <a:gd name="T7" fmla="*/ 118425892 h 543"/>
                <a:gd name="T8" fmla="*/ 111541896 w 1066"/>
                <a:gd name="T9" fmla="*/ 145123532 h 543"/>
                <a:gd name="T10" fmla="*/ 164496357 w 1066"/>
                <a:gd name="T11" fmla="*/ 145807769 h 543"/>
                <a:gd name="T12" fmla="*/ 232098052 w 1066"/>
                <a:gd name="T13" fmla="*/ 110211743 h 543"/>
                <a:gd name="T14" fmla="*/ 322233145 w 1066"/>
                <a:gd name="T15" fmla="*/ 122533794 h 543"/>
                <a:gd name="T16" fmla="*/ 233788319 w 1066"/>
                <a:gd name="T17" fmla="*/ 192357373 h 543"/>
                <a:gd name="T18" fmla="*/ 107598439 w 1066"/>
                <a:gd name="T19" fmla="*/ 156760519 h 543"/>
                <a:gd name="T20" fmla="*/ 107035517 w 1066"/>
                <a:gd name="T21" fmla="*/ 186195933 h 543"/>
                <a:gd name="T22" fmla="*/ 203930929 w 1066"/>
                <a:gd name="T23" fmla="*/ 230006936 h 543"/>
                <a:gd name="T24" fmla="*/ 132949450 w 1066"/>
                <a:gd name="T25" fmla="*/ 232060473 h 543"/>
                <a:gd name="T26" fmla="*/ 119428810 w 1066"/>
                <a:gd name="T27" fmla="*/ 262865188 h 543"/>
                <a:gd name="T28" fmla="*/ 144216149 w 1066"/>
                <a:gd name="T29" fmla="*/ 249858900 h 543"/>
                <a:gd name="T30" fmla="*/ 121682751 w 1066"/>
                <a:gd name="T31" fmla="*/ 282032088 h 543"/>
                <a:gd name="T32" fmla="*/ 140272691 w 1066"/>
                <a:gd name="T33" fmla="*/ 303937589 h 543"/>
                <a:gd name="T34" fmla="*/ 146469338 w 1066"/>
                <a:gd name="T35" fmla="*/ 315574576 h 543"/>
                <a:gd name="T36" fmla="*/ 101965465 w 1066"/>
                <a:gd name="T37" fmla="*/ 321736016 h 543"/>
                <a:gd name="T38" fmla="*/ 65347755 w 1066"/>
                <a:gd name="T39" fmla="*/ 340218679 h 543"/>
                <a:gd name="T40" fmla="*/ 127315725 w 1066"/>
                <a:gd name="T41" fmla="*/ 368284792 h 543"/>
                <a:gd name="T42" fmla="*/ 167313219 w 1066"/>
                <a:gd name="T43" fmla="*/ 357332042 h 543"/>
                <a:gd name="T44" fmla="*/ 189283695 w 1066"/>
                <a:gd name="T45" fmla="*/ 356647805 h 543"/>
                <a:gd name="T46" fmla="*/ 213507361 w 1066"/>
                <a:gd name="T47" fmla="*/ 371707630 h 543"/>
                <a:gd name="T48" fmla="*/ 250687992 w 1066"/>
                <a:gd name="T49" fmla="*/ 340218679 h 543"/>
                <a:gd name="T50" fmla="*/ 269278684 w 1066"/>
                <a:gd name="T51" fmla="*/ 314890340 h 543"/>
                <a:gd name="T52" fmla="*/ 312655963 w 1066"/>
                <a:gd name="T53" fmla="*/ 282032088 h 543"/>
                <a:gd name="T54" fmla="*/ 331246654 w 1066"/>
                <a:gd name="T55" fmla="*/ 267656499 h 543"/>
                <a:gd name="T56" fmla="*/ 334626438 w 1066"/>
                <a:gd name="T57" fmla="*/ 237536849 h 543"/>
                <a:gd name="T58" fmla="*/ 276039003 w 1066"/>
                <a:gd name="T59" fmla="*/ 221107723 h 543"/>
                <a:gd name="T60" fmla="*/ 275475331 w 1066"/>
                <a:gd name="T61" fmla="*/ 213577810 h 543"/>
                <a:gd name="T62" fmla="*/ 395467814 w 1066"/>
                <a:gd name="T63" fmla="*/ 192357373 h 543"/>
                <a:gd name="T64" fmla="*/ 423072014 w 1066"/>
                <a:gd name="T65" fmla="*/ 168397507 h 543"/>
                <a:gd name="T66" fmla="*/ 537430773 w 1066"/>
                <a:gd name="T67" fmla="*/ 95151918 h 543"/>
                <a:gd name="T68" fmla="*/ 450112542 w 1066"/>
                <a:gd name="T69" fmla="*/ 93782617 h 543"/>
                <a:gd name="T70" fmla="*/ 600525338 w 1066"/>
                <a:gd name="T71" fmla="*/ 56132226 h 543"/>
                <a:gd name="T72" fmla="*/ 553204602 w 1066"/>
                <a:gd name="T73" fmla="*/ 15059825 h 543"/>
                <a:gd name="T74" fmla="*/ 357723509 w 1066"/>
                <a:gd name="T75" fmla="*/ 0 h 543"/>
                <a:gd name="T76" fmla="*/ 331246654 w 1066"/>
                <a:gd name="T77" fmla="*/ 6845676 h 543"/>
                <a:gd name="T78" fmla="*/ 298572401 w 1066"/>
                <a:gd name="T79" fmla="*/ 41072401 h 543"/>
                <a:gd name="T80" fmla="*/ 231534379 w 1066"/>
                <a:gd name="T81" fmla="*/ 23274802 h 543"/>
                <a:gd name="T82" fmla="*/ 176326729 w 1066"/>
                <a:gd name="T83" fmla="*/ 26012576 h 543"/>
                <a:gd name="T84" fmla="*/ 210127576 w 1066"/>
                <a:gd name="T85" fmla="*/ 65031440 h 543"/>
                <a:gd name="T86" fmla="*/ 129568915 w 1066"/>
                <a:gd name="T87" fmla="*/ 66400740 h 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66"/>
                <a:gd name="T133" fmla="*/ 0 h 543"/>
                <a:gd name="T134" fmla="*/ 1066 w 1066"/>
                <a:gd name="T135" fmla="*/ 543 h 5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66" h="543">
                  <a:moveTo>
                    <a:pt x="0" y="128"/>
                  </a:moveTo>
                  <a:lnTo>
                    <a:pt x="93" y="128"/>
                  </a:lnTo>
                  <a:lnTo>
                    <a:pt x="60" y="148"/>
                  </a:lnTo>
                  <a:lnTo>
                    <a:pt x="192" y="133"/>
                  </a:lnTo>
                  <a:lnTo>
                    <a:pt x="77" y="148"/>
                  </a:lnTo>
                  <a:lnTo>
                    <a:pt x="114" y="157"/>
                  </a:lnTo>
                  <a:lnTo>
                    <a:pt x="75" y="159"/>
                  </a:lnTo>
                  <a:lnTo>
                    <a:pt x="90" y="174"/>
                  </a:lnTo>
                  <a:lnTo>
                    <a:pt x="260" y="153"/>
                  </a:lnTo>
                  <a:lnTo>
                    <a:pt x="93" y="185"/>
                  </a:lnTo>
                  <a:lnTo>
                    <a:pt x="166" y="212"/>
                  </a:lnTo>
                  <a:lnTo>
                    <a:pt x="232" y="173"/>
                  </a:lnTo>
                  <a:lnTo>
                    <a:pt x="344" y="166"/>
                  </a:lnTo>
                  <a:lnTo>
                    <a:pt x="226" y="181"/>
                  </a:lnTo>
                  <a:lnTo>
                    <a:pt x="198" y="212"/>
                  </a:lnTo>
                  <a:lnTo>
                    <a:pt x="268" y="215"/>
                  </a:lnTo>
                  <a:lnTo>
                    <a:pt x="344" y="184"/>
                  </a:lnTo>
                  <a:lnTo>
                    <a:pt x="292" y="213"/>
                  </a:lnTo>
                  <a:lnTo>
                    <a:pt x="344" y="213"/>
                  </a:lnTo>
                  <a:lnTo>
                    <a:pt x="422" y="191"/>
                  </a:lnTo>
                  <a:lnTo>
                    <a:pt x="412" y="161"/>
                  </a:lnTo>
                  <a:lnTo>
                    <a:pt x="499" y="137"/>
                  </a:lnTo>
                  <a:lnTo>
                    <a:pt x="437" y="188"/>
                  </a:lnTo>
                  <a:lnTo>
                    <a:pt x="572" y="179"/>
                  </a:lnTo>
                  <a:lnTo>
                    <a:pt x="297" y="229"/>
                  </a:lnTo>
                  <a:lnTo>
                    <a:pt x="361" y="281"/>
                  </a:lnTo>
                  <a:lnTo>
                    <a:pt x="415" y="281"/>
                  </a:lnTo>
                  <a:lnTo>
                    <a:pt x="386" y="292"/>
                  </a:lnTo>
                  <a:lnTo>
                    <a:pt x="280" y="237"/>
                  </a:lnTo>
                  <a:lnTo>
                    <a:pt x="191" y="229"/>
                  </a:lnTo>
                  <a:lnTo>
                    <a:pt x="187" y="251"/>
                  </a:lnTo>
                  <a:lnTo>
                    <a:pt x="229" y="263"/>
                  </a:lnTo>
                  <a:lnTo>
                    <a:pt x="190" y="272"/>
                  </a:lnTo>
                  <a:lnTo>
                    <a:pt x="297" y="329"/>
                  </a:lnTo>
                  <a:lnTo>
                    <a:pt x="253" y="333"/>
                  </a:lnTo>
                  <a:lnTo>
                    <a:pt x="362" y="336"/>
                  </a:lnTo>
                  <a:lnTo>
                    <a:pt x="301" y="350"/>
                  </a:lnTo>
                  <a:lnTo>
                    <a:pt x="334" y="369"/>
                  </a:lnTo>
                  <a:lnTo>
                    <a:pt x="236" y="339"/>
                  </a:lnTo>
                  <a:lnTo>
                    <a:pt x="179" y="351"/>
                  </a:lnTo>
                  <a:lnTo>
                    <a:pt x="157" y="400"/>
                  </a:lnTo>
                  <a:lnTo>
                    <a:pt x="212" y="384"/>
                  </a:lnTo>
                  <a:lnTo>
                    <a:pt x="203" y="401"/>
                  </a:lnTo>
                  <a:lnTo>
                    <a:pt x="224" y="401"/>
                  </a:lnTo>
                  <a:lnTo>
                    <a:pt x="256" y="365"/>
                  </a:lnTo>
                  <a:lnTo>
                    <a:pt x="245" y="394"/>
                  </a:lnTo>
                  <a:lnTo>
                    <a:pt x="276" y="399"/>
                  </a:lnTo>
                  <a:lnTo>
                    <a:pt x="216" y="412"/>
                  </a:lnTo>
                  <a:lnTo>
                    <a:pt x="253" y="413"/>
                  </a:lnTo>
                  <a:lnTo>
                    <a:pt x="224" y="424"/>
                  </a:lnTo>
                  <a:lnTo>
                    <a:pt x="249" y="444"/>
                  </a:lnTo>
                  <a:lnTo>
                    <a:pt x="292" y="444"/>
                  </a:lnTo>
                  <a:lnTo>
                    <a:pt x="334" y="405"/>
                  </a:lnTo>
                  <a:lnTo>
                    <a:pt x="260" y="461"/>
                  </a:lnTo>
                  <a:lnTo>
                    <a:pt x="190" y="420"/>
                  </a:lnTo>
                  <a:lnTo>
                    <a:pt x="127" y="427"/>
                  </a:lnTo>
                  <a:lnTo>
                    <a:pt x="181" y="470"/>
                  </a:lnTo>
                  <a:lnTo>
                    <a:pt x="90" y="494"/>
                  </a:lnTo>
                  <a:lnTo>
                    <a:pt x="99" y="526"/>
                  </a:lnTo>
                  <a:lnTo>
                    <a:pt x="116" y="497"/>
                  </a:lnTo>
                  <a:lnTo>
                    <a:pt x="119" y="526"/>
                  </a:lnTo>
                  <a:lnTo>
                    <a:pt x="182" y="512"/>
                  </a:lnTo>
                  <a:lnTo>
                    <a:pt x="226" y="538"/>
                  </a:lnTo>
                  <a:lnTo>
                    <a:pt x="258" y="537"/>
                  </a:lnTo>
                  <a:lnTo>
                    <a:pt x="235" y="515"/>
                  </a:lnTo>
                  <a:lnTo>
                    <a:pt x="297" y="522"/>
                  </a:lnTo>
                  <a:lnTo>
                    <a:pt x="292" y="503"/>
                  </a:lnTo>
                  <a:lnTo>
                    <a:pt x="320" y="526"/>
                  </a:lnTo>
                  <a:lnTo>
                    <a:pt x="336" y="521"/>
                  </a:lnTo>
                  <a:lnTo>
                    <a:pt x="328" y="505"/>
                  </a:lnTo>
                  <a:lnTo>
                    <a:pt x="378" y="521"/>
                  </a:lnTo>
                  <a:lnTo>
                    <a:pt x="379" y="543"/>
                  </a:lnTo>
                  <a:lnTo>
                    <a:pt x="470" y="521"/>
                  </a:lnTo>
                  <a:lnTo>
                    <a:pt x="487" y="489"/>
                  </a:lnTo>
                  <a:lnTo>
                    <a:pt x="445" y="497"/>
                  </a:lnTo>
                  <a:lnTo>
                    <a:pt x="445" y="468"/>
                  </a:lnTo>
                  <a:lnTo>
                    <a:pt x="344" y="467"/>
                  </a:lnTo>
                  <a:lnTo>
                    <a:pt x="478" y="460"/>
                  </a:lnTo>
                  <a:lnTo>
                    <a:pt x="498" y="438"/>
                  </a:lnTo>
                  <a:lnTo>
                    <a:pt x="478" y="411"/>
                  </a:lnTo>
                  <a:lnTo>
                    <a:pt x="555" y="412"/>
                  </a:lnTo>
                  <a:lnTo>
                    <a:pt x="571" y="401"/>
                  </a:lnTo>
                  <a:lnTo>
                    <a:pt x="519" y="394"/>
                  </a:lnTo>
                  <a:lnTo>
                    <a:pt x="588" y="391"/>
                  </a:lnTo>
                  <a:lnTo>
                    <a:pt x="542" y="373"/>
                  </a:lnTo>
                  <a:lnTo>
                    <a:pt x="598" y="361"/>
                  </a:lnTo>
                  <a:lnTo>
                    <a:pt x="594" y="347"/>
                  </a:lnTo>
                  <a:lnTo>
                    <a:pt x="492" y="339"/>
                  </a:lnTo>
                  <a:lnTo>
                    <a:pt x="550" y="327"/>
                  </a:lnTo>
                  <a:lnTo>
                    <a:pt x="490" y="323"/>
                  </a:lnTo>
                  <a:lnTo>
                    <a:pt x="598" y="333"/>
                  </a:lnTo>
                  <a:lnTo>
                    <a:pt x="602" y="318"/>
                  </a:lnTo>
                  <a:lnTo>
                    <a:pt x="489" y="312"/>
                  </a:lnTo>
                  <a:lnTo>
                    <a:pt x="636" y="292"/>
                  </a:lnTo>
                  <a:lnTo>
                    <a:pt x="597" y="274"/>
                  </a:lnTo>
                  <a:lnTo>
                    <a:pt x="702" y="281"/>
                  </a:lnTo>
                  <a:lnTo>
                    <a:pt x="735" y="251"/>
                  </a:lnTo>
                  <a:lnTo>
                    <a:pt x="682" y="248"/>
                  </a:lnTo>
                  <a:lnTo>
                    <a:pt x="751" y="246"/>
                  </a:lnTo>
                  <a:lnTo>
                    <a:pt x="742" y="224"/>
                  </a:lnTo>
                  <a:lnTo>
                    <a:pt x="775" y="229"/>
                  </a:lnTo>
                  <a:lnTo>
                    <a:pt x="954" y="139"/>
                  </a:lnTo>
                  <a:lnTo>
                    <a:pt x="756" y="171"/>
                  </a:lnTo>
                  <a:lnTo>
                    <a:pt x="866" y="133"/>
                  </a:lnTo>
                  <a:lnTo>
                    <a:pt x="799" y="137"/>
                  </a:lnTo>
                  <a:lnTo>
                    <a:pt x="784" y="120"/>
                  </a:lnTo>
                  <a:lnTo>
                    <a:pt x="907" y="128"/>
                  </a:lnTo>
                  <a:lnTo>
                    <a:pt x="1066" y="82"/>
                  </a:lnTo>
                  <a:lnTo>
                    <a:pt x="1065" y="60"/>
                  </a:lnTo>
                  <a:lnTo>
                    <a:pt x="998" y="60"/>
                  </a:lnTo>
                  <a:lnTo>
                    <a:pt x="982" y="22"/>
                  </a:lnTo>
                  <a:lnTo>
                    <a:pt x="799" y="39"/>
                  </a:lnTo>
                  <a:lnTo>
                    <a:pt x="878" y="14"/>
                  </a:lnTo>
                  <a:lnTo>
                    <a:pt x="635" y="0"/>
                  </a:lnTo>
                  <a:lnTo>
                    <a:pt x="615" y="18"/>
                  </a:lnTo>
                  <a:lnTo>
                    <a:pt x="632" y="28"/>
                  </a:lnTo>
                  <a:lnTo>
                    <a:pt x="588" y="10"/>
                  </a:lnTo>
                  <a:lnTo>
                    <a:pt x="479" y="11"/>
                  </a:lnTo>
                  <a:lnTo>
                    <a:pt x="556" y="48"/>
                  </a:lnTo>
                  <a:lnTo>
                    <a:pt x="530" y="60"/>
                  </a:lnTo>
                  <a:lnTo>
                    <a:pt x="490" y="21"/>
                  </a:lnTo>
                  <a:lnTo>
                    <a:pt x="390" y="17"/>
                  </a:lnTo>
                  <a:lnTo>
                    <a:pt x="411" y="34"/>
                  </a:lnTo>
                  <a:lnTo>
                    <a:pt x="335" y="28"/>
                  </a:lnTo>
                  <a:lnTo>
                    <a:pt x="372" y="54"/>
                  </a:lnTo>
                  <a:lnTo>
                    <a:pt x="313" y="38"/>
                  </a:lnTo>
                  <a:lnTo>
                    <a:pt x="331" y="54"/>
                  </a:lnTo>
                  <a:lnTo>
                    <a:pt x="296" y="60"/>
                  </a:lnTo>
                  <a:lnTo>
                    <a:pt x="373" y="95"/>
                  </a:lnTo>
                  <a:lnTo>
                    <a:pt x="207" y="55"/>
                  </a:lnTo>
                  <a:lnTo>
                    <a:pt x="165" y="84"/>
                  </a:lnTo>
                  <a:lnTo>
                    <a:pt x="230" y="97"/>
                  </a:lnTo>
                  <a:lnTo>
                    <a:pt x="119" y="87"/>
                  </a:lnTo>
                  <a:lnTo>
                    <a:pt x="0" y="128"/>
                  </a:lnTo>
                  <a:close/>
                </a:path>
              </a:pathLst>
            </a:custGeom>
            <a:grpFill/>
            <a:ln w="3175" cap="rnd">
              <a:solidFill>
                <a:schemeClr val="accent5"/>
              </a:solidFill>
              <a:round/>
              <a:headEnd/>
              <a:tailEnd/>
            </a:ln>
          </p:spPr>
          <p:txBody>
            <a:bodyPr/>
            <a:lstStyle/>
            <a:p>
              <a:endParaRPr lang="en-US" dirty="0"/>
            </a:p>
          </p:txBody>
        </p:sp>
        <p:sp>
          <p:nvSpPr>
            <p:cNvPr id="100" name="Freeform 41"/>
            <p:cNvSpPr>
              <a:spLocks noChangeAspect="1"/>
            </p:cNvSpPr>
            <p:nvPr/>
          </p:nvSpPr>
          <p:spPr bwMode="gray">
            <a:xfrm>
              <a:off x="2344736" y="1843085"/>
              <a:ext cx="742948" cy="585785"/>
            </a:xfrm>
            <a:custGeom>
              <a:avLst/>
              <a:gdLst>
                <a:gd name="T0" fmla="*/ 4442051 w 997"/>
                <a:gd name="T1" fmla="*/ 56292722 h 707"/>
                <a:gd name="T2" fmla="*/ 66080820 w 997"/>
                <a:gd name="T3" fmla="*/ 0 h 707"/>
                <a:gd name="T4" fmla="*/ 63859421 w 997"/>
                <a:gd name="T5" fmla="*/ 56292722 h 707"/>
                <a:gd name="T6" fmla="*/ 97733321 w 997"/>
                <a:gd name="T7" fmla="*/ 114645227 h 707"/>
                <a:gd name="T8" fmla="*/ 99398811 w 997"/>
                <a:gd name="T9" fmla="*/ 124943313 h 707"/>
                <a:gd name="T10" fmla="*/ 78852555 w 997"/>
                <a:gd name="T11" fmla="*/ 83752627 h 707"/>
                <a:gd name="T12" fmla="*/ 83850514 w 997"/>
                <a:gd name="T13" fmla="*/ 43249640 h 707"/>
                <a:gd name="T14" fmla="*/ 87182239 w 997"/>
                <a:gd name="T15" fmla="*/ 37757162 h 707"/>
                <a:gd name="T16" fmla="*/ 97177413 w 997"/>
                <a:gd name="T17" fmla="*/ 23341168 h 707"/>
                <a:gd name="T18" fmla="*/ 141601650 w 997"/>
                <a:gd name="T19" fmla="*/ 6865390 h 707"/>
                <a:gd name="T20" fmla="*/ 164924467 w 997"/>
                <a:gd name="T21" fmla="*/ 28146775 h 707"/>
                <a:gd name="T22" fmla="*/ 175475550 w 997"/>
                <a:gd name="T23" fmla="*/ 85812410 h 707"/>
                <a:gd name="T24" fmla="*/ 209903868 w 997"/>
                <a:gd name="T25" fmla="*/ 72769328 h 707"/>
                <a:gd name="T26" fmla="*/ 285980606 w 997"/>
                <a:gd name="T27" fmla="*/ 63158113 h 707"/>
                <a:gd name="T28" fmla="*/ 291533729 w 997"/>
                <a:gd name="T29" fmla="*/ 98856320 h 707"/>
                <a:gd name="T30" fmla="*/ 309858587 w 997"/>
                <a:gd name="T31" fmla="*/ 107093795 h 707"/>
                <a:gd name="T32" fmla="*/ 339288945 w 997"/>
                <a:gd name="T33" fmla="*/ 97483408 h 707"/>
                <a:gd name="T34" fmla="*/ 365388324 w 997"/>
                <a:gd name="T35" fmla="*/ 120823747 h 707"/>
                <a:gd name="T36" fmla="*/ 374828335 w 997"/>
                <a:gd name="T37" fmla="*/ 124943313 h 707"/>
                <a:gd name="T38" fmla="*/ 389821468 w 997"/>
                <a:gd name="T39" fmla="*/ 133180787 h 707"/>
                <a:gd name="T40" fmla="*/ 417031174 w 997"/>
                <a:gd name="T41" fmla="*/ 144851785 h 707"/>
                <a:gd name="T42" fmla="*/ 413699449 w 997"/>
                <a:gd name="T43" fmla="*/ 161327563 h 707"/>
                <a:gd name="T44" fmla="*/ 423695368 w 997"/>
                <a:gd name="T45" fmla="*/ 157208825 h 707"/>
                <a:gd name="T46" fmla="*/ 409812561 w 997"/>
                <a:gd name="T47" fmla="*/ 188101426 h 707"/>
                <a:gd name="T48" fmla="*/ 415920847 w 997"/>
                <a:gd name="T49" fmla="*/ 203204290 h 707"/>
                <a:gd name="T50" fmla="*/ 419252572 w 997"/>
                <a:gd name="T51" fmla="*/ 226545458 h 707"/>
                <a:gd name="T52" fmla="*/ 487554790 w 997"/>
                <a:gd name="T53" fmla="*/ 249885797 h 707"/>
                <a:gd name="T54" fmla="*/ 521983108 w 997"/>
                <a:gd name="T55" fmla="*/ 282151310 h 707"/>
                <a:gd name="T56" fmla="*/ 553635609 w 997"/>
                <a:gd name="T57" fmla="*/ 304806436 h 707"/>
                <a:gd name="T58" fmla="*/ 531979027 w 997"/>
                <a:gd name="T59" fmla="*/ 319909300 h 707"/>
                <a:gd name="T60" fmla="*/ 530312792 w 997"/>
                <a:gd name="T61" fmla="*/ 348055247 h 707"/>
                <a:gd name="T62" fmla="*/ 511432771 w 997"/>
                <a:gd name="T63" fmla="*/ 374829110 h 707"/>
                <a:gd name="T64" fmla="*/ 424805695 w 997"/>
                <a:gd name="T65" fmla="*/ 317849518 h 707"/>
                <a:gd name="T66" fmla="*/ 428692583 w 997"/>
                <a:gd name="T67" fmla="*/ 348055247 h 707"/>
                <a:gd name="T68" fmla="*/ 452570563 w 997"/>
                <a:gd name="T69" fmla="*/ 378261805 h 707"/>
                <a:gd name="T70" fmla="*/ 480336177 w 997"/>
                <a:gd name="T71" fmla="*/ 403661928 h 707"/>
                <a:gd name="T72" fmla="*/ 488665116 w 997"/>
                <a:gd name="T73" fmla="*/ 461328391 h 707"/>
                <a:gd name="T74" fmla="*/ 462010574 w 997"/>
                <a:gd name="T75" fmla="*/ 485355600 h 707"/>
                <a:gd name="T76" fmla="*/ 348729701 w 997"/>
                <a:gd name="T77" fmla="*/ 424943312 h 707"/>
                <a:gd name="T78" fmla="*/ 330404098 w 997"/>
                <a:gd name="T79" fmla="*/ 409840448 h 707"/>
                <a:gd name="T80" fmla="*/ 295975780 w 997"/>
                <a:gd name="T81" fmla="*/ 374829110 h 707"/>
                <a:gd name="T82" fmla="*/ 279872320 w 997"/>
                <a:gd name="T83" fmla="*/ 383753455 h 707"/>
                <a:gd name="T84" fmla="*/ 230450124 w 997"/>
                <a:gd name="T85" fmla="*/ 383753455 h 707"/>
                <a:gd name="T86" fmla="*/ 318743434 w 997"/>
                <a:gd name="T87" fmla="*/ 354233767 h 707"/>
                <a:gd name="T88" fmla="*/ 342621415 w 997"/>
                <a:gd name="T89" fmla="*/ 282151310 h 707"/>
                <a:gd name="T90" fmla="*/ 292644056 w 997"/>
                <a:gd name="T91" fmla="*/ 219680068 h 707"/>
                <a:gd name="T92" fmla="*/ 258770156 w 997"/>
                <a:gd name="T93" fmla="*/ 225858588 h 707"/>
                <a:gd name="T94" fmla="*/ 275429524 w 997"/>
                <a:gd name="T95" fmla="*/ 199771595 h 707"/>
                <a:gd name="T96" fmla="*/ 239890134 w 997"/>
                <a:gd name="T97" fmla="*/ 159954650 h 707"/>
                <a:gd name="T98" fmla="*/ 216567317 w 997"/>
                <a:gd name="T99" fmla="*/ 174370645 h 707"/>
                <a:gd name="T100" fmla="*/ 176585876 w 997"/>
                <a:gd name="T101" fmla="*/ 179863123 h 707"/>
                <a:gd name="T102" fmla="*/ 12216572 w 997"/>
                <a:gd name="T103" fmla="*/ 124943313 h 707"/>
                <a:gd name="T104" fmla="*/ 0 w 997"/>
                <a:gd name="T105" fmla="*/ 108466707 h 7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97"/>
                <a:gd name="T160" fmla="*/ 0 h 707"/>
                <a:gd name="T161" fmla="*/ 997 w 997"/>
                <a:gd name="T162" fmla="*/ 707 h 7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97" h="707">
                  <a:moveTo>
                    <a:pt x="0" y="158"/>
                  </a:moveTo>
                  <a:lnTo>
                    <a:pt x="8" y="82"/>
                  </a:lnTo>
                  <a:lnTo>
                    <a:pt x="49" y="25"/>
                  </a:lnTo>
                  <a:lnTo>
                    <a:pt x="119" y="0"/>
                  </a:lnTo>
                  <a:lnTo>
                    <a:pt x="176" y="10"/>
                  </a:lnTo>
                  <a:lnTo>
                    <a:pt x="115" y="82"/>
                  </a:lnTo>
                  <a:lnTo>
                    <a:pt x="131" y="125"/>
                  </a:lnTo>
                  <a:lnTo>
                    <a:pt x="176" y="167"/>
                  </a:lnTo>
                  <a:lnTo>
                    <a:pt x="119" y="183"/>
                  </a:lnTo>
                  <a:lnTo>
                    <a:pt x="179" y="182"/>
                  </a:lnTo>
                  <a:lnTo>
                    <a:pt x="186" y="144"/>
                  </a:lnTo>
                  <a:lnTo>
                    <a:pt x="142" y="122"/>
                  </a:lnTo>
                  <a:lnTo>
                    <a:pt x="179" y="98"/>
                  </a:lnTo>
                  <a:lnTo>
                    <a:pt x="151" y="63"/>
                  </a:lnTo>
                  <a:lnTo>
                    <a:pt x="209" y="72"/>
                  </a:lnTo>
                  <a:lnTo>
                    <a:pt x="157" y="55"/>
                  </a:lnTo>
                  <a:lnTo>
                    <a:pt x="217" y="59"/>
                  </a:lnTo>
                  <a:lnTo>
                    <a:pt x="175" y="34"/>
                  </a:lnTo>
                  <a:lnTo>
                    <a:pt x="224" y="37"/>
                  </a:lnTo>
                  <a:lnTo>
                    <a:pt x="255" y="10"/>
                  </a:lnTo>
                  <a:lnTo>
                    <a:pt x="295" y="8"/>
                  </a:lnTo>
                  <a:lnTo>
                    <a:pt x="297" y="41"/>
                  </a:lnTo>
                  <a:lnTo>
                    <a:pt x="327" y="55"/>
                  </a:lnTo>
                  <a:lnTo>
                    <a:pt x="316" y="125"/>
                  </a:lnTo>
                  <a:lnTo>
                    <a:pt x="355" y="92"/>
                  </a:lnTo>
                  <a:lnTo>
                    <a:pt x="378" y="106"/>
                  </a:lnTo>
                  <a:lnTo>
                    <a:pt x="432" y="73"/>
                  </a:lnTo>
                  <a:lnTo>
                    <a:pt x="515" y="92"/>
                  </a:lnTo>
                  <a:lnTo>
                    <a:pt x="549" y="125"/>
                  </a:lnTo>
                  <a:lnTo>
                    <a:pt x="525" y="144"/>
                  </a:lnTo>
                  <a:lnTo>
                    <a:pt x="574" y="136"/>
                  </a:lnTo>
                  <a:lnTo>
                    <a:pt x="558" y="156"/>
                  </a:lnTo>
                  <a:lnTo>
                    <a:pt x="587" y="167"/>
                  </a:lnTo>
                  <a:lnTo>
                    <a:pt x="611" y="142"/>
                  </a:lnTo>
                  <a:lnTo>
                    <a:pt x="648" y="155"/>
                  </a:lnTo>
                  <a:lnTo>
                    <a:pt x="658" y="176"/>
                  </a:lnTo>
                  <a:lnTo>
                    <a:pt x="626" y="182"/>
                  </a:lnTo>
                  <a:lnTo>
                    <a:pt x="675" y="182"/>
                  </a:lnTo>
                  <a:lnTo>
                    <a:pt x="668" y="209"/>
                  </a:lnTo>
                  <a:lnTo>
                    <a:pt x="702" y="194"/>
                  </a:lnTo>
                  <a:lnTo>
                    <a:pt x="680" y="217"/>
                  </a:lnTo>
                  <a:lnTo>
                    <a:pt x="751" y="211"/>
                  </a:lnTo>
                  <a:lnTo>
                    <a:pt x="712" y="235"/>
                  </a:lnTo>
                  <a:lnTo>
                    <a:pt x="745" y="235"/>
                  </a:lnTo>
                  <a:lnTo>
                    <a:pt x="732" y="252"/>
                  </a:lnTo>
                  <a:lnTo>
                    <a:pt x="763" y="229"/>
                  </a:lnTo>
                  <a:lnTo>
                    <a:pt x="795" y="253"/>
                  </a:lnTo>
                  <a:lnTo>
                    <a:pt x="738" y="274"/>
                  </a:lnTo>
                  <a:lnTo>
                    <a:pt x="821" y="291"/>
                  </a:lnTo>
                  <a:lnTo>
                    <a:pt x="749" y="296"/>
                  </a:lnTo>
                  <a:lnTo>
                    <a:pt x="777" y="308"/>
                  </a:lnTo>
                  <a:lnTo>
                    <a:pt x="755" y="330"/>
                  </a:lnTo>
                  <a:lnTo>
                    <a:pt x="838" y="372"/>
                  </a:lnTo>
                  <a:lnTo>
                    <a:pt x="878" y="364"/>
                  </a:lnTo>
                  <a:lnTo>
                    <a:pt x="898" y="414"/>
                  </a:lnTo>
                  <a:lnTo>
                    <a:pt x="940" y="411"/>
                  </a:lnTo>
                  <a:lnTo>
                    <a:pt x="933" y="432"/>
                  </a:lnTo>
                  <a:lnTo>
                    <a:pt x="997" y="444"/>
                  </a:lnTo>
                  <a:lnTo>
                    <a:pt x="988" y="471"/>
                  </a:lnTo>
                  <a:lnTo>
                    <a:pt x="958" y="466"/>
                  </a:lnTo>
                  <a:lnTo>
                    <a:pt x="971" y="483"/>
                  </a:lnTo>
                  <a:lnTo>
                    <a:pt x="955" y="507"/>
                  </a:lnTo>
                  <a:lnTo>
                    <a:pt x="926" y="496"/>
                  </a:lnTo>
                  <a:lnTo>
                    <a:pt x="921" y="546"/>
                  </a:lnTo>
                  <a:lnTo>
                    <a:pt x="807" y="454"/>
                  </a:lnTo>
                  <a:lnTo>
                    <a:pt x="765" y="463"/>
                  </a:lnTo>
                  <a:lnTo>
                    <a:pt x="795" y="484"/>
                  </a:lnTo>
                  <a:lnTo>
                    <a:pt x="772" y="507"/>
                  </a:lnTo>
                  <a:lnTo>
                    <a:pt x="790" y="506"/>
                  </a:lnTo>
                  <a:lnTo>
                    <a:pt x="815" y="551"/>
                  </a:lnTo>
                  <a:lnTo>
                    <a:pt x="870" y="562"/>
                  </a:lnTo>
                  <a:lnTo>
                    <a:pt x="865" y="588"/>
                  </a:lnTo>
                  <a:lnTo>
                    <a:pt x="896" y="610"/>
                  </a:lnTo>
                  <a:lnTo>
                    <a:pt x="880" y="672"/>
                  </a:lnTo>
                  <a:lnTo>
                    <a:pt x="738" y="609"/>
                  </a:lnTo>
                  <a:lnTo>
                    <a:pt x="832" y="707"/>
                  </a:lnTo>
                  <a:lnTo>
                    <a:pt x="653" y="652"/>
                  </a:lnTo>
                  <a:lnTo>
                    <a:pt x="628" y="619"/>
                  </a:lnTo>
                  <a:lnTo>
                    <a:pt x="652" y="616"/>
                  </a:lnTo>
                  <a:lnTo>
                    <a:pt x="595" y="597"/>
                  </a:lnTo>
                  <a:lnTo>
                    <a:pt x="578" y="559"/>
                  </a:lnTo>
                  <a:lnTo>
                    <a:pt x="533" y="546"/>
                  </a:lnTo>
                  <a:lnTo>
                    <a:pt x="531" y="572"/>
                  </a:lnTo>
                  <a:lnTo>
                    <a:pt x="504" y="559"/>
                  </a:lnTo>
                  <a:lnTo>
                    <a:pt x="465" y="583"/>
                  </a:lnTo>
                  <a:lnTo>
                    <a:pt x="415" y="559"/>
                  </a:lnTo>
                  <a:lnTo>
                    <a:pt x="442" y="516"/>
                  </a:lnTo>
                  <a:lnTo>
                    <a:pt x="574" y="516"/>
                  </a:lnTo>
                  <a:lnTo>
                    <a:pt x="542" y="473"/>
                  </a:lnTo>
                  <a:lnTo>
                    <a:pt x="617" y="411"/>
                  </a:lnTo>
                  <a:lnTo>
                    <a:pt x="564" y="328"/>
                  </a:lnTo>
                  <a:lnTo>
                    <a:pt x="527" y="320"/>
                  </a:lnTo>
                  <a:lnTo>
                    <a:pt x="548" y="306"/>
                  </a:lnTo>
                  <a:lnTo>
                    <a:pt x="466" y="329"/>
                  </a:lnTo>
                  <a:lnTo>
                    <a:pt x="465" y="304"/>
                  </a:lnTo>
                  <a:lnTo>
                    <a:pt x="496" y="291"/>
                  </a:lnTo>
                  <a:lnTo>
                    <a:pt x="433" y="259"/>
                  </a:lnTo>
                  <a:lnTo>
                    <a:pt x="432" y="233"/>
                  </a:lnTo>
                  <a:lnTo>
                    <a:pt x="377" y="220"/>
                  </a:lnTo>
                  <a:lnTo>
                    <a:pt x="390" y="254"/>
                  </a:lnTo>
                  <a:lnTo>
                    <a:pt x="294" y="242"/>
                  </a:lnTo>
                  <a:lnTo>
                    <a:pt x="318" y="262"/>
                  </a:lnTo>
                  <a:lnTo>
                    <a:pt x="66" y="227"/>
                  </a:lnTo>
                  <a:lnTo>
                    <a:pt x="22" y="182"/>
                  </a:lnTo>
                  <a:lnTo>
                    <a:pt x="101" y="184"/>
                  </a:lnTo>
                  <a:lnTo>
                    <a:pt x="0" y="158"/>
                  </a:lnTo>
                  <a:close/>
                </a:path>
              </a:pathLst>
            </a:custGeom>
            <a:grpFill/>
            <a:ln w="3175" cap="rnd">
              <a:solidFill>
                <a:schemeClr val="accent5"/>
              </a:solidFill>
              <a:round/>
              <a:headEnd/>
              <a:tailEnd/>
            </a:ln>
          </p:spPr>
          <p:txBody>
            <a:bodyPr/>
            <a:lstStyle/>
            <a:p>
              <a:endParaRPr lang="en-US" dirty="0"/>
            </a:p>
          </p:txBody>
        </p:sp>
        <p:sp>
          <p:nvSpPr>
            <p:cNvPr id="101" name="Freeform 42"/>
            <p:cNvSpPr>
              <a:spLocks noChangeAspect="1"/>
            </p:cNvSpPr>
            <p:nvPr/>
          </p:nvSpPr>
          <p:spPr bwMode="gray">
            <a:xfrm>
              <a:off x="2419348" y="2249486"/>
              <a:ext cx="169862" cy="126999"/>
            </a:xfrm>
            <a:custGeom>
              <a:avLst/>
              <a:gdLst>
                <a:gd name="T0" fmla="*/ 0 w 231"/>
                <a:gd name="T1" fmla="*/ 85691188 h 154"/>
                <a:gd name="T2" fmla="*/ 18384177 w 231"/>
                <a:gd name="T3" fmla="*/ 64608364 h 154"/>
                <a:gd name="T4" fmla="*/ 30280470 w 231"/>
                <a:gd name="T5" fmla="*/ 0 h 154"/>
                <a:gd name="T6" fmla="*/ 40553872 w 231"/>
                <a:gd name="T7" fmla="*/ 23123071 h 154"/>
                <a:gd name="T8" fmla="*/ 69212187 w 231"/>
                <a:gd name="T9" fmla="*/ 29243812 h 154"/>
                <a:gd name="T10" fmla="*/ 124906661 w 231"/>
                <a:gd name="T11" fmla="*/ 76170312 h 154"/>
                <a:gd name="T12" fmla="*/ 117336360 w 231"/>
                <a:gd name="T13" fmla="*/ 93172643 h 154"/>
                <a:gd name="T14" fmla="*/ 67049559 w 231"/>
                <a:gd name="T15" fmla="*/ 70729104 h 154"/>
                <a:gd name="T16" fmla="*/ 36228616 w 231"/>
                <a:gd name="T17" fmla="*/ 104733766 h 154"/>
                <a:gd name="T18" fmla="*/ 28117842 w 231"/>
                <a:gd name="T19" fmla="*/ 76170312 h 154"/>
                <a:gd name="T20" fmla="*/ 0 w 231"/>
                <a:gd name="T21" fmla="*/ 85691188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1"/>
                <a:gd name="T34" fmla="*/ 0 h 154"/>
                <a:gd name="T35" fmla="*/ 231 w 231"/>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1" h="154">
                  <a:moveTo>
                    <a:pt x="0" y="126"/>
                  </a:moveTo>
                  <a:lnTo>
                    <a:pt x="34" y="95"/>
                  </a:lnTo>
                  <a:lnTo>
                    <a:pt x="56" y="0"/>
                  </a:lnTo>
                  <a:lnTo>
                    <a:pt x="75" y="34"/>
                  </a:lnTo>
                  <a:lnTo>
                    <a:pt x="128" y="43"/>
                  </a:lnTo>
                  <a:lnTo>
                    <a:pt x="231" y="112"/>
                  </a:lnTo>
                  <a:lnTo>
                    <a:pt x="217" y="137"/>
                  </a:lnTo>
                  <a:lnTo>
                    <a:pt x="124" y="104"/>
                  </a:lnTo>
                  <a:lnTo>
                    <a:pt x="67" y="154"/>
                  </a:lnTo>
                  <a:lnTo>
                    <a:pt x="52" y="112"/>
                  </a:lnTo>
                  <a:lnTo>
                    <a:pt x="0" y="126"/>
                  </a:lnTo>
                  <a:close/>
                </a:path>
              </a:pathLst>
            </a:custGeom>
            <a:grpFill/>
            <a:ln w="3175" cap="rnd">
              <a:solidFill>
                <a:schemeClr val="accent5"/>
              </a:solidFill>
              <a:round/>
              <a:headEnd/>
              <a:tailEnd/>
            </a:ln>
          </p:spPr>
          <p:txBody>
            <a:bodyPr/>
            <a:lstStyle/>
            <a:p>
              <a:endParaRPr lang="en-US" dirty="0"/>
            </a:p>
          </p:txBody>
        </p:sp>
        <p:sp>
          <p:nvSpPr>
            <p:cNvPr id="102" name="Freeform 43"/>
            <p:cNvSpPr>
              <a:spLocks noChangeAspect="1"/>
            </p:cNvSpPr>
            <p:nvPr/>
          </p:nvSpPr>
          <p:spPr bwMode="gray">
            <a:xfrm>
              <a:off x="3143247" y="2849560"/>
              <a:ext cx="171450" cy="182561"/>
            </a:xfrm>
            <a:custGeom>
              <a:avLst/>
              <a:gdLst>
                <a:gd name="T0" fmla="*/ 0 w 234"/>
                <a:gd name="T1" fmla="*/ 116616185 h 223"/>
                <a:gd name="T2" fmla="*/ 50999781 w 234"/>
                <a:gd name="T3" fmla="*/ 7372066 h 223"/>
                <a:gd name="T4" fmla="*/ 71399400 w 234"/>
                <a:gd name="T5" fmla="*/ 0 h 223"/>
                <a:gd name="T6" fmla="*/ 47778865 w 234"/>
                <a:gd name="T7" fmla="*/ 58308502 h 223"/>
                <a:gd name="T8" fmla="*/ 63883442 w 234"/>
                <a:gd name="T9" fmla="*/ 45574188 h 223"/>
                <a:gd name="T10" fmla="*/ 74083985 w 234"/>
                <a:gd name="T11" fmla="*/ 69701844 h 223"/>
                <a:gd name="T12" fmla="*/ 107904329 w 234"/>
                <a:gd name="T13" fmla="*/ 69701844 h 223"/>
                <a:gd name="T14" fmla="*/ 100388371 w 234"/>
                <a:gd name="T15" fmla="*/ 93159014 h 223"/>
                <a:gd name="T16" fmla="*/ 117567808 w 234"/>
                <a:gd name="T17" fmla="*/ 91148376 h 223"/>
                <a:gd name="T18" fmla="*/ 105756808 w 234"/>
                <a:gd name="T19" fmla="*/ 115276032 h 223"/>
                <a:gd name="T20" fmla="*/ 121325054 w 234"/>
                <a:gd name="T21" fmla="*/ 101201566 h 223"/>
                <a:gd name="T22" fmla="*/ 125620096 w 234"/>
                <a:gd name="T23" fmla="*/ 123989070 h 223"/>
                <a:gd name="T24" fmla="*/ 108978456 w 234"/>
                <a:gd name="T25" fmla="*/ 149456878 h 223"/>
                <a:gd name="T26" fmla="*/ 107904329 w 234"/>
                <a:gd name="T27" fmla="*/ 131361136 h 223"/>
                <a:gd name="T28" fmla="*/ 99852040 w 234"/>
                <a:gd name="T29" fmla="*/ 140743841 h 223"/>
                <a:gd name="T30" fmla="*/ 99852040 w 234"/>
                <a:gd name="T31" fmla="*/ 111925242 h 223"/>
                <a:gd name="T32" fmla="*/ 68715548 w 234"/>
                <a:gd name="T33" fmla="*/ 140743841 h 223"/>
                <a:gd name="T34" fmla="*/ 86430583 w 234"/>
                <a:gd name="T35" fmla="*/ 121307946 h 223"/>
                <a:gd name="T36" fmla="*/ 61736654 w 234"/>
                <a:gd name="T37" fmla="*/ 123989070 h 223"/>
                <a:gd name="T38" fmla="*/ 67641421 w 234"/>
                <a:gd name="T39" fmla="*/ 112595727 h 223"/>
                <a:gd name="T40" fmla="*/ 0 w 234"/>
                <a:gd name="T41" fmla="*/ 116616185 h 2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4"/>
                <a:gd name="T64" fmla="*/ 0 h 223"/>
                <a:gd name="T65" fmla="*/ 234 w 234"/>
                <a:gd name="T66" fmla="*/ 223 h 2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4" h="223">
                  <a:moveTo>
                    <a:pt x="0" y="174"/>
                  </a:moveTo>
                  <a:lnTo>
                    <a:pt x="95" y="11"/>
                  </a:lnTo>
                  <a:lnTo>
                    <a:pt x="133" y="0"/>
                  </a:lnTo>
                  <a:lnTo>
                    <a:pt x="89" y="87"/>
                  </a:lnTo>
                  <a:lnTo>
                    <a:pt x="119" y="68"/>
                  </a:lnTo>
                  <a:lnTo>
                    <a:pt x="138" y="104"/>
                  </a:lnTo>
                  <a:lnTo>
                    <a:pt x="201" y="104"/>
                  </a:lnTo>
                  <a:lnTo>
                    <a:pt x="187" y="139"/>
                  </a:lnTo>
                  <a:lnTo>
                    <a:pt x="219" y="136"/>
                  </a:lnTo>
                  <a:lnTo>
                    <a:pt x="197" y="172"/>
                  </a:lnTo>
                  <a:lnTo>
                    <a:pt x="226" y="151"/>
                  </a:lnTo>
                  <a:lnTo>
                    <a:pt x="234" y="185"/>
                  </a:lnTo>
                  <a:lnTo>
                    <a:pt x="203" y="223"/>
                  </a:lnTo>
                  <a:lnTo>
                    <a:pt x="201" y="196"/>
                  </a:lnTo>
                  <a:lnTo>
                    <a:pt x="186" y="210"/>
                  </a:lnTo>
                  <a:lnTo>
                    <a:pt x="186" y="167"/>
                  </a:lnTo>
                  <a:lnTo>
                    <a:pt x="128" y="210"/>
                  </a:lnTo>
                  <a:lnTo>
                    <a:pt x="161" y="181"/>
                  </a:lnTo>
                  <a:lnTo>
                    <a:pt x="115" y="185"/>
                  </a:lnTo>
                  <a:lnTo>
                    <a:pt x="126" y="168"/>
                  </a:lnTo>
                  <a:lnTo>
                    <a:pt x="0" y="174"/>
                  </a:lnTo>
                  <a:close/>
                </a:path>
              </a:pathLst>
            </a:custGeom>
            <a:grpFill/>
            <a:ln w="3175" cap="rnd">
              <a:solidFill>
                <a:schemeClr val="accent5"/>
              </a:solidFill>
              <a:round/>
              <a:headEnd/>
              <a:tailEnd/>
            </a:ln>
          </p:spPr>
          <p:txBody>
            <a:bodyPr/>
            <a:lstStyle/>
            <a:p>
              <a:endParaRPr lang="en-US" dirty="0"/>
            </a:p>
          </p:txBody>
        </p:sp>
        <p:sp>
          <p:nvSpPr>
            <p:cNvPr id="103" name="Freeform 44"/>
            <p:cNvSpPr>
              <a:spLocks noChangeAspect="1"/>
            </p:cNvSpPr>
            <p:nvPr/>
          </p:nvSpPr>
          <p:spPr bwMode="gray">
            <a:xfrm>
              <a:off x="6536303" y="4187818"/>
              <a:ext cx="46036" cy="107949"/>
            </a:xfrm>
            <a:custGeom>
              <a:avLst/>
              <a:gdLst>
                <a:gd name="T0" fmla="*/ 0 w 65"/>
                <a:gd name="T1" fmla="*/ 0 h 130"/>
                <a:gd name="T2" fmla="*/ 5518066 w 65"/>
                <a:gd name="T3" fmla="*/ 89640019 h 130"/>
                <a:gd name="T4" fmla="*/ 32606236 w 65"/>
                <a:gd name="T5" fmla="*/ 73780503 h 130"/>
                <a:gd name="T6" fmla="*/ 19563600 w 65"/>
                <a:gd name="T7" fmla="*/ 21375761 h 130"/>
                <a:gd name="T8" fmla="*/ 0 w 65"/>
                <a:gd name="T9" fmla="*/ 0 h 130"/>
                <a:gd name="T10" fmla="*/ 0 60000 65536"/>
                <a:gd name="T11" fmla="*/ 0 60000 65536"/>
                <a:gd name="T12" fmla="*/ 0 60000 65536"/>
                <a:gd name="T13" fmla="*/ 0 60000 65536"/>
                <a:gd name="T14" fmla="*/ 0 60000 65536"/>
                <a:gd name="T15" fmla="*/ 0 w 65"/>
                <a:gd name="T16" fmla="*/ 0 h 130"/>
                <a:gd name="T17" fmla="*/ 65 w 65"/>
                <a:gd name="T18" fmla="*/ 130 h 130"/>
              </a:gdLst>
              <a:ahLst/>
              <a:cxnLst>
                <a:cxn ang="T10">
                  <a:pos x="T0" y="T1"/>
                </a:cxn>
                <a:cxn ang="T11">
                  <a:pos x="T2" y="T3"/>
                </a:cxn>
                <a:cxn ang="T12">
                  <a:pos x="T4" y="T5"/>
                </a:cxn>
                <a:cxn ang="T13">
                  <a:pos x="T6" y="T7"/>
                </a:cxn>
                <a:cxn ang="T14">
                  <a:pos x="T8" y="T9"/>
                </a:cxn>
              </a:cxnLst>
              <a:rect l="T15" t="T16" r="T17" b="T18"/>
              <a:pathLst>
                <a:path w="65" h="130">
                  <a:moveTo>
                    <a:pt x="0" y="0"/>
                  </a:moveTo>
                  <a:lnTo>
                    <a:pt x="11" y="130"/>
                  </a:lnTo>
                  <a:lnTo>
                    <a:pt x="65" y="107"/>
                  </a:lnTo>
                  <a:lnTo>
                    <a:pt x="39" y="31"/>
                  </a:lnTo>
                  <a:lnTo>
                    <a:pt x="0" y="0"/>
                  </a:lnTo>
                  <a:close/>
                </a:path>
              </a:pathLst>
            </a:custGeom>
            <a:grpFill/>
            <a:ln w="3175" cap="rnd">
              <a:solidFill>
                <a:schemeClr val="accent5"/>
              </a:solidFill>
              <a:round/>
              <a:headEnd/>
              <a:tailEnd/>
            </a:ln>
          </p:spPr>
          <p:txBody>
            <a:bodyPr/>
            <a:lstStyle/>
            <a:p>
              <a:endParaRPr lang="en-US" dirty="0"/>
            </a:p>
          </p:txBody>
        </p:sp>
        <p:sp>
          <p:nvSpPr>
            <p:cNvPr id="104" name="Freeform 45"/>
            <p:cNvSpPr>
              <a:spLocks noChangeAspect="1"/>
            </p:cNvSpPr>
            <p:nvPr/>
          </p:nvSpPr>
          <p:spPr bwMode="gray">
            <a:xfrm>
              <a:off x="2722560" y="4972043"/>
              <a:ext cx="212726" cy="1200149"/>
            </a:xfrm>
            <a:custGeom>
              <a:avLst/>
              <a:gdLst>
                <a:gd name="T0" fmla="*/ 0 w 289"/>
                <a:gd name="T1" fmla="*/ 776184183 h 1450"/>
                <a:gd name="T2" fmla="*/ 11919961 w 289"/>
                <a:gd name="T3" fmla="*/ 749467189 h 1450"/>
                <a:gd name="T4" fmla="*/ 33591412 w 289"/>
                <a:gd name="T5" fmla="*/ 768648897 h 1450"/>
                <a:gd name="T6" fmla="*/ 53096602 w 289"/>
                <a:gd name="T7" fmla="*/ 717268406 h 1450"/>
                <a:gd name="T8" fmla="*/ 46053122 w 289"/>
                <a:gd name="T9" fmla="*/ 698086698 h 1450"/>
                <a:gd name="T10" fmla="*/ 61765329 w 289"/>
                <a:gd name="T11" fmla="*/ 627524500 h 1450"/>
                <a:gd name="T12" fmla="*/ 32507913 w 289"/>
                <a:gd name="T13" fmla="*/ 622043539 h 1450"/>
                <a:gd name="T14" fmla="*/ 37384395 w 289"/>
                <a:gd name="T15" fmla="*/ 508322291 h 1450"/>
                <a:gd name="T16" fmla="*/ 75852288 w 289"/>
                <a:gd name="T17" fmla="*/ 389804582 h 1450"/>
                <a:gd name="T18" fmla="*/ 75310539 w 289"/>
                <a:gd name="T19" fmla="*/ 290469408 h 1450"/>
                <a:gd name="T20" fmla="*/ 102400957 w 289"/>
                <a:gd name="T21" fmla="*/ 100705000 h 1450"/>
                <a:gd name="T22" fmla="*/ 93732229 w 289"/>
                <a:gd name="T23" fmla="*/ 17126554 h 1450"/>
                <a:gd name="T24" fmla="*/ 112153184 w 289"/>
                <a:gd name="T25" fmla="*/ 0 h 1450"/>
                <a:gd name="T26" fmla="*/ 131658373 w 289"/>
                <a:gd name="T27" fmla="*/ 43159049 h 1450"/>
                <a:gd name="T28" fmla="*/ 143577598 w 289"/>
                <a:gd name="T29" fmla="*/ 130848630 h 1450"/>
                <a:gd name="T30" fmla="*/ 156581058 w 289"/>
                <a:gd name="T31" fmla="*/ 133588283 h 1450"/>
                <a:gd name="T32" fmla="*/ 154414060 w 289"/>
                <a:gd name="T33" fmla="*/ 163046585 h 1450"/>
                <a:gd name="T34" fmla="*/ 133825371 w 289"/>
                <a:gd name="T35" fmla="*/ 175378333 h 1450"/>
                <a:gd name="T36" fmla="*/ 134908870 w 289"/>
                <a:gd name="T37" fmla="*/ 232923457 h 1450"/>
                <a:gd name="T38" fmla="*/ 112153184 w 289"/>
                <a:gd name="T39" fmla="*/ 265122240 h 1450"/>
                <a:gd name="T40" fmla="*/ 94273979 w 289"/>
                <a:gd name="T41" fmla="*/ 346645532 h 1450"/>
                <a:gd name="T42" fmla="*/ 107818452 w 289"/>
                <a:gd name="T43" fmla="*/ 424058518 h 1450"/>
                <a:gd name="T44" fmla="*/ 83437517 w 289"/>
                <a:gd name="T45" fmla="*/ 489825083 h 1450"/>
                <a:gd name="T46" fmla="*/ 66641811 w 289"/>
                <a:gd name="T47" fmla="*/ 652871668 h 1450"/>
                <a:gd name="T48" fmla="*/ 79645271 w 289"/>
                <a:gd name="T49" fmla="*/ 712472772 h 1450"/>
                <a:gd name="T50" fmla="*/ 67183560 w 289"/>
                <a:gd name="T51" fmla="*/ 717268406 h 1450"/>
                <a:gd name="T52" fmla="*/ 73685290 w 289"/>
                <a:gd name="T53" fmla="*/ 770018723 h 1450"/>
                <a:gd name="T54" fmla="*/ 41719126 w 289"/>
                <a:gd name="T55" fmla="*/ 881000318 h 1450"/>
                <a:gd name="T56" fmla="*/ 44427874 w 289"/>
                <a:gd name="T57" fmla="*/ 899497527 h 1450"/>
                <a:gd name="T58" fmla="*/ 60681830 w 289"/>
                <a:gd name="T59" fmla="*/ 892646739 h 1450"/>
                <a:gd name="T60" fmla="*/ 66641811 w 289"/>
                <a:gd name="T61" fmla="*/ 935120462 h 1450"/>
                <a:gd name="T62" fmla="*/ 134908870 w 289"/>
                <a:gd name="T63" fmla="*/ 944026402 h 1450"/>
                <a:gd name="T64" fmla="*/ 88855748 w 289"/>
                <a:gd name="T65" fmla="*/ 960468457 h 1450"/>
                <a:gd name="T66" fmla="*/ 83437517 w 289"/>
                <a:gd name="T67" fmla="*/ 993351740 h 1450"/>
                <a:gd name="T68" fmla="*/ 63933063 w 289"/>
                <a:gd name="T69" fmla="*/ 983760472 h 1450"/>
                <a:gd name="T70" fmla="*/ 85604515 w 289"/>
                <a:gd name="T71" fmla="*/ 963893437 h 1450"/>
                <a:gd name="T72" fmla="*/ 52554852 w 289"/>
                <a:gd name="T73" fmla="*/ 954302997 h 1450"/>
                <a:gd name="T74" fmla="*/ 48762606 w 289"/>
                <a:gd name="T75" fmla="*/ 919364561 h 1450"/>
                <a:gd name="T76" fmla="*/ 40093142 w 289"/>
                <a:gd name="T77" fmla="*/ 936491116 h 1450"/>
                <a:gd name="T78" fmla="*/ 28173917 w 289"/>
                <a:gd name="T79" fmla="*/ 903607833 h 1450"/>
                <a:gd name="T80" fmla="*/ 34133898 w 289"/>
                <a:gd name="T81" fmla="*/ 894016566 h 1450"/>
                <a:gd name="T82" fmla="*/ 19505190 w 289"/>
                <a:gd name="T83" fmla="*/ 878945165 h 1450"/>
                <a:gd name="T84" fmla="*/ 32507913 w 289"/>
                <a:gd name="T85" fmla="*/ 860447956 h 1450"/>
                <a:gd name="T86" fmla="*/ 20046939 w 289"/>
                <a:gd name="T87" fmla="*/ 813178600 h 1450"/>
                <a:gd name="T88" fmla="*/ 43886124 w 289"/>
                <a:gd name="T89" fmla="*/ 817974234 h 1450"/>
                <a:gd name="T90" fmla="*/ 20046939 w 289"/>
                <a:gd name="T91" fmla="*/ 792626238 h 1450"/>
                <a:gd name="T92" fmla="*/ 25464434 w 289"/>
                <a:gd name="T93" fmla="*/ 774129030 h 1450"/>
                <a:gd name="T94" fmla="*/ 0 w 289"/>
                <a:gd name="T95" fmla="*/ 776184183 h 14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9"/>
                <a:gd name="T145" fmla="*/ 0 h 1450"/>
                <a:gd name="T146" fmla="*/ 289 w 289"/>
                <a:gd name="T147" fmla="*/ 1450 h 14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9" h="1450">
                  <a:moveTo>
                    <a:pt x="0" y="1133"/>
                  </a:moveTo>
                  <a:lnTo>
                    <a:pt x="22" y="1094"/>
                  </a:lnTo>
                  <a:lnTo>
                    <a:pt x="62" y="1122"/>
                  </a:lnTo>
                  <a:lnTo>
                    <a:pt x="98" y="1047"/>
                  </a:lnTo>
                  <a:lnTo>
                    <a:pt x="85" y="1019"/>
                  </a:lnTo>
                  <a:lnTo>
                    <a:pt x="114" y="916"/>
                  </a:lnTo>
                  <a:lnTo>
                    <a:pt x="60" y="908"/>
                  </a:lnTo>
                  <a:lnTo>
                    <a:pt x="69" y="742"/>
                  </a:lnTo>
                  <a:lnTo>
                    <a:pt x="140" y="569"/>
                  </a:lnTo>
                  <a:lnTo>
                    <a:pt x="139" y="424"/>
                  </a:lnTo>
                  <a:lnTo>
                    <a:pt x="189" y="147"/>
                  </a:lnTo>
                  <a:lnTo>
                    <a:pt x="173" y="25"/>
                  </a:lnTo>
                  <a:lnTo>
                    <a:pt x="207" y="0"/>
                  </a:lnTo>
                  <a:lnTo>
                    <a:pt x="243" y="63"/>
                  </a:lnTo>
                  <a:lnTo>
                    <a:pt x="265" y="191"/>
                  </a:lnTo>
                  <a:lnTo>
                    <a:pt x="289" y="195"/>
                  </a:lnTo>
                  <a:lnTo>
                    <a:pt x="285" y="238"/>
                  </a:lnTo>
                  <a:lnTo>
                    <a:pt x="247" y="256"/>
                  </a:lnTo>
                  <a:lnTo>
                    <a:pt x="249" y="340"/>
                  </a:lnTo>
                  <a:lnTo>
                    <a:pt x="207" y="387"/>
                  </a:lnTo>
                  <a:lnTo>
                    <a:pt x="174" y="506"/>
                  </a:lnTo>
                  <a:lnTo>
                    <a:pt x="199" y="619"/>
                  </a:lnTo>
                  <a:lnTo>
                    <a:pt x="154" y="715"/>
                  </a:lnTo>
                  <a:lnTo>
                    <a:pt x="123" y="953"/>
                  </a:lnTo>
                  <a:lnTo>
                    <a:pt x="147" y="1040"/>
                  </a:lnTo>
                  <a:lnTo>
                    <a:pt x="124" y="1047"/>
                  </a:lnTo>
                  <a:lnTo>
                    <a:pt x="136" y="1124"/>
                  </a:lnTo>
                  <a:lnTo>
                    <a:pt x="77" y="1286"/>
                  </a:lnTo>
                  <a:lnTo>
                    <a:pt x="82" y="1313"/>
                  </a:lnTo>
                  <a:lnTo>
                    <a:pt x="112" y="1303"/>
                  </a:lnTo>
                  <a:lnTo>
                    <a:pt x="123" y="1365"/>
                  </a:lnTo>
                  <a:lnTo>
                    <a:pt x="249" y="1378"/>
                  </a:lnTo>
                  <a:lnTo>
                    <a:pt x="164" y="1402"/>
                  </a:lnTo>
                  <a:lnTo>
                    <a:pt x="154" y="1450"/>
                  </a:lnTo>
                  <a:lnTo>
                    <a:pt x="118" y="1436"/>
                  </a:lnTo>
                  <a:lnTo>
                    <a:pt x="158" y="1407"/>
                  </a:lnTo>
                  <a:lnTo>
                    <a:pt x="97" y="1393"/>
                  </a:lnTo>
                  <a:lnTo>
                    <a:pt x="90" y="1342"/>
                  </a:lnTo>
                  <a:lnTo>
                    <a:pt x="74" y="1367"/>
                  </a:lnTo>
                  <a:lnTo>
                    <a:pt x="52" y="1319"/>
                  </a:lnTo>
                  <a:lnTo>
                    <a:pt x="63" y="1305"/>
                  </a:lnTo>
                  <a:lnTo>
                    <a:pt x="36" y="1283"/>
                  </a:lnTo>
                  <a:lnTo>
                    <a:pt x="60" y="1256"/>
                  </a:lnTo>
                  <a:lnTo>
                    <a:pt x="37" y="1187"/>
                  </a:lnTo>
                  <a:lnTo>
                    <a:pt x="81" y="1194"/>
                  </a:lnTo>
                  <a:lnTo>
                    <a:pt x="37" y="1157"/>
                  </a:lnTo>
                  <a:lnTo>
                    <a:pt x="47" y="1130"/>
                  </a:lnTo>
                  <a:lnTo>
                    <a:pt x="0" y="1133"/>
                  </a:lnTo>
                  <a:close/>
                </a:path>
              </a:pathLst>
            </a:custGeom>
            <a:grpFill/>
            <a:ln w="3175" cap="rnd">
              <a:solidFill>
                <a:schemeClr val="accent5"/>
              </a:solidFill>
              <a:round/>
              <a:headEnd/>
              <a:tailEnd/>
            </a:ln>
          </p:spPr>
          <p:txBody>
            <a:bodyPr/>
            <a:lstStyle/>
            <a:p>
              <a:endParaRPr lang="en-US" dirty="0"/>
            </a:p>
          </p:txBody>
        </p:sp>
        <p:sp>
          <p:nvSpPr>
            <p:cNvPr id="105" name="Freeform 46"/>
            <p:cNvSpPr>
              <a:spLocks noChangeAspect="1"/>
            </p:cNvSpPr>
            <p:nvPr/>
          </p:nvSpPr>
          <p:spPr bwMode="gray">
            <a:xfrm>
              <a:off x="2733673" y="5978516"/>
              <a:ext cx="15874" cy="46038"/>
            </a:xfrm>
            <a:custGeom>
              <a:avLst/>
              <a:gdLst>
                <a:gd name="T0" fmla="*/ 0 w 22"/>
                <a:gd name="T1" fmla="*/ 18863419 h 53"/>
                <a:gd name="T2" fmla="*/ 4686011 w 22"/>
                <a:gd name="T3" fmla="*/ 0 h 53"/>
                <a:gd name="T4" fmla="*/ 11455256 w 22"/>
                <a:gd name="T5" fmla="*/ 39990518 h 53"/>
                <a:gd name="T6" fmla="*/ 0 w 22"/>
                <a:gd name="T7" fmla="*/ 18863419 h 53"/>
                <a:gd name="T8" fmla="*/ 0 60000 65536"/>
                <a:gd name="T9" fmla="*/ 0 60000 65536"/>
                <a:gd name="T10" fmla="*/ 0 60000 65536"/>
                <a:gd name="T11" fmla="*/ 0 60000 65536"/>
                <a:gd name="T12" fmla="*/ 0 w 22"/>
                <a:gd name="T13" fmla="*/ 0 h 53"/>
                <a:gd name="T14" fmla="*/ 22 w 22"/>
                <a:gd name="T15" fmla="*/ 53 h 53"/>
              </a:gdLst>
              <a:ahLst/>
              <a:cxnLst>
                <a:cxn ang="T8">
                  <a:pos x="T0" y="T1"/>
                </a:cxn>
                <a:cxn ang="T9">
                  <a:pos x="T2" y="T3"/>
                </a:cxn>
                <a:cxn ang="T10">
                  <a:pos x="T4" y="T5"/>
                </a:cxn>
                <a:cxn ang="T11">
                  <a:pos x="T6" y="T7"/>
                </a:cxn>
              </a:cxnLst>
              <a:rect l="T12" t="T13" r="T14" b="T15"/>
              <a:pathLst>
                <a:path w="22" h="53">
                  <a:moveTo>
                    <a:pt x="0" y="25"/>
                  </a:moveTo>
                  <a:lnTo>
                    <a:pt x="9" y="0"/>
                  </a:lnTo>
                  <a:lnTo>
                    <a:pt x="22" y="53"/>
                  </a:lnTo>
                  <a:lnTo>
                    <a:pt x="0" y="25"/>
                  </a:lnTo>
                  <a:close/>
                </a:path>
              </a:pathLst>
            </a:custGeom>
            <a:grpFill/>
            <a:ln w="3175" cap="rnd">
              <a:solidFill>
                <a:schemeClr val="accent5"/>
              </a:solidFill>
              <a:round/>
              <a:headEnd/>
              <a:tailEnd/>
            </a:ln>
          </p:spPr>
          <p:txBody>
            <a:bodyPr/>
            <a:lstStyle/>
            <a:p>
              <a:endParaRPr lang="en-US" dirty="0"/>
            </a:p>
          </p:txBody>
        </p:sp>
        <p:sp>
          <p:nvSpPr>
            <p:cNvPr id="106" name="Freeform 47"/>
            <p:cNvSpPr>
              <a:spLocks noChangeAspect="1"/>
            </p:cNvSpPr>
            <p:nvPr/>
          </p:nvSpPr>
          <p:spPr bwMode="gray">
            <a:xfrm>
              <a:off x="2749547" y="5734044"/>
              <a:ext cx="19049" cy="55562"/>
            </a:xfrm>
            <a:custGeom>
              <a:avLst/>
              <a:gdLst>
                <a:gd name="T0" fmla="*/ 0 w 20"/>
                <a:gd name="T1" fmla="*/ 37173235 h 70"/>
                <a:gd name="T2" fmla="*/ 18145125 w 20"/>
                <a:gd name="T3" fmla="*/ 0 h 70"/>
                <a:gd name="T4" fmla="*/ 18145125 w 20"/>
                <a:gd name="T5" fmla="*/ 44103528 h 70"/>
                <a:gd name="T6" fmla="*/ 0 w 20"/>
                <a:gd name="T7" fmla="*/ 37173235 h 70"/>
                <a:gd name="T8" fmla="*/ 0 60000 65536"/>
                <a:gd name="T9" fmla="*/ 0 60000 65536"/>
                <a:gd name="T10" fmla="*/ 0 60000 65536"/>
                <a:gd name="T11" fmla="*/ 0 60000 65536"/>
                <a:gd name="T12" fmla="*/ 0 w 20"/>
                <a:gd name="T13" fmla="*/ 0 h 70"/>
                <a:gd name="T14" fmla="*/ 20 w 20"/>
                <a:gd name="T15" fmla="*/ 70 h 70"/>
              </a:gdLst>
              <a:ahLst/>
              <a:cxnLst>
                <a:cxn ang="T8">
                  <a:pos x="T0" y="T1"/>
                </a:cxn>
                <a:cxn ang="T9">
                  <a:pos x="T2" y="T3"/>
                </a:cxn>
                <a:cxn ang="T10">
                  <a:pos x="T4" y="T5"/>
                </a:cxn>
                <a:cxn ang="T11">
                  <a:pos x="T6" y="T7"/>
                </a:cxn>
              </a:cxnLst>
              <a:rect l="T12" t="T13" r="T14" b="T15"/>
              <a:pathLst>
                <a:path w="20" h="70">
                  <a:moveTo>
                    <a:pt x="0" y="59"/>
                  </a:moveTo>
                  <a:lnTo>
                    <a:pt x="20" y="0"/>
                  </a:lnTo>
                  <a:lnTo>
                    <a:pt x="20" y="70"/>
                  </a:lnTo>
                  <a:lnTo>
                    <a:pt x="0" y="59"/>
                  </a:lnTo>
                  <a:close/>
                </a:path>
              </a:pathLst>
            </a:custGeom>
            <a:grpFill/>
            <a:ln w="3175" cap="rnd">
              <a:solidFill>
                <a:schemeClr val="accent5"/>
              </a:solidFill>
              <a:round/>
              <a:headEnd/>
              <a:tailEnd/>
            </a:ln>
          </p:spPr>
          <p:txBody>
            <a:bodyPr/>
            <a:lstStyle/>
            <a:p>
              <a:endParaRPr lang="en-US" dirty="0"/>
            </a:p>
          </p:txBody>
        </p:sp>
        <p:sp>
          <p:nvSpPr>
            <p:cNvPr id="107" name="Freeform 48"/>
            <p:cNvSpPr>
              <a:spLocks noChangeAspect="1"/>
            </p:cNvSpPr>
            <p:nvPr/>
          </p:nvSpPr>
          <p:spPr bwMode="gray">
            <a:xfrm>
              <a:off x="2770184" y="6159492"/>
              <a:ext cx="36512" cy="22225"/>
            </a:xfrm>
            <a:custGeom>
              <a:avLst/>
              <a:gdLst>
                <a:gd name="T0" fmla="*/ 0 w 46"/>
                <a:gd name="T1" fmla="*/ 0 h 29"/>
                <a:gd name="T2" fmla="*/ 27721339 w 46"/>
                <a:gd name="T3" fmla="*/ 4111625 h 29"/>
                <a:gd name="T4" fmla="*/ 28981003 w 46"/>
                <a:gd name="T5" fmla="*/ 17032780 h 29"/>
                <a:gd name="T6" fmla="*/ 0 w 46"/>
                <a:gd name="T7" fmla="*/ 0 h 29"/>
                <a:gd name="T8" fmla="*/ 0 60000 65536"/>
                <a:gd name="T9" fmla="*/ 0 60000 65536"/>
                <a:gd name="T10" fmla="*/ 0 60000 65536"/>
                <a:gd name="T11" fmla="*/ 0 60000 65536"/>
                <a:gd name="T12" fmla="*/ 0 w 46"/>
                <a:gd name="T13" fmla="*/ 0 h 29"/>
                <a:gd name="T14" fmla="*/ 46 w 46"/>
                <a:gd name="T15" fmla="*/ 29 h 29"/>
              </a:gdLst>
              <a:ahLst/>
              <a:cxnLst>
                <a:cxn ang="T8">
                  <a:pos x="T0" y="T1"/>
                </a:cxn>
                <a:cxn ang="T9">
                  <a:pos x="T2" y="T3"/>
                </a:cxn>
                <a:cxn ang="T10">
                  <a:pos x="T4" y="T5"/>
                </a:cxn>
                <a:cxn ang="T11">
                  <a:pos x="T6" y="T7"/>
                </a:cxn>
              </a:cxnLst>
              <a:rect l="T12" t="T13" r="T14" b="T15"/>
              <a:pathLst>
                <a:path w="46" h="29">
                  <a:moveTo>
                    <a:pt x="0" y="0"/>
                  </a:moveTo>
                  <a:lnTo>
                    <a:pt x="44" y="7"/>
                  </a:lnTo>
                  <a:lnTo>
                    <a:pt x="46" y="29"/>
                  </a:lnTo>
                  <a:lnTo>
                    <a:pt x="0" y="0"/>
                  </a:lnTo>
                  <a:close/>
                </a:path>
              </a:pathLst>
            </a:custGeom>
            <a:grpFill/>
            <a:ln w="3175" cap="rnd">
              <a:solidFill>
                <a:schemeClr val="accent5"/>
              </a:solidFill>
              <a:round/>
              <a:headEnd/>
              <a:tailEnd/>
            </a:ln>
          </p:spPr>
          <p:txBody>
            <a:bodyPr/>
            <a:lstStyle/>
            <a:p>
              <a:endParaRPr lang="en-US" dirty="0"/>
            </a:p>
          </p:txBody>
        </p:sp>
        <p:sp>
          <p:nvSpPr>
            <p:cNvPr id="108" name="Freeform 49"/>
            <p:cNvSpPr>
              <a:spLocks noChangeAspect="1"/>
            </p:cNvSpPr>
            <p:nvPr/>
          </p:nvSpPr>
          <p:spPr bwMode="gray">
            <a:xfrm>
              <a:off x="2774945" y="6100755"/>
              <a:ext cx="55563" cy="58736"/>
            </a:xfrm>
            <a:custGeom>
              <a:avLst/>
              <a:gdLst>
                <a:gd name="T0" fmla="*/ 0 w 68"/>
                <a:gd name="T1" fmla="*/ 7971207 h 69"/>
                <a:gd name="T2" fmla="*/ 12017950 w 68"/>
                <a:gd name="T3" fmla="*/ 0 h 69"/>
                <a:gd name="T4" fmla="*/ 11350377 w 68"/>
                <a:gd name="T5" fmla="*/ 22463923 h 69"/>
                <a:gd name="T6" fmla="*/ 45400691 w 68"/>
                <a:gd name="T7" fmla="*/ 31159553 h 69"/>
                <a:gd name="T8" fmla="*/ 23368327 w 68"/>
                <a:gd name="T9" fmla="*/ 50000510 h 69"/>
                <a:gd name="T10" fmla="*/ 0 w 68"/>
                <a:gd name="T11" fmla="*/ 7971207 h 69"/>
                <a:gd name="T12" fmla="*/ 0 60000 65536"/>
                <a:gd name="T13" fmla="*/ 0 60000 65536"/>
                <a:gd name="T14" fmla="*/ 0 60000 65536"/>
                <a:gd name="T15" fmla="*/ 0 60000 65536"/>
                <a:gd name="T16" fmla="*/ 0 60000 65536"/>
                <a:gd name="T17" fmla="*/ 0 60000 65536"/>
                <a:gd name="T18" fmla="*/ 0 w 68"/>
                <a:gd name="T19" fmla="*/ 0 h 69"/>
                <a:gd name="T20" fmla="*/ 68 w 68"/>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68" h="69">
                  <a:moveTo>
                    <a:pt x="0" y="11"/>
                  </a:moveTo>
                  <a:lnTo>
                    <a:pt x="18" y="0"/>
                  </a:lnTo>
                  <a:lnTo>
                    <a:pt x="17" y="31"/>
                  </a:lnTo>
                  <a:lnTo>
                    <a:pt x="68" y="43"/>
                  </a:lnTo>
                  <a:lnTo>
                    <a:pt x="35" y="69"/>
                  </a:lnTo>
                  <a:lnTo>
                    <a:pt x="0" y="11"/>
                  </a:lnTo>
                  <a:close/>
                </a:path>
              </a:pathLst>
            </a:custGeom>
            <a:grpFill/>
            <a:ln w="3175" cap="rnd">
              <a:solidFill>
                <a:schemeClr val="accent5"/>
              </a:solidFill>
              <a:round/>
              <a:headEnd/>
              <a:tailEnd/>
            </a:ln>
          </p:spPr>
          <p:txBody>
            <a:bodyPr/>
            <a:lstStyle/>
            <a:p>
              <a:endParaRPr lang="en-US" dirty="0"/>
            </a:p>
          </p:txBody>
        </p:sp>
        <p:sp>
          <p:nvSpPr>
            <p:cNvPr id="109" name="Freeform 50"/>
            <p:cNvSpPr>
              <a:spLocks noChangeAspect="1"/>
            </p:cNvSpPr>
            <p:nvPr/>
          </p:nvSpPr>
          <p:spPr bwMode="gray">
            <a:xfrm>
              <a:off x="2813045" y="6176956"/>
              <a:ext cx="30162" cy="14287"/>
            </a:xfrm>
            <a:custGeom>
              <a:avLst/>
              <a:gdLst>
                <a:gd name="T0" fmla="*/ 0 w 38"/>
                <a:gd name="T1" fmla="*/ 9181499 h 17"/>
                <a:gd name="T2" fmla="*/ 5670644 w 38"/>
                <a:gd name="T3" fmla="*/ 0 h 17"/>
                <a:gd name="T4" fmla="*/ 23942278 w 38"/>
                <a:gd name="T5" fmla="*/ 12006963 h 17"/>
                <a:gd name="T6" fmla="*/ 0 w 38"/>
                <a:gd name="T7" fmla="*/ 9181499 h 17"/>
                <a:gd name="T8" fmla="*/ 0 60000 65536"/>
                <a:gd name="T9" fmla="*/ 0 60000 65536"/>
                <a:gd name="T10" fmla="*/ 0 60000 65536"/>
                <a:gd name="T11" fmla="*/ 0 60000 65536"/>
                <a:gd name="T12" fmla="*/ 0 w 38"/>
                <a:gd name="T13" fmla="*/ 0 h 17"/>
                <a:gd name="T14" fmla="*/ 38 w 38"/>
                <a:gd name="T15" fmla="*/ 17 h 17"/>
              </a:gdLst>
              <a:ahLst/>
              <a:cxnLst>
                <a:cxn ang="T8">
                  <a:pos x="T0" y="T1"/>
                </a:cxn>
                <a:cxn ang="T9">
                  <a:pos x="T2" y="T3"/>
                </a:cxn>
                <a:cxn ang="T10">
                  <a:pos x="T4" y="T5"/>
                </a:cxn>
                <a:cxn ang="T11">
                  <a:pos x="T6" y="T7"/>
                </a:cxn>
              </a:cxnLst>
              <a:rect l="T12" t="T13" r="T14" b="T15"/>
              <a:pathLst>
                <a:path w="38" h="17">
                  <a:moveTo>
                    <a:pt x="0" y="13"/>
                  </a:moveTo>
                  <a:lnTo>
                    <a:pt x="9" y="0"/>
                  </a:lnTo>
                  <a:lnTo>
                    <a:pt x="38" y="17"/>
                  </a:lnTo>
                  <a:lnTo>
                    <a:pt x="0" y="13"/>
                  </a:lnTo>
                  <a:close/>
                </a:path>
              </a:pathLst>
            </a:custGeom>
            <a:grpFill/>
            <a:ln w="3175" cap="rnd">
              <a:solidFill>
                <a:schemeClr val="accent5"/>
              </a:solidFill>
              <a:round/>
              <a:headEnd/>
              <a:tailEnd/>
            </a:ln>
          </p:spPr>
          <p:txBody>
            <a:bodyPr/>
            <a:lstStyle/>
            <a:p>
              <a:endParaRPr lang="en-US" dirty="0"/>
            </a:p>
          </p:txBody>
        </p:sp>
        <p:sp>
          <p:nvSpPr>
            <p:cNvPr id="110" name="Freeform 51"/>
            <p:cNvSpPr>
              <a:spLocks noChangeAspect="1"/>
            </p:cNvSpPr>
            <p:nvPr/>
          </p:nvSpPr>
          <p:spPr bwMode="gray">
            <a:xfrm>
              <a:off x="2833683" y="6127743"/>
              <a:ext cx="66674" cy="88899"/>
            </a:xfrm>
            <a:custGeom>
              <a:avLst/>
              <a:gdLst>
                <a:gd name="T0" fmla="*/ 0 w 96"/>
                <a:gd name="T1" fmla="*/ 61194231 h 106"/>
                <a:gd name="T2" fmla="*/ 7718326 w 96"/>
                <a:gd name="T3" fmla="*/ 49939994 h 106"/>
                <a:gd name="T4" fmla="*/ 32319317 w 96"/>
                <a:gd name="T5" fmla="*/ 56973997 h 106"/>
                <a:gd name="T6" fmla="*/ 21224180 w 96"/>
                <a:gd name="T7" fmla="*/ 37982944 h 106"/>
                <a:gd name="T8" fmla="*/ 33284021 w 96"/>
                <a:gd name="T9" fmla="*/ 26025056 h 106"/>
                <a:gd name="T10" fmla="*/ 15435957 w 96"/>
                <a:gd name="T11" fmla="*/ 22508474 h 106"/>
                <a:gd name="T12" fmla="*/ 15435957 w 96"/>
                <a:gd name="T13" fmla="*/ 4220234 h 106"/>
                <a:gd name="T14" fmla="*/ 44860468 w 96"/>
                <a:gd name="T15" fmla="*/ 0 h 106"/>
                <a:gd name="T16" fmla="*/ 46307871 w 96"/>
                <a:gd name="T17" fmla="*/ 74558585 h 106"/>
                <a:gd name="T18" fmla="*/ 0 w 96"/>
                <a:gd name="T19" fmla="*/ 6119423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106"/>
                <a:gd name="T32" fmla="*/ 96 w 96"/>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106">
                  <a:moveTo>
                    <a:pt x="0" y="87"/>
                  </a:moveTo>
                  <a:lnTo>
                    <a:pt x="16" y="71"/>
                  </a:lnTo>
                  <a:lnTo>
                    <a:pt x="67" y="81"/>
                  </a:lnTo>
                  <a:lnTo>
                    <a:pt x="44" y="54"/>
                  </a:lnTo>
                  <a:lnTo>
                    <a:pt x="69" y="37"/>
                  </a:lnTo>
                  <a:lnTo>
                    <a:pt x="32" y="32"/>
                  </a:lnTo>
                  <a:lnTo>
                    <a:pt x="32" y="6"/>
                  </a:lnTo>
                  <a:lnTo>
                    <a:pt x="93" y="0"/>
                  </a:lnTo>
                  <a:lnTo>
                    <a:pt x="96" y="106"/>
                  </a:lnTo>
                  <a:lnTo>
                    <a:pt x="0" y="87"/>
                  </a:lnTo>
                  <a:close/>
                </a:path>
              </a:pathLst>
            </a:custGeom>
            <a:grpFill/>
            <a:ln w="3175" cap="rnd">
              <a:solidFill>
                <a:schemeClr val="accent5"/>
              </a:solidFill>
              <a:round/>
              <a:headEnd/>
              <a:tailEnd/>
            </a:ln>
          </p:spPr>
          <p:txBody>
            <a:bodyPr/>
            <a:lstStyle/>
            <a:p>
              <a:endParaRPr lang="en-US" dirty="0"/>
            </a:p>
          </p:txBody>
        </p:sp>
        <p:sp>
          <p:nvSpPr>
            <p:cNvPr id="111" name="Freeform 52"/>
            <p:cNvSpPr>
              <a:spLocks noChangeAspect="1"/>
            </p:cNvSpPr>
            <p:nvPr/>
          </p:nvSpPr>
          <p:spPr bwMode="gray">
            <a:xfrm>
              <a:off x="2867020" y="6229344"/>
              <a:ext cx="52388" cy="17461"/>
            </a:xfrm>
            <a:custGeom>
              <a:avLst/>
              <a:gdLst>
                <a:gd name="T0" fmla="*/ 0 w 71"/>
                <a:gd name="T1" fmla="*/ 0 h 21"/>
                <a:gd name="T2" fmla="*/ 34843923 w 71"/>
                <a:gd name="T3" fmla="*/ 3457674 h 21"/>
                <a:gd name="T4" fmla="*/ 38654965 w 71"/>
                <a:gd name="T5" fmla="*/ 14521732 h 21"/>
                <a:gd name="T6" fmla="*/ 0 w 71"/>
                <a:gd name="T7" fmla="*/ 0 h 21"/>
                <a:gd name="T8" fmla="*/ 0 60000 65536"/>
                <a:gd name="T9" fmla="*/ 0 60000 65536"/>
                <a:gd name="T10" fmla="*/ 0 60000 65536"/>
                <a:gd name="T11" fmla="*/ 0 60000 65536"/>
                <a:gd name="T12" fmla="*/ 0 w 71"/>
                <a:gd name="T13" fmla="*/ 0 h 21"/>
                <a:gd name="T14" fmla="*/ 71 w 71"/>
                <a:gd name="T15" fmla="*/ 21 h 21"/>
              </a:gdLst>
              <a:ahLst/>
              <a:cxnLst>
                <a:cxn ang="T8">
                  <a:pos x="T0" y="T1"/>
                </a:cxn>
                <a:cxn ang="T9">
                  <a:pos x="T2" y="T3"/>
                </a:cxn>
                <a:cxn ang="T10">
                  <a:pos x="T4" y="T5"/>
                </a:cxn>
                <a:cxn ang="T11">
                  <a:pos x="T6" y="T7"/>
                </a:cxn>
              </a:cxnLst>
              <a:rect l="T12" t="T13" r="T14" b="T15"/>
              <a:pathLst>
                <a:path w="71" h="21">
                  <a:moveTo>
                    <a:pt x="0" y="0"/>
                  </a:moveTo>
                  <a:lnTo>
                    <a:pt x="64" y="5"/>
                  </a:lnTo>
                  <a:lnTo>
                    <a:pt x="71" y="21"/>
                  </a:lnTo>
                  <a:lnTo>
                    <a:pt x="0" y="0"/>
                  </a:lnTo>
                  <a:close/>
                </a:path>
              </a:pathLst>
            </a:custGeom>
            <a:grpFill/>
            <a:ln w="3175" cap="rnd">
              <a:solidFill>
                <a:schemeClr val="accent5"/>
              </a:solidFill>
              <a:round/>
              <a:headEnd/>
              <a:tailEnd/>
            </a:ln>
          </p:spPr>
          <p:txBody>
            <a:bodyPr/>
            <a:lstStyle/>
            <a:p>
              <a:endParaRPr lang="en-US" dirty="0"/>
            </a:p>
          </p:txBody>
        </p:sp>
        <p:sp>
          <p:nvSpPr>
            <p:cNvPr id="112" name="Freeform 53"/>
            <p:cNvSpPr>
              <a:spLocks noChangeAspect="1"/>
            </p:cNvSpPr>
            <p:nvPr/>
          </p:nvSpPr>
          <p:spPr bwMode="gray">
            <a:xfrm>
              <a:off x="2917822" y="6216643"/>
              <a:ext cx="25401" cy="12701"/>
            </a:xfrm>
            <a:custGeom>
              <a:avLst/>
              <a:gdLst>
                <a:gd name="T0" fmla="*/ 0 w 33"/>
                <a:gd name="T1" fmla="*/ 10752667 h 15"/>
                <a:gd name="T2" fmla="*/ 4147127 w 33"/>
                <a:gd name="T3" fmla="*/ 0 h 15"/>
                <a:gd name="T4" fmla="*/ 19550303 w 33"/>
                <a:gd name="T5" fmla="*/ 10752667 h 15"/>
                <a:gd name="T6" fmla="*/ 0 w 33"/>
                <a:gd name="T7" fmla="*/ 10752667 h 15"/>
                <a:gd name="T8" fmla="*/ 0 60000 65536"/>
                <a:gd name="T9" fmla="*/ 0 60000 65536"/>
                <a:gd name="T10" fmla="*/ 0 60000 65536"/>
                <a:gd name="T11" fmla="*/ 0 60000 65536"/>
                <a:gd name="T12" fmla="*/ 0 w 33"/>
                <a:gd name="T13" fmla="*/ 0 h 15"/>
                <a:gd name="T14" fmla="*/ 33 w 33"/>
                <a:gd name="T15" fmla="*/ 15 h 15"/>
              </a:gdLst>
              <a:ahLst/>
              <a:cxnLst>
                <a:cxn ang="T8">
                  <a:pos x="T0" y="T1"/>
                </a:cxn>
                <a:cxn ang="T9">
                  <a:pos x="T2" y="T3"/>
                </a:cxn>
                <a:cxn ang="T10">
                  <a:pos x="T4" y="T5"/>
                </a:cxn>
                <a:cxn ang="T11">
                  <a:pos x="T6" y="T7"/>
                </a:cxn>
              </a:cxnLst>
              <a:rect l="T12" t="T13" r="T14" b="T15"/>
              <a:pathLst>
                <a:path w="33" h="15">
                  <a:moveTo>
                    <a:pt x="0" y="15"/>
                  </a:moveTo>
                  <a:lnTo>
                    <a:pt x="7" y="0"/>
                  </a:lnTo>
                  <a:lnTo>
                    <a:pt x="33" y="15"/>
                  </a:lnTo>
                  <a:lnTo>
                    <a:pt x="0" y="15"/>
                  </a:lnTo>
                  <a:close/>
                </a:path>
              </a:pathLst>
            </a:custGeom>
            <a:grpFill/>
            <a:ln w="3175" cap="rnd">
              <a:solidFill>
                <a:schemeClr val="accent5"/>
              </a:solidFill>
              <a:round/>
              <a:headEnd/>
              <a:tailEnd/>
            </a:ln>
          </p:spPr>
          <p:txBody>
            <a:bodyPr/>
            <a:lstStyle/>
            <a:p>
              <a:endParaRPr lang="en-US" dirty="0"/>
            </a:p>
          </p:txBody>
        </p:sp>
        <p:sp>
          <p:nvSpPr>
            <p:cNvPr id="113" name="Freeform 54"/>
            <p:cNvSpPr>
              <a:spLocks noChangeAspect="1"/>
            </p:cNvSpPr>
            <p:nvPr/>
          </p:nvSpPr>
          <p:spPr bwMode="gray">
            <a:xfrm>
              <a:off x="6374377" y="2773360"/>
              <a:ext cx="1587498" cy="1111247"/>
            </a:xfrm>
            <a:custGeom>
              <a:avLst/>
              <a:gdLst>
                <a:gd name="T0" fmla="*/ 6703525 w 2124"/>
                <a:gd name="T1" fmla="*/ 404125969 h 1337"/>
                <a:gd name="T2" fmla="*/ 124573158 w 2124"/>
                <a:gd name="T3" fmla="*/ 347478815 h 1337"/>
                <a:gd name="T4" fmla="*/ 120662706 w 2124"/>
                <a:gd name="T5" fmla="*/ 267344974 h 1337"/>
                <a:gd name="T6" fmla="*/ 180993685 w 2124"/>
                <a:gd name="T7" fmla="*/ 196881584 h 1337"/>
                <a:gd name="T8" fmla="*/ 235738518 w 2124"/>
                <a:gd name="T9" fmla="*/ 162341407 h 1337"/>
                <a:gd name="T10" fmla="*/ 293277172 w 2124"/>
                <a:gd name="T11" fmla="*/ 174775438 h 1337"/>
                <a:gd name="T12" fmla="*/ 331821881 w 2124"/>
                <a:gd name="T13" fmla="*/ 254910111 h 1337"/>
                <a:gd name="T14" fmla="*/ 452483839 w 2124"/>
                <a:gd name="T15" fmla="*/ 328136250 h 1337"/>
                <a:gd name="T16" fmla="*/ 603312035 w 2124"/>
                <a:gd name="T17" fmla="*/ 361986571 h 1337"/>
                <a:gd name="T18" fmla="*/ 741850559 w 2124"/>
                <a:gd name="T19" fmla="*/ 301885151 h 1337"/>
                <a:gd name="T20" fmla="*/ 770898670 w 2124"/>
                <a:gd name="T21" fmla="*/ 268726348 h 1337"/>
                <a:gd name="T22" fmla="*/ 888209987 w 2124"/>
                <a:gd name="T23" fmla="*/ 212080026 h 1337"/>
                <a:gd name="T24" fmla="*/ 813354579 w 2124"/>
                <a:gd name="T25" fmla="*/ 182374660 h 1337"/>
                <a:gd name="T26" fmla="*/ 825644250 w 2124"/>
                <a:gd name="T27" fmla="*/ 112602788 h 1337"/>
                <a:gd name="T28" fmla="*/ 883182156 w 2124"/>
                <a:gd name="T29" fmla="*/ 110529895 h 1337"/>
                <a:gd name="T30" fmla="*/ 898264901 w 2124"/>
                <a:gd name="T31" fmla="*/ 28323161 h 1337"/>
                <a:gd name="T32" fmla="*/ 1007754567 w 2124"/>
                <a:gd name="T33" fmla="*/ 18651878 h 1337"/>
                <a:gd name="T34" fmla="*/ 1102720551 w 2124"/>
                <a:gd name="T35" fmla="*/ 144380216 h 1337"/>
                <a:gd name="T36" fmla="*/ 1186514242 w 2124"/>
                <a:gd name="T37" fmla="*/ 158196453 h 1337"/>
                <a:gd name="T38" fmla="*/ 1110541455 w 2124"/>
                <a:gd name="T39" fmla="*/ 272871302 h 1337"/>
                <a:gd name="T40" fmla="*/ 1102720551 w 2124"/>
                <a:gd name="T41" fmla="*/ 332971891 h 1337"/>
                <a:gd name="T42" fmla="*/ 1058030632 w 2124"/>
                <a:gd name="T43" fmla="*/ 352314457 h 1337"/>
                <a:gd name="T44" fmla="*/ 1031217279 w 2124"/>
                <a:gd name="T45" fmla="*/ 363367945 h 1337"/>
                <a:gd name="T46" fmla="*/ 925079002 w 2124"/>
                <a:gd name="T47" fmla="*/ 443501787 h 1337"/>
                <a:gd name="T48" fmla="*/ 934016537 w 2124"/>
                <a:gd name="T49" fmla="*/ 379256243 h 1337"/>
                <a:gd name="T50" fmla="*/ 853016667 w 2124"/>
                <a:gd name="T51" fmla="*/ 449028946 h 1337"/>
                <a:gd name="T52" fmla="*/ 913347646 w 2124"/>
                <a:gd name="T53" fmla="*/ 469062199 h 1337"/>
                <a:gd name="T54" fmla="*/ 901616290 w 2124"/>
                <a:gd name="T55" fmla="*/ 509820223 h 1337"/>
                <a:gd name="T56" fmla="*/ 935133916 w 2124"/>
                <a:gd name="T57" fmla="*/ 632094293 h 1337"/>
                <a:gd name="T58" fmla="*/ 935133916 w 2124"/>
                <a:gd name="T59" fmla="*/ 652818233 h 1337"/>
                <a:gd name="T60" fmla="*/ 936251295 w 2124"/>
                <a:gd name="T61" fmla="*/ 679069332 h 1337"/>
                <a:gd name="T62" fmla="*/ 827319945 w 2124"/>
                <a:gd name="T63" fmla="*/ 853154915 h 1337"/>
                <a:gd name="T64" fmla="*/ 782071710 w 2124"/>
                <a:gd name="T65" fmla="*/ 866971152 h 1337"/>
                <a:gd name="T66" fmla="*/ 760285440 w 2124"/>
                <a:gd name="T67" fmla="*/ 882168763 h 1337"/>
                <a:gd name="T68" fmla="*/ 706098923 w 2124"/>
                <a:gd name="T69" fmla="*/ 923617474 h 1337"/>
                <a:gd name="T70" fmla="*/ 663084699 w 2124"/>
                <a:gd name="T71" fmla="*/ 891149359 h 1337"/>
                <a:gd name="T72" fmla="*/ 552477654 w 2124"/>
                <a:gd name="T73" fmla="*/ 867661839 h 1337"/>
                <a:gd name="T74" fmla="*/ 542421993 w 2124"/>
                <a:gd name="T75" fmla="*/ 895294313 h 1337"/>
                <a:gd name="T76" fmla="*/ 496615443 w 2124"/>
                <a:gd name="T77" fmla="*/ 875951747 h 1337"/>
                <a:gd name="T78" fmla="*/ 463097817 w 2124"/>
                <a:gd name="T79" fmla="*/ 833120831 h 1337"/>
                <a:gd name="T80" fmla="*/ 483766708 w 2124"/>
                <a:gd name="T81" fmla="*/ 739170753 h 1337"/>
                <a:gd name="T82" fmla="*/ 439077536 w 2124"/>
                <a:gd name="T83" fmla="*/ 714991715 h 1337"/>
                <a:gd name="T84" fmla="*/ 349697699 w 2124"/>
                <a:gd name="T85" fmla="*/ 732262219 h 1337"/>
                <a:gd name="T86" fmla="*/ 294393803 w 2124"/>
                <a:gd name="T87" fmla="*/ 745387768 h 1337"/>
                <a:gd name="T88" fmla="*/ 278752742 w 2124"/>
                <a:gd name="T89" fmla="*/ 731571531 h 1337"/>
                <a:gd name="T90" fmla="*/ 203897334 w 2124"/>
                <a:gd name="T91" fmla="*/ 694266944 h 1337"/>
                <a:gd name="T92" fmla="*/ 102227825 w 2124"/>
                <a:gd name="T93" fmla="*/ 651436859 h 1337"/>
                <a:gd name="T94" fmla="*/ 113959181 w 2124"/>
                <a:gd name="T95" fmla="*/ 605152507 h 1337"/>
                <a:gd name="T96" fmla="*/ 128482863 w 2124"/>
                <a:gd name="T97" fmla="*/ 531235681 h 1337"/>
                <a:gd name="T98" fmla="*/ 77090166 w 2124"/>
                <a:gd name="T99" fmla="*/ 532617055 h 1337"/>
                <a:gd name="T100" fmla="*/ 19551512 w 2124"/>
                <a:gd name="T101" fmla="*/ 481497062 h 1337"/>
                <a:gd name="T102" fmla="*/ 0 w 2124"/>
                <a:gd name="T103" fmla="*/ 439357664 h 13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24"/>
                <a:gd name="T157" fmla="*/ 0 h 1337"/>
                <a:gd name="T158" fmla="*/ 2124 w 2124"/>
                <a:gd name="T159" fmla="*/ 1337 h 13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24" h="1337">
                  <a:moveTo>
                    <a:pt x="0" y="636"/>
                  </a:moveTo>
                  <a:lnTo>
                    <a:pt x="12" y="585"/>
                  </a:lnTo>
                  <a:lnTo>
                    <a:pt x="89" y="574"/>
                  </a:lnTo>
                  <a:lnTo>
                    <a:pt x="223" y="503"/>
                  </a:lnTo>
                  <a:lnTo>
                    <a:pt x="243" y="449"/>
                  </a:lnTo>
                  <a:lnTo>
                    <a:pt x="216" y="387"/>
                  </a:lnTo>
                  <a:lnTo>
                    <a:pt x="300" y="369"/>
                  </a:lnTo>
                  <a:lnTo>
                    <a:pt x="324" y="285"/>
                  </a:lnTo>
                  <a:lnTo>
                    <a:pt x="412" y="289"/>
                  </a:lnTo>
                  <a:lnTo>
                    <a:pt x="422" y="235"/>
                  </a:lnTo>
                  <a:lnTo>
                    <a:pt x="489" y="206"/>
                  </a:lnTo>
                  <a:lnTo>
                    <a:pt x="525" y="253"/>
                  </a:lnTo>
                  <a:lnTo>
                    <a:pt x="573" y="270"/>
                  </a:lnTo>
                  <a:lnTo>
                    <a:pt x="594" y="369"/>
                  </a:lnTo>
                  <a:lnTo>
                    <a:pt x="747" y="407"/>
                  </a:lnTo>
                  <a:lnTo>
                    <a:pt x="810" y="475"/>
                  </a:lnTo>
                  <a:lnTo>
                    <a:pt x="936" y="471"/>
                  </a:lnTo>
                  <a:lnTo>
                    <a:pt x="1080" y="524"/>
                  </a:lnTo>
                  <a:lnTo>
                    <a:pt x="1269" y="475"/>
                  </a:lnTo>
                  <a:lnTo>
                    <a:pt x="1328" y="437"/>
                  </a:lnTo>
                  <a:lnTo>
                    <a:pt x="1328" y="383"/>
                  </a:lnTo>
                  <a:lnTo>
                    <a:pt x="1380" y="389"/>
                  </a:lnTo>
                  <a:lnTo>
                    <a:pt x="1497" y="312"/>
                  </a:lnTo>
                  <a:lnTo>
                    <a:pt x="1590" y="307"/>
                  </a:lnTo>
                  <a:lnTo>
                    <a:pt x="1546" y="248"/>
                  </a:lnTo>
                  <a:lnTo>
                    <a:pt x="1456" y="264"/>
                  </a:lnTo>
                  <a:lnTo>
                    <a:pt x="1455" y="199"/>
                  </a:lnTo>
                  <a:lnTo>
                    <a:pt x="1478" y="163"/>
                  </a:lnTo>
                  <a:lnTo>
                    <a:pt x="1531" y="184"/>
                  </a:lnTo>
                  <a:lnTo>
                    <a:pt x="1581" y="160"/>
                  </a:lnTo>
                  <a:lnTo>
                    <a:pt x="1632" y="72"/>
                  </a:lnTo>
                  <a:lnTo>
                    <a:pt x="1608" y="41"/>
                  </a:lnTo>
                  <a:lnTo>
                    <a:pt x="1734" y="0"/>
                  </a:lnTo>
                  <a:lnTo>
                    <a:pt x="1804" y="27"/>
                  </a:lnTo>
                  <a:lnTo>
                    <a:pt x="1868" y="176"/>
                  </a:lnTo>
                  <a:lnTo>
                    <a:pt x="1974" y="209"/>
                  </a:lnTo>
                  <a:lnTo>
                    <a:pt x="1994" y="263"/>
                  </a:lnTo>
                  <a:lnTo>
                    <a:pt x="2124" y="229"/>
                  </a:lnTo>
                  <a:lnTo>
                    <a:pt x="2064" y="373"/>
                  </a:lnTo>
                  <a:lnTo>
                    <a:pt x="1988" y="395"/>
                  </a:lnTo>
                  <a:lnTo>
                    <a:pt x="1998" y="449"/>
                  </a:lnTo>
                  <a:lnTo>
                    <a:pt x="1974" y="482"/>
                  </a:lnTo>
                  <a:lnTo>
                    <a:pt x="1960" y="471"/>
                  </a:lnTo>
                  <a:lnTo>
                    <a:pt x="1894" y="510"/>
                  </a:lnTo>
                  <a:lnTo>
                    <a:pt x="1894" y="533"/>
                  </a:lnTo>
                  <a:lnTo>
                    <a:pt x="1846" y="526"/>
                  </a:lnTo>
                  <a:lnTo>
                    <a:pt x="1758" y="591"/>
                  </a:lnTo>
                  <a:lnTo>
                    <a:pt x="1656" y="642"/>
                  </a:lnTo>
                  <a:lnTo>
                    <a:pt x="1686" y="574"/>
                  </a:lnTo>
                  <a:lnTo>
                    <a:pt x="1672" y="549"/>
                  </a:lnTo>
                  <a:lnTo>
                    <a:pt x="1531" y="628"/>
                  </a:lnTo>
                  <a:lnTo>
                    <a:pt x="1527" y="650"/>
                  </a:lnTo>
                  <a:lnTo>
                    <a:pt x="1574" y="701"/>
                  </a:lnTo>
                  <a:lnTo>
                    <a:pt x="1635" y="679"/>
                  </a:lnTo>
                  <a:lnTo>
                    <a:pt x="1700" y="697"/>
                  </a:lnTo>
                  <a:lnTo>
                    <a:pt x="1614" y="738"/>
                  </a:lnTo>
                  <a:lnTo>
                    <a:pt x="1582" y="794"/>
                  </a:lnTo>
                  <a:lnTo>
                    <a:pt x="1674" y="915"/>
                  </a:lnTo>
                  <a:lnTo>
                    <a:pt x="1612" y="904"/>
                  </a:lnTo>
                  <a:lnTo>
                    <a:pt x="1674" y="945"/>
                  </a:lnTo>
                  <a:lnTo>
                    <a:pt x="1613" y="972"/>
                  </a:lnTo>
                  <a:lnTo>
                    <a:pt x="1676" y="983"/>
                  </a:lnTo>
                  <a:lnTo>
                    <a:pt x="1559" y="1178"/>
                  </a:lnTo>
                  <a:lnTo>
                    <a:pt x="1481" y="1235"/>
                  </a:lnTo>
                  <a:lnTo>
                    <a:pt x="1405" y="1254"/>
                  </a:lnTo>
                  <a:lnTo>
                    <a:pt x="1400" y="1255"/>
                  </a:lnTo>
                  <a:lnTo>
                    <a:pt x="1380" y="1244"/>
                  </a:lnTo>
                  <a:lnTo>
                    <a:pt x="1361" y="1277"/>
                  </a:lnTo>
                  <a:lnTo>
                    <a:pt x="1270" y="1296"/>
                  </a:lnTo>
                  <a:lnTo>
                    <a:pt x="1264" y="1337"/>
                  </a:lnTo>
                  <a:lnTo>
                    <a:pt x="1248" y="1288"/>
                  </a:lnTo>
                  <a:lnTo>
                    <a:pt x="1187" y="1290"/>
                  </a:lnTo>
                  <a:lnTo>
                    <a:pt x="1092" y="1230"/>
                  </a:lnTo>
                  <a:lnTo>
                    <a:pt x="989" y="1256"/>
                  </a:lnTo>
                  <a:lnTo>
                    <a:pt x="968" y="1257"/>
                  </a:lnTo>
                  <a:lnTo>
                    <a:pt x="971" y="1296"/>
                  </a:lnTo>
                  <a:lnTo>
                    <a:pt x="955" y="1287"/>
                  </a:lnTo>
                  <a:lnTo>
                    <a:pt x="889" y="1268"/>
                  </a:lnTo>
                  <a:lnTo>
                    <a:pt x="869" y="1197"/>
                  </a:lnTo>
                  <a:lnTo>
                    <a:pt x="829" y="1206"/>
                  </a:lnTo>
                  <a:lnTo>
                    <a:pt x="867" y="1103"/>
                  </a:lnTo>
                  <a:lnTo>
                    <a:pt x="866" y="1070"/>
                  </a:lnTo>
                  <a:lnTo>
                    <a:pt x="823" y="1049"/>
                  </a:lnTo>
                  <a:lnTo>
                    <a:pt x="786" y="1035"/>
                  </a:lnTo>
                  <a:lnTo>
                    <a:pt x="775" y="998"/>
                  </a:lnTo>
                  <a:lnTo>
                    <a:pt x="626" y="1060"/>
                  </a:lnTo>
                  <a:lnTo>
                    <a:pt x="561" y="1043"/>
                  </a:lnTo>
                  <a:lnTo>
                    <a:pt x="527" y="1079"/>
                  </a:lnTo>
                  <a:lnTo>
                    <a:pt x="522" y="1053"/>
                  </a:lnTo>
                  <a:lnTo>
                    <a:pt x="499" y="1059"/>
                  </a:lnTo>
                  <a:lnTo>
                    <a:pt x="424" y="1059"/>
                  </a:lnTo>
                  <a:lnTo>
                    <a:pt x="365" y="1005"/>
                  </a:lnTo>
                  <a:lnTo>
                    <a:pt x="255" y="969"/>
                  </a:lnTo>
                  <a:lnTo>
                    <a:pt x="183" y="943"/>
                  </a:lnTo>
                  <a:lnTo>
                    <a:pt x="166" y="883"/>
                  </a:lnTo>
                  <a:lnTo>
                    <a:pt x="204" y="876"/>
                  </a:lnTo>
                  <a:lnTo>
                    <a:pt x="181" y="828"/>
                  </a:lnTo>
                  <a:lnTo>
                    <a:pt x="230" y="769"/>
                  </a:lnTo>
                  <a:lnTo>
                    <a:pt x="192" y="749"/>
                  </a:lnTo>
                  <a:lnTo>
                    <a:pt x="138" y="771"/>
                  </a:lnTo>
                  <a:lnTo>
                    <a:pt x="31" y="706"/>
                  </a:lnTo>
                  <a:lnTo>
                    <a:pt x="35" y="697"/>
                  </a:lnTo>
                  <a:lnTo>
                    <a:pt x="36" y="651"/>
                  </a:lnTo>
                  <a:lnTo>
                    <a:pt x="0" y="636"/>
                  </a:lnTo>
                  <a:close/>
                </a:path>
              </a:pathLst>
            </a:custGeom>
            <a:grpFill/>
            <a:ln w="3175" cap="rnd">
              <a:solidFill>
                <a:schemeClr val="accent5"/>
              </a:solidFill>
              <a:round/>
              <a:headEnd/>
              <a:tailEnd/>
            </a:ln>
          </p:spPr>
          <p:txBody>
            <a:bodyPr/>
            <a:lstStyle/>
            <a:p>
              <a:endParaRPr lang="en-US" dirty="0"/>
            </a:p>
          </p:txBody>
        </p:sp>
        <p:sp>
          <p:nvSpPr>
            <p:cNvPr id="114" name="Freeform 55"/>
            <p:cNvSpPr>
              <a:spLocks noChangeAspect="1"/>
            </p:cNvSpPr>
            <p:nvPr/>
          </p:nvSpPr>
          <p:spPr bwMode="gray">
            <a:xfrm>
              <a:off x="7282426" y="3892545"/>
              <a:ext cx="55563" cy="49213"/>
            </a:xfrm>
            <a:custGeom>
              <a:avLst/>
              <a:gdLst>
                <a:gd name="T0" fmla="*/ 0 w 75"/>
                <a:gd name="T1" fmla="*/ 30156035 h 64"/>
                <a:gd name="T2" fmla="*/ 13171898 w 75"/>
                <a:gd name="T3" fmla="*/ 0 h 64"/>
                <a:gd name="T4" fmla="*/ 41161811 w 75"/>
                <a:gd name="T5" fmla="*/ 6503806 h 64"/>
                <a:gd name="T6" fmla="*/ 18659942 w 75"/>
                <a:gd name="T7" fmla="*/ 37842490 h 64"/>
                <a:gd name="T8" fmla="*/ 0 w 75"/>
                <a:gd name="T9" fmla="*/ 30156035 h 64"/>
                <a:gd name="T10" fmla="*/ 0 60000 65536"/>
                <a:gd name="T11" fmla="*/ 0 60000 65536"/>
                <a:gd name="T12" fmla="*/ 0 60000 65536"/>
                <a:gd name="T13" fmla="*/ 0 60000 65536"/>
                <a:gd name="T14" fmla="*/ 0 60000 65536"/>
                <a:gd name="T15" fmla="*/ 0 w 75"/>
                <a:gd name="T16" fmla="*/ 0 h 64"/>
                <a:gd name="T17" fmla="*/ 75 w 75"/>
                <a:gd name="T18" fmla="*/ 64 h 64"/>
              </a:gdLst>
              <a:ahLst/>
              <a:cxnLst>
                <a:cxn ang="T10">
                  <a:pos x="T0" y="T1"/>
                </a:cxn>
                <a:cxn ang="T11">
                  <a:pos x="T2" y="T3"/>
                </a:cxn>
                <a:cxn ang="T12">
                  <a:pos x="T4" y="T5"/>
                </a:cxn>
                <a:cxn ang="T13">
                  <a:pos x="T6" y="T7"/>
                </a:cxn>
                <a:cxn ang="T14">
                  <a:pos x="T8" y="T9"/>
                </a:cxn>
              </a:cxnLst>
              <a:rect l="T15" t="T16" r="T17" b="T18"/>
              <a:pathLst>
                <a:path w="75" h="64">
                  <a:moveTo>
                    <a:pt x="0" y="51"/>
                  </a:moveTo>
                  <a:lnTo>
                    <a:pt x="24" y="0"/>
                  </a:lnTo>
                  <a:lnTo>
                    <a:pt x="75" y="11"/>
                  </a:lnTo>
                  <a:lnTo>
                    <a:pt x="34" y="64"/>
                  </a:lnTo>
                  <a:lnTo>
                    <a:pt x="0" y="51"/>
                  </a:lnTo>
                  <a:close/>
                </a:path>
              </a:pathLst>
            </a:custGeom>
            <a:grpFill/>
            <a:ln w="3175" cap="rnd">
              <a:solidFill>
                <a:schemeClr val="accent5"/>
              </a:solidFill>
              <a:round/>
              <a:headEnd/>
              <a:tailEnd/>
            </a:ln>
          </p:spPr>
          <p:txBody>
            <a:bodyPr/>
            <a:lstStyle/>
            <a:p>
              <a:endParaRPr lang="en-US" dirty="0"/>
            </a:p>
          </p:txBody>
        </p:sp>
        <p:sp>
          <p:nvSpPr>
            <p:cNvPr id="115" name="Freeform 56"/>
            <p:cNvSpPr>
              <a:spLocks noChangeAspect="1"/>
            </p:cNvSpPr>
            <p:nvPr/>
          </p:nvSpPr>
          <p:spPr bwMode="gray">
            <a:xfrm>
              <a:off x="7577702" y="3740146"/>
              <a:ext cx="47625" cy="93662"/>
            </a:xfrm>
            <a:custGeom>
              <a:avLst/>
              <a:gdLst>
                <a:gd name="T0" fmla="*/ 0 w 63"/>
                <a:gd name="T1" fmla="*/ 31726287 h 114"/>
                <a:gd name="T2" fmla="*/ 14286744 w 63"/>
                <a:gd name="T3" fmla="*/ 76954014 h 114"/>
                <a:gd name="T4" fmla="*/ 36002232 w 63"/>
                <a:gd name="T5" fmla="*/ 0 h 114"/>
                <a:gd name="T6" fmla="*/ 17144244 w 63"/>
                <a:gd name="T7" fmla="*/ 675360 h 114"/>
                <a:gd name="T8" fmla="*/ 0 w 63"/>
                <a:gd name="T9" fmla="*/ 31726287 h 114"/>
                <a:gd name="T10" fmla="*/ 0 60000 65536"/>
                <a:gd name="T11" fmla="*/ 0 60000 65536"/>
                <a:gd name="T12" fmla="*/ 0 60000 65536"/>
                <a:gd name="T13" fmla="*/ 0 60000 65536"/>
                <a:gd name="T14" fmla="*/ 0 60000 65536"/>
                <a:gd name="T15" fmla="*/ 0 w 63"/>
                <a:gd name="T16" fmla="*/ 0 h 114"/>
                <a:gd name="T17" fmla="*/ 63 w 63"/>
                <a:gd name="T18" fmla="*/ 114 h 114"/>
              </a:gdLst>
              <a:ahLst/>
              <a:cxnLst>
                <a:cxn ang="T10">
                  <a:pos x="T0" y="T1"/>
                </a:cxn>
                <a:cxn ang="T11">
                  <a:pos x="T2" y="T3"/>
                </a:cxn>
                <a:cxn ang="T12">
                  <a:pos x="T4" y="T5"/>
                </a:cxn>
                <a:cxn ang="T13">
                  <a:pos x="T6" y="T7"/>
                </a:cxn>
                <a:cxn ang="T14">
                  <a:pos x="T8" y="T9"/>
                </a:cxn>
              </a:cxnLst>
              <a:rect l="T15" t="T16" r="T17" b="T18"/>
              <a:pathLst>
                <a:path w="63" h="114">
                  <a:moveTo>
                    <a:pt x="0" y="47"/>
                  </a:moveTo>
                  <a:lnTo>
                    <a:pt x="25" y="114"/>
                  </a:lnTo>
                  <a:lnTo>
                    <a:pt x="63" y="0"/>
                  </a:lnTo>
                  <a:lnTo>
                    <a:pt x="30" y="1"/>
                  </a:lnTo>
                  <a:lnTo>
                    <a:pt x="0" y="47"/>
                  </a:lnTo>
                  <a:close/>
                </a:path>
              </a:pathLst>
            </a:custGeom>
            <a:grpFill/>
            <a:ln w="3175" cap="rnd">
              <a:solidFill>
                <a:schemeClr val="accent5"/>
              </a:solidFill>
              <a:round/>
              <a:headEnd/>
              <a:tailEnd/>
            </a:ln>
          </p:spPr>
          <p:txBody>
            <a:bodyPr/>
            <a:lstStyle/>
            <a:p>
              <a:endParaRPr lang="en-US" dirty="0"/>
            </a:p>
          </p:txBody>
        </p:sp>
        <p:sp>
          <p:nvSpPr>
            <p:cNvPr id="116" name="Freeform 57"/>
            <p:cNvSpPr>
              <a:spLocks noChangeAspect="1"/>
            </p:cNvSpPr>
            <p:nvPr/>
          </p:nvSpPr>
          <p:spPr bwMode="gray">
            <a:xfrm>
              <a:off x="2633660" y="4113207"/>
              <a:ext cx="315911" cy="477835"/>
            </a:xfrm>
            <a:custGeom>
              <a:avLst/>
              <a:gdLst>
                <a:gd name="T0" fmla="*/ 0 w 415"/>
                <a:gd name="T1" fmla="*/ 265884546 h 572"/>
                <a:gd name="T2" fmla="*/ 29553377 w 415"/>
                <a:gd name="T3" fmla="*/ 294496290 h 572"/>
                <a:gd name="T4" fmla="*/ 71855136 w 415"/>
                <a:gd name="T5" fmla="*/ 302172591 h 572"/>
                <a:gd name="T6" fmla="*/ 115895552 w 415"/>
                <a:gd name="T7" fmla="*/ 355907533 h 572"/>
                <a:gd name="T8" fmla="*/ 173263649 w 415"/>
                <a:gd name="T9" fmla="*/ 360792832 h 572"/>
                <a:gd name="T10" fmla="*/ 165151181 w 415"/>
                <a:gd name="T11" fmla="*/ 388707033 h 572"/>
                <a:gd name="T12" fmla="*/ 179058160 w 415"/>
                <a:gd name="T13" fmla="*/ 399175172 h 572"/>
                <a:gd name="T14" fmla="*/ 188329987 w 415"/>
                <a:gd name="T15" fmla="*/ 329389250 h 572"/>
                <a:gd name="T16" fmla="*/ 176740204 w 415"/>
                <a:gd name="T17" fmla="*/ 286819988 h 572"/>
                <a:gd name="T18" fmla="*/ 195863156 w 415"/>
                <a:gd name="T19" fmla="*/ 284726528 h 572"/>
                <a:gd name="T20" fmla="*/ 181376117 w 415"/>
                <a:gd name="T21" fmla="*/ 260300870 h 572"/>
                <a:gd name="T22" fmla="*/ 229473148 w 415"/>
                <a:gd name="T23" fmla="*/ 250531109 h 572"/>
                <a:gd name="T24" fmla="*/ 240482872 w 415"/>
                <a:gd name="T25" fmla="*/ 267978007 h 572"/>
                <a:gd name="T26" fmla="*/ 223098577 w 415"/>
                <a:gd name="T27" fmla="*/ 233085046 h 572"/>
                <a:gd name="T28" fmla="*/ 228893088 w 415"/>
                <a:gd name="T29" fmla="*/ 149341605 h 572"/>
                <a:gd name="T30" fmla="*/ 189488585 w 415"/>
                <a:gd name="T31" fmla="*/ 151435066 h 572"/>
                <a:gd name="T32" fmla="*/ 176740204 w 415"/>
                <a:gd name="T33" fmla="*/ 131895543 h 572"/>
                <a:gd name="T34" fmla="*/ 137335701 w 415"/>
                <a:gd name="T35" fmla="*/ 126312702 h 572"/>
                <a:gd name="T36" fmla="*/ 112418237 w 415"/>
                <a:gd name="T37" fmla="*/ 78159765 h 572"/>
                <a:gd name="T38" fmla="*/ 150664142 w 415"/>
                <a:gd name="T39" fmla="*/ 13957519 h 572"/>
                <a:gd name="T40" fmla="*/ 146028229 w 415"/>
                <a:gd name="T41" fmla="*/ 0 h 572"/>
                <a:gd name="T42" fmla="*/ 77649647 w 415"/>
                <a:gd name="T43" fmla="*/ 34195419 h 572"/>
                <a:gd name="T44" fmla="*/ 41143161 w 415"/>
                <a:gd name="T45" fmla="*/ 106772343 h 572"/>
                <a:gd name="T46" fmla="*/ 28974078 w 415"/>
                <a:gd name="T47" fmla="*/ 89326281 h 572"/>
                <a:gd name="T48" fmla="*/ 19122953 w 415"/>
                <a:gd name="T49" fmla="*/ 124219242 h 572"/>
                <a:gd name="T50" fmla="*/ 28974078 w 415"/>
                <a:gd name="T51" fmla="*/ 203774925 h 572"/>
                <a:gd name="T52" fmla="*/ 37086546 w 415"/>
                <a:gd name="T53" fmla="*/ 203774925 h 572"/>
                <a:gd name="T54" fmla="*/ 0 w 415"/>
                <a:gd name="T55" fmla="*/ 265884546 h 5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5"/>
                <a:gd name="T85" fmla="*/ 0 h 572"/>
                <a:gd name="T86" fmla="*/ 415 w 415"/>
                <a:gd name="T87" fmla="*/ 572 h 5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5" h="572">
                  <a:moveTo>
                    <a:pt x="0" y="381"/>
                  </a:moveTo>
                  <a:lnTo>
                    <a:pt x="51" y="422"/>
                  </a:lnTo>
                  <a:lnTo>
                    <a:pt x="124" y="433"/>
                  </a:lnTo>
                  <a:lnTo>
                    <a:pt x="200" y="510"/>
                  </a:lnTo>
                  <a:lnTo>
                    <a:pt x="299" y="517"/>
                  </a:lnTo>
                  <a:lnTo>
                    <a:pt x="285" y="557"/>
                  </a:lnTo>
                  <a:lnTo>
                    <a:pt x="309" y="572"/>
                  </a:lnTo>
                  <a:lnTo>
                    <a:pt x="325" y="472"/>
                  </a:lnTo>
                  <a:lnTo>
                    <a:pt x="305" y="411"/>
                  </a:lnTo>
                  <a:lnTo>
                    <a:pt x="338" y="408"/>
                  </a:lnTo>
                  <a:lnTo>
                    <a:pt x="313" y="373"/>
                  </a:lnTo>
                  <a:lnTo>
                    <a:pt x="396" y="359"/>
                  </a:lnTo>
                  <a:lnTo>
                    <a:pt x="415" y="384"/>
                  </a:lnTo>
                  <a:lnTo>
                    <a:pt x="385" y="334"/>
                  </a:lnTo>
                  <a:lnTo>
                    <a:pt x="395" y="214"/>
                  </a:lnTo>
                  <a:lnTo>
                    <a:pt x="327" y="217"/>
                  </a:lnTo>
                  <a:lnTo>
                    <a:pt x="305" y="189"/>
                  </a:lnTo>
                  <a:lnTo>
                    <a:pt x="237" y="181"/>
                  </a:lnTo>
                  <a:lnTo>
                    <a:pt x="194" y="112"/>
                  </a:lnTo>
                  <a:lnTo>
                    <a:pt x="260" y="20"/>
                  </a:lnTo>
                  <a:lnTo>
                    <a:pt x="252" y="0"/>
                  </a:lnTo>
                  <a:lnTo>
                    <a:pt x="134" y="49"/>
                  </a:lnTo>
                  <a:lnTo>
                    <a:pt x="71" y="153"/>
                  </a:lnTo>
                  <a:lnTo>
                    <a:pt x="50" y="128"/>
                  </a:lnTo>
                  <a:lnTo>
                    <a:pt x="33" y="178"/>
                  </a:lnTo>
                  <a:lnTo>
                    <a:pt x="50" y="292"/>
                  </a:lnTo>
                  <a:lnTo>
                    <a:pt x="64" y="292"/>
                  </a:lnTo>
                  <a:lnTo>
                    <a:pt x="0" y="381"/>
                  </a:lnTo>
                  <a:close/>
                </a:path>
              </a:pathLst>
            </a:custGeom>
            <a:grpFill/>
            <a:ln w="3175" cap="rnd">
              <a:solidFill>
                <a:schemeClr val="accent5"/>
              </a:solidFill>
              <a:round/>
              <a:headEnd/>
              <a:tailEnd/>
            </a:ln>
          </p:spPr>
          <p:txBody>
            <a:bodyPr/>
            <a:lstStyle/>
            <a:p>
              <a:endParaRPr lang="en-US" dirty="0"/>
            </a:p>
          </p:txBody>
        </p:sp>
        <p:sp>
          <p:nvSpPr>
            <p:cNvPr id="117" name="Freeform 58"/>
            <p:cNvSpPr>
              <a:spLocks noChangeAspect="1"/>
            </p:cNvSpPr>
            <p:nvPr/>
          </p:nvSpPr>
          <p:spPr bwMode="gray">
            <a:xfrm>
              <a:off x="2462209" y="4154482"/>
              <a:ext cx="77787" cy="79376"/>
            </a:xfrm>
            <a:custGeom>
              <a:avLst/>
              <a:gdLst>
                <a:gd name="T0" fmla="*/ 0 w 109"/>
                <a:gd name="T1" fmla="*/ 0 h 93"/>
                <a:gd name="T2" fmla="*/ 509541 w 109"/>
                <a:gd name="T3" fmla="*/ 26952507 h 93"/>
                <a:gd name="T4" fmla="*/ 12732091 w 109"/>
                <a:gd name="T5" fmla="*/ 22581761 h 93"/>
                <a:gd name="T6" fmla="*/ 47363719 w 109"/>
                <a:gd name="T7" fmla="*/ 67746136 h 93"/>
                <a:gd name="T8" fmla="*/ 55512086 w 109"/>
                <a:gd name="T9" fmla="*/ 34237083 h 93"/>
                <a:gd name="T10" fmla="*/ 36668364 w 109"/>
                <a:gd name="T11" fmla="*/ 2913831 h 93"/>
                <a:gd name="T12" fmla="*/ 0 w 109"/>
                <a:gd name="T13" fmla="*/ 0 h 93"/>
                <a:gd name="T14" fmla="*/ 0 60000 65536"/>
                <a:gd name="T15" fmla="*/ 0 60000 65536"/>
                <a:gd name="T16" fmla="*/ 0 60000 65536"/>
                <a:gd name="T17" fmla="*/ 0 60000 65536"/>
                <a:gd name="T18" fmla="*/ 0 60000 65536"/>
                <a:gd name="T19" fmla="*/ 0 60000 65536"/>
                <a:gd name="T20" fmla="*/ 0 60000 65536"/>
                <a:gd name="T21" fmla="*/ 0 w 109"/>
                <a:gd name="T22" fmla="*/ 0 h 93"/>
                <a:gd name="T23" fmla="*/ 109 w 109"/>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 h="93">
                  <a:moveTo>
                    <a:pt x="0" y="0"/>
                  </a:moveTo>
                  <a:lnTo>
                    <a:pt x="1" y="37"/>
                  </a:lnTo>
                  <a:lnTo>
                    <a:pt x="25" y="31"/>
                  </a:lnTo>
                  <a:lnTo>
                    <a:pt x="93" y="93"/>
                  </a:lnTo>
                  <a:lnTo>
                    <a:pt x="109" y="47"/>
                  </a:lnTo>
                  <a:lnTo>
                    <a:pt x="72" y="4"/>
                  </a:lnTo>
                  <a:lnTo>
                    <a:pt x="0" y="0"/>
                  </a:lnTo>
                  <a:close/>
                </a:path>
              </a:pathLst>
            </a:custGeom>
            <a:grpFill/>
            <a:ln w="3175" cap="rnd">
              <a:solidFill>
                <a:schemeClr val="accent5"/>
              </a:solidFill>
              <a:round/>
              <a:headEnd/>
              <a:tailEnd/>
            </a:ln>
          </p:spPr>
          <p:txBody>
            <a:bodyPr/>
            <a:lstStyle/>
            <a:p>
              <a:endParaRPr lang="en-US" dirty="0"/>
            </a:p>
          </p:txBody>
        </p:sp>
        <p:sp>
          <p:nvSpPr>
            <p:cNvPr id="118" name="Freeform 59"/>
            <p:cNvSpPr>
              <a:spLocks noChangeAspect="1"/>
            </p:cNvSpPr>
            <p:nvPr/>
          </p:nvSpPr>
          <p:spPr bwMode="gray">
            <a:xfrm>
              <a:off x="2479672" y="3800471"/>
              <a:ext cx="277813" cy="93662"/>
            </a:xfrm>
            <a:custGeom>
              <a:avLst/>
              <a:gdLst>
                <a:gd name="T0" fmla="*/ 0 w 373"/>
                <a:gd name="T1" fmla="*/ 29338320 h 116"/>
                <a:gd name="T2" fmla="*/ 27736612 w 373"/>
                <a:gd name="T3" fmla="*/ 3259634 h 116"/>
                <a:gd name="T4" fmla="*/ 80436918 w 373"/>
                <a:gd name="T5" fmla="*/ 0 h 116"/>
                <a:gd name="T6" fmla="*/ 206917059 w 373"/>
                <a:gd name="T7" fmla="*/ 64544304 h 116"/>
                <a:gd name="T8" fmla="*/ 139793565 w 373"/>
                <a:gd name="T9" fmla="*/ 75627220 h 116"/>
                <a:gd name="T10" fmla="*/ 151443091 w 373"/>
                <a:gd name="T11" fmla="*/ 61283862 h 116"/>
                <a:gd name="T12" fmla="*/ 119268175 w 373"/>
                <a:gd name="T13" fmla="*/ 36509999 h 116"/>
                <a:gd name="T14" fmla="*/ 56028849 w 373"/>
                <a:gd name="T15" fmla="*/ 23470656 h 116"/>
                <a:gd name="T16" fmla="*/ 59356647 w 373"/>
                <a:gd name="T17" fmla="*/ 11735328 h 116"/>
                <a:gd name="T18" fmla="*/ 0 w 373"/>
                <a:gd name="T19" fmla="*/ 2933832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116"/>
                <a:gd name="T32" fmla="*/ 373 w 373"/>
                <a:gd name="T33" fmla="*/ 116 h 1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116">
                  <a:moveTo>
                    <a:pt x="0" y="45"/>
                  </a:moveTo>
                  <a:lnTo>
                    <a:pt x="50" y="5"/>
                  </a:lnTo>
                  <a:lnTo>
                    <a:pt x="145" y="0"/>
                  </a:lnTo>
                  <a:lnTo>
                    <a:pt x="373" y="99"/>
                  </a:lnTo>
                  <a:lnTo>
                    <a:pt x="252" y="116"/>
                  </a:lnTo>
                  <a:lnTo>
                    <a:pt x="273" y="94"/>
                  </a:lnTo>
                  <a:lnTo>
                    <a:pt x="215" y="56"/>
                  </a:lnTo>
                  <a:lnTo>
                    <a:pt x="101" y="36"/>
                  </a:lnTo>
                  <a:lnTo>
                    <a:pt x="107" y="18"/>
                  </a:lnTo>
                  <a:lnTo>
                    <a:pt x="0" y="45"/>
                  </a:lnTo>
                  <a:close/>
                </a:path>
              </a:pathLst>
            </a:custGeom>
            <a:grpFill/>
            <a:ln w="3175" cap="rnd">
              <a:solidFill>
                <a:schemeClr val="accent5"/>
              </a:solidFill>
              <a:round/>
              <a:headEnd/>
              <a:tailEnd/>
            </a:ln>
          </p:spPr>
          <p:txBody>
            <a:bodyPr/>
            <a:lstStyle/>
            <a:p>
              <a:endParaRPr lang="en-US" dirty="0"/>
            </a:p>
          </p:txBody>
        </p:sp>
        <p:sp>
          <p:nvSpPr>
            <p:cNvPr id="119" name="Freeform 60"/>
            <p:cNvSpPr>
              <a:spLocks noChangeAspect="1"/>
            </p:cNvSpPr>
            <p:nvPr/>
          </p:nvSpPr>
          <p:spPr bwMode="gray">
            <a:xfrm>
              <a:off x="4774179" y="2865436"/>
              <a:ext cx="271461" cy="127000"/>
            </a:xfrm>
            <a:custGeom>
              <a:avLst/>
              <a:gdLst>
                <a:gd name="T0" fmla="*/ 0 w 365"/>
                <a:gd name="T1" fmla="*/ 26172934 h 151"/>
                <a:gd name="T2" fmla="*/ 34847540 w 365"/>
                <a:gd name="T3" fmla="*/ 75689477 h 151"/>
                <a:gd name="T4" fmla="*/ 91267756 w 365"/>
                <a:gd name="T5" fmla="*/ 73567483 h 151"/>
                <a:gd name="T6" fmla="*/ 99564824 w 365"/>
                <a:gd name="T7" fmla="*/ 96203762 h 151"/>
                <a:gd name="T8" fmla="*/ 125561959 w 365"/>
                <a:gd name="T9" fmla="*/ 106814570 h 151"/>
                <a:gd name="T10" fmla="*/ 169813240 w 365"/>
                <a:gd name="T11" fmla="*/ 82056298 h 151"/>
                <a:gd name="T12" fmla="*/ 195810375 w 365"/>
                <a:gd name="T13" fmla="*/ 87714947 h 151"/>
                <a:gd name="T14" fmla="*/ 201894842 w 365"/>
                <a:gd name="T15" fmla="*/ 65078669 h 151"/>
                <a:gd name="T16" fmla="*/ 153219103 w 365"/>
                <a:gd name="T17" fmla="*/ 58712689 h 151"/>
                <a:gd name="T18" fmla="*/ 53100942 w 365"/>
                <a:gd name="T19" fmla="*/ 10610808 h 151"/>
                <a:gd name="T20" fmla="*/ 42591272 w 365"/>
                <a:gd name="T21" fmla="*/ 0 h 151"/>
                <a:gd name="T22" fmla="*/ 0 w 365"/>
                <a:gd name="T23" fmla="*/ 26172934 h 1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5"/>
                <a:gd name="T37" fmla="*/ 0 h 151"/>
                <a:gd name="T38" fmla="*/ 365 w 365"/>
                <a:gd name="T39" fmla="*/ 151 h 1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5" h="151">
                  <a:moveTo>
                    <a:pt x="0" y="37"/>
                  </a:moveTo>
                  <a:lnTo>
                    <a:pt x="63" y="107"/>
                  </a:lnTo>
                  <a:lnTo>
                    <a:pt x="165" y="104"/>
                  </a:lnTo>
                  <a:lnTo>
                    <a:pt x="180" y="136"/>
                  </a:lnTo>
                  <a:lnTo>
                    <a:pt x="227" y="151"/>
                  </a:lnTo>
                  <a:lnTo>
                    <a:pt x="307" y="116"/>
                  </a:lnTo>
                  <a:lnTo>
                    <a:pt x="354" y="124"/>
                  </a:lnTo>
                  <a:lnTo>
                    <a:pt x="365" y="92"/>
                  </a:lnTo>
                  <a:lnTo>
                    <a:pt x="277" y="83"/>
                  </a:lnTo>
                  <a:lnTo>
                    <a:pt x="96" y="15"/>
                  </a:lnTo>
                  <a:lnTo>
                    <a:pt x="77" y="0"/>
                  </a:lnTo>
                  <a:lnTo>
                    <a:pt x="0" y="37"/>
                  </a:lnTo>
                  <a:close/>
                </a:path>
              </a:pathLst>
            </a:custGeom>
            <a:grpFill/>
            <a:ln w="3175" cap="rnd">
              <a:solidFill>
                <a:schemeClr val="accent5"/>
              </a:solidFill>
              <a:round/>
              <a:headEnd/>
              <a:tailEnd/>
            </a:ln>
          </p:spPr>
          <p:txBody>
            <a:bodyPr/>
            <a:lstStyle/>
            <a:p>
              <a:endParaRPr lang="en-US" dirty="0"/>
            </a:p>
          </p:txBody>
        </p:sp>
        <p:sp>
          <p:nvSpPr>
            <p:cNvPr id="120" name="Freeform 61"/>
            <p:cNvSpPr>
              <a:spLocks noChangeAspect="1"/>
            </p:cNvSpPr>
            <p:nvPr/>
          </p:nvSpPr>
          <p:spPr bwMode="gray">
            <a:xfrm>
              <a:off x="4675752" y="2608260"/>
              <a:ext cx="68262" cy="112713"/>
            </a:xfrm>
            <a:custGeom>
              <a:avLst/>
              <a:gdLst>
                <a:gd name="T0" fmla="*/ 0 w 92"/>
                <a:gd name="T1" fmla="*/ 69697371 h 139"/>
                <a:gd name="T2" fmla="*/ 3853835 w 92"/>
                <a:gd name="T3" fmla="*/ 24985575 h 139"/>
                <a:gd name="T4" fmla="*/ 44042346 w 92"/>
                <a:gd name="T5" fmla="*/ 0 h 139"/>
                <a:gd name="T6" fmla="*/ 36335417 w 92"/>
                <a:gd name="T7" fmla="*/ 35505902 h 139"/>
                <a:gd name="T8" fmla="*/ 50648920 w 92"/>
                <a:gd name="T9" fmla="*/ 45369418 h 139"/>
                <a:gd name="T10" fmla="*/ 25875008 w 92"/>
                <a:gd name="T11" fmla="*/ 65094829 h 139"/>
                <a:gd name="T12" fmla="*/ 25324460 w 92"/>
                <a:gd name="T13" fmla="*/ 91395647 h 139"/>
                <a:gd name="T14" fmla="*/ 9909862 w 92"/>
                <a:gd name="T15" fmla="*/ 91395647 h 139"/>
                <a:gd name="T16" fmla="*/ 0 w 92"/>
                <a:gd name="T17" fmla="*/ 69697371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139"/>
                <a:gd name="T29" fmla="*/ 92 w 92"/>
                <a:gd name="T30" fmla="*/ 139 h 1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139">
                  <a:moveTo>
                    <a:pt x="0" y="106"/>
                  </a:moveTo>
                  <a:lnTo>
                    <a:pt x="7" y="38"/>
                  </a:lnTo>
                  <a:lnTo>
                    <a:pt x="80" y="0"/>
                  </a:lnTo>
                  <a:lnTo>
                    <a:pt x="66" y="54"/>
                  </a:lnTo>
                  <a:lnTo>
                    <a:pt x="92" y="69"/>
                  </a:lnTo>
                  <a:lnTo>
                    <a:pt x="47" y="99"/>
                  </a:lnTo>
                  <a:lnTo>
                    <a:pt x="46" y="139"/>
                  </a:lnTo>
                  <a:lnTo>
                    <a:pt x="18" y="139"/>
                  </a:lnTo>
                  <a:lnTo>
                    <a:pt x="0" y="106"/>
                  </a:lnTo>
                  <a:close/>
                </a:path>
              </a:pathLst>
            </a:custGeom>
            <a:grpFill/>
            <a:ln w="3175" cap="rnd">
              <a:solidFill>
                <a:schemeClr val="accent5"/>
              </a:solidFill>
              <a:round/>
              <a:headEnd/>
              <a:tailEnd/>
            </a:ln>
          </p:spPr>
          <p:txBody>
            <a:bodyPr/>
            <a:lstStyle/>
            <a:p>
              <a:endParaRPr lang="en-US" dirty="0"/>
            </a:p>
          </p:txBody>
        </p:sp>
        <p:sp>
          <p:nvSpPr>
            <p:cNvPr id="121" name="Freeform 62"/>
            <p:cNvSpPr>
              <a:spLocks noChangeAspect="1"/>
            </p:cNvSpPr>
            <p:nvPr/>
          </p:nvSpPr>
          <p:spPr bwMode="gray">
            <a:xfrm>
              <a:off x="4753539" y="2670174"/>
              <a:ext cx="39689" cy="46038"/>
            </a:xfrm>
            <a:custGeom>
              <a:avLst/>
              <a:gdLst>
                <a:gd name="T0" fmla="*/ 0 w 55"/>
                <a:gd name="T1" fmla="*/ 18271530 h 58"/>
                <a:gd name="T2" fmla="*/ 21349258 w 55"/>
                <a:gd name="T3" fmla="*/ 36543059 h 58"/>
                <a:gd name="T4" fmla="*/ 28638861 w 55"/>
                <a:gd name="T5" fmla="*/ 17641285 h 58"/>
                <a:gd name="T6" fmla="*/ 23431795 w 55"/>
                <a:gd name="T7" fmla="*/ 0 h 58"/>
                <a:gd name="T8" fmla="*/ 0 w 55"/>
                <a:gd name="T9" fmla="*/ 1827153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0" y="29"/>
                  </a:moveTo>
                  <a:lnTo>
                    <a:pt x="41" y="58"/>
                  </a:lnTo>
                  <a:lnTo>
                    <a:pt x="55" y="28"/>
                  </a:lnTo>
                  <a:lnTo>
                    <a:pt x="45" y="0"/>
                  </a:lnTo>
                  <a:lnTo>
                    <a:pt x="0" y="29"/>
                  </a:lnTo>
                  <a:close/>
                </a:path>
              </a:pathLst>
            </a:custGeom>
            <a:grpFill/>
            <a:ln w="3175" cap="rnd">
              <a:solidFill>
                <a:schemeClr val="accent5"/>
              </a:solidFill>
              <a:round/>
              <a:headEnd/>
              <a:tailEnd/>
            </a:ln>
          </p:spPr>
          <p:txBody>
            <a:bodyPr/>
            <a:lstStyle/>
            <a:p>
              <a:endParaRPr lang="en-US" dirty="0"/>
            </a:p>
          </p:txBody>
        </p:sp>
        <p:sp>
          <p:nvSpPr>
            <p:cNvPr id="122" name="Freeform 63"/>
            <p:cNvSpPr>
              <a:spLocks noChangeAspect="1"/>
            </p:cNvSpPr>
            <p:nvPr/>
          </p:nvSpPr>
          <p:spPr bwMode="gray">
            <a:xfrm>
              <a:off x="2816220" y="3894134"/>
              <a:ext cx="85725" cy="53976"/>
            </a:xfrm>
            <a:custGeom>
              <a:avLst/>
              <a:gdLst>
                <a:gd name="T0" fmla="*/ 0 w 117"/>
                <a:gd name="T1" fmla="*/ 0 h 66"/>
                <a:gd name="T2" fmla="*/ 0 w 117"/>
                <a:gd name="T3" fmla="*/ 44140919 h 66"/>
                <a:gd name="T4" fmla="*/ 62810048 w 117"/>
                <a:gd name="T5" fmla="*/ 30764932 h 66"/>
                <a:gd name="T6" fmla="*/ 35431535 w 117"/>
                <a:gd name="T7" fmla="*/ 5350067 h 66"/>
                <a:gd name="T8" fmla="*/ 0 w 117"/>
                <a:gd name="T9" fmla="*/ 0 h 66"/>
                <a:gd name="T10" fmla="*/ 0 60000 65536"/>
                <a:gd name="T11" fmla="*/ 0 60000 65536"/>
                <a:gd name="T12" fmla="*/ 0 60000 65536"/>
                <a:gd name="T13" fmla="*/ 0 60000 65536"/>
                <a:gd name="T14" fmla="*/ 0 60000 65536"/>
                <a:gd name="T15" fmla="*/ 0 w 117"/>
                <a:gd name="T16" fmla="*/ 0 h 66"/>
                <a:gd name="T17" fmla="*/ 117 w 117"/>
                <a:gd name="T18" fmla="*/ 66 h 66"/>
              </a:gdLst>
              <a:ahLst/>
              <a:cxnLst>
                <a:cxn ang="T10">
                  <a:pos x="T0" y="T1"/>
                </a:cxn>
                <a:cxn ang="T11">
                  <a:pos x="T2" y="T3"/>
                </a:cxn>
                <a:cxn ang="T12">
                  <a:pos x="T4" y="T5"/>
                </a:cxn>
                <a:cxn ang="T13">
                  <a:pos x="T6" y="T7"/>
                </a:cxn>
                <a:cxn ang="T14">
                  <a:pos x="T8" y="T9"/>
                </a:cxn>
              </a:cxnLst>
              <a:rect l="T15" t="T16" r="T17" b="T18"/>
              <a:pathLst>
                <a:path w="117" h="66">
                  <a:moveTo>
                    <a:pt x="0" y="0"/>
                  </a:moveTo>
                  <a:lnTo>
                    <a:pt x="0" y="66"/>
                  </a:lnTo>
                  <a:lnTo>
                    <a:pt x="117" y="46"/>
                  </a:lnTo>
                  <a:lnTo>
                    <a:pt x="66" y="8"/>
                  </a:lnTo>
                  <a:lnTo>
                    <a:pt x="0" y="0"/>
                  </a:lnTo>
                  <a:close/>
                </a:path>
              </a:pathLst>
            </a:custGeom>
            <a:grpFill/>
            <a:ln w="3175" cap="rnd">
              <a:solidFill>
                <a:schemeClr val="accent5"/>
              </a:solidFill>
              <a:round/>
              <a:headEnd/>
              <a:tailEnd/>
            </a:ln>
          </p:spPr>
          <p:txBody>
            <a:bodyPr/>
            <a:lstStyle/>
            <a:p>
              <a:endParaRPr lang="en-US" dirty="0"/>
            </a:p>
          </p:txBody>
        </p:sp>
        <p:sp>
          <p:nvSpPr>
            <p:cNvPr id="123" name="Freeform 64"/>
            <p:cNvSpPr>
              <a:spLocks noChangeAspect="1"/>
            </p:cNvSpPr>
            <p:nvPr/>
          </p:nvSpPr>
          <p:spPr bwMode="gray">
            <a:xfrm>
              <a:off x="2584446" y="4429120"/>
              <a:ext cx="147638" cy="179387"/>
            </a:xfrm>
            <a:custGeom>
              <a:avLst/>
              <a:gdLst>
                <a:gd name="T0" fmla="*/ 0 w 193"/>
                <a:gd name="T1" fmla="*/ 57085433 h 215"/>
                <a:gd name="T2" fmla="*/ 585197 w 193"/>
                <a:gd name="T3" fmla="*/ 87019867 h 215"/>
                <a:gd name="T4" fmla="*/ 21651533 w 193"/>
                <a:gd name="T5" fmla="*/ 94677649 h 215"/>
                <a:gd name="T6" fmla="*/ 9947588 w 193"/>
                <a:gd name="T7" fmla="*/ 118347687 h 215"/>
                <a:gd name="T8" fmla="*/ 7022367 w 193"/>
                <a:gd name="T9" fmla="*/ 143409442 h 215"/>
                <a:gd name="T10" fmla="*/ 33939911 w 193"/>
                <a:gd name="T11" fmla="*/ 149674672 h 215"/>
                <a:gd name="T12" fmla="*/ 57346271 w 193"/>
                <a:gd name="T13" fmla="*/ 108601495 h 215"/>
                <a:gd name="T14" fmla="*/ 102990127 w 193"/>
                <a:gd name="T15" fmla="*/ 75185265 h 215"/>
                <a:gd name="T16" fmla="*/ 112937715 w 193"/>
                <a:gd name="T17" fmla="*/ 36200498 h 215"/>
                <a:gd name="T18" fmla="*/ 70220611 w 193"/>
                <a:gd name="T19" fmla="*/ 28542717 h 215"/>
                <a:gd name="T20" fmla="*/ 40377081 w 193"/>
                <a:gd name="T21" fmla="*/ 0 h 215"/>
                <a:gd name="T22" fmla="*/ 14629166 w 193"/>
                <a:gd name="T23" fmla="*/ 14619705 h 215"/>
                <a:gd name="T24" fmla="*/ 0 w 193"/>
                <a:gd name="T25" fmla="*/ 57085433 h 2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3"/>
                <a:gd name="T40" fmla="*/ 0 h 215"/>
                <a:gd name="T41" fmla="*/ 193 w 193"/>
                <a:gd name="T42" fmla="*/ 215 h 2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3" h="215">
                  <a:moveTo>
                    <a:pt x="0" y="82"/>
                  </a:moveTo>
                  <a:lnTo>
                    <a:pt x="1" y="125"/>
                  </a:lnTo>
                  <a:lnTo>
                    <a:pt x="37" y="136"/>
                  </a:lnTo>
                  <a:lnTo>
                    <a:pt x="17" y="170"/>
                  </a:lnTo>
                  <a:lnTo>
                    <a:pt x="12" y="206"/>
                  </a:lnTo>
                  <a:lnTo>
                    <a:pt x="58" y="215"/>
                  </a:lnTo>
                  <a:lnTo>
                    <a:pt x="98" y="156"/>
                  </a:lnTo>
                  <a:lnTo>
                    <a:pt x="176" y="108"/>
                  </a:lnTo>
                  <a:lnTo>
                    <a:pt x="193" y="52"/>
                  </a:lnTo>
                  <a:lnTo>
                    <a:pt x="120" y="41"/>
                  </a:lnTo>
                  <a:lnTo>
                    <a:pt x="69" y="0"/>
                  </a:lnTo>
                  <a:lnTo>
                    <a:pt x="25" y="21"/>
                  </a:lnTo>
                  <a:lnTo>
                    <a:pt x="0" y="82"/>
                  </a:lnTo>
                  <a:close/>
                </a:path>
              </a:pathLst>
            </a:custGeom>
            <a:grpFill/>
            <a:ln w="3175" cap="rnd">
              <a:solidFill>
                <a:schemeClr val="accent5"/>
              </a:solidFill>
              <a:round/>
              <a:headEnd/>
              <a:tailEnd/>
            </a:ln>
          </p:spPr>
          <p:txBody>
            <a:bodyPr/>
            <a:lstStyle/>
            <a:p>
              <a:endParaRPr lang="en-US" dirty="0"/>
            </a:p>
          </p:txBody>
        </p:sp>
        <p:sp>
          <p:nvSpPr>
            <p:cNvPr id="124" name="Freeform 65"/>
            <p:cNvSpPr>
              <a:spLocks noChangeAspect="1"/>
            </p:cNvSpPr>
            <p:nvPr/>
          </p:nvSpPr>
          <p:spPr bwMode="gray">
            <a:xfrm>
              <a:off x="2344736" y="4051296"/>
              <a:ext cx="61913" cy="31751"/>
            </a:xfrm>
            <a:custGeom>
              <a:avLst/>
              <a:gdLst>
                <a:gd name="T0" fmla="*/ 0 w 81"/>
                <a:gd name="T1" fmla="*/ 21000861 h 36"/>
                <a:gd name="T2" fmla="*/ 14021157 w 81"/>
                <a:gd name="T3" fmla="*/ 0 h 36"/>
                <a:gd name="T4" fmla="*/ 47322170 w 81"/>
                <a:gd name="T5" fmla="*/ 28001736 h 36"/>
                <a:gd name="T6" fmla="*/ 0 w 81"/>
                <a:gd name="T7" fmla="*/ 21000861 h 36"/>
                <a:gd name="T8" fmla="*/ 0 60000 65536"/>
                <a:gd name="T9" fmla="*/ 0 60000 65536"/>
                <a:gd name="T10" fmla="*/ 0 60000 65536"/>
                <a:gd name="T11" fmla="*/ 0 60000 65536"/>
                <a:gd name="T12" fmla="*/ 0 w 81"/>
                <a:gd name="T13" fmla="*/ 0 h 36"/>
                <a:gd name="T14" fmla="*/ 81 w 81"/>
                <a:gd name="T15" fmla="*/ 36 h 36"/>
              </a:gdLst>
              <a:ahLst/>
              <a:cxnLst>
                <a:cxn ang="T8">
                  <a:pos x="T0" y="T1"/>
                </a:cxn>
                <a:cxn ang="T9">
                  <a:pos x="T2" y="T3"/>
                </a:cxn>
                <a:cxn ang="T10">
                  <a:pos x="T4" y="T5"/>
                </a:cxn>
                <a:cxn ang="T11">
                  <a:pos x="T6" y="T7"/>
                </a:cxn>
              </a:cxnLst>
              <a:rect l="T12" t="T13" r="T14" b="T15"/>
              <a:pathLst>
                <a:path w="81" h="36">
                  <a:moveTo>
                    <a:pt x="0" y="27"/>
                  </a:moveTo>
                  <a:lnTo>
                    <a:pt x="24" y="0"/>
                  </a:lnTo>
                  <a:lnTo>
                    <a:pt x="81" y="36"/>
                  </a:lnTo>
                  <a:lnTo>
                    <a:pt x="0" y="27"/>
                  </a:lnTo>
                  <a:close/>
                </a:path>
              </a:pathLst>
            </a:custGeom>
            <a:grpFill/>
            <a:ln w="3175" cap="rnd">
              <a:solidFill>
                <a:schemeClr val="accent5"/>
              </a:solidFill>
              <a:round/>
              <a:headEnd/>
              <a:tailEnd/>
            </a:ln>
          </p:spPr>
          <p:txBody>
            <a:bodyPr/>
            <a:lstStyle/>
            <a:p>
              <a:endParaRPr lang="en-US" dirty="0"/>
            </a:p>
          </p:txBody>
        </p:sp>
        <p:sp>
          <p:nvSpPr>
            <p:cNvPr id="125" name="Freeform 66"/>
            <p:cNvSpPr>
              <a:spLocks noChangeAspect="1"/>
            </p:cNvSpPr>
            <p:nvPr/>
          </p:nvSpPr>
          <p:spPr bwMode="gray">
            <a:xfrm>
              <a:off x="3101972" y="6081706"/>
              <a:ext cx="41275" cy="22225"/>
            </a:xfrm>
            <a:custGeom>
              <a:avLst/>
              <a:gdLst>
                <a:gd name="T0" fmla="*/ 0 w 53"/>
                <a:gd name="T1" fmla="*/ 16465021 h 30"/>
                <a:gd name="T2" fmla="*/ 19407817 w 53"/>
                <a:gd name="T3" fmla="*/ 7683923 h 30"/>
                <a:gd name="T4" fmla="*/ 9703519 w 53"/>
                <a:gd name="T5" fmla="*/ 0 h 30"/>
                <a:gd name="T6" fmla="*/ 32143880 w 53"/>
                <a:gd name="T7" fmla="*/ 1646873 h 30"/>
                <a:gd name="T8" fmla="*/ 0 w 53"/>
                <a:gd name="T9" fmla="*/ 16465021 h 30"/>
                <a:gd name="T10" fmla="*/ 0 60000 65536"/>
                <a:gd name="T11" fmla="*/ 0 60000 65536"/>
                <a:gd name="T12" fmla="*/ 0 60000 65536"/>
                <a:gd name="T13" fmla="*/ 0 60000 65536"/>
                <a:gd name="T14" fmla="*/ 0 60000 65536"/>
                <a:gd name="T15" fmla="*/ 0 w 53"/>
                <a:gd name="T16" fmla="*/ 0 h 30"/>
                <a:gd name="T17" fmla="*/ 53 w 53"/>
                <a:gd name="T18" fmla="*/ 30 h 30"/>
              </a:gdLst>
              <a:ahLst/>
              <a:cxnLst>
                <a:cxn ang="T10">
                  <a:pos x="T0" y="T1"/>
                </a:cxn>
                <a:cxn ang="T11">
                  <a:pos x="T2" y="T3"/>
                </a:cxn>
                <a:cxn ang="T12">
                  <a:pos x="T4" y="T5"/>
                </a:cxn>
                <a:cxn ang="T13">
                  <a:pos x="T6" y="T7"/>
                </a:cxn>
                <a:cxn ang="T14">
                  <a:pos x="T8" y="T9"/>
                </a:cxn>
              </a:cxnLst>
              <a:rect l="T15" t="T16" r="T17" b="T18"/>
              <a:pathLst>
                <a:path w="53" h="30">
                  <a:moveTo>
                    <a:pt x="0" y="30"/>
                  </a:moveTo>
                  <a:lnTo>
                    <a:pt x="32" y="14"/>
                  </a:lnTo>
                  <a:lnTo>
                    <a:pt x="16" y="0"/>
                  </a:lnTo>
                  <a:lnTo>
                    <a:pt x="53" y="3"/>
                  </a:lnTo>
                  <a:lnTo>
                    <a:pt x="0" y="30"/>
                  </a:lnTo>
                  <a:close/>
                </a:path>
              </a:pathLst>
            </a:custGeom>
            <a:grpFill/>
            <a:ln w="3175" cap="rnd">
              <a:solidFill>
                <a:schemeClr val="accent5"/>
              </a:solidFill>
              <a:round/>
              <a:headEnd/>
              <a:tailEnd/>
            </a:ln>
          </p:spPr>
          <p:txBody>
            <a:bodyPr/>
            <a:lstStyle/>
            <a:p>
              <a:endParaRPr lang="en-US" dirty="0"/>
            </a:p>
          </p:txBody>
        </p:sp>
        <p:sp>
          <p:nvSpPr>
            <p:cNvPr id="126" name="Freeform 67"/>
            <p:cNvSpPr>
              <a:spLocks noChangeAspect="1"/>
            </p:cNvSpPr>
            <p:nvPr/>
          </p:nvSpPr>
          <p:spPr bwMode="gray">
            <a:xfrm>
              <a:off x="3133720" y="6073768"/>
              <a:ext cx="47625" cy="33337"/>
            </a:xfrm>
            <a:custGeom>
              <a:avLst/>
              <a:gdLst>
                <a:gd name="T0" fmla="*/ 0 w 63"/>
                <a:gd name="T1" fmla="*/ 30038439 h 37"/>
                <a:gd name="T2" fmla="*/ 16001244 w 63"/>
                <a:gd name="T3" fmla="*/ 0 h 37"/>
                <a:gd name="T4" fmla="*/ 36002232 w 63"/>
                <a:gd name="T5" fmla="*/ 11365555 h 37"/>
                <a:gd name="T6" fmla="*/ 0 w 63"/>
                <a:gd name="T7" fmla="*/ 30038439 h 37"/>
                <a:gd name="T8" fmla="*/ 0 60000 65536"/>
                <a:gd name="T9" fmla="*/ 0 60000 65536"/>
                <a:gd name="T10" fmla="*/ 0 60000 65536"/>
                <a:gd name="T11" fmla="*/ 0 60000 65536"/>
                <a:gd name="T12" fmla="*/ 0 w 63"/>
                <a:gd name="T13" fmla="*/ 0 h 37"/>
                <a:gd name="T14" fmla="*/ 63 w 63"/>
                <a:gd name="T15" fmla="*/ 37 h 37"/>
              </a:gdLst>
              <a:ahLst/>
              <a:cxnLst>
                <a:cxn ang="T8">
                  <a:pos x="T0" y="T1"/>
                </a:cxn>
                <a:cxn ang="T9">
                  <a:pos x="T2" y="T3"/>
                </a:cxn>
                <a:cxn ang="T10">
                  <a:pos x="T4" y="T5"/>
                </a:cxn>
                <a:cxn ang="T11">
                  <a:pos x="T6" y="T7"/>
                </a:cxn>
              </a:cxnLst>
              <a:rect l="T12" t="T13" r="T14" b="T15"/>
              <a:pathLst>
                <a:path w="63" h="37">
                  <a:moveTo>
                    <a:pt x="0" y="37"/>
                  </a:moveTo>
                  <a:lnTo>
                    <a:pt x="28" y="0"/>
                  </a:lnTo>
                  <a:lnTo>
                    <a:pt x="63" y="14"/>
                  </a:lnTo>
                  <a:lnTo>
                    <a:pt x="0" y="37"/>
                  </a:lnTo>
                  <a:close/>
                </a:path>
              </a:pathLst>
            </a:custGeom>
            <a:grpFill/>
            <a:ln w="3175" cap="rnd">
              <a:solidFill>
                <a:schemeClr val="accent5"/>
              </a:solidFill>
              <a:round/>
              <a:headEnd/>
              <a:tailEnd/>
            </a:ln>
          </p:spPr>
          <p:txBody>
            <a:bodyPr/>
            <a:lstStyle/>
            <a:p>
              <a:endParaRPr lang="en-US" dirty="0"/>
            </a:p>
          </p:txBody>
        </p:sp>
        <p:sp>
          <p:nvSpPr>
            <p:cNvPr id="127" name="Freeform 68"/>
            <p:cNvSpPr>
              <a:spLocks noChangeAspect="1"/>
            </p:cNvSpPr>
            <p:nvPr/>
          </p:nvSpPr>
          <p:spPr bwMode="gray">
            <a:xfrm>
              <a:off x="4999604" y="2046285"/>
              <a:ext cx="279399" cy="469901"/>
            </a:xfrm>
            <a:custGeom>
              <a:avLst/>
              <a:gdLst>
                <a:gd name="T0" fmla="*/ 0 w 378"/>
                <a:gd name="T1" fmla="*/ 39835420 h 567"/>
                <a:gd name="T2" fmla="*/ 13658816 w 378"/>
                <a:gd name="T3" fmla="*/ 28160021 h 567"/>
                <a:gd name="T4" fmla="*/ 35512627 w 378"/>
                <a:gd name="T5" fmla="*/ 51511648 h 567"/>
                <a:gd name="T6" fmla="*/ 74849634 w 378"/>
                <a:gd name="T7" fmla="*/ 56319214 h 567"/>
                <a:gd name="T8" fmla="*/ 97795913 w 378"/>
                <a:gd name="T9" fmla="*/ 41209484 h 567"/>
                <a:gd name="T10" fmla="*/ 104352204 w 378"/>
                <a:gd name="T11" fmla="*/ 8928929 h 567"/>
                <a:gd name="T12" fmla="*/ 141504274 w 378"/>
                <a:gd name="T13" fmla="*/ 0 h 567"/>
                <a:gd name="T14" fmla="*/ 161718642 w 378"/>
                <a:gd name="T15" fmla="*/ 12362431 h 567"/>
                <a:gd name="T16" fmla="*/ 159533704 w 378"/>
                <a:gd name="T17" fmla="*/ 39835420 h 567"/>
                <a:gd name="T18" fmla="*/ 151884944 w 378"/>
                <a:gd name="T19" fmla="*/ 67995442 h 567"/>
                <a:gd name="T20" fmla="*/ 178655604 w 378"/>
                <a:gd name="T21" fmla="*/ 101650061 h 567"/>
                <a:gd name="T22" fmla="*/ 162265615 w 378"/>
                <a:gd name="T23" fmla="*/ 125688719 h 567"/>
                <a:gd name="T24" fmla="*/ 181933749 w 378"/>
                <a:gd name="T25" fmla="*/ 168271439 h 567"/>
                <a:gd name="T26" fmla="*/ 174284989 w 378"/>
                <a:gd name="T27" fmla="*/ 207420656 h 567"/>
                <a:gd name="T28" fmla="*/ 206519471 w 378"/>
                <a:gd name="T29" fmla="*/ 288465560 h 567"/>
                <a:gd name="T30" fmla="*/ 133855514 w 378"/>
                <a:gd name="T31" fmla="*/ 365389931 h 567"/>
                <a:gd name="T32" fmla="*/ 46439532 w 378"/>
                <a:gd name="T33" fmla="*/ 389428589 h 567"/>
                <a:gd name="T34" fmla="*/ 41522684 w 378"/>
                <a:gd name="T35" fmla="*/ 374318859 h 567"/>
                <a:gd name="T36" fmla="*/ 13658816 w 378"/>
                <a:gd name="T37" fmla="*/ 361955600 h 567"/>
                <a:gd name="T38" fmla="*/ 9288202 w 378"/>
                <a:gd name="T39" fmla="*/ 287092325 h 567"/>
                <a:gd name="T40" fmla="*/ 92879065 w 378"/>
                <a:gd name="T41" fmla="*/ 203986325 h 567"/>
                <a:gd name="T42" fmla="*/ 65561432 w 378"/>
                <a:gd name="T43" fmla="*/ 163463873 h 567"/>
                <a:gd name="T44" fmla="*/ 55727734 w 378"/>
                <a:gd name="T45" fmla="*/ 81731936 h 567"/>
                <a:gd name="T46" fmla="*/ 0 w 378"/>
                <a:gd name="T47" fmla="*/ 39835420 h 5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567"/>
                <a:gd name="T74" fmla="*/ 378 w 378"/>
                <a:gd name="T75" fmla="*/ 567 h 56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567">
                  <a:moveTo>
                    <a:pt x="0" y="58"/>
                  </a:moveTo>
                  <a:lnTo>
                    <a:pt x="25" y="41"/>
                  </a:lnTo>
                  <a:lnTo>
                    <a:pt x="65" y="75"/>
                  </a:lnTo>
                  <a:lnTo>
                    <a:pt x="137" y="82"/>
                  </a:lnTo>
                  <a:lnTo>
                    <a:pt x="179" y="60"/>
                  </a:lnTo>
                  <a:lnTo>
                    <a:pt x="191" y="13"/>
                  </a:lnTo>
                  <a:lnTo>
                    <a:pt x="259" y="0"/>
                  </a:lnTo>
                  <a:lnTo>
                    <a:pt x="296" y="18"/>
                  </a:lnTo>
                  <a:lnTo>
                    <a:pt x="292" y="58"/>
                  </a:lnTo>
                  <a:lnTo>
                    <a:pt x="278" y="99"/>
                  </a:lnTo>
                  <a:lnTo>
                    <a:pt x="327" y="148"/>
                  </a:lnTo>
                  <a:lnTo>
                    <a:pt x="297" y="183"/>
                  </a:lnTo>
                  <a:lnTo>
                    <a:pt x="333" y="245"/>
                  </a:lnTo>
                  <a:lnTo>
                    <a:pt x="319" y="302"/>
                  </a:lnTo>
                  <a:lnTo>
                    <a:pt x="378" y="420"/>
                  </a:lnTo>
                  <a:lnTo>
                    <a:pt x="245" y="532"/>
                  </a:lnTo>
                  <a:lnTo>
                    <a:pt x="85" y="567"/>
                  </a:lnTo>
                  <a:lnTo>
                    <a:pt x="76" y="545"/>
                  </a:lnTo>
                  <a:lnTo>
                    <a:pt x="25" y="527"/>
                  </a:lnTo>
                  <a:lnTo>
                    <a:pt x="17" y="418"/>
                  </a:lnTo>
                  <a:lnTo>
                    <a:pt x="170" y="297"/>
                  </a:lnTo>
                  <a:lnTo>
                    <a:pt x="120" y="238"/>
                  </a:lnTo>
                  <a:lnTo>
                    <a:pt x="102" y="119"/>
                  </a:lnTo>
                  <a:lnTo>
                    <a:pt x="0" y="58"/>
                  </a:lnTo>
                  <a:close/>
                </a:path>
              </a:pathLst>
            </a:custGeom>
            <a:grpFill/>
            <a:ln w="3175" cap="rnd">
              <a:solidFill>
                <a:schemeClr val="accent5"/>
              </a:solidFill>
              <a:round/>
              <a:headEnd/>
              <a:tailEnd/>
            </a:ln>
          </p:spPr>
          <p:txBody>
            <a:bodyPr/>
            <a:lstStyle/>
            <a:p>
              <a:endParaRPr lang="en-US" dirty="0"/>
            </a:p>
          </p:txBody>
        </p:sp>
        <p:sp>
          <p:nvSpPr>
            <p:cNvPr id="128" name="Freeform 69"/>
            <p:cNvSpPr>
              <a:spLocks noChangeAspect="1"/>
            </p:cNvSpPr>
            <p:nvPr/>
          </p:nvSpPr>
          <p:spPr bwMode="gray">
            <a:xfrm>
              <a:off x="4347139" y="2865436"/>
              <a:ext cx="327024" cy="315913"/>
            </a:xfrm>
            <a:custGeom>
              <a:avLst/>
              <a:gdLst>
                <a:gd name="T0" fmla="*/ 0 w 438"/>
                <a:gd name="T1" fmla="*/ 80863496 h 380"/>
                <a:gd name="T2" fmla="*/ 8361536 w 438"/>
                <a:gd name="T3" fmla="*/ 103670680 h 380"/>
                <a:gd name="T4" fmla="*/ 58532995 w 438"/>
                <a:gd name="T5" fmla="*/ 119566873 h 380"/>
                <a:gd name="T6" fmla="*/ 50729193 w 438"/>
                <a:gd name="T7" fmla="*/ 132007155 h 380"/>
                <a:gd name="T8" fmla="*/ 69124723 w 438"/>
                <a:gd name="T9" fmla="*/ 149285878 h 380"/>
                <a:gd name="T10" fmla="*/ 76929271 w 438"/>
                <a:gd name="T11" fmla="*/ 178314034 h 380"/>
                <a:gd name="T12" fmla="*/ 55188829 w 438"/>
                <a:gd name="T13" fmla="*/ 233604454 h 380"/>
                <a:gd name="T14" fmla="*/ 115952015 w 438"/>
                <a:gd name="T15" fmla="*/ 255721619 h 380"/>
                <a:gd name="T16" fmla="*/ 122084107 w 438"/>
                <a:gd name="T17" fmla="*/ 257795000 h 380"/>
                <a:gd name="T18" fmla="*/ 150514376 w 438"/>
                <a:gd name="T19" fmla="*/ 262632610 h 380"/>
                <a:gd name="T20" fmla="*/ 150514376 w 438"/>
                <a:gd name="T21" fmla="*/ 240516276 h 380"/>
                <a:gd name="T22" fmla="*/ 167238196 w 438"/>
                <a:gd name="T23" fmla="*/ 228766843 h 380"/>
                <a:gd name="T24" fmla="*/ 207374915 w 438"/>
                <a:gd name="T25" fmla="*/ 242589656 h 380"/>
                <a:gd name="T26" fmla="*/ 233018005 w 438"/>
                <a:gd name="T27" fmla="*/ 221164172 h 380"/>
                <a:gd name="T28" fmla="*/ 217409655 w 438"/>
                <a:gd name="T29" fmla="*/ 188680936 h 380"/>
                <a:gd name="T30" fmla="*/ 223541747 w 438"/>
                <a:gd name="T31" fmla="*/ 158271081 h 380"/>
                <a:gd name="T32" fmla="*/ 204587736 w 438"/>
                <a:gd name="T33" fmla="*/ 141683207 h 380"/>
                <a:gd name="T34" fmla="*/ 233018005 w 438"/>
                <a:gd name="T35" fmla="*/ 105744060 h 380"/>
                <a:gd name="T36" fmla="*/ 244167467 w 438"/>
                <a:gd name="T37" fmla="*/ 67040683 h 380"/>
                <a:gd name="T38" fmla="*/ 207932649 w 438"/>
                <a:gd name="T39" fmla="*/ 50452809 h 380"/>
                <a:gd name="T40" fmla="*/ 198455644 w 438"/>
                <a:gd name="T41" fmla="*/ 45615199 h 380"/>
                <a:gd name="T42" fmla="*/ 143267562 w 438"/>
                <a:gd name="T43" fmla="*/ 0 h 380"/>
                <a:gd name="T44" fmla="*/ 124313551 w 438"/>
                <a:gd name="T45" fmla="*/ 8985202 h 380"/>
                <a:gd name="T46" fmla="*/ 101457640 w 438"/>
                <a:gd name="T47" fmla="*/ 51835340 h 380"/>
                <a:gd name="T48" fmla="*/ 54631094 w 438"/>
                <a:gd name="T49" fmla="*/ 44232668 h 380"/>
                <a:gd name="T50" fmla="*/ 61320921 w 438"/>
                <a:gd name="T51" fmla="*/ 78790115 h 380"/>
                <a:gd name="T52" fmla="*/ 0 w 438"/>
                <a:gd name="T53" fmla="*/ 80863496 h 3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8"/>
                <a:gd name="T82" fmla="*/ 0 h 380"/>
                <a:gd name="T83" fmla="*/ 438 w 438"/>
                <a:gd name="T84" fmla="*/ 380 h 3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8" h="380">
                  <a:moveTo>
                    <a:pt x="0" y="117"/>
                  </a:moveTo>
                  <a:lnTo>
                    <a:pt x="15" y="150"/>
                  </a:lnTo>
                  <a:lnTo>
                    <a:pt x="105" y="173"/>
                  </a:lnTo>
                  <a:lnTo>
                    <a:pt x="91" y="191"/>
                  </a:lnTo>
                  <a:lnTo>
                    <a:pt x="124" y="216"/>
                  </a:lnTo>
                  <a:lnTo>
                    <a:pt x="138" y="258"/>
                  </a:lnTo>
                  <a:lnTo>
                    <a:pt x="99" y="338"/>
                  </a:lnTo>
                  <a:lnTo>
                    <a:pt x="208" y="370"/>
                  </a:lnTo>
                  <a:lnTo>
                    <a:pt x="219" y="373"/>
                  </a:lnTo>
                  <a:lnTo>
                    <a:pt x="270" y="380"/>
                  </a:lnTo>
                  <a:lnTo>
                    <a:pt x="270" y="348"/>
                  </a:lnTo>
                  <a:lnTo>
                    <a:pt x="300" y="331"/>
                  </a:lnTo>
                  <a:lnTo>
                    <a:pt x="372" y="351"/>
                  </a:lnTo>
                  <a:lnTo>
                    <a:pt x="418" y="320"/>
                  </a:lnTo>
                  <a:lnTo>
                    <a:pt x="390" y="273"/>
                  </a:lnTo>
                  <a:lnTo>
                    <a:pt x="401" y="229"/>
                  </a:lnTo>
                  <a:lnTo>
                    <a:pt x="367" y="205"/>
                  </a:lnTo>
                  <a:lnTo>
                    <a:pt x="418" y="153"/>
                  </a:lnTo>
                  <a:lnTo>
                    <a:pt x="438" y="97"/>
                  </a:lnTo>
                  <a:lnTo>
                    <a:pt x="373" y="73"/>
                  </a:lnTo>
                  <a:lnTo>
                    <a:pt x="356" y="66"/>
                  </a:lnTo>
                  <a:lnTo>
                    <a:pt x="257" y="0"/>
                  </a:lnTo>
                  <a:lnTo>
                    <a:pt x="223" y="13"/>
                  </a:lnTo>
                  <a:lnTo>
                    <a:pt x="182" y="75"/>
                  </a:lnTo>
                  <a:lnTo>
                    <a:pt x="98" y="64"/>
                  </a:lnTo>
                  <a:lnTo>
                    <a:pt x="110" y="114"/>
                  </a:lnTo>
                  <a:lnTo>
                    <a:pt x="0" y="117"/>
                  </a:lnTo>
                  <a:close/>
                </a:path>
              </a:pathLst>
            </a:custGeom>
            <a:grpFill/>
            <a:ln w="3175" cap="rnd">
              <a:solidFill>
                <a:schemeClr val="accent5"/>
              </a:solidFill>
              <a:round/>
              <a:headEnd/>
              <a:tailEnd/>
            </a:ln>
          </p:spPr>
          <p:txBody>
            <a:bodyPr/>
            <a:lstStyle/>
            <a:p>
              <a:endParaRPr lang="en-US" dirty="0"/>
            </a:p>
          </p:txBody>
        </p:sp>
        <p:sp>
          <p:nvSpPr>
            <p:cNvPr id="129" name="Freeform 70"/>
            <p:cNvSpPr>
              <a:spLocks noChangeAspect="1"/>
            </p:cNvSpPr>
            <p:nvPr/>
          </p:nvSpPr>
          <p:spPr bwMode="gray">
            <a:xfrm>
              <a:off x="4686865" y="3157536"/>
              <a:ext cx="19049" cy="60325"/>
            </a:xfrm>
            <a:custGeom>
              <a:avLst/>
              <a:gdLst>
                <a:gd name="T0" fmla="*/ 0 w 27"/>
                <a:gd name="T1" fmla="*/ 25988180 h 71"/>
                <a:gd name="T2" fmla="*/ 12445294 w 27"/>
                <a:gd name="T3" fmla="*/ 51255009 h 71"/>
                <a:gd name="T4" fmla="*/ 13440833 w 27"/>
                <a:gd name="T5" fmla="*/ 0 h 71"/>
                <a:gd name="T6" fmla="*/ 0 w 27"/>
                <a:gd name="T7" fmla="*/ 25988180 h 71"/>
                <a:gd name="T8" fmla="*/ 0 60000 65536"/>
                <a:gd name="T9" fmla="*/ 0 60000 65536"/>
                <a:gd name="T10" fmla="*/ 0 60000 65536"/>
                <a:gd name="T11" fmla="*/ 0 60000 65536"/>
                <a:gd name="T12" fmla="*/ 0 w 27"/>
                <a:gd name="T13" fmla="*/ 0 h 71"/>
                <a:gd name="T14" fmla="*/ 27 w 27"/>
                <a:gd name="T15" fmla="*/ 71 h 71"/>
              </a:gdLst>
              <a:ahLst/>
              <a:cxnLst>
                <a:cxn ang="T8">
                  <a:pos x="T0" y="T1"/>
                </a:cxn>
                <a:cxn ang="T9">
                  <a:pos x="T2" y="T3"/>
                </a:cxn>
                <a:cxn ang="T10">
                  <a:pos x="T4" y="T5"/>
                </a:cxn>
                <a:cxn ang="T11">
                  <a:pos x="T6" y="T7"/>
                </a:cxn>
              </a:cxnLst>
              <a:rect l="T12" t="T13" r="T14" b="T15"/>
              <a:pathLst>
                <a:path w="27" h="71">
                  <a:moveTo>
                    <a:pt x="0" y="36"/>
                  </a:moveTo>
                  <a:lnTo>
                    <a:pt x="25" y="71"/>
                  </a:lnTo>
                  <a:lnTo>
                    <a:pt x="27" y="0"/>
                  </a:lnTo>
                  <a:lnTo>
                    <a:pt x="0" y="36"/>
                  </a:lnTo>
                  <a:close/>
                </a:path>
              </a:pathLst>
            </a:custGeom>
            <a:grpFill/>
            <a:ln w="3175" cap="rnd">
              <a:solidFill>
                <a:schemeClr val="accent5"/>
              </a:solidFill>
              <a:round/>
              <a:headEnd/>
              <a:tailEnd/>
            </a:ln>
          </p:spPr>
          <p:txBody>
            <a:bodyPr/>
            <a:lstStyle/>
            <a:p>
              <a:endParaRPr lang="en-US" dirty="0"/>
            </a:p>
          </p:txBody>
        </p:sp>
        <p:sp>
          <p:nvSpPr>
            <p:cNvPr id="130" name="Freeform 71"/>
            <p:cNvSpPr>
              <a:spLocks noChangeAspect="1"/>
            </p:cNvSpPr>
            <p:nvPr/>
          </p:nvSpPr>
          <p:spPr bwMode="gray">
            <a:xfrm>
              <a:off x="3270245" y="4308469"/>
              <a:ext cx="76201" cy="100011"/>
            </a:xfrm>
            <a:custGeom>
              <a:avLst/>
              <a:gdLst>
                <a:gd name="T0" fmla="*/ 0 w 101"/>
                <a:gd name="T1" fmla="*/ 80523912 h 119"/>
                <a:gd name="T2" fmla="*/ 8538172 w 101"/>
                <a:gd name="T3" fmla="*/ 0 h 119"/>
                <a:gd name="T4" fmla="*/ 57489505 w 101"/>
                <a:gd name="T5" fmla="*/ 36024010 h 119"/>
                <a:gd name="T6" fmla="*/ 27890709 w 101"/>
                <a:gd name="T7" fmla="*/ 84055464 h 119"/>
                <a:gd name="T8" fmla="*/ 0 w 101"/>
                <a:gd name="T9" fmla="*/ 80523912 h 119"/>
                <a:gd name="T10" fmla="*/ 0 60000 65536"/>
                <a:gd name="T11" fmla="*/ 0 60000 65536"/>
                <a:gd name="T12" fmla="*/ 0 60000 65536"/>
                <a:gd name="T13" fmla="*/ 0 60000 65536"/>
                <a:gd name="T14" fmla="*/ 0 60000 65536"/>
                <a:gd name="T15" fmla="*/ 0 w 101"/>
                <a:gd name="T16" fmla="*/ 0 h 119"/>
                <a:gd name="T17" fmla="*/ 101 w 101"/>
                <a:gd name="T18" fmla="*/ 119 h 119"/>
              </a:gdLst>
              <a:ahLst/>
              <a:cxnLst>
                <a:cxn ang="T10">
                  <a:pos x="T0" y="T1"/>
                </a:cxn>
                <a:cxn ang="T11">
                  <a:pos x="T2" y="T3"/>
                </a:cxn>
                <a:cxn ang="T12">
                  <a:pos x="T4" y="T5"/>
                </a:cxn>
                <a:cxn ang="T13">
                  <a:pos x="T6" y="T7"/>
                </a:cxn>
                <a:cxn ang="T14">
                  <a:pos x="T8" y="T9"/>
                </a:cxn>
              </a:cxnLst>
              <a:rect l="T15" t="T16" r="T17" b="T18"/>
              <a:pathLst>
                <a:path w="101" h="119">
                  <a:moveTo>
                    <a:pt x="0" y="114"/>
                  </a:moveTo>
                  <a:lnTo>
                    <a:pt x="15" y="0"/>
                  </a:lnTo>
                  <a:lnTo>
                    <a:pt x="101" y="51"/>
                  </a:lnTo>
                  <a:lnTo>
                    <a:pt x="49" y="119"/>
                  </a:lnTo>
                  <a:lnTo>
                    <a:pt x="0" y="114"/>
                  </a:lnTo>
                  <a:close/>
                </a:path>
              </a:pathLst>
            </a:custGeom>
            <a:grpFill/>
            <a:ln w="3175" cap="rnd">
              <a:solidFill>
                <a:schemeClr val="accent5"/>
              </a:solidFill>
              <a:round/>
              <a:headEnd/>
              <a:tailEnd/>
            </a:ln>
          </p:spPr>
          <p:txBody>
            <a:bodyPr/>
            <a:lstStyle/>
            <a:p>
              <a:endParaRPr lang="en-US" dirty="0"/>
            </a:p>
          </p:txBody>
        </p:sp>
        <p:sp>
          <p:nvSpPr>
            <p:cNvPr id="131" name="Freeform 72"/>
            <p:cNvSpPr>
              <a:spLocks noChangeAspect="1"/>
            </p:cNvSpPr>
            <p:nvPr/>
          </p:nvSpPr>
          <p:spPr bwMode="gray">
            <a:xfrm>
              <a:off x="4617014" y="2720972"/>
              <a:ext cx="225425" cy="279398"/>
            </a:xfrm>
            <a:custGeom>
              <a:avLst/>
              <a:gdLst>
                <a:gd name="T0" fmla="*/ 0 w 302"/>
                <a:gd name="T1" fmla="*/ 95993500 h 335"/>
                <a:gd name="T2" fmla="*/ 1114436 w 302"/>
                <a:gd name="T3" fmla="*/ 133556536 h 335"/>
                <a:gd name="T4" fmla="*/ 2228871 w 302"/>
                <a:gd name="T5" fmla="*/ 150946059 h 335"/>
                <a:gd name="T6" fmla="*/ 4457742 w 302"/>
                <a:gd name="T7" fmla="*/ 171814319 h 335"/>
                <a:gd name="T8" fmla="*/ 40673537 w 302"/>
                <a:gd name="T9" fmla="*/ 188509095 h 335"/>
                <a:gd name="T10" fmla="*/ 29529929 w 302"/>
                <a:gd name="T11" fmla="*/ 227463293 h 335"/>
                <a:gd name="T12" fmla="*/ 67417750 w 302"/>
                <a:gd name="T13" fmla="*/ 233027940 h 335"/>
                <a:gd name="T14" fmla="*/ 132049785 w 302"/>
                <a:gd name="T15" fmla="*/ 231636779 h 335"/>
                <a:gd name="T16" fmla="*/ 149879260 w 302"/>
                <a:gd name="T17" fmla="*/ 194769323 h 335"/>
                <a:gd name="T18" fmla="*/ 114777901 w 302"/>
                <a:gd name="T19" fmla="*/ 146076992 h 335"/>
                <a:gd name="T20" fmla="*/ 157122718 w 302"/>
                <a:gd name="T21" fmla="*/ 120339665 h 335"/>
                <a:gd name="T22" fmla="*/ 168266327 w 302"/>
                <a:gd name="T23" fmla="*/ 127991055 h 335"/>
                <a:gd name="T24" fmla="*/ 157122718 w 302"/>
                <a:gd name="T25" fmla="*/ 35476294 h 335"/>
                <a:gd name="T26" fmla="*/ 125921509 w 302"/>
                <a:gd name="T27" fmla="*/ 12521290 h 335"/>
                <a:gd name="T28" fmla="*/ 91933839 w 302"/>
                <a:gd name="T29" fmla="*/ 27824070 h 335"/>
                <a:gd name="T30" fmla="*/ 96390834 w 302"/>
                <a:gd name="T31" fmla="*/ 17390356 h 335"/>
                <a:gd name="T32" fmla="*/ 67417750 w 302"/>
                <a:gd name="T33" fmla="*/ 0 h 335"/>
                <a:gd name="T34" fmla="*/ 51817146 w 302"/>
                <a:gd name="T35" fmla="*/ 0 h 335"/>
                <a:gd name="T36" fmla="*/ 50702710 w 302"/>
                <a:gd name="T37" fmla="*/ 50779073 h 335"/>
                <a:gd name="T38" fmla="*/ 33430080 w 302"/>
                <a:gd name="T39" fmla="*/ 36867456 h 335"/>
                <a:gd name="T40" fmla="*/ 22844062 w 302"/>
                <a:gd name="T41" fmla="*/ 53561397 h 335"/>
                <a:gd name="T42" fmla="*/ 20058346 w 302"/>
                <a:gd name="T43" fmla="*/ 84168624 h 335"/>
                <a:gd name="T44" fmla="*/ 0 w 302"/>
                <a:gd name="T45" fmla="*/ 95993500 h 33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2"/>
                <a:gd name="T70" fmla="*/ 0 h 335"/>
                <a:gd name="T71" fmla="*/ 302 w 302"/>
                <a:gd name="T72" fmla="*/ 335 h 33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2" h="335">
                  <a:moveTo>
                    <a:pt x="0" y="138"/>
                  </a:moveTo>
                  <a:lnTo>
                    <a:pt x="2" y="192"/>
                  </a:lnTo>
                  <a:lnTo>
                    <a:pt x="4" y="217"/>
                  </a:lnTo>
                  <a:lnTo>
                    <a:pt x="8" y="247"/>
                  </a:lnTo>
                  <a:lnTo>
                    <a:pt x="73" y="271"/>
                  </a:lnTo>
                  <a:lnTo>
                    <a:pt x="53" y="327"/>
                  </a:lnTo>
                  <a:lnTo>
                    <a:pt x="121" y="335"/>
                  </a:lnTo>
                  <a:lnTo>
                    <a:pt x="237" y="333"/>
                  </a:lnTo>
                  <a:lnTo>
                    <a:pt x="269" y="280"/>
                  </a:lnTo>
                  <a:lnTo>
                    <a:pt x="206" y="210"/>
                  </a:lnTo>
                  <a:lnTo>
                    <a:pt x="282" y="173"/>
                  </a:lnTo>
                  <a:lnTo>
                    <a:pt x="302" y="184"/>
                  </a:lnTo>
                  <a:lnTo>
                    <a:pt x="282" y="51"/>
                  </a:lnTo>
                  <a:lnTo>
                    <a:pt x="226" y="18"/>
                  </a:lnTo>
                  <a:lnTo>
                    <a:pt x="165" y="40"/>
                  </a:lnTo>
                  <a:lnTo>
                    <a:pt x="173" y="25"/>
                  </a:lnTo>
                  <a:lnTo>
                    <a:pt x="121" y="0"/>
                  </a:lnTo>
                  <a:lnTo>
                    <a:pt x="93" y="0"/>
                  </a:lnTo>
                  <a:lnTo>
                    <a:pt x="91" y="73"/>
                  </a:lnTo>
                  <a:lnTo>
                    <a:pt x="60" y="53"/>
                  </a:lnTo>
                  <a:lnTo>
                    <a:pt x="41" y="77"/>
                  </a:lnTo>
                  <a:lnTo>
                    <a:pt x="36" y="121"/>
                  </a:lnTo>
                  <a:lnTo>
                    <a:pt x="0" y="138"/>
                  </a:lnTo>
                  <a:close/>
                </a:path>
              </a:pathLst>
            </a:custGeom>
            <a:grpFill/>
            <a:ln w="3175" cap="rnd">
              <a:solidFill>
                <a:schemeClr val="accent5"/>
              </a:solidFill>
              <a:round/>
              <a:headEnd/>
              <a:tailEnd/>
            </a:ln>
          </p:spPr>
          <p:txBody>
            <a:bodyPr/>
            <a:lstStyle/>
            <a:p>
              <a:endParaRPr lang="en-US" dirty="0"/>
            </a:p>
          </p:txBody>
        </p:sp>
        <p:sp>
          <p:nvSpPr>
            <p:cNvPr id="132" name="Freeform 73"/>
            <p:cNvSpPr>
              <a:spLocks noChangeAspect="1"/>
            </p:cNvSpPr>
            <p:nvPr/>
          </p:nvSpPr>
          <p:spPr bwMode="gray">
            <a:xfrm>
              <a:off x="4985316" y="3201985"/>
              <a:ext cx="165101" cy="179387"/>
            </a:xfrm>
            <a:custGeom>
              <a:avLst/>
              <a:gdLst>
                <a:gd name="T0" fmla="*/ 0 w 216"/>
                <a:gd name="T1" fmla="*/ 60005782 h 216"/>
                <a:gd name="T2" fmla="*/ 16942623 w 216"/>
                <a:gd name="T3" fmla="*/ 26209603 h 216"/>
                <a:gd name="T4" fmla="*/ 57254540 w 216"/>
                <a:gd name="T5" fmla="*/ 13104386 h 216"/>
                <a:gd name="T6" fmla="*/ 106914480 w 216"/>
                <a:gd name="T7" fmla="*/ 14483839 h 216"/>
                <a:gd name="T8" fmla="*/ 126194491 w 216"/>
                <a:gd name="T9" fmla="*/ 0 h 216"/>
                <a:gd name="T10" fmla="*/ 119767820 w 216"/>
                <a:gd name="T11" fmla="*/ 31037273 h 216"/>
                <a:gd name="T12" fmla="*/ 85297845 w 216"/>
                <a:gd name="T13" fmla="*/ 24140009 h 216"/>
                <a:gd name="T14" fmla="*/ 67771257 w 216"/>
                <a:gd name="T15" fmla="*/ 50349612 h 216"/>
                <a:gd name="T16" fmla="*/ 49659940 w 216"/>
                <a:gd name="T17" fmla="*/ 35865773 h 216"/>
                <a:gd name="T18" fmla="*/ 62513281 w 216"/>
                <a:gd name="T19" fmla="*/ 75869074 h 216"/>
                <a:gd name="T20" fmla="*/ 46154622 w 216"/>
                <a:gd name="T21" fmla="*/ 83456480 h 216"/>
                <a:gd name="T22" fmla="*/ 77703245 w 216"/>
                <a:gd name="T23" fmla="*/ 100009913 h 216"/>
                <a:gd name="T24" fmla="*/ 77703245 w 216"/>
                <a:gd name="T25" fmla="*/ 116563347 h 216"/>
                <a:gd name="T26" fmla="*/ 51996563 w 216"/>
                <a:gd name="T27" fmla="*/ 120701706 h 216"/>
                <a:gd name="T28" fmla="*/ 60760622 w 216"/>
                <a:gd name="T29" fmla="*/ 148980073 h 216"/>
                <a:gd name="T30" fmla="*/ 29795964 w 216"/>
                <a:gd name="T31" fmla="*/ 140014045 h 216"/>
                <a:gd name="T32" fmla="*/ 20447941 w 216"/>
                <a:gd name="T33" fmla="*/ 113114300 h 216"/>
                <a:gd name="T34" fmla="*/ 61344587 w 216"/>
                <a:gd name="T35" fmla="*/ 102078677 h 216"/>
                <a:gd name="T36" fmla="*/ 20447941 w 216"/>
                <a:gd name="T37" fmla="*/ 97940319 h 216"/>
                <a:gd name="T38" fmla="*/ 0 w 216"/>
                <a:gd name="T39" fmla="*/ 60005782 h 2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216"/>
                <a:gd name="T62" fmla="*/ 216 w 216"/>
                <a:gd name="T63" fmla="*/ 216 h 2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216">
                  <a:moveTo>
                    <a:pt x="0" y="87"/>
                  </a:moveTo>
                  <a:lnTo>
                    <a:pt x="29" y="38"/>
                  </a:lnTo>
                  <a:lnTo>
                    <a:pt x="98" y="19"/>
                  </a:lnTo>
                  <a:lnTo>
                    <a:pt x="183" y="21"/>
                  </a:lnTo>
                  <a:lnTo>
                    <a:pt x="216" y="0"/>
                  </a:lnTo>
                  <a:lnTo>
                    <a:pt x="205" y="45"/>
                  </a:lnTo>
                  <a:lnTo>
                    <a:pt x="146" y="35"/>
                  </a:lnTo>
                  <a:lnTo>
                    <a:pt x="116" y="73"/>
                  </a:lnTo>
                  <a:lnTo>
                    <a:pt x="85" y="52"/>
                  </a:lnTo>
                  <a:lnTo>
                    <a:pt x="107" y="110"/>
                  </a:lnTo>
                  <a:lnTo>
                    <a:pt x="79" y="121"/>
                  </a:lnTo>
                  <a:lnTo>
                    <a:pt x="133" y="145"/>
                  </a:lnTo>
                  <a:lnTo>
                    <a:pt x="133" y="169"/>
                  </a:lnTo>
                  <a:lnTo>
                    <a:pt x="89" y="175"/>
                  </a:lnTo>
                  <a:lnTo>
                    <a:pt x="104" y="216"/>
                  </a:lnTo>
                  <a:lnTo>
                    <a:pt x="51" y="203"/>
                  </a:lnTo>
                  <a:lnTo>
                    <a:pt x="35" y="164"/>
                  </a:lnTo>
                  <a:lnTo>
                    <a:pt x="105" y="148"/>
                  </a:lnTo>
                  <a:lnTo>
                    <a:pt x="35" y="142"/>
                  </a:lnTo>
                  <a:lnTo>
                    <a:pt x="0" y="87"/>
                  </a:lnTo>
                  <a:close/>
                </a:path>
              </a:pathLst>
            </a:custGeom>
            <a:grpFill/>
            <a:ln w="3175" cap="rnd">
              <a:solidFill>
                <a:schemeClr val="accent5"/>
              </a:solidFill>
              <a:round/>
              <a:headEnd/>
              <a:tailEnd/>
            </a:ln>
          </p:spPr>
          <p:txBody>
            <a:bodyPr/>
            <a:lstStyle/>
            <a:p>
              <a:endParaRPr lang="en-US" dirty="0"/>
            </a:p>
          </p:txBody>
        </p:sp>
        <p:sp>
          <p:nvSpPr>
            <p:cNvPr id="133" name="Freeform 74"/>
            <p:cNvSpPr>
              <a:spLocks noChangeAspect="1"/>
            </p:cNvSpPr>
            <p:nvPr/>
          </p:nvSpPr>
          <p:spPr bwMode="gray">
            <a:xfrm>
              <a:off x="5075802" y="3411535"/>
              <a:ext cx="74612" cy="9524"/>
            </a:xfrm>
            <a:custGeom>
              <a:avLst/>
              <a:gdLst>
                <a:gd name="T0" fmla="*/ 0 w 101"/>
                <a:gd name="T1" fmla="*/ 6480402 h 14"/>
                <a:gd name="T2" fmla="*/ 4365910 w 101"/>
                <a:gd name="T3" fmla="*/ 0 h 14"/>
                <a:gd name="T4" fmla="*/ 55118322 w 101"/>
                <a:gd name="T5" fmla="*/ 6480402 h 14"/>
                <a:gd name="T6" fmla="*/ 18008825 w 101"/>
                <a:gd name="T7" fmla="*/ 6480402 h 14"/>
                <a:gd name="T8" fmla="*/ 0 w 101"/>
                <a:gd name="T9" fmla="*/ 6480402 h 14"/>
                <a:gd name="T10" fmla="*/ 0 60000 65536"/>
                <a:gd name="T11" fmla="*/ 0 60000 65536"/>
                <a:gd name="T12" fmla="*/ 0 60000 65536"/>
                <a:gd name="T13" fmla="*/ 0 60000 65536"/>
                <a:gd name="T14" fmla="*/ 0 60000 65536"/>
                <a:gd name="T15" fmla="*/ 0 w 101"/>
                <a:gd name="T16" fmla="*/ 0 h 14"/>
                <a:gd name="T17" fmla="*/ 101 w 101"/>
                <a:gd name="T18" fmla="*/ 14 h 14"/>
              </a:gdLst>
              <a:ahLst/>
              <a:cxnLst>
                <a:cxn ang="T10">
                  <a:pos x="T0" y="T1"/>
                </a:cxn>
                <a:cxn ang="T11">
                  <a:pos x="T2" y="T3"/>
                </a:cxn>
                <a:cxn ang="T12">
                  <a:pos x="T4" y="T5"/>
                </a:cxn>
                <a:cxn ang="T13">
                  <a:pos x="T6" y="T7"/>
                </a:cxn>
                <a:cxn ang="T14">
                  <a:pos x="T8" y="T9"/>
                </a:cxn>
              </a:cxnLst>
              <a:rect l="T15" t="T16" r="T17" b="T18"/>
              <a:pathLst>
                <a:path w="101" h="14">
                  <a:moveTo>
                    <a:pt x="0" y="14"/>
                  </a:moveTo>
                  <a:lnTo>
                    <a:pt x="8" y="0"/>
                  </a:lnTo>
                  <a:lnTo>
                    <a:pt x="101" y="14"/>
                  </a:lnTo>
                  <a:lnTo>
                    <a:pt x="33" y="14"/>
                  </a:lnTo>
                  <a:lnTo>
                    <a:pt x="0" y="14"/>
                  </a:lnTo>
                  <a:close/>
                </a:path>
              </a:pathLst>
            </a:custGeom>
            <a:grpFill/>
            <a:ln w="3175" cap="rnd">
              <a:solidFill>
                <a:schemeClr val="accent5"/>
              </a:solidFill>
              <a:round/>
              <a:headEnd/>
              <a:tailEnd/>
            </a:ln>
          </p:spPr>
          <p:txBody>
            <a:bodyPr/>
            <a:lstStyle/>
            <a:p>
              <a:endParaRPr lang="en-US" dirty="0"/>
            </a:p>
          </p:txBody>
        </p:sp>
        <p:sp>
          <p:nvSpPr>
            <p:cNvPr id="134" name="Freeform 75"/>
            <p:cNvSpPr>
              <a:spLocks noChangeAspect="1"/>
            </p:cNvSpPr>
            <p:nvPr/>
          </p:nvSpPr>
          <p:spPr bwMode="gray">
            <a:xfrm>
              <a:off x="2787647" y="1230312"/>
              <a:ext cx="1576388" cy="1274762"/>
            </a:xfrm>
            <a:custGeom>
              <a:avLst/>
              <a:gdLst>
                <a:gd name="T0" fmla="*/ 131851514 w 2109"/>
                <a:gd name="T1" fmla="*/ 250097543 h 1540"/>
                <a:gd name="T2" fmla="*/ 153640649 w 2109"/>
                <a:gd name="T3" fmla="*/ 204874948 h 1540"/>
                <a:gd name="T4" fmla="*/ 102240983 w 2109"/>
                <a:gd name="T5" fmla="*/ 182948213 h 1540"/>
                <a:gd name="T6" fmla="*/ 219566407 w 2109"/>
                <a:gd name="T7" fmla="*/ 100039017 h 1540"/>
                <a:gd name="T8" fmla="*/ 340244178 w 2109"/>
                <a:gd name="T9" fmla="*/ 68520113 h 1540"/>
                <a:gd name="T10" fmla="*/ 433545568 w 2109"/>
                <a:gd name="T11" fmla="*/ 108946624 h 1540"/>
                <a:gd name="T12" fmla="*/ 410638983 w 2109"/>
                <a:gd name="T13" fmla="*/ 63038636 h 1540"/>
                <a:gd name="T14" fmla="*/ 552546791 w 2109"/>
                <a:gd name="T15" fmla="*/ 87019890 h 1540"/>
                <a:gd name="T16" fmla="*/ 624618892 w 2109"/>
                <a:gd name="T17" fmla="*/ 63038636 h 1540"/>
                <a:gd name="T18" fmla="*/ 516232313 w 2109"/>
                <a:gd name="T19" fmla="*/ 23296689 h 1540"/>
                <a:gd name="T20" fmla="*/ 646407280 w 2109"/>
                <a:gd name="T21" fmla="*/ 45223424 h 1540"/>
                <a:gd name="T22" fmla="*/ 641938231 w 2109"/>
                <a:gd name="T23" fmla="*/ 6166868 h 1540"/>
                <a:gd name="T24" fmla="*/ 888880271 w 2109"/>
                <a:gd name="T25" fmla="*/ 21241343 h 1540"/>
                <a:gd name="T26" fmla="*/ 908434508 w 2109"/>
                <a:gd name="T27" fmla="*/ 23296689 h 1540"/>
                <a:gd name="T28" fmla="*/ 990003805 w 2109"/>
                <a:gd name="T29" fmla="*/ 56871768 h 1540"/>
                <a:gd name="T30" fmla="*/ 753676410 w 2109"/>
                <a:gd name="T31" fmla="*/ 98669062 h 1540"/>
                <a:gd name="T32" fmla="*/ 879382328 w 2109"/>
                <a:gd name="T33" fmla="*/ 121280360 h 1540"/>
                <a:gd name="T34" fmla="*/ 1020731785 w 2109"/>
                <a:gd name="T35" fmla="*/ 111687362 h 1540"/>
                <a:gd name="T36" fmla="*/ 1121296221 w 2109"/>
                <a:gd name="T37" fmla="*/ 95927496 h 1540"/>
                <a:gd name="T38" fmla="*/ 998383551 w 2109"/>
                <a:gd name="T39" fmla="*/ 171299869 h 1540"/>
                <a:gd name="T40" fmla="*/ 1078277048 w 2109"/>
                <a:gd name="T41" fmla="*/ 195967341 h 1540"/>
                <a:gd name="T42" fmla="*/ 1006205695 w 2109"/>
                <a:gd name="T43" fmla="*/ 265857409 h 1540"/>
                <a:gd name="T44" fmla="*/ 1015703638 w 2109"/>
                <a:gd name="T45" fmla="*/ 319303048 h 1540"/>
                <a:gd name="T46" fmla="*/ 994472853 w 2109"/>
                <a:gd name="T47" fmla="*/ 357674212 h 1540"/>
                <a:gd name="T48" fmla="*/ 1029112279 w 2109"/>
                <a:gd name="T49" fmla="*/ 394674593 h 1540"/>
                <a:gd name="T50" fmla="*/ 984974910 w 2109"/>
                <a:gd name="T51" fmla="*/ 430305019 h 1540"/>
                <a:gd name="T52" fmla="*/ 1008440593 w 2109"/>
                <a:gd name="T53" fmla="*/ 470046966 h 1540"/>
                <a:gd name="T54" fmla="*/ 1020731785 w 2109"/>
                <a:gd name="T55" fmla="*/ 505676563 h 1540"/>
                <a:gd name="T56" fmla="*/ 893349320 w 2109"/>
                <a:gd name="T57" fmla="*/ 531714819 h 1540"/>
                <a:gd name="T58" fmla="*/ 920725700 w 2109"/>
                <a:gd name="T59" fmla="*/ 585845021 h 1540"/>
                <a:gd name="T60" fmla="*/ 987768907 w 2109"/>
                <a:gd name="T61" fmla="*/ 602290279 h 1540"/>
                <a:gd name="T62" fmla="*/ 977153514 w 2109"/>
                <a:gd name="T63" fmla="*/ 639976051 h 1540"/>
                <a:gd name="T64" fmla="*/ 879940679 w 2109"/>
                <a:gd name="T65" fmla="*/ 598178757 h 1540"/>
                <a:gd name="T66" fmla="*/ 900612365 w 2109"/>
                <a:gd name="T67" fmla="*/ 661901958 h 1540"/>
                <a:gd name="T68" fmla="*/ 903964712 w 2109"/>
                <a:gd name="T69" fmla="*/ 731107462 h 1540"/>
                <a:gd name="T70" fmla="*/ 793343983 w 2109"/>
                <a:gd name="T71" fmla="*/ 755089543 h 1540"/>
                <a:gd name="T72" fmla="*/ 714567935 w 2109"/>
                <a:gd name="T73" fmla="*/ 840739477 h 1540"/>
                <a:gd name="T74" fmla="*/ 680487608 w 2109"/>
                <a:gd name="T75" fmla="*/ 823609656 h 1540"/>
                <a:gd name="T76" fmla="*/ 615679300 w 2109"/>
                <a:gd name="T77" fmla="*/ 879796033 h 1540"/>
                <a:gd name="T78" fmla="*/ 611210251 w 2109"/>
                <a:gd name="T79" fmla="*/ 922963282 h 1540"/>
                <a:gd name="T80" fmla="*/ 609533704 w 2109"/>
                <a:gd name="T81" fmla="*/ 956538361 h 1540"/>
                <a:gd name="T82" fmla="*/ 567631980 w 2109"/>
                <a:gd name="T83" fmla="*/ 1040132121 h 1540"/>
                <a:gd name="T84" fmla="*/ 481592887 w 2109"/>
                <a:gd name="T85" fmla="*/ 1029854559 h 1540"/>
                <a:gd name="T86" fmla="*/ 459245401 w 2109"/>
                <a:gd name="T87" fmla="*/ 1005872478 h 1540"/>
                <a:gd name="T88" fmla="*/ 417343678 w 2109"/>
                <a:gd name="T89" fmla="*/ 909259591 h 1540"/>
                <a:gd name="T90" fmla="*/ 405610836 w 2109"/>
                <a:gd name="T91" fmla="*/ 860610037 h 1540"/>
                <a:gd name="T92" fmla="*/ 392761293 w 2109"/>
                <a:gd name="T93" fmla="*/ 756459498 h 1540"/>
                <a:gd name="T94" fmla="*/ 390526395 w 2109"/>
                <a:gd name="T95" fmla="*/ 742755807 h 1540"/>
                <a:gd name="T96" fmla="*/ 399465240 w 2109"/>
                <a:gd name="T97" fmla="*/ 673550302 h 1540"/>
                <a:gd name="T98" fmla="*/ 433545568 w 2109"/>
                <a:gd name="T99" fmla="*/ 646142919 h 1540"/>
                <a:gd name="T100" fmla="*/ 407845734 w 2109"/>
                <a:gd name="T101" fmla="*/ 613253232 h 1540"/>
                <a:gd name="T102" fmla="*/ 368737260 w 2109"/>
                <a:gd name="T103" fmla="*/ 613253232 h 1540"/>
                <a:gd name="T104" fmla="*/ 338567630 w 2109"/>
                <a:gd name="T105" fmla="*/ 589956543 h 1540"/>
                <a:gd name="T106" fmla="*/ 313985246 w 2109"/>
                <a:gd name="T107" fmla="*/ 477583789 h 1540"/>
                <a:gd name="T108" fmla="*/ 234092497 w 2109"/>
                <a:gd name="T109" fmla="*/ 398786114 h 1540"/>
                <a:gd name="T110" fmla="*/ 129616616 w 2109"/>
                <a:gd name="T111" fmla="*/ 409749067 h 1540"/>
                <a:gd name="T112" fmla="*/ 29610531 w 2109"/>
                <a:gd name="T113" fmla="*/ 357674212 h 1540"/>
                <a:gd name="T114" fmla="*/ 127381718 w 2109"/>
                <a:gd name="T115" fmla="*/ 334377523 h 1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109"/>
                <a:gd name="T175" fmla="*/ 0 h 1540"/>
                <a:gd name="T176" fmla="*/ 2109 w 2109"/>
                <a:gd name="T177" fmla="*/ 1540 h 1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109" h="1540">
                  <a:moveTo>
                    <a:pt x="0" y="432"/>
                  </a:moveTo>
                  <a:lnTo>
                    <a:pt x="12" y="409"/>
                  </a:lnTo>
                  <a:lnTo>
                    <a:pt x="149" y="365"/>
                  </a:lnTo>
                  <a:lnTo>
                    <a:pt x="236" y="365"/>
                  </a:lnTo>
                  <a:lnTo>
                    <a:pt x="285" y="330"/>
                  </a:lnTo>
                  <a:lnTo>
                    <a:pt x="270" y="319"/>
                  </a:lnTo>
                  <a:lnTo>
                    <a:pt x="301" y="307"/>
                  </a:lnTo>
                  <a:lnTo>
                    <a:pt x="275" y="299"/>
                  </a:lnTo>
                  <a:lnTo>
                    <a:pt x="321" y="285"/>
                  </a:lnTo>
                  <a:lnTo>
                    <a:pt x="304" y="273"/>
                  </a:lnTo>
                  <a:lnTo>
                    <a:pt x="243" y="296"/>
                  </a:lnTo>
                  <a:lnTo>
                    <a:pt x="183" y="267"/>
                  </a:lnTo>
                  <a:lnTo>
                    <a:pt x="260" y="250"/>
                  </a:lnTo>
                  <a:lnTo>
                    <a:pt x="303" y="201"/>
                  </a:lnTo>
                  <a:lnTo>
                    <a:pt x="397" y="199"/>
                  </a:lnTo>
                  <a:lnTo>
                    <a:pt x="393" y="146"/>
                  </a:lnTo>
                  <a:lnTo>
                    <a:pt x="463" y="144"/>
                  </a:lnTo>
                  <a:lnTo>
                    <a:pt x="534" y="182"/>
                  </a:lnTo>
                  <a:lnTo>
                    <a:pt x="450" y="133"/>
                  </a:lnTo>
                  <a:lnTo>
                    <a:pt x="609" y="100"/>
                  </a:lnTo>
                  <a:lnTo>
                    <a:pt x="648" y="124"/>
                  </a:lnTo>
                  <a:lnTo>
                    <a:pt x="653" y="170"/>
                  </a:lnTo>
                  <a:lnTo>
                    <a:pt x="674" y="131"/>
                  </a:lnTo>
                  <a:lnTo>
                    <a:pt x="776" y="159"/>
                  </a:lnTo>
                  <a:lnTo>
                    <a:pt x="741" y="136"/>
                  </a:lnTo>
                  <a:lnTo>
                    <a:pt x="790" y="140"/>
                  </a:lnTo>
                  <a:lnTo>
                    <a:pt x="747" y="113"/>
                  </a:lnTo>
                  <a:lnTo>
                    <a:pt x="735" y="92"/>
                  </a:lnTo>
                  <a:lnTo>
                    <a:pt x="758" y="87"/>
                  </a:lnTo>
                  <a:lnTo>
                    <a:pt x="961" y="152"/>
                  </a:lnTo>
                  <a:lnTo>
                    <a:pt x="945" y="131"/>
                  </a:lnTo>
                  <a:lnTo>
                    <a:pt x="989" y="127"/>
                  </a:lnTo>
                  <a:lnTo>
                    <a:pt x="961" y="109"/>
                  </a:lnTo>
                  <a:lnTo>
                    <a:pt x="1029" y="113"/>
                  </a:lnTo>
                  <a:lnTo>
                    <a:pt x="921" y="66"/>
                  </a:lnTo>
                  <a:lnTo>
                    <a:pt x="1118" y="92"/>
                  </a:lnTo>
                  <a:lnTo>
                    <a:pt x="1074" y="65"/>
                  </a:lnTo>
                  <a:lnTo>
                    <a:pt x="957" y="60"/>
                  </a:lnTo>
                  <a:lnTo>
                    <a:pt x="996" y="58"/>
                  </a:lnTo>
                  <a:lnTo>
                    <a:pt x="924" y="34"/>
                  </a:lnTo>
                  <a:lnTo>
                    <a:pt x="1009" y="41"/>
                  </a:lnTo>
                  <a:lnTo>
                    <a:pt x="974" y="31"/>
                  </a:lnTo>
                  <a:lnTo>
                    <a:pt x="1012" y="23"/>
                  </a:lnTo>
                  <a:lnTo>
                    <a:pt x="1157" y="66"/>
                  </a:lnTo>
                  <a:lnTo>
                    <a:pt x="1141" y="50"/>
                  </a:lnTo>
                  <a:lnTo>
                    <a:pt x="1204" y="34"/>
                  </a:lnTo>
                  <a:lnTo>
                    <a:pt x="1151" y="31"/>
                  </a:lnTo>
                  <a:lnTo>
                    <a:pt x="1149" y="9"/>
                  </a:lnTo>
                  <a:lnTo>
                    <a:pt x="1185" y="0"/>
                  </a:lnTo>
                  <a:lnTo>
                    <a:pt x="1574" y="10"/>
                  </a:lnTo>
                  <a:lnTo>
                    <a:pt x="1602" y="22"/>
                  </a:lnTo>
                  <a:lnTo>
                    <a:pt x="1591" y="31"/>
                  </a:lnTo>
                  <a:lnTo>
                    <a:pt x="1329" y="33"/>
                  </a:lnTo>
                  <a:lnTo>
                    <a:pt x="1360" y="44"/>
                  </a:lnTo>
                  <a:lnTo>
                    <a:pt x="1258" y="58"/>
                  </a:lnTo>
                  <a:lnTo>
                    <a:pt x="1626" y="34"/>
                  </a:lnTo>
                  <a:lnTo>
                    <a:pt x="1640" y="55"/>
                  </a:lnTo>
                  <a:lnTo>
                    <a:pt x="1591" y="67"/>
                  </a:lnTo>
                  <a:lnTo>
                    <a:pt x="1675" y="59"/>
                  </a:lnTo>
                  <a:lnTo>
                    <a:pt x="1772" y="83"/>
                  </a:lnTo>
                  <a:lnTo>
                    <a:pt x="1626" y="124"/>
                  </a:lnTo>
                  <a:lnTo>
                    <a:pt x="1392" y="120"/>
                  </a:lnTo>
                  <a:lnTo>
                    <a:pt x="1448" y="127"/>
                  </a:lnTo>
                  <a:lnTo>
                    <a:pt x="1349" y="144"/>
                  </a:lnTo>
                  <a:lnTo>
                    <a:pt x="1349" y="165"/>
                  </a:lnTo>
                  <a:lnTo>
                    <a:pt x="1607" y="133"/>
                  </a:lnTo>
                  <a:lnTo>
                    <a:pt x="1628" y="146"/>
                  </a:lnTo>
                  <a:lnTo>
                    <a:pt x="1574" y="177"/>
                  </a:lnTo>
                  <a:lnTo>
                    <a:pt x="1740" y="127"/>
                  </a:lnTo>
                  <a:lnTo>
                    <a:pt x="1749" y="175"/>
                  </a:lnTo>
                  <a:lnTo>
                    <a:pt x="1668" y="258"/>
                  </a:lnTo>
                  <a:lnTo>
                    <a:pt x="1827" y="163"/>
                  </a:lnTo>
                  <a:lnTo>
                    <a:pt x="1824" y="177"/>
                  </a:lnTo>
                  <a:lnTo>
                    <a:pt x="1900" y="176"/>
                  </a:lnTo>
                  <a:lnTo>
                    <a:pt x="1924" y="144"/>
                  </a:lnTo>
                  <a:lnTo>
                    <a:pt x="2007" y="140"/>
                  </a:lnTo>
                  <a:lnTo>
                    <a:pt x="2109" y="168"/>
                  </a:lnTo>
                  <a:lnTo>
                    <a:pt x="2009" y="209"/>
                  </a:lnTo>
                  <a:lnTo>
                    <a:pt x="2015" y="226"/>
                  </a:lnTo>
                  <a:lnTo>
                    <a:pt x="1787" y="250"/>
                  </a:lnTo>
                  <a:lnTo>
                    <a:pt x="1969" y="252"/>
                  </a:lnTo>
                  <a:lnTo>
                    <a:pt x="1820" y="286"/>
                  </a:lnTo>
                  <a:lnTo>
                    <a:pt x="1829" y="312"/>
                  </a:lnTo>
                  <a:lnTo>
                    <a:pt x="1930" y="286"/>
                  </a:lnTo>
                  <a:lnTo>
                    <a:pt x="1856" y="319"/>
                  </a:lnTo>
                  <a:lnTo>
                    <a:pt x="1847" y="361"/>
                  </a:lnTo>
                  <a:lnTo>
                    <a:pt x="1871" y="350"/>
                  </a:lnTo>
                  <a:lnTo>
                    <a:pt x="1801" y="388"/>
                  </a:lnTo>
                  <a:lnTo>
                    <a:pt x="1776" y="466"/>
                  </a:lnTo>
                  <a:lnTo>
                    <a:pt x="1813" y="449"/>
                  </a:lnTo>
                  <a:lnTo>
                    <a:pt x="1866" y="466"/>
                  </a:lnTo>
                  <a:lnTo>
                    <a:pt x="1818" y="466"/>
                  </a:lnTo>
                  <a:lnTo>
                    <a:pt x="1818" y="489"/>
                  </a:lnTo>
                  <a:lnTo>
                    <a:pt x="1898" y="499"/>
                  </a:lnTo>
                  <a:lnTo>
                    <a:pt x="1900" y="527"/>
                  </a:lnTo>
                  <a:lnTo>
                    <a:pt x="1780" y="522"/>
                  </a:lnTo>
                  <a:lnTo>
                    <a:pt x="1813" y="535"/>
                  </a:lnTo>
                  <a:lnTo>
                    <a:pt x="1746" y="543"/>
                  </a:lnTo>
                  <a:lnTo>
                    <a:pt x="1780" y="575"/>
                  </a:lnTo>
                  <a:lnTo>
                    <a:pt x="1842" y="576"/>
                  </a:lnTo>
                  <a:lnTo>
                    <a:pt x="1805" y="595"/>
                  </a:lnTo>
                  <a:lnTo>
                    <a:pt x="1854" y="612"/>
                  </a:lnTo>
                  <a:lnTo>
                    <a:pt x="1853" y="652"/>
                  </a:lnTo>
                  <a:lnTo>
                    <a:pt x="1763" y="628"/>
                  </a:lnTo>
                  <a:lnTo>
                    <a:pt x="1816" y="650"/>
                  </a:lnTo>
                  <a:lnTo>
                    <a:pt x="1784" y="663"/>
                  </a:lnTo>
                  <a:lnTo>
                    <a:pt x="1813" y="661"/>
                  </a:lnTo>
                  <a:lnTo>
                    <a:pt x="1805" y="686"/>
                  </a:lnTo>
                  <a:lnTo>
                    <a:pt x="1870" y="700"/>
                  </a:lnTo>
                  <a:lnTo>
                    <a:pt x="1768" y="692"/>
                  </a:lnTo>
                  <a:lnTo>
                    <a:pt x="1749" y="706"/>
                  </a:lnTo>
                  <a:lnTo>
                    <a:pt x="1827" y="738"/>
                  </a:lnTo>
                  <a:lnTo>
                    <a:pt x="1816" y="764"/>
                  </a:lnTo>
                  <a:lnTo>
                    <a:pt x="1754" y="780"/>
                  </a:lnTo>
                  <a:lnTo>
                    <a:pt x="1692" y="742"/>
                  </a:lnTo>
                  <a:lnTo>
                    <a:pt x="1599" y="776"/>
                  </a:lnTo>
                  <a:lnTo>
                    <a:pt x="1665" y="795"/>
                  </a:lnTo>
                  <a:lnTo>
                    <a:pt x="1602" y="813"/>
                  </a:lnTo>
                  <a:lnTo>
                    <a:pt x="1670" y="816"/>
                  </a:lnTo>
                  <a:lnTo>
                    <a:pt x="1648" y="855"/>
                  </a:lnTo>
                  <a:lnTo>
                    <a:pt x="1675" y="832"/>
                  </a:lnTo>
                  <a:lnTo>
                    <a:pt x="1749" y="864"/>
                  </a:lnTo>
                  <a:lnTo>
                    <a:pt x="1727" y="889"/>
                  </a:lnTo>
                  <a:lnTo>
                    <a:pt x="1768" y="879"/>
                  </a:lnTo>
                  <a:lnTo>
                    <a:pt x="1749" y="906"/>
                  </a:lnTo>
                  <a:lnTo>
                    <a:pt x="1778" y="894"/>
                  </a:lnTo>
                  <a:lnTo>
                    <a:pt x="1782" y="959"/>
                  </a:lnTo>
                  <a:lnTo>
                    <a:pt x="1749" y="934"/>
                  </a:lnTo>
                  <a:lnTo>
                    <a:pt x="1749" y="959"/>
                  </a:lnTo>
                  <a:lnTo>
                    <a:pt x="1717" y="958"/>
                  </a:lnTo>
                  <a:lnTo>
                    <a:pt x="1675" y="904"/>
                  </a:lnTo>
                  <a:lnTo>
                    <a:pt x="1575" y="873"/>
                  </a:lnTo>
                  <a:lnTo>
                    <a:pt x="1645" y="909"/>
                  </a:lnTo>
                  <a:lnTo>
                    <a:pt x="1552" y="928"/>
                  </a:lnTo>
                  <a:lnTo>
                    <a:pt x="1526" y="959"/>
                  </a:lnTo>
                  <a:lnTo>
                    <a:pt x="1612" y="966"/>
                  </a:lnTo>
                  <a:lnTo>
                    <a:pt x="1540" y="985"/>
                  </a:lnTo>
                  <a:lnTo>
                    <a:pt x="1650" y="963"/>
                  </a:lnTo>
                  <a:lnTo>
                    <a:pt x="1756" y="991"/>
                  </a:lnTo>
                  <a:lnTo>
                    <a:pt x="1618" y="1067"/>
                  </a:lnTo>
                  <a:lnTo>
                    <a:pt x="1483" y="1100"/>
                  </a:lnTo>
                  <a:lnTo>
                    <a:pt x="1434" y="1102"/>
                  </a:lnTo>
                  <a:lnTo>
                    <a:pt x="1404" y="1068"/>
                  </a:lnTo>
                  <a:lnTo>
                    <a:pt x="1420" y="1102"/>
                  </a:lnTo>
                  <a:lnTo>
                    <a:pt x="1379" y="1122"/>
                  </a:lnTo>
                  <a:lnTo>
                    <a:pt x="1329" y="1204"/>
                  </a:lnTo>
                  <a:lnTo>
                    <a:pt x="1288" y="1202"/>
                  </a:lnTo>
                  <a:lnTo>
                    <a:pt x="1279" y="1227"/>
                  </a:lnTo>
                  <a:lnTo>
                    <a:pt x="1239" y="1230"/>
                  </a:lnTo>
                  <a:lnTo>
                    <a:pt x="1219" y="1222"/>
                  </a:lnTo>
                  <a:lnTo>
                    <a:pt x="1246" y="1205"/>
                  </a:lnTo>
                  <a:lnTo>
                    <a:pt x="1218" y="1202"/>
                  </a:lnTo>
                  <a:lnTo>
                    <a:pt x="1203" y="1244"/>
                  </a:lnTo>
                  <a:lnTo>
                    <a:pt x="1140" y="1248"/>
                  </a:lnTo>
                  <a:lnTo>
                    <a:pt x="1141" y="1281"/>
                  </a:lnTo>
                  <a:lnTo>
                    <a:pt x="1102" y="1284"/>
                  </a:lnTo>
                  <a:lnTo>
                    <a:pt x="1136" y="1311"/>
                  </a:lnTo>
                  <a:lnTo>
                    <a:pt x="1091" y="1316"/>
                  </a:lnTo>
                  <a:lnTo>
                    <a:pt x="1126" y="1347"/>
                  </a:lnTo>
                  <a:lnTo>
                    <a:pt x="1094" y="1347"/>
                  </a:lnTo>
                  <a:lnTo>
                    <a:pt x="1119" y="1354"/>
                  </a:lnTo>
                  <a:lnTo>
                    <a:pt x="1094" y="1387"/>
                  </a:lnTo>
                  <a:lnTo>
                    <a:pt x="1074" y="1381"/>
                  </a:lnTo>
                  <a:lnTo>
                    <a:pt x="1091" y="1396"/>
                  </a:lnTo>
                  <a:lnTo>
                    <a:pt x="1048" y="1408"/>
                  </a:lnTo>
                  <a:lnTo>
                    <a:pt x="1074" y="1454"/>
                  </a:lnTo>
                  <a:lnTo>
                    <a:pt x="1048" y="1517"/>
                  </a:lnTo>
                  <a:lnTo>
                    <a:pt x="1016" y="1518"/>
                  </a:lnTo>
                  <a:lnTo>
                    <a:pt x="1040" y="1540"/>
                  </a:lnTo>
                  <a:lnTo>
                    <a:pt x="970" y="1540"/>
                  </a:lnTo>
                  <a:lnTo>
                    <a:pt x="961" y="1498"/>
                  </a:lnTo>
                  <a:lnTo>
                    <a:pt x="862" y="1503"/>
                  </a:lnTo>
                  <a:lnTo>
                    <a:pt x="885" y="1492"/>
                  </a:lnTo>
                  <a:lnTo>
                    <a:pt x="834" y="1475"/>
                  </a:lnTo>
                  <a:lnTo>
                    <a:pt x="859" y="1468"/>
                  </a:lnTo>
                  <a:lnTo>
                    <a:pt x="822" y="1468"/>
                  </a:lnTo>
                  <a:lnTo>
                    <a:pt x="835" y="1435"/>
                  </a:lnTo>
                  <a:lnTo>
                    <a:pt x="813" y="1442"/>
                  </a:lnTo>
                  <a:lnTo>
                    <a:pt x="747" y="1354"/>
                  </a:lnTo>
                  <a:lnTo>
                    <a:pt x="747" y="1327"/>
                  </a:lnTo>
                  <a:lnTo>
                    <a:pt x="796" y="1298"/>
                  </a:lnTo>
                  <a:lnTo>
                    <a:pt x="776" y="1289"/>
                  </a:lnTo>
                  <a:lnTo>
                    <a:pt x="726" y="1322"/>
                  </a:lnTo>
                  <a:lnTo>
                    <a:pt x="726" y="1256"/>
                  </a:lnTo>
                  <a:lnTo>
                    <a:pt x="680" y="1222"/>
                  </a:lnTo>
                  <a:lnTo>
                    <a:pt x="693" y="1169"/>
                  </a:lnTo>
                  <a:lnTo>
                    <a:pt x="665" y="1150"/>
                  </a:lnTo>
                  <a:lnTo>
                    <a:pt x="703" y="1104"/>
                  </a:lnTo>
                  <a:lnTo>
                    <a:pt x="680" y="1100"/>
                  </a:lnTo>
                  <a:lnTo>
                    <a:pt x="764" y="1100"/>
                  </a:lnTo>
                  <a:lnTo>
                    <a:pt x="756" y="1082"/>
                  </a:lnTo>
                  <a:lnTo>
                    <a:pt x="699" y="1084"/>
                  </a:lnTo>
                  <a:lnTo>
                    <a:pt x="785" y="1043"/>
                  </a:lnTo>
                  <a:lnTo>
                    <a:pt x="764" y="1030"/>
                  </a:lnTo>
                  <a:lnTo>
                    <a:pt x="785" y="985"/>
                  </a:lnTo>
                  <a:lnTo>
                    <a:pt x="715" y="983"/>
                  </a:lnTo>
                  <a:lnTo>
                    <a:pt x="637" y="947"/>
                  </a:lnTo>
                  <a:lnTo>
                    <a:pt x="776" y="966"/>
                  </a:lnTo>
                  <a:lnTo>
                    <a:pt x="752" y="950"/>
                  </a:lnTo>
                  <a:lnTo>
                    <a:pt x="776" y="943"/>
                  </a:lnTo>
                  <a:lnTo>
                    <a:pt x="721" y="916"/>
                  </a:lnTo>
                  <a:lnTo>
                    <a:pt x="741" y="904"/>
                  </a:lnTo>
                  <a:lnTo>
                    <a:pt x="711" y="914"/>
                  </a:lnTo>
                  <a:lnTo>
                    <a:pt x="730" y="895"/>
                  </a:lnTo>
                  <a:lnTo>
                    <a:pt x="694" y="897"/>
                  </a:lnTo>
                  <a:lnTo>
                    <a:pt x="735" y="882"/>
                  </a:lnTo>
                  <a:lnTo>
                    <a:pt x="674" y="861"/>
                  </a:lnTo>
                  <a:lnTo>
                    <a:pt x="660" y="895"/>
                  </a:lnTo>
                  <a:lnTo>
                    <a:pt x="609" y="897"/>
                  </a:lnTo>
                  <a:lnTo>
                    <a:pt x="599" y="882"/>
                  </a:lnTo>
                  <a:lnTo>
                    <a:pt x="633" y="861"/>
                  </a:lnTo>
                  <a:lnTo>
                    <a:pt x="606" y="861"/>
                  </a:lnTo>
                  <a:lnTo>
                    <a:pt x="637" y="804"/>
                  </a:lnTo>
                  <a:lnTo>
                    <a:pt x="601" y="794"/>
                  </a:lnTo>
                  <a:lnTo>
                    <a:pt x="619" y="768"/>
                  </a:lnTo>
                  <a:lnTo>
                    <a:pt x="562" y="697"/>
                  </a:lnTo>
                  <a:lnTo>
                    <a:pt x="581" y="696"/>
                  </a:lnTo>
                  <a:lnTo>
                    <a:pt x="504" y="635"/>
                  </a:lnTo>
                  <a:lnTo>
                    <a:pt x="504" y="612"/>
                  </a:lnTo>
                  <a:lnTo>
                    <a:pt x="419" y="582"/>
                  </a:lnTo>
                  <a:lnTo>
                    <a:pt x="340" y="565"/>
                  </a:lnTo>
                  <a:lnTo>
                    <a:pt x="269" y="593"/>
                  </a:lnTo>
                  <a:lnTo>
                    <a:pt x="210" y="575"/>
                  </a:lnTo>
                  <a:lnTo>
                    <a:pt x="232" y="598"/>
                  </a:lnTo>
                  <a:lnTo>
                    <a:pt x="170" y="587"/>
                  </a:lnTo>
                  <a:lnTo>
                    <a:pt x="117" y="564"/>
                  </a:lnTo>
                  <a:lnTo>
                    <a:pt x="170" y="543"/>
                  </a:lnTo>
                  <a:lnTo>
                    <a:pt x="53" y="522"/>
                  </a:lnTo>
                  <a:lnTo>
                    <a:pt x="96" y="502"/>
                  </a:lnTo>
                  <a:lnTo>
                    <a:pt x="236" y="508"/>
                  </a:lnTo>
                  <a:lnTo>
                    <a:pt x="253" y="500"/>
                  </a:lnTo>
                  <a:lnTo>
                    <a:pt x="228" y="488"/>
                  </a:lnTo>
                  <a:lnTo>
                    <a:pt x="252" y="476"/>
                  </a:lnTo>
                  <a:lnTo>
                    <a:pt x="126" y="484"/>
                  </a:lnTo>
                  <a:lnTo>
                    <a:pt x="0" y="432"/>
                  </a:lnTo>
                  <a:close/>
                </a:path>
              </a:pathLst>
            </a:custGeom>
            <a:grpFill/>
            <a:ln w="3175" cap="rnd">
              <a:solidFill>
                <a:schemeClr val="accent5"/>
              </a:solidFill>
              <a:round/>
              <a:headEnd/>
              <a:tailEnd/>
            </a:ln>
          </p:spPr>
          <p:txBody>
            <a:bodyPr/>
            <a:lstStyle/>
            <a:p>
              <a:endParaRPr lang="en-US" dirty="0"/>
            </a:p>
          </p:txBody>
        </p:sp>
        <p:sp>
          <p:nvSpPr>
            <p:cNvPr id="135" name="Freeform 76"/>
            <p:cNvSpPr>
              <a:spLocks noChangeAspect="1"/>
            </p:cNvSpPr>
            <p:nvPr/>
          </p:nvSpPr>
          <p:spPr bwMode="gray">
            <a:xfrm>
              <a:off x="2289173" y="3949695"/>
              <a:ext cx="101599" cy="123825"/>
            </a:xfrm>
            <a:custGeom>
              <a:avLst/>
              <a:gdLst>
                <a:gd name="T0" fmla="*/ 0 w 137"/>
                <a:gd name="T1" fmla="*/ 82455068 h 150"/>
                <a:gd name="T2" fmla="*/ 16499247 w 137"/>
                <a:gd name="T3" fmla="*/ 44975717 h 150"/>
                <a:gd name="T4" fmla="*/ 35748368 w 137"/>
                <a:gd name="T5" fmla="*/ 44294679 h 150"/>
                <a:gd name="T6" fmla="*/ 14849174 w 137"/>
                <a:gd name="T7" fmla="*/ 12947142 h 150"/>
                <a:gd name="T8" fmla="*/ 59397436 w 137"/>
                <a:gd name="T9" fmla="*/ 0 h 150"/>
                <a:gd name="T10" fmla="*/ 65447457 w 137"/>
                <a:gd name="T11" fmla="*/ 49064418 h 150"/>
                <a:gd name="T12" fmla="*/ 75347153 w 137"/>
                <a:gd name="T13" fmla="*/ 53153120 h 150"/>
                <a:gd name="T14" fmla="*/ 55547761 w 137"/>
                <a:gd name="T15" fmla="*/ 83817968 h 150"/>
                <a:gd name="T16" fmla="*/ 42348660 w 137"/>
                <a:gd name="T17" fmla="*/ 102217538 h 150"/>
                <a:gd name="T18" fmla="*/ 0 w 137"/>
                <a:gd name="T19" fmla="*/ 82455068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7"/>
                <a:gd name="T31" fmla="*/ 0 h 150"/>
                <a:gd name="T32" fmla="*/ 137 w 137"/>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7" h="150">
                  <a:moveTo>
                    <a:pt x="0" y="121"/>
                  </a:moveTo>
                  <a:lnTo>
                    <a:pt x="30" y="66"/>
                  </a:lnTo>
                  <a:lnTo>
                    <a:pt x="65" y="65"/>
                  </a:lnTo>
                  <a:lnTo>
                    <a:pt x="27" y="19"/>
                  </a:lnTo>
                  <a:lnTo>
                    <a:pt x="108" y="0"/>
                  </a:lnTo>
                  <a:lnTo>
                    <a:pt x="119" y="72"/>
                  </a:lnTo>
                  <a:lnTo>
                    <a:pt x="137" y="78"/>
                  </a:lnTo>
                  <a:lnTo>
                    <a:pt x="101" y="123"/>
                  </a:lnTo>
                  <a:lnTo>
                    <a:pt x="77" y="150"/>
                  </a:lnTo>
                  <a:lnTo>
                    <a:pt x="0" y="121"/>
                  </a:lnTo>
                  <a:close/>
                </a:path>
              </a:pathLst>
            </a:custGeom>
            <a:grpFill/>
            <a:ln w="3175" cap="rnd">
              <a:solidFill>
                <a:schemeClr val="accent5"/>
              </a:solidFill>
              <a:round/>
              <a:headEnd/>
              <a:tailEnd/>
            </a:ln>
          </p:spPr>
          <p:txBody>
            <a:bodyPr/>
            <a:lstStyle/>
            <a:p>
              <a:endParaRPr lang="en-US" dirty="0"/>
            </a:p>
          </p:txBody>
        </p:sp>
        <p:sp>
          <p:nvSpPr>
            <p:cNvPr id="136" name="Freeform 77"/>
            <p:cNvSpPr>
              <a:spLocks noChangeAspect="1"/>
            </p:cNvSpPr>
            <p:nvPr/>
          </p:nvSpPr>
          <p:spPr bwMode="gray">
            <a:xfrm>
              <a:off x="3095622" y="4233857"/>
              <a:ext cx="122237" cy="188910"/>
            </a:xfrm>
            <a:custGeom>
              <a:avLst/>
              <a:gdLst>
                <a:gd name="T0" fmla="*/ 0 w 166"/>
                <a:gd name="T1" fmla="*/ 49338851 h 236"/>
                <a:gd name="T2" fmla="*/ 13013929 w 166"/>
                <a:gd name="T3" fmla="*/ 70483387 h 236"/>
                <a:gd name="T4" fmla="*/ 30365834 w 166"/>
                <a:gd name="T5" fmla="*/ 86502485 h 236"/>
                <a:gd name="T6" fmla="*/ 26569828 w 166"/>
                <a:gd name="T7" fmla="*/ 128792357 h 236"/>
                <a:gd name="T8" fmla="*/ 36330459 w 166"/>
                <a:gd name="T9" fmla="*/ 151219253 h 236"/>
                <a:gd name="T10" fmla="*/ 90012823 w 166"/>
                <a:gd name="T11" fmla="*/ 142248335 h 236"/>
                <a:gd name="T12" fmla="*/ 59646989 w 166"/>
                <a:gd name="T13" fmla="*/ 95473403 h 236"/>
                <a:gd name="T14" fmla="*/ 80794900 w 166"/>
                <a:gd name="T15" fmla="*/ 55105470 h 236"/>
                <a:gd name="T16" fmla="*/ 27112536 w 166"/>
                <a:gd name="T17" fmla="*/ 0 h 236"/>
                <a:gd name="T18" fmla="*/ 9217923 w 166"/>
                <a:gd name="T19" fmla="*/ 16019097 h 236"/>
                <a:gd name="T20" fmla="*/ 16809934 w 166"/>
                <a:gd name="T21" fmla="*/ 30756635 h 236"/>
                <a:gd name="T22" fmla="*/ 0 w 166"/>
                <a:gd name="T23" fmla="*/ 49338851 h 2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236"/>
                <a:gd name="T38" fmla="*/ 166 w 166"/>
                <a:gd name="T39" fmla="*/ 236 h 2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236">
                  <a:moveTo>
                    <a:pt x="0" y="77"/>
                  </a:moveTo>
                  <a:lnTo>
                    <a:pt x="24" y="110"/>
                  </a:lnTo>
                  <a:lnTo>
                    <a:pt x="56" y="135"/>
                  </a:lnTo>
                  <a:lnTo>
                    <a:pt x="49" y="201"/>
                  </a:lnTo>
                  <a:lnTo>
                    <a:pt x="67" y="236"/>
                  </a:lnTo>
                  <a:lnTo>
                    <a:pt x="166" y="222"/>
                  </a:lnTo>
                  <a:lnTo>
                    <a:pt x="110" y="149"/>
                  </a:lnTo>
                  <a:lnTo>
                    <a:pt x="149" y="86"/>
                  </a:lnTo>
                  <a:lnTo>
                    <a:pt x="50" y="0"/>
                  </a:lnTo>
                  <a:lnTo>
                    <a:pt x="17" y="25"/>
                  </a:lnTo>
                  <a:lnTo>
                    <a:pt x="31" y="48"/>
                  </a:lnTo>
                  <a:lnTo>
                    <a:pt x="0" y="77"/>
                  </a:lnTo>
                  <a:close/>
                </a:path>
              </a:pathLst>
            </a:custGeom>
            <a:grpFill/>
            <a:ln w="3175" cap="rnd">
              <a:solidFill>
                <a:schemeClr val="accent5"/>
              </a:solidFill>
              <a:round/>
              <a:headEnd/>
              <a:tailEnd/>
            </a:ln>
          </p:spPr>
          <p:txBody>
            <a:bodyPr/>
            <a:lstStyle/>
            <a:p>
              <a:endParaRPr lang="en-US" dirty="0"/>
            </a:p>
          </p:txBody>
        </p:sp>
        <p:sp>
          <p:nvSpPr>
            <p:cNvPr id="137" name="Freeform 78"/>
            <p:cNvSpPr>
              <a:spLocks noChangeAspect="1"/>
            </p:cNvSpPr>
            <p:nvPr/>
          </p:nvSpPr>
          <p:spPr bwMode="gray">
            <a:xfrm>
              <a:off x="2749547" y="3894134"/>
              <a:ext cx="66674" cy="53976"/>
            </a:xfrm>
            <a:custGeom>
              <a:avLst/>
              <a:gdLst>
                <a:gd name="T0" fmla="*/ 0 w 90"/>
                <a:gd name="T1" fmla="*/ 32771003 h 66"/>
                <a:gd name="T2" fmla="*/ 37320961 w 90"/>
                <a:gd name="T3" fmla="*/ 32102858 h 66"/>
                <a:gd name="T4" fmla="*/ 19758025 w 90"/>
                <a:gd name="T5" fmla="*/ 3343997 h 66"/>
                <a:gd name="T6" fmla="*/ 49395063 w 90"/>
                <a:gd name="T7" fmla="*/ 0 h 66"/>
                <a:gd name="T8" fmla="*/ 49395063 w 90"/>
                <a:gd name="T9" fmla="*/ 44140919 h 66"/>
                <a:gd name="T10" fmla="*/ 0 w 90"/>
                <a:gd name="T11" fmla="*/ 32771003 h 66"/>
                <a:gd name="T12" fmla="*/ 0 60000 65536"/>
                <a:gd name="T13" fmla="*/ 0 60000 65536"/>
                <a:gd name="T14" fmla="*/ 0 60000 65536"/>
                <a:gd name="T15" fmla="*/ 0 60000 65536"/>
                <a:gd name="T16" fmla="*/ 0 60000 65536"/>
                <a:gd name="T17" fmla="*/ 0 60000 65536"/>
                <a:gd name="T18" fmla="*/ 0 w 90"/>
                <a:gd name="T19" fmla="*/ 0 h 66"/>
                <a:gd name="T20" fmla="*/ 90 w 9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90" h="66">
                  <a:moveTo>
                    <a:pt x="0" y="49"/>
                  </a:moveTo>
                  <a:lnTo>
                    <a:pt x="68" y="48"/>
                  </a:lnTo>
                  <a:lnTo>
                    <a:pt x="36" y="5"/>
                  </a:lnTo>
                  <a:lnTo>
                    <a:pt x="90" y="0"/>
                  </a:lnTo>
                  <a:lnTo>
                    <a:pt x="90" y="66"/>
                  </a:lnTo>
                  <a:lnTo>
                    <a:pt x="0" y="49"/>
                  </a:lnTo>
                  <a:close/>
                </a:path>
              </a:pathLst>
            </a:custGeom>
            <a:grpFill/>
            <a:ln w="3175" cap="rnd">
              <a:solidFill>
                <a:schemeClr val="accent5"/>
              </a:solidFill>
              <a:round/>
              <a:headEnd/>
              <a:tailEnd/>
            </a:ln>
          </p:spPr>
          <p:txBody>
            <a:bodyPr/>
            <a:lstStyle/>
            <a:p>
              <a:endParaRPr lang="en-US" dirty="0"/>
            </a:p>
          </p:txBody>
        </p:sp>
        <p:sp>
          <p:nvSpPr>
            <p:cNvPr id="138" name="Freeform 79"/>
            <p:cNvSpPr>
              <a:spLocks noChangeAspect="1"/>
            </p:cNvSpPr>
            <p:nvPr/>
          </p:nvSpPr>
          <p:spPr bwMode="gray">
            <a:xfrm>
              <a:off x="2363785" y="4008432"/>
              <a:ext cx="155574" cy="87313"/>
            </a:xfrm>
            <a:custGeom>
              <a:avLst/>
              <a:gdLst>
                <a:gd name="T0" fmla="*/ 0 w 211"/>
                <a:gd name="T1" fmla="*/ 35945679 h 104"/>
                <a:gd name="T2" fmla="*/ 19571482 w 211"/>
                <a:gd name="T3" fmla="*/ 4228755 h 104"/>
                <a:gd name="T4" fmla="*/ 82090513 w 211"/>
                <a:gd name="T5" fmla="*/ 0 h 104"/>
                <a:gd name="T6" fmla="*/ 114708913 w 211"/>
                <a:gd name="T7" fmla="*/ 22554201 h 104"/>
                <a:gd name="T8" fmla="*/ 87526790 w 211"/>
                <a:gd name="T9" fmla="*/ 26782956 h 104"/>
                <a:gd name="T10" fmla="*/ 39686371 w 211"/>
                <a:gd name="T11" fmla="*/ 73301782 h 104"/>
                <a:gd name="T12" fmla="*/ 30987443 w 211"/>
                <a:gd name="T13" fmla="*/ 61319889 h 104"/>
                <a:gd name="T14" fmla="*/ 0 w 211"/>
                <a:gd name="T15" fmla="*/ 35945679 h 104"/>
                <a:gd name="T16" fmla="*/ 0 60000 65536"/>
                <a:gd name="T17" fmla="*/ 0 60000 65536"/>
                <a:gd name="T18" fmla="*/ 0 60000 65536"/>
                <a:gd name="T19" fmla="*/ 0 60000 65536"/>
                <a:gd name="T20" fmla="*/ 0 60000 65536"/>
                <a:gd name="T21" fmla="*/ 0 60000 65536"/>
                <a:gd name="T22" fmla="*/ 0 60000 65536"/>
                <a:gd name="T23" fmla="*/ 0 60000 65536"/>
                <a:gd name="T24" fmla="*/ 0 w 211"/>
                <a:gd name="T25" fmla="*/ 0 h 104"/>
                <a:gd name="T26" fmla="*/ 211 w 211"/>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1" h="104">
                  <a:moveTo>
                    <a:pt x="0" y="51"/>
                  </a:moveTo>
                  <a:lnTo>
                    <a:pt x="36" y="6"/>
                  </a:lnTo>
                  <a:lnTo>
                    <a:pt x="151" y="0"/>
                  </a:lnTo>
                  <a:lnTo>
                    <a:pt x="211" y="32"/>
                  </a:lnTo>
                  <a:lnTo>
                    <a:pt x="161" y="38"/>
                  </a:lnTo>
                  <a:lnTo>
                    <a:pt x="73" y="104"/>
                  </a:lnTo>
                  <a:lnTo>
                    <a:pt x="57" y="87"/>
                  </a:lnTo>
                  <a:lnTo>
                    <a:pt x="0" y="51"/>
                  </a:lnTo>
                  <a:close/>
                </a:path>
              </a:pathLst>
            </a:custGeom>
            <a:grpFill/>
            <a:ln w="3175" cap="rnd">
              <a:solidFill>
                <a:schemeClr val="accent5"/>
              </a:solidFill>
              <a:round/>
              <a:headEnd/>
              <a:tailEnd/>
            </a:ln>
          </p:spPr>
          <p:txBody>
            <a:bodyPr/>
            <a:lstStyle/>
            <a:p>
              <a:endParaRPr lang="en-US" dirty="0"/>
            </a:p>
          </p:txBody>
        </p:sp>
        <p:sp>
          <p:nvSpPr>
            <p:cNvPr id="139" name="Freeform 80"/>
            <p:cNvSpPr>
              <a:spLocks noChangeAspect="1"/>
            </p:cNvSpPr>
            <p:nvPr/>
          </p:nvSpPr>
          <p:spPr bwMode="gray">
            <a:xfrm>
              <a:off x="4882128" y="2960684"/>
              <a:ext cx="169862" cy="101600"/>
            </a:xfrm>
            <a:custGeom>
              <a:avLst/>
              <a:gdLst>
                <a:gd name="T0" fmla="*/ 0 w 232"/>
                <a:gd name="T1" fmla="*/ 50058572 h 121"/>
                <a:gd name="T2" fmla="*/ 18762429 w 232"/>
                <a:gd name="T3" fmla="*/ 14100569 h 121"/>
                <a:gd name="T4" fmla="*/ 43956918 w 232"/>
                <a:gd name="T5" fmla="*/ 24676205 h 121"/>
                <a:gd name="T6" fmla="*/ 86842680 w 232"/>
                <a:gd name="T7" fmla="*/ 0 h 121"/>
                <a:gd name="T8" fmla="*/ 112037168 w 232"/>
                <a:gd name="T9" fmla="*/ 5640060 h 121"/>
                <a:gd name="T10" fmla="*/ 124366806 w 232"/>
                <a:gd name="T11" fmla="*/ 18330823 h 121"/>
                <a:gd name="T12" fmla="*/ 76656817 w 232"/>
                <a:gd name="T13" fmla="*/ 75440099 h 121"/>
                <a:gd name="T14" fmla="*/ 35916295 w 232"/>
                <a:gd name="T15" fmla="*/ 85310413 h 121"/>
                <a:gd name="T16" fmla="*/ 0 w 232"/>
                <a:gd name="T17" fmla="*/ 50058572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121"/>
                <a:gd name="T29" fmla="*/ 232 w 232"/>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121">
                  <a:moveTo>
                    <a:pt x="0" y="71"/>
                  </a:moveTo>
                  <a:lnTo>
                    <a:pt x="35" y="20"/>
                  </a:lnTo>
                  <a:lnTo>
                    <a:pt x="82" y="35"/>
                  </a:lnTo>
                  <a:lnTo>
                    <a:pt x="162" y="0"/>
                  </a:lnTo>
                  <a:lnTo>
                    <a:pt x="209" y="8"/>
                  </a:lnTo>
                  <a:lnTo>
                    <a:pt x="232" y="26"/>
                  </a:lnTo>
                  <a:lnTo>
                    <a:pt x="143" y="107"/>
                  </a:lnTo>
                  <a:lnTo>
                    <a:pt x="67" y="121"/>
                  </a:lnTo>
                  <a:lnTo>
                    <a:pt x="0" y="71"/>
                  </a:lnTo>
                  <a:close/>
                </a:path>
              </a:pathLst>
            </a:custGeom>
            <a:grpFill/>
            <a:ln w="3175" cap="rnd">
              <a:solidFill>
                <a:schemeClr val="accent5"/>
              </a:solidFill>
              <a:round/>
              <a:headEnd/>
              <a:tailEnd/>
            </a:ln>
          </p:spPr>
          <p:txBody>
            <a:bodyPr/>
            <a:lstStyle/>
            <a:p>
              <a:endParaRPr lang="en-US" dirty="0"/>
            </a:p>
          </p:txBody>
        </p:sp>
        <p:sp>
          <p:nvSpPr>
            <p:cNvPr id="140" name="Freeform 81"/>
            <p:cNvSpPr>
              <a:spLocks noChangeAspect="1"/>
            </p:cNvSpPr>
            <p:nvPr/>
          </p:nvSpPr>
          <p:spPr bwMode="gray">
            <a:xfrm>
              <a:off x="3828030" y="2216149"/>
              <a:ext cx="287338" cy="144464"/>
            </a:xfrm>
            <a:custGeom>
              <a:avLst/>
              <a:gdLst>
                <a:gd name="T0" fmla="*/ 0 w 381"/>
                <a:gd name="T1" fmla="*/ 42736971 h 174"/>
                <a:gd name="T2" fmla="*/ 13650393 w 381"/>
                <a:gd name="T3" fmla="*/ 36533364 h 174"/>
                <a:gd name="T4" fmla="*/ 5687915 w 381"/>
                <a:gd name="T5" fmla="*/ 25504361 h 174"/>
                <a:gd name="T6" fmla="*/ 24456828 w 381"/>
                <a:gd name="T7" fmla="*/ 32397903 h 174"/>
                <a:gd name="T8" fmla="*/ 15925710 w 381"/>
                <a:gd name="T9" fmla="*/ 13097148 h 174"/>
                <a:gd name="T10" fmla="*/ 36969940 w 381"/>
                <a:gd name="T11" fmla="*/ 24815256 h 174"/>
                <a:gd name="T12" fmla="*/ 26163504 w 381"/>
                <a:gd name="T13" fmla="*/ 1378210 h 174"/>
                <a:gd name="T14" fmla="*/ 60289487 w 381"/>
                <a:gd name="T15" fmla="*/ 19989860 h 174"/>
                <a:gd name="T16" fmla="*/ 63132690 w 381"/>
                <a:gd name="T17" fmla="*/ 51008723 h 174"/>
                <a:gd name="T18" fmla="*/ 81333717 w 381"/>
                <a:gd name="T19" fmla="*/ 16543504 h 174"/>
                <a:gd name="T20" fmla="*/ 98965349 w 381"/>
                <a:gd name="T21" fmla="*/ 28950717 h 174"/>
                <a:gd name="T22" fmla="*/ 112615742 w 381"/>
                <a:gd name="T23" fmla="*/ 12407213 h 174"/>
                <a:gd name="T24" fmla="*/ 125128099 w 381"/>
                <a:gd name="T25" fmla="*/ 34465219 h 174"/>
                <a:gd name="T26" fmla="*/ 121715501 w 381"/>
                <a:gd name="T27" fmla="*/ 13097148 h 174"/>
                <a:gd name="T28" fmla="*/ 156979519 w 381"/>
                <a:gd name="T29" fmla="*/ 13097148 h 174"/>
                <a:gd name="T30" fmla="*/ 162098039 w 381"/>
                <a:gd name="T31" fmla="*/ 0 h 174"/>
                <a:gd name="T32" fmla="*/ 178023749 w 381"/>
                <a:gd name="T33" fmla="*/ 12407213 h 174"/>
                <a:gd name="T34" fmla="*/ 197361302 w 381"/>
                <a:gd name="T35" fmla="*/ 7582647 h 174"/>
                <a:gd name="T36" fmla="*/ 183710909 w 381"/>
                <a:gd name="T37" fmla="*/ 16543504 h 174"/>
                <a:gd name="T38" fmla="*/ 216699610 w 381"/>
                <a:gd name="T39" fmla="*/ 54455909 h 174"/>
                <a:gd name="T40" fmla="*/ 188261543 w 381"/>
                <a:gd name="T41" fmla="*/ 88232023 h 174"/>
                <a:gd name="T42" fmla="*/ 107496467 w 381"/>
                <a:gd name="T43" fmla="*/ 119939991 h 174"/>
                <a:gd name="T44" fmla="*/ 35831904 w 381"/>
                <a:gd name="T45" fmla="*/ 106153737 h 174"/>
                <a:gd name="T46" fmla="*/ 53464290 w 381"/>
                <a:gd name="T47" fmla="*/ 74445769 h 174"/>
                <a:gd name="T48" fmla="*/ 10806435 w 381"/>
                <a:gd name="T49" fmla="*/ 63416766 h 174"/>
                <a:gd name="T50" fmla="*/ 52326255 w 381"/>
                <a:gd name="T51" fmla="*/ 60659516 h 174"/>
                <a:gd name="T52" fmla="*/ 36969940 w 381"/>
                <a:gd name="T53" fmla="*/ 51698658 h 174"/>
                <a:gd name="T54" fmla="*/ 52894895 w 381"/>
                <a:gd name="T55" fmla="*/ 42736971 h 174"/>
                <a:gd name="T56" fmla="*/ 0 w 381"/>
                <a:gd name="T57" fmla="*/ 42736971 h 1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1"/>
                <a:gd name="T88" fmla="*/ 0 h 174"/>
                <a:gd name="T89" fmla="*/ 381 w 381"/>
                <a:gd name="T90" fmla="*/ 174 h 1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1" h="174">
                  <a:moveTo>
                    <a:pt x="0" y="62"/>
                  </a:moveTo>
                  <a:lnTo>
                    <a:pt x="24" y="53"/>
                  </a:lnTo>
                  <a:lnTo>
                    <a:pt x="10" y="37"/>
                  </a:lnTo>
                  <a:lnTo>
                    <a:pt x="43" y="47"/>
                  </a:lnTo>
                  <a:lnTo>
                    <a:pt x="28" y="19"/>
                  </a:lnTo>
                  <a:lnTo>
                    <a:pt x="65" y="36"/>
                  </a:lnTo>
                  <a:lnTo>
                    <a:pt x="46" y="2"/>
                  </a:lnTo>
                  <a:lnTo>
                    <a:pt x="106" y="29"/>
                  </a:lnTo>
                  <a:lnTo>
                    <a:pt x="111" y="74"/>
                  </a:lnTo>
                  <a:lnTo>
                    <a:pt x="143" y="24"/>
                  </a:lnTo>
                  <a:lnTo>
                    <a:pt x="174" y="42"/>
                  </a:lnTo>
                  <a:lnTo>
                    <a:pt x="198" y="18"/>
                  </a:lnTo>
                  <a:lnTo>
                    <a:pt x="220" y="50"/>
                  </a:lnTo>
                  <a:lnTo>
                    <a:pt x="214" y="19"/>
                  </a:lnTo>
                  <a:lnTo>
                    <a:pt x="276" y="19"/>
                  </a:lnTo>
                  <a:lnTo>
                    <a:pt x="285" y="0"/>
                  </a:lnTo>
                  <a:lnTo>
                    <a:pt x="313" y="18"/>
                  </a:lnTo>
                  <a:lnTo>
                    <a:pt x="347" y="11"/>
                  </a:lnTo>
                  <a:lnTo>
                    <a:pt x="323" y="24"/>
                  </a:lnTo>
                  <a:lnTo>
                    <a:pt x="381" y="79"/>
                  </a:lnTo>
                  <a:lnTo>
                    <a:pt x="331" y="128"/>
                  </a:lnTo>
                  <a:lnTo>
                    <a:pt x="189" y="174"/>
                  </a:lnTo>
                  <a:lnTo>
                    <a:pt x="63" y="154"/>
                  </a:lnTo>
                  <a:lnTo>
                    <a:pt x="94" y="108"/>
                  </a:lnTo>
                  <a:lnTo>
                    <a:pt x="19" y="92"/>
                  </a:lnTo>
                  <a:lnTo>
                    <a:pt x="92" y="88"/>
                  </a:lnTo>
                  <a:lnTo>
                    <a:pt x="65" y="75"/>
                  </a:lnTo>
                  <a:lnTo>
                    <a:pt x="93" y="62"/>
                  </a:lnTo>
                  <a:lnTo>
                    <a:pt x="0" y="62"/>
                  </a:lnTo>
                  <a:close/>
                </a:path>
              </a:pathLst>
            </a:custGeom>
            <a:grpFill/>
            <a:ln w="3175" cap="rnd">
              <a:solidFill>
                <a:schemeClr val="accent5"/>
              </a:solidFill>
              <a:round/>
              <a:headEnd/>
              <a:tailEnd/>
            </a:ln>
          </p:spPr>
          <p:txBody>
            <a:bodyPr/>
            <a:lstStyle/>
            <a:p>
              <a:endParaRPr lang="en-US" dirty="0"/>
            </a:p>
          </p:txBody>
        </p:sp>
        <p:sp>
          <p:nvSpPr>
            <p:cNvPr id="141" name="Freeform 82"/>
            <p:cNvSpPr>
              <a:spLocks noChangeAspect="1"/>
            </p:cNvSpPr>
            <p:nvPr/>
          </p:nvSpPr>
          <p:spPr bwMode="gray">
            <a:xfrm>
              <a:off x="6228327" y="3394070"/>
              <a:ext cx="758825" cy="841373"/>
            </a:xfrm>
            <a:custGeom>
              <a:avLst/>
              <a:gdLst>
                <a:gd name="T0" fmla="*/ 0 w 1020"/>
                <a:gd name="T1" fmla="*/ 317460320 h 1015"/>
                <a:gd name="T2" fmla="*/ 16049893 w 1020"/>
                <a:gd name="T3" fmla="*/ 301655733 h 1015"/>
                <a:gd name="T4" fmla="*/ 59219596 w 1020"/>
                <a:gd name="T5" fmla="*/ 301655733 h 1015"/>
                <a:gd name="T6" fmla="*/ 29333050 w 1020"/>
                <a:gd name="T7" fmla="*/ 228818356 h 1015"/>
                <a:gd name="T8" fmla="*/ 46489934 w 1020"/>
                <a:gd name="T9" fmla="*/ 208891446 h 1015"/>
                <a:gd name="T10" fmla="*/ 72502753 w 1020"/>
                <a:gd name="T11" fmla="*/ 211640214 h 1015"/>
                <a:gd name="T12" fmla="*/ 128954869 w 1020"/>
                <a:gd name="T13" fmla="*/ 131931745 h 1015"/>
                <a:gd name="T14" fmla="*/ 125081142 w 1020"/>
                <a:gd name="T15" fmla="*/ 109943259 h 1015"/>
                <a:gd name="T16" fmla="*/ 140024043 w 1020"/>
                <a:gd name="T17" fmla="*/ 96887440 h 1015"/>
                <a:gd name="T18" fmla="*/ 115118960 w 1020"/>
                <a:gd name="T19" fmla="*/ 72837378 h 1015"/>
                <a:gd name="T20" fmla="*/ 114011968 w 1020"/>
                <a:gd name="T21" fmla="*/ 33669921 h 1015"/>
                <a:gd name="T22" fmla="*/ 168804341 w 1020"/>
                <a:gd name="T23" fmla="*/ 33669921 h 1015"/>
                <a:gd name="T24" fmla="*/ 185407730 w 1020"/>
                <a:gd name="T25" fmla="*/ 15117395 h 1015"/>
                <a:gd name="T26" fmla="*/ 215294275 w 1020"/>
                <a:gd name="T27" fmla="*/ 0 h 1015"/>
                <a:gd name="T28" fmla="*/ 236325631 w 1020"/>
                <a:gd name="T29" fmla="*/ 13743011 h 1015"/>
                <a:gd name="T30" fmla="*/ 209206565 w 1020"/>
                <a:gd name="T31" fmla="*/ 54284023 h 1015"/>
                <a:gd name="T32" fmla="*/ 221935482 w 1020"/>
                <a:gd name="T33" fmla="*/ 87266752 h 1015"/>
                <a:gd name="T34" fmla="*/ 200904126 w 1020"/>
                <a:gd name="T35" fmla="*/ 92077096 h 1015"/>
                <a:gd name="T36" fmla="*/ 210313556 w 1020"/>
                <a:gd name="T37" fmla="*/ 133306129 h 1015"/>
                <a:gd name="T38" fmla="*/ 250162284 w 1020"/>
                <a:gd name="T39" fmla="*/ 151171463 h 1015"/>
                <a:gd name="T40" fmla="*/ 231344168 w 1020"/>
                <a:gd name="T41" fmla="*/ 189651728 h 1015"/>
                <a:gd name="T42" fmla="*/ 282815565 w 1020"/>
                <a:gd name="T43" fmla="*/ 226070417 h 1015"/>
                <a:gd name="T44" fmla="*/ 382991625 w 1020"/>
                <a:gd name="T45" fmla="*/ 249433286 h 1015"/>
                <a:gd name="T46" fmla="*/ 385205608 w 1020"/>
                <a:gd name="T47" fmla="*/ 213014598 h 1015"/>
                <a:gd name="T48" fmla="*/ 397934526 w 1020"/>
                <a:gd name="T49" fmla="*/ 208891446 h 1015"/>
                <a:gd name="T50" fmla="*/ 400702005 w 1020"/>
                <a:gd name="T51" fmla="*/ 226757608 h 1015"/>
                <a:gd name="T52" fmla="*/ 407896707 w 1020"/>
                <a:gd name="T53" fmla="*/ 242561367 h 1015"/>
                <a:gd name="T54" fmla="*/ 458814609 w 1020"/>
                <a:gd name="T55" fmla="*/ 235690275 h 1015"/>
                <a:gd name="T56" fmla="*/ 455494378 w 1020"/>
                <a:gd name="T57" fmla="*/ 213701790 h 1015"/>
                <a:gd name="T58" fmla="*/ 537959312 w 1020"/>
                <a:gd name="T59" fmla="*/ 171098373 h 1015"/>
                <a:gd name="T60" fmla="*/ 544047023 w 1020"/>
                <a:gd name="T61" fmla="*/ 196522819 h 1015"/>
                <a:gd name="T62" fmla="*/ 564524883 w 1020"/>
                <a:gd name="T63" fmla="*/ 206142678 h 1015"/>
                <a:gd name="T64" fmla="*/ 556223189 w 1020"/>
                <a:gd name="T65" fmla="*/ 231567124 h 1015"/>
                <a:gd name="T66" fmla="*/ 522462172 w 1020"/>
                <a:gd name="T67" fmla="*/ 247371710 h 1015"/>
                <a:gd name="T68" fmla="*/ 472097766 w 1020"/>
                <a:gd name="T69" fmla="*/ 362811676 h 1015"/>
                <a:gd name="T70" fmla="*/ 462135584 w 1020"/>
                <a:gd name="T71" fmla="*/ 316773128 h 1015"/>
                <a:gd name="T72" fmla="*/ 453280394 w 1020"/>
                <a:gd name="T73" fmla="*/ 333951270 h 1015"/>
                <a:gd name="T74" fmla="*/ 441104229 w 1020"/>
                <a:gd name="T75" fmla="*/ 311275592 h 1015"/>
                <a:gd name="T76" fmla="*/ 463242576 w 1020"/>
                <a:gd name="T77" fmla="*/ 283103207 h 1015"/>
                <a:gd name="T78" fmla="*/ 420072873 w 1020"/>
                <a:gd name="T79" fmla="*/ 278980055 h 1015"/>
                <a:gd name="T80" fmla="*/ 392400311 w 1020"/>
                <a:gd name="T81" fmla="*/ 246684518 h 1015"/>
                <a:gd name="T82" fmla="*/ 383545120 w 1020"/>
                <a:gd name="T83" fmla="*/ 264549852 h 1015"/>
                <a:gd name="T84" fmla="*/ 393507302 w 1020"/>
                <a:gd name="T85" fmla="*/ 278980055 h 1015"/>
                <a:gd name="T86" fmla="*/ 380224145 w 1020"/>
                <a:gd name="T87" fmla="*/ 288599914 h 1015"/>
                <a:gd name="T88" fmla="*/ 392953807 w 1020"/>
                <a:gd name="T89" fmla="*/ 303717309 h 1015"/>
                <a:gd name="T90" fmla="*/ 400702005 w 1020"/>
                <a:gd name="T91" fmla="*/ 369682767 h 1015"/>
                <a:gd name="T92" fmla="*/ 383545120 w 1020"/>
                <a:gd name="T93" fmla="*/ 358688524 h 1015"/>
                <a:gd name="T94" fmla="*/ 350891095 w 1020"/>
                <a:gd name="T95" fmla="*/ 410911800 h 1015"/>
                <a:gd name="T96" fmla="*/ 234665143 w 1020"/>
                <a:gd name="T97" fmla="*/ 515357523 h 1015"/>
                <a:gd name="T98" fmla="*/ 226363449 w 1020"/>
                <a:gd name="T99" fmla="*/ 645227692 h 1015"/>
                <a:gd name="T100" fmla="*/ 177659531 w 1020"/>
                <a:gd name="T101" fmla="*/ 697450139 h 1015"/>
                <a:gd name="T102" fmla="*/ 134489828 w 1020"/>
                <a:gd name="T103" fmla="*/ 597127568 h 1015"/>
                <a:gd name="T104" fmla="*/ 116779448 w 1020"/>
                <a:gd name="T105" fmla="*/ 517419099 h 1015"/>
                <a:gd name="T106" fmla="*/ 101282307 w 1020"/>
                <a:gd name="T107" fmla="*/ 498865744 h 1015"/>
                <a:gd name="T108" fmla="*/ 89106142 w 1020"/>
                <a:gd name="T109" fmla="*/ 354566201 h 1015"/>
                <a:gd name="T110" fmla="*/ 79697455 w 1020"/>
                <a:gd name="T111" fmla="*/ 349068665 h 1015"/>
                <a:gd name="T112" fmla="*/ 73056249 w 1020"/>
                <a:gd name="T113" fmla="*/ 381364202 h 1015"/>
                <a:gd name="T114" fmla="*/ 45383687 w 1020"/>
                <a:gd name="T115" fmla="*/ 389610506 h 1015"/>
                <a:gd name="T116" fmla="*/ 17156884 w 1020"/>
                <a:gd name="T117" fmla="*/ 351817433 h 1015"/>
                <a:gd name="T118" fmla="*/ 44276695 w 1020"/>
                <a:gd name="T119" fmla="*/ 331889694 h 1015"/>
                <a:gd name="T120" fmla="*/ 17156884 w 1020"/>
                <a:gd name="T121" fmla="*/ 339448806 h 1015"/>
                <a:gd name="T122" fmla="*/ 0 w 1020"/>
                <a:gd name="T123" fmla="*/ 317460320 h 10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20"/>
                <a:gd name="T187" fmla="*/ 0 h 1015"/>
                <a:gd name="T188" fmla="*/ 1020 w 1020"/>
                <a:gd name="T189" fmla="*/ 1015 h 10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20" h="1015">
                  <a:moveTo>
                    <a:pt x="0" y="462"/>
                  </a:moveTo>
                  <a:lnTo>
                    <a:pt x="29" y="439"/>
                  </a:lnTo>
                  <a:lnTo>
                    <a:pt x="107" y="439"/>
                  </a:lnTo>
                  <a:lnTo>
                    <a:pt x="53" y="333"/>
                  </a:lnTo>
                  <a:lnTo>
                    <a:pt x="84" y="304"/>
                  </a:lnTo>
                  <a:lnTo>
                    <a:pt x="131" y="308"/>
                  </a:lnTo>
                  <a:lnTo>
                    <a:pt x="233" y="192"/>
                  </a:lnTo>
                  <a:lnTo>
                    <a:pt x="226" y="160"/>
                  </a:lnTo>
                  <a:lnTo>
                    <a:pt x="253" y="141"/>
                  </a:lnTo>
                  <a:lnTo>
                    <a:pt x="208" y="106"/>
                  </a:lnTo>
                  <a:lnTo>
                    <a:pt x="206" y="49"/>
                  </a:lnTo>
                  <a:lnTo>
                    <a:pt x="305" y="49"/>
                  </a:lnTo>
                  <a:lnTo>
                    <a:pt x="335" y="22"/>
                  </a:lnTo>
                  <a:lnTo>
                    <a:pt x="389" y="0"/>
                  </a:lnTo>
                  <a:lnTo>
                    <a:pt x="427" y="20"/>
                  </a:lnTo>
                  <a:lnTo>
                    <a:pt x="378" y="79"/>
                  </a:lnTo>
                  <a:lnTo>
                    <a:pt x="401" y="127"/>
                  </a:lnTo>
                  <a:lnTo>
                    <a:pt x="363" y="134"/>
                  </a:lnTo>
                  <a:lnTo>
                    <a:pt x="380" y="194"/>
                  </a:lnTo>
                  <a:lnTo>
                    <a:pt x="452" y="220"/>
                  </a:lnTo>
                  <a:lnTo>
                    <a:pt x="418" y="276"/>
                  </a:lnTo>
                  <a:lnTo>
                    <a:pt x="511" y="329"/>
                  </a:lnTo>
                  <a:lnTo>
                    <a:pt x="692" y="363"/>
                  </a:lnTo>
                  <a:lnTo>
                    <a:pt x="696" y="310"/>
                  </a:lnTo>
                  <a:lnTo>
                    <a:pt x="719" y="304"/>
                  </a:lnTo>
                  <a:lnTo>
                    <a:pt x="724" y="330"/>
                  </a:lnTo>
                  <a:lnTo>
                    <a:pt x="737" y="353"/>
                  </a:lnTo>
                  <a:lnTo>
                    <a:pt x="829" y="343"/>
                  </a:lnTo>
                  <a:lnTo>
                    <a:pt x="823" y="311"/>
                  </a:lnTo>
                  <a:lnTo>
                    <a:pt x="972" y="249"/>
                  </a:lnTo>
                  <a:lnTo>
                    <a:pt x="983" y="286"/>
                  </a:lnTo>
                  <a:lnTo>
                    <a:pt x="1020" y="300"/>
                  </a:lnTo>
                  <a:lnTo>
                    <a:pt x="1005" y="337"/>
                  </a:lnTo>
                  <a:lnTo>
                    <a:pt x="944" y="360"/>
                  </a:lnTo>
                  <a:lnTo>
                    <a:pt x="853" y="528"/>
                  </a:lnTo>
                  <a:lnTo>
                    <a:pt x="835" y="461"/>
                  </a:lnTo>
                  <a:lnTo>
                    <a:pt x="819" y="486"/>
                  </a:lnTo>
                  <a:lnTo>
                    <a:pt x="797" y="453"/>
                  </a:lnTo>
                  <a:lnTo>
                    <a:pt x="837" y="412"/>
                  </a:lnTo>
                  <a:lnTo>
                    <a:pt x="759" y="406"/>
                  </a:lnTo>
                  <a:lnTo>
                    <a:pt x="709" y="359"/>
                  </a:lnTo>
                  <a:lnTo>
                    <a:pt x="693" y="385"/>
                  </a:lnTo>
                  <a:lnTo>
                    <a:pt x="711" y="406"/>
                  </a:lnTo>
                  <a:lnTo>
                    <a:pt x="687" y="420"/>
                  </a:lnTo>
                  <a:lnTo>
                    <a:pt x="710" y="442"/>
                  </a:lnTo>
                  <a:lnTo>
                    <a:pt x="724" y="538"/>
                  </a:lnTo>
                  <a:lnTo>
                    <a:pt x="693" y="522"/>
                  </a:lnTo>
                  <a:lnTo>
                    <a:pt x="634" y="598"/>
                  </a:lnTo>
                  <a:lnTo>
                    <a:pt x="424" y="750"/>
                  </a:lnTo>
                  <a:lnTo>
                    <a:pt x="409" y="939"/>
                  </a:lnTo>
                  <a:lnTo>
                    <a:pt x="321" y="1015"/>
                  </a:lnTo>
                  <a:lnTo>
                    <a:pt x="243" y="869"/>
                  </a:lnTo>
                  <a:lnTo>
                    <a:pt x="211" y="753"/>
                  </a:lnTo>
                  <a:lnTo>
                    <a:pt x="183" y="726"/>
                  </a:lnTo>
                  <a:lnTo>
                    <a:pt x="161" y="516"/>
                  </a:lnTo>
                  <a:lnTo>
                    <a:pt x="144" y="508"/>
                  </a:lnTo>
                  <a:lnTo>
                    <a:pt x="132" y="555"/>
                  </a:lnTo>
                  <a:lnTo>
                    <a:pt x="82" y="567"/>
                  </a:lnTo>
                  <a:lnTo>
                    <a:pt x="31" y="512"/>
                  </a:lnTo>
                  <a:lnTo>
                    <a:pt x="80" y="483"/>
                  </a:lnTo>
                  <a:lnTo>
                    <a:pt x="31" y="494"/>
                  </a:lnTo>
                  <a:lnTo>
                    <a:pt x="0" y="462"/>
                  </a:lnTo>
                  <a:close/>
                </a:path>
              </a:pathLst>
            </a:custGeom>
            <a:grpFill/>
            <a:ln w="3175" cap="rnd">
              <a:solidFill>
                <a:schemeClr val="accent5"/>
              </a:solidFill>
              <a:round/>
              <a:headEnd/>
              <a:tailEnd/>
            </a:ln>
          </p:spPr>
          <p:txBody>
            <a:bodyPr/>
            <a:lstStyle/>
            <a:p>
              <a:endParaRPr lang="en-US" dirty="0"/>
            </a:p>
          </p:txBody>
        </p:sp>
        <p:sp>
          <p:nvSpPr>
            <p:cNvPr id="142" name="Freeform 83"/>
            <p:cNvSpPr>
              <a:spLocks noChangeAspect="1"/>
            </p:cNvSpPr>
            <p:nvPr/>
          </p:nvSpPr>
          <p:spPr bwMode="gray">
            <a:xfrm>
              <a:off x="6933178" y="4306884"/>
              <a:ext cx="282574" cy="328611"/>
            </a:xfrm>
            <a:custGeom>
              <a:avLst/>
              <a:gdLst>
                <a:gd name="T0" fmla="*/ 0 w 377"/>
                <a:gd name="T1" fmla="*/ 0 h 394"/>
                <a:gd name="T2" fmla="*/ 46629372 w 377"/>
                <a:gd name="T3" fmla="*/ 11130272 h 394"/>
                <a:gd name="T4" fmla="*/ 105619339 w 377"/>
                <a:gd name="T5" fmla="*/ 82779364 h 394"/>
                <a:gd name="T6" fmla="*/ 153934418 w 377"/>
                <a:gd name="T7" fmla="*/ 109212614 h 394"/>
                <a:gd name="T8" fmla="*/ 148315897 w 377"/>
                <a:gd name="T9" fmla="*/ 128690798 h 394"/>
                <a:gd name="T10" fmla="*/ 165732111 w 377"/>
                <a:gd name="T11" fmla="*/ 127298784 h 394"/>
                <a:gd name="T12" fmla="*/ 162922851 w 377"/>
                <a:gd name="T13" fmla="*/ 153732867 h 394"/>
                <a:gd name="T14" fmla="*/ 211800081 w 377"/>
                <a:gd name="T15" fmla="*/ 204513430 h 394"/>
                <a:gd name="T16" fmla="*/ 206182310 w 377"/>
                <a:gd name="T17" fmla="*/ 273380163 h 394"/>
                <a:gd name="T18" fmla="*/ 185395434 w 377"/>
                <a:gd name="T19" fmla="*/ 274075753 h 394"/>
                <a:gd name="T20" fmla="*/ 142136724 w 377"/>
                <a:gd name="T21" fmla="*/ 234425462 h 394"/>
                <a:gd name="T22" fmla="*/ 72472617 w 377"/>
                <a:gd name="T23" fmla="*/ 96691996 h 394"/>
                <a:gd name="T24" fmla="*/ 0 w 377"/>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7"/>
                <a:gd name="T40" fmla="*/ 0 h 394"/>
                <a:gd name="T41" fmla="*/ 377 w 377"/>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7" h="394">
                  <a:moveTo>
                    <a:pt x="0" y="0"/>
                  </a:moveTo>
                  <a:lnTo>
                    <a:pt x="83" y="16"/>
                  </a:lnTo>
                  <a:lnTo>
                    <a:pt x="188" y="119"/>
                  </a:lnTo>
                  <a:lnTo>
                    <a:pt x="274" y="157"/>
                  </a:lnTo>
                  <a:lnTo>
                    <a:pt x="264" y="185"/>
                  </a:lnTo>
                  <a:lnTo>
                    <a:pt x="295" y="183"/>
                  </a:lnTo>
                  <a:lnTo>
                    <a:pt x="290" y="221"/>
                  </a:lnTo>
                  <a:lnTo>
                    <a:pt x="377" y="294"/>
                  </a:lnTo>
                  <a:lnTo>
                    <a:pt x="367" y="393"/>
                  </a:lnTo>
                  <a:lnTo>
                    <a:pt x="330" y="394"/>
                  </a:lnTo>
                  <a:lnTo>
                    <a:pt x="253" y="337"/>
                  </a:lnTo>
                  <a:lnTo>
                    <a:pt x="129" y="139"/>
                  </a:lnTo>
                  <a:lnTo>
                    <a:pt x="0" y="0"/>
                  </a:lnTo>
                  <a:close/>
                </a:path>
              </a:pathLst>
            </a:custGeom>
            <a:grpFill/>
            <a:ln w="3175" cap="rnd">
              <a:solidFill>
                <a:schemeClr val="accent5"/>
              </a:solidFill>
              <a:round/>
              <a:headEnd/>
              <a:tailEnd/>
            </a:ln>
          </p:spPr>
          <p:txBody>
            <a:bodyPr/>
            <a:lstStyle/>
            <a:p>
              <a:endParaRPr lang="en-US" dirty="0"/>
            </a:p>
          </p:txBody>
        </p:sp>
        <p:sp>
          <p:nvSpPr>
            <p:cNvPr id="143" name="Freeform 84"/>
            <p:cNvSpPr>
              <a:spLocks noChangeAspect="1"/>
            </p:cNvSpPr>
            <p:nvPr/>
          </p:nvSpPr>
          <p:spPr bwMode="gray">
            <a:xfrm>
              <a:off x="7196700" y="4638669"/>
              <a:ext cx="236538" cy="80964"/>
            </a:xfrm>
            <a:custGeom>
              <a:avLst/>
              <a:gdLst>
                <a:gd name="T0" fmla="*/ 0 w 315"/>
                <a:gd name="T1" fmla="*/ 18726987 h 99"/>
                <a:gd name="T2" fmla="*/ 11841117 w 315"/>
                <a:gd name="T3" fmla="*/ 0 h 99"/>
                <a:gd name="T4" fmla="*/ 136455567 w 315"/>
                <a:gd name="T5" fmla="*/ 20733070 h 99"/>
                <a:gd name="T6" fmla="*/ 148861370 w 315"/>
                <a:gd name="T7" fmla="*/ 37453157 h 99"/>
                <a:gd name="T8" fmla="*/ 174235407 w 315"/>
                <a:gd name="T9" fmla="*/ 43473042 h 99"/>
                <a:gd name="T10" fmla="*/ 177618261 w 315"/>
                <a:gd name="T11" fmla="*/ 66212196 h 99"/>
                <a:gd name="T12" fmla="*/ 31012629 w 315"/>
                <a:gd name="T13" fmla="*/ 34109139 h 99"/>
                <a:gd name="T14" fmla="*/ 0 w 315"/>
                <a:gd name="T15" fmla="*/ 18726987 h 99"/>
                <a:gd name="T16" fmla="*/ 0 60000 65536"/>
                <a:gd name="T17" fmla="*/ 0 60000 65536"/>
                <a:gd name="T18" fmla="*/ 0 60000 65536"/>
                <a:gd name="T19" fmla="*/ 0 60000 65536"/>
                <a:gd name="T20" fmla="*/ 0 60000 65536"/>
                <a:gd name="T21" fmla="*/ 0 60000 65536"/>
                <a:gd name="T22" fmla="*/ 0 60000 65536"/>
                <a:gd name="T23" fmla="*/ 0 60000 65536"/>
                <a:gd name="T24" fmla="*/ 0 w 315"/>
                <a:gd name="T25" fmla="*/ 0 h 99"/>
                <a:gd name="T26" fmla="*/ 315 w 315"/>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5" h="99">
                  <a:moveTo>
                    <a:pt x="0" y="28"/>
                  </a:moveTo>
                  <a:lnTo>
                    <a:pt x="21" y="0"/>
                  </a:lnTo>
                  <a:lnTo>
                    <a:pt x="242" y="31"/>
                  </a:lnTo>
                  <a:lnTo>
                    <a:pt x="264" y="56"/>
                  </a:lnTo>
                  <a:lnTo>
                    <a:pt x="309" y="65"/>
                  </a:lnTo>
                  <a:lnTo>
                    <a:pt x="315" y="99"/>
                  </a:lnTo>
                  <a:lnTo>
                    <a:pt x="55" y="51"/>
                  </a:lnTo>
                  <a:lnTo>
                    <a:pt x="0" y="28"/>
                  </a:lnTo>
                  <a:close/>
                </a:path>
              </a:pathLst>
            </a:custGeom>
            <a:grpFill/>
            <a:ln w="3175" cap="rnd">
              <a:solidFill>
                <a:schemeClr val="accent5"/>
              </a:solidFill>
              <a:round/>
              <a:headEnd/>
              <a:tailEnd/>
            </a:ln>
          </p:spPr>
          <p:txBody>
            <a:bodyPr/>
            <a:lstStyle/>
            <a:p>
              <a:endParaRPr lang="en-US" dirty="0"/>
            </a:p>
          </p:txBody>
        </p:sp>
        <p:sp>
          <p:nvSpPr>
            <p:cNvPr id="144" name="Freeform 85"/>
            <p:cNvSpPr>
              <a:spLocks noChangeAspect="1"/>
            </p:cNvSpPr>
            <p:nvPr/>
          </p:nvSpPr>
          <p:spPr bwMode="gray">
            <a:xfrm>
              <a:off x="7293539" y="4343395"/>
              <a:ext cx="255587" cy="242887"/>
            </a:xfrm>
            <a:custGeom>
              <a:avLst/>
              <a:gdLst>
                <a:gd name="T0" fmla="*/ 0 w 342"/>
                <a:gd name="T1" fmla="*/ 91263288 h 291"/>
                <a:gd name="T2" fmla="*/ 12845913 w 342"/>
                <a:gd name="T3" fmla="*/ 64790165 h 291"/>
                <a:gd name="T4" fmla="*/ 28483863 w 342"/>
                <a:gd name="T5" fmla="*/ 80813261 h 291"/>
                <a:gd name="T6" fmla="*/ 87127109 w 342"/>
                <a:gd name="T7" fmla="*/ 74543245 h 291"/>
                <a:gd name="T8" fmla="*/ 106116102 w 342"/>
                <a:gd name="T9" fmla="*/ 66183224 h 291"/>
                <a:gd name="T10" fmla="*/ 131807927 w 342"/>
                <a:gd name="T11" fmla="*/ 0 h 291"/>
                <a:gd name="T12" fmla="*/ 165318354 w 342"/>
                <a:gd name="T13" fmla="*/ 2090005 h 291"/>
                <a:gd name="T14" fmla="*/ 158057263 w 342"/>
                <a:gd name="T15" fmla="*/ 19506995 h 291"/>
                <a:gd name="T16" fmla="*/ 191009432 w 342"/>
                <a:gd name="T17" fmla="*/ 80813261 h 291"/>
                <a:gd name="T18" fmla="*/ 172578697 w 342"/>
                <a:gd name="T19" fmla="*/ 76633251 h 291"/>
                <a:gd name="T20" fmla="*/ 139626529 w 342"/>
                <a:gd name="T21" fmla="*/ 145603427 h 291"/>
                <a:gd name="T22" fmla="*/ 135158970 w 342"/>
                <a:gd name="T23" fmla="*/ 189493539 h 291"/>
                <a:gd name="T24" fmla="*/ 113935451 w 342"/>
                <a:gd name="T25" fmla="*/ 202730517 h 291"/>
                <a:gd name="T26" fmla="*/ 77632239 w 342"/>
                <a:gd name="T27" fmla="*/ 176953507 h 291"/>
                <a:gd name="T28" fmla="*/ 55850462 w 342"/>
                <a:gd name="T29" fmla="*/ 188797427 h 291"/>
                <a:gd name="T30" fmla="*/ 53058425 w 342"/>
                <a:gd name="T31" fmla="*/ 167897373 h 291"/>
                <a:gd name="T32" fmla="*/ 22899041 w 342"/>
                <a:gd name="T33" fmla="*/ 172077384 h 291"/>
                <a:gd name="T34" fmla="*/ 0 w 342"/>
                <a:gd name="T35" fmla="*/ 91263288 h 29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
                <a:gd name="T55" fmla="*/ 0 h 291"/>
                <a:gd name="T56" fmla="*/ 342 w 342"/>
                <a:gd name="T57" fmla="*/ 291 h 29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 h="291">
                  <a:moveTo>
                    <a:pt x="0" y="131"/>
                  </a:moveTo>
                  <a:lnTo>
                    <a:pt x="23" y="93"/>
                  </a:lnTo>
                  <a:lnTo>
                    <a:pt x="51" y="116"/>
                  </a:lnTo>
                  <a:lnTo>
                    <a:pt x="156" y="107"/>
                  </a:lnTo>
                  <a:lnTo>
                    <a:pt x="190" y="95"/>
                  </a:lnTo>
                  <a:lnTo>
                    <a:pt x="236" y="0"/>
                  </a:lnTo>
                  <a:lnTo>
                    <a:pt x="296" y="3"/>
                  </a:lnTo>
                  <a:lnTo>
                    <a:pt x="283" y="28"/>
                  </a:lnTo>
                  <a:lnTo>
                    <a:pt x="342" y="116"/>
                  </a:lnTo>
                  <a:lnTo>
                    <a:pt x="309" y="110"/>
                  </a:lnTo>
                  <a:lnTo>
                    <a:pt x="250" y="209"/>
                  </a:lnTo>
                  <a:lnTo>
                    <a:pt x="242" y="272"/>
                  </a:lnTo>
                  <a:lnTo>
                    <a:pt x="204" y="291"/>
                  </a:lnTo>
                  <a:lnTo>
                    <a:pt x="139" y="254"/>
                  </a:lnTo>
                  <a:lnTo>
                    <a:pt x="100" y="271"/>
                  </a:lnTo>
                  <a:lnTo>
                    <a:pt x="95" y="241"/>
                  </a:lnTo>
                  <a:lnTo>
                    <a:pt x="41" y="247"/>
                  </a:lnTo>
                  <a:lnTo>
                    <a:pt x="0" y="131"/>
                  </a:lnTo>
                  <a:close/>
                </a:path>
              </a:pathLst>
            </a:custGeom>
            <a:grpFill/>
            <a:ln w="3175" cap="rnd">
              <a:solidFill>
                <a:schemeClr val="accent5"/>
              </a:solidFill>
              <a:round/>
              <a:headEnd/>
              <a:tailEnd/>
            </a:ln>
          </p:spPr>
          <p:txBody>
            <a:bodyPr/>
            <a:lstStyle/>
            <a:p>
              <a:endParaRPr lang="en-US" dirty="0"/>
            </a:p>
          </p:txBody>
        </p:sp>
        <p:sp>
          <p:nvSpPr>
            <p:cNvPr id="145" name="Freeform 86"/>
            <p:cNvSpPr>
              <a:spLocks noChangeAspect="1"/>
            </p:cNvSpPr>
            <p:nvPr/>
          </p:nvSpPr>
          <p:spPr bwMode="gray">
            <a:xfrm>
              <a:off x="7493562" y="4711696"/>
              <a:ext cx="63499" cy="15876"/>
            </a:xfrm>
            <a:custGeom>
              <a:avLst/>
              <a:gdLst>
                <a:gd name="T0" fmla="*/ 0 w 84"/>
                <a:gd name="T1" fmla="*/ 2286000 h 21"/>
                <a:gd name="T2" fmla="*/ 5143500 w 84"/>
                <a:gd name="T3" fmla="*/ 12000744 h 21"/>
                <a:gd name="T4" fmla="*/ 48002976 w 84"/>
                <a:gd name="T5" fmla="*/ 3429000 h 21"/>
                <a:gd name="T6" fmla="*/ 15429744 w 84"/>
                <a:gd name="T7" fmla="*/ 0 h 21"/>
                <a:gd name="T8" fmla="*/ 0 w 84"/>
                <a:gd name="T9" fmla="*/ 2286000 h 21"/>
                <a:gd name="T10" fmla="*/ 0 60000 65536"/>
                <a:gd name="T11" fmla="*/ 0 60000 65536"/>
                <a:gd name="T12" fmla="*/ 0 60000 65536"/>
                <a:gd name="T13" fmla="*/ 0 60000 65536"/>
                <a:gd name="T14" fmla="*/ 0 60000 65536"/>
                <a:gd name="T15" fmla="*/ 0 w 84"/>
                <a:gd name="T16" fmla="*/ 0 h 21"/>
                <a:gd name="T17" fmla="*/ 84 w 84"/>
                <a:gd name="T18" fmla="*/ 21 h 21"/>
              </a:gdLst>
              <a:ahLst/>
              <a:cxnLst>
                <a:cxn ang="T10">
                  <a:pos x="T0" y="T1"/>
                </a:cxn>
                <a:cxn ang="T11">
                  <a:pos x="T2" y="T3"/>
                </a:cxn>
                <a:cxn ang="T12">
                  <a:pos x="T4" y="T5"/>
                </a:cxn>
                <a:cxn ang="T13">
                  <a:pos x="T6" y="T7"/>
                </a:cxn>
                <a:cxn ang="T14">
                  <a:pos x="T8" y="T9"/>
                </a:cxn>
              </a:cxnLst>
              <a:rect l="T15" t="T16" r="T17" b="T18"/>
              <a:pathLst>
                <a:path w="84" h="21">
                  <a:moveTo>
                    <a:pt x="0" y="4"/>
                  </a:moveTo>
                  <a:lnTo>
                    <a:pt x="9" y="21"/>
                  </a:lnTo>
                  <a:lnTo>
                    <a:pt x="84" y="6"/>
                  </a:lnTo>
                  <a:lnTo>
                    <a:pt x="27" y="0"/>
                  </a:lnTo>
                  <a:lnTo>
                    <a:pt x="0" y="4"/>
                  </a:lnTo>
                  <a:close/>
                </a:path>
              </a:pathLst>
            </a:custGeom>
            <a:grpFill/>
            <a:ln w="3175" cap="rnd">
              <a:solidFill>
                <a:schemeClr val="accent5"/>
              </a:solidFill>
              <a:round/>
              <a:headEnd/>
              <a:tailEnd/>
            </a:ln>
          </p:spPr>
          <p:txBody>
            <a:bodyPr/>
            <a:lstStyle/>
            <a:p>
              <a:endParaRPr lang="en-US" dirty="0"/>
            </a:p>
          </p:txBody>
        </p:sp>
        <p:sp>
          <p:nvSpPr>
            <p:cNvPr id="146" name="Freeform 87"/>
            <p:cNvSpPr>
              <a:spLocks noChangeAspect="1"/>
            </p:cNvSpPr>
            <p:nvPr/>
          </p:nvSpPr>
          <p:spPr bwMode="gray">
            <a:xfrm>
              <a:off x="7549126" y="4416418"/>
              <a:ext cx="158751" cy="211138"/>
            </a:xfrm>
            <a:custGeom>
              <a:avLst/>
              <a:gdLst>
                <a:gd name="T0" fmla="*/ 0 w 214"/>
                <a:gd name="T1" fmla="*/ 104337916 h 254"/>
                <a:gd name="T2" fmla="*/ 14857961 w 214"/>
                <a:gd name="T3" fmla="*/ 136814099 h 254"/>
                <a:gd name="T4" fmla="*/ 9905555 w 214"/>
                <a:gd name="T5" fmla="*/ 168598681 h 254"/>
                <a:gd name="T6" fmla="*/ 29166232 w 214"/>
                <a:gd name="T7" fmla="*/ 175508878 h 254"/>
                <a:gd name="T8" fmla="*/ 27514936 w 214"/>
                <a:gd name="T9" fmla="*/ 110556512 h 254"/>
                <a:gd name="T10" fmla="*/ 39621478 w 214"/>
                <a:gd name="T11" fmla="*/ 104337916 h 254"/>
                <a:gd name="T12" fmla="*/ 41823207 w 214"/>
                <a:gd name="T13" fmla="*/ 129213131 h 254"/>
                <a:gd name="T14" fmla="*/ 52278452 w 214"/>
                <a:gd name="T15" fmla="*/ 157543029 h 254"/>
                <a:gd name="T16" fmla="*/ 73189685 w 214"/>
                <a:gd name="T17" fmla="*/ 145105837 h 254"/>
                <a:gd name="T18" fmla="*/ 47876478 w 214"/>
                <a:gd name="T19" fmla="*/ 84299756 h 254"/>
                <a:gd name="T20" fmla="*/ 86947523 w 214"/>
                <a:gd name="T21" fmla="*/ 58042169 h 254"/>
                <a:gd name="T22" fmla="*/ 34118639 w 214"/>
                <a:gd name="T23" fmla="*/ 74625645 h 254"/>
                <a:gd name="T24" fmla="*/ 26414071 w 214"/>
                <a:gd name="T25" fmla="*/ 35930866 h 254"/>
                <a:gd name="T26" fmla="*/ 103456782 w 214"/>
                <a:gd name="T27" fmla="*/ 31785413 h 254"/>
                <a:gd name="T28" fmla="*/ 117764311 w 214"/>
                <a:gd name="T29" fmla="*/ 0 h 254"/>
                <a:gd name="T30" fmla="*/ 94651349 w 214"/>
                <a:gd name="T31" fmla="*/ 20038160 h 254"/>
                <a:gd name="T32" fmla="*/ 39621478 w 214"/>
                <a:gd name="T33" fmla="*/ 9674110 h 254"/>
                <a:gd name="T34" fmla="*/ 20911232 w 214"/>
                <a:gd name="T35" fmla="*/ 24184445 h 254"/>
                <a:gd name="T36" fmla="*/ 0 w 214"/>
                <a:gd name="T37" fmla="*/ 104337916 h 2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4"/>
                <a:gd name="T58" fmla="*/ 0 h 254"/>
                <a:gd name="T59" fmla="*/ 214 w 214"/>
                <a:gd name="T60" fmla="*/ 254 h 2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4" h="254">
                  <a:moveTo>
                    <a:pt x="0" y="151"/>
                  </a:moveTo>
                  <a:lnTo>
                    <a:pt x="27" y="198"/>
                  </a:lnTo>
                  <a:lnTo>
                    <a:pt x="18" y="244"/>
                  </a:lnTo>
                  <a:lnTo>
                    <a:pt x="53" y="254"/>
                  </a:lnTo>
                  <a:lnTo>
                    <a:pt x="50" y="160"/>
                  </a:lnTo>
                  <a:lnTo>
                    <a:pt x="72" y="151"/>
                  </a:lnTo>
                  <a:lnTo>
                    <a:pt x="76" y="187"/>
                  </a:lnTo>
                  <a:lnTo>
                    <a:pt x="95" y="228"/>
                  </a:lnTo>
                  <a:lnTo>
                    <a:pt x="133" y="210"/>
                  </a:lnTo>
                  <a:lnTo>
                    <a:pt x="87" y="122"/>
                  </a:lnTo>
                  <a:lnTo>
                    <a:pt x="158" y="84"/>
                  </a:lnTo>
                  <a:lnTo>
                    <a:pt x="62" y="108"/>
                  </a:lnTo>
                  <a:lnTo>
                    <a:pt x="48" y="52"/>
                  </a:lnTo>
                  <a:lnTo>
                    <a:pt x="188" y="46"/>
                  </a:lnTo>
                  <a:lnTo>
                    <a:pt x="214" y="0"/>
                  </a:lnTo>
                  <a:lnTo>
                    <a:pt x="172" y="29"/>
                  </a:lnTo>
                  <a:lnTo>
                    <a:pt x="72" y="14"/>
                  </a:lnTo>
                  <a:lnTo>
                    <a:pt x="38" y="35"/>
                  </a:lnTo>
                  <a:lnTo>
                    <a:pt x="0" y="151"/>
                  </a:lnTo>
                  <a:close/>
                </a:path>
              </a:pathLst>
            </a:custGeom>
            <a:grpFill/>
            <a:ln w="3175" cap="rnd">
              <a:solidFill>
                <a:schemeClr val="accent5"/>
              </a:solidFill>
              <a:round/>
              <a:headEnd/>
              <a:tailEnd/>
            </a:ln>
          </p:spPr>
          <p:txBody>
            <a:bodyPr/>
            <a:lstStyle/>
            <a:p>
              <a:endParaRPr lang="en-US" dirty="0"/>
            </a:p>
          </p:txBody>
        </p:sp>
        <p:sp>
          <p:nvSpPr>
            <p:cNvPr id="147" name="Freeform 88"/>
            <p:cNvSpPr>
              <a:spLocks noChangeAspect="1"/>
            </p:cNvSpPr>
            <p:nvPr/>
          </p:nvSpPr>
          <p:spPr bwMode="gray">
            <a:xfrm>
              <a:off x="7672951" y="4711696"/>
              <a:ext cx="90486" cy="52387"/>
            </a:xfrm>
            <a:custGeom>
              <a:avLst/>
              <a:gdLst>
                <a:gd name="T0" fmla="*/ 0 w 120"/>
                <a:gd name="T1" fmla="*/ 24684420 h 65"/>
                <a:gd name="T2" fmla="*/ 2842800 w 120"/>
                <a:gd name="T3" fmla="*/ 42223116 h 65"/>
                <a:gd name="T4" fmla="*/ 68232476 w 120"/>
                <a:gd name="T5" fmla="*/ 0 h 65"/>
                <a:gd name="T6" fmla="*/ 19332548 w 120"/>
                <a:gd name="T7" fmla="*/ 12991418 h 65"/>
                <a:gd name="T8" fmla="*/ 0 w 120"/>
                <a:gd name="T9" fmla="*/ 24684420 h 65"/>
                <a:gd name="T10" fmla="*/ 0 60000 65536"/>
                <a:gd name="T11" fmla="*/ 0 60000 65536"/>
                <a:gd name="T12" fmla="*/ 0 60000 65536"/>
                <a:gd name="T13" fmla="*/ 0 60000 65536"/>
                <a:gd name="T14" fmla="*/ 0 60000 65536"/>
                <a:gd name="T15" fmla="*/ 0 w 120"/>
                <a:gd name="T16" fmla="*/ 0 h 65"/>
                <a:gd name="T17" fmla="*/ 120 w 120"/>
                <a:gd name="T18" fmla="*/ 65 h 65"/>
              </a:gdLst>
              <a:ahLst/>
              <a:cxnLst>
                <a:cxn ang="T10">
                  <a:pos x="T0" y="T1"/>
                </a:cxn>
                <a:cxn ang="T11">
                  <a:pos x="T2" y="T3"/>
                </a:cxn>
                <a:cxn ang="T12">
                  <a:pos x="T4" y="T5"/>
                </a:cxn>
                <a:cxn ang="T13">
                  <a:pos x="T6" y="T7"/>
                </a:cxn>
                <a:cxn ang="T14">
                  <a:pos x="T8" y="T9"/>
                </a:cxn>
              </a:cxnLst>
              <a:rect l="T15" t="T16" r="T17" b="T18"/>
              <a:pathLst>
                <a:path w="120" h="65">
                  <a:moveTo>
                    <a:pt x="0" y="38"/>
                  </a:moveTo>
                  <a:lnTo>
                    <a:pt x="5" y="65"/>
                  </a:lnTo>
                  <a:lnTo>
                    <a:pt x="120" y="0"/>
                  </a:lnTo>
                  <a:lnTo>
                    <a:pt x="34" y="20"/>
                  </a:lnTo>
                  <a:lnTo>
                    <a:pt x="0" y="38"/>
                  </a:lnTo>
                  <a:close/>
                </a:path>
              </a:pathLst>
            </a:custGeom>
            <a:grpFill/>
            <a:ln w="3175" cap="rnd">
              <a:solidFill>
                <a:schemeClr val="accent5"/>
              </a:solidFill>
              <a:round/>
              <a:headEnd/>
              <a:tailEnd/>
            </a:ln>
          </p:spPr>
          <p:txBody>
            <a:bodyPr/>
            <a:lstStyle/>
            <a:p>
              <a:endParaRPr lang="en-US" dirty="0"/>
            </a:p>
          </p:txBody>
        </p:sp>
        <p:sp>
          <p:nvSpPr>
            <p:cNvPr id="148" name="Freeform 89"/>
            <p:cNvSpPr>
              <a:spLocks noChangeAspect="1"/>
            </p:cNvSpPr>
            <p:nvPr/>
          </p:nvSpPr>
          <p:spPr bwMode="gray">
            <a:xfrm>
              <a:off x="7769787" y="4406895"/>
              <a:ext cx="26987" cy="84139"/>
            </a:xfrm>
            <a:custGeom>
              <a:avLst/>
              <a:gdLst>
                <a:gd name="T0" fmla="*/ 0 w 40"/>
                <a:gd name="T1" fmla="*/ 24217182 h 104"/>
                <a:gd name="T2" fmla="*/ 4096778 w 40"/>
                <a:gd name="T3" fmla="*/ 54324832 h 104"/>
                <a:gd name="T4" fmla="*/ 14566773 w 40"/>
                <a:gd name="T5" fmla="*/ 68069260 h 104"/>
                <a:gd name="T6" fmla="*/ 7738809 w 40"/>
                <a:gd name="T7" fmla="*/ 39270602 h 104"/>
                <a:gd name="T8" fmla="*/ 18208804 w 40"/>
                <a:gd name="T9" fmla="*/ 35998120 h 104"/>
                <a:gd name="T10" fmla="*/ 17298633 w 40"/>
                <a:gd name="T11" fmla="*/ 14398924 h 104"/>
                <a:gd name="T12" fmla="*/ 4096778 w 40"/>
                <a:gd name="T13" fmla="*/ 28144161 h 104"/>
                <a:gd name="T14" fmla="*/ 9559824 w 40"/>
                <a:gd name="T15" fmla="*/ 0 h 104"/>
                <a:gd name="T16" fmla="*/ 0 w 40"/>
                <a:gd name="T17" fmla="*/ 24217182 h 1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04"/>
                <a:gd name="T29" fmla="*/ 40 w 40"/>
                <a:gd name="T30" fmla="*/ 104 h 1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04">
                  <a:moveTo>
                    <a:pt x="0" y="37"/>
                  </a:moveTo>
                  <a:lnTo>
                    <a:pt x="9" y="83"/>
                  </a:lnTo>
                  <a:lnTo>
                    <a:pt x="32" y="104"/>
                  </a:lnTo>
                  <a:lnTo>
                    <a:pt x="17" y="60"/>
                  </a:lnTo>
                  <a:lnTo>
                    <a:pt x="40" y="55"/>
                  </a:lnTo>
                  <a:lnTo>
                    <a:pt x="38" y="22"/>
                  </a:lnTo>
                  <a:lnTo>
                    <a:pt x="9" y="43"/>
                  </a:lnTo>
                  <a:lnTo>
                    <a:pt x="21" y="0"/>
                  </a:lnTo>
                  <a:lnTo>
                    <a:pt x="0" y="37"/>
                  </a:lnTo>
                  <a:close/>
                </a:path>
              </a:pathLst>
            </a:custGeom>
            <a:grpFill/>
            <a:ln w="3175" cap="rnd">
              <a:solidFill>
                <a:schemeClr val="accent5"/>
              </a:solidFill>
              <a:round/>
              <a:headEnd/>
              <a:tailEnd/>
            </a:ln>
          </p:spPr>
          <p:txBody>
            <a:bodyPr/>
            <a:lstStyle/>
            <a:p>
              <a:endParaRPr lang="en-US" dirty="0"/>
            </a:p>
          </p:txBody>
        </p:sp>
        <p:sp>
          <p:nvSpPr>
            <p:cNvPr id="149" name="Freeform 90"/>
            <p:cNvSpPr>
              <a:spLocks noChangeAspect="1"/>
            </p:cNvSpPr>
            <p:nvPr/>
          </p:nvSpPr>
          <p:spPr bwMode="gray">
            <a:xfrm>
              <a:off x="7780900" y="4546596"/>
              <a:ext cx="73026" cy="26988"/>
            </a:xfrm>
            <a:custGeom>
              <a:avLst/>
              <a:gdLst>
                <a:gd name="T0" fmla="*/ 0 w 99"/>
                <a:gd name="T1" fmla="*/ 8695043 h 33"/>
                <a:gd name="T2" fmla="*/ 29924760 w 99"/>
                <a:gd name="T3" fmla="*/ 0 h 33"/>
                <a:gd name="T4" fmla="*/ 53865158 w 99"/>
                <a:gd name="T5" fmla="*/ 22071277 h 33"/>
                <a:gd name="T6" fmla="*/ 0 w 99"/>
                <a:gd name="T7" fmla="*/ 8695043 h 33"/>
                <a:gd name="T8" fmla="*/ 0 60000 65536"/>
                <a:gd name="T9" fmla="*/ 0 60000 65536"/>
                <a:gd name="T10" fmla="*/ 0 60000 65536"/>
                <a:gd name="T11" fmla="*/ 0 60000 65536"/>
                <a:gd name="T12" fmla="*/ 0 w 99"/>
                <a:gd name="T13" fmla="*/ 0 h 33"/>
                <a:gd name="T14" fmla="*/ 99 w 99"/>
                <a:gd name="T15" fmla="*/ 33 h 33"/>
              </a:gdLst>
              <a:ahLst/>
              <a:cxnLst>
                <a:cxn ang="T8">
                  <a:pos x="T0" y="T1"/>
                </a:cxn>
                <a:cxn ang="T9">
                  <a:pos x="T2" y="T3"/>
                </a:cxn>
                <a:cxn ang="T10">
                  <a:pos x="T4" y="T5"/>
                </a:cxn>
                <a:cxn ang="T11">
                  <a:pos x="T6" y="T7"/>
                </a:cxn>
              </a:cxnLst>
              <a:rect l="T12" t="T13" r="T14" b="T15"/>
              <a:pathLst>
                <a:path w="99" h="33">
                  <a:moveTo>
                    <a:pt x="0" y="13"/>
                  </a:moveTo>
                  <a:lnTo>
                    <a:pt x="55" y="0"/>
                  </a:lnTo>
                  <a:lnTo>
                    <a:pt x="99" y="33"/>
                  </a:lnTo>
                  <a:lnTo>
                    <a:pt x="0" y="13"/>
                  </a:lnTo>
                  <a:close/>
                </a:path>
              </a:pathLst>
            </a:custGeom>
            <a:grpFill/>
            <a:ln w="3175" cap="rnd">
              <a:solidFill>
                <a:schemeClr val="accent5"/>
              </a:solidFill>
              <a:round/>
              <a:headEnd/>
              <a:tailEnd/>
            </a:ln>
          </p:spPr>
          <p:txBody>
            <a:bodyPr/>
            <a:lstStyle/>
            <a:p>
              <a:endParaRPr lang="en-US" dirty="0"/>
            </a:p>
          </p:txBody>
        </p:sp>
        <p:sp>
          <p:nvSpPr>
            <p:cNvPr id="150" name="Freeform 91"/>
            <p:cNvSpPr>
              <a:spLocks noChangeAspect="1"/>
            </p:cNvSpPr>
            <p:nvPr/>
          </p:nvSpPr>
          <p:spPr bwMode="gray">
            <a:xfrm>
              <a:off x="7855512" y="4478333"/>
              <a:ext cx="271464" cy="249236"/>
            </a:xfrm>
            <a:custGeom>
              <a:avLst/>
              <a:gdLst>
                <a:gd name="T0" fmla="*/ 0 w 362"/>
                <a:gd name="T1" fmla="*/ 25537654 h 300"/>
                <a:gd name="T2" fmla="*/ 29242264 w 362"/>
                <a:gd name="T3" fmla="*/ 44863491 h 300"/>
                <a:gd name="T4" fmla="*/ 59046202 w 362"/>
                <a:gd name="T5" fmla="*/ 40722833 h 300"/>
                <a:gd name="T6" fmla="*/ 21369087 w 362"/>
                <a:gd name="T7" fmla="*/ 55216796 h 300"/>
                <a:gd name="T8" fmla="*/ 39926808 w 362"/>
                <a:gd name="T9" fmla="*/ 89037426 h 300"/>
                <a:gd name="T10" fmla="*/ 57359682 w 362"/>
                <a:gd name="T11" fmla="*/ 60048670 h 300"/>
                <a:gd name="T12" fmla="*/ 69168322 w 362"/>
                <a:gd name="T13" fmla="*/ 89037426 h 300"/>
                <a:gd name="T14" fmla="*/ 142836032 w 362"/>
                <a:gd name="T15" fmla="*/ 120096510 h 300"/>
                <a:gd name="T16" fmla="*/ 160268906 w 362"/>
                <a:gd name="T17" fmla="*/ 170482262 h 300"/>
                <a:gd name="T18" fmla="*/ 146209822 w 362"/>
                <a:gd name="T19" fmla="*/ 167721547 h 300"/>
                <a:gd name="T20" fmla="*/ 135525278 w 362"/>
                <a:gd name="T21" fmla="*/ 192568814 h 300"/>
                <a:gd name="T22" fmla="*/ 179388300 w 362"/>
                <a:gd name="T23" fmla="*/ 181525953 h 300"/>
                <a:gd name="T24" fmla="*/ 203569504 w 362"/>
                <a:gd name="T25" fmla="*/ 207063607 h 300"/>
                <a:gd name="T26" fmla="*/ 200758137 w 362"/>
                <a:gd name="T27" fmla="*/ 52456081 h 300"/>
                <a:gd name="T28" fmla="*/ 137212548 w 362"/>
                <a:gd name="T29" fmla="*/ 25537654 h 300"/>
                <a:gd name="T30" fmla="*/ 86601196 w 362"/>
                <a:gd name="T31" fmla="*/ 71091531 h 300"/>
                <a:gd name="T32" fmla="*/ 65794532 w 362"/>
                <a:gd name="T33" fmla="*/ 47625037 h 300"/>
                <a:gd name="T34" fmla="*/ 59608625 w 362"/>
                <a:gd name="T35" fmla="*/ 9662918 h 300"/>
                <a:gd name="T36" fmla="*/ 29242264 w 362"/>
                <a:gd name="T37" fmla="*/ 0 h 300"/>
                <a:gd name="T38" fmla="*/ 0 w 362"/>
                <a:gd name="T39" fmla="*/ 25537654 h 3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2"/>
                <a:gd name="T61" fmla="*/ 0 h 300"/>
                <a:gd name="T62" fmla="*/ 362 w 362"/>
                <a:gd name="T63" fmla="*/ 300 h 3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2" h="300">
                  <a:moveTo>
                    <a:pt x="0" y="37"/>
                  </a:moveTo>
                  <a:lnTo>
                    <a:pt x="52" y="65"/>
                  </a:lnTo>
                  <a:lnTo>
                    <a:pt x="105" y="59"/>
                  </a:lnTo>
                  <a:lnTo>
                    <a:pt x="38" y="80"/>
                  </a:lnTo>
                  <a:lnTo>
                    <a:pt x="71" y="129"/>
                  </a:lnTo>
                  <a:lnTo>
                    <a:pt x="102" y="87"/>
                  </a:lnTo>
                  <a:lnTo>
                    <a:pt x="123" y="129"/>
                  </a:lnTo>
                  <a:lnTo>
                    <a:pt x="254" y="174"/>
                  </a:lnTo>
                  <a:lnTo>
                    <a:pt x="285" y="247"/>
                  </a:lnTo>
                  <a:lnTo>
                    <a:pt x="260" y="243"/>
                  </a:lnTo>
                  <a:lnTo>
                    <a:pt x="241" y="279"/>
                  </a:lnTo>
                  <a:lnTo>
                    <a:pt x="319" y="263"/>
                  </a:lnTo>
                  <a:lnTo>
                    <a:pt x="362" y="300"/>
                  </a:lnTo>
                  <a:lnTo>
                    <a:pt x="357" y="76"/>
                  </a:lnTo>
                  <a:lnTo>
                    <a:pt x="244" y="37"/>
                  </a:lnTo>
                  <a:lnTo>
                    <a:pt x="154" y="103"/>
                  </a:lnTo>
                  <a:lnTo>
                    <a:pt x="117" y="69"/>
                  </a:lnTo>
                  <a:lnTo>
                    <a:pt x="106" y="14"/>
                  </a:lnTo>
                  <a:lnTo>
                    <a:pt x="52" y="0"/>
                  </a:lnTo>
                  <a:lnTo>
                    <a:pt x="0" y="37"/>
                  </a:lnTo>
                  <a:close/>
                </a:path>
              </a:pathLst>
            </a:custGeom>
            <a:grpFill/>
            <a:ln w="3175" cap="rnd">
              <a:solidFill>
                <a:schemeClr val="accent5"/>
              </a:solidFill>
              <a:round/>
              <a:headEnd/>
              <a:tailEnd/>
            </a:ln>
          </p:spPr>
          <p:txBody>
            <a:bodyPr/>
            <a:lstStyle/>
            <a:p>
              <a:endParaRPr lang="en-US" dirty="0"/>
            </a:p>
          </p:txBody>
        </p:sp>
        <p:sp>
          <p:nvSpPr>
            <p:cNvPr id="151" name="Freeform 92"/>
            <p:cNvSpPr>
              <a:spLocks noChangeAspect="1"/>
            </p:cNvSpPr>
            <p:nvPr/>
          </p:nvSpPr>
          <p:spPr bwMode="gray">
            <a:xfrm>
              <a:off x="7865039" y="4668832"/>
              <a:ext cx="12699" cy="22225"/>
            </a:xfrm>
            <a:custGeom>
              <a:avLst/>
              <a:gdLst>
                <a:gd name="T0" fmla="*/ 0 w 16"/>
                <a:gd name="T1" fmla="*/ 18998101 h 26"/>
                <a:gd name="T2" fmla="*/ 6299994 w 16"/>
                <a:gd name="T3" fmla="*/ 0 h 26"/>
                <a:gd name="T4" fmla="*/ 10080625 w 16"/>
                <a:gd name="T5" fmla="*/ 10960344 h 26"/>
                <a:gd name="T6" fmla="*/ 0 w 16"/>
                <a:gd name="T7" fmla="*/ 18998101 h 26"/>
                <a:gd name="T8" fmla="*/ 0 60000 65536"/>
                <a:gd name="T9" fmla="*/ 0 60000 65536"/>
                <a:gd name="T10" fmla="*/ 0 60000 65536"/>
                <a:gd name="T11" fmla="*/ 0 60000 65536"/>
                <a:gd name="T12" fmla="*/ 0 w 16"/>
                <a:gd name="T13" fmla="*/ 0 h 26"/>
                <a:gd name="T14" fmla="*/ 16 w 16"/>
                <a:gd name="T15" fmla="*/ 26 h 26"/>
              </a:gdLst>
              <a:ahLst/>
              <a:cxnLst>
                <a:cxn ang="T8">
                  <a:pos x="T0" y="T1"/>
                </a:cxn>
                <a:cxn ang="T9">
                  <a:pos x="T2" y="T3"/>
                </a:cxn>
                <a:cxn ang="T10">
                  <a:pos x="T4" y="T5"/>
                </a:cxn>
                <a:cxn ang="T11">
                  <a:pos x="T6" y="T7"/>
                </a:cxn>
              </a:cxnLst>
              <a:rect l="T12" t="T13" r="T14" b="T15"/>
              <a:pathLst>
                <a:path w="16" h="26">
                  <a:moveTo>
                    <a:pt x="0" y="26"/>
                  </a:moveTo>
                  <a:lnTo>
                    <a:pt x="10" y="0"/>
                  </a:lnTo>
                  <a:lnTo>
                    <a:pt x="16" y="15"/>
                  </a:lnTo>
                  <a:lnTo>
                    <a:pt x="0" y="26"/>
                  </a:lnTo>
                  <a:close/>
                </a:path>
              </a:pathLst>
            </a:custGeom>
            <a:grpFill/>
            <a:ln w="3175" cap="rnd">
              <a:solidFill>
                <a:schemeClr val="accent5"/>
              </a:solidFill>
              <a:round/>
              <a:headEnd/>
              <a:tailEnd/>
            </a:ln>
          </p:spPr>
          <p:txBody>
            <a:bodyPr/>
            <a:lstStyle/>
            <a:p>
              <a:endParaRPr lang="en-US" dirty="0"/>
            </a:p>
          </p:txBody>
        </p:sp>
        <p:sp>
          <p:nvSpPr>
            <p:cNvPr id="152" name="Freeform 93"/>
            <p:cNvSpPr>
              <a:spLocks noChangeAspect="1"/>
            </p:cNvSpPr>
            <p:nvPr/>
          </p:nvSpPr>
          <p:spPr bwMode="gray">
            <a:xfrm>
              <a:off x="5607613" y="3267071"/>
              <a:ext cx="495300" cy="468312"/>
            </a:xfrm>
            <a:custGeom>
              <a:avLst/>
              <a:gdLst>
                <a:gd name="T0" fmla="*/ 0 w 665"/>
                <a:gd name="T1" fmla="*/ 12279382 h 567"/>
                <a:gd name="T2" fmla="*/ 9985695 w 665"/>
                <a:gd name="T3" fmla="*/ 0 h 567"/>
                <a:gd name="T4" fmla="*/ 38277380 w 665"/>
                <a:gd name="T5" fmla="*/ 29334399 h 567"/>
                <a:gd name="T6" fmla="*/ 72671310 w 665"/>
                <a:gd name="T7" fmla="*/ 6140104 h 567"/>
                <a:gd name="T8" fmla="*/ 75999875 w 665"/>
                <a:gd name="T9" fmla="*/ 28652166 h 567"/>
                <a:gd name="T10" fmla="*/ 92087815 w 665"/>
                <a:gd name="T11" fmla="*/ 36155911 h 567"/>
                <a:gd name="T12" fmla="*/ 95970520 w 665"/>
                <a:gd name="T13" fmla="*/ 62079142 h 567"/>
                <a:gd name="T14" fmla="*/ 147007274 w 665"/>
                <a:gd name="T15" fmla="*/ 88684606 h 567"/>
                <a:gd name="T16" fmla="*/ 193605694 w 665"/>
                <a:gd name="T17" fmla="*/ 81180861 h 567"/>
                <a:gd name="T18" fmla="*/ 189722989 w 665"/>
                <a:gd name="T19" fmla="*/ 66172544 h 567"/>
                <a:gd name="T20" fmla="*/ 249634924 w 665"/>
                <a:gd name="T21" fmla="*/ 40931547 h 567"/>
                <a:gd name="T22" fmla="*/ 327854339 w 665"/>
                <a:gd name="T23" fmla="*/ 85274263 h 567"/>
                <a:gd name="T24" fmla="*/ 330628019 w 665"/>
                <a:gd name="T25" fmla="*/ 109150793 h 567"/>
                <a:gd name="T26" fmla="*/ 317314504 w 665"/>
                <a:gd name="T27" fmla="*/ 154174917 h 567"/>
                <a:gd name="T28" fmla="*/ 318978414 w 665"/>
                <a:gd name="T29" fmla="*/ 216254885 h 567"/>
                <a:gd name="T30" fmla="*/ 339503944 w 665"/>
                <a:gd name="T31" fmla="*/ 235355778 h 567"/>
                <a:gd name="T32" fmla="*/ 323416004 w 665"/>
                <a:gd name="T33" fmla="*/ 266736878 h 567"/>
                <a:gd name="T34" fmla="*/ 368905398 w 665"/>
                <a:gd name="T35" fmla="*/ 337002825 h 567"/>
                <a:gd name="T36" fmla="*/ 338949059 w 665"/>
                <a:gd name="T37" fmla="*/ 386802585 h 567"/>
                <a:gd name="T38" fmla="*/ 256292054 w 665"/>
                <a:gd name="T39" fmla="*/ 370429801 h 567"/>
                <a:gd name="T40" fmla="*/ 237431179 w 665"/>
                <a:gd name="T41" fmla="*/ 337685059 h 567"/>
                <a:gd name="T42" fmla="*/ 181401949 w 665"/>
                <a:gd name="T43" fmla="*/ 348599973 h 567"/>
                <a:gd name="T44" fmla="*/ 139796004 w 665"/>
                <a:gd name="T45" fmla="*/ 318583340 h 567"/>
                <a:gd name="T46" fmla="*/ 112058460 w 665"/>
                <a:gd name="T47" fmla="*/ 259233133 h 567"/>
                <a:gd name="T48" fmla="*/ 90978045 w 665"/>
                <a:gd name="T49" fmla="*/ 249681861 h 567"/>
                <a:gd name="T50" fmla="*/ 85985570 w 665"/>
                <a:gd name="T51" fmla="*/ 261961242 h 567"/>
                <a:gd name="T52" fmla="*/ 59912680 w 665"/>
                <a:gd name="T53" fmla="*/ 201928802 h 567"/>
                <a:gd name="T54" fmla="*/ 24408980 w 665"/>
                <a:gd name="T55" fmla="*/ 165772891 h 567"/>
                <a:gd name="T56" fmla="*/ 41051060 w 665"/>
                <a:gd name="T57" fmla="*/ 109150793 h 567"/>
                <a:gd name="T58" fmla="*/ 26072890 w 665"/>
                <a:gd name="T59" fmla="*/ 102328455 h 567"/>
                <a:gd name="T60" fmla="*/ 12204490 w 665"/>
                <a:gd name="T61" fmla="*/ 71630414 h 567"/>
                <a:gd name="T62" fmla="*/ 0 w 665"/>
                <a:gd name="T63" fmla="*/ 12279382 h 5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65"/>
                <a:gd name="T97" fmla="*/ 0 h 567"/>
                <a:gd name="T98" fmla="*/ 665 w 665"/>
                <a:gd name="T99" fmla="*/ 567 h 5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65" h="567">
                  <a:moveTo>
                    <a:pt x="0" y="18"/>
                  </a:moveTo>
                  <a:lnTo>
                    <a:pt x="18" y="0"/>
                  </a:lnTo>
                  <a:lnTo>
                    <a:pt x="69" y="43"/>
                  </a:lnTo>
                  <a:lnTo>
                    <a:pt x="131" y="9"/>
                  </a:lnTo>
                  <a:lnTo>
                    <a:pt x="137" y="42"/>
                  </a:lnTo>
                  <a:lnTo>
                    <a:pt x="166" y="53"/>
                  </a:lnTo>
                  <a:lnTo>
                    <a:pt x="173" y="91"/>
                  </a:lnTo>
                  <a:lnTo>
                    <a:pt x="265" y="130"/>
                  </a:lnTo>
                  <a:lnTo>
                    <a:pt x="349" y="119"/>
                  </a:lnTo>
                  <a:lnTo>
                    <a:pt x="342" y="97"/>
                  </a:lnTo>
                  <a:lnTo>
                    <a:pt x="450" y="60"/>
                  </a:lnTo>
                  <a:lnTo>
                    <a:pt x="591" y="125"/>
                  </a:lnTo>
                  <a:lnTo>
                    <a:pt x="596" y="160"/>
                  </a:lnTo>
                  <a:lnTo>
                    <a:pt x="572" y="226"/>
                  </a:lnTo>
                  <a:lnTo>
                    <a:pt x="575" y="317"/>
                  </a:lnTo>
                  <a:lnTo>
                    <a:pt x="612" y="345"/>
                  </a:lnTo>
                  <a:lnTo>
                    <a:pt x="583" y="391"/>
                  </a:lnTo>
                  <a:lnTo>
                    <a:pt x="665" y="494"/>
                  </a:lnTo>
                  <a:lnTo>
                    <a:pt x="611" y="567"/>
                  </a:lnTo>
                  <a:lnTo>
                    <a:pt x="462" y="543"/>
                  </a:lnTo>
                  <a:lnTo>
                    <a:pt x="428" y="495"/>
                  </a:lnTo>
                  <a:lnTo>
                    <a:pt x="327" y="511"/>
                  </a:lnTo>
                  <a:lnTo>
                    <a:pt x="252" y="467"/>
                  </a:lnTo>
                  <a:lnTo>
                    <a:pt x="202" y="380"/>
                  </a:lnTo>
                  <a:lnTo>
                    <a:pt x="164" y="366"/>
                  </a:lnTo>
                  <a:lnTo>
                    <a:pt x="155" y="384"/>
                  </a:lnTo>
                  <a:lnTo>
                    <a:pt x="108" y="296"/>
                  </a:lnTo>
                  <a:lnTo>
                    <a:pt x="44" y="243"/>
                  </a:lnTo>
                  <a:lnTo>
                    <a:pt x="74" y="160"/>
                  </a:lnTo>
                  <a:lnTo>
                    <a:pt x="47" y="150"/>
                  </a:lnTo>
                  <a:lnTo>
                    <a:pt x="22" y="105"/>
                  </a:lnTo>
                  <a:lnTo>
                    <a:pt x="0" y="18"/>
                  </a:lnTo>
                  <a:close/>
                </a:path>
              </a:pathLst>
            </a:custGeom>
            <a:grpFill/>
            <a:ln w="3175" cap="rnd">
              <a:solidFill>
                <a:schemeClr val="accent5"/>
              </a:solidFill>
              <a:round/>
              <a:headEnd/>
              <a:tailEnd/>
            </a:ln>
          </p:spPr>
          <p:txBody>
            <a:bodyPr/>
            <a:lstStyle/>
            <a:p>
              <a:endParaRPr lang="en-US" dirty="0"/>
            </a:p>
          </p:txBody>
        </p:sp>
        <p:sp>
          <p:nvSpPr>
            <p:cNvPr id="153" name="Freeform 94"/>
            <p:cNvSpPr>
              <a:spLocks noChangeAspect="1"/>
            </p:cNvSpPr>
            <p:nvPr/>
          </p:nvSpPr>
          <p:spPr bwMode="gray">
            <a:xfrm>
              <a:off x="5466328" y="3352795"/>
              <a:ext cx="258762" cy="261937"/>
            </a:xfrm>
            <a:custGeom>
              <a:avLst/>
              <a:gdLst>
                <a:gd name="T0" fmla="*/ 0 w 345"/>
                <a:gd name="T1" fmla="*/ 105795511 h 315"/>
                <a:gd name="T2" fmla="*/ 9563694 w 345"/>
                <a:gd name="T3" fmla="*/ 136912082 h 315"/>
                <a:gd name="T4" fmla="*/ 97321513 w 345"/>
                <a:gd name="T5" fmla="*/ 185314898 h 315"/>
                <a:gd name="T6" fmla="*/ 98446565 w 345"/>
                <a:gd name="T7" fmla="*/ 203292992 h 315"/>
                <a:gd name="T8" fmla="*/ 118698255 w 345"/>
                <a:gd name="T9" fmla="*/ 215048603 h 315"/>
                <a:gd name="T10" fmla="*/ 154702174 w 345"/>
                <a:gd name="T11" fmla="*/ 217814336 h 315"/>
                <a:gd name="T12" fmla="*/ 183391755 w 345"/>
                <a:gd name="T13" fmla="*/ 195686812 h 315"/>
                <a:gd name="T14" fmla="*/ 194080500 w 345"/>
                <a:gd name="T15" fmla="*/ 192921079 h 315"/>
                <a:gd name="T16" fmla="*/ 167640274 w 345"/>
                <a:gd name="T17" fmla="*/ 132071634 h 315"/>
                <a:gd name="T18" fmla="*/ 131637105 w 345"/>
                <a:gd name="T19" fmla="*/ 95423598 h 315"/>
                <a:gd name="T20" fmla="*/ 148513637 w 345"/>
                <a:gd name="T21" fmla="*/ 38030903 h 315"/>
                <a:gd name="T22" fmla="*/ 133324683 w 345"/>
                <a:gd name="T23" fmla="*/ 31116571 h 315"/>
                <a:gd name="T24" fmla="*/ 119260781 w 345"/>
                <a:gd name="T25" fmla="*/ 0 h 315"/>
                <a:gd name="T26" fmla="*/ 75944772 w 345"/>
                <a:gd name="T27" fmla="*/ 2765733 h 315"/>
                <a:gd name="T28" fmla="*/ 54567281 w 345"/>
                <a:gd name="T29" fmla="*/ 22127524 h 315"/>
                <a:gd name="T30" fmla="*/ 47254441 w 345"/>
                <a:gd name="T31" fmla="*/ 74678940 h 315"/>
                <a:gd name="T32" fmla="*/ 0 w 345"/>
                <a:gd name="T33" fmla="*/ 105795511 h 3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5"/>
                <a:gd name="T52" fmla="*/ 0 h 315"/>
                <a:gd name="T53" fmla="*/ 345 w 345"/>
                <a:gd name="T54" fmla="*/ 315 h 3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5" h="315">
                  <a:moveTo>
                    <a:pt x="0" y="153"/>
                  </a:moveTo>
                  <a:lnTo>
                    <a:pt x="17" y="198"/>
                  </a:lnTo>
                  <a:lnTo>
                    <a:pt x="173" y="268"/>
                  </a:lnTo>
                  <a:lnTo>
                    <a:pt x="175" y="294"/>
                  </a:lnTo>
                  <a:lnTo>
                    <a:pt x="211" y="311"/>
                  </a:lnTo>
                  <a:lnTo>
                    <a:pt x="275" y="315"/>
                  </a:lnTo>
                  <a:lnTo>
                    <a:pt x="326" y="283"/>
                  </a:lnTo>
                  <a:lnTo>
                    <a:pt x="345" y="279"/>
                  </a:lnTo>
                  <a:lnTo>
                    <a:pt x="298" y="191"/>
                  </a:lnTo>
                  <a:lnTo>
                    <a:pt x="234" y="138"/>
                  </a:lnTo>
                  <a:lnTo>
                    <a:pt x="264" y="55"/>
                  </a:lnTo>
                  <a:lnTo>
                    <a:pt x="237" y="45"/>
                  </a:lnTo>
                  <a:lnTo>
                    <a:pt x="212" y="0"/>
                  </a:lnTo>
                  <a:lnTo>
                    <a:pt x="135" y="4"/>
                  </a:lnTo>
                  <a:lnTo>
                    <a:pt x="97" y="32"/>
                  </a:lnTo>
                  <a:lnTo>
                    <a:pt x="84" y="108"/>
                  </a:lnTo>
                  <a:lnTo>
                    <a:pt x="0" y="153"/>
                  </a:lnTo>
                  <a:close/>
                </a:path>
              </a:pathLst>
            </a:custGeom>
            <a:grpFill/>
            <a:ln w="3175" cap="rnd">
              <a:solidFill>
                <a:schemeClr val="accent5"/>
              </a:solidFill>
              <a:round/>
              <a:headEnd/>
              <a:tailEnd/>
            </a:ln>
          </p:spPr>
          <p:txBody>
            <a:bodyPr/>
            <a:lstStyle/>
            <a:p>
              <a:endParaRPr lang="en-US" dirty="0"/>
            </a:p>
          </p:txBody>
        </p:sp>
        <p:sp>
          <p:nvSpPr>
            <p:cNvPr id="154" name="Freeform 95"/>
            <p:cNvSpPr>
              <a:spLocks noChangeAspect="1"/>
            </p:cNvSpPr>
            <p:nvPr/>
          </p:nvSpPr>
          <p:spPr bwMode="gray">
            <a:xfrm>
              <a:off x="4637654" y="3014660"/>
              <a:ext cx="306386" cy="317499"/>
            </a:xfrm>
            <a:custGeom>
              <a:avLst/>
              <a:gdLst>
                <a:gd name="T0" fmla="*/ 0 w 408"/>
                <a:gd name="T1" fmla="*/ 65972500 h 381"/>
                <a:gd name="T2" fmla="*/ 6202835 w 408"/>
                <a:gd name="T3" fmla="*/ 35416667 h 381"/>
                <a:gd name="T4" fmla="*/ 33271526 w 408"/>
                <a:gd name="T5" fmla="*/ 20833333 h 381"/>
                <a:gd name="T6" fmla="*/ 45677946 w 408"/>
                <a:gd name="T7" fmla="*/ 34722500 h 381"/>
                <a:gd name="T8" fmla="*/ 73309848 w 408"/>
                <a:gd name="T9" fmla="*/ 6944167 h 381"/>
                <a:gd name="T10" fmla="*/ 103762313 w 408"/>
                <a:gd name="T11" fmla="*/ 0 h 381"/>
                <a:gd name="T12" fmla="*/ 136469876 w 408"/>
                <a:gd name="T13" fmla="*/ 18750000 h 381"/>
                <a:gd name="T14" fmla="*/ 136469876 w 408"/>
                <a:gd name="T15" fmla="*/ 47222500 h 381"/>
                <a:gd name="T16" fmla="*/ 109965148 w 408"/>
                <a:gd name="T17" fmla="*/ 52777500 h 381"/>
                <a:gd name="T18" fmla="*/ 112784960 w 408"/>
                <a:gd name="T19" fmla="*/ 88194167 h 381"/>
                <a:gd name="T20" fmla="*/ 156207056 w 408"/>
                <a:gd name="T21" fmla="*/ 147916667 h 381"/>
                <a:gd name="T22" fmla="*/ 183838959 w 408"/>
                <a:gd name="T23" fmla="*/ 152083333 h 381"/>
                <a:gd name="T24" fmla="*/ 181019147 w 408"/>
                <a:gd name="T25" fmla="*/ 164583333 h 381"/>
                <a:gd name="T26" fmla="*/ 230080867 w 408"/>
                <a:gd name="T27" fmla="*/ 203472500 h 381"/>
                <a:gd name="T28" fmla="*/ 196245379 w 408"/>
                <a:gd name="T29" fmla="*/ 197916667 h 381"/>
                <a:gd name="T30" fmla="*/ 203576139 w 408"/>
                <a:gd name="T31" fmla="*/ 235416667 h 381"/>
                <a:gd name="T32" fmla="*/ 183838959 w 408"/>
                <a:gd name="T33" fmla="*/ 264583333 h 381"/>
                <a:gd name="T34" fmla="*/ 174816312 w 408"/>
                <a:gd name="T35" fmla="*/ 204166667 h 381"/>
                <a:gd name="T36" fmla="*/ 88536081 w 408"/>
                <a:gd name="T37" fmla="*/ 138194167 h 381"/>
                <a:gd name="T38" fmla="*/ 68234938 w 408"/>
                <a:gd name="T39" fmla="*/ 94444167 h 381"/>
                <a:gd name="T40" fmla="*/ 40602285 w 408"/>
                <a:gd name="T41" fmla="*/ 79860833 h 381"/>
                <a:gd name="T42" fmla="*/ 15790195 w 408"/>
                <a:gd name="T43" fmla="*/ 98610833 h 381"/>
                <a:gd name="T44" fmla="*/ 0 w 408"/>
                <a:gd name="T45" fmla="*/ 65972500 h 3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8"/>
                <a:gd name="T70" fmla="*/ 0 h 381"/>
                <a:gd name="T71" fmla="*/ 408 w 408"/>
                <a:gd name="T72" fmla="*/ 381 h 3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8" h="381">
                  <a:moveTo>
                    <a:pt x="0" y="95"/>
                  </a:moveTo>
                  <a:lnTo>
                    <a:pt x="11" y="51"/>
                  </a:lnTo>
                  <a:lnTo>
                    <a:pt x="59" y="30"/>
                  </a:lnTo>
                  <a:lnTo>
                    <a:pt x="81" y="50"/>
                  </a:lnTo>
                  <a:lnTo>
                    <a:pt x="130" y="10"/>
                  </a:lnTo>
                  <a:lnTo>
                    <a:pt x="184" y="0"/>
                  </a:lnTo>
                  <a:lnTo>
                    <a:pt x="242" y="27"/>
                  </a:lnTo>
                  <a:lnTo>
                    <a:pt x="242" y="68"/>
                  </a:lnTo>
                  <a:lnTo>
                    <a:pt x="195" y="76"/>
                  </a:lnTo>
                  <a:lnTo>
                    <a:pt x="200" y="127"/>
                  </a:lnTo>
                  <a:lnTo>
                    <a:pt x="277" y="213"/>
                  </a:lnTo>
                  <a:lnTo>
                    <a:pt x="326" y="219"/>
                  </a:lnTo>
                  <a:lnTo>
                    <a:pt x="321" y="237"/>
                  </a:lnTo>
                  <a:lnTo>
                    <a:pt x="408" y="293"/>
                  </a:lnTo>
                  <a:lnTo>
                    <a:pt x="348" y="285"/>
                  </a:lnTo>
                  <a:lnTo>
                    <a:pt x="361" y="339"/>
                  </a:lnTo>
                  <a:lnTo>
                    <a:pt x="326" y="381"/>
                  </a:lnTo>
                  <a:lnTo>
                    <a:pt x="310" y="294"/>
                  </a:lnTo>
                  <a:lnTo>
                    <a:pt x="157" y="199"/>
                  </a:lnTo>
                  <a:lnTo>
                    <a:pt x="121" y="136"/>
                  </a:lnTo>
                  <a:lnTo>
                    <a:pt x="72" y="115"/>
                  </a:lnTo>
                  <a:lnTo>
                    <a:pt x="28" y="142"/>
                  </a:lnTo>
                  <a:lnTo>
                    <a:pt x="0" y="95"/>
                  </a:lnTo>
                  <a:close/>
                </a:path>
              </a:pathLst>
            </a:custGeom>
            <a:grpFill/>
            <a:ln w="3175" cap="rnd">
              <a:solidFill>
                <a:schemeClr val="accent5"/>
              </a:solidFill>
              <a:round/>
              <a:headEnd/>
              <a:tailEnd/>
            </a:ln>
          </p:spPr>
          <p:txBody>
            <a:bodyPr/>
            <a:lstStyle/>
            <a:p>
              <a:endParaRPr lang="en-US" dirty="0"/>
            </a:p>
          </p:txBody>
        </p:sp>
        <p:sp>
          <p:nvSpPr>
            <p:cNvPr id="155" name="Freeform 96"/>
            <p:cNvSpPr>
              <a:spLocks noChangeAspect="1"/>
            </p:cNvSpPr>
            <p:nvPr/>
          </p:nvSpPr>
          <p:spPr bwMode="gray">
            <a:xfrm>
              <a:off x="4677341" y="3219447"/>
              <a:ext cx="39689" cy="76201"/>
            </a:xfrm>
            <a:custGeom>
              <a:avLst/>
              <a:gdLst>
                <a:gd name="T0" fmla="*/ 0 w 50"/>
                <a:gd name="T1" fmla="*/ 9398819 h 93"/>
                <a:gd name="T2" fmla="*/ 5670621 w 50"/>
                <a:gd name="T3" fmla="*/ 57063968 h 93"/>
                <a:gd name="T4" fmla="*/ 18271561 w 50"/>
                <a:gd name="T5" fmla="*/ 62434839 h 93"/>
                <a:gd name="T6" fmla="*/ 31502747 w 50"/>
                <a:gd name="T7" fmla="*/ 24839561 h 93"/>
                <a:gd name="T8" fmla="*/ 19532052 w 50"/>
                <a:gd name="T9" fmla="*/ 0 h 93"/>
                <a:gd name="T10" fmla="*/ 0 w 50"/>
                <a:gd name="T11" fmla="*/ 9398819 h 93"/>
                <a:gd name="T12" fmla="*/ 0 60000 65536"/>
                <a:gd name="T13" fmla="*/ 0 60000 65536"/>
                <a:gd name="T14" fmla="*/ 0 60000 65536"/>
                <a:gd name="T15" fmla="*/ 0 60000 65536"/>
                <a:gd name="T16" fmla="*/ 0 60000 65536"/>
                <a:gd name="T17" fmla="*/ 0 60000 65536"/>
                <a:gd name="T18" fmla="*/ 0 w 50"/>
                <a:gd name="T19" fmla="*/ 0 h 93"/>
                <a:gd name="T20" fmla="*/ 50 w 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50" h="93">
                  <a:moveTo>
                    <a:pt x="0" y="14"/>
                  </a:moveTo>
                  <a:lnTo>
                    <a:pt x="9" y="85"/>
                  </a:lnTo>
                  <a:lnTo>
                    <a:pt x="29" y="93"/>
                  </a:lnTo>
                  <a:lnTo>
                    <a:pt x="50" y="37"/>
                  </a:lnTo>
                  <a:lnTo>
                    <a:pt x="31" y="0"/>
                  </a:lnTo>
                  <a:lnTo>
                    <a:pt x="0" y="14"/>
                  </a:lnTo>
                  <a:close/>
                </a:path>
              </a:pathLst>
            </a:custGeom>
            <a:grpFill/>
            <a:ln w="3175" cap="rnd">
              <a:solidFill>
                <a:schemeClr val="accent5"/>
              </a:solidFill>
              <a:round/>
              <a:headEnd/>
              <a:tailEnd/>
            </a:ln>
          </p:spPr>
          <p:txBody>
            <a:bodyPr/>
            <a:lstStyle/>
            <a:p>
              <a:endParaRPr lang="en-US" dirty="0"/>
            </a:p>
          </p:txBody>
        </p:sp>
        <p:sp>
          <p:nvSpPr>
            <p:cNvPr id="156" name="Freeform 97"/>
            <p:cNvSpPr>
              <a:spLocks noChangeAspect="1"/>
            </p:cNvSpPr>
            <p:nvPr/>
          </p:nvSpPr>
          <p:spPr bwMode="gray">
            <a:xfrm>
              <a:off x="4788464" y="3319458"/>
              <a:ext cx="82550" cy="49213"/>
            </a:xfrm>
            <a:custGeom>
              <a:avLst/>
              <a:gdLst>
                <a:gd name="T0" fmla="*/ 0 w 108"/>
                <a:gd name="T1" fmla="*/ 9112288 h 61"/>
                <a:gd name="T2" fmla="*/ 53165257 w 108"/>
                <a:gd name="T3" fmla="*/ 39701983 h 61"/>
                <a:gd name="T4" fmla="*/ 63097245 w 108"/>
                <a:gd name="T5" fmla="*/ 0 h 61"/>
                <a:gd name="T6" fmla="*/ 0 w 108"/>
                <a:gd name="T7" fmla="*/ 9112288 h 61"/>
                <a:gd name="T8" fmla="*/ 0 60000 65536"/>
                <a:gd name="T9" fmla="*/ 0 60000 65536"/>
                <a:gd name="T10" fmla="*/ 0 60000 65536"/>
                <a:gd name="T11" fmla="*/ 0 60000 65536"/>
                <a:gd name="T12" fmla="*/ 0 w 108"/>
                <a:gd name="T13" fmla="*/ 0 h 61"/>
                <a:gd name="T14" fmla="*/ 108 w 108"/>
                <a:gd name="T15" fmla="*/ 61 h 61"/>
              </a:gdLst>
              <a:ahLst/>
              <a:cxnLst>
                <a:cxn ang="T8">
                  <a:pos x="T0" y="T1"/>
                </a:cxn>
                <a:cxn ang="T9">
                  <a:pos x="T2" y="T3"/>
                </a:cxn>
                <a:cxn ang="T10">
                  <a:pos x="T4" y="T5"/>
                </a:cxn>
                <a:cxn ang="T11">
                  <a:pos x="T6" y="T7"/>
                </a:cxn>
              </a:cxnLst>
              <a:rect l="T12" t="T13" r="T14" b="T15"/>
              <a:pathLst>
                <a:path w="108" h="61">
                  <a:moveTo>
                    <a:pt x="0" y="14"/>
                  </a:moveTo>
                  <a:lnTo>
                    <a:pt x="91" y="61"/>
                  </a:lnTo>
                  <a:lnTo>
                    <a:pt x="108" y="0"/>
                  </a:lnTo>
                  <a:lnTo>
                    <a:pt x="0" y="14"/>
                  </a:lnTo>
                  <a:close/>
                </a:path>
              </a:pathLst>
            </a:custGeom>
            <a:grpFill/>
            <a:ln w="3175" cap="rnd">
              <a:solidFill>
                <a:schemeClr val="accent5"/>
              </a:solidFill>
              <a:round/>
              <a:headEnd/>
              <a:tailEnd/>
            </a:ln>
          </p:spPr>
          <p:txBody>
            <a:bodyPr/>
            <a:lstStyle/>
            <a:p>
              <a:endParaRPr lang="en-US" dirty="0"/>
            </a:p>
          </p:txBody>
        </p:sp>
        <p:sp>
          <p:nvSpPr>
            <p:cNvPr id="157" name="Freeform 98"/>
            <p:cNvSpPr>
              <a:spLocks noChangeAspect="1"/>
            </p:cNvSpPr>
            <p:nvPr/>
          </p:nvSpPr>
          <p:spPr bwMode="gray">
            <a:xfrm>
              <a:off x="7828525" y="3467097"/>
              <a:ext cx="58738" cy="79376"/>
            </a:xfrm>
            <a:custGeom>
              <a:avLst/>
              <a:gdLst>
                <a:gd name="T0" fmla="*/ 0 w 81"/>
                <a:gd name="T1" fmla="*/ 17410129 h 97"/>
                <a:gd name="T2" fmla="*/ 1577197 w 81"/>
                <a:gd name="T3" fmla="*/ 33480702 h 97"/>
                <a:gd name="T4" fmla="*/ 11042556 w 81"/>
                <a:gd name="T5" fmla="*/ 17410129 h 97"/>
                <a:gd name="T6" fmla="*/ 15774873 w 81"/>
                <a:gd name="T7" fmla="*/ 26784562 h 97"/>
                <a:gd name="T8" fmla="*/ 10516824 w 81"/>
                <a:gd name="T9" fmla="*/ 64952481 h 97"/>
                <a:gd name="T10" fmla="*/ 31024738 w 81"/>
                <a:gd name="T11" fmla="*/ 63612925 h 97"/>
                <a:gd name="T12" fmla="*/ 42593027 w 81"/>
                <a:gd name="T13" fmla="*/ 25445006 h 97"/>
                <a:gd name="T14" fmla="*/ 36282788 w 81"/>
                <a:gd name="T15" fmla="*/ 3347661 h 97"/>
                <a:gd name="T16" fmla="*/ 16827063 w 81"/>
                <a:gd name="T17" fmla="*/ 0 h 97"/>
                <a:gd name="T18" fmla="*/ 0 w 81"/>
                <a:gd name="T19" fmla="*/ 17410129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
                <a:gd name="T31" fmla="*/ 0 h 97"/>
                <a:gd name="T32" fmla="*/ 81 w 81"/>
                <a:gd name="T33" fmla="*/ 97 h 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 h="97">
                  <a:moveTo>
                    <a:pt x="0" y="26"/>
                  </a:moveTo>
                  <a:lnTo>
                    <a:pt x="3" y="50"/>
                  </a:lnTo>
                  <a:lnTo>
                    <a:pt x="21" y="26"/>
                  </a:lnTo>
                  <a:lnTo>
                    <a:pt x="30" y="40"/>
                  </a:lnTo>
                  <a:lnTo>
                    <a:pt x="20" y="97"/>
                  </a:lnTo>
                  <a:lnTo>
                    <a:pt x="59" y="95"/>
                  </a:lnTo>
                  <a:lnTo>
                    <a:pt x="81" y="38"/>
                  </a:lnTo>
                  <a:lnTo>
                    <a:pt x="69" y="5"/>
                  </a:lnTo>
                  <a:lnTo>
                    <a:pt x="32" y="0"/>
                  </a:lnTo>
                  <a:lnTo>
                    <a:pt x="0" y="26"/>
                  </a:lnTo>
                  <a:close/>
                </a:path>
              </a:pathLst>
            </a:custGeom>
            <a:grpFill/>
            <a:ln w="3175" cap="rnd">
              <a:solidFill>
                <a:schemeClr val="accent5"/>
              </a:solidFill>
              <a:round/>
              <a:headEnd/>
              <a:tailEnd/>
            </a:ln>
          </p:spPr>
          <p:txBody>
            <a:bodyPr/>
            <a:lstStyle/>
            <a:p>
              <a:endParaRPr lang="en-US" dirty="0"/>
            </a:p>
          </p:txBody>
        </p:sp>
        <p:sp>
          <p:nvSpPr>
            <p:cNvPr id="158" name="Freeform 99"/>
            <p:cNvSpPr>
              <a:spLocks noChangeAspect="1"/>
            </p:cNvSpPr>
            <p:nvPr/>
          </p:nvSpPr>
          <p:spPr bwMode="gray">
            <a:xfrm>
              <a:off x="7857101" y="3217858"/>
              <a:ext cx="292098" cy="258762"/>
            </a:xfrm>
            <a:custGeom>
              <a:avLst/>
              <a:gdLst>
                <a:gd name="T0" fmla="*/ 0 w 391"/>
                <a:gd name="T1" fmla="*/ 201017694 h 314"/>
                <a:gd name="T2" fmla="*/ 39066694 w 391"/>
                <a:gd name="T3" fmla="*/ 160949964 h 314"/>
                <a:gd name="T4" fmla="*/ 94318418 w 391"/>
                <a:gd name="T5" fmla="*/ 160949964 h 314"/>
                <a:gd name="T6" fmla="*/ 116083976 w 391"/>
                <a:gd name="T7" fmla="*/ 112053835 h 314"/>
                <a:gd name="T8" fmla="*/ 125571624 w 391"/>
                <a:gd name="T9" fmla="*/ 108657790 h 314"/>
                <a:gd name="T10" fmla="*/ 126129676 w 391"/>
                <a:gd name="T11" fmla="*/ 126993632 h 314"/>
                <a:gd name="T12" fmla="*/ 151244300 w 391"/>
                <a:gd name="T13" fmla="*/ 108657790 h 314"/>
                <a:gd name="T14" fmla="*/ 172451806 w 391"/>
                <a:gd name="T15" fmla="*/ 71307061 h 314"/>
                <a:gd name="T16" fmla="*/ 181939453 w 391"/>
                <a:gd name="T17" fmla="*/ 10865532 h 314"/>
                <a:gd name="T18" fmla="*/ 199240588 w 391"/>
                <a:gd name="T19" fmla="*/ 13582533 h 314"/>
                <a:gd name="T20" fmla="*/ 193659312 w 391"/>
                <a:gd name="T21" fmla="*/ 0 h 314"/>
                <a:gd name="T22" fmla="*/ 204821865 w 391"/>
                <a:gd name="T23" fmla="*/ 679044 h 314"/>
                <a:gd name="T24" fmla="*/ 218215882 w 391"/>
                <a:gd name="T25" fmla="*/ 51612306 h 314"/>
                <a:gd name="T26" fmla="*/ 199240588 w 391"/>
                <a:gd name="T27" fmla="*/ 87605770 h 314"/>
                <a:gd name="T28" fmla="*/ 199240588 w 391"/>
                <a:gd name="T29" fmla="*/ 120203190 h 314"/>
                <a:gd name="T30" fmla="*/ 185846571 w 391"/>
                <a:gd name="T31" fmla="*/ 168420275 h 314"/>
                <a:gd name="T32" fmla="*/ 175800871 w 391"/>
                <a:gd name="T33" fmla="*/ 175210717 h 314"/>
                <a:gd name="T34" fmla="*/ 175242071 w 391"/>
                <a:gd name="T35" fmla="*/ 156874875 h 314"/>
                <a:gd name="T36" fmla="*/ 143430812 w 391"/>
                <a:gd name="T37" fmla="*/ 184718984 h 314"/>
                <a:gd name="T38" fmla="*/ 116083976 w 391"/>
                <a:gd name="T39" fmla="*/ 172494540 h 314"/>
                <a:gd name="T40" fmla="*/ 117758135 w 391"/>
                <a:gd name="T41" fmla="*/ 195584516 h 314"/>
                <a:gd name="T42" fmla="*/ 94876471 w 391"/>
                <a:gd name="T43" fmla="*/ 213241314 h 314"/>
                <a:gd name="T44" fmla="*/ 88179088 w 391"/>
                <a:gd name="T45" fmla="*/ 182681028 h 314"/>
                <a:gd name="T46" fmla="*/ 0 w 391"/>
                <a:gd name="T47" fmla="*/ 201017694 h 3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1"/>
                <a:gd name="T73" fmla="*/ 0 h 314"/>
                <a:gd name="T74" fmla="*/ 391 w 391"/>
                <a:gd name="T75" fmla="*/ 314 h 3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1" h="314">
                  <a:moveTo>
                    <a:pt x="0" y="296"/>
                  </a:moveTo>
                  <a:lnTo>
                    <a:pt x="70" y="237"/>
                  </a:lnTo>
                  <a:lnTo>
                    <a:pt x="169" y="237"/>
                  </a:lnTo>
                  <a:lnTo>
                    <a:pt x="208" y="165"/>
                  </a:lnTo>
                  <a:lnTo>
                    <a:pt x="225" y="160"/>
                  </a:lnTo>
                  <a:lnTo>
                    <a:pt x="226" y="187"/>
                  </a:lnTo>
                  <a:lnTo>
                    <a:pt x="271" y="160"/>
                  </a:lnTo>
                  <a:lnTo>
                    <a:pt x="309" y="105"/>
                  </a:lnTo>
                  <a:lnTo>
                    <a:pt x="326" y="16"/>
                  </a:lnTo>
                  <a:lnTo>
                    <a:pt x="357" y="20"/>
                  </a:lnTo>
                  <a:lnTo>
                    <a:pt x="347" y="0"/>
                  </a:lnTo>
                  <a:lnTo>
                    <a:pt x="367" y="1"/>
                  </a:lnTo>
                  <a:lnTo>
                    <a:pt x="391" y="76"/>
                  </a:lnTo>
                  <a:lnTo>
                    <a:pt x="357" y="129"/>
                  </a:lnTo>
                  <a:lnTo>
                    <a:pt x="357" y="177"/>
                  </a:lnTo>
                  <a:lnTo>
                    <a:pt x="333" y="248"/>
                  </a:lnTo>
                  <a:lnTo>
                    <a:pt x="315" y="258"/>
                  </a:lnTo>
                  <a:lnTo>
                    <a:pt x="314" y="231"/>
                  </a:lnTo>
                  <a:lnTo>
                    <a:pt x="257" y="272"/>
                  </a:lnTo>
                  <a:lnTo>
                    <a:pt x="208" y="254"/>
                  </a:lnTo>
                  <a:lnTo>
                    <a:pt x="211" y="288"/>
                  </a:lnTo>
                  <a:lnTo>
                    <a:pt x="170" y="314"/>
                  </a:lnTo>
                  <a:lnTo>
                    <a:pt x="158" y="269"/>
                  </a:lnTo>
                  <a:lnTo>
                    <a:pt x="0" y="296"/>
                  </a:lnTo>
                  <a:close/>
                </a:path>
              </a:pathLst>
            </a:custGeom>
            <a:grpFill/>
            <a:ln w="3175" cap="rnd">
              <a:solidFill>
                <a:schemeClr val="accent5"/>
              </a:solidFill>
              <a:round/>
              <a:headEnd/>
              <a:tailEnd/>
            </a:ln>
          </p:spPr>
          <p:txBody>
            <a:bodyPr/>
            <a:lstStyle/>
            <a:p>
              <a:endParaRPr lang="en-US" dirty="0"/>
            </a:p>
          </p:txBody>
        </p:sp>
        <p:sp>
          <p:nvSpPr>
            <p:cNvPr id="159" name="Freeform 100"/>
            <p:cNvSpPr>
              <a:spLocks noChangeAspect="1"/>
            </p:cNvSpPr>
            <p:nvPr/>
          </p:nvSpPr>
          <p:spPr bwMode="gray">
            <a:xfrm>
              <a:off x="7892027" y="3455984"/>
              <a:ext cx="60324" cy="44450"/>
            </a:xfrm>
            <a:custGeom>
              <a:avLst/>
              <a:gdLst>
                <a:gd name="T0" fmla="*/ 0 w 81"/>
                <a:gd name="T1" fmla="*/ 18271331 h 56"/>
                <a:gd name="T2" fmla="*/ 14975495 w 81"/>
                <a:gd name="T3" fmla="*/ 35282188 h 56"/>
                <a:gd name="T4" fmla="*/ 41044832 w 81"/>
                <a:gd name="T5" fmla="*/ 22051169 h 56"/>
                <a:gd name="T6" fmla="*/ 44927230 w 81"/>
                <a:gd name="T7" fmla="*/ 0 h 56"/>
                <a:gd name="T8" fmla="*/ 0 w 81"/>
                <a:gd name="T9" fmla="*/ 18271331 h 56"/>
                <a:gd name="T10" fmla="*/ 0 60000 65536"/>
                <a:gd name="T11" fmla="*/ 0 60000 65536"/>
                <a:gd name="T12" fmla="*/ 0 60000 65536"/>
                <a:gd name="T13" fmla="*/ 0 60000 65536"/>
                <a:gd name="T14" fmla="*/ 0 60000 65536"/>
                <a:gd name="T15" fmla="*/ 0 w 81"/>
                <a:gd name="T16" fmla="*/ 0 h 56"/>
                <a:gd name="T17" fmla="*/ 81 w 81"/>
                <a:gd name="T18" fmla="*/ 56 h 56"/>
              </a:gdLst>
              <a:ahLst/>
              <a:cxnLst>
                <a:cxn ang="T10">
                  <a:pos x="T0" y="T1"/>
                </a:cxn>
                <a:cxn ang="T11">
                  <a:pos x="T2" y="T3"/>
                </a:cxn>
                <a:cxn ang="T12">
                  <a:pos x="T4" y="T5"/>
                </a:cxn>
                <a:cxn ang="T13">
                  <a:pos x="T6" y="T7"/>
                </a:cxn>
                <a:cxn ang="T14">
                  <a:pos x="T8" y="T9"/>
                </a:cxn>
              </a:cxnLst>
              <a:rect l="T15" t="T16" r="T17" b="T18"/>
              <a:pathLst>
                <a:path w="81" h="56">
                  <a:moveTo>
                    <a:pt x="0" y="29"/>
                  </a:moveTo>
                  <a:lnTo>
                    <a:pt x="27" y="56"/>
                  </a:lnTo>
                  <a:lnTo>
                    <a:pt x="74" y="35"/>
                  </a:lnTo>
                  <a:lnTo>
                    <a:pt x="81" y="0"/>
                  </a:lnTo>
                  <a:lnTo>
                    <a:pt x="0" y="29"/>
                  </a:lnTo>
                  <a:close/>
                </a:path>
              </a:pathLst>
            </a:custGeom>
            <a:grpFill/>
            <a:ln w="3175" cap="rnd">
              <a:solidFill>
                <a:schemeClr val="accent5"/>
              </a:solidFill>
              <a:round/>
              <a:headEnd/>
              <a:tailEnd/>
            </a:ln>
          </p:spPr>
          <p:txBody>
            <a:bodyPr/>
            <a:lstStyle/>
            <a:p>
              <a:endParaRPr lang="en-US" dirty="0"/>
            </a:p>
          </p:txBody>
        </p:sp>
        <p:sp>
          <p:nvSpPr>
            <p:cNvPr id="160" name="Freeform 101"/>
            <p:cNvSpPr>
              <a:spLocks noChangeAspect="1"/>
            </p:cNvSpPr>
            <p:nvPr/>
          </p:nvSpPr>
          <p:spPr bwMode="gray">
            <a:xfrm>
              <a:off x="8093639" y="3076571"/>
              <a:ext cx="150813" cy="141286"/>
            </a:xfrm>
            <a:custGeom>
              <a:avLst/>
              <a:gdLst>
                <a:gd name="T0" fmla="*/ 0 w 203"/>
                <a:gd name="T1" fmla="*/ 83872403 h 169"/>
                <a:gd name="T2" fmla="*/ 4967171 w 203"/>
                <a:gd name="T3" fmla="*/ 118120112 h 169"/>
                <a:gd name="T4" fmla="*/ 24285351 w 203"/>
                <a:gd name="T5" fmla="*/ 105539628 h 169"/>
                <a:gd name="T6" fmla="*/ 11038323 w 203"/>
                <a:gd name="T7" fmla="*/ 84571318 h 169"/>
                <a:gd name="T8" fmla="*/ 65128185 w 203"/>
                <a:gd name="T9" fmla="*/ 102743129 h 169"/>
                <a:gd name="T10" fmla="*/ 77270489 w 203"/>
                <a:gd name="T11" fmla="*/ 75485413 h 169"/>
                <a:gd name="T12" fmla="*/ 112042172 w 203"/>
                <a:gd name="T13" fmla="*/ 66398672 h 169"/>
                <a:gd name="T14" fmla="*/ 99899868 w 203"/>
                <a:gd name="T15" fmla="*/ 48226861 h 169"/>
                <a:gd name="T16" fmla="*/ 104315049 w 203"/>
                <a:gd name="T17" fmla="*/ 32150962 h 169"/>
                <a:gd name="T18" fmla="*/ 74510537 w 203"/>
                <a:gd name="T19" fmla="*/ 34946625 h 169"/>
                <a:gd name="T20" fmla="*/ 38634873 w 203"/>
                <a:gd name="T21" fmla="*/ 0 h 169"/>
                <a:gd name="T22" fmla="*/ 25940579 w 203"/>
                <a:gd name="T23" fmla="*/ 67097588 h 169"/>
                <a:gd name="T24" fmla="*/ 10487075 w 203"/>
                <a:gd name="T25" fmla="*/ 63603009 h 169"/>
                <a:gd name="T26" fmla="*/ 0 w 203"/>
                <a:gd name="T27" fmla="*/ 83872403 h 1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3"/>
                <a:gd name="T43" fmla="*/ 0 h 169"/>
                <a:gd name="T44" fmla="*/ 203 w 203"/>
                <a:gd name="T45" fmla="*/ 169 h 1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3" h="169">
                  <a:moveTo>
                    <a:pt x="0" y="120"/>
                  </a:moveTo>
                  <a:lnTo>
                    <a:pt x="9" y="169"/>
                  </a:lnTo>
                  <a:lnTo>
                    <a:pt x="44" y="151"/>
                  </a:lnTo>
                  <a:lnTo>
                    <a:pt x="20" y="121"/>
                  </a:lnTo>
                  <a:lnTo>
                    <a:pt x="118" y="147"/>
                  </a:lnTo>
                  <a:lnTo>
                    <a:pt x="140" y="108"/>
                  </a:lnTo>
                  <a:lnTo>
                    <a:pt x="203" y="95"/>
                  </a:lnTo>
                  <a:lnTo>
                    <a:pt x="181" y="69"/>
                  </a:lnTo>
                  <a:lnTo>
                    <a:pt x="189" y="46"/>
                  </a:lnTo>
                  <a:lnTo>
                    <a:pt x="135" y="50"/>
                  </a:lnTo>
                  <a:lnTo>
                    <a:pt x="70" y="0"/>
                  </a:lnTo>
                  <a:lnTo>
                    <a:pt x="47" y="96"/>
                  </a:lnTo>
                  <a:lnTo>
                    <a:pt x="19" y="91"/>
                  </a:lnTo>
                  <a:lnTo>
                    <a:pt x="0" y="120"/>
                  </a:lnTo>
                  <a:close/>
                </a:path>
              </a:pathLst>
            </a:custGeom>
            <a:grpFill/>
            <a:ln w="3175" cap="rnd">
              <a:solidFill>
                <a:schemeClr val="accent5"/>
              </a:solidFill>
              <a:round/>
              <a:headEnd/>
              <a:tailEnd/>
            </a:ln>
          </p:spPr>
          <p:txBody>
            <a:bodyPr/>
            <a:lstStyle/>
            <a:p>
              <a:endParaRPr lang="en-US" dirty="0"/>
            </a:p>
          </p:txBody>
        </p:sp>
        <p:sp>
          <p:nvSpPr>
            <p:cNvPr id="161" name="Freeform 102"/>
            <p:cNvSpPr>
              <a:spLocks noChangeAspect="1"/>
            </p:cNvSpPr>
            <p:nvPr/>
          </p:nvSpPr>
          <p:spPr bwMode="gray">
            <a:xfrm>
              <a:off x="7690414" y="3165470"/>
              <a:ext cx="160337" cy="176212"/>
            </a:xfrm>
            <a:custGeom>
              <a:avLst/>
              <a:gdLst>
                <a:gd name="T0" fmla="*/ 0 w 221"/>
                <a:gd name="T1" fmla="*/ 82905723 h 212"/>
                <a:gd name="T2" fmla="*/ 21581059 w 221"/>
                <a:gd name="T3" fmla="*/ 94651317 h 212"/>
                <a:gd name="T4" fmla="*/ 7895740 w 221"/>
                <a:gd name="T5" fmla="*/ 136794484 h 212"/>
                <a:gd name="T6" fmla="*/ 40529964 w 221"/>
                <a:gd name="T7" fmla="*/ 146467082 h 212"/>
                <a:gd name="T8" fmla="*/ 74744352 w 221"/>
                <a:gd name="T9" fmla="*/ 120904560 h 212"/>
                <a:gd name="T10" fmla="*/ 58952873 w 221"/>
                <a:gd name="T11" fmla="*/ 86360163 h 212"/>
                <a:gd name="T12" fmla="*/ 97904124 w 221"/>
                <a:gd name="T13" fmla="*/ 55961758 h 212"/>
                <a:gd name="T14" fmla="*/ 116327033 w 221"/>
                <a:gd name="T15" fmla="*/ 13817759 h 212"/>
                <a:gd name="T16" fmla="*/ 113694878 w 221"/>
                <a:gd name="T17" fmla="*/ 7599601 h 212"/>
                <a:gd name="T18" fmla="*/ 106325859 w 221"/>
                <a:gd name="T19" fmla="*/ 0 h 212"/>
                <a:gd name="T20" fmla="*/ 71586201 w 221"/>
                <a:gd name="T21" fmla="*/ 26944796 h 212"/>
                <a:gd name="T22" fmla="*/ 71586201 w 221"/>
                <a:gd name="T23" fmla="*/ 42834720 h 212"/>
                <a:gd name="T24" fmla="*/ 46320270 w 221"/>
                <a:gd name="T25" fmla="*/ 37998837 h 212"/>
                <a:gd name="T26" fmla="*/ 0 w 221"/>
                <a:gd name="T27" fmla="*/ 82905723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1"/>
                <a:gd name="T43" fmla="*/ 0 h 212"/>
                <a:gd name="T44" fmla="*/ 221 w 221"/>
                <a:gd name="T45" fmla="*/ 212 h 2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1" h="212">
                  <a:moveTo>
                    <a:pt x="0" y="120"/>
                  </a:moveTo>
                  <a:lnTo>
                    <a:pt x="41" y="137"/>
                  </a:lnTo>
                  <a:lnTo>
                    <a:pt x="15" y="198"/>
                  </a:lnTo>
                  <a:lnTo>
                    <a:pt x="77" y="212"/>
                  </a:lnTo>
                  <a:lnTo>
                    <a:pt x="142" y="175"/>
                  </a:lnTo>
                  <a:lnTo>
                    <a:pt x="112" y="125"/>
                  </a:lnTo>
                  <a:lnTo>
                    <a:pt x="186" y="81"/>
                  </a:lnTo>
                  <a:lnTo>
                    <a:pt x="221" y="20"/>
                  </a:lnTo>
                  <a:lnTo>
                    <a:pt x="216" y="11"/>
                  </a:lnTo>
                  <a:lnTo>
                    <a:pt x="202" y="0"/>
                  </a:lnTo>
                  <a:lnTo>
                    <a:pt x="136" y="39"/>
                  </a:lnTo>
                  <a:lnTo>
                    <a:pt x="136" y="62"/>
                  </a:lnTo>
                  <a:lnTo>
                    <a:pt x="88" y="55"/>
                  </a:lnTo>
                  <a:lnTo>
                    <a:pt x="0" y="120"/>
                  </a:lnTo>
                  <a:close/>
                </a:path>
              </a:pathLst>
            </a:custGeom>
            <a:grpFill/>
            <a:ln w="3175" cap="rnd">
              <a:solidFill>
                <a:schemeClr val="accent5"/>
              </a:solidFill>
              <a:round/>
              <a:headEnd/>
              <a:tailEnd/>
            </a:ln>
          </p:spPr>
          <p:txBody>
            <a:bodyPr/>
            <a:lstStyle/>
            <a:p>
              <a:endParaRPr lang="en-US" dirty="0"/>
            </a:p>
          </p:txBody>
        </p:sp>
        <p:sp>
          <p:nvSpPr>
            <p:cNvPr id="162" name="Freeform 103"/>
            <p:cNvSpPr>
              <a:spLocks noChangeAspect="1"/>
            </p:cNvSpPr>
            <p:nvPr/>
          </p:nvSpPr>
          <p:spPr bwMode="gray">
            <a:xfrm>
              <a:off x="7733275" y="3309934"/>
              <a:ext cx="93661" cy="136526"/>
            </a:xfrm>
            <a:custGeom>
              <a:avLst/>
              <a:gdLst>
                <a:gd name="T0" fmla="*/ 0 w 121"/>
                <a:gd name="T1" fmla="*/ 112283588 h 166"/>
                <a:gd name="T2" fmla="*/ 7789427 w 121"/>
                <a:gd name="T3" fmla="*/ 25026842 h 166"/>
                <a:gd name="T4" fmla="*/ 46735790 w 121"/>
                <a:gd name="T5" fmla="*/ 0 h 166"/>
                <a:gd name="T6" fmla="*/ 72500581 w 121"/>
                <a:gd name="T7" fmla="*/ 68316781 h 166"/>
                <a:gd name="T8" fmla="*/ 45537536 w 121"/>
                <a:gd name="T9" fmla="*/ 100785058 h 166"/>
                <a:gd name="T10" fmla="*/ 0 w 121"/>
                <a:gd name="T11" fmla="*/ 112283588 h 166"/>
                <a:gd name="T12" fmla="*/ 0 60000 65536"/>
                <a:gd name="T13" fmla="*/ 0 60000 65536"/>
                <a:gd name="T14" fmla="*/ 0 60000 65536"/>
                <a:gd name="T15" fmla="*/ 0 60000 65536"/>
                <a:gd name="T16" fmla="*/ 0 60000 65536"/>
                <a:gd name="T17" fmla="*/ 0 60000 65536"/>
                <a:gd name="T18" fmla="*/ 0 w 121"/>
                <a:gd name="T19" fmla="*/ 0 h 166"/>
                <a:gd name="T20" fmla="*/ 121 w 121"/>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121" h="166">
                  <a:moveTo>
                    <a:pt x="0" y="166"/>
                  </a:moveTo>
                  <a:lnTo>
                    <a:pt x="13" y="37"/>
                  </a:lnTo>
                  <a:lnTo>
                    <a:pt x="78" y="0"/>
                  </a:lnTo>
                  <a:lnTo>
                    <a:pt x="121" y="101"/>
                  </a:lnTo>
                  <a:lnTo>
                    <a:pt x="76" y="149"/>
                  </a:lnTo>
                  <a:lnTo>
                    <a:pt x="0" y="166"/>
                  </a:lnTo>
                  <a:close/>
                </a:path>
              </a:pathLst>
            </a:custGeom>
            <a:grpFill/>
            <a:ln w="3175" cap="rnd">
              <a:solidFill>
                <a:schemeClr val="accent5"/>
              </a:solidFill>
              <a:round/>
              <a:headEnd/>
              <a:tailEnd/>
            </a:ln>
          </p:spPr>
          <p:txBody>
            <a:bodyPr/>
            <a:lstStyle/>
            <a:p>
              <a:endParaRPr lang="en-US" dirty="0"/>
            </a:p>
          </p:txBody>
        </p:sp>
        <p:sp>
          <p:nvSpPr>
            <p:cNvPr id="163" name="Freeform 104"/>
            <p:cNvSpPr>
              <a:spLocks noChangeAspect="1"/>
            </p:cNvSpPr>
            <p:nvPr/>
          </p:nvSpPr>
          <p:spPr bwMode="gray">
            <a:xfrm>
              <a:off x="7063350" y="3816347"/>
              <a:ext cx="187324" cy="239712"/>
            </a:xfrm>
            <a:custGeom>
              <a:avLst/>
              <a:gdLst>
                <a:gd name="T0" fmla="*/ 0 w 249"/>
                <a:gd name="T1" fmla="*/ 43728611 h 290"/>
                <a:gd name="T2" fmla="*/ 18676829 w 249"/>
                <a:gd name="T3" fmla="*/ 71742795 h 290"/>
                <a:gd name="T4" fmla="*/ 13017207 w 249"/>
                <a:gd name="T5" fmla="*/ 120254093 h 290"/>
                <a:gd name="T6" fmla="*/ 62822335 w 249"/>
                <a:gd name="T7" fmla="*/ 98389788 h 290"/>
                <a:gd name="T8" fmla="*/ 84329352 w 249"/>
                <a:gd name="T9" fmla="*/ 120254093 h 290"/>
                <a:gd name="T10" fmla="*/ 103006181 w 249"/>
                <a:gd name="T11" fmla="*/ 168082623 h 290"/>
                <a:gd name="T12" fmla="*/ 96215085 w 249"/>
                <a:gd name="T13" fmla="*/ 198145939 h 290"/>
                <a:gd name="T14" fmla="*/ 140926328 w 249"/>
                <a:gd name="T15" fmla="*/ 189946928 h 290"/>
                <a:gd name="T16" fmla="*/ 119419311 w 249"/>
                <a:gd name="T17" fmla="*/ 126403145 h 290"/>
                <a:gd name="T18" fmla="*/ 71877881 w 249"/>
                <a:gd name="T19" fmla="*/ 79258210 h 290"/>
                <a:gd name="T20" fmla="*/ 84895088 w 249"/>
                <a:gd name="T21" fmla="*/ 51927622 h 290"/>
                <a:gd name="T22" fmla="*/ 58294938 w 249"/>
                <a:gd name="T23" fmla="*/ 37579559 h 290"/>
                <a:gd name="T24" fmla="*/ 37920147 w 249"/>
                <a:gd name="T25" fmla="*/ 0 h 290"/>
                <a:gd name="T26" fmla="*/ 26034413 w 249"/>
                <a:gd name="T27" fmla="*/ 683595 h 290"/>
                <a:gd name="T28" fmla="*/ 27732375 w 249"/>
                <a:gd name="T29" fmla="*/ 27330588 h 290"/>
                <a:gd name="T30" fmla="*/ 18676829 w 249"/>
                <a:gd name="T31" fmla="*/ 21180710 h 290"/>
                <a:gd name="T32" fmla="*/ 0 w 249"/>
                <a:gd name="T33" fmla="*/ 43728611 h 2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290"/>
                <a:gd name="T53" fmla="*/ 249 w 249"/>
                <a:gd name="T54" fmla="*/ 290 h 2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290">
                  <a:moveTo>
                    <a:pt x="0" y="64"/>
                  </a:moveTo>
                  <a:lnTo>
                    <a:pt x="33" y="105"/>
                  </a:lnTo>
                  <a:lnTo>
                    <a:pt x="23" y="176"/>
                  </a:lnTo>
                  <a:lnTo>
                    <a:pt x="111" y="144"/>
                  </a:lnTo>
                  <a:lnTo>
                    <a:pt x="149" y="176"/>
                  </a:lnTo>
                  <a:lnTo>
                    <a:pt x="182" y="246"/>
                  </a:lnTo>
                  <a:lnTo>
                    <a:pt x="170" y="290"/>
                  </a:lnTo>
                  <a:lnTo>
                    <a:pt x="249" y="278"/>
                  </a:lnTo>
                  <a:lnTo>
                    <a:pt x="211" y="185"/>
                  </a:lnTo>
                  <a:lnTo>
                    <a:pt x="127" y="116"/>
                  </a:lnTo>
                  <a:lnTo>
                    <a:pt x="150" y="76"/>
                  </a:lnTo>
                  <a:lnTo>
                    <a:pt x="103" y="55"/>
                  </a:lnTo>
                  <a:lnTo>
                    <a:pt x="67" y="0"/>
                  </a:lnTo>
                  <a:lnTo>
                    <a:pt x="46" y="1"/>
                  </a:lnTo>
                  <a:lnTo>
                    <a:pt x="49" y="40"/>
                  </a:lnTo>
                  <a:lnTo>
                    <a:pt x="33" y="31"/>
                  </a:lnTo>
                  <a:lnTo>
                    <a:pt x="0" y="64"/>
                  </a:lnTo>
                  <a:close/>
                </a:path>
              </a:pathLst>
            </a:custGeom>
            <a:grpFill/>
            <a:ln w="3175" cap="rnd">
              <a:solidFill>
                <a:schemeClr val="accent5"/>
              </a:solidFill>
              <a:round/>
              <a:headEnd/>
              <a:tailEnd/>
            </a:ln>
          </p:spPr>
          <p:txBody>
            <a:bodyPr/>
            <a:lstStyle/>
            <a:p>
              <a:endParaRPr lang="en-US" dirty="0"/>
            </a:p>
          </p:txBody>
        </p:sp>
        <p:sp>
          <p:nvSpPr>
            <p:cNvPr id="164" name="Freeform 105"/>
            <p:cNvSpPr>
              <a:spLocks noChangeAspect="1"/>
            </p:cNvSpPr>
            <p:nvPr/>
          </p:nvSpPr>
          <p:spPr bwMode="gray">
            <a:xfrm>
              <a:off x="4612253" y="2903533"/>
              <a:ext cx="12699" cy="25399"/>
            </a:xfrm>
            <a:custGeom>
              <a:avLst/>
              <a:gdLst>
                <a:gd name="T0" fmla="*/ 0 w 17"/>
                <a:gd name="T1" fmla="*/ 16487140 h 30"/>
                <a:gd name="T2" fmla="*/ 7255435 w 17"/>
                <a:gd name="T3" fmla="*/ 0 h 30"/>
                <a:gd name="T4" fmla="*/ 9487647 w 17"/>
                <a:gd name="T5" fmla="*/ 21505333 h 30"/>
                <a:gd name="T6" fmla="*/ 0 w 17"/>
                <a:gd name="T7" fmla="*/ 16487140 h 30"/>
                <a:gd name="T8" fmla="*/ 0 60000 65536"/>
                <a:gd name="T9" fmla="*/ 0 60000 65536"/>
                <a:gd name="T10" fmla="*/ 0 60000 65536"/>
                <a:gd name="T11" fmla="*/ 0 60000 65536"/>
                <a:gd name="T12" fmla="*/ 0 w 17"/>
                <a:gd name="T13" fmla="*/ 0 h 30"/>
                <a:gd name="T14" fmla="*/ 17 w 17"/>
                <a:gd name="T15" fmla="*/ 30 h 30"/>
              </a:gdLst>
              <a:ahLst/>
              <a:cxnLst>
                <a:cxn ang="T8">
                  <a:pos x="T0" y="T1"/>
                </a:cxn>
                <a:cxn ang="T9">
                  <a:pos x="T2" y="T3"/>
                </a:cxn>
                <a:cxn ang="T10">
                  <a:pos x="T4" y="T5"/>
                </a:cxn>
                <a:cxn ang="T11">
                  <a:pos x="T6" y="T7"/>
                </a:cxn>
              </a:cxnLst>
              <a:rect l="T12" t="T13" r="T14" b="T15"/>
              <a:pathLst>
                <a:path w="17" h="30">
                  <a:moveTo>
                    <a:pt x="0" y="23"/>
                  </a:moveTo>
                  <a:lnTo>
                    <a:pt x="13" y="0"/>
                  </a:lnTo>
                  <a:lnTo>
                    <a:pt x="17" y="30"/>
                  </a:lnTo>
                  <a:lnTo>
                    <a:pt x="0" y="23"/>
                  </a:lnTo>
                  <a:close/>
                </a:path>
              </a:pathLst>
            </a:custGeom>
            <a:grpFill/>
            <a:ln w="3175" cap="rnd">
              <a:solidFill>
                <a:schemeClr val="accent5"/>
              </a:solidFill>
              <a:round/>
              <a:headEnd/>
              <a:tailEnd/>
            </a:ln>
          </p:spPr>
          <p:txBody>
            <a:bodyPr/>
            <a:lstStyle/>
            <a:p>
              <a:endParaRPr lang="en-US" dirty="0"/>
            </a:p>
          </p:txBody>
        </p:sp>
        <p:sp>
          <p:nvSpPr>
            <p:cNvPr id="165" name="Freeform 106"/>
            <p:cNvSpPr>
              <a:spLocks noChangeAspect="1"/>
            </p:cNvSpPr>
            <p:nvPr/>
          </p:nvSpPr>
          <p:spPr bwMode="gray">
            <a:xfrm>
              <a:off x="7064939" y="4281484"/>
              <a:ext cx="98424" cy="141286"/>
            </a:xfrm>
            <a:custGeom>
              <a:avLst/>
              <a:gdLst>
                <a:gd name="T0" fmla="*/ 0 w 130"/>
                <a:gd name="T1" fmla="*/ 0 h 172"/>
                <a:gd name="T2" fmla="*/ 14903816 w 130"/>
                <a:gd name="T3" fmla="*/ 0 h 172"/>
                <a:gd name="T4" fmla="*/ 19489664 w 130"/>
                <a:gd name="T5" fmla="*/ 20242648 h 172"/>
                <a:gd name="T6" fmla="*/ 37833056 w 130"/>
                <a:gd name="T7" fmla="*/ 7422496 h 172"/>
                <a:gd name="T8" fmla="*/ 62481704 w 130"/>
                <a:gd name="T9" fmla="*/ 34412420 h 172"/>
                <a:gd name="T10" fmla="*/ 74519082 w 130"/>
                <a:gd name="T11" fmla="*/ 116058235 h 172"/>
                <a:gd name="T12" fmla="*/ 73945945 w 130"/>
                <a:gd name="T13" fmla="*/ 116058235 h 172"/>
                <a:gd name="T14" fmla="*/ 22355346 w 130"/>
                <a:gd name="T15" fmla="*/ 81645814 h 172"/>
                <a:gd name="T16" fmla="*/ 0 w 130"/>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
                <a:gd name="T28" fmla="*/ 0 h 172"/>
                <a:gd name="T29" fmla="*/ 130 w 130"/>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 h="172">
                  <a:moveTo>
                    <a:pt x="0" y="0"/>
                  </a:moveTo>
                  <a:lnTo>
                    <a:pt x="26" y="0"/>
                  </a:lnTo>
                  <a:lnTo>
                    <a:pt x="34" y="30"/>
                  </a:lnTo>
                  <a:lnTo>
                    <a:pt x="66" y="11"/>
                  </a:lnTo>
                  <a:lnTo>
                    <a:pt x="109" y="51"/>
                  </a:lnTo>
                  <a:lnTo>
                    <a:pt x="130" y="172"/>
                  </a:lnTo>
                  <a:lnTo>
                    <a:pt x="129" y="172"/>
                  </a:lnTo>
                  <a:lnTo>
                    <a:pt x="39" y="121"/>
                  </a:lnTo>
                  <a:lnTo>
                    <a:pt x="0" y="0"/>
                  </a:lnTo>
                  <a:close/>
                </a:path>
              </a:pathLst>
            </a:custGeom>
            <a:grpFill/>
            <a:ln w="3175" cap="rnd">
              <a:solidFill>
                <a:schemeClr val="accent5"/>
              </a:solidFill>
              <a:round/>
              <a:headEnd/>
              <a:tailEnd/>
            </a:ln>
          </p:spPr>
          <p:txBody>
            <a:bodyPr/>
            <a:lstStyle/>
            <a:p>
              <a:endParaRPr lang="en-US" dirty="0"/>
            </a:p>
          </p:txBody>
        </p:sp>
        <p:sp>
          <p:nvSpPr>
            <p:cNvPr id="166" name="Freeform 107"/>
            <p:cNvSpPr>
              <a:spLocks noChangeAspect="1"/>
            </p:cNvSpPr>
            <p:nvPr/>
          </p:nvSpPr>
          <p:spPr bwMode="gray">
            <a:xfrm>
              <a:off x="7311002" y="4271958"/>
              <a:ext cx="246062" cy="171449"/>
            </a:xfrm>
            <a:custGeom>
              <a:avLst/>
              <a:gdLst>
                <a:gd name="T0" fmla="*/ 0 w 331"/>
                <a:gd name="T1" fmla="*/ 126226957 h 207"/>
                <a:gd name="T2" fmla="*/ 15473657 w 331"/>
                <a:gd name="T3" fmla="*/ 142005326 h 207"/>
                <a:gd name="T4" fmla="*/ 73499686 w 331"/>
                <a:gd name="T5" fmla="*/ 135831470 h 207"/>
                <a:gd name="T6" fmla="*/ 92288861 w 331"/>
                <a:gd name="T7" fmla="*/ 127599385 h 207"/>
                <a:gd name="T8" fmla="*/ 117709816 w 331"/>
                <a:gd name="T9" fmla="*/ 62427678 h 207"/>
                <a:gd name="T10" fmla="*/ 150867228 w 331"/>
                <a:gd name="T11" fmla="*/ 64485907 h 207"/>
                <a:gd name="T12" fmla="*/ 182919963 w 331"/>
                <a:gd name="T13" fmla="*/ 41847052 h 207"/>
                <a:gd name="T14" fmla="*/ 152525731 w 331"/>
                <a:gd name="T15" fmla="*/ 23324654 h 207"/>
                <a:gd name="T16" fmla="*/ 143130771 w 331"/>
                <a:gd name="T17" fmla="*/ 0 h 207"/>
                <a:gd name="T18" fmla="*/ 105551677 w 331"/>
                <a:gd name="T19" fmla="*/ 44591080 h 207"/>
                <a:gd name="T20" fmla="*/ 93946620 w 331"/>
                <a:gd name="T21" fmla="*/ 68601535 h 207"/>
                <a:gd name="T22" fmla="*/ 82341563 w 331"/>
                <a:gd name="T23" fmla="*/ 54881393 h 207"/>
                <a:gd name="T24" fmla="*/ 60236126 w 331"/>
                <a:gd name="T25" fmla="*/ 90553761 h 207"/>
                <a:gd name="T26" fmla="*/ 35920592 w 331"/>
                <a:gd name="T27" fmla="*/ 94670217 h 207"/>
                <a:gd name="T28" fmla="*/ 27631053 w 331"/>
                <a:gd name="T29" fmla="*/ 127599385 h 207"/>
                <a:gd name="T30" fmla="*/ 0 w 331"/>
                <a:gd name="T31" fmla="*/ 126226957 h 2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1"/>
                <a:gd name="T49" fmla="*/ 0 h 207"/>
                <a:gd name="T50" fmla="*/ 331 w 331"/>
                <a:gd name="T51" fmla="*/ 207 h 2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1" h="207">
                  <a:moveTo>
                    <a:pt x="0" y="184"/>
                  </a:moveTo>
                  <a:lnTo>
                    <a:pt x="28" y="207"/>
                  </a:lnTo>
                  <a:lnTo>
                    <a:pt x="133" y="198"/>
                  </a:lnTo>
                  <a:lnTo>
                    <a:pt x="167" y="186"/>
                  </a:lnTo>
                  <a:lnTo>
                    <a:pt x="213" y="91"/>
                  </a:lnTo>
                  <a:lnTo>
                    <a:pt x="273" y="94"/>
                  </a:lnTo>
                  <a:lnTo>
                    <a:pt x="331" y="61"/>
                  </a:lnTo>
                  <a:lnTo>
                    <a:pt x="276" y="34"/>
                  </a:lnTo>
                  <a:lnTo>
                    <a:pt x="259" y="0"/>
                  </a:lnTo>
                  <a:lnTo>
                    <a:pt x="191" y="65"/>
                  </a:lnTo>
                  <a:lnTo>
                    <a:pt x="170" y="100"/>
                  </a:lnTo>
                  <a:lnTo>
                    <a:pt x="149" y="80"/>
                  </a:lnTo>
                  <a:lnTo>
                    <a:pt x="109" y="132"/>
                  </a:lnTo>
                  <a:lnTo>
                    <a:pt x="65" y="138"/>
                  </a:lnTo>
                  <a:lnTo>
                    <a:pt x="50" y="186"/>
                  </a:lnTo>
                  <a:lnTo>
                    <a:pt x="0" y="184"/>
                  </a:lnTo>
                  <a:close/>
                </a:path>
              </a:pathLst>
            </a:custGeom>
            <a:grpFill/>
            <a:ln w="3175" cap="rnd">
              <a:solidFill>
                <a:schemeClr val="accent5"/>
              </a:solidFill>
              <a:round/>
              <a:headEnd/>
              <a:tailEnd/>
            </a:ln>
          </p:spPr>
          <p:txBody>
            <a:bodyPr/>
            <a:lstStyle/>
            <a:p>
              <a:endParaRPr lang="en-US" dirty="0"/>
            </a:p>
          </p:txBody>
        </p:sp>
        <p:sp>
          <p:nvSpPr>
            <p:cNvPr id="167" name="Freeform 108"/>
            <p:cNvSpPr>
              <a:spLocks noChangeAspect="1"/>
            </p:cNvSpPr>
            <p:nvPr/>
          </p:nvSpPr>
          <p:spPr bwMode="gray">
            <a:xfrm>
              <a:off x="1649410" y="3502019"/>
              <a:ext cx="784223" cy="549273"/>
            </a:xfrm>
            <a:custGeom>
              <a:avLst/>
              <a:gdLst>
                <a:gd name="T0" fmla="*/ 0 w 1048"/>
                <a:gd name="T1" fmla="*/ 4130349 h 662"/>
                <a:gd name="T2" fmla="*/ 27997880 w 1048"/>
                <a:gd name="T3" fmla="*/ 75727764 h 662"/>
                <a:gd name="T4" fmla="*/ 61035603 w 1048"/>
                <a:gd name="T5" fmla="*/ 108084376 h 662"/>
                <a:gd name="T6" fmla="*/ 58236189 w 1048"/>
                <a:gd name="T7" fmla="*/ 128049112 h 662"/>
                <a:gd name="T8" fmla="*/ 41437461 w 1048"/>
                <a:gd name="T9" fmla="*/ 131491623 h 662"/>
                <a:gd name="T10" fmla="*/ 78394813 w 1048"/>
                <a:gd name="T11" fmla="*/ 147325180 h 662"/>
                <a:gd name="T12" fmla="*/ 98553436 w 1048"/>
                <a:gd name="T13" fmla="*/ 179681792 h 662"/>
                <a:gd name="T14" fmla="*/ 96313755 w 1048"/>
                <a:gd name="T15" fmla="*/ 206530719 h 662"/>
                <a:gd name="T16" fmla="*/ 138870683 w 1048"/>
                <a:gd name="T17" fmla="*/ 251279207 h 662"/>
                <a:gd name="T18" fmla="*/ 148389887 w 1048"/>
                <a:gd name="T19" fmla="*/ 236133488 h 662"/>
                <a:gd name="T20" fmla="*/ 49276718 w 1048"/>
                <a:gd name="T21" fmla="*/ 64713224 h 662"/>
                <a:gd name="T22" fmla="*/ 43117409 w 1048"/>
                <a:gd name="T23" fmla="*/ 18587400 h 662"/>
                <a:gd name="T24" fmla="*/ 64955980 w 1048"/>
                <a:gd name="T25" fmla="*/ 30291438 h 662"/>
                <a:gd name="T26" fmla="*/ 101352850 w 1048"/>
                <a:gd name="T27" fmla="*/ 105330534 h 662"/>
                <a:gd name="T28" fmla="*/ 153429730 w 1048"/>
                <a:gd name="T29" fmla="*/ 161094392 h 662"/>
                <a:gd name="T30" fmla="*/ 151749782 w 1048"/>
                <a:gd name="T31" fmla="*/ 183124302 h 662"/>
                <a:gd name="T32" fmla="*/ 223984538 w 1048"/>
                <a:gd name="T33" fmla="*/ 259540735 h 662"/>
                <a:gd name="T34" fmla="*/ 232944009 w 1048"/>
                <a:gd name="T35" fmla="*/ 292585185 h 662"/>
                <a:gd name="T36" fmla="*/ 223984538 w 1048"/>
                <a:gd name="T37" fmla="*/ 313238589 h 662"/>
                <a:gd name="T38" fmla="*/ 240784014 w 1048"/>
                <a:gd name="T39" fmla="*/ 342841358 h 662"/>
                <a:gd name="T40" fmla="*/ 380214430 w 1048"/>
                <a:gd name="T41" fmla="*/ 422699472 h 662"/>
                <a:gd name="T42" fmla="*/ 440690300 w 1048"/>
                <a:gd name="T43" fmla="*/ 417192616 h 662"/>
                <a:gd name="T44" fmla="*/ 480447814 w 1048"/>
                <a:gd name="T45" fmla="*/ 455744752 h 662"/>
                <a:gd name="T46" fmla="*/ 497246542 w 1048"/>
                <a:gd name="T47" fmla="*/ 417880455 h 662"/>
                <a:gd name="T48" fmla="*/ 516845432 w 1048"/>
                <a:gd name="T49" fmla="*/ 417192616 h 662"/>
                <a:gd name="T50" fmla="*/ 495566594 w 1048"/>
                <a:gd name="T51" fmla="*/ 385524672 h 662"/>
                <a:gd name="T52" fmla="*/ 540923684 w 1048"/>
                <a:gd name="T53" fmla="*/ 372444128 h 662"/>
                <a:gd name="T54" fmla="*/ 556602197 w 1048"/>
                <a:gd name="T55" fmla="*/ 358674916 h 662"/>
                <a:gd name="T56" fmla="*/ 562201773 w 1048"/>
                <a:gd name="T57" fmla="*/ 351102056 h 662"/>
                <a:gd name="T58" fmla="*/ 567241616 w 1048"/>
                <a:gd name="T59" fmla="*/ 369001617 h 662"/>
                <a:gd name="T60" fmla="*/ 586840506 w 1048"/>
                <a:gd name="T61" fmla="*/ 293273853 h 662"/>
                <a:gd name="T62" fmla="*/ 561642040 w 1048"/>
                <a:gd name="T63" fmla="*/ 281570645 h 662"/>
                <a:gd name="T64" fmla="*/ 517405165 w 1048"/>
                <a:gd name="T65" fmla="*/ 293273853 h 662"/>
                <a:gd name="T66" fmla="*/ 494446379 w 1048"/>
                <a:gd name="T67" fmla="*/ 358674916 h 662"/>
                <a:gd name="T68" fmla="*/ 437330405 w 1048"/>
                <a:gd name="T69" fmla="*/ 365559937 h 662"/>
                <a:gd name="T70" fmla="*/ 414372367 w 1048"/>
                <a:gd name="T71" fmla="*/ 349036882 h 662"/>
                <a:gd name="T72" fmla="*/ 376294801 w 1048"/>
                <a:gd name="T73" fmla="*/ 268490100 h 662"/>
                <a:gd name="T74" fmla="*/ 375174587 w 1048"/>
                <a:gd name="T75" fmla="*/ 206530719 h 662"/>
                <a:gd name="T76" fmla="*/ 388053687 w 1048"/>
                <a:gd name="T77" fmla="*/ 176239281 h 662"/>
                <a:gd name="T78" fmla="*/ 349976121 w 1048"/>
                <a:gd name="T79" fmla="*/ 160405724 h 662"/>
                <a:gd name="T80" fmla="*/ 300699403 w 1048"/>
                <a:gd name="T81" fmla="*/ 74351258 h 662"/>
                <a:gd name="T82" fmla="*/ 260382156 w 1048"/>
                <a:gd name="T83" fmla="*/ 93627326 h 662"/>
                <a:gd name="T84" fmla="*/ 206626076 w 1048"/>
                <a:gd name="T85" fmla="*/ 22029910 h 662"/>
                <a:gd name="T86" fmla="*/ 118152326 w 1048"/>
                <a:gd name="T87" fmla="*/ 37175629 h 662"/>
                <a:gd name="T88" fmla="*/ 44236875 w 1048"/>
                <a:gd name="T89" fmla="*/ 0 h 662"/>
                <a:gd name="T90" fmla="*/ 0 w 1048"/>
                <a:gd name="T91" fmla="*/ 4130349 h 6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48"/>
                <a:gd name="T139" fmla="*/ 0 h 662"/>
                <a:gd name="T140" fmla="*/ 1048 w 1048"/>
                <a:gd name="T141" fmla="*/ 662 h 6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48" h="662">
                  <a:moveTo>
                    <a:pt x="0" y="6"/>
                  </a:moveTo>
                  <a:lnTo>
                    <a:pt x="50" y="110"/>
                  </a:lnTo>
                  <a:lnTo>
                    <a:pt x="109" y="157"/>
                  </a:lnTo>
                  <a:lnTo>
                    <a:pt x="104" y="186"/>
                  </a:lnTo>
                  <a:lnTo>
                    <a:pt x="74" y="191"/>
                  </a:lnTo>
                  <a:lnTo>
                    <a:pt x="140" y="214"/>
                  </a:lnTo>
                  <a:lnTo>
                    <a:pt x="176" y="261"/>
                  </a:lnTo>
                  <a:lnTo>
                    <a:pt x="172" y="300"/>
                  </a:lnTo>
                  <a:lnTo>
                    <a:pt x="248" y="365"/>
                  </a:lnTo>
                  <a:lnTo>
                    <a:pt x="265" y="343"/>
                  </a:lnTo>
                  <a:lnTo>
                    <a:pt x="88" y="94"/>
                  </a:lnTo>
                  <a:lnTo>
                    <a:pt x="77" y="27"/>
                  </a:lnTo>
                  <a:lnTo>
                    <a:pt x="116" y="44"/>
                  </a:lnTo>
                  <a:lnTo>
                    <a:pt x="181" y="153"/>
                  </a:lnTo>
                  <a:lnTo>
                    <a:pt x="274" y="234"/>
                  </a:lnTo>
                  <a:lnTo>
                    <a:pt x="271" y="266"/>
                  </a:lnTo>
                  <a:lnTo>
                    <a:pt x="400" y="377"/>
                  </a:lnTo>
                  <a:lnTo>
                    <a:pt x="416" y="425"/>
                  </a:lnTo>
                  <a:lnTo>
                    <a:pt x="400" y="455"/>
                  </a:lnTo>
                  <a:lnTo>
                    <a:pt x="430" y="498"/>
                  </a:lnTo>
                  <a:lnTo>
                    <a:pt x="679" y="614"/>
                  </a:lnTo>
                  <a:lnTo>
                    <a:pt x="787" y="606"/>
                  </a:lnTo>
                  <a:lnTo>
                    <a:pt x="858" y="662"/>
                  </a:lnTo>
                  <a:lnTo>
                    <a:pt x="888" y="607"/>
                  </a:lnTo>
                  <a:lnTo>
                    <a:pt x="923" y="606"/>
                  </a:lnTo>
                  <a:lnTo>
                    <a:pt x="885" y="560"/>
                  </a:lnTo>
                  <a:lnTo>
                    <a:pt x="966" y="541"/>
                  </a:lnTo>
                  <a:lnTo>
                    <a:pt x="994" y="521"/>
                  </a:lnTo>
                  <a:lnTo>
                    <a:pt x="1004" y="510"/>
                  </a:lnTo>
                  <a:lnTo>
                    <a:pt x="1013" y="536"/>
                  </a:lnTo>
                  <a:lnTo>
                    <a:pt x="1048" y="426"/>
                  </a:lnTo>
                  <a:lnTo>
                    <a:pt x="1003" y="409"/>
                  </a:lnTo>
                  <a:lnTo>
                    <a:pt x="924" y="426"/>
                  </a:lnTo>
                  <a:lnTo>
                    <a:pt x="883" y="521"/>
                  </a:lnTo>
                  <a:lnTo>
                    <a:pt x="781" y="531"/>
                  </a:lnTo>
                  <a:lnTo>
                    <a:pt x="740" y="507"/>
                  </a:lnTo>
                  <a:lnTo>
                    <a:pt x="672" y="390"/>
                  </a:lnTo>
                  <a:lnTo>
                    <a:pt x="670" y="300"/>
                  </a:lnTo>
                  <a:lnTo>
                    <a:pt x="693" y="256"/>
                  </a:lnTo>
                  <a:lnTo>
                    <a:pt x="625" y="233"/>
                  </a:lnTo>
                  <a:lnTo>
                    <a:pt x="537" y="108"/>
                  </a:lnTo>
                  <a:lnTo>
                    <a:pt x="465" y="136"/>
                  </a:lnTo>
                  <a:lnTo>
                    <a:pt x="369" y="32"/>
                  </a:lnTo>
                  <a:lnTo>
                    <a:pt x="211" y="54"/>
                  </a:lnTo>
                  <a:lnTo>
                    <a:pt x="79" y="0"/>
                  </a:lnTo>
                  <a:lnTo>
                    <a:pt x="0" y="6"/>
                  </a:lnTo>
                  <a:close/>
                </a:path>
              </a:pathLst>
            </a:custGeom>
            <a:grpFill/>
            <a:ln w="3175" cap="rnd">
              <a:solidFill>
                <a:schemeClr val="accent5"/>
              </a:solidFill>
              <a:round/>
              <a:headEnd/>
              <a:tailEnd/>
            </a:ln>
          </p:spPr>
          <p:txBody>
            <a:bodyPr/>
            <a:lstStyle/>
            <a:p>
              <a:endParaRPr lang="en-US" dirty="0"/>
            </a:p>
          </p:txBody>
        </p:sp>
        <p:sp>
          <p:nvSpPr>
            <p:cNvPr id="168" name="Freeform 109"/>
            <p:cNvSpPr>
              <a:spLocks noChangeAspect="1"/>
            </p:cNvSpPr>
            <p:nvPr/>
          </p:nvSpPr>
          <p:spPr bwMode="gray">
            <a:xfrm>
              <a:off x="6741090" y="2827336"/>
              <a:ext cx="822324" cy="380999"/>
            </a:xfrm>
            <a:custGeom>
              <a:avLst/>
              <a:gdLst>
                <a:gd name="T0" fmla="*/ 0 w 1101"/>
                <a:gd name="T1" fmla="*/ 98187732 h 463"/>
                <a:gd name="T2" fmla="*/ 20082357 w 1101"/>
                <a:gd name="T3" fmla="*/ 130013987 h 463"/>
                <a:gd name="T4" fmla="*/ 46859081 w 1101"/>
                <a:gd name="T5" fmla="*/ 141525454 h 463"/>
                <a:gd name="T6" fmla="*/ 58573291 w 1101"/>
                <a:gd name="T7" fmla="*/ 208563350 h 463"/>
                <a:gd name="T8" fmla="*/ 143923307 w 1101"/>
                <a:gd name="T9" fmla="*/ 234295251 h 463"/>
                <a:gd name="T10" fmla="*/ 179067431 w 1101"/>
                <a:gd name="T11" fmla="*/ 280341940 h 463"/>
                <a:gd name="T12" fmla="*/ 249355679 w 1101"/>
                <a:gd name="T13" fmla="*/ 277633795 h 463"/>
                <a:gd name="T14" fmla="*/ 329685105 w 1101"/>
                <a:gd name="T15" fmla="*/ 313522678 h 463"/>
                <a:gd name="T16" fmla="*/ 435117477 w 1101"/>
                <a:gd name="T17" fmla="*/ 280341940 h 463"/>
                <a:gd name="T18" fmla="*/ 468030643 w 1101"/>
                <a:gd name="T19" fmla="*/ 254610039 h 463"/>
                <a:gd name="T20" fmla="*/ 468030643 w 1101"/>
                <a:gd name="T21" fmla="*/ 218043914 h 463"/>
                <a:gd name="T22" fmla="*/ 497038325 w 1101"/>
                <a:gd name="T23" fmla="*/ 222106542 h 463"/>
                <a:gd name="T24" fmla="*/ 562305984 w 1101"/>
                <a:gd name="T25" fmla="*/ 169965499 h 463"/>
                <a:gd name="T26" fmla="*/ 614185655 w 1101"/>
                <a:gd name="T27" fmla="*/ 166580112 h 463"/>
                <a:gd name="T28" fmla="*/ 589640635 w 1101"/>
                <a:gd name="T29" fmla="*/ 126627778 h 463"/>
                <a:gd name="T30" fmla="*/ 539434744 w 1101"/>
                <a:gd name="T31" fmla="*/ 137462825 h 463"/>
                <a:gd name="T32" fmla="*/ 538876817 w 1101"/>
                <a:gd name="T33" fmla="*/ 93447039 h 463"/>
                <a:gd name="T34" fmla="*/ 551706880 w 1101"/>
                <a:gd name="T35" fmla="*/ 69069622 h 463"/>
                <a:gd name="T36" fmla="*/ 516562756 w 1101"/>
                <a:gd name="T37" fmla="*/ 62298026 h 463"/>
                <a:gd name="T38" fmla="*/ 425076299 w 1101"/>
                <a:gd name="T39" fmla="*/ 89384410 h 463"/>
                <a:gd name="T40" fmla="*/ 344189693 w 1101"/>
                <a:gd name="T41" fmla="*/ 50109317 h 463"/>
                <a:gd name="T42" fmla="*/ 292867949 w 1101"/>
                <a:gd name="T43" fmla="*/ 55526430 h 463"/>
                <a:gd name="T44" fmla="*/ 273343519 w 1101"/>
                <a:gd name="T45" fmla="*/ 22346514 h 463"/>
                <a:gd name="T46" fmla="*/ 222579701 w 1101"/>
                <a:gd name="T47" fmla="*/ 0 h 463"/>
                <a:gd name="T48" fmla="*/ 195802977 w 1101"/>
                <a:gd name="T49" fmla="*/ 23700175 h 463"/>
                <a:gd name="T50" fmla="*/ 193572019 w 1101"/>
                <a:gd name="T51" fmla="*/ 68392380 h 463"/>
                <a:gd name="T52" fmla="*/ 77540542 w 1101"/>
                <a:gd name="T53" fmla="*/ 48754834 h 463"/>
                <a:gd name="T54" fmla="*/ 0 w 1101"/>
                <a:gd name="T55" fmla="*/ 98187732 h 46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01"/>
                <a:gd name="T85" fmla="*/ 0 h 463"/>
                <a:gd name="T86" fmla="*/ 1101 w 1101"/>
                <a:gd name="T87" fmla="*/ 463 h 46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01" h="463">
                  <a:moveTo>
                    <a:pt x="0" y="145"/>
                  </a:moveTo>
                  <a:lnTo>
                    <a:pt x="36" y="192"/>
                  </a:lnTo>
                  <a:lnTo>
                    <a:pt x="84" y="209"/>
                  </a:lnTo>
                  <a:lnTo>
                    <a:pt x="105" y="308"/>
                  </a:lnTo>
                  <a:lnTo>
                    <a:pt x="258" y="346"/>
                  </a:lnTo>
                  <a:lnTo>
                    <a:pt x="321" y="414"/>
                  </a:lnTo>
                  <a:lnTo>
                    <a:pt x="447" y="410"/>
                  </a:lnTo>
                  <a:lnTo>
                    <a:pt x="591" y="463"/>
                  </a:lnTo>
                  <a:lnTo>
                    <a:pt x="780" y="414"/>
                  </a:lnTo>
                  <a:lnTo>
                    <a:pt x="839" y="376"/>
                  </a:lnTo>
                  <a:lnTo>
                    <a:pt x="839" y="322"/>
                  </a:lnTo>
                  <a:lnTo>
                    <a:pt x="891" y="328"/>
                  </a:lnTo>
                  <a:lnTo>
                    <a:pt x="1008" y="251"/>
                  </a:lnTo>
                  <a:lnTo>
                    <a:pt x="1101" y="246"/>
                  </a:lnTo>
                  <a:lnTo>
                    <a:pt x="1057" y="187"/>
                  </a:lnTo>
                  <a:lnTo>
                    <a:pt x="967" y="203"/>
                  </a:lnTo>
                  <a:lnTo>
                    <a:pt x="966" y="138"/>
                  </a:lnTo>
                  <a:lnTo>
                    <a:pt x="989" y="102"/>
                  </a:lnTo>
                  <a:lnTo>
                    <a:pt x="926" y="92"/>
                  </a:lnTo>
                  <a:lnTo>
                    <a:pt x="762" y="132"/>
                  </a:lnTo>
                  <a:lnTo>
                    <a:pt x="617" y="74"/>
                  </a:lnTo>
                  <a:lnTo>
                    <a:pt x="525" y="82"/>
                  </a:lnTo>
                  <a:lnTo>
                    <a:pt x="490" y="33"/>
                  </a:lnTo>
                  <a:lnTo>
                    <a:pt x="399" y="0"/>
                  </a:lnTo>
                  <a:lnTo>
                    <a:pt x="351" y="35"/>
                  </a:lnTo>
                  <a:lnTo>
                    <a:pt x="347" y="101"/>
                  </a:lnTo>
                  <a:lnTo>
                    <a:pt x="139" y="72"/>
                  </a:lnTo>
                  <a:lnTo>
                    <a:pt x="0" y="145"/>
                  </a:lnTo>
                  <a:close/>
                </a:path>
              </a:pathLst>
            </a:custGeom>
            <a:grpFill/>
            <a:ln w="3175" cap="rnd">
              <a:solidFill>
                <a:schemeClr val="accent5"/>
              </a:solidFill>
              <a:round/>
              <a:headEnd/>
              <a:tailEnd/>
            </a:ln>
          </p:spPr>
          <p:txBody>
            <a:bodyPr/>
            <a:lstStyle/>
            <a:p>
              <a:endParaRPr lang="en-US" dirty="0"/>
            </a:p>
          </p:txBody>
        </p:sp>
        <p:sp>
          <p:nvSpPr>
            <p:cNvPr id="169" name="Freeform 110"/>
            <p:cNvSpPr>
              <a:spLocks noChangeAspect="1"/>
            </p:cNvSpPr>
            <p:nvPr/>
          </p:nvSpPr>
          <p:spPr bwMode="gray">
            <a:xfrm>
              <a:off x="5813989" y="3743320"/>
              <a:ext cx="198438" cy="247650"/>
            </a:xfrm>
            <a:custGeom>
              <a:avLst/>
              <a:gdLst>
                <a:gd name="T0" fmla="*/ 0 w 266"/>
                <a:gd name="T1" fmla="*/ 145148491 h 300"/>
                <a:gd name="T2" fmla="*/ 20034778 w 266"/>
                <a:gd name="T3" fmla="*/ 204435075 h 300"/>
                <a:gd name="T4" fmla="*/ 55096385 w 266"/>
                <a:gd name="T5" fmla="*/ 194894772 h 300"/>
                <a:gd name="T6" fmla="*/ 110748546 w 266"/>
                <a:gd name="T7" fmla="*/ 144467453 h 300"/>
                <a:gd name="T8" fmla="*/ 109635503 w 266"/>
                <a:gd name="T9" fmla="*/ 119935244 h 300"/>
                <a:gd name="T10" fmla="*/ 145810154 w 266"/>
                <a:gd name="T11" fmla="*/ 74959528 h 300"/>
                <a:gd name="T12" fmla="*/ 148036240 w 266"/>
                <a:gd name="T13" fmla="*/ 59967622 h 300"/>
                <a:gd name="T14" fmla="*/ 128001462 w 266"/>
                <a:gd name="T15" fmla="*/ 34072513 h 300"/>
                <a:gd name="T16" fmla="*/ 82365944 w 266"/>
                <a:gd name="T17" fmla="*/ 0 h 300"/>
                <a:gd name="T18" fmla="*/ 71235512 w 266"/>
                <a:gd name="T19" fmla="*/ 681863 h 300"/>
                <a:gd name="T20" fmla="*/ 77357250 w 266"/>
                <a:gd name="T21" fmla="*/ 19080607 h 300"/>
                <a:gd name="T22" fmla="*/ 61218123 w 266"/>
                <a:gd name="T23" fmla="*/ 54516020 h 300"/>
                <a:gd name="T24" fmla="*/ 71235512 w 266"/>
                <a:gd name="T25" fmla="*/ 71551864 h 300"/>
                <a:gd name="T26" fmla="*/ 56765950 w 266"/>
                <a:gd name="T27" fmla="*/ 120616282 h 300"/>
                <a:gd name="T28" fmla="*/ 0 w 266"/>
                <a:gd name="T29" fmla="*/ 145148491 h 3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6"/>
                <a:gd name="T46" fmla="*/ 0 h 300"/>
                <a:gd name="T47" fmla="*/ 266 w 266"/>
                <a:gd name="T48" fmla="*/ 300 h 3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6" h="300">
                  <a:moveTo>
                    <a:pt x="0" y="213"/>
                  </a:moveTo>
                  <a:lnTo>
                    <a:pt x="36" y="300"/>
                  </a:lnTo>
                  <a:lnTo>
                    <a:pt x="99" y="286"/>
                  </a:lnTo>
                  <a:lnTo>
                    <a:pt x="199" y="212"/>
                  </a:lnTo>
                  <a:lnTo>
                    <a:pt x="197" y="176"/>
                  </a:lnTo>
                  <a:lnTo>
                    <a:pt x="262" y="110"/>
                  </a:lnTo>
                  <a:lnTo>
                    <a:pt x="266" y="88"/>
                  </a:lnTo>
                  <a:lnTo>
                    <a:pt x="230" y="50"/>
                  </a:lnTo>
                  <a:lnTo>
                    <a:pt x="148" y="0"/>
                  </a:lnTo>
                  <a:lnTo>
                    <a:pt x="128" y="1"/>
                  </a:lnTo>
                  <a:lnTo>
                    <a:pt x="139" y="28"/>
                  </a:lnTo>
                  <a:lnTo>
                    <a:pt x="110" y="80"/>
                  </a:lnTo>
                  <a:lnTo>
                    <a:pt x="128" y="105"/>
                  </a:lnTo>
                  <a:lnTo>
                    <a:pt x="102" y="177"/>
                  </a:lnTo>
                  <a:lnTo>
                    <a:pt x="0" y="213"/>
                  </a:lnTo>
                  <a:close/>
                </a:path>
              </a:pathLst>
            </a:custGeom>
            <a:grpFill/>
            <a:ln w="3175" cap="rnd">
              <a:solidFill>
                <a:schemeClr val="accent5"/>
              </a:solidFill>
              <a:round/>
              <a:headEnd/>
              <a:tailEnd/>
            </a:ln>
          </p:spPr>
          <p:txBody>
            <a:bodyPr/>
            <a:lstStyle/>
            <a:p>
              <a:endParaRPr lang="en-US" dirty="0"/>
            </a:p>
          </p:txBody>
        </p:sp>
        <p:sp>
          <p:nvSpPr>
            <p:cNvPr id="170" name="Freeform 111"/>
            <p:cNvSpPr>
              <a:spLocks noChangeAspect="1"/>
            </p:cNvSpPr>
            <p:nvPr/>
          </p:nvSpPr>
          <p:spPr bwMode="gray">
            <a:xfrm>
              <a:off x="6537889" y="3576635"/>
              <a:ext cx="209551" cy="119062"/>
            </a:xfrm>
            <a:custGeom>
              <a:avLst/>
              <a:gdLst>
                <a:gd name="T0" fmla="*/ 0 w 278"/>
                <a:gd name="T1" fmla="*/ 38820873 h 143"/>
                <a:gd name="T2" fmla="*/ 19317796 w 278"/>
                <a:gd name="T3" fmla="*/ 0 h 143"/>
                <a:gd name="T4" fmla="*/ 81817968 w 278"/>
                <a:gd name="T5" fmla="*/ 24956394 h 143"/>
                <a:gd name="T6" fmla="*/ 115340692 w 278"/>
                <a:gd name="T7" fmla="*/ 62390153 h 143"/>
                <a:gd name="T8" fmla="*/ 157953966 w 278"/>
                <a:gd name="T9" fmla="*/ 62390153 h 143"/>
                <a:gd name="T10" fmla="*/ 155681328 w 278"/>
                <a:gd name="T11" fmla="*/ 99131188 h 143"/>
                <a:gd name="T12" fmla="*/ 52840520 w 278"/>
                <a:gd name="T13" fmla="*/ 75561907 h 143"/>
                <a:gd name="T14" fmla="*/ 0 w 278"/>
                <a:gd name="T15" fmla="*/ 38820873 h 143"/>
                <a:gd name="T16" fmla="*/ 0 60000 65536"/>
                <a:gd name="T17" fmla="*/ 0 60000 65536"/>
                <a:gd name="T18" fmla="*/ 0 60000 65536"/>
                <a:gd name="T19" fmla="*/ 0 60000 65536"/>
                <a:gd name="T20" fmla="*/ 0 60000 65536"/>
                <a:gd name="T21" fmla="*/ 0 60000 65536"/>
                <a:gd name="T22" fmla="*/ 0 60000 65536"/>
                <a:gd name="T23" fmla="*/ 0 60000 65536"/>
                <a:gd name="T24" fmla="*/ 0 w 278"/>
                <a:gd name="T25" fmla="*/ 0 h 143"/>
                <a:gd name="T26" fmla="*/ 278 w 278"/>
                <a:gd name="T27" fmla="*/ 143 h 1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8" h="143">
                  <a:moveTo>
                    <a:pt x="0" y="56"/>
                  </a:moveTo>
                  <a:lnTo>
                    <a:pt x="34" y="0"/>
                  </a:lnTo>
                  <a:lnTo>
                    <a:pt x="144" y="36"/>
                  </a:lnTo>
                  <a:lnTo>
                    <a:pt x="203" y="90"/>
                  </a:lnTo>
                  <a:lnTo>
                    <a:pt x="278" y="90"/>
                  </a:lnTo>
                  <a:lnTo>
                    <a:pt x="274" y="143"/>
                  </a:lnTo>
                  <a:lnTo>
                    <a:pt x="93" y="109"/>
                  </a:lnTo>
                  <a:lnTo>
                    <a:pt x="0" y="56"/>
                  </a:lnTo>
                  <a:close/>
                </a:path>
              </a:pathLst>
            </a:custGeom>
            <a:grpFill/>
            <a:ln w="3175" cap="rnd">
              <a:solidFill>
                <a:schemeClr val="accent5"/>
              </a:solidFill>
              <a:round/>
              <a:headEnd/>
              <a:tailEnd/>
            </a:ln>
          </p:spPr>
          <p:txBody>
            <a:bodyPr/>
            <a:lstStyle/>
            <a:p>
              <a:endParaRPr lang="en-US" dirty="0"/>
            </a:p>
          </p:txBody>
        </p:sp>
        <p:sp>
          <p:nvSpPr>
            <p:cNvPr id="171" name="Freeform 112"/>
            <p:cNvSpPr>
              <a:spLocks noChangeAspect="1"/>
            </p:cNvSpPr>
            <p:nvPr/>
          </p:nvSpPr>
          <p:spPr bwMode="gray">
            <a:xfrm>
              <a:off x="4558279" y="2787646"/>
              <a:ext cx="90486" cy="92074"/>
            </a:xfrm>
            <a:custGeom>
              <a:avLst/>
              <a:gdLst>
                <a:gd name="T0" fmla="*/ 0 w 123"/>
                <a:gd name="T1" fmla="*/ 55129706 h 115"/>
                <a:gd name="T2" fmla="*/ 25436411 w 123"/>
                <a:gd name="T3" fmla="*/ 46155196 h 115"/>
                <a:gd name="T4" fmla="*/ 11906765 w 123"/>
                <a:gd name="T5" fmla="*/ 37180686 h 115"/>
                <a:gd name="T6" fmla="*/ 24895696 w 123"/>
                <a:gd name="T7" fmla="*/ 11538999 h 115"/>
                <a:gd name="T8" fmla="*/ 34637394 w 123"/>
                <a:gd name="T9" fmla="*/ 28206175 h 115"/>
                <a:gd name="T10" fmla="*/ 36261010 w 123"/>
                <a:gd name="T11" fmla="*/ 0 h 115"/>
                <a:gd name="T12" fmla="*/ 66568270 w 123"/>
                <a:gd name="T13" fmla="*/ 0 h 115"/>
                <a:gd name="T14" fmla="*/ 63862488 w 123"/>
                <a:gd name="T15" fmla="*/ 28206175 h 115"/>
                <a:gd name="T16" fmla="*/ 44379092 w 123"/>
                <a:gd name="T17" fmla="*/ 39103852 h 115"/>
                <a:gd name="T18" fmla="*/ 45461257 w 123"/>
                <a:gd name="T19" fmla="*/ 73720049 h 115"/>
                <a:gd name="T20" fmla="*/ 27060027 w 123"/>
                <a:gd name="T21" fmla="*/ 52565217 h 115"/>
                <a:gd name="T22" fmla="*/ 0 w 123"/>
                <a:gd name="T23" fmla="*/ 55129706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3"/>
                <a:gd name="T37" fmla="*/ 0 h 115"/>
                <a:gd name="T38" fmla="*/ 123 w 123"/>
                <a:gd name="T39" fmla="*/ 115 h 1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3" h="115">
                  <a:moveTo>
                    <a:pt x="0" y="86"/>
                  </a:moveTo>
                  <a:lnTo>
                    <a:pt x="47" y="72"/>
                  </a:lnTo>
                  <a:lnTo>
                    <a:pt x="22" y="58"/>
                  </a:lnTo>
                  <a:lnTo>
                    <a:pt x="46" y="18"/>
                  </a:lnTo>
                  <a:lnTo>
                    <a:pt x="64" y="44"/>
                  </a:lnTo>
                  <a:lnTo>
                    <a:pt x="67" y="0"/>
                  </a:lnTo>
                  <a:lnTo>
                    <a:pt x="123" y="0"/>
                  </a:lnTo>
                  <a:lnTo>
                    <a:pt x="118" y="44"/>
                  </a:lnTo>
                  <a:lnTo>
                    <a:pt x="82" y="61"/>
                  </a:lnTo>
                  <a:lnTo>
                    <a:pt x="84" y="115"/>
                  </a:lnTo>
                  <a:lnTo>
                    <a:pt x="50" y="82"/>
                  </a:lnTo>
                  <a:lnTo>
                    <a:pt x="0" y="86"/>
                  </a:lnTo>
                  <a:close/>
                </a:path>
              </a:pathLst>
            </a:custGeom>
            <a:grpFill/>
            <a:ln w="3175" cap="rnd">
              <a:solidFill>
                <a:schemeClr val="accent5"/>
              </a:solidFill>
              <a:round/>
              <a:headEnd/>
              <a:tailEnd/>
            </a:ln>
          </p:spPr>
          <p:txBody>
            <a:bodyPr/>
            <a:lstStyle/>
            <a:p>
              <a:endParaRPr lang="en-US" dirty="0"/>
            </a:p>
          </p:txBody>
        </p:sp>
        <p:sp>
          <p:nvSpPr>
            <p:cNvPr id="172" name="Freeform 113"/>
            <p:cNvSpPr>
              <a:spLocks noChangeAspect="1"/>
            </p:cNvSpPr>
            <p:nvPr/>
          </p:nvSpPr>
          <p:spPr bwMode="gray">
            <a:xfrm>
              <a:off x="8781027" y="5699118"/>
              <a:ext cx="200024" cy="206375"/>
            </a:xfrm>
            <a:custGeom>
              <a:avLst/>
              <a:gdLst>
                <a:gd name="T0" fmla="*/ 0 w 268"/>
                <a:gd name="T1" fmla="*/ 147549117 h 252"/>
                <a:gd name="T2" fmla="*/ 31194944 w 268"/>
                <a:gd name="T3" fmla="*/ 95907049 h 252"/>
                <a:gd name="T4" fmla="*/ 85229309 w 268"/>
                <a:gd name="T5" fmla="*/ 57678537 h 252"/>
                <a:gd name="T6" fmla="*/ 112525258 w 268"/>
                <a:gd name="T7" fmla="*/ 0 h 252"/>
                <a:gd name="T8" fmla="*/ 129793834 w 268"/>
                <a:gd name="T9" fmla="*/ 17437869 h 252"/>
                <a:gd name="T10" fmla="*/ 148176729 w 268"/>
                <a:gd name="T11" fmla="*/ 10059962 h 252"/>
                <a:gd name="T12" fmla="*/ 149291047 w 268"/>
                <a:gd name="T13" fmla="*/ 29509987 h 252"/>
                <a:gd name="T14" fmla="*/ 121438312 w 268"/>
                <a:gd name="T15" fmla="*/ 69750655 h 252"/>
                <a:gd name="T16" fmla="*/ 127565944 w 268"/>
                <a:gd name="T17" fmla="*/ 88529142 h 252"/>
                <a:gd name="T18" fmla="*/ 96371000 w 268"/>
                <a:gd name="T19" fmla="*/ 95236330 h 252"/>
                <a:gd name="T20" fmla="*/ 80215996 w 268"/>
                <a:gd name="T21" fmla="*/ 151572610 h 252"/>
                <a:gd name="T22" fmla="*/ 48463520 w 268"/>
                <a:gd name="T23" fmla="*/ 169010479 h 252"/>
                <a:gd name="T24" fmla="*/ 0 w 268"/>
                <a:gd name="T25" fmla="*/ 147549117 h 2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8"/>
                <a:gd name="T40" fmla="*/ 0 h 252"/>
                <a:gd name="T41" fmla="*/ 268 w 268"/>
                <a:gd name="T42" fmla="*/ 252 h 2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8" h="252">
                  <a:moveTo>
                    <a:pt x="0" y="220"/>
                  </a:moveTo>
                  <a:lnTo>
                    <a:pt x="56" y="143"/>
                  </a:lnTo>
                  <a:lnTo>
                    <a:pt x="153" y="86"/>
                  </a:lnTo>
                  <a:lnTo>
                    <a:pt x="202" y="0"/>
                  </a:lnTo>
                  <a:lnTo>
                    <a:pt x="233" y="26"/>
                  </a:lnTo>
                  <a:lnTo>
                    <a:pt x="266" y="15"/>
                  </a:lnTo>
                  <a:lnTo>
                    <a:pt x="268" y="44"/>
                  </a:lnTo>
                  <a:lnTo>
                    <a:pt x="218" y="104"/>
                  </a:lnTo>
                  <a:lnTo>
                    <a:pt x="229" y="132"/>
                  </a:lnTo>
                  <a:lnTo>
                    <a:pt x="173" y="142"/>
                  </a:lnTo>
                  <a:lnTo>
                    <a:pt x="144" y="226"/>
                  </a:lnTo>
                  <a:lnTo>
                    <a:pt x="87" y="252"/>
                  </a:lnTo>
                  <a:lnTo>
                    <a:pt x="0" y="220"/>
                  </a:lnTo>
                  <a:close/>
                </a:path>
              </a:pathLst>
            </a:custGeom>
            <a:grpFill/>
            <a:ln w="3175" cap="rnd">
              <a:solidFill>
                <a:schemeClr val="accent5"/>
              </a:solidFill>
              <a:round/>
              <a:headEnd/>
              <a:tailEnd/>
            </a:ln>
          </p:spPr>
          <p:txBody>
            <a:bodyPr/>
            <a:lstStyle/>
            <a:p>
              <a:endParaRPr lang="en-US" dirty="0"/>
            </a:p>
          </p:txBody>
        </p:sp>
        <p:sp>
          <p:nvSpPr>
            <p:cNvPr id="173" name="Freeform 114"/>
            <p:cNvSpPr>
              <a:spLocks noChangeAspect="1"/>
            </p:cNvSpPr>
            <p:nvPr/>
          </p:nvSpPr>
          <p:spPr bwMode="gray">
            <a:xfrm>
              <a:off x="8938186" y="5492743"/>
              <a:ext cx="150813" cy="228600"/>
            </a:xfrm>
            <a:custGeom>
              <a:avLst/>
              <a:gdLst>
                <a:gd name="T0" fmla="*/ 0 w 202"/>
                <a:gd name="T1" fmla="*/ 0 h 278"/>
                <a:gd name="T2" fmla="*/ 31215305 w 202"/>
                <a:gd name="T3" fmla="*/ 21638059 h 278"/>
                <a:gd name="T4" fmla="*/ 39576467 w 202"/>
                <a:gd name="T5" fmla="*/ 62884735 h 278"/>
                <a:gd name="T6" fmla="*/ 52396319 w 202"/>
                <a:gd name="T7" fmla="*/ 74379697 h 278"/>
                <a:gd name="T8" fmla="*/ 60757481 w 202"/>
                <a:gd name="T9" fmla="*/ 56798877 h 278"/>
                <a:gd name="T10" fmla="*/ 66889298 w 202"/>
                <a:gd name="T11" fmla="*/ 85198727 h 278"/>
                <a:gd name="T12" fmla="*/ 112596836 w 202"/>
                <a:gd name="T13" fmla="*/ 85198727 h 278"/>
                <a:gd name="T14" fmla="*/ 102563292 w 202"/>
                <a:gd name="T15" fmla="*/ 126445403 h 278"/>
                <a:gd name="T16" fmla="*/ 80266860 w 202"/>
                <a:gd name="T17" fmla="*/ 132531261 h 278"/>
                <a:gd name="T18" fmla="*/ 61315190 w 202"/>
                <a:gd name="T19" fmla="*/ 185949654 h 278"/>
                <a:gd name="T20" fmla="*/ 40133430 w 202"/>
                <a:gd name="T21" fmla="*/ 187978273 h 278"/>
                <a:gd name="T22" fmla="*/ 49609264 w 202"/>
                <a:gd name="T23" fmla="*/ 167692901 h 278"/>
                <a:gd name="T24" fmla="*/ 21738723 w 202"/>
                <a:gd name="T25" fmla="*/ 129826709 h 278"/>
                <a:gd name="T26" fmla="*/ 44035156 w 202"/>
                <a:gd name="T27" fmla="*/ 96017756 h 278"/>
                <a:gd name="T28" fmla="*/ 40133430 w 202"/>
                <a:gd name="T29" fmla="*/ 67617906 h 278"/>
                <a:gd name="T30" fmla="*/ 0 w 202"/>
                <a:gd name="T31" fmla="*/ 0 h 2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2"/>
                <a:gd name="T49" fmla="*/ 0 h 278"/>
                <a:gd name="T50" fmla="*/ 202 w 202"/>
                <a:gd name="T51" fmla="*/ 278 h 2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2" h="278">
                  <a:moveTo>
                    <a:pt x="0" y="0"/>
                  </a:moveTo>
                  <a:lnTo>
                    <a:pt x="56" y="32"/>
                  </a:lnTo>
                  <a:lnTo>
                    <a:pt x="71" y="93"/>
                  </a:lnTo>
                  <a:lnTo>
                    <a:pt x="94" y="110"/>
                  </a:lnTo>
                  <a:lnTo>
                    <a:pt x="109" y="84"/>
                  </a:lnTo>
                  <a:lnTo>
                    <a:pt x="120" y="126"/>
                  </a:lnTo>
                  <a:lnTo>
                    <a:pt x="202" y="126"/>
                  </a:lnTo>
                  <a:lnTo>
                    <a:pt x="184" y="187"/>
                  </a:lnTo>
                  <a:lnTo>
                    <a:pt x="144" y="196"/>
                  </a:lnTo>
                  <a:lnTo>
                    <a:pt x="110" y="275"/>
                  </a:lnTo>
                  <a:lnTo>
                    <a:pt x="72" y="278"/>
                  </a:lnTo>
                  <a:lnTo>
                    <a:pt x="89" y="248"/>
                  </a:lnTo>
                  <a:lnTo>
                    <a:pt x="39" y="192"/>
                  </a:lnTo>
                  <a:lnTo>
                    <a:pt x="79" y="142"/>
                  </a:lnTo>
                  <a:lnTo>
                    <a:pt x="72" y="100"/>
                  </a:lnTo>
                  <a:lnTo>
                    <a:pt x="0" y="0"/>
                  </a:lnTo>
                  <a:close/>
                </a:path>
              </a:pathLst>
            </a:custGeom>
            <a:grpFill/>
            <a:ln w="3175" cap="rnd">
              <a:solidFill>
                <a:schemeClr val="accent5"/>
              </a:solidFill>
              <a:round/>
              <a:headEnd/>
              <a:tailEnd/>
            </a:ln>
          </p:spPr>
          <p:txBody>
            <a:bodyPr/>
            <a:lstStyle/>
            <a:p>
              <a:endParaRPr lang="en-US" dirty="0"/>
            </a:p>
          </p:txBody>
        </p:sp>
        <p:sp>
          <p:nvSpPr>
            <p:cNvPr id="174" name="Freeform 115"/>
            <p:cNvSpPr>
              <a:spLocks noChangeAspect="1"/>
            </p:cNvSpPr>
            <p:nvPr/>
          </p:nvSpPr>
          <p:spPr bwMode="gray">
            <a:xfrm>
              <a:off x="2417759" y="4038594"/>
              <a:ext cx="101599" cy="119062"/>
            </a:xfrm>
            <a:custGeom>
              <a:avLst/>
              <a:gdLst>
                <a:gd name="T0" fmla="*/ 0 w 138"/>
                <a:gd name="T1" fmla="*/ 49222629 h 144"/>
                <a:gd name="T2" fmla="*/ 29812238 w 138"/>
                <a:gd name="T3" fmla="*/ 95710115 h 144"/>
                <a:gd name="T4" fmla="*/ 68838417 w 138"/>
                <a:gd name="T5" fmla="*/ 98444430 h 144"/>
                <a:gd name="T6" fmla="*/ 74801159 w 138"/>
                <a:gd name="T7" fmla="*/ 0 h 144"/>
                <a:gd name="T8" fmla="*/ 47698991 w 138"/>
                <a:gd name="T9" fmla="*/ 4101886 h 144"/>
                <a:gd name="T10" fmla="*/ 0 w 138"/>
                <a:gd name="T11" fmla="*/ 49222629 h 144"/>
                <a:gd name="T12" fmla="*/ 0 60000 65536"/>
                <a:gd name="T13" fmla="*/ 0 60000 65536"/>
                <a:gd name="T14" fmla="*/ 0 60000 65536"/>
                <a:gd name="T15" fmla="*/ 0 60000 65536"/>
                <a:gd name="T16" fmla="*/ 0 60000 65536"/>
                <a:gd name="T17" fmla="*/ 0 60000 65536"/>
                <a:gd name="T18" fmla="*/ 0 w 138"/>
                <a:gd name="T19" fmla="*/ 0 h 144"/>
                <a:gd name="T20" fmla="*/ 138 w 138"/>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38" h="144">
                  <a:moveTo>
                    <a:pt x="0" y="72"/>
                  </a:moveTo>
                  <a:lnTo>
                    <a:pt x="55" y="140"/>
                  </a:lnTo>
                  <a:lnTo>
                    <a:pt x="127" y="144"/>
                  </a:lnTo>
                  <a:lnTo>
                    <a:pt x="138" y="0"/>
                  </a:lnTo>
                  <a:lnTo>
                    <a:pt x="88" y="6"/>
                  </a:lnTo>
                  <a:lnTo>
                    <a:pt x="0" y="72"/>
                  </a:lnTo>
                  <a:close/>
                </a:path>
              </a:pathLst>
            </a:custGeom>
            <a:grpFill/>
            <a:ln w="3175" cap="rnd">
              <a:solidFill>
                <a:schemeClr val="accent5"/>
              </a:solidFill>
              <a:round/>
              <a:headEnd/>
              <a:tailEnd/>
            </a:ln>
          </p:spPr>
          <p:txBody>
            <a:bodyPr/>
            <a:lstStyle/>
            <a:p>
              <a:endParaRPr lang="en-US" dirty="0"/>
            </a:p>
          </p:txBody>
        </p:sp>
        <p:sp>
          <p:nvSpPr>
            <p:cNvPr id="175" name="Freeform 116"/>
            <p:cNvSpPr>
              <a:spLocks noChangeAspect="1"/>
            </p:cNvSpPr>
            <p:nvPr/>
          </p:nvSpPr>
          <p:spPr bwMode="gray">
            <a:xfrm>
              <a:off x="4596379" y="1990723"/>
              <a:ext cx="669925" cy="596900"/>
            </a:xfrm>
            <a:custGeom>
              <a:avLst/>
              <a:gdLst>
                <a:gd name="T0" fmla="*/ 1115795 w 897"/>
                <a:gd name="T1" fmla="*/ 391465948 h 719"/>
                <a:gd name="T2" fmla="*/ 48527365 w 897"/>
                <a:gd name="T3" fmla="*/ 385951887 h 719"/>
                <a:gd name="T4" fmla="*/ 12271502 w 897"/>
                <a:gd name="T5" fmla="*/ 408006471 h 719"/>
                <a:gd name="T6" fmla="*/ 39602501 w 897"/>
                <a:gd name="T7" fmla="*/ 412141601 h 719"/>
                <a:gd name="T8" fmla="*/ 24542258 w 897"/>
                <a:gd name="T9" fmla="*/ 450047657 h 719"/>
                <a:gd name="T10" fmla="*/ 60798868 w 897"/>
                <a:gd name="T11" fmla="*/ 495534924 h 719"/>
                <a:gd name="T12" fmla="*/ 106536746 w 897"/>
                <a:gd name="T13" fmla="*/ 435574285 h 719"/>
                <a:gd name="T14" fmla="*/ 141119664 w 897"/>
                <a:gd name="T15" fmla="*/ 428682124 h 719"/>
                <a:gd name="T16" fmla="*/ 147255789 w 897"/>
                <a:gd name="T17" fmla="*/ 383195687 h 719"/>
                <a:gd name="T18" fmla="*/ 138330924 w 897"/>
                <a:gd name="T19" fmla="*/ 298423434 h 719"/>
                <a:gd name="T20" fmla="*/ 167335614 w 897"/>
                <a:gd name="T21" fmla="*/ 259139278 h 719"/>
                <a:gd name="T22" fmla="*/ 216978774 w 897"/>
                <a:gd name="T23" fmla="*/ 166097595 h 719"/>
                <a:gd name="T24" fmla="*/ 247657157 w 897"/>
                <a:gd name="T25" fmla="*/ 126812609 h 719"/>
                <a:gd name="T26" fmla="*/ 290606295 w 897"/>
                <a:gd name="T27" fmla="*/ 111650187 h 719"/>
                <a:gd name="T28" fmla="*/ 300089057 w 897"/>
                <a:gd name="T29" fmla="*/ 84771423 h 719"/>
                <a:gd name="T30" fmla="*/ 336344920 w 897"/>
                <a:gd name="T31" fmla="*/ 96487764 h 719"/>
                <a:gd name="T32" fmla="*/ 399932529 w 897"/>
                <a:gd name="T33" fmla="*/ 86150353 h 719"/>
                <a:gd name="T34" fmla="*/ 444555359 w 897"/>
                <a:gd name="T35" fmla="*/ 44798217 h 719"/>
                <a:gd name="T36" fmla="*/ 462962239 w 897"/>
                <a:gd name="T37" fmla="*/ 84771423 h 719"/>
                <a:gd name="T38" fmla="*/ 474675844 w 897"/>
                <a:gd name="T39" fmla="*/ 58581709 h 719"/>
                <a:gd name="T40" fmla="*/ 456268964 w 897"/>
                <a:gd name="T41" fmla="*/ 42041186 h 719"/>
                <a:gd name="T42" fmla="*/ 465193082 w 897"/>
                <a:gd name="T43" fmla="*/ 8270261 h 719"/>
                <a:gd name="T44" fmla="*/ 454595272 w 897"/>
                <a:gd name="T45" fmla="*/ 2067980 h 719"/>
                <a:gd name="T46" fmla="*/ 423916889 w 897"/>
                <a:gd name="T47" fmla="*/ 26878764 h 719"/>
                <a:gd name="T48" fmla="*/ 417781511 w 897"/>
                <a:gd name="T49" fmla="*/ 5513231 h 719"/>
                <a:gd name="T50" fmla="*/ 402721269 w 897"/>
                <a:gd name="T51" fmla="*/ 8959311 h 719"/>
                <a:gd name="T52" fmla="*/ 351405163 w 897"/>
                <a:gd name="T53" fmla="*/ 46865367 h 719"/>
                <a:gd name="T54" fmla="*/ 327420056 w 897"/>
                <a:gd name="T55" fmla="*/ 57203608 h 719"/>
                <a:gd name="T56" fmla="*/ 291164193 w 897"/>
                <a:gd name="T57" fmla="*/ 73744131 h 719"/>
                <a:gd name="T58" fmla="*/ 281682177 w 897"/>
                <a:gd name="T59" fmla="*/ 70987931 h 719"/>
                <a:gd name="T60" fmla="*/ 278892690 w 897"/>
                <a:gd name="T61" fmla="*/ 77190211 h 719"/>
                <a:gd name="T62" fmla="*/ 245425567 w 897"/>
                <a:gd name="T63" fmla="*/ 97866695 h 719"/>
                <a:gd name="T64" fmla="*/ 243752622 w 897"/>
                <a:gd name="T65" fmla="*/ 110961136 h 719"/>
                <a:gd name="T66" fmla="*/ 196340305 w 897"/>
                <a:gd name="T67" fmla="*/ 146800042 h 719"/>
                <a:gd name="T68" fmla="*/ 160084442 w 897"/>
                <a:gd name="T69" fmla="*/ 181260017 h 719"/>
                <a:gd name="T70" fmla="*/ 89245661 w 897"/>
                <a:gd name="T71" fmla="*/ 288775073 h 719"/>
                <a:gd name="T72" fmla="*/ 121596989 w 897"/>
                <a:gd name="T73" fmla="*/ 292910203 h 719"/>
                <a:gd name="T74" fmla="*/ 39602501 w 897"/>
                <a:gd name="T75" fmla="*/ 328059229 h 719"/>
                <a:gd name="T76" fmla="*/ 25658053 w 897"/>
                <a:gd name="T77" fmla="*/ 338397470 h 719"/>
                <a:gd name="T78" fmla="*/ 2230843 w 897"/>
                <a:gd name="T79" fmla="*/ 353559892 h 719"/>
                <a:gd name="T80" fmla="*/ 0 w 897"/>
                <a:gd name="T81" fmla="*/ 370789465 h 7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97"/>
                <a:gd name="T124" fmla="*/ 0 h 719"/>
                <a:gd name="T125" fmla="*/ 897 w 897"/>
                <a:gd name="T126" fmla="*/ 719 h 7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97" h="719">
                  <a:moveTo>
                    <a:pt x="0" y="538"/>
                  </a:moveTo>
                  <a:lnTo>
                    <a:pt x="2" y="568"/>
                  </a:lnTo>
                  <a:lnTo>
                    <a:pt x="84" y="548"/>
                  </a:lnTo>
                  <a:lnTo>
                    <a:pt x="87" y="560"/>
                  </a:lnTo>
                  <a:lnTo>
                    <a:pt x="1" y="581"/>
                  </a:lnTo>
                  <a:lnTo>
                    <a:pt x="22" y="592"/>
                  </a:lnTo>
                  <a:lnTo>
                    <a:pt x="13" y="631"/>
                  </a:lnTo>
                  <a:lnTo>
                    <a:pt x="71" y="598"/>
                  </a:lnTo>
                  <a:lnTo>
                    <a:pt x="9" y="653"/>
                  </a:lnTo>
                  <a:lnTo>
                    <a:pt x="44" y="653"/>
                  </a:lnTo>
                  <a:lnTo>
                    <a:pt x="22" y="699"/>
                  </a:lnTo>
                  <a:lnTo>
                    <a:pt x="109" y="719"/>
                  </a:lnTo>
                  <a:lnTo>
                    <a:pt x="177" y="674"/>
                  </a:lnTo>
                  <a:lnTo>
                    <a:pt x="191" y="632"/>
                  </a:lnTo>
                  <a:lnTo>
                    <a:pt x="213" y="674"/>
                  </a:lnTo>
                  <a:lnTo>
                    <a:pt x="253" y="622"/>
                  </a:lnTo>
                  <a:lnTo>
                    <a:pt x="246" y="577"/>
                  </a:lnTo>
                  <a:lnTo>
                    <a:pt x="264" y="556"/>
                  </a:lnTo>
                  <a:lnTo>
                    <a:pt x="246" y="535"/>
                  </a:lnTo>
                  <a:lnTo>
                    <a:pt x="248" y="433"/>
                  </a:lnTo>
                  <a:lnTo>
                    <a:pt x="313" y="408"/>
                  </a:lnTo>
                  <a:lnTo>
                    <a:pt x="300" y="376"/>
                  </a:lnTo>
                  <a:lnTo>
                    <a:pt x="328" y="298"/>
                  </a:lnTo>
                  <a:lnTo>
                    <a:pt x="389" y="241"/>
                  </a:lnTo>
                  <a:lnTo>
                    <a:pt x="401" y="193"/>
                  </a:lnTo>
                  <a:lnTo>
                    <a:pt x="444" y="184"/>
                  </a:lnTo>
                  <a:lnTo>
                    <a:pt x="457" y="155"/>
                  </a:lnTo>
                  <a:lnTo>
                    <a:pt x="521" y="162"/>
                  </a:lnTo>
                  <a:lnTo>
                    <a:pt x="522" y="123"/>
                  </a:lnTo>
                  <a:lnTo>
                    <a:pt x="538" y="123"/>
                  </a:lnTo>
                  <a:lnTo>
                    <a:pt x="563" y="106"/>
                  </a:lnTo>
                  <a:lnTo>
                    <a:pt x="603" y="140"/>
                  </a:lnTo>
                  <a:lnTo>
                    <a:pt x="675" y="147"/>
                  </a:lnTo>
                  <a:lnTo>
                    <a:pt x="717" y="125"/>
                  </a:lnTo>
                  <a:lnTo>
                    <a:pt x="729" y="78"/>
                  </a:lnTo>
                  <a:lnTo>
                    <a:pt x="797" y="65"/>
                  </a:lnTo>
                  <a:lnTo>
                    <a:pt x="834" y="83"/>
                  </a:lnTo>
                  <a:lnTo>
                    <a:pt x="830" y="123"/>
                  </a:lnTo>
                  <a:lnTo>
                    <a:pt x="894" y="78"/>
                  </a:lnTo>
                  <a:lnTo>
                    <a:pt x="851" y="85"/>
                  </a:lnTo>
                  <a:lnTo>
                    <a:pt x="862" y="73"/>
                  </a:lnTo>
                  <a:lnTo>
                    <a:pt x="818" y="61"/>
                  </a:lnTo>
                  <a:lnTo>
                    <a:pt x="897" y="39"/>
                  </a:lnTo>
                  <a:lnTo>
                    <a:pt x="834" y="12"/>
                  </a:lnTo>
                  <a:lnTo>
                    <a:pt x="793" y="39"/>
                  </a:lnTo>
                  <a:lnTo>
                    <a:pt x="815" y="3"/>
                  </a:lnTo>
                  <a:lnTo>
                    <a:pt x="782" y="0"/>
                  </a:lnTo>
                  <a:lnTo>
                    <a:pt x="760" y="39"/>
                  </a:lnTo>
                  <a:lnTo>
                    <a:pt x="749" y="43"/>
                  </a:lnTo>
                  <a:lnTo>
                    <a:pt x="749" y="8"/>
                  </a:lnTo>
                  <a:lnTo>
                    <a:pt x="691" y="65"/>
                  </a:lnTo>
                  <a:lnTo>
                    <a:pt x="722" y="13"/>
                  </a:lnTo>
                  <a:lnTo>
                    <a:pt x="691" y="5"/>
                  </a:lnTo>
                  <a:lnTo>
                    <a:pt x="630" y="68"/>
                  </a:lnTo>
                  <a:lnTo>
                    <a:pt x="571" y="48"/>
                  </a:lnTo>
                  <a:lnTo>
                    <a:pt x="587" y="83"/>
                  </a:lnTo>
                  <a:lnTo>
                    <a:pt x="563" y="65"/>
                  </a:lnTo>
                  <a:lnTo>
                    <a:pt x="522" y="107"/>
                  </a:lnTo>
                  <a:lnTo>
                    <a:pt x="527" y="72"/>
                  </a:lnTo>
                  <a:lnTo>
                    <a:pt x="505" y="103"/>
                  </a:lnTo>
                  <a:lnTo>
                    <a:pt x="487" y="81"/>
                  </a:lnTo>
                  <a:lnTo>
                    <a:pt x="500" y="112"/>
                  </a:lnTo>
                  <a:lnTo>
                    <a:pt x="453" y="99"/>
                  </a:lnTo>
                  <a:lnTo>
                    <a:pt x="440" y="142"/>
                  </a:lnTo>
                  <a:lnTo>
                    <a:pt x="398" y="158"/>
                  </a:lnTo>
                  <a:lnTo>
                    <a:pt x="437" y="161"/>
                  </a:lnTo>
                  <a:lnTo>
                    <a:pt x="366" y="182"/>
                  </a:lnTo>
                  <a:lnTo>
                    <a:pt x="352" y="213"/>
                  </a:lnTo>
                  <a:lnTo>
                    <a:pt x="374" y="213"/>
                  </a:lnTo>
                  <a:lnTo>
                    <a:pt x="287" y="263"/>
                  </a:lnTo>
                  <a:lnTo>
                    <a:pt x="254" y="348"/>
                  </a:lnTo>
                  <a:lnTo>
                    <a:pt x="160" y="419"/>
                  </a:lnTo>
                  <a:lnTo>
                    <a:pt x="177" y="438"/>
                  </a:lnTo>
                  <a:lnTo>
                    <a:pt x="218" y="425"/>
                  </a:lnTo>
                  <a:lnTo>
                    <a:pt x="122" y="446"/>
                  </a:lnTo>
                  <a:lnTo>
                    <a:pt x="71" y="476"/>
                  </a:lnTo>
                  <a:lnTo>
                    <a:pt x="84" y="491"/>
                  </a:lnTo>
                  <a:lnTo>
                    <a:pt x="46" y="491"/>
                  </a:lnTo>
                  <a:lnTo>
                    <a:pt x="50" y="513"/>
                  </a:lnTo>
                  <a:lnTo>
                    <a:pt x="4" y="513"/>
                  </a:lnTo>
                  <a:lnTo>
                    <a:pt x="46" y="526"/>
                  </a:lnTo>
                  <a:lnTo>
                    <a:pt x="0" y="538"/>
                  </a:lnTo>
                  <a:close/>
                </a:path>
              </a:pathLst>
            </a:custGeom>
            <a:grpFill/>
            <a:ln w="3175" cap="rnd">
              <a:solidFill>
                <a:schemeClr val="accent5"/>
              </a:solidFill>
              <a:round/>
              <a:headEnd/>
              <a:tailEnd/>
            </a:ln>
          </p:spPr>
          <p:txBody>
            <a:bodyPr/>
            <a:lstStyle/>
            <a:p>
              <a:endParaRPr lang="en-US" dirty="0"/>
            </a:p>
          </p:txBody>
        </p:sp>
        <p:sp>
          <p:nvSpPr>
            <p:cNvPr id="176" name="Freeform 117"/>
            <p:cNvSpPr>
              <a:spLocks noChangeAspect="1"/>
            </p:cNvSpPr>
            <p:nvPr/>
          </p:nvSpPr>
          <p:spPr bwMode="gray">
            <a:xfrm>
              <a:off x="6044178" y="3360733"/>
              <a:ext cx="433387" cy="415925"/>
            </a:xfrm>
            <a:custGeom>
              <a:avLst/>
              <a:gdLst>
                <a:gd name="T0" fmla="*/ 0 w 582"/>
                <a:gd name="T1" fmla="*/ 187900090 h 505"/>
                <a:gd name="T2" fmla="*/ 30497935 w 582"/>
                <a:gd name="T3" fmla="*/ 200110165 h 505"/>
                <a:gd name="T4" fmla="*/ 100920344 w 582"/>
                <a:gd name="T5" fmla="*/ 187900090 h 505"/>
                <a:gd name="T6" fmla="*/ 114228005 w 582"/>
                <a:gd name="T7" fmla="*/ 153305013 h 505"/>
                <a:gd name="T8" fmla="*/ 161915468 w 582"/>
                <a:gd name="T9" fmla="*/ 134311654 h 505"/>
                <a:gd name="T10" fmla="*/ 166351355 w 582"/>
                <a:gd name="T11" fmla="*/ 105142546 h 505"/>
                <a:gd name="T12" fmla="*/ 182432098 w 582"/>
                <a:gd name="T13" fmla="*/ 97002770 h 505"/>
                <a:gd name="T14" fmla="*/ 175223875 w 582"/>
                <a:gd name="T15" fmla="*/ 82078887 h 505"/>
                <a:gd name="T16" fmla="*/ 192413403 w 582"/>
                <a:gd name="T17" fmla="*/ 80043737 h 505"/>
                <a:gd name="T18" fmla="*/ 205167044 w 582"/>
                <a:gd name="T19" fmla="*/ 50196794 h 505"/>
                <a:gd name="T20" fmla="*/ 199621627 w 582"/>
                <a:gd name="T21" fmla="*/ 21707167 h 505"/>
                <a:gd name="T22" fmla="*/ 263389832 w 582"/>
                <a:gd name="T23" fmla="*/ 0 h 505"/>
                <a:gd name="T24" fmla="*/ 322722151 w 582"/>
                <a:gd name="T25" fmla="*/ 44092168 h 505"/>
                <a:gd name="T26" fmla="*/ 306086643 w 582"/>
                <a:gd name="T27" fmla="*/ 62406870 h 505"/>
                <a:gd name="T28" fmla="*/ 251190956 w 582"/>
                <a:gd name="T29" fmla="*/ 62406870 h 505"/>
                <a:gd name="T30" fmla="*/ 252299742 w 582"/>
                <a:gd name="T31" fmla="*/ 101072246 h 505"/>
                <a:gd name="T32" fmla="*/ 277253004 w 582"/>
                <a:gd name="T33" fmla="*/ 124814563 h 505"/>
                <a:gd name="T34" fmla="*/ 262281047 w 582"/>
                <a:gd name="T35" fmla="*/ 137703296 h 505"/>
                <a:gd name="T36" fmla="*/ 266162913 w 582"/>
                <a:gd name="T37" fmla="*/ 159409639 h 505"/>
                <a:gd name="T38" fmla="*/ 209602931 w 582"/>
                <a:gd name="T39" fmla="*/ 238096884 h 505"/>
                <a:gd name="T40" fmla="*/ 183541628 w 582"/>
                <a:gd name="T41" fmla="*/ 235383900 h 505"/>
                <a:gd name="T42" fmla="*/ 166351355 w 582"/>
                <a:gd name="T43" fmla="*/ 255055917 h 505"/>
                <a:gd name="T44" fmla="*/ 196295270 w 582"/>
                <a:gd name="T45" fmla="*/ 326959878 h 505"/>
                <a:gd name="T46" fmla="*/ 153043694 w 582"/>
                <a:gd name="T47" fmla="*/ 326959878 h 505"/>
                <a:gd name="T48" fmla="*/ 136962951 w 582"/>
                <a:gd name="T49" fmla="*/ 342561595 h 505"/>
                <a:gd name="T50" fmla="*/ 104801466 w 582"/>
                <a:gd name="T51" fmla="*/ 299148085 h 505"/>
                <a:gd name="T52" fmla="*/ 15525978 w 582"/>
                <a:gd name="T53" fmla="*/ 307287861 h 505"/>
                <a:gd name="T54" fmla="*/ 45469147 w 582"/>
                <a:gd name="T55" fmla="*/ 257768901 h 505"/>
                <a:gd name="T56" fmla="*/ 0 w 582"/>
                <a:gd name="T57" fmla="*/ 187900090 h 50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82"/>
                <a:gd name="T88" fmla="*/ 0 h 505"/>
                <a:gd name="T89" fmla="*/ 582 w 582"/>
                <a:gd name="T90" fmla="*/ 505 h 50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82" h="505">
                  <a:moveTo>
                    <a:pt x="0" y="277"/>
                  </a:moveTo>
                  <a:lnTo>
                    <a:pt x="55" y="295"/>
                  </a:lnTo>
                  <a:lnTo>
                    <a:pt x="182" y="277"/>
                  </a:lnTo>
                  <a:lnTo>
                    <a:pt x="206" y="226"/>
                  </a:lnTo>
                  <a:lnTo>
                    <a:pt x="292" y="198"/>
                  </a:lnTo>
                  <a:lnTo>
                    <a:pt x="300" y="155"/>
                  </a:lnTo>
                  <a:lnTo>
                    <a:pt x="329" y="143"/>
                  </a:lnTo>
                  <a:lnTo>
                    <a:pt x="316" y="121"/>
                  </a:lnTo>
                  <a:lnTo>
                    <a:pt x="347" y="118"/>
                  </a:lnTo>
                  <a:lnTo>
                    <a:pt x="370" y="74"/>
                  </a:lnTo>
                  <a:lnTo>
                    <a:pt x="360" y="32"/>
                  </a:lnTo>
                  <a:lnTo>
                    <a:pt x="475" y="0"/>
                  </a:lnTo>
                  <a:lnTo>
                    <a:pt x="582" y="65"/>
                  </a:lnTo>
                  <a:lnTo>
                    <a:pt x="552" y="92"/>
                  </a:lnTo>
                  <a:lnTo>
                    <a:pt x="453" y="92"/>
                  </a:lnTo>
                  <a:lnTo>
                    <a:pt x="455" y="149"/>
                  </a:lnTo>
                  <a:lnTo>
                    <a:pt x="500" y="184"/>
                  </a:lnTo>
                  <a:lnTo>
                    <a:pt x="473" y="203"/>
                  </a:lnTo>
                  <a:lnTo>
                    <a:pt x="480" y="235"/>
                  </a:lnTo>
                  <a:lnTo>
                    <a:pt x="378" y="351"/>
                  </a:lnTo>
                  <a:lnTo>
                    <a:pt x="331" y="347"/>
                  </a:lnTo>
                  <a:lnTo>
                    <a:pt x="300" y="376"/>
                  </a:lnTo>
                  <a:lnTo>
                    <a:pt x="354" y="482"/>
                  </a:lnTo>
                  <a:lnTo>
                    <a:pt x="276" y="482"/>
                  </a:lnTo>
                  <a:lnTo>
                    <a:pt x="247" y="505"/>
                  </a:lnTo>
                  <a:lnTo>
                    <a:pt x="189" y="441"/>
                  </a:lnTo>
                  <a:lnTo>
                    <a:pt x="28" y="453"/>
                  </a:lnTo>
                  <a:lnTo>
                    <a:pt x="82" y="380"/>
                  </a:lnTo>
                  <a:lnTo>
                    <a:pt x="0" y="277"/>
                  </a:lnTo>
                  <a:close/>
                </a:path>
              </a:pathLst>
            </a:custGeom>
            <a:grpFill/>
            <a:ln w="3175" cap="rnd">
              <a:solidFill>
                <a:schemeClr val="accent5"/>
              </a:solidFill>
              <a:round/>
              <a:headEnd/>
              <a:tailEnd/>
            </a:ln>
          </p:spPr>
          <p:txBody>
            <a:bodyPr/>
            <a:lstStyle/>
            <a:p>
              <a:endParaRPr lang="en-US" dirty="0"/>
            </a:p>
          </p:txBody>
        </p:sp>
        <p:sp>
          <p:nvSpPr>
            <p:cNvPr id="177" name="Freeform 118"/>
            <p:cNvSpPr>
              <a:spLocks noChangeAspect="1"/>
            </p:cNvSpPr>
            <p:nvPr/>
          </p:nvSpPr>
          <p:spPr bwMode="gray">
            <a:xfrm>
              <a:off x="2527297" y="4190996"/>
              <a:ext cx="146049" cy="71438"/>
            </a:xfrm>
            <a:custGeom>
              <a:avLst/>
              <a:gdLst>
                <a:gd name="T0" fmla="*/ 0 w 196"/>
                <a:gd name="T1" fmla="*/ 31015588 h 87"/>
                <a:gd name="T2" fmla="*/ 8883715 w 196"/>
                <a:gd name="T3" fmla="*/ 0 h 87"/>
                <a:gd name="T4" fmla="*/ 32204770 w 196"/>
                <a:gd name="T5" fmla="*/ 18879339 h 87"/>
                <a:gd name="T6" fmla="*/ 73293255 w 196"/>
                <a:gd name="T7" fmla="*/ 674145 h 87"/>
                <a:gd name="T8" fmla="*/ 108829605 w 196"/>
                <a:gd name="T9" fmla="*/ 22924208 h 87"/>
                <a:gd name="T10" fmla="*/ 99390006 w 196"/>
                <a:gd name="T11" fmla="*/ 56637196 h 87"/>
                <a:gd name="T12" fmla="*/ 96614310 w 196"/>
                <a:gd name="T13" fmla="*/ 28992332 h 87"/>
                <a:gd name="T14" fmla="*/ 73293255 w 196"/>
                <a:gd name="T15" fmla="*/ 18204373 h 87"/>
                <a:gd name="T16" fmla="*/ 51083223 w 196"/>
                <a:gd name="T17" fmla="*/ 35061278 h 87"/>
                <a:gd name="T18" fmla="*/ 56636104 w 196"/>
                <a:gd name="T19" fmla="*/ 51243216 h 87"/>
                <a:gd name="T20" fmla="*/ 46641366 w 196"/>
                <a:gd name="T21" fmla="*/ 58659630 h 87"/>
                <a:gd name="T22" fmla="*/ 0 w 196"/>
                <a:gd name="T23" fmla="*/ 31015588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6"/>
                <a:gd name="T37" fmla="*/ 0 h 87"/>
                <a:gd name="T38" fmla="*/ 196 w 196"/>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6" h="87">
                  <a:moveTo>
                    <a:pt x="0" y="46"/>
                  </a:moveTo>
                  <a:lnTo>
                    <a:pt x="16" y="0"/>
                  </a:lnTo>
                  <a:lnTo>
                    <a:pt x="58" y="28"/>
                  </a:lnTo>
                  <a:lnTo>
                    <a:pt x="132" y="1"/>
                  </a:lnTo>
                  <a:lnTo>
                    <a:pt x="196" y="34"/>
                  </a:lnTo>
                  <a:lnTo>
                    <a:pt x="179" y="84"/>
                  </a:lnTo>
                  <a:lnTo>
                    <a:pt x="174" y="43"/>
                  </a:lnTo>
                  <a:lnTo>
                    <a:pt x="132" y="27"/>
                  </a:lnTo>
                  <a:lnTo>
                    <a:pt x="92" y="52"/>
                  </a:lnTo>
                  <a:lnTo>
                    <a:pt x="102" y="76"/>
                  </a:lnTo>
                  <a:lnTo>
                    <a:pt x="84" y="87"/>
                  </a:lnTo>
                  <a:lnTo>
                    <a:pt x="0" y="46"/>
                  </a:lnTo>
                  <a:close/>
                </a:path>
              </a:pathLst>
            </a:custGeom>
            <a:grpFill/>
            <a:ln w="3175" cap="rnd">
              <a:solidFill>
                <a:schemeClr val="accent5"/>
              </a:solidFill>
              <a:round/>
              <a:headEnd/>
              <a:tailEnd/>
            </a:ln>
          </p:spPr>
          <p:txBody>
            <a:bodyPr/>
            <a:lstStyle/>
            <a:p>
              <a:endParaRPr lang="en-US" dirty="0"/>
            </a:p>
          </p:txBody>
        </p:sp>
        <p:sp>
          <p:nvSpPr>
            <p:cNvPr id="178" name="Freeform 119"/>
            <p:cNvSpPr>
              <a:spLocks noChangeAspect="1"/>
            </p:cNvSpPr>
            <p:nvPr/>
          </p:nvSpPr>
          <p:spPr bwMode="gray">
            <a:xfrm>
              <a:off x="8122212" y="4543421"/>
              <a:ext cx="260350" cy="220662"/>
            </a:xfrm>
            <a:custGeom>
              <a:avLst/>
              <a:gdLst>
                <a:gd name="T0" fmla="*/ 0 w 343"/>
                <a:gd name="T1" fmla="*/ 0 h 268"/>
                <a:gd name="T2" fmla="*/ 2880549 w 343"/>
                <a:gd name="T3" fmla="*/ 151858136 h 268"/>
                <a:gd name="T4" fmla="*/ 35144214 w 343"/>
                <a:gd name="T5" fmla="*/ 156603214 h 268"/>
                <a:gd name="T6" fmla="*/ 66831769 w 343"/>
                <a:gd name="T7" fmla="*/ 115249485 h 268"/>
                <a:gd name="T8" fmla="*/ 102552852 w 343"/>
                <a:gd name="T9" fmla="*/ 133553811 h 268"/>
                <a:gd name="T10" fmla="*/ 135392627 w 343"/>
                <a:gd name="T11" fmla="*/ 174229906 h 268"/>
                <a:gd name="T12" fmla="*/ 197615517 w 343"/>
                <a:gd name="T13" fmla="*/ 181687163 h 268"/>
                <a:gd name="T14" fmla="*/ 126750221 w 343"/>
                <a:gd name="T15" fmla="*/ 113215763 h 268"/>
                <a:gd name="T16" fmla="*/ 131359858 w 343"/>
                <a:gd name="T17" fmla="*/ 81352190 h 268"/>
                <a:gd name="T18" fmla="*/ 97943215 w 343"/>
                <a:gd name="T19" fmla="*/ 69827489 h 268"/>
                <a:gd name="T20" fmla="*/ 66255659 w 343"/>
                <a:gd name="T21" fmla="*/ 27117671 h 268"/>
                <a:gd name="T22" fmla="*/ 0 w 343"/>
                <a:gd name="T23" fmla="*/ 0 h 2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3"/>
                <a:gd name="T37" fmla="*/ 0 h 268"/>
                <a:gd name="T38" fmla="*/ 343 w 343"/>
                <a:gd name="T39" fmla="*/ 268 h 2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3" h="268">
                  <a:moveTo>
                    <a:pt x="0" y="0"/>
                  </a:moveTo>
                  <a:lnTo>
                    <a:pt x="5" y="224"/>
                  </a:lnTo>
                  <a:lnTo>
                    <a:pt x="61" y="231"/>
                  </a:lnTo>
                  <a:lnTo>
                    <a:pt x="116" y="170"/>
                  </a:lnTo>
                  <a:lnTo>
                    <a:pt x="178" y="197"/>
                  </a:lnTo>
                  <a:lnTo>
                    <a:pt x="235" y="257"/>
                  </a:lnTo>
                  <a:lnTo>
                    <a:pt x="343" y="268"/>
                  </a:lnTo>
                  <a:lnTo>
                    <a:pt x="220" y="167"/>
                  </a:lnTo>
                  <a:lnTo>
                    <a:pt x="228" y="120"/>
                  </a:lnTo>
                  <a:lnTo>
                    <a:pt x="170" y="103"/>
                  </a:lnTo>
                  <a:lnTo>
                    <a:pt x="115" y="40"/>
                  </a:lnTo>
                  <a:lnTo>
                    <a:pt x="0" y="0"/>
                  </a:lnTo>
                  <a:close/>
                </a:path>
              </a:pathLst>
            </a:custGeom>
            <a:grpFill/>
            <a:ln w="3175" cap="rnd">
              <a:solidFill>
                <a:schemeClr val="accent5"/>
              </a:solidFill>
              <a:round/>
              <a:headEnd/>
              <a:tailEnd/>
            </a:ln>
          </p:spPr>
          <p:txBody>
            <a:bodyPr/>
            <a:lstStyle/>
            <a:p>
              <a:endParaRPr lang="en-US" dirty="0"/>
            </a:p>
          </p:txBody>
        </p:sp>
        <p:sp>
          <p:nvSpPr>
            <p:cNvPr id="179" name="Freeform 120"/>
            <p:cNvSpPr>
              <a:spLocks noChangeAspect="1"/>
            </p:cNvSpPr>
            <p:nvPr/>
          </p:nvSpPr>
          <p:spPr bwMode="gray">
            <a:xfrm>
              <a:off x="8311125" y="4591045"/>
              <a:ext cx="111124" cy="57151"/>
            </a:xfrm>
            <a:custGeom>
              <a:avLst/>
              <a:gdLst>
                <a:gd name="T0" fmla="*/ 0 w 143"/>
                <a:gd name="T1" fmla="*/ 30452096 h 71"/>
                <a:gd name="T2" fmla="*/ 50725843 w 143"/>
                <a:gd name="T3" fmla="*/ 46001725 h 71"/>
                <a:gd name="T4" fmla="*/ 86355004 w 143"/>
                <a:gd name="T5" fmla="*/ 14253693 h 71"/>
                <a:gd name="T6" fmla="*/ 71862128 w 143"/>
                <a:gd name="T7" fmla="*/ 0 h 71"/>
                <a:gd name="T8" fmla="*/ 60992083 w 143"/>
                <a:gd name="T9" fmla="*/ 18141503 h 71"/>
                <a:gd name="T10" fmla="*/ 0 w 143"/>
                <a:gd name="T11" fmla="*/ 30452096 h 71"/>
                <a:gd name="T12" fmla="*/ 0 60000 65536"/>
                <a:gd name="T13" fmla="*/ 0 60000 65536"/>
                <a:gd name="T14" fmla="*/ 0 60000 65536"/>
                <a:gd name="T15" fmla="*/ 0 60000 65536"/>
                <a:gd name="T16" fmla="*/ 0 60000 65536"/>
                <a:gd name="T17" fmla="*/ 0 60000 65536"/>
                <a:gd name="T18" fmla="*/ 0 w 143"/>
                <a:gd name="T19" fmla="*/ 0 h 71"/>
                <a:gd name="T20" fmla="*/ 143 w 143"/>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3" h="71">
                  <a:moveTo>
                    <a:pt x="0" y="47"/>
                  </a:moveTo>
                  <a:lnTo>
                    <a:pt x="84" y="71"/>
                  </a:lnTo>
                  <a:lnTo>
                    <a:pt x="143" y="22"/>
                  </a:lnTo>
                  <a:lnTo>
                    <a:pt x="119" y="0"/>
                  </a:lnTo>
                  <a:lnTo>
                    <a:pt x="101" y="28"/>
                  </a:lnTo>
                  <a:lnTo>
                    <a:pt x="0" y="47"/>
                  </a:lnTo>
                  <a:close/>
                </a:path>
              </a:pathLst>
            </a:custGeom>
            <a:grpFill/>
            <a:ln w="3175" cap="rnd">
              <a:solidFill>
                <a:schemeClr val="accent5"/>
              </a:solidFill>
              <a:round/>
              <a:headEnd/>
              <a:tailEnd/>
            </a:ln>
          </p:spPr>
          <p:txBody>
            <a:bodyPr/>
            <a:lstStyle/>
            <a:p>
              <a:endParaRPr lang="en-US" dirty="0"/>
            </a:p>
          </p:txBody>
        </p:sp>
        <p:sp>
          <p:nvSpPr>
            <p:cNvPr id="180" name="Freeform 121"/>
            <p:cNvSpPr>
              <a:spLocks noChangeAspect="1"/>
            </p:cNvSpPr>
            <p:nvPr/>
          </p:nvSpPr>
          <p:spPr bwMode="gray">
            <a:xfrm>
              <a:off x="8377802" y="4546596"/>
              <a:ext cx="55563" cy="55562"/>
            </a:xfrm>
            <a:custGeom>
              <a:avLst/>
              <a:gdLst>
                <a:gd name="T0" fmla="*/ 0 w 74"/>
                <a:gd name="T1" fmla="*/ 0 h 68"/>
                <a:gd name="T2" fmla="*/ 31570479 w 74"/>
                <a:gd name="T3" fmla="*/ 20697218 h 68"/>
                <a:gd name="T4" fmla="*/ 41718052 w 74"/>
                <a:gd name="T5" fmla="*/ 45400691 h 68"/>
                <a:gd name="T6" fmla="*/ 41154173 w 74"/>
                <a:gd name="T7" fmla="*/ 27373766 h 68"/>
                <a:gd name="T8" fmla="*/ 0 w 74"/>
                <a:gd name="T9" fmla="*/ 0 h 68"/>
                <a:gd name="T10" fmla="*/ 0 60000 65536"/>
                <a:gd name="T11" fmla="*/ 0 60000 65536"/>
                <a:gd name="T12" fmla="*/ 0 60000 65536"/>
                <a:gd name="T13" fmla="*/ 0 60000 65536"/>
                <a:gd name="T14" fmla="*/ 0 60000 65536"/>
                <a:gd name="T15" fmla="*/ 0 w 74"/>
                <a:gd name="T16" fmla="*/ 0 h 68"/>
                <a:gd name="T17" fmla="*/ 74 w 74"/>
                <a:gd name="T18" fmla="*/ 68 h 68"/>
              </a:gdLst>
              <a:ahLst/>
              <a:cxnLst>
                <a:cxn ang="T10">
                  <a:pos x="T0" y="T1"/>
                </a:cxn>
                <a:cxn ang="T11">
                  <a:pos x="T2" y="T3"/>
                </a:cxn>
                <a:cxn ang="T12">
                  <a:pos x="T4" y="T5"/>
                </a:cxn>
                <a:cxn ang="T13">
                  <a:pos x="T6" y="T7"/>
                </a:cxn>
                <a:cxn ang="T14">
                  <a:pos x="T8" y="T9"/>
                </a:cxn>
              </a:cxnLst>
              <a:rect l="T15" t="T16" r="T17" b="T18"/>
              <a:pathLst>
                <a:path w="74" h="68">
                  <a:moveTo>
                    <a:pt x="0" y="0"/>
                  </a:moveTo>
                  <a:lnTo>
                    <a:pt x="56" y="31"/>
                  </a:lnTo>
                  <a:lnTo>
                    <a:pt x="74" y="68"/>
                  </a:lnTo>
                  <a:lnTo>
                    <a:pt x="73" y="41"/>
                  </a:lnTo>
                  <a:lnTo>
                    <a:pt x="0" y="0"/>
                  </a:lnTo>
                  <a:close/>
                </a:path>
              </a:pathLst>
            </a:custGeom>
            <a:grpFill/>
            <a:ln w="3175" cap="rnd">
              <a:solidFill>
                <a:schemeClr val="accent5"/>
              </a:solidFill>
              <a:round/>
              <a:headEnd/>
              <a:tailEnd/>
            </a:ln>
          </p:spPr>
          <p:txBody>
            <a:bodyPr/>
            <a:lstStyle/>
            <a:p>
              <a:endParaRPr lang="en-US" dirty="0"/>
            </a:p>
          </p:txBody>
        </p:sp>
        <p:sp>
          <p:nvSpPr>
            <p:cNvPr id="181" name="Freeform 122"/>
            <p:cNvSpPr>
              <a:spLocks noChangeAspect="1"/>
            </p:cNvSpPr>
            <p:nvPr/>
          </p:nvSpPr>
          <p:spPr bwMode="gray">
            <a:xfrm>
              <a:off x="3057522" y="5024431"/>
              <a:ext cx="207962" cy="244476"/>
            </a:xfrm>
            <a:custGeom>
              <a:avLst/>
              <a:gdLst>
                <a:gd name="T0" fmla="*/ 0 w 283"/>
                <a:gd name="T1" fmla="*/ 75546919 h 295"/>
                <a:gd name="T2" fmla="*/ 11340230 w 283"/>
                <a:gd name="T3" fmla="*/ 11675132 h 295"/>
                <a:gd name="T4" fmla="*/ 66421031 w 283"/>
                <a:gd name="T5" fmla="*/ 0 h 295"/>
                <a:gd name="T6" fmla="*/ 84781298 w 283"/>
                <a:gd name="T7" fmla="*/ 21977059 h 295"/>
                <a:gd name="T8" fmla="*/ 89640871 w 283"/>
                <a:gd name="T9" fmla="*/ 69366259 h 295"/>
                <a:gd name="T10" fmla="*/ 128521869 w 283"/>
                <a:gd name="T11" fmla="*/ 78294155 h 295"/>
                <a:gd name="T12" fmla="*/ 133921558 w 283"/>
                <a:gd name="T13" fmla="*/ 110573142 h 295"/>
                <a:gd name="T14" fmla="*/ 152821941 w 283"/>
                <a:gd name="T15" fmla="*/ 116754630 h 295"/>
                <a:gd name="T16" fmla="*/ 149581981 w 283"/>
                <a:gd name="T17" fmla="*/ 159335545 h 295"/>
                <a:gd name="T18" fmla="*/ 130141482 w 283"/>
                <a:gd name="T19" fmla="*/ 202603477 h 295"/>
                <a:gd name="T20" fmla="*/ 79380873 w 283"/>
                <a:gd name="T21" fmla="*/ 199169224 h 295"/>
                <a:gd name="T22" fmla="*/ 90180987 w 283"/>
                <a:gd name="T23" fmla="*/ 151093837 h 295"/>
                <a:gd name="T24" fmla="*/ 0 w 283"/>
                <a:gd name="T25" fmla="*/ 75546919 h 2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3"/>
                <a:gd name="T40" fmla="*/ 0 h 295"/>
                <a:gd name="T41" fmla="*/ 283 w 283"/>
                <a:gd name="T42" fmla="*/ 295 h 2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3" h="295">
                  <a:moveTo>
                    <a:pt x="0" y="110"/>
                  </a:moveTo>
                  <a:lnTo>
                    <a:pt x="21" y="17"/>
                  </a:lnTo>
                  <a:lnTo>
                    <a:pt x="123" y="0"/>
                  </a:lnTo>
                  <a:lnTo>
                    <a:pt x="157" y="32"/>
                  </a:lnTo>
                  <a:lnTo>
                    <a:pt x="166" y="101"/>
                  </a:lnTo>
                  <a:lnTo>
                    <a:pt x="238" y="114"/>
                  </a:lnTo>
                  <a:lnTo>
                    <a:pt x="248" y="161"/>
                  </a:lnTo>
                  <a:lnTo>
                    <a:pt x="283" y="170"/>
                  </a:lnTo>
                  <a:lnTo>
                    <a:pt x="277" y="232"/>
                  </a:lnTo>
                  <a:lnTo>
                    <a:pt x="241" y="295"/>
                  </a:lnTo>
                  <a:lnTo>
                    <a:pt x="147" y="290"/>
                  </a:lnTo>
                  <a:lnTo>
                    <a:pt x="167" y="220"/>
                  </a:lnTo>
                  <a:lnTo>
                    <a:pt x="0" y="110"/>
                  </a:lnTo>
                  <a:close/>
                </a:path>
              </a:pathLst>
            </a:custGeom>
            <a:grpFill/>
            <a:ln w="3175" cap="rnd">
              <a:solidFill>
                <a:schemeClr val="accent5"/>
              </a:solidFill>
              <a:round/>
              <a:headEnd/>
              <a:tailEnd/>
            </a:ln>
          </p:spPr>
          <p:txBody>
            <a:bodyPr/>
            <a:lstStyle/>
            <a:p>
              <a:endParaRPr lang="en-US" dirty="0"/>
            </a:p>
          </p:txBody>
        </p:sp>
        <p:sp>
          <p:nvSpPr>
            <p:cNvPr id="182" name="Freeform 123"/>
            <p:cNvSpPr>
              <a:spLocks noChangeAspect="1"/>
            </p:cNvSpPr>
            <p:nvPr/>
          </p:nvSpPr>
          <p:spPr bwMode="gray">
            <a:xfrm>
              <a:off x="2570161" y="4473569"/>
              <a:ext cx="325438" cy="517525"/>
            </a:xfrm>
            <a:custGeom>
              <a:avLst/>
              <a:gdLst>
                <a:gd name="T0" fmla="*/ 0 w 435"/>
                <a:gd name="T1" fmla="*/ 99467149 h 627"/>
                <a:gd name="T2" fmla="*/ 4477564 w 435"/>
                <a:gd name="T3" fmla="*/ 133531355 h 627"/>
                <a:gd name="T4" fmla="*/ 48693605 w 435"/>
                <a:gd name="T5" fmla="*/ 192803237 h 627"/>
                <a:gd name="T6" fmla="*/ 97947559 w 435"/>
                <a:gd name="T7" fmla="*/ 333147433 h 627"/>
                <a:gd name="T8" fmla="*/ 208768210 w 435"/>
                <a:gd name="T9" fmla="*/ 427164475 h 627"/>
                <a:gd name="T10" fmla="*/ 227797671 w 435"/>
                <a:gd name="T11" fmla="*/ 410132372 h 627"/>
                <a:gd name="T12" fmla="*/ 237872751 w 435"/>
                <a:gd name="T13" fmla="*/ 380156367 h 627"/>
                <a:gd name="T14" fmla="*/ 221641300 w 435"/>
                <a:gd name="T15" fmla="*/ 369937105 h 627"/>
                <a:gd name="T16" fmla="*/ 231715633 w 435"/>
                <a:gd name="T17" fmla="*/ 361079751 h 627"/>
                <a:gd name="T18" fmla="*/ 243469519 w 435"/>
                <a:gd name="T19" fmla="*/ 288863966 h 627"/>
                <a:gd name="T20" fmla="*/ 226678467 w 435"/>
                <a:gd name="T21" fmla="*/ 254799761 h 627"/>
                <a:gd name="T22" fmla="*/ 209327812 w 435"/>
                <a:gd name="T23" fmla="*/ 254799761 h 627"/>
                <a:gd name="T24" fmla="*/ 209327812 w 435"/>
                <a:gd name="T25" fmla="*/ 215285448 h 627"/>
                <a:gd name="T26" fmla="*/ 188618796 w 435"/>
                <a:gd name="T27" fmla="*/ 232317550 h 627"/>
                <a:gd name="T28" fmla="*/ 162313013 w 435"/>
                <a:gd name="T29" fmla="*/ 217329135 h 627"/>
                <a:gd name="T30" fmla="*/ 145521960 w 435"/>
                <a:gd name="T31" fmla="*/ 173727447 h 627"/>
                <a:gd name="T32" fmla="*/ 172387345 w 435"/>
                <a:gd name="T33" fmla="*/ 118542939 h 627"/>
                <a:gd name="T34" fmla="*/ 221641300 w 435"/>
                <a:gd name="T35" fmla="*/ 94697996 h 627"/>
                <a:gd name="T36" fmla="*/ 208208608 w 435"/>
                <a:gd name="T37" fmla="*/ 84478734 h 627"/>
                <a:gd name="T38" fmla="*/ 216044532 w 435"/>
                <a:gd name="T39" fmla="*/ 57227370 h 627"/>
                <a:gd name="T40" fmla="*/ 160634207 w 435"/>
                <a:gd name="T41" fmla="*/ 52459041 h 627"/>
                <a:gd name="T42" fmla="*/ 118096973 w 435"/>
                <a:gd name="T43" fmla="*/ 0 h 627"/>
                <a:gd name="T44" fmla="*/ 108581494 w 435"/>
                <a:gd name="T45" fmla="*/ 38151580 h 627"/>
                <a:gd name="T46" fmla="*/ 64925056 w 435"/>
                <a:gd name="T47" fmla="*/ 70853052 h 627"/>
                <a:gd name="T48" fmla="*/ 42537234 w 435"/>
                <a:gd name="T49" fmla="*/ 111049144 h 627"/>
                <a:gd name="T50" fmla="*/ 16791053 w 435"/>
                <a:gd name="T51" fmla="*/ 104917257 h 627"/>
                <a:gd name="T52" fmla="*/ 19589811 w 435"/>
                <a:gd name="T53" fmla="*/ 80391360 h 627"/>
                <a:gd name="T54" fmla="*/ 0 w 435"/>
                <a:gd name="T55" fmla="*/ 99467149 h 6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35"/>
                <a:gd name="T85" fmla="*/ 0 h 627"/>
                <a:gd name="T86" fmla="*/ 435 w 435"/>
                <a:gd name="T87" fmla="*/ 627 h 6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35" h="627">
                  <a:moveTo>
                    <a:pt x="0" y="146"/>
                  </a:moveTo>
                  <a:lnTo>
                    <a:pt x="8" y="196"/>
                  </a:lnTo>
                  <a:lnTo>
                    <a:pt x="87" y="283"/>
                  </a:lnTo>
                  <a:lnTo>
                    <a:pt x="175" y="489"/>
                  </a:lnTo>
                  <a:lnTo>
                    <a:pt x="373" y="627"/>
                  </a:lnTo>
                  <a:lnTo>
                    <a:pt x="407" y="602"/>
                  </a:lnTo>
                  <a:lnTo>
                    <a:pt x="425" y="558"/>
                  </a:lnTo>
                  <a:lnTo>
                    <a:pt x="396" y="543"/>
                  </a:lnTo>
                  <a:lnTo>
                    <a:pt x="414" y="530"/>
                  </a:lnTo>
                  <a:lnTo>
                    <a:pt x="435" y="424"/>
                  </a:lnTo>
                  <a:lnTo>
                    <a:pt x="405" y="374"/>
                  </a:lnTo>
                  <a:lnTo>
                    <a:pt x="374" y="374"/>
                  </a:lnTo>
                  <a:lnTo>
                    <a:pt x="374" y="316"/>
                  </a:lnTo>
                  <a:lnTo>
                    <a:pt x="337" y="341"/>
                  </a:lnTo>
                  <a:lnTo>
                    <a:pt x="290" y="319"/>
                  </a:lnTo>
                  <a:lnTo>
                    <a:pt x="260" y="255"/>
                  </a:lnTo>
                  <a:lnTo>
                    <a:pt x="308" y="174"/>
                  </a:lnTo>
                  <a:lnTo>
                    <a:pt x="396" y="139"/>
                  </a:lnTo>
                  <a:lnTo>
                    <a:pt x="372" y="124"/>
                  </a:lnTo>
                  <a:lnTo>
                    <a:pt x="386" y="84"/>
                  </a:lnTo>
                  <a:lnTo>
                    <a:pt x="287" y="77"/>
                  </a:lnTo>
                  <a:lnTo>
                    <a:pt x="211" y="0"/>
                  </a:lnTo>
                  <a:lnTo>
                    <a:pt x="194" y="56"/>
                  </a:lnTo>
                  <a:lnTo>
                    <a:pt x="116" y="104"/>
                  </a:lnTo>
                  <a:lnTo>
                    <a:pt x="76" y="163"/>
                  </a:lnTo>
                  <a:lnTo>
                    <a:pt x="30" y="154"/>
                  </a:lnTo>
                  <a:lnTo>
                    <a:pt x="35" y="118"/>
                  </a:lnTo>
                  <a:lnTo>
                    <a:pt x="0" y="146"/>
                  </a:lnTo>
                  <a:close/>
                </a:path>
              </a:pathLst>
            </a:custGeom>
            <a:grpFill/>
            <a:ln w="3175" cap="rnd">
              <a:solidFill>
                <a:schemeClr val="accent5"/>
              </a:solidFill>
              <a:round/>
              <a:headEnd/>
              <a:tailEnd/>
            </a:ln>
          </p:spPr>
          <p:txBody>
            <a:bodyPr/>
            <a:lstStyle/>
            <a:p>
              <a:endParaRPr lang="en-US" dirty="0"/>
            </a:p>
          </p:txBody>
        </p:sp>
        <p:sp>
          <p:nvSpPr>
            <p:cNvPr id="183" name="Freeform 124"/>
            <p:cNvSpPr>
              <a:spLocks noChangeAspect="1"/>
            </p:cNvSpPr>
            <p:nvPr/>
          </p:nvSpPr>
          <p:spPr bwMode="gray">
            <a:xfrm>
              <a:off x="7503087" y="4143369"/>
              <a:ext cx="60324" cy="84139"/>
            </a:xfrm>
            <a:custGeom>
              <a:avLst/>
              <a:gdLst>
                <a:gd name="T0" fmla="*/ 0 w 80"/>
                <a:gd name="T1" fmla="*/ 70792030 h 100"/>
                <a:gd name="T2" fmla="*/ 31273234 w 80"/>
                <a:gd name="T3" fmla="*/ 37519658 h 100"/>
                <a:gd name="T4" fmla="*/ 45488820 w 80"/>
                <a:gd name="T5" fmla="*/ 0 h 100"/>
                <a:gd name="T6" fmla="*/ 0 w 80"/>
                <a:gd name="T7" fmla="*/ 70792030 h 100"/>
                <a:gd name="T8" fmla="*/ 0 60000 65536"/>
                <a:gd name="T9" fmla="*/ 0 60000 65536"/>
                <a:gd name="T10" fmla="*/ 0 60000 65536"/>
                <a:gd name="T11" fmla="*/ 0 60000 65536"/>
                <a:gd name="T12" fmla="*/ 0 w 80"/>
                <a:gd name="T13" fmla="*/ 0 h 100"/>
                <a:gd name="T14" fmla="*/ 80 w 80"/>
                <a:gd name="T15" fmla="*/ 100 h 100"/>
              </a:gdLst>
              <a:ahLst/>
              <a:cxnLst>
                <a:cxn ang="T8">
                  <a:pos x="T0" y="T1"/>
                </a:cxn>
                <a:cxn ang="T9">
                  <a:pos x="T2" y="T3"/>
                </a:cxn>
                <a:cxn ang="T10">
                  <a:pos x="T4" y="T5"/>
                </a:cxn>
                <a:cxn ang="T11">
                  <a:pos x="T6" y="T7"/>
                </a:cxn>
              </a:cxnLst>
              <a:rect l="T12" t="T13" r="T14" b="T15"/>
              <a:pathLst>
                <a:path w="80" h="100">
                  <a:moveTo>
                    <a:pt x="0" y="100"/>
                  </a:moveTo>
                  <a:lnTo>
                    <a:pt x="55" y="53"/>
                  </a:lnTo>
                  <a:lnTo>
                    <a:pt x="80" y="0"/>
                  </a:lnTo>
                  <a:lnTo>
                    <a:pt x="0" y="100"/>
                  </a:lnTo>
                  <a:close/>
                </a:path>
              </a:pathLst>
            </a:custGeom>
            <a:grpFill/>
            <a:ln w="3175" cap="rnd">
              <a:solidFill>
                <a:schemeClr val="accent5"/>
              </a:solidFill>
              <a:round/>
              <a:headEnd/>
              <a:tailEnd/>
            </a:ln>
          </p:spPr>
          <p:txBody>
            <a:bodyPr/>
            <a:lstStyle/>
            <a:p>
              <a:endParaRPr lang="en-US" dirty="0"/>
            </a:p>
          </p:txBody>
        </p:sp>
        <p:sp>
          <p:nvSpPr>
            <p:cNvPr id="184" name="Freeform 125"/>
            <p:cNvSpPr>
              <a:spLocks noChangeAspect="1"/>
            </p:cNvSpPr>
            <p:nvPr/>
          </p:nvSpPr>
          <p:spPr bwMode="gray">
            <a:xfrm>
              <a:off x="6112440" y="3592507"/>
              <a:ext cx="103188" cy="177801"/>
            </a:xfrm>
            <a:custGeom>
              <a:avLst/>
              <a:gdLst>
                <a:gd name="T0" fmla="*/ 0 w 142"/>
                <a:gd name="T1" fmla="*/ 58935223 h 211"/>
                <a:gd name="T2" fmla="*/ 14257384 w 142"/>
                <a:gd name="T3" fmla="*/ 0 h 211"/>
                <a:gd name="T4" fmla="*/ 41188726 w 142"/>
                <a:gd name="T5" fmla="*/ 1419872 h 211"/>
                <a:gd name="T6" fmla="*/ 47525341 w 142"/>
                <a:gd name="T7" fmla="*/ 40473516 h 211"/>
                <a:gd name="T8" fmla="*/ 27458908 w 142"/>
                <a:gd name="T9" fmla="*/ 80237517 h 211"/>
                <a:gd name="T10" fmla="*/ 31683803 w 142"/>
                <a:gd name="T11" fmla="*/ 103670040 h 211"/>
                <a:gd name="T12" fmla="*/ 71815941 w 142"/>
                <a:gd name="T13" fmla="*/ 118580803 h 211"/>
                <a:gd name="T14" fmla="*/ 74984249 w 142"/>
                <a:gd name="T15" fmla="*/ 149823886 h 211"/>
                <a:gd name="T16" fmla="*/ 50693648 w 142"/>
                <a:gd name="T17" fmla="*/ 118580803 h 211"/>
                <a:gd name="T18" fmla="*/ 50693648 w 142"/>
                <a:gd name="T19" fmla="*/ 133492409 h 211"/>
                <a:gd name="T20" fmla="*/ 14257384 w 142"/>
                <a:gd name="T21" fmla="*/ 118580803 h 211"/>
                <a:gd name="T22" fmla="*/ 0 w 142"/>
                <a:gd name="T23" fmla="*/ 58935223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2"/>
                <a:gd name="T37" fmla="*/ 0 h 211"/>
                <a:gd name="T38" fmla="*/ 142 w 142"/>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2" h="211">
                  <a:moveTo>
                    <a:pt x="0" y="83"/>
                  </a:moveTo>
                  <a:lnTo>
                    <a:pt x="27" y="0"/>
                  </a:lnTo>
                  <a:lnTo>
                    <a:pt x="78" y="2"/>
                  </a:lnTo>
                  <a:lnTo>
                    <a:pt x="90" y="57"/>
                  </a:lnTo>
                  <a:lnTo>
                    <a:pt x="52" y="113"/>
                  </a:lnTo>
                  <a:lnTo>
                    <a:pt x="60" y="146"/>
                  </a:lnTo>
                  <a:lnTo>
                    <a:pt x="136" y="167"/>
                  </a:lnTo>
                  <a:lnTo>
                    <a:pt x="142" y="211"/>
                  </a:lnTo>
                  <a:lnTo>
                    <a:pt x="96" y="167"/>
                  </a:lnTo>
                  <a:lnTo>
                    <a:pt x="96" y="188"/>
                  </a:lnTo>
                  <a:lnTo>
                    <a:pt x="27" y="167"/>
                  </a:lnTo>
                  <a:lnTo>
                    <a:pt x="0" y="83"/>
                  </a:lnTo>
                  <a:close/>
                </a:path>
              </a:pathLst>
            </a:custGeom>
            <a:grpFill/>
            <a:ln w="3175" cap="rnd">
              <a:solidFill>
                <a:schemeClr val="accent5"/>
              </a:solidFill>
              <a:round/>
              <a:headEnd/>
              <a:tailEnd/>
            </a:ln>
          </p:spPr>
          <p:txBody>
            <a:bodyPr/>
            <a:lstStyle/>
            <a:p>
              <a:endParaRPr lang="en-US" dirty="0"/>
            </a:p>
          </p:txBody>
        </p:sp>
        <p:sp>
          <p:nvSpPr>
            <p:cNvPr id="185" name="Freeform 126"/>
            <p:cNvSpPr>
              <a:spLocks noChangeAspect="1"/>
            </p:cNvSpPr>
            <p:nvPr/>
          </p:nvSpPr>
          <p:spPr bwMode="gray">
            <a:xfrm>
              <a:off x="7582462" y="4083044"/>
              <a:ext cx="30162" cy="33337"/>
            </a:xfrm>
            <a:custGeom>
              <a:avLst/>
              <a:gdLst>
                <a:gd name="T0" fmla="*/ 0 w 40"/>
                <a:gd name="T1" fmla="*/ 0 h 42"/>
                <a:gd name="T2" fmla="*/ 11941532 w 40"/>
                <a:gd name="T3" fmla="*/ 0 h 42"/>
                <a:gd name="T4" fmla="*/ 22745164 w 40"/>
                <a:gd name="T5" fmla="*/ 5040388 h 42"/>
                <a:gd name="T6" fmla="*/ 17058685 w 40"/>
                <a:gd name="T7" fmla="*/ 26462434 h 42"/>
                <a:gd name="T8" fmla="*/ 0 w 40"/>
                <a:gd name="T9" fmla="*/ 0 h 42"/>
                <a:gd name="T10" fmla="*/ 0 60000 65536"/>
                <a:gd name="T11" fmla="*/ 0 60000 65536"/>
                <a:gd name="T12" fmla="*/ 0 60000 65536"/>
                <a:gd name="T13" fmla="*/ 0 60000 65536"/>
                <a:gd name="T14" fmla="*/ 0 60000 65536"/>
                <a:gd name="T15" fmla="*/ 0 w 40"/>
                <a:gd name="T16" fmla="*/ 0 h 42"/>
                <a:gd name="T17" fmla="*/ 40 w 40"/>
                <a:gd name="T18" fmla="*/ 42 h 42"/>
              </a:gdLst>
              <a:ahLst/>
              <a:cxnLst>
                <a:cxn ang="T10">
                  <a:pos x="T0" y="T1"/>
                </a:cxn>
                <a:cxn ang="T11">
                  <a:pos x="T2" y="T3"/>
                </a:cxn>
                <a:cxn ang="T12">
                  <a:pos x="T4" y="T5"/>
                </a:cxn>
                <a:cxn ang="T13">
                  <a:pos x="T6" y="T7"/>
                </a:cxn>
                <a:cxn ang="T14">
                  <a:pos x="T8" y="T9"/>
                </a:cxn>
              </a:cxnLst>
              <a:rect l="T15" t="T16" r="T17" b="T18"/>
              <a:pathLst>
                <a:path w="40" h="42">
                  <a:moveTo>
                    <a:pt x="0" y="0"/>
                  </a:moveTo>
                  <a:lnTo>
                    <a:pt x="21" y="0"/>
                  </a:lnTo>
                  <a:lnTo>
                    <a:pt x="40" y="8"/>
                  </a:lnTo>
                  <a:lnTo>
                    <a:pt x="30" y="42"/>
                  </a:lnTo>
                  <a:lnTo>
                    <a:pt x="0" y="0"/>
                  </a:lnTo>
                  <a:close/>
                </a:path>
              </a:pathLst>
            </a:custGeom>
            <a:grpFill/>
            <a:ln w="3175" cap="rnd">
              <a:solidFill>
                <a:schemeClr val="accent5"/>
              </a:solidFill>
              <a:round/>
              <a:headEnd/>
              <a:tailEnd/>
            </a:ln>
          </p:spPr>
          <p:txBody>
            <a:bodyPr/>
            <a:lstStyle/>
            <a:p>
              <a:endParaRPr lang="en-US" dirty="0"/>
            </a:p>
          </p:txBody>
        </p:sp>
        <p:sp>
          <p:nvSpPr>
            <p:cNvPr id="186" name="Freeform 127"/>
            <p:cNvSpPr>
              <a:spLocks noChangeAspect="1"/>
            </p:cNvSpPr>
            <p:nvPr/>
          </p:nvSpPr>
          <p:spPr bwMode="gray">
            <a:xfrm>
              <a:off x="7625327" y="4125908"/>
              <a:ext cx="26987" cy="46038"/>
            </a:xfrm>
            <a:custGeom>
              <a:avLst/>
              <a:gdLst>
                <a:gd name="T0" fmla="*/ 0 w 37"/>
                <a:gd name="T1" fmla="*/ 0 h 55"/>
                <a:gd name="T2" fmla="*/ 1064163 w 37"/>
                <a:gd name="T3" fmla="*/ 38534643 h 55"/>
                <a:gd name="T4" fmla="*/ 19683734 w 37"/>
                <a:gd name="T5" fmla="*/ 22420019 h 55"/>
                <a:gd name="T6" fmla="*/ 0 w 37"/>
                <a:gd name="T7" fmla="*/ 0 h 55"/>
                <a:gd name="T8" fmla="*/ 0 60000 65536"/>
                <a:gd name="T9" fmla="*/ 0 60000 65536"/>
                <a:gd name="T10" fmla="*/ 0 60000 65536"/>
                <a:gd name="T11" fmla="*/ 0 60000 65536"/>
                <a:gd name="T12" fmla="*/ 0 w 37"/>
                <a:gd name="T13" fmla="*/ 0 h 55"/>
                <a:gd name="T14" fmla="*/ 37 w 37"/>
                <a:gd name="T15" fmla="*/ 55 h 55"/>
              </a:gdLst>
              <a:ahLst/>
              <a:cxnLst>
                <a:cxn ang="T8">
                  <a:pos x="T0" y="T1"/>
                </a:cxn>
                <a:cxn ang="T9">
                  <a:pos x="T2" y="T3"/>
                </a:cxn>
                <a:cxn ang="T10">
                  <a:pos x="T4" y="T5"/>
                </a:cxn>
                <a:cxn ang="T11">
                  <a:pos x="T6" y="T7"/>
                </a:cxn>
              </a:cxnLst>
              <a:rect l="T12" t="T13" r="T14" b="T15"/>
              <a:pathLst>
                <a:path w="37" h="55">
                  <a:moveTo>
                    <a:pt x="0" y="0"/>
                  </a:moveTo>
                  <a:lnTo>
                    <a:pt x="2" y="55"/>
                  </a:lnTo>
                  <a:lnTo>
                    <a:pt x="37" y="32"/>
                  </a:lnTo>
                  <a:lnTo>
                    <a:pt x="0" y="0"/>
                  </a:lnTo>
                  <a:close/>
                </a:path>
              </a:pathLst>
            </a:custGeom>
            <a:grpFill/>
            <a:ln w="3175" cap="rnd">
              <a:solidFill>
                <a:schemeClr val="accent5"/>
              </a:solidFill>
              <a:round/>
              <a:headEnd/>
              <a:tailEnd/>
            </a:ln>
          </p:spPr>
          <p:txBody>
            <a:bodyPr/>
            <a:lstStyle/>
            <a:p>
              <a:endParaRPr lang="en-US" dirty="0"/>
            </a:p>
          </p:txBody>
        </p:sp>
        <p:sp>
          <p:nvSpPr>
            <p:cNvPr id="187" name="Freeform 128"/>
            <p:cNvSpPr>
              <a:spLocks noChangeAspect="1"/>
            </p:cNvSpPr>
            <p:nvPr/>
          </p:nvSpPr>
          <p:spPr bwMode="gray">
            <a:xfrm>
              <a:off x="7625327" y="4187819"/>
              <a:ext cx="111124" cy="119062"/>
            </a:xfrm>
            <a:custGeom>
              <a:avLst/>
              <a:gdLst>
                <a:gd name="T0" fmla="*/ 0 w 152"/>
                <a:gd name="T1" fmla="*/ 67680701 h 144"/>
                <a:gd name="T2" fmla="*/ 17638169 w 152"/>
                <a:gd name="T3" fmla="*/ 32815086 h 144"/>
                <a:gd name="T4" fmla="*/ 39017303 w 152"/>
                <a:gd name="T5" fmla="*/ 38283715 h 144"/>
                <a:gd name="T6" fmla="*/ 67345405 w 152"/>
                <a:gd name="T7" fmla="*/ 0 h 144"/>
                <a:gd name="T8" fmla="*/ 81241879 w 152"/>
                <a:gd name="T9" fmla="*/ 22559958 h 144"/>
                <a:gd name="T10" fmla="*/ 79104185 w 152"/>
                <a:gd name="T11" fmla="*/ 81353102 h 144"/>
                <a:gd name="T12" fmla="*/ 72155948 w 152"/>
                <a:gd name="T13" fmla="*/ 56742615 h 144"/>
                <a:gd name="T14" fmla="*/ 64138133 w 152"/>
                <a:gd name="T15" fmla="*/ 98444430 h 144"/>
                <a:gd name="T16" fmla="*/ 43827846 w 152"/>
                <a:gd name="T17" fmla="*/ 86822559 h 144"/>
                <a:gd name="T18" fmla="*/ 31534643 w 152"/>
                <a:gd name="T19" fmla="*/ 44436957 h 144"/>
                <a:gd name="T20" fmla="*/ 0 w 152"/>
                <a:gd name="T21" fmla="*/ 67680701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
                <a:gd name="T34" fmla="*/ 0 h 144"/>
                <a:gd name="T35" fmla="*/ 152 w 152"/>
                <a:gd name="T36" fmla="*/ 144 h 1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 h="144">
                  <a:moveTo>
                    <a:pt x="0" y="99"/>
                  </a:moveTo>
                  <a:lnTo>
                    <a:pt x="33" y="48"/>
                  </a:lnTo>
                  <a:lnTo>
                    <a:pt x="73" y="56"/>
                  </a:lnTo>
                  <a:lnTo>
                    <a:pt x="126" y="0"/>
                  </a:lnTo>
                  <a:lnTo>
                    <a:pt x="152" y="33"/>
                  </a:lnTo>
                  <a:lnTo>
                    <a:pt x="148" y="119"/>
                  </a:lnTo>
                  <a:lnTo>
                    <a:pt x="135" y="83"/>
                  </a:lnTo>
                  <a:lnTo>
                    <a:pt x="120" y="144"/>
                  </a:lnTo>
                  <a:lnTo>
                    <a:pt x="82" y="127"/>
                  </a:lnTo>
                  <a:lnTo>
                    <a:pt x="59" y="65"/>
                  </a:lnTo>
                  <a:lnTo>
                    <a:pt x="0" y="99"/>
                  </a:lnTo>
                  <a:close/>
                </a:path>
              </a:pathLst>
            </a:custGeom>
            <a:grpFill/>
            <a:ln w="3175" cap="rnd">
              <a:solidFill>
                <a:schemeClr val="accent5"/>
              </a:solidFill>
              <a:round/>
              <a:headEnd/>
              <a:tailEnd/>
            </a:ln>
          </p:spPr>
          <p:txBody>
            <a:bodyPr/>
            <a:lstStyle/>
            <a:p>
              <a:endParaRPr lang="en-US" dirty="0"/>
            </a:p>
          </p:txBody>
        </p:sp>
        <p:sp>
          <p:nvSpPr>
            <p:cNvPr id="188" name="Freeform 129"/>
            <p:cNvSpPr>
              <a:spLocks noChangeAspect="1"/>
            </p:cNvSpPr>
            <p:nvPr/>
          </p:nvSpPr>
          <p:spPr bwMode="gray">
            <a:xfrm>
              <a:off x="7641201" y="4160834"/>
              <a:ext cx="23812" cy="49213"/>
            </a:xfrm>
            <a:custGeom>
              <a:avLst/>
              <a:gdLst>
                <a:gd name="T0" fmla="*/ 0 w 34"/>
                <a:gd name="T1" fmla="*/ 27356781 h 58"/>
                <a:gd name="T2" fmla="*/ 3924078 w 34"/>
                <a:gd name="T3" fmla="*/ 17998016 h 58"/>
                <a:gd name="T4" fmla="*/ 16676804 w 34"/>
                <a:gd name="T5" fmla="*/ 0 h 58"/>
                <a:gd name="T6" fmla="*/ 11281285 w 34"/>
                <a:gd name="T7" fmla="*/ 41755534 h 58"/>
                <a:gd name="T8" fmla="*/ 0 w 34"/>
                <a:gd name="T9" fmla="*/ 27356781 h 58"/>
                <a:gd name="T10" fmla="*/ 0 60000 65536"/>
                <a:gd name="T11" fmla="*/ 0 60000 65536"/>
                <a:gd name="T12" fmla="*/ 0 60000 65536"/>
                <a:gd name="T13" fmla="*/ 0 60000 65536"/>
                <a:gd name="T14" fmla="*/ 0 60000 65536"/>
                <a:gd name="T15" fmla="*/ 0 w 34"/>
                <a:gd name="T16" fmla="*/ 0 h 58"/>
                <a:gd name="T17" fmla="*/ 34 w 34"/>
                <a:gd name="T18" fmla="*/ 58 h 58"/>
              </a:gdLst>
              <a:ahLst/>
              <a:cxnLst>
                <a:cxn ang="T10">
                  <a:pos x="T0" y="T1"/>
                </a:cxn>
                <a:cxn ang="T11">
                  <a:pos x="T2" y="T3"/>
                </a:cxn>
                <a:cxn ang="T12">
                  <a:pos x="T4" y="T5"/>
                </a:cxn>
                <a:cxn ang="T13">
                  <a:pos x="T6" y="T7"/>
                </a:cxn>
                <a:cxn ang="T14">
                  <a:pos x="T8" y="T9"/>
                </a:cxn>
              </a:cxnLst>
              <a:rect l="T15" t="T16" r="T17" b="T18"/>
              <a:pathLst>
                <a:path w="34" h="58">
                  <a:moveTo>
                    <a:pt x="0" y="38"/>
                  </a:moveTo>
                  <a:lnTo>
                    <a:pt x="8" y="25"/>
                  </a:lnTo>
                  <a:lnTo>
                    <a:pt x="34" y="0"/>
                  </a:lnTo>
                  <a:lnTo>
                    <a:pt x="23" y="58"/>
                  </a:lnTo>
                  <a:lnTo>
                    <a:pt x="0" y="38"/>
                  </a:lnTo>
                  <a:close/>
                </a:path>
              </a:pathLst>
            </a:custGeom>
            <a:grpFill/>
            <a:ln w="3175" cap="rnd">
              <a:solidFill>
                <a:schemeClr val="accent5"/>
              </a:solidFill>
              <a:round/>
              <a:headEnd/>
              <a:tailEnd/>
            </a:ln>
          </p:spPr>
          <p:txBody>
            <a:bodyPr/>
            <a:lstStyle/>
            <a:p>
              <a:endParaRPr lang="en-US" dirty="0"/>
            </a:p>
          </p:txBody>
        </p:sp>
        <p:sp>
          <p:nvSpPr>
            <p:cNvPr id="189" name="Freeform 130"/>
            <p:cNvSpPr>
              <a:spLocks noChangeAspect="1"/>
            </p:cNvSpPr>
            <p:nvPr/>
          </p:nvSpPr>
          <p:spPr bwMode="gray">
            <a:xfrm>
              <a:off x="4829740" y="2724147"/>
              <a:ext cx="260350" cy="217487"/>
            </a:xfrm>
            <a:custGeom>
              <a:avLst/>
              <a:gdLst>
                <a:gd name="T0" fmla="*/ 0 w 345"/>
                <a:gd name="T1" fmla="*/ 33075608 h 262"/>
                <a:gd name="T2" fmla="*/ 11389747 w 345"/>
                <a:gd name="T3" fmla="*/ 127479512 h 262"/>
                <a:gd name="T4" fmla="*/ 114464953 w 345"/>
                <a:gd name="T5" fmla="*/ 174336555 h 262"/>
                <a:gd name="T6" fmla="*/ 164578932 w 345"/>
                <a:gd name="T7" fmla="*/ 180538283 h 262"/>
                <a:gd name="T8" fmla="*/ 196469920 w 345"/>
                <a:gd name="T9" fmla="*/ 132992252 h 262"/>
                <a:gd name="T10" fmla="*/ 180524426 w 345"/>
                <a:gd name="T11" fmla="*/ 79243662 h 262"/>
                <a:gd name="T12" fmla="*/ 193052921 w 345"/>
                <a:gd name="T13" fmla="*/ 64773239 h 262"/>
                <a:gd name="T14" fmla="*/ 184511177 w 345"/>
                <a:gd name="T15" fmla="*/ 23428936 h 262"/>
                <a:gd name="T16" fmla="*/ 109339454 w 345"/>
                <a:gd name="T17" fmla="*/ 10336491 h 262"/>
                <a:gd name="T18" fmla="*/ 60933974 w 345"/>
                <a:gd name="T19" fmla="*/ 0 h 262"/>
                <a:gd name="T20" fmla="*/ 0 w 345"/>
                <a:gd name="T21" fmla="*/ 33075608 h 2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5"/>
                <a:gd name="T34" fmla="*/ 0 h 262"/>
                <a:gd name="T35" fmla="*/ 345 w 345"/>
                <a:gd name="T36" fmla="*/ 262 h 2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5" h="262">
                  <a:moveTo>
                    <a:pt x="0" y="48"/>
                  </a:moveTo>
                  <a:lnTo>
                    <a:pt x="20" y="185"/>
                  </a:lnTo>
                  <a:lnTo>
                    <a:pt x="201" y="253"/>
                  </a:lnTo>
                  <a:lnTo>
                    <a:pt x="289" y="262"/>
                  </a:lnTo>
                  <a:lnTo>
                    <a:pt x="345" y="193"/>
                  </a:lnTo>
                  <a:lnTo>
                    <a:pt x="317" y="115"/>
                  </a:lnTo>
                  <a:lnTo>
                    <a:pt x="339" y="94"/>
                  </a:lnTo>
                  <a:lnTo>
                    <a:pt x="324" y="34"/>
                  </a:lnTo>
                  <a:lnTo>
                    <a:pt x="192" y="15"/>
                  </a:lnTo>
                  <a:lnTo>
                    <a:pt x="107" y="0"/>
                  </a:lnTo>
                  <a:lnTo>
                    <a:pt x="0" y="48"/>
                  </a:lnTo>
                  <a:close/>
                </a:path>
              </a:pathLst>
            </a:custGeom>
            <a:grpFill/>
            <a:ln w="3175" cap="rnd">
              <a:solidFill>
                <a:schemeClr val="accent5"/>
              </a:solidFill>
              <a:round/>
              <a:headEnd/>
              <a:tailEnd/>
            </a:ln>
          </p:spPr>
          <p:txBody>
            <a:bodyPr/>
            <a:lstStyle/>
            <a:p>
              <a:endParaRPr lang="en-US" dirty="0"/>
            </a:p>
          </p:txBody>
        </p:sp>
        <p:sp>
          <p:nvSpPr>
            <p:cNvPr id="190" name="Freeform 131"/>
            <p:cNvSpPr>
              <a:spLocks noChangeAspect="1"/>
            </p:cNvSpPr>
            <p:nvPr/>
          </p:nvSpPr>
          <p:spPr bwMode="gray">
            <a:xfrm>
              <a:off x="4224902" y="3201985"/>
              <a:ext cx="82550" cy="158751"/>
            </a:xfrm>
            <a:custGeom>
              <a:avLst/>
              <a:gdLst>
                <a:gd name="T0" fmla="*/ 0 w 109"/>
                <a:gd name="T1" fmla="*/ 85454629 h 192"/>
                <a:gd name="T2" fmla="*/ 10897357 w 109"/>
                <a:gd name="T3" fmla="*/ 0 h 192"/>
                <a:gd name="T4" fmla="*/ 62518372 w 109"/>
                <a:gd name="T5" fmla="*/ 5469434 h 192"/>
                <a:gd name="T6" fmla="*/ 39575530 w 109"/>
                <a:gd name="T7" fmla="*/ 60159635 h 192"/>
                <a:gd name="T8" fmla="*/ 39575530 w 109"/>
                <a:gd name="T9" fmla="*/ 127840052 h 192"/>
                <a:gd name="T10" fmla="*/ 9176682 w 109"/>
                <a:gd name="T11" fmla="*/ 131258138 h 192"/>
                <a:gd name="T12" fmla="*/ 13192096 w 109"/>
                <a:gd name="T13" fmla="*/ 90240280 h 192"/>
                <a:gd name="T14" fmla="*/ 0 w 109"/>
                <a:gd name="T15" fmla="*/ 85454629 h 192"/>
                <a:gd name="T16" fmla="*/ 0 60000 65536"/>
                <a:gd name="T17" fmla="*/ 0 60000 65536"/>
                <a:gd name="T18" fmla="*/ 0 60000 65536"/>
                <a:gd name="T19" fmla="*/ 0 60000 65536"/>
                <a:gd name="T20" fmla="*/ 0 60000 65536"/>
                <a:gd name="T21" fmla="*/ 0 60000 65536"/>
                <a:gd name="T22" fmla="*/ 0 60000 65536"/>
                <a:gd name="T23" fmla="*/ 0 60000 65536"/>
                <a:gd name="T24" fmla="*/ 0 w 109"/>
                <a:gd name="T25" fmla="*/ 0 h 192"/>
                <a:gd name="T26" fmla="*/ 109 w 109"/>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9" h="192">
                  <a:moveTo>
                    <a:pt x="0" y="125"/>
                  </a:moveTo>
                  <a:lnTo>
                    <a:pt x="19" y="0"/>
                  </a:lnTo>
                  <a:lnTo>
                    <a:pt x="109" y="8"/>
                  </a:lnTo>
                  <a:lnTo>
                    <a:pt x="69" y="88"/>
                  </a:lnTo>
                  <a:lnTo>
                    <a:pt x="69" y="187"/>
                  </a:lnTo>
                  <a:lnTo>
                    <a:pt x="16" y="192"/>
                  </a:lnTo>
                  <a:lnTo>
                    <a:pt x="23" y="132"/>
                  </a:lnTo>
                  <a:lnTo>
                    <a:pt x="0" y="125"/>
                  </a:lnTo>
                  <a:close/>
                </a:path>
              </a:pathLst>
            </a:custGeom>
            <a:grpFill/>
            <a:ln w="3175" cap="rnd">
              <a:solidFill>
                <a:schemeClr val="accent5"/>
              </a:solidFill>
              <a:round/>
              <a:headEnd/>
              <a:tailEnd/>
            </a:ln>
          </p:spPr>
          <p:txBody>
            <a:bodyPr/>
            <a:lstStyle/>
            <a:p>
              <a:endParaRPr lang="en-US" dirty="0"/>
            </a:p>
          </p:txBody>
        </p:sp>
        <p:sp>
          <p:nvSpPr>
            <p:cNvPr id="191" name="Freeform 132"/>
            <p:cNvSpPr>
              <a:spLocks noChangeAspect="1"/>
            </p:cNvSpPr>
            <p:nvPr/>
          </p:nvSpPr>
          <p:spPr bwMode="gray">
            <a:xfrm>
              <a:off x="4985316" y="2973386"/>
              <a:ext cx="249237" cy="160337"/>
            </a:xfrm>
            <a:custGeom>
              <a:avLst/>
              <a:gdLst>
                <a:gd name="T0" fmla="*/ 0 w 329"/>
                <a:gd name="T1" fmla="*/ 64875839 h 193"/>
                <a:gd name="T2" fmla="*/ 51077124 w 329"/>
                <a:gd name="T3" fmla="*/ 120089090 h 193"/>
                <a:gd name="T4" fmla="*/ 168153076 w 329"/>
                <a:gd name="T5" fmla="*/ 133201832 h 193"/>
                <a:gd name="T6" fmla="*/ 188813315 w 329"/>
                <a:gd name="T7" fmla="*/ 86960807 h 193"/>
                <a:gd name="T8" fmla="*/ 158970663 w 329"/>
                <a:gd name="T9" fmla="*/ 84200186 h 193"/>
                <a:gd name="T10" fmla="*/ 156101017 w 329"/>
                <a:gd name="T11" fmla="*/ 43480404 h 193"/>
                <a:gd name="T12" fmla="*/ 129701486 w 329"/>
                <a:gd name="T13" fmla="*/ 0 h 193"/>
                <a:gd name="T14" fmla="*/ 51077124 w 329"/>
                <a:gd name="T15" fmla="*/ 8972226 h 193"/>
                <a:gd name="T16" fmla="*/ 0 w 329"/>
                <a:gd name="T17" fmla="*/ 64875839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9"/>
                <a:gd name="T28" fmla="*/ 0 h 193"/>
                <a:gd name="T29" fmla="*/ 329 w 329"/>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9" h="193">
                  <a:moveTo>
                    <a:pt x="0" y="94"/>
                  </a:moveTo>
                  <a:lnTo>
                    <a:pt x="89" y="174"/>
                  </a:lnTo>
                  <a:lnTo>
                    <a:pt x="293" y="193"/>
                  </a:lnTo>
                  <a:lnTo>
                    <a:pt x="329" y="126"/>
                  </a:lnTo>
                  <a:lnTo>
                    <a:pt x="277" y="122"/>
                  </a:lnTo>
                  <a:lnTo>
                    <a:pt x="272" y="63"/>
                  </a:lnTo>
                  <a:lnTo>
                    <a:pt x="226" y="0"/>
                  </a:lnTo>
                  <a:lnTo>
                    <a:pt x="89" y="13"/>
                  </a:lnTo>
                  <a:lnTo>
                    <a:pt x="0" y="94"/>
                  </a:lnTo>
                  <a:close/>
                </a:path>
              </a:pathLst>
            </a:custGeom>
            <a:grpFill/>
            <a:ln w="3175" cap="rnd">
              <a:solidFill>
                <a:schemeClr val="accent5"/>
              </a:solidFill>
              <a:round/>
              <a:headEnd/>
              <a:tailEnd/>
            </a:ln>
          </p:spPr>
          <p:txBody>
            <a:bodyPr/>
            <a:lstStyle/>
            <a:p>
              <a:endParaRPr lang="en-US" dirty="0"/>
            </a:p>
          </p:txBody>
        </p:sp>
        <p:sp>
          <p:nvSpPr>
            <p:cNvPr id="192" name="Freeform 133"/>
            <p:cNvSpPr>
              <a:spLocks noChangeAspect="1"/>
            </p:cNvSpPr>
            <p:nvPr/>
          </p:nvSpPr>
          <p:spPr bwMode="gray">
            <a:xfrm>
              <a:off x="5366315" y="3516310"/>
              <a:ext cx="541339" cy="501649"/>
            </a:xfrm>
            <a:custGeom>
              <a:avLst/>
              <a:gdLst>
                <a:gd name="T0" fmla="*/ 0 w 731"/>
                <a:gd name="T1" fmla="*/ 107915080 h 607"/>
                <a:gd name="T2" fmla="*/ 5483732 w 731"/>
                <a:gd name="T3" fmla="*/ 72398756 h 607"/>
                <a:gd name="T4" fmla="*/ 26872137 w 731"/>
                <a:gd name="T5" fmla="*/ 79911936 h 607"/>
                <a:gd name="T6" fmla="*/ 52646787 w 731"/>
                <a:gd name="T7" fmla="*/ 58055864 h 607"/>
                <a:gd name="T8" fmla="*/ 63066988 w 731"/>
                <a:gd name="T9" fmla="*/ 41663396 h 607"/>
                <a:gd name="T10" fmla="*/ 42227326 w 731"/>
                <a:gd name="T11" fmla="*/ 17757749 h 607"/>
                <a:gd name="T12" fmla="*/ 85551399 w 731"/>
                <a:gd name="T13" fmla="*/ 0 h 607"/>
                <a:gd name="T14" fmla="*/ 171102797 w 731"/>
                <a:gd name="T15" fmla="*/ 47810468 h 607"/>
                <a:gd name="T16" fmla="*/ 172199544 w 731"/>
                <a:gd name="T17" fmla="*/ 65568217 h 607"/>
                <a:gd name="T18" fmla="*/ 191942459 w 731"/>
                <a:gd name="T19" fmla="*/ 77179720 h 607"/>
                <a:gd name="T20" fmla="*/ 210039885 w 731"/>
                <a:gd name="T21" fmla="*/ 88790397 h 607"/>
                <a:gd name="T22" fmla="*/ 227039823 w 731"/>
                <a:gd name="T23" fmla="*/ 79911936 h 607"/>
                <a:gd name="T24" fmla="*/ 261041181 w 731"/>
                <a:gd name="T25" fmla="*/ 93571361 h 607"/>
                <a:gd name="T26" fmla="*/ 307655493 w 731"/>
                <a:gd name="T27" fmla="*/ 188509657 h 607"/>
                <a:gd name="T28" fmla="*/ 312591222 w 731"/>
                <a:gd name="T29" fmla="*/ 194656729 h 607"/>
                <a:gd name="T30" fmla="*/ 330688647 w 731"/>
                <a:gd name="T31" fmla="*/ 232221801 h 607"/>
                <a:gd name="T32" fmla="*/ 391013399 w 731"/>
                <a:gd name="T33" fmla="*/ 241101089 h 607"/>
                <a:gd name="T34" fmla="*/ 400884857 w 731"/>
                <a:gd name="T35" fmla="*/ 258176197 h 607"/>
                <a:gd name="T36" fmla="*/ 386626414 w 731"/>
                <a:gd name="T37" fmla="*/ 307352773 h 607"/>
                <a:gd name="T38" fmla="*/ 330688647 w 731"/>
                <a:gd name="T39" fmla="*/ 331941061 h 607"/>
                <a:gd name="T40" fmla="*/ 269815893 w 731"/>
                <a:gd name="T41" fmla="*/ 348332702 h 607"/>
                <a:gd name="T42" fmla="*/ 221007348 w 731"/>
                <a:gd name="T43" fmla="*/ 414584386 h 607"/>
                <a:gd name="T44" fmla="*/ 221007348 w 731"/>
                <a:gd name="T45" fmla="*/ 389313458 h 607"/>
                <a:gd name="T46" fmla="*/ 186457987 w 731"/>
                <a:gd name="T47" fmla="*/ 372920990 h 607"/>
                <a:gd name="T48" fmla="*/ 152456628 w 731"/>
                <a:gd name="T49" fmla="*/ 395460530 h 607"/>
                <a:gd name="T50" fmla="*/ 117359264 w 731"/>
                <a:gd name="T51" fmla="*/ 320329558 h 607"/>
                <a:gd name="T52" fmla="*/ 89390381 w 731"/>
                <a:gd name="T53" fmla="*/ 290960306 h 607"/>
                <a:gd name="T54" fmla="*/ 71292956 w 731"/>
                <a:gd name="T55" fmla="*/ 212414478 h 607"/>
                <a:gd name="T56" fmla="*/ 0 w 731"/>
                <a:gd name="T57" fmla="*/ 107915080 h 6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31"/>
                <a:gd name="T88" fmla="*/ 0 h 607"/>
                <a:gd name="T89" fmla="*/ 731 w 731"/>
                <a:gd name="T90" fmla="*/ 607 h 6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31" h="607">
                  <a:moveTo>
                    <a:pt x="0" y="158"/>
                  </a:moveTo>
                  <a:lnTo>
                    <a:pt x="10" y="106"/>
                  </a:lnTo>
                  <a:lnTo>
                    <a:pt x="49" y="117"/>
                  </a:lnTo>
                  <a:lnTo>
                    <a:pt x="96" y="85"/>
                  </a:lnTo>
                  <a:lnTo>
                    <a:pt x="115" y="61"/>
                  </a:lnTo>
                  <a:lnTo>
                    <a:pt x="77" y="26"/>
                  </a:lnTo>
                  <a:lnTo>
                    <a:pt x="156" y="0"/>
                  </a:lnTo>
                  <a:lnTo>
                    <a:pt x="312" y="70"/>
                  </a:lnTo>
                  <a:lnTo>
                    <a:pt x="314" y="96"/>
                  </a:lnTo>
                  <a:lnTo>
                    <a:pt x="350" y="113"/>
                  </a:lnTo>
                  <a:lnTo>
                    <a:pt x="383" y="130"/>
                  </a:lnTo>
                  <a:lnTo>
                    <a:pt x="414" y="117"/>
                  </a:lnTo>
                  <a:lnTo>
                    <a:pt x="476" y="137"/>
                  </a:lnTo>
                  <a:lnTo>
                    <a:pt x="561" y="276"/>
                  </a:lnTo>
                  <a:lnTo>
                    <a:pt x="570" y="285"/>
                  </a:lnTo>
                  <a:lnTo>
                    <a:pt x="603" y="340"/>
                  </a:lnTo>
                  <a:lnTo>
                    <a:pt x="713" y="353"/>
                  </a:lnTo>
                  <a:lnTo>
                    <a:pt x="731" y="378"/>
                  </a:lnTo>
                  <a:lnTo>
                    <a:pt x="705" y="450"/>
                  </a:lnTo>
                  <a:lnTo>
                    <a:pt x="603" y="486"/>
                  </a:lnTo>
                  <a:lnTo>
                    <a:pt x="492" y="510"/>
                  </a:lnTo>
                  <a:lnTo>
                    <a:pt x="403" y="607"/>
                  </a:lnTo>
                  <a:lnTo>
                    <a:pt x="403" y="570"/>
                  </a:lnTo>
                  <a:lnTo>
                    <a:pt x="340" y="546"/>
                  </a:lnTo>
                  <a:lnTo>
                    <a:pt x="278" y="579"/>
                  </a:lnTo>
                  <a:lnTo>
                    <a:pt x="214" y="469"/>
                  </a:lnTo>
                  <a:lnTo>
                    <a:pt x="163" y="426"/>
                  </a:lnTo>
                  <a:lnTo>
                    <a:pt x="130" y="311"/>
                  </a:lnTo>
                  <a:lnTo>
                    <a:pt x="0" y="158"/>
                  </a:lnTo>
                  <a:close/>
                </a:path>
              </a:pathLst>
            </a:custGeom>
            <a:grpFill/>
            <a:ln w="3175" cap="rnd">
              <a:solidFill>
                <a:schemeClr val="accent5"/>
              </a:solidFill>
              <a:round/>
              <a:headEnd/>
              <a:tailEnd/>
            </a:ln>
          </p:spPr>
          <p:txBody>
            <a:bodyPr/>
            <a:lstStyle/>
            <a:p>
              <a:endParaRPr lang="en-US" dirty="0"/>
            </a:p>
          </p:txBody>
        </p:sp>
        <p:sp>
          <p:nvSpPr>
            <p:cNvPr id="193" name="Freeform 134"/>
            <p:cNvSpPr>
              <a:spLocks noChangeAspect="1"/>
            </p:cNvSpPr>
            <p:nvPr/>
          </p:nvSpPr>
          <p:spPr bwMode="gray">
            <a:xfrm>
              <a:off x="5674290" y="1412873"/>
              <a:ext cx="125412" cy="61914"/>
            </a:xfrm>
            <a:custGeom>
              <a:avLst/>
              <a:gdLst>
                <a:gd name="T0" fmla="*/ 0 w 172"/>
                <a:gd name="T1" fmla="*/ 37100110 h 74"/>
                <a:gd name="T2" fmla="*/ 18607789 w 172"/>
                <a:gd name="T3" fmla="*/ 25200264 h 74"/>
                <a:gd name="T4" fmla="*/ 4784652 w 172"/>
                <a:gd name="T5" fmla="*/ 15400440 h 74"/>
                <a:gd name="T6" fmla="*/ 70178052 w 172"/>
                <a:gd name="T7" fmla="*/ 0 h 74"/>
                <a:gd name="T8" fmla="*/ 81874273 w 172"/>
                <a:gd name="T9" fmla="*/ 700286 h 74"/>
                <a:gd name="T10" fmla="*/ 69114958 w 172"/>
                <a:gd name="T11" fmla="*/ 13999868 h 74"/>
                <a:gd name="T12" fmla="*/ 91444306 w 172"/>
                <a:gd name="T13" fmla="*/ 12600132 h 74"/>
                <a:gd name="T14" fmla="*/ 32430927 w 172"/>
                <a:gd name="T15" fmla="*/ 43400176 h 74"/>
                <a:gd name="T16" fmla="*/ 18607789 w 172"/>
                <a:gd name="T17" fmla="*/ 51800264 h 74"/>
                <a:gd name="T18" fmla="*/ 22329347 w 172"/>
                <a:gd name="T19" fmla="*/ 39200132 h 74"/>
                <a:gd name="T20" fmla="*/ 0 w 172"/>
                <a:gd name="T21" fmla="*/ 37100110 h 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2"/>
                <a:gd name="T34" fmla="*/ 0 h 74"/>
                <a:gd name="T35" fmla="*/ 172 w 172"/>
                <a:gd name="T36" fmla="*/ 74 h 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2" h="74">
                  <a:moveTo>
                    <a:pt x="0" y="53"/>
                  </a:moveTo>
                  <a:lnTo>
                    <a:pt x="35" y="36"/>
                  </a:lnTo>
                  <a:lnTo>
                    <a:pt x="9" y="22"/>
                  </a:lnTo>
                  <a:lnTo>
                    <a:pt x="132" y="0"/>
                  </a:lnTo>
                  <a:lnTo>
                    <a:pt x="154" y="1"/>
                  </a:lnTo>
                  <a:lnTo>
                    <a:pt x="130" y="20"/>
                  </a:lnTo>
                  <a:lnTo>
                    <a:pt x="172" y="18"/>
                  </a:lnTo>
                  <a:lnTo>
                    <a:pt x="61" y="62"/>
                  </a:lnTo>
                  <a:lnTo>
                    <a:pt x="35" y="74"/>
                  </a:lnTo>
                  <a:lnTo>
                    <a:pt x="42" y="56"/>
                  </a:lnTo>
                  <a:lnTo>
                    <a:pt x="0" y="53"/>
                  </a:lnTo>
                  <a:close/>
                </a:path>
              </a:pathLst>
            </a:custGeom>
            <a:grpFill/>
            <a:ln w="3175" cap="rnd">
              <a:solidFill>
                <a:schemeClr val="accent5"/>
              </a:solidFill>
              <a:round/>
              <a:headEnd/>
              <a:tailEnd/>
            </a:ln>
          </p:spPr>
          <p:txBody>
            <a:bodyPr/>
            <a:lstStyle/>
            <a:p>
              <a:endParaRPr lang="en-US" dirty="0"/>
            </a:p>
          </p:txBody>
        </p:sp>
        <p:sp>
          <p:nvSpPr>
            <p:cNvPr id="194" name="Freeform 135"/>
            <p:cNvSpPr>
              <a:spLocks noChangeAspect="1"/>
            </p:cNvSpPr>
            <p:nvPr/>
          </p:nvSpPr>
          <p:spPr bwMode="gray">
            <a:xfrm>
              <a:off x="5712390" y="2071684"/>
              <a:ext cx="53974" cy="36512"/>
            </a:xfrm>
            <a:custGeom>
              <a:avLst/>
              <a:gdLst>
                <a:gd name="T0" fmla="*/ 0 w 68"/>
                <a:gd name="T1" fmla="*/ 34182722 h 39"/>
                <a:gd name="T2" fmla="*/ 11970544 w 68"/>
                <a:gd name="T3" fmla="*/ 0 h 39"/>
                <a:gd name="T4" fmla="*/ 42842656 w 68"/>
                <a:gd name="T5" fmla="*/ 19283017 h 39"/>
                <a:gd name="T6" fmla="*/ 0 w 68"/>
                <a:gd name="T7" fmla="*/ 34182722 h 39"/>
                <a:gd name="T8" fmla="*/ 0 60000 65536"/>
                <a:gd name="T9" fmla="*/ 0 60000 65536"/>
                <a:gd name="T10" fmla="*/ 0 60000 65536"/>
                <a:gd name="T11" fmla="*/ 0 60000 65536"/>
                <a:gd name="T12" fmla="*/ 0 w 68"/>
                <a:gd name="T13" fmla="*/ 0 h 39"/>
                <a:gd name="T14" fmla="*/ 68 w 68"/>
                <a:gd name="T15" fmla="*/ 39 h 39"/>
              </a:gdLst>
              <a:ahLst/>
              <a:cxnLst>
                <a:cxn ang="T8">
                  <a:pos x="T0" y="T1"/>
                </a:cxn>
                <a:cxn ang="T9">
                  <a:pos x="T2" y="T3"/>
                </a:cxn>
                <a:cxn ang="T10">
                  <a:pos x="T4" y="T5"/>
                </a:cxn>
                <a:cxn ang="T11">
                  <a:pos x="T6" y="T7"/>
                </a:cxn>
              </a:cxnLst>
              <a:rect l="T12" t="T13" r="T14" b="T15"/>
              <a:pathLst>
                <a:path w="68" h="39">
                  <a:moveTo>
                    <a:pt x="0" y="39"/>
                  </a:moveTo>
                  <a:lnTo>
                    <a:pt x="19" y="0"/>
                  </a:lnTo>
                  <a:lnTo>
                    <a:pt x="68" y="22"/>
                  </a:lnTo>
                  <a:lnTo>
                    <a:pt x="0" y="39"/>
                  </a:lnTo>
                  <a:close/>
                </a:path>
              </a:pathLst>
            </a:custGeom>
            <a:grpFill/>
            <a:ln w="3175" cap="rnd">
              <a:solidFill>
                <a:schemeClr val="accent5"/>
              </a:solidFill>
              <a:round/>
              <a:headEnd/>
              <a:tailEnd/>
            </a:ln>
          </p:spPr>
          <p:txBody>
            <a:bodyPr/>
            <a:lstStyle/>
            <a:p>
              <a:endParaRPr lang="en-US" dirty="0"/>
            </a:p>
          </p:txBody>
        </p:sp>
        <p:sp>
          <p:nvSpPr>
            <p:cNvPr id="195" name="Freeform 136"/>
            <p:cNvSpPr>
              <a:spLocks noChangeAspect="1"/>
            </p:cNvSpPr>
            <p:nvPr/>
          </p:nvSpPr>
          <p:spPr bwMode="gray">
            <a:xfrm>
              <a:off x="5799701" y="1876422"/>
              <a:ext cx="158751" cy="134937"/>
            </a:xfrm>
            <a:custGeom>
              <a:avLst/>
              <a:gdLst>
                <a:gd name="T0" fmla="*/ 0 w 212"/>
                <a:gd name="T1" fmla="*/ 56189870 h 160"/>
                <a:gd name="T2" fmla="*/ 9532488 w 212"/>
                <a:gd name="T3" fmla="*/ 80372446 h 160"/>
                <a:gd name="T4" fmla="*/ 22990295 w 212"/>
                <a:gd name="T5" fmla="*/ 71837618 h 160"/>
                <a:gd name="T6" fmla="*/ 37008219 w 212"/>
                <a:gd name="T7" fmla="*/ 88196320 h 160"/>
                <a:gd name="T8" fmla="*/ 48223308 w 212"/>
                <a:gd name="T9" fmla="*/ 80372446 h 160"/>
                <a:gd name="T10" fmla="*/ 44297989 w 212"/>
                <a:gd name="T11" fmla="*/ 108111482 h 160"/>
                <a:gd name="T12" fmla="*/ 118875295 w 212"/>
                <a:gd name="T13" fmla="*/ 113801649 h 160"/>
                <a:gd name="T14" fmla="*/ 89716963 w 212"/>
                <a:gd name="T15" fmla="*/ 93886487 h 160"/>
                <a:gd name="T16" fmla="*/ 75699039 w 212"/>
                <a:gd name="T17" fmla="*/ 58323577 h 160"/>
                <a:gd name="T18" fmla="*/ 76820024 w 212"/>
                <a:gd name="T19" fmla="*/ 21337915 h 160"/>
                <a:gd name="T20" fmla="*/ 95324882 w 212"/>
                <a:gd name="T21" fmla="*/ 0 h 160"/>
                <a:gd name="T22" fmla="*/ 30279316 w 212"/>
                <a:gd name="T23" fmla="*/ 7823874 h 160"/>
                <a:gd name="T24" fmla="*/ 15139658 w 212"/>
                <a:gd name="T25" fmla="*/ 56189870 h 160"/>
                <a:gd name="T26" fmla="*/ 0 w 212"/>
                <a:gd name="T27" fmla="*/ 56189870 h 1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2"/>
                <a:gd name="T43" fmla="*/ 0 h 160"/>
                <a:gd name="T44" fmla="*/ 212 w 212"/>
                <a:gd name="T45" fmla="*/ 160 h 1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2" h="160">
                  <a:moveTo>
                    <a:pt x="0" y="79"/>
                  </a:moveTo>
                  <a:lnTo>
                    <a:pt x="17" y="113"/>
                  </a:lnTo>
                  <a:lnTo>
                    <a:pt x="41" y="101"/>
                  </a:lnTo>
                  <a:lnTo>
                    <a:pt x="66" y="124"/>
                  </a:lnTo>
                  <a:lnTo>
                    <a:pt x="86" y="113"/>
                  </a:lnTo>
                  <a:lnTo>
                    <a:pt x="79" y="152"/>
                  </a:lnTo>
                  <a:lnTo>
                    <a:pt x="212" y="160"/>
                  </a:lnTo>
                  <a:lnTo>
                    <a:pt x="160" y="132"/>
                  </a:lnTo>
                  <a:lnTo>
                    <a:pt x="135" y="82"/>
                  </a:lnTo>
                  <a:lnTo>
                    <a:pt x="137" y="30"/>
                  </a:lnTo>
                  <a:lnTo>
                    <a:pt x="170" y="0"/>
                  </a:lnTo>
                  <a:lnTo>
                    <a:pt x="54" y="11"/>
                  </a:lnTo>
                  <a:lnTo>
                    <a:pt x="27" y="79"/>
                  </a:lnTo>
                  <a:lnTo>
                    <a:pt x="0" y="79"/>
                  </a:lnTo>
                  <a:close/>
                </a:path>
              </a:pathLst>
            </a:custGeom>
            <a:grpFill/>
            <a:ln w="3175" cap="rnd">
              <a:solidFill>
                <a:schemeClr val="accent5"/>
              </a:solidFill>
              <a:round/>
              <a:headEnd/>
              <a:tailEnd/>
            </a:ln>
          </p:spPr>
          <p:txBody>
            <a:bodyPr/>
            <a:lstStyle/>
            <a:p>
              <a:endParaRPr lang="en-US" dirty="0"/>
            </a:p>
          </p:txBody>
        </p:sp>
        <p:sp>
          <p:nvSpPr>
            <p:cNvPr id="196" name="Freeform 137"/>
            <p:cNvSpPr>
              <a:spLocks noChangeAspect="1"/>
            </p:cNvSpPr>
            <p:nvPr/>
          </p:nvSpPr>
          <p:spPr bwMode="gray">
            <a:xfrm>
              <a:off x="5855265" y="1662112"/>
              <a:ext cx="395286" cy="214313"/>
            </a:xfrm>
            <a:custGeom>
              <a:avLst/>
              <a:gdLst>
                <a:gd name="T0" fmla="*/ 0 w 532"/>
                <a:gd name="T1" fmla="*/ 153181579 h 258"/>
                <a:gd name="T2" fmla="*/ 27604031 w 532"/>
                <a:gd name="T3" fmla="*/ 158011905 h 258"/>
                <a:gd name="T4" fmla="*/ 9385118 w 532"/>
                <a:gd name="T5" fmla="*/ 173191508 h 258"/>
                <a:gd name="T6" fmla="*/ 57968391 w 532"/>
                <a:gd name="T7" fmla="*/ 178021835 h 258"/>
                <a:gd name="T8" fmla="*/ 59072522 w 532"/>
                <a:gd name="T9" fmla="*/ 158011905 h 258"/>
                <a:gd name="T10" fmla="*/ 72874909 w 532"/>
                <a:gd name="T11" fmla="*/ 161461664 h 258"/>
                <a:gd name="T12" fmla="*/ 58520457 w 532"/>
                <a:gd name="T13" fmla="*/ 149731820 h 258"/>
                <a:gd name="T14" fmla="*/ 78947633 w 532"/>
                <a:gd name="T15" fmla="*/ 153871863 h 258"/>
                <a:gd name="T16" fmla="*/ 73426975 w 532"/>
                <a:gd name="T17" fmla="*/ 131101628 h 258"/>
                <a:gd name="T18" fmla="*/ 84468290 w 532"/>
                <a:gd name="T19" fmla="*/ 144211209 h 258"/>
                <a:gd name="T20" fmla="*/ 97718612 w 532"/>
                <a:gd name="T21" fmla="*/ 131791081 h 258"/>
                <a:gd name="T22" fmla="*/ 88885559 w 532"/>
                <a:gd name="T23" fmla="*/ 117300932 h 258"/>
                <a:gd name="T24" fmla="*/ 118697853 w 532"/>
                <a:gd name="T25" fmla="*/ 119370953 h 258"/>
                <a:gd name="T26" fmla="*/ 110416124 w 532"/>
                <a:gd name="T27" fmla="*/ 111090868 h 258"/>
                <a:gd name="T28" fmla="*/ 124218511 w 532"/>
                <a:gd name="T29" fmla="*/ 112471436 h 258"/>
                <a:gd name="T30" fmla="*/ 132499497 w 532"/>
                <a:gd name="T31" fmla="*/ 94530697 h 258"/>
                <a:gd name="T32" fmla="*/ 278801382 w 532"/>
                <a:gd name="T33" fmla="*/ 37260384 h 258"/>
                <a:gd name="T34" fmla="*/ 293707900 w 532"/>
                <a:gd name="T35" fmla="*/ 15180433 h 258"/>
                <a:gd name="T36" fmla="*/ 265551804 w 532"/>
                <a:gd name="T37" fmla="*/ 0 h 258"/>
                <a:gd name="T38" fmla="*/ 203718209 w 532"/>
                <a:gd name="T39" fmla="*/ 35880647 h 258"/>
                <a:gd name="T40" fmla="*/ 140229161 w 532"/>
                <a:gd name="T41" fmla="*/ 35880647 h 258"/>
                <a:gd name="T42" fmla="*/ 72322844 w 532"/>
                <a:gd name="T43" fmla="*/ 83491137 h 258"/>
                <a:gd name="T44" fmla="*/ 34780886 w 532"/>
                <a:gd name="T45" fmla="*/ 89701201 h 258"/>
                <a:gd name="T46" fmla="*/ 36989892 w 532"/>
                <a:gd name="T47" fmla="*/ 111090868 h 258"/>
                <a:gd name="T48" fmla="*/ 57416325 w 532"/>
                <a:gd name="T49" fmla="*/ 112471436 h 258"/>
                <a:gd name="T50" fmla="*/ 34228820 w 532"/>
                <a:gd name="T51" fmla="*/ 113160889 h 258"/>
                <a:gd name="T52" fmla="*/ 44718813 w 532"/>
                <a:gd name="T53" fmla="*/ 122821543 h 258"/>
                <a:gd name="T54" fmla="*/ 27604031 w 532"/>
                <a:gd name="T55" fmla="*/ 131791081 h 258"/>
                <a:gd name="T56" fmla="*/ 46927076 w 532"/>
                <a:gd name="T57" fmla="*/ 142141188 h 258"/>
                <a:gd name="T58" fmla="*/ 0 w 532"/>
                <a:gd name="T59" fmla="*/ 153181579 h 2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2"/>
                <a:gd name="T91" fmla="*/ 0 h 258"/>
                <a:gd name="T92" fmla="*/ 532 w 532"/>
                <a:gd name="T93" fmla="*/ 258 h 2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2" h="258">
                  <a:moveTo>
                    <a:pt x="0" y="222"/>
                  </a:moveTo>
                  <a:lnTo>
                    <a:pt x="50" y="229"/>
                  </a:lnTo>
                  <a:lnTo>
                    <a:pt x="17" y="251"/>
                  </a:lnTo>
                  <a:lnTo>
                    <a:pt x="105" y="258"/>
                  </a:lnTo>
                  <a:lnTo>
                    <a:pt x="107" y="229"/>
                  </a:lnTo>
                  <a:lnTo>
                    <a:pt x="132" y="234"/>
                  </a:lnTo>
                  <a:lnTo>
                    <a:pt x="106" y="217"/>
                  </a:lnTo>
                  <a:lnTo>
                    <a:pt x="143" y="223"/>
                  </a:lnTo>
                  <a:lnTo>
                    <a:pt x="133" y="190"/>
                  </a:lnTo>
                  <a:lnTo>
                    <a:pt x="153" y="209"/>
                  </a:lnTo>
                  <a:lnTo>
                    <a:pt x="177" y="191"/>
                  </a:lnTo>
                  <a:lnTo>
                    <a:pt x="161" y="170"/>
                  </a:lnTo>
                  <a:lnTo>
                    <a:pt x="215" y="173"/>
                  </a:lnTo>
                  <a:lnTo>
                    <a:pt x="200" y="161"/>
                  </a:lnTo>
                  <a:lnTo>
                    <a:pt x="225" y="163"/>
                  </a:lnTo>
                  <a:lnTo>
                    <a:pt x="240" y="137"/>
                  </a:lnTo>
                  <a:lnTo>
                    <a:pt x="505" y="54"/>
                  </a:lnTo>
                  <a:lnTo>
                    <a:pt x="532" y="22"/>
                  </a:lnTo>
                  <a:lnTo>
                    <a:pt x="481" y="0"/>
                  </a:lnTo>
                  <a:lnTo>
                    <a:pt x="369" y="52"/>
                  </a:lnTo>
                  <a:lnTo>
                    <a:pt x="254" y="52"/>
                  </a:lnTo>
                  <a:lnTo>
                    <a:pt x="131" y="121"/>
                  </a:lnTo>
                  <a:lnTo>
                    <a:pt x="63" y="130"/>
                  </a:lnTo>
                  <a:lnTo>
                    <a:pt x="67" y="161"/>
                  </a:lnTo>
                  <a:lnTo>
                    <a:pt x="104" y="163"/>
                  </a:lnTo>
                  <a:lnTo>
                    <a:pt x="62" y="164"/>
                  </a:lnTo>
                  <a:lnTo>
                    <a:pt x="81" y="178"/>
                  </a:lnTo>
                  <a:lnTo>
                    <a:pt x="50" y="191"/>
                  </a:lnTo>
                  <a:lnTo>
                    <a:pt x="85" y="206"/>
                  </a:lnTo>
                  <a:lnTo>
                    <a:pt x="0" y="222"/>
                  </a:lnTo>
                  <a:close/>
                </a:path>
              </a:pathLst>
            </a:custGeom>
            <a:grpFill/>
            <a:ln w="3175" cap="rnd">
              <a:solidFill>
                <a:schemeClr val="accent5"/>
              </a:solidFill>
              <a:round/>
              <a:headEnd/>
              <a:tailEnd/>
            </a:ln>
          </p:spPr>
          <p:txBody>
            <a:bodyPr/>
            <a:lstStyle/>
            <a:p>
              <a:endParaRPr lang="en-US" dirty="0"/>
            </a:p>
          </p:txBody>
        </p:sp>
        <p:sp>
          <p:nvSpPr>
            <p:cNvPr id="197" name="Freeform 138"/>
            <p:cNvSpPr>
              <a:spLocks noChangeAspect="1"/>
            </p:cNvSpPr>
            <p:nvPr/>
          </p:nvSpPr>
          <p:spPr bwMode="gray">
            <a:xfrm>
              <a:off x="6085453" y="1381125"/>
              <a:ext cx="76201" cy="42864"/>
            </a:xfrm>
            <a:custGeom>
              <a:avLst/>
              <a:gdLst>
                <a:gd name="T0" fmla="*/ 0 w 102"/>
                <a:gd name="T1" fmla="*/ 24199803 h 53"/>
                <a:gd name="T2" fmla="*/ 16743082 w 102"/>
                <a:gd name="T3" fmla="*/ 34664845 h 53"/>
                <a:gd name="T4" fmla="*/ 56925882 w 102"/>
                <a:gd name="T5" fmla="*/ 22892077 h 53"/>
                <a:gd name="T6" fmla="*/ 33486165 w 102"/>
                <a:gd name="T7" fmla="*/ 0 h 53"/>
                <a:gd name="T8" fmla="*/ 0 w 102"/>
                <a:gd name="T9" fmla="*/ 24199803 h 53"/>
                <a:gd name="T10" fmla="*/ 0 60000 65536"/>
                <a:gd name="T11" fmla="*/ 0 60000 65536"/>
                <a:gd name="T12" fmla="*/ 0 60000 65536"/>
                <a:gd name="T13" fmla="*/ 0 60000 65536"/>
                <a:gd name="T14" fmla="*/ 0 60000 65536"/>
                <a:gd name="T15" fmla="*/ 0 w 102"/>
                <a:gd name="T16" fmla="*/ 0 h 53"/>
                <a:gd name="T17" fmla="*/ 102 w 102"/>
                <a:gd name="T18" fmla="*/ 53 h 53"/>
              </a:gdLst>
              <a:ahLst/>
              <a:cxnLst>
                <a:cxn ang="T10">
                  <a:pos x="T0" y="T1"/>
                </a:cxn>
                <a:cxn ang="T11">
                  <a:pos x="T2" y="T3"/>
                </a:cxn>
                <a:cxn ang="T12">
                  <a:pos x="T4" y="T5"/>
                </a:cxn>
                <a:cxn ang="T13">
                  <a:pos x="T6" y="T7"/>
                </a:cxn>
                <a:cxn ang="T14">
                  <a:pos x="T8" y="T9"/>
                </a:cxn>
              </a:cxnLst>
              <a:rect l="T15" t="T16" r="T17" b="T18"/>
              <a:pathLst>
                <a:path w="102" h="53">
                  <a:moveTo>
                    <a:pt x="0" y="37"/>
                  </a:moveTo>
                  <a:lnTo>
                    <a:pt x="30" y="53"/>
                  </a:lnTo>
                  <a:lnTo>
                    <a:pt x="102" y="35"/>
                  </a:lnTo>
                  <a:lnTo>
                    <a:pt x="60" y="0"/>
                  </a:lnTo>
                  <a:lnTo>
                    <a:pt x="0" y="37"/>
                  </a:lnTo>
                  <a:close/>
                </a:path>
              </a:pathLst>
            </a:custGeom>
            <a:grpFill/>
            <a:ln w="3175" cap="rnd">
              <a:solidFill>
                <a:schemeClr val="accent5"/>
              </a:solidFill>
              <a:round/>
              <a:headEnd/>
              <a:tailEnd/>
            </a:ln>
          </p:spPr>
          <p:txBody>
            <a:bodyPr/>
            <a:lstStyle/>
            <a:p>
              <a:endParaRPr lang="en-US" dirty="0"/>
            </a:p>
          </p:txBody>
        </p:sp>
        <p:sp>
          <p:nvSpPr>
            <p:cNvPr id="198" name="Freeform 139"/>
            <p:cNvSpPr>
              <a:spLocks noChangeAspect="1"/>
            </p:cNvSpPr>
            <p:nvPr/>
          </p:nvSpPr>
          <p:spPr bwMode="gray">
            <a:xfrm>
              <a:off x="6825226" y="1465261"/>
              <a:ext cx="69851" cy="30163"/>
            </a:xfrm>
            <a:custGeom>
              <a:avLst/>
              <a:gdLst>
                <a:gd name="T0" fmla="*/ 0 w 93"/>
                <a:gd name="T1" fmla="*/ 0 h 35"/>
                <a:gd name="T2" fmla="*/ 23692669 w 93"/>
                <a:gd name="T3" fmla="*/ 20051698 h 35"/>
                <a:gd name="T4" fmla="*/ 15795113 w 93"/>
                <a:gd name="T5" fmla="*/ 25992750 h 35"/>
                <a:gd name="T6" fmla="*/ 36667495 w 93"/>
                <a:gd name="T7" fmla="*/ 24507056 h 35"/>
                <a:gd name="T8" fmla="*/ 52462608 w 93"/>
                <a:gd name="T9" fmla="*/ 11882104 h 35"/>
                <a:gd name="T10" fmla="*/ 0 w 93"/>
                <a:gd name="T11" fmla="*/ 0 h 35"/>
                <a:gd name="T12" fmla="*/ 0 60000 65536"/>
                <a:gd name="T13" fmla="*/ 0 60000 65536"/>
                <a:gd name="T14" fmla="*/ 0 60000 65536"/>
                <a:gd name="T15" fmla="*/ 0 60000 65536"/>
                <a:gd name="T16" fmla="*/ 0 60000 65536"/>
                <a:gd name="T17" fmla="*/ 0 60000 65536"/>
                <a:gd name="T18" fmla="*/ 0 w 93"/>
                <a:gd name="T19" fmla="*/ 0 h 35"/>
                <a:gd name="T20" fmla="*/ 93 w 93"/>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93" h="35">
                  <a:moveTo>
                    <a:pt x="0" y="0"/>
                  </a:moveTo>
                  <a:lnTo>
                    <a:pt x="42" y="27"/>
                  </a:lnTo>
                  <a:lnTo>
                    <a:pt x="28" y="35"/>
                  </a:lnTo>
                  <a:lnTo>
                    <a:pt x="65" y="33"/>
                  </a:lnTo>
                  <a:lnTo>
                    <a:pt x="93" y="16"/>
                  </a:lnTo>
                  <a:lnTo>
                    <a:pt x="0" y="0"/>
                  </a:lnTo>
                  <a:close/>
                </a:path>
              </a:pathLst>
            </a:custGeom>
            <a:grpFill/>
            <a:ln w="3175" cap="rnd">
              <a:solidFill>
                <a:schemeClr val="accent5"/>
              </a:solidFill>
              <a:round/>
              <a:headEnd/>
              <a:tailEnd/>
            </a:ln>
          </p:spPr>
          <p:txBody>
            <a:bodyPr/>
            <a:lstStyle/>
            <a:p>
              <a:endParaRPr lang="en-US" dirty="0"/>
            </a:p>
          </p:txBody>
        </p:sp>
        <p:sp>
          <p:nvSpPr>
            <p:cNvPr id="199" name="Freeform 140"/>
            <p:cNvSpPr>
              <a:spLocks noChangeAspect="1"/>
            </p:cNvSpPr>
            <p:nvPr/>
          </p:nvSpPr>
          <p:spPr bwMode="gray">
            <a:xfrm>
              <a:off x="6836340" y="1390649"/>
              <a:ext cx="163512" cy="76201"/>
            </a:xfrm>
            <a:custGeom>
              <a:avLst/>
              <a:gdLst>
                <a:gd name="T0" fmla="*/ 0 w 220"/>
                <a:gd name="T1" fmla="*/ 50182914 h 95"/>
                <a:gd name="T2" fmla="*/ 32591857 w 220"/>
                <a:gd name="T3" fmla="*/ 16084617 h 95"/>
                <a:gd name="T4" fmla="*/ 78441646 w 220"/>
                <a:gd name="T5" fmla="*/ 0 h 95"/>
                <a:gd name="T6" fmla="*/ 121529551 w 220"/>
                <a:gd name="T7" fmla="*/ 28951989 h 95"/>
                <a:gd name="T8" fmla="*/ 107167163 w 220"/>
                <a:gd name="T9" fmla="*/ 35385676 h 95"/>
                <a:gd name="T10" fmla="*/ 111586474 w 220"/>
                <a:gd name="T11" fmla="*/ 48253048 h 95"/>
                <a:gd name="T12" fmla="*/ 48611672 w 220"/>
                <a:gd name="T13" fmla="*/ 61120421 h 95"/>
                <a:gd name="T14" fmla="*/ 0 w 220"/>
                <a:gd name="T15" fmla="*/ 50182914 h 95"/>
                <a:gd name="T16" fmla="*/ 0 60000 65536"/>
                <a:gd name="T17" fmla="*/ 0 60000 65536"/>
                <a:gd name="T18" fmla="*/ 0 60000 65536"/>
                <a:gd name="T19" fmla="*/ 0 60000 65536"/>
                <a:gd name="T20" fmla="*/ 0 60000 65536"/>
                <a:gd name="T21" fmla="*/ 0 60000 65536"/>
                <a:gd name="T22" fmla="*/ 0 60000 65536"/>
                <a:gd name="T23" fmla="*/ 0 60000 65536"/>
                <a:gd name="T24" fmla="*/ 0 w 220"/>
                <a:gd name="T25" fmla="*/ 0 h 95"/>
                <a:gd name="T26" fmla="*/ 220 w 220"/>
                <a:gd name="T27" fmla="*/ 95 h 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 h="95">
                  <a:moveTo>
                    <a:pt x="0" y="78"/>
                  </a:moveTo>
                  <a:lnTo>
                    <a:pt x="59" y="25"/>
                  </a:lnTo>
                  <a:lnTo>
                    <a:pt x="142" y="0"/>
                  </a:lnTo>
                  <a:lnTo>
                    <a:pt x="220" y="45"/>
                  </a:lnTo>
                  <a:lnTo>
                    <a:pt x="194" y="55"/>
                  </a:lnTo>
                  <a:lnTo>
                    <a:pt x="202" y="75"/>
                  </a:lnTo>
                  <a:lnTo>
                    <a:pt x="88" y="95"/>
                  </a:lnTo>
                  <a:lnTo>
                    <a:pt x="0" y="78"/>
                  </a:lnTo>
                  <a:close/>
                </a:path>
              </a:pathLst>
            </a:custGeom>
            <a:grpFill/>
            <a:ln w="3175" cap="rnd">
              <a:solidFill>
                <a:schemeClr val="accent5"/>
              </a:solidFill>
              <a:round/>
              <a:headEnd/>
              <a:tailEnd/>
            </a:ln>
          </p:spPr>
          <p:txBody>
            <a:bodyPr/>
            <a:lstStyle/>
            <a:p>
              <a:endParaRPr lang="en-US" dirty="0"/>
            </a:p>
          </p:txBody>
        </p:sp>
        <p:sp>
          <p:nvSpPr>
            <p:cNvPr id="200" name="Freeform 141"/>
            <p:cNvSpPr>
              <a:spLocks noChangeAspect="1"/>
            </p:cNvSpPr>
            <p:nvPr/>
          </p:nvSpPr>
          <p:spPr bwMode="gray">
            <a:xfrm>
              <a:off x="6869676" y="1458912"/>
              <a:ext cx="185736" cy="93662"/>
            </a:xfrm>
            <a:custGeom>
              <a:avLst/>
              <a:gdLst>
                <a:gd name="T0" fmla="*/ 0 w 248"/>
                <a:gd name="T1" fmla="*/ 34887829 h 111"/>
                <a:gd name="T2" fmla="*/ 25240760 w 248"/>
                <a:gd name="T3" fmla="*/ 38447829 h 111"/>
                <a:gd name="T4" fmla="*/ 43189844 w 248"/>
                <a:gd name="T5" fmla="*/ 66216503 h 111"/>
                <a:gd name="T6" fmla="*/ 56652032 w 248"/>
                <a:gd name="T7" fmla="*/ 56959997 h 111"/>
                <a:gd name="T8" fmla="*/ 114425975 w 248"/>
                <a:gd name="T9" fmla="*/ 79032164 h 111"/>
                <a:gd name="T10" fmla="*/ 133496971 w 248"/>
                <a:gd name="T11" fmla="*/ 70487827 h 111"/>
                <a:gd name="T12" fmla="*/ 119473827 w 248"/>
                <a:gd name="T13" fmla="*/ 49127829 h 111"/>
                <a:gd name="T14" fmla="*/ 130131237 w 248"/>
                <a:gd name="T15" fmla="*/ 54824334 h 111"/>
                <a:gd name="T16" fmla="*/ 139105779 w 248"/>
                <a:gd name="T17" fmla="*/ 23495661 h 111"/>
                <a:gd name="T18" fmla="*/ 108816418 w 248"/>
                <a:gd name="T19" fmla="*/ 7120000 h 111"/>
                <a:gd name="T20" fmla="*/ 79648969 w 248"/>
                <a:gd name="T21" fmla="*/ 29192167 h 111"/>
                <a:gd name="T22" fmla="*/ 103207610 w 248"/>
                <a:gd name="T23" fmla="*/ 17087830 h 111"/>
                <a:gd name="T24" fmla="*/ 89184467 w 248"/>
                <a:gd name="T25" fmla="*/ 0 h 111"/>
                <a:gd name="T26" fmla="*/ 40385814 w 248"/>
                <a:gd name="T27" fmla="*/ 5695662 h 111"/>
                <a:gd name="T28" fmla="*/ 0 w 248"/>
                <a:gd name="T29" fmla="*/ 34887829 h 1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11"/>
                <a:gd name="T47" fmla="*/ 248 w 248"/>
                <a:gd name="T48" fmla="*/ 111 h 1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11">
                  <a:moveTo>
                    <a:pt x="0" y="49"/>
                  </a:moveTo>
                  <a:lnTo>
                    <a:pt x="45" y="54"/>
                  </a:lnTo>
                  <a:lnTo>
                    <a:pt x="77" y="93"/>
                  </a:lnTo>
                  <a:lnTo>
                    <a:pt x="101" y="80"/>
                  </a:lnTo>
                  <a:lnTo>
                    <a:pt x="204" y="111"/>
                  </a:lnTo>
                  <a:lnTo>
                    <a:pt x="238" y="99"/>
                  </a:lnTo>
                  <a:lnTo>
                    <a:pt x="213" y="69"/>
                  </a:lnTo>
                  <a:lnTo>
                    <a:pt x="232" y="77"/>
                  </a:lnTo>
                  <a:lnTo>
                    <a:pt x="248" y="33"/>
                  </a:lnTo>
                  <a:lnTo>
                    <a:pt x="194" y="10"/>
                  </a:lnTo>
                  <a:lnTo>
                    <a:pt x="142" y="41"/>
                  </a:lnTo>
                  <a:lnTo>
                    <a:pt x="184" y="24"/>
                  </a:lnTo>
                  <a:lnTo>
                    <a:pt x="159" y="0"/>
                  </a:lnTo>
                  <a:lnTo>
                    <a:pt x="72" y="8"/>
                  </a:lnTo>
                  <a:lnTo>
                    <a:pt x="0" y="49"/>
                  </a:lnTo>
                  <a:close/>
                </a:path>
              </a:pathLst>
            </a:custGeom>
            <a:grpFill/>
            <a:ln w="3175" cap="rnd">
              <a:solidFill>
                <a:schemeClr val="accent5"/>
              </a:solidFill>
              <a:round/>
              <a:headEnd/>
              <a:tailEnd/>
            </a:ln>
          </p:spPr>
          <p:txBody>
            <a:bodyPr/>
            <a:lstStyle/>
            <a:p>
              <a:endParaRPr lang="en-US" dirty="0"/>
            </a:p>
          </p:txBody>
        </p:sp>
        <p:sp>
          <p:nvSpPr>
            <p:cNvPr id="201" name="Freeform 142"/>
            <p:cNvSpPr>
              <a:spLocks noChangeAspect="1"/>
            </p:cNvSpPr>
            <p:nvPr/>
          </p:nvSpPr>
          <p:spPr bwMode="gray">
            <a:xfrm>
              <a:off x="7042713" y="1508125"/>
              <a:ext cx="153988" cy="93662"/>
            </a:xfrm>
            <a:custGeom>
              <a:avLst/>
              <a:gdLst>
                <a:gd name="T0" fmla="*/ 0 w 208"/>
                <a:gd name="T1" fmla="*/ 65955330 h 113"/>
                <a:gd name="T2" fmla="*/ 8769172 w 208"/>
                <a:gd name="T3" fmla="*/ 77635023 h 113"/>
                <a:gd name="T4" fmla="*/ 104683708 w 208"/>
                <a:gd name="T5" fmla="*/ 61833329 h 113"/>
                <a:gd name="T6" fmla="*/ 114001462 w 208"/>
                <a:gd name="T7" fmla="*/ 36412527 h 113"/>
                <a:gd name="T8" fmla="*/ 87145363 w 208"/>
                <a:gd name="T9" fmla="*/ 15114556 h 113"/>
                <a:gd name="T10" fmla="*/ 64125637 w 208"/>
                <a:gd name="T11" fmla="*/ 24046525 h 113"/>
                <a:gd name="T12" fmla="*/ 68510594 w 208"/>
                <a:gd name="T13" fmla="*/ 6870554 h 113"/>
                <a:gd name="T14" fmla="*/ 54808623 w 208"/>
                <a:gd name="T15" fmla="*/ 0 h 113"/>
                <a:gd name="T16" fmla="*/ 11509863 w 208"/>
                <a:gd name="T17" fmla="*/ 58397637 h 113"/>
                <a:gd name="T18" fmla="*/ 0 w 208"/>
                <a:gd name="T19" fmla="*/ 6595533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8"/>
                <a:gd name="T31" fmla="*/ 0 h 113"/>
                <a:gd name="T32" fmla="*/ 208 w 208"/>
                <a:gd name="T33" fmla="*/ 113 h 1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8" h="113">
                  <a:moveTo>
                    <a:pt x="0" y="96"/>
                  </a:moveTo>
                  <a:lnTo>
                    <a:pt x="16" y="113"/>
                  </a:lnTo>
                  <a:lnTo>
                    <a:pt x="191" y="90"/>
                  </a:lnTo>
                  <a:lnTo>
                    <a:pt x="208" y="53"/>
                  </a:lnTo>
                  <a:lnTo>
                    <a:pt x="159" y="22"/>
                  </a:lnTo>
                  <a:lnTo>
                    <a:pt x="117" y="35"/>
                  </a:lnTo>
                  <a:lnTo>
                    <a:pt x="125" y="10"/>
                  </a:lnTo>
                  <a:lnTo>
                    <a:pt x="100" y="0"/>
                  </a:lnTo>
                  <a:lnTo>
                    <a:pt x="21" y="85"/>
                  </a:lnTo>
                  <a:lnTo>
                    <a:pt x="0" y="96"/>
                  </a:lnTo>
                  <a:close/>
                </a:path>
              </a:pathLst>
            </a:custGeom>
            <a:grpFill/>
            <a:ln w="3175" cap="rnd">
              <a:solidFill>
                <a:schemeClr val="accent5"/>
              </a:solidFill>
              <a:round/>
              <a:headEnd/>
              <a:tailEnd/>
            </a:ln>
          </p:spPr>
          <p:txBody>
            <a:bodyPr/>
            <a:lstStyle/>
            <a:p>
              <a:endParaRPr lang="en-US" dirty="0"/>
            </a:p>
          </p:txBody>
        </p:sp>
        <p:sp>
          <p:nvSpPr>
            <p:cNvPr id="202" name="Freeform 143"/>
            <p:cNvSpPr>
              <a:spLocks noChangeAspect="1"/>
            </p:cNvSpPr>
            <p:nvPr/>
          </p:nvSpPr>
          <p:spPr bwMode="gray">
            <a:xfrm>
              <a:off x="8007914" y="1708147"/>
              <a:ext cx="171450" cy="88899"/>
            </a:xfrm>
            <a:custGeom>
              <a:avLst/>
              <a:gdLst>
                <a:gd name="T0" fmla="*/ 0 w 233"/>
                <a:gd name="T1" fmla="*/ 39977013 h 108"/>
                <a:gd name="T2" fmla="*/ 25989760 w 233"/>
                <a:gd name="T3" fmla="*/ 3388078 h 108"/>
                <a:gd name="T4" fmla="*/ 43858087 w 233"/>
                <a:gd name="T5" fmla="*/ 0 h 108"/>
                <a:gd name="T6" fmla="*/ 72554991 w 233"/>
                <a:gd name="T7" fmla="*/ 28457878 h 108"/>
                <a:gd name="T8" fmla="*/ 76886863 w 233"/>
                <a:gd name="T9" fmla="*/ 7453606 h 108"/>
                <a:gd name="T10" fmla="*/ 108832486 w 233"/>
                <a:gd name="T11" fmla="*/ 24392349 h 108"/>
                <a:gd name="T12" fmla="*/ 105583767 w 233"/>
                <a:gd name="T13" fmla="*/ 50817874 h 108"/>
                <a:gd name="T14" fmla="*/ 126159238 w 233"/>
                <a:gd name="T15" fmla="*/ 60303833 h 108"/>
                <a:gd name="T16" fmla="*/ 59560111 w 233"/>
                <a:gd name="T17" fmla="*/ 65046813 h 108"/>
                <a:gd name="T18" fmla="*/ 55769815 w 233"/>
                <a:gd name="T19" fmla="*/ 52851050 h 108"/>
                <a:gd name="T20" fmla="*/ 44940503 w 233"/>
                <a:gd name="T21" fmla="*/ 73177870 h 108"/>
                <a:gd name="T22" fmla="*/ 0 w 233"/>
                <a:gd name="T23" fmla="*/ 39977013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3"/>
                <a:gd name="T37" fmla="*/ 0 h 108"/>
                <a:gd name="T38" fmla="*/ 233 w 233"/>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3" h="108">
                  <a:moveTo>
                    <a:pt x="0" y="59"/>
                  </a:moveTo>
                  <a:lnTo>
                    <a:pt x="48" y="5"/>
                  </a:lnTo>
                  <a:lnTo>
                    <a:pt x="81" y="0"/>
                  </a:lnTo>
                  <a:lnTo>
                    <a:pt x="134" y="42"/>
                  </a:lnTo>
                  <a:lnTo>
                    <a:pt x="142" y="11"/>
                  </a:lnTo>
                  <a:lnTo>
                    <a:pt x="201" y="36"/>
                  </a:lnTo>
                  <a:lnTo>
                    <a:pt x="195" y="75"/>
                  </a:lnTo>
                  <a:lnTo>
                    <a:pt x="233" y="89"/>
                  </a:lnTo>
                  <a:lnTo>
                    <a:pt x="110" y="96"/>
                  </a:lnTo>
                  <a:lnTo>
                    <a:pt x="103" y="78"/>
                  </a:lnTo>
                  <a:lnTo>
                    <a:pt x="83" y="108"/>
                  </a:lnTo>
                  <a:lnTo>
                    <a:pt x="0" y="59"/>
                  </a:lnTo>
                  <a:close/>
                </a:path>
              </a:pathLst>
            </a:custGeom>
            <a:grpFill/>
            <a:ln w="3175" cap="rnd">
              <a:solidFill>
                <a:schemeClr val="accent5"/>
              </a:solidFill>
              <a:round/>
              <a:headEnd/>
              <a:tailEnd/>
            </a:ln>
          </p:spPr>
          <p:txBody>
            <a:bodyPr/>
            <a:lstStyle/>
            <a:p>
              <a:endParaRPr lang="en-US" dirty="0"/>
            </a:p>
          </p:txBody>
        </p:sp>
        <p:sp>
          <p:nvSpPr>
            <p:cNvPr id="203" name="Freeform 144"/>
            <p:cNvSpPr>
              <a:spLocks noChangeAspect="1"/>
            </p:cNvSpPr>
            <p:nvPr/>
          </p:nvSpPr>
          <p:spPr bwMode="gray">
            <a:xfrm>
              <a:off x="8126976" y="1709736"/>
              <a:ext cx="109538" cy="60325"/>
            </a:xfrm>
            <a:custGeom>
              <a:avLst/>
              <a:gdLst>
                <a:gd name="T0" fmla="*/ 0 w 143"/>
                <a:gd name="T1" fmla="*/ 0 h 72"/>
                <a:gd name="T2" fmla="*/ 27577280 w 143"/>
                <a:gd name="T3" fmla="*/ 18953780 h 72"/>
                <a:gd name="T4" fmla="*/ 19949522 w 143"/>
                <a:gd name="T5" fmla="*/ 35801212 h 72"/>
                <a:gd name="T6" fmla="*/ 34031537 w 143"/>
                <a:gd name="T7" fmla="*/ 50543134 h 72"/>
                <a:gd name="T8" fmla="*/ 59261049 w 143"/>
                <a:gd name="T9" fmla="*/ 50543134 h 72"/>
                <a:gd name="T10" fmla="*/ 83904576 w 143"/>
                <a:gd name="T11" fmla="*/ 31589354 h 72"/>
                <a:gd name="T12" fmla="*/ 0 w 143"/>
                <a:gd name="T13" fmla="*/ 0 h 72"/>
                <a:gd name="T14" fmla="*/ 0 60000 65536"/>
                <a:gd name="T15" fmla="*/ 0 60000 65536"/>
                <a:gd name="T16" fmla="*/ 0 60000 65536"/>
                <a:gd name="T17" fmla="*/ 0 60000 65536"/>
                <a:gd name="T18" fmla="*/ 0 60000 65536"/>
                <a:gd name="T19" fmla="*/ 0 60000 65536"/>
                <a:gd name="T20" fmla="*/ 0 60000 65536"/>
                <a:gd name="T21" fmla="*/ 0 w 143"/>
                <a:gd name="T22" fmla="*/ 0 h 72"/>
                <a:gd name="T23" fmla="*/ 143 w 143"/>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72">
                  <a:moveTo>
                    <a:pt x="0" y="0"/>
                  </a:moveTo>
                  <a:lnTo>
                    <a:pt x="47" y="27"/>
                  </a:lnTo>
                  <a:lnTo>
                    <a:pt x="34" y="51"/>
                  </a:lnTo>
                  <a:lnTo>
                    <a:pt x="58" y="72"/>
                  </a:lnTo>
                  <a:lnTo>
                    <a:pt x="101" y="72"/>
                  </a:lnTo>
                  <a:lnTo>
                    <a:pt x="143" y="45"/>
                  </a:lnTo>
                  <a:lnTo>
                    <a:pt x="0" y="0"/>
                  </a:lnTo>
                  <a:close/>
                </a:path>
              </a:pathLst>
            </a:custGeom>
            <a:grpFill/>
            <a:ln w="3175" cap="rnd">
              <a:solidFill>
                <a:schemeClr val="accent5"/>
              </a:solidFill>
              <a:round/>
              <a:headEnd/>
              <a:tailEnd/>
            </a:ln>
          </p:spPr>
          <p:txBody>
            <a:bodyPr/>
            <a:lstStyle/>
            <a:p>
              <a:endParaRPr lang="en-US" dirty="0"/>
            </a:p>
          </p:txBody>
        </p:sp>
        <p:sp>
          <p:nvSpPr>
            <p:cNvPr id="204" name="Freeform 145"/>
            <p:cNvSpPr>
              <a:spLocks noChangeAspect="1"/>
            </p:cNvSpPr>
            <p:nvPr/>
          </p:nvSpPr>
          <p:spPr bwMode="gray">
            <a:xfrm>
              <a:off x="8136500" y="2744786"/>
              <a:ext cx="82550" cy="311150"/>
            </a:xfrm>
            <a:custGeom>
              <a:avLst/>
              <a:gdLst>
                <a:gd name="T0" fmla="*/ 0 w 108"/>
                <a:gd name="T1" fmla="*/ 65392671 h 377"/>
                <a:gd name="T2" fmla="*/ 11100682 w 108"/>
                <a:gd name="T3" fmla="*/ 96726383 h 377"/>
                <a:gd name="T4" fmla="*/ 11100682 w 108"/>
                <a:gd name="T5" fmla="*/ 256801916 h 377"/>
                <a:gd name="T6" fmla="*/ 21616635 w 108"/>
                <a:gd name="T7" fmla="*/ 237729329 h 377"/>
                <a:gd name="T8" fmla="*/ 37975293 w 108"/>
                <a:gd name="T9" fmla="*/ 249990455 h 377"/>
                <a:gd name="T10" fmla="*/ 19280011 w 108"/>
                <a:gd name="T11" fmla="*/ 205713893 h 377"/>
                <a:gd name="T12" fmla="*/ 29211999 w 108"/>
                <a:gd name="T13" fmla="*/ 161438155 h 377"/>
                <a:gd name="T14" fmla="*/ 63097245 w 108"/>
                <a:gd name="T15" fmla="*/ 175061078 h 377"/>
                <a:gd name="T16" fmla="*/ 30964658 w 108"/>
                <a:gd name="T17" fmla="*/ 89914922 h 377"/>
                <a:gd name="T18" fmla="*/ 21616635 w 108"/>
                <a:gd name="T19" fmla="*/ 0 h 377"/>
                <a:gd name="T20" fmla="*/ 0 w 108"/>
                <a:gd name="T21" fmla="*/ 65392671 h 3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8"/>
                <a:gd name="T34" fmla="*/ 0 h 377"/>
                <a:gd name="T35" fmla="*/ 108 w 108"/>
                <a:gd name="T36" fmla="*/ 377 h 3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8" h="377">
                  <a:moveTo>
                    <a:pt x="0" y="96"/>
                  </a:moveTo>
                  <a:lnTo>
                    <a:pt x="19" y="142"/>
                  </a:lnTo>
                  <a:lnTo>
                    <a:pt x="19" y="377"/>
                  </a:lnTo>
                  <a:lnTo>
                    <a:pt x="37" y="349"/>
                  </a:lnTo>
                  <a:lnTo>
                    <a:pt x="65" y="367"/>
                  </a:lnTo>
                  <a:lnTo>
                    <a:pt x="33" y="302"/>
                  </a:lnTo>
                  <a:lnTo>
                    <a:pt x="50" y="237"/>
                  </a:lnTo>
                  <a:lnTo>
                    <a:pt x="108" y="257"/>
                  </a:lnTo>
                  <a:lnTo>
                    <a:pt x="53" y="132"/>
                  </a:lnTo>
                  <a:lnTo>
                    <a:pt x="37" y="0"/>
                  </a:lnTo>
                  <a:lnTo>
                    <a:pt x="0" y="96"/>
                  </a:lnTo>
                  <a:close/>
                </a:path>
              </a:pathLst>
            </a:custGeom>
            <a:grpFill/>
            <a:ln w="3175" cap="rnd">
              <a:solidFill>
                <a:schemeClr val="accent5"/>
              </a:solidFill>
              <a:round/>
              <a:headEnd/>
              <a:tailEnd/>
            </a:ln>
          </p:spPr>
          <p:txBody>
            <a:bodyPr/>
            <a:lstStyle/>
            <a:p>
              <a:endParaRPr lang="en-US" dirty="0"/>
            </a:p>
          </p:txBody>
        </p:sp>
        <p:sp>
          <p:nvSpPr>
            <p:cNvPr id="205" name="Freeform 146"/>
            <p:cNvSpPr>
              <a:spLocks noChangeAspect="1"/>
            </p:cNvSpPr>
            <p:nvPr/>
          </p:nvSpPr>
          <p:spPr bwMode="gray">
            <a:xfrm>
              <a:off x="8252387" y="1744662"/>
              <a:ext cx="125412" cy="44450"/>
            </a:xfrm>
            <a:custGeom>
              <a:avLst/>
              <a:gdLst>
                <a:gd name="T0" fmla="*/ 0 w 162"/>
                <a:gd name="T1" fmla="*/ 0 h 55"/>
                <a:gd name="T2" fmla="*/ 16780569 w 162"/>
                <a:gd name="T3" fmla="*/ 24820072 h 55"/>
                <a:gd name="T4" fmla="*/ 61729517 w 162"/>
                <a:gd name="T5" fmla="*/ 35923682 h 55"/>
                <a:gd name="T6" fmla="*/ 97089016 w 162"/>
                <a:gd name="T7" fmla="*/ 28738945 h 55"/>
                <a:gd name="T8" fmla="*/ 0 w 162"/>
                <a:gd name="T9" fmla="*/ 0 h 55"/>
                <a:gd name="T10" fmla="*/ 0 60000 65536"/>
                <a:gd name="T11" fmla="*/ 0 60000 65536"/>
                <a:gd name="T12" fmla="*/ 0 60000 65536"/>
                <a:gd name="T13" fmla="*/ 0 60000 65536"/>
                <a:gd name="T14" fmla="*/ 0 60000 65536"/>
                <a:gd name="T15" fmla="*/ 0 w 162"/>
                <a:gd name="T16" fmla="*/ 0 h 55"/>
                <a:gd name="T17" fmla="*/ 162 w 162"/>
                <a:gd name="T18" fmla="*/ 55 h 55"/>
              </a:gdLst>
              <a:ahLst/>
              <a:cxnLst>
                <a:cxn ang="T10">
                  <a:pos x="T0" y="T1"/>
                </a:cxn>
                <a:cxn ang="T11">
                  <a:pos x="T2" y="T3"/>
                </a:cxn>
                <a:cxn ang="T12">
                  <a:pos x="T4" y="T5"/>
                </a:cxn>
                <a:cxn ang="T13">
                  <a:pos x="T6" y="T7"/>
                </a:cxn>
                <a:cxn ang="T14">
                  <a:pos x="T8" y="T9"/>
                </a:cxn>
              </a:cxnLst>
              <a:rect l="T15" t="T16" r="T17" b="T18"/>
              <a:pathLst>
                <a:path w="162" h="55">
                  <a:moveTo>
                    <a:pt x="0" y="0"/>
                  </a:moveTo>
                  <a:lnTo>
                    <a:pt x="28" y="38"/>
                  </a:lnTo>
                  <a:lnTo>
                    <a:pt x="103" y="55"/>
                  </a:lnTo>
                  <a:lnTo>
                    <a:pt x="162" y="44"/>
                  </a:lnTo>
                  <a:lnTo>
                    <a:pt x="0" y="0"/>
                  </a:lnTo>
                  <a:close/>
                </a:path>
              </a:pathLst>
            </a:custGeom>
            <a:grpFill/>
            <a:ln w="3175" cap="rnd">
              <a:solidFill>
                <a:schemeClr val="accent5"/>
              </a:solidFill>
              <a:round/>
              <a:headEnd/>
              <a:tailEnd/>
            </a:ln>
          </p:spPr>
          <p:txBody>
            <a:bodyPr/>
            <a:lstStyle/>
            <a:p>
              <a:endParaRPr lang="en-US" dirty="0"/>
            </a:p>
          </p:txBody>
        </p:sp>
        <p:sp>
          <p:nvSpPr>
            <p:cNvPr id="206" name="Freeform 147"/>
            <p:cNvSpPr>
              <a:spLocks noChangeAspect="1"/>
            </p:cNvSpPr>
            <p:nvPr/>
          </p:nvSpPr>
          <p:spPr bwMode="gray">
            <a:xfrm>
              <a:off x="4228077" y="3138486"/>
              <a:ext cx="322260" cy="253999"/>
            </a:xfrm>
            <a:custGeom>
              <a:avLst/>
              <a:gdLst>
                <a:gd name="T0" fmla="*/ 0 w 426"/>
                <a:gd name="T1" fmla="*/ 17797375 h 307"/>
                <a:gd name="T2" fmla="*/ 8011917 w 426"/>
                <a:gd name="T3" fmla="*/ 52023668 h 307"/>
                <a:gd name="T4" fmla="*/ 59515588 w 426"/>
                <a:gd name="T5" fmla="*/ 57499974 h 307"/>
                <a:gd name="T6" fmla="*/ 36625152 w 426"/>
                <a:gd name="T7" fmla="*/ 112262208 h 307"/>
                <a:gd name="T8" fmla="*/ 36625152 w 426"/>
                <a:gd name="T9" fmla="*/ 180030567 h 307"/>
                <a:gd name="T10" fmla="*/ 73250304 w 426"/>
                <a:gd name="T11" fmla="*/ 210149837 h 307"/>
                <a:gd name="T12" fmla="*/ 144783390 w 426"/>
                <a:gd name="T13" fmla="*/ 190983179 h 307"/>
                <a:gd name="T14" fmla="*/ 184270319 w 426"/>
                <a:gd name="T15" fmla="*/ 139643739 h 307"/>
                <a:gd name="T16" fmla="*/ 176258402 w 426"/>
                <a:gd name="T17" fmla="*/ 119107798 h 307"/>
                <a:gd name="T18" fmla="*/ 198004279 w 426"/>
                <a:gd name="T19" fmla="*/ 82142938 h 307"/>
                <a:gd name="T20" fmla="*/ 243214006 w 426"/>
                <a:gd name="T21" fmla="*/ 52708723 h 307"/>
                <a:gd name="T22" fmla="*/ 243785908 w 426"/>
                <a:gd name="T23" fmla="*/ 36279805 h 307"/>
                <a:gd name="T24" fmla="*/ 214600015 w 426"/>
                <a:gd name="T25" fmla="*/ 31488554 h 307"/>
                <a:gd name="T26" fmla="*/ 208305315 w 426"/>
                <a:gd name="T27" fmla="*/ 29435042 h 307"/>
                <a:gd name="T28" fmla="*/ 145927950 w 426"/>
                <a:gd name="T29" fmla="*/ 7529818 h 307"/>
                <a:gd name="T30" fmla="*/ 20601317 w 426"/>
                <a:gd name="T31" fmla="*/ 0 h 307"/>
                <a:gd name="T32" fmla="*/ 0 w 426"/>
                <a:gd name="T33" fmla="*/ 17797375 h 3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6"/>
                <a:gd name="T52" fmla="*/ 0 h 307"/>
                <a:gd name="T53" fmla="*/ 426 w 426"/>
                <a:gd name="T54" fmla="*/ 307 h 3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6" h="307">
                  <a:moveTo>
                    <a:pt x="0" y="26"/>
                  </a:moveTo>
                  <a:lnTo>
                    <a:pt x="14" y="76"/>
                  </a:lnTo>
                  <a:lnTo>
                    <a:pt x="104" y="84"/>
                  </a:lnTo>
                  <a:lnTo>
                    <a:pt x="64" y="164"/>
                  </a:lnTo>
                  <a:lnTo>
                    <a:pt x="64" y="263"/>
                  </a:lnTo>
                  <a:lnTo>
                    <a:pt x="128" y="307"/>
                  </a:lnTo>
                  <a:lnTo>
                    <a:pt x="253" y="279"/>
                  </a:lnTo>
                  <a:lnTo>
                    <a:pt x="322" y="204"/>
                  </a:lnTo>
                  <a:lnTo>
                    <a:pt x="308" y="174"/>
                  </a:lnTo>
                  <a:lnTo>
                    <a:pt x="346" y="120"/>
                  </a:lnTo>
                  <a:lnTo>
                    <a:pt x="425" y="77"/>
                  </a:lnTo>
                  <a:lnTo>
                    <a:pt x="426" y="53"/>
                  </a:lnTo>
                  <a:lnTo>
                    <a:pt x="375" y="46"/>
                  </a:lnTo>
                  <a:lnTo>
                    <a:pt x="364" y="43"/>
                  </a:lnTo>
                  <a:lnTo>
                    <a:pt x="255" y="11"/>
                  </a:lnTo>
                  <a:lnTo>
                    <a:pt x="36" y="0"/>
                  </a:lnTo>
                  <a:lnTo>
                    <a:pt x="0" y="26"/>
                  </a:lnTo>
                  <a:close/>
                </a:path>
              </a:pathLst>
            </a:custGeom>
            <a:grpFill/>
            <a:ln w="3175" cap="rnd">
              <a:solidFill>
                <a:schemeClr val="accent5"/>
              </a:solidFill>
              <a:round/>
              <a:headEnd/>
              <a:tailEnd/>
            </a:ln>
          </p:spPr>
          <p:txBody>
            <a:bodyPr/>
            <a:lstStyle/>
            <a:p>
              <a:endParaRPr lang="en-US" dirty="0"/>
            </a:p>
          </p:txBody>
        </p:sp>
        <p:sp>
          <p:nvSpPr>
            <p:cNvPr id="207" name="Freeform 148"/>
            <p:cNvSpPr>
              <a:spLocks noChangeAspect="1"/>
            </p:cNvSpPr>
            <p:nvPr/>
          </p:nvSpPr>
          <p:spPr bwMode="gray">
            <a:xfrm>
              <a:off x="3173409" y="4300531"/>
              <a:ext cx="107949" cy="114298"/>
            </a:xfrm>
            <a:custGeom>
              <a:avLst/>
              <a:gdLst>
                <a:gd name="T0" fmla="*/ 0 w 143"/>
                <a:gd name="T1" fmla="*/ 44499679 h 136"/>
                <a:gd name="T2" fmla="*/ 22224867 w 143"/>
                <a:gd name="T3" fmla="*/ 0 h 136"/>
                <a:gd name="T4" fmla="*/ 81490927 w 143"/>
                <a:gd name="T5" fmla="*/ 8475849 h 136"/>
                <a:gd name="T6" fmla="*/ 72943249 w 143"/>
                <a:gd name="T7" fmla="*/ 88999359 h 136"/>
                <a:gd name="T8" fmla="*/ 31912436 w 143"/>
                <a:gd name="T9" fmla="*/ 96062426 h 136"/>
                <a:gd name="T10" fmla="*/ 0 w 143"/>
                <a:gd name="T11" fmla="*/ 44499679 h 136"/>
                <a:gd name="T12" fmla="*/ 0 60000 65536"/>
                <a:gd name="T13" fmla="*/ 0 60000 65536"/>
                <a:gd name="T14" fmla="*/ 0 60000 65536"/>
                <a:gd name="T15" fmla="*/ 0 60000 65536"/>
                <a:gd name="T16" fmla="*/ 0 60000 65536"/>
                <a:gd name="T17" fmla="*/ 0 60000 65536"/>
                <a:gd name="T18" fmla="*/ 0 w 143"/>
                <a:gd name="T19" fmla="*/ 0 h 136"/>
                <a:gd name="T20" fmla="*/ 143 w 143"/>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143" h="136">
                  <a:moveTo>
                    <a:pt x="0" y="63"/>
                  </a:moveTo>
                  <a:lnTo>
                    <a:pt x="39" y="0"/>
                  </a:lnTo>
                  <a:lnTo>
                    <a:pt x="143" y="12"/>
                  </a:lnTo>
                  <a:lnTo>
                    <a:pt x="128" y="126"/>
                  </a:lnTo>
                  <a:lnTo>
                    <a:pt x="56" y="136"/>
                  </a:lnTo>
                  <a:lnTo>
                    <a:pt x="0" y="63"/>
                  </a:lnTo>
                  <a:close/>
                </a:path>
              </a:pathLst>
            </a:custGeom>
            <a:grpFill/>
            <a:ln w="3175" cap="rnd">
              <a:solidFill>
                <a:schemeClr val="accent5"/>
              </a:solidFill>
              <a:round/>
              <a:headEnd/>
              <a:tailEnd/>
            </a:ln>
          </p:spPr>
          <p:txBody>
            <a:bodyPr/>
            <a:lstStyle/>
            <a:p>
              <a:endParaRPr lang="en-US" dirty="0"/>
            </a:p>
          </p:txBody>
        </p:sp>
        <p:sp>
          <p:nvSpPr>
            <p:cNvPr id="208" name="Freeform 149"/>
            <p:cNvSpPr>
              <a:spLocks noChangeAspect="1"/>
            </p:cNvSpPr>
            <p:nvPr/>
          </p:nvSpPr>
          <p:spPr bwMode="gray">
            <a:xfrm>
              <a:off x="4744014" y="1465261"/>
              <a:ext cx="276224" cy="219076"/>
            </a:xfrm>
            <a:custGeom>
              <a:avLst/>
              <a:gdLst>
                <a:gd name="T0" fmla="*/ 0 w 367"/>
                <a:gd name="T1" fmla="*/ 23072277 h 262"/>
                <a:gd name="T2" fmla="*/ 1699499 w 367"/>
                <a:gd name="T3" fmla="*/ 44747323 h 262"/>
                <a:gd name="T4" fmla="*/ 23226232 w 367"/>
                <a:gd name="T5" fmla="*/ 44747323 h 262"/>
                <a:gd name="T6" fmla="*/ 15861487 w 367"/>
                <a:gd name="T7" fmla="*/ 55933527 h 262"/>
                <a:gd name="T8" fmla="*/ 31723726 w 367"/>
                <a:gd name="T9" fmla="*/ 63624564 h 262"/>
                <a:gd name="T10" fmla="*/ 11329741 w 367"/>
                <a:gd name="T11" fmla="*/ 61526628 h 262"/>
                <a:gd name="T12" fmla="*/ 48717961 w 367"/>
                <a:gd name="T13" fmla="*/ 81802772 h 262"/>
                <a:gd name="T14" fmla="*/ 32856475 w 367"/>
                <a:gd name="T15" fmla="*/ 88095743 h 262"/>
                <a:gd name="T16" fmla="*/ 43620218 w 367"/>
                <a:gd name="T17" fmla="*/ 102078916 h 262"/>
                <a:gd name="T18" fmla="*/ 76476692 w 367"/>
                <a:gd name="T19" fmla="*/ 94387878 h 262"/>
                <a:gd name="T20" fmla="*/ 75343191 w 367"/>
                <a:gd name="T21" fmla="*/ 75510637 h 262"/>
                <a:gd name="T22" fmla="*/ 92338179 w 367"/>
                <a:gd name="T23" fmla="*/ 67819600 h 262"/>
                <a:gd name="T24" fmla="*/ 95170426 w 367"/>
                <a:gd name="T25" fmla="*/ 89493810 h 262"/>
                <a:gd name="T26" fmla="*/ 114997661 w 367"/>
                <a:gd name="T27" fmla="*/ 75510637 h 262"/>
                <a:gd name="T28" fmla="*/ 111032665 w 367"/>
                <a:gd name="T29" fmla="*/ 89493810 h 262"/>
                <a:gd name="T30" fmla="*/ 129726399 w 367"/>
                <a:gd name="T31" fmla="*/ 90192843 h 262"/>
                <a:gd name="T32" fmla="*/ 57782206 w 367"/>
                <a:gd name="T33" fmla="*/ 111168020 h 262"/>
                <a:gd name="T34" fmla="*/ 61181203 w 367"/>
                <a:gd name="T35" fmla="*/ 126550095 h 262"/>
                <a:gd name="T36" fmla="*/ 120096157 w 367"/>
                <a:gd name="T37" fmla="*/ 114664022 h 262"/>
                <a:gd name="T38" fmla="*/ 79875690 w 367"/>
                <a:gd name="T39" fmla="*/ 130046097 h 262"/>
                <a:gd name="T40" fmla="*/ 103101922 w 367"/>
                <a:gd name="T41" fmla="*/ 138435332 h 262"/>
                <a:gd name="T42" fmla="*/ 62313951 w 367"/>
                <a:gd name="T43" fmla="*/ 145427336 h 262"/>
                <a:gd name="T44" fmla="*/ 123495155 w 367"/>
                <a:gd name="T45" fmla="*/ 183182655 h 262"/>
                <a:gd name="T46" fmla="*/ 162016876 w 367"/>
                <a:gd name="T47" fmla="*/ 89493810 h 262"/>
                <a:gd name="T48" fmla="*/ 207902590 w 367"/>
                <a:gd name="T49" fmla="*/ 67120566 h 262"/>
                <a:gd name="T50" fmla="*/ 157485130 w 367"/>
                <a:gd name="T51" fmla="*/ 50340425 h 262"/>
                <a:gd name="T52" fmla="*/ 149553634 w 367"/>
                <a:gd name="T53" fmla="*/ 26568279 h 262"/>
                <a:gd name="T54" fmla="*/ 135391646 w 367"/>
                <a:gd name="T55" fmla="*/ 41251321 h 262"/>
                <a:gd name="T56" fmla="*/ 142189641 w 367"/>
                <a:gd name="T57" fmla="*/ 18877241 h 262"/>
                <a:gd name="T58" fmla="*/ 106500167 w 367"/>
                <a:gd name="T59" fmla="*/ 0 h 262"/>
                <a:gd name="T60" fmla="*/ 95737176 w 367"/>
                <a:gd name="T61" fmla="*/ 18877241 h 262"/>
                <a:gd name="T62" fmla="*/ 111598663 w 367"/>
                <a:gd name="T63" fmla="*/ 63624564 h 262"/>
                <a:gd name="T64" fmla="*/ 73077695 w 367"/>
                <a:gd name="T65" fmla="*/ 18178208 h 262"/>
                <a:gd name="T66" fmla="*/ 61181203 w 367"/>
                <a:gd name="T67" fmla="*/ 26568279 h 262"/>
                <a:gd name="T68" fmla="*/ 68545196 w 367"/>
                <a:gd name="T69" fmla="*/ 49641392 h 262"/>
                <a:gd name="T70" fmla="*/ 31156976 w 367"/>
                <a:gd name="T71" fmla="*/ 29365248 h 262"/>
                <a:gd name="T72" fmla="*/ 57782206 w 367"/>
                <a:gd name="T73" fmla="*/ 16780142 h 262"/>
                <a:gd name="T74" fmla="*/ 0 w 367"/>
                <a:gd name="T75" fmla="*/ 23072277 h 2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7"/>
                <a:gd name="T115" fmla="*/ 0 h 262"/>
                <a:gd name="T116" fmla="*/ 367 w 367"/>
                <a:gd name="T117" fmla="*/ 262 h 26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7" h="262">
                  <a:moveTo>
                    <a:pt x="0" y="33"/>
                  </a:moveTo>
                  <a:lnTo>
                    <a:pt x="3" y="64"/>
                  </a:lnTo>
                  <a:lnTo>
                    <a:pt x="41" y="64"/>
                  </a:lnTo>
                  <a:lnTo>
                    <a:pt x="28" y="80"/>
                  </a:lnTo>
                  <a:lnTo>
                    <a:pt x="56" y="91"/>
                  </a:lnTo>
                  <a:lnTo>
                    <a:pt x="20" y="88"/>
                  </a:lnTo>
                  <a:lnTo>
                    <a:pt x="86" y="117"/>
                  </a:lnTo>
                  <a:lnTo>
                    <a:pt x="58" y="126"/>
                  </a:lnTo>
                  <a:lnTo>
                    <a:pt x="77" y="146"/>
                  </a:lnTo>
                  <a:lnTo>
                    <a:pt x="135" y="135"/>
                  </a:lnTo>
                  <a:lnTo>
                    <a:pt x="133" y="108"/>
                  </a:lnTo>
                  <a:lnTo>
                    <a:pt x="163" y="97"/>
                  </a:lnTo>
                  <a:lnTo>
                    <a:pt x="168" y="128"/>
                  </a:lnTo>
                  <a:lnTo>
                    <a:pt x="203" y="108"/>
                  </a:lnTo>
                  <a:lnTo>
                    <a:pt x="196" y="128"/>
                  </a:lnTo>
                  <a:lnTo>
                    <a:pt x="229" y="129"/>
                  </a:lnTo>
                  <a:lnTo>
                    <a:pt x="102" y="159"/>
                  </a:lnTo>
                  <a:lnTo>
                    <a:pt x="108" y="181"/>
                  </a:lnTo>
                  <a:lnTo>
                    <a:pt x="212" y="164"/>
                  </a:lnTo>
                  <a:lnTo>
                    <a:pt x="141" y="186"/>
                  </a:lnTo>
                  <a:lnTo>
                    <a:pt x="182" y="198"/>
                  </a:lnTo>
                  <a:lnTo>
                    <a:pt x="110" y="208"/>
                  </a:lnTo>
                  <a:lnTo>
                    <a:pt x="218" y="262"/>
                  </a:lnTo>
                  <a:lnTo>
                    <a:pt x="286" y="128"/>
                  </a:lnTo>
                  <a:lnTo>
                    <a:pt x="367" y="96"/>
                  </a:lnTo>
                  <a:lnTo>
                    <a:pt x="278" y="72"/>
                  </a:lnTo>
                  <a:lnTo>
                    <a:pt x="264" y="38"/>
                  </a:lnTo>
                  <a:lnTo>
                    <a:pt x="239" y="59"/>
                  </a:lnTo>
                  <a:lnTo>
                    <a:pt x="251" y="27"/>
                  </a:lnTo>
                  <a:lnTo>
                    <a:pt x="188" y="0"/>
                  </a:lnTo>
                  <a:lnTo>
                    <a:pt x="169" y="27"/>
                  </a:lnTo>
                  <a:lnTo>
                    <a:pt x="197" y="91"/>
                  </a:lnTo>
                  <a:lnTo>
                    <a:pt x="129" y="26"/>
                  </a:lnTo>
                  <a:lnTo>
                    <a:pt x="108" y="38"/>
                  </a:lnTo>
                  <a:lnTo>
                    <a:pt x="121" y="71"/>
                  </a:lnTo>
                  <a:lnTo>
                    <a:pt x="55" y="42"/>
                  </a:lnTo>
                  <a:lnTo>
                    <a:pt x="102" y="24"/>
                  </a:lnTo>
                  <a:lnTo>
                    <a:pt x="0" y="33"/>
                  </a:lnTo>
                  <a:close/>
                </a:path>
              </a:pathLst>
            </a:custGeom>
            <a:grpFill/>
            <a:ln w="3175" cap="rnd">
              <a:solidFill>
                <a:schemeClr val="accent5"/>
              </a:solidFill>
              <a:round/>
              <a:headEnd/>
              <a:tailEnd/>
            </a:ln>
          </p:spPr>
          <p:txBody>
            <a:bodyPr/>
            <a:lstStyle/>
            <a:p>
              <a:endParaRPr lang="en-US" dirty="0"/>
            </a:p>
          </p:txBody>
        </p:sp>
        <p:sp>
          <p:nvSpPr>
            <p:cNvPr id="209" name="Freeform 150"/>
            <p:cNvSpPr>
              <a:spLocks noChangeAspect="1"/>
            </p:cNvSpPr>
            <p:nvPr/>
          </p:nvSpPr>
          <p:spPr bwMode="gray">
            <a:xfrm>
              <a:off x="4920228" y="1436687"/>
              <a:ext cx="249237" cy="92074"/>
            </a:xfrm>
            <a:custGeom>
              <a:avLst/>
              <a:gdLst>
                <a:gd name="T0" fmla="*/ 0 w 333"/>
                <a:gd name="T1" fmla="*/ 20318441 h 110"/>
                <a:gd name="T2" fmla="*/ 27449751 w 333"/>
                <a:gd name="T3" fmla="*/ 26624742 h 110"/>
                <a:gd name="T4" fmla="*/ 9523398 w 333"/>
                <a:gd name="T5" fmla="*/ 35732633 h 110"/>
                <a:gd name="T6" fmla="*/ 16805909 w 333"/>
                <a:gd name="T7" fmla="*/ 42739541 h 110"/>
                <a:gd name="T8" fmla="*/ 85709087 w 333"/>
                <a:gd name="T9" fmla="*/ 42038934 h 110"/>
                <a:gd name="T10" fmla="*/ 42574619 w 333"/>
                <a:gd name="T11" fmla="*/ 53248647 h 110"/>
                <a:gd name="T12" fmla="*/ 110917950 w 333"/>
                <a:gd name="T13" fmla="*/ 77070960 h 110"/>
                <a:gd name="T14" fmla="*/ 156853900 w 333"/>
                <a:gd name="T15" fmla="*/ 62357375 h 110"/>
                <a:gd name="T16" fmla="*/ 186543790 w 333"/>
                <a:gd name="T17" fmla="*/ 35732633 h 110"/>
                <a:gd name="T18" fmla="*/ 178140836 w 333"/>
                <a:gd name="T19" fmla="*/ 23121707 h 110"/>
                <a:gd name="T20" fmla="*/ 134445773 w 333"/>
                <a:gd name="T21" fmla="*/ 23822314 h 110"/>
                <a:gd name="T22" fmla="*/ 141728283 w 333"/>
                <a:gd name="T23" fmla="*/ 9108729 h 110"/>
                <a:gd name="T24" fmla="*/ 105876327 w 333"/>
                <a:gd name="T25" fmla="*/ 23822314 h 110"/>
                <a:gd name="T26" fmla="*/ 100834704 w 333"/>
                <a:gd name="T27" fmla="*/ 0 h 110"/>
                <a:gd name="T28" fmla="*/ 91871153 w 333"/>
                <a:gd name="T29" fmla="*/ 30828384 h 110"/>
                <a:gd name="T30" fmla="*/ 42574619 w 333"/>
                <a:gd name="T31" fmla="*/ 0 h 110"/>
                <a:gd name="T32" fmla="*/ 43695063 w 333"/>
                <a:gd name="T33" fmla="*/ 18917227 h 110"/>
                <a:gd name="T34" fmla="*/ 29130042 w 333"/>
                <a:gd name="T35" fmla="*/ 9108729 h 110"/>
                <a:gd name="T36" fmla="*/ 35292109 w 333"/>
                <a:gd name="T37" fmla="*/ 27325349 h 110"/>
                <a:gd name="T38" fmla="*/ 0 w 333"/>
                <a:gd name="T39" fmla="*/ 20318441 h 1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3"/>
                <a:gd name="T61" fmla="*/ 0 h 110"/>
                <a:gd name="T62" fmla="*/ 333 w 333"/>
                <a:gd name="T63" fmla="*/ 110 h 1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3" h="110">
                  <a:moveTo>
                    <a:pt x="0" y="29"/>
                  </a:moveTo>
                  <a:lnTo>
                    <a:pt x="49" y="38"/>
                  </a:lnTo>
                  <a:lnTo>
                    <a:pt x="17" y="51"/>
                  </a:lnTo>
                  <a:lnTo>
                    <a:pt x="30" y="61"/>
                  </a:lnTo>
                  <a:lnTo>
                    <a:pt x="153" y="60"/>
                  </a:lnTo>
                  <a:lnTo>
                    <a:pt x="76" y="76"/>
                  </a:lnTo>
                  <a:lnTo>
                    <a:pt x="198" y="110"/>
                  </a:lnTo>
                  <a:lnTo>
                    <a:pt x="280" y="89"/>
                  </a:lnTo>
                  <a:lnTo>
                    <a:pt x="333" y="51"/>
                  </a:lnTo>
                  <a:lnTo>
                    <a:pt x="318" y="33"/>
                  </a:lnTo>
                  <a:lnTo>
                    <a:pt x="240" y="34"/>
                  </a:lnTo>
                  <a:lnTo>
                    <a:pt x="253" y="13"/>
                  </a:lnTo>
                  <a:lnTo>
                    <a:pt x="189" y="34"/>
                  </a:lnTo>
                  <a:lnTo>
                    <a:pt x="180" y="0"/>
                  </a:lnTo>
                  <a:lnTo>
                    <a:pt x="164" y="44"/>
                  </a:lnTo>
                  <a:lnTo>
                    <a:pt x="76" y="0"/>
                  </a:lnTo>
                  <a:lnTo>
                    <a:pt x="78" y="27"/>
                  </a:lnTo>
                  <a:lnTo>
                    <a:pt x="52" y="13"/>
                  </a:lnTo>
                  <a:lnTo>
                    <a:pt x="63" y="39"/>
                  </a:lnTo>
                  <a:lnTo>
                    <a:pt x="0" y="29"/>
                  </a:lnTo>
                  <a:close/>
                </a:path>
              </a:pathLst>
            </a:custGeom>
            <a:grpFill/>
            <a:ln w="3175" cap="rnd">
              <a:solidFill>
                <a:schemeClr val="accent5"/>
              </a:solidFill>
              <a:round/>
              <a:headEnd/>
              <a:tailEnd/>
            </a:ln>
          </p:spPr>
          <p:txBody>
            <a:bodyPr/>
            <a:lstStyle/>
            <a:p>
              <a:endParaRPr lang="en-US" dirty="0"/>
            </a:p>
          </p:txBody>
        </p:sp>
        <p:sp>
          <p:nvSpPr>
            <p:cNvPr id="210" name="Freeform 151"/>
            <p:cNvSpPr>
              <a:spLocks noChangeAspect="1"/>
            </p:cNvSpPr>
            <p:nvPr/>
          </p:nvSpPr>
          <p:spPr bwMode="gray">
            <a:xfrm>
              <a:off x="5005953" y="1584322"/>
              <a:ext cx="106363" cy="58736"/>
            </a:xfrm>
            <a:custGeom>
              <a:avLst/>
              <a:gdLst>
                <a:gd name="T0" fmla="*/ 0 w 143"/>
                <a:gd name="T1" fmla="*/ 39011960 h 71"/>
                <a:gd name="T2" fmla="*/ 6638328 w 143"/>
                <a:gd name="T3" fmla="*/ 13688436 h 71"/>
                <a:gd name="T4" fmla="*/ 39278817 w 143"/>
                <a:gd name="T5" fmla="*/ 0 h 71"/>
                <a:gd name="T6" fmla="*/ 44811129 w 143"/>
                <a:gd name="T7" fmla="*/ 13688436 h 71"/>
                <a:gd name="T8" fmla="*/ 79111014 w 143"/>
                <a:gd name="T9" fmla="*/ 25323524 h 71"/>
                <a:gd name="T10" fmla="*/ 30980350 w 143"/>
                <a:gd name="T11" fmla="*/ 48593699 h 71"/>
                <a:gd name="T12" fmla="*/ 39278817 w 143"/>
                <a:gd name="T13" fmla="*/ 36274438 h 71"/>
                <a:gd name="T14" fmla="*/ 0 w 143"/>
                <a:gd name="T15" fmla="*/ 39011960 h 71"/>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71"/>
                <a:gd name="T26" fmla="*/ 143 w 143"/>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71">
                  <a:moveTo>
                    <a:pt x="0" y="57"/>
                  </a:moveTo>
                  <a:lnTo>
                    <a:pt x="12" y="20"/>
                  </a:lnTo>
                  <a:lnTo>
                    <a:pt x="71" y="0"/>
                  </a:lnTo>
                  <a:lnTo>
                    <a:pt x="81" y="20"/>
                  </a:lnTo>
                  <a:lnTo>
                    <a:pt x="143" y="37"/>
                  </a:lnTo>
                  <a:lnTo>
                    <a:pt x="56" y="71"/>
                  </a:lnTo>
                  <a:lnTo>
                    <a:pt x="71" y="53"/>
                  </a:lnTo>
                  <a:lnTo>
                    <a:pt x="0" y="57"/>
                  </a:lnTo>
                  <a:close/>
                </a:path>
              </a:pathLst>
            </a:custGeom>
            <a:grpFill/>
            <a:ln w="3175" cap="rnd">
              <a:solidFill>
                <a:schemeClr val="accent5"/>
              </a:solidFill>
              <a:round/>
              <a:headEnd/>
              <a:tailEnd/>
            </a:ln>
          </p:spPr>
          <p:txBody>
            <a:bodyPr/>
            <a:lstStyle/>
            <a:p>
              <a:endParaRPr lang="en-US" dirty="0"/>
            </a:p>
          </p:txBody>
        </p:sp>
        <p:sp>
          <p:nvSpPr>
            <p:cNvPr id="211" name="Freeform 152"/>
            <p:cNvSpPr>
              <a:spLocks noChangeAspect="1"/>
            </p:cNvSpPr>
            <p:nvPr/>
          </p:nvSpPr>
          <p:spPr bwMode="gray">
            <a:xfrm>
              <a:off x="4755127" y="2093909"/>
              <a:ext cx="334962" cy="606424"/>
            </a:xfrm>
            <a:custGeom>
              <a:avLst/>
              <a:gdLst>
                <a:gd name="T0" fmla="*/ 0 w 445"/>
                <a:gd name="T1" fmla="*/ 377135956 h 733"/>
                <a:gd name="T2" fmla="*/ 10198652 w 445"/>
                <a:gd name="T3" fmla="*/ 434630506 h 733"/>
                <a:gd name="T4" fmla="*/ 32295606 w 445"/>
                <a:gd name="T5" fmla="*/ 462008981 h 733"/>
                <a:gd name="T6" fmla="*/ 29463107 w 445"/>
                <a:gd name="T7" fmla="*/ 501707068 h 733"/>
                <a:gd name="T8" fmla="*/ 91221820 w 445"/>
                <a:gd name="T9" fmla="*/ 475013613 h 733"/>
                <a:gd name="T10" fmla="*/ 107086222 w 445"/>
                <a:gd name="T11" fmla="*/ 395616613 h 733"/>
                <a:gd name="T12" fmla="*/ 95753969 w 445"/>
                <a:gd name="T13" fmla="*/ 392878186 h 733"/>
                <a:gd name="T14" fmla="*/ 141081478 w 445"/>
                <a:gd name="T15" fmla="*/ 368238137 h 733"/>
                <a:gd name="T16" fmla="*/ 97453618 w 445"/>
                <a:gd name="T17" fmla="*/ 362762111 h 733"/>
                <a:gd name="T18" fmla="*/ 130882826 w 445"/>
                <a:gd name="T19" fmla="*/ 368238137 h 733"/>
                <a:gd name="T20" fmla="*/ 149013679 w 445"/>
                <a:gd name="T21" fmla="*/ 347704074 h 733"/>
                <a:gd name="T22" fmla="*/ 121817776 w 445"/>
                <a:gd name="T23" fmla="*/ 322379005 h 733"/>
                <a:gd name="T24" fmla="*/ 96887570 w 445"/>
                <a:gd name="T25" fmla="*/ 340175469 h 733"/>
                <a:gd name="T26" fmla="*/ 117284874 w 445"/>
                <a:gd name="T27" fmla="*/ 324432411 h 733"/>
                <a:gd name="T28" fmla="*/ 117851675 w 445"/>
                <a:gd name="T29" fmla="*/ 251879823 h 733"/>
                <a:gd name="T30" fmla="*/ 202840191 w 445"/>
                <a:gd name="T31" fmla="*/ 183434876 h 733"/>
                <a:gd name="T32" fmla="*/ 196607640 w 445"/>
                <a:gd name="T33" fmla="*/ 168376838 h 733"/>
                <a:gd name="T34" fmla="*/ 211339193 w 445"/>
                <a:gd name="T35" fmla="*/ 134153951 h 733"/>
                <a:gd name="T36" fmla="*/ 252133801 w 445"/>
                <a:gd name="T37" fmla="*/ 123201899 h 733"/>
                <a:gd name="T38" fmla="*/ 241935149 w 445"/>
                <a:gd name="T39" fmla="*/ 41751493 h 733"/>
                <a:gd name="T40" fmla="*/ 184142537 w 445"/>
                <a:gd name="T41" fmla="*/ 0 h 733"/>
                <a:gd name="T42" fmla="*/ 175077487 w 445"/>
                <a:gd name="T43" fmla="*/ 0 h 733"/>
                <a:gd name="T44" fmla="*/ 174510686 w 445"/>
                <a:gd name="T45" fmla="*/ 26693455 h 733"/>
                <a:gd name="T46" fmla="*/ 138248979 w 445"/>
                <a:gd name="T47" fmla="*/ 21902449 h 733"/>
                <a:gd name="T48" fmla="*/ 130882826 w 445"/>
                <a:gd name="T49" fmla="*/ 41751493 h 733"/>
                <a:gd name="T50" fmla="*/ 106519421 w 445"/>
                <a:gd name="T51" fmla="*/ 47911712 h 733"/>
                <a:gd name="T52" fmla="*/ 99720069 w 445"/>
                <a:gd name="T53" fmla="*/ 80766213 h 733"/>
                <a:gd name="T54" fmla="*/ 65158013 w 445"/>
                <a:gd name="T55" fmla="*/ 119780106 h 733"/>
                <a:gd name="T56" fmla="*/ 49293610 w 445"/>
                <a:gd name="T57" fmla="*/ 173167844 h 733"/>
                <a:gd name="T58" fmla="*/ 56659010 w 445"/>
                <a:gd name="T59" fmla="*/ 195070293 h 733"/>
                <a:gd name="T60" fmla="*/ 19830503 w 445"/>
                <a:gd name="T61" fmla="*/ 212181737 h 733"/>
                <a:gd name="T62" fmla="*/ 18697654 w 445"/>
                <a:gd name="T63" fmla="*/ 281996726 h 733"/>
                <a:gd name="T64" fmla="*/ 28896306 w 445"/>
                <a:gd name="T65" fmla="*/ 296369743 h 733"/>
                <a:gd name="T66" fmla="*/ 18697654 w 445"/>
                <a:gd name="T67" fmla="*/ 310743587 h 733"/>
                <a:gd name="T68" fmla="*/ 22663755 w 445"/>
                <a:gd name="T69" fmla="*/ 341543855 h 733"/>
                <a:gd name="T70" fmla="*/ 0 w 445"/>
                <a:gd name="T71" fmla="*/ 377135956 h 7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5"/>
                <a:gd name="T109" fmla="*/ 0 h 733"/>
                <a:gd name="T110" fmla="*/ 445 w 445"/>
                <a:gd name="T111" fmla="*/ 733 h 7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5" h="733">
                  <a:moveTo>
                    <a:pt x="0" y="551"/>
                  </a:moveTo>
                  <a:lnTo>
                    <a:pt x="18" y="635"/>
                  </a:lnTo>
                  <a:lnTo>
                    <a:pt x="57" y="675"/>
                  </a:lnTo>
                  <a:lnTo>
                    <a:pt x="52" y="733"/>
                  </a:lnTo>
                  <a:lnTo>
                    <a:pt x="161" y="694"/>
                  </a:lnTo>
                  <a:lnTo>
                    <a:pt x="189" y="578"/>
                  </a:lnTo>
                  <a:lnTo>
                    <a:pt x="169" y="574"/>
                  </a:lnTo>
                  <a:lnTo>
                    <a:pt x="249" y="538"/>
                  </a:lnTo>
                  <a:lnTo>
                    <a:pt x="172" y="530"/>
                  </a:lnTo>
                  <a:lnTo>
                    <a:pt x="231" y="538"/>
                  </a:lnTo>
                  <a:lnTo>
                    <a:pt x="263" y="508"/>
                  </a:lnTo>
                  <a:lnTo>
                    <a:pt x="215" y="471"/>
                  </a:lnTo>
                  <a:lnTo>
                    <a:pt x="171" y="497"/>
                  </a:lnTo>
                  <a:lnTo>
                    <a:pt x="207" y="474"/>
                  </a:lnTo>
                  <a:lnTo>
                    <a:pt x="208" y="368"/>
                  </a:lnTo>
                  <a:lnTo>
                    <a:pt x="358" y="268"/>
                  </a:lnTo>
                  <a:lnTo>
                    <a:pt x="347" y="246"/>
                  </a:lnTo>
                  <a:lnTo>
                    <a:pt x="373" y="196"/>
                  </a:lnTo>
                  <a:lnTo>
                    <a:pt x="445" y="180"/>
                  </a:lnTo>
                  <a:lnTo>
                    <a:pt x="427" y="61"/>
                  </a:lnTo>
                  <a:lnTo>
                    <a:pt x="325" y="0"/>
                  </a:lnTo>
                  <a:lnTo>
                    <a:pt x="309" y="0"/>
                  </a:lnTo>
                  <a:lnTo>
                    <a:pt x="308" y="39"/>
                  </a:lnTo>
                  <a:lnTo>
                    <a:pt x="244" y="32"/>
                  </a:lnTo>
                  <a:lnTo>
                    <a:pt x="231" y="61"/>
                  </a:lnTo>
                  <a:lnTo>
                    <a:pt x="188" y="70"/>
                  </a:lnTo>
                  <a:lnTo>
                    <a:pt x="176" y="118"/>
                  </a:lnTo>
                  <a:lnTo>
                    <a:pt x="115" y="175"/>
                  </a:lnTo>
                  <a:lnTo>
                    <a:pt x="87" y="253"/>
                  </a:lnTo>
                  <a:lnTo>
                    <a:pt x="100" y="285"/>
                  </a:lnTo>
                  <a:lnTo>
                    <a:pt x="35" y="310"/>
                  </a:lnTo>
                  <a:lnTo>
                    <a:pt x="33" y="412"/>
                  </a:lnTo>
                  <a:lnTo>
                    <a:pt x="51" y="433"/>
                  </a:lnTo>
                  <a:lnTo>
                    <a:pt x="33" y="454"/>
                  </a:lnTo>
                  <a:lnTo>
                    <a:pt x="40" y="499"/>
                  </a:lnTo>
                  <a:lnTo>
                    <a:pt x="0" y="551"/>
                  </a:lnTo>
                  <a:close/>
                </a:path>
              </a:pathLst>
            </a:custGeom>
            <a:grpFill/>
            <a:ln w="3175" cap="rnd">
              <a:solidFill>
                <a:schemeClr val="accent5"/>
              </a:solidFill>
              <a:round/>
              <a:headEnd/>
              <a:tailEnd/>
            </a:ln>
          </p:spPr>
          <p:txBody>
            <a:bodyPr/>
            <a:lstStyle/>
            <a:p>
              <a:endParaRPr lang="en-US" dirty="0"/>
            </a:p>
          </p:txBody>
        </p:sp>
        <p:sp>
          <p:nvSpPr>
            <p:cNvPr id="212" name="Freeform 153"/>
            <p:cNvSpPr>
              <a:spLocks noChangeAspect="1"/>
            </p:cNvSpPr>
            <p:nvPr/>
          </p:nvSpPr>
          <p:spPr bwMode="gray">
            <a:xfrm>
              <a:off x="4617014" y="2994021"/>
              <a:ext cx="117476" cy="63500"/>
            </a:xfrm>
            <a:custGeom>
              <a:avLst/>
              <a:gdLst>
                <a:gd name="T0" fmla="*/ 0 w 153"/>
                <a:gd name="T1" fmla="*/ 36301112 h 76"/>
                <a:gd name="T2" fmla="*/ 20044460 w 153"/>
                <a:gd name="T3" fmla="*/ 53055921 h 76"/>
                <a:gd name="T4" fmla="*/ 48341346 w 153"/>
                <a:gd name="T5" fmla="*/ 38395776 h 76"/>
                <a:gd name="T6" fmla="*/ 61311201 w 153"/>
                <a:gd name="T7" fmla="*/ 52357421 h 76"/>
                <a:gd name="T8" fmla="*/ 90198533 w 153"/>
                <a:gd name="T9" fmla="*/ 24433296 h 76"/>
                <a:gd name="T10" fmla="*/ 73101698 w 153"/>
                <a:gd name="T11" fmla="*/ 21640967 h 76"/>
                <a:gd name="T12" fmla="*/ 71923109 w 153"/>
                <a:gd name="T13" fmla="*/ 9075487 h 76"/>
                <a:gd name="T14" fmla="*/ 70154074 w 153"/>
                <a:gd name="T15" fmla="*/ 5584658 h 76"/>
                <a:gd name="T16" fmla="*/ 30065922 w 153"/>
                <a:gd name="T17" fmla="*/ 0 h 76"/>
                <a:gd name="T18" fmla="*/ 0 w 153"/>
                <a:gd name="T19" fmla="*/ 3630111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
                <a:gd name="T31" fmla="*/ 0 h 76"/>
                <a:gd name="T32" fmla="*/ 153 w 153"/>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 h="76">
                  <a:moveTo>
                    <a:pt x="0" y="52"/>
                  </a:moveTo>
                  <a:lnTo>
                    <a:pt x="34" y="76"/>
                  </a:lnTo>
                  <a:lnTo>
                    <a:pt x="82" y="55"/>
                  </a:lnTo>
                  <a:lnTo>
                    <a:pt x="104" y="75"/>
                  </a:lnTo>
                  <a:lnTo>
                    <a:pt x="153" y="35"/>
                  </a:lnTo>
                  <a:lnTo>
                    <a:pt x="124" y="31"/>
                  </a:lnTo>
                  <a:lnTo>
                    <a:pt x="122" y="13"/>
                  </a:lnTo>
                  <a:lnTo>
                    <a:pt x="119" y="8"/>
                  </a:lnTo>
                  <a:lnTo>
                    <a:pt x="51" y="0"/>
                  </a:lnTo>
                  <a:lnTo>
                    <a:pt x="0" y="52"/>
                  </a:lnTo>
                  <a:close/>
                </a:path>
              </a:pathLst>
            </a:custGeom>
            <a:grpFill/>
            <a:ln w="3175" cap="rnd">
              <a:solidFill>
                <a:schemeClr val="accent5"/>
              </a:solidFill>
              <a:round/>
              <a:headEnd/>
              <a:tailEnd/>
            </a:ln>
          </p:spPr>
          <p:txBody>
            <a:bodyPr/>
            <a:lstStyle/>
            <a:p>
              <a:endParaRPr lang="en-US" dirty="0"/>
            </a:p>
          </p:txBody>
        </p:sp>
        <p:sp>
          <p:nvSpPr>
            <p:cNvPr id="213" name="Freeform 154"/>
            <p:cNvSpPr>
              <a:spLocks noChangeAspect="1"/>
            </p:cNvSpPr>
            <p:nvPr/>
          </p:nvSpPr>
          <p:spPr bwMode="gray">
            <a:xfrm>
              <a:off x="5382188" y="3355970"/>
              <a:ext cx="184150" cy="155573"/>
            </a:xfrm>
            <a:custGeom>
              <a:avLst/>
              <a:gdLst>
                <a:gd name="T0" fmla="*/ 0 w 247"/>
                <a:gd name="T1" fmla="*/ 118575314 h 189"/>
                <a:gd name="T2" fmla="*/ 2779398 w 247"/>
                <a:gd name="T3" fmla="*/ 105023826 h 189"/>
                <a:gd name="T4" fmla="*/ 22789122 w 247"/>
                <a:gd name="T5" fmla="*/ 77920850 h 189"/>
                <a:gd name="T6" fmla="*/ 11116845 w 247"/>
                <a:gd name="T7" fmla="*/ 65724264 h 189"/>
                <a:gd name="T8" fmla="*/ 10560667 w 247"/>
                <a:gd name="T9" fmla="*/ 32523406 h 189"/>
                <a:gd name="T10" fmla="*/ 22789122 w 247"/>
                <a:gd name="T11" fmla="*/ 6775332 h 189"/>
                <a:gd name="T12" fmla="*/ 137292399 w 247"/>
                <a:gd name="T13" fmla="*/ 0 h 189"/>
                <a:gd name="T14" fmla="*/ 116170319 w 247"/>
                <a:gd name="T15" fmla="*/ 18971919 h 189"/>
                <a:gd name="T16" fmla="*/ 108944482 w 247"/>
                <a:gd name="T17" fmla="*/ 70467244 h 189"/>
                <a:gd name="T18" fmla="*/ 62253883 w 247"/>
                <a:gd name="T19" fmla="*/ 100958297 h 189"/>
                <a:gd name="T20" fmla="*/ 20565902 w 247"/>
                <a:gd name="T21" fmla="*/ 128061273 h 189"/>
                <a:gd name="T22" fmla="*/ 0 w 247"/>
                <a:gd name="T23" fmla="*/ 118575314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189"/>
                <a:gd name="T38" fmla="*/ 247 w 24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189">
                  <a:moveTo>
                    <a:pt x="0" y="175"/>
                  </a:moveTo>
                  <a:lnTo>
                    <a:pt x="5" y="155"/>
                  </a:lnTo>
                  <a:lnTo>
                    <a:pt x="41" y="115"/>
                  </a:lnTo>
                  <a:lnTo>
                    <a:pt x="20" y="97"/>
                  </a:lnTo>
                  <a:lnTo>
                    <a:pt x="19" y="48"/>
                  </a:lnTo>
                  <a:lnTo>
                    <a:pt x="41" y="10"/>
                  </a:lnTo>
                  <a:lnTo>
                    <a:pt x="247" y="0"/>
                  </a:lnTo>
                  <a:lnTo>
                    <a:pt x="209" y="28"/>
                  </a:lnTo>
                  <a:lnTo>
                    <a:pt x="196" y="104"/>
                  </a:lnTo>
                  <a:lnTo>
                    <a:pt x="112" y="149"/>
                  </a:lnTo>
                  <a:lnTo>
                    <a:pt x="37" y="189"/>
                  </a:lnTo>
                  <a:lnTo>
                    <a:pt x="0" y="175"/>
                  </a:lnTo>
                  <a:close/>
                </a:path>
              </a:pathLst>
            </a:custGeom>
            <a:grpFill/>
            <a:ln w="3175" cap="rnd">
              <a:solidFill>
                <a:schemeClr val="accent5"/>
              </a:solidFill>
              <a:round/>
              <a:headEnd/>
              <a:tailEnd/>
            </a:ln>
          </p:spPr>
          <p:txBody>
            <a:bodyPr/>
            <a:lstStyle/>
            <a:p>
              <a:endParaRPr lang="en-US" dirty="0"/>
            </a:p>
          </p:txBody>
        </p:sp>
        <p:sp>
          <p:nvSpPr>
            <p:cNvPr id="214" name="Freeform 155"/>
            <p:cNvSpPr>
              <a:spLocks noChangeAspect="1"/>
            </p:cNvSpPr>
            <p:nvPr/>
          </p:nvSpPr>
          <p:spPr bwMode="gray">
            <a:xfrm>
              <a:off x="6991912" y="3868734"/>
              <a:ext cx="206376" cy="438149"/>
            </a:xfrm>
            <a:custGeom>
              <a:avLst/>
              <a:gdLst>
                <a:gd name="T0" fmla="*/ 0 w 275"/>
                <a:gd name="T1" fmla="*/ 57625422 h 529"/>
                <a:gd name="T2" fmla="*/ 10700731 w 275"/>
                <a:gd name="T3" fmla="*/ 29498511 h 529"/>
                <a:gd name="T4" fmla="*/ 52375724 w 275"/>
                <a:gd name="T5" fmla="*/ 0 h 529"/>
                <a:gd name="T6" fmla="*/ 70960730 w 275"/>
                <a:gd name="T7" fmla="*/ 28126911 h 529"/>
                <a:gd name="T8" fmla="*/ 65329320 w 275"/>
                <a:gd name="T9" fmla="*/ 76833620 h 529"/>
                <a:gd name="T10" fmla="*/ 114889338 w 275"/>
                <a:gd name="T11" fmla="*/ 54881393 h 529"/>
                <a:gd name="T12" fmla="*/ 136290050 w 275"/>
                <a:gd name="T13" fmla="*/ 76833620 h 529"/>
                <a:gd name="T14" fmla="*/ 154875057 w 275"/>
                <a:gd name="T15" fmla="*/ 124854528 h 529"/>
                <a:gd name="T16" fmla="*/ 148117214 w 275"/>
                <a:gd name="T17" fmla="*/ 155039667 h 529"/>
                <a:gd name="T18" fmla="*/ 110383609 w 275"/>
                <a:gd name="T19" fmla="*/ 152981439 h 529"/>
                <a:gd name="T20" fmla="*/ 96867172 w 275"/>
                <a:gd name="T21" fmla="*/ 167388209 h 529"/>
                <a:gd name="T22" fmla="*/ 104188606 w 275"/>
                <a:gd name="T23" fmla="*/ 218153146 h 529"/>
                <a:gd name="T24" fmla="*/ 53502156 w 275"/>
                <a:gd name="T25" fmla="*/ 174247865 h 529"/>
                <a:gd name="T26" fmla="*/ 32101444 w 275"/>
                <a:gd name="T27" fmla="*/ 252453913 h 529"/>
                <a:gd name="T28" fmla="*/ 56317861 w 275"/>
                <a:gd name="T29" fmla="*/ 323799476 h 529"/>
                <a:gd name="T30" fmla="*/ 90672170 w 275"/>
                <a:gd name="T31" fmla="*/ 349868159 h 529"/>
                <a:gd name="T32" fmla="*/ 72650754 w 275"/>
                <a:gd name="T33" fmla="*/ 362902500 h 529"/>
                <a:gd name="T34" fmla="*/ 68145025 w 275"/>
                <a:gd name="T35" fmla="*/ 342321874 h 529"/>
                <a:gd name="T36" fmla="*/ 53502156 w 275"/>
                <a:gd name="T37" fmla="*/ 342321874 h 529"/>
                <a:gd name="T38" fmla="*/ 14642869 w 275"/>
                <a:gd name="T39" fmla="*/ 301847250 h 529"/>
                <a:gd name="T40" fmla="*/ 21400712 w 275"/>
                <a:gd name="T41" fmla="*/ 255883741 h 529"/>
                <a:gd name="T42" fmla="*/ 41112151 w 275"/>
                <a:gd name="T43" fmla="*/ 212665089 h 529"/>
                <a:gd name="T44" fmla="*/ 13516437 w 275"/>
                <a:gd name="T45" fmla="*/ 142691126 h 529"/>
                <a:gd name="T46" fmla="*/ 22527145 w 275"/>
                <a:gd name="T47" fmla="*/ 111134387 h 529"/>
                <a:gd name="T48" fmla="*/ 0 w 275"/>
                <a:gd name="T49" fmla="*/ 57625422 h 5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5"/>
                <a:gd name="T76" fmla="*/ 0 h 529"/>
                <a:gd name="T77" fmla="*/ 275 w 275"/>
                <a:gd name="T78" fmla="*/ 529 h 5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5" h="529">
                  <a:moveTo>
                    <a:pt x="0" y="84"/>
                  </a:moveTo>
                  <a:lnTo>
                    <a:pt x="19" y="43"/>
                  </a:lnTo>
                  <a:lnTo>
                    <a:pt x="93" y="0"/>
                  </a:lnTo>
                  <a:lnTo>
                    <a:pt x="126" y="41"/>
                  </a:lnTo>
                  <a:lnTo>
                    <a:pt x="116" y="112"/>
                  </a:lnTo>
                  <a:lnTo>
                    <a:pt x="204" y="80"/>
                  </a:lnTo>
                  <a:lnTo>
                    <a:pt x="242" y="112"/>
                  </a:lnTo>
                  <a:lnTo>
                    <a:pt x="275" y="182"/>
                  </a:lnTo>
                  <a:lnTo>
                    <a:pt x="263" y="226"/>
                  </a:lnTo>
                  <a:lnTo>
                    <a:pt x="196" y="223"/>
                  </a:lnTo>
                  <a:lnTo>
                    <a:pt x="172" y="244"/>
                  </a:lnTo>
                  <a:lnTo>
                    <a:pt x="185" y="318"/>
                  </a:lnTo>
                  <a:lnTo>
                    <a:pt x="95" y="254"/>
                  </a:lnTo>
                  <a:lnTo>
                    <a:pt x="57" y="368"/>
                  </a:lnTo>
                  <a:lnTo>
                    <a:pt x="100" y="472"/>
                  </a:lnTo>
                  <a:lnTo>
                    <a:pt x="161" y="510"/>
                  </a:lnTo>
                  <a:lnTo>
                    <a:pt x="129" y="529"/>
                  </a:lnTo>
                  <a:lnTo>
                    <a:pt x="121" y="499"/>
                  </a:lnTo>
                  <a:lnTo>
                    <a:pt x="95" y="499"/>
                  </a:lnTo>
                  <a:lnTo>
                    <a:pt x="26" y="440"/>
                  </a:lnTo>
                  <a:lnTo>
                    <a:pt x="38" y="373"/>
                  </a:lnTo>
                  <a:lnTo>
                    <a:pt x="73" y="310"/>
                  </a:lnTo>
                  <a:lnTo>
                    <a:pt x="24" y="208"/>
                  </a:lnTo>
                  <a:lnTo>
                    <a:pt x="40" y="162"/>
                  </a:lnTo>
                  <a:lnTo>
                    <a:pt x="0" y="84"/>
                  </a:lnTo>
                  <a:close/>
                </a:path>
              </a:pathLst>
            </a:custGeom>
            <a:grpFill/>
            <a:ln w="3175" cap="rnd">
              <a:solidFill>
                <a:schemeClr val="accent5"/>
              </a:solidFill>
              <a:round/>
              <a:headEnd/>
              <a:tailEnd/>
            </a:ln>
          </p:spPr>
          <p:txBody>
            <a:bodyPr/>
            <a:lstStyle/>
            <a:p>
              <a:endParaRPr lang="en-US" dirty="0"/>
            </a:p>
          </p:txBody>
        </p:sp>
        <p:sp>
          <p:nvSpPr>
            <p:cNvPr id="215" name="Freeform 156"/>
            <p:cNvSpPr>
              <a:spLocks noChangeAspect="1"/>
            </p:cNvSpPr>
            <p:nvPr/>
          </p:nvSpPr>
          <p:spPr bwMode="gray">
            <a:xfrm>
              <a:off x="3073396" y="4162419"/>
              <a:ext cx="25401" cy="19050"/>
            </a:xfrm>
            <a:custGeom>
              <a:avLst/>
              <a:gdLst>
                <a:gd name="T0" fmla="*/ 0 w 34"/>
                <a:gd name="T1" fmla="*/ 15120938 h 24"/>
                <a:gd name="T2" fmla="*/ 18417241 w 34"/>
                <a:gd name="T3" fmla="*/ 13231019 h 24"/>
                <a:gd name="T4" fmla="*/ 18975294 w 34"/>
                <a:gd name="T5" fmla="*/ 0 h 24"/>
                <a:gd name="T6" fmla="*/ 0 w 34"/>
                <a:gd name="T7" fmla="*/ 15120938 h 24"/>
                <a:gd name="T8" fmla="*/ 0 60000 65536"/>
                <a:gd name="T9" fmla="*/ 0 60000 65536"/>
                <a:gd name="T10" fmla="*/ 0 60000 65536"/>
                <a:gd name="T11" fmla="*/ 0 60000 65536"/>
                <a:gd name="T12" fmla="*/ 0 w 34"/>
                <a:gd name="T13" fmla="*/ 0 h 24"/>
                <a:gd name="T14" fmla="*/ 34 w 34"/>
                <a:gd name="T15" fmla="*/ 24 h 24"/>
              </a:gdLst>
              <a:ahLst/>
              <a:cxnLst>
                <a:cxn ang="T8">
                  <a:pos x="T0" y="T1"/>
                </a:cxn>
                <a:cxn ang="T9">
                  <a:pos x="T2" y="T3"/>
                </a:cxn>
                <a:cxn ang="T10">
                  <a:pos x="T4" y="T5"/>
                </a:cxn>
                <a:cxn ang="T11">
                  <a:pos x="T6" y="T7"/>
                </a:cxn>
              </a:cxnLst>
              <a:rect l="T12" t="T13" r="T14" b="T15"/>
              <a:pathLst>
                <a:path w="34" h="24">
                  <a:moveTo>
                    <a:pt x="0" y="24"/>
                  </a:moveTo>
                  <a:lnTo>
                    <a:pt x="33" y="21"/>
                  </a:lnTo>
                  <a:lnTo>
                    <a:pt x="34" y="0"/>
                  </a:lnTo>
                  <a:lnTo>
                    <a:pt x="0" y="24"/>
                  </a:lnTo>
                  <a:close/>
                </a:path>
              </a:pathLst>
            </a:custGeom>
            <a:grpFill/>
            <a:ln w="3175" cap="rnd">
              <a:solidFill>
                <a:schemeClr val="accent5"/>
              </a:solidFill>
              <a:round/>
              <a:headEnd/>
              <a:tailEnd/>
            </a:ln>
          </p:spPr>
          <p:txBody>
            <a:bodyPr/>
            <a:lstStyle/>
            <a:p>
              <a:endParaRPr lang="en-US" dirty="0"/>
            </a:p>
          </p:txBody>
        </p:sp>
        <p:sp>
          <p:nvSpPr>
            <p:cNvPr id="216" name="Freeform 157"/>
            <p:cNvSpPr>
              <a:spLocks noChangeAspect="1"/>
            </p:cNvSpPr>
            <p:nvPr/>
          </p:nvSpPr>
          <p:spPr bwMode="gray">
            <a:xfrm>
              <a:off x="5787002" y="3706809"/>
              <a:ext cx="134936" cy="101600"/>
            </a:xfrm>
            <a:custGeom>
              <a:avLst/>
              <a:gdLst>
                <a:gd name="T0" fmla="*/ 0 w 181"/>
                <a:gd name="T1" fmla="*/ 37595277 h 124"/>
                <a:gd name="T2" fmla="*/ 5557764 w 181"/>
                <a:gd name="T3" fmla="*/ 36252355 h 124"/>
                <a:gd name="T4" fmla="*/ 13894783 w 181"/>
                <a:gd name="T5" fmla="*/ 49008071 h 124"/>
                <a:gd name="T6" fmla="*/ 56689941 w 181"/>
                <a:gd name="T7" fmla="*/ 48337019 h 124"/>
                <a:gd name="T8" fmla="*/ 95594291 w 181"/>
                <a:gd name="T9" fmla="*/ 0 h 124"/>
                <a:gd name="T10" fmla="*/ 100596652 w 181"/>
                <a:gd name="T11" fmla="*/ 29539381 h 124"/>
                <a:gd name="T12" fmla="*/ 89481123 w 181"/>
                <a:gd name="T13" fmla="*/ 30210432 h 124"/>
                <a:gd name="T14" fmla="*/ 95594291 w 181"/>
                <a:gd name="T15" fmla="*/ 48337019 h 124"/>
                <a:gd name="T16" fmla="*/ 79477147 w 181"/>
                <a:gd name="T17" fmla="*/ 83246452 h 124"/>
                <a:gd name="T18" fmla="*/ 18340995 w 181"/>
                <a:gd name="T19" fmla="*/ 74518684 h 124"/>
                <a:gd name="T20" fmla="*/ 0 w 181"/>
                <a:gd name="T21" fmla="*/ 37595277 h 1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1"/>
                <a:gd name="T34" fmla="*/ 0 h 124"/>
                <a:gd name="T35" fmla="*/ 181 w 181"/>
                <a:gd name="T36" fmla="*/ 124 h 1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1" h="124">
                  <a:moveTo>
                    <a:pt x="0" y="56"/>
                  </a:moveTo>
                  <a:lnTo>
                    <a:pt x="10" y="54"/>
                  </a:lnTo>
                  <a:lnTo>
                    <a:pt x="25" y="73"/>
                  </a:lnTo>
                  <a:lnTo>
                    <a:pt x="102" y="72"/>
                  </a:lnTo>
                  <a:lnTo>
                    <a:pt x="172" y="0"/>
                  </a:lnTo>
                  <a:lnTo>
                    <a:pt x="181" y="44"/>
                  </a:lnTo>
                  <a:lnTo>
                    <a:pt x="161" y="45"/>
                  </a:lnTo>
                  <a:lnTo>
                    <a:pt x="172" y="72"/>
                  </a:lnTo>
                  <a:lnTo>
                    <a:pt x="143" y="124"/>
                  </a:lnTo>
                  <a:lnTo>
                    <a:pt x="33" y="111"/>
                  </a:lnTo>
                  <a:lnTo>
                    <a:pt x="0" y="56"/>
                  </a:lnTo>
                  <a:close/>
                </a:path>
              </a:pathLst>
            </a:custGeom>
            <a:grpFill/>
            <a:ln w="3175" cap="rnd">
              <a:solidFill>
                <a:schemeClr val="accent5"/>
              </a:solidFill>
              <a:round/>
              <a:headEnd/>
              <a:tailEnd/>
            </a:ln>
          </p:spPr>
          <p:txBody>
            <a:bodyPr/>
            <a:lstStyle/>
            <a:p>
              <a:endParaRPr lang="en-US" dirty="0"/>
            </a:p>
          </p:txBody>
        </p:sp>
        <p:sp>
          <p:nvSpPr>
            <p:cNvPr id="217" name="Freeform 158"/>
            <p:cNvSpPr>
              <a:spLocks noChangeAspect="1"/>
            </p:cNvSpPr>
            <p:nvPr/>
          </p:nvSpPr>
          <p:spPr bwMode="gray">
            <a:xfrm>
              <a:off x="4655114" y="3360733"/>
              <a:ext cx="104774" cy="215899"/>
            </a:xfrm>
            <a:custGeom>
              <a:avLst/>
              <a:gdLst>
                <a:gd name="T0" fmla="*/ 0 w 137"/>
                <a:gd name="T1" fmla="*/ 83480506 h 261"/>
                <a:gd name="T2" fmla="*/ 17546371 w 137"/>
                <a:gd name="T3" fmla="*/ 67058044 h 261"/>
                <a:gd name="T4" fmla="*/ 26319939 w 137"/>
                <a:gd name="T5" fmla="*/ 2053118 h 261"/>
                <a:gd name="T6" fmla="*/ 74865944 w 137"/>
                <a:gd name="T7" fmla="*/ 0 h 261"/>
                <a:gd name="T8" fmla="*/ 62583561 w 137"/>
                <a:gd name="T9" fmla="*/ 21896065 h 261"/>
                <a:gd name="T10" fmla="*/ 77205409 w 137"/>
                <a:gd name="T11" fmla="*/ 49267387 h 261"/>
                <a:gd name="T12" fmla="*/ 48546005 w 137"/>
                <a:gd name="T13" fmla="*/ 83480506 h 261"/>
                <a:gd name="T14" fmla="*/ 80129932 w 137"/>
                <a:gd name="T15" fmla="*/ 104692474 h 261"/>
                <a:gd name="T16" fmla="*/ 39772437 w 137"/>
                <a:gd name="T17" fmla="*/ 178593142 h 261"/>
                <a:gd name="T18" fmla="*/ 33923392 w 137"/>
                <a:gd name="T19" fmla="*/ 131378872 h 261"/>
                <a:gd name="T20" fmla="*/ 0 w 137"/>
                <a:gd name="T21" fmla="*/ 83480506 h 2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7"/>
                <a:gd name="T34" fmla="*/ 0 h 261"/>
                <a:gd name="T35" fmla="*/ 137 w 137"/>
                <a:gd name="T36" fmla="*/ 261 h 2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7" h="261">
                  <a:moveTo>
                    <a:pt x="0" y="122"/>
                  </a:moveTo>
                  <a:lnTo>
                    <a:pt x="30" y="98"/>
                  </a:lnTo>
                  <a:lnTo>
                    <a:pt x="45" y="3"/>
                  </a:lnTo>
                  <a:lnTo>
                    <a:pt x="128" y="0"/>
                  </a:lnTo>
                  <a:lnTo>
                    <a:pt x="107" y="32"/>
                  </a:lnTo>
                  <a:lnTo>
                    <a:pt x="132" y="72"/>
                  </a:lnTo>
                  <a:lnTo>
                    <a:pt x="83" y="122"/>
                  </a:lnTo>
                  <a:lnTo>
                    <a:pt x="137" y="153"/>
                  </a:lnTo>
                  <a:lnTo>
                    <a:pt x="68" y="261"/>
                  </a:lnTo>
                  <a:lnTo>
                    <a:pt x="58" y="192"/>
                  </a:lnTo>
                  <a:lnTo>
                    <a:pt x="0" y="122"/>
                  </a:lnTo>
                  <a:close/>
                </a:path>
              </a:pathLst>
            </a:custGeom>
            <a:grpFill/>
            <a:ln w="3175" cap="rnd">
              <a:solidFill>
                <a:schemeClr val="accent5"/>
              </a:solidFill>
              <a:round/>
              <a:headEnd/>
              <a:tailEnd/>
            </a:ln>
          </p:spPr>
          <p:txBody>
            <a:bodyPr/>
            <a:lstStyle/>
            <a:p>
              <a:endParaRPr lang="en-US" dirty="0"/>
            </a:p>
          </p:txBody>
        </p:sp>
        <p:sp>
          <p:nvSpPr>
            <p:cNvPr id="218" name="Freeform 159"/>
            <p:cNvSpPr>
              <a:spLocks noChangeAspect="1"/>
            </p:cNvSpPr>
            <p:nvPr/>
          </p:nvSpPr>
          <p:spPr bwMode="gray">
            <a:xfrm>
              <a:off x="5144064" y="3197222"/>
              <a:ext cx="69851" cy="61914"/>
            </a:xfrm>
            <a:custGeom>
              <a:avLst/>
              <a:gdLst>
                <a:gd name="T0" fmla="*/ 0 w 97"/>
                <a:gd name="T1" fmla="*/ 35246308 h 73"/>
                <a:gd name="T2" fmla="*/ 5703937 w 97"/>
                <a:gd name="T3" fmla="*/ 2876834 h 73"/>
                <a:gd name="T4" fmla="*/ 34224340 w 97"/>
                <a:gd name="T5" fmla="*/ 0 h 73"/>
                <a:gd name="T6" fmla="*/ 50299201 w 97"/>
                <a:gd name="T7" fmla="*/ 26614957 h 73"/>
                <a:gd name="T8" fmla="*/ 27482735 w 97"/>
                <a:gd name="T9" fmla="*/ 27334165 h 73"/>
                <a:gd name="T10" fmla="*/ 2073897 w 97"/>
                <a:gd name="T11" fmla="*/ 52509857 h 73"/>
                <a:gd name="T12" fmla="*/ 13482490 w 97"/>
                <a:gd name="T13" fmla="*/ 36684725 h 73"/>
                <a:gd name="T14" fmla="*/ 0 w 97"/>
                <a:gd name="T15" fmla="*/ 35246308 h 7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73"/>
                <a:gd name="T26" fmla="*/ 97 w 9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73">
                  <a:moveTo>
                    <a:pt x="0" y="49"/>
                  </a:moveTo>
                  <a:lnTo>
                    <a:pt x="11" y="4"/>
                  </a:lnTo>
                  <a:lnTo>
                    <a:pt x="66" y="0"/>
                  </a:lnTo>
                  <a:lnTo>
                    <a:pt x="97" y="37"/>
                  </a:lnTo>
                  <a:lnTo>
                    <a:pt x="53" y="38"/>
                  </a:lnTo>
                  <a:lnTo>
                    <a:pt x="4" y="73"/>
                  </a:lnTo>
                  <a:lnTo>
                    <a:pt x="26" y="51"/>
                  </a:lnTo>
                  <a:lnTo>
                    <a:pt x="0" y="49"/>
                  </a:lnTo>
                  <a:close/>
                </a:path>
              </a:pathLst>
            </a:custGeom>
            <a:grpFill/>
            <a:ln w="3175" cap="rnd">
              <a:solidFill>
                <a:schemeClr val="accent5"/>
              </a:solidFill>
              <a:round/>
              <a:headEnd/>
              <a:tailEnd/>
            </a:ln>
          </p:spPr>
          <p:txBody>
            <a:bodyPr/>
            <a:lstStyle/>
            <a:p>
              <a:endParaRPr lang="en-US" dirty="0"/>
            </a:p>
          </p:txBody>
        </p:sp>
        <p:sp>
          <p:nvSpPr>
            <p:cNvPr id="219" name="Freeform 160"/>
            <p:cNvSpPr>
              <a:spLocks noChangeAspect="1"/>
            </p:cNvSpPr>
            <p:nvPr/>
          </p:nvSpPr>
          <p:spPr bwMode="gray">
            <a:xfrm>
              <a:off x="5150414" y="3192458"/>
              <a:ext cx="476251" cy="201612"/>
            </a:xfrm>
            <a:custGeom>
              <a:avLst/>
              <a:gdLst>
                <a:gd name="T0" fmla="*/ 0 w 638"/>
                <a:gd name="T1" fmla="*/ 55298825 h 247"/>
                <a:gd name="T2" fmla="*/ 15045170 w 638"/>
                <a:gd name="T3" fmla="*/ 98605409 h 247"/>
                <a:gd name="T4" fmla="*/ 556869 w 638"/>
                <a:gd name="T5" fmla="*/ 102602551 h 247"/>
                <a:gd name="T6" fmla="*/ 15045170 w 638"/>
                <a:gd name="T7" fmla="*/ 109931596 h 247"/>
                <a:gd name="T8" fmla="*/ 20617594 w 638"/>
                <a:gd name="T9" fmla="*/ 135915873 h 247"/>
                <a:gd name="T10" fmla="*/ 40677572 w 638"/>
                <a:gd name="T11" fmla="*/ 133250840 h 247"/>
                <a:gd name="T12" fmla="*/ 20617594 w 638"/>
                <a:gd name="T13" fmla="*/ 144577026 h 247"/>
                <a:gd name="T14" fmla="*/ 43463411 w 638"/>
                <a:gd name="T15" fmla="*/ 139913014 h 247"/>
                <a:gd name="T16" fmla="*/ 67981328 w 638"/>
                <a:gd name="T17" fmla="*/ 157235321 h 247"/>
                <a:gd name="T18" fmla="*/ 90827145 w 638"/>
                <a:gd name="T19" fmla="*/ 139246960 h 247"/>
                <a:gd name="T20" fmla="*/ 125932294 w 638"/>
                <a:gd name="T21" fmla="*/ 162565388 h 247"/>
                <a:gd name="T22" fmla="*/ 187226714 w 638"/>
                <a:gd name="T23" fmla="*/ 139246960 h 247"/>
                <a:gd name="T24" fmla="*/ 185555361 w 638"/>
                <a:gd name="T25" fmla="*/ 164564367 h 247"/>
                <a:gd name="T26" fmla="*/ 197813946 w 638"/>
                <a:gd name="T27" fmla="*/ 139246960 h 247"/>
                <a:gd name="T28" fmla="*/ 312602139 w 638"/>
                <a:gd name="T29" fmla="*/ 132583969 h 247"/>
                <a:gd name="T30" fmla="*/ 355507935 w 638"/>
                <a:gd name="T31" fmla="*/ 129918936 h 247"/>
                <a:gd name="T32" fmla="*/ 343249350 w 638"/>
                <a:gd name="T33" fmla="*/ 71955078 h 247"/>
                <a:gd name="T34" fmla="*/ 353278966 w 638"/>
                <a:gd name="T35" fmla="*/ 59962837 h 247"/>
                <a:gd name="T36" fmla="*/ 315944847 w 638"/>
                <a:gd name="T37" fmla="*/ 11326187 h 247"/>
                <a:gd name="T38" fmla="*/ 292542161 w 638"/>
                <a:gd name="T39" fmla="*/ 11326187 h 247"/>
                <a:gd name="T40" fmla="*/ 227346671 w 638"/>
                <a:gd name="T41" fmla="*/ 31313527 h 247"/>
                <a:gd name="T42" fmla="*/ 171067059 w 638"/>
                <a:gd name="T43" fmla="*/ 0 h 247"/>
                <a:gd name="T44" fmla="*/ 136519526 w 638"/>
                <a:gd name="T45" fmla="*/ 666054 h 247"/>
                <a:gd name="T46" fmla="*/ 91384761 w 638"/>
                <a:gd name="T47" fmla="*/ 29981419 h 247"/>
                <a:gd name="T48" fmla="*/ 55721996 w 638"/>
                <a:gd name="T49" fmla="*/ 21986319 h 247"/>
                <a:gd name="T50" fmla="*/ 66866844 w 638"/>
                <a:gd name="T51" fmla="*/ 37310464 h 247"/>
                <a:gd name="T52" fmla="*/ 0 w 638"/>
                <a:gd name="T53" fmla="*/ 55298825 h 2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8"/>
                <a:gd name="T82" fmla="*/ 0 h 247"/>
                <a:gd name="T83" fmla="*/ 638 w 638"/>
                <a:gd name="T84" fmla="*/ 247 h 2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8" h="247">
                  <a:moveTo>
                    <a:pt x="0" y="83"/>
                  </a:moveTo>
                  <a:lnTo>
                    <a:pt x="27" y="148"/>
                  </a:lnTo>
                  <a:lnTo>
                    <a:pt x="1" y="154"/>
                  </a:lnTo>
                  <a:lnTo>
                    <a:pt x="27" y="165"/>
                  </a:lnTo>
                  <a:lnTo>
                    <a:pt x="37" y="204"/>
                  </a:lnTo>
                  <a:lnTo>
                    <a:pt x="73" y="200"/>
                  </a:lnTo>
                  <a:lnTo>
                    <a:pt x="37" y="217"/>
                  </a:lnTo>
                  <a:lnTo>
                    <a:pt x="78" y="210"/>
                  </a:lnTo>
                  <a:lnTo>
                    <a:pt x="122" y="236"/>
                  </a:lnTo>
                  <a:lnTo>
                    <a:pt x="163" y="209"/>
                  </a:lnTo>
                  <a:lnTo>
                    <a:pt x="226" y="244"/>
                  </a:lnTo>
                  <a:lnTo>
                    <a:pt x="336" y="209"/>
                  </a:lnTo>
                  <a:lnTo>
                    <a:pt x="333" y="247"/>
                  </a:lnTo>
                  <a:lnTo>
                    <a:pt x="355" y="209"/>
                  </a:lnTo>
                  <a:lnTo>
                    <a:pt x="561" y="199"/>
                  </a:lnTo>
                  <a:lnTo>
                    <a:pt x="638" y="195"/>
                  </a:lnTo>
                  <a:lnTo>
                    <a:pt x="616" y="108"/>
                  </a:lnTo>
                  <a:lnTo>
                    <a:pt x="634" y="90"/>
                  </a:lnTo>
                  <a:lnTo>
                    <a:pt x="567" y="17"/>
                  </a:lnTo>
                  <a:lnTo>
                    <a:pt x="525" y="17"/>
                  </a:lnTo>
                  <a:lnTo>
                    <a:pt x="408" y="47"/>
                  </a:lnTo>
                  <a:lnTo>
                    <a:pt x="307" y="0"/>
                  </a:lnTo>
                  <a:lnTo>
                    <a:pt x="245" y="1"/>
                  </a:lnTo>
                  <a:lnTo>
                    <a:pt x="164" y="45"/>
                  </a:lnTo>
                  <a:lnTo>
                    <a:pt x="100" y="33"/>
                  </a:lnTo>
                  <a:lnTo>
                    <a:pt x="120" y="56"/>
                  </a:lnTo>
                  <a:lnTo>
                    <a:pt x="0" y="83"/>
                  </a:lnTo>
                  <a:close/>
                </a:path>
              </a:pathLst>
            </a:custGeom>
            <a:grpFill/>
            <a:ln w="3175" cap="rnd">
              <a:solidFill>
                <a:schemeClr val="accent5"/>
              </a:solidFill>
              <a:round/>
              <a:headEnd/>
              <a:tailEnd/>
            </a:ln>
          </p:spPr>
          <p:txBody>
            <a:bodyPr/>
            <a:lstStyle/>
            <a:p>
              <a:endParaRPr lang="en-US" dirty="0"/>
            </a:p>
          </p:txBody>
        </p:sp>
        <p:sp>
          <p:nvSpPr>
            <p:cNvPr id="220" name="Freeform 161"/>
            <p:cNvSpPr>
              <a:spLocks noChangeAspect="1"/>
            </p:cNvSpPr>
            <p:nvPr/>
          </p:nvSpPr>
          <p:spPr bwMode="gray">
            <a:xfrm>
              <a:off x="4205853" y="2713034"/>
              <a:ext cx="101599" cy="136526"/>
            </a:xfrm>
            <a:custGeom>
              <a:avLst/>
              <a:gdLst>
                <a:gd name="T0" fmla="*/ 0 w 141"/>
                <a:gd name="T1" fmla="*/ 93794330 h 165"/>
                <a:gd name="T2" fmla="*/ 9345759 w 141"/>
                <a:gd name="T3" fmla="*/ 104063492 h 165"/>
                <a:gd name="T4" fmla="*/ 2076675 w 141"/>
                <a:gd name="T5" fmla="*/ 112964095 h 165"/>
                <a:gd name="T6" fmla="*/ 68017237 w 141"/>
                <a:gd name="T7" fmla="*/ 95847997 h 165"/>
                <a:gd name="T8" fmla="*/ 73209645 w 141"/>
                <a:gd name="T9" fmla="*/ 36285035 h 165"/>
                <a:gd name="T10" fmla="*/ 63863887 w 141"/>
                <a:gd name="T11" fmla="*/ 22592819 h 165"/>
                <a:gd name="T12" fmla="*/ 45171648 w 141"/>
                <a:gd name="T13" fmla="*/ 29438927 h 165"/>
                <a:gd name="T14" fmla="*/ 37902565 w 141"/>
                <a:gd name="T15" fmla="*/ 21223432 h 165"/>
                <a:gd name="T16" fmla="*/ 46209986 w 141"/>
                <a:gd name="T17" fmla="*/ 6846108 h 165"/>
                <a:gd name="T18" fmla="*/ 37902565 w 141"/>
                <a:gd name="T19" fmla="*/ 0 h 165"/>
                <a:gd name="T20" fmla="*/ 29595143 w 141"/>
                <a:gd name="T21" fmla="*/ 28754647 h 165"/>
                <a:gd name="T22" fmla="*/ 2076675 w 141"/>
                <a:gd name="T23" fmla="*/ 36285035 h 165"/>
                <a:gd name="T24" fmla="*/ 10903626 w 141"/>
                <a:gd name="T25" fmla="*/ 43816251 h 165"/>
                <a:gd name="T26" fmla="*/ 5711217 w 141"/>
                <a:gd name="T27" fmla="*/ 58877854 h 165"/>
                <a:gd name="T28" fmla="*/ 23365118 w 141"/>
                <a:gd name="T29" fmla="*/ 62986016 h 165"/>
                <a:gd name="T30" fmla="*/ 6749555 w 141"/>
                <a:gd name="T31" fmla="*/ 84894555 h 165"/>
                <a:gd name="T32" fmla="*/ 26480130 w 141"/>
                <a:gd name="T33" fmla="*/ 80102113 h 165"/>
                <a:gd name="T34" fmla="*/ 0 w 141"/>
                <a:gd name="T35" fmla="*/ 93794330 h 1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1"/>
                <a:gd name="T55" fmla="*/ 0 h 165"/>
                <a:gd name="T56" fmla="*/ 141 w 141"/>
                <a:gd name="T57" fmla="*/ 165 h 1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1" h="165">
                  <a:moveTo>
                    <a:pt x="0" y="137"/>
                  </a:moveTo>
                  <a:lnTo>
                    <a:pt x="18" y="152"/>
                  </a:lnTo>
                  <a:lnTo>
                    <a:pt x="4" y="165"/>
                  </a:lnTo>
                  <a:lnTo>
                    <a:pt x="131" y="140"/>
                  </a:lnTo>
                  <a:lnTo>
                    <a:pt x="141" y="53"/>
                  </a:lnTo>
                  <a:lnTo>
                    <a:pt x="123" y="33"/>
                  </a:lnTo>
                  <a:lnTo>
                    <a:pt x="87" y="43"/>
                  </a:lnTo>
                  <a:lnTo>
                    <a:pt x="73" y="31"/>
                  </a:lnTo>
                  <a:lnTo>
                    <a:pt x="89" y="10"/>
                  </a:lnTo>
                  <a:lnTo>
                    <a:pt x="73" y="0"/>
                  </a:lnTo>
                  <a:lnTo>
                    <a:pt x="57" y="42"/>
                  </a:lnTo>
                  <a:lnTo>
                    <a:pt x="4" y="53"/>
                  </a:lnTo>
                  <a:lnTo>
                    <a:pt x="21" y="64"/>
                  </a:lnTo>
                  <a:lnTo>
                    <a:pt x="11" y="86"/>
                  </a:lnTo>
                  <a:lnTo>
                    <a:pt x="45" y="92"/>
                  </a:lnTo>
                  <a:lnTo>
                    <a:pt x="13" y="124"/>
                  </a:lnTo>
                  <a:lnTo>
                    <a:pt x="51" y="117"/>
                  </a:lnTo>
                  <a:lnTo>
                    <a:pt x="0" y="137"/>
                  </a:lnTo>
                  <a:close/>
                </a:path>
              </a:pathLst>
            </a:custGeom>
            <a:grpFill/>
            <a:ln w="3175" cap="rnd">
              <a:solidFill>
                <a:schemeClr val="accent5"/>
              </a:solidFill>
              <a:round/>
              <a:headEnd/>
              <a:tailEnd/>
            </a:ln>
          </p:spPr>
          <p:txBody>
            <a:bodyPr/>
            <a:lstStyle/>
            <a:p>
              <a:endParaRPr lang="en-US" dirty="0"/>
            </a:p>
          </p:txBody>
        </p:sp>
        <p:sp>
          <p:nvSpPr>
            <p:cNvPr id="221" name="Freeform 162"/>
            <p:cNvSpPr>
              <a:spLocks noChangeAspect="1"/>
            </p:cNvSpPr>
            <p:nvPr/>
          </p:nvSpPr>
          <p:spPr bwMode="gray">
            <a:xfrm>
              <a:off x="4256653" y="2700336"/>
              <a:ext cx="69851" cy="57151"/>
            </a:xfrm>
            <a:custGeom>
              <a:avLst/>
              <a:gdLst>
                <a:gd name="T0" fmla="*/ 0 w 90"/>
                <a:gd name="T1" fmla="*/ 33490793 h 64"/>
                <a:gd name="T2" fmla="*/ 8433223 w 90"/>
                <a:gd name="T3" fmla="*/ 43058953 h 64"/>
                <a:gd name="T4" fmla="*/ 30117768 w 90"/>
                <a:gd name="T5" fmla="*/ 35085635 h 64"/>
                <a:gd name="T6" fmla="*/ 40960040 w 90"/>
                <a:gd name="T7" fmla="*/ 51033164 h 64"/>
                <a:gd name="T8" fmla="*/ 54211361 w 90"/>
                <a:gd name="T9" fmla="*/ 33490793 h 64"/>
                <a:gd name="T10" fmla="*/ 41562302 w 90"/>
                <a:gd name="T11" fmla="*/ 7974211 h 64"/>
                <a:gd name="T12" fmla="*/ 15661146 w 90"/>
                <a:gd name="T13" fmla="*/ 0 h 64"/>
                <a:gd name="T14" fmla="*/ 9637748 w 90"/>
                <a:gd name="T15" fmla="*/ 16744950 h 64"/>
                <a:gd name="T16" fmla="*/ 0 w 90"/>
                <a:gd name="T17" fmla="*/ 33490793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64"/>
                <a:gd name="T29" fmla="*/ 90 w 90"/>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64">
                  <a:moveTo>
                    <a:pt x="0" y="42"/>
                  </a:moveTo>
                  <a:lnTo>
                    <a:pt x="14" y="54"/>
                  </a:lnTo>
                  <a:lnTo>
                    <a:pt x="50" y="44"/>
                  </a:lnTo>
                  <a:lnTo>
                    <a:pt x="68" y="64"/>
                  </a:lnTo>
                  <a:lnTo>
                    <a:pt x="90" y="42"/>
                  </a:lnTo>
                  <a:lnTo>
                    <a:pt x="69" y="10"/>
                  </a:lnTo>
                  <a:lnTo>
                    <a:pt x="26" y="0"/>
                  </a:lnTo>
                  <a:lnTo>
                    <a:pt x="16" y="21"/>
                  </a:lnTo>
                  <a:lnTo>
                    <a:pt x="0" y="42"/>
                  </a:lnTo>
                  <a:close/>
                </a:path>
              </a:pathLst>
            </a:custGeom>
            <a:grpFill/>
            <a:ln w="3175" cap="rnd">
              <a:solidFill>
                <a:schemeClr val="accent5"/>
              </a:solidFill>
              <a:round/>
              <a:headEnd/>
              <a:tailEnd/>
            </a:ln>
          </p:spPr>
          <p:txBody>
            <a:bodyPr/>
            <a:lstStyle/>
            <a:p>
              <a:endParaRPr lang="en-US" dirty="0"/>
            </a:p>
          </p:txBody>
        </p:sp>
        <p:sp>
          <p:nvSpPr>
            <p:cNvPr id="222" name="Freeform 163"/>
            <p:cNvSpPr>
              <a:spLocks noChangeAspect="1"/>
            </p:cNvSpPr>
            <p:nvPr/>
          </p:nvSpPr>
          <p:spPr bwMode="gray">
            <a:xfrm>
              <a:off x="4293164" y="2608259"/>
              <a:ext cx="15874" cy="15876"/>
            </a:xfrm>
            <a:custGeom>
              <a:avLst/>
              <a:gdLst>
                <a:gd name="T0" fmla="*/ 0 w 22"/>
                <a:gd name="T1" fmla="*/ 9450388 h 20"/>
                <a:gd name="T2" fmla="*/ 5727989 w 22"/>
                <a:gd name="T3" fmla="*/ 0 h 20"/>
                <a:gd name="T4" fmla="*/ 11455256 w 22"/>
                <a:gd name="T5" fmla="*/ 12600781 h 20"/>
                <a:gd name="T6" fmla="*/ 0 w 22"/>
                <a:gd name="T7" fmla="*/ 9450388 h 20"/>
                <a:gd name="T8" fmla="*/ 0 60000 65536"/>
                <a:gd name="T9" fmla="*/ 0 60000 65536"/>
                <a:gd name="T10" fmla="*/ 0 60000 65536"/>
                <a:gd name="T11" fmla="*/ 0 60000 65536"/>
                <a:gd name="T12" fmla="*/ 0 w 22"/>
                <a:gd name="T13" fmla="*/ 0 h 20"/>
                <a:gd name="T14" fmla="*/ 22 w 22"/>
                <a:gd name="T15" fmla="*/ 20 h 20"/>
              </a:gdLst>
              <a:ahLst/>
              <a:cxnLst>
                <a:cxn ang="T8">
                  <a:pos x="T0" y="T1"/>
                </a:cxn>
                <a:cxn ang="T9">
                  <a:pos x="T2" y="T3"/>
                </a:cxn>
                <a:cxn ang="T10">
                  <a:pos x="T4" y="T5"/>
                </a:cxn>
                <a:cxn ang="T11">
                  <a:pos x="T6" y="T7"/>
                </a:cxn>
              </a:cxnLst>
              <a:rect l="T12" t="T13" r="T14" b="T15"/>
              <a:pathLst>
                <a:path w="22" h="20">
                  <a:moveTo>
                    <a:pt x="0" y="15"/>
                  </a:moveTo>
                  <a:lnTo>
                    <a:pt x="11" y="0"/>
                  </a:lnTo>
                  <a:lnTo>
                    <a:pt x="22" y="20"/>
                  </a:lnTo>
                  <a:lnTo>
                    <a:pt x="0" y="15"/>
                  </a:lnTo>
                  <a:close/>
                </a:path>
              </a:pathLst>
            </a:custGeom>
            <a:grpFill/>
            <a:ln w="3175" cap="rnd">
              <a:solidFill>
                <a:schemeClr val="accent5"/>
              </a:solidFill>
              <a:round/>
              <a:headEnd/>
              <a:tailEnd/>
            </a:ln>
          </p:spPr>
          <p:txBody>
            <a:bodyPr/>
            <a:lstStyle/>
            <a:p>
              <a:endParaRPr lang="en-US" dirty="0"/>
            </a:p>
          </p:txBody>
        </p:sp>
        <p:sp>
          <p:nvSpPr>
            <p:cNvPr id="223" name="Freeform 164"/>
            <p:cNvSpPr>
              <a:spLocks noChangeAspect="1"/>
            </p:cNvSpPr>
            <p:nvPr/>
          </p:nvSpPr>
          <p:spPr bwMode="gray">
            <a:xfrm>
              <a:off x="4309041" y="2568573"/>
              <a:ext cx="201612" cy="341312"/>
            </a:xfrm>
            <a:custGeom>
              <a:avLst/>
              <a:gdLst>
                <a:gd name="T0" fmla="*/ 0 w 268"/>
                <a:gd name="T1" fmla="*/ 66854788 h 409"/>
                <a:gd name="T2" fmla="*/ 5659457 w 268"/>
                <a:gd name="T3" fmla="*/ 28552627 h 409"/>
                <a:gd name="T4" fmla="*/ 22071357 w 268"/>
                <a:gd name="T5" fmla="*/ 0 h 409"/>
                <a:gd name="T6" fmla="*/ 57725262 w 268"/>
                <a:gd name="T7" fmla="*/ 0 h 409"/>
                <a:gd name="T8" fmla="*/ 36786097 w 268"/>
                <a:gd name="T9" fmla="*/ 34123789 h 409"/>
                <a:gd name="T10" fmla="*/ 83192445 w 268"/>
                <a:gd name="T11" fmla="*/ 41087743 h 409"/>
                <a:gd name="T12" fmla="*/ 54330190 w 268"/>
                <a:gd name="T13" fmla="*/ 87746649 h 409"/>
                <a:gd name="T14" fmla="*/ 88851902 w 268"/>
                <a:gd name="T15" fmla="*/ 104460137 h 409"/>
                <a:gd name="T16" fmla="*/ 121676455 w 268"/>
                <a:gd name="T17" fmla="*/ 162957347 h 409"/>
                <a:gd name="T18" fmla="*/ 112055452 w 268"/>
                <a:gd name="T19" fmla="*/ 166439741 h 409"/>
                <a:gd name="T20" fmla="*/ 126769440 w 268"/>
                <a:gd name="T21" fmla="*/ 181064460 h 409"/>
                <a:gd name="T22" fmla="*/ 118280630 w 268"/>
                <a:gd name="T23" fmla="*/ 194992367 h 409"/>
                <a:gd name="T24" fmla="*/ 151670902 w 268"/>
                <a:gd name="T25" fmla="*/ 198473927 h 409"/>
                <a:gd name="T26" fmla="*/ 131863177 w 268"/>
                <a:gd name="T27" fmla="*/ 236776088 h 409"/>
                <a:gd name="T28" fmla="*/ 145445725 w 268"/>
                <a:gd name="T29" fmla="*/ 247918414 h 409"/>
                <a:gd name="T30" fmla="*/ 8488810 w 268"/>
                <a:gd name="T31" fmla="*/ 284827785 h 409"/>
                <a:gd name="T32" fmla="*/ 69044177 w 268"/>
                <a:gd name="T33" fmla="*/ 231901738 h 409"/>
                <a:gd name="T34" fmla="*/ 51500085 w 268"/>
                <a:gd name="T35" fmla="*/ 240258482 h 409"/>
                <a:gd name="T36" fmla="*/ 16978372 w 268"/>
                <a:gd name="T37" fmla="*/ 224240972 h 409"/>
                <a:gd name="T38" fmla="*/ 42445555 w 268"/>
                <a:gd name="T39" fmla="*/ 204741902 h 409"/>
                <a:gd name="T40" fmla="*/ 26598623 w 268"/>
                <a:gd name="T41" fmla="*/ 194992367 h 409"/>
                <a:gd name="T42" fmla="*/ 61121087 w 268"/>
                <a:gd name="T43" fmla="*/ 174796485 h 409"/>
                <a:gd name="T44" fmla="*/ 65082632 w 268"/>
                <a:gd name="T45" fmla="*/ 148333461 h 409"/>
                <a:gd name="T46" fmla="*/ 46972820 w 268"/>
                <a:gd name="T47" fmla="*/ 140672695 h 409"/>
                <a:gd name="T48" fmla="*/ 57725262 w 268"/>
                <a:gd name="T49" fmla="*/ 125351998 h 409"/>
                <a:gd name="T50" fmla="*/ 21505637 w 268"/>
                <a:gd name="T51" fmla="*/ 133012764 h 409"/>
                <a:gd name="T52" fmla="*/ 22071357 w 268"/>
                <a:gd name="T53" fmla="*/ 91925021 h 409"/>
                <a:gd name="T54" fmla="*/ 5659457 w 268"/>
                <a:gd name="T55" fmla="*/ 110727278 h 409"/>
                <a:gd name="T56" fmla="*/ 15280460 w 268"/>
                <a:gd name="T57" fmla="*/ 68943557 h 409"/>
                <a:gd name="T58" fmla="*/ 0 w 268"/>
                <a:gd name="T59" fmla="*/ 66854788 h 40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8"/>
                <a:gd name="T91" fmla="*/ 0 h 409"/>
                <a:gd name="T92" fmla="*/ 268 w 268"/>
                <a:gd name="T93" fmla="*/ 409 h 40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8" h="409">
                  <a:moveTo>
                    <a:pt x="0" y="96"/>
                  </a:moveTo>
                  <a:lnTo>
                    <a:pt x="10" y="41"/>
                  </a:lnTo>
                  <a:lnTo>
                    <a:pt x="39" y="0"/>
                  </a:lnTo>
                  <a:lnTo>
                    <a:pt x="102" y="0"/>
                  </a:lnTo>
                  <a:lnTo>
                    <a:pt x="65" y="49"/>
                  </a:lnTo>
                  <a:lnTo>
                    <a:pt x="147" y="59"/>
                  </a:lnTo>
                  <a:lnTo>
                    <a:pt x="96" y="126"/>
                  </a:lnTo>
                  <a:lnTo>
                    <a:pt x="157" y="150"/>
                  </a:lnTo>
                  <a:lnTo>
                    <a:pt x="215" y="234"/>
                  </a:lnTo>
                  <a:lnTo>
                    <a:pt x="198" y="239"/>
                  </a:lnTo>
                  <a:lnTo>
                    <a:pt x="224" y="260"/>
                  </a:lnTo>
                  <a:lnTo>
                    <a:pt x="209" y="280"/>
                  </a:lnTo>
                  <a:lnTo>
                    <a:pt x="268" y="285"/>
                  </a:lnTo>
                  <a:lnTo>
                    <a:pt x="233" y="340"/>
                  </a:lnTo>
                  <a:lnTo>
                    <a:pt x="257" y="356"/>
                  </a:lnTo>
                  <a:lnTo>
                    <a:pt x="15" y="409"/>
                  </a:lnTo>
                  <a:lnTo>
                    <a:pt x="122" y="333"/>
                  </a:lnTo>
                  <a:lnTo>
                    <a:pt x="91" y="345"/>
                  </a:lnTo>
                  <a:lnTo>
                    <a:pt x="30" y="322"/>
                  </a:lnTo>
                  <a:lnTo>
                    <a:pt x="75" y="294"/>
                  </a:lnTo>
                  <a:lnTo>
                    <a:pt x="47" y="280"/>
                  </a:lnTo>
                  <a:lnTo>
                    <a:pt x="108" y="251"/>
                  </a:lnTo>
                  <a:lnTo>
                    <a:pt x="115" y="213"/>
                  </a:lnTo>
                  <a:lnTo>
                    <a:pt x="83" y="202"/>
                  </a:lnTo>
                  <a:lnTo>
                    <a:pt x="102" y="180"/>
                  </a:lnTo>
                  <a:lnTo>
                    <a:pt x="38" y="191"/>
                  </a:lnTo>
                  <a:lnTo>
                    <a:pt x="39" y="132"/>
                  </a:lnTo>
                  <a:lnTo>
                    <a:pt x="10" y="159"/>
                  </a:lnTo>
                  <a:lnTo>
                    <a:pt x="27" y="99"/>
                  </a:lnTo>
                  <a:lnTo>
                    <a:pt x="0" y="96"/>
                  </a:lnTo>
                  <a:close/>
                </a:path>
              </a:pathLst>
            </a:custGeom>
            <a:grpFill/>
            <a:ln w="3175" cap="rnd">
              <a:solidFill>
                <a:schemeClr val="accent5"/>
              </a:solidFill>
              <a:round/>
              <a:headEnd/>
              <a:tailEnd/>
            </a:ln>
          </p:spPr>
          <p:txBody>
            <a:bodyPr/>
            <a:lstStyle/>
            <a:p>
              <a:endParaRPr lang="en-US" dirty="0"/>
            </a:p>
          </p:txBody>
        </p:sp>
        <p:sp>
          <p:nvSpPr>
            <p:cNvPr id="224" name="Freeform 165"/>
            <p:cNvSpPr>
              <a:spLocks noChangeAspect="1"/>
            </p:cNvSpPr>
            <p:nvPr/>
          </p:nvSpPr>
          <p:spPr bwMode="gray">
            <a:xfrm>
              <a:off x="665160" y="2601910"/>
              <a:ext cx="69851" cy="46038"/>
            </a:xfrm>
            <a:custGeom>
              <a:avLst/>
              <a:gdLst>
                <a:gd name="T0" fmla="*/ 0 w 92"/>
                <a:gd name="T1" fmla="*/ 15844546 h 53"/>
                <a:gd name="T2" fmla="*/ 14987380 w 92"/>
                <a:gd name="T3" fmla="*/ 39988781 h 53"/>
                <a:gd name="T4" fmla="*/ 53032853 w 92"/>
                <a:gd name="T5" fmla="*/ 6790892 h 53"/>
                <a:gd name="T6" fmla="*/ 17869452 w 92"/>
                <a:gd name="T7" fmla="*/ 0 h 53"/>
                <a:gd name="T8" fmla="*/ 21904808 w 92"/>
                <a:gd name="T9" fmla="*/ 15089713 h 53"/>
                <a:gd name="T10" fmla="*/ 0 w 92"/>
                <a:gd name="T11" fmla="*/ 15844546 h 53"/>
                <a:gd name="T12" fmla="*/ 0 60000 65536"/>
                <a:gd name="T13" fmla="*/ 0 60000 65536"/>
                <a:gd name="T14" fmla="*/ 0 60000 65536"/>
                <a:gd name="T15" fmla="*/ 0 60000 65536"/>
                <a:gd name="T16" fmla="*/ 0 60000 65536"/>
                <a:gd name="T17" fmla="*/ 0 60000 65536"/>
                <a:gd name="T18" fmla="*/ 0 w 92"/>
                <a:gd name="T19" fmla="*/ 0 h 53"/>
                <a:gd name="T20" fmla="*/ 92 w 9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92" h="53">
                  <a:moveTo>
                    <a:pt x="0" y="21"/>
                  </a:moveTo>
                  <a:lnTo>
                    <a:pt x="26" y="53"/>
                  </a:lnTo>
                  <a:lnTo>
                    <a:pt x="92" y="9"/>
                  </a:lnTo>
                  <a:lnTo>
                    <a:pt x="31" y="0"/>
                  </a:lnTo>
                  <a:lnTo>
                    <a:pt x="38" y="20"/>
                  </a:lnTo>
                  <a:lnTo>
                    <a:pt x="0" y="21"/>
                  </a:lnTo>
                  <a:close/>
                </a:path>
              </a:pathLst>
            </a:custGeom>
            <a:grpFill/>
            <a:ln w="3175" cap="rnd">
              <a:solidFill>
                <a:schemeClr val="accent5"/>
              </a:solidFill>
              <a:round/>
              <a:headEnd/>
              <a:tailEnd/>
            </a:ln>
          </p:spPr>
          <p:txBody>
            <a:bodyPr/>
            <a:lstStyle/>
            <a:p>
              <a:endParaRPr lang="en-US" dirty="0"/>
            </a:p>
          </p:txBody>
        </p:sp>
        <p:sp>
          <p:nvSpPr>
            <p:cNvPr id="225" name="Freeform 166"/>
            <p:cNvSpPr>
              <a:spLocks noChangeAspect="1"/>
            </p:cNvSpPr>
            <p:nvPr/>
          </p:nvSpPr>
          <p:spPr bwMode="gray">
            <a:xfrm>
              <a:off x="1101722" y="2520946"/>
              <a:ext cx="206376" cy="203200"/>
            </a:xfrm>
            <a:custGeom>
              <a:avLst/>
              <a:gdLst>
                <a:gd name="T0" fmla="*/ 0 w 277"/>
                <a:gd name="T1" fmla="*/ 16112613 h 248"/>
                <a:gd name="T2" fmla="*/ 6105571 w 277"/>
                <a:gd name="T3" fmla="*/ 40952174 h 248"/>
                <a:gd name="T4" fmla="*/ 27754085 w 277"/>
                <a:gd name="T5" fmla="*/ 51022045 h 248"/>
                <a:gd name="T6" fmla="*/ 37189967 w 277"/>
                <a:gd name="T7" fmla="*/ 42966148 h 248"/>
                <a:gd name="T8" fmla="*/ 18872509 w 277"/>
                <a:gd name="T9" fmla="*/ 30210432 h 248"/>
                <a:gd name="T10" fmla="*/ 37189967 w 277"/>
                <a:gd name="T11" fmla="*/ 30210432 h 248"/>
                <a:gd name="T12" fmla="*/ 52732165 w 277"/>
                <a:gd name="T13" fmla="*/ 51693097 h 248"/>
                <a:gd name="T14" fmla="*/ 47736698 w 277"/>
                <a:gd name="T15" fmla="*/ 14097819 h 248"/>
                <a:gd name="T16" fmla="*/ 61058689 w 277"/>
                <a:gd name="T17" fmla="*/ 46994097 h 248"/>
                <a:gd name="T18" fmla="*/ 93253189 w 277"/>
                <a:gd name="T19" fmla="*/ 65791735 h 248"/>
                <a:gd name="T20" fmla="*/ 87147618 w 277"/>
                <a:gd name="T21" fmla="*/ 88617323 h 248"/>
                <a:gd name="T22" fmla="*/ 123782533 w 277"/>
                <a:gd name="T23" fmla="*/ 117484832 h 248"/>
                <a:gd name="T24" fmla="*/ 113790854 w 277"/>
                <a:gd name="T25" fmla="*/ 142324394 h 248"/>
                <a:gd name="T26" fmla="*/ 133774212 w 277"/>
                <a:gd name="T27" fmla="*/ 122184652 h 248"/>
                <a:gd name="T28" fmla="*/ 137659575 w 277"/>
                <a:gd name="T29" fmla="*/ 166492903 h 248"/>
                <a:gd name="T30" fmla="*/ 152091670 w 277"/>
                <a:gd name="T31" fmla="*/ 159108058 h 248"/>
                <a:gd name="T32" fmla="*/ 153756825 w 277"/>
                <a:gd name="T33" fmla="*/ 125540729 h 248"/>
                <a:gd name="T34" fmla="*/ 117121910 w 277"/>
                <a:gd name="T35" fmla="*/ 107414961 h 248"/>
                <a:gd name="T36" fmla="*/ 48846802 w 277"/>
                <a:gd name="T37" fmla="*/ 0 h 248"/>
                <a:gd name="T38" fmla="*/ 9991679 w 277"/>
                <a:gd name="T39" fmla="*/ 30210432 h 248"/>
                <a:gd name="T40" fmla="*/ 0 w 277"/>
                <a:gd name="T41" fmla="*/ 16112613 h 2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7"/>
                <a:gd name="T64" fmla="*/ 0 h 248"/>
                <a:gd name="T65" fmla="*/ 277 w 277"/>
                <a:gd name="T66" fmla="*/ 248 h 2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7" h="248">
                  <a:moveTo>
                    <a:pt x="0" y="24"/>
                  </a:moveTo>
                  <a:lnTo>
                    <a:pt x="11" y="61"/>
                  </a:lnTo>
                  <a:lnTo>
                    <a:pt x="50" y="76"/>
                  </a:lnTo>
                  <a:lnTo>
                    <a:pt x="67" y="64"/>
                  </a:lnTo>
                  <a:lnTo>
                    <a:pt x="34" y="45"/>
                  </a:lnTo>
                  <a:lnTo>
                    <a:pt x="67" y="45"/>
                  </a:lnTo>
                  <a:lnTo>
                    <a:pt x="95" y="77"/>
                  </a:lnTo>
                  <a:lnTo>
                    <a:pt x="86" y="21"/>
                  </a:lnTo>
                  <a:lnTo>
                    <a:pt x="110" y="70"/>
                  </a:lnTo>
                  <a:lnTo>
                    <a:pt x="168" y="98"/>
                  </a:lnTo>
                  <a:lnTo>
                    <a:pt x="157" y="132"/>
                  </a:lnTo>
                  <a:lnTo>
                    <a:pt x="223" y="175"/>
                  </a:lnTo>
                  <a:lnTo>
                    <a:pt x="205" y="212"/>
                  </a:lnTo>
                  <a:lnTo>
                    <a:pt x="241" y="182"/>
                  </a:lnTo>
                  <a:lnTo>
                    <a:pt x="248" y="248"/>
                  </a:lnTo>
                  <a:lnTo>
                    <a:pt x="274" y="237"/>
                  </a:lnTo>
                  <a:lnTo>
                    <a:pt x="277" y="187"/>
                  </a:lnTo>
                  <a:lnTo>
                    <a:pt x="211" y="160"/>
                  </a:lnTo>
                  <a:lnTo>
                    <a:pt x="88" y="0"/>
                  </a:lnTo>
                  <a:lnTo>
                    <a:pt x="18" y="45"/>
                  </a:lnTo>
                  <a:lnTo>
                    <a:pt x="0" y="24"/>
                  </a:lnTo>
                  <a:close/>
                </a:path>
              </a:pathLst>
            </a:custGeom>
            <a:grpFill/>
            <a:ln w="3175" cap="rnd">
              <a:solidFill>
                <a:schemeClr val="accent5"/>
              </a:solidFill>
              <a:round/>
              <a:headEnd/>
              <a:tailEnd/>
            </a:ln>
          </p:spPr>
          <p:txBody>
            <a:bodyPr/>
            <a:lstStyle/>
            <a:p>
              <a:endParaRPr lang="en-US" dirty="0"/>
            </a:p>
          </p:txBody>
        </p:sp>
        <p:sp>
          <p:nvSpPr>
            <p:cNvPr id="226" name="Freeform 167"/>
            <p:cNvSpPr>
              <a:spLocks noChangeAspect="1"/>
            </p:cNvSpPr>
            <p:nvPr/>
          </p:nvSpPr>
          <p:spPr bwMode="gray">
            <a:xfrm>
              <a:off x="1147761" y="2586035"/>
              <a:ext cx="33337" cy="33337"/>
            </a:xfrm>
            <a:custGeom>
              <a:avLst/>
              <a:gdLst>
                <a:gd name="T0" fmla="*/ 0 w 47"/>
                <a:gd name="T1" fmla="*/ 0 h 41"/>
                <a:gd name="T2" fmla="*/ 7043328 w 47"/>
                <a:gd name="T3" fmla="*/ 27106233 h 41"/>
                <a:gd name="T4" fmla="*/ 8552714 w 47"/>
                <a:gd name="T5" fmla="*/ 13883641 h 41"/>
                <a:gd name="T6" fmla="*/ 23645863 w 47"/>
                <a:gd name="T7" fmla="*/ 25123088 h 41"/>
                <a:gd name="T8" fmla="*/ 9559207 w 47"/>
                <a:gd name="T9" fmla="*/ 13883641 h 41"/>
                <a:gd name="T10" fmla="*/ 22639369 w 47"/>
                <a:gd name="T11" fmla="*/ 5289200 h 41"/>
                <a:gd name="T12" fmla="*/ 0 w 47"/>
                <a:gd name="T13" fmla="*/ 0 h 41"/>
                <a:gd name="T14" fmla="*/ 0 60000 65536"/>
                <a:gd name="T15" fmla="*/ 0 60000 65536"/>
                <a:gd name="T16" fmla="*/ 0 60000 65536"/>
                <a:gd name="T17" fmla="*/ 0 60000 65536"/>
                <a:gd name="T18" fmla="*/ 0 60000 65536"/>
                <a:gd name="T19" fmla="*/ 0 60000 65536"/>
                <a:gd name="T20" fmla="*/ 0 60000 65536"/>
                <a:gd name="T21" fmla="*/ 0 w 47"/>
                <a:gd name="T22" fmla="*/ 0 h 41"/>
                <a:gd name="T23" fmla="*/ 47 w 4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41">
                  <a:moveTo>
                    <a:pt x="0" y="0"/>
                  </a:moveTo>
                  <a:lnTo>
                    <a:pt x="14" y="41"/>
                  </a:lnTo>
                  <a:lnTo>
                    <a:pt x="17" y="21"/>
                  </a:lnTo>
                  <a:lnTo>
                    <a:pt x="47" y="38"/>
                  </a:lnTo>
                  <a:lnTo>
                    <a:pt x="19" y="21"/>
                  </a:lnTo>
                  <a:lnTo>
                    <a:pt x="45" y="8"/>
                  </a:lnTo>
                  <a:lnTo>
                    <a:pt x="0" y="0"/>
                  </a:lnTo>
                  <a:close/>
                </a:path>
              </a:pathLst>
            </a:custGeom>
            <a:grpFill/>
            <a:ln w="3175" cap="rnd">
              <a:solidFill>
                <a:schemeClr val="accent5"/>
              </a:solidFill>
              <a:round/>
              <a:headEnd/>
              <a:tailEnd/>
            </a:ln>
          </p:spPr>
          <p:txBody>
            <a:bodyPr/>
            <a:lstStyle/>
            <a:p>
              <a:endParaRPr lang="en-US" dirty="0"/>
            </a:p>
          </p:txBody>
        </p:sp>
        <p:sp>
          <p:nvSpPr>
            <p:cNvPr id="227" name="Freeform 168"/>
            <p:cNvSpPr>
              <a:spLocks noChangeAspect="1"/>
            </p:cNvSpPr>
            <p:nvPr/>
          </p:nvSpPr>
          <p:spPr bwMode="gray">
            <a:xfrm>
              <a:off x="1165224" y="2616197"/>
              <a:ext cx="19049" cy="50799"/>
            </a:xfrm>
            <a:custGeom>
              <a:avLst/>
              <a:gdLst>
                <a:gd name="T0" fmla="*/ 0 w 27"/>
                <a:gd name="T1" fmla="*/ 0 h 61"/>
                <a:gd name="T2" fmla="*/ 12445294 w 27"/>
                <a:gd name="T3" fmla="*/ 8322039 h 61"/>
                <a:gd name="T4" fmla="*/ 13440833 w 27"/>
                <a:gd name="T5" fmla="*/ 42305574 h 61"/>
                <a:gd name="T6" fmla="*/ 0 w 27"/>
                <a:gd name="T7" fmla="*/ 0 h 61"/>
                <a:gd name="T8" fmla="*/ 0 60000 65536"/>
                <a:gd name="T9" fmla="*/ 0 60000 65536"/>
                <a:gd name="T10" fmla="*/ 0 60000 65536"/>
                <a:gd name="T11" fmla="*/ 0 60000 65536"/>
                <a:gd name="T12" fmla="*/ 0 w 27"/>
                <a:gd name="T13" fmla="*/ 0 h 61"/>
                <a:gd name="T14" fmla="*/ 27 w 27"/>
                <a:gd name="T15" fmla="*/ 61 h 61"/>
              </a:gdLst>
              <a:ahLst/>
              <a:cxnLst>
                <a:cxn ang="T8">
                  <a:pos x="T0" y="T1"/>
                </a:cxn>
                <a:cxn ang="T9">
                  <a:pos x="T2" y="T3"/>
                </a:cxn>
                <a:cxn ang="T10">
                  <a:pos x="T4" y="T5"/>
                </a:cxn>
                <a:cxn ang="T11">
                  <a:pos x="T6" y="T7"/>
                </a:cxn>
              </a:cxnLst>
              <a:rect l="T12" t="T13" r="T14" b="T15"/>
              <a:pathLst>
                <a:path w="27" h="61">
                  <a:moveTo>
                    <a:pt x="0" y="0"/>
                  </a:moveTo>
                  <a:lnTo>
                    <a:pt x="25" y="12"/>
                  </a:lnTo>
                  <a:lnTo>
                    <a:pt x="27" y="61"/>
                  </a:lnTo>
                  <a:lnTo>
                    <a:pt x="0" y="0"/>
                  </a:lnTo>
                  <a:close/>
                </a:path>
              </a:pathLst>
            </a:custGeom>
            <a:grpFill/>
            <a:ln w="3175" cap="rnd">
              <a:solidFill>
                <a:schemeClr val="accent5"/>
              </a:solidFill>
              <a:round/>
              <a:headEnd/>
              <a:tailEnd/>
            </a:ln>
          </p:spPr>
          <p:txBody>
            <a:bodyPr/>
            <a:lstStyle/>
            <a:p>
              <a:endParaRPr lang="en-US" dirty="0"/>
            </a:p>
          </p:txBody>
        </p:sp>
        <p:sp>
          <p:nvSpPr>
            <p:cNvPr id="228" name="Freeform 169"/>
            <p:cNvSpPr>
              <a:spLocks noChangeAspect="1"/>
            </p:cNvSpPr>
            <p:nvPr/>
          </p:nvSpPr>
          <p:spPr bwMode="gray">
            <a:xfrm>
              <a:off x="1184273" y="2590798"/>
              <a:ext cx="28576" cy="28574"/>
            </a:xfrm>
            <a:custGeom>
              <a:avLst/>
              <a:gdLst>
                <a:gd name="T0" fmla="*/ 0 w 34"/>
                <a:gd name="T1" fmla="*/ 0 h 37"/>
                <a:gd name="T2" fmla="*/ 4944315 w 34"/>
                <a:gd name="T3" fmla="*/ 22068395 h 37"/>
                <a:gd name="T4" fmla="*/ 20484073 w 34"/>
                <a:gd name="T5" fmla="*/ 22068395 h 37"/>
                <a:gd name="T6" fmla="*/ 12714194 w 34"/>
                <a:gd name="T7" fmla="*/ 2385626 h 37"/>
                <a:gd name="T8" fmla="*/ 24015607 w 34"/>
                <a:gd name="T9" fmla="*/ 16103943 h 37"/>
                <a:gd name="T10" fmla="*/ 14832946 w 34"/>
                <a:gd name="T11" fmla="*/ 0 h 37"/>
                <a:gd name="T12" fmla="*/ 0 w 34"/>
                <a:gd name="T13" fmla="*/ 0 h 37"/>
                <a:gd name="T14" fmla="*/ 0 60000 65536"/>
                <a:gd name="T15" fmla="*/ 0 60000 65536"/>
                <a:gd name="T16" fmla="*/ 0 60000 65536"/>
                <a:gd name="T17" fmla="*/ 0 60000 65536"/>
                <a:gd name="T18" fmla="*/ 0 60000 65536"/>
                <a:gd name="T19" fmla="*/ 0 60000 65536"/>
                <a:gd name="T20" fmla="*/ 0 60000 65536"/>
                <a:gd name="T21" fmla="*/ 0 w 34"/>
                <a:gd name="T22" fmla="*/ 0 h 37"/>
                <a:gd name="T23" fmla="*/ 34 w 34"/>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7">
                  <a:moveTo>
                    <a:pt x="0" y="0"/>
                  </a:moveTo>
                  <a:lnTo>
                    <a:pt x="7" y="37"/>
                  </a:lnTo>
                  <a:lnTo>
                    <a:pt x="29" y="37"/>
                  </a:lnTo>
                  <a:lnTo>
                    <a:pt x="18" y="4"/>
                  </a:lnTo>
                  <a:lnTo>
                    <a:pt x="34" y="27"/>
                  </a:lnTo>
                  <a:lnTo>
                    <a:pt x="21" y="0"/>
                  </a:lnTo>
                  <a:lnTo>
                    <a:pt x="0" y="0"/>
                  </a:lnTo>
                  <a:close/>
                </a:path>
              </a:pathLst>
            </a:custGeom>
            <a:grpFill/>
            <a:ln w="3175" cap="rnd">
              <a:solidFill>
                <a:schemeClr val="accent5"/>
              </a:solidFill>
              <a:round/>
              <a:headEnd/>
              <a:tailEnd/>
            </a:ln>
          </p:spPr>
          <p:txBody>
            <a:bodyPr/>
            <a:lstStyle/>
            <a:p>
              <a:endParaRPr lang="en-US" dirty="0"/>
            </a:p>
          </p:txBody>
        </p:sp>
        <p:sp>
          <p:nvSpPr>
            <p:cNvPr id="229" name="Freeform 170"/>
            <p:cNvSpPr>
              <a:spLocks noChangeAspect="1"/>
            </p:cNvSpPr>
            <p:nvPr/>
          </p:nvSpPr>
          <p:spPr bwMode="gray">
            <a:xfrm>
              <a:off x="1209674" y="2633659"/>
              <a:ext cx="20638" cy="25399"/>
            </a:xfrm>
            <a:custGeom>
              <a:avLst/>
              <a:gdLst>
                <a:gd name="T0" fmla="*/ 0 w 30"/>
                <a:gd name="T1" fmla="*/ 0 h 27"/>
                <a:gd name="T2" fmla="*/ 13724270 w 30"/>
                <a:gd name="T3" fmla="*/ 23894815 h 27"/>
                <a:gd name="T4" fmla="*/ 14197568 w 30"/>
                <a:gd name="T5" fmla="*/ 2654770 h 27"/>
                <a:gd name="T6" fmla="*/ 0 w 30"/>
                <a:gd name="T7" fmla="*/ 0 h 27"/>
                <a:gd name="T8" fmla="*/ 0 60000 65536"/>
                <a:gd name="T9" fmla="*/ 0 60000 65536"/>
                <a:gd name="T10" fmla="*/ 0 60000 65536"/>
                <a:gd name="T11" fmla="*/ 0 60000 65536"/>
                <a:gd name="T12" fmla="*/ 0 w 30"/>
                <a:gd name="T13" fmla="*/ 0 h 27"/>
                <a:gd name="T14" fmla="*/ 30 w 30"/>
                <a:gd name="T15" fmla="*/ 27 h 27"/>
              </a:gdLst>
              <a:ahLst/>
              <a:cxnLst>
                <a:cxn ang="T8">
                  <a:pos x="T0" y="T1"/>
                </a:cxn>
                <a:cxn ang="T9">
                  <a:pos x="T2" y="T3"/>
                </a:cxn>
                <a:cxn ang="T10">
                  <a:pos x="T4" y="T5"/>
                </a:cxn>
                <a:cxn ang="T11">
                  <a:pos x="T6" y="T7"/>
                </a:cxn>
              </a:cxnLst>
              <a:rect l="T12" t="T13" r="T14" b="T15"/>
              <a:pathLst>
                <a:path w="30" h="27">
                  <a:moveTo>
                    <a:pt x="0" y="0"/>
                  </a:moveTo>
                  <a:lnTo>
                    <a:pt x="29" y="27"/>
                  </a:lnTo>
                  <a:lnTo>
                    <a:pt x="30" y="3"/>
                  </a:lnTo>
                  <a:lnTo>
                    <a:pt x="0" y="0"/>
                  </a:lnTo>
                  <a:close/>
                </a:path>
              </a:pathLst>
            </a:custGeom>
            <a:grpFill/>
            <a:ln w="3175" cap="rnd">
              <a:solidFill>
                <a:schemeClr val="accent5"/>
              </a:solidFill>
              <a:round/>
              <a:headEnd/>
              <a:tailEnd/>
            </a:ln>
          </p:spPr>
          <p:txBody>
            <a:bodyPr/>
            <a:lstStyle/>
            <a:p>
              <a:endParaRPr lang="en-US" dirty="0"/>
            </a:p>
          </p:txBody>
        </p:sp>
        <p:sp>
          <p:nvSpPr>
            <p:cNvPr id="230" name="Freeform 171"/>
            <p:cNvSpPr>
              <a:spLocks noChangeAspect="1"/>
            </p:cNvSpPr>
            <p:nvPr/>
          </p:nvSpPr>
          <p:spPr bwMode="gray">
            <a:xfrm>
              <a:off x="1216024" y="2666996"/>
              <a:ext cx="31751" cy="49213"/>
            </a:xfrm>
            <a:custGeom>
              <a:avLst/>
              <a:gdLst>
                <a:gd name="T0" fmla="*/ 0 w 47"/>
                <a:gd name="T1" fmla="*/ 0 h 64"/>
                <a:gd name="T2" fmla="*/ 16884920 w 47"/>
                <a:gd name="T3" fmla="*/ 13599705 h 64"/>
                <a:gd name="T4" fmla="*/ 21448138 w 47"/>
                <a:gd name="T5" fmla="*/ 37842490 h 64"/>
                <a:gd name="T6" fmla="*/ 0 w 47"/>
                <a:gd name="T7" fmla="*/ 0 h 64"/>
                <a:gd name="T8" fmla="*/ 0 60000 65536"/>
                <a:gd name="T9" fmla="*/ 0 60000 65536"/>
                <a:gd name="T10" fmla="*/ 0 60000 65536"/>
                <a:gd name="T11" fmla="*/ 0 60000 65536"/>
                <a:gd name="T12" fmla="*/ 0 w 47"/>
                <a:gd name="T13" fmla="*/ 0 h 64"/>
                <a:gd name="T14" fmla="*/ 47 w 47"/>
                <a:gd name="T15" fmla="*/ 64 h 64"/>
              </a:gdLst>
              <a:ahLst/>
              <a:cxnLst>
                <a:cxn ang="T8">
                  <a:pos x="T0" y="T1"/>
                </a:cxn>
                <a:cxn ang="T9">
                  <a:pos x="T2" y="T3"/>
                </a:cxn>
                <a:cxn ang="T10">
                  <a:pos x="T4" y="T5"/>
                </a:cxn>
                <a:cxn ang="T11">
                  <a:pos x="T6" y="T7"/>
                </a:cxn>
              </a:cxnLst>
              <a:rect l="T12" t="T13" r="T14" b="T15"/>
              <a:pathLst>
                <a:path w="47" h="64">
                  <a:moveTo>
                    <a:pt x="0" y="0"/>
                  </a:moveTo>
                  <a:lnTo>
                    <a:pt x="37" y="23"/>
                  </a:lnTo>
                  <a:lnTo>
                    <a:pt x="47" y="64"/>
                  </a:lnTo>
                  <a:lnTo>
                    <a:pt x="0" y="0"/>
                  </a:lnTo>
                  <a:close/>
                </a:path>
              </a:pathLst>
            </a:custGeom>
            <a:grpFill/>
            <a:ln w="3175" cap="rnd">
              <a:solidFill>
                <a:schemeClr val="accent5"/>
              </a:solidFill>
              <a:round/>
              <a:headEnd/>
              <a:tailEnd/>
            </a:ln>
          </p:spPr>
          <p:txBody>
            <a:bodyPr/>
            <a:lstStyle/>
            <a:p>
              <a:endParaRPr lang="en-US" dirty="0"/>
            </a:p>
          </p:txBody>
        </p:sp>
        <p:sp>
          <p:nvSpPr>
            <p:cNvPr id="231" name="Freeform 172"/>
            <p:cNvSpPr>
              <a:spLocks noChangeAspect="1"/>
            </p:cNvSpPr>
            <p:nvPr/>
          </p:nvSpPr>
          <p:spPr bwMode="gray">
            <a:xfrm>
              <a:off x="1269998" y="2679697"/>
              <a:ext cx="19049" cy="30163"/>
            </a:xfrm>
            <a:custGeom>
              <a:avLst/>
              <a:gdLst>
                <a:gd name="T0" fmla="*/ 0 w 25"/>
                <a:gd name="T1" fmla="*/ 13861486 h 38"/>
                <a:gd name="T2" fmla="*/ 7548372 w 25"/>
                <a:gd name="T3" fmla="*/ 0 h 38"/>
                <a:gd name="T4" fmla="*/ 14516100 w 25"/>
                <a:gd name="T5" fmla="*/ 23942278 h 38"/>
                <a:gd name="T6" fmla="*/ 0 w 25"/>
                <a:gd name="T7" fmla="*/ 13861486 h 38"/>
                <a:gd name="T8" fmla="*/ 0 60000 65536"/>
                <a:gd name="T9" fmla="*/ 0 60000 65536"/>
                <a:gd name="T10" fmla="*/ 0 60000 65536"/>
                <a:gd name="T11" fmla="*/ 0 60000 65536"/>
                <a:gd name="T12" fmla="*/ 0 w 25"/>
                <a:gd name="T13" fmla="*/ 0 h 38"/>
                <a:gd name="T14" fmla="*/ 25 w 25"/>
                <a:gd name="T15" fmla="*/ 38 h 38"/>
              </a:gdLst>
              <a:ahLst/>
              <a:cxnLst>
                <a:cxn ang="T8">
                  <a:pos x="T0" y="T1"/>
                </a:cxn>
                <a:cxn ang="T9">
                  <a:pos x="T2" y="T3"/>
                </a:cxn>
                <a:cxn ang="T10">
                  <a:pos x="T4" y="T5"/>
                </a:cxn>
                <a:cxn ang="T11">
                  <a:pos x="T6" y="T7"/>
                </a:cxn>
              </a:cxnLst>
              <a:rect l="T12" t="T13" r="T14" b="T15"/>
              <a:pathLst>
                <a:path w="25" h="38">
                  <a:moveTo>
                    <a:pt x="0" y="22"/>
                  </a:moveTo>
                  <a:lnTo>
                    <a:pt x="13" y="0"/>
                  </a:lnTo>
                  <a:lnTo>
                    <a:pt x="25" y="38"/>
                  </a:lnTo>
                  <a:lnTo>
                    <a:pt x="0" y="22"/>
                  </a:lnTo>
                  <a:close/>
                </a:path>
              </a:pathLst>
            </a:custGeom>
            <a:grpFill/>
            <a:ln w="3175" cap="rnd">
              <a:solidFill>
                <a:schemeClr val="accent5"/>
              </a:solidFill>
              <a:round/>
              <a:headEnd/>
              <a:tailEnd/>
            </a:ln>
          </p:spPr>
          <p:txBody>
            <a:bodyPr/>
            <a:lstStyle/>
            <a:p>
              <a:endParaRPr lang="en-US" dirty="0"/>
            </a:p>
          </p:txBody>
        </p:sp>
        <p:sp>
          <p:nvSpPr>
            <p:cNvPr id="232" name="Freeform 173"/>
            <p:cNvSpPr>
              <a:spLocks noChangeAspect="1"/>
            </p:cNvSpPr>
            <p:nvPr/>
          </p:nvSpPr>
          <p:spPr bwMode="gray">
            <a:xfrm>
              <a:off x="1449387" y="2932110"/>
              <a:ext cx="1493834" cy="801687"/>
            </a:xfrm>
            <a:custGeom>
              <a:avLst/>
              <a:gdLst>
                <a:gd name="T0" fmla="*/ 12818928 w 2001"/>
                <a:gd name="T1" fmla="*/ 91342780 h 971"/>
                <a:gd name="T2" fmla="*/ 15605035 w 2001"/>
                <a:gd name="T3" fmla="*/ 99523125 h 971"/>
                <a:gd name="T4" fmla="*/ 33996923 w 2001"/>
                <a:gd name="T5" fmla="*/ 327199756 h 971"/>
                <a:gd name="T6" fmla="*/ 44586667 w 2001"/>
                <a:gd name="T7" fmla="*/ 351057994 h 971"/>
                <a:gd name="T8" fmla="*/ 117596551 w 2001"/>
                <a:gd name="T9" fmla="*/ 436265516 h 971"/>
                <a:gd name="T10" fmla="*/ 191164104 w 2001"/>
                <a:gd name="T11" fmla="*/ 471031156 h 971"/>
                <a:gd name="T12" fmla="*/ 352789652 w 2001"/>
                <a:gd name="T13" fmla="*/ 492844308 h 971"/>
                <a:gd name="T14" fmla="*/ 446421355 w 2001"/>
                <a:gd name="T15" fmla="*/ 544650956 h 971"/>
                <a:gd name="T16" fmla="*/ 533364758 w 2001"/>
                <a:gd name="T17" fmla="*/ 645537197 h 971"/>
                <a:gd name="T18" fmla="*/ 569033943 w 2001"/>
                <a:gd name="T19" fmla="*/ 567827224 h 971"/>
                <a:gd name="T20" fmla="*/ 630897160 w 2001"/>
                <a:gd name="T21" fmla="*/ 544650956 h 971"/>
                <a:gd name="T22" fmla="*/ 682171379 w 2001"/>
                <a:gd name="T23" fmla="*/ 535107496 h 971"/>
                <a:gd name="T24" fmla="*/ 704464713 w 2001"/>
                <a:gd name="T25" fmla="*/ 530335353 h 971"/>
                <a:gd name="T26" fmla="*/ 710038419 w 2001"/>
                <a:gd name="T27" fmla="*/ 533062410 h 971"/>
                <a:gd name="T28" fmla="*/ 809800005 w 2001"/>
                <a:gd name="T29" fmla="*/ 562373936 h 971"/>
                <a:gd name="T30" fmla="*/ 838223967 w 2001"/>
                <a:gd name="T31" fmla="*/ 661897061 h 971"/>
                <a:gd name="T32" fmla="*/ 859959632 w 2001"/>
                <a:gd name="T33" fmla="*/ 616906816 h 971"/>
                <a:gd name="T34" fmla="*/ 849928304 w 2001"/>
                <a:gd name="T35" fmla="*/ 474439357 h 971"/>
                <a:gd name="T36" fmla="*/ 927954225 w 2001"/>
                <a:gd name="T37" fmla="*/ 384459693 h 971"/>
                <a:gd name="T38" fmla="*/ 932412593 w 2001"/>
                <a:gd name="T39" fmla="*/ 353784225 h 971"/>
                <a:gd name="T40" fmla="*/ 915692966 w 2001"/>
                <a:gd name="T41" fmla="*/ 312203008 h 971"/>
                <a:gd name="T42" fmla="*/ 929068817 w 2001"/>
                <a:gd name="T43" fmla="*/ 295161173 h 971"/>
                <a:gd name="T44" fmla="*/ 945788443 w 2001"/>
                <a:gd name="T45" fmla="*/ 351057994 h 971"/>
                <a:gd name="T46" fmla="*/ 951362150 w 2001"/>
                <a:gd name="T47" fmla="*/ 282891482 h 971"/>
                <a:gd name="T48" fmla="*/ 982015297 w 2001"/>
                <a:gd name="T49" fmla="*/ 248807812 h 971"/>
                <a:gd name="T50" fmla="*/ 1039977069 w 2001"/>
                <a:gd name="T51" fmla="*/ 211315942 h 971"/>
                <a:gd name="T52" fmla="*/ 1112987699 w 2001"/>
                <a:gd name="T53" fmla="*/ 141786313 h 971"/>
                <a:gd name="T54" fmla="*/ 1100726440 w 2001"/>
                <a:gd name="T55" fmla="*/ 111111672 h 971"/>
                <a:gd name="T56" fmla="*/ 1068401032 w 2001"/>
                <a:gd name="T57" fmla="*/ 61350109 h 971"/>
                <a:gd name="T58" fmla="*/ 945788443 w 2001"/>
                <a:gd name="T59" fmla="*/ 145876486 h 971"/>
                <a:gd name="T60" fmla="*/ 882810635 w 2001"/>
                <a:gd name="T61" fmla="*/ 184731472 h 971"/>
                <a:gd name="T62" fmla="*/ 828749562 w 2001"/>
                <a:gd name="T63" fmla="*/ 231084833 h 971"/>
                <a:gd name="T64" fmla="*/ 803669375 w 2001"/>
                <a:gd name="T65" fmla="*/ 218814316 h 971"/>
                <a:gd name="T66" fmla="*/ 813701450 w 2001"/>
                <a:gd name="T67" fmla="*/ 199728221 h 971"/>
                <a:gd name="T68" fmla="*/ 808128490 w 2001"/>
                <a:gd name="T69" fmla="*/ 159509293 h 971"/>
                <a:gd name="T70" fmla="*/ 795309562 w 2001"/>
                <a:gd name="T71" fmla="*/ 124063334 h 971"/>
                <a:gd name="T72" fmla="*/ 742920750 w 2001"/>
                <a:gd name="T73" fmla="*/ 141786313 h 971"/>
                <a:gd name="T74" fmla="*/ 716725971 w 2001"/>
                <a:gd name="T75" fmla="*/ 222904488 h 971"/>
                <a:gd name="T76" fmla="*/ 725085785 w 2001"/>
                <a:gd name="T77" fmla="*/ 126108420 h 971"/>
                <a:gd name="T78" fmla="*/ 736232452 w 2001"/>
                <a:gd name="T79" fmla="*/ 104294442 h 971"/>
                <a:gd name="T80" fmla="*/ 777475343 w 2001"/>
                <a:gd name="T81" fmla="*/ 87934578 h 971"/>
                <a:gd name="T82" fmla="*/ 700006344 w 2001"/>
                <a:gd name="T83" fmla="*/ 79073089 h 971"/>
                <a:gd name="T84" fmla="*/ 666009421 w 2001"/>
                <a:gd name="T85" fmla="*/ 85208347 h 971"/>
                <a:gd name="T86" fmla="*/ 673254643 w 2001"/>
                <a:gd name="T87" fmla="*/ 44308275 h 971"/>
                <a:gd name="T88" fmla="*/ 570148535 w 2001"/>
                <a:gd name="T89" fmla="*/ 0 h 971"/>
                <a:gd name="T90" fmla="*/ 36783776 w 2001"/>
                <a:gd name="T91" fmla="*/ 14314778 h 971"/>
                <a:gd name="T92" fmla="*/ 33996923 w 2001"/>
                <a:gd name="T93" fmla="*/ 61350109 h 971"/>
                <a:gd name="T94" fmla="*/ 0 w 2001"/>
                <a:gd name="T95" fmla="*/ 37491871 h 9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1"/>
                <a:gd name="T145" fmla="*/ 0 h 971"/>
                <a:gd name="T146" fmla="*/ 2001 w 2001"/>
                <a:gd name="T147" fmla="*/ 971 h 9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1" h="971">
                  <a:moveTo>
                    <a:pt x="0" y="55"/>
                  </a:moveTo>
                  <a:lnTo>
                    <a:pt x="23" y="134"/>
                  </a:lnTo>
                  <a:lnTo>
                    <a:pt x="51" y="142"/>
                  </a:lnTo>
                  <a:lnTo>
                    <a:pt x="28" y="146"/>
                  </a:lnTo>
                  <a:lnTo>
                    <a:pt x="11" y="387"/>
                  </a:lnTo>
                  <a:lnTo>
                    <a:pt x="61" y="480"/>
                  </a:lnTo>
                  <a:lnTo>
                    <a:pt x="94" y="480"/>
                  </a:lnTo>
                  <a:lnTo>
                    <a:pt x="80" y="515"/>
                  </a:lnTo>
                  <a:lnTo>
                    <a:pt x="145" y="617"/>
                  </a:lnTo>
                  <a:lnTo>
                    <a:pt x="211" y="640"/>
                  </a:lnTo>
                  <a:lnTo>
                    <a:pt x="264" y="697"/>
                  </a:lnTo>
                  <a:lnTo>
                    <a:pt x="343" y="691"/>
                  </a:lnTo>
                  <a:lnTo>
                    <a:pt x="475" y="745"/>
                  </a:lnTo>
                  <a:lnTo>
                    <a:pt x="633" y="723"/>
                  </a:lnTo>
                  <a:lnTo>
                    <a:pt x="729" y="827"/>
                  </a:lnTo>
                  <a:lnTo>
                    <a:pt x="801" y="799"/>
                  </a:lnTo>
                  <a:lnTo>
                    <a:pt x="889" y="924"/>
                  </a:lnTo>
                  <a:lnTo>
                    <a:pt x="957" y="947"/>
                  </a:lnTo>
                  <a:lnTo>
                    <a:pt x="950" y="877"/>
                  </a:lnTo>
                  <a:lnTo>
                    <a:pt x="1021" y="833"/>
                  </a:lnTo>
                  <a:lnTo>
                    <a:pt x="1028" y="801"/>
                  </a:lnTo>
                  <a:lnTo>
                    <a:pt x="1132" y="799"/>
                  </a:lnTo>
                  <a:lnTo>
                    <a:pt x="1223" y="827"/>
                  </a:lnTo>
                  <a:lnTo>
                    <a:pt x="1224" y="785"/>
                  </a:lnTo>
                  <a:lnTo>
                    <a:pt x="1188" y="779"/>
                  </a:lnTo>
                  <a:lnTo>
                    <a:pt x="1264" y="778"/>
                  </a:lnTo>
                  <a:lnTo>
                    <a:pt x="1268" y="758"/>
                  </a:lnTo>
                  <a:lnTo>
                    <a:pt x="1274" y="782"/>
                  </a:lnTo>
                  <a:lnTo>
                    <a:pt x="1416" y="790"/>
                  </a:lnTo>
                  <a:lnTo>
                    <a:pt x="1453" y="825"/>
                  </a:lnTo>
                  <a:lnTo>
                    <a:pt x="1459" y="888"/>
                  </a:lnTo>
                  <a:lnTo>
                    <a:pt x="1504" y="971"/>
                  </a:lnTo>
                  <a:lnTo>
                    <a:pt x="1531" y="968"/>
                  </a:lnTo>
                  <a:lnTo>
                    <a:pt x="1543" y="905"/>
                  </a:lnTo>
                  <a:lnTo>
                    <a:pt x="1495" y="758"/>
                  </a:lnTo>
                  <a:lnTo>
                    <a:pt x="1525" y="696"/>
                  </a:lnTo>
                  <a:lnTo>
                    <a:pt x="1700" y="576"/>
                  </a:lnTo>
                  <a:lnTo>
                    <a:pt x="1665" y="564"/>
                  </a:lnTo>
                  <a:lnTo>
                    <a:pt x="1697" y="559"/>
                  </a:lnTo>
                  <a:lnTo>
                    <a:pt x="1673" y="519"/>
                  </a:lnTo>
                  <a:lnTo>
                    <a:pt x="1679" y="485"/>
                  </a:lnTo>
                  <a:lnTo>
                    <a:pt x="1643" y="458"/>
                  </a:lnTo>
                  <a:lnTo>
                    <a:pt x="1679" y="476"/>
                  </a:lnTo>
                  <a:lnTo>
                    <a:pt x="1667" y="433"/>
                  </a:lnTo>
                  <a:lnTo>
                    <a:pt x="1694" y="421"/>
                  </a:lnTo>
                  <a:lnTo>
                    <a:pt x="1697" y="515"/>
                  </a:lnTo>
                  <a:lnTo>
                    <a:pt x="1724" y="459"/>
                  </a:lnTo>
                  <a:lnTo>
                    <a:pt x="1707" y="415"/>
                  </a:lnTo>
                  <a:lnTo>
                    <a:pt x="1725" y="441"/>
                  </a:lnTo>
                  <a:lnTo>
                    <a:pt x="1762" y="365"/>
                  </a:lnTo>
                  <a:lnTo>
                    <a:pt x="1902" y="330"/>
                  </a:lnTo>
                  <a:lnTo>
                    <a:pt x="1866" y="310"/>
                  </a:lnTo>
                  <a:lnTo>
                    <a:pt x="1892" y="251"/>
                  </a:lnTo>
                  <a:lnTo>
                    <a:pt x="1997" y="208"/>
                  </a:lnTo>
                  <a:lnTo>
                    <a:pt x="2001" y="184"/>
                  </a:lnTo>
                  <a:lnTo>
                    <a:pt x="1975" y="163"/>
                  </a:lnTo>
                  <a:lnTo>
                    <a:pt x="1975" y="108"/>
                  </a:lnTo>
                  <a:lnTo>
                    <a:pt x="1917" y="90"/>
                  </a:lnTo>
                  <a:lnTo>
                    <a:pt x="1875" y="180"/>
                  </a:lnTo>
                  <a:lnTo>
                    <a:pt x="1697" y="214"/>
                  </a:lnTo>
                  <a:lnTo>
                    <a:pt x="1685" y="255"/>
                  </a:lnTo>
                  <a:lnTo>
                    <a:pt x="1584" y="271"/>
                  </a:lnTo>
                  <a:lnTo>
                    <a:pt x="1590" y="284"/>
                  </a:lnTo>
                  <a:lnTo>
                    <a:pt x="1487" y="339"/>
                  </a:lnTo>
                  <a:lnTo>
                    <a:pt x="1444" y="338"/>
                  </a:lnTo>
                  <a:lnTo>
                    <a:pt x="1442" y="321"/>
                  </a:lnTo>
                  <a:lnTo>
                    <a:pt x="1450" y="304"/>
                  </a:lnTo>
                  <a:lnTo>
                    <a:pt x="1460" y="293"/>
                  </a:lnTo>
                  <a:lnTo>
                    <a:pt x="1465" y="275"/>
                  </a:lnTo>
                  <a:lnTo>
                    <a:pt x="1450" y="234"/>
                  </a:lnTo>
                  <a:lnTo>
                    <a:pt x="1415" y="250"/>
                  </a:lnTo>
                  <a:lnTo>
                    <a:pt x="1427" y="182"/>
                  </a:lnTo>
                  <a:lnTo>
                    <a:pt x="1374" y="163"/>
                  </a:lnTo>
                  <a:lnTo>
                    <a:pt x="1333" y="208"/>
                  </a:lnTo>
                  <a:lnTo>
                    <a:pt x="1317" y="323"/>
                  </a:lnTo>
                  <a:lnTo>
                    <a:pt x="1286" y="327"/>
                  </a:lnTo>
                  <a:lnTo>
                    <a:pt x="1275" y="272"/>
                  </a:lnTo>
                  <a:lnTo>
                    <a:pt x="1301" y="185"/>
                  </a:lnTo>
                  <a:lnTo>
                    <a:pt x="1277" y="200"/>
                  </a:lnTo>
                  <a:lnTo>
                    <a:pt x="1321" y="153"/>
                  </a:lnTo>
                  <a:lnTo>
                    <a:pt x="1412" y="152"/>
                  </a:lnTo>
                  <a:lnTo>
                    <a:pt x="1395" y="129"/>
                  </a:lnTo>
                  <a:lnTo>
                    <a:pt x="1390" y="129"/>
                  </a:lnTo>
                  <a:lnTo>
                    <a:pt x="1256" y="116"/>
                  </a:lnTo>
                  <a:lnTo>
                    <a:pt x="1277" y="87"/>
                  </a:lnTo>
                  <a:lnTo>
                    <a:pt x="1195" y="125"/>
                  </a:lnTo>
                  <a:lnTo>
                    <a:pt x="1131" y="125"/>
                  </a:lnTo>
                  <a:lnTo>
                    <a:pt x="1208" y="65"/>
                  </a:lnTo>
                  <a:lnTo>
                    <a:pt x="1044" y="32"/>
                  </a:lnTo>
                  <a:lnTo>
                    <a:pt x="1023" y="0"/>
                  </a:lnTo>
                  <a:lnTo>
                    <a:pt x="1021" y="21"/>
                  </a:lnTo>
                  <a:lnTo>
                    <a:pt x="66" y="21"/>
                  </a:lnTo>
                  <a:lnTo>
                    <a:pt x="84" y="59"/>
                  </a:lnTo>
                  <a:lnTo>
                    <a:pt x="61" y="90"/>
                  </a:lnTo>
                  <a:lnTo>
                    <a:pt x="68" y="58"/>
                  </a:lnTo>
                  <a:lnTo>
                    <a:pt x="0" y="55"/>
                  </a:lnTo>
                  <a:close/>
                </a:path>
              </a:pathLst>
            </a:custGeom>
            <a:grpFill/>
            <a:ln w="3175" cap="rnd">
              <a:solidFill>
                <a:schemeClr val="accent5"/>
              </a:solidFill>
              <a:round/>
              <a:headEnd/>
              <a:tailEnd/>
            </a:ln>
          </p:spPr>
          <p:txBody>
            <a:bodyPr/>
            <a:lstStyle/>
            <a:p>
              <a:endParaRPr lang="en-US" dirty="0"/>
            </a:p>
          </p:txBody>
        </p:sp>
        <p:sp>
          <p:nvSpPr>
            <p:cNvPr id="233" name="Freeform 174"/>
            <p:cNvSpPr>
              <a:spLocks noChangeAspect="1"/>
            </p:cNvSpPr>
            <p:nvPr/>
          </p:nvSpPr>
          <p:spPr bwMode="gray">
            <a:xfrm>
              <a:off x="3167060" y="5349868"/>
              <a:ext cx="136525" cy="157162"/>
            </a:xfrm>
            <a:custGeom>
              <a:avLst/>
              <a:gdLst>
                <a:gd name="T0" fmla="*/ 0 w 181"/>
                <a:gd name="T1" fmla="*/ 107807903 h 186"/>
                <a:gd name="T2" fmla="*/ 16499159 w 181"/>
                <a:gd name="T3" fmla="*/ 4997952 h 186"/>
                <a:gd name="T4" fmla="*/ 31291379 w 181"/>
                <a:gd name="T5" fmla="*/ 0 h 186"/>
                <a:gd name="T6" fmla="*/ 91030495 w 181"/>
                <a:gd name="T7" fmla="*/ 51404975 h 186"/>
                <a:gd name="T8" fmla="*/ 102978318 w 181"/>
                <a:gd name="T9" fmla="*/ 73537920 h 186"/>
                <a:gd name="T10" fmla="*/ 97857499 w 181"/>
                <a:gd name="T11" fmla="*/ 99954823 h 186"/>
                <a:gd name="T12" fmla="*/ 69980000 w 181"/>
                <a:gd name="T13" fmla="*/ 132796820 h 186"/>
                <a:gd name="T14" fmla="*/ 0 w 181"/>
                <a:gd name="T15" fmla="*/ 107807903 h 186"/>
                <a:gd name="T16" fmla="*/ 0 60000 65536"/>
                <a:gd name="T17" fmla="*/ 0 60000 65536"/>
                <a:gd name="T18" fmla="*/ 0 60000 65536"/>
                <a:gd name="T19" fmla="*/ 0 60000 65536"/>
                <a:gd name="T20" fmla="*/ 0 60000 65536"/>
                <a:gd name="T21" fmla="*/ 0 60000 65536"/>
                <a:gd name="T22" fmla="*/ 0 60000 65536"/>
                <a:gd name="T23" fmla="*/ 0 60000 65536"/>
                <a:gd name="T24" fmla="*/ 0 w 181"/>
                <a:gd name="T25" fmla="*/ 0 h 186"/>
                <a:gd name="T26" fmla="*/ 181 w 181"/>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1" h="186">
                  <a:moveTo>
                    <a:pt x="0" y="151"/>
                  </a:moveTo>
                  <a:lnTo>
                    <a:pt x="29" y="7"/>
                  </a:lnTo>
                  <a:lnTo>
                    <a:pt x="55" y="0"/>
                  </a:lnTo>
                  <a:lnTo>
                    <a:pt x="160" y="72"/>
                  </a:lnTo>
                  <a:lnTo>
                    <a:pt x="181" y="103"/>
                  </a:lnTo>
                  <a:lnTo>
                    <a:pt x="172" y="140"/>
                  </a:lnTo>
                  <a:lnTo>
                    <a:pt x="123" y="186"/>
                  </a:lnTo>
                  <a:lnTo>
                    <a:pt x="0" y="151"/>
                  </a:lnTo>
                  <a:close/>
                </a:path>
              </a:pathLst>
            </a:custGeom>
            <a:grpFill/>
            <a:ln w="3175" cap="rnd">
              <a:solidFill>
                <a:schemeClr val="accent5"/>
              </a:solidFill>
              <a:round/>
              <a:headEnd/>
              <a:tailEnd/>
            </a:ln>
          </p:spPr>
          <p:txBody>
            <a:bodyPr/>
            <a:lstStyle/>
            <a:p>
              <a:endParaRPr lang="en-US" dirty="0"/>
            </a:p>
          </p:txBody>
        </p:sp>
        <p:sp>
          <p:nvSpPr>
            <p:cNvPr id="234" name="Freeform 175"/>
            <p:cNvSpPr>
              <a:spLocks noChangeAspect="1"/>
            </p:cNvSpPr>
            <p:nvPr/>
          </p:nvSpPr>
          <p:spPr bwMode="gray">
            <a:xfrm>
              <a:off x="2782884" y="4116384"/>
              <a:ext cx="349250" cy="331786"/>
            </a:xfrm>
            <a:custGeom>
              <a:avLst/>
              <a:gdLst>
                <a:gd name="T0" fmla="*/ 0 w 466"/>
                <a:gd name="T1" fmla="*/ 75749140 h 398"/>
                <a:gd name="T2" fmla="*/ 24152961 w 466"/>
                <a:gd name="T3" fmla="*/ 123700697 h 398"/>
                <a:gd name="T4" fmla="*/ 62347870 w 466"/>
                <a:gd name="T5" fmla="*/ 129260214 h 398"/>
                <a:gd name="T6" fmla="*/ 74705774 w 466"/>
                <a:gd name="T7" fmla="*/ 148718938 h 398"/>
                <a:gd name="T8" fmla="*/ 112900683 w 466"/>
                <a:gd name="T9" fmla="*/ 146634015 h 398"/>
                <a:gd name="T10" fmla="*/ 107284204 w 466"/>
                <a:gd name="T11" fmla="*/ 230027594 h 398"/>
                <a:gd name="T12" fmla="*/ 124134392 w 466"/>
                <a:gd name="T13" fmla="*/ 264775196 h 398"/>
                <a:gd name="T14" fmla="*/ 147163907 w 466"/>
                <a:gd name="T15" fmla="*/ 276589481 h 398"/>
                <a:gd name="T16" fmla="*/ 193785035 w 466"/>
                <a:gd name="T17" fmla="*/ 243231549 h 398"/>
                <a:gd name="T18" fmla="*/ 175249303 w 466"/>
                <a:gd name="T19" fmla="*/ 237672033 h 398"/>
                <a:gd name="T20" fmla="*/ 165700388 w 466"/>
                <a:gd name="T21" fmla="*/ 192500650 h 398"/>
                <a:gd name="T22" fmla="*/ 199402264 w 466"/>
                <a:gd name="T23" fmla="*/ 200840341 h 398"/>
                <a:gd name="T24" fmla="*/ 247146088 w 466"/>
                <a:gd name="T25" fmla="*/ 171652255 h 398"/>
                <a:gd name="T26" fmla="*/ 233665488 w 466"/>
                <a:gd name="T27" fmla="*/ 148718938 h 398"/>
                <a:gd name="T28" fmla="*/ 251077774 w 466"/>
                <a:gd name="T29" fmla="*/ 128565795 h 398"/>
                <a:gd name="T30" fmla="*/ 243214402 w 466"/>
                <a:gd name="T31" fmla="*/ 112581665 h 398"/>
                <a:gd name="T32" fmla="*/ 261750134 w 466"/>
                <a:gd name="T33" fmla="*/ 95207864 h 398"/>
                <a:gd name="T34" fmla="*/ 238159271 w 466"/>
                <a:gd name="T35" fmla="*/ 91733270 h 398"/>
                <a:gd name="T36" fmla="*/ 238159271 w 466"/>
                <a:gd name="T37" fmla="*/ 70189623 h 398"/>
                <a:gd name="T38" fmla="*/ 200524960 w 466"/>
                <a:gd name="T39" fmla="*/ 45866635 h 398"/>
                <a:gd name="T40" fmla="*/ 217937996 w 466"/>
                <a:gd name="T41" fmla="*/ 39611867 h 398"/>
                <a:gd name="T42" fmla="*/ 103351769 w 466"/>
                <a:gd name="T43" fmla="*/ 44476964 h 398"/>
                <a:gd name="T44" fmla="*/ 65156859 w 466"/>
                <a:gd name="T45" fmla="*/ 0 h 398"/>
                <a:gd name="T46" fmla="*/ 66841653 w 466"/>
                <a:gd name="T47" fmla="*/ 19458724 h 398"/>
                <a:gd name="T48" fmla="*/ 34825321 w 466"/>
                <a:gd name="T49" fmla="*/ 36832525 h 398"/>
                <a:gd name="T50" fmla="*/ 44935584 w 466"/>
                <a:gd name="T51" fmla="*/ 70189623 h 398"/>
                <a:gd name="T52" fmla="*/ 32578430 w 466"/>
                <a:gd name="T53" fmla="*/ 82003908 h 398"/>
                <a:gd name="T54" fmla="*/ 24152961 w 466"/>
                <a:gd name="T55" fmla="*/ 52121404 h 398"/>
                <a:gd name="T56" fmla="*/ 37072213 w 466"/>
                <a:gd name="T57" fmla="*/ 11814285 h 398"/>
                <a:gd name="T58" fmla="*/ 0 w 466"/>
                <a:gd name="T59" fmla="*/ 75749140 h 3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6"/>
                <a:gd name="T91" fmla="*/ 0 h 398"/>
                <a:gd name="T92" fmla="*/ 466 w 466"/>
                <a:gd name="T93" fmla="*/ 398 h 3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6" h="398">
                  <a:moveTo>
                    <a:pt x="0" y="109"/>
                  </a:moveTo>
                  <a:lnTo>
                    <a:pt x="43" y="178"/>
                  </a:lnTo>
                  <a:lnTo>
                    <a:pt x="111" y="186"/>
                  </a:lnTo>
                  <a:lnTo>
                    <a:pt x="133" y="214"/>
                  </a:lnTo>
                  <a:lnTo>
                    <a:pt x="201" y="211"/>
                  </a:lnTo>
                  <a:lnTo>
                    <a:pt x="191" y="331"/>
                  </a:lnTo>
                  <a:lnTo>
                    <a:pt x="221" y="381"/>
                  </a:lnTo>
                  <a:lnTo>
                    <a:pt x="262" y="398"/>
                  </a:lnTo>
                  <a:lnTo>
                    <a:pt x="345" y="350"/>
                  </a:lnTo>
                  <a:lnTo>
                    <a:pt x="312" y="342"/>
                  </a:lnTo>
                  <a:lnTo>
                    <a:pt x="295" y="277"/>
                  </a:lnTo>
                  <a:lnTo>
                    <a:pt x="355" y="289"/>
                  </a:lnTo>
                  <a:lnTo>
                    <a:pt x="440" y="247"/>
                  </a:lnTo>
                  <a:lnTo>
                    <a:pt x="416" y="214"/>
                  </a:lnTo>
                  <a:lnTo>
                    <a:pt x="447" y="185"/>
                  </a:lnTo>
                  <a:lnTo>
                    <a:pt x="433" y="162"/>
                  </a:lnTo>
                  <a:lnTo>
                    <a:pt x="466" y="137"/>
                  </a:lnTo>
                  <a:lnTo>
                    <a:pt x="424" y="132"/>
                  </a:lnTo>
                  <a:lnTo>
                    <a:pt x="424" y="101"/>
                  </a:lnTo>
                  <a:lnTo>
                    <a:pt x="357" y="66"/>
                  </a:lnTo>
                  <a:lnTo>
                    <a:pt x="388" y="57"/>
                  </a:lnTo>
                  <a:lnTo>
                    <a:pt x="184" y="64"/>
                  </a:lnTo>
                  <a:lnTo>
                    <a:pt x="116" y="0"/>
                  </a:lnTo>
                  <a:lnTo>
                    <a:pt x="119" y="28"/>
                  </a:lnTo>
                  <a:lnTo>
                    <a:pt x="62" y="53"/>
                  </a:lnTo>
                  <a:lnTo>
                    <a:pt x="80" y="101"/>
                  </a:lnTo>
                  <a:lnTo>
                    <a:pt x="58" y="118"/>
                  </a:lnTo>
                  <a:lnTo>
                    <a:pt x="43" y="75"/>
                  </a:lnTo>
                  <a:lnTo>
                    <a:pt x="66" y="17"/>
                  </a:lnTo>
                  <a:lnTo>
                    <a:pt x="0" y="109"/>
                  </a:lnTo>
                  <a:close/>
                </a:path>
              </a:pathLst>
            </a:custGeom>
            <a:grpFill/>
            <a:ln w="3175" cap="rnd">
              <a:solidFill>
                <a:schemeClr val="accent5"/>
              </a:solidFill>
              <a:round/>
              <a:headEnd/>
              <a:tailEnd/>
            </a:ln>
          </p:spPr>
          <p:txBody>
            <a:bodyPr/>
            <a:lstStyle/>
            <a:p>
              <a:endParaRPr lang="en-US" dirty="0"/>
            </a:p>
          </p:txBody>
        </p:sp>
        <p:sp>
          <p:nvSpPr>
            <p:cNvPr id="235" name="Freeform 176"/>
            <p:cNvSpPr>
              <a:spLocks noChangeAspect="1"/>
            </p:cNvSpPr>
            <p:nvPr/>
          </p:nvSpPr>
          <p:spPr bwMode="gray">
            <a:xfrm>
              <a:off x="7112563" y="3794122"/>
              <a:ext cx="182564" cy="431800"/>
            </a:xfrm>
            <a:custGeom>
              <a:avLst/>
              <a:gdLst>
                <a:gd name="T0" fmla="*/ 0 w 242"/>
                <a:gd name="T1" fmla="*/ 18136435 h 517"/>
                <a:gd name="T2" fmla="*/ 20487793 w 242"/>
                <a:gd name="T3" fmla="*/ 56502325 h 517"/>
                <a:gd name="T4" fmla="*/ 47236290 w 242"/>
                <a:gd name="T5" fmla="*/ 71151787 h 517"/>
                <a:gd name="T6" fmla="*/ 34146825 w 242"/>
                <a:gd name="T7" fmla="*/ 99054252 h 517"/>
                <a:gd name="T8" fmla="*/ 81951927 w 242"/>
                <a:gd name="T9" fmla="*/ 147186171 h 517"/>
                <a:gd name="T10" fmla="*/ 103577344 w 242"/>
                <a:gd name="T11" fmla="*/ 212059736 h 517"/>
                <a:gd name="T12" fmla="*/ 105854101 w 242"/>
                <a:gd name="T13" fmla="*/ 267167272 h 517"/>
                <a:gd name="T14" fmla="*/ 46666724 w 242"/>
                <a:gd name="T15" fmla="*/ 315996585 h 517"/>
                <a:gd name="T16" fmla="*/ 56341808 w 242"/>
                <a:gd name="T17" fmla="*/ 360640696 h 517"/>
                <a:gd name="T18" fmla="*/ 75122411 w 242"/>
                <a:gd name="T19" fmla="*/ 328553029 h 517"/>
                <a:gd name="T20" fmla="*/ 85366308 w 242"/>
                <a:gd name="T21" fmla="*/ 336923434 h 517"/>
                <a:gd name="T22" fmla="*/ 90487879 w 242"/>
                <a:gd name="T23" fmla="*/ 317391374 h 517"/>
                <a:gd name="T24" fmla="*/ 137724169 w 242"/>
                <a:gd name="T25" fmla="*/ 284606312 h 517"/>
                <a:gd name="T26" fmla="*/ 130894653 w 242"/>
                <a:gd name="T27" fmla="*/ 193922466 h 517"/>
                <a:gd name="T28" fmla="*/ 67724083 w 242"/>
                <a:gd name="T29" fmla="*/ 110215071 h 517"/>
                <a:gd name="T30" fmla="*/ 74552845 w 242"/>
                <a:gd name="T31" fmla="*/ 83010000 h 517"/>
                <a:gd name="T32" fmla="*/ 112683617 w 242"/>
                <a:gd name="T33" fmla="*/ 41853697 h 517"/>
                <a:gd name="T34" fmla="*/ 58617811 w 242"/>
                <a:gd name="T35" fmla="*/ 0 h 517"/>
                <a:gd name="T36" fmla="*/ 0 w 242"/>
                <a:gd name="T37" fmla="*/ 18136435 h 5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2"/>
                <a:gd name="T58" fmla="*/ 0 h 517"/>
                <a:gd name="T59" fmla="*/ 242 w 242"/>
                <a:gd name="T60" fmla="*/ 517 h 5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2" h="517">
                  <a:moveTo>
                    <a:pt x="0" y="26"/>
                  </a:moveTo>
                  <a:lnTo>
                    <a:pt x="36" y="81"/>
                  </a:lnTo>
                  <a:lnTo>
                    <a:pt x="83" y="102"/>
                  </a:lnTo>
                  <a:lnTo>
                    <a:pt x="60" y="142"/>
                  </a:lnTo>
                  <a:lnTo>
                    <a:pt x="144" y="211"/>
                  </a:lnTo>
                  <a:lnTo>
                    <a:pt x="182" y="304"/>
                  </a:lnTo>
                  <a:lnTo>
                    <a:pt x="186" y="383"/>
                  </a:lnTo>
                  <a:lnTo>
                    <a:pt x="82" y="453"/>
                  </a:lnTo>
                  <a:lnTo>
                    <a:pt x="99" y="517"/>
                  </a:lnTo>
                  <a:lnTo>
                    <a:pt x="132" y="471"/>
                  </a:lnTo>
                  <a:lnTo>
                    <a:pt x="150" y="483"/>
                  </a:lnTo>
                  <a:lnTo>
                    <a:pt x="159" y="455"/>
                  </a:lnTo>
                  <a:lnTo>
                    <a:pt x="242" y="408"/>
                  </a:lnTo>
                  <a:lnTo>
                    <a:pt x="230" y="278"/>
                  </a:lnTo>
                  <a:lnTo>
                    <a:pt x="119" y="158"/>
                  </a:lnTo>
                  <a:lnTo>
                    <a:pt x="131" y="119"/>
                  </a:lnTo>
                  <a:lnTo>
                    <a:pt x="198" y="60"/>
                  </a:lnTo>
                  <a:lnTo>
                    <a:pt x="103" y="0"/>
                  </a:lnTo>
                  <a:lnTo>
                    <a:pt x="0" y="26"/>
                  </a:lnTo>
                  <a:close/>
                </a:path>
              </a:pathLst>
            </a:custGeom>
            <a:grpFill/>
            <a:ln w="3175" cap="rnd">
              <a:solidFill>
                <a:schemeClr val="accent5"/>
              </a:solidFill>
              <a:round/>
              <a:headEnd/>
              <a:tailEnd/>
            </a:ln>
          </p:spPr>
          <p:txBody>
            <a:bodyPr/>
            <a:lstStyle/>
            <a:p>
              <a:endParaRPr lang="en-US" dirty="0"/>
            </a:p>
          </p:txBody>
        </p:sp>
        <p:sp>
          <p:nvSpPr>
            <p:cNvPr id="236" name="Freeform 177"/>
            <p:cNvSpPr>
              <a:spLocks noChangeAspect="1"/>
            </p:cNvSpPr>
            <p:nvPr/>
          </p:nvSpPr>
          <p:spPr bwMode="gray">
            <a:xfrm>
              <a:off x="5591739" y="3919533"/>
              <a:ext cx="247648" cy="185736"/>
            </a:xfrm>
            <a:custGeom>
              <a:avLst/>
              <a:gdLst>
                <a:gd name="T0" fmla="*/ 0 w 334"/>
                <a:gd name="T1" fmla="*/ 154009970 h 224"/>
                <a:gd name="T2" fmla="*/ 48379985 w 334"/>
                <a:gd name="T3" fmla="*/ 120320263 h 224"/>
                <a:gd name="T4" fmla="*/ 39583961 w 334"/>
                <a:gd name="T5" fmla="*/ 103131298 h 224"/>
                <a:gd name="T6" fmla="*/ 53877963 w 334"/>
                <a:gd name="T7" fmla="*/ 83192763 h 224"/>
                <a:gd name="T8" fmla="*/ 102807375 w 334"/>
                <a:gd name="T9" fmla="*/ 16500742 h 224"/>
                <a:gd name="T10" fmla="*/ 163832338 w 334"/>
                <a:gd name="T11" fmla="*/ 0 h 224"/>
                <a:gd name="T12" fmla="*/ 183624319 w 334"/>
                <a:gd name="T13" fmla="*/ 59816435 h 224"/>
                <a:gd name="T14" fmla="*/ 168230721 w 334"/>
                <a:gd name="T15" fmla="*/ 83192763 h 224"/>
                <a:gd name="T16" fmla="*/ 98409733 w 334"/>
                <a:gd name="T17" fmla="*/ 124445448 h 224"/>
                <a:gd name="T18" fmla="*/ 0 w 334"/>
                <a:gd name="T19" fmla="*/ 154009970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4"/>
                <a:gd name="T31" fmla="*/ 0 h 224"/>
                <a:gd name="T32" fmla="*/ 334 w 334"/>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4" h="224">
                  <a:moveTo>
                    <a:pt x="0" y="224"/>
                  </a:moveTo>
                  <a:lnTo>
                    <a:pt x="88" y="175"/>
                  </a:lnTo>
                  <a:lnTo>
                    <a:pt x="72" y="150"/>
                  </a:lnTo>
                  <a:lnTo>
                    <a:pt x="98" y="121"/>
                  </a:lnTo>
                  <a:lnTo>
                    <a:pt x="187" y="24"/>
                  </a:lnTo>
                  <a:lnTo>
                    <a:pt x="298" y="0"/>
                  </a:lnTo>
                  <a:lnTo>
                    <a:pt x="334" y="87"/>
                  </a:lnTo>
                  <a:lnTo>
                    <a:pt x="306" y="121"/>
                  </a:lnTo>
                  <a:lnTo>
                    <a:pt x="179" y="181"/>
                  </a:lnTo>
                  <a:lnTo>
                    <a:pt x="0" y="224"/>
                  </a:lnTo>
                  <a:close/>
                </a:path>
              </a:pathLst>
            </a:custGeom>
            <a:grpFill/>
            <a:ln w="3175" cap="rnd">
              <a:solidFill>
                <a:schemeClr val="accent5"/>
              </a:solidFill>
              <a:round/>
              <a:headEnd/>
              <a:tailEnd/>
            </a:ln>
          </p:spPr>
          <p:txBody>
            <a:bodyPr/>
            <a:lstStyle/>
            <a:p>
              <a:endParaRPr lang="en-US" dirty="0"/>
            </a:p>
          </p:txBody>
        </p:sp>
        <p:sp>
          <p:nvSpPr>
            <p:cNvPr id="237" name="Freeform 178"/>
            <p:cNvSpPr>
              <a:spLocks noChangeAspect="1"/>
            </p:cNvSpPr>
            <p:nvPr/>
          </p:nvSpPr>
          <p:spPr bwMode="gray">
            <a:xfrm>
              <a:off x="5567927" y="3968745"/>
              <a:ext cx="98424" cy="136526"/>
            </a:xfrm>
            <a:custGeom>
              <a:avLst/>
              <a:gdLst>
                <a:gd name="T0" fmla="*/ 0 w 125"/>
                <a:gd name="T1" fmla="*/ 22868770 h 164"/>
                <a:gd name="T2" fmla="*/ 16740124 w 125"/>
                <a:gd name="T3" fmla="*/ 113652900 h 164"/>
                <a:gd name="T4" fmla="*/ 71299857 w 125"/>
                <a:gd name="T5" fmla="*/ 79695636 h 164"/>
                <a:gd name="T6" fmla="*/ 61380192 w 125"/>
                <a:gd name="T7" fmla="*/ 62370281 h 164"/>
                <a:gd name="T8" fmla="*/ 77499845 w 125"/>
                <a:gd name="T9" fmla="*/ 42273634 h 164"/>
                <a:gd name="T10" fmla="*/ 77499845 w 125"/>
                <a:gd name="T11" fmla="*/ 16631908 h 164"/>
                <a:gd name="T12" fmla="*/ 38440081 w 125"/>
                <a:gd name="T13" fmla="*/ 0 h 164"/>
                <a:gd name="T14" fmla="*/ 0 w 125"/>
                <a:gd name="T15" fmla="*/ 22868770 h 164"/>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64"/>
                <a:gd name="T26" fmla="*/ 125 w 125"/>
                <a:gd name="T27" fmla="*/ 164 h 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64">
                  <a:moveTo>
                    <a:pt x="0" y="33"/>
                  </a:moveTo>
                  <a:lnTo>
                    <a:pt x="27" y="164"/>
                  </a:lnTo>
                  <a:lnTo>
                    <a:pt x="115" y="115"/>
                  </a:lnTo>
                  <a:lnTo>
                    <a:pt x="99" y="90"/>
                  </a:lnTo>
                  <a:lnTo>
                    <a:pt x="125" y="61"/>
                  </a:lnTo>
                  <a:lnTo>
                    <a:pt x="125" y="24"/>
                  </a:lnTo>
                  <a:lnTo>
                    <a:pt x="62" y="0"/>
                  </a:lnTo>
                  <a:lnTo>
                    <a:pt x="0" y="33"/>
                  </a:lnTo>
                  <a:close/>
                </a:path>
              </a:pathLst>
            </a:custGeom>
            <a:grpFill/>
            <a:ln w="3175" cap="rnd">
              <a:solidFill>
                <a:schemeClr val="accent5"/>
              </a:solidFill>
              <a:round/>
              <a:headEnd/>
              <a:tailEnd/>
            </a:ln>
          </p:spPr>
          <p:txBody>
            <a:bodyPr/>
            <a:lstStyle/>
            <a:p>
              <a:endParaRPr lang="en-US" dirty="0"/>
            </a:p>
          </p:txBody>
        </p:sp>
        <p:sp>
          <p:nvSpPr>
            <p:cNvPr id="238" name="Freeform 179"/>
            <p:cNvSpPr>
              <a:spLocks noChangeAspect="1"/>
            </p:cNvSpPr>
            <p:nvPr/>
          </p:nvSpPr>
          <p:spPr bwMode="gray">
            <a:xfrm>
              <a:off x="4820215" y="3019420"/>
              <a:ext cx="239713" cy="212724"/>
            </a:xfrm>
            <a:custGeom>
              <a:avLst/>
              <a:gdLst>
                <a:gd name="T0" fmla="*/ 0 w 325"/>
                <a:gd name="T1" fmla="*/ 41754998 h 255"/>
                <a:gd name="T2" fmla="*/ 0 w 325"/>
                <a:gd name="T3" fmla="*/ 13222319 h 255"/>
                <a:gd name="T4" fmla="*/ 45698149 w 325"/>
                <a:gd name="T5" fmla="*/ 0 h 255"/>
                <a:gd name="T6" fmla="*/ 82147064 w 325"/>
                <a:gd name="T7" fmla="*/ 34795970 h 255"/>
                <a:gd name="T8" fmla="*/ 123492762 w 325"/>
                <a:gd name="T9" fmla="*/ 25053165 h 255"/>
                <a:gd name="T10" fmla="*/ 171911100 w 325"/>
                <a:gd name="T11" fmla="*/ 80726218 h 255"/>
                <a:gd name="T12" fmla="*/ 165382793 w 325"/>
                <a:gd name="T13" fmla="*/ 139183048 h 255"/>
                <a:gd name="T14" fmla="*/ 176807146 w 325"/>
                <a:gd name="T15" fmla="*/ 164236213 h 255"/>
                <a:gd name="T16" fmla="*/ 139269565 w 325"/>
                <a:gd name="T17" fmla="*/ 177458532 h 255"/>
                <a:gd name="T18" fmla="*/ 121861238 w 325"/>
                <a:gd name="T19" fmla="*/ 128744507 h 255"/>
                <a:gd name="T20" fmla="*/ 106628030 w 325"/>
                <a:gd name="T21" fmla="*/ 148230117 h 255"/>
                <a:gd name="T22" fmla="*/ 45698149 w 325"/>
                <a:gd name="T23" fmla="*/ 100907564 h 255"/>
                <a:gd name="T24" fmla="*/ 16320399 w 325"/>
                <a:gd name="T25" fmla="*/ 50106331 h 255"/>
                <a:gd name="T26" fmla="*/ 1632261 w 325"/>
                <a:gd name="T27" fmla="*/ 60544872 h 255"/>
                <a:gd name="T28" fmla="*/ 0 w 325"/>
                <a:gd name="T29" fmla="*/ 41754998 h 2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
                <a:gd name="T46" fmla="*/ 0 h 255"/>
                <a:gd name="T47" fmla="*/ 325 w 325"/>
                <a:gd name="T48" fmla="*/ 255 h 2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 h="255">
                  <a:moveTo>
                    <a:pt x="0" y="60"/>
                  </a:moveTo>
                  <a:lnTo>
                    <a:pt x="0" y="19"/>
                  </a:lnTo>
                  <a:lnTo>
                    <a:pt x="84" y="0"/>
                  </a:lnTo>
                  <a:lnTo>
                    <a:pt x="151" y="50"/>
                  </a:lnTo>
                  <a:lnTo>
                    <a:pt x="227" y="36"/>
                  </a:lnTo>
                  <a:lnTo>
                    <a:pt x="316" y="116"/>
                  </a:lnTo>
                  <a:lnTo>
                    <a:pt x="304" y="200"/>
                  </a:lnTo>
                  <a:lnTo>
                    <a:pt x="325" y="236"/>
                  </a:lnTo>
                  <a:lnTo>
                    <a:pt x="256" y="255"/>
                  </a:lnTo>
                  <a:lnTo>
                    <a:pt x="224" y="185"/>
                  </a:lnTo>
                  <a:lnTo>
                    <a:pt x="196" y="213"/>
                  </a:lnTo>
                  <a:lnTo>
                    <a:pt x="84" y="145"/>
                  </a:lnTo>
                  <a:lnTo>
                    <a:pt x="30" y="72"/>
                  </a:lnTo>
                  <a:lnTo>
                    <a:pt x="3" y="87"/>
                  </a:lnTo>
                  <a:lnTo>
                    <a:pt x="0" y="60"/>
                  </a:lnTo>
                  <a:close/>
                </a:path>
              </a:pathLst>
            </a:custGeom>
            <a:grpFill/>
            <a:ln w="3175" cap="rnd">
              <a:solidFill>
                <a:schemeClr val="accent5"/>
              </a:solidFill>
              <a:round/>
              <a:headEnd/>
              <a:tailEnd/>
            </a:ln>
          </p:spPr>
          <p:txBody>
            <a:bodyPr/>
            <a:lstStyle/>
            <a:p>
              <a:endParaRPr lang="en-US" dirty="0"/>
            </a:p>
          </p:txBody>
        </p:sp>
        <p:sp>
          <p:nvSpPr>
            <p:cNvPr id="239" name="Freeform 180"/>
            <p:cNvSpPr>
              <a:spLocks noChangeAspect="1"/>
            </p:cNvSpPr>
            <p:nvPr/>
          </p:nvSpPr>
          <p:spPr bwMode="gray">
            <a:xfrm>
              <a:off x="4763066" y="4635495"/>
              <a:ext cx="328613" cy="354014"/>
            </a:xfrm>
            <a:custGeom>
              <a:avLst/>
              <a:gdLst>
                <a:gd name="T0" fmla="*/ 0 w 439"/>
                <a:gd name="T1" fmla="*/ 273746948 h 429"/>
                <a:gd name="T2" fmla="*/ 32499002 w 439"/>
                <a:gd name="T3" fmla="*/ 264214178 h 429"/>
                <a:gd name="T4" fmla="*/ 190510954 w 439"/>
                <a:gd name="T5" fmla="*/ 292133343 h 429"/>
                <a:gd name="T6" fmla="*/ 226931604 w 439"/>
                <a:gd name="T7" fmla="*/ 279875746 h 429"/>
                <a:gd name="T8" fmla="*/ 202838058 w 439"/>
                <a:gd name="T9" fmla="*/ 257404585 h 429"/>
                <a:gd name="T10" fmla="*/ 202838058 w 439"/>
                <a:gd name="T11" fmla="*/ 168879055 h 429"/>
                <a:gd name="T12" fmla="*/ 245982924 w 439"/>
                <a:gd name="T13" fmla="*/ 168879055 h 429"/>
                <a:gd name="T14" fmla="*/ 242621191 w 439"/>
                <a:gd name="T15" fmla="*/ 119849492 h 429"/>
                <a:gd name="T16" fmla="*/ 202838058 w 439"/>
                <a:gd name="T17" fmla="*/ 124616702 h 429"/>
                <a:gd name="T18" fmla="*/ 198915662 w 439"/>
                <a:gd name="T19" fmla="*/ 40857556 h 429"/>
                <a:gd name="T20" fmla="*/ 180425005 w 439"/>
                <a:gd name="T21" fmla="*/ 25195988 h 429"/>
                <a:gd name="T22" fmla="*/ 155770796 w 439"/>
                <a:gd name="T23" fmla="*/ 26557577 h 429"/>
                <a:gd name="T24" fmla="*/ 149607244 w 439"/>
                <a:gd name="T25" fmla="*/ 51753565 h 429"/>
                <a:gd name="T26" fmla="*/ 122151216 w 439"/>
                <a:gd name="T27" fmla="*/ 54476742 h 429"/>
                <a:gd name="T28" fmla="*/ 89652214 w 439"/>
                <a:gd name="T29" fmla="*/ 0 h 429"/>
                <a:gd name="T30" fmla="*/ 15688838 w 439"/>
                <a:gd name="T31" fmla="*/ 11575978 h 429"/>
                <a:gd name="T32" fmla="*/ 42584951 w 439"/>
                <a:gd name="T33" fmla="*/ 122573494 h 429"/>
                <a:gd name="T34" fmla="*/ 0 w 439"/>
                <a:gd name="T35" fmla="*/ 273746948 h 4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429"/>
                <a:gd name="T56" fmla="*/ 439 w 439"/>
                <a:gd name="T57" fmla="*/ 429 h 4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429">
                  <a:moveTo>
                    <a:pt x="0" y="402"/>
                  </a:moveTo>
                  <a:lnTo>
                    <a:pt x="58" y="388"/>
                  </a:lnTo>
                  <a:lnTo>
                    <a:pt x="340" y="429"/>
                  </a:lnTo>
                  <a:lnTo>
                    <a:pt x="405" y="411"/>
                  </a:lnTo>
                  <a:lnTo>
                    <a:pt x="362" y="378"/>
                  </a:lnTo>
                  <a:lnTo>
                    <a:pt x="362" y="248"/>
                  </a:lnTo>
                  <a:lnTo>
                    <a:pt x="439" y="248"/>
                  </a:lnTo>
                  <a:lnTo>
                    <a:pt x="433" y="176"/>
                  </a:lnTo>
                  <a:lnTo>
                    <a:pt x="362" y="183"/>
                  </a:lnTo>
                  <a:lnTo>
                    <a:pt x="355" y="60"/>
                  </a:lnTo>
                  <a:lnTo>
                    <a:pt x="322" y="37"/>
                  </a:lnTo>
                  <a:lnTo>
                    <a:pt x="278" y="39"/>
                  </a:lnTo>
                  <a:lnTo>
                    <a:pt x="267" y="76"/>
                  </a:lnTo>
                  <a:lnTo>
                    <a:pt x="218" y="80"/>
                  </a:lnTo>
                  <a:lnTo>
                    <a:pt x="160" y="0"/>
                  </a:lnTo>
                  <a:lnTo>
                    <a:pt x="28" y="17"/>
                  </a:lnTo>
                  <a:lnTo>
                    <a:pt x="76" y="180"/>
                  </a:lnTo>
                  <a:lnTo>
                    <a:pt x="0" y="402"/>
                  </a:lnTo>
                  <a:close/>
                </a:path>
              </a:pathLst>
            </a:custGeom>
            <a:grpFill/>
            <a:ln w="3175" cap="rnd">
              <a:solidFill>
                <a:schemeClr val="accent5"/>
              </a:solidFill>
              <a:round/>
              <a:headEnd/>
              <a:tailEnd/>
            </a:ln>
          </p:spPr>
          <p:txBody>
            <a:bodyPr/>
            <a:lstStyle/>
            <a:p>
              <a:endParaRPr lang="en-US" dirty="0"/>
            </a:p>
          </p:txBody>
        </p:sp>
        <p:sp>
          <p:nvSpPr>
            <p:cNvPr id="240" name="Freeform 181"/>
            <p:cNvSpPr>
              <a:spLocks noChangeAspect="1"/>
            </p:cNvSpPr>
            <p:nvPr/>
          </p:nvSpPr>
          <p:spPr bwMode="gray">
            <a:xfrm>
              <a:off x="4775765" y="4602158"/>
              <a:ext cx="26987" cy="33337"/>
            </a:xfrm>
            <a:custGeom>
              <a:avLst/>
              <a:gdLst>
                <a:gd name="T0" fmla="*/ 0 w 35"/>
                <a:gd name="T1" fmla="*/ 9235226 h 38"/>
                <a:gd name="T2" fmla="*/ 7134856 w 35"/>
                <a:gd name="T3" fmla="*/ 29246199 h 38"/>
                <a:gd name="T4" fmla="*/ 20810061 w 35"/>
                <a:gd name="T5" fmla="*/ 0 h 38"/>
                <a:gd name="T6" fmla="*/ 0 w 35"/>
                <a:gd name="T7" fmla="*/ 9235226 h 38"/>
                <a:gd name="T8" fmla="*/ 0 60000 65536"/>
                <a:gd name="T9" fmla="*/ 0 60000 65536"/>
                <a:gd name="T10" fmla="*/ 0 60000 65536"/>
                <a:gd name="T11" fmla="*/ 0 60000 65536"/>
                <a:gd name="T12" fmla="*/ 0 w 35"/>
                <a:gd name="T13" fmla="*/ 0 h 38"/>
                <a:gd name="T14" fmla="*/ 35 w 35"/>
                <a:gd name="T15" fmla="*/ 38 h 38"/>
              </a:gdLst>
              <a:ahLst/>
              <a:cxnLst>
                <a:cxn ang="T8">
                  <a:pos x="T0" y="T1"/>
                </a:cxn>
                <a:cxn ang="T9">
                  <a:pos x="T2" y="T3"/>
                </a:cxn>
                <a:cxn ang="T10">
                  <a:pos x="T4" y="T5"/>
                </a:cxn>
                <a:cxn ang="T11">
                  <a:pos x="T6" y="T7"/>
                </a:cxn>
              </a:cxnLst>
              <a:rect l="T12" t="T13" r="T14" b="T15"/>
              <a:pathLst>
                <a:path w="35" h="38">
                  <a:moveTo>
                    <a:pt x="0" y="12"/>
                  </a:moveTo>
                  <a:lnTo>
                    <a:pt x="12" y="38"/>
                  </a:lnTo>
                  <a:lnTo>
                    <a:pt x="35" y="0"/>
                  </a:lnTo>
                  <a:lnTo>
                    <a:pt x="0" y="12"/>
                  </a:lnTo>
                  <a:close/>
                </a:path>
              </a:pathLst>
            </a:custGeom>
            <a:grpFill/>
            <a:ln w="3175" cap="rnd">
              <a:solidFill>
                <a:schemeClr val="accent5"/>
              </a:solidFill>
              <a:round/>
              <a:headEnd/>
              <a:tailEnd/>
            </a:ln>
          </p:spPr>
          <p:txBody>
            <a:bodyPr/>
            <a:lstStyle/>
            <a:p>
              <a:endParaRPr lang="en-US" dirty="0"/>
            </a:p>
          </p:txBody>
        </p:sp>
        <p:sp>
          <p:nvSpPr>
            <p:cNvPr id="241" name="Freeform 182"/>
            <p:cNvSpPr>
              <a:spLocks noChangeAspect="1"/>
            </p:cNvSpPr>
            <p:nvPr/>
          </p:nvSpPr>
          <p:spPr bwMode="gray">
            <a:xfrm>
              <a:off x="4982141" y="4981570"/>
              <a:ext cx="244474" cy="265111"/>
            </a:xfrm>
            <a:custGeom>
              <a:avLst/>
              <a:gdLst>
                <a:gd name="T0" fmla="*/ 0 w 326"/>
                <a:gd name="T1" fmla="*/ 168112929 h 322"/>
                <a:gd name="T2" fmla="*/ 0 w 326"/>
                <a:gd name="T3" fmla="*/ 102359141 h 322"/>
                <a:gd name="T4" fmla="*/ 20245680 w 326"/>
                <a:gd name="T5" fmla="*/ 101681539 h 322"/>
                <a:gd name="T6" fmla="*/ 20245680 w 326"/>
                <a:gd name="T7" fmla="*/ 16946649 h 322"/>
                <a:gd name="T8" fmla="*/ 57363134 w 326"/>
                <a:gd name="T9" fmla="*/ 6778495 h 322"/>
                <a:gd name="T10" fmla="*/ 69735369 w 326"/>
                <a:gd name="T11" fmla="*/ 21692336 h 322"/>
                <a:gd name="T12" fmla="*/ 102354033 w 326"/>
                <a:gd name="T13" fmla="*/ 0 h 322"/>
                <a:gd name="T14" fmla="*/ 156905705 w 326"/>
                <a:gd name="T15" fmla="*/ 90835782 h 322"/>
                <a:gd name="T16" fmla="*/ 183337502 w 326"/>
                <a:gd name="T17" fmla="*/ 106426403 h 322"/>
                <a:gd name="T18" fmla="*/ 109102593 w 326"/>
                <a:gd name="T19" fmla="*/ 188449236 h 322"/>
                <a:gd name="T20" fmla="*/ 66361464 w 326"/>
                <a:gd name="T21" fmla="*/ 188449236 h 322"/>
                <a:gd name="T22" fmla="*/ 43303572 w 326"/>
                <a:gd name="T23" fmla="*/ 217598493 h 322"/>
                <a:gd name="T24" fmla="*/ 16309332 w 326"/>
                <a:gd name="T25" fmla="*/ 218276096 h 322"/>
                <a:gd name="T26" fmla="*/ 16871775 w 326"/>
                <a:gd name="T27" fmla="*/ 192516498 h 322"/>
                <a:gd name="T28" fmla="*/ 0 w 326"/>
                <a:gd name="T29" fmla="*/ 168112929 h 3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6"/>
                <a:gd name="T46" fmla="*/ 0 h 322"/>
                <a:gd name="T47" fmla="*/ 326 w 326"/>
                <a:gd name="T48" fmla="*/ 322 h 3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6" h="322">
                  <a:moveTo>
                    <a:pt x="0" y="248"/>
                  </a:moveTo>
                  <a:lnTo>
                    <a:pt x="0" y="151"/>
                  </a:lnTo>
                  <a:lnTo>
                    <a:pt x="36" y="150"/>
                  </a:lnTo>
                  <a:lnTo>
                    <a:pt x="36" y="25"/>
                  </a:lnTo>
                  <a:lnTo>
                    <a:pt x="102" y="10"/>
                  </a:lnTo>
                  <a:lnTo>
                    <a:pt x="124" y="32"/>
                  </a:lnTo>
                  <a:lnTo>
                    <a:pt x="182" y="0"/>
                  </a:lnTo>
                  <a:lnTo>
                    <a:pt x="279" y="134"/>
                  </a:lnTo>
                  <a:lnTo>
                    <a:pt x="326" y="157"/>
                  </a:lnTo>
                  <a:lnTo>
                    <a:pt x="194" y="278"/>
                  </a:lnTo>
                  <a:lnTo>
                    <a:pt x="118" y="278"/>
                  </a:lnTo>
                  <a:lnTo>
                    <a:pt x="77" y="321"/>
                  </a:lnTo>
                  <a:lnTo>
                    <a:pt x="29" y="322"/>
                  </a:lnTo>
                  <a:lnTo>
                    <a:pt x="30" y="284"/>
                  </a:lnTo>
                  <a:lnTo>
                    <a:pt x="0" y="248"/>
                  </a:lnTo>
                  <a:close/>
                </a:path>
              </a:pathLst>
            </a:custGeom>
            <a:grpFill/>
            <a:ln w="3175" cap="rnd">
              <a:solidFill>
                <a:schemeClr val="accent5"/>
              </a:solidFill>
              <a:round/>
              <a:headEnd/>
              <a:tailEnd/>
            </a:ln>
          </p:spPr>
          <p:txBody>
            <a:bodyPr/>
            <a:lstStyle/>
            <a:p>
              <a:endParaRPr lang="en-US" dirty="0"/>
            </a:p>
          </p:txBody>
        </p:sp>
        <p:sp>
          <p:nvSpPr>
            <p:cNvPr id="242" name="Freeform 183"/>
            <p:cNvSpPr>
              <a:spLocks noChangeAspect="1"/>
            </p:cNvSpPr>
            <p:nvPr/>
          </p:nvSpPr>
          <p:spPr bwMode="gray">
            <a:xfrm>
              <a:off x="5218676" y="4535483"/>
              <a:ext cx="44450" cy="58736"/>
            </a:xfrm>
            <a:custGeom>
              <a:avLst/>
              <a:gdLst>
                <a:gd name="T0" fmla="*/ 0 w 60"/>
                <a:gd name="T1" fmla="*/ 7246784 h 69"/>
                <a:gd name="T2" fmla="*/ 3841962 w 60"/>
                <a:gd name="T3" fmla="*/ 26086889 h 69"/>
                <a:gd name="T4" fmla="*/ 12074102 w 60"/>
                <a:gd name="T5" fmla="*/ 50000510 h 69"/>
                <a:gd name="T6" fmla="*/ 32930042 w 60"/>
                <a:gd name="T7" fmla="*/ 21015077 h 69"/>
                <a:gd name="T8" fmla="*/ 31832127 w 60"/>
                <a:gd name="T9" fmla="*/ 0 h 69"/>
                <a:gd name="T10" fmla="*/ 0 w 60"/>
                <a:gd name="T11" fmla="*/ 7246784 h 69"/>
                <a:gd name="T12" fmla="*/ 0 60000 65536"/>
                <a:gd name="T13" fmla="*/ 0 60000 65536"/>
                <a:gd name="T14" fmla="*/ 0 60000 65536"/>
                <a:gd name="T15" fmla="*/ 0 60000 65536"/>
                <a:gd name="T16" fmla="*/ 0 60000 65536"/>
                <a:gd name="T17" fmla="*/ 0 60000 65536"/>
                <a:gd name="T18" fmla="*/ 0 w 60"/>
                <a:gd name="T19" fmla="*/ 0 h 69"/>
                <a:gd name="T20" fmla="*/ 60 w 6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60" h="69">
                  <a:moveTo>
                    <a:pt x="0" y="10"/>
                  </a:moveTo>
                  <a:lnTo>
                    <a:pt x="7" y="36"/>
                  </a:lnTo>
                  <a:lnTo>
                    <a:pt x="22" y="69"/>
                  </a:lnTo>
                  <a:lnTo>
                    <a:pt x="60" y="29"/>
                  </a:lnTo>
                  <a:lnTo>
                    <a:pt x="58" y="0"/>
                  </a:lnTo>
                  <a:lnTo>
                    <a:pt x="0" y="10"/>
                  </a:lnTo>
                  <a:close/>
                </a:path>
              </a:pathLst>
            </a:custGeom>
            <a:grpFill/>
            <a:ln w="3175" cap="rnd">
              <a:solidFill>
                <a:schemeClr val="accent5"/>
              </a:solidFill>
              <a:round/>
              <a:headEnd/>
              <a:tailEnd/>
            </a:ln>
          </p:spPr>
          <p:txBody>
            <a:bodyPr/>
            <a:lstStyle/>
            <a:p>
              <a:endParaRPr lang="en-US" dirty="0"/>
            </a:p>
          </p:txBody>
        </p:sp>
        <p:sp>
          <p:nvSpPr>
            <p:cNvPr id="243" name="Freeform 184"/>
            <p:cNvSpPr>
              <a:spLocks noChangeAspect="1"/>
            </p:cNvSpPr>
            <p:nvPr/>
          </p:nvSpPr>
          <p:spPr bwMode="gray">
            <a:xfrm>
              <a:off x="4683690" y="4102094"/>
              <a:ext cx="198438" cy="320673"/>
            </a:xfrm>
            <a:custGeom>
              <a:avLst/>
              <a:gdLst>
                <a:gd name="T0" fmla="*/ 0 w 268"/>
                <a:gd name="T1" fmla="*/ 188918793 h 389"/>
                <a:gd name="T2" fmla="*/ 20833769 w 268"/>
                <a:gd name="T3" fmla="*/ 138631347 h 389"/>
                <a:gd name="T4" fmla="*/ 56469679 w 268"/>
                <a:gd name="T5" fmla="*/ 145426525 h 389"/>
                <a:gd name="T6" fmla="*/ 95944033 w 268"/>
                <a:gd name="T7" fmla="*/ 42812998 h 389"/>
                <a:gd name="T8" fmla="*/ 115132543 w 268"/>
                <a:gd name="T9" fmla="*/ 24464452 h 389"/>
                <a:gd name="T10" fmla="*/ 107457139 w 268"/>
                <a:gd name="T11" fmla="*/ 4077271 h 389"/>
                <a:gd name="T12" fmla="*/ 116777801 w 268"/>
                <a:gd name="T13" fmla="*/ 0 h 389"/>
                <a:gd name="T14" fmla="*/ 130484092 w 268"/>
                <a:gd name="T15" fmla="*/ 63879449 h 389"/>
                <a:gd name="T16" fmla="*/ 107457139 w 268"/>
                <a:gd name="T17" fmla="*/ 75431993 h 389"/>
                <a:gd name="T18" fmla="*/ 134321794 w 268"/>
                <a:gd name="T19" fmla="*/ 126398709 h 389"/>
                <a:gd name="T20" fmla="*/ 116777801 w 268"/>
                <a:gd name="T21" fmla="*/ 186200887 h 389"/>
                <a:gd name="T22" fmla="*/ 146931492 w 268"/>
                <a:gd name="T23" fmla="*/ 231731791 h 389"/>
                <a:gd name="T24" fmla="*/ 143641716 w 268"/>
                <a:gd name="T25" fmla="*/ 264350786 h 389"/>
                <a:gd name="T26" fmla="*/ 93202923 w 268"/>
                <a:gd name="T27" fmla="*/ 249400241 h 389"/>
                <a:gd name="T28" fmla="*/ 54825161 w 268"/>
                <a:gd name="T29" fmla="*/ 248720971 h 389"/>
                <a:gd name="T30" fmla="*/ 23574879 w 268"/>
                <a:gd name="T31" fmla="*/ 249400241 h 389"/>
                <a:gd name="T32" fmla="*/ 23026212 w 268"/>
                <a:gd name="T33" fmla="*/ 205907973 h 389"/>
                <a:gd name="T34" fmla="*/ 0 w 268"/>
                <a:gd name="T35" fmla="*/ 188918793 h 3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8"/>
                <a:gd name="T55" fmla="*/ 0 h 389"/>
                <a:gd name="T56" fmla="*/ 268 w 268"/>
                <a:gd name="T57" fmla="*/ 389 h 3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8" h="389">
                  <a:moveTo>
                    <a:pt x="0" y="278"/>
                  </a:moveTo>
                  <a:lnTo>
                    <a:pt x="38" y="204"/>
                  </a:lnTo>
                  <a:lnTo>
                    <a:pt x="103" y="214"/>
                  </a:lnTo>
                  <a:lnTo>
                    <a:pt x="175" y="63"/>
                  </a:lnTo>
                  <a:lnTo>
                    <a:pt x="210" y="36"/>
                  </a:lnTo>
                  <a:lnTo>
                    <a:pt x="196" y="6"/>
                  </a:lnTo>
                  <a:lnTo>
                    <a:pt x="213" y="0"/>
                  </a:lnTo>
                  <a:lnTo>
                    <a:pt x="238" y="94"/>
                  </a:lnTo>
                  <a:lnTo>
                    <a:pt x="196" y="111"/>
                  </a:lnTo>
                  <a:lnTo>
                    <a:pt x="245" y="186"/>
                  </a:lnTo>
                  <a:lnTo>
                    <a:pt x="213" y="274"/>
                  </a:lnTo>
                  <a:lnTo>
                    <a:pt x="268" y="341"/>
                  </a:lnTo>
                  <a:lnTo>
                    <a:pt x="262" y="389"/>
                  </a:lnTo>
                  <a:lnTo>
                    <a:pt x="170" y="367"/>
                  </a:lnTo>
                  <a:lnTo>
                    <a:pt x="100" y="366"/>
                  </a:lnTo>
                  <a:lnTo>
                    <a:pt x="43" y="367"/>
                  </a:lnTo>
                  <a:lnTo>
                    <a:pt x="42" y="303"/>
                  </a:lnTo>
                  <a:lnTo>
                    <a:pt x="0" y="278"/>
                  </a:lnTo>
                  <a:close/>
                </a:path>
              </a:pathLst>
            </a:custGeom>
            <a:grpFill/>
            <a:ln w="3175" cap="rnd">
              <a:solidFill>
                <a:schemeClr val="accent5"/>
              </a:solidFill>
              <a:round/>
              <a:headEnd/>
              <a:tailEnd/>
            </a:ln>
          </p:spPr>
          <p:txBody>
            <a:bodyPr/>
            <a:lstStyle/>
            <a:p>
              <a:endParaRPr lang="en-US" dirty="0"/>
            </a:p>
          </p:txBody>
        </p:sp>
        <p:sp>
          <p:nvSpPr>
            <p:cNvPr id="244" name="Freeform 185"/>
            <p:cNvSpPr>
              <a:spLocks noChangeAspect="1"/>
            </p:cNvSpPr>
            <p:nvPr/>
          </p:nvSpPr>
          <p:spPr bwMode="gray">
            <a:xfrm>
              <a:off x="4840853" y="4154481"/>
              <a:ext cx="338137" cy="230185"/>
            </a:xfrm>
            <a:custGeom>
              <a:avLst/>
              <a:gdLst>
                <a:gd name="T0" fmla="*/ 0 w 454"/>
                <a:gd name="T1" fmla="*/ 143954839 h 280"/>
                <a:gd name="T2" fmla="*/ 17750703 w 454"/>
                <a:gd name="T3" fmla="*/ 84480273 h 280"/>
                <a:gd name="T4" fmla="*/ 79880025 w 454"/>
                <a:gd name="T5" fmla="*/ 68936074 h 280"/>
                <a:gd name="T6" fmla="*/ 86536259 w 454"/>
                <a:gd name="T7" fmla="*/ 50012236 h 280"/>
                <a:gd name="T8" fmla="*/ 115381431 w 454"/>
                <a:gd name="T9" fmla="*/ 43253781 h 280"/>
                <a:gd name="T10" fmla="*/ 158095433 w 454"/>
                <a:gd name="T11" fmla="*/ 0 h 280"/>
                <a:gd name="T12" fmla="*/ 171963519 w 454"/>
                <a:gd name="T13" fmla="*/ 50687999 h 280"/>
                <a:gd name="T14" fmla="*/ 204691307 w 454"/>
                <a:gd name="T15" fmla="*/ 68936074 h 280"/>
                <a:gd name="T16" fmla="*/ 251842799 w 454"/>
                <a:gd name="T17" fmla="*/ 137196385 h 280"/>
                <a:gd name="T18" fmla="*/ 134796751 w 454"/>
                <a:gd name="T19" fmla="*/ 157470927 h 280"/>
                <a:gd name="T20" fmla="*/ 97075856 w 454"/>
                <a:gd name="T21" fmla="*/ 137196385 h 280"/>
                <a:gd name="T22" fmla="*/ 79880025 w 454"/>
                <a:gd name="T23" fmla="*/ 170987836 h 280"/>
                <a:gd name="T24" fmla="*/ 46596619 w 454"/>
                <a:gd name="T25" fmla="*/ 170987836 h 280"/>
                <a:gd name="T26" fmla="*/ 30509789 w 454"/>
                <a:gd name="T27" fmla="*/ 189235911 h 280"/>
                <a:gd name="T28" fmla="*/ 0 w 454"/>
                <a:gd name="T29" fmla="*/ 143954839 h 2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4"/>
                <a:gd name="T46" fmla="*/ 0 h 280"/>
                <a:gd name="T47" fmla="*/ 454 w 454"/>
                <a:gd name="T48" fmla="*/ 280 h 2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4" h="280">
                  <a:moveTo>
                    <a:pt x="0" y="213"/>
                  </a:moveTo>
                  <a:lnTo>
                    <a:pt x="32" y="125"/>
                  </a:lnTo>
                  <a:lnTo>
                    <a:pt x="144" y="102"/>
                  </a:lnTo>
                  <a:lnTo>
                    <a:pt x="156" y="74"/>
                  </a:lnTo>
                  <a:lnTo>
                    <a:pt x="208" y="64"/>
                  </a:lnTo>
                  <a:lnTo>
                    <a:pt x="285" y="0"/>
                  </a:lnTo>
                  <a:lnTo>
                    <a:pt x="310" y="75"/>
                  </a:lnTo>
                  <a:lnTo>
                    <a:pt x="369" y="102"/>
                  </a:lnTo>
                  <a:lnTo>
                    <a:pt x="454" y="203"/>
                  </a:lnTo>
                  <a:lnTo>
                    <a:pt x="243" y="233"/>
                  </a:lnTo>
                  <a:lnTo>
                    <a:pt x="175" y="203"/>
                  </a:lnTo>
                  <a:lnTo>
                    <a:pt x="144" y="253"/>
                  </a:lnTo>
                  <a:lnTo>
                    <a:pt x="84" y="253"/>
                  </a:lnTo>
                  <a:lnTo>
                    <a:pt x="55" y="280"/>
                  </a:lnTo>
                  <a:lnTo>
                    <a:pt x="0" y="213"/>
                  </a:lnTo>
                  <a:close/>
                </a:path>
              </a:pathLst>
            </a:custGeom>
            <a:grpFill/>
            <a:ln w="3175" cap="rnd">
              <a:solidFill>
                <a:schemeClr val="accent5"/>
              </a:solidFill>
              <a:round/>
              <a:headEnd/>
              <a:tailEnd/>
            </a:ln>
          </p:spPr>
          <p:txBody>
            <a:bodyPr/>
            <a:lstStyle/>
            <a:p>
              <a:endParaRPr lang="en-US" dirty="0"/>
            </a:p>
          </p:txBody>
        </p:sp>
        <p:sp>
          <p:nvSpPr>
            <p:cNvPr id="245" name="Freeform 186"/>
            <p:cNvSpPr>
              <a:spLocks noChangeAspect="1"/>
            </p:cNvSpPr>
            <p:nvPr/>
          </p:nvSpPr>
          <p:spPr bwMode="gray">
            <a:xfrm>
              <a:off x="4813866" y="3786184"/>
              <a:ext cx="276224" cy="469901"/>
            </a:xfrm>
            <a:custGeom>
              <a:avLst/>
              <a:gdLst>
                <a:gd name="T0" fmla="*/ 0 w 371"/>
                <a:gd name="T1" fmla="*/ 222530386 h 567"/>
                <a:gd name="T2" fmla="*/ 29380363 w 371"/>
                <a:gd name="T3" fmla="*/ 242448510 h 567"/>
                <a:gd name="T4" fmla="*/ 21619260 w 371"/>
                <a:gd name="T5" fmla="*/ 261679603 h 567"/>
                <a:gd name="T6" fmla="*/ 35478160 w 371"/>
                <a:gd name="T7" fmla="*/ 326240713 h 567"/>
                <a:gd name="T8" fmla="*/ 12195594 w 371"/>
                <a:gd name="T9" fmla="*/ 337916941 h 567"/>
                <a:gd name="T10" fmla="*/ 39357968 w 371"/>
                <a:gd name="T11" fmla="*/ 389428589 h 567"/>
                <a:gd name="T12" fmla="*/ 101444562 w 371"/>
                <a:gd name="T13" fmla="*/ 373631827 h 567"/>
                <a:gd name="T14" fmla="*/ 108097043 w 371"/>
                <a:gd name="T15" fmla="*/ 354400735 h 567"/>
                <a:gd name="T16" fmla="*/ 136922722 w 371"/>
                <a:gd name="T17" fmla="*/ 347532073 h 567"/>
                <a:gd name="T18" fmla="*/ 179607302 w 371"/>
                <a:gd name="T19" fmla="*/ 303575290 h 567"/>
                <a:gd name="T20" fmla="*/ 164639779 w 371"/>
                <a:gd name="T21" fmla="*/ 256872037 h 567"/>
                <a:gd name="T22" fmla="*/ 185150416 w 371"/>
                <a:gd name="T23" fmla="*/ 192997129 h 567"/>
                <a:gd name="T24" fmla="*/ 204552430 w 371"/>
                <a:gd name="T25" fmla="*/ 188189563 h 567"/>
                <a:gd name="T26" fmla="*/ 205661053 w 371"/>
                <a:gd name="T27" fmla="*/ 98215730 h 567"/>
                <a:gd name="T28" fmla="*/ 51553562 w 371"/>
                <a:gd name="T29" fmla="*/ 0 h 567"/>
                <a:gd name="T30" fmla="*/ 31042925 w 371"/>
                <a:gd name="T31" fmla="*/ 9615132 h 567"/>
                <a:gd name="T32" fmla="*/ 31042925 w 371"/>
                <a:gd name="T33" fmla="*/ 47391114 h 567"/>
                <a:gd name="T34" fmla="*/ 51553562 w 371"/>
                <a:gd name="T35" fmla="*/ 74177071 h 567"/>
                <a:gd name="T36" fmla="*/ 39357968 w 371"/>
                <a:gd name="T37" fmla="*/ 160029542 h 567"/>
                <a:gd name="T38" fmla="*/ 0 w 371"/>
                <a:gd name="T39" fmla="*/ 222530386 h 5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1"/>
                <a:gd name="T61" fmla="*/ 0 h 567"/>
                <a:gd name="T62" fmla="*/ 371 w 371"/>
                <a:gd name="T63" fmla="*/ 567 h 5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1" h="567">
                  <a:moveTo>
                    <a:pt x="0" y="324"/>
                  </a:moveTo>
                  <a:lnTo>
                    <a:pt x="53" y="353"/>
                  </a:lnTo>
                  <a:lnTo>
                    <a:pt x="39" y="381"/>
                  </a:lnTo>
                  <a:lnTo>
                    <a:pt x="64" y="475"/>
                  </a:lnTo>
                  <a:lnTo>
                    <a:pt x="22" y="492"/>
                  </a:lnTo>
                  <a:lnTo>
                    <a:pt x="71" y="567"/>
                  </a:lnTo>
                  <a:lnTo>
                    <a:pt x="183" y="544"/>
                  </a:lnTo>
                  <a:lnTo>
                    <a:pt x="195" y="516"/>
                  </a:lnTo>
                  <a:lnTo>
                    <a:pt x="247" y="506"/>
                  </a:lnTo>
                  <a:lnTo>
                    <a:pt x="324" y="442"/>
                  </a:lnTo>
                  <a:lnTo>
                    <a:pt x="297" y="374"/>
                  </a:lnTo>
                  <a:lnTo>
                    <a:pt x="334" y="281"/>
                  </a:lnTo>
                  <a:lnTo>
                    <a:pt x="369" y="274"/>
                  </a:lnTo>
                  <a:lnTo>
                    <a:pt x="371" y="143"/>
                  </a:lnTo>
                  <a:lnTo>
                    <a:pt x="93" y="0"/>
                  </a:lnTo>
                  <a:lnTo>
                    <a:pt x="56" y="14"/>
                  </a:lnTo>
                  <a:lnTo>
                    <a:pt x="56" y="69"/>
                  </a:lnTo>
                  <a:lnTo>
                    <a:pt x="93" y="108"/>
                  </a:lnTo>
                  <a:lnTo>
                    <a:pt x="71" y="233"/>
                  </a:lnTo>
                  <a:lnTo>
                    <a:pt x="0" y="324"/>
                  </a:lnTo>
                  <a:close/>
                </a:path>
              </a:pathLst>
            </a:custGeom>
            <a:grpFill/>
            <a:ln w="3175" cap="rnd">
              <a:solidFill>
                <a:schemeClr val="accent5"/>
              </a:solidFill>
              <a:round/>
              <a:headEnd/>
              <a:tailEnd/>
            </a:ln>
          </p:spPr>
          <p:txBody>
            <a:bodyPr/>
            <a:lstStyle/>
            <a:p>
              <a:endParaRPr lang="en-US" dirty="0"/>
            </a:p>
          </p:txBody>
        </p:sp>
        <p:sp>
          <p:nvSpPr>
            <p:cNvPr id="246" name="Freeform 187"/>
            <p:cNvSpPr>
              <a:spLocks noChangeAspect="1"/>
            </p:cNvSpPr>
            <p:nvPr/>
          </p:nvSpPr>
          <p:spPr bwMode="gray">
            <a:xfrm>
              <a:off x="4755128" y="4362445"/>
              <a:ext cx="193674" cy="249239"/>
            </a:xfrm>
            <a:custGeom>
              <a:avLst/>
              <a:gdLst>
                <a:gd name="T0" fmla="*/ 0 w 260"/>
                <a:gd name="T1" fmla="*/ 180323279 h 301"/>
                <a:gd name="T2" fmla="*/ 14981506 w 260"/>
                <a:gd name="T3" fmla="*/ 206377344 h 301"/>
                <a:gd name="T4" fmla="*/ 34402639 w 260"/>
                <a:gd name="T5" fmla="*/ 198150006 h 301"/>
                <a:gd name="T6" fmla="*/ 63811443 w 260"/>
                <a:gd name="T7" fmla="*/ 200892452 h 301"/>
                <a:gd name="T8" fmla="*/ 90445480 w 260"/>
                <a:gd name="T9" fmla="*/ 178952056 h 301"/>
                <a:gd name="T10" fmla="*/ 98214082 w 260"/>
                <a:gd name="T11" fmla="*/ 137813709 h 301"/>
                <a:gd name="T12" fmla="*/ 126512979 w 260"/>
                <a:gd name="T13" fmla="*/ 103531478 h 301"/>
                <a:gd name="T14" fmla="*/ 144269252 w 260"/>
                <a:gd name="T15" fmla="*/ 0 h 301"/>
                <a:gd name="T16" fmla="*/ 110976520 w 260"/>
                <a:gd name="T17" fmla="*/ 0 h 301"/>
                <a:gd name="T18" fmla="*/ 94885107 w 260"/>
                <a:gd name="T19" fmla="*/ 18512339 h 301"/>
                <a:gd name="T20" fmla="*/ 91555387 w 260"/>
                <a:gd name="T21" fmla="*/ 51422519 h 301"/>
                <a:gd name="T22" fmla="*/ 40506381 w 260"/>
                <a:gd name="T23" fmla="*/ 36339066 h 301"/>
                <a:gd name="T24" fmla="*/ 39396475 w 260"/>
                <a:gd name="T25" fmla="*/ 58279462 h 301"/>
                <a:gd name="T26" fmla="*/ 59372561 w 260"/>
                <a:gd name="T27" fmla="*/ 59650685 h 301"/>
                <a:gd name="T28" fmla="*/ 53268819 w 260"/>
                <a:gd name="T29" fmla="*/ 141241767 h 301"/>
                <a:gd name="T30" fmla="*/ 28298897 w 260"/>
                <a:gd name="T31" fmla="*/ 131642378 h 301"/>
                <a:gd name="T32" fmla="*/ 0 w 260"/>
                <a:gd name="T33" fmla="*/ 180323279 h 3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301"/>
                <a:gd name="T53" fmla="*/ 260 w 260"/>
                <a:gd name="T54" fmla="*/ 301 h 30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301">
                  <a:moveTo>
                    <a:pt x="0" y="263"/>
                  </a:moveTo>
                  <a:lnTo>
                    <a:pt x="27" y="301"/>
                  </a:lnTo>
                  <a:lnTo>
                    <a:pt x="62" y="289"/>
                  </a:lnTo>
                  <a:lnTo>
                    <a:pt x="115" y="293"/>
                  </a:lnTo>
                  <a:lnTo>
                    <a:pt x="163" y="261"/>
                  </a:lnTo>
                  <a:lnTo>
                    <a:pt x="177" y="201"/>
                  </a:lnTo>
                  <a:lnTo>
                    <a:pt x="228" y="151"/>
                  </a:lnTo>
                  <a:lnTo>
                    <a:pt x="260" y="0"/>
                  </a:lnTo>
                  <a:lnTo>
                    <a:pt x="200" y="0"/>
                  </a:lnTo>
                  <a:lnTo>
                    <a:pt x="171" y="27"/>
                  </a:lnTo>
                  <a:lnTo>
                    <a:pt x="165" y="75"/>
                  </a:lnTo>
                  <a:lnTo>
                    <a:pt x="73" y="53"/>
                  </a:lnTo>
                  <a:lnTo>
                    <a:pt x="71" y="85"/>
                  </a:lnTo>
                  <a:lnTo>
                    <a:pt x="107" y="87"/>
                  </a:lnTo>
                  <a:lnTo>
                    <a:pt x="96" y="206"/>
                  </a:lnTo>
                  <a:lnTo>
                    <a:pt x="51" y="192"/>
                  </a:lnTo>
                  <a:lnTo>
                    <a:pt x="0" y="263"/>
                  </a:lnTo>
                  <a:close/>
                </a:path>
              </a:pathLst>
            </a:custGeom>
            <a:grpFill/>
            <a:ln w="3175" cap="rnd">
              <a:solidFill>
                <a:schemeClr val="accent5"/>
              </a:solidFill>
              <a:round/>
              <a:headEnd/>
              <a:tailEnd/>
            </a:ln>
          </p:spPr>
          <p:txBody>
            <a:bodyPr/>
            <a:lstStyle/>
            <a:p>
              <a:endParaRPr lang="en-US" dirty="0"/>
            </a:p>
          </p:txBody>
        </p:sp>
        <p:sp>
          <p:nvSpPr>
            <p:cNvPr id="247" name="Freeform 188"/>
            <p:cNvSpPr>
              <a:spLocks noChangeAspect="1"/>
            </p:cNvSpPr>
            <p:nvPr/>
          </p:nvSpPr>
          <p:spPr bwMode="gray">
            <a:xfrm>
              <a:off x="4783704" y="4319581"/>
              <a:ext cx="492125" cy="530223"/>
            </a:xfrm>
            <a:custGeom>
              <a:avLst/>
              <a:gdLst>
                <a:gd name="T0" fmla="*/ 0 w 659"/>
                <a:gd name="T1" fmla="*/ 262853825 h 635"/>
                <a:gd name="T2" fmla="*/ 1115682 w 659"/>
                <a:gd name="T3" fmla="*/ 274706650 h 635"/>
                <a:gd name="T4" fmla="*/ 74728322 w 659"/>
                <a:gd name="T5" fmla="*/ 262853825 h 635"/>
                <a:gd name="T6" fmla="*/ 107073406 w 659"/>
                <a:gd name="T7" fmla="*/ 318631825 h 635"/>
                <a:gd name="T8" fmla="*/ 134399412 w 659"/>
                <a:gd name="T9" fmla="*/ 315842925 h 635"/>
                <a:gd name="T10" fmla="*/ 140533425 w 659"/>
                <a:gd name="T11" fmla="*/ 290045600 h 635"/>
                <a:gd name="T12" fmla="*/ 165071719 w 659"/>
                <a:gd name="T13" fmla="*/ 288651150 h 635"/>
                <a:gd name="T14" fmla="*/ 183474506 w 659"/>
                <a:gd name="T15" fmla="*/ 304687325 h 635"/>
                <a:gd name="T16" fmla="*/ 187378647 w 659"/>
                <a:gd name="T17" fmla="*/ 390446000 h 635"/>
                <a:gd name="T18" fmla="*/ 226973427 w 659"/>
                <a:gd name="T19" fmla="*/ 385565425 h 635"/>
                <a:gd name="T20" fmla="*/ 337950228 w 659"/>
                <a:gd name="T21" fmla="*/ 442737875 h 635"/>
                <a:gd name="T22" fmla="*/ 337392387 w 659"/>
                <a:gd name="T23" fmla="*/ 416940550 h 635"/>
                <a:gd name="T24" fmla="*/ 315643300 w 659"/>
                <a:gd name="T25" fmla="*/ 405087725 h 635"/>
                <a:gd name="T26" fmla="*/ 319546695 w 659"/>
                <a:gd name="T27" fmla="*/ 342337475 h 635"/>
                <a:gd name="T28" fmla="*/ 354680238 w 659"/>
                <a:gd name="T29" fmla="*/ 320026275 h 635"/>
                <a:gd name="T30" fmla="*/ 332931150 w 659"/>
                <a:gd name="T31" fmla="*/ 277495550 h 635"/>
                <a:gd name="T32" fmla="*/ 329027755 w 659"/>
                <a:gd name="T33" fmla="*/ 204984150 h 635"/>
                <a:gd name="T34" fmla="*/ 325123613 w 659"/>
                <a:gd name="T35" fmla="*/ 186856300 h 635"/>
                <a:gd name="T36" fmla="*/ 337950228 w 659"/>
                <a:gd name="T37" fmla="*/ 154783950 h 635"/>
                <a:gd name="T38" fmla="*/ 354680238 w 659"/>
                <a:gd name="T39" fmla="*/ 94125375 h 635"/>
                <a:gd name="T40" fmla="*/ 367506852 w 659"/>
                <a:gd name="T41" fmla="*/ 71116950 h 635"/>
                <a:gd name="T42" fmla="*/ 360257156 w 659"/>
                <a:gd name="T43" fmla="*/ 36255700 h 635"/>
                <a:gd name="T44" fmla="*/ 296124830 w 659"/>
                <a:gd name="T45" fmla="*/ 0 h 635"/>
                <a:gd name="T46" fmla="*/ 178455428 w 659"/>
                <a:gd name="T47" fmla="*/ 20916750 h 635"/>
                <a:gd name="T48" fmla="*/ 140533425 w 659"/>
                <a:gd name="T49" fmla="*/ 0 h 635"/>
                <a:gd name="T50" fmla="*/ 123245575 w 659"/>
                <a:gd name="T51" fmla="*/ 34861250 h 635"/>
                <a:gd name="T52" fmla="*/ 105400629 w 659"/>
                <a:gd name="T53" fmla="*/ 140142225 h 635"/>
                <a:gd name="T54" fmla="*/ 76958941 w 659"/>
                <a:gd name="T55" fmla="*/ 175003475 h 635"/>
                <a:gd name="T56" fmla="*/ 69151404 w 659"/>
                <a:gd name="T57" fmla="*/ 216836975 h 635"/>
                <a:gd name="T58" fmla="*/ 42383239 w 659"/>
                <a:gd name="T59" fmla="*/ 239148175 h 635"/>
                <a:gd name="T60" fmla="*/ 12826615 w 659"/>
                <a:gd name="T61" fmla="*/ 236359275 h 635"/>
                <a:gd name="T62" fmla="*/ 0 w 659"/>
                <a:gd name="T63" fmla="*/ 262853825 h 6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635"/>
                <a:gd name="T98" fmla="*/ 659 w 659"/>
                <a:gd name="T99" fmla="*/ 635 h 6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635">
                  <a:moveTo>
                    <a:pt x="0" y="377"/>
                  </a:moveTo>
                  <a:lnTo>
                    <a:pt x="2" y="394"/>
                  </a:lnTo>
                  <a:lnTo>
                    <a:pt x="134" y="377"/>
                  </a:lnTo>
                  <a:lnTo>
                    <a:pt x="192" y="457"/>
                  </a:lnTo>
                  <a:lnTo>
                    <a:pt x="241" y="453"/>
                  </a:lnTo>
                  <a:lnTo>
                    <a:pt x="252" y="416"/>
                  </a:lnTo>
                  <a:lnTo>
                    <a:pt x="296" y="414"/>
                  </a:lnTo>
                  <a:lnTo>
                    <a:pt x="329" y="437"/>
                  </a:lnTo>
                  <a:lnTo>
                    <a:pt x="336" y="560"/>
                  </a:lnTo>
                  <a:lnTo>
                    <a:pt x="407" y="553"/>
                  </a:lnTo>
                  <a:lnTo>
                    <a:pt x="606" y="635"/>
                  </a:lnTo>
                  <a:lnTo>
                    <a:pt x="605" y="598"/>
                  </a:lnTo>
                  <a:lnTo>
                    <a:pt x="566" y="581"/>
                  </a:lnTo>
                  <a:lnTo>
                    <a:pt x="573" y="491"/>
                  </a:lnTo>
                  <a:lnTo>
                    <a:pt x="636" y="459"/>
                  </a:lnTo>
                  <a:lnTo>
                    <a:pt x="597" y="398"/>
                  </a:lnTo>
                  <a:lnTo>
                    <a:pt x="590" y="294"/>
                  </a:lnTo>
                  <a:lnTo>
                    <a:pt x="583" y="268"/>
                  </a:lnTo>
                  <a:lnTo>
                    <a:pt x="606" y="222"/>
                  </a:lnTo>
                  <a:lnTo>
                    <a:pt x="636" y="135"/>
                  </a:lnTo>
                  <a:lnTo>
                    <a:pt x="659" y="102"/>
                  </a:lnTo>
                  <a:lnTo>
                    <a:pt x="646" y="52"/>
                  </a:lnTo>
                  <a:lnTo>
                    <a:pt x="531" y="0"/>
                  </a:lnTo>
                  <a:lnTo>
                    <a:pt x="320" y="30"/>
                  </a:lnTo>
                  <a:lnTo>
                    <a:pt x="252" y="0"/>
                  </a:lnTo>
                  <a:lnTo>
                    <a:pt x="221" y="50"/>
                  </a:lnTo>
                  <a:lnTo>
                    <a:pt x="189" y="201"/>
                  </a:lnTo>
                  <a:lnTo>
                    <a:pt x="138" y="251"/>
                  </a:lnTo>
                  <a:lnTo>
                    <a:pt x="124" y="311"/>
                  </a:lnTo>
                  <a:lnTo>
                    <a:pt x="76" y="343"/>
                  </a:lnTo>
                  <a:lnTo>
                    <a:pt x="23" y="339"/>
                  </a:lnTo>
                  <a:lnTo>
                    <a:pt x="0" y="377"/>
                  </a:lnTo>
                  <a:close/>
                </a:path>
              </a:pathLst>
            </a:custGeom>
            <a:grpFill/>
            <a:ln w="3175" cap="rnd">
              <a:solidFill>
                <a:schemeClr val="accent5"/>
              </a:solidFill>
              <a:round/>
              <a:headEnd/>
              <a:tailEnd/>
            </a:ln>
          </p:spPr>
          <p:txBody>
            <a:bodyPr/>
            <a:lstStyle/>
            <a:p>
              <a:endParaRPr lang="en-US" dirty="0"/>
            </a:p>
          </p:txBody>
        </p:sp>
        <p:sp>
          <p:nvSpPr>
            <p:cNvPr id="248" name="Freeform 189"/>
            <p:cNvSpPr>
              <a:spLocks noChangeAspect="1"/>
            </p:cNvSpPr>
            <p:nvPr/>
          </p:nvSpPr>
          <p:spPr bwMode="gray">
            <a:xfrm>
              <a:off x="5302816" y="3406771"/>
              <a:ext cx="63499" cy="31752"/>
            </a:xfrm>
            <a:custGeom>
              <a:avLst/>
              <a:gdLst>
                <a:gd name="T0" fmla="*/ 0 w 82"/>
                <a:gd name="T1" fmla="*/ 11994116 h 43"/>
                <a:gd name="T2" fmla="*/ 17390482 w 82"/>
                <a:gd name="T3" fmla="*/ 23443314 h 43"/>
                <a:gd name="T4" fmla="*/ 49173780 w 82"/>
                <a:gd name="T5" fmla="*/ 0 h 43"/>
                <a:gd name="T6" fmla="*/ 0 w 82"/>
                <a:gd name="T7" fmla="*/ 11994116 h 43"/>
                <a:gd name="T8" fmla="*/ 0 60000 65536"/>
                <a:gd name="T9" fmla="*/ 0 60000 65536"/>
                <a:gd name="T10" fmla="*/ 0 60000 65536"/>
                <a:gd name="T11" fmla="*/ 0 60000 65536"/>
                <a:gd name="T12" fmla="*/ 0 w 82"/>
                <a:gd name="T13" fmla="*/ 0 h 43"/>
                <a:gd name="T14" fmla="*/ 82 w 82"/>
                <a:gd name="T15" fmla="*/ 43 h 43"/>
              </a:gdLst>
              <a:ahLst/>
              <a:cxnLst>
                <a:cxn ang="T8">
                  <a:pos x="T0" y="T1"/>
                </a:cxn>
                <a:cxn ang="T9">
                  <a:pos x="T2" y="T3"/>
                </a:cxn>
                <a:cxn ang="T10">
                  <a:pos x="T4" y="T5"/>
                </a:cxn>
                <a:cxn ang="T11">
                  <a:pos x="T6" y="T7"/>
                </a:cxn>
              </a:cxnLst>
              <a:rect l="T12" t="T13" r="T14" b="T15"/>
              <a:pathLst>
                <a:path w="82" h="43">
                  <a:moveTo>
                    <a:pt x="0" y="22"/>
                  </a:moveTo>
                  <a:lnTo>
                    <a:pt x="29" y="43"/>
                  </a:lnTo>
                  <a:lnTo>
                    <a:pt x="82" y="0"/>
                  </a:lnTo>
                  <a:lnTo>
                    <a:pt x="0" y="22"/>
                  </a:lnTo>
                  <a:close/>
                </a:path>
              </a:pathLst>
            </a:custGeom>
            <a:grpFill/>
            <a:ln w="3175" cap="rnd">
              <a:solidFill>
                <a:schemeClr val="accent5"/>
              </a:solidFill>
              <a:round/>
              <a:headEnd/>
              <a:tailEnd/>
            </a:ln>
          </p:spPr>
          <p:txBody>
            <a:bodyPr/>
            <a:lstStyle/>
            <a:p>
              <a:endParaRPr lang="en-US" dirty="0"/>
            </a:p>
          </p:txBody>
        </p:sp>
        <p:sp>
          <p:nvSpPr>
            <p:cNvPr id="249" name="Freeform 190"/>
            <p:cNvSpPr>
              <a:spLocks noChangeAspect="1"/>
            </p:cNvSpPr>
            <p:nvPr/>
          </p:nvSpPr>
          <p:spPr bwMode="gray">
            <a:xfrm>
              <a:off x="4490017" y="4111621"/>
              <a:ext cx="69851" cy="174624"/>
            </a:xfrm>
            <a:custGeom>
              <a:avLst/>
              <a:gdLst>
                <a:gd name="T0" fmla="*/ 0 w 94"/>
                <a:gd name="T1" fmla="*/ 34624710 h 214"/>
                <a:gd name="T2" fmla="*/ 19878270 w 94"/>
                <a:gd name="T3" fmla="*/ 142494816 h 214"/>
                <a:gd name="T4" fmla="*/ 36995978 w 94"/>
                <a:gd name="T5" fmla="*/ 141163096 h 214"/>
                <a:gd name="T6" fmla="*/ 51904495 w 94"/>
                <a:gd name="T7" fmla="*/ 16646495 h 214"/>
                <a:gd name="T8" fmla="*/ 36995978 w 94"/>
                <a:gd name="T9" fmla="*/ 0 h 214"/>
                <a:gd name="T10" fmla="*/ 27608584 w 94"/>
                <a:gd name="T11" fmla="*/ 10653757 h 214"/>
                <a:gd name="T12" fmla="*/ 0 w 94"/>
                <a:gd name="T13" fmla="*/ 34624710 h 214"/>
                <a:gd name="T14" fmla="*/ 0 60000 65536"/>
                <a:gd name="T15" fmla="*/ 0 60000 65536"/>
                <a:gd name="T16" fmla="*/ 0 60000 65536"/>
                <a:gd name="T17" fmla="*/ 0 60000 65536"/>
                <a:gd name="T18" fmla="*/ 0 60000 65536"/>
                <a:gd name="T19" fmla="*/ 0 60000 65536"/>
                <a:gd name="T20" fmla="*/ 0 60000 65536"/>
                <a:gd name="T21" fmla="*/ 0 w 94"/>
                <a:gd name="T22" fmla="*/ 0 h 214"/>
                <a:gd name="T23" fmla="*/ 94 w 94"/>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214">
                  <a:moveTo>
                    <a:pt x="0" y="52"/>
                  </a:moveTo>
                  <a:lnTo>
                    <a:pt x="36" y="214"/>
                  </a:lnTo>
                  <a:lnTo>
                    <a:pt x="67" y="212"/>
                  </a:lnTo>
                  <a:lnTo>
                    <a:pt x="94" y="25"/>
                  </a:lnTo>
                  <a:lnTo>
                    <a:pt x="67" y="0"/>
                  </a:lnTo>
                  <a:lnTo>
                    <a:pt x="50" y="16"/>
                  </a:lnTo>
                  <a:lnTo>
                    <a:pt x="0" y="52"/>
                  </a:lnTo>
                  <a:close/>
                </a:path>
              </a:pathLst>
            </a:custGeom>
            <a:grpFill/>
            <a:ln w="3175" cap="rnd">
              <a:solidFill>
                <a:schemeClr val="accent5"/>
              </a:solidFill>
              <a:round/>
              <a:headEnd/>
              <a:tailEnd/>
            </a:ln>
          </p:spPr>
          <p:txBody>
            <a:bodyPr/>
            <a:lstStyle/>
            <a:p>
              <a:endParaRPr lang="en-US" dirty="0"/>
            </a:p>
          </p:txBody>
        </p:sp>
        <p:sp>
          <p:nvSpPr>
            <p:cNvPr id="250" name="Freeform 191"/>
            <p:cNvSpPr>
              <a:spLocks noChangeAspect="1"/>
            </p:cNvSpPr>
            <p:nvPr/>
          </p:nvSpPr>
          <p:spPr bwMode="gray">
            <a:xfrm>
              <a:off x="4707503" y="4403720"/>
              <a:ext cx="50800" cy="39689"/>
            </a:xfrm>
            <a:custGeom>
              <a:avLst/>
              <a:gdLst>
                <a:gd name="T0" fmla="*/ 0 w 62"/>
                <a:gd name="T1" fmla="*/ 36631101 h 43"/>
                <a:gd name="T2" fmla="*/ 3356897 w 62"/>
                <a:gd name="T3" fmla="*/ 851908 h 43"/>
                <a:gd name="T4" fmla="*/ 41623226 w 62"/>
                <a:gd name="T5" fmla="*/ 0 h 43"/>
                <a:gd name="T6" fmla="*/ 41623226 w 62"/>
                <a:gd name="T7" fmla="*/ 32371563 h 43"/>
                <a:gd name="T8" fmla="*/ 0 w 62"/>
                <a:gd name="T9" fmla="*/ 36631101 h 43"/>
                <a:gd name="T10" fmla="*/ 0 60000 65536"/>
                <a:gd name="T11" fmla="*/ 0 60000 65536"/>
                <a:gd name="T12" fmla="*/ 0 60000 65536"/>
                <a:gd name="T13" fmla="*/ 0 60000 65536"/>
                <a:gd name="T14" fmla="*/ 0 60000 65536"/>
                <a:gd name="T15" fmla="*/ 0 w 62"/>
                <a:gd name="T16" fmla="*/ 0 h 43"/>
                <a:gd name="T17" fmla="*/ 62 w 62"/>
                <a:gd name="T18" fmla="*/ 43 h 43"/>
              </a:gdLst>
              <a:ahLst/>
              <a:cxnLst>
                <a:cxn ang="T10">
                  <a:pos x="T0" y="T1"/>
                </a:cxn>
                <a:cxn ang="T11">
                  <a:pos x="T2" y="T3"/>
                </a:cxn>
                <a:cxn ang="T12">
                  <a:pos x="T4" y="T5"/>
                </a:cxn>
                <a:cxn ang="T13">
                  <a:pos x="T6" y="T7"/>
                </a:cxn>
                <a:cxn ang="T14">
                  <a:pos x="T8" y="T9"/>
                </a:cxn>
              </a:cxnLst>
              <a:rect l="T15" t="T16" r="T17" b="T18"/>
              <a:pathLst>
                <a:path w="62" h="43">
                  <a:moveTo>
                    <a:pt x="0" y="43"/>
                  </a:moveTo>
                  <a:lnTo>
                    <a:pt x="5" y="1"/>
                  </a:lnTo>
                  <a:lnTo>
                    <a:pt x="62" y="0"/>
                  </a:lnTo>
                  <a:lnTo>
                    <a:pt x="62" y="38"/>
                  </a:lnTo>
                  <a:lnTo>
                    <a:pt x="0" y="43"/>
                  </a:lnTo>
                  <a:close/>
                </a:path>
              </a:pathLst>
            </a:custGeom>
            <a:grpFill/>
            <a:ln w="3175" cap="rnd">
              <a:solidFill>
                <a:schemeClr val="accent5"/>
              </a:solidFill>
              <a:round/>
              <a:headEnd/>
              <a:tailEnd/>
            </a:ln>
          </p:spPr>
          <p:txBody>
            <a:bodyPr/>
            <a:lstStyle/>
            <a:p>
              <a:endParaRPr lang="en-US" dirty="0"/>
            </a:p>
          </p:txBody>
        </p:sp>
        <p:sp>
          <p:nvSpPr>
            <p:cNvPr id="251" name="Freeform 192"/>
            <p:cNvSpPr>
              <a:spLocks noChangeAspect="1"/>
            </p:cNvSpPr>
            <p:nvPr/>
          </p:nvSpPr>
          <p:spPr bwMode="gray">
            <a:xfrm>
              <a:off x="5320278" y="3948110"/>
              <a:ext cx="390526" cy="422274"/>
            </a:xfrm>
            <a:custGeom>
              <a:avLst/>
              <a:gdLst>
                <a:gd name="T0" fmla="*/ 0 w 524"/>
                <a:gd name="T1" fmla="*/ 245022372 h 509"/>
                <a:gd name="T2" fmla="*/ 22217444 w 524"/>
                <a:gd name="T3" fmla="*/ 226438954 h 509"/>
                <a:gd name="T4" fmla="*/ 24439114 w 524"/>
                <a:gd name="T5" fmla="*/ 182390445 h 509"/>
                <a:gd name="T6" fmla="*/ 62208993 w 524"/>
                <a:gd name="T7" fmla="*/ 124576103 h 509"/>
                <a:gd name="T8" fmla="*/ 77205451 w 524"/>
                <a:gd name="T9" fmla="*/ 22712422 h 509"/>
                <a:gd name="T10" fmla="*/ 107199113 w 524"/>
                <a:gd name="T11" fmla="*/ 0 h 509"/>
                <a:gd name="T12" fmla="*/ 128861326 w 524"/>
                <a:gd name="T13" fmla="*/ 70203011 h 509"/>
                <a:gd name="T14" fmla="*/ 193291988 w 524"/>
                <a:gd name="T15" fmla="*/ 129393688 h 509"/>
                <a:gd name="T16" fmla="*/ 170519313 w 524"/>
                <a:gd name="T17" fmla="*/ 165183361 h 509"/>
                <a:gd name="T18" fmla="*/ 191625550 w 524"/>
                <a:gd name="T19" fmla="*/ 174130779 h 509"/>
                <a:gd name="T20" fmla="*/ 214954201 w 524"/>
                <a:gd name="T21" fmla="*/ 217491536 h 509"/>
                <a:gd name="T22" fmla="*/ 291049190 w 524"/>
                <a:gd name="T23" fmla="*/ 240892540 h 509"/>
                <a:gd name="T24" fmla="*/ 232173075 w 524"/>
                <a:gd name="T25" fmla="*/ 313160467 h 509"/>
                <a:gd name="T26" fmla="*/ 171629775 w 524"/>
                <a:gd name="T27" fmla="*/ 339314140 h 509"/>
                <a:gd name="T28" fmla="*/ 116641769 w 524"/>
                <a:gd name="T29" fmla="*/ 350326475 h 509"/>
                <a:gd name="T30" fmla="*/ 55543983 w 524"/>
                <a:gd name="T31" fmla="*/ 323484220 h 509"/>
                <a:gd name="T32" fmla="*/ 33881770 w 524"/>
                <a:gd name="T33" fmla="*/ 273929544 h 509"/>
                <a:gd name="T34" fmla="*/ 0 w 524"/>
                <a:gd name="T35" fmla="*/ 245022372 h 5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4"/>
                <a:gd name="T55" fmla="*/ 0 h 509"/>
                <a:gd name="T56" fmla="*/ 524 w 524"/>
                <a:gd name="T57" fmla="*/ 509 h 5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4" h="509">
                  <a:moveTo>
                    <a:pt x="0" y="356"/>
                  </a:moveTo>
                  <a:lnTo>
                    <a:pt x="40" y="329"/>
                  </a:lnTo>
                  <a:lnTo>
                    <a:pt x="44" y="265"/>
                  </a:lnTo>
                  <a:lnTo>
                    <a:pt x="112" y="181"/>
                  </a:lnTo>
                  <a:lnTo>
                    <a:pt x="139" y="33"/>
                  </a:lnTo>
                  <a:lnTo>
                    <a:pt x="193" y="0"/>
                  </a:lnTo>
                  <a:lnTo>
                    <a:pt x="232" y="102"/>
                  </a:lnTo>
                  <a:lnTo>
                    <a:pt x="348" y="188"/>
                  </a:lnTo>
                  <a:lnTo>
                    <a:pt x="307" y="240"/>
                  </a:lnTo>
                  <a:lnTo>
                    <a:pt x="345" y="253"/>
                  </a:lnTo>
                  <a:lnTo>
                    <a:pt x="387" y="316"/>
                  </a:lnTo>
                  <a:lnTo>
                    <a:pt x="524" y="350"/>
                  </a:lnTo>
                  <a:lnTo>
                    <a:pt x="418" y="455"/>
                  </a:lnTo>
                  <a:lnTo>
                    <a:pt x="309" y="493"/>
                  </a:lnTo>
                  <a:lnTo>
                    <a:pt x="210" y="509"/>
                  </a:lnTo>
                  <a:lnTo>
                    <a:pt x="100" y="470"/>
                  </a:lnTo>
                  <a:lnTo>
                    <a:pt x="61" y="398"/>
                  </a:lnTo>
                  <a:lnTo>
                    <a:pt x="0" y="356"/>
                  </a:lnTo>
                  <a:close/>
                </a:path>
              </a:pathLst>
            </a:custGeom>
            <a:grpFill/>
            <a:ln w="3175" cap="rnd">
              <a:solidFill>
                <a:schemeClr val="accent5"/>
              </a:solidFill>
              <a:round/>
              <a:headEnd/>
              <a:tailEnd/>
            </a:ln>
          </p:spPr>
          <p:txBody>
            <a:bodyPr/>
            <a:lstStyle/>
            <a:p>
              <a:endParaRPr lang="en-US" dirty="0"/>
            </a:p>
          </p:txBody>
        </p:sp>
        <p:sp>
          <p:nvSpPr>
            <p:cNvPr id="252" name="Freeform 193"/>
            <p:cNvSpPr>
              <a:spLocks noChangeAspect="1"/>
            </p:cNvSpPr>
            <p:nvPr/>
          </p:nvSpPr>
          <p:spPr bwMode="gray">
            <a:xfrm>
              <a:off x="5548878" y="4105269"/>
              <a:ext cx="42861" cy="52387"/>
            </a:xfrm>
            <a:custGeom>
              <a:avLst/>
              <a:gdLst>
                <a:gd name="T0" fmla="*/ 0 w 55"/>
                <a:gd name="T1" fmla="*/ 33778170 h 65"/>
                <a:gd name="T2" fmla="*/ 23078459 w 55"/>
                <a:gd name="T3" fmla="*/ 42223116 h 65"/>
                <a:gd name="T4" fmla="*/ 31580722 w 55"/>
                <a:gd name="T5" fmla="*/ 28582087 h 65"/>
                <a:gd name="T6" fmla="*/ 15183279 w 55"/>
                <a:gd name="T7" fmla="*/ 26633253 h 65"/>
                <a:gd name="T8" fmla="*/ 33402746 w 55"/>
                <a:gd name="T9" fmla="*/ 16239474 h 65"/>
                <a:gd name="T10" fmla="*/ 24900484 w 55"/>
                <a:gd name="T11" fmla="*/ 0 h 65"/>
                <a:gd name="T12" fmla="*/ 0 w 55"/>
                <a:gd name="T13" fmla="*/ 33778170 h 65"/>
                <a:gd name="T14" fmla="*/ 0 60000 65536"/>
                <a:gd name="T15" fmla="*/ 0 60000 65536"/>
                <a:gd name="T16" fmla="*/ 0 60000 65536"/>
                <a:gd name="T17" fmla="*/ 0 60000 65536"/>
                <a:gd name="T18" fmla="*/ 0 60000 65536"/>
                <a:gd name="T19" fmla="*/ 0 60000 65536"/>
                <a:gd name="T20" fmla="*/ 0 60000 65536"/>
                <a:gd name="T21" fmla="*/ 0 w 55"/>
                <a:gd name="T22" fmla="*/ 0 h 65"/>
                <a:gd name="T23" fmla="*/ 55 w 55"/>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65">
                  <a:moveTo>
                    <a:pt x="0" y="52"/>
                  </a:moveTo>
                  <a:lnTo>
                    <a:pt x="38" y="65"/>
                  </a:lnTo>
                  <a:lnTo>
                    <a:pt x="52" y="44"/>
                  </a:lnTo>
                  <a:lnTo>
                    <a:pt x="25" y="41"/>
                  </a:lnTo>
                  <a:lnTo>
                    <a:pt x="55" y="25"/>
                  </a:lnTo>
                  <a:lnTo>
                    <a:pt x="41" y="0"/>
                  </a:lnTo>
                  <a:lnTo>
                    <a:pt x="0" y="52"/>
                  </a:lnTo>
                  <a:close/>
                </a:path>
              </a:pathLst>
            </a:custGeom>
            <a:grpFill/>
            <a:ln w="3175" cap="rnd">
              <a:solidFill>
                <a:schemeClr val="accent5"/>
              </a:solidFill>
              <a:round/>
              <a:headEnd/>
              <a:tailEnd/>
            </a:ln>
          </p:spPr>
          <p:txBody>
            <a:bodyPr/>
            <a:lstStyle/>
            <a:p>
              <a:endParaRPr lang="en-US" dirty="0"/>
            </a:p>
          </p:txBody>
        </p:sp>
        <p:sp>
          <p:nvSpPr>
            <p:cNvPr id="253" name="Freeform 194"/>
            <p:cNvSpPr>
              <a:spLocks noChangeAspect="1"/>
            </p:cNvSpPr>
            <p:nvPr/>
          </p:nvSpPr>
          <p:spPr bwMode="gray">
            <a:xfrm>
              <a:off x="4691629" y="4403720"/>
              <a:ext cx="144463" cy="177801"/>
            </a:xfrm>
            <a:custGeom>
              <a:avLst/>
              <a:gdLst>
                <a:gd name="T0" fmla="*/ 0 w 192"/>
                <a:gd name="T1" fmla="*/ 71006242 h 211"/>
                <a:gd name="T2" fmla="*/ 11888771 w 192"/>
                <a:gd name="T3" fmla="*/ 47574561 h 211"/>
                <a:gd name="T4" fmla="*/ 20380428 w 192"/>
                <a:gd name="T5" fmla="*/ 49704791 h 211"/>
                <a:gd name="T6" fmla="*/ 14719323 w 192"/>
                <a:gd name="T7" fmla="*/ 30532726 h 211"/>
                <a:gd name="T8" fmla="*/ 49818323 w 192"/>
                <a:gd name="T9" fmla="*/ 26982625 h 211"/>
                <a:gd name="T10" fmla="*/ 49818323 w 192"/>
                <a:gd name="T11" fmla="*/ 0 h 211"/>
                <a:gd name="T12" fmla="*/ 89446055 w 192"/>
                <a:gd name="T13" fmla="*/ 710357 h 211"/>
                <a:gd name="T14" fmla="*/ 88313684 w 192"/>
                <a:gd name="T15" fmla="*/ 23432523 h 211"/>
                <a:gd name="T16" fmla="*/ 108694112 w 192"/>
                <a:gd name="T17" fmla="*/ 24852395 h 211"/>
                <a:gd name="T18" fmla="*/ 102467198 w 192"/>
                <a:gd name="T19" fmla="*/ 109350371 h 211"/>
                <a:gd name="T20" fmla="*/ 76991474 w 192"/>
                <a:gd name="T21" fmla="*/ 99409581 h 211"/>
                <a:gd name="T22" fmla="*/ 48120142 w 192"/>
                <a:gd name="T23" fmla="*/ 149823886 h 211"/>
                <a:gd name="T24" fmla="*/ 0 w 192"/>
                <a:gd name="T25" fmla="*/ 71006242 h 2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2"/>
                <a:gd name="T40" fmla="*/ 0 h 211"/>
                <a:gd name="T41" fmla="*/ 192 w 192"/>
                <a:gd name="T42" fmla="*/ 211 h 2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2" h="211">
                  <a:moveTo>
                    <a:pt x="0" y="100"/>
                  </a:moveTo>
                  <a:lnTo>
                    <a:pt x="21" y="67"/>
                  </a:lnTo>
                  <a:lnTo>
                    <a:pt x="36" y="70"/>
                  </a:lnTo>
                  <a:lnTo>
                    <a:pt x="26" y="43"/>
                  </a:lnTo>
                  <a:lnTo>
                    <a:pt x="88" y="38"/>
                  </a:lnTo>
                  <a:lnTo>
                    <a:pt x="88" y="0"/>
                  </a:lnTo>
                  <a:lnTo>
                    <a:pt x="158" y="1"/>
                  </a:lnTo>
                  <a:lnTo>
                    <a:pt x="156" y="33"/>
                  </a:lnTo>
                  <a:lnTo>
                    <a:pt x="192" y="35"/>
                  </a:lnTo>
                  <a:lnTo>
                    <a:pt x="181" y="154"/>
                  </a:lnTo>
                  <a:lnTo>
                    <a:pt x="136" y="140"/>
                  </a:lnTo>
                  <a:lnTo>
                    <a:pt x="85" y="211"/>
                  </a:lnTo>
                  <a:lnTo>
                    <a:pt x="0" y="100"/>
                  </a:lnTo>
                  <a:close/>
                </a:path>
              </a:pathLst>
            </a:custGeom>
            <a:grpFill/>
            <a:ln w="3175" cap="rnd">
              <a:solidFill>
                <a:schemeClr val="accent5"/>
              </a:solidFill>
              <a:round/>
              <a:headEnd/>
              <a:tailEnd/>
            </a:ln>
          </p:spPr>
          <p:txBody>
            <a:bodyPr/>
            <a:lstStyle/>
            <a:p>
              <a:endParaRPr lang="en-US" dirty="0"/>
            </a:p>
          </p:txBody>
        </p:sp>
        <p:sp>
          <p:nvSpPr>
            <p:cNvPr id="254" name="Freeform 195"/>
            <p:cNvSpPr>
              <a:spLocks noChangeAspect="1"/>
            </p:cNvSpPr>
            <p:nvPr/>
          </p:nvSpPr>
          <p:spPr bwMode="gray">
            <a:xfrm>
              <a:off x="4032815" y="4075109"/>
              <a:ext cx="79376" cy="19050"/>
            </a:xfrm>
            <a:custGeom>
              <a:avLst/>
              <a:gdLst>
                <a:gd name="T0" fmla="*/ 0 w 103"/>
                <a:gd name="T1" fmla="*/ 17281071 h 21"/>
                <a:gd name="T2" fmla="*/ 2375856 w 103"/>
                <a:gd name="T3" fmla="*/ 0 h 21"/>
                <a:gd name="T4" fmla="*/ 61168841 w 103"/>
                <a:gd name="T5" fmla="*/ 6583136 h 21"/>
                <a:gd name="T6" fmla="*/ 0 w 103"/>
                <a:gd name="T7" fmla="*/ 17281071 h 21"/>
                <a:gd name="T8" fmla="*/ 0 60000 65536"/>
                <a:gd name="T9" fmla="*/ 0 60000 65536"/>
                <a:gd name="T10" fmla="*/ 0 60000 65536"/>
                <a:gd name="T11" fmla="*/ 0 60000 65536"/>
                <a:gd name="T12" fmla="*/ 0 w 103"/>
                <a:gd name="T13" fmla="*/ 0 h 21"/>
                <a:gd name="T14" fmla="*/ 103 w 103"/>
                <a:gd name="T15" fmla="*/ 21 h 21"/>
              </a:gdLst>
              <a:ahLst/>
              <a:cxnLst>
                <a:cxn ang="T8">
                  <a:pos x="T0" y="T1"/>
                </a:cxn>
                <a:cxn ang="T9">
                  <a:pos x="T2" y="T3"/>
                </a:cxn>
                <a:cxn ang="T10">
                  <a:pos x="T4" y="T5"/>
                </a:cxn>
                <a:cxn ang="T11">
                  <a:pos x="T6" y="T7"/>
                </a:cxn>
              </a:cxnLst>
              <a:rect l="T12" t="T13" r="T14" b="T15"/>
              <a:pathLst>
                <a:path w="103" h="21">
                  <a:moveTo>
                    <a:pt x="0" y="21"/>
                  </a:moveTo>
                  <a:lnTo>
                    <a:pt x="4" y="0"/>
                  </a:lnTo>
                  <a:lnTo>
                    <a:pt x="103" y="8"/>
                  </a:lnTo>
                  <a:lnTo>
                    <a:pt x="0" y="21"/>
                  </a:lnTo>
                  <a:close/>
                </a:path>
              </a:pathLst>
            </a:custGeom>
            <a:grpFill/>
            <a:ln w="3175" cap="rnd">
              <a:solidFill>
                <a:schemeClr val="accent5"/>
              </a:solidFill>
              <a:round/>
              <a:headEnd/>
              <a:tailEnd/>
            </a:ln>
          </p:spPr>
          <p:txBody>
            <a:bodyPr/>
            <a:lstStyle/>
            <a:p>
              <a:endParaRPr lang="en-US" dirty="0"/>
            </a:p>
          </p:txBody>
        </p:sp>
        <p:sp>
          <p:nvSpPr>
            <p:cNvPr id="255" name="Freeform 196"/>
            <p:cNvSpPr>
              <a:spLocks noChangeAspect="1"/>
            </p:cNvSpPr>
            <p:nvPr/>
          </p:nvSpPr>
          <p:spPr bwMode="gray">
            <a:xfrm>
              <a:off x="4386829" y="4144958"/>
              <a:ext cx="109538" cy="185736"/>
            </a:xfrm>
            <a:custGeom>
              <a:avLst/>
              <a:gdLst>
                <a:gd name="T0" fmla="*/ 0 w 148"/>
                <a:gd name="T1" fmla="*/ 144467064 h 225"/>
                <a:gd name="T2" fmla="*/ 7120645 w 148"/>
                <a:gd name="T3" fmla="*/ 38842147 h 225"/>
                <a:gd name="T4" fmla="*/ 3286850 w 148"/>
                <a:gd name="T5" fmla="*/ 6132623 h 225"/>
                <a:gd name="T6" fmla="*/ 54228956 w 148"/>
                <a:gd name="T7" fmla="*/ 0 h 225"/>
                <a:gd name="T8" fmla="*/ 81069962 w 148"/>
                <a:gd name="T9" fmla="*/ 120615957 h 225"/>
                <a:gd name="T10" fmla="*/ 20814990 w 148"/>
                <a:gd name="T11" fmla="*/ 153325481 h 225"/>
                <a:gd name="T12" fmla="*/ 0 w 148"/>
                <a:gd name="T13" fmla="*/ 144467064 h 225"/>
                <a:gd name="T14" fmla="*/ 0 60000 65536"/>
                <a:gd name="T15" fmla="*/ 0 60000 65536"/>
                <a:gd name="T16" fmla="*/ 0 60000 65536"/>
                <a:gd name="T17" fmla="*/ 0 60000 65536"/>
                <a:gd name="T18" fmla="*/ 0 60000 65536"/>
                <a:gd name="T19" fmla="*/ 0 60000 65536"/>
                <a:gd name="T20" fmla="*/ 0 60000 65536"/>
                <a:gd name="T21" fmla="*/ 0 w 148"/>
                <a:gd name="T22" fmla="*/ 0 h 225"/>
                <a:gd name="T23" fmla="*/ 148 w 148"/>
                <a:gd name="T24" fmla="*/ 225 h 2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25">
                  <a:moveTo>
                    <a:pt x="0" y="212"/>
                  </a:moveTo>
                  <a:lnTo>
                    <a:pt x="13" y="57"/>
                  </a:lnTo>
                  <a:lnTo>
                    <a:pt x="6" y="9"/>
                  </a:lnTo>
                  <a:lnTo>
                    <a:pt x="99" y="0"/>
                  </a:lnTo>
                  <a:lnTo>
                    <a:pt x="148" y="177"/>
                  </a:lnTo>
                  <a:lnTo>
                    <a:pt x="38" y="225"/>
                  </a:lnTo>
                  <a:lnTo>
                    <a:pt x="0" y="212"/>
                  </a:lnTo>
                  <a:close/>
                </a:path>
              </a:pathLst>
            </a:custGeom>
            <a:grpFill/>
            <a:ln w="3175" cap="rnd">
              <a:solidFill>
                <a:schemeClr val="accent5"/>
              </a:solidFill>
              <a:round/>
              <a:headEnd/>
              <a:tailEnd/>
            </a:ln>
          </p:spPr>
          <p:txBody>
            <a:bodyPr/>
            <a:lstStyle/>
            <a:p>
              <a:endParaRPr lang="en-US" dirty="0"/>
            </a:p>
          </p:txBody>
        </p:sp>
        <p:sp>
          <p:nvSpPr>
            <p:cNvPr id="256" name="Freeform 197"/>
            <p:cNvSpPr>
              <a:spLocks noChangeAspect="1"/>
            </p:cNvSpPr>
            <p:nvPr/>
          </p:nvSpPr>
          <p:spPr bwMode="gray">
            <a:xfrm>
              <a:off x="4075679" y="4105269"/>
              <a:ext cx="190499" cy="152399"/>
            </a:xfrm>
            <a:custGeom>
              <a:avLst/>
              <a:gdLst>
                <a:gd name="T0" fmla="*/ 0 w 254"/>
                <a:gd name="T1" fmla="*/ 41623226 h 186"/>
                <a:gd name="T2" fmla="*/ 24187500 w 254"/>
                <a:gd name="T3" fmla="*/ 23496639 h 186"/>
                <a:gd name="T4" fmla="*/ 24750000 w 254"/>
                <a:gd name="T5" fmla="*/ 0 h 186"/>
                <a:gd name="T6" fmla="*/ 71437500 w 254"/>
                <a:gd name="T7" fmla="*/ 5370871 h 186"/>
                <a:gd name="T8" fmla="*/ 83812500 w 254"/>
                <a:gd name="T9" fmla="*/ 16783665 h 186"/>
                <a:gd name="T10" fmla="*/ 117000000 w 254"/>
                <a:gd name="T11" fmla="*/ 3356897 h 186"/>
                <a:gd name="T12" fmla="*/ 136687500 w 254"/>
                <a:gd name="T13" fmla="*/ 59077942 h 186"/>
                <a:gd name="T14" fmla="*/ 142875000 w 254"/>
                <a:gd name="T15" fmla="*/ 101373039 h 186"/>
                <a:gd name="T16" fmla="*/ 130500000 w 254"/>
                <a:gd name="T17" fmla="*/ 98016142 h 186"/>
                <a:gd name="T18" fmla="*/ 127125000 w 254"/>
                <a:gd name="T19" fmla="*/ 120841729 h 186"/>
                <a:gd name="T20" fmla="*/ 106875000 w 254"/>
                <a:gd name="T21" fmla="*/ 124869677 h 186"/>
                <a:gd name="T22" fmla="*/ 105750000 w 254"/>
                <a:gd name="T23" fmla="*/ 101373039 h 186"/>
                <a:gd name="T24" fmla="*/ 93375000 w 254"/>
                <a:gd name="T25" fmla="*/ 100701168 h 186"/>
                <a:gd name="T26" fmla="*/ 74250000 w 254"/>
                <a:gd name="T27" fmla="*/ 65119865 h 186"/>
                <a:gd name="T28" fmla="*/ 33750000 w 254"/>
                <a:gd name="T29" fmla="*/ 84589374 h 186"/>
                <a:gd name="T30" fmla="*/ 0 w 254"/>
                <a:gd name="T31" fmla="*/ 41623226 h 1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
                <a:gd name="T49" fmla="*/ 0 h 186"/>
                <a:gd name="T50" fmla="*/ 254 w 254"/>
                <a:gd name="T51" fmla="*/ 186 h 1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 h="186">
                  <a:moveTo>
                    <a:pt x="0" y="62"/>
                  </a:moveTo>
                  <a:lnTo>
                    <a:pt x="43" y="35"/>
                  </a:lnTo>
                  <a:lnTo>
                    <a:pt x="44" y="0"/>
                  </a:lnTo>
                  <a:lnTo>
                    <a:pt x="127" y="8"/>
                  </a:lnTo>
                  <a:lnTo>
                    <a:pt x="149" y="25"/>
                  </a:lnTo>
                  <a:lnTo>
                    <a:pt x="208" y="5"/>
                  </a:lnTo>
                  <a:lnTo>
                    <a:pt x="243" y="88"/>
                  </a:lnTo>
                  <a:lnTo>
                    <a:pt x="254" y="151"/>
                  </a:lnTo>
                  <a:lnTo>
                    <a:pt x="232" y="146"/>
                  </a:lnTo>
                  <a:lnTo>
                    <a:pt x="226" y="180"/>
                  </a:lnTo>
                  <a:lnTo>
                    <a:pt x="190" y="186"/>
                  </a:lnTo>
                  <a:lnTo>
                    <a:pt x="188" y="151"/>
                  </a:lnTo>
                  <a:lnTo>
                    <a:pt x="166" y="150"/>
                  </a:lnTo>
                  <a:lnTo>
                    <a:pt x="132" y="97"/>
                  </a:lnTo>
                  <a:lnTo>
                    <a:pt x="60" y="126"/>
                  </a:lnTo>
                  <a:lnTo>
                    <a:pt x="0" y="62"/>
                  </a:lnTo>
                  <a:close/>
                </a:path>
              </a:pathLst>
            </a:custGeom>
            <a:grpFill/>
            <a:ln w="3175" cap="rnd">
              <a:solidFill>
                <a:schemeClr val="accent5"/>
              </a:solidFill>
              <a:round/>
              <a:headEnd/>
              <a:tailEnd/>
            </a:ln>
          </p:spPr>
          <p:txBody>
            <a:bodyPr/>
            <a:lstStyle/>
            <a:p>
              <a:endParaRPr lang="en-US" dirty="0"/>
            </a:p>
          </p:txBody>
        </p:sp>
        <p:sp>
          <p:nvSpPr>
            <p:cNvPr id="257" name="Freeform 198"/>
            <p:cNvSpPr>
              <a:spLocks noChangeAspect="1"/>
            </p:cNvSpPr>
            <p:nvPr/>
          </p:nvSpPr>
          <p:spPr bwMode="gray">
            <a:xfrm>
              <a:off x="5625076" y="3608383"/>
              <a:ext cx="49211" cy="15876"/>
            </a:xfrm>
            <a:custGeom>
              <a:avLst/>
              <a:gdLst>
                <a:gd name="T0" fmla="*/ 0 w 64"/>
                <a:gd name="T1" fmla="*/ 0 h 17"/>
                <a:gd name="T2" fmla="*/ 19511789 w 64"/>
                <a:gd name="T3" fmla="*/ 14824449 h 17"/>
                <a:gd name="T4" fmla="*/ 37840952 w 64"/>
                <a:gd name="T5" fmla="*/ 3487831 h 17"/>
                <a:gd name="T6" fmla="*/ 0 w 64"/>
                <a:gd name="T7" fmla="*/ 0 h 17"/>
                <a:gd name="T8" fmla="*/ 0 60000 65536"/>
                <a:gd name="T9" fmla="*/ 0 60000 65536"/>
                <a:gd name="T10" fmla="*/ 0 60000 65536"/>
                <a:gd name="T11" fmla="*/ 0 60000 65536"/>
                <a:gd name="T12" fmla="*/ 0 w 64"/>
                <a:gd name="T13" fmla="*/ 0 h 17"/>
                <a:gd name="T14" fmla="*/ 64 w 64"/>
                <a:gd name="T15" fmla="*/ 17 h 17"/>
              </a:gdLst>
              <a:ahLst/>
              <a:cxnLst>
                <a:cxn ang="T8">
                  <a:pos x="T0" y="T1"/>
                </a:cxn>
                <a:cxn ang="T9">
                  <a:pos x="T2" y="T3"/>
                </a:cxn>
                <a:cxn ang="T10">
                  <a:pos x="T4" y="T5"/>
                </a:cxn>
                <a:cxn ang="T11">
                  <a:pos x="T6" y="T7"/>
                </a:cxn>
              </a:cxnLst>
              <a:rect l="T12" t="T13" r="T14" b="T15"/>
              <a:pathLst>
                <a:path w="64" h="17">
                  <a:moveTo>
                    <a:pt x="0" y="0"/>
                  </a:moveTo>
                  <a:lnTo>
                    <a:pt x="33" y="17"/>
                  </a:lnTo>
                  <a:lnTo>
                    <a:pt x="64" y="4"/>
                  </a:lnTo>
                  <a:lnTo>
                    <a:pt x="0" y="0"/>
                  </a:lnTo>
                  <a:close/>
                </a:path>
              </a:pathLst>
            </a:custGeom>
            <a:grpFill/>
            <a:ln w="3175" cap="rnd">
              <a:solidFill>
                <a:schemeClr val="accent5"/>
              </a:solidFill>
              <a:round/>
              <a:headEnd/>
              <a:tailEnd/>
            </a:ln>
          </p:spPr>
          <p:txBody>
            <a:bodyPr/>
            <a:lstStyle/>
            <a:p>
              <a:endParaRPr lang="en-US" dirty="0"/>
            </a:p>
          </p:txBody>
        </p:sp>
        <p:sp>
          <p:nvSpPr>
            <p:cNvPr id="258" name="Freeform 199"/>
            <p:cNvSpPr>
              <a:spLocks noChangeAspect="1"/>
            </p:cNvSpPr>
            <p:nvPr/>
          </p:nvSpPr>
          <p:spPr bwMode="gray">
            <a:xfrm>
              <a:off x="5345677" y="3487732"/>
              <a:ext cx="39686" cy="119062"/>
            </a:xfrm>
            <a:custGeom>
              <a:avLst/>
              <a:gdLst>
                <a:gd name="T0" fmla="*/ 0 w 55"/>
                <a:gd name="T1" fmla="*/ 48544898 h 147"/>
                <a:gd name="T2" fmla="*/ 15620082 w 55"/>
                <a:gd name="T3" fmla="*/ 96433740 h 147"/>
                <a:gd name="T4" fmla="*/ 17182306 w 55"/>
                <a:gd name="T5" fmla="*/ 95121629 h 147"/>
                <a:gd name="T6" fmla="*/ 25513690 w 55"/>
                <a:gd name="T7" fmla="*/ 43296451 h 147"/>
                <a:gd name="T8" fmla="*/ 14058579 w 55"/>
                <a:gd name="T9" fmla="*/ 47232786 h 147"/>
                <a:gd name="T10" fmla="*/ 17182306 w 55"/>
                <a:gd name="T11" fmla="*/ 24272449 h 147"/>
                <a:gd name="T12" fmla="*/ 26033950 w 55"/>
                <a:gd name="T13" fmla="*/ 13120308 h 147"/>
                <a:gd name="T14" fmla="*/ 28637418 w 55"/>
                <a:gd name="T15" fmla="*/ 0 h 147"/>
                <a:gd name="T16" fmla="*/ 18744531 w 55"/>
                <a:gd name="T17" fmla="*/ 1968168 h 147"/>
                <a:gd name="T18" fmla="*/ 0 w 55"/>
                <a:gd name="T19" fmla="*/ 48544898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147"/>
                <a:gd name="T32" fmla="*/ 55 w 55"/>
                <a:gd name="T33" fmla="*/ 147 h 1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147">
                  <a:moveTo>
                    <a:pt x="0" y="74"/>
                  </a:moveTo>
                  <a:lnTo>
                    <a:pt x="30" y="147"/>
                  </a:lnTo>
                  <a:lnTo>
                    <a:pt x="33" y="145"/>
                  </a:lnTo>
                  <a:lnTo>
                    <a:pt x="49" y="66"/>
                  </a:lnTo>
                  <a:lnTo>
                    <a:pt x="27" y="72"/>
                  </a:lnTo>
                  <a:lnTo>
                    <a:pt x="33" y="37"/>
                  </a:lnTo>
                  <a:lnTo>
                    <a:pt x="50" y="20"/>
                  </a:lnTo>
                  <a:lnTo>
                    <a:pt x="55" y="0"/>
                  </a:lnTo>
                  <a:lnTo>
                    <a:pt x="36" y="3"/>
                  </a:lnTo>
                  <a:lnTo>
                    <a:pt x="0" y="74"/>
                  </a:lnTo>
                  <a:close/>
                </a:path>
              </a:pathLst>
            </a:custGeom>
            <a:grpFill/>
            <a:ln w="3175" cap="rnd">
              <a:solidFill>
                <a:schemeClr val="accent5"/>
              </a:solidFill>
              <a:round/>
              <a:headEnd/>
              <a:tailEnd/>
            </a:ln>
          </p:spPr>
          <p:txBody>
            <a:bodyPr/>
            <a:lstStyle/>
            <a:p>
              <a:endParaRPr lang="en-US" dirty="0"/>
            </a:p>
          </p:txBody>
        </p:sp>
        <p:sp>
          <p:nvSpPr>
            <p:cNvPr id="259" name="Freeform 200"/>
            <p:cNvSpPr>
              <a:spLocks noChangeAspect="1"/>
            </p:cNvSpPr>
            <p:nvPr/>
          </p:nvSpPr>
          <p:spPr bwMode="gray">
            <a:xfrm>
              <a:off x="4242365" y="4162419"/>
              <a:ext cx="153988" cy="179387"/>
            </a:xfrm>
            <a:custGeom>
              <a:avLst/>
              <a:gdLst>
                <a:gd name="T0" fmla="*/ 0 w 204"/>
                <a:gd name="T1" fmla="*/ 96618868 h 219"/>
                <a:gd name="T2" fmla="*/ 1139813 w 204"/>
                <a:gd name="T3" fmla="*/ 74477147 h 219"/>
                <a:gd name="T4" fmla="*/ 4558498 w 204"/>
                <a:gd name="T5" fmla="*/ 51664563 h 219"/>
                <a:gd name="T6" fmla="*/ 17093423 w 204"/>
                <a:gd name="T7" fmla="*/ 55018873 h 219"/>
                <a:gd name="T8" fmla="*/ 10825960 w 204"/>
                <a:gd name="T9" fmla="*/ 12748016 h 219"/>
                <a:gd name="T10" fmla="*/ 46152619 w 204"/>
                <a:gd name="T11" fmla="*/ 0 h 219"/>
                <a:gd name="T12" fmla="*/ 66095575 w 204"/>
                <a:gd name="T13" fmla="*/ 8722844 h 219"/>
                <a:gd name="T14" fmla="*/ 76351628 w 204"/>
                <a:gd name="T15" fmla="*/ 22812584 h 219"/>
                <a:gd name="T16" fmla="*/ 116236785 w 204"/>
                <a:gd name="T17" fmla="*/ 27509436 h 219"/>
                <a:gd name="T18" fmla="*/ 108829509 w 204"/>
                <a:gd name="T19" fmla="*/ 131508606 h 219"/>
                <a:gd name="T20" fmla="*/ 18803143 w 204"/>
                <a:gd name="T21" fmla="*/ 146940888 h 219"/>
                <a:gd name="T22" fmla="*/ 21082014 w 204"/>
                <a:gd name="T23" fmla="*/ 113392875 h 219"/>
                <a:gd name="T24" fmla="*/ 0 w 204"/>
                <a:gd name="T25" fmla="*/ 96618868 h 2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4"/>
                <a:gd name="T40" fmla="*/ 0 h 219"/>
                <a:gd name="T41" fmla="*/ 204 w 204"/>
                <a:gd name="T42" fmla="*/ 219 h 2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4" h="219">
                  <a:moveTo>
                    <a:pt x="0" y="144"/>
                  </a:moveTo>
                  <a:lnTo>
                    <a:pt x="2" y="111"/>
                  </a:lnTo>
                  <a:lnTo>
                    <a:pt x="8" y="77"/>
                  </a:lnTo>
                  <a:lnTo>
                    <a:pt x="30" y="82"/>
                  </a:lnTo>
                  <a:lnTo>
                    <a:pt x="19" y="19"/>
                  </a:lnTo>
                  <a:lnTo>
                    <a:pt x="81" y="0"/>
                  </a:lnTo>
                  <a:lnTo>
                    <a:pt x="116" y="13"/>
                  </a:lnTo>
                  <a:lnTo>
                    <a:pt x="134" y="34"/>
                  </a:lnTo>
                  <a:lnTo>
                    <a:pt x="204" y="41"/>
                  </a:lnTo>
                  <a:lnTo>
                    <a:pt x="191" y="196"/>
                  </a:lnTo>
                  <a:lnTo>
                    <a:pt x="33" y="219"/>
                  </a:lnTo>
                  <a:lnTo>
                    <a:pt x="37" y="169"/>
                  </a:lnTo>
                  <a:lnTo>
                    <a:pt x="0" y="144"/>
                  </a:lnTo>
                  <a:close/>
                </a:path>
              </a:pathLst>
            </a:custGeom>
            <a:grpFill/>
            <a:ln w="3175" cap="rnd">
              <a:solidFill>
                <a:schemeClr val="accent5"/>
              </a:solidFill>
              <a:round/>
              <a:headEnd/>
              <a:tailEnd/>
            </a:ln>
          </p:spPr>
          <p:txBody>
            <a:bodyPr/>
            <a:lstStyle/>
            <a:p>
              <a:endParaRPr lang="en-US" dirty="0"/>
            </a:p>
          </p:txBody>
        </p:sp>
        <p:sp>
          <p:nvSpPr>
            <p:cNvPr id="260" name="Freeform 201"/>
            <p:cNvSpPr>
              <a:spLocks noChangeAspect="1"/>
            </p:cNvSpPr>
            <p:nvPr/>
          </p:nvSpPr>
          <p:spPr bwMode="gray">
            <a:xfrm>
              <a:off x="5366314" y="3481383"/>
              <a:ext cx="114301" cy="133349"/>
            </a:xfrm>
            <a:custGeom>
              <a:avLst/>
              <a:gdLst>
                <a:gd name="T0" fmla="*/ 0 w 152"/>
                <a:gd name="T1" fmla="*/ 52851050 h 162"/>
                <a:gd name="T2" fmla="*/ 3392905 w 152"/>
                <a:gd name="T3" fmla="*/ 29135329 h 162"/>
                <a:gd name="T4" fmla="*/ 13005385 w 152"/>
                <a:gd name="T5" fmla="*/ 17617017 h 162"/>
                <a:gd name="T6" fmla="*/ 33927549 w 152"/>
                <a:gd name="T7" fmla="*/ 27102976 h 162"/>
                <a:gd name="T8" fmla="*/ 76337361 w 152"/>
                <a:gd name="T9" fmla="*/ 0 h 162"/>
                <a:gd name="T10" fmla="*/ 85950592 w 152"/>
                <a:gd name="T11" fmla="*/ 30491054 h 162"/>
                <a:gd name="T12" fmla="*/ 41278843 w 152"/>
                <a:gd name="T13" fmla="*/ 48108070 h 162"/>
                <a:gd name="T14" fmla="*/ 62766491 w 152"/>
                <a:gd name="T15" fmla="*/ 71822969 h 162"/>
                <a:gd name="T16" fmla="*/ 52023043 w 152"/>
                <a:gd name="T17" fmla="*/ 88084260 h 162"/>
                <a:gd name="T18" fmla="*/ 25446038 w 152"/>
                <a:gd name="T19" fmla="*/ 109766806 h 162"/>
                <a:gd name="T20" fmla="*/ 3392905 w 152"/>
                <a:gd name="T21" fmla="*/ 102313199 h 162"/>
                <a:gd name="T22" fmla="*/ 12439901 w 152"/>
                <a:gd name="T23" fmla="*/ 48785521 h 162"/>
                <a:gd name="T24" fmla="*/ 0 w 152"/>
                <a:gd name="T25" fmla="*/ 52851050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62"/>
                <a:gd name="T41" fmla="*/ 152 w 152"/>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62">
                  <a:moveTo>
                    <a:pt x="0" y="78"/>
                  </a:moveTo>
                  <a:lnTo>
                    <a:pt x="6" y="43"/>
                  </a:lnTo>
                  <a:lnTo>
                    <a:pt x="23" y="26"/>
                  </a:lnTo>
                  <a:lnTo>
                    <a:pt x="60" y="40"/>
                  </a:lnTo>
                  <a:lnTo>
                    <a:pt x="135" y="0"/>
                  </a:lnTo>
                  <a:lnTo>
                    <a:pt x="152" y="45"/>
                  </a:lnTo>
                  <a:lnTo>
                    <a:pt x="73" y="71"/>
                  </a:lnTo>
                  <a:lnTo>
                    <a:pt x="111" y="106"/>
                  </a:lnTo>
                  <a:lnTo>
                    <a:pt x="92" y="130"/>
                  </a:lnTo>
                  <a:lnTo>
                    <a:pt x="45" y="162"/>
                  </a:lnTo>
                  <a:lnTo>
                    <a:pt x="6" y="151"/>
                  </a:lnTo>
                  <a:lnTo>
                    <a:pt x="22" y="72"/>
                  </a:lnTo>
                  <a:lnTo>
                    <a:pt x="0" y="78"/>
                  </a:lnTo>
                  <a:close/>
                </a:path>
              </a:pathLst>
            </a:custGeom>
            <a:grpFill/>
            <a:ln w="3175" cap="rnd">
              <a:solidFill>
                <a:schemeClr val="accent5"/>
              </a:solidFill>
              <a:round/>
              <a:headEnd/>
              <a:tailEnd/>
            </a:ln>
          </p:spPr>
          <p:txBody>
            <a:bodyPr/>
            <a:lstStyle/>
            <a:p>
              <a:endParaRPr lang="en-US" dirty="0"/>
            </a:p>
          </p:txBody>
        </p:sp>
        <p:sp>
          <p:nvSpPr>
            <p:cNvPr id="261" name="Freeform 202"/>
            <p:cNvSpPr>
              <a:spLocks noChangeAspect="1"/>
            </p:cNvSpPr>
            <p:nvPr/>
          </p:nvSpPr>
          <p:spPr bwMode="gray">
            <a:xfrm>
              <a:off x="5345677" y="4335457"/>
              <a:ext cx="203201" cy="266700"/>
            </a:xfrm>
            <a:custGeom>
              <a:avLst/>
              <a:gdLst>
                <a:gd name="T0" fmla="*/ 0 w 274"/>
                <a:gd name="T1" fmla="*/ 13979595 h 319"/>
                <a:gd name="T2" fmla="*/ 20899194 w 274"/>
                <a:gd name="T3" fmla="*/ 61509882 h 319"/>
                <a:gd name="T4" fmla="*/ 0 w 274"/>
                <a:gd name="T5" fmla="*/ 104847378 h 319"/>
                <a:gd name="T6" fmla="*/ 16499247 w 274"/>
                <a:gd name="T7" fmla="*/ 116729323 h 319"/>
                <a:gd name="T8" fmla="*/ 4949477 w 274"/>
                <a:gd name="T9" fmla="*/ 132806567 h 319"/>
                <a:gd name="T10" fmla="*/ 102845898 w 274"/>
                <a:gd name="T11" fmla="*/ 222974577 h 319"/>
                <a:gd name="T12" fmla="*/ 144644286 w 274"/>
                <a:gd name="T13" fmla="*/ 150979790 h 319"/>
                <a:gd name="T14" fmla="*/ 135294861 w 274"/>
                <a:gd name="T15" fmla="*/ 131407855 h 319"/>
                <a:gd name="T16" fmla="*/ 135294861 w 274"/>
                <a:gd name="T17" fmla="*/ 42637722 h 319"/>
                <a:gd name="T18" fmla="*/ 150694307 w 274"/>
                <a:gd name="T19" fmla="*/ 16076408 h 319"/>
                <a:gd name="T20" fmla="*/ 96246347 w 274"/>
                <a:gd name="T21" fmla="*/ 27260251 h 319"/>
                <a:gd name="T22" fmla="*/ 35748368 w 274"/>
                <a:gd name="T23" fmla="*/ 0 h 319"/>
                <a:gd name="T24" fmla="*/ 0 w 274"/>
                <a:gd name="T25" fmla="*/ 13979595 h 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4"/>
                <a:gd name="T40" fmla="*/ 0 h 319"/>
                <a:gd name="T41" fmla="*/ 274 w 274"/>
                <a:gd name="T42" fmla="*/ 319 h 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4" h="319">
                  <a:moveTo>
                    <a:pt x="0" y="20"/>
                  </a:moveTo>
                  <a:lnTo>
                    <a:pt x="38" y="88"/>
                  </a:lnTo>
                  <a:lnTo>
                    <a:pt x="0" y="150"/>
                  </a:lnTo>
                  <a:lnTo>
                    <a:pt x="30" y="167"/>
                  </a:lnTo>
                  <a:lnTo>
                    <a:pt x="9" y="190"/>
                  </a:lnTo>
                  <a:lnTo>
                    <a:pt x="187" y="319"/>
                  </a:lnTo>
                  <a:lnTo>
                    <a:pt x="263" y="216"/>
                  </a:lnTo>
                  <a:lnTo>
                    <a:pt x="246" y="188"/>
                  </a:lnTo>
                  <a:lnTo>
                    <a:pt x="246" y="61"/>
                  </a:lnTo>
                  <a:lnTo>
                    <a:pt x="274" y="23"/>
                  </a:lnTo>
                  <a:lnTo>
                    <a:pt x="175" y="39"/>
                  </a:lnTo>
                  <a:lnTo>
                    <a:pt x="65" y="0"/>
                  </a:lnTo>
                  <a:lnTo>
                    <a:pt x="0" y="20"/>
                  </a:lnTo>
                  <a:close/>
                </a:path>
              </a:pathLst>
            </a:custGeom>
            <a:grpFill/>
            <a:ln w="3175" cap="rnd">
              <a:solidFill>
                <a:schemeClr val="accent5"/>
              </a:solidFill>
              <a:round/>
              <a:headEnd/>
              <a:tailEnd/>
            </a:ln>
          </p:spPr>
          <p:txBody>
            <a:bodyPr/>
            <a:lstStyle/>
            <a:p>
              <a:endParaRPr lang="en-US" dirty="0"/>
            </a:p>
          </p:txBody>
        </p:sp>
        <p:sp>
          <p:nvSpPr>
            <p:cNvPr id="262" name="Freeform 203"/>
            <p:cNvSpPr>
              <a:spLocks noChangeAspect="1"/>
            </p:cNvSpPr>
            <p:nvPr/>
          </p:nvSpPr>
          <p:spPr bwMode="gray">
            <a:xfrm>
              <a:off x="5674290" y="3584569"/>
              <a:ext cx="42864" cy="44450"/>
            </a:xfrm>
            <a:custGeom>
              <a:avLst/>
              <a:gdLst>
                <a:gd name="T0" fmla="*/ 0 w 62"/>
                <a:gd name="T1" fmla="*/ 23382410 h 52"/>
                <a:gd name="T2" fmla="*/ 24375220 w 62"/>
                <a:gd name="T3" fmla="*/ 0 h 52"/>
                <a:gd name="T4" fmla="*/ 29632851 w 62"/>
                <a:gd name="T5" fmla="*/ 37996202 h 52"/>
                <a:gd name="T6" fmla="*/ 0 w 62"/>
                <a:gd name="T7" fmla="*/ 23382410 h 52"/>
                <a:gd name="T8" fmla="*/ 0 60000 65536"/>
                <a:gd name="T9" fmla="*/ 0 60000 65536"/>
                <a:gd name="T10" fmla="*/ 0 60000 65536"/>
                <a:gd name="T11" fmla="*/ 0 60000 65536"/>
                <a:gd name="T12" fmla="*/ 0 w 62"/>
                <a:gd name="T13" fmla="*/ 0 h 52"/>
                <a:gd name="T14" fmla="*/ 62 w 62"/>
                <a:gd name="T15" fmla="*/ 52 h 52"/>
              </a:gdLst>
              <a:ahLst/>
              <a:cxnLst>
                <a:cxn ang="T8">
                  <a:pos x="T0" y="T1"/>
                </a:cxn>
                <a:cxn ang="T9">
                  <a:pos x="T2" y="T3"/>
                </a:cxn>
                <a:cxn ang="T10">
                  <a:pos x="T4" y="T5"/>
                </a:cxn>
                <a:cxn ang="T11">
                  <a:pos x="T6" y="T7"/>
                </a:cxn>
              </a:cxnLst>
              <a:rect l="T12" t="T13" r="T14" b="T15"/>
              <a:pathLst>
                <a:path w="62" h="52">
                  <a:moveTo>
                    <a:pt x="0" y="32"/>
                  </a:moveTo>
                  <a:lnTo>
                    <a:pt x="51" y="0"/>
                  </a:lnTo>
                  <a:lnTo>
                    <a:pt x="62" y="52"/>
                  </a:lnTo>
                  <a:lnTo>
                    <a:pt x="0" y="32"/>
                  </a:lnTo>
                  <a:close/>
                </a:path>
              </a:pathLst>
            </a:custGeom>
            <a:grpFill/>
            <a:ln w="3175" cap="rnd">
              <a:solidFill>
                <a:schemeClr val="accent5"/>
              </a:solidFill>
              <a:round/>
              <a:headEnd/>
              <a:tailEnd/>
            </a:ln>
          </p:spPr>
          <p:txBody>
            <a:bodyPr/>
            <a:lstStyle/>
            <a:p>
              <a:endParaRPr lang="en-US" dirty="0"/>
            </a:p>
          </p:txBody>
        </p:sp>
        <p:sp>
          <p:nvSpPr>
            <p:cNvPr id="263" name="Freeform 204"/>
            <p:cNvSpPr>
              <a:spLocks noChangeAspect="1"/>
            </p:cNvSpPr>
            <p:nvPr/>
          </p:nvSpPr>
          <p:spPr bwMode="gray">
            <a:xfrm>
              <a:off x="5375839" y="3435345"/>
              <a:ext cx="38100" cy="52387"/>
            </a:xfrm>
            <a:custGeom>
              <a:avLst/>
              <a:gdLst>
                <a:gd name="T0" fmla="*/ 0 w 55"/>
                <a:gd name="T1" fmla="*/ 44991845 h 61"/>
                <a:gd name="T2" fmla="*/ 9117676 w 55"/>
                <a:gd name="T3" fmla="*/ 42779526 h 61"/>
                <a:gd name="T4" fmla="*/ 26392909 w 55"/>
                <a:gd name="T5" fmla="*/ 13276493 h 61"/>
                <a:gd name="T6" fmla="*/ 16315805 w 55"/>
                <a:gd name="T7" fmla="*/ 0 h 61"/>
                <a:gd name="T8" fmla="*/ 0 w 55"/>
                <a:gd name="T9" fmla="*/ 44991845 h 61"/>
                <a:gd name="T10" fmla="*/ 0 60000 65536"/>
                <a:gd name="T11" fmla="*/ 0 60000 65536"/>
                <a:gd name="T12" fmla="*/ 0 60000 65536"/>
                <a:gd name="T13" fmla="*/ 0 60000 65536"/>
                <a:gd name="T14" fmla="*/ 0 60000 65536"/>
                <a:gd name="T15" fmla="*/ 0 w 55"/>
                <a:gd name="T16" fmla="*/ 0 h 61"/>
                <a:gd name="T17" fmla="*/ 55 w 55"/>
                <a:gd name="T18" fmla="*/ 61 h 61"/>
              </a:gdLst>
              <a:ahLst/>
              <a:cxnLst>
                <a:cxn ang="T10">
                  <a:pos x="T0" y="T1"/>
                </a:cxn>
                <a:cxn ang="T11">
                  <a:pos x="T2" y="T3"/>
                </a:cxn>
                <a:cxn ang="T12">
                  <a:pos x="T4" y="T5"/>
                </a:cxn>
                <a:cxn ang="T13">
                  <a:pos x="T6" y="T7"/>
                </a:cxn>
                <a:cxn ang="T14">
                  <a:pos x="T8" y="T9"/>
                </a:cxn>
              </a:cxnLst>
              <a:rect l="T15" t="T16" r="T17" b="T18"/>
              <a:pathLst>
                <a:path w="55" h="61">
                  <a:moveTo>
                    <a:pt x="0" y="61"/>
                  </a:moveTo>
                  <a:lnTo>
                    <a:pt x="19" y="58"/>
                  </a:lnTo>
                  <a:lnTo>
                    <a:pt x="55" y="18"/>
                  </a:lnTo>
                  <a:lnTo>
                    <a:pt x="34" y="0"/>
                  </a:lnTo>
                  <a:lnTo>
                    <a:pt x="0" y="61"/>
                  </a:lnTo>
                  <a:close/>
                </a:path>
              </a:pathLst>
            </a:custGeom>
            <a:grpFill/>
            <a:ln w="3175" cap="rnd">
              <a:solidFill>
                <a:schemeClr val="accent5"/>
              </a:solidFill>
              <a:round/>
              <a:headEnd/>
              <a:tailEnd/>
            </a:ln>
          </p:spPr>
          <p:txBody>
            <a:bodyPr/>
            <a:lstStyle/>
            <a:p>
              <a:endParaRPr lang="en-US" dirty="0"/>
            </a:p>
          </p:txBody>
        </p:sp>
        <p:sp>
          <p:nvSpPr>
            <p:cNvPr id="264" name="Freeform 205"/>
            <p:cNvSpPr>
              <a:spLocks noChangeAspect="1"/>
            </p:cNvSpPr>
            <p:nvPr/>
          </p:nvSpPr>
          <p:spPr bwMode="gray">
            <a:xfrm>
              <a:off x="4169339" y="4230682"/>
              <a:ext cx="101599" cy="111124"/>
            </a:xfrm>
            <a:custGeom>
              <a:avLst/>
              <a:gdLst>
                <a:gd name="T0" fmla="*/ 0 w 137"/>
                <a:gd name="T1" fmla="*/ 33070156 h 138"/>
                <a:gd name="T2" fmla="*/ 23098797 w 137"/>
                <a:gd name="T3" fmla="*/ 0 h 138"/>
                <a:gd name="T4" fmla="*/ 35198838 w 137"/>
                <a:gd name="T5" fmla="*/ 648229 h 138"/>
                <a:gd name="T6" fmla="*/ 36298639 w 137"/>
                <a:gd name="T7" fmla="*/ 23343497 h 138"/>
                <a:gd name="T8" fmla="*/ 56098032 w 137"/>
                <a:gd name="T9" fmla="*/ 19453317 h 138"/>
                <a:gd name="T10" fmla="*/ 54998231 w 137"/>
                <a:gd name="T11" fmla="*/ 40851322 h 138"/>
                <a:gd name="T12" fmla="*/ 75347153 w 137"/>
                <a:gd name="T13" fmla="*/ 57061882 h 138"/>
                <a:gd name="T14" fmla="*/ 73147550 w 137"/>
                <a:gd name="T15" fmla="*/ 89483809 h 138"/>
                <a:gd name="T16" fmla="*/ 0 w 137"/>
                <a:gd name="T17" fmla="*/ 33070156 h 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138"/>
                <a:gd name="T29" fmla="*/ 137 w 137"/>
                <a:gd name="T30" fmla="*/ 138 h 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138">
                  <a:moveTo>
                    <a:pt x="0" y="51"/>
                  </a:moveTo>
                  <a:lnTo>
                    <a:pt x="42" y="0"/>
                  </a:lnTo>
                  <a:lnTo>
                    <a:pt x="64" y="1"/>
                  </a:lnTo>
                  <a:lnTo>
                    <a:pt x="66" y="36"/>
                  </a:lnTo>
                  <a:lnTo>
                    <a:pt x="102" y="30"/>
                  </a:lnTo>
                  <a:lnTo>
                    <a:pt x="100" y="63"/>
                  </a:lnTo>
                  <a:lnTo>
                    <a:pt x="137" y="88"/>
                  </a:lnTo>
                  <a:lnTo>
                    <a:pt x="133" y="138"/>
                  </a:lnTo>
                  <a:lnTo>
                    <a:pt x="0" y="51"/>
                  </a:lnTo>
                  <a:close/>
                </a:path>
              </a:pathLst>
            </a:custGeom>
            <a:grpFill/>
            <a:ln w="3175" cap="rnd">
              <a:solidFill>
                <a:schemeClr val="accent5"/>
              </a:solidFill>
              <a:round/>
              <a:headEnd/>
              <a:tailEnd/>
            </a:ln>
          </p:spPr>
          <p:txBody>
            <a:bodyPr/>
            <a:lstStyle/>
            <a:p>
              <a:endParaRPr lang="en-US" dirty="0"/>
            </a:p>
          </p:txBody>
        </p:sp>
        <p:sp>
          <p:nvSpPr>
            <p:cNvPr id="265" name="Freeform 206"/>
            <p:cNvSpPr>
              <a:spLocks noChangeAspect="1"/>
            </p:cNvSpPr>
            <p:nvPr/>
          </p:nvSpPr>
          <p:spPr bwMode="gray">
            <a:xfrm>
              <a:off x="4705914" y="3487732"/>
              <a:ext cx="406400" cy="417510"/>
            </a:xfrm>
            <a:custGeom>
              <a:avLst/>
              <a:gdLst>
                <a:gd name="T0" fmla="*/ 0 w 543"/>
                <a:gd name="T1" fmla="*/ 179767439 h 505"/>
                <a:gd name="T2" fmla="*/ 559829 w 543"/>
                <a:gd name="T3" fmla="*/ 73821082 h 505"/>
                <a:gd name="T4" fmla="*/ 39210490 w 543"/>
                <a:gd name="T5" fmla="*/ 0 h 505"/>
                <a:gd name="T6" fmla="*/ 111470356 w 543"/>
                <a:gd name="T7" fmla="*/ 21188941 h 505"/>
                <a:gd name="T8" fmla="*/ 125474316 w 543"/>
                <a:gd name="T9" fmla="*/ 47163148 h 505"/>
                <a:gd name="T10" fmla="*/ 184290799 w 543"/>
                <a:gd name="T11" fmla="*/ 73821082 h 505"/>
                <a:gd name="T12" fmla="*/ 203336215 w 543"/>
                <a:gd name="T13" fmla="*/ 64935104 h 505"/>
                <a:gd name="T14" fmla="*/ 205016451 w 543"/>
                <a:gd name="T15" fmla="*/ 27340835 h 505"/>
                <a:gd name="T16" fmla="*/ 224061867 w 543"/>
                <a:gd name="T17" fmla="*/ 9569706 h 505"/>
                <a:gd name="T18" fmla="*/ 304163831 w 543"/>
                <a:gd name="T19" fmla="*/ 38960897 h 505"/>
                <a:gd name="T20" fmla="*/ 295201326 w 543"/>
                <a:gd name="T21" fmla="*/ 79972977 h 505"/>
                <a:gd name="T22" fmla="*/ 304163831 w 543"/>
                <a:gd name="T23" fmla="*/ 282295985 h 505"/>
                <a:gd name="T24" fmla="*/ 304163831 w 543"/>
                <a:gd name="T25" fmla="*/ 330142860 h 505"/>
                <a:gd name="T26" fmla="*/ 286799399 w 543"/>
                <a:gd name="T27" fmla="*/ 331510315 h 505"/>
                <a:gd name="T28" fmla="*/ 286799399 w 543"/>
                <a:gd name="T29" fmla="*/ 345180733 h 505"/>
                <a:gd name="T30" fmla="*/ 131076349 w 543"/>
                <a:gd name="T31" fmla="*/ 247436627 h 505"/>
                <a:gd name="T32" fmla="*/ 110350698 w 543"/>
                <a:gd name="T33" fmla="*/ 257005506 h 505"/>
                <a:gd name="T34" fmla="*/ 45932930 w 543"/>
                <a:gd name="T35" fmla="*/ 245386271 h 505"/>
                <a:gd name="T36" fmla="*/ 0 w 543"/>
                <a:gd name="T37" fmla="*/ 179767439 h 5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3"/>
                <a:gd name="T58" fmla="*/ 0 h 505"/>
                <a:gd name="T59" fmla="*/ 543 w 543"/>
                <a:gd name="T60" fmla="*/ 505 h 5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3" h="505">
                  <a:moveTo>
                    <a:pt x="0" y="263"/>
                  </a:moveTo>
                  <a:lnTo>
                    <a:pt x="1" y="108"/>
                  </a:lnTo>
                  <a:lnTo>
                    <a:pt x="70" y="0"/>
                  </a:lnTo>
                  <a:lnTo>
                    <a:pt x="199" y="31"/>
                  </a:lnTo>
                  <a:lnTo>
                    <a:pt x="224" y="69"/>
                  </a:lnTo>
                  <a:lnTo>
                    <a:pt x="329" y="108"/>
                  </a:lnTo>
                  <a:lnTo>
                    <a:pt x="363" y="95"/>
                  </a:lnTo>
                  <a:lnTo>
                    <a:pt x="366" y="40"/>
                  </a:lnTo>
                  <a:lnTo>
                    <a:pt x="400" y="14"/>
                  </a:lnTo>
                  <a:lnTo>
                    <a:pt x="543" y="57"/>
                  </a:lnTo>
                  <a:lnTo>
                    <a:pt x="527" y="117"/>
                  </a:lnTo>
                  <a:lnTo>
                    <a:pt x="543" y="413"/>
                  </a:lnTo>
                  <a:lnTo>
                    <a:pt x="543" y="483"/>
                  </a:lnTo>
                  <a:lnTo>
                    <a:pt x="512" y="485"/>
                  </a:lnTo>
                  <a:lnTo>
                    <a:pt x="512" y="505"/>
                  </a:lnTo>
                  <a:lnTo>
                    <a:pt x="234" y="362"/>
                  </a:lnTo>
                  <a:lnTo>
                    <a:pt x="197" y="376"/>
                  </a:lnTo>
                  <a:lnTo>
                    <a:pt x="82" y="359"/>
                  </a:lnTo>
                  <a:lnTo>
                    <a:pt x="0" y="263"/>
                  </a:lnTo>
                  <a:close/>
                </a:path>
              </a:pathLst>
            </a:custGeom>
            <a:grpFill/>
            <a:ln w="3175" cap="rnd">
              <a:solidFill>
                <a:schemeClr val="accent5"/>
              </a:solidFill>
              <a:round/>
              <a:headEnd/>
              <a:tailEnd/>
            </a:ln>
          </p:spPr>
          <p:txBody>
            <a:bodyPr/>
            <a:lstStyle/>
            <a:p>
              <a:endParaRPr lang="en-US" dirty="0"/>
            </a:p>
          </p:txBody>
        </p:sp>
        <p:sp>
          <p:nvSpPr>
            <p:cNvPr id="266" name="Freeform 207"/>
            <p:cNvSpPr>
              <a:spLocks noChangeAspect="1"/>
            </p:cNvSpPr>
            <p:nvPr/>
          </p:nvSpPr>
          <p:spPr bwMode="gray">
            <a:xfrm>
              <a:off x="5579040" y="4816470"/>
              <a:ext cx="187324" cy="400049"/>
            </a:xfrm>
            <a:custGeom>
              <a:avLst/>
              <a:gdLst>
                <a:gd name="T0" fmla="*/ 0 w 244"/>
                <a:gd name="T1" fmla="*/ 236969866 h 482"/>
                <a:gd name="T2" fmla="*/ 12966882 w 244"/>
                <a:gd name="T3" fmla="*/ 305167602 h 482"/>
                <a:gd name="T4" fmla="*/ 39490260 w 244"/>
                <a:gd name="T5" fmla="*/ 332033200 h 482"/>
                <a:gd name="T6" fmla="*/ 84284734 w 244"/>
                <a:gd name="T7" fmla="*/ 305167602 h 482"/>
                <a:gd name="T8" fmla="*/ 134383423 w 244"/>
                <a:gd name="T9" fmla="*/ 77153211 h 482"/>
                <a:gd name="T10" fmla="*/ 143814162 w 244"/>
                <a:gd name="T11" fmla="*/ 85418975 h 482"/>
                <a:gd name="T12" fmla="*/ 122595768 w 244"/>
                <a:gd name="T13" fmla="*/ 0 h 482"/>
                <a:gd name="T14" fmla="*/ 96662003 w 244"/>
                <a:gd name="T15" fmla="*/ 35821075 h 482"/>
                <a:gd name="T16" fmla="*/ 97251616 w 244"/>
                <a:gd name="T17" fmla="*/ 60620025 h 482"/>
                <a:gd name="T18" fmla="*/ 64834411 w 244"/>
                <a:gd name="T19" fmla="*/ 88174506 h 482"/>
                <a:gd name="T20" fmla="*/ 25344151 w 244"/>
                <a:gd name="T21" fmla="*/ 99885513 h 482"/>
                <a:gd name="T22" fmla="*/ 14145341 w 244"/>
                <a:gd name="T23" fmla="*/ 128817760 h 482"/>
                <a:gd name="T24" fmla="*/ 25344151 w 244"/>
                <a:gd name="T25" fmla="*/ 187371136 h 482"/>
                <a:gd name="T26" fmla="*/ 0 w 244"/>
                <a:gd name="T27" fmla="*/ 236969866 h 4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82"/>
                <a:gd name="T44" fmla="*/ 244 w 244"/>
                <a:gd name="T45" fmla="*/ 482 h 4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82">
                  <a:moveTo>
                    <a:pt x="0" y="344"/>
                  </a:moveTo>
                  <a:lnTo>
                    <a:pt x="22" y="443"/>
                  </a:lnTo>
                  <a:lnTo>
                    <a:pt x="67" y="482"/>
                  </a:lnTo>
                  <a:lnTo>
                    <a:pt x="143" y="443"/>
                  </a:lnTo>
                  <a:lnTo>
                    <a:pt x="228" y="112"/>
                  </a:lnTo>
                  <a:lnTo>
                    <a:pt x="244" y="124"/>
                  </a:lnTo>
                  <a:lnTo>
                    <a:pt x="208" y="0"/>
                  </a:lnTo>
                  <a:lnTo>
                    <a:pt x="164" y="52"/>
                  </a:lnTo>
                  <a:lnTo>
                    <a:pt x="165" y="88"/>
                  </a:lnTo>
                  <a:lnTo>
                    <a:pt x="110" y="128"/>
                  </a:lnTo>
                  <a:lnTo>
                    <a:pt x="43" y="145"/>
                  </a:lnTo>
                  <a:lnTo>
                    <a:pt x="24" y="187"/>
                  </a:lnTo>
                  <a:lnTo>
                    <a:pt x="43" y="272"/>
                  </a:lnTo>
                  <a:lnTo>
                    <a:pt x="0" y="344"/>
                  </a:lnTo>
                  <a:close/>
                </a:path>
              </a:pathLst>
            </a:custGeom>
            <a:grpFill/>
            <a:ln w="3175" cap="rnd">
              <a:solidFill>
                <a:schemeClr val="accent5"/>
              </a:solidFill>
              <a:round/>
              <a:headEnd/>
              <a:tailEnd/>
            </a:ln>
          </p:spPr>
          <p:txBody>
            <a:bodyPr/>
            <a:lstStyle/>
            <a:p>
              <a:endParaRPr lang="en-US" dirty="0"/>
            </a:p>
          </p:txBody>
        </p:sp>
        <p:sp>
          <p:nvSpPr>
            <p:cNvPr id="267" name="Freeform 208"/>
            <p:cNvSpPr>
              <a:spLocks noChangeAspect="1"/>
            </p:cNvSpPr>
            <p:nvPr/>
          </p:nvSpPr>
          <p:spPr bwMode="gray">
            <a:xfrm>
              <a:off x="5315515" y="4737095"/>
              <a:ext cx="80962" cy="223836"/>
            </a:xfrm>
            <a:custGeom>
              <a:avLst/>
              <a:gdLst>
                <a:gd name="T0" fmla="*/ 0 w 112"/>
                <a:gd name="T1" fmla="*/ 100969935 h 271"/>
                <a:gd name="T2" fmla="*/ 7838230 w 112"/>
                <a:gd name="T3" fmla="*/ 112567387 h 271"/>
                <a:gd name="T4" fmla="*/ 30831000 w 112"/>
                <a:gd name="T5" fmla="*/ 121436658 h 271"/>
                <a:gd name="T6" fmla="*/ 27695852 w 112"/>
                <a:gd name="T7" fmla="*/ 157594342 h 271"/>
                <a:gd name="T8" fmla="*/ 47552751 w 112"/>
                <a:gd name="T9" fmla="*/ 184883580 h 271"/>
                <a:gd name="T10" fmla="*/ 58526852 w 112"/>
                <a:gd name="T11" fmla="*/ 132351858 h 271"/>
                <a:gd name="T12" fmla="*/ 39714520 w 112"/>
                <a:gd name="T13" fmla="*/ 97558677 h 271"/>
                <a:gd name="T14" fmla="*/ 45462893 w 112"/>
                <a:gd name="T15" fmla="*/ 117343148 h 271"/>
                <a:gd name="T16" fmla="*/ 34488792 w 112"/>
                <a:gd name="T17" fmla="*/ 115978645 h 271"/>
                <a:gd name="T18" fmla="*/ 22470124 w 112"/>
                <a:gd name="T19" fmla="*/ 68222684 h 271"/>
                <a:gd name="T20" fmla="*/ 21947479 w 112"/>
                <a:gd name="T21" fmla="*/ 4775761 h 271"/>
                <a:gd name="T22" fmla="*/ 4180438 w 112"/>
                <a:gd name="T23" fmla="*/ 0 h 271"/>
                <a:gd name="T24" fmla="*/ 18289686 w 112"/>
                <a:gd name="T25" fmla="*/ 30700497 h 271"/>
                <a:gd name="T26" fmla="*/ 0 w 112"/>
                <a:gd name="T27" fmla="*/ 100969935 h 2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271"/>
                <a:gd name="T44" fmla="*/ 112 w 112"/>
                <a:gd name="T45" fmla="*/ 271 h 2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271">
                  <a:moveTo>
                    <a:pt x="0" y="148"/>
                  </a:moveTo>
                  <a:lnTo>
                    <a:pt x="15" y="165"/>
                  </a:lnTo>
                  <a:lnTo>
                    <a:pt x="59" y="178"/>
                  </a:lnTo>
                  <a:lnTo>
                    <a:pt x="53" y="231"/>
                  </a:lnTo>
                  <a:lnTo>
                    <a:pt x="91" y="271"/>
                  </a:lnTo>
                  <a:lnTo>
                    <a:pt x="112" y="194"/>
                  </a:lnTo>
                  <a:lnTo>
                    <a:pt x="76" y="143"/>
                  </a:lnTo>
                  <a:lnTo>
                    <a:pt x="87" y="172"/>
                  </a:lnTo>
                  <a:lnTo>
                    <a:pt x="66" y="170"/>
                  </a:lnTo>
                  <a:lnTo>
                    <a:pt x="43" y="100"/>
                  </a:lnTo>
                  <a:lnTo>
                    <a:pt x="42" y="7"/>
                  </a:lnTo>
                  <a:lnTo>
                    <a:pt x="8" y="0"/>
                  </a:lnTo>
                  <a:lnTo>
                    <a:pt x="35" y="45"/>
                  </a:lnTo>
                  <a:lnTo>
                    <a:pt x="0" y="148"/>
                  </a:lnTo>
                  <a:close/>
                </a:path>
              </a:pathLst>
            </a:custGeom>
            <a:grpFill/>
            <a:ln w="3175" cap="rnd">
              <a:solidFill>
                <a:schemeClr val="accent5"/>
              </a:solidFill>
              <a:round/>
              <a:headEnd/>
              <a:tailEnd/>
            </a:ln>
          </p:spPr>
          <p:txBody>
            <a:bodyPr/>
            <a:lstStyle/>
            <a:p>
              <a:endParaRPr lang="en-US" dirty="0"/>
            </a:p>
          </p:txBody>
        </p:sp>
        <p:sp>
          <p:nvSpPr>
            <p:cNvPr id="268" name="Freeform 209"/>
            <p:cNvSpPr>
              <a:spLocks noChangeAspect="1"/>
            </p:cNvSpPr>
            <p:nvPr/>
          </p:nvSpPr>
          <p:spPr bwMode="gray">
            <a:xfrm>
              <a:off x="4153465" y="3740146"/>
              <a:ext cx="419099" cy="434975"/>
            </a:xfrm>
            <a:custGeom>
              <a:avLst/>
              <a:gdLst>
                <a:gd name="T0" fmla="*/ 0 w 561"/>
                <a:gd name="T1" fmla="*/ 248656306 h 527"/>
                <a:gd name="T2" fmla="*/ 12835965 w 561"/>
                <a:gd name="T3" fmla="*/ 223450042 h 527"/>
                <a:gd name="T4" fmla="*/ 28462941 w 561"/>
                <a:gd name="T5" fmla="*/ 240481748 h 527"/>
                <a:gd name="T6" fmla="*/ 126129676 w 561"/>
                <a:gd name="T7" fmla="*/ 232988127 h 527"/>
                <a:gd name="T8" fmla="*/ 105480224 w 561"/>
                <a:gd name="T9" fmla="*/ 0 h 527"/>
                <a:gd name="T10" fmla="*/ 139524441 w 561"/>
                <a:gd name="T11" fmla="*/ 0 h 527"/>
                <a:gd name="T12" fmla="*/ 295233165 w 561"/>
                <a:gd name="T13" fmla="*/ 126031324 h 527"/>
                <a:gd name="T14" fmla="*/ 296907324 w 561"/>
                <a:gd name="T15" fmla="*/ 147831247 h 527"/>
                <a:gd name="T16" fmla="*/ 312534300 w 561"/>
                <a:gd name="T17" fmla="*/ 144424906 h 527"/>
                <a:gd name="T18" fmla="*/ 313092353 w 561"/>
                <a:gd name="T19" fmla="*/ 218681824 h 527"/>
                <a:gd name="T20" fmla="*/ 300256388 w 561"/>
                <a:gd name="T21" fmla="*/ 234350829 h 527"/>
                <a:gd name="T22" fmla="*/ 237191176 w 561"/>
                <a:gd name="T23" fmla="*/ 244569027 h 527"/>
                <a:gd name="T24" fmla="*/ 157383629 w 561"/>
                <a:gd name="T25" fmla="*/ 286806998 h 527"/>
                <a:gd name="T26" fmla="*/ 132827059 w 561"/>
                <a:gd name="T27" fmla="*/ 354932172 h 527"/>
                <a:gd name="T28" fmla="*/ 113293712 w 561"/>
                <a:gd name="T29" fmla="*/ 346075849 h 527"/>
                <a:gd name="T30" fmla="*/ 78691441 w 561"/>
                <a:gd name="T31" fmla="*/ 359019451 h 527"/>
                <a:gd name="T32" fmla="*/ 59158094 w 561"/>
                <a:gd name="T33" fmla="*/ 302475177 h 527"/>
                <a:gd name="T34" fmla="*/ 26230729 w 561"/>
                <a:gd name="T35" fmla="*/ 316100542 h 527"/>
                <a:gd name="T36" fmla="*/ 13952071 w 561"/>
                <a:gd name="T37" fmla="*/ 304519642 h 527"/>
                <a:gd name="T38" fmla="*/ 0 w 561"/>
                <a:gd name="T39" fmla="*/ 248656306 h 5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1"/>
                <a:gd name="T61" fmla="*/ 0 h 527"/>
                <a:gd name="T62" fmla="*/ 561 w 561"/>
                <a:gd name="T63" fmla="*/ 527 h 5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1" h="527">
                  <a:moveTo>
                    <a:pt x="0" y="365"/>
                  </a:moveTo>
                  <a:lnTo>
                    <a:pt x="23" y="328"/>
                  </a:lnTo>
                  <a:lnTo>
                    <a:pt x="51" y="353"/>
                  </a:lnTo>
                  <a:lnTo>
                    <a:pt x="226" y="342"/>
                  </a:lnTo>
                  <a:lnTo>
                    <a:pt x="189" y="0"/>
                  </a:lnTo>
                  <a:lnTo>
                    <a:pt x="250" y="0"/>
                  </a:lnTo>
                  <a:lnTo>
                    <a:pt x="529" y="185"/>
                  </a:lnTo>
                  <a:lnTo>
                    <a:pt x="532" y="217"/>
                  </a:lnTo>
                  <a:lnTo>
                    <a:pt x="560" y="212"/>
                  </a:lnTo>
                  <a:lnTo>
                    <a:pt x="561" y="321"/>
                  </a:lnTo>
                  <a:lnTo>
                    <a:pt x="538" y="344"/>
                  </a:lnTo>
                  <a:lnTo>
                    <a:pt x="425" y="359"/>
                  </a:lnTo>
                  <a:lnTo>
                    <a:pt x="282" y="421"/>
                  </a:lnTo>
                  <a:lnTo>
                    <a:pt x="238" y="521"/>
                  </a:lnTo>
                  <a:lnTo>
                    <a:pt x="203" y="508"/>
                  </a:lnTo>
                  <a:lnTo>
                    <a:pt x="141" y="527"/>
                  </a:lnTo>
                  <a:lnTo>
                    <a:pt x="106" y="444"/>
                  </a:lnTo>
                  <a:lnTo>
                    <a:pt x="47" y="464"/>
                  </a:lnTo>
                  <a:lnTo>
                    <a:pt x="25" y="447"/>
                  </a:lnTo>
                  <a:lnTo>
                    <a:pt x="0" y="365"/>
                  </a:lnTo>
                  <a:close/>
                </a:path>
              </a:pathLst>
            </a:custGeom>
            <a:grpFill/>
            <a:ln w="3175" cap="rnd">
              <a:solidFill>
                <a:schemeClr val="accent5"/>
              </a:solidFill>
              <a:round/>
              <a:headEnd/>
              <a:tailEnd/>
            </a:ln>
          </p:spPr>
          <p:txBody>
            <a:bodyPr/>
            <a:lstStyle/>
            <a:p>
              <a:endParaRPr lang="en-US" dirty="0"/>
            </a:p>
          </p:txBody>
        </p:sp>
        <p:sp>
          <p:nvSpPr>
            <p:cNvPr id="269" name="Freeform 210"/>
            <p:cNvSpPr>
              <a:spLocks noChangeAspect="1"/>
            </p:cNvSpPr>
            <p:nvPr/>
          </p:nvSpPr>
          <p:spPr bwMode="gray">
            <a:xfrm>
              <a:off x="4024879" y="3671883"/>
              <a:ext cx="315911" cy="369886"/>
            </a:xfrm>
            <a:custGeom>
              <a:avLst/>
              <a:gdLst>
                <a:gd name="T0" fmla="*/ 0 w 419"/>
                <a:gd name="T1" fmla="*/ 153378433 h 448"/>
                <a:gd name="T2" fmla="*/ 14211516 w 419"/>
                <a:gd name="T3" fmla="*/ 171102461 h 448"/>
                <a:gd name="T4" fmla="*/ 17053970 w 419"/>
                <a:gd name="T5" fmla="*/ 216775249 h 448"/>
                <a:gd name="T6" fmla="*/ 6253399 w 419"/>
                <a:gd name="T7" fmla="*/ 274717882 h 448"/>
                <a:gd name="T8" fmla="*/ 50593420 w 419"/>
                <a:gd name="T9" fmla="*/ 261766058 h 448"/>
                <a:gd name="T10" fmla="*/ 96070423 w 419"/>
                <a:gd name="T11" fmla="*/ 305393734 h 448"/>
                <a:gd name="T12" fmla="*/ 109145711 w 419"/>
                <a:gd name="T13" fmla="*/ 280171238 h 448"/>
                <a:gd name="T14" fmla="*/ 125062700 w 419"/>
                <a:gd name="T15" fmla="*/ 297213287 h 448"/>
                <a:gd name="T16" fmla="*/ 224544067 w 419"/>
                <a:gd name="T17" fmla="*/ 289714818 h 448"/>
                <a:gd name="T18" fmla="*/ 203510661 w 419"/>
                <a:gd name="T19" fmla="*/ 56579501 h 448"/>
                <a:gd name="T20" fmla="*/ 238187092 w 419"/>
                <a:gd name="T21" fmla="*/ 56579501 h 448"/>
                <a:gd name="T22" fmla="*/ 165423285 w 419"/>
                <a:gd name="T23" fmla="*/ 0 h 448"/>
                <a:gd name="T24" fmla="*/ 163717813 w 419"/>
                <a:gd name="T25" fmla="*/ 30675852 h 448"/>
                <a:gd name="T26" fmla="*/ 100618349 w 419"/>
                <a:gd name="T27" fmla="*/ 29312719 h 448"/>
                <a:gd name="T28" fmla="*/ 99481367 w 419"/>
                <a:gd name="T29" fmla="*/ 93390688 h 448"/>
                <a:gd name="T30" fmla="*/ 77310980 w 419"/>
                <a:gd name="T31" fmla="*/ 104979380 h 448"/>
                <a:gd name="T32" fmla="*/ 78447961 w 419"/>
                <a:gd name="T33" fmla="*/ 143834853 h 448"/>
                <a:gd name="T34" fmla="*/ 0 w 419"/>
                <a:gd name="T35" fmla="*/ 153378433 h 4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9"/>
                <a:gd name="T55" fmla="*/ 0 h 448"/>
                <a:gd name="T56" fmla="*/ 419 w 419"/>
                <a:gd name="T57" fmla="*/ 448 h 4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9" h="448">
                  <a:moveTo>
                    <a:pt x="0" y="225"/>
                  </a:moveTo>
                  <a:lnTo>
                    <a:pt x="25" y="251"/>
                  </a:lnTo>
                  <a:lnTo>
                    <a:pt x="30" y="318"/>
                  </a:lnTo>
                  <a:lnTo>
                    <a:pt x="11" y="403"/>
                  </a:lnTo>
                  <a:lnTo>
                    <a:pt x="89" y="384"/>
                  </a:lnTo>
                  <a:lnTo>
                    <a:pt x="169" y="448"/>
                  </a:lnTo>
                  <a:lnTo>
                    <a:pt x="192" y="411"/>
                  </a:lnTo>
                  <a:lnTo>
                    <a:pt x="220" y="436"/>
                  </a:lnTo>
                  <a:lnTo>
                    <a:pt x="395" y="425"/>
                  </a:lnTo>
                  <a:lnTo>
                    <a:pt x="358" y="83"/>
                  </a:lnTo>
                  <a:lnTo>
                    <a:pt x="419" y="83"/>
                  </a:lnTo>
                  <a:lnTo>
                    <a:pt x="291" y="0"/>
                  </a:lnTo>
                  <a:lnTo>
                    <a:pt x="288" y="45"/>
                  </a:lnTo>
                  <a:lnTo>
                    <a:pt x="177" y="43"/>
                  </a:lnTo>
                  <a:lnTo>
                    <a:pt x="175" y="137"/>
                  </a:lnTo>
                  <a:lnTo>
                    <a:pt x="136" y="154"/>
                  </a:lnTo>
                  <a:lnTo>
                    <a:pt x="138" y="211"/>
                  </a:lnTo>
                  <a:lnTo>
                    <a:pt x="0" y="225"/>
                  </a:lnTo>
                  <a:close/>
                </a:path>
              </a:pathLst>
            </a:custGeom>
            <a:grpFill/>
            <a:ln w="3175" cap="rnd">
              <a:solidFill>
                <a:schemeClr val="accent5"/>
              </a:solidFill>
              <a:round/>
              <a:headEnd/>
              <a:tailEnd/>
            </a:ln>
          </p:spPr>
          <p:txBody>
            <a:bodyPr/>
            <a:lstStyle/>
            <a:p>
              <a:endParaRPr lang="en-US" dirty="0"/>
            </a:p>
          </p:txBody>
        </p:sp>
        <p:sp>
          <p:nvSpPr>
            <p:cNvPr id="270" name="Freeform 211"/>
            <p:cNvSpPr>
              <a:spLocks noChangeAspect="1"/>
            </p:cNvSpPr>
            <p:nvPr/>
          </p:nvSpPr>
          <p:spPr bwMode="gray">
            <a:xfrm>
              <a:off x="4129653" y="3406771"/>
              <a:ext cx="301626" cy="250825"/>
            </a:xfrm>
            <a:custGeom>
              <a:avLst/>
              <a:gdLst>
                <a:gd name="T0" fmla="*/ 0 w 407"/>
                <a:gd name="T1" fmla="*/ 202258907 h 307"/>
                <a:gd name="T2" fmla="*/ 54921688 w 407"/>
                <a:gd name="T3" fmla="*/ 162875297 h 307"/>
                <a:gd name="T4" fmla="*/ 74694059 w 407"/>
                <a:gd name="T5" fmla="*/ 81437240 h 307"/>
                <a:gd name="T6" fmla="*/ 121377754 w 407"/>
                <a:gd name="T7" fmla="*/ 40718620 h 307"/>
                <a:gd name="T8" fmla="*/ 136755441 w 407"/>
                <a:gd name="T9" fmla="*/ 0 h 307"/>
                <a:gd name="T10" fmla="*/ 205408107 w 407"/>
                <a:gd name="T11" fmla="*/ 12682594 h 307"/>
                <a:gd name="T12" fmla="*/ 223532287 w 407"/>
                <a:gd name="T13" fmla="*/ 89448117 h 307"/>
                <a:gd name="T14" fmla="*/ 192776171 w 407"/>
                <a:gd name="T15" fmla="*/ 91450632 h 307"/>
                <a:gd name="T16" fmla="*/ 176299442 w 407"/>
                <a:gd name="T17" fmla="*/ 99460691 h 307"/>
                <a:gd name="T18" fmla="*/ 179045193 w 407"/>
                <a:gd name="T19" fmla="*/ 120154162 h 307"/>
                <a:gd name="T20" fmla="*/ 93367389 w 407"/>
                <a:gd name="T21" fmla="*/ 165545317 h 307"/>
                <a:gd name="T22" fmla="*/ 82932053 w 407"/>
                <a:gd name="T23" fmla="*/ 204928927 h 307"/>
                <a:gd name="T24" fmla="*/ 0 w 407"/>
                <a:gd name="T25" fmla="*/ 202258907 h 3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7"/>
                <a:gd name="T40" fmla="*/ 0 h 307"/>
                <a:gd name="T41" fmla="*/ 407 w 407"/>
                <a:gd name="T42" fmla="*/ 307 h 3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7" h="307">
                  <a:moveTo>
                    <a:pt x="0" y="303"/>
                  </a:moveTo>
                  <a:lnTo>
                    <a:pt x="100" y="244"/>
                  </a:lnTo>
                  <a:lnTo>
                    <a:pt x="136" y="122"/>
                  </a:lnTo>
                  <a:lnTo>
                    <a:pt x="221" y="61"/>
                  </a:lnTo>
                  <a:lnTo>
                    <a:pt x="249" y="0"/>
                  </a:lnTo>
                  <a:lnTo>
                    <a:pt x="374" y="19"/>
                  </a:lnTo>
                  <a:lnTo>
                    <a:pt x="407" y="134"/>
                  </a:lnTo>
                  <a:lnTo>
                    <a:pt x="351" y="137"/>
                  </a:lnTo>
                  <a:lnTo>
                    <a:pt x="321" y="149"/>
                  </a:lnTo>
                  <a:lnTo>
                    <a:pt x="326" y="180"/>
                  </a:lnTo>
                  <a:lnTo>
                    <a:pt x="170" y="248"/>
                  </a:lnTo>
                  <a:lnTo>
                    <a:pt x="151" y="307"/>
                  </a:lnTo>
                  <a:lnTo>
                    <a:pt x="0" y="303"/>
                  </a:lnTo>
                  <a:close/>
                </a:path>
              </a:pathLst>
            </a:custGeom>
            <a:grpFill/>
            <a:ln w="3175" cap="rnd">
              <a:solidFill>
                <a:schemeClr val="accent5"/>
              </a:solidFill>
              <a:round/>
              <a:headEnd/>
              <a:tailEnd/>
            </a:ln>
          </p:spPr>
          <p:txBody>
            <a:bodyPr/>
            <a:lstStyle/>
            <a:p>
              <a:endParaRPr lang="en-US" dirty="0"/>
            </a:p>
          </p:txBody>
        </p:sp>
        <p:sp>
          <p:nvSpPr>
            <p:cNvPr id="271" name="Freeform 212"/>
            <p:cNvSpPr>
              <a:spLocks noChangeAspect="1"/>
            </p:cNvSpPr>
            <p:nvPr/>
          </p:nvSpPr>
          <p:spPr bwMode="gray">
            <a:xfrm>
              <a:off x="5240903" y="4767258"/>
              <a:ext cx="274635" cy="479424"/>
            </a:xfrm>
            <a:custGeom>
              <a:avLst/>
              <a:gdLst>
                <a:gd name="T0" fmla="*/ 0 w 365"/>
                <a:gd name="T1" fmla="*/ 110767082 h 578"/>
                <a:gd name="T2" fmla="*/ 5661284 w 365"/>
                <a:gd name="T3" fmla="*/ 123150845 h 578"/>
                <a:gd name="T4" fmla="*/ 53784459 w 365"/>
                <a:gd name="T5" fmla="*/ 141727320 h 578"/>
                <a:gd name="T6" fmla="*/ 58879916 w 365"/>
                <a:gd name="T7" fmla="*/ 166494847 h 578"/>
                <a:gd name="T8" fmla="*/ 56049273 w 365"/>
                <a:gd name="T9" fmla="*/ 229790559 h 578"/>
                <a:gd name="T10" fmla="*/ 30571989 w 365"/>
                <a:gd name="T11" fmla="*/ 295838403 h 578"/>
                <a:gd name="T12" fmla="*/ 37932260 w 365"/>
                <a:gd name="T13" fmla="*/ 373581563 h 578"/>
                <a:gd name="T14" fmla="*/ 40197075 w 365"/>
                <a:gd name="T15" fmla="*/ 397661472 h 578"/>
                <a:gd name="T16" fmla="*/ 55482693 w 365"/>
                <a:gd name="T17" fmla="*/ 397661472 h 578"/>
                <a:gd name="T18" fmla="*/ 55482693 w 365"/>
                <a:gd name="T19" fmla="*/ 371517879 h 578"/>
                <a:gd name="T20" fmla="*/ 106436510 w 365"/>
                <a:gd name="T21" fmla="*/ 335741825 h 578"/>
                <a:gd name="T22" fmla="*/ 91716719 w 365"/>
                <a:gd name="T23" fmla="*/ 229790559 h 578"/>
                <a:gd name="T24" fmla="*/ 204946921 w 365"/>
                <a:gd name="T25" fmla="*/ 122463227 h 578"/>
                <a:gd name="T26" fmla="*/ 206645156 w 365"/>
                <a:gd name="T27" fmla="*/ 0 h 578"/>
                <a:gd name="T28" fmla="*/ 177771401 w 365"/>
                <a:gd name="T29" fmla="*/ 21327777 h 578"/>
                <a:gd name="T30" fmla="*/ 99076238 w 365"/>
                <a:gd name="T31" fmla="*/ 27519659 h 578"/>
                <a:gd name="T32" fmla="*/ 97378003 w 365"/>
                <a:gd name="T33" fmla="*/ 72239726 h 578"/>
                <a:gd name="T34" fmla="*/ 117759079 w 365"/>
                <a:gd name="T35" fmla="*/ 107327332 h 578"/>
                <a:gd name="T36" fmla="*/ 105869930 w 365"/>
                <a:gd name="T37" fmla="*/ 160302965 h 578"/>
                <a:gd name="T38" fmla="*/ 84356448 w 365"/>
                <a:gd name="T39" fmla="*/ 132783306 h 578"/>
                <a:gd name="T40" fmla="*/ 87753670 w 365"/>
                <a:gd name="T41" fmla="*/ 96319634 h 578"/>
                <a:gd name="T42" fmla="*/ 62842965 w 365"/>
                <a:gd name="T43" fmla="*/ 87375621 h 578"/>
                <a:gd name="T44" fmla="*/ 0 w 365"/>
                <a:gd name="T45" fmla="*/ 110767082 h 5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65"/>
                <a:gd name="T70" fmla="*/ 0 h 578"/>
                <a:gd name="T71" fmla="*/ 365 w 365"/>
                <a:gd name="T72" fmla="*/ 578 h 5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65" h="578">
                  <a:moveTo>
                    <a:pt x="0" y="161"/>
                  </a:moveTo>
                  <a:lnTo>
                    <a:pt x="10" y="179"/>
                  </a:lnTo>
                  <a:lnTo>
                    <a:pt x="95" y="206"/>
                  </a:lnTo>
                  <a:lnTo>
                    <a:pt x="104" y="242"/>
                  </a:lnTo>
                  <a:lnTo>
                    <a:pt x="99" y="334"/>
                  </a:lnTo>
                  <a:lnTo>
                    <a:pt x="54" y="430"/>
                  </a:lnTo>
                  <a:lnTo>
                    <a:pt x="67" y="543"/>
                  </a:lnTo>
                  <a:lnTo>
                    <a:pt x="71" y="578"/>
                  </a:lnTo>
                  <a:lnTo>
                    <a:pt x="98" y="578"/>
                  </a:lnTo>
                  <a:lnTo>
                    <a:pt x="98" y="540"/>
                  </a:lnTo>
                  <a:lnTo>
                    <a:pt x="188" y="488"/>
                  </a:lnTo>
                  <a:lnTo>
                    <a:pt x="162" y="334"/>
                  </a:lnTo>
                  <a:lnTo>
                    <a:pt x="362" y="178"/>
                  </a:lnTo>
                  <a:lnTo>
                    <a:pt x="365" y="0"/>
                  </a:lnTo>
                  <a:lnTo>
                    <a:pt x="314" y="31"/>
                  </a:lnTo>
                  <a:lnTo>
                    <a:pt x="175" y="40"/>
                  </a:lnTo>
                  <a:lnTo>
                    <a:pt x="172" y="105"/>
                  </a:lnTo>
                  <a:lnTo>
                    <a:pt x="208" y="156"/>
                  </a:lnTo>
                  <a:lnTo>
                    <a:pt x="187" y="233"/>
                  </a:lnTo>
                  <a:lnTo>
                    <a:pt x="149" y="193"/>
                  </a:lnTo>
                  <a:lnTo>
                    <a:pt x="155" y="140"/>
                  </a:lnTo>
                  <a:lnTo>
                    <a:pt x="111" y="127"/>
                  </a:lnTo>
                  <a:lnTo>
                    <a:pt x="0" y="161"/>
                  </a:lnTo>
                  <a:close/>
                </a:path>
              </a:pathLst>
            </a:custGeom>
            <a:grpFill/>
            <a:ln w="3175" cap="rnd">
              <a:solidFill>
                <a:schemeClr val="accent5"/>
              </a:solidFill>
              <a:round/>
              <a:headEnd/>
              <a:tailEnd/>
            </a:ln>
          </p:spPr>
          <p:txBody>
            <a:bodyPr/>
            <a:lstStyle/>
            <a:p>
              <a:endParaRPr lang="en-US" dirty="0"/>
            </a:p>
          </p:txBody>
        </p:sp>
        <p:sp>
          <p:nvSpPr>
            <p:cNvPr id="272" name="Freeform 213"/>
            <p:cNvSpPr>
              <a:spLocks noChangeAspect="1"/>
            </p:cNvSpPr>
            <p:nvPr/>
          </p:nvSpPr>
          <p:spPr bwMode="gray">
            <a:xfrm>
              <a:off x="4470965" y="3784595"/>
              <a:ext cx="411163" cy="347661"/>
            </a:xfrm>
            <a:custGeom>
              <a:avLst/>
              <a:gdLst>
                <a:gd name="T0" fmla="*/ 0 w 551"/>
                <a:gd name="T1" fmla="*/ 208986851 h 420"/>
                <a:gd name="T2" fmla="*/ 4454888 w 551"/>
                <a:gd name="T3" fmla="*/ 232283584 h 420"/>
                <a:gd name="T4" fmla="*/ 41762520 w 551"/>
                <a:gd name="T5" fmla="*/ 281617791 h 420"/>
                <a:gd name="T6" fmla="*/ 51228970 w 551"/>
                <a:gd name="T7" fmla="*/ 270654818 h 420"/>
                <a:gd name="T8" fmla="*/ 66262910 w 551"/>
                <a:gd name="T9" fmla="*/ 287784670 h 420"/>
                <a:gd name="T10" fmla="*/ 89093276 w 551"/>
                <a:gd name="T11" fmla="*/ 238450463 h 420"/>
                <a:gd name="T12" fmla="*/ 176515783 w 551"/>
                <a:gd name="T13" fmla="*/ 263117153 h 420"/>
                <a:gd name="T14" fmla="*/ 252245143 w 551"/>
                <a:gd name="T15" fmla="*/ 237079677 h 420"/>
                <a:gd name="T16" fmla="*/ 255029261 w 551"/>
                <a:gd name="T17" fmla="*/ 224061354 h 420"/>
                <a:gd name="T18" fmla="*/ 294564337 w 551"/>
                <a:gd name="T19" fmla="*/ 161707167 h 420"/>
                <a:gd name="T20" fmla="*/ 306814905 w 551"/>
                <a:gd name="T21" fmla="*/ 76057076 h 420"/>
                <a:gd name="T22" fmla="*/ 286211982 w 551"/>
                <a:gd name="T23" fmla="*/ 49334207 h 420"/>
                <a:gd name="T24" fmla="*/ 286211982 w 551"/>
                <a:gd name="T25" fmla="*/ 11648366 h 420"/>
                <a:gd name="T26" fmla="*/ 222176516 w 551"/>
                <a:gd name="T27" fmla="*/ 0 h 420"/>
                <a:gd name="T28" fmla="*/ 105241311 w 551"/>
                <a:gd name="T29" fmla="*/ 99354635 h 420"/>
                <a:gd name="T30" fmla="*/ 75172685 w 551"/>
                <a:gd name="T31" fmla="*/ 108262258 h 420"/>
                <a:gd name="T32" fmla="*/ 75729359 w 551"/>
                <a:gd name="T33" fmla="*/ 182948548 h 420"/>
                <a:gd name="T34" fmla="*/ 62922117 w 551"/>
                <a:gd name="T35" fmla="*/ 198708443 h 420"/>
                <a:gd name="T36" fmla="*/ 0 w 551"/>
                <a:gd name="T37" fmla="*/ 208986851 h 4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1"/>
                <a:gd name="T58" fmla="*/ 0 h 420"/>
                <a:gd name="T59" fmla="*/ 551 w 551"/>
                <a:gd name="T60" fmla="*/ 420 h 4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1" h="420">
                  <a:moveTo>
                    <a:pt x="0" y="305"/>
                  </a:moveTo>
                  <a:lnTo>
                    <a:pt x="8" y="339"/>
                  </a:lnTo>
                  <a:lnTo>
                    <a:pt x="75" y="411"/>
                  </a:lnTo>
                  <a:lnTo>
                    <a:pt x="92" y="395"/>
                  </a:lnTo>
                  <a:lnTo>
                    <a:pt x="119" y="420"/>
                  </a:lnTo>
                  <a:lnTo>
                    <a:pt x="160" y="348"/>
                  </a:lnTo>
                  <a:lnTo>
                    <a:pt x="317" y="384"/>
                  </a:lnTo>
                  <a:lnTo>
                    <a:pt x="453" y="346"/>
                  </a:lnTo>
                  <a:lnTo>
                    <a:pt x="458" y="327"/>
                  </a:lnTo>
                  <a:lnTo>
                    <a:pt x="529" y="236"/>
                  </a:lnTo>
                  <a:lnTo>
                    <a:pt x="551" y="111"/>
                  </a:lnTo>
                  <a:lnTo>
                    <a:pt x="514" y="72"/>
                  </a:lnTo>
                  <a:lnTo>
                    <a:pt x="514" y="17"/>
                  </a:lnTo>
                  <a:lnTo>
                    <a:pt x="399" y="0"/>
                  </a:lnTo>
                  <a:lnTo>
                    <a:pt x="189" y="145"/>
                  </a:lnTo>
                  <a:lnTo>
                    <a:pt x="135" y="158"/>
                  </a:lnTo>
                  <a:lnTo>
                    <a:pt x="136" y="267"/>
                  </a:lnTo>
                  <a:lnTo>
                    <a:pt x="113" y="290"/>
                  </a:lnTo>
                  <a:lnTo>
                    <a:pt x="0" y="305"/>
                  </a:lnTo>
                  <a:close/>
                </a:path>
              </a:pathLst>
            </a:custGeom>
            <a:grpFill/>
            <a:ln w="3175" cap="rnd">
              <a:solidFill>
                <a:schemeClr val="accent5"/>
              </a:solidFill>
              <a:round/>
              <a:headEnd/>
              <a:tailEnd/>
            </a:ln>
          </p:spPr>
          <p:txBody>
            <a:bodyPr/>
            <a:lstStyle/>
            <a:p>
              <a:endParaRPr lang="en-US" dirty="0"/>
            </a:p>
          </p:txBody>
        </p:sp>
        <p:sp>
          <p:nvSpPr>
            <p:cNvPr id="273" name="Freeform 214"/>
            <p:cNvSpPr>
              <a:spLocks noChangeAspect="1"/>
            </p:cNvSpPr>
            <p:nvPr/>
          </p:nvSpPr>
          <p:spPr bwMode="gray">
            <a:xfrm>
              <a:off x="4540816" y="4070346"/>
              <a:ext cx="298451" cy="277813"/>
            </a:xfrm>
            <a:custGeom>
              <a:avLst/>
              <a:gdLst>
                <a:gd name="T0" fmla="*/ 0 w 402"/>
                <a:gd name="T1" fmla="*/ 179496223 h 335"/>
                <a:gd name="T2" fmla="*/ 14881667 w 402"/>
                <a:gd name="T3" fmla="*/ 50892024 h 335"/>
                <a:gd name="T4" fmla="*/ 37479975 w 402"/>
                <a:gd name="T5" fmla="*/ 1375796 h 335"/>
                <a:gd name="T6" fmla="*/ 124014884 w 402"/>
                <a:gd name="T7" fmla="*/ 26133496 h 335"/>
                <a:gd name="T8" fmla="*/ 198974833 w 402"/>
                <a:gd name="T9" fmla="*/ 0 h 335"/>
                <a:gd name="T10" fmla="*/ 213856500 w 402"/>
                <a:gd name="T11" fmla="*/ 30260055 h 335"/>
                <a:gd name="T12" fmla="*/ 221573141 w 402"/>
                <a:gd name="T13" fmla="*/ 50892024 h 335"/>
                <a:gd name="T14" fmla="*/ 202282283 w 402"/>
                <a:gd name="T15" fmla="*/ 69460714 h 335"/>
                <a:gd name="T16" fmla="*/ 162597342 w 402"/>
                <a:gd name="T17" fmla="*/ 173307213 h 335"/>
                <a:gd name="T18" fmla="*/ 126770721 w 402"/>
                <a:gd name="T19" fmla="*/ 166429890 h 335"/>
                <a:gd name="T20" fmla="*/ 105825767 w 402"/>
                <a:gd name="T21" fmla="*/ 217321085 h 335"/>
                <a:gd name="T22" fmla="*/ 63384989 w 402"/>
                <a:gd name="T23" fmla="*/ 230388248 h 335"/>
                <a:gd name="T24" fmla="*/ 37479975 w 402"/>
                <a:gd name="T25" fmla="*/ 184998579 h 335"/>
                <a:gd name="T26" fmla="*/ 0 w 402"/>
                <a:gd name="T27" fmla="*/ 179496223 h 3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2"/>
                <a:gd name="T43" fmla="*/ 0 h 335"/>
                <a:gd name="T44" fmla="*/ 402 w 402"/>
                <a:gd name="T45" fmla="*/ 335 h 3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2" h="335">
                  <a:moveTo>
                    <a:pt x="0" y="261"/>
                  </a:moveTo>
                  <a:lnTo>
                    <a:pt x="27" y="74"/>
                  </a:lnTo>
                  <a:lnTo>
                    <a:pt x="68" y="2"/>
                  </a:lnTo>
                  <a:lnTo>
                    <a:pt x="225" y="38"/>
                  </a:lnTo>
                  <a:lnTo>
                    <a:pt x="361" y="0"/>
                  </a:lnTo>
                  <a:lnTo>
                    <a:pt x="388" y="44"/>
                  </a:lnTo>
                  <a:lnTo>
                    <a:pt x="402" y="74"/>
                  </a:lnTo>
                  <a:lnTo>
                    <a:pt x="367" y="101"/>
                  </a:lnTo>
                  <a:lnTo>
                    <a:pt x="295" y="252"/>
                  </a:lnTo>
                  <a:lnTo>
                    <a:pt x="230" y="242"/>
                  </a:lnTo>
                  <a:lnTo>
                    <a:pt x="192" y="316"/>
                  </a:lnTo>
                  <a:lnTo>
                    <a:pt x="115" y="335"/>
                  </a:lnTo>
                  <a:lnTo>
                    <a:pt x="68" y="269"/>
                  </a:lnTo>
                  <a:lnTo>
                    <a:pt x="0" y="261"/>
                  </a:lnTo>
                  <a:close/>
                </a:path>
              </a:pathLst>
            </a:custGeom>
            <a:grpFill/>
            <a:ln w="3175" cap="rnd">
              <a:solidFill>
                <a:schemeClr val="accent5"/>
              </a:solidFill>
              <a:round/>
              <a:headEnd/>
              <a:tailEnd/>
            </a:ln>
          </p:spPr>
          <p:txBody>
            <a:bodyPr/>
            <a:lstStyle/>
            <a:p>
              <a:endParaRPr lang="en-US" dirty="0"/>
            </a:p>
          </p:txBody>
        </p:sp>
        <p:sp>
          <p:nvSpPr>
            <p:cNvPr id="274" name="Freeform 215"/>
            <p:cNvSpPr>
              <a:spLocks noChangeAspect="1"/>
            </p:cNvSpPr>
            <p:nvPr/>
          </p:nvSpPr>
          <p:spPr bwMode="gray">
            <a:xfrm>
              <a:off x="4032815" y="4105269"/>
              <a:ext cx="79376" cy="49213"/>
            </a:xfrm>
            <a:custGeom>
              <a:avLst/>
              <a:gdLst>
                <a:gd name="T0" fmla="*/ 0 w 104"/>
                <a:gd name="T1" fmla="*/ 5040364 h 62"/>
                <a:gd name="T2" fmla="*/ 16892374 w 104"/>
                <a:gd name="T3" fmla="*/ 22052187 h 62"/>
                <a:gd name="T4" fmla="*/ 37280300 w 104"/>
                <a:gd name="T5" fmla="*/ 16381579 h 62"/>
                <a:gd name="T6" fmla="*/ 25630493 w 104"/>
                <a:gd name="T7" fmla="*/ 22052187 h 62"/>
                <a:gd name="T8" fmla="*/ 34950186 w 104"/>
                <a:gd name="T9" fmla="*/ 39063216 h 62"/>
                <a:gd name="T10" fmla="*/ 59998341 w 104"/>
                <a:gd name="T11" fmla="*/ 22052187 h 62"/>
                <a:gd name="T12" fmla="*/ 60580679 w 104"/>
                <a:gd name="T13" fmla="*/ 0 h 62"/>
                <a:gd name="T14" fmla="*/ 0 w 104"/>
                <a:gd name="T15" fmla="*/ 5040364 h 62"/>
                <a:gd name="T16" fmla="*/ 0 60000 65536"/>
                <a:gd name="T17" fmla="*/ 0 60000 65536"/>
                <a:gd name="T18" fmla="*/ 0 60000 65536"/>
                <a:gd name="T19" fmla="*/ 0 60000 65536"/>
                <a:gd name="T20" fmla="*/ 0 60000 65536"/>
                <a:gd name="T21" fmla="*/ 0 60000 65536"/>
                <a:gd name="T22" fmla="*/ 0 60000 65536"/>
                <a:gd name="T23" fmla="*/ 0 60000 65536"/>
                <a:gd name="T24" fmla="*/ 0 w 104"/>
                <a:gd name="T25" fmla="*/ 0 h 62"/>
                <a:gd name="T26" fmla="*/ 104 w 104"/>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4" h="62">
                  <a:moveTo>
                    <a:pt x="0" y="8"/>
                  </a:moveTo>
                  <a:lnTo>
                    <a:pt x="29" y="35"/>
                  </a:lnTo>
                  <a:lnTo>
                    <a:pt x="64" y="26"/>
                  </a:lnTo>
                  <a:lnTo>
                    <a:pt x="44" y="35"/>
                  </a:lnTo>
                  <a:lnTo>
                    <a:pt x="60" y="62"/>
                  </a:lnTo>
                  <a:lnTo>
                    <a:pt x="103" y="35"/>
                  </a:lnTo>
                  <a:lnTo>
                    <a:pt x="104" y="0"/>
                  </a:lnTo>
                  <a:lnTo>
                    <a:pt x="0" y="8"/>
                  </a:lnTo>
                  <a:close/>
                </a:path>
              </a:pathLst>
            </a:custGeom>
            <a:grpFill/>
            <a:ln w="3175" cap="rnd">
              <a:solidFill>
                <a:schemeClr val="accent5"/>
              </a:solidFill>
              <a:round/>
              <a:headEnd/>
              <a:tailEnd/>
            </a:ln>
          </p:spPr>
          <p:txBody>
            <a:bodyPr/>
            <a:lstStyle/>
            <a:p>
              <a:endParaRPr lang="en-US" dirty="0"/>
            </a:p>
          </p:txBody>
        </p:sp>
        <p:sp>
          <p:nvSpPr>
            <p:cNvPr id="275" name="Freeform 216"/>
            <p:cNvSpPr>
              <a:spLocks noChangeAspect="1"/>
            </p:cNvSpPr>
            <p:nvPr/>
          </p:nvSpPr>
          <p:spPr bwMode="gray">
            <a:xfrm>
              <a:off x="5779063" y="3706809"/>
              <a:ext cx="15874" cy="46038"/>
            </a:xfrm>
            <a:custGeom>
              <a:avLst/>
              <a:gdLst>
                <a:gd name="T0" fmla="*/ 0 w 19"/>
                <a:gd name="T1" fmla="*/ 31763886 h 56"/>
                <a:gd name="T2" fmla="*/ 6283158 w 19"/>
                <a:gd name="T3" fmla="*/ 37846524 h 56"/>
                <a:gd name="T4" fmla="*/ 13263980 w 19"/>
                <a:gd name="T5" fmla="*/ 36495010 h 56"/>
                <a:gd name="T6" fmla="*/ 7679322 w 19"/>
                <a:gd name="T7" fmla="*/ 0 h 56"/>
                <a:gd name="T8" fmla="*/ 0 w 19"/>
                <a:gd name="T9" fmla="*/ 31763886 h 56"/>
                <a:gd name="T10" fmla="*/ 0 60000 65536"/>
                <a:gd name="T11" fmla="*/ 0 60000 65536"/>
                <a:gd name="T12" fmla="*/ 0 60000 65536"/>
                <a:gd name="T13" fmla="*/ 0 60000 65536"/>
                <a:gd name="T14" fmla="*/ 0 60000 65536"/>
                <a:gd name="T15" fmla="*/ 0 w 19"/>
                <a:gd name="T16" fmla="*/ 0 h 56"/>
                <a:gd name="T17" fmla="*/ 19 w 19"/>
                <a:gd name="T18" fmla="*/ 56 h 56"/>
              </a:gdLst>
              <a:ahLst/>
              <a:cxnLst>
                <a:cxn ang="T10">
                  <a:pos x="T0" y="T1"/>
                </a:cxn>
                <a:cxn ang="T11">
                  <a:pos x="T2" y="T3"/>
                </a:cxn>
                <a:cxn ang="T12">
                  <a:pos x="T4" y="T5"/>
                </a:cxn>
                <a:cxn ang="T13">
                  <a:pos x="T6" y="T7"/>
                </a:cxn>
                <a:cxn ang="T14">
                  <a:pos x="T8" y="T9"/>
                </a:cxn>
              </a:cxnLst>
              <a:rect l="T15" t="T16" r="T17" b="T18"/>
              <a:pathLst>
                <a:path w="19" h="56">
                  <a:moveTo>
                    <a:pt x="0" y="47"/>
                  </a:moveTo>
                  <a:lnTo>
                    <a:pt x="9" y="56"/>
                  </a:lnTo>
                  <a:lnTo>
                    <a:pt x="19" y="54"/>
                  </a:lnTo>
                  <a:lnTo>
                    <a:pt x="11" y="0"/>
                  </a:lnTo>
                  <a:lnTo>
                    <a:pt x="0" y="47"/>
                  </a:lnTo>
                  <a:close/>
                </a:path>
              </a:pathLst>
            </a:custGeom>
            <a:grpFill/>
            <a:ln w="3175" cap="rnd">
              <a:solidFill>
                <a:schemeClr val="accent5"/>
              </a:solidFill>
              <a:round/>
              <a:headEnd/>
              <a:tailEnd/>
            </a:ln>
          </p:spPr>
          <p:txBody>
            <a:bodyPr/>
            <a:lstStyle/>
            <a:p>
              <a:endParaRPr lang="en-US" dirty="0"/>
            </a:p>
          </p:txBody>
        </p:sp>
        <p:sp>
          <p:nvSpPr>
            <p:cNvPr id="276" name="Freeform 217"/>
            <p:cNvSpPr>
              <a:spLocks noChangeAspect="1"/>
            </p:cNvSpPr>
            <p:nvPr/>
          </p:nvSpPr>
          <p:spPr bwMode="gray">
            <a:xfrm>
              <a:off x="5218676" y="4497383"/>
              <a:ext cx="44450" cy="46038"/>
            </a:xfrm>
            <a:custGeom>
              <a:avLst/>
              <a:gdLst>
                <a:gd name="T0" fmla="*/ 0 w 58"/>
                <a:gd name="T1" fmla="*/ 37846524 h 56"/>
                <a:gd name="T2" fmla="*/ 13508968 w 58"/>
                <a:gd name="T3" fmla="*/ 6758396 h 56"/>
                <a:gd name="T4" fmla="*/ 29366889 w 58"/>
                <a:gd name="T5" fmla="*/ 0 h 56"/>
                <a:gd name="T6" fmla="*/ 34065560 w 58"/>
                <a:gd name="T7" fmla="*/ 31088128 h 56"/>
                <a:gd name="T8" fmla="*/ 0 w 58"/>
                <a:gd name="T9" fmla="*/ 37846524 h 56"/>
                <a:gd name="T10" fmla="*/ 0 60000 65536"/>
                <a:gd name="T11" fmla="*/ 0 60000 65536"/>
                <a:gd name="T12" fmla="*/ 0 60000 65536"/>
                <a:gd name="T13" fmla="*/ 0 60000 65536"/>
                <a:gd name="T14" fmla="*/ 0 60000 65536"/>
                <a:gd name="T15" fmla="*/ 0 w 58"/>
                <a:gd name="T16" fmla="*/ 0 h 56"/>
                <a:gd name="T17" fmla="*/ 58 w 58"/>
                <a:gd name="T18" fmla="*/ 56 h 56"/>
              </a:gdLst>
              <a:ahLst/>
              <a:cxnLst>
                <a:cxn ang="T10">
                  <a:pos x="T0" y="T1"/>
                </a:cxn>
                <a:cxn ang="T11">
                  <a:pos x="T2" y="T3"/>
                </a:cxn>
                <a:cxn ang="T12">
                  <a:pos x="T4" y="T5"/>
                </a:cxn>
                <a:cxn ang="T13">
                  <a:pos x="T6" y="T7"/>
                </a:cxn>
                <a:cxn ang="T14">
                  <a:pos x="T8" y="T9"/>
                </a:cxn>
              </a:cxnLst>
              <a:rect l="T15" t="T16" r="T17" b="T18"/>
              <a:pathLst>
                <a:path w="58" h="56">
                  <a:moveTo>
                    <a:pt x="0" y="56"/>
                  </a:moveTo>
                  <a:lnTo>
                    <a:pt x="23" y="10"/>
                  </a:lnTo>
                  <a:lnTo>
                    <a:pt x="50" y="0"/>
                  </a:lnTo>
                  <a:lnTo>
                    <a:pt x="58" y="46"/>
                  </a:lnTo>
                  <a:lnTo>
                    <a:pt x="0" y="56"/>
                  </a:lnTo>
                  <a:close/>
                </a:path>
              </a:pathLst>
            </a:custGeom>
            <a:grpFill/>
            <a:ln w="3175" cap="rnd">
              <a:solidFill>
                <a:schemeClr val="accent5"/>
              </a:solidFill>
              <a:round/>
              <a:headEnd/>
              <a:tailEnd/>
            </a:ln>
          </p:spPr>
          <p:txBody>
            <a:bodyPr/>
            <a:lstStyle/>
            <a:p>
              <a:endParaRPr lang="en-US" dirty="0"/>
            </a:p>
          </p:txBody>
        </p:sp>
        <p:sp>
          <p:nvSpPr>
            <p:cNvPr id="277" name="Freeform 218"/>
            <p:cNvSpPr>
              <a:spLocks noChangeAspect="1"/>
            </p:cNvSpPr>
            <p:nvPr/>
          </p:nvSpPr>
          <p:spPr bwMode="gray">
            <a:xfrm>
              <a:off x="4010591" y="3989385"/>
              <a:ext cx="163512" cy="120651"/>
            </a:xfrm>
            <a:custGeom>
              <a:avLst/>
              <a:gdLst>
                <a:gd name="T0" fmla="*/ 0 w 215"/>
                <a:gd name="T1" fmla="*/ 43705049 h 146"/>
                <a:gd name="T2" fmla="*/ 18508911 w 215"/>
                <a:gd name="T3" fmla="*/ 71703287 h 146"/>
                <a:gd name="T4" fmla="*/ 75770403 w 215"/>
                <a:gd name="T5" fmla="*/ 77166418 h 146"/>
                <a:gd name="T6" fmla="*/ 16195392 w 215"/>
                <a:gd name="T7" fmla="*/ 86044109 h 146"/>
                <a:gd name="T8" fmla="*/ 16195392 w 215"/>
                <a:gd name="T9" fmla="*/ 99701524 h 146"/>
                <a:gd name="T10" fmla="*/ 76348403 w 215"/>
                <a:gd name="T11" fmla="*/ 94238393 h 146"/>
                <a:gd name="T12" fmla="*/ 124355819 w 215"/>
                <a:gd name="T13" fmla="*/ 99701524 h 146"/>
                <a:gd name="T14" fmla="*/ 109895947 w 215"/>
                <a:gd name="T15" fmla="*/ 43705049 h 146"/>
                <a:gd name="T16" fmla="*/ 63624049 w 215"/>
                <a:gd name="T17" fmla="*/ 0 h 146"/>
                <a:gd name="T18" fmla="*/ 18508911 w 215"/>
                <a:gd name="T19" fmla="*/ 12974833 h 146"/>
                <a:gd name="T20" fmla="*/ 0 w 215"/>
                <a:gd name="T21" fmla="*/ 43705049 h 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5"/>
                <a:gd name="T34" fmla="*/ 0 h 146"/>
                <a:gd name="T35" fmla="*/ 215 w 215"/>
                <a:gd name="T36" fmla="*/ 146 h 1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5" h="146">
                  <a:moveTo>
                    <a:pt x="0" y="64"/>
                  </a:moveTo>
                  <a:lnTo>
                    <a:pt x="32" y="105"/>
                  </a:lnTo>
                  <a:lnTo>
                    <a:pt x="131" y="113"/>
                  </a:lnTo>
                  <a:lnTo>
                    <a:pt x="28" y="126"/>
                  </a:lnTo>
                  <a:lnTo>
                    <a:pt x="28" y="146"/>
                  </a:lnTo>
                  <a:lnTo>
                    <a:pt x="132" y="138"/>
                  </a:lnTo>
                  <a:lnTo>
                    <a:pt x="215" y="146"/>
                  </a:lnTo>
                  <a:lnTo>
                    <a:pt x="190" y="64"/>
                  </a:lnTo>
                  <a:lnTo>
                    <a:pt x="110" y="0"/>
                  </a:lnTo>
                  <a:lnTo>
                    <a:pt x="32" y="19"/>
                  </a:lnTo>
                  <a:lnTo>
                    <a:pt x="0" y="64"/>
                  </a:lnTo>
                  <a:close/>
                </a:path>
              </a:pathLst>
            </a:custGeom>
            <a:grpFill/>
            <a:ln w="3175" cap="rnd">
              <a:solidFill>
                <a:schemeClr val="accent5"/>
              </a:solidFill>
              <a:round/>
              <a:headEnd/>
              <a:tailEnd/>
            </a:ln>
          </p:spPr>
          <p:txBody>
            <a:bodyPr/>
            <a:lstStyle/>
            <a:p>
              <a:endParaRPr lang="en-US" dirty="0"/>
            </a:p>
          </p:txBody>
        </p:sp>
        <p:sp>
          <p:nvSpPr>
            <p:cNvPr id="278" name="Freeform 219"/>
            <p:cNvSpPr>
              <a:spLocks noChangeAspect="1"/>
            </p:cNvSpPr>
            <p:nvPr/>
          </p:nvSpPr>
          <p:spPr bwMode="gray">
            <a:xfrm>
              <a:off x="4121714" y="4184644"/>
              <a:ext cx="82550" cy="87313"/>
            </a:xfrm>
            <a:custGeom>
              <a:avLst/>
              <a:gdLst>
                <a:gd name="T0" fmla="*/ 0 w 106"/>
                <a:gd name="T1" fmla="*/ 20440477 h 104"/>
                <a:gd name="T2" fmla="*/ 6671753 w 106"/>
                <a:gd name="T3" fmla="*/ 50043782 h 104"/>
                <a:gd name="T4" fmla="*/ 38815633 w 106"/>
                <a:gd name="T5" fmla="*/ 73303461 h 104"/>
                <a:gd name="T6" fmla="*/ 64287759 w 106"/>
                <a:gd name="T7" fmla="*/ 37356531 h 104"/>
                <a:gd name="T8" fmla="*/ 43667392 w 106"/>
                <a:gd name="T9" fmla="*/ 0 h 104"/>
                <a:gd name="T10" fmla="*/ 0 w 106"/>
                <a:gd name="T11" fmla="*/ 20440477 h 104"/>
                <a:gd name="T12" fmla="*/ 0 60000 65536"/>
                <a:gd name="T13" fmla="*/ 0 60000 65536"/>
                <a:gd name="T14" fmla="*/ 0 60000 65536"/>
                <a:gd name="T15" fmla="*/ 0 60000 65536"/>
                <a:gd name="T16" fmla="*/ 0 60000 65536"/>
                <a:gd name="T17" fmla="*/ 0 60000 65536"/>
                <a:gd name="T18" fmla="*/ 0 w 106"/>
                <a:gd name="T19" fmla="*/ 0 h 104"/>
                <a:gd name="T20" fmla="*/ 106 w 106"/>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6" h="104">
                  <a:moveTo>
                    <a:pt x="0" y="29"/>
                  </a:moveTo>
                  <a:lnTo>
                    <a:pt x="11" y="71"/>
                  </a:lnTo>
                  <a:lnTo>
                    <a:pt x="64" y="104"/>
                  </a:lnTo>
                  <a:lnTo>
                    <a:pt x="106" y="53"/>
                  </a:lnTo>
                  <a:lnTo>
                    <a:pt x="72" y="0"/>
                  </a:lnTo>
                  <a:lnTo>
                    <a:pt x="0" y="29"/>
                  </a:lnTo>
                  <a:close/>
                </a:path>
              </a:pathLst>
            </a:custGeom>
            <a:grpFill/>
            <a:ln w="3175" cap="rnd">
              <a:solidFill>
                <a:schemeClr val="accent5"/>
              </a:solidFill>
              <a:round/>
              <a:headEnd/>
              <a:tailEnd/>
            </a:ln>
          </p:spPr>
          <p:txBody>
            <a:bodyPr/>
            <a:lstStyle/>
            <a:p>
              <a:endParaRPr lang="en-US" dirty="0"/>
            </a:p>
          </p:txBody>
        </p:sp>
        <p:sp>
          <p:nvSpPr>
            <p:cNvPr id="279" name="Freeform 220"/>
            <p:cNvSpPr>
              <a:spLocks noChangeAspect="1"/>
            </p:cNvSpPr>
            <p:nvPr/>
          </p:nvSpPr>
          <p:spPr bwMode="gray">
            <a:xfrm>
              <a:off x="5529826" y="4125908"/>
              <a:ext cx="263525" cy="392111"/>
            </a:xfrm>
            <a:custGeom>
              <a:avLst/>
              <a:gdLst>
                <a:gd name="T0" fmla="*/ 0 w 355"/>
                <a:gd name="T1" fmla="*/ 307031189 h 471"/>
                <a:gd name="T2" fmla="*/ 0 w 355"/>
                <a:gd name="T3" fmla="*/ 219010786 h 471"/>
                <a:gd name="T4" fmla="*/ 15429203 w 355"/>
                <a:gd name="T5" fmla="*/ 192674346 h 471"/>
                <a:gd name="T6" fmla="*/ 75492860 w 355"/>
                <a:gd name="T7" fmla="*/ 166337074 h 471"/>
                <a:gd name="T8" fmla="*/ 133904105 w 355"/>
                <a:gd name="T9" fmla="*/ 93564916 h 471"/>
                <a:gd name="T10" fmla="*/ 58410502 w 355"/>
                <a:gd name="T11" fmla="*/ 69999901 h 471"/>
                <a:gd name="T12" fmla="*/ 35267068 w 355"/>
                <a:gd name="T13" fmla="*/ 26336440 h 471"/>
                <a:gd name="T14" fmla="*/ 42981299 w 355"/>
                <a:gd name="T15" fmla="*/ 11782508 h 471"/>
                <a:gd name="T16" fmla="*/ 73288901 w 355"/>
                <a:gd name="T17" fmla="*/ 38118947 h 471"/>
                <a:gd name="T18" fmla="*/ 186804336 w 355"/>
                <a:gd name="T19" fmla="*/ 0 h 471"/>
                <a:gd name="T20" fmla="*/ 195620917 w 355"/>
                <a:gd name="T21" fmla="*/ 38118947 h 471"/>
                <a:gd name="T22" fmla="*/ 126739936 w 355"/>
                <a:gd name="T23" fmla="*/ 190594737 h 471"/>
                <a:gd name="T24" fmla="*/ 9368128 w 355"/>
                <a:gd name="T25" fmla="*/ 326436986 h 471"/>
                <a:gd name="T26" fmla="*/ 0 w 355"/>
                <a:gd name="T27" fmla="*/ 307031189 h 4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5"/>
                <a:gd name="T43" fmla="*/ 0 h 471"/>
                <a:gd name="T44" fmla="*/ 355 w 355"/>
                <a:gd name="T45" fmla="*/ 471 h 4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5" h="471">
                  <a:moveTo>
                    <a:pt x="0" y="443"/>
                  </a:moveTo>
                  <a:lnTo>
                    <a:pt x="0" y="316"/>
                  </a:lnTo>
                  <a:lnTo>
                    <a:pt x="28" y="278"/>
                  </a:lnTo>
                  <a:lnTo>
                    <a:pt x="137" y="240"/>
                  </a:lnTo>
                  <a:lnTo>
                    <a:pt x="243" y="135"/>
                  </a:lnTo>
                  <a:lnTo>
                    <a:pt x="106" y="101"/>
                  </a:lnTo>
                  <a:lnTo>
                    <a:pt x="64" y="38"/>
                  </a:lnTo>
                  <a:lnTo>
                    <a:pt x="78" y="17"/>
                  </a:lnTo>
                  <a:lnTo>
                    <a:pt x="133" y="55"/>
                  </a:lnTo>
                  <a:lnTo>
                    <a:pt x="339" y="0"/>
                  </a:lnTo>
                  <a:lnTo>
                    <a:pt x="355" y="55"/>
                  </a:lnTo>
                  <a:lnTo>
                    <a:pt x="230" y="275"/>
                  </a:lnTo>
                  <a:lnTo>
                    <a:pt x="17" y="471"/>
                  </a:lnTo>
                  <a:lnTo>
                    <a:pt x="0" y="443"/>
                  </a:lnTo>
                  <a:close/>
                </a:path>
              </a:pathLst>
            </a:custGeom>
            <a:grpFill/>
            <a:ln w="3175" cap="rnd">
              <a:solidFill>
                <a:schemeClr val="accent5"/>
              </a:solidFill>
              <a:round/>
              <a:headEnd/>
              <a:tailEnd/>
            </a:ln>
          </p:spPr>
          <p:txBody>
            <a:bodyPr/>
            <a:lstStyle/>
            <a:p>
              <a:endParaRPr lang="en-US" dirty="0"/>
            </a:p>
          </p:txBody>
        </p:sp>
        <p:sp>
          <p:nvSpPr>
            <p:cNvPr id="280" name="Freeform 221"/>
            <p:cNvSpPr>
              <a:spLocks noChangeAspect="1"/>
            </p:cNvSpPr>
            <p:nvPr/>
          </p:nvSpPr>
          <p:spPr bwMode="gray">
            <a:xfrm>
              <a:off x="5113902" y="4918071"/>
              <a:ext cx="206376" cy="207964"/>
            </a:xfrm>
            <a:custGeom>
              <a:avLst/>
              <a:gdLst>
                <a:gd name="T0" fmla="*/ 0 w 273"/>
                <a:gd name="T1" fmla="*/ 52858229 h 251"/>
                <a:gd name="T2" fmla="*/ 34859232 w 273"/>
                <a:gd name="T3" fmla="*/ 54231116 h 251"/>
                <a:gd name="T4" fmla="*/ 69718464 w 273"/>
                <a:gd name="T5" fmla="*/ 22653882 h 251"/>
                <a:gd name="T6" fmla="*/ 72004464 w 273"/>
                <a:gd name="T7" fmla="*/ 9611039 h 251"/>
                <a:gd name="T8" fmla="*/ 102291696 w 273"/>
                <a:gd name="T9" fmla="*/ 0 h 251"/>
                <a:gd name="T10" fmla="*/ 150866173 w 273"/>
                <a:gd name="T11" fmla="*/ 18535220 h 251"/>
                <a:gd name="T12" fmla="*/ 156009673 w 273"/>
                <a:gd name="T13" fmla="*/ 43248019 h 251"/>
                <a:gd name="T14" fmla="*/ 153152173 w 273"/>
                <a:gd name="T15" fmla="*/ 106403316 h 251"/>
                <a:gd name="T16" fmla="*/ 127436185 w 273"/>
                <a:gd name="T17" fmla="*/ 172305217 h 251"/>
                <a:gd name="T18" fmla="*/ 82290708 w 273"/>
                <a:gd name="T19" fmla="*/ 160635261 h 251"/>
                <a:gd name="T20" fmla="*/ 55431720 w 273"/>
                <a:gd name="T21" fmla="*/ 144845815 h 251"/>
                <a:gd name="T22" fmla="*/ 0 w 273"/>
                <a:gd name="T23" fmla="*/ 52858229 h 2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51"/>
                <a:gd name="T38" fmla="*/ 273 w 273"/>
                <a:gd name="T39" fmla="*/ 251 h 2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51">
                  <a:moveTo>
                    <a:pt x="0" y="77"/>
                  </a:moveTo>
                  <a:lnTo>
                    <a:pt x="61" y="79"/>
                  </a:lnTo>
                  <a:lnTo>
                    <a:pt x="122" y="33"/>
                  </a:lnTo>
                  <a:lnTo>
                    <a:pt x="126" y="14"/>
                  </a:lnTo>
                  <a:lnTo>
                    <a:pt x="179" y="0"/>
                  </a:lnTo>
                  <a:lnTo>
                    <a:pt x="264" y="27"/>
                  </a:lnTo>
                  <a:lnTo>
                    <a:pt x="273" y="63"/>
                  </a:lnTo>
                  <a:lnTo>
                    <a:pt x="268" y="155"/>
                  </a:lnTo>
                  <a:lnTo>
                    <a:pt x="223" y="251"/>
                  </a:lnTo>
                  <a:lnTo>
                    <a:pt x="144" y="234"/>
                  </a:lnTo>
                  <a:lnTo>
                    <a:pt x="97" y="211"/>
                  </a:lnTo>
                  <a:lnTo>
                    <a:pt x="0" y="77"/>
                  </a:lnTo>
                  <a:close/>
                </a:path>
              </a:pathLst>
            </a:custGeom>
            <a:grpFill/>
            <a:ln w="3175" cap="rnd">
              <a:solidFill>
                <a:schemeClr val="accent5"/>
              </a:solidFill>
              <a:round/>
              <a:headEnd/>
              <a:tailEnd/>
            </a:ln>
          </p:spPr>
          <p:txBody>
            <a:bodyPr/>
            <a:lstStyle/>
            <a:p>
              <a:endParaRPr lang="en-US" dirty="0"/>
            </a:p>
          </p:txBody>
        </p:sp>
        <p:sp>
          <p:nvSpPr>
            <p:cNvPr id="281" name="Freeform 222"/>
            <p:cNvSpPr>
              <a:spLocks noChangeAspect="1"/>
            </p:cNvSpPr>
            <p:nvPr/>
          </p:nvSpPr>
          <p:spPr bwMode="gray">
            <a:xfrm>
              <a:off x="4763066" y="4954582"/>
              <a:ext cx="350836" cy="369886"/>
            </a:xfrm>
            <a:custGeom>
              <a:avLst/>
              <a:gdLst>
                <a:gd name="T0" fmla="*/ 0 w 471"/>
                <a:gd name="T1" fmla="*/ 9804516 h 442"/>
                <a:gd name="T2" fmla="*/ 32181007 w 471"/>
                <a:gd name="T3" fmla="*/ 0 h 442"/>
                <a:gd name="T4" fmla="*/ 188647306 w 471"/>
                <a:gd name="T5" fmla="*/ 28713106 h 442"/>
                <a:gd name="T6" fmla="*/ 224712111 w 471"/>
                <a:gd name="T7" fmla="*/ 16107658 h 442"/>
                <a:gd name="T8" fmla="*/ 261331852 w 471"/>
                <a:gd name="T9" fmla="*/ 21709522 h 442"/>
                <a:gd name="T10" fmla="*/ 229150845 w 471"/>
                <a:gd name="T11" fmla="*/ 44119485 h 442"/>
                <a:gd name="T12" fmla="*/ 216944513 w 471"/>
                <a:gd name="T13" fmla="*/ 28713106 h 442"/>
                <a:gd name="T14" fmla="*/ 180324773 w 471"/>
                <a:gd name="T15" fmla="*/ 39218064 h 442"/>
                <a:gd name="T16" fmla="*/ 180324773 w 471"/>
                <a:gd name="T17" fmla="*/ 126757430 h 442"/>
                <a:gd name="T18" fmla="*/ 160350098 w 471"/>
                <a:gd name="T19" fmla="*/ 127457035 h 442"/>
                <a:gd name="T20" fmla="*/ 160350098 w 471"/>
                <a:gd name="T21" fmla="*/ 195388205 h 442"/>
                <a:gd name="T22" fmla="*/ 160350098 w 471"/>
                <a:gd name="T23" fmla="*/ 294132134 h 442"/>
                <a:gd name="T24" fmla="*/ 143705033 w 471"/>
                <a:gd name="T25" fmla="*/ 309539350 h 442"/>
                <a:gd name="T26" fmla="*/ 119291624 w 471"/>
                <a:gd name="T27" fmla="*/ 309539350 h 442"/>
                <a:gd name="T28" fmla="*/ 105975422 w 471"/>
                <a:gd name="T29" fmla="*/ 288530271 h 442"/>
                <a:gd name="T30" fmla="*/ 94323280 w 471"/>
                <a:gd name="T31" fmla="*/ 299734834 h 442"/>
                <a:gd name="T32" fmla="*/ 69355682 w 471"/>
                <a:gd name="T33" fmla="*/ 265419865 h 442"/>
                <a:gd name="T34" fmla="*/ 55484546 w 471"/>
                <a:gd name="T35" fmla="*/ 157571025 h 442"/>
                <a:gd name="T36" fmla="*/ 55484546 w 471"/>
                <a:gd name="T37" fmla="*/ 144265135 h 442"/>
                <a:gd name="T38" fmla="*/ 0 w 471"/>
                <a:gd name="T39" fmla="*/ 9804516 h 4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1"/>
                <a:gd name="T61" fmla="*/ 0 h 442"/>
                <a:gd name="T62" fmla="*/ 471 w 471"/>
                <a:gd name="T63" fmla="*/ 442 h 4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1" h="442">
                  <a:moveTo>
                    <a:pt x="0" y="14"/>
                  </a:moveTo>
                  <a:lnTo>
                    <a:pt x="58" y="0"/>
                  </a:lnTo>
                  <a:lnTo>
                    <a:pt x="340" y="41"/>
                  </a:lnTo>
                  <a:lnTo>
                    <a:pt x="405" y="23"/>
                  </a:lnTo>
                  <a:lnTo>
                    <a:pt x="471" y="31"/>
                  </a:lnTo>
                  <a:lnTo>
                    <a:pt x="413" y="63"/>
                  </a:lnTo>
                  <a:lnTo>
                    <a:pt x="391" y="41"/>
                  </a:lnTo>
                  <a:lnTo>
                    <a:pt x="325" y="56"/>
                  </a:lnTo>
                  <a:lnTo>
                    <a:pt x="325" y="181"/>
                  </a:lnTo>
                  <a:lnTo>
                    <a:pt x="289" y="182"/>
                  </a:lnTo>
                  <a:lnTo>
                    <a:pt x="289" y="279"/>
                  </a:lnTo>
                  <a:lnTo>
                    <a:pt x="289" y="420"/>
                  </a:lnTo>
                  <a:lnTo>
                    <a:pt x="259" y="442"/>
                  </a:lnTo>
                  <a:lnTo>
                    <a:pt x="215" y="442"/>
                  </a:lnTo>
                  <a:lnTo>
                    <a:pt x="191" y="412"/>
                  </a:lnTo>
                  <a:lnTo>
                    <a:pt x="170" y="428"/>
                  </a:lnTo>
                  <a:lnTo>
                    <a:pt x="125" y="379"/>
                  </a:lnTo>
                  <a:lnTo>
                    <a:pt x="100" y="225"/>
                  </a:lnTo>
                  <a:lnTo>
                    <a:pt x="100" y="206"/>
                  </a:lnTo>
                  <a:lnTo>
                    <a:pt x="0" y="14"/>
                  </a:lnTo>
                  <a:close/>
                </a:path>
              </a:pathLst>
            </a:custGeom>
            <a:grpFill/>
            <a:ln w="3175" cap="rnd">
              <a:solidFill>
                <a:schemeClr val="accent5"/>
              </a:solidFill>
              <a:round/>
              <a:headEnd/>
              <a:tailEnd/>
            </a:ln>
          </p:spPr>
          <p:txBody>
            <a:bodyPr/>
            <a:lstStyle/>
            <a:p>
              <a:endParaRPr lang="en-US" dirty="0"/>
            </a:p>
          </p:txBody>
        </p:sp>
        <p:sp>
          <p:nvSpPr>
            <p:cNvPr id="282" name="Freeform 223"/>
            <p:cNvSpPr>
              <a:spLocks noChangeAspect="1"/>
            </p:cNvSpPr>
            <p:nvPr/>
          </p:nvSpPr>
          <p:spPr bwMode="gray">
            <a:xfrm>
              <a:off x="4024879" y="3656010"/>
              <a:ext cx="217486" cy="201612"/>
            </a:xfrm>
            <a:custGeom>
              <a:avLst/>
              <a:gdLst>
                <a:gd name="T0" fmla="*/ 0 w 291"/>
                <a:gd name="T1" fmla="*/ 167964457 h 242"/>
                <a:gd name="T2" fmla="*/ 76524782 w 291"/>
                <a:gd name="T3" fmla="*/ 0 h 242"/>
                <a:gd name="T4" fmla="*/ 160869379 w 291"/>
                <a:gd name="T5" fmla="*/ 2775914 h 242"/>
                <a:gd name="T6" fmla="*/ 162545001 w 291"/>
                <a:gd name="T7" fmla="*/ 11799301 h 242"/>
                <a:gd name="T8" fmla="*/ 160869379 w 291"/>
                <a:gd name="T9" fmla="*/ 43032498 h 242"/>
                <a:gd name="T10" fmla="*/ 98867647 w 291"/>
                <a:gd name="T11" fmla="*/ 41643708 h 242"/>
                <a:gd name="T12" fmla="*/ 97750317 w 291"/>
                <a:gd name="T13" fmla="*/ 106886851 h 242"/>
                <a:gd name="T14" fmla="*/ 75965743 w 291"/>
                <a:gd name="T15" fmla="*/ 118685319 h 242"/>
                <a:gd name="T16" fmla="*/ 77083073 w 291"/>
                <a:gd name="T17" fmla="*/ 158247092 h 242"/>
                <a:gd name="T18" fmla="*/ 0 w 291"/>
                <a:gd name="T19" fmla="*/ 167964457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1"/>
                <a:gd name="T31" fmla="*/ 0 h 242"/>
                <a:gd name="T32" fmla="*/ 291 w 291"/>
                <a:gd name="T33" fmla="*/ 242 h 2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1" h="242">
                  <a:moveTo>
                    <a:pt x="0" y="242"/>
                  </a:moveTo>
                  <a:lnTo>
                    <a:pt x="137" y="0"/>
                  </a:lnTo>
                  <a:lnTo>
                    <a:pt x="288" y="4"/>
                  </a:lnTo>
                  <a:lnTo>
                    <a:pt x="291" y="17"/>
                  </a:lnTo>
                  <a:lnTo>
                    <a:pt x="288" y="62"/>
                  </a:lnTo>
                  <a:lnTo>
                    <a:pt x="177" y="60"/>
                  </a:lnTo>
                  <a:lnTo>
                    <a:pt x="175" y="154"/>
                  </a:lnTo>
                  <a:lnTo>
                    <a:pt x="136" y="171"/>
                  </a:lnTo>
                  <a:lnTo>
                    <a:pt x="138" y="228"/>
                  </a:lnTo>
                  <a:lnTo>
                    <a:pt x="0" y="242"/>
                  </a:lnTo>
                  <a:close/>
                </a:path>
              </a:pathLst>
            </a:custGeom>
            <a:grpFill/>
            <a:ln w="3175" cap="rnd">
              <a:solidFill>
                <a:schemeClr val="accent5"/>
              </a:solidFill>
              <a:round/>
              <a:headEnd/>
              <a:tailEnd/>
            </a:ln>
          </p:spPr>
          <p:txBody>
            <a:bodyPr/>
            <a:lstStyle/>
            <a:p>
              <a:endParaRPr lang="en-US" dirty="0"/>
            </a:p>
          </p:txBody>
        </p:sp>
        <p:sp>
          <p:nvSpPr>
            <p:cNvPr id="283" name="Freeform 224"/>
            <p:cNvSpPr>
              <a:spLocks noChangeAspect="1"/>
            </p:cNvSpPr>
            <p:nvPr/>
          </p:nvSpPr>
          <p:spPr bwMode="gray">
            <a:xfrm>
              <a:off x="5032941" y="3800471"/>
              <a:ext cx="431801" cy="565149"/>
            </a:xfrm>
            <a:custGeom>
              <a:avLst/>
              <a:gdLst>
                <a:gd name="T0" fmla="*/ 0 w 576"/>
                <a:gd name="T1" fmla="*/ 246446712 h 684"/>
                <a:gd name="T2" fmla="*/ 15173722 w 576"/>
                <a:gd name="T3" fmla="*/ 292868331 h 684"/>
                <a:gd name="T4" fmla="*/ 29222965 w 576"/>
                <a:gd name="T5" fmla="*/ 344068938 h 684"/>
                <a:gd name="T6" fmla="*/ 62379357 w 576"/>
                <a:gd name="T7" fmla="*/ 362501587 h 684"/>
                <a:gd name="T8" fmla="*/ 110147982 w 576"/>
                <a:gd name="T9" fmla="*/ 431451539 h 684"/>
                <a:gd name="T10" fmla="*/ 174775548 w 576"/>
                <a:gd name="T11" fmla="*/ 466951056 h 684"/>
                <a:gd name="T12" fmla="*/ 234907446 w 576"/>
                <a:gd name="T13" fmla="*/ 458076384 h 684"/>
                <a:gd name="T14" fmla="*/ 271435777 w 576"/>
                <a:gd name="T15" fmla="*/ 444422723 h 684"/>
                <a:gd name="T16" fmla="*/ 249518928 w 576"/>
                <a:gd name="T17" fmla="*/ 395270372 h 684"/>
                <a:gd name="T18" fmla="*/ 215238057 w 576"/>
                <a:gd name="T19" fmla="*/ 366597272 h 684"/>
                <a:gd name="T20" fmla="*/ 237717145 w 576"/>
                <a:gd name="T21" fmla="*/ 348165450 h 684"/>
                <a:gd name="T22" fmla="*/ 239965353 w 576"/>
                <a:gd name="T23" fmla="*/ 304473736 h 684"/>
                <a:gd name="T24" fmla="*/ 278179653 w 576"/>
                <a:gd name="T25" fmla="*/ 247129189 h 684"/>
                <a:gd name="T26" fmla="*/ 293353375 w 576"/>
                <a:gd name="T27" fmla="*/ 146092927 h 684"/>
                <a:gd name="T28" fmla="*/ 323700069 w 576"/>
                <a:gd name="T29" fmla="*/ 123564594 h 684"/>
                <a:gd name="T30" fmla="*/ 300097252 w 576"/>
                <a:gd name="T31" fmla="*/ 101718738 h 684"/>
                <a:gd name="T32" fmla="*/ 291105167 w 576"/>
                <a:gd name="T33" fmla="*/ 26624018 h 684"/>
                <a:gd name="T34" fmla="*/ 265816380 w 576"/>
                <a:gd name="T35" fmla="*/ 0 h 684"/>
                <a:gd name="T36" fmla="*/ 234907446 w 576"/>
                <a:gd name="T37" fmla="*/ 32085482 h 684"/>
                <a:gd name="T38" fmla="*/ 59008169 w 576"/>
                <a:gd name="T39" fmla="*/ 25941542 h 684"/>
                <a:gd name="T40" fmla="*/ 59008169 w 576"/>
                <a:gd name="T41" fmla="*/ 73728940 h 684"/>
                <a:gd name="T42" fmla="*/ 41586238 w 576"/>
                <a:gd name="T43" fmla="*/ 75094719 h 684"/>
                <a:gd name="T44" fmla="*/ 41586238 w 576"/>
                <a:gd name="T45" fmla="*/ 88748380 h 684"/>
                <a:gd name="T46" fmla="*/ 40462509 w 576"/>
                <a:gd name="T47" fmla="*/ 178178410 h 684"/>
                <a:gd name="T48" fmla="*/ 20793119 w 576"/>
                <a:gd name="T49" fmla="*/ 182957398 h 684"/>
                <a:gd name="T50" fmla="*/ 0 w 576"/>
                <a:gd name="T51" fmla="*/ 246446712 h 6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76"/>
                <a:gd name="T79" fmla="*/ 0 h 684"/>
                <a:gd name="T80" fmla="*/ 576 w 576"/>
                <a:gd name="T81" fmla="*/ 684 h 6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76" h="684">
                  <a:moveTo>
                    <a:pt x="0" y="361"/>
                  </a:moveTo>
                  <a:lnTo>
                    <a:pt x="27" y="429"/>
                  </a:lnTo>
                  <a:lnTo>
                    <a:pt x="52" y="504"/>
                  </a:lnTo>
                  <a:lnTo>
                    <a:pt x="111" y="531"/>
                  </a:lnTo>
                  <a:lnTo>
                    <a:pt x="196" y="632"/>
                  </a:lnTo>
                  <a:lnTo>
                    <a:pt x="311" y="684"/>
                  </a:lnTo>
                  <a:lnTo>
                    <a:pt x="418" y="671"/>
                  </a:lnTo>
                  <a:lnTo>
                    <a:pt x="483" y="651"/>
                  </a:lnTo>
                  <a:lnTo>
                    <a:pt x="444" y="579"/>
                  </a:lnTo>
                  <a:lnTo>
                    <a:pt x="383" y="537"/>
                  </a:lnTo>
                  <a:lnTo>
                    <a:pt x="423" y="510"/>
                  </a:lnTo>
                  <a:lnTo>
                    <a:pt x="427" y="446"/>
                  </a:lnTo>
                  <a:lnTo>
                    <a:pt x="495" y="362"/>
                  </a:lnTo>
                  <a:lnTo>
                    <a:pt x="522" y="214"/>
                  </a:lnTo>
                  <a:lnTo>
                    <a:pt x="576" y="181"/>
                  </a:lnTo>
                  <a:lnTo>
                    <a:pt x="534" y="149"/>
                  </a:lnTo>
                  <a:lnTo>
                    <a:pt x="518" y="39"/>
                  </a:lnTo>
                  <a:lnTo>
                    <a:pt x="473" y="0"/>
                  </a:lnTo>
                  <a:lnTo>
                    <a:pt x="418" y="47"/>
                  </a:lnTo>
                  <a:lnTo>
                    <a:pt x="105" y="38"/>
                  </a:lnTo>
                  <a:lnTo>
                    <a:pt x="105" y="108"/>
                  </a:lnTo>
                  <a:lnTo>
                    <a:pt x="74" y="110"/>
                  </a:lnTo>
                  <a:lnTo>
                    <a:pt x="74" y="130"/>
                  </a:lnTo>
                  <a:lnTo>
                    <a:pt x="72" y="261"/>
                  </a:lnTo>
                  <a:lnTo>
                    <a:pt x="37" y="268"/>
                  </a:lnTo>
                  <a:lnTo>
                    <a:pt x="0" y="361"/>
                  </a:lnTo>
                  <a:close/>
                </a:path>
              </a:pathLst>
            </a:custGeom>
            <a:grpFill/>
            <a:ln w="3175" cap="rnd">
              <a:solidFill>
                <a:schemeClr val="accent5"/>
              </a:solidFill>
              <a:round/>
              <a:headEnd/>
              <a:tailEnd/>
            </a:ln>
          </p:spPr>
          <p:txBody>
            <a:bodyPr/>
            <a:lstStyle/>
            <a:p>
              <a:endParaRPr lang="en-US" dirty="0"/>
            </a:p>
          </p:txBody>
        </p:sp>
        <p:sp>
          <p:nvSpPr>
            <p:cNvPr id="284" name="Freeform 225"/>
            <p:cNvSpPr>
              <a:spLocks noChangeAspect="1"/>
            </p:cNvSpPr>
            <p:nvPr/>
          </p:nvSpPr>
          <p:spPr bwMode="gray">
            <a:xfrm>
              <a:off x="5263126" y="5218108"/>
              <a:ext cx="33337" cy="49213"/>
            </a:xfrm>
            <a:custGeom>
              <a:avLst/>
              <a:gdLst>
                <a:gd name="T0" fmla="*/ 0 w 42"/>
                <a:gd name="T1" fmla="*/ 24818954 h 55"/>
                <a:gd name="T2" fmla="*/ 14490483 w 42"/>
                <a:gd name="T3" fmla="*/ 44033108 h 55"/>
                <a:gd name="T4" fmla="*/ 26460847 w 42"/>
                <a:gd name="T5" fmla="*/ 28021313 h 55"/>
                <a:gd name="T6" fmla="*/ 23940728 w 42"/>
                <a:gd name="T7" fmla="*/ 0 h 55"/>
                <a:gd name="T8" fmla="*/ 0 w 42"/>
                <a:gd name="T9" fmla="*/ 24818954 h 55"/>
                <a:gd name="T10" fmla="*/ 0 60000 65536"/>
                <a:gd name="T11" fmla="*/ 0 60000 65536"/>
                <a:gd name="T12" fmla="*/ 0 60000 65536"/>
                <a:gd name="T13" fmla="*/ 0 60000 65536"/>
                <a:gd name="T14" fmla="*/ 0 60000 65536"/>
                <a:gd name="T15" fmla="*/ 0 w 42"/>
                <a:gd name="T16" fmla="*/ 0 h 55"/>
                <a:gd name="T17" fmla="*/ 42 w 42"/>
                <a:gd name="T18" fmla="*/ 55 h 55"/>
              </a:gdLst>
              <a:ahLst/>
              <a:cxnLst>
                <a:cxn ang="T10">
                  <a:pos x="T0" y="T1"/>
                </a:cxn>
                <a:cxn ang="T11">
                  <a:pos x="T2" y="T3"/>
                </a:cxn>
                <a:cxn ang="T12">
                  <a:pos x="T4" y="T5"/>
                </a:cxn>
                <a:cxn ang="T13">
                  <a:pos x="T6" y="T7"/>
                </a:cxn>
                <a:cxn ang="T14">
                  <a:pos x="T8" y="T9"/>
                </a:cxn>
              </a:cxnLst>
              <a:rect l="T15" t="T16" r="T17" b="T18"/>
              <a:pathLst>
                <a:path w="42" h="55">
                  <a:moveTo>
                    <a:pt x="0" y="31"/>
                  </a:moveTo>
                  <a:lnTo>
                    <a:pt x="23" y="55"/>
                  </a:lnTo>
                  <a:lnTo>
                    <a:pt x="42" y="35"/>
                  </a:lnTo>
                  <a:lnTo>
                    <a:pt x="38" y="0"/>
                  </a:lnTo>
                  <a:lnTo>
                    <a:pt x="0" y="31"/>
                  </a:lnTo>
                  <a:close/>
                </a:path>
              </a:pathLst>
            </a:custGeom>
            <a:grpFill/>
            <a:ln w="3175" cap="rnd">
              <a:solidFill>
                <a:schemeClr val="accent5"/>
              </a:solidFill>
              <a:round/>
              <a:headEnd/>
              <a:tailEnd/>
            </a:ln>
          </p:spPr>
          <p:txBody>
            <a:bodyPr/>
            <a:lstStyle/>
            <a:p>
              <a:endParaRPr lang="en-US" dirty="0"/>
            </a:p>
          </p:txBody>
        </p:sp>
        <p:sp>
          <p:nvSpPr>
            <p:cNvPr id="285" name="Freeform 226"/>
            <p:cNvSpPr>
              <a:spLocks noChangeAspect="1"/>
            </p:cNvSpPr>
            <p:nvPr/>
          </p:nvSpPr>
          <p:spPr bwMode="gray">
            <a:xfrm>
              <a:off x="5236139" y="4492619"/>
              <a:ext cx="279399" cy="309564"/>
            </a:xfrm>
            <a:custGeom>
              <a:avLst/>
              <a:gdLst>
                <a:gd name="T0" fmla="*/ 0 w 374"/>
                <a:gd name="T1" fmla="*/ 82154349 h 371"/>
                <a:gd name="T2" fmla="*/ 1674159 w 374"/>
                <a:gd name="T3" fmla="*/ 131586804 h 371"/>
                <a:gd name="T4" fmla="*/ 26788782 w 374"/>
                <a:gd name="T5" fmla="*/ 182411041 h 371"/>
                <a:gd name="T6" fmla="*/ 63065212 w 374"/>
                <a:gd name="T7" fmla="*/ 203994507 h 371"/>
                <a:gd name="T8" fmla="*/ 82040506 w 374"/>
                <a:gd name="T9" fmla="*/ 208868247 h 371"/>
                <a:gd name="T10" fmla="*/ 102689959 w 374"/>
                <a:gd name="T11" fmla="*/ 258299868 h 371"/>
                <a:gd name="T12" fmla="*/ 180265294 w 374"/>
                <a:gd name="T13" fmla="*/ 252033512 h 371"/>
                <a:gd name="T14" fmla="*/ 208728235 w 374"/>
                <a:gd name="T15" fmla="*/ 230450879 h 371"/>
                <a:gd name="T16" fmla="*/ 179707241 w 374"/>
                <a:gd name="T17" fmla="*/ 128801571 h 371"/>
                <a:gd name="T18" fmla="*/ 186962676 w 374"/>
                <a:gd name="T19" fmla="*/ 89813321 h 371"/>
                <a:gd name="T20" fmla="*/ 87621035 w 374"/>
                <a:gd name="T21" fmla="*/ 0 h 371"/>
                <a:gd name="T22" fmla="*/ 61390306 w 374"/>
                <a:gd name="T23" fmla="*/ 44558715 h 371"/>
                <a:gd name="T24" fmla="*/ 49670447 w 374"/>
                <a:gd name="T25" fmla="*/ 32722728 h 371"/>
                <a:gd name="T26" fmla="*/ 42415012 w 374"/>
                <a:gd name="T27" fmla="*/ 43166099 h 371"/>
                <a:gd name="T28" fmla="*/ 41298906 w 374"/>
                <a:gd name="T29" fmla="*/ 0 h 371"/>
                <a:gd name="T30" fmla="*/ 15626976 w 374"/>
                <a:gd name="T31" fmla="*/ 2088507 h 371"/>
                <a:gd name="T32" fmla="*/ 20091400 w 374"/>
                <a:gd name="T33" fmla="*/ 34115345 h 371"/>
                <a:gd name="T34" fmla="*/ 21207506 w 374"/>
                <a:gd name="T35" fmla="*/ 54305360 h 371"/>
                <a:gd name="T36" fmla="*/ 0 w 374"/>
                <a:gd name="T37" fmla="*/ 82154349 h 3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4"/>
                <a:gd name="T58" fmla="*/ 0 h 371"/>
                <a:gd name="T59" fmla="*/ 374 w 374"/>
                <a:gd name="T60" fmla="*/ 371 h 3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4" h="371">
                  <a:moveTo>
                    <a:pt x="0" y="118"/>
                  </a:moveTo>
                  <a:lnTo>
                    <a:pt x="3" y="189"/>
                  </a:lnTo>
                  <a:lnTo>
                    <a:pt x="48" y="262"/>
                  </a:lnTo>
                  <a:lnTo>
                    <a:pt x="113" y="293"/>
                  </a:lnTo>
                  <a:lnTo>
                    <a:pt x="147" y="300"/>
                  </a:lnTo>
                  <a:lnTo>
                    <a:pt x="184" y="371"/>
                  </a:lnTo>
                  <a:lnTo>
                    <a:pt x="323" y="362"/>
                  </a:lnTo>
                  <a:lnTo>
                    <a:pt x="374" y="331"/>
                  </a:lnTo>
                  <a:lnTo>
                    <a:pt x="322" y="185"/>
                  </a:lnTo>
                  <a:lnTo>
                    <a:pt x="335" y="129"/>
                  </a:lnTo>
                  <a:lnTo>
                    <a:pt x="157" y="0"/>
                  </a:lnTo>
                  <a:lnTo>
                    <a:pt x="110" y="64"/>
                  </a:lnTo>
                  <a:lnTo>
                    <a:pt x="89" y="47"/>
                  </a:lnTo>
                  <a:lnTo>
                    <a:pt x="76" y="62"/>
                  </a:lnTo>
                  <a:lnTo>
                    <a:pt x="74" y="0"/>
                  </a:lnTo>
                  <a:lnTo>
                    <a:pt x="28" y="3"/>
                  </a:lnTo>
                  <a:lnTo>
                    <a:pt x="36" y="49"/>
                  </a:lnTo>
                  <a:lnTo>
                    <a:pt x="38" y="78"/>
                  </a:lnTo>
                  <a:lnTo>
                    <a:pt x="0" y="118"/>
                  </a:lnTo>
                  <a:close/>
                </a:path>
              </a:pathLst>
            </a:custGeom>
            <a:grpFill/>
            <a:ln w="3175" cap="rnd">
              <a:solidFill>
                <a:schemeClr val="accent5"/>
              </a:solidFill>
              <a:round/>
              <a:headEnd/>
              <a:tailEnd/>
            </a:ln>
          </p:spPr>
          <p:txBody>
            <a:bodyPr/>
            <a:lstStyle/>
            <a:p>
              <a:endParaRPr lang="en-US" dirty="0"/>
            </a:p>
          </p:txBody>
        </p:sp>
        <p:sp>
          <p:nvSpPr>
            <p:cNvPr id="286" name="Freeform 227"/>
            <p:cNvSpPr>
              <a:spLocks noChangeAspect="1"/>
            </p:cNvSpPr>
            <p:nvPr/>
          </p:nvSpPr>
          <p:spPr bwMode="gray">
            <a:xfrm>
              <a:off x="4459854" y="4144958"/>
              <a:ext cx="53974" cy="149224"/>
            </a:xfrm>
            <a:custGeom>
              <a:avLst/>
              <a:gdLst>
                <a:gd name="T0" fmla="*/ 0 w 74"/>
                <a:gd name="T1" fmla="*/ 0 h 177"/>
                <a:gd name="T2" fmla="*/ 20216555 w 74"/>
                <a:gd name="T3" fmla="*/ 6397284 h 177"/>
                <a:gd name="T4" fmla="*/ 39368927 w 74"/>
                <a:gd name="T5" fmla="*/ 121544184 h 177"/>
                <a:gd name="T6" fmla="*/ 26068466 w 74"/>
                <a:gd name="T7" fmla="*/ 125808478 h 177"/>
                <a:gd name="T8" fmla="*/ 0 w 74"/>
                <a:gd name="T9" fmla="*/ 0 h 177"/>
                <a:gd name="T10" fmla="*/ 0 60000 65536"/>
                <a:gd name="T11" fmla="*/ 0 60000 65536"/>
                <a:gd name="T12" fmla="*/ 0 60000 65536"/>
                <a:gd name="T13" fmla="*/ 0 60000 65536"/>
                <a:gd name="T14" fmla="*/ 0 60000 65536"/>
                <a:gd name="T15" fmla="*/ 0 w 74"/>
                <a:gd name="T16" fmla="*/ 0 h 177"/>
                <a:gd name="T17" fmla="*/ 74 w 74"/>
                <a:gd name="T18" fmla="*/ 177 h 177"/>
              </a:gdLst>
              <a:ahLst/>
              <a:cxnLst>
                <a:cxn ang="T10">
                  <a:pos x="T0" y="T1"/>
                </a:cxn>
                <a:cxn ang="T11">
                  <a:pos x="T2" y="T3"/>
                </a:cxn>
                <a:cxn ang="T12">
                  <a:pos x="T4" y="T5"/>
                </a:cxn>
                <a:cxn ang="T13">
                  <a:pos x="T6" y="T7"/>
                </a:cxn>
                <a:cxn ang="T14">
                  <a:pos x="T8" y="T9"/>
                </a:cxn>
              </a:cxnLst>
              <a:rect l="T15" t="T16" r="T17" b="T18"/>
              <a:pathLst>
                <a:path w="74" h="177">
                  <a:moveTo>
                    <a:pt x="0" y="0"/>
                  </a:moveTo>
                  <a:lnTo>
                    <a:pt x="38" y="9"/>
                  </a:lnTo>
                  <a:lnTo>
                    <a:pt x="74" y="171"/>
                  </a:lnTo>
                  <a:lnTo>
                    <a:pt x="49" y="177"/>
                  </a:lnTo>
                  <a:lnTo>
                    <a:pt x="0" y="0"/>
                  </a:lnTo>
                  <a:close/>
                </a:path>
              </a:pathLst>
            </a:custGeom>
            <a:grpFill/>
            <a:ln w="3175" cap="rnd">
              <a:solidFill>
                <a:schemeClr val="accent5"/>
              </a:solidFill>
              <a:round/>
              <a:headEnd/>
              <a:tailEnd/>
            </a:ln>
          </p:spPr>
          <p:txBody>
            <a:bodyPr/>
            <a:lstStyle/>
            <a:p>
              <a:endParaRPr lang="en-US" dirty="0"/>
            </a:p>
          </p:txBody>
        </p:sp>
        <p:sp>
          <p:nvSpPr>
            <p:cNvPr id="287" name="Freeform 228"/>
            <p:cNvSpPr>
              <a:spLocks noChangeAspect="1"/>
            </p:cNvSpPr>
            <p:nvPr/>
          </p:nvSpPr>
          <p:spPr bwMode="gray">
            <a:xfrm>
              <a:off x="5236139" y="4352919"/>
              <a:ext cx="139700" cy="150813"/>
            </a:xfrm>
            <a:custGeom>
              <a:avLst/>
              <a:gdLst>
                <a:gd name="T0" fmla="*/ 0 w 185"/>
                <a:gd name="T1" fmla="*/ 124287218 h 183"/>
                <a:gd name="T2" fmla="*/ 15396450 w 185"/>
                <a:gd name="T3" fmla="*/ 117495689 h 183"/>
                <a:gd name="T4" fmla="*/ 41626824 w 185"/>
                <a:gd name="T5" fmla="*/ 115458477 h 183"/>
                <a:gd name="T6" fmla="*/ 42767078 w 185"/>
                <a:gd name="T7" fmla="*/ 98479241 h 183"/>
                <a:gd name="T8" fmla="*/ 83823776 w 185"/>
                <a:gd name="T9" fmla="*/ 88291534 h 183"/>
                <a:gd name="T10" fmla="*/ 105492378 w 185"/>
                <a:gd name="T11" fmla="*/ 46183391 h 183"/>
                <a:gd name="T12" fmla="*/ 83823776 w 185"/>
                <a:gd name="T13" fmla="*/ 0 h 183"/>
                <a:gd name="T14" fmla="*/ 22808857 w 185"/>
                <a:gd name="T15" fmla="*/ 8828741 h 183"/>
                <a:gd name="T16" fmla="*/ 30222018 w 185"/>
                <a:gd name="T17" fmla="*/ 42787214 h 183"/>
                <a:gd name="T18" fmla="*/ 17106831 w 185"/>
                <a:gd name="T19" fmla="*/ 65199839 h 183"/>
                <a:gd name="T20" fmla="*/ 0 w 185"/>
                <a:gd name="T21" fmla="*/ 124287218 h 1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83"/>
                <a:gd name="T35" fmla="*/ 185 w 185"/>
                <a:gd name="T36" fmla="*/ 183 h 1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83">
                  <a:moveTo>
                    <a:pt x="0" y="183"/>
                  </a:moveTo>
                  <a:lnTo>
                    <a:pt x="27" y="173"/>
                  </a:lnTo>
                  <a:lnTo>
                    <a:pt x="73" y="170"/>
                  </a:lnTo>
                  <a:lnTo>
                    <a:pt x="75" y="145"/>
                  </a:lnTo>
                  <a:lnTo>
                    <a:pt x="147" y="130"/>
                  </a:lnTo>
                  <a:lnTo>
                    <a:pt x="185" y="68"/>
                  </a:lnTo>
                  <a:lnTo>
                    <a:pt x="147" y="0"/>
                  </a:lnTo>
                  <a:lnTo>
                    <a:pt x="40" y="13"/>
                  </a:lnTo>
                  <a:lnTo>
                    <a:pt x="53" y="63"/>
                  </a:lnTo>
                  <a:lnTo>
                    <a:pt x="30" y="96"/>
                  </a:lnTo>
                  <a:lnTo>
                    <a:pt x="0" y="183"/>
                  </a:lnTo>
                  <a:close/>
                </a:path>
              </a:pathLst>
            </a:custGeom>
            <a:grpFill/>
            <a:ln w="3175" cap="rnd">
              <a:solidFill>
                <a:schemeClr val="accent5"/>
              </a:solidFill>
              <a:round/>
              <a:headEnd/>
              <a:tailEnd/>
            </a:ln>
          </p:spPr>
          <p:txBody>
            <a:bodyPr/>
            <a:lstStyle/>
            <a:p>
              <a:endParaRPr lang="en-US" dirty="0"/>
            </a:p>
          </p:txBody>
        </p:sp>
        <p:sp>
          <p:nvSpPr>
            <p:cNvPr id="288" name="Freeform 229"/>
            <p:cNvSpPr>
              <a:spLocks noChangeAspect="1"/>
            </p:cNvSpPr>
            <p:nvPr/>
          </p:nvSpPr>
          <p:spPr bwMode="gray">
            <a:xfrm>
              <a:off x="5098028" y="3535359"/>
              <a:ext cx="292098" cy="300037"/>
            </a:xfrm>
            <a:custGeom>
              <a:avLst/>
              <a:gdLst>
                <a:gd name="T0" fmla="*/ 0 w 389"/>
                <a:gd name="T1" fmla="*/ 40542808 h 365"/>
                <a:gd name="T2" fmla="*/ 9021310 w 389"/>
                <a:gd name="T3" fmla="*/ 240554870 h 365"/>
                <a:gd name="T4" fmla="*/ 185506778 w 389"/>
                <a:gd name="T5" fmla="*/ 246636168 h 365"/>
                <a:gd name="T6" fmla="*/ 216518937 w 389"/>
                <a:gd name="T7" fmla="*/ 214877457 h 365"/>
                <a:gd name="T8" fmla="*/ 219337815 w 389"/>
                <a:gd name="T9" fmla="*/ 193255065 h 365"/>
                <a:gd name="T10" fmla="*/ 153367518 w 389"/>
                <a:gd name="T11" fmla="*/ 52029704 h 365"/>
                <a:gd name="T12" fmla="*/ 185506778 w 389"/>
                <a:gd name="T13" fmla="*/ 97303232 h 365"/>
                <a:gd name="T14" fmla="*/ 202422296 w 389"/>
                <a:gd name="T15" fmla="*/ 58787524 h 365"/>
                <a:gd name="T16" fmla="*/ 185506778 w 389"/>
                <a:gd name="T17" fmla="*/ 9459797 h 365"/>
                <a:gd name="T18" fmla="*/ 144909383 w 389"/>
                <a:gd name="T19" fmla="*/ 16892494 h 365"/>
                <a:gd name="T20" fmla="*/ 143781532 w 389"/>
                <a:gd name="T21" fmla="*/ 3378499 h 365"/>
                <a:gd name="T22" fmla="*/ 122355359 w 389"/>
                <a:gd name="T23" fmla="*/ 3378499 h 365"/>
                <a:gd name="T24" fmla="*/ 85705444 w 389"/>
                <a:gd name="T25" fmla="*/ 21623214 h 365"/>
                <a:gd name="T26" fmla="*/ 9021310 w 389"/>
                <a:gd name="T27" fmla="*/ 0 h 365"/>
                <a:gd name="T28" fmla="*/ 0 w 389"/>
                <a:gd name="T29" fmla="*/ 40542808 h 3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9"/>
                <a:gd name="T46" fmla="*/ 0 h 365"/>
                <a:gd name="T47" fmla="*/ 389 w 389"/>
                <a:gd name="T48" fmla="*/ 365 h 3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9" h="365">
                  <a:moveTo>
                    <a:pt x="0" y="60"/>
                  </a:moveTo>
                  <a:lnTo>
                    <a:pt x="16" y="356"/>
                  </a:lnTo>
                  <a:lnTo>
                    <a:pt x="329" y="365"/>
                  </a:lnTo>
                  <a:lnTo>
                    <a:pt x="384" y="318"/>
                  </a:lnTo>
                  <a:lnTo>
                    <a:pt x="389" y="286"/>
                  </a:lnTo>
                  <a:lnTo>
                    <a:pt x="272" y="77"/>
                  </a:lnTo>
                  <a:lnTo>
                    <a:pt x="329" y="144"/>
                  </a:lnTo>
                  <a:lnTo>
                    <a:pt x="359" y="87"/>
                  </a:lnTo>
                  <a:lnTo>
                    <a:pt x="329" y="14"/>
                  </a:lnTo>
                  <a:lnTo>
                    <a:pt x="257" y="25"/>
                  </a:lnTo>
                  <a:lnTo>
                    <a:pt x="255" y="5"/>
                  </a:lnTo>
                  <a:lnTo>
                    <a:pt x="217" y="5"/>
                  </a:lnTo>
                  <a:lnTo>
                    <a:pt x="152" y="32"/>
                  </a:lnTo>
                  <a:lnTo>
                    <a:pt x="16" y="0"/>
                  </a:lnTo>
                  <a:lnTo>
                    <a:pt x="0" y="60"/>
                  </a:lnTo>
                  <a:close/>
                </a:path>
              </a:pathLst>
            </a:custGeom>
            <a:grpFill/>
            <a:ln w="3175" cap="rnd">
              <a:solidFill>
                <a:schemeClr val="accent5"/>
              </a:solidFill>
              <a:round/>
              <a:headEnd/>
              <a:tailEnd/>
            </a:ln>
          </p:spPr>
          <p:txBody>
            <a:bodyPr/>
            <a:lstStyle/>
            <a:p>
              <a:endParaRPr lang="en-US" dirty="0"/>
            </a:p>
          </p:txBody>
        </p:sp>
        <p:sp>
          <p:nvSpPr>
            <p:cNvPr id="289" name="Freeform 230"/>
            <p:cNvSpPr>
              <a:spLocks noChangeAspect="1"/>
            </p:cNvSpPr>
            <p:nvPr/>
          </p:nvSpPr>
          <p:spPr bwMode="gray">
            <a:xfrm>
              <a:off x="4331265" y="4038594"/>
              <a:ext cx="195263" cy="155573"/>
            </a:xfrm>
            <a:custGeom>
              <a:avLst/>
              <a:gdLst>
                <a:gd name="T0" fmla="*/ 0 w 262"/>
                <a:gd name="T1" fmla="*/ 108614277 h 190"/>
                <a:gd name="T2" fmla="*/ 9997913 w 262"/>
                <a:gd name="T3" fmla="*/ 122693814 h 190"/>
                <a:gd name="T4" fmla="*/ 48879099 w 262"/>
                <a:gd name="T5" fmla="*/ 127387266 h 190"/>
                <a:gd name="T6" fmla="*/ 44990980 w 262"/>
                <a:gd name="T7" fmla="*/ 95205349 h 190"/>
                <a:gd name="T8" fmla="*/ 96646242 w 262"/>
                <a:gd name="T9" fmla="*/ 89171496 h 190"/>
                <a:gd name="T10" fmla="*/ 117753278 w 262"/>
                <a:gd name="T11" fmla="*/ 95205349 h 190"/>
                <a:gd name="T12" fmla="*/ 145525340 w 262"/>
                <a:gd name="T13" fmla="*/ 71068298 h 190"/>
                <a:gd name="T14" fmla="*/ 108310597 w 262"/>
                <a:gd name="T15" fmla="*/ 22795832 h 190"/>
                <a:gd name="T16" fmla="*/ 103867246 w 262"/>
                <a:gd name="T17" fmla="*/ 0 h 190"/>
                <a:gd name="T18" fmla="*/ 24439177 w 262"/>
                <a:gd name="T19" fmla="*/ 41568821 h 190"/>
                <a:gd name="T20" fmla="*/ 0 w 262"/>
                <a:gd name="T21" fmla="*/ 108614277 h 1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2"/>
                <a:gd name="T34" fmla="*/ 0 h 190"/>
                <a:gd name="T35" fmla="*/ 262 w 262"/>
                <a:gd name="T36" fmla="*/ 190 h 1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2" h="190">
                  <a:moveTo>
                    <a:pt x="0" y="162"/>
                  </a:moveTo>
                  <a:lnTo>
                    <a:pt x="18" y="183"/>
                  </a:lnTo>
                  <a:lnTo>
                    <a:pt x="88" y="190"/>
                  </a:lnTo>
                  <a:lnTo>
                    <a:pt x="81" y="142"/>
                  </a:lnTo>
                  <a:lnTo>
                    <a:pt x="174" y="133"/>
                  </a:lnTo>
                  <a:lnTo>
                    <a:pt x="212" y="142"/>
                  </a:lnTo>
                  <a:lnTo>
                    <a:pt x="262" y="106"/>
                  </a:lnTo>
                  <a:lnTo>
                    <a:pt x="195" y="34"/>
                  </a:lnTo>
                  <a:lnTo>
                    <a:pt x="187" y="0"/>
                  </a:lnTo>
                  <a:lnTo>
                    <a:pt x="44" y="62"/>
                  </a:lnTo>
                  <a:lnTo>
                    <a:pt x="0" y="162"/>
                  </a:lnTo>
                  <a:close/>
                </a:path>
              </a:pathLst>
            </a:custGeom>
            <a:grpFill/>
            <a:ln w="3175" cap="rnd">
              <a:solidFill>
                <a:schemeClr val="accent5"/>
              </a:solidFill>
              <a:round/>
              <a:headEnd/>
              <a:tailEnd/>
            </a:ln>
          </p:spPr>
          <p:txBody>
            <a:bodyPr/>
            <a:lstStyle/>
            <a:p>
              <a:endParaRPr lang="en-US" dirty="0"/>
            </a:p>
          </p:txBody>
        </p:sp>
        <p:sp>
          <p:nvSpPr>
            <p:cNvPr id="290" name="Freeform 231"/>
            <p:cNvSpPr>
              <a:spLocks noChangeAspect="1"/>
            </p:cNvSpPr>
            <p:nvPr/>
          </p:nvSpPr>
          <p:spPr bwMode="gray">
            <a:xfrm>
              <a:off x="5032941" y="4698994"/>
              <a:ext cx="306386" cy="282576"/>
            </a:xfrm>
            <a:custGeom>
              <a:avLst/>
              <a:gdLst>
                <a:gd name="T0" fmla="*/ 0 w 409"/>
                <a:gd name="T1" fmla="*/ 115338946 h 339"/>
                <a:gd name="T2" fmla="*/ 0 w 409"/>
                <a:gd name="T3" fmla="*/ 205664587 h 339"/>
                <a:gd name="T4" fmla="*/ 24130490 w 409"/>
                <a:gd name="T5" fmla="*/ 228593172 h 339"/>
                <a:gd name="T6" fmla="*/ 61168229 w 409"/>
                <a:gd name="T7" fmla="*/ 234152148 h 339"/>
                <a:gd name="T8" fmla="*/ 95399784 w 409"/>
                <a:gd name="T9" fmla="*/ 235541683 h 339"/>
                <a:gd name="T10" fmla="*/ 129631339 w 409"/>
                <a:gd name="T11" fmla="*/ 203580700 h 339"/>
                <a:gd name="T12" fmla="*/ 131875688 w 409"/>
                <a:gd name="T13" fmla="*/ 190378863 h 339"/>
                <a:gd name="T14" fmla="*/ 161617797 w 409"/>
                <a:gd name="T15" fmla="*/ 180651281 h 339"/>
                <a:gd name="T16" fmla="*/ 156006177 w 409"/>
                <a:gd name="T17" fmla="*/ 168144628 h 339"/>
                <a:gd name="T18" fmla="*/ 218296581 w 409"/>
                <a:gd name="T19" fmla="*/ 144520858 h 339"/>
                <a:gd name="T20" fmla="*/ 209878776 w 409"/>
                <a:gd name="T21" fmla="*/ 132709390 h 339"/>
                <a:gd name="T22" fmla="*/ 229519820 w 409"/>
                <a:gd name="T23" fmla="*/ 61143729 h 339"/>
                <a:gd name="T24" fmla="*/ 214368222 w 409"/>
                <a:gd name="T25" fmla="*/ 29877097 h 339"/>
                <a:gd name="T26" fmla="*/ 177891570 w 409"/>
                <a:gd name="T27" fmla="*/ 8338046 h 339"/>
                <a:gd name="T28" fmla="*/ 168351591 w 409"/>
                <a:gd name="T29" fmla="*/ 0 h 339"/>
                <a:gd name="T30" fmla="*/ 132997862 w 409"/>
                <a:gd name="T31" fmla="*/ 22234235 h 339"/>
                <a:gd name="T32" fmla="*/ 129069503 w 409"/>
                <a:gd name="T33" fmla="*/ 84767499 h 339"/>
                <a:gd name="T34" fmla="*/ 150955645 w 409"/>
                <a:gd name="T35" fmla="*/ 96578967 h 339"/>
                <a:gd name="T36" fmla="*/ 151516732 w 409"/>
                <a:gd name="T37" fmla="*/ 122287457 h 339"/>
                <a:gd name="T38" fmla="*/ 39843175 w 409"/>
                <a:gd name="T39" fmla="*/ 65312335 h 339"/>
                <a:gd name="T40" fmla="*/ 43210446 w 409"/>
                <a:gd name="T41" fmla="*/ 115338946 h 339"/>
                <a:gd name="T42" fmla="*/ 0 w 409"/>
                <a:gd name="T43" fmla="*/ 115338946 h 3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9"/>
                <a:gd name="T67" fmla="*/ 0 h 339"/>
                <a:gd name="T68" fmla="*/ 409 w 409"/>
                <a:gd name="T69" fmla="*/ 339 h 3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9" h="339">
                  <a:moveTo>
                    <a:pt x="0" y="166"/>
                  </a:moveTo>
                  <a:lnTo>
                    <a:pt x="0" y="296"/>
                  </a:lnTo>
                  <a:lnTo>
                    <a:pt x="43" y="329"/>
                  </a:lnTo>
                  <a:lnTo>
                    <a:pt x="109" y="337"/>
                  </a:lnTo>
                  <a:lnTo>
                    <a:pt x="170" y="339"/>
                  </a:lnTo>
                  <a:lnTo>
                    <a:pt x="231" y="293"/>
                  </a:lnTo>
                  <a:lnTo>
                    <a:pt x="235" y="274"/>
                  </a:lnTo>
                  <a:lnTo>
                    <a:pt x="288" y="260"/>
                  </a:lnTo>
                  <a:lnTo>
                    <a:pt x="278" y="242"/>
                  </a:lnTo>
                  <a:lnTo>
                    <a:pt x="389" y="208"/>
                  </a:lnTo>
                  <a:lnTo>
                    <a:pt x="374" y="191"/>
                  </a:lnTo>
                  <a:lnTo>
                    <a:pt x="409" y="88"/>
                  </a:lnTo>
                  <a:lnTo>
                    <a:pt x="382" y="43"/>
                  </a:lnTo>
                  <a:lnTo>
                    <a:pt x="317" y="12"/>
                  </a:lnTo>
                  <a:lnTo>
                    <a:pt x="300" y="0"/>
                  </a:lnTo>
                  <a:lnTo>
                    <a:pt x="237" y="32"/>
                  </a:lnTo>
                  <a:lnTo>
                    <a:pt x="230" y="122"/>
                  </a:lnTo>
                  <a:lnTo>
                    <a:pt x="269" y="139"/>
                  </a:lnTo>
                  <a:lnTo>
                    <a:pt x="270" y="176"/>
                  </a:lnTo>
                  <a:lnTo>
                    <a:pt x="71" y="94"/>
                  </a:lnTo>
                  <a:lnTo>
                    <a:pt x="77" y="166"/>
                  </a:lnTo>
                  <a:lnTo>
                    <a:pt x="0" y="166"/>
                  </a:lnTo>
                  <a:close/>
                </a:path>
              </a:pathLst>
            </a:custGeom>
            <a:grpFill/>
            <a:ln w="3175" cap="rnd">
              <a:solidFill>
                <a:schemeClr val="accent5"/>
              </a:solidFill>
              <a:round/>
              <a:headEnd/>
              <a:tailEnd/>
            </a:ln>
          </p:spPr>
          <p:txBody>
            <a:bodyPr/>
            <a:lstStyle/>
            <a:p>
              <a:endParaRPr lang="en-US" dirty="0"/>
            </a:p>
          </p:txBody>
        </p:sp>
        <p:sp>
          <p:nvSpPr>
            <p:cNvPr id="291" name="Freeform 232"/>
            <p:cNvSpPr>
              <a:spLocks noChangeAspect="1"/>
            </p:cNvSpPr>
            <p:nvPr/>
          </p:nvSpPr>
          <p:spPr bwMode="gray">
            <a:xfrm>
              <a:off x="4894824" y="5108570"/>
              <a:ext cx="420688" cy="379413"/>
            </a:xfrm>
            <a:custGeom>
              <a:avLst/>
              <a:gdLst>
                <a:gd name="T0" fmla="*/ 0 w 568"/>
                <a:gd name="T1" fmla="*/ 166883349 h 455"/>
                <a:gd name="T2" fmla="*/ 11520010 w 568"/>
                <a:gd name="T3" fmla="*/ 155757792 h 455"/>
                <a:gd name="T4" fmla="*/ 24684995 w 568"/>
                <a:gd name="T5" fmla="*/ 176618002 h 455"/>
                <a:gd name="T6" fmla="*/ 48821171 w 568"/>
                <a:gd name="T7" fmla="*/ 176618002 h 455"/>
                <a:gd name="T8" fmla="*/ 65278328 w 568"/>
                <a:gd name="T9" fmla="*/ 161320570 h 455"/>
                <a:gd name="T10" fmla="*/ 65278328 w 568"/>
                <a:gd name="T11" fmla="*/ 63276916 h 455"/>
                <a:gd name="T12" fmla="*/ 81734744 w 568"/>
                <a:gd name="T13" fmla="*/ 88309001 h 455"/>
                <a:gd name="T14" fmla="*/ 81186666 w 568"/>
                <a:gd name="T15" fmla="*/ 114731990 h 455"/>
                <a:gd name="T16" fmla="*/ 107517376 w 568"/>
                <a:gd name="T17" fmla="*/ 114036538 h 455"/>
                <a:gd name="T18" fmla="*/ 130007837 w 568"/>
                <a:gd name="T19" fmla="*/ 84137126 h 455"/>
                <a:gd name="T20" fmla="*/ 171698066 w 568"/>
                <a:gd name="T21" fmla="*/ 84137126 h 455"/>
                <a:gd name="T22" fmla="*/ 244107335 w 568"/>
                <a:gd name="T23" fmla="*/ 0 h 455"/>
                <a:gd name="T24" fmla="*/ 287444021 w 568"/>
                <a:gd name="T25" fmla="*/ 11821008 h 455"/>
                <a:gd name="T26" fmla="*/ 294574962 w 568"/>
                <a:gd name="T27" fmla="*/ 90395356 h 455"/>
                <a:gd name="T28" fmla="*/ 273729477 w 568"/>
                <a:gd name="T29" fmla="*/ 111951017 h 455"/>
                <a:gd name="T30" fmla="*/ 286346384 w 568"/>
                <a:gd name="T31" fmla="*/ 128639352 h 455"/>
                <a:gd name="T32" fmla="*/ 296769497 w 568"/>
                <a:gd name="T33" fmla="*/ 114731990 h 455"/>
                <a:gd name="T34" fmla="*/ 311580197 w 568"/>
                <a:gd name="T35" fmla="*/ 114731990 h 455"/>
                <a:gd name="T36" fmla="*/ 303900437 w 568"/>
                <a:gd name="T37" fmla="*/ 161320570 h 455"/>
                <a:gd name="T38" fmla="*/ 258369957 w 568"/>
                <a:gd name="T39" fmla="*/ 232941237 h 455"/>
                <a:gd name="T40" fmla="*/ 201869027 w 568"/>
                <a:gd name="T41" fmla="*/ 294827249 h 455"/>
                <a:gd name="T42" fmla="*/ 159629978 w 568"/>
                <a:gd name="T43" fmla="*/ 315687460 h 455"/>
                <a:gd name="T44" fmla="*/ 36753083 w 568"/>
                <a:gd name="T45" fmla="*/ 316382911 h 455"/>
                <a:gd name="T46" fmla="*/ 26879529 w 568"/>
                <a:gd name="T47" fmla="*/ 280919887 h 455"/>
                <a:gd name="T48" fmla="*/ 31815936 w 568"/>
                <a:gd name="T49" fmla="*/ 252411378 h 455"/>
                <a:gd name="T50" fmla="*/ 0 w 568"/>
                <a:gd name="T51" fmla="*/ 166883349 h 4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8"/>
                <a:gd name="T79" fmla="*/ 0 h 455"/>
                <a:gd name="T80" fmla="*/ 568 w 568"/>
                <a:gd name="T81" fmla="*/ 455 h 45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8" h="455">
                  <a:moveTo>
                    <a:pt x="0" y="240"/>
                  </a:moveTo>
                  <a:lnTo>
                    <a:pt x="21" y="224"/>
                  </a:lnTo>
                  <a:lnTo>
                    <a:pt x="45" y="254"/>
                  </a:lnTo>
                  <a:lnTo>
                    <a:pt x="89" y="254"/>
                  </a:lnTo>
                  <a:lnTo>
                    <a:pt x="119" y="232"/>
                  </a:lnTo>
                  <a:lnTo>
                    <a:pt x="119" y="91"/>
                  </a:lnTo>
                  <a:lnTo>
                    <a:pt x="149" y="127"/>
                  </a:lnTo>
                  <a:lnTo>
                    <a:pt x="148" y="165"/>
                  </a:lnTo>
                  <a:lnTo>
                    <a:pt x="196" y="164"/>
                  </a:lnTo>
                  <a:lnTo>
                    <a:pt x="237" y="121"/>
                  </a:lnTo>
                  <a:lnTo>
                    <a:pt x="313" y="121"/>
                  </a:lnTo>
                  <a:lnTo>
                    <a:pt x="445" y="0"/>
                  </a:lnTo>
                  <a:lnTo>
                    <a:pt x="524" y="17"/>
                  </a:lnTo>
                  <a:lnTo>
                    <a:pt x="537" y="130"/>
                  </a:lnTo>
                  <a:lnTo>
                    <a:pt x="499" y="161"/>
                  </a:lnTo>
                  <a:lnTo>
                    <a:pt x="522" y="185"/>
                  </a:lnTo>
                  <a:lnTo>
                    <a:pt x="541" y="165"/>
                  </a:lnTo>
                  <a:lnTo>
                    <a:pt x="568" y="165"/>
                  </a:lnTo>
                  <a:lnTo>
                    <a:pt x="554" y="232"/>
                  </a:lnTo>
                  <a:lnTo>
                    <a:pt x="471" y="335"/>
                  </a:lnTo>
                  <a:lnTo>
                    <a:pt x="368" y="424"/>
                  </a:lnTo>
                  <a:lnTo>
                    <a:pt x="291" y="454"/>
                  </a:lnTo>
                  <a:lnTo>
                    <a:pt x="67" y="455"/>
                  </a:lnTo>
                  <a:lnTo>
                    <a:pt x="49" y="404"/>
                  </a:lnTo>
                  <a:lnTo>
                    <a:pt x="58" y="363"/>
                  </a:lnTo>
                  <a:lnTo>
                    <a:pt x="0" y="240"/>
                  </a:lnTo>
                  <a:close/>
                </a:path>
              </a:pathLst>
            </a:custGeom>
            <a:grpFill/>
            <a:ln w="3175" cap="rnd">
              <a:solidFill>
                <a:schemeClr val="accent5"/>
              </a:solidFill>
              <a:round/>
              <a:headEnd/>
              <a:tailEnd/>
            </a:ln>
          </p:spPr>
          <p:txBody>
            <a:bodyPr/>
            <a:lstStyle/>
            <a:p>
              <a:endParaRPr lang="en-US" dirty="0"/>
            </a:p>
          </p:txBody>
        </p:sp>
        <p:sp>
          <p:nvSpPr>
            <p:cNvPr id="292" name="Freeform 233"/>
            <p:cNvSpPr>
              <a:spLocks noChangeAspect="1"/>
            </p:cNvSpPr>
            <p:nvPr/>
          </p:nvSpPr>
          <p:spPr bwMode="gray">
            <a:xfrm>
              <a:off x="5166288" y="5311768"/>
              <a:ext cx="61913" cy="68263"/>
            </a:xfrm>
            <a:custGeom>
              <a:avLst/>
              <a:gdLst>
                <a:gd name="T0" fmla="*/ 0 w 80"/>
                <a:gd name="T1" fmla="*/ 27076844 h 84"/>
                <a:gd name="T2" fmla="*/ 17967927 w 80"/>
                <a:gd name="T3" fmla="*/ 55474252 h 84"/>
                <a:gd name="T4" fmla="*/ 47915245 w 80"/>
                <a:gd name="T5" fmla="*/ 27076844 h 84"/>
                <a:gd name="T6" fmla="*/ 34139602 w 80"/>
                <a:gd name="T7" fmla="*/ 0 h 84"/>
                <a:gd name="T8" fmla="*/ 0 w 80"/>
                <a:gd name="T9" fmla="*/ 27076844 h 84"/>
                <a:gd name="T10" fmla="*/ 0 60000 65536"/>
                <a:gd name="T11" fmla="*/ 0 60000 65536"/>
                <a:gd name="T12" fmla="*/ 0 60000 65536"/>
                <a:gd name="T13" fmla="*/ 0 60000 65536"/>
                <a:gd name="T14" fmla="*/ 0 60000 65536"/>
                <a:gd name="T15" fmla="*/ 0 w 80"/>
                <a:gd name="T16" fmla="*/ 0 h 84"/>
                <a:gd name="T17" fmla="*/ 80 w 80"/>
                <a:gd name="T18" fmla="*/ 84 h 84"/>
              </a:gdLst>
              <a:ahLst/>
              <a:cxnLst>
                <a:cxn ang="T10">
                  <a:pos x="T0" y="T1"/>
                </a:cxn>
                <a:cxn ang="T11">
                  <a:pos x="T2" y="T3"/>
                </a:cxn>
                <a:cxn ang="T12">
                  <a:pos x="T4" y="T5"/>
                </a:cxn>
                <a:cxn ang="T13">
                  <a:pos x="T6" y="T7"/>
                </a:cxn>
                <a:cxn ang="T14">
                  <a:pos x="T8" y="T9"/>
                </a:cxn>
              </a:cxnLst>
              <a:rect l="T15" t="T16" r="T17" b="T18"/>
              <a:pathLst>
                <a:path w="80" h="84">
                  <a:moveTo>
                    <a:pt x="0" y="41"/>
                  </a:moveTo>
                  <a:lnTo>
                    <a:pt x="30" y="84"/>
                  </a:lnTo>
                  <a:lnTo>
                    <a:pt x="80" y="41"/>
                  </a:lnTo>
                  <a:lnTo>
                    <a:pt x="57" y="0"/>
                  </a:lnTo>
                  <a:lnTo>
                    <a:pt x="0" y="41"/>
                  </a:lnTo>
                  <a:close/>
                </a:path>
              </a:pathLst>
            </a:custGeom>
            <a:grpFill/>
            <a:ln w="3175" cap="rnd">
              <a:solidFill>
                <a:schemeClr val="accent5"/>
              </a:solidFill>
              <a:round/>
              <a:headEnd/>
              <a:tailEnd/>
            </a:ln>
          </p:spPr>
          <p:txBody>
            <a:bodyPr/>
            <a:lstStyle/>
            <a:p>
              <a:endParaRPr lang="en-US" dirty="0"/>
            </a:p>
          </p:txBody>
        </p:sp>
        <p:sp>
          <p:nvSpPr>
            <p:cNvPr id="293" name="Freeform 234"/>
            <p:cNvSpPr>
              <a:spLocks noChangeAspect="1"/>
            </p:cNvSpPr>
            <p:nvPr/>
          </p:nvSpPr>
          <p:spPr bwMode="gray">
            <a:xfrm>
              <a:off x="5066275" y="2690809"/>
              <a:ext cx="207962" cy="179387"/>
            </a:xfrm>
            <a:custGeom>
              <a:avLst/>
              <a:gdLst>
                <a:gd name="T0" fmla="*/ 51292288 w 277"/>
                <a:gd name="T1" fmla="*/ 0 h 215"/>
                <a:gd name="T2" fmla="*/ 63691929 w 277"/>
                <a:gd name="T3" fmla="*/ 3480942 h 215"/>
                <a:gd name="T4" fmla="*/ 76656145 w 277"/>
                <a:gd name="T5" fmla="*/ 14619623 h 215"/>
                <a:gd name="T6" fmla="*/ 98074729 w 277"/>
                <a:gd name="T7" fmla="*/ 14619623 h 215"/>
                <a:gd name="T8" fmla="*/ 119493314 w 277"/>
                <a:gd name="T9" fmla="*/ 18099731 h 215"/>
                <a:gd name="T10" fmla="*/ 129639156 w 277"/>
                <a:gd name="T11" fmla="*/ 35503608 h 215"/>
                <a:gd name="T12" fmla="*/ 138657350 w 277"/>
                <a:gd name="T13" fmla="*/ 61261912 h 215"/>
                <a:gd name="T14" fmla="*/ 142039548 w 277"/>
                <a:gd name="T15" fmla="*/ 69615506 h 215"/>
                <a:gd name="T16" fmla="*/ 149930842 w 277"/>
                <a:gd name="T17" fmla="*/ 77273245 h 215"/>
                <a:gd name="T18" fmla="*/ 156130662 w 277"/>
                <a:gd name="T19" fmla="*/ 84930984 h 215"/>
                <a:gd name="T20" fmla="*/ 156130662 w 277"/>
                <a:gd name="T21" fmla="*/ 93284577 h 215"/>
                <a:gd name="T22" fmla="*/ 145984819 w 277"/>
                <a:gd name="T23" fmla="*/ 93284577 h 215"/>
                <a:gd name="T24" fmla="*/ 132457529 w 277"/>
                <a:gd name="T25" fmla="*/ 93284577 h 215"/>
                <a:gd name="T26" fmla="*/ 138657350 w 277"/>
                <a:gd name="T27" fmla="*/ 103726570 h 215"/>
                <a:gd name="T28" fmla="*/ 143730271 w 277"/>
                <a:gd name="T29" fmla="*/ 109992599 h 215"/>
                <a:gd name="T30" fmla="*/ 145984819 w 277"/>
                <a:gd name="T31" fmla="*/ 122522990 h 215"/>
                <a:gd name="T32" fmla="*/ 138657350 w 277"/>
                <a:gd name="T33" fmla="*/ 128788185 h 215"/>
                <a:gd name="T34" fmla="*/ 126820783 w 277"/>
                <a:gd name="T35" fmla="*/ 128788185 h 215"/>
                <a:gd name="T36" fmla="*/ 124566235 w 277"/>
                <a:gd name="T37" fmla="*/ 128788185 h 215"/>
                <a:gd name="T38" fmla="*/ 119493314 w 277"/>
                <a:gd name="T39" fmla="*/ 134357526 h 215"/>
                <a:gd name="T40" fmla="*/ 119493314 w 277"/>
                <a:gd name="T41" fmla="*/ 146192061 h 215"/>
                <a:gd name="T42" fmla="*/ 111038945 w 277"/>
                <a:gd name="T43" fmla="*/ 149673004 h 215"/>
                <a:gd name="T44" fmla="*/ 103711475 w 277"/>
                <a:gd name="T45" fmla="*/ 144103663 h 215"/>
                <a:gd name="T46" fmla="*/ 91311084 w 277"/>
                <a:gd name="T47" fmla="*/ 140622721 h 215"/>
                <a:gd name="T48" fmla="*/ 80038342 w 277"/>
                <a:gd name="T49" fmla="*/ 134357526 h 215"/>
                <a:gd name="T50" fmla="*/ 69892500 w 277"/>
                <a:gd name="T51" fmla="*/ 137838468 h 215"/>
                <a:gd name="T52" fmla="*/ 37201174 w 277"/>
                <a:gd name="T53" fmla="*/ 122522990 h 215"/>
                <a:gd name="T54" fmla="*/ 24236958 w 277"/>
                <a:gd name="T55" fmla="*/ 126003932 h 215"/>
                <a:gd name="T56" fmla="*/ 12964216 w 277"/>
                <a:gd name="T57" fmla="*/ 122522990 h 215"/>
                <a:gd name="T58" fmla="*/ 7891295 w 277"/>
                <a:gd name="T59" fmla="*/ 134357526 h 215"/>
                <a:gd name="T60" fmla="*/ 0 w 277"/>
                <a:gd name="T61" fmla="*/ 108600055 h 215"/>
                <a:gd name="T62" fmla="*/ 14091115 w 277"/>
                <a:gd name="T63" fmla="*/ 92588723 h 215"/>
                <a:gd name="T64" fmla="*/ 3945272 w 277"/>
                <a:gd name="T65" fmla="*/ 61261912 h 215"/>
                <a:gd name="T66" fmla="*/ 12964216 w 277"/>
                <a:gd name="T67" fmla="*/ 64742020 h 215"/>
                <a:gd name="T68" fmla="*/ 14654939 w 277"/>
                <a:gd name="T69" fmla="*/ 57780970 h 215"/>
                <a:gd name="T70" fmla="*/ 17473313 w 277"/>
                <a:gd name="T71" fmla="*/ 45946434 h 215"/>
                <a:gd name="T72" fmla="*/ 22546234 w 277"/>
                <a:gd name="T73" fmla="*/ 39680404 h 215"/>
                <a:gd name="T74" fmla="*/ 24236958 w 277"/>
                <a:gd name="T75" fmla="*/ 26454159 h 215"/>
                <a:gd name="T76" fmla="*/ 34382800 w 277"/>
                <a:gd name="T77" fmla="*/ 11834536 h 215"/>
                <a:gd name="T78" fmla="*/ 42273344 w 277"/>
                <a:gd name="T79" fmla="*/ 0 h 215"/>
                <a:gd name="T80" fmla="*/ 51292288 w 277"/>
                <a:gd name="T81" fmla="*/ 0 h 2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7"/>
                <a:gd name="T124" fmla="*/ 0 h 215"/>
                <a:gd name="T125" fmla="*/ 277 w 277"/>
                <a:gd name="T126" fmla="*/ 215 h 2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7" h="215">
                  <a:moveTo>
                    <a:pt x="91" y="0"/>
                  </a:moveTo>
                  <a:lnTo>
                    <a:pt x="113" y="5"/>
                  </a:lnTo>
                  <a:lnTo>
                    <a:pt x="136" y="21"/>
                  </a:lnTo>
                  <a:lnTo>
                    <a:pt x="174" y="21"/>
                  </a:lnTo>
                  <a:lnTo>
                    <a:pt x="212" y="26"/>
                  </a:lnTo>
                  <a:lnTo>
                    <a:pt x="230" y="51"/>
                  </a:lnTo>
                  <a:lnTo>
                    <a:pt x="246" y="88"/>
                  </a:lnTo>
                  <a:lnTo>
                    <a:pt x="252" y="100"/>
                  </a:lnTo>
                  <a:lnTo>
                    <a:pt x="266" y="111"/>
                  </a:lnTo>
                  <a:lnTo>
                    <a:pt x="277" y="122"/>
                  </a:lnTo>
                  <a:lnTo>
                    <a:pt x="277" y="134"/>
                  </a:lnTo>
                  <a:lnTo>
                    <a:pt x="259" y="134"/>
                  </a:lnTo>
                  <a:lnTo>
                    <a:pt x="235" y="134"/>
                  </a:lnTo>
                  <a:lnTo>
                    <a:pt x="246" y="149"/>
                  </a:lnTo>
                  <a:lnTo>
                    <a:pt x="255" y="158"/>
                  </a:lnTo>
                  <a:lnTo>
                    <a:pt x="259" y="176"/>
                  </a:lnTo>
                  <a:lnTo>
                    <a:pt x="246" y="185"/>
                  </a:lnTo>
                  <a:lnTo>
                    <a:pt x="225" y="185"/>
                  </a:lnTo>
                  <a:lnTo>
                    <a:pt x="221" y="185"/>
                  </a:lnTo>
                  <a:lnTo>
                    <a:pt x="212" y="193"/>
                  </a:lnTo>
                  <a:lnTo>
                    <a:pt x="212" y="210"/>
                  </a:lnTo>
                  <a:lnTo>
                    <a:pt x="197" y="215"/>
                  </a:lnTo>
                  <a:lnTo>
                    <a:pt x="184" y="207"/>
                  </a:lnTo>
                  <a:lnTo>
                    <a:pt x="162" y="202"/>
                  </a:lnTo>
                  <a:lnTo>
                    <a:pt x="142" y="193"/>
                  </a:lnTo>
                  <a:lnTo>
                    <a:pt x="124" y="198"/>
                  </a:lnTo>
                  <a:lnTo>
                    <a:pt x="66" y="176"/>
                  </a:lnTo>
                  <a:lnTo>
                    <a:pt x="43" y="181"/>
                  </a:lnTo>
                  <a:lnTo>
                    <a:pt x="23" y="176"/>
                  </a:lnTo>
                  <a:lnTo>
                    <a:pt x="14" y="193"/>
                  </a:lnTo>
                  <a:lnTo>
                    <a:pt x="0" y="156"/>
                  </a:lnTo>
                  <a:lnTo>
                    <a:pt x="25" y="133"/>
                  </a:lnTo>
                  <a:lnTo>
                    <a:pt x="7" y="88"/>
                  </a:lnTo>
                  <a:lnTo>
                    <a:pt x="23" y="93"/>
                  </a:lnTo>
                  <a:lnTo>
                    <a:pt x="26" y="83"/>
                  </a:lnTo>
                  <a:lnTo>
                    <a:pt x="31" y="66"/>
                  </a:lnTo>
                  <a:lnTo>
                    <a:pt x="40" y="57"/>
                  </a:lnTo>
                  <a:lnTo>
                    <a:pt x="43" y="38"/>
                  </a:lnTo>
                  <a:lnTo>
                    <a:pt x="61" y="17"/>
                  </a:lnTo>
                  <a:lnTo>
                    <a:pt x="75" y="0"/>
                  </a:lnTo>
                  <a:lnTo>
                    <a:pt x="91" y="0"/>
                  </a:lnTo>
                  <a:close/>
                </a:path>
              </a:pathLst>
            </a:custGeom>
            <a:grpFill/>
            <a:ln w="3175" cap="rnd">
              <a:solidFill>
                <a:schemeClr val="accent5"/>
              </a:solidFill>
              <a:round/>
              <a:headEnd/>
              <a:tailEnd/>
            </a:ln>
          </p:spPr>
          <p:txBody>
            <a:bodyPr/>
            <a:lstStyle/>
            <a:p>
              <a:endParaRPr lang="en-US" dirty="0"/>
            </a:p>
          </p:txBody>
        </p:sp>
        <p:sp>
          <p:nvSpPr>
            <p:cNvPr id="294" name="Freeform 235"/>
            <p:cNvSpPr>
              <a:spLocks noChangeAspect="1"/>
            </p:cNvSpPr>
            <p:nvPr/>
          </p:nvSpPr>
          <p:spPr bwMode="gray">
            <a:xfrm>
              <a:off x="5034524" y="2819398"/>
              <a:ext cx="460374" cy="290514"/>
            </a:xfrm>
            <a:custGeom>
              <a:avLst/>
              <a:gdLst>
                <a:gd name="T0" fmla="*/ 178282106 w 610"/>
                <a:gd name="T1" fmla="*/ 9535759 h 352"/>
                <a:gd name="T2" fmla="*/ 195370320 w 610"/>
                <a:gd name="T3" fmla="*/ 0 h 352"/>
                <a:gd name="T4" fmla="*/ 216444929 w 610"/>
                <a:gd name="T5" fmla="*/ 15666244 h 352"/>
                <a:gd name="T6" fmla="*/ 224989036 w 610"/>
                <a:gd name="T7" fmla="*/ 34738587 h 352"/>
                <a:gd name="T8" fmla="*/ 250050794 w 610"/>
                <a:gd name="T9" fmla="*/ 51767436 h 352"/>
                <a:gd name="T10" fmla="*/ 282517798 w 610"/>
                <a:gd name="T11" fmla="*/ 78332869 h 352"/>
                <a:gd name="T12" fmla="*/ 305870886 w 610"/>
                <a:gd name="T13" fmla="*/ 78332869 h 352"/>
                <a:gd name="T14" fmla="*/ 337768081 w 610"/>
                <a:gd name="T15" fmla="*/ 89231233 h 352"/>
                <a:gd name="T16" fmla="*/ 329793782 w 610"/>
                <a:gd name="T17" fmla="*/ 130782020 h 352"/>
                <a:gd name="T18" fmla="*/ 300744874 w 610"/>
                <a:gd name="T19" fmla="*/ 166201497 h 352"/>
                <a:gd name="T20" fmla="*/ 255746614 w 610"/>
                <a:gd name="T21" fmla="*/ 195491315 h 352"/>
                <a:gd name="T22" fmla="*/ 257455285 w 610"/>
                <a:gd name="T23" fmla="*/ 211158384 h 352"/>
                <a:gd name="T24" fmla="*/ 235241059 w 610"/>
                <a:gd name="T25" fmla="*/ 239766486 h 352"/>
                <a:gd name="T26" fmla="*/ 230684856 w 610"/>
                <a:gd name="T27" fmla="*/ 192086040 h 352"/>
                <a:gd name="T28" fmla="*/ 194230703 w 610"/>
                <a:gd name="T29" fmla="*/ 187317335 h 352"/>
                <a:gd name="T30" fmla="*/ 193091841 w 610"/>
                <a:gd name="T31" fmla="*/ 171651092 h 352"/>
                <a:gd name="T32" fmla="*/ 148093581 w 610"/>
                <a:gd name="T33" fmla="*/ 212520163 h 352"/>
                <a:gd name="T34" fmla="*/ 132714792 w 610"/>
                <a:gd name="T35" fmla="*/ 188679940 h 352"/>
                <a:gd name="T36" fmla="*/ 146384910 w 610"/>
                <a:gd name="T37" fmla="*/ 175057191 h 352"/>
                <a:gd name="T38" fmla="*/ 153790156 w 610"/>
                <a:gd name="T39" fmla="*/ 161433617 h 352"/>
                <a:gd name="T40" fmla="*/ 137271750 w 610"/>
                <a:gd name="T41" fmla="*/ 136230789 h 352"/>
                <a:gd name="T42" fmla="*/ 105944363 w 610"/>
                <a:gd name="T43" fmla="*/ 123288930 h 352"/>
                <a:gd name="T44" fmla="*/ 52971804 w 610"/>
                <a:gd name="T45" fmla="*/ 130782020 h 352"/>
                <a:gd name="T46" fmla="*/ 13100310 w 610"/>
                <a:gd name="T47" fmla="*/ 134869010 h 352"/>
                <a:gd name="T48" fmla="*/ 7974299 w 610"/>
                <a:gd name="T49" fmla="*/ 99448707 h 352"/>
                <a:gd name="T50" fmla="*/ 37593015 w 610"/>
                <a:gd name="T51" fmla="*/ 53810931 h 352"/>
                <a:gd name="T52" fmla="*/ 31327387 w 610"/>
                <a:gd name="T53" fmla="*/ 21796728 h 352"/>
                <a:gd name="T54" fmla="*/ 47275984 w 610"/>
                <a:gd name="T55" fmla="*/ 19072344 h 352"/>
                <a:gd name="T56" fmla="*/ 75755838 w 610"/>
                <a:gd name="T57" fmla="*/ 22478443 h 352"/>
                <a:gd name="T58" fmla="*/ 103665884 w 610"/>
                <a:gd name="T59" fmla="*/ 26565433 h 352"/>
                <a:gd name="T60" fmla="*/ 127588780 w 610"/>
                <a:gd name="T61" fmla="*/ 36782082 h 352"/>
                <a:gd name="T62" fmla="*/ 143537378 w 610"/>
                <a:gd name="T63" fmla="*/ 38825577 h 352"/>
                <a:gd name="T64" fmla="*/ 148663389 w 610"/>
                <a:gd name="T65" fmla="*/ 21796728 h 352"/>
                <a:gd name="T66" fmla="*/ 168029328 w 610"/>
                <a:gd name="T67" fmla="*/ 19072344 h 3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0"/>
                <a:gd name="T103" fmla="*/ 0 h 352"/>
                <a:gd name="T104" fmla="*/ 610 w 610"/>
                <a:gd name="T105" fmla="*/ 352 h 3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0" h="352">
                  <a:moveTo>
                    <a:pt x="303" y="17"/>
                  </a:moveTo>
                  <a:lnTo>
                    <a:pt x="313" y="14"/>
                  </a:lnTo>
                  <a:lnTo>
                    <a:pt x="330" y="5"/>
                  </a:lnTo>
                  <a:lnTo>
                    <a:pt x="343" y="0"/>
                  </a:lnTo>
                  <a:lnTo>
                    <a:pt x="370" y="5"/>
                  </a:lnTo>
                  <a:lnTo>
                    <a:pt x="380" y="23"/>
                  </a:lnTo>
                  <a:lnTo>
                    <a:pt x="386" y="45"/>
                  </a:lnTo>
                  <a:lnTo>
                    <a:pt x="395" y="51"/>
                  </a:lnTo>
                  <a:lnTo>
                    <a:pt x="409" y="47"/>
                  </a:lnTo>
                  <a:lnTo>
                    <a:pt x="439" y="76"/>
                  </a:lnTo>
                  <a:lnTo>
                    <a:pt x="455" y="99"/>
                  </a:lnTo>
                  <a:lnTo>
                    <a:pt x="496" y="115"/>
                  </a:lnTo>
                  <a:lnTo>
                    <a:pt x="523" y="118"/>
                  </a:lnTo>
                  <a:lnTo>
                    <a:pt x="537" y="115"/>
                  </a:lnTo>
                  <a:lnTo>
                    <a:pt x="562" y="126"/>
                  </a:lnTo>
                  <a:lnTo>
                    <a:pt x="593" y="131"/>
                  </a:lnTo>
                  <a:lnTo>
                    <a:pt x="610" y="184"/>
                  </a:lnTo>
                  <a:lnTo>
                    <a:pt x="579" y="192"/>
                  </a:lnTo>
                  <a:lnTo>
                    <a:pt x="573" y="217"/>
                  </a:lnTo>
                  <a:lnTo>
                    <a:pt x="528" y="244"/>
                  </a:lnTo>
                  <a:lnTo>
                    <a:pt x="456" y="263"/>
                  </a:lnTo>
                  <a:lnTo>
                    <a:pt x="449" y="287"/>
                  </a:lnTo>
                  <a:lnTo>
                    <a:pt x="419" y="277"/>
                  </a:lnTo>
                  <a:lnTo>
                    <a:pt x="452" y="310"/>
                  </a:lnTo>
                  <a:lnTo>
                    <a:pt x="491" y="314"/>
                  </a:lnTo>
                  <a:lnTo>
                    <a:pt x="413" y="352"/>
                  </a:lnTo>
                  <a:lnTo>
                    <a:pt x="367" y="312"/>
                  </a:lnTo>
                  <a:lnTo>
                    <a:pt x="405" y="282"/>
                  </a:lnTo>
                  <a:lnTo>
                    <a:pt x="367" y="275"/>
                  </a:lnTo>
                  <a:lnTo>
                    <a:pt x="341" y="275"/>
                  </a:lnTo>
                  <a:lnTo>
                    <a:pt x="346" y="249"/>
                  </a:lnTo>
                  <a:lnTo>
                    <a:pt x="339" y="252"/>
                  </a:lnTo>
                  <a:lnTo>
                    <a:pt x="282" y="266"/>
                  </a:lnTo>
                  <a:lnTo>
                    <a:pt x="260" y="312"/>
                  </a:lnTo>
                  <a:lnTo>
                    <a:pt x="224" y="309"/>
                  </a:lnTo>
                  <a:lnTo>
                    <a:pt x="233" y="277"/>
                  </a:lnTo>
                  <a:lnTo>
                    <a:pt x="235" y="263"/>
                  </a:lnTo>
                  <a:lnTo>
                    <a:pt x="257" y="257"/>
                  </a:lnTo>
                  <a:lnTo>
                    <a:pt x="268" y="246"/>
                  </a:lnTo>
                  <a:lnTo>
                    <a:pt x="270" y="237"/>
                  </a:lnTo>
                  <a:lnTo>
                    <a:pt x="257" y="233"/>
                  </a:lnTo>
                  <a:lnTo>
                    <a:pt x="241" y="200"/>
                  </a:lnTo>
                  <a:lnTo>
                    <a:pt x="216" y="181"/>
                  </a:lnTo>
                  <a:lnTo>
                    <a:pt x="186" y="181"/>
                  </a:lnTo>
                  <a:lnTo>
                    <a:pt x="148" y="189"/>
                  </a:lnTo>
                  <a:lnTo>
                    <a:pt x="93" y="192"/>
                  </a:lnTo>
                  <a:lnTo>
                    <a:pt x="65" y="198"/>
                  </a:lnTo>
                  <a:lnTo>
                    <a:pt x="23" y="198"/>
                  </a:lnTo>
                  <a:lnTo>
                    <a:pt x="0" y="177"/>
                  </a:lnTo>
                  <a:lnTo>
                    <a:pt x="14" y="146"/>
                  </a:lnTo>
                  <a:lnTo>
                    <a:pt x="39" y="113"/>
                  </a:lnTo>
                  <a:lnTo>
                    <a:pt x="66" y="79"/>
                  </a:lnTo>
                  <a:lnTo>
                    <a:pt x="54" y="39"/>
                  </a:lnTo>
                  <a:lnTo>
                    <a:pt x="55" y="32"/>
                  </a:lnTo>
                  <a:lnTo>
                    <a:pt x="63" y="23"/>
                  </a:lnTo>
                  <a:lnTo>
                    <a:pt x="83" y="28"/>
                  </a:lnTo>
                  <a:lnTo>
                    <a:pt x="106" y="23"/>
                  </a:lnTo>
                  <a:lnTo>
                    <a:pt x="133" y="33"/>
                  </a:lnTo>
                  <a:lnTo>
                    <a:pt x="161" y="45"/>
                  </a:lnTo>
                  <a:lnTo>
                    <a:pt x="182" y="39"/>
                  </a:lnTo>
                  <a:lnTo>
                    <a:pt x="202" y="49"/>
                  </a:lnTo>
                  <a:lnTo>
                    <a:pt x="224" y="54"/>
                  </a:lnTo>
                  <a:lnTo>
                    <a:pt x="237" y="62"/>
                  </a:lnTo>
                  <a:lnTo>
                    <a:pt x="252" y="57"/>
                  </a:lnTo>
                  <a:lnTo>
                    <a:pt x="253" y="40"/>
                  </a:lnTo>
                  <a:lnTo>
                    <a:pt x="261" y="32"/>
                  </a:lnTo>
                  <a:lnTo>
                    <a:pt x="286" y="32"/>
                  </a:lnTo>
                  <a:lnTo>
                    <a:pt x="295" y="28"/>
                  </a:lnTo>
                  <a:lnTo>
                    <a:pt x="303" y="17"/>
                  </a:lnTo>
                  <a:close/>
                </a:path>
              </a:pathLst>
            </a:custGeom>
            <a:grpFill/>
            <a:ln w="3175" cap="rnd">
              <a:solidFill>
                <a:schemeClr val="accent5"/>
              </a:solidFill>
              <a:round/>
              <a:headEnd/>
              <a:tailEnd/>
            </a:ln>
          </p:spPr>
          <p:txBody>
            <a:bodyPr/>
            <a:lstStyle/>
            <a:p>
              <a:endParaRPr lang="en-US" dirty="0"/>
            </a:p>
          </p:txBody>
        </p:sp>
        <p:sp>
          <p:nvSpPr>
            <p:cNvPr id="295" name="Freeform 236"/>
            <p:cNvSpPr>
              <a:spLocks noChangeAspect="1"/>
            </p:cNvSpPr>
            <p:nvPr/>
          </p:nvSpPr>
          <p:spPr bwMode="gray">
            <a:xfrm>
              <a:off x="5156761" y="2967033"/>
              <a:ext cx="82550" cy="109538"/>
            </a:xfrm>
            <a:custGeom>
              <a:avLst/>
              <a:gdLst>
                <a:gd name="T0" fmla="*/ 13341687 w 113"/>
                <a:gd name="T1" fmla="*/ 25292697 h 127"/>
                <a:gd name="T2" fmla="*/ 21346846 w 113"/>
                <a:gd name="T3" fmla="*/ 38682948 h 127"/>
                <a:gd name="T4" fmla="*/ 25082781 w 113"/>
                <a:gd name="T5" fmla="*/ 49841060 h 127"/>
                <a:gd name="T6" fmla="*/ 28284698 w 113"/>
                <a:gd name="T7" fmla="*/ 92243954 h 127"/>
                <a:gd name="T8" fmla="*/ 35222551 w 113"/>
                <a:gd name="T9" fmla="*/ 94475231 h 127"/>
                <a:gd name="T10" fmla="*/ 40025792 w 113"/>
                <a:gd name="T11" fmla="*/ 71414674 h 127"/>
                <a:gd name="T12" fmla="*/ 41093098 w 113"/>
                <a:gd name="T13" fmla="*/ 59512228 h 127"/>
                <a:gd name="T14" fmla="*/ 57103415 w 113"/>
                <a:gd name="T15" fmla="*/ 52816671 h 127"/>
                <a:gd name="T16" fmla="*/ 60305332 w 113"/>
                <a:gd name="T17" fmla="*/ 43146366 h 127"/>
                <a:gd name="T18" fmla="*/ 53367479 w 113"/>
                <a:gd name="T19" fmla="*/ 40170754 h 127"/>
                <a:gd name="T20" fmla="*/ 44829033 w 113"/>
                <a:gd name="T21" fmla="*/ 15621529 h 127"/>
                <a:gd name="T22" fmla="*/ 31486615 w 113"/>
                <a:gd name="T23" fmla="*/ 743472 h 127"/>
                <a:gd name="T24" fmla="*/ 14943011 w 113"/>
                <a:gd name="T25" fmla="*/ 0 h 127"/>
                <a:gd name="T26" fmla="*/ 0 w 113"/>
                <a:gd name="T27" fmla="*/ 2231277 h 127"/>
                <a:gd name="T28" fmla="*/ 13341687 w 113"/>
                <a:gd name="T29" fmla="*/ 25292697 h 1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27"/>
                <a:gd name="T47" fmla="*/ 113 w 113"/>
                <a:gd name="T48" fmla="*/ 127 h 1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27">
                  <a:moveTo>
                    <a:pt x="25" y="34"/>
                  </a:moveTo>
                  <a:lnTo>
                    <a:pt x="40" y="52"/>
                  </a:lnTo>
                  <a:lnTo>
                    <a:pt x="47" y="67"/>
                  </a:lnTo>
                  <a:lnTo>
                    <a:pt x="53" y="124"/>
                  </a:lnTo>
                  <a:lnTo>
                    <a:pt x="66" y="127"/>
                  </a:lnTo>
                  <a:lnTo>
                    <a:pt x="75" y="96"/>
                  </a:lnTo>
                  <a:lnTo>
                    <a:pt x="77" y="80"/>
                  </a:lnTo>
                  <a:lnTo>
                    <a:pt x="107" y="71"/>
                  </a:lnTo>
                  <a:lnTo>
                    <a:pt x="113" y="58"/>
                  </a:lnTo>
                  <a:lnTo>
                    <a:pt x="100" y="54"/>
                  </a:lnTo>
                  <a:lnTo>
                    <a:pt x="84" y="21"/>
                  </a:lnTo>
                  <a:lnTo>
                    <a:pt x="59" y="1"/>
                  </a:lnTo>
                  <a:lnTo>
                    <a:pt x="28" y="0"/>
                  </a:lnTo>
                  <a:lnTo>
                    <a:pt x="0" y="3"/>
                  </a:lnTo>
                  <a:lnTo>
                    <a:pt x="25" y="34"/>
                  </a:lnTo>
                  <a:close/>
                </a:path>
              </a:pathLst>
            </a:custGeom>
            <a:grpFill/>
            <a:ln w="3175" cap="rnd">
              <a:solidFill>
                <a:schemeClr val="accent5"/>
              </a:solidFill>
              <a:round/>
              <a:headEnd/>
              <a:tailEnd/>
            </a:ln>
          </p:spPr>
          <p:txBody>
            <a:bodyPr/>
            <a:lstStyle/>
            <a:p>
              <a:endParaRPr lang="en-US" dirty="0"/>
            </a:p>
          </p:txBody>
        </p:sp>
        <p:sp>
          <p:nvSpPr>
            <p:cNvPr id="296" name="Freeform 237"/>
            <p:cNvSpPr>
              <a:spLocks noChangeAspect="1"/>
            </p:cNvSpPr>
            <p:nvPr/>
          </p:nvSpPr>
          <p:spPr bwMode="gray">
            <a:xfrm>
              <a:off x="5466325" y="3111497"/>
              <a:ext cx="192088" cy="93662"/>
            </a:xfrm>
            <a:custGeom>
              <a:avLst/>
              <a:gdLst>
                <a:gd name="T0" fmla="*/ 0 w 256"/>
                <a:gd name="T1" fmla="*/ 4050514 h 114"/>
                <a:gd name="T2" fmla="*/ 34343805 w 256"/>
                <a:gd name="T3" fmla="*/ 0 h 114"/>
                <a:gd name="T4" fmla="*/ 66997845 w 256"/>
                <a:gd name="T5" fmla="*/ 15525875 h 114"/>
                <a:gd name="T6" fmla="*/ 81073470 w 256"/>
                <a:gd name="T7" fmla="*/ 33077006 h 114"/>
                <a:gd name="T8" fmla="*/ 98526375 w 256"/>
                <a:gd name="T9" fmla="*/ 33077006 h 114"/>
                <a:gd name="T10" fmla="*/ 109786725 w 256"/>
                <a:gd name="T11" fmla="*/ 24975978 h 114"/>
                <a:gd name="T12" fmla="*/ 118795305 w 256"/>
                <a:gd name="T13" fmla="*/ 22276184 h 114"/>
                <a:gd name="T14" fmla="*/ 127803135 w 256"/>
                <a:gd name="T15" fmla="*/ 40501853 h 114"/>
                <a:gd name="T16" fmla="*/ 143004269 w 256"/>
                <a:gd name="T17" fmla="*/ 44552367 h 114"/>
                <a:gd name="T18" fmla="*/ 139626239 w 256"/>
                <a:gd name="T19" fmla="*/ 51978035 h 114"/>
                <a:gd name="T20" fmla="*/ 144130530 w 256"/>
                <a:gd name="T21" fmla="*/ 65478653 h 114"/>
                <a:gd name="T22" fmla="*/ 143004269 w 256"/>
                <a:gd name="T23" fmla="*/ 76278654 h 114"/>
                <a:gd name="T24" fmla="*/ 127803135 w 256"/>
                <a:gd name="T25" fmla="*/ 59402882 h 114"/>
                <a:gd name="T26" fmla="*/ 118795305 w 256"/>
                <a:gd name="T27" fmla="*/ 55353190 h 114"/>
                <a:gd name="T28" fmla="*/ 110912985 w 256"/>
                <a:gd name="T29" fmla="*/ 55353190 h 114"/>
                <a:gd name="T30" fmla="*/ 106972200 w 256"/>
                <a:gd name="T31" fmla="*/ 72903500 h 114"/>
                <a:gd name="T32" fmla="*/ 95711850 w 256"/>
                <a:gd name="T33" fmla="*/ 67503910 h 114"/>
                <a:gd name="T34" fmla="*/ 77132685 w 256"/>
                <a:gd name="T35" fmla="*/ 76954014 h 114"/>
                <a:gd name="T36" fmla="*/ 55738245 w 256"/>
                <a:gd name="T37" fmla="*/ 74928757 h 114"/>
                <a:gd name="T38" fmla="*/ 54611985 w 256"/>
                <a:gd name="T39" fmla="*/ 44552367 h 114"/>
                <a:gd name="T40" fmla="*/ 19142670 w 256"/>
                <a:gd name="T41" fmla="*/ 18225670 h 114"/>
                <a:gd name="T42" fmla="*/ 0 w 256"/>
                <a:gd name="T43" fmla="*/ 4050514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6"/>
                <a:gd name="T67" fmla="*/ 0 h 114"/>
                <a:gd name="T68" fmla="*/ 256 w 256"/>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6" h="114">
                  <a:moveTo>
                    <a:pt x="0" y="6"/>
                  </a:moveTo>
                  <a:lnTo>
                    <a:pt x="61" y="0"/>
                  </a:lnTo>
                  <a:lnTo>
                    <a:pt x="119" y="23"/>
                  </a:lnTo>
                  <a:lnTo>
                    <a:pt x="144" y="49"/>
                  </a:lnTo>
                  <a:lnTo>
                    <a:pt x="175" y="49"/>
                  </a:lnTo>
                  <a:lnTo>
                    <a:pt x="195" y="37"/>
                  </a:lnTo>
                  <a:lnTo>
                    <a:pt x="211" y="33"/>
                  </a:lnTo>
                  <a:lnTo>
                    <a:pt x="227" y="60"/>
                  </a:lnTo>
                  <a:lnTo>
                    <a:pt x="254" y="66"/>
                  </a:lnTo>
                  <a:lnTo>
                    <a:pt x="248" y="77"/>
                  </a:lnTo>
                  <a:lnTo>
                    <a:pt x="256" y="97"/>
                  </a:lnTo>
                  <a:lnTo>
                    <a:pt x="254" y="113"/>
                  </a:lnTo>
                  <a:lnTo>
                    <a:pt x="227" y="88"/>
                  </a:lnTo>
                  <a:lnTo>
                    <a:pt x="211" y="82"/>
                  </a:lnTo>
                  <a:lnTo>
                    <a:pt x="197" y="82"/>
                  </a:lnTo>
                  <a:lnTo>
                    <a:pt x="190" y="108"/>
                  </a:lnTo>
                  <a:lnTo>
                    <a:pt x="170" y="100"/>
                  </a:lnTo>
                  <a:lnTo>
                    <a:pt x="137" y="114"/>
                  </a:lnTo>
                  <a:lnTo>
                    <a:pt x="99" y="111"/>
                  </a:lnTo>
                  <a:lnTo>
                    <a:pt x="97" y="66"/>
                  </a:lnTo>
                  <a:lnTo>
                    <a:pt x="34" y="27"/>
                  </a:lnTo>
                  <a:lnTo>
                    <a:pt x="0" y="6"/>
                  </a:lnTo>
                  <a:close/>
                </a:path>
              </a:pathLst>
            </a:custGeom>
            <a:grpFill/>
            <a:ln w="3175" cap="rnd">
              <a:solidFill>
                <a:schemeClr val="accent5"/>
              </a:solidFill>
              <a:round/>
              <a:headEnd/>
              <a:tailEnd/>
            </a:ln>
          </p:spPr>
          <p:txBody>
            <a:bodyPr/>
            <a:lstStyle/>
            <a:p>
              <a:endParaRPr lang="en-US" dirty="0"/>
            </a:p>
          </p:txBody>
        </p:sp>
        <p:sp>
          <p:nvSpPr>
            <p:cNvPr id="297" name="Freeform 238"/>
            <p:cNvSpPr>
              <a:spLocks noChangeAspect="1"/>
            </p:cNvSpPr>
            <p:nvPr/>
          </p:nvSpPr>
          <p:spPr bwMode="gray">
            <a:xfrm>
              <a:off x="5607611" y="3168645"/>
              <a:ext cx="160337" cy="139701"/>
            </a:xfrm>
            <a:custGeom>
              <a:avLst/>
              <a:gdLst>
                <a:gd name="T0" fmla="*/ 45331994 w 213"/>
                <a:gd name="T1" fmla="*/ 5216543 h 173"/>
                <a:gd name="T2" fmla="*/ 51564851 w 213"/>
                <a:gd name="T3" fmla="*/ 5216543 h 173"/>
                <a:gd name="T4" fmla="*/ 69698101 w 213"/>
                <a:gd name="T5" fmla="*/ 10433087 h 173"/>
                <a:gd name="T6" fmla="*/ 87830597 w 213"/>
                <a:gd name="T7" fmla="*/ 24779388 h 173"/>
                <a:gd name="T8" fmla="*/ 98030503 w 213"/>
                <a:gd name="T9" fmla="*/ 43037290 h 173"/>
                <a:gd name="T10" fmla="*/ 120696123 w 213"/>
                <a:gd name="T11" fmla="*/ 63903464 h 173"/>
                <a:gd name="T12" fmla="*/ 108229656 w 213"/>
                <a:gd name="T13" fmla="*/ 68468343 h 173"/>
                <a:gd name="T14" fmla="*/ 100297065 w 213"/>
                <a:gd name="T15" fmla="*/ 82162173 h 173"/>
                <a:gd name="T16" fmla="*/ 98596579 w 213"/>
                <a:gd name="T17" fmla="*/ 88682852 h 173"/>
                <a:gd name="T18" fmla="*/ 94063454 w 213"/>
                <a:gd name="T19" fmla="*/ 112809769 h 173"/>
                <a:gd name="T20" fmla="*/ 77630691 w 213"/>
                <a:gd name="T21" fmla="*/ 106289090 h 173"/>
                <a:gd name="T22" fmla="*/ 73664396 w 213"/>
                <a:gd name="T23" fmla="*/ 84770445 h 173"/>
                <a:gd name="T24" fmla="*/ 57798462 w 213"/>
                <a:gd name="T25" fmla="*/ 93247731 h 173"/>
                <a:gd name="T26" fmla="*/ 40232041 w 213"/>
                <a:gd name="T27" fmla="*/ 105636618 h 173"/>
                <a:gd name="T28" fmla="*/ 30598964 w 213"/>
                <a:gd name="T29" fmla="*/ 102376682 h 173"/>
                <a:gd name="T30" fmla="*/ 21532716 w 213"/>
                <a:gd name="T31" fmla="*/ 91943595 h 173"/>
                <a:gd name="T32" fmla="*/ 16432763 w 213"/>
                <a:gd name="T33" fmla="*/ 82162173 h 173"/>
                <a:gd name="T34" fmla="*/ 23232449 w 213"/>
                <a:gd name="T35" fmla="*/ 71729086 h 173"/>
                <a:gd name="T36" fmla="*/ 27765573 w 213"/>
                <a:gd name="T37" fmla="*/ 79553901 h 173"/>
                <a:gd name="T38" fmla="*/ 49298289 w 213"/>
                <a:gd name="T39" fmla="*/ 91291124 h 173"/>
                <a:gd name="T40" fmla="*/ 53831413 w 213"/>
                <a:gd name="T41" fmla="*/ 80858037 h 173"/>
                <a:gd name="T42" fmla="*/ 33999184 w 213"/>
                <a:gd name="T43" fmla="*/ 63251799 h 173"/>
                <a:gd name="T44" fmla="*/ 27199497 w 213"/>
                <a:gd name="T45" fmla="*/ 48906305 h 173"/>
                <a:gd name="T46" fmla="*/ 20965887 w 213"/>
                <a:gd name="T47" fmla="*/ 43037290 h 173"/>
                <a:gd name="T48" fmla="*/ 20965887 w 213"/>
                <a:gd name="T49" fmla="*/ 34560003 h 173"/>
                <a:gd name="T50" fmla="*/ 11899639 w 213"/>
                <a:gd name="T51" fmla="*/ 30647596 h 173"/>
                <a:gd name="T52" fmla="*/ 0 w 213"/>
                <a:gd name="T53" fmla="*/ 28039324 h 173"/>
                <a:gd name="T54" fmla="*/ 2833391 w 213"/>
                <a:gd name="T55" fmla="*/ 16953766 h 173"/>
                <a:gd name="T56" fmla="*/ 5099953 w 213"/>
                <a:gd name="T57" fmla="*/ 10433087 h 173"/>
                <a:gd name="T58" fmla="*/ 14733030 w 213"/>
                <a:gd name="T59" fmla="*/ 10433087 h 173"/>
                <a:gd name="T60" fmla="*/ 20965887 w 213"/>
                <a:gd name="T61" fmla="*/ 14345494 h 173"/>
                <a:gd name="T62" fmla="*/ 36265746 w 213"/>
                <a:gd name="T63" fmla="*/ 30647596 h 173"/>
                <a:gd name="T64" fmla="*/ 37398650 w 213"/>
                <a:gd name="T65" fmla="*/ 20214509 h 173"/>
                <a:gd name="T66" fmla="*/ 32865526 w 213"/>
                <a:gd name="T67" fmla="*/ 7824815 h 173"/>
                <a:gd name="T68" fmla="*/ 36265746 w 213"/>
                <a:gd name="T69" fmla="*/ 0 h 173"/>
                <a:gd name="T70" fmla="*/ 45331994 w 213"/>
                <a:gd name="T71" fmla="*/ 5216543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73"/>
                <a:gd name="T110" fmla="*/ 213 w 213"/>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73">
                  <a:moveTo>
                    <a:pt x="80" y="8"/>
                  </a:moveTo>
                  <a:lnTo>
                    <a:pt x="91" y="8"/>
                  </a:lnTo>
                  <a:lnTo>
                    <a:pt x="123" y="16"/>
                  </a:lnTo>
                  <a:lnTo>
                    <a:pt x="155" y="38"/>
                  </a:lnTo>
                  <a:lnTo>
                    <a:pt x="173" y="66"/>
                  </a:lnTo>
                  <a:lnTo>
                    <a:pt x="213" y="98"/>
                  </a:lnTo>
                  <a:lnTo>
                    <a:pt x="191" y="105"/>
                  </a:lnTo>
                  <a:lnTo>
                    <a:pt x="177" y="126"/>
                  </a:lnTo>
                  <a:lnTo>
                    <a:pt x="174" y="136"/>
                  </a:lnTo>
                  <a:lnTo>
                    <a:pt x="166" y="173"/>
                  </a:lnTo>
                  <a:lnTo>
                    <a:pt x="137" y="163"/>
                  </a:lnTo>
                  <a:lnTo>
                    <a:pt x="130" y="130"/>
                  </a:lnTo>
                  <a:lnTo>
                    <a:pt x="102" y="143"/>
                  </a:lnTo>
                  <a:lnTo>
                    <a:pt x="71" y="162"/>
                  </a:lnTo>
                  <a:lnTo>
                    <a:pt x="54" y="157"/>
                  </a:lnTo>
                  <a:lnTo>
                    <a:pt x="38" y="141"/>
                  </a:lnTo>
                  <a:lnTo>
                    <a:pt x="29" y="126"/>
                  </a:lnTo>
                  <a:lnTo>
                    <a:pt x="41" y="110"/>
                  </a:lnTo>
                  <a:lnTo>
                    <a:pt x="49" y="122"/>
                  </a:lnTo>
                  <a:lnTo>
                    <a:pt x="87" y="140"/>
                  </a:lnTo>
                  <a:lnTo>
                    <a:pt x="95" y="124"/>
                  </a:lnTo>
                  <a:lnTo>
                    <a:pt x="60" y="97"/>
                  </a:lnTo>
                  <a:lnTo>
                    <a:pt x="48" y="75"/>
                  </a:lnTo>
                  <a:lnTo>
                    <a:pt x="37" y="66"/>
                  </a:lnTo>
                  <a:lnTo>
                    <a:pt x="37" y="53"/>
                  </a:lnTo>
                  <a:lnTo>
                    <a:pt x="21" y="47"/>
                  </a:lnTo>
                  <a:lnTo>
                    <a:pt x="0" y="43"/>
                  </a:lnTo>
                  <a:lnTo>
                    <a:pt x="5" y="26"/>
                  </a:lnTo>
                  <a:lnTo>
                    <a:pt x="9" y="16"/>
                  </a:lnTo>
                  <a:lnTo>
                    <a:pt x="26" y="16"/>
                  </a:lnTo>
                  <a:lnTo>
                    <a:pt x="37" y="22"/>
                  </a:lnTo>
                  <a:lnTo>
                    <a:pt x="64" y="47"/>
                  </a:lnTo>
                  <a:lnTo>
                    <a:pt x="66" y="31"/>
                  </a:lnTo>
                  <a:lnTo>
                    <a:pt x="58" y="12"/>
                  </a:lnTo>
                  <a:lnTo>
                    <a:pt x="64" y="0"/>
                  </a:lnTo>
                  <a:lnTo>
                    <a:pt x="80" y="8"/>
                  </a:lnTo>
                  <a:close/>
                </a:path>
              </a:pathLst>
            </a:custGeom>
            <a:grpFill/>
            <a:ln w="3175" cap="rnd">
              <a:solidFill>
                <a:schemeClr val="accent5"/>
              </a:solidFill>
              <a:round/>
              <a:headEnd/>
              <a:tailEnd/>
            </a:ln>
          </p:spPr>
          <p:txBody>
            <a:bodyPr/>
            <a:lstStyle/>
            <a:p>
              <a:endParaRPr lang="en-US" dirty="0"/>
            </a:p>
          </p:txBody>
        </p:sp>
        <p:sp>
          <p:nvSpPr>
            <p:cNvPr id="298" name="Freeform 239"/>
            <p:cNvSpPr>
              <a:spLocks noChangeAspect="1"/>
            </p:cNvSpPr>
            <p:nvPr/>
          </p:nvSpPr>
          <p:spPr bwMode="gray">
            <a:xfrm>
              <a:off x="5572688" y="3195633"/>
              <a:ext cx="109538" cy="85725"/>
            </a:xfrm>
            <a:custGeom>
              <a:avLst/>
              <a:gdLst>
                <a:gd name="T0" fmla="*/ 0 w 141"/>
                <a:gd name="T1" fmla="*/ 10464920 h 106"/>
                <a:gd name="T2" fmla="*/ 10260059 w 141"/>
                <a:gd name="T3" fmla="*/ 21583291 h 106"/>
                <a:gd name="T4" fmla="*/ 22933839 w 141"/>
                <a:gd name="T5" fmla="*/ 38588381 h 106"/>
                <a:gd name="T6" fmla="*/ 42246709 w 141"/>
                <a:gd name="T7" fmla="*/ 60825931 h 106"/>
                <a:gd name="T8" fmla="*/ 55524113 w 141"/>
                <a:gd name="T9" fmla="*/ 47744781 h 106"/>
                <a:gd name="T10" fmla="*/ 56126960 w 141"/>
                <a:gd name="T11" fmla="*/ 58863152 h 106"/>
                <a:gd name="T12" fmla="*/ 65783395 w 141"/>
                <a:gd name="T13" fmla="*/ 60825931 h 106"/>
                <a:gd name="T14" fmla="*/ 79664424 w 141"/>
                <a:gd name="T15" fmla="*/ 69328072 h 106"/>
                <a:gd name="T16" fmla="*/ 85096266 w 141"/>
                <a:gd name="T17" fmla="*/ 58863152 h 106"/>
                <a:gd name="T18" fmla="*/ 63973299 w 141"/>
                <a:gd name="T19" fmla="*/ 41204611 h 106"/>
                <a:gd name="T20" fmla="*/ 59145082 w 141"/>
                <a:gd name="T21" fmla="*/ 27470010 h 106"/>
                <a:gd name="T22" fmla="*/ 50092271 w 141"/>
                <a:gd name="T23" fmla="*/ 20929031 h 106"/>
                <a:gd name="T24" fmla="*/ 50092271 w 141"/>
                <a:gd name="T25" fmla="*/ 12426890 h 106"/>
                <a:gd name="T26" fmla="*/ 40435836 w 141"/>
                <a:gd name="T27" fmla="*/ 8502141 h 106"/>
                <a:gd name="T28" fmla="*/ 26554808 w 141"/>
                <a:gd name="T29" fmla="*/ 5232460 h 106"/>
                <a:gd name="T30" fmla="*/ 14484653 w 141"/>
                <a:gd name="T31" fmla="*/ 0 h 106"/>
                <a:gd name="T32" fmla="*/ 4224593 w 141"/>
                <a:gd name="T33" fmla="*/ 1961970 h 106"/>
                <a:gd name="T34" fmla="*/ 0 w 141"/>
                <a:gd name="T35" fmla="*/ 10464920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1"/>
                <a:gd name="T55" fmla="*/ 0 h 106"/>
                <a:gd name="T56" fmla="*/ 141 w 141"/>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1" h="106">
                  <a:moveTo>
                    <a:pt x="0" y="16"/>
                  </a:moveTo>
                  <a:lnTo>
                    <a:pt x="17" y="33"/>
                  </a:lnTo>
                  <a:lnTo>
                    <a:pt x="38" y="59"/>
                  </a:lnTo>
                  <a:lnTo>
                    <a:pt x="70" y="93"/>
                  </a:lnTo>
                  <a:lnTo>
                    <a:pt x="92" y="73"/>
                  </a:lnTo>
                  <a:lnTo>
                    <a:pt x="93" y="90"/>
                  </a:lnTo>
                  <a:lnTo>
                    <a:pt x="109" y="93"/>
                  </a:lnTo>
                  <a:lnTo>
                    <a:pt x="132" y="106"/>
                  </a:lnTo>
                  <a:lnTo>
                    <a:pt x="141" y="90"/>
                  </a:lnTo>
                  <a:lnTo>
                    <a:pt x="106" y="63"/>
                  </a:lnTo>
                  <a:lnTo>
                    <a:pt x="98" y="42"/>
                  </a:lnTo>
                  <a:lnTo>
                    <a:pt x="83" y="32"/>
                  </a:lnTo>
                  <a:lnTo>
                    <a:pt x="83" y="19"/>
                  </a:lnTo>
                  <a:lnTo>
                    <a:pt x="67" y="13"/>
                  </a:lnTo>
                  <a:lnTo>
                    <a:pt x="44" y="8"/>
                  </a:lnTo>
                  <a:lnTo>
                    <a:pt x="24" y="0"/>
                  </a:lnTo>
                  <a:lnTo>
                    <a:pt x="7" y="3"/>
                  </a:lnTo>
                  <a:lnTo>
                    <a:pt x="0" y="16"/>
                  </a:lnTo>
                  <a:close/>
                </a:path>
              </a:pathLst>
            </a:custGeom>
            <a:grpFill/>
            <a:ln w="3175" cap="rnd">
              <a:solidFill>
                <a:schemeClr val="accent5"/>
              </a:solidFill>
              <a:round/>
              <a:headEnd/>
              <a:tailEnd/>
            </a:ln>
          </p:spPr>
          <p:txBody>
            <a:bodyPr/>
            <a:lstStyle/>
            <a:p>
              <a:endParaRPr lang="en-US" dirty="0"/>
            </a:p>
          </p:txBody>
        </p:sp>
        <p:sp>
          <p:nvSpPr>
            <p:cNvPr id="299" name="Freeform 240"/>
            <p:cNvSpPr>
              <a:spLocks noChangeAspect="1"/>
            </p:cNvSpPr>
            <p:nvPr/>
          </p:nvSpPr>
          <p:spPr bwMode="gray">
            <a:xfrm>
              <a:off x="5633012" y="2700336"/>
              <a:ext cx="1085848" cy="519110"/>
            </a:xfrm>
            <a:custGeom>
              <a:avLst/>
              <a:gdLst>
                <a:gd name="T0" fmla="*/ 770647637 w 1452"/>
                <a:gd name="T1" fmla="*/ 178434543 h 623"/>
                <a:gd name="T2" fmla="*/ 690115258 w 1452"/>
                <a:gd name="T3" fmla="*/ 169408827 h 623"/>
                <a:gd name="T4" fmla="*/ 659915616 w 1452"/>
                <a:gd name="T5" fmla="*/ 134694149 h 623"/>
                <a:gd name="T6" fmla="*/ 621886935 w 1452"/>
                <a:gd name="T7" fmla="*/ 140248564 h 623"/>
                <a:gd name="T8" fmla="*/ 584976261 w 1452"/>
                <a:gd name="T9" fmla="*/ 124973506 h 623"/>
                <a:gd name="T10" fmla="*/ 517306568 w 1452"/>
                <a:gd name="T11" fmla="*/ 72207396 h 623"/>
                <a:gd name="T12" fmla="*/ 432860043 w 1452"/>
                <a:gd name="T13" fmla="*/ 52766943 h 623"/>
                <a:gd name="T14" fmla="*/ 374698268 w 1452"/>
                <a:gd name="T15" fmla="*/ 31937470 h 623"/>
                <a:gd name="T16" fmla="*/ 315976367 w 1452"/>
                <a:gd name="T17" fmla="*/ 17357339 h 623"/>
                <a:gd name="T18" fmla="*/ 261170108 w 1452"/>
                <a:gd name="T19" fmla="*/ 36797792 h 623"/>
                <a:gd name="T20" fmla="*/ 199093439 w 1452"/>
                <a:gd name="T21" fmla="*/ 36797792 h 623"/>
                <a:gd name="T22" fmla="*/ 199093439 w 1452"/>
                <a:gd name="T23" fmla="*/ 86787527 h 623"/>
                <a:gd name="T24" fmla="*/ 223140679 w 1452"/>
                <a:gd name="T25" fmla="*/ 110393375 h 623"/>
                <a:gd name="T26" fmla="*/ 223140679 w 1452"/>
                <a:gd name="T27" fmla="*/ 143025772 h 623"/>
                <a:gd name="T28" fmla="*/ 199093439 w 1452"/>
                <a:gd name="T29" fmla="*/ 146497073 h 623"/>
                <a:gd name="T30" fmla="*/ 162742143 w 1452"/>
                <a:gd name="T31" fmla="*/ 128444807 h 623"/>
                <a:gd name="T32" fmla="*/ 138694155 w 1452"/>
                <a:gd name="T33" fmla="*/ 134694149 h 623"/>
                <a:gd name="T34" fmla="*/ 110731274 w 1452"/>
                <a:gd name="T35" fmla="*/ 122196298 h 623"/>
                <a:gd name="T36" fmla="*/ 42502951 w 1452"/>
                <a:gd name="T37" fmla="*/ 120113184 h 623"/>
                <a:gd name="T38" fmla="*/ 27403504 w 1452"/>
                <a:gd name="T39" fmla="*/ 137471356 h 623"/>
                <a:gd name="T40" fmla="*/ 25165995 w 1452"/>
                <a:gd name="T41" fmla="*/ 161771298 h 623"/>
                <a:gd name="T42" fmla="*/ 2796139 w 1452"/>
                <a:gd name="T43" fmla="*/ 149968374 h 623"/>
                <a:gd name="T44" fmla="*/ 0 w 1452"/>
                <a:gd name="T45" fmla="*/ 198569089 h 623"/>
                <a:gd name="T46" fmla="*/ 10066547 w 1452"/>
                <a:gd name="T47" fmla="*/ 231201486 h 623"/>
                <a:gd name="T48" fmla="*/ 35232542 w 1452"/>
                <a:gd name="T49" fmla="*/ 229812466 h 623"/>
                <a:gd name="T50" fmla="*/ 60958662 w 1452"/>
                <a:gd name="T51" fmla="*/ 277719087 h 623"/>
                <a:gd name="T52" fmla="*/ 147082570 w 1452"/>
                <a:gd name="T53" fmla="*/ 258973561 h 623"/>
                <a:gd name="T54" fmla="*/ 139253532 w 1452"/>
                <a:gd name="T55" fmla="*/ 311045578 h 623"/>
                <a:gd name="T56" fmla="*/ 96191204 w 1452"/>
                <a:gd name="T57" fmla="*/ 337428633 h 623"/>
                <a:gd name="T58" fmla="*/ 144286432 w 1452"/>
                <a:gd name="T59" fmla="*/ 386030181 h 623"/>
                <a:gd name="T60" fmla="*/ 178960344 w 1452"/>
                <a:gd name="T61" fmla="*/ 393666877 h 623"/>
                <a:gd name="T62" fmla="*/ 205245094 w 1452"/>
                <a:gd name="T63" fmla="*/ 399915386 h 623"/>
                <a:gd name="T64" fmla="*/ 204685716 w 1452"/>
                <a:gd name="T65" fmla="*/ 301325768 h 623"/>
                <a:gd name="T66" fmla="*/ 238240874 w 1452"/>
                <a:gd name="T67" fmla="*/ 272164672 h 623"/>
                <a:gd name="T68" fmla="*/ 250544183 w 1452"/>
                <a:gd name="T69" fmla="*/ 258973561 h 623"/>
                <a:gd name="T70" fmla="*/ 266762385 w 1452"/>
                <a:gd name="T71" fmla="*/ 267999278 h 623"/>
                <a:gd name="T72" fmla="*/ 275710178 w 1452"/>
                <a:gd name="T73" fmla="*/ 276330900 h 623"/>
                <a:gd name="T74" fmla="*/ 296962027 w 1452"/>
                <a:gd name="T75" fmla="*/ 316599993 h 623"/>
                <a:gd name="T76" fmla="*/ 314298983 w 1452"/>
                <a:gd name="T77" fmla="*/ 342288954 h 623"/>
                <a:gd name="T78" fmla="*/ 362394211 w 1452"/>
                <a:gd name="T79" fmla="*/ 342288954 h 623"/>
                <a:gd name="T80" fmla="*/ 380849922 w 1452"/>
                <a:gd name="T81" fmla="*/ 409636029 h 623"/>
                <a:gd name="T82" fmla="*/ 399864263 w 1452"/>
                <a:gd name="T83" fmla="*/ 432547783 h 623"/>
                <a:gd name="T84" fmla="*/ 447400113 w 1452"/>
                <a:gd name="T85" fmla="*/ 421438952 h 623"/>
                <a:gd name="T86" fmla="*/ 503325127 w 1452"/>
                <a:gd name="T87" fmla="*/ 422827973 h 623"/>
                <a:gd name="T88" fmla="*/ 499969612 w 1452"/>
                <a:gd name="T89" fmla="*/ 394361804 h 623"/>
                <a:gd name="T90" fmla="*/ 509477530 w 1452"/>
                <a:gd name="T91" fmla="*/ 379086746 h 623"/>
                <a:gd name="T92" fmla="*/ 544150694 w 1452"/>
                <a:gd name="T93" fmla="*/ 384641161 h 623"/>
                <a:gd name="T94" fmla="*/ 592246670 w 1452"/>
                <a:gd name="T95" fmla="*/ 371449217 h 623"/>
                <a:gd name="T96" fmla="*/ 674456433 w 1452"/>
                <a:gd name="T97" fmla="*/ 390889670 h 623"/>
                <a:gd name="T98" fmla="*/ 674456433 w 1452"/>
                <a:gd name="T99" fmla="*/ 329791937 h 623"/>
                <a:gd name="T100" fmla="*/ 735414347 w 1452"/>
                <a:gd name="T101" fmla="*/ 258973561 h 6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2"/>
                <a:gd name="T154" fmla="*/ 0 h 623"/>
                <a:gd name="T155" fmla="*/ 1452 w 1452"/>
                <a:gd name="T156" fmla="*/ 623 h 62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2" h="623">
                  <a:moveTo>
                    <a:pt x="1416" y="321"/>
                  </a:moveTo>
                  <a:lnTo>
                    <a:pt x="1452" y="307"/>
                  </a:lnTo>
                  <a:lnTo>
                    <a:pt x="1378" y="257"/>
                  </a:lnTo>
                  <a:lnTo>
                    <a:pt x="1332" y="278"/>
                  </a:lnTo>
                  <a:lnTo>
                    <a:pt x="1265" y="258"/>
                  </a:lnTo>
                  <a:lnTo>
                    <a:pt x="1234" y="244"/>
                  </a:lnTo>
                  <a:lnTo>
                    <a:pt x="1206" y="244"/>
                  </a:lnTo>
                  <a:lnTo>
                    <a:pt x="1189" y="213"/>
                  </a:lnTo>
                  <a:lnTo>
                    <a:pt x="1180" y="194"/>
                  </a:lnTo>
                  <a:lnTo>
                    <a:pt x="1154" y="194"/>
                  </a:lnTo>
                  <a:lnTo>
                    <a:pt x="1132" y="194"/>
                  </a:lnTo>
                  <a:lnTo>
                    <a:pt x="1112" y="202"/>
                  </a:lnTo>
                  <a:lnTo>
                    <a:pt x="1077" y="168"/>
                  </a:lnTo>
                  <a:lnTo>
                    <a:pt x="1062" y="173"/>
                  </a:lnTo>
                  <a:lnTo>
                    <a:pt x="1046" y="180"/>
                  </a:lnTo>
                  <a:lnTo>
                    <a:pt x="1026" y="187"/>
                  </a:lnTo>
                  <a:lnTo>
                    <a:pt x="995" y="162"/>
                  </a:lnTo>
                  <a:lnTo>
                    <a:pt x="925" y="104"/>
                  </a:lnTo>
                  <a:lnTo>
                    <a:pt x="868" y="70"/>
                  </a:lnTo>
                  <a:lnTo>
                    <a:pt x="834" y="38"/>
                  </a:lnTo>
                  <a:lnTo>
                    <a:pt x="774" y="76"/>
                  </a:lnTo>
                  <a:lnTo>
                    <a:pt x="764" y="49"/>
                  </a:lnTo>
                  <a:lnTo>
                    <a:pt x="680" y="46"/>
                  </a:lnTo>
                  <a:lnTo>
                    <a:pt x="670" y="46"/>
                  </a:lnTo>
                  <a:lnTo>
                    <a:pt x="632" y="0"/>
                  </a:lnTo>
                  <a:lnTo>
                    <a:pt x="592" y="6"/>
                  </a:lnTo>
                  <a:lnTo>
                    <a:pt x="565" y="25"/>
                  </a:lnTo>
                  <a:lnTo>
                    <a:pt x="512" y="36"/>
                  </a:lnTo>
                  <a:lnTo>
                    <a:pt x="495" y="26"/>
                  </a:lnTo>
                  <a:lnTo>
                    <a:pt x="467" y="53"/>
                  </a:lnTo>
                  <a:lnTo>
                    <a:pt x="448" y="49"/>
                  </a:lnTo>
                  <a:lnTo>
                    <a:pt x="372" y="55"/>
                  </a:lnTo>
                  <a:lnTo>
                    <a:pt x="356" y="53"/>
                  </a:lnTo>
                  <a:lnTo>
                    <a:pt x="346" y="59"/>
                  </a:lnTo>
                  <a:lnTo>
                    <a:pt x="377" y="93"/>
                  </a:lnTo>
                  <a:lnTo>
                    <a:pt x="356" y="125"/>
                  </a:lnTo>
                  <a:lnTo>
                    <a:pt x="358" y="147"/>
                  </a:lnTo>
                  <a:lnTo>
                    <a:pt x="358" y="159"/>
                  </a:lnTo>
                  <a:lnTo>
                    <a:pt x="399" y="159"/>
                  </a:lnTo>
                  <a:lnTo>
                    <a:pt x="411" y="180"/>
                  </a:lnTo>
                  <a:lnTo>
                    <a:pt x="411" y="202"/>
                  </a:lnTo>
                  <a:lnTo>
                    <a:pt x="399" y="206"/>
                  </a:lnTo>
                  <a:lnTo>
                    <a:pt x="383" y="194"/>
                  </a:lnTo>
                  <a:lnTo>
                    <a:pt x="366" y="202"/>
                  </a:lnTo>
                  <a:lnTo>
                    <a:pt x="356" y="211"/>
                  </a:lnTo>
                  <a:lnTo>
                    <a:pt x="326" y="194"/>
                  </a:lnTo>
                  <a:lnTo>
                    <a:pt x="318" y="176"/>
                  </a:lnTo>
                  <a:lnTo>
                    <a:pt x="291" y="185"/>
                  </a:lnTo>
                  <a:lnTo>
                    <a:pt x="291" y="190"/>
                  </a:lnTo>
                  <a:lnTo>
                    <a:pt x="273" y="176"/>
                  </a:lnTo>
                  <a:lnTo>
                    <a:pt x="248" y="194"/>
                  </a:lnTo>
                  <a:lnTo>
                    <a:pt x="216" y="202"/>
                  </a:lnTo>
                  <a:lnTo>
                    <a:pt x="207" y="194"/>
                  </a:lnTo>
                  <a:lnTo>
                    <a:pt x="198" y="176"/>
                  </a:lnTo>
                  <a:lnTo>
                    <a:pt x="158" y="173"/>
                  </a:lnTo>
                  <a:lnTo>
                    <a:pt x="92" y="169"/>
                  </a:lnTo>
                  <a:lnTo>
                    <a:pt x="76" y="173"/>
                  </a:lnTo>
                  <a:lnTo>
                    <a:pt x="70" y="185"/>
                  </a:lnTo>
                  <a:lnTo>
                    <a:pt x="59" y="180"/>
                  </a:lnTo>
                  <a:lnTo>
                    <a:pt x="49" y="198"/>
                  </a:lnTo>
                  <a:lnTo>
                    <a:pt x="38" y="213"/>
                  </a:lnTo>
                  <a:lnTo>
                    <a:pt x="38" y="220"/>
                  </a:lnTo>
                  <a:lnTo>
                    <a:pt x="45" y="233"/>
                  </a:lnTo>
                  <a:lnTo>
                    <a:pt x="34" y="238"/>
                  </a:lnTo>
                  <a:lnTo>
                    <a:pt x="22" y="213"/>
                  </a:lnTo>
                  <a:lnTo>
                    <a:pt x="5" y="216"/>
                  </a:lnTo>
                  <a:lnTo>
                    <a:pt x="0" y="249"/>
                  </a:lnTo>
                  <a:lnTo>
                    <a:pt x="0" y="269"/>
                  </a:lnTo>
                  <a:lnTo>
                    <a:pt x="0" y="286"/>
                  </a:lnTo>
                  <a:lnTo>
                    <a:pt x="8" y="301"/>
                  </a:lnTo>
                  <a:lnTo>
                    <a:pt x="18" y="313"/>
                  </a:lnTo>
                  <a:lnTo>
                    <a:pt x="18" y="333"/>
                  </a:lnTo>
                  <a:lnTo>
                    <a:pt x="34" y="331"/>
                  </a:lnTo>
                  <a:lnTo>
                    <a:pt x="54" y="316"/>
                  </a:lnTo>
                  <a:lnTo>
                    <a:pt x="63" y="331"/>
                  </a:lnTo>
                  <a:lnTo>
                    <a:pt x="79" y="349"/>
                  </a:lnTo>
                  <a:lnTo>
                    <a:pt x="93" y="366"/>
                  </a:lnTo>
                  <a:lnTo>
                    <a:pt x="109" y="400"/>
                  </a:lnTo>
                  <a:lnTo>
                    <a:pt x="138" y="392"/>
                  </a:lnTo>
                  <a:lnTo>
                    <a:pt x="187" y="383"/>
                  </a:lnTo>
                  <a:lnTo>
                    <a:pt x="263" y="373"/>
                  </a:lnTo>
                  <a:lnTo>
                    <a:pt x="281" y="397"/>
                  </a:lnTo>
                  <a:lnTo>
                    <a:pt x="284" y="439"/>
                  </a:lnTo>
                  <a:lnTo>
                    <a:pt x="249" y="448"/>
                  </a:lnTo>
                  <a:lnTo>
                    <a:pt x="216" y="456"/>
                  </a:lnTo>
                  <a:lnTo>
                    <a:pt x="221" y="486"/>
                  </a:lnTo>
                  <a:lnTo>
                    <a:pt x="172" y="486"/>
                  </a:lnTo>
                  <a:lnTo>
                    <a:pt x="216" y="547"/>
                  </a:lnTo>
                  <a:lnTo>
                    <a:pt x="237" y="552"/>
                  </a:lnTo>
                  <a:lnTo>
                    <a:pt x="258" y="556"/>
                  </a:lnTo>
                  <a:lnTo>
                    <a:pt x="268" y="581"/>
                  </a:lnTo>
                  <a:lnTo>
                    <a:pt x="280" y="571"/>
                  </a:lnTo>
                  <a:lnTo>
                    <a:pt x="320" y="567"/>
                  </a:lnTo>
                  <a:lnTo>
                    <a:pt x="341" y="576"/>
                  </a:lnTo>
                  <a:lnTo>
                    <a:pt x="356" y="589"/>
                  </a:lnTo>
                  <a:lnTo>
                    <a:pt x="367" y="576"/>
                  </a:lnTo>
                  <a:lnTo>
                    <a:pt x="392" y="579"/>
                  </a:lnTo>
                  <a:lnTo>
                    <a:pt x="348" y="442"/>
                  </a:lnTo>
                  <a:lnTo>
                    <a:pt x="366" y="434"/>
                  </a:lnTo>
                  <a:lnTo>
                    <a:pt x="424" y="405"/>
                  </a:lnTo>
                  <a:lnTo>
                    <a:pt x="434" y="403"/>
                  </a:lnTo>
                  <a:lnTo>
                    <a:pt x="426" y="392"/>
                  </a:lnTo>
                  <a:lnTo>
                    <a:pt x="439" y="398"/>
                  </a:lnTo>
                  <a:lnTo>
                    <a:pt x="439" y="383"/>
                  </a:lnTo>
                  <a:lnTo>
                    <a:pt x="448" y="373"/>
                  </a:lnTo>
                  <a:lnTo>
                    <a:pt x="451" y="377"/>
                  </a:lnTo>
                  <a:lnTo>
                    <a:pt x="465" y="377"/>
                  </a:lnTo>
                  <a:lnTo>
                    <a:pt x="477" y="386"/>
                  </a:lnTo>
                  <a:lnTo>
                    <a:pt x="494" y="368"/>
                  </a:lnTo>
                  <a:lnTo>
                    <a:pt x="504" y="373"/>
                  </a:lnTo>
                  <a:lnTo>
                    <a:pt x="493" y="398"/>
                  </a:lnTo>
                  <a:lnTo>
                    <a:pt x="501" y="431"/>
                  </a:lnTo>
                  <a:lnTo>
                    <a:pt x="531" y="449"/>
                  </a:lnTo>
                  <a:lnTo>
                    <a:pt x="531" y="456"/>
                  </a:lnTo>
                  <a:lnTo>
                    <a:pt x="521" y="471"/>
                  </a:lnTo>
                  <a:lnTo>
                    <a:pt x="526" y="478"/>
                  </a:lnTo>
                  <a:lnTo>
                    <a:pt x="562" y="493"/>
                  </a:lnTo>
                  <a:lnTo>
                    <a:pt x="575" y="513"/>
                  </a:lnTo>
                  <a:lnTo>
                    <a:pt x="610" y="502"/>
                  </a:lnTo>
                  <a:lnTo>
                    <a:pt x="648" y="493"/>
                  </a:lnTo>
                  <a:lnTo>
                    <a:pt x="680" y="554"/>
                  </a:lnTo>
                  <a:lnTo>
                    <a:pt x="691" y="584"/>
                  </a:lnTo>
                  <a:lnTo>
                    <a:pt x="681" y="590"/>
                  </a:lnTo>
                  <a:lnTo>
                    <a:pt x="675" y="601"/>
                  </a:lnTo>
                  <a:lnTo>
                    <a:pt x="706" y="611"/>
                  </a:lnTo>
                  <a:lnTo>
                    <a:pt x="715" y="623"/>
                  </a:lnTo>
                  <a:lnTo>
                    <a:pt x="757" y="611"/>
                  </a:lnTo>
                  <a:lnTo>
                    <a:pt x="772" y="623"/>
                  </a:lnTo>
                  <a:lnTo>
                    <a:pt x="800" y="607"/>
                  </a:lnTo>
                  <a:lnTo>
                    <a:pt x="819" y="604"/>
                  </a:lnTo>
                  <a:lnTo>
                    <a:pt x="846" y="609"/>
                  </a:lnTo>
                  <a:lnTo>
                    <a:pt x="900" y="609"/>
                  </a:lnTo>
                  <a:lnTo>
                    <a:pt x="885" y="597"/>
                  </a:lnTo>
                  <a:lnTo>
                    <a:pt x="885" y="579"/>
                  </a:lnTo>
                  <a:lnTo>
                    <a:pt x="894" y="568"/>
                  </a:lnTo>
                  <a:lnTo>
                    <a:pt x="894" y="558"/>
                  </a:lnTo>
                  <a:lnTo>
                    <a:pt x="877" y="549"/>
                  </a:lnTo>
                  <a:lnTo>
                    <a:pt x="911" y="546"/>
                  </a:lnTo>
                  <a:lnTo>
                    <a:pt x="942" y="549"/>
                  </a:lnTo>
                  <a:lnTo>
                    <a:pt x="949" y="558"/>
                  </a:lnTo>
                  <a:lnTo>
                    <a:pt x="973" y="554"/>
                  </a:lnTo>
                  <a:lnTo>
                    <a:pt x="955" y="527"/>
                  </a:lnTo>
                  <a:lnTo>
                    <a:pt x="975" y="524"/>
                  </a:lnTo>
                  <a:lnTo>
                    <a:pt x="1059" y="535"/>
                  </a:lnTo>
                  <a:lnTo>
                    <a:pt x="1129" y="541"/>
                  </a:lnTo>
                  <a:lnTo>
                    <a:pt x="1180" y="563"/>
                  </a:lnTo>
                  <a:lnTo>
                    <a:pt x="1206" y="563"/>
                  </a:lnTo>
                  <a:lnTo>
                    <a:pt x="1214" y="589"/>
                  </a:lnTo>
                  <a:lnTo>
                    <a:pt x="1234" y="535"/>
                  </a:lnTo>
                  <a:lnTo>
                    <a:pt x="1206" y="475"/>
                  </a:lnTo>
                  <a:lnTo>
                    <a:pt x="1291" y="454"/>
                  </a:lnTo>
                  <a:lnTo>
                    <a:pt x="1301" y="422"/>
                  </a:lnTo>
                  <a:lnTo>
                    <a:pt x="1315" y="373"/>
                  </a:lnTo>
                  <a:lnTo>
                    <a:pt x="1403" y="377"/>
                  </a:lnTo>
                  <a:lnTo>
                    <a:pt x="1416" y="321"/>
                  </a:lnTo>
                  <a:close/>
                </a:path>
              </a:pathLst>
            </a:custGeom>
            <a:grpFill/>
            <a:ln w="3175" cap="rnd">
              <a:solidFill>
                <a:schemeClr val="accent5"/>
              </a:solidFill>
              <a:round/>
              <a:headEnd/>
              <a:tailEnd/>
            </a:ln>
          </p:spPr>
          <p:txBody>
            <a:bodyPr/>
            <a:lstStyle/>
            <a:p>
              <a:endParaRPr lang="en-US" dirty="0"/>
            </a:p>
          </p:txBody>
        </p:sp>
        <p:sp>
          <p:nvSpPr>
            <p:cNvPr id="300" name="Freeform 241"/>
            <p:cNvSpPr>
              <a:spLocks noChangeAspect="1"/>
            </p:cNvSpPr>
            <p:nvPr/>
          </p:nvSpPr>
          <p:spPr bwMode="gray">
            <a:xfrm>
              <a:off x="5894948" y="3036882"/>
              <a:ext cx="474662" cy="319087"/>
            </a:xfrm>
            <a:custGeom>
              <a:avLst/>
              <a:gdLst>
                <a:gd name="T0" fmla="*/ 33631375 w 634"/>
                <a:gd name="T1" fmla="*/ 118220080 h 386"/>
                <a:gd name="T2" fmla="*/ 39796740 w 634"/>
                <a:gd name="T3" fmla="*/ 98402794 h 386"/>
                <a:gd name="T4" fmla="*/ 48204397 w 634"/>
                <a:gd name="T5" fmla="*/ 90202423 h 386"/>
                <a:gd name="T6" fmla="*/ 63338927 w 634"/>
                <a:gd name="T7" fmla="*/ 94302608 h 386"/>
                <a:gd name="T8" fmla="*/ 81275012 w 634"/>
                <a:gd name="T9" fmla="*/ 99769246 h 386"/>
                <a:gd name="T10" fmla="*/ 85759594 w 634"/>
                <a:gd name="T11" fmla="*/ 105919524 h 386"/>
                <a:gd name="T12" fmla="*/ 96969553 w 634"/>
                <a:gd name="T13" fmla="*/ 118220080 h 386"/>
                <a:gd name="T14" fmla="*/ 105377210 w 634"/>
                <a:gd name="T15" fmla="*/ 148287003 h 386"/>
                <a:gd name="T16" fmla="*/ 118830209 w 634"/>
                <a:gd name="T17" fmla="*/ 144870458 h 386"/>
                <a:gd name="T18" fmla="*/ 137887814 w 634"/>
                <a:gd name="T19" fmla="*/ 148287003 h 386"/>
                <a:gd name="T20" fmla="*/ 165913835 w 634"/>
                <a:gd name="T21" fmla="*/ 183821391 h 386"/>
                <a:gd name="T22" fmla="*/ 196181398 w 634"/>
                <a:gd name="T23" fmla="*/ 205688771 h 386"/>
                <a:gd name="T24" fmla="*/ 224207419 w 634"/>
                <a:gd name="T25" fmla="*/ 226188871 h 386"/>
                <a:gd name="T26" fmla="*/ 235418127 w 634"/>
                <a:gd name="T27" fmla="*/ 263773351 h 386"/>
                <a:gd name="T28" fmla="*/ 253914972 w 634"/>
                <a:gd name="T29" fmla="*/ 234389241 h 386"/>
                <a:gd name="T30" fmla="*/ 256157263 w 634"/>
                <a:gd name="T31" fmla="*/ 207055224 h 386"/>
                <a:gd name="T32" fmla="*/ 244946555 w 634"/>
                <a:gd name="T33" fmla="*/ 167420650 h 386"/>
                <a:gd name="T34" fmla="*/ 268488742 w 634"/>
                <a:gd name="T35" fmla="*/ 159220280 h 386"/>
                <a:gd name="T36" fmla="*/ 299317066 w 634"/>
                <a:gd name="T37" fmla="*/ 166737837 h 386"/>
                <a:gd name="T38" fmla="*/ 346961451 w 634"/>
                <a:gd name="T39" fmla="*/ 163320465 h 386"/>
                <a:gd name="T40" fmla="*/ 346961451 w 634"/>
                <a:gd name="T41" fmla="*/ 139403820 h 386"/>
                <a:gd name="T42" fmla="*/ 289788638 w 634"/>
                <a:gd name="T43" fmla="*/ 139403820 h 386"/>
                <a:gd name="T44" fmla="*/ 260641097 w 634"/>
                <a:gd name="T45" fmla="*/ 136670087 h 386"/>
                <a:gd name="T46" fmla="*/ 234857367 w 634"/>
                <a:gd name="T47" fmla="*/ 148287003 h 386"/>
                <a:gd name="T48" fmla="*/ 217481294 w 634"/>
                <a:gd name="T49" fmla="*/ 144870458 h 386"/>
                <a:gd name="T50" fmla="*/ 204029043 w 634"/>
                <a:gd name="T51" fmla="*/ 147603364 h 386"/>
                <a:gd name="T52" fmla="*/ 186652970 w 634"/>
                <a:gd name="T53" fmla="*/ 136670087 h 386"/>
                <a:gd name="T54" fmla="*/ 186092210 w 634"/>
                <a:gd name="T55" fmla="*/ 127786904 h 386"/>
                <a:gd name="T56" fmla="*/ 183289908 w 634"/>
                <a:gd name="T57" fmla="*/ 97719154 h 386"/>
                <a:gd name="T58" fmla="*/ 127798626 w 634"/>
                <a:gd name="T59" fmla="*/ 73118869 h 386"/>
                <a:gd name="T60" fmla="*/ 99772605 w 634"/>
                <a:gd name="T61" fmla="*/ 51251489 h 386"/>
                <a:gd name="T62" fmla="*/ 63898939 w 634"/>
                <a:gd name="T63" fmla="*/ 62184766 h 386"/>
                <a:gd name="T64" fmla="*/ 42039031 w 634"/>
                <a:gd name="T65" fmla="*/ 27334017 h 386"/>
                <a:gd name="T66" fmla="*/ 42599791 w 634"/>
                <a:gd name="T67" fmla="*/ 0 h 386"/>
                <a:gd name="T68" fmla="*/ 24662958 w 634"/>
                <a:gd name="T69" fmla="*/ 120269346 h 3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4"/>
                <a:gd name="T106" fmla="*/ 0 h 386"/>
                <a:gd name="T107" fmla="*/ 634 w 634"/>
                <a:gd name="T108" fmla="*/ 386 h 3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4" h="386">
                  <a:moveTo>
                    <a:pt x="44" y="176"/>
                  </a:moveTo>
                  <a:lnTo>
                    <a:pt x="60" y="173"/>
                  </a:lnTo>
                  <a:lnTo>
                    <a:pt x="66" y="157"/>
                  </a:lnTo>
                  <a:lnTo>
                    <a:pt x="71" y="144"/>
                  </a:lnTo>
                  <a:lnTo>
                    <a:pt x="91" y="151"/>
                  </a:lnTo>
                  <a:lnTo>
                    <a:pt x="86" y="132"/>
                  </a:lnTo>
                  <a:lnTo>
                    <a:pt x="103" y="124"/>
                  </a:lnTo>
                  <a:lnTo>
                    <a:pt x="113" y="138"/>
                  </a:lnTo>
                  <a:lnTo>
                    <a:pt x="129" y="138"/>
                  </a:lnTo>
                  <a:lnTo>
                    <a:pt x="145" y="146"/>
                  </a:lnTo>
                  <a:lnTo>
                    <a:pt x="153" y="151"/>
                  </a:lnTo>
                  <a:lnTo>
                    <a:pt x="153" y="155"/>
                  </a:lnTo>
                  <a:lnTo>
                    <a:pt x="155" y="167"/>
                  </a:lnTo>
                  <a:lnTo>
                    <a:pt x="173" y="173"/>
                  </a:lnTo>
                  <a:lnTo>
                    <a:pt x="173" y="190"/>
                  </a:lnTo>
                  <a:lnTo>
                    <a:pt x="188" y="217"/>
                  </a:lnTo>
                  <a:lnTo>
                    <a:pt x="205" y="220"/>
                  </a:lnTo>
                  <a:lnTo>
                    <a:pt x="212" y="212"/>
                  </a:lnTo>
                  <a:lnTo>
                    <a:pt x="230" y="203"/>
                  </a:lnTo>
                  <a:lnTo>
                    <a:pt x="246" y="217"/>
                  </a:lnTo>
                  <a:lnTo>
                    <a:pt x="266" y="239"/>
                  </a:lnTo>
                  <a:lnTo>
                    <a:pt x="296" y="269"/>
                  </a:lnTo>
                  <a:lnTo>
                    <a:pt x="349" y="282"/>
                  </a:lnTo>
                  <a:lnTo>
                    <a:pt x="350" y="301"/>
                  </a:lnTo>
                  <a:lnTo>
                    <a:pt x="384" y="313"/>
                  </a:lnTo>
                  <a:lnTo>
                    <a:pt x="400" y="331"/>
                  </a:lnTo>
                  <a:lnTo>
                    <a:pt x="389" y="385"/>
                  </a:lnTo>
                  <a:lnTo>
                    <a:pt x="420" y="386"/>
                  </a:lnTo>
                  <a:lnTo>
                    <a:pt x="441" y="359"/>
                  </a:lnTo>
                  <a:lnTo>
                    <a:pt x="453" y="343"/>
                  </a:lnTo>
                  <a:lnTo>
                    <a:pt x="462" y="329"/>
                  </a:lnTo>
                  <a:lnTo>
                    <a:pt x="457" y="303"/>
                  </a:lnTo>
                  <a:lnTo>
                    <a:pt x="432" y="293"/>
                  </a:lnTo>
                  <a:lnTo>
                    <a:pt x="437" y="245"/>
                  </a:lnTo>
                  <a:lnTo>
                    <a:pt x="460" y="227"/>
                  </a:lnTo>
                  <a:lnTo>
                    <a:pt x="479" y="233"/>
                  </a:lnTo>
                  <a:lnTo>
                    <a:pt x="526" y="225"/>
                  </a:lnTo>
                  <a:lnTo>
                    <a:pt x="534" y="244"/>
                  </a:lnTo>
                  <a:lnTo>
                    <a:pt x="561" y="243"/>
                  </a:lnTo>
                  <a:lnTo>
                    <a:pt x="619" y="239"/>
                  </a:lnTo>
                  <a:lnTo>
                    <a:pt x="634" y="217"/>
                  </a:lnTo>
                  <a:lnTo>
                    <a:pt x="619" y="204"/>
                  </a:lnTo>
                  <a:lnTo>
                    <a:pt x="581" y="204"/>
                  </a:lnTo>
                  <a:lnTo>
                    <a:pt x="517" y="204"/>
                  </a:lnTo>
                  <a:lnTo>
                    <a:pt x="491" y="204"/>
                  </a:lnTo>
                  <a:lnTo>
                    <a:pt x="465" y="200"/>
                  </a:lnTo>
                  <a:lnTo>
                    <a:pt x="424" y="220"/>
                  </a:lnTo>
                  <a:lnTo>
                    <a:pt x="419" y="217"/>
                  </a:lnTo>
                  <a:lnTo>
                    <a:pt x="409" y="208"/>
                  </a:lnTo>
                  <a:lnTo>
                    <a:pt x="388" y="212"/>
                  </a:lnTo>
                  <a:lnTo>
                    <a:pt x="367" y="220"/>
                  </a:lnTo>
                  <a:lnTo>
                    <a:pt x="364" y="216"/>
                  </a:lnTo>
                  <a:lnTo>
                    <a:pt x="359" y="208"/>
                  </a:lnTo>
                  <a:lnTo>
                    <a:pt x="333" y="200"/>
                  </a:lnTo>
                  <a:lnTo>
                    <a:pt x="327" y="198"/>
                  </a:lnTo>
                  <a:lnTo>
                    <a:pt x="332" y="187"/>
                  </a:lnTo>
                  <a:lnTo>
                    <a:pt x="344" y="181"/>
                  </a:lnTo>
                  <a:lnTo>
                    <a:pt x="327" y="143"/>
                  </a:lnTo>
                  <a:lnTo>
                    <a:pt x="300" y="90"/>
                  </a:lnTo>
                  <a:lnTo>
                    <a:pt x="228" y="107"/>
                  </a:lnTo>
                  <a:lnTo>
                    <a:pt x="212" y="90"/>
                  </a:lnTo>
                  <a:lnTo>
                    <a:pt x="178" y="75"/>
                  </a:lnTo>
                  <a:lnTo>
                    <a:pt x="146" y="97"/>
                  </a:lnTo>
                  <a:lnTo>
                    <a:pt x="114" y="91"/>
                  </a:lnTo>
                  <a:lnTo>
                    <a:pt x="80" y="68"/>
                  </a:lnTo>
                  <a:lnTo>
                    <a:pt x="75" y="40"/>
                  </a:lnTo>
                  <a:lnTo>
                    <a:pt x="78" y="20"/>
                  </a:lnTo>
                  <a:lnTo>
                    <a:pt x="76" y="0"/>
                  </a:lnTo>
                  <a:lnTo>
                    <a:pt x="0" y="40"/>
                  </a:lnTo>
                  <a:lnTo>
                    <a:pt x="44" y="176"/>
                  </a:lnTo>
                  <a:close/>
                </a:path>
              </a:pathLst>
            </a:custGeom>
            <a:grpFill/>
            <a:ln w="3175" cap="rnd">
              <a:solidFill>
                <a:schemeClr val="accent5"/>
              </a:solidFill>
              <a:round/>
              <a:headEnd/>
              <a:tailEnd/>
            </a:ln>
          </p:spPr>
          <p:txBody>
            <a:bodyPr/>
            <a:lstStyle/>
            <a:p>
              <a:endParaRPr lang="en-US" dirty="0"/>
            </a:p>
          </p:txBody>
        </p:sp>
        <p:sp>
          <p:nvSpPr>
            <p:cNvPr id="301" name="Freeform 242"/>
            <p:cNvSpPr>
              <a:spLocks noChangeAspect="1"/>
            </p:cNvSpPr>
            <p:nvPr/>
          </p:nvSpPr>
          <p:spPr bwMode="gray">
            <a:xfrm>
              <a:off x="5834627" y="3141657"/>
              <a:ext cx="360361" cy="279398"/>
            </a:xfrm>
            <a:custGeom>
              <a:avLst/>
              <a:gdLst>
                <a:gd name="T0" fmla="*/ 0 w 485"/>
                <a:gd name="T1" fmla="*/ 33482536 h 338"/>
                <a:gd name="T2" fmla="*/ 1656179 w 485"/>
                <a:gd name="T3" fmla="*/ 63547794 h 338"/>
                <a:gd name="T4" fmla="*/ 17113851 w 485"/>
                <a:gd name="T5" fmla="*/ 45098301 h 338"/>
                <a:gd name="T6" fmla="*/ 36436685 w 485"/>
                <a:gd name="T7" fmla="*/ 69014280 h 338"/>
                <a:gd name="T8" fmla="*/ 27603729 w 485"/>
                <a:gd name="T9" fmla="*/ 82680908 h 338"/>
                <a:gd name="T10" fmla="*/ 3312358 w 485"/>
                <a:gd name="T11" fmla="*/ 69697901 h 338"/>
                <a:gd name="T12" fmla="*/ 1104119 w 485"/>
                <a:gd name="T13" fmla="*/ 90197429 h 338"/>
                <a:gd name="T14" fmla="*/ 3312358 w 485"/>
                <a:gd name="T15" fmla="*/ 102496815 h 338"/>
                <a:gd name="T16" fmla="*/ 17113851 w 485"/>
                <a:gd name="T17" fmla="*/ 104546851 h 338"/>
                <a:gd name="T18" fmla="*/ 10489135 w 485"/>
                <a:gd name="T19" fmla="*/ 117529858 h 338"/>
                <a:gd name="T20" fmla="*/ 22635192 w 485"/>
                <a:gd name="T21" fmla="*/ 127096415 h 338"/>
                <a:gd name="T22" fmla="*/ 22635192 w 485"/>
                <a:gd name="T23" fmla="*/ 168094645 h 338"/>
                <a:gd name="T24" fmla="*/ 59071876 w 485"/>
                <a:gd name="T25" fmla="*/ 156478879 h 338"/>
                <a:gd name="T26" fmla="*/ 78946027 w 485"/>
                <a:gd name="T27" fmla="*/ 144178666 h 338"/>
                <a:gd name="T28" fmla="*/ 126423906 w 485"/>
                <a:gd name="T29" fmla="*/ 171511095 h 338"/>
                <a:gd name="T30" fmla="*/ 155683814 w 485"/>
                <a:gd name="T31" fmla="*/ 187227759 h 338"/>
                <a:gd name="T32" fmla="*/ 162308531 w 485"/>
                <a:gd name="T33" fmla="*/ 196110695 h 338"/>
                <a:gd name="T34" fmla="*/ 165068829 w 485"/>
                <a:gd name="T35" fmla="*/ 215926602 h 338"/>
                <a:gd name="T36" fmla="*/ 192672559 w 485"/>
                <a:gd name="T37" fmla="*/ 230959645 h 338"/>
                <a:gd name="T38" fmla="*/ 233525721 w 485"/>
                <a:gd name="T39" fmla="*/ 175611166 h 338"/>
                <a:gd name="T40" fmla="*/ 260577391 w 485"/>
                <a:gd name="T41" fmla="*/ 175611166 h 338"/>
                <a:gd name="T42" fmla="*/ 264993868 w 485"/>
                <a:gd name="T43" fmla="*/ 152378808 h 338"/>
                <a:gd name="T44" fmla="*/ 267754167 w 485"/>
                <a:gd name="T45" fmla="*/ 143495872 h 338"/>
                <a:gd name="T46" fmla="*/ 258921212 w 485"/>
                <a:gd name="T47" fmla="*/ 128462830 h 338"/>
                <a:gd name="T48" fmla="*/ 239046318 w 485"/>
                <a:gd name="T49" fmla="*/ 119579893 h 338"/>
                <a:gd name="T50" fmla="*/ 237942199 w 485"/>
                <a:gd name="T51" fmla="*/ 107963301 h 338"/>
                <a:gd name="T52" fmla="*/ 209234350 w 485"/>
                <a:gd name="T53" fmla="*/ 99080365 h 338"/>
                <a:gd name="T54" fmla="*/ 192672559 w 485"/>
                <a:gd name="T55" fmla="*/ 78580837 h 338"/>
                <a:gd name="T56" fmla="*/ 186599902 w 485"/>
                <a:gd name="T57" fmla="*/ 65597830 h 338"/>
                <a:gd name="T58" fmla="*/ 172798409 w 485"/>
                <a:gd name="T59" fmla="*/ 52614822 h 338"/>
                <a:gd name="T60" fmla="*/ 163964710 w 485"/>
                <a:gd name="T61" fmla="*/ 59448550 h 338"/>
                <a:gd name="T62" fmla="*/ 158996172 w 485"/>
                <a:gd name="T63" fmla="*/ 65597830 h 338"/>
                <a:gd name="T64" fmla="*/ 149611157 w 485"/>
                <a:gd name="T65" fmla="*/ 63547794 h 338"/>
                <a:gd name="T66" fmla="*/ 141330261 w 485"/>
                <a:gd name="T67" fmla="*/ 45098301 h 338"/>
                <a:gd name="T68" fmla="*/ 140778202 w 485"/>
                <a:gd name="T69" fmla="*/ 33482536 h 338"/>
                <a:gd name="T70" fmla="*/ 131392443 w 485"/>
                <a:gd name="T71" fmla="*/ 29382464 h 338"/>
                <a:gd name="T72" fmla="*/ 129184204 w 485"/>
                <a:gd name="T73" fmla="*/ 18449493 h 338"/>
                <a:gd name="T74" fmla="*/ 117038890 w 485"/>
                <a:gd name="T75" fmla="*/ 9566557 h 338"/>
                <a:gd name="T76" fmla="*/ 108205935 w 485"/>
                <a:gd name="T77" fmla="*/ 9566557 h 338"/>
                <a:gd name="T78" fmla="*/ 102685338 w 485"/>
                <a:gd name="T79" fmla="*/ 0 h 338"/>
                <a:gd name="T80" fmla="*/ 93299579 w 485"/>
                <a:gd name="T81" fmla="*/ 5466486 h 338"/>
                <a:gd name="T82" fmla="*/ 96612681 w 485"/>
                <a:gd name="T83" fmla="*/ 18449493 h 338"/>
                <a:gd name="T84" fmla="*/ 92195460 w 485"/>
                <a:gd name="T85" fmla="*/ 16399457 h 338"/>
                <a:gd name="T86" fmla="*/ 85018683 w 485"/>
                <a:gd name="T87" fmla="*/ 13666628 h 338"/>
                <a:gd name="T88" fmla="*/ 78946027 w 485"/>
                <a:gd name="T89" fmla="*/ 33482536 h 338"/>
                <a:gd name="T90" fmla="*/ 69008951 w 485"/>
                <a:gd name="T91" fmla="*/ 35532571 h 338"/>
                <a:gd name="T92" fmla="*/ 59071876 w 485"/>
                <a:gd name="T93" fmla="*/ 32798915 h 338"/>
                <a:gd name="T94" fmla="*/ 50238178 w 485"/>
                <a:gd name="T95" fmla="*/ 42365472 h 338"/>
                <a:gd name="T96" fmla="*/ 41957282 w 485"/>
                <a:gd name="T97" fmla="*/ 33482536 h 338"/>
                <a:gd name="T98" fmla="*/ 29259908 w 485"/>
                <a:gd name="T99" fmla="*/ 24599599 h 338"/>
                <a:gd name="T100" fmla="*/ 0 w 485"/>
                <a:gd name="T101" fmla="*/ 33482536 h 3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85"/>
                <a:gd name="T154" fmla="*/ 0 h 338"/>
                <a:gd name="T155" fmla="*/ 485 w 485"/>
                <a:gd name="T156" fmla="*/ 338 h 3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85" h="338">
                  <a:moveTo>
                    <a:pt x="0" y="49"/>
                  </a:moveTo>
                  <a:lnTo>
                    <a:pt x="3" y="93"/>
                  </a:lnTo>
                  <a:lnTo>
                    <a:pt x="31" y="66"/>
                  </a:lnTo>
                  <a:lnTo>
                    <a:pt x="66" y="101"/>
                  </a:lnTo>
                  <a:lnTo>
                    <a:pt x="50" y="121"/>
                  </a:lnTo>
                  <a:lnTo>
                    <a:pt x="6" y="102"/>
                  </a:lnTo>
                  <a:lnTo>
                    <a:pt x="2" y="132"/>
                  </a:lnTo>
                  <a:lnTo>
                    <a:pt x="6" y="150"/>
                  </a:lnTo>
                  <a:lnTo>
                    <a:pt x="31" y="153"/>
                  </a:lnTo>
                  <a:lnTo>
                    <a:pt x="19" y="172"/>
                  </a:lnTo>
                  <a:lnTo>
                    <a:pt x="41" y="186"/>
                  </a:lnTo>
                  <a:lnTo>
                    <a:pt x="41" y="246"/>
                  </a:lnTo>
                  <a:lnTo>
                    <a:pt x="107" y="229"/>
                  </a:lnTo>
                  <a:lnTo>
                    <a:pt x="143" y="211"/>
                  </a:lnTo>
                  <a:lnTo>
                    <a:pt x="229" y="251"/>
                  </a:lnTo>
                  <a:lnTo>
                    <a:pt x="282" y="274"/>
                  </a:lnTo>
                  <a:lnTo>
                    <a:pt x="294" y="287"/>
                  </a:lnTo>
                  <a:lnTo>
                    <a:pt x="299" y="316"/>
                  </a:lnTo>
                  <a:lnTo>
                    <a:pt x="349" y="338"/>
                  </a:lnTo>
                  <a:lnTo>
                    <a:pt x="423" y="257"/>
                  </a:lnTo>
                  <a:lnTo>
                    <a:pt x="472" y="257"/>
                  </a:lnTo>
                  <a:lnTo>
                    <a:pt x="480" y="223"/>
                  </a:lnTo>
                  <a:lnTo>
                    <a:pt x="485" y="210"/>
                  </a:lnTo>
                  <a:lnTo>
                    <a:pt x="469" y="188"/>
                  </a:lnTo>
                  <a:lnTo>
                    <a:pt x="433" y="175"/>
                  </a:lnTo>
                  <a:lnTo>
                    <a:pt x="431" y="158"/>
                  </a:lnTo>
                  <a:lnTo>
                    <a:pt x="379" y="145"/>
                  </a:lnTo>
                  <a:lnTo>
                    <a:pt x="349" y="115"/>
                  </a:lnTo>
                  <a:lnTo>
                    <a:pt x="338" y="96"/>
                  </a:lnTo>
                  <a:lnTo>
                    <a:pt x="313" y="77"/>
                  </a:lnTo>
                  <a:lnTo>
                    <a:pt x="297" y="87"/>
                  </a:lnTo>
                  <a:lnTo>
                    <a:pt x="288" y="96"/>
                  </a:lnTo>
                  <a:lnTo>
                    <a:pt x="271" y="93"/>
                  </a:lnTo>
                  <a:lnTo>
                    <a:pt x="256" y="66"/>
                  </a:lnTo>
                  <a:lnTo>
                    <a:pt x="255" y="49"/>
                  </a:lnTo>
                  <a:lnTo>
                    <a:pt x="238" y="43"/>
                  </a:lnTo>
                  <a:lnTo>
                    <a:pt x="234" y="27"/>
                  </a:lnTo>
                  <a:lnTo>
                    <a:pt x="212" y="14"/>
                  </a:lnTo>
                  <a:lnTo>
                    <a:pt x="196" y="14"/>
                  </a:lnTo>
                  <a:lnTo>
                    <a:pt x="186" y="0"/>
                  </a:lnTo>
                  <a:lnTo>
                    <a:pt x="169" y="8"/>
                  </a:lnTo>
                  <a:lnTo>
                    <a:pt x="175" y="27"/>
                  </a:lnTo>
                  <a:lnTo>
                    <a:pt x="167" y="24"/>
                  </a:lnTo>
                  <a:lnTo>
                    <a:pt x="154" y="20"/>
                  </a:lnTo>
                  <a:lnTo>
                    <a:pt x="143" y="49"/>
                  </a:lnTo>
                  <a:lnTo>
                    <a:pt x="125" y="52"/>
                  </a:lnTo>
                  <a:lnTo>
                    <a:pt x="107" y="48"/>
                  </a:lnTo>
                  <a:lnTo>
                    <a:pt x="91" y="62"/>
                  </a:lnTo>
                  <a:lnTo>
                    <a:pt x="76" y="49"/>
                  </a:lnTo>
                  <a:lnTo>
                    <a:pt x="53" y="36"/>
                  </a:lnTo>
                  <a:lnTo>
                    <a:pt x="0" y="49"/>
                  </a:lnTo>
                  <a:close/>
                </a:path>
              </a:pathLst>
            </a:custGeom>
            <a:grpFill/>
            <a:ln w="3175" cap="rnd">
              <a:solidFill>
                <a:schemeClr val="accent5"/>
              </a:solidFill>
              <a:round/>
              <a:headEnd/>
              <a:tailEnd/>
            </a:ln>
          </p:spPr>
          <p:txBody>
            <a:bodyPr/>
            <a:lstStyle/>
            <a:p>
              <a:endParaRPr lang="en-US" dirty="0"/>
            </a:p>
          </p:txBody>
        </p:sp>
        <p:sp>
          <p:nvSpPr>
            <p:cNvPr id="302" name="Freeform 243"/>
            <p:cNvSpPr>
              <a:spLocks noChangeAspect="1"/>
            </p:cNvSpPr>
            <p:nvPr/>
          </p:nvSpPr>
          <p:spPr bwMode="gray">
            <a:xfrm>
              <a:off x="6237849" y="3138489"/>
              <a:ext cx="303211" cy="139701"/>
            </a:xfrm>
            <a:custGeom>
              <a:avLst/>
              <a:gdLst>
                <a:gd name="T0" fmla="*/ 57732313 w 405"/>
                <a:gd name="T1" fmla="*/ 80481820 h 172"/>
                <a:gd name="T2" fmla="*/ 41477904 w 405"/>
                <a:gd name="T3" fmla="*/ 80481820 h 172"/>
                <a:gd name="T4" fmla="*/ 8407582 w 405"/>
                <a:gd name="T5" fmla="*/ 85099230 h 172"/>
                <a:gd name="T6" fmla="*/ 0 w 405"/>
                <a:gd name="T7" fmla="*/ 97633244 h 172"/>
                <a:gd name="T8" fmla="*/ 8407582 w 405"/>
                <a:gd name="T9" fmla="*/ 102910980 h 172"/>
                <a:gd name="T10" fmla="*/ 15133648 w 405"/>
                <a:gd name="T11" fmla="*/ 106868876 h 172"/>
                <a:gd name="T12" fmla="*/ 61095346 w 405"/>
                <a:gd name="T13" fmla="*/ 106209362 h 172"/>
                <a:gd name="T14" fmla="*/ 91362642 w 405"/>
                <a:gd name="T15" fmla="*/ 106209362 h 172"/>
                <a:gd name="T16" fmla="*/ 104815522 w 405"/>
                <a:gd name="T17" fmla="*/ 113465640 h 172"/>
                <a:gd name="T18" fmla="*/ 109860071 w 405"/>
                <a:gd name="T19" fmla="*/ 98952272 h 172"/>
                <a:gd name="T20" fmla="*/ 122751448 w 405"/>
                <a:gd name="T21" fmla="*/ 97633244 h 172"/>
                <a:gd name="T22" fmla="*/ 141248128 w 405"/>
                <a:gd name="T23" fmla="*/ 92355508 h 172"/>
                <a:gd name="T24" fmla="*/ 156942531 w 405"/>
                <a:gd name="T25" fmla="*/ 89057126 h 172"/>
                <a:gd name="T26" fmla="*/ 186089065 w 405"/>
                <a:gd name="T27" fmla="*/ 69926348 h 172"/>
                <a:gd name="T28" fmla="*/ 216917116 w 405"/>
                <a:gd name="T29" fmla="*/ 52115410 h 172"/>
                <a:gd name="T30" fmla="*/ 227006215 w 405"/>
                <a:gd name="T31" fmla="*/ 42879778 h 172"/>
                <a:gd name="T32" fmla="*/ 223082427 w 405"/>
                <a:gd name="T33" fmla="*/ 25727542 h 172"/>
                <a:gd name="T34" fmla="*/ 208509534 w 405"/>
                <a:gd name="T35" fmla="*/ 25727542 h 172"/>
                <a:gd name="T36" fmla="*/ 193935893 w 405"/>
                <a:gd name="T37" fmla="*/ 17811750 h 172"/>
                <a:gd name="T38" fmla="*/ 179363000 w 405"/>
                <a:gd name="T39" fmla="*/ 11214986 h 172"/>
                <a:gd name="T40" fmla="*/ 140688122 w 405"/>
                <a:gd name="T41" fmla="*/ 7256278 h 172"/>
                <a:gd name="T42" fmla="*/ 93604913 w 405"/>
                <a:gd name="T43" fmla="*/ 0 h 172"/>
                <a:gd name="T44" fmla="*/ 84076570 w 405"/>
                <a:gd name="T45" fmla="*/ 1979354 h 172"/>
                <a:gd name="T46" fmla="*/ 86318093 w 405"/>
                <a:gd name="T47" fmla="*/ 11214986 h 172"/>
                <a:gd name="T48" fmla="*/ 92484152 w 405"/>
                <a:gd name="T49" fmla="*/ 19790292 h 172"/>
                <a:gd name="T50" fmla="*/ 79032021 w 405"/>
                <a:gd name="T51" fmla="*/ 22429160 h 172"/>
                <a:gd name="T52" fmla="*/ 75108233 w 405"/>
                <a:gd name="T53" fmla="*/ 16491910 h 172"/>
                <a:gd name="T54" fmla="*/ 59974585 w 405"/>
                <a:gd name="T55" fmla="*/ 14513368 h 172"/>
                <a:gd name="T56" fmla="*/ 38674878 w 405"/>
                <a:gd name="T57" fmla="*/ 16491910 h 172"/>
                <a:gd name="T58" fmla="*/ 48203970 w 405"/>
                <a:gd name="T59" fmla="*/ 22429160 h 172"/>
                <a:gd name="T60" fmla="*/ 50445493 w 405"/>
                <a:gd name="T61" fmla="*/ 29025924 h 172"/>
                <a:gd name="T62" fmla="*/ 43159421 w 405"/>
                <a:gd name="T63" fmla="*/ 36283014 h 172"/>
                <a:gd name="T64" fmla="*/ 43159421 w 405"/>
                <a:gd name="T65" fmla="*/ 48156702 h 172"/>
                <a:gd name="T66" fmla="*/ 51567003 w 405"/>
                <a:gd name="T67" fmla="*/ 56073306 h 172"/>
                <a:gd name="T68" fmla="*/ 79032021 w 405"/>
                <a:gd name="T69" fmla="*/ 56073306 h 172"/>
                <a:gd name="T70" fmla="*/ 88560364 w 405"/>
                <a:gd name="T71" fmla="*/ 54753466 h 172"/>
                <a:gd name="T72" fmla="*/ 97528701 w 405"/>
                <a:gd name="T73" fmla="*/ 65308938 h 172"/>
                <a:gd name="T74" fmla="*/ 87439603 w 405"/>
                <a:gd name="T75" fmla="*/ 79161980 h 172"/>
                <a:gd name="T76" fmla="*/ 77910511 w 405"/>
                <a:gd name="T77" fmla="*/ 79161980 h 172"/>
                <a:gd name="T78" fmla="*/ 67821412 w 405"/>
                <a:gd name="T79" fmla="*/ 77842952 h 172"/>
                <a:gd name="T80" fmla="*/ 63337618 w 405"/>
                <a:gd name="T81" fmla="*/ 79161980 h 172"/>
                <a:gd name="T82" fmla="*/ 57732313 w 405"/>
                <a:gd name="T83" fmla="*/ 80481820 h 1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5"/>
                <a:gd name="T127" fmla="*/ 0 h 172"/>
                <a:gd name="T128" fmla="*/ 405 w 405"/>
                <a:gd name="T129" fmla="*/ 172 h 1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5" h="172">
                  <a:moveTo>
                    <a:pt x="103" y="122"/>
                  </a:moveTo>
                  <a:lnTo>
                    <a:pt x="74" y="122"/>
                  </a:lnTo>
                  <a:lnTo>
                    <a:pt x="15" y="129"/>
                  </a:lnTo>
                  <a:lnTo>
                    <a:pt x="0" y="148"/>
                  </a:lnTo>
                  <a:lnTo>
                    <a:pt x="15" y="156"/>
                  </a:lnTo>
                  <a:lnTo>
                    <a:pt x="27" y="162"/>
                  </a:lnTo>
                  <a:lnTo>
                    <a:pt x="109" y="161"/>
                  </a:lnTo>
                  <a:lnTo>
                    <a:pt x="163" y="161"/>
                  </a:lnTo>
                  <a:lnTo>
                    <a:pt x="187" y="172"/>
                  </a:lnTo>
                  <a:lnTo>
                    <a:pt x="196" y="150"/>
                  </a:lnTo>
                  <a:lnTo>
                    <a:pt x="219" y="148"/>
                  </a:lnTo>
                  <a:lnTo>
                    <a:pt x="252" y="140"/>
                  </a:lnTo>
                  <a:lnTo>
                    <a:pt x="280" y="135"/>
                  </a:lnTo>
                  <a:lnTo>
                    <a:pt x="332" y="106"/>
                  </a:lnTo>
                  <a:lnTo>
                    <a:pt x="387" y="79"/>
                  </a:lnTo>
                  <a:lnTo>
                    <a:pt x="405" y="65"/>
                  </a:lnTo>
                  <a:lnTo>
                    <a:pt x="398" y="39"/>
                  </a:lnTo>
                  <a:lnTo>
                    <a:pt x="372" y="39"/>
                  </a:lnTo>
                  <a:lnTo>
                    <a:pt x="346" y="27"/>
                  </a:lnTo>
                  <a:lnTo>
                    <a:pt x="320" y="17"/>
                  </a:lnTo>
                  <a:lnTo>
                    <a:pt x="251" y="11"/>
                  </a:lnTo>
                  <a:lnTo>
                    <a:pt x="167" y="0"/>
                  </a:lnTo>
                  <a:lnTo>
                    <a:pt x="150" y="3"/>
                  </a:lnTo>
                  <a:lnTo>
                    <a:pt x="154" y="17"/>
                  </a:lnTo>
                  <a:lnTo>
                    <a:pt x="165" y="30"/>
                  </a:lnTo>
                  <a:lnTo>
                    <a:pt x="141" y="34"/>
                  </a:lnTo>
                  <a:lnTo>
                    <a:pt x="134" y="25"/>
                  </a:lnTo>
                  <a:lnTo>
                    <a:pt x="107" y="22"/>
                  </a:lnTo>
                  <a:lnTo>
                    <a:pt x="69" y="25"/>
                  </a:lnTo>
                  <a:lnTo>
                    <a:pt x="86" y="34"/>
                  </a:lnTo>
                  <a:lnTo>
                    <a:pt x="90" y="44"/>
                  </a:lnTo>
                  <a:lnTo>
                    <a:pt x="77" y="55"/>
                  </a:lnTo>
                  <a:lnTo>
                    <a:pt x="77" y="73"/>
                  </a:lnTo>
                  <a:lnTo>
                    <a:pt x="92" y="85"/>
                  </a:lnTo>
                  <a:lnTo>
                    <a:pt x="141" y="85"/>
                  </a:lnTo>
                  <a:lnTo>
                    <a:pt x="158" y="83"/>
                  </a:lnTo>
                  <a:lnTo>
                    <a:pt x="174" y="99"/>
                  </a:lnTo>
                  <a:lnTo>
                    <a:pt x="156" y="120"/>
                  </a:lnTo>
                  <a:lnTo>
                    <a:pt x="139" y="120"/>
                  </a:lnTo>
                  <a:lnTo>
                    <a:pt x="121" y="118"/>
                  </a:lnTo>
                  <a:lnTo>
                    <a:pt x="113" y="120"/>
                  </a:lnTo>
                  <a:lnTo>
                    <a:pt x="103" y="122"/>
                  </a:lnTo>
                  <a:close/>
                </a:path>
              </a:pathLst>
            </a:custGeom>
            <a:grpFill/>
            <a:ln w="3175" cap="rnd">
              <a:solidFill>
                <a:schemeClr val="accent5"/>
              </a:solidFill>
              <a:round/>
              <a:headEnd/>
              <a:tailEnd/>
            </a:ln>
          </p:spPr>
          <p:txBody>
            <a:bodyPr/>
            <a:lstStyle/>
            <a:p>
              <a:endParaRPr lang="en-US" dirty="0"/>
            </a:p>
          </p:txBody>
        </p:sp>
        <p:sp>
          <p:nvSpPr>
            <p:cNvPr id="303" name="Freeform 244"/>
            <p:cNvSpPr>
              <a:spLocks noChangeAspect="1"/>
            </p:cNvSpPr>
            <p:nvPr/>
          </p:nvSpPr>
          <p:spPr bwMode="gray">
            <a:xfrm>
              <a:off x="6198171" y="3211512"/>
              <a:ext cx="190499" cy="144461"/>
            </a:xfrm>
            <a:custGeom>
              <a:avLst/>
              <a:gdLst>
                <a:gd name="T0" fmla="*/ 0 w 256"/>
                <a:gd name="T1" fmla="*/ 99458841 h 178"/>
                <a:gd name="T2" fmla="*/ 1107281 w 256"/>
                <a:gd name="T3" fmla="*/ 104728457 h 178"/>
                <a:gd name="T4" fmla="*/ 11075045 w 256"/>
                <a:gd name="T5" fmla="*/ 106045659 h 178"/>
                <a:gd name="T6" fmla="*/ 37100619 w 256"/>
                <a:gd name="T7" fmla="*/ 106704665 h 178"/>
                <a:gd name="T8" fmla="*/ 67003166 w 256"/>
                <a:gd name="T9" fmla="*/ 69818972 h 178"/>
                <a:gd name="T10" fmla="*/ 74201982 w 256"/>
                <a:gd name="T11" fmla="*/ 94190036 h 178"/>
                <a:gd name="T12" fmla="*/ 82508080 w 256"/>
                <a:gd name="T13" fmla="*/ 117243087 h 178"/>
                <a:gd name="T14" fmla="*/ 100781941 w 256"/>
                <a:gd name="T15" fmla="*/ 108021866 h 178"/>
                <a:gd name="T16" fmla="*/ 121270365 w 256"/>
                <a:gd name="T17" fmla="*/ 98800646 h 178"/>
                <a:gd name="T18" fmla="*/ 140651508 w 256"/>
                <a:gd name="T19" fmla="*/ 106045659 h 178"/>
                <a:gd name="T20" fmla="*/ 141758789 w 256"/>
                <a:gd name="T21" fmla="*/ 71795179 h 178"/>
                <a:gd name="T22" fmla="*/ 127914797 w 256"/>
                <a:gd name="T23" fmla="*/ 64549355 h 178"/>
                <a:gd name="T24" fmla="*/ 119608699 w 256"/>
                <a:gd name="T25" fmla="*/ 65866556 h 178"/>
                <a:gd name="T26" fmla="*/ 125700234 w 256"/>
                <a:gd name="T27" fmla="*/ 44130706 h 178"/>
                <a:gd name="T28" fmla="*/ 109088039 w 256"/>
                <a:gd name="T29" fmla="*/ 39520096 h 178"/>
                <a:gd name="T30" fmla="*/ 94690406 w 256"/>
                <a:gd name="T31" fmla="*/ 37543888 h 178"/>
                <a:gd name="T32" fmla="*/ 74755623 w 256"/>
                <a:gd name="T33" fmla="*/ 37543888 h 178"/>
                <a:gd name="T34" fmla="*/ 58697068 w 256"/>
                <a:gd name="T35" fmla="*/ 37543888 h 178"/>
                <a:gd name="T36" fmla="*/ 39869566 w 256"/>
                <a:gd name="T37" fmla="*/ 37543888 h 178"/>
                <a:gd name="T38" fmla="*/ 23257371 w 256"/>
                <a:gd name="T39" fmla="*/ 33592285 h 178"/>
                <a:gd name="T40" fmla="*/ 21042064 w 256"/>
                <a:gd name="T41" fmla="*/ 30298876 h 178"/>
                <a:gd name="T42" fmla="*/ 24364652 w 256"/>
                <a:gd name="T43" fmla="*/ 22394856 h 178"/>
                <a:gd name="T44" fmla="*/ 31009828 w 256"/>
                <a:gd name="T45" fmla="*/ 16467045 h 178"/>
                <a:gd name="T46" fmla="*/ 58143428 w 256"/>
                <a:gd name="T47" fmla="*/ 11197428 h 178"/>
                <a:gd name="T48" fmla="*/ 56481762 w 256"/>
                <a:gd name="T49" fmla="*/ 0 h 178"/>
                <a:gd name="T50" fmla="*/ 36546979 w 256"/>
                <a:gd name="T51" fmla="*/ 3952415 h 178"/>
                <a:gd name="T52" fmla="*/ 18827502 w 256"/>
                <a:gd name="T53" fmla="*/ 1976208 h 178"/>
                <a:gd name="T54" fmla="*/ 7198816 w 256"/>
                <a:gd name="T55" fmla="*/ 13173636 h 178"/>
                <a:gd name="T56" fmla="*/ 3876229 w 256"/>
                <a:gd name="T57" fmla="*/ 37543888 h 178"/>
                <a:gd name="T58" fmla="*/ 4429869 w 256"/>
                <a:gd name="T59" fmla="*/ 43472511 h 178"/>
                <a:gd name="T60" fmla="*/ 2768947 w 256"/>
                <a:gd name="T61" fmla="*/ 44789713 h 178"/>
                <a:gd name="T62" fmla="*/ 15504914 w 256"/>
                <a:gd name="T63" fmla="*/ 50058518 h 178"/>
                <a:gd name="T64" fmla="*/ 21595705 w 256"/>
                <a:gd name="T65" fmla="*/ 62573959 h 178"/>
                <a:gd name="T66" fmla="*/ 18273861 w 256"/>
                <a:gd name="T67" fmla="*/ 77722991 h 178"/>
                <a:gd name="T68" fmla="*/ 14951273 w 256"/>
                <a:gd name="T69" fmla="*/ 79699198 h 178"/>
                <a:gd name="T70" fmla="*/ 9967764 w 256"/>
                <a:gd name="T71" fmla="*/ 86286016 h 178"/>
                <a:gd name="T72" fmla="*/ 0 w 256"/>
                <a:gd name="T73" fmla="*/ 99458841 h 1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6"/>
                <a:gd name="T112" fmla="*/ 0 h 178"/>
                <a:gd name="T113" fmla="*/ 256 w 256"/>
                <a:gd name="T114" fmla="*/ 178 h 1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6" h="178">
                  <a:moveTo>
                    <a:pt x="0" y="151"/>
                  </a:moveTo>
                  <a:lnTo>
                    <a:pt x="2" y="159"/>
                  </a:lnTo>
                  <a:lnTo>
                    <a:pt x="20" y="161"/>
                  </a:lnTo>
                  <a:lnTo>
                    <a:pt x="67" y="162"/>
                  </a:lnTo>
                  <a:lnTo>
                    <a:pt x="121" y="106"/>
                  </a:lnTo>
                  <a:lnTo>
                    <a:pt x="134" y="143"/>
                  </a:lnTo>
                  <a:lnTo>
                    <a:pt x="149" y="178"/>
                  </a:lnTo>
                  <a:lnTo>
                    <a:pt x="182" y="164"/>
                  </a:lnTo>
                  <a:lnTo>
                    <a:pt x="219" y="150"/>
                  </a:lnTo>
                  <a:lnTo>
                    <a:pt x="254" y="161"/>
                  </a:lnTo>
                  <a:lnTo>
                    <a:pt x="256" y="109"/>
                  </a:lnTo>
                  <a:lnTo>
                    <a:pt x="231" y="98"/>
                  </a:lnTo>
                  <a:lnTo>
                    <a:pt x="216" y="100"/>
                  </a:lnTo>
                  <a:lnTo>
                    <a:pt x="227" y="67"/>
                  </a:lnTo>
                  <a:lnTo>
                    <a:pt x="197" y="60"/>
                  </a:lnTo>
                  <a:lnTo>
                    <a:pt x="171" y="57"/>
                  </a:lnTo>
                  <a:lnTo>
                    <a:pt x="135" y="57"/>
                  </a:lnTo>
                  <a:lnTo>
                    <a:pt x="106" y="57"/>
                  </a:lnTo>
                  <a:lnTo>
                    <a:pt x="72" y="57"/>
                  </a:lnTo>
                  <a:lnTo>
                    <a:pt x="42" y="51"/>
                  </a:lnTo>
                  <a:lnTo>
                    <a:pt x="38" y="46"/>
                  </a:lnTo>
                  <a:lnTo>
                    <a:pt x="44" y="34"/>
                  </a:lnTo>
                  <a:lnTo>
                    <a:pt x="56" y="25"/>
                  </a:lnTo>
                  <a:lnTo>
                    <a:pt x="105" y="17"/>
                  </a:lnTo>
                  <a:lnTo>
                    <a:pt x="102" y="0"/>
                  </a:lnTo>
                  <a:lnTo>
                    <a:pt x="66" y="6"/>
                  </a:lnTo>
                  <a:lnTo>
                    <a:pt x="34" y="3"/>
                  </a:lnTo>
                  <a:lnTo>
                    <a:pt x="13" y="20"/>
                  </a:lnTo>
                  <a:lnTo>
                    <a:pt x="7" y="57"/>
                  </a:lnTo>
                  <a:lnTo>
                    <a:pt x="8" y="66"/>
                  </a:lnTo>
                  <a:lnTo>
                    <a:pt x="5" y="68"/>
                  </a:lnTo>
                  <a:lnTo>
                    <a:pt x="28" y="76"/>
                  </a:lnTo>
                  <a:lnTo>
                    <a:pt x="39" y="95"/>
                  </a:lnTo>
                  <a:lnTo>
                    <a:pt x="33" y="118"/>
                  </a:lnTo>
                  <a:lnTo>
                    <a:pt x="27" y="121"/>
                  </a:lnTo>
                  <a:lnTo>
                    <a:pt x="18" y="131"/>
                  </a:lnTo>
                  <a:lnTo>
                    <a:pt x="0" y="151"/>
                  </a:lnTo>
                  <a:close/>
                </a:path>
              </a:pathLst>
            </a:custGeom>
            <a:grpFill/>
            <a:ln w="3175" cap="rnd">
              <a:solidFill>
                <a:schemeClr val="accent5"/>
              </a:solidFill>
              <a:round/>
              <a:headEnd/>
              <a:tailEnd/>
            </a:ln>
          </p:spPr>
          <p:txBody>
            <a:bodyPr/>
            <a:lstStyle/>
            <a:p>
              <a:endParaRPr lang="en-US" dirty="0"/>
            </a:p>
          </p:txBody>
        </p:sp>
      </p:grpSp>
      <p:grpSp>
        <p:nvGrpSpPr>
          <p:cNvPr id="31" name="Group 30"/>
          <p:cNvGrpSpPr/>
          <p:nvPr/>
        </p:nvGrpSpPr>
        <p:grpSpPr>
          <a:xfrm>
            <a:off x="2355666" y="4761421"/>
            <a:ext cx="374436" cy="405767"/>
            <a:chOff x="5783479" y="1123278"/>
            <a:chExt cx="668406" cy="724335"/>
          </a:xfrm>
          <a:solidFill>
            <a:schemeClr val="accent5"/>
          </a:solidFill>
        </p:grpSpPr>
        <p:sp>
          <p:nvSpPr>
            <p:cNvPr id="32" name="Freeform 32"/>
            <p:cNvSpPr>
              <a:spLocks noEditPoints="1"/>
            </p:cNvSpPr>
            <p:nvPr/>
          </p:nvSpPr>
          <p:spPr bwMode="auto">
            <a:xfrm>
              <a:off x="5862438" y="1123278"/>
              <a:ext cx="156820" cy="155724"/>
            </a:xfrm>
            <a:custGeom>
              <a:avLst/>
              <a:gdLst>
                <a:gd name="T0" fmla="*/ 121 w 121"/>
                <a:gd name="T1" fmla="*/ 60 h 120"/>
                <a:gd name="T2" fmla="*/ 60 w 121"/>
                <a:gd name="T3" fmla="*/ 120 h 120"/>
                <a:gd name="T4" fmla="*/ 0 w 121"/>
                <a:gd name="T5" fmla="*/ 60 h 120"/>
                <a:gd name="T6" fmla="*/ 60 w 121"/>
                <a:gd name="T7" fmla="*/ 0 h 120"/>
                <a:gd name="T8" fmla="*/ 121 w 121"/>
                <a:gd name="T9" fmla="*/ 60 h 120"/>
                <a:gd name="T10" fmla="*/ 121 w 121"/>
                <a:gd name="T11" fmla="*/ 60 h 120"/>
                <a:gd name="T12" fmla="*/ 121 w 121"/>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121" y="60"/>
                  </a:moveTo>
                  <a:cubicBezTo>
                    <a:pt x="121" y="93"/>
                    <a:pt x="94" y="120"/>
                    <a:pt x="60" y="120"/>
                  </a:cubicBezTo>
                  <a:cubicBezTo>
                    <a:pt x="27" y="120"/>
                    <a:pt x="0" y="93"/>
                    <a:pt x="0" y="60"/>
                  </a:cubicBezTo>
                  <a:cubicBezTo>
                    <a:pt x="0" y="27"/>
                    <a:pt x="27" y="0"/>
                    <a:pt x="60" y="0"/>
                  </a:cubicBezTo>
                  <a:cubicBezTo>
                    <a:pt x="94" y="0"/>
                    <a:pt x="121" y="27"/>
                    <a:pt x="121" y="60"/>
                  </a:cubicBezTo>
                  <a:close/>
                  <a:moveTo>
                    <a:pt x="121" y="60"/>
                  </a:moveTo>
                  <a:cubicBezTo>
                    <a:pt x="121" y="60"/>
                    <a:pt x="121" y="60"/>
                    <a:pt x="121"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33"/>
            <p:cNvSpPr>
              <a:spLocks noEditPoints="1"/>
            </p:cNvSpPr>
            <p:nvPr/>
          </p:nvSpPr>
          <p:spPr bwMode="auto">
            <a:xfrm>
              <a:off x="6120149" y="1123278"/>
              <a:ext cx="155176" cy="155724"/>
            </a:xfrm>
            <a:custGeom>
              <a:avLst/>
              <a:gdLst>
                <a:gd name="T0" fmla="*/ 120 w 120"/>
                <a:gd name="T1" fmla="*/ 60 h 120"/>
                <a:gd name="T2" fmla="*/ 60 w 120"/>
                <a:gd name="T3" fmla="*/ 120 h 120"/>
                <a:gd name="T4" fmla="*/ 0 w 120"/>
                <a:gd name="T5" fmla="*/ 60 h 120"/>
                <a:gd name="T6" fmla="*/ 60 w 120"/>
                <a:gd name="T7" fmla="*/ 0 h 120"/>
                <a:gd name="T8" fmla="*/ 120 w 120"/>
                <a:gd name="T9" fmla="*/ 60 h 120"/>
                <a:gd name="T10" fmla="*/ 120 w 120"/>
                <a:gd name="T11" fmla="*/ 60 h 120"/>
                <a:gd name="T12" fmla="*/ 12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20" y="60"/>
                  </a:moveTo>
                  <a:cubicBezTo>
                    <a:pt x="120" y="93"/>
                    <a:pt x="93" y="120"/>
                    <a:pt x="60" y="120"/>
                  </a:cubicBezTo>
                  <a:cubicBezTo>
                    <a:pt x="27" y="120"/>
                    <a:pt x="0" y="93"/>
                    <a:pt x="0" y="60"/>
                  </a:cubicBezTo>
                  <a:cubicBezTo>
                    <a:pt x="0" y="27"/>
                    <a:pt x="27" y="0"/>
                    <a:pt x="60" y="0"/>
                  </a:cubicBezTo>
                  <a:cubicBezTo>
                    <a:pt x="93" y="0"/>
                    <a:pt x="120" y="27"/>
                    <a:pt x="120" y="60"/>
                  </a:cubicBezTo>
                  <a:close/>
                  <a:moveTo>
                    <a:pt x="120" y="60"/>
                  </a:moveTo>
                  <a:cubicBezTo>
                    <a:pt x="120" y="60"/>
                    <a:pt x="120" y="60"/>
                    <a:pt x="120"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4" name="Freeform 34"/>
            <p:cNvSpPr>
              <a:spLocks noEditPoints="1"/>
            </p:cNvSpPr>
            <p:nvPr/>
          </p:nvSpPr>
          <p:spPr bwMode="auto">
            <a:xfrm>
              <a:off x="6246812" y="1750560"/>
              <a:ext cx="83345" cy="97053"/>
            </a:xfrm>
            <a:custGeom>
              <a:avLst/>
              <a:gdLst>
                <a:gd name="T0" fmla="*/ 0 w 64"/>
                <a:gd name="T1" fmla="*/ 0 h 75"/>
                <a:gd name="T2" fmla="*/ 0 w 64"/>
                <a:gd name="T3" fmla="*/ 43 h 75"/>
                <a:gd name="T4" fmla="*/ 32 w 64"/>
                <a:gd name="T5" fmla="*/ 75 h 75"/>
                <a:gd name="T6" fmla="*/ 32 w 64"/>
                <a:gd name="T7" fmla="*/ 75 h 75"/>
                <a:gd name="T8" fmla="*/ 64 w 64"/>
                <a:gd name="T9" fmla="*/ 43 h 75"/>
                <a:gd name="T10" fmla="*/ 64 w 64"/>
                <a:gd name="T11" fmla="*/ 0 h 75"/>
                <a:gd name="T12" fmla="*/ 0 w 64"/>
                <a:gd name="T13" fmla="*/ 0 h 75"/>
                <a:gd name="T14" fmla="*/ 0 w 64"/>
                <a:gd name="T15" fmla="*/ 0 h 75"/>
                <a:gd name="T16" fmla="*/ 0 w 64"/>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5">
                  <a:moveTo>
                    <a:pt x="0" y="0"/>
                  </a:moveTo>
                  <a:cubicBezTo>
                    <a:pt x="0" y="43"/>
                    <a:pt x="0" y="43"/>
                    <a:pt x="0" y="43"/>
                  </a:cubicBezTo>
                  <a:cubicBezTo>
                    <a:pt x="0" y="61"/>
                    <a:pt x="14" y="75"/>
                    <a:pt x="32" y="75"/>
                  </a:cubicBezTo>
                  <a:cubicBezTo>
                    <a:pt x="32" y="75"/>
                    <a:pt x="32" y="75"/>
                    <a:pt x="32" y="75"/>
                  </a:cubicBezTo>
                  <a:cubicBezTo>
                    <a:pt x="50" y="75"/>
                    <a:pt x="64" y="61"/>
                    <a:pt x="64" y="43"/>
                  </a:cubicBezTo>
                  <a:cubicBezTo>
                    <a:pt x="64" y="0"/>
                    <a:pt x="64" y="0"/>
                    <a:pt x="64" y="0"/>
                  </a:cubicBezTo>
                  <a:lnTo>
                    <a:pt x="0" y="0"/>
                  </a:lnTo>
                  <a:close/>
                  <a:moveTo>
                    <a:pt x="0" y="0"/>
                  </a:move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Freeform 35"/>
            <p:cNvSpPr>
              <a:spLocks noEditPoints="1"/>
            </p:cNvSpPr>
            <p:nvPr/>
          </p:nvSpPr>
          <p:spPr bwMode="auto">
            <a:xfrm>
              <a:off x="5783479" y="1275164"/>
              <a:ext cx="573546" cy="572449"/>
            </a:xfrm>
            <a:custGeom>
              <a:avLst/>
              <a:gdLst>
                <a:gd name="T0" fmla="*/ 442 w 443"/>
                <a:gd name="T1" fmla="*/ 201 h 442"/>
                <a:gd name="T2" fmla="*/ 442 w 443"/>
                <a:gd name="T3" fmla="*/ 195 h 442"/>
                <a:gd name="T4" fmla="*/ 403 w 443"/>
                <a:gd name="T5" fmla="*/ 36 h 442"/>
                <a:gd name="T6" fmla="*/ 360 w 443"/>
                <a:gd name="T7" fmla="*/ 0 h 442"/>
                <a:gd name="T8" fmla="*/ 360 w 443"/>
                <a:gd name="T9" fmla="*/ 0 h 442"/>
                <a:gd name="T10" fmla="*/ 346 w 443"/>
                <a:gd name="T11" fmla="*/ 1 h 442"/>
                <a:gd name="T12" fmla="*/ 334 w 443"/>
                <a:gd name="T13" fmla="*/ 6 h 442"/>
                <a:gd name="T14" fmla="*/ 302 w 443"/>
                <a:gd name="T15" fmla="*/ 47 h 442"/>
                <a:gd name="T16" fmla="*/ 301 w 443"/>
                <a:gd name="T17" fmla="*/ 50 h 442"/>
                <a:gd name="T18" fmla="*/ 284 w 443"/>
                <a:gd name="T19" fmla="*/ 104 h 442"/>
                <a:gd name="T20" fmla="*/ 219 w 443"/>
                <a:gd name="T21" fmla="*/ 116 h 442"/>
                <a:gd name="T22" fmla="*/ 199 w 443"/>
                <a:gd name="T23" fmla="*/ 127 h 442"/>
                <a:gd name="T24" fmla="*/ 157 w 443"/>
                <a:gd name="T25" fmla="*/ 109 h 442"/>
                <a:gd name="T26" fmla="*/ 140 w 443"/>
                <a:gd name="T27" fmla="*/ 50 h 442"/>
                <a:gd name="T28" fmla="*/ 140 w 443"/>
                <a:gd name="T29" fmla="*/ 47 h 442"/>
                <a:gd name="T30" fmla="*/ 108 w 443"/>
                <a:gd name="T31" fmla="*/ 6 h 442"/>
                <a:gd name="T32" fmla="*/ 96 w 443"/>
                <a:gd name="T33" fmla="*/ 1 h 442"/>
                <a:gd name="T34" fmla="*/ 82 w 443"/>
                <a:gd name="T35" fmla="*/ 0 h 442"/>
                <a:gd name="T36" fmla="*/ 82 w 443"/>
                <a:gd name="T37" fmla="*/ 0 h 442"/>
                <a:gd name="T38" fmla="*/ 31 w 443"/>
                <a:gd name="T39" fmla="*/ 36 h 442"/>
                <a:gd name="T40" fmla="*/ 3 w 443"/>
                <a:gd name="T41" fmla="*/ 166 h 442"/>
                <a:gd name="T42" fmla="*/ 20 w 443"/>
                <a:gd name="T43" fmla="*/ 210 h 442"/>
                <a:gd name="T44" fmla="*/ 20 w 443"/>
                <a:gd name="T45" fmla="*/ 410 h 442"/>
                <a:gd name="T46" fmla="*/ 52 w 443"/>
                <a:gd name="T47" fmla="*/ 442 h 442"/>
                <a:gd name="T48" fmla="*/ 83 w 443"/>
                <a:gd name="T49" fmla="*/ 410 h 442"/>
                <a:gd name="T50" fmla="*/ 84 w 443"/>
                <a:gd name="T51" fmla="*/ 221 h 442"/>
                <a:gd name="T52" fmla="*/ 111 w 443"/>
                <a:gd name="T53" fmla="*/ 189 h 442"/>
                <a:gd name="T54" fmla="*/ 122 w 443"/>
                <a:gd name="T55" fmla="*/ 140 h 442"/>
                <a:gd name="T56" fmla="*/ 216 w 443"/>
                <a:gd name="T57" fmla="*/ 178 h 442"/>
                <a:gd name="T58" fmla="*/ 219 w 443"/>
                <a:gd name="T59" fmla="*/ 178 h 442"/>
                <a:gd name="T60" fmla="*/ 241 w 443"/>
                <a:gd name="T61" fmla="*/ 162 h 442"/>
                <a:gd name="T62" fmla="*/ 319 w 443"/>
                <a:gd name="T63" fmla="*/ 136 h 442"/>
                <a:gd name="T64" fmla="*/ 330 w 443"/>
                <a:gd name="T65" fmla="*/ 189 h 442"/>
                <a:gd name="T66" fmla="*/ 353 w 443"/>
                <a:gd name="T67" fmla="*/ 218 h 442"/>
                <a:gd name="T68" fmla="*/ 368 w 443"/>
                <a:gd name="T69" fmla="*/ 218 h 442"/>
                <a:gd name="T70" fmla="*/ 387 w 443"/>
                <a:gd name="T71" fmla="*/ 197 h 442"/>
                <a:gd name="T72" fmla="*/ 358 w 443"/>
                <a:gd name="T73" fmla="*/ 100 h 442"/>
                <a:gd name="T74" fmla="*/ 366 w 443"/>
                <a:gd name="T75" fmla="*/ 96 h 442"/>
                <a:gd name="T76" fmla="*/ 396 w 443"/>
                <a:gd name="T77" fmla="*/ 201 h 442"/>
                <a:gd name="T78" fmla="*/ 402 w 443"/>
                <a:gd name="T79" fmla="*/ 215 h 442"/>
                <a:gd name="T80" fmla="*/ 419 w 443"/>
                <a:gd name="T81" fmla="*/ 223 h 442"/>
                <a:gd name="T82" fmla="*/ 424 w 443"/>
                <a:gd name="T83" fmla="*/ 222 h 442"/>
                <a:gd name="T84" fmla="*/ 436 w 443"/>
                <a:gd name="T85" fmla="*/ 21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442">
                  <a:moveTo>
                    <a:pt x="442" y="201"/>
                  </a:moveTo>
                  <a:cubicBezTo>
                    <a:pt x="443" y="199"/>
                    <a:pt x="443" y="197"/>
                    <a:pt x="442" y="195"/>
                  </a:cubicBezTo>
                  <a:cubicBezTo>
                    <a:pt x="439" y="180"/>
                    <a:pt x="403" y="36"/>
                    <a:pt x="403" y="36"/>
                  </a:cubicBezTo>
                  <a:cubicBezTo>
                    <a:pt x="397" y="12"/>
                    <a:pt x="381" y="0"/>
                    <a:pt x="360" y="0"/>
                  </a:cubicBezTo>
                  <a:cubicBezTo>
                    <a:pt x="360" y="0"/>
                    <a:pt x="360" y="0"/>
                    <a:pt x="360" y="0"/>
                  </a:cubicBezTo>
                  <a:cubicBezTo>
                    <a:pt x="360" y="0"/>
                    <a:pt x="352" y="0"/>
                    <a:pt x="346" y="1"/>
                  </a:cubicBezTo>
                  <a:cubicBezTo>
                    <a:pt x="339" y="2"/>
                    <a:pt x="334" y="6"/>
                    <a:pt x="334" y="6"/>
                  </a:cubicBezTo>
                  <a:cubicBezTo>
                    <a:pt x="318" y="13"/>
                    <a:pt x="304" y="28"/>
                    <a:pt x="302" y="47"/>
                  </a:cubicBezTo>
                  <a:cubicBezTo>
                    <a:pt x="302" y="48"/>
                    <a:pt x="301" y="49"/>
                    <a:pt x="301" y="50"/>
                  </a:cubicBezTo>
                  <a:cubicBezTo>
                    <a:pt x="297" y="78"/>
                    <a:pt x="293" y="96"/>
                    <a:pt x="284" y="104"/>
                  </a:cubicBezTo>
                  <a:cubicBezTo>
                    <a:pt x="275" y="113"/>
                    <a:pt x="255" y="116"/>
                    <a:pt x="219" y="116"/>
                  </a:cubicBezTo>
                  <a:cubicBezTo>
                    <a:pt x="210" y="116"/>
                    <a:pt x="203" y="121"/>
                    <a:pt x="199" y="127"/>
                  </a:cubicBezTo>
                  <a:cubicBezTo>
                    <a:pt x="177" y="123"/>
                    <a:pt x="164" y="117"/>
                    <a:pt x="157" y="109"/>
                  </a:cubicBezTo>
                  <a:cubicBezTo>
                    <a:pt x="148" y="99"/>
                    <a:pt x="145" y="80"/>
                    <a:pt x="140" y="50"/>
                  </a:cubicBezTo>
                  <a:cubicBezTo>
                    <a:pt x="140" y="49"/>
                    <a:pt x="140" y="48"/>
                    <a:pt x="140" y="47"/>
                  </a:cubicBezTo>
                  <a:cubicBezTo>
                    <a:pt x="138" y="28"/>
                    <a:pt x="123" y="13"/>
                    <a:pt x="108" y="6"/>
                  </a:cubicBezTo>
                  <a:cubicBezTo>
                    <a:pt x="108" y="6"/>
                    <a:pt x="102" y="2"/>
                    <a:pt x="96" y="1"/>
                  </a:cubicBezTo>
                  <a:cubicBezTo>
                    <a:pt x="89" y="0"/>
                    <a:pt x="82" y="0"/>
                    <a:pt x="82" y="0"/>
                  </a:cubicBezTo>
                  <a:cubicBezTo>
                    <a:pt x="82" y="0"/>
                    <a:pt x="82" y="0"/>
                    <a:pt x="82" y="0"/>
                  </a:cubicBezTo>
                  <a:cubicBezTo>
                    <a:pt x="61" y="0"/>
                    <a:pt x="36" y="12"/>
                    <a:pt x="31" y="36"/>
                  </a:cubicBezTo>
                  <a:cubicBezTo>
                    <a:pt x="3" y="166"/>
                    <a:pt x="3" y="166"/>
                    <a:pt x="3" y="166"/>
                  </a:cubicBezTo>
                  <a:cubicBezTo>
                    <a:pt x="0" y="183"/>
                    <a:pt x="7" y="199"/>
                    <a:pt x="20" y="210"/>
                  </a:cubicBezTo>
                  <a:cubicBezTo>
                    <a:pt x="20" y="410"/>
                    <a:pt x="20" y="410"/>
                    <a:pt x="20" y="410"/>
                  </a:cubicBezTo>
                  <a:cubicBezTo>
                    <a:pt x="20" y="428"/>
                    <a:pt x="34" y="442"/>
                    <a:pt x="52" y="442"/>
                  </a:cubicBezTo>
                  <a:cubicBezTo>
                    <a:pt x="69" y="442"/>
                    <a:pt x="83" y="428"/>
                    <a:pt x="83" y="410"/>
                  </a:cubicBezTo>
                  <a:cubicBezTo>
                    <a:pt x="84" y="221"/>
                    <a:pt x="84" y="221"/>
                    <a:pt x="84" y="221"/>
                  </a:cubicBezTo>
                  <a:cubicBezTo>
                    <a:pt x="97" y="215"/>
                    <a:pt x="108" y="205"/>
                    <a:pt x="111" y="189"/>
                  </a:cubicBezTo>
                  <a:cubicBezTo>
                    <a:pt x="122" y="140"/>
                    <a:pt x="122" y="140"/>
                    <a:pt x="122" y="140"/>
                  </a:cubicBezTo>
                  <a:cubicBezTo>
                    <a:pt x="139" y="160"/>
                    <a:pt x="166" y="171"/>
                    <a:pt x="216" y="178"/>
                  </a:cubicBezTo>
                  <a:cubicBezTo>
                    <a:pt x="217" y="178"/>
                    <a:pt x="218" y="178"/>
                    <a:pt x="219" y="178"/>
                  </a:cubicBezTo>
                  <a:cubicBezTo>
                    <a:pt x="229" y="178"/>
                    <a:pt x="237" y="172"/>
                    <a:pt x="241" y="162"/>
                  </a:cubicBezTo>
                  <a:cubicBezTo>
                    <a:pt x="279" y="160"/>
                    <a:pt x="303" y="152"/>
                    <a:pt x="319" y="136"/>
                  </a:cubicBezTo>
                  <a:cubicBezTo>
                    <a:pt x="330" y="189"/>
                    <a:pt x="330" y="189"/>
                    <a:pt x="330" y="189"/>
                  </a:cubicBezTo>
                  <a:cubicBezTo>
                    <a:pt x="333" y="203"/>
                    <a:pt x="342" y="213"/>
                    <a:pt x="353" y="218"/>
                  </a:cubicBezTo>
                  <a:cubicBezTo>
                    <a:pt x="368" y="218"/>
                    <a:pt x="368" y="218"/>
                    <a:pt x="368" y="218"/>
                  </a:cubicBezTo>
                  <a:cubicBezTo>
                    <a:pt x="371" y="209"/>
                    <a:pt x="378" y="201"/>
                    <a:pt x="387" y="197"/>
                  </a:cubicBezTo>
                  <a:cubicBezTo>
                    <a:pt x="379" y="159"/>
                    <a:pt x="368" y="122"/>
                    <a:pt x="358" y="100"/>
                  </a:cubicBezTo>
                  <a:cubicBezTo>
                    <a:pt x="352" y="88"/>
                    <a:pt x="361" y="84"/>
                    <a:pt x="366" y="96"/>
                  </a:cubicBezTo>
                  <a:cubicBezTo>
                    <a:pt x="370" y="108"/>
                    <a:pt x="388" y="164"/>
                    <a:pt x="396" y="201"/>
                  </a:cubicBezTo>
                  <a:moveTo>
                    <a:pt x="402" y="215"/>
                  </a:moveTo>
                  <a:cubicBezTo>
                    <a:pt x="406" y="220"/>
                    <a:pt x="413" y="223"/>
                    <a:pt x="419" y="223"/>
                  </a:cubicBezTo>
                  <a:cubicBezTo>
                    <a:pt x="421" y="223"/>
                    <a:pt x="422" y="223"/>
                    <a:pt x="424" y="222"/>
                  </a:cubicBezTo>
                  <a:cubicBezTo>
                    <a:pt x="429" y="221"/>
                    <a:pt x="433" y="219"/>
                    <a:pt x="436" y="21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6" name="Freeform 36"/>
            <p:cNvSpPr>
              <a:spLocks noEditPoints="1"/>
            </p:cNvSpPr>
            <p:nvPr/>
          </p:nvSpPr>
          <p:spPr bwMode="auto">
            <a:xfrm>
              <a:off x="5862438" y="1123278"/>
              <a:ext cx="156820" cy="155724"/>
            </a:xfrm>
            <a:custGeom>
              <a:avLst/>
              <a:gdLst>
                <a:gd name="T0" fmla="*/ 121 w 121"/>
                <a:gd name="T1" fmla="*/ 60 h 120"/>
                <a:gd name="T2" fmla="*/ 60 w 121"/>
                <a:gd name="T3" fmla="*/ 120 h 120"/>
                <a:gd name="T4" fmla="*/ 0 w 121"/>
                <a:gd name="T5" fmla="*/ 60 h 120"/>
                <a:gd name="T6" fmla="*/ 60 w 121"/>
                <a:gd name="T7" fmla="*/ 0 h 120"/>
                <a:gd name="T8" fmla="*/ 121 w 121"/>
                <a:gd name="T9" fmla="*/ 60 h 120"/>
                <a:gd name="T10" fmla="*/ 121 w 121"/>
                <a:gd name="T11" fmla="*/ 60 h 120"/>
                <a:gd name="T12" fmla="*/ 121 w 121"/>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121" y="60"/>
                  </a:moveTo>
                  <a:cubicBezTo>
                    <a:pt x="121" y="93"/>
                    <a:pt x="94" y="120"/>
                    <a:pt x="60" y="120"/>
                  </a:cubicBezTo>
                  <a:cubicBezTo>
                    <a:pt x="27" y="120"/>
                    <a:pt x="0" y="93"/>
                    <a:pt x="0" y="60"/>
                  </a:cubicBezTo>
                  <a:cubicBezTo>
                    <a:pt x="0" y="27"/>
                    <a:pt x="27" y="0"/>
                    <a:pt x="60" y="0"/>
                  </a:cubicBezTo>
                  <a:cubicBezTo>
                    <a:pt x="94" y="0"/>
                    <a:pt x="121" y="27"/>
                    <a:pt x="121" y="60"/>
                  </a:cubicBezTo>
                  <a:close/>
                  <a:moveTo>
                    <a:pt x="121" y="60"/>
                  </a:moveTo>
                  <a:cubicBezTo>
                    <a:pt x="121" y="60"/>
                    <a:pt x="121" y="60"/>
                    <a:pt x="121"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37"/>
            <p:cNvSpPr>
              <a:spLocks noEditPoints="1"/>
            </p:cNvSpPr>
            <p:nvPr/>
          </p:nvSpPr>
          <p:spPr bwMode="auto">
            <a:xfrm>
              <a:off x="6120149" y="1123278"/>
              <a:ext cx="155176" cy="155724"/>
            </a:xfrm>
            <a:custGeom>
              <a:avLst/>
              <a:gdLst>
                <a:gd name="T0" fmla="*/ 120 w 120"/>
                <a:gd name="T1" fmla="*/ 60 h 120"/>
                <a:gd name="T2" fmla="*/ 60 w 120"/>
                <a:gd name="T3" fmla="*/ 120 h 120"/>
                <a:gd name="T4" fmla="*/ 0 w 120"/>
                <a:gd name="T5" fmla="*/ 60 h 120"/>
                <a:gd name="T6" fmla="*/ 60 w 120"/>
                <a:gd name="T7" fmla="*/ 0 h 120"/>
                <a:gd name="T8" fmla="*/ 120 w 120"/>
                <a:gd name="T9" fmla="*/ 60 h 120"/>
                <a:gd name="T10" fmla="*/ 120 w 120"/>
                <a:gd name="T11" fmla="*/ 60 h 120"/>
                <a:gd name="T12" fmla="*/ 12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20" y="60"/>
                  </a:moveTo>
                  <a:cubicBezTo>
                    <a:pt x="120" y="93"/>
                    <a:pt x="93" y="120"/>
                    <a:pt x="60" y="120"/>
                  </a:cubicBezTo>
                  <a:cubicBezTo>
                    <a:pt x="27" y="120"/>
                    <a:pt x="0" y="93"/>
                    <a:pt x="0" y="60"/>
                  </a:cubicBezTo>
                  <a:cubicBezTo>
                    <a:pt x="0" y="27"/>
                    <a:pt x="27" y="0"/>
                    <a:pt x="60" y="0"/>
                  </a:cubicBezTo>
                  <a:cubicBezTo>
                    <a:pt x="93" y="0"/>
                    <a:pt x="120" y="27"/>
                    <a:pt x="120" y="60"/>
                  </a:cubicBezTo>
                  <a:close/>
                  <a:moveTo>
                    <a:pt x="120" y="60"/>
                  </a:moveTo>
                  <a:cubicBezTo>
                    <a:pt x="120" y="60"/>
                    <a:pt x="120" y="60"/>
                    <a:pt x="120"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8" name="Freeform 38"/>
            <p:cNvSpPr>
              <a:spLocks noEditPoints="1"/>
            </p:cNvSpPr>
            <p:nvPr/>
          </p:nvSpPr>
          <p:spPr bwMode="auto">
            <a:xfrm>
              <a:off x="6246812" y="1750560"/>
              <a:ext cx="83345" cy="97053"/>
            </a:xfrm>
            <a:custGeom>
              <a:avLst/>
              <a:gdLst>
                <a:gd name="T0" fmla="*/ 0 w 64"/>
                <a:gd name="T1" fmla="*/ 0 h 75"/>
                <a:gd name="T2" fmla="*/ 0 w 64"/>
                <a:gd name="T3" fmla="*/ 43 h 75"/>
                <a:gd name="T4" fmla="*/ 32 w 64"/>
                <a:gd name="T5" fmla="*/ 75 h 75"/>
                <a:gd name="T6" fmla="*/ 32 w 64"/>
                <a:gd name="T7" fmla="*/ 75 h 75"/>
                <a:gd name="T8" fmla="*/ 64 w 64"/>
                <a:gd name="T9" fmla="*/ 43 h 75"/>
                <a:gd name="T10" fmla="*/ 64 w 64"/>
                <a:gd name="T11" fmla="*/ 0 h 75"/>
                <a:gd name="T12" fmla="*/ 0 w 64"/>
                <a:gd name="T13" fmla="*/ 0 h 75"/>
                <a:gd name="T14" fmla="*/ 0 w 64"/>
                <a:gd name="T15" fmla="*/ 0 h 75"/>
                <a:gd name="T16" fmla="*/ 0 w 64"/>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5">
                  <a:moveTo>
                    <a:pt x="0" y="0"/>
                  </a:moveTo>
                  <a:cubicBezTo>
                    <a:pt x="0" y="43"/>
                    <a:pt x="0" y="43"/>
                    <a:pt x="0" y="43"/>
                  </a:cubicBezTo>
                  <a:cubicBezTo>
                    <a:pt x="0" y="61"/>
                    <a:pt x="14" y="75"/>
                    <a:pt x="32" y="75"/>
                  </a:cubicBezTo>
                  <a:cubicBezTo>
                    <a:pt x="32" y="75"/>
                    <a:pt x="32" y="75"/>
                    <a:pt x="32" y="75"/>
                  </a:cubicBezTo>
                  <a:cubicBezTo>
                    <a:pt x="50" y="75"/>
                    <a:pt x="64" y="61"/>
                    <a:pt x="64" y="43"/>
                  </a:cubicBezTo>
                  <a:cubicBezTo>
                    <a:pt x="64" y="0"/>
                    <a:pt x="64" y="0"/>
                    <a:pt x="64" y="0"/>
                  </a:cubicBezTo>
                  <a:lnTo>
                    <a:pt x="0" y="0"/>
                  </a:lnTo>
                  <a:close/>
                  <a:moveTo>
                    <a:pt x="0" y="0"/>
                  </a:move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39"/>
            <p:cNvSpPr>
              <a:spLocks noEditPoints="1"/>
            </p:cNvSpPr>
            <p:nvPr/>
          </p:nvSpPr>
          <p:spPr bwMode="auto">
            <a:xfrm>
              <a:off x="5783479" y="1275164"/>
              <a:ext cx="573546" cy="572449"/>
            </a:xfrm>
            <a:custGeom>
              <a:avLst/>
              <a:gdLst>
                <a:gd name="T0" fmla="*/ 442 w 443"/>
                <a:gd name="T1" fmla="*/ 201 h 442"/>
                <a:gd name="T2" fmla="*/ 442 w 443"/>
                <a:gd name="T3" fmla="*/ 195 h 442"/>
                <a:gd name="T4" fmla="*/ 403 w 443"/>
                <a:gd name="T5" fmla="*/ 36 h 442"/>
                <a:gd name="T6" fmla="*/ 360 w 443"/>
                <a:gd name="T7" fmla="*/ 0 h 442"/>
                <a:gd name="T8" fmla="*/ 360 w 443"/>
                <a:gd name="T9" fmla="*/ 0 h 442"/>
                <a:gd name="T10" fmla="*/ 346 w 443"/>
                <a:gd name="T11" fmla="*/ 1 h 442"/>
                <a:gd name="T12" fmla="*/ 334 w 443"/>
                <a:gd name="T13" fmla="*/ 6 h 442"/>
                <a:gd name="T14" fmla="*/ 302 w 443"/>
                <a:gd name="T15" fmla="*/ 47 h 442"/>
                <a:gd name="T16" fmla="*/ 301 w 443"/>
                <a:gd name="T17" fmla="*/ 50 h 442"/>
                <a:gd name="T18" fmla="*/ 284 w 443"/>
                <a:gd name="T19" fmla="*/ 104 h 442"/>
                <a:gd name="T20" fmla="*/ 219 w 443"/>
                <a:gd name="T21" fmla="*/ 116 h 442"/>
                <a:gd name="T22" fmla="*/ 199 w 443"/>
                <a:gd name="T23" fmla="*/ 127 h 442"/>
                <a:gd name="T24" fmla="*/ 157 w 443"/>
                <a:gd name="T25" fmla="*/ 109 h 442"/>
                <a:gd name="T26" fmla="*/ 140 w 443"/>
                <a:gd name="T27" fmla="*/ 50 h 442"/>
                <a:gd name="T28" fmla="*/ 140 w 443"/>
                <a:gd name="T29" fmla="*/ 47 h 442"/>
                <a:gd name="T30" fmla="*/ 108 w 443"/>
                <a:gd name="T31" fmla="*/ 6 h 442"/>
                <a:gd name="T32" fmla="*/ 96 w 443"/>
                <a:gd name="T33" fmla="*/ 1 h 442"/>
                <a:gd name="T34" fmla="*/ 82 w 443"/>
                <a:gd name="T35" fmla="*/ 0 h 442"/>
                <a:gd name="T36" fmla="*/ 82 w 443"/>
                <a:gd name="T37" fmla="*/ 0 h 442"/>
                <a:gd name="T38" fmla="*/ 31 w 443"/>
                <a:gd name="T39" fmla="*/ 36 h 442"/>
                <a:gd name="T40" fmla="*/ 3 w 443"/>
                <a:gd name="T41" fmla="*/ 166 h 442"/>
                <a:gd name="T42" fmla="*/ 20 w 443"/>
                <a:gd name="T43" fmla="*/ 210 h 442"/>
                <a:gd name="T44" fmla="*/ 20 w 443"/>
                <a:gd name="T45" fmla="*/ 410 h 442"/>
                <a:gd name="T46" fmla="*/ 52 w 443"/>
                <a:gd name="T47" fmla="*/ 442 h 442"/>
                <a:gd name="T48" fmla="*/ 83 w 443"/>
                <a:gd name="T49" fmla="*/ 410 h 442"/>
                <a:gd name="T50" fmla="*/ 84 w 443"/>
                <a:gd name="T51" fmla="*/ 221 h 442"/>
                <a:gd name="T52" fmla="*/ 111 w 443"/>
                <a:gd name="T53" fmla="*/ 189 h 442"/>
                <a:gd name="T54" fmla="*/ 122 w 443"/>
                <a:gd name="T55" fmla="*/ 140 h 442"/>
                <a:gd name="T56" fmla="*/ 216 w 443"/>
                <a:gd name="T57" fmla="*/ 178 h 442"/>
                <a:gd name="T58" fmla="*/ 219 w 443"/>
                <a:gd name="T59" fmla="*/ 178 h 442"/>
                <a:gd name="T60" fmla="*/ 241 w 443"/>
                <a:gd name="T61" fmla="*/ 162 h 442"/>
                <a:gd name="T62" fmla="*/ 319 w 443"/>
                <a:gd name="T63" fmla="*/ 136 h 442"/>
                <a:gd name="T64" fmla="*/ 330 w 443"/>
                <a:gd name="T65" fmla="*/ 189 h 442"/>
                <a:gd name="T66" fmla="*/ 353 w 443"/>
                <a:gd name="T67" fmla="*/ 218 h 442"/>
                <a:gd name="T68" fmla="*/ 368 w 443"/>
                <a:gd name="T69" fmla="*/ 218 h 442"/>
                <a:gd name="T70" fmla="*/ 387 w 443"/>
                <a:gd name="T71" fmla="*/ 197 h 442"/>
                <a:gd name="T72" fmla="*/ 358 w 443"/>
                <a:gd name="T73" fmla="*/ 100 h 442"/>
                <a:gd name="T74" fmla="*/ 366 w 443"/>
                <a:gd name="T75" fmla="*/ 96 h 442"/>
                <a:gd name="T76" fmla="*/ 396 w 443"/>
                <a:gd name="T77" fmla="*/ 201 h 442"/>
                <a:gd name="T78" fmla="*/ 402 w 443"/>
                <a:gd name="T79" fmla="*/ 215 h 442"/>
                <a:gd name="T80" fmla="*/ 419 w 443"/>
                <a:gd name="T81" fmla="*/ 223 h 442"/>
                <a:gd name="T82" fmla="*/ 424 w 443"/>
                <a:gd name="T83" fmla="*/ 222 h 442"/>
                <a:gd name="T84" fmla="*/ 436 w 443"/>
                <a:gd name="T85" fmla="*/ 21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442">
                  <a:moveTo>
                    <a:pt x="442" y="201"/>
                  </a:moveTo>
                  <a:cubicBezTo>
                    <a:pt x="443" y="199"/>
                    <a:pt x="443" y="197"/>
                    <a:pt x="442" y="195"/>
                  </a:cubicBezTo>
                  <a:cubicBezTo>
                    <a:pt x="439" y="180"/>
                    <a:pt x="403" y="36"/>
                    <a:pt x="403" y="36"/>
                  </a:cubicBezTo>
                  <a:cubicBezTo>
                    <a:pt x="397" y="12"/>
                    <a:pt x="381" y="0"/>
                    <a:pt x="360" y="0"/>
                  </a:cubicBezTo>
                  <a:cubicBezTo>
                    <a:pt x="360" y="0"/>
                    <a:pt x="360" y="0"/>
                    <a:pt x="360" y="0"/>
                  </a:cubicBezTo>
                  <a:cubicBezTo>
                    <a:pt x="360" y="0"/>
                    <a:pt x="352" y="0"/>
                    <a:pt x="346" y="1"/>
                  </a:cubicBezTo>
                  <a:cubicBezTo>
                    <a:pt x="339" y="2"/>
                    <a:pt x="334" y="6"/>
                    <a:pt x="334" y="6"/>
                  </a:cubicBezTo>
                  <a:cubicBezTo>
                    <a:pt x="318" y="13"/>
                    <a:pt x="304" y="28"/>
                    <a:pt x="302" y="47"/>
                  </a:cubicBezTo>
                  <a:cubicBezTo>
                    <a:pt x="302" y="48"/>
                    <a:pt x="301" y="49"/>
                    <a:pt x="301" y="50"/>
                  </a:cubicBezTo>
                  <a:cubicBezTo>
                    <a:pt x="297" y="78"/>
                    <a:pt x="293" y="96"/>
                    <a:pt x="284" y="104"/>
                  </a:cubicBezTo>
                  <a:cubicBezTo>
                    <a:pt x="275" y="113"/>
                    <a:pt x="255" y="116"/>
                    <a:pt x="219" y="116"/>
                  </a:cubicBezTo>
                  <a:cubicBezTo>
                    <a:pt x="210" y="116"/>
                    <a:pt x="203" y="121"/>
                    <a:pt x="199" y="127"/>
                  </a:cubicBezTo>
                  <a:cubicBezTo>
                    <a:pt x="177" y="123"/>
                    <a:pt x="164" y="117"/>
                    <a:pt x="157" y="109"/>
                  </a:cubicBezTo>
                  <a:cubicBezTo>
                    <a:pt x="148" y="99"/>
                    <a:pt x="145" y="80"/>
                    <a:pt x="140" y="50"/>
                  </a:cubicBezTo>
                  <a:cubicBezTo>
                    <a:pt x="140" y="49"/>
                    <a:pt x="140" y="48"/>
                    <a:pt x="140" y="47"/>
                  </a:cubicBezTo>
                  <a:cubicBezTo>
                    <a:pt x="138" y="28"/>
                    <a:pt x="123" y="13"/>
                    <a:pt x="108" y="6"/>
                  </a:cubicBezTo>
                  <a:cubicBezTo>
                    <a:pt x="108" y="6"/>
                    <a:pt x="102" y="2"/>
                    <a:pt x="96" y="1"/>
                  </a:cubicBezTo>
                  <a:cubicBezTo>
                    <a:pt x="89" y="0"/>
                    <a:pt x="82" y="0"/>
                    <a:pt x="82" y="0"/>
                  </a:cubicBezTo>
                  <a:cubicBezTo>
                    <a:pt x="82" y="0"/>
                    <a:pt x="82" y="0"/>
                    <a:pt x="82" y="0"/>
                  </a:cubicBezTo>
                  <a:cubicBezTo>
                    <a:pt x="61" y="0"/>
                    <a:pt x="36" y="12"/>
                    <a:pt x="31" y="36"/>
                  </a:cubicBezTo>
                  <a:cubicBezTo>
                    <a:pt x="3" y="166"/>
                    <a:pt x="3" y="166"/>
                    <a:pt x="3" y="166"/>
                  </a:cubicBezTo>
                  <a:cubicBezTo>
                    <a:pt x="0" y="183"/>
                    <a:pt x="7" y="199"/>
                    <a:pt x="20" y="210"/>
                  </a:cubicBezTo>
                  <a:cubicBezTo>
                    <a:pt x="20" y="410"/>
                    <a:pt x="20" y="410"/>
                    <a:pt x="20" y="410"/>
                  </a:cubicBezTo>
                  <a:cubicBezTo>
                    <a:pt x="20" y="428"/>
                    <a:pt x="34" y="442"/>
                    <a:pt x="52" y="442"/>
                  </a:cubicBezTo>
                  <a:cubicBezTo>
                    <a:pt x="69" y="442"/>
                    <a:pt x="83" y="428"/>
                    <a:pt x="83" y="410"/>
                  </a:cubicBezTo>
                  <a:cubicBezTo>
                    <a:pt x="84" y="221"/>
                    <a:pt x="84" y="221"/>
                    <a:pt x="84" y="221"/>
                  </a:cubicBezTo>
                  <a:cubicBezTo>
                    <a:pt x="97" y="215"/>
                    <a:pt x="108" y="205"/>
                    <a:pt x="111" y="189"/>
                  </a:cubicBezTo>
                  <a:cubicBezTo>
                    <a:pt x="122" y="140"/>
                    <a:pt x="122" y="140"/>
                    <a:pt x="122" y="140"/>
                  </a:cubicBezTo>
                  <a:cubicBezTo>
                    <a:pt x="139" y="160"/>
                    <a:pt x="166" y="171"/>
                    <a:pt x="216" y="178"/>
                  </a:cubicBezTo>
                  <a:cubicBezTo>
                    <a:pt x="217" y="178"/>
                    <a:pt x="218" y="178"/>
                    <a:pt x="219" y="178"/>
                  </a:cubicBezTo>
                  <a:cubicBezTo>
                    <a:pt x="229" y="178"/>
                    <a:pt x="237" y="172"/>
                    <a:pt x="241" y="162"/>
                  </a:cubicBezTo>
                  <a:cubicBezTo>
                    <a:pt x="279" y="160"/>
                    <a:pt x="303" y="152"/>
                    <a:pt x="319" y="136"/>
                  </a:cubicBezTo>
                  <a:cubicBezTo>
                    <a:pt x="330" y="189"/>
                    <a:pt x="330" y="189"/>
                    <a:pt x="330" y="189"/>
                  </a:cubicBezTo>
                  <a:cubicBezTo>
                    <a:pt x="333" y="203"/>
                    <a:pt x="342" y="213"/>
                    <a:pt x="353" y="218"/>
                  </a:cubicBezTo>
                  <a:cubicBezTo>
                    <a:pt x="368" y="218"/>
                    <a:pt x="368" y="218"/>
                    <a:pt x="368" y="218"/>
                  </a:cubicBezTo>
                  <a:cubicBezTo>
                    <a:pt x="371" y="209"/>
                    <a:pt x="378" y="201"/>
                    <a:pt x="387" y="197"/>
                  </a:cubicBezTo>
                  <a:cubicBezTo>
                    <a:pt x="379" y="159"/>
                    <a:pt x="368" y="122"/>
                    <a:pt x="358" y="100"/>
                  </a:cubicBezTo>
                  <a:cubicBezTo>
                    <a:pt x="352" y="88"/>
                    <a:pt x="361" y="84"/>
                    <a:pt x="366" y="96"/>
                  </a:cubicBezTo>
                  <a:cubicBezTo>
                    <a:pt x="370" y="108"/>
                    <a:pt x="388" y="164"/>
                    <a:pt x="396" y="201"/>
                  </a:cubicBezTo>
                  <a:moveTo>
                    <a:pt x="402" y="215"/>
                  </a:moveTo>
                  <a:cubicBezTo>
                    <a:pt x="406" y="220"/>
                    <a:pt x="413" y="223"/>
                    <a:pt x="419" y="223"/>
                  </a:cubicBezTo>
                  <a:cubicBezTo>
                    <a:pt x="421" y="223"/>
                    <a:pt x="422" y="223"/>
                    <a:pt x="424" y="222"/>
                  </a:cubicBezTo>
                  <a:cubicBezTo>
                    <a:pt x="429" y="221"/>
                    <a:pt x="433" y="219"/>
                    <a:pt x="436" y="21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41"/>
            <p:cNvSpPr>
              <a:spLocks noEditPoints="1"/>
            </p:cNvSpPr>
            <p:nvPr/>
          </p:nvSpPr>
          <p:spPr bwMode="auto">
            <a:xfrm>
              <a:off x="6218299" y="1530134"/>
              <a:ext cx="233586" cy="211105"/>
            </a:xfrm>
            <a:custGeom>
              <a:avLst/>
              <a:gdLst>
                <a:gd name="T0" fmla="*/ 145 w 180"/>
                <a:gd name="T1" fmla="*/ 30 h 163"/>
                <a:gd name="T2" fmla="*/ 145 w 180"/>
                <a:gd name="T3" fmla="*/ 28 h 163"/>
                <a:gd name="T4" fmla="*/ 117 w 180"/>
                <a:gd name="T5" fmla="*/ 0 h 163"/>
                <a:gd name="T6" fmla="*/ 59 w 180"/>
                <a:gd name="T7" fmla="*/ 0 h 163"/>
                <a:gd name="T8" fmla="*/ 31 w 180"/>
                <a:gd name="T9" fmla="*/ 28 h 163"/>
                <a:gd name="T10" fmla="*/ 31 w 180"/>
                <a:gd name="T11" fmla="*/ 30 h 163"/>
                <a:gd name="T12" fmla="*/ 0 w 180"/>
                <a:gd name="T13" fmla="*/ 30 h 163"/>
                <a:gd name="T14" fmla="*/ 0 w 180"/>
                <a:gd name="T15" fmla="*/ 163 h 163"/>
                <a:gd name="T16" fmla="*/ 180 w 180"/>
                <a:gd name="T17" fmla="*/ 163 h 163"/>
                <a:gd name="T18" fmla="*/ 180 w 180"/>
                <a:gd name="T19" fmla="*/ 30 h 163"/>
                <a:gd name="T20" fmla="*/ 145 w 180"/>
                <a:gd name="T21" fmla="*/ 30 h 163"/>
                <a:gd name="T22" fmla="*/ 68 w 180"/>
                <a:gd name="T23" fmla="*/ 13 h 163"/>
                <a:gd name="T24" fmla="*/ 105 w 180"/>
                <a:gd name="T25" fmla="*/ 13 h 163"/>
                <a:gd name="T26" fmla="*/ 126 w 180"/>
                <a:gd name="T27" fmla="*/ 30 h 163"/>
                <a:gd name="T28" fmla="*/ 47 w 180"/>
                <a:gd name="T29" fmla="*/ 30 h 163"/>
                <a:gd name="T30" fmla="*/ 68 w 180"/>
                <a:gd name="T31" fmla="*/ 1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163">
                  <a:moveTo>
                    <a:pt x="145" y="30"/>
                  </a:moveTo>
                  <a:cubicBezTo>
                    <a:pt x="145" y="28"/>
                    <a:pt x="145" y="28"/>
                    <a:pt x="145" y="28"/>
                  </a:cubicBezTo>
                  <a:cubicBezTo>
                    <a:pt x="145" y="13"/>
                    <a:pt x="133" y="0"/>
                    <a:pt x="117" y="0"/>
                  </a:cubicBezTo>
                  <a:cubicBezTo>
                    <a:pt x="59" y="0"/>
                    <a:pt x="59" y="0"/>
                    <a:pt x="59" y="0"/>
                  </a:cubicBezTo>
                  <a:cubicBezTo>
                    <a:pt x="43" y="0"/>
                    <a:pt x="31" y="13"/>
                    <a:pt x="31" y="28"/>
                  </a:cubicBezTo>
                  <a:cubicBezTo>
                    <a:pt x="31" y="30"/>
                    <a:pt x="31" y="30"/>
                    <a:pt x="31" y="30"/>
                  </a:cubicBezTo>
                  <a:cubicBezTo>
                    <a:pt x="0" y="30"/>
                    <a:pt x="0" y="30"/>
                    <a:pt x="0" y="30"/>
                  </a:cubicBezTo>
                  <a:cubicBezTo>
                    <a:pt x="0" y="163"/>
                    <a:pt x="0" y="163"/>
                    <a:pt x="0" y="163"/>
                  </a:cubicBezTo>
                  <a:cubicBezTo>
                    <a:pt x="180" y="163"/>
                    <a:pt x="180" y="163"/>
                    <a:pt x="180" y="163"/>
                  </a:cubicBezTo>
                  <a:cubicBezTo>
                    <a:pt x="180" y="30"/>
                    <a:pt x="180" y="30"/>
                    <a:pt x="180" y="30"/>
                  </a:cubicBezTo>
                  <a:lnTo>
                    <a:pt x="145" y="30"/>
                  </a:lnTo>
                  <a:close/>
                  <a:moveTo>
                    <a:pt x="68" y="13"/>
                  </a:moveTo>
                  <a:cubicBezTo>
                    <a:pt x="105" y="13"/>
                    <a:pt x="105" y="13"/>
                    <a:pt x="105" y="13"/>
                  </a:cubicBezTo>
                  <a:cubicBezTo>
                    <a:pt x="115" y="13"/>
                    <a:pt x="124" y="21"/>
                    <a:pt x="126" y="30"/>
                  </a:cubicBezTo>
                  <a:cubicBezTo>
                    <a:pt x="47" y="30"/>
                    <a:pt x="47" y="30"/>
                    <a:pt x="47" y="30"/>
                  </a:cubicBezTo>
                  <a:cubicBezTo>
                    <a:pt x="49" y="21"/>
                    <a:pt x="58" y="13"/>
                    <a:pt x="68" y="13"/>
                  </a:cubicBezTo>
                  <a:close/>
                </a:path>
              </a:pathLst>
            </a:custGeom>
            <a:grpFill/>
            <a:ln w="222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1" name="Group 40"/>
          <p:cNvGrpSpPr/>
          <p:nvPr/>
        </p:nvGrpSpPr>
        <p:grpSpPr>
          <a:xfrm>
            <a:off x="1864428" y="5623766"/>
            <a:ext cx="476759" cy="427394"/>
            <a:chOff x="3582988" y="3490913"/>
            <a:chExt cx="582612" cy="522287"/>
          </a:xfrm>
          <a:solidFill>
            <a:schemeClr val="accent5"/>
          </a:solidFill>
        </p:grpSpPr>
        <p:sp>
          <p:nvSpPr>
            <p:cNvPr id="42" name="Freeform 9"/>
            <p:cNvSpPr>
              <a:spLocks noEditPoints="1"/>
            </p:cNvSpPr>
            <p:nvPr/>
          </p:nvSpPr>
          <p:spPr bwMode="auto">
            <a:xfrm>
              <a:off x="3582988" y="3578225"/>
              <a:ext cx="582612" cy="434975"/>
            </a:xfrm>
            <a:custGeom>
              <a:avLst/>
              <a:gdLst>
                <a:gd name="T0" fmla="*/ 136 w 327"/>
                <a:gd name="T1" fmla="*/ 201 h 242"/>
                <a:gd name="T2" fmla="*/ 130 w 327"/>
                <a:gd name="T3" fmla="*/ 203 h 242"/>
                <a:gd name="T4" fmla="*/ 126 w 327"/>
                <a:gd name="T5" fmla="*/ 233 h 242"/>
                <a:gd name="T6" fmla="*/ 111 w 327"/>
                <a:gd name="T7" fmla="*/ 207 h 242"/>
                <a:gd name="T8" fmla="*/ 107 w 327"/>
                <a:gd name="T9" fmla="*/ 200 h 242"/>
                <a:gd name="T10" fmla="*/ 29 w 327"/>
                <a:gd name="T11" fmla="*/ 200 h 242"/>
                <a:gd name="T12" fmla="*/ 9 w 327"/>
                <a:gd name="T13" fmla="*/ 158 h 242"/>
                <a:gd name="T14" fmla="*/ 9 w 327"/>
                <a:gd name="T15" fmla="*/ 95 h 242"/>
                <a:gd name="T16" fmla="*/ 48 w 327"/>
                <a:gd name="T17" fmla="*/ 96 h 242"/>
                <a:gd name="T18" fmla="*/ 48 w 327"/>
                <a:gd name="T19" fmla="*/ 120 h 242"/>
                <a:gd name="T20" fmla="*/ 60 w 327"/>
                <a:gd name="T21" fmla="*/ 105 h 242"/>
                <a:gd name="T22" fmla="*/ 77 w 327"/>
                <a:gd name="T23" fmla="*/ 30 h 242"/>
                <a:gd name="T24" fmla="*/ 99 w 327"/>
                <a:gd name="T25" fmla="*/ 56 h 242"/>
                <a:gd name="T26" fmla="*/ 115 w 327"/>
                <a:gd name="T27" fmla="*/ 62 h 242"/>
                <a:gd name="T28" fmla="*/ 115 w 327"/>
                <a:gd name="T29" fmla="*/ 25 h 242"/>
                <a:gd name="T30" fmla="*/ 191 w 327"/>
                <a:gd name="T31" fmla="*/ 0 h 242"/>
                <a:gd name="T32" fmla="*/ 216 w 327"/>
                <a:gd name="T33" fmla="*/ 41 h 242"/>
                <a:gd name="T34" fmla="*/ 224 w 327"/>
                <a:gd name="T35" fmla="*/ 66 h 242"/>
                <a:gd name="T36" fmla="*/ 232 w 327"/>
                <a:gd name="T37" fmla="*/ 66 h 242"/>
                <a:gd name="T38" fmla="*/ 252 w 327"/>
                <a:gd name="T39" fmla="*/ 29 h 242"/>
                <a:gd name="T40" fmla="*/ 271 w 327"/>
                <a:gd name="T41" fmla="*/ 102 h 242"/>
                <a:gd name="T42" fmla="*/ 283 w 327"/>
                <a:gd name="T43" fmla="*/ 121 h 242"/>
                <a:gd name="T44" fmla="*/ 283 w 327"/>
                <a:gd name="T45" fmla="*/ 94 h 242"/>
                <a:gd name="T46" fmla="*/ 322 w 327"/>
                <a:gd name="T47" fmla="*/ 97 h 242"/>
                <a:gd name="T48" fmla="*/ 323 w 327"/>
                <a:gd name="T49" fmla="*/ 163 h 242"/>
                <a:gd name="T50" fmla="*/ 300 w 327"/>
                <a:gd name="T51" fmla="*/ 200 h 242"/>
                <a:gd name="T52" fmla="*/ 221 w 327"/>
                <a:gd name="T53" fmla="*/ 200 h 242"/>
                <a:gd name="T54" fmla="*/ 221 w 327"/>
                <a:gd name="T55" fmla="*/ 223 h 242"/>
                <a:gd name="T56" fmla="*/ 201 w 327"/>
                <a:gd name="T57" fmla="*/ 224 h 242"/>
                <a:gd name="T58" fmla="*/ 201 w 327"/>
                <a:gd name="T59" fmla="*/ 201 h 242"/>
                <a:gd name="T60" fmla="*/ 195 w 327"/>
                <a:gd name="T61" fmla="*/ 242 h 242"/>
                <a:gd name="T62" fmla="*/ 221 w 327"/>
                <a:gd name="T63" fmla="*/ 195 h 242"/>
                <a:gd name="T64" fmla="*/ 301 w 327"/>
                <a:gd name="T65" fmla="*/ 195 h 242"/>
                <a:gd name="T66" fmla="*/ 315 w 327"/>
                <a:gd name="T67" fmla="*/ 160 h 242"/>
                <a:gd name="T68" fmla="*/ 235 w 327"/>
                <a:gd name="T69" fmla="*/ 80 h 242"/>
                <a:gd name="T70" fmla="*/ 124 w 327"/>
                <a:gd name="T71" fmla="*/ 68 h 242"/>
                <a:gd name="T72" fmla="*/ 60 w 327"/>
                <a:gd name="T73" fmla="*/ 117 h 242"/>
                <a:gd name="T74" fmla="*/ 11 w 327"/>
                <a:gd name="T75" fmla="*/ 179 h 242"/>
                <a:gd name="T76" fmla="*/ 108 w 327"/>
                <a:gd name="T77" fmla="*/ 195 h 242"/>
                <a:gd name="T78" fmla="*/ 111 w 327"/>
                <a:gd name="T79" fmla="*/ 192 h 242"/>
                <a:gd name="T80" fmla="*/ 138 w 327"/>
                <a:gd name="T81" fmla="*/ 127 h 242"/>
                <a:gd name="T82" fmla="*/ 218 w 327"/>
                <a:gd name="T83" fmla="*/ 143 h 242"/>
                <a:gd name="T84" fmla="*/ 221 w 327"/>
                <a:gd name="T85" fmla="*/ 195 h 242"/>
                <a:gd name="T86" fmla="*/ 136 w 327"/>
                <a:gd name="T87" fmla="*/ 164 h 242"/>
                <a:gd name="T88" fmla="*/ 130 w 327"/>
                <a:gd name="T89" fmla="*/ 164 h 242"/>
                <a:gd name="T90" fmla="*/ 130 w 327"/>
                <a:gd name="T91" fmla="*/ 195 h 242"/>
                <a:gd name="T92" fmla="*/ 201 w 327"/>
                <a:gd name="T93" fmla="*/ 195 h 242"/>
                <a:gd name="T94" fmla="*/ 201 w 327"/>
                <a:gd name="T95" fmla="*/ 165 h 242"/>
                <a:gd name="T96" fmla="*/ 198 w 327"/>
                <a:gd name="T97" fmla="*/ 161 h 242"/>
                <a:gd name="T98" fmla="*/ 195 w 327"/>
                <a:gd name="T99" fmla="*/ 165 h 242"/>
                <a:gd name="T100" fmla="*/ 195 w 327"/>
                <a:gd name="T101" fmla="*/ 195 h 242"/>
                <a:gd name="T102" fmla="*/ 197 w 327"/>
                <a:gd name="T103" fmla="*/ 62 h 242"/>
                <a:gd name="T104" fmla="*/ 195 w 327"/>
                <a:gd name="T105" fmla="*/ 31 h 242"/>
                <a:gd name="T106" fmla="*/ 192 w 327"/>
                <a:gd name="T107" fmla="*/ 36 h 242"/>
                <a:gd name="T108" fmla="*/ 192 w 327"/>
                <a:gd name="T109" fmla="*/ 62 h 242"/>
                <a:gd name="T110" fmla="*/ 139 w 327"/>
                <a:gd name="T111" fmla="*/ 62 h 242"/>
                <a:gd name="T112" fmla="*/ 138 w 327"/>
                <a:gd name="T113" fmla="*/ 34 h 242"/>
                <a:gd name="T114" fmla="*/ 133 w 327"/>
                <a:gd name="T115" fmla="*/ 34 h 242"/>
                <a:gd name="T116" fmla="*/ 134 w 327"/>
                <a:gd name="T117" fmla="*/ 6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7" h="242">
                  <a:moveTo>
                    <a:pt x="136" y="242"/>
                  </a:moveTo>
                  <a:cubicBezTo>
                    <a:pt x="136" y="201"/>
                    <a:pt x="136" y="201"/>
                    <a:pt x="136" y="201"/>
                  </a:cubicBezTo>
                  <a:cubicBezTo>
                    <a:pt x="130" y="201"/>
                    <a:pt x="130" y="201"/>
                    <a:pt x="130" y="201"/>
                  </a:cubicBezTo>
                  <a:cubicBezTo>
                    <a:pt x="130" y="202"/>
                    <a:pt x="130" y="203"/>
                    <a:pt x="130" y="203"/>
                  </a:cubicBezTo>
                  <a:cubicBezTo>
                    <a:pt x="130" y="210"/>
                    <a:pt x="130" y="217"/>
                    <a:pt x="130" y="224"/>
                  </a:cubicBezTo>
                  <a:cubicBezTo>
                    <a:pt x="130" y="228"/>
                    <a:pt x="129" y="231"/>
                    <a:pt x="126" y="233"/>
                  </a:cubicBezTo>
                  <a:cubicBezTo>
                    <a:pt x="119" y="237"/>
                    <a:pt x="111" y="232"/>
                    <a:pt x="111" y="224"/>
                  </a:cubicBezTo>
                  <a:cubicBezTo>
                    <a:pt x="110" y="218"/>
                    <a:pt x="111" y="213"/>
                    <a:pt x="111" y="207"/>
                  </a:cubicBezTo>
                  <a:cubicBezTo>
                    <a:pt x="111" y="200"/>
                    <a:pt x="111" y="200"/>
                    <a:pt x="111" y="200"/>
                  </a:cubicBezTo>
                  <a:cubicBezTo>
                    <a:pt x="107" y="200"/>
                    <a:pt x="107" y="200"/>
                    <a:pt x="107" y="200"/>
                  </a:cubicBezTo>
                  <a:cubicBezTo>
                    <a:pt x="84" y="200"/>
                    <a:pt x="62" y="200"/>
                    <a:pt x="39" y="200"/>
                  </a:cubicBezTo>
                  <a:cubicBezTo>
                    <a:pt x="36" y="200"/>
                    <a:pt x="32" y="200"/>
                    <a:pt x="29" y="200"/>
                  </a:cubicBezTo>
                  <a:cubicBezTo>
                    <a:pt x="11" y="199"/>
                    <a:pt x="0" y="180"/>
                    <a:pt x="7" y="164"/>
                  </a:cubicBezTo>
                  <a:cubicBezTo>
                    <a:pt x="8" y="162"/>
                    <a:pt x="9" y="160"/>
                    <a:pt x="9" y="158"/>
                  </a:cubicBezTo>
                  <a:cubicBezTo>
                    <a:pt x="9" y="139"/>
                    <a:pt x="9" y="121"/>
                    <a:pt x="9" y="102"/>
                  </a:cubicBezTo>
                  <a:cubicBezTo>
                    <a:pt x="9" y="100"/>
                    <a:pt x="9" y="97"/>
                    <a:pt x="9" y="95"/>
                  </a:cubicBezTo>
                  <a:cubicBezTo>
                    <a:pt x="10" y="84"/>
                    <a:pt x="19" y="77"/>
                    <a:pt x="29" y="77"/>
                  </a:cubicBezTo>
                  <a:cubicBezTo>
                    <a:pt x="39" y="78"/>
                    <a:pt x="48" y="86"/>
                    <a:pt x="48" y="96"/>
                  </a:cubicBezTo>
                  <a:cubicBezTo>
                    <a:pt x="48" y="103"/>
                    <a:pt x="48" y="110"/>
                    <a:pt x="48" y="117"/>
                  </a:cubicBezTo>
                  <a:cubicBezTo>
                    <a:pt x="48" y="118"/>
                    <a:pt x="48" y="119"/>
                    <a:pt x="48" y="120"/>
                  </a:cubicBezTo>
                  <a:cubicBezTo>
                    <a:pt x="52" y="117"/>
                    <a:pt x="54" y="114"/>
                    <a:pt x="57" y="111"/>
                  </a:cubicBezTo>
                  <a:cubicBezTo>
                    <a:pt x="59" y="110"/>
                    <a:pt x="60" y="108"/>
                    <a:pt x="60" y="105"/>
                  </a:cubicBezTo>
                  <a:cubicBezTo>
                    <a:pt x="60" y="86"/>
                    <a:pt x="60" y="67"/>
                    <a:pt x="60" y="48"/>
                  </a:cubicBezTo>
                  <a:cubicBezTo>
                    <a:pt x="60" y="39"/>
                    <a:pt x="68" y="30"/>
                    <a:pt x="77" y="30"/>
                  </a:cubicBezTo>
                  <a:cubicBezTo>
                    <a:pt x="88" y="29"/>
                    <a:pt x="97" y="35"/>
                    <a:pt x="99" y="45"/>
                  </a:cubicBezTo>
                  <a:cubicBezTo>
                    <a:pt x="99" y="49"/>
                    <a:pt x="99" y="53"/>
                    <a:pt x="99" y="56"/>
                  </a:cubicBezTo>
                  <a:cubicBezTo>
                    <a:pt x="99" y="61"/>
                    <a:pt x="99" y="65"/>
                    <a:pt x="99" y="69"/>
                  </a:cubicBezTo>
                  <a:cubicBezTo>
                    <a:pt x="104" y="67"/>
                    <a:pt x="109" y="65"/>
                    <a:pt x="115" y="62"/>
                  </a:cubicBezTo>
                  <a:cubicBezTo>
                    <a:pt x="115" y="60"/>
                    <a:pt x="115" y="60"/>
                    <a:pt x="115" y="60"/>
                  </a:cubicBezTo>
                  <a:cubicBezTo>
                    <a:pt x="115" y="48"/>
                    <a:pt x="115" y="37"/>
                    <a:pt x="115" y="25"/>
                  </a:cubicBezTo>
                  <a:cubicBezTo>
                    <a:pt x="115" y="12"/>
                    <a:pt x="127" y="0"/>
                    <a:pt x="141" y="0"/>
                  </a:cubicBezTo>
                  <a:cubicBezTo>
                    <a:pt x="157" y="0"/>
                    <a:pt x="174" y="0"/>
                    <a:pt x="191" y="0"/>
                  </a:cubicBezTo>
                  <a:cubicBezTo>
                    <a:pt x="203" y="0"/>
                    <a:pt x="214" y="9"/>
                    <a:pt x="216" y="20"/>
                  </a:cubicBezTo>
                  <a:cubicBezTo>
                    <a:pt x="217" y="27"/>
                    <a:pt x="216" y="34"/>
                    <a:pt x="216" y="41"/>
                  </a:cubicBezTo>
                  <a:cubicBezTo>
                    <a:pt x="216" y="49"/>
                    <a:pt x="216" y="56"/>
                    <a:pt x="216" y="63"/>
                  </a:cubicBezTo>
                  <a:cubicBezTo>
                    <a:pt x="219" y="64"/>
                    <a:pt x="222" y="65"/>
                    <a:pt x="224" y="66"/>
                  </a:cubicBezTo>
                  <a:cubicBezTo>
                    <a:pt x="227" y="67"/>
                    <a:pt x="229" y="68"/>
                    <a:pt x="232" y="70"/>
                  </a:cubicBezTo>
                  <a:cubicBezTo>
                    <a:pt x="232" y="68"/>
                    <a:pt x="232" y="67"/>
                    <a:pt x="232" y="66"/>
                  </a:cubicBezTo>
                  <a:cubicBezTo>
                    <a:pt x="232" y="60"/>
                    <a:pt x="231" y="53"/>
                    <a:pt x="232" y="46"/>
                  </a:cubicBezTo>
                  <a:cubicBezTo>
                    <a:pt x="233" y="36"/>
                    <a:pt x="242" y="29"/>
                    <a:pt x="252" y="29"/>
                  </a:cubicBezTo>
                  <a:cubicBezTo>
                    <a:pt x="262" y="30"/>
                    <a:pt x="271" y="37"/>
                    <a:pt x="271" y="48"/>
                  </a:cubicBezTo>
                  <a:cubicBezTo>
                    <a:pt x="271" y="66"/>
                    <a:pt x="271" y="84"/>
                    <a:pt x="271" y="102"/>
                  </a:cubicBezTo>
                  <a:cubicBezTo>
                    <a:pt x="271" y="107"/>
                    <a:pt x="272" y="111"/>
                    <a:pt x="276" y="114"/>
                  </a:cubicBezTo>
                  <a:cubicBezTo>
                    <a:pt x="278" y="116"/>
                    <a:pt x="280" y="118"/>
                    <a:pt x="283" y="121"/>
                  </a:cubicBezTo>
                  <a:cubicBezTo>
                    <a:pt x="283" y="114"/>
                    <a:pt x="283" y="108"/>
                    <a:pt x="283" y="103"/>
                  </a:cubicBezTo>
                  <a:cubicBezTo>
                    <a:pt x="283" y="100"/>
                    <a:pt x="282" y="97"/>
                    <a:pt x="283" y="94"/>
                  </a:cubicBezTo>
                  <a:cubicBezTo>
                    <a:pt x="285" y="83"/>
                    <a:pt x="294" y="77"/>
                    <a:pt x="305" y="77"/>
                  </a:cubicBezTo>
                  <a:cubicBezTo>
                    <a:pt x="314" y="78"/>
                    <a:pt x="322" y="87"/>
                    <a:pt x="322" y="97"/>
                  </a:cubicBezTo>
                  <a:cubicBezTo>
                    <a:pt x="322" y="118"/>
                    <a:pt x="322" y="138"/>
                    <a:pt x="322" y="159"/>
                  </a:cubicBezTo>
                  <a:cubicBezTo>
                    <a:pt x="322" y="160"/>
                    <a:pt x="323" y="161"/>
                    <a:pt x="323" y="163"/>
                  </a:cubicBezTo>
                  <a:cubicBezTo>
                    <a:pt x="326" y="168"/>
                    <a:pt x="327" y="174"/>
                    <a:pt x="326" y="179"/>
                  </a:cubicBezTo>
                  <a:cubicBezTo>
                    <a:pt x="323" y="192"/>
                    <a:pt x="313" y="200"/>
                    <a:pt x="300" y="200"/>
                  </a:cubicBezTo>
                  <a:cubicBezTo>
                    <a:pt x="275" y="200"/>
                    <a:pt x="249" y="200"/>
                    <a:pt x="224" y="200"/>
                  </a:cubicBezTo>
                  <a:cubicBezTo>
                    <a:pt x="221" y="200"/>
                    <a:pt x="221" y="200"/>
                    <a:pt x="221" y="200"/>
                  </a:cubicBezTo>
                  <a:cubicBezTo>
                    <a:pt x="221" y="201"/>
                    <a:pt x="221" y="202"/>
                    <a:pt x="221" y="203"/>
                  </a:cubicBezTo>
                  <a:cubicBezTo>
                    <a:pt x="221" y="210"/>
                    <a:pt x="221" y="217"/>
                    <a:pt x="221" y="223"/>
                  </a:cubicBezTo>
                  <a:cubicBezTo>
                    <a:pt x="221" y="230"/>
                    <a:pt x="217" y="234"/>
                    <a:pt x="211" y="234"/>
                  </a:cubicBezTo>
                  <a:cubicBezTo>
                    <a:pt x="206" y="235"/>
                    <a:pt x="202" y="231"/>
                    <a:pt x="201" y="224"/>
                  </a:cubicBezTo>
                  <a:cubicBezTo>
                    <a:pt x="201" y="220"/>
                    <a:pt x="201" y="216"/>
                    <a:pt x="201" y="212"/>
                  </a:cubicBezTo>
                  <a:cubicBezTo>
                    <a:pt x="201" y="208"/>
                    <a:pt x="201" y="204"/>
                    <a:pt x="201" y="201"/>
                  </a:cubicBezTo>
                  <a:cubicBezTo>
                    <a:pt x="195" y="201"/>
                    <a:pt x="195" y="201"/>
                    <a:pt x="195" y="201"/>
                  </a:cubicBezTo>
                  <a:cubicBezTo>
                    <a:pt x="195" y="242"/>
                    <a:pt x="195" y="242"/>
                    <a:pt x="195" y="242"/>
                  </a:cubicBezTo>
                  <a:lnTo>
                    <a:pt x="136" y="242"/>
                  </a:lnTo>
                  <a:close/>
                  <a:moveTo>
                    <a:pt x="221" y="195"/>
                  </a:moveTo>
                  <a:cubicBezTo>
                    <a:pt x="221" y="195"/>
                    <a:pt x="221" y="195"/>
                    <a:pt x="222" y="195"/>
                  </a:cubicBezTo>
                  <a:cubicBezTo>
                    <a:pt x="248" y="195"/>
                    <a:pt x="274" y="195"/>
                    <a:pt x="301" y="195"/>
                  </a:cubicBezTo>
                  <a:cubicBezTo>
                    <a:pt x="309" y="195"/>
                    <a:pt x="316" y="190"/>
                    <a:pt x="319" y="182"/>
                  </a:cubicBezTo>
                  <a:cubicBezTo>
                    <a:pt x="322" y="174"/>
                    <a:pt x="321" y="167"/>
                    <a:pt x="315" y="160"/>
                  </a:cubicBezTo>
                  <a:cubicBezTo>
                    <a:pt x="311" y="157"/>
                    <a:pt x="308" y="154"/>
                    <a:pt x="305" y="150"/>
                  </a:cubicBezTo>
                  <a:cubicBezTo>
                    <a:pt x="281" y="127"/>
                    <a:pt x="258" y="104"/>
                    <a:pt x="235" y="80"/>
                  </a:cubicBezTo>
                  <a:cubicBezTo>
                    <a:pt x="226" y="72"/>
                    <a:pt x="217" y="68"/>
                    <a:pt x="205" y="68"/>
                  </a:cubicBezTo>
                  <a:cubicBezTo>
                    <a:pt x="178" y="68"/>
                    <a:pt x="151" y="68"/>
                    <a:pt x="124" y="68"/>
                  </a:cubicBezTo>
                  <a:cubicBezTo>
                    <a:pt x="114" y="68"/>
                    <a:pt x="105" y="71"/>
                    <a:pt x="98" y="79"/>
                  </a:cubicBezTo>
                  <a:cubicBezTo>
                    <a:pt x="85" y="92"/>
                    <a:pt x="73" y="104"/>
                    <a:pt x="60" y="117"/>
                  </a:cubicBezTo>
                  <a:cubicBezTo>
                    <a:pt x="46" y="131"/>
                    <a:pt x="31" y="146"/>
                    <a:pt x="17" y="160"/>
                  </a:cubicBezTo>
                  <a:cubicBezTo>
                    <a:pt x="12" y="165"/>
                    <a:pt x="10" y="172"/>
                    <a:pt x="11" y="179"/>
                  </a:cubicBezTo>
                  <a:cubicBezTo>
                    <a:pt x="13" y="189"/>
                    <a:pt x="21" y="195"/>
                    <a:pt x="32" y="195"/>
                  </a:cubicBezTo>
                  <a:cubicBezTo>
                    <a:pt x="57" y="195"/>
                    <a:pt x="82" y="195"/>
                    <a:pt x="108" y="195"/>
                  </a:cubicBezTo>
                  <a:cubicBezTo>
                    <a:pt x="111" y="195"/>
                    <a:pt x="111" y="195"/>
                    <a:pt x="111" y="195"/>
                  </a:cubicBezTo>
                  <a:cubicBezTo>
                    <a:pt x="111" y="192"/>
                    <a:pt x="111" y="192"/>
                    <a:pt x="111" y="192"/>
                  </a:cubicBezTo>
                  <a:cubicBezTo>
                    <a:pt x="111" y="180"/>
                    <a:pt x="111" y="168"/>
                    <a:pt x="111" y="156"/>
                  </a:cubicBezTo>
                  <a:cubicBezTo>
                    <a:pt x="111" y="140"/>
                    <a:pt x="122" y="127"/>
                    <a:pt x="138" y="127"/>
                  </a:cubicBezTo>
                  <a:cubicBezTo>
                    <a:pt x="156" y="127"/>
                    <a:pt x="175" y="127"/>
                    <a:pt x="194" y="127"/>
                  </a:cubicBezTo>
                  <a:cubicBezTo>
                    <a:pt x="205" y="127"/>
                    <a:pt x="213" y="133"/>
                    <a:pt x="218" y="143"/>
                  </a:cubicBezTo>
                  <a:cubicBezTo>
                    <a:pt x="221" y="149"/>
                    <a:pt x="221" y="156"/>
                    <a:pt x="221" y="163"/>
                  </a:cubicBezTo>
                  <a:cubicBezTo>
                    <a:pt x="221" y="173"/>
                    <a:pt x="221" y="184"/>
                    <a:pt x="221" y="195"/>
                  </a:cubicBezTo>
                  <a:moveTo>
                    <a:pt x="136" y="195"/>
                  </a:moveTo>
                  <a:cubicBezTo>
                    <a:pt x="136" y="184"/>
                    <a:pt x="136" y="174"/>
                    <a:pt x="136" y="164"/>
                  </a:cubicBezTo>
                  <a:cubicBezTo>
                    <a:pt x="136" y="162"/>
                    <a:pt x="135" y="161"/>
                    <a:pt x="133" y="161"/>
                  </a:cubicBezTo>
                  <a:cubicBezTo>
                    <a:pt x="131" y="161"/>
                    <a:pt x="130" y="162"/>
                    <a:pt x="130" y="164"/>
                  </a:cubicBezTo>
                  <a:cubicBezTo>
                    <a:pt x="130" y="168"/>
                    <a:pt x="130" y="173"/>
                    <a:pt x="130" y="178"/>
                  </a:cubicBezTo>
                  <a:cubicBezTo>
                    <a:pt x="130" y="195"/>
                    <a:pt x="130" y="195"/>
                    <a:pt x="130" y="195"/>
                  </a:cubicBezTo>
                  <a:lnTo>
                    <a:pt x="136" y="195"/>
                  </a:lnTo>
                  <a:close/>
                  <a:moveTo>
                    <a:pt x="201" y="195"/>
                  </a:moveTo>
                  <a:cubicBezTo>
                    <a:pt x="201" y="194"/>
                    <a:pt x="201" y="194"/>
                    <a:pt x="201" y="193"/>
                  </a:cubicBezTo>
                  <a:cubicBezTo>
                    <a:pt x="201" y="184"/>
                    <a:pt x="201" y="174"/>
                    <a:pt x="201" y="165"/>
                  </a:cubicBezTo>
                  <a:cubicBezTo>
                    <a:pt x="201" y="164"/>
                    <a:pt x="201" y="163"/>
                    <a:pt x="200" y="163"/>
                  </a:cubicBezTo>
                  <a:cubicBezTo>
                    <a:pt x="200" y="162"/>
                    <a:pt x="198" y="161"/>
                    <a:pt x="198" y="161"/>
                  </a:cubicBezTo>
                  <a:cubicBezTo>
                    <a:pt x="197" y="161"/>
                    <a:pt x="196" y="162"/>
                    <a:pt x="195" y="163"/>
                  </a:cubicBezTo>
                  <a:cubicBezTo>
                    <a:pt x="195" y="163"/>
                    <a:pt x="195" y="164"/>
                    <a:pt x="195" y="165"/>
                  </a:cubicBezTo>
                  <a:cubicBezTo>
                    <a:pt x="195" y="174"/>
                    <a:pt x="195" y="183"/>
                    <a:pt x="195" y="192"/>
                  </a:cubicBezTo>
                  <a:cubicBezTo>
                    <a:pt x="195" y="193"/>
                    <a:pt x="195" y="194"/>
                    <a:pt x="195" y="195"/>
                  </a:cubicBezTo>
                  <a:lnTo>
                    <a:pt x="201" y="195"/>
                  </a:lnTo>
                  <a:close/>
                  <a:moveTo>
                    <a:pt x="197" y="62"/>
                  </a:moveTo>
                  <a:cubicBezTo>
                    <a:pt x="197" y="52"/>
                    <a:pt x="197" y="43"/>
                    <a:pt x="197" y="33"/>
                  </a:cubicBezTo>
                  <a:cubicBezTo>
                    <a:pt x="197" y="32"/>
                    <a:pt x="196" y="32"/>
                    <a:pt x="195" y="31"/>
                  </a:cubicBezTo>
                  <a:cubicBezTo>
                    <a:pt x="194" y="32"/>
                    <a:pt x="193" y="32"/>
                    <a:pt x="193" y="33"/>
                  </a:cubicBezTo>
                  <a:cubicBezTo>
                    <a:pt x="192" y="34"/>
                    <a:pt x="192" y="35"/>
                    <a:pt x="192" y="36"/>
                  </a:cubicBezTo>
                  <a:cubicBezTo>
                    <a:pt x="192" y="44"/>
                    <a:pt x="192" y="52"/>
                    <a:pt x="192" y="59"/>
                  </a:cubicBezTo>
                  <a:cubicBezTo>
                    <a:pt x="192" y="62"/>
                    <a:pt x="192" y="62"/>
                    <a:pt x="192" y="62"/>
                  </a:cubicBezTo>
                  <a:lnTo>
                    <a:pt x="197" y="62"/>
                  </a:lnTo>
                  <a:close/>
                  <a:moveTo>
                    <a:pt x="139" y="62"/>
                  </a:moveTo>
                  <a:cubicBezTo>
                    <a:pt x="139" y="61"/>
                    <a:pt x="139" y="60"/>
                    <a:pt x="139" y="59"/>
                  </a:cubicBezTo>
                  <a:cubicBezTo>
                    <a:pt x="139" y="51"/>
                    <a:pt x="138" y="42"/>
                    <a:pt x="138" y="34"/>
                  </a:cubicBezTo>
                  <a:cubicBezTo>
                    <a:pt x="138" y="32"/>
                    <a:pt x="138" y="31"/>
                    <a:pt x="136" y="31"/>
                  </a:cubicBezTo>
                  <a:cubicBezTo>
                    <a:pt x="134" y="31"/>
                    <a:pt x="133" y="32"/>
                    <a:pt x="133" y="34"/>
                  </a:cubicBezTo>
                  <a:cubicBezTo>
                    <a:pt x="133" y="43"/>
                    <a:pt x="133" y="52"/>
                    <a:pt x="133" y="61"/>
                  </a:cubicBezTo>
                  <a:cubicBezTo>
                    <a:pt x="133" y="61"/>
                    <a:pt x="134" y="62"/>
                    <a:pt x="134" y="62"/>
                  </a:cubicBezTo>
                  <a:lnTo>
                    <a:pt x="139"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0"/>
            <p:cNvSpPr>
              <a:spLocks/>
            </p:cNvSpPr>
            <p:nvPr/>
          </p:nvSpPr>
          <p:spPr bwMode="auto">
            <a:xfrm>
              <a:off x="3841750" y="3490913"/>
              <a:ext cx="73025" cy="74612"/>
            </a:xfrm>
            <a:custGeom>
              <a:avLst/>
              <a:gdLst>
                <a:gd name="T0" fmla="*/ 21 w 41"/>
                <a:gd name="T1" fmla="*/ 42 h 42"/>
                <a:gd name="T2" fmla="*/ 0 w 41"/>
                <a:gd name="T3" fmla="*/ 21 h 42"/>
                <a:gd name="T4" fmla="*/ 21 w 41"/>
                <a:gd name="T5" fmla="*/ 0 h 42"/>
                <a:gd name="T6" fmla="*/ 41 w 41"/>
                <a:gd name="T7" fmla="*/ 21 h 42"/>
                <a:gd name="T8" fmla="*/ 21 w 41"/>
                <a:gd name="T9" fmla="*/ 42 h 42"/>
              </a:gdLst>
              <a:ahLst/>
              <a:cxnLst>
                <a:cxn ang="0">
                  <a:pos x="T0" y="T1"/>
                </a:cxn>
                <a:cxn ang="0">
                  <a:pos x="T2" y="T3"/>
                </a:cxn>
                <a:cxn ang="0">
                  <a:pos x="T4" y="T5"/>
                </a:cxn>
                <a:cxn ang="0">
                  <a:pos x="T6" y="T7"/>
                </a:cxn>
                <a:cxn ang="0">
                  <a:pos x="T8" y="T9"/>
                </a:cxn>
              </a:cxnLst>
              <a:rect l="0" t="0" r="r" b="b"/>
              <a:pathLst>
                <a:path w="41" h="42">
                  <a:moveTo>
                    <a:pt x="21" y="42"/>
                  </a:moveTo>
                  <a:cubicBezTo>
                    <a:pt x="9" y="42"/>
                    <a:pt x="0" y="32"/>
                    <a:pt x="0" y="21"/>
                  </a:cubicBezTo>
                  <a:cubicBezTo>
                    <a:pt x="0" y="10"/>
                    <a:pt x="9" y="1"/>
                    <a:pt x="21" y="0"/>
                  </a:cubicBezTo>
                  <a:cubicBezTo>
                    <a:pt x="32" y="0"/>
                    <a:pt x="41" y="10"/>
                    <a:pt x="41" y="21"/>
                  </a:cubicBezTo>
                  <a:cubicBezTo>
                    <a:pt x="41" y="33"/>
                    <a:pt x="32" y="42"/>
                    <a:pt x="21" y="4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1"/>
            <p:cNvSpPr>
              <a:spLocks/>
            </p:cNvSpPr>
            <p:nvPr/>
          </p:nvSpPr>
          <p:spPr bwMode="auto">
            <a:xfrm>
              <a:off x="3995738" y="3549650"/>
              <a:ext cx="71437" cy="69850"/>
            </a:xfrm>
            <a:custGeom>
              <a:avLst/>
              <a:gdLst>
                <a:gd name="T0" fmla="*/ 20 w 40"/>
                <a:gd name="T1" fmla="*/ 0 h 39"/>
                <a:gd name="T2" fmla="*/ 40 w 40"/>
                <a:gd name="T3" fmla="*/ 20 h 39"/>
                <a:gd name="T4" fmla="*/ 19 w 40"/>
                <a:gd name="T5" fmla="*/ 39 h 39"/>
                <a:gd name="T6" fmla="*/ 0 w 40"/>
                <a:gd name="T7" fmla="*/ 20 h 39"/>
                <a:gd name="T8" fmla="*/ 20 w 40"/>
                <a:gd name="T9" fmla="*/ 0 h 39"/>
              </a:gdLst>
              <a:ahLst/>
              <a:cxnLst>
                <a:cxn ang="0">
                  <a:pos x="T0" y="T1"/>
                </a:cxn>
                <a:cxn ang="0">
                  <a:pos x="T2" y="T3"/>
                </a:cxn>
                <a:cxn ang="0">
                  <a:pos x="T4" y="T5"/>
                </a:cxn>
                <a:cxn ang="0">
                  <a:pos x="T6" y="T7"/>
                </a:cxn>
                <a:cxn ang="0">
                  <a:pos x="T8" y="T9"/>
                </a:cxn>
              </a:cxnLst>
              <a:rect l="0" t="0" r="r" b="b"/>
              <a:pathLst>
                <a:path w="40" h="39">
                  <a:moveTo>
                    <a:pt x="20" y="0"/>
                  </a:moveTo>
                  <a:cubicBezTo>
                    <a:pt x="31" y="0"/>
                    <a:pt x="40" y="9"/>
                    <a:pt x="40" y="20"/>
                  </a:cubicBezTo>
                  <a:cubicBezTo>
                    <a:pt x="40" y="31"/>
                    <a:pt x="31" y="39"/>
                    <a:pt x="19" y="39"/>
                  </a:cubicBezTo>
                  <a:cubicBezTo>
                    <a:pt x="9" y="39"/>
                    <a:pt x="0" y="31"/>
                    <a:pt x="0" y="20"/>
                  </a:cubicBezTo>
                  <a:cubicBezTo>
                    <a:pt x="0" y="9"/>
                    <a:pt x="9"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2"/>
            <p:cNvSpPr>
              <a:spLocks/>
            </p:cNvSpPr>
            <p:nvPr/>
          </p:nvSpPr>
          <p:spPr bwMode="auto">
            <a:xfrm>
              <a:off x="3689350" y="3549650"/>
              <a:ext cx="71437" cy="69850"/>
            </a:xfrm>
            <a:custGeom>
              <a:avLst/>
              <a:gdLst>
                <a:gd name="T0" fmla="*/ 20 w 40"/>
                <a:gd name="T1" fmla="*/ 0 h 39"/>
                <a:gd name="T2" fmla="*/ 40 w 40"/>
                <a:gd name="T3" fmla="*/ 20 h 39"/>
                <a:gd name="T4" fmla="*/ 20 w 40"/>
                <a:gd name="T5" fmla="*/ 39 h 39"/>
                <a:gd name="T6" fmla="*/ 0 w 40"/>
                <a:gd name="T7" fmla="*/ 19 h 39"/>
                <a:gd name="T8" fmla="*/ 20 w 40"/>
                <a:gd name="T9" fmla="*/ 0 h 39"/>
              </a:gdLst>
              <a:ahLst/>
              <a:cxnLst>
                <a:cxn ang="0">
                  <a:pos x="T0" y="T1"/>
                </a:cxn>
                <a:cxn ang="0">
                  <a:pos x="T2" y="T3"/>
                </a:cxn>
                <a:cxn ang="0">
                  <a:pos x="T4" y="T5"/>
                </a:cxn>
                <a:cxn ang="0">
                  <a:pos x="T6" y="T7"/>
                </a:cxn>
                <a:cxn ang="0">
                  <a:pos x="T8" y="T9"/>
                </a:cxn>
              </a:cxnLst>
              <a:rect l="0" t="0" r="r" b="b"/>
              <a:pathLst>
                <a:path w="40" h="39">
                  <a:moveTo>
                    <a:pt x="20" y="0"/>
                  </a:moveTo>
                  <a:cubicBezTo>
                    <a:pt x="31" y="0"/>
                    <a:pt x="40" y="9"/>
                    <a:pt x="40" y="20"/>
                  </a:cubicBezTo>
                  <a:cubicBezTo>
                    <a:pt x="40" y="31"/>
                    <a:pt x="31" y="39"/>
                    <a:pt x="20" y="39"/>
                  </a:cubicBezTo>
                  <a:cubicBezTo>
                    <a:pt x="8" y="39"/>
                    <a:pt x="0" y="31"/>
                    <a:pt x="0" y="19"/>
                  </a:cubicBezTo>
                  <a:cubicBezTo>
                    <a:pt x="0" y="8"/>
                    <a:pt x="8"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3"/>
            <p:cNvSpPr>
              <a:spLocks/>
            </p:cNvSpPr>
            <p:nvPr/>
          </p:nvSpPr>
          <p:spPr bwMode="auto">
            <a:xfrm>
              <a:off x="4087813" y="3635375"/>
              <a:ext cx="71437" cy="71437"/>
            </a:xfrm>
            <a:custGeom>
              <a:avLst/>
              <a:gdLst>
                <a:gd name="T0" fmla="*/ 20 w 40"/>
                <a:gd name="T1" fmla="*/ 0 h 39"/>
                <a:gd name="T2" fmla="*/ 40 w 40"/>
                <a:gd name="T3" fmla="*/ 19 h 39"/>
                <a:gd name="T4" fmla="*/ 20 w 40"/>
                <a:gd name="T5" fmla="*/ 39 h 39"/>
                <a:gd name="T6" fmla="*/ 0 w 40"/>
                <a:gd name="T7" fmla="*/ 19 h 39"/>
                <a:gd name="T8" fmla="*/ 20 w 40"/>
                <a:gd name="T9" fmla="*/ 0 h 39"/>
              </a:gdLst>
              <a:ahLst/>
              <a:cxnLst>
                <a:cxn ang="0">
                  <a:pos x="T0" y="T1"/>
                </a:cxn>
                <a:cxn ang="0">
                  <a:pos x="T2" y="T3"/>
                </a:cxn>
                <a:cxn ang="0">
                  <a:pos x="T4" y="T5"/>
                </a:cxn>
                <a:cxn ang="0">
                  <a:pos x="T6" y="T7"/>
                </a:cxn>
                <a:cxn ang="0">
                  <a:pos x="T8" y="T9"/>
                </a:cxn>
              </a:cxnLst>
              <a:rect l="0" t="0" r="r" b="b"/>
              <a:pathLst>
                <a:path w="40" h="39">
                  <a:moveTo>
                    <a:pt x="20" y="0"/>
                  </a:moveTo>
                  <a:cubicBezTo>
                    <a:pt x="31" y="0"/>
                    <a:pt x="39" y="8"/>
                    <a:pt x="40" y="19"/>
                  </a:cubicBezTo>
                  <a:cubicBezTo>
                    <a:pt x="40" y="30"/>
                    <a:pt x="31" y="39"/>
                    <a:pt x="20" y="39"/>
                  </a:cubicBezTo>
                  <a:cubicBezTo>
                    <a:pt x="8" y="39"/>
                    <a:pt x="0" y="31"/>
                    <a:pt x="0" y="19"/>
                  </a:cubicBezTo>
                  <a:cubicBezTo>
                    <a:pt x="0" y="8"/>
                    <a:pt x="8"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4"/>
            <p:cNvSpPr>
              <a:spLocks/>
            </p:cNvSpPr>
            <p:nvPr/>
          </p:nvSpPr>
          <p:spPr bwMode="auto">
            <a:xfrm>
              <a:off x="3598863" y="3635375"/>
              <a:ext cx="71437" cy="71437"/>
            </a:xfrm>
            <a:custGeom>
              <a:avLst/>
              <a:gdLst>
                <a:gd name="T0" fmla="*/ 20 w 40"/>
                <a:gd name="T1" fmla="*/ 0 h 39"/>
                <a:gd name="T2" fmla="*/ 40 w 40"/>
                <a:gd name="T3" fmla="*/ 20 h 39"/>
                <a:gd name="T4" fmla="*/ 20 w 40"/>
                <a:gd name="T5" fmla="*/ 39 h 39"/>
                <a:gd name="T6" fmla="*/ 0 w 40"/>
                <a:gd name="T7" fmla="*/ 20 h 39"/>
                <a:gd name="T8" fmla="*/ 20 w 40"/>
                <a:gd name="T9" fmla="*/ 0 h 39"/>
              </a:gdLst>
              <a:ahLst/>
              <a:cxnLst>
                <a:cxn ang="0">
                  <a:pos x="T0" y="T1"/>
                </a:cxn>
                <a:cxn ang="0">
                  <a:pos x="T2" y="T3"/>
                </a:cxn>
                <a:cxn ang="0">
                  <a:pos x="T4" y="T5"/>
                </a:cxn>
                <a:cxn ang="0">
                  <a:pos x="T6" y="T7"/>
                </a:cxn>
                <a:cxn ang="0">
                  <a:pos x="T8" y="T9"/>
                </a:cxn>
              </a:cxnLst>
              <a:rect l="0" t="0" r="r" b="b"/>
              <a:pathLst>
                <a:path w="40" h="39">
                  <a:moveTo>
                    <a:pt x="20" y="0"/>
                  </a:moveTo>
                  <a:cubicBezTo>
                    <a:pt x="31" y="0"/>
                    <a:pt x="40" y="8"/>
                    <a:pt x="40" y="20"/>
                  </a:cubicBezTo>
                  <a:cubicBezTo>
                    <a:pt x="40" y="31"/>
                    <a:pt x="31" y="39"/>
                    <a:pt x="20" y="39"/>
                  </a:cubicBezTo>
                  <a:cubicBezTo>
                    <a:pt x="9" y="39"/>
                    <a:pt x="0" y="31"/>
                    <a:pt x="0" y="20"/>
                  </a:cubicBezTo>
                  <a:cubicBezTo>
                    <a:pt x="0" y="9"/>
                    <a:pt x="9"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15"/>
            <p:cNvSpPr>
              <a:spLocks noChangeArrowheads="1"/>
            </p:cNvSpPr>
            <p:nvPr/>
          </p:nvSpPr>
          <p:spPr bwMode="auto">
            <a:xfrm>
              <a:off x="3836988" y="3713163"/>
              <a:ext cx="80962" cy="793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50" name="Freeform 191"/>
          <p:cNvSpPr>
            <a:spLocks noEditPoints="1"/>
          </p:cNvSpPr>
          <p:nvPr/>
        </p:nvSpPr>
        <p:spPr bwMode="auto">
          <a:xfrm>
            <a:off x="1904391" y="1302593"/>
            <a:ext cx="403326" cy="269903"/>
          </a:xfrm>
          <a:custGeom>
            <a:avLst/>
            <a:gdLst>
              <a:gd name="T0" fmla="*/ 696 w 915"/>
              <a:gd name="T1" fmla="*/ 588 h 611"/>
              <a:gd name="T2" fmla="*/ 731 w 915"/>
              <a:gd name="T3" fmla="*/ 506 h 611"/>
              <a:gd name="T4" fmla="*/ 0 w 915"/>
              <a:gd name="T5" fmla="*/ 236 h 611"/>
              <a:gd name="T6" fmla="*/ 28 w 915"/>
              <a:gd name="T7" fmla="*/ 480 h 611"/>
              <a:gd name="T8" fmla="*/ 40 w 915"/>
              <a:gd name="T9" fmla="*/ 536 h 611"/>
              <a:gd name="T10" fmla="*/ 172 w 915"/>
              <a:gd name="T11" fmla="*/ 506 h 611"/>
              <a:gd name="T12" fmla="*/ 44 w 915"/>
              <a:gd name="T13" fmla="*/ 480 h 611"/>
              <a:gd name="T14" fmla="*/ 12 w 915"/>
              <a:gd name="T15" fmla="*/ 248 h 611"/>
              <a:gd name="T16" fmla="*/ 903 w 915"/>
              <a:gd name="T17" fmla="*/ 248 h 611"/>
              <a:gd name="T18" fmla="*/ 870 w 915"/>
              <a:gd name="T19" fmla="*/ 480 h 611"/>
              <a:gd name="T20" fmla="*/ 743 w 915"/>
              <a:gd name="T21" fmla="*/ 506 h 611"/>
              <a:gd name="T22" fmla="*/ 875 w 915"/>
              <a:gd name="T23" fmla="*/ 536 h 611"/>
              <a:gd name="T24" fmla="*/ 886 w 915"/>
              <a:gd name="T25" fmla="*/ 480 h 611"/>
              <a:gd name="T26" fmla="*/ 915 w 915"/>
              <a:gd name="T27" fmla="*/ 236 h 611"/>
              <a:gd name="T28" fmla="*/ 28 w 915"/>
              <a:gd name="T29" fmla="*/ 410 h 611"/>
              <a:gd name="T30" fmla="*/ 108 w 915"/>
              <a:gd name="T31" fmla="*/ 490 h 611"/>
              <a:gd name="T32" fmla="*/ 214 w 915"/>
              <a:gd name="T33" fmla="*/ 403 h 611"/>
              <a:gd name="T34" fmla="*/ 689 w 915"/>
              <a:gd name="T35" fmla="*/ 392 h 611"/>
              <a:gd name="T36" fmla="*/ 700 w 915"/>
              <a:gd name="T37" fmla="*/ 490 h 611"/>
              <a:gd name="T38" fmla="*/ 845 w 915"/>
              <a:gd name="T39" fmla="*/ 480 h 611"/>
              <a:gd name="T40" fmla="*/ 886 w 915"/>
              <a:gd name="T41" fmla="*/ 293 h 611"/>
              <a:gd name="T42" fmla="*/ 28 w 915"/>
              <a:gd name="T43" fmla="*/ 410 h 611"/>
              <a:gd name="T44" fmla="*/ 626 w 915"/>
              <a:gd name="T45" fmla="*/ 11 h 611"/>
              <a:gd name="T46" fmla="*/ 700 w 915"/>
              <a:gd name="T47" fmla="*/ 225 h 611"/>
              <a:gd name="T48" fmla="*/ 638 w 915"/>
              <a:gd name="T49" fmla="*/ 28 h 611"/>
              <a:gd name="T50" fmla="*/ 277 w 915"/>
              <a:gd name="T51" fmla="*/ 0 h 611"/>
              <a:gd name="T52" fmla="*/ 214 w 915"/>
              <a:gd name="T53" fmla="*/ 28 h 611"/>
              <a:gd name="T54" fmla="*/ 288 w 915"/>
              <a:gd name="T55" fmla="*/ 225 h 611"/>
              <a:gd name="T56" fmla="*/ 28 w 915"/>
              <a:gd name="T57" fmla="*/ 260 h 611"/>
              <a:gd name="T58" fmla="*/ 163 w 915"/>
              <a:gd name="T59" fmla="*/ 283 h 611"/>
              <a:gd name="T60" fmla="*/ 28 w 915"/>
              <a:gd name="T61" fmla="*/ 260 h 611"/>
              <a:gd name="T62" fmla="*/ 752 w 915"/>
              <a:gd name="T63" fmla="*/ 260 h 611"/>
              <a:gd name="T64" fmla="*/ 886 w 915"/>
              <a:gd name="T65" fmla="*/ 283 h 611"/>
              <a:gd name="T66" fmla="*/ 174 w 915"/>
              <a:gd name="T67" fmla="*/ 260 h 611"/>
              <a:gd name="T68" fmla="*/ 740 w 915"/>
              <a:gd name="T69" fmla="*/ 283 h 611"/>
              <a:gd name="T70" fmla="*/ 174 w 915"/>
              <a:gd name="T71" fmla="*/ 260 h 611"/>
              <a:gd name="T72" fmla="*/ 161 w 915"/>
              <a:gd name="T73" fmla="*/ 588 h 611"/>
              <a:gd name="T74" fmla="*/ 239 w 915"/>
              <a:gd name="T75" fmla="*/ 506 h 611"/>
              <a:gd name="T76" fmla="*/ 627 w 915"/>
              <a:gd name="T77" fmla="*/ 408 h 611"/>
              <a:gd name="T78" fmla="*/ 238 w 915"/>
              <a:gd name="T79" fmla="*/ 600 h 611"/>
              <a:gd name="T80" fmla="*/ 276 w 915"/>
              <a:gd name="T81" fmla="*/ 408 h 611"/>
              <a:gd name="T82" fmla="*/ 690 w 915"/>
              <a:gd name="T83" fmla="*/ 611 h 611"/>
              <a:gd name="T84" fmla="*/ 627 w 915"/>
              <a:gd name="T85" fmla="*/ 40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5" h="611">
                <a:moveTo>
                  <a:pt x="675" y="506"/>
                </a:moveTo>
                <a:cubicBezTo>
                  <a:pt x="696" y="588"/>
                  <a:pt x="696" y="588"/>
                  <a:pt x="696" y="588"/>
                </a:cubicBezTo>
                <a:cubicBezTo>
                  <a:pt x="753" y="588"/>
                  <a:pt x="753" y="588"/>
                  <a:pt x="753" y="588"/>
                </a:cubicBezTo>
                <a:cubicBezTo>
                  <a:pt x="731" y="506"/>
                  <a:pt x="731" y="506"/>
                  <a:pt x="731" y="506"/>
                </a:cubicBezTo>
                <a:lnTo>
                  <a:pt x="675" y="506"/>
                </a:lnTo>
                <a:close/>
                <a:moveTo>
                  <a:pt x="0" y="236"/>
                </a:moveTo>
                <a:cubicBezTo>
                  <a:pt x="0" y="399"/>
                  <a:pt x="0" y="399"/>
                  <a:pt x="0" y="399"/>
                </a:cubicBezTo>
                <a:cubicBezTo>
                  <a:pt x="0" y="430"/>
                  <a:pt x="10" y="458"/>
                  <a:pt x="28" y="480"/>
                </a:cubicBezTo>
                <a:cubicBezTo>
                  <a:pt x="28" y="525"/>
                  <a:pt x="28" y="525"/>
                  <a:pt x="28" y="525"/>
                </a:cubicBezTo>
                <a:cubicBezTo>
                  <a:pt x="28" y="531"/>
                  <a:pt x="33" y="536"/>
                  <a:pt x="40" y="536"/>
                </a:cubicBezTo>
                <a:cubicBezTo>
                  <a:pt x="163" y="536"/>
                  <a:pt x="163" y="536"/>
                  <a:pt x="163" y="536"/>
                </a:cubicBezTo>
                <a:cubicBezTo>
                  <a:pt x="172" y="506"/>
                  <a:pt x="172" y="506"/>
                  <a:pt x="172" y="506"/>
                </a:cubicBezTo>
                <a:cubicBezTo>
                  <a:pt x="108" y="506"/>
                  <a:pt x="108" y="506"/>
                  <a:pt x="108" y="506"/>
                </a:cubicBezTo>
                <a:cubicBezTo>
                  <a:pt x="83" y="506"/>
                  <a:pt x="61" y="496"/>
                  <a:pt x="44" y="480"/>
                </a:cubicBezTo>
                <a:cubicBezTo>
                  <a:pt x="24" y="460"/>
                  <a:pt x="12" y="431"/>
                  <a:pt x="12" y="399"/>
                </a:cubicBezTo>
                <a:cubicBezTo>
                  <a:pt x="12" y="399"/>
                  <a:pt x="12" y="259"/>
                  <a:pt x="12" y="248"/>
                </a:cubicBezTo>
                <a:cubicBezTo>
                  <a:pt x="23" y="248"/>
                  <a:pt x="886" y="248"/>
                  <a:pt x="886" y="248"/>
                </a:cubicBezTo>
                <a:cubicBezTo>
                  <a:pt x="886" y="248"/>
                  <a:pt x="896" y="248"/>
                  <a:pt x="903" y="248"/>
                </a:cubicBezTo>
                <a:cubicBezTo>
                  <a:pt x="903" y="259"/>
                  <a:pt x="903" y="399"/>
                  <a:pt x="903" y="399"/>
                </a:cubicBezTo>
                <a:cubicBezTo>
                  <a:pt x="903" y="431"/>
                  <a:pt x="890" y="460"/>
                  <a:pt x="870" y="480"/>
                </a:cubicBezTo>
                <a:cubicBezTo>
                  <a:pt x="853" y="496"/>
                  <a:pt x="831" y="506"/>
                  <a:pt x="807" y="506"/>
                </a:cubicBezTo>
                <a:cubicBezTo>
                  <a:pt x="743" y="506"/>
                  <a:pt x="743" y="506"/>
                  <a:pt x="743" y="506"/>
                </a:cubicBezTo>
                <a:cubicBezTo>
                  <a:pt x="751" y="536"/>
                  <a:pt x="751" y="536"/>
                  <a:pt x="751" y="536"/>
                </a:cubicBezTo>
                <a:cubicBezTo>
                  <a:pt x="875" y="536"/>
                  <a:pt x="875" y="536"/>
                  <a:pt x="875" y="536"/>
                </a:cubicBezTo>
                <a:cubicBezTo>
                  <a:pt x="881" y="536"/>
                  <a:pt x="886" y="531"/>
                  <a:pt x="886" y="525"/>
                </a:cubicBezTo>
                <a:cubicBezTo>
                  <a:pt x="886" y="480"/>
                  <a:pt x="886" y="480"/>
                  <a:pt x="886" y="480"/>
                </a:cubicBezTo>
                <a:cubicBezTo>
                  <a:pt x="904" y="458"/>
                  <a:pt x="915" y="430"/>
                  <a:pt x="915" y="399"/>
                </a:cubicBezTo>
                <a:cubicBezTo>
                  <a:pt x="915" y="236"/>
                  <a:pt x="915" y="236"/>
                  <a:pt x="915" y="236"/>
                </a:cubicBezTo>
                <a:lnTo>
                  <a:pt x="0" y="236"/>
                </a:lnTo>
                <a:close/>
                <a:moveTo>
                  <a:pt x="28" y="410"/>
                </a:moveTo>
                <a:cubicBezTo>
                  <a:pt x="28" y="440"/>
                  <a:pt x="45" y="466"/>
                  <a:pt x="69" y="480"/>
                </a:cubicBezTo>
                <a:cubicBezTo>
                  <a:pt x="81" y="486"/>
                  <a:pt x="94" y="490"/>
                  <a:pt x="108" y="490"/>
                </a:cubicBezTo>
                <a:cubicBezTo>
                  <a:pt x="214" y="490"/>
                  <a:pt x="214" y="490"/>
                  <a:pt x="214" y="490"/>
                </a:cubicBezTo>
                <a:cubicBezTo>
                  <a:pt x="214" y="403"/>
                  <a:pt x="214" y="403"/>
                  <a:pt x="214" y="403"/>
                </a:cubicBezTo>
                <a:cubicBezTo>
                  <a:pt x="214" y="397"/>
                  <a:pt x="219" y="392"/>
                  <a:pt x="226" y="392"/>
                </a:cubicBezTo>
                <a:cubicBezTo>
                  <a:pt x="689" y="392"/>
                  <a:pt x="689" y="392"/>
                  <a:pt x="689" y="392"/>
                </a:cubicBezTo>
                <a:cubicBezTo>
                  <a:pt x="695" y="392"/>
                  <a:pt x="700" y="397"/>
                  <a:pt x="700" y="403"/>
                </a:cubicBezTo>
                <a:cubicBezTo>
                  <a:pt x="700" y="490"/>
                  <a:pt x="700" y="490"/>
                  <a:pt x="700" y="490"/>
                </a:cubicBezTo>
                <a:cubicBezTo>
                  <a:pt x="807" y="490"/>
                  <a:pt x="807" y="490"/>
                  <a:pt x="807" y="490"/>
                </a:cubicBezTo>
                <a:cubicBezTo>
                  <a:pt x="821" y="490"/>
                  <a:pt x="834" y="486"/>
                  <a:pt x="845" y="480"/>
                </a:cubicBezTo>
                <a:cubicBezTo>
                  <a:pt x="869" y="466"/>
                  <a:pt x="886" y="440"/>
                  <a:pt x="886" y="410"/>
                </a:cubicBezTo>
                <a:cubicBezTo>
                  <a:pt x="886" y="293"/>
                  <a:pt x="886" y="293"/>
                  <a:pt x="886" y="293"/>
                </a:cubicBezTo>
                <a:cubicBezTo>
                  <a:pt x="28" y="293"/>
                  <a:pt x="28" y="293"/>
                  <a:pt x="28" y="293"/>
                </a:cubicBezTo>
                <a:lnTo>
                  <a:pt x="28" y="410"/>
                </a:lnTo>
                <a:close/>
                <a:moveTo>
                  <a:pt x="288" y="11"/>
                </a:moveTo>
                <a:cubicBezTo>
                  <a:pt x="626" y="11"/>
                  <a:pt x="626" y="11"/>
                  <a:pt x="626" y="11"/>
                </a:cubicBezTo>
                <a:cubicBezTo>
                  <a:pt x="626" y="225"/>
                  <a:pt x="626" y="225"/>
                  <a:pt x="626" y="225"/>
                </a:cubicBezTo>
                <a:cubicBezTo>
                  <a:pt x="700" y="225"/>
                  <a:pt x="700" y="225"/>
                  <a:pt x="700" y="225"/>
                </a:cubicBezTo>
                <a:cubicBezTo>
                  <a:pt x="700" y="28"/>
                  <a:pt x="700" y="28"/>
                  <a:pt x="700" y="28"/>
                </a:cubicBezTo>
                <a:cubicBezTo>
                  <a:pt x="638" y="28"/>
                  <a:pt x="638" y="28"/>
                  <a:pt x="638" y="28"/>
                </a:cubicBezTo>
                <a:cubicBezTo>
                  <a:pt x="638" y="0"/>
                  <a:pt x="638" y="0"/>
                  <a:pt x="638" y="0"/>
                </a:cubicBezTo>
                <a:cubicBezTo>
                  <a:pt x="277" y="0"/>
                  <a:pt x="277" y="0"/>
                  <a:pt x="277" y="0"/>
                </a:cubicBezTo>
                <a:cubicBezTo>
                  <a:pt x="277" y="28"/>
                  <a:pt x="277" y="28"/>
                  <a:pt x="277" y="28"/>
                </a:cubicBezTo>
                <a:cubicBezTo>
                  <a:pt x="214" y="28"/>
                  <a:pt x="214" y="28"/>
                  <a:pt x="214" y="28"/>
                </a:cubicBezTo>
                <a:cubicBezTo>
                  <a:pt x="214" y="225"/>
                  <a:pt x="214" y="225"/>
                  <a:pt x="214" y="225"/>
                </a:cubicBezTo>
                <a:cubicBezTo>
                  <a:pt x="288" y="225"/>
                  <a:pt x="288" y="225"/>
                  <a:pt x="288" y="225"/>
                </a:cubicBezTo>
                <a:lnTo>
                  <a:pt x="288" y="11"/>
                </a:lnTo>
                <a:close/>
                <a:moveTo>
                  <a:pt x="28" y="260"/>
                </a:moveTo>
                <a:cubicBezTo>
                  <a:pt x="28" y="283"/>
                  <a:pt x="28" y="283"/>
                  <a:pt x="28" y="283"/>
                </a:cubicBezTo>
                <a:cubicBezTo>
                  <a:pt x="163" y="283"/>
                  <a:pt x="163" y="283"/>
                  <a:pt x="163" y="283"/>
                </a:cubicBezTo>
                <a:cubicBezTo>
                  <a:pt x="163" y="260"/>
                  <a:pt x="163" y="260"/>
                  <a:pt x="163" y="260"/>
                </a:cubicBezTo>
                <a:lnTo>
                  <a:pt x="28" y="260"/>
                </a:lnTo>
                <a:close/>
                <a:moveTo>
                  <a:pt x="886" y="260"/>
                </a:moveTo>
                <a:cubicBezTo>
                  <a:pt x="752" y="260"/>
                  <a:pt x="752" y="260"/>
                  <a:pt x="752" y="260"/>
                </a:cubicBezTo>
                <a:cubicBezTo>
                  <a:pt x="752" y="283"/>
                  <a:pt x="752" y="283"/>
                  <a:pt x="752" y="283"/>
                </a:cubicBezTo>
                <a:cubicBezTo>
                  <a:pt x="886" y="283"/>
                  <a:pt x="886" y="283"/>
                  <a:pt x="886" y="283"/>
                </a:cubicBezTo>
                <a:lnTo>
                  <a:pt x="886" y="260"/>
                </a:lnTo>
                <a:close/>
                <a:moveTo>
                  <a:pt x="174" y="260"/>
                </a:moveTo>
                <a:cubicBezTo>
                  <a:pt x="174" y="283"/>
                  <a:pt x="174" y="283"/>
                  <a:pt x="174" y="283"/>
                </a:cubicBezTo>
                <a:cubicBezTo>
                  <a:pt x="740" y="283"/>
                  <a:pt x="740" y="283"/>
                  <a:pt x="740" y="283"/>
                </a:cubicBezTo>
                <a:cubicBezTo>
                  <a:pt x="740" y="260"/>
                  <a:pt x="740" y="260"/>
                  <a:pt x="740" y="260"/>
                </a:cubicBezTo>
                <a:lnTo>
                  <a:pt x="174" y="260"/>
                </a:lnTo>
                <a:close/>
                <a:moveTo>
                  <a:pt x="183" y="506"/>
                </a:moveTo>
                <a:cubicBezTo>
                  <a:pt x="161" y="588"/>
                  <a:pt x="161" y="588"/>
                  <a:pt x="161" y="588"/>
                </a:cubicBezTo>
                <a:cubicBezTo>
                  <a:pt x="218" y="588"/>
                  <a:pt x="218" y="588"/>
                  <a:pt x="218" y="588"/>
                </a:cubicBezTo>
                <a:cubicBezTo>
                  <a:pt x="239" y="506"/>
                  <a:pt x="239" y="506"/>
                  <a:pt x="239" y="506"/>
                </a:cubicBezTo>
                <a:lnTo>
                  <a:pt x="183" y="506"/>
                </a:lnTo>
                <a:close/>
                <a:moveTo>
                  <a:pt x="627" y="408"/>
                </a:moveTo>
                <a:cubicBezTo>
                  <a:pt x="627" y="408"/>
                  <a:pt x="673" y="587"/>
                  <a:pt x="676" y="600"/>
                </a:cubicBezTo>
                <a:cubicBezTo>
                  <a:pt x="238" y="600"/>
                  <a:pt x="238" y="600"/>
                  <a:pt x="238" y="600"/>
                </a:cubicBezTo>
                <a:cubicBezTo>
                  <a:pt x="242" y="587"/>
                  <a:pt x="288" y="408"/>
                  <a:pt x="288" y="408"/>
                </a:cubicBezTo>
                <a:cubicBezTo>
                  <a:pt x="276" y="408"/>
                  <a:pt x="276" y="408"/>
                  <a:pt x="276" y="408"/>
                </a:cubicBezTo>
                <a:cubicBezTo>
                  <a:pt x="224" y="611"/>
                  <a:pt x="224" y="611"/>
                  <a:pt x="224" y="611"/>
                </a:cubicBezTo>
                <a:cubicBezTo>
                  <a:pt x="690" y="611"/>
                  <a:pt x="690" y="611"/>
                  <a:pt x="690" y="611"/>
                </a:cubicBezTo>
                <a:cubicBezTo>
                  <a:pt x="638" y="408"/>
                  <a:pt x="638" y="408"/>
                  <a:pt x="638" y="408"/>
                </a:cubicBezTo>
                <a:lnTo>
                  <a:pt x="627" y="4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tLang="ja-JP" dirty="0"/>
          </a:p>
        </p:txBody>
      </p:sp>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Key Investment Considerations</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17</a:t>
            </a:r>
            <a:endParaRPr lang="en-US" sz="900" dirty="0">
              <a:solidFill>
                <a:srgbClr val="000000"/>
              </a:solidFill>
              <a:latin typeface="Tahoma"/>
            </a:endParaRPr>
          </a:p>
        </p:txBody>
      </p:sp>
    </p:spTree>
    <p:extLst>
      <p:ext uri="{BB962C8B-B14F-4D97-AF65-F5344CB8AC3E}">
        <p14:creationId xmlns:p14="http://schemas.microsoft.com/office/powerpoint/2010/main" val="35444243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9705" y="118872"/>
            <a:ext cx="7527561" cy="585216"/>
          </a:xfrm>
        </p:spPr>
        <p:txBody>
          <a:bodyPr/>
          <a:lstStyle/>
          <a:p>
            <a:r>
              <a:rPr lang="en-US" dirty="0"/>
              <a:t>Extensive Product Portfolio and Unparalleled Color Expertise</a:t>
            </a:r>
          </a:p>
        </p:txBody>
      </p:sp>
      <p:sp>
        <p:nvSpPr>
          <p:cNvPr id="43" name="Text Placeholder 21"/>
          <p:cNvSpPr>
            <a:spLocks noGrp="1"/>
          </p:cNvSpPr>
          <p:nvPr>
            <p:ph type="body" sz="quarter" idx="11"/>
          </p:nvPr>
        </p:nvSpPr>
        <p:spPr>
          <a:xfrm>
            <a:off x="231775" y="715963"/>
            <a:ext cx="8686800" cy="361950"/>
          </a:xfrm>
        </p:spPr>
        <p:txBody>
          <a:bodyPr/>
          <a:lstStyle/>
          <a:p>
            <a:r>
              <a:rPr lang="en-US" dirty="0"/>
              <a:t>Katun offers a comprehensive offering of OEM-compatible products to meet customers needs, especially with respect to color</a:t>
            </a:r>
          </a:p>
        </p:txBody>
      </p:sp>
      <p:sp>
        <p:nvSpPr>
          <p:cNvPr id="31" name="TextBox 30"/>
          <p:cNvSpPr txBox="1"/>
          <p:nvPr/>
        </p:nvSpPr>
        <p:spPr>
          <a:xfrm>
            <a:off x="288924" y="1144457"/>
            <a:ext cx="1847851" cy="4465325"/>
          </a:xfrm>
          <a:prstGeom prst="rect">
            <a:avLst/>
          </a:prstGeom>
          <a:noFill/>
        </p:spPr>
        <p:txBody>
          <a:bodyPr wrap="square" lIns="0" tIns="0" rIns="0" bIns="0" rtlCol="0">
            <a:spAutoFit/>
          </a:bodyPr>
          <a:lstStyle/>
          <a:p>
            <a:pPr>
              <a:spcBef>
                <a:spcPts val="400"/>
              </a:spcBef>
              <a:buClr>
                <a:schemeClr val="bg1"/>
              </a:buClr>
            </a:pPr>
            <a:r>
              <a:rPr lang="en-US" sz="900" b="1" dirty="0">
                <a:solidFill>
                  <a:schemeClr val="bg1"/>
                </a:solidFill>
              </a:rPr>
              <a:t>     “One-Stop-Shop”</a:t>
            </a:r>
          </a:p>
          <a:p>
            <a:pPr marL="173038" indent="-173038">
              <a:spcBef>
                <a:spcPts val="300"/>
              </a:spcBef>
              <a:spcAft>
                <a:spcPts val="200"/>
              </a:spcAft>
              <a:buClr>
                <a:schemeClr val="bg1"/>
              </a:buClr>
              <a:buFont typeface="Wingdings" panose="05000000000000000000" pitchFamily="2" charset="2"/>
              <a:buChar char="§"/>
            </a:pPr>
            <a:r>
              <a:rPr lang="en-US" sz="800" dirty="0">
                <a:solidFill>
                  <a:schemeClr val="bg1"/>
                </a:solidFill>
                <a:latin typeface="Tahoma" panose="020B0604030504040204" pitchFamily="34" charset="0"/>
              </a:rPr>
              <a:t>Katun provides customers with the industry’s most extensive offering with </a:t>
            </a:r>
            <a:r>
              <a:rPr lang="en-US" sz="800" dirty="0" smtClean="0">
                <a:solidFill>
                  <a:schemeClr val="bg1"/>
                </a:solidFill>
                <a:latin typeface="Tahoma" panose="020B0604030504040204" pitchFamily="34" charset="0"/>
              </a:rPr>
              <a:t>3,700+</a:t>
            </a:r>
            <a:r>
              <a:rPr lang="en-US" sz="800" dirty="0" smtClean="0">
                <a:solidFill>
                  <a:srgbClr val="FF0000"/>
                </a:solidFill>
                <a:latin typeface="Tahoma" panose="020B0604030504040204" pitchFamily="34" charset="0"/>
              </a:rPr>
              <a:t> </a:t>
            </a:r>
            <a:r>
              <a:rPr lang="en-US" sz="800" dirty="0">
                <a:solidFill>
                  <a:schemeClr val="bg1"/>
                </a:solidFill>
                <a:latin typeface="Tahoma" panose="020B0604030504040204" pitchFamily="34" charset="0"/>
              </a:rPr>
              <a:t>products for use in equipment manufactured by nearly every major OEM</a:t>
            </a:r>
          </a:p>
          <a:p>
            <a:pPr>
              <a:spcBef>
                <a:spcPts val="300"/>
              </a:spcBef>
              <a:spcAft>
                <a:spcPts val="200"/>
              </a:spcAft>
              <a:buClr>
                <a:schemeClr val="bg1"/>
              </a:buClr>
              <a:tabLst>
                <a:tab pos="174625" algn="l"/>
              </a:tabLst>
            </a:pPr>
            <a:r>
              <a:rPr lang="en-US" sz="900" b="1" dirty="0">
                <a:solidFill>
                  <a:schemeClr val="bg1"/>
                </a:solidFill>
              </a:rPr>
              <a:t>	Strong Reputation in Color</a:t>
            </a:r>
          </a:p>
          <a:p>
            <a:pPr marL="173038" indent="-173038">
              <a:spcBef>
                <a:spcPts val="300"/>
              </a:spcBef>
              <a:spcAft>
                <a:spcPts val="200"/>
              </a:spcAft>
              <a:buClr>
                <a:schemeClr val="bg1"/>
              </a:buClr>
              <a:buFont typeface="Wingdings" panose="05000000000000000000" pitchFamily="2" charset="2"/>
              <a:buChar char="§"/>
            </a:pPr>
            <a:r>
              <a:rPr lang="en-US" sz="800" dirty="0">
                <a:solidFill>
                  <a:schemeClr val="bg1"/>
                </a:solidFill>
                <a:latin typeface="Tahoma" panose="020B0604030504040204" pitchFamily="34" charset="0"/>
              </a:rPr>
              <a:t>Katun products are often the only OEM-equivalent alternative to dealers, especially with respect to color products; in fact, Katun’s color MFD portfolio often represents the only viable option in the market for aftermarket OEC dealers for color</a:t>
            </a:r>
          </a:p>
          <a:p>
            <a:pPr marL="173038" lvl="0" indent="-173038">
              <a:spcBef>
                <a:spcPts val="300"/>
              </a:spcBef>
              <a:spcAft>
                <a:spcPts val="200"/>
              </a:spcAft>
              <a:buClr>
                <a:schemeClr val="bg1"/>
              </a:buClr>
              <a:buFont typeface="Wingdings" panose="05000000000000000000" pitchFamily="2" charset="2"/>
              <a:buChar char="§"/>
            </a:pPr>
            <a:r>
              <a:rPr lang="en-US" sz="800" dirty="0">
                <a:solidFill>
                  <a:srgbClr val="FFFFFF"/>
                </a:solidFill>
                <a:latin typeface="Tahoma" panose="020B0604030504040204" pitchFamily="34" charset="0"/>
              </a:rPr>
              <a:t>As a testament to Katun’s over 35-year record in the imaging supplies industry, the Company has supported the printing of more than 1 trillion pages and 25 billion color pages</a:t>
            </a:r>
            <a:endParaRPr lang="en-US" sz="800" dirty="0">
              <a:solidFill>
                <a:schemeClr val="bg1"/>
              </a:solidFill>
              <a:latin typeface="Tahoma" panose="020B0604030504040204" pitchFamily="34" charset="0"/>
            </a:endParaRPr>
          </a:p>
          <a:p>
            <a:pPr>
              <a:spcBef>
                <a:spcPts val="300"/>
              </a:spcBef>
              <a:spcAft>
                <a:spcPts val="200"/>
              </a:spcAft>
              <a:buClr>
                <a:schemeClr val="bg1"/>
              </a:buClr>
              <a:tabLst>
                <a:tab pos="174625" algn="l"/>
              </a:tabLst>
            </a:pPr>
            <a:r>
              <a:rPr lang="en-US" sz="1000" b="1" dirty="0">
                <a:solidFill>
                  <a:schemeClr val="bg1"/>
                </a:solidFill>
              </a:rPr>
              <a:t>	Ongoing Color Initiatives</a:t>
            </a:r>
          </a:p>
          <a:p>
            <a:pPr marL="173038" indent="-173038">
              <a:spcBef>
                <a:spcPts val="300"/>
              </a:spcBef>
              <a:spcAft>
                <a:spcPts val="200"/>
              </a:spcAft>
              <a:buClr>
                <a:schemeClr val="bg1"/>
              </a:buClr>
              <a:buFont typeface="Wingdings" panose="05000000000000000000" pitchFamily="2" charset="2"/>
              <a:buChar char="§"/>
            </a:pPr>
            <a:r>
              <a:rPr lang="en-US" sz="800" dirty="0">
                <a:solidFill>
                  <a:srgbClr val="FFFFFF"/>
                </a:solidFill>
                <a:latin typeface="Tahoma" panose="020B0604030504040204" pitchFamily="34" charset="0"/>
              </a:rPr>
              <a:t>Katun has initiated a number of direct corporate color campaigns that strengthen and reinforce the Company’s position as the only viable alternative to OEM imaging supplies for color MFD applications</a:t>
            </a:r>
          </a:p>
          <a:p>
            <a:pPr marL="173038" indent="-173038">
              <a:spcBef>
                <a:spcPts val="300"/>
              </a:spcBef>
              <a:spcAft>
                <a:spcPts val="200"/>
              </a:spcAft>
              <a:buClr>
                <a:schemeClr val="bg1"/>
              </a:buClr>
              <a:buFont typeface="Wingdings" panose="05000000000000000000" pitchFamily="2" charset="2"/>
              <a:buChar char="§"/>
            </a:pPr>
            <a:r>
              <a:rPr lang="en-US" sz="800" dirty="0">
                <a:solidFill>
                  <a:srgbClr val="FFFFFF"/>
                </a:solidFill>
                <a:latin typeface="Tahoma" panose="020B0604030504040204" pitchFamily="34" charset="0"/>
              </a:rPr>
              <a:t>Color campaigns drive awareness, reinforce legitimacy of Katun Color and provide a call to action for customers</a:t>
            </a:r>
          </a:p>
          <a:p>
            <a:pPr>
              <a:spcAft>
                <a:spcPts val="200"/>
              </a:spcAft>
              <a:buClr>
                <a:schemeClr val="bg1"/>
              </a:buClr>
            </a:pPr>
            <a:endParaRPr lang="en-US" sz="900" dirty="0">
              <a:solidFill>
                <a:schemeClr val="bg1"/>
              </a:solidFill>
            </a:endParaRPr>
          </a:p>
        </p:txBody>
      </p:sp>
      <p:graphicFrame>
        <p:nvGraphicFramePr>
          <p:cNvPr id="32" name="Table 31"/>
          <p:cNvGraphicFramePr>
            <a:graphicFrameLocks noGrp="1"/>
          </p:cNvGraphicFramePr>
          <p:nvPr>
            <p:extLst/>
          </p:nvPr>
        </p:nvGraphicFramePr>
        <p:xfrm>
          <a:off x="2420448" y="1077913"/>
          <a:ext cx="3108960" cy="566928"/>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     “One-Stop-Shop”</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Katun provides a</a:t>
                      </a:r>
                      <a:r>
                        <a:rPr lang="en-US" sz="900" b="1" i="0" u="none" baseline="0" dirty="0">
                          <a:solidFill>
                            <a:schemeClr val="accent2"/>
                          </a:solidFill>
                          <a:latin typeface="Tahoma"/>
                        </a:rPr>
                        <a:t> complete offering of OEM-compatible and OEM products to meet any need</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49" name="Oval 48"/>
          <p:cNvSpPr/>
          <p:nvPr/>
        </p:nvSpPr>
        <p:spPr bwMode="auto">
          <a:xfrm>
            <a:off x="199178" y="1099157"/>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1</a:t>
            </a:r>
          </a:p>
        </p:txBody>
      </p:sp>
      <p:sp>
        <p:nvSpPr>
          <p:cNvPr id="50" name="Oval 49"/>
          <p:cNvSpPr/>
          <p:nvPr/>
        </p:nvSpPr>
        <p:spPr bwMode="auto">
          <a:xfrm>
            <a:off x="199178" y="1945534"/>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2</a:t>
            </a:r>
          </a:p>
        </p:txBody>
      </p:sp>
      <p:sp>
        <p:nvSpPr>
          <p:cNvPr id="51" name="Oval 50"/>
          <p:cNvSpPr/>
          <p:nvPr/>
        </p:nvSpPr>
        <p:spPr bwMode="auto">
          <a:xfrm>
            <a:off x="199178" y="3884767"/>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3</a:t>
            </a:r>
          </a:p>
        </p:txBody>
      </p:sp>
      <p:sp>
        <p:nvSpPr>
          <p:cNvPr id="23" name="Oval 22"/>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A</a:t>
            </a:r>
          </a:p>
        </p:txBody>
      </p:sp>
      <p:sp>
        <p:nvSpPr>
          <p:cNvPr id="35" name="Oval 34"/>
          <p:cNvSpPr/>
          <p:nvPr/>
        </p:nvSpPr>
        <p:spPr bwMode="auto">
          <a:xfrm>
            <a:off x="2323526" y="1119905"/>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1</a:t>
            </a:r>
          </a:p>
        </p:txBody>
      </p:sp>
      <p:pic>
        <p:nvPicPr>
          <p:cNvPr id="1026" name="Picture 2" descr="https://mir-s3-cdn-cf.behance.net/project_modules/max_1200/55bf7840118259.5772e0e758f9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5128" y="1896894"/>
            <a:ext cx="3113447" cy="43981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2" name="Table 41"/>
          <p:cNvGraphicFramePr>
            <a:graphicFrameLocks noGrp="1"/>
          </p:cNvGraphicFramePr>
          <p:nvPr>
            <p:extLst/>
          </p:nvPr>
        </p:nvGraphicFramePr>
        <p:xfrm>
          <a:off x="5794375" y="1077913"/>
          <a:ext cx="3108960" cy="704088"/>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     Strong Reputation</a:t>
                      </a:r>
                      <a:r>
                        <a:rPr lang="en-US" sz="1000" b="1" i="0" u="none" baseline="0" dirty="0">
                          <a:solidFill>
                            <a:schemeClr val="tx1"/>
                          </a:solidFill>
                          <a:latin typeface="Tahoma"/>
                        </a:rPr>
                        <a:t> in Color</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Katun print advertisement featured</a:t>
                      </a:r>
                      <a:r>
                        <a:rPr lang="en-US" sz="900" b="1" i="0" u="none" baseline="0" dirty="0">
                          <a:solidFill>
                            <a:schemeClr val="accent2"/>
                          </a:solidFill>
                          <a:latin typeface="Tahoma"/>
                        </a:rPr>
                        <a:t> in the Wall Street Journal signifying a milestone of 25 billion color pages printed</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45" name="Oval 44"/>
          <p:cNvSpPr/>
          <p:nvPr/>
        </p:nvSpPr>
        <p:spPr bwMode="auto">
          <a:xfrm>
            <a:off x="5697453" y="1119905"/>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2</a:t>
            </a:r>
          </a:p>
        </p:txBody>
      </p:sp>
      <p:graphicFrame>
        <p:nvGraphicFramePr>
          <p:cNvPr id="46" name="Table 45"/>
          <p:cNvGraphicFramePr>
            <a:graphicFrameLocks noGrp="1"/>
          </p:cNvGraphicFramePr>
          <p:nvPr>
            <p:extLst/>
          </p:nvPr>
        </p:nvGraphicFramePr>
        <p:xfrm>
          <a:off x="2420448" y="3730537"/>
          <a:ext cx="3108960" cy="704088"/>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     Ongoing</a:t>
                      </a:r>
                      <a:r>
                        <a:rPr lang="en-US" sz="1000" b="1" i="0" u="none" baseline="0" dirty="0">
                          <a:solidFill>
                            <a:schemeClr val="tx1"/>
                          </a:solidFill>
                          <a:latin typeface="Tahoma"/>
                        </a:rPr>
                        <a:t> Color Initiatives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Color</a:t>
                      </a:r>
                      <a:r>
                        <a:rPr lang="en-US" sz="900" b="1" i="0" u="none" baseline="0" dirty="0">
                          <a:solidFill>
                            <a:schemeClr val="accent2"/>
                          </a:solidFill>
                          <a:latin typeface="Tahoma"/>
                        </a:rPr>
                        <a:t> campaigns rotate every few months to reinforce Katun’s leading position in color and are segmented by customer geography and channel</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48" name="Oval 47"/>
          <p:cNvSpPr/>
          <p:nvPr/>
        </p:nvSpPr>
        <p:spPr bwMode="auto">
          <a:xfrm>
            <a:off x="2323526" y="3772529"/>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3</a:t>
            </a:r>
          </a:p>
        </p:txBody>
      </p:sp>
      <p:grpSp>
        <p:nvGrpSpPr>
          <p:cNvPr id="9" name="Group 8"/>
          <p:cNvGrpSpPr/>
          <p:nvPr/>
        </p:nvGrpSpPr>
        <p:grpSpPr>
          <a:xfrm>
            <a:off x="2587504" y="4503195"/>
            <a:ext cx="2774849" cy="1489237"/>
            <a:chOff x="2633304" y="4503195"/>
            <a:chExt cx="2774849" cy="1489237"/>
          </a:xfrm>
        </p:grpSpPr>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304" y="4512371"/>
              <a:ext cx="1118382" cy="1480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8297" y="4503195"/>
              <a:ext cx="1119856" cy="1479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 name="TextBox 9"/>
          <p:cNvSpPr txBox="1"/>
          <p:nvPr/>
        </p:nvSpPr>
        <p:spPr>
          <a:xfrm>
            <a:off x="2716289" y="6002159"/>
            <a:ext cx="1003480" cy="276999"/>
          </a:xfrm>
          <a:prstGeom prst="rect">
            <a:avLst/>
          </a:prstGeom>
          <a:noFill/>
        </p:spPr>
        <p:txBody>
          <a:bodyPr wrap="none" lIns="0" tIns="0" rIns="0" bIns="0" rtlCol="0">
            <a:spAutoFit/>
          </a:bodyPr>
          <a:lstStyle/>
          <a:p>
            <a:pPr algn="ctr"/>
            <a:r>
              <a:rPr lang="en-US" sz="900" b="1" dirty="0"/>
              <a:t>“Win with Color” </a:t>
            </a:r>
            <a:br>
              <a:rPr lang="en-US" sz="900" b="1" dirty="0"/>
            </a:br>
            <a:r>
              <a:rPr lang="en-US" sz="900" b="1" dirty="0"/>
              <a:t>NABU Campaign</a:t>
            </a:r>
          </a:p>
        </p:txBody>
      </p:sp>
      <p:sp>
        <p:nvSpPr>
          <p:cNvPr id="52" name="TextBox 51"/>
          <p:cNvSpPr txBox="1"/>
          <p:nvPr/>
        </p:nvSpPr>
        <p:spPr>
          <a:xfrm>
            <a:off x="4263816" y="6002159"/>
            <a:ext cx="1077218" cy="276999"/>
          </a:xfrm>
          <a:prstGeom prst="rect">
            <a:avLst/>
          </a:prstGeom>
          <a:noFill/>
        </p:spPr>
        <p:txBody>
          <a:bodyPr wrap="none" lIns="0" tIns="0" rIns="0" bIns="0" rtlCol="0">
            <a:spAutoFit/>
          </a:bodyPr>
          <a:lstStyle/>
          <a:p>
            <a:pPr algn="ctr"/>
            <a:r>
              <a:rPr lang="en-US" sz="900" b="1" dirty="0"/>
              <a:t>“Win with </a:t>
            </a:r>
            <a:r>
              <a:rPr lang="en-US" sz="900" b="1" dirty="0" err="1"/>
              <a:t>Colour</a:t>
            </a:r>
            <a:r>
              <a:rPr lang="en-US" sz="900" b="1" dirty="0"/>
              <a:t>” </a:t>
            </a:r>
            <a:br>
              <a:rPr lang="en-US" sz="900" b="1" dirty="0"/>
            </a:br>
            <a:r>
              <a:rPr lang="en-US" sz="900" b="1" dirty="0"/>
              <a:t>EAME Campaign</a:t>
            </a:r>
          </a:p>
        </p:txBody>
      </p:sp>
      <p:graphicFrame>
        <p:nvGraphicFramePr>
          <p:cNvPr id="25" name="TextBox 3"/>
          <p:cNvGraphicFramePr/>
          <p:nvPr>
            <p:custDataLst>
              <p:tags r:id="rId1"/>
            </p:custDataLst>
            <p:extLst>
              <p:ext uri="{D42A27DB-BD31-4B8C-83A1-F6EECF244321}">
                <p14:modId xmlns:p14="http://schemas.microsoft.com/office/powerpoint/2010/main" val="2780536016"/>
              </p:ext>
            </p:extLst>
          </p:nvPr>
        </p:nvGraphicFramePr>
        <p:xfrm>
          <a:off x="2409319" y="1336971"/>
          <a:ext cx="3108960" cy="2490957"/>
        </p:xfrm>
        <a:graphic>
          <a:graphicData uri="http://schemas.openxmlformats.org/drawingml/2006/chart">
            <c:chart xmlns:c="http://schemas.openxmlformats.org/drawingml/2006/chart" xmlns:r="http://schemas.openxmlformats.org/officeDocument/2006/relationships" r:id="rId6"/>
          </a:graphicData>
        </a:graphic>
      </p:graphicFrame>
      <p:sp>
        <p:nvSpPr>
          <p:cNvPr id="1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Key Investment Considerations</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18</a:t>
            </a:r>
            <a:endParaRPr lang="en-US" sz="900" dirty="0">
              <a:solidFill>
                <a:srgbClr val="000000"/>
              </a:solidFill>
              <a:latin typeface="Tahoma"/>
            </a:endParaRPr>
          </a:p>
        </p:txBody>
      </p:sp>
    </p:spTree>
    <p:extLst>
      <p:ext uri="{BB962C8B-B14F-4D97-AF65-F5344CB8AC3E}">
        <p14:creationId xmlns:p14="http://schemas.microsoft.com/office/powerpoint/2010/main" val="4941198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4647" y="118872"/>
            <a:ext cx="6624638" cy="585216"/>
          </a:xfrm>
        </p:spPr>
        <p:txBody>
          <a:bodyPr/>
          <a:lstStyle/>
          <a:p>
            <a:r>
              <a:rPr lang="en-US" dirty="0"/>
              <a:t>Industry Leading Brands</a:t>
            </a:r>
          </a:p>
        </p:txBody>
      </p:sp>
      <p:sp>
        <p:nvSpPr>
          <p:cNvPr id="8" name="AutoShape 16" descr="Image result for &quot;katun business&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18" descr="Image result for &quot;katun business&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20" descr="Image result for &quot;katun business&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4" name="AutoShape 22" descr="Image result for &quot;katun business&quo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6" name="Text Placeholder 21"/>
          <p:cNvSpPr>
            <a:spLocks noGrp="1"/>
          </p:cNvSpPr>
          <p:nvPr>
            <p:ph type="body" sz="quarter" idx="11"/>
          </p:nvPr>
        </p:nvSpPr>
        <p:spPr>
          <a:xfrm>
            <a:off x="231775" y="715963"/>
            <a:ext cx="8686800" cy="361950"/>
          </a:xfrm>
        </p:spPr>
        <p:txBody>
          <a:bodyPr/>
          <a:lstStyle/>
          <a:p>
            <a:r>
              <a:rPr lang="en-US" dirty="0"/>
              <a:t>Katun is widely-recognized as the premier brand of OEM compatibles with the industry’s broadest product portfolio</a:t>
            </a:r>
          </a:p>
        </p:txBody>
      </p:sp>
      <p:graphicFrame>
        <p:nvGraphicFramePr>
          <p:cNvPr id="27" name="Table 26"/>
          <p:cNvGraphicFramePr>
            <a:graphicFrameLocks noGrp="1"/>
          </p:cNvGraphicFramePr>
          <p:nvPr>
            <p:extLst/>
          </p:nvPr>
        </p:nvGraphicFramePr>
        <p:xfrm>
          <a:off x="2420448" y="1079277"/>
          <a:ext cx="6496540" cy="566928"/>
        </p:xfrm>
        <a:graphic>
          <a:graphicData uri="http://schemas.openxmlformats.org/drawingml/2006/table">
            <a:tbl>
              <a:tblPr firstRow="1" bandRow="1">
                <a:tableStyleId>{5C22544A-7EE6-4342-B048-85BDC9FD1C3A}</a:tableStyleId>
              </a:tblPr>
              <a:tblGrid>
                <a:gridCol w="649654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Katun Brand</a:t>
                      </a:r>
                      <a:r>
                        <a:rPr lang="en-US" sz="1000" b="1" i="0" u="none" baseline="0" dirty="0">
                          <a:solidFill>
                            <a:schemeClr val="tx1"/>
                          </a:solidFill>
                          <a:latin typeface="Tahoma"/>
                        </a:rPr>
                        <a:t> Overview </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i="0" u="none" dirty="0">
                          <a:solidFill>
                            <a:schemeClr val="accent2"/>
                          </a:solidFill>
                          <a:latin typeface="+mn-lt"/>
                        </a:rPr>
                        <a:t>Brands synonymous with reliable, cost-effective,</a:t>
                      </a:r>
                      <a:r>
                        <a:rPr lang="en-US" sz="900" b="1" i="0" u="none" baseline="0" dirty="0">
                          <a:solidFill>
                            <a:schemeClr val="accent2"/>
                          </a:solidFill>
                          <a:latin typeface="+mn-lt"/>
                        </a:rPr>
                        <a:t> </a:t>
                      </a:r>
                      <a:r>
                        <a:rPr lang="en-US" sz="900" b="1" i="0" u="none" dirty="0">
                          <a:solidFill>
                            <a:schemeClr val="accent2"/>
                          </a:solidFill>
                          <a:latin typeface="+mn-lt"/>
                        </a:rPr>
                        <a:t>OEM-equivalent</a:t>
                      </a:r>
                      <a:r>
                        <a:rPr lang="en-US" sz="900" b="1" i="0" u="none" baseline="0" dirty="0">
                          <a:solidFill>
                            <a:schemeClr val="accent2"/>
                          </a:solidFill>
                          <a:latin typeface="+mn-lt"/>
                        </a:rPr>
                        <a:t> </a:t>
                      </a:r>
                      <a:r>
                        <a:rPr lang="en-US" sz="900" b="1" i="0" u="none" dirty="0">
                          <a:solidFill>
                            <a:schemeClr val="accent2"/>
                          </a:solidFill>
                          <a:latin typeface="+mn-lt"/>
                        </a:rPr>
                        <a:t>performance</a:t>
                      </a:r>
                    </a:p>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28" name="TextBox 27"/>
          <p:cNvSpPr txBox="1"/>
          <p:nvPr/>
        </p:nvSpPr>
        <p:spPr>
          <a:xfrm>
            <a:off x="288924" y="1144457"/>
            <a:ext cx="1847851" cy="5134739"/>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Overview </a:t>
            </a:r>
          </a:p>
          <a:p>
            <a:pPr marL="173038" indent="-173038">
              <a:spcBef>
                <a:spcPts val="300"/>
              </a:spcBef>
              <a:spcAft>
                <a:spcPts val="200"/>
              </a:spcAft>
              <a:buClr>
                <a:schemeClr val="bg1"/>
              </a:buClr>
              <a:buFont typeface="Wingdings" panose="05000000000000000000" pitchFamily="2" charset="2"/>
              <a:buChar char="§"/>
            </a:pPr>
            <a:r>
              <a:rPr lang="en-US" sz="800" dirty="0">
                <a:solidFill>
                  <a:schemeClr val="bg1"/>
                </a:solidFill>
                <a:latin typeface="Tahoma" panose="020B0604030504040204" pitchFamily="34" charset="0"/>
              </a:rPr>
              <a:t>Katun revolutionized the copier compatible imaging supplies industry when it introduced its first line of compatible copier products in 1979</a:t>
            </a:r>
          </a:p>
          <a:p>
            <a:pPr marL="173038" indent="-173038">
              <a:spcBef>
                <a:spcPts val="300"/>
              </a:spcBef>
              <a:spcAft>
                <a:spcPts val="200"/>
              </a:spcAft>
              <a:buClr>
                <a:schemeClr val="bg1"/>
              </a:buClr>
              <a:buFont typeface="Wingdings" panose="05000000000000000000" pitchFamily="2" charset="2"/>
              <a:buChar char="§"/>
            </a:pPr>
            <a:r>
              <a:rPr lang="en-US" sz="800" dirty="0">
                <a:solidFill>
                  <a:schemeClr val="bg1"/>
                </a:solidFill>
                <a:latin typeface="Tahoma" panose="020B0604030504040204" pitchFamily="34" charset="0"/>
              </a:rPr>
              <a:t>Since that time, the Company has maintained its preeminent worldwide market position with the leading brand name for copiers and </a:t>
            </a:r>
            <a:r>
              <a:rPr lang="en-US" sz="800" dirty="0" err="1">
                <a:solidFill>
                  <a:schemeClr val="bg1"/>
                </a:solidFill>
                <a:latin typeface="Tahoma" panose="020B0604030504040204" pitchFamily="34" charset="0"/>
              </a:rPr>
              <a:t>MFDs</a:t>
            </a:r>
            <a:endParaRPr lang="en-US" sz="800" dirty="0">
              <a:solidFill>
                <a:schemeClr val="bg1"/>
              </a:solidFill>
              <a:latin typeface="Tahoma" panose="020B0604030504040204" pitchFamily="34" charset="0"/>
            </a:endParaRPr>
          </a:p>
          <a:p>
            <a:pPr>
              <a:spcBef>
                <a:spcPts val="300"/>
              </a:spcBef>
              <a:buClr>
                <a:schemeClr val="bg1"/>
              </a:buClr>
            </a:pPr>
            <a:r>
              <a:rPr lang="en-US" sz="900" b="1" dirty="0" smtClean="0">
                <a:solidFill>
                  <a:schemeClr val="bg1"/>
                </a:solidFill>
              </a:rPr>
              <a:t>Multi-Brand </a:t>
            </a:r>
            <a:r>
              <a:rPr lang="en-US" sz="900" b="1" dirty="0">
                <a:solidFill>
                  <a:schemeClr val="bg1"/>
                </a:solidFill>
              </a:rPr>
              <a:t>Approach </a:t>
            </a:r>
          </a:p>
          <a:p>
            <a:pPr marL="173038" lvl="0" indent="-173038">
              <a:spcBef>
                <a:spcPts val="300"/>
              </a:spcBef>
              <a:spcAft>
                <a:spcPts val="200"/>
              </a:spcAft>
              <a:buClr>
                <a:schemeClr val="bg1"/>
              </a:buClr>
              <a:buFont typeface="Wingdings" panose="05000000000000000000" pitchFamily="2" charset="2"/>
              <a:buChar char="§"/>
            </a:pPr>
            <a:r>
              <a:rPr lang="en-US" sz="800" dirty="0">
                <a:solidFill>
                  <a:schemeClr val="bg1"/>
                </a:solidFill>
                <a:latin typeface="Tahoma" panose="020B0604030504040204" pitchFamily="34" charset="0"/>
              </a:rPr>
              <a:t>The Company has a tailored approach and product offering for the developed and emerging markets to best meet the needs of customers in each segment based on varying preferences, quality requirements and price sensitivity</a:t>
            </a:r>
          </a:p>
          <a:p>
            <a:pPr marL="173038" lvl="0" indent="-173038">
              <a:spcBef>
                <a:spcPts val="300"/>
              </a:spcBef>
              <a:spcAft>
                <a:spcPts val="200"/>
              </a:spcAft>
              <a:buClr>
                <a:schemeClr val="bg1"/>
              </a:buClr>
              <a:buFont typeface="Wingdings" panose="05000000000000000000" pitchFamily="2" charset="2"/>
              <a:buChar char="§"/>
            </a:pPr>
            <a:r>
              <a:rPr lang="en-US" sz="800" dirty="0">
                <a:solidFill>
                  <a:schemeClr val="bg1"/>
                </a:solidFill>
                <a:latin typeface="Tahoma" panose="020B0604030504040204" pitchFamily="34" charset="0"/>
              </a:rPr>
              <a:t>Katun’s strategy affords the flexibility to rebrand with the same product to meet lower requirements and deliver additional cost savings in areas that do not have IP-coverage </a:t>
            </a:r>
          </a:p>
          <a:p>
            <a:pPr marL="173038" lvl="0" indent="-173038">
              <a:spcBef>
                <a:spcPts val="300"/>
              </a:spcBef>
              <a:buClr>
                <a:schemeClr val="bg1"/>
              </a:buClr>
              <a:buFont typeface="Wingdings" panose="05000000000000000000" pitchFamily="2" charset="2"/>
              <a:buChar char="§"/>
            </a:pPr>
            <a:r>
              <a:rPr lang="en-US" sz="800" dirty="0">
                <a:solidFill>
                  <a:schemeClr val="bg1"/>
                </a:solidFill>
                <a:latin typeface="Tahoma" panose="020B0604030504040204" pitchFamily="34" charset="0"/>
              </a:rPr>
              <a:t>Katun Performance and Business Color brands are marketed worldwide and universally recognized for delivering the highest-quality OEM-equivalent products in the marketplace</a:t>
            </a:r>
          </a:p>
          <a:p>
            <a:pPr marL="173038" lvl="0" indent="-173038">
              <a:spcBef>
                <a:spcPts val="300"/>
              </a:spcBef>
              <a:buClr>
                <a:schemeClr val="bg1"/>
              </a:buClr>
              <a:buFont typeface="Wingdings" panose="05000000000000000000" pitchFamily="2" charset="2"/>
              <a:buChar char="§"/>
            </a:pPr>
            <a:r>
              <a:rPr lang="en-US" sz="800" dirty="0" smtClean="0">
                <a:solidFill>
                  <a:schemeClr val="bg1"/>
                </a:solidFill>
                <a:latin typeface="Tahoma" panose="020B0604030504040204" pitchFamily="34" charset="0"/>
              </a:rPr>
              <a:t>Katun </a:t>
            </a:r>
            <a:r>
              <a:rPr lang="en-US" sz="800" dirty="0">
                <a:solidFill>
                  <a:schemeClr val="bg1"/>
                </a:solidFill>
                <a:latin typeface="Tahoma" panose="020B0604030504040204" pitchFamily="34" charset="0"/>
              </a:rPr>
              <a:t>Access and Katun Select-branded products provide a market-acceptable quality imaging solution at reduced prices and are distributed primarily where customers are more price sensitive and less demanding with respect to color (e.g., Africa, the Middle </a:t>
            </a:r>
            <a:r>
              <a:rPr lang="en-US" sz="800" dirty="0" smtClean="0">
                <a:solidFill>
                  <a:schemeClr val="bg1"/>
                </a:solidFill>
                <a:latin typeface="Tahoma" panose="020B0604030504040204" pitchFamily="34" charset="0"/>
              </a:rPr>
              <a:t>East (“ME”), </a:t>
            </a:r>
            <a:r>
              <a:rPr lang="en-US" sz="800" dirty="0">
                <a:solidFill>
                  <a:schemeClr val="bg1"/>
                </a:solidFill>
                <a:latin typeface="Tahoma" panose="020B0604030504040204" pitchFamily="34" charset="0"/>
              </a:rPr>
              <a:t>Central and Eastern </a:t>
            </a:r>
            <a:r>
              <a:rPr lang="en-US" sz="800" dirty="0" smtClean="0">
                <a:solidFill>
                  <a:schemeClr val="bg1"/>
                </a:solidFill>
                <a:latin typeface="Tahoma" panose="020B0604030504040204" pitchFamily="34" charset="0"/>
              </a:rPr>
              <a:t>Europe (“CEE”), </a:t>
            </a:r>
            <a:r>
              <a:rPr lang="en-US" sz="800" dirty="0">
                <a:solidFill>
                  <a:schemeClr val="bg1"/>
                </a:solidFill>
                <a:latin typeface="Tahoma" panose="020B0604030504040204" pitchFamily="34" charset="0"/>
              </a:rPr>
              <a:t>Latin </a:t>
            </a:r>
            <a:r>
              <a:rPr lang="en-US" sz="800" dirty="0" smtClean="0">
                <a:solidFill>
                  <a:schemeClr val="bg1"/>
                </a:solidFill>
                <a:latin typeface="Tahoma" panose="020B0604030504040204" pitchFamily="34" charset="0"/>
              </a:rPr>
              <a:t>America (“LA”), </a:t>
            </a:r>
            <a:r>
              <a:rPr lang="en-US" sz="800" dirty="0">
                <a:solidFill>
                  <a:schemeClr val="bg1"/>
                </a:solidFill>
                <a:latin typeface="Tahoma" panose="020B0604030504040204" pitchFamily="34" charset="0"/>
              </a:rPr>
              <a:t>etc.)</a:t>
            </a:r>
          </a:p>
        </p:txBody>
      </p:sp>
      <p:sp>
        <p:nvSpPr>
          <p:cNvPr id="20" name="Oval 19"/>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B</a:t>
            </a:r>
          </a:p>
        </p:txBody>
      </p:sp>
      <p:graphicFrame>
        <p:nvGraphicFramePr>
          <p:cNvPr id="21" name="Table 20"/>
          <p:cNvGraphicFramePr>
            <a:graphicFrameLocks noGrp="1"/>
          </p:cNvGraphicFramePr>
          <p:nvPr>
            <p:extLst>
              <p:ext uri="{D42A27DB-BD31-4B8C-83A1-F6EECF244321}">
                <p14:modId xmlns:p14="http://schemas.microsoft.com/office/powerpoint/2010/main" val="1479515715"/>
              </p:ext>
            </p:extLst>
          </p:nvPr>
        </p:nvGraphicFramePr>
        <p:xfrm>
          <a:off x="2416628" y="1448262"/>
          <a:ext cx="6487342" cy="4612609"/>
        </p:xfrm>
        <a:graphic>
          <a:graphicData uri="http://schemas.openxmlformats.org/drawingml/2006/table">
            <a:tbl>
              <a:tblPr firstRow="1" bandRow="1">
                <a:tableStyleId>{2D5ABB26-0587-4C30-8999-92F81FD0307C}</a:tableStyleId>
              </a:tblPr>
              <a:tblGrid>
                <a:gridCol w="937626">
                  <a:extLst>
                    <a:ext uri="{9D8B030D-6E8A-4147-A177-3AD203B41FA5}">
                      <a16:colId xmlns:a16="http://schemas.microsoft.com/office/drawing/2014/main" xmlns="" val="20000"/>
                    </a:ext>
                  </a:extLst>
                </a:gridCol>
                <a:gridCol w="1123465">
                  <a:extLst>
                    <a:ext uri="{9D8B030D-6E8A-4147-A177-3AD203B41FA5}">
                      <a16:colId xmlns:a16="http://schemas.microsoft.com/office/drawing/2014/main" xmlns="" val="20001"/>
                    </a:ext>
                  </a:extLst>
                </a:gridCol>
                <a:gridCol w="582990">
                  <a:extLst>
                    <a:ext uri="{9D8B030D-6E8A-4147-A177-3AD203B41FA5}">
                      <a16:colId xmlns:a16="http://schemas.microsoft.com/office/drawing/2014/main" xmlns="" val="20002"/>
                    </a:ext>
                  </a:extLst>
                </a:gridCol>
                <a:gridCol w="631439">
                  <a:extLst>
                    <a:ext uri="{9D8B030D-6E8A-4147-A177-3AD203B41FA5}">
                      <a16:colId xmlns:a16="http://schemas.microsoft.com/office/drawing/2014/main" xmlns="" val="3934875902"/>
                    </a:ext>
                  </a:extLst>
                </a:gridCol>
                <a:gridCol w="1243674">
                  <a:extLst>
                    <a:ext uri="{9D8B030D-6E8A-4147-A177-3AD203B41FA5}">
                      <a16:colId xmlns:a16="http://schemas.microsoft.com/office/drawing/2014/main" xmlns="" val="20003"/>
                    </a:ext>
                  </a:extLst>
                </a:gridCol>
                <a:gridCol w="998589">
                  <a:extLst>
                    <a:ext uri="{9D8B030D-6E8A-4147-A177-3AD203B41FA5}">
                      <a16:colId xmlns:a16="http://schemas.microsoft.com/office/drawing/2014/main" xmlns="" val="20004"/>
                    </a:ext>
                  </a:extLst>
                </a:gridCol>
                <a:gridCol w="969559">
                  <a:extLst>
                    <a:ext uri="{9D8B030D-6E8A-4147-A177-3AD203B41FA5}">
                      <a16:colId xmlns:a16="http://schemas.microsoft.com/office/drawing/2014/main" xmlns="" val="20005"/>
                    </a:ext>
                  </a:extLst>
                </a:gridCol>
              </a:tblGrid>
              <a:tr h="522628">
                <a:tc>
                  <a:txBody>
                    <a:bodyPr/>
                    <a:lstStyle/>
                    <a:p>
                      <a:endParaRPr lang="en-US"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2176567">
                <a:tc>
                  <a:txBody>
                    <a:bodyPr/>
                    <a:lstStyle/>
                    <a:p>
                      <a:r>
                        <a:rPr lang="en-US" sz="1000" b="1" dirty="0">
                          <a:solidFill>
                            <a:schemeClr val="bg1"/>
                          </a:solidFill>
                        </a:rPr>
                        <a:t>Description</a:t>
                      </a:r>
                    </a:p>
                  </a:txBody>
                  <a:tcPr anchor="ctr" anchorCtr="1">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Katun Performance represents the premier brand, providing OEM-equivalent performance in all respects </a:t>
                      </a:r>
                      <a:r>
                        <a:rPr lang="en-US" sz="900" dirty="0" smtClean="0">
                          <a:solidFill>
                            <a:schemeClr val="tx1"/>
                          </a:solidFill>
                        </a:rPr>
                        <a:t>– </a:t>
                      </a:r>
                      <a:br>
                        <a:rPr lang="en-US" sz="900" dirty="0" smtClean="0">
                          <a:solidFill>
                            <a:schemeClr val="tx1"/>
                          </a:solidFill>
                        </a:rPr>
                      </a:br>
                      <a:r>
                        <a:rPr lang="en-US" sz="900" dirty="0" smtClean="0">
                          <a:solidFill>
                            <a:schemeClr val="tx1"/>
                          </a:solidFill>
                        </a:rPr>
                        <a:t>product yield</a:t>
                      </a:r>
                      <a:r>
                        <a:rPr lang="en-US" sz="900" dirty="0">
                          <a:solidFill>
                            <a:schemeClr val="tx1"/>
                          </a:solidFill>
                        </a:rPr>
                        <a:t>, image </a:t>
                      </a:r>
                      <a:r>
                        <a:rPr lang="en-US" sz="900" dirty="0" smtClean="0">
                          <a:solidFill>
                            <a:schemeClr val="tx1"/>
                          </a:solidFill>
                        </a:rPr>
                        <a:t>quality </a:t>
                      </a:r>
                      <a:r>
                        <a:rPr lang="en-US" sz="900" dirty="0">
                          <a:solidFill>
                            <a:schemeClr val="tx1"/>
                          </a:solidFill>
                        </a:rPr>
                        <a:t>and precise color reproduction for graphics and business color </a:t>
                      </a:r>
                      <a:r>
                        <a:rPr lang="en-US" sz="900" dirty="0" smtClean="0">
                          <a:solidFill>
                            <a:schemeClr val="tx1"/>
                          </a:solidFill>
                        </a:rPr>
                        <a:t>applications</a:t>
                      </a:r>
                      <a:endParaRPr 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Katun Business Color products are designed to meet </a:t>
                      </a:r>
                      <a:r>
                        <a:rPr lang="en-US" sz="900" baseline="0" dirty="0">
                          <a:solidFill>
                            <a:schemeClr val="tx1"/>
                          </a:solidFill>
                        </a:rPr>
                        <a:t>OEM-equivalent performance in product yield and overall image quality – and are designed specifically for business color applications where precise color matching is not required by </a:t>
                      </a:r>
                      <a:r>
                        <a:rPr lang="en-US" sz="900" baseline="0" dirty="0" smtClean="0">
                          <a:solidFill>
                            <a:schemeClr val="tx1"/>
                          </a:solidFill>
                        </a:rPr>
                        <a:t/>
                      </a:r>
                      <a:br>
                        <a:rPr lang="en-US" sz="900" baseline="0" dirty="0" smtClean="0">
                          <a:solidFill>
                            <a:schemeClr val="tx1"/>
                          </a:solidFill>
                        </a:rPr>
                      </a:br>
                      <a:r>
                        <a:rPr lang="en-US" sz="900" baseline="0" dirty="0" smtClean="0">
                          <a:solidFill>
                            <a:schemeClr val="tx1"/>
                          </a:solidFill>
                        </a:rPr>
                        <a:t>end-users</a:t>
                      </a:r>
                      <a:endParaRPr 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9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Katun Access products provide a balance of aggressive pricing and market-acceptable quality and reliability </a:t>
                      </a:r>
                      <a:r>
                        <a:rPr lang="en-US" sz="900" dirty="0" smtClean="0">
                          <a:solidFill>
                            <a:schemeClr val="tx1"/>
                          </a:solidFill>
                        </a:rPr>
                        <a:t>– </a:t>
                      </a:r>
                      <a:r>
                        <a:rPr lang="en-US" sz="900" baseline="0" dirty="0">
                          <a:solidFill>
                            <a:schemeClr val="tx1"/>
                          </a:solidFill>
                        </a:rPr>
                        <a:t>comparable to other aftermarket products; </a:t>
                      </a:r>
                      <a:r>
                        <a:rPr lang="en-US" sz="900" baseline="0" dirty="0" smtClean="0">
                          <a:solidFill>
                            <a:schemeClr val="tx1"/>
                          </a:solidFill>
                        </a:rPr>
                        <a:t>Access </a:t>
                      </a:r>
                      <a:r>
                        <a:rPr lang="en-US" sz="900" baseline="0" dirty="0">
                          <a:solidFill>
                            <a:schemeClr val="tx1"/>
                          </a:solidFill>
                        </a:rPr>
                        <a:t>serves the price-sensitive consumer and is often targeted for a specific region or category </a:t>
                      </a:r>
                      <a:endParaRPr 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Katun Select brand includes</a:t>
                      </a:r>
                      <a:r>
                        <a:rPr lang="en-US" sz="900" baseline="0" dirty="0">
                          <a:solidFill>
                            <a:schemeClr val="tx1"/>
                          </a:solidFill>
                        </a:rPr>
                        <a:t> a line of new-build printer cartridges for select markets; delivering high print quality and reliability at competitive </a:t>
                      </a:r>
                      <a:r>
                        <a:rPr lang="en-US" sz="900" baseline="0" dirty="0" smtClean="0">
                          <a:solidFill>
                            <a:schemeClr val="tx1"/>
                          </a:solidFill>
                        </a:rPr>
                        <a:t>cost relative to OEMs </a:t>
                      </a:r>
                      <a:r>
                        <a:rPr lang="en-US" sz="900" baseline="0" dirty="0">
                          <a:solidFill>
                            <a:schemeClr val="tx1"/>
                          </a:solidFill>
                        </a:rPr>
                        <a:t>and aftermarket competitors</a:t>
                      </a:r>
                      <a:endParaRPr 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Katun</a:t>
                      </a:r>
                      <a:r>
                        <a:rPr lang="en-US" sz="900" baseline="0" dirty="0">
                          <a:solidFill>
                            <a:schemeClr val="tx1"/>
                          </a:solidFill>
                        </a:rPr>
                        <a:t> Dealer Fleet Management (“KDFM”) </a:t>
                      </a:r>
                      <a:r>
                        <a:rPr lang="en-US" sz="900" baseline="0" dirty="0" smtClean="0">
                          <a:solidFill>
                            <a:schemeClr val="tx1"/>
                          </a:solidFill>
                        </a:rPr>
                        <a:t/>
                      </a:r>
                      <a:br>
                        <a:rPr lang="en-US" sz="900" baseline="0" dirty="0" smtClean="0">
                          <a:solidFill>
                            <a:schemeClr val="tx1"/>
                          </a:solidFill>
                        </a:rPr>
                      </a:br>
                      <a:r>
                        <a:rPr lang="en-US" sz="900" baseline="0" dirty="0" smtClean="0">
                          <a:solidFill>
                            <a:schemeClr val="tx1"/>
                          </a:solidFill>
                        </a:rPr>
                        <a:t>offers </a:t>
                      </a:r>
                      <a:r>
                        <a:rPr lang="en-US" sz="900" baseline="0" dirty="0">
                          <a:solidFill>
                            <a:schemeClr val="tx1"/>
                          </a:solidFill>
                        </a:rPr>
                        <a:t>a </a:t>
                      </a:r>
                      <a:r>
                        <a:rPr lang="en-US" sz="900" baseline="0" dirty="0" smtClean="0">
                          <a:solidFill>
                            <a:schemeClr val="tx1"/>
                          </a:solidFill>
                        </a:rPr>
                        <a:t>comprehensive </a:t>
                      </a:r>
                      <a:r>
                        <a:rPr lang="en-US" sz="900" baseline="0" dirty="0">
                          <a:solidFill>
                            <a:schemeClr val="tx1"/>
                          </a:solidFill>
                        </a:rPr>
                        <a:t>suite of Managed Print Services (“MPS”) tools that assist businesses in evaluating and servicing MPS </a:t>
                      </a:r>
                      <a:r>
                        <a:rPr lang="en-US" sz="900" baseline="0" dirty="0" smtClean="0">
                          <a:solidFill>
                            <a:schemeClr val="tx1"/>
                          </a:solidFill>
                        </a:rPr>
                        <a:t>options</a:t>
                      </a:r>
                      <a:endParaRPr lang="en-US" sz="90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1"/>
                  </a:ext>
                </a:extLst>
              </a:tr>
              <a:tr h="375492">
                <a:tc>
                  <a:txBody>
                    <a:bodyPr/>
                    <a:lstStyle/>
                    <a:p>
                      <a:r>
                        <a:rPr lang="en-US" sz="1000" b="1" dirty="0">
                          <a:solidFill>
                            <a:schemeClr val="bg1"/>
                          </a:solidFill>
                        </a:rPr>
                        <a:t>Quality</a:t>
                      </a:r>
                    </a:p>
                  </a:txBody>
                  <a:tcPr anchor="ctr" anchorCtr="1">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900" dirty="0">
                          <a:solidFill>
                            <a:schemeClr val="tx1"/>
                          </a:solidFill>
                        </a:rPr>
                        <a:t>OEM-level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sz="900" dirty="0">
                          <a:solidFill>
                            <a:schemeClr val="tx1"/>
                          </a:solidFill>
                        </a:rPr>
                        <a:t>OEM-level, business color applications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9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1"/>
                          </a:solidFill>
                        </a:rPr>
                        <a:t>High, aftermarket leading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1"/>
                          </a:solidFill>
                        </a:rPr>
                        <a:t>High, aftermarket leading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smtClean="0">
                          <a:solidFill>
                            <a:schemeClr val="tx1"/>
                          </a:solidFill>
                        </a:rPr>
                        <a:t>OEM-level</a:t>
                      </a:r>
                      <a:endParaRPr lang="en-US" sz="9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2"/>
                  </a:ext>
                </a:extLst>
              </a:tr>
              <a:tr h="375492">
                <a:tc>
                  <a:txBody>
                    <a:bodyPr/>
                    <a:lstStyle/>
                    <a:p>
                      <a:r>
                        <a:rPr lang="en-US" sz="1000" b="1" dirty="0">
                          <a:solidFill>
                            <a:schemeClr val="bg1"/>
                          </a:solidFill>
                        </a:rPr>
                        <a:t>Price</a:t>
                      </a:r>
                    </a:p>
                  </a:txBody>
                  <a:tcPr anchor="ctr" anchorCtr="1">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20%-25% below OEM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20%-25% below OEM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+30% below OEM, </a:t>
                      </a:r>
                      <a:r>
                        <a:rPr lang="en-US" sz="900" dirty="0" smtClean="0">
                          <a:solidFill>
                            <a:schemeClr val="tx1"/>
                          </a:solidFill>
                        </a:rPr>
                        <a:t>5%-15</a:t>
                      </a:r>
                      <a:r>
                        <a:rPr lang="en-US" sz="900" dirty="0">
                          <a:solidFill>
                            <a:schemeClr val="tx1"/>
                          </a:solidFill>
                        </a:rPr>
                        <a:t>% above aftermarket</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30% below OEM, </a:t>
                      </a:r>
                      <a:r>
                        <a:rPr lang="en-US" sz="900" dirty="0" smtClean="0">
                          <a:solidFill>
                            <a:schemeClr val="tx1"/>
                          </a:solidFill>
                        </a:rPr>
                        <a:t>5%-15% above aftermarket</a:t>
                      </a:r>
                      <a:endParaRPr lang="en-US" sz="9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20%-25% below OEM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3"/>
                  </a:ext>
                </a:extLst>
              </a:tr>
              <a:tr h="369373">
                <a:tc>
                  <a:txBody>
                    <a:bodyPr/>
                    <a:lstStyle/>
                    <a:p>
                      <a:r>
                        <a:rPr lang="en-US" sz="1000" b="1" dirty="0">
                          <a:solidFill>
                            <a:schemeClr val="bg1"/>
                          </a:solidFill>
                        </a:rPr>
                        <a:t>Products</a:t>
                      </a:r>
                    </a:p>
                  </a:txBody>
                  <a:tcPr anchor="ctr" anchorCtr="1">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MFD, Printer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mn-cs"/>
                        </a:rPr>
                        <a:t>MFD Color Toners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sz="9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solidFill>
                            <a:schemeClr val="tx1"/>
                          </a:solidFill>
                        </a:rPr>
                        <a:t>MFD, Printer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900" dirty="0"/>
                        <a:t>Printer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Software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4"/>
                  </a:ext>
                </a:extLst>
              </a:tr>
              <a:tr h="401041">
                <a:tc>
                  <a:txBody>
                    <a:bodyPr/>
                    <a:lstStyle/>
                    <a:p>
                      <a:r>
                        <a:rPr lang="en-US" sz="1000" b="1" dirty="0">
                          <a:solidFill>
                            <a:schemeClr val="bg1"/>
                          </a:solidFill>
                        </a:rPr>
                        <a:t>Markets</a:t>
                      </a:r>
                    </a:p>
                  </a:txBody>
                  <a:tcPr anchor="ctr" anchorCtr="1">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Worldwide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NA &amp; </a:t>
                      </a:r>
                      <a:r>
                        <a:rPr lang="en-US" sz="900" dirty="0" smtClean="0"/>
                        <a:t>WE</a:t>
                      </a:r>
                      <a:endParaRPr lang="en-US" sz="9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rPr>
                        <a:t>Worldwide – Market Specific</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Africa,</a:t>
                      </a:r>
                      <a:r>
                        <a:rPr lang="en-US" sz="900" baseline="0" dirty="0"/>
                        <a:t> Asia, ME, </a:t>
                      </a:r>
                      <a:r>
                        <a:rPr lang="en-US" sz="900" baseline="0" dirty="0" smtClean="0"/>
                        <a:t>CEE and </a:t>
                      </a:r>
                      <a:r>
                        <a:rPr lang="en-US" sz="900" baseline="0" dirty="0"/>
                        <a:t>LA</a:t>
                      </a:r>
                      <a:endParaRPr lang="en-US" sz="9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t>NA &amp; </a:t>
                      </a:r>
                      <a:r>
                        <a:rPr lang="en-US" sz="900" dirty="0" smtClean="0"/>
                        <a:t>WE</a:t>
                      </a:r>
                      <a:endParaRPr lang="en-US" sz="9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0006"/>
                  </a:ext>
                </a:extLst>
              </a:tr>
            </a:tbl>
          </a:graphicData>
        </a:graphic>
      </p:graphicFrame>
      <p:pic>
        <p:nvPicPr>
          <p:cNvPr id="22" name="Picture 14" descr="Image result for &quot;katun performance&qu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746" y="1624610"/>
            <a:ext cx="1001847" cy="2820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KDFM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4911" y="1624610"/>
            <a:ext cx="910487" cy="2610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4679" y="1664724"/>
            <a:ext cx="709244" cy="255945"/>
          </a:xfrm>
          <a:prstGeom prst="rect">
            <a:avLst/>
          </a:prstGeom>
        </p:spPr>
      </p:pic>
      <p:pic>
        <p:nvPicPr>
          <p:cNvPr id="25" name="Picture 24" descr="Image result for &quot;katun business&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80" y="1627431"/>
            <a:ext cx="830498" cy="34125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Katun Access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8065" y="1685241"/>
            <a:ext cx="715627" cy="200376"/>
          </a:xfrm>
          <a:prstGeom prst="rect">
            <a:avLst/>
          </a:prstGeom>
          <a:noFill/>
          <a:extLst>
            <a:ext uri="{909E8E84-426E-40DD-AFC4-6F175D3DCCD1}">
              <a14:hiddenFill xmlns:a14="http://schemas.microsoft.com/office/drawing/2010/main">
                <a:solidFill>
                  <a:srgbClr val="FFFFFF"/>
                </a:solidFill>
              </a14:hiddenFill>
            </a:ext>
          </a:extLst>
        </p:spPr>
      </p:pic>
      <p:sp>
        <p:nvSpPr>
          <p:cNvPr id="12"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Key Investment Considerations</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19</a:t>
            </a:r>
            <a:endParaRPr lang="en-US" sz="900" dirty="0">
              <a:solidFill>
                <a:srgbClr val="000000"/>
              </a:solidFill>
              <a:latin typeface="Tahoma"/>
            </a:endParaRPr>
          </a:p>
        </p:txBody>
      </p:sp>
    </p:spTree>
    <p:extLst>
      <p:ext uri="{BB962C8B-B14F-4D97-AF65-F5344CB8AC3E}">
        <p14:creationId xmlns:p14="http://schemas.microsoft.com/office/powerpoint/2010/main" val="1085396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250824" y="809524"/>
            <a:ext cx="8643939" cy="3886200"/>
          </a:xfrm>
          <a:prstGeom prst="rect">
            <a:avLst/>
          </a:prstGeom>
          <a:noFill/>
          <a:ln>
            <a:miter lim="800000"/>
            <a:headEnd/>
            <a:tailEnd/>
          </a:ln>
        </p:spPr>
        <p:txBody>
          <a:bodyPr vert="horz" wrap="square" lIns="0" tIns="0" rIns="0" bIns="0" numCol="1" rtlCol="0" anchor="t" anchorCtr="0" compatLnSpc="1">
            <a:prstTxWarp prst="textNoShape">
              <a:avLst/>
            </a:prstTxWarp>
            <a:noAutofit/>
          </a:bodyPr>
          <a:lstStyle>
            <a:lvl1pPr marL="173038" indent="-173038" algn="l" defTabSz="914400" rtl="0" eaLnBrk="1" latinLnBrk="0" hangingPunct="1">
              <a:spcBef>
                <a:spcPts val="600"/>
              </a:spcBef>
              <a:buClr>
                <a:srgbClr val="07325F"/>
              </a:buClr>
              <a:buFont typeface="Wingdings" panose="05000000000000000000" pitchFamily="2" charset="2"/>
              <a:buChar char="§"/>
              <a:defRPr sz="1000" kern="1200">
                <a:solidFill>
                  <a:schemeClr val="tx1"/>
                </a:solidFill>
                <a:latin typeface="Tahoma" panose="020B0604030504040204" pitchFamily="34" charset="0"/>
                <a:ea typeface="+mn-ea"/>
                <a:cs typeface="+mn-cs"/>
              </a:defRPr>
            </a:lvl1pPr>
            <a:lvl2pPr marL="344488" indent="-171450" algn="l" defTabSz="914400" rtl="0" eaLnBrk="1" latinLnBrk="0" hangingPunct="1">
              <a:spcBef>
                <a:spcPts val="600"/>
              </a:spcBef>
              <a:buClr>
                <a:srgbClr val="07325F"/>
              </a:buClr>
              <a:buFont typeface="Arial" panose="020B0604020202020204" pitchFamily="34" charset="0"/>
              <a:buChar char="-"/>
              <a:defRPr sz="1000" kern="1200">
                <a:solidFill>
                  <a:schemeClr val="tx1"/>
                </a:solidFill>
                <a:latin typeface="Tahoma" panose="020B0604030504040204" pitchFamily="34" charset="0"/>
                <a:ea typeface="+mn-ea"/>
                <a:cs typeface="+mn-cs"/>
              </a:defRPr>
            </a:lvl2pPr>
            <a:lvl3pPr marL="517525" indent="-173038" algn="l" defTabSz="914400" rtl="0" eaLnBrk="1" latinLnBrk="0" hangingPunct="1">
              <a:spcBef>
                <a:spcPts val="600"/>
              </a:spcBef>
              <a:buClr>
                <a:srgbClr val="07325F"/>
              </a:buClr>
              <a:buFont typeface="Arial" panose="020B0604020202020204" pitchFamily="34" charset="0"/>
              <a:buChar char="•"/>
              <a:defRPr sz="1000" kern="1200">
                <a:solidFill>
                  <a:schemeClr val="tx1"/>
                </a:solidFill>
                <a:latin typeface="Tahoma" panose="020B0604030504040204" pitchFamily="34" charset="0"/>
                <a:ea typeface="+mn-ea"/>
                <a:cs typeface="+mn-cs"/>
              </a:defRPr>
            </a:lvl3pPr>
            <a:lvl4pPr marL="690563" indent="-173038" algn="l" defTabSz="914400" rtl="0" eaLnBrk="1" latinLnBrk="0" hangingPunct="1">
              <a:spcBef>
                <a:spcPts val="600"/>
              </a:spcBef>
              <a:buClr>
                <a:srgbClr val="07325F"/>
              </a:buClr>
              <a:buFont typeface="Arial" panose="020B0604020202020204" pitchFamily="34" charset="0"/>
              <a:buChar char="-"/>
              <a:defRPr sz="1000" kern="1200">
                <a:solidFill>
                  <a:schemeClr val="tx1"/>
                </a:solidFill>
                <a:latin typeface="Tahoma" panose="020B0604030504040204" pitchFamily="34" charset="0"/>
                <a:ea typeface="+mn-ea"/>
                <a:cs typeface="+mn-cs"/>
              </a:defRPr>
            </a:lvl4pPr>
            <a:lvl5pPr marL="854075" indent="-163513" algn="l" defTabSz="914400" rtl="0" eaLnBrk="1" latinLnBrk="0" hangingPunct="1">
              <a:spcBef>
                <a:spcPts val="600"/>
              </a:spcBef>
              <a:buClr>
                <a:schemeClr val="accent1"/>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Aft>
                <a:spcPts val="600"/>
              </a:spcAft>
              <a:buFont typeface="Wingdings" panose="05000000000000000000" pitchFamily="2" charset="2"/>
              <a:buNone/>
            </a:pPr>
            <a:r>
              <a:rPr lang="en-US" sz="800" dirty="0">
                <a:solidFill>
                  <a:srgbClr val="000000"/>
                </a:solidFill>
              </a:rPr>
              <a:t>This Confidential Information Presentation (the “Presentation”) has been prepared from information supplied by the management of Katun Corporation</a:t>
            </a:r>
            <a:r>
              <a:rPr lang="en-US" sz="800" dirty="0"/>
              <a:t> </a:t>
            </a:r>
            <a:r>
              <a:rPr lang="en-US" sz="800" dirty="0">
                <a:solidFill>
                  <a:srgbClr val="000000"/>
                </a:solidFill>
              </a:rPr>
              <a:t>(“Katun” or the “Company”) for the purpose of obtaining expressions of interest from prospective acquirers of the Company. Katun has retained Lincoln International LLC (“Lincoln International”) as its exclusive investment banking representative to assist in this contemplated transaction.</a:t>
            </a:r>
          </a:p>
          <a:p>
            <a:pPr marL="0" indent="0" algn="just">
              <a:spcAft>
                <a:spcPts val="600"/>
              </a:spcAft>
              <a:buFont typeface="Wingdings" panose="05000000000000000000" pitchFamily="2" charset="2"/>
              <a:buNone/>
            </a:pPr>
            <a:r>
              <a:rPr lang="en-US" sz="800" dirty="0">
                <a:solidFill>
                  <a:srgbClr val="000000"/>
                </a:solidFill>
              </a:rPr>
              <a:t>By accepting this Presentation, each recipient agrees that it will not copy, reproduce, disclose or distribute to others this Presentation or the information contained herein, in whole or in part, at any time, without the prior written consent of the Company, except as expressly permitted in the Confidentiality Agreement delivered by the recipient to Lincoln International. The recipient further agrees that it will cause its directors, officers, employees and representatives to use this Presentation only for the purpose of evaluating its interest in making an investment in the Company and for no other purpose. The recipient also agrees to return this Presentation, together with any copies thereof, at any time upon request. </a:t>
            </a:r>
          </a:p>
          <a:p>
            <a:pPr marL="0" indent="0" algn="just">
              <a:spcAft>
                <a:spcPts val="600"/>
              </a:spcAft>
              <a:buFont typeface="Wingdings" panose="05000000000000000000" pitchFamily="2" charset="2"/>
              <a:buNone/>
            </a:pPr>
            <a:r>
              <a:rPr lang="en-US" sz="800" dirty="0">
                <a:solidFill>
                  <a:srgbClr val="000000"/>
                </a:solidFill>
              </a:rPr>
              <a:t>All information presented in this Presentation with respect to the existing business and historical operating results of Katun and estimates and projections as to future operations are based on material prepared by the management of Katun. No representation or warranty is made as to the accuracy or completeness of such information. Katun and Lincoln International expressly disclaim any and all liability for information contained in, or for omissions from, this Presentation. Any estimates and projections contained herein involve significant elements of subjective judgment and analysis, which may or may not be correct. This Presentation does not purport to contain all of the information that may be required to evaluate the proposed transaction and any recipient hereof should conduct its own independent analysis of the transaction and the data and information contained herein. Lincoln International has not independently verified any of the information contained herein and assumes no responsibility for its accuracy or completeness. Neither the Company nor Lincoln International shall be obligated to update or otherwise revise this Presentation or materials supplied herewith. Only those particular representations and warranties that may be made by Katun in a definitive written purchase agreement, when and if one is executed, and subject to such limitations and restrictions as may be specified in such purchase agreement, shall have any legal effect.</a:t>
            </a:r>
          </a:p>
          <a:p>
            <a:pPr marL="0" indent="0" algn="just">
              <a:spcAft>
                <a:spcPts val="600"/>
              </a:spcAft>
              <a:buFont typeface="Wingdings" panose="05000000000000000000" pitchFamily="2" charset="2"/>
              <a:buNone/>
            </a:pPr>
            <a:r>
              <a:rPr lang="en-US" sz="800" dirty="0">
                <a:solidFill>
                  <a:srgbClr val="000000"/>
                </a:solidFill>
              </a:rPr>
              <a:t>All communications, inquiries and requests for information should be directed to Lincoln International. Under no circumstances may any potential acquirer contact any director, officer, employee, shareholder, customer or provider of Katun directly.</a:t>
            </a:r>
          </a:p>
          <a:p>
            <a:pPr marL="0" indent="0" algn="just">
              <a:spcAft>
                <a:spcPts val="600"/>
              </a:spcAft>
              <a:buFont typeface="Wingdings" panose="05000000000000000000" pitchFamily="2" charset="2"/>
              <a:buNone/>
            </a:pPr>
            <a:endParaRPr lang="en-US" sz="800" dirty="0">
              <a:solidFill>
                <a:srgbClr val="000000"/>
              </a:solidFill>
            </a:endParaRPr>
          </a:p>
        </p:txBody>
      </p:sp>
      <p:sp>
        <p:nvSpPr>
          <p:cNvPr id="3" name="Title 2"/>
          <p:cNvSpPr>
            <a:spLocks noGrp="1"/>
          </p:cNvSpPr>
          <p:nvPr>
            <p:ph type="title"/>
          </p:nvPr>
        </p:nvSpPr>
        <p:spPr/>
        <p:txBody>
          <a:bodyPr/>
          <a:lstStyle/>
          <a:p>
            <a:r>
              <a:rPr lang="en-US" dirty="0"/>
              <a:t>Disclaimer</a:t>
            </a:r>
          </a:p>
        </p:txBody>
      </p:sp>
      <p:sp>
        <p:nvSpPr>
          <p:cNvPr id="9" name="Text Placeholder 3"/>
          <p:cNvSpPr txBox="1">
            <a:spLocks/>
          </p:cNvSpPr>
          <p:nvPr/>
        </p:nvSpPr>
        <p:spPr>
          <a:xfrm>
            <a:off x="7086601" y="38100"/>
            <a:ext cx="1817370" cy="255270"/>
          </a:xfrm>
          <a:prstGeom prst="rect">
            <a:avLst/>
          </a:prstGeom>
          <a:noFill/>
          <a:ln>
            <a:noFill/>
          </a:ln>
          <a:effectLst/>
        </p:spPr>
        <p:txBody>
          <a:bodyPr vert="horz" lIns="45720" tIns="45720" rIns="45720" bIns="45720" rtlCol="0" anchor="ctr" anchorCtr="0">
            <a:noAutofit/>
          </a:bodyPr>
          <a:lstStyle>
            <a:lvl1pPr marL="57150" indent="0" algn="r" defTabSz="914400" rtl="0" eaLnBrk="1" latinLnBrk="0" hangingPunct="1">
              <a:spcBef>
                <a:spcPts val="600"/>
              </a:spcBef>
              <a:buClr>
                <a:srgbClr val="07325F"/>
              </a:buClr>
              <a:buFont typeface="Wingdings" panose="05000000000000000000" pitchFamily="2" charset="2"/>
              <a:buNone/>
              <a:defRPr sz="1000" b="1" kern="1200">
                <a:solidFill>
                  <a:schemeClr val="bg1"/>
                </a:solidFill>
                <a:latin typeface="Tahoma" panose="020B0604030504040204" pitchFamily="34" charset="0"/>
                <a:ea typeface="+mn-ea"/>
                <a:cs typeface="+mn-cs"/>
              </a:defRPr>
            </a:lvl1pPr>
            <a:lvl2pPr marL="344488" indent="-171450" algn="l" defTabSz="914400" rtl="0" eaLnBrk="1" latinLnBrk="0" hangingPunct="1">
              <a:spcBef>
                <a:spcPts val="600"/>
              </a:spcBef>
              <a:buClr>
                <a:srgbClr val="07325F"/>
              </a:buClr>
              <a:buFont typeface="Arial" panose="020B0604020202020204" pitchFamily="34" charset="0"/>
              <a:buChar char="-"/>
              <a:defRPr sz="1000" kern="1200">
                <a:solidFill>
                  <a:schemeClr val="tx1"/>
                </a:solidFill>
                <a:latin typeface="Tahoma" panose="020B0604030504040204" pitchFamily="34" charset="0"/>
                <a:ea typeface="+mn-ea"/>
                <a:cs typeface="+mn-cs"/>
              </a:defRPr>
            </a:lvl2pPr>
            <a:lvl3pPr marL="517525" indent="-173038" algn="l" defTabSz="914400" rtl="0" eaLnBrk="1" latinLnBrk="0" hangingPunct="1">
              <a:spcBef>
                <a:spcPts val="600"/>
              </a:spcBef>
              <a:buClr>
                <a:srgbClr val="07325F"/>
              </a:buClr>
              <a:buFont typeface="Arial" panose="020B0604020202020204" pitchFamily="34" charset="0"/>
              <a:buChar char="•"/>
              <a:defRPr sz="1000" kern="1200">
                <a:solidFill>
                  <a:schemeClr val="tx1"/>
                </a:solidFill>
                <a:latin typeface="Tahoma" panose="020B0604030504040204" pitchFamily="34" charset="0"/>
                <a:ea typeface="+mn-ea"/>
                <a:cs typeface="+mn-cs"/>
              </a:defRPr>
            </a:lvl3pPr>
            <a:lvl4pPr marL="690563" indent="-173038" algn="l" defTabSz="914400" rtl="0" eaLnBrk="1" latinLnBrk="0" hangingPunct="1">
              <a:spcBef>
                <a:spcPts val="600"/>
              </a:spcBef>
              <a:buClr>
                <a:srgbClr val="07325F"/>
              </a:buClr>
              <a:buFont typeface="Arial" panose="020B0604020202020204" pitchFamily="34" charset="0"/>
              <a:buChar char="-"/>
              <a:defRPr sz="1000" kern="1200">
                <a:solidFill>
                  <a:schemeClr val="tx1"/>
                </a:solidFill>
                <a:latin typeface="Tahoma" panose="020B0604030504040204" pitchFamily="34" charset="0"/>
                <a:ea typeface="+mn-ea"/>
                <a:cs typeface="+mn-cs"/>
              </a:defRPr>
            </a:lvl4pPr>
            <a:lvl5pPr marL="854075" indent="-163513" algn="l" defTabSz="914400" rtl="0" eaLnBrk="1" latinLnBrk="0" hangingPunct="1">
              <a:spcBef>
                <a:spcPts val="600"/>
              </a:spcBef>
              <a:buClr>
                <a:schemeClr val="accent1"/>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800" dirty="0">
                <a:ea typeface="Tahoma" panose="020B0604030504040204" pitchFamily="34" charset="0"/>
                <a:cs typeface="Tahoma" panose="020B0604030504040204" pitchFamily="34" charset="0"/>
              </a:rPr>
              <a:t>Disclaimer</a:t>
            </a:r>
          </a:p>
        </p:txBody>
      </p:sp>
      <p:graphicFrame>
        <p:nvGraphicFramePr>
          <p:cNvPr id="8" name="Group 115"/>
          <p:cNvGraphicFramePr>
            <a:graphicFrameLocks/>
          </p:cNvGraphicFramePr>
          <p:nvPr>
            <p:extLst>
              <p:ext uri="{D42A27DB-BD31-4B8C-83A1-F6EECF244321}">
                <p14:modId xmlns:p14="http://schemas.microsoft.com/office/powerpoint/2010/main" val="4270299151"/>
              </p:ext>
            </p:extLst>
          </p:nvPr>
        </p:nvGraphicFramePr>
        <p:xfrm>
          <a:off x="369889" y="3880561"/>
          <a:ext cx="8548685" cy="2240174"/>
        </p:xfrm>
        <a:graphic>
          <a:graphicData uri="http://schemas.openxmlformats.org/drawingml/2006/table">
            <a:tbl>
              <a:tblPr>
                <a:effectLst>
                  <a:outerShdw blurRad="50800" dist="38100" dir="2700000" algn="tl" rotWithShape="0">
                    <a:prstClr val="black">
                      <a:alpha val="40000"/>
                    </a:prstClr>
                  </a:outerShdw>
                </a:effectLst>
              </a:tblPr>
              <a:tblGrid>
                <a:gridCol w="1709737">
                  <a:extLst>
                    <a:ext uri="{9D8B030D-6E8A-4147-A177-3AD203B41FA5}">
                      <a16:colId xmlns="" xmlns:a16="http://schemas.microsoft.com/office/drawing/2014/main" val="20000"/>
                    </a:ext>
                  </a:extLst>
                </a:gridCol>
                <a:gridCol w="1709737">
                  <a:extLst>
                    <a:ext uri="{9D8B030D-6E8A-4147-A177-3AD203B41FA5}">
                      <a16:colId xmlns="" xmlns:a16="http://schemas.microsoft.com/office/drawing/2014/main" val="20001"/>
                    </a:ext>
                  </a:extLst>
                </a:gridCol>
                <a:gridCol w="1709737">
                  <a:extLst>
                    <a:ext uri="{9D8B030D-6E8A-4147-A177-3AD203B41FA5}">
                      <a16:colId xmlns="" xmlns:a16="http://schemas.microsoft.com/office/drawing/2014/main" val="20002"/>
                    </a:ext>
                  </a:extLst>
                </a:gridCol>
                <a:gridCol w="1709737">
                  <a:extLst>
                    <a:ext uri="{9D8B030D-6E8A-4147-A177-3AD203B41FA5}">
                      <a16:colId xmlns="" xmlns:a16="http://schemas.microsoft.com/office/drawing/2014/main" val="20003"/>
                    </a:ext>
                  </a:extLst>
                </a:gridCol>
                <a:gridCol w="1709737">
                  <a:extLst>
                    <a:ext uri="{9D8B030D-6E8A-4147-A177-3AD203B41FA5}">
                      <a16:colId xmlns="" xmlns:a16="http://schemas.microsoft.com/office/drawing/2014/main" val="20004"/>
                    </a:ext>
                  </a:extLst>
                </a:gridCol>
              </a:tblGrid>
              <a:tr h="1138700">
                <a:tc>
                  <a:txBody>
                    <a:bodyPr/>
                    <a:lstStyle/>
                    <a:p>
                      <a:pPr marL="0" marR="0" lvl="0" indent="0" algn="ctr" defTabSz="958850" rtl="0" eaLnBrk="1" fontAlgn="base" latinLnBrk="0" hangingPunct="1">
                        <a:lnSpc>
                          <a:spcPct val="100000"/>
                        </a:lnSpc>
                        <a:spcBef>
                          <a:spcPct val="0"/>
                        </a:spcBef>
                        <a:spcAft>
                          <a:spcPct val="0"/>
                        </a:spcAft>
                        <a:buClrTx/>
                        <a:buSzTx/>
                        <a:buFontTx/>
                        <a:buNone/>
                        <a:tabLst/>
                      </a:pPr>
                      <a:r>
                        <a:rPr kumimoji="0" lang="en-US" sz="1000" b="1" i="0" u="none" strike="noStrike" kern="1200" cap="none" normalizeH="0" baseline="0" dirty="0">
                          <a:ln>
                            <a:noFill/>
                          </a:ln>
                          <a:solidFill>
                            <a:schemeClr val="tx1"/>
                          </a:solidFill>
                          <a:effectLst/>
                          <a:latin typeface="+mn-lt"/>
                          <a:ea typeface="+mn-ea"/>
                          <a:cs typeface="Arial" pitchFamily="34" charset="0"/>
                        </a:rPr>
                        <a:t>Saurin Mehta</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Managing Director</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(312) 580-5806</a:t>
                      </a:r>
                    </a:p>
                    <a:p>
                      <a:pPr marL="0" marR="0" lvl="0" indent="0" algn="ctr" defTabSz="958850" rtl="0" eaLnBrk="0" fontAlgn="base" latinLnBrk="0" hangingPunct="0">
                        <a:lnSpc>
                          <a:spcPct val="100000"/>
                        </a:lnSpc>
                        <a:spcBef>
                          <a:spcPct val="0"/>
                        </a:spcBef>
                        <a:spcAft>
                          <a:spcPct val="0"/>
                        </a:spcAft>
                        <a:buClrTx/>
                        <a:buSzTx/>
                        <a:buFontTx/>
                        <a:buNone/>
                        <a:tabLst/>
                        <a:defRPr/>
                      </a:pPr>
                      <a:r>
                        <a:rPr kumimoji="0" lang="en-US" sz="800" b="0" i="0" u="sng" strike="noStrike" kern="1200" cap="none" normalizeH="0" baseline="0" dirty="0" err="1">
                          <a:ln>
                            <a:noFill/>
                          </a:ln>
                          <a:solidFill>
                            <a:srgbClr val="FF0000"/>
                          </a:solidFill>
                          <a:effectLst/>
                          <a:latin typeface="+mn-lt"/>
                          <a:ea typeface="+mn-ea"/>
                          <a:cs typeface="Arial" pitchFamily="34" charset="0"/>
                          <a:hlinkClick r:id="rId3"/>
                        </a:rPr>
                        <a:t>smehta</a:t>
                      </a:r>
                      <a:r>
                        <a:rPr kumimoji="0" lang="en-US" sz="800" b="0" i="0" u="sng" strike="noStrike" kern="1200" cap="none" normalizeH="0" baseline="0" dirty="0">
                          <a:ln>
                            <a:noFill/>
                          </a:ln>
                          <a:solidFill>
                            <a:srgbClr val="FF0000"/>
                          </a:solidFill>
                          <a:effectLst/>
                          <a:latin typeface="+mn-lt"/>
                          <a:ea typeface="+mn-ea"/>
                          <a:cs typeface="Arial" pitchFamily="34" charset="0"/>
                          <a:hlinkClick r:id="rId3"/>
                        </a:rPr>
                        <a:t>@</a:t>
                      </a:r>
                      <a:br>
                        <a:rPr kumimoji="0" lang="en-US" sz="800" b="0" i="0" u="sng" strike="noStrike" kern="1200" cap="none" normalizeH="0" baseline="0" dirty="0">
                          <a:ln>
                            <a:noFill/>
                          </a:ln>
                          <a:solidFill>
                            <a:srgbClr val="FF0000"/>
                          </a:solidFill>
                          <a:effectLst/>
                          <a:latin typeface="+mn-lt"/>
                          <a:ea typeface="+mn-ea"/>
                          <a:cs typeface="Arial" pitchFamily="34" charset="0"/>
                          <a:hlinkClick r:id="rId3"/>
                        </a:rPr>
                      </a:br>
                      <a:r>
                        <a:rPr kumimoji="0" lang="en-US" sz="800" b="0" i="0" u="sng" strike="noStrike" kern="1200" cap="none" normalizeH="0" baseline="0" dirty="0">
                          <a:ln>
                            <a:noFill/>
                          </a:ln>
                          <a:solidFill>
                            <a:srgbClr val="FF0000"/>
                          </a:solidFill>
                          <a:effectLst/>
                          <a:latin typeface="+mn-lt"/>
                          <a:ea typeface="+mn-ea"/>
                          <a:cs typeface="Arial" pitchFamily="34" charset="0"/>
                          <a:hlinkClick r:id="rId3"/>
                        </a:rPr>
                        <a:t>lincolninternational.com</a:t>
                      </a:r>
                      <a:endParaRPr kumimoji="0" lang="en-US" sz="800" b="0" i="0" u="sng" strike="noStrike" kern="1200" cap="none" normalizeH="0" baseline="0" dirty="0">
                        <a:ln>
                          <a:noFill/>
                        </a:ln>
                        <a:solidFill>
                          <a:srgbClr val="FF0000"/>
                        </a:solidFill>
                        <a:effectLst/>
                        <a:latin typeface="+mn-lt"/>
                        <a:ea typeface="+mn-ea"/>
                        <a:cs typeface="Arial" pitchFamily="34" charset="0"/>
                      </a:endParaRPr>
                    </a:p>
                  </a:txBody>
                  <a:tcPr marL="45720" marR="45720" marT="64008" marB="0" horzOverflow="overflow">
                    <a:lnL cap="flat">
                      <a:noFill/>
                    </a:lnL>
                    <a:lnR>
                      <a:noFill/>
                    </a:lnR>
                    <a:lnT cap="flat">
                      <a:noFill/>
                    </a:lnT>
                    <a:lnB>
                      <a:noFill/>
                    </a:lnB>
                    <a:lnTlToBr>
                      <a:noFill/>
                    </a:lnTlToBr>
                    <a:lnBlToTr>
                      <a:noFill/>
                    </a:lnBlToTr>
                    <a:solidFill>
                      <a:schemeClr val="bg1"/>
                    </a:solidFill>
                  </a:tcPr>
                </a:tc>
                <a:tc>
                  <a:txBody>
                    <a:bodyPr/>
                    <a:lstStyle/>
                    <a:p>
                      <a:pPr marL="0" marR="0" lvl="0" indent="0" algn="ctr" defTabSz="958850" rtl="0" eaLnBrk="1" fontAlgn="base" latinLnBrk="0" hangingPunct="1">
                        <a:lnSpc>
                          <a:spcPct val="100000"/>
                        </a:lnSpc>
                        <a:spcBef>
                          <a:spcPct val="0"/>
                        </a:spcBef>
                        <a:spcAft>
                          <a:spcPct val="0"/>
                        </a:spcAft>
                        <a:buClrTx/>
                        <a:buSzTx/>
                        <a:buFontTx/>
                        <a:buNone/>
                        <a:tabLst/>
                      </a:pPr>
                      <a:r>
                        <a:rPr kumimoji="0" lang="en-US" sz="1000" b="1" i="0" u="none" strike="noStrike" kern="1200" cap="none" normalizeH="0" baseline="0" dirty="0">
                          <a:ln>
                            <a:noFill/>
                          </a:ln>
                          <a:solidFill>
                            <a:schemeClr val="tx1"/>
                          </a:solidFill>
                          <a:effectLst/>
                          <a:latin typeface="+mn-lt"/>
                          <a:ea typeface="+mn-ea"/>
                          <a:cs typeface="Arial" pitchFamily="34" charset="0"/>
                        </a:rPr>
                        <a:t>Gaurang Shastri</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Director</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(312) 506-2738</a:t>
                      </a:r>
                    </a:p>
                    <a:p>
                      <a:pPr marL="0" marR="0" lvl="0" indent="0" algn="ctr" defTabSz="958850" rtl="0" eaLnBrk="0" fontAlgn="base" latinLnBrk="0" hangingPunct="0">
                        <a:lnSpc>
                          <a:spcPct val="100000"/>
                        </a:lnSpc>
                        <a:spcBef>
                          <a:spcPct val="0"/>
                        </a:spcBef>
                        <a:spcAft>
                          <a:spcPct val="0"/>
                        </a:spcAft>
                        <a:buClrTx/>
                        <a:buSzTx/>
                        <a:buFontTx/>
                        <a:buNone/>
                        <a:tabLst/>
                        <a:defRPr/>
                      </a:pPr>
                      <a:r>
                        <a:rPr kumimoji="0" lang="en-US" sz="800" b="0" i="0" u="none" strike="noStrike" kern="1200" cap="none" normalizeH="0" baseline="0" dirty="0" err="1">
                          <a:ln>
                            <a:noFill/>
                          </a:ln>
                          <a:solidFill>
                            <a:schemeClr val="accent1"/>
                          </a:solidFill>
                          <a:effectLst/>
                          <a:latin typeface="+mn-lt"/>
                          <a:ea typeface="+mn-ea"/>
                          <a:cs typeface="Arial" pitchFamily="34" charset="0"/>
                          <a:hlinkClick r:id="rId4"/>
                        </a:rPr>
                        <a:t>gshastri</a:t>
                      </a:r>
                      <a:r>
                        <a:rPr kumimoji="0" lang="en-US" sz="800" b="0" i="0" u="none" strike="noStrike" kern="1200" cap="none" normalizeH="0" baseline="0" dirty="0">
                          <a:ln>
                            <a:noFill/>
                          </a:ln>
                          <a:solidFill>
                            <a:schemeClr val="accent1"/>
                          </a:solidFill>
                          <a:effectLst/>
                          <a:latin typeface="+mn-lt"/>
                          <a:ea typeface="+mn-ea"/>
                          <a:cs typeface="Arial" pitchFamily="34" charset="0"/>
                          <a:hlinkClick r:id=""/>
                        </a:rPr>
                        <a:t>@</a:t>
                      </a:r>
                    </a:p>
                    <a:p>
                      <a:pPr marL="0" marR="0" lvl="0" indent="0" algn="ctr" defTabSz="958850" rtl="0" eaLnBrk="0" fontAlgn="base" latinLnBrk="0" hangingPunct="0">
                        <a:lnSpc>
                          <a:spcPct val="100000"/>
                        </a:lnSpc>
                        <a:spcBef>
                          <a:spcPct val="0"/>
                        </a:spcBef>
                        <a:spcAft>
                          <a:spcPct val="0"/>
                        </a:spcAft>
                        <a:buClrTx/>
                        <a:buSzTx/>
                        <a:buFontTx/>
                        <a:buNone/>
                        <a:tabLst/>
                        <a:defRPr/>
                      </a:pPr>
                      <a:r>
                        <a:rPr kumimoji="0" lang="en-US" sz="800" b="0" i="0" u="none" strike="noStrike" kern="1200" cap="none" normalizeH="0" baseline="0" dirty="0">
                          <a:ln>
                            <a:noFill/>
                          </a:ln>
                          <a:solidFill>
                            <a:schemeClr val="accent1"/>
                          </a:solidFill>
                          <a:effectLst/>
                          <a:latin typeface="+mn-lt"/>
                          <a:ea typeface="+mn-ea"/>
                          <a:cs typeface="Arial" pitchFamily="34" charset="0"/>
                          <a:hlinkClick r:id=""/>
                        </a:rPr>
                        <a:t>lincolninternational.com</a:t>
                      </a:r>
                      <a:endParaRPr kumimoji="0" lang="en-US" sz="800" b="0" i="0" u="none" strike="noStrike" kern="1200" cap="none" normalizeH="0" baseline="0" dirty="0">
                        <a:ln>
                          <a:noFill/>
                        </a:ln>
                        <a:solidFill>
                          <a:schemeClr val="accent1"/>
                        </a:solidFill>
                        <a:effectLst/>
                        <a:latin typeface="+mn-lt"/>
                        <a:ea typeface="+mn-ea"/>
                        <a:cs typeface="Arial" pitchFamily="34" charset="0"/>
                      </a:endParaRPr>
                    </a:p>
                  </a:txBody>
                  <a:tcPr marL="45720" marR="45720" marT="64008" marB="0" horzOverflow="overflow">
                    <a:lnL cap="flat">
                      <a:noFill/>
                    </a:lnL>
                    <a:lnR>
                      <a:noFill/>
                    </a:lnR>
                    <a:lnT cap="flat">
                      <a:noFill/>
                    </a:lnT>
                    <a:lnB>
                      <a:noFill/>
                    </a:lnB>
                    <a:lnTlToBr>
                      <a:noFill/>
                    </a:lnTlToBr>
                    <a:lnBlToTr>
                      <a:noFill/>
                    </a:lnBlToTr>
                    <a:solidFill>
                      <a:schemeClr val="bg1"/>
                    </a:solidFill>
                  </a:tcPr>
                </a:tc>
                <a:tc>
                  <a:txBody>
                    <a:bodyPr/>
                    <a:lstStyle/>
                    <a:p>
                      <a:pPr marL="0" marR="0" lvl="0" indent="0" algn="ctr" defTabSz="958850" rtl="0" eaLnBrk="1" fontAlgn="base" latinLnBrk="0" hangingPunct="1">
                        <a:lnSpc>
                          <a:spcPct val="100000"/>
                        </a:lnSpc>
                        <a:spcBef>
                          <a:spcPct val="0"/>
                        </a:spcBef>
                        <a:spcAft>
                          <a:spcPct val="0"/>
                        </a:spcAft>
                        <a:buClrTx/>
                        <a:buSzTx/>
                        <a:buFontTx/>
                        <a:buNone/>
                        <a:tabLst/>
                      </a:pPr>
                      <a:r>
                        <a:rPr kumimoji="0" lang="en-US" sz="1000" b="1" i="0" u="none" strike="noStrike" kern="1200" cap="none" normalizeH="0" baseline="0" dirty="0">
                          <a:ln>
                            <a:noFill/>
                          </a:ln>
                          <a:solidFill>
                            <a:schemeClr val="tx1"/>
                          </a:solidFill>
                          <a:effectLst/>
                          <a:latin typeface="+mn-lt"/>
                          <a:ea typeface="+mn-ea"/>
                          <a:cs typeface="Arial" pitchFamily="34" charset="0"/>
                        </a:rPr>
                        <a:t>Lauren Vitale</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Associate</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(312) 506-1983</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accent1"/>
                          </a:solidFill>
                          <a:effectLst/>
                          <a:latin typeface="+mn-lt"/>
                          <a:ea typeface="+mn-ea"/>
                          <a:cs typeface="Arial" pitchFamily="34" charset="0"/>
                          <a:hlinkClick r:id=""/>
                        </a:rPr>
                        <a:t>lvitale@</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accent1"/>
                          </a:solidFill>
                          <a:effectLst/>
                          <a:latin typeface="+mn-lt"/>
                          <a:ea typeface="+mn-ea"/>
                          <a:cs typeface="Arial" pitchFamily="34" charset="0"/>
                          <a:hlinkClick r:id=""/>
                        </a:rPr>
                        <a:t>lincolninternational.com</a:t>
                      </a:r>
                      <a:endParaRPr kumimoji="0" lang="en-US" sz="800" b="0" i="0" u="none" strike="noStrike" kern="1200" cap="none" normalizeH="0" baseline="0" dirty="0">
                        <a:ln>
                          <a:noFill/>
                        </a:ln>
                        <a:solidFill>
                          <a:schemeClr val="accent1"/>
                        </a:solidFill>
                        <a:effectLst/>
                        <a:latin typeface="+mn-lt"/>
                        <a:ea typeface="+mn-ea"/>
                        <a:cs typeface="Arial" pitchFamily="34" charset="0"/>
                      </a:endParaRPr>
                    </a:p>
                  </a:txBody>
                  <a:tcPr marL="45720" marR="45720" marT="64008" marB="0" horzOverflow="overflow">
                    <a:lnL>
                      <a:noFill/>
                    </a:lnL>
                    <a:lnR>
                      <a:noFill/>
                    </a:lnR>
                    <a:lnT cap="flat">
                      <a:noFill/>
                    </a:lnT>
                    <a:lnB>
                      <a:noFill/>
                    </a:lnB>
                    <a:lnTlToBr>
                      <a:noFill/>
                    </a:lnTlToBr>
                    <a:lnBlToTr>
                      <a:noFill/>
                    </a:lnBlToTr>
                    <a:solidFill>
                      <a:schemeClr val="bg1"/>
                    </a:solidFill>
                  </a:tcPr>
                </a:tc>
                <a:tc>
                  <a:txBody>
                    <a:bodyPr/>
                    <a:lstStyle/>
                    <a:p>
                      <a:pPr marL="0" marR="0" lvl="0" indent="0" algn="ctr" defTabSz="958850" rtl="0" eaLnBrk="1" fontAlgn="base" latinLnBrk="0" hangingPunct="1">
                        <a:lnSpc>
                          <a:spcPct val="100000"/>
                        </a:lnSpc>
                        <a:spcBef>
                          <a:spcPct val="0"/>
                        </a:spcBef>
                        <a:spcAft>
                          <a:spcPct val="0"/>
                        </a:spcAft>
                        <a:buClrTx/>
                        <a:buSzTx/>
                        <a:buFontTx/>
                        <a:buNone/>
                        <a:tabLst/>
                      </a:pPr>
                      <a:r>
                        <a:rPr kumimoji="0" lang="en-US" sz="1000" b="1" i="0" u="none" strike="noStrike" kern="1200" cap="none" normalizeH="0" baseline="0" dirty="0">
                          <a:ln>
                            <a:noFill/>
                          </a:ln>
                          <a:solidFill>
                            <a:schemeClr val="tx1"/>
                          </a:solidFill>
                          <a:effectLst/>
                          <a:latin typeface="+mn-lt"/>
                          <a:ea typeface="+mn-ea"/>
                          <a:cs typeface="Arial" pitchFamily="34" charset="0"/>
                        </a:rPr>
                        <a:t>Michael Glicken</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Associate</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(312) 628-1438</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accent1"/>
                          </a:solidFill>
                          <a:effectLst/>
                          <a:latin typeface="+mn-lt"/>
                          <a:ea typeface="+mn-ea"/>
                          <a:cs typeface="Arial" pitchFamily="34" charset="0"/>
                          <a:hlinkClick r:id="rId5"/>
                        </a:rPr>
                        <a:t>mglicken</a:t>
                      </a:r>
                      <a:r>
                        <a:rPr kumimoji="0" lang="en-US" sz="800" b="0" i="0" u="none" strike="noStrike" kern="1200" cap="none" normalizeH="0" baseline="0" dirty="0">
                          <a:ln>
                            <a:noFill/>
                          </a:ln>
                          <a:solidFill>
                            <a:schemeClr val="accent1"/>
                          </a:solidFill>
                          <a:effectLst/>
                          <a:latin typeface="+mn-lt"/>
                          <a:ea typeface="+mn-ea"/>
                          <a:cs typeface="Arial" pitchFamily="34" charset="0"/>
                          <a:hlinkClick r:id=""/>
                        </a:rPr>
                        <a:t>@</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accent1"/>
                          </a:solidFill>
                          <a:effectLst/>
                          <a:latin typeface="+mn-lt"/>
                          <a:ea typeface="+mn-ea"/>
                          <a:cs typeface="Arial" pitchFamily="34" charset="0"/>
                          <a:hlinkClick r:id=""/>
                        </a:rPr>
                        <a:t>lincolninternational.com</a:t>
                      </a:r>
                      <a:endParaRPr kumimoji="0" lang="en-US" sz="800" b="0" i="0" u="none" strike="noStrike" kern="1200" cap="none" normalizeH="0" baseline="0" dirty="0">
                        <a:ln>
                          <a:noFill/>
                        </a:ln>
                        <a:solidFill>
                          <a:schemeClr val="accent1"/>
                        </a:solidFill>
                        <a:effectLst/>
                        <a:latin typeface="+mn-lt"/>
                        <a:ea typeface="+mn-ea"/>
                        <a:cs typeface="Arial" pitchFamily="34" charset="0"/>
                      </a:endParaRPr>
                    </a:p>
                  </a:txBody>
                  <a:tcPr marL="45720" marR="45720" marT="64008" marB="0" horzOverflow="overflow">
                    <a:lnL>
                      <a:noFill/>
                    </a:lnL>
                    <a:lnR>
                      <a:noFill/>
                    </a:lnR>
                    <a:lnT cap="flat">
                      <a:noFill/>
                    </a:lnT>
                    <a:lnB>
                      <a:noFill/>
                    </a:lnB>
                    <a:lnTlToBr>
                      <a:noFill/>
                    </a:lnTlToBr>
                    <a:lnBlToTr>
                      <a:noFill/>
                    </a:lnBlToTr>
                    <a:solidFill>
                      <a:schemeClr val="bg1"/>
                    </a:solidFill>
                  </a:tcPr>
                </a:tc>
                <a:tc>
                  <a:txBody>
                    <a:bodyPr/>
                    <a:lstStyle/>
                    <a:p>
                      <a:pPr marL="0" marR="0" lvl="0" indent="0" algn="ctr" defTabSz="958850" rtl="0" eaLnBrk="1" fontAlgn="base" latinLnBrk="0" hangingPunct="1">
                        <a:lnSpc>
                          <a:spcPct val="100000"/>
                        </a:lnSpc>
                        <a:spcBef>
                          <a:spcPct val="0"/>
                        </a:spcBef>
                        <a:spcAft>
                          <a:spcPct val="0"/>
                        </a:spcAft>
                        <a:buClrTx/>
                        <a:buSzTx/>
                        <a:buFontTx/>
                        <a:buNone/>
                        <a:tabLst/>
                      </a:pPr>
                      <a:r>
                        <a:rPr kumimoji="0" lang="en-US" sz="1000" b="1" i="0" u="none" strike="noStrike" kern="1200" cap="none" normalizeH="0" baseline="0" dirty="0">
                          <a:ln>
                            <a:noFill/>
                          </a:ln>
                          <a:solidFill>
                            <a:schemeClr val="tx1"/>
                          </a:solidFill>
                          <a:effectLst/>
                          <a:latin typeface="+mn-lt"/>
                          <a:ea typeface="+mn-ea"/>
                          <a:cs typeface="Arial" pitchFamily="34" charset="0"/>
                        </a:rPr>
                        <a:t>Vivek Thakkar</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Analyst</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(312) 506-1989</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accent1"/>
                          </a:solidFill>
                          <a:effectLst/>
                          <a:latin typeface="+mn-lt"/>
                          <a:ea typeface="+mn-ea"/>
                          <a:cs typeface="Arial" pitchFamily="34" charset="0"/>
                          <a:hlinkClick r:id="rId6"/>
                        </a:rPr>
                        <a:t>vthakkar</a:t>
                      </a:r>
                      <a:r>
                        <a:rPr kumimoji="0" lang="en-US" sz="800" b="0" i="0" u="none" strike="noStrike" kern="1200" cap="none" normalizeH="0" baseline="0" dirty="0">
                          <a:ln>
                            <a:noFill/>
                          </a:ln>
                          <a:solidFill>
                            <a:schemeClr val="accent1"/>
                          </a:solidFill>
                          <a:effectLst/>
                          <a:latin typeface="+mn-lt"/>
                          <a:ea typeface="+mn-ea"/>
                          <a:cs typeface="Arial" pitchFamily="34" charset="0"/>
                          <a:hlinkClick r:id=""/>
                        </a:rPr>
                        <a:t>@</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accent1"/>
                          </a:solidFill>
                          <a:effectLst/>
                          <a:latin typeface="+mn-lt"/>
                          <a:ea typeface="+mn-ea"/>
                          <a:cs typeface="Arial" pitchFamily="34" charset="0"/>
                          <a:hlinkClick r:id=""/>
                        </a:rPr>
                        <a:t>lincolninternational.co</a:t>
                      </a:r>
                      <a:r>
                        <a:rPr kumimoji="0" lang="en-US" sz="800" b="0" i="0" u="sng" strike="noStrike" kern="1200" cap="none" normalizeH="0" baseline="0" dirty="0">
                          <a:ln>
                            <a:noFill/>
                          </a:ln>
                          <a:solidFill>
                            <a:schemeClr val="accent1"/>
                          </a:solidFill>
                          <a:effectLst/>
                          <a:latin typeface="+mn-lt"/>
                          <a:ea typeface="+mn-ea"/>
                          <a:cs typeface="Arial" pitchFamily="34" charset="0"/>
                        </a:rPr>
                        <a:t>m</a:t>
                      </a:r>
                    </a:p>
                  </a:txBody>
                  <a:tcPr marL="45720" marR="45720" marT="64008" marB="0" horzOverflow="overflow">
                    <a:lnL>
                      <a:noFill/>
                    </a:lnL>
                    <a:lnR cap="flat">
                      <a:noFill/>
                    </a:lnR>
                    <a:lnT cap="flat">
                      <a:noFill/>
                    </a:lnT>
                    <a:lnB>
                      <a:noFill/>
                    </a:lnB>
                    <a:lnTlToBr>
                      <a:noFill/>
                    </a:lnTlToBr>
                    <a:lnBlToTr>
                      <a:noFill/>
                    </a:lnBlToTr>
                    <a:solidFill>
                      <a:schemeClr val="bg1"/>
                    </a:solidFill>
                  </a:tcPr>
                </a:tc>
                <a:extLst>
                  <a:ext uri="{0D108BD9-81ED-4DB2-BD59-A6C34878D82A}">
                    <a16:rowId xmlns="" xmlns:a16="http://schemas.microsoft.com/office/drawing/2014/main" val="10000"/>
                  </a:ext>
                </a:extLst>
              </a:tr>
              <a:tr h="1101474">
                <a:tc gridSpan="5">
                  <a:txBody>
                    <a:bodyPr/>
                    <a:lstStyle/>
                    <a:p>
                      <a:pPr marL="0" marR="0" lvl="0" indent="0" algn="ctr" defTabSz="958850" rtl="0" eaLnBrk="1" fontAlgn="base" latinLnBrk="0" hangingPunct="1">
                        <a:lnSpc>
                          <a:spcPct val="100000"/>
                        </a:lnSpc>
                        <a:spcBef>
                          <a:spcPct val="0"/>
                        </a:spcBef>
                        <a:spcAft>
                          <a:spcPct val="0"/>
                        </a:spcAft>
                        <a:buClrTx/>
                        <a:buSzTx/>
                        <a:buFontTx/>
                        <a:buNone/>
                        <a:tabLst/>
                      </a:pPr>
                      <a:endParaRPr kumimoji="0" lang="en-US" sz="900" b="1" i="0" u="none" strike="noStrike" cap="none" normalizeH="0" baseline="0" dirty="0">
                        <a:ln>
                          <a:noFill/>
                        </a:ln>
                        <a:solidFill>
                          <a:schemeClr val="tx1"/>
                        </a:solidFill>
                        <a:effectLst/>
                        <a:latin typeface="Arial Narrow" panose="020B0606020202030204" pitchFamily="34" charset="0"/>
                        <a:cs typeface="Arial" pitchFamily="34" charset="0"/>
                      </a:endParaRPr>
                    </a:p>
                    <a:p>
                      <a:pPr marL="0" marR="0" lvl="0" indent="0" algn="ctr" defTabSz="958850" rtl="0" eaLnBrk="1" fontAlgn="base" latinLnBrk="0" hangingPunct="1">
                        <a:lnSpc>
                          <a:spcPct val="100000"/>
                        </a:lnSpc>
                        <a:spcBef>
                          <a:spcPct val="0"/>
                        </a:spcBef>
                        <a:spcAft>
                          <a:spcPct val="0"/>
                        </a:spcAft>
                        <a:buClrTx/>
                        <a:buSzTx/>
                        <a:buFontTx/>
                        <a:buNone/>
                        <a:tabLst/>
                      </a:pPr>
                      <a:r>
                        <a:rPr kumimoji="0" lang="en-US" sz="1000" b="1" i="0" u="none" strike="noStrike" kern="1200" cap="none" normalizeH="0" baseline="0" dirty="0">
                          <a:ln>
                            <a:noFill/>
                          </a:ln>
                          <a:solidFill>
                            <a:schemeClr val="tx1"/>
                          </a:solidFill>
                          <a:effectLst/>
                          <a:latin typeface="+mn-lt"/>
                          <a:ea typeface="+mn-ea"/>
                          <a:cs typeface="Arial" pitchFamily="34" charset="0"/>
                        </a:rPr>
                        <a:t>Lincoln International LLC</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500 West Madison Street, Suite 3900</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Chicago, Illinois 60661</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Phone: (312) 580-8339 </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tx1"/>
                          </a:solidFill>
                          <a:effectLst/>
                          <a:latin typeface="+mn-lt"/>
                          <a:ea typeface="+mn-ea"/>
                          <a:cs typeface="Arial" pitchFamily="34" charset="0"/>
                        </a:rPr>
                        <a:t>Fax: (312) 580-8317</a:t>
                      </a:r>
                    </a:p>
                    <a:p>
                      <a:pPr marL="0" marR="0" lvl="0" indent="0" algn="ctr" defTabSz="958850" rtl="0" eaLnBrk="0" fontAlgn="base" latinLnBrk="0" hangingPunct="0">
                        <a:lnSpc>
                          <a:spcPct val="100000"/>
                        </a:lnSpc>
                        <a:spcBef>
                          <a:spcPct val="0"/>
                        </a:spcBef>
                        <a:spcAft>
                          <a:spcPct val="0"/>
                        </a:spcAft>
                        <a:buClrTx/>
                        <a:buSzTx/>
                        <a:buFontTx/>
                        <a:buNone/>
                        <a:tabLst/>
                      </a:pPr>
                      <a:r>
                        <a:rPr kumimoji="0" lang="en-US" sz="800" b="0" i="0" u="none" strike="noStrike" kern="1200" cap="none" normalizeH="0" baseline="0" dirty="0">
                          <a:ln>
                            <a:noFill/>
                          </a:ln>
                          <a:solidFill>
                            <a:schemeClr val="accent1"/>
                          </a:solidFill>
                          <a:effectLst/>
                          <a:latin typeface="+mn-lt"/>
                          <a:ea typeface="+mn-ea"/>
                          <a:cs typeface="Arial" pitchFamily="34" charset="0"/>
                          <a:hlinkClick r:id="rId7"/>
                        </a:rPr>
                        <a:t>www.lincolninternational.com</a:t>
                      </a:r>
                      <a:endParaRPr kumimoji="0" lang="en-US" sz="800" b="0" i="0" u="none" strike="noStrike" kern="1200" cap="none" normalizeH="0" baseline="0" dirty="0">
                        <a:ln>
                          <a:noFill/>
                        </a:ln>
                        <a:solidFill>
                          <a:schemeClr val="accent1"/>
                        </a:solidFill>
                        <a:effectLst/>
                        <a:latin typeface="+mn-lt"/>
                        <a:ea typeface="+mn-ea"/>
                        <a:cs typeface="Arial" pitchFamily="34" charset="0"/>
                      </a:endParaRPr>
                    </a:p>
                  </a:txBody>
                  <a:tcPr marL="0" marR="0" marT="0" marB="0" horzOverflow="overflow">
                    <a:lnL cap="flat">
                      <a:noFill/>
                    </a:lnL>
                    <a:lnR cap="flat">
                      <a:noFill/>
                    </a:lnR>
                    <a:lnT>
                      <a:noFill/>
                    </a:lnT>
                    <a:lnB cap="flat">
                      <a:noFill/>
                    </a:lnB>
                    <a:lnTlToBr>
                      <a:noFill/>
                    </a:lnTlToBr>
                    <a:lnBlToTr>
                      <a:noFill/>
                    </a:lnBlToTr>
                    <a:solidFill>
                      <a:schemeClr val="bg1"/>
                    </a:solidFill>
                  </a:tcPr>
                </a:tc>
                <a:tc hMerge="1">
                  <a:txBody>
                    <a:bodyPr/>
                    <a:lstStyle/>
                    <a:p>
                      <a:pPr marL="0" marR="0" lvl="0" indent="0" algn="ctr" defTabSz="958850" rtl="0" eaLnBrk="1" fontAlgn="base" latinLnBrk="0" hangingPunct="1">
                        <a:lnSpc>
                          <a:spcPct val="100000"/>
                        </a:lnSpc>
                        <a:spcBef>
                          <a:spcPct val="0"/>
                        </a:spcBef>
                        <a:spcAft>
                          <a:spcPct val="0"/>
                        </a:spcAft>
                        <a:buClrTx/>
                        <a:buSzTx/>
                        <a:buFontTx/>
                        <a:buNone/>
                        <a:tabLst/>
                      </a:pPr>
                      <a:endParaRPr kumimoji="0" lang="en-US" sz="800" b="0" i="0" u="sng" strike="noStrike" cap="none" normalizeH="0" baseline="0" dirty="0">
                        <a:ln>
                          <a:noFill/>
                        </a:ln>
                        <a:solidFill>
                          <a:srgbClr val="0000CC"/>
                        </a:solidFill>
                        <a:effectLst/>
                        <a:latin typeface="+mj-lt"/>
                        <a:cs typeface="Arial" pitchFamily="34" charset="0"/>
                      </a:endParaRPr>
                    </a:p>
                  </a:txBody>
                  <a:tcPr marL="0" marR="0" marT="0" marB="0" horzOverflow="overflow">
                    <a:lnL cap="flat">
                      <a:noFill/>
                    </a:lnL>
                    <a:lnR cap="flat">
                      <a:noFill/>
                    </a:lnR>
                    <a:lnT>
                      <a:noFill/>
                    </a:lnT>
                    <a:lnB cap="flat">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1"/>
                  </a:ext>
                </a:extLst>
              </a:tr>
            </a:tbl>
          </a:graphicData>
        </a:graphic>
      </p:graphicFrame>
      <p:sp>
        <p:nvSpPr>
          <p:cNvPr id="4" name="PageNumberTextBox"/>
          <p:cNvSpPr txBox="1"/>
          <p:nvPr/>
        </p:nvSpPr>
        <p:spPr>
          <a:xfrm>
            <a:off x="4540741" y="6638290"/>
            <a:ext cx="62518"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2</a:t>
            </a:r>
            <a:endParaRPr lang="en-US" sz="900" dirty="0">
              <a:solidFill>
                <a:srgbClr val="000000"/>
              </a:solidFill>
              <a:latin typeface="Tahoma"/>
            </a:endParaRPr>
          </a:p>
        </p:txBody>
      </p:sp>
    </p:spTree>
    <p:extLst>
      <p:ext uri="{BB962C8B-B14F-4D97-AF65-F5344CB8AC3E}">
        <p14:creationId xmlns:p14="http://schemas.microsoft.com/office/powerpoint/2010/main" val="16353567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9705" y="118872"/>
            <a:ext cx="7527561" cy="585216"/>
          </a:xfrm>
        </p:spPr>
        <p:txBody>
          <a:bodyPr/>
          <a:lstStyle/>
          <a:p>
            <a:r>
              <a:rPr lang="en-US" dirty="0"/>
              <a:t>Compelling Value Proposition</a:t>
            </a:r>
          </a:p>
        </p:txBody>
      </p:sp>
      <p:sp>
        <p:nvSpPr>
          <p:cNvPr id="43" name="Text Placeholder 21"/>
          <p:cNvSpPr>
            <a:spLocks noGrp="1"/>
          </p:cNvSpPr>
          <p:nvPr>
            <p:ph type="body" sz="quarter" idx="11"/>
          </p:nvPr>
        </p:nvSpPr>
        <p:spPr>
          <a:xfrm>
            <a:off x="231775" y="715963"/>
            <a:ext cx="8686800" cy="361950"/>
          </a:xfrm>
        </p:spPr>
        <p:txBody>
          <a:bodyPr/>
          <a:lstStyle/>
          <a:p>
            <a:r>
              <a:rPr lang="en-US" dirty="0"/>
              <a:t>Katun’s high-quality, IP-friendly products outperform the competition and offer substantial savings to the OEM equivalents </a:t>
            </a:r>
          </a:p>
        </p:txBody>
      </p:sp>
      <p:sp>
        <p:nvSpPr>
          <p:cNvPr id="31" name="TextBox 30"/>
          <p:cNvSpPr txBox="1"/>
          <p:nvPr/>
        </p:nvSpPr>
        <p:spPr>
          <a:xfrm>
            <a:off x="288924" y="1144457"/>
            <a:ext cx="1847851" cy="2944396"/>
          </a:xfrm>
          <a:prstGeom prst="rect">
            <a:avLst/>
          </a:prstGeom>
          <a:noFill/>
        </p:spPr>
        <p:txBody>
          <a:bodyPr wrap="square" lIns="0" tIns="0" rIns="0" bIns="0" rtlCol="0">
            <a:spAutoFit/>
          </a:bodyPr>
          <a:lstStyle/>
          <a:p>
            <a:pPr>
              <a:spcBef>
                <a:spcPts val="400"/>
              </a:spcBef>
              <a:buClr>
                <a:schemeClr val="bg1"/>
              </a:buClr>
            </a:pPr>
            <a:r>
              <a:rPr lang="en-US" sz="900" b="1" dirty="0">
                <a:solidFill>
                  <a:schemeClr val="bg1"/>
                </a:solidFill>
              </a:rPr>
              <a:t>     High Quality Offering</a:t>
            </a:r>
          </a:p>
          <a:p>
            <a:pPr marL="173038" indent="-173038">
              <a:spcBef>
                <a:spcPts val="300"/>
              </a:spcBef>
              <a:spcAft>
                <a:spcPts val="200"/>
              </a:spcAft>
              <a:buClr>
                <a:schemeClr val="bg1"/>
              </a:buClr>
              <a:buFont typeface="Wingdings" panose="05000000000000000000" pitchFamily="2" charset="2"/>
              <a:buChar char="§"/>
            </a:pPr>
            <a:r>
              <a:rPr lang="en-US" sz="800" dirty="0">
                <a:solidFill>
                  <a:schemeClr val="bg1"/>
                </a:solidFill>
                <a:latin typeface="Tahoma" panose="020B0604030504040204" pitchFamily="34" charset="0"/>
              </a:rPr>
              <a:t>Katun’s products are “OEM-equivalent”, meaning their quality and performance meet or exceed that of OEM products, resulting in premium margins compared to competitors offering lower quality products</a:t>
            </a:r>
          </a:p>
          <a:p>
            <a:pPr>
              <a:spcBef>
                <a:spcPts val="400"/>
              </a:spcBef>
              <a:buClr>
                <a:schemeClr val="bg1"/>
              </a:buClr>
            </a:pPr>
            <a:r>
              <a:rPr lang="en-US" sz="900" b="1" dirty="0">
                <a:solidFill>
                  <a:schemeClr val="bg1"/>
                </a:solidFill>
              </a:rPr>
              <a:t>     </a:t>
            </a:r>
            <a:r>
              <a:rPr lang="en-US" sz="900" b="1" dirty="0">
                <a:solidFill>
                  <a:srgbClr val="FFFFFF"/>
                </a:solidFill>
              </a:rPr>
              <a:t>Demonstrable Cost Savings</a:t>
            </a:r>
          </a:p>
          <a:p>
            <a:pPr marL="173038" lvl="0" indent="-173038">
              <a:spcBef>
                <a:spcPts val="300"/>
              </a:spcBef>
              <a:spcAft>
                <a:spcPts val="200"/>
              </a:spcAft>
              <a:buClr>
                <a:srgbClr val="FFFFFF"/>
              </a:buClr>
              <a:buFont typeface="Wingdings" panose="05000000000000000000" pitchFamily="2" charset="2"/>
              <a:buChar char="§"/>
            </a:pPr>
            <a:r>
              <a:rPr lang="en-US" sz="800" dirty="0">
                <a:solidFill>
                  <a:srgbClr val="FFFFFF"/>
                </a:solidFill>
                <a:latin typeface="Tahoma" panose="020B0604030504040204" pitchFamily="34" charset="0"/>
              </a:rPr>
              <a:t>Katun’s products generally sell for </a:t>
            </a:r>
            <a:r>
              <a:rPr lang="en-US" sz="800" dirty="0" smtClean="0">
                <a:solidFill>
                  <a:srgbClr val="FFFFFF"/>
                </a:solidFill>
                <a:latin typeface="Tahoma" panose="020B0604030504040204" pitchFamily="34" charset="0"/>
              </a:rPr>
              <a:t>20</a:t>
            </a:r>
            <a:r>
              <a:rPr lang="en-US" sz="800" dirty="0">
                <a:solidFill>
                  <a:srgbClr val="FFFFFF"/>
                </a:solidFill>
                <a:latin typeface="Tahoma" panose="020B0604030504040204" pitchFamily="34" charset="0"/>
              </a:rPr>
              <a:t>%-25</a:t>
            </a:r>
            <a:r>
              <a:rPr lang="en-US" sz="800" dirty="0" smtClean="0">
                <a:solidFill>
                  <a:srgbClr val="FFFFFF"/>
                </a:solidFill>
                <a:latin typeface="Tahoma" panose="020B0604030504040204" pitchFamily="34" charset="0"/>
              </a:rPr>
              <a:t>% </a:t>
            </a:r>
            <a:r>
              <a:rPr lang="en-US" sz="800" dirty="0">
                <a:solidFill>
                  <a:srgbClr val="FFFFFF"/>
                </a:solidFill>
                <a:latin typeface="Tahoma" panose="020B0604030504040204" pitchFamily="34" charset="0"/>
              </a:rPr>
              <a:t>less than the cost of equivalent OEM products</a:t>
            </a:r>
          </a:p>
          <a:p>
            <a:pPr marL="173038" indent="-173038">
              <a:spcBef>
                <a:spcPts val="300"/>
              </a:spcBef>
              <a:spcAft>
                <a:spcPts val="200"/>
              </a:spcAft>
              <a:buClr>
                <a:srgbClr val="FFFFFF"/>
              </a:buClr>
              <a:buFont typeface="Wingdings" panose="05000000000000000000" pitchFamily="2" charset="2"/>
              <a:buChar char="§"/>
            </a:pPr>
            <a:r>
              <a:rPr lang="en-US" sz="800" dirty="0">
                <a:solidFill>
                  <a:srgbClr val="FFFFFF"/>
                </a:solidFill>
                <a:latin typeface="Tahoma" panose="020B0604030504040204" pitchFamily="34" charset="0"/>
              </a:rPr>
              <a:t>Over its 35 year history, Katun has saved end users over $3 billion through the use of its compatible consumables and supplies</a:t>
            </a:r>
            <a:endParaRPr lang="en-US" sz="800" dirty="0">
              <a:solidFill>
                <a:schemeClr val="bg1"/>
              </a:solidFill>
              <a:latin typeface="Tahoma" panose="020B0604030504040204" pitchFamily="34" charset="0"/>
            </a:endParaRPr>
          </a:p>
          <a:p>
            <a:pPr lvl="0">
              <a:spcBef>
                <a:spcPts val="300"/>
              </a:spcBef>
              <a:spcAft>
                <a:spcPts val="200"/>
              </a:spcAft>
              <a:buClr>
                <a:srgbClr val="FFFFFF"/>
              </a:buClr>
            </a:pPr>
            <a:endParaRPr lang="en-US" sz="800" dirty="0">
              <a:solidFill>
                <a:srgbClr val="FFFFFF"/>
              </a:solidFill>
              <a:latin typeface="Tahoma" panose="020B0604030504040204" pitchFamily="34" charset="0"/>
            </a:endParaRPr>
          </a:p>
          <a:p>
            <a:pPr>
              <a:spcBef>
                <a:spcPts val="300"/>
              </a:spcBef>
              <a:spcAft>
                <a:spcPts val="200"/>
              </a:spcAft>
              <a:buClr>
                <a:schemeClr val="bg1"/>
              </a:buClr>
            </a:pPr>
            <a:endParaRPr lang="en-US" sz="800" dirty="0">
              <a:solidFill>
                <a:schemeClr val="bg1"/>
              </a:solidFill>
              <a:latin typeface="Tahoma" panose="020B0604030504040204" pitchFamily="34" charset="0"/>
            </a:endParaRPr>
          </a:p>
          <a:p>
            <a:pPr>
              <a:spcBef>
                <a:spcPts val="300"/>
              </a:spcBef>
              <a:spcAft>
                <a:spcPts val="200"/>
              </a:spcAft>
              <a:buClr>
                <a:schemeClr val="bg1"/>
              </a:buClr>
            </a:pPr>
            <a:endParaRPr lang="en-US" sz="800" dirty="0">
              <a:solidFill>
                <a:schemeClr val="bg1"/>
              </a:solidFill>
              <a:latin typeface="Tahoma" panose="020B0604030504040204" pitchFamily="34" charset="0"/>
            </a:endParaRPr>
          </a:p>
          <a:p>
            <a:pPr>
              <a:spcAft>
                <a:spcPts val="200"/>
              </a:spcAft>
              <a:buClr>
                <a:schemeClr val="bg1"/>
              </a:buClr>
            </a:pPr>
            <a:endParaRPr lang="en-US" sz="900" dirty="0">
              <a:solidFill>
                <a:schemeClr val="bg1"/>
              </a:solidFill>
            </a:endParaRPr>
          </a:p>
        </p:txBody>
      </p:sp>
      <p:graphicFrame>
        <p:nvGraphicFramePr>
          <p:cNvPr id="33" name="Table 32"/>
          <p:cNvGraphicFramePr>
            <a:graphicFrameLocks noGrp="1"/>
          </p:cNvGraphicFramePr>
          <p:nvPr>
            <p:extLst>
              <p:ext uri="{D42A27DB-BD31-4B8C-83A1-F6EECF244321}">
                <p14:modId xmlns:p14="http://schemas.microsoft.com/office/powerpoint/2010/main" val="1959131767"/>
              </p:ext>
            </p:extLst>
          </p:nvPr>
        </p:nvGraphicFramePr>
        <p:xfrm>
          <a:off x="2420448" y="3894871"/>
          <a:ext cx="6483522" cy="438912"/>
        </p:xfrm>
        <a:graphic>
          <a:graphicData uri="http://schemas.openxmlformats.org/drawingml/2006/table">
            <a:tbl>
              <a:tblPr firstRow="1" bandRow="1">
                <a:tableStyleId>{5C22544A-7EE6-4342-B048-85BDC9FD1C3A}</a:tableStyleId>
              </a:tblPr>
              <a:tblGrid>
                <a:gridCol w="648352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     Demonstrable</a:t>
                      </a:r>
                      <a:r>
                        <a:rPr lang="en-US" sz="1000" b="1" i="0" u="none" baseline="0" dirty="0">
                          <a:solidFill>
                            <a:schemeClr val="tx1"/>
                          </a:solidFill>
                          <a:latin typeface="Tahoma"/>
                        </a:rPr>
                        <a:t> Cost </a:t>
                      </a:r>
                      <a:r>
                        <a:rPr lang="en-US" sz="1000" b="1" i="0" u="none" baseline="0" dirty="0" smtClean="0">
                          <a:solidFill>
                            <a:schemeClr val="tx1"/>
                          </a:solidFill>
                          <a:latin typeface="Tahoma"/>
                        </a:rPr>
                        <a:t>Savings</a:t>
                      </a:r>
                      <a:r>
                        <a:rPr lang="en-US" sz="1000" b="1" i="0" u="none" baseline="30000" dirty="0" smtClean="0">
                          <a:solidFill>
                            <a:schemeClr val="tx1"/>
                          </a:solidFill>
                          <a:latin typeface="Tahoma"/>
                        </a:rPr>
                        <a:t>(1</a:t>
                      </a:r>
                      <a:r>
                        <a:rPr lang="en-US" sz="1000" b="1" i="0" u="none" baseline="30000" dirty="0">
                          <a:solidFill>
                            <a:schemeClr val="tx1"/>
                          </a:solidFill>
                          <a:latin typeface="Tahoma"/>
                        </a:rPr>
                        <a:t>)</a:t>
                      </a:r>
                      <a:r>
                        <a:rPr lang="en-US" sz="1000" b="1" i="0" u="none" baseline="0" dirty="0">
                          <a:solidFill>
                            <a:schemeClr val="tx1"/>
                          </a:solidFill>
                          <a:latin typeface="Tahoma"/>
                        </a:rPr>
                        <a:t> </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Illustrative</a:t>
                      </a:r>
                      <a:r>
                        <a:rPr lang="en-US" sz="900" b="1" i="0" u="none" baseline="0" dirty="0">
                          <a:solidFill>
                            <a:schemeClr val="accent2"/>
                          </a:solidFill>
                          <a:latin typeface="Tahoma"/>
                        </a:rPr>
                        <a:t> example of replacement cycle </a:t>
                      </a:r>
                      <a:r>
                        <a:rPr lang="en-US" sz="900" b="1" i="0" u="none" kern="1200" baseline="0" dirty="0">
                          <a:solidFill>
                            <a:schemeClr val="accent2"/>
                          </a:solidFill>
                          <a:latin typeface="Tahoma"/>
                          <a:ea typeface="+mn-ea"/>
                          <a:cs typeface="+mn-cs"/>
                        </a:rPr>
                        <a:t>for MFD color toner throughout life of segment 4</a:t>
                      </a:r>
                      <a:r>
                        <a:rPr lang="en-US" sz="900" b="1" i="0" u="none" kern="1200" baseline="30000" dirty="0">
                          <a:solidFill>
                            <a:schemeClr val="accent2"/>
                          </a:solidFill>
                          <a:latin typeface="Tahoma"/>
                          <a:ea typeface="+mn-ea"/>
                          <a:cs typeface="+mn-cs"/>
                        </a:rPr>
                        <a:t>(2)</a:t>
                      </a:r>
                      <a:r>
                        <a:rPr lang="en-US" sz="900" b="1" i="0" u="none" kern="1200" baseline="0" dirty="0">
                          <a:solidFill>
                            <a:schemeClr val="accent2"/>
                          </a:solidFill>
                          <a:latin typeface="Tahoma"/>
                          <a:ea typeface="+mn-ea"/>
                          <a:cs typeface="+mn-cs"/>
                        </a:rPr>
                        <a:t> machine</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49" name="Oval 48"/>
          <p:cNvSpPr/>
          <p:nvPr/>
        </p:nvSpPr>
        <p:spPr bwMode="auto">
          <a:xfrm>
            <a:off x="199178" y="1099157"/>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1</a:t>
            </a:r>
          </a:p>
        </p:txBody>
      </p:sp>
      <p:sp>
        <p:nvSpPr>
          <p:cNvPr id="50" name="Oval 49"/>
          <p:cNvSpPr/>
          <p:nvPr/>
        </p:nvSpPr>
        <p:spPr bwMode="auto">
          <a:xfrm>
            <a:off x="199178" y="2174800"/>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2</a:t>
            </a:r>
          </a:p>
        </p:txBody>
      </p:sp>
      <p:sp>
        <p:nvSpPr>
          <p:cNvPr id="54" name="Oval 53"/>
          <p:cNvSpPr/>
          <p:nvPr/>
        </p:nvSpPr>
        <p:spPr bwMode="auto">
          <a:xfrm>
            <a:off x="2323526" y="3926168"/>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2</a:t>
            </a:r>
          </a:p>
        </p:txBody>
      </p:sp>
      <p:sp>
        <p:nvSpPr>
          <p:cNvPr id="23" name="Oval 22"/>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B</a:t>
            </a:r>
          </a:p>
        </p:txBody>
      </p:sp>
      <p:graphicFrame>
        <p:nvGraphicFramePr>
          <p:cNvPr id="27" name="Table 26"/>
          <p:cNvGraphicFramePr>
            <a:graphicFrameLocks noGrp="1"/>
          </p:cNvGraphicFramePr>
          <p:nvPr>
            <p:extLst>
              <p:ext uri="{D42A27DB-BD31-4B8C-83A1-F6EECF244321}">
                <p14:modId xmlns:p14="http://schemas.microsoft.com/office/powerpoint/2010/main" val="821125297"/>
              </p:ext>
            </p:extLst>
          </p:nvPr>
        </p:nvGraphicFramePr>
        <p:xfrm>
          <a:off x="2430462" y="4326442"/>
          <a:ext cx="3196017" cy="1947863"/>
        </p:xfrm>
        <a:graphic>
          <a:graphicData uri="http://schemas.openxmlformats.org/drawingml/2006/table">
            <a:tbl>
              <a:tblPr firstRow="1" bandRow="1">
                <a:tableStyleId>{21E4AEA4-8DFA-4A89-87EB-49C32662AFE0}</a:tableStyleId>
              </a:tblPr>
              <a:tblGrid>
                <a:gridCol w="640953">
                  <a:extLst>
                    <a:ext uri="{9D8B030D-6E8A-4147-A177-3AD203B41FA5}">
                      <a16:colId xmlns="" xmlns:a16="http://schemas.microsoft.com/office/drawing/2014/main" val="20000"/>
                    </a:ext>
                  </a:extLst>
                </a:gridCol>
                <a:gridCol w="516062">
                  <a:extLst>
                    <a:ext uri="{9D8B030D-6E8A-4147-A177-3AD203B41FA5}">
                      <a16:colId xmlns="" xmlns:a16="http://schemas.microsoft.com/office/drawing/2014/main" val="20001"/>
                    </a:ext>
                  </a:extLst>
                </a:gridCol>
                <a:gridCol w="518908">
                  <a:extLst>
                    <a:ext uri="{9D8B030D-6E8A-4147-A177-3AD203B41FA5}">
                      <a16:colId xmlns="" xmlns:a16="http://schemas.microsoft.com/office/drawing/2014/main" val="20002"/>
                    </a:ext>
                  </a:extLst>
                </a:gridCol>
                <a:gridCol w="573862">
                  <a:extLst>
                    <a:ext uri="{9D8B030D-6E8A-4147-A177-3AD203B41FA5}">
                      <a16:colId xmlns="" xmlns:a16="http://schemas.microsoft.com/office/drawing/2014/main" val="20003"/>
                    </a:ext>
                  </a:extLst>
                </a:gridCol>
                <a:gridCol w="458283">
                  <a:extLst>
                    <a:ext uri="{9D8B030D-6E8A-4147-A177-3AD203B41FA5}">
                      <a16:colId xmlns="" xmlns:a16="http://schemas.microsoft.com/office/drawing/2014/main" val="20004"/>
                    </a:ext>
                  </a:extLst>
                </a:gridCol>
                <a:gridCol w="487949">
                  <a:extLst>
                    <a:ext uri="{9D8B030D-6E8A-4147-A177-3AD203B41FA5}">
                      <a16:colId xmlns="" xmlns:a16="http://schemas.microsoft.com/office/drawing/2014/main" val="20005"/>
                    </a:ext>
                  </a:extLst>
                </a:gridCol>
              </a:tblGrid>
              <a:tr h="460625">
                <a:tc>
                  <a:txBody>
                    <a:bodyPr/>
                    <a:lstStyle/>
                    <a:p>
                      <a:pPr algn="l"/>
                      <a:r>
                        <a:rPr lang="en-US" sz="700" dirty="0">
                          <a:latin typeface="+mn-lt"/>
                        </a:rPr>
                        <a:t>Category</a:t>
                      </a:r>
                    </a:p>
                  </a:txBody>
                  <a:tcPr marL="45720" marR="4572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700" dirty="0">
                          <a:latin typeface="+mn-lt"/>
                        </a:rPr>
                        <a:t>Pages / Cartridge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700" dirty="0">
                          <a:latin typeface="+mn-lt"/>
                        </a:rPr>
                        <a:t>Cartridge</a:t>
                      </a:r>
                      <a:r>
                        <a:rPr lang="en-US" sz="700" baseline="0" dirty="0">
                          <a:latin typeface="+mn-lt"/>
                        </a:rPr>
                        <a:t> / Year</a:t>
                      </a:r>
                      <a:endParaRPr lang="en-US" sz="700" dirty="0">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700" dirty="0">
                          <a:latin typeface="+mn-lt"/>
                        </a:rPr>
                        <a:t>Price ($) / Cartridge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700" dirty="0">
                          <a:latin typeface="+mn-lt"/>
                        </a:rPr>
                        <a:t>Usage ($)</a:t>
                      </a:r>
                      <a:r>
                        <a:rPr lang="en-US" sz="700" baseline="0" dirty="0">
                          <a:latin typeface="+mn-lt"/>
                        </a:rPr>
                        <a:t> </a:t>
                      </a:r>
                      <a:r>
                        <a:rPr lang="en-US" sz="700" dirty="0">
                          <a:latin typeface="+mn-lt"/>
                        </a:rPr>
                        <a:t>/ Year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700" dirty="0">
                          <a:latin typeface="+mn-lt"/>
                        </a:rPr>
                        <a:t>Usage ($) / </a:t>
                      </a:r>
                      <a:r>
                        <a:rPr lang="en-US" sz="700" dirty="0" smtClean="0">
                          <a:latin typeface="+mn-lt"/>
                        </a:rPr>
                        <a:t>Life</a:t>
                      </a:r>
                      <a:endParaRPr lang="en-US" sz="700" dirty="0">
                        <a:latin typeface="+mn-lt"/>
                      </a:endParaRPr>
                    </a:p>
                  </a:txBody>
                  <a:tcPr marL="45720" marR="4572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extLst>
                  <a:ext uri="{0D108BD9-81ED-4DB2-BD59-A6C34878D82A}">
                    <a16:rowId xmlns="" xmlns:a16="http://schemas.microsoft.com/office/drawing/2014/main" val="10000"/>
                  </a:ext>
                </a:extLst>
              </a:tr>
              <a:tr h="402416">
                <a:tc>
                  <a:txBody>
                    <a:bodyPr/>
                    <a:lstStyle/>
                    <a:p>
                      <a:r>
                        <a:rPr lang="en-US" sz="700" dirty="0">
                          <a:latin typeface="+mn-lt"/>
                        </a:rPr>
                        <a:t>Color Toner (CMY Total)</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20,000</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15</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168</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847</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5,930</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 xmlns:a16="http://schemas.microsoft.com/office/drawing/2014/main" val="10001"/>
                  </a:ext>
                </a:extLst>
              </a:tr>
              <a:tr h="402416">
                <a:tc>
                  <a:txBody>
                    <a:bodyPr/>
                    <a:lstStyle/>
                    <a:p>
                      <a:r>
                        <a:rPr lang="en-US" sz="700" dirty="0">
                          <a:latin typeface="+mn-lt"/>
                        </a:rPr>
                        <a:t>Black Toner</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21,500</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12</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31</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369</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2,680</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 xmlns:a16="http://schemas.microsoft.com/office/drawing/2014/main" val="10002"/>
                  </a:ext>
                </a:extLst>
              </a:tr>
              <a:tr h="341203">
                <a:tc>
                  <a:txBody>
                    <a:bodyPr/>
                    <a:lstStyle/>
                    <a:p>
                      <a:r>
                        <a:rPr lang="en-US" sz="700" b="1" dirty="0">
                          <a:latin typeface="+mn-lt"/>
                        </a:rPr>
                        <a:t>Total ($) – Single MFD</a:t>
                      </a: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sz="700" b="1" dirty="0">
                          <a:latin typeface="+mn-lt"/>
                        </a:rPr>
                        <a:t>1,216</a:t>
                      </a: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sz="700" b="1" dirty="0">
                          <a:latin typeface="+mn-lt"/>
                        </a:rPr>
                        <a:t>8,510</a:t>
                      </a: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 xmlns:a16="http://schemas.microsoft.com/office/drawing/2014/main" val="10004"/>
                  </a:ext>
                </a:extLst>
              </a:tr>
              <a:tr h="341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dirty="0">
                          <a:latin typeface="+mn-lt"/>
                        </a:rPr>
                        <a:t>Total ($) – MIF = </a:t>
                      </a:r>
                      <a:r>
                        <a:rPr lang="en-US" sz="700" b="1" dirty="0" smtClean="0">
                          <a:latin typeface="+mn-lt"/>
                        </a:rPr>
                        <a:t>30</a:t>
                      </a:r>
                      <a:r>
                        <a:rPr lang="en-US" sz="700" b="1" baseline="30000" dirty="0" smtClean="0">
                          <a:solidFill>
                            <a:schemeClr val="tx1"/>
                          </a:solidFill>
                          <a:latin typeface="+mn-lt"/>
                        </a:rPr>
                        <a:t>(3</a:t>
                      </a:r>
                      <a:r>
                        <a:rPr lang="en-US" sz="700" b="1" baseline="30000" dirty="0">
                          <a:solidFill>
                            <a:schemeClr val="tx1"/>
                          </a:solidFill>
                          <a:latin typeface="+mn-lt"/>
                        </a:rPr>
                        <a:t>)</a:t>
                      </a: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sz="700" b="1" dirty="0">
                          <a:latin typeface="+mn-lt"/>
                        </a:rPr>
                        <a:t>36,480</a:t>
                      </a: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sz="700" b="1" dirty="0">
                          <a:latin typeface="+mn-lt"/>
                        </a:rPr>
                        <a:t>255,360</a:t>
                      </a: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 xmlns:a16="http://schemas.microsoft.com/office/drawing/2014/main" val="2507824608"/>
                  </a:ext>
                </a:extLst>
              </a:tr>
            </a:tbl>
          </a:graphicData>
        </a:graphic>
      </p:graphicFrame>
      <p:sp>
        <p:nvSpPr>
          <p:cNvPr id="5" name="TextBox 4"/>
          <p:cNvSpPr txBox="1"/>
          <p:nvPr/>
        </p:nvSpPr>
        <p:spPr>
          <a:xfrm>
            <a:off x="3721425" y="5645926"/>
            <a:ext cx="832645" cy="153888"/>
          </a:xfrm>
          <a:prstGeom prst="rect">
            <a:avLst/>
          </a:prstGeom>
          <a:solidFill>
            <a:schemeClr val="bg1"/>
          </a:solidFill>
          <a:ln w="22225">
            <a:solidFill>
              <a:schemeClr val="accent3">
                <a:lumMod val="75000"/>
              </a:schemeClr>
            </a:solidFill>
          </a:ln>
        </p:spPr>
        <p:txBody>
          <a:bodyPr wrap="square" lIns="0" tIns="0" rIns="0" bIns="0" rtlCol="0">
            <a:spAutoFit/>
          </a:bodyPr>
          <a:lstStyle/>
          <a:p>
            <a:pPr algn="ctr"/>
            <a:r>
              <a:rPr lang="en-US" sz="1000" b="1" dirty="0"/>
              <a:t>OEM TONER</a:t>
            </a:r>
          </a:p>
        </p:txBody>
      </p:sp>
      <p:cxnSp>
        <p:nvCxnSpPr>
          <p:cNvPr id="7" name="Straight Connector 6"/>
          <p:cNvCxnSpPr>
            <a:cxnSpLocks/>
            <a:stCxn id="33" idx="2"/>
          </p:cNvCxnSpPr>
          <p:nvPr/>
        </p:nvCxnSpPr>
        <p:spPr>
          <a:xfrm flipH="1">
            <a:off x="5646847" y="4333783"/>
            <a:ext cx="15362" cy="1951130"/>
          </a:xfrm>
          <a:prstGeom prst="line">
            <a:avLst/>
          </a:prstGeom>
          <a:ln w="19050">
            <a:solidFill>
              <a:schemeClr val="tx1"/>
            </a:solidFill>
            <a:prstDash val="dash"/>
          </a:ln>
          <a:effectLst/>
        </p:spPr>
        <p:style>
          <a:lnRef idx="1">
            <a:schemeClr val="accent1"/>
          </a:lnRef>
          <a:fillRef idx="0">
            <a:schemeClr val="accent1"/>
          </a:fillRef>
          <a:effectRef idx="0">
            <a:schemeClr val="accent1"/>
          </a:effectRef>
          <a:fontRef idx="minor">
            <a:schemeClr val="tx1"/>
          </a:fontRef>
        </p:style>
      </p:cxnSp>
      <p:sp>
        <p:nvSpPr>
          <p:cNvPr id="36" name="TextBox 35"/>
          <p:cNvSpPr txBox="1"/>
          <p:nvPr>
            <p:custDataLst>
              <p:tags r:id="rId1"/>
            </p:custDataLst>
          </p:nvPr>
        </p:nvSpPr>
        <p:spPr>
          <a:xfrm>
            <a:off x="230188" y="6250583"/>
            <a:ext cx="8686800" cy="256579"/>
          </a:xfrm>
          <a:prstGeom prst="rect">
            <a:avLst/>
          </a:prstGeom>
          <a:noFill/>
        </p:spPr>
        <p:txBody>
          <a:bodyPr vert="horz" wrap="square" lIns="0" tIns="18288" rIns="0" bIns="0" rtlCol="0" anchor="b" anchorCtr="0">
            <a:noAutofit/>
          </a:bodyPr>
          <a:lstStyle/>
          <a:p>
            <a:r>
              <a:rPr lang="en-US" sz="700" i="1" dirty="0">
                <a:latin typeface="Tahoma"/>
              </a:rPr>
              <a:t>Note: (1) Analysis based on following assumptions: 330,000 pages per year, 7 year machine life, 30% Katun toner savings, color toner replacement every 20,000 pages, black toner replacements every 21,500 pages; </a:t>
            </a:r>
            <a:r>
              <a:rPr lang="en-US" sz="700" i="1" dirty="0" smtClean="0">
                <a:latin typeface="Tahoma"/>
              </a:rPr>
              <a:t/>
            </a:r>
            <a:br>
              <a:rPr lang="en-US" sz="700" i="1" dirty="0" smtClean="0">
                <a:latin typeface="Tahoma"/>
              </a:rPr>
            </a:br>
            <a:r>
              <a:rPr lang="en-US" sz="700" i="1" dirty="0" smtClean="0">
                <a:latin typeface="Tahoma"/>
              </a:rPr>
              <a:t>        (</a:t>
            </a:r>
            <a:r>
              <a:rPr lang="en-US" sz="700" i="1" dirty="0">
                <a:latin typeface="Tahoma"/>
              </a:rPr>
              <a:t>2) Segment 4 defined as machines with print speeds between 41-69 pages per minutes; (3) Dealer has placed 30 machines in end-user locations, or </a:t>
            </a:r>
            <a:r>
              <a:rPr lang="en-US" sz="700" i="1" dirty="0" smtClean="0">
                <a:latin typeface="Tahoma"/>
              </a:rPr>
              <a:t>machines in the field (“MIF”)</a:t>
            </a:r>
            <a:endParaRPr lang="en-US" sz="700" i="1" dirty="0">
              <a:latin typeface="Tahoma"/>
            </a:endParaRPr>
          </a:p>
        </p:txBody>
      </p:sp>
      <p:graphicFrame>
        <p:nvGraphicFramePr>
          <p:cNvPr id="34" name="Table 33"/>
          <p:cNvGraphicFramePr>
            <a:graphicFrameLocks noGrp="1"/>
          </p:cNvGraphicFramePr>
          <p:nvPr>
            <p:extLst/>
          </p:nvPr>
        </p:nvGraphicFramePr>
        <p:xfrm>
          <a:off x="2420448" y="1077913"/>
          <a:ext cx="6483522" cy="438912"/>
        </p:xfrm>
        <a:graphic>
          <a:graphicData uri="http://schemas.openxmlformats.org/drawingml/2006/table">
            <a:tbl>
              <a:tblPr firstRow="1" bandRow="1">
                <a:tableStyleId>{5C22544A-7EE6-4342-B048-85BDC9FD1C3A}</a:tableStyleId>
              </a:tblPr>
              <a:tblGrid>
                <a:gridCol w="648352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     Outperforming</a:t>
                      </a:r>
                      <a:r>
                        <a:rPr lang="en-US" sz="1000" b="1" i="0" u="none" baseline="0" dirty="0">
                          <a:solidFill>
                            <a:schemeClr val="tx1"/>
                          </a:solidFill>
                          <a:latin typeface="Tahoma"/>
                        </a:rPr>
                        <a:t> the Competition</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baseline="0" dirty="0">
                          <a:solidFill>
                            <a:schemeClr val="accent2"/>
                          </a:solidFill>
                          <a:latin typeface="Tahoma"/>
                        </a:rPr>
                        <a:t>In an LEK survey, Katun outperformed competitors on quality, price, preference and brand reputation</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5" name="Oval 34"/>
          <p:cNvSpPr/>
          <p:nvPr/>
        </p:nvSpPr>
        <p:spPr bwMode="auto">
          <a:xfrm>
            <a:off x="2323526" y="1119905"/>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1</a:t>
            </a:r>
          </a:p>
        </p:txBody>
      </p:sp>
      <p:graphicFrame>
        <p:nvGraphicFramePr>
          <p:cNvPr id="38" name="TextBox 3"/>
          <p:cNvGraphicFramePr/>
          <p:nvPr>
            <p:custDataLst>
              <p:tags r:id="rId2"/>
            </p:custDataLst>
            <p:extLst/>
          </p:nvPr>
        </p:nvGraphicFramePr>
        <p:xfrm>
          <a:off x="2420448" y="1577005"/>
          <a:ext cx="6483522" cy="2439106"/>
        </p:xfrm>
        <a:graphic>
          <a:graphicData uri="http://schemas.openxmlformats.org/drawingml/2006/chart">
            <c:chart xmlns:c="http://schemas.openxmlformats.org/drawingml/2006/chart" xmlns:r="http://schemas.openxmlformats.org/officeDocument/2006/relationships" r:id="rId4"/>
          </a:graphicData>
        </a:graphic>
      </p:graphicFrame>
      <p:sp>
        <p:nvSpPr>
          <p:cNvPr id="39" name="TextBox 38"/>
          <p:cNvSpPr txBox="1"/>
          <p:nvPr/>
        </p:nvSpPr>
        <p:spPr>
          <a:xfrm>
            <a:off x="2430463" y="3742942"/>
            <a:ext cx="6486525" cy="107722"/>
          </a:xfrm>
          <a:prstGeom prst="rect">
            <a:avLst/>
          </a:prstGeom>
          <a:noFill/>
        </p:spPr>
        <p:txBody>
          <a:bodyPr wrap="square" lIns="0" tIns="0" rIns="0" bIns="0" rtlCol="0">
            <a:spAutoFit/>
          </a:bodyPr>
          <a:lstStyle/>
          <a:p>
            <a:r>
              <a:rPr lang="en-US" sz="700" i="1" dirty="0"/>
              <a:t>Source: LEK conducted a survey of Katun NA customers, with which customers scored Katun and competitors between 1(low)-7(high) on key metrics</a:t>
            </a:r>
          </a:p>
        </p:txBody>
      </p:sp>
      <p:graphicFrame>
        <p:nvGraphicFramePr>
          <p:cNvPr id="26" name="Table 25"/>
          <p:cNvGraphicFramePr>
            <a:graphicFrameLocks noGrp="1"/>
          </p:cNvGraphicFramePr>
          <p:nvPr>
            <p:extLst>
              <p:ext uri="{D42A27DB-BD31-4B8C-83A1-F6EECF244321}">
                <p14:modId xmlns:p14="http://schemas.microsoft.com/office/powerpoint/2010/main" val="821125297"/>
              </p:ext>
            </p:extLst>
          </p:nvPr>
        </p:nvGraphicFramePr>
        <p:xfrm>
          <a:off x="5722558" y="4326442"/>
          <a:ext cx="3196017" cy="1947863"/>
        </p:xfrm>
        <a:graphic>
          <a:graphicData uri="http://schemas.openxmlformats.org/drawingml/2006/table">
            <a:tbl>
              <a:tblPr firstRow="1" bandRow="1">
                <a:tableStyleId>{21E4AEA4-8DFA-4A89-87EB-49C32662AFE0}</a:tableStyleId>
              </a:tblPr>
              <a:tblGrid>
                <a:gridCol w="640953">
                  <a:extLst>
                    <a:ext uri="{9D8B030D-6E8A-4147-A177-3AD203B41FA5}">
                      <a16:colId xmlns="" xmlns:a16="http://schemas.microsoft.com/office/drawing/2014/main" val="20000"/>
                    </a:ext>
                  </a:extLst>
                </a:gridCol>
                <a:gridCol w="516062">
                  <a:extLst>
                    <a:ext uri="{9D8B030D-6E8A-4147-A177-3AD203B41FA5}">
                      <a16:colId xmlns="" xmlns:a16="http://schemas.microsoft.com/office/drawing/2014/main" val="20001"/>
                    </a:ext>
                  </a:extLst>
                </a:gridCol>
                <a:gridCol w="518908">
                  <a:extLst>
                    <a:ext uri="{9D8B030D-6E8A-4147-A177-3AD203B41FA5}">
                      <a16:colId xmlns="" xmlns:a16="http://schemas.microsoft.com/office/drawing/2014/main" val="20002"/>
                    </a:ext>
                  </a:extLst>
                </a:gridCol>
                <a:gridCol w="573862">
                  <a:extLst>
                    <a:ext uri="{9D8B030D-6E8A-4147-A177-3AD203B41FA5}">
                      <a16:colId xmlns="" xmlns:a16="http://schemas.microsoft.com/office/drawing/2014/main" val="20003"/>
                    </a:ext>
                  </a:extLst>
                </a:gridCol>
                <a:gridCol w="458283">
                  <a:extLst>
                    <a:ext uri="{9D8B030D-6E8A-4147-A177-3AD203B41FA5}">
                      <a16:colId xmlns="" xmlns:a16="http://schemas.microsoft.com/office/drawing/2014/main" val="20004"/>
                    </a:ext>
                  </a:extLst>
                </a:gridCol>
                <a:gridCol w="487949">
                  <a:extLst>
                    <a:ext uri="{9D8B030D-6E8A-4147-A177-3AD203B41FA5}">
                      <a16:colId xmlns="" xmlns:a16="http://schemas.microsoft.com/office/drawing/2014/main" val="20005"/>
                    </a:ext>
                  </a:extLst>
                </a:gridCol>
              </a:tblGrid>
              <a:tr h="460625">
                <a:tc>
                  <a:txBody>
                    <a:bodyPr/>
                    <a:lstStyle/>
                    <a:p>
                      <a:pPr algn="l"/>
                      <a:r>
                        <a:rPr lang="en-US" sz="700" dirty="0">
                          <a:latin typeface="+mn-lt"/>
                        </a:rPr>
                        <a:t>Category</a:t>
                      </a:r>
                    </a:p>
                  </a:txBody>
                  <a:tcPr marL="45720" marR="45720"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700" dirty="0">
                          <a:latin typeface="+mn-lt"/>
                        </a:rPr>
                        <a:t>Pages / Cartridge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700" dirty="0">
                          <a:latin typeface="+mn-lt"/>
                        </a:rPr>
                        <a:t>Cartridge</a:t>
                      </a:r>
                      <a:r>
                        <a:rPr lang="en-US" sz="700" baseline="0" dirty="0">
                          <a:latin typeface="+mn-lt"/>
                        </a:rPr>
                        <a:t> / Year</a:t>
                      </a:r>
                      <a:endParaRPr lang="en-US" sz="700" dirty="0">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700" dirty="0">
                          <a:latin typeface="+mn-lt"/>
                        </a:rPr>
                        <a:t>Price ($) / Cartridge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700" dirty="0">
                          <a:latin typeface="+mn-lt"/>
                        </a:rPr>
                        <a:t>Usage ($)</a:t>
                      </a:r>
                      <a:r>
                        <a:rPr lang="en-US" sz="700" baseline="0" dirty="0">
                          <a:latin typeface="+mn-lt"/>
                        </a:rPr>
                        <a:t> </a:t>
                      </a:r>
                      <a:r>
                        <a:rPr lang="en-US" sz="700" dirty="0">
                          <a:latin typeface="+mn-lt"/>
                        </a:rPr>
                        <a:t>/ Year</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n-US" sz="700" dirty="0">
                          <a:latin typeface="+mn-lt"/>
                        </a:rPr>
                        <a:t>Usage ($) / </a:t>
                      </a:r>
                      <a:r>
                        <a:rPr lang="en-US" sz="700" dirty="0" smtClean="0">
                          <a:latin typeface="+mn-lt"/>
                        </a:rPr>
                        <a:t>Life</a:t>
                      </a:r>
                      <a:endParaRPr lang="en-US" sz="700" dirty="0">
                        <a:latin typeface="+mn-lt"/>
                      </a:endParaRPr>
                    </a:p>
                  </a:txBody>
                  <a:tcPr marL="45720" marR="45720"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extLst>
                  <a:ext uri="{0D108BD9-81ED-4DB2-BD59-A6C34878D82A}">
                    <a16:rowId xmlns="" xmlns:a16="http://schemas.microsoft.com/office/drawing/2014/main" val="10000"/>
                  </a:ext>
                </a:extLst>
              </a:tr>
              <a:tr h="402416">
                <a:tc>
                  <a:txBody>
                    <a:bodyPr/>
                    <a:lstStyle/>
                    <a:p>
                      <a:r>
                        <a:rPr lang="en-US" sz="700" dirty="0">
                          <a:latin typeface="+mn-lt"/>
                        </a:rPr>
                        <a:t>Color Toner</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20,000</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15</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118</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593</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r"/>
                      <a:r>
                        <a:rPr lang="en-US" sz="700" dirty="0">
                          <a:latin typeface="+mn-lt"/>
                        </a:rPr>
                        <a:t>4,150</a:t>
                      </a:r>
                    </a:p>
                  </a:txBody>
                  <a:tcPr marL="45720" marR="45720" anchor="ctr">
                    <a:lnT w="127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 xmlns:a16="http://schemas.microsoft.com/office/drawing/2014/main" val="10001"/>
                  </a:ext>
                </a:extLst>
              </a:tr>
              <a:tr h="402416">
                <a:tc>
                  <a:txBody>
                    <a:bodyPr/>
                    <a:lstStyle/>
                    <a:p>
                      <a:r>
                        <a:rPr lang="en-US" sz="700" dirty="0">
                          <a:latin typeface="+mn-lt"/>
                        </a:rPr>
                        <a:t>Black Toner</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21,500</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12</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21</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dirty="0">
                          <a:latin typeface="+mn-lt"/>
                        </a:rPr>
                        <a:t>259</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r"/>
                      <a:r>
                        <a:rPr lang="en-US" sz="700" dirty="0">
                          <a:latin typeface="+mn-lt"/>
                        </a:rPr>
                        <a:t>1,810</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 xmlns:a16="http://schemas.microsoft.com/office/drawing/2014/main" val="10002"/>
                  </a:ext>
                </a:extLst>
              </a:tr>
              <a:tr h="341203">
                <a:tc>
                  <a:txBody>
                    <a:bodyPr/>
                    <a:lstStyle/>
                    <a:p>
                      <a:r>
                        <a:rPr lang="en-US" sz="700" b="1" dirty="0">
                          <a:latin typeface="+mn-lt"/>
                        </a:rPr>
                        <a:t>Total ($) – Single MFD</a:t>
                      </a: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sz="700" b="1" dirty="0">
                          <a:latin typeface="+mn-lt"/>
                        </a:rPr>
                        <a:t>852</a:t>
                      </a: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r"/>
                      <a:r>
                        <a:rPr lang="en-US" sz="700" b="1" dirty="0">
                          <a:latin typeface="+mn-lt"/>
                        </a:rPr>
                        <a:t>5,960</a:t>
                      </a:r>
                    </a:p>
                  </a:txBody>
                  <a:tcPr marL="45720" marR="45720" anchor="ctr">
                    <a:lnT w="12700" cap="flat" cmpd="sng" algn="ctr">
                      <a:solidFill>
                        <a:schemeClr val="tx2"/>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 xmlns:a16="http://schemas.microsoft.com/office/drawing/2014/main" val="10004"/>
                  </a:ext>
                </a:extLst>
              </a:tr>
              <a:tr h="3412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dirty="0">
                          <a:latin typeface="+mn-lt"/>
                        </a:rPr>
                        <a:t>Total ($) – MIF = </a:t>
                      </a:r>
                      <a:r>
                        <a:rPr lang="en-US" sz="700" b="1" dirty="0" smtClean="0">
                          <a:latin typeface="+mn-lt"/>
                        </a:rPr>
                        <a:t>30</a:t>
                      </a:r>
                      <a:r>
                        <a:rPr lang="en-US" sz="700" b="1" baseline="30000" dirty="0" smtClean="0">
                          <a:solidFill>
                            <a:schemeClr val="tx1"/>
                          </a:solidFill>
                          <a:latin typeface="+mn-lt"/>
                        </a:rPr>
                        <a:t>(3)</a:t>
                      </a:r>
                      <a:endParaRPr lang="en-US" sz="700" b="1" dirty="0">
                        <a:latin typeface="+mn-lt"/>
                      </a:endParaRP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endParaRPr lang="en-US" sz="700" b="1" dirty="0">
                        <a:latin typeface="+mn-lt"/>
                      </a:endParaRP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r>
                        <a:rPr lang="en-US" sz="700" b="1" dirty="0">
                          <a:latin typeface="+mn-lt"/>
                        </a:rPr>
                        <a:t>25,560</a:t>
                      </a: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r"/>
                      <a:r>
                        <a:rPr lang="en-US" sz="700" b="1" dirty="0" smtClean="0">
                          <a:latin typeface="+mn-lt"/>
                        </a:rPr>
                        <a:t>178,920</a:t>
                      </a:r>
                      <a:endParaRPr lang="en-US" sz="700" b="1" dirty="0">
                        <a:latin typeface="+mn-lt"/>
                      </a:endParaRPr>
                    </a:p>
                  </a:txBody>
                  <a:tcPr marL="45720" marR="45720"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extLst>
                  <a:ext uri="{0D108BD9-81ED-4DB2-BD59-A6C34878D82A}">
                    <a16:rowId xmlns="" xmlns:a16="http://schemas.microsoft.com/office/drawing/2014/main" val="2507824608"/>
                  </a:ext>
                </a:extLst>
              </a:tr>
            </a:tbl>
          </a:graphicData>
        </a:graphic>
      </p:graphicFrame>
      <p:sp>
        <p:nvSpPr>
          <p:cNvPr id="25" name="TextBox 24"/>
          <p:cNvSpPr txBox="1"/>
          <p:nvPr/>
        </p:nvSpPr>
        <p:spPr>
          <a:xfrm>
            <a:off x="6947986" y="5645926"/>
            <a:ext cx="935182" cy="153888"/>
          </a:xfrm>
          <a:prstGeom prst="rect">
            <a:avLst/>
          </a:prstGeom>
          <a:solidFill>
            <a:schemeClr val="bg1"/>
          </a:solidFill>
          <a:ln w="22225">
            <a:solidFill>
              <a:schemeClr val="accent3">
                <a:lumMod val="75000"/>
              </a:schemeClr>
            </a:solidFill>
          </a:ln>
        </p:spPr>
        <p:txBody>
          <a:bodyPr wrap="square" lIns="0" tIns="0" rIns="0" bIns="0" rtlCol="0">
            <a:spAutoFit/>
          </a:bodyPr>
          <a:lstStyle/>
          <a:p>
            <a:r>
              <a:rPr lang="en-US" sz="1000" b="1" dirty="0">
                <a:solidFill>
                  <a:schemeClr val="accent6"/>
                </a:solidFill>
              </a:rPr>
              <a:t>KATUN TONER</a:t>
            </a:r>
          </a:p>
        </p:txBody>
      </p:sp>
      <p:sp>
        <p:nvSpPr>
          <p:cNvPr id="1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Key Investment Considerations</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20</a:t>
            </a:r>
            <a:endParaRPr lang="en-US" sz="900" dirty="0">
              <a:solidFill>
                <a:srgbClr val="000000"/>
              </a:solidFill>
              <a:latin typeface="Tahoma"/>
            </a:endParaRPr>
          </a:p>
        </p:txBody>
      </p:sp>
    </p:spTree>
    <p:extLst>
      <p:ext uri="{BB962C8B-B14F-4D97-AF65-F5344CB8AC3E}">
        <p14:creationId xmlns:p14="http://schemas.microsoft.com/office/powerpoint/2010/main" val="40863048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766" y="118872"/>
            <a:ext cx="6624638" cy="585216"/>
          </a:xfrm>
        </p:spPr>
        <p:txBody>
          <a:bodyPr/>
          <a:lstStyle/>
          <a:p>
            <a:r>
              <a:rPr lang="en-US" dirty="0"/>
              <a:t>Leading Product Development and Sourcing Capabilities</a:t>
            </a:r>
          </a:p>
        </p:txBody>
      </p:sp>
      <p:sp>
        <p:nvSpPr>
          <p:cNvPr id="8" name="AutoShape 16" descr="Image result for &quot;katun business&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18" descr="Image result for &quot;katun business&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20" descr="Image result for &quot;katun business&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4" name="AutoShape 22" descr="Image result for &quot;katun business&quo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 name="TextBox 24"/>
          <p:cNvSpPr txBox="1"/>
          <p:nvPr/>
        </p:nvSpPr>
        <p:spPr>
          <a:xfrm>
            <a:off x="249245" y="1195852"/>
            <a:ext cx="1896205" cy="707886"/>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45,000</a:t>
            </a:r>
          </a:p>
          <a:p>
            <a:pPr algn="ctr"/>
            <a:r>
              <a:rPr lang="en-US" sz="1200" dirty="0">
                <a:solidFill>
                  <a:schemeClr val="bg1"/>
                </a:solidFill>
                <a:cs typeface="Arial" panose="020B0604020202020204" pitchFamily="34" charset="0"/>
              </a:rPr>
              <a:t>s</a:t>
            </a:r>
            <a:r>
              <a:rPr lang="en-US" sz="1200" dirty="0" smtClean="0">
                <a:solidFill>
                  <a:schemeClr val="bg1"/>
                </a:solidFill>
                <a:cs typeface="Arial" panose="020B0604020202020204" pitchFamily="34" charset="0"/>
              </a:rPr>
              <a:t>quare </a:t>
            </a:r>
            <a:r>
              <a:rPr lang="en-US" sz="1200" dirty="0">
                <a:solidFill>
                  <a:schemeClr val="bg1"/>
                </a:solidFill>
                <a:cs typeface="Arial" panose="020B0604020202020204" pitchFamily="34" charset="0"/>
              </a:rPr>
              <a:t>foot Research &amp; Development facility</a:t>
            </a:r>
          </a:p>
        </p:txBody>
      </p:sp>
      <p:sp>
        <p:nvSpPr>
          <p:cNvPr id="26" name="TextBox 25"/>
          <p:cNvSpPr txBox="1"/>
          <p:nvPr/>
        </p:nvSpPr>
        <p:spPr>
          <a:xfrm>
            <a:off x="258775" y="2127588"/>
            <a:ext cx="1896205" cy="892552"/>
          </a:xfrm>
          <a:prstGeom prst="rect">
            <a:avLst/>
          </a:prstGeom>
          <a:noFill/>
        </p:spPr>
        <p:txBody>
          <a:bodyPr wrap="square" rtlCol="0">
            <a:spAutoFit/>
          </a:bodyPr>
          <a:lstStyle/>
          <a:p>
            <a:pPr lvl="0" algn="ctr"/>
            <a:r>
              <a:rPr lang="en-US" sz="1600" b="1" dirty="0" smtClean="0">
                <a:solidFill>
                  <a:srgbClr val="FFFFFF"/>
                </a:solidFill>
                <a:cs typeface="Arial" panose="020B0604020202020204" pitchFamily="34" charset="0"/>
              </a:rPr>
              <a:t>27</a:t>
            </a:r>
            <a:endParaRPr lang="en-US" sz="1600" dirty="0">
              <a:solidFill>
                <a:srgbClr val="FFFFFF"/>
              </a:solidFill>
              <a:cs typeface="Arial" panose="020B0604020202020204" pitchFamily="34" charset="0"/>
            </a:endParaRPr>
          </a:p>
          <a:p>
            <a:pPr lvl="0" algn="ctr"/>
            <a:r>
              <a:rPr lang="en-US" sz="1200" dirty="0">
                <a:solidFill>
                  <a:srgbClr val="FFFFFF"/>
                </a:solidFill>
                <a:cs typeface="Arial" panose="020B0604020202020204" pitchFamily="34" charset="0"/>
              </a:rPr>
              <a:t>n</a:t>
            </a:r>
            <a:r>
              <a:rPr lang="en-US" sz="1200" dirty="0" smtClean="0">
                <a:solidFill>
                  <a:srgbClr val="FFFFFF"/>
                </a:solidFill>
                <a:cs typeface="Arial" panose="020B0604020202020204" pitchFamily="34" charset="0"/>
              </a:rPr>
              <a:t>ew </a:t>
            </a:r>
            <a:r>
              <a:rPr lang="en-US" sz="1200" dirty="0">
                <a:solidFill>
                  <a:srgbClr val="FFFFFF"/>
                </a:solidFill>
                <a:cs typeface="Arial" panose="020B0604020202020204" pitchFamily="34" charset="0"/>
              </a:rPr>
              <a:t>product introductions per month on average </a:t>
            </a:r>
          </a:p>
        </p:txBody>
      </p:sp>
      <p:cxnSp>
        <p:nvCxnSpPr>
          <p:cNvPr id="27" name="Straight Connector 26"/>
          <p:cNvCxnSpPr/>
          <p:nvPr/>
        </p:nvCxnSpPr>
        <p:spPr bwMode="auto">
          <a:xfrm>
            <a:off x="374387" y="2054540"/>
            <a:ext cx="1645920" cy="0"/>
          </a:xfrm>
          <a:prstGeom prst="line">
            <a:avLst/>
          </a:prstGeom>
          <a:solidFill>
            <a:srgbClr val="FFFF00"/>
          </a:solidFill>
          <a:ln w="9525" cap="flat" cmpd="sng" algn="ctr">
            <a:solidFill>
              <a:schemeClr val="bg1"/>
            </a:solidFill>
            <a:prstDash val="solid"/>
            <a:round/>
            <a:headEnd type="none" w="med" len="med"/>
            <a:tailEnd type="none" w="med" len="med"/>
          </a:ln>
          <a:effectLst/>
        </p:spPr>
      </p:cxnSp>
      <p:cxnSp>
        <p:nvCxnSpPr>
          <p:cNvPr id="28" name="Straight Connector 27"/>
          <p:cNvCxnSpPr/>
          <p:nvPr/>
        </p:nvCxnSpPr>
        <p:spPr bwMode="auto">
          <a:xfrm>
            <a:off x="374387" y="3091383"/>
            <a:ext cx="1645920" cy="0"/>
          </a:xfrm>
          <a:prstGeom prst="line">
            <a:avLst/>
          </a:prstGeom>
          <a:solidFill>
            <a:srgbClr val="FFFF00"/>
          </a:solidFill>
          <a:ln w="9525" cap="flat" cmpd="sng" algn="ctr">
            <a:solidFill>
              <a:schemeClr val="bg1"/>
            </a:solidFill>
            <a:prstDash val="solid"/>
            <a:round/>
            <a:headEnd type="none" w="med" len="med"/>
            <a:tailEnd type="none" w="med" len="med"/>
          </a:ln>
          <a:effectLst/>
        </p:spPr>
      </p:cxnSp>
      <p:sp>
        <p:nvSpPr>
          <p:cNvPr id="29" name="TextBox 28"/>
          <p:cNvSpPr txBox="1"/>
          <p:nvPr/>
        </p:nvSpPr>
        <p:spPr>
          <a:xfrm>
            <a:off x="239717" y="4226203"/>
            <a:ext cx="1934319" cy="892552"/>
          </a:xfrm>
          <a:prstGeom prst="rect">
            <a:avLst/>
          </a:prstGeom>
          <a:noFill/>
        </p:spPr>
        <p:txBody>
          <a:bodyPr wrap="square" rtlCol="0">
            <a:spAutoFit/>
          </a:bodyPr>
          <a:lstStyle/>
          <a:p>
            <a:pPr lvl="0" algn="ctr"/>
            <a:r>
              <a:rPr lang="en-US" sz="1600" b="1" dirty="0">
                <a:solidFill>
                  <a:srgbClr val="FFFFFF"/>
                </a:solidFill>
                <a:cs typeface="Arial" panose="020B0604020202020204" pitchFamily="34" charset="0"/>
              </a:rPr>
              <a:t>700+</a:t>
            </a:r>
          </a:p>
          <a:p>
            <a:pPr lvl="0" algn="ctr"/>
            <a:r>
              <a:rPr lang="en-US" sz="1200" dirty="0">
                <a:solidFill>
                  <a:srgbClr val="FFFFFF"/>
                </a:solidFill>
                <a:cs typeface="Arial" panose="020B0604020202020204" pitchFamily="34" charset="0"/>
              </a:rPr>
              <a:t>OEM machines with a range of test / diagnostic capabilities </a:t>
            </a:r>
          </a:p>
        </p:txBody>
      </p:sp>
      <p:cxnSp>
        <p:nvCxnSpPr>
          <p:cNvPr id="30" name="Straight Connector 29"/>
          <p:cNvCxnSpPr/>
          <p:nvPr/>
        </p:nvCxnSpPr>
        <p:spPr bwMode="auto">
          <a:xfrm>
            <a:off x="374387" y="4128226"/>
            <a:ext cx="1645920" cy="0"/>
          </a:xfrm>
          <a:prstGeom prst="line">
            <a:avLst/>
          </a:prstGeom>
          <a:solidFill>
            <a:srgbClr val="FFFF00"/>
          </a:solidFill>
          <a:ln w="9525" cap="flat" cmpd="sng" algn="ctr">
            <a:solidFill>
              <a:schemeClr val="bg1"/>
            </a:solidFill>
            <a:prstDash val="solid"/>
            <a:round/>
            <a:headEnd type="none" w="med" len="med"/>
            <a:tailEnd type="none" w="med" len="med"/>
          </a:ln>
          <a:effectLst/>
        </p:spPr>
      </p:cxnSp>
      <p:cxnSp>
        <p:nvCxnSpPr>
          <p:cNvPr id="31" name="Straight Connector 30"/>
          <p:cNvCxnSpPr/>
          <p:nvPr/>
        </p:nvCxnSpPr>
        <p:spPr bwMode="auto">
          <a:xfrm>
            <a:off x="374387" y="5165068"/>
            <a:ext cx="1645920" cy="0"/>
          </a:xfrm>
          <a:prstGeom prst="line">
            <a:avLst/>
          </a:prstGeom>
          <a:solidFill>
            <a:srgbClr val="FFFF00"/>
          </a:solidFill>
          <a:ln w="9525" cap="flat" cmpd="sng" algn="ctr">
            <a:solidFill>
              <a:schemeClr val="bg1"/>
            </a:solidFill>
            <a:prstDash val="solid"/>
            <a:round/>
            <a:headEnd type="none" w="med" len="med"/>
            <a:tailEnd type="none" w="med" len="med"/>
          </a:ln>
          <a:effectLst/>
        </p:spPr>
      </p:cxnSp>
      <p:sp>
        <p:nvSpPr>
          <p:cNvPr id="32" name="TextBox 31"/>
          <p:cNvSpPr txBox="1"/>
          <p:nvPr/>
        </p:nvSpPr>
        <p:spPr>
          <a:xfrm>
            <a:off x="249245" y="5283680"/>
            <a:ext cx="1896205" cy="892552"/>
          </a:xfrm>
          <a:prstGeom prst="rect">
            <a:avLst/>
          </a:prstGeom>
          <a:noFill/>
        </p:spPr>
        <p:txBody>
          <a:bodyPr wrap="square" rtlCol="0">
            <a:spAutoFit/>
          </a:bodyPr>
          <a:lstStyle/>
          <a:p>
            <a:pPr lvl="0" algn="ctr"/>
            <a:r>
              <a:rPr lang="en-US" sz="1600" b="1" dirty="0">
                <a:solidFill>
                  <a:schemeClr val="bg1"/>
                </a:solidFill>
                <a:cs typeface="Arial" panose="020B0604020202020204" pitchFamily="34" charset="0"/>
              </a:rPr>
              <a:t>8</a:t>
            </a:r>
            <a:r>
              <a:rPr lang="en-US" sz="1600" b="1" dirty="0">
                <a:solidFill>
                  <a:srgbClr val="FFFFFF"/>
                </a:solidFill>
                <a:cs typeface="Arial" panose="020B0604020202020204" pitchFamily="34" charset="0"/>
              </a:rPr>
              <a:t> </a:t>
            </a:r>
          </a:p>
          <a:p>
            <a:pPr lvl="0" algn="ctr"/>
            <a:r>
              <a:rPr lang="en-US" sz="1200" dirty="0">
                <a:solidFill>
                  <a:schemeClr val="bg1"/>
                </a:solidFill>
                <a:cs typeface="Arial" panose="020B0604020202020204" pitchFamily="34" charset="0"/>
              </a:rPr>
              <a:t>t</a:t>
            </a:r>
            <a:r>
              <a:rPr lang="en-US" sz="1200" dirty="0" smtClean="0">
                <a:solidFill>
                  <a:schemeClr val="bg1"/>
                </a:solidFill>
                <a:cs typeface="Arial" panose="020B0604020202020204" pitchFamily="34" charset="0"/>
              </a:rPr>
              <a:t>op </a:t>
            </a:r>
            <a:r>
              <a:rPr lang="en-US" sz="1200" dirty="0">
                <a:solidFill>
                  <a:schemeClr val="bg1"/>
                </a:solidFill>
                <a:cs typeface="Arial" panose="020B0604020202020204" pitchFamily="34" charset="0"/>
              </a:rPr>
              <a:t>tier strategic manufacturer / sourcing partnerships </a:t>
            </a:r>
          </a:p>
        </p:txBody>
      </p:sp>
      <p:sp>
        <p:nvSpPr>
          <p:cNvPr id="33" name="TextBox 32"/>
          <p:cNvSpPr txBox="1"/>
          <p:nvPr/>
        </p:nvSpPr>
        <p:spPr>
          <a:xfrm>
            <a:off x="268303" y="3268340"/>
            <a:ext cx="1896205" cy="707886"/>
          </a:xfrm>
          <a:prstGeom prst="rect">
            <a:avLst/>
          </a:prstGeom>
          <a:noFill/>
        </p:spPr>
        <p:txBody>
          <a:bodyPr wrap="square" rtlCol="0">
            <a:spAutoFit/>
          </a:bodyPr>
          <a:lstStyle/>
          <a:p>
            <a:pPr lvl="0" algn="ctr"/>
            <a:r>
              <a:rPr lang="en-US" sz="1600" b="1" dirty="0" smtClean="0">
                <a:solidFill>
                  <a:schemeClr val="bg1"/>
                </a:solidFill>
                <a:cs typeface="Arial" panose="020B0604020202020204" pitchFamily="34" charset="0"/>
              </a:rPr>
              <a:t>28</a:t>
            </a:r>
            <a:endParaRPr lang="en-US" sz="1600" b="1" dirty="0">
              <a:solidFill>
                <a:schemeClr val="bg1"/>
              </a:solidFill>
              <a:cs typeface="Arial" panose="020B0604020202020204" pitchFamily="34" charset="0"/>
            </a:endParaRPr>
          </a:p>
          <a:p>
            <a:pPr lvl="0" algn="ctr"/>
            <a:r>
              <a:rPr lang="en-US" sz="1200" dirty="0">
                <a:solidFill>
                  <a:srgbClr val="FFFFFF"/>
                </a:solidFill>
                <a:cs typeface="Arial" panose="020B0604020202020204" pitchFamily="34" charset="0"/>
              </a:rPr>
              <a:t>p</a:t>
            </a:r>
            <a:r>
              <a:rPr lang="en-US" sz="1200" dirty="0" smtClean="0">
                <a:solidFill>
                  <a:srgbClr val="FFFFFF"/>
                </a:solidFill>
                <a:cs typeface="Arial" panose="020B0604020202020204" pitchFamily="34" charset="0"/>
              </a:rPr>
              <a:t>erson </a:t>
            </a:r>
            <a:r>
              <a:rPr lang="en-US" sz="1200" dirty="0">
                <a:solidFill>
                  <a:srgbClr val="FFFFFF"/>
                </a:solidFill>
                <a:cs typeface="Arial" panose="020B0604020202020204" pitchFamily="34" charset="0"/>
              </a:rPr>
              <a:t>product development team</a:t>
            </a:r>
          </a:p>
        </p:txBody>
      </p:sp>
      <p:sp>
        <p:nvSpPr>
          <p:cNvPr id="34" name="Text Placeholder 21"/>
          <p:cNvSpPr>
            <a:spLocks noGrp="1"/>
          </p:cNvSpPr>
          <p:nvPr>
            <p:ph type="body" sz="quarter" idx="11"/>
          </p:nvPr>
        </p:nvSpPr>
        <p:spPr>
          <a:xfrm>
            <a:off x="231775" y="715963"/>
            <a:ext cx="8686800" cy="361950"/>
          </a:xfrm>
        </p:spPr>
        <p:txBody>
          <a:bodyPr/>
          <a:lstStyle/>
          <a:p>
            <a:r>
              <a:rPr lang="en-US" dirty="0"/>
              <a:t>Katun is unparalleled in its rapid development of new OEM-equivalent imaging products and exceptional strategic sourcing capabilities</a:t>
            </a:r>
          </a:p>
        </p:txBody>
      </p:sp>
      <p:graphicFrame>
        <p:nvGraphicFramePr>
          <p:cNvPr id="37" name="Table 36"/>
          <p:cNvGraphicFramePr>
            <a:graphicFrameLocks noGrp="1"/>
          </p:cNvGraphicFramePr>
          <p:nvPr>
            <p:extLst/>
          </p:nvPr>
        </p:nvGraphicFramePr>
        <p:xfrm>
          <a:off x="2430463"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Best-in-Class</a:t>
                      </a:r>
                      <a:r>
                        <a:rPr lang="en-US" sz="1000" b="1" i="0" u="none" baseline="0" dirty="0">
                          <a:solidFill>
                            <a:schemeClr val="tx1"/>
                          </a:solidFill>
                          <a:latin typeface="Tahoma"/>
                        </a:rPr>
                        <a:t> R&amp;D Capabilities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860254602"/>
              </p:ext>
            </p:extLst>
          </p:nvPr>
        </p:nvGraphicFramePr>
        <p:xfrm>
          <a:off x="5762115" y="3458963"/>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Case Study – Strategic Sourcing Partner Model</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2323002865"/>
              </p:ext>
            </p:extLst>
          </p:nvPr>
        </p:nvGraphicFramePr>
        <p:xfrm>
          <a:off x="2445704" y="3458963"/>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Distinctive </a:t>
                      </a:r>
                      <a:r>
                        <a:rPr lang="en-US" sz="1000" b="1" i="0" u="none" baseline="0" dirty="0">
                          <a:solidFill>
                            <a:schemeClr val="tx1"/>
                          </a:solidFill>
                          <a:latin typeface="Tahoma"/>
                        </a:rPr>
                        <a:t>Supplier </a:t>
                      </a:r>
                      <a:r>
                        <a:rPr lang="en-US" sz="1000" b="1" i="0" u="none" dirty="0">
                          <a:solidFill>
                            <a:schemeClr val="tx1"/>
                          </a:solidFill>
                          <a:latin typeface="Tahoma"/>
                        </a:rPr>
                        <a:t>Engagement Approach</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40" name="Rectangle 39"/>
          <p:cNvSpPr/>
          <p:nvPr>
            <p:custDataLst>
              <p:tags r:id="rId1"/>
            </p:custDataLst>
          </p:nvPr>
        </p:nvSpPr>
        <p:spPr>
          <a:xfrm>
            <a:off x="2430462" y="1371600"/>
            <a:ext cx="3124201" cy="1159292"/>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lvl="1" indent="-177800">
              <a:spcBef>
                <a:spcPts val="300"/>
              </a:spcBef>
              <a:buClr>
                <a:schemeClr val="accent5"/>
              </a:buClr>
              <a:buSzPct val="100000"/>
              <a:buFont typeface="Wingdings" panose="05000000000000000000" pitchFamily="2" charset="2"/>
              <a:buChar char="§"/>
            </a:pPr>
            <a:r>
              <a:rPr lang="en-US" sz="900" dirty="0"/>
              <a:t>Recognized as having the most comprehensive R&amp;D capability in the industry, Katun products are qualified under application testing and designed to meet or exceed OEM-equivalent performance standards</a:t>
            </a:r>
          </a:p>
          <a:p>
            <a:pPr marL="177800" lvl="1" indent="-177800">
              <a:spcBef>
                <a:spcPts val="300"/>
              </a:spcBef>
              <a:buClr>
                <a:schemeClr val="accent5"/>
              </a:buClr>
              <a:buSzPct val="100000"/>
              <a:buFont typeface="Wingdings" panose="05000000000000000000" pitchFamily="2" charset="2"/>
              <a:buChar char="§"/>
            </a:pPr>
            <a:r>
              <a:rPr lang="en-US" sz="900" dirty="0"/>
              <a:t>Often first-to-market with IP-friendly, OEM-equivalent offering for which there is little (or no) compatible competition, creating opportunities to rapidly gain market share and achieve premium margins</a:t>
            </a:r>
          </a:p>
        </p:txBody>
      </p:sp>
      <p:sp>
        <p:nvSpPr>
          <p:cNvPr id="42" name="Rectangle 41"/>
          <p:cNvSpPr/>
          <p:nvPr>
            <p:custDataLst>
              <p:tags r:id="rId2"/>
            </p:custDataLst>
          </p:nvPr>
        </p:nvSpPr>
        <p:spPr>
          <a:xfrm>
            <a:off x="2430461" y="3751145"/>
            <a:ext cx="3124201" cy="2646878"/>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lvl="1" indent="-177800">
              <a:spcBef>
                <a:spcPts val="300"/>
              </a:spcBef>
              <a:buClr>
                <a:schemeClr val="accent5"/>
              </a:buClr>
              <a:buSzPct val="100000"/>
              <a:buFont typeface="Wingdings" panose="05000000000000000000" pitchFamily="2" charset="2"/>
              <a:buChar char="§"/>
            </a:pPr>
            <a:r>
              <a:rPr lang="en-US" sz="900" dirty="0"/>
              <a:t>The collaborative nature of Katun’s supplier engagement approach (e.g., R&amp;D capability sharing) encourages the highest of quality standards that strengthen the barriers to entry for industry competitors</a:t>
            </a:r>
          </a:p>
          <a:p>
            <a:pPr marL="177800" lvl="1" indent="-177800">
              <a:spcBef>
                <a:spcPts val="300"/>
              </a:spcBef>
              <a:buClr>
                <a:schemeClr val="accent5"/>
              </a:buClr>
              <a:buSzPct val="100000"/>
              <a:buFont typeface="Wingdings" panose="05000000000000000000" pitchFamily="2" charset="2"/>
              <a:buChar char="§"/>
            </a:pPr>
            <a:r>
              <a:rPr lang="en-US" sz="900" dirty="0"/>
              <a:t>Leveraging the unique core competencies of Katun’s strategic manufacturing partners with Katun’s rigorous, application testing protocols and strict adherence to Katun brand standards ensures initial product quality, as well as product performance reliability in real-world machine conditions and across varying office environments</a:t>
            </a:r>
          </a:p>
          <a:p>
            <a:pPr marL="177800" lvl="1" indent="-177800">
              <a:spcBef>
                <a:spcPts val="300"/>
              </a:spcBef>
              <a:buClr>
                <a:schemeClr val="accent5"/>
              </a:buClr>
              <a:buSzPct val="100000"/>
              <a:buFont typeface="Wingdings" panose="05000000000000000000" pitchFamily="2" charset="2"/>
              <a:buChar char="§"/>
            </a:pPr>
            <a:r>
              <a:rPr lang="en-US" sz="900" dirty="0"/>
              <a:t>As a result, the Katun brand has become synonymous with quality, with an established reputation as the  aftermarket quality-leader – earned over decades</a:t>
            </a:r>
          </a:p>
          <a:p>
            <a:pPr marL="177800" lvl="1" indent="-177800">
              <a:spcBef>
                <a:spcPts val="300"/>
              </a:spcBef>
              <a:buClr>
                <a:schemeClr val="accent5"/>
              </a:buClr>
              <a:buSzPct val="100000"/>
              <a:buFont typeface="Wingdings" panose="05000000000000000000" pitchFamily="2" charset="2"/>
              <a:buChar char="§"/>
            </a:pPr>
            <a:r>
              <a:rPr lang="en-US" sz="900" dirty="0"/>
              <a:t>Recognizing both the high quality expectations of end-users for color print quality and the under-penetration of the color toner market by the aftermarket in general, Katun’s engagement model positions it well to capitalize off color MFD and color printer supplies categories</a:t>
            </a:r>
          </a:p>
        </p:txBody>
      </p:sp>
      <p:sp>
        <p:nvSpPr>
          <p:cNvPr id="49" name="Oval 48"/>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C</a:t>
            </a:r>
          </a:p>
        </p:txBody>
      </p:sp>
      <p:sp>
        <p:nvSpPr>
          <p:cNvPr id="41" name="Rectangle 40"/>
          <p:cNvSpPr/>
          <p:nvPr>
            <p:custDataLst>
              <p:tags r:id="rId3"/>
            </p:custDataLst>
          </p:nvPr>
        </p:nvSpPr>
        <p:spPr>
          <a:xfrm>
            <a:off x="5794374" y="3751145"/>
            <a:ext cx="3109595" cy="2646878"/>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lvl="1" indent="-177800">
              <a:spcBef>
                <a:spcPts val="300"/>
              </a:spcBef>
              <a:buClr>
                <a:schemeClr val="accent5"/>
              </a:buClr>
              <a:buSzPct val="100000"/>
              <a:buFont typeface="Wingdings" panose="05000000000000000000" pitchFamily="2" charset="2"/>
              <a:buChar char="§"/>
            </a:pPr>
            <a:r>
              <a:rPr lang="en-US" sz="900" dirty="0"/>
              <a:t>Although Katun’s traditional </a:t>
            </a:r>
            <a:r>
              <a:rPr lang="en-US" sz="900" dirty="0" smtClean="0"/>
              <a:t>supplier </a:t>
            </a:r>
            <a:r>
              <a:rPr lang="en-US" sz="900" dirty="0"/>
              <a:t>e</a:t>
            </a:r>
            <a:r>
              <a:rPr lang="en-US" sz="900" dirty="0" smtClean="0"/>
              <a:t>ngagement </a:t>
            </a:r>
            <a:r>
              <a:rPr lang="en-US" sz="900" dirty="0"/>
              <a:t>model continues to be the cornerstone of new product development, Katun also </a:t>
            </a:r>
            <a:r>
              <a:rPr lang="en-US" sz="900" dirty="0" smtClean="0"/>
              <a:t>employs </a:t>
            </a:r>
            <a:r>
              <a:rPr lang="en-US" sz="900" dirty="0"/>
              <a:t>a sourcing model for specific market and / or product category needs – yet still leverages its technical capabilities to ensure quality</a:t>
            </a:r>
          </a:p>
          <a:p>
            <a:pPr marL="177800" lvl="1" indent="-177800">
              <a:spcBef>
                <a:spcPts val="300"/>
              </a:spcBef>
              <a:buClr>
                <a:schemeClr val="accent5"/>
              </a:buClr>
              <a:buSzPct val="100000"/>
              <a:buFont typeface="Wingdings" panose="05000000000000000000" pitchFamily="2" charset="2"/>
              <a:buChar char="§"/>
            </a:pPr>
            <a:r>
              <a:rPr lang="en-US" sz="900" dirty="0"/>
              <a:t>In 2016, Katun engaged a new printer supplies company to </a:t>
            </a:r>
            <a:r>
              <a:rPr lang="en-US" sz="900" dirty="0" smtClean="0"/>
              <a:t>meet </a:t>
            </a:r>
            <a:r>
              <a:rPr lang="en-US" sz="900" dirty="0"/>
              <a:t>a significant region-specific need for lower-cost monochrome printer toners</a:t>
            </a:r>
          </a:p>
          <a:p>
            <a:pPr marL="177800" lvl="1" indent="-177800">
              <a:spcBef>
                <a:spcPts val="300"/>
              </a:spcBef>
              <a:buClr>
                <a:schemeClr val="accent5"/>
              </a:buClr>
              <a:buSzPct val="100000"/>
              <a:buFont typeface="Wingdings" panose="05000000000000000000" pitchFamily="2" charset="2"/>
              <a:buChar char="§"/>
            </a:pPr>
            <a:r>
              <a:rPr lang="en-US" sz="900" dirty="0"/>
              <a:t>Utilizing a source / qualify approach, Katun’s product development and technical teams assessed the potential sourcing partner’s manufacturing facilities and processes, and then qualified this partner’s product line with abbreviated application testing in Katun’s lab</a:t>
            </a:r>
          </a:p>
          <a:p>
            <a:pPr marL="177800" lvl="1" indent="-177800">
              <a:spcBef>
                <a:spcPts val="300"/>
              </a:spcBef>
              <a:buClr>
                <a:schemeClr val="accent5"/>
              </a:buClr>
              <a:buSzPct val="100000"/>
              <a:buFont typeface="Wingdings" panose="05000000000000000000" pitchFamily="2" charset="2"/>
              <a:buChar char="§"/>
            </a:pPr>
            <a:r>
              <a:rPr lang="en-US" sz="900" dirty="0"/>
              <a:t>The validation of the sourcing partner’s capabilities combined with pragmatic application testing resulted in the significant launch of 50+ monochrome printer toners, addressing the market need rapidly and at the new cost points</a:t>
            </a:r>
          </a:p>
        </p:txBody>
      </p:sp>
      <p:graphicFrame>
        <p:nvGraphicFramePr>
          <p:cNvPr id="43" name="Chart 42"/>
          <p:cNvGraphicFramePr>
            <a:graphicFrameLocks/>
          </p:cNvGraphicFramePr>
          <p:nvPr>
            <p:extLst>
              <p:ext uri="{D42A27DB-BD31-4B8C-83A1-F6EECF244321}">
                <p14:modId xmlns:p14="http://schemas.microsoft.com/office/powerpoint/2010/main" val="2990356722"/>
              </p:ext>
            </p:extLst>
          </p:nvPr>
        </p:nvGraphicFramePr>
        <p:xfrm>
          <a:off x="5804093" y="1603374"/>
          <a:ext cx="3108960" cy="1764899"/>
        </p:xfrm>
        <a:graphic>
          <a:graphicData uri="http://schemas.openxmlformats.org/drawingml/2006/chart">
            <c:chart xmlns:c="http://schemas.openxmlformats.org/drawingml/2006/chart" xmlns:r="http://schemas.openxmlformats.org/officeDocument/2006/relationships" r:id="rId5"/>
          </a:graphicData>
        </a:graphic>
      </p:graphicFrame>
      <p:sp>
        <p:nvSpPr>
          <p:cNvPr id="44" name="Freeform 15"/>
          <p:cNvSpPr>
            <a:spLocks/>
          </p:cNvSpPr>
          <p:nvPr/>
        </p:nvSpPr>
        <p:spPr bwMode="auto">
          <a:xfrm rot="20363376">
            <a:off x="5853412" y="1941190"/>
            <a:ext cx="3283513" cy="877239"/>
          </a:xfrm>
          <a:custGeom>
            <a:avLst/>
            <a:gdLst>
              <a:gd name="T0" fmla="*/ 284 w 343"/>
              <a:gd name="T1" fmla="*/ 121 h 226"/>
              <a:gd name="T2" fmla="*/ 313 w 343"/>
              <a:gd name="T3" fmla="*/ 147 h 226"/>
              <a:gd name="T4" fmla="*/ 343 w 343"/>
              <a:gd name="T5" fmla="*/ 0 h 226"/>
              <a:gd name="T6" fmla="*/ 201 w 343"/>
              <a:gd name="T7" fmla="*/ 46 h 226"/>
              <a:gd name="T8" fmla="*/ 232 w 343"/>
              <a:gd name="T9" fmla="*/ 75 h 226"/>
              <a:gd name="T10" fmla="*/ 0 w 343"/>
              <a:gd name="T11" fmla="*/ 125 h 226"/>
              <a:gd name="T12" fmla="*/ 284 w 343"/>
              <a:gd name="T13" fmla="*/ 122 h 226"/>
              <a:gd name="T14" fmla="*/ 284 w 343"/>
              <a:gd name="T15" fmla="*/ 121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226">
                <a:moveTo>
                  <a:pt x="284" y="121"/>
                </a:moveTo>
                <a:cubicBezTo>
                  <a:pt x="313" y="147"/>
                  <a:pt x="313" y="147"/>
                  <a:pt x="313" y="147"/>
                </a:cubicBezTo>
                <a:cubicBezTo>
                  <a:pt x="343" y="0"/>
                  <a:pt x="343" y="0"/>
                  <a:pt x="343" y="0"/>
                </a:cubicBezTo>
                <a:cubicBezTo>
                  <a:pt x="201" y="46"/>
                  <a:pt x="201" y="46"/>
                  <a:pt x="201" y="46"/>
                </a:cubicBezTo>
                <a:cubicBezTo>
                  <a:pt x="232" y="75"/>
                  <a:pt x="232" y="75"/>
                  <a:pt x="232" y="75"/>
                </a:cubicBezTo>
                <a:cubicBezTo>
                  <a:pt x="181" y="138"/>
                  <a:pt x="78" y="191"/>
                  <a:pt x="0" y="125"/>
                </a:cubicBezTo>
                <a:cubicBezTo>
                  <a:pt x="76" y="226"/>
                  <a:pt x="207" y="207"/>
                  <a:pt x="284" y="122"/>
                </a:cubicBezTo>
                <a:cubicBezTo>
                  <a:pt x="284" y="121"/>
                  <a:pt x="284" y="121"/>
                  <a:pt x="284" y="121"/>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graphicFrame>
        <p:nvGraphicFramePr>
          <p:cNvPr id="45" name="Table 44"/>
          <p:cNvGraphicFramePr>
            <a:graphicFrameLocks noGrp="1"/>
          </p:cNvGraphicFramePr>
          <p:nvPr>
            <p:extLst>
              <p:ext uri="{D42A27DB-BD31-4B8C-83A1-F6EECF244321}">
                <p14:modId xmlns:p14="http://schemas.microsoft.com/office/powerpoint/2010/main" val="2940807061"/>
              </p:ext>
            </p:extLst>
          </p:nvPr>
        </p:nvGraphicFramePr>
        <p:xfrm>
          <a:off x="5809615"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a16="http://schemas.microsoft.com/office/drawing/2014/main" xmlns="" val="20000"/>
                    </a:ext>
                  </a:extLst>
                </a:gridCol>
              </a:tblGrid>
              <a:tr h="256032">
                <a:tc>
                  <a:txBody>
                    <a:bodyPr/>
                    <a:lstStyle/>
                    <a:p>
                      <a:pPr algn="l">
                        <a:spcBef>
                          <a:spcPts val="0"/>
                        </a:spcBef>
                      </a:pPr>
                      <a:r>
                        <a:rPr lang="en-US" sz="1000" b="1" i="0" u="none" dirty="0">
                          <a:solidFill>
                            <a:schemeClr val="tx1"/>
                          </a:solidFill>
                          <a:latin typeface="Tahoma"/>
                        </a:rPr>
                        <a:t>New</a:t>
                      </a:r>
                      <a:r>
                        <a:rPr lang="en-US" sz="1000" b="1" i="0" u="none" baseline="0" dirty="0">
                          <a:solidFill>
                            <a:schemeClr val="tx1"/>
                          </a:solidFill>
                          <a:latin typeface="Tahoma"/>
                        </a:rPr>
                        <a:t> </a:t>
                      </a:r>
                      <a:r>
                        <a:rPr lang="en-US" sz="1000" b="1" i="0" u="none" baseline="0" dirty="0" smtClean="0">
                          <a:solidFill>
                            <a:schemeClr val="tx1"/>
                          </a:solidFill>
                          <a:latin typeface="Tahoma"/>
                        </a:rPr>
                        <a:t>MFD and Printer Toner Introductions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 val="10000"/>
                  </a:ext>
                </a:extLst>
              </a:tr>
              <a:tr h="182880">
                <a:tc>
                  <a:txBody>
                    <a:bodyPr/>
                    <a:lstStyle/>
                    <a:p>
                      <a:pPr algn="l">
                        <a:spcBef>
                          <a:spcPts val="0"/>
                        </a:spcBef>
                      </a:pPr>
                      <a:r>
                        <a:rPr lang="en-US" sz="900" b="1" i="0" u="none" dirty="0" smtClean="0">
                          <a:solidFill>
                            <a:schemeClr val="accent2"/>
                          </a:solidFill>
                          <a:latin typeface="Tahoma"/>
                        </a:rPr>
                        <a:t>R&amp;D capabilities</a:t>
                      </a:r>
                      <a:r>
                        <a:rPr lang="en-US" sz="900" b="1" i="0" u="none" baseline="0" dirty="0" smtClean="0">
                          <a:solidFill>
                            <a:schemeClr val="accent2"/>
                          </a:solidFill>
                          <a:latin typeface="Tahoma"/>
                        </a:rPr>
                        <a:t> support toner introductions</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sp>
        <p:nvSpPr>
          <p:cNvPr id="12"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Key Investment Considerations</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21</a:t>
            </a:r>
            <a:endParaRPr lang="en-US" sz="900" dirty="0">
              <a:solidFill>
                <a:srgbClr val="000000"/>
              </a:solidFill>
              <a:latin typeface="Tahoma"/>
            </a:endParaRPr>
          </a:p>
        </p:txBody>
      </p:sp>
    </p:spTree>
    <p:extLst>
      <p:ext uri="{BB962C8B-B14F-4D97-AF65-F5344CB8AC3E}">
        <p14:creationId xmlns:p14="http://schemas.microsoft.com/office/powerpoint/2010/main" val="27614628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dirty="0" smtClean="0"/>
              <a:t>Katun’s leading product development and sourcing capabilities accelerate TTM performance and color MFD portfolio expansion</a:t>
            </a:r>
          </a:p>
        </p:txBody>
      </p:sp>
      <p:sp>
        <p:nvSpPr>
          <p:cNvPr id="8" name="AutoShape 16" descr="Image result for &quot;katun business&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18" descr="Image result for &quot;katun business&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20" descr="Image result for &quot;katun business&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24" name="AutoShape 22" descr="Image result for &quot;katun business&quot;"/>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48"/>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C</a:t>
            </a:r>
          </a:p>
        </p:txBody>
      </p:sp>
      <p:sp>
        <p:nvSpPr>
          <p:cNvPr id="51" name="Title 2"/>
          <p:cNvSpPr>
            <a:spLocks noGrp="1"/>
          </p:cNvSpPr>
          <p:nvPr>
            <p:ph type="title"/>
          </p:nvPr>
        </p:nvSpPr>
        <p:spPr>
          <a:xfrm>
            <a:off x="389766" y="118872"/>
            <a:ext cx="8527222" cy="585216"/>
          </a:xfrm>
        </p:spPr>
        <p:txBody>
          <a:bodyPr/>
          <a:lstStyle/>
          <a:p>
            <a:r>
              <a:rPr lang="en-US" dirty="0"/>
              <a:t>Leading Product Development and Sourcing Capabilities </a:t>
            </a:r>
            <a:r>
              <a:rPr lang="en-US" sz="1000" dirty="0"/>
              <a:t>(cont.)</a:t>
            </a:r>
          </a:p>
        </p:txBody>
      </p:sp>
      <p:graphicFrame>
        <p:nvGraphicFramePr>
          <p:cNvPr id="18" name="Table 17"/>
          <p:cNvGraphicFramePr>
            <a:graphicFrameLocks noGrp="1"/>
          </p:cNvGraphicFramePr>
          <p:nvPr>
            <p:extLst>
              <p:ext uri="{D42A27DB-BD31-4B8C-83A1-F6EECF244321}">
                <p14:modId xmlns:p14="http://schemas.microsoft.com/office/powerpoint/2010/main" val="2916517643"/>
              </p:ext>
            </p:extLst>
          </p:nvPr>
        </p:nvGraphicFramePr>
        <p:xfrm>
          <a:off x="2430462" y="1079277"/>
          <a:ext cx="6473507" cy="438912"/>
        </p:xfrm>
        <a:graphic>
          <a:graphicData uri="http://schemas.openxmlformats.org/drawingml/2006/table">
            <a:tbl>
              <a:tblPr firstRow="1" bandRow="1">
                <a:tableStyleId>{5C22544A-7EE6-4342-B048-85BDC9FD1C3A}</a:tableStyleId>
              </a:tblPr>
              <a:tblGrid>
                <a:gridCol w="6473507">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Tahoma"/>
                        </a:rPr>
                        <a:t>Case Study: Rapidly</a:t>
                      </a:r>
                      <a:r>
                        <a:rPr lang="en-US" sz="1000" b="1" i="0" u="none" baseline="0" dirty="0" smtClean="0">
                          <a:solidFill>
                            <a:schemeClr val="tx1"/>
                          </a:solidFill>
                          <a:latin typeface="Tahoma"/>
                        </a:rPr>
                        <a:t> </a:t>
                      </a:r>
                      <a:r>
                        <a:rPr lang="en-US" sz="1000" b="1" i="0" u="none" baseline="0" dirty="0">
                          <a:solidFill>
                            <a:schemeClr val="tx1"/>
                          </a:solidFill>
                          <a:latin typeface="Tahoma"/>
                        </a:rPr>
                        <a:t>Expanding Color MFD Portfolio and Improving Time-To-Market</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9" name="Rectangle 18"/>
          <p:cNvSpPr/>
          <p:nvPr/>
        </p:nvSpPr>
        <p:spPr>
          <a:xfrm>
            <a:off x="2379345" y="1373099"/>
            <a:ext cx="6617970" cy="4665380"/>
          </a:xfrm>
          <a:prstGeom prst="rect">
            <a:avLst/>
          </a:prstGeom>
        </p:spPr>
        <p:txBody>
          <a:bodyPr wrap="square">
            <a:spAutoFit/>
          </a:bodyPr>
          <a:lstStyle/>
          <a:p>
            <a:pPr marL="177800" lvl="1" indent="-177800">
              <a:spcBef>
                <a:spcPts val="300"/>
              </a:spcBef>
              <a:buClr>
                <a:schemeClr val="accent5"/>
              </a:buClr>
              <a:buSzPct val="100000"/>
              <a:buFont typeface="Wingdings" panose="05000000000000000000" pitchFamily="2" charset="2"/>
              <a:buChar char="§"/>
            </a:pPr>
            <a:r>
              <a:rPr lang="en-US" sz="900" dirty="0"/>
              <a:t>At the end of 2004, Katun launched a strategic study of the future color market and quickly recognized the rapidly changing landscape, as end-users increasingly </a:t>
            </a:r>
            <a:r>
              <a:rPr lang="en-US" sz="900" dirty="0" smtClean="0"/>
              <a:t>transitioned from </a:t>
            </a:r>
            <a:r>
              <a:rPr lang="en-US" sz="900" dirty="0"/>
              <a:t>monochrome to color printing</a:t>
            </a:r>
          </a:p>
          <a:p>
            <a:pPr marL="177800" lvl="1" indent="-177800">
              <a:spcBef>
                <a:spcPts val="300"/>
              </a:spcBef>
              <a:buClr>
                <a:schemeClr val="accent5"/>
              </a:buClr>
              <a:buSzPct val="100000"/>
              <a:buFont typeface="Wingdings" panose="05000000000000000000" pitchFamily="2" charset="2"/>
              <a:buChar char="§"/>
            </a:pPr>
            <a:r>
              <a:rPr lang="en-US" sz="900" dirty="0"/>
              <a:t>After years of developing new, color-capable manufacturer relationships, Katun qualified and launched its first major color MFD toners in 2007; with early Katun customer adoption of these initial color products, the transformation of Katun to a color products company began</a:t>
            </a:r>
          </a:p>
          <a:p>
            <a:pPr marL="177800" lvl="1" indent="-177800">
              <a:spcBef>
                <a:spcPts val="300"/>
              </a:spcBef>
              <a:buClr>
                <a:schemeClr val="accent5"/>
              </a:buClr>
              <a:buSzPct val="100000"/>
              <a:buFont typeface="Wingdings" panose="05000000000000000000" pitchFamily="2" charset="2"/>
              <a:buChar char="§"/>
            </a:pPr>
            <a:r>
              <a:rPr lang="en-US" sz="900" dirty="0"/>
              <a:t>From 2008–2015, Katun continued to develop additional color suppliers and built a breadth of line in its color MFD toner category across multiple OEM lines and gradually improved upon its average </a:t>
            </a:r>
            <a:r>
              <a:rPr lang="en-US" sz="900" dirty="0" smtClean="0"/>
              <a:t>Time-to-Market </a:t>
            </a:r>
            <a:r>
              <a:rPr lang="en-US" sz="900" dirty="0"/>
              <a:t>as each year progressed</a:t>
            </a:r>
          </a:p>
          <a:p>
            <a:pPr marL="177800" lvl="1" indent="-177800">
              <a:spcBef>
                <a:spcPts val="300"/>
              </a:spcBef>
              <a:buClr>
                <a:schemeClr val="accent5"/>
              </a:buClr>
              <a:buSzPct val="100000"/>
              <a:buFont typeface="Wingdings" panose="05000000000000000000" pitchFamily="2" charset="2"/>
              <a:buChar char="§"/>
            </a:pPr>
            <a:r>
              <a:rPr lang="en-US" sz="900" dirty="0"/>
              <a:t>By 2016, Katun had increased the breadth and depth of its color MFD toner category to the extent that it was capable of covering (being used for) 69% of all color MFD prints being made, slightly below the 79% coverage of the more mature monochrome MFD toner category; furthermore, Katun’s TTM on the color MFD toner category improved dramatically to a record low of 34 months, down from prior years ranging from 44 to 60 months</a:t>
            </a:r>
          </a:p>
          <a:p>
            <a:pPr marL="177800" indent="-177800">
              <a:spcBef>
                <a:spcPts val="400"/>
              </a:spcBef>
              <a:buClr>
                <a:schemeClr val="accent5"/>
              </a:buClr>
              <a:buSzPct val="100000"/>
              <a:buFont typeface="Wingdings" panose="05000000000000000000" pitchFamily="2" charset="2"/>
              <a:buChar char="§"/>
            </a:pPr>
            <a:endParaRPr lang="en-US" sz="1000" dirty="0" smtClean="0">
              <a:solidFill>
                <a:srgbClr val="FF0000"/>
              </a:solidFill>
            </a:endParaRPr>
          </a:p>
          <a:p>
            <a:pPr marL="177800" indent="-177800">
              <a:spcBef>
                <a:spcPts val="400"/>
              </a:spcBef>
              <a:buClr>
                <a:schemeClr val="accent5"/>
              </a:buClr>
              <a:buSzPct val="100000"/>
              <a:buFont typeface="Wingdings" panose="05000000000000000000" pitchFamily="2" charset="2"/>
              <a:buChar char="§"/>
            </a:pPr>
            <a:endParaRPr lang="en-US" sz="1000" dirty="0">
              <a:solidFill>
                <a:srgbClr val="FF0000"/>
              </a:solidFill>
            </a:endParaRPr>
          </a:p>
          <a:p>
            <a:pPr marL="177800" indent="-177800">
              <a:spcBef>
                <a:spcPts val="400"/>
              </a:spcBef>
              <a:buClr>
                <a:schemeClr val="accent5"/>
              </a:buClr>
              <a:buSzPct val="100000"/>
              <a:buFont typeface="Wingdings" panose="05000000000000000000" pitchFamily="2" charset="2"/>
              <a:buChar char="§"/>
            </a:pPr>
            <a:endParaRPr lang="en-US" sz="1000" dirty="0">
              <a:solidFill>
                <a:srgbClr val="FF0000"/>
              </a:solidFill>
            </a:endParaRPr>
          </a:p>
          <a:p>
            <a:pPr marL="177800" indent="-177800">
              <a:spcBef>
                <a:spcPts val="400"/>
              </a:spcBef>
              <a:buClr>
                <a:schemeClr val="accent5"/>
              </a:buClr>
              <a:buSzPct val="100000"/>
              <a:buFont typeface="Wingdings" panose="05000000000000000000" pitchFamily="2" charset="2"/>
              <a:buChar char="§"/>
            </a:pPr>
            <a:endParaRPr lang="en-US" sz="1000" dirty="0">
              <a:solidFill>
                <a:srgbClr val="FF0000"/>
              </a:solidFill>
            </a:endParaRPr>
          </a:p>
          <a:p>
            <a:pPr marL="177800" indent="-177800">
              <a:spcBef>
                <a:spcPts val="400"/>
              </a:spcBef>
              <a:buClr>
                <a:schemeClr val="accent5"/>
              </a:buClr>
              <a:buSzPct val="100000"/>
              <a:buFont typeface="Wingdings" panose="05000000000000000000" pitchFamily="2" charset="2"/>
              <a:buChar char="§"/>
            </a:pPr>
            <a:endParaRPr lang="en-US" sz="1000" dirty="0">
              <a:solidFill>
                <a:srgbClr val="FF0000"/>
              </a:solidFill>
            </a:endParaRPr>
          </a:p>
          <a:p>
            <a:pPr marL="177800" indent="-177800">
              <a:spcBef>
                <a:spcPts val="400"/>
              </a:spcBef>
              <a:buClr>
                <a:schemeClr val="accent5"/>
              </a:buClr>
              <a:buSzPct val="100000"/>
              <a:buFont typeface="Wingdings" panose="05000000000000000000" pitchFamily="2" charset="2"/>
              <a:buChar char="§"/>
            </a:pPr>
            <a:endParaRPr lang="en-US" sz="1000" dirty="0">
              <a:solidFill>
                <a:srgbClr val="FF0000"/>
              </a:solidFill>
            </a:endParaRPr>
          </a:p>
          <a:p>
            <a:pPr marL="177800" indent="-177800">
              <a:spcBef>
                <a:spcPts val="400"/>
              </a:spcBef>
              <a:buClr>
                <a:schemeClr val="accent5"/>
              </a:buClr>
              <a:buSzPct val="100000"/>
              <a:buFont typeface="Wingdings" panose="05000000000000000000" pitchFamily="2" charset="2"/>
              <a:buChar char="§"/>
            </a:pPr>
            <a:endParaRPr lang="en-US" sz="1000" dirty="0">
              <a:solidFill>
                <a:srgbClr val="FF0000"/>
              </a:solidFill>
            </a:endParaRPr>
          </a:p>
          <a:p>
            <a:pPr marL="177800" indent="-177800">
              <a:spcBef>
                <a:spcPts val="400"/>
              </a:spcBef>
              <a:buClr>
                <a:schemeClr val="accent5"/>
              </a:buClr>
              <a:buSzPct val="100000"/>
              <a:buFont typeface="Wingdings" panose="05000000000000000000" pitchFamily="2" charset="2"/>
              <a:buChar char="§"/>
            </a:pPr>
            <a:endParaRPr lang="en-US" sz="1000" dirty="0">
              <a:solidFill>
                <a:srgbClr val="FF0000"/>
              </a:solidFill>
            </a:endParaRPr>
          </a:p>
          <a:p>
            <a:pPr marL="177800" indent="-177800">
              <a:spcBef>
                <a:spcPts val="400"/>
              </a:spcBef>
              <a:buClr>
                <a:schemeClr val="accent5"/>
              </a:buClr>
              <a:buSzPct val="100000"/>
              <a:buFont typeface="Wingdings" panose="05000000000000000000" pitchFamily="2" charset="2"/>
              <a:buChar char="§"/>
            </a:pPr>
            <a:endParaRPr lang="en-US" sz="1000" dirty="0">
              <a:solidFill>
                <a:srgbClr val="FF0000"/>
              </a:solidFill>
            </a:endParaRPr>
          </a:p>
          <a:p>
            <a:pPr marL="177800" indent="-177800">
              <a:spcBef>
                <a:spcPts val="400"/>
              </a:spcBef>
              <a:buClr>
                <a:schemeClr val="accent5"/>
              </a:buClr>
              <a:buSzPct val="100000"/>
              <a:buFont typeface="Wingdings" panose="05000000000000000000" pitchFamily="2" charset="2"/>
              <a:buChar char="§"/>
            </a:pPr>
            <a:endParaRPr lang="en-US" sz="1000" dirty="0">
              <a:solidFill>
                <a:srgbClr val="FF0000"/>
              </a:solidFill>
            </a:endParaRPr>
          </a:p>
          <a:p>
            <a:pPr marL="177800" indent="-177800">
              <a:spcBef>
                <a:spcPts val="400"/>
              </a:spcBef>
              <a:buClr>
                <a:schemeClr val="accent5"/>
              </a:buClr>
              <a:buSzPct val="100000"/>
              <a:buFont typeface="Wingdings" panose="05000000000000000000" pitchFamily="2" charset="2"/>
              <a:buChar char="§"/>
            </a:pPr>
            <a:r>
              <a:rPr lang="en-US" sz="900" dirty="0" smtClean="0"/>
              <a:t>In </a:t>
            </a:r>
            <a:r>
              <a:rPr lang="en-US" sz="900" dirty="0"/>
              <a:t>February 2017, Katun’s most significant development product was approved for a targeted launch in April 2017, after extensive in-lab application testing confirmed the product met all Katun Performance testing standards. This product included a high level of technical complexity and was co-developed between Katun and the first color toner manufacturer engaged shortly after the completion of Katun’s color market study in 2004. </a:t>
            </a:r>
            <a:r>
              <a:rPr lang="en-US" sz="900" dirty="0" smtClean="0"/>
              <a:t>This </a:t>
            </a:r>
            <a:r>
              <a:rPr lang="en-US" sz="900" dirty="0"/>
              <a:t>major new color MFD toner not only adds further depth to an already strong line of Katun color toners for use in Canon MFDs, but will also be launched at record low </a:t>
            </a:r>
            <a:r>
              <a:rPr lang="en-US" sz="900" dirty="0" smtClean="0"/>
              <a:t>time-to-market </a:t>
            </a:r>
            <a:r>
              <a:rPr lang="en-US" sz="900" dirty="0"/>
              <a:t>of 22 months for a newly-developed color MFD toner. </a:t>
            </a:r>
          </a:p>
        </p:txBody>
      </p:sp>
      <p:sp>
        <p:nvSpPr>
          <p:cNvPr id="22" name="TextBox 21"/>
          <p:cNvSpPr txBox="1"/>
          <p:nvPr/>
        </p:nvSpPr>
        <p:spPr>
          <a:xfrm>
            <a:off x="288924" y="1125407"/>
            <a:ext cx="1847851" cy="3831818"/>
          </a:xfrm>
          <a:prstGeom prst="rect">
            <a:avLst/>
          </a:prstGeom>
          <a:noFill/>
        </p:spPr>
        <p:txBody>
          <a:bodyPr wrap="square" lIns="0" tIns="0" rIns="0" bIns="0" rtlCol="0">
            <a:spAutoFit/>
          </a:bodyPr>
          <a:lstStyle/>
          <a:p>
            <a:pPr>
              <a:spcBef>
                <a:spcPts val="300"/>
              </a:spcBef>
              <a:buClr>
                <a:schemeClr val="bg1"/>
              </a:buClr>
            </a:pPr>
            <a:r>
              <a:rPr lang="en-US" sz="900" b="1" dirty="0" smtClean="0">
                <a:solidFill>
                  <a:schemeClr val="bg1"/>
                </a:solidFill>
                <a:latin typeface="Tahoma" panose="020B0604030504040204" pitchFamily="34" charset="0"/>
              </a:rPr>
              <a:t>Overview</a:t>
            </a:r>
            <a:endParaRPr lang="en-US" sz="900" b="1" dirty="0">
              <a:solidFill>
                <a:schemeClr val="bg1"/>
              </a:solidFill>
              <a:latin typeface="Tahoma" panose="020B0604030504040204" pitchFamily="34" charset="0"/>
            </a:endParaRPr>
          </a:p>
          <a:p>
            <a:pPr marL="171450" indent="-171450">
              <a:spcBef>
                <a:spcPts val="300"/>
              </a:spcBef>
              <a:buClr>
                <a:schemeClr val="bg1"/>
              </a:buClr>
              <a:buFont typeface="Wingdings" panose="05000000000000000000" pitchFamily="2" charset="2"/>
              <a:buChar char="§"/>
            </a:pPr>
            <a:r>
              <a:rPr lang="en-US" sz="900" dirty="0" smtClean="0">
                <a:solidFill>
                  <a:schemeClr val="bg1"/>
                </a:solidFill>
                <a:latin typeface="Tahoma" panose="020B0604030504040204" pitchFamily="34" charset="0"/>
              </a:rPr>
              <a:t>A rapidly expanding product portfolio and improving Time-to-Market (“TTM”) performance support Katun’s ability to expand color MFD toner coverage </a:t>
            </a:r>
          </a:p>
          <a:p>
            <a:pPr marL="171450" indent="-171450">
              <a:spcBef>
                <a:spcPts val="300"/>
              </a:spcBef>
              <a:buClr>
                <a:schemeClr val="bg1"/>
              </a:buClr>
              <a:buFont typeface="Wingdings" panose="05000000000000000000" pitchFamily="2" charset="2"/>
              <a:buChar char="§"/>
            </a:pPr>
            <a:r>
              <a:rPr lang="en-US" sz="900" dirty="0" smtClean="0">
                <a:solidFill>
                  <a:schemeClr val="bg1"/>
                </a:solidFill>
                <a:latin typeface="Tahoma" panose="020B0604030504040204" pitchFamily="34" charset="0"/>
              </a:rPr>
              <a:t>Katun’s current color MFD toner portfolio covers 69% of all existing OEM line products, with room to grow to meet Katun’s current 79% coverage of monochrome toners</a:t>
            </a:r>
          </a:p>
          <a:p>
            <a:pPr marL="171450" indent="-171450">
              <a:spcBef>
                <a:spcPts val="300"/>
              </a:spcBef>
              <a:buClr>
                <a:schemeClr val="bg1"/>
              </a:buClr>
              <a:buFont typeface="Wingdings" panose="05000000000000000000" pitchFamily="2" charset="2"/>
              <a:buChar char="§"/>
            </a:pPr>
            <a:r>
              <a:rPr lang="en-US" sz="900" dirty="0" smtClean="0">
                <a:solidFill>
                  <a:schemeClr val="bg1"/>
                </a:solidFill>
                <a:latin typeface="Tahoma" panose="020B0604030504040204" pitchFamily="34" charset="0"/>
              </a:rPr>
              <a:t>Improved TTM enables Katun to accelerate new product launches and free up resources to drive increased OEM line coverage </a:t>
            </a:r>
          </a:p>
          <a:p>
            <a:pPr marL="171450" indent="-171450">
              <a:spcBef>
                <a:spcPts val="300"/>
              </a:spcBef>
              <a:buClr>
                <a:schemeClr val="bg1"/>
              </a:buClr>
              <a:buFont typeface="Wingdings" panose="05000000000000000000" pitchFamily="2" charset="2"/>
              <a:buChar char="§"/>
            </a:pPr>
            <a:r>
              <a:rPr lang="en-US" sz="900" dirty="0" smtClean="0">
                <a:solidFill>
                  <a:schemeClr val="bg1"/>
                </a:solidFill>
                <a:latin typeface="Tahoma" panose="020B0604030504040204" pitchFamily="34" charset="0"/>
              </a:rPr>
              <a:t>Greater coverage increases access to a larger proportion of toner MFD market opportunity </a:t>
            </a:r>
          </a:p>
          <a:p>
            <a:pPr marL="171450" indent="-171450">
              <a:spcBef>
                <a:spcPts val="300"/>
              </a:spcBef>
              <a:buClr>
                <a:schemeClr val="bg1"/>
              </a:buClr>
              <a:buFont typeface="Wingdings" panose="05000000000000000000" pitchFamily="2" charset="2"/>
              <a:buChar char="§"/>
            </a:pPr>
            <a:r>
              <a:rPr lang="en-US" sz="900" dirty="0" smtClean="0">
                <a:solidFill>
                  <a:schemeClr val="bg1"/>
                </a:solidFill>
                <a:latin typeface="Tahoma" panose="020B0604030504040204" pitchFamily="34" charset="0"/>
              </a:rPr>
              <a:t>Together, Katun’s expanding color portfolio, improving TTM and increasing OEM line coverage continuously work to ensure maximum new product revenue can be achieved</a:t>
            </a:r>
          </a:p>
          <a:p>
            <a:pPr marL="171450" indent="-171450">
              <a:spcBef>
                <a:spcPts val="300"/>
              </a:spcBef>
              <a:buClr>
                <a:schemeClr val="bg1"/>
              </a:buClr>
              <a:buFont typeface="Wingdings" panose="05000000000000000000" pitchFamily="2" charset="2"/>
              <a:buChar char="§"/>
            </a:pPr>
            <a:endParaRPr lang="en-US" sz="900" dirty="0" smtClean="0">
              <a:solidFill>
                <a:schemeClr val="bg1"/>
              </a:solidFill>
              <a:latin typeface="Tahoma" panose="020B0604030504040204" pitchFamily="34" charset="0"/>
            </a:endParaRPr>
          </a:p>
        </p:txBody>
      </p:sp>
      <p:graphicFrame>
        <p:nvGraphicFramePr>
          <p:cNvPr id="16" name="TextBox 3"/>
          <p:cNvGraphicFramePr/>
          <p:nvPr>
            <p:custDataLst>
              <p:tags r:id="rId1"/>
            </p:custDataLst>
            <p:extLst>
              <p:ext uri="{D42A27DB-BD31-4B8C-83A1-F6EECF244321}">
                <p14:modId xmlns:p14="http://schemas.microsoft.com/office/powerpoint/2010/main" val="2192811803"/>
              </p:ext>
            </p:extLst>
          </p:nvPr>
        </p:nvGraphicFramePr>
        <p:xfrm>
          <a:off x="2430463" y="3249065"/>
          <a:ext cx="3124201" cy="178299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TextBox 3"/>
          <p:cNvGraphicFramePr/>
          <p:nvPr>
            <p:custDataLst>
              <p:tags r:id="rId2"/>
            </p:custDataLst>
            <p:extLst>
              <p:ext uri="{D42A27DB-BD31-4B8C-83A1-F6EECF244321}">
                <p14:modId xmlns:p14="http://schemas.microsoft.com/office/powerpoint/2010/main" val="2683366479"/>
              </p:ext>
            </p:extLst>
          </p:nvPr>
        </p:nvGraphicFramePr>
        <p:xfrm>
          <a:off x="5794375" y="3249065"/>
          <a:ext cx="3127248" cy="1783080"/>
        </p:xfrm>
        <a:graphic>
          <a:graphicData uri="http://schemas.openxmlformats.org/drawingml/2006/chart">
            <c:chart xmlns:c="http://schemas.openxmlformats.org/drawingml/2006/chart" xmlns:r="http://schemas.openxmlformats.org/officeDocument/2006/relationships" r:id="rId5"/>
          </a:graphicData>
        </a:graphic>
      </p:graphicFrame>
      <p:sp>
        <p:nvSpPr>
          <p:cNvPr id="2" name="Left Brace 1"/>
          <p:cNvSpPr/>
          <p:nvPr/>
        </p:nvSpPr>
        <p:spPr>
          <a:xfrm rot="5400000">
            <a:off x="8426066" y="3410781"/>
            <a:ext cx="193141" cy="371283"/>
          </a:xfrm>
          <a:prstGeom prst="leftBrace">
            <a:avLst>
              <a:gd name="adj1" fmla="val 8333"/>
              <a:gd name="adj2" fmla="val 49302"/>
            </a:avLst>
          </a:prstGeom>
          <a:ln>
            <a:solidFill>
              <a:schemeClr val="bg1">
                <a:lumMod val="8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p:cNvSpPr txBox="1"/>
          <p:nvPr/>
        </p:nvSpPr>
        <p:spPr>
          <a:xfrm>
            <a:off x="8083412" y="3363655"/>
            <a:ext cx="878447" cy="215444"/>
          </a:xfrm>
          <a:prstGeom prst="rect">
            <a:avLst/>
          </a:prstGeom>
          <a:noFill/>
        </p:spPr>
        <p:txBody>
          <a:bodyPr wrap="none" lIns="0" tIns="0" rIns="0" bIns="0" rtlCol="0">
            <a:spAutoFit/>
          </a:bodyPr>
          <a:lstStyle/>
          <a:p>
            <a:pPr algn="ctr"/>
            <a:r>
              <a:rPr lang="en-US" sz="700" dirty="0" smtClean="0"/>
              <a:t>10% higher coverage </a:t>
            </a:r>
            <a:br>
              <a:rPr lang="en-US" sz="700" dirty="0" smtClean="0"/>
            </a:br>
            <a:r>
              <a:rPr lang="en-US" sz="700" dirty="0" smtClean="0"/>
              <a:t>target for color</a:t>
            </a:r>
            <a:endParaRPr lang="en-US" sz="700" dirty="0"/>
          </a:p>
        </p:txBody>
      </p:sp>
      <p:sp>
        <p:nvSpPr>
          <p:cNvPr id="14"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Key Investment Considerations</a:t>
            </a:r>
            <a:endParaRPr lang="en-US" sz="800" b="1" dirty="0">
              <a:solidFill>
                <a:srgbClr val="FFFFFF"/>
              </a:solidFill>
              <a:latin typeface="Tahoma"/>
            </a:endParaRPr>
          </a:p>
        </p:txBody>
      </p:sp>
      <p:sp>
        <p:nvSpPr>
          <p:cNvPr id="6"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22</a:t>
            </a:r>
            <a:endParaRPr lang="en-US" sz="900" dirty="0">
              <a:solidFill>
                <a:srgbClr val="000000"/>
              </a:solidFill>
              <a:latin typeface="Tahoma"/>
            </a:endParaRPr>
          </a:p>
        </p:txBody>
      </p:sp>
    </p:spTree>
    <p:extLst>
      <p:ext uri="{BB962C8B-B14F-4D97-AF65-F5344CB8AC3E}">
        <p14:creationId xmlns:p14="http://schemas.microsoft.com/office/powerpoint/2010/main" val="30128799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1216" y="118872"/>
            <a:ext cx="6624638" cy="585216"/>
          </a:xfrm>
        </p:spPr>
        <p:txBody>
          <a:bodyPr/>
          <a:lstStyle/>
          <a:p>
            <a:r>
              <a:rPr lang="en-US" dirty="0"/>
              <a:t>Global Scale and Footprint</a:t>
            </a:r>
          </a:p>
        </p:txBody>
      </p:sp>
      <p:sp>
        <p:nvSpPr>
          <p:cNvPr id="5" name="Text Placeholder 4"/>
          <p:cNvSpPr>
            <a:spLocks noGrp="1"/>
          </p:cNvSpPr>
          <p:nvPr>
            <p:ph type="body" sz="quarter" idx="11"/>
          </p:nvPr>
        </p:nvSpPr>
        <p:spPr/>
        <p:txBody>
          <a:bodyPr/>
          <a:lstStyle/>
          <a:p>
            <a:r>
              <a:rPr lang="en-US" dirty="0"/>
              <a:t>Katun has unmatched scale and reach and is the only truly global compatible imaging supplies company</a:t>
            </a:r>
          </a:p>
        </p:txBody>
      </p:sp>
      <p:grpSp>
        <p:nvGrpSpPr>
          <p:cNvPr id="2" name="Group 1"/>
          <p:cNvGrpSpPr/>
          <p:nvPr/>
        </p:nvGrpSpPr>
        <p:grpSpPr>
          <a:xfrm>
            <a:off x="2338492" y="1526403"/>
            <a:ext cx="4928563" cy="2471397"/>
            <a:chOff x="3079511" y="1290996"/>
            <a:chExt cx="4928563" cy="2471397"/>
          </a:xfrm>
        </p:grpSpPr>
        <p:grpSp>
          <p:nvGrpSpPr>
            <p:cNvPr id="7" name="Group 6"/>
            <p:cNvGrpSpPr/>
            <p:nvPr/>
          </p:nvGrpSpPr>
          <p:grpSpPr>
            <a:xfrm>
              <a:off x="3079511" y="1290996"/>
              <a:ext cx="4928563" cy="2471397"/>
              <a:chOff x="338136" y="1230312"/>
              <a:chExt cx="9079475" cy="5016493"/>
            </a:xfrm>
            <a:solidFill>
              <a:schemeClr val="tx2"/>
            </a:solidFill>
          </p:grpSpPr>
          <p:sp>
            <p:nvSpPr>
              <p:cNvPr id="28" name="Freeform 4"/>
              <p:cNvSpPr>
                <a:spLocks noChangeAspect="1"/>
              </p:cNvSpPr>
              <p:nvPr/>
            </p:nvSpPr>
            <p:spPr bwMode="gray">
              <a:xfrm>
                <a:off x="4974202" y="1619248"/>
                <a:ext cx="4422771" cy="1576385"/>
              </a:xfrm>
              <a:custGeom>
                <a:avLst/>
                <a:gdLst>
                  <a:gd name="T0" fmla="*/ 54568701 w 5927"/>
                  <a:gd name="T1" fmla="*/ 820356130 h 1901"/>
                  <a:gd name="T2" fmla="*/ 174286586 w 5927"/>
                  <a:gd name="T3" fmla="*/ 715146950 h 1901"/>
                  <a:gd name="T4" fmla="*/ 173173244 w 5927"/>
                  <a:gd name="T5" fmla="*/ 422899873 h 1901"/>
                  <a:gd name="T6" fmla="*/ 314049858 w 5927"/>
                  <a:gd name="T7" fmla="*/ 389205305 h 1901"/>
                  <a:gd name="T8" fmla="*/ 346903159 w 5927"/>
                  <a:gd name="T9" fmla="*/ 603749141 h 1901"/>
                  <a:gd name="T10" fmla="*/ 389778780 w 5927"/>
                  <a:gd name="T11" fmla="*/ 533609411 h 1901"/>
                  <a:gd name="T12" fmla="*/ 490563875 w 5927"/>
                  <a:gd name="T13" fmla="*/ 461407358 h 1901"/>
                  <a:gd name="T14" fmla="*/ 759511428 w 5927"/>
                  <a:gd name="T15" fmla="*/ 396081375 h 1901"/>
                  <a:gd name="T16" fmla="*/ 957184920 w 5927"/>
                  <a:gd name="T17" fmla="*/ 405020598 h 1901"/>
                  <a:gd name="T18" fmla="*/ 961639036 w 5927"/>
                  <a:gd name="T19" fmla="*/ 226921923 h 1901"/>
                  <a:gd name="T20" fmla="*/ 1033469767 w 5927"/>
                  <a:gd name="T21" fmla="*/ 449030100 h 1901"/>
                  <a:gd name="T22" fmla="*/ 1076345388 w 5927"/>
                  <a:gd name="T23" fmla="*/ 405020598 h 1901"/>
                  <a:gd name="T24" fmla="*/ 1122561783 w 5927"/>
                  <a:gd name="T25" fmla="*/ 405020598 h 1901"/>
                  <a:gd name="T26" fmla="*/ 1074117957 w 5927"/>
                  <a:gd name="T27" fmla="*/ 294310230 h 1901"/>
                  <a:gd name="T28" fmla="*/ 1230029917 w 5927"/>
                  <a:gd name="T29" fmla="*/ 284683566 h 1901"/>
                  <a:gd name="T30" fmla="*/ 1296291698 w 5927"/>
                  <a:gd name="T31" fmla="*/ 183600691 h 1901"/>
                  <a:gd name="T32" fmla="*/ 1472249044 w 5927"/>
                  <a:gd name="T33" fmla="*/ 77015800 h 1901"/>
                  <a:gd name="T34" fmla="*/ 1577489001 w 5927"/>
                  <a:gd name="T35" fmla="*/ 33007127 h 1901"/>
                  <a:gd name="T36" fmla="*/ 1820265545 w 5927"/>
                  <a:gd name="T37" fmla="*/ 88705617 h 1901"/>
                  <a:gd name="T38" fmla="*/ 1676604083 w 5927"/>
                  <a:gd name="T39" fmla="*/ 215232107 h 1901"/>
                  <a:gd name="T40" fmla="*/ 1836970158 w 5927"/>
                  <a:gd name="T41" fmla="*/ 217294430 h 1901"/>
                  <a:gd name="T42" fmla="*/ 2004575198 w 5927"/>
                  <a:gd name="T43" fmla="*/ 189101050 h 1901"/>
                  <a:gd name="T44" fmla="*/ 2147483647 w 5927"/>
                  <a:gd name="T45" fmla="*/ 284683566 h 1901"/>
                  <a:gd name="T46" fmla="*/ 2147483647 w 5927"/>
                  <a:gd name="T47" fmla="*/ 283996125 h 1901"/>
                  <a:gd name="T48" fmla="*/ 2147483647 w 5927"/>
                  <a:gd name="T49" fmla="*/ 367200554 h 1901"/>
                  <a:gd name="T50" fmla="*/ 2147483647 w 5927"/>
                  <a:gd name="T51" fmla="*/ 354823296 h 1901"/>
                  <a:gd name="T52" fmla="*/ 2147483647 w 5927"/>
                  <a:gd name="T53" fmla="*/ 484786991 h 1901"/>
                  <a:gd name="T54" fmla="*/ 2147483647 w 5927"/>
                  <a:gd name="T55" fmla="*/ 578993796 h 1901"/>
                  <a:gd name="T56" fmla="*/ 2147483647 w 5927"/>
                  <a:gd name="T57" fmla="*/ 506104301 h 1901"/>
                  <a:gd name="T58" fmla="*/ 2147483647 w 5927"/>
                  <a:gd name="T59" fmla="*/ 655322154 h 1901"/>
                  <a:gd name="T60" fmla="*/ 2147483647 w 5927"/>
                  <a:gd name="T61" fmla="*/ 722023849 h 1901"/>
                  <a:gd name="T62" fmla="*/ 2147483647 w 5927"/>
                  <a:gd name="T63" fmla="*/ 867803667 h 1901"/>
                  <a:gd name="T64" fmla="*/ 2147483647 w 5927"/>
                  <a:gd name="T65" fmla="*/ 1045214900 h 1901"/>
                  <a:gd name="T66" fmla="*/ 2147483647 w 5927"/>
                  <a:gd name="T67" fmla="*/ 661510783 h 1901"/>
                  <a:gd name="T68" fmla="*/ 2147483647 w 5927"/>
                  <a:gd name="T69" fmla="*/ 745403483 h 1901"/>
                  <a:gd name="T70" fmla="*/ 2147483647 w 5927"/>
                  <a:gd name="T71" fmla="*/ 770846269 h 1901"/>
                  <a:gd name="T72" fmla="*/ 2147483647 w 5927"/>
                  <a:gd name="T73" fmla="*/ 959947319 h 1901"/>
                  <a:gd name="T74" fmla="*/ 2147483647 w 5927"/>
                  <a:gd name="T75" fmla="*/ 1049341206 h 1901"/>
                  <a:gd name="T76" fmla="*/ 2147483647 w 5927"/>
                  <a:gd name="T77" fmla="*/ 1268697959 h 1901"/>
                  <a:gd name="T78" fmla="*/ 2050234921 w 5927"/>
                  <a:gd name="T79" fmla="*/ 978514035 h 1901"/>
                  <a:gd name="T80" fmla="*/ 1833629385 w 5927"/>
                  <a:gd name="T81" fmla="*/ 1065156499 h 1901"/>
                  <a:gd name="T82" fmla="*/ 1511227220 w 5927"/>
                  <a:gd name="T83" fmla="*/ 1071345128 h 1901"/>
                  <a:gd name="T84" fmla="*/ 1165994821 w 5927"/>
                  <a:gd name="T85" fmla="*/ 1069970245 h 1901"/>
                  <a:gd name="T86" fmla="*/ 1011196950 w 5927"/>
                  <a:gd name="T87" fmla="*/ 973700288 h 1901"/>
                  <a:gd name="T88" fmla="*/ 821319093 w 5927"/>
                  <a:gd name="T89" fmla="*/ 904248829 h 1901"/>
                  <a:gd name="T90" fmla="*/ 691578141 w 5927"/>
                  <a:gd name="T91" fmla="*/ 934504533 h 1901"/>
                  <a:gd name="T92" fmla="*/ 721089923 w 5927"/>
                  <a:gd name="T93" fmla="*/ 1045902341 h 1901"/>
                  <a:gd name="T94" fmla="*/ 631441236 w 5927"/>
                  <a:gd name="T95" fmla="*/ 1034899966 h 1901"/>
                  <a:gd name="T96" fmla="*/ 518405643 w 5927"/>
                  <a:gd name="T97" fmla="*/ 1058967870 h 1901"/>
                  <a:gd name="T98" fmla="*/ 514507453 w 5927"/>
                  <a:gd name="T99" fmla="*/ 1124981294 h 1901"/>
                  <a:gd name="T100" fmla="*/ 539007701 w 5927"/>
                  <a:gd name="T101" fmla="*/ 1180680613 h 1901"/>
                  <a:gd name="T102" fmla="*/ 503927715 w 5927"/>
                  <a:gd name="T103" fmla="*/ 1282450929 h 1901"/>
                  <a:gd name="T104" fmla="*/ 372516750 w 5927"/>
                  <a:gd name="T105" fmla="*/ 1242567732 h 1901"/>
                  <a:gd name="T106" fmla="*/ 378084954 w 5927"/>
                  <a:gd name="T107" fmla="*/ 1089224403 h 1901"/>
                  <a:gd name="T108" fmla="*/ 256697055 w 5927"/>
                  <a:gd name="T109" fmla="*/ 998455633 h 1901"/>
                  <a:gd name="T110" fmla="*/ 222173741 w 5927"/>
                  <a:gd name="T111" fmla="*/ 972325406 h 1901"/>
                  <a:gd name="T112" fmla="*/ 134195067 w 5927"/>
                  <a:gd name="T113" fmla="*/ 894621336 h 1901"/>
                  <a:gd name="T114" fmla="*/ 80183038 w 5927"/>
                  <a:gd name="T115" fmla="*/ 958572436 h 190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927"/>
                  <a:gd name="T175" fmla="*/ 0 h 1901"/>
                  <a:gd name="T176" fmla="*/ 5927 w 5927"/>
                  <a:gd name="T177" fmla="*/ 1901 h 190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927" h="1901">
                    <a:moveTo>
                      <a:pt x="0" y="1351"/>
                    </a:moveTo>
                    <a:lnTo>
                      <a:pt x="49" y="1307"/>
                    </a:lnTo>
                    <a:lnTo>
                      <a:pt x="33" y="1325"/>
                    </a:lnTo>
                    <a:lnTo>
                      <a:pt x="55" y="1330"/>
                    </a:lnTo>
                    <a:lnTo>
                      <a:pt x="49" y="1241"/>
                    </a:lnTo>
                    <a:lnTo>
                      <a:pt x="69" y="1199"/>
                    </a:lnTo>
                    <a:lnTo>
                      <a:pt x="98" y="1193"/>
                    </a:lnTo>
                    <a:lnTo>
                      <a:pt x="155" y="1232"/>
                    </a:lnTo>
                    <a:lnTo>
                      <a:pt x="168" y="1158"/>
                    </a:lnTo>
                    <a:lnTo>
                      <a:pt x="143" y="1159"/>
                    </a:lnTo>
                    <a:lnTo>
                      <a:pt x="133" y="1116"/>
                    </a:lnTo>
                    <a:lnTo>
                      <a:pt x="368" y="1078"/>
                    </a:lnTo>
                    <a:lnTo>
                      <a:pt x="311" y="1062"/>
                    </a:lnTo>
                    <a:lnTo>
                      <a:pt x="313" y="1040"/>
                    </a:lnTo>
                    <a:lnTo>
                      <a:pt x="278" y="1048"/>
                    </a:lnTo>
                    <a:lnTo>
                      <a:pt x="411" y="936"/>
                    </a:lnTo>
                    <a:lnTo>
                      <a:pt x="352" y="818"/>
                    </a:lnTo>
                    <a:lnTo>
                      <a:pt x="366" y="761"/>
                    </a:lnTo>
                    <a:lnTo>
                      <a:pt x="330" y="699"/>
                    </a:lnTo>
                    <a:lnTo>
                      <a:pt x="360" y="664"/>
                    </a:lnTo>
                    <a:lnTo>
                      <a:pt x="311" y="615"/>
                    </a:lnTo>
                    <a:lnTo>
                      <a:pt x="325" y="574"/>
                    </a:lnTo>
                    <a:lnTo>
                      <a:pt x="389" y="529"/>
                    </a:lnTo>
                    <a:lnTo>
                      <a:pt x="425" y="523"/>
                    </a:lnTo>
                    <a:lnTo>
                      <a:pt x="470" y="533"/>
                    </a:lnTo>
                    <a:lnTo>
                      <a:pt x="431" y="544"/>
                    </a:lnTo>
                    <a:lnTo>
                      <a:pt x="461" y="561"/>
                    </a:lnTo>
                    <a:lnTo>
                      <a:pt x="564" y="566"/>
                    </a:lnTo>
                    <a:lnTo>
                      <a:pt x="745" y="661"/>
                    </a:lnTo>
                    <a:lnTo>
                      <a:pt x="750" y="708"/>
                    </a:lnTo>
                    <a:lnTo>
                      <a:pt x="670" y="749"/>
                    </a:lnTo>
                    <a:lnTo>
                      <a:pt x="427" y="692"/>
                    </a:lnTo>
                    <a:lnTo>
                      <a:pt x="526" y="760"/>
                    </a:lnTo>
                    <a:lnTo>
                      <a:pt x="524" y="838"/>
                    </a:lnTo>
                    <a:lnTo>
                      <a:pt x="623" y="878"/>
                    </a:lnTo>
                    <a:lnTo>
                      <a:pt x="648" y="870"/>
                    </a:lnTo>
                    <a:lnTo>
                      <a:pt x="635" y="838"/>
                    </a:lnTo>
                    <a:lnTo>
                      <a:pt x="590" y="826"/>
                    </a:lnTo>
                    <a:lnTo>
                      <a:pt x="601" y="799"/>
                    </a:lnTo>
                    <a:lnTo>
                      <a:pt x="645" y="829"/>
                    </a:lnTo>
                    <a:lnTo>
                      <a:pt x="741" y="838"/>
                    </a:lnTo>
                    <a:lnTo>
                      <a:pt x="700" y="776"/>
                    </a:lnTo>
                    <a:lnTo>
                      <a:pt x="788" y="724"/>
                    </a:lnTo>
                    <a:lnTo>
                      <a:pt x="853" y="760"/>
                    </a:lnTo>
                    <a:lnTo>
                      <a:pt x="851" y="618"/>
                    </a:lnTo>
                    <a:lnTo>
                      <a:pt x="823" y="598"/>
                    </a:lnTo>
                    <a:lnTo>
                      <a:pt x="931" y="629"/>
                    </a:lnTo>
                    <a:lnTo>
                      <a:pt x="938" y="646"/>
                    </a:lnTo>
                    <a:lnTo>
                      <a:pt x="881" y="671"/>
                    </a:lnTo>
                    <a:lnTo>
                      <a:pt x="938" y="716"/>
                    </a:lnTo>
                    <a:lnTo>
                      <a:pt x="987" y="664"/>
                    </a:lnTo>
                    <a:lnTo>
                      <a:pt x="1187" y="580"/>
                    </a:lnTo>
                    <a:lnTo>
                      <a:pt x="1217" y="576"/>
                    </a:lnTo>
                    <a:lnTo>
                      <a:pt x="1187" y="590"/>
                    </a:lnTo>
                    <a:lnTo>
                      <a:pt x="1220" y="631"/>
                    </a:lnTo>
                    <a:lnTo>
                      <a:pt x="1364" y="576"/>
                    </a:lnTo>
                    <a:lnTo>
                      <a:pt x="1397" y="616"/>
                    </a:lnTo>
                    <a:lnTo>
                      <a:pt x="1431" y="587"/>
                    </a:lnTo>
                    <a:lnTo>
                      <a:pt x="1414" y="540"/>
                    </a:lnTo>
                    <a:lnTo>
                      <a:pt x="1434" y="525"/>
                    </a:lnTo>
                    <a:lnTo>
                      <a:pt x="1544" y="547"/>
                    </a:lnTo>
                    <a:lnTo>
                      <a:pt x="1689" y="627"/>
                    </a:lnTo>
                    <a:lnTo>
                      <a:pt x="1719" y="589"/>
                    </a:lnTo>
                    <a:lnTo>
                      <a:pt x="1687" y="549"/>
                    </a:lnTo>
                    <a:lnTo>
                      <a:pt x="1643" y="538"/>
                    </a:lnTo>
                    <a:lnTo>
                      <a:pt x="1660" y="474"/>
                    </a:lnTo>
                    <a:lnTo>
                      <a:pt x="1629" y="465"/>
                    </a:lnTo>
                    <a:lnTo>
                      <a:pt x="1640" y="437"/>
                    </a:lnTo>
                    <a:lnTo>
                      <a:pt x="1693" y="406"/>
                    </a:lnTo>
                    <a:lnTo>
                      <a:pt x="1727" y="330"/>
                    </a:lnTo>
                    <a:lnTo>
                      <a:pt x="1803" y="332"/>
                    </a:lnTo>
                    <a:lnTo>
                      <a:pt x="1838" y="343"/>
                    </a:lnTo>
                    <a:lnTo>
                      <a:pt x="1812" y="423"/>
                    </a:lnTo>
                    <a:lnTo>
                      <a:pt x="1842" y="463"/>
                    </a:lnTo>
                    <a:lnTo>
                      <a:pt x="1832" y="574"/>
                    </a:lnTo>
                    <a:lnTo>
                      <a:pt x="1870" y="613"/>
                    </a:lnTo>
                    <a:lnTo>
                      <a:pt x="1856" y="653"/>
                    </a:lnTo>
                    <a:lnTo>
                      <a:pt x="1798" y="684"/>
                    </a:lnTo>
                    <a:lnTo>
                      <a:pt x="1816" y="699"/>
                    </a:lnTo>
                    <a:lnTo>
                      <a:pt x="1742" y="715"/>
                    </a:lnTo>
                    <a:lnTo>
                      <a:pt x="1821" y="742"/>
                    </a:lnTo>
                    <a:lnTo>
                      <a:pt x="1912" y="653"/>
                    </a:lnTo>
                    <a:lnTo>
                      <a:pt x="1901" y="598"/>
                    </a:lnTo>
                    <a:lnTo>
                      <a:pt x="1933" y="589"/>
                    </a:lnTo>
                    <a:lnTo>
                      <a:pt x="1980" y="579"/>
                    </a:lnTo>
                    <a:lnTo>
                      <a:pt x="2002" y="610"/>
                    </a:lnTo>
                    <a:lnTo>
                      <a:pt x="2000" y="651"/>
                    </a:lnTo>
                    <a:lnTo>
                      <a:pt x="2059" y="665"/>
                    </a:lnTo>
                    <a:lnTo>
                      <a:pt x="2013" y="650"/>
                    </a:lnTo>
                    <a:lnTo>
                      <a:pt x="2033" y="626"/>
                    </a:lnTo>
                    <a:lnTo>
                      <a:pt x="2016" y="589"/>
                    </a:lnTo>
                    <a:lnTo>
                      <a:pt x="1880" y="565"/>
                    </a:lnTo>
                    <a:lnTo>
                      <a:pt x="1901" y="478"/>
                    </a:lnTo>
                    <a:lnTo>
                      <a:pt x="1854" y="423"/>
                    </a:lnTo>
                    <a:lnTo>
                      <a:pt x="1922" y="373"/>
                    </a:lnTo>
                    <a:lnTo>
                      <a:pt x="1913" y="337"/>
                    </a:lnTo>
                    <a:lnTo>
                      <a:pt x="1944" y="358"/>
                    </a:lnTo>
                    <a:lnTo>
                      <a:pt x="1929" y="428"/>
                    </a:lnTo>
                    <a:lnTo>
                      <a:pt x="1950" y="437"/>
                    </a:lnTo>
                    <a:lnTo>
                      <a:pt x="2041" y="459"/>
                    </a:lnTo>
                    <a:lnTo>
                      <a:pt x="1958" y="401"/>
                    </a:lnTo>
                    <a:lnTo>
                      <a:pt x="2022" y="403"/>
                    </a:lnTo>
                    <a:lnTo>
                      <a:pt x="2007" y="380"/>
                    </a:lnTo>
                    <a:lnTo>
                      <a:pt x="2041" y="369"/>
                    </a:lnTo>
                    <a:lnTo>
                      <a:pt x="2209" y="414"/>
                    </a:lnTo>
                    <a:lnTo>
                      <a:pt x="2177" y="445"/>
                    </a:lnTo>
                    <a:lnTo>
                      <a:pt x="2172" y="490"/>
                    </a:lnTo>
                    <a:lnTo>
                      <a:pt x="2207" y="516"/>
                    </a:lnTo>
                    <a:lnTo>
                      <a:pt x="2224" y="414"/>
                    </a:lnTo>
                    <a:lnTo>
                      <a:pt x="2133" y="363"/>
                    </a:lnTo>
                    <a:lnTo>
                      <a:pt x="2114" y="293"/>
                    </a:lnTo>
                    <a:lnTo>
                      <a:pt x="2328" y="267"/>
                    </a:lnTo>
                    <a:lnTo>
                      <a:pt x="2300" y="203"/>
                    </a:lnTo>
                    <a:lnTo>
                      <a:pt x="2328" y="217"/>
                    </a:lnTo>
                    <a:lnTo>
                      <a:pt x="2363" y="192"/>
                    </a:lnTo>
                    <a:lnTo>
                      <a:pt x="2337" y="184"/>
                    </a:lnTo>
                    <a:lnTo>
                      <a:pt x="2560" y="132"/>
                    </a:lnTo>
                    <a:lnTo>
                      <a:pt x="2542" y="117"/>
                    </a:lnTo>
                    <a:lnTo>
                      <a:pt x="2644" y="112"/>
                    </a:lnTo>
                    <a:lnTo>
                      <a:pt x="2643" y="129"/>
                    </a:lnTo>
                    <a:lnTo>
                      <a:pt x="2669" y="129"/>
                    </a:lnTo>
                    <a:lnTo>
                      <a:pt x="2744" y="106"/>
                    </a:lnTo>
                    <a:lnTo>
                      <a:pt x="2779" y="118"/>
                    </a:lnTo>
                    <a:lnTo>
                      <a:pt x="2746" y="90"/>
                    </a:lnTo>
                    <a:lnTo>
                      <a:pt x="2830" y="84"/>
                    </a:lnTo>
                    <a:lnTo>
                      <a:pt x="2833" y="48"/>
                    </a:lnTo>
                    <a:lnTo>
                      <a:pt x="2933" y="0"/>
                    </a:lnTo>
                    <a:lnTo>
                      <a:pt x="3002" y="29"/>
                    </a:lnTo>
                    <a:lnTo>
                      <a:pt x="2943" y="55"/>
                    </a:lnTo>
                    <a:lnTo>
                      <a:pt x="3043" y="53"/>
                    </a:lnTo>
                    <a:lnTo>
                      <a:pt x="3003" y="90"/>
                    </a:lnTo>
                    <a:lnTo>
                      <a:pt x="3174" y="72"/>
                    </a:lnTo>
                    <a:lnTo>
                      <a:pt x="3269" y="129"/>
                    </a:lnTo>
                    <a:lnTo>
                      <a:pt x="3255" y="150"/>
                    </a:lnTo>
                    <a:lnTo>
                      <a:pt x="3223" y="138"/>
                    </a:lnTo>
                    <a:lnTo>
                      <a:pt x="3266" y="156"/>
                    </a:lnTo>
                    <a:lnTo>
                      <a:pt x="3245" y="190"/>
                    </a:lnTo>
                    <a:lnTo>
                      <a:pt x="2933" y="355"/>
                    </a:lnTo>
                    <a:lnTo>
                      <a:pt x="3032" y="335"/>
                    </a:lnTo>
                    <a:lnTo>
                      <a:pt x="3011" y="313"/>
                    </a:lnTo>
                    <a:lnTo>
                      <a:pt x="3169" y="282"/>
                    </a:lnTo>
                    <a:lnTo>
                      <a:pt x="3126" y="287"/>
                    </a:lnTo>
                    <a:lnTo>
                      <a:pt x="3136" y="259"/>
                    </a:lnTo>
                    <a:lnTo>
                      <a:pt x="3223" y="282"/>
                    </a:lnTo>
                    <a:lnTo>
                      <a:pt x="3236" y="259"/>
                    </a:lnTo>
                    <a:lnTo>
                      <a:pt x="3256" y="313"/>
                    </a:lnTo>
                    <a:lnTo>
                      <a:pt x="3299" y="316"/>
                    </a:lnTo>
                    <a:lnTo>
                      <a:pt x="3258" y="294"/>
                    </a:lnTo>
                    <a:lnTo>
                      <a:pt x="3342" y="280"/>
                    </a:lnTo>
                    <a:lnTo>
                      <a:pt x="3442" y="293"/>
                    </a:lnTo>
                    <a:lnTo>
                      <a:pt x="3433" y="313"/>
                    </a:lnTo>
                    <a:lnTo>
                      <a:pt x="3520" y="330"/>
                    </a:lnTo>
                    <a:lnTo>
                      <a:pt x="3596" y="326"/>
                    </a:lnTo>
                    <a:lnTo>
                      <a:pt x="3600" y="275"/>
                    </a:lnTo>
                    <a:lnTo>
                      <a:pt x="3622" y="269"/>
                    </a:lnTo>
                    <a:lnTo>
                      <a:pt x="3815" y="326"/>
                    </a:lnTo>
                    <a:lnTo>
                      <a:pt x="3788" y="414"/>
                    </a:lnTo>
                    <a:lnTo>
                      <a:pt x="3877" y="474"/>
                    </a:lnTo>
                    <a:lnTo>
                      <a:pt x="3926" y="392"/>
                    </a:lnTo>
                    <a:lnTo>
                      <a:pt x="3959" y="428"/>
                    </a:lnTo>
                    <a:lnTo>
                      <a:pt x="4024" y="414"/>
                    </a:lnTo>
                    <a:lnTo>
                      <a:pt x="4110" y="445"/>
                    </a:lnTo>
                    <a:lnTo>
                      <a:pt x="4179" y="426"/>
                    </a:lnTo>
                    <a:lnTo>
                      <a:pt x="4172" y="392"/>
                    </a:lnTo>
                    <a:lnTo>
                      <a:pt x="4220" y="336"/>
                    </a:lnTo>
                    <a:lnTo>
                      <a:pt x="4508" y="376"/>
                    </a:lnTo>
                    <a:lnTo>
                      <a:pt x="4527" y="402"/>
                    </a:lnTo>
                    <a:lnTo>
                      <a:pt x="4491" y="413"/>
                    </a:lnTo>
                    <a:lnTo>
                      <a:pt x="4584" y="426"/>
                    </a:lnTo>
                    <a:lnTo>
                      <a:pt x="4619" y="465"/>
                    </a:lnTo>
                    <a:lnTo>
                      <a:pt x="4835" y="459"/>
                    </a:lnTo>
                    <a:lnTo>
                      <a:pt x="4875" y="490"/>
                    </a:lnTo>
                    <a:lnTo>
                      <a:pt x="4861" y="529"/>
                    </a:lnTo>
                    <a:lnTo>
                      <a:pt x="4924" y="556"/>
                    </a:lnTo>
                    <a:lnTo>
                      <a:pt x="4957" y="534"/>
                    </a:lnTo>
                    <a:lnTo>
                      <a:pt x="5111" y="550"/>
                    </a:lnTo>
                    <a:lnTo>
                      <a:pt x="5142" y="529"/>
                    </a:lnTo>
                    <a:lnTo>
                      <a:pt x="5162" y="563"/>
                    </a:lnTo>
                    <a:lnTo>
                      <a:pt x="5225" y="591"/>
                    </a:lnTo>
                    <a:lnTo>
                      <a:pt x="5256" y="572"/>
                    </a:lnTo>
                    <a:lnTo>
                      <a:pt x="5224" y="540"/>
                    </a:lnTo>
                    <a:lnTo>
                      <a:pt x="5242" y="516"/>
                    </a:lnTo>
                    <a:lnTo>
                      <a:pt x="5513" y="555"/>
                    </a:lnTo>
                    <a:lnTo>
                      <a:pt x="5691" y="655"/>
                    </a:lnTo>
                    <a:lnTo>
                      <a:pt x="5729" y="655"/>
                    </a:lnTo>
                    <a:lnTo>
                      <a:pt x="5774" y="736"/>
                    </a:lnTo>
                    <a:lnTo>
                      <a:pt x="5756" y="692"/>
                    </a:lnTo>
                    <a:lnTo>
                      <a:pt x="5784" y="688"/>
                    </a:lnTo>
                    <a:lnTo>
                      <a:pt x="5802" y="705"/>
                    </a:lnTo>
                    <a:lnTo>
                      <a:pt x="5854" y="699"/>
                    </a:lnTo>
                    <a:lnTo>
                      <a:pt x="5927" y="746"/>
                    </a:lnTo>
                    <a:lnTo>
                      <a:pt x="5823" y="798"/>
                    </a:lnTo>
                    <a:lnTo>
                      <a:pt x="5844" y="812"/>
                    </a:lnTo>
                    <a:lnTo>
                      <a:pt x="5807" y="821"/>
                    </a:lnTo>
                    <a:lnTo>
                      <a:pt x="5837" y="841"/>
                    </a:lnTo>
                    <a:lnTo>
                      <a:pt x="5774" y="842"/>
                    </a:lnTo>
                    <a:lnTo>
                      <a:pt x="5755" y="812"/>
                    </a:lnTo>
                    <a:lnTo>
                      <a:pt x="5730" y="824"/>
                    </a:lnTo>
                    <a:lnTo>
                      <a:pt x="5690" y="776"/>
                    </a:lnTo>
                    <a:lnTo>
                      <a:pt x="5620" y="777"/>
                    </a:lnTo>
                    <a:lnTo>
                      <a:pt x="5602" y="749"/>
                    </a:lnTo>
                    <a:lnTo>
                      <a:pt x="5619" y="736"/>
                    </a:lnTo>
                    <a:lnTo>
                      <a:pt x="5591" y="736"/>
                    </a:lnTo>
                    <a:lnTo>
                      <a:pt x="5569" y="746"/>
                    </a:lnTo>
                    <a:lnTo>
                      <a:pt x="5595" y="779"/>
                    </a:lnTo>
                    <a:lnTo>
                      <a:pt x="5579" y="799"/>
                    </a:lnTo>
                    <a:lnTo>
                      <a:pt x="5519" y="832"/>
                    </a:lnTo>
                    <a:lnTo>
                      <a:pt x="5478" y="825"/>
                    </a:lnTo>
                    <a:lnTo>
                      <a:pt x="5546" y="918"/>
                    </a:lnTo>
                    <a:lnTo>
                      <a:pt x="5535" y="953"/>
                    </a:lnTo>
                    <a:lnTo>
                      <a:pt x="5466" y="928"/>
                    </a:lnTo>
                    <a:lnTo>
                      <a:pt x="5469" y="942"/>
                    </a:lnTo>
                    <a:lnTo>
                      <a:pt x="5343" y="988"/>
                    </a:lnTo>
                    <a:lnTo>
                      <a:pt x="5231" y="1082"/>
                    </a:lnTo>
                    <a:lnTo>
                      <a:pt x="5155" y="1046"/>
                    </a:lnTo>
                    <a:lnTo>
                      <a:pt x="5086" y="1084"/>
                    </a:lnTo>
                    <a:lnTo>
                      <a:pt x="5086" y="1050"/>
                    </a:lnTo>
                    <a:lnTo>
                      <a:pt x="5045" y="1087"/>
                    </a:lnTo>
                    <a:lnTo>
                      <a:pt x="4996" y="1083"/>
                    </a:lnTo>
                    <a:lnTo>
                      <a:pt x="4944" y="1175"/>
                    </a:lnTo>
                    <a:lnTo>
                      <a:pt x="4985" y="1193"/>
                    </a:lnTo>
                    <a:lnTo>
                      <a:pt x="4968" y="1224"/>
                    </a:lnTo>
                    <a:lnTo>
                      <a:pt x="4988" y="1270"/>
                    </a:lnTo>
                    <a:lnTo>
                      <a:pt x="4952" y="1262"/>
                    </a:lnTo>
                    <a:lnTo>
                      <a:pt x="4932" y="1303"/>
                    </a:lnTo>
                    <a:lnTo>
                      <a:pt x="4945" y="1341"/>
                    </a:lnTo>
                    <a:lnTo>
                      <a:pt x="4869" y="1372"/>
                    </a:lnTo>
                    <a:lnTo>
                      <a:pt x="4875" y="1413"/>
                    </a:lnTo>
                    <a:lnTo>
                      <a:pt x="4825" y="1424"/>
                    </a:lnTo>
                    <a:lnTo>
                      <a:pt x="4811" y="1471"/>
                    </a:lnTo>
                    <a:lnTo>
                      <a:pt x="4765" y="1520"/>
                    </a:lnTo>
                    <a:lnTo>
                      <a:pt x="4726" y="1341"/>
                    </a:lnTo>
                    <a:lnTo>
                      <a:pt x="4731" y="1244"/>
                    </a:lnTo>
                    <a:lnTo>
                      <a:pt x="4765" y="1188"/>
                    </a:lnTo>
                    <a:lnTo>
                      <a:pt x="4818" y="1176"/>
                    </a:lnTo>
                    <a:lnTo>
                      <a:pt x="4941" y="1056"/>
                    </a:lnTo>
                    <a:lnTo>
                      <a:pt x="5000" y="1032"/>
                    </a:lnTo>
                    <a:lnTo>
                      <a:pt x="5020" y="962"/>
                    </a:lnTo>
                    <a:lnTo>
                      <a:pt x="5045" y="944"/>
                    </a:lnTo>
                    <a:lnTo>
                      <a:pt x="4998" y="942"/>
                    </a:lnTo>
                    <a:lnTo>
                      <a:pt x="4984" y="999"/>
                    </a:lnTo>
                    <a:lnTo>
                      <a:pt x="4879" y="1048"/>
                    </a:lnTo>
                    <a:lnTo>
                      <a:pt x="4890" y="974"/>
                    </a:lnTo>
                    <a:lnTo>
                      <a:pt x="4778" y="990"/>
                    </a:lnTo>
                    <a:lnTo>
                      <a:pt x="4672" y="1084"/>
                    </a:lnTo>
                    <a:lnTo>
                      <a:pt x="4692" y="1123"/>
                    </a:lnTo>
                    <a:lnTo>
                      <a:pt x="4579" y="1136"/>
                    </a:lnTo>
                    <a:lnTo>
                      <a:pt x="4565" y="1125"/>
                    </a:lnTo>
                    <a:lnTo>
                      <a:pt x="4604" y="1119"/>
                    </a:lnTo>
                    <a:lnTo>
                      <a:pt x="4510" y="1095"/>
                    </a:lnTo>
                    <a:lnTo>
                      <a:pt x="4484" y="1119"/>
                    </a:lnTo>
                    <a:lnTo>
                      <a:pt x="4271" y="1121"/>
                    </a:lnTo>
                    <a:lnTo>
                      <a:pt x="4017" y="1337"/>
                    </a:lnTo>
                    <a:lnTo>
                      <a:pt x="4068" y="1346"/>
                    </a:lnTo>
                    <a:lnTo>
                      <a:pt x="4068" y="1385"/>
                    </a:lnTo>
                    <a:lnTo>
                      <a:pt x="4097" y="1361"/>
                    </a:lnTo>
                    <a:lnTo>
                      <a:pt x="4089" y="1394"/>
                    </a:lnTo>
                    <a:lnTo>
                      <a:pt x="4128" y="1375"/>
                    </a:lnTo>
                    <a:lnTo>
                      <a:pt x="4123" y="1396"/>
                    </a:lnTo>
                    <a:lnTo>
                      <a:pt x="4135" y="1361"/>
                    </a:lnTo>
                    <a:lnTo>
                      <a:pt x="4172" y="1362"/>
                    </a:lnTo>
                    <a:lnTo>
                      <a:pt x="4226" y="1407"/>
                    </a:lnTo>
                    <a:lnTo>
                      <a:pt x="4178" y="1412"/>
                    </a:lnTo>
                    <a:lnTo>
                      <a:pt x="4221" y="1427"/>
                    </a:lnTo>
                    <a:lnTo>
                      <a:pt x="4231" y="1457"/>
                    </a:lnTo>
                    <a:lnTo>
                      <a:pt x="4197" y="1526"/>
                    </a:lnTo>
                    <a:lnTo>
                      <a:pt x="4189" y="1630"/>
                    </a:lnTo>
                    <a:lnTo>
                      <a:pt x="4011" y="1845"/>
                    </a:lnTo>
                    <a:lnTo>
                      <a:pt x="3948" y="1873"/>
                    </a:lnTo>
                    <a:lnTo>
                      <a:pt x="3899" y="1845"/>
                    </a:lnTo>
                    <a:lnTo>
                      <a:pt x="3857" y="1887"/>
                    </a:lnTo>
                    <a:lnTo>
                      <a:pt x="3852" y="1878"/>
                    </a:lnTo>
                    <a:lnTo>
                      <a:pt x="3876" y="1845"/>
                    </a:lnTo>
                    <a:lnTo>
                      <a:pt x="3866" y="1791"/>
                    </a:lnTo>
                    <a:lnTo>
                      <a:pt x="3942" y="1769"/>
                    </a:lnTo>
                    <a:lnTo>
                      <a:pt x="4002" y="1625"/>
                    </a:lnTo>
                    <a:lnTo>
                      <a:pt x="3872" y="1659"/>
                    </a:lnTo>
                    <a:lnTo>
                      <a:pt x="3852" y="1605"/>
                    </a:lnTo>
                    <a:lnTo>
                      <a:pt x="3746" y="1572"/>
                    </a:lnTo>
                    <a:lnTo>
                      <a:pt x="3682" y="1423"/>
                    </a:lnTo>
                    <a:lnTo>
                      <a:pt x="3612" y="1396"/>
                    </a:lnTo>
                    <a:lnTo>
                      <a:pt x="3486" y="1437"/>
                    </a:lnTo>
                    <a:lnTo>
                      <a:pt x="3510" y="1468"/>
                    </a:lnTo>
                    <a:lnTo>
                      <a:pt x="3459" y="1556"/>
                    </a:lnTo>
                    <a:lnTo>
                      <a:pt x="3409" y="1580"/>
                    </a:lnTo>
                    <a:lnTo>
                      <a:pt x="3356" y="1559"/>
                    </a:lnTo>
                    <a:lnTo>
                      <a:pt x="3293" y="1549"/>
                    </a:lnTo>
                    <a:lnTo>
                      <a:pt x="3129" y="1589"/>
                    </a:lnTo>
                    <a:lnTo>
                      <a:pt x="2984" y="1531"/>
                    </a:lnTo>
                    <a:lnTo>
                      <a:pt x="2892" y="1539"/>
                    </a:lnTo>
                    <a:lnTo>
                      <a:pt x="2857" y="1490"/>
                    </a:lnTo>
                    <a:lnTo>
                      <a:pt x="2766" y="1457"/>
                    </a:lnTo>
                    <a:lnTo>
                      <a:pt x="2718" y="1492"/>
                    </a:lnTo>
                    <a:lnTo>
                      <a:pt x="2714" y="1558"/>
                    </a:lnTo>
                    <a:lnTo>
                      <a:pt x="2506" y="1529"/>
                    </a:lnTo>
                    <a:lnTo>
                      <a:pt x="2396" y="1589"/>
                    </a:lnTo>
                    <a:lnTo>
                      <a:pt x="2337" y="1614"/>
                    </a:lnTo>
                    <a:lnTo>
                      <a:pt x="2263" y="1566"/>
                    </a:lnTo>
                    <a:lnTo>
                      <a:pt x="2215" y="1592"/>
                    </a:lnTo>
                    <a:lnTo>
                      <a:pt x="2127" y="1559"/>
                    </a:lnTo>
                    <a:lnTo>
                      <a:pt x="2094" y="1556"/>
                    </a:lnTo>
                    <a:lnTo>
                      <a:pt x="2068" y="1505"/>
                    </a:lnTo>
                    <a:lnTo>
                      <a:pt x="2022" y="1505"/>
                    </a:lnTo>
                    <a:lnTo>
                      <a:pt x="2001" y="1514"/>
                    </a:lnTo>
                    <a:lnTo>
                      <a:pt x="1964" y="1474"/>
                    </a:lnTo>
                    <a:lnTo>
                      <a:pt x="1939" y="1485"/>
                    </a:lnTo>
                    <a:lnTo>
                      <a:pt x="1914" y="1498"/>
                    </a:lnTo>
                    <a:lnTo>
                      <a:pt x="1816" y="1416"/>
                    </a:lnTo>
                    <a:lnTo>
                      <a:pt x="1788" y="1410"/>
                    </a:lnTo>
                    <a:lnTo>
                      <a:pt x="1722" y="1347"/>
                    </a:lnTo>
                    <a:lnTo>
                      <a:pt x="1661" y="1385"/>
                    </a:lnTo>
                    <a:lnTo>
                      <a:pt x="1650" y="1359"/>
                    </a:lnTo>
                    <a:lnTo>
                      <a:pt x="1558" y="1356"/>
                    </a:lnTo>
                    <a:lnTo>
                      <a:pt x="1524" y="1311"/>
                    </a:lnTo>
                    <a:lnTo>
                      <a:pt x="1475" y="1315"/>
                    </a:lnTo>
                    <a:lnTo>
                      <a:pt x="1458" y="1334"/>
                    </a:lnTo>
                    <a:lnTo>
                      <a:pt x="1397" y="1345"/>
                    </a:lnTo>
                    <a:lnTo>
                      <a:pt x="1380" y="1334"/>
                    </a:lnTo>
                    <a:lnTo>
                      <a:pt x="1357" y="1368"/>
                    </a:lnTo>
                    <a:lnTo>
                      <a:pt x="1338" y="1359"/>
                    </a:lnTo>
                    <a:lnTo>
                      <a:pt x="1265" y="1369"/>
                    </a:lnTo>
                    <a:lnTo>
                      <a:pt x="1242" y="1359"/>
                    </a:lnTo>
                    <a:lnTo>
                      <a:pt x="1233" y="1369"/>
                    </a:lnTo>
                    <a:lnTo>
                      <a:pt x="1270" y="1410"/>
                    </a:lnTo>
                    <a:lnTo>
                      <a:pt x="1244" y="1432"/>
                    </a:lnTo>
                    <a:lnTo>
                      <a:pt x="1246" y="1465"/>
                    </a:lnTo>
                    <a:lnTo>
                      <a:pt x="1288" y="1466"/>
                    </a:lnTo>
                    <a:lnTo>
                      <a:pt x="1305" y="1498"/>
                    </a:lnTo>
                    <a:lnTo>
                      <a:pt x="1295" y="1521"/>
                    </a:lnTo>
                    <a:lnTo>
                      <a:pt x="1265" y="1505"/>
                    </a:lnTo>
                    <a:lnTo>
                      <a:pt x="1242" y="1520"/>
                    </a:lnTo>
                    <a:lnTo>
                      <a:pt x="1218" y="1506"/>
                    </a:lnTo>
                    <a:lnTo>
                      <a:pt x="1207" y="1485"/>
                    </a:lnTo>
                    <a:lnTo>
                      <a:pt x="1178" y="1498"/>
                    </a:lnTo>
                    <a:lnTo>
                      <a:pt x="1157" y="1487"/>
                    </a:lnTo>
                    <a:lnTo>
                      <a:pt x="1134" y="1505"/>
                    </a:lnTo>
                    <a:lnTo>
                      <a:pt x="1101" y="1509"/>
                    </a:lnTo>
                    <a:lnTo>
                      <a:pt x="1083" y="1485"/>
                    </a:lnTo>
                    <a:lnTo>
                      <a:pt x="970" y="1478"/>
                    </a:lnTo>
                    <a:lnTo>
                      <a:pt x="957" y="1490"/>
                    </a:lnTo>
                    <a:lnTo>
                      <a:pt x="946" y="1489"/>
                    </a:lnTo>
                    <a:lnTo>
                      <a:pt x="930" y="1515"/>
                    </a:lnTo>
                    <a:lnTo>
                      <a:pt x="931" y="1540"/>
                    </a:lnTo>
                    <a:lnTo>
                      <a:pt x="917" y="1542"/>
                    </a:lnTo>
                    <a:lnTo>
                      <a:pt x="908" y="1521"/>
                    </a:lnTo>
                    <a:lnTo>
                      <a:pt x="892" y="1523"/>
                    </a:lnTo>
                    <a:lnTo>
                      <a:pt x="888" y="1597"/>
                    </a:lnTo>
                    <a:lnTo>
                      <a:pt x="905" y="1619"/>
                    </a:lnTo>
                    <a:lnTo>
                      <a:pt x="905" y="1640"/>
                    </a:lnTo>
                    <a:lnTo>
                      <a:pt x="924" y="1636"/>
                    </a:lnTo>
                    <a:lnTo>
                      <a:pt x="946" y="1626"/>
                    </a:lnTo>
                    <a:lnTo>
                      <a:pt x="966" y="1659"/>
                    </a:lnTo>
                    <a:lnTo>
                      <a:pt x="982" y="1681"/>
                    </a:lnTo>
                    <a:lnTo>
                      <a:pt x="998" y="1708"/>
                    </a:lnTo>
                    <a:lnTo>
                      <a:pt x="1023" y="1715"/>
                    </a:lnTo>
                    <a:lnTo>
                      <a:pt x="991" y="1736"/>
                    </a:lnTo>
                    <a:lnTo>
                      <a:pt x="968" y="1717"/>
                    </a:lnTo>
                    <a:lnTo>
                      <a:pt x="944" y="1800"/>
                    </a:lnTo>
                    <a:lnTo>
                      <a:pt x="972" y="1821"/>
                    </a:lnTo>
                    <a:lnTo>
                      <a:pt x="997" y="1901"/>
                    </a:lnTo>
                    <a:lnTo>
                      <a:pt x="974" y="1887"/>
                    </a:lnTo>
                    <a:lnTo>
                      <a:pt x="950" y="1878"/>
                    </a:lnTo>
                    <a:lnTo>
                      <a:pt x="924" y="1873"/>
                    </a:lnTo>
                    <a:lnTo>
                      <a:pt x="905" y="1865"/>
                    </a:lnTo>
                    <a:lnTo>
                      <a:pt x="887" y="1862"/>
                    </a:lnTo>
                    <a:lnTo>
                      <a:pt x="871" y="1834"/>
                    </a:lnTo>
                    <a:lnTo>
                      <a:pt x="836" y="1851"/>
                    </a:lnTo>
                    <a:lnTo>
                      <a:pt x="802" y="1850"/>
                    </a:lnTo>
                    <a:lnTo>
                      <a:pt x="780" y="1825"/>
                    </a:lnTo>
                    <a:lnTo>
                      <a:pt x="725" y="1802"/>
                    </a:lnTo>
                    <a:lnTo>
                      <a:pt x="669" y="1807"/>
                    </a:lnTo>
                    <a:lnTo>
                      <a:pt x="610" y="1767"/>
                    </a:lnTo>
                    <a:lnTo>
                      <a:pt x="657" y="1729"/>
                    </a:lnTo>
                    <a:lnTo>
                      <a:pt x="662" y="1698"/>
                    </a:lnTo>
                    <a:lnTo>
                      <a:pt x="661" y="1666"/>
                    </a:lnTo>
                    <a:lnTo>
                      <a:pt x="665" y="1642"/>
                    </a:lnTo>
                    <a:lnTo>
                      <a:pt x="695" y="1633"/>
                    </a:lnTo>
                    <a:lnTo>
                      <a:pt x="679" y="1584"/>
                    </a:lnTo>
                    <a:lnTo>
                      <a:pt x="643" y="1572"/>
                    </a:lnTo>
                    <a:lnTo>
                      <a:pt x="626" y="1564"/>
                    </a:lnTo>
                    <a:lnTo>
                      <a:pt x="602" y="1571"/>
                    </a:lnTo>
                    <a:lnTo>
                      <a:pt x="551" y="1558"/>
                    </a:lnTo>
                    <a:lnTo>
                      <a:pt x="509" y="1511"/>
                    </a:lnTo>
                    <a:lnTo>
                      <a:pt x="476" y="1496"/>
                    </a:lnTo>
                    <a:lnTo>
                      <a:pt x="461" y="1452"/>
                    </a:lnTo>
                    <a:lnTo>
                      <a:pt x="431" y="1448"/>
                    </a:lnTo>
                    <a:lnTo>
                      <a:pt x="404" y="1462"/>
                    </a:lnTo>
                    <a:lnTo>
                      <a:pt x="385" y="1471"/>
                    </a:lnTo>
                    <a:lnTo>
                      <a:pt x="377" y="1451"/>
                    </a:lnTo>
                    <a:lnTo>
                      <a:pt x="362" y="1430"/>
                    </a:lnTo>
                    <a:lnTo>
                      <a:pt x="403" y="1428"/>
                    </a:lnTo>
                    <a:lnTo>
                      <a:pt x="399" y="1414"/>
                    </a:lnTo>
                    <a:lnTo>
                      <a:pt x="389" y="1405"/>
                    </a:lnTo>
                    <a:lnTo>
                      <a:pt x="377" y="1395"/>
                    </a:lnTo>
                    <a:lnTo>
                      <a:pt x="355" y="1345"/>
                    </a:lnTo>
                    <a:lnTo>
                      <a:pt x="325" y="1318"/>
                    </a:lnTo>
                    <a:lnTo>
                      <a:pt x="294" y="1317"/>
                    </a:lnTo>
                    <a:lnTo>
                      <a:pt x="263" y="1317"/>
                    </a:lnTo>
                    <a:lnTo>
                      <a:pt x="241" y="1301"/>
                    </a:lnTo>
                    <a:lnTo>
                      <a:pt x="220" y="1297"/>
                    </a:lnTo>
                    <a:lnTo>
                      <a:pt x="202" y="1297"/>
                    </a:lnTo>
                    <a:lnTo>
                      <a:pt x="191" y="1311"/>
                    </a:lnTo>
                    <a:lnTo>
                      <a:pt x="169" y="1333"/>
                    </a:lnTo>
                    <a:lnTo>
                      <a:pt x="166" y="1353"/>
                    </a:lnTo>
                    <a:lnTo>
                      <a:pt x="157" y="1359"/>
                    </a:lnTo>
                    <a:lnTo>
                      <a:pt x="144" y="1394"/>
                    </a:lnTo>
                    <a:lnTo>
                      <a:pt x="136" y="1384"/>
                    </a:lnTo>
                    <a:lnTo>
                      <a:pt x="132" y="1370"/>
                    </a:lnTo>
                    <a:lnTo>
                      <a:pt x="0" y="1351"/>
                    </a:lnTo>
                    <a:close/>
                  </a:path>
                </a:pathLst>
              </a:custGeom>
              <a:grpFill/>
              <a:ln w="3175" cap="rnd">
                <a:solidFill>
                  <a:schemeClr val="bg1"/>
                </a:solidFill>
                <a:round/>
                <a:headEnd/>
                <a:tailEnd/>
              </a:ln>
            </p:spPr>
            <p:txBody>
              <a:bodyPr/>
              <a:lstStyle/>
              <a:p>
                <a:endParaRPr lang="en-US" dirty="0"/>
              </a:p>
            </p:txBody>
          </p:sp>
          <p:sp>
            <p:nvSpPr>
              <p:cNvPr id="29" name="Freeform 5"/>
              <p:cNvSpPr>
                <a:spLocks noChangeAspect="1"/>
              </p:cNvSpPr>
              <p:nvPr/>
            </p:nvSpPr>
            <p:spPr bwMode="gray">
              <a:xfrm>
                <a:off x="9335061" y="2352672"/>
                <a:ext cx="82550" cy="25399"/>
              </a:xfrm>
              <a:custGeom>
                <a:avLst/>
                <a:gdLst>
                  <a:gd name="T0" fmla="*/ 0 w 107"/>
                  <a:gd name="T1" fmla="*/ 5924358 h 33"/>
                  <a:gd name="T2" fmla="*/ 38688176 w 107"/>
                  <a:gd name="T3" fmla="*/ 0 h 33"/>
                  <a:gd name="T4" fmla="*/ 63686939 w 107"/>
                  <a:gd name="T5" fmla="*/ 9478818 h 33"/>
                  <a:gd name="T6" fmla="*/ 50592349 w 107"/>
                  <a:gd name="T7" fmla="*/ 19550303 h 33"/>
                  <a:gd name="T8" fmla="*/ 0 w 107"/>
                  <a:gd name="T9" fmla="*/ 5924358 h 33"/>
                  <a:gd name="T10" fmla="*/ 0 60000 65536"/>
                  <a:gd name="T11" fmla="*/ 0 60000 65536"/>
                  <a:gd name="T12" fmla="*/ 0 60000 65536"/>
                  <a:gd name="T13" fmla="*/ 0 60000 65536"/>
                  <a:gd name="T14" fmla="*/ 0 60000 65536"/>
                  <a:gd name="T15" fmla="*/ 0 w 107"/>
                  <a:gd name="T16" fmla="*/ 0 h 33"/>
                  <a:gd name="T17" fmla="*/ 107 w 107"/>
                  <a:gd name="T18" fmla="*/ 33 h 33"/>
                </a:gdLst>
                <a:ahLst/>
                <a:cxnLst>
                  <a:cxn ang="T10">
                    <a:pos x="T0" y="T1"/>
                  </a:cxn>
                  <a:cxn ang="T11">
                    <a:pos x="T2" y="T3"/>
                  </a:cxn>
                  <a:cxn ang="T12">
                    <a:pos x="T4" y="T5"/>
                  </a:cxn>
                  <a:cxn ang="T13">
                    <a:pos x="T6" y="T7"/>
                  </a:cxn>
                  <a:cxn ang="T14">
                    <a:pos x="T8" y="T9"/>
                  </a:cxn>
                </a:cxnLst>
                <a:rect l="T15" t="T16" r="T17" b="T18"/>
                <a:pathLst>
                  <a:path w="107" h="33">
                    <a:moveTo>
                      <a:pt x="0" y="10"/>
                    </a:moveTo>
                    <a:lnTo>
                      <a:pt x="65" y="0"/>
                    </a:lnTo>
                    <a:lnTo>
                      <a:pt x="107" y="16"/>
                    </a:lnTo>
                    <a:lnTo>
                      <a:pt x="85" y="33"/>
                    </a:lnTo>
                    <a:lnTo>
                      <a:pt x="0" y="10"/>
                    </a:lnTo>
                    <a:close/>
                  </a:path>
                </a:pathLst>
              </a:custGeom>
              <a:grpFill/>
              <a:ln w="3175" cap="rnd">
                <a:solidFill>
                  <a:schemeClr val="bg1"/>
                </a:solidFill>
                <a:round/>
                <a:headEnd/>
                <a:tailEnd/>
              </a:ln>
            </p:spPr>
            <p:txBody>
              <a:bodyPr/>
              <a:lstStyle/>
              <a:p>
                <a:endParaRPr lang="en-US" dirty="0"/>
              </a:p>
            </p:txBody>
          </p:sp>
          <p:sp>
            <p:nvSpPr>
              <p:cNvPr id="30" name="Freeform 6"/>
              <p:cNvSpPr>
                <a:spLocks noChangeAspect="1"/>
              </p:cNvSpPr>
              <p:nvPr/>
            </p:nvSpPr>
            <p:spPr bwMode="gray">
              <a:xfrm>
                <a:off x="338136" y="1973262"/>
                <a:ext cx="771524" cy="747710"/>
              </a:xfrm>
              <a:custGeom>
                <a:avLst/>
                <a:gdLst>
                  <a:gd name="T0" fmla="*/ 36118552 w 1035"/>
                  <a:gd name="T1" fmla="*/ 248199810 h 903"/>
                  <a:gd name="T2" fmla="*/ 37229995 w 1035"/>
                  <a:gd name="T3" fmla="*/ 275625025 h 903"/>
                  <a:gd name="T4" fmla="*/ 103355278 w 1035"/>
                  <a:gd name="T5" fmla="*/ 288652437 h 903"/>
                  <a:gd name="T6" fmla="*/ 127249445 w 1035"/>
                  <a:gd name="T7" fmla="*/ 277682683 h 903"/>
                  <a:gd name="T8" fmla="*/ 55566945 w 1035"/>
                  <a:gd name="T9" fmla="*/ 351045402 h 903"/>
                  <a:gd name="T10" fmla="*/ 53900153 w 1035"/>
                  <a:gd name="T11" fmla="*/ 384641104 h 903"/>
                  <a:gd name="T12" fmla="*/ 53900153 w 1035"/>
                  <a:gd name="T13" fmla="*/ 408639099 h 903"/>
                  <a:gd name="T14" fmla="*/ 66125283 w 1035"/>
                  <a:gd name="T15" fmla="*/ 434693094 h 903"/>
                  <a:gd name="T16" fmla="*/ 95019826 w 1035"/>
                  <a:gd name="T17" fmla="*/ 457319041 h 903"/>
                  <a:gd name="T18" fmla="*/ 106688862 w 1035"/>
                  <a:gd name="T19" fmla="*/ 434693094 h 903"/>
                  <a:gd name="T20" fmla="*/ 115024314 w 1035"/>
                  <a:gd name="T21" fmla="*/ 492285963 h 903"/>
                  <a:gd name="T22" fmla="*/ 173925589 w 1035"/>
                  <a:gd name="T23" fmla="*/ 497771668 h 903"/>
                  <a:gd name="T24" fmla="*/ 190040398 w 1035"/>
                  <a:gd name="T25" fmla="*/ 492285963 h 903"/>
                  <a:gd name="T26" fmla="*/ 180038154 w 1035"/>
                  <a:gd name="T27" fmla="*/ 553307708 h 903"/>
                  <a:gd name="T28" fmla="*/ 150031422 w 1035"/>
                  <a:gd name="T29" fmla="*/ 586218628 h 903"/>
                  <a:gd name="T30" fmla="*/ 88908007 w 1035"/>
                  <a:gd name="T31" fmla="*/ 619128721 h 903"/>
                  <a:gd name="T32" fmla="*/ 159478317 w 1035"/>
                  <a:gd name="T33" fmla="*/ 596502774 h 903"/>
                  <a:gd name="T34" fmla="*/ 171147353 w 1035"/>
                  <a:gd name="T35" fmla="*/ 561535024 h 903"/>
                  <a:gd name="T36" fmla="*/ 267278623 w 1035"/>
                  <a:gd name="T37" fmla="*/ 505313375 h 903"/>
                  <a:gd name="T38" fmla="*/ 267833972 w 1035"/>
                  <a:gd name="T39" fmla="*/ 467603187 h 903"/>
                  <a:gd name="T40" fmla="*/ 341183264 w 1035"/>
                  <a:gd name="T41" fmla="*/ 361329547 h 903"/>
                  <a:gd name="T42" fmla="*/ 359520214 w 1035"/>
                  <a:gd name="T43" fmla="*/ 390126809 h 903"/>
                  <a:gd name="T44" fmla="*/ 365632779 w 1035"/>
                  <a:gd name="T45" fmla="*/ 412752757 h 903"/>
                  <a:gd name="T46" fmla="*/ 310621183 w 1035"/>
                  <a:gd name="T47" fmla="*/ 451147726 h 903"/>
                  <a:gd name="T48" fmla="*/ 312844070 w 1035"/>
                  <a:gd name="T49" fmla="*/ 473773674 h 903"/>
                  <a:gd name="T50" fmla="*/ 382859032 w 1035"/>
                  <a:gd name="T51" fmla="*/ 424408121 h 903"/>
                  <a:gd name="T52" fmla="*/ 387304059 w 1035"/>
                  <a:gd name="T53" fmla="*/ 398354125 h 903"/>
                  <a:gd name="T54" fmla="*/ 416199348 w 1035"/>
                  <a:gd name="T55" fmla="*/ 403839003 h 903"/>
                  <a:gd name="T56" fmla="*/ 460097257 w 1035"/>
                  <a:gd name="T57" fmla="*/ 442920410 h 903"/>
                  <a:gd name="T58" fmla="*/ 546226282 w 1035"/>
                  <a:gd name="T59" fmla="*/ 440863581 h 903"/>
                  <a:gd name="T60" fmla="*/ 543448047 w 1035"/>
                  <a:gd name="T61" fmla="*/ 462118309 h 903"/>
                  <a:gd name="T62" fmla="*/ 575121571 w 1035"/>
                  <a:gd name="T63" fmla="*/ 464860748 h 903"/>
                  <a:gd name="T64" fmla="*/ 520665323 w 1035"/>
                  <a:gd name="T65" fmla="*/ 434693094 h 903"/>
                  <a:gd name="T66" fmla="*/ 313955513 w 1035"/>
                  <a:gd name="T67" fmla="*/ 41138237 h 903"/>
                  <a:gd name="T68" fmla="*/ 248941673 w 1035"/>
                  <a:gd name="T69" fmla="*/ 11656192 h 903"/>
                  <a:gd name="T70" fmla="*/ 225602855 w 1035"/>
                  <a:gd name="T71" fmla="*/ 22625947 h 903"/>
                  <a:gd name="T72" fmla="*/ 218379592 w 1035"/>
                  <a:gd name="T73" fmla="*/ 0 h 903"/>
                  <a:gd name="T74" fmla="*/ 157810780 w 1035"/>
                  <a:gd name="T75" fmla="*/ 26739605 h 903"/>
                  <a:gd name="T76" fmla="*/ 152254309 w 1035"/>
                  <a:gd name="T77" fmla="*/ 34967749 h 903"/>
                  <a:gd name="T78" fmla="*/ 122248323 w 1035"/>
                  <a:gd name="T79" fmla="*/ 63764184 h 903"/>
                  <a:gd name="T80" fmla="*/ 85573677 w 1035"/>
                  <a:gd name="T81" fmla="*/ 93246228 h 903"/>
                  <a:gd name="T82" fmla="*/ 37229995 w 1035"/>
                  <a:gd name="T83" fmla="*/ 122729100 h 903"/>
                  <a:gd name="T84" fmla="*/ 83350790 w 1035"/>
                  <a:gd name="T85" fmla="*/ 177579530 h 903"/>
                  <a:gd name="T86" fmla="*/ 115024314 w 1035"/>
                  <a:gd name="T87" fmla="*/ 195406209 h 903"/>
                  <a:gd name="T88" fmla="*/ 136695594 w 1035"/>
                  <a:gd name="T89" fmla="*/ 210490450 h 903"/>
                  <a:gd name="T90" fmla="*/ 83350790 w 1035"/>
                  <a:gd name="T91" fmla="*/ 218717766 h 903"/>
                  <a:gd name="T92" fmla="*/ 64457746 w 1035"/>
                  <a:gd name="T93" fmla="*/ 198834258 h 9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35"/>
                  <a:gd name="T142" fmla="*/ 0 h 903"/>
                  <a:gd name="T143" fmla="*/ 1035 w 1035"/>
                  <a:gd name="T144" fmla="*/ 903 h 90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35" h="903">
                    <a:moveTo>
                      <a:pt x="0" y="345"/>
                    </a:moveTo>
                    <a:lnTo>
                      <a:pt x="65" y="362"/>
                    </a:lnTo>
                    <a:lnTo>
                      <a:pt x="39" y="369"/>
                    </a:lnTo>
                    <a:lnTo>
                      <a:pt x="67" y="402"/>
                    </a:lnTo>
                    <a:lnTo>
                      <a:pt x="171" y="399"/>
                    </a:lnTo>
                    <a:lnTo>
                      <a:pt x="186" y="421"/>
                    </a:lnTo>
                    <a:lnTo>
                      <a:pt x="252" y="394"/>
                    </a:lnTo>
                    <a:lnTo>
                      <a:pt x="229" y="405"/>
                    </a:lnTo>
                    <a:lnTo>
                      <a:pt x="242" y="460"/>
                    </a:lnTo>
                    <a:lnTo>
                      <a:pt x="100" y="512"/>
                    </a:lnTo>
                    <a:lnTo>
                      <a:pt x="62" y="570"/>
                    </a:lnTo>
                    <a:lnTo>
                      <a:pt x="97" y="561"/>
                    </a:lnTo>
                    <a:lnTo>
                      <a:pt x="71" y="576"/>
                    </a:lnTo>
                    <a:lnTo>
                      <a:pt x="97" y="596"/>
                    </a:lnTo>
                    <a:lnTo>
                      <a:pt x="149" y="603"/>
                    </a:lnTo>
                    <a:lnTo>
                      <a:pt x="119" y="634"/>
                    </a:lnTo>
                    <a:lnTo>
                      <a:pt x="143" y="663"/>
                    </a:lnTo>
                    <a:lnTo>
                      <a:pt x="171" y="667"/>
                    </a:lnTo>
                    <a:lnTo>
                      <a:pt x="226" y="603"/>
                    </a:lnTo>
                    <a:lnTo>
                      <a:pt x="192" y="634"/>
                    </a:lnTo>
                    <a:lnTo>
                      <a:pt x="220" y="693"/>
                    </a:lnTo>
                    <a:lnTo>
                      <a:pt x="207" y="718"/>
                    </a:lnTo>
                    <a:lnTo>
                      <a:pt x="270" y="684"/>
                    </a:lnTo>
                    <a:lnTo>
                      <a:pt x="313" y="726"/>
                    </a:lnTo>
                    <a:lnTo>
                      <a:pt x="328" y="701"/>
                    </a:lnTo>
                    <a:lnTo>
                      <a:pt x="342" y="718"/>
                    </a:lnTo>
                    <a:lnTo>
                      <a:pt x="390" y="695"/>
                    </a:lnTo>
                    <a:lnTo>
                      <a:pt x="324" y="807"/>
                    </a:lnTo>
                    <a:lnTo>
                      <a:pt x="273" y="830"/>
                    </a:lnTo>
                    <a:lnTo>
                      <a:pt x="270" y="855"/>
                    </a:lnTo>
                    <a:lnTo>
                      <a:pt x="207" y="856"/>
                    </a:lnTo>
                    <a:lnTo>
                      <a:pt x="160" y="903"/>
                    </a:lnTo>
                    <a:lnTo>
                      <a:pt x="220" y="867"/>
                    </a:lnTo>
                    <a:lnTo>
                      <a:pt x="287" y="870"/>
                    </a:lnTo>
                    <a:lnTo>
                      <a:pt x="325" y="841"/>
                    </a:lnTo>
                    <a:lnTo>
                      <a:pt x="308" y="819"/>
                    </a:lnTo>
                    <a:lnTo>
                      <a:pt x="350" y="823"/>
                    </a:lnTo>
                    <a:lnTo>
                      <a:pt x="481" y="737"/>
                    </a:lnTo>
                    <a:lnTo>
                      <a:pt x="506" y="706"/>
                    </a:lnTo>
                    <a:lnTo>
                      <a:pt x="482" y="682"/>
                    </a:lnTo>
                    <a:lnTo>
                      <a:pt x="597" y="578"/>
                    </a:lnTo>
                    <a:lnTo>
                      <a:pt x="614" y="527"/>
                    </a:lnTo>
                    <a:lnTo>
                      <a:pt x="601" y="578"/>
                    </a:lnTo>
                    <a:lnTo>
                      <a:pt x="647" y="569"/>
                    </a:lnTo>
                    <a:lnTo>
                      <a:pt x="623" y="591"/>
                    </a:lnTo>
                    <a:lnTo>
                      <a:pt x="658" y="602"/>
                    </a:lnTo>
                    <a:lnTo>
                      <a:pt x="575" y="609"/>
                    </a:lnTo>
                    <a:lnTo>
                      <a:pt x="559" y="658"/>
                    </a:lnTo>
                    <a:lnTo>
                      <a:pt x="590" y="657"/>
                    </a:lnTo>
                    <a:lnTo>
                      <a:pt x="563" y="691"/>
                    </a:lnTo>
                    <a:lnTo>
                      <a:pt x="673" y="646"/>
                    </a:lnTo>
                    <a:lnTo>
                      <a:pt x="689" y="619"/>
                    </a:lnTo>
                    <a:lnTo>
                      <a:pt x="671" y="607"/>
                    </a:lnTo>
                    <a:lnTo>
                      <a:pt x="697" y="581"/>
                    </a:lnTo>
                    <a:lnTo>
                      <a:pt x="692" y="602"/>
                    </a:lnTo>
                    <a:lnTo>
                      <a:pt x="749" y="589"/>
                    </a:lnTo>
                    <a:lnTo>
                      <a:pt x="736" y="610"/>
                    </a:lnTo>
                    <a:lnTo>
                      <a:pt x="828" y="646"/>
                    </a:lnTo>
                    <a:lnTo>
                      <a:pt x="961" y="663"/>
                    </a:lnTo>
                    <a:lnTo>
                      <a:pt x="983" y="643"/>
                    </a:lnTo>
                    <a:lnTo>
                      <a:pt x="1003" y="653"/>
                    </a:lnTo>
                    <a:lnTo>
                      <a:pt x="978" y="674"/>
                    </a:lnTo>
                    <a:lnTo>
                      <a:pt x="1016" y="693"/>
                    </a:lnTo>
                    <a:lnTo>
                      <a:pt x="1035" y="678"/>
                    </a:lnTo>
                    <a:lnTo>
                      <a:pt x="1000" y="634"/>
                    </a:lnTo>
                    <a:lnTo>
                      <a:pt x="937" y="634"/>
                    </a:lnTo>
                    <a:lnTo>
                      <a:pt x="937" y="103"/>
                    </a:lnTo>
                    <a:lnTo>
                      <a:pt x="565" y="60"/>
                    </a:lnTo>
                    <a:lnTo>
                      <a:pt x="550" y="34"/>
                    </a:lnTo>
                    <a:lnTo>
                      <a:pt x="448" y="17"/>
                    </a:lnTo>
                    <a:lnTo>
                      <a:pt x="437" y="39"/>
                    </a:lnTo>
                    <a:lnTo>
                      <a:pt x="406" y="33"/>
                    </a:lnTo>
                    <a:lnTo>
                      <a:pt x="435" y="15"/>
                    </a:lnTo>
                    <a:lnTo>
                      <a:pt x="393" y="0"/>
                    </a:lnTo>
                    <a:lnTo>
                      <a:pt x="351" y="34"/>
                    </a:lnTo>
                    <a:lnTo>
                      <a:pt x="284" y="39"/>
                    </a:lnTo>
                    <a:lnTo>
                      <a:pt x="281" y="70"/>
                    </a:lnTo>
                    <a:lnTo>
                      <a:pt x="274" y="51"/>
                    </a:lnTo>
                    <a:lnTo>
                      <a:pt x="210" y="69"/>
                    </a:lnTo>
                    <a:lnTo>
                      <a:pt x="220" y="93"/>
                    </a:lnTo>
                    <a:lnTo>
                      <a:pt x="192" y="86"/>
                    </a:lnTo>
                    <a:lnTo>
                      <a:pt x="154" y="136"/>
                    </a:lnTo>
                    <a:lnTo>
                      <a:pt x="62" y="157"/>
                    </a:lnTo>
                    <a:lnTo>
                      <a:pt x="67" y="179"/>
                    </a:lnTo>
                    <a:lnTo>
                      <a:pt x="40" y="185"/>
                    </a:lnTo>
                    <a:lnTo>
                      <a:pt x="150" y="259"/>
                    </a:lnTo>
                    <a:lnTo>
                      <a:pt x="296" y="295"/>
                    </a:lnTo>
                    <a:lnTo>
                      <a:pt x="207" y="285"/>
                    </a:lnTo>
                    <a:lnTo>
                      <a:pt x="210" y="306"/>
                    </a:lnTo>
                    <a:lnTo>
                      <a:pt x="246" y="307"/>
                    </a:lnTo>
                    <a:lnTo>
                      <a:pt x="216" y="323"/>
                    </a:lnTo>
                    <a:lnTo>
                      <a:pt x="150" y="319"/>
                    </a:lnTo>
                    <a:lnTo>
                      <a:pt x="150" y="287"/>
                    </a:lnTo>
                    <a:lnTo>
                      <a:pt x="116" y="290"/>
                    </a:lnTo>
                    <a:lnTo>
                      <a:pt x="0" y="345"/>
                    </a:lnTo>
                    <a:close/>
                  </a:path>
                </a:pathLst>
              </a:custGeom>
              <a:grpFill/>
              <a:ln w="3175" cap="rnd">
                <a:solidFill>
                  <a:schemeClr val="bg1"/>
                </a:solidFill>
                <a:round/>
                <a:headEnd/>
                <a:tailEnd/>
              </a:ln>
            </p:spPr>
            <p:txBody>
              <a:bodyPr/>
              <a:lstStyle/>
              <a:p>
                <a:endParaRPr lang="en-US" dirty="0"/>
              </a:p>
            </p:txBody>
          </p:sp>
          <p:sp>
            <p:nvSpPr>
              <p:cNvPr id="31" name="Freeform 7"/>
              <p:cNvSpPr>
                <a:spLocks noChangeAspect="1"/>
              </p:cNvSpPr>
              <p:nvPr/>
            </p:nvSpPr>
            <p:spPr bwMode="gray">
              <a:xfrm>
                <a:off x="2936871" y="3932234"/>
                <a:ext cx="39689" cy="15876"/>
              </a:xfrm>
              <a:custGeom>
                <a:avLst/>
                <a:gdLst>
                  <a:gd name="T0" fmla="*/ 0 w 52"/>
                  <a:gd name="T1" fmla="*/ 0 h 17"/>
                  <a:gd name="T2" fmla="*/ 2330144 w 52"/>
                  <a:gd name="T3" fmla="*/ 14824449 h 17"/>
                  <a:gd name="T4" fmla="*/ 30291103 w 52"/>
                  <a:gd name="T5" fmla="*/ 8720044 h 17"/>
                  <a:gd name="T6" fmla="*/ 0 w 52"/>
                  <a:gd name="T7" fmla="*/ 0 h 17"/>
                  <a:gd name="T8" fmla="*/ 0 60000 65536"/>
                  <a:gd name="T9" fmla="*/ 0 60000 65536"/>
                  <a:gd name="T10" fmla="*/ 0 60000 65536"/>
                  <a:gd name="T11" fmla="*/ 0 60000 65536"/>
                  <a:gd name="T12" fmla="*/ 0 w 52"/>
                  <a:gd name="T13" fmla="*/ 0 h 17"/>
                  <a:gd name="T14" fmla="*/ 52 w 52"/>
                  <a:gd name="T15" fmla="*/ 17 h 17"/>
                </a:gdLst>
                <a:ahLst/>
                <a:cxnLst>
                  <a:cxn ang="T8">
                    <a:pos x="T0" y="T1"/>
                  </a:cxn>
                  <a:cxn ang="T9">
                    <a:pos x="T2" y="T3"/>
                  </a:cxn>
                  <a:cxn ang="T10">
                    <a:pos x="T4" y="T5"/>
                  </a:cxn>
                  <a:cxn ang="T11">
                    <a:pos x="T6" y="T7"/>
                  </a:cxn>
                </a:cxnLst>
                <a:rect l="T12" t="T13" r="T14" b="T15"/>
                <a:pathLst>
                  <a:path w="52" h="17">
                    <a:moveTo>
                      <a:pt x="0" y="0"/>
                    </a:moveTo>
                    <a:lnTo>
                      <a:pt x="4" y="17"/>
                    </a:lnTo>
                    <a:lnTo>
                      <a:pt x="52" y="10"/>
                    </a:lnTo>
                    <a:lnTo>
                      <a:pt x="0" y="0"/>
                    </a:lnTo>
                    <a:close/>
                  </a:path>
                </a:pathLst>
              </a:custGeom>
              <a:grpFill/>
              <a:ln w="3175" cap="rnd">
                <a:solidFill>
                  <a:schemeClr val="bg1"/>
                </a:solidFill>
                <a:round/>
                <a:headEnd/>
                <a:tailEnd/>
              </a:ln>
            </p:spPr>
            <p:txBody>
              <a:bodyPr/>
              <a:lstStyle/>
              <a:p>
                <a:endParaRPr lang="en-US" dirty="0"/>
              </a:p>
            </p:txBody>
          </p:sp>
          <p:sp>
            <p:nvSpPr>
              <p:cNvPr id="32" name="Freeform 8"/>
              <p:cNvSpPr>
                <a:spLocks noChangeAspect="1"/>
              </p:cNvSpPr>
              <p:nvPr/>
            </p:nvSpPr>
            <p:spPr bwMode="gray">
              <a:xfrm>
                <a:off x="6036239" y="3313109"/>
                <a:ext cx="365124" cy="292099"/>
              </a:xfrm>
              <a:custGeom>
                <a:avLst/>
                <a:gdLst>
                  <a:gd name="T0" fmla="*/ 0 w 490"/>
                  <a:gd name="T1" fmla="*/ 116348174 h 351"/>
                  <a:gd name="T2" fmla="*/ 1665417 w 490"/>
                  <a:gd name="T3" fmla="*/ 179369373 h 351"/>
                  <a:gd name="T4" fmla="*/ 22210032 w 490"/>
                  <a:gd name="T5" fmla="*/ 198761151 h 351"/>
                  <a:gd name="T6" fmla="*/ 6108020 w 490"/>
                  <a:gd name="T7" fmla="*/ 230618359 h 351"/>
                  <a:gd name="T8" fmla="*/ 36646628 w 490"/>
                  <a:gd name="T9" fmla="*/ 243083789 h 351"/>
                  <a:gd name="T10" fmla="*/ 107164188 w 490"/>
                  <a:gd name="T11" fmla="*/ 230618359 h 351"/>
                  <a:gd name="T12" fmla="*/ 120489760 w 490"/>
                  <a:gd name="T13" fmla="*/ 195298393 h 351"/>
                  <a:gd name="T14" fmla="*/ 168241403 w 490"/>
                  <a:gd name="T15" fmla="*/ 175906615 h 351"/>
                  <a:gd name="T16" fmla="*/ 172684006 w 490"/>
                  <a:gd name="T17" fmla="*/ 146127394 h 351"/>
                  <a:gd name="T18" fmla="*/ 188786018 w 490"/>
                  <a:gd name="T19" fmla="*/ 137817107 h 351"/>
                  <a:gd name="T20" fmla="*/ 181567721 w 490"/>
                  <a:gd name="T21" fmla="*/ 122580472 h 351"/>
                  <a:gd name="T22" fmla="*/ 198780756 w 490"/>
                  <a:gd name="T23" fmla="*/ 120503317 h 351"/>
                  <a:gd name="T24" fmla="*/ 211551190 w 490"/>
                  <a:gd name="T25" fmla="*/ 90030879 h 351"/>
                  <a:gd name="T26" fmla="*/ 205999054 w 490"/>
                  <a:gd name="T27" fmla="*/ 60944044 h 351"/>
                  <a:gd name="T28" fmla="*/ 269852710 w 490"/>
                  <a:gd name="T29" fmla="*/ 38782725 h 351"/>
                  <a:gd name="T30" fmla="*/ 272074011 w 490"/>
                  <a:gd name="T31" fmla="*/ 32549593 h 351"/>
                  <a:gd name="T32" fmla="*/ 248197817 w 490"/>
                  <a:gd name="T33" fmla="*/ 27009680 h 351"/>
                  <a:gd name="T34" fmla="*/ 213772491 w 490"/>
                  <a:gd name="T35" fmla="*/ 47785396 h 351"/>
                  <a:gd name="T36" fmla="*/ 198225617 w 490"/>
                  <a:gd name="T37" fmla="*/ 0 h 351"/>
                  <a:gd name="T38" fmla="*/ 168797288 w 490"/>
                  <a:gd name="T39" fmla="*/ 36012352 h 351"/>
                  <a:gd name="T40" fmla="*/ 84398271 w 490"/>
                  <a:gd name="T41" fmla="*/ 32549593 h 351"/>
                  <a:gd name="T42" fmla="*/ 41643624 w 490"/>
                  <a:gd name="T43" fmla="*/ 88646109 h 351"/>
                  <a:gd name="T44" fmla="*/ 13326317 w 490"/>
                  <a:gd name="T45" fmla="*/ 70639933 h 351"/>
                  <a:gd name="T46" fmla="*/ 0 w 490"/>
                  <a:gd name="T47" fmla="*/ 116348174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0"/>
                  <a:gd name="T73" fmla="*/ 0 h 351"/>
                  <a:gd name="T74" fmla="*/ 490 w 490"/>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0" h="351">
                    <a:moveTo>
                      <a:pt x="0" y="168"/>
                    </a:moveTo>
                    <a:lnTo>
                      <a:pt x="3" y="259"/>
                    </a:lnTo>
                    <a:lnTo>
                      <a:pt x="40" y="287"/>
                    </a:lnTo>
                    <a:lnTo>
                      <a:pt x="11" y="333"/>
                    </a:lnTo>
                    <a:lnTo>
                      <a:pt x="66" y="351"/>
                    </a:lnTo>
                    <a:lnTo>
                      <a:pt x="193" y="333"/>
                    </a:lnTo>
                    <a:lnTo>
                      <a:pt x="217" y="282"/>
                    </a:lnTo>
                    <a:lnTo>
                      <a:pt x="303" y="254"/>
                    </a:lnTo>
                    <a:lnTo>
                      <a:pt x="311" y="211"/>
                    </a:lnTo>
                    <a:lnTo>
                      <a:pt x="340" y="199"/>
                    </a:lnTo>
                    <a:lnTo>
                      <a:pt x="327" y="177"/>
                    </a:lnTo>
                    <a:lnTo>
                      <a:pt x="358" y="174"/>
                    </a:lnTo>
                    <a:lnTo>
                      <a:pt x="381" y="130"/>
                    </a:lnTo>
                    <a:lnTo>
                      <a:pt x="371" y="88"/>
                    </a:lnTo>
                    <a:lnTo>
                      <a:pt x="486" y="56"/>
                    </a:lnTo>
                    <a:lnTo>
                      <a:pt x="490" y="47"/>
                    </a:lnTo>
                    <a:lnTo>
                      <a:pt x="447" y="39"/>
                    </a:lnTo>
                    <a:lnTo>
                      <a:pt x="385" y="69"/>
                    </a:lnTo>
                    <a:lnTo>
                      <a:pt x="357" y="0"/>
                    </a:lnTo>
                    <a:lnTo>
                      <a:pt x="304" y="52"/>
                    </a:lnTo>
                    <a:lnTo>
                      <a:pt x="152" y="47"/>
                    </a:lnTo>
                    <a:lnTo>
                      <a:pt x="75" y="128"/>
                    </a:lnTo>
                    <a:lnTo>
                      <a:pt x="24" y="102"/>
                    </a:lnTo>
                    <a:lnTo>
                      <a:pt x="0" y="168"/>
                    </a:lnTo>
                    <a:close/>
                  </a:path>
                </a:pathLst>
              </a:custGeom>
              <a:grpFill/>
              <a:ln w="3175" cap="rnd">
                <a:solidFill>
                  <a:schemeClr val="bg1"/>
                </a:solidFill>
                <a:round/>
                <a:headEnd/>
                <a:tailEnd/>
              </a:ln>
            </p:spPr>
            <p:txBody>
              <a:bodyPr/>
              <a:lstStyle/>
              <a:p>
                <a:endParaRPr lang="en-US" dirty="0"/>
              </a:p>
            </p:txBody>
          </p:sp>
          <p:sp>
            <p:nvSpPr>
              <p:cNvPr id="33" name="Freeform 9"/>
              <p:cNvSpPr>
                <a:spLocks noChangeAspect="1"/>
              </p:cNvSpPr>
              <p:nvPr/>
            </p:nvSpPr>
            <p:spPr bwMode="gray">
              <a:xfrm>
                <a:off x="4964678" y="3174997"/>
                <a:ext cx="44450" cy="98426"/>
              </a:xfrm>
              <a:custGeom>
                <a:avLst/>
                <a:gdLst>
                  <a:gd name="T0" fmla="*/ 0 w 62"/>
                  <a:gd name="T1" fmla="*/ 61568559 h 119"/>
                  <a:gd name="T2" fmla="*/ 1028085 w 62"/>
                  <a:gd name="T3" fmla="*/ 19154828 h 119"/>
                  <a:gd name="T4" fmla="*/ 15419848 w 62"/>
                  <a:gd name="T5" fmla="*/ 0 h 119"/>
                  <a:gd name="T6" fmla="*/ 31867782 w 62"/>
                  <a:gd name="T7" fmla="*/ 47886657 h 119"/>
                  <a:gd name="T8" fmla="*/ 16961977 w 62"/>
                  <a:gd name="T9" fmla="*/ 81407400 h 119"/>
                  <a:gd name="T10" fmla="*/ 0 w 62"/>
                  <a:gd name="T11" fmla="*/ 61568559 h 119"/>
                  <a:gd name="T12" fmla="*/ 0 60000 65536"/>
                  <a:gd name="T13" fmla="*/ 0 60000 65536"/>
                  <a:gd name="T14" fmla="*/ 0 60000 65536"/>
                  <a:gd name="T15" fmla="*/ 0 60000 65536"/>
                  <a:gd name="T16" fmla="*/ 0 60000 65536"/>
                  <a:gd name="T17" fmla="*/ 0 60000 65536"/>
                  <a:gd name="T18" fmla="*/ 0 w 62"/>
                  <a:gd name="T19" fmla="*/ 0 h 119"/>
                  <a:gd name="T20" fmla="*/ 62 w 62"/>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62" h="119">
                    <a:moveTo>
                      <a:pt x="0" y="90"/>
                    </a:moveTo>
                    <a:lnTo>
                      <a:pt x="2" y="28"/>
                    </a:lnTo>
                    <a:lnTo>
                      <a:pt x="30" y="0"/>
                    </a:lnTo>
                    <a:lnTo>
                      <a:pt x="62" y="70"/>
                    </a:lnTo>
                    <a:lnTo>
                      <a:pt x="33" y="119"/>
                    </a:lnTo>
                    <a:lnTo>
                      <a:pt x="0" y="90"/>
                    </a:lnTo>
                    <a:close/>
                  </a:path>
                </a:pathLst>
              </a:custGeom>
              <a:grpFill/>
              <a:ln w="3175" cap="rnd">
                <a:solidFill>
                  <a:schemeClr val="bg1"/>
                </a:solidFill>
                <a:round/>
                <a:headEnd/>
                <a:tailEnd/>
              </a:ln>
            </p:spPr>
            <p:txBody>
              <a:bodyPr/>
              <a:lstStyle/>
              <a:p>
                <a:endParaRPr lang="en-US" dirty="0"/>
              </a:p>
            </p:txBody>
          </p:sp>
          <p:sp>
            <p:nvSpPr>
              <p:cNvPr id="34" name="Freeform 10"/>
              <p:cNvSpPr>
                <a:spLocks noChangeAspect="1"/>
              </p:cNvSpPr>
              <p:nvPr/>
            </p:nvSpPr>
            <p:spPr bwMode="gray">
              <a:xfrm>
                <a:off x="4240779" y="3363911"/>
                <a:ext cx="523876" cy="555625"/>
              </a:xfrm>
              <a:custGeom>
                <a:avLst/>
                <a:gdLst>
                  <a:gd name="T0" fmla="*/ 0 w 705"/>
                  <a:gd name="T1" fmla="*/ 245425020 h 672"/>
                  <a:gd name="T2" fmla="*/ 1656337 w 705"/>
                  <a:gd name="T3" fmla="*/ 254312539 h 672"/>
                  <a:gd name="T4" fmla="*/ 72334877 w 705"/>
                  <a:gd name="T5" fmla="*/ 311054089 h 672"/>
                  <a:gd name="T6" fmla="*/ 226392024 w 705"/>
                  <a:gd name="T7" fmla="*/ 437527402 h 672"/>
                  <a:gd name="T8" fmla="*/ 228048361 w 705"/>
                  <a:gd name="T9" fmla="*/ 459403483 h 672"/>
                  <a:gd name="T10" fmla="*/ 243509732 w 705"/>
                  <a:gd name="T11" fmla="*/ 455985397 h 672"/>
                  <a:gd name="T12" fmla="*/ 273326765 w 705"/>
                  <a:gd name="T13" fmla="*/ 447097878 h 672"/>
                  <a:gd name="T14" fmla="*/ 389283710 w 705"/>
                  <a:gd name="T15" fmla="*/ 347970905 h 672"/>
                  <a:gd name="T16" fmla="*/ 344005305 w 705"/>
                  <a:gd name="T17" fmla="*/ 282341836 h 672"/>
                  <a:gd name="T18" fmla="*/ 344557418 w 705"/>
                  <a:gd name="T19" fmla="*/ 176377865 h 672"/>
                  <a:gd name="T20" fmla="*/ 339035552 w 705"/>
                  <a:gd name="T21" fmla="*/ 129207617 h 672"/>
                  <a:gd name="T22" fmla="*/ 307009327 w 705"/>
                  <a:gd name="T23" fmla="*/ 81352760 h 672"/>
                  <a:gd name="T24" fmla="*/ 323574923 w 705"/>
                  <a:gd name="T25" fmla="*/ 64945286 h 672"/>
                  <a:gd name="T26" fmla="*/ 331857350 w 705"/>
                  <a:gd name="T27" fmla="*/ 0 h 672"/>
                  <a:gd name="T28" fmla="*/ 193813687 w 705"/>
                  <a:gd name="T29" fmla="*/ 10938040 h 672"/>
                  <a:gd name="T30" fmla="*/ 123135147 w 705"/>
                  <a:gd name="T31" fmla="*/ 48537813 h 672"/>
                  <a:gd name="T32" fmla="*/ 141357080 w 705"/>
                  <a:gd name="T33" fmla="*/ 127156270 h 672"/>
                  <a:gd name="T34" fmla="*/ 110435079 w 705"/>
                  <a:gd name="T35" fmla="*/ 129207617 h 672"/>
                  <a:gd name="T36" fmla="*/ 93869483 w 705"/>
                  <a:gd name="T37" fmla="*/ 137410527 h 672"/>
                  <a:gd name="T38" fmla="*/ 96630787 w 705"/>
                  <a:gd name="T39" fmla="*/ 158603652 h 672"/>
                  <a:gd name="T40" fmla="*/ 10491619 w 705"/>
                  <a:gd name="T41" fmla="*/ 205090944 h 672"/>
                  <a:gd name="T42" fmla="*/ 0 w 705"/>
                  <a:gd name="T43" fmla="*/ 245425020 h 6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5"/>
                  <a:gd name="T67" fmla="*/ 0 h 672"/>
                  <a:gd name="T68" fmla="*/ 705 w 705"/>
                  <a:gd name="T69" fmla="*/ 672 h 6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5" h="672">
                    <a:moveTo>
                      <a:pt x="0" y="359"/>
                    </a:moveTo>
                    <a:lnTo>
                      <a:pt x="3" y="372"/>
                    </a:lnTo>
                    <a:lnTo>
                      <a:pt x="131" y="455"/>
                    </a:lnTo>
                    <a:lnTo>
                      <a:pt x="410" y="640"/>
                    </a:lnTo>
                    <a:lnTo>
                      <a:pt x="413" y="672"/>
                    </a:lnTo>
                    <a:lnTo>
                      <a:pt x="441" y="667"/>
                    </a:lnTo>
                    <a:lnTo>
                      <a:pt x="495" y="654"/>
                    </a:lnTo>
                    <a:lnTo>
                      <a:pt x="705" y="509"/>
                    </a:lnTo>
                    <a:lnTo>
                      <a:pt x="623" y="413"/>
                    </a:lnTo>
                    <a:lnTo>
                      <a:pt x="624" y="258"/>
                    </a:lnTo>
                    <a:lnTo>
                      <a:pt x="614" y="189"/>
                    </a:lnTo>
                    <a:lnTo>
                      <a:pt x="556" y="119"/>
                    </a:lnTo>
                    <a:lnTo>
                      <a:pt x="586" y="95"/>
                    </a:lnTo>
                    <a:lnTo>
                      <a:pt x="601" y="0"/>
                    </a:lnTo>
                    <a:lnTo>
                      <a:pt x="351" y="16"/>
                    </a:lnTo>
                    <a:lnTo>
                      <a:pt x="223" y="71"/>
                    </a:lnTo>
                    <a:lnTo>
                      <a:pt x="256" y="186"/>
                    </a:lnTo>
                    <a:lnTo>
                      <a:pt x="200" y="189"/>
                    </a:lnTo>
                    <a:lnTo>
                      <a:pt x="170" y="201"/>
                    </a:lnTo>
                    <a:lnTo>
                      <a:pt x="175" y="232"/>
                    </a:lnTo>
                    <a:lnTo>
                      <a:pt x="19" y="300"/>
                    </a:lnTo>
                    <a:lnTo>
                      <a:pt x="0" y="359"/>
                    </a:lnTo>
                    <a:close/>
                  </a:path>
                </a:pathLst>
              </a:custGeom>
              <a:grpFill/>
              <a:ln w="3175" cap="rnd">
                <a:solidFill>
                  <a:schemeClr val="bg1"/>
                </a:solidFill>
                <a:round/>
                <a:headEnd/>
                <a:tailEnd/>
              </a:ln>
            </p:spPr>
            <p:txBody>
              <a:bodyPr/>
              <a:lstStyle/>
              <a:p>
                <a:endParaRPr lang="en-US" dirty="0"/>
              </a:p>
            </p:txBody>
          </p:sp>
          <p:sp>
            <p:nvSpPr>
              <p:cNvPr id="35" name="Freeform 11"/>
              <p:cNvSpPr>
                <a:spLocks noChangeAspect="1"/>
              </p:cNvSpPr>
              <p:nvPr/>
            </p:nvSpPr>
            <p:spPr bwMode="gray">
              <a:xfrm>
                <a:off x="2778123" y="5100632"/>
                <a:ext cx="509588" cy="1011236"/>
              </a:xfrm>
              <a:custGeom>
                <a:avLst/>
                <a:gdLst>
                  <a:gd name="T0" fmla="*/ 0 w 683"/>
                  <a:gd name="T1" fmla="*/ 773242413 h 1223"/>
                  <a:gd name="T2" fmla="*/ 2783708 w 683"/>
                  <a:gd name="T3" fmla="*/ 791701830 h 1223"/>
                  <a:gd name="T4" fmla="*/ 19483720 w 683"/>
                  <a:gd name="T5" fmla="*/ 784864611 h 1223"/>
                  <a:gd name="T6" fmla="*/ 25606984 w 683"/>
                  <a:gd name="T7" fmla="*/ 827253053 h 1223"/>
                  <a:gd name="T8" fmla="*/ 95747332 w 683"/>
                  <a:gd name="T9" fmla="*/ 836140859 h 1223"/>
                  <a:gd name="T10" fmla="*/ 76263612 w 683"/>
                  <a:gd name="T11" fmla="*/ 814947051 h 1223"/>
                  <a:gd name="T12" fmla="*/ 90737254 w 683"/>
                  <a:gd name="T13" fmla="*/ 758201193 h 1223"/>
                  <a:gd name="T14" fmla="*/ 104653558 w 683"/>
                  <a:gd name="T15" fmla="*/ 769140413 h 1223"/>
                  <a:gd name="T16" fmla="*/ 148073738 w 683"/>
                  <a:gd name="T17" fmla="*/ 689833138 h 1223"/>
                  <a:gd name="T18" fmla="*/ 114117122 w 683"/>
                  <a:gd name="T19" fmla="*/ 644026500 h 1223"/>
                  <a:gd name="T20" fmla="*/ 151970632 w 683"/>
                  <a:gd name="T21" fmla="*/ 617363082 h 1223"/>
                  <a:gd name="T22" fmla="*/ 157537302 w 683"/>
                  <a:gd name="T23" fmla="*/ 575658445 h 1223"/>
                  <a:gd name="T24" fmla="*/ 175350499 w 683"/>
                  <a:gd name="T25" fmla="*/ 557199029 h 1223"/>
                  <a:gd name="T26" fmla="*/ 160321011 w 683"/>
                  <a:gd name="T27" fmla="*/ 549678832 h 1223"/>
                  <a:gd name="T28" fmla="*/ 188710956 w 683"/>
                  <a:gd name="T29" fmla="*/ 549678832 h 1223"/>
                  <a:gd name="T30" fmla="*/ 185370656 w 683"/>
                  <a:gd name="T31" fmla="*/ 530535611 h 1223"/>
                  <a:gd name="T32" fmla="*/ 172567537 w 683"/>
                  <a:gd name="T33" fmla="*/ 544209222 h 1223"/>
                  <a:gd name="T34" fmla="*/ 160321011 w 683"/>
                  <a:gd name="T35" fmla="*/ 529168002 h 1223"/>
                  <a:gd name="T36" fmla="*/ 158093895 w 683"/>
                  <a:gd name="T37" fmla="*/ 499086389 h 1223"/>
                  <a:gd name="T38" fmla="*/ 209864454 w 683"/>
                  <a:gd name="T39" fmla="*/ 502504585 h 1223"/>
                  <a:gd name="T40" fmla="*/ 214874532 w 683"/>
                  <a:gd name="T41" fmla="*/ 440289944 h 1223"/>
                  <a:gd name="T42" fmla="*/ 297261408 w 683"/>
                  <a:gd name="T43" fmla="*/ 430034529 h 1223"/>
                  <a:gd name="T44" fmla="*/ 320641275 w 683"/>
                  <a:gd name="T45" fmla="*/ 387646914 h 1223"/>
                  <a:gd name="T46" fmla="*/ 288354436 w 683"/>
                  <a:gd name="T47" fmla="*/ 311074030 h 1223"/>
                  <a:gd name="T48" fmla="*/ 304497856 w 683"/>
                  <a:gd name="T49" fmla="*/ 212624362 h 1223"/>
                  <a:gd name="T50" fmla="*/ 380204875 w 683"/>
                  <a:gd name="T51" fmla="*/ 132634110 h 1223"/>
                  <a:gd name="T52" fmla="*/ 377421167 w 683"/>
                  <a:gd name="T53" fmla="*/ 96399082 h 1223"/>
                  <a:gd name="T54" fmla="*/ 361835086 w 683"/>
                  <a:gd name="T55" fmla="*/ 95715277 h 1223"/>
                  <a:gd name="T56" fmla="*/ 341794773 w 683"/>
                  <a:gd name="T57" fmla="*/ 138786697 h 1223"/>
                  <a:gd name="T58" fmla="*/ 289467621 w 683"/>
                  <a:gd name="T59" fmla="*/ 135368501 h 1223"/>
                  <a:gd name="T60" fmla="*/ 300600962 w 683"/>
                  <a:gd name="T61" fmla="*/ 87511276 h 1223"/>
                  <a:gd name="T62" fmla="*/ 207637338 w 683"/>
                  <a:gd name="T63" fmla="*/ 12306002 h 1223"/>
                  <a:gd name="T64" fmla="*/ 176463684 w 683"/>
                  <a:gd name="T65" fmla="*/ 6153414 h 1223"/>
                  <a:gd name="T66" fmla="*/ 174793907 w 683"/>
                  <a:gd name="T67" fmla="*/ 22561417 h 1223"/>
                  <a:gd name="T68" fmla="*/ 138610174 w 683"/>
                  <a:gd name="T69" fmla="*/ 0 h 1223"/>
                  <a:gd name="T70" fmla="*/ 118014015 w 683"/>
                  <a:gd name="T71" fmla="*/ 27347222 h 1223"/>
                  <a:gd name="T72" fmla="*/ 115786899 w 683"/>
                  <a:gd name="T73" fmla="*/ 56745858 h 1223"/>
                  <a:gd name="T74" fmla="*/ 94633401 w 683"/>
                  <a:gd name="T75" fmla="*/ 69051860 h 1223"/>
                  <a:gd name="T76" fmla="*/ 95747332 w 683"/>
                  <a:gd name="T77" fmla="*/ 126480695 h 1223"/>
                  <a:gd name="T78" fmla="*/ 72366719 w 683"/>
                  <a:gd name="T79" fmla="*/ 158613722 h 1223"/>
                  <a:gd name="T80" fmla="*/ 53996929 w 683"/>
                  <a:gd name="T81" fmla="*/ 239971584 h 1223"/>
                  <a:gd name="T82" fmla="*/ 67913233 w 683"/>
                  <a:gd name="T83" fmla="*/ 317227445 h 1223"/>
                  <a:gd name="T84" fmla="*/ 42863588 w 683"/>
                  <a:gd name="T85" fmla="*/ 382861108 h 1223"/>
                  <a:gd name="T86" fmla="*/ 25606984 w 683"/>
                  <a:gd name="T87" fmla="*/ 545576831 h 1223"/>
                  <a:gd name="T88" fmla="*/ 38966695 w 683"/>
                  <a:gd name="T89" fmla="*/ 605057081 h 1223"/>
                  <a:gd name="T90" fmla="*/ 26163576 w 683"/>
                  <a:gd name="T91" fmla="*/ 609842886 h 1223"/>
                  <a:gd name="T92" fmla="*/ 32843432 w 683"/>
                  <a:gd name="T93" fmla="*/ 662485916 h 1223"/>
                  <a:gd name="T94" fmla="*/ 0 w 683"/>
                  <a:gd name="T95" fmla="*/ 773242413 h 12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3"/>
                  <a:gd name="T145" fmla="*/ 0 h 1223"/>
                  <a:gd name="T146" fmla="*/ 683 w 683"/>
                  <a:gd name="T147" fmla="*/ 1223 h 12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3" h="1223">
                    <a:moveTo>
                      <a:pt x="0" y="1131"/>
                    </a:moveTo>
                    <a:lnTo>
                      <a:pt x="5" y="1158"/>
                    </a:lnTo>
                    <a:lnTo>
                      <a:pt x="35" y="1148"/>
                    </a:lnTo>
                    <a:lnTo>
                      <a:pt x="46" y="1210"/>
                    </a:lnTo>
                    <a:lnTo>
                      <a:pt x="172" y="1223"/>
                    </a:lnTo>
                    <a:lnTo>
                      <a:pt x="137" y="1192"/>
                    </a:lnTo>
                    <a:lnTo>
                      <a:pt x="163" y="1109"/>
                    </a:lnTo>
                    <a:lnTo>
                      <a:pt x="188" y="1125"/>
                    </a:lnTo>
                    <a:lnTo>
                      <a:pt x="266" y="1009"/>
                    </a:lnTo>
                    <a:lnTo>
                      <a:pt x="205" y="942"/>
                    </a:lnTo>
                    <a:lnTo>
                      <a:pt x="273" y="903"/>
                    </a:lnTo>
                    <a:lnTo>
                      <a:pt x="283" y="842"/>
                    </a:lnTo>
                    <a:lnTo>
                      <a:pt x="315" y="815"/>
                    </a:lnTo>
                    <a:lnTo>
                      <a:pt x="288" y="804"/>
                    </a:lnTo>
                    <a:lnTo>
                      <a:pt x="339" y="804"/>
                    </a:lnTo>
                    <a:lnTo>
                      <a:pt x="333" y="776"/>
                    </a:lnTo>
                    <a:lnTo>
                      <a:pt x="310" y="796"/>
                    </a:lnTo>
                    <a:lnTo>
                      <a:pt x="288" y="774"/>
                    </a:lnTo>
                    <a:lnTo>
                      <a:pt x="284" y="730"/>
                    </a:lnTo>
                    <a:lnTo>
                      <a:pt x="377" y="735"/>
                    </a:lnTo>
                    <a:lnTo>
                      <a:pt x="386" y="644"/>
                    </a:lnTo>
                    <a:lnTo>
                      <a:pt x="534" y="629"/>
                    </a:lnTo>
                    <a:lnTo>
                      <a:pt x="576" y="567"/>
                    </a:lnTo>
                    <a:lnTo>
                      <a:pt x="518" y="455"/>
                    </a:lnTo>
                    <a:lnTo>
                      <a:pt x="547" y="311"/>
                    </a:lnTo>
                    <a:lnTo>
                      <a:pt x="683" y="194"/>
                    </a:lnTo>
                    <a:lnTo>
                      <a:pt x="678" y="141"/>
                    </a:lnTo>
                    <a:lnTo>
                      <a:pt x="650" y="140"/>
                    </a:lnTo>
                    <a:lnTo>
                      <a:pt x="614" y="203"/>
                    </a:lnTo>
                    <a:lnTo>
                      <a:pt x="520" y="198"/>
                    </a:lnTo>
                    <a:lnTo>
                      <a:pt x="540" y="128"/>
                    </a:lnTo>
                    <a:lnTo>
                      <a:pt x="373" y="18"/>
                    </a:lnTo>
                    <a:lnTo>
                      <a:pt x="317" y="9"/>
                    </a:lnTo>
                    <a:lnTo>
                      <a:pt x="314" y="33"/>
                    </a:lnTo>
                    <a:lnTo>
                      <a:pt x="249" y="0"/>
                    </a:lnTo>
                    <a:lnTo>
                      <a:pt x="212" y="40"/>
                    </a:lnTo>
                    <a:lnTo>
                      <a:pt x="208" y="83"/>
                    </a:lnTo>
                    <a:lnTo>
                      <a:pt x="170" y="101"/>
                    </a:lnTo>
                    <a:lnTo>
                      <a:pt x="172" y="185"/>
                    </a:lnTo>
                    <a:lnTo>
                      <a:pt x="130" y="232"/>
                    </a:lnTo>
                    <a:lnTo>
                      <a:pt x="97" y="351"/>
                    </a:lnTo>
                    <a:lnTo>
                      <a:pt x="122" y="464"/>
                    </a:lnTo>
                    <a:lnTo>
                      <a:pt x="77" y="560"/>
                    </a:lnTo>
                    <a:lnTo>
                      <a:pt x="46" y="798"/>
                    </a:lnTo>
                    <a:lnTo>
                      <a:pt x="70" y="885"/>
                    </a:lnTo>
                    <a:lnTo>
                      <a:pt x="47" y="892"/>
                    </a:lnTo>
                    <a:lnTo>
                      <a:pt x="59" y="969"/>
                    </a:lnTo>
                    <a:lnTo>
                      <a:pt x="0" y="1131"/>
                    </a:lnTo>
                    <a:close/>
                  </a:path>
                </a:pathLst>
              </a:custGeom>
              <a:grpFill/>
              <a:ln w="3175" cap="rnd">
                <a:solidFill>
                  <a:schemeClr val="bg1"/>
                </a:solidFill>
                <a:round/>
                <a:headEnd/>
                <a:tailEnd/>
              </a:ln>
            </p:spPr>
            <p:txBody>
              <a:bodyPr/>
              <a:lstStyle/>
              <a:p>
                <a:endParaRPr lang="en-US" dirty="0"/>
              </a:p>
            </p:txBody>
          </p:sp>
          <p:sp>
            <p:nvSpPr>
              <p:cNvPr id="36" name="Freeform 12"/>
              <p:cNvSpPr>
                <a:spLocks noChangeAspect="1"/>
              </p:cNvSpPr>
              <p:nvPr/>
            </p:nvSpPr>
            <p:spPr bwMode="gray">
              <a:xfrm>
                <a:off x="2898771" y="6127743"/>
                <a:ext cx="90489" cy="88899"/>
              </a:xfrm>
              <a:custGeom>
                <a:avLst/>
                <a:gdLst>
                  <a:gd name="T0" fmla="*/ 0 w 121"/>
                  <a:gd name="T1" fmla="*/ 0 h 106"/>
                  <a:gd name="T2" fmla="*/ 1678141 w 121"/>
                  <a:gd name="T3" fmla="*/ 74558585 h 106"/>
                  <a:gd name="T4" fmla="*/ 67670067 w 121"/>
                  <a:gd name="T5" fmla="*/ 66821769 h 106"/>
                  <a:gd name="T6" fmla="*/ 15100278 w 121"/>
                  <a:gd name="T7" fmla="*/ 36575641 h 106"/>
                  <a:gd name="T8" fmla="*/ 0 w 121"/>
                  <a:gd name="T9" fmla="*/ 0 h 106"/>
                  <a:gd name="T10" fmla="*/ 0 60000 65536"/>
                  <a:gd name="T11" fmla="*/ 0 60000 65536"/>
                  <a:gd name="T12" fmla="*/ 0 60000 65536"/>
                  <a:gd name="T13" fmla="*/ 0 60000 65536"/>
                  <a:gd name="T14" fmla="*/ 0 60000 65536"/>
                  <a:gd name="T15" fmla="*/ 0 w 121"/>
                  <a:gd name="T16" fmla="*/ 0 h 106"/>
                  <a:gd name="T17" fmla="*/ 121 w 121"/>
                  <a:gd name="T18" fmla="*/ 106 h 106"/>
                </a:gdLst>
                <a:ahLst/>
                <a:cxnLst>
                  <a:cxn ang="T10">
                    <a:pos x="T0" y="T1"/>
                  </a:cxn>
                  <a:cxn ang="T11">
                    <a:pos x="T2" y="T3"/>
                  </a:cxn>
                  <a:cxn ang="T12">
                    <a:pos x="T4" y="T5"/>
                  </a:cxn>
                  <a:cxn ang="T13">
                    <a:pos x="T6" y="T7"/>
                  </a:cxn>
                  <a:cxn ang="T14">
                    <a:pos x="T8" y="T9"/>
                  </a:cxn>
                </a:cxnLst>
                <a:rect l="T15" t="T16" r="T17" b="T18"/>
                <a:pathLst>
                  <a:path w="121" h="106">
                    <a:moveTo>
                      <a:pt x="0" y="0"/>
                    </a:moveTo>
                    <a:lnTo>
                      <a:pt x="3" y="106"/>
                    </a:lnTo>
                    <a:lnTo>
                      <a:pt x="121" y="95"/>
                    </a:lnTo>
                    <a:lnTo>
                      <a:pt x="27" y="52"/>
                    </a:lnTo>
                    <a:lnTo>
                      <a:pt x="0" y="0"/>
                    </a:lnTo>
                    <a:close/>
                  </a:path>
                </a:pathLst>
              </a:custGeom>
              <a:grpFill/>
              <a:ln w="3175" cap="rnd">
                <a:solidFill>
                  <a:schemeClr val="bg1"/>
                </a:solidFill>
                <a:round/>
                <a:headEnd/>
                <a:tailEnd/>
              </a:ln>
            </p:spPr>
            <p:txBody>
              <a:bodyPr/>
              <a:lstStyle/>
              <a:p>
                <a:endParaRPr lang="en-US" dirty="0"/>
              </a:p>
            </p:txBody>
          </p:sp>
          <p:sp>
            <p:nvSpPr>
              <p:cNvPr id="37" name="Freeform 13"/>
              <p:cNvSpPr>
                <a:spLocks noChangeAspect="1"/>
              </p:cNvSpPr>
              <p:nvPr/>
            </p:nvSpPr>
            <p:spPr bwMode="gray">
              <a:xfrm>
                <a:off x="7395138" y="4776781"/>
                <a:ext cx="1050923" cy="873124"/>
              </a:xfrm>
              <a:custGeom>
                <a:avLst/>
                <a:gdLst>
                  <a:gd name="T0" fmla="*/ 13465772 w 1403"/>
                  <a:gd name="T1" fmla="*/ 387819384 h 1052"/>
                  <a:gd name="T2" fmla="*/ 20760076 w 1403"/>
                  <a:gd name="T3" fmla="*/ 378176000 h 1052"/>
                  <a:gd name="T4" fmla="*/ 15148900 w 1403"/>
                  <a:gd name="T5" fmla="*/ 272093803 h 1052"/>
                  <a:gd name="T6" fmla="*/ 68452446 w 1403"/>
                  <a:gd name="T7" fmla="*/ 239717631 h 1052"/>
                  <a:gd name="T8" fmla="*/ 178425043 w 1403"/>
                  <a:gd name="T9" fmla="*/ 177721606 h 1052"/>
                  <a:gd name="T10" fmla="*/ 188524559 w 1403"/>
                  <a:gd name="T11" fmla="*/ 136390923 h 1052"/>
                  <a:gd name="T12" fmla="*/ 200868247 w 1403"/>
                  <a:gd name="T13" fmla="*/ 134324305 h 1052"/>
                  <a:gd name="T14" fmla="*/ 220506237 w 1403"/>
                  <a:gd name="T15" fmla="*/ 117103326 h 1052"/>
                  <a:gd name="T16" fmla="*/ 281103337 w 1403"/>
                  <a:gd name="T17" fmla="*/ 83350239 h 1052"/>
                  <a:gd name="T18" fmla="*/ 299619242 w 1403"/>
                  <a:gd name="T19" fmla="*/ 98504601 h 1052"/>
                  <a:gd name="T20" fmla="*/ 314207100 w 1403"/>
                  <a:gd name="T21" fmla="*/ 86794601 h 1052"/>
                  <a:gd name="T22" fmla="*/ 378732247 w 1403"/>
                  <a:gd name="T23" fmla="*/ 34441959 h 1052"/>
                  <a:gd name="T24" fmla="*/ 456161374 w 1403"/>
                  <a:gd name="T25" fmla="*/ 40641811 h 1052"/>
                  <a:gd name="T26" fmla="*/ 525735905 w 1403"/>
                  <a:gd name="T27" fmla="*/ 170833712 h 1052"/>
                  <a:gd name="T28" fmla="*/ 557156540 w 1403"/>
                  <a:gd name="T29" fmla="*/ 33753087 h 1052"/>
                  <a:gd name="T30" fmla="*/ 596993564 w 1403"/>
                  <a:gd name="T31" fmla="*/ 85416856 h 1052"/>
                  <a:gd name="T32" fmla="*/ 648052190 w 1403"/>
                  <a:gd name="T33" fmla="*/ 203209054 h 1052"/>
                  <a:gd name="T34" fmla="*/ 713138379 w 1403"/>
                  <a:gd name="T35" fmla="*/ 289314783 h 1052"/>
                  <a:gd name="T36" fmla="*/ 735020540 w 1403"/>
                  <a:gd name="T37" fmla="*/ 315491103 h 1052"/>
                  <a:gd name="T38" fmla="*/ 787201251 w 1403"/>
                  <a:gd name="T39" fmla="*/ 433972174 h 1052"/>
                  <a:gd name="T40" fmla="*/ 743436929 w 1403"/>
                  <a:gd name="T41" fmla="*/ 572429714 h 1052"/>
                  <a:gd name="T42" fmla="*/ 673862398 w 1403"/>
                  <a:gd name="T43" fmla="*/ 691599657 h 1052"/>
                  <a:gd name="T44" fmla="*/ 648613232 w 1403"/>
                  <a:gd name="T45" fmla="*/ 724664701 h 1052"/>
                  <a:gd name="T46" fmla="*/ 590261052 w 1403"/>
                  <a:gd name="T47" fmla="*/ 714332445 h 1052"/>
                  <a:gd name="T48" fmla="*/ 523491735 w 1403"/>
                  <a:gd name="T49" fmla="*/ 676445294 h 1052"/>
                  <a:gd name="T50" fmla="*/ 487020967 w 1403"/>
                  <a:gd name="T51" fmla="*/ 627537845 h 1052"/>
                  <a:gd name="T52" fmla="*/ 479165621 w 1403"/>
                  <a:gd name="T53" fmla="*/ 615138142 h 1052"/>
                  <a:gd name="T54" fmla="*/ 480288455 w 1403"/>
                  <a:gd name="T55" fmla="*/ 544876478 h 1052"/>
                  <a:gd name="T56" fmla="*/ 429790872 w 1403"/>
                  <a:gd name="T57" fmla="*/ 598606034 h 1052"/>
                  <a:gd name="T58" fmla="*/ 354044123 w 1403"/>
                  <a:gd name="T59" fmla="*/ 516633540 h 1052"/>
                  <a:gd name="T60" fmla="*/ 205917630 w 1403"/>
                  <a:gd name="T61" fmla="*/ 577940693 h 1052"/>
                  <a:gd name="T62" fmla="*/ 92578777 w 1403"/>
                  <a:gd name="T63" fmla="*/ 614449269 h 1052"/>
                  <a:gd name="T64" fmla="*/ 49936540 w 1403"/>
                  <a:gd name="T65" fmla="*/ 520766775 h 10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03"/>
                  <a:gd name="T100" fmla="*/ 0 h 1052"/>
                  <a:gd name="T101" fmla="*/ 1403 w 1403"/>
                  <a:gd name="T102" fmla="*/ 1052 h 10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03" h="1052">
                    <a:moveTo>
                      <a:pt x="0" y="554"/>
                    </a:moveTo>
                    <a:lnTo>
                      <a:pt x="24" y="563"/>
                    </a:lnTo>
                    <a:lnTo>
                      <a:pt x="10" y="532"/>
                    </a:lnTo>
                    <a:lnTo>
                      <a:pt x="37" y="549"/>
                    </a:lnTo>
                    <a:lnTo>
                      <a:pt x="9" y="488"/>
                    </a:lnTo>
                    <a:lnTo>
                      <a:pt x="27" y="395"/>
                    </a:lnTo>
                    <a:lnTo>
                      <a:pt x="35" y="420"/>
                    </a:lnTo>
                    <a:lnTo>
                      <a:pt x="122" y="348"/>
                    </a:lnTo>
                    <a:lnTo>
                      <a:pt x="268" y="313"/>
                    </a:lnTo>
                    <a:lnTo>
                      <a:pt x="318" y="258"/>
                    </a:lnTo>
                    <a:lnTo>
                      <a:pt x="317" y="224"/>
                    </a:lnTo>
                    <a:lnTo>
                      <a:pt x="336" y="198"/>
                    </a:lnTo>
                    <a:lnTo>
                      <a:pt x="358" y="240"/>
                    </a:lnTo>
                    <a:lnTo>
                      <a:pt x="358" y="195"/>
                    </a:lnTo>
                    <a:lnTo>
                      <a:pt x="391" y="204"/>
                    </a:lnTo>
                    <a:lnTo>
                      <a:pt x="393" y="170"/>
                    </a:lnTo>
                    <a:lnTo>
                      <a:pt x="445" y="119"/>
                    </a:lnTo>
                    <a:lnTo>
                      <a:pt x="501" y="121"/>
                    </a:lnTo>
                    <a:lnTo>
                      <a:pt x="512" y="173"/>
                    </a:lnTo>
                    <a:lnTo>
                      <a:pt x="534" y="143"/>
                    </a:lnTo>
                    <a:lnTo>
                      <a:pt x="576" y="160"/>
                    </a:lnTo>
                    <a:lnTo>
                      <a:pt x="560" y="126"/>
                    </a:lnTo>
                    <a:lnTo>
                      <a:pt x="593" y="71"/>
                    </a:lnTo>
                    <a:lnTo>
                      <a:pt x="675" y="50"/>
                    </a:lnTo>
                    <a:lnTo>
                      <a:pt x="654" y="14"/>
                    </a:lnTo>
                    <a:lnTo>
                      <a:pt x="813" y="59"/>
                    </a:lnTo>
                    <a:lnTo>
                      <a:pt x="779" y="152"/>
                    </a:lnTo>
                    <a:lnTo>
                      <a:pt x="937" y="248"/>
                    </a:lnTo>
                    <a:lnTo>
                      <a:pt x="976" y="211"/>
                    </a:lnTo>
                    <a:lnTo>
                      <a:pt x="993" y="49"/>
                    </a:lnTo>
                    <a:lnTo>
                      <a:pt x="1031" y="0"/>
                    </a:lnTo>
                    <a:lnTo>
                      <a:pt x="1064" y="124"/>
                    </a:lnTo>
                    <a:lnTo>
                      <a:pt x="1119" y="152"/>
                    </a:lnTo>
                    <a:lnTo>
                      <a:pt x="1155" y="295"/>
                    </a:lnTo>
                    <a:lnTo>
                      <a:pt x="1240" y="340"/>
                    </a:lnTo>
                    <a:lnTo>
                      <a:pt x="1271" y="420"/>
                    </a:lnTo>
                    <a:lnTo>
                      <a:pt x="1303" y="415"/>
                    </a:lnTo>
                    <a:lnTo>
                      <a:pt x="1310" y="458"/>
                    </a:lnTo>
                    <a:lnTo>
                      <a:pt x="1380" y="519"/>
                    </a:lnTo>
                    <a:lnTo>
                      <a:pt x="1403" y="630"/>
                    </a:lnTo>
                    <a:lnTo>
                      <a:pt x="1387" y="738"/>
                    </a:lnTo>
                    <a:lnTo>
                      <a:pt x="1325" y="831"/>
                    </a:lnTo>
                    <a:lnTo>
                      <a:pt x="1281" y="987"/>
                    </a:lnTo>
                    <a:lnTo>
                      <a:pt x="1201" y="1004"/>
                    </a:lnTo>
                    <a:lnTo>
                      <a:pt x="1153" y="1034"/>
                    </a:lnTo>
                    <a:lnTo>
                      <a:pt x="1156" y="1052"/>
                    </a:lnTo>
                    <a:lnTo>
                      <a:pt x="1106" y="999"/>
                    </a:lnTo>
                    <a:lnTo>
                      <a:pt x="1052" y="1037"/>
                    </a:lnTo>
                    <a:lnTo>
                      <a:pt x="986" y="1020"/>
                    </a:lnTo>
                    <a:lnTo>
                      <a:pt x="933" y="982"/>
                    </a:lnTo>
                    <a:lnTo>
                      <a:pt x="909" y="902"/>
                    </a:lnTo>
                    <a:lnTo>
                      <a:pt x="868" y="911"/>
                    </a:lnTo>
                    <a:lnTo>
                      <a:pt x="867" y="859"/>
                    </a:lnTo>
                    <a:lnTo>
                      <a:pt x="854" y="893"/>
                    </a:lnTo>
                    <a:lnTo>
                      <a:pt x="826" y="894"/>
                    </a:lnTo>
                    <a:lnTo>
                      <a:pt x="856" y="791"/>
                    </a:lnTo>
                    <a:lnTo>
                      <a:pt x="794" y="889"/>
                    </a:lnTo>
                    <a:lnTo>
                      <a:pt x="766" y="869"/>
                    </a:lnTo>
                    <a:lnTo>
                      <a:pt x="734" y="793"/>
                    </a:lnTo>
                    <a:lnTo>
                      <a:pt x="631" y="750"/>
                    </a:lnTo>
                    <a:lnTo>
                      <a:pt x="444" y="783"/>
                    </a:lnTo>
                    <a:lnTo>
                      <a:pt x="367" y="839"/>
                    </a:lnTo>
                    <a:lnTo>
                      <a:pt x="238" y="843"/>
                    </a:lnTo>
                    <a:lnTo>
                      <a:pt x="165" y="892"/>
                    </a:lnTo>
                    <a:lnTo>
                      <a:pt x="68" y="858"/>
                    </a:lnTo>
                    <a:lnTo>
                      <a:pt x="89" y="756"/>
                    </a:lnTo>
                    <a:lnTo>
                      <a:pt x="0" y="554"/>
                    </a:lnTo>
                    <a:close/>
                  </a:path>
                </a:pathLst>
              </a:custGeom>
              <a:grpFill/>
              <a:ln w="3175" cap="rnd">
                <a:solidFill>
                  <a:schemeClr val="bg1"/>
                </a:solidFill>
                <a:round/>
                <a:headEnd/>
                <a:tailEnd/>
              </a:ln>
            </p:spPr>
            <p:txBody>
              <a:bodyPr/>
              <a:lstStyle/>
              <a:p>
                <a:endParaRPr lang="en-US" dirty="0"/>
              </a:p>
            </p:txBody>
          </p:sp>
          <p:sp>
            <p:nvSpPr>
              <p:cNvPr id="38" name="Freeform 14"/>
              <p:cNvSpPr>
                <a:spLocks noChangeAspect="1"/>
              </p:cNvSpPr>
              <p:nvPr/>
            </p:nvSpPr>
            <p:spPr bwMode="gray">
              <a:xfrm>
                <a:off x="8217462" y="5699118"/>
                <a:ext cx="92075" cy="96837"/>
              </a:xfrm>
              <a:custGeom>
                <a:avLst/>
                <a:gdLst>
                  <a:gd name="T0" fmla="*/ 0 w 122"/>
                  <a:gd name="T1" fmla="*/ 13244021 h 119"/>
                  <a:gd name="T2" fmla="*/ 1138862 w 122"/>
                  <a:gd name="T3" fmla="*/ 0 h 119"/>
                  <a:gd name="T4" fmla="*/ 35884344 w 122"/>
                  <a:gd name="T5" fmla="*/ 11257621 h 119"/>
                  <a:gd name="T6" fmla="*/ 62654773 w 122"/>
                  <a:gd name="T7" fmla="*/ 1986400 h 119"/>
                  <a:gd name="T8" fmla="*/ 69490210 w 122"/>
                  <a:gd name="T9" fmla="*/ 21190433 h 119"/>
                  <a:gd name="T10" fmla="*/ 69490210 w 122"/>
                  <a:gd name="T11" fmla="*/ 44368079 h 119"/>
                  <a:gd name="T12" fmla="*/ 42719026 w 122"/>
                  <a:gd name="T13" fmla="*/ 78803347 h 119"/>
                  <a:gd name="T14" fmla="*/ 25631567 w 122"/>
                  <a:gd name="T15" fmla="*/ 76816947 h 119"/>
                  <a:gd name="T16" fmla="*/ 0 w 122"/>
                  <a:gd name="T17" fmla="*/ 13244021 h 1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
                  <a:gd name="T28" fmla="*/ 0 h 119"/>
                  <a:gd name="T29" fmla="*/ 122 w 122"/>
                  <a:gd name="T30" fmla="*/ 119 h 1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 h="119">
                    <a:moveTo>
                      <a:pt x="0" y="20"/>
                    </a:moveTo>
                    <a:lnTo>
                      <a:pt x="2" y="0"/>
                    </a:lnTo>
                    <a:lnTo>
                      <a:pt x="63" y="17"/>
                    </a:lnTo>
                    <a:lnTo>
                      <a:pt x="110" y="3"/>
                    </a:lnTo>
                    <a:lnTo>
                      <a:pt x="122" y="32"/>
                    </a:lnTo>
                    <a:lnTo>
                      <a:pt x="122" y="67"/>
                    </a:lnTo>
                    <a:lnTo>
                      <a:pt x="75" y="119"/>
                    </a:lnTo>
                    <a:lnTo>
                      <a:pt x="45" y="116"/>
                    </a:lnTo>
                    <a:lnTo>
                      <a:pt x="0" y="20"/>
                    </a:lnTo>
                    <a:close/>
                  </a:path>
                </a:pathLst>
              </a:custGeom>
              <a:grpFill/>
              <a:ln w="3175" cap="rnd">
                <a:solidFill>
                  <a:schemeClr val="bg1"/>
                </a:solidFill>
                <a:round/>
                <a:headEnd/>
                <a:tailEnd/>
              </a:ln>
            </p:spPr>
            <p:txBody>
              <a:bodyPr/>
              <a:lstStyle/>
              <a:p>
                <a:endParaRPr lang="en-US" dirty="0"/>
              </a:p>
            </p:txBody>
          </p:sp>
          <p:sp>
            <p:nvSpPr>
              <p:cNvPr id="39" name="Freeform 15"/>
              <p:cNvSpPr>
                <a:spLocks noChangeAspect="1"/>
              </p:cNvSpPr>
              <p:nvPr/>
            </p:nvSpPr>
            <p:spPr bwMode="gray">
              <a:xfrm>
                <a:off x="4707503" y="2952746"/>
                <a:ext cx="200024" cy="84139"/>
              </a:xfrm>
              <a:custGeom>
                <a:avLst/>
                <a:gdLst>
                  <a:gd name="T0" fmla="*/ 0 w 265"/>
                  <a:gd name="T1" fmla="*/ 39464846 h 102"/>
                  <a:gd name="T2" fmla="*/ 1708893 w 265"/>
                  <a:gd name="T3" fmla="*/ 42867486 h 102"/>
                  <a:gd name="T4" fmla="*/ 2848658 w 265"/>
                  <a:gd name="T5" fmla="*/ 55114514 h 102"/>
                  <a:gd name="T6" fmla="*/ 19371478 w 265"/>
                  <a:gd name="T7" fmla="*/ 57836626 h 102"/>
                  <a:gd name="T8" fmla="*/ 50136832 w 265"/>
                  <a:gd name="T9" fmla="*/ 51032172 h 102"/>
                  <a:gd name="T10" fmla="*/ 83181717 w 265"/>
                  <a:gd name="T11" fmla="*/ 69403951 h 102"/>
                  <a:gd name="T12" fmla="*/ 131040529 w 265"/>
                  <a:gd name="T13" fmla="*/ 56475570 h 102"/>
                  <a:gd name="T14" fmla="*/ 150981134 w 265"/>
                  <a:gd name="T15" fmla="*/ 21773595 h 102"/>
                  <a:gd name="T16" fmla="*/ 142435161 w 265"/>
                  <a:gd name="T17" fmla="*/ 0 h 102"/>
                  <a:gd name="T18" fmla="*/ 84321482 w 265"/>
                  <a:gd name="T19" fmla="*/ 2041584 h 102"/>
                  <a:gd name="T20" fmla="*/ 66089770 w 265"/>
                  <a:gd name="T21" fmla="*/ 38103791 h 102"/>
                  <a:gd name="T22" fmla="*/ 0 w 265"/>
                  <a:gd name="T23" fmla="*/ 394648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102"/>
                  <a:gd name="T38" fmla="*/ 265 w 265"/>
                  <a:gd name="T39" fmla="*/ 102 h 1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102">
                    <a:moveTo>
                      <a:pt x="0" y="58"/>
                    </a:moveTo>
                    <a:lnTo>
                      <a:pt x="3" y="63"/>
                    </a:lnTo>
                    <a:lnTo>
                      <a:pt x="5" y="81"/>
                    </a:lnTo>
                    <a:lnTo>
                      <a:pt x="34" y="85"/>
                    </a:lnTo>
                    <a:lnTo>
                      <a:pt x="88" y="75"/>
                    </a:lnTo>
                    <a:lnTo>
                      <a:pt x="146" y="102"/>
                    </a:lnTo>
                    <a:lnTo>
                      <a:pt x="230" y="83"/>
                    </a:lnTo>
                    <a:lnTo>
                      <a:pt x="265" y="32"/>
                    </a:lnTo>
                    <a:lnTo>
                      <a:pt x="250" y="0"/>
                    </a:lnTo>
                    <a:lnTo>
                      <a:pt x="148" y="3"/>
                    </a:lnTo>
                    <a:lnTo>
                      <a:pt x="116" y="56"/>
                    </a:lnTo>
                    <a:lnTo>
                      <a:pt x="0" y="58"/>
                    </a:lnTo>
                    <a:close/>
                  </a:path>
                </a:pathLst>
              </a:custGeom>
              <a:grpFill/>
              <a:ln w="3175" cap="rnd">
                <a:solidFill>
                  <a:schemeClr val="bg1"/>
                </a:solidFill>
                <a:round/>
                <a:headEnd/>
                <a:tailEnd/>
              </a:ln>
            </p:spPr>
            <p:txBody>
              <a:bodyPr/>
              <a:lstStyle/>
              <a:p>
                <a:endParaRPr lang="en-US" dirty="0"/>
              </a:p>
            </p:txBody>
          </p:sp>
          <p:sp>
            <p:nvSpPr>
              <p:cNvPr id="40" name="Freeform 16"/>
              <p:cNvSpPr>
                <a:spLocks noChangeAspect="1"/>
              </p:cNvSpPr>
              <p:nvPr/>
            </p:nvSpPr>
            <p:spPr bwMode="gray">
              <a:xfrm>
                <a:off x="6741090" y="3692522"/>
                <a:ext cx="123826" cy="169863"/>
              </a:xfrm>
              <a:custGeom>
                <a:avLst/>
                <a:gdLst>
                  <a:gd name="T0" fmla="*/ 0 w 166"/>
                  <a:gd name="T1" fmla="*/ 41475432 h 206"/>
                  <a:gd name="T2" fmla="*/ 12797239 w 166"/>
                  <a:gd name="T3" fmla="*/ 56434096 h 206"/>
                  <a:gd name="T4" fmla="*/ 20587771 w 166"/>
                  <a:gd name="T5" fmla="*/ 121706840 h 206"/>
                  <a:gd name="T6" fmla="*/ 43400663 w 166"/>
                  <a:gd name="T7" fmla="*/ 117627654 h 206"/>
                  <a:gd name="T8" fmla="*/ 56754368 w 166"/>
                  <a:gd name="T9" fmla="*/ 89070880 h 206"/>
                  <a:gd name="T10" fmla="*/ 73446873 w 166"/>
                  <a:gd name="T11" fmla="*/ 95190071 h 206"/>
                  <a:gd name="T12" fmla="*/ 84575459 w 166"/>
                  <a:gd name="T13" fmla="*/ 140065237 h 206"/>
                  <a:gd name="T14" fmla="*/ 92365245 w 166"/>
                  <a:gd name="T15" fmla="*/ 114908197 h 206"/>
                  <a:gd name="T16" fmla="*/ 82349592 w 166"/>
                  <a:gd name="T17" fmla="*/ 69352754 h 206"/>
                  <a:gd name="T18" fmla="*/ 73446873 w 166"/>
                  <a:gd name="T19" fmla="*/ 86350598 h 206"/>
                  <a:gd name="T20" fmla="*/ 61206101 w 166"/>
                  <a:gd name="T21" fmla="*/ 63913015 h 206"/>
                  <a:gd name="T22" fmla="*/ 83462526 w 166"/>
                  <a:gd name="T23" fmla="*/ 36036518 h 206"/>
                  <a:gd name="T24" fmla="*/ 40061863 w 166"/>
                  <a:gd name="T25" fmla="*/ 31956508 h 206"/>
                  <a:gd name="T26" fmla="*/ 12241519 w 166"/>
                  <a:gd name="T27" fmla="*/ 0 h 206"/>
                  <a:gd name="T28" fmla="*/ 3338799 w 166"/>
                  <a:gd name="T29" fmla="*/ 17678121 h 206"/>
                  <a:gd name="T30" fmla="*/ 13353706 w 166"/>
                  <a:gd name="T31" fmla="*/ 31956508 h 206"/>
                  <a:gd name="T32" fmla="*/ 0 w 166"/>
                  <a:gd name="T33" fmla="*/ 41475432 h 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206"/>
                  <a:gd name="T53" fmla="*/ 166 w 166"/>
                  <a:gd name="T54" fmla="*/ 206 h 2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206">
                    <a:moveTo>
                      <a:pt x="0" y="61"/>
                    </a:moveTo>
                    <a:lnTo>
                      <a:pt x="23" y="83"/>
                    </a:lnTo>
                    <a:lnTo>
                      <a:pt x="37" y="179"/>
                    </a:lnTo>
                    <a:lnTo>
                      <a:pt x="78" y="173"/>
                    </a:lnTo>
                    <a:lnTo>
                      <a:pt x="102" y="131"/>
                    </a:lnTo>
                    <a:lnTo>
                      <a:pt x="132" y="140"/>
                    </a:lnTo>
                    <a:lnTo>
                      <a:pt x="152" y="206"/>
                    </a:lnTo>
                    <a:lnTo>
                      <a:pt x="166" y="169"/>
                    </a:lnTo>
                    <a:lnTo>
                      <a:pt x="148" y="102"/>
                    </a:lnTo>
                    <a:lnTo>
                      <a:pt x="132" y="127"/>
                    </a:lnTo>
                    <a:lnTo>
                      <a:pt x="110" y="94"/>
                    </a:lnTo>
                    <a:lnTo>
                      <a:pt x="150" y="53"/>
                    </a:lnTo>
                    <a:lnTo>
                      <a:pt x="72" y="47"/>
                    </a:lnTo>
                    <a:lnTo>
                      <a:pt x="22" y="0"/>
                    </a:lnTo>
                    <a:lnTo>
                      <a:pt x="6" y="26"/>
                    </a:lnTo>
                    <a:lnTo>
                      <a:pt x="24" y="47"/>
                    </a:lnTo>
                    <a:lnTo>
                      <a:pt x="0" y="61"/>
                    </a:lnTo>
                    <a:close/>
                  </a:path>
                </a:pathLst>
              </a:custGeom>
              <a:grpFill/>
              <a:ln w="3175" cap="rnd">
                <a:solidFill>
                  <a:schemeClr val="bg1"/>
                </a:solidFill>
                <a:round/>
                <a:headEnd/>
                <a:tailEnd/>
              </a:ln>
            </p:spPr>
            <p:txBody>
              <a:bodyPr/>
              <a:lstStyle/>
              <a:p>
                <a:endParaRPr lang="en-US" dirty="0"/>
              </a:p>
            </p:txBody>
          </p:sp>
          <p:sp>
            <p:nvSpPr>
              <p:cNvPr id="41" name="Freeform 17"/>
              <p:cNvSpPr>
                <a:spLocks noChangeAspect="1"/>
              </p:cNvSpPr>
              <p:nvPr/>
            </p:nvSpPr>
            <p:spPr bwMode="gray">
              <a:xfrm>
                <a:off x="4540816" y="2854321"/>
                <a:ext cx="82550" cy="66674"/>
              </a:xfrm>
              <a:custGeom>
                <a:avLst/>
                <a:gdLst>
                  <a:gd name="T0" fmla="*/ 0 w 112"/>
                  <a:gd name="T1" fmla="*/ 10163410 h 81"/>
                  <a:gd name="T2" fmla="*/ 14124158 w 112"/>
                  <a:gd name="T3" fmla="*/ 2710627 h 81"/>
                  <a:gd name="T4" fmla="*/ 41286793 w 112"/>
                  <a:gd name="T5" fmla="*/ 0 h 81"/>
                  <a:gd name="T6" fmla="*/ 59757355 w 112"/>
                  <a:gd name="T7" fmla="*/ 22359996 h 81"/>
                  <a:gd name="T8" fmla="*/ 60843772 w 112"/>
                  <a:gd name="T9" fmla="*/ 39299562 h 81"/>
                  <a:gd name="T10" fmla="*/ 53781325 w 112"/>
                  <a:gd name="T11" fmla="*/ 54883403 h 81"/>
                  <a:gd name="T12" fmla="*/ 0 w 112"/>
                  <a:gd name="T13" fmla="*/ 10163410 h 81"/>
                  <a:gd name="T14" fmla="*/ 0 60000 65536"/>
                  <a:gd name="T15" fmla="*/ 0 60000 65536"/>
                  <a:gd name="T16" fmla="*/ 0 60000 65536"/>
                  <a:gd name="T17" fmla="*/ 0 60000 65536"/>
                  <a:gd name="T18" fmla="*/ 0 60000 65536"/>
                  <a:gd name="T19" fmla="*/ 0 60000 65536"/>
                  <a:gd name="T20" fmla="*/ 0 60000 65536"/>
                  <a:gd name="T21" fmla="*/ 0 w 112"/>
                  <a:gd name="T22" fmla="*/ 0 h 81"/>
                  <a:gd name="T23" fmla="*/ 112 w 112"/>
                  <a:gd name="T24" fmla="*/ 81 h 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1">
                    <a:moveTo>
                      <a:pt x="0" y="15"/>
                    </a:moveTo>
                    <a:lnTo>
                      <a:pt x="26" y="4"/>
                    </a:lnTo>
                    <a:lnTo>
                      <a:pt x="76" y="0"/>
                    </a:lnTo>
                    <a:lnTo>
                      <a:pt x="110" y="33"/>
                    </a:lnTo>
                    <a:lnTo>
                      <a:pt x="112" y="58"/>
                    </a:lnTo>
                    <a:lnTo>
                      <a:pt x="99" y="81"/>
                    </a:lnTo>
                    <a:lnTo>
                      <a:pt x="0" y="15"/>
                    </a:lnTo>
                    <a:close/>
                  </a:path>
                </a:pathLst>
              </a:custGeom>
              <a:grpFill/>
              <a:ln w="3175" cap="rnd">
                <a:solidFill>
                  <a:schemeClr val="bg1"/>
                </a:solidFill>
                <a:round/>
                <a:headEnd/>
                <a:tailEnd/>
              </a:ln>
            </p:spPr>
            <p:txBody>
              <a:bodyPr/>
              <a:lstStyle/>
              <a:p>
                <a:endParaRPr lang="en-US" dirty="0"/>
              </a:p>
            </p:txBody>
          </p:sp>
          <p:sp>
            <p:nvSpPr>
              <p:cNvPr id="42" name="Freeform 18"/>
              <p:cNvSpPr>
                <a:spLocks noChangeAspect="1"/>
              </p:cNvSpPr>
              <p:nvPr/>
            </p:nvSpPr>
            <p:spPr bwMode="gray">
              <a:xfrm>
                <a:off x="6768077" y="3638546"/>
                <a:ext cx="77787" cy="49213"/>
              </a:xfrm>
              <a:custGeom>
                <a:avLst/>
                <a:gdLst>
                  <a:gd name="T0" fmla="*/ 0 w 105"/>
                  <a:gd name="T1" fmla="*/ 25046915 h 59"/>
                  <a:gd name="T2" fmla="*/ 7134920 w 105"/>
                  <a:gd name="T3" fmla="*/ 41049481 h 59"/>
                  <a:gd name="T4" fmla="*/ 57626832 w 105"/>
                  <a:gd name="T5" fmla="*/ 34092097 h 59"/>
                  <a:gd name="T6" fmla="*/ 54333849 w 105"/>
                  <a:gd name="T7" fmla="*/ 11827802 h 59"/>
                  <a:gd name="T8" fmla="*/ 18659990 w 105"/>
                  <a:gd name="T9" fmla="*/ 0 h 59"/>
                  <a:gd name="T10" fmla="*/ 0 w 105"/>
                  <a:gd name="T11" fmla="*/ 25046915 h 59"/>
                  <a:gd name="T12" fmla="*/ 0 60000 65536"/>
                  <a:gd name="T13" fmla="*/ 0 60000 65536"/>
                  <a:gd name="T14" fmla="*/ 0 60000 65536"/>
                  <a:gd name="T15" fmla="*/ 0 60000 65536"/>
                  <a:gd name="T16" fmla="*/ 0 60000 65536"/>
                  <a:gd name="T17" fmla="*/ 0 60000 65536"/>
                  <a:gd name="T18" fmla="*/ 0 w 105"/>
                  <a:gd name="T19" fmla="*/ 0 h 59"/>
                  <a:gd name="T20" fmla="*/ 105 w 105"/>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05" h="59">
                    <a:moveTo>
                      <a:pt x="0" y="36"/>
                    </a:moveTo>
                    <a:lnTo>
                      <a:pt x="13" y="59"/>
                    </a:lnTo>
                    <a:lnTo>
                      <a:pt x="105" y="49"/>
                    </a:lnTo>
                    <a:lnTo>
                      <a:pt x="99" y="17"/>
                    </a:lnTo>
                    <a:lnTo>
                      <a:pt x="34" y="0"/>
                    </a:lnTo>
                    <a:lnTo>
                      <a:pt x="0" y="36"/>
                    </a:lnTo>
                    <a:close/>
                  </a:path>
                </a:pathLst>
              </a:custGeom>
              <a:grpFill/>
              <a:ln w="3175" cap="rnd">
                <a:solidFill>
                  <a:schemeClr val="bg1"/>
                </a:solidFill>
                <a:round/>
                <a:headEnd/>
                <a:tailEnd/>
              </a:ln>
            </p:spPr>
            <p:txBody>
              <a:bodyPr/>
              <a:lstStyle/>
              <a:p>
                <a:endParaRPr lang="en-US" dirty="0"/>
              </a:p>
            </p:txBody>
          </p:sp>
          <p:sp>
            <p:nvSpPr>
              <p:cNvPr id="43" name="Freeform 19"/>
              <p:cNvSpPr>
                <a:spLocks noChangeAspect="1"/>
              </p:cNvSpPr>
              <p:nvPr/>
            </p:nvSpPr>
            <p:spPr bwMode="gray">
              <a:xfrm>
                <a:off x="2873372" y="4740269"/>
                <a:ext cx="311150" cy="392111"/>
              </a:xfrm>
              <a:custGeom>
                <a:avLst/>
                <a:gdLst>
                  <a:gd name="T0" fmla="*/ 0 w 415"/>
                  <a:gd name="T1" fmla="*/ 33267999 h 471"/>
                  <a:gd name="T2" fmla="*/ 16864330 w 415"/>
                  <a:gd name="T3" fmla="*/ 67921298 h 471"/>
                  <a:gd name="T4" fmla="*/ 5059374 w 415"/>
                  <a:gd name="T5" fmla="*/ 141387123 h 471"/>
                  <a:gd name="T6" fmla="*/ 16864330 w 415"/>
                  <a:gd name="T7" fmla="*/ 150397397 h 471"/>
                  <a:gd name="T8" fmla="*/ 11242637 w 415"/>
                  <a:gd name="T9" fmla="*/ 160793803 h 471"/>
                  <a:gd name="T10" fmla="*/ 1124639 w 415"/>
                  <a:gd name="T11" fmla="*/ 191288706 h 471"/>
                  <a:gd name="T12" fmla="*/ 21361385 w 415"/>
                  <a:gd name="T13" fmla="*/ 234952278 h 471"/>
                  <a:gd name="T14" fmla="*/ 33728660 w 415"/>
                  <a:gd name="T15" fmla="*/ 323666387 h 471"/>
                  <a:gd name="T16" fmla="*/ 47219824 w 415"/>
                  <a:gd name="T17" fmla="*/ 326438651 h 471"/>
                  <a:gd name="T18" fmla="*/ 68018890 w 415"/>
                  <a:gd name="T19" fmla="*/ 298716012 h 471"/>
                  <a:gd name="T20" fmla="*/ 104557646 w 415"/>
                  <a:gd name="T21" fmla="*/ 321586773 h 471"/>
                  <a:gd name="T22" fmla="*/ 106243854 w 415"/>
                  <a:gd name="T23" fmla="*/ 304953190 h 471"/>
                  <a:gd name="T24" fmla="*/ 137723987 w 415"/>
                  <a:gd name="T25" fmla="*/ 311191200 h 471"/>
                  <a:gd name="T26" fmla="*/ 149528943 w 415"/>
                  <a:gd name="T27" fmla="*/ 246734816 h 471"/>
                  <a:gd name="T28" fmla="*/ 206866765 w 415"/>
                  <a:gd name="T29" fmla="*/ 234952278 h 471"/>
                  <a:gd name="T30" fmla="*/ 225979623 w 415"/>
                  <a:gd name="T31" fmla="*/ 257131222 h 471"/>
                  <a:gd name="T32" fmla="*/ 233287524 w 415"/>
                  <a:gd name="T33" fmla="*/ 206536990 h 471"/>
                  <a:gd name="T34" fmla="*/ 220358679 w 415"/>
                  <a:gd name="T35" fmla="*/ 164258716 h 471"/>
                  <a:gd name="T36" fmla="*/ 187754658 w 415"/>
                  <a:gd name="T37" fmla="*/ 162179935 h 471"/>
                  <a:gd name="T38" fmla="*/ 173701174 w 415"/>
                  <a:gd name="T39" fmla="*/ 97723551 h 471"/>
                  <a:gd name="T40" fmla="*/ 87131747 w 415"/>
                  <a:gd name="T41" fmla="*/ 55446110 h 471"/>
                  <a:gd name="T42" fmla="*/ 82072373 w 415"/>
                  <a:gd name="T43" fmla="*/ 0 h 471"/>
                  <a:gd name="T44" fmla="*/ 23609912 w 415"/>
                  <a:gd name="T45" fmla="*/ 34654131 h 471"/>
                  <a:gd name="T46" fmla="*/ 0 w 415"/>
                  <a:gd name="T47" fmla="*/ 33267999 h 4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5"/>
                  <a:gd name="T73" fmla="*/ 0 h 471"/>
                  <a:gd name="T74" fmla="*/ 415 w 415"/>
                  <a:gd name="T75" fmla="*/ 471 h 4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5" h="471">
                    <a:moveTo>
                      <a:pt x="0" y="48"/>
                    </a:moveTo>
                    <a:lnTo>
                      <a:pt x="30" y="98"/>
                    </a:lnTo>
                    <a:lnTo>
                      <a:pt x="9" y="204"/>
                    </a:lnTo>
                    <a:lnTo>
                      <a:pt x="30" y="217"/>
                    </a:lnTo>
                    <a:lnTo>
                      <a:pt x="20" y="232"/>
                    </a:lnTo>
                    <a:lnTo>
                      <a:pt x="2" y="276"/>
                    </a:lnTo>
                    <a:lnTo>
                      <a:pt x="38" y="339"/>
                    </a:lnTo>
                    <a:lnTo>
                      <a:pt x="60" y="467"/>
                    </a:lnTo>
                    <a:lnTo>
                      <a:pt x="84" y="471"/>
                    </a:lnTo>
                    <a:lnTo>
                      <a:pt x="121" y="431"/>
                    </a:lnTo>
                    <a:lnTo>
                      <a:pt x="186" y="464"/>
                    </a:lnTo>
                    <a:lnTo>
                      <a:pt x="189" y="440"/>
                    </a:lnTo>
                    <a:lnTo>
                      <a:pt x="245" y="449"/>
                    </a:lnTo>
                    <a:lnTo>
                      <a:pt x="266" y="356"/>
                    </a:lnTo>
                    <a:lnTo>
                      <a:pt x="368" y="339"/>
                    </a:lnTo>
                    <a:lnTo>
                      <a:pt x="402" y="371"/>
                    </a:lnTo>
                    <a:lnTo>
                      <a:pt x="415" y="298"/>
                    </a:lnTo>
                    <a:lnTo>
                      <a:pt x="392" y="237"/>
                    </a:lnTo>
                    <a:lnTo>
                      <a:pt x="334" y="234"/>
                    </a:lnTo>
                    <a:lnTo>
                      <a:pt x="309" y="141"/>
                    </a:lnTo>
                    <a:lnTo>
                      <a:pt x="155" y="80"/>
                    </a:lnTo>
                    <a:lnTo>
                      <a:pt x="146" y="0"/>
                    </a:lnTo>
                    <a:lnTo>
                      <a:pt x="42" y="50"/>
                    </a:lnTo>
                    <a:lnTo>
                      <a:pt x="0" y="48"/>
                    </a:lnTo>
                    <a:close/>
                  </a:path>
                </a:pathLst>
              </a:custGeom>
              <a:grpFill/>
              <a:ln w="3175" cap="rnd">
                <a:solidFill>
                  <a:schemeClr val="bg1"/>
                </a:solidFill>
                <a:round/>
                <a:headEnd/>
                <a:tailEnd/>
              </a:ln>
            </p:spPr>
            <p:txBody>
              <a:bodyPr/>
              <a:lstStyle/>
              <a:p>
                <a:endParaRPr lang="en-US" dirty="0"/>
              </a:p>
            </p:txBody>
          </p:sp>
          <p:sp>
            <p:nvSpPr>
              <p:cNvPr id="44" name="Freeform 20"/>
              <p:cNvSpPr>
                <a:spLocks noChangeAspect="1"/>
              </p:cNvSpPr>
              <p:nvPr/>
            </p:nvSpPr>
            <p:spPr bwMode="gray">
              <a:xfrm>
                <a:off x="2768595" y="4319581"/>
                <a:ext cx="1006473" cy="1149348"/>
              </a:xfrm>
              <a:custGeom>
                <a:avLst/>
                <a:gdLst>
                  <a:gd name="T0" fmla="*/ 16576361 w 1354"/>
                  <a:gd name="T1" fmla="*/ 346206808 h 1384"/>
                  <a:gd name="T2" fmla="*/ 62990171 w 1354"/>
                  <a:gd name="T3" fmla="*/ 344138144 h 1384"/>
                  <a:gd name="T4" fmla="*/ 80119573 w 1354"/>
                  <a:gd name="T5" fmla="*/ 384138680 h 1384"/>
                  <a:gd name="T6" fmla="*/ 160790700 w 1354"/>
                  <a:gd name="T7" fmla="*/ 351035075 h 1384"/>
                  <a:gd name="T8" fmla="*/ 250856089 w 1354"/>
                  <a:gd name="T9" fmla="*/ 448276396 h 1384"/>
                  <a:gd name="T10" fmla="*/ 296717601 w 1354"/>
                  <a:gd name="T11" fmla="*/ 514483607 h 1384"/>
                  <a:gd name="T12" fmla="*/ 302242807 w 1354"/>
                  <a:gd name="T13" fmla="*/ 606897492 h 1384"/>
                  <a:gd name="T14" fmla="*/ 346998981 w 1354"/>
                  <a:gd name="T15" fmla="*/ 663449000 h 1384"/>
                  <a:gd name="T16" fmla="*/ 371863522 w 1354"/>
                  <a:gd name="T17" fmla="*/ 702069319 h 1384"/>
                  <a:gd name="T18" fmla="*/ 384020016 w 1354"/>
                  <a:gd name="T19" fmla="*/ 745517905 h 1384"/>
                  <a:gd name="T20" fmla="*/ 311636326 w 1354"/>
                  <a:gd name="T21" fmla="*/ 862759079 h 1384"/>
                  <a:gd name="T22" fmla="*/ 384020016 w 1354"/>
                  <a:gd name="T23" fmla="*/ 907587051 h 1384"/>
                  <a:gd name="T24" fmla="*/ 390650560 w 1354"/>
                  <a:gd name="T25" fmla="*/ 954483687 h 1384"/>
                  <a:gd name="T26" fmla="*/ 487898048 w 1354"/>
                  <a:gd name="T27" fmla="*/ 740690469 h 1384"/>
                  <a:gd name="T28" fmla="*/ 607248589 w 1354"/>
                  <a:gd name="T29" fmla="*/ 675862645 h 1384"/>
                  <a:gd name="T30" fmla="*/ 663608216 w 1354"/>
                  <a:gd name="T31" fmla="*/ 544138332 h 1384"/>
                  <a:gd name="T32" fmla="*/ 741517111 w 1354"/>
                  <a:gd name="T33" fmla="*/ 336551936 h 1384"/>
                  <a:gd name="T34" fmla="*/ 736544203 w 1354"/>
                  <a:gd name="T35" fmla="*/ 248276209 h 1384"/>
                  <a:gd name="T36" fmla="*/ 658635307 w 1354"/>
                  <a:gd name="T37" fmla="*/ 196552137 h 1384"/>
                  <a:gd name="T38" fmla="*/ 555861127 w 1354"/>
                  <a:gd name="T39" fmla="*/ 158621096 h 1384"/>
                  <a:gd name="T40" fmla="*/ 496186228 w 1354"/>
                  <a:gd name="T41" fmla="*/ 139310521 h 1384"/>
                  <a:gd name="T42" fmla="*/ 469664051 w 1354"/>
                  <a:gd name="T43" fmla="*/ 166207304 h 1384"/>
                  <a:gd name="T44" fmla="*/ 446457146 w 1354"/>
                  <a:gd name="T45" fmla="*/ 164827918 h 1384"/>
                  <a:gd name="T46" fmla="*/ 460271276 w 1354"/>
                  <a:gd name="T47" fmla="*/ 86207063 h 1384"/>
                  <a:gd name="T48" fmla="*/ 400043336 w 1354"/>
                  <a:gd name="T49" fmla="*/ 73793419 h 1384"/>
                  <a:gd name="T50" fmla="*/ 333185595 w 1354"/>
                  <a:gd name="T51" fmla="*/ 77241469 h 1384"/>
                  <a:gd name="T52" fmla="*/ 268537788 w 1354"/>
                  <a:gd name="T53" fmla="*/ 62758330 h 1384"/>
                  <a:gd name="T54" fmla="*/ 254723658 w 1354"/>
                  <a:gd name="T55" fmla="*/ 0 h 1384"/>
                  <a:gd name="T56" fmla="*/ 174604829 w 1354"/>
                  <a:gd name="T57" fmla="*/ 20689961 h 1384"/>
                  <a:gd name="T58" fmla="*/ 202231602 w 1354"/>
                  <a:gd name="T59" fmla="*/ 71034647 h 1384"/>
                  <a:gd name="T60" fmla="*/ 133716225 w 1354"/>
                  <a:gd name="T61" fmla="*/ 92413885 h 1384"/>
                  <a:gd name="T62" fmla="*/ 77356598 w 1354"/>
                  <a:gd name="T63" fmla="*/ 84827677 h 1384"/>
                  <a:gd name="T64" fmla="*/ 72935987 w 1354"/>
                  <a:gd name="T65" fmla="*/ 111034352 h 1384"/>
                  <a:gd name="T66" fmla="*/ 75146664 w 1354"/>
                  <a:gd name="T67" fmla="*/ 222069534 h 1384"/>
                  <a:gd name="T68" fmla="*/ 0 w 1354"/>
                  <a:gd name="T69" fmla="*/ 302068945 h 13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54"/>
                  <a:gd name="T106" fmla="*/ 0 h 1384"/>
                  <a:gd name="T107" fmla="*/ 1354 w 1354"/>
                  <a:gd name="T108" fmla="*/ 1384 h 13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54" h="1384">
                    <a:moveTo>
                      <a:pt x="0" y="438"/>
                    </a:moveTo>
                    <a:lnTo>
                      <a:pt x="30" y="502"/>
                    </a:lnTo>
                    <a:lnTo>
                      <a:pt x="77" y="524"/>
                    </a:lnTo>
                    <a:lnTo>
                      <a:pt x="114" y="499"/>
                    </a:lnTo>
                    <a:lnTo>
                      <a:pt x="114" y="557"/>
                    </a:lnTo>
                    <a:lnTo>
                      <a:pt x="145" y="557"/>
                    </a:lnTo>
                    <a:lnTo>
                      <a:pt x="187" y="559"/>
                    </a:lnTo>
                    <a:lnTo>
                      <a:pt x="291" y="509"/>
                    </a:lnTo>
                    <a:lnTo>
                      <a:pt x="300" y="589"/>
                    </a:lnTo>
                    <a:lnTo>
                      <a:pt x="454" y="650"/>
                    </a:lnTo>
                    <a:lnTo>
                      <a:pt x="479" y="743"/>
                    </a:lnTo>
                    <a:lnTo>
                      <a:pt x="537" y="746"/>
                    </a:lnTo>
                    <a:lnTo>
                      <a:pt x="560" y="807"/>
                    </a:lnTo>
                    <a:lnTo>
                      <a:pt x="547" y="880"/>
                    </a:lnTo>
                    <a:lnTo>
                      <a:pt x="556" y="949"/>
                    </a:lnTo>
                    <a:lnTo>
                      <a:pt x="628" y="962"/>
                    </a:lnTo>
                    <a:lnTo>
                      <a:pt x="638" y="1009"/>
                    </a:lnTo>
                    <a:lnTo>
                      <a:pt x="673" y="1018"/>
                    </a:lnTo>
                    <a:lnTo>
                      <a:pt x="667" y="1080"/>
                    </a:lnTo>
                    <a:lnTo>
                      <a:pt x="695" y="1081"/>
                    </a:lnTo>
                    <a:lnTo>
                      <a:pt x="700" y="1134"/>
                    </a:lnTo>
                    <a:lnTo>
                      <a:pt x="564" y="1251"/>
                    </a:lnTo>
                    <a:lnTo>
                      <a:pt x="590" y="1244"/>
                    </a:lnTo>
                    <a:lnTo>
                      <a:pt x="695" y="1316"/>
                    </a:lnTo>
                    <a:lnTo>
                      <a:pt x="716" y="1347"/>
                    </a:lnTo>
                    <a:lnTo>
                      <a:pt x="707" y="1384"/>
                    </a:lnTo>
                    <a:lnTo>
                      <a:pt x="874" y="1178"/>
                    </a:lnTo>
                    <a:lnTo>
                      <a:pt x="883" y="1074"/>
                    </a:lnTo>
                    <a:lnTo>
                      <a:pt x="1017" y="980"/>
                    </a:lnTo>
                    <a:lnTo>
                      <a:pt x="1099" y="980"/>
                    </a:lnTo>
                    <a:lnTo>
                      <a:pt x="1133" y="947"/>
                    </a:lnTo>
                    <a:lnTo>
                      <a:pt x="1201" y="789"/>
                    </a:lnTo>
                    <a:lnTo>
                      <a:pt x="1210" y="635"/>
                    </a:lnTo>
                    <a:lnTo>
                      <a:pt x="1342" y="488"/>
                    </a:lnTo>
                    <a:lnTo>
                      <a:pt x="1354" y="423"/>
                    </a:lnTo>
                    <a:lnTo>
                      <a:pt x="1333" y="360"/>
                    </a:lnTo>
                    <a:lnTo>
                      <a:pt x="1280" y="351"/>
                    </a:lnTo>
                    <a:lnTo>
                      <a:pt x="1192" y="285"/>
                    </a:lnTo>
                    <a:lnTo>
                      <a:pt x="1022" y="271"/>
                    </a:lnTo>
                    <a:lnTo>
                      <a:pt x="1006" y="230"/>
                    </a:lnTo>
                    <a:lnTo>
                      <a:pt x="929" y="201"/>
                    </a:lnTo>
                    <a:lnTo>
                      <a:pt x="898" y="202"/>
                    </a:lnTo>
                    <a:lnTo>
                      <a:pt x="852" y="262"/>
                    </a:lnTo>
                    <a:lnTo>
                      <a:pt x="850" y="241"/>
                    </a:lnTo>
                    <a:lnTo>
                      <a:pt x="777" y="251"/>
                    </a:lnTo>
                    <a:lnTo>
                      <a:pt x="808" y="239"/>
                    </a:lnTo>
                    <a:lnTo>
                      <a:pt x="779" y="192"/>
                    </a:lnTo>
                    <a:lnTo>
                      <a:pt x="833" y="125"/>
                    </a:lnTo>
                    <a:lnTo>
                      <a:pt x="776" y="39"/>
                    </a:lnTo>
                    <a:lnTo>
                      <a:pt x="724" y="107"/>
                    </a:lnTo>
                    <a:lnTo>
                      <a:pt x="675" y="102"/>
                    </a:lnTo>
                    <a:lnTo>
                      <a:pt x="603" y="112"/>
                    </a:lnTo>
                    <a:lnTo>
                      <a:pt x="504" y="126"/>
                    </a:lnTo>
                    <a:lnTo>
                      <a:pt x="486" y="91"/>
                    </a:lnTo>
                    <a:lnTo>
                      <a:pt x="493" y="25"/>
                    </a:lnTo>
                    <a:lnTo>
                      <a:pt x="461" y="0"/>
                    </a:lnTo>
                    <a:lnTo>
                      <a:pt x="376" y="42"/>
                    </a:lnTo>
                    <a:lnTo>
                      <a:pt x="316" y="30"/>
                    </a:lnTo>
                    <a:lnTo>
                      <a:pt x="333" y="95"/>
                    </a:lnTo>
                    <a:lnTo>
                      <a:pt x="366" y="103"/>
                    </a:lnTo>
                    <a:lnTo>
                      <a:pt x="283" y="151"/>
                    </a:lnTo>
                    <a:lnTo>
                      <a:pt x="242" y="134"/>
                    </a:lnTo>
                    <a:lnTo>
                      <a:pt x="223" y="109"/>
                    </a:lnTo>
                    <a:lnTo>
                      <a:pt x="140" y="123"/>
                    </a:lnTo>
                    <a:lnTo>
                      <a:pt x="165" y="158"/>
                    </a:lnTo>
                    <a:lnTo>
                      <a:pt x="132" y="161"/>
                    </a:lnTo>
                    <a:lnTo>
                      <a:pt x="152" y="222"/>
                    </a:lnTo>
                    <a:lnTo>
                      <a:pt x="136" y="322"/>
                    </a:lnTo>
                    <a:lnTo>
                      <a:pt x="48" y="357"/>
                    </a:lnTo>
                    <a:lnTo>
                      <a:pt x="0" y="438"/>
                    </a:lnTo>
                    <a:close/>
                  </a:path>
                </a:pathLst>
              </a:custGeom>
              <a:grpFill/>
              <a:ln w="3175" cap="rnd">
                <a:solidFill>
                  <a:schemeClr val="bg1"/>
                </a:solidFill>
                <a:round/>
                <a:headEnd/>
                <a:tailEnd/>
              </a:ln>
            </p:spPr>
            <p:txBody>
              <a:bodyPr/>
              <a:lstStyle/>
              <a:p>
                <a:endParaRPr lang="en-US" dirty="0"/>
              </a:p>
            </p:txBody>
          </p:sp>
          <p:sp>
            <p:nvSpPr>
              <p:cNvPr id="45" name="Freeform 21"/>
              <p:cNvSpPr>
                <a:spLocks noChangeAspect="1"/>
              </p:cNvSpPr>
              <p:nvPr/>
            </p:nvSpPr>
            <p:spPr bwMode="gray">
              <a:xfrm>
                <a:off x="2365371" y="3932234"/>
                <a:ext cx="25401" cy="76201"/>
              </a:xfrm>
              <a:custGeom>
                <a:avLst/>
                <a:gdLst>
                  <a:gd name="T0" fmla="*/ 0 w 28"/>
                  <a:gd name="T1" fmla="*/ 13720141 h 92"/>
                  <a:gd name="T2" fmla="*/ 9052379 w 28"/>
                  <a:gd name="T3" fmla="*/ 63113478 h 92"/>
                  <a:gd name="T4" fmla="*/ 23041429 w 28"/>
                  <a:gd name="T5" fmla="*/ 0 h 92"/>
                  <a:gd name="T6" fmla="*/ 0 w 28"/>
                  <a:gd name="T7" fmla="*/ 13720141 h 92"/>
                  <a:gd name="T8" fmla="*/ 0 60000 65536"/>
                  <a:gd name="T9" fmla="*/ 0 60000 65536"/>
                  <a:gd name="T10" fmla="*/ 0 60000 65536"/>
                  <a:gd name="T11" fmla="*/ 0 60000 65536"/>
                  <a:gd name="T12" fmla="*/ 0 w 28"/>
                  <a:gd name="T13" fmla="*/ 0 h 92"/>
                  <a:gd name="T14" fmla="*/ 28 w 28"/>
                  <a:gd name="T15" fmla="*/ 92 h 92"/>
                </a:gdLst>
                <a:ahLst/>
                <a:cxnLst>
                  <a:cxn ang="T8">
                    <a:pos x="T0" y="T1"/>
                  </a:cxn>
                  <a:cxn ang="T9">
                    <a:pos x="T2" y="T3"/>
                  </a:cxn>
                  <a:cxn ang="T10">
                    <a:pos x="T4" y="T5"/>
                  </a:cxn>
                  <a:cxn ang="T11">
                    <a:pos x="T6" y="T7"/>
                  </a:cxn>
                </a:cxnLst>
                <a:rect l="T12" t="T13" r="T14" b="T15"/>
                <a:pathLst>
                  <a:path w="28" h="92">
                    <a:moveTo>
                      <a:pt x="0" y="20"/>
                    </a:moveTo>
                    <a:lnTo>
                      <a:pt x="11" y="92"/>
                    </a:lnTo>
                    <a:lnTo>
                      <a:pt x="28" y="0"/>
                    </a:lnTo>
                    <a:lnTo>
                      <a:pt x="0" y="20"/>
                    </a:lnTo>
                    <a:close/>
                  </a:path>
                </a:pathLst>
              </a:custGeom>
              <a:grpFill/>
              <a:ln w="3175" cap="rnd">
                <a:solidFill>
                  <a:schemeClr val="bg1"/>
                </a:solidFill>
                <a:round/>
                <a:headEnd/>
                <a:tailEnd/>
              </a:ln>
            </p:spPr>
            <p:txBody>
              <a:bodyPr/>
              <a:lstStyle/>
              <a:p>
                <a:endParaRPr lang="en-US" dirty="0"/>
              </a:p>
            </p:txBody>
          </p:sp>
          <p:sp>
            <p:nvSpPr>
              <p:cNvPr id="46" name="Freeform 22"/>
              <p:cNvSpPr>
                <a:spLocks noChangeAspect="1"/>
              </p:cNvSpPr>
              <p:nvPr/>
            </p:nvSpPr>
            <p:spPr bwMode="gray">
              <a:xfrm>
                <a:off x="5045640" y="3117846"/>
                <a:ext cx="161926" cy="101600"/>
              </a:xfrm>
              <a:custGeom>
                <a:avLst/>
                <a:gdLst>
                  <a:gd name="T0" fmla="*/ 0 w 216"/>
                  <a:gd name="T1" fmla="*/ 58256774 h 122"/>
                  <a:gd name="T2" fmla="*/ 6743876 w 216"/>
                  <a:gd name="T3" fmla="*/ 0 h 122"/>
                  <a:gd name="T4" fmla="*/ 121387526 w 216"/>
                  <a:gd name="T5" fmla="*/ 13177187 h 122"/>
                  <a:gd name="T6" fmla="*/ 100032167 w 216"/>
                  <a:gd name="T7" fmla="*/ 48547311 h 122"/>
                  <a:gd name="T8" fmla="*/ 109024252 w 216"/>
                  <a:gd name="T9" fmla="*/ 67272525 h 122"/>
                  <a:gd name="T10" fmla="*/ 78115319 w 216"/>
                  <a:gd name="T11" fmla="*/ 70046538 h 122"/>
                  <a:gd name="T12" fmla="*/ 59569659 w 216"/>
                  <a:gd name="T13" fmla="*/ 84611148 h 122"/>
                  <a:gd name="T14" fmla="*/ 11801784 w 216"/>
                  <a:gd name="T15" fmla="*/ 83223725 h 122"/>
                  <a:gd name="T16" fmla="*/ 0 w 216"/>
                  <a:gd name="T17" fmla="*/ 58256774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
                  <a:gd name="T28" fmla="*/ 0 h 122"/>
                  <a:gd name="T29" fmla="*/ 216 w 216"/>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 h="122">
                    <a:moveTo>
                      <a:pt x="0" y="84"/>
                    </a:moveTo>
                    <a:lnTo>
                      <a:pt x="12" y="0"/>
                    </a:lnTo>
                    <a:lnTo>
                      <a:pt x="216" y="19"/>
                    </a:lnTo>
                    <a:lnTo>
                      <a:pt x="178" y="70"/>
                    </a:lnTo>
                    <a:lnTo>
                      <a:pt x="194" y="97"/>
                    </a:lnTo>
                    <a:lnTo>
                      <a:pt x="139" y="101"/>
                    </a:lnTo>
                    <a:lnTo>
                      <a:pt x="106" y="122"/>
                    </a:lnTo>
                    <a:lnTo>
                      <a:pt x="21" y="120"/>
                    </a:lnTo>
                    <a:lnTo>
                      <a:pt x="0" y="84"/>
                    </a:lnTo>
                    <a:close/>
                  </a:path>
                </a:pathLst>
              </a:custGeom>
              <a:grpFill/>
              <a:ln w="3175" cap="rnd">
                <a:solidFill>
                  <a:schemeClr val="bg1"/>
                </a:solidFill>
                <a:round/>
                <a:headEnd/>
                <a:tailEnd/>
              </a:ln>
            </p:spPr>
            <p:txBody>
              <a:bodyPr/>
              <a:lstStyle/>
              <a:p>
                <a:endParaRPr lang="en-US" dirty="0"/>
              </a:p>
            </p:txBody>
          </p:sp>
          <p:sp>
            <p:nvSpPr>
              <p:cNvPr id="47" name="Freeform 23"/>
              <p:cNvSpPr>
                <a:spLocks noChangeAspect="1"/>
              </p:cNvSpPr>
              <p:nvPr/>
            </p:nvSpPr>
            <p:spPr bwMode="gray">
              <a:xfrm>
                <a:off x="6856977" y="3643309"/>
                <a:ext cx="231774" cy="534986"/>
              </a:xfrm>
              <a:custGeom>
                <a:avLst/>
                <a:gdLst>
                  <a:gd name="T0" fmla="*/ 0 w 313"/>
                  <a:gd name="T1" fmla="*/ 182877497 h 644"/>
                  <a:gd name="T2" fmla="*/ 7676714 w 313"/>
                  <a:gd name="T3" fmla="*/ 157343498 h 644"/>
                  <a:gd name="T4" fmla="*/ 57574983 w 313"/>
                  <a:gd name="T5" fmla="*/ 41406665 h 644"/>
                  <a:gd name="T6" fmla="*/ 91023152 w 313"/>
                  <a:gd name="T7" fmla="*/ 25533999 h 644"/>
                  <a:gd name="T8" fmla="*/ 99248573 w 313"/>
                  <a:gd name="T9" fmla="*/ 0 h 644"/>
                  <a:gd name="T10" fmla="*/ 122826681 w 313"/>
                  <a:gd name="T11" fmla="*/ 14492000 h 644"/>
                  <a:gd name="T12" fmla="*/ 123374647 w 313"/>
                  <a:gd name="T13" fmla="*/ 37265500 h 644"/>
                  <a:gd name="T14" fmla="*/ 102538593 w 313"/>
                  <a:gd name="T15" fmla="*/ 108346498 h 644"/>
                  <a:gd name="T16" fmla="*/ 124471320 w 313"/>
                  <a:gd name="T17" fmla="*/ 102135166 h 644"/>
                  <a:gd name="T18" fmla="*/ 135438054 w 313"/>
                  <a:gd name="T19" fmla="*/ 151132997 h 644"/>
                  <a:gd name="T20" fmla="*/ 171628277 w 313"/>
                  <a:gd name="T21" fmla="*/ 164245163 h 644"/>
                  <a:gd name="T22" fmla="*/ 153533536 w 313"/>
                  <a:gd name="T23" fmla="*/ 187018662 h 644"/>
                  <a:gd name="T24" fmla="*/ 112956620 w 313"/>
                  <a:gd name="T25" fmla="*/ 216692995 h 644"/>
                  <a:gd name="T26" fmla="*/ 102538593 w 313"/>
                  <a:gd name="T27" fmla="*/ 244986663 h 644"/>
                  <a:gd name="T28" fmla="*/ 124471320 w 313"/>
                  <a:gd name="T29" fmla="*/ 298815161 h 644"/>
                  <a:gd name="T30" fmla="*/ 115697933 w 313"/>
                  <a:gd name="T31" fmla="*/ 330559662 h 644"/>
                  <a:gd name="T32" fmla="*/ 142566802 w 313"/>
                  <a:gd name="T33" fmla="*/ 400950327 h 644"/>
                  <a:gd name="T34" fmla="*/ 123374647 w 313"/>
                  <a:gd name="T35" fmla="*/ 444427159 h 644"/>
                  <a:gd name="T36" fmla="*/ 103635266 w 313"/>
                  <a:gd name="T37" fmla="*/ 292603829 h 644"/>
                  <a:gd name="T38" fmla="*/ 87185165 w 313"/>
                  <a:gd name="T39" fmla="*/ 268450495 h 644"/>
                  <a:gd name="T40" fmla="*/ 59768330 w 313"/>
                  <a:gd name="T41" fmla="*/ 309166827 h 644"/>
                  <a:gd name="T42" fmla="*/ 38931536 w 313"/>
                  <a:gd name="T43" fmla="*/ 300885328 h 644"/>
                  <a:gd name="T44" fmla="*/ 42221556 w 313"/>
                  <a:gd name="T45" fmla="*/ 245676996 h 644"/>
                  <a:gd name="T46" fmla="*/ 0 w 313"/>
                  <a:gd name="T47" fmla="*/ 182877497 h 6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3"/>
                  <a:gd name="T73" fmla="*/ 0 h 644"/>
                  <a:gd name="T74" fmla="*/ 313 w 313"/>
                  <a:gd name="T75" fmla="*/ 644 h 6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3" h="644">
                    <a:moveTo>
                      <a:pt x="0" y="265"/>
                    </a:moveTo>
                    <a:lnTo>
                      <a:pt x="14" y="228"/>
                    </a:lnTo>
                    <a:lnTo>
                      <a:pt x="105" y="60"/>
                    </a:lnTo>
                    <a:lnTo>
                      <a:pt x="166" y="37"/>
                    </a:lnTo>
                    <a:lnTo>
                      <a:pt x="181" y="0"/>
                    </a:lnTo>
                    <a:lnTo>
                      <a:pt x="224" y="21"/>
                    </a:lnTo>
                    <a:lnTo>
                      <a:pt x="225" y="54"/>
                    </a:lnTo>
                    <a:lnTo>
                      <a:pt x="187" y="157"/>
                    </a:lnTo>
                    <a:lnTo>
                      <a:pt x="227" y="148"/>
                    </a:lnTo>
                    <a:lnTo>
                      <a:pt x="247" y="219"/>
                    </a:lnTo>
                    <a:lnTo>
                      <a:pt x="313" y="238"/>
                    </a:lnTo>
                    <a:lnTo>
                      <a:pt x="280" y="271"/>
                    </a:lnTo>
                    <a:lnTo>
                      <a:pt x="206" y="314"/>
                    </a:lnTo>
                    <a:lnTo>
                      <a:pt x="187" y="355"/>
                    </a:lnTo>
                    <a:lnTo>
                      <a:pt x="227" y="433"/>
                    </a:lnTo>
                    <a:lnTo>
                      <a:pt x="211" y="479"/>
                    </a:lnTo>
                    <a:lnTo>
                      <a:pt x="260" y="581"/>
                    </a:lnTo>
                    <a:lnTo>
                      <a:pt x="225" y="644"/>
                    </a:lnTo>
                    <a:lnTo>
                      <a:pt x="189" y="424"/>
                    </a:lnTo>
                    <a:lnTo>
                      <a:pt x="159" y="389"/>
                    </a:lnTo>
                    <a:lnTo>
                      <a:pt x="109" y="448"/>
                    </a:lnTo>
                    <a:lnTo>
                      <a:pt x="71" y="436"/>
                    </a:lnTo>
                    <a:lnTo>
                      <a:pt x="77" y="356"/>
                    </a:lnTo>
                    <a:lnTo>
                      <a:pt x="0" y="265"/>
                    </a:lnTo>
                    <a:close/>
                  </a:path>
                </a:pathLst>
              </a:custGeom>
              <a:grpFill/>
              <a:ln w="3175" cap="rnd">
                <a:solidFill>
                  <a:schemeClr val="bg1"/>
                </a:solidFill>
                <a:round/>
                <a:headEnd/>
                <a:tailEnd/>
              </a:ln>
            </p:spPr>
            <p:txBody>
              <a:bodyPr/>
              <a:lstStyle/>
              <a:p>
                <a:endParaRPr lang="en-US" dirty="0"/>
              </a:p>
            </p:txBody>
          </p:sp>
          <p:sp>
            <p:nvSpPr>
              <p:cNvPr id="48" name="Freeform 24"/>
              <p:cNvSpPr>
                <a:spLocks noChangeAspect="1"/>
              </p:cNvSpPr>
              <p:nvPr/>
            </p:nvSpPr>
            <p:spPr bwMode="gray">
              <a:xfrm>
                <a:off x="7122088" y="4046532"/>
                <a:ext cx="130175" cy="122236"/>
              </a:xfrm>
              <a:custGeom>
                <a:avLst/>
                <a:gdLst>
                  <a:gd name="T0" fmla="*/ 0 w 174"/>
                  <a:gd name="T1" fmla="*/ 20190435 h 149"/>
                  <a:gd name="T2" fmla="*/ 7276334 w 174"/>
                  <a:gd name="T3" fmla="*/ 69995039 h 149"/>
                  <a:gd name="T4" fmla="*/ 20149444 w 174"/>
                  <a:gd name="T5" fmla="*/ 96243179 h 149"/>
                  <a:gd name="T6" fmla="*/ 39178934 w 174"/>
                  <a:gd name="T7" fmla="*/ 100281102 h 149"/>
                  <a:gd name="T8" fmla="*/ 97388107 w 174"/>
                  <a:gd name="T9" fmla="*/ 53168993 h 149"/>
                  <a:gd name="T10" fmla="*/ 95148947 w 174"/>
                  <a:gd name="T11" fmla="*/ 0 h 149"/>
                  <a:gd name="T12" fmla="*/ 50932839 w 174"/>
                  <a:gd name="T13" fmla="*/ 8076666 h 149"/>
                  <a:gd name="T14" fmla="*/ 13432713 w 174"/>
                  <a:gd name="T15" fmla="*/ 6056884 h 149"/>
                  <a:gd name="T16" fmla="*/ 0 w 174"/>
                  <a:gd name="T17" fmla="*/ 20190435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4"/>
                  <a:gd name="T28" fmla="*/ 0 h 149"/>
                  <a:gd name="T29" fmla="*/ 174 w 174"/>
                  <a:gd name="T30" fmla="*/ 149 h 1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4" h="149">
                    <a:moveTo>
                      <a:pt x="0" y="30"/>
                    </a:moveTo>
                    <a:lnTo>
                      <a:pt x="13" y="104"/>
                    </a:lnTo>
                    <a:lnTo>
                      <a:pt x="36" y="143"/>
                    </a:lnTo>
                    <a:lnTo>
                      <a:pt x="70" y="149"/>
                    </a:lnTo>
                    <a:lnTo>
                      <a:pt x="174" y="79"/>
                    </a:lnTo>
                    <a:lnTo>
                      <a:pt x="170" y="0"/>
                    </a:lnTo>
                    <a:lnTo>
                      <a:pt x="91" y="12"/>
                    </a:lnTo>
                    <a:lnTo>
                      <a:pt x="24" y="9"/>
                    </a:lnTo>
                    <a:lnTo>
                      <a:pt x="0" y="30"/>
                    </a:lnTo>
                    <a:close/>
                  </a:path>
                </a:pathLst>
              </a:custGeom>
              <a:grpFill/>
              <a:ln w="3175" cap="rnd">
                <a:solidFill>
                  <a:schemeClr val="bg1"/>
                </a:solidFill>
                <a:round/>
                <a:headEnd/>
                <a:tailEnd/>
              </a:ln>
            </p:spPr>
            <p:txBody>
              <a:bodyPr/>
              <a:lstStyle/>
              <a:p>
                <a:endParaRPr lang="en-US" dirty="0"/>
              </a:p>
            </p:txBody>
          </p:sp>
          <p:sp>
            <p:nvSpPr>
              <p:cNvPr id="49" name="Freeform 25"/>
              <p:cNvSpPr>
                <a:spLocks noChangeAspect="1"/>
              </p:cNvSpPr>
              <p:nvPr/>
            </p:nvSpPr>
            <p:spPr bwMode="gray">
              <a:xfrm>
                <a:off x="1025524" y="1946274"/>
                <a:ext cx="2212973" cy="1255711"/>
              </a:xfrm>
              <a:custGeom>
                <a:avLst/>
                <a:gdLst>
                  <a:gd name="T0" fmla="*/ 123834735 w 2963"/>
                  <a:gd name="T1" fmla="*/ 125006188 h 1511"/>
                  <a:gd name="T2" fmla="*/ 191888011 w 2963"/>
                  <a:gd name="T3" fmla="*/ 108430111 h 1511"/>
                  <a:gd name="T4" fmla="*/ 293967924 w 2963"/>
                  <a:gd name="T5" fmla="*/ 112574546 h 1511"/>
                  <a:gd name="T6" fmla="*/ 452945121 w 2963"/>
                  <a:gd name="T7" fmla="*/ 128459191 h 1511"/>
                  <a:gd name="T8" fmla="*/ 510400315 w 2963"/>
                  <a:gd name="T9" fmla="*/ 176113125 h 1511"/>
                  <a:gd name="T10" fmla="*/ 652643148 w 2963"/>
                  <a:gd name="T11" fmla="*/ 203738811 h 1511"/>
                  <a:gd name="T12" fmla="*/ 624194133 w 2963"/>
                  <a:gd name="T13" fmla="*/ 153322474 h 1511"/>
                  <a:gd name="T14" fmla="*/ 748586780 w 2963"/>
                  <a:gd name="T15" fmla="*/ 179566128 h 1511"/>
                  <a:gd name="T16" fmla="*/ 847877882 w 2963"/>
                  <a:gd name="T17" fmla="*/ 167135317 h 1511"/>
                  <a:gd name="T18" fmla="*/ 858475964 w 2963"/>
                  <a:gd name="T19" fmla="*/ 165753285 h 1511"/>
                  <a:gd name="T20" fmla="*/ 880230785 w 2963"/>
                  <a:gd name="T21" fmla="*/ 164372084 h 1511"/>
                  <a:gd name="T22" fmla="*/ 917046981 w 2963"/>
                  <a:gd name="T23" fmla="*/ 106358309 h 1511"/>
                  <a:gd name="T24" fmla="*/ 886924978 w 2963"/>
                  <a:gd name="T25" fmla="*/ 0 h 1511"/>
                  <a:gd name="T26" fmla="*/ 941032703 w 2963"/>
                  <a:gd name="T27" fmla="*/ 77351422 h 1511"/>
                  <a:gd name="T28" fmla="*/ 961113789 w 2963"/>
                  <a:gd name="T29" fmla="*/ 112574546 h 1511"/>
                  <a:gd name="T30" fmla="*/ 1029724976 w 2963"/>
                  <a:gd name="T31" fmla="*/ 159537880 h 1511"/>
                  <a:gd name="T32" fmla="*/ 1071003719 w 2963"/>
                  <a:gd name="T33" fmla="*/ 142272034 h 1511"/>
                  <a:gd name="T34" fmla="*/ 1154118370 w 2963"/>
                  <a:gd name="T35" fmla="*/ 122933555 h 1511"/>
                  <a:gd name="T36" fmla="*/ 1153560458 w 2963"/>
                  <a:gd name="T37" fmla="*/ 205810613 h 1511"/>
                  <a:gd name="T38" fmla="*/ 1054827268 w 2963"/>
                  <a:gd name="T39" fmla="*/ 227220893 h 1511"/>
                  <a:gd name="T40" fmla="*/ 1007412990 w 2963"/>
                  <a:gd name="T41" fmla="*/ 274874828 h 1511"/>
                  <a:gd name="T42" fmla="*/ 975617252 w 2963"/>
                  <a:gd name="T43" fmla="*/ 346701445 h 1511"/>
                  <a:gd name="T44" fmla="*/ 941032703 w 2963"/>
                  <a:gd name="T45" fmla="*/ 373636531 h 1511"/>
                  <a:gd name="T46" fmla="*/ 898638883 w 2963"/>
                  <a:gd name="T47" fmla="*/ 423362267 h 1511"/>
                  <a:gd name="T48" fmla="*/ 936012244 w 2963"/>
                  <a:gd name="T49" fmla="*/ 579447143 h 1511"/>
                  <a:gd name="T50" fmla="*/ 1071003719 w 2963"/>
                  <a:gd name="T51" fmla="*/ 649892560 h 1511"/>
                  <a:gd name="T52" fmla="*/ 1152444635 w 2963"/>
                  <a:gd name="T53" fmla="*/ 733460218 h 1511"/>
                  <a:gd name="T54" fmla="*/ 1186471273 w 2963"/>
                  <a:gd name="T55" fmla="*/ 772135514 h 1511"/>
                  <a:gd name="T56" fmla="*/ 1255082460 w 2963"/>
                  <a:gd name="T57" fmla="*/ 600856593 h 1511"/>
                  <a:gd name="T58" fmla="*/ 1237790185 w 2963"/>
                  <a:gd name="T59" fmla="*/ 486901677 h 1511"/>
                  <a:gd name="T60" fmla="*/ 1231654651 w 2963"/>
                  <a:gd name="T61" fmla="*/ 417146861 h 1511"/>
                  <a:gd name="T62" fmla="*/ 1300265091 w 2963"/>
                  <a:gd name="T63" fmla="*/ 382614338 h 1511"/>
                  <a:gd name="T64" fmla="*/ 1386168553 w 2963"/>
                  <a:gd name="T65" fmla="*/ 469635000 h 1511"/>
                  <a:gd name="T66" fmla="*/ 1359394021 w 2963"/>
                  <a:gd name="T67" fmla="*/ 526958174 h 1511"/>
                  <a:gd name="T68" fmla="*/ 1415732645 w 2963"/>
                  <a:gd name="T69" fmla="*/ 522123970 h 1511"/>
                  <a:gd name="T70" fmla="*/ 1468167381 w 2963"/>
                  <a:gd name="T71" fmla="*/ 491045281 h 1511"/>
                  <a:gd name="T72" fmla="*/ 1486017567 w 2963"/>
                  <a:gd name="T73" fmla="*/ 510382928 h 1511"/>
                  <a:gd name="T74" fmla="*/ 1520044205 w 2963"/>
                  <a:gd name="T75" fmla="*/ 529029975 h 1511"/>
                  <a:gd name="T76" fmla="*/ 1523948840 w 2963"/>
                  <a:gd name="T77" fmla="*/ 562871898 h 1511"/>
                  <a:gd name="T78" fmla="*/ 1530085122 w 2963"/>
                  <a:gd name="T79" fmla="*/ 604310427 h 1511"/>
                  <a:gd name="T80" fmla="*/ 1619335307 w 2963"/>
                  <a:gd name="T81" fmla="*/ 658179767 h 1511"/>
                  <a:gd name="T82" fmla="*/ 1623239942 w 2963"/>
                  <a:gd name="T83" fmla="*/ 696165293 h 1511"/>
                  <a:gd name="T84" fmla="*/ 1652804033 w 2963"/>
                  <a:gd name="T85" fmla="*/ 734841419 h 1511"/>
                  <a:gd name="T86" fmla="*/ 1355489386 w 2963"/>
                  <a:gd name="T87" fmla="*/ 901285305 h 1511"/>
                  <a:gd name="T88" fmla="*/ 1443623748 w 2963"/>
                  <a:gd name="T89" fmla="*/ 863991210 h 1511"/>
                  <a:gd name="T90" fmla="*/ 1544587838 w 2963"/>
                  <a:gd name="T91" fmla="*/ 939270831 h 1511"/>
                  <a:gd name="T92" fmla="*/ 1547935308 w 2963"/>
                  <a:gd name="T93" fmla="*/ 947558038 h 1511"/>
                  <a:gd name="T94" fmla="*/ 1506098653 w 2963"/>
                  <a:gd name="T95" fmla="*/ 944795636 h 1511"/>
                  <a:gd name="T96" fmla="*/ 1419080115 w 2963"/>
                  <a:gd name="T97" fmla="*/ 934436627 h 1511"/>
                  <a:gd name="T98" fmla="*/ 1264007553 w 2963"/>
                  <a:gd name="T99" fmla="*/ 969658919 h 1511"/>
                  <a:gd name="T100" fmla="*/ 1204321459 w 2963"/>
                  <a:gd name="T101" fmla="*/ 1018003454 h 1511"/>
                  <a:gd name="T102" fmla="*/ 1134594448 w 2963"/>
                  <a:gd name="T103" fmla="*/ 1011788049 h 1511"/>
                  <a:gd name="T104" fmla="*/ 1187587096 w 2963"/>
                  <a:gd name="T105" fmla="*/ 959989680 h 1511"/>
                  <a:gd name="T106" fmla="*/ 1085506436 w 2963"/>
                  <a:gd name="T107" fmla="*/ 866753613 h 1511"/>
                  <a:gd name="T108" fmla="*/ 1043112616 w 2963"/>
                  <a:gd name="T109" fmla="*/ 857774974 h 1511"/>
                  <a:gd name="T110" fmla="*/ 888040802 w 2963"/>
                  <a:gd name="T111" fmla="*/ 821862081 h 1511"/>
                  <a:gd name="T112" fmla="*/ 317396481 w 2963"/>
                  <a:gd name="T113" fmla="*/ 805286835 h 1511"/>
                  <a:gd name="T114" fmla="*/ 252132017 w 2963"/>
                  <a:gd name="T115" fmla="*/ 728625183 h 1511"/>
                  <a:gd name="T116" fmla="*/ 211969097 w 2963"/>
                  <a:gd name="T117" fmla="*/ 609144631 h 1511"/>
                  <a:gd name="T118" fmla="*/ 57455194 w 2963"/>
                  <a:gd name="T119" fmla="*/ 496570085 h 15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63"/>
                  <a:gd name="T181" fmla="*/ 0 h 1511"/>
                  <a:gd name="T182" fmla="*/ 2963 w 2963"/>
                  <a:gd name="T183" fmla="*/ 1511 h 151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63" h="1511">
                    <a:moveTo>
                      <a:pt x="0" y="671"/>
                    </a:moveTo>
                    <a:lnTo>
                      <a:pt x="0" y="140"/>
                    </a:lnTo>
                    <a:lnTo>
                      <a:pt x="236" y="211"/>
                    </a:lnTo>
                    <a:lnTo>
                      <a:pt x="222" y="181"/>
                    </a:lnTo>
                    <a:lnTo>
                      <a:pt x="247" y="164"/>
                    </a:lnTo>
                    <a:lnTo>
                      <a:pt x="391" y="107"/>
                    </a:lnTo>
                    <a:lnTo>
                      <a:pt x="280" y="178"/>
                    </a:lnTo>
                    <a:lnTo>
                      <a:pt x="344" y="157"/>
                    </a:lnTo>
                    <a:lnTo>
                      <a:pt x="344" y="172"/>
                    </a:lnTo>
                    <a:lnTo>
                      <a:pt x="465" y="109"/>
                    </a:lnTo>
                    <a:lnTo>
                      <a:pt x="449" y="88"/>
                    </a:lnTo>
                    <a:lnTo>
                      <a:pt x="527" y="163"/>
                    </a:lnTo>
                    <a:lnTo>
                      <a:pt x="577" y="119"/>
                    </a:lnTo>
                    <a:lnTo>
                      <a:pt x="572" y="163"/>
                    </a:lnTo>
                    <a:lnTo>
                      <a:pt x="636" y="131"/>
                    </a:lnTo>
                    <a:lnTo>
                      <a:pt x="812" y="186"/>
                    </a:lnTo>
                    <a:lnTo>
                      <a:pt x="892" y="185"/>
                    </a:lnTo>
                    <a:lnTo>
                      <a:pt x="937" y="216"/>
                    </a:lnTo>
                    <a:lnTo>
                      <a:pt x="883" y="242"/>
                    </a:lnTo>
                    <a:lnTo>
                      <a:pt x="915" y="255"/>
                    </a:lnTo>
                    <a:lnTo>
                      <a:pt x="1073" y="240"/>
                    </a:lnTo>
                    <a:lnTo>
                      <a:pt x="1143" y="284"/>
                    </a:lnTo>
                    <a:lnTo>
                      <a:pt x="1152" y="315"/>
                    </a:lnTo>
                    <a:lnTo>
                      <a:pt x="1170" y="295"/>
                    </a:lnTo>
                    <a:lnTo>
                      <a:pt x="1143" y="255"/>
                    </a:lnTo>
                    <a:lnTo>
                      <a:pt x="1217" y="205"/>
                    </a:lnTo>
                    <a:lnTo>
                      <a:pt x="1145" y="236"/>
                    </a:lnTo>
                    <a:lnTo>
                      <a:pt x="1119" y="222"/>
                    </a:lnTo>
                    <a:lnTo>
                      <a:pt x="1208" y="183"/>
                    </a:lnTo>
                    <a:lnTo>
                      <a:pt x="1257" y="238"/>
                    </a:lnTo>
                    <a:lnTo>
                      <a:pt x="1309" y="236"/>
                    </a:lnTo>
                    <a:lnTo>
                      <a:pt x="1342" y="260"/>
                    </a:lnTo>
                    <a:lnTo>
                      <a:pt x="1480" y="255"/>
                    </a:lnTo>
                    <a:lnTo>
                      <a:pt x="1476" y="238"/>
                    </a:lnTo>
                    <a:lnTo>
                      <a:pt x="1514" y="268"/>
                    </a:lnTo>
                    <a:lnTo>
                      <a:pt x="1520" y="242"/>
                    </a:lnTo>
                    <a:lnTo>
                      <a:pt x="1491" y="251"/>
                    </a:lnTo>
                    <a:lnTo>
                      <a:pt x="1468" y="220"/>
                    </a:lnTo>
                    <a:lnTo>
                      <a:pt x="1519" y="216"/>
                    </a:lnTo>
                    <a:lnTo>
                      <a:pt x="1539" y="240"/>
                    </a:lnTo>
                    <a:lnTo>
                      <a:pt x="1559" y="233"/>
                    </a:lnTo>
                    <a:lnTo>
                      <a:pt x="1551" y="271"/>
                    </a:lnTo>
                    <a:lnTo>
                      <a:pt x="1587" y="290"/>
                    </a:lnTo>
                    <a:lnTo>
                      <a:pt x="1578" y="238"/>
                    </a:lnTo>
                    <a:lnTo>
                      <a:pt x="1647" y="207"/>
                    </a:lnTo>
                    <a:lnTo>
                      <a:pt x="1629" y="181"/>
                    </a:lnTo>
                    <a:lnTo>
                      <a:pt x="1609" y="200"/>
                    </a:lnTo>
                    <a:lnTo>
                      <a:pt x="1644" y="154"/>
                    </a:lnTo>
                    <a:lnTo>
                      <a:pt x="1543" y="121"/>
                    </a:lnTo>
                    <a:lnTo>
                      <a:pt x="1553" y="44"/>
                    </a:lnTo>
                    <a:lnTo>
                      <a:pt x="1578" y="46"/>
                    </a:lnTo>
                    <a:lnTo>
                      <a:pt x="1590" y="0"/>
                    </a:lnTo>
                    <a:lnTo>
                      <a:pt x="1666" y="44"/>
                    </a:lnTo>
                    <a:lnTo>
                      <a:pt x="1667" y="72"/>
                    </a:lnTo>
                    <a:lnTo>
                      <a:pt x="1718" y="113"/>
                    </a:lnTo>
                    <a:lnTo>
                      <a:pt x="1687" y="112"/>
                    </a:lnTo>
                    <a:lnTo>
                      <a:pt x="1700" y="126"/>
                    </a:lnTo>
                    <a:lnTo>
                      <a:pt x="1680" y="143"/>
                    </a:lnTo>
                    <a:lnTo>
                      <a:pt x="1742" y="154"/>
                    </a:lnTo>
                    <a:lnTo>
                      <a:pt x="1723" y="163"/>
                    </a:lnTo>
                    <a:lnTo>
                      <a:pt x="1759" y="229"/>
                    </a:lnTo>
                    <a:lnTo>
                      <a:pt x="1790" y="170"/>
                    </a:lnTo>
                    <a:lnTo>
                      <a:pt x="1834" y="194"/>
                    </a:lnTo>
                    <a:lnTo>
                      <a:pt x="1846" y="231"/>
                    </a:lnTo>
                    <a:lnTo>
                      <a:pt x="1825" y="242"/>
                    </a:lnTo>
                    <a:lnTo>
                      <a:pt x="1865" y="290"/>
                    </a:lnTo>
                    <a:lnTo>
                      <a:pt x="1890" y="279"/>
                    </a:lnTo>
                    <a:lnTo>
                      <a:pt x="1920" y="206"/>
                    </a:lnTo>
                    <a:lnTo>
                      <a:pt x="1956" y="198"/>
                    </a:lnTo>
                    <a:lnTo>
                      <a:pt x="1929" y="136"/>
                    </a:lnTo>
                    <a:lnTo>
                      <a:pt x="2028" y="141"/>
                    </a:lnTo>
                    <a:lnTo>
                      <a:pt x="2069" y="178"/>
                    </a:lnTo>
                    <a:lnTo>
                      <a:pt x="2053" y="196"/>
                    </a:lnTo>
                    <a:lnTo>
                      <a:pt x="2072" y="206"/>
                    </a:lnTo>
                    <a:lnTo>
                      <a:pt x="2029" y="217"/>
                    </a:lnTo>
                    <a:lnTo>
                      <a:pt x="2068" y="298"/>
                    </a:lnTo>
                    <a:lnTo>
                      <a:pt x="2003" y="340"/>
                    </a:lnTo>
                    <a:lnTo>
                      <a:pt x="1980" y="321"/>
                    </a:lnTo>
                    <a:lnTo>
                      <a:pt x="1991" y="349"/>
                    </a:lnTo>
                    <a:lnTo>
                      <a:pt x="1891" y="329"/>
                    </a:lnTo>
                    <a:lnTo>
                      <a:pt x="1910" y="356"/>
                    </a:lnTo>
                    <a:lnTo>
                      <a:pt x="1870" y="395"/>
                    </a:lnTo>
                    <a:lnTo>
                      <a:pt x="1768" y="365"/>
                    </a:lnTo>
                    <a:lnTo>
                      <a:pt x="1806" y="398"/>
                    </a:lnTo>
                    <a:lnTo>
                      <a:pt x="1879" y="405"/>
                    </a:lnTo>
                    <a:lnTo>
                      <a:pt x="1828" y="470"/>
                    </a:lnTo>
                    <a:lnTo>
                      <a:pt x="1775" y="466"/>
                    </a:lnTo>
                    <a:lnTo>
                      <a:pt x="1749" y="502"/>
                    </a:lnTo>
                    <a:lnTo>
                      <a:pt x="1653" y="471"/>
                    </a:lnTo>
                    <a:lnTo>
                      <a:pt x="1742" y="502"/>
                    </a:lnTo>
                    <a:lnTo>
                      <a:pt x="1751" y="529"/>
                    </a:lnTo>
                    <a:lnTo>
                      <a:pt x="1687" y="541"/>
                    </a:lnTo>
                    <a:lnTo>
                      <a:pt x="1700" y="547"/>
                    </a:lnTo>
                    <a:lnTo>
                      <a:pt x="1682" y="549"/>
                    </a:lnTo>
                    <a:lnTo>
                      <a:pt x="1682" y="576"/>
                    </a:lnTo>
                    <a:lnTo>
                      <a:pt x="1611" y="613"/>
                    </a:lnTo>
                    <a:lnTo>
                      <a:pt x="1596" y="734"/>
                    </a:lnTo>
                    <a:lnTo>
                      <a:pt x="1623" y="762"/>
                    </a:lnTo>
                    <a:lnTo>
                      <a:pt x="1661" y="746"/>
                    </a:lnTo>
                    <a:lnTo>
                      <a:pt x="1678" y="839"/>
                    </a:lnTo>
                    <a:lnTo>
                      <a:pt x="1733" y="821"/>
                    </a:lnTo>
                    <a:lnTo>
                      <a:pt x="1798" y="847"/>
                    </a:lnTo>
                    <a:lnTo>
                      <a:pt x="1930" y="914"/>
                    </a:lnTo>
                    <a:lnTo>
                      <a:pt x="1920" y="941"/>
                    </a:lnTo>
                    <a:lnTo>
                      <a:pt x="1935" y="920"/>
                    </a:lnTo>
                    <a:lnTo>
                      <a:pt x="2035" y="926"/>
                    </a:lnTo>
                    <a:lnTo>
                      <a:pt x="2035" y="1028"/>
                    </a:lnTo>
                    <a:lnTo>
                      <a:pt x="2066" y="1062"/>
                    </a:lnTo>
                    <a:lnTo>
                      <a:pt x="2044" y="1069"/>
                    </a:lnTo>
                    <a:lnTo>
                      <a:pt x="2094" y="1088"/>
                    </a:lnTo>
                    <a:lnTo>
                      <a:pt x="2079" y="1119"/>
                    </a:lnTo>
                    <a:lnTo>
                      <a:pt x="2127" y="1118"/>
                    </a:lnTo>
                    <a:lnTo>
                      <a:pt x="2192" y="1063"/>
                    </a:lnTo>
                    <a:lnTo>
                      <a:pt x="2164" y="1051"/>
                    </a:lnTo>
                    <a:lnTo>
                      <a:pt x="2127" y="954"/>
                    </a:lnTo>
                    <a:lnTo>
                      <a:pt x="2250" y="870"/>
                    </a:lnTo>
                    <a:lnTo>
                      <a:pt x="2232" y="870"/>
                    </a:lnTo>
                    <a:lnTo>
                      <a:pt x="2205" y="771"/>
                    </a:lnTo>
                    <a:lnTo>
                      <a:pt x="2161" y="746"/>
                    </a:lnTo>
                    <a:lnTo>
                      <a:pt x="2219" y="705"/>
                    </a:lnTo>
                    <a:lnTo>
                      <a:pt x="2198" y="683"/>
                    </a:lnTo>
                    <a:lnTo>
                      <a:pt x="2208" y="647"/>
                    </a:lnTo>
                    <a:lnTo>
                      <a:pt x="2182" y="641"/>
                    </a:lnTo>
                    <a:lnTo>
                      <a:pt x="2208" y="604"/>
                    </a:lnTo>
                    <a:lnTo>
                      <a:pt x="2179" y="581"/>
                    </a:lnTo>
                    <a:lnTo>
                      <a:pt x="2195" y="551"/>
                    </a:lnTo>
                    <a:lnTo>
                      <a:pt x="2289" y="571"/>
                    </a:lnTo>
                    <a:lnTo>
                      <a:pt x="2331" y="554"/>
                    </a:lnTo>
                    <a:lnTo>
                      <a:pt x="2411" y="604"/>
                    </a:lnTo>
                    <a:lnTo>
                      <a:pt x="2411" y="626"/>
                    </a:lnTo>
                    <a:lnTo>
                      <a:pt x="2479" y="630"/>
                    </a:lnTo>
                    <a:lnTo>
                      <a:pt x="2485" y="680"/>
                    </a:lnTo>
                    <a:lnTo>
                      <a:pt x="2424" y="682"/>
                    </a:lnTo>
                    <a:lnTo>
                      <a:pt x="2477" y="690"/>
                    </a:lnTo>
                    <a:lnTo>
                      <a:pt x="2494" y="721"/>
                    </a:lnTo>
                    <a:lnTo>
                      <a:pt x="2437" y="763"/>
                    </a:lnTo>
                    <a:lnTo>
                      <a:pt x="2519" y="741"/>
                    </a:lnTo>
                    <a:lnTo>
                      <a:pt x="2523" y="779"/>
                    </a:lnTo>
                    <a:lnTo>
                      <a:pt x="2488" y="795"/>
                    </a:lnTo>
                    <a:lnTo>
                      <a:pt x="2538" y="756"/>
                    </a:lnTo>
                    <a:lnTo>
                      <a:pt x="2544" y="781"/>
                    </a:lnTo>
                    <a:lnTo>
                      <a:pt x="2590" y="743"/>
                    </a:lnTo>
                    <a:lnTo>
                      <a:pt x="2599" y="763"/>
                    </a:lnTo>
                    <a:lnTo>
                      <a:pt x="2632" y="711"/>
                    </a:lnTo>
                    <a:lnTo>
                      <a:pt x="2621" y="700"/>
                    </a:lnTo>
                    <a:lnTo>
                      <a:pt x="2658" y="671"/>
                    </a:lnTo>
                    <a:lnTo>
                      <a:pt x="2699" y="726"/>
                    </a:lnTo>
                    <a:lnTo>
                      <a:pt x="2664" y="739"/>
                    </a:lnTo>
                    <a:lnTo>
                      <a:pt x="2702" y="732"/>
                    </a:lnTo>
                    <a:lnTo>
                      <a:pt x="2716" y="755"/>
                    </a:lnTo>
                    <a:lnTo>
                      <a:pt x="2691" y="762"/>
                    </a:lnTo>
                    <a:lnTo>
                      <a:pt x="2725" y="766"/>
                    </a:lnTo>
                    <a:lnTo>
                      <a:pt x="2702" y="783"/>
                    </a:lnTo>
                    <a:lnTo>
                      <a:pt x="2726" y="779"/>
                    </a:lnTo>
                    <a:lnTo>
                      <a:pt x="2744" y="804"/>
                    </a:lnTo>
                    <a:lnTo>
                      <a:pt x="2732" y="815"/>
                    </a:lnTo>
                    <a:lnTo>
                      <a:pt x="2766" y="834"/>
                    </a:lnTo>
                    <a:lnTo>
                      <a:pt x="2713" y="855"/>
                    </a:lnTo>
                    <a:lnTo>
                      <a:pt x="2752" y="855"/>
                    </a:lnTo>
                    <a:lnTo>
                      <a:pt x="2743" y="875"/>
                    </a:lnTo>
                    <a:lnTo>
                      <a:pt x="2802" y="893"/>
                    </a:lnTo>
                    <a:lnTo>
                      <a:pt x="2824" y="940"/>
                    </a:lnTo>
                    <a:lnTo>
                      <a:pt x="2845" y="922"/>
                    </a:lnTo>
                    <a:lnTo>
                      <a:pt x="2903" y="953"/>
                    </a:lnTo>
                    <a:lnTo>
                      <a:pt x="2776" y="993"/>
                    </a:lnTo>
                    <a:lnTo>
                      <a:pt x="2802" y="1014"/>
                    </a:lnTo>
                    <a:lnTo>
                      <a:pt x="2910" y="970"/>
                    </a:lnTo>
                    <a:lnTo>
                      <a:pt x="2910" y="1008"/>
                    </a:lnTo>
                    <a:lnTo>
                      <a:pt x="2959" y="1001"/>
                    </a:lnTo>
                    <a:lnTo>
                      <a:pt x="2963" y="1019"/>
                    </a:lnTo>
                    <a:lnTo>
                      <a:pt x="2941" y="1019"/>
                    </a:lnTo>
                    <a:lnTo>
                      <a:pt x="2963" y="1064"/>
                    </a:lnTo>
                    <a:lnTo>
                      <a:pt x="2814" y="1154"/>
                    </a:lnTo>
                    <a:lnTo>
                      <a:pt x="2596" y="1154"/>
                    </a:lnTo>
                    <a:lnTo>
                      <a:pt x="2505" y="1215"/>
                    </a:lnTo>
                    <a:lnTo>
                      <a:pt x="2430" y="1305"/>
                    </a:lnTo>
                    <a:lnTo>
                      <a:pt x="2505" y="1237"/>
                    </a:lnTo>
                    <a:lnTo>
                      <a:pt x="2622" y="1196"/>
                    </a:lnTo>
                    <a:lnTo>
                      <a:pt x="2664" y="1228"/>
                    </a:lnTo>
                    <a:lnTo>
                      <a:pt x="2588" y="1251"/>
                    </a:lnTo>
                    <a:lnTo>
                      <a:pt x="2648" y="1265"/>
                    </a:lnTo>
                    <a:lnTo>
                      <a:pt x="2632" y="1292"/>
                    </a:lnTo>
                    <a:lnTo>
                      <a:pt x="2678" y="1342"/>
                    </a:lnTo>
                    <a:lnTo>
                      <a:pt x="2769" y="1360"/>
                    </a:lnTo>
                    <a:lnTo>
                      <a:pt x="2793" y="1298"/>
                    </a:lnTo>
                    <a:lnTo>
                      <a:pt x="2793" y="1336"/>
                    </a:lnTo>
                    <a:lnTo>
                      <a:pt x="2818" y="1332"/>
                    </a:lnTo>
                    <a:lnTo>
                      <a:pt x="2775" y="1372"/>
                    </a:lnTo>
                    <a:lnTo>
                      <a:pt x="2667" y="1399"/>
                    </a:lnTo>
                    <a:lnTo>
                      <a:pt x="2630" y="1446"/>
                    </a:lnTo>
                    <a:lnTo>
                      <a:pt x="2599" y="1404"/>
                    </a:lnTo>
                    <a:lnTo>
                      <a:pt x="2700" y="1368"/>
                    </a:lnTo>
                    <a:lnTo>
                      <a:pt x="2648" y="1369"/>
                    </a:lnTo>
                    <a:lnTo>
                      <a:pt x="2658" y="1342"/>
                    </a:lnTo>
                    <a:lnTo>
                      <a:pt x="2570" y="1374"/>
                    </a:lnTo>
                    <a:lnTo>
                      <a:pt x="2544" y="1353"/>
                    </a:lnTo>
                    <a:lnTo>
                      <a:pt x="2544" y="1298"/>
                    </a:lnTo>
                    <a:lnTo>
                      <a:pt x="2486" y="1280"/>
                    </a:lnTo>
                    <a:lnTo>
                      <a:pt x="2444" y="1370"/>
                    </a:lnTo>
                    <a:lnTo>
                      <a:pt x="2266" y="1404"/>
                    </a:lnTo>
                    <a:lnTo>
                      <a:pt x="2145" y="1440"/>
                    </a:lnTo>
                    <a:lnTo>
                      <a:pt x="2124" y="1457"/>
                    </a:lnTo>
                    <a:lnTo>
                      <a:pt x="2153" y="1461"/>
                    </a:lnTo>
                    <a:lnTo>
                      <a:pt x="2159" y="1474"/>
                    </a:lnTo>
                    <a:lnTo>
                      <a:pt x="2011" y="1511"/>
                    </a:lnTo>
                    <a:lnTo>
                      <a:pt x="2019" y="1494"/>
                    </a:lnTo>
                    <a:lnTo>
                      <a:pt x="2029" y="1483"/>
                    </a:lnTo>
                    <a:lnTo>
                      <a:pt x="2034" y="1465"/>
                    </a:lnTo>
                    <a:lnTo>
                      <a:pt x="2056" y="1452"/>
                    </a:lnTo>
                    <a:lnTo>
                      <a:pt x="2061" y="1372"/>
                    </a:lnTo>
                    <a:lnTo>
                      <a:pt x="2086" y="1399"/>
                    </a:lnTo>
                    <a:lnTo>
                      <a:pt x="2129" y="1390"/>
                    </a:lnTo>
                    <a:lnTo>
                      <a:pt x="2091" y="1342"/>
                    </a:lnTo>
                    <a:lnTo>
                      <a:pt x="1964" y="1319"/>
                    </a:lnTo>
                    <a:lnTo>
                      <a:pt x="1959" y="1319"/>
                    </a:lnTo>
                    <a:lnTo>
                      <a:pt x="1946" y="1255"/>
                    </a:lnTo>
                    <a:lnTo>
                      <a:pt x="1920" y="1259"/>
                    </a:lnTo>
                    <a:lnTo>
                      <a:pt x="1898" y="1222"/>
                    </a:lnTo>
                    <a:lnTo>
                      <a:pt x="1870" y="1220"/>
                    </a:lnTo>
                    <a:lnTo>
                      <a:pt x="1870" y="1242"/>
                    </a:lnTo>
                    <a:lnTo>
                      <a:pt x="1837" y="1209"/>
                    </a:lnTo>
                    <a:lnTo>
                      <a:pt x="1777" y="1255"/>
                    </a:lnTo>
                    <a:lnTo>
                      <a:pt x="1613" y="1222"/>
                    </a:lnTo>
                    <a:lnTo>
                      <a:pt x="1592" y="1190"/>
                    </a:lnTo>
                    <a:lnTo>
                      <a:pt x="1590" y="1211"/>
                    </a:lnTo>
                    <a:lnTo>
                      <a:pt x="635" y="1211"/>
                    </a:lnTo>
                    <a:lnTo>
                      <a:pt x="620" y="1177"/>
                    </a:lnTo>
                    <a:lnTo>
                      <a:pt x="569" y="1166"/>
                    </a:lnTo>
                    <a:lnTo>
                      <a:pt x="571" y="1144"/>
                    </a:lnTo>
                    <a:lnTo>
                      <a:pt x="465" y="1113"/>
                    </a:lnTo>
                    <a:lnTo>
                      <a:pt x="477" y="1097"/>
                    </a:lnTo>
                    <a:lnTo>
                      <a:pt x="452" y="1055"/>
                    </a:lnTo>
                    <a:lnTo>
                      <a:pt x="426" y="1051"/>
                    </a:lnTo>
                    <a:lnTo>
                      <a:pt x="367" y="960"/>
                    </a:lnTo>
                    <a:lnTo>
                      <a:pt x="377" y="932"/>
                    </a:lnTo>
                    <a:lnTo>
                      <a:pt x="380" y="882"/>
                    </a:lnTo>
                    <a:lnTo>
                      <a:pt x="314" y="855"/>
                    </a:lnTo>
                    <a:lnTo>
                      <a:pt x="191" y="695"/>
                    </a:lnTo>
                    <a:lnTo>
                      <a:pt x="121" y="740"/>
                    </a:lnTo>
                    <a:lnTo>
                      <a:pt x="103" y="719"/>
                    </a:lnTo>
                    <a:lnTo>
                      <a:pt x="98" y="715"/>
                    </a:lnTo>
                    <a:lnTo>
                      <a:pt x="63" y="671"/>
                    </a:lnTo>
                    <a:lnTo>
                      <a:pt x="0" y="671"/>
                    </a:lnTo>
                    <a:close/>
                  </a:path>
                </a:pathLst>
              </a:custGeom>
              <a:grpFill/>
              <a:ln w="3175" cap="rnd">
                <a:solidFill>
                  <a:schemeClr val="bg1"/>
                </a:solidFill>
                <a:round/>
                <a:headEnd/>
                <a:tailEnd/>
              </a:ln>
            </p:spPr>
            <p:txBody>
              <a:bodyPr/>
              <a:lstStyle/>
              <a:p>
                <a:endParaRPr lang="en-US" dirty="0"/>
              </a:p>
            </p:txBody>
          </p:sp>
          <p:sp>
            <p:nvSpPr>
              <p:cNvPr id="50" name="Freeform 26"/>
              <p:cNvSpPr>
                <a:spLocks noChangeAspect="1"/>
              </p:cNvSpPr>
              <p:nvPr/>
            </p:nvSpPr>
            <p:spPr bwMode="gray">
              <a:xfrm>
                <a:off x="1355723" y="2879723"/>
                <a:ext cx="130175" cy="80964"/>
              </a:xfrm>
              <a:custGeom>
                <a:avLst/>
                <a:gdLst>
                  <a:gd name="T0" fmla="*/ 0 w 174"/>
                  <a:gd name="T1" fmla="*/ 0 h 101"/>
                  <a:gd name="T2" fmla="*/ 53171999 w 174"/>
                  <a:gd name="T3" fmla="*/ 12851473 h 101"/>
                  <a:gd name="T4" fmla="*/ 97388107 w 174"/>
                  <a:gd name="T5" fmla="*/ 64901063 h 101"/>
                  <a:gd name="T6" fmla="*/ 71641886 w 174"/>
                  <a:gd name="T7" fmla="*/ 54619564 h 101"/>
                  <a:gd name="T8" fmla="*/ 0 w 174"/>
                  <a:gd name="T9" fmla="*/ 0 h 101"/>
                  <a:gd name="T10" fmla="*/ 0 60000 65536"/>
                  <a:gd name="T11" fmla="*/ 0 60000 65536"/>
                  <a:gd name="T12" fmla="*/ 0 60000 65536"/>
                  <a:gd name="T13" fmla="*/ 0 60000 65536"/>
                  <a:gd name="T14" fmla="*/ 0 60000 65536"/>
                  <a:gd name="T15" fmla="*/ 0 w 174"/>
                  <a:gd name="T16" fmla="*/ 0 h 101"/>
                  <a:gd name="T17" fmla="*/ 174 w 174"/>
                  <a:gd name="T18" fmla="*/ 101 h 101"/>
                </a:gdLst>
                <a:ahLst/>
                <a:cxnLst>
                  <a:cxn ang="T10">
                    <a:pos x="T0" y="T1"/>
                  </a:cxn>
                  <a:cxn ang="T11">
                    <a:pos x="T2" y="T3"/>
                  </a:cxn>
                  <a:cxn ang="T12">
                    <a:pos x="T4" y="T5"/>
                  </a:cxn>
                  <a:cxn ang="T13">
                    <a:pos x="T6" y="T7"/>
                  </a:cxn>
                  <a:cxn ang="T14">
                    <a:pos x="T8" y="T9"/>
                  </a:cxn>
                </a:cxnLst>
                <a:rect l="T15" t="T16" r="T17" b="T18"/>
                <a:pathLst>
                  <a:path w="174" h="101">
                    <a:moveTo>
                      <a:pt x="0" y="0"/>
                    </a:moveTo>
                    <a:lnTo>
                      <a:pt x="95" y="20"/>
                    </a:lnTo>
                    <a:lnTo>
                      <a:pt x="174" y="101"/>
                    </a:lnTo>
                    <a:lnTo>
                      <a:pt x="128" y="85"/>
                    </a:lnTo>
                    <a:lnTo>
                      <a:pt x="0" y="0"/>
                    </a:lnTo>
                    <a:close/>
                  </a:path>
                </a:pathLst>
              </a:custGeom>
              <a:grpFill/>
              <a:ln w="3175" cap="rnd">
                <a:solidFill>
                  <a:schemeClr val="bg1"/>
                </a:solidFill>
                <a:round/>
                <a:headEnd/>
                <a:tailEnd/>
              </a:ln>
            </p:spPr>
            <p:txBody>
              <a:bodyPr/>
              <a:lstStyle/>
              <a:p>
                <a:endParaRPr lang="en-US" dirty="0"/>
              </a:p>
            </p:txBody>
          </p:sp>
          <p:sp>
            <p:nvSpPr>
              <p:cNvPr id="51" name="Freeform 27"/>
              <p:cNvSpPr>
                <a:spLocks noChangeAspect="1"/>
              </p:cNvSpPr>
              <p:nvPr/>
            </p:nvSpPr>
            <p:spPr bwMode="gray">
              <a:xfrm>
                <a:off x="1419221" y="1800224"/>
                <a:ext cx="269875" cy="188914"/>
              </a:xfrm>
              <a:custGeom>
                <a:avLst/>
                <a:gdLst>
                  <a:gd name="T0" fmla="*/ 0 w 362"/>
                  <a:gd name="T1" fmla="*/ 119841370 h 225"/>
                  <a:gd name="T2" fmla="*/ 8337050 w 362"/>
                  <a:gd name="T3" fmla="*/ 99397624 h 225"/>
                  <a:gd name="T4" fmla="*/ 37237531 w 362"/>
                  <a:gd name="T5" fmla="*/ 33132821 h 225"/>
                  <a:gd name="T6" fmla="*/ 23342696 w 362"/>
                  <a:gd name="T7" fmla="*/ 6344958 h 225"/>
                  <a:gd name="T8" fmla="*/ 86146784 w 362"/>
                  <a:gd name="T9" fmla="*/ 0 h 225"/>
                  <a:gd name="T10" fmla="*/ 128942846 w 362"/>
                  <a:gd name="T11" fmla="*/ 26083428 h 225"/>
                  <a:gd name="T12" fmla="*/ 157287921 w 362"/>
                  <a:gd name="T13" fmla="*/ 10574090 h 225"/>
                  <a:gd name="T14" fmla="*/ 201194795 w 362"/>
                  <a:gd name="T15" fmla="*/ 48641319 h 225"/>
                  <a:gd name="T16" fmla="*/ 108378669 w 362"/>
                  <a:gd name="T17" fmla="*/ 106447858 h 225"/>
                  <a:gd name="T18" fmla="*/ 100597770 w 362"/>
                  <a:gd name="T19" fmla="*/ 141694825 h 225"/>
                  <a:gd name="T20" fmla="*/ 55023189 w 362"/>
                  <a:gd name="T21" fmla="*/ 158613874 h 225"/>
                  <a:gd name="T22" fmla="*/ 34459012 w 362"/>
                  <a:gd name="T23" fmla="*/ 130415460 h 225"/>
                  <a:gd name="T24" fmla="*/ 0 w 362"/>
                  <a:gd name="T25" fmla="*/ 119841370 h 2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2"/>
                  <a:gd name="T40" fmla="*/ 0 h 225"/>
                  <a:gd name="T41" fmla="*/ 362 w 362"/>
                  <a:gd name="T42" fmla="*/ 225 h 2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2" h="225">
                    <a:moveTo>
                      <a:pt x="0" y="170"/>
                    </a:moveTo>
                    <a:lnTo>
                      <a:pt x="15" y="141"/>
                    </a:lnTo>
                    <a:lnTo>
                      <a:pt x="67" y="47"/>
                    </a:lnTo>
                    <a:lnTo>
                      <a:pt x="42" y="9"/>
                    </a:lnTo>
                    <a:lnTo>
                      <a:pt x="155" y="0"/>
                    </a:lnTo>
                    <a:lnTo>
                      <a:pt x="232" y="37"/>
                    </a:lnTo>
                    <a:lnTo>
                      <a:pt x="283" y="15"/>
                    </a:lnTo>
                    <a:lnTo>
                      <a:pt x="362" y="69"/>
                    </a:lnTo>
                    <a:lnTo>
                      <a:pt x="195" y="151"/>
                    </a:lnTo>
                    <a:lnTo>
                      <a:pt x="181" y="201"/>
                    </a:lnTo>
                    <a:lnTo>
                      <a:pt x="99" y="225"/>
                    </a:lnTo>
                    <a:lnTo>
                      <a:pt x="62" y="185"/>
                    </a:lnTo>
                    <a:lnTo>
                      <a:pt x="0" y="170"/>
                    </a:lnTo>
                    <a:close/>
                  </a:path>
                </a:pathLst>
              </a:custGeom>
              <a:grpFill/>
              <a:ln w="3175" cap="rnd">
                <a:solidFill>
                  <a:schemeClr val="bg1"/>
                </a:solidFill>
                <a:round/>
                <a:headEnd/>
                <a:tailEnd/>
              </a:ln>
            </p:spPr>
            <p:txBody>
              <a:bodyPr/>
              <a:lstStyle/>
              <a:p>
                <a:endParaRPr lang="en-US" dirty="0"/>
              </a:p>
            </p:txBody>
          </p:sp>
          <p:sp>
            <p:nvSpPr>
              <p:cNvPr id="52" name="Freeform 28"/>
              <p:cNvSpPr>
                <a:spLocks noChangeAspect="1"/>
              </p:cNvSpPr>
              <p:nvPr/>
            </p:nvSpPr>
            <p:spPr bwMode="gray">
              <a:xfrm>
                <a:off x="1495422" y="1630361"/>
                <a:ext cx="188913" cy="101600"/>
              </a:xfrm>
              <a:custGeom>
                <a:avLst/>
                <a:gdLst>
                  <a:gd name="T0" fmla="*/ 0 w 254"/>
                  <a:gd name="T1" fmla="*/ 61440000 h 127"/>
                  <a:gd name="T2" fmla="*/ 32083972 w 254"/>
                  <a:gd name="T3" fmla="*/ 73600000 h 127"/>
                  <a:gd name="T4" fmla="*/ 40381269 w 254"/>
                  <a:gd name="T5" fmla="*/ 60800000 h 127"/>
                  <a:gd name="T6" fmla="*/ 47019256 w 254"/>
                  <a:gd name="T7" fmla="*/ 81280000 h 127"/>
                  <a:gd name="T8" fmla="*/ 61954539 w 254"/>
                  <a:gd name="T9" fmla="*/ 72320000 h 127"/>
                  <a:gd name="T10" fmla="*/ 59741877 w 254"/>
                  <a:gd name="T11" fmla="*/ 53760000 h 127"/>
                  <a:gd name="T12" fmla="*/ 74677904 w 254"/>
                  <a:gd name="T13" fmla="*/ 64640000 h 127"/>
                  <a:gd name="T14" fmla="*/ 83528552 w 254"/>
                  <a:gd name="T15" fmla="*/ 35200000 h 127"/>
                  <a:gd name="T16" fmla="*/ 96251174 w 254"/>
                  <a:gd name="T17" fmla="*/ 33280000 h 127"/>
                  <a:gd name="T18" fmla="*/ 101229849 w 254"/>
                  <a:gd name="T19" fmla="*/ 60160000 h 127"/>
                  <a:gd name="T20" fmla="*/ 131100416 w 254"/>
                  <a:gd name="T21" fmla="*/ 39680000 h 127"/>
                  <a:gd name="T22" fmla="*/ 121696416 w 254"/>
                  <a:gd name="T23" fmla="*/ 16640000 h 127"/>
                  <a:gd name="T24" fmla="*/ 140504416 w 254"/>
                  <a:gd name="T25" fmla="*/ 11520000 h 127"/>
                  <a:gd name="T26" fmla="*/ 120590457 w 254"/>
                  <a:gd name="T27" fmla="*/ 0 h 127"/>
                  <a:gd name="T28" fmla="*/ 69699228 w 254"/>
                  <a:gd name="T29" fmla="*/ 11520000 h 127"/>
                  <a:gd name="T30" fmla="*/ 0 w 254"/>
                  <a:gd name="T31" fmla="*/ 61440000 h 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
                  <a:gd name="T49" fmla="*/ 0 h 127"/>
                  <a:gd name="T50" fmla="*/ 254 w 254"/>
                  <a:gd name="T51" fmla="*/ 127 h 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 h="127">
                    <a:moveTo>
                      <a:pt x="0" y="96"/>
                    </a:moveTo>
                    <a:lnTo>
                      <a:pt x="58" y="115"/>
                    </a:lnTo>
                    <a:lnTo>
                      <a:pt x="73" y="95"/>
                    </a:lnTo>
                    <a:lnTo>
                      <a:pt x="85" y="127"/>
                    </a:lnTo>
                    <a:lnTo>
                      <a:pt x="112" y="113"/>
                    </a:lnTo>
                    <a:lnTo>
                      <a:pt x="108" y="84"/>
                    </a:lnTo>
                    <a:lnTo>
                      <a:pt x="135" y="101"/>
                    </a:lnTo>
                    <a:lnTo>
                      <a:pt x="151" y="55"/>
                    </a:lnTo>
                    <a:lnTo>
                      <a:pt x="174" y="52"/>
                    </a:lnTo>
                    <a:lnTo>
                      <a:pt x="183" y="94"/>
                    </a:lnTo>
                    <a:lnTo>
                      <a:pt x="237" y="62"/>
                    </a:lnTo>
                    <a:lnTo>
                      <a:pt x="220" y="26"/>
                    </a:lnTo>
                    <a:lnTo>
                      <a:pt x="254" y="18"/>
                    </a:lnTo>
                    <a:lnTo>
                      <a:pt x="218" y="0"/>
                    </a:lnTo>
                    <a:lnTo>
                      <a:pt x="126" y="18"/>
                    </a:lnTo>
                    <a:lnTo>
                      <a:pt x="0" y="96"/>
                    </a:lnTo>
                    <a:close/>
                  </a:path>
                </a:pathLst>
              </a:custGeom>
              <a:grpFill/>
              <a:ln w="3175" cap="rnd">
                <a:solidFill>
                  <a:schemeClr val="bg1"/>
                </a:solidFill>
                <a:round/>
                <a:headEnd/>
                <a:tailEnd/>
              </a:ln>
            </p:spPr>
            <p:txBody>
              <a:bodyPr/>
              <a:lstStyle/>
              <a:p>
                <a:endParaRPr lang="en-US" dirty="0"/>
              </a:p>
            </p:txBody>
          </p:sp>
          <p:sp>
            <p:nvSpPr>
              <p:cNvPr id="53" name="Freeform 29"/>
              <p:cNvSpPr>
                <a:spLocks noChangeAspect="1"/>
              </p:cNvSpPr>
              <p:nvPr/>
            </p:nvSpPr>
            <p:spPr bwMode="gray">
              <a:xfrm>
                <a:off x="1595435" y="1870073"/>
                <a:ext cx="468312" cy="253999"/>
              </a:xfrm>
              <a:custGeom>
                <a:avLst/>
                <a:gdLst>
                  <a:gd name="T0" fmla="*/ 0 w 627"/>
                  <a:gd name="T1" fmla="*/ 67768358 h 307"/>
                  <a:gd name="T2" fmla="*/ 17851874 w 627"/>
                  <a:gd name="T3" fmla="*/ 50655212 h 307"/>
                  <a:gd name="T4" fmla="*/ 8926311 w 627"/>
                  <a:gd name="T5" fmla="*/ 41756111 h 307"/>
                  <a:gd name="T6" fmla="*/ 50766664 w 627"/>
                  <a:gd name="T7" fmla="*/ 11636840 h 307"/>
                  <a:gd name="T8" fmla="*/ 84796589 w 627"/>
                  <a:gd name="T9" fmla="*/ 0 h 307"/>
                  <a:gd name="T10" fmla="*/ 95953917 w 627"/>
                  <a:gd name="T11" fmla="*/ 21220169 h 307"/>
                  <a:gd name="T12" fmla="*/ 84238648 w 627"/>
                  <a:gd name="T13" fmla="*/ 34226293 h 307"/>
                  <a:gd name="T14" fmla="*/ 114921673 w 627"/>
                  <a:gd name="T15" fmla="*/ 16428919 h 307"/>
                  <a:gd name="T16" fmla="*/ 148952345 w 627"/>
                  <a:gd name="T17" fmla="*/ 30803498 h 307"/>
                  <a:gd name="T18" fmla="*/ 136679135 w 627"/>
                  <a:gd name="T19" fmla="*/ 46548189 h 307"/>
                  <a:gd name="T20" fmla="*/ 176287724 w 627"/>
                  <a:gd name="T21" fmla="*/ 35595577 h 307"/>
                  <a:gd name="T22" fmla="*/ 165130396 w 627"/>
                  <a:gd name="T23" fmla="*/ 18482430 h 307"/>
                  <a:gd name="T24" fmla="*/ 180751253 w 627"/>
                  <a:gd name="T25" fmla="*/ 20535941 h 307"/>
                  <a:gd name="T26" fmla="*/ 212549414 w 627"/>
                  <a:gd name="T27" fmla="*/ 76666632 h 307"/>
                  <a:gd name="T28" fmla="*/ 223149548 w 627"/>
                  <a:gd name="T29" fmla="*/ 63661336 h 307"/>
                  <a:gd name="T30" fmla="*/ 210318396 w 627"/>
                  <a:gd name="T31" fmla="*/ 1369283 h 307"/>
                  <a:gd name="T32" fmla="*/ 235980699 w 627"/>
                  <a:gd name="T33" fmla="*/ 3422795 h 307"/>
                  <a:gd name="T34" fmla="*/ 264431960 w 627"/>
                  <a:gd name="T35" fmla="*/ 23958736 h 307"/>
                  <a:gd name="T36" fmla="*/ 280052070 w 627"/>
                  <a:gd name="T37" fmla="*/ 101994651 h 307"/>
                  <a:gd name="T38" fmla="*/ 349786490 w 627"/>
                  <a:gd name="T39" fmla="*/ 138958684 h 307"/>
                  <a:gd name="T40" fmla="*/ 348670608 w 627"/>
                  <a:gd name="T41" fmla="*/ 158810397 h 307"/>
                  <a:gd name="T42" fmla="*/ 329702852 w 627"/>
                  <a:gd name="T43" fmla="*/ 150596352 h 307"/>
                  <a:gd name="T44" fmla="*/ 308504078 w 627"/>
                  <a:gd name="T45" fmla="*/ 163601648 h 307"/>
                  <a:gd name="T46" fmla="*/ 338071221 w 627"/>
                  <a:gd name="T47" fmla="*/ 180714795 h 307"/>
                  <a:gd name="T48" fmla="*/ 311293036 w 627"/>
                  <a:gd name="T49" fmla="*/ 197827941 h 307"/>
                  <a:gd name="T50" fmla="*/ 266105783 w 627"/>
                  <a:gd name="T51" fmla="*/ 189613896 h 307"/>
                  <a:gd name="T52" fmla="*/ 240443481 w 627"/>
                  <a:gd name="T53" fmla="*/ 167709498 h 307"/>
                  <a:gd name="T54" fmla="*/ 182982271 w 627"/>
                  <a:gd name="T55" fmla="*/ 203304248 h 307"/>
                  <a:gd name="T56" fmla="*/ 110458892 w 627"/>
                  <a:gd name="T57" fmla="*/ 210149837 h 307"/>
                  <a:gd name="T58" fmla="*/ 96511858 w 627"/>
                  <a:gd name="T59" fmla="*/ 177292827 h 307"/>
                  <a:gd name="T60" fmla="*/ 56903269 w 627"/>
                  <a:gd name="T61" fmla="*/ 174554261 h 307"/>
                  <a:gd name="T62" fmla="*/ 31798908 w 627"/>
                  <a:gd name="T63" fmla="*/ 146488502 h 307"/>
                  <a:gd name="T64" fmla="*/ 132773548 w 627"/>
                  <a:gd name="T65" fmla="*/ 128691127 h 307"/>
                  <a:gd name="T66" fmla="*/ 27336126 w 627"/>
                  <a:gd name="T67" fmla="*/ 120477081 h 307"/>
                  <a:gd name="T68" fmla="*/ 13947033 w 627"/>
                  <a:gd name="T69" fmla="*/ 102678879 h 307"/>
                  <a:gd name="T70" fmla="*/ 67502656 w 627"/>
                  <a:gd name="T71" fmla="*/ 82827993 h 307"/>
                  <a:gd name="T72" fmla="*/ 17851874 w 627"/>
                  <a:gd name="T73" fmla="*/ 86250788 h 307"/>
                  <a:gd name="T74" fmla="*/ 21756715 w 627"/>
                  <a:gd name="T75" fmla="*/ 76666632 h 307"/>
                  <a:gd name="T76" fmla="*/ 0 w 627"/>
                  <a:gd name="T77" fmla="*/ 67768358 h 3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27"/>
                  <a:gd name="T118" fmla="*/ 0 h 307"/>
                  <a:gd name="T119" fmla="*/ 627 w 627"/>
                  <a:gd name="T120" fmla="*/ 307 h 3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27" h="307">
                    <a:moveTo>
                      <a:pt x="0" y="99"/>
                    </a:moveTo>
                    <a:lnTo>
                      <a:pt x="32" y="74"/>
                    </a:lnTo>
                    <a:lnTo>
                      <a:pt x="16" y="61"/>
                    </a:lnTo>
                    <a:lnTo>
                      <a:pt x="91" y="17"/>
                    </a:lnTo>
                    <a:lnTo>
                      <a:pt x="152" y="0"/>
                    </a:lnTo>
                    <a:lnTo>
                      <a:pt x="172" y="31"/>
                    </a:lnTo>
                    <a:lnTo>
                      <a:pt x="151" y="50"/>
                    </a:lnTo>
                    <a:lnTo>
                      <a:pt x="206" y="24"/>
                    </a:lnTo>
                    <a:lnTo>
                      <a:pt x="267" y="45"/>
                    </a:lnTo>
                    <a:lnTo>
                      <a:pt x="245" y="68"/>
                    </a:lnTo>
                    <a:lnTo>
                      <a:pt x="316" y="52"/>
                    </a:lnTo>
                    <a:lnTo>
                      <a:pt x="296" y="27"/>
                    </a:lnTo>
                    <a:lnTo>
                      <a:pt x="324" y="30"/>
                    </a:lnTo>
                    <a:lnTo>
                      <a:pt x="381" y="112"/>
                    </a:lnTo>
                    <a:lnTo>
                      <a:pt x="400" y="93"/>
                    </a:lnTo>
                    <a:lnTo>
                      <a:pt x="377" y="2"/>
                    </a:lnTo>
                    <a:lnTo>
                      <a:pt x="423" y="5"/>
                    </a:lnTo>
                    <a:lnTo>
                      <a:pt x="474" y="35"/>
                    </a:lnTo>
                    <a:lnTo>
                      <a:pt x="502" y="149"/>
                    </a:lnTo>
                    <a:lnTo>
                      <a:pt x="627" y="203"/>
                    </a:lnTo>
                    <a:lnTo>
                      <a:pt x="625" y="232"/>
                    </a:lnTo>
                    <a:lnTo>
                      <a:pt x="591" y="220"/>
                    </a:lnTo>
                    <a:lnTo>
                      <a:pt x="553" y="239"/>
                    </a:lnTo>
                    <a:lnTo>
                      <a:pt x="606" y="264"/>
                    </a:lnTo>
                    <a:lnTo>
                      <a:pt x="558" y="289"/>
                    </a:lnTo>
                    <a:lnTo>
                      <a:pt x="477" y="277"/>
                    </a:lnTo>
                    <a:lnTo>
                      <a:pt x="431" y="245"/>
                    </a:lnTo>
                    <a:lnTo>
                      <a:pt x="328" y="297"/>
                    </a:lnTo>
                    <a:lnTo>
                      <a:pt x="198" y="307"/>
                    </a:lnTo>
                    <a:lnTo>
                      <a:pt x="173" y="259"/>
                    </a:lnTo>
                    <a:lnTo>
                      <a:pt x="102" y="255"/>
                    </a:lnTo>
                    <a:lnTo>
                      <a:pt x="57" y="214"/>
                    </a:lnTo>
                    <a:lnTo>
                      <a:pt x="238" y="188"/>
                    </a:lnTo>
                    <a:lnTo>
                      <a:pt x="49" y="176"/>
                    </a:lnTo>
                    <a:lnTo>
                      <a:pt x="25" y="150"/>
                    </a:lnTo>
                    <a:lnTo>
                      <a:pt x="121" y="121"/>
                    </a:lnTo>
                    <a:lnTo>
                      <a:pt x="32" y="126"/>
                    </a:lnTo>
                    <a:lnTo>
                      <a:pt x="39" y="112"/>
                    </a:lnTo>
                    <a:lnTo>
                      <a:pt x="0" y="99"/>
                    </a:lnTo>
                    <a:close/>
                  </a:path>
                </a:pathLst>
              </a:custGeom>
              <a:grpFill/>
              <a:ln w="3175" cap="rnd">
                <a:solidFill>
                  <a:schemeClr val="bg1"/>
                </a:solidFill>
                <a:round/>
                <a:headEnd/>
                <a:tailEnd/>
              </a:ln>
            </p:spPr>
            <p:txBody>
              <a:bodyPr/>
              <a:lstStyle/>
              <a:p>
                <a:endParaRPr lang="en-US" dirty="0"/>
              </a:p>
            </p:txBody>
          </p:sp>
          <p:sp>
            <p:nvSpPr>
              <p:cNvPr id="54" name="Freeform 30"/>
              <p:cNvSpPr>
                <a:spLocks noChangeAspect="1"/>
              </p:cNvSpPr>
              <p:nvPr/>
            </p:nvSpPr>
            <p:spPr bwMode="gray">
              <a:xfrm>
                <a:off x="1630361" y="1665287"/>
                <a:ext cx="315911" cy="141286"/>
              </a:xfrm>
              <a:custGeom>
                <a:avLst/>
                <a:gdLst>
                  <a:gd name="T0" fmla="*/ 0 w 424"/>
                  <a:gd name="T1" fmla="*/ 78051925 h 170"/>
                  <a:gd name="T2" fmla="*/ 8326963 w 424"/>
                  <a:gd name="T3" fmla="*/ 68382077 h 170"/>
                  <a:gd name="T4" fmla="*/ 49407445 w 424"/>
                  <a:gd name="T5" fmla="*/ 57330109 h 170"/>
                  <a:gd name="T6" fmla="*/ 8326963 w 424"/>
                  <a:gd name="T7" fmla="*/ 59402873 h 170"/>
                  <a:gd name="T8" fmla="*/ 55514083 w 424"/>
                  <a:gd name="T9" fmla="*/ 47660261 h 170"/>
                  <a:gd name="T10" fmla="*/ 17209008 w 424"/>
                  <a:gd name="T11" fmla="*/ 47660261 h 170"/>
                  <a:gd name="T12" fmla="*/ 20540241 w 424"/>
                  <a:gd name="T13" fmla="*/ 34536361 h 170"/>
                  <a:gd name="T14" fmla="*/ 56624246 w 424"/>
                  <a:gd name="T15" fmla="*/ 33845716 h 170"/>
                  <a:gd name="T16" fmla="*/ 31642610 w 424"/>
                  <a:gd name="T17" fmla="*/ 31082309 h 170"/>
                  <a:gd name="T18" fmla="*/ 51627770 w 424"/>
                  <a:gd name="T19" fmla="*/ 19340528 h 170"/>
                  <a:gd name="T20" fmla="*/ 98814144 w 424"/>
                  <a:gd name="T21" fmla="*/ 33845716 h 170"/>
                  <a:gd name="T22" fmla="*/ 122685617 w 424"/>
                  <a:gd name="T23" fmla="*/ 63546737 h 170"/>
                  <a:gd name="T24" fmla="*/ 167651667 w 424"/>
                  <a:gd name="T25" fmla="*/ 64928025 h 170"/>
                  <a:gd name="T26" fmla="*/ 149886833 w 424"/>
                  <a:gd name="T27" fmla="*/ 47660261 h 170"/>
                  <a:gd name="T28" fmla="*/ 159879785 w 424"/>
                  <a:gd name="T29" fmla="*/ 35917649 h 170"/>
                  <a:gd name="T30" fmla="*/ 140449707 w 424"/>
                  <a:gd name="T31" fmla="*/ 22103105 h 170"/>
                  <a:gd name="T32" fmla="*/ 171537236 w 424"/>
                  <a:gd name="T33" fmla="*/ 0 h 170"/>
                  <a:gd name="T34" fmla="*/ 184860675 w 424"/>
                  <a:gd name="T35" fmla="*/ 26247800 h 170"/>
                  <a:gd name="T36" fmla="*/ 175423549 w 424"/>
                  <a:gd name="T37" fmla="*/ 37989581 h 170"/>
                  <a:gd name="T38" fmla="*/ 192632558 w 424"/>
                  <a:gd name="T39" fmla="*/ 41443633 h 170"/>
                  <a:gd name="T40" fmla="*/ 186525919 w 424"/>
                  <a:gd name="T41" fmla="*/ 55258177 h 170"/>
                  <a:gd name="T42" fmla="*/ 208731403 w 424"/>
                  <a:gd name="T43" fmla="*/ 58712228 h 170"/>
                  <a:gd name="T44" fmla="*/ 220389599 w 424"/>
                  <a:gd name="T45" fmla="*/ 40752989 h 170"/>
                  <a:gd name="T46" fmla="*/ 235378282 w 424"/>
                  <a:gd name="T47" fmla="*/ 62165449 h 170"/>
                  <a:gd name="T48" fmla="*/ 223720087 w 424"/>
                  <a:gd name="T49" fmla="*/ 87722605 h 170"/>
                  <a:gd name="T50" fmla="*/ 172647398 w 424"/>
                  <a:gd name="T51" fmla="*/ 86340486 h 170"/>
                  <a:gd name="T52" fmla="*/ 95483657 w 424"/>
                  <a:gd name="T53" fmla="*/ 117423626 h 170"/>
                  <a:gd name="T54" fmla="*/ 63841047 w 424"/>
                  <a:gd name="T55" fmla="*/ 101537149 h 170"/>
                  <a:gd name="T56" fmla="*/ 129347337 w 424"/>
                  <a:gd name="T57" fmla="*/ 75289349 h 170"/>
                  <a:gd name="T58" fmla="*/ 73278173 w 424"/>
                  <a:gd name="T59" fmla="*/ 91175826 h 170"/>
                  <a:gd name="T60" fmla="*/ 82715299 w 424"/>
                  <a:gd name="T61" fmla="*/ 69763365 h 170"/>
                  <a:gd name="T62" fmla="*/ 53848094 w 424"/>
                  <a:gd name="T63" fmla="*/ 92557114 h 170"/>
                  <a:gd name="T64" fmla="*/ 20540241 w 424"/>
                  <a:gd name="T65" fmla="*/ 86340486 h 170"/>
                  <a:gd name="T66" fmla="*/ 0 w 424"/>
                  <a:gd name="T67" fmla="*/ 78051925 h 1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24"/>
                  <a:gd name="T103" fmla="*/ 0 h 170"/>
                  <a:gd name="T104" fmla="*/ 424 w 424"/>
                  <a:gd name="T105" fmla="*/ 170 h 1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24" h="170">
                    <a:moveTo>
                      <a:pt x="0" y="113"/>
                    </a:moveTo>
                    <a:lnTo>
                      <a:pt x="15" y="99"/>
                    </a:lnTo>
                    <a:lnTo>
                      <a:pt x="89" y="83"/>
                    </a:lnTo>
                    <a:lnTo>
                      <a:pt x="15" y="86"/>
                    </a:lnTo>
                    <a:lnTo>
                      <a:pt x="100" y="69"/>
                    </a:lnTo>
                    <a:lnTo>
                      <a:pt x="31" y="69"/>
                    </a:lnTo>
                    <a:lnTo>
                      <a:pt x="37" y="50"/>
                    </a:lnTo>
                    <a:lnTo>
                      <a:pt x="102" y="49"/>
                    </a:lnTo>
                    <a:lnTo>
                      <a:pt x="57" y="45"/>
                    </a:lnTo>
                    <a:lnTo>
                      <a:pt x="93" y="28"/>
                    </a:lnTo>
                    <a:lnTo>
                      <a:pt x="178" y="49"/>
                    </a:lnTo>
                    <a:lnTo>
                      <a:pt x="221" y="92"/>
                    </a:lnTo>
                    <a:lnTo>
                      <a:pt x="302" y="94"/>
                    </a:lnTo>
                    <a:lnTo>
                      <a:pt x="270" y="69"/>
                    </a:lnTo>
                    <a:lnTo>
                      <a:pt x="288" y="52"/>
                    </a:lnTo>
                    <a:lnTo>
                      <a:pt x="253" y="32"/>
                    </a:lnTo>
                    <a:lnTo>
                      <a:pt x="309" y="0"/>
                    </a:lnTo>
                    <a:lnTo>
                      <a:pt x="333" y="38"/>
                    </a:lnTo>
                    <a:lnTo>
                      <a:pt x="316" y="55"/>
                    </a:lnTo>
                    <a:lnTo>
                      <a:pt x="347" y="60"/>
                    </a:lnTo>
                    <a:lnTo>
                      <a:pt x="336" y="80"/>
                    </a:lnTo>
                    <a:lnTo>
                      <a:pt x="376" y="85"/>
                    </a:lnTo>
                    <a:lnTo>
                      <a:pt x="397" y="59"/>
                    </a:lnTo>
                    <a:lnTo>
                      <a:pt x="424" y="90"/>
                    </a:lnTo>
                    <a:lnTo>
                      <a:pt x="403" y="127"/>
                    </a:lnTo>
                    <a:lnTo>
                      <a:pt x="311" y="125"/>
                    </a:lnTo>
                    <a:lnTo>
                      <a:pt x="172" y="170"/>
                    </a:lnTo>
                    <a:lnTo>
                      <a:pt x="115" y="147"/>
                    </a:lnTo>
                    <a:lnTo>
                      <a:pt x="233" y="109"/>
                    </a:lnTo>
                    <a:lnTo>
                      <a:pt x="132" y="132"/>
                    </a:lnTo>
                    <a:lnTo>
                      <a:pt x="149" y="101"/>
                    </a:lnTo>
                    <a:lnTo>
                      <a:pt x="97" y="134"/>
                    </a:lnTo>
                    <a:lnTo>
                      <a:pt x="37" y="125"/>
                    </a:lnTo>
                    <a:lnTo>
                      <a:pt x="0" y="113"/>
                    </a:lnTo>
                    <a:close/>
                  </a:path>
                </a:pathLst>
              </a:custGeom>
              <a:grpFill/>
              <a:ln w="3175" cap="rnd">
                <a:solidFill>
                  <a:schemeClr val="bg1"/>
                </a:solidFill>
                <a:round/>
                <a:headEnd/>
                <a:tailEnd/>
              </a:ln>
            </p:spPr>
            <p:txBody>
              <a:bodyPr/>
              <a:lstStyle/>
              <a:p>
                <a:endParaRPr lang="en-US" dirty="0"/>
              </a:p>
            </p:txBody>
          </p:sp>
          <p:sp>
            <p:nvSpPr>
              <p:cNvPr id="55" name="Freeform 31"/>
              <p:cNvSpPr>
                <a:spLocks noChangeAspect="1"/>
              </p:cNvSpPr>
              <p:nvPr/>
            </p:nvSpPr>
            <p:spPr bwMode="gray">
              <a:xfrm>
                <a:off x="1946272" y="1517648"/>
                <a:ext cx="163512" cy="92074"/>
              </a:xfrm>
              <a:custGeom>
                <a:avLst/>
                <a:gdLst>
                  <a:gd name="T0" fmla="*/ 0 w 220"/>
                  <a:gd name="T1" fmla="*/ 0 h 106"/>
                  <a:gd name="T2" fmla="*/ 9943077 w 220"/>
                  <a:gd name="T3" fmla="*/ 28671808 h 106"/>
                  <a:gd name="T4" fmla="*/ 39773051 w 220"/>
                  <a:gd name="T5" fmla="*/ 28671808 h 106"/>
                  <a:gd name="T6" fmla="*/ 30382202 w 220"/>
                  <a:gd name="T7" fmla="*/ 34707932 h 106"/>
                  <a:gd name="T8" fmla="*/ 37011168 w 220"/>
                  <a:gd name="T9" fmla="*/ 44516525 h 106"/>
                  <a:gd name="T10" fmla="*/ 11600504 w 220"/>
                  <a:gd name="T11" fmla="*/ 49043836 h 106"/>
                  <a:gd name="T12" fmla="*/ 54136181 w 220"/>
                  <a:gd name="T13" fmla="*/ 59607270 h 106"/>
                  <a:gd name="T14" fmla="*/ 121529551 w 220"/>
                  <a:gd name="T15" fmla="*/ 79979298 h 106"/>
                  <a:gd name="T16" fmla="*/ 111586474 w 220"/>
                  <a:gd name="T17" fmla="*/ 33953091 h 106"/>
                  <a:gd name="T18" fmla="*/ 62421831 w 220"/>
                  <a:gd name="T19" fmla="*/ 6036124 h 106"/>
                  <a:gd name="T20" fmla="*/ 46402016 w 220"/>
                  <a:gd name="T21" fmla="*/ 18108373 h 106"/>
                  <a:gd name="T22" fmla="*/ 41982706 w 220"/>
                  <a:gd name="T23" fmla="*/ 0 h 106"/>
                  <a:gd name="T24" fmla="*/ 0 w 220"/>
                  <a:gd name="T25" fmla="*/ 0 h 1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0"/>
                  <a:gd name="T40" fmla="*/ 0 h 106"/>
                  <a:gd name="T41" fmla="*/ 220 w 220"/>
                  <a:gd name="T42" fmla="*/ 106 h 1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0" h="106">
                    <a:moveTo>
                      <a:pt x="0" y="0"/>
                    </a:moveTo>
                    <a:lnTo>
                      <a:pt x="18" y="38"/>
                    </a:lnTo>
                    <a:lnTo>
                      <a:pt x="72" y="38"/>
                    </a:lnTo>
                    <a:lnTo>
                      <a:pt x="55" y="46"/>
                    </a:lnTo>
                    <a:lnTo>
                      <a:pt x="67" y="59"/>
                    </a:lnTo>
                    <a:lnTo>
                      <a:pt x="21" y="65"/>
                    </a:lnTo>
                    <a:lnTo>
                      <a:pt x="98" y="79"/>
                    </a:lnTo>
                    <a:lnTo>
                      <a:pt x="220" y="106"/>
                    </a:lnTo>
                    <a:lnTo>
                      <a:pt x="202" y="45"/>
                    </a:lnTo>
                    <a:lnTo>
                      <a:pt x="113" y="8"/>
                    </a:lnTo>
                    <a:lnTo>
                      <a:pt x="84" y="24"/>
                    </a:lnTo>
                    <a:lnTo>
                      <a:pt x="76" y="0"/>
                    </a:lnTo>
                    <a:lnTo>
                      <a:pt x="0" y="0"/>
                    </a:lnTo>
                    <a:close/>
                  </a:path>
                </a:pathLst>
              </a:custGeom>
              <a:grpFill/>
              <a:ln w="3175" cap="rnd">
                <a:solidFill>
                  <a:schemeClr val="bg1"/>
                </a:solidFill>
                <a:round/>
                <a:headEnd/>
                <a:tailEnd/>
              </a:ln>
            </p:spPr>
            <p:txBody>
              <a:bodyPr/>
              <a:lstStyle/>
              <a:p>
                <a:endParaRPr lang="en-US" dirty="0"/>
              </a:p>
            </p:txBody>
          </p:sp>
          <p:sp>
            <p:nvSpPr>
              <p:cNvPr id="56" name="Freeform 32"/>
              <p:cNvSpPr>
                <a:spLocks noChangeAspect="1"/>
              </p:cNvSpPr>
              <p:nvPr/>
            </p:nvSpPr>
            <p:spPr bwMode="gray">
              <a:xfrm>
                <a:off x="2024059" y="1689097"/>
                <a:ext cx="128586" cy="84139"/>
              </a:xfrm>
              <a:custGeom>
                <a:avLst/>
                <a:gdLst>
                  <a:gd name="T0" fmla="*/ 0 w 177"/>
                  <a:gd name="T1" fmla="*/ 42664257 h 107"/>
                  <a:gd name="T2" fmla="*/ 10555758 w 177"/>
                  <a:gd name="T3" fmla="*/ 27206455 h 107"/>
                  <a:gd name="T4" fmla="*/ 28499819 w 177"/>
                  <a:gd name="T5" fmla="*/ 30297543 h 107"/>
                  <a:gd name="T6" fmla="*/ 5805303 w 177"/>
                  <a:gd name="T7" fmla="*/ 14221681 h 107"/>
                  <a:gd name="T8" fmla="*/ 11083182 w 177"/>
                  <a:gd name="T9" fmla="*/ 4327996 h 107"/>
                  <a:gd name="T10" fmla="*/ 48555032 w 177"/>
                  <a:gd name="T11" fmla="*/ 25351487 h 107"/>
                  <a:gd name="T12" fmla="*/ 27444243 w 177"/>
                  <a:gd name="T13" fmla="*/ 3091875 h 107"/>
                  <a:gd name="T14" fmla="*/ 83388306 w 177"/>
                  <a:gd name="T15" fmla="*/ 0 h 107"/>
                  <a:gd name="T16" fmla="*/ 93415913 w 177"/>
                  <a:gd name="T17" fmla="*/ 48848007 h 107"/>
                  <a:gd name="T18" fmla="*/ 82332730 w 177"/>
                  <a:gd name="T19" fmla="*/ 40809289 h 107"/>
                  <a:gd name="T20" fmla="*/ 80749004 w 177"/>
                  <a:gd name="T21" fmla="*/ 66160776 h 107"/>
                  <a:gd name="T22" fmla="*/ 35888850 w 177"/>
                  <a:gd name="T23" fmla="*/ 63068901 h 107"/>
                  <a:gd name="T24" fmla="*/ 44860880 w 177"/>
                  <a:gd name="T25" fmla="*/ 56267877 h 107"/>
                  <a:gd name="T26" fmla="*/ 33249547 w 177"/>
                  <a:gd name="T27" fmla="*/ 46993039 h 107"/>
                  <a:gd name="T28" fmla="*/ 65444245 w 177"/>
                  <a:gd name="T29" fmla="*/ 34008265 h 107"/>
                  <a:gd name="T30" fmla="*/ 0 w 177"/>
                  <a:gd name="T31" fmla="*/ 42664257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07"/>
                  <a:gd name="T50" fmla="*/ 177 w 177"/>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07">
                    <a:moveTo>
                      <a:pt x="0" y="69"/>
                    </a:moveTo>
                    <a:lnTo>
                      <a:pt x="20" y="44"/>
                    </a:lnTo>
                    <a:lnTo>
                      <a:pt x="54" y="49"/>
                    </a:lnTo>
                    <a:lnTo>
                      <a:pt x="11" y="23"/>
                    </a:lnTo>
                    <a:lnTo>
                      <a:pt x="21" y="7"/>
                    </a:lnTo>
                    <a:lnTo>
                      <a:pt x="92" y="41"/>
                    </a:lnTo>
                    <a:lnTo>
                      <a:pt x="52" y="5"/>
                    </a:lnTo>
                    <a:lnTo>
                      <a:pt x="158" y="0"/>
                    </a:lnTo>
                    <a:lnTo>
                      <a:pt x="177" y="79"/>
                    </a:lnTo>
                    <a:lnTo>
                      <a:pt x="156" y="66"/>
                    </a:lnTo>
                    <a:lnTo>
                      <a:pt x="153" y="107"/>
                    </a:lnTo>
                    <a:lnTo>
                      <a:pt x="68" y="102"/>
                    </a:lnTo>
                    <a:lnTo>
                      <a:pt x="85" y="91"/>
                    </a:lnTo>
                    <a:lnTo>
                      <a:pt x="63" y="76"/>
                    </a:lnTo>
                    <a:lnTo>
                      <a:pt x="124" y="55"/>
                    </a:lnTo>
                    <a:lnTo>
                      <a:pt x="0" y="69"/>
                    </a:lnTo>
                    <a:close/>
                  </a:path>
                </a:pathLst>
              </a:custGeom>
              <a:grpFill/>
              <a:ln w="3175" cap="rnd">
                <a:solidFill>
                  <a:schemeClr val="bg1"/>
                </a:solidFill>
                <a:round/>
                <a:headEnd/>
                <a:tailEnd/>
              </a:ln>
            </p:spPr>
            <p:txBody>
              <a:bodyPr/>
              <a:lstStyle/>
              <a:p>
                <a:endParaRPr lang="en-US" dirty="0"/>
              </a:p>
            </p:txBody>
          </p:sp>
          <p:sp>
            <p:nvSpPr>
              <p:cNvPr id="57" name="Freeform 33"/>
              <p:cNvSpPr>
                <a:spLocks noChangeAspect="1"/>
              </p:cNvSpPr>
              <p:nvPr/>
            </p:nvSpPr>
            <p:spPr bwMode="gray">
              <a:xfrm>
                <a:off x="2027236" y="1839910"/>
                <a:ext cx="150813" cy="138112"/>
              </a:xfrm>
              <a:custGeom>
                <a:avLst/>
                <a:gdLst>
                  <a:gd name="T0" fmla="*/ 0 w 206"/>
                  <a:gd name="T1" fmla="*/ 56768935 h 169"/>
                  <a:gd name="T2" fmla="*/ 5359683 w 206"/>
                  <a:gd name="T3" fmla="*/ 42075943 h 169"/>
                  <a:gd name="T4" fmla="*/ 42341567 w 206"/>
                  <a:gd name="T5" fmla="*/ 50758203 h 169"/>
                  <a:gd name="T6" fmla="*/ 36981884 w 206"/>
                  <a:gd name="T7" fmla="*/ 32725189 h 169"/>
                  <a:gd name="T8" fmla="*/ 46628728 w 206"/>
                  <a:gd name="T9" fmla="*/ 34061361 h 169"/>
                  <a:gd name="T10" fmla="*/ 22510521 w 206"/>
                  <a:gd name="T11" fmla="*/ 24042929 h 169"/>
                  <a:gd name="T12" fmla="*/ 33765782 w 206"/>
                  <a:gd name="T13" fmla="*/ 18699874 h 169"/>
                  <a:gd name="T14" fmla="*/ 23046416 w 206"/>
                  <a:gd name="T15" fmla="*/ 10017615 h 169"/>
                  <a:gd name="T16" fmla="*/ 93258187 w 206"/>
                  <a:gd name="T17" fmla="*/ 0 h 169"/>
                  <a:gd name="T18" fmla="*/ 95937663 w 206"/>
                  <a:gd name="T19" fmla="*/ 24711424 h 169"/>
                  <a:gd name="T20" fmla="*/ 74499664 w 206"/>
                  <a:gd name="T21" fmla="*/ 45415148 h 169"/>
                  <a:gd name="T22" fmla="*/ 106657028 w 206"/>
                  <a:gd name="T23" fmla="*/ 50758203 h 169"/>
                  <a:gd name="T24" fmla="*/ 110409026 w 206"/>
                  <a:gd name="T25" fmla="*/ 90829479 h 169"/>
                  <a:gd name="T26" fmla="*/ 63243671 w 206"/>
                  <a:gd name="T27" fmla="*/ 112869376 h 169"/>
                  <a:gd name="T28" fmla="*/ 42341567 w 206"/>
                  <a:gd name="T29" fmla="*/ 80811865 h 169"/>
                  <a:gd name="T30" fmla="*/ 0 w 206"/>
                  <a:gd name="T31" fmla="*/ 56768935 h 1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6"/>
                  <a:gd name="T49" fmla="*/ 0 h 169"/>
                  <a:gd name="T50" fmla="*/ 206 w 206"/>
                  <a:gd name="T51" fmla="*/ 169 h 1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6" h="169">
                    <a:moveTo>
                      <a:pt x="0" y="85"/>
                    </a:moveTo>
                    <a:lnTo>
                      <a:pt x="10" y="63"/>
                    </a:lnTo>
                    <a:lnTo>
                      <a:pt x="79" y="76"/>
                    </a:lnTo>
                    <a:lnTo>
                      <a:pt x="69" y="49"/>
                    </a:lnTo>
                    <a:lnTo>
                      <a:pt x="87" y="51"/>
                    </a:lnTo>
                    <a:lnTo>
                      <a:pt x="42" y="36"/>
                    </a:lnTo>
                    <a:lnTo>
                      <a:pt x="63" y="28"/>
                    </a:lnTo>
                    <a:lnTo>
                      <a:pt x="43" y="15"/>
                    </a:lnTo>
                    <a:lnTo>
                      <a:pt x="174" y="0"/>
                    </a:lnTo>
                    <a:lnTo>
                      <a:pt x="179" y="37"/>
                    </a:lnTo>
                    <a:lnTo>
                      <a:pt x="139" y="68"/>
                    </a:lnTo>
                    <a:lnTo>
                      <a:pt x="199" y="76"/>
                    </a:lnTo>
                    <a:lnTo>
                      <a:pt x="206" y="136"/>
                    </a:lnTo>
                    <a:lnTo>
                      <a:pt x="118" y="169"/>
                    </a:lnTo>
                    <a:lnTo>
                      <a:pt x="79" y="121"/>
                    </a:lnTo>
                    <a:lnTo>
                      <a:pt x="0" y="85"/>
                    </a:lnTo>
                    <a:close/>
                  </a:path>
                </a:pathLst>
              </a:custGeom>
              <a:grpFill/>
              <a:ln w="3175" cap="rnd">
                <a:solidFill>
                  <a:schemeClr val="bg1"/>
                </a:solidFill>
                <a:round/>
                <a:headEnd/>
                <a:tailEnd/>
              </a:ln>
            </p:spPr>
            <p:txBody>
              <a:bodyPr/>
              <a:lstStyle/>
              <a:p>
                <a:endParaRPr lang="en-US" dirty="0"/>
              </a:p>
            </p:txBody>
          </p:sp>
          <p:sp>
            <p:nvSpPr>
              <p:cNvPr id="58" name="Freeform 34"/>
              <p:cNvSpPr>
                <a:spLocks noChangeAspect="1"/>
              </p:cNvSpPr>
              <p:nvPr/>
            </p:nvSpPr>
            <p:spPr bwMode="gray">
              <a:xfrm>
                <a:off x="2133596" y="1544636"/>
                <a:ext cx="93664" cy="69849"/>
              </a:xfrm>
              <a:custGeom>
                <a:avLst/>
                <a:gdLst>
                  <a:gd name="T0" fmla="*/ 0 w 124"/>
                  <a:gd name="T1" fmla="*/ 0 h 86"/>
                  <a:gd name="T2" fmla="*/ 7987792 w 124"/>
                  <a:gd name="T3" fmla="*/ 33644146 h 86"/>
                  <a:gd name="T4" fmla="*/ 29668511 w 124"/>
                  <a:gd name="T5" fmla="*/ 35622688 h 86"/>
                  <a:gd name="T6" fmla="*/ 10840737 w 124"/>
                  <a:gd name="T7" fmla="*/ 40240910 h 86"/>
                  <a:gd name="T8" fmla="*/ 19969103 w 124"/>
                  <a:gd name="T9" fmla="*/ 56732820 h 86"/>
                  <a:gd name="T10" fmla="*/ 63901582 w 124"/>
                  <a:gd name="T11" fmla="*/ 46837674 h 86"/>
                  <a:gd name="T12" fmla="*/ 70748045 w 124"/>
                  <a:gd name="T13" fmla="*/ 28366410 h 86"/>
                  <a:gd name="T14" fmla="*/ 0 w 124"/>
                  <a:gd name="T15" fmla="*/ 0 h 86"/>
                  <a:gd name="T16" fmla="*/ 0 60000 65536"/>
                  <a:gd name="T17" fmla="*/ 0 60000 65536"/>
                  <a:gd name="T18" fmla="*/ 0 60000 65536"/>
                  <a:gd name="T19" fmla="*/ 0 60000 65536"/>
                  <a:gd name="T20" fmla="*/ 0 60000 65536"/>
                  <a:gd name="T21" fmla="*/ 0 60000 65536"/>
                  <a:gd name="T22" fmla="*/ 0 60000 65536"/>
                  <a:gd name="T23" fmla="*/ 0 60000 65536"/>
                  <a:gd name="T24" fmla="*/ 0 w 124"/>
                  <a:gd name="T25" fmla="*/ 0 h 86"/>
                  <a:gd name="T26" fmla="*/ 124 w 124"/>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4" h="86">
                    <a:moveTo>
                      <a:pt x="0" y="0"/>
                    </a:moveTo>
                    <a:lnTo>
                      <a:pt x="14" y="51"/>
                    </a:lnTo>
                    <a:lnTo>
                      <a:pt x="52" y="54"/>
                    </a:lnTo>
                    <a:lnTo>
                      <a:pt x="19" y="61"/>
                    </a:lnTo>
                    <a:lnTo>
                      <a:pt x="35" y="86"/>
                    </a:lnTo>
                    <a:lnTo>
                      <a:pt x="112" y="71"/>
                    </a:lnTo>
                    <a:lnTo>
                      <a:pt x="124" y="43"/>
                    </a:lnTo>
                    <a:lnTo>
                      <a:pt x="0" y="0"/>
                    </a:lnTo>
                    <a:close/>
                  </a:path>
                </a:pathLst>
              </a:custGeom>
              <a:grpFill/>
              <a:ln w="3175" cap="rnd">
                <a:solidFill>
                  <a:schemeClr val="bg1"/>
                </a:solidFill>
                <a:round/>
                <a:headEnd/>
                <a:tailEnd/>
              </a:ln>
            </p:spPr>
            <p:txBody>
              <a:bodyPr/>
              <a:lstStyle/>
              <a:p>
                <a:endParaRPr lang="en-US" dirty="0"/>
              </a:p>
            </p:txBody>
          </p:sp>
          <p:sp>
            <p:nvSpPr>
              <p:cNvPr id="59" name="Freeform 35"/>
              <p:cNvSpPr>
                <a:spLocks noChangeAspect="1"/>
              </p:cNvSpPr>
              <p:nvPr/>
            </p:nvSpPr>
            <p:spPr bwMode="gray">
              <a:xfrm>
                <a:off x="2166936" y="1651000"/>
                <a:ext cx="447675" cy="155573"/>
              </a:xfrm>
              <a:custGeom>
                <a:avLst/>
                <a:gdLst>
                  <a:gd name="T0" fmla="*/ 0 w 598"/>
                  <a:gd name="T1" fmla="*/ 20544175 h 188"/>
                  <a:gd name="T2" fmla="*/ 20175320 w 598"/>
                  <a:gd name="T3" fmla="*/ 0 h 188"/>
                  <a:gd name="T4" fmla="*/ 50439048 w 598"/>
                  <a:gd name="T5" fmla="*/ 10956452 h 188"/>
                  <a:gd name="T6" fmla="*/ 70614368 w 598"/>
                  <a:gd name="T7" fmla="*/ 20544175 h 188"/>
                  <a:gd name="T8" fmla="*/ 64449479 w 598"/>
                  <a:gd name="T9" fmla="*/ 34924932 h 188"/>
                  <a:gd name="T10" fmla="*/ 102559498 w 598"/>
                  <a:gd name="T11" fmla="*/ 22598096 h 188"/>
                  <a:gd name="T12" fmla="*/ 127218305 w 598"/>
                  <a:gd name="T13" fmla="*/ 34924932 h 188"/>
                  <a:gd name="T14" fmla="*/ 105921552 w 598"/>
                  <a:gd name="T15" fmla="*/ 34924932 h 188"/>
                  <a:gd name="T16" fmla="*/ 148514310 w 598"/>
                  <a:gd name="T17" fmla="*/ 45197020 h 188"/>
                  <a:gd name="T18" fmla="*/ 102559498 w 598"/>
                  <a:gd name="T19" fmla="*/ 49305690 h 188"/>
                  <a:gd name="T20" fmla="*/ 127218305 w 598"/>
                  <a:gd name="T21" fmla="*/ 57523029 h 188"/>
                  <a:gd name="T22" fmla="*/ 108723638 w 598"/>
                  <a:gd name="T23" fmla="*/ 68480308 h 188"/>
                  <a:gd name="T24" fmla="*/ 132261761 w 598"/>
                  <a:gd name="T25" fmla="*/ 59577777 h 188"/>
                  <a:gd name="T26" fmla="*/ 152437829 w 598"/>
                  <a:gd name="T27" fmla="*/ 85600179 h 188"/>
                  <a:gd name="T28" fmla="*/ 157481285 w 598"/>
                  <a:gd name="T29" fmla="*/ 73958534 h 188"/>
                  <a:gd name="T30" fmla="*/ 219129426 w 598"/>
                  <a:gd name="T31" fmla="*/ 85600179 h 188"/>
                  <a:gd name="T32" fmla="*/ 283018189 w 598"/>
                  <a:gd name="T33" fmla="*/ 60947334 h 188"/>
                  <a:gd name="T34" fmla="*/ 335138638 w 598"/>
                  <a:gd name="T35" fmla="*/ 89708848 h 188"/>
                  <a:gd name="T36" fmla="*/ 318325373 w 598"/>
                  <a:gd name="T37" fmla="*/ 102720049 h 188"/>
                  <a:gd name="T38" fmla="*/ 323930294 w 598"/>
                  <a:gd name="T39" fmla="*/ 124633781 h 188"/>
                  <a:gd name="T40" fmla="*/ 293666565 w 598"/>
                  <a:gd name="T41" fmla="*/ 128742450 h 188"/>
                  <a:gd name="T42" fmla="*/ 259480066 w 598"/>
                  <a:gd name="T43" fmla="*/ 108883467 h 188"/>
                  <a:gd name="T44" fmla="*/ 259480066 w 598"/>
                  <a:gd name="T45" fmla="*/ 124633781 h 188"/>
                  <a:gd name="T46" fmla="*/ 240986148 w 598"/>
                  <a:gd name="T47" fmla="*/ 127372894 h 188"/>
                  <a:gd name="T48" fmla="*/ 165888292 w 598"/>
                  <a:gd name="T49" fmla="*/ 128742450 h 188"/>
                  <a:gd name="T50" fmla="*/ 157481285 w 598"/>
                  <a:gd name="T51" fmla="*/ 111622580 h 188"/>
                  <a:gd name="T52" fmla="*/ 138987366 w 598"/>
                  <a:gd name="T53" fmla="*/ 127372894 h 188"/>
                  <a:gd name="T54" fmla="*/ 116569929 w 598"/>
                  <a:gd name="T55" fmla="*/ 111622580 h 188"/>
                  <a:gd name="T56" fmla="*/ 100878096 w 598"/>
                  <a:gd name="T57" fmla="*/ 121894668 h 188"/>
                  <a:gd name="T58" fmla="*/ 71735053 w 598"/>
                  <a:gd name="T59" fmla="*/ 38348410 h 188"/>
                  <a:gd name="T60" fmla="*/ 37549302 w 598"/>
                  <a:gd name="T61" fmla="*/ 45881385 h 188"/>
                  <a:gd name="T62" fmla="*/ 0 w 598"/>
                  <a:gd name="T63" fmla="*/ 20544175 h 1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98"/>
                  <a:gd name="T97" fmla="*/ 0 h 188"/>
                  <a:gd name="T98" fmla="*/ 598 w 598"/>
                  <a:gd name="T99" fmla="*/ 188 h 1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98" h="188">
                    <a:moveTo>
                      <a:pt x="0" y="30"/>
                    </a:moveTo>
                    <a:lnTo>
                      <a:pt x="36" y="0"/>
                    </a:lnTo>
                    <a:lnTo>
                      <a:pt x="90" y="16"/>
                    </a:lnTo>
                    <a:lnTo>
                      <a:pt x="126" y="30"/>
                    </a:lnTo>
                    <a:lnTo>
                      <a:pt x="115" y="51"/>
                    </a:lnTo>
                    <a:lnTo>
                      <a:pt x="183" y="33"/>
                    </a:lnTo>
                    <a:lnTo>
                      <a:pt x="227" y="51"/>
                    </a:lnTo>
                    <a:lnTo>
                      <a:pt x="189" y="51"/>
                    </a:lnTo>
                    <a:lnTo>
                      <a:pt x="265" y="66"/>
                    </a:lnTo>
                    <a:lnTo>
                      <a:pt x="183" y="72"/>
                    </a:lnTo>
                    <a:lnTo>
                      <a:pt x="227" y="84"/>
                    </a:lnTo>
                    <a:lnTo>
                      <a:pt x="194" y="100"/>
                    </a:lnTo>
                    <a:lnTo>
                      <a:pt x="236" y="87"/>
                    </a:lnTo>
                    <a:lnTo>
                      <a:pt x="272" y="125"/>
                    </a:lnTo>
                    <a:lnTo>
                      <a:pt x="281" y="108"/>
                    </a:lnTo>
                    <a:lnTo>
                      <a:pt x="391" y="125"/>
                    </a:lnTo>
                    <a:lnTo>
                      <a:pt x="505" y="89"/>
                    </a:lnTo>
                    <a:lnTo>
                      <a:pt x="598" y="131"/>
                    </a:lnTo>
                    <a:lnTo>
                      <a:pt x="568" y="150"/>
                    </a:lnTo>
                    <a:lnTo>
                      <a:pt x="578" y="182"/>
                    </a:lnTo>
                    <a:lnTo>
                      <a:pt x="524" y="188"/>
                    </a:lnTo>
                    <a:lnTo>
                      <a:pt x="463" y="159"/>
                    </a:lnTo>
                    <a:lnTo>
                      <a:pt x="463" y="182"/>
                    </a:lnTo>
                    <a:lnTo>
                      <a:pt x="430" y="186"/>
                    </a:lnTo>
                    <a:lnTo>
                      <a:pt x="296" y="188"/>
                    </a:lnTo>
                    <a:lnTo>
                      <a:pt x="281" y="163"/>
                    </a:lnTo>
                    <a:lnTo>
                      <a:pt x="248" y="186"/>
                    </a:lnTo>
                    <a:lnTo>
                      <a:pt x="208" y="163"/>
                    </a:lnTo>
                    <a:lnTo>
                      <a:pt x="180" y="178"/>
                    </a:lnTo>
                    <a:lnTo>
                      <a:pt x="128" y="56"/>
                    </a:lnTo>
                    <a:lnTo>
                      <a:pt x="67" y="67"/>
                    </a:lnTo>
                    <a:lnTo>
                      <a:pt x="0" y="30"/>
                    </a:lnTo>
                    <a:close/>
                  </a:path>
                </a:pathLst>
              </a:custGeom>
              <a:grpFill/>
              <a:ln w="3175" cap="rnd">
                <a:solidFill>
                  <a:schemeClr val="bg1"/>
                </a:solidFill>
                <a:round/>
                <a:headEnd/>
                <a:tailEnd/>
              </a:ln>
            </p:spPr>
            <p:txBody>
              <a:bodyPr/>
              <a:lstStyle/>
              <a:p>
                <a:endParaRPr lang="en-US" dirty="0"/>
              </a:p>
            </p:txBody>
          </p:sp>
          <p:sp>
            <p:nvSpPr>
              <p:cNvPr id="60" name="Freeform 36"/>
              <p:cNvSpPr>
                <a:spLocks noChangeAspect="1"/>
              </p:cNvSpPr>
              <p:nvPr/>
            </p:nvSpPr>
            <p:spPr bwMode="gray">
              <a:xfrm>
                <a:off x="2184396" y="1384300"/>
                <a:ext cx="293687" cy="207964"/>
              </a:xfrm>
              <a:custGeom>
                <a:avLst/>
                <a:gdLst>
                  <a:gd name="T0" fmla="*/ 0 w 390"/>
                  <a:gd name="T1" fmla="*/ 53121343 h 252"/>
                  <a:gd name="T2" fmla="*/ 53305125 w 390"/>
                  <a:gd name="T3" fmla="*/ 44267235 h 252"/>
                  <a:gd name="T4" fmla="*/ 24951431 w 390"/>
                  <a:gd name="T5" fmla="*/ 21112371 h 252"/>
                  <a:gd name="T6" fmla="*/ 72019075 w 390"/>
                  <a:gd name="T7" fmla="*/ 10215770 h 252"/>
                  <a:gd name="T8" fmla="*/ 34591928 w 390"/>
                  <a:gd name="T9" fmla="*/ 0 h 252"/>
                  <a:gd name="T10" fmla="*/ 93568244 w 390"/>
                  <a:gd name="T11" fmla="*/ 12259089 h 252"/>
                  <a:gd name="T12" fmla="*/ 111147353 w 390"/>
                  <a:gd name="T13" fmla="*/ 44948892 h 252"/>
                  <a:gd name="T14" fmla="*/ 141769975 w 390"/>
                  <a:gd name="T15" fmla="*/ 45629723 h 252"/>
                  <a:gd name="T16" fmla="*/ 153110850 w 390"/>
                  <a:gd name="T17" fmla="*/ 68103756 h 252"/>
                  <a:gd name="T18" fmla="*/ 155379778 w 390"/>
                  <a:gd name="T19" fmla="*/ 52439686 h 252"/>
                  <a:gd name="T20" fmla="*/ 171257756 w 390"/>
                  <a:gd name="T21" fmla="*/ 53121343 h 252"/>
                  <a:gd name="T22" fmla="*/ 164452478 w 390"/>
                  <a:gd name="T23" fmla="*/ 68103756 h 252"/>
                  <a:gd name="T24" fmla="*/ 182032341 w 390"/>
                  <a:gd name="T25" fmla="*/ 79000357 h 252"/>
                  <a:gd name="T26" fmla="*/ 171257756 w 390"/>
                  <a:gd name="T27" fmla="*/ 93983596 h 252"/>
                  <a:gd name="T28" fmla="*/ 205849684 w 390"/>
                  <a:gd name="T29" fmla="*/ 92621109 h 252"/>
                  <a:gd name="T30" fmla="*/ 221160619 w 390"/>
                  <a:gd name="T31" fmla="*/ 115095142 h 252"/>
                  <a:gd name="T32" fmla="*/ 179197122 w 390"/>
                  <a:gd name="T33" fmla="*/ 122586761 h 252"/>
                  <a:gd name="T34" fmla="*/ 167855494 w 390"/>
                  <a:gd name="T35" fmla="*/ 143018301 h 252"/>
                  <a:gd name="T36" fmla="*/ 159349084 w 390"/>
                  <a:gd name="T37" fmla="*/ 121905930 h 252"/>
                  <a:gd name="T38" fmla="*/ 148574500 w 390"/>
                  <a:gd name="T39" fmla="*/ 170940635 h 252"/>
                  <a:gd name="T40" fmla="*/ 121354894 w 390"/>
                  <a:gd name="T41" fmla="*/ 145060795 h 252"/>
                  <a:gd name="T42" fmla="*/ 135531741 w 390"/>
                  <a:gd name="T43" fmla="*/ 171621466 h 252"/>
                  <a:gd name="T44" fmla="*/ 83360703 w 390"/>
                  <a:gd name="T45" fmla="*/ 167535653 h 252"/>
                  <a:gd name="T46" fmla="*/ 67481972 w 390"/>
                  <a:gd name="T47" fmla="*/ 153914902 h 252"/>
                  <a:gd name="T48" fmla="*/ 91866359 w 390"/>
                  <a:gd name="T49" fmla="*/ 151871583 h 252"/>
                  <a:gd name="T50" fmla="*/ 65780841 w 390"/>
                  <a:gd name="T51" fmla="*/ 147784945 h 252"/>
                  <a:gd name="T52" fmla="*/ 58409272 w 390"/>
                  <a:gd name="T53" fmla="*/ 138931663 h 252"/>
                  <a:gd name="T54" fmla="*/ 72019075 w 390"/>
                  <a:gd name="T55" fmla="*/ 138250832 h 252"/>
                  <a:gd name="T56" fmla="*/ 49902863 w 390"/>
                  <a:gd name="T57" fmla="*/ 127354231 h 252"/>
                  <a:gd name="T58" fmla="*/ 120220806 w 390"/>
                  <a:gd name="T59" fmla="*/ 111690160 h 252"/>
                  <a:gd name="T60" fmla="*/ 34591928 w 390"/>
                  <a:gd name="T61" fmla="*/ 115095142 h 252"/>
                  <a:gd name="T62" fmla="*/ 19280994 w 390"/>
                  <a:gd name="T63" fmla="*/ 98069409 h 252"/>
                  <a:gd name="T64" fmla="*/ 49902863 w 390"/>
                  <a:gd name="T65" fmla="*/ 90577790 h 252"/>
                  <a:gd name="T66" fmla="*/ 3402263 w 390"/>
                  <a:gd name="T67" fmla="*/ 79000357 h 252"/>
                  <a:gd name="T68" fmla="*/ 14176847 w 390"/>
                  <a:gd name="T69" fmla="*/ 78319526 h 252"/>
                  <a:gd name="T70" fmla="*/ 567044 w 390"/>
                  <a:gd name="T71" fmla="*/ 66742094 h 252"/>
                  <a:gd name="T72" fmla="*/ 53305125 w 390"/>
                  <a:gd name="T73" fmla="*/ 66742094 h 252"/>
                  <a:gd name="T74" fmla="*/ 0 w 390"/>
                  <a:gd name="T75" fmla="*/ 53121343 h 2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0"/>
                  <a:gd name="T115" fmla="*/ 0 h 252"/>
                  <a:gd name="T116" fmla="*/ 390 w 390"/>
                  <a:gd name="T117" fmla="*/ 252 h 2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0" h="252">
                    <a:moveTo>
                      <a:pt x="0" y="78"/>
                    </a:moveTo>
                    <a:lnTo>
                      <a:pt x="94" y="65"/>
                    </a:lnTo>
                    <a:lnTo>
                      <a:pt x="44" y="31"/>
                    </a:lnTo>
                    <a:lnTo>
                      <a:pt x="127" y="15"/>
                    </a:lnTo>
                    <a:lnTo>
                      <a:pt x="61" y="0"/>
                    </a:lnTo>
                    <a:lnTo>
                      <a:pt x="165" y="18"/>
                    </a:lnTo>
                    <a:lnTo>
                      <a:pt x="196" y="66"/>
                    </a:lnTo>
                    <a:lnTo>
                      <a:pt x="250" y="67"/>
                    </a:lnTo>
                    <a:lnTo>
                      <a:pt x="270" y="100"/>
                    </a:lnTo>
                    <a:lnTo>
                      <a:pt x="274" y="77"/>
                    </a:lnTo>
                    <a:lnTo>
                      <a:pt x="302" y="78"/>
                    </a:lnTo>
                    <a:lnTo>
                      <a:pt x="290" y="100"/>
                    </a:lnTo>
                    <a:lnTo>
                      <a:pt x="321" y="116"/>
                    </a:lnTo>
                    <a:lnTo>
                      <a:pt x="302" y="138"/>
                    </a:lnTo>
                    <a:lnTo>
                      <a:pt x="363" y="136"/>
                    </a:lnTo>
                    <a:lnTo>
                      <a:pt x="390" y="169"/>
                    </a:lnTo>
                    <a:lnTo>
                      <a:pt x="316" y="180"/>
                    </a:lnTo>
                    <a:lnTo>
                      <a:pt x="296" y="210"/>
                    </a:lnTo>
                    <a:lnTo>
                      <a:pt x="281" y="179"/>
                    </a:lnTo>
                    <a:lnTo>
                      <a:pt x="262" y="251"/>
                    </a:lnTo>
                    <a:lnTo>
                      <a:pt x="214" y="213"/>
                    </a:lnTo>
                    <a:lnTo>
                      <a:pt x="239" y="252"/>
                    </a:lnTo>
                    <a:lnTo>
                      <a:pt x="147" y="246"/>
                    </a:lnTo>
                    <a:lnTo>
                      <a:pt x="119" y="226"/>
                    </a:lnTo>
                    <a:lnTo>
                      <a:pt x="162" y="223"/>
                    </a:lnTo>
                    <a:lnTo>
                      <a:pt x="116" y="217"/>
                    </a:lnTo>
                    <a:lnTo>
                      <a:pt x="103" y="204"/>
                    </a:lnTo>
                    <a:lnTo>
                      <a:pt x="127" y="203"/>
                    </a:lnTo>
                    <a:lnTo>
                      <a:pt x="88" y="187"/>
                    </a:lnTo>
                    <a:lnTo>
                      <a:pt x="212" y="164"/>
                    </a:lnTo>
                    <a:lnTo>
                      <a:pt x="61" y="169"/>
                    </a:lnTo>
                    <a:lnTo>
                      <a:pt x="34" y="144"/>
                    </a:lnTo>
                    <a:lnTo>
                      <a:pt x="88" y="133"/>
                    </a:lnTo>
                    <a:lnTo>
                      <a:pt x="6" y="116"/>
                    </a:lnTo>
                    <a:lnTo>
                      <a:pt x="25" y="115"/>
                    </a:lnTo>
                    <a:lnTo>
                      <a:pt x="1" y="98"/>
                    </a:lnTo>
                    <a:lnTo>
                      <a:pt x="94" y="98"/>
                    </a:lnTo>
                    <a:lnTo>
                      <a:pt x="0" y="78"/>
                    </a:lnTo>
                    <a:close/>
                  </a:path>
                </a:pathLst>
              </a:custGeom>
              <a:grpFill/>
              <a:ln w="3175" cap="rnd">
                <a:solidFill>
                  <a:schemeClr val="bg1"/>
                </a:solidFill>
                <a:round/>
                <a:headEnd/>
                <a:tailEnd/>
              </a:ln>
            </p:spPr>
            <p:txBody>
              <a:bodyPr/>
              <a:lstStyle/>
              <a:p>
                <a:endParaRPr lang="en-US" dirty="0"/>
              </a:p>
            </p:txBody>
          </p:sp>
          <p:sp>
            <p:nvSpPr>
              <p:cNvPr id="61" name="Freeform 37"/>
              <p:cNvSpPr>
                <a:spLocks noChangeAspect="1"/>
              </p:cNvSpPr>
              <p:nvPr/>
            </p:nvSpPr>
            <p:spPr bwMode="gray">
              <a:xfrm>
                <a:off x="2184396" y="1743073"/>
                <a:ext cx="71437" cy="53976"/>
              </a:xfrm>
              <a:custGeom>
                <a:avLst/>
                <a:gdLst>
                  <a:gd name="T0" fmla="*/ 0 w 94"/>
                  <a:gd name="T1" fmla="*/ 30339763 h 65"/>
                  <a:gd name="T2" fmla="*/ 9241341 w 94"/>
                  <a:gd name="T3" fmla="*/ 0 h 65"/>
                  <a:gd name="T4" fmla="*/ 44472435 w 94"/>
                  <a:gd name="T5" fmla="*/ 8964002 h 65"/>
                  <a:gd name="T6" fmla="*/ 54291360 w 94"/>
                  <a:gd name="T7" fmla="*/ 44820010 h 65"/>
                  <a:gd name="T8" fmla="*/ 0 w 94"/>
                  <a:gd name="T9" fmla="*/ 30339763 h 65"/>
                  <a:gd name="T10" fmla="*/ 0 60000 65536"/>
                  <a:gd name="T11" fmla="*/ 0 60000 65536"/>
                  <a:gd name="T12" fmla="*/ 0 60000 65536"/>
                  <a:gd name="T13" fmla="*/ 0 60000 65536"/>
                  <a:gd name="T14" fmla="*/ 0 60000 65536"/>
                  <a:gd name="T15" fmla="*/ 0 w 94"/>
                  <a:gd name="T16" fmla="*/ 0 h 65"/>
                  <a:gd name="T17" fmla="*/ 94 w 94"/>
                  <a:gd name="T18" fmla="*/ 65 h 65"/>
                </a:gdLst>
                <a:ahLst/>
                <a:cxnLst>
                  <a:cxn ang="T10">
                    <a:pos x="T0" y="T1"/>
                  </a:cxn>
                  <a:cxn ang="T11">
                    <a:pos x="T2" y="T3"/>
                  </a:cxn>
                  <a:cxn ang="T12">
                    <a:pos x="T4" y="T5"/>
                  </a:cxn>
                  <a:cxn ang="T13">
                    <a:pos x="T6" y="T7"/>
                  </a:cxn>
                  <a:cxn ang="T14">
                    <a:pos x="T8" y="T9"/>
                  </a:cxn>
                </a:cxnLst>
                <a:rect l="T15" t="T16" r="T17" b="T18"/>
                <a:pathLst>
                  <a:path w="94" h="65">
                    <a:moveTo>
                      <a:pt x="0" y="44"/>
                    </a:moveTo>
                    <a:lnTo>
                      <a:pt x="16" y="0"/>
                    </a:lnTo>
                    <a:lnTo>
                      <a:pt x="77" y="13"/>
                    </a:lnTo>
                    <a:lnTo>
                      <a:pt x="94" y="65"/>
                    </a:lnTo>
                    <a:lnTo>
                      <a:pt x="0" y="44"/>
                    </a:lnTo>
                    <a:close/>
                  </a:path>
                </a:pathLst>
              </a:custGeom>
              <a:grpFill/>
              <a:ln w="3175" cap="rnd">
                <a:solidFill>
                  <a:schemeClr val="bg1"/>
                </a:solidFill>
                <a:round/>
                <a:headEnd/>
                <a:tailEnd/>
              </a:ln>
            </p:spPr>
            <p:txBody>
              <a:bodyPr/>
              <a:lstStyle/>
              <a:p>
                <a:endParaRPr lang="en-US" dirty="0"/>
              </a:p>
            </p:txBody>
          </p:sp>
          <p:sp>
            <p:nvSpPr>
              <p:cNvPr id="62" name="Freeform 38"/>
              <p:cNvSpPr>
                <a:spLocks noChangeAspect="1"/>
              </p:cNvSpPr>
              <p:nvPr/>
            </p:nvSpPr>
            <p:spPr bwMode="gray">
              <a:xfrm>
                <a:off x="2185985" y="1614485"/>
                <a:ext cx="77787" cy="19050"/>
              </a:xfrm>
              <a:custGeom>
                <a:avLst/>
                <a:gdLst>
                  <a:gd name="T0" fmla="*/ 0 w 107"/>
                  <a:gd name="T1" fmla="*/ 5998152 h 22"/>
                  <a:gd name="T2" fmla="*/ 13212885 w 107"/>
                  <a:gd name="T3" fmla="*/ 16495568 h 22"/>
                  <a:gd name="T4" fmla="*/ 56549695 w 107"/>
                  <a:gd name="T5" fmla="*/ 5998152 h 22"/>
                  <a:gd name="T6" fmla="*/ 15326220 w 107"/>
                  <a:gd name="T7" fmla="*/ 0 h 22"/>
                  <a:gd name="T8" fmla="*/ 0 w 107"/>
                  <a:gd name="T9" fmla="*/ 5998152 h 22"/>
                  <a:gd name="T10" fmla="*/ 0 60000 65536"/>
                  <a:gd name="T11" fmla="*/ 0 60000 65536"/>
                  <a:gd name="T12" fmla="*/ 0 60000 65536"/>
                  <a:gd name="T13" fmla="*/ 0 60000 65536"/>
                  <a:gd name="T14" fmla="*/ 0 60000 65536"/>
                  <a:gd name="T15" fmla="*/ 0 w 107"/>
                  <a:gd name="T16" fmla="*/ 0 h 22"/>
                  <a:gd name="T17" fmla="*/ 107 w 107"/>
                  <a:gd name="T18" fmla="*/ 22 h 22"/>
                </a:gdLst>
                <a:ahLst/>
                <a:cxnLst>
                  <a:cxn ang="T10">
                    <a:pos x="T0" y="T1"/>
                  </a:cxn>
                  <a:cxn ang="T11">
                    <a:pos x="T2" y="T3"/>
                  </a:cxn>
                  <a:cxn ang="T12">
                    <a:pos x="T4" y="T5"/>
                  </a:cxn>
                  <a:cxn ang="T13">
                    <a:pos x="T6" y="T7"/>
                  </a:cxn>
                  <a:cxn ang="T14">
                    <a:pos x="T8" y="T9"/>
                  </a:cxn>
                </a:cxnLst>
                <a:rect l="T15" t="T16" r="T17" b="T18"/>
                <a:pathLst>
                  <a:path w="107" h="22">
                    <a:moveTo>
                      <a:pt x="0" y="8"/>
                    </a:moveTo>
                    <a:lnTo>
                      <a:pt x="25" y="22"/>
                    </a:lnTo>
                    <a:lnTo>
                      <a:pt x="107" y="8"/>
                    </a:lnTo>
                    <a:lnTo>
                      <a:pt x="29" y="0"/>
                    </a:lnTo>
                    <a:lnTo>
                      <a:pt x="0" y="8"/>
                    </a:lnTo>
                    <a:close/>
                  </a:path>
                </a:pathLst>
              </a:custGeom>
              <a:grpFill/>
              <a:ln w="3175" cap="rnd">
                <a:solidFill>
                  <a:schemeClr val="bg1"/>
                </a:solidFill>
                <a:round/>
                <a:headEnd/>
                <a:tailEnd/>
              </a:ln>
            </p:spPr>
            <p:txBody>
              <a:bodyPr/>
              <a:lstStyle/>
              <a:p>
                <a:endParaRPr lang="en-US" dirty="0"/>
              </a:p>
            </p:txBody>
          </p:sp>
          <p:sp>
            <p:nvSpPr>
              <p:cNvPr id="63" name="Freeform 39"/>
              <p:cNvSpPr>
                <a:spLocks noChangeAspect="1"/>
              </p:cNvSpPr>
              <p:nvPr/>
            </p:nvSpPr>
            <p:spPr bwMode="gray">
              <a:xfrm>
                <a:off x="2198684" y="1830387"/>
                <a:ext cx="138111" cy="111124"/>
              </a:xfrm>
              <a:custGeom>
                <a:avLst/>
                <a:gdLst>
                  <a:gd name="T0" fmla="*/ 0 w 186"/>
                  <a:gd name="T1" fmla="*/ 14660145 h 133"/>
                  <a:gd name="T2" fmla="*/ 2757042 w 186"/>
                  <a:gd name="T3" fmla="*/ 58640579 h 133"/>
                  <a:gd name="T4" fmla="*/ 13232763 w 186"/>
                  <a:gd name="T5" fmla="*/ 66319901 h 133"/>
                  <a:gd name="T6" fmla="*/ 9373053 w 186"/>
                  <a:gd name="T7" fmla="*/ 91451697 h 133"/>
                  <a:gd name="T8" fmla="*/ 25362858 w 186"/>
                  <a:gd name="T9" fmla="*/ 92847862 h 133"/>
                  <a:gd name="T10" fmla="*/ 41903626 w 186"/>
                  <a:gd name="T11" fmla="*/ 72603059 h 133"/>
                  <a:gd name="T12" fmla="*/ 25362858 w 186"/>
                  <a:gd name="T13" fmla="*/ 58640579 h 133"/>
                  <a:gd name="T14" fmla="*/ 67266484 w 186"/>
                  <a:gd name="T15" fmla="*/ 58640579 h 133"/>
                  <a:gd name="T16" fmla="*/ 102553358 w 186"/>
                  <a:gd name="T17" fmla="*/ 5584658 h 133"/>
                  <a:gd name="T18" fmla="*/ 7719421 w 186"/>
                  <a:gd name="T19" fmla="*/ 0 h 133"/>
                  <a:gd name="T20" fmla="*/ 20951442 w 186"/>
                  <a:gd name="T21" fmla="*/ 16754809 h 133"/>
                  <a:gd name="T22" fmla="*/ 0 w 186"/>
                  <a:gd name="T23" fmla="*/ 14660145 h 1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6"/>
                  <a:gd name="T37" fmla="*/ 0 h 133"/>
                  <a:gd name="T38" fmla="*/ 186 w 186"/>
                  <a:gd name="T39" fmla="*/ 133 h 1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6" h="133">
                    <a:moveTo>
                      <a:pt x="0" y="21"/>
                    </a:moveTo>
                    <a:lnTo>
                      <a:pt x="5" y="84"/>
                    </a:lnTo>
                    <a:lnTo>
                      <a:pt x="24" y="95"/>
                    </a:lnTo>
                    <a:lnTo>
                      <a:pt x="17" y="131"/>
                    </a:lnTo>
                    <a:lnTo>
                      <a:pt x="46" y="133"/>
                    </a:lnTo>
                    <a:lnTo>
                      <a:pt x="76" y="104"/>
                    </a:lnTo>
                    <a:lnTo>
                      <a:pt x="46" y="84"/>
                    </a:lnTo>
                    <a:lnTo>
                      <a:pt x="122" y="84"/>
                    </a:lnTo>
                    <a:lnTo>
                      <a:pt x="186" y="8"/>
                    </a:lnTo>
                    <a:lnTo>
                      <a:pt x="14" y="0"/>
                    </a:lnTo>
                    <a:lnTo>
                      <a:pt x="38" y="24"/>
                    </a:lnTo>
                    <a:lnTo>
                      <a:pt x="0" y="21"/>
                    </a:lnTo>
                    <a:close/>
                  </a:path>
                </a:pathLst>
              </a:custGeom>
              <a:grpFill/>
              <a:ln w="3175" cap="rnd">
                <a:solidFill>
                  <a:schemeClr val="bg1"/>
                </a:solidFill>
                <a:round/>
                <a:headEnd/>
                <a:tailEnd/>
              </a:ln>
            </p:spPr>
            <p:txBody>
              <a:bodyPr/>
              <a:lstStyle/>
              <a:p>
                <a:endParaRPr lang="en-US" dirty="0"/>
              </a:p>
            </p:txBody>
          </p:sp>
          <p:sp>
            <p:nvSpPr>
              <p:cNvPr id="64" name="Freeform 40"/>
              <p:cNvSpPr>
                <a:spLocks noChangeAspect="1"/>
              </p:cNvSpPr>
              <p:nvPr/>
            </p:nvSpPr>
            <p:spPr bwMode="gray">
              <a:xfrm>
                <a:off x="2293933" y="1260475"/>
                <a:ext cx="800100" cy="449262"/>
              </a:xfrm>
              <a:custGeom>
                <a:avLst/>
                <a:gdLst>
                  <a:gd name="T0" fmla="*/ 33800847 w 1066"/>
                  <a:gd name="T1" fmla="*/ 101312530 h 543"/>
                  <a:gd name="T2" fmla="*/ 64221160 w 1066"/>
                  <a:gd name="T3" fmla="*/ 107473142 h 543"/>
                  <a:gd name="T4" fmla="*/ 146469338 w 1066"/>
                  <a:gd name="T5" fmla="*/ 104735368 h 543"/>
                  <a:gd name="T6" fmla="*/ 130696260 w 1066"/>
                  <a:gd name="T7" fmla="*/ 118425892 h 543"/>
                  <a:gd name="T8" fmla="*/ 111541896 w 1066"/>
                  <a:gd name="T9" fmla="*/ 145123532 h 543"/>
                  <a:gd name="T10" fmla="*/ 164496357 w 1066"/>
                  <a:gd name="T11" fmla="*/ 145807769 h 543"/>
                  <a:gd name="T12" fmla="*/ 232098052 w 1066"/>
                  <a:gd name="T13" fmla="*/ 110211743 h 543"/>
                  <a:gd name="T14" fmla="*/ 322233145 w 1066"/>
                  <a:gd name="T15" fmla="*/ 122533794 h 543"/>
                  <a:gd name="T16" fmla="*/ 233788319 w 1066"/>
                  <a:gd name="T17" fmla="*/ 192357373 h 543"/>
                  <a:gd name="T18" fmla="*/ 107598439 w 1066"/>
                  <a:gd name="T19" fmla="*/ 156760519 h 543"/>
                  <a:gd name="T20" fmla="*/ 107035517 w 1066"/>
                  <a:gd name="T21" fmla="*/ 186195933 h 543"/>
                  <a:gd name="T22" fmla="*/ 203930929 w 1066"/>
                  <a:gd name="T23" fmla="*/ 230006936 h 543"/>
                  <a:gd name="T24" fmla="*/ 132949450 w 1066"/>
                  <a:gd name="T25" fmla="*/ 232060473 h 543"/>
                  <a:gd name="T26" fmla="*/ 119428810 w 1066"/>
                  <a:gd name="T27" fmla="*/ 262865188 h 543"/>
                  <a:gd name="T28" fmla="*/ 144216149 w 1066"/>
                  <a:gd name="T29" fmla="*/ 249858900 h 543"/>
                  <a:gd name="T30" fmla="*/ 121682751 w 1066"/>
                  <a:gd name="T31" fmla="*/ 282032088 h 543"/>
                  <a:gd name="T32" fmla="*/ 140272691 w 1066"/>
                  <a:gd name="T33" fmla="*/ 303937589 h 543"/>
                  <a:gd name="T34" fmla="*/ 146469338 w 1066"/>
                  <a:gd name="T35" fmla="*/ 315574576 h 543"/>
                  <a:gd name="T36" fmla="*/ 101965465 w 1066"/>
                  <a:gd name="T37" fmla="*/ 321736016 h 543"/>
                  <a:gd name="T38" fmla="*/ 65347755 w 1066"/>
                  <a:gd name="T39" fmla="*/ 340218679 h 543"/>
                  <a:gd name="T40" fmla="*/ 127315725 w 1066"/>
                  <a:gd name="T41" fmla="*/ 368284792 h 543"/>
                  <a:gd name="T42" fmla="*/ 167313219 w 1066"/>
                  <a:gd name="T43" fmla="*/ 357332042 h 543"/>
                  <a:gd name="T44" fmla="*/ 189283695 w 1066"/>
                  <a:gd name="T45" fmla="*/ 356647805 h 543"/>
                  <a:gd name="T46" fmla="*/ 213507361 w 1066"/>
                  <a:gd name="T47" fmla="*/ 371707630 h 543"/>
                  <a:gd name="T48" fmla="*/ 250687992 w 1066"/>
                  <a:gd name="T49" fmla="*/ 340218679 h 543"/>
                  <a:gd name="T50" fmla="*/ 269278684 w 1066"/>
                  <a:gd name="T51" fmla="*/ 314890340 h 543"/>
                  <a:gd name="T52" fmla="*/ 312655963 w 1066"/>
                  <a:gd name="T53" fmla="*/ 282032088 h 543"/>
                  <a:gd name="T54" fmla="*/ 331246654 w 1066"/>
                  <a:gd name="T55" fmla="*/ 267656499 h 543"/>
                  <a:gd name="T56" fmla="*/ 334626438 w 1066"/>
                  <a:gd name="T57" fmla="*/ 237536849 h 543"/>
                  <a:gd name="T58" fmla="*/ 276039003 w 1066"/>
                  <a:gd name="T59" fmla="*/ 221107723 h 543"/>
                  <a:gd name="T60" fmla="*/ 275475331 w 1066"/>
                  <a:gd name="T61" fmla="*/ 213577810 h 543"/>
                  <a:gd name="T62" fmla="*/ 395467814 w 1066"/>
                  <a:gd name="T63" fmla="*/ 192357373 h 543"/>
                  <a:gd name="T64" fmla="*/ 423072014 w 1066"/>
                  <a:gd name="T65" fmla="*/ 168397507 h 543"/>
                  <a:gd name="T66" fmla="*/ 537430773 w 1066"/>
                  <a:gd name="T67" fmla="*/ 95151918 h 543"/>
                  <a:gd name="T68" fmla="*/ 450112542 w 1066"/>
                  <a:gd name="T69" fmla="*/ 93782617 h 543"/>
                  <a:gd name="T70" fmla="*/ 600525338 w 1066"/>
                  <a:gd name="T71" fmla="*/ 56132226 h 543"/>
                  <a:gd name="T72" fmla="*/ 553204602 w 1066"/>
                  <a:gd name="T73" fmla="*/ 15059825 h 543"/>
                  <a:gd name="T74" fmla="*/ 357723509 w 1066"/>
                  <a:gd name="T75" fmla="*/ 0 h 543"/>
                  <a:gd name="T76" fmla="*/ 331246654 w 1066"/>
                  <a:gd name="T77" fmla="*/ 6845676 h 543"/>
                  <a:gd name="T78" fmla="*/ 298572401 w 1066"/>
                  <a:gd name="T79" fmla="*/ 41072401 h 543"/>
                  <a:gd name="T80" fmla="*/ 231534379 w 1066"/>
                  <a:gd name="T81" fmla="*/ 23274802 h 543"/>
                  <a:gd name="T82" fmla="*/ 176326729 w 1066"/>
                  <a:gd name="T83" fmla="*/ 26012576 h 543"/>
                  <a:gd name="T84" fmla="*/ 210127576 w 1066"/>
                  <a:gd name="T85" fmla="*/ 65031440 h 543"/>
                  <a:gd name="T86" fmla="*/ 129568915 w 1066"/>
                  <a:gd name="T87" fmla="*/ 66400740 h 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66"/>
                  <a:gd name="T133" fmla="*/ 0 h 543"/>
                  <a:gd name="T134" fmla="*/ 1066 w 1066"/>
                  <a:gd name="T135" fmla="*/ 543 h 5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66" h="543">
                    <a:moveTo>
                      <a:pt x="0" y="128"/>
                    </a:moveTo>
                    <a:lnTo>
                      <a:pt x="93" y="128"/>
                    </a:lnTo>
                    <a:lnTo>
                      <a:pt x="60" y="148"/>
                    </a:lnTo>
                    <a:lnTo>
                      <a:pt x="192" y="133"/>
                    </a:lnTo>
                    <a:lnTo>
                      <a:pt x="77" y="148"/>
                    </a:lnTo>
                    <a:lnTo>
                      <a:pt x="114" y="157"/>
                    </a:lnTo>
                    <a:lnTo>
                      <a:pt x="75" y="159"/>
                    </a:lnTo>
                    <a:lnTo>
                      <a:pt x="90" y="174"/>
                    </a:lnTo>
                    <a:lnTo>
                      <a:pt x="260" y="153"/>
                    </a:lnTo>
                    <a:lnTo>
                      <a:pt x="93" y="185"/>
                    </a:lnTo>
                    <a:lnTo>
                      <a:pt x="166" y="212"/>
                    </a:lnTo>
                    <a:lnTo>
                      <a:pt x="232" y="173"/>
                    </a:lnTo>
                    <a:lnTo>
                      <a:pt x="344" y="166"/>
                    </a:lnTo>
                    <a:lnTo>
                      <a:pt x="226" y="181"/>
                    </a:lnTo>
                    <a:lnTo>
                      <a:pt x="198" y="212"/>
                    </a:lnTo>
                    <a:lnTo>
                      <a:pt x="268" y="215"/>
                    </a:lnTo>
                    <a:lnTo>
                      <a:pt x="344" y="184"/>
                    </a:lnTo>
                    <a:lnTo>
                      <a:pt x="292" y="213"/>
                    </a:lnTo>
                    <a:lnTo>
                      <a:pt x="344" y="213"/>
                    </a:lnTo>
                    <a:lnTo>
                      <a:pt x="422" y="191"/>
                    </a:lnTo>
                    <a:lnTo>
                      <a:pt x="412" y="161"/>
                    </a:lnTo>
                    <a:lnTo>
                      <a:pt x="499" y="137"/>
                    </a:lnTo>
                    <a:lnTo>
                      <a:pt x="437" y="188"/>
                    </a:lnTo>
                    <a:lnTo>
                      <a:pt x="572" y="179"/>
                    </a:lnTo>
                    <a:lnTo>
                      <a:pt x="297" y="229"/>
                    </a:lnTo>
                    <a:lnTo>
                      <a:pt x="361" y="281"/>
                    </a:lnTo>
                    <a:lnTo>
                      <a:pt x="415" y="281"/>
                    </a:lnTo>
                    <a:lnTo>
                      <a:pt x="386" y="292"/>
                    </a:lnTo>
                    <a:lnTo>
                      <a:pt x="280" y="237"/>
                    </a:lnTo>
                    <a:lnTo>
                      <a:pt x="191" y="229"/>
                    </a:lnTo>
                    <a:lnTo>
                      <a:pt x="187" y="251"/>
                    </a:lnTo>
                    <a:lnTo>
                      <a:pt x="229" y="263"/>
                    </a:lnTo>
                    <a:lnTo>
                      <a:pt x="190" y="272"/>
                    </a:lnTo>
                    <a:lnTo>
                      <a:pt x="297" y="329"/>
                    </a:lnTo>
                    <a:lnTo>
                      <a:pt x="253" y="333"/>
                    </a:lnTo>
                    <a:lnTo>
                      <a:pt x="362" y="336"/>
                    </a:lnTo>
                    <a:lnTo>
                      <a:pt x="301" y="350"/>
                    </a:lnTo>
                    <a:lnTo>
                      <a:pt x="334" y="369"/>
                    </a:lnTo>
                    <a:lnTo>
                      <a:pt x="236" y="339"/>
                    </a:lnTo>
                    <a:lnTo>
                      <a:pt x="179" y="351"/>
                    </a:lnTo>
                    <a:lnTo>
                      <a:pt x="157" y="400"/>
                    </a:lnTo>
                    <a:lnTo>
                      <a:pt x="212" y="384"/>
                    </a:lnTo>
                    <a:lnTo>
                      <a:pt x="203" y="401"/>
                    </a:lnTo>
                    <a:lnTo>
                      <a:pt x="224" y="401"/>
                    </a:lnTo>
                    <a:lnTo>
                      <a:pt x="256" y="365"/>
                    </a:lnTo>
                    <a:lnTo>
                      <a:pt x="245" y="394"/>
                    </a:lnTo>
                    <a:lnTo>
                      <a:pt x="276" y="399"/>
                    </a:lnTo>
                    <a:lnTo>
                      <a:pt x="216" y="412"/>
                    </a:lnTo>
                    <a:lnTo>
                      <a:pt x="253" y="413"/>
                    </a:lnTo>
                    <a:lnTo>
                      <a:pt x="224" y="424"/>
                    </a:lnTo>
                    <a:lnTo>
                      <a:pt x="249" y="444"/>
                    </a:lnTo>
                    <a:lnTo>
                      <a:pt x="292" y="444"/>
                    </a:lnTo>
                    <a:lnTo>
                      <a:pt x="334" y="405"/>
                    </a:lnTo>
                    <a:lnTo>
                      <a:pt x="260" y="461"/>
                    </a:lnTo>
                    <a:lnTo>
                      <a:pt x="190" y="420"/>
                    </a:lnTo>
                    <a:lnTo>
                      <a:pt x="127" y="427"/>
                    </a:lnTo>
                    <a:lnTo>
                      <a:pt x="181" y="470"/>
                    </a:lnTo>
                    <a:lnTo>
                      <a:pt x="90" y="494"/>
                    </a:lnTo>
                    <a:lnTo>
                      <a:pt x="99" y="526"/>
                    </a:lnTo>
                    <a:lnTo>
                      <a:pt x="116" y="497"/>
                    </a:lnTo>
                    <a:lnTo>
                      <a:pt x="119" y="526"/>
                    </a:lnTo>
                    <a:lnTo>
                      <a:pt x="182" y="512"/>
                    </a:lnTo>
                    <a:lnTo>
                      <a:pt x="226" y="538"/>
                    </a:lnTo>
                    <a:lnTo>
                      <a:pt x="258" y="537"/>
                    </a:lnTo>
                    <a:lnTo>
                      <a:pt x="235" y="515"/>
                    </a:lnTo>
                    <a:lnTo>
                      <a:pt x="297" y="522"/>
                    </a:lnTo>
                    <a:lnTo>
                      <a:pt x="292" y="503"/>
                    </a:lnTo>
                    <a:lnTo>
                      <a:pt x="320" y="526"/>
                    </a:lnTo>
                    <a:lnTo>
                      <a:pt x="336" y="521"/>
                    </a:lnTo>
                    <a:lnTo>
                      <a:pt x="328" y="505"/>
                    </a:lnTo>
                    <a:lnTo>
                      <a:pt x="378" y="521"/>
                    </a:lnTo>
                    <a:lnTo>
                      <a:pt x="379" y="543"/>
                    </a:lnTo>
                    <a:lnTo>
                      <a:pt x="470" y="521"/>
                    </a:lnTo>
                    <a:lnTo>
                      <a:pt x="487" y="489"/>
                    </a:lnTo>
                    <a:lnTo>
                      <a:pt x="445" y="497"/>
                    </a:lnTo>
                    <a:lnTo>
                      <a:pt x="445" y="468"/>
                    </a:lnTo>
                    <a:lnTo>
                      <a:pt x="344" y="467"/>
                    </a:lnTo>
                    <a:lnTo>
                      <a:pt x="478" y="460"/>
                    </a:lnTo>
                    <a:lnTo>
                      <a:pt x="498" y="438"/>
                    </a:lnTo>
                    <a:lnTo>
                      <a:pt x="478" y="411"/>
                    </a:lnTo>
                    <a:lnTo>
                      <a:pt x="555" y="412"/>
                    </a:lnTo>
                    <a:lnTo>
                      <a:pt x="571" y="401"/>
                    </a:lnTo>
                    <a:lnTo>
                      <a:pt x="519" y="394"/>
                    </a:lnTo>
                    <a:lnTo>
                      <a:pt x="588" y="391"/>
                    </a:lnTo>
                    <a:lnTo>
                      <a:pt x="542" y="373"/>
                    </a:lnTo>
                    <a:lnTo>
                      <a:pt x="598" y="361"/>
                    </a:lnTo>
                    <a:lnTo>
                      <a:pt x="594" y="347"/>
                    </a:lnTo>
                    <a:lnTo>
                      <a:pt x="492" y="339"/>
                    </a:lnTo>
                    <a:lnTo>
                      <a:pt x="550" y="327"/>
                    </a:lnTo>
                    <a:lnTo>
                      <a:pt x="490" y="323"/>
                    </a:lnTo>
                    <a:lnTo>
                      <a:pt x="598" y="333"/>
                    </a:lnTo>
                    <a:lnTo>
                      <a:pt x="602" y="318"/>
                    </a:lnTo>
                    <a:lnTo>
                      <a:pt x="489" y="312"/>
                    </a:lnTo>
                    <a:lnTo>
                      <a:pt x="636" y="292"/>
                    </a:lnTo>
                    <a:lnTo>
                      <a:pt x="597" y="274"/>
                    </a:lnTo>
                    <a:lnTo>
                      <a:pt x="702" y="281"/>
                    </a:lnTo>
                    <a:lnTo>
                      <a:pt x="735" y="251"/>
                    </a:lnTo>
                    <a:lnTo>
                      <a:pt x="682" y="248"/>
                    </a:lnTo>
                    <a:lnTo>
                      <a:pt x="751" y="246"/>
                    </a:lnTo>
                    <a:lnTo>
                      <a:pt x="742" y="224"/>
                    </a:lnTo>
                    <a:lnTo>
                      <a:pt x="775" y="229"/>
                    </a:lnTo>
                    <a:lnTo>
                      <a:pt x="954" y="139"/>
                    </a:lnTo>
                    <a:lnTo>
                      <a:pt x="756" y="171"/>
                    </a:lnTo>
                    <a:lnTo>
                      <a:pt x="866" y="133"/>
                    </a:lnTo>
                    <a:lnTo>
                      <a:pt x="799" y="137"/>
                    </a:lnTo>
                    <a:lnTo>
                      <a:pt x="784" y="120"/>
                    </a:lnTo>
                    <a:lnTo>
                      <a:pt x="907" y="128"/>
                    </a:lnTo>
                    <a:lnTo>
                      <a:pt x="1066" y="82"/>
                    </a:lnTo>
                    <a:lnTo>
                      <a:pt x="1065" y="60"/>
                    </a:lnTo>
                    <a:lnTo>
                      <a:pt x="998" y="60"/>
                    </a:lnTo>
                    <a:lnTo>
                      <a:pt x="982" y="22"/>
                    </a:lnTo>
                    <a:lnTo>
                      <a:pt x="799" y="39"/>
                    </a:lnTo>
                    <a:lnTo>
                      <a:pt x="878" y="14"/>
                    </a:lnTo>
                    <a:lnTo>
                      <a:pt x="635" y="0"/>
                    </a:lnTo>
                    <a:lnTo>
                      <a:pt x="615" y="18"/>
                    </a:lnTo>
                    <a:lnTo>
                      <a:pt x="632" y="28"/>
                    </a:lnTo>
                    <a:lnTo>
                      <a:pt x="588" y="10"/>
                    </a:lnTo>
                    <a:lnTo>
                      <a:pt x="479" y="11"/>
                    </a:lnTo>
                    <a:lnTo>
                      <a:pt x="556" y="48"/>
                    </a:lnTo>
                    <a:lnTo>
                      <a:pt x="530" y="60"/>
                    </a:lnTo>
                    <a:lnTo>
                      <a:pt x="490" y="21"/>
                    </a:lnTo>
                    <a:lnTo>
                      <a:pt x="390" y="17"/>
                    </a:lnTo>
                    <a:lnTo>
                      <a:pt x="411" y="34"/>
                    </a:lnTo>
                    <a:lnTo>
                      <a:pt x="335" y="28"/>
                    </a:lnTo>
                    <a:lnTo>
                      <a:pt x="372" y="54"/>
                    </a:lnTo>
                    <a:lnTo>
                      <a:pt x="313" y="38"/>
                    </a:lnTo>
                    <a:lnTo>
                      <a:pt x="331" y="54"/>
                    </a:lnTo>
                    <a:lnTo>
                      <a:pt x="296" y="60"/>
                    </a:lnTo>
                    <a:lnTo>
                      <a:pt x="373" y="95"/>
                    </a:lnTo>
                    <a:lnTo>
                      <a:pt x="207" y="55"/>
                    </a:lnTo>
                    <a:lnTo>
                      <a:pt x="165" y="84"/>
                    </a:lnTo>
                    <a:lnTo>
                      <a:pt x="230" y="97"/>
                    </a:lnTo>
                    <a:lnTo>
                      <a:pt x="119" y="87"/>
                    </a:lnTo>
                    <a:lnTo>
                      <a:pt x="0" y="128"/>
                    </a:lnTo>
                    <a:close/>
                  </a:path>
                </a:pathLst>
              </a:custGeom>
              <a:grpFill/>
              <a:ln w="3175" cap="rnd">
                <a:solidFill>
                  <a:schemeClr val="bg1"/>
                </a:solidFill>
                <a:round/>
                <a:headEnd/>
                <a:tailEnd/>
              </a:ln>
            </p:spPr>
            <p:txBody>
              <a:bodyPr/>
              <a:lstStyle/>
              <a:p>
                <a:endParaRPr lang="en-US" dirty="0"/>
              </a:p>
            </p:txBody>
          </p:sp>
          <p:sp>
            <p:nvSpPr>
              <p:cNvPr id="65" name="Freeform 41"/>
              <p:cNvSpPr>
                <a:spLocks noChangeAspect="1"/>
              </p:cNvSpPr>
              <p:nvPr/>
            </p:nvSpPr>
            <p:spPr bwMode="gray">
              <a:xfrm>
                <a:off x="2344736" y="1843085"/>
                <a:ext cx="742948" cy="585785"/>
              </a:xfrm>
              <a:custGeom>
                <a:avLst/>
                <a:gdLst>
                  <a:gd name="T0" fmla="*/ 4442051 w 997"/>
                  <a:gd name="T1" fmla="*/ 56292722 h 707"/>
                  <a:gd name="T2" fmla="*/ 66080820 w 997"/>
                  <a:gd name="T3" fmla="*/ 0 h 707"/>
                  <a:gd name="T4" fmla="*/ 63859421 w 997"/>
                  <a:gd name="T5" fmla="*/ 56292722 h 707"/>
                  <a:gd name="T6" fmla="*/ 97733321 w 997"/>
                  <a:gd name="T7" fmla="*/ 114645227 h 707"/>
                  <a:gd name="T8" fmla="*/ 99398811 w 997"/>
                  <a:gd name="T9" fmla="*/ 124943313 h 707"/>
                  <a:gd name="T10" fmla="*/ 78852555 w 997"/>
                  <a:gd name="T11" fmla="*/ 83752627 h 707"/>
                  <a:gd name="T12" fmla="*/ 83850514 w 997"/>
                  <a:gd name="T13" fmla="*/ 43249640 h 707"/>
                  <a:gd name="T14" fmla="*/ 87182239 w 997"/>
                  <a:gd name="T15" fmla="*/ 37757162 h 707"/>
                  <a:gd name="T16" fmla="*/ 97177413 w 997"/>
                  <a:gd name="T17" fmla="*/ 23341168 h 707"/>
                  <a:gd name="T18" fmla="*/ 141601650 w 997"/>
                  <a:gd name="T19" fmla="*/ 6865390 h 707"/>
                  <a:gd name="T20" fmla="*/ 164924467 w 997"/>
                  <a:gd name="T21" fmla="*/ 28146775 h 707"/>
                  <a:gd name="T22" fmla="*/ 175475550 w 997"/>
                  <a:gd name="T23" fmla="*/ 85812410 h 707"/>
                  <a:gd name="T24" fmla="*/ 209903868 w 997"/>
                  <a:gd name="T25" fmla="*/ 72769328 h 707"/>
                  <a:gd name="T26" fmla="*/ 285980606 w 997"/>
                  <a:gd name="T27" fmla="*/ 63158113 h 707"/>
                  <a:gd name="T28" fmla="*/ 291533729 w 997"/>
                  <a:gd name="T29" fmla="*/ 98856320 h 707"/>
                  <a:gd name="T30" fmla="*/ 309858587 w 997"/>
                  <a:gd name="T31" fmla="*/ 107093795 h 707"/>
                  <a:gd name="T32" fmla="*/ 339288945 w 997"/>
                  <a:gd name="T33" fmla="*/ 97483408 h 707"/>
                  <a:gd name="T34" fmla="*/ 365388324 w 997"/>
                  <a:gd name="T35" fmla="*/ 120823747 h 707"/>
                  <a:gd name="T36" fmla="*/ 374828335 w 997"/>
                  <a:gd name="T37" fmla="*/ 124943313 h 707"/>
                  <a:gd name="T38" fmla="*/ 389821468 w 997"/>
                  <a:gd name="T39" fmla="*/ 133180787 h 707"/>
                  <a:gd name="T40" fmla="*/ 417031174 w 997"/>
                  <a:gd name="T41" fmla="*/ 144851785 h 707"/>
                  <a:gd name="T42" fmla="*/ 413699449 w 997"/>
                  <a:gd name="T43" fmla="*/ 161327563 h 707"/>
                  <a:gd name="T44" fmla="*/ 423695368 w 997"/>
                  <a:gd name="T45" fmla="*/ 157208825 h 707"/>
                  <a:gd name="T46" fmla="*/ 409812561 w 997"/>
                  <a:gd name="T47" fmla="*/ 188101426 h 707"/>
                  <a:gd name="T48" fmla="*/ 415920847 w 997"/>
                  <a:gd name="T49" fmla="*/ 203204290 h 707"/>
                  <a:gd name="T50" fmla="*/ 419252572 w 997"/>
                  <a:gd name="T51" fmla="*/ 226545458 h 707"/>
                  <a:gd name="T52" fmla="*/ 487554790 w 997"/>
                  <a:gd name="T53" fmla="*/ 249885797 h 707"/>
                  <a:gd name="T54" fmla="*/ 521983108 w 997"/>
                  <a:gd name="T55" fmla="*/ 282151310 h 707"/>
                  <a:gd name="T56" fmla="*/ 553635609 w 997"/>
                  <a:gd name="T57" fmla="*/ 304806436 h 707"/>
                  <a:gd name="T58" fmla="*/ 531979027 w 997"/>
                  <a:gd name="T59" fmla="*/ 319909300 h 707"/>
                  <a:gd name="T60" fmla="*/ 530312792 w 997"/>
                  <a:gd name="T61" fmla="*/ 348055247 h 707"/>
                  <a:gd name="T62" fmla="*/ 511432771 w 997"/>
                  <a:gd name="T63" fmla="*/ 374829110 h 707"/>
                  <a:gd name="T64" fmla="*/ 424805695 w 997"/>
                  <a:gd name="T65" fmla="*/ 317849518 h 707"/>
                  <a:gd name="T66" fmla="*/ 428692583 w 997"/>
                  <a:gd name="T67" fmla="*/ 348055247 h 707"/>
                  <a:gd name="T68" fmla="*/ 452570563 w 997"/>
                  <a:gd name="T69" fmla="*/ 378261805 h 707"/>
                  <a:gd name="T70" fmla="*/ 480336177 w 997"/>
                  <a:gd name="T71" fmla="*/ 403661928 h 707"/>
                  <a:gd name="T72" fmla="*/ 488665116 w 997"/>
                  <a:gd name="T73" fmla="*/ 461328391 h 707"/>
                  <a:gd name="T74" fmla="*/ 462010574 w 997"/>
                  <a:gd name="T75" fmla="*/ 485355600 h 707"/>
                  <a:gd name="T76" fmla="*/ 348729701 w 997"/>
                  <a:gd name="T77" fmla="*/ 424943312 h 707"/>
                  <a:gd name="T78" fmla="*/ 330404098 w 997"/>
                  <a:gd name="T79" fmla="*/ 409840448 h 707"/>
                  <a:gd name="T80" fmla="*/ 295975780 w 997"/>
                  <a:gd name="T81" fmla="*/ 374829110 h 707"/>
                  <a:gd name="T82" fmla="*/ 279872320 w 997"/>
                  <a:gd name="T83" fmla="*/ 383753455 h 707"/>
                  <a:gd name="T84" fmla="*/ 230450124 w 997"/>
                  <a:gd name="T85" fmla="*/ 383753455 h 707"/>
                  <a:gd name="T86" fmla="*/ 318743434 w 997"/>
                  <a:gd name="T87" fmla="*/ 354233767 h 707"/>
                  <a:gd name="T88" fmla="*/ 342621415 w 997"/>
                  <a:gd name="T89" fmla="*/ 282151310 h 707"/>
                  <a:gd name="T90" fmla="*/ 292644056 w 997"/>
                  <a:gd name="T91" fmla="*/ 219680068 h 707"/>
                  <a:gd name="T92" fmla="*/ 258770156 w 997"/>
                  <a:gd name="T93" fmla="*/ 225858588 h 707"/>
                  <a:gd name="T94" fmla="*/ 275429524 w 997"/>
                  <a:gd name="T95" fmla="*/ 199771595 h 707"/>
                  <a:gd name="T96" fmla="*/ 239890134 w 997"/>
                  <a:gd name="T97" fmla="*/ 159954650 h 707"/>
                  <a:gd name="T98" fmla="*/ 216567317 w 997"/>
                  <a:gd name="T99" fmla="*/ 174370645 h 707"/>
                  <a:gd name="T100" fmla="*/ 176585876 w 997"/>
                  <a:gd name="T101" fmla="*/ 179863123 h 707"/>
                  <a:gd name="T102" fmla="*/ 12216572 w 997"/>
                  <a:gd name="T103" fmla="*/ 124943313 h 707"/>
                  <a:gd name="T104" fmla="*/ 0 w 997"/>
                  <a:gd name="T105" fmla="*/ 108466707 h 7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97"/>
                  <a:gd name="T160" fmla="*/ 0 h 707"/>
                  <a:gd name="T161" fmla="*/ 997 w 997"/>
                  <a:gd name="T162" fmla="*/ 707 h 7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97" h="707">
                    <a:moveTo>
                      <a:pt x="0" y="158"/>
                    </a:moveTo>
                    <a:lnTo>
                      <a:pt x="8" y="82"/>
                    </a:lnTo>
                    <a:lnTo>
                      <a:pt x="49" y="25"/>
                    </a:lnTo>
                    <a:lnTo>
                      <a:pt x="119" y="0"/>
                    </a:lnTo>
                    <a:lnTo>
                      <a:pt x="176" y="10"/>
                    </a:lnTo>
                    <a:lnTo>
                      <a:pt x="115" y="82"/>
                    </a:lnTo>
                    <a:lnTo>
                      <a:pt x="131" y="125"/>
                    </a:lnTo>
                    <a:lnTo>
                      <a:pt x="176" y="167"/>
                    </a:lnTo>
                    <a:lnTo>
                      <a:pt x="119" y="183"/>
                    </a:lnTo>
                    <a:lnTo>
                      <a:pt x="179" y="182"/>
                    </a:lnTo>
                    <a:lnTo>
                      <a:pt x="186" y="144"/>
                    </a:lnTo>
                    <a:lnTo>
                      <a:pt x="142" y="122"/>
                    </a:lnTo>
                    <a:lnTo>
                      <a:pt x="179" y="98"/>
                    </a:lnTo>
                    <a:lnTo>
                      <a:pt x="151" y="63"/>
                    </a:lnTo>
                    <a:lnTo>
                      <a:pt x="209" y="72"/>
                    </a:lnTo>
                    <a:lnTo>
                      <a:pt x="157" y="55"/>
                    </a:lnTo>
                    <a:lnTo>
                      <a:pt x="217" y="59"/>
                    </a:lnTo>
                    <a:lnTo>
                      <a:pt x="175" y="34"/>
                    </a:lnTo>
                    <a:lnTo>
                      <a:pt x="224" y="37"/>
                    </a:lnTo>
                    <a:lnTo>
                      <a:pt x="255" y="10"/>
                    </a:lnTo>
                    <a:lnTo>
                      <a:pt x="295" y="8"/>
                    </a:lnTo>
                    <a:lnTo>
                      <a:pt x="297" y="41"/>
                    </a:lnTo>
                    <a:lnTo>
                      <a:pt x="327" y="55"/>
                    </a:lnTo>
                    <a:lnTo>
                      <a:pt x="316" y="125"/>
                    </a:lnTo>
                    <a:lnTo>
                      <a:pt x="355" y="92"/>
                    </a:lnTo>
                    <a:lnTo>
                      <a:pt x="378" y="106"/>
                    </a:lnTo>
                    <a:lnTo>
                      <a:pt x="432" y="73"/>
                    </a:lnTo>
                    <a:lnTo>
                      <a:pt x="515" y="92"/>
                    </a:lnTo>
                    <a:lnTo>
                      <a:pt x="549" y="125"/>
                    </a:lnTo>
                    <a:lnTo>
                      <a:pt x="525" y="144"/>
                    </a:lnTo>
                    <a:lnTo>
                      <a:pt x="574" y="136"/>
                    </a:lnTo>
                    <a:lnTo>
                      <a:pt x="558" y="156"/>
                    </a:lnTo>
                    <a:lnTo>
                      <a:pt x="587" y="167"/>
                    </a:lnTo>
                    <a:lnTo>
                      <a:pt x="611" y="142"/>
                    </a:lnTo>
                    <a:lnTo>
                      <a:pt x="648" y="155"/>
                    </a:lnTo>
                    <a:lnTo>
                      <a:pt x="658" y="176"/>
                    </a:lnTo>
                    <a:lnTo>
                      <a:pt x="626" y="182"/>
                    </a:lnTo>
                    <a:lnTo>
                      <a:pt x="675" y="182"/>
                    </a:lnTo>
                    <a:lnTo>
                      <a:pt x="668" y="209"/>
                    </a:lnTo>
                    <a:lnTo>
                      <a:pt x="702" y="194"/>
                    </a:lnTo>
                    <a:lnTo>
                      <a:pt x="680" y="217"/>
                    </a:lnTo>
                    <a:lnTo>
                      <a:pt x="751" y="211"/>
                    </a:lnTo>
                    <a:lnTo>
                      <a:pt x="712" y="235"/>
                    </a:lnTo>
                    <a:lnTo>
                      <a:pt x="745" y="235"/>
                    </a:lnTo>
                    <a:lnTo>
                      <a:pt x="732" y="252"/>
                    </a:lnTo>
                    <a:lnTo>
                      <a:pt x="763" y="229"/>
                    </a:lnTo>
                    <a:lnTo>
                      <a:pt x="795" y="253"/>
                    </a:lnTo>
                    <a:lnTo>
                      <a:pt x="738" y="274"/>
                    </a:lnTo>
                    <a:lnTo>
                      <a:pt x="821" y="291"/>
                    </a:lnTo>
                    <a:lnTo>
                      <a:pt x="749" y="296"/>
                    </a:lnTo>
                    <a:lnTo>
                      <a:pt x="777" y="308"/>
                    </a:lnTo>
                    <a:lnTo>
                      <a:pt x="755" y="330"/>
                    </a:lnTo>
                    <a:lnTo>
                      <a:pt x="838" y="372"/>
                    </a:lnTo>
                    <a:lnTo>
                      <a:pt x="878" y="364"/>
                    </a:lnTo>
                    <a:lnTo>
                      <a:pt x="898" y="414"/>
                    </a:lnTo>
                    <a:lnTo>
                      <a:pt x="940" y="411"/>
                    </a:lnTo>
                    <a:lnTo>
                      <a:pt x="933" y="432"/>
                    </a:lnTo>
                    <a:lnTo>
                      <a:pt x="997" y="444"/>
                    </a:lnTo>
                    <a:lnTo>
                      <a:pt x="988" y="471"/>
                    </a:lnTo>
                    <a:lnTo>
                      <a:pt x="958" y="466"/>
                    </a:lnTo>
                    <a:lnTo>
                      <a:pt x="971" y="483"/>
                    </a:lnTo>
                    <a:lnTo>
                      <a:pt x="955" y="507"/>
                    </a:lnTo>
                    <a:lnTo>
                      <a:pt x="926" y="496"/>
                    </a:lnTo>
                    <a:lnTo>
                      <a:pt x="921" y="546"/>
                    </a:lnTo>
                    <a:lnTo>
                      <a:pt x="807" y="454"/>
                    </a:lnTo>
                    <a:lnTo>
                      <a:pt x="765" y="463"/>
                    </a:lnTo>
                    <a:lnTo>
                      <a:pt x="795" y="484"/>
                    </a:lnTo>
                    <a:lnTo>
                      <a:pt x="772" y="507"/>
                    </a:lnTo>
                    <a:lnTo>
                      <a:pt x="790" y="506"/>
                    </a:lnTo>
                    <a:lnTo>
                      <a:pt x="815" y="551"/>
                    </a:lnTo>
                    <a:lnTo>
                      <a:pt x="870" y="562"/>
                    </a:lnTo>
                    <a:lnTo>
                      <a:pt x="865" y="588"/>
                    </a:lnTo>
                    <a:lnTo>
                      <a:pt x="896" y="610"/>
                    </a:lnTo>
                    <a:lnTo>
                      <a:pt x="880" y="672"/>
                    </a:lnTo>
                    <a:lnTo>
                      <a:pt x="738" y="609"/>
                    </a:lnTo>
                    <a:lnTo>
                      <a:pt x="832" y="707"/>
                    </a:lnTo>
                    <a:lnTo>
                      <a:pt x="653" y="652"/>
                    </a:lnTo>
                    <a:lnTo>
                      <a:pt x="628" y="619"/>
                    </a:lnTo>
                    <a:lnTo>
                      <a:pt x="652" y="616"/>
                    </a:lnTo>
                    <a:lnTo>
                      <a:pt x="595" y="597"/>
                    </a:lnTo>
                    <a:lnTo>
                      <a:pt x="578" y="559"/>
                    </a:lnTo>
                    <a:lnTo>
                      <a:pt x="533" y="546"/>
                    </a:lnTo>
                    <a:lnTo>
                      <a:pt x="531" y="572"/>
                    </a:lnTo>
                    <a:lnTo>
                      <a:pt x="504" y="559"/>
                    </a:lnTo>
                    <a:lnTo>
                      <a:pt x="465" y="583"/>
                    </a:lnTo>
                    <a:lnTo>
                      <a:pt x="415" y="559"/>
                    </a:lnTo>
                    <a:lnTo>
                      <a:pt x="442" y="516"/>
                    </a:lnTo>
                    <a:lnTo>
                      <a:pt x="574" y="516"/>
                    </a:lnTo>
                    <a:lnTo>
                      <a:pt x="542" y="473"/>
                    </a:lnTo>
                    <a:lnTo>
                      <a:pt x="617" y="411"/>
                    </a:lnTo>
                    <a:lnTo>
                      <a:pt x="564" y="328"/>
                    </a:lnTo>
                    <a:lnTo>
                      <a:pt x="527" y="320"/>
                    </a:lnTo>
                    <a:lnTo>
                      <a:pt x="548" y="306"/>
                    </a:lnTo>
                    <a:lnTo>
                      <a:pt x="466" y="329"/>
                    </a:lnTo>
                    <a:lnTo>
                      <a:pt x="465" y="304"/>
                    </a:lnTo>
                    <a:lnTo>
                      <a:pt x="496" y="291"/>
                    </a:lnTo>
                    <a:lnTo>
                      <a:pt x="433" y="259"/>
                    </a:lnTo>
                    <a:lnTo>
                      <a:pt x="432" y="233"/>
                    </a:lnTo>
                    <a:lnTo>
                      <a:pt x="377" y="220"/>
                    </a:lnTo>
                    <a:lnTo>
                      <a:pt x="390" y="254"/>
                    </a:lnTo>
                    <a:lnTo>
                      <a:pt x="294" y="242"/>
                    </a:lnTo>
                    <a:lnTo>
                      <a:pt x="318" y="262"/>
                    </a:lnTo>
                    <a:lnTo>
                      <a:pt x="66" y="227"/>
                    </a:lnTo>
                    <a:lnTo>
                      <a:pt x="22" y="182"/>
                    </a:lnTo>
                    <a:lnTo>
                      <a:pt x="101" y="184"/>
                    </a:lnTo>
                    <a:lnTo>
                      <a:pt x="0" y="158"/>
                    </a:lnTo>
                    <a:close/>
                  </a:path>
                </a:pathLst>
              </a:custGeom>
              <a:grpFill/>
              <a:ln w="3175" cap="rnd">
                <a:solidFill>
                  <a:schemeClr val="bg1"/>
                </a:solidFill>
                <a:round/>
                <a:headEnd/>
                <a:tailEnd/>
              </a:ln>
            </p:spPr>
            <p:txBody>
              <a:bodyPr/>
              <a:lstStyle/>
              <a:p>
                <a:endParaRPr lang="en-US" dirty="0"/>
              </a:p>
            </p:txBody>
          </p:sp>
          <p:sp>
            <p:nvSpPr>
              <p:cNvPr id="66" name="Freeform 42"/>
              <p:cNvSpPr>
                <a:spLocks noChangeAspect="1"/>
              </p:cNvSpPr>
              <p:nvPr/>
            </p:nvSpPr>
            <p:spPr bwMode="gray">
              <a:xfrm>
                <a:off x="2419348" y="2249486"/>
                <a:ext cx="169862" cy="126999"/>
              </a:xfrm>
              <a:custGeom>
                <a:avLst/>
                <a:gdLst>
                  <a:gd name="T0" fmla="*/ 0 w 231"/>
                  <a:gd name="T1" fmla="*/ 85691188 h 154"/>
                  <a:gd name="T2" fmla="*/ 18384177 w 231"/>
                  <a:gd name="T3" fmla="*/ 64608364 h 154"/>
                  <a:gd name="T4" fmla="*/ 30280470 w 231"/>
                  <a:gd name="T5" fmla="*/ 0 h 154"/>
                  <a:gd name="T6" fmla="*/ 40553872 w 231"/>
                  <a:gd name="T7" fmla="*/ 23123071 h 154"/>
                  <a:gd name="T8" fmla="*/ 69212187 w 231"/>
                  <a:gd name="T9" fmla="*/ 29243812 h 154"/>
                  <a:gd name="T10" fmla="*/ 124906661 w 231"/>
                  <a:gd name="T11" fmla="*/ 76170312 h 154"/>
                  <a:gd name="T12" fmla="*/ 117336360 w 231"/>
                  <a:gd name="T13" fmla="*/ 93172643 h 154"/>
                  <a:gd name="T14" fmla="*/ 67049559 w 231"/>
                  <a:gd name="T15" fmla="*/ 70729104 h 154"/>
                  <a:gd name="T16" fmla="*/ 36228616 w 231"/>
                  <a:gd name="T17" fmla="*/ 104733766 h 154"/>
                  <a:gd name="T18" fmla="*/ 28117842 w 231"/>
                  <a:gd name="T19" fmla="*/ 76170312 h 154"/>
                  <a:gd name="T20" fmla="*/ 0 w 231"/>
                  <a:gd name="T21" fmla="*/ 85691188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1"/>
                  <a:gd name="T34" fmla="*/ 0 h 154"/>
                  <a:gd name="T35" fmla="*/ 231 w 231"/>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1" h="154">
                    <a:moveTo>
                      <a:pt x="0" y="126"/>
                    </a:moveTo>
                    <a:lnTo>
                      <a:pt x="34" y="95"/>
                    </a:lnTo>
                    <a:lnTo>
                      <a:pt x="56" y="0"/>
                    </a:lnTo>
                    <a:lnTo>
                      <a:pt x="75" y="34"/>
                    </a:lnTo>
                    <a:lnTo>
                      <a:pt x="128" y="43"/>
                    </a:lnTo>
                    <a:lnTo>
                      <a:pt x="231" y="112"/>
                    </a:lnTo>
                    <a:lnTo>
                      <a:pt x="217" y="137"/>
                    </a:lnTo>
                    <a:lnTo>
                      <a:pt x="124" y="104"/>
                    </a:lnTo>
                    <a:lnTo>
                      <a:pt x="67" y="154"/>
                    </a:lnTo>
                    <a:lnTo>
                      <a:pt x="52" y="112"/>
                    </a:lnTo>
                    <a:lnTo>
                      <a:pt x="0" y="126"/>
                    </a:lnTo>
                    <a:close/>
                  </a:path>
                </a:pathLst>
              </a:custGeom>
              <a:grpFill/>
              <a:ln w="3175" cap="rnd">
                <a:solidFill>
                  <a:schemeClr val="bg1"/>
                </a:solidFill>
                <a:round/>
                <a:headEnd/>
                <a:tailEnd/>
              </a:ln>
            </p:spPr>
            <p:txBody>
              <a:bodyPr/>
              <a:lstStyle/>
              <a:p>
                <a:endParaRPr lang="en-US" dirty="0"/>
              </a:p>
            </p:txBody>
          </p:sp>
          <p:sp>
            <p:nvSpPr>
              <p:cNvPr id="67" name="Freeform 43"/>
              <p:cNvSpPr>
                <a:spLocks noChangeAspect="1"/>
              </p:cNvSpPr>
              <p:nvPr/>
            </p:nvSpPr>
            <p:spPr bwMode="gray">
              <a:xfrm>
                <a:off x="3143247" y="2849560"/>
                <a:ext cx="171450" cy="182561"/>
              </a:xfrm>
              <a:custGeom>
                <a:avLst/>
                <a:gdLst>
                  <a:gd name="T0" fmla="*/ 0 w 234"/>
                  <a:gd name="T1" fmla="*/ 116616185 h 223"/>
                  <a:gd name="T2" fmla="*/ 50999781 w 234"/>
                  <a:gd name="T3" fmla="*/ 7372066 h 223"/>
                  <a:gd name="T4" fmla="*/ 71399400 w 234"/>
                  <a:gd name="T5" fmla="*/ 0 h 223"/>
                  <a:gd name="T6" fmla="*/ 47778865 w 234"/>
                  <a:gd name="T7" fmla="*/ 58308502 h 223"/>
                  <a:gd name="T8" fmla="*/ 63883442 w 234"/>
                  <a:gd name="T9" fmla="*/ 45574188 h 223"/>
                  <a:gd name="T10" fmla="*/ 74083985 w 234"/>
                  <a:gd name="T11" fmla="*/ 69701844 h 223"/>
                  <a:gd name="T12" fmla="*/ 107904329 w 234"/>
                  <a:gd name="T13" fmla="*/ 69701844 h 223"/>
                  <a:gd name="T14" fmla="*/ 100388371 w 234"/>
                  <a:gd name="T15" fmla="*/ 93159014 h 223"/>
                  <a:gd name="T16" fmla="*/ 117567808 w 234"/>
                  <a:gd name="T17" fmla="*/ 91148376 h 223"/>
                  <a:gd name="T18" fmla="*/ 105756808 w 234"/>
                  <a:gd name="T19" fmla="*/ 115276032 h 223"/>
                  <a:gd name="T20" fmla="*/ 121325054 w 234"/>
                  <a:gd name="T21" fmla="*/ 101201566 h 223"/>
                  <a:gd name="T22" fmla="*/ 125620096 w 234"/>
                  <a:gd name="T23" fmla="*/ 123989070 h 223"/>
                  <a:gd name="T24" fmla="*/ 108978456 w 234"/>
                  <a:gd name="T25" fmla="*/ 149456878 h 223"/>
                  <a:gd name="T26" fmla="*/ 107904329 w 234"/>
                  <a:gd name="T27" fmla="*/ 131361136 h 223"/>
                  <a:gd name="T28" fmla="*/ 99852040 w 234"/>
                  <a:gd name="T29" fmla="*/ 140743841 h 223"/>
                  <a:gd name="T30" fmla="*/ 99852040 w 234"/>
                  <a:gd name="T31" fmla="*/ 111925242 h 223"/>
                  <a:gd name="T32" fmla="*/ 68715548 w 234"/>
                  <a:gd name="T33" fmla="*/ 140743841 h 223"/>
                  <a:gd name="T34" fmla="*/ 86430583 w 234"/>
                  <a:gd name="T35" fmla="*/ 121307946 h 223"/>
                  <a:gd name="T36" fmla="*/ 61736654 w 234"/>
                  <a:gd name="T37" fmla="*/ 123989070 h 223"/>
                  <a:gd name="T38" fmla="*/ 67641421 w 234"/>
                  <a:gd name="T39" fmla="*/ 112595727 h 223"/>
                  <a:gd name="T40" fmla="*/ 0 w 234"/>
                  <a:gd name="T41" fmla="*/ 116616185 h 2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4"/>
                  <a:gd name="T64" fmla="*/ 0 h 223"/>
                  <a:gd name="T65" fmla="*/ 234 w 234"/>
                  <a:gd name="T66" fmla="*/ 223 h 2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4" h="223">
                    <a:moveTo>
                      <a:pt x="0" y="174"/>
                    </a:moveTo>
                    <a:lnTo>
                      <a:pt x="95" y="11"/>
                    </a:lnTo>
                    <a:lnTo>
                      <a:pt x="133" y="0"/>
                    </a:lnTo>
                    <a:lnTo>
                      <a:pt x="89" y="87"/>
                    </a:lnTo>
                    <a:lnTo>
                      <a:pt x="119" y="68"/>
                    </a:lnTo>
                    <a:lnTo>
                      <a:pt x="138" y="104"/>
                    </a:lnTo>
                    <a:lnTo>
                      <a:pt x="201" y="104"/>
                    </a:lnTo>
                    <a:lnTo>
                      <a:pt x="187" y="139"/>
                    </a:lnTo>
                    <a:lnTo>
                      <a:pt x="219" y="136"/>
                    </a:lnTo>
                    <a:lnTo>
                      <a:pt x="197" y="172"/>
                    </a:lnTo>
                    <a:lnTo>
                      <a:pt x="226" y="151"/>
                    </a:lnTo>
                    <a:lnTo>
                      <a:pt x="234" y="185"/>
                    </a:lnTo>
                    <a:lnTo>
                      <a:pt x="203" y="223"/>
                    </a:lnTo>
                    <a:lnTo>
                      <a:pt x="201" y="196"/>
                    </a:lnTo>
                    <a:lnTo>
                      <a:pt x="186" y="210"/>
                    </a:lnTo>
                    <a:lnTo>
                      <a:pt x="186" y="167"/>
                    </a:lnTo>
                    <a:lnTo>
                      <a:pt x="128" y="210"/>
                    </a:lnTo>
                    <a:lnTo>
                      <a:pt x="161" y="181"/>
                    </a:lnTo>
                    <a:lnTo>
                      <a:pt x="115" y="185"/>
                    </a:lnTo>
                    <a:lnTo>
                      <a:pt x="126" y="168"/>
                    </a:lnTo>
                    <a:lnTo>
                      <a:pt x="0" y="174"/>
                    </a:lnTo>
                    <a:close/>
                  </a:path>
                </a:pathLst>
              </a:custGeom>
              <a:grpFill/>
              <a:ln w="3175" cap="rnd">
                <a:solidFill>
                  <a:schemeClr val="bg1"/>
                </a:solidFill>
                <a:round/>
                <a:headEnd/>
                <a:tailEnd/>
              </a:ln>
            </p:spPr>
            <p:txBody>
              <a:bodyPr/>
              <a:lstStyle/>
              <a:p>
                <a:endParaRPr lang="en-US" dirty="0"/>
              </a:p>
            </p:txBody>
          </p:sp>
          <p:sp>
            <p:nvSpPr>
              <p:cNvPr id="68" name="Freeform 44"/>
              <p:cNvSpPr>
                <a:spLocks noChangeAspect="1"/>
              </p:cNvSpPr>
              <p:nvPr/>
            </p:nvSpPr>
            <p:spPr bwMode="gray">
              <a:xfrm>
                <a:off x="6536303" y="4187818"/>
                <a:ext cx="46036" cy="107949"/>
              </a:xfrm>
              <a:custGeom>
                <a:avLst/>
                <a:gdLst>
                  <a:gd name="T0" fmla="*/ 0 w 65"/>
                  <a:gd name="T1" fmla="*/ 0 h 130"/>
                  <a:gd name="T2" fmla="*/ 5518066 w 65"/>
                  <a:gd name="T3" fmla="*/ 89640019 h 130"/>
                  <a:gd name="T4" fmla="*/ 32606236 w 65"/>
                  <a:gd name="T5" fmla="*/ 73780503 h 130"/>
                  <a:gd name="T6" fmla="*/ 19563600 w 65"/>
                  <a:gd name="T7" fmla="*/ 21375761 h 130"/>
                  <a:gd name="T8" fmla="*/ 0 w 65"/>
                  <a:gd name="T9" fmla="*/ 0 h 130"/>
                  <a:gd name="T10" fmla="*/ 0 60000 65536"/>
                  <a:gd name="T11" fmla="*/ 0 60000 65536"/>
                  <a:gd name="T12" fmla="*/ 0 60000 65536"/>
                  <a:gd name="T13" fmla="*/ 0 60000 65536"/>
                  <a:gd name="T14" fmla="*/ 0 60000 65536"/>
                  <a:gd name="T15" fmla="*/ 0 w 65"/>
                  <a:gd name="T16" fmla="*/ 0 h 130"/>
                  <a:gd name="T17" fmla="*/ 65 w 65"/>
                  <a:gd name="T18" fmla="*/ 130 h 130"/>
                </a:gdLst>
                <a:ahLst/>
                <a:cxnLst>
                  <a:cxn ang="T10">
                    <a:pos x="T0" y="T1"/>
                  </a:cxn>
                  <a:cxn ang="T11">
                    <a:pos x="T2" y="T3"/>
                  </a:cxn>
                  <a:cxn ang="T12">
                    <a:pos x="T4" y="T5"/>
                  </a:cxn>
                  <a:cxn ang="T13">
                    <a:pos x="T6" y="T7"/>
                  </a:cxn>
                  <a:cxn ang="T14">
                    <a:pos x="T8" y="T9"/>
                  </a:cxn>
                </a:cxnLst>
                <a:rect l="T15" t="T16" r="T17" b="T18"/>
                <a:pathLst>
                  <a:path w="65" h="130">
                    <a:moveTo>
                      <a:pt x="0" y="0"/>
                    </a:moveTo>
                    <a:lnTo>
                      <a:pt x="11" y="130"/>
                    </a:lnTo>
                    <a:lnTo>
                      <a:pt x="65" y="107"/>
                    </a:lnTo>
                    <a:lnTo>
                      <a:pt x="39" y="31"/>
                    </a:lnTo>
                    <a:lnTo>
                      <a:pt x="0" y="0"/>
                    </a:lnTo>
                    <a:close/>
                  </a:path>
                </a:pathLst>
              </a:custGeom>
              <a:grpFill/>
              <a:ln w="3175" cap="rnd">
                <a:solidFill>
                  <a:schemeClr val="bg1"/>
                </a:solidFill>
                <a:round/>
                <a:headEnd/>
                <a:tailEnd/>
              </a:ln>
            </p:spPr>
            <p:txBody>
              <a:bodyPr/>
              <a:lstStyle/>
              <a:p>
                <a:endParaRPr lang="en-US" dirty="0"/>
              </a:p>
            </p:txBody>
          </p:sp>
          <p:sp>
            <p:nvSpPr>
              <p:cNvPr id="69" name="Freeform 45"/>
              <p:cNvSpPr>
                <a:spLocks noChangeAspect="1"/>
              </p:cNvSpPr>
              <p:nvPr/>
            </p:nvSpPr>
            <p:spPr bwMode="gray">
              <a:xfrm>
                <a:off x="2722560" y="4972043"/>
                <a:ext cx="212726" cy="1200149"/>
              </a:xfrm>
              <a:custGeom>
                <a:avLst/>
                <a:gdLst>
                  <a:gd name="T0" fmla="*/ 0 w 289"/>
                  <a:gd name="T1" fmla="*/ 776184183 h 1450"/>
                  <a:gd name="T2" fmla="*/ 11919961 w 289"/>
                  <a:gd name="T3" fmla="*/ 749467189 h 1450"/>
                  <a:gd name="T4" fmla="*/ 33591412 w 289"/>
                  <a:gd name="T5" fmla="*/ 768648897 h 1450"/>
                  <a:gd name="T6" fmla="*/ 53096602 w 289"/>
                  <a:gd name="T7" fmla="*/ 717268406 h 1450"/>
                  <a:gd name="T8" fmla="*/ 46053122 w 289"/>
                  <a:gd name="T9" fmla="*/ 698086698 h 1450"/>
                  <a:gd name="T10" fmla="*/ 61765329 w 289"/>
                  <a:gd name="T11" fmla="*/ 627524500 h 1450"/>
                  <a:gd name="T12" fmla="*/ 32507913 w 289"/>
                  <a:gd name="T13" fmla="*/ 622043539 h 1450"/>
                  <a:gd name="T14" fmla="*/ 37384395 w 289"/>
                  <a:gd name="T15" fmla="*/ 508322291 h 1450"/>
                  <a:gd name="T16" fmla="*/ 75852288 w 289"/>
                  <a:gd name="T17" fmla="*/ 389804582 h 1450"/>
                  <a:gd name="T18" fmla="*/ 75310539 w 289"/>
                  <a:gd name="T19" fmla="*/ 290469408 h 1450"/>
                  <a:gd name="T20" fmla="*/ 102400957 w 289"/>
                  <a:gd name="T21" fmla="*/ 100705000 h 1450"/>
                  <a:gd name="T22" fmla="*/ 93732229 w 289"/>
                  <a:gd name="T23" fmla="*/ 17126554 h 1450"/>
                  <a:gd name="T24" fmla="*/ 112153184 w 289"/>
                  <a:gd name="T25" fmla="*/ 0 h 1450"/>
                  <a:gd name="T26" fmla="*/ 131658373 w 289"/>
                  <a:gd name="T27" fmla="*/ 43159049 h 1450"/>
                  <a:gd name="T28" fmla="*/ 143577598 w 289"/>
                  <a:gd name="T29" fmla="*/ 130848630 h 1450"/>
                  <a:gd name="T30" fmla="*/ 156581058 w 289"/>
                  <a:gd name="T31" fmla="*/ 133588283 h 1450"/>
                  <a:gd name="T32" fmla="*/ 154414060 w 289"/>
                  <a:gd name="T33" fmla="*/ 163046585 h 1450"/>
                  <a:gd name="T34" fmla="*/ 133825371 w 289"/>
                  <a:gd name="T35" fmla="*/ 175378333 h 1450"/>
                  <a:gd name="T36" fmla="*/ 134908870 w 289"/>
                  <a:gd name="T37" fmla="*/ 232923457 h 1450"/>
                  <a:gd name="T38" fmla="*/ 112153184 w 289"/>
                  <a:gd name="T39" fmla="*/ 265122240 h 1450"/>
                  <a:gd name="T40" fmla="*/ 94273979 w 289"/>
                  <a:gd name="T41" fmla="*/ 346645532 h 1450"/>
                  <a:gd name="T42" fmla="*/ 107818452 w 289"/>
                  <a:gd name="T43" fmla="*/ 424058518 h 1450"/>
                  <a:gd name="T44" fmla="*/ 83437517 w 289"/>
                  <a:gd name="T45" fmla="*/ 489825083 h 1450"/>
                  <a:gd name="T46" fmla="*/ 66641811 w 289"/>
                  <a:gd name="T47" fmla="*/ 652871668 h 1450"/>
                  <a:gd name="T48" fmla="*/ 79645271 w 289"/>
                  <a:gd name="T49" fmla="*/ 712472772 h 1450"/>
                  <a:gd name="T50" fmla="*/ 67183560 w 289"/>
                  <a:gd name="T51" fmla="*/ 717268406 h 1450"/>
                  <a:gd name="T52" fmla="*/ 73685290 w 289"/>
                  <a:gd name="T53" fmla="*/ 770018723 h 1450"/>
                  <a:gd name="T54" fmla="*/ 41719126 w 289"/>
                  <a:gd name="T55" fmla="*/ 881000318 h 1450"/>
                  <a:gd name="T56" fmla="*/ 44427874 w 289"/>
                  <a:gd name="T57" fmla="*/ 899497527 h 1450"/>
                  <a:gd name="T58" fmla="*/ 60681830 w 289"/>
                  <a:gd name="T59" fmla="*/ 892646739 h 1450"/>
                  <a:gd name="T60" fmla="*/ 66641811 w 289"/>
                  <a:gd name="T61" fmla="*/ 935120462 h 1450"/>
                  <a:gd name="T62" fmla="*/ 134908870 w 289"/>
                  <a:gd name="T63" fmla="*/ 944026402 h 1450"/>
                  <a:gd name="T64" fmla="*/ 88855748 w 289"/>
                  <a:gd name="T65" fmla="*/ 960468457 h 1450"/>
                  <a:gd name="T66" fmla="*/ 83437517 w 289"/>
                  <a:gd name="T67" fmla="*/ 993351740 h 1450"/>
                  <a:gd name="T68" fmla="*/ 63933063 w 289"/>
                  <a:gd name="T69" fmla="*/ 983760472 h 1450"/>
                  <a:gd name="T70" fmla="*/ 85604515 w 289"/>
                  <a:gd name="T71" fmla="*/ 963893437 h 1450"/>
                  <a:gd name="T72" fmla="*/ 52554852 w 289"/>
                  <a:gd name="T73" fmla="*/ 954302997 h 1450"/>
                  <a:gd name="T74" fmla="*/ 48762606 w 289"/>
                  <a:gd name="T75" fmla="*/ 919364561 h 1450"/>
                  <a:gd name="T76" fmla="*/ 40093142 w 289"/>
                  <a:gd name="T77" fmla="*/ 936491116 h 1450"/>
                  <a:gd name="T78" fmla="*/ 28173917 w 289"/>
                  <a:gd name="T79" fmla="*/ 903607833 h 1450"/>
                  <a:gd name="T80" fmla="*/ 34133898 w 289"/>
                  <a:gd name="T81" fmla="*/ 894016566 h 1450"/>
                  <a:gd name="T82" fmla="*/ 19505190 w 289"/>
                  <a:gd name="T83" fmla="*/ 878945165 h 1450"/>
                  <a:gd name="T84" fmla="*/ 32507913 w 289"/>
                  <a:gd name="T85" fmla="*/ 860447956 h 1450"/>
                  <a:gd name="T86" fmla="*/ 20046939 w 289"/>
                  <a:gd name="T87" fmla="*/ 813178600 h 1450"/>
                  <a:gd name="T88" fmla="*/ 43886124 w 289"/>
                  <a:gd name="T89" fmla="*/ 817974234 h 1450"/>
                  <a:gd name="T90" fmla="*/ 20046939 w 289"/>
                  <a:gd name="T91" fmla="*/ 792626238 h 1450"/>
                  <a:gd name="T92" fmla="*/ 25464434 w 289"/>
                  <a:gd name="T93" fmla="*/ 774129030 h 1450"/>
                  <a:gd name="T94" fmla="*/ 0 w 289"/>
                  <a:gd name="T95" fmla="*/ 776184183 h 14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9"/>
                  <a:gd name="T145" fmla="*/ 0 h 1450"/>
                  <a:gd name="T146" fmla="*/ 289 w 289"/>
                  <a:gd name="T147" fmla="*/ 1450 h 14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9" h="1450">
                    <a:moveTo>
                      <a:pt x="0" y="1133"/>
                    </a:moveTo>
                    <a:lnTo>
                      <a:pt x="22" y="1094"/>
                    </a:lnTo>
                    <a:lnTo>
                      <a:pt x="62" y="1122"/>
                    </a:lnTo>
                    <a:lnTo>
                      <a:pt x="98" y="1047"/>
                    </a:lnTo>
                    <a:lnTo>
                      <a:pt x="85" y="1019"/>
                    </a:lnTo>
                    <a:lnTo>
                      <a:pt x="114" y="916"/>
                    </a:lnTo>
                    <a:lnTo>
                      <a:pt x="60" y="908"/>
                    </a:lnTo>
                    <a:lnTo>
                      <a:pt x="69" y="742"/>
                    </a:lnTo>
                    <a:lnTo>
                      <a:pt x="140" y="569"/>
                    </a:lnTo>
                    <a:lnTo>
                      <a:pt x="139" y="424"/>
                    </a:lnTo>
                    <a:lnTo>
                      <a:pt x="189" y="147"/>
                    </a:lnTo>
                    <a:lnTo>
                      <a:pt x="173" y="25"/>
                    </a:lnTo>
                    <a:lnTo>
                      <a:pt x="207" y="0"/>
                    </a:lnTo>
                    <a:lnTo>
                      <a:pt x="243" y="63"/>
                    </a:lnTo>
                    <a:lnTo>
                      <a:pt x="265" y="191"/>
                    </a:lnTo>
                    <a:lnTo>
                      <a:pt x="289" y="195"/>
                    </a:lnTo>
                    <a:lnTo>
                      <a:pt x="285" y="238"/>
                    </a:lnTo>
                    <a:lnTo>
                      <a:pt x="247" y="256"/>
                    </a:lnTo>
                    <a:lnTo>
                      <a:pt x="249" y="340"/>
                    </a:lnTo>
                    <a:lnTo>
                      <a:pt x="207" y="387"/>
                    </a:lnTo>
                    <a:lnTo>
                      <a:pt x="174" y="506"/>
                    </a:lnTo>
                    <a:lnTo>
                      <a:pt x="199" y="619"/>
                    </a:lnTo>
                    <a:lnTo>
                      <a:pt x="154" y="715"/>
                    </a:lnTo>
                    <a:lnTo>
                      <a:pt x="123" y="953"/>
                    </a:lnTo>
                    <a:lnTo>
                      <a:pt x="147" y="1040"/>
                    </a:lnTo>
                    <a:lnTo>
                      <a:pt x="124" y="1047"/>
                    </a:lnTo>
                    <a:lnTo>
                      <a:pt x="136" y="1124"/>
                    </a:lnTo>
                    <a:lnTo>
                      <a:pt x="77" y="1286"/>
                    </a:lnTo>
                    <a:lnTo>
                      <a:pt x="82" y="1313"/>
                    </a:lnTo>
                    <a:lnTo>
                      <a:pt x="112" y="1303"/>
                    </a:lnTo>
                    <a:lnTo>
                      <a:pt x="123" y="1365"/>
                    </a:lnTo>
                    <a:lnTo>
                      <a:pt x="249" y="1378"/>
                    </a:lnTo>
                    <a:lnTo>
                      <a:pt x="164" y="1402"/>
                    </a:lnTo>
                    <a:lnTo>
                      <a:pt x="154" y="1450"/>
                    </a:lnTo>
                    <a:lnTo>
                      <a:pt x="118" y="1436"/>
                    </a:lnTo>
                    <a:lnTo>
                      <a:pt x="158" y="1407"/>
                    </a:lnTo>
                    <a:lnTo>
                      <a:pt x="97" y="1393"/>
                    </a:lnTo>
                    <a:lnTo>
                      <a:pt x="90" y="1342"/>
                    </a:lnTo>
                    <a:lnTo>
                      <a:pt x="74" y="1367"/>
                    </a:lnTo>
                    <a:lnTo>
                      <a:pt x="52" y="1319"/>
                    </a:lnTo>
                    <a:lnTo>
                      <a:pt x="63" y="1305"/>
                    </a:lnTo>
                    <a:lnTo>
                      <a:pt x="36" y="1283"/>
                    </a:lnTo>
                    <a:lnTo>
                      <a:pt x="60" y="1256"/>
                    </a:lnTo>
                    <a:lnTo>
                      <a:pt x="37" y="1187"/>
                    </a:lnTo>
                    <a:lnTo>
                      <a:pt x="81" y="1194"/>
                    </a:lnTo>
                    <a:lnTo>
                      <a:pt x="37" y="1157"/>
                    </a:lnTo>
                    <a:lnTo>
                      <a:pt x="47" y="1130"/>
                    </a:lnTo>
                    <a:lnTo>
                      <a:pt x="0" y="1133"/>
                    </a:lnTo>
                    <a:close/>
                  </a:path>
                </a:pathLst>
              </a:custGeom>
              <a:grpFill/>
              <a:ln w="3175" cap="rnd">
                <a:solidFill>
                  <a:schemeClr val="bg1"/>
                </a:solidFill>
                <a:round/>
                <a:headEnd/>
                <a:tailEnd/>
              </a:ln>
            </p:spPr>
            <p:txBody>
              <a:bodyPr/>
              <a:lstStyle/>
              <a:p>
                <a:endParaRPr lang="en-US" dirty="0"/>
              </a:p>
            </p:txBody>
          </p:sp>
          <p:sp>
            <p:nvSpPr>
              <p:cNvPr id="70" name="Freeform 46"/>
              <p:cNvSpPr>
                <a:spLocks noChangeAspect="1"/>
              </p:cNvSpPr>
              <p:nvPr/>
            </p:nvSpPr>
            <p:spPr bwMode="gray">
              <a:xfrm>
                <a:off x="2733673" y="5978516"/>
                <a:ext cx="15874" cy="46038"/>
              </a:xfrm>
              <a:custGeom>
                <a:avLst/>
                <a:gdLst>
                  <a:gd name="T0" fmla="*/ 0 w 22"/>
                  <a:gd name="T1" fmla="*/ 18863419 h 53"/>
                  <a:gd name="T2" fmla="*/ 4686011 w 22"/>
                  <a:gd name="T3" fmla="*/ 0 h 53"/>
                  <a:gd name="T4" fmla="*/ 11455256 w 22"/>
                  <a:gd name="T5" fmla="*/ 39990518 h 53"/>
                  <a:gd name="T6" fmla="*/ 0 w 22"/>
                  <a:gd name="T7" fmla="*/ 18863419 h 53"/>
                  <a:gd name="T8" fmla="*/ 0 60000 65536"/>
                  <a:gd name="T9" fmla="*/ 0 60000 65536"/>
                  <a:gd name="T10" fmla="*/ 0 60000 65536"/>
                  <a:gd name="T11" fmla="*/ 0 60000 65536"/>
                  <a:gd name="T12" fmla="*/ 0 w 22"/>
                  <a:gd name="T13" fmla="*/ 0 h 53"/>
                  <a:gd name="T14" fmla="*/ 22 w 22"/>
                  <a:gd name="T15" fmla="*/ 53 h 53"/>
                </a:gdLst>
                <a:ahLst/>
                <a:cxnLst>
                  <a:cxn ang="T8">
                    <a:pos x="T0" y="T1"/>
                  </a:cxn>
                  <a:cxn ang="T9">
                    <a:pos x="T2" y="T3"/>
                  </a:cxn>
                  <a:cxn ang="T10">
                    <a:pos x="T4" y="T5"/>
                  </a:cxn>
                  <a:cxn ang="T11">
                    <a:pos x="T6" y="T7"/>
                  </a:cxn>
                </a:cxnLst>
                <a:rect l="T12" t="T13" r="T14" b="T15"/>
                <a:pathLst>
                  <a:path w="22" h="53">
                    <a:moveTo>
                      <a:pt x="0" y="25"/>
                    </a:moveTo>
                    <a:lnTo>
                      <a:pt x="9" y="0"/>
                    </a:lnTo>
                    <a:lnTo>
                      <a:pt x="22" y="53"/>
                    </a:lnTo>
                    <a:lnTo>
                      <a:pt x="0" y="25"/>
                    </a:lnTo>
                    <a:close/>
                  </a:path>
                </a:pathLst>
              </a:custGeom>
              <a:grpFill/>
              <a:ln w="3175" cap="rnd">
                <a:solidFill>
                  <a:schemeClr val="bg1"/>
                </a:solidFill>
                <a:round/>
                <a:headEnd/>
                <a:tailEnd/>
              </a:ln>
            </p:spPr>
            <p:txBody>
              <a:bodyPr/>
              <a:lstStyle/>
              <a:p>
                <a:endParaRPr lang="en-US" dirty="0"/>
              </a:p>
            </p:txBody>
          </p:sp>
          <p:sp>
            <p:nvSpPr>
              <p:cNvPr id="71" name="Freeform 47"/>
              <p:cNvSpPr>
                <a:spLocks noChangeAspect="1"/>
              </p:cNvSpPr>
              <p:nvPr/>
            </p:nvSpPr>
            <p:spPr bwMode="gray">
              <a:xfrm>
                <a:off x="2749547" y="5734044"/>
                <a:ext cx="19049" cy="55562"/>
              </a:xfrm>
              <a:custGeom>
                <a:avLst/>
                <a:gdLst>
                  <a:gd name="T0" fmla="*/ 0 w 20"/>
                  <a:gd name="T1" fmla="*/ 37173235 h 70"/>
                  <a:gd name="T2" fmla="*/ 18145125 w 20"/>
                  <a:gd name="T3" fmla="*/ 0 h 70"/>
                  <a:gd name="T4" fmla="*/ 18145125 w 20"/>
                  <a:gd name="T5" fmla="*/ 44103528 h 70"/>
                  <a:gd name="T6" fmla="*/ 0 w 20"/>
                  <a:gd name="T7" fmla="*/ 37173235 h 70"/>
                  <a:gd name="T8" fmla="*/ 0 60000 65536"/>
                  <a:gd name="T9" fmla="*/ 0 60000 65536"/>
                  <a:gd name="T10" fmla="*/ 0 60000 65536"/>
                  <a:gd name="T11" fmla="*/ 0 60000 65536"/>
                  <a:gd name="T12" fmla="*/ 0 w 20"/>
                  <a:gd name="T13" fmla="*/ 0 h 70"/>
                  <a:gd name="T14" fmla="*/ 20 w 20"/>
                  <a:gd name="T15" fmla="*/ 70 h 70"/>
                </a:gdLst>
                <a:ahLst/>
                <a:cxnLst>
                  <a:cxn ang="T8">
                    <a:pos x="T0" y="T1"/>
                  </a:cxn>
                  <a:cxn ang="T9">
                    <a:pos x="T2" y="T3"/>
                  </a:cxn>
                  <a:cxn ang="T10">
                    <a:pos x="T4" y="T5"/>
                  </a:cxn>
                  <a:cxn ang="T11">
                    <a:pos x="T6" y="T7"/>
                  </a:cxn>
                </a:cxnLst>
                <a:rect l="T12" t="T13" r="T14" b="T15"/>
                <a:pathLst>
                  <a:path w="20" h="70">
                    <a:moveTo>
                      <a:pt x="0" y="59"/>
                    </a:moveTo>
                    <a:lnTo>
                      <a:pt x="20" y="0"/>
                    </a:lnTo>
                    <a:lnTo>
                      <a:pt x="20" y="70"/>
                    </a:lnTo>
                    <a:lnTo>
                      <a:pt x="0" y="59"/>
                    </a:lnTo>
                    <a:close/>
                  </a:path>
                </a:pathLst>
              </a:custGeom>
              <a:grpFill/>
              <a:ln w="3175" cap="rnd">
                <a:solidFill>
                  <a:schemeClr val="bg1"/>
                </a:solidFill>
                <a:round/>
                <a:headEnd/>
                <a:tailEnd/>
              </a:ln>
            </p:spPr>
            <p:txBody>
              <a:bodyPr/>
              <a:lstStyle/>
              <a:p>
                <a:endParaRPr lang="en-US" dirty="0"/>
              </a:p>
            </p:txBody>
          </p:sp>
          <p:sp>
            <p:nvSpPr>
              <p:cNvPr id="72" name="Freeform 48"/>
              <p:cNvSpPr>
                <a:spLocks noChangeAspect="1"/>
              </p:cNvSpPr>
              <p:nvPr/>
            </p:nvSpPr>
            <p:spPr bwMode="gray">
              <a:xfrm>
                <a:off x="2770184" y="6159492"/>
                <a:ext cx="36512" cy="22225"/>
              </a:xfrm>
              <a:custGeom>
                <a:avLst/>
                <a:gdLst>
                  <a:gd name="T0" fmla="*/ 0 w 46"/>
                  <a:gd name="T1" fmla="*/ 0 h 29"/>
                  <a:gd name="T2" fmla="*/ 27721339 w 46"/>
                  <a:gd name="T3" fmla="*/ 4111625 h 29"/>
                  <a:gd name="T4" fmla="*/ 28981003 w 46"/>
                  <a:gd name="T5" fmla="*/ 17032780 h 29"/>
                  <a:gd name="T6" fmla="*/ 0 w 46"/>
                  <a:gd name="T7" fmla="*/ 0 h 29"/>
                  <a:gd name="T8" fmla="*/ 0 60000 65536"/>
                  <a:gd name="T9" fmla="*/ 0 60000 65536"/>
                  <a:gd name="T10" fmla="*/ 0 60000 65536"/>
                  <a:gd name="T11" fmla="*/ 0 60000 65536"/>
                  <a:gd name="T12" fmla="*/ 0 w 46"/>
                  <a:gd name="T13" fmla="*/ 0 h 29"/>
                  <a:gd name="T14" fmla="*/ 46 w 46"/>
                  <a:gd name="T15" fmla="*/ 29 h 29"/>
                </a:gdLst>
                <a:ahLst/>
                <a:cxnLst>
                  <a:cxn ang="T8">
                    <a:pos x="T0" y="T1"/>
                  </a:cxn>
                  <a:cxn ang="T9">
                    <a:pos x="T2" y="T3"/>
                  </a:cxn>
                  <a:cxn ang="T10">
                    <a:pos x="T4" y="T5"/>
                  </a:cxn>
                  <a:cxn ang="T11">
                    <a:pos x="T6" y="T7"/>
                  </a:cxn>
                </a:cxnLst>
                <a:rect l="T12" t="T13" r="T14" b="T15"/>
                <a:pathLst>
                  <a:path w="46" h="29">
                    <a:moveTo>
                      <a:pt x="0" y="0"/>
                    </a:moveTo>
                    <a:lnTo>
                      <a:pt x="44" y="7"/>
                    </a:lnTo>
                    <a:lnTo>
                      <a:pt x="46" y="29"/>
                    </a:lnTo>
                    <a:lnTo>
                      <a:pt x="0" y="0"/>
                    </a:lnTo>
                    <a:close/>
                  </a:path>
                </a:pathLst>
              </a:custGeom>
              <a:grpFill/>
              <a:ln w="3175" cap="rnd">
                <a:solidFill>
                  <a:schemeClr val="bg1"/>
                </a:solidFill>
                <a:round/>
                <a:headEnd/>
                <a:tailEnd/>
              </a:ln>
            </p:spPr>
            <p:txBody>
              <a:bodyPr/>
              <a:lstStyle/>
              <a:p>
                <a:endParaRPr lang="en-US" dirty="0"/>
              </a:p>
            </p:txBody>
          </p:sp>
          <p:sp>
            <p:nvSpPr>
              <p:cNvPr id="73" name="Freeform 49"/>
              <p:cNvSpPr>
                <a:spLocks noChangeAspect="1"/>
              </p:cNvSpPr>
              <p:nvPr/>
            </p:nvSpPr>
            <p:spPr bwMode="gray">
              <a:xfrm>
                <a:off x="2774945" y="6100755"/>
                <a:ext cx="55563" cy="58736"/>
              </a:xfrm>
              <a:custGeom>
                <a:avLst/>
                <a:gdLst>
                  <a:gd name="T0" fmla="*/ 0 w 68"/>
                  <a:gd name="T1" fmla="*/ 7971207 h 69"/>
                  <a:gd name="T2" fmla="*/ 12017950 w 68"/>
                  <a:gd name="T3" fmla="*/ 0 h 69"/>
                  <a:gd name="T4" fmla="*/ 11350377 w 68"/>
                  <a:gd name="T5" fmla="*/ 22463923 h 69"/>
                  <a:gd name="T6" fmla="*/ 45400691 w 68"/>
                  <a:gd name="T7" fmla="*/ 31159553 h 69"/>
                  <a:gd name="T8" fmla="*/ 23368327 w 68"/>
                  <a:gd name="T9" fmla="*/ 50000510 h 69"/>
                  <a:gd name="T10" fmla="*/ 0 w 68"/>
                  <a:gd name="T11" fmla="*/ 7971207 h 69"/>
                  <a:gd name="T12" fmla="*/ 0 60000 65536"/>
                  <a:gd name="T13" fmla="*/ 0 60000 65536"/>
                  <a:gd name="T14" fmla="*/ 0 60000 65536"/>
                  <a:gd name="T15" fmla="*/ 0 60000 65536"/>
                  <a:gd name="T16" fmla="*/ 0 60000 65536"/>
                  <a:gd name="T17" fmla="*/ 0 60000 65536"/>
                  <a:gd name="T18" fmla="*/ 0 w 68"/>
                  <a:gd name="T19" fmla="*/ 0 h 69"/>
                  <a:gd name="T20" fmla="*/ 68 w 68"/>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68" h="69">
                    <a:moveTo>
                      <a:pt x="0" y="11"/>
                    </a:moveTo>
                    <a:lnTo>
                      <a:pt x="18" y="0"/>
                    </a:lnTo>
                    <a:lnTo>
                      <a:pt x="17" y="31"/>
                    </a:lnTo>
                    <a:lnTo>
                      <a:pt x="68" y="43"/>
                    </a:lnTo>
                    <a:lnTo>
                      <a:pt x="35" y="69"/>
                    </a:lnTo>
                    <a:lnTo>
                      <a:pt x="0" y="11"/>
                    </a:lnTo>
                    <a:close/>
                  </a:path>
                </a:pathLst>
              </a:custGeom>
              <a:grpFill/>
              <a:ln w="3175" cap="rnd">
                <a:solidFill>
                  <a:schemeClr val="bg1"/>
                </a:solidFill>
                <a:round/>
                <a:headEnd/>
                <a:tailEnd/>
              </a:ln>
            </p:spPr>
            <p:txBody>
              <a:bodyPr/>
              <a:lstStyle/>
              <a:p>
                <a:endParaRPr lang="en-US" dirty="0"/>
              </a:p>
            </p:txBody>
          </p:sp>
          <p:sp>
            <p:nvSpPr>
              <p:cNvPr id="74" name="Freeform 50"/>
              <p:cNvSpPr>
                <a:spLocks noChangeAspect="1"/>
              </p:cNvSpPr>
              <p:nvPr/>
            </p:nvSpPr>
            <p:spPr bwMode="gray">
              <a:xfrm>
                <a:off x="2813045" y="6176956"/>
                <a:ext cx="30162" cy="14287"/>
              </a:xfrm>
              <a:custGeom>
                <a:avLst/>
                <a:gdLst>
                  <a:gd name="T0" fmla="*/ 0 w 38"/>
                  <a:gd name="T1" fmla="*/ 9181499 h 17"/>
                  <a:gd name="T2" fmla="*/ 5670644 w 38"/>
                  <a:gd name="T3" fmla="*/ 0 h 17"/>
                  <a:gd name="T4" fmla="*/ 23942278 w 38"/>
                  <a:gd name="T5" fmla="*/ 12006963 h 17"/>
                  <a:gd name="T6" fmla="*/ 0 w 38"/>
                  <a:gd name="T7" fmla="*/ 9181499 h 17"/>
                  <a:gd name="T8" fmla="*/ 0 60000 65536"/>
                  <a:gd name="T9" fmla="*/ 0 60000 65536"/>
                  <a:gd name="T10" fmla="*/ 0 60000 65536"/>
                  <a:gd name="T11" fmla="*/ 0 60000 65536"/>
                  <a:gd name="T12" fmla="*/ 0 w 38"/>
                  <a:gd name="T13" fmla="*/ 0 h 17"/>
                  <a:gd name="T14" fmla="*/ 38 w 38"/>
                  <a:gd name="T15" fmla="*/ 17 h 17"/>
                </a:gdLst>
                <a:ahLst/>
                <a:cxnLst>
                  <a:cxn ang="T8">
                    <a:pos x="T0" y="T1"/>
                  </a:cxn>
                  <a:cxn ang="T9">
                    <a:pos x="T2" y="T3"/>
                  </a:cxn>
                  <a:cxn ang="T10">
                    <a:pos x="T4" y="T5"/>
                  </a:cxn>
                  <a:cxn ang="T11">
                    <a:pos x="T6" y="T7"/>
                  </a:cxn>
                </a:cxnLst>
                <a:rect l="T12" t="T13" r="T14" b="T15"/>
                <a:pathLst>
                  <a:path w="38" h="17">
                    <a:moveTo>
                      <a:pt x="0" y="13"/>
                    </a:moveTo>
                    <a:lnTo>
                      <a:pt x="9" y="0"/>
                    </a:lnTo>
                    <a:lnTo>
                      <a:pt x="38" y="17"/>
                    </a:lnTo>
                    <a:lnTo>
                      <a:pt x="0" y="13"/>
                    </a:lnTo>
                    <a:close/>
                  </a:path>
                </a:pathLst>
              </a:custGeom>
              <a:grpFill/>
              <a:ln w="3175" cap="rnd">
                <a:solidFill>
                  <a:schemeClr val="bg1"/>
                </a:solidFill>
                <a:round/>
                <a:headEnd/>
                <a:tailEnd/>
              </a:ln>
            </p:spPr>
            <p:txBody>
              <a:bodyPr/>
              <a:lstStyle/>
              <a:p>
                <a:endParaRPr lang="en-US" dirty="0"/>
              </a:p>
            </p:txBody>
          </p:sp>
          <p:sp>
            <p:nvSpPr>
              <p:cNvPr id="75" name="Freeform 51"/>
              <p:cNvSpPr>
                <a:spLocks noChangeAspect="1"/>
              </p:cNvSpPr>
              <p:nvPr/>
            </p:nvSpPr>
            <p:spPr bwMode="gray">
              <a:xfrm>
                <a:off x="2833683" y="6127743"/>
                <a:ext cx="66674" cy="88899"/>
              </a:xfrm>
              <a:custGeom>
                <a:avLst/>
                <a:gdLst>
                  <a:gd name="T0" fmla="*/ 0 w 96"/>
                  <a:gd name="T1" fmla="*/ 61194231 h 106"/>
                  <a:gd name="T2" fmla="*/ 7718326 w 96"/>
                  <a:gd name="T3" fmla="*/ 49939994 h 106"/>
                  <a:gd name="T4" fmla="*/ 32319317 w 96"/>
                  <a:gd name="T5" fmla="*/ 56973997 h 106"/>
                  <a:gd name="T6" fmla="*/ 21224180 w 96"/>
                  <a:gd name="T7" fmla="*/ 37982944 h 106"/>
                  <a:gd name="T8" fmla="*/ 33284021 w 96"/>
                  <a:gd name="T9" fmla="*/ 26025056 h 106"/>
                  <a:gd name="T10" fmla="*/ 15435957 w 96"/>
                  <a:gd name="T11" fmla="*/ 22508474 h 106"/>
                  <a:gd name="T12" fmla="*/ 15435957 w 96"/>
                  <a:gd name="T13" fmla="*/ 4220234 h 106"/>
                  <a:gd name="T14" fmla="*/ 44860468 w 96"/>
                  <a:gd name="T15" fmla="*/ 0 h 106"/>
                  <a:gd name="T16" fmla="*/ 46307871 w 96"/>
                  <a:gd name="T17" fmla="*/ 74558585 h 106"/>
                  <a:gd name="T18" fmla="*/ 0 w 96"/>
                  <a:gd name="T19" fmla="*/ 6119423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106"/>
                  <a:gd name="T32" fmla="*/ 96 w 96"/>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106">
                    <a:moveTo>
                      <a:pt x="0" y="87"/>
                    </a:moveTo>
                    <a:lnTo>
                      <a:pt x="16" y="71"/>
                    </a:lnTo>
                    <a:lnTo>
                      <a:pt x="67" y="81"/>
                    </a:lnTo>
                    <a:lnTo>
                      <a:pt x="44" y="54"/>
                    </a:lnTo>
                    <a:lnTo>
                      <a:pt x="69" y="37"/>
                    </a:lnTo>
                    <a:lnTo>
                      <a:pt x="32" y="32"/>
                    </a:lnTo>
                    <a:lnTo>
                      <a:pt x="32" y="6"/>
                    </a:lnTo>
                    <a:lnTo>
                      <a:pt x="93" y="0"/>
                    </a:lnTo>
                    <a:lnTo>
                      <a:pt x="96" y="106"/>
                    </a:lnTo>
                    <a:lnTo>
                      <a:pt x="0" y="87"/>
                    </a:lnTo>
                    <a:close/>
                  </a:path>
                </a:pathLst>
              </a:custGeom>
              <a:grpFill/>
              <a:ln w="3175" cap="rnd">
                <a:solidFill>
                  <a:schemeClr val="bg1"/>
                </a:solidFill>
                <a:round/>
                <a:headEnd/>
                <a:tailEnd/>
              </a:ln>
            </p:spPr>
            <p:txBody>
              <a:bodyPr/>
              <a:lstStyle/>
              <a:p>
                <a:endParaRPr lang="en-US" dirty="0"/>
              </a:p>
            </p:txBody>
          </p:sp>
          <p:sp>
            <p:nvSpPr>
              <p:cNvPr id="76" name="Freeform 52"/>
              <p:cNvSpPr>
                <a:spLocks noChangeAspect="1"/>
              </p:cNvSpPr>
              <p:nvPr/>
            </p:nvSpPr>
            <p:spPr bwMode="gray">
              <a:xfrm>
                <a:off x="2867020" y="6229344"/>
                <a:ext cx="52388" cy="17461"/>
              </a:xfrm>
              <a:custGeom>
                <a:avLst/>
                <a:gdLst>
                  <a:gd name="T0" fmla="*/ 0 w 71"/>
                  <a:gd name="T1" fmla="*/ 0 h 21"/>
                  <a:gd name="T2" fmla="*/ 34843923 w 71"/>
                  <a:gd name="T3" fmla="*/ 3457674 h 21"/>
                  <a:gd name="T4" fmla="*/ 38654965 w 71"/>
                  <a:gd name="T5" fmla="*/ 14521732 h 21"/>
                  <a:gd name="T6" fmla="*/ 0 w 71"/>
                  <a:gd name="T7" fmla="*/ 0 h 21"/>
                  <a:gd name="T8" fmla="*/ 0 60000 65536"/>
                  <a:gd name="T9" fmla="*/ 0 60000 65536"/>
                  <a:gd name="T10" fmla="*/ 0 60000 65536"/>
                  <a:gd name="T11" fmla="*/ 0 60000 65536"/>
                  <a:gd name="T12" fmla="*/ 0 w 71"/>
                  <a:gd name="T13" fmla="*/ 0 h 21"/>
                  <a:gd name="T14" fmla="*/ 71 w 71"/>
                  <a:gd name="T15" fmla="*/ 21 h 21"/>
                </a:gdLst>
                <a:ahLst/>
                <a:cxnLst>
                  <a:cxn ang="T8">
                    <a:pos x="T0" y="T1"/>
                  </a:cxn>
                  <a:cxn ang="T9">
                    <a:pos x="T2" y="T3"/>
                  </a:cxn>
                  <a:cxn ang="T10">
                    <a:pos x="T4" y="T5"/>
                  </a:cxn>
                  <a:cxn ang="T11">
                    <a:pos x="T6" y="T7"/>
                  </a:cxn>
                </a:cxnLst>
                <a:rect l="T12" t="T13" r="T14" b="T15"/>
                <a:pathLst>
                  <a:path w="71" h="21">
                    <a:moveTo>
                      <a:pt x="0" y="0"/>
                    </a:moveTo>
                    <a:lnTo>
                      <a:pt x="64" y="5"/>
                    </a:lnTo>
                    <a:lnTo>
                      <a:pt x="71" y="21"/>
                    </a:lnTo>
                    <a:lnTo>
                      <a:pt x="0" y="0"/>
                    </a:lnTo>
                    <a:close/>
                  </a:path>
                </a:pathLst>
              </a:custGeom>
              <a:grpFill/>
              <a:ln w="3175" cap="rnd">
                <a:solidFill>
                  <a:schemeClr val="bg1"/>
                </a:solidFill>
                <a:round/>
                <a:headEnd/>
                <a:tailEnd/>
              </a:ln>
            </p:spPr>
            <p:txBody>
              <a:bodyPr/>
              <a:lstStyle/>
              <a:p>
                <a:endParaRPr lang="en-US" dirty="0"/>
              </a:p>
            </p:txBody>
          </p:sp>
          <p:sp>
            <p:nvSpPr>
              <p:cNvPr id="77" name="Freeform 53"/>
              <p:cNvSpPr>
                <a:spLocks noChangeAspect="1"/>
              </p:cNvSpPr>
              <p:nvPr/>
            </p:nvSpPr>
            <p:spPr bwMode="gray">
              <a:xfrm>
                <a:off x="2917822" y="6216643"/>
                <a:ext cx="25401" cy="12701"/>
              </a:xfrm>
              <a:custGeom>
                <a:avLst/>
                <a:gdLst>
                  <a:gd name="T0" fmla="*/ 0 w 33"/>
                  <a:gd name="T1" fmla="*/ 10752667 h 15"/>
                  <a:gd name="T2" fmla="*/ 4147127 w 33"/>
                  <a:gd name="T3" fmla="*/ 0 h 15"/>
                  <a:gd name="T4" fmla="*/ 19550303 w 33"/>
                  <a:gd name="T5" fmla="*/ 10752667 h 15"/>
                  <a:gd name="T6" fmla="*/ 0 w 33"/>
                  <a:gd name="T7" fmla="*/ 10752667 h 15"/>
                  <a:gd name="T8" fmla="*/ 0 60000 65536"/>
                  <a:gd name="T9" fmla="*/ 0 60000 65536"/>
                  <a:gd name="T10" fmla="*/ 0 60000 65536"/>
                  <a:gd name="T11" fmla="*/ 0 60000 65536"/>
                  <a:gd name="T12" fmla="*/ 0 w 33"/>
                  <a:gd name="T13" fmla="*/ 0 h 15"/>
                  <a:gd name="T14" fmla="*/ 33 w 33"/>
                  <a:gd name="T15" fmla="*/ 15 h 15"/>
                </a:gdLst>
                <a:ahLst/>
                <a:cxnLst>
                  <a:cxn ang="T8">
                    <a:pos x="T0" y="T1"/>
                  </a:cxn>
                  <a:cxn ang="T9">
                    <a:pos x="T2" y="T3"/>
                  </a:cxn>
                  <a:cxn ang="T10">
                    <a:pos x="T4" y="T5"/>
                  </a:cxn>
                  <a:cxn ang="T11">
                    <a:pos x="T6" y="T7"/>
                  </a:cxn>
                </a:cxnLst>
                <a:rect l="T12" t="T13" r="T14" b="T15"/>
                <a:pathLst>
                  <a:path w="33" h="15">
                    <a:moveTo>
                      <a:pt x="0" y="15"/>
                    </a:moveTo>
                    <a:lnTo>
                      <a:pt x="7" y="0"/>
                    </a:lnTo>
                    <a:lnTo>
                      <a:pt x="33" y="15"/>
                    </a:lnTo>
                    <a:lnTo>
                      <a:pt x="0" y="15"/>
                    </a:lnTo>
                    <a:close/>
                  </a:path>
                </a:pathLst>
              </a:custGeom>
              <a:grpFill/>
              <a:ln w="3175" cap="rnd">
                <a:solidFill>
                  <a:schemeClr val="bg1"/>
                </a:solidFill>
                <a:round/>
                <a:headEnd/>
                <a:tailEnd/>
              </a:ln>
            </p:spPr>
            <p:txBody>
              <a:bodyPr/>
              <a:lstStyle/>
              <a:p>
                <a:endParaRPr lang="en-US" dirty="0"/>
              </a:p>
            </p:txBody>
          </p:sp>
          <p:sp>
            <p:nvSpPr>
              <p:cNvPr id="78" name="Freeform 54"/>
              <p:cNvSpPr>
                <a:spLocks noChangeAspect="1"/>
              </p:cNvSpPr>
              <p:nvPr/>
            </p:nvSpPr>
            <p:spPr bwMode="gray">
              <a:xfrm>
                <a:off x="6374377" y="2773360"/>
                <a:ext cx="1587498" cy="1111247"/>
              </a:xfrm>
              <a:custGeom>
                <a:avLst/>
                <a:gdLst>
                  <a:gd name="T0" fmla="*/ 6703525 w 2124"/>
                  <a:gd name="T1" fmla="*/ 404125969 h 1337"/>
                  <a:gd name="T2" fmla="*/ 124573158 w 2124"/>
                  <a:gd name="T3" fmla="*/ 347478815 h 1337"/>
                  <a:gd name="T4" fmla="*/ 120662706 w 2124"/>
                  <a:gd name="T5" fmla="*/ 267344974 h 1337"/>
                  <a:gd name="T6" fmla="*/ 180993685 w 2124"/>
                  <a:gd name="T7" fmla="*/ 196881584 h 1337"/>
                  <a:gd name="T8" fmla="*/ 235738518 w 2124"/>
                  <a:gd name="T9" fmla="*/ 162341407 h 1337"/>
                  <a:gd name="T10" fmla="*/ 293277172 w 2124"/>
                  <a:gd name="T11" fmla="*/ 174775438 h 1337"/>
                  <a:gd name="T12" fmla="*/ 331821881 w 2124"/>
                  <a:gd name="T13" fmla="*/ 254910111 h 1337"/>
                  <a:gd name="T14" fmla="*/ 452483839 w 2124"/>
                  <a:gd name="T15" fmla="*/ 328136250 h 1337"/>
                  <a:gd name="T16" fmla="*/ 603312035 w 2124"/>
                  <a:gd name="T17" fmla="*/ 361986571 h 1337"/>
                  <a:gd name="T18" fmla="*/ 741850559 w 2124"/>
                  <a:gd name="T19" fmla="*/ 301885151 h 1337"/>
                  <a:gd name="T20" fmla="*/ 770898670 w 2124"/>
                  <a:gd name="T21" fmla="*/ 268726348 h 1337"/>
                  <a:gd name="T22" fmla="*/ 888209987 w 2124"/>
                  <a:gd name="T23" fmla="*/ 212080026 h 1337"/>
                  <a:gd name="T24" fmla="*/ 813354579 w 2124"/>
                  <a:gd name="T25" fmla="*/ 182374660 h 1337"/>
                  <a:gd name="T26" fmla="*/ 825644250 w 2124"/>
                  <a:gd name="T27" fmla="*/ 112602788 h 1337"/>
                  <a:gd name="T28" fmla="*/ 883182156 w 2124"/>
                  <a:gd name="T29" fmla="*/ 110529895 h 1337"/>
                  <a:gd name="T30" fmla="*/ 898264901 w 2124"/>
                  <a:gd name="T31" fmla="*/ 28323161 h 1337"/>
                  <a:gd name="T32" fmla="*/ 1007754567 w 2124"/>
                  <a:gd name="T33" fmla="*/ 18651878 h 1337"/>
                  <a:gd name="T34" fmla="*/ 1102720551 w 2124"/>
                  <a:gd name="T35" fmla="*/ 144380216 h 1337"/>
                  <a:gd name="T36" fmla="*/ 1186514242 w 2124"/>
                  <a:gd name="T37" fmla="*/ 158196453 h 1337"/>
                  <a:gd name="T38" fmla="*/ 1110541455 w 2124"/>
                  <a:gd name="T39" fmla="*/ 272871302 h 1337"/>
                  <a:gd name="T40" fmla="*/ 1102720551 w 2124"/>
                  <a:gd name="T41" fmla="*/ 332971891 h 1337"/>
                  <a:gd name="T42" fmla="*/ 1058030632 w 2124"/>
                  <a:gd name="T43" fmla="*/ 352314457 h 1337"/>
                  <a:gd name="T44" fmla="*/ 1031217279 w 2124"/>
                  <a:gd name="T45" fmla="*/ 363367945 h 1337"/>
                  <a:gd name="T46" fmla="*/ 925079002 w 2124"/>
                  <a:gd name="T47" fmla="*/ 443501787 h 1337"/>
                  <a:gd name="T48" fmla="*/ 934016537 w 2124"/>
                  <a:gd name="T49" fmla="*/ 379256243 h 1337"/>
                  <a:gd name="T50" fmla="*/ 853016667 w 2124"/>
                  <a:gd name="T51" fmla="*/ 449028946 h 1337"/>
                  <a:gd name="T52" fmla="*/ 913347646 w 2124"/>
                  <a:gd name="T53" fmla="*/ 469062199 h 1337"/>
                  <a:gd name="T54" fmla="*/ 901616290 w 2124"/>
                  <a:gd name="T55" fmla="*/ 509820223 h 1337"/>
                  <a:gd name="T56" fmla="*/ 935133916 w 2124"/>
                  <a:gd name="T57" fmla="*/ 632094293 h 1337"/>
                  <a:gd name="T58" fmla="*/ 935133916 w 2124"/>
                  <a:gd name="T59" fmla="*/ 652818233 h 1337"/>
                  <a:gd name="T60" fmla="*/ 936251295 w 2124"/>
                  <a:gd name="T61" fmla="*/ 679069332 h 1337"/>
                  <a:gd name="T62" fmla="*/ 827319945 w 2124"/>
                  <a:gd name="T63" fmla="*/ 853154915 h 1337"/>
                  <a:gd name="T64" fmla="*/ 782071710 w 2124"/>
                  <a:gd name="T65" fmla="*/ 866971152 h 1337"/>
                  <a:gd name="T66" fmla="*/ 760285440 w 2124"/>
                  <a:gd name="T67" fmla="*/ 882168763 h 1337"/>
                  <a:gd name="T68" fmla="*/ 706098923 w 2124"/>
                  <a:gd name="T69" fmla="*/ 923617474 h 1337"/>
                  <a:gd name="T70" fmla="*/ 663084699 w 2124"/>
                  <a:gd name="T71" fmla="*/ 891149359 h 1337"/>
                  <a:gd name="T72" fmla="*/ 552477654 w 2124"/>
                  <a:gd name="T73" fmla="*/ 867661839 h 1337"/>
                  <a:gd name="T74" fmla="*/ 542421993 w 2124"/>
                  <a:gd name="T75" fmla="*/ 895294313 h 1337"/>
                  <a:gd name="T76" fmla="*/ 496615443 w 2124"/>
                  <a:gd name="T77" fmla="*/ 875951747 h 1337"/>
                  <a:gd name="T78" fmla="*/ 463097817 w 2124"/>
                  <a:gd name="T79" fmla="*/ 833120831 h 1337"/>
                  <a:gd name="T80" fmla="*/ 483766708 w 2124"/>
                  <a:gd name="T81" fmla="*/ 739170753 h 1337"/>
                  <a:gd name="T82" fmla="*/ 439077536 w 2124"/>
                  <a:gd name="T83" fmla="*/ 714991715 h 1337"/>
                  <a:gd name="T84" fmla="*/ 349697699 w 2124"/>
                  <a:gd name="T85" fmla="*/ 732262219 h 1337"/>
                  <a:gd name="T86" fmla="*/ 294393803 w 2124"/>
                  <a:gd name="T87" fmla="*/ 745387768 h 1337"/>
                  <a:gd name="T88" fmla="*/ 278752742 w 2124"/>
                  <a:gd name="T89" fmla="*/ 731571531 h 1337"/>
                  <a:gd name="T90" fmla="*/ 203897334 w 2124"/>
                  <a:gd name="T91" fmla="*/ 694266944 h 1337"/>
                  <a:gd name="T92" fmla="*/ 102227825 w 2124"/>
                  <a:gd name="T93" fmla="*/ 651436859 h 1337"/>
                  <a:gd name="T94" fmla="*/ 113959181 w 2124"/>
                  <a:gd name="T95" fmla="*/ 605152507 h 1337"/>
                  <a:gd name="T96" fmla="*/ 128482863 w 2124"/>
                  <a:gd name="T97" fmla="*/ 531235681 h 1337"/>
                  <a:gd name="T98" fmla="*/ 77090166 w 2124"/>
                  <a:gd name="T99" fmla="*/ 532617055 h 1337"/>
                  <a:gd name="T100" fmla="*/ 19551512 w 2124"/>
                  <a:gd name="T101" fmla="*/ 481497062 h 1337"/>
                  <a:gd name="T102" fmla="*/ 0 w 2124"/>
                  <a:gd name="T103" fmla="*/ 439357664 h 13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24"/>
                  <a:gd name="T157" fmla="*/ 0 h 1337"/>
                  <a:gd name="T158" fmla="*/ 2124 w 2124"/>
                  <a:gd name="T159" fmla="*/ 1337 h 13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24" h="1337">
                    <a:moveTo>
                      <a:pt x="0" y="636"/>
                    </a:moveTo>
                    <a:lnTo>
                      <a:pt x="12" y="585"/>
                    </a:lnTo>
                    <a:lnTo>
                      <a:pt x="89" y="574"/>
                    </a:lnTo>
                    <a:lnTo>
                      <a:pt x="223" y="503"/>
                    </a:lnTo>
                    <a:lnTo>
                      <a:pt x="243" y="449"/>
                    </a:lnTo>
                    <a:lnTo>
                      <a:pt x="216" y="387"/>
                    </a:lnTo>
                    <a:lnTo>
                      <a:pt x="300" y="369"/>
                    </a:lnTo>
                    <a:lnTo>
                      <a:pt x="324" y="285"/>
                    </a:lnTo>
                    <a:lnTo>
                      <a:pt x="412" y="289"/>
                    </a:lnTo>
                    <a:lnTo>
                      <a:pt x="422" y="235"/>
                    </a:lnTo>
                    <a:lnTo>
                      <a:pt x="489" y="206"/>
                    </a:lnTo>
                    <a:lnTo>
                      <a:pt x="525" y="253"/>
                    </a:lnTo>
                    <a:lnTo>
                      <a:pt x="573" y="270"/>
                    </a:lnTo>
                    <a:lnTo>
                      <a:pt x="594" y="369"/>
                    </a:lnTo>
                    <a:lnTo>
                      <a:pt x="747" y="407"/>
                    </a:lnTo>
                    <a:lnTo>
                      <a:pt x="810" y="475"/>
                    </a:lnTo>
                    <a:lnTo>
                      <a:pt x="936" y="471"/>
                    </a:lnTo>
                    <a:lnTo>
                      <a:pt x="1080" y="524"/>
                    </a:lnTo>
                    <a:lnTo>
                      <a:pt x="1269" y="475"/>
                    </a:lnTo>
                    <a:lnTo>
                      <a:pt x="1328" y="437"/>
                    </a:lnTo>
                    <a:lnTo>
                      <a:pt x="1328" y="383"/>
                    </a:lnTo>
                    <a:lnTo>
                      <a:pt x="1380" y="389"/>
                    </a:lnTo>
                    <a:lnTo>
                      <a:pt x="1497" y="312"/>
                    </a:lnTo>
                    <a:lnTo>
                      <a:pt x="1590" y="307"/>
                    </a:lnTo>
                    <a:lnTo>
                      <a:pt x="1546" y="248"/>
                    </a:lnTo>
                    <a:lnTo>
                      <a:pt x="1456" y="264"/>
                    </a:lnTo>
                    <a:lnTo>
                      <a:pt x="1455" y="199"/>
                    </a:lnTo>
                    <a:lnTo>
                      <a:pt x="1478" y="163"/>
                    </a:lnTo>
                    <a:lnTo>
                      <a:pt x="1531" y="184"/>
                    </a:lnTo>
                    <a:lnTo>
                      <a:pt x="1581" y="160"/>
                    </a:lnTo>
                    <a:lnTo>
                      <a:pt x="1632" y="72"/>
                    </a:lnTo>
                    <a:lnTo>
                      <a:pt x="1608" y="41"/>
                    </a:lnTo>
                    <a:lnTo>
                      <a:pt x="1734" y="0"/>
                    </a:lnTo>
                    <a:lnTo>
                      <a:pt x="1804" y="27"/>
                    </a:lnTo>
                    <a:lnTo>
                      <a:pt x="1868" y="176"/>
                    </a:lnTo>
                    <a:lnTo>
                      <a:pt x="1974" y="209"/>
                    </a:lnTo>
                    <a:lnTo>
                      <a:pt x="1994" y="263"/>
                    </a:lnTo>
                    <a:lnTo>
                      <a:pt x="2124" y="229"/>
                    </a:lnTo>
                    <a:lnTo>
                      <a:pt x="2064" y="373"/>
                    </a:lnTo>
                    <a:lnTo>
                      <a:pt x="1988" y="395"/>
                    </a:lnTo>
                    <a:lnTo>
                      <a:pt x="1998" y="449"/>
                    </a:lnTo>
                    <a:lnTo>
                      <a:pt x="1974" y="482"/>
                    </a:lnTo>
                    <a:lnTo>
                      <a:pt x="1960" y="471"/>
                    </a:lnTo>
                    <a:lnTo>
                      <a:pt x="1894" y="510"/>
                    </a:lnTo>
                    <a:lnTo>
                      <a:pt x="1894" y="533"/>
                    </a:lnTo>
                    <a:lnTo>
                      <a:pt x="1846" y="526"/>
                    </a:lnTo>
                    <a:lnTo>
                      <a:pt x="1758" y="591"/>
                    </a:lnTo>
                    <a:lnTo>
                      <a:pt x="1656" y="642"/>
                    </a:lnTo>
                    <a:lnTo>
                      <a:pt x="1686" y="574"/>
                    </a:lnTo>
                    <a:lnTo>
                      <a:pt x="1672" y="549"/>
                    </a:lnTo>
                    <a:lnTo>
                      <a:pt x="1531" y="628"/>
                    </a:lnTo>
                    <a:lnTo>
                      <a:pt x="1527" y="650"/>
                    </a:lnTo>
                    <a:lnTo>
                      <a:pt x="1574" y="701"/>
                    </a:lnTo>
                    <a:lnTo>
                      <a:pt x="1635" y="679"/>
                    </a:lnTo>
                    <a:lnTo>
                      <a:pt x="1700" y="697"/>
                    </a:lnTo>
                    <a:lnTo>
                      <a:pt x="1614" y="738"/>
                    </a:lnTo>
                    <a:lnTo>
                      <a:pt x="1582" y="794"/>
                    </a:lnTo>
                    <a:lnTo>
                      <a:pt x="1674" y="915"/>
                    </a:lnTo>
                    <a:lnTo>
                      <a:pt x="1612" y="904"/>
                    </a:lnTo>
                    <a:lnTo>
                      <a:pt x="1674" y="945"/>
                    </a:lnTo>
                    <a:lnTo>
                      <a:pt x="1613" y="972"/>
                    </a:lnTo>
                    <a:lnTo>
                      <a:pt x="1676" y="983"/>
                    </a:lnTo>
                    <a:lnTo>
                      <a:pt x="1559" y="1178"/>
                    </a:lnTo>
                    <a:lnTo>
                      <a:pt x="1481" y="1235"/>
                    </a:lnTo>
                    <a:lnTo>
                      <a:pt x="1405" y="1254"/>
                    </a:lnTo>
                    <a:lnTo>
                      <a:pt x="1400" y="1255"/>
                    </a:lnTo>
                    <a:lnTo>
                      <a:pt x="1380" y="1244"/>
                    </a:lnTo>
                    <a:lnTo>
                      <a:pt x="1361" y="1277"/>
                    </a:lnTo>
                    <a:lnTo>
                      <a:pt x="1270" y="1296"/>
                    </a:lnTo>
                    <a:lnTo>
                      <a:pt x="1264" y="1337"/>
                    </a:lnTo>
                    <a:lnTo>
                      <a:pt x="1248" y="1288"/>
                    </a:lnTo>
                    <a:lnTo>
                      <a:pt x="1187" y="1290"/>
                    </a:lnTo>
                    <a:lnTo>
                      <a:pt x="1092" y="1230"/>
                    </a:lnTo>
                    <a:lnTo>
                      <a:pt x="989" y="1256"/>
                    </a:lnTo>
                    <a:lnTo>
                      <a:pt x="968" y="1257"/>
                    </a:lnTo>
                    <a:lnTo>
                      <a:pt x="971" y="1296"/>
                    </a:lnTo>
                    <a:lnTo>
                      <a:pt x="955" y="1287"/>
                    </a:lnTo>
                    <a:lnTo>
                      <a:pt x="889" y="1268"/>
                    </a:lnTo>
                    <a:lnTo>
                      <a:pt x="869" y="1197"/>
                    </a:lnTo>
                    <a:lnTo>
                      <a:pt x="829" y="1206"/>
                    </a:lnTo>
                    <a:lnTo>
                      <a:pt x="867" y="1103"/>
                    </a:lnTo>
                    <a:lnTo>
                      <a:pt x="866" y="1070"/>
                    </a:lnTo>
                    <a:lnTo>
                      <a:pt x="823" y="1049"/>
                    </a:lnTo>
                    <a:lnTo>
                      <a:pt x="786" y="1035"/>
                    </a:lnTo>
                    <a:lnTo>
                      <a:pt x="775" y="998"/>
                    </a:lnTo>
                    <a:lnTo>
                      <a:pt x="626" y="1060"/>
                    </a:lnTo>
                    <a:lnTo>
                      <a:pt x="561" y="1043"/>
                    </a:lnTo>
                    <a:lnTo>
                      <a:pt x="527" y="1079"/>
                    </a:lnTo>
                    <a:lnTo>
                      <a:pt x="522" y="1053"/>
                    </a:lnTo>
                    <a:lnTo>
                      <a:pt x="499" y="1059"/>
                    </a:lnTo>
                    <a:lnTo>
                      <a:pt x="424" y="1059"/>
                    </a:lnTo>
                    <a:lnTo>
                      <a:pt x="365" y="1005"/>
                    </a:lnTo>
                    <a:lnTo>
                      <a:pt x="255" y="969"/>
                    </a:lnTo>
                    <a:lnTo>
                      <a:pt x="183" y="943"/>
                    </a:lnTo>
                    <a:lnTo>
                      <a:pt x="166" y="883"/>
                    </a:lnTo>
                    <a:lnTo>
                      <a:pt x="204" y="876"/>
                    </a:lnTo>
                    <a:lnTo>
                      <a:pt x="181" y="828"/>
                    </a:lnTo>
                    <a:lnTo>
                      <a:pt x="230" y="769"/>
                    </a:lnTo>
                    <a:lnTo>
                      <a:pt x="192" y="749"/>
                    </a:lnTo>
                    <a:lnTo>
                      <a:pt x="138" y="771"/>
                    </a:lnTo>
                    <a:lnTo>
                      <a:pt x="31" y="706"/>
                    </a:lnTo>
                    <a:lnTo>
                      <a:pt x="35" y="697"/>
                    </a:lnTo>
                    <a:lnTo>
                      <a:pt x="36" y="651"/>
                    </a:lnTo>
                    <a:lnTo>
                      <a:pt x="0" y="636"/>
                    </a:lnTo>
                    <a:close/>
                  </a:path>
                </a:pathLst>
              </a:custGeom>
              <a:grpFill/>
              <a:ln w="3175" cap="rnd">
                <a:solidFill>
                  <a:schemeClr val="bg1"/>
                </a:solidFill>
                <a:round/>
                <a:headEnd/>
                <a:tailEnd/>
              </a:ln>
            </p:spPr>
            <p:txBody>
              <a:bodyPr/>
              <a:lstStyle/>
              <a:p>
                <a:endParaRPr lang="en-US" dirty="0"/>
              </a:p>
            </p:txBody>
          </p:sp>
          <p:sp>
            <p:nvSpPr>
              <p:cNvPr id="79" name="Freeform 55"/>
              <p:cNvSpPr>
                <a:spLocks noChangeAspect="1"/>
              </p:cNvSpPr>
              <p:nvPr/>
            </p:nvSpPr>
            <p:spPr bwMode="gray">
              <a:xfrm>
                <a:off x="7282426" y="3892545"/>
                <a:ext cx="55563" cy="49213"/>
              </a:xfrm>
              <a:custGeom>
                <a:avLst/>
                <a:gdLst>
                  <a:gd name="T0" fmla="*/ 0 w 75"/>
                  <a:gd name="T1" fmla="*/ 30156035 h 64"/>
                  <a:gd name="T2" fmla="*/ 13171898 w 75"/>
                  <a:gd name="T3" fmla="*/ 0 h 64"/>
                  <a:gd name="T4" fmla="*/ 41161811 w 75"/>
                  <a:gd name="T5" fmla="*/ 6503806 h 64"/>
                  <a:gd name="T6" fmla="*/ 18659942 w 75"/>
                  <a:gd name="T7" fmla="*/ 37842490 h 64"/>
                  <a:gd name="T8" fmla="*/ 0 w 75"/>
                  <a:gd name="T9" fmla="*/ 30156035 h 64"/>
                  <a:gd name="T10" fmla="*/ 0 60000 65536"/>
                  <a:gd name="T11" fmla="*/ 0 60000 65536"/>
                  <a:gd name="T12" fmla="*/ 0 60000 65536"/>
                  <a:gd name="T13" fmla="*/ 0 60000 65536"/>
                  <a:gd name="T14" fmla="*/ 0 60000 65536"/>
                  <a:gd name="T15" fmla="*/ 0 w 75"/>
                  <a:gd name="T16" fmla="*/ 0 h 64"/>
                  <a:gd name="T17" fmla="*/ 75 w 75"/>
                  <a:gd name="T18" fmla="*/ 64 h 64"/>
                </a:gdLst>
                <a:ahLst/>
                <a:cxnLst>
                  <a:cxn ang="T10">
                    <a:pos x="T0" y="T1"/>
                  </a:cxn>
                  <a:cxn ang="T11">
                    <a:pos x="T2" y="T3"/>
                  </a:cxn>
                  <a:cxn ang="T12">
                    <a:pos x="T4" y="T5"/>
                  </a:cxn>
                  <a:cxn ang="T13">
                    <a:pos x="T6" y="T7"/>
                  </a:cxn>
                  <a:cxn ang="T14">
                    <a:pos x="T8" y="T9"/>
                  </a:cxn>
                </a:cxnLst>
                <a:rect l="T15" t="T16" r="T17" b="T18"/>
                <a:pathLst>
                  <a:path w="75" h="64">
                    <a:moveTo>
                      <a:pt x="0" y="51"/>
                    </a:moveTo>
                    <a:lnTo>
                      <a:pt x="24" y="0"/>
                    </a:lnTo>
                    <a:lnTo>
                      <a:pt x="75" y="11"/>
                    </a:lnTo>
                    <a:lnTo>
                      <a:pt x="34" y="64"/>
                    </a:lnTo>
                    <a:lnTo>
                      <a:pt x="0" y="51"/>
                    </a:lnTo>
                    <a:close/>
                  </a:path>
                </a:pathLst>
              </a:custGeom>
              <a:grpFill/>
              <a:ln w="3175" cap="rnd">
                <a:solidFill>
                  <a:schemeClr val="bg1"/>
                </a:solidFill>
                <a:round/>
                <a:headEnd/>
                <a:tailEnd/>
              </a:ln>
            </p:spPr>
            <p:txBody>
              <a:bodyPr/>
              <a:lstStyle/>
              <a:p>
                <a:endParaRPr lang="en-US" dirty="0"/>
              </a:p>
            </p:txBody>
          </p:sp>
          <p:sp>
            <p:nvSpPr>
              <p:cNvPr id="80" name="Freeform 56"/>
              <p:cNvSpPr>
                <a:spLocks noChangeAspect="1"/>
              </p:cNvSpPr>
              <p:nvPr/>
            </p:nvSpPr>
            <p:spPr bwMode="gray">
              <a:xfrm>
                <a:off x="7577702" y="3740146"/>
                <a:ext cx="47625" cy="93662"/>
              </a:xfrm>
              <a:custGeom>
                <a:avLst/>
                <a:gdLst>
                  <a:gd name="T0" fmla="*/ 0 w 63"/>
                  <a:gd name="T1" fmla="*/ 31726287 h 114"/>
                  <a:gd name="T2" fmla="*/ 14286744 w 63"/>
                  <a:gd name="T3" fmla="*/ 76954014 h 114"/>
                  <a:gd name="T4" fmla="*/ 36002232 w 63"/>
                  <a:gd name="T5" fmla="*/ 0 h 114"/>
                  <a:gd name="T6" fmla="*/ 17144244 w 63"/>
                  <a:gd name="T7" fmla="*/ 675360 h 114"/>
                  <a:gd name="T8" fmla="*/ 0 w 63"/>
                  <a:gd name="T9" fmla="*/ 31726287 h 114"/>
                  <a:gd name="T10" fmla="*/ 0 60000 65536"/>
                  <a:gd name="T11" fmla="*/ 0 60000 65536"/>
                  <a:gd name="T12" fmla="*/ 0 60000 65536"/>
                  <a:gd name="T13" fmla="*/ 0 60000 65536"/>
                  <a:gd name="T14" fmla="*/ 0 60000 65536"/>
                  <a:gd name="T15" fmla="*/ 0 w 63"/>
                  <a:gd name="T16" fmla="*/ 0 h 114"/>
                  <a:gd name="T17" fmla="*/ 63 w 63"/>
                  <a:gd name="T18" fmla="*/ 114 h 114"/>
                </a:gdLst>
                <a:ahLst/>
                <a:cxnLst>
                  <a:cxn ang="T10">
                    <a:pos x="T0" y="T1"/>
                  </a:cxn>
                  <a:cxn ang="T11">
                    <a:pos x="T2" y="T3"/>
                  </a:cxn>
                  <a:cxn ang="T12">
                    <a:pos x="T4" y="T5"/>
                  </a:cxn>
                  <a:cxn ang="T13">
                    <a:pos x="T6" y="T7"/>
                  </a:cxn>
                  <a:cxn ang="T14">
                    <a:pos x="T8" y="T9"/>
                  </a:cxn>
                </a:cxnLst>
                <a:rect l="T15" t="T16" r="T17" b="T18"/>
                <a:pathLst>
                  <a:path w="63" h="114">
                    <a:moveTo>
                      <a:pt x="0" y="47"/>
                    </a:moveTo>
                    <a:lnTo>
                      <a:pt x="25" y="114"/>
                    </a:lnTo>
                    <a:lnTo>
                      <a:pt x="63" y="0"/>
                    </a:lnTo>
                    <a:lnTo>
                      <a:pt x="30" y="1"/>
                    </a:lnTo>
                    <a:lnTo>
                      <a:pt x="0" y="47"/>
                    </a:lnTo>
                    <a:close/>
                  </a:path>
                </a:pathLst>
              </a:custGeom>
              <a:grpFill/>
              <a:ln w="3175" cap="rnd">
                <a:solidFill>
                  <a:schemeClr val="bg1"/>
                </a:solidFill>
                <a:round/>
                <a:headEnd/>
                <a:tailEnd/>
              </a:ln>
            </p:spPr>
            <p:txBody>
              <a:bodyPr/>
              <a:lstStyle/>
              <a:p>
                <a:endParaRPr lang="en-US" dirty="0"/>
              </a:p>
            </p:txBody>
          </p:sp>
          <p:sp>
            <p:nvSpPr>
              <p:cNvPr id="81" name="Freeform 57"/>
              <p:cNvSpPr>
                <a:spLocks noChangeAspect="1"/>
              </p:cNvSpPr>
              <p:nvPr/>
            </p:nvSpPr>
            <p:spPr bwMode="gray">
              <a:xfrm>
                <a:off x="2633660" y="4113207"/>
                <a:ext cx="315911" cy="477835"/>
              </a:xfrm>
              <a:custGeom>
                <a:avLst/>
                <a:gdLst>
                  <a:gd name="T0" fmla="*/ 0 w 415"/>
                  <a:gd name="T1" fmla="*/ 265884546 h 572"/>
                  <a:gd name="T2" fmla="*/ 29553377 w 415"/>
                  <a:gd name="T3" fmla="*/ 294496290 h 572"/>
                  <a:gd name="T4" fmla="*/ 71855136 w 415"/>
                  <a:gd name="T5" fmla="*/ 302172591 h 572"/>
                  <a:gd name="T6" fmla="*/ 115895552 w 415"/>
                  <a:gd name="T7" fmla="*/ 355907533 h 572"/>
                  <a:gd name="T8" fmla="*/ 173263649 w 415"/>
                  <a:gd name="T9" fmla="*/ 360792832 h 572"/>
                  <a:gd name="T10" fmla="*/ 165151181 w 415"/>
                  <a:gd name="T11" fmla="*/ 388707033 h 572"/>
                  <a:gd name="T12" fmla="*/ 179058160 w 415"/>
                  <a:gd name="T13" fmla="*/ 399175172 h 572"/>
                  <a:gd name="T14" fmla="*/ 188329987 w 415"/>
                  <a:gd name="T15" fmla="*/ 329389250 h 572"/>
                  <a:gd name="T16" fmla="*/ 176740204 w 415"/>
                  <a:gd name="T17" fmla="*/ 286819988 h 572"/>
                  <a:gd name="T18" fmla="*/ 195863156 w 415"/>
                  <a:gd name="T19" fmla="*/ 284726528 h 572"/>
                  <a:gd name="T20" fmla="*/ 181376117 w 415"/>
                  <a:gd name="T21" fmla="*/ 260300870 h 572"/>
                  <a:gd name="T22" fmla="*/ 229473148 w 415"/>
                  <a:gd name="T23" fmla="*/ 250531109 h 572"/>
                  <a:gd name="T24" fmla="*/ 240482872 w 415"/>
                  <a:gd name="T25" fmla="*/ 267978007 h 572"/>
                  <a:gd name="T26" fmla="*/ 223098577 w 415"/>
                  <a:gd name="T27" fmla="*/ 233085046 h 572"/>
                  <a:gd name="T28" fmla="*/ 228893088 w 415"/>
                  <a:gd name="T29" fmla="*/ 149341605 h 572"/>
                  <a:gd name="T30" fmla="*/ 189488585 w 415"/>
                  <a:gd name="T31" fmla="*/ 151435066 h 572"/>
                  <a:gd name="T32" fmla="*/ 176740204 w 415"/>
                  <a:gd name="T33" fmla="*/ 131895543 h 572"/>
                  <a:gd name="T34" fmla="*/ 137335701 w 415"/>
                  <a:gd name="T35" fmla="*/ 126312702 h 572"/>
                  <a:gd name="T36" fmla="*/ 112418237 w 415"/>
                  <a:gd name="T37" fmla="*/ 78159765 h 572"/>
                  <a:gd name="T38" fmla="*/ 150664142 w 415"/>
                  <a:gd name="T39" fmla="*/ 13957519 h 572"/>
                  <a:gd name="T40" fmla="*/ 146028229 w 415"/>
                  <a:gd name="T41" fmla="*/ 0 h 572"/>
                  <a:gd name="T42" fmla="*/ 77649647 w 415"/>
                  <a:gd name="T43" fmla="*/ 34195419 h 572"/>
                  <a:gd name="T44" fmla="*/ 41143161 w 415"/>
                  <a:gd name="T45" fmla="*/ 106772343 h 572"/>
                  <a:gd name="T46" fmla="*/ 28974078 w 415"/>
                  <a:gd name="T47" fmla="*/ 89326281 h 572"/>
                  <a:gd name="T48" fmla="*/ 19122953 w 415"/>
                  <a:gd name="T49" fmla="*/ 124219242 h 572"/>
                  <a:gd name="T50" fmla="*/ 28974078 w 415"/>
                  <a:gd name="T51" fmla="*/ 203774925 h 572"/>
                  <a:gd name="T52" fmla="*/ 37086546 w 415"/>
                  <a:gd name="T53" fmla="*/ 203774925 h 572"/>
                  <a:gd name="T54" fmla="*/ 0 w 415"/>
                  <a:gd name="T55" fmla="*/ 265884546 h 5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5"/>
                  <a:gd name="T85" fmla="*/ 0 h 572"/>
                  <a:gd name="T86" fmla="*/ 415 w 415"/>
                  <a:gd name="T87" fmla="*/ 572 h 5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5" h="572">
                    <a:moveTo>
                      <a:pt x="0" y="381"/>
                    </a:moveTo>
                    <a:lnTo>
                      <a:pt x="51" y="422"/>
                    </a:lnTo>
                    <a:lnTo>
                      <a:pt x="124" y="433"/>
                    </a:lnTo>
                    <a:lnTo>
                      <a:pt x="200" y="510"/>
                    </a:lnTo>
                    <a:lnTo>
                      <a:pt x="299" y="517"/>
                    </a:lnTo>
                    <a:lnTo>
                      <a:pt x="285" y="557"/>
                    </a:lnTo>
                    <a:lnTo>
                      <a:pt x="309" y="572"/>
                    </a:lnTo>
                    <a:lnTo>
                      <a:pt x="325" y="472"/>
                    </a:lnTo>
                    <a:lnTo>
                      <a:pt x="305" y="411"/>
                    </a:lnTo>
                    <a:lnTo>
                      <a:pt x="338" y="408"/>
                    </a:lnTo>
                    <a:lnTo>
                      <a:pt x="313" y="373"/>
                    </a:lnTo>
                    <a:lnTo>
                      <a:pt x="396" y="359"/>
                    </a:lnTo>
                    <a:lnTo>
                      <a:pt x="415" y="384"/>
                    </a:lnTo>
                    <a:lnTo>
                      <a:pt x="385" y="334"/>
                    </a:lnTo>
                    <a:lnTo>
                      <a:pt x="395" y="214"/>
                    </a:lnTo>
                    <a:lnTo>
                      <a:pt x="327" y="217"/>
                    </a:lnTo>
                    <a:lnTo>
                      <a:pt x="305" y="189"/>
                    </a:lnTo>
                    <a:lnTo>
                      <a:pt x="237" y="181"/>
                    </a:lnTo>
                    <a:lnTo>
                      <a:pt x="194" y="112"/>
                    </a:lnTo>
                    <a:lnTo>
                      <a:pt x="260" y="20"/>
                    </a:lnTo>
                    <a:lnTo>
                      <a:pt x="252" y="0"/>
                    </a:lnTo>
                    <a:lnTo>
                      <a:pt x="134" y="49"/>
                    </a:lnTo>
                    <a:lnTo>
                      <a:pt x="71" y="153"/>
                    </a:lnTo>
                    <a:lnTo>
                      <a:pt x="50" y="128"/>
                    </a:lnTo>
                    <a:lnTo>
                      <a:pt x="33" y="178"/>
                    </a:lnTo>
                    <a:lnTo>
                      <a:pt x="50" y="292"/>
                    </a:lnTo>
                    <a:lnTo>
                      <a:pt x="64" y="292"/>
                    </a:lnTo>
                    <a:lnTo>
                      <a:pt x="0" y="381"/>
                    </a:lnTo>
                    <a:close/>
                  </a:path>
                </a:pathLst>
              </a:custGeom>
              <a:grpFill/>
              <a:ln w="3175" cap="rnd">
                <a:solidFill>
                  <a:schemeClr val="bg1"/>
                </a:solidFill>
                <a:round/>
                <a:headEnd/>
                <a:tailEnd/>
              </a:ln>
            </p:spPr>
            <p:txBody>
              <a:bodyPr/>
              <a:lstStyle/>
              <a:p>
                <a:endParaRPr lang="en-US" dirty="0"/>
              </a:p>
            </p:txBody>
          </p:sp>
          <p:sp>
            <p:nvSpPr>
              <p:cNvPr id="82" name="Freeform 58"/>
              <p:cNvSpPr>
                <a:spLocks noChangeAspect="1"/>
              </p:cNvSpPr>
              <p:nvPr/>
            </p:nvSpPr>
            <p:spPr bwMode="gray">
              <a:xfrm>
                <a:off x="2462209" y="4154482"/>
                <a:ext cx="77787" cy="79376"/>
              </a:xfrm>
              <a:custGeom>
                <a:avLst/>
                <a:gdLst>
                  <a:gd name="T0" fmla="*/ 0 w 109"/>
                  <a:gd name="T1" fmla="*/ 0 h 93"/>
                  <a:gd name="T2" fmla="*/ 509541 w 109"/>
                  <a:gd name="T3" fmla="*/ 26952507 h 93"/>
                  <a:gd name="T4" fmla="*/ 12732091 w 109"/>
                  <a:gd name="T5" fmla="*/ 22581761 h 93"/>
                  <a:gd name="T6" fmla="*/ 47363719 w 109"/>
                  <a:gd name="T7" fmla="*/ 67746136 h 93"/>
                  <a:gd name="T8" fmla="*/ 55512086 w 109"/>
                  <a:gd name="T9" fmla="*/ 34237083 h 93"/>
                  <a:gd name="T10" fmla="*/ 36668364 w 109"/>
                  <a:gd name="T11" fmla="*/ 2913831 h 93"/>
                  <a:gd name="T12" fmla="*/ 0 w 109"/>
                  <a:gd name="T13" fmla="*/ 0 h 93"/>
                  <a:gd name="T14" fmla="*/ 0 60000 65536"/>
                  <a:gd name="T15" fmla="*/ 0 60000 65536"/>
                  <a:gd name="T16" fmla="*/ 0 60000 65536"/>
                  <a:gd name="T17" fmla="*/ 0 60000 65536"/>
                  <a:gd name="T18" fmla="*/ 0 60000 65536"/>
                  <a:gd name="T19" fmla="*/ 0 60000 65536"/>
                  <a:gd name="T20" fmla="*/ 0 60000 65536"/>
                  <a:gd name="T21" fmla="*/ 0 w 109"/>
                  <a:gd name="T22" fmla="*/ 0 h 93"/>
                  <a:gd name="T23" fmla="*/ 109 w 109"/>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 h="93">
                    <a:moveTo>
                      <a:pt x="0" y="0"/>
                    </a:moveTo>
                    <a:lnTo>
                      <a:pt x="1" y="37"/>
                    </a:lnTo>
                    <a:lnTo>
                      <a:pt x="25" y="31"/>
                    </a:lnTo>
                    <a:lnTo>
                      <a:pt x="93" y="93"/>
                    </a:lnTo>
                    <a:lnTo>
                      <a:pt x="109" y="47"/>
                    </a:lnTo>
                    <a:lnTo>
                      <a:pt x="72" y="4"/>
                    </a:lnTo>
                    <a:lnTo>
                      <a:pt x="0" y="0"/>
                    </a:lnTo>
                    <a:close/>
                  </a:path>
                </a:pathLst>
              </a:custGeom>
              <a:grpFill/>
              <a:ln w="3175" cap="rnd">
                <a:solidFill>
                  <a:schemeClr val="bg1"/>
                </a:solidFill>
                <a:round/>
                <a:headEnd/>
                <a:tailEnd/>
              </a:ln>
            </p:spPr>
            <p:txBody>
              <a:bodyPr/>
              <a:lstStyle/>
              <a:p>
                <a:endParaRPr lang="en-US" dirty="0"/>
              </a:p>
            </p:txBody>
          </p:sp>
          <p:sp>
            <p:nvSpPr>
              <p:cNvPr id="83" name="Freeform 59"/>
              <p:cNvSpPr>
                <a:spLocks noChangeAspect="1"/>
              </p:cNvSpPr>
              <p:nvPr/>
            </p:nvSpPr>
            <p:spPr bwMode="gray">
              <a:xfrm>
                <a:off x="2479672" y="3800471"/>
                <a:ext cx="277813" cy="93662"/>
              </a:xfrm>
              <a:custGeom>
                <a:avLst/>
                <a:gdLst>
                  <a:gd name="T0" fmla="*/ 0 w 373"/>
                  <a:gd name="T1" fmla="*/ 29338320 h 116"/>
                  <a:gd name="T2" fmla="*/ 27736612 w 373"/>
                  <a:gd name="T3" fmla="*/ 3259634 h 116"/>
                  <a:gd name="T4" fmla="*/ 80436918 w 373"/>
                  <a:gd name="T5" fmla="*/ 0 h 116"/>
                  <a:gd name="T6" fmla="*/ 206917059 w 373"/>
                  <a:gd name="T7" fmla="*/ 64544304 h 116"/>
                  <a:gd name="T8" fmla="*/ 139793565 w 373"/>
                  <a:gd name="T9" fmla="*/ 75627220 h 116"/>
                  <a:gd name="T10" fmla="*/ 151443091 w 373"/>
                  <a:gd name="T11" fmla="*/ 61283862 h 116"/>
                  <a:gd name="T12" fmla="*/ 119268175 w 373"/>
                  <a:gd name="T13" fmla="*/ 36509999 h 116"/>
                  <a:gd name="T14" fmla="*/ 56028849 w 373"/>
                  <a:gd name="T15" fmla="*/ 23470656 h 116"/>
                  <a:gd name="T16" fmla="*/ 59356647 w 373"/>
                  <a:gd name="T17" fmla="*/ 11735328 h 116"/>
                  <a:gd name="T18" fmla="*/ 0 w 373"/>
                  <a:gd name="T19" fmla="*/ 2933832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116"/>
                  <a:gd name="T32" fmla="*/ 373 w 373"/>
                  <a:gd name="T33" fmla="*/ 116 h 1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116">
                    <a:moveTo>
                      <a:pt x="0" y="45"/>
                    </a:moveTo>
                    <a:lnTo>
                      <a:pt x="50" y="5"/>
                    </a:lnTo>
                    <a:lnTo>
                      <a:pt x="145" y="0"/>
                    </a:lnTo>
                    <a:lnTo>
                      <a:pt x="373" y="99"/>
                    </a:lnTo>
                    <a:lnTo>
                      <a:pt x="252" y="116"/>
                    </a:lnTo>
                    <a:lnTo>
                      <a:pt x="273" y="94"/>
                    </a:lnTo>
                    <a:lnTo>
                      <a:pt x="215" y="56"/>
                    </a:lnTo>
                    <a:lnTo>
                      <a:pt x="101" y="36"/>
                    </a:lnTo>
                    <a:lnTo>
                      <a:pt x="107" y="18"/>
                    </a:lnTo>
                    <a:lnTo>
                      <a:pt x="0" y="45"/>
                    </a:lnTo>
                    <a:close/>
                  </a:path>
                </a:pathLst>
              </a:custGeom>
              <a:grpFill/>
              <a:ln w="3175" cap="rnd">
                <a:solidFill>
                  <a:schemeClr val="bg1"/>
                </a:solidFill>
                <a:round/>
                <a:headEnd/>
                <a:tailEnd/>
              </a:ln>
            </p:spPr>
            <p:txBody>
              <a:bodyPr/>
              <a:lstStyle/>
              <a:p>
                <a:endParaRPr lang="en-US" dirty="0"/>
              </a:p>
            </p:txBody>
          </p:sp>
          <p:sp>
            <p:nvSpPr>
              <p:cNvPr id="84" name="Freeform 60"/>
              <p:cNvSpPr>
                <a:spLocks noChangeAspect="1"/>
              </p:cNvSpPr>
              <p:nvPr/>
            </p:nvSpPr>
            <p:spPr bwMode="gray">
              <a:xfrm>
                <a:off x="4774179" y="2865436"/>
                <a:ext cx="271461" cy="127000"/>
              </a:xfrm>
              <a:custGeom>
                <a:avLst/>
                <a:gdLst>
                  <a:gd name="T0" fmla="*/ 0 w 365"/>
                  <a:gd name="T1" fmla="*/ 26172934 h 151"/>
                  <a:gd name="T2" fmla="*/ 34847540 w 365"/>
                  <a:gd name="T3" fmla="*/ 75689477 h 151"/>
                  <a:gd name="T4" fmla="*/ 91267756 w 365"/>
                  <a:gd name="T5" fmla="*/ 73567483 h 151"/>
                  <a:gd name="T6" fmla="*/ 99564824 w 365"/>
                  <a:gd name="T7" fmla="*/ 96203762 h 151"/>
                  <a:gd name="T8" fmla="*/ 125561959 w 365"/>
                  <a:gd name="T9" fmla="*/ 106814570 h 151"/>
                  <a:gd name="T10" fmla="*/ 169813240 w 365"/>
                  <a:gd name="T11" fmla="*/ 82056298 h 151"/>
                  <a:gd name="T12" fmla="*/ 195810375 w 365"/>
                  <a:gd name="T13" fmla="*/ 87714947 h 151"/>
                  <a:gd name="T14" fmla="*/ 201894842 w 365"/>
                  <a:gd name="T15" fmla="*/ 65078669 h 151"/>
                  <a:gd name="T16" fmla="*/ 153219103 w 365"/>
                  <a:gd name="T17" fmla="*/ 58712689 h 151"/>
                  <a:gd name="T18" fmla="*/ 53100942 w 365"/>
                  <a:gd name="T19" fmla="*/ 10610808 h 151"/>
                  <a:gd name="T20" fmla="*/ 42591272 w 365"/>
                  <a:gd name="T21" fmla="*/ 0 h 151"/>
                  <a:gd name="T22" fmla="*/ 0 w 365"/>
                  <a:gd name="T23" fmla="*/ 26172934 h 1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5"/>
                  <a:gd name="T37" fmla="*/ 0 h 151"/>
                  <a:gd name="T38" fmla="*/ 365 w 365"/>
                  <a:gd name="T39" fmla="*/ 151 h 1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5" h="151">
                    <a:moveTo>
                      <a:pt x="0" y="37"/>
                    </a:moveTo>
                    <a:lnTo>
                      <a:pt x="63" y="107"/>
                    </a:lnTo>
                    <a:lnTo>
                      <a:pt x="165" y="104"/>
                    </a:lnTo>
                    <a:lnTo>
                      <a:pt x="180" y="136"/>
                    </a:lnTo>
                    <a:lnTo>
                      <a:pt x="227" y="151"/>
                    </a:lnTo>
                    <a:lnTo>
                      <a:pt x="307" y="116"/>
                    </a:lnTo>
                    <a:lnTo>
                      <a:pt x="354" y="124"/>
                    </a:lnTo>
                    <a:lnTo>
                      <a:pt x="365" y="92"/>
                    </a:lnTo>
                    <a:lnTo>
                      <a:pt x="277" y="83"/>
                    </a:lnTo>
                    <a:lnTo>
                      <a:pt x="96" y="15"/>
                    </a:lnTo>
                    <a:lnTo>
                      <a:pt x="77" y="0"/>
                    </a:lnTo>
                    <a:lnTo>
                      <a:pt x="0" y="37"/>
                    </a:lnTo>
                    <a:close/>
                  </a:path>
                </a:pathLst>
              </a:custGeom>
              <a:grpFill/>
              <a:ln w="3175" cap="rnd">
                <a:solidFill>
                  <a:schemeClr val="bg1"/>
                </a:solidFill>
                <a:round/>
                <a:headEnd/>
                <a:tailEnd/>
              </a:ln>
            </p:spPr>
            <p:txBody>
              <a:bodyPr/>
              <a:lstStyle/>
              <a:p>
                <a:endParaRPr lang="en-US" dirty="0"/>
              </a:p>
            </p:txBody>
          </p:sp>
          <p:sp>
            <p:nvSpPr>
              <p:cNvPr id="85" name="Freeform 61"/>
              <p:cNvSpPr>
                <a:spLocks noChangeAspect="1"/>
              </p:cNvSpPr>
              <p:nvPr/>
            </p:nvSpPr>
            <p:spPr bwMode="gray">
              <a:xfrm>
                <a:off x="4675752" y="2608260"/>
                <a:ext cx="68262" cy="112713"/>
              </a:xfrm>
              <a:custGeom>
                <a:avLst/>
                <a:gdLst>
                  <a:gd name="T0" fmla="*/ 0 w 92"/>
                  <a:gd name="T1" fmla="*/ 69697371 h 139"/>
                  <a:gd name="T2" fmla="*/ 3853835 w 92"/>
                  <a:gd name="T3" fmla="*/ 24985575 h 139"/>
                  <a:gd name="T4" fmla="*/ 44042346 w 92"/>
                  <a:gd name="T5" fmla="*/ 0 h 139"/>
                  <a:gd name="T6" fmla="*/ 36335417 w 92"/>
                  <a:gd name="T7" fmla="*/ 35505902 h 139"/>
                  <a:gd name="T8" fmla="*/ 50648920 w 92"/>
                  <a:gd name="T9" fmla="*/ 45369418 h 139"/>
                  <a:gd name="T10" fmla="*/ 25875008 w 92"/>
                  <a:gd name="T11" fmla="*/ 65094829 h 139"/>
                  <a:gd name="T12" fmla="*/ 25324460 w 92"/>
                  <a:gd name="T13" fmla="*/ 91395647 h 139"/>
                  <a:gd name="T14" fmla="*/ 9909862 w 92"/>
                  <a:gd name="T15" fmla="*/ 91395647 h 139"/>
                  <a:gd name="T16" fmla="*/ 0 w 92"/>
                  <a:gd name="T17" fmla="*/ 69697371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139"/>
                  <a:gd name="T29" fmla="*/ 92 w 92"/>
                  <a:gd name="T30" fmla="*/ 139 h 1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139">
                    <a:moveTo>
                      <a:pt x="0" y="106"/>
                    </a:moveTo>
                    <a:lnTo>
                      <a:pt x="7" y="38"/>
                    </a:lnTo>
                    <a:lnTo>
                      <a:pt x="80" y="0"/>
                    </a:lnTo>
                    <a:lnTo>
                      <a:pt x="66" y="54"/>
                    </a:lnTo>
                    <a:lnTo>
                      <a:pt x="92" y="69"/>
                    </a:lnTo>
                    <a:lnTo>
                      <a:pt x="47" y="99"/>
                    </a:lnTo>
                    <a:lnTo>
                      <a:pt x="46" y="139"/>
                    </a:lnTo>
                    <a:lnTo>
                      <a:pt x="18" y="139"/>
                    </a:lnTo>
                    <a:lnTo>
                      <a:pt x="0" y="106"/>
                    </a:lnTo>
                    <a:close/>
                  </a:path>
                </a:pathLst>
              </a:custGeom>
              <a:grpFill/>
              <a:ln w="3175" cap="rnd">
                <a:solidFill>
                  <a:schemeClr val="bg1"/>
                </a:solidFill>
                <a:round/>
                <a:headEnd/>
                <a:tailEnd/>
              </a:ln>
            </p:spPr>
            <p:txBody>
              <a:bodyPr/>
              <a:lstStyle/>
              <a:p>
                <a:endParaRPr lang="en-US" dirty="0"/>
              </a:p>
            </p:txBody>
          </p:sp>
          <p:sp>
            <p:nvSpPr>
              <p:cNvPr id="86" name="Freeform 62"/>
              <p:cNvSpPr>
                <a:spLocks noChangeAspect="1"/>
              </p:cNvSpPr>
              <p:nvPr/>
            </p:nvSpPr>
            <p:spPr bwMode="gray">
              <a:xfrm>
                <a:off x="4753539" y="2670174"/>
                <a:ext cx="39689" cy="46038"/>
              </a:xfrm>
              <a:custGeom>
                <a:avLst/>
                <a:gdLst>
                  <a:gd name="T0" fmla="*/ 0 w 55"/>
                  <a:gd name="T1" fmla="*/ 18271530 h 58"/>
                  <a:gd name="T2" fmla="*/ 21349258 w 55"/>
                  <a:gd name="T3" fmla="*/ 36543059 h 58"/>
                  <a:gd name="T4" fmla="*/ 28638861 w 55"/>
                  <a:gd name="T5" fmla="*/ 17641285 h 58"/>
                  <a:gd name="T6" fmla="*/ 23431795 w 55"/>
                  <a:gd name="T7" fmla="*/ 0 h 58"/>
                  <a:gd name="T8" fmla="*/ 0 w 55"/>
                  <a:gd name="T9" fmla="*/ 1827153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0" y="29"/>
                    </a:moveTo>
                    <a:lnTo>
                      <a:pt x="41" y="58"/>
                    </a:lnTo>
                    <a:lnTo>
                      <a:pt x="55" y="28"/>
                    </a:lnTo>
                    <a:lnTo>
                      <a:pt x="45" y="0"/>
                    </a:lnTo>
                    <a:lnTo>
                      <a:pt x="0" y="29"/>
                    </a:lnTo>
                    <a:close/>
                  </a:path>
                </a:pathLst>
              </a:custGeom>
              <a:grpFill/>
              <a:ln w="3175" cap="rnd">
                <a:solidFill>
                  <a:schemeClr val="bg1"/>
                </a:solidFill>
                <a:round/>
                <a:headEnd/>
                <a:tailEnd/>
              </a:ln>
            </p:spPr>
            <p:txBody>
              <a:bodyPr/>
              <a:lstStyle/>
              <a:p>
                <a:endParaRPr lang="en-US" dirty="0"/>
              </a:p>
            </p:txBody>
          </p:sp>
          <p:sp>
            <p:nvSpPr>
              <p:cNvPr id="87" name="Freeform 63"/>
              <p:cNvSpPr>
                <a:spLocks noChangeAspect="1"/>
              </p:cNvSpPr>
              <p:nvPr/>
            </p:nvSpPr>
            <p:spPr bwMode="gray">
              <a:xfrm>
                <a:off x="2816220" y="3894134"/>
                <a:ext cx="85725" cy="53976"/>
              </a:xfrm>
              <a:custGeom>
                <a:avLst/>
                <a:gdLst>
                  <a:gd name="T0" fmla="*/ 0 w 117"/>
                  <a:gd name="T1" fmla="*/ 0 h 66"/>
                  <a:gd name="T2" fmla="*/ 0 w 117"/>
                  <a:gd name="T3" fmla="*/ 44140919 h 66"/>
                  <a:gd name="T4" fmla="*/ 62810048 w 117"/>
                  <a:gd name="T5" fmla="*/ 30764932 h 66"/>
                  <a:gd name="T6" fmla="*/ 35431535 w 117"/>
                  <a:gd name="T7" fmla="*/ 5350067 h 66"/>
                  <a:gd name="T8" fmla="*/ 0 w 117"/>
                  <a:gd name="T9" fmla="*/ 0 h 66"/>
                  <a:gd name="T10" fmla="*/ 0 60000 65536"/>
                  <a:gd name="T11" fmla="*/ 0 60000 65536"/>
                  <a:gd name="T12" fmla="*/ 0 60000 65536"/>
                  <a:gd name="T13" fmla="*/ 0 60000 65536"/>
                  <a:gd name="T14" fmla="*/ 0 60000 65536"/>
                  <a:gd name="T15" fmla="*/ 0 w 117"/>
                  <a:gd name="T16" fmla="*/ 0 h 66"/>
                  <a:gd name="T17" fmla="*/ 117 w 117"/>
                  <a:gd name="T18" fmla="*/ 66 h 66"/>
                </a:gdLst>
                <a:ahLst/>
                <a:cxnLst>
                  <a:cxn ang="T10">
                    <a:pos x="T0" y="T1"/>
                  </a:cxn>
                  <a:cxn ang="T11">
                    <a:pos x="T2" y="T3"/>
                  </a:cxn>
                  <a:cxn ang="T12">
                    <a:pos x="T4" y="T5"/>
                  </a:cxn>
                  <a:cxn ang="T13">
                    <a:pos x="T6" y="T7"/>
                  </a:cxn>
                  <a:cxn ang="T14">
                    <a:pos x="T8" y="T9"/>
                  </a:cxn>
                </a:cxnLst>
                <a:rect l="T15" t="T16" r="T17" b="T18"/>
                <a:pathLst>
                  <a:path w="117" h="66">
                    <a:moveTo>
                      <a:pt x="0" y="0"/>
                    </a:moveTo>
                    <a:lnTo>
                      <a:pt x="0" y="66"/>
                    </a:lnTo>
                    <a:lnTo>
                      <a:pt x="117" y="46"/>
                    </a:lnTo>
                    <a:lnTo>
                      <a:pt x="66" y="8"/>
                    </a:lnTo>
                    <a:lnTo>
                      <a:pt x="0" y="0"/>
                    </a:lnTo>
                    <a:close/>
                  </a:path>
                </a:pathLst>
              </a:custGeom>
              <a:grpFill/>
              <a:ln w="3175" cap="rnd">
                <a:solidFill>
                  <a:schemeClr val="bg1"/>
                </a:solidFill>
                <a:round/>
                <a:headEnd/>
                <a:tailEnd/>
              </a:ln>
            </p:spPr>
            <p:txBody>
              <a:bodyPr/>
              <a:lstStyle/>
              <a:p>
                <a:endParaRPr lang="en-US" dirty="0"/>
              </a:p>
            </p:txBody>
          </p:sp>
          <p:sp>
            <p:nvSpPr>
              <p:cNvPr id="88" name="Freeform 64"/>
              <p:cNvSpPr>
                <a:spLocks noChangeAspect="1"/>
              </p:cNvSpPr>
              <p:nvPr/>
            </p:nvSpPr>
            <p:spPr bwMode="gray">
              <a:xfrm>
                <a:off x="2584446" y="4429120"/>
                <a:ext cx="147638" cy="179387"/>
              </a:xfrm>
              <a:custGeom>
                <a:avLst/>
                <a:gdLst>
                  <a:gd name="T0" fmla="*/ 0 w 193"/>
                  <a:gd name="T1" fmla="*/ 57085433 h 215"/>
                  <a:gd name="T2" fmla="*/ 585197 w 193"/>
                  <a:gd name="T3" fmla="*/ 87019867 h 215"/>
                  <a:gd name="T4" fmla="*/ 21651533 w 193"/>
                  <a:gd name="T5" fmla="*/ 94677649 h 215"/>
                  <a:gd name="T6" fmla="*/ 9947588 w 193"/>
                  <a:gd name="T7" fmla="*/ 118347687 h 215"/>
                  <a:gd name="T8" fmla="*/ 7022367 w 193"/>
                  <a:gd name="T9" fmla="*/ 143409442 h 215"/>
                  <a:gd name="T10" fmla="*/ 33939911 w 193"/>
                  <a:gd name="T11" fmla="*/ 149674672 h 215"/>
                  <a:gd name="T12" fmla="*/ 57346271 w 193"/>
                  <a:gd name="T13" fmla="*/ 108601495 h 215"/>
                  <a:gd name="T14" fmla="*/ 102990127 w 193"/>
                  <a:gd name="T15" fmla="*/ 75185265 h 215"/>
                  <a:gd name="T16" fmla="*/ 112937715 w 193"/>
                  <a:gd name="T17" fmla="*/ 36200498 h 215"/>
                  <a:gd name="T18" fmla="*/ 70220611 w 193"/>
                  <a:gd name="T19" fmla="*/ 28542717 h 215"/>
                  <a:gd name="T20" fmla="*/ 40377081 w 193"/>
                  <a:gd name="T21" fmla="*/ 0 h 215"/>
                  <a:gd name="T22" fmla="*/ 14629166 w 193"/>
                  <a:gd name="T23" fmla="*/ 14619705 h 215"/>
                  <a:gd name="T24" fmla="*/ 0 w 193"/>
                  <a:gd name="T25" fmla="*/ 57085433 h 2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3"/>
                  <a:gd name="T40" fmla="*/ 0 h 215"/>
                  <a:gd name="T41" fmla="*/ 193 w 193"/>
                  <a:gd name="T42" fmla="*/ 215 h 2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3" h="215">
                    <a:moveTo>
                      <a:pt x="0" y="82"/>
                    </a:moveTo>
                    <a:lnTo>
                      <a:pt x="1" y="125"/>
                    </a:lnTo>
                    <a:lnTo>
                      <a:pt x="37" y="136"/>
                    </a:lnTo>
                    <a:lnTo>
                      <a:pt x="17" y="170"/>
                    </a:lnTo>
                    <a:lnTo>
                      <a:pt x="12" y="206"/>
                    </a:lnTo>
                    <a:lnTo>
                      <a:pt x="58" y="215"/>
                    </a:lnTo>
                    <a:lnTo>
                      <a:pt x="98" y="156"/>
                    </a:lnTo>
                    <a:lnTo>
                      <a:pt x="176" y="108"/>
                    </a:lnTo>
                    <a:lnTo>
                      <a:pt x="193" y="52"/>
                    </a:lnTo>
                    <a:lnTo>
                      <a:pt x="120" y="41"/>
                    </a:lnTo>
                    <a:lnTo>
                      <a:pt x="69" y="0"/>
                    </a:lnTo>
                    <a:lnTo>
                      <a:pt x="25" y="21"/>
                    </a:lnTo>
                    <a:lnTo>
                      <a:pt x="0" y="82"/>
                    </a:lnTo>
                    <a:close/>
                  </a:path>
                </a:pathLst>
              </a:custGeom>
              <a:grpFill/>
              <a:ln w="3175" cap="rnd">
                <a:solidFill>
                  <a:schemeClr val="bg1"/>
                </a:solidFill>
                <a:round/>
                <a:headEnd/>
                <a:tailEnd/>
              </a:ln>
            </p:spPr>
            <p:txBody>
              <a:bodyPr/>
              <a:lstStyle/>
              <a:p>
                <a:endParaRPr lang="en-US" dirty="0"/>
              </a:p>
            </p:txBody>
          </p:sp>
          <p:sp>
            <p:nvSpPr>
              <p:cNvPr id="89" name="Freeform 65"/>
              <p:cNvSpPr>
                <a:spLocks noChangeAspect="1"/>
              </p:cNvSpPr>
              <p:nvPr/>
            </p:nvSpPr>
            <p:spPr bwMode="gray">
              <a:xfrm>
                <a:off x="2344736" y="4051296"/>
                <a:ext cx="61913" cy="31751"/>
              </a:xfrm>
              <a:custGeom>
                <a:avLst/>
                <a:gdLst>
                  <a:gd name="T0" fmla="*/ 0 w 81"/>
                  <a:gd name="T1" fmla="*/ 21000861 h 36"/>
                  <a:gd name="T2" fmla="*/ 14021157 w 81"/>
                  <a:gd name="T3" fmla="*/ 0 h 36"/>
                  <a:gd name="T4" fmla="*/ 47322170 w 81"/>
                  <a:gd name="T5" fmla="*/ 28001736 h 36"/>
                  <a:gd name="T6" fmla="*/ 0 w 81"/>
                  <a:gd name="T7" fmla="*/ 21000861 h 36"/>
                  <a:gd name="T8" fmla="*/ 0 60000 65536"/>
                  <a:gd name="T9" fmla="*/ 0 60000 65536"/>
                  <a:gd name="T10" fmla="*/ 0 60000 65536"/>
                  <a:gd name="T11" fmla="*/ 0 60000 65536"/>
                  <a:gd name="T12" fmla="*/ 0 w 81"/>
                  <a:gd name="T13" fmla="*/ 0 h 36"/>
                  <a:gd name="T14" fmla="*/ 81 w 81"/>
                  <a:gd name="T15" fmla="*/ 36 h 36"/>
                </a:gdLst>
                <a:ahLst/>
                <a:cxnLst>
                  <a:cxn ang="T8">
                    <a:pos x="T0" y="T1"/>
                  </a:cxn>
                  <a:cxn ang="T9">
                    <a:pos x="T2" y="T3"/>
                  </a:cxn>
                  <a:cxn ang="T10">
                    <a:pos x="T4" y="T5"/>
                  </a:cxn>
                  <a:cxn ang="T11">
                    <a:pos x="T6" y="T7"/>
                  </a:cxn>
                </a:cxnLst>
                <a:rect l="T12" t="T13" r="T14" b="T15"/>
                <a:pathLst>
                  <a:path w="81" h="36">
                    <a:moveTo>
                      <a:pt x="0" y="27"/>
                    </a:moveTo>
                    <a:lnTo>
                      <a:pt x="24" y="0"/>
                    </a:lnTo>
                    <a:lnTo>
                      <a:pt x="81" y="36"/>
                    </a:lnTo>
                    <a:lnTo>
                      <a:pt x="0" y="27"/>
                    </a:lnTo>
                    <a:close/>
                  </a:path>
                </a:pathLst>
              </a:custGeom>
              <a:grpFill/>
              <a:ln w="3175" cap="rnd">
                <a:solidFill>
                  <a:schemeClr val="bg1"/>
                </a:solidFill>
                <a:round/>
                <a:headEnd/>
                <a:tailEnd/>
              </a:ln>
            </p:spPr>
            <p:txBody>
              <a:bodyPr/>
              <a:lstStyle/>
              <a:p>
                <a:endParaRPr lang="en-US" dirty="0"/>
              </a:p>
            </p:txBody>
          </p:sp>
          <p:sp>
            <p:nvSpPr>
              <p:cNvPr id="90" name="Freeform 66"/>
              <p:cNvSpPr>
                <a:spLocks noChangeAspect="1"/>
              </p:cNvSpPr>
              <p:nvPr/>
            </p:nvSpPr>
            <p:spPr bwMode="gray">
              <a:xfrm>
                <a:off x="3101972" y="6081706"/>
                <a:ext cx="41275" cy="22225"/>
              </a:xfrm>
              <a:custGeom>
                <a:avLst/>
                <a:gdLst>
                  <a:gd name="T0" fmla="*/ 0 w 53"/>
                  <a:gd name="T1" fmla="*/ 16465021 h 30"/>
                  <a:gd name="T2" fmla="*/ 19407817 w 53"/>
                  <a:gd name="T3" fmla="*/ 7683923 h 30"/>
                  <a:gd name="T4" fmla="*/ 9703519 w 53"/>
                  <a:gd name="T5" fmla="*/ 0 h 30"/>
                  <a:gd name="T6" fmla="*/ 32143880 w 53"/>
                  <a:gd name="T7" fmla="*/ 1646873 h 30"/>
                  <a:gd name="T8" fmla="*/ 0 w 53"/>
                  <a:gd name="T9" fmla="*/ 16465021 h 30"/>
                  <a:gd name="T10" fmla="*/ 0 60000 65536"/>
                  <a:gd name="T11" fmla="*/ 0 60000 65536"/>
                  <a:gd name="T12" fmla="*/ 0 60000 65536"/>
                  <a:gd name="T13" fmla="*/ 0 60000 65536"/>
                  <a:gd name="T14" fmla="*/ 0 60000 65536"/>
                  <a:gd name="T15" fmla="*/ 0 w 53"/>
                  <a:gd name="T16" fmla="*/ 0 h 30"/>
                  <a:gd name="T17" fmla="*/ 53 w 53"/>
                  <a:gd name="T18" fmla="*/ 30 h 30"/>
                </a:gdLst>
                <a:ahLst/>
                <a:cxnLst>
                  <a:cxn ang="T10">
                    <a:pos x="T0" y="T1"/>
                  </a:cxn>
                  <a:cxn ang="T11">
                    <a:pos x="T2" y="T3"/>
                  </a:cxn>
                  <a:cxn ang="T12">
                    <a:pos x="T4" y="T5"/>
                  </a:cxn>
                  <a:cxn ang="T13">
                    <a:pos x="T6" y="T7"/>
                  </a:cxn>
                  <a:cxn ang="T14">
                    <a:pos x="T8" y="T9"/>
                  </a:cxn>
                </a:cxnLst>
                <a:rect l="T15" t="T16" r="T17" b="T18"/>
                <a:pathLst>
                  <a:path w="53" h="30">
                    <a:moveTo>
                      <a:pt x="0" y="30"/>
                    </a:moveTo>
                    <a:lnTo>
                      <a:pt x="32" y="14"/>
                    </a:lnTo>
                    <a:lnTo>
                      <a:pt x="16" y="0"/>
                    </a:lnTo>
                    <a:lnTo>
                      <a:pt x="53" y="3"/>
                    </a:lnTo>
                    <a:lnTo>
                      <a:pt x="0" y="30"/>
                    </a:lnTo>
                    <a:close/>
                  </a:path>
                </a:pathLst>
              </a:custGeom>
              <a:grpFill/>
              <a:ln w="3175" cap="rnd">
                <a:solidFill>
                  <a:schemeClr val="bg1"/>
                </a:solidFill>
                <a:round/>
                <a:headEnd/>
                <a:tailEnd/>
              </a:ln>
            </p:spPr>
            <p:txBody>
              <a:bodyPr/>
              <a:lstStyle/>
              <a:p>
                <a:endParaRPr lang="en-US" dirty="0"/>
              </a:p>
            </p:txBody>
          </p:sp>
          <p:sp>
            <p:nvSpPr>
              <p:cNvPr id="91" name="Freeform 67"/>
              <p:cNvSpPr>
                <a:spLocks noChangeAspect="1"/>
              </p:cNvSpPr>
              <p:nvPr/>
            </p:nvSpPr>
            <p:spPr bwMode="gray">
              <a:xfrm>
                <a:off x="3133720" y="6073768"/>
                <a:ext cx="47625" cy="33337"/>
              </a:xfrm>
              <a:custGeom>
                <a:avLst/>
                <a:gdLst>
                  <a:gd name="T0" fmla="*/ 0 w 63"/>
                  <a:gd name="T1" fmla="*/ 30038439 h 37"/>
                  <a:gd name="T2" fmla="*/ 16001244 w 63"/>
                  <a:gd name="T3" fmla="*/ 0 h 37"/>
                  <a:gd name="T4" fmla="*/ 36002232 w 63"/>
                  <a:gd name="T5" fmla="*/ 11365555 h 37"/>
                  <a:gd name="T6" fmla="*/ 0 w 63"/>
                  <a:gd name="T7" fmla="*/ 30038439 h 37"/>
                  <a:gd name="T8" fmla="*/ 0 60000 65536"/>
                  <a:gd name="T9" fmla="*/ 0 60000 65536"/>
                  <a:gd name="T10" fmla="*/ 0 60000 65536"/>
                  <a:gd name="T11" fmla="*/ 0 60000 65536"/>
                  <a:gd name="T12" fmla="*/ 0 w 63"/>
                  <a:gd name="T13" fmla="*/ 0 h 37"/>
                  <a:gd name="T14" fmla="*/ 63 w 63"/>
                  <a:gd name="T15" fmla="*/ 37 h 37"/>
                </a:gdLst>
                <a:ahLst/>
                <a:cxnLst>
                  <a:cxn ang="T8">
                    <a:pos x="T0" y="T1"/>
                  </a:cxn>
                  <a:cxn ang="T9">
                    <a:pos x="T2" y="T3"/>
                  </a:cxn>
                  <a:cxn ang="T10">
                    <a:pos x="T4" y="T5"/>
                  </a:cxn>
                  <a:cxn ang="T11">
                    <a:pos x="T6" y="T7"/>
                  </a:cxn>
                </a:cxnLst>
                <a:rect l="T12" t="T13" r="T14" b="T15"/>
                <a:pathLst>
                  <a:path w="63" h="37">
                    <a:moveTo>
                      <a:pt x="0" y="37"/>
                    </a:moveTo>
                    <a:lnTo>
                      <a:pt x="28" y="0"/>
                    </a:lnTo>
                    <a:lnTo>
                      <a:pt x="63" y="14"/>
                    </a:lnTo>
                    <a:lnTo>
                      <a:pt x="0" y="37"/>
                    </a:lnTo>
                    <a:close/>
                  </a:path>
                </a:pathLst>
              </a:custGeom>
              <a:grpFill/>
              <a:ln w="3175" cap="rnd">
                <a:solidFill>
                  <a:schemeClr val="bg1"/>
                </a:solidFill>
                <a:round/>
                <a:headEnd/>
                <a:tailEnd/>
              </a:ln>
            </p:spPr>
            <p:txBody>
              <a:bodyPr/>
              <a:lstStyle/>
              <a:p>
                <a:endParaRPr lang="en-US" dirty="0"/>
              </a:p>
            </p:txBody>
          </p:sp>
          <p:sp>
            <p:nvSpPr>
              <p:cNvPr id="92" name="Freeform 68"/>
              <p:cNvSpPr>
                <a:spLocks noChangeAspect="1"/>
              </p:cNvSpPr>
              <p:nvPr/>
            </p:nvSpPr>
            <p:spPr bwMode="gray">
              <a:xfrm>
                <a:off x="4999604" y="2046285"/>
                <a:ext cx="279399" cy="469901"/>
              </a:xfrm>
              <a:custGeom>
                <a:avLst/>
                <a:gdLst>
                  <a:gd name="T0" fmla="*/ 0 w 378"/>
                  <a:gd name="T1" fmla="*/ 39835420 h 567"/>
                  <a:gd name="T2" fmla="*/ 13658816 w 378"/>
                  <a:gd name="T3" fmla="*/ 28160021 h 567"/>
                  <a:gd name="T4" fmla="*/ 35512627 w 378"/>
                  <a:gd name="T5" fmla="*/ 51511648 h 567"/>
                  <a:gd name="T6" fmla="*/ 74849634 w 378"/>
                  <a:gd name="T7" fmla="*/ 56319214 h 567"/>
                  <a:gd name="T8" fmla="*/ 97795913 w 378"/>
                  <a:gd name="T9" fmla="*/ 41209484 h 567"/>
                  <a:gd name="T10" fmla="*/ 104352204 w 378"/>
                  <a:gd name="T11" fmla="*/ 8928929 h 567"/>
                  <a:gd name="T12" fmla="*/ 141504274 w 378"/>
                  <a:gd name="T13" fmla="*/ 0 h 567"/>
                  <a:gd name="T14" fmla="*/ 161718642 w 378"/>
                  <a:gd name="T15" fmla="*/ 12362431 h 567"/>
                  <a:gd name="T16" fmla="*/ 159533704 w 378"/>
                  <a:gd name="T17" fmla="*/ 39835420 h 567"/>
                  <a:gd name="T18" fmla="*/ 151884944 w 378"/>
                  <a:gd name="T19" fmla="*/ 67995442 h 567"/>
                  <a:gd name="T20" fmla="*/ 178655604 w 378"/>
                  <a:gd name="T21" fmla="*/ 101650061 h 567"/>
                  <a:gd name="T22" fmla="*/ 162265615 w 378"/>
                  <a:gd name="T23" fmla="*/ 125688719 h 567"/>
                  <a:gd name="T24" fmla="*/ 181933749 w 378"/>
                  <a:gd name="T25" fmla="*/ 168271439 h 567"/>
                  <a:gd name="T26" fmla="*/ 174284989 w 378"/>
                  <a:gd name="T27" fmla="*/ 207420656 h 567"/>
                  <a:gd name="T28" fmla="*/ 206519471 w 378"/>
                  <a:gd name="T29" fmla="*/ 288465560 h 567"/>
                  <a:gd name="T30" fmla="*/ 133855514 w 378"/>
                  <a:gd name="T31" fmla="*/ 365389931 h 567"/>
                  <a:gd name="T32" fmla="*/ 46439532 w 378"/>
                  <a:gd name="T33" fmla="*/ 389428589 h 567"/>
                  <a:gd name="T34" fmla="*/ 41522684 w 378"/>
                  <a:gd name="T35" fmla="*/ 374318859 h 567"/>
                  <a:gd name="T36" fmla="*/ 13658816 w 378"/>
                  <a:gd name="T37" fmla="*/ 361955600 h 567"/>
                  <a:gd name="T38" fmla="*/ 9288202 w 378"/>
                  <a:gd name="T39" fmla="*/ 287092325 h 567"/>
                  <a:gd name="T40" fmla="*/ 92879065 w 378"/>
                  <a:gd name="T41" fmla="*/ 203986325 h 567"/>
                  <a:gd name="T42" fmla="*/ 65561432 w 378"/>
                  <a:gd name="T43" fmla="*/ 163463873 h 567"/>
                  <a:gd name="T44" fmla="*/ 55727734 w 378"/>
                  <a:gd name="T45" fmla="*/ 81731936 h 567"/>
                  <a:gd name="T46" fmla="*/ 0 w 378"/>
                  <a:gd name="T47" fmla="*/ 39835420 h 5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567"/>
                  <a:gd name="T74" fmla="*/ 378 w 378"/>
                  <a:gd name="T75" fmla="*/ 567 h 56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567">
                    <a:moveTo>
                      <a:pt x="0" y="58"/>
                    </a:moveTo>
                    <a:lnTo>
                      <a:pt x="25" y="41"/>
                    </a:lnTo>
                    <a:lnTo>
                      <a:pt x="65" y="75"/>
                    </a:lnTo>
                    <a:lnTo>
                      <a:pt x="137" y="82"/>
                    </a:lnTo>
                    <a:lnTo>
                      <a:pt x="179" y="60"/>
                    </a:lnTo>
                    <a:lnTo>
                      <a:pt x="191" y="13"/>
                    </a:lnTo>
                    <a:lnTo>
                      <a:pt x="259" y="0"/>
                    </a:lnTo>
                    <a:lnTo>
                      <a:pt x="296" y="18"/>
                    </a:lnTo>
                    <a:lnTo>
                      <a:pt x="292" y="58"/>
                    </a:lnTo>
                    <a:lnTo>
                      <a:pt x="278" y="99"/>
                    </a:lnTo>
                    <a:lnTo>
                      <a:pt x="327" y="148"/>
                    </a:lnTo>
                    <a:lnTo>
                      <a:pt x="297" y="183"/>
                    </a:lnTo>
                    <a:lnTo>
                      <a:pt x="333" y="245"/>
                    </a:lnTo>
                    <a:lnTo>
                      <a:pt x="319" y="302"/>
                    </a:lnTo>
                    <a:lnTo>
                      <a:pt x="378" y="420"/>
                    </a:lnTo>
                    <a:lnTo>
                      <a:pt x="245" y="532"/>
                    </a:lnTo>
                    <a:lnTo>
                      <a:pt x="85" y="567"/>
                    </a:lnTo>
                    <a:lnTo>
                      <a:pt x="76" y="545"/>
                    </a:lnTo>
                    <a:lnTo>
                      <a:pt x="25" y="527"/>
                    </a:lnTo>
                    <a:lnTo>
                      <a:pt x="17" y="418"/>
                    </a:lnTo>
                    <a:lnTo>
                      <a:pt x="170" y="297"/>
                    </a:lnTo>
                    <a:lnTo>
                      <a:pt x="120" y="238"/>
                    </a:lnTo>
                    <a:lnTo>
                      <a:pt x="102" y="119"/>
                    </a:lnTo>
                    <a:lnTo>
                      <a:pt x="0" y="58"/>
                    </a:lnTo>
                    <a:close/>
                  </a:path>
                </a:pathLst>
              </a:custGeom>
              <a:grpFill/>
              <a:ln w="3175" cap="rnd">
                <a:solidFill>
                  <a:schemeClr val="bg1"/>
                </a:solidFill>
                <a:round/>
                <a:headEnd/>
                <a:tailEnd/>
              </a:ln>
            </p:spPr>
            <p:txBody>
              <a:bodyPr/>
              <a:lstStyle/>
              <a:p>
                <a:endParaRPr lang="en-US" dirty="0"/>
              </a:p>
            </p:txBody>
          </p:sp>
          <p:sp>
            <p:nvSpPr>
              <p:cNvPr id="93" name="Freeform 69"/>
              <p:cNvSpPr>
                <a:spLocks noChangeAspect="1"/>
              </p:cNvSpPr>
              <p:nvPr/>
            </p:nvSpPr>
            <p:spPr bwMode="gray">
              <a:xfrm>
                <a:off x="4347139" y="2865436"/>
                <a:ext cx="327024" cy="315913"/>
              </a:xfrm>
              <a:custGeom>
                <a:avLst/>
                <a:gdLst>
                  <a:gd name="T0" fmla="*/ 0 w 438"/>
                  <a:gd name="T1" fmla="*/ 80863496 h 380"/>
                  <a:gd name="T2" fmla="*/ 8361536 w 438"/>
                  <a:gd name="T3" fmla="*/ 103670680 h 380"/>
                  <a:gd name="T4" fmla="*/ 58532995 w 438"/>
                  <a:gd name="T5" fmla="*/ 119566873 h 380"/>
                  <a:gd name="T6" fmla="*/ 50729193 w 438"/>
                  <a:gd name="T7" fmla="*/ 132007155 h 380"/>
                  <a:gd name="T8" fmla="*/ 69124723 w 438"/>
                  <a:gd name="T9" fmla="*/ 149285878 h 380"/>
                  <a:gd name="T10" fmla="*/ 76929271 w 438"/>
                  <a:gd name="T11" fmla="*/ 178314034 h 380"/>
                  <a:gd name="T12" fmla="*/ 55188829 w 438"/>
                  <a:gd name="T13" fmla="*/ 233604454 h 380"/>
                  <a:gd name="T14" fmla="*/ 115952015 w 438"/>
                  <a:gd name="T15" fmla="*/ 255721619 h 380"/>
                  <a:gd name="T16" fmla="*/ 122084107 w 438"/>
                  <a:gd name="T17" fmla="*/ 257795000 h 380"/>
                  <a:gd name="T18" fmla="*/ 150514376 w 438"/>
                  <a:gd name="T19" fmla="*/ 262632610 h 380"/>
                  <a:gd name="T20" fmla="*/ 150514376 w 438"/>
                  <a:gd name="T21" fmla="*/ 240516276 h 380"/>
                  <a:gd name="T22" fmla="*/ 167238196 w 438"/>
                  <a:gd name="T23" fmla="*/ 228766843 h 380"/>
                  <a:gd name="T24" fmla="*/ 207374915 w 438"/>
                  <a:gd name="T25" fmla="*/ 242589656 h 380"/>
                  <a:gd name="T26" fmla="*/ 233018005 w 438"/>
                  <a:gd name="T27" fmla="*/ 221164172 h 380"/>
                  <a:gd name="T28" fmla="*/ 217409655 w 438"/>
                  <a:gd name="T29" fmla="*/ 188680936 h 380"/>
                  <a:gd name="T30" fmla="*/ 223541747 w 438"/>
                  <a:gd name="T31" fmla="*/ 158271081 h 380"/>
                  <a:gd name="T32" fmla="*/ 204587736 w 438"/>
                  <a:gd name="T33" fmla="*/ 141683207 h 380"/>
                  <a:gd name="T34" fmla="*/ 233018005 w 438"/>
                  <a:gd name="T35" fmla="*/ 105744060 h 380"/>
                  <a:gd name="T36" fmla="*/ 244167467 w 438"/>
                  <a:gd name="T37" fmla="*/ 67040683 h 380"/>
                  <a:gd name="T38" fmla="*/ 207932649 w 438"/>
                  <a:gd name="T39" fmla="*/ 50452809 h 380"/>
                  <a:gd name="T40" fmla="*/ 198455644 w 438"/>
                  <a:gd name="T41" fmla="*/ 45615199 h 380"/>
                  <a:gd name="T42" fmla="*/ 143267562 w 438"/>
                  <a:gd name="T43" fmla="*/ 0 h 380"/>
                  <a:gd name="T44" fmla="*/ 124313551 w 438"/>
                  <a:gd name="T45" fmla="*/ 8985202 h 380"/>
                  <a:gd name="T46" fmla="*/ 101457640 w 438"/>
                  <a:gd name="T47" fmla="*/ 51835340 h 380"/>
                  <a:gd name="T48" fmla="*/ 54631094 w 438"/>
                  <a:gd name="T49" fmla="*/ 44232668 h 380"/>
                  <a:gd name="T50" fmla="*/ 61320921 w 438"/>
                  <a:gd name="T51" fmla="*/ 78790115 h 380"/>
                  <a:gd name="T52" fmla="*/ 0 w 438"/>
                  <a:gd name="T53" fmla="*/ 80863496 h 3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8"/>
                  <a:gd name="T82" fmla="*/ 0 h 380"/>
                  <a:gd name="T83" fmla="*/ 438 w 438"/>
                  <a:gd name="T84" fmla="*/ 380 h 3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8" h="380">
                    <a:moveTo>
                      <a:pt x="0" y="117"/>
                    </a:moveTo>
                    <a:lnTo>
                      <a:pt x="15" y="150"/>
                    </a:lnTo>
                    <a:lnTo>
                      <a:pt x="105" y="173"/>
                    </a:lnTo>
                    <a:lnTo>
                      <a:pt x="91" y="191"/>
                    </a:lnTo>
                    <a:lnTo>
                      <a:pt x="124" y="216"/>
                    </a:lnTo>
                    <a:lnTo>
                      <a:pt x="138" y="258"/>
                    </a:lnTo>
                    <a:lnTo>
                      <a:pt x="99" y="338"/>
                    </a:lnTo>
                    <a:lnTo>
                      <a:pt x="208" y="370"/>
                    </a:lnTo>
                    <a:lnTo>
                      <a:pt x="219" y="373"/>
                    </a:lnTo>
                    <a:lnTo>
                      <a:pt x="270" y="380"/>
                    </a:lnTo>
                    <a:lnTo>
                      <a:pt x="270" y="348"/>
                    </a:lnTo>
                    <a:lnTo>
                      <a:pt x="300" y="331"/>
                    </a:lnTo>
                    <a:lnTo>
                      <a:pt x="372" y="351"/>
                    </a:lnTo>
                    <a:lnTo>
                      <a:pt x="418" y="320"/>
                    </a:lnTo>
                    <a:lnTo>
                      <a:pt x="390" y="273"/>
                    </a:lnTo>
                    <a:lnTo>
                      <a:pt x="401" y="229"/>
                    </a:lnTo>
                    <a:lnTo>
                      <a:pt x="367" y="205"/>
                    </a:lnTo>
                    <a:lnTo>
                      <a:pt x="418" y="153"/>
                    </a:lnTo>
                    <a:lnTo>
                      <a:pt x="438" y="97"/>
                    </a:lnTo>
                    <a:lnTo>
                      <a:pt x="373" y="73"/>
                    </a:lnTo>
                    <a:lnTo>
                      <a:pt x="356" y="66"/>
                    </a:lnTo>
                    <a:lnTo>
                      <a:pt x="257" y="0"/>
                    </a:lnTo>
                    <a:lnTo>
                      <a:pt x="223" y="13"/>
                    </a:lnTo>
                    <a:lnTo>
                      <a:pt x="182" y="75"/>
                    </a:lnTo>
                    <a:lnTo>
                      <a:pt x="98" y="64"/>
                    </a:lnTo>
                    <a:lnTo>
                      <a:pt x="110" y="114"/>
                    </a:lnTo>
                    <a:lnTo>
                      <a:pt x="0" y="117"/>
                    </a:lnTo>
                    <a:close/>
                  </a:path>
                </a:pathLst>
              </a:custGeom>
              <a:grpFill/>
              <a:ln w="3175" cap="rnd">
                <a:solidFill>
                  <a:schemeClr val="bg1"/>
                </a:solidFill>
                <a:round/>
                <a:headEnd/>
                <a:tailEnd/>
              </a:ln>
            </p:spPr>
            <p:txBody>
              <a:bodyPr/>
              <a:lstStyle/>
              <a:p>
                <a:endParaRPr lang="en-US" dirty="0"/>
              </a:p>
            </p:txBody>
          </p:sp>
          <p:sp>
            <p:nvSpPr>
              <p:cNvPr id="94" name="Freeform 70"/>
              <p:cNvSpPr>
                <a:spLocks noChangeAspect="1"/>
              </p:cNvSpPr>
              <p:nvPr/>
            </p:nvSpPr>
            <p:spPr bwMode="gray">
              <a:xfrm>
                <a:off x="4686865" y="3157536"/>
                <a:ext cx="19049" cy="60325"/>
              </a:xfrm>
              <a:custGeom>
                <a:avLst/>
                <a:gdLst>
                  <a:gd name="T0" fmla="*/ 0 w 27"/>
                  <a:gd name="T1" fmla="*/ 25988180 h 71"/>
                  <a:gd name="T2" fmla="*/ 12445294 w 27"/>
                  <a:gd name="T3" fmla="*/ 51255009 h 71"/>
                  <a:gd name="T4" fmla="*/ 13440833 w 27"/>
                  <a:gd name="T5" fmla="*/ 0 h 71"/>
                  <a:gd name="T6" fmla="*/ 0 w 27"/>
                  <a:gd name="T7" fmla="*/ 25988180 h 71"/>
                  <a:gd name="T8" fmla="*/ 0 60000 65536"/>
                  <a:gd name="T9" fmla="*/ 0 60000 65536"/>
                  <a:gd name="T10" fmla="*/ 0 60000 65536"/>
                  <a:gd name="T11" fmla="*/ 0 60000 65536"/>
                  <a:gd name="T12" fmla="*/ 0 w 27"/>
                  <a:gd name="T13" fmla="*/ 0 h 71"/>
                  <a:gd name="T14" fmla="*/ 27 w 27"/>
                  <a:gd name="T15" fmla="*/ 71 h 71"/>
                </a:gdLst>
                <a:ahLst/>
                <a:cxnLst>
                  <a:cxn ang="T8">
                    <a:pos x="T0" y="T1"/>
                  </a:cxn>
                  <a:cxn ang="T9">
                    <a:pos x="T2" y="T3"/>
                  </a:cxn>
                  <a:cxn ang="T10">
                    <a:pos x="T4" y="T5"/>
                  </a:cxn>
                  <a:cxn ang="T11">
                    <a:pos x="T6" y="T7"/>
                  </a:cxn>
                </a:cxnLst>
                <a:rect l="T12" t="T13" r="T14" b="T15"/>
                <a:pathLst>
                  <a:path w="27" h="71">
                    <a:moveTo>
                      <a:pt x="0" y="36"/>
                    </a:moveTo>
                    <a:lnTo>
                      <a:pt x="25" y="71"/>
                    </a:lnTo>
                    <a:lnTo>
                      <a:pt x="27" y="0"/>
                    </a:lnTo>
                    <a:lnTo>
                      <a:pt x="0" y="36"/>
                    </a:lnTo>
                    <a:close/>
                  </a:path>
                </a:pathLst>
              </a:custGeom>
              <a:grpFill/>
              <a:ln w="3175" cap="rnd">
                <a:solidFill>
                  <a:schemeClr val="bg1"/>
                </a:solidFill>
                <a:round/>
                <a:headEnd/>
                <a:tailEnd/>
              </a:ln>
            </p:spPr>
            <p:txBody>
              <a:bodyPr/>
              <a:lstStyle/>
              <a:p>
                <a:endParaRPr lang="en-US" dirty="0"/>
              </a:p>
            </p:txBody>
          </p:sp>
          <p:sp>
            <p:nvSpPr>
              <p:cNvPr id="95" name="Freeform 71"/>
              <p:cNvSpPr>
                <a:spLocks noChangeAspect="1"/>
              </p:cNvSpPr>
              <p:nvPr/>
            </p:nvSpPr>
            <p:spPr bwMode="gray">
              <a:xfrm>
                <a:off x="3270245" y="4308469"/>
                <a:ext cx="76201" cy="100011"/>
              </a:xfrm>
              <a:custGeom>
                <a:avLst/>
                <a:gdLst>
                  <a:gd name="T0" fmla="*/ 0 w 101"/>
                  <a:gd name="T1" fmla="*/ 80523912 h 119"/>
                  <a:gd name="T2" fmla="*/ 8538172 w 101"/>
                  <a:gd name="T3" fmla="*/ 0 h 119"/>
                  <a:gd name="T4" fmla="*/ 57489505 w 101"/>
                  <a:gd name="T5" fmla="*/ 36024010 h 119"/>
                  <a:gd name="T6" fmla="*/ 27890709 w 101"/>
                  <a:gd name="T7" fmla="*/ 84055464 h 119"/>
                  <a:gd name="T8" fmla="*/ 0 w 101"/>
                  <a:gd name="T9" fmla="*/ 80523912 h 119"/>
                  <a:gd name="T10" fmla="*/ 0 60000 65536"/>
                  <a:gd name="T11" fmla="*/ 0 60000 65536"/>
                  <a:gd name="T12" fmla="*/ 0 60000 65536"/>
                  <a:gd name="T13" fmla="*/ 0 60000 65536"/>
                  <a:gd name="T14" fmla="*/ 0 60000 65536"/>
                  <a:gd name="T15" fmla="*/ 0 w 101"/>
                  <a:gd name="T16" fmla="*/ 0 h 119"/>
                  <a:gd name="T17" fmla="*/ 101 w 101"/>
                  <a:gd name="T18" fmla="*/ 119 h 119"/>
                </a:gdLst>
                <a:ahLst/>
                <a:cxnLst>
                  <a:cxn ang="T10">
                    <a:pos x="T0" y="T1"/>
                  </a:cxn>
                  <a:cxn ang="T11">
                    <a:pos x="T2" y="T3"/>
                  </a:cxn>
                  <a:cxn ang="T12">
                    <a:pos x="T4" y="T5"/>
                  </a:cxn>
                  <a:cxn ang="T13">
                    <a:pos x="T6" y="T7"/>
                  </a:cxn>
                  <a:cxn ang="T14">
                    <a:pos x="T8" y="T9"/>
                  </a:cxn>
                </a:cxnLst>
                <a:rect l="T15" t="T16" r="T17" b="T18"/>
                <a:pathLst>
                  <a:path w="101" h="119">
                    <a:moveTo>
                      <a:pt x="0" y="114"/>
                    </a:moveTo>
                    <a:lnTo>
                      <a:pt x="15" y="0"/>
                    </a:lnTo>
                    <a:lnTo>
                      <a:pt x="101" y="51"/>
                    </a:lnTo>
                    <a:lnTo>
                      <a:pt x="49" y="119"/>
                    </a:lnTo>
                    <a:lnTo>
                      <a:pt x="0" y="114"/>
                    </a:lnTo>
                    <a:close/>
                  </a:path>
                </a:pathLst>
              </a:custGeom>
              <a:grpFill/>
              <a:ln w="3175" cap="rnd">
                <a:solidFill>
                  <a:schemeClr val="bg1"/>
                </a:solidFill>
                <a:round/>
                <a:headEnd/>
                <a:tailEnd/>
              </a:ln>
            </p:spPr>
            <p:txBody>
              <a:bodyPr/>
              <a:lstStyle/>
              <a:p>
                <a:endParaRPr lang="en-US" dirty="0"/>
              </a:p>
            </p:txBody>
          </p:sp>
          <p:sp>
            <p:nvSpPr>
              <p:cNvPr id="96" name="Freeform 72"/>
              <p:cNvSpPr>
                <a:spLocks noChangeAspect="1"/>
              </p:cNvSpPr>
              <p:nvPr/>
            </p:nvSpPr>
            <p:spPr bwMode="gray">
              <a:xfrm>
                <a:off x="4617014" y="2720972"/>
                <a:ext cx="225425" cy="279398"/>
              </a:xfrm>
              <a:custGeom>
                <a:avLst/>
                <a:gdLst>
                  <a:gd name="T0" fmla="*/ 0 w 302"/>
                  <a:gd name="T1" fmla="*/ 95993500 h 335"/>
                  <a:gd name="T2" fmla="*/ 1114436 w 302"/>
                  <a:gd name="T3" fmla="*/ 133556536 h 335"/>
                  <a:gd name="T4" fmla="*/ 2228871 w 302"/>
                  <a:gd name="T5" fmla="*/ 150946059 h 335"/>
                  <a:gd name="T6" fmla="*/ 4457742 w 302"/>
                  <a:gd name="T7" fmla="*/ 171814319 h 335"/>
                  <a:gd name="T8" fmla="*/ 40673537 w 302"/>
                  <a:gd name="T9" fmla="*/ 188509095 h 335"/>
                  <a:gd name="T10" fmla="*/ 29529929 w 302"/>
                  <a:gd name="T11" fmla="*/ 227463293 h 335"/>
                  <a:gd name="T12" fmla="*/ 67417750 w 302"/>
                  <a:gd name="T13" fmla="*/ 233027940 h 335"/>
                  <a:gd name="T14" fmla="*/ 132049785 w 302"/>
                  <a:gd name="T15" fmla="*/ 231636779 h 335"/>
                  <a:gd name="T16" fmla="*/ 149879260 w 302"/>
                  <a:gd name="T17" fmla="*/ 194769323 h 335"/>
                  <a:gd name="T18" fmla="*/ 114777901 w 302"/>
                  <a:gd name="T19" fmla="*/ 146076992 h 335"/>
                  <a:gd name="T20" fmla="*/ 157122718 w 302"/>
                  <a:gd name="T21" fmla="*/ 120339665 h 335"/>
                  <a:gd name="T22" fmla="*/ 168266327 w 302"/>
                  <a:gd name="T23" fmla="*/ 127991055 h 335"/>
                  <a:gd name="T24" fmla="*/ 157122718 w 302"/>
                  <a:gd name="T25" fmla="*/ 35476294 h 335"/>
                  <a:gd name="T26" fmla="*/ 125921509 w 302"/>
                  <a:gd name="T27" fmla="*/ 12521290 h 335"/>
                  <a:gd name="T28" fmla="*/ 91933839 w 302"/>
                  <a:gd name="T29" fmla="*/ 27824070 h 335"/>
                  <a:gd name="T30" fmla="*/ 96390834 w 302"/>
                  <a:gd name="T31" fmla="*/ 17390356 h 335"/>
                  <a:gd name="T32" fmla="*/ 67417750 w 302"/>
                  <a:gd name="T33" fmla="*/ 0 h 335"/>
                  <a:gd name="T34" fmla="*/ 51817146 w 302"/>
                  <a:gd name="T35" fmla="*/ 0 h 335"/>
                  <a:gd name="T36" fmla="*/ 50702710 w 302"/>
                  <a:gd name="T37" fmla="*/ 50779073 h 335"/>
                  <a:gd name="T38" fmla="*/ 33430080 w 302"/>
                  <a:gd name="T39" fmla="*/ 36867456 h 335"/>
                  <a:gd name="T40" fmla="*/ 22844062 w 302"/>
                  <a:gd name="T41" fmla="*/ 53561397 h 335"/>
                  <a:gd name="T42" fmla="*/ 20058346 w 302"/>
                  <a:gd name="T43" fmla="*/ 84168624 h 335"/>
                  <a:gd name="T44" fmla="*/ 0 w 302"/>
                  <a:gd name="T45" fmla="*/ 95993500 h 33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2"/>
                  <a:gd name="T70" fmla="*/ 0 h 335"/>
                  <a:gd name="T71" fmla="*/ 302 w 302"/>
                  <a:gd name="T72" fmla="*/ 335 h 33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2" h="335">
                    <a:moveTo>
                      <a:pt x="0" y="138"/>
                    </a:moveTo>
                    <a:lnTo>
                      <a:pt x="2" y="192"/>
                    </a:lnTo>
                    <a:lnTo>
                      <a:pt x="4" y="217"/>
                    </a:lnTo>
                    <a:lnTo>
                      <a:pt x="8" y="247"/>
                    </a:lnTo>
                    <a:lnTo>
                      <a:pt x="73" y="271"/>
                    </a:lnTo>
                    <a:lnTo>
                      <a:pt x="53" y="327"/>
                    </a:lnTo>
                    <a:lnTo>
                      <a:pt x="121" y="335"/>
                    </a:lnTo>
                    <a:lnTo>
                      <a:pt x="237" y="333"/>
                    </a:lnTo>
                    <a:lnTo>
                      <a:pt x="269" y="280"/>
                    </a:lnTo>
                    <a:lnTo>
                      <a:pt x="206" y="210"/>
                    </a:lnTo>
                    <a:lnTo>
                      <a:pt x="282" y="173"/>
                    </a:lnTo>
                    <a:lnTo>
                      <a:pt x="302" y="184"/>
                    </a:lnTo>
                    <a:lnTo>
                      <a:pt x="282" y="51"/>
                    </a:lnTo>
                    <a:lnTo>
                      <a:pt x="226" y="18"/>
                    </a:lnTo>
                    <a:lnTo>
                      <a:pt x="165" y="40"/>
                    </a:lnTo>
                    <a:lnTo>
                      <a:pt x="173" y="25"/>
                    </a:lnTo>
                    <a:lnTo>
                      <a:pt x="121" y="0"/>
                    </a:lnTo>
                    <a:lnTo>
                      <a:pt x="93" y="0"/>
                    </a:lnTo>
                    <a:lnTo>
                      <a:pt x="91" y="73"/>
                    </a:lnTo>
                    <a:lnTo>
                      <a:pt x="60" y="53"/>
                    </a:lnTo>
                    <a:lnTo>
                      <a:pt x="41" y="77"/>
                    </a:lnTo>
                    <a:lnTo>
                      <a:pt x="36" y="121"/>
                    </a:lnTo>
                    <a:lnTo>
                      <a:pt x="0" y="138"/>
                    </a:lnTo>
                    <a:close/>
                  </a:path>
                </a:pathLst>
              </a:custGeom>
              <a:grpFill/>
              <a:ln w="3175" cap="rnd">
                <a:solidFill>
                  <a:schemeClr val="bg1"/>
                </a:solidFill>
                <a:round/>
                <a:headEnd/>
                <a:tailEnd/>
              </a:ln>
            </p:spPr>
            <p:txBody>
              <a:bodyPr/>
              <a:lstStyle/>
              <a:p>
                <a:endParaRPr lang="en-US" dirty="0"/>
              </a:p>
            </p:txBody>
          </p:sp>
          <p:sp>
            <p:nvSpPr>
              <p:cNvPr id="97" name="Freeform 73"/>
              <p:cNvSpPr>
                <a:spLocks noChangeAspect="1"/>
              </p:cNvSpPr>
              <p:nvPr/>
            </p:nvSpPr>
            <p:spPr bwMode="gray">
              <a:xfrm>
                <a:off x="4985316" y="3201985"/>
                <a:ext cx="165101" cy="179387"/>
              </a:xfrm>
              <a:custGeom>
                <a:avLst/>
                <a:gdLst>
                  <a:gd name="T0" fmla="*/ 0 w 216"/>
                  <a:gd name="T1" fmla="*/ 60005782 h 216"/>
                  <a:gd name="T2" fmla="*/ 16942623 w 216"/>
                  <a:gd name="T3" fmla="*/ 26209603 h 216"/>
                  <a:gd name="T4" fmla="*/ 57254540 w 216"/>
                  <a:gd name="T5" fmla="*/ 13104386 h 216"/>
                  <a:gd name="T6" fmla="*/ 106914480 w 216"/>
                  <a:gd name="T7" fmla="*/ 14483839 h 216"/>
                  <a:gd name="T8" fmla="*/ 126194491 w 216"/>
                  <a:gd name="T9" fmla="*/ 0 h 216"/>
                  <a:gd name="T10" fmla="*/ 119767820 w 216"/>
                  <a:gd name="T11" fmla="*/ 31037273 h 216"/>
                  <a:gd name="T12" fmla="*/ 85297845 w 216"/>
                  <a:gd name="T13" fmla="*/ 24140009 h 216"/>
                  <a:gd name="T14" fmla="*/ 67771257 w 216"/>
                  <a:gd name="T15" fmla="*/ 50349612 h 216"/>
                  <a:gd name="T16" fmla="*/ 49659940 w 216"/>
                  <a:gd name="T17" fmla="*/ 35865773 h 216"/>
                  <a:gd name="T18" fmla="*/ 62513281 w 216"/>
                  <a:gd name="T19" fmla="*/ 75869074 h 216"/>
                  <a:gd name="T20" fmla="*/ 46154622 w 216"/>
                  <a:gd name="T21" fmla="*/ 83456480 h 216"/>
                  <a:gd name="T22" fmla="*/ 77703245 w 216"/>
                  <a:gd name="T23" fmla="*/ 100009913 h 216"/>
                  <a:gd name="T24" fmla="*/ 77703245 w 216"/>
                  <a:gd name="T25" fmla="*/ 116563347 h 216"/>
                  <a:gd name="T26" fmla="*/ 51996563 w 216"/>
                  <a:gd name="T27" fmla="*/ 120701706 h 216"/>
                  <a:gd name="T28" fmla="*/ 60760622 w 216"/>
                  <a:gd name="T29" fmla="*/ 148980073 h 216"/>
                  <a:gd name="T30" fmla="*/ 29795964 w 216"/>
                  <a:gd name="T31" fmla="*/ 140014045 h 216"/>
                  <a:gd name="T32" fmla="*/ 20447941 w 216"/>
                  <a:gd name="T33" fmla="*/ 113114300 h 216"/>
                  <a:gd name="T34" fmla="*/ 61344587 w 216"/>
                  <a:gd name="T35" fmla="*/ 102078677 h 216"/>
                  <a:gd name="T36" fmla="*/ 20447941 w 216"/>
                  <a:gd name="T37" fmla="*/ 97940319 h 216"/>
                  <a:gd name="T38" fmla="*/ 0 w 216"/>
                  <a:gd name="T39" fmla="*/ 60005782 h 2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216"/>
                  <a:gd name="T62" fmla="*/ 216 w 216"/>
                  <a:gd name="T63" fmla="*/ 216 h 2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216">
                    <a:moveTo>
                      <a:pt x="0" y="87"/>
                    </a:moveTo>
                    <a:lnTo>
                      <a:pt x="29" y="38"/>
                    </a:lnTo>
                    <a:lnTo>
                      <a:pt x="98" y="19"/>
                    </a:lnTo>
                    <a:lnTo>
                      <a:pt x="183" y="21"/>
                    </a:lnTo>
                    <a:lnTo>
                      <a:pt x="216" y="0"/>
                    </a:lnTo>
                    <a:lnTo>
                      <a:pt x="205" y="45"/>
                    </a:lnTo>
                    <a:lnTo>
                      <a:pt x="146" y="35"/>
                    </a:lnTo>
                    <a:lnTo>
                      <a:pt x="116" y="73"/>
                    </a:lnTo>
                    <a:lnTo>
                      <a:pt x="85" y="52"/>
                    </a:lnTo>
                    <a:lnTo>
                      <a:pt x="107" y="110"/>
                    </a:lnTo>
                    <a:lnTo>
                      <a:pt x="79" y="121"/>
                    </a:lnTo>
                    <a:lnTo>
                      <a:pt x="133" y="145"/>
                    </a:lnTo>
                    <a:lnTo>
                      <a:pt x="133" y="169"/>
                    </a:lnTo>
                    <a:lnTo>
                      <a:pt x="89" y="175"/>
                    </a:lnTo>
                    <a:lnTo>
                      <a:pt x="104" y="216"/>
                    </a:lnTo>
                    <a:lnTo>
                      <a:pt x="51" y="203"/>
                    </a:lnTo>
                    <a:lnTo>
                      <a:pt x="35" y="164"/>
                    </a:lnTo>
                    <a:lnTo>
                      <a:pt x="105" y="148"/>
                    </a:lnTo>
                    <a:lnTo>
                      <a:pt x="35" y="142"/>
                    </a:lnTo>
                    <a:lnTo>
                      <a:pt x="0" y="87"/>
                    </a:lnTo>
                    <a:close/>
                  </a:path>
                </a:pathLst>
              </a:custGeom>
              <a:grpFill/>
              <a:ln w="3175" cap="rnd">
                <a:solidFill>
                  <a:schemeClr val="bg1"/>
                </a:solidFill>
                <a:round/>
                <a:headEnd/>
                <a:tailEnd/>
              </a:ln>
            </p:spPr>
            <p:txBody>
              <a:bodyPr/>
              <a:lstStyle/>
              <a:p>
                <a:endParaRPr lang="en-US" dirty="0"/>
              </a:p>
            </p:txBody>
          </p:sp>
          <p:sp>
            <p:nvSpPr>
              <p:cNvPr id="98" name="Freeform 74"/>
              <p:cNvSpPr>
                <a:spLocks noChangeAspect="1"/>
              </p:cNvSpPr>
              <p:nvPr/>
            </p:nvSpPr>
            <p:spPr bwMode="gray">
              <a:xfrm>
                <a:off x="5075802" y="3411535"/>
                <a:ext cx="74612" cy="9524"/>
              </a:xfrm>
              <a:custGeom>
                <a:avLst/>
                <a:gdLst>
                  <a:gd name="T0" fmla="*/ 0 w 101"/>
                  <a:gd name="T1" fmla="*/ 6480402 h 14"/>
                  <a:gd name="T2" fmla="*/ 4365910 w 101"/>
                  <a:gd name="T3" fmla="*/ 0 h 14"/>
                  <a:gd name="T4" fmla="*/ 55118322 w 101"/>
                  <a:gd name="T5" fmla="*/ 6480402 h 14"/>
                  <a:gd name="T6" fmla="*/ 18008825 w 101"/>
                  <a:gd name="T7" fmla="*/ 6480402 h 14"/>
                  <a:gd name="T8" fmla="*/ 0 w 101"/>
                  <a:gd name="T9" fmla="*/ 6480402 h 14"/>
                  <a:gd name="T10" fmla="*/ 0 60000 65536"/>
                  <a:gd name="T11" fmla="*/ 0 60000 65536"/>
                  <a:gd name="T12" fmla="*/ 0 60000 65536"/>
                  <a:gd name="T13" fmla="*/ 0 60000 65536"/>
                  <a:gd name="T14" fmla="*/ 0 60000 65536"/>
                  <a:gd name="T15" fmla="*/ 0 w 101"/>
                  <a:gd name="T16" fmla="*/ 0 h 14"/>
                  <a:gd name="T17" fmla="*/ 101 w 101"/>
                  <a:gd name="T18" fmla="*/ 14 h 14"/>
                </a:gdLst>
                <a:ahLst/>
                <a:cxnLst>
                  <a:cxn ang="T10">
                    <a:pos x="T0" y="T1"/>
                  </a:cxn>
                  <a:cxn ang="T11">
                    <a:pos x="T2" y="T3"/>
                  </a:cxn>
                  <a:cxn ang="T12">
                    <a:pos x="T4" y="T5"/>
                  </a:cxn>
                  <a:cxn ang="T13">
                    <a:pos x="T6" y="T7"/>
                  </a:cxn>
                  <a:cxn ang="T14">
                    <a:pos x="T8" y="T9"/>
                  </a:cxn>
                </a:cxnLst>
                <a:rect l="T15" t="T16" r="T17" b="T18"/>
                <a:pathLst>
                  <a:path w="101" h="14">
                    <a:moveTo>
                      <a:pt x="0" y="14"/>
                    </a:moveTo>
                    <a:lnTo>
                      <a:pt x="8" y="0"/>
                    </a:lnTo>
                    <a:lnTo>
                      <a:pt x="101" y="14"/>
                    </a:lnTo>
                    <a:lnTo>
                      <a:pt x="33" y="14"/>
                    </a:lnTo>
                    <a:lnTo>
                      <a:pt x="0" y="14"/>
                    </a:lnTo>
                    <a:close/>
                  </a:path>
                </a:pathLst>
              </a:custGeom>
              <a:grpFill/>
              <a:ln w="3175" cap="rnd">
                <a:solidFill>
                  <a:schemeClr val="bg1"/>
                </a:solidFill>
                <a:round/>
                <a:headEnd/>
                <a:tailEnd/>
              </a:ln>
            </p:spPr>
            <p:txBody>
              <a:bodyPr/>
              <a:lstStyle/>
              <a:p>
                <a:endParaRPr lang="en-US" dirty="0"/>
              </a:p>
            </p:txBody>
          </p:sp>
          <p:sp>
            <p:nvSpPr>
              <p:cNvPr id="99" name="Freeform 75"/>
              <p:cNvSpPr>
                <a:spLocks noChangeAspect="1"/>
              </p:cNvSpPr>
              <p:nvPr/>
            </p:nvSpPr>
            <p:spPr bwMode="gray">
              <a:xfrm>
                <a:off x="2787647" y="1230312"/>
                <a:ext cx="1576388" cy="1274762"/>
              </a:xfrm>
              <a:custGeom>
                <a:avLst/>
                <a:gdLst>
                  <a:gd name="T0" fmla="*/ 131851514 w 2109"/>
                  <a:gd name="T1" fmla="*/ 250097543 h 1540"/>
                  <a:gd name="T2" fmla="*/ 153640649 w 2109"/>
                  <a:gd name="T3" fmla="*/ 204874948 h 1540"/>
                  <a:gd name="T4" fmla="*/ 102240983 w 2109"/>
                  <a:gd name="T5" fmla="*/ 182948213 h 1540"/>
                  <a:gd name="T6" fmla="*/ 219566407 w 2109"/>
                  <a:gd name="T7" fmla="*/ 100039017 h 1540"/>
                  <a:gd name="T8" fmla="*/ 340244178 w 2109"/>
                  <a:gd name="T9" fmla="*/ 68520113 h 1540"/>
                  <a:gd name="T10" fmla="*/ 433545568 w 2109"/>
                  <a:gd name="T11" fmla="*/ 108946624 h 1540"/>
                  <a:gd name="T12" fmla="*/ 410638983 w 2109"/>
                  <a:gd name="T13" fmla="*/ 63038636 h 1540"/>
                  <a:gd name="T14" fmla="*/ 552546791 w 2109"/>
                  <a:gd name="T15" fmla="*/ 87019890 h 1540"/>
                  <a:gd name="T16" fmla="*/ 624618892 w 2109"/>
                  <a:gd name="T17" fmla="*/ 63038636 h 1540"/>
                  <a:gd name="T18" fmla="*/ 516232313 w 2109"/>
                  <a:gd name="T19" fmla="*/ 23296689 h 1540"/>
                  <a:gd name="T20" fmla="*/ 646407280 w 2109"/>
                  <a:gd name="T21" fmla="*/ 45223424 h 1540"/>
                  <a:gd name="T22" fmla="*/ 641938231 w 2109"/>
                  <a:gd name="T23" fmla="*/ 6166868 h 1540"/>
                  <a:gd name="T24" fmla="*/ 888880271 w 2109"/>
                  <a:gd name="T25" fmla="*/ 21241343 h 1540"/>
                  <a:gd name="T26" fmla="*/ 908434508 w 2109"/>
                  <a:gd name="T27" fmla="*/ 23296689 h 1540"/>
                  <a:gd name="T28" fmla="*/ 990003805 w 2109"/>
                  <a:gd name="T29" fmla="*/ 56871768 h 1540"/>
                  <a:gd name="T30" fmla="*/ 753676410 w 2109"/>
                  <a:gd name="T31" fmla="*/ 98669062 h 1540"/>
                  <a:gd name="T32" fmla="*/ 879382328 w 2109"/>
                  <a:gd name="T33" fmla="*/ 121280360 h 1540"/>
                  <a:gd name="T34" fmla="*/ 1020731785 w 2109"/>
                  <a:gd name="T35" fmla="*/ 111687362 h 1540"/>
                  <a:gd name="T36" fmla="*/ 1121296221 w 2109"/>
                  <a:gd name="T37" fmla="*/ 95927496 h 1540"/>
                  <a:gd name="T38" fmla="*/ 998383551 w 2109"/>
                  <a:gd name="T39" fmla="*/ 171299869 h 1540"/>
                  <a:gd name="T40" fmla="*/ 1078277048 w 2109"/>
                  <a:gd name="T41" fmla="*/ 195967341 h 1540"/>
                  <a:gd name="T42" fmla="*/ 1006205695 w 2109"/>
                  <a:gd name="T43" fmla="*/ 265857409 h 1540"/>
                  <a:gd name="T44" fmla="*/ 1015703638 w 2109"/>
                  <a:gd name="T45" fmla="*/ 319303048 h 1540"/>
                  <a:gd name="T46" fmla="*/ 994472853 w 2109"/>
                  <a:gd name="T47" fmla="*/ 357674212 h 1540"/>
                  <a:gd name="T48" fmla="*/ 1029112279 w 2109"/>
                  <a:gd name="T49" fmla="*/ 394674593 h 1540"/>
                  <a:gd name="T50" fmla="*/ 984974910 w 2109"/>
                  <a:gd name="T51" fmla="*/ 430305019 h 1540"/>
                  <a:gd name="T52" fmla="*/ 1008440593 w 2109"/>
                  <a:gd name="T53" fmla="*/ 470046966 h 1540"/>
                  <a:gd name="T54" fmla="*/ 1020731785 w 2109"/>
                  <a:gd name="T55" fmla="*/ 505676563 h 1540"/>
                  <a:gd name="T56" fmla="*/ 893349320 w 2109"/>
                  <a:gd name="T57" fmla="*/ 531714819 h 1540"/>
                  <a:gd name="T58" fmla="*/ 920725700 w 2109"/>
                  <a:gd name="T59" fmla="*/ 585845021 h 1540"/>
                  <a:gd name="T60" fmla="*/ 987768907 w 2109"/>
                  <a:gd name="T61" fmla="*/ 602290279 h 1540"/>
                  <a:gd name="T62" fmla="*/ 977153514 w 2109"/>
                  <a:gd name="T63" fmla="*/ 639976051 h 1540"/>
                  <a:gd name="T64" fmla="*/ 879940679 w 2109"/>
                  <a:gd name="T65" fmla="*/ 598178757 h 1540"/>
                  <a:gd name="T66" fmla="*/ 900612365 w 2109"/>
                  <a:gd name="T67" fmla="*/ 661901958 h 1540"/>
                  <a:gd name="T68" fmla="*/ 903964712 w 2109"/>
                  <a:gd name="T69" fmla="*/ 731107462 h 1540"/>
                  <a:gd name="T70" fmla="*/ 793343983 w 2109"/>
                  <a:gd name="T71" fmla="*/ 755089543 h 1540"/>
                  <a:gd name="T72" fmla="*/ 714567935 w 2109"/>
                  <a:gd name="T73" fmla="*/ 840739477 h 1540"/>
                  <a:gd name="T74" fmla="*/ 680487608 w 2109"/>
                  <a:gd name="T75" fmla="*/ 823609656 h 1540"/>
                  <a:gd name="T76" fmla="*/ 615679300 w 2109"/>
                  <a:gd name="T77" fmla="*/ 879796033 h 1540"/>
                  <a:gd name="T78" fmla="*/ 611210251 w 2109"/>
                  <a:gd name="T79" fmla="*/ 922963282 h 1540"/>
                  <a:gd name="T80" fmla="*/ 609533704 w 2109"/>
                  <a:gd name="T81" fmla="*/ 956538361 h 1540"/>
                  <a:gd name="T82" fmla="*/ 567631980 w 2109"/>
                  <a:gd name="T83" fmla="*/ 1040132121 h 1540"/>
                  <a:gd name="T84" fmla="*/ 481592887 w 2109"/>
                  <a:gd name="T85" fmla="*/ 1029854559 h 1540"/>
                  <a:gd name="T86" fmla="*/ 459245401 w 2109"/>
                  <a:gd name="T87" fmla="*/ 1005872478 h 1540"/>
                  <a:gd name="T88" fmla="*/ 417343678 w 2109"/>
                  <a:gd name="T89" fmla="*/ 909259591 h 1540"/>
                  <a:gd name="T90" fmla="*/ 405610836 w 2109"/>
                  <a:gd name="T91" fmla="*/ 860610037 h 1540"/>
                  <a:gd name="T92" fmla="*/ 392761293 w 2109"/>
                  <a:gd name="T93" fmla="*/ 756459498 h 1540"/>
                  <a:gd name="T94" fmla="*/ 390526395 w 2109"/>
                  <a:gd name="T95" fmla="*/ 742755807 h 1540"/>
                  <a:gd name="T96" fmla="*/ 399465240 w 2109"/>
                  <a:gd name="T97" fmla="*/ 673550302 h 1540"/>
                  <a:gd name="T98" fmla="*/ 433545568 w 2109"/>
                  <a:gd name="T99" fmla="*/ 646142919 h 1540"/>
                  <a:gd name="T100" fmla="*/ 407845734 w 2109"/>
                  <a:gd name="T101" fmla="*/ 613253232 h 1540"/>
                  <a:gd name="T102" fmla="*/ 368737260 w 2109"/>
                  <a:gd name="T103" fmla="*/ 613253232 h 1540"/>
                  <a:gd name="T104" fmla="*/ 338567630 w 2109"/>
                  <a:gd name="T105" fmla="*/ 589956543 h 1540"/>
                  <a:gd name="T106" fmla="*/ 313985246 w 2109"/>
                  <a:gd name="T107" fmla="*/ 477583789 h 1540"/>
                  <a:gd name="T108" fmla="*/ 234092497 w 2109"/>
                  <a:gd name="T109" fmla="*/ 398786114 h 1540"/>
                  <a:gd name="T110" fmla="*/ 129616616 w 2109"/>
                  <a:gd name="T111" fmla="*/ 409749067 h 1540"/>
                  <a:gd name="T112" fmla="*/ 29610531 w 2109"/>
                  <a:gd name="T113" fmla="*/ 357674212 h 1540"/>
                  <a:gd name="T114" fmla="*/ 127381718 w 2109"/>
                  <a:gd name="T115" fmla="*/ 334377523 h 1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109"/>
                  <a:gd name="T175" fmla="*/ 0 h 1540"/>
                  <a:gd name="T176" fmla="*/ 2109 w 2109"/>
                  <a:gd name="T177" fmla="*/ 1540 h 1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109" h="1540">
                    <a:moveTo>
                      <a:pt x="0" y="432"/>
                    </a:moveTo>
                    <a:lnTo>
                      <a:pt x="12" y="409"/>
                    </a:lnTo>
                    <a:lnTo>
                      <a:pt x="149" y="365"/>
                    </a:lnTo>
                    <a:lnTo>
                      <a:pt x="236" y="365"/>
                    </a:lnTo>
                    <a:lnTo>
                      <a:pt x="285" y="330"/>
                    </a:lnTo>
                    <a:lnTo>
                      <a:pt x="270" y="319"/>
                    </a:lnTo>
                    <a:lnTo>
                      <a:pt x="301" y="307"/>
                    </a:lnTo>
                    <a:lnTo>
                      <a:pt x="275" y="299"/>
                    </a:lnTo>
                    <a:lnTo>
                      <a:pt x="321" y="285"/>
                    </a:lnTo>
                    <a:lnTo>
                      <a:pt x="304" y="273"/>
                    </a:lnTo>
                    <a:lnTo>
                      <a:pt x="243" y="296"/>
                    </a:lnTo>
                    <a:lnTo>
                      <a:pt x="183" y="267"/>
                    </a:lnTo>
                    <a:lnTo>
                      <a:pt x="260" y="250"/>
                    </a:lnTo>
                    <a:lnTo>
                      <a:pt x="303" y="201"/>
                    </a:lnTo>
                    <a:lnTo>
                      <a:pt x="397" y="199"/>
                    </a:lnTo>
                    <a:lnTo>
                      <a:pt x="393" y="146"/>
                    </a:lnTo>
                    <a:lnTo>
                      <a:pt x="463" y="144"/>
                    </a:lnTo>
                    <a:lnTo>
                      <a:pt x="534" y="182"/>
                    </a:lnTo>
                    <a:lnTo>
                      <a:pt x="450" y="133"/>
                    </a:lnTo>
                    <a:lnTo>
                      <a:pt x="609" y="100"/>
                    </a:lnTo>
                    <a:lnTo>
                      <a:pt x="648" y="124"/>
                    </a:lnTo>
                    <a:lnTo>
                      <a:pt x="653" y="170"/>
                    </a:lnTo>
                    <a:lnTo>
                      <a:pt x="674" y="131"/>
                    </a:lnTo>
                    <a:lnTo>
                      <a:pt x="776" y="159"/>
                    </a:lnTo>
                    <a:lnTo>
                      <a:pt x="741" y="136"/>
                    </a:lnTo>
                    <a:lnTo>
                      <a:pt x="790" y="140"/>
                    </a:lnTo>
                    <a:lnTo>
                      <a:pt x="747" y="113"/>
                    </a:lnTo>
                    <a:lnTo>
                      <a:pt x="735" y="92"/>
                    </a:lnTo>
                    <a:lnTo>
                      <a:pt x="758" y="87"/>
                    </a:lnTo>
                    <a:lnTo>
                      <a:pt x="961" y="152"/>
                    </a:lnTo>
                    <a:lnTo>
                      <a:pt x="945" y="131"/>
                    </a:lnTo>
                    <a:lnTo>
                      <a:pt x="989" y="127"/>
                    </a:lnTo>
                    <a:lnTo>
                      <a:pt x="961" y="109"/>
                    </a:lnTo>
                    <a:lnTo>
                      <a:pt x="1029" y="113"/>
                    </a:lnTo>
                    <a:lnTo>
                      <a:pt x="921" y="66"/>
                    </a:lnTo>
                    <a:lnTo>
                      <a:pt x="1118" y="92"/>
                    </a:lnTo>
                    <a:lnTo>
                      <a:pt x="1074" y="65"/>
                    </a:lnTo>
                    <a:lnTo>
                      <a:pt x="957" y="60"/>
                    </a:lnTo>
                    <a:lnTo>
                      <a:pt x="996" y="58"/>
                    </a:lnTo>
                    <a:lnTo>
                      <a:pt x="924" y="34"/>
                    </a:lnTo>
                    <a:lnTo>
                      <a:pt x="1009" y="41"/>
                    </a:lnTo>
                    <a:lnTo>
                      <a:pt x="974" y="31"/>
                    </a:lnTo>
                    <a:lnTo>
                      <a:pt x="1012" y="23"/>
                    </a:lnTo>
                    <a:lnTo>
                      <a:pt x="1157" y="66"/>
                    </a:lnTo>
                    <a:lnTo>
                      <a:pt x="1141" y="50"/>
                    </a:lnTo>
                    <a:lnTo>
                      <a:pt x="1204" y="34"/>
                    </a:lnTo>
                    <a:lnTo>
                      <a:pt x="1151" y="31"/>
                    </a:lnTo>
                    <a:lnTo>
                      <a:pt x="1149" y="9"/>
                    </a:lnTo>
                    <a:lnTo>
                      <a:pt x="1185" y="0"/>
                    </a:lnTo>
                    <a:lnTo>
                      <a:pt x="1574" y="10"/>
                    </a:lnTo>
                    <a:lnTo>
                      <a:pt x="1602" y="22"/>
                    </a:lnTo>
                    <a:lnTo>
                      <a:pt x="1591" y="31"/>
                    </a:lnTo>
                    <a:lnTo>
                      <a:pt x="1329" y="33"/>
                    </a:lnTo>
                    <a:lnTo>
                      <a:pt x="1360" y="44"/>
                    </a:lnTo>
                    <a:lnTo>
                      <a:pt x="1258" y="58"/>
                    </a:lnTo>
                    <a:lnTo>
                      <a:pt x="1626" y="34"/>
                    </a:lnTo>
                    <a:lnTo>
                      <a:pt x="1640" y="55"/>
                    </a:lnTo>
                    <a:lnTo>
                      <a:pt x="1591" y="67"/>
                    </a:lnTo>
                    <a:lnTo>
                      <a:pt x="1675" y="59"/>
                    </a:lnTo>
                    <a:lnTo>
                      <a:pt x="1772" y="83"/>
                    </a:lnTo>
                    <a:lnTo>
                      <a:pt x="1626" y="124"/>
                    </a:lnTo>
                    <a:lnTo>
                      <a:pt x="1392" y="120"/>
                    </a:lnTo>
                    <a:lnTo>
                      <a:pt x="1448" y="127"/>
                    </a:lnTo>
                    <a:lnTo>
                      <a:pt x="1349" y="144"/>
                    </a:lnTo>
                    <a:lnTo>
                      <a:pt x="1349" y="165"/>
                    </a:lnTo>
                    <a:lnTo>
                      <a:pt x="1607" y="133"/>
                    </a:lnTo>
                    <a:lnTo>
                      <a:pt x="1628" y="146"/>
                    </a:lnTo>
                    <a:lnTo>
                      <a:pt x="1574" y="177"/>
                    </a:lnTo>
                    <a:lnTo>
                      <a:pt x="1740" y="127"/>
                    </a:lnTo>
                    <a:lnTo>
                      <a:pt x="1749" y="175"/>
                    </a:lnTo>
                    <a:lnTo>
                      <a:pt x="1668" y="258"/>
                    </a:lnTo>
                    <a:lnTo>
                      <a:pt x="1827" y="163"/>
                    </a:lnTo>
                    <a:lnTo>
                      <a:pt x="1824" y="177"/>
                    </a:lnTo>
                    <a:lnTo>
                      <a:pt x="1900" y="176"/>
                    </a:lnTo>
                    <a:lnTo>
                      <a:pt x="1924" y="144"/>
                    </a:lnTo>
                    <a:lnTo>
                      <a:pt x="2007" y="140"/>
                    </a:lnTo>
                    <a:lnTo>
                      <a:pt x="2109" y="168"/>
                    </a:lnTo>
                    <a:lnTo>
                      <a:pt x="2009" y="209"/>
                    </a:lnTo>
                    <a:lnTo>
                      <a:pt x="2015" y="226"/>
                    </a:lnTo>
                    <a:lnTo>
                      <a:pt x="1787" y="250"/>
                    </a:lnTo>
                    <a:lnTo>
                      <a:pt x="1969" y="252"/>
                    </a:lnTo>
                    <a:lnTo>
                      <a:pt x="1820" y="286"/>
                    </a:lnTo>
                    <a:lnTo>
                      <a:pt x="1829" y="312"/>
                    </a:lnTo>
                    <a:lnTo>
                      <a:pt x="1930" y="286"/>
                    </a:lnTo>
                    <a:lnTo>
                      <a:pt x="1856" y="319"/>
                    </a:lnTo>
                    <a:lnTo>
                      <a:pt x="1847" y="361"/>
                    </a:lnTo>
                    <a:lnTo>
                      <a:pt x="1871" y="350"/>
                    </a:lnTo>
                    <a:lnTo>
                      <a:pt x="1801" y="388"/>
                    </a:lnTo>
                    <a:lnTo>
                      <a:pt x="1776" y="466"/>
                    </a:lnTo>
                    <a:lnTo>
                      <a:pt x="1813" y="449"/>
                    </a:lnTo>
                    <a:lnTo>
                      <a:pt x="1866" y="466"/>
                    </a:lnTo>
                    <a:lnTo>
                      <a:pt x="1818" y="466"/>
                    </a:lnTo>
                    <a:lnTo>
                      <a:pt x="1818" y="489"/>
                    </a:lnTo>
                    <a:lnTo>
                      <a:pt x="1898" y="499"/>
                    </a:lnTo>
                    <a:lnTo>
                      <a:pt x="1900" y="527"/>
                    </a:lnTo>
                    <a:lnTo>
                      <a:pt x="1780" y="522"/>
                    </a:lnTo>
                    <a:lnTo>
                      <a:pt x="1813" y="535"/>
                    </a:lnTo>
                    <a:lnTo>
                      <a:pt x="1746" y="543"/>
                    </a:lnTo>
                    <a:lnTo>
                      <a:pt x="1780" y="575"/>
                    </a:lnTo>
                    <a:lnTo>
                      <a:pt x="1842" y="576"/>
                    </a:lnTo>
                    <a:lnTo>
                      <a:pt x="1805" y="595"/>
                    </a:lnTo>
                    <a:lnTo>
                      <a:pt x="1854" y="612"/>
                    </a:lnTo>
                    <a:lnTo>
                      <a:pt x="1853" y="652"/>
                    </a:lnTo>
                    <a:lnTo>
                      <a:pt x="1763" y="628"/>
                    </a:lnTo>
                    <a:lnTo>
                      <a:pt x="1816" y="650"/>
                    </a:lnTo>
                    <a:lnTo>
                      <a:pt x="1784" y="663"/>
                    </a:lnTo>
                    <a:lnTo>
                      <a:pt x="1813" y="661"/>
                    </a:lnTo>
                    <a:lnTo>
                      <a:pt x="1805" y="686"/>
                    </a:lnTo>
                    <a:lnTo>
                      <a:pt x="1870" y="700"/>
                    </a:lnTo>
                    <a:lnTo>
                      <a:pt x="1768" y="692"/>
                    </a:lnTo>
                    <a:lnTo>
                      <a:pt x="1749" y="706"/>
                    </a:lnTo>
                    <a:lnTo>
                      <a:pt x="1827" y="738"/>
                    </a:lnTo>
                    <a:lnTo>
                      <a:pt x="1816" y="764"/>
                    </a:lnTo>
                    <a:lnTo>
                      <a:pt x="1754" y="780"/>
                    </a:lnTo>
                    <a:lnTo>
                      <a:pt x="1692" y="742"/>
                    </a:lnTo>
                    <a:lnTo>
                      <a:pt x="1599" y="776"/>
                    </a:lnTo>
                    <a:lnTo>
                      <a:pt x="1665" y="795"/>
                    </a:lnTo>
                    <a:lnTo>
                      <a:pt x="1602" y="813"/>
                    </a:lnTo>
                    <a:lnTo>
                      <a:pt x="1670" y="816"/>
                    </a:lnTo>
                    <a:lnTo>
                      <a:pt x="1648" y="855"/>
                    </a:lnTo>
                    <a:lnTo>
                      <a:pt x="1675" y="832"/>
                    </a:lnTo>
                    <a:lnTo>
                      <a:pt x="1749" y="864"/>
                    </a:lnTo>
                    <a:lnTo>
                      <a:pt x="1727" y="889"/>
                    </a:lnTo>
                    <a:lnTo>
                      <a:pt x="1768" y="879"/>
                    </a:lnTo>
                    <a:lnTo>
                      <a:pt x="1749" y="906"/>
                    </a:lnTo>
                    <a:lnTo>
                      <a:pt x="1778" y="894"/>
                    </a:lnTo>
                    <a:lnTo>
                      <a:pt x="1782" y="959"/>
                    </a:lnTo>
                    <a:lnTo>
                      <a:pt x="1749" y="934"/>
                    </a:lnTo>
                    <a:lnTo>
                      <a:pt x="1749" y="959"/>
                    </a:lnTo>
                    <a:lnTo>
                      <a:pt x="1717" y="958"/>
                    </a:lnTo>
                    <a:lnTo>
                      <a:pt x="1675" y="904"/>
                    </a:lnTo>
                    <a:lnTo>
                      <a:pt x="1575" y="873"/>
                    </a:lnTo>
                    <a:lnTo>
                      <a:pt x="1645" y="909"/>
                    </a:lnTo>
                    <a:lnTo>
                      <a:pt x="1552" y="928"/>
                    </a:lnTo>
                    <a:lnTo>
                      <a:pt x="1526" y="959"/>
                    </a:lnTo>
                    <a:lnTo>
                      <a:pt x="1612" y="966"/>
                    </a:lnTo>
                    <a:lnTo>
                      <a:pt x="1540" y="985"/>
                    </a:lnTo>
                    <a:lnTo>
                      <a:pt x="1650" y="963"/>
                    </a:lnTo>
                    <a:lnTo>
                      <a:pt x="1756" y="991"/>
                    </a:lnTo>
                    <a:lnTo>
                      <a:pt x="1618" y="1067"/>
                    </a:lnTo>
                    <a:lnTo>
                      <a:pt x="1483" y="1100"/>
                    </a:lnTo>
                    <a:lnTo>
                      <a:pt x="1434" y="1102"/>
                    </a:lnTo>
                    <a:lnTo>
                      <a:pt x="1404" y="1068"/>
                    </a:lnTo>
                    <a:lnTo>
                      <a:pt x="1420" y="1102"/>
                    </a:lnTo>
                    <a:lnTo>
                      <a:pt x="1379" y="1122"/>
                    </a:lnTo>
                    <a:lnTo>
                      <a:pt x="1329" y="1204"/>
                    </a:lnTo>
                    <a:lnTo>
                      <a:pt x="1288" y="1202"/>
                    </a:lnTo>
                    <a:lnTo>
                      <a:pt x="1279" y="1227"/>
                    </a:lnTo>
                    <a:lnTo>
                      <a:pt x="1239" y="1230"/>
                    </a:lnTo>
                    <a:lnTo>
                      <a:pt x="1219" y="1222"/>
                    </a:lnTo>
                    <a:lnTo>
                      <a:pt x="1246" y="1205"/>
                    </a:lnTo>
                    <a:lnTo>
                      <a:pt x="1218" y="1202"/>
                    </a:lnTo>
                    <a:lnTo>
                      <a:pt x="1203" y="1244"/>
                    </a:lnTo>
                    <a:lnTo>
                      <a:pt x="1140" y="1248"/>
                    </a:lnTo>
                    <a:lnTo>
                      <a:pt x="1141" y="1281"/>
                    </a:lnTo>
                    <a:lnTo>
                      <a:pt x="1102" y="1284"/>
                    </a:lnTo>
                    <a:lnTo>
                      <a:pt x="1136" y="1311"/>
                    </a:lnTo>
                    <a:lnTo>
                      <a:pt x="1091" y="1316"/>
                    </a:lnTo>
                    <a:lnTo>
                      <a:pt x="1126" y="1347"/>
                    </a:lnTo>
                    <a:lnTo>
                      <a:pt x="1094" y="1347"/>
                    </a:lnTo>
                    <a:lnTo>
                      <a:pt x="1119" y="1354"/>
                    </a:lnTo>
                    <a:lnTo>
                      <a:pt x="1094" y="1387"/>
                    </a:lnTo>
                    <a:lnTo>
                      <a:pt x="1074" y="1381"/>
                    </a:lnTo>
                    <a:lnTo>
                      <a:pt x="1091" y="1396"/>
                    </a:lnTo>
                    <a:lnTo>
                      <a:pt x="1048" y="1408"/>
                    </a:lnTo>
                    <a:lnTo>
                      <a:pt x="1074" y="1454"/>
                    </a:lnTo>
                    <a:lnTo>
                      <a:pt x="1048" y="1517"/>
                    </a:lnTo>
                    <a:lnTo>
                      <a:pt x="1016" y="1518"/>
                    </a:lnTo>
                    <a:lnTo>
                      <a:pt x="1040" y="1540"/>
                    </a:lnTo>
                    <a:lnTo>
                      <a:pt x="970" y="1540"/>
                    </a:lnTo>
                    <a:lnTo>
                      <a:pt x="961" y="1498"/>
                    </a:lnTo>
                    <a:lnTo>
                      <a:pt x="862" y="1503"/>
                    </a:lnTo>
                    <a:lnTo>
                      <a:pt x="885" y="1492"/>
                    </a:lnTo>
                    <a:lnTo>
                      <a:pt x="834" y="1475"/>
                    </a:lnTo>
                    <a:lnTo>
                      <a:pt x="859" y="1468"/>
                    </a:lnTo>
                    <a:lnTo>
                      <a:pt x="822" y="1468"/>
                    </a:lnTo>
                    <a:lnTo>
                      <a:pt x="835" y="1435"/>
                    </a:lnTo>
                    <a:lnTo>
                      <a:pt x="813" y="1442"/>
                    </a:lnTo>
                    <a:lnTo>
                      <a:pt x="747" y="1354"/>
                    </a:lnTo>
                    <a:lnTo>
                      <a:pt x="747" y="1327"/>
                    </a:lnTo>
                    <a:lnTo>
                      <a:pt x="796" y="1298"/>
                    </a:lnTo>
                    <a:lnTo>
                      <a:pt x="776" y="1289"/>
                    </a:lnTo>
                    <a:lnTo>
                      <a:pt x="726" y="1322"/>
                    </a:lnTo>
                    <a:lnTo>
                      <a:pt x="726" y="1256"/>
                    </a:lnTo>
                    <a:lnTo>
                      <a:pt x="680" y="1222"/>
                    </a:lnTo>
                    <a:lnTo>
                      <a:pt x="693" y="1169"/>
                    </a:lnTo>
                    <a:lnTo>
                      <a:pt x="665" y="1150"/>
                    </a:lnTo>
                    <a:lnTo>
                      <a:pt x="703" y="1104"/>
                    </a:lnTo>
                    <a:lnTo>
                      <a:pt x="680" y="1100"/>
                    </a:lnTo>
                    <a:lnTo>
                      <a:pt x="764" y="1100"/>
                    </a:lnTo>
                    <a:lnTo>
                      <a:pt x="756" y="1082"/>
                    </a:lnTo>
                    <a:lnTo>
                      <a:pt x="699" y="1084"/>
                    </a:lnTo>
                    <a:lnTo>
                      <a:pt x="785" y="1043"/>
                    </a:lnTo>
                    <a:lnTo>
                      <a:pt x="764" y="1030"/>
                    </a:lnTo>
                    <a:lnTo>
                      <a:pt x="785" y="985"/>
                    </a:lnTo>
                    <a:lnTo>
                      <a:pt x="715" y="983"/>
                    </a:lnTo>
                    <a:lnTo>
                      <a:pt x="637" y="947"/>
                    </a:lnTo>
                    <a:lnTo>
                      <a:pt x="776" y="966"/>
                    </a:lnTo>
                    <a:lnTo>
                      <a:pt x="752" y="950"/>
                    </a:lnTo>
                    <a:lnTo>
                      <a:pt x="776" y="943"/>
                    </a:lnTo>
                    <a:lnTo>
                      <a:pt x="721" y="916"/>
                    </a:lnTo>
                    <a:lnTo>
                      <a:pt x="741" y="904"/>
                    </a:lnTo>
                    <a:lnTo>
                      <a:pt x="711" y="914"/>
                    </a:lnTo>
                    <a:lnTo>
                      <a:pt x="730" y="895"/>
                    </a:lnTo>
                    <a:lnTo>
                      <a:pt x="694" y="897"/>
                    </a:lnTo>
                    <a:lnTo>
                      <a:pt x="735" y="882"/>
                    </a:lnTo>
                    <a:lnTo>
                      <a:pt x="674" y="861"/>
                    </a:lnTo>
                    <a:lnTo>
                      <a:pt x="660" y="895"/>
                    </a:lnTo>
                    <a:lnTo>
                      <a:pt x="609" y="897"/>
                    </a:lnTo>
                    <a:lnTo>
                      <a:pt x="599" y="882"/>
                    </a:lnTo>
                    <a:lnTo>
                      <a:pt x="633" y="861"/>
                    </a:lnTo>
                    <a:lnTo>
                      <a:pt x="606" y="861"/>
                    </a:lnTo>
                    <a:lnTo>
                      <a:pt x="637" y="804"/>
                    </a:lnTo>
                    <a:lnTo>
                      <a:pt x="601" y="794"/>
                    </a:lnTo>
                    <a:lnTo>
                      <a:pt x="619" y="768"/>
                    </a:lnTo>
                    <a:lnTo>
                      <a:pt x="562" y="697"/>
                    </a:lnTo>
                    <a:lnTo>
                      <a:pt x="581" y="696"/>
                    </a:lnTo>
                    <a:lnTo>
                      <a:pt x="504" y="635"/>
                    </a:lnTo>
                    <a:lnTo>
                      <a:pt x="504" y="612"/>
                    </a:lnTo>
                    <a:lnTo>
                      <a:pt x="419" y="582"/>
                    </a:lnTo>
                    <a:lnTo>
                      <a:pt x="340" y="565"/>
                    </a:lnTo>
                    <a:lnTo>
                      <a:pt x="269" y="593"/>
                    </a:lnTo>
                    <a:lnTo>
                      <a:pt x="210" y="575"/>
                    </a:lnTo>
                    <a:lnTo>
                      <a:pt x="232" y="598"/>
                    </a:lnTo>
                    <a:lnTo>
                      <a:pt x="170" y="587"/>
                    </a:lnTo>
                    <a:lnTo>
                      <a:pt x="117" y="564"/>
                    </a:lnTo>
                    <a:lnTo>
                      <a:pt x="170" y="543"/>
                    </a:lnTo>
                    <a:lnTo>
                      <a:pt x="53" y="522"/>
                    </a:lnTo>
                    <a:lnTo>
                      <a:pt x="96" y="502"/>
                    </a:lnTo>
                    <a:lnTo>
                      <a:pt x="236" y="508"/>
                    </a:lnTo>
                    <a:lnTo>
                      <a:pt x="253" y="500"/>
                    </a:lnTo>
                    <a:lnTo>
                      <a:pt x="228" y="488"/>
                    </a:lnTo>
                    <a:lnTo>
                      <a:pt x="252" y="476"/>
                    </a:lnTo>
                    <a:lnTo>
                      <a:pt x="126" y="484"/>
                    </a:lnTo>
                    <a:lnTo>
                      <a:pt x="0" y="432"/>
                    </a:lnTo>
                    <a:close/>
                  </a:path>
                </a:pathLst>
              </a:custGeom>
              <a:grpFill/>
              <a:ln w="3175" cap="rnd">
                <a:solidFill>
                  <a:schemeClr val="bg1"/>
                </a:solidFill>
                <a:round/>
                <a:headEnd/>
                <a:tailEnd/>
              </a:ln>
            </p:spPr>
            <p:txBody>
              <a:bodyPr/>
              <a:lstStyle/>
              <a:p>
                <a:endParaRPr lang="en-US" dirty="0"/>
              </a:p>
            </p:txBody>
          </p:sp>
          <p:sp>
            <p:nvSpPr>
              <p:cNvPr id="100" name="Freeform 76"/>
              <p:cNvSpPr>
                <a:spLocks noChangeAspect="1"/>
              </p:cNvSpPr>
              <p:nvPr/>
            </p:nvSpPr>
            <p:spPr bwMode="gray">
              <a:xfrm>
                <a:off x="2289173" y="3949695"/>
                <a:ext cx="101599" cy="123825"/>
              </a:xfrm>
              <a:custGeom>
                <a:avLst/>
                <a:gdLst>
                  <a:gd name="T0" fmla="*/ 0 w 137"/>
                  <a:gd name="T1" fmla="*/ 82455068 h 150"/>
                  <a:gd name="T2" fmla="*/ 16499247 w 137"/>
                  <a:gd name="T3" fmla="*/ 44975717 h 150"/>
                  <a:gd name="T4" fmla="*/ 35748368 w 137"/>
                  <a:gd name="T5" fmla="*/ 44294679 h 150"/>
                  <a:gd name="T6" fmla="*/ 14849174 w 137"/>
                  <a:gd name="T7" fmla="*/ 12947142 h 150"/>
                  <a:gd name="T8" fmla="*/ 59397436 w 137"/>
                  <a:gd name="T9" fmla="*/ 0 h 150"/>
                  <a:gd name="T10" fmla="*/ 65447457 w 137"/>
                  <a:gd name="T11" fmla="*/ 49064418 h 150"/>
                  <a:gd name="T12" fmla="*/ 75347153 w 137"/>
                  <a:gd name="T13" fmla="*/ 53153120 h 150"/>
                  <a:gd name="T14" fmla="*/ 55547761 w 137"/>
                  <a:gd name="T15" fmla="*/ 83817968 h 150"/>
                  <a:gd name="T16" fmla="*/ 42348660 w 137"/>
                  <a:gd name="T17" fmla="*/ 102217538 h 150"/>
                  <a:gd name="T18" fmla="*/ 0 w 137"/>
                  <a:gd name="T19" fmla="*/ 82455068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7"/>
                  <a:gd name="T31" fmla="*/ 0 h 150"/>
                  <a:gd name="T32" fmla="*/ 137 w 137"/>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7" h="150">
                    <a:moveTo>
                      <a:pt x="0" y="121"/>
                    </a:moveTo>
                    <a:lnTo>
                      <a:pt x="30" y="66"/>
                    </a:lnTo>
                    <a:lnTo>
                      <a:pt x="65" y="65"/>
                    </a:lnTo>
                    <a:lnTo>
                      <a:pt x="27" y="19"/>
                    </a:lnTo>
                    <a:lnTo>
                      <a:pt x="108" y="0"/>
                    </a:lnTo>
                    <a:lnTo>
                      <a:pt x="119" y="72"/>
                    </a:lnTo>
                    <a:lnTo>
                      <a:pt x="137" y="78"/>
                    </a:lnTo>
                    <a:lnTo>
                      <a:pt x="101" y="123"/>
                    </a:lnTo>
                    <a:lnTo>
                      <a:pt x="77" y="150"/>
                    </a:lnTo>
                    <a:lnTo>
                      <a:pt x="0" y="121"/>
                    </a:lnTo>
                    <a:close/>
                  </a:path>
                </a:pathLst>
              </a:custGeom>
              <a:grpFill/>
              <a:ln w="3175" cap="rnd">
                <a:solidFill>
                  <a:schemeClr val="bg1"/>
                </a:solidFill>
                <a:round/>
                <a:headEnd/>
                <a:tailEnd/>
              </a:ln>
            </p:spPr>
            <p:txBody>
              <a:bodyPr/>
              <a:lstStyle/>
              <a:p>
                <a:endParaRPr lang="en-US" dirty="0"/>
              </a:p>
            </p:txBody>
          </p:sp>
          <p:sp>
            <p:nvSpPr>
              <p:cNvPr id="101" name="Freeform 77"/>
              <p:cNvSpPr>
                <a:spLocks noChangeAspect="1"/>
              </p:cNvSpPr>
              <p:nvPr/>
            </p:nvSpPr>
            <p:spPr bwMode="gray">
              <a:xfrm>
                <a:off x="3095622" y="4233857"/>
                <a:ext cx="122237" cy="188910"/>
              </a:xfrm>
              <a:custGeom>
                <a:avLst/>
                <a:gdLst>
                  <a:gd name="T0" fmla="*/ 0 w 166"/>
                  <a:gd name="T1" fmla="*/ 49338851 h 236"/>
                  <a:gd name="T2" fmla="*/ 13013929 w 166"/>
                  <a:gd name="T3" fmla="*/ 70483387 h 236"/>
                  <a:gd name="T4" fmla="*/ 30365834 w 166"/>
                  <a:gd name="T5" fmla="*/ 86502485 h 236"/>
                  <a:gd name="T6" fmla="*/ 26569828 w 166"/>
                  <a:gd name="T7" fmla="*/ 128792357 h 236"/>
                  <a:gd name="T8" fmla="*/ 36330459 w 166"/>
                  <a:gd name="T9" fmla="*/ 151219253 h 236"/>
                  <a:gd name="T10" fmla="*/ 90012823 w 166"/>
                  <a:gd name="T11" fmla="*/ 142248335 h 236"/>
                  <a:gd name="T12" fmla="*/ 59646989 w 166"/>
                  <a:gd name="T13" fmla="*/ 95473403 h 236"/>
                  <a:gd name="T14" fmla="*/ 80794900 w 166"/>
                  <a:gd name="T15" fmla="*/ 55105470 h 236"/>
                  <a:gd name="T16" fmla="*/ 27112536 w 166"/>
                  <a:gd name="T17" fmla="*/ 0 h 236"/>
                  <a:gd name="T18" fmla="*/ 9217923 w 166"/>
                  <a:gd name="T19" fmla="*/ 16019097 h 236"/>
                  <a:gd name="T20" fmla="*/ 16809934 w 166"/>
                  <a:gd name="T21" fmla="*/ 30756635 h 236"/>
                  <a:gd name="T22" fmla="*/ 0 w 166"/>
                  <a:gd name="T23" fmla="*/ 49338851 h 2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236"/>
                  <a:gd name="T38" fmla="*/ 166 w 166"/>
                  <a:gd name="T39" fmla="*/ 236 h 2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236">
                    <a:moveTo>
                      <a:pt x="0" y="77"/>
                    </a:moveTo>
                    <a:lnTo>
                      <a:pt x="24" y="110"/>
                    </a:lnTo>
                    <a:lnTo>
                      <a:pt x="56" y="135"/>
                    </a:lnTo>
                    <a:lnTo>
                      <a:pt x="49" y="201"/>
                    </a:lnTo>
                    <a:lnTo>
                      <a:pt x="67" y="236"/>
                    </a:lnTo>
                    <a:lnTo>
                      <a:pt x="166" y="222"/>
                    </a:lnTo>
                    <a:lnTo>
                      <a:pt x="110" y="149"/>
                    </a:lnTo>
                    <a:lnTo>
                      <a:pt x="149" y="86"/>
                    </a:lnTo>
                    <a:lnTo>
                      <a:pt x="50" y="0"/>
                    </a:lnTo>
                    <a:lnTo>
                      <a:pt x="17" y="25"/>
                    </a:lnTo>
                    <a:lnTo>
                      <a:pt x="31" y="48"/>
                    </a:lnTo>
                    <a:lnTo>
                      <a:pt x="0" y="77"/>
                    </a:lnTo>
                    <a:close/>
                  </a:path>
                </a:pathLst>
              </a:custGeom>
              <a:grpFill/>
              <a:ln w="3175" cap="rnd">
                <a:solidFill>
                  <a:schemeClr val="bg1"/>
                </a:solidFill>
                <a:round/>
                <a:headEnd/>
                <a:tailEnd/>
              </a:ln>
            </p:spPr>
            <p:txBody>
              <a:bodyPr/>
              <a:lstStyle/>
              <a:p>
                <a:endParaRPr lang="en-US" dirty="0"/>
              </a:p>
            </p:txBody>
          </p:sp>
          <p:sp>
            <p:nvSpPr>
              <p:cNvPr id="102" name="Freeform 78"/>
              <p:cNvSpPr>
                <a:spLocks noChangeAspect="1"/>
              </p:cNvSpPr>
              <p:nvPr/>
            </p:nvSpPr>
            <p:spPr bwMode="gray">
              <a:xfrm>
                <a:off x="2749547" y="3894134"/>
                <a:ext cx="66674" cy="53976"/>
              </a:xfrm>
              <a:custGeom>
                <a:avLst/>
                <a:gdLst>
                  <a:gd name="T0" fmla="*/ 0 w 90"/>
                  <a:gd name="T1" fmla="*/ 32771003 h 66"/>
                  <a:gd name="T2" fmla="*/ 37320961 w 90"/>
                  <a:gd name="T3" fmla="*/ 32102858 h 66"/>
                  <a:gd name="T4" fmla="*/ 19758025 w 90"/>
                  <a:gd name="T5" fmla="*/ 3343997 h 66"/>
                  <a:gd name="T6" fmla="*/ 49395063 w 90"/>
                  <a:gd name="T7" fmla="*/ 0 h 66"/>
                  <a:gd name="T8" fmla="*/ 49395063 w 90"/>
                  <a:gd name="T9" fmla="*/ 44140919 h 66"/>
                  <a:gd name="T10" fmla="*/ 0 w 90"/>
                  <a:gd name="T11" fmla="*/ 32771003 h 66"/>
                  <a:gd name="T12" fmla="*/ 0 60000 65536"/>
                  <a:gd name="T13" fmla="*/ 0 60000 65536"/>
                  <a:gd name="T14" fmla="*/ 0 60000 65536"/>
                  <a:gd name="T15" fmla="*/ 0 60000 65536"/>
                  <a:gd name="T16" fmla="*/ 0 60000 65536"/>
                  <a:gd name="T17" fmla="*/ 0 60000 65536"/>
                  <a:gd name="T18" fmla="*/ 0 w 90"/>
                  <a:gd name="T19" fmla="*/ 0 h 66"/>
                  <a:gd name="T20" fmla="*/ 90 w 9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90" h="66">
                    <a:moveTo>
                      <a:pt x="0" y="49"/>
                    </a:moveTo>
                    <a:lnTo>
                      <a:pt x="68" y="48"/>
                    </a:lnTo>
                    <a:lnTo>
                      <a:pt x="36" y="5"/>
                    </a:lnTo>
                    <a:lnTo>
                      <a:pt x="90" y="0"/>
                    </a:lnTo>
                    <a:lnTo>
                      <a:pt x="90" y="66"/>
                    </a:lnTo>
                    <a:lnTo>
                      <a:pt x="0" y="49"/>
                    </a:lnTo>
                    <a:close/>
                  </a:path>
                </a:pathLst>
              </a:custGeom>
              <a:grpFill/>
              <a:ln w="3175" cap="rnd">
                <a:solidFill>
                  <a:schemeClr val="bg1"/>
                </a:solidFill>
                <a:round/>
                <a:headEnd/>
                <a:tailEnd/>
              </a:ln>
            </p:spPr>
            <p:txBody>
              <a:bodyPr/>
              <a:lstStyle/>
              <a:p>
                <a:endParaRPr lang="en-US" dirty="0"/>
              </a:p>
            </p:txBody>
          </p:sp>
          <p:sp>
            <p:nvSpPr>
              <p:cNvPr id="103" name="Freeform 79"/>
              <p:cNvSpPr>
                <a:spLocks noChangeAspect="1"/>
              </p:cNvSpPr>
              <p:nvPr/>
            </p:nvSpPr>
            <p:spPr bwMode="gray">
              <a:xfrm>
                <a:off x="2363785" y="4008432"/>
                <a:ext cx="155574" cy="87313"/>
              </a:xfrm>
              <a:custGeom>
                <a:avLst/>
                <a:gdLst>
                  <a:gd name="T0" fmla="*/ 0 w 211"/>
                  <a:gd name="T1" fmla="*/ 35945679 h 104"/>
                  <a:gd name="T2" fmla="*/ 19571482 w 211"/>
                  <a:gd name="T3" fmla="*/ 4228755 h 104"/>
                  <a:gd name="T4" fmla="*/ 82090513 w 211"/>
                  <a:gd name="T5" fmla="*/ 0 h 104"/>
                  <a:gd name="T6" fmla="*/ 114708913 w 211"/>
                  <a:gd name="T7" fmla="*/ 22554201 h 104"/>
                  <a:gd name="T8" fmla="*/ 87526790 w 211"/>
                  <a:gd name="T9" fmla="*/ 26782956 h 104"/>
                  <a:gd name="T10" fmla="*/ 39686371 w 211"/>
                  <a:gd name="T11" fmla="*/ 73301782 h 104"/>
                  <a:gd name="T12" fmla="*/ 30987443 w 211"/>
                  <a:gd name="T13" fmla="*/ 61319889 h 104"/>
                  <a:gd name="T14" fmla="*/ 0 w 211"/>
                  <a:gd name="T15" fmla="*/ 35945679 h 104"/>
                  <a:gd name="T16" fmla="*/ 0 60000 65536"/>
                  <a:gd name="T17" fmla="*/ 0 60000 65536"/>
                  <a:gd name="T18" fmla="*/ 0 60000 65536"/>
                  <a:gd name="T19" fmla="*/ 0 60000 65536"/>
                  <a:gd name="T20" fmla="*/ 0 60000 65536"/>
                  <a:gd name="T21" fmla="*/ 0 60000 65536"/>
                  <a:gd name="T22" fmla="*/ 0 60000 65536"/>
                  <a:gd name="T23" fmla="*/ 0 60000 65536"/>
                  <a:gd name="T24" fmla="*/ 0 w 211"/>
                  <a:gd name="T25" fmla="*/ 0 h 104"/>
                  <a:gd name="T26" fmla="*/ 211 w 211"/>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1" h="104">
                    <a:moveTo>
                      <a:pt x="0" y="51"/>
                    </a:moveTo>
                    <a:lnTo>
                      <a:pt x="36" y="6"/>
                    </a:lnTo>
                    <a:lnTo>
                      <a:pt x="151" y="0"/>
                    </a:lnTo>
                    <a:lnTo>
                      <a:pt x="211" y="32"/>
                    </a:lnTo>
                    <a:lnTo>
                      <a:pt x="161" y="38"/>
                    </a:lnTo>
                    <a:lnTo>
                      <a:pt x="73" y="104"/>
                    </a:lnTo>
                    <a:lnTo>
                      <a:pt x="57" y="87"/>
                    </a:lnTo>
                    <a:lnTo>
                      <a:pt x="0" y="51"/>
                    </a:lnTo>
                    <a:close/>
                  </a:path>
                </a:pathLst>
              </a:custGeom>
              <a:grpFill/>
              <a:ln w="3175" cap="rnd">
                <a:solidFill>
                  <a:schemeClr val="bg1"/>
                </a:solidFill>
                <a:round/>
                <a:headEnd/>
                <a:tailEnd/>
              </a:ln>
            </p:spPr>
            <p:txBody>
              <a:bodyPr/>
              <a:lstStyle/>
              <a:p>
                <a:endParaRPr lang="en-US" dirty="0"/>
              </a:p>
            </p:txBody>
          </p:sp>
          <p:sp>
            <p:nvSpPr>
              <p:cNvPr id="104" name="Freeform 80"/>
              <p:cNvSpPr>
                <a:spLocks noChangeAspect="1"/>
              </p:cNvSpPr>
              <p:nvPr/>
            </p:nvSpPr>
            <p:spPr bwMode="gray">
              <a:xfrm>
                <a:off x="4882128" y="2960684"/>
                <a:ext cx="169862" cy="101600"/>
              </a:xfrm>
              <a:custGeom>
                <a:avLst/>
                <a:gdLst>
                  <a:gd name="T0" fmla="*/ 0 w 232"/>
                  <a:gd name="T1" fmla="*/ 50058572 h 121"/>
                  <a:gd name="T2" fmla="*/ 18762429 w 232"/>
                  <a:gd name="T3" fmla="*/ 14100569 h 121"/>
                  <a:gd name="T4" fmla="*/ 43956918 w 232"/>
                  <a:gd name="T5" fmla="*/ 24676205 h 121"/>
                  <a:gd name="T6" fmla="*/ 86842680 w 232"/>
                  <a:gd name="T7" fmla="*/ 0 h 121"/>
                  <a:gd name="T8" fmla="*/ 112037168 w 232"/>
                  <a:gd name="T9" fmla="*/ 5640060 h 121"/>
                  <a:gd name="T10" fmla="*/ 124366806 w 232"/>
                  <a:gd name="T11" fmla="*/ 18330823 h 121"/>
                  <a:gd name="T12" fmla="*/ 76656817 w 232"/>
                  <a:gd name="T13" fmla="*/ 75440099 h 121"/>
                  <a:gd name="T14" fmla="*/ 35916295 w 232"/>
                  <a:gd name="T15" fmla="*/ 85310413 h 121"/>
                  <a:gd name="T16" fmla="*/ 0 w 232"/>
                  <a:gd name="T17" fmla="*/ 50058572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121"/>
                  <a:gd name="T29" fmla="*/ 232 w 232"/>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121">
                    <a:moveTo>
                      <a:pt x="0" y="71"/>
                    </a:moveTo>
                    <a:lnTo>
                      <a:pt x="35" y="20"/>
                    </a:lnTo>
                    <a:lnTo>
                      <a:pt x="82" y="35"/>
                    </a:lnTo>
                    <a:lnTo>
                      <a:pt x="162" y="0"/>
                    </a:lnTo>
                    <a:lnTo>
                      <a:pt x="209" y="8"/>
                    </a:lnTo>
                    <a:lnTo>
                      <a:pt x="232" y="26"/>
                    </a:lnTo>
                    <a:lnTo>
                      <a:pt x="143" y="107"/>
                    </a:lnTo>
                    <a:lnTo>
                      <a:pt x="67" y="121"/>
                    </a:lnTo>
                    <a:lnTo>
                      <a:pt x="0" y="71"/>
                    </a:lnTo>
                    <a:close/>
                  </a:path>
                </a:pathLst>
              </a:custGeom>
              <a:grpFill/>
              <a:ln w="3175" cap="rnd">
                <a:solidFill>
                  <a:schemeClr val="bg1"/>
                </a:solidFill>
                <a:round/>
                <a:headEnd/>
                <a:tailEnd/>
              </a:ln>
            </p:spPr>
            <p:txBody>
              <a:bodyPr/>
              <a:lstStyle/>
              <a:p>
                <a:endParaRPr lang="en-US" dirty="0"/>
              </a:p>
            </p:txBody>
          </p:sp>
          <p:sp>
            <p:nvSpPr>
              <p:cNvPr id="105" name="Freeform 81"/>
              <p:cNvSpPr>
                <a:spLocks noChangeAspect="1"/>
              </p:cNvSpPr>
              <p:nvPr/>
            </p:nvSpPr>
            <p:spPr bwMode="gray">
              <a:xfrm>
                <a:off x="3828030" y="2216149"/>
                <a:ext cx="287338" cy="144464"/>
              </a:xfrm>
              <a:custGeom>
                <a:avLst/>
                <a:gdLst>
                  <a:gd name="T0" fmla="*/ 0 w 381"/>
                  <a:gd name="T1" fmla="*/ 42736971 h 174"/>
                  <a:gd name="T2" fmla="*/ 13650393 w 381"/>
                  <a:gd name="T3" fmla="*/ 36533364 h 174"/>
                  <a:gd name="T4" fmla="*/ 5687915 w 381"/>
                  <a:gd name="T5" fmla="*/ 25504361 h 174"/>
                  <a:gd name="T6" fmla="*/ 24456828 w 381"/>
                  <a:gd name="T7" fmla="*/ 32397903 h 174"/>
                  <a:gd name="T8" fmla="*/ 15925710 w 381"/>
                  <a:gd name="T9" fmla="*/ 13097148 h 174"/>
                  <a:gd name="T10" fmla="*/ 36969940 w 381"/>
                  <a:gd name="T11" fmla="*/ 24815256 h 174"/>
                  <a:gd name="T12" fmla="*/ 26163504 w 381"/>
                  <a:gd name="T13" fmla="*/ 1378210 h 174"/>
                  <a:gd name="T14" fmla="*/ 60289487 w 381"/>
                  <a:gd name="T15" fmla="*/ 19989860 h 174"/>
                  <a:gd name="T16" fmla="*/ 63132690 w 381"/>
                  <a:gd name="T17" fmla="*/ 51008723 h 174"/>
                  <a:gd name="T18" fmla="*/ 81333717 w 381"/>
                  <a:gd name="T19" fmla="*/ 16543504 h 174"/>
                  <a:gd name="T20" fmla="*/ 98965349 w 381"/>
                  <a:gd name="T21" fmla="*/ 28950717 h 174"/>
                  <a:gd name="T22" fmla="*/ 112615742 w 381"/>
                  <a:gd name="T23" fmla="*/ 12407213 h 174"/>
                  <a:gd name="T24" fmla="*/ 125128099 w 381"/>
                  <a:gd name="T25" fmla="*/ 34465219 h 174"/>
                  <a:gd name="T26" fmla="*/ 121715501 w 381"/>
                  <a:gd name="T27" fmla="*/ 13097148 h 174"/>
                  <a:gd name="T28" fmla="*/ 156979519 w 381"/>
                  <a:gd name="T29" fmla="*/ 13097148 h 174"/>
                  <a:gd name="T30" fmla="*/ 162098039 w 381"/>
                  <a:gd name="T31" fmla="*/ 0 h 174"/>
                  <a:gd name="T32" fmla="*/ 178023749 w 381"/>
                  <a:gd name="T33" fmla="*/ 12407213 h 174"/>
                  <a:gd name="T34" fmla="*/ 197361302 w 381"/>
                  <a:gd name="T35" fmla="*/ 7582647 h 174"/>
                  <a:gd name="T36" fmla="*/ 183710909 w 381"/>
                  <a:gd name="T37" fmla="*/ 16543504 h 174"/>
                  <a:gd name="T38" fmla="*/ 216699610 w 381"/>
                  <a:gd name="T39" fmla="*/ 54455909 h 174"/>
                  <a:gd name="T40" fmla="*/ 188261543 w 381"/>
                  <a:gd name="T41" fmla="*/ 88232023 h 174"/>
                  <a:gd name="T42" fmla="*/ 107496467 w 381"/>
                  <a:gd name="T43" fmla="*/ 119939991 h 174"/>
                  <a:gd name="T44" fmla="*/ 35831904 w 381"/>
                  <a:gd name="T45" fmla="*/ 106153737 h 174"/>
                  <a:gd name="T46" fmla="*/ 53464290 w 381"/>
                  <a:gd name="T47" fmla="*/ 74445769 h 174"/>
                  <a:gd name="T48" fmla="*/ 10806435 w 381"/>
                  <a:gd name="T49" fmla="*/ 63416766 h 174"/>
                  <a:gd name="T50" fmla="*/ 52326255 w 381"/>
                  <a:gd name="T51" fmla="*/ 60659516 h 174"/>
                  <a:gd name="T52" fmla="*/ 36969940 w 381"/>
                  <a:gd name="T53" fmla="*/ 51698658 h 174"/>
                  <a:gd name="T54" fmla="*/ 52894895 w 381"/>
                  <a:gd name="T55" fmla="*/ 42736971 h 174"/>
                  <a:gd name="T56" fmla="*/ 0 w 381"/>
                  <a:gd name="T57" fmla="*/ 42736971 h 1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1"/>
                  <a:gd name="T88" fmla="*/ 0 h 174"/>
                  <a:gd name="T89" fmla="*/ 381 w 381"/>
                  <a:gd name="T90" fmla="*/ 174 h 1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1" h="174">
                    <a:moveTo>
                      <a:pt x="0" y="62"/>
                    </a:moveTo>
                    <a:lnTo>
                      <a:pt x="24" y="53"/>
                    </a:lnTo>
                    <a:lnTo>
                      <a:pt x="10" y="37"/>
                    </a:lnTo>
                    <a:lnTo>
                      <a:pt x="43" y="47"/>
                    </a:lnTo>
                    <a:lnTo>
                      <a:pt x="28" y="19"/>
                    </a:lnTo>
                    <a:lnTo>
                      <a:pt x="65" y="36"/>
                    </a:lnTo>
                    <a:lnTo>
                      <a:pt x="46" y="2"/>
                    </a:lnTo>
                    <a:lnTo>
                      <a:pt x="106" y="29"/>
                    </a:lnTo>
                    <a:lnTo>
                      <a:pt x="111" y="74"/>
                    </a:lnTo>
                    <a:lnTo>
                      <a:pt x="143" y="24"/>
                    </a:lnTo>
                    <a:lnTo>
                      <a:pt x="174" y="42"/>
                    </a:lnTo>
                    <a:lnTo>
                      <a:pt x="198" y="18"/>
                    </a:lnTo>
                    <a:lnTo>
                      <a:pt x="220" y="50"/>
                    </a:lnTo>
                    <a:lnTo>
                      <a:pt x="214" y="19"/>
                    </a:lnTo>
                    <a:lnTo>
                      <a:pt x="276" y="19"/>
                    </a:lnTo>
                    <a:lnTo>
                      <a:pt x="285" y="0"/>
                    </a:lnTo>
                    <a:lnTo>
                      <a:pt x="313" y="18"/>
                    </a:lnTo>
                    <a:lnTo>
                      <a:pt x="347" y="11"/>
                    </a:lnTo>
                    <a:lnTo>
                      <a:pt x="323" y="24"/>
                    </a:lnTo>
                    <a:lnTo>
                      <a:pt x="381" y="79"/>
                    </a:lnTo>
                    <a:lnTo>
                      <a:pt x="331" y="128"/>
                    </a:lnTo>
                    <a:lnTo>
                      <a:pt x="189" y="174"/>
                    </a:lnTo>
                    <a:lnTo>
                      <a:pt x="63" y="154"/>
                    </a:lnTo>
                    <a:lnTo>
                      <a:pt x="94" y="108"/>
                    </a:lnTo>
                    <a:lnTo>
                      <a:pt x="19" y="92"/>
                    </a:lnTo>
                    <a:lnTo>
                      <a:pt x="92" y="88"/>
                    </a:lnTo>
                    <a:lnTo>
                      <a:pt x="65" y="75"/>
                    </a:lnTo>
                    <a:lnTo>
                      <a:pt x="93" y="62"/>
                    </a:lnTo>
                    <a:lnTo>
                      <a:pt x="0" y="62"/>
                    </a:lnTo>
                    <a:close/>
                  </a:path>
                </a:pathLst>
              </a:custGeom>
              <a:grpFill/>
              <a:ln w="3175" cap="rnd">
                <a:solidFill>
                  <a:schemeClr val="bg1"/>
                </a:solidFill>
                <a:round/>
                <a:headEnd/>
                <a:tailEnd/>
              </a:ln>
            </p:spPr>
            <p:txBody>
              <a:bodyPr/>
              <a:lstStyle/>
              <a:p>
                <a:endParaRPr lang="en-US" dirty="0"/>
              </a:p>
            </p:txBody>
          </p:sp>
          <p:sp>
            <p:nvSpPr>
              <p:cNvPr id="106" name="Freeform 82"/>
              <p:cNvSpPr>
                <a:spLocks noChangeAspect="1"/>
              </p:cNvSpPr>
              <p:nvPr/>
            </p:nvSpPr>
            <p:spPr bwMode="gray">
              <a:xfrm>
                <a:off x="6228327" y="3394070"/>
                <a:ext cx="758825" cy="841373"/>
              </a:xfrm>
              <a:custGeom>
                <a:avLst/>
                <a:gdLst>
                  <a:gd name="T0" fmla="*/ 0 w 1020"/>
                  <a:gd name="T1" fmla="*/ 317460320 h 1015"/>
                  <a:gd name="T2" fmla="*/ 16049893 w 1020"/>
                  <a:gd name="T3" fmla="*/ 301655733 h 1015"/>
                  <a:gd name="T4" fmla="*/ 59219596 w 1020"/>
                  <a:gd name="T5" fmla="*/ 301655733 h 1015"/>
                  <a:gd name="T6" fmla="*/ 29333050 w 1020"/>
                  <a:gd name="T7" fmla="*/ 228818356 h 1015"/>
                  <a:gd name="T8" fmla="*/ 46489934 w 1020"/>
                  <a:gd name="T9" fmla="*/ 208891446 h 1015"/>
                  <a:gd name="T10" fmla="*/ 72502753 w 1020"/>
                  <a:gd name="T11" fmla="*/ 211640214 h 1015"/>
                  <a:gd name="T12" fmla="*/ 128954869 w 1020"/>
                  <a:gd name="T13" fmla="*/ 131931745 h 1015"/>
                  <a:gd name="T14" fmla="*/ 125081142 w 1020"/>
                  <a:gd name="T15" fmla="*/ 109943259 h 1015"/>
                  <a:gd name="T16" fmla="*/ 140024043 w 1020"/>
                  <a:gd name="T17" fmla="*/ 96887440 h 1015"/>
                  <a:gd name="T18" fmla="*/ 115118960 w 1020"/>
                  <a:gd name="T19" fmla="*/ 72837378 h 1015"/>
                  <a:gd name="T20" fmla="*/ 114011968 w 1020"/>
                  <a:gd name="T21" fmla="*/ 33669921 h 1015"/>
                  <a:gd name="T22" fmla="*/ 168804341 w 1020"/>
                  <a:gd name="T23" fmla="*/ 33669921 h 1015"/>
                  <a:gd name="T24" fmla="*/ 185407730 w 1020"/>
                  <a:gd name="T25" fmla="*/ 15117395 h 1015"/>
                  <a:gd name="T26" fmla="*/ 215294275 w 1020"/>
                  <a:gd name="T27" fmla="*/ 0 h 1015"/>
                  <a:gd name="T28" fmla="*/ 236325631 w 1020"/>
                  <a:gd name="T29" fmla="*/ 13743011 h 1015"/>
                  <a:gd name="T30" fmla="*/ 209206565 w 1020"/>
                  <a:gd name="T31" fmla="*/ 54284023 h 1015"/>
                  <a:gd name="T32" fmla="*/ 221935482 w 1020"/>
                  <a:gd name="T33" fmla="*/ 87266752 h 1015"/>
                  <a:gd name="T34" fmla="*/ 200904126 w 1020"/>
                  <a:gd name="T35" fmla="*/ 92077096 h 1015"/>
                  <a:gd name="T36" fmla="*/ 210313556 w 1020"/>
                  <a:gd name="T37" fmla="*/ 133306129 h 1015"/>
                  <a:gd name="T38" fmla="*/ 250162284 w 1020"/>
                  <a:gd name="T39" fmla="*/ 151171463 h 1015"/>
                  <a:gd name="T40" fmla="*/ 231344168 w 1020"/>
                  <a:gd name="T41" fmla="*/ 189651728 h 1015"/>
                  <a:gd name="T42" fmla="*/ 282815565 w 1020"/>
                  <a:gd name="T43" fmla="*/ 226070417 h 1015"/>
                  <a:gd name="T44" fmla="*/ 382991625 w 1020"/>
                  <a:gd name="T45" fmla="*/ 249433286 h 1015"/>
                  <a:gd name="T46" fmla="*/ 385205608 w 1020"/>
                  <a:gd name="T47" fmla="*/ 213014598 h 1015"/>
                  <a:gd name="T48" fmla="*/ 397934526 w 1020"/>
                  <a:gd name="T49" fmla="*/ 208891446 h 1015"/>
                  <a:gd name="T50" fmla="*/ 400702005 w 1020"/>
                  <a:gd name="T51" fmla="*/ 226757608 h 1015"/>
                  <a:gd name="T52" fmla="*/ 407896707 w 1020"/>
                  <a:gd name="T53" fmla="*/ 242561367 h 1015"/>
                  <a:gd name="T54" fmla="*/ 458814609 w 1020"/>
                  <a:gd name="T55" fmla="*/ 235690275 h 1015"/>
                  <a:gd name="T56" fmla="*/ 455494378 w 1020"/>
                  <a:gd name="T57" fmla="*/ 213701790 h 1015"/>
                  <a:gd name="T58" fmla="*/ 537959312 w 1020"/>
                  <a:gd name="T59" fmla="*/ 171098373 h 1015"/>
                  <a:gd name="T60" fmla="*/ 544047023 w 1020"/>
                  <a:gd name="T61" fmla="*/ 196522819 h 1015"/>
                  <a:gd name="T62" fmla="*/ 564524883 w 1020"/>
                  <a:gd name="T63" fmla="*/ 206142678 h 1015"/>
                  <a:gd name="T64" fmla="*/ 556223189 w 1020"/>
                  <a:gd name="T65" fmla="*/ 231567124 h 1015"/>
                  <a:gd name="T66" fmla="*/ 522462172 w 1020"/>
                  <a:gd name="T67" fmla="*/ 247371710 h 1015"/>
                  <a:gd name="T68" fmla="*/ 472097766 w 1020"/>
                  <a:gd name="T69" fmla="*/ 362811676 h 1015"/>
                  <a:gd name="T70" fmla="*/ 462135584 w 1020"/>
                  <a:gd name="T71" fmla="*/ 316773128 h 1015"/>
                  <a:gd name="T72" fmla="*/ 453280394 w 1020"/>
                  <a:gd name="T73" fmla="*/ 333951270 h 1015"/>
                  <a:gd name="T74" fmla="*/ 441104229 w 1020"/>
                  <a:gd name="T75" fmla="*/ 311275592 h 1015"/>
                  <a:gd name="T76" fmla="*/ 463242576 w 1020"/>
                  <a:gd name="T77" fmla="*/ 283103207 h 1015"/>
                  <a:gd name="T78" fmla="*/ 420072873 w 1020"/>
                  <a:gd name="T79" fmla="*/ 278980055 h 1015"/>
                  <a:gd name="T80" fmla="*/ 392400311 w 1020"/>
                  <a:gd name="T81" fmla="*/ 246684518 h 1015"/>
                  <a:gd name="T82" fmla="*/ 383545120 w 1020"/>
                  <a:gd name="T83" fmla="*/ 264549852 h 1015"/>
                  <a:gd name="T84" fmla="*/ 393507302 w 1020"/>
                  <a:gd name="T85" fmla="*/ 278980055 h 1015"/>
                  <a:gd name="T86" fmla="*/ 380224145 w 1020"/>
                  <a:gd name="T87" fmla="*/ 288599914 h 1015"/>
                  <a:gd name="T88" fmla="*/ 392953807 w 1020"/>
                  <a:gd name="T89" fmla="*/ 303717309 h 1015"/>
                  <a:gd name="T90" fmla="*/ 400702005 w 1020"/>
                  <a:gd name="T91" fmla="*/ 369682767 h 1015"/>
                  <a:gd name="T92" fmla="*/ 383545120 w 1020"/>
                  <a:gd name="T93" fmla="*/ 358688524 h 1015"/>
                  <a:gd name="T94" fmla="*/ 350891095 w 1020"/>
                  <a:gd name="T95" fmla="*/ 410911800 h 1015"/>
                  <a:gd name="T96" fmla="*/ 234665143 w 1020"/>
                  <a:gd name="T97" fmla="*/ 515357523 h 1015"/>
                  <a:gd name="T98" fmla="*/ 226363449 w 1020"/>
                  <a:gd name="T99" fmla="*/ 645227692 h 1015"/>
                  <a:gd name="T100" fmla="*/ 177659531 w 1020"/>
                  <a:gd name="T101" fmla="*/ 697450139 h 1015"/>
                  <a:gd name="T102" fmla="*/ 134489828 w 1020"/>
                  <a:gd name="T103" fmla="*/ 597127568 h 1015"/>
                  <a:gd name="T104" fmla="*/ 116779448 w 1020"/>
                  <a:gd name="T105" fmla="*/ 517419099 h 1015"/>
                  <a:gd name="T106" fmla="*/ 101282307 w 1020"/>
                  <a:gd name="T107" fmla="*/ 498865744 h 1015"/>
                  <a:gd name="T108" fmla="*/ 89106142 w 1020"/>
                  <a:gd name="T109" fmla="*/ 354566201 h 1015"/>
                  <a:gd name="T110" fmla="*/ 79697455 w 1020"/>
                  <a:gd name="T111" fmla="*/ 349068665 h 1015"/>
                  <a:gd name="T112" fmla="*/ 73056249 w 1020"/>
                  <a:gd name="T113" fmla="*/ 381364202 h 1015"/>
                  <a:gd name="T114" fmla="*/ 45383687 w 1020"/>
                  <a:gd name="T115" fmla="*/ 389610506 h 1015"/>
                  <a:gd name="T116" fmla="*/ 17156884 w 1020"/>
                  <a:gd name="T117" fmla="*/ 351817433 h 1015"/>
                  <a:gd name="T118" fmla="*/ 44276695 w 1020"/>
                  <a:gd name="T119" fmla="*/ 331889694 h 1015"/>
                  <a:gd name="T120" fmla="*/ 17156884 w 1020"/>
                  <a:gd name="T121" fmla="*/ 339448806 h 1015"/>
                  <a:gd name="T122" fmla="*/ 0 w 1020"/>
                  <a:gd name="T123" fmla="*/ 317460320 h 10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20"/>
                  <a:gd name="T187" fmla="*/ 0 h 1015"/>
                  <a:gd name="T188" fmla="*/ 1020 w 1020"/>
                  <a:gd name="T189" fmla="*/ 1015 h 10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20" h="1015">
                    <a:moveTo>
                      <a:pt x="0" y="462"/>
                    </a:moveTo>
                    <a:lnTo>
                      <a:pt x="29" y="439"/>
                    </a:lnTo>
                    <a:lnTo>
                      <a:pt x="107" y="439"/>
                    </a:lnTo>
                    <a:lnTo>
                      <a:pt x="53" y="333"/>
                    </a:lnTo>
                    <a:lnTo>
                      <a:pt x="84" y="304"/>
                    </a:lnTo>
                    <a:lnTo>
                      <a:pt x="131" y="308"/>
                    </a:lnTo>
                    <a:lnTo>
                      <a:pt x="233" y="192"/>
                    </a:lnTo>
                    <a:lnTo>
                      <a:pt x="226" y="160"/>
                    </a:lnTo>
                    <a:lnTo>
                      <a:pt x="253" y="141"/>
                    </a:lnTo>
                    <a:lnTo>
                      <a:pt x="208" y="106"/>
                    </a:lnTo>
                    <a:lnTo>
                      <a:pt x="206" y="49"/>
                    </a:lnTo>
                    <a:lnTo>
                      <a:pt x="305" y="49"/>
                    </a:lnTo>
                    <a:lnTo>
                      <a:pt x="335" y="22"/>
                    </a:lnTo>
                    <a:lnTo>
                      <a:pt x="389" y="0"/>
                    </a:lnTo>
                    <a:lnTo>
                      <a:pt x="427" y="20"/>
                    </a:lnTo>
                    <a:lnTo>
                      <a:pt x="378" y="79"/>
                    </a:lnTo>
                    <a:lnTo>
                      <a:pt x="401" y="127"/>
                    </a:lnTo>
                    <a:lnTo>
                      <a:pt x="363" y="134"/>
                    </a:lnTo>
                    <a:lnTo>
                      <a:pt x="380" y="194"/>
                    </a:lnTo>
                    <a:lnTo>
                      <a:pt x="452" y="220"/>
                    </a:lnTo>
                    <a:lnTo>
                      <a:pt x="418" y="276"/>
                    </a:lnTo>
                    <a:lnTo>
                      <a:pt x="511" y="329"/>
                    </a:lnTo>
                    <a:lnTo>
                      <a:pt x="692" y="363"/>
                    </a:lnTo>
                    <a:lnTo>
                      <a:pt x="696" y="310"/>
                    </a:lnTo>
                    <a:lnTo>
                      <a:pt x="719" y="304"/>
                    </a:lnTo>
                    <a:lnTo>
                      <a:pt x="724" y="330"/>
                    </a:lnTo>
                    <a:lnTo>
                      <a:pt x="737" y="353"/>
                    </a:lnTo>
                    <a:lnTo>
                      <a:pt x="829" y="343"/>
                    </a:lnTo>
                    <a:lnTo>
                      <a:pt x="823" y="311"/>
                    </a:lnTo>
                    <a:lnTo>
                      <a:pt x="972" y="249"/>
                    </a:lnTo>
                    <a:lnTo>
                      <a:pt x="983" y="286"/>
                    </a:lnTo>
                    <a:lnTo>
                      <a:pt x="1020" y="300"/>
                    </a:lnTo>
                    <a:lnTo>
                      <a:pt x="1005" y="337"/>
                    </a:lnTo>
                    <a:lnTo>
                      <a:pt x="944" y="360"/>
                    </a:lnTo>
                    <a:lnTo>
                      <a:pt x="853" y="528"/>
                    </a:lnTo>
                    <a:lnTo>
                      <a:pt x="835" y="461"/>
                    </a:lnTo>
                    <a:lnTo>
                      <a:pt x="819" y="486"/>
                    </a:lnTo>
                    <a:lnTo>
                      <a:pt x="797" y="453"/>
                    </a:lnTo>
                    <a:lnTo>
                      <a:pt x="837" y="412"/>
                    </a:lnTo>
                    <a:lnTo>
                      <a:pt x="759" y="406"/>
                    </a:lnTo>
                    <a:lnTo>
                      <a:pt x="709" y="359"/>
                    </a:lnTo>
                    <a:lnTo>
                      <a:pt x="693" y="385"/>
                    </a:lnTo>
                    <a:lnTo>
                      <a:pt x="711" y="406"/>
                    </a:lnTo>
                    <a:lnTo>
                      <a:pt x="687" y="420"/>
                    </a:lnTo>
                    <a:lnTo>
                      <a:pt x="710" y="442"/>
                    </a:lnTo>
                    <a:lnTo>
                      <a:pt x="724" y="538"/>
                    </a:lnTo>
                    <a:lnTo>
                      <a:pt x="693" y="522"/>
                    </a:lnTo>
                    <a:lnTo>
                      <a:pt x="634" y="598"/>
                    </a:lnTo>
                    <a:lnTo>
                      <a:pt x="424" y="750"/>
                    </a:lnTo>
                    <a:lnTo>
                      <a:pt x="409" y="939"/>
                    </a:lnTo>
                    <a:lnTo>
                      <a:pt x="321" y="1015"/>
                    </a:lnTo>
                    <a:lnTo>
                      <a:pt x="243" y="869"/>
                    </a:lnTo>
                    <a:lnTo>
                      <a:pt x="211" y="753"/>
                    </a:lnTo>
                    <a:lnTo>
                      <a:pt x="183" y="726"/>
                    </a:lnTo>
                    <a:lnTo>
                      <a:pt x="161" y="516"/>
                    </a:lnTo>
                    <a:lnTo>
                      <a:pt x="144" y="508"/>
                    </a:lnTo>
                    <a:lnTo>
                      <a:pt x="132" y="555"/>
                    </a:lnTo>
                    <a:lnTo>
                      <a:pt x="82" y="567"/>
                    </a:lnTo>
                    <a:lnTo>
                      <a:pt x="31" y="512"/>
                    </a:lnTo>
                    <a:lnTo>
                      <a:pt x="80" y="483"/>
                    </a:lnTo>
                    <a:lnTo>
                      <a:pt x="31" y="494"/>
                    </a:lnTo>
                    <a:lnTo>
                      <a:pt x="0" y="462"/>
                    </a:lnTo>
                    <a:close/>
                  </a:path>
                </a:pathLst>
              </a:custGeom>
              <a:grpFill/>
              <a:ln w="3175" cap="rnd">
                <a:solidFill>
                  <a:schemeClr val="bg1"/>
                </a:solidFill>
                <a:round/>
                <a:headEnd/>
                <a:tailEnd/>
              </a:ln>
            </p:spPr>
            <p:txBody>
              <a:bodyPr/>
              <a:lstStyle/>
              <a:p>
                <a:endParaRPr lang="en-US" dirty="0"/>
              </a:p>
            </p:txBody>
          </p:sp>
          <p:sp>
            <p:nvSpPr>
              <p:cNvPr id="107" name="Freeform 83"/>
              <p:cNvSpPr>
                <a:spLocks noChangeAspect="1"/>
              </p:cNvSpPr>
              <p:nvPr/>
            </p:nvSpPr>
            <p:spPr bwMode="gray">
              <a:xfrm>
                <a:off x="6933178" y="4306884"/>
                <a:ext cx="282574" cy="328611"/>
              </a:xfrm>
              <a:custGeom>
                <a:avLst/>
                <a:gdLst>
                  <a:gd name="T0" fmla="*/ 0 w 377"/>
                  <a:gd name="T1" fmla="*/ 0 h 394"/>
                  <a:gd name="T2" fmla="*/ 46629372 w 377"/>
                  <a:gd name="T3" fmla="*/ 11130272 h 394"/>
                  <a:gd name="T4" fmla="*/ 105619339 w 377"/>
                  <a:gd name="T5" fmla="*/ 82779364 h 394"/>
                  <a:gd name="T6" fmla="*/ 153934418 w 377"/>
                  <a:gd name="T7" fmla="*/ 109212614 h 394"/>
                  <a:gd name="T8" fmla="*/ 148315897 w 377"/>
                  <a:gd name="T9" fmla="*/ 128690798 h 394"/>
                  <a:gd name="T10" fmla="*/ 165732111 w 377"/>
                  <a:gd name="T11" fmla="*/ 127298784 h 394"/>
                  <a:gd name="T12" fmla="*/ 162922851 w 377"/>
                  <a:gd name="T13" fmla="*/ 153732867 h 394"/>
                  <a:gd name="T14" fmla="*/ 211800081 w 377"/>
                  <a:gd name="T15" fmla="*/ 204513430 h 394"/>
                  <a:gd name="T16" fmla="*/ 206182310 w 377"/>
                  <a:gd name="T17" fmla="*/ 273380163 h 394"/>
                  <a:gd name="T18" fmla="*/ 185395434 w 377"/>
                  <a:gd name="T19" fmla="*/ 274075753 h 394"/>
                  <a:gd name="T20" fmla="*/ 142136724 w 377"/>
                  <a:gd name="T21" fmla="*/ 234425462 h 394"/>
                  <a:gd name="T22" fmla="*/ 72472617 w 377"/>
                  <a:gd name="T23" fmla="*/ 96691996 h 394"/>
                  <a:gd name="T24" fmla="*/ 0 w 377"/>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7"/>
                  <a:gd name="T40" fmla="*/ 0 h 394"/>
                  <a:gd name="T41" fmla="*/ 377 w 377"/>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7" h="394">
                    <a:moveTo>
                      <a:pt x="0" y="0"/>
                    </a:moveTo>
                    <a:lnTo>
                      <a:pt x="83" y="16"/>
                    </a:lnTo>
                    <a:lnTo>
                      <a:pt x="188" y="119"/>
                    </a:lnTo>
                    <a:lnTo>
                      <a:pt x="274" y="157"/>
                    </a:lnTo>
                    <a:lnTo>
                      <a:pt x="264" y="185"/>
                    </a:lnTo>
                    <a:lnTo>
                      <a:pt x="295" y="183"/>
                    </a:lnTo>
                    <a:lnTo>
                      <a:pt x="290" y="221"/>
                    </a:lnTo>
                    <a:lnTo>
                      <a:pt x="377" y="294"/>
                    </a:lnTo>
                    <a:lnTo>
                      <a:pt x="367" y="393"/>
                    </a:lnTo>
                    <a:lnTo>
                      <a:pt x="330" y="394"/>
                    </a:lnTo>
                    <a:lnTo>
                      <a:pt x="253" y="337"/>
                    </a:lnTo>
                    <a:lnTo>
                      <a:pt x="129" y="139"/>
                    </a:lnTo>
                    <a:lnTo>
                      <a:pt x="0" y="0"/>
                    </a:lnTo>
                    <a:close/>
                  </a:path>
                </a:pathLst>
              </a:custGeom>
              <a:grpFill/>
              <a:ln w="3175" cap="rnd">
                <a:solidFill>
                  <a:schemeClr val="bg1"/>
                </a:solidFill>
                <a:round/>
                <a:headEnd/>
                <a:tailEnd/>
              </a:ln>
            </p:spPr>
            <p:txBody>
              <a:bodyPr/>
              <a:lstStyle/>
              <a:p>
                <a:endParaRPr lang="en-US" dirty="0"/>
              </a:p>
            </p:txBody>
          </p:sp>
          <p:sp>
            <p:nvSpPr>
              <p:cNvPr id="108" name="Freeform 84"/>
              <p:cNvSpPr>
                <a:spLocks noChangeAspect="1"/>
              </p:cNvSpPr>
              <p:nvPr/>
            </p:nvSpPr>
            <p:spPr bwMode="gray">
              <a:xfrm>
                <a:off x="7196700" y="4638669"/>
                <a:ext cx="236538" cy="80964"/>
              </a:xfrm>
              <a:custGeom>
                <a:avLst/>
                <a:gdLst>
                  <a:gd name="T0" fmla="*/ 0 w 315"/>
                  <a:gd name="T1" fmla="*/ 18726987 h 99"/>
                  <a:gd name="T2" fmla="*/ 11841117 w 315"/>
                  <a:gd name="T3" fmla="*/ 0 h 99"/>
                  <a:gd name="T4" fmla="*/ 136455567 w 315"/>
                  <a:gd name="T5" fmla="*/ 20733070 h 99"/>
                  <a:gd name="T6" fmla="*/ 148861370 w 315"/>
                  <a:gd name="T7" fmla="*/ 37453157 h 99"/>
                  <a:gd name="T8" fmla="*/ 174235407 w 315"/>
                  <a:gd name="T9" fmla="*/ 43473042 h 99"/>
                  <a:gd name="T10" fmla="*/ 177618261 w 315"/>
                  <a:gd name="T11" fmla="*/ 66212196 h 99"/>
                  <a:gd name="T12" fmla="*/ 31012629 w 315"/>
                  <a:gd name="T13" fmla="*/ 34109139 h 99"/>
                  <a:gd name="T14" fmla="*/ 0 w 315"/>
                  <a:gd name="T15" fmla="*/ 18726987 h 99"/>
                  <a:gd name="T16" fmla="*/ 0 60000 65536"/>
                  <a:gd name="T17" fmla="*/ 0 60000 65536"/>
                  <a:gd name="T18" fmla="*/ 0 60000 65536"/>
                  <a:gd name="T19" fmla="*/ 0 60000 65536"/>
                  <a:gd name="T20" fmla="*/ 0 60000 65536"/>
                  <a:gd name="T21" fmla="*/ 0 60000 65536"/>
                  <a:gd name="T22" fmla="*/ 0 60000 65536"/>
                  <a:gd name="T23" fmla="*/ 0 60000 65536"/>
                  <a:gd name="T24" fmla="*/ 0 w 315"/>
                  <a:gd name="T25" fmla="*/ 0 h 99"/>
                  <a:gd name="T26" fmla="*/ 315 w 315"/>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5" h="99">
                    <a:moveTo>
                      <a:pt x="0" y="28"/>
                    </a:moveTo>
                    <a:lnTo>
                      <a:pt x="21" y="0"/>
                    </a:lnTo>
                    <a:lnTo>
                      <a:pt x="242" y="31"/>
                    </a:lnTo>
                    <a:lnTo>
                      <a:pt x="264" y="56"/>
                    </a:lnTo>
                    <a:lnTo>
                      <a:pt x="309" y="65"/>
                    </a:lnTo>
                    <a:lnTo>
                      <a:pt x="315" y="99"/>
                    </a:lnTo>
                    <a:lnTo>
                      <a:pt x="55" y="51"/>
                    </a:lnTo>
                    <a:lnTo>
                      <a:pt x="0" y="28"/>
                    </a:lnTo>
                    <a:close/>
                  </a:path>
                </a:pathLst>
              </a:custGeom>
              <a:grpFill/>
              <a:ln w="3175" cap="rnd">
                <a:solidFill>
                  <a:schemeClr val="bg1"/>
                </a:solidFill>
                <a:round/>
                <a:headEnd/>
                <a:tailEnd/>
              </a:ln>
            </p:spPr>
            <p:txBody>
              <a:bodyPr/>
              <a:lstStyle/>
              <a:p>
                <a:endParaRPr lang="en-US" dirty="0"/>
              </a:p>
            </p:txBody>
          </p:sp>
          <p:sp>
            <p:nvSpPr>
              <p:cNvPr id="109" name="Freeform 85"/>
              <p:cNvSpPr>
                <a:spLocks noChangeAspect="1"/>
              </p:cNvSpPr>
              <p:nvPr/>
            </p:nvSpPr>
            <p:spPr bwMode="gray">
              <a:xfrm>
                <a:off x="7293539" y="4343395"/>
                <a:ext cx="255587" cy="242887"/>
              </a:xfrm>
              <a:custGeom>
                <a:avLst/>
                <a:gdLst>
                  <a:gd name="T0" fmla="*/ 0 w 342"/>
                  <a:gd name="T1" fmla="*/ 91263288 h 291"/>
                  <a:gd name="T2" fmla="*/ 12845913 w 342"/>
                  <a:gd name="T3" fmla="*/ 64790165 h 291"/>
                  <a:gd name="T4" fmla="*/ 28483863 w 342"/>
                  <a:gd name="T5" fmla="*/ 80813261 h 291"/>
                  <a:gd name="T6" fmla="*/ 87127109 w 342"/>
                  <a:gd name="T7" fmla="*/ 74543245 h 291"/>
                  <a:gd name="T8" fmla="*/ 106116102 w 342"/>
                  <a:gd name="T9" fmla="*/ 66183224 h 291"/>
                  <a:gd name="T10" fmla="*/ 131807927 w 342"/>
                  <a:gd name="T11" fmla="*/ 0 h 291"/>
                  <a:gd name="T12" fmla="*/ 165318354 w 342"/>
                  <a:gd name="T13" fmla="*/ 2090005 h 291"/>
                  <a:gd name="T14" fmla="*/ 158057263 w 342"/>
                  <a:gd name="T15" fmla="*/ 19506995 h 291"/>
                  <a:gd name="T16" fmla="*/ 191009432 w 342"/>
                  <a:gd name="T17" fmla="*/ 80813261 h 291"/>
                  <a:gd name="T18" fmla="*/ 172578697 w 342"/>
                  <a:gd name="T19" fmla="*/ 76633251 h 291"/>
                  <a:gd name="T20" fmla="*/ 139626529 w 342"/>
                  <a:gd name="T21" fmla="*/ 145603427 h 291"/>
                  <a:gd name="T22" fmla="*/ 135158970 w 342"/>
                  <a:gd name="T23" fmla="*/ 189493539 h 291"/>
                  <a:gd name="T24" fmla="*/ 113935451 w 342"/>
                  <a:gd name="T25" fmla="*/ 202730517 h 291"/>
                  <a:gd name="T26" fmla="*/ 77632239 w 342"/>
                  <a:gd name="T27" fmla="*/ 176953507 h 291"/>
                  <a:gd name="T28" fmla="*/ 55850462 w 342"/>
                  <a:gd name="T29" fmla="*/ 188797427 h 291"/>
                  <a:gd name="T30" fmla="*/ 53058425 w 342"/>
                  <a:gd name="T31" fmla="*/ 167897373 h 291"/>
                  <a:gd name="T32" fmla="*/ 22899041 w 342"/>
                  <a:gd name="T33" fmla="*/ 172077384 h 291"/>
                  <a:gd name="T34" fmla="*/ 0 w 342"/>
                  <a:gd name="T35" fmla="*/ 91263288 h 29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
                  <a:gd name="T55" fmla="*/ 0 h 291"/>
                  <a:gd name="T56" fmla="*/ 342 w 342"/>
                  <a:gd name="T57" fmla="*/ 291 h 29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 h="291">
                    <a:moveTo>
                      <a:pt x="0" y="131"/>
                    </a:moveTo>
                    <a:lnTo>
                      <a:pt x="23" y="93"/>
                    </a:lnTo>
                    <a:lnTo>
                      <a:pt x="51" y="116"/>
                    </a:lnTo>
                    <a:lnTo>
                      <a:pt x="156" y="107"/>
                    </a:lnTo>
                    <a:lnTo>
                      <a:pt x="190" y="95"/>
                    </a:lnTo>
                    <a:lnTo>
                      <a:pt x="236" y="0"/>
                    </a:lnTo>
                    <a:lnTo>
                      <a:pt x="296" y="3"/>
                    </a:lnTo>
                    <a:lnTo>
                      <a:pt x="283" y="28"/>
                    </a:lnTo>
                    <a:lnTo>
                      <a:pt x="342" y="116"/>
                    </a:lnTo>
                    <a:lnTo>
                      <a:pt x="309" y="110"/>
                    </a:lnTo>
                    <a:lnTo>
                      <a:pt x="250" y="209"/>
                    </a:lnTo>
                    <a:lnTo>
                      <a:pt x="242" y="272"/>
                    </a:lnTo>
                    <a:lnTo>
                      <a:pt x="204" y="291"/>
                    </a:lnTo>
                    <a:lnTo>
                      <a:pt x="139" y="254"/>
                    </a:lnTo>
                    <a:lnTo>
                      <a:pt x="100" y="271"/>
                    </a:lnTo>
                    <a:lnTo>
                      <a:pt x="95" y="241"/>
                    </a:lnTo>
                    <a:lnTo>
                      <a:pt x="41" y="247"/>
                    </a:lnTo>
                    <a:lnTo>
                      <a:pt x="0" y="131"/>
                    </a:lnTo>
                    <a:close/>
                  </a:path>
                </a:pathLst>
              </a:custGeom>
              <a:grpFill/>
              <a:ln w="3175" cap="rnd">
                <a:solidFill>
                  <a:schemeClr val="bg1"/>
                </a:solidFill>
                <a:round/>
                <a:headEnd/>
                <a:tailEnd/>
              </a:ln>
            </p:spPr>
            <p:txBody>
              <a:bodyPr/>
              <a:lstStyle/>
              <a:p>
                <a:endParaRPr lang="en-US" dirty="0"/>
              </a:p>
            </p:txBody>
          </p:sp>
          <p:sp>
            <p:nvSpPr>
              <p:cNvPr id="110" name="Freeform 86"/>
              <p:cNvSpPr>
                <a:spLocks noChangeAspect="1"/>
              </p:cNvSpPr>
              <p:nvPr/>
            </p:nvSpPr>
            <p:spPr bwMode="gray">
              <a:xfrm>
                <a:off x="7493562" y="4711696"/>
                <a:ext cx="63499" cy="15876"/>
              </a:xfrm>
              <a:custGeom>
                <a:avLst/>
                <a:gdLst>
                  <a:gd name="T0" fmla="*/ 0 w 84"/>
                  <a:gd name="T1" fmla="*/ 2286000 h 21"/>
                  <a:gd name="T2" fmla="*/ 5143500 w 84"/>
                  <a:gd name="T3" fmla="*/ 12000744 h 21"/>
                  <a:gd name="T4" fmla="*/ 48002976 w 84"/>
                  <a:gd name="T5" fmla="*/ 3429000 h 21"/>
                  <a:gd name="T6" fmla="*/ 15429744 w 84"/>
                  <a:gd name="T7" fmla="*/ 0 h 21"/>
                  <a:gd name="T8" fmla="*/ 0 w 84"/>
                  <a:gd name="T9" fmla="*/ 2286000 h 21"/>
                  <a:gd name="T10" fmla="*/ 0 60000 65536"/>
                  <a:gd name="T11" fmla="*/ 0 60000 65536"/>
                  <a:gd name="T12" fmla="*/ 0 60000 65536"/>
                  <a:gd name="T13" fmla="*/ 0 60000 65536"/>
                  <a:gd name="T14" fmla="*/ 0 60000 65536"/>
                  <a:gd name="T15" fmla="*/ 0 w 84"/>
                  <a:gd name="T16" fmla="*/ 0 h 21"/>
                  <a:gd name="T17" fmla="*/ 84 w 84"/>
                  <a:gd name="T18" fmla="*/ 21 h 21"/>
                </a:gdLst>
                <a:ahLst/>
                <a:cxnLst>
                  <a:cxn ang="T10">
                    <a:pos x="T0" y="T1"/>
                  </a:cxn>
                  <a:cxn ang="T11">
                    <a:pos x="T2" y="T3"/>
                  </a:cxn>
                  <a:cxn ang="T12">
                    <a:pos x="T4" y="T5"/>
                  </a:cxn>
                  <a:cxn ang="T13">
                    <a:pos x="T6" y="T7"/>
                  </a:cxn>
                  <a:cxn ang="T14">
                    <a:pos x="T8" y="T9"/>
                  </a:cxn>
                </a:cxnLst>
                <a:rect l="T15" t="T16" r="T17" b="T18"/>
                <a:pathLst>
                  <a:path w="84" h="21">
                    <a:moveTo>
                      <a:pt x="0" y="4"/>
                    </a:moveTo>
                    <a:lnTo>
                      <a:pt x="9" y="21"/>
                    </a:lnTo>
                    <a:lnTo>
                      <a:pt x="84" y="6"/>
                    </a:lnTo>
                    <a:lnTo>
                      <a:pt x="27" y="0"/>
                    </a:lnTo>
                    <a:lnTo>
                      <a:pt x="0" y="4"/>
                    </a:lnTo>
                    <a:close/>
                  </a:path>
                </a:pathLst>
              </a:custGeom>
              <a:grpFill/>
              <a:ln w="3175" cap="rnd">
                <a:solidFill>
                  <a:schemeClr val="bg1"/>
                </a:solidFill>
                <a:round/>
                <a:headEnd/>
                <a:tailEnd/>
              </a:ln>
            </p:spPr>
            <p:txBody>
              <a:bodyPr/>
              <a:lstStyle/>
              <a:p>
                <a:endParaRPr lang="en-US" dirty="0"/>
              </a:p>
            </p:txBody>
          </p:sp>
          <p:sp>
            <p:nvSpPr>
              <p:cNvPr id="111" name="Freeform 87"/>
              <p:cNvSpPr>
                <a:spLocks noChangeAspect="1"/>
              </p:cNvSpPr>
              <p:nvPr/>
            </p:nvSpPr>
            <p:spPr bwMode="gray">
              <a:xfrm>
                <a:off x="7549126" y="4416418"/>
                <a:ext cx="158751" cy="211138"/>
              </a:xfrm>
              <a:custGeom>
                <a:avLst/>
                <a:gdLst>
                  <a:gd name="T0" fmla="*/ 0 w 214"/>
                  <a:gd name="T1" fmla="*/ 104337916 h 254"/>
                  <a:gd name="T2" fmla="*/ 14857961 w 214"/>
                  <a:gd name="T3" fmla="*/ 136814099 h 254"/>
                  <a:gd name="T4" fmla="*/ 9905555 w 214"/>
                  <a:gd name="T5" fmla="*/ 168598681 h 254"/>
                  <a:gd name="T6" fmla="*/ 29166232 w 214"/>
                  <a:gd name="T7" fmla="*/ 175508878 h 254"/>
                  <a:gd name="T8" fmla="*/ 27514936 w 214"/>
                  <a:gd name="T9" fmla="*/ 110556512 h 254"/>
                  <a:gd name="T10" fmla="*/ 39621478 w 214"/>
                  <a:gd name="T11" fmla="*/ 104337916 h 254"/>
                  <a:gd name="T12" fmla="*/ 41823207 w 214"/>
                  <a:gd name="T13" fmla="*/ 129213131 h 254"/>
                  <a:gd name="T14" fmla="*/ 52278452 w 214"/>
                  <a:gd name="T15" fmla="*/ 157543029 h 254"/>
                  <a:gd name="T16" fmla="*/ 73189685 w 214"/>
                  <a:gd name="T17" fmla="*/ 145105837 h 254"/>
                  <a:gd name="T18" fmla="*/ 47876478 w 214"/>
                  <a:gd name="T19" fmla="*/ 84299756 h 254"/>
                  <a:gd name="T20" fmla="*/ 86947523 w 214"/>
                  <a:gd name="T21" fmla="*/ 58042169 h 254"/>
                  <a:gd name="T22" fmla="*/ 34118639 w 214"/>
                  <a:gd name="T23" fmla="*/ 74625645 h 254"/>
                  <a:gd name="T24" fmla="*/ 26414071 w 214"/>
                  <a:gd name="T25" fmla="*/ 35930866 h 254"/>
                  <a:gd name="T26" fmla="*/ 103456782 w 214"/>
                  <a:gd name="T27" fmla="*/ 31785413 h 254"/>
                  <a:gd name="T28" fmla="*/ 117764311 w 214"/>
                  <a:gd name="T29" fmla="*/ 0 h 254"/>
                  <a:gd name="T30" fmla="*/ 94651349 w 214"/>
                  <a:gd name="T31" fmla="*/ 20038160 h 254"/>
                  <a:gd name="T32" fmla="*/ 39621478 w 214"/>
                  <a:gd name="T33" fmla="*/ 9674110 h 254"/>
                  <a:gd name="T34" fmla="*/ 20911232 w 214"/>
                  <a:gd name="T35" fmla="*/ 24184445 h 254"/>
                  <a:gd name="T36" fmla="*/ 0 w 214"/>
                  <a:gd name="T37" fmla="*/ 104337916 h 2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4"/>
                  <a:gd name="T58" fmla="*/ 0 h 254"/>
                  <a:gd name="T59" fmla="*/ 214 w 214"/>
                  <a:gd name="T60" fmla="*/ 254 h 2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4" h="254">
                    <a:moveTo>
                      <a:pt x="0" y="151"/>
                    </a:moveTo>
                    <a:lnTo>
                      <a:pt x="27" y="198"/>
                    </a:lnTo>
                    <a:lnTo>
                      <a:pt x="18" y="244"/>
                    </a:lnTo>
                    <a:lnTo>
                      <a:pt x="53" y="254"/>
                    </a:lnTo>
                    <a:lnTo>
                      <a:pt x="50" y="160"/>
                    </a:lnTo>
                    <a:lnTo>
                      <a:pt x="72" y="151"/>
                    </a:lnTo>
                    <a:lnTo>
                      <a:pt x="76" y="187"/>
                    </a:lnTo>
                    <a:lnTo>
                      <a:pt x="95" y="228"/>
                    </a:lnTo>
                    <a:lnTo>
                      <a:pt x="133" y="210"/>
                    </a:lnTo>
                    <a:lnTo>
                      <a:pt x="87" y="122"/>
                    </a:lnTo>
                    <a:lnTo>
                      <a:pt x="158" y="84"/>
                    </a:lnTo>
                    <a:lnTo>
                      <a:pt x="62" y="108"/>
                    </a:lnTo>
                    <a:lnTo>
                      <a:pt x="48" y="52"/>
                    </a:lnTo>
                    <a:lnTo>
                      <a:pt x="188" y="46"/>
                    </a:lnTo>
                    <a:lnTo>
                      <a:pt x="214" y="0"/>
                    </a:lnTo>
                    <a:lnTo>
                      <a:pt x="172" y="29"/>
                    </a:lnTo>
                    <a:lnTo>
                      <a:pt x="72" y="14"/>
                    </a:lnTo>
                    <a:lnTo>
                      <a:pt x="38" y="35"/>
                    </a:lnTo>
                    <a:lnTo>
                      <a:pt x="0" y="151"/>
                    </a:lnTo>
                    <a:close/>
                  </a:path>
                </a:pathLst>
              </a:custGeom>
              <a:grpFill/>
              <a:ln w="3175" cap="rnd">
                <a:solidFill>
                  <a:schemeClr val="bg1"/>
                </a:solidFill>
                <a:round/>
                <a:headEnd/>
                <a:tailEnd/>
              </a:ln>
            </p:spPr>
            <p:txBody>
              <a:bodyPr/>
              <a:lstStyle/>
              <a:p>
                <a:endParaRPr lang="en-US" dirty="0"/>
              </a:p>
            </p:txBody>
          </p:sp>
          <p:sp>
            <p:nvSpPr>
              <p:cNvPr id="112" name="Freeform 88"/>
              <p:cNvSpPr>
                <a:spLocks noChangeAspect="1"/>
              </p:cNvSpPr>
              <p:nvPr/>
            </p:nvSpPr>
            <p:spPr bwMode="gray">
              <a:xfrm>
                <a:off x="7672951" y="4711696"/>
                <a:ext cx="90486" cy="52387"/>
              </a:xfrm>
              <a:custGeom>
                <a:avLst/>
                <a:gdLst>
                  <a:gd name="T0" fmla="*/ 0 w 120"/>
                  <a:gd name="T1" fmla="*/ 24684420 h 65"/>
                  <a:gd name="T2" fmla="*/ 2842800 w 120"/>
                  <a:gd name="T3" fmla="*/ 42223116 h 65"/>
                  <a:gd name="T4" fmla="*/ 68232476 w 120"/>
                  <a:gd name="T5" fmla="*/ 0 h 65"/>
                  <a:gd name="T6" fmla="*/ 19332548 w 120"/>
                  <a:gd name="T7" fmla="*/ 12991418 h 65"/>
                  <a:gd name="T8" fmla="*/ 0 w 120"/>
                  <a:gd name="T9" fmla="*/ 24684420 h 65"/>
                  <a:gd name="T10" fmla="*/ 0 60000 65536"/>
                  <a:gd name="T11" fmla="*/ 0 60000 65536"/>
                  <a:gd name="T12" fmla="*/ 0 60000 65536"/>
                  <a:gd name="T13" fmla="*/ 0 60000 65536"/>
                  <a:gd name="T14" fmla="*/ 0 60000 65536"/>
                  <a:gd name="T15" fmla="*/ 0 w 120"/>
                  <a:gd name="T16" fmla="*/ 0 h 65"/>
                  <a:gd name="T17" fmla="*/ 120 w 120"/>
                  <a:gd name="T18" fmla="*/ 65 h 65"/>
                </a:gdLst>
                <a:ahLst/>
                <a:cxnLst>
                  <a:cxn ang="T10">
                    <a:pos x="T0" y="T1"/>
                  </a:cxn>
                  <a:cxn ang="T11">
                    <a:pos x="T2" y="T3"/>
                  </a:cxn>
                  <a:cxn ang="T12">
                    <a:pos x="T4" y="T5"/>
                  </a:cxn>
                  <a:cxn ang="T13">
                    <a:pos x="T6" y="T7"/>
                  </a:cxn>
                  <a:cxn ang="T14">
                    <a:pos x="T8" y="T9"/>
                  </a:cxn>
                </a:cxnLst>
                <a:rect l="T15" t="T16" r="T17" b="T18"/>
                <a:pathLst>
                  <a:path w="120" h="65">
                    <a:moveTo>
                      <a:pt x="0" y="38"/>
                    </a:moveTo>
                    <a:lnTo>
                      <a:pt x="5" y="65"/>
                    </a:lnTo>
                    <a:lnTo>
                      <a:pt x="120" y="0"/>
                    </a:lnTo>
                    <a:lnTo>
                      <a:pt x="34" y="20"/>
                    </a:lnTo>
                    <a:lnTo>
                      <a:pt x="0" y="38"/>
                    </a:lnTo>
                    <a:close/>
                  </a:path>
                </a:pathLst>
              </a:custGeom>
              <a:grpFill/>
              <a:ln w="3175" cap="rnd">
                <a:solidFill>
                  <a:schemeClr val="bg1"/>
                </a:solidFill>
                <a:round/>
                <a:headEnd/>
                <a:tailEnd/>
              </a:ln>
            </p:spPr>
            <p:txBody>
              <a:bodyPr/>
              <a:lstStyle/>
              <a:p>
                <a:endParaRPr lang="en-US" dirty="0"/>
              </a:p>
            </p:txBody>
          </p:sp>
          <p:sp>
            <p:nvSpPr>
              <p:cNvPr id="113" name="Freeform 89"/>
              <p:cNvSpPr>
                <a:spLocks noChangeAspect="1"/>
              </p:cNvSpPr>
              <p:nvPr/>
            </p:nvSpPr>
            <p:spPr bwMode="gray">
              <a:xfrm>
                <a:off x="7769787" y="4406895"/>
                <a:ext cx="26987" cy="84139"/>
              </a:xfrm>
              <a:custGeom>
                <a:avLst/>
                <a:gdLst>
                  <a:gd name="T0" fmla="*/ 0 w 40"/>
                  <a:gd name="T1" fmla="*/ 24217182 h 104"/>
                  <a:gd name="T2" fmla="*/ 4096778 w 40"/>
                  <a:gd name="T3" fmla="*/ 54324832 h 104"/>
                  <a:gd name="T4" fmla="*/ 14566773 w 40"/>
                  <a:gd name="T5" fmla="*/ 68069260 h 104"/>
                  <a:gd name="T6" fmla="*/ 7738809 w 40"/>
                  <a:gd name="T7" fmla="*/ 39270602 h 104"/>
                  <a:gd name="T8" fmla="*/ 18208804 w 40"/>
                  <a:gd name="T9" fmla="*/ 35998120 h 104"/>
                  <a:gd name="T10" fmla="*/ 17298633 w 40"/>
                  <a:gd name="T11" fmla="*/ 14398924 h 104"/>
                  <a:gd name="T12" fmla="*/ 4096778 w 40"/>
                  <a:gd name="T13" fmla="*/ 28144161 h 104"/>
                  <a:gd name="T14" fmla="*/ 9559824 w 40"/>
                  <a:gd name="T15" fmla="*/ 0 h 104"/>
                  <a:gd name="T16" fmla="*/ 0 w 40"/>
                  <a:gd name="T17" fmla="*/ 24217182 h 1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04"/>
                  <a:gd name="T29" fmla="*/ 40 w 40"/>
                  <a:gd name="T30" fmla="*/ 104 h 1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04">
                    <a:moveTo>
                      <a:pt x="0" y="37"/>
                    </a:moveTo>
                    <a:lnTo>
                      <a:pt x="9" y="83"/>
                    </a:lnTo>
                    <a:lnTo>
                      <a:pt x="32" y="104"/>
                    </a:lnTo>
                    <a:lnTo>
                      <a:pt x="17" y="60"/>
                    </a:lnTo>
                    <a:lnTo>
                      <a:pt x="40" y="55"/>
                    </a:lnTo>
                    <a:lnTo>
                      <a:pt x="38" y="22"/>
                    </a:lnTo>
                    <a:lnTo>
                      <a:pt x="9" y="43"/>
                    </a:lnTo>
                    <a:lnTo>
                      <a:pt x="21" y="0"/>
                    </a:lnTo>
                    <a:lnTo>
                      <a:pt x="0" y="37"/>
                    </a:lnTo>
                    <a:close/>
                  </a:path>
                </a:pathLst>
              </a:custGeom>
              <a:grpFill/>
              <a:ln w="3175" cap="rnd">
                <a:solidFill>
                  <a:schemeClr val="bg1"/>
                </a:solidFill>
                <a:round/>
                <a:headEnd/>
                <a:tailEnd/>
              </a:ln>
            </p:spPr>
            <p:txBody>
              <a:bodyPr/>
              <a:lstStyle/>
              <a:p>
                <a:endParaRPr lang="en-US" dirty="0"/>
              </a:p>
            </p:txBody>
          </p:sp>
          <p:sp>
            <p:nvSpPr>
              <p:cNvPr id="114" name="Freeform 90"/>
              <p:cNvSpPr>
                <a:spLocks noChangeAspect="1"/>
              </p:cNvSpPr>
              <p:nvPr/>
            </p:nvSpPr>
            <p:spPr bwMode="gray">
              <a:xfrm>
                <a:off x="7780900" y="4546596"/>
                <a:ext cx="73026" cy="26988"/>
              </a:xfrm>
              <a:custGeom>
                <a:avLst/>
                <a:gdLst>
                  <a:gd name="T0" fmla="*/ 0 w 99"/>
                  <a:gd name="T1" fmla="*/ 8695043 h 33"/>
                  <a:gd name="T2" fmla="*/ 29924760 w 99"/>
                  <a:gd name="T3" fmla="*/ 0 h 33"/>
                  <a:gd name="T4" fmla="*/ 53865158 w 99"/>
                  <a:gd name="T5" fmla="*/ 22071277 h 33"/>
                  <a:gd name="T6" fmla="*/ 0 w 99"/>
                  <a:gd name="T7" fmla="*/ 8695043 h 33"/>
                  <a:gd name="T8" fmla="*/ 0 60000 65536"/>
                  <a:gd name="T9" fmla="*/ 0 60000 65536"/>
                  <a:gd name="T10" fmla="*/ 0 60000 65536"/>
                  <a:gd name="T11" fmla="*/ 0 60000 65536"/>
                  <a:gd name="T12" fmla="*/ 0 w 99"/>
                  <a:gd name="T13" fmla="*/ 0 h 33"/>
                  <a:gd name="T14" fmla="*/ 99 w 99"/>
                  <a:gd name="T15" fmla="*/ 33 h 33"/>
                </a:gdLst>
                <a:ahLst/>
                <a:cxnLst>
                  <a:cxn ang="T8">
                    <a:pos x="T0" y="T1"/>
                  </a:cxn>
                  <a:cxn ang="T9">
                    <a:pos x="T2" y="T3"/>
                  </a:cxn>
                  <a:cxn ang="T10">
                    <a:pos x="T4" y="T5"/>
                  </a:cxn>
                  <a:cxn ang="T11">
                    <a:pos x="T6" y="T7"/>
                  </a:cxn>
                </a:cxnLst>
                <a:rect l="T12" t="T13" r="T14" b="T15"/>
                <a:pathLst>
                  <a:path w="99" h="33">
                    <a:moveTo>
                      <a:pt x="0" y="13"/>
                    </a:moveTo>
                    <a:lnTo>
                      <a:pt x="55" y="0"/>
                    </a:lnTo>
                    <a:lnTo>
                      <a:pt x="99" y="33"/>
                    </a:lnTo>
                    <a:lnTo>
                      <a:pt x="0" y="13"/>
                    </a:lnTo>
                    <a:close/>
                  </a:path>
                </a:pathLst>
              </a:custGeom>
              <a:grpFill/>
              <a:ln w="3175" cap="rnd">
                <a:solidFill>
                  <a:schemeClr val="bg1"/>
                </a:solidFill>
                <a:round/>
                <a:headEnd/>
                <a:tailEnd/>
              </a:ln>
            </p:spPr>
            <p:txBody>
              <a:bodyPr/>
              <a:lstStyle/>
              <a:p>
                <a:endParaRPr lang="en-US" dirty="0"/>
              </a:p>
            </p:txBody>
          </p:sp>
          <p:sp>
            <p:nvSpPr>
              <p:cNvPr id="115" name="Freeform 91"/>
              <p:cNvSpPr>
                <a:spLocks noChangeAspect="1"/>
              </p:cNvSpPr>
              <p:nvPr/>
            </p:nvSpPr>
            <p:spPr bwMode="gray">
              <a:xfrm>
                <a:off x="7855512" y="4478333"/>
                <a:ext cx="271464" cy="249236"/>
              </a:xfrm>
              <a:custGeom>
                <a:avLst/>
                <a:gdLst>
                  <a:gd name="T0" fmla="*/ 0 w 362"/>
                  <a:gd name="T1" fmla="*/ 25537654 h 300"/>
                  <a:gd name="T2" fmla="*/ 29242264 w 362"/>
                  <a:gd name="T3" fmla="*/ 44863491 h 300"/>
                  <a:gd name="T4" fmla="*/ 59046202 w 362"/>
                  <a:gd name="T5" fmla="*/ 40722833 h 300"/>
                  <a:gd name="T6" fmla="*/ 21369087 w 362"/>
                  <a:gd name="T7" fmla="*/ 55216796 h 300"/>
                  <a:gd name="T8" fmla="*/ 39926808 w 362"/>
                  <a:gd name="T9" fmla="*/ 89037426 h 300"/>
                  <a:gd name="T10" fmla="*/ 57359682 w 362"/>
                  <a:gd name="T11" fmla="*/ 60048670 h 300"/>
                  <a:gd name="T12" fmla="*/ 69168322 w 362"/>
                  <a:gd name="T13" fmla="*/ 89037426 h 300"/>
                  <a:gd name="T14" fmla="*/ 142836032 w 362"/>
                  <a:gd name="T15" fmla="*/ 120096510 h 300"/>
                  <a:gd name="T16" fmla="*/ 160268906 w 362"/>
                  <a:gd name="T17" fmla="*/ 170482262 h 300"/>
                  <a:gd name="T18" fmla="*/ 146209822 w 362"/>
                  <a:gd name="T19" fmla="*/ 167721547 h 300"/>
                  <a:gd name="T20" fmla="*/ 135525278 w 362"/>
                  <a:gd name="T21" fmla="*/ 192568814 h 300"/>
                  <a:gd name="T22" fmla="*/ 179388300 w 362"/>
                  <a:gd name="T23" fmla="*/ 181525953 h 300"/>
                  <a:gd name="T24" fmla="*/ 203569504 w 362"/>
                  <a:gd name="T25" fmla="*/ 207063607 h 300"/>
                  <a:gd name="T26" fmla="*/ 200758137 w 362"/>
                  <a:gd name="T27" fmla="*/ 52456081 h 300"/>
                  <a:gd name="T28" fmla="*/ 137212548 w 362"/>
                  <a:gd name="T29" fmla="*/ 25537654 h 300"/>
                  <a:gd name="T30" fmla="*/ 86601196 w 362"/>
                  <a:gd name="T31" fmla="*/ 71091531 h 300"/>
                  <a:gd name="T32" fmla="*/ 65794532 w 362"/>
                  <a:gd name="T33" fmla="*/ 47625037 h 300"/>
                  <a:gd name="T34" fmla="*/ 59608625 w 362"/>
                  <a:gd name="T35" fmla="*/ 9662918 h 300"/>
                  <a:gd name="T36" fmla="*/ 29242264 w 362"/>
                  <a:gd name="T37" fmla="*/ 0 h 300"/>
                  <a:gd name="T38" fmla="*/ 0 w 362"/>
                  <a:gd name="T39" fmla="*/ 25537654 h 3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2"/>
                  <a:gd name="T61" fmla="*/ 0 h 300"/>
                  <a:gd name="T62" fmla="*/ 362 w 362"/>
                  <a:gd name="T63" fmla="*/ 300 h 3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2" h="300">
                    <a:moveTo>
                      <a:pt x="0" y="37"/>
                    </a:moveTo>
                    <a:lnTo>
                      <a:pt x="52" y="65"/>
                    </a:lnTo>
                    <a:lnTo>
                      <a:pt x="105" y="59"/>
                    </a:lnTo>
                    <a:lnTo>
                      <a:pt x="38" y="80"/>
                    </a:lnTo>
                    <a:lnTo>
                      <a:pt x="71" y="129"/>
                    </a:lnTo>
                    <a:lnTo>
                      <a:pt x="102" y="87"/>
                    </a:lnTo>
                    <a:lnTo>
                      <a:pt x="123" y="129"/>
                    </a:lnTo>
                    <a:lnTo>
                      <a:pt x="254" y="174"/>
                    </a:lnTo>
                    <a:lnTo>
                      <a:pt x="285" y="247"/>
                    </a:lnTo>
                    <a:lnTo>
                      <a:pt x="260" y="243"/>
                    </a:lnTo>
                    <a:lnTo>
                      <a:pt x="241" y="279"/>
                    </a:lnTo>
                    <a:lnTo>
                      <a:pt x="319" y="263"/>
                    </a:lnTo>
                    <a:lnTo>
                      <a:pt x="362" y="300"/>
                    </a:lnTo>
                    <a:lnTo>
                      <a:pt x="357" y="76"/>
                    </a:lnTo>
                    <a:lnTo>
                      <a:pt x="244" y="37"/>
                    </a:lnTo>
                    <a:lnTo>
                      <a:pt x="154" y="103"/>
                    </a:lnTo>
                    <a:lnTo>
                      <a:pt x="117" y="69"/>
                    </a:lnTo>
                    <a:lnTo>
                      <a:pt x="106" y="14"/>
                    </a:lnTo>
                    <a:lnTo>
                      <a:pt x="52" y="0"/>
                    </a:lnTo>
                    <a:lnTo>
                      <a:pt x="0" y="37"/>
                    </a:lnTo>
                    <a:close/>
                  </a:path>
                </a:pathLst>
              </a:custGeom>
              <a:grpFill/>
              <a:ln w="3175" cap="rnd">
                <a:solidFill>
                  <a:schemeClr val="bg1"/>
                </a:solidFill>
                <a:round/>
                <a:headEnd/>
                <a:tailEnd/>
              </a:ln>
            </p:spPr>
            <p:txBody>
              <a:bodyPr/>
              <a:lstStyle/>
              <a:p>
                <a:endParaRPr lang="en-US" dirty="0"/>
              </a:p>
            </p:txBody>
          </p:sp>
          <p:sp>
            <p:nvSpPr>
              <p:cNvPr id="116" name="Freeform 92"/>
              <p:cNvSpPr>
                <a:spLocks noChangeAspect="1"/>
              </p:cNvSpPr>
              <p:nvPr/>
            </p:nvSpPr>
            <p:spPr bwMode="gray">
              <a:xfrm>
                <a:off x="7865039" y="4668832"/>
                <a:ext cx="12699" cy="22225"/>
              </a:xfrm>
              <a:custGeom>
                <a:avLst/>
                <a:gdLst>
                  <a:gd name="T0" fmla="*/ 0 w 16"/>
                  <a:gd name="T1" fmla="*/ 18998101 h 26"/>
                  <a:gd name="T2" fmla="*/ 6299994 w 16"/>
                  <a:gd name="T3" fmla="*/ 0 h 26"/>
                  <a:gd name="T4" fmla="*/ 10080625 w 16"/>
                  <a:gd name="T5" fmla="*/ 10960344 h 26"/>
                  <a:gd name="T6" fmla="*/ 0 w 16"/>
                  <a:gd name="T7" fmla="*/ 18998101 h 26"/>
                  <a:gd name="T8" fmla="*/ 0 60000 65536"/>
                  <a:gd name="T9" fmla="*/ 0 60000 65536"/>
                  <a:gd name="T10" fmla="*/ 0 60000 65536"/>
                  <a:gd name="T11" fmla="*/ 0 60000 65536"/>
                  <a:gd name="T12" fmla="*/ 0 w 16"/>
                  <a:gd name="T13" fmla="*/ 0 h 26"/>
                  <a:gd name="T14" fmla="*/ 16 w 16"/>
                  <a:gd name="T15" fmla="*/ 26 h 26"/>
                </a:gdLst>
                <a:ahLst/>
                <a:cxnLst>
                  <a:cxn ang="T8">
                    <a:pos x="T0" y="T1"/>
                  </a:cxn>
                  <a:cxn ang="T9">
                    <a:pos x="T2" y="T3"/>
                  </a:cxn>
                  <a:cxn ang="T10">
                    <a:pos x="T4" y="T5"/>
                  </a:cxn>
                  <a:cxn ang="T11">
                    <a:pos x="T6" y="T7"/>
                  </a:cxn>
                </a:cxnLst>
                <a:rect l="T12" t="T13" r="T14" b="T15"/>
                <a:pathLst>
                  <a:path w="16" h="26">
                    <a:moveTo>
                      <a:pt x="0" y="26"/>
                    </a:moveTo>
                    <a:lnTo>
                      <a:pt x="10" y="0"/>
                    </a:lnTo>
                    <a:lnTo>
                      <a:pt x="16" y="15"/>
                    </a:lnTo>
                    <a:lnTo>
                      <a:pt x="0" y="26"/>
                    </a:lnTo>
                    <a:close/>
                  </a:path>
                </a:pathLst>
              </a:custGeom>
              <a:grpFill/>
              <a:ln w="3175" cap="rnd">
                <a:solidFill>
                  <a:schemeClr val="bg1"/>
                </a:solidFill>
                <a:round/>
                <a:headEnd/>
                <a:tailEnd/>
              </a:ln>
            </p:spPr>
            <p:txBody>
              <a:bodyPr/>
              <a:lstStyle/>
              <a:p>
                <a:endParaRPr lang="en-US" dirty="0"/>
              </a:p>
            </p:txBody>
          </p:sp>
          <p:sp>
            <p:nvSpPr>
              <p:cNvPr id="117" name="Freeform 93"/>
              <p:cNvSpPr>
                <a:spLocks noChangeAspect="1"/>
              </p:cNvSpPr>
              <p:nvPr/>
            </p:nvSpPr>
            <p:spPr bwMode="gray">
              <a:xfrm>
                <a:off x="5607613" y="3267071"/>
                <a:ext cx="495300" cy="468312"/>
              </a:xfrm>
              <a:custGeom>
                <a:avLst/>
                <a:gdLst>
                  <a:gd name="T0" fmla="*/ 0 w 665"/>
                  <a:gd name="T1" fmla="*/ 12279382 h 567"/>
                  <a:gd name="T2" fmla="*/ 9985695 w 665"/>
                  <a:gd name="T3" fmla="*/ 0 h 567"/>
                  <a:gd name="T4" fmla="*/ 38277380 w 665"/>
                  <a:gd name="T5" fmla="*/ 29334399 h 567"/>
                  <a:gd name="T6" fmla="*/ 72671310 w 665"/>
                  <a:gd name="T7" fmla="*/ 6140104 h 567"/>
                  <a:gd name="T8" fmla="*/ 75999875 w 665"/>
                  <a:gd name="T9" fmla="*/ 28652166 h 567"/>
                  <a:gd name="T10" fmla="*/ 92087815 w 665"/>
                  <a:gd name="T11" fmla="*/ 36155911 h 567"/>
                  <a:gd name="T12" fmla="*/ 95970520 w 665"/>
                  <a:gd name="T13" fmla="*/ 62079142 h 567"/>
                  <a:gd name="T14" fmla="*/ 147007274 w 665"/>
                  <a:gd name="T15" fmla="*/ 88684606 h 567"/>
                  <a:gd name="T16" fmla="*/ 193605694 w 665"/>
                  <a:gd name="T17" fmla="*/ 81180861 h 567"/>
                  <a:gd name="T18" fmla="*/ 189722989 w 665"/>
                  <a:gd name="T19" fmla="*/ 66172544 h 567"/>
                  <a:gd name="T20" fmla="*/ 249634924 w 665"/>
                  <a:gd name="T21" fmla="*/ 40931547 h 567"/>
                  <a:gd name="T22" fmla="*/ 327854339 w 665"/>
                  <a:gd name="T23" fmla="*/ 85274263 h 567"/>
                  <a:gd name="T24" fmla="*/ 330628019 w 665"/>
                  <a:gd name="T25" fmla="*/ 109150793 h 567"/>
                  <a:gd name="T26" fmla="*/ 317314504 w 665"/>
                  <a:gd name="T27" fmla="*/ 154174917 h 567"/>
                  <a:gd name="T28" fmla="*/ 318978414 w 665"/>
                  <a:gd name="T29" fmla="*/ 216254885 h 567"/>
                  <a:gd name="T30" fmla="*/ 339503944 w 665"/>
                  <a:gd name="T31" fmla="*/ 235355778 h 567"/>
                  <a:gd name="T32" fmla="*/ 323416004 w 665"/>
                  <a:gd name="T33" fmla="*/ 266736878 h 567"/>
                  <a:gd name="T34" fmla="*/ 368905398 w 665"/>
                  <a:gd name="T35" fmla="*/ 337002825 h 567"/>
                  <a:gd name="T36" fmla="*/ 338949059 w 665"/>
                  <a:gd name="T37" fmla="*/ 386802585 h 567"/>
                  <a:gd name="T38" fmla="*/ 256292054 w 665"/>
                  <a:gd name="T39" fmla="*/ 370429801 h 567"/>
                  <a:gd name="T40" fmla="*/ 237431179 w 665"/>
                  <a:gd name="T41" fmla="*/ 337685059 h 567"/>
                  <a:gd name="T42" fmla="*/ 181401949 w 665"/>
                  <a:gd name="T43" fmla="*/ 348599973 h 567"/>
                  <a:gd name="T44" fmla="*/ 139796004 w 665"/>
                  <a:gd name="T45" fmla="*/ 318583340 h 567"/>
                  <a:gd name="T46" fmla="*/ 112058460 w 665"/>
                  <a:gd name="T47" fmla="*/ 259233133 h 567"/>
                  <a:gd name="T48" fmla="*/ 90978045 w 665"/>
                  <a:gd name="T49" fmla="*/ 249681861 h 567"/>
                  <a:gd name="T50" fmla="*/ 85985570 w 665"/>
                  <a:gd name="T51" fmla="*/ 261961242 h 567"/>
                  <a:gd name="T52" fmla="*/ 59912680 w 665"/>
                  <a:gd name="T53" fmla="*/ 201928802 h 567"/>
                  <a:gd name="T54" fmla="*/ 24408980 w 665"/>
                  <a:gd name="T55" fmla="*/ 165772891 h 567"/>
                  <a:gd name="T56" fmla="*/ 41051060 w 665"/>
                  <a:gd name="T57" fmla="*/ 109150793 h 567"/>
                  <a:gd name="T58" fmla="*/ 26072890 w 665"/>
                  <a:gd name="T59" fmla="*/ 102328455 h 567"/>
                  <a:gd name="T60" fmla="*/ 12204490 w 665"/>
                  <a:gd name="T61" fmla="*/ 71630414 h 567"/>
                  <a:gd name="T62" fmla="*/ 0 w 665"/>
                  <a:gd name="T63" fmla="*/ 12279382 h 5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65"/>
                  <a:gd name="T97" fmla="*/ 0 h 567"/>
                  <a:gd name="T98" fmla="*/ 665 w 665"/>
                  <a:gd name="T99" fmla="*/ 567 h 5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65" h="567">
                    <a:moveTo>
                      <a:pt x="0" y="18"/>
                    </a:moveTo>
                    <a:lnTo>
                      <a:pt x="18" y="0"/>
                    </a:lnTo>
                    <a:lnTo>
                      <a:pt x="69" y="43"/>
                    </a:lnTo>
                    <a:lnTo>
                      <a:pt x="131" y="9"/>
                    </a:lnTo>
                    <a:lnTo>
                      <a:pt x="137" y="42"/>
                    </a:lnTo>
                    <a:lnTo>
                      <a:pt x="166" y="53"/>
                    </a:lnTo>
                    <a:lnTo>
                      <a:pt x="173" y="91"/>
                    </a:lnTo>
                    <a:lnTo>
                      <a:pt x="265" y="130"/>
                    </a:lnTo>
                    <a:lnTo>
                      <a:pt x="349" y="119"/>
                    </a:lnTo>
                    <a:lnTo>
                      <a:pt x="342" y="97"/>
                    </a:lnTo>
                    <a:lnTo>
                      <a:pt x="450" y="60"/>
                    </a:lnTo>
                    <a:lnTo>
                      <a:pt x="591" y="125"/>
                    </a:lnTo>
                    <a:lnTo>
                      <a:pt x="596" y="160"/>
                    </a:lnTo>
                    <a:lnTo>
                      <a:pt x="572" y="226"/>
                    </a:lnTo>
                    <a:lnTo>
                      <a:pt x="575" y="317"/>
                    </a:lnTo>
                    <a:lnTo>
                      <a:pt x="612" y="345"/>
                    </a:lnTo>
                    <a:lnTo>
                      <a:pt x="583" y="391"/>
                    </a:lnTo>
                    <a:lnTo>
                      <a:pt x="665" y="494"/>
                    </a:lnTo>
                    <a:lnTo>
                      <a:pt x="611" y="567"/>
                    </a:lnTo>
                    <a:lnTo>
                      <a:pt x="462" y="543"/>
                    </a:lnTo>
                    <a:lnTo>
                      <a:pt x="428" y="495"/>
                    </a:lnTo>
                    <a:lnTo>
                      <a:pt x="327" y="511"/>
                    </a:lnTo>
                    <a:lnTo>
                      <a:pt x="252" y="467"/>
                    </a:lnTo>
                    <a:lnTo>
                      <a:pt x="202" y="380"/>
                    </a:lnTo>
                    <a:lnTo>
                      <a:pt x="164" y="366"/>
                    </a:lnTo>
                    <a:lnTo>
                      <a:pt x="155" y="384"/>
                    </a:lnTo>
                    <a:lnTo>
                      <a:pt x="108" y="296"/>
                    </a:lnTo>
                    <a:lnTo>
                      <a:pt x="44" y="243"/>
                    </a:lnTo>
                    <a:lnTo>
                      <a:pt x="74" y="160"/>
                    </a:lnTo>
                    <a:lnTo>
                      <a:pt x="47" y="150"/>
                    </a:lnTo>
                    <a:lnTo>
                      <a:pt x="22" y="105"/>
                    </a:lnTo>
                    <a:lnTo>
                      <a:pt x="0" y="18"/>
                    </a:lnTo>
                    <a:close/>
                  </a:path>
                </a:pathLst>
              </a:custGeom>
              <a:grpFill/>
              <a:ln w="3175" cap="rnd">
                <a:solidFill>
                  <a:schemeClr val="bg1"/>
                </a:solidFill>
                <a:round/>
                <a:headEnd/>
                <a:tailEnd/>
              </a:ln>
            </p:spPr>
            <p:txBody>
              <a:bodyPr/>
              <a:lstStyle/>
              <a:p>
                <a:endParaRPr lang="en-US" dirty="0"/>
              </a:p>
            </p:txBody>
          </p:sp>
          <p:sp>
            <p:nvSpPr>
              <p:cNvPr id="118" name="Freeform 94"/>
              <p:cNvSpPr>
                <a:spLocks noChangeAspect="1"/>
              </p:cNvSpPr>
              <p:nvPr/>
            </p:nvSpPr>
            <p:spPr bwMode="gray">
              <a:xfrm>
                <a:off x="5466328" y="3352795"/>
                <a:ext cx="258762" cy="261937"/>
              </a:xfrm>
              <a:custGeom>
                <a:avLst/>
                <a:gdLst>
                  <a:gd name="T0" fmla="*/ 0 w 345"/>
                  <a:gd name="T1" fmla="*/ 105795511 h 315"/>
                  <a:gd name="T2" fmla="*/ 9563694 w 345"/>
                  <a:gd name="T3" fmla="*/ 136912082 h 315"/>
                  <a:gd name="T4" fmla="*/ 97321513 w 345"/>
                  <a:gd name="T5" fmla="*/ 185314898 h 315"/>
                  <a:gd name="T6" fmla="*/ 98446565 w 345"/>
                  <a:gd name="T7" fmla="*/ 203292992 h 315"/>
                  <a:gd name="T8" fmla="*/ 118698255 w 345"/>
                  <a:gd name="T9" fmla="*/ 215048603 h 315"/>
                  <a:gd name="T10" fmla="*/ 154702174 w 345"/>
                  <a:gd name="T11" fmla="*/ 217814336 h 315"/>
                  <a:gd name="T12" fmla="*/ 183391755 w 345"/>
                  <a:gd name="T13" fmla="*/ 195686812 h 315"/>
                  <a:gd name="T14" fmla="*/ 194080500 w 345"/>
                  <a:gd name="T15" fmla="*/ 192921079 h 315"/>
                  <a:gd name="T16" fmla="*/ 167640274 w 345"/>
                  <a:gd name="T17" fmla="*/ 132071634 h 315"/>
                  <a:gd name="T18" fmla="*/ 131637105 w 345"/>
                  <a:gd name="T19" fmla="*/ 95423598 h 315"/>
                  <a:gd name="T20" fmla="*/ 148513637 w 345"/>
                  <a:gd name="T21" fmla="*/ 38030903 h 315"/>
                  <a:gd name="T22" fmla="*/ 133324683 w 345"/>
                  <a:gd name="T23" fmla="*/ 31116571 h 315"/>
                  <a:gd name="T24" fmla="*/ 119260781 w 345"/>
                  <a:gd name="T25" fmla="*/ 0 h 315"/>
                  <a:gd name="T26" fmla="*/ 75944772 w 345"/>
                  <a:gd name="T27" fmla="*/ 2765733 h 315"/>
                  <a:gd name="T28" fmla="*/ 54567281 w 345"/>
                  <a:gd name="T29" fmla="*/ 22127524 h 315"/>
                  <a:gd name="T30" fmla="*/ 47254441 w 345"/>
                  <a:gd name="T31" fmla="*/ 74678940 h 315"/>
                  <a:gd name="T32" fmla="*/ 0 w 345"/>
                  <a:gd name="T33" fmla="*/ 105795511 h 3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5"/>
                  <a:gd name="T52" fmla="*/ 0 h 315"/>
                  <a:gd name="T53" fmla="*/ 345 w 345"/>
                  <a:gd name="T54" fmla="*/ 315 h 3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5" h="315">
                    <a:moveTo>
                      <a:pt x="0" y="153"/>
                    </a:moveTo>
                    <a:lnTo>
                      <a:pt x="17" y="198"/>
                    </a:lnTo>
                    <a:lnTo>
                      <a:pt x="173" y="268"/>
                    </a:lnTo>
                    <a:lnTo>
                      <a:pt x="175" y="294"/>
                    </a:lnTo>
                    <a:lnTo>
                      <a:pt x="211" y="311"/>
                    </a:lnTo>
                    <a:lnTo>
                      <a:pt x="275" y="315"/>
                    </a:lnTo>
                    <a:lnTo>
                      <a:pt x="326" y="283"/>
                    </a:lnTo>
                    <a:lnTo>
                      <a:pt x="345" y="279"/>
                    </a:lnTo>
                    <a:lnTo>
                      <a:pt x="298" y="191"/>
                    </a:lnTo>
                    <a:lnTo>
                      <a:pt x="234" y="138"/>
                    </a:lnTo>
                    <a:lnTo>
                      <a:pt x="264" y="55"/>
                    </a:lnTo>
                    <a:lnTo>
                      <a:pt x="237" y="45"/>
                    </a:lnTo>
                    <a:lnTo>
                      <a:pt x="212" y="0"/>
                    </a:lnTo>
                    <a:lnTo>
                      <a:pt x="135" y="4"/>
                    </a:lnTo>
                    <a:lnTo>
                      <a:pt x="97" y="32"/>
                    </a:lnTo>
                    <a:lnTo>
                      <a:pt x="84" y="108"/>
                    </a:lnTo>
                    <a:lnTo>
                      <a:pt x="0" y="153"/>
                    </a:lnTo>
                    <a:close/>
                  </a:path>
                </a:pathLst>
              </a:custGeom>
              <a:grpFill/>
              <a:ln w="3175" cap="rnd">
                <a:solidFill>
                  <a:schemeClr val="bg1"/>
                </a:solidFill>
                <a:round/>
                <a:headEnd/>
                <a:tailEnd/>
              </a:ln>
            </p:spPr>
            <p:txBody>
              <a:bodyPr/>
              <a:lstStyle/>
              <a:p>
                <a:endParaRPr lang="en-US" dirty="0"/>
              </a:p>
            </p:txBody>
          </p:sp>
          <p:sp>
            <p:nvSpPr>
              <p:cNvPr id="119" name="Freeform 95"/>
              <p:cNvSpPr>
                <a:spLocks noChangeAspect="1"/>
              </p:cNvSpPr>
              <p:nvPr/>
            </p:nvSpPr>
            <p:spPr bwMode="gray">
              <a:xfrm>
                <a:off x="4637654" y="3014660"/>
                <a:ext cx="306386" cy="317499"/>
              </a:xfrm>
              <a:custGeom>
                <a:avLst/>
                <a:gdLst>
                  <a:gd name="T0" fmla="*/ 0 w 408"/>
                  <a:gd name="T1" fmla="*/ 65972500 h 381"/>
                  <a:gd name="T2" fmla="*/ 6202835 w 408"/>
                  <a:gd name="T3" fmla="*/ 35416667 h 381"/>
                  <a:gd name="T4" fmla="*/ 33271526 w 408"/>
                  <a:gd name="T5" fmla="*/ 20833333 h 381"/>
                  <a:gd name="T6" fmla="*/ 45677946 w 408"/>
                  <a:gd name="T7" fmla="*/ 34722500 h 381"/>
                  <a:gd name="T8" fmla="*/ 73309848 w 408"/>
                  <a:gd name="T9" fmla="*/ 6944167 h 381"/>
                  <a:gd name="T10" fmla="*/ 103762313 w 408"/>
                  <a:gd name="T11" fmla="*/ 0 h 381"/>
                  <a:gd name="T12" fmla="*/ 136469876 w 408"/>
                  <a:gd name="T13" fmla="*/ 18750000 h 381"/>
                  <a:gd name="T14" fmla="*/ 136469876 w 408"/>
                  <a:gd name="T15" fmla="*/ 47222500 h 381"/>
                  <a:gd name="T16" fmla="*/ 109965148 w 408"/>
                  <a:gd name="T17" fmla="*/ 52777500 h 381"/>
                  <a:gd name="T18" fmla="*/ 112784960 w 408"/>
                  <a:gd name="T19" fmla="*/ 88194167 h 381"/>
                  <a:gd name="T20" fmla="*/ 156207056 w 408"/>
                  <a:gd name="T21" fmla="*/ 147916667 h 381"/>
                  <a:gd name="T22" fmla="*/ 183838959 w 408"/>
                  <a:gd name="T23" fmla="*/ 152083333 h 381"/>
                  <a:gd name="T24" fmla="*/ 181019147 w 408"/>
                  <a:gd name="T25" fmla="*/ 164583333 h 381"/>
                  <a:gd name="T26" fmla="*/ 230080867 w 408"/>
                  <a:gd name="T27" fmla="*/ 203472500 h 381"/>
                  <a:gd name="T28" fmla="*/ 196245379 w 408"/>
                  <a:gd name="T29" fmla="*/ 197916667 h 381"/>
                  <a:gd name="T30" fmla="*/ 203576139 w 408"/>
                  <a:gd name="T31" fmla="*/ 235416667 h 381"/>
                  <a:gd name="T32" fmla="*/ 183838959 w 408"/>
                  <a:gd name="T33" fmla="*/ 264583333 h 381"/>
                  <a:gd name="T34" fmla="*/ 174816312 w 408"/>
                  <a:gd name="T35" fmla="*/ 204166667 h 381"/>
                  <a:gd name="T36" fmla="*/ 88536081 w 408"/>
                  <a:gd name="T37" fmla="*/ 138194167 h 381"/>
                  <a:gd name="T38" fmla="*/ 68234938 w 408"/>
                  <a:gd name="T39" fmla="*/ 94444167 h 381"/>
                  <a:gd name="T40" fmla="*/ 40602285 w 408"/>
                  <a:gd name="T41" fmla="*/ 79860833 h 381"/>
                  <a:gd name="T42" fmla="*/ 15790195 w 408"/>
                  <a:gd name="T43" fmla="*/ 98610833 h 381"/>
                  <a:gd name="T44" fmla="*/ 0 w 408"/>
                  <a:gd name="T45" fmla="*/ 65972500 h 3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8"/>
                  <a:gd name="T70" fmla="*/ 0 h 381"/>
                  <a:gd name="T71" fmla="*/ 408 w 408"/>
                  <a:gd name="T72" fmla="*/ 381 h 3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8" h="381">
                    <a:moveTo>
                      <a:pt x="0" y="95"/>
                    </a:moveTo>
                    <a:lnTo>
                      <a:pt x="11" y="51"/>
                    </a:lnTo>
                    <a:lnTo>
                      <a:pt x="59" y="30"/>
                    </a:lnTo>
                    <a:lnTo>
                      <a:pt x="81" y="50"/>
                    </a:lnTo>
                    <a:lnTo>
                      <a:pt x="130" y="10"/>
                    </a:lnTo>
                    <a:lnTo>
                      <a:pt x="184" y="0"/>
                    </a:lnTo>
                    <a:lnTo>
                      <a:pt x="242" y="27"/>
                    </a:lnTo>
                    <a:lnTo>
                      <a:pt x="242" y="68"/>
                    </a:lnTo>
                    <a:lnTo>
                      <a:pt x="195" y="76"/>
                    </a:lnTo>
                    <a:lnTo>
                      <a:pt x="200" y="127"/>
                    </a:lnTo>
                    <a:lnTo>
                      <a:pt x="277" y="213"/>
                    </a:lnTo>
                    <a:lnTo>
                      <a:pt x="326" y="219"/>
                    </a:lnTo>
                    <a:lnTo>
                      <a:pt x="321" y="237"/>
                    </a:lnTo>
                    <a:lnTo>
                      <a:pt x="408" y="293"/>
                    </a:lnTo>
                    <a:lnTo>
                      <a:pt x="348" y="285"/>
                    </a:lnTo>
                    <a:lnTo>
                      <a:pt x="361" y="339"/>
                    </a:lnTo>
                    <a:lnTo>
                      <a:pt x="326" y="381"/>
                    </a:lnTo>
                    <a:lnTo>
                      <a:pt x="310" y="294"/>
                    </a:lnTo>
                    <a:lnTo>
                      <a:pt x="157" y="199"/>
                    </a:lnTo>
                    <a:lnTo>
                      <a:pt x="121" y="136"/>
                    </a:lnTo>
                    <a:lnTo>
                      <a:pt x="72" y="115"/>
                    </a:lnTo>
                    <a:lnTo>
                      <a:pt x="28" y="142"/>
                    </a:lnTo>
                    <a:lnTo>
                      <a:pt x="0" y="95"/>
                    </a:lnTo>
                    <a:close/>
                  </a:path>
                </a:pathLst>
              </a:custGeom>
              <a:grpFill/>
              <a:ln w="3175" cap="rnd">
                <a:solidFill>
                  <a:schemeClr val="bg1"/>
                </a:solidFill>
                <a:round/>
                <a:headEnd/>
                <a:tailEnd/>
              </a:ln>
            </p:spPr>
            <p:txBody>
              <a:bodyPr/>
              <a:lstStyle/>
              <a:p>
                <a:endParaRPr lang="en-US" dirty="0"/>
              </a:p>
            </p:txBody>
          </p:sp>
          <p:sp>
            <p:nvSpPr>
              <p:cNvPr id="120" name="Freeform 96"/>
              <p:cNvSpPr>
                <a:spLocks noChangeAspect="1"/>
              </p:cNvSpPr>
              <p:nvPr/>
            </p:nvSpPr>
            <p:spPr bwMode="gray">
              <a:xfrm>
                <a:off x="4677341" y="3219447"/>
                <a:ext cx="39689" cy="76201"/>
              </a:xfrm>
              <a:custGeom>
                <a:avLst/>
                <a:gdLst>
                  <a:gd name="T0" fmla="*/ 0 w 50"/>
                  <a:gd name="T1" fmla="*/ 9398819 h 93"/>
                  <a:gd name="T2" fmla="*/ 5670621 w 50"/>
                  <a:gd name="T3" fmla="*/ 57063968 h 93"/>
                  <a:gd name="T4" fmla="*/ 18271561 w 50"/>
                  <a:gd name="T5" fmla="*/ 62434839 h 93"/>
                  <a:gd name="T6" fmla="*/ 31502747 w 50"/>
                  <a:gd name="T7" fmla="*/ 24839561 h 93"/>
                  <a:gd name="T8" fmla="*/ 19532052 w 50"/>
                  <a:gd name="T9" fmla="*/ 0 h 93"/>
                  <a:gd name="T10" fmla="*/ 0 w 50"/>
                  <a:gd name="T11" fmla="*/ 9398819 h 93"/>
                  <a:gd name="T12" fmla="*/ 0 60000 65536"/>
                  <a:gd name="T13" fmla="*/ 0 60000 65536"/>
                  <a:gd name="T14" fmla="*/ 0 60000 65536"/>
                  <a:gd name="T15" fmla="*/ 0 60000 65536"/>
                  <a:gd name="T16" fmla="*/ 0 60000 65536"/>
                  <a:gd name="T17" fmla="*/ 0 60000 65536"/>
                  <a:gd name="T18" fmla="*/ 0 w 50"/>
                  <a:gd name="T19" fmla="*/ 0 h 93"/>
                  <a:gd name="T20" fmla="*/ 50 w 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50" h="93">
                    <a:moveTo>
                      <a:pt x="0" y="14"/>
                    </a:moveTo>
                    <a:lnTo>
                      <a:pt x="9" y="85"/>
                    </a:lnTo>
                    <a:lnTo>
                      <a:pt x="29" y="93"/>
                    </a:lnTo>
                    <a:lnTo>
                      <a:pt x="50" y="37"/>
                    </a:lnTo>
                    <a:lnTo>
                      <a:pt x="31" y="0"/>
                    </a:lnTo>
                    <a:lnTo>
                      <a:pt x="0" y="14"/>
                    </a:lnTo>
                    <a:close/>
                  </a:path>
                </a:pathLst>
              </a:custGeom>
              <a:grpFill/>
              <a:ln w="3175" cap="rnd">
                <a:solidFill>
                  <a:schemeClr val="bg1"/>
                </a:solidFill>
                <a:round/>
                <a:headEnd/>
                <a:tailEnd/>
              </a:ln>
            </p:spPr>
            <p:txBody>
              <a:bodyPr/>
              <a:lstStyle/>
              <a:p>
                <a:endParaRPr lang="en-US" dirty="0"/>
              </a:p>
            </p:txBody>
          </p:sp>
          <p:sp>
            <p:nvSpPr>
              <p:cNvPr id="121" name="Freeform 97"/>
              <p:cNvSpPr>
                <a:spLocks noChangeAspect="1"/>
              </p:cNvSpPr>
              <p:nvPr/>
            </p:nvSpPr>
            <p:spPr bwMode="gray">
              <a:xfrm>
                <a:off x="4788464" y="3319458"/>
                <a:ext cx="82550" cy="49213"/>
              </a:xfrm>
              <a:custGeom>
                <a:avLst/>
                <a:gdLst>
                  <a:gd name="T0" fmla="*/ 0 w 108"/>
                  <a:gd name="T1" fmla="*/ 9112288 h 61"/>
                  <a:gd name="T2" fmla="*/ 53165257 w 108"/>
                  <a:gd name="T3" fmla="*/ 39701983 h 61"/>
                  <a:gd name="T4" fmla="*/ 63097245 w 108"/>
                  <a:gd name="T5" fmla="*/ 0 h 61"/>
                  <a:gd name="T6" fmla="*/ 0 w 108"/>
                  <a:gd name="T7" fmla="*/ 9112288 h 61"/>
                  <a:gd name="T8" fmla="*/ 0 60000 65536"/>
                  <a:gd name="T9" fmla="*/ 0 60000 65536"/>
                  <a:gd name="T10" fmla="*/ 0 60000 65536"/>
                  <a:gd name="T11" fmla="*/ 0 60000 65536"/>
                  <a:gd name="T12" fmla="*/ 0 w 108"/>
                  <a:gd name="T13" fmla="*/ 0 h 61"/>
                  <a:gd name="T14" fmla="*/ 108 w 108"/>
                  <a:gd name="T15" fmla="*/ 61 h 61"/>
                </a:gdLst>
                <a:ahLst/>
                <a:cxnLst>
                  <a:cxn ang="T8">
                    <a:pos x="T0" y="T1"/>
                  </a:cxn>
                  <a:cxn ang="T9">
                    <a:pos x="T2" y="T3"/>
                  </a:cxn>
                  <a:cxn ang="T10">
                    <a:pos x="T4" y="T5"/>
                  </a:cxn>
                  <a:cxn ang="T11">
                    <a:pos x="T6" y="T7"/>
                  </a:cxn>
                </a:cxnLst>
                <a:rect l="T12" t="T13" r="T14" b="T15"/>
                <a:pathLst>
                  <a:path w="108" h="61">
                    <a:moveTo>
                      <a:pt x="0" y="14"/>
                    </a:moveTo>
                    <a:lnTo>
                      <a:pt x="91" y="61"/>
                    </a:lnTo>
                    <a:lnTo>
                      <a:pt x="108" y="0"/>
                    </a:lnTo>
                    <a:lnTo>
                      <a:pt x="0" y="14"/>
                    </a:lnTo>
                    <a:close/>
                  </a:path>
                </a:pathLst>
              </a:custGeom>
              <a:grpFill/>
              <a:ln w="3175" cap="rnd">
                <a:solidFill>
                  <a:schemeClr val="bg1"/>
                </a:solidFill>
                <a:round/>
                <a:headEnd/>
                <a:tailEnd/>
              </a:ln>
            </p:spPr>
            <p:txBody>
              <a:bodyPr/>
              <a:lstStyle/>
              <a:p>
                <a:endParaRPr lang="en-US" dirty="0"/>
              </a:p>
            </p:txBody>
          </p:sp>
          <p:sp>
            <p:nvSpPr>
              <p:cNvPr id="122" name="Freeform 98"/>
              <p:cNvSpPr>
                <a:spLocks noChangeAspect="1"/>
              </p:cNvSpPr>
              <p:nvPr/>
            </p:nvSpPr>
            <p:spPr bwMode="gray">
              <a:xfrm>
                <a:off x="7828525" y="3467097"/>
                <a:ext cx="58738" cy="79376"/>
              </a:xfrm>
              <a:custGeom>
                <a:avLst/>
                <a:gdLst>
                  <a:gd name="T0" fmla="*/ 0 w 81"/>
                  <a:gd name="T1" fmla="*/ 17410129 h 97"/>
                  <a:gd name="T2" fmla="*/ 1577197 w 81"/>
                  <a:gd name="T3" fmla="*/ 33480702 h 97"/>
                  <a:gd name="T4" fmla="*/ 11042556 w 81"/>
                  <a:gd name="T5" fmla="*/ 17410129 h 97"/>
                  <a:gd name="T6" fmla="*/ 15774873 w 81"/>
                  <a:gd name="T7" fmla="*/ 26784562 h 97"/>
                  <a:gd name="T8" fmla="*/ 10516824 w 81"/>
                  <a:gd name="T9" fmla="*/ 64952481 h 97"/>
                  <a:gd name="T10" fmla="*/ 31024738 w 81"/>
                  <a:gd name="T11" fmla="*/ 63612925 h 97"/>
                  <a:gd name="T12" fmla="*/ 42593027 w 81"/>
                  <a:gd name="T13" fmla="*/ 25445006 h 97"/>
                  <a:gd name="T14" fmla="*/ 36282788 w 81"/>
                  <a:gd name="T15" fmla="*/ 3347661 h 97"/>
                  <a:gd name="T16" fmla="*/ 16827063 w 81"/>
                  <a:gd name="T17" fmla="*/ 0 h 97"/>
                  <a:gd name="T18" fmla="*/ 0 w 81"/>
                  <a:gd name="T19" fmla="*/ 17410129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
                  <a:gd name="T31" fmla="*/ 0 h 97"/>
                  <a:gd name="T32" fmla="*/ 81 w 81"/>
                  <a:gd name="T33" fmla="*/ 97 h 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 h="97">
                    <a:moveTo>
                      <a:pt x="0" y="26"/>
                    </a:moveTo>
                    <a:lnTo>
                      <a:pt x="3" y="50"/>
                    </a:lnTo>
                    <a:lnTo>
                      <a:pt x="21" y="26"/>
                    </a:lnTo>
                    <a:lnTo>
                      <a:pt x="30" y="40"/>
                    </a:lnTo>
                    <a:lnTo>
                      <a:pt x="20" y="97"/>
                    </a:lnTo>
                    <a:lnTo>
                      <a:pt x="59" y="95"/>
                    </a:lnTo>
                    <a:lnTo>
                      <a:pt x="81" y="38"/>
                    </a:lnTo>
                    <a:lnTo>
                      <a:pt x="69" y="5"/>
                    </a:lnTo>
                    <a:lnTo>
                      <a:pt x="32" y="0"/>
                    </a:lnTo>
                    <a:lnTo>
                      <a:pt x="0" y="26"/>
                    </a:lnTo>
                    <a:close/>
                  </a:path>
                </a:pathLst>
              </a:custGeom>
              <a:grpFill/>
              <a:ln w="3175" cap="rnd">
                <a:solidFill>
                  <a:schemeClr val="bg1"/>
                </a:solidFill>
                <a:round/>
                <a:headEnd/>
                <a:tailEnd/>
              </a:ln>
            </p:spPr>
            <p:txBody>
              <a:bodyPr/>
              <a:lstStyle/>
              <a:p>
                <a:endParaRPr lang="en-US" dirty="0"/>
              </a:p>
            </p:txBody>
          </p:sp>
          <p:sp>
            <p:nvSpPr>
              <p:cNvPr id="123" name="Freeform 99"/>
              <p:cNvSpPr>
                <a:spLocks noChangeAspect="1"/>
              </p:cNvSpPr>
              <p:nvPr/>
            </p:nvSpPr>
            <p:spPr bwMode="gray">
              <a:xfrm>
                <a:off x="7857101" y="3217858"/>
                <a:ext cx="292098" cy="258762"/>
              </a:xfrm>
              <a:custGeom>
                <a:avLst/>
                <a:gdLst>
                  <a:gd name="T0" fmla="*/ 0 w 391"/>
                  <a:gd name="T1" fmla="*/ 201017694 h 314"/>
                  <a:gd name="T2" fmla="*/ 39066694 w 391"/>
                  <a:gd name="T3" fmla="*/ 160949964 h 314"/>
                  <a:gd name="T4" fmla="*/ 94318418 w 391"/>
                  <a:gd name="T5" fmla="*/ 160949964 h 314"/>
                  <a:gd name="T6" fmla="*/ 116083976 w 391"/>
                  <a:gd name="T7" fmla="*/ 112053835 h 314"/>
                  <a:gd name="T8" fmla="*/ 125571624 w 391"/>
                  <a:gd name="T9" fmla="*/ 108657790 h 314"/>
                  <a:gd name="T10" fmla="*/ 126129676 w 391"/>
                  <a:gd name="T11" fmla="*/ 126993632 h 314"/>
                  <a:gd name="T12" fmla="*/ 151244300 w 391"/>
                  <a:gd name="T13" fmla="*/ 108657790 h 314"/>
                  <a:gd name="T14" fmla="*/ 172451806 w 391"/>
                  <a:gd name="T15" fmla="*/ 71307061 h 314"/>
                  <a:gd name="T16" fmla="*/ 181939453 w 391"/>
                  <a:gd name="T17" fmla="*/ 10865532 h 314"/>
                  <a:gd name="T18" fmla="*/ 199240588 w 391"/>
                  <a:gd name="T19" fmla="*/ 13582533 h 314"/>
                  <a:gd name="T20" fmla="*/ 193659312 w 391"/>
                  <a:gd name="T21" fmla="*/ 0 h 314"/>
                  <a:gd name="T22" fmla="*/ 204821865 w 391"/>
                  <a:gd name="T23" fmla="*/ 679044 h 314"/>
                  <a:gd name="T24" fmla="*/ 218215882 w 391"/>
                  <a:gd name="T25" fmla="*/ 51612306 h 314"/>
                  <a:gd name="T26" fmla="*/ 199240588 w 391"/>
                  <a:gd name="T27" fmla="*/ 87605770 h 314"/>
                  <a:gd name="T28" fmla="*/ 199240588 w 391"/>
                  <a:gd name="T29" fmla="*/ 120203190 h 314"/>
                  <a:gd name="T30" fmla="*/ 185846571 w 391"/>
                  <a:gd name="T31" fmla="*/ 168420275 h 314"/>
                  <a:gd name="T32" fmla="*/ 175800871 w 391"/>
                  <a:gd name="T33" fmla="*/ 175210717 h 314"/>
                  <a:gd name="T34" fmla="*/ 175242071 w 391"/>
                  <a:gd name="T35" fmla="*/ 156874875 h 314"/>
                  <a:gd name="T36" fmla="*/ 143430812 w 391"/>
                  <a:gd name="T37" fmla="*/ 184718984 h 314"/>
                  <a:gd name="T38" fmla="*/ 116083976 w 391"/>
                  <a:gd name="T39" fmla="*/ 172494540 h 314"/>
                  <a:gd name="T40" fmla="*/ 117758135 w 391"/>
                  <a:gd name="T41" fmla="*/ 195584516 h 314"/>
                  <a:gd name="T42" fmla="*/ 94876471 w 391"/>
                  <a:gd name="T43" fmla="*/ 213241314 h 314"/>
                  <a:gd name="T44" fmla="*/ 88179088 w 391"/>
                  <a:gd name="T45" fmla="*/ 182681028 h 314"/>
                  <a:gd name="T46" fmla="*/ 0 w 391"/>
                  <a:gd name="T47" fmla="*/ 201017694 h 3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1"/>
                  <a:gd name="T73" fmla="*/ 0 h 314"/>
                  <a:gd name="T74" fmla="*/ 391 w 391"/>
                  <a:gd name="T75" fmla="*/ 314 h 3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1" h="314">
                    <a:moveTo>
                      <a:pt x="0" y="296"/>
                    </a:moveTo>
                    <a:lnTo>
                      <a:pt x="70" y="237"/>
                    </a:lnTo>
                    <a:lnTo>
                      <a:pt x="169" y="237"/>
                    </a:lnTo>
                    <a:lnTo>
                      <a:pt x="208" y="165"/>
                    </a:lnTo>
                    <a:lnTo>
                      <a:pt x="225" y="160"/>
                    </a:lnTo>
                    <a:lnTo>
                      <a:pt x="226" y="187"/>
                    </a:lnTo>
                    <a:lnTo>
                      <a:pt x="271" y="160"/>
                    </a:lnTo>
                    <a:lnTo>
                      <a:pt x="309" y="105"/>
                    </a:lnTo>
                    <a:lnTo>
                      <a:pt x="326" y="16"/>
                    </a:lnTo>
                    <a:lnTo>
                      <a:pt x="357" y="20"/>
                    </a:lnTo>
                    <a:lnTo>
                      <a:pt x="347" y="0"/>
                    </a:lnTo>
                    <a:lnTo>
                      <a:pt x="367" y="1"/>
                    </a:lnTo>
                    <a:lnTo>
                      <a:pt x="391" y="76"/>
                    </a:lnTo>
                    <a:lnTo>
                      <a:pt x="357" y="129"/>
                    </a:lnTo>
                    <a:lnTo>
                      <a:pt x="357" y="177"/>
                    </a:lnTo>
                    <a:lnTo>
                      <a:pt x="333" y="248"/>
                    </a:lnTo>
                    <a:lnTo>
                      <a:pt x="315" y="258"/>
                    </a:lnTo>
                    <a:lnTo>
                      <a:pt x="314" y="231"/>
                    </a:lnTo>
                    <a:lnTo>
                      <a:pt x="257" y="272"/>
                    </a:lnTo>
                    <a:lnTo>
                      <a:pt x="208" y="254"/>
                    </a:lnTo>
                    <a:lnTo>
                      <a:pt x="211" y="288"/>
                    </a:lnTo>
                    <a:lnTo>
                      <a:pt x="170" y="314"/>
                    </a:lnTo>
                    <a:lnTo>
                      <a:pt x="158" y="269"/>
                    </a:lnTo>
                    <a:lnTo>
                      <a:pt x="0" y="296"/>
                    </a:lnTo>
                    <a:close/>
                  </a:path>
                </a:pathLst>
              </a:custGeom>
              <a:grpFill/>
              <a:ln w="3175" cap="rnd">
                <a:solidFill>
                  <a:schemeClr val="bg1"/>
                </a:solidFill>
                <a:round/>
                <a:headEnd/>
                <a:tailEnd/>
              </a:ln>
            </p:spPr>
            <p:txBody>
              <a:bodyPr/>
              <a:lstStyle/>
              <a:p>
                <a:endParaRPr lang="en-US" dirty="0"/>
              </a:p>
            </p:txBody>
          </p:sp>
          <p:sp>
            <p:nvSpPr>
              <p:cNvPr id="124" name="Freeform 100"/>
              <p:cNvSpPr>
                <a:spLocks noChangeAspect="1"/>
              </p:cNvSpPr>
              <p:nvPr/>
            </p:nvSpPr>
            <p:spPr bwMode="gray">
              <a:xfrm>
                <a:off x="7892027" y="3455984"/>
                <a:ext cx="60324" cy="44450"/>
              </a:xfrm>
              <a:custGeom>
                <a:avLst/>
                <a:gdLst>
                  <a:gd name="T0" fmla="*/ 0 w 81"/>
                  <a:gd name="T1" fmla="*/ 18271331 h 56"/>
                  <a:gd name="T2" fmla="*/ 14975495 w 81"/>
                  <a:gd name="T3" fmla="*/ 35282188 h 56"/>
                  <a:gd name="T4" fmla="*/ 41044832 w 81"/>
                  <a:gd name="T5" fmla="*/ 22051169 h 56"/>
                  <a:gd name="T6" fmla="*/ 44927230 w 81"/>
                  <a:gd name="T7" fmla="*/ 0 h 56"/>
                  <a:gd name="T8" fmla="*/ 0 w 81"/>
                  <a:gd name="T9" fmla="*/ 18271331 h 56"/>
                  <a:gd name="T10" fmla="*/ 0 60000 65536"/>
                  <a:gd name="T11" fmla="*/ 0 60000 65536"/>
                  <a:gd name="T12" fmla="*/ 0 60000 65536"/>
                  <a:gd name="T13" fmla="*/ 0 60000 65536"/>
                  <a:gd name="T14" fmla="*/ 0 60000 65536"/>
                  <a:gd name="T15" fmla="*/ 0 w 81"/>
                  <a:gd name="T16" fmla="*/ 0 h 56"/>
                  <a:gd name="T17" fmla="*/ 81 w 81"/>
                  <a:gd name="T18" fmla="*/ 56 h 56"/>
                </a:gdLst>
                <a:ahLst/>
                <a:cxnLst>
                  <a:cxn ang="T10">
                    <a:pos x="T0" y="T1"/>
                  </a:cxn>
                  <a:cxn ang="T11">
                    <a:pos x="T2" y="T3"/>
                  </a:cxn>
                  <a:cxn ang="T12">
                    <a:pos x="T4" y="T5"/>
                  </a:cxn>
                  <a:cxn ang="T13">
                    <a:pos x="T6" y="T7"/>
                  </a:cxn>
                  <a:cxn ang="T14">
                    <a:pos x="T8" y="T9"/>
                  </a:cxn>
                </a:cxnLst>
                <a:rect l="T15" t="T16" r="T17" b="T18"/>
                <a:pathLst>
                  <a:path w="81" h="56">
                    <a:moveTo>
                      <a:pt x="0" y="29"/>
                    </a:moveTo>
                    <a:lnTo>
                      <a:pt x="27" y="56"/>
                    </a:lnTo>
                    <a:lnTo>
                      <a:pt x="74" y="35"/>
                    </a:lnTo>
                    <a:lnTo>
                      <a:pt x="81" y="0"/>
                    </a:lnTo>
                    <a:lnTo>
                      <a:pt x="0" y="29"/>
                    </a:lnTo>
                    <a:close/>
                  </a:path>
                </a:pathLst>
              </a:custGeom>
              <a:grpFill/>
              <a:ln w="3175" cap="rnd">
                <a:solidFill>
                  <a:schemeClr val="bg1"/>
                </a:solidFill>
                <a:round/>
                <a:headEnd/>
                <a:tailEnd/>
              </a:ln>
            </p:spPr>
            <p:txBody>
              <a:bodyPr/>
              <a:lstStyle/>
              <a:p>
                <a:endParaRPr lang="en-US" dirty="0"/>
              </a:p>
            </p:txBody>
          </p:sp>
          <p:sp>
            <p:nvSpPr>
              <p:cNvPr id="125" name="Freeform 101"/>
              <p:cNvSpPr>
                <a:spLocks noChangeAspect="1"/>
              </p:cNvSpPr>
              <p:nvPr/>
            </p:nvSpPr>
            <p:spPr bwMode="gray">
              <a:xfrm>
                <a:off x="8093639" y="3076571"/>
                <a:ext cx="150813" cy="141286"/>
              </a:xfrm>
              <a:custGeom>
                <a:avLst/>
                <a:gdLst>
                  <a:gd name="T0" fmla="*/ 0 w 203"/>
                  <a:gd name="T1" fmla="*/ 83872403 h 169"/>
                  <a:gd name="T2" fmla="*/ 4967171 w 203"/>
                  <a:gd name="T3" fmla="*/ 118120112 h 169"/>
                  <a:gd name="T4" fmla="*/ 24285351 w 203"/>
                  <a:gd name="T5" fmla="*/ 105539628 h 169"/>
                  <a:gd name="T6" fmla="*/ 11038323 w 203"/>
                  <a:gd name="T7" fmla="*/ 84571318 h 169"/>
                  <a:gd name="T8" fmla="*/ 65128185 w 203"/>
                  <a:gd name="T9" fmla="*/ 102743129 h 169"/>
                  <a:gd name="T10" fmla="*/ 77270489 w 203"/>
                  <a:gd name="T11" fmla="*/ 75485413 h 169"/>
                  <a:gd name="T12" fmla="*/ 112042172 w 203"/>
                  <a:gd name="T13" fmla="*/ 66398672 h 169"/>
                  <a:gd name="T14" fmla="*/ 99899868 w 203"/>
                  <a:gd name="T15" fmla="*/ 48226861 h 169"/>
                  <a:gd name="T16" fmla="*/ 104315049 w 203"/>
                  <a:gd name="T17" fmla="*/ 32150962 h 169"/>
                  <a:gd name="T18" fmla="*/ 74510537 w 203"/>
                  <a:gd name="T19" fmla="*/ 34946625 h 169"/>
                  <a:gd name="T20" fmla="*/ 38634873 w 203"/>
                  <a:gd name="T21" fmla="*/ 0 h 169"/>
                  <a:gd name="T22" fmla="*/ 25940579 w 203"/>
                  <a:gd name="T23" fmla="*/ 67097588 h 169"/>
                  <a:gd name="T24" fmla="*/ 10487075 w 203"/>
                  <a:gd name="T25" fmla="*/ 63603009 h 169"/>
                  <a:gd name="T26" fmla="*/ 0 w 203"/>
                  <a:gd name="T27" fmla="*/ 83872403 h 1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3"/>
                  <a:gd name="T43" fmla="*/ 0 h 169"/>
                  <a:gd name="T44" fmla="*/ 203 w 203"/>
                  <a:gd name="T45" fmla="*/ 169 h 1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3" h="169">
                    <a:moveTo>
                      <a:pt x="0" y="120"/>
                    </a:moveTo>
                    <a:lnTo>
                      <a:pt x="9" y="169"/>
                    </a:lnTo>
                    <a:lnTo>
                      <a:pt x="44" y="151"/>
                    </a:lnTo>
                    <a:lnTo>
                      <a:pt x="20" y="121"/>
                    </a:lnTo>
                    <a:lnTo>
                      <a:pt x="118" y="147"/>
                    </a:lnTo>
                    <a:lnTo>
                      <a:pt x="140" y="108"/>
                    </a:lnTo>
                    <a:lnTo>
                      <a:pt x="203" y="95"/>
                    </a:lnTo>
                    <a:lnTo>
                      <a:pt x="181" y="69"/>
                    </a:lnTo>
                    <a:lnTo>
                      <a:pt x="189" y="46"/>
                    </a:lnTo>
                    <a:lnTo>
                      <a:pt x="135" y="50"/>
                    </a:lnTo>
                    <a:lnTo>
                      <a:pt x="70" y="0"/>
                    </a:lnTo>
                    <a:lnTo>
                      <a:pt x="47" y="96"/>
                    </a:lnTo>
                    <a:lnTo>
                      <a:pt x="19" y="91"/>
                    </a:lnTo>
                    <a:lnTo>
                      <a:pt x="0" y="120"/>
                    </a:lnTo>
                    <a:close/>
                  </a:path>
                </a:pathLst>
              </a:custGeom>
              <a:grpFill/>
              <a:ln w="3175" cap="rnd">
                <a:solidFill>
                  <a:schemeClr val="bg1"/>
                </a:solidFill>
                <a:round/>
                <a:headEnd/>
                <a:tailEnd/>
              </a:ln>
            </p:spPr>
            <p:txBody>
              <a:bodyPr/>
              <a:lstStyle/>
              <a:p>
                <a:endParaRPr lang="en-US" dirty="0"/>
              </a:p>
            </p:txBody>
          </p:sp>
          <p:sp>
            <p:nvSpPr>
              <p:cNvPr id="126" name="Freeform 102"/>
              <p:cNvSpPr>
                <a:spLocks noChangeAspect="1"/>
              </p:cNvSpPr>
              <p:nvPr/>
            </p:nvSpPr>
            <p:spPr bwMode="gray">
              <a:xfrm>
                <a:off x="7690414" y="3165470"/>
                <a:ext cx="160337" cy="176212"/>
              </a:xfrm>
              <a:custGeom>
                <a:avLst/>
                <a:gdLst>
                  <a:gd name="T0" fmla="*/ 0 w 221"/>
                  <a:gd name="T1" fmla="*/ 82905723 h 212"/>
                  <a:gd name="T2" fmla="*/ 21581059 w 221"/>
                  <a:gd name="T3" fmla="*/ 94651317 h 212"/>
                  <a:gd name="T4" fmla="*/ 7895740 w 221"/>
                  <a:gd name="T5" fmla="*/ 136794484 h 212"/>
                  <a:gd name="T6" fmla="*/ 40529964 w 221"/>
                  <a:gd name="T7" fmla="*/ 146467082 h 212"/>
                  <a:gd name="T8" fmla="*/ 74744352 w 221"/>
                  <a:gd name="T9" fmla="*/ 120904560 h 212"/>
                  <a:gd name="T10" fmla="*/ 58952873 w 221"/>
                  <a:gd name="T11" fmla="*/ 86360163 h 212"/>
                  <a:gd name="T12" fmla="*/ 97904124 w 221"/>
                  <a:gd name="T13" fmla="*/ 55961758 h 212"/>
                  <a:gd name="T14" fmla="*/ 116327033 w 221"/>
                  <a:gd name="T15" fmla="*/ 13817759 h 212"/>
                  <a:gd name="T16" fmla="*/ 113694878 w 221"/>
                  <a:gd name="T17" fmla="*/ 7599601 h 212"/>
                  <a:gd name="T18" fmla="*/ 106325859 w 221"/>
                  <a:gd name="T19" fmla="*/ 0 h 212"/>
                  <a:gd name="T20" fmla="*/ 71586201 w 221"/>
                  <a:gd name="T21" fmla="*/ 26944796 h 212"/>
                  <a:gd name="T22" fmla="*/ 71586201 w 221"/>
                  <a:gd name="T23" fmla="*/ 42834720 h 212"/>
                  <a:gd name="T24" fmla="*/ 46320270 w 221"/>
                  <a:gd name="T25" fmla="*/ 37998837 h 212"/>
                  <a:gd name="T26" fmla="*/ 0 w 221"/>
                  <a:gd name="T27" fmla="*/ 82905723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1"/>
                  <a:gd name="T43" fmla="*/ 0 h 212"/>
                  <a:gd name="T44" fmla="*/ 221 w 221"/>
                  <a:gd name="T45" fmla="*/ 212 h 2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1" h="212">
                    <a:moveTo>
                      <a:pt x="0" y="120"/>
                    </a:moveTo>
                    <a:lnTo>
                      <a:pt x="41" y="137"/>
                    </a:lnTo>
                    <a:lnTo>
                      <a:pt x="15" y="198"/>
                    </a:lnTo>
                    <a:lnTo>
                      <a:pt x="77" y="212"/>
                    </a:lnTo>
                    <a:lnTo>
                      <a:pt x="142" y="175"/>
                    </a:lnTo>
                    <a:lnTo>
                      <a:pt x="112" y="125"/>
                    </a:lnTo>
                    <a:lnTo>
                      <a:pt x="186" y="81"/>
                    </a:lnTo>
                    <a:lnTo>
                      <a:pt x="221" y="20"/>
                    </a:lnTo>
                    <a:lnTo>
                      <a:pt x="216" y="11"/>
                    </a:lnTo>
                    <a:lnTo>
                      <a:pt x="202" y="0"/>
                    </a:lnTo>
                    <a:lnTo>
                      <a:pt x="136" y="39"/>
                    </a:lnTo>
                    <a:lnTo>
                      <a:pt x="136" y="62"/>
                    </a:lnTo>
                    <a:lnTo>
                      <a:pt x="88" y="55"/>
                    </a:lnTo>
                    <a:lnTo>
                      <a:pt x="0" y="120"/>
                    </a:lnTo>
                    <a:close/>
                  </a:path>
                </a:pathLst>
              </a:custGeom>
              <a:grpFill/>
              <a:ln w="3175" cap="rnd">
                <a:solidFill>
                  <a:schemeClr val="bg1"/>
                </a:solidFill>
                <a:round/>
                <a:headEnd/>
                <a:tailEnd/>
              </a:ln>
            </p:spPr>
            <p:txBody>
              <a:bodyPr/>
              <a:lstStyle/>
              <a:p>
                <a:endParaRPr lang="en-US" dirty="0"/>
              </a:p>
            </p:txBody>
          </p:sp>
          <p:sp>
            <p:nvSpPr>
              <p:cNvPr id="127" name="Freeform 103"/>
              <p:cNvSpPr>
                <a:spLocks noChangeAspect="1"/>
              </p:cNvSpPr>
              <p:nvPr/>
            </p:nvSpPr>
            <p:spPr bwMode="gray">
              <a:xfrm>
                <a:off x="7733275" y="3309934"/>
                <a:ext cx="93661" cy="136526"/>
              </a:xfrm>
              <a:custGeom>
                <a:avLst/>
                <a:gdLst>
                  <a:gd name="T0" fmla="*/ 0 w 121"/>
                  <a:gd name="T1" fmla="*/ 112283588 h 166"/>
                  <a:gd name="T2" fmla="*/ 7789427 w 121"/>
                  <a:gd name="T3" fmla="*/ 25026842 h 166"/>
                  <a:gd name="T4" fmla="*/ 46735790 w 121"/>
                  <a:gd name="T5" fmla="*/ 0 h 166"/>
                  <a:gd name="T6" fmla="*/ 72500581 w 121"/>
                  <a:gd name="T7" fmla="*/ 68316781 h 166"/>
                  <a:gd name="T8" fmla="*/ 45537536 w 121"/>
                  <a:gd name="T9" fmla="*/ 100785058 h 166"/>
                  <a:gd name="T10" fmla="*/ 0 w 121"/>
                  <a:gd name="T11" fmla="*/ 112283588 h 166"/>
                  <a:gd name="T12" fmla="*/ 0 60000 65536"/>
                  <a:gd name="T13" fmla="*/ 0 60000 65536"/>
                  <a:gd name="T14" fmla="*/ 0 60000 65536"/>
                  <a:gd name="T15" fmla="*/ 0 60000 65536"/>
                  <a:gd name="T16" fmla="*/ 0 60000 65536"/>
                  <a:gd name="T17" fmla="*/ 0 60000 65536"/>
                  <a:gd name="T18" fmla="*/ 0 w 121"/>
                  <a:gd name="T19" fmla="*/ 0 h 166"/>
                  <a:gd name="T20" fmla="*/ 121 w 121"/>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121" h="166">
                    <a:moveTo>
                      <a:pt x="0" y="166"/>
                    </a:moveTo>
                    <a:lnTo>
                      <a:pt x="13" y="37"/>
                    </a:lnTo>
                    <a:lnTo>
                      <a:pt x="78" y="0"/>
                    </a:lnTo>
                    <a:lnTo>
                      <a:pt x="121" y="101"/>
                    </a:lnTo>
                    <a:lnTo>
                      <a:pt x="76" y="149"/>
                    </a:lnTo>
                    <a:lnTo>
                      <a:pt x="0" y="166"/>
                    </a:lnTo>
                    <a:close/>
                  </a:path>
                </a:pathLst>
              </a:custGeom>
              <a:grpFill/>
              <a:ln w="3175" cap="rnd">
                <a:solidFill>
                  <a:schemeClr val="bg1"/>
                </a:solidFill>
                <a:round/>
                <a:headEnd/>
                <a:tailEnd/>
              </a:ln>
            </p:spPr>
            <p:txBody>
              <a:bodyPr/>
              <a:lstStyle/>
              <a:p>
                <a:endParaRPr lang="en-US" dirty="0"/>
              </a:p>
            </p:txBody>
          </p:sp>
          <p:sp>
            <p:nvSpPr>
              <p:cNvPr id="128" name="Freeform 104"/>
              <p:cNvSpPr>
                <a:spLocks noChangeAspect="1"/>
              </p:cNvSpPr>
              <p:nvPr/>
            </p:nvSpPr>
            <p:spPr bwMode="gray">
              <a:xfrm>
                <a:off x="7063350" y="3816347"/>
                <a:ext cx="187324" cy="239712"/>
              </a:xfrm>
              <a:custGeom>
                <a:avLst/>
                <a:gdLst>
                  <a:gd name="T0" fmla="*/ 0 w 249"/>
                  <a:gd name="T1" fmla="*/ 43728611 h 290"/>
                  <a:gd name="T2" fmla="*/ 18676829 w 249"/>
                  <a:gd name="T3" fmla="*/ 71742795 h 290"/>
                  <a:gd name="T4" fmla="*/ 13017207 w 249"/>
                  <a:gd name="T5" fmla="*/ 120254093 h 290"/>
                  <a:gd name="T6" fmla="*/ 62822335 w 249"/>
                  <a:gd name="T7" fmla="*/ 98389788 h 290"/>
                  <a:gd name="T8" fmla="*/ 84329352 w 249"/>
                  <a:gd name="T9" fmla="*/ 120254093 h 290"/>
                  <a:gd name="T10" fmla="*/ 103006181 w 249"/>
                  <a:gd name="T11" fmla="*/ 168082623 h 290"/>
                  <a:gd name="T12" fmla="*/ 96215085 w 249"/>
                  <a:gd name="T13" fmla="*/ 198145939 h 290"/>
                  <a:gd name="T14" fmla="*/ 140926328 w 249"/>
                  <a:gd name="T15" fmla="*/ 189946928 h 290"/>
                  <a:gd name="T16" fmla="*/ 119419311 w 249"/>
                  <a:gd name="T17" fmla="*/ 126403145 h 290"/>
                  <a:gd name="T18" fmla="*/ 71877881 w 249"/>
                  <a:gd name="T19" fmla="*/ 79258210 h 290"/>
                  <a:gd name="T20" fmla="*/ 84895088 w 249"/>
                  <a:gd name="T21" fmla="*/ 51927622 h 290"/>
                  <a:gd name="T22" fmla="*/ 58294938 w 249"/>
                  <a:gd name="T23" fmla="*/ 37579559 h 290"/>
                  <a:gd name="T24" fmla="*/ 37920147 w 249"/>
                  <a:gd name="T25" fmla="*/ 0 h 290"/>
                  <a:gd name="T26" fmla="*/ 26034413 w 249"/>
                  <a:gd name="T27" fmla="*/ 683595 h 290"/>
                  <a:gd name="T28" fmla="*/ 27732375 w 249"/>
                  <a:gd name="T29" fmla="*/ 27330588 h 290"/>
                  <a:gd name="T30" fmla="*/ 18676829 w 249"/>
                  <a:gd name="T31" fmla="*/ 21180710 h 290"/>
                  <a:gd name="T32" fmla="*/ 0 w 249"/>
                  <a:gd name="T33" fmla="*/ 43728611 h 2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290"/>
                  <a:gd name="T53" fmla="*/ 249 w 249"/>
                  <a:gd name="T54" fmla="*/ 290 h 2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290">
                    <a:moveTo>
                      <a:pt x="0" y="64"/>
                    </a:moveTo>
                    <a:lnTo>
                      <a:pt x="33" y="105"/>
                    </a:lnTo>
                    <a:lnTo>
                      <a:pt x="23" y="176"/>
                    </a:lnTo>
                    <a:lnTo>
                      <a:pt x="111" y="144"/>
                    </a:lnTo>
                    <a:lnTo>
                      <a:pt x="149" y="176"/>
                    </a:lnTo>
                    <a:lnTo>
                      <a:pt x="182" y="246"/>
                    </a:lnTo>
                    <a:lnTo>
                      <a:pt x="170" y="290"/>
                    </a:lnTo>
                    <a:lnTo>
                      <a:pt x="249" y="278"/>
                    </a:lnTo>
                    <a:lnTo>
                      <a:pt x="211" y="185"/>
                    </a:lnTo>
                    <a:lnTo>
                      <a:pt x="127" y="116"/>
                    </a:lnTo>
                    <a:lnTo>
                      <a:pt x="150" y="76"/>
                    </a:lnTo>
                    <a:lnTo>
                      <a:pt x="103" y="55"/>
                    </a:lnTo>
                    <a:lnTo>
                      <a:pt x="67" y="0"/>
                    </a:lnTo>
                    <a:lnTo>
                      <a:pt x="46" y="1"/>
                    </a:lnTo>
                    <a:lnTo>
                      <a:pt x="49" y="40"/>
                    </a:lnTo>
                    <a:lnTo>
                      <a:pt x="33" y="31"/>
                    </a:lnTo>
                    <a:lnTo>
                      <a:pt x="0" y="64"/>
                    </a:lnTo>
                    <a:close/>
                  </a:path>
                </a:pathLst>
              </a:custGeom>
              <a:grpFill/>
              <a:ln w="3175" cap="rnd">
                <a:solidFill>
                  <a:schemeClr val="bg1"/>
                </a:solidFill>
                <a:round/>
                <a:headEnd/>
                <a:tailEnd/>
              </a:ln>
            </p:spPr>
            <p:txBody>
              <a:bodyPr/>
              <a:lstStyle/>
              <a:p>
                <a:endParaRPr lang="en-US" dirty="0"/>
              </a:p>
            </p:txBody>
          </p:sp>
          <p:sp>
            <p:nvSpPr>
              <p:cNvPr id="129" name="Freeform 105"/>
              <p:cNvSpPr>
                <a:spLocks noChangeAspect="1"/>
              </p:cNvSpPr>
              <p:nvPr/>
            </p:nvSpPr>
            <p:spPr bwMode="gray">
              <a:xfrm>
                <a:off x="4612253" y="2903533"/>
                <a:ext cx="12699" cy="25399"/>
              </a:xfrm>
              <a:custGeom>
                <a:avLst/>
                <a:gdLst>
                  <a:gd name="T0" fmla="*/ 0 w 17"/>
                  <a:gd name="T1" fmla="*/ 16487140 h 30"/>
                  <a:gd name="T2" fmla="*/ 7255435 w 17"/>
                  <a:gd name="T3" fmla="*/ 0 h 30"/>
                  <a:gd name="T4" fmla="*/ 9487647 w 17"/>
                  <a:gd name="T5" fmla="*/ 21505333 h 30"/>
                  <a:gd name="T6" fmla="*/ 0 w 17"/>
                  <a:gd name="T7" fmla="*/ 16487140 h 30"/>
                  <a:gd name="T8" fmla="*/ 0 60000 65536"/>
                  <a:gd name="T9" fmla="*/ 0 60000 65536"/>
                  <a:gd name="T10" fmla="*/ 0 60000 65536"/>
                  <a:gd name="T11" fmla="*/ 0 60000 65536"/>
                  <a:gd name="T12" fmla="*/ 0 w 17"/>
                  <a:gd name="T13" fmla="*/ 0 h 30"/>
                  <a:gd name="T14" fmla="*/ 17 w 17"/>
                  <a:gd name="T15" fmla="*/ 30 h 30"/>
                </a:gdLst>
                <a:ahLst/>
                <a:cxnLst>
                  <a:cxn ang="T8">
                    <a:pos x="T0" y="T1"/>
                  </a:cxn>
                  <a:cxn ang="T9">
                    <a:pos x="T2" y="T3"/>
                  </a:cxn>
                  <a:cxn ang="T10">
                    <a:pos x="T4" y="T5"/>
                  </a:cxn>
                  <a:cxn ang="T11">
                    <a:pos x="T6" y="T7"/>
                  </a:cxn>
                </a:cxnLst>
                <a:rect l="T12" t="T13" r="T14" b="T15"/>
                <a:pathLst>
                  <a:path w="17" h="30">
                    <a:moveTo>
                      <a:pt x="0" y="23"/>
                    </a:moveTo>
                    <a:lnTo>
                      <a:pt x="13" y="0"/>
                    </a:lnTo>
                    <a:lnTo>
                      <a:pt x="17" y="30"/>
                    </a:lnTo>
                    <a:lnTo>
                      <a:pt x="0" y="23"/>
                    </a:lnTo>
                    <a:close/>
                  </a:path>
                </a:pathLst>
              </a:custGeom>
              <a:grpFill/>
              <a:ln w="3175" cap="rnd">
                <a:solidFill>
                  <a:schemeClr val="bg1"/>
                </a:solidFill>
                <a:round/>
                <a:headEnd/>
                <a:tailEnd/>
              </a:ln>
            </p:spPr>
            <p:txBody>
              <a:bodyPr/>
              <a:lstStyle/>
              <a:p>
                <a:endParaRPr lang="en-US" dirty="0"/>
              </a:p>
            </p:txBody>
          </p:sp>
          <p:sp>
            <p:nvSpPr>
              <p:cNvPr id="130" name="Freeform 106"/>
              <p:cNvSpPr>
                <a:spLocks noChangeAspect="1"/>
              </p:cNvSpPr>
              <p:nvPr/>
            </p:nvSpPr>
            <p:spPr bwMode="gray">
              <a:xfrm>
                <a:off x="7064939" y="4281484"/>
                <a:ext cx="98424" cy="141286"/>
              </a:xfrm>
              <a:custGeom>
                <a:avLst/>
                <a:gdLst>
                  <a:gd name="T0" fmla="*/ 0 w 130"/>
                  <a:gd name="T1" fmla="*/ 0 h 172"/>
                  <a:gd name="T2" fmla="*/ 14903816 w 130"/>
                  <a:gd name="T3" fmla="*/ 0 h 172"/>
                  <a:gd name="T4" fmla="*/ 19489664 w 130"/>
                  <a:gd name="T5" fmla="*/ 20242648 h 172"/>
                  <a:gd name="T6" fmla="*/ 37833056 w 130"/>
                  <a:gd name="T7" fmla="*/ 7422496 h 172"/>
                  <a:gd name="T8" fmla="*/ 62481704 w 130"/>
                  <a:gd name="T9" fmla="*/ 34412420 h 172"/>
                  <a:gd name="T10" fmla="*/ 74519082 w 130"/>
                  <a:gd name="T11" fmla="*/ 116058235 h 172"/>
                  <a:gd name="T12" fmla="*/ 73945945 w 130"/>
                  <a:gd name="T13" fmla="*/ 116058235 h 172"/>
                  <a:gd name="T14" fmla="*/ 22355346 w 130"/>
                  <a:gd name="T15" fmla="*/ 81645814 h 172"/>
                  <a:gd name="T16" fmla="*/ 0 w 130"/>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
                  <a:gd name="T28" fmla="*/ 0 h 172"/>
                  <a:gd name="T29" fmla="*/ 130 w 130"/>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 h="172">
                    <a:moveTo>
                      <a:pt x="0" y="0"/>
                    </a:moveTo>
                    <a:lnTo>
                      <a:pt x="26" y="0"/>
                    </a:lnTo>
                    <a:lnTo>
                      <a:pt x="34" y="30"/>
                    </a:lnTo>
                    <a:lnTo>
                      <a:pt x="66" y="11"/>
                    </a:lnTo>
                    <a:lnTo>
                      <a:pt x="109" y="51"/>
                    </a:lnTo>
                    <a:lnTo>
                      <a:pt x="130" y="172"/>
                    </a:lnTo>
                    <a:lnTo>
                      <a:pt x="129" y="172"/>
                    </a:lnTo>
                    <a:lnTo>
                      <a:pt x="39" y="121"/>
                    </a:lnTo>
                    <a:lnTo>
                      <a:pt x="0" y="0"/>
                    </a:lnTo>
                    <a:close/>
                  </a:path>
                </a:pathLst>
              </a:custGeom>
              <a:grpFill/>
              <a:ln w="3175" cap="rnd">
                <a:solidFill>
                  <a:schemeClr val="bg1"/>
                </a:solidFill>
                <a:round/>
                <a:headEnd/>
                <a:tailEnd/>
              </a:ln>
            </p:spPr>
            <p:txBody>
              <a:bodyPr/>
              <a:lstStyle/>
              <a:p>
                <a:endParaRPr lang="en-US" dirty="0"/>
              </a:p>
            </p:txBody>
          </p:sp>
          <p:sp>
            <p:nvSpPr>
              <p:cNvPr id="131" name="Freeform 107"/>
              <p:cNvSpPr>
                <a:spLocks noChangeAspect="1"/>
              </p:cNvSpPr>
              <p:nvPr/>
            </p:nvSpPr>
            <p:spPr bwMode="gray">
              <a:xfrm>
                <a:off x="7311002" y="4271958"/>
                <a:ext cx="246062" cy="171449"/>
              </a:xfrm>
              <a:custGeom>
                <a:avLst/>
                <a:gdLst>
                  <a:gd name="T0" fmla="*/ 0 w 331"/>
                  <a:gd name="T1" fmla="*/ 126226957 h 207"/>
                  <a:gd name="T2" fmla="*/ 15473657 w 331"/>
                  <a:gd name="T3" fmla="*/ 142005326 h 207"/>
                  <a:gd name="T4" fmla="*/ 73499686 w 331"/>
                  <a:gd name="T5" fmla="*/ 135831470 h 207"/>
                  <a:gd name="T6" fmla="*/ 92288861 w 331"/>
                  <a:gd name="T7" fmla="*/ 127599385 h 207"/>
                  <a:gd name="T8" fmla="*/ 117709816 w 331"/>
                  <a:gd name="T9" fmla="*/ 62427678 h 207"/>
                  <a:gd name="T10" fmla="*/ 150867228 w 331"/>
                  <a:gd name="T11" fmla="*/ 64485907 h 207"/>
                  <a:gd name="T12" fmla="*/ 182919963 w 331"/>
                  <a:gd name="T13" fmla="*/ 41847052 h 207"/>
                  <a:gd name="T14" fmla="*/ 152525731 w 331"/>
                  <a:gd name="T15" fmla="*/ 23324654 h 207"/>
                  <a:gd name="T16" fmla="*/ 143130771 w 331"/>
                  <a:gd name="T17" fmla="*/ 0 h 207"/>
                  <a:gd name="T18" fmla="*/ 105551677 w 331"/>
                  <a:gd name="T19" fmla="*/ 44591080 h 207"/>
                  <a:gd name="T20" fmla="*/ 93946620 w 331"/>
                  <a:gd name="T21" fmla="*/ 68601535 h 207"/>
                  <a:gd name="T22" fmla="*/ 82341563 w 331"/>
                  <a:gd name="T23" fmla="*/ 54881393 h 207"/>
                  <a:gd name="T24" fmla="*/ 60236126 w 331"/>
                  <a:gd name="T25" fmla="*/ 90553761 h 207"/>
                  <a:gd name="T26" fmla="*/ 35920592 w 331"/>
                  <a:gd name="T27" fmla="*/ 94670217 h 207"/>
                  <a:gd name="T28" fmla="*/ 27631053 w 331"/>
                  <a:gd name="T29" fmla="*/ 127599385 h 207"/>
                  <a:gd name="T30" fmla="*/ 0 w 331"/>
                  <a:gd name="T31" fmla="*/ 126226957 h 2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1"/>
                  <a:gd name="T49" fmla="*/ 0 h 207"/>
                  <a:gd name="T50" fmla="*/ 331 w 331"/>
                  <a:gd name="T51" fmla="*/ 207 h 2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1" h="207">
                    <a:moveTo>
                      <a:pt x="0" y="184"/>
                    </a:moveTo>
                    <a:lnTo>
                      <a:pt x="28" y="207"/>
                    </a:lnTo>
                    <a:lnTo>
                      <a:pt x="133" y="198"/>
                    </a:lnTo>
                    <a:lnTo>
                      <a:pt x="167" y="186"/>
                    </a:lnTo>
                    <a:lnTo>
                      <a:pt x="213" y="91"/>
                    </a:lnTo>
                    <a:lnTo>
                      <a:pt x="273" y="94"/>
                    </a:lnTo>
                    <a:lnTo>
                      <a:pt x="331" y="61"/>
                    </a:lnTo>
                    <a:lnTo>
                      <a:pt x="276" y="34"/>
                    </a:lnTo>
                    <a:lnTo>
                      <a:pt x="259" y="0"/>
                    </a:lnTo>
                    <a:lnTo>
                      <a:pt x="191" y="65"/>
                    </a:lnTo>
                    <a:lnTo>
                      <a:pt x="170" y="100"/>
                    </a:lnTo>
                    <a:lnTo>
                      <a:pt x="149" y="80"/>
                    </a:lnTo>
                    <a:lnTo>
                      <a:pt x="109" y="132"/>
                    </a:lnTo>
                    <a:lnTo>
                      <a:pt x="65" y="138"/>
                    </a:lnTo>
                    <a:lnTo>
                      <a:pt x="50" y="186"/>
                    </a:lnTo>
                    <a:lnTo>
                      <a:pt x="0" y="184"/>
                    </a:lnTo>
                    <a:close/>
                  </a:path>
                </a:pathLst>
              </a:custGeom>
              <a:grpFill/>
              <a:ln w="3175" cap="rnd">
                <a:solidFill>
                  <a:schemeClr val="bg1"/>
                </a:solidFill>
                <a:round/>
                <a:headEnd/>
                <a:tailEnd/>
              </a:ln>
            </p:spPr>
            <p:txBody>
              <a:bodyPr/>
              <a:lstStyle/>
              <a:p>
                <a:endParaRPr lang="en-US" dirty="0"/>
              </a:p>
            </p:txBody>
          </p:sp>
          <p:sp>
            <p:nvSpPr>
              <p:cNvPr id="132" name="Freeform 108"/>
              <p:cNvSpPr>
                <a:spLocks noChangeAspect="1"/>
              </p:cNvSpPr>
              <p:nvPr/>
            </p:nvSpPr>
            <p:spPr bwMode="gray">
              <a:xfrm>
                <a:off x="1649410" y="3502019"/>
                <a:ext cx="784223" cy="549273"/>
              </a:xfrm>
              <a:custGeom>
                <a:avLst/>
                <a:gdLst>
                  <a:gd name="T0" fmla="*/ 0 w 1048"/>
                  <a:gd name="T1" fmla="*/ 4130349 h 662"/>
                  <a:gd name="T2" fmla="*/ 27997880 w 1048"/>
                  <a:gd name="T3" fmla="*/ 75727764 h 662"/>
                  <a:gd name="T4" fmla="*/ 61035603 w 1048"/>
                  <a:gd name="T5" fmla="*/ 108084376 h 662"/>
                  <a:gd name="T6" fmla="*/ 58236189 w 1048"/>
                  <a:gd name="T7" fmla="*/ 128049112 h 662"/>
                  <a:gd name="T8" fmla="*/ 41437461 w 1048"/>
                  <a:gd name="T9" fmla="*/ 131491623 h 662"/>
                  <a:gd name="T10" fmla="*/ 78394813 w 1048"/>
                  <a:gd name="T11" fmla="*/ 147325180 h 662"/>
                  <a:gd name="T12" fmla="*/ 98553436 w 1048"/>
                  <a:gd name="T13" fmla="*/ 179681792 h 662"/>
                  <a:gd name="T14" fmla="*/ 96313755 w 1048"/>
                  <a:gd name="T15" fmla="*/ 206530719 h 662"/>
                  <a:gd name="T16" fmla="*/ 138870683 w 1048"/>
                  <a:gd name="T17" fmla="*/ 251279207 h 662"/>
                  <a:gd name="T18" fmla="*/ 148389887 w 1048"/>
                  <a:gd name="T19" fmla="*/ 236133488 h 662"/>
                  <a:gd name="T20" fmla="*/ 49276718 w 1048"/>
                  <a:gd name="T21" fmla="*/ 64713224 h 662"/>
                  <a:gd name="T22" fmla="*/ 43117409 w 1048"/>
                  <a:gd name="T23" fmla="*/ 18587400 h 662"/>
                  <a:gd name="T24" fmla="*/ 64955980 w 1048"/>
                  <a:gd name="T25" fmla="*/ 30291438 h 662"/>
                  <a:gd name="T26" fmla="*/ 101352850 w 1048"/>
                  <a:gd name="T27" fmla="*/ 105330534 h 662"/>
                  <a:gd name="T28" fmla="*/ 153429730 w 1048"/>
                  <a:gd name="T29" fmla="*/ 161094392 h 662"/>
                  <a:gd name="T30" fmla="*/ 151749782 w 1048"/>
                  <a:gd name="T31" fmla="*/ 183124302 h 662"/>
                  <a:gd name="T32" fmla="*/ 223984538 w 1048"/>
                  <a:gd name="T33" fmla="*/ 259540735 h 662"/>
                  <a:gd name="T34" fmla="*/ 232944009 w 1048"/>
                  <a:gd name="T35" fmla="*/ 292585185 h 662"/>
                  <a:gd name="T36" fmla="*/ 223984538 w 1048"/>
                  <a:gd name="T37" fmla="*/ 313238589 h 662"/>
                  <a:gd name="T38" fmla="*/ 240784014 w 1048"/>
                  <a:gd name="T39" fmla="*/ 342841358 h 662"/>
                  <a:gd name="T40" fmla="*/ 380214430 w 1048"/>
                  <a:gd name="T41" fmla="*/ 422699472 h 662"/>
                  <a:gd name="T42" fmla="*/ 440690300 w 1048"/>
                  <a:gd name="T43" fmla="*/ 417192616 h 662"/>
                  <a:gd name="T44" fmla="*/ 480447814 w 1048"/>
                  <a:gd name="T45" fmla="*/ 455744752 h 662"/>
                  <a:gd name="T46" fmla="*/ 497246542 w 1048"/>
                  <a:gd name="T47" fmla="*/ 417880455 h 662"/>
                  <a:gd name="T48" fmla="*/ 516845432 w 1048"/>
                  <a:gd name="T49" fmla="*/ 417192616 h 662"/>
                  <a:gd name="T50" fmla="*/ 495566594 w 1048"/>
                  <a:gd name="T51" fmla="*/ 385524672 h 662"/>
                  <a:gd name="T52" fmla="*/ 540923684 w 1048"/>
                  <a:gd name="T53" fmla="*/ 372444128 h 662"/>
                  <a:gd name="T54" fmla="*/ 556602197 w 1048"/>
                  <a:gd name="T55" fmla="*/ 358674916 h 662"/>
                  <a:gd name="T56" fmla="*/ 562201773 w 1048"/>
                  <a:gd name="T57" fmla="*/ 351102056 h 662"/>
                  <a:gd name="T58" fmla="*/ 567241616 w 1048"/>
                  <a:gd name="T59" fmla="*/ 369001617 h 662"/>
                  <a:gd name="T60" fmla="*/ 586840506 w 1048"/>
                  <a:gd name="T61" fmla="*/ 293273853 h 662"/>
                  <a:gd name="T62" fmla="*/ 561642040 w 1048"/>
                  <a:gd name="T63" fmla="*/ 281570645 h 662"/>
                  <a:gd name="T64" fmla="*/ 517405165 w 1048"/>
                  <a:gd name="T65" fmla="*/ 293273853 h 662"/>
                  <a:gd name="T66" fmla="*/ 494446379 w 1048"/>
                  <a:gd name="T67" fmla="*/ 358674916 h 662"/>
                  <a:gd name="T68" fmla="*/ 437330405 w 1048"/>
                  <a:gd name="T69" fmla="*/ 365559937 h 662"/>
                  <a:gd name="T70" fmla="*/ 414372367 w 1048"/>
                  <a:gd name="T71" fmla="*/ 349036882 h 662"/>
                  <a:gd name="T72" fmla="*/ 376294801 w 1048"/>
                  <a:gd name="T73" fmla="*/ 268490100 h 662"/>
                  <a:gd name="T74" fmla="*/ 375174587 w 1048"/>
                  <a:gd name="T75" fmla="*/ 206530719 h 662"/>
                  <a:gd name="T76" fmla="*/ 388053687 w 1048"/>
                  <a:gd name="T77" fmla="*/ 176239281 h 662"/>
                  <a:gd name="T78" fmla="*/ 349976121 w 1048"/>
                  <a:gd name="T79" fmla="*/ 160405724 h 662"/>
                  <a:gd name="T80" fmla="*/ 300699403 w 1048"/>
                  <a:gd name="T81" fmla="*/ 74351258 h 662"/>
                  <a:gd name="T82" fmla="*/ 260382156 w 1048"/>
                  <a:gd name="T83" fmla="*/ 93627326 h 662"/>
                  <a:gd name="T84" fmla="*/ 206626076 w 1048"/>
                  <a:gd name="T85" fmla="*/ 22029910 h 662"/>
                  <a:gd name="T86" fmla="*/ 118152326 w 1048"/>
                  <a:gd name="T87" fmla="*/ 37175629 h 662"/>
                  <a:gd name="T88" fmla="*/ 44236875 w 1048"/>
                  <a:gd name="T89" fmla="*/ 0 h 662"/>
                  <a:gd name="T90" fmla="*/ 0 w 1048"/>
                  <a:gd name="T91" fmla="*/ 4130349 h 6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48"/>
                  <a:gd name="T139" fmla="*/ 0 h 662"/>
                  <a:gd name="T140" fmla="*/ 1048 w 1048"/>
                  <a:gd name="T141" fmla="*/ 662 h 6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48" h="662">
                    <a:moveTo>
                      <a:pt x="0" y="6"/>
                    </a:moveTo>
                    <a:lnTo>
                      <a:pt x="50" y="110"/>
                    </a:lnTo>
                    <a:lnTo>
                      <a:pt x="109" y="157"/>
                    </a:lnTo>
                    <a:lnTo>
                      <a:pt x="104" y="186"/>
                    </a:lnTo>
                    <a:lnTo>
                      <a:pt x="74" y="191"/>
                    </a:lnTo>
                    <a:lnTo>
                      <a:pt x="140" y="214"/>
                    </a:lnTo>
                    <a:lnTo>
                      <a:pt x="176" y="261"/>
                    </a:lnTo>
                    <a:lnTo>
                      <a:pt x="172" y="300"/>
                    </a:lnTo>
                    <a:lnTo>
                      <a:pt x="248" y="365"/>
                    </a:lnTo>
                    <a:lnTo>
                      <a:pt x="265" y="343"/>
                    </a:lnTo>
                    <a:lnTo>
                      <a:pt x="88" y="94"/>
                    </a:lnTo>
                    <a:lnTo>
                      <a:pt x="77" y="27"/>
                    </a:lnTo>
                    <a:lnTo>
                      <a:pt x="116" y="44"/>
                    </a:lnTo>
                    <a:lnTo>
                      <a:pt x="181" y="153"/>
                    </a:lnTo>
                    <a:lnTo>
                      <a:pt x="274" y="234"/>
                    </a:lnTo>
                    <a:lnTo>
                      <a:pt x="271" y="266"/>
                    </a:lnTo>
                    <a:lnTo>
                      <a:pt x="400" y="377"/>
                    </a:lnTo>
                    <a:lnTo>
                      <a:pt x="416" y="425"/>
                    </a:lnTo>
                    <a:lnTo>
                      <a:pt x="400" y="455"/>
                    </a:lnTo>
                    <a:lnTo>
                      <a:pt x="430" y="498"/>
                    </a:lnTo>
                    <a:lnTo>
                      <a:pt x="679" y="614"/>
                    </a:lnTo>
                    <a:lnTo>
                      <a:pt x="787" y="606"/>
                    </a:lnTo>
                    <a:lnTo>
                      <a:pt x="858" y="662"/>
                    </a:lnTo>
                    <a:lnTo>
                      <a:pt x="888" y="607"/>
                    </a:lnTo>
                    <a:lnTo>
                      <a:pt x="923" y="606"/>
                    </a:lnTo>
                    <a:lnTo>
                      <a:pt x="885" y="560"/>
                    </a:lnTo>
                    <a:lnTo>
                      <a:pt x="966" y="541"/>
                    </a:lnTo>
                    <a:lnTo>
                      <a:pt x="994" y="521"/>
                    </a:lnTo>
                    <a:lnTo>
                      <a:pt x="1004" y="510"/>
                    </a:lnTo>
                    <a:lnTo>
                      <a:pt x="1013" y="536"/>
                    </a:lnTo>
                    <a:lnTo>
                      <a:pt x="1048" y="426"/>
                    </a:lnTo>
                    <a:lnTo>
                      <a:pt x="1003" y="409"/>
                    </a:lnTo>
                    <a:lnTo>
                      <a:pt x="924" y="426"/>
                    </a:lnTo>
                    <a:lnTo>
                      <a:pt x="883" y="521"/>
                    </a:lnTo>
                    <a:lnTo>
                      <a:pt x="781" y="531"/>
                    </a:lnTo>
                    <a:lnTo>
                      <a:pt x="740" y="507"/>
                    </a:lnTo>
                    <a:lnTo>
                      <a:pt x="672" y="390"/>
                    </a:lnTo>
                    <a:lnTo>
                      <a:pt x="670" y="300"/>
                    </a:lnTo>
                    <a:lnTo>
                      <a:pt x="693" y="256"/>
                    </a:lnTo>
                    <a:lnTo>
                      <a:pt x="625" y="233"/>
                    </a:lnTo>
                    <a:lnTo>
                      <a:pt x="537" y="108"/>
                    </a:lnTo>
                    <a:lnTo>
                      <a:pt x="465" y="136"/>
                    </a:lnTo>
                    <a:lnTo>
                      <a:pt x="369" y="32"/>
                    </a:lnTo>
                    <a:lnTo>
                      <a:pt x="211" y="54"/>
                    </a:lnTo>
                    <a:lnTo>
                      <a:pt x="79" y="0"/>
                    </a:lnTo>
                    <a:lnTo>
                      <a:pt x="0" y="6"/>
                    </a:lnTo>
                    <a:close/>
                  </a:path>
                </a:pathLst>
              </a:custGeom>
              <a:grpFill/>
              <a:ln w="3175" cap="rnd">
                <a:solidFill>
                  <a:schemeClr val="bg1"/>
                </a:solidFill>
                <a:round/>
                <a:headEnd/>
                <a:tailEnd/>
              </a:ln>
            </p:spPr>
            <p:txBody>
              <a:bodyPr/>
              <a:lstStyle/>
              <a:p>
                <a:endParaRPr lang="en-US" dirty="0"/>
              </a:p>
            </p:txBody>
          </p:sp>
          <p:sp>
            <p:nvSpPr>
              <p:cNvPr id="133" name="Freeform 109"/>
              <p:cNvSpPr>
                <a:spLocks noChangeAspect="1"/>
              </p:cNvSpPr>
              <p:nvPr/>
            </p:nvSpPr>
            <p:spPr bwMode="gray">
              <a:xfrm>
                <a:off x="6741090" y="2827336"/>
                <a:ext cx="822324" cy="380999"/>
              </a:xfrm>
              <a:custGeom>
                <a:avLst/>
                <a:gdLst>
                  <a:gd name="T0" fmla="*/ 0 w 1101"/>
                  <a:gd name="T1" fmla="*/ 98187732 h 463"/>
                  <a:gd name="T2" fmla="*/ 20082357 w 1101"/>
                  <a:gd name="T3" fmla="*/ 130013987 h 463"/>
                  <a:gd name="T4" fmla="*/ 46859081 w 1101"/>
                  <a:gd name="T5" fmla="*/ 141525454 h 463"/>
                  <a:gd name="T6" fmla="*/ 58573291 w 1101"/>
                  <a:gd name="T7" fmla="*/ 208563350 h 463"/>
                  <a:gd name="T8" fmla="*/ 143923307 w 1101"/>
                  <a:gd name="T9" fmla="*/ 234295251 h 463"/>
                  <a:gd name="T10" fmla="*/ 179067431 w 1101"/>
                  <a:gd name="T11" fmla="*/ 280341940 h 463"/>
                  <a:gd name="T12" fmla="*/ 249355679 w 1101"/>
                  <a:gd name="T13" fmla="*/ 277633795 h 463"/>
                  <a:gd name="T14" fmla="*/ 329685105 w 1101"/>
                  <a:gd name="T15" fmla="*/ 313522678 h 463"/>
                  <a:gd name="T16" fmla="*/ 435117477 w 1101"/>
                  <a:gd name="T17" fmla="*/ 280341940 h 463"/>
                  <a:gd name="T18" fmla="*/ 468030643 w 1101"/>
                  <a:gd name="T19" fmla="*/ 254610039 h 463"/>
                  <a:gd name="T20" fmla="*/ 468030643 w 1101"/>
                  <a:gd name="T21" fmla="*/ 218043914 h 463"/>
                  <a:gd name="T22" fmla="*/ 497038325 w 1101"/>
                  <a:gd name="T23" fmla="*/ 222106542 h 463"/>
                  <a:gd name="T24" fmla="*/ 562305984 w 1101"/>
                  <a:gd name="T25" fmla="*/ 169965499 h 463"/>
                  <a:gd name="T26" fmla="*/ 614185655 w 1101"/>
                  <a:gd name="T27" fmla="*/ 166580112 h 463"/>
                  <a:gd name="T28" fmla="*/ 589640635 w 1101"/>
                  <a:gd name="T29" fmla="*/ 126627778 h 463"/>
                  <a:gd name="T30" fmla="*/ 539434744 w 1101"/>
                  <a:gd name="T31" fmla="*/ 137462825 h 463"/>
                  <a:gd name="T32" fmla="*/ 538876817 w 1101"/>
                  <a:gd name="T33" fmla="*/ 93447039 h 463"/>
                  <a:gd name="T34" fmla="*/ 551706880 w 1101"/>
                  <a:gd name="T35" fmla="*/ 69069622 h 463"/>
                  <a:gd name="T36" fmla="*/ 516562756 w 1101"/>
                  <a:gd name="T37" fmla="*/ 62298026 h 463"/>
                  <a:gd name="T38" fmla="*/ 425076299 w 1101"/>
                  <a:gd name="T39" fmla="*/ 89384410 h 463"/>
                  <a:gd name="T40" fmla="*/ 344189693 w 1101"/>
                  <a:gd name="T41" fmla="*/ 50109317 h 463"/>
                  <a:gd name="T42" fmla="*/ 292867949 w 1101"/>
                  <a:gd name="T43" fmla="*/ 55526430 h 463"/>
                  <a:gd name="T44" fmla="*/ 273343519 w 1101"/>
                  <a:gd name="T45" fmla="*/ 22346514 h 463"/>
                  <a:gd name="T46" fmla="*/ 222579701 w 1101"/>
                  <a:gd name="T47" fmla="*/ 0 h 463"/>
                  <a:gd name="T48" fmla="*/ 195802977 w 1101"/>
                  <a:gd name="T49" fmla="*/ 23700175 h 463"/>
                  <a:gd name="T50" fmla="*/ 193572019 w 1101"/>
                  <a:gd name="T51" fmla="*/ 68392380 h 463"/>
                  <a:gd name="T52" fmla="*/ 77540542 w 1101"/>
                  <a:gd name="T53" fmla="*/ 48754834 h 463"/>
                  <a:gd name="T54" fmla="*/ 0 w 1101"/>
                  <a:gd name="T55" fmla="*/ 98187732 h 46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01"/>
                  <a:gd name="T85" fmla="*/ 0 h 463"/>
                  <a:gd name="T86" fmla="*/ 1101 w 1101"/>
                  <a:gd name="T87" fmla="*/ 463 h 46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01" h="463">
                    <a:moveTo>
                      <a:pt x="0" y="145"/>
                    </a:moveTo>
                    <a:lnTo>
                      <a:pt x="36" y="192"/>
                    </a:lnTo>
                    <a:lnTo>
                      <a:pt x="84" y="209"/>
                    </a:lnTo>
                    <a:lnTo>
                      <a:pt x="105" y="308"/>
                    </a:lnTo>
                    <a:lnTo>
                      <a:pt x="258" y="346"/>
                    </a:lnTo>
                    <a:lnTo>
                      <a:pt x="321" y="414"/>
                    </a:lnTo>
                    <a:lnTo>
                      <a:pt x="447" y="410"/>
                    </a:lnTo>
                    <a:lnTo>
                      <a:pt x="591" y="463"/>
                    </a:lnTo>
                    <a:lnTo>
                      <a:pt x="780" y="414"/>
                    </a:lnTo>
                    <a:lnTo>
                      <a:pt x="839" y="376"/>
                    </a:lnTo>
                    <a:lnTo>
                      <a:pt x="839" y="322"/>
                    </a:lnTo>
                    <a:lnTo>
                      <a:pt x="891" y="328"/>
                    </a:lnTo>
                    <a:lnTo>
                      <a:pt x="1008" y="251"/>
                    </a:lnTo>
                    <a:lnTo>
                      <a:pt x="1101" y="246"/>
                    </a:lnTo>
                    <a:lnTo>
                      <a:pt x="1057" y="187"/>
                    </a:lnTo>
                    <a:lnTo>
                      <a:pt x="967" y="203"/>
                    </a:lnTo>
                    <a:lnTo>
                      <a:pt x="966" y="138"/>
                    </a:lnTo>
                    <a:lnTo>
                      <a:pt x="989" y="102"/>
                    </a:lnTo>
                    <a:lnTo>
                      <a:pt x="926" y="92"/>
                    </a:lnTo>
                    <a:lnTo>
                      <a:pt x="762" y="132"/>
                    </a:lnTo>
                    <a:lnTo>
                      <a:pt x="617" y="74"/>
                    </a:lnTo>
                    <a:lnTo>
                      <a:pt x="525" y="82"/>
                    </a:lnTo>
                    <a:lnTo>
                      <a:pt x="490" y="33"/>
                    </a:lnTo>
                    <a:lnTo>
                      <a:pt x="399" y="0"/>
                    </a:lnTo>
                    <a:lnTo>
                      <a:pt x="351" y="35"/>
                    </a:lnTo>
                    <a:lnTo>
                      <a:pt x="347" y="101"/>
                    </a:lnTo>
                    <a:lnTo>
                      <a:pt x="139" y="72"/>
                    </a:lnTo>
                    <a:lnTo>
                      <a:pt x="0" y="145"/>
                    </a:lnTo>
                    <a:close/>
                  </a:path>
                </a:pathLst>
              </a:custGeom>
              <a:grpFill/>
              <a:ln w="3175" cap="rnd">
                <a:solidFill>
                  <a:schemeClr val="bg1"/>
                </a:solidFill>
                <a:round/>
                <a:headEnd/>
                <a:tailEnd/>
              </a:ln>
            </p:spPr>
            <p:txBody>
              <a:bodyPr/>
              <a:lstStyle/>
              <a:p>
                <a:endParaRPr lang="en-US" dirty="0"/>
              </a:p>
            </p:txBody>
          </p:sp>
          <p:sp>
            <p:nvSpPr>
              <p:cNvPr id="134" name="Freeform 110"/>
              <p:cNvSpPr>
                <a:spLocks noChangeAspect="1"/>
              </p:cNvSpPr>
              <p:nvPr/>
            </p:nvSpPr>
            <p:spPr bwMode="gray">
              <a:xfrm>
                <a:off x="5813989" y="3743320"/>
                <a:ext cx="198438" cy="247650"/>
              </a:xfrm>
              <a:custGeom>
                <a:avLst/>
                <a:gdLst>
                  <a:gd name="T0" fmla="*/ 0 w 266"/>
                  <a:gd name="T1" fmla="*/ 145148491 h 300"/>
                  <a:gd name="T2" fmla="*/ 20034778 w 266"/>
                  <a:gd name="T3" fmla="*/ 204435075 h 300"/>
                  <a:gd name="T4" fmla="*/ 55096385 w 266"/>
                  <a:gd name="T5" fmla="*/ 194894772 h 300"/>
                  <a:gd name="T6" fmla="*/ 110748546 w 266"/>
                  <a:gd name="T7" fmla="*/ 144467453 h 300"/>
                  <a:gd name="T8" fmla="*/ 109635503 w 266"/>
                  <a:gd name="T9" fmla="*/ 119935244 h 300"/>
                  <a:gd name="T10" fmla="*/ 145810154 w 266"/>
                  <a:gd name="T11" fmla="*/ 74959528 h 300"/>
                  <a:gd name="T12" fmla="*/ 148036240 w 266"/>
                  <a:gd name="T13" fmla="*/ 59967622 h 300"/>
                  <a:gd name="T14" fmla="*/ 128001462 w 266"/>
                  <a:gd name="T15" fmla="*/ 34072513 h 300"/>
                  <a:gd name="T16" fmla="*/ 82365944 w 266"/>
                  <a:gd name="T17" fmla="*/ 0 h 300"/>
                  <a:gd name="T18" fmla="*/ 71235512 w 266"/>
                  <a:gd name="T19" fmla="*/ 681863 h 300"/>
                  <a:gd name="T20" fmla="*/ 77357250 w 266"/>
                  <a:gd name="T21" fmla="*/ 19080607 h 300"/>
                  <a:gd name="T22" fmla="*/ 61218123 w 266"/>
                  <a:gd name="T23" fmla="*/ 54516020 h 300"/>
                  <a:gd name="T24" fmla="*/ 71235512 w 266"/>
                  <a:gd name="T25" fmla="*/ 71551864 h 300"/>
                  <a:gd name="T26" fmla="*/ 56765950 w 266"/>
                  <a:gd name="T27" fmla="*/ 120616282 h 300"/>
                  <a:gd name="T28" fmla="*/ 0 w 266"/>
                  <a:gd name="T29" fmla="*/ 145148491 h 3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6"/>
                  <a:gd name="T46" fmla="*/ 0 h 300"/>
                  <a:gd name="T47" fmla="*/ 266 w 266"/>
                  <a:gd name="T48" fmla="*/ 300 h 3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6" h="300">
                    <a:moveTo>
                      <a:pt x="0" y="213"/>
                    </a:moveTo>
                    <a:lnTo>
                      <a:pt x="36" y="300"/>
                    </a:lnTo>
                    <a:lnTo>
                      <a:pt x="99" y="286"/>
                    </a:lnTo>
                    <a:lnTo>
                      <a:pt x="199" y="212"/>
                    </a:lnTo>
                    <a:lnTo>
                      <a:pt x="197" y="176"/>
                    </a:lnTo>
                    <a:lnTo>
                      <a:pt x="262" y="110"/>
                    </a:lnTo>
                    <a:lnTo>
                      <a:pt x="266" y="88"/>
                    </a:lnTo>
                    <a:lnTo>
                      <a:pt x="230" y="50"/>
                    </a:lnTo>
                    <a:lnTo>
                      <a:pt x="148" y="0"/>
                    </a:lnTo>
                    <a:lnTo>
                      <a:pt x="128" y="1"/>
                    </a:lnTo>
                    <a:lnTo>
                      <a:pt x="139" y="28"/>
                    </a:lnTo>
                    <a:lnTo>
                      <a:pt x="110" y="80"/>
                    </a:lnTo>
                    <a:lnTo>
                      <a:pt x="128" y="105"/>
                    </a:lnTo>
                    <a:lnTo>
                      <a:pt x="102" y="177"/>
                    </a:lnTo>
                    <a:lnTo>
                      <a:pt x="0" y="213"/>
                    </a:lnTo>
                    <a:close/>
                  </a:path>
                </a:pathLst>
              </a:custGeom>
              <a:grpFill/>
              <a:ln w="3175" cap="rnd">
                <a:solidFill>
                  <a:schemeClr val="bg1"/>
                </a:solidFill>
                <a:round/>
                <a:headEnd/>
                <a:tailEnd/>
              </a:ln>
            </p:spPr>
            <p:txBody>
              <a:bodyPr/>
              <a:lstStyle/>
              <a:p>
                <a:endParaRPr lang="en-US" dirty="0"/>
              </a:p>
            </p:txBody>
          </p:sp>
          <p:sp>
            <p:nvSpPr>
              <p:cNvPr id="135" name="Freeform 111"/>
              <p:cNvSpPr>
                <a:spLocks noChangeAspect="1"/>
              </p:cNvSpPr>
              <p:nvPr/>
            </p:nvSpPr>
            <p:spPr bwMode="gray">
              <a:xfrm>
                <a:off x="6537889" y="3576635"/>
                <a:ext cx="209551" cy="119062"/>
              </a:xfrm>
              <a:custGeom>
                <a:avLst/>
                <a:gdLst>
                  <a:gd name="T0" fmla="*/ 0 w 278"/>
                  <a:gd name="T1" fmla="*/ 38820873 h 143"/>
                  <a:gd name="T2" fmla="*/ 19317796 w 278"/>
                  <a:gd name="T3" fmla="*/ 0 h 143"/>
                  <a:gd name="T4" fmla="*/ 81817968 w 278"/>
                  <a:gd name="T5" fmla="*/ 24956394 h 143"/>
                  <a:gd name="T6" fmla="*/ 115340692 w 278"/>
                  <a:gd name="T7" fmla="*/ 62390153 h 143"/>
                  <a:gd name="T8" fmla="*/ 157953966 w 278"/>
                  <a:gd name="T9" fmla="*/ 62390153 h 143"/>
                  <a:gd name="T10" fmla="*/ 155681328 w 278"/>
                  <a:gd name="T11" fmla="*/ 99131188 h 143"/>
                  <a:gd name="T12" fmla="*/ 52840520 w 278"/>
                  <a:gd name="T13" fmla="*/ 75561907 h 143"/>
                  <a:gd name="T14" fmla="*/ 0 w 278"/>
                  <a:gd name="T15" fmla="*/ 38820873 h 143"/>
                  <a:gd name="T16" fmla="*/ 0 60000 65536"/>
                  <a:gd name="T17" fmla="*/ 0 60000 65536"/>
                  <a:gd name="T18" fmla="*/ 0 60000 65536"/>
                  <a:gd name="T19" fmla="*/ 0 60000 65536"/>
                  <a:gd name="T20" fmla="*/ 0 60000 65536"/>
                  <a:gd name="T21" fmla="*/ 0 60000 65536"/>
                  <a:gd name="T22" fmla="*/ 0 60000 65536"/>
                  <a:gd name="T23" fmla="*/ 0 60000 65536"/>
                  <a:gd name="T24" fmla="*/ 0 w 278"/>
                  <a:gd name="T25" fmla="*/ 0 h 143"/>
                  <a:gd name="T26" fmla="*/ 278 w 278"/>
                  <a:gd name="T27" fmla="*/ 143 h 1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8" h="143">
                    <a:moveTo>
                      <a:pt x="0" y="56"/>
                    </a:moveTo>
                    <a:lnTo>
                      <a:pt x="34" y="0"/>
                    </a:lnTo>
                    <a:lnTo>
                      <a:pt x="144" y="36"/>
                    </a:lnTo>
                    <a:lnTo>
                      <a:pt x="203" y="90"/>
                    </a:lnTo>
                    <a:lnTo>
                      <a:pt x="278" y="90"/>
                    </a:lnTo>
                    <a:lnTo>
                      <a:pt x="274" y="143"/>
                    </a:lnTo>
                    <a:lnTo>
                      <a:pt x="93" y="109"/>
                    </a:lnTo>
                    <a:lnTo>
                      <a:pt x="0" y="56"/>
                    </a:lnTo>
                    <a:close/>
                  </a:path>
                </a:pathLst>
              </a:custGeom>
              <a:grpFill/>
              <a:ln w="3175" cap="rnd">
                <a:solidFill>
                  <a:schemeClr val="bg1"/>
                </a:solidFill>
                <a:round/>
                <a:headEnd/>
                <a:tailEnd/>
              </a:ln>
            </p:spPr>
            <p:txBody>
              <a:bodyPr/>
              <a:lstStyle/>
              <a:p>
                <a:endParaRPr lang="en-US" dirty="0"/>
              </a:p>
            </p:txBody>
          </p:sp>
          <p:sp>
            <p:nvSpPr>
              <p:cNvPr id="136" name="Freeform 112"/>
              <p:cNvSpPr>
                <a:spLocks noChangeAspect="1"/>
              </p:cNvSpPr>
              <p:nvPr/>
            </p:nvSpPr>
            <p:spPr bwMode="gray">
              <a:xfrm>
                <a:off x="4558279" y="2787646"/>
                <a:ext cx="90486" cy="92074"/>
              </a:xfrm>
              <a:custGeom>
                <a:avLst/>
                <a:gdLst>
                  <a:gd name="T0" fmla="*/ 0 w 123"/>
                  <a:gd name="T1" fmla="*/ 55129706 h 115"/>
                  <a:gd name="T2" fmla="*/ 25436411 w 123"/>
                  <a:gd name="T3" fmla="*/ 46155196 h 115"/>
                  <a:gd name="T4" fmla="*/ 11906765 w 123"/>
                  <a:gd name="T5" fmla="*/ 37180686 h 115"/>
                  <a:gd name="T6" fmla="*/ 24895696 w 123"/>
                  <a:gd name="T7" fmla="*/ 11538999 h 115"/>
                  <a:gd name="T8" fmla="*/ 34637394 w 123"/>
                  <a:gd name="T9" fmla="*/ 28206175 h 115"/>
                  <a:gd name="T10" fmla="*/ 36261010 w 123"/>
                  <a:gd name="T11" fmla="*/ 0 h 115"/>
                  <a:gd name="T12" fmla="*/ 66568270 w 123"/>
                  <a:gd name="T13" fmla="*/ 0 h 115"/>
                  <a:gd name="T14" fmla="*/ 63862488 w 123"/>
                  <a:gd name="T15" fmla="*/ 28206175 h 115"/>
                  <a:gd name="T16" fmla="*/ 44379092 w 123"/>
                  <a:gd name="T17" fmla="*/ 39103852 h 115"/>
                  <a:gd name="T18" fmla="*/ 45461257 w 123"/>
                  <a:gd name="T19" fmla="*/ 73720049 h 115"/>
                  <a:gd name="T20" fmla="*/ 27060027 w 123"/>
                  <a:gd name="T21" fmla="*/ 52565217 h 115"/>
                  <a:gd name="T22" fmla="*/ 0 w 123"/>
                  <a:gd name="T23" fmla="*/ 55129706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3"/>
                  <a:gd name="T37" fmla="*/ 0 h 115"/>
                  <a:gd name="T38" fmla="*/ 123 w 123"/>
                  <a:gd name="T39" fmla="*/ 115 h 1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3" h="115">
                    <a:moveTo>
                      <a:pt x="0" y="86"/>
                    </a:moveTo>
                    <a:lnTo>
                      <a:pt x="47" y="72"/>
                    </a:lnTo>
                    <a:lnTo>
                      <a:pt x="22" y="58"/>
                    </a:lnTo>
                    <a:lnTo>
                      <a:pt x="46" y="18"/>
                    </a:lnTo>
                    <a:lnTo>
                      <a:pt x="64" y="44"/>
                    </a:lnTo>
                    <a:lnTo>
                      <a:pt x="67" y="0"/>
                    </a:lnTo>
                    <a:lnTo>
                      <a:pt x="123" y="0"/>
                    </a:lnTo>
                    <a:lnTo>
                      <a:pt x="118" y="44"/>
                    </a:lnTo>
                    <a:lnTo>
                      <a:pt x="82" y="61"/>
                    </a:lnTo>
                    <a:lnTo>
                      <a:pt x="84" y="115"/>
                    </a:lnTo>
                    <a:lnTo>
                      <a:pt x="50" y="82"/>
                    </a:lnTo>
                    <a:lnTo>
                      <a:pt x="0" y="86"/>
                    </a:lnTo>
                    <a:close/>
                  </a:path>
                </a:pathLst>
              </a:custGeom>
              <a:grpFill/>
              <a:ln w="3175" cap="rnd">
                <a:solidFill>
                  <a:schemeClr val="bg1"/>
                </a:solidFill>
                <a:round/>
                <a:headEnd/>
                <a:tailEnd/>
              </a:ln>
            </p:spPr>
            <p:txBody>
              <a:bodyPr/>
              <a:lstStyle/>
              <a:p>
                <a:endParaRPr lang="en-US" dirty="0"/>
              </a:p>
            </p:txBody>
          </p:sp>
          <p:sp>
            <p:nvSpPr>
              <p:cNvPr id="137" name="Freeform 113"/>
              <p:cNvSpPr>
                <a:spLocks noChangeAspect="1"/>
              </p:cNvSpPr>
              <p:nvPr/>
            </p:nvSpPr>
            <p:spPr bwMode="gray">
              <a:xfrm>
                <a:off x="8781027" y="5699118"/>
                <a:ext cx="200024" cy="206375"/>
              </a:xfrm>
              <a:custGeom>
                <a:avLst/>
                <a:gdLst>
                  <a:gd name="T0" fmla="*/ 0 w 268"/>
                  <a:gd name="T1" fmla="*/ 147549117 h 252"/>
                  <a:gd name="T2" fmla="*/ 31194944 w 268"/>
                  <a:gd name="T3" fmla="*/ 95907049 h 252"/>
                  <a:gd name="T4" fmla="*/ 85229309 w 268"/>
                  <a:gd name="T5" fmla="*/ 57678537 h 252"/>
                  <a:gd name="T6" fmla="*/ 112525258 w 268"/>
                  <a:gd name="T7" fmla="*/ 0 h 252"/>
                  <a:gd name="T8" fmla="*/ 129793834 w 268"/>
                  <a:gd name="T9" fmla="*/ 17437869 h 252"/>
                  <a:gd name="T10" fmla="*/ 148176729 w 268"/>
                  <a:gd name="T11" fmla="*/ 10059962 h 252"/>
                  <a:gd name="T12" fmla="*/ 149291047 w 268"/>
                  <a:gd name="T13" fmla="*/ 29509987 h 252"/>
                  <a:gd name="T14" fmla="*/ 121438312 w 268"/>
                  <a:gd name="T15" fmla="*/ 69750655 h 252"/>
                  <a:gd name="T16" fmla="*/ 127565944 w 268"/>
                  <a:gd name="T17" fmla="*/ 88529142 h 252"/>
                  <a:gd name="T18" fmla="*/ 96371000 w 268"/>
                  <a:gd name="T19" fmla="*/ 95236330 h 252"/>
                  <a:gd name="T20" fmla="*/ 80215996 w 268"/>
                  <a:gd name="T21" fmla="*/ 151572610 h 252"/>
                  <a:gd name="T22" fmla="*/ 48463520 w 268"/>
                  <a:gd name="T23" fmla="*/ 169010479 h 252"/>
                  <a:gd name="T24" fmla="*/ 0 w 268"/>
                  <a:gd name="T25" fmla="*/ 147549117 h 2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8"/>
                  <a:gd name="T40" fmla="*/ 0 h 252"/>
                  <a:gd name="T41" fmla="*/ 268 w 268"/>
                  <a:gd name="T42" fmla="*/ 252 h 2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8" h="252">
                    <a:moveTo>
                      <a:pt x="0" y="220"/>
                    </a:moveTo>
                    <a:lnTo>
                      <a:pt x="56" y="143"/>
                    </a:lnTo>
                    <a:lnTo>
                      <a:pt x="153" y="86"/>
                    </a:lnTo>
                    <a:lnTo>
                      <a:pt x="202" y="0"/>
                    </a:lnTo>
                    <a:lnTo>
                      <a:pt x="233" y="26"/>
                    </a:lnTo>
                    <a:lnTo>
                      <a:pt x="266" y="15"/>
                    </a:lnTo>
                    <a:lnTo>
                      <a:pt x="268" y="44"/>
                    </a:lnTo>
                    <a:lnTo>
                      <a:pt x="218" y="104"/>
                    </a:lnTo>
                    <a:lnTo>
                      <a:pt x="229" y="132"/>
                    </a:lnTo>
                    <a:lnTo>
                      <a:pt x="173" y="142"/>
                    </a:lnTo>
                    <a:lnTo>
                      <a:pt x="144" y="226"/>
                    </a:lnTo>
                    <a:lnTo>
                      <a:pt x="87" y="252"/>
                    </a:lnTo>
                    <a:lnTo>
                      <a:pt x="0" y="220"/>
                    </a:lnTo>
                    <a:close/>
                  </a:path>
                </a:pathLst>
              </a:custGeom>
              <a:grpFill/>
              <a:ln w="3175" cap="rnd">
                <a:solidFill>
                  <a:schemeClr val="bg1"/>
                </a:solidFill>
                <a:round/>
                <a:headEnd/>
                <a:tailEnd/>
              </a:ln>
            </p:spPr>
            <p:txBody>
              <a:bodyPr/>
              <a:lstStyle/>
              <a:p>
                <a:endParaRPr lang="en-US" dirty="0"/>
              </a:p>
            </p:txBody>
          </p:sp>
          <p:sp>
            <p:nvSpPr>
              <p:cNvPr id="138" name="Freeform 114"/>
              <p:cNvSpPr>
                <a:spLocks noChangeAspect="1"/>
              </p:cNvSpPr>
              <p:nvPr/>
            </p:nvSpPr>
            <p:spPr bwMode="gray">
              <a:xfrm>
                <a:off x="8938186" y="5492743"/>
                <a:ext cx="150813" cy="228600"/>
              </a:xfrm>
              <a:custGeom>
                <a:avLst/>
                <a:gdLst>
                  <a:gd name="T0" fmla="*/ 0 w 202"/>
                  <a:gd name="T1" fmla="*/ 0 h 278"/>
                  <a:gd name="T2" fmla="*/ 31215305 w 202"/>
                  <a:gd name="T3" fmla="*/ 21638059 h 278"/>
                  <a:gd name="T4" fmla="*/ 39576467 w 202"/>
                  <a:gd name="T5" fmla="*/ 62884735 h 278"/>
                  <a:gd name="T6" fmla="*/ 52396319 w 202"/>
                  <a:gd name="T7" fmla="*/ 74379697 h 278"/>
                  <a:gd name="T8" fmla="*/ 60757481 w 202"/>
                  <a:gd name="T9" fmla="*/ 56798877 h 278"/>
                  <a:gd name="T10" fmla="*/ 66889298 w 202"/>
                  <a:gd name="T11" fmla="*/ 85198727 h 278"/>
                  <a:gd name="T12" fmla="*/ 112596836 w 202"/>
                  <a:gd name="T13" fmla="*/ 85198727 h 278"/>
                  <a:gd name="T14" fmla="*/ 102563292 w 202"/>
                  <a:gd name="T15" fmla="*/ 126445403 h 278"/>
                  <a:gd name="T16" fmla="*/ 80266860 w 202"/>
                  <a:gd name="T17" fmla="*/ 132531261 h 278"/>
                  <a:gd name="T18" fmla="*/ 61315190 w 202"/>
                  <a:gd name="T19" fmla="*/ 185949654 h 278"/>
                  <a:gd name="T20" fmla="*/ 40133430 w 202"/>
                  <a:gd name="T21" fmla="*/ 187978273 h 278"/>
                  <a:gd name="T22" fmla="*/ 49609264 w 202"/>
                  <a:gd name="T23" fmla="*/ 167692901 h 278"/>
                  <a:gd name="T24" fmla="*/ 21738723 w 202"/>
                  <a:gd name="T25" fmla="*/ 129826709 h 278"/>
                  <a:gd name="T26" fmla="*/ 44035156 w 202"/>
                  <a:gd name="T27" fmla="*/ 96017756 h 278"/>
                  <a:gd name="T28" fmla="*/ 40133430 w 202"/>
                  <a:gd name="T29" fmla="*/ 67617906 h 278"/>
                  <a:gd name="T30" fmla="*/ 0 w 202"/>
                  <a:gd name="T31" fmla="*/ 0 h 2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2"/>
                  <a:gd name="T49" fmla="*/ 0 h 278"/>
                  <a:gd name="T50" fmla="*/ 202 w 202"/>
                  <a:gd name="T51" fmla="*/ 278 h 2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2" h="278">
                    <a:moveTo>
                      <a:pt x="0" y="0"/>
                    </a:moveTo>
                    <a:lnTo>
                      <a:pt x="56" y="32"/>
                    </a:lnTo>
                    <a:lnTo>
                      <a:pt x="71" y="93"/>
                    </a:lnTo>
                    <a:lnTo>
                      <a:pt x="94" y="110"/>
                    </a:lnTo>
                    <a:lnTo>
                      <a:pt x="109" y="84"/>
                    </a:lnTo>
                    <a:lnTo>
                      <a:pt x="120" y="126"/>
                    </a:lnTo>
                    <a:lnTo>
                      <a:pt x="202" y="126"/>
                    </a:lnTo>
                    <a:lnTo>
                      <a:pt x="184" y="187"/>
                    </a:lnTo>
                    <a:lnTo>
                      <a:pt x="144" y="196"/>
                    </a:lnTo>
                    <a:lnTo>
                      <a:pt x="110" y="275"/>
                    </a:lnTo>
                    <a:lnTo>
                      <a:pt x="72" y="278"/>
                    </a:lnTo>
                    <a:lnTo>
                      <a:pt x="89" y="248"/>
                    </a:lnTo>
                    <a:lnTo>
                      <a:pt x="39" y="192"/>
                    </a:lnTo>
                    <a:lnTo>
                      <a:pt x="79" y="142"/>
                    </a:lnTo>
                    <a:lnTo>
                      <a:pt x="72" y="100"/>
                    </a:lnTo>
                    <a:lnTo>
                      <a:pt x="0" y="0"/>
                    </a:lnTo>
                    <a:close/>
                  </a:path>
                </a:pathLst>
              </a:custGeom>
              <a:grpFill/>
              <a:ln w="3175" cap="rnd">
                <a:solidFill>
                  <a:schemeClr val="bg1"/>
                </a:solidFill>
                <a:round/>
                <a:headEnd/>
                <a:tailEnd/>
              </a:ln>
            </p:spPr>
            <p:txBody>
              <a:bodyPr/>
              <a:lstStyle/>
              <a:p>
                <a:endParaRPr lang="en-US" dirty="0"/>
              </a:p>
            </p:txBody>
          </p:sp>
          <p:sp>
            <p:nvSpPr>
              <p:cNvPr id="139" name="Freeform 115"/>
              <p:cNvSpPr>
                <a:spLocks noChangeAspect="1"/>
              </p:cNvSpPr>
              <p:nvPr/>
            </p:nvSpPr>
            <p:spPr bwMode="gray">
              <a:xfrm>
                <a:off x="2417759" y="4038594"/>
                <a:ext cx="101599" cy="119062"/>
              </a:xfrm>
              <a:custGeom>
                <a:avLst/>
                <a:gdLst>
                  <a:gd name="T0" fmla="*/ 0 w 138"/>
                  <a:gd name="T1" fmla="*/ 49222629 h 144"/>
                  <a:gd name="T2" fmla="*/ 29812238 w 138"/>
                  <a:gd name="T3" fmla="*/ 95710115 h 144"/>
                  <a:gd name="T4" fmla="*/ 68838417 w 138"/>
                  <a:gd name="T5" fmla="*/ 98444430 h 144"/>
                  <a:gd name="T6" fmla="*/ 74801159 w 138"/>
                  <a:gd name="T7" fmla="*/ 0 h 144"/>
                  <a:gd name="T8" fmla="*/ 47698991 w 138"/>
                  <a:gd name="T9" fmla="*/ 4101886 h 144"/>
                  <a:gd name="T10" fmla="*/ 0 w 138"/>
                  <a:gd name="T11" fmla="*/ 49222629 h 144"/>
                  <a:gd name="T12" fmla="*/ 0 60000 65536"/>
                  <a:gd name="T13" fmla="*/ 0 60000 65536"/>
                  <a:gd name="T14" fmla="*/ 0 60000 65536"/>
                  <a:gd name="T15" fmla="*/ 0 60000 65536"/>
                  <a:gd name="T16" fmla="*/ 0 60000 65536"/>
                  <a:gd name="T17" fmla="*/ 0 60000 65536"/>
                  <a:gd name="T18" fmla="*/ 0 w 138"/>
                  <a:gd name="T19" fmla="*/ 0 h 144"/>
                  <a:gd name="T20" fmla="*/ 138 w 138"/>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38" h="144">
                    <a:moveTo>
                      <a:pt x="0" y="72"/>
                    </a:moveTo>
                    <a:lnTo>
                      <a:pt x="55" y="140"/>
                    </a:lnTo>
                    <a:lnTo>
                      <a:pt x="127" y="144"/>
                    </a:lnTo>
                    <a:lnTo>
                      <a:pt x="138" y="0"/>
                    </a:lnTo>
                    <a:lnTo>
                      <a:pt x="88" y="6"/>
                    </a:lnTo>
                    <a:lnTo>
                      <a:pt x="0" y="72"/>
                    </a:lnTo>
                    <a:close/>
                  </a:path>
                </a:pathLst>
              </a:custGeom>
              <a:grpFill/>
              <a:ln w="3175" cap="rnd">
                <a:solidFill>
                  <a:schemeClr val="bg1"/>
                </a:solidFill>
                <a:round/>
                <a:headEnd/>
                <a:tailEnd/>
              </a:ln>
            </p:spPr>
            <p:txBody>
              <a:bodyPr/>
              <a:lstStyle/>
              <a:p>
                <a:endParaRPr lang="en-US" dirty="0"/>
              </a:p>
            </p:txBody>
          </p:sp>
          <p:sp>
            <p:nvSpPr>
              <p:cNvPr id="140" name="Freeform 116"/>
              <p:cNvSpPr>
                <a:spLocks noChangeAspect="1"/>
              </p:cNvSpPr>
              <p:nvPr/>
            </p:nvSpPr>
            <p:spPr bwMode="gray">
              <a:xfrm>
                <a:off x="4596379" y="1990723"/>
                <a:ext cx="669925" cy="596900"/>
              </a:xfrm>
              <a:custGeom>
                <a:avLst/>
                <a:gdLst>
                  <a:gd name="T0" fmla="*/ 1115795 w 897"/>
                  <a:gd name="T1" fmla="*/ 391465948 h 719"/>
                  <a:gd name="T2" fmla="*/ 48527365 w 897"/>
                  <a:gd name="T3" fmla="*/ 385951887 h 719"/>
                  <a:gd name="T4" fmla="*/ 12271502 w 897"/>
                  <a:gd name="T5" fmla="*/ 408006471 h 719"/>
                  <a:gd name="T6" fmla="*/ 39602501 w 897"/>
                  <a:gd name="T7" fmla="*/ 412141601 h 719"/>
                  <a:gd name="T8" fmla="*/ 24542258 w 897"/>
                  <a:gd name="T9" fmla="*/ 450047657 h 719"/>
                  <a:gd name="T10" fmla="*/ 60798868 w 897"/>
                  <a:gd name="T11" fmla="*/ 495534924 h 719"/>
                  <a:gd name="T12" fmla="*/ 106536746 w 897"/>
                  <a:gd name="T13" fmla="*/ 435574285 h 719"/>
                  <a:gd name="T14" fmla="*/ 141119664 w 897"/>
                  <a:gd name="T15" fmla="*/ 428682124 h 719"/>
                  <a:gd name="T16" fmla="*/ 147255789 w 897"/>
                  <a:gd name="T17" fmla="*/ 383195687 h 719"/>
                  <a:gd name="T18" fmla="*/ 138330924 w 897"/>
                  <a:gd name="T19" fmla="*/ 298423434 h 719"/>
                  <a:gd name="T20" fmla="*/ 167335614 w 897"/>
                  <a:gd name="T21" fmla="*/ 259139278 h 719"/>
                  <a:gd name="T22" fmla="*/ 216978774 w 897"/>
                  <a:gd name="T23" fmla="*/ 166097595 h 719"/>
                  <a:gd name="T24" fmla="*/ 247657157 w 897"/>
                  <a:gd name="T25" fmla="*/ 126812609 h 719"/>
                  <a:gd name="T26" fmla="*/ 290606295 w 897"/>
                  <a:gd name="T27" fmla="*/ 111650187 h 719"/>
                  <a:gd name="T28" fmla="*/ 300089057 w 897"/>
                  <a:gd name="T29" fmla="*/ 84771423 h 719"/>
                  <a:gd name="T30" fmla="*/ 336344920 w 897"/>
                  <a:gd name="T31" fmla="*/ 96487764 h 719"/>
                  <a:gd name="T32" fmla="*/ 399932529 w 897"/>
                  <a:gd name="T33" fmla="*/ 86150353 h 719"/>
                  <a:gd name="T34" fmla="*/ 444555359 w 897"/>
                  <a:gd name="T35" fmla="*/ 44798217 h 719"/>
                  <a:gd name="T36" fmla="*/ 462962239 w 897"/>
                  <a:gd name="T37" fmla="*/ 84771423 h 719"/>
                  <a:gd name="T38" fmla="*/ 474675844 w 897"/>
                  <a:gd name="T39" fmla="*/ 58581709 h 719"/>
                  <a:gd name="T40" fmla="*/ 456268964 w 897"/>
                  <a:gd name="T41" fmla="*/ 42041186 h 719"/>
                  <a:gd name="T42" fmla="*/ 465193082 w 897"/>
                  <a:gd name="T43" fmla="*/ 8270261 h 719"/>
                  <a:gd name="T44" fmla="*/ 454595272 w 897"/>
                  <a:gd name="T45" fmla="*/ 2067980 h 719"/>
                  <a:gd name="T46" fmla="*/ 423916889 w 897"/>
                  <a:gd name="T47" fmla="*/ 26878764 h 719"/>
                  <a:gd name="T48" fmla="*/ 417781511 w 897"/>
                  <a:gd name="T49" fmla="*/ 5513231 h 719"/>
                  <a:gd name="T50" fmla="*/ 402721269 w 897"/>
                  <a:gd name="T51" fmla="*/ 8959311 h 719"/>
                  <a:gd name="T52" fmla="*/ 351405163 w 897"/>
                  <a:gd name="T53" fmla="*/ 46865367 h 719"/>
                  <a:gd name="T54" fmla="*/ 327420056 w 897"/>
                  <a:gd name="T55" fmla="*/ 57203608 h 719"/>
                  <a:gd name="T56" fmla="*/ 291164193 w 897"/>
                  <a:gd name="T57" fmla="*/ 73744131 h 719"/>
                  <a:gd name="T58" fmla="*/ 281682177 w 897"/>
                  <a:gd name="T59" fmla="*/ 70987931 h 719"/>
                  <a:gd name="T60" fmla="*/ 278892690 w 897"/>
                  <a:gd name="T61" fmla="*/ 77190211 h 719"/>
                  <a:gd name="T62" fmla="*/ 245425567 w 897"/>
                  <a:gd name="T63" fmla="*/ 97866695 h 719"/>
                  <a:gd name="T64" fmla="*/ 243752622 w 897"/>
                  <a:gd name="T65" fmla="*/ 110961136 h 719"/>
                  <a:gd name="T66" fmla="*/ 196340305 w 897"/>
                  <a:gd name="T67" fmla="*/ 146800042 h 719"/>
                  <a:gd name="T68" fmla="*/ 160084442 w 897"/>
                  <a:gd name="T69" fmla="*/ 181260017 h 719"/>
                  <a:gd name="T70" fmla="*/ 89245661 w 897"/>
                  <a:gd name="T71" fmla="*/ 288775073 h 719"/>
                  <a:gd name="T72" fmla="*/ 121596989 w 897"/>
                  <a:gd name="T73" fmla="*/ 292910203 h 719"/>
                  <a:gd name="T74" fmla="*/ 39602501 w 897"/>
                  <a:gd name="T75" fmla="*/ 328059229 h 719"/>
                  <a:gd name="T76" fmla="*/ 25658053 w 897"/>
                  <a:gd name="T77" fmla="*/ 338397470 h 719"/>
                  <a:gd name="T78" fmla="*/ 2230843 w 897"/>
                  <a:gd name="T79" fmla="*/ 353559892 h 719"/>
                  <a:gd name="T80" fmla="*/ 0 w 897"/>
                  <a:gd name="T81" fmla="*/ 370789465 h 7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97"/>
                  <a:gd name="T124" fmla="*/ 0 h 719"/>
                  <a:gd name="T125" fmla="*/ 897 w 897"/>
                  <a:gd name="T126" fmla="*/ 719 h 7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97" h="719">
                    <a:moveTo>
                      <a:pt x="0" y="538"/>
                    </a:moveTo>
                    <a:lnTo>
                      <a:pt x="2" y="568"/>
                    </a:lnTo>
                    <a:lnTo>
                      <a:pt x="84" y="548"/>
                    </a:lnTo>
                    <a:lnTo>
                      <a:pt x="87" y="560"/>
                    </a:lnTo>
                    <a:lnTo>
                      <a:pt x="1" y="581"/>
                    </a:lnTo>
                    <a:lnTo>
                      <a:pt x="22" y="592"/>
                    </a:lnTo>
                    <a:lnTo>
                      <a:pt x="13" y="631"/>
                    </a:lnTo>
                    <a:lnTo>
                      <a:pt x="71" y="598"/>
                    </a:lnTo>
                    <a:lnTo>
                      <a:pt x="9" y="653"/>
                    </a:lnTo>
                    <a:lnTo>
                      <a:pt x="44" y="653"/>
                    </a:lnTo>
                    <a:lnTo>
                      <a:pt x="22" y="699"/>
                    </a:lnTo>
                    <a:lnTo>
                      <a:pt x="109" y="719"/>
                    </a:lnTo>
                    <a:lnTo>
                      <a:pt x="177" y="674"/>
                    </a:lnTo>
                    <a:lnTo>
                      <a:pt x="191" y="632"/>
                    </a:lnTo>
                    <a:lnTo>
                      <a:pt x="213" y="674"/>
                    </a:lnTo>
                    <a:lnTo>
                      <a:pt x="253" y="622"/>
                    </a:lnTo>
                    <a:lnTo>
                      <a:pt x="246" y="577"/>
                    </a:lnTo>
                    <a:lnTo>
                      <a:pt x="264" y="556"/>
                    </a:lnTo>
                    <a:lnTo>
                      <a:pt x="246" y="535"/>
                    </a:lnTo>
                    <a:lnTo>
                      <a:pt x="248" y="433"/>
                    </a:lnTo>
                    <a:lnTo>
                      <a:pt x="313" y="408"/>
                    </a:lnTo>
                    <a:lnTo>
                      <a:pt x="300" y="376"/>
                    </a:lnTo>
                    <a:lnTo>
                      <a:pt x="328" y="298"/>
                    </a:lnTo>
                    <a:lnTo>
                      <a:pt x="389" y="241"/>
                    </a:lnTo>
                    <a:lnTo>
                      <a:pt x="401" y="193"/>
                    </a:lnTo>
                    <a:lnTo>
                      <a:pt x="444" y="184"/>
                    </a:lnTo>
                    <a:lnTo>
                      <a:pt x="457" y="155"/>
                    </a:lnTo>
                    <a:lnTo>
                      <a:pt x="521" y="162"/>
                    </a:lnTo>
                    <a:lnTo>
                      <a:pt x="522" y="123"/>
                    </a:lnTo>
                    <a:lnTo>
                      <a:pt x="538" y="123"/>
                    </a:lnTo>
                    <a:lnTo>
                      <a:pt x="563" y="106"/>
                    </a:lnTo>
                    <a:lnTo>
                      <a:pt x="603" y="140"/>
                    </a:lnTo>
                    <a:lnTo>
                      <a:pt x="675" y="147"/>
                    </a:lnTo>
                    <a:lnTo>
                      <a:pt x="717" y="125"/>
                    </a:lnTo>
                    <a:lnTo>
                      <a:pt x="729" y="78"/>
                    </a:lnTo>
                    <a:lnTo>
                      <a:pt x="797" y="65"/>
                    </a:lnTo>
                    <a:lnTo>
                      <a:pt x="834" y="83"/>
                    </a:lnTo>
                    <a:lnTo>
                      <a:pt x="830" y="123"/>
                    </a:lnTo>
                    <a:lnTo>
                      <a:pt x="894" y="78"/>
                    </a:lnTo>
                    <a:lnTo>
                      <a:pt x="851" y="85"/>
                    </a:lnTo>
                    <a:lnTo>
                      <a:pt x="862" y="73"/>
                    </a:lnTo>
                    <a:lnTo>
                      <a:pt x="818" y="61"/>
                    </a:lnTo>
                    <a:lnTo>
                      <a:pt x="897" y="39"/>
                    </a:lnTo>
                    <a:lnTo>
                      <a:pt x="834" y="12"/>
                    </a:lnTo>
                    <a:lnTo>
                      <a:pt x="793" y="39"/>
                    </a:lnTo>
                    <a:lnTo>
                      <a:pt x="815" y="3"/>
                    </a:lnTo>
                    <a:lnTo>
                      <a:pt x="782" y="0"/>
                    </a:lnTo>
                    <a:lnTo>
                      <a:pt x="760" y="39"/>
                    </a:lnTo>
                    <a:lnTo>
                      <a:pt x="749" y="43"/>
                    </a:lnTo>
                    <a:lnTo>
                      <a:pt x="749" y="8"/>
                    </a:lnTo>
                    <a:lnTo>
                      <a:pt x="691" y="65"/>
                    </a:lnTo>
                    <a:lnTo>
                      <a:pt x="722" y="13"/>
                    </a:lnTo>
                    <a:lnTo>
                      <a:pt x="691" y="5"/>
                    </a:lnTo>
                    <a:lnTo>
                      <a:pt x="630" y="68"/>
                    </a:lnTo>
                    <a:lnTo>
                      <a:pt x="571" y="48"/>
                    </a:lnTo>
                    <a:lnTo>
                      <a:pt x="587" y="83"/>
                    </a:lnTo>
                    <a:lnTo>
                      <a:pt x="563" y="65"/>
                    </a:lnTo>
                    <a:lnTo>
                      <a:pt x="522" y="107"/>
                    </a:lnTo>
                    <a:lnTo>
                      <a:pt x="527" y="72"/>
                    </a:lnTo>
                    <a:lnTo>
                      <a:pt x="505" y="103"/>
                    </a:lnTo>
                    <a:lnTo>
                      <a:pt x="487" y="81"/>
                    </a:lnTo>
                    <a:lnTo>
                      <a:pt x="500" y="112"/>
                    </a:lnTo>
                    <a:lnTo>
                      <a:pt x="453" y="99"/>
                    </a:lnTo>
                    <a:lnTo>
                      <a:pt x="440" y="142"/>
                    </a:lnTo>
                    <a:lnTo>
                      <a:pt x="398" y="158"/>
                    </a:lnTo>
                    <a:lnTo>
                      <a:pt x="437" y="161"/>
                    </a:lnTo>
                    <a:lnTo>
                      <a:pt x="366" y="182"/>
                    </a:lnTo>
                    <a:lnTo>
                      <a:pt x="352" y="213"/>
                    </a:lnTo>
                    <a:lnTo>
                      <a:pt x="374" y="213"/>
                    </a:lnTo>
                    <a:lnTo>
                      <a:pt x="287" y="263"/>
                    </a:lnTo>
                    <a:lnTo>
                      <a:pt x="254" y="348"/>
                    </a:lnTo>
                    <a:lnTo>
                      <a:pt x="160" y="419"/>
                    </a:lnTo>
                    <a:lnTo>
                      <a:pt x="177" y="438"/>
                    </a:lnTo>
                    <a:lnTo>
                      <a:pt x="218" y="425"/>
                    </a:lnTo>
                    <a:lnTo>
                      <a:pt x="122" y="446"/>
                    </a:lnTo>
                    <a:lnTo>
                      <a:pt x="71" y="476"/>
                    </a:lnTo>
                    <a:lnTo>
                      <a:pt x="84" y="491"/>
                    </a:lnTo>
                    <a:lnTo>
                      <a:pt x="46" y="491"/>
                    </a:lnTo>
                    <a:lnTo>
                      <a:pt x="50" y="513"/>
                    </a:lnTo>
                    <a:lnTo>
                      <a:pt x="4" y="513"/>
                    </a:lnTo>
                    <a:lnTo>
                      <a:pt x="46" y="526"/>
                    </a:lnTo>
                    <a:lnTo>
                      <a:pt x="0" y="538"/>
                    </a:lnTo>
                    <a:close/>
                  </a:path>
                </a:pathLst>
              </a:custGeom>
              <a:grpFill/>
              <a:ln w="3175" cap="rnd">
                <a:solidFill>
                  <a:schemeClr val="bg1"/>
                </a:solidFill>
                <a:round/>
                <a:headEnd/>
                <a:tailEnd/>
              </a:ln>
            </p:spPr>
            <p:txBody>
              <a:bodyPr/>
              <a:lstStyle/>
              <a:p>
                <a:endParaRPr lang="en-US" dirty="0"/>
              </a:p>
            </p:txBody>
          </p:sp>
          <p:sp>
            <p:nvSpPr>
              <p:cNvPr id="141" name="Freeform 117"/>
              <p:cNvSpPr>
                <a:spLocks noChangeAspect="1"/>
              </p:cNvSpPr>
              <p:nvPr/>
            </p:nvSpPr>
            <p:spPr bwMode="gray">
              <a:xfrm>
                <a:off x="6044178" y="3360733"/>
                <a:ext cx="433387" cy="415925"/>
              </a:xfrm>
              <a:custGeom>
                <a:avLst/>
                <a:gdLst>
                  <a:gd name="T0" fmla="*/ 0 w 582"/>
                  <a:gd name="T1" fmla="*/ 187900090 h 505"/>
                  <a:gd name="T2" fmla="*/ 30497935 w 582"/>
                  <a:gd name="T3" fmla="*/ 200110165 h 505"/>
                  <a:gd name="T4" fmla="*/ 100920344 w 582"/>
                  <a:gd name="T5" fmla="*/ 187900090 h 505"/>
                  <a:gd name="T6" fmla="*/ 114228005 w 582"/>
                  <a:gd name="T7" fmla="*/ 153305013 h 505"/>
                  <a:gd name="T8" fmla="*/ 161915468 w 582"/>
                  <a:gd name="T9" fmla="*/ 134311654 h 505"/>
                  <a:gd name="T10" fmla="*/ 166351355 w 582"/>
                  <a:gd name="T11" fmla="*/ 105142546 h 505"/>
                  <a:gd name="T12" fmla="*/ 182432098 w 582"/>
                  <a:gd name="T13" fmla="*/ 97002770 h 505"/>
                  <a:gd name="T14" fmla="*/ 175223875 w 582"/>
                  <a:gd name="T15" fmla="*/ 82078887 h 505"/>
                  <a:gd name="T16" fmla="*/ 192413403 w 582"/>
                  <a:gd name="T17" fmla="*/ 80043737 h 505"/>
                  <a:gd name="T18" fmla="*/ 205167044 w 582"/>
                  <a:gd name="T19" fmla="*/ 50196794 h 505"/>
                  <a:gd name="T20" fmla="*/ 199621627 w 582"/>
                  <a:gd name="T21" fmla="*/ 21707167 h 505"/>
                  <a:gd name="T22" fmla="*/ 263389832 w 582"/>
                  <a:gd name="T23" fmla="*/ 0 h 505"/>
                  <a:gd name="T24" fmla="*/ 322722151 w 582"/>
                  <a:gd name="T25" fmla="*/ 44092168 h 505"/>
                  <a:gd name="T26" fmla="*/ 306086643 w 582"/>
                  <a:gd name="T27" fmla="*/ 62406870 h 505"/>
                  <a:gd name="T28" fmla="*/ 251190956 w 582"/>
                  <a:gd name="T29" fmla="*/ 62406870 h 505"/>
                  <a:gd name="T30" fmla="*/ 252299742 w 582"/>
                  <a:gd name="T31" fmla="*/ 101072246 h 505"/>
                  <a:gd name="T32" fmla="*/ 277253004 w 582"/>
                  <a:gd name="T33" fmla="*/ 124814563 h 505"/>
                  <a:gd name="T34" fmla="*/ 262281047 w 582"/>
                  <a:gd name="T35" fmla="*/ 137703296 h 505"/>
                  <a:gd name="T36" fmla="*/ 266162913 w 582"/>
                  <a:gd name="T37" fmla="*/ 159409639 h 505"/>
                  <a:gd name="T38" fmla="*/ 209602931 w 582"/>
                  <a:gd name="T39" fmla="*/ 238096884 h 505"/>
                  <a:gd name="T40" fmla="*/ 183541628 w 582"/>
                  <a:gd name="T41" fmla="*/ 235383900 h 505"/>
                  <a:gd name="T42" fmla="*/ 166351355 w 582"/>
                  <a:gd name="T43" fmla="*/ 255055917 h 505"/>
                  <a:gd name="T44" fmla="*/ 196295270 w 582"/>
                  <a:gd name="T45" fmla="*/ 326959878 h 505"/>
                  <a:gd name="T46" fmla="*/ 153043694 w 582"/>
                  <a:gd name="T47" fmla="*/ 326959878 h 505"/>
                  <a:gd name="T48" fmla="*/ 136962951 w 582"/>
                  <a:gd name="T49" fmla="*/ 342561595 h 505"/>
                  <a:gd name="T50" fmla="*/ 104801466 w 582"/>
                  <a:gd name="T51" fmla="*/ 299148085 h 505"/>
                  <a:gd name="T52" fmla="*/ 15525978 w 582"/>
                  <a:gd name="T53" fmla="*/ 307287861 h 505"/>
                  <a:gd name="T54" fmla="*/ 45469147 w 582"/>
                  <a:gd name="T55" fmla="*/ 257768901 h 505"/>
                  <a:gd name="T56" fmla="*/ 0 w 582"/>
                  <a:gd name="T57" fmla="*/ 187900090 h 50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82"/>
                  <a:gd name="T88" fmla="*/ 0 h 505"/>
                  <a:gd name="T89" fmla="*/ 582 w 582"/>
                  <a:gd name="T90" fmla="*/ 505 h 50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82" h="505">
                    <a:moveTo>
                      <a:pt x="0" y="277"/>
                    </a:moveTo>
                    <a:lnTo>
                      <a:pt x="55" y="295"/>
                    </a:lnTo>
                    <a:lnTo>
                      <a:pt x="182" y="277"/>
                    </a:lnTo>
                    <a:lnTo>
                      <a:pt x="206" y="226"/>
                    </a:lnTo>
                    <a:lnTo>
                      <a:pt x="292" y="198"/>
                    </a:lnTo>
                    <a:lnTo>
                      <a:pt x="300" y="155"/>
                    </a:lnTo>
                    <a:lnTo>
                      <a:pt x="329" y="143"/>
                    </a:lnTo>
                    <a:lnTo>
                      <a:pt x="316" y="121"/>
                    </a:lnTo>
                    <a:lnTo>
                      <a:pt x="347" y="118"/>
                    </a:lnTo>
                    <a:lnTo>
                      <a:pt x="370" y="74"/>
                    </a:lnTo>
                    <a:lnTo>
                      <a:pt x="360" y="32"/>
                    </a:lnTo>
                    <a:lnTo>
                      <a:pt x="475" y="0"/>
                    </a:lnTo>
                    <a:lnTo>
                      <a:pt x="582" y="65"/>
                    </a:lnTo>
                    <a:lnTo>
                      <a:pt x="552" y="92"/>
                    </a:lnTo>
                    <a:lnTo>
                      <a:pt x="453" y="92"/>
                    </a:lnTo>
                    <a:lnTo>
                      <a:pt x="455" y="149"/>
                    </a:lnTo>
                    <a:lnTo>
                      <a:pt x="500" y="184"/>
                    </a:lnTo>
                    <a:lnTo>
                      <a:pt x="473" y="203"/>
                    </a:lnTo>
                    <a:lnTo>
                      <a:pt x="480" y="235"/>
                    </a:lnTo>
                    <a:lnTo>
                      <a:pt x="378" y="351"/>
                    </a:lnTo>
                    <a:lnTo>
                      <a:pt x="331" y="347"/>
                    </a:lnTo>
                    <a:lnTo>
                      <a:pt x="300" y="376"/>
                    </a:lnTo>
                    <a:lnTo>
                      <a:pt x="354" y="482"/>
                    </a:lnTo>
                    <a:lnTo>
                      <a:pt x="276" y="482"/>
                    </a:lnTo>
                    <a:lnTo>
                      <a:pt x="247" y="505"/>
                    </a:lnTo>
                    <a:lnTo>
                      <a:pt x="189" y="441"/>
                    </a:lnTo>
                    <a:lnTo>
                      <a:pt x="28" y="453"/>
                    </a:lnTo>
                    <a:lnTo>
                      <a:pt x="82" y="380"/>
                    </a:lnTo>
                    <a:lnTo>
                      <a:pt x="0" y="277"/>
                    </a:lnTo>
                    <a:close/>
                  </a:path>
                </a:pathLst>
              </a:custGeom>
              <a:grpFill/>
              <a:ln w="3175" cap="rnd">
                <a:solidFill>
                  <a:schemeClr val="bg1"/>
                </a:solidFill>
                <a:round/>
                <a:headEnd/>
                <a:tailEnd/>
              </a:ln>
            </p:spPr>
            <p:txBody>
              <a:bodyPr/>
              <a:lstStyle/>
              <a:p>
                <a:endParaRPr lang="en-US" dirty="0"/>
              </a:p>
            </p:txBody>
          </p:sp>
          <p:sp>
            <p:nvSpPr>
              <p:cNvPr id="142" name="Freeform 118"/>
              <p:cNvSpPr>
                <a:spLocks noChangeAspect="1"/>
              </p:cNvSpPr>
              <p:nvPr/>
            </p:nvSpPr>
            <p:spPr bwMode="gray">
              <a:xfrm>
                <a:off x="2527297" y="4190996"/>
                <a:ext cx="146049" cy="71438"/>
              </a:xfrm>
              <a:custGeom>
                <a:avLst/>
                <a:gdLst>
                  <a:gd name="T0" fmla="*/ 0 w 196"/>
                  <a:gd name="T1" fmla="*/ 31015588 h 87"/>
                  <a:gd name="T2" fmla="*/ 8883715 w 196"/>
                  <a:gd name="T3" fmla="*/ 0 h 87"/>
                  <a:gd name="T4" fmla="*/ 32204770 w 196"/>
                  <a:gd name="T5" fmla="*/ 18879339 h 87"/>
                  <a:gd name="T6" fmla="*/ 73293255 w 196"/>
                  <a:gd name="T7" fmla="*/ 674145 h 87"/>
                  <a:gd name="T8" fmla="*/ 108829605 w 196"/>
                  <a:gd name="T9" fmla="*/ 22924208 h 87"/>
                  <a:gd name="T10" fmla="*/ 99390006 w 196"/>
                  <a:gd name="T11" fmla="*/ 56637196 h 87"/>
                  <a:gd name="T12" fmla="*/ 96614310 w 196"/>
                  <a:gd name="T13" fmla="*/ 28992332 h 87"/>
                  <a:gd name="T14" fmla="*/ 73293255 w 196"/>
                  <a:gd name="T15" fmla="*/ 18204373 h 87"/>
                  <a:gd name="T16" fmla="*/ 51083223 w 196"/>
                  <a:gd name="T17" fmla="*/ 35061278 h 87"/>
                  <a:gd name="T18" fmla="*/ 56636104 w 196"/>
                  <a:gd name="T19" fmla="*/ 51243216 h 87"/>
                  <a:gd name="T20" fmla="*/ 46641366 w 196"/>
                  <a:gd name="T21" fmla="*/ 58659630 h 87"/>
                  <a:gd name="T22" fmla="*/ 0 w 196"/>
                  <a:gd name="T23" fmla="*/ 31015588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6"/>
                  <a:gd name="T37" fmla="*/ 0 h 87"/>
                  <a:gd name="T38" fmla="*/ 196 w 196"/>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6" h="87">
                    <a:moveTo>
                      <a:pt x="0" y="46"/>
                    </a:moveTo>
                    <a:lnTo>
                      <a:pt x="16" y="0"/>
                    </a:lnTo>
                    <a:lnTo>
                      <a:pt x="58" y="28"/>
                    </a:lnTo>
                    <a:lnTo>
                      <a:pt x="132" y="1"/>
                    </a:lnTo>
                    <a:lnTo>
                      <a:pt x="196" y="34"/>
                    </a:lnTo>
                    <a:lnTo>
                      <a:pt x="179" y="84"/>
                    </a:lnTo>
                    <a:lnTo>
                      <a:pt x="174" y="43"/>
                    </a:lnTo>
                    <a:lnTo>
                      <a:pt x="132" y="27"/>
                    </a:lnTo>
                    <a:lnTo>
                      <a:pt x="92" y="52"/>
                    </a:lnTo>
                    <a:lnTo>
                      <a:pt x="102" y="76"/>
                    </a:lnTo>
                    <a:lnTo>
                      <a:pt x="84" y="87"/>
                    </a:lnTo>
                    <a:lnTo>
                      <a:pt x="0" y="46"/>
                    </a:lnTo>
                    <a:close/>
                  </a:path>
                </a:pathLst>
              </a:custGeom>
              <a:grpFill/>
              <a:ln w="3175" cap="rnd">
                <a:solidFill>
                  <a:schemeClr val="bg1"/>
                </a:solidFill>
                <a:round/>
                <a:headEnd/>
                <a:tailEnd/>
              </a:ln>
            </p:spPr>
            <p:txBody>
              <a:bodyPr/>
              <a:lstStyle/>
              <a:p>
                <a:endParaRPr lang="en-US" dirty="0"/>
              </a:p>
            </p:txBody>
          </p:sp>
          <p:sp>
            <p:nvSpPr>
              <p:cNvPr id="143" name="Freeform 119"/>
              <p:cNvSpPr>
                <a:spLocks noChangeAspect="1"/>
              </p:cNvSpPr>
              <p:nvPr/>
            </p:nvSpPr>
            <p:spPr bwMode="gray">
              <a:xfrm>
                <a:off x="8122212" y="4543421"/>
                <a:ext cx="260350" cy="220662"/>
              </a:xfrm>
              <a:custGeom>
                <a:avLst/>
                <a:gdLst>
                  <a:gd name="T0" fmla="*/ 0 w 343"/>
                  <a:gd name="T1" fmla="*/ 0 h 268"/>
                  <a:gd name="T2" fmla="*/ 2880549 w 343"/>
                  <a:gd name="T3" fmla="*/ 151858136 h 268"/>
                  <a:gd name="T4" fmla="*/ 35144214 w 343"/>
                  <a:gd name="T5" fmla="*/ 156603214 h 268"/>
                  <a:gd name="T6" fmla="*/ 66831769 w 343"/>
                  <a:gd name="T7" fmla="*/ 115249485 h 268"/>
                  <a:gd name="T8" fmla="*/ 102552852 w 343"/>
                  <a:gd name="T9" fmla="*/ 133553811 h 268"/>
                  <a:gd name="T10" fmla="*/ 135392627 w 343"/>
                  <a:gd name="T11" fmla="*/ 174229906 h 268"/>
                  <a:gd name="T12" fmla="*/ 197615517 w 343"/>
                  <a:gd name="T13" fmla="*/ 181687163 h 268"/>
                  <a:gd name="T14" fmla="*/ 126750221 w 343"/>
                  <a:gd name="T15" fmla="*/ 113215763 h 268"/>
                  <a:gd name="T16" fmla="*/ 131359858 w 343"/>
                  <a:gd name="T17" fmla="*/ 81352190 h 268"/>
                  <a:gd name="T18" fmla="*/ 97943215 w 343"/>
                  <a:gd name="T19" fmla="*/ 69827489 h 268"/>
                  <a:gd name="T20" fmla="*/ 66255659 w 343"/>
                  <a:gd name="T21" fmla="*/ 27117671 h 268"/>
                  <a:gd name="T22" fmla="*/ 0 w 343"/>
                  <a:gd name="T23" fmla="*/ 0 h 2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3"/>
                  <a:gd name="T37" fmla="*/ 0 h 268"/>
                  <a:gd name="T38" fmla="*/ 343 w 343"/>
                  <a:gd name="T39" fmla="*/ 268 h 2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3" h="268">
                    <a:moveTo>
                      <a:pt x="0" y="0"/>
                    </a:moveTo>
                    <a:lnTo>
                      <a:pt x="5" y="224"/>
                    </a:lnTo>
                    <a:lnTo>
                      <a:pt x="61" y="231"/>
                    </a:lnTo>
                    <a:lnTo>
                      <a:pt x="116" y="170"/>
                    </a:lnTo>
                    <a:lnTo>
                      <a:pt x="178" y="197"/>
                    </a:lnTo>
                    <a:lnTo>
                      <a:pt x="235" y="257"/>
                    </a:lnTo>
                    <a:lnTo>
                      <a:pt x="343" y="268"/>
                    </a:lnTo>
                    <a:lnTo>
                      <a:pt x="220" y="167"/>
                    </a:lnTo>
                    <a:lnTo>
                      <a:pt x="228" y="120"/>
                    </a:lnTo>
                    <a:lnTo>
                      <a:pt x="170" y="103"/>
                    </a:lnTo>
                    <a:lnTo>
                      <a:pt x="115" y="40"/>
                    </a:lnTo>
                    <a:lnTo>
                      <a:pt x="0" y="0"/>
                    </a:lnTo>
                    <a:close/>
                  </a:path>
                </a:pathLst>
              </a:custGeom>
              <a:grpFill/>
              <a:ln w="3175" cap="rnd">
                <a:solidFill>
                  <a:schemeClr val="bg1"/>
                </a:solidFill>
                <a:round/>
                <a:headEnd/>
                <a:tailEnd/>
              </a:ln>
            </p:spPr>
            <p:txBody>
              <a:bodyPr/>
              <a:lstStyle/>
              <a:p>
                <a:endParaRPr lang="en-US" dirty="0"/>
              </a:p>
            </p:txBody>
          </p:sp>
          <p:sp>
            <p:nvSpPr>
              <p:cNvPr id="144" name="Freeform 120"/>
              <p:cNvSpPr>
                <a:spLocks noChangeAspect="1"/>
              </p:cNvSpPr>
              <p:nvPr/>
            </p:nvSpPr>
            <p:spPr bwMode="gray">
              <a:xfrm>
                <a:off x="8311125" y="4591045"/>
                <a:ext cx="111124" cy="57151"/>
              </a:xfrm>
              <a:custGeom>
                <a:avLst/>
                <a:gdLst>
                  <a:gd name="T0" fmla="*/ 0 w 143"/>
                  <a:gd name="T1" fmla="*/ 30452096 h 71"/>
                  <a:gd name="T2" fmla="*/ 50725843 w 143"/>
                  <a:gd name="T3" fmla="*/ 46001725 h 71"/>
                  <a:gd name="T4" fmla="*/ 86355004 w 143"/>
                  <a:gd name="T5" fmla="*/ 14253693 h 71"/>
                  <a:gd name="T6" fmla="*/ 71862128 w 143"/>
                  <a:gd name="T7" fmla="*/ 0 h 71"/>
                  <a:gd name="T8" fmla="*/ 60992083 w 143"/>
                  <a:gd name="T9" fmla="*/ 18141503 h 71"/>
                  <a:gd name="T10" fmla="*/ 0 w 143"/>
                  <a:gd name="T11" fmla="*/ 30452096 h 71"/>
                  <a:gd name="T12" fmla="*/ 0 60000 65536"/>
                  <a:gd name="T13" fmla="*/ 0 60000 65536"/>
                  <a:gd name="T14" fmla="*/ 0 60000 65536"/>
                  <a:gd name="T15" fmla="*/ 0 60000 65536"/>
                  <a:gd name="T16" fmla="*/ 0 60000 65536"/>
                  <a:gd name="T17" fmla="*/ 0 60000 65536"/>
                  <a:gd name="T18" fmla="*/ 0 w 143"/>
                  <a:gd name="T19" fmla="*/ 0 h 71"/>
                  <a:gd name="T20" fmla="*/ 143 w 143"/>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3" h="71">
                    <a:moveTo>
                      <a:pt x="0" y="47"/>
                    </a:moveTo>
                    <a:lnTo>
                      <a:pt x="84" y="71"/>
                    </a:lnTo>
                    <a:lnTo>
                      <a:pt x="143" y="22"/>
                    </a:lnTo>
                    <a:lnTo>
                      <a:pt x="119" y="0"/>
                    </a:lnTo>
                    <a:lnTo>
                      <a:pt x="101" y="28"/>
                    </a:lnTo>
                    <a:lnTo>
                      <a:pt x="0" y="47"/>
                    </a:lnTo>
                    <a:close/>
                  </a:path>
                </a:pathLst>
              </a:custGeom>
              <a:grpFill/>
              <a:ln w="3175" cap="rnd">
                <a:solidFill>
                  <a:schemeClr val="bg1"/>
                </a:solidFill>
                <a:round/>
                <a:headEnd/>
                <a:tailEnd/>
              </a:ln>
            </p:spPr>
            <p:txBody>
              <a:bodyPr/>
              <a:lstStyle/>
              <a:p>
                <a:endParaRPr lang="en-US" dirty="0"/>
              </a:p>
            </p:txBody>
          </p:sp>
          <p:sp>
            <p:nvSpPr>
              <p:cNvPr id="145" name="Freeform 121"/>
              <p:cNvSpPr>
                <a:spLocks noChangeAspect="1"/>
              </p:cNvSpPr>
              <p:nvPr/>
            </p:nvSpPr>
            <p:spPr bwMode="gray">
              <a:xfrm>
                <a:off x="8377802" y="4546596"/>
                <a:ext cx="55563" cy="55562"/>
              </a:xfrm>
              <a:custGeom>
                <a:avLst/>
                <a:gdLst>
                  <a:gd name="T0" fmla="*/ 0 w 74"/>
                  <a:gd name="T1" fmla="*/ 0 h 68"/>
                  <a:gd name="T2" fmla="*/ 31570479 w 74"/>
                  <a:gd name="T3" fmla="*/ 20697218 h 68"/>
                  <a:gd name="T4" fmla="*/ 41718052 w 74"/>
                  <a:gd name="T5" fmla="*/ 45400691 h 68"/>
                  <a:gd name="T6" fmla="*/ 41154173 w 74"/>
                  <a:gd name="T7" fmla="*/ 27373766 h 68"/>
                  <a:gd name="T8" fmla="*/ 0 w 74"/>
                  <a:gd name="T9" fmla="*/ 0 h 68"/>
                  <a:gd name="T10" fmla="*/ 0 60000 65536"/>
                  <a:gd name="T11" fmla="*/ 0 60000 65536"/>
                  <a:gd name="T12" fmla="*/ 0 60000 65536"/>
                  <a:gd name="T13" fmla="*/ 0 60000 65536"/>
                  <a:gd name="T14" fmla="*/ 0 60000 65536"/>
                  <a:gd name="T15" fmla="*/ 0 w 74"/>
                  <a:gd name="T16" fmla="*/ 0 h 68"/>
                  <a:gd name="T17" fmla="*/ 74 w 74"/>
                  <a:gd name="T18" fmla="*/ 68 h 68"/>
                </a:gdLst>
                <a:ahLst/>
                <a:cxnLst>
                  <a:cxn ang="T10">
                    <a:pos x="T0" y="T1"/>
                  </a:cxn>
                  <a:cxn ang="T11">
                    <a:pos x="T2" y="T3"/>
                  </a:cxn>
                  <a:cxn ang="T12">
                    <a:pos x="T4" y="T5"/>
                  </a:cxn>
                  <a:cxn ang="T13">
                    <a:pos x="T6" y="T7"/>
                  </a:cxn>
                  <a:cxn ang="T14">
                    <a:pos x="T8" y="T9"/>
                  </a:cxn>
                </a:cxnLst>
                <a:rect l="T15" t="T16" r="T17" b="T18"/>
                <a:pathLst>
                  <a:path w="74" h="68">
                    <a:moveTo>
                      <a:pt x="0" y="0"/>
                    </a:moveTo>
                    <a:lnTo>
                      <a:pt x="56" y="31"/>
                    </a:lnTo>
                    <a:lnTo>
                      <a:pt x="74" y="68"/>
                    </a:lnTo>
                    <a:lnTo>
                      <a:pt x="73" y="41"/>
                    </a:lnTo>
                    <a:lnTo>
                      <a:pt x="0" y="0"/>
                    </a:lnTo>
                    <a:close/>
                  </a:path>
                </a:pathLst>
              </a:custGeom>
              <a:grpFill/>
              <a:ln w="3175" cap="rnd">
                <a:solidFill>
                  <a:schemeClr val="bg1"/>
                </a:solidFill>
                <a:round/>
                <a:headEnd/>
                <a:tailEnd/>
              </a:ln>
            </p:spPr>
            <p:txBody>
              <a:bodyPr/>
              <a:lstStyle/>
              <a:p>
                <a:endParaRPr lang="en-US" dirty="0"/>
              </a:p>
            </p:txBody>
          </p:sp>
          <p:sp>
            <p:nvSpPr>
              <p:cNvPr id="146" name="Freeform 122"/>
              <p:cNvSpPr>
                <a:spLocks noChangeAspect="1"/>
              </p:cNvSpPr>
              <p:nvPr/>
            </p:nvSpPr>
            <p:spPr bwMode="gray">
              <a:xfrm>
                <a:off x="3057522" y="5024431"/>
                <a:ext cx="207962" cy="244476"/>
              </a:xfrm>
              <a:custGeom>
                <a:avLst/>
                <a:gdLst>
                  <a:gd name="T0" fmla="*/ 0 w 283"/>
                  <a:gd name="T1" fmla="*/ 75546919 h 295"/>
                  <a:gd name="T2" fmla="*/ 11340230 w 283"/>
                  <a:gd name="T3" fmla="*/ 11675132 h 295"/>
                  <a:gd name="T4" fmla="*/ 66421031 w 283"/>
                  <a:gd name="T5" fmla="*/ 0 h 295"/>
                  <a:gd name="T6" fmla="*/ 84781298 w 283"/>
                  <a:gd name="T7" fmla="*/ 21977059 h 295"/>
                  <a:gd name="T8" fmla="*/ 89640871 w 283"/>
                  <a:gd name="T9" fmla="*/ 69366259 h 295"/>
                  <a:gd name="T10" fmla="*/ 128521869 w 283"/>
                  <a:gd name="T11" fmla="*/ 78294155 h 295"/>
                  <a:gd name="T12" fmla="*/ 133921558 w 283"/>
                  <a:gd name="T13" fmla="*/ 110573142 h 295"/>
                  <a:gd name="T14" fmla="*/ 152821941 w 283"/>
                  <a:gd name="T15" fmla="*/ 116754630 h 295"/>
                  <a:gd name="T16" fmla="*/ 149581981 w 283"/>
                  <a:gd name="T17" fmla="*/ 159335545 h 295"/>
                  <a:gd name="T18" fmla="*/ 130141482 w 283"/>
                  <a:gd name="T19" fmla="*/ 202603477 h 295"/>
                  <a:gd name="T20" fmla="*/ 79380873 w 283"/>
                  <a:gd name="T21" fmla="*/ 199169224 h 295"/>
                  <a:gd name="T22" fmla="*/ 90180987 w 283"/>
                  <a:gd name="T23" fmla="*/ 151093837 h 295"/>
                  <a:gd name="T24" fmla="*/ 0 w 283"/>
                  <a:gd name="T25" fmla="*/ 75546919 h 2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3"/>
                  <a:gd name="T40" fmla="*/ 0 h 295"/>
                  <a:gd name="T41" fmla="*/ 283 w 283"/>
                  <a:gd name="T42" fmla="*/ 295 h 2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3" h="295">
                    <a:moveTo>
                      <a:pt x="0" y="110"/>
                    </a:moveTo>
                    <a:lnTo>
                      <a:pt x="21" y="17"/>
                    </a:lnTo>
                    <a:lnTo>
                      <a:pt x="123" y="0"/>
                    </a:lnTo>
                    <a:lnTo>
                      <a:pt x="157" y="32"/>
                    </a:lnTo>
                    <a:lnTo>
                      <a:pt x="166" y="101"/>
                    </a:lnTo>
                    <a:lnTo>
                      <a:pt x="238" y="114"/>
                    </a:lnTo>
                    <a:lnTo>
                      <a:pt x="248" y="161"/>
                    </a:lnTo>
                    <a:lnTo>
                      <a:pt x="283" y="170"/>
                    </a:lnTo>
                    <a:lnTo>
                      <a:pt x="277" y="232"/>
                    </a:lnTo>
                    <a:lnTo>
                      <a:pt x="241" y="295"/>
                    </a:lnTo>
                    <a:lnTo>
                      <a:pt x="147" y="290"/>
                    </a:lnTo>
                    <a:lnTo>
                      <a:pt x="167" y="220"/>
                    </a:lnTo>
                    <a:lnTo>
                      <a:pt x="0" y="110"/>
                    </a:lnTo>
                    <a:close/>
                  </a:path>
                </a:pathLst>
              </a:custGeom>
              <a:grpFill/>
              <a:ln w="3175" cap="rnd">
                <a:solidFill>
                  <a:schemeClr val="bg1"/>
                </a:solidFill>
                <a:round/>
                <a:headEnd/>
                <a:tailEnd/>
              </a:ln>
            </p:spPr>
            <p:txBody>
              <a:bodyPr/>
              <a:lstStyle/>
              <a:p>
                <a:endParaRPr lang="en-US" dirty="0"/>
              </a:p>
            </p:txBody>
          </p:sp>
          <p:sp>
            <p:nvSpPr>
              <p:cNvPr id="147" name="Freeform 123"/>
              <p:cNvSpPr>
                <a:spLocks noChangeAspect="1"/>
              </p:cNvSpPr>
              <p:nvPr/>
            </p:nvSpPr>
            <p:spPr bwMode="gray">
              <a:xfrm>
                <a:off x="2570161" y="4473569"/>
                <a:ext cx="325438" cy="517525"/>
              </a:xfrm>
              <a:custGeom>
                <a:avLst/>
                <a:gdLst>
                  <a:gd name="T0" fmla="*/ 0 w 435"/>
                  <a:gd name="T1" fmla="*/ 99467149 h 627"/>
                  <a:gd name="T2" fmla="*/ 4477564 w 435"/>
                  <a:gd name="T3" fmla="*/ 133531355 h 627"/>
                  <a:gd name="T4" fmla="*/ 48693605 w 435"/>
                  <a:gd name="T5" fmla="*/ 192803237 h 627"/>
                  <a:gd name="T6" fmla="*/ 97947559 w 435"/>
                  <a:gd name="T7" fmla="*/ 333147433 h 627"/>
                  <a:gd name="T8" fmla="*/ 208768210 w 435"/>
                  <a:gd name="T9" fmla="*/ 427164475 h 627"/>
                  <a:gd name="T10" fmla="*/ 227797671 w 435"/>
                  <a:gd name="T11" fmla="*/ 410132372 h 627"/>
                  <a:gd name="T12" fmla="*/ 237872751 w 435"/>
                  <a:gd name="T13" fmla="*/ 380156367 h 627"/>
                  <a:gd name="T14" fmla="*/ 221641300 w 435"/>
                  <a:gd name="T15" fmla="*/ 369937105 h 627"/>
                  <a:gd name="T16" fmla="*/ 231715633 w 435"/>
                  <a:gd name="T17" fmla="*/ 361079751 h 627"/>
                  <a:gd name="T18" fmla="*/ 243469519 w 435"/>
                  <a:gd name="T19" fmla="*/ 288863966 h 627"/>
                  <a:gd name="T20" fmla="*/ 226678467 w 435"/>
                  <a:gd name="T21" fmla="*/ 254799761 h 627"/>
                  <a:gd name="T22" fmla="*/ 209327812 w 435"/>
                  <a:gd name="T23" fmla="*/ 254799761 h 627"/>
                  <a:gd name="T24" fmla="*/ 209327812 w 435"/>
                  <a:gd name="T25" fmla="*/ 215285448 h 627"/>
                  <a:gd name="T26" fmla="*/ 188618796 w 435"/>
                  <a:gd name="T27" fmla="*/ 232317550 h 627"/>
                  <a:gd name="T28" fmla="*/ 162313013 w 435"/>
                  <a:gd name="T29" fmla="*/ 217329135 h 627"/>
                  <a:gd name="T30" fmla="*/ 145521960 w 435"/>
                  <a:gd name="T31" fmla="*/ 173727447 h 627"/>
                  <a:gd name="T32" fmla="*/ 172387345 w 435"/>
                  <a:gd name="T33" fmla="*/ 118542939 h 627"/>
                  <a:gd name="T34" fmla="*/ 221641300 w 435"/>
                  <a:gd name="T35" fmla="*/ 94697996 h 627"/>
                  <a:gd name="T36" fmla="*/ 208208608 w 435"/>
                  <a:gd name="T37" fmla="*/ 84478734 h 627"/>
                  <a:gd name="T38" fmla="*/ 216044532 w 435"/>
                  <a:gd name="T39" fmla="*/ 57227370 h 627"/>
                  <a:gd name="T40" fmla="*/ 160634207 w 435"/>
                  <a:gd name="T41" fmla="*/ 52459041 h 627"/>
                  <a:gd name="T42" fmla="*/ 118096973 w 435"/>
                  <a:gd name="T43" fmla="*/ 0 h 627"/>
                  <a:gd name="T44" fmla="*/ 108581494 w 435"/>
                  <a:gd name="T45" fmla="*/ 38151580 h 627"/>
                  <a:gd name="T46" fmla="*/ 64925056 w 435"/>
                  <a:gd name="T47" fmla="*/ 70853052 h 627"/>
                  <a:gd name="T48" fmla="*/ 42537234 w 435"/>
                  <a:gd name="T49" fmla="*/ 111049144 h 627"/>
                  <a:gd name="T50" fmla="*/ 16791053 w 435"/>
                  <a:gd name="T51" fmla="*/ 104917257 h 627"/>
                  <a:gd name="T52" fmla="*/ 19589811 w 435"/>
                  <a:gd name="T53" fmla="*/ 80391360 h 627"/>
                  <a:gd name="T54" fmla="*/ 0 w 435"/>
                  <a:gd name="T55" fmla="*/ 99467149 h 6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35"/>
                  <a:gd name="T85" fmla="*/ 0 h 627"/>
                  <a:gd name="T86" fmla="*/ 435 w 435"/>
                  <a:gd name="T87" fmla="*/ 627 h 6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35" h="627">
                    <a:moveTo>
                      <a:pt x="0" y="146"/>
                    </a:moveTo>
                    <a:lnTo>
                      <a:pt x="8" y="196"/>
                    </a:lnTo>
                    <a:lnTo>
                      <a:pt x="87" y="283"/>
                    </a:lnTo>
                    <a:lnTo>
                      <a:pt x="175" y="489"/>
                    </a:lnTo>
                    <a:lnTo>
                      <a:pt x="373" y="627"/>
                    </a:lnTo>
                    <a:lnTo>
                      <a:pt x="407" y="602"/>
                    </a:lnTo>
                    <a:lnTo>
                      <a:pt x="425" y="558"/>
                    </a:lnTo>
                    <a:lnTo>
                      <a:pt x="396" y="543"/>
                    </a:lnTo>
                    <a:lnTo>
                      <a:pt x="414" y="530"/>
                    </a:lnTo>
                    <a:lnTo>
                      <a:pt x="435" y="424"/>
                    </a:lnTo>
                    <a:lnTo>
                      <a:pt x="405" y="374"/>
                    </a:lnTo>
                    <a:lnTo>
                      <a:pt x="374" y="374"/>
                    </a:lnTo>
                    <a:lnTo>
                      <a:pt x="374" y="316"/>
                    </a:lnTo>
                    <a:lnTo>
                      <a:pt x="337" y="341"/>
                    </a:lnTo>
                    <a:lnTo>
                      <a:pt x="290" y="319"/>
                    </a:lnTo>
                    <a:lnTo>
                      <a:pt x="260" y="255"/>
                    </a:lnTo>
                    <a:lnTo>
                      <a:pt x="308" y="174"/>
                    </a:lnTo>
                    <a:lnTo>
                      <a:pt x="396" y="139"/>
                    </a:lnTo>
                    <a:lnTo>
                      <a:pt x="372" y="124"/>
                    </a:lnTo>
                    <a:lnTo>
                      <a:pt x="386" y="84"/>
                    </a:lnTo>
                    <a:lnTo>
                      <a:pt x="287" y="77"/>
                    </a:lnTo>
                    <a:lnTo>
                      <a:pt x="211" y="0"/>
                    </a:lnTo>
                    <a:lnTo>
                      <a:pt x="194" y="56"/>
                    </a:lnTo>
                    <a:lnTo>
                      <a:pt x="116" y="104"/>
                    </a:lnTo>
                    <a:lnTo>
                      <a:pt x="76" y="163"/>
                    </a:lnTo>
                    <a:lnTo>
                      <a:pt x="30" y="154"/>
                    </a:lnTo>
                    <a:lnTo>
                      <a:pt x="35" y="118"/>
                    </a:lnTo>
                    <a:lnTo>
                      <a:pt x="0" y="146"/>
                    </a:lnTo>
                    <a:close/>
                  </a:path>
                </a:pathLst>
              </a:custGeom>
              <a:grpFill/>
              <a:ln w="3175" cap="rnd">
                <a:solidFill>
                  <a:schemeClr val="bg1"/>
                </a:solidFill>
                <a:round/>
                <a:headEnd/>
                <a:tailEnd/>
              </a:ln>
            </p:spPr>
            <p:txBody>
              <a:bodyPr/>
              <a:lstStyle/>
              <a:p>
                <a:endParaRPr lang="en-US" dirty="0"/>
              </a:p>
            </p:txBody>
          </p:sp>
          <p:sp>
            <p:nvSpPr>
              <p:cNvPr id="148" name="Freeform 124"/>
              <p:cNvSpPr>
                <a:spLocks noChangeAspect="1"/>
              </p:cNvSpPr>
              <p:nvPr/>
            </p:nvSpPr>
            <p:spPr bwMode="gray">
              <a:xfrm>
                <a:off x="7503087" y="4143369"/>
                <a:ext cx="60324" cy="84139"/>
              </a:xfrm>
              <a:custGeom>
                <a:avLst/>
                <a:gdLst>
                  <a:gd name="T0" fmla="*/ 0 w 80"/>
                  <a:gd name="T1" fmla="*/ 70792030 h 100"/>
                  <a:gd name="T2" fmla="*/ 31273234 w 80"/>
                  <a:gd name="T3" fmla="*/ 37519658 h 100"/>
                  <a:gd name="T4" fmla="*/ 45488820 w 80"/>
                  <a:gd name="T5" fmla="*/ 0 h 100"/>
                  <a:gd name="T6" fmla="*/ 0 w 80"/>
                  <a:gd name="T7" fmla="*/ 70792030 h 100"/>
                  <a:gd name="T8" fmla="*/ 0 60000 65536"/>
                  <a:gd name="T9" fmla="*/ 0 60000 65536"/>
                  <a:gd name="T10" fmla="*/ 0 60000 65536"/>
                  <a:gd name="T11" fmla="*/ 0 60000 65536"/>
                  <a:gd name="T12" fmla="*/ 0 w 80"/>
                  <a:gd name="T13" fmla="*/ 0 h 100"/>
                  <a:gd name="T14" fmla="*/ 80 w 80"/>
                  <a:gd name="T15" fmla="*/ 100 h 100"/>
                </a:gdLst>
                <a:ahLst/>
                <a:cxnLst>
                  <a:cxn ang="T8">
                    <a:pos x="T0" y="T1"/>
                  </a:cxn>
                  <a:cxn ang="T9">
                    <a:pos x="T2" y="T3"/>
                  </a:cxn>
                  <a:cxn ang="T10">
                    <a:pos x="T4" y="T5"/>
                  </a:cxn>
                  <a:cxn ang="T11">
                    <a:pos x="T6" y="T7"/>
                  </a:cxn>
                </a:cxnLst>
                <a:rect l="T12" t="T13" r="T14" b="T15"/>
                <a:pathLst>
                  <a:path w="80" h="100">
                    <a:moveTo>
                      <a:pt x="0" y="100"/>
                    </a:moveTo>
                    <a:lnTo>
                      <a:pt x="55" y="53"/>
                    </a:lnTo>
                    <a:lnTo>
                      <a:pt x="80" y="0"/>
                    </a:lnTo>
                    <a:lnTo>
                      <a:pt x="0" y="100"/>
                    </a:lnTo>
                    <a:close/>
                  </a:path>
                </a:pathLst>
              </a:custGeom>
              <a:grpFill/>
              <a:ln w="3175" cap="rnd">
                <a:solidFill>
                  <a:schemeClr val="bg1"/>
                </a:solidFill>
                <a:round/>
                <a:headEnd/>
                <a:tailEnd/>
              </a:ln>
            </p:spPr>
            <p:txBody>
              <a:bodyPr/>
              <a:lstStyle/>
              <a:p>
                <a:endParaRPr lang="en-US" dirty="0"/>
              </a:p>
            </p:txBody>
          </p:sp>
          <p:sp>
            <p:nvSpPr>
              <p:cNvPr id="149" name="Freeform 125"/>
              <p:cNvSpPr>
                <a:spLocks noChangeAspect="1"/>
              </p:cNvSpPr>
              <p:nvPr/>
            </p:nvSpPr>
            <p:spPr bwMode="gray">
              <a:xfrm>
                <a:off x="6112440" y="3592507"/>
                <a:ext cx="103188" cy="177801"/>
              </a:xfrm>
              <a:custGeom>
                <a:avLst/>
                <a:gdLst>
                  <a:gd name="T0" fmla="*/ 0 w 142"/>
                  <a:gd name="T1" fmla="*/ 58935223 h 211"/>
                  <a:gd name="T2" fmla="*/ 14257384 w 142"/>
                  <a:gd name="T3" fmla="*/ 0 h 211"/>
                  <a:gd name="T4" fmla="*/ 41188726 w 142"/>
                  <a:gd name="T5" fmla="*/ 1419872 h 211"/>
                  <a:gd name="T6" fmla="*/ 47525341 w 142"/>
                  <a:gd name="T7" fmla="*/ 40473516 h 211"/>
                  <a:gd name="T8" fmla="*/ 27458908 w 142"/>
                  <a:gd name="T9" fmla="*/ 80237517 h 211"/>
                  <a:gd name="T10" fmla="*/ 31683803 w 142"/>
                  <a:gd name="T11" fmla="*/ 103670040 h 211"/>
                  <a:gd name="T12" fmla="*/ 71815941 w 142"/>
                  <a:gd name="T13" fmla="*/ 118580803 h 211"/>
                  <a:gd name="T14" fmla="*/ 74984249 w 142"/>
                  <a:gd name="T15" fmla="*/ 149823886 h 211"/>
                  <a:gd name="T16" fmla="*/ 50693648 w 142"/>
                  <a:gd name="T17" fmla="*/ 118580803 h 211"/>
                  <a:gd name="T18" fmla="*/ 50693648 w 142"/>
                  <a:gd name="T19" fmla="*/ 133492409 h 211"/>
                  <a:gd name="T20" fmla="*/ 14257384 w 142"/>
                  <a:gd name="T21" fmla="*/ 118580803 h 211"/>
                  <a:gd name="T22" fmla="*/ 0 w 142"/>
                  <a:gd name="T23" fmla="*/ 58935223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2"/>
                  <a:gd name="T37" fmla="*/ 0 h 211"/>
                  <a:gd name="T38" fmla="*/ 142 w 142"/>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2" h="211">
                    <a:moveTo>
                      <a:pt x="0" y="83"/>
                    </a:moveTo>
                    <a:lnTo>
                      <a:pt x="27" y="0"/>
                    </a:lnTo>
                    <a:lnTo>
                      <a:pt x="78" y="2"/>
                    </a:lnTo>
                    <a:lnTo>
                      <a:pt x="90" y="57"/>
                    </a:lnTo>
                    <a:lnTo>
                      <a:pt x="52" y="113"/>
                    </a:lnTo>
                    <a:lnTo>
                      <a:pt x="60" y="146"/>
                    </a:lnTo>
                    <a:lnTo>
                      <a:pt x="136" y="167"/>
                    </a:lnTo>
                    <a:lnTo>
                      <a:pt x="142" y="211"/>
                    </a:lnTo>
                    <a:lnTo>
                      <a:pt x="96" y="167"/>
                    </a:lnTo>
                    <a:lnTo>
                      <a:pt x="96" y="188"/>
                    </a:lnTo>
                    <a:lnTo>
                      <a:pt x="27" y="167"/>
                    </a:lnTo>
                    <a:lnTo>
                      <a:pt x="0" y="83"/>
                    </a:lnTo>
                    <a:close/>
                  </a:path>
                </a:pathLst>
              </a:custGeom>
              <a:grpFill/>
              <a:ln w="3175" cap="rnd">
                <a:solidFill>
                  <a:schemeClr val="bg1"/>
                </a:solidFill>
                <a:round/>
                <a:headEnd/>
                <a:tailEnd/>
              </a:ln>
            </p:spPr>
            <p:txBody>
              <a:bodyPr/>
              <a:lstStyle/>
              <a:p>
                <a:endParaRPr lang="en-US" dirty="0"/>
              </a:p>
            </p:txBody>
          </p:sp>
          <p:sp>
            <p:nvSpPr>
              <p:cNvPr id="150" name="Freeform 126"/>
              <p:cNvSpPr>
                <a:spLocks noChangeAspect="1"/>
              </p:cNvSpPr>
              <p:nvPr/>
            </p:nvSpPr>
            <p:spPr bwMode="gray">
              <a:xfrm>
                <a:off x="7582462" y="4083044"/>
                <a:ext cx="30162" cy="33337"/>
              </a:xfrm>
              <a:custGeom>
                <a:avLst/>
                <a:gdLst>
                  <a:gd name="T0" fmla="*/ 0 w 40"/>
                  <a:gd name="T1" fmla="*/ 0 h 42"/>
                  <a:gd name="T2" fmla="*/ 11941532 w 40"/>
                  <a:gd name="T3" fmla="*/ 0 h 42"/>
                  <a:gd name="T4" fmla="*/ 22745164 w 40"/>
                  <a:gd name="T5" fmla="*/ 5040388 h 42"/>
                  <a:gd name="T6" fmla="*/ 17058685 w 40"/>
                  <a:gd name="T7" fmla="*/ 26462434 h 42"/>
                  <a:gd name="T8" fmla="*/ 0 w 40"/>
                  <a:gd name="T9" fmla="*/ 0 h 42"/>
                  <a:gd name="T10" fmla="*/ 0 60000 65536"/>
                  <a:gd name="T11" fmla="*/ 0 60000 65536"/>
                  <a:gd name="T12" fmla="*/ 0 60000 65536"/>
                  <a:gd name="T13" fmla="*/ 0 60000 65536"/>
                  <a:gd name="T14" fmla="*/ 0 60000 65536"/>
                  <a:gd name="T15" fmla="*/ 0 w 40"/>
                  <a:gd name="T16" fmla="*/ 0 h 42"/>
                  <a:gd name="T17" fmla="*/ 40 w 40"/>
                  <a:gd name="T18" fmla="*/ 42 h 42"/>
                </a:gdLst>
                <a:ahLst/>
                <a:cxnLst>
                  <a:cxn ang="T10">
                    <a:pos x="T0" y="T1"/>
                  </a:cxn>
                  <a:cxn ang="T11">
                    <a:pos x="T2" y="T3"/>
                  </a:cxn>
                  <a:cxn ang="T12">
                    <a:pos x="T4" y="T5"/>
                  </a:cxn>
                  <a:cxn ang="T13">
                    <a:pos x="T6" y="T7"/>
                  </a:cxn>
                  <a:cxn ang="T14">
                    <a:pos x="T8" y="T9"/>
                  </a:cxn>
                </a:cxnLst>
                <a:rect l="T15" t="T16" r="T17" b="T18"/>
                <a:pathLst>
                  <a:path w="40" h="42">
                    <a:moveTo>
                      <a:pt x="0" y="0"/>
                    </a:moveTo>
                    <a:lnTo>
                      <a:pt x="21" y="0"/>
                    </a:lnTo>
                    <a:lnTo>
                      <a:pt x="40" y="8"/>
                    </a:lnTo>
                    <a:lnTo>
                      <a:pt x="30" y="42"/>
                    </a:lnTo>
                    <a:lnTo>
                      <a:pt x="0" y="0"/>
                    </a:lnTo>
                    <a:close/>
                  </a:path>
                </a:pathLst>
              </a:custGeom>
              <a:grpFill/>
              <a:ln w="3175" cap="rnd">
                <a:solidFill>
                  <a:schemeClr val="bg1"/>
                </a:solidFill>
                <a:round/>
                <a:headEnd/>
                <a:tailEnd/>
              </a:ln>
            </p:spPr>
            <p:txBody>
              <a:bodyPr/>
              <a:lstStyle/>
              <a:p>
                <a:endParaRPr lang="en-US" dirty="0"/>
              </a:p>
            </p:txBody>
          </p:sp>
          <p:sp>
            <p:nvSpPr>
              <p:cNvPr id="151" name="Freeform 127"/>
              <p:cNvSpPr>
                <a:spLocks noChangeAspect="1"/>
              </p:cNvSpPr>
              <p:nvPr/>
            </p:nvSpPr>
            <p:spPr bwMode="gray">
              <a:xfrm>
                <a:off x="7625327" y="4125908"/>
                <a:ext cx="26987" cy="46038"/>
              </a:xfrm>
              <a:custGeom>
                <a:avLst/>
                <a:gdLst>
                  <a:gd name="T0" fmla="*/ 0 w 37"/>
                  <a:gd name="T1" fmla="*/ 0 h 55"/>
                  <a:gd name="T2" fmla="*/ 1064163 w 37"/>
                  <a:gd name="T3" fmla="*/ 38534643 h 55"/>
                  <a:gd name="T4" fmla="*/ 19683734 w 37"/>
                  <a:gd name="T5" fmla="*/ 22420019 h 55"/>
                  <a:gd name="T6" fmla="*/ 0 w 37"/>
                  <a:gd name="T7" fmla="*/ 0 h 55"/>
                  <a:gd name="T8" fmla="*/ 0 60000 65536"/>
                  <a:gd name="T9" fmla="*/ 0 60000 65536"/>
                  <a:gd name="T10" fmla="*/ 0 60000 65536"/>
                  <a:gd name="T11" fmla="*/ 0 60000 65536"/>
                  <a:gd name="T12" fmla="*/ 0 w 37"/>
                  <a:gd name="T13" fmla="*/ 0 h 55"/>
                  <a:gd name="T14" fmla="*/ 37 w 37"/>
                  <a:gd name="T15" fmla="*/ 55 h 55"/>
                </a:gdLst>
                <a:ahLst/>
                <a:cxnLst>
                  <a:cxn ang="T8">
                    <a:pos x="T0" y="T1"/>
                  </a:cxn>
                  <a:cxn ang="T9">
                    <a:pos x="T2" y="T3"/>
                  </a:cxn>
                  <a:cxn ang="T10">
                    <a:pos x="T4" y="T5"/>
                  </a:cxn>
                  <a:cxn ang="T11">
                    <a:pos x="T6" y="T7"/>
                  </a:cxn>
                </a:cxnLst>
                <a:rect l="T12" t="T13" r="T14" b="T15"/>
                <a:pathLst>
                  <a:path w="37" h="55">
                    <a:moveTo>
                      <a:pt x="0" y="0"/>
                    </a:moveTo>
                    <a:lnTo>
                      <a:pt x="2" y="55"/>
                    </a:lnTo>
                    <a:lnTo>
                      <a:pt x="37" y="32"/>
                    </a:lnTo>
                    <a:lnTo>
                      <a:pt x="0" y="0"/>
                    </a:lnTo>
                    <a:close/>
                  </a:path>
                </a:pathLst>
              </a:custGeom>
              <a:grpFill/>
              <a:ln w="3175" cap="rnd">
                <a:solidFill>
                  <a:schemeClr val="bg1"/>
                </a:solidFill>
                <a:round/>
                <a:headEnd/>
                <a:tailEnd/>
              </a:ln>
            </p:spPr>
            <p:txBody>
              <a:bodyPr/>
              <a:lstStyle/>
              <a:p>
                <a:endParaRPr lang="en-US" dirty="0"/>
              </a:p>
            </p:txBody>
          </p:sp>
          <p:sp>
            <p:nvSpPr>
              <p:cNvPr id="152" name="Freeform 128"/>
              <p:cNvSpPr>
                <a:spLocks noChangeAspect="1"/>
              </p:cNvSpPr>
              <p:nvPr/>
            </p:nvSpPr>
            <p:spPr bwMode="gray">
              <a:xfrm>
                <a:off x="7625327" y="4187819"/>
                <a:ext cx="111124" cy="119062"/>
              </a:xfrm>
              <a:custGeom>
                <a:avLst/>
                <a:gdLst>
                  <a:gd name="T0" fmla="*/ 0 w 152"/>
                  <a:gd name="T1" fmla="*/ 67680701 h 144"/>
                  <a:gd name="T2" fmla="*/ 17638169 w 152"/>
                  <a:gd name="T3" fmla="*/ 32815086 h 144"/>
                  <a:gd name="T4" fmla="*/ 39017303 w 152"/>
                  <a:gd name="T5" fmla="*/ 38283715 h 144"/>
                  <a:gd name="T6" fmla="*/ 67345405 w 152"/>
                  <a:gd name="T7" fmla="*/ 0 h 144"/>
                  <a:gd name="T8" fmla="*/ 81241879 w 152"/>
                  <a:gd name="T9" fmla="*/ 22559958 h 144"/>
                  <a:gd name="T10" fmla="*/ 79104185 w 152"/>
                  <a:gd name="T11" fmla="*/ 81353102 h 144"/>
                  <a:gd name="T12" fmla="*/ 72155948 w 152"/>
                  <a:gd name="T13" fmla="*/ 56742615 h 144"/>
                  <a:gd name="T14" fmla="*/ 64138133 w 152"/>
                  <a:gd name="T15" fmla="*/ 98444430 h 144"/>
                  <a:gd name="T16" fmla="*/ 43827846 w 152"/>
                  <a:gd name="T17" fmla="*/ 86822559 h 144"/>
                  <a:gd name="T18" fmla="*/ 31534643 w 152"/>
                  <a:gd name="T19" fmla="*/ 44436957 h 144"/>
                  <a:gd name="T20" fmla="*/ 0 w 152"/>
                  <a:gd name="T21" fmla="*/ 67680701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
                  <a:gd name="T34" fmla="*/ 0 h 144"/>
                  <a:gd name="T35" fmla="*/ 152 w 152"/>
                  <a:gd name="T36" fmla="*/ 144 h 1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 h="144">
                    <a:moveTo>
                      <a:pt x="0" y="99"/>
                    </a:moveTo>
                    <a:lnTo>
                      <a:pt x="33" y="48"/>
                    </a:lnTo>
                    <a:lnTo>
                      <a:pt x="73" y="56"/>
                    </a:lnTo>
                    <a:lnTo>
                      <a:pt x="126" y="0"/>
                    </a:lnTo>
                    <a:lnTo>
                      <a:pt x="152" y="33"/>
                    </a:lnTo>
                    <a:lnTo>
                      <a:pt x="148" y="119"/>
                    </a:lnTo>
                    <a:lnTo>
                      <a:pt x="135" y="83"/>
                    </a:lnTo>
                    <a:lnTo>
                      <a:pt x="120" y="144"/>
                    </a:lnTo>
                    <a:lnTo>
                      <a:pt x="82" y="127"/>
                    </a:lnTo>
                    <a:lnTo>
                      <a:pt x="59" y="65"/>
                    </a:lnTo>
                    <a:lnTo>
                      <a:pt x="0" y="99"/>
                    </a:lnTo>
                    <a:close/>
                  </a:path>
                </a:pathLst>
              </a:custGeom>
              <a:grpFill/>
              <a:ln w="3175" cap="rnd">
                <a:solidFill>
                  <a:schemeClr val="bg1"/>
                </a:solidFill>
                <a:round/>
                <a:headEnd/>
                <a:tailEnd/>
              </a:ln>
            </p:spPr>
            <p:txBody>
              <a:bodyPr/>
              <a:lstStyle/>
              <a:p>
                <a:endParaRPr lang="en-US" dirty="0"/>
              </a:p>
            </p:txBody>
          </p:sp>
          <p:sp>
            <p:nvSpPr>
              <p:cNvPr id="153" name="Freeform 129"/>
              <p:cNvSpPr>
                <a:spLocks noChangeAspect="1"/>
              </p:cNvSpPr>
              <p:nvPr/>
            </p:nvSpPr>
            <p:spPr bwMode="gray">
              <a:xfrm>
                <a:off x="7641201" y="4160834"/>
                <a:ext cx="23812" cy="49213"/>
              </a:xfrm>
              <a:custGeom>
                <a:avLst/>
                <a:gdLst>
                  <a:gd name="T0" fmla="*/ 0 w 34"/>
                  <a:gd name="T1" fmla="*/ 27356781 h 58"/>
                  <a:gd name="T2" fmla="*/ 3924078 w 34"/>
                  <a:gd name="T3" fmla="*/ 17998016 h 58"/>
                  <a:gd name="T4" fmla="*/ 16676804 w 34"/>
                  <a:gd name="T5" fmla="*/ 0 h 58"/>
                  <a:gd name="T6" fmla="*/ 11281285 w 34"/>
                  <a:gd name="T7" fmla="*/ 41755534 h 58"/>
                  <a:gd name="T8" fmla="*/ 0 w 34"/>
                  <a:gd name="T9" fmla="*/ 27356781 h 58"/>
                  <a:gd name="T10" fmla="*/ 0 60000 65536"/>
                  <a:gd name="T11" fmla="*/ 0 60000 65536"/>
                  <a:gd name="T12" fmla="*/ 0 60000 65536"/>
                  <a:gd name="T13" fmla="*/ 0 60000 65536"/>
                  <a:gd name="T14" fmla="*/ 0 60000 65536"/>
                  <a:gd name="T15" fmla="*/ 0 w 34"/>
                  <a:gd name="T16" fmla="*/ 0 h 58"/>
                  <a:gd name="T17" fmla="*/ 34 w 34"/>
                  <a:gd name="T18" fmla="*/ 58 h 58"/>
                </a:gdLst>
                <a:ahLst/>
                <a:cxnLst>
                  <a:cxn ang="T10">
                    <a:pos x="T0" y="T1"/>
                  </a:cxn>
                  <a:cxn ang="T11">
                    <a:pos x="T2" y="T3"/>
                  </a:cxn>
                  <a:cxn ang="T12">
                    <a:pos x="T4" y="T5"/>
                  </a:cxn>
                  <a:cxn ang="T13">
                    <a:pos x="T6" y="T7"/>
                  </a:cxn>
                  <a:cxn ang="T14">
                    <a:pos x="T8" y="T9"/>
                  </a:cxn>
                </a:cxnLst>
                <a:rect l="T15" t="T16" r="T17" b="T18"/>
                <a:pathLst>
                  <a:path w="34" h="58">
                    <a:moveTo>
                      <a:pt x="0" y="38"/>
                    </a:moveTo>
                    <a:lnTo>
                      <a:pt x="8" y="25"/>
                    </a:lnTo>
                    <a:lnTo>
                      <a:pt x="34" y="0"/>
                    </a:lnTo>
                    <a:lnTo>
                      <a:pt x="23" y="58"/>
                    </a:lnTo>
                    <a:lnTo>
                      <a:pt x="0" y="38"/>
                    </a:lnTo>
                    <a:close/>
                  </a:path>
                </a:pathLst>
              </a:custGeom>
              <a:grpFill/>
              <a:ln w="3175" cap="rnd">
                <a:solidFill>
                  <a:schemeClr val="bg1"/>
                </a:solidFill>
                <a:round/>
                <a:headEnd/>
                <a:tailEnd/>
              </a:ln>
            </p:spPr>
            <p:txBody>
              <a:bodyPr/>
              <a:lstStyle/>
              <a:p>
                <a:endParaRPr lang="en-US" dirty="0"/>
              </a:p>
            </p:txBody>
          </p:sp>
          <p:sp>
            <p:nvSpPr>
              <p:cNvPr id="154" name="Freeform 130"/>
              <p:cNvSpPr>
                <a:spLocks noChangeAspect="1"/>
              </p:cNvSpPr>
              <p:nvPr/>
            </p:nvSpPr>
            <p:spPr bwMode="gray">
              <a:xfrm>
                <a:off x="4829740" y="2724147"/>
                <a:ext cx="260350" cy="217487"/>
              </a:xfrm>
              <a:custGeom>
                <a:avLst/>
                <a:gdLst>
                  <a:gd name="T0" fmla="*/ 0 w 345"/>
                  <a:gd name="T1" fmla="*/ 33075608 h 262"/>
                  <a:gd name="T2" fmla="*/ 11389747 w 345"/>
                  <a:gd name="T3" fmla="*/ 127479512 h 262"/>
                  <a:gd name="T4" fmla="*/ 114464953 w 345"/>
                  <a:gd name="T5" fmla="*/ 174336555 h 262"/>
                  <a:gd name="T6" fmla="*/ 164578932 w 345"/>
                  <a:gd name="T7" fmla="*/ 180538283 h 262"/>
                  <a:gd name="T8" fmla="*/ 196469920 w 345"/>
                  <a:gd name="T9" fmla="*/ 132992252 h 262"/>
                  <a:gd name="T10" fmla="*/ 180524426 w 345"/>
                  <a:gd name="T11" fmla="*/ 79243662 h 262"/>
                  <a:gd name="T12" fmla="*/ 193052921 w 345"/>
                  <a:gd name="T13" fmla="*/ 64773239 h 262"/>
                  <a:gd name="T14" fmla="*/ 184511177 w 345"/>
                  <a:gd name="T15" fmla="*/ 23428936 h 262"/>
                  <a:gd name="T16" fmla="*/ 109339454 w 345"/>
                  <a:gd name="T17" fmla="*/ 10336491 h 262"/>
                  <a:gd name="T18" fmla="*/ 60933974 w 345"/>
                  <a:gd name="T19" fmla="*/ 0 h 262"/>
                  <a:gd name="T20" fmla="*/ 0 w 345"/>
                  <a:gd name="T21" fmla="*/ 33075608 h 2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5"/>
                  <a:gd name="T34" fmla="*/ 0 h 262"/>
                  <a:gd name="T35" fmla="*/ 345 w 345"/>
                  <a:gd name="T36" fmla="*/ 262 h 2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5" h="262">
                    <a:moveTo>
                      <a:pt x="0" y="48"/>
                    </a:moveTo>
                    <a:lnTo>
                      <a:pt x="20" y="185"/>
                    </a:lnTo>
                    <a:lnTo>
                      <a:pt x="201" y="253"/>
                    </a:lnTo>
                    <a:lnTo>
                      <a:pt x="289" y="262"/>
                    </a:lnTo>
                    <a:lnTo>
                      <a:pt x="345" y="193"/>
                    </a:lnTo>
                    <a:lnTo>
                      <a:pt x="317" y="115"/>
                    </a:lnTo>
                    <a:lnTo>
                      <a:pt x="339" y="94"/>
                    </a:lnTo>
                    <a:lnTo>
                      <a:pt x="324" y="34"/>
                    </a:lnTo>
                    <a:lnTo>
                      <a:pt x="192" y="15"/>
                    </a:lnTo>
                    <a:lnTo>
                      <a:pt x="107" y="0"/>
                    </a:lnTo>
                    <a:lnTo>
                      <a:pt x="0" y="48"/>
                    </a:lnTo>
                    <a:close/>
                  </a:path>
                </a:pathLst>
              </a:custGeom>
              <a:grpFill/>
              <a:ln w="3175" cap="rnd">
                <a:solidFill>
                  <a:schemeClr val="bg1"/>
                </a:solidFill>
                <a:round/>
                <a:headEnd/>
                <a:tailEnd/>
              </a:ln>
            </p:spPr>
            <p:txBody>
              <a:bodyPr/>
              <a:lstStyle/>
              <a:p>
                <a:endParaRPr lang="en-US" dirty="0"/>
              </a:p>
            </p:txBody>
          </p:sp>
          <p:sp>
            <p:nvSpPr>
              <p:cNvPr id="155" name="Freeform 131"/>
              <p:cNvSpPr>
                <a:spLocks noChangeAspect="1"/>
              </p:cNvSpPr>
              <p:nvPr/>
            </p:nvSpPr>
            <p:spPr bwMode="gray">
              <a:xfrm>
                <a:off x="4224902" y="3201985"/>
                <a:ext cx="82550" cy="158751"/>
              </a:xfrm>
              <a:custGeom>
                <a:avLst/>
                <a:gdLst>
                  <a:gd name="T0" fmla="*/ 0 w 109"/>
                  <a:gd name="T1" fmla="*/ 85454629 h 192"/>
                  <a:gd name="T2" fmla="*/ 10897357 w 109"/>
                  <a:gd name="T3" fmla="*/ 0 h 192"/>
                  <a:gd name="T4" fmla="*/ 62518372 w 109"/>
                  <a:gd name="T5" fmla="*/ 5469434 h 192"/>
                  <a:gd name="T6" fmla="*/ 39575530 w 109"/>
                  <a:gd name="T7" fmla="*/ 60159635 h 192"/>
                  <a:gd name="T8" fmla="*/ 39575530 w 109"/>
                  <a:gd name="T9" fmla="*/ 127840052 h 192"/>
                  <a:gd name="T10" fmla="*/ 9176682 w 109"/>
                  <a:gd name="T11" fmla="*/ 131258138 h 192"/>
                  <a:gd name="T12" fmla="*/ 13192096 w 109"/>
                  <a:gd name="T13" fmla="*/ 90240280 h 192"/>
                  <a:gd name="T14" fmla="*/ 0 w 109"/>
                  <a:gd name="T15" fmla="*/ 85454629 h 192"/>
                  <a:gd name="T16" fmla="*/ 0 60000 65536"/>
                  <a:gd name="T17" fmla="*/ 0 60000 65536"/>
                  <a:gd name="T18" fmla="*/ 0 60000 65536"/>
                  <a:gd name="T19" fmla="*/ 0 60000 65536"/>
                  <a:gd name="T20" fmla="*/ 0 60000 65536"/>
                  <a:gd name="T21" fmla="*/ 0 60000 65536"/>
                  <a:gd name="T22" fmla="*/ 0 60000 65536"/>
                  <a:gd name="T23" fmla="*/ 0 60000 65536"/>
                  <a:gd name="T24" fmla="*/ 0 w 109"/>
                  <a:gd name="T25" fmla="*/ 0 h 192"/>
                  <a:gd name="T26" fmla="*/ 109 w 109"/>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9" h="192">
                    <a:moveTo>
                      <a:pt x="0" y="125"/>
                    </a:moveTo>
                    <a:lnTo>
                      <a:pt x="19" y="0"/>
                    </a:lnTo>
                    <a:lnTo>
                      <a:pt x="109" y="8"/>
                    </a:lnTo>
                    <a:lnTo>
                      <a:pt x="69" y="88"/>
                    </a:lnTo>
                    <a:lnTo>
                      <a:pt x="69" y="187"/>
                    </a:lnTo>
                    <a:lnTo>
                      <a:pt x="16" y="192"/>
                    </a:lnTo>
                    <a:lnTo>
                      <a:pt x="23" y="132"/>
                    </a:lnTo>
                    <a:lnTo>
                      <a:pt x="0" y="125"/>
                    </a:lnTo>
                    <a:close/>
                  </a:path>
                </a:pathLst>
              </a:custGeom>
              <a:grpFill/>
              <a:ln w="3175" cap="rnd">
                <a:solidFill>
                  <a:schemeClr val="bg1"/>
                </a:solidFill>
                <a:round/>
                <a:headEnd/>
                <a:tailEnd/>
              </a:ln>
            </p:spPr>
            <p:txBody>
              <a:bodyPr/>
              <a:lstStyle/>
              <a:p>
                <a:endParaRPr lang="en-US" dirty="0"/>
              </a:p>
            </p:txBody>
          </p:sp>
          <p:sp>
            <p:nvSpPr>
              <p:cNvPr id="156" name="Freeform 132"/>
              <p:cNvSpPr>
                <a:spLocks noChangeAspect="1"/>
              </p:cNvSpPr>
              <p:nvPr/>
            </p:nvSpPr>
            <p:spPr bwMode="gray">
              <a:xfrm>
                <a:off x="4985316" y="2973386"/>
                <a:ext cx="249237" cy="160337"/>
              </a:xfrm>
              <a:custGeom>
                <a:avLst/>
                <a:gdLst>
                  <a:gd name="T0" fmla="*/ 0 w 329"/>
                  <a:gd name="T1" fmla="*/ 64875839 h 193"/>
                  <a:gd name="T2" fmla="*/ 51077124 w 329"/>
                  <a:gd name="T3" fmla="*/ 120089090 h 193"/>
                  <a:gd name="T4" fmla="*/ 168153076 w 329"/>
                  <a:gd name="T5" fmla="*/ 133201832 h 193"/>
                  <a:gd name="T6" fmla="*/ 188813315 w 329"/>
                  <a:gd name="T7" fmla="*/ 86960807 h 193"/>
                  <a:gd name="T8" fmla="*/ 158970663 w 329"/>
                  <a:gd name="T9" fmla="*/ 84200186 h 193"/>
                  <a:gd name="T10" fmla="*/ 156101017 w 329"/>
                  <a:gd name="T11" fmla="*/ 43480404 h 193"/>
                  <a:gd name="T12" fmla="*/ 129701486 w 329"/>
                  <a:gd name="T13" fmla="*/ 0 h 193"/>
                  <a:gd name="T14" fmla="*/ 51077124 w 329"/>
                  <a:gd name="T15" fmla="*/ 8972226 h 193"/>
                  <a:gd name="T16" fmla="*/ 0 w 329"/>
                  <a:gd name="T17" fmla="*/ 64875839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9"/>
                  <a:gd name="T28" fmla="*/ 0 h 193"/>
                  <a:gd name="T29" fmla="*/ 329 w 329"/>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9" h="193">
                    <a:moveTo>
                      <a:pt x="0" y="94"/>
                    </a:moveTo>
                    <a:lnTo>
                      <a:pt x="89" y="174"/>
                    </a:lnTo>
                    <a:lnTo>
                      <a:pt x="293" y="193"/>
                    </a:lnTo>
                    <a:lnTo>
                      <a:pt x="329" y="126"/>
                    </a:lnTo>
                    <a:lnTo>
                      <a:pt x="277" y="122"/>
                    </a:lnTo>
                    <a:lnTo>
                      <a:pt x="272" y="63"/>
                    </a:lnTo>
                    <a:lnTo>
                      <a:pt x="226" y="0"/>
                    </a:lnTo>
                    <a:lnTo>
                      <a:pt x="89" y="13"/>
                    </a:lnTo>
                    <a:lnTo>
                      <a:pt x="0" y="94"/>
                    </a:lnTo>
                    <a:close/>
                  </a:path>
                </a:pathLst>
              </a:custGeom>
              <a:grpFill/>
              <a:ln w="3175" cap="rnd">
                <a:solidFill>
                  <a:schemeClr val="bg1"/>
                </a:solidFill>
                <a:round/>
                <a:headEnd/>
                <a:tailEnd/>
              </a:ln>
            </p:spPr>
            <p:txBody>
              <a:bodyPr/>
              <a:lstStyle/>
              <a:p>
                <a:endParaRPr lang="en-US" dirty="0"/>
              </a:p>
            </p:txBody>
          </p:sp>
          <p:sp>
            <p:nvSpPr>
              <p:cNvPr id="157" name="Freeform 133"/>
              <p:cNvSpPr>
                <a:spLocks noChangeAspect="1"/>
              </p:cNvSpPr>
              <p:nvPr/>
            </p:nvSpPr>
            <p:spPr bwMode="gray">
              <a:xfrm>
                <a:off x="5366315" y="3516310"/>
                <a:ext cx="541339" cy="501649"/>
              </a:xfrm>
              <a:custGeom>
                <a:avLst/>
                <a:gdLst>
                  <a:gd name="T0" fmla="*/ 0 w 731"/>
                  <a:gd name="T1" fmla="*/ 107915080 h 607"/>
                  <a:gd name="T2" fmla="*/ 5483732 w 731"/>
                  <a:gd name="T3" fmla="*/ 72398756 h 607"/>
                  <a:gd name="T4" fmla="*/ 26872137 w 731"/>
                  <a:gd name="T5" fmla="*/ 79911936 h 607"/>
                  <a:gd name="T6" fmla="*/ 52646787 w 731"/>
                  <a:gd name="T7" fmla="*/ 58055864 h 607"/>
                  <a:gd name="T8" fmla="*/ 63066988 w 731"/>
                  <a:gd name="T9" fmla="*/ 41663396 h 607"/>
                  <a:gd name="T10" fmla="*/ 42227326 w 731"/>
                  <a:gd name="T11" fmla="*/ 17757749 h 607"/>
                  <a:gd name="T12" fmla="*/ 85551399 w 731"/>
                  <a:gd name="T13" fmla="*/ 0 h 607"/>
                  <a:gd name="T14" fmla="*/ 171102797 w 731"/>
                  <a:gd name="T15" fmla="*/ 47810468 h 607"/>
                  <a:gd name="T16" fmla="*/ 172199544 w 731"/>
                  <a:gd name="T17" fmla="*/ 65568217 h 607"/>
                  <a:gd name="T18" fmla="*/ 191942459 w 731"/>
                  <a:gd name="T19" fmla="*/ 77179720 h 607"/>
                  <a:gd name="T20" fmla="*/ 210039885 w 731"/>
                  <a:gd name="T21" fmla="*/ 88790397 h 607"/>
                  <a:gd name="T22" fmla="*/ 227039823 w 731"/>
                  <a:gd name="T23" fmla="*/ 79911936 h 607"/>
                  <a:gd name="T24" fmla="*/ 261041181 w 731"/>
                  <a:gd name="T25" fmla="*/ 93571361 h 607"/>
                  <a:gd name="T26" fmla="*/ 307655493 w 731"/>
                  <a:gd name="T27" fmla="*/ 188509657 h 607"/>
                  <a:gd name="T28" fmla="*/ 312591222 w 731"/>
                  <a:gd name="T29" fmla="*/ 194656729 h 607"/>
                  <a:gd name="T30" fmla="*/ 330688647 w 731"/>
                  <a:gd name="T31" fmla="*/ 232221801 h 607"/>
                  <a:gd name="T32" fmla="*/ 391013399 w 731"/>
                  <a:gd name="T33" fmla="*/ 241101089 h 607"/>
                  <a:gd name="T34" fmla="*/ 400884857 w 731"/>
                  <a:gd name="T35" fmla="*/ 258176197 h 607"/>
                  <a:gd name="T36" fmla="*/ 386626414 w 731"/>
                  <a:gd name="T37" fmla="*/ 307352773 h 607"/>
                  <a:gd name="T38" fmla="*/ 330688647 w 731"/>
                  <a:gd name="T39" fmla="*/ 331941061 h 607"/>
                  <a:gd name="T40" fmla="*/ 269815893 w 731"/>
                  <a:gd name="T41" fmla="*/ 348332702 h 607"/>
                  <a:gd name="T42" fmla="*/ 221007348 w 731"/>
                  <a:gd name="T43" fmla="*/ 414584386 h 607"/>
                  <a:gd name="T44" fmla="*/ 221007348 w 731"/>
                  <a:gd name="T45" fmla="*/ 389313458 h 607"/>
                  <a:gd name="T46" fmla="*/ 186457987 w 731"/>
                  <a:gd name="T47" fmla="*/ 372920990 h 607"/>
                  <a:gd name="T48" fmla="*/ 152456628 w 731"/>
                  <a:gd name="T49" fmla="*/ 395460530 h 607"/>
                  <a:gd name="T50" fmla="*/ 117359264 w 731"/>
                  <a:gd name="T51" fmla="*/ 320329558 h 607"/>
                  <a:gd name="T52" fmla="*/ 89390381 w 731"/>
                  <a:gd name="T53" fmla="*/ 290960306 h 607"/>
                  <a:gd name="T54" fmla="*/ 71292956 w 731"/>
                  <a:gd name="T55" fmla="*/ 212414478 h 607"/>
                  <a:gd name="T56" fmla="*/ 0 w 731"/>
                  <a:gd name="T57" fmla="*/ 107915080 h 6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31"/>
                  <a:gd name="T88" fmla="*/ 0 h 607"/>
                  <a:gd name="T89" fmla="*/ 731 w 731"/>
                  <a:gd name="T90" fmla="*/ 607 h 6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31" h="607">
                    <a:moveTo>
                      <a:pt x="0" y="158"/>
                    </a:moveTo>
                    <a:lnTo>
                      <a:pt x="10" y="106"/>
                    </a:lnTo>
                    <a:lnTo>
                      <a:pt x="49" y="117"/>
                    </a:lnTo>
                    <a:lnTo>
                      <a:pt x="96" y="85"/>
                    </a:lnTo>
                    <a:lnTo>
                      <a:pt x="115" y="61"/>
                    </a:lnTo>
                    <a:lnTo>
                      <a:pt x="77" y="26"/>
                    </a:lnTo>
                    <a:lnTo>
                      <a:pt x="156" y="0"/>
                    </a:lnTo>
                    <a:lnTo>
                      <a:pt x="312" y="70"/>
                    </a:lnTo>
                    <a:lnTo>
                      <a:pt x="314" y="96"/>
                    </a:lnTo>
                    <a:lnTo>
                      <a:pt x="350" y="113"/>
                    </a:lnTo>
                    <a:lnTo>
                      <a:pt x="383" y="130"/>
                    </a:lnTo>
                    <a:lnTo>
                      <a:pt x="414" y="117"/>
                    </a:lnTo>
                    <a:lnTo>
                      <a:pt x="476" y="137"/>
                    </a:lnTo>
                    <a:lnTo>
                      <a:pt x="561" y="276"/>
                    </a:lnTo>
                    <a:lnTo>
                      <a:pt x="570" y="285"/>
                    </a:lnTo>
                    <a:lnTo>
                      <a:pt x="603" y="340"/>
                    </a:lnTo>
                    <a:lnTo>
                      <a:pt x="713" y="353"/>
                    </a:lnTo>
                    <a:lnTo>
                      <a:pt x="731" y="378"/>
                    </a:lnTo>
                    <a:lnTo>
                      <a:pt x="705" y="450"/>
                    </a:lnTo>
                    <a:lnTo>
                      <a:pt x="603" y="486"/>
                    </a:lnTo>
                    <a:lnTo>
                      <a:pt x="492" y="510"/>
                    </a:lnTo>
                    <a:lnTo>
                      <a:pt x="403" y="607"/>
                    </a:lnTo>
                    <a:lnTo>
                      <a:pt x="403" y="570"/>
                    </a:lnTo>
                    <a:lnTo>
                      <a:pt x="340" y="546"/>
                    </a:lnTo>
                    <a:lnTo>
                      <a:pt x="278" y="579"/>
                    </a:lnTo>
                    <a:lnTo>
                      <a:pt x="214" y="469"/>
                    </a:lnTo>
                    <a:lnTo>
                      <a:pt x="163" y="426"/>
                    </a:lnTo>
                    <a:lnTo>
                      <a:pt x="130" y="311"/>
                    </a:lnTo>
                    <a:lnTo>
                      <a:pt x="0" y="158"/>
                    </a:lnTo>
                    <a:close/>
                  </a:path>
                </a:pathLst>
              </a:custGeom>
              <a:grpFill/>
              <a:ln w="3175" cap="rnd">
                <a:solidFill>
                  <a:schemeClr val="bg1"/>
                </a:solidFill>
                <a:round/>
                <a:headEnd/>
                <a:tailEnd/>
              </a:ln>
            </p:spPr>
            <p:txBody>
              <a:bodyPr/>
              <a:lstStyle/>
              <a:p>
                <a:endParaRPr lang="en-US" dirty="0"/>
              </a:p>
            </p:txBody>
          </p:sp>
          <p:sp>
            <p:nvSpPr>
              <p:cNvPr id="158" name="Freeform 134"/>
              <p:cNvSpPr>
                <a:spLocks noChangeAspect="1"/>
              </p:cNvSpPr>
              <p:nvPr/>
            </p:nvSpPr>
            <p:spPr bwMode="gray">
              <a:xfrm>
                <a:off x="5674290" y="1412873"/>
                <a:ext cx="125412" cy="61914"/>
              </a:xfrm>
              <a:custGeom>
                <a:avLst/>
                <a:gdLst>
                  <a:gd name="T0" fmla="*/ 0 w 172"/>
                  <a:gd name="T1" fmla="*/ 37100110 h 74"/>
                  <a:gd name="T2" fmla="*/ 18607789 w 172"/>
                  <a:gd name="T3" fmla="*/ 25200264 h 74"/>
                  <a:gd name="T4" fmla="*/ 4784652 w 172"/>
                  <a:gd name="T5" fmla="*/ 15400440 h 74"/>
                  <a:gd name="T6" fmla="*/ 70178052 w 172"/>
                  <a:gd name="T7" fmla="*/ 0 h 74"/>
                  <a:gd name="T8" fmla="*/ 81874273 w 172"/>
                  <a:gd name="T9" fmla="*/ 700286 h 74"/>
                  <a:gd name="T10" fmla="*/ 69114958 w 172"/>
                  <a:gd name="T11" fmla="*/ 13999868 h 74"/>
                  <a:gd name="T12" fmla="*/ 91444306 w 172"/>
                  <a:gd name="T13" fmla="*/ 12600132 h 74"/>
                  <a:gd name="T14" fmla="*/ 32430927 w 172"/>
                  <a:gd name="T15" fmla="*/ 43400176 h 74"/>
                  <a:gd name="T16" fmla="*/ 18607789 w 172"/>
                  <a:gd name="T17" fmla="*/ 51800264 h 74"/>
                  <a:gd name="T18" fmla="*/ 22329347 w 172"/>
                  <a:gd name="T19" fmla="*/ 39200132 h 74"/>
                  <a:gd name="T20" fmla="*/ 0 w 172"/>
                  <a:gd name="T21" fmla="*/ 37100110 h 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2"/>
                  <a:gd name="T34" fmla="*/ 0 h 74"/>
                  <a:gd name="T35" fmla="*/ 172 w 172"/>
                  <a:gd name="T36" fmla="*/ 74 h 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2" h="74">
                    <a:moveTo>
                      <a:pt x="0" y="53"/>
                    </a:moveTo>
                    <a:lnTo>
                      <a:pt x="35" y="36"/>
                    </a:lnTo>
                    <a:lnTo>
                      <a:pt x="9" y="22"/>
                    </a:lnTo>
                    <a:lnTo>
                      <a:pt x="132" y="0"/>
                    </a:lnTo>
                    <a:lnTo>
                      <a:pt x="154" y="1"/>
                    </a:lnTo>
                    <a:lnTo>
                      <a:pt x="130" y="20"/>
                    </a:lnTo>
                    <a:lnTo>
                      <a:pt x="172" y="18"/>
                    </a:lnTo>
                    <a:lnTo>
                      <a:pt x="61" y="62"/>
                    </a:lnTo>
                    <a:lnTo>
                      <a:pt x="35" y="74"/>
                    </a:lnTo>
                    <a:lnTo>
                      <a:pt x="42" y="56"/>
                    </a:lnTo>
                    <a:lnTo>
                      <a:pt x="0" y="53"/>
                    </a:lnTo>
                    <a:close/>
                  </a:path>
                </a:pathLst>
              </a:custGeom>
              <a:grpFill/>
              <a:ln w="3175" cap="rnd">
                <a:solidFill>
                  <a:schemeClr val="bg1"/>
                </a:solidFill>
                <a:round/>
                <a:headEnd/>
                <a:tailEnd/>
              </a:ln>
            </p:spPr>
            <p:txBody>
              <a:bodyPr/>
              <a:lstStyle/>
              <a:p>
                <a:endParaRPr lang="en-US" dirty="0"/>
              </a:p>
            </p:txBody>
          </p:sp>
          <p:sp>
            <p:nvSpPr>
              <p:cNvPr id="159" name="Freeform 135"/>
              <p:cNvSpPr>
                <a:spLocks noChangeAspect="1"/>
              </p:cNvSpPr>
              <p:nvPr/>
            </p:nvSpPr>
            <p:spPr bwMode="gray">
              <a:xfrm>
                <a:off x="5712390" y="2071684"/>
                <a:ext cx="53974" cy="36512"/>
              </a:xfrm>
              <a:custGeom>
                <a:avLst/>
                <a:gdLst>
                  <a:gd name="T0" fmla="*/ 0 w 68"/>
                  <a:gd name="T1" fmla="*/ 34182722 h 39"/>
                  <a:gd name="T2" fmla="*/ 11970544 w 68"/>
                  <a:gd name="T3" fmla="*/ 0 h 39"/>
                  <a:gd name="T4" fmla="*/ 42842656 w 68"/>
                  <a:gd name="T5" fmla="*/ 19283017 h 39"/>
                  <a:gd name="T6" fmla="*/ 0 w 68"/>
                  <a:gd name="T7" fmla="*/ 34182722 h 39"/>
                  <a:gd name="T8" fmla="*/ 0 60000 65536"/>
                  <a:gd name="T9" fmla="*/ 0 60000 65536"/>
                  <a:gd name="T10" fmla="*/ 0 60000 65536"/>
                  <a:gd name="T11" fmla="*/ 0 60000 65536"/>
                  <a:gd name="T12" fmla="*/ 0 w 68"/>
                  <a:gd name="T13" fmla="*/ 0 h 39"/>
                  <a:gd name="T14" fmla="*/ 68 w 68"/>
                  <a:gd name="T15" fmla="*/ 39 h 39"/>
                </a:gdLst>
                <a:ahLst/>
                <a:cxnLst>
                  <a:cxn ang="T8">
                    <a:pos x="T0" y="T1"/>
                  </a:cxn>
                  <a:cxn ang="T9">
                    <a:pos x="T2" y="T3"/>
                  </a:cxn>
                  <a:cxn ang="T10">
                    <a:pos x="T4" y="T5"/>
                  </a:cxn>
                  <a:cxn ang="T11">
                    <a:pos x="T6" y="T7"/>
                  </a:cxn>
                </a:cxnLst>
                <a:rect l="T12" t="T13" r="T14" b="T15"/>
                <a:pathLst>
                  <a:path w="68" h="39">
                    <a:moveTo>
                      <a:pt x="0" y="39"/>
                    </a:moveTo>
                    <a:lnTo>
                      <a:pt x="19" y="0"/>
                    </a:lnTo>
                    <a:lnTo>
                      <a:pt x="68" y="22"/>
                    </a:lnTo>
                    <a:lnTo>
                      <a:pt x="0" y="39"/>
                    </a:lnTo>
                    <a:close/>
                  </a:path>
                </a:pathLst>
              </a:custGeom>
              <a:grpFill/>
              <a:ln w="3175" cap="rnd">
                <a:solidFill>
                  <a:schemeClr val="bg1"/>
                </a:solidFill>
                <a:round/>
                <a:headEnd/>
                <a:tailEnd/>
              </a:ln>
            </p:spPr>
            <p:txBody>
              <a:bodyPr/>
              <a:lstStyle/>
              <a:p>
                <a:endParaRPr lang="en-US" dirty="0"/>
              </a:p>
            </p:txBody>
          </p:sp>
          <p:sp>
            <p:nvSpPr>
              <p:cNvPr id="160" name="Freeform 136"/>
              <p:cNvSpPr>
                <a:spLocks noChangeAspect="1"/>
              </p:cNvSpPr>
              <p:nvPr/>
            </p:nvSpPr>
            <p:spPr bwMode="gray">
              <a:xfrm>
                <a:off x="5799701" y="1876422"/>
                <a:ext cx="158751" cy="134937"/>
              </a:xfrm>
              <a:custGeom>
                <a:avLst/>
                <a:gdLst>
                  <a:gd name="T0" fmla="*/ 0 w 212"/>
                  <a:gd name="T1" fmla="*/ 56189870 h 160"/>
                  <a:gd name="T2" fmla="*/ 9532488 w 212"/>
                  <a:gd name="T3" fmla="*/ 80372446 h 160"/>
                  <a:gd name="T4" fmla="*/ 22990295 w 212"/>
                  <a:gd name="T5" fmla="*/ 71837618 h 160"/>
                  <a:gd name="T6" fmla="*/ 37008219 w 212"/>
                  <a:gd name="T7" fmla="*/ 88196320 h 160"/>
                  <a:gd name="T8" fmla="*/ 48223308 w 212"/>
                  <a:gd name="T9" fmla="*/ 80372446 h 160"/>
                  <a:gd name="T10" fmla="*/ 44297989 w 212"/>
                  <a:gd name="T11" fmla="*/ 108111482 h 160"/>
                  <a:gd name="T12" fmla="*/ 118875295 w 212"/>
                  <a:gd name="T13" fmla="*/ 113801649 h 160"/>
                  <a:gd name="T14" fmla="*/ 89716963 w 212"/>
                  <a:gd name="T15" fmla="*/ 93886487 h 160"/>
                  <a:gd name="T16" fmla="*/ 75699039 w 212"/>
                  <a:gd name="T17" fmla="*/ 58323577 h 160"/>
                  <a:gd name="T18" fmla="*/ 76820024 w 212"/>
                  <a:gd name="T19" fmla="*/ 21337915 h 160"/>
                  <a:gd name="T20" fmla="*/ 95324882 w 212"/>
                  <a:gd name="T21" fmla="*/ 0 h 160"/>
                  <a:gd name="T22" fmla="*/ 30279316 w 212"/>
                  <a:gd name="T23" fmla="*/ 7823874 h 160"/>
                  <a:gd name="T24" fmla="*/ 15139658 w 212"/>
                  <a:gd name="T25" fmla="*/ 56189870 h 160"/>
                  <a:gd name="T26" fmla="*/ 0 w 212"/>
                  <a:gd name="T27" fmla="*/ 56189870 h 1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2"/>
                  <a:gd name="T43" fmla="*/ 0 h 160"/>
                  <a:gd name="T44" fmla="*/ 212 w 212"/>
                  <a:gd name="T45" fmla="*/ 160 h 1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2" h="160">
                    <a:moveTo>
                      <a:pt x="0" y="79"/>
                    </a:moveTo>
                    <a:lnTo>
                      <a:pt x="17" y="113"/>
                    </a:lnTo>
                    <a:lnTo>
                      <a:pt x="41" y="101"/>
                    </a:lnTo>
                    <a:lnTo>
                      <a:pt x="66" y="124"/>
                    </a:lnTo>
                    <a:lnTo>
                      <a:pt x="86" y="113"/>
                    </a:lnTo>
                    <a:lnTo>
                      <a:pt x="79" y="152"/>
                    </a:lnTo>
                    <a:lnTo>
                      <a:pt x="212" y="160"/>
                    </a:lnTo>
                    <a:lnTo>
                      <a:pt x="160" y="132"/>
                    </a:lnTo>
                    <a:lnTo>
                      <a:pt x="135" y="82"/>
                    </a:lnTo>
                    <a:lnTo>
                      <a:pt x="137" y="30"/>
                    </a:lnTo>
                    <a:lnTo>
                      <a:pt x="170" y="0"/>
                    </a:lnTo>
                    <a:lnTo>
                      <a:pt x="54" y="11"/>
                    </a:lnTo>
                    <a:lnTo>
                      <a:pt x="27" y="79"/>
                    </a:lnTo>
                    <a:lnTo>
                      <a:pt x="0" y="79"/>
                    </a:lnTo>
                    <a:close/>
                  </a:path>
                </a:pathLst>
              </a:custGeom>
              <a:grpFill/>
              <a:ln w="3175" cap="rnd">
                <a:solidFill>
                  <a:schemeClr val="bg1"/>
                </a:solidFill>
                <a:round/>
                <a:headEnd/>
                <a:tailEnd/>
              </a:ln>
            </p:spPr>
            <p:txBody>
              <a:bodyPr/>
              <a:lstStyle/>
              <a:p>
                <a:endParaRPr lang="en-US" dirty="0"/>
              </a:p>
            </p:txBody>
          </p:sp>
          <p:sp>
            <p:nvSpPr>
              <p:cNvPr id="161" name="Freeform 137"/>
              <p:cNvSpPr>
                <a:spLocks noChangeAspect="1"/>
              </p:cNvSpPr>
              <p:nvPr/>
            </p:nvSpPr>
            <p:spPr bwMode="gray">
              <a:xfrm>
                <a:off x="5855265" y="1662112"/>
                <a:ext cx="395286" cy="214313"/>
              </a:xfrm>
              <a:custGeom>
                <a:avLst/>
                <a:gdLst>
                  <a:gd name="T0" fmla="*/ 0 w 532"/>
                  <a:gd name="T1" fmla="*/ 153181579 h 258"/>
                  <a:gd name="T2" fmla="*/ 27604031 w 532"/>
                  <a:gd name="T3" fmla="*/ 158011905 h 258"/>
                  <a:gd name="T4" fmla="*/ 9385118 w 532"/>
                  <a:gd name="T5" fmla="*/ 173191508 h 258"/>
                  <a:gd name="T6" fmla="*/ 57968391 w 532"/>
                  <a:gd name="T7" fmla="*/ 178021835 h 258"/>
                  <a:gd name="T8" fmla="*/ 59072522 w 532"/>
                  <a:gd name="T9" fmla="*/ 158011905 h 258"/>
                  <a:gd name="T10" fmla="*/ 72874909 w 532"/>
                  <a:gd name="T11" fmla="*/ 161461664 h 258"/>
                  <a:gd name="T12" fmla="*/ 58520457 w 532"/>
                  <a:gd name="T13" fmla="*/ 149731820 h 258"/>
                  <a:gd name="T14" fmla="*/ 78947633 w 532"/>
                  <a:gd name="T15" fmla="*/ 153871863 h 258"/>
                  <a:gd name="T16" fmla="*/ 73426975 w 532"/>
                  <a:gd name="T17" fmla="*/ 131101628 h 258"/>
                  <a:gd name="T18" fmla="*/ 84468290 w 532"/>
                  <a:gd name="T19" fmla="*/ 144211209 h 258"/>
                  <a:gd name="T20" fmla="*/ 97718612 w 532"/>
                  <a:gd name="T21" fmla="*/ 131791081 h 258"/>
                  <a:gd name="T22" fmla="*/ 88885559 w 532"/>
                  <a:gd name="T23" fmla="*/ 117300932 h 258"/>
                  <a:gd name="T24" fmla="*/ 118697853 w 532"/>
                  <a:gd name="T25" fmla="*/ 119370953 h 258"/>
                  <a:gd name="T26" fmla="*/ 110416124 w 532"/>
                  <a:gd name="T27" fmla="*/ 111090868 h 258"/>
                  <a:gd name="T28" fmla="*/ 124218511 w 532"/>
                  <a:gd name="T29" fmla="*/ 112471436 h 258"/>
                  <a:gd name="T30" fmla="*/ 132499497 w 532"/>
                  <a:gd name="T31" fmla="*/ 94530697 h 258"/>
                  <a:gd name="T32" fmla="*/ 278801382 w 532"/>
                  <a:gd name="T33" fmla="*/ 37260384 h 258"/>
                  <a:gd name="T34" fmla="*/ 293707900 w 532"/>
                  <a:gd name="T35" fmla="*/ 15180433 h 258"/>
                  <a:gd name="T36" fmla="*/ 265551804 w 532"/>
                  <a:gd name="T37" fmla="*/ 0 h 258"/>
                  <a:gd name="T38" fmla="*/ 203718209 w 532"/>
                  <a:gd name="T39" fmla="*/ 35880647 h 258"/>
                  <a:gd name="T40" fmla="*/ 140229161 w 532"/>
                  <a:gd name="T41" fmla="*/ 35880647 h 258"/>
                  <a:gd name="T42" fmla="*/ 72322844 w 532"/>
                  <a:gd name="T43" fmla="*/ 83491137 h 258"/>
                  <a:gd name="T44" fmla="*/ 34780886 w 532"/>
                  <a:gd name="T45" fmla="*/ 89701201 h 258"/>
                  <a:gd name="T46" fmla="*/ 36989892 w 532"/>
                  <a:gd name="T47" fmla="*/ 111090868 h 258"/>
                  <a:gd name="T48" fmla="*/ 57416325 w 532"/>
                  <a:gd name="T49" fmla="*/ 112471436 h 258"/>
                  <a:gd name="T50" fmla="*/ 34228820 w 532"/>
                  <a:gd name="T51" fmla="*/ 113160889 h 258"/>
                  <a:gd name="T52" fmla="*/ 44718813 w 532"/>
                  <a:gd name="T53" fmla="*/ 122821543 h 258"/>
                  <a:gd name="T54" fmla="*/ 27604031 w 532"/>
                  <a:gd name="T55" fmla="*/ 131791081 h 258"/>
                  <a:gd name="T56" fmla="*/ 46927076 w 532"/>
                  <a:gd name="T57" fmla="*/ 142141188 h 258"/>
                  <a:gd name="T58" fmla="*/ 0 w 532"/>
                  <a:gd name="T59" fmla="*/ 153181579 h 2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2"/>
                  <a:gd name="T91" fmla="*/ 0 h 258"/>
                  <a:gd name="T92" fmla="*/ 532 w 532"/>
                  <a:gd name="T93" fmla="*/ 258 h 2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2" h="258">
                    <a:moveTo>
                      <a:pt x="0" y="222"/>
                    </a:moveTo>
                    <a:lnTo>
                      <a:pt x="50" y="229"/>
                    </a:lnTo>
                    <a:lnTo>
                      <a:pt x="17" y="251"/>
                    </a:lnTo>
                    <a:lnTo>
                      <a:pt x="105" y="258"/>
                    </a:lnTo>
                    <a:lnTo>
                      <a:pt x="107" y="229"/>
                    </a:lnTo>
                    <a:lnTo>
                      <a:pt x="132" y="234"/>
                    </a:lnTo>
                    <a:lnTo>
                      <a:pt x="106" y="217"/>
                    </a:lnTo>
                    <a:lnTo>
                      <a:pt x="143" y="223"/>
                    </a:lnTo>
                    <a:lnTo>
                      <a:pt x="133" y="190"/>
                    </a:lnTo>
                    <a:lnTo>
                      <a:pt x="153" y="209"/>
                    </a:lnTo>
                    <a:lnTo>
                      <a:pt x="177" y="191"/>
                    </a:lnTo>
                    <a:lnTo>
                      <a:pt x="161" y="170"/>
                    </a:lnTo>
                    <a:lnTo>
                      <a:pt x="215" y="173"/>
                    </a:lnTo>
                    <a:lnTo>
                      <a:pt x="200" y="161"/>
                    </a:lnTo>
                    <a:lnTo>
                      <a:pt x="225" y="163"/>
                    </a:lnTo>
                    <a:lnTo>
                      <a:pt x="240" y="137"/>
                    </a:lnTo>
                    <a:lnTo>
                      <a:pt x="505" y="54"/>
                    </a:lnTo>
                    <a:lnTo>
                      <a:pt x="532" y="22"/>
                    </a:lnTo>
                    <a:lnTo>
                      <a:pt x="481" y="0"/>
                    </a:lnTo>
                    <a:lnTo>
                      <a:pt x="369" y="52"/>
                    </a:lnTo>
                    <a:lnTo>
                      <a:pt x="254" y="52"/>
                    </a:lnTo>
                    <a:lnTo>
                      <a:pt x="131" y="121"/>
                    </a:lnTo>
                    <a:lnTo>
                      <a:pt x="63" y="130"/>
                    </a:lnTo>
                    <a:lnTo>
                      <a:pt x="67" y="161"/>
                    </a:lnTo>
                    <a:lnTo>
                      <a:pt x="104" y="163"/>
                    </a:lnTo>
                    <a:lnTo>
                      <a:pt x="62" y="164"/>
                    </a:lnTo>
                    <a:lnTo>
                      <a:pt x="81" y="178"/>
                    </a:lnTo>
                    <a:lnTo>
                      <a:pt x="50" y="191"/>
                    </a:lnTo>
                    <a:lnTo>
                      <a:pt x="85" y="206"/>
                    </a:lnTo>
                    <a:lnTo>
                      <a:pt x="0" y="222"/>
                    </a:lnTo>
                    <a:close/>
                  </a:path>
                </a:pathLst>
              </a:custGeom>
              <a:grpFill/>
              <a:ln w="3175" cap="rnd">
                <a:solidFill>
                  <a:schemeClr val="bg1"/>
                </a:solidFill>
                <a:round/>
                <a:headEnd/>
                <a:tailEnd/>
              </a:ln>
            </p:spPr>
            <p:txBody>
              <a:bodyPr/>
              <a:lstStyle/>
              <a:p>
                <a:endParaRPr lang="en-US" dirty="0"/>
              </a:p>
            </p:txBody>
          </p:sp>
          <p:sp>
            <p:nvSpPr>
              <p:cNvPr id="162" name="Freeform 138"/>
              <p:cNvSpPr>
                <a:spLocks noChangeAspect="1"/>
              </p:cNvSpPr>
              <p:nvPr/>
            </p:nvSpPr>
            <p:spPr bwMode="gray">
              <a:xfrm>
                <a:off x="6085453" y="1381125"/>
                <a:ext cx="76201" cy="42864"/>
              </a:xfrm>
              <a:custGeom>
                <a:avLst/>
                <a:gdLst>
                  <a:gd name="T0" fmla="*/ 0 w 102"/>
                  <a:gd name="T1" fmla="*/ 24199803 h 53"/>
                  <a:gd name="T2" fmla="*/ 16743082 w 102"/>
                  <a:gd name="T3" fmla="*/ 34664845 h 53"/>
                  <a:gd name="T4" fmla="*/ 56925882 w 102"/>
                  <a:gd name="T5" fmla="*/ 22892077 h 53"/>
                  <a:gd name="T6" fmla="*/ 33486165 w 102"/>
                  <a:gd name="T7" fmla="*/ 0 h 53"/>
                  <a:gd name="T8" fmla="*/ 0 w 102"/>
                  <a:gd name="T9" fmla="*/ 24199803 h 53"/>
                  <a:gd name="T10" fmla="*/ 0 60000 65536"/>
                  <a:gd name="T11" fmla="*/ 0 60000 65536"/>
                  <a:gd name="T12" fmla="*/ 0 60000 65536"/>
                  <a:gd name="T13" fmla="*/ 0 60000 65536"/>
                  <a:gd name="T14" fmla="*/ 0 60000 65536"/>
                  <a:gd name="T15" fmla="*/ 0 w 102"/>
                  <a:gd name="T16" fmla="*/ 0 h 53"/>
                  <a:gd name="T17" fmla="*/ 102 w 102"/>
                  <a:gd name="T18" fmla="*/ 53 h 53"/>
                </a:gdLst>
                <a:ahLst/>
                <a:cxnLst>
                  <a:cxn ang="T10">
                    <a:pos x="T0" y="T1"/>
                  </a:cxn>
                  <a:cxn ang="T11">
                    <a:pos x="T2" y="T3"/>
                  </a:cxn>
                  <a:cxn ang="T12">
                    <a:pos x="T4" y="T5"/>
                  </a:cxn>
                  <a:cxn ang="T13">
                    <a:pos x="T6" y="T7"/>
                  </a:cxn>
                  <a:cxn ang="T14">
                    <a:pos x="T8" y="T9"/>
                  </a:cxn>
                </a:cxnLst>
                <a:rect l="T15" t="T16" r="T17" b="T18"/>
                <a:pathLst>
                  <a:path w="102" h="53">
                    <a:moveTo>
                      <a:pt x="0" y="37"/>
                    </a:moveTo>
                    <a:lnTo>
                      <a:pt x="30" y="53"/>
                    </a:lnTo>
                    <a:lnTo>
                      <a:pt x="102" y="35"/>
                    </a:lnTo>
                    <a:lnTo>
                      <a:pt x="60" y="0"/>
                    </a:lnTo>
                    <a:lnTo>
                      <a:pt x="0" y="37"/>
                    </a:lnTo>
                    <a:close/>
                  </a:path>
                </a:pathLst>
              </a:custGeom>
              <a:grpFill/>
              <a:ln w="3175" cap="rnd">
                <a:solidFill>
                  <a:schemeClr val="bg1"/>
                </a:solidFill>
                <a:round/>
                <a:headEnd/>
                <a:tailEnd/>
              </a:ln>
            </p:spPr>
            <p:txBody>
              <a:bodyPr/>
              <a:lstStyle/>
              <a:p>
                <a:endParaRPr lang="en-US" dirty="0"/>
              </a:p>
            </p:txBody>
          </p:sp>
          <p:sp>
            <p:nvSpPr>
              <p:cNvPr id="163" name="Freeform 139"/>
              <p:cNvSpPr>
                <a:spLocks noChangeAspect="1"/>
              </p:cNvSpPr>
              <p:nvPr/>
            </p:nvSpPr>
            <p:spPr bwMode="gray">
              <a:xfrm>
                <a:off x="6825226" y="1465261"/>
                <a:ext cx="69851" cy="30163"/>
              </a:xfrm>
              <a:custGeom>
                <a:avLst/>
                <a:gdLst>
                  <a:gd name="T0" fmla="*/ 0 w 93"/>
                  <a:gd name="T1" fmla="*/ 0 h 35"/>
                  <a:gd name="T2" fmla="*/ 23692669 w 93"/>
                  <a:gd name="T3" fmla="*/ 20051698 h 35"/>
                  <a:gd name="T4" fmla="*/ 15795113 w 93"/>
                  <a:gd name="T5" fmla="*/ 25992750 h 35"/>
                  <a:gd name="T6" fmla="*/ 36667495 w 93"/>
                  <a:gd name="T7" fmla="*/ 24507056 h 35"/>
                  <a:gd name="T8" fmla="*/ 52462608 w 93"/>
                  <a:gd name="T9" fmla="*/ 11882104 h 35"/>
                  <a:gd name="T10" fmla="*/ 0 w 93"/>
                  <a:gd name="T11" fmla="*/ 0 h 35"/>
                  <a:gd name="T12" fmla="*/ 0 60000 65536"/>
                  <a:gd name="T13" fmla="*/ 0 60000 65536"/>
                  <a:gd name="T14" fmla="*/ 0 60000 65536"/>
                  <a:gd name="T15" fmla="*/ 0 60000 65536"/>
                  <a:gd name="T16" fmla="*/ 0 60000 65536"/>
                  <a:gd name="T17" fmla="*/ 0 60000 65536"/>
                  <a:gd name="T18" fmla="*/ 0 w 93"/>
                  <a:gd name="T19" fmla="*/ 0 h 35"/>
                  <a:gd name="T20" fmla="*/ 93 w 93"/>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93" h="35">
                    <a:moveTo>
                      <a:pt x="0" y="0"/>
                    </a:moveTo>
                    <a:lnTo>
                      <a:pt x="42" y="27"/>
                    </a:lnTo>
                    <a:lnTo>
                      <a:pt x="28" y="35"/>
                    </a:lnTo>
                    <a:lnTo>
                      <a:pt x="65" y="33"/>
                    </a:lnTo>
                    <a:lnTo>
                      <a:pt x="93" y="16"/>
                    </a:lnTo>
                    <a:lnTo>
                      <a:pt x="0" y="0"/>
                    </a:lnTo>
                    <a:close/>
                  </a:path>
                </a:pathLst>
              </a:custGeom>
              <a:grpFill/>
              <a:ln w="3175" cap="rnd">
                <a:solidFill>
                  <a:schemeClr val="bg1"/>
                </a:solidFill>
                <a:round/>
                <a:headEnd/>
                <a:tailEnd/>
              </a:ln>
            </p:spPr>
            <p:txBody>
              <a:bodyPr/>
              <a:lstStyle/>
              <a:p>
                <a:endParaRPr lang="en-US" dirty="0"/>
              </a:p>
            </p:txBody>
          </p:sp>
          <p:sp>
            <p:nvSpPr>
              <p:cNvPr id="164" name="Freeform 140"/>
              <p:cNvSpPr>
                <a:spLocks noChangeAspect="1"/>
              </p:cNvSpPr>
              <p:nvPr/>
            </p:nvSpPr>
            <p:spPr bwMode="gray">
              <a:xfrm>
                <a:off x="6836340" y="1390649"/>
                <a:ext cx="163512" cy="76201"/>
              </a:xfrm>
              <a:custGeom>
                <a:avLst/>
                <a:gdLst>
                  <a:gd name="T0" fmla="*/ 0 w 220"/>
                  <a:gd name="T1" fmla="*/ 50182914 h 95"/>
                  <a:gd name="T2" fmla="*/ 32591857 w 220"/>
                  <a:gd name="T3" fmla="*/ 16084617 h 95"/>
                  <a:gd name="T4" fmla="*/ 78441646 w 220"/>
                  <a:gd name="T5" fmla="*/ 0 h 95"/>
                  <a:gd name="T6" fmla="*/ 121529551 w 220"/>
                  <a:gd name="T7" fmla="*/ 28951989 h 95"/>
                  <a:gd name="T8" fmla="*/ 107167163 w 220"/>
                  <a:gd name="T9" fmla="*/ 35385676 h 95"/>
                  <a:gd name="T10" fmla="*/ 111586474 w 220"/>
                  <a:gd name="T11" fmla="*/ 48253048 h 95"/>
                  <a:gd name="T12" fmla="*/ 48611672 w 220"/>
                  <a:gd name="T13" fmla="*/ 61120421 h 95"/>
                  <a:gd name="T14" fmla="*/ 0 w 220"/>
                  <a:gd name="T15" fmla="*/ 50182914 h 95"/>
                  <a:gd name="T16" fmla="*/ 0 60000 65536"/>
                  <a:gd name="T17" fmla="*/ 0 60000 65536"/>
                  <a:gd name="T18" fmla="*/ 0 60000 65536"/>
                  <a:gd name="T19" fmla="*/ 0 60000 65536"/>
                  <a:gd name="T20" fmla="*/ 0 60000 65536"/>
                  <a:gd name="T21" fmla="*/ 0 60000 65536"/>
                  <a:gd name="T22" fmla="*/ 0 60000 65536"/>
                  <a:gd name="T23" fmla="*/ 0 60000 65536"/>
                  <a:gd name="T24" fmla="*/ 0 w 220"/>
                  <a:gd name="T25" fmla="*/ 0 h 95"/>
                  <a:gd name="T26" fmla="*/ 220 w 220"/>
                  <a:gd name="T27" fmla="*/ 95 h 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 h="95">
                    <a:moveTo>
                      <a:pt x="0" y="78"/>
                    </a:moveTo>
                    <a:lnTo>
                      <a:pt x="59" y="25"/>
                    </a:lnTo>
                    <a:lnTo>
                      <a:pt x="142" y="0"/>
                    </a:lnTo>
                    <a:lnTo>
                      <a:pt x="220" y="45"/>
                    </a:lnTo>
                    <a:lnTo>
                      <a:pt x="194" y="55"/>
                    </a:lnTo>
                    <a:lnTo>
                      <a:pt x="202" y="75"/>
                    </a:lnTo>
                    <a:lnTo>
                      <a:pt x="88" y="95"/>
                    </a:lnTo>
                    <a:lnTo>
                      <a:pt x="0" y="78"/>
                    </a:lnTo>
                    <a:close/>
                  </a:path>
                </a:pathLst>
              </a:custGeom>
              <a:grpFill/>
              <a:ln w="3175" cap="rnd">
                <a:solidFill>
                  <a:schemeClr val="bg1"/>
                </a:solidFill>
                <a:round/>
                <a:headEnd/>
                <a:tailEnd/>
              </a:ln>
            </p:spPr>
            <p:txBody>
              <a:bodyPr/>
              <a:lstStyle/>
              <a:p>
                <a:endParaRPr lang="en-US" dirty="0"/>
              </a:p>
            </p:txBody>
          </p:sp>
          <p:sp>
            <p:nvSpPr>
              <p:cNvPr id="165" name="Freeform 141"/>
              <p:cNvSpPr>
                <a:spLocks noChangeAspect="1"/>
              </p:cNvSpPr>
              <p:nvPr/>
            </p:nvSpPr>
            <p:spPr bwMode="gray">
              <a:xfrm>
                <a:off x="6869676" y="1458912"/>
                <a:ext cx="185736" cy="93662"/>
              </a:xfrm>
              <a:custGeom>
                <a:avLst/>
                <a:gdLst>
                  <a:gd name="T0" fmla="*/ 0 w 248"/>
                  <a:gd name="T1" fmla="*/ 34887829 h 111"/>
                  <a:gd name="T2" fmla="*/ 25240760 w 248"/>
                  <a:gd name="T3" fmla="*/ 38447829 h 111"/>
                  <a:gd name="T4" fmla="*/ 43189844 w 248"/>
                  <a:gd name="T5" fmla="*/ 66216503 h 111"/>
                  <a:gd name="T6" fmla="*/ 56652032 w 248"/>
                  <a:gd name="T7" fmla="*/ 56959997 h 111"/>
                  <a:gd name="T8" fmla="*/ 114425975 w 248"/>
                  <a:gd name="T9" fmla="*/ 79032164 h 111"/>
                  <a:gd name="T10" fmla="*/ 133496971 w 248"/>
                  <a:gd name="T11" fmla="*/ 70487827 h 111"/>
                  <a:gd name="T12" fmla="*/ 119473827 w 248"/>
                  <a:gd name="T13" fmla="*/ 49127829 h 111"/>
                  <a:gd name="T14" fmla="*/ 130131237 w 248"/>
                  <a:gd name="T15" fmla="*/ 54824334 h 111"/>
                  <a:gd name="T16" fmla="*/ 139105779 w 248"/>
                  <a:gd name="T17" fmla="*/ 23495661 h 111"/>
                  <a:gd name="T18" fmla="*/ 108816418 w 248"/>
                  <a:gd name="T19" fmla="*/ 7120000 h 111"/>
                  <a:gd name="T20" fmla="*/ 79648969 w 248"/>
                  <a:gd name="T21" fmla="*/ 29192167 h 111"/>
                  <a:gd name="T22" fmla="*/ 103207610 w 248"/>
                  <a:gd name="T23" fmla="*/ 17087830 h 111"/>
                  <a:gd name="T24" fmla="*/ 89184467 w 248"/>
                  <a:gd name="T25" fmla="*/ 0 h 111"/>
                  <a:gd name="T26" fmla="*/ 40385814 w 248"/>
                  <a:gd name="T27" fmla="*/ 5695662 h 111"/>
                  <a:gd name="T28" fmla="*/ 0 w 248"/>
                  <a:gd name="T29" fmla="*/ 34887829 h 1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11"/>
                  <a:gd name="T47" fmla="*/ 248 w 248"/>
                  <a:gd name="T48" fmla="*/ 111 h 1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11">
                    <a:moveTo>
                      <a:pt x="0" y="49"/>
                    </a:moveTo>
                    <a:lnTo>
                      <a:pt x="45" y="54"/>
                    </a:lnTo>
                    <a:lnTo>
                      <a:pt x="77" y="93"/>
                    </a:lnTo>
                    <a:lnTo>
                      <a:pt x="101" y="80"/>
                    </a:lnTo>
                    <a:lnTo>
                      <a:pt x="204" y="111"/>
                    </a:lnTo>
                    <a:lnTo>
                      <a:pt x="238" y="99"/>
                    </a:lnTo>
                    <a:lnTo>
                      <a:pt x="213" y="69"/>
                    </a:lnTo>
                    <a:lnTo>
                      <a:pt x="232" y="77"/>
                    </a:lnTo>
                    <a:lnTo>
                      <a:pt x="248" y="33"/>
                    </a:lnTo>
                    <a:lnTo>
                      <a:pt x="194" y="10"/>
                    </a:lnTo>
                    <a:lnTo>
                      <a:pt x="142" y="41"/>
                    </a:lnTo>
                    <a:lnTo>
                      <a:pt x="184" y="24"/>
                    </a:lnTo>
                    <a:lnTo>
                      <a:pt x="159" y="0"/>
                    </a:lnTo>
                    <a:lnTo>
                      <a:pt x="72" y="8"/>
                    </a:lnTo>
                    <a:lnTo>
                      <a:pt x="0" y="49"/>
                    </a:lnTo>
                    <a:close/>
                  </a:path>
                </a:pathLst>
              </a:custGeom>
              <a:grpFill/>
              <a:ln w="3175" cap="rnd">
                <a:solidFill>
                  <a:schemeClr val="bg1"/>
                </a:solidFill>
                <a:round/>
                <a:headEnd/>
                <a:tailEnd/>
              </a:ln>
            </p:spPr>
            <p:txBody>
              <a:bodyPr/>
              <a:lstStyle/>
              <a:p>
                <a:endParaRPr lang="en-US" dirty="0"/>
              </a:p>
            </p:txBody>
          </p:sp>
          <p:sp>
            <p:nvSpPr>
              <p:cNvPr id="166" name="Freeform 142"/>
              <p:cNvSpPr>
                <a:spLocks noChangeAspect="1"/>
              </p:cNvSpPr>
              <p:nvPr/>
            </p:nvSpPr>
            <p:spPr bwMode="gray">
              <a:xfrm>
                <a:off x="7042713" y="1508125"/>
                <a:ext cx="153988" cy="93662"/>
              </a:xfrm>
              <a:custGeom>
                <a:avLst/>
                <a:gdLst>
                  <a:gd name="T0" fmla="*/ 0 w 208"/>
                  <a:gd name="T1" fmla="*/ 65955330 h 113"/>
                  <a:gd name="T2" fmla="*/ 8769172 w 208"/>
                  <a:gd name="T3" fmla="*/ 77635023 h 113"/>
                  <a:gd name="T4" fmla="*/ 104683708 w 208"/>
                  <a:gd name="T5" fmla="*/ 61833329 h 113"/>
                  <a:gd name="T6" fmla="*/ 114001462 w 208"/>
                  <a:gd name="T7" fmla="*/ 36412527 h 113"/>
                  <a:gd name="T8" fmla="*/ 87145363 w 208"/>
                  <a:gd name="T9" fmla="*/ 15114556 h 113"/>
                  <a:gd name="T10" fmla="*/ 64125637 w 208"/>
                  <a:gd name="T11" fmla="*/ 24046525 h 113"/>
                  <a:gd name="T12" fmla="*/ 68510594 w 208"/>
                  <a:gd name="T13" fmla="*/ 6870554 h 113"/>
                  <a:gd name="T14" fmla="*/ 54808623 w 208"/>
                  <a:gd name="T15" fmla="*/ 0 h 113"/>
                  <a:gd name="T16" fmla="*/ 11509863 w 208"/>
                  <a:gd name="T17" fmla="*/ 58397637 h 113"/>
                  <a:gd name="T18" fmla="*/ 0 w 208"/>
                  <a:gd name="T19" fmla="*/ 6595533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8"/>
                  <a:gd name="T31" fmla="*/ 0 h 113"/>
                  <a:gd name="T32" fmla="*/ 208 w 208"/>
                  <a:gd name="T33" fmla="*/ 113 h 1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8" h="113">
                    <a:moveTo>
                      <a:pt x="0" y="96"/>
                    </a:moveTo>
                    <a:lnTo>
                      <a:pt x="16" y="113"/>
                    </a:lnTo>
                    <a:lnTo>
                      <a:pt x="191" y="90"/>
                    </a:lnTo>
                    <a:lnTo>
                      <a:pt x="208" y="53"/>
                    </a:lnTo>
                    <a:lnTo>
                      <a:pt x="159" y="22"/>
                    </a:lnTo>
                    <a:lnTo>
                      <a:pt x="117" y="35"/>
                    </a:lnTo>
                    <a:lnTo>
                      <a:pt x="125" y="10"/>
                    </a:lnTo>
                    <a:lnTo>
                      <a:pt x="100" y="0"/>
                    </a:lnTo>
                    <a:lnTo>
                      <a:pt x="21" y="85"/>
                    </a:lnTo>
                    <a:lnTo>
                      <a:pt x="0" y="96"/>
                    </a:lnTo>
                    <a:close/>
                  </a:path>
                </a:pathLst>
              </a:custGeom>
              <a:grpFill/>
              <a:ln w="3175" cap="rnd">
                <a:solidFill>
                  <a:schemeClr val="bg1"/>
                </a:solidFill>
                <a:round/>
                <a:headEnd/>
                <a:tailEnd/>
              </a:ln>
            </p:spPr>
            <p:txBody>
              <a:bodyPr/>
              <a:lstStyle/>
              <a:p>
                <a:endParaRPr lang="en-US" dirty="0"/>
              </a:p>
            </p:txBody>
          </p:sp>
          <p:sp>
            <p:nvSpPr>
              <p:cNvPr id="167" name="Freeform 143"/>
              <p:cNvSpPr>
                <a:spLocks noChangeAspect="1"/>
              </p:cNvSpPr>
              <p:nvPr/>
            </p:nvSpPr>
            <p:spPr bwMode="gray">
              <a:xfrm>
                <a:off x="8007914" y="1708147"/>
                <a:ext cx="171450" cy="88899"/>
              </a:xfrm>
              <a:custGeom>
                <a:avLst/>
                <a:gdLst>
                  <a:gd name="T0" fmla="*/ 0 w 233"/>
                  <a:gd name="T1" fmla="*/ 39977013 h 108"/>
                  <a:gd name="T2" fmla="*/ 25989760 w 233"/>
                  <a:gd name="T3" fmla="*/ 3388078 h 108"/>
                  <a:gd name="T4" fmla="*/ 43858087 w 233"/>
                  <a:gd name="T5" fmla="*/ 0 h 108"/>
                  <a:gd name="T6" fmla="*/ 72554991 w 233"/>
                  <a:gd name="T7" fmla="*/ 28457878 h 108"/>
                  <a:gd name="T8" fmla="*/ 76886863 w 233"/>
                  <a:gd name="T9" fmla="*/ 7453606 h 108"/>
                  <a:gd name="T10" fmla="*/ 108832486 w 233"/>
                  <a:gd name="T11" fmla="*/ 24392349 h 108"/>
                  <a:gd name="T12" fmla="*/ 105583767 w 233"/>
                  <a:gd name="T13" fmla="*/ 50817874 h 108"/>
                  <a:gd name="T14" fmla="*/ 126159238 w 233"/>
                  <a:gd name="T15" fmla="*/ 60303833 h 108"/>
                  <a:gd name="T16" fmla="*/ 59560111 w 233"/>
                  <a:gd name="T17" fmla="*/ 65046813 h 108"/>
                  <a:gd name="T18" fmla="*/ 55769815 w 233"/>
                  <a:gd name="T19" fmla="*/ 52851050 h 108"/>
                  <a:gd name="T20" fmla="*/ 44940503 w 233"/>
                  <a:gd name="T21" fmla="*/ 73177870 h 108"/>
                  <a:gd name="T22" fmla="*/ 0 w 233"/>
                  <a:gd name="T23" fmla="*/ 39977013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3"/>
                  <a:gd name="T37" fmla="*/ 0 h 108"/>
                  <a:gd name="T38" fmla="*/ 233 w 233"/>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3" h="108">
                    <a:moveTo>
                      <a:pt x="0" y="59"/>
                    </a:moveTo>
                    <a:lnTo>
                      <a:pt x="48" y="5"/>
                    </a:lnTo>
                    <a:lnTo>
                      <a:pt x="81" y="0"/>
                    </a:lnTo>
                    <a:lnTo>
                      <a:pt x="134" y="42"/>
                    </a:lnTo>
                    <a:lnTo>
                      <a:pt x="142" y="11"/>
                    </a:lnTo>
                    <a:lnTo>
                      <a:pt x="201" y="36"/>
                    </a:lnTo>
                    <a:lnTo>
                      <a:pt x="195" y="75"/>
                    </a:lnTo>
                    <a:lnTo>
                      <a:pt x="233" y="89"/>
                    </a:lnTo>
                    <a:lnTo>
                      <a:pt x="110" y="96"/>
                    </a:lnTo>
                    <a:lnTo>
                      <a:pt x="103" y="78"/>
                    </a:lnTo>
                    <a:lnTo>
                      <a:pt x="83" y="108"/>
                    </a:lnTo>
                    <a:lnTo>
                      <a:pt x="0" y="59"/>
                    </a:lnTo>
                    <a:close/>
                  </a:path>
                </a:pathLst>
              </a:custGeom>
              <a:grpFill/>
              <a:ln w="3175" cap="rnd">
                <a:solidFill>
                  <a:schemeClr val="bg1"/>
                </a:solidFill>
                <a:round/>
                <a:headEnd/>
                <a:tailEnd/>
              </a:ln>
            </p:spPr>
            <p:txBody>
              <a:bodyPr/>
              <a:lstStyle/>
              <a:p>
                <a:endParaRPr lang="en-US" dirty="0"/>
              </a:p>
            </p:txBody>
          </p:sp>
          <p:sp>
            <p:nvSpPr>
              <p:cNvPr id="168" name="Freeform 144"/>
              <p:cNvSpPr>
                <a:spLocks noChangeAspect="1"/>
              </p:cNvSpPr>
              <p:nvPr/>
            </p:nvSpPr>
            <p:spPr bwMode="gray">
              <a:xfrm>
                <a:off x="8126976" y="1709736"/>
                <a:ext cx="109538" cy="60325"/>
              </a:xfrm>
              <a:custGeom>
                <a:avLst/>
                <a:gdLst>
                  <a:gd name="T0" fmla="*/ 0 w 143"/>
                  <a:gd name="T1" fmla="*/ 0 h 72"/>
                  <a:gd name="T2" fmla="*/ 27577280 w 143"/>
                  <a:gd name="T3" fmla="*/ 18953780 h 72"/>
                  <a:gd name="T4" fmla="*/ 19949522 w 143"/>
                  <a:gd name="T5" fmla="*/ 35801212 h 72"/>
                  <a:gd name="T6" fmla="*/ 34031537 w 143"/>
                  <a:gd name="T7" fmla="*/ 50543134 h 72"/>
                  <a:gd name="T8" fmla="*/ 59261049 w 143"/>
                  <a:gd name="T9" fmla="*/ 50543134 h 72"/>
                  <a:gd name="T10" fmla="*/ 83904576 w 143"/>
                  <a:gd name="T11" fmla="*/ 31589354 h 72"/>
                  <a:gd name="T12" fmla="*/ 0 w 143"/>
                  <a:gd name="T13" fmla="*/ 0 h 72"/>
                  <a:gd name="T14" fmla="*/ 0 60000 65536"/>
                  <a:gd name="T15" fmla="*/ 0 60000 65536"/>
                  <a:gd name="T16" fmla="*/ 0 60000 65536"/>
                  <a:gd name="T17" fmla="*/ 0 60000 65536"/>
                  <a:gd name="T18" fmla="*/ 0 60000 65536"/>
                  <a:gd name="T19" fmla="*/ 0 60000 65536"/>
                  <a:gd name="T20" fmla="*/ 0 60000 65536"/>
                  <a:gd name="T21" fmla="*/ 0 w 143"/>
                  <a:gd name="T22" fmla="*/ 0 h 72"/>
                  <a:gd name="T23" fmla="*/ 143 w 143"/>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72">
                    <a:moveTo>
                      <a:pt x="0" y="0"/>
                    </a:moveTo>
                    <a:lnTo>
                      <a:pt x="47" y="27"/>
                    </a:lnTo>
                    <a:lnTo>
                      <a:pt x="34" y="51"/>
                    </a:lnTo>
                    <a:lnTo>
                      <a:pt x="58" y="72"/>
                    </a:lnTo>
                    <a:lnTo>
                      <a:pt x="101" y="72"/>
                    </a:lnTo>
                    <a:lnTo>
                      <a:pt x="143" y="45"/>
                    </a:lnTo>
                    <a:lnTo>
                      <a:pt x="0" y="0"/>
                    </a:lnTo>
                    <a:close/>
                  </a:path>
                </a:pathLst>
              </a:custGeom>
              <a:grpFill/>
              <a:ln w="3175" cap="rnd">
                <a:solidFill>
                  <a:schemeClr val="bg1"/>
                </a:solidFill>
                <a:round/>
                <a:headEnd/>
                <a:tailEnd/>
              </a:ln>
            </p:spPr>
            <p:txBody>
              <a:bodyPr/>
              <a:lstStyle/>
              <a:p>
                <a:endParaRPr lang="en-US" dirty="0"/>
              </a:p>
            </p:txBody>
          </p:sp>
          <p:sp>
            <p:nvSpPr>
              <p:cNvPr id="169" name="Freeform 145"/>
              <p:cNvSpPr>
                <a:spLocks noChangeAspect="1"/>
              </p:cNvSpPr>
              <p:nvPr/>
            </p:nvSpPr>
            <p:spPr bwMode="gray">
              <a:xfrm>
                <a:off x="8136500" y="2744786"/>
                <a:ext cx="82550" cy="311150"/>
              </a:xfrm>
              <a:custGeom>
                <a:avLst/>
                <a:gdLst>
                  <a:gd name="T0" fmla="*/ 0 w 108"/>
                  <a:gd name="T1" fmla="*/ 65392671 h 377"/>
                  <a:gd name="T2" fmla="*/ 11100682 w 108"/>
                  <a:gd name="T3" fmla="*/ 96726383 h 377"/>
                  <a:gd name="T4" fmla="*/ 11100682 w 108"/>
                  <a:gd name="T5" fmla="*/ 256801916 h 377"/>
                  <a:gd name="T6" fmla="*/ 21616635 w 108"/>
                  <a:gd name="T7" fmla="*/ 237729329 h 377"/>
                  <a:gd name="T8" fmla="*/ 37975293 w 108"/>
                  <a:gd name="T9" fmla="*/ 249990455 h 377"/>
                  <a:gd name="T10" fmla="*/ 19280011 w 108"/>
                  <a:gd name="T11" fmla="*/ 205713893 h 377"/>
                  <a:gd name="T12" fmla="*/ 29211999 w 108"/>
                  <a:gd name="T13" fmla="*/ 161438155 h 377"/>
                  <a:gd name="T14" fmla="*/ 63097245 w 108"/>
                  <a:gd name="T15" fmla="*/ 175061078 h 377"/>
                  <a:gd name="T16" fmla="*/ 30964658 w 108"/>
                  <a:gd name="T17" fmla="*/ 89914922 h 377"/>
                  <a:gd name="T18" fmla="*/ 21616635 w 108"/>
                  <a:gd name="T19" fmla="*/ 0 h 377"/>
                  <a:gd name="T20" fmla="*/ 0 w 108"/>
                  <a:gd name="T21" fmla="*/ 65392671 h 3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8"/>
                  <a:gd name="T34" fmla="*/ 0 h 377"/>
                  <a:gd name="T35" fmla="*/ 108 w 108"/>
                  <a:gd name="T36" fmla="*/ 377 h 3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8" h="377">
                    <a:moveTo>
                      <a:pt x="0" y="96"/>
                    </a:moveTo>
                    <a:lnTo>
                      <a:pt x="19" y="142"/>
                    </a:lnTo>
                    <a:lnTo>
                      <a:pt x="19" y="377"/>
                    </a:lnTo>
                    <a:lnTo>
                      <a:pt x="37" y="349"/>
                    </a:lnTo>
                    <a:lnTo>
                      <a:pt x="65" y="367"/>
                    </a:lnTo>
                    <a:lnTo>
                      <a:pt x="33" y="302"/>
                    </a:lnTo>
                    <a:lnTo>
                      <a:pt x="50" y="237"/>
                    </a:lnTo>
                    <a:lnTo>
                      <a:pt x="108" y="257"/>
                    </a:lnTo>
                    <a:lnTo>
                      <a:pt x="53" y="132"/>
                    </a:lnTo>
                    <a:lnTo>
                      <a:pt x="37" y="0"/>
                    </a:lnTo>
                    <a:lnTo>
                      <a:pt x="0" y="96"/>
                    </a:lnTo>
                    <a:close/>
                  </a:path>
                </a:pathLst>
              </a:custGeom>
              <a:grpFill/>
              <a:ln w="3175" cap="rnd">
                <a:solidFill>
                  <a:schemeClr val="bg1"/>
                </a:solidFill>
                <a:round/>
                <a:headEnd/>
                <a:tailEnd/>
              </a:ln>
            </p:spPr>
            <p:txBody>
              <a:bodyPr/>
              <a:lstStyle/>
              <a:p>
                <a:endParaRPr lang="en-US" dirty="0"/>
              </a:p>
            </p:txBody>
          </p:sp>
          <p:sp>
            <p:nvSpPr>
              <p:cNvPr id="170" name="Freeform 146"/>
              <p:cNvSpPr>
                <a:spLocks noChangeAspect="1"/>
              </p:cNvSpPr>
              <p:nvPr/>
            </p:nvSpPr>
            <p:spPr bwMode="gray">
              <a:xfrm>
                <a:off x="8252387" y="1744662"/>
                <a:ext cx="125412" cy="44450"/>
              </a:xfrm>
              <a:custGeom>
                <a:avLst/>
                <a:gdLst>
                  <a:gd name="T0" fmla="*/ 0 w 162"/>
                  <a:gd name="T1" fmla="*/ 0 h 55"/>
                  <a:gd name="T2" fmla="*/ 16780569 w 162"/>
                  <a:gd name="T3" fmla="*/ 24820072 h 55"/>
                  <a:gd name="T4" fmla="*/ 61729517 w 162"/>
                  <a:gd name="T5" fmla="*/ 35923682 h 55"/>
                  <a:gd name="T6" fmla="*/ 97089016 w 162"/>
                  <a:gd name="T7" fmla="*/ 28738945 h 55"/>
                  <a:gd name="T8" fmla="*/ 0 w 162"/>
                  <a:gd name="T9" fmla="*/ 0 h 55"/>
                  <a:gd name="T10" fmla="*/ 0 60000 65536"/>
                  <a:gd name="T11" fmla="*/ 0 60000 65536"/>
                  <a:gd name="T12" fmla="*/ 0 60000 65536"/>
                  <a:gd name="T13" fmla="*/ 0 60000 65536"/>
                  <a:gd name="T14" fmla="*/ 0 60000 65536"/>
                  <a:gd name="T15" fmla="*/ 0 w 162"/>
                  <a:gd name="T16" fmla="*/ 0 h 55"/>
                  <a:gd name="T17" fmla="*/ 162 w 162"/>
                  <a:gd name="T18" fmla="*/ 55 h 55"/>
                </a:gdLst>
                <a:ahLst/>
                <a:cxnLst>
                  <a:cxn ang="T10">
                    <a:pos x="T0" y="T1"/>
                  </a:cxn>
                  <a:cxn ang="T11">
                    <a:pos x="T2" y="T3"/>
                  </a:cxn>
                  <a:cxn ang="T12">
                    <a:pos x="T4" y="T5"/>
                  </a:cxn>
                  <a:cxn ang="T13">
                    <a:pos x="T6" y="T7"/>
                  </a:cxn>
                  <a:cxn ang="T14">
                    <a:pos x="T8" y="T9"/>
                  </a:cxn>
                </a:cxnLst>
                <a:rect l="T15" t="T16" r="T17" b="T18"/>
                <a:pathLst>
                  <a:path w="162" h="55">
                    <a:moveTo>
                      <a:pt x="0" y="0"/>
                    </a:moveTo>
                    <a:lnTo>
                      <a:pt x="28" y="38"/>
                    </a:lnTo>
                    <a:lnTo>
                      <a:pt x="103" y="55"/>
                    </a:lnTo>
                    <a:lnTo>
                      <a:pt x="162" y="44"/>
                    </a:lnTo>
                    <a:lnTo>
                      <a:pt x="0" y="0"/>
                    </a:lnTo>
                    <a:close/>
                  </a:path>
                </a:pathLst>
              </a:custGeom>
              <a:grpFill/>
              <a:ln w="3175" cap="rnd">
                <a:solidFill>
                  <a:schemeClr val="bg1"/>
                </a:solidFill>
                <a:round/>
                <a:headEnd/>
                <a:tailEnd/>
              </a:ln>
            </p:spPr>
            <p:txBody>
              <a:bodyPr/>
              <a:lstStyle/>
              <a:p>
                <a:endParaRPr lang="en-US" dirty="0"/>
              </a:p>
            </p:txBody>
          </p:sp>
          <p:sp>
            <p:nvSpPr>
              <p:cNvPr id="171" name="Freeform 147"/>
              <p:cNvSpPr>
                <a:spLocks noChangeAspect="1"/>
              </p:cNvSpPr>
              <p:nvPr/>
            </p:nvSpPr>
            <p:spPr bwMode="gray">
              <a:xfrm>
                <a:off x="4228077" y="3138486"/>
                <a:ext cx="322260" cy="253999"/>
              </a:xfrm>
              <a:custGeom>
                <a:avLst/>
                <a:gdLst>
                  <a:gd name="T0" fmla="*/ 0 w 426"/>
                  <a:gd name="T1" fmla="*/ 17797375 h 307"/>
                  <a:gd name="T2" fmla="*/ 8011917 w 426"/>
                  <a:gd name="T3" fmla="*/ 52023668 h 307"/>
                  <a:gd name="T4" fmla="*/ 59515588 w 426"/>
                  <a:gd name="T5" fmla="*/ 57499974 h 307"/>
                  <a:gd name="T6" fmla="*/ 36625152 w 426"/>
                  <a:gd name="T7" fmla="*/ 112262208 h 307"/>
                  <a:gd name="T8" fmla="*/ 36625152 w 426"/>
                  <a:gd name="T9" fmla="*/ 180030567 h 307"/>
                  <a:gd name="T10" fmla="*/ 73250304 w 426"/>
                  <a:gd name="T11" fmla="*/ 210149837 h 307"/>
                  <a:gd name="T12" fmla="*/ 144783390 w 426"/>
                  <a:gd name="T13" fmla="*/ 190983179 h 307"/>
                  <a:gd name="T14" fmla="*/ 184270319 w 426"/>
                  <a:gd name="T15" fmla="*/ 139643739 h 307"/>
                  <a:gd name="T16" fmla="*/ 176258402 w 426"/>
                  <a:gd name="T17" fmla="*/ 119107798 h 307"/>
                  <a:gd name="T18" fmla="*/ 198004279 w 426"/>
                  <a:gd name="T19" fmla="*/ 82142938 h 307"/>
                  <a:gd name="T20" fmla="*/ 243214006 w 426"/>
                  <a:gd name="T21" fmla="*/ 52708723 h 307"/>
                  <a:gd name="T22" fmla="*/ 243785908 w 426"/>
                  <a:gd name="T23" fmla="*/ 36279805 h 307"/>
                  <a:gd name="T24" fmla="*/ 214600015 w 426"/>
                  <a:gd name="T25" fmla="*/ 31488554 h 307"/>
                  <a:gd name="T26" fmla="*/ 208305315 w 426"/>
                  <a:gd name="T27" fmla="*/ 29435042 h 307"/>
                  <a:gd name="T28" fmla="*/ 145927950 w 426"/>
                  <a:gd name="T29" fmla="*/ 7529818 h 307"/>
                  <a:gd name="T30" fmla="*/ 20601317 w 426"/>
                  <a:gd name="T31" fmla="*/ 0 h 307"/>
                  <a:gd name="T32" fmla="*/ 0 w 426"/>
                  <a:gd name="T33" fmla="*/ 17797375 h 3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6"/>
                  <a:gd name="T52" fmla="*/ 0 h 307"/>
                  <a:gd name="T53" fmla="*/ 426 w 426"/>
                  <a:gd name="T54" fmla="*/ 307 h 3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6" h="307">
                    <a:moveTo>
                      <a:pt x="0" y="26"/>
                    </a:moveTo>
                    <a:lnTo>
                      <a:pt x="14" y="76"/>
                    </a:lnTo>
                    <a:lnTo>
                      <a:pt x="104" y="84"/>
                    </a:lnTo>
                    <a:lnTo>
                      <a:pt x="64" y="164"/>
                    </a:lnTo>
                    <a:lnTo>
                      <a:pt x="64" y="263"/>
                    </a:lnTo>
                    <a:lnTo>
                      <a:pt x="128" y="307"/>
                    </a:lnTo>
                    <a:lnTo>
                      <a:pt x="253" y="279"/>
                    </a:lnTo>
                    <a:lnTo>
                      <a:pt x="322" y="204"/>
                    </a:lnTo>
                    <a:lnTo>
                      <a:pt x="308" y="174"/>
                    </a:lnTo>
                    <a:lnTo>
                      <a:pt x="346" y="120"/>
                    </a:lnTo>
                    <a:lnTo>
                      <a:pt x="425" y="77"/>
                    </a:lnTo>
                    <a:lnTo>
                      <a:pt x="426" y="53"/>
                    </a:lnTo>
                    <a:lnTo>
                      <a:pt x="375" y="46"/>
                    </a:lnTo>
                    <a:lnTo>
                      <a:pt x="364" y="43"/>
                    </a:lnTo>
                    <a:lnTo>
                      <a:pt x="255" y="11"/>
                    </a:lnTo>
                    <a:lnTo>
                      <a:pt x="36" y="0"/>
                    </a:lnTo>
                    <a:lnTo>
                      <a:pt x="0" y="26"/>
                    </a:lnTo>
                    <a:close/>
                  </a:path>
                </a:pathLst>
              </a:custGeom>
              <a:grpFill/>
              <a:ln w="3175" cap="rnd">
                <a:solidFill>
                  <a:schemeClr val="bg1"/>
                </a:solidFill>
                <a:round/>
                <a:headEnd/>
                <a:tailEnd/>
              </a:ln>
            </p:spPr>
            <p:txBody>
              <a:bodyPr/>
              <a:lstStyle/>
              <a:p>
                <a:endParaRPr lang="en-US" dirty="0"/>
              </a:p>
            </p:txBody>
          </p:sp>
          <p:sp>
            <p:nvSpPr>
              <p:cNvPr id="172" name="Freeform 148"/>
              <p:cNvSpPr>
                <a:spLocks noChangeAspect="1"/>
              </p:cNvSpPr>
              <p:nvPr/>
            </p:nvSpPr>
            <p:spPr bwMode="gray">
              <a:xfrm>
                <a:off x="3173409" y="4300531"/>
                <a:ext cx="107949" cy="114298"/>
              </a:xfrm>
              <a:custGeom>
                <a:avLst/>
                <a:gdLst>
                  <a:gd name="T0" fmla="*/ 0 w 143"/>
                  <a:gd name="T1" fmla="*/ 44499679 h 136"/>
                  <a:gd name="T2" fmla="*/ 22224867 w 143"/>
                  <a:gd name="T3" fmla="*/ 0 h 136"/>
                  <a:gd name="T4" fmla="*/ 81490927 w 143"/>
                  <a:gd name="T5" fmla="*/ 8475849 h 136"/>
                  <a:gd name="T6" fmla="*/ 72943249 w 143"/>
                  <a:gd name="T7" fmla="*/ 88999359 h 136"/>
                  <a:gd name="T8" fmla="*/ 31912436 w 143"/>
                  <a:gd name="T9" fmla="*/ 96062426 h 136"/>
                  <a:gd name="T10" fmla="*/ 0 w 143"/>
                  <a:gd name="T11" fmla="*/ 44499679 h 136"/>
                  <a:gd name="T12" fmla="*/ 0 60000 65536"/>
                  <a:gd name="T13" fmla="*/ 0 60000 65536"/>
                  <a:gd name="T14" fmla="*/ 0 60000 65536"/>
                  <a:gd name="T15" fmla="*/ 0 60000 65536"/>
                  <a:gd name="T16" fmla="*/ 0 60000 65536"/>
                  <a:gd name="T17" fmla="*/ 0 60000 65536"/>
                  <a:gd name="T18" fmla="*/ 0 w 143"/>
                  <a:gd name="T19" fmla="*/ 0 h 136"/>
                  <a:gd name="T20" fmla="*/ 143 w 143"/>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143" h="136">
                    <a:moveTo>
                      <a:pt x="0" y="63"/>
                    </a:moveTo>
                    <a:lnTo>
                      <a:pt x="39" y="0"/>
                    </a:lnTo>
                    <a:lnTo>
                      <a:pt x="143" y="12"/>
                    </a:lnTo>
                    <a:lnTo>
                      <a:pt x="128" y="126"/>
                    </a:lnTo>
                    <a:lnTo>
                      <a:pt x="56" y="136"/>
                    </a:lnTo>
                    <a:lnTo>
                      <a:pt x="0" y="63"/>
                    </a:lnTo>
                    <a:close/>
                  </a:path>
                </a:pathLst>
              </a:custGeom>
              <a:grpFill/>
              <a:ln w="3175" cap="rnd">
                <a:solidFill>
                  <a:schemeClr val="bg1"/>
                </a:solidFill>
                <a:round/>
                <a:headEnd/>
                <a:tailEnd/>
              </a:ln>
            </p:spPr>
            <p:txBody>
              <a:bodyPr/>
              <a:lstStyle/>
              <a:p>
                <a:endParaRPr lang="en-US" dirty="0"/>
              </a:p>
            </p:txBody>
          </p:sp>
          <p:sp>
            <p:nvSpPr>
              <p:cNvPr id="173" name="Freeform 149"/>
              <p:cNvSpPr>
                <a:spLocks noChangeAspect="1"/>
              </p:cNvSpPr>
              <p:nvPr/>
            </p:nvSpPr>
            <p:spPr bwMode="gray">
              <a:xfrm>
                <a:off x="4744014" y="1465261"/>
                <a:ext cx="276224" cy="219076"/>
              </a:xfrm>
              <a:custGeom>
                <a:avLst/>
                <a:gdLst>
                  <a:gd name="T0" fmla="*/ 0 w 367"/>
                  <a:gd name="T1" fmla="*/ 23072277 h 262"/>
                  <a:gd name="T2" fmla="*/ 1699499 w 367"/>
                  <a:gd name="T3" fmla="*/ 44747323 h 262"/>
                  <a:gd name="T4" fmla="*/ 23226232 w 367"/>
                  <a:gd name="T5" fmla="*/ 44747323 h 262"/>
                  <a:gd name="T6" fmla="*/ 15861487 w 367"/>
                  <a:gd name="T7" fmla="*/ 55933527 h 262"/>
                  <a:gd name="T8" fmla="*/ 31723726 w 367"/>
                  <a:gd name="T9" fmla="*/ 63624564 h 262"/>
                  <a:gd name="T10" fmla="*/ 11329741 w 367"/>
                  <a:gd name="T11" fmla="*/ 61526628 h 262"/>
                  <a:gd name="T12" fmla="*/ 48717961 w 367"/>
                  <a:gd name="T13" fmla="*/ 81802772 h 262"/>
                  <a:gd name="T14" fmla="*/ 32856475 w 367"/>
                  <a:gd name="T15" fmla="*/ 88095743 h 262"/>
                  <a:gd name="T16" fmla="*/ 43620218 w 367"/>
                  <a:gd name="T17" fmla="*/ 102078916 h 262"/>
                  <a:gd name="T18" fmla="*/ 76476692 w 367"/>
                  <a:gd name="T19" fmla="*/ 94387878 h 262"/>
                  <a:gd name="T20" fmla="*/ 75343191 w 367"/>
                  <a:gd name="T21" fmla="*/ 75510637 h 262"/>
                  <a:gd name="T22" fmla="*/ 92338179 w 367"/>
                  <a:gd name="T23" fmla="*/ 67819600 h 262"/>
                  <a:gd name="T24" fmla="*/ 95170426 w 367"/>
                  <a:gd name="T25" fmla="*/ 89493810 h 262"/>
                  <a:gd name="T26" fmla="*/ 114997661 w 367"/>
                  <a:gd name="T27" fmla="*/ 75510637 h 262"/>
                  <a:gd name="T28" fmla="*/ 111032665 w 367"/>
                  <a:gd name="T29" fmla="*/ 89493810 h 262"/>
                  <a:gd name="T30" fmla="*/ 129726399 w 367"/>
                  <a:gd name="T31" fmla="*/ 90192843 h 262"/>
                  <a:gd name="T32" fmla="*/ 57782206 w 367"/>
                  <a:gd name="T33" fmla="*/ 111168020 h 262"/>
                  <a:gd name="T34" fmla="*/ 61181203 w 367"/>
                  <a:gd name="T35" fmla="*/ 126550095 h 262"/>
                  <a:gd name="T36" fmla="*/ 120096157 w 367"/>
                  <a:gd name="T37" fmla="*/ 114664022 h 262"/>
                  <a:gd name="T38" fmla="*/ 79875690 w 367"/>
                  <a:gd name="T39" fmla="*/ 130046097 h 262"/>
                  <a:gd name="T40" fmla="*/ 103101922 w 367"/>
                  <a:gd name="T41" fmla="*/ 138435332 h 262"/>
                  <a:gd name="T42" fmla="*/ 62313951 w 367"/>
                  <a:gd name="T43" fmla="*/ 145427336 h 262"/>
                  <a:gd name="T44" fmla="*/ 123495155 w 367"/>
                  <a:gd name="T45" fmla="*/ 183182655 h 262"/>
                  <a:gd name="T46" fmla="*/ 162016876 w 367"/>
                  <a:gd name="T47" fmla="*/ 89493810 h 262"/>
                  <a:gd name="T48" fmla="*/ 207902590 w 367"/>
                  <a:gd name="T49" fmla="*/ 67120566 h 262"/>
                  <a:gd name="T50" fmla="*/ 157485130 w 367"/>
                  <a:gd name="T51" fmla="*/ 50340425 h 262"/>
                  <a:gd name="T52" fmla="*/ 149553634 w 367"/>
                  <a:gd name="T53" fmla="*/ 26568279 h 262"/>
                  <a:gd name="T54" fmla="*/ 135391646 w 367"/>
                  <a:gd name="T55" fmla="*/ 41251321 h 262"/>
                  <a:gd name="T56" fmla="*/ 142189641 w 367"/>
                  <a:gd name="T57" fmla="*/ 18877241 h 262"/>
                  <a:gd name="T58" fmla="*/ 106500167 w 367"/>
                  <a:gd name="T59" fmla="*/ 0 h 262"/>
                  <a:gd name="T60" fmla="*/ 95737176 w 367"/>
                  <a:gd name="T61" fmla="*/ 18877241 h 262"/>
                  <a:gd name="T62" fmla="*/ 111598663 w 367"/>
                  <a:gd name="T63" fmla="*/ 63624564 h 262"/>
                  <a:gd name="T64" fmla="*/ 73077695 w 367"/>
                  <a:gd name="T65" fmla="*/ 18178208 h 262"/>
                  <a:gd name="T66" fmla="*/ 61181203 w 367"/>
                  <a:gd name="T67" fmla="*/ 26568279 h 262"/>
                  <a:gd name="T68" fmla="*/ 68545196 w 367"/>
                  <a:gd name="T69" fmla="*/ 49641392 h 262"/>
                  <a:gd name="T70" fmla="*/ 31156976 w 367"/>
                  <a:gd name="T71" fmla="*/ 29365248 h 262"/>
                  <a:gd name="T72" fmla="*/ 57782206 w 367"/>
                  <a:gd name="T73" fmla="*/ 16780142 h 262"/>
                  <a:gd name="T74" fmla="*/ 0 w 367"/>
                  <a:gd name="T75" fmla="*/ 23072277 h 2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7"/>
                  <a:gd name="T115" fmla="*/ 0 h 262"/>
                  <a:gd name="T116" fmla="*/ 367 w 367"/>
                  <a:gd name="T117" fmla="*/ 262 h 26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7" h="262">
                    <a:moveTo>
                      <a:pt x="0" y="33"/>
                    </a:moveTo>
                    <a:lnTo>
                      <a:pt x="3" y="64"/>
                    </a:lnTo>
                    <a:lnTo>
                      <a:pt x="41" y="64"/>
                    </a:lnTo>
                    <a:lnTo>
                      <a:pt x="28" y="80"/>
                    </a:lnTo>
                    <a:lnTo>
                      <a:pt x="56" y="91"/>
                    </a:lnTo>
                    <a:lnTo>
                      <a:pt x="20" y="88"/>
                    </a:lnTo>
                    <a:lnTo>
                      <a:pt x="86" y="117"/>
                    </a:lnTo>
                    <a:lnTo>
                      <a:pt x="58" y="126"/>
                    </a:lnTo>
                    <a:lnTo>
                      <a:pt x="77" y="146"/>
                    </a:lnTo>
                    <a:lnTo>
                      <a:pt x="135" y="135"/>
                    </a:lnTo>
                    <a:lnTo>
                      <a:pt x="133" y="108"/>
                    </a:lnTo>
                    <a:lnTo>
                      <a:pt x="163" y="97"/>
                    </a:lnTo>
                    <a:lnTo>
                      <a:pt x="168" y="128"/>
                    </a:lnTo>
                    <a:lnTo>
                      <a:pt x="203" y="108"/>
                    </a:lnTo>
                    <a:lnTo>
                      <a:pt x="196" y="128"/>
                    </a:lnTo>
                    <a:lnTo>
                      <a:pt x="229" y="129"/>
                    </a:lnTo>
                    <a:lnTo>
                      <a:pt x="102" y="159"/>
                    </a:lnTo>
                    <a:lnTo>
                      <a:pt x="108" y="181"/>
                    </a:lnTo>
                    <a:lnTo>
                      <a:pt x="212" y="164"/>
                    </a:lnTo>
                    <a:lnTo>
                      <a:pt x="141" y="186"/>
                    </a:lnTo>
                    <a:lnTo>
                      <a:pt x="182" y="198"/>
                    </a:lnTo>
                    <a:lnTo>
                      <a:pt x="110" y="208"/>
                    </a:lnTo>
                    <a:lnTo>
                      <a:pt x="218" y="262"/>
                    </a:lnTo>
                    <a:lnTo>
                      <a:pt x="286" y="128"/>
                    </a:lnTo>
                    <a:lnTo>
                      <a:pt x="367" y="96"/>
                    </a:lnTo>
                    <a:lnTo>
                      <a:pt x="278" y="72"/>
                    </a:lnTo>
                    <a:lnTo>
                      <a:pt x="264" y="38"/>
                    </a:lnTo>
                    <a:lnTo>
                      <a:pt x="239" y="59"/>
                    </a:lnTo>
                    <a:lnTo>
                      <a:pt x="251" y="27"/>
                    </a:lnTo>
                    <a:lnTo>
                      <a:pt x="188" y="0"/>
                    </a:lnTo>
                    <a:lnTo>
                      <a:pt x="169" y="27"/>
                    </a:lnTo>
                    <a:lnTo>
                      <a:pt x="197" y="91"/>
                    </a:lnTo>
                    <a:lnTo>
                      <a:pt x="129" y="26"/>
                    </a:lnTo>
                    <a:lnTo>
                      <a:pt x="108" y="38"/>
                    </a:lnTo>
                    <a:lnTo>
                      <a:pt x="121" y="71"/>
                    </a:lnTo>
                    <a:lnTo>
                      <a:pt x="55" y="42"/>
                    </a:lnTo>
                    <a:lnTo>
                      <a:pt x="102" y="24"/>
                    </a:lnTo>
                    <a:lnTo>
                      <a:pt x="0" y="33"/>
                    </a:lnTo>
                    <a:close/>
                  </a:path>
                </a:pathLst>
              </a:custGeom>
              <a:grpFill/>
              <a:ln w="3175" cap="rnd">
                <a:solidFill>
                  <a:schemeClr val="bg1"/>
                </a:solidFill>
                <a:round/>
                <a:headEnd/>
                <a:tailEnd/>
              </a:ln>
            </p:spPr>
            <p:txBody>
              <a:bodyPr/>
              <a:lstStyle/>
              <a:p>
                <a:endParaRPr lang="en-US" dirty="0"/>
              </a:p>
            </p:txBody>
          </p:sp>
          <p:sp>
            <p:nvSpPr>
              <p:cNvPr id="174" name="Freeform 150"/>
              <p:cNvSpPr>
                <a:spLocks noChangeAspect="1"/>
              </p:cNvSpPr>
              <p:nvPr/>
            </p:nvSpPr>
            <p:spPr bwMode="gray">
              <a:xfrm>
                <a:off x="4920228" y="1436687"/>
                <a:ext cx="249237" cy="92074"/>
              </a:xfrm>
              <a:custGeom>
                <a:avLst/>
                <a:gdLst>
                  <a:gd name="T0" fmla="*/ 0 w 333"/>
                  <a:gd name="T1" fmla="*/ 20318441 h 110"/>
                  <a:gd name="T2" fmla="*/ 27449751 w 333"/>
                  <a:gd name="T3" fmla="*/ 26624742 h 110"/>
                  <a:gd name="T4" fmla="*/ 9523398 w 333"/>
                  <a:gd name="T5" fmla="*/ 35732633 h 110"/>
                  <a:gd name="T6" fmla="*/ 16805909 w 333"/>
                  <a:gd name="T7" fmla="*/ 42739541 h 110"/>
                  <a:gd name="T8" fmla="*/ 85709087 w 333"/>
                  <a:gd name="T9" fmla="*/ 42038934 h 110"/>
                  <a:gd name="T10" fmla="*/ 42574619 w 333"/>
                  <a:gd name="T11" fmla="*/ 53248647 h 110"/>
                  <a:gd name="T12" fmla="*/ 110917950 w 333"/>
                  <a:gd name="T13" fmla="*/ 77070960 h 110"/>
                  <a:gd name="T14" fmla="*/ 156853900 w 333"/>
                  <a:gd name="T15" fmla="*/ 62357375 h 110"/>
                  <a:gd name="T16" fmla="*/ 186543790 w 333"/>
                  <a:gd name="T17" fmla="*/ 35732633 h 110"/>
                  <a:gd name="T18" fmla="*/ 178140836 w 333"/>
                  <a:gd name="T19" fmla="*/ 23121707 h 110"/>
                  <a:gd name="T20" fmla="*/ 134445773 w 333"/>
                  <a:gd name="T21" fmla="*/ 23822314 h 110"/>
                  <a:gd name="T22" fmla="*/ 141728283 w 333"/>
                  <a:gd name="T23" fmla="*/ 9108729 h 110"/>
                  <a:gd name="T24" fmla="*/ 105876327 w 333"/>
                  <a:gd name="T25" fmla="*/ 23822314 h 110"/>
                  <a:gd name="T26" fmla="*/ 100834704 w 333"/>
                  <a:gd name="T27" fmla="*/ 0 h 110"/>
                  <a:gd name="T28" fmla="*/ 91871153 w 333"/>
                  <a:gd name="T29" fmla="*/ 30828384 h 110"/>
                  <a:gd name="T30" fmla="*/ 42574619 w 333"/>
                  <a:gd name="T31" fmla="*/ 0 h 110"/>
                  <a:gd name="T32" fmla="*/ 43695063 w 333"/>
                  <a:gd name="T33" fmla="*/ 18917227 h 110"/>
                  <a:gd name="T34" fmla="*/ 29130042 w 333"/>
                  <a:gd name="T35" fmla="*/ 9108729 h 110"/>
                  <a:gd name="T36" fmla="*/ 35292109 w 333"/>
                  <a:gd name="T37" fmla="*/ 27325349 h 110"/>
                  <a:gd name="T38" fmla="*/ 0 w 333"/>
                  <a:gd name="T39" fmla="*/ 20318441 h 1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3"/>
                  <a:gd name="T61" fmla="*/ 0 h 110"/>
                  <a:gd name="T62" fmla="*/ 333 w 333"/>
                  <a:gd name="T63" fmla="*/ 110 h 1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3" h="110">
                    <a:moveTo>
                      <a:pt x="0" y="29"/>
                    </a:moveTo>
                    <a:lnTo>
                      <a:pt x="49" y="38"/>
                    </a:lnTo>
                    <a:lnTo>
                      <a:pt x="17" y="51"/>
                    </a:lnTo>
                    <a:lnTo>
                      <a:pt x="30" y="61"/>
                    </a:lnTo>
                    <a:lnTo>
                      <a:pt x="153" y="60"/>
                    </a:lnTo>
                    <a:lnTo>
                      <a:pt x="76" y="76"/>
                    </a:lnTo>
                    <a:lnTo>
                      <a:pt x="198" y="110"/>
                    </a:lnTo>
                    <a:lnTo>
                      <a:pt x="280" y="89"/>
                    </a:lnTo>
                    <a:lnTo>
                      <a:pt x="333" y="51"/>
                    </a:lnTo>
                    <a:lnTo>
                      <a:pt x="318" y="33"/>
                    </a:lnTo>
                    <a:lnTo>
                      <a:pt x="240" y="34"/>
                    </a:lnTo>
                    <a:lnTo>
                      <a:pt x="253" y="13"/>
                    </a:lnTo>
                    <a:lnTo>
                      <a:pt x="189" y="34"/>
                    </a:lnTo>
                    <a:lnTo>
                      <a:pt x="180" y="0"/>
                    </a:lnTo>
                    <a:lnTo>
                      <a:pt x="164" y="44"/>
                    </a:lnTo>
                    <a:lnTo>
                      <a:pt x="76" y="0"/>
                    </a:lnTo>
                    <a:lnTo>
                      <a:pt x="78" y="27"/>
                    </a:lnTo>
                    <a:lnTo>
                      <a:pt x="52" y="13"/>
                    </a:lnTo>
                    <a:lnTo>
                      <a:pt x="63" y="39"/>
                    </a:lnTo>
                    <a:lnTo>
                      <a:pt x="0" y="29"/>
                    </a:lnTo>
                    <a:close/>
                  </a:path>
                </a:pathLst>
              </a:custGeom>
              <a:grpFill/>
              <a:ln w="3175" cap="rnd">
                <a:solidFill>
                  <a:schemeClr val="bg1"/>
                </a:solidFill>
                <a:round/>
                <a:headEnd/>
                <a:tailEnd/>
              </a:ln>
            </p:spPr>
            <p:txBody>
              <a:bodyPr/>
              <a:lstStyle/>
              <a:p>
                <a:endParaRPr lang="en-US" dirty="0"/>
              </a:p>
            </p:txBody>
          </p:sp>
          <p:sp>
            <p:nvSpPr>
              <p:cNvPr id="175" name="Freeform 151"/>
              <p:cNvSpPr>
                <a:spLocks noChangeAspect="1"/>
              </p:cNvSpPr>
              <p:nvPr/>
            </p:nvSpPr>
            <p:spPr bwMode="gray">
              <a:xfrm>
                <a:off x="5005953" y="1584322"/>
                <a:ext cx="106363" cy="58736"/>
              </a:xfrm>
              <a:custGeom>
                <a:avLst/>
                <a:gdLst>
                  <a:gd name="T0" fmla="*/ 0 w 143"/>
                  <a:gd name="T1" fmla="*/ 39011960 h 71"/>
                  <a:gd name="T2" fmla="*/ 6638328 w 143"/>
                  <a:gd name="T3" fmla="*/ 13688436 h 71"/>
                  <a:gd name="T4" fmla="*/ 39278817 w 143"/>
                  <a:gd name="T5" fmla="*/ 0 h 71"/>
                  <a:gd name="T6" fmla="*/ 44811129 w 143"/>
                  <a:gd name="T7" fmla="*/ 13688436 h 71"/>
                  <a:gd name="T8" fmla="*/ 79111014 w 143"/>
                  <a:gd name="T9" fmla="*/ 25323524 h 71"/>
                  <a:gd name="T10" fmla="*/ 30980350 w 143"/>
                  <a:gd name="T11" fmla="*/ 48593699 h 71"/>
                  <a:gd name="T12" fmla="*/ 39278817 w 143"/>
                  <a:gd name="T13" fmla="*/ 36274438 h 71"/>
                  <a:gd name="T14" fmla="*/ 0 w 143"/>
                  <a:gd name="T15" fmla="*/ 39011960 h 71"/>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71"/>
                  <a:gd name="T26" fmla="*/ 143 w 143"/>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71">
                    <a:moveTo>
                      <a:pt x="0" y="57"/>
                    </a:moveTo>
                    <a:lnTo>
                      <a:pt x="12" y="20"/>
                    </a:lnTo>
                    <a:lnTo>
                      <a:pt x="71" y="0"/>
                    </a:lnTo>
                    <a:lnTo>
                      <a:pt x="81" y="20"/>
                    </a:lnTo>
                    <a:lnTo>
                      <a:pt x="143" y="37"/>
                    </a:lnTo>
                    <a:lnTo>
                      <a:pt x="56" y="71"/>
                    </a:lnTo>
                    <a:lnTo>
                      <a:pt x="71" y="53"/>
                    </a:lnTo>
                    <a:lnTo>
                      <a:pt x="0" y="57"/>
                    </a:lnTo>
                    <a:close/>
                  </a:path>
                </a:pathLst>
              </a:custGeom>
              <a:grpFill/>
              <a:ln w="3175" cap="rnd">
                <a:solidFill>
                  <a:schemeClr val="bg1"/>
                </a:solidFill>
                <a:round/>
                <a:headEnd/>
                <a:tailEnd/>
              </a:ln>
            </p:spPr>
            <p:txBody>
              <a:bodyPr/>
              <a:lstStyle/>
              <a:p>
                <a:endParaRPr lang="en-US" dirty="0"/>
              </a:p>
            </p:txBody>
          </p:sp>
          <p:sp>
            <p:nvSpPr>
              <p:cNvPr id="176" name="Freeform 152"/>
              <p:cNvSpPr>
                <a:spLocks noChangeAspect="1"/>
              </p:cNvSpPr>
              <p:nvPr/>
            </p:nvSpPr>
            <p:spPr bwMode="gray">
              <a:xfrm>
                <a:off x="4755127" y="2093909"/>
                <a:ext cx="334962" cy="606424"/>
              </a:xfrm>
              <a:custGeom>
                <a:avLst/>
                <a:gdLst>
                  <a:gd name="T0" fmla="*/ 0 w 445"/>
                  <a:gd name="T1" fmla="*/ 377135956 h 733"/>
                  <a:gd name="T2" fmla="*/ 10198652 w 445"/>
                  <a:gd name="T3" fmla="*/ 434630506 h 733"/>
                  <a:gd name="T4" fmla="*/ 32295606 w 445"/>
                  <a:gd name="T5" fmla="*/ 462008981 h 733"/>
                  <a:gd name="T6" fmla="*/ 29463107 w 445"/>
                  <a:gd name="T7" fmla="*/ 501707068 h 733"/>
                  <a:gd name="T8" fmla="*/ 91221820 w 445"/>
                  <a:gd name="T9" fmla="*/ 475013613 h 733"/>
                  <a:gd name="T10" fmla="*/ 107086222 w 445"/>
                  <a:gd name="T11" fmla="*/ 395616613 h 733"/>
                  <a:gd name="T12" fmla="*/ 95753969 w 445"/>
                  <a:gd name="T13" fmla="*/ 392878186 h 733"/>
                  <a:gd name="T14" fmla="*/ 141081478 w 445"/>
                  <a:gd name="T15" fmla="*/ 368238137 h 733"/>
                  <a:gd name="T16" fmla="*/ 97453618 w 445"/>
                  <a:gd name="T17" fmla="*/ 362762111 h 733"/>
                  <a:gd name="T18" fmla="*/ 130882826 w 445"/>
                  <a:gd name="T19" fmla="*/ 368238137 h 733"/>
                  <a:gd name="T20" fmla="*/ 149013679 w 445"/>
                  <a:gd name="T21" fmla="*/ 347704074 h 733"/>
                  <a:gd name="T22" fmla="*/ 121817776 w 445"/>
                  <a:gd name="T23" fmla="*/ 322379005 h 733"/>
                  <a:gd name="T24" fmla="*/ 96887570 w 445"/>
                  <a:gd name="T25" fmla="*/ 340175469 h 733"/>
                  <a:gd name="T26" fmla="*/ 117284874 w 445"/>
                  <a:gd name="T27" fmla="*/ 324432411 h 733"/>
                  <a:gd name="T28" fmla="*/ 117851675 w 445"/>
                  <a:gd name="T29" fmla="*/ 251879823 h 733"/>
                  <a:gd name="T30" fmla="*/ 202840191 w 445"/>
                  <a:gd name="T31" fmla="*/ 183434876 h 733"/>
                  <a:gd name="T32" fmla="*/ 196607640 w 445"/>
                  <a:gd name="T33" fmla="*/ 168376838 h 733"/>
                  <a:gd name="T34" fmla="*/ 211339193 w 445"/>
                  <a:gd name="T35" fmla="*/ 134153951 h 733"/>
                  <a:gd name="T36" fmla="*/ 252133801 w 445"/>
                  <a:gd name="T37" fmla="*/ 123201899 h 733"/>
                  <a:gd name="T38" fmla="*/ 241935149 w 445"/>
                  <a:gd name="T39" fmla="*/ 41751493 h 733"/>
                  <a:gd name="T40" fmla="*/ 184142537 w 445"/>
                  <a:gd name="T41" fmla="*/ 0 h 733"/>
                  <a:gd name="T42" fmla="*/ 175077487 w 445"/>
                  <a:gd name="T43" fmla="*/ 0 h 733"/>
                  <a:gd name="T44" fmla="*/ 174510686 w 445"/>
                  <a:gd name="T45" fmla="*/ 26693455 h 733"/>
                  <a:gd name="T46" fmla="*/ 138248979 w 445"/>
                  <a:gd name="T47" fmla="*/ 21902449 h 733"/>
                  <a:gd name="T48" fmla="*/ 130882826 w 445"/>
                  <a:gd name="T49" fmla="*/ 41751493 h 733"/>
                  <a:gd name="T50" fmla="*/ 106519421 w 445"/>
                  <a:gd name="T51" fmla="*/ 47911712 h 733"/>
                  <a:gd name="T52" fmla="*/ 99720069 w 445"/>
                  <a:gd name="T53" fmla="*/ 80766213 h 733"/>
                  <a:gd name="T54" fmla="*/ 65158013 w 445"/>
                  <a:gd name="T55" fmla="*/ 119780106 h 733"/>
                  <a:gd name="T56" fmla="*/ 49293610 w 445"/>
                  <a:gd name="T57" fmla="*/ 173167844 h 733"/>
                  <a:gd name="T58" fmla="*/ 56659010 w 445"/>
                  <a:gd name="T59" fmla="*/ 195070293 h 733"/>
                  <a:gd name="T60" fmla="*/ 19830503 w 445"/>
                  <a:gd name="T61" fmla="*/ 212181737 h 733"/>
                  <a:gd name="T62" fmla="*/ 18697654 w 445"/>
                  <a:gd name="T63" fmla="*/ 281996726 h 733"/>
                  <a:gd name="T64" fmla="*/ 28896306 w 445"/>
                  <a:gd name="T65" fmla="*/ 296369743 h 733"/>
                  <a:gd name="T66" fmla="*/ 18697654 w 445"/>
                  <a:gd name="T67" fmla="*/ 310743587 h 733"/>
                  <a:gd name="T68" fmla="*/ 22663755 w 445"/>
                  <a:gd name="T69" fmla="*/ 341543855 h 733"/>
                  <a:gd name="T70" fmla="*/ 0 w 445"/>
                  <a:gd name="T71" fmla="*/ 377135956 h 7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5"/>
                  <a:gd name="T109" fmla="*/ 0 h 733"/>
                  <a:gd name="T110" fmla="*/ 445 w 445"/>
                  <a:gd name="T111" fmla="*/ 733 h 7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5" h="733">
                    <a:moveTo>
                      <a:pt x="0" y="551"/>
                    </a:moveTo>
                    <a:lnTo>
                      <a:pt x="18" y="635"/>
                    </a:lnTo>
                    <a:lnTo>
                      <a:pt x="57" y="675"/>
                    </a:lnTo>
                    <a:lnTo>
                      <a:pt x="52" y="733"/>
                    </a:lnTo>
                    <a:lnTo>
                      <a:pt x="161" y="694"/>
                    </a:lnTo>
                    <a:lnTo>
                      <a:pt x="189" y="578"/>
                    </a:lnTo>
                    <a:lnTo>
                      <a:pt x="169" y="574"/>
                    </a:lnTo>
                    <a:lnTo>
                      <a:pt x="249" y="538"/>
                    </a:lnTo>
                    <a:lnTo>
                      <a:pt x="172" y="530"/>
                    </a:lnTo>
                    <a:lnTo>
                      <a:pt x="231" y="538"/>
                    </a:lnTo>
                    <a:lnTo>
                      <a:pt x="263" y="508"/>
                    </a:lnTo>
                    <a:lnTo>
                      <a:pt x="215" y="471"/>
                    </a:lnTo>
                    <a:lnTo>
                      <a:pt x="171" y="497"/>
                    </a:lnTo>
                    <a:lnTo>
                      <a:pt x="207" y="474"/>
                    </a:lnTo>
                    <a:lnTo>
                      <a:pt x="208" y="368"/>
                    </a:lnTo>
                    <a:lnTo>
                      <a:pt x="358" y="268"/>
                    </a:lnTo>
                    <a:lnTo>
                      <a:pt x="347" y="246"/>
                    </a:lnTo>
                    <a:lnTo>
                      <a:pt x="373" y="196"/>
                    </a:lnTo>
                    <a:lnTo>
                      <a:pt x="445" y="180"/>
                    </a:lnTo>
                    <a:lnTo>
                      <a:pt x="427" y="61"/>
                    </a:lnTo>
                    <a:lnTo>
                      <a:pt x="325" y="0"/>
                    </a:lnTo>
                    <a:lnTo>
                      <a:pt x="309" y="0"/>
                    </a:lnTo>
                    <a:lnTo>
                      <a:pt x="308" y="39"/>
                    </a:lnTo>
                    <a:lnTo>
                      <a:pt x="244" y="32"/>
                    </a:lnTo>
                    <a:lnTo>
                      <a:pt x="231" y="61"/>
                    </a:lnTo>
                    <a:lnTo>
                      <a:pt x="188" y="70"/>
                    </a:lnTo>
                    <a:lnTo>
                      <a:pt x="176" y="118"/>
                    </a:lnTo>
                    <a:lnTo>
                      <a:pt x="115" y="175"/>
                    </a:lnTo>
                    <a:lnTo>
                      <a:pt x="87" y="253"/>
                    </a:lnTo>
                    <a:lnTo>
                      <a:pt x="100" y="285"/>
                    </a:lnTo>
                    <a:lnTo>
                      <a:pt x="35" y="310"/>
                    </a:lnTo>
                    <a:lnTo>
                      <a:pt x="33" y="412"/>
                    </a:lnTo>
                    <a:lnTo>
                      <a:pt x="51" y="433"/>
                    </a:lnTo>
                    <a:lnTo>
                      <a:pt x="33" y="454"/>
                    </a:lnTo>
                    <a:lnTo>
                      <a:pt x="40" y="499"/>
                    </a:lnTo>
                    <a:lnTo>
                      <a:pt x="0" y="551"/>
                    </a:lnTo>
                    <a:close/>
                  </a:path>
                </a:pathLst>
              </a:custGeom>
              <a:grpFill/>
              <a:ln w="3175" cap="rnd">
                <a:solidFill>
                  <a:schemeClr val="bg1"/>
                </a:solidFill>
                <a:round/>
                <a:headEnd/>
                <a:tailEnd/>
              </a:ln>
            </p:spPr>
            <p:txBody>
              <a:bodyPr/>
              <a:lstStyle/>
              <a:p>
                <a:endParaRPr lang="en-US" dirty="0"/>
              </a:p>
            </p:txBody>
          </p:sp>
          <p:sp>
            <p:nvSpPr>
              <p:cNvPr id="177" name="Freeform 153"/>
              <p:cNvSpPr>
                <a:spLocks noChangeAspect="1"/>
              </p:cNvSpPr>
              <p:nvPr/>
            </p:nvSpPr>
            <p:spPr bwMode="gray">
              <a:xfrm>
                <a:off x="4617014" y="2994021"/>
                <a:ext cx="117476" cy="63500"/>
              </a:xfrm>
              <a:custGeom>
                <a:avLst/>
                <a:gdLst>
                  <a:gd name="T0" fmla="*/ 0 w 153"/>
                  <a:gd name="T1" fmla="*/ 36301112 h 76"/>
                  <a:gd name="T2" fmla="*/ 20044460 w 153"/>
                  <a:gd name="T3" fmla="*/ 53055921 h 76"/>
                  <a:gd name="T4" fmla="*/ 48341346 w 153"/>
                  <a:gd name="T5" fmla="*/ 38395776 h 76"/>
                  <a:gd name="T6" fmla="*/ 61311201 w 153"/>
                  <a:gd name="T7" fmla="*/ 52357421 h 76"/>
                  <a:gd name="T8" fmla="*/ 90198533 w 153"/>
                  <a:gd name="T9" fmla="*/ 24433296 h 76"/>
                  <a:gd name="T10" fmla="*/ 73101698 w 153"/>
                  <a:gd name="T11" fmla="*/ 21640967 h 76"/>
                  <a:gd name="T12" fmla="*/ 71923109 w 153"/>
                  <a:gd name="T13" fmla="*/ 9075487 h 76"/>
                  <a:gd name="T14" fmla="*/ 70154074 w 153"/>
                  <a:gd name="T15" fmla="*/ 5584658 h 76"/>
                  <a:gd name="T16" fmla="*/ 30065922 w 153"/>
                  <a:gd name="T17" fmla="*/ 0 h 76"/>
                  <a:gd name="T18" fmla="*/ 0 w 153"/>
                  <a:gd name="T19" fmla="*/ 3630111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
                  <a:gd name="T31" fmla="*/ 0 h 76"/>
                  <a:gd name="T32" fmla="*/ 153 w 153"/>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 h="76">
                    <a:moveTo>
                      <a:pt x="0" y="52"/>
                    </a:moveTo>
                    <a:lnTo>
                      <a:pt x="34" y="76"/>
                    </a:lnTo>
                    <a:lnTo>
                      <a:pt x="82" y="55"/>
                    </a:lnTo>
                    <a:lnTo>
                      <a:pt x="104" y="75"/>
                    </a:lnTo>
                    <a:lnTo>
                      <a:pt x="153" y="35"/>
                    </a:lnTo>
                    <a:lnTo>
                      <a:pt x="124" y="31"/>
                    </a:lnTo>
                    <a:lnTo>
                      <a:pt x="122" y="13"/>
                    </a:lnTo>
                    <a:lnTo>
                      <a:pt x="119" y="8"/>
                    </a:lnTo>
                    <a:lnTo>
                      <a:pt x="51" y="0"/>
                    </a:lnTo>
                    <a:lnTo>
                      <a:pt x="0" y="52"/>
                    </a:lnTo>
                    <a:close/>
                  </a:path>
                </a:pathLst>
              </a:custGeom>
              <a:grpFill/>
              <a:ln w="3175" cap="rnd">
                <a:solidFill>
                  <a:schemeClr val="bg1"/>
                </a:solidFill>
                <a:round/>
                <a:headEnd/>
                <a:tailEnd/>
              </a:ln>
            </p:spPr>
            <p:txBody>
              <a:bodyPr/>
              <a:lstStyle/>
              <a:p>
                <a:endParaRPr lang="en-US" dirty="0"/>
              </a:p>
            </p:txBody>
          </p:sp>
          <p:sp>
            <p:nvSpPr>
              <p:cNvPr id="178" name="Freeform 154"/>
              <p:cNvSpPr>
                <a:spLocks noChangeAspect="1"/>
              </p:cNvSpPr>
              <p:nvPr/>
            </p:nvSpPr>
            <p:spPr bwMode="gray">
              <a:xfrm>
                <a:off x="5382188" y="3355970"/>
                <a:ext cx="184150" cy="155573"/>
              </a:xfrm>
              <a:custGeom>
                <a:avLst/>
                <a:gdLst>
                  <a:gd name="T0" fmla="*/ 0 w 247"/>
                  <a:gd name="T1" fmla="*/ 118575314 h 189"/>
                  <a:gd name="T2" fmla="*/ 2779398 w 247"/>
                  <a:gd name="T3" fmla="*/ 105023826 h 189"/>
                  <a:gd name="T4" fmla="*/ 22789122 w 247"/>
                  <a:gd name="T5" fmla="*/ 77920850 h 189"/>
                  <a:gd name="T6" fmla="*/ 11116845 w 247"/>
                  <a:gd name="T7" fmla="*/ 65724264 h 189"/>
                  <a:gd name="T8" fmla="*/ 10560667 w 247"/>
                  <a:gd name="T9" fmla="*/ 32523406 h 189"/>
                  <a:gd name="T10" fmla="*/ 22789122 w 247"/>
                  <a:gd name="T11" fmla="*/ 6775332 h 189"/>
                  <a:gd name="T12" fmla="*/ 137292399 w 247"/>
                  <a:gd name="T13" fmla="*/ 0 h 189"/>
                  <a:gd name="T14" fmla="*/ 116170319 w 247"/>
                  <a:gd name="T15" fmla="*/ 18971919 h 189"/>
                  <a:gd name="T16" fmla="*/ 108944482 w 247"/>
                  <a:gd name="T17" fmla="*/ 70467244 h 189"/>
                  <a:gd name="T18" fmla="*/ 62253883 w 247"/>
                  <a:gd name="T19" fmla="*/ 100958297 h 189"/>
                  <a:gd name="T20" fmla="*/ 20565902 w 247"/>
                  <a:gd name="T21" fmla="*/ 128061273 h 189"/>
                  <a:gd name="T22" fmla="*/ 0 w 247"/>
                  <a:gd name="T23" fmla="*/ 118575314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189"/>
                  <a:gd name="T38" fmla="*/ 247 w 24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189">
                    <a:moveTo>
                      <a:pt x="0" y="175"/>
                    </a:moveTo>
                    <a:lnTo>
                      <a:pt x="5" y="155"/>
                    </a:lnTo>
                    <a:lnTo>
                      <a:pt x="41" y="115"/>
                    </a:lnTo>
                    <a:lnTo>
                      <a:pt x="20" y="97"/>
                    </a:lnTo>
                    <a:lnTo>
                      <a:pt x="19" y="48"/>
                    </a:lnTo>
                    <a:lnTo>
                      <a:pt x="41" y="10"/>
                    </a:lnTo>
                    <a:lnTo>
                      <a:pt x="247" y="0"/>
                    </a:lnTo>
                    <a:lnTo>
                      <a:pt x="209" y="28"/>
                    </a:lnTo>
                    <a:lnTo>
                      <a:pt x="196" y="104"/>
                    </a:lnTo>
                    <a:lnTo>
                      <a:pt x="112" y="149"/>
                    </a:lnTo>
                    <a:lnTo>
                      <a:pt x="37" y="189"/>
                    </a:lnTo>
                    <a:lnTo>
                      <a:pt x="0" y="175"/>
                    </a:lnTo>
                    <a:close/>
                  </a:path>
                </a:pathLst>
              </a:custGeom>
              <a:grpFill/>
              <a:ln w="3175" cap="rnd">
                <a:solidFill>
                  <a:schemeClr val="bg1"/>
                </a:solidFill>
                <a:round/>
                <a:headEnd/>
                <a:tailEnd/>
              </a:ln>
            </p:spPr>
            <p:txBody>
              <a:bodyPr/>
              <a:lstStyle/>
              <a:p>
                <a:endParaRPr lang="en-US" dirty="0"/>
              </a:p>
            </p:txBody>
          </p:sp>
          <p:sp>
            <p:nvSpPr>
              <p:cNvPr id="179" name="Freeform 155"/>
              <p:cNvSpPr>
                <a:spLocks noChangeAspect="1"/>
              </p:cNvSpPr>
              <p:nvPr/>
            </p:nvSpPr>
            <p:spPr bwMode="gray">
              <a:xfrm>
                <a:off x="6991912" y="3868734"/>
                <a:ext cx="206376" cy="438149"/>
              </a:xfrm>
              <a:custGeom>
                <a:avLst/>
                <a:gdLst>
                  <a:gd name="T0" fmla="*/ 0 w 275"/>
                  <a:gd name="T1" fmla="*/ 57625422 h 529"/>
                  <a:gd name="T2" fmla="*/ 10700731 w 275"/>
                  <a:gd name="T3" fmla="*/ 29498511 h 529"/>
                  <a:gd name="T4" fmla="*/ 52375724 w 275"/>
                  <a:gd name="T5" fmla="*/ 0 h 529"/>
                  <a:gd name="T6" fmla="*/ 70960730 w 275"/>
                  <a:gd name="T7" fmla="*/ 28126911 h 529"/>
                  <a:gd name="T8" fmla="*/ 65329320 w 275"/>
                  <a:gd name="T9" fmla="*/ 76833620 h 529"/>
                  <a:gd name="T10" fmla="*/ 114889338 w 275"/>
                  <a:gd name="T11" fmla="*/ 54881393 h 529"/>
                  <a:gd name="T12" fmla="*/ 136290050 w 275"/>
                  <a:gd name="T13" fmla="*/ 76833620 h 529"/>
                  <a:gd name="T14" fmla="*/ 154875057 w 275"/>
                  <a:gd name="T15" fmla="*/ 124854528 h 529"/>
                  <a:gd name="T16" fmla="*/ 148117214 w 275"/>
                  <a:gd name="T17" fmla="*/ 155039667 h 529"/>
                  <a:gd name="T18" fmla="*/ 110383609 w 275"/>
                  <a:gd name="T19" fmla="*/ 152981439 h 529"/>
                  <a:gd name="T20" fmla="*/ 96867172 w 275"/>
                  <a:gd name="T21" fmla="*/ 167388209 h 529"/>
                  <a:gd name="T22" fmla="*/ 104188606 w 275"/>
                  <a:gd name="T23" fmla="*/ 218153146 h 529"/>
                  <a:gd name="T24" fmla="*/ 53502156 w 275"/>
                  <a:gd name="T25" fmla="*/ 174247865 h 529"/>
                  <a:gd name="T26" fmla="*/ 32101444 w 275"/>
                  <a:gd name="T27" fmla="*/ 252453913 h 529"/>
                  <a:gd name="T28" fmla="*/ 56317861 w 275"/>
                  <a:gd name="T29" fmla="*/ 323799476 h 529"/>
                  <a:gd name="T30" fmla="*/ 90672170 w 275"/>
                  <a:gd name="T31" fmla="*/ 349868159 h 529"/>
                  <a:gd name="T32" fmla="*/ 72650754 w 275"/>
                  <a:gd name="T33" fmla="*/ 362902500 h 529"/>
                  <a:gd name="T34" fmla="*/ 68145025 w 275"/>
                  <a:gd name="T35" fmla="*/ 342321874 h 529"/>
                  <a:gd name="T36" fmla="*/ 53502156 w 275"/>
                  <a:gd name="T37" fmla="*/ 342321874 h 529"/>
                  <a:gd name="T38" fmla="*/ 14642869 w 275"/>
                  <a:gd name="T39" fmla="*/ 301847250 h 529"/>
                  <a:gd name="T40" fmla="*/ 21400712 w 275"/>
                  <a:gd name="T41" fmla="*/ 255883741 h 529"/>
                  <a:gd name="T42" fmla="*/ 41112151 w 275"/>
                  <a:gd name="T43" fmla="*/ 212665089 h 529"/>
                  <a:gd name="T44" fmla="*/ 13516437 w 275"/>
                  <a:gd name="T45" fmla="*/ 142691126 h 529"/>
                  <a:gd name="T46" fmla="*/ 22527145 w 275"/>
                  <a:gd name="T47" fmla="*/ 111134387 h 529"/>
                  <a:gd name="T48" fmla="*/ 0 w 275"/>
                  <a:gd name="T49" fmla="*/ 57625422 h 5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5"/>
                  <a:gd name="T76" fmla="*/ 0 h 529"/>
                  <a:gd name="T77" fmla="*/ 275 w 275"/>
                  <a:gd name="T78" fmla="*/ 529 h 5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5" h="529">
                    <a:moveTo>
                      <a:pt x="0" y="84"/>
                    </a:moveTo>
                    <a:lnTo>
                      <a:pt x="19" y="43"/>
                    </a:lnTo>
                    <a:lnTo>
                      <a:pt x="93" y="0"/>
                    </a:lnTo>
                    <a:lnTo>
                      <a:pt x="126" y="41"/>
                    </a:lnTo>
                    <a:lnTo>
                      <a:pt x="116" y="112"/>
                    </a:lnTo>
                    <a:lnTo>
                      <a:pt x="204" y="80"/>
                    </a:lnTo>
                    <a:lnTo>
                      <a:pt x="242" y="112"/>
                    </a:lnTo>
                    <a:lnTo>
                      <a:pt x="275" y="182"/>
                    </a:lnTo>
                    <a:lnTo>
                      <a:pt x="263" y="226"/>
                    </a:lnTo>
                    <a:lnTo>
                      <a:pt x="196" y="223"/>
                    </a:lnTo>
                    <a:lnTo>
                      <a:pt x="172" y="244"/>
                    </a:lnTo>
                    <a:lnTo>
                      <a:pt x="185" y="318"/>
                    </a:lnTo>
                    <a:lnTo>
                      <a:pt x="95" y="254"/>
                    </a:lnTo>
                    <a:lnTo>
                      <a:pt x="57" y="368"/>
                    </a:lnTo>
                    <a:lnTo>
                      <a:pt x="100" y="472"/>
                    </a:lnTo>
                    <a:lnTo>
                      <a:pt x="161" y="510"/>
                    </a:lnTo>
                    <a:lnTo>
                      <a:pt x="129" y="529"/>
                    </a:lnTo>
                    <a:lnTo>
                      <a:pt x="121" y="499"/>
                    </a:lnTo>
                    <a:lnTo>
                      <a:pt x="95" y="499"/>
                    </a:lnTo>
                    <a:lnTo>
                      <a:pt x="26" y="440"/>
                    </a:lnTo>
                    <a:lnTo>
                      <a:pt x="38" y="373"/>
                    </a:lnTo>
                    <a:lnTo>
                      <a:pt x="73" y="310"/>
                    </a:lnTo>
                    <a:lnTo>
                      <a:pt x="24" y="208"/>
                    </a:lnTo>
                    <a:lnTo>
                      <a:pt x="40" y="162"/>
                    </a:lnTo>
                    <a:lnTo>
                      <a:pt x="0" y="84"/>
                    </a:lnTo>
                    <a:close/>
                  </a:path>
                </a:pathLst>
              </a:custGeom>
              <a:grpFill/>
              <a:ln w="3175" cap="rnd">
                <a:solidFill>
                  <a:schemeClr val="bg1"/>
                </a:solidFill>
                <a:round/>
                <a:headEnd/>
                <a:tailEnd/>
              </a:ln>
            </p:spPr>
            <p:txBody>
              <a:bodyPr/>
              <a:lstStyle/>
              <a:p>
                <a:endParaRPr lang="en-US" dirty="0"/>
              </a:p>
            </p:txBody>
          </p:sp>
          <p:sp>
            <p:nvSpPr>
              <p:cNvPr id="180" name="Freeform 156"/>
              <p:cNvSpPr>
                <a:spLocks noChangeAspect="1"/>
              </p:cNvSpPr>
              <p:nvPr/>
            </p:nvSpPr>
            <p:spPr bwMode="gray">
              <a:xfrm>
                <a:off x="3073396" y="4162419"/>
                <a:ext cx="25401" cy="19050"/>
              </a:xfrm>
              <a:custGeom>
                <a:avLst/>
                <a:gdLst>
                  <a:gd name="T0" fmla="*/ 0 w 34"/>
                  <a:gd name="T1" fmla="*/ 15120938 h 24"/>
                  <a:gd name="T2" fmla="*/ 18417241 w 34"/>
                  <a:gd name="T3" fmla="*/ 13231019 h 24"/>
                  <a:gd name="T4" fmla="*/ 18975294 w 34"/>
                  <a:gd name="T5" fmla="*/ 0 h 24"/>
                  <a:gd name="T6" fmla="*/ 0 w 34"/>
                  <a:gd name="T7" fmla="*/ 15120938 h 24"/>
                  <a:gd name="T8" fmla="*/ 0 60000 65536"/>
                  <a:gd name="T9" fmla="*/ 0 60000 65536"/>
                  <a:gd name="T10" fmla="*/ 0 60000 65536"/>
                  <a:gd name="T11" fmla="*/ 0 60000 65536"/>
                  <a:gd name="T12" fmla="*/ 0 w 34"/>
                  <a:gd name="T13" fmla="*/ 0 h 24"/>
                  <a:gd name="T14" fmla="*/ 34 w 34"/>
                  <a:gd name="T15" fmla="*/ 24 h 24"/>
                </a:gdLst>
                <a:ahLst/>
                <a:cxnLst>
                  <a:cxn ang="T8">
                    <a:pos x="T0" y="T1"/>
                  </a:cxn>
                  <a:cxn ang="T9">
                    <a:pos x="T2" y="T3"/>
                  </a:cxn>
                  <a:cxn ang="T10">
                    <a:pos x="T4" y="T5"/>
                  </a:cxn>
                  <a:cxn ang="T11">
                    <a:pos x="T6" y="T7"/>
                  </a:cxn>
                </a:cxnLst>
                <a:rect l="T12" t="T13" r="T14" b="T15"/>
                <a:pathLst>
                  <a:path w="34" h="24">
                    <a:moveTo>
                      <a:pt x="0" y="24"/>
                    </a:moveTo>
                    <a:lnTo>
                      <a:pt x="33" y="21"/>
                    </a:lnTo>
                    <a:lnTo>
                      <a:pt x="34" y="0"/>
                    </a:lnTo>
                    <a:lnTo>
                      <a:pt x="0" y="24"/>
                    </a:lnTo>
                    <a:close/>
                  </a:path>
                </a:pathLst>
              </a:custGeom>
              <a:grpFill/>
              <a:ln w="3175" cap="rnd">
                <a:solidFill>
                  <a:schemeClr val="bg1"/>
                </a:solidFill>
                <a:round/>
                <a:headEnd/>
                <a:tailEnd/>
              </a:ln>
            </p:spPr>
            <p:txBody>
              <a:bodyPr/>
              <a:lstStyle/>
              <a:p>
                <a:endParaRPr lang="en-US" dirty="0"/>
              </a:p>
            </p:txBody>
          </p:sp>
          <p:sp>
            <p:nvSpPr>
              <p:cNvPr id="181" name="Freeform 157"/>
              <p:cNvSpPr>
                <a:spLocks noChangeAspect="1"/>
              </p:cNvSpPr>
              <p:nvPr/>
            </p:nvSpPr>
            <p:spPr bwMode="gray">
              <a:xfrm>
                <a:off x="5787002" y="3706809"/>
                <a:ext cx="134936" cy="101600"/>
              </a:xfrm>
              <a:custGeom>
                <a:avLst/>
                <a:gdLst>
                  <a:gd name="T0" fmla="*/ 0 w 181"/>
                  <a:gd name="T1" fmla="*/ 37595277 h 124"/>
                  <a:gd name="T2" fmla="*/ 5557764 w 181"/>
                  <a:gd name="T3" fmla="*/ 36252355 h 124"/>
                  <a:gd name="T4" fmla="*/ 13894783 w 181"/>
                  <a:gd name="T5" fmla="*/ 49008071 h 124"/>
                  <a:gd name="T6" fmla="*/ 56689941 w 181"/>
                  <a:gd name="T7" fmla="*/ 48337019 h 124"/>
                  <a:gd name="T8" fmla="*/ 95594291 w 181"/>
                  <a:gd name="T9" fmla="*/ 0 h 124"/>
                  <a:gd name="T10" fmla="*/ 100596652 w 181"/>
                  <a:gd name="T11" fmla="*/ 29539381 h 124"/>
                  <a:gd name="T12" fmla="*/ 89481123 w 181"/>
                  <a:gd name="T13" fmla="*/ 30210432 h 124"/>
                  <a:gd name="T14" fmla="*/ 95594291 w 181"/>
                  <a:gd name="T15" fmla="*/ 48337019 h 124"/>
                  <a:gd name="T16" fmla="*/ 79477147 w 181"/>
                  <a:gd name="T17" fmla="*/ 83246452 h 124"/>
                  <a:gd name="T18" fmla="*/ 18340995 w 181"/>
                  <a:gd name="T19" fmla="*/ 74518684 h 124"/>
                  <a:gd name="T20" fmla="*/ 0 w 181"/>
                  <a:gd name="T21" fmla="*/ 37595277 h 1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1"/>
                  <a:gd name="T34" fmla="*/ 0 h 124"/>
                  <a:gd name="T35" fmla="*/ 181 w 181"/>
                  <a:gd name="T36" fmla="*/ 124 h 1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1" h="124">
                    <a:moveTo>
                      <a:pt x="0" y="56"/>
                    </a:moveTo>
                    <a:lnTo>
                      <a:pt x="10" y="54"/>
                    </a:lnTo>
                    <a:lnTo>
                      <a:pt x="25" y="73"/>
                    </a:lnTo>
                    <a:lnTo>
                      <a:pt x="102" y="72"/>
                    </a:lnTo>
                    <a:lnTo>
                      <a:pt x="172" y="0"/>
                    </a:lnTo>
                    <a:lnTo>
                      <a:pt x="181" y="44"/>
                    </a:lnTo>
                    <a:lnTo>
                      <a:pt x="161" y="45"/>
                    </a:lnTo>
                    <a:lnTo>
                      <a:pt x="172" y="72"/>
                    </a:lnTo>
                    <a:lnTo>
                      <a:pt x="143" y="124"/>
                    </a:lnTo>
                    <a:lnTo>
                      <a:pt x="33" y="111"/>
                    </a:lnTo>
                    <a:lnTo>
                      <a:pt x="0" y="56"/>
                    </a:lnTo>
                    <a:close/>
                  </a:path>
                </a:pathLst>
              </a:custGeom>
              <a:grpFill/>
              <a:ln w="3175" cap="rnd">
                <a:solidFill>
                  <a:schemeClr val="bg1"/>
                </a:solidFill>
                <a:round/>
                <a:headEnd/>
                <a:tailEnd/>
              </a:ln>
            </p:spPr>
            <p:txBody>
              <a:bodyPr/>
              <a:lstStyle/>
              <a:p>
                <a:endParaRPr lang="en-US" dirty="0"/>
              </a:p>
            </p:txBody>
          </p:sp>
          <p:sp>
            <p:nvSpPr>
              <p:cNvPr id="182" name="Freeform 158"/>
              <p:cNvSpPr>
                <a:spLocks noChangeAspect="1"/>
              </p:cNvSpPr>
              <p:nvPr/>
            </p:nvSpPr>
            <p:spPr bwMode="gray">
              <a:xfrm>
                <a:off x="4655114" y="3360733"/>
                <a:ext cx="104774" cy="215899"/>
              </a:xfrm>
              <a:custGeom>
                <a:avLst/>
                <a:gdLst>
                  <a:gd name="T0" fmla="*/ 0 w 137"/>
                  <a:gd name="T1" fmla="*/ 83480506 h 261"/>
                  <a:gd name="T2" fmla="*/ 17546371 w 137"/>
                  <a:gd name="T3" fmla="*/ 67058044 h 261"/>
                  <a:gd name="T4" fmla="*/ 26319939 w 137"/>
                  <a:gd name="T5" fmla="*/ 2053118 h 261"/>
                  <a:gd name="T6" fmla="*/ 74865944 w 137"/>
                  <a:gd name="T7" fmla="*/ 0 h 261"/>
                  <a:gd name="T8" fmla="*/ 62583561 w 137"/>
                  <a:gd name="T9" fmla="*/ 21896065 h 261"/>
                  <a:gd name="T10" fmla="*/ 77205409 w 137"/>
                  <a:gd name="T11" fmla="*/ 49267387 h 261"/>
                  <a:gd name="T12" fmla="*/ 48546005 w 137"/>
                  <a:gd name="T13" fmla="*/ 83480506 h 261"/>
                  <a:gd name="T14" fmla="*/ 80129932 w 137"/>
                  <a:gd name="T15" fmla="*/ 104692474 h 261"/>
                  <a:gd name="T16" fmla="*/ 39772437 w 137"/>
                  <a:gd name="T17" fmla="*/ 178593142 h 261"/>
                  <a:gd name="T18" fmla="*/ 33923392 w 137"/>
                  <a:gd name="T19" fmla="*/ 131378872 h 261"/>
                  <a:gd name="T20" fmla="*/ 0 w 137"/>
                  <a:gd name="T21" fmla="*/ 83480506 h 2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7"/>
                  <a:gd name="T34" fmla="*/ 0 h 261"/>
                  <a:gd name="T35" fmla="*/ 137 w 137"/>
                  <a:gd name="T36" fmla="*/ 261 h 2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7" h="261">
                    <a:moveTo>
                      <a:pt x="0" y="122"/>
                    </a:moveTo>
                    <a:lnTo>
                      <a:pt x="30" y="98"/>
                    </a:lnTo>
                    <a:lnTo>
                      <a:pt x="45" y="3"/>
                    </a:lnTo>
                    <a:lnTo>
                      <a:pt x="128" y="0"/>
                    </a:lnTo>
                    <a:lnTo>
                      <a:pt x="107" y="32"/>
                    </a:lnTo>
                    <a:lnTo>
                      <a:pt x="132" y="72"/>
                    </a:lnTo>
                    <a:lnTo>
                      <a:pt x="83" y="122"/>
                    </a:lnTo>
                    <a:lnTo>
                      <a:pt x="137" y="153"/>
                    </a:lnTo>
                    <a:lnTo>
                      <a:pt x="68" y="261"/>
                    </a:lnTo>
                    <a:lnTo>
                      <a:pt x="58" y="192"/>
                    </a:lnTo>
                    <a:lnTo>
                      <a:pt x="0" y="122"/>
                    </a:lnTo>
                    <a:close/>
                  </a:path>
                </a:pathLst>
              </a:custGeom>
              <a:grpFill/>
              <a:ln w="3175" cap="rnd">
                <a:solidFill>
                  <a:schemeClr val="bg1"/>
                </a:solidFill>
                <a:round/>
                <a:headEnd/>
                <a:tailEnd/>
              </a:ln>
            </p:spPr>
            <p:txBody>
              <a:bodyPr/>
              <a:lstStyle/>
              <a:p>
                <a:endParaRPr lang="en-US" dirty="0"/>
              </a:p>
            </p:txBody>
          </p:sp>
          <p:sp>
            <p:nvSpPr>
              <p:cNvPr id="183" name="Freeform 159"/>
              <p:cNvSpPr>
                <a:spLocks noChangeAspect="1"/>
              </p:cNvSpPr>
              <p:nvPr/>
            </p:nvSpPr>
            <p:spPr bwMode="gray">
              <a:xfrm>
                <a:off x="5144064" y="3197222"/>
                <a:ext cx="69851" cy="61914"/>
              </a:xfrm>
              <a:custGeom>
                <a:avLst/>
                <a:gdLst>
                  <a:gd name="T0" fmla="*/ 0 w 97"/>
                  <a:gd name="T1" fmla="*/ 35246308 h 73"/>
                  <a:gd name="T2" fmla="*/ 5703937 w 97"/>
                  <a:gd name="T3" fmla="*/ 2876834 h 73"/>
                  <a:gd name="T4" fmla="*/ 34224340 w 97"/>
                  <a:gd name="T5" fmla="*/ 0 h 73"/>
                  <a:gd name="T6" fmla="*/ 50299201 w 97"/>
                  <a:gd name="T7" fmla="*/ 26614957 h 73"/>
                  <a:gd name="T8" fmla="*/ 27482735 w 97"/>
                  <a:gd name="T9" fmla="*/ 27334165 h 73"/>
                  <a:gd name="T10" fmla="*/ 2073897 w 97"/>
                  <a:gd name="T11" fmla="*/ 52509857 h 73"/>
                  <a:gd name="T12" fmla="*/ 13482490 w 97"/>
                  <a:gd name="T13" fmla="*/ 36684725 h 73"/>
                  <a:gd name="T14" fmla="*/ 0 w 97"/>
                  <a:gd name="T15" fmla="*/ 35246308 h 7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73"/>
                  <a:gd name="T26" fmla="*/ 97 w 9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73">
                    <a:moveTo>
                      <a:pt x="0" y="49"/>
                    </a:moveTo>
                    <a:lnTo>
                      <a:pt x="11" y="4"/>
                    </a:lnTo>
                    <a:lnTo>
                      <a:pt x="66" y="0"/>
                    </a:lnTo>
                    <a:lnTo>
                      <a:pt x="97" y="37"/>
                    </a:lnTo>
                    <a:lnTo>
                      <a:pt x="53" y="38"/>
                    </a:lnTo>
                    <a:lnTo>
                      <a:pt x="4" y="73"/>
                    </a:lnTo>
                    <a:lnTo>
                      <a:pt x="26" y="51"/>
                    </a:lnTo>
                    <a:lnTo>
                      <a:pt x="0" y="49"/>
                    </a:lnTo>
                    <a:close/>
                  </a:path>
                </a:pathLst>
              </a:custGeom>
              <a:grpFill/>
              <a:ln w="3175" cap="rnd">
                <a:solidFill>
                  <a:schemeClr val="bg1"/>
                </a:solidFill>
                <a:round/>
                <a:headEnd/>
                <a:tailEnd/>
              </a:ln>
            </p:spPr>
            <p:txBody>
              <a:bodyPr/>
              <a:lstStyle/>
              <a:p>
                <a:endParaRPr lang="en-US" dirty="0"/>
              </a:p>
            </p:txBody>
          </p:sp>
          <p:sp>
            <p:nvSpPr>
              <p:cNvPr id="184" name="Freeform 160"/>
              <p:cNvSpPr>
                <a:spLocks noChangeAspect="1"/>
              </p:cNvSpPr>
              <p:nvPr/>
            </p:nvSpPr>
            <p:spPr bwMode="gray">
              <a:xfrm>
                <a:off x="5150414" y="3192458"/>
                <a:ext cx="476251" cy="201612"/>
              </a:xfrm>
              <a:custGeom>
                <a:avLst/>
                <a:gdLst>
                  <a:gd name="T0" fmla="*/ 0 w 638"/>
                  <a:gd name="T1" fmla="*/ 55298825 h 247"/>
                  <a:gd name="T2" fmla="*/ 15045170 w 638"/>
                  <a:gd name="T3" fmla="*/ 98605409 h 247"/>
                  <a:gd name="T4" fmla="*/ 556869 w 638"/>
                  <a:gd name="T5" fmla="*/ 102602551 h 247"/>
                  <a:gd name="T6" fmla="*/ 15045170 w 638"/>
                  <a:gd name="T7" fmla="*/ 109931596 h 247"/>
                  <a:gd name="T8" fmla="*/ 20617594 w 638"/>
                  <a:gd name="T9" fmla="*/ 135915873 h 247"/>
                  <a:gd name="T10" fmla="*/ 40677572 w 638"/>
                  <a:gd name="T11" fmla="*/ 133250840 h 247"/>
                  <a:gd name="T12" fmla="*/ 20617594 w 638"/>
                  <a:gd name="T13" fmla="*/ 144577026 h 247"/>
                  <a:gd name="T14" fmla="*/ 43463411 w 638"/>
                  <a:gd name="T15" fmla="*/ 139913014 h 247"/>
                  <a:gd name="T16" fmla="*/ 67981328 w 638"/>
                  <a:gd name="T17" fmla="*/ 157235321 h 247"/>
                  <a:gd name="T18" fmla="*/ 90827145 w 638"/>
                  <a:gd name="T19" fmla="*/ 139246960 h 247"/>
                  <a:gd name="T20" fmla="*/ 125932294 w 638"/>
                  <a:gd name="T21" fmla="*/ 162565388 h 247"/>
                  <a:gd name="T22" fmla="*/ 187226714 w 638"/>
                  <a:gd name="T23" fmla="*/ 139246960 h 247"/>
                  <a:gd name="T24" fmla="*/ 185555361 w 638"/>
                  <a:gd name="T25" fmla="*/ 164564367 h 247"/>
                  <a:gd name="T26" fmla="*/ 197813946 w 638"/>
                  <a:gd name="T27" fmla="*/ 139246960 h 247"/>
                  <a:gd name="T28" fmla="*/ 312602139 w 638"/>
                  <a:gd name="T29" fmla="*/ 132583969 h 247"/>
                  <a:gd name="T30" fmla="*/ 355507935 w 638"/>
                  <a:gd name="T31" fmla="*/ 129918936 h 247"/>
                  <a:gd name="T32" fmla="*/ 343249350 w 638"/>
                  <a:gd name="T33" fmla="*/ 71955078 h 247"/>
                  <a:gd name="T34" fmla="*/ 353278966 w 638"/>
                  <a:gd name="T35" fmla="*/ 59962837 h 247"/>
                  <a:gd name="T36" fmla="*/ 315944847 w 638"/>
                  <a:gd name="T37" fmla="*/ 11326187 h 247"/>
                  <a:gd name="T38" fmla="*/ 292542161 w 638"/>
                  <a:gd name="T39" fmla="*/ 11326187 h 247"/>
                  <a:gd name="T40" fmla="*/ 227346671 w 638"/>
                  <a:gd name="T41" fmla="*/ 31313527 h 247"/>
                  <a:gd name="T42" fmla="*/ 171067059 w 638"/>
                  <a:gd name="T43" fmla="*/ 0 h 247"/>
                  <a:gd name="T44" fmla="*/ 136519526 w 638"/>
                  <a:gd name="T45" fmla="*/ 666054 h 247"/>
                  <a:gd name="T46" fmla="*/ 91384761 w 638"/>
                  <a:gd name="T47" fmla="*/ 29981419 h 247"/>
                  <a:gd name="T48" fmla="*/ 55721996 w 638"/>
                  <a:gd name="T49" fmla="*/ 21986319 h 247"/>
                  <a:gd name="T50" fmla="*/ 66866844 w 638"/>
                  <a:gd name="T51" fmla="*/ 37310464 h 247"/>
                  <a:gd name="T52" fmla="*/ 0 w 638"/>
                  <a:gd name="T53" fmla="*/ 55298825 h 2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8"/>
                  <a:gd name="T82" fmla="*/ 0 h 247"/>
                  <a:gd name="T83" fmla="*/ 638 w 638"/>
                  <a:gd name="T84" fmla="*/ 247 h 2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8" h="247">
                    <a:moveTo>
                      <a:pt x="0" y="83"/>
                    </a:moveTo>
                    <a:lnTo>
                      <a:pt x="27" y="148"/>
                    </a:lnTo>
                    <a:lnTo>
                      <a:pt x="1" y="154"/>
                    </a:lnTo>
                    <a:lnTo>
                      <a:pt x="27" y="165"/>
                    </a:lnTo>
                    <a:lnTo>
                      <a:pt x="37" y="204"/>
                    </a:lnTo>
                    <a:lnTo>
                      <a:pt x="73" y="200"/>
                    </a:lnTo>
                    <a:lnTo>
                      <a:pt x="37" y="217"/>
                    </a:lnTo>
                    <a:lnTo>
                      <a:pt x="78" y="210"/>
                    </a:lnTo>
                    <a:lnTo>
                      <a:pt x="122" y="236"/>
                    </a:lnTo>
                    <a:lnTo>
                      <a:pt x="163" y="209"/>
                    </a:lnTo>
                    <a:lnTo>
                      <a:pt x="226" y="244"/>
                    </a:lnTo>
                    <a:lnTo>
                      <a:pt x="336" y="209"/>
                    </a:lnTo>
                    <a:lnTo>
                      <a:pt x="333" y="247"/>
                    </a:lnTo>
                    <a:lnTo>
                      <a:pt x="355" y="209"/>
                    </a:lnTo>
                    <a:lnTo>
                      <a:pt x="561" y="199"/>
                    </a:lnTo>
                    <a:lnTo>
                      <a:pt x="638" y="195"/>
                    </a:lnTo>
                    <a:lnTo>
                      <a:pt x="616" y="108"/>
                    </a:lnTo>
                    <a:lnTo>
                      <a:pt x="634" y="90"/>
                    </a:lnTo>
                    <a:lnTo>
                      <a:pt x="567" y="17"/>
                    </a:lnTo>
                    <a:lnTo>
                      <a:pt x="525" y="17"/>
                    </a:lnTo>
                    <a:lnTo>
                      <a:pt x="408" y="47"/>
                    </a:lnTo>
                    <a:lnTo>
                      <a:pt x="307" y="0"/>
                    </a:lnTo>
                    <a:lnTo>
                      <a:pt x="245" y="1"/>
                    </a:lnTo>
                    <a:lnTo>
                      <a:pt x="164" y="45"/>
                    </a:lnTo>
                    <a:lnTo>
                      <a:pt x="100" y="33"/>
                    </a:lnTo>
                    <a:lnTo>
                      <a:pt x="120" y="56"/>
                    </a:lnTo>
                    <a:lnTo>
                      <a:pt x="0" y="83"/>
                    </a:lnTo>
                    <a:close/>
                  </a:path>
                </a:pathLst>
              </a:custGeom>
              <a:grpFill/>
              <a:ln w="3175" cap="rnd">
                <a:solidFill>
                  <a:schemeClr val="bg1"/>
                </a:solidFill>
                <a:round/>
                <a:headEnd/>
                <a:tailEnd/>
              </a:ln>
            </p:spPr>
            <p:txBody>
              <a:bodyPr/>
              <a:lstStyle/>
              <a:p>
                <a:endParaRPr lang="en-US" dirty="0"/>
              </a:p>
            </p:txBody>
          </p:sp>
          <p:sp>
            <p:nvSpPr>
              <p:cNvPr id="185" name="Freeform 161"/>
              <p:cNvSpPr>
                <a:spLocks noChangeAspect="1"/>
              </p:cNvSpPr>
              <p:nvPr/>
            </p:nvSpPr>
            <p:spPr bwMode="gray">
              <a:xfrm>
                <a:off x="4205853" y="2713034"/>
                <a:ext cx="101599" cy="136526"/>
              </a:xfrm>
              <a:custGeom>
                <a:avLst/>
                <a:gdLst>
                  <a:gd name="T0" fmla="*/ 0 w 141"/>
                  <a:gd name="T1" fmla="*/ 93794330 h 165"/>
                  <a:gd name="T2" fmla="*/ 9345759 w 141"/>
                  <a:gd name="T3" fmla="*/ 104063492 h 165"/>
                  <a:gd name="T4" fmla="*/ 2076675 w 141"/>
                  <a:gd name="T5" fmla="*/ 112964095 h 165"/>
                  <a:gd name="T6" fmla="*/ 68017237 w 141"/>
                  <a:gd name="T7" fmla="*/ 95847997 h 165"/>
                  <a:gd name="T8" fmla="*/ 73209645 w 141"/>
                  <a:gd name="T9" fmla="*/ 36285035 h 165"/>
                  <a:gd name="T10" fmla="*/ 63863887 w 141"/>
                  <a:gd name="T11" fmla="*/ 22592819 h 165"/>
                  <a:gd name="T12" fmla="*/ 45171648 w 141"/>
                  <a:gd name="T13" fmla="*/ 29438927 h 165"/>
                  <a:gd name="T14" fmla="*/ 37902565 w 141"/>
                  <a:gd name="T15" fmla="*/ 21223432 h 165"/>
                  <a:gd name="T16" fmla="*/ 46209986 w 141"/>
                  <a:gd name="T17" fmla="*/ 6846108 h 165"/>
                  <a:gd name="T18" fmla="*/ 37902565 w 141"/>
                  <a:gd name="T19" fmla="*/ 0 h 165"/>
                  <a:gd name="T20" fmla="*/ 29595143 w 141"/>
                  <a:gd name="T21" fmla="*/ 28754647 h 165"/>
                  <a:gd name="T22" fmla="*/ 2076675 w 141"/>
                  <a:gd name="T23" fmla="*/ 36285035 h 165"/>
                  <a:gd name="T24" fmla="*/ 10903626 w 141"/>
                  <a:gd name="T25" fmla="*/ 43816251 h 165"/>
                  <a:gd name="T26" fmla="*/ 5711217 w 141"/>
                  <a:gd name="T27" fmla="*/ 58877854 h 165"/>
                  <a:gd name="T28" fmla="*/ 23365118 w 141"/>
                  <a:gd name="T29" fmla="*/ 62986016 h 165"/>
                  <a:gd name="T30" fmla="*/ 6749555 w 141"/>
                  <a:gd name="T31" fmla="*/ 84894555 h 165"/>
                  <a:gd name="T32" fmla="*/ 26480130 w 141"/>
                  <a:gd name="T33" fmla="*/ 80102113 h 165"/>
                  <a:gd name="T34" fmla="*/ 0 w 141"/>
                  <a:gd name="T35" fmla="*/ 93794330 h 1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1"/>
                  <a:gd name="T55" fmla="*/ 0 h 165"/>
                  <a:gd name="T56" fmla="*/ 141 w 141"/>
                  <a:gd name="T57" fmla="*/ 165 h 1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1" h="165">
                    <a:moveTo>
                      <a:pt x="0" y="137"/>
                    </a:moveTo>
                    <a:lnTo>
                      <a:pt x="18" y="152"/>
                    </a:lnTo>
                    <a:lnTo>
                      <a:pt x="4" y="165"/>
                    </a:lnTo>
                    <a:lnTo>
                      <a:pt x="131" y="140"/>
                    </a:lnTo>
                    <a:lnTo>
                      <a:pt x="141" y="53"/>
                    </a:lnTo>
                    <a:lnTo>
                      <a:pt x="123" y="33"/>
                    </a:lnTo>
                    <a:lnTo>
                      <a:pt x="87" y="43"/>
                    </a:lnTo>
                    <a:lnTo>
                      <a:pt x="73" y="31"/>
                    </a:lnTo>
                    <a:lnTo>
                      <a:pt x="89" y="10"/>
                    </a:lnTo>
                    <a:lnTo>
                      <a:pt x="73" y="0"/>
                    </a:lnTo>
                    <a:lnTo>
                      <a:pt x="57" y="42"/>
                    </a:lnTo>
                    <a:lnTo>
                      <a:pt x="4" y="53"/>
                    </a:lnTo>
                    <a:lnTo>
                      <a:pt x="21" y="64"/>
                    </a:lnTo>
                    <a:lnTo>
                      <a:pt x="11" y="86"/>
                    </a:lnTo>
                    <a:lnTo>
                      <a:pt x="45" y="92"/>
                    </a:lnTo>
                    <a:lnTo>
                      <a:pt x="13" y="124"/>
                    </a:lnTo>
                    <a:lnTo>
                      <a:pt x="51" y="117"/>
                    </a:lnTo>
                    <a:lnTo>
                      <a:pt x="0" y="137"/>
                    </a:lnTo>
                    <a:close/>
                  </a:path>
                </a:pathLst>
              </a:custGeom>
              <a:grpFill/>
              <a:ln w="3175" cap="rnd">
                <a:solidFill>
                  <a:schemeClr val="bg1"/>
                </a:solidFill>
                <a:round/>
                <a:headEnd/>
                <a:tailEnd/>
              </a:ln>
            </p:spPr>
            <p:txBody>
              <a:bodyPr/>
              <a:lstStyle/>
              <a:p>
                <a:endParaRPr lang="en-US" dirty="0"/>
              </a:p>
            </p:txBody>
          </p:sp>
          <p:sp>
            <p:nvSpPr>
              <p:cNvPr id="186" name="Freeform 162"/>
              <p:cNvSpPr>
                <a:spLocks noChangeAspect="1"/>
              </p:cNvSpPr>
              <p:nvPr/>
            </p:nvSpPr>
            <p:spPr bwMode="gray">
              <a:xfrm>
                <a:off x="4256653" y="2700336"/>
                <a:ext cx="69851" cy="57151"/>
              </a:xfrm>
              <a:custGeom>
                <a:avLst/>
                <a:gdLst>
                  <a:gd name="T0" fmla="*/ 0 w 90"/>
                  <a:gd name="T1" fmla="*/ 33490793 h 64"/>
                  <a:gd name="T2" fmla="*/ 8433223 w 90"/>
                  <a:gd name="T3" fmla="*/ 43058953 h 64"/>
                  <a:gd name="T4" fmla="*/ 30117768 w 90"/>
                  <a:gd name="T5" fmla="*/ 35085635 h 64"/>
                  <a:gd name="T6" fmla="*/ 40960040 w 90"/>
                  <a:gd name="T7" fmla="*/ 51033164 h 64"/>
                  <a:gd name="T8" fmla="*/ 54211361 w 90"/>
                  <a:gd name="T9" fmla="*/ 33490793 h 64"/>
                  <a:gd name="T10" fmla="*/ 41562302 w 90"/>
                  <a:gd name="T11" fmla="*/ 7974211 h 64"/>
                  <a:gd name="T12" fmla="*/ 15661146 w 90"/>
                  <a:gd name="T13" fmla="*/ 0 h 64"/>
                  <a:gd name="T14" fmla="*/ 9637748 w 90"/>
                  <a:gd name="T15" fmla="*/ 16744950 h 64"/>
                  <a:gd name="T16" fmla="*/ 0 w 90"/>
                  <a:gd name="T17" fmla="*/ 33490793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64"/>
                  <a:gd name="T29" fmla="*/ 90 w 90"/>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64">
                    <a:moveTo>
                      <a:pt x="0" y="42"/>
                    </a:moveTo>
                    <a:lnTo>
                      <a:pt x="14" y="54"/>
                    </a:lnTo>
                    <a:lnTo>
                      <a:pt x="50" y="44"/>
                    </a:lnTo>
                    <a:lnTo>
                      <a:pt x="68" y="64"/>
                    </a:lnTo>
                    <a:lnTo>
                      <a:pt x="90" y="42"/>
                    </a:lnTo>
                    <a:lnTo>
                      <a:pt x="69" y="10"/>
                    </a:lnTo>
                    <a:lnTo>
                      <a:pt x="26" y="0"/>
                    </a:lnTo>
                    <a:lnTo>
                      <a:pt x="16" y="21"/>
                    </a:lnTo>
                    <a:lnTo>
                      <a:pt x="0" y="42"/>
                    </a:lnTo>
                    <a:close/>
                  </a:path>
                </a:pathLst>
              </a:custGeom>
              <a:grpFill/>
              <a:ln w="3175" cap="rnd">
                <a:solidFill>
                  <a:schemeClr val="bg1"/>
                </a:solidFill>
                <a:round/>
                <a:headEnd/>
                <a:tailEnd/>
              </a:ln>
            </p:spPr>
            <p:txBody>
              <a:bodyPr/>
              <a:lstStyle/>
              <a:p>
                <a:endParaRPr lang="en-US" dirty="0"/>
              </a:p>
            </p:txBody>
          </p:sp>
          <p:sp>
            <p:nvSpPr>
              <p:cNvPr id="187" name="Freeform 163"/>
              <p:cNvSpPr>
                <a:spLocks noChangeAspect="1"/>
              </p:cNvSpPr>
              <p:nvPr/>
            </p:nvSpPr>
            <p:spPr bwMode="gray">
              <a:xfrm>
                <a:off x="4293164" y="2608259"/>
                <a:ext cx="15874" cy="15876"/>
              </a:xfrm>
              <a:custGeom>
                <a:avLst/>
                <a:gdLst>
                  <a:gd name="T0" fmla="*/ 0 w 22"/>
                  <a:gd name="T1" fmla="*/ 9450388 h 20"/>
                  <a:gd name="T2" fmla="*/ 5727989 w 22"/>
                  <a:gd name="T3" fmla="*/ 0 h 20"/>
                  <a:gd name="T4" fmla="*/ 11455256 w 22"/>
                  <a:gd name="T5" fmla="*/ 12600781 h 20"/>
                  <a:gd name="T6" fmla="*/ 0 w 22"/>
                  <a:gd name="T7" fmla="*/ 9450388 h 20"/>
                  <a:gd name="T8" fmla="*/ 0 60000 65536"/>
                  <a:gd name="T9" fmla="*/ 0 60000 65536"/>
                  <a:gd name="T10" fmla="*/ 0 60000 65536"/>
                  <a:gd name="T11" fmla="*/ 0 60000 65536"/>
                  <a:gd name="T12" fmla="*/ 0 w 22"/>
                  <a:gd name="T13" fmla="*/ 0 h 20"/>
                  <a:gd name="T14" fmla="*/ 22 w 22"/>
                  <a:gd name="T15" fmla="*/ 20 h 20"/>
                </a:gdLst>
                <a:ahLst/>
                <a:cxnLst>
                  <a:cxn ang="T8">
                    <a:pos x="T0" y="T1"/>
                  </a:cxn>
                  <a:cxn ang="T9">
                    <a:pos x="T2" y="T3"/>
                  </a:cxn>
                  <a:cxn ang="T10">
                    <a:pos x="T4" y="T5"/>
                  </a:cxn>
                  <a:cxn ang="T11">
                    <a:pos x="T6" y="T7"/>
                  </a:cxn>
                </a:cxnLst>
                <a:rect l="T12" t="T13" r="T14" b="T15"/>
                <a:pathLst>
                  <a:path w="22" h="20">
                    <a:moveTo>
                      <a:pt x="0" y="15"/>
                    </a:moveTo>
                    <a:lnTo>
                      <a:pt x="11" y="0"/>
                    </a:lnTo>
                    <a:lnTo>
                      <a:pt x="22" y="20"/>
                    </a:lnTo>
                    <a:lnTo>
                      <a:pt x="0" y="15"/>
                    </a:lnTo>
                    <a:close/>
                  </a:path>
                </a:pathLst>
              </a:custGeom>
              <a:grpFill/>
              <a:ln w="3175" cap="rnd">
                <a:solidFill>
                  <a:schemeClr val="bg1"/>
                </a:solidFill>
                <a:round/>
                <a:headEnd/>
                <a:tailEnd/>
              </a:ln>
            </p:spPr>
            <p:txBody>
              <a:bodyPr/>
              <a:lstStyle/>
              <a:p>
                <a:endParaRPr lang="en-US" dirty="0"/>
              </a:p>
            </p:txBody>
          </p:sp>
          <p:sp>
            <p:nvSpPr>
              <p:cNvPr id="188" name="Freeform 164"/>
              <p:cNvSpPr>
                <a:spLocks noChangeAspect="1"/>
              </p:cNvSpPr>
              <p:nvPr/>
            </p:nvSpPr>
            <p:spPr bwMode="gray">
              <a:xfrm>
                <a:off x="4309041" y="2568573"/>
                <a:ext cx="201612" cy="341312"/>
              </a:xfrm>
              <a:custGeom>
                <a:avLst/>
                <a:gdLst>
                  <a:gd name="T0" fmla="*/ 0 w 268"/>
                  <a:gd name="T1" fmla="*/ 66854788 h 409"/>
                  <a:gd name="T2" fmla="*/ 5659457 w 268"/>
                  <a:gd name="T3" fmla="*/ 28552627 h 409"/>
                  <a:gd name="T4" fmla="*/ 22071357 w 268"/>
                  <a:gd name="T5" fmla="*/ 0 h 409"/>
                  <a:gd name="T6" fmla="*/ 57725262 w 268"/>
                  <a:gd name="T7" fmla="*/ 0 h 409"/>
                  <a:gd name="T8" fmla="*/ 36786097 w 268"/>
                  <a:gd name="T9" fmla="*/ 34123789 h 409"/>
                  <a:gd name="T10" fmla="*/ 83192445 w 268"/>
                  <a:gd name="T11" fmla="*/ 41087743 h 409"/>
                  <a:gd name="T12" fmla="*/ 54330190 w 268"/>
                  <a:gd name="T13" fmla="*/ 87746649 h 409"/>
                  <a:gd name="T14" fmla="*/ 88851902 w 268"/>
                  <a:gd name="T15" fmla="*/ 104460137 h 409"/>
                  <a:gd name="T16" fmla="*/ 121676455 w 268"/>
                  <a:gd name="T17" fmla="*/ 162957347 h 409"/>
                  <a:gd name="T18" fmla="*/ 112055452 w 268"/>
                  <a:gd name="T19" fmla="*/ 166439741 h 409"/>
                  <a:gd name="T20" fmla="*/ 126769440 w 268"/>
                  <a:gd name="T21" fmla="*/ 181064460 h 409"/>
                  <a:gd name="T22" fmla="*/ 118280630 w 268"/>
                  <a:gd name="T23" fmla="*/ 194992367 h 409"/>
                  <a:gd name="T24" fmla="*/ 151670902 w 268"/>
                  <a:gd name="T25" fmla="*/ 198473927 h 409"/>
                  <a:gd name="T26" fmla="*/ 131863177 w 268"/>
                  <a:gd name="T27" fmla="*/ 236776088 h 409"/>
                  <a:gd name="T28" fmla="*/ 145445725 w 268"/>
                  <a:gd name="T29" fmla="*/ 247918414 h 409"/>
                  <a:gd name="T30" fmla="*/ 8488810 w 268"/>
                  <a:gd name="T31" fmla="*/ 284827785 h 409"/>
                  <a:gd name="T32" fmla="*/ 69044177 w 268"/>
                  <a:gd name="T33" fmla="*/ 231901738 h 409"/>
                  <a:gd name="T34" fmla="*/ 51500085 w 268"/>
                  <a:gd name="T35" fmla="*/ 240258482 h 409"/>
                  <a:gd name="T36" fmla="*/ 16978372 w 268"/>
                  <a:gd name="T37" fmla="*/ 224240972 h 409"/>
                  <a:gd name="T38" fmla="*/ 42445555 w 268"/>
                  <a:gd name="T39" fmla="*/ 204741902 h 409"/>
                  <a:gd name="T40" fmla="*/ 26598623 w 268"/>
                  <a:gd name="T41" fmla="*/ 194992367 h 409"/>
                  <a:gd name="T42" fmla="*/ 61121087 w 268"/>
                  <a:gd name="T43" fmla="*/ 174796485 h 409"/>
                  <a:gd name="T44" fmla="*/ 65082632 w 268"/>
                  <a:gd name="T45" fmla="*/ 148333461 h 409"/>
                  <a:gd name="T46" fmla="*/ 46972820 w 268"/>
                  <a:gd name="T47" fmla="*/ 140672695 h 409"/>
                  <a:gd name="T48" fmla="*/ 57725262 w 268"/>
                  <a:gd name="T49" fmla="*/ 125351998 h 409"/>
                  <a:gd name="T50" fmla="*/ 21505637 w 268"/>
                  <a:gd name="T51" fmla="*/ 133012764 h 409"/>
                  <a:gd name="T52" fmla="*/ 22071357 w 268"/>
                  <a:gd name="T53" fmla="*/ 91925021 h 409"/>
                  <a:gd name="T54" fmla="*/ 5659457 w 268"/>
                  <a:gd name="T55" fmla="*/ 110727278 h 409"/>
                  <a:gd name="T56" fmla="*/ 15280460 w 268"/>
                  <a:gd name="T57" fmla="*/ 68943557 h 409"/>
                  <a:gd name="T58" fmla="*/ 0 w 268"/>
                  <a:gd name="T59" fmla="*/ 66854788 h 40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8"/>
                  <a:gd name="T91" fmla="*/ 0 h 409"/>
                  <a:gd name="T92" fmla="*/ 268 w 268"/>
                  <a:gd name="T93" fmla="*/ 409 h 40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8" h="409">
                    <a:moveTo>
                      <a:pt x="0" y="96"/>
                    </a:moveTo>
                    <a:lnTo>
                      <a:pt x="10" y="41"/>
                    </a:lnTo>
                    <a:lnTo>
                      <a:pt x="39" y="0"/>
                    </a:lnTo>
                    <a:lnTo>
                      <a:pt x="102" y="0"/>
                    </a:lnTo>
                    <a:lnTo>
                      <a:pt x="65" y="49"/>
                    </a:lnTo>
                    <a:lnTo>
                      <a:pt x="147" y="59"/>
                    </a:lnTo>
                    <a:lnTo>
                      <a:pt x="96" y="126"/>
                    </a:lnTo>
                    <a:lnTo>
                      <a:pt x="157" y="150"/>
                    </a:lnTo>
                    <a:lnTo>
                      <a:pt x="215" y="234"/>
                    </a:lnTo>
                    <a:lnTo>
                      <a:pt x="198" y="239"/>
                    </a:lnTo>
                    <a:lnTo>
                      <a:pt x="224" y="260"/>
                    </a:lnTo>
                    <a:lnTo>
                      <a:pt x="209" y="280"/>
                    </a:lnTo>
                    <a:lnTo>
                      <a:pt x="268" y="285"/>
                    </a:lnTo>
                    <a:lnTo>
                      <a:pt x="233" y="340"/>
                    </a:lnTo>
                    <a:lnTo>
                      <a:pt x="257" y="356"/>
                    </a:lnTo>
                    <a:lnTo>
                      <a:pt x="15" y="409"/>
                    </a:lnTo>
                    <a:lnTo>
                      <a:pt x="122" y="333"/>
                    </a:lnTo>
                    <a:lnTo>
                      <a:pt x="91" y="345"/>
                    </a:lnTo>
                    <a:lnTo>
                      <a:pt x="30" y="322"/>
                    </a:lnTo>
                    <a:lnTo>
                      <a:pt x="75" y="294"/>
                    </a:lnTo>
                    <a:lnTo>
                      <a:pt x="47" y="280"/>
                    </a:lnTo>
                    <a:lnTo>
                      <a:pt x="108" y="251"/>
                    </a:lnTo>
                    <a:lnTo>
                      <a:pt x="115" y="213"/>
                    </a:lnTo>
                    <a:lnTo>
                      <a:pt x="83" y="202"/>
                    </a:lnTo>
                    <a:lnTo>
                      <a:pt x="102" y="180"/>
                    </a:lnTo>
                    <a:lnTo>
                      <a:pt x="38" y="191"/>
                    </a:lnTo>
                    <a:lnTo>
                      <a:pt x="39" y="132"/>
                    </a:lnTo>
                    <a:lnTo>
                      <a:pt x="10" y="159"/>
                    </a:lnTo>
                    <a:lnTo>
                      <a:pt x="27" y="99"/>
                    </a:lnTo>
                    <a:lnTo>
                      <a:pt x="0" y="96"/>
                    </a:lnTo>
                    <a:close/>
                  </a:path>
                </a:pathLst>
              </a:custGeom>
              <a:grpFill/>
              <a:ln w="3175" cap="rnd">
                <a:solidFill>
                  <a:schemeClr val="bg1"/>
                </a:solidFill>
                <a:round/>
                <a:headEnd/>
                <a:tailEnd/>
              </a:ln>
            </p:spPr>
            <p:txBody>
              <a:bodyPr/>
              <a:lstStyle/>
              <a:p>
                <a:endParaRPr lang="en-US" dirty="0"/>
              </a:p>
            </p:txBody>
          </p:sp>
          <p:sp>
            <p:nvSpPr>
              <p:cNvPr id="189" name="Freeform 165"/>
              <p:cNvSpPr>
                <a:spLocks noChangeAspect="1"/>
              </p:cNvSpPr>
              <p:nvPr/>
            </p:nvSpPr>
            <p:spPr bwMode="gray">
              <a:xfrm>
                <a:off x="665160" y="2601910"/>
                <a:ext cx="69851" cy="46038"/>
              </a:xfrm>
              <a:custGeom>
                <a:avLst/>
                <a:gdLst>
                  <a:gd name="T0" fmla="*/ 0 w 92"/>
                  <a:gd name="T1" fmla="*/ 15844546 h 53"/>
                  <a:gd name="T2" fmla="*/ 14987380 w 92"/>
                  <a:gd name="T3" fmla="*/ 39988781 h 53"/>
                  <a:gd name="T4" fmla="*/ 53032853 w 92"/>
                  <a:gd name="T5" fmla="*/ 6790892 h 53"/>
                  <a:gd name="T6" fmla="*/ 17869452 w 92"/>
                  <a:gd name="T7" fmla="*/ 0 h 53"/>
                  <a:gd name="T8" fmla="*/ 21904808 w 92"/>
                  <a:gd name="T9" fmla="*/ 15089713 h 53"/>
                  <a:gd name="T10" fmla="*/ 0 w 92"/>
                  <a:gd name="T11" fmla="*/ 15844546 h 53"/>
                  <a:gd name="T12" fmla="*/ 0 60000 65536"/>
                  <a:gd name="T13" fmla="*/ 0 60000 65536"/>
                  <a:gd name="T14" fmla="*/ 0 60000 65536"/>
                  <a:gd name="T15" fmla="*/ 0 60000 65536"/>
                  <a:gd name="T16" fmla="*/ 0 60000 65536"/>
                  <a:gd name="T17" fmla="*/ 0 60000 65536"/>
                  <a:gd name="T18" fmla="*/ 0 w 92"/>
                  <a:gd name="T19" fmla="*/ 0 h 53"/>
                  <a:gd name="T20" fmla="*/ 92 w 9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92" h="53">
                    <a:moveTo>
                      <a:pt x="0" y="21"/>
                    </a:moveTo>
                    <a:lnTo>
                      <a:pt x="26" y="53"/>
                    </a:lnTo>
                    <a:lnTo>
                      <a:pt x="92" y="9"/>
                    </a:lnTo>
                    <a:lnTo>
                      <a:pt x="31" y="0"/>
                    </a:lnTo>
                    <a:lnTo>
                      <a:pt x="38" y="20"/>
                    </a:lnTo>
                    <a:lnTo>
                      <a:pt x="0" y="21"/>
                    </a:lnTo>
                    <a:close/>
                  </a:path>
                </a:pathLst>
              </a:custGeom>
              <a:grpFill/>
              <a:ln w="3175" cap="rnd">
                <a:solidFill>
                  <a:schemeClr val="bg1"/>
                </a:solidFill>
                <a:round/>
                <a:headEnd/>
                <a:tailEnd/>
              </a:ln>
            </p:spPr>
            <p:txBody>
              <a:bodyPr/>
              <a:lstStyle/>
              <a:p>
                <a:endParaRPr lang="en-US" dirty="0"/>
              </a:p>
            </p:txBody>
          </p:sp>
          <p:sp>
            <p:nvSpPr>
              <p:cNvPr id="190" name="Freeform 166"/>
              <p:cNvSpPr>
                <a:spLocks noChangeAspect="1"/>
              </p:cNvSpPr>
              <p:nvPr/>
            </p:nvSpPr>
            <p:spPr bwMode="gray">
              <a:xfrm>
                <a:off x="1101722" y="2520946"/>
                <a:ext cx="206376" cy="203200"/>
              </a:xfrm>
              <a:custGeom>
                <a:avLst/>
                <a:gdLst>
                  <a:gd name="T0" fmla="*/ 0 w 277"/>
                  <a:gd name="T1" fmla="*/ 16112613 h 248"/>
                  <a:gd name="T2" fmla="*/ 6105571 w 277"/>
                  <a:gd name="T3" fmla="*/ 40952174 h 248"/>
                  <a:gd name="T4" fmla="*/ 27754085 w 277"/>
                  <a:gd name="T5" fmla="*/ 51022045 h 248"/>
                  <a:gd name="T6" fmla="*/ 37189967 w 277"/>
                  <a:gd name="T7" fmla="*/ 42966148 h 248"/>
                  <a:gd name="T8" fmla="*/ 18872509 w 277"/>
                  <a:gd name="T9" fmla="*/ 30210432 h 248"/>
                  <a:gd name="T10" fmla="*/ 37189967 w 277"/>
                  <a:gd name="T11" fmla="*/ 30210432 h 248"/>
                  <a:gd name="T12" fmla="*/ 52732165 w 277"/>
                  <a:gd name="T13" fmla="*/ 51693097 h 248"/>
                  <a:gd name="T14" fmla="*/ 47736698 w 277"/>
                  <a:gd name="T15" fmla="*/ 14097819 h 248"/>
                  <a:gd name="T16" fmla="*/ 61058689 w 277"/>
                  <a:gd name="T17" fmla="*/ 46994097 h 248"/>
                  <a:gd name="T18" fmla="*/ 93253189 w 277"/>
                  <a:gd name="T19" fmla="*/ 65791735 h 248"/>
                  <a:gd name="T20" fmla="*/ 87147618 w 277"/>
                  <a:gd name="T21" fmla="*/ 88617323 h 248"/>
                  <a:gd name="T22" fmla="*/ 123782533 w 277"/>
                  <a:gd name="T23" fmla="*/ 117484832 h 248"/>
                  <a:gd name="T24" fmla="*/ 113790854 w 277"/>
                  <a:gd name="T25" fmla="*/ 142324394 h 248"/>
                  <a:gd name="T26" fmla="*/ 133774212 w 277"/>
                  <a:gd name="T27" fmla="*/ 122184652 h 248"/>
                  <a:gd name="T28" fmla="*/ 137659575 w 277"/>
                  <a:gd name="T29" fmla="*/ 166492903 h 248"/>
                  <a:gd name="T30" fmla="*/ 152091670 w 277"/>
                  <a:gd name="T31" fmla="*/ 159108058 h 248"/>
                  <a:gd name="T32" fmla="*/ 153756825 w 277"/>
                  <a:gd name="T33" fmla="*/ 125540729 h 248"/>
                  <a:gd name="T34" fmla="*/ 117121910 w 277"/>
                  <a:gd name="T35" fmla="*/ 107414961 h 248"/>
                  <a:gd name="T36" fmla="*/ 48846802 w 277"/>
                  <a:gd name="T37" fmla="*/ 0 h 248"/>
                  <a:gd name="T38" fmla="*/ 9991679 w 277"/>
                  <a:gd name="T39" fmla="*/ 30210432 h 248"/>
                  <a:gd name="T40" fmla="*/ 0 w 277"/>
                  <a:gd name="T41" fmla="*/ 16112613 h 2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7"/>
                  <a:gd name="T64" fmla="*/ 0 h 248"/>
                  <a:gd name="T65" fmla="*/ 277 w 277"/>
                  <a:gd name="T66" fmla="*/ 248 h 2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7" h="248">
                    <a:moveTo>
                      <a:pt x="0" y="24"/>
                    </a:moveTo>
                    <a:lnTo>
                      <a:pt x="11" y="61"/>
                    </a:lnTo>
                    <a:lnTo>
                      <a:pt x="50" y="76"/>
                    </a:lnTo>
                    <a:lnTo>
                      <a:pt x="67" y="64"/>
                    </a:lnTo>
                    <a:lnTo>
                      <a:pt x="34" y="45"/>
                    </a:lnTo>
                    <a:lnTo>
                      <a:pt x="67" y="45"/>
                    </a:lnTo>
                    <a:lnTo>
                      <a:pt x="95" y="77"/>
                    </a:lnTo>
                    <a:lnTo>
                      <a:pt x="86" y="21"/>
                    </a:lnTo>
                    <a:lnTo>
                      <a:pt x="110" y="70"/>
                    </a:lnTo>
                    <a:lnTo>
                      <a:pt x="168" y="98"/>
                    </a:lnTo>
                    <a:lnTo>
                      <a:pt x="157" y="132"/>
                    </a:lnTo>
                    <a:lnTo>
                      <a:pt x="223" y="175"/>
                    </a:lnTo>
                    <a:lnTo>
                      <a:pt x="205" y="212"/>
                    </a:lnTo>
                    <a:lnTo>
                      <a:pt x="241" y="182"/>
                    </a:lnTo>
                    <a:lnTo>
                      <a:pt x="248" y="248"/>
                    </a:lnTo>
                    <a:lnTo>
                      <a:pt x="274" y="237"/>
                    </a:lnTo>
                    <a:lnTo>
                      <a:pt x="277" y="187"/>
                    </a:lnTo>
                    <a:lnTo>
                      <a:pt x="211" y="160"/>
                    </a:lnTo>
                    <a:lnTo>
                      <a:pt x="88" y="0"/>
                    </a:lnTo>
                    <a:lnTo>
                      <a:pt x="18" y="45"/>
                    </a:lnTo>
                    <a:lnTo>
                      <a:pt x="0" y="24"/>
                    </a:lnTo>
                    <a:close/>
                  </a:path>
                </a:pathLst>
              </a:custGeom>
              <a:grpFill/>
              <a:ln w="3175" cap="rnd">
                <a:solidFill>
                  <a:schemeClr val="bg1"/>
                </a:solidFill>
                <a:round/>
                <a:headEnd/>
                <a:tailEnd/>
              </a:ln>
            </p:spPr>
            <p:txBody>
              <a:bodyPr/>
              <a:lstStyle/>
              <a:p>
                <a:endParaRPr lang="en-US" dirty="0"/>
              </a:p>
            </p:txBody>
          </p:sp>
          <p:sp>
            <p:nvSpPr>
              <p:cNvPr id="191" name="Freeform 167"/>
              <p:cNvSpPr>
                <a:spLocks noChangeAspect="1"/>
              </p:cNvSpPr>
              <p:nvPr/>
            </p:nvSpPr>
            <p:spPr bwMode="gray">
              <a:xfrm>
                <a:off x="1147761" y="2586035"/>
                <a:ext cx="33337" cy="33337"/>
              </a:xfrm>
              <a:custGeom>
                <a:avLst/>
                <a:gdLst>
                  <a:gd name="T0" fmla="*/ 0 w 47"/>
                  <a:gd name="T1" fmla="*/ 0 h 41"/>
                  <a:gd name="T2" fmla="*/ 7043328 w 47"/>
                  <a:gd name="T3" fmla="*/ 27106233 h 41"/>
                  <a:gd name="T4" fmla="*/ 8552714 w 47"/>
                  <a:gd name="T5" fmla="*/ 13883641 h 41"/>
                  <a:gd name="T6" fmla="*/ 23645863 w 47"/>
                  <a:gd name="T7" fmla="*/ 25123088 h 41"/>
                  <a:gd name="T8" fmla="*/ 9559207 w 47"/>
                  <a:gd name="T9" fmla="*/ 13883641 h 41"/>
                  <a:gd name="T10" fmla="*/ 22639369 w 47"/>
                  <a:gd name="T11" fmla="*/ 5289200 h 41"/>
                  <a:gd name="T12" fmla="*/ 0 w 47"/>
                  <a:gd name="T13" fmla="*/ 0 h 41"/>
                  <a:gd name="T14" fmla="*/ 0 60000 65536"/>
                  <a:gd name="T15" fmla="*/ 0 60000 65536"/>
                  <a:gd name="T16" fmla="*/ 0 60000 65536"/>
                  <a:gd name="T17" fmla="*/ 0 60000 65536"/>
                  <a:gd name="T18" fmla="*/ 0 60000 65536"/>
                  <a:gd name="T19" fmla="*/ 0 60000 65536"/>
                  <a:gd name="T20" fmla="*/ 0 60000 65536"/>
                  <a:gd name="T21" fmla="*/ 0 w 47"/>
                  <a:gd name="T22" fmla="*/ 0 h 41"/>
                  <a:gd name="T23" fmla="*/ 47 w 4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41">
                    <a:moveTo>
                      <a:pt x="0" y="0"/>
                    </a:moveTo>
                    <a:lnTo>
                      <a:pt x="14" y="41"/>
                    </a:lnTo>
                    <a:lnTo>
                      <a:pt x="17" y="21"/>
                    </a:lnTo>
                    <a:lnTo>
                      <a:pt x="47" y="38"/>
                    </a:lnTo>
                    <a:lnTo>
                      <a:pt x="19" y="21"/>
                    </a:lnTo>
                    <a:lnTo>
                      <a:pt x="45" y="8"/>
                    </a:lnTo>
                    <a:lnTo>
                      <a:pt x="0" y="0"/>
                    </a:lnTo>
                    <a:close/>
                  </a:path>
                </a:pathLst>
              </a:custGeom>
              <a:grpFill/>
              <a:ln w="3175" cap="rnd">
                <a:solidFill>
                  <a:schemeClr val="bg1"/>
                </a:solidFill>
                <a:round/>
                <a:headEnd/>
                <a:tailEnd/>
              </a:ln>
            </p:spPr>
            <p:txBody>
              <a:bodyPr/>
              <a:lstStyle/>
              <a:p>
                <a:endParaRPr lang="en-US" dirty="0"/>
              </a:p>
            </p:txBody>
          </p:sp>
          <p:sp>
            <p:nvSpPr>
              <p:cNvPr id="192" name="Freeform 168"/>
              <p:cNvSpPr>
                <a:spLocks noChangeAspect="1"/>
              </p:cNvSpPr>
              <p:nvPr/>
            </p:nvSpPr>
            <p:spPr bwMode="gray">
              <a:xfrm>
                <a:off x="1165224" y="2616197"/>
                <a:ext cx="19049" cy="50799"/>
              </a:xfrm>
              <a:custGeom>
                <a:avLst/>
                <a:gdLst>
                  <a:gd name="T0" fmla="*/ 0 w 27"/>
                  <a:gd name="T1" fmla="*/ 0 h 61"/>
                  <a:gd name="T2" fmla="*/ 12445294 w 27"/>
                  <a:gd name="T3" fmla="*/ 8322039 h 61"/>
                  <a:gd name="T4" fmla="*/ 13440833 w 27"/>
                  <a:gd name="T5" fmla="*/ 42305574 h 61"/>
                  <a:gd name="T6" fmla="*/ 0 w 27"/>
                  <a:gd name="T7" fmla="*/ 0 h 61"/>
                  <a:gd name="T8" fmla="*/ 0 60000 65536"/>
                  <a:gd name="T9" fmla="*/ 0 60000 65536"/>
                  <a:gd name="T10" fmla="*/ 0 60000 65536"/>
                  <a:gd name="T11" fmla="*/ 0 60000 65536"/>
                  <a:gd name="T12" fmla="*/ 0 w 27"/>
                  <a:gd name="T13" fmla="*/ 0 h 61"/>
                  <a:gd name="T14" fmla="*/ 27 w 27"/>
                  <a:gd name="T15" fmla="*/ 61 h 61"/>
                </a:gdLst>
                <a:ahLst/>
                <a:cxnLst>
                  <a:cxn ang="T8">
                    <a:pos x="T0" y="T1"/>
                  </a:cxn>
                  <a:cxn ang="T9">
                    <a:pos x="T2" y="T3"/>
                  </a:cxn>
                  <a:cxn ang="T10">
                    <a:pos x="T4" y="T5"/>
                  </a:cxn>
                  <a:cxn ang="T11">
                    <a:pos x="T6" y="T7"/>
                  </a:cxn>
                </a:cxnLst>
                <a:rect l="T12" t="T13" r="T14" b="T15"/>
                <a:pathLst>
                  <a:path w="27" h="61">
                    <a:moveTo>
                      <a:pt x="0" y="0"/>
                    </a:moveTo>
                    <a:lnTo>
                      <a:pt x="25" y="12"/>
                    </a:lnTo>
                    <a:lnTo>
                      <a:pt x="27" y="61"/>
                    </a:lnTo>
                    <a:lnTo>
                      <a:pt x="0" y="0"/>
                    </a:lnTo>
                    <a:close/>
                  </a:path>
                </a:pathLst>
              </a:custGeom>
              <a:grpFill/>
              <a:ln w="3175" cap="rnd">
                <a:solidFill>
                  <a:schemeClr val="bg1"/>
                </a:solidFill>
                <a:round/>
                <a:headEnd/>
                <a:tailEnd/>
              </a:ln>
            </p:spPr>
            <p:txBody>
              <a:bodyPr/>
              <a:lstStyle/>
              <a:p>
                <a:endParaRPr lang="en-US" dirty="0"/>
              </a:p>
            </p:txBody>
          </p:sp>
          <p:sp>
            <p:nvSpPr>
              <p:cNvPr id="193" name="Freeform 169"/>
              <p:cNvSpPr>
                <a:spLocks noChangeAspect="1"/>
              </p:cNvSpPr>
              <p:nvPr/>
            </p:nvSpPr>
            <p:spPr bwMode="gray">
              <a:xfrm>
                <a:off x="1184273" y="2590798"/>
                <a:ext cx="28576" cy="28574"/>
              </a:xfrm>
              <a:custGeom>
                <a:avLst/>
                <a:gdLst>
                  <a:gd name="T0" fmla="*/ 0 w 34"/>
                  <a:gd name="T1" fmla="*/ 0 h 37"/>
                  <a:gd name="T2" fmla="*/ 4944315 w 34"/>
                  <a:gd name="T3" fmla="*/ 22068395 h 37"/>
                  <a:gd name="T4" fmla="*/ 20484073 w 34"/>
                  <a:gd name="T5" fmla="*/ 22068395 h 37"/>
                  <a:gd name="T6" fmla="*/ 12714194 w 34"/>
                  <a:gd name="T7" fmla="*/ 2385626 h 37"/>
                  <a:gd name="T8" fmla="*/ 24015607 w 34"/>
                  <a:gd name="T9" fmla="*/ 16103943 h 37"/>
                  <a:gd name="T10" fmla="*/ 14832946 w 34"/>
                  <a:gd name="T11" fmla="*/ 0 h 37"/>
                  <a:gd name="T12" fmla="*/ 0 w 34"/>
                  <a:gd name="T13" fmla="*/ 0 h 37"/>
                  <a:gd name="T14" fmla="*/ 0 60000 65536"/>
                  <a:gd name="T15" fmla="*/ 0 60000 65536"/>
                  <a:gd name="T16" fmla="*/ 0 60000 65536"/>
                  <a:gd name="T17" fmla="*/ 0 60000 65536"/>
                  <a:gd name="T18" fmla="*/ 0 60000 65536"/>
                  <a:gd name="T19" fmla="*/ 0 60000 65536"/>
                  <a:gd name="T20" fmla="*/ 0 60000 65536"/>
                  <a:gd name="T21" fmla="*/ 0 w 34"/>
                  <a:gd name="T22" fmla="*/ 0 h 37"/>
                  <a:gd name="T23" fmla="*/ 34 w 34"/>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7">
                    <a:moveTo>
                      <a:pt x="0" y="0"/>
                    </a:moveTo>
                    <a:lnTo>
                      <a:pt x="7" y="37"/>
                    </a:lnTo>
                    <a:lnTo>
                      <a:pt x="29" y="37"/>
                    </a:lnTo>
                    <a:lnTo>
                      <a:pt x="18" y="4"/>
                    </a:lnTo>
                    <a:lnTo>
                      <a:pt x="34" y="27"/>
                    </a:lnTo>
                    <a:lnTo>
                      <a:pt x="21" y="0"/>
                    </a:lnTo>
                    <a:lnTo>
                      <a:pt x="0" y="0"/>
                    </a:lnTo>
                    <a:close/>
                  </a:path>
                </a:pathLst>
              </a:custGeom>
              <a:grpFill/>
              <a:ln w="3175" cap="rnd">
                <a:solidFill>
                  <a:schemeClr val="bg1"/>
                </a:solidFill>
                <a:round/>
                <a:headEnd/>
                <a:tailEnd/>
              </a:ln>
            </p:spPr>
            <p:txBody>
              <a:bodyPr/>
              <a:lstStyle/>
              <a:p>
                <a:endParaRPr lang="en-US" dirty="0"/>
              </a:p>
            </p:txBody>
          </p:sp>
          <p:sp>
            <p:nvSpPr>
              <p:cNvPr id="194" name="Freeform 170"/>
              <p:cNvSpPr>
                <a:spLocks noChangeAspect="1"/>
              </p:cNvSpPr>
              <p:nvPr/>
            </p:nvSpPr>
            <p:spPr bwMode="gray">
              <a:xfrm>
                <a:off x="1209674" y="2633659"/>
                <a:ext cx="20638" cy="25399"/>
              </a:xfrm>
              <a:custGeom>
                <a:avLst/>
                <a:gdLst>
                  <a:gd name="T0" fmla="*/ 0 w 30"/>
                  <a:gd name="T1" fmla="*/ 0 h 27"/>
                  <a:gd name="T2" fmla="*/ 13724270 w 30"/>
                  <a:gd name="T3" fmla="*/ 23894815 h 27"/>
                  <a:gd name="T4" fmla="*/ 14197568 w 30"/>
                  <a:gd name="T5" fmla="*/ 2654770 h 27"/>
                  <a:gd name="T6" fmla="*/ 0 w 30"/>
                  <a:gd name="T7" fmla="*/ 0 h 27"/>
                  <a:gd name="T8" fmla="*/ 0 60000 65536"/>
                  <a:gd name="T9" fmla="*/ 0 60000 65536"/>
                  <a:gd name="T10" fmla="*/ 0 60000 65536"/>
                  <a:gd name="T11" fmla="*/ 0 60000 65536"/>
                  <a:gd name="T12" fmla="*/ 0 w 30"/>
                  <a:gd name="T13" fmla="*/ 0 h 27"/>
                  <a:gd name="T14" fmla="*/ 30 w 30"/>
                  <a:gd name="T15" fmla="*/ 27 h 27"/>
                </a:gdLst>
                <a:ahLst/>
                <a:cxnLst>
                  <a:cxn ang="T8">
                    <a:pos x="T0" y="T1"/>
                  </a:cxn>
                  <a:cxn ang="T9">
                    <a:pos x="T2" y="T3"/>
                  </a:cxn>
                  <a:cxn ang="T10">
                    <a:pos x="T4" y="T5"/>
                  </a:cxn>
                  <a:cxn ang="T11">
                    <a:pos x="T6" y="T7"/>
                  </a:cxn>
                </a:cxnLst>
                <a:rect l="T12" t="T13" r="T14" b="T15"/>
                <a:pathLst>
                  <a:path w="30" h="27">
                    <a:moveTo>
                      <a:pt x="0" y="0"/>
                    </a:moveTo>
                    <a:lnTo>
                      <a:pt x="29" y="27"/>
                    </a:lnTo>
                    <a:lnTo>
                      <a:pt x="30" y="3"/>
                    </a:lnTo>
                    <a:lnTo>
                      <a:pt x="0" y="0"/>
                    </a:lnTo>
                    <a:close/>
                  </a:path>
                </a:pathLst>
              </a:custGeom>
              <a:grpFill/>
              <a:ln w="3175" cap="rnd">
                <a:solidFill>
                  <a:schemeClr val="bg1"/>
                </a:solidFill>
                <a:round/>
                <a:headEnd/>
                <a:tailEnd/>
              </a:ln>
            </p:spPr>
            <p:txBody>
              <a:bodyPr/>
              <a:lstStyle/>
              <a:p>
                <a:endParaRPr lang="en-US" dirty="0"/>
              </a:p>
            </p:txBody>
          </p:sp>
          <p:sp>
            <p:nvSpPr>
              <p:cNvPr id="195" name="Freeform 171"/>
              <p:cNvSpPr>
                <a:spLocks noChangeAspect="1"/>
              </p:cNvSpPr>
              <p:nvPr/>
            </p:nvSpPr>
            <p:spPr bwMode="gray">
              <a:xfrm>
                <a:off x="1216024" y="2666996"/>
                <a:ext cx="31751" cy="49213"/>
              </a:xfrm>
              <a:custGeom>
                <a:avLst/>
                <a:gdLst>
                  <a:gd name="T0" fmla="*/ 0 w 47"/>
                  <a:gd name="T1" fmla="*/ 0 h 64"/>
                  <a:gd name="T2" fmla="*/ 16884920 w 47"/>
                  <a:gd name="T3" fmla="*/ 13599705 h 64"/>
                  <a:gd name="T4" fmla="*/ 21448138 w 47"/>
                  <a:gd name="T5" fmla="*/ 37842490 h 64"/>
                  <a:gd name="T6" fmla="*/ 0 w 47"/>
                  <a:gd name="T7" fmla="*/ 0 h 64"/>
                  <a:gd name="T8" fmla="*/ 0 60000 65536"/>
                  <a:gd name="T9" fmla="*/ 0 60000 65536"/>
                  <a:gd name="T10" fmla="*/ 0 60000 65536"/>
                  <a:gd name="T11" fmla="*/ 0 60000 65536"/>
                  <a:gd name="T12" fmla="*/ 0 w 47"/>
                  <a:gd name="T13" fmla="*/ 0 h 64"/>
                  <a:gd name="T14" fmla="*/ 47 w 47"/>
                  <a:gd name="T15" fmla="*/ 64 h 64"/>
                </a:gdLst>
                <a:ahLst/>
                <a:cxnLst>
                  <a:cxn ang="T8">
                    <a:pos x="T0" y="T1"/>
                  </a:cxn>
                  <a:cxn ang="T9">
                    <a:pos x="T2" y="T3"/>
                  </a:cxn>
                  <a:cxn ang="T10">
                    <a:pos x="T4" y="T5"/>
                  </a:cxn>
                  <a:cxn ang="T11">
                    <a:pos x="T6" y="T7"/>
                  </a:cxn>
                </a:cxnLst>
                <a:rect l="T12" t="T13" r="T14" b="T15"/>
                <a:pathLst>
                  <a:path w="47" h="64">
                    <a:moveTo>
                      <a:pt x="0" y="0"/>
                    </a:moveTo>
                    <a:lnTo>
                      <a:pt x="37" y="23"/>
                    </a:lnTo>
                    <a:lnTo>
                      <a:pt x="47" y="64"/>
                    </a:lnTo>
                    <a:lnTo>
                      <a:pt x="0" y="0"/>
                    </a:lnTo>
                    <a:close/>
                  </a:path>
                </a:pathLst>
              </a:custGeom>
              <a:grpFill/>
              <a:ln w="3175" cap="rnd">
                <a:solidFill>
                  <a:schemeClr val="bg1"/>
                </a:solidFill>
                <a:round/>
                <a:headEnd/>
                <a:tailEnd/>
              </a:ln>
            </p:spPr>
            <p:txBody>
              <a:bodyPr/>
              <a:lstStyle/>
              <a:p>
                <a:endParaRPr lang="en-US" dirty="0"/>
              </a:p>
            </p:txBody>
          </p:sp>
          <p:sp>
            <p:nvSpPr>
              <p:cNvPr id="196" name="Freeform 172"/>
              <p:cNvSpPr>
                <a:spLocks noChangeAspect="1"/>
              </p:cNvSpPr>
              <p:nvPr/>
            </p:nvSpPr>
            <p:spPr bwMode="gray">
              <a:xfrm>
                <a:off x="1269998" y="2679697"/>
                <a:ext cx="19049" cy="30163"/>
              </a:xfrm>
              <a:custGeom>
                <a:avLst/>
                <a:gdLst>
                  <a:gd name="T0" fmla="*/ 0 w 25"/>
                  <a:gd name="T1" fmla="*/ 13861486 h 38"/>
                  <a:gd name="T2" fmla="*/ 7548372 w 25"/>
                  <a:gd name="T3" fmla="*/ 0 h 38"/>
                  <a:gd name="T4" fmla="*/ 14516100 w 25"/>
                  <a:gd name="T5" fmla="*/ 23942278 h 38"/>
                  <a:gd name="T6" fmla="*/ 0 w 25"/>
                  <a:gd name="T7" fmla="*/ 13861486 h 38"/>
                  <a:gd name="T8" fmla="*/ 0 60000 65536"/>
                  <a:gd name="T9" fmla="*/ 0 60000 65536"/>
                  <a:gd name="T10" fmla="*/ 0 60000 65536"/>
                  <a:gd name="T11" fmla="*/ 0 60000 65536"/>
                  <a:gd name="T12" fmla="*/ 0 w 25"/>
                  <a:gd name="T13" fmla="*/ 0 h 38"/>
                  <a:gd name="T14" fmla="*/ 25 w 25"/>
                  <a:gd name="T15" fmla="*/ 38 h 38"/>
                </a:gdLst>
                <a:ahLst/>
                <a:cxnLst>
                  <a:cxn ang="T8">
                    <a:pos x="T0" y="T1"/>
                  </a:cxn>
                  <a:cxn ang="T9">
                    <a:pos x="T2" y="T3"/>
                  </a:cxn>
                  <a:cxn ang="T10">
                    <a:pos x="T4" y="T5"/>
                  </a:cxn>
                  <a:cxn ang="T11">
                    <a:pos x="T6" y="T7"/>
                  </a:cxn>
                </a:cxnLst>
                <a:rect l="T12" t="T13" r="T14" b="T15"/>
                <a:pathLst>
                  <a:path w="25" h="38">
                    <a:moveTo>
                      <a:pt x="0" y="22"/>
                    </a:moveTo>
                    <a:lnTo>
                      <a:pt x="13" y="0"/>
                    </a:lnTo>
                    <a:lnTo>
                      <a:pt x="25" y="38"/>
                    </a:lnTo>
                    <a:lnTo>
                      <a:pt x="0" y="22"/>
                    </a:lnTo>
                    <a:close/>
                  </a:path>
                </a:pathLst>
              </a:custGeom>
              <a:grpFill/>
              <a:ln w="3175" cap="rnd">
                <a:solidFill>
                  <a:schemeClr val="bg1"/>
                </a:solidFill>
                <a:round/>
                <a:headEnd/>
                <a:tailEnd/>
              </a:ln>
            </p:spPr>
            <p:txBody>
              <a:bodyPr/>
              <a:lstStyle/>
              <a:p>
                <a:endParaRPr lang="en-US" dirty="0"/>
              </a:p>
            </p:txBody>
          </p:sp>
          <p:sp>
            <p:nvSpPr>
              <p:cNvPr id="197" name="Freeform 173"/>
              <p:cNvSpPr>
                <a:spLocks noChangeAspect="1"/>
              </p:cNvSpPr>
              <p:nvPr/>
            </p:nvSpPr>
            <p:spPr bwMode="gray">
              <a:xfrm>
                <a:off x="1449387" y="2932110"/>
                <a:ext cx="1493834" cy="801687"/>
              </a:xfrm>
              <a:custGeom>
                <a:avLst/>
                <a:gdLst>
                  <a:gd name="T0" fmla="*/ 12818928 w 2001"/>
                  <a:gd name="T1" fmla="*/ 91342780 h 971"/>
                  <a:gd name="T2" fmla="*/ 15605035 w 2001"/>
                  <a:gd name="T3" fmla="*/ 99523125 h 971"/>
                  <a:gd name="T4" fmla="*/ 33996923 w 2001"/>
                  <a:gd name="T5" fmla="*/ 327199756 h 971"/>
                  <a:gd name="T6" fmla="*/ 44586667 w 2001"/>
                  <a:gd name="T7" fmla="*/ 351057994 h 971"/>
                  <a:gd name="T8" fmla="*/ 117596551 w 2001"/>
                  <a:gd name="T9" fmla="*/ 436265516 h 971"/>
                  <a:gd name="T10" fmla="*/ 191164104 w 2001"/>
                  <a:gd name="T11" fmla="*/ 471031156 h 971"/>
                  <a:gd name="T12" fmla="*/ 352789652 w 2001"/>
                  <a:gd name="T13" fmla="*/ 492844308 h 971"/>
                  <a:gd name="T14" fmla="*/ 446421355 w 2001"/>
                  <a:gd name="T15" fmla="*/ 544650956 h 971"/>
                  <a:gd name="T16" fmla="*/ 533364758 w 2001"/>
                  <a:gd name="T17" fmla="*/ 645537197 h 971"/>
                  <a:gd name="T18" fmla="*/ 569033943 w 2001"/>
                  <a:gd name="T19" fmla="*/ 567827224 h 971"/>
                  <a:gd name="T20" fmla="*/ 630897160 w 2001"/>
                  <a:gd name="T21" fmla="*/ 544650956 h 971"/>
                  <a:gd name="T22" fmla="*/ 682171379 w 2001"/>
                  <a:gd name="T23" fmla="*/ 535107496 h 971"/>
                  <a:gd name="T24" fmla="*/ 704464713 w 2001"/>
                  <a:gd name="T25" fmla="*/ 530335353 h 971"/>
                  <a:gd name="T26" fmla="*/ 710038419 w 2001"/>
                  <a:gd name="T27" fmla="*/ 533062410 h 971"/>
                  <a:gd name="T28" fmla="*/ 809800005 w 2001"/>
                  <a:gd name="T29" fmla="*/ 562373936 h 971"/>
                  <a:gd name="T30" fmla="*/ 838223967 w 2001"/>
                  <a:gd name="T31" fmla="*/ 661897061 h 971"/>
                  <a:gd name="T32" fmla="*/ 859959632 w 2001"/>
                  <a:gd name="T33" fmla="*/ 616906816 h 971"/>
                  <a:gd name="T34" fmla="*/ 849928304 w 2001"/>
                  <a:gd name="T35" fmla="*/ 474439357 h 971"/>
                  <a:gd name="T36" fmla="*/ 927954225 w 2001"/>
                  <a:gd name="T37" fmla="*/ 384459693 h 971"/>
                  <a:gd name="T38" fmla="*/ 932412593 w 2001"/>
                  <a:gd name="T39" fmla="*/ 353784225 h 971"/>
                  <a:gd name="T40" fmla="*/ 915692966 w 2001"/>
                  <a:gd name="T41" fmla="*/ 312203008 h 971"/>
                  <a:gd name="T42" fmla="*/ 929068817 w 2001"/>
                  <a:gd name="T43" fmla="*/ 295161173 h 971"/>
                  <a:gd name="T44" fmla="*/ 945788443 w 2001"/>
                  <a:gd name="T45" fmla="*/ 351057994 h 971"/>
                  <a:gd name="T46" fmla="*/ 951362150 w 2001"/>
                  <a:gd name="T47" fmla="*/ 282891482 h 971"/>
                  <a:gd name="T48" fmla="*/ 982015297 w 2001"/>
                  <a:gd name="T49" fmla="*/ 248807812 h 971"/>
                  <a:gd name="T50" fmla="*/ 1039977069 w 2001"/>
                  <a:gd name="T51" fmla="*/ 211315942 h 971"/>
                  <a:gd name="T52" fmla="*/ 1112987699 w 2001"/>
                  <a:gd name="T53" fmla="*/ 141786313 h 971"/>
                  <a:gd name="T54" fmla="*/ 1100726440 w 2001"/>
                  <a:gd name="T55" fmla="*/ 111111672 h 971"/>
                  <a:gd name="T56" fmla="*/ 1068401032 w 2001"/>
                  <a:gd name="T57" fmla="*/ 61350109 h 971"/>
                  <a:gd name="T58" fmla="*/ 945788443 w 2001"/>
                  <a:gd name="T59" fmla="*/ 145876486 h 971"/>
                  <a:gd name="T60" fmla="*/ 882810635 w 2001"/>
                  <a:gd name="T61" fmla="*/ 184731472 h 971"/>
                  <a:gd name="T62" fmla="*/ 828749562 w 2001"/>
                  <a:gd name="T63" fmla="*/ 231084833 h 971"/>
                  <a:gd name="T64" fmla="*/ 803669375 w 2001"/>
                  <a:gd name="T65" fmla="*/ 218814316 h 971"/>
                  <a:gd name="T66" fmla="*/ 813701450 w 2001"/>
                  <a:gd name="T67" fmla="*/ 199728221 h 971"/>
                  <a:gd name="T68" fmla="*/ 808128490 w 2001"/>
                  <a:gd name="T69" fmla="*/ 159509293 h 971"/>
                  <a:gd name="T70" fmla="*/ 795309562 w 2001"/>
                  <a:gd name="T71" fmla="*/ 124063334 h 971"/>
                  <a:gd name="T72" fmla="*/ 742920750 w 2001"/>
                  <a:gd name="T73" fmla="*/ 141786313 h 971"/>
                  <a:gd name="T74" fmla="*/ 716725971 w 2001"/>
                  <a:gd name="T75" fmla="*/ 222904488 h 971"/>
                  <a:gd name="T76" fmla="*/ 725085785 w 2001"/>
                  <a:gd name="T77" fmla="*/ 126108420 h 971"/>
                  <a:gd name="T78" fmla="*/ 736232452 w 2001"/>
                  <a:gd name="T79" fmla="*/ 104294442 h 971"/>
                  <a:gd name="T80" fmla="*/ 777475343 w 2001"/>
                  <a:gd name="T81" fmla="*/ 87934578 h 971"/>
                  <a:gd name="T82" fmla="*/ 700006344 w 2001"/>
                  <a:gd name="T83" fmla="*/ 79073089 h 971"/>
                  <a:gd name="T84" fmla="*/ 666009421 w 2001"/>
                  <a:gd name="T85" fmla="*/ 85208347 h 971"/>
                  <a:gd name="T86" fmla="*/ 673254643 w 2001"/>
                  <a:gd name="T87" fmla="*/ 44308275 h 971"/>
                  <a:gd name="T88" fmla="*/ 570148535 w 2001"/>
                  <a:gd name="T89" fmla="*/ 0 h 971"/>
                  <a:gd name="T90" fmla="*/ 36783776 w 2001"/>
                  <a:gd name="T91" fmla="*/ 14314778 h 971"/>
                  <a:gd name="T92" fmla="*/ 33996923 w 2001"/>
                  <a:gd name="T93" fmla="*/ 61350109 h 971"/>
                  <a:gd name="T94" fmla="*/ 0 w 2001"/>
                  <a:gd name="T95" fmla="*/ 37491871 h 9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1"/>
                  <a:gd name="T145" fmla="*/ 0 h 971"/>
                  <a:gd name="T146" fmla="*/ 2001 w 2001"/>
                  <a:gd name="T147" fmla="*/ 971 h 9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1" h="971">
                    <a:moveTo>
                      <a:pt x="0" y="55"/>
                    </a:moveTo>
                    <a:lnTo>
                      <a:pt x="23" y="134"/>
                    </a:lnTo>
                    <a:lnTo>
                      <a:pt x="51" y="142"/>
                    </a:lnTo>
                    <a:lnTo>
                      <a:pt x="28" y="146"/>
                    </a:lnTo>
                    <a:lnTo>
                      <a:pt x="11" y="387"/>
                    </a:lnTo>
                    <a:lnTo>
                      <a:pt x="61" y="480"/>
                    </a:lnTo>
                    <a:lnTo>
                      <a:pt x="94" y="480"/>
                    </a:lnTo>
                    <a:lnTo>
                      <a:pt x="80" y="515"/>
                    </a:lnTo>
                    <a:lnTo>
                      <a:pt x="145" y="617"/>
                    </a:lnTo>
                    <a:lnTo>
                      <a:pt x="211" y="640"/>
                    </a:lnTo>
                    <a:lnTo>
                      <a:pt x="264" y="697"/>
                    </a:lnTo>
                    <a:lnTo>
                      <a:pt x="343" y="691"/>
                    </a:lnTo>
                    <a:lnTo>
                      <a:pt x="475" y="745"/>
                    </a:lnTo>
                    <a:lnTo>
                      <a:pt x="633" y="723"/>
                    </a:lnTo>
                    <a:lnTo>
                      <a:pt x="729" y="827"/>
                    </a:lnTo>
                    <a:lnTo>
                      <a:pt x="801" y="799"/>
                    </a:lnTo>
                    <a:lnTo>
                      <a:pt x="889" y="924"/>
                    </a:lnTo>
                    <a:lnTo>
                      <a:pt x="957" y="947"/>
                    </a:lnTo>
                    <a:lnTo>
                      <a:pt x="950" y="877"/>
                    </a:lnTo>
                    <a:lnTo>
                      <a:pt x="1021" y="833"/>
                    </a:lnTo>
                    <a:lnTo>
                      <a:pt x="1028" y="801"/>
                    </a:lnTo>
                    <a:lnTo>
                      <a:pt x="1132" y="799"/>
                    </a:lnTo>
                    <a:lnTo>
                      <a:pt x="1223" y="827"/>
                    </a:lnTo>
                    <a:lnTo>
                      <a:pt x="1224" y="785"/>
                    </a:lnTo>
                    <a:lnTo>
                      <a:pt x="1188" y="779"/>
                    </a:lnTo>
                    <a:lnTo>
                      <a:pt x="1264" y="778"/>
                    </a:lnTo>
                    <a:lnTo>
                      <a:pt x="1268" y="758"/>
                    </a:lnTo>
                    <a:lnTo>
                      <a:pt x="1274" y="782"/>
                    </a:lnTo>
                    <a:lnTo>
                      <a:pt x="1416" y="790"/>
                    </a:lnTo>
                    <a:lnTo>
                      <a:pt x="1453" y="825"/>
                    </a:lnTo>
                    <a:lnTo>
                      <a:pt x="1459" y="888"/>
                    </a:lnTo>
                    <a:lnTo>
                      <a:pt x="1504" y="971"/>
                    </a:lnTo>
                    <a:lnTo>
                      <a:pt x="1531" y="968"/>
                    </a:lnTo>
                    <a:lnTo>
                      <a:pt x="1543" y="905"/>
                    </a:lnTo>
                    <a:lnTo>
                      <a:pt x="1495" y="758"/>
                    </a:lnTo>
                    <a:lnTo>
                      <a:pt x="1525" y="696"/>
                    </a:lnTo>
                    <a:lnTo>
                      <a:pt x="1700" y="576"/>
                    </a:lnTo>
                    <a:lnTo>
                      <a:pt x="1665" y="564"/>
                    </a:lnTo>
                    <a:lnTo>
                      <a:pt x="1697" y="559"/>
                    </a:lnTo>
                    <a:lnTo>
                      <a:pt x="1673" y="519"/>
                    </a:lnTo>
                    <a:lnTo>
                      <a:pt x="1679" y="485"/>
                    </a:lnTo>
                    <a:lnTo>
                      <a:pt x="1643" y="458"/>
                    </a:lnTo>
                    <a:lnTo>
                      <a:pt x="1679" y="476"/>
                    </a:lnTo>
                    <a:lnTo>
                      <a:pt x="1667" y="433"/>
                    </a:lnTo>
                    <a:lnTo>
                      <a:pt x="1694" y="421"/>
                    </a:lnTo>
                    <a:lnTo>
                      <a:pt x="1697" y="515"/>
                    </a:lnTo>
                    <a:lnTo>
                      <a:pt x="1724" y="459"/>
                    </a:lnTo>
                    <a:lnTo>
                      <a:pt x="1707" y="415"/>
                    </a:lnTo>
                    <a:lnTo>
                      <a:pt x="1725" y="441"/>
                    </a:lnTo>
                    <a:lnTo>
                      <a:pt x="1762" y="365"/>
                    </a:lnTo>
                    <a:lnTo>
                      <a:pt x="1902" y="330"/>
                    </a:lnTo>
                    <a:lnTo>
                      <a:pt x="1866" y="310"/>
                    </a:lnTo>
                    <a:lnTo>
                      <a:pt x="1892" y="251"/>
                    </a:lnTo>
                    <a:lnTo>
                      <a:pt x="1997" y="208"/>
                    </a:lnTo>
                    <a:lnTo>
                      <a:pt x="2001" y="184"/>
                    </a:lnTo>
                    <a:lnTo>
                      <a:pt x="1975" y="163"/>
                    </a:lnTo>
                    <a:lnTo>
                      <a:pt x="1975" y="108"/>
                    </a:lnTo>
                    <a:lnTo>
                      <a:pt x="1917" y="90"/>
                    </a:lnTo>
                    <a:lnTo>
                      <a:pt x="1875" y="180"/>
                    </a:lnTo>
                    <a:lnTo>
                      <a:pt x="1697" y="214"/>
                    </a:lnTo>
                    <a:lnTo>
                      <a:pt x="1685" y="255"/>
                    </a:lnTo>
                    <a:lnTo>
                      <a:pt x="1584" y="271"/>
                    </a:lnTo>
                    <a:lnTo>
                      <a:pt x="1590" y="284"/>
                    </a:lnTo>
                    <a:lnTo>
                      <a:pt x="1487" y="339"/>
                    </a:lnTo>
                    <a:lnTo>
                      <a:pt x="1444" y="338"/>
                    </a:lnTo>
                    <a:lnTo>
                      <a:pt x="1442" y="321"/>
                    </a:lnTo>
                    <a:lnTo>
                      <a:pt x="1450" y="304"/>
                    </a:lnTo>
                    <a:lnTo>
                      <a:pt x="1460" y="293"/>
                    </a:lnTo>
                    <a:lnTo>
                      <a:pt x="1465" y="275"/>
                    </a:lnTo>
                    <a:lnTo>
                      <a:pt x="1450" y="234"/>
                    </a:lnTo>
                    <a:lnTo>
                      <a:pt x="1415" y="250"/>
                    </a:lnTo>
                    <a:lnTo>
                      <a:pt x="1427" y="182"/>
                    </a:lnTo>
                    <a:lnTo>
                      <a:pt x="1374" y="163"/>
                    </a:lnTo>
                    <a:lnTo>
                      <a:pt x="1333" y="208"/>
                    </a:lnTo>
                    <a:lnTo>
                      <a:pt x="1317" y="323"/>
                    </a:lnTo>
                    <a:lnTo>
                      <a:pt x="1286" y="327"/>
                    </a:lnTo>
                    <a:lnTo>
                      <a:pt x="1275" y="272"/>
                    </a:lnTo>
                    <a:lnTo>
                      <a:pt x="1301" y="185"/>
                    </a:lnTo>
                    <a:lnTo>
                      <a:pt x="1277" y="200"/>
                    </a:lnTo>
                    <a:lnTo>
                      <a:pt x="1321" y="153"/>
                    </a:lnTo>
                    <a:lnTo>
                      <a:pt x="1412" y="152"/>
                    </a:lnTo>
                    <a:lnTo>
                      <a:pt x="1395" y="129"/>
                    </a:lnTo>
                    <a:lnTo>
                      <a:pt x="1390" y="129"/>
                    </a:lnTo>
                    <a:lnTo>
                      <a:pt x="1256" y="116"/>
                    </a:lnTo>
                    <a:lnTo>
                      <a:pt x="1277" y="87"/>
                    </a:lnTo>
                    <a:lnTo>
                      <a:pt x="1195" y="125"/>
                    </a:lnTo>
                    <a:lnTo>
                      <a:pt x="1131" y="125"/>
                    </a:lnTo>
                    <a:lnTo>
                      <a:pt x="1208" y="65"/>
                    </a:lnTo>
                    <a:lnTo>
                      <a:pt x="1044" y="32"/>
                    </a:lnTo>
                    <a:lnTo>
                      <a:pt x="1023" y="0"/>
                    </a:lnTo>
                    <a:lnTo>
                      <a:pt x="1021" y="21"/>
                    </a:lnTo>
                    <a:lnTo>
                      <a:pt x="66" y="21"/>
                    </a:lnTo>
                    <a:lnTo>
                      <a:pt x="84" y="59"/>
                    </a:lnTo>
                    <a:lnTo>
                      <a:pt x="61" y="90"/>
                    </a:lnTo>
                    <a:lnTo>
                      <a:pt x="68" y="58"/>
                    </a:lnTo>
                    <a:lnTo>
                      <a:pt x="0" y="55"/>
                    </a:lnTo>
                    <a:close/>
                  </a:path>
                </a:pathLst>
              </a:custGeom>
              <a:grpFill/>
              <a:ln w="3175" cap="rnd">
                <a:solidFill>
                  <a:schemeClr val="bg1"/>
                </a:solidFill>
                <a:round/>
                <a:headEnd/>
                <a:tailEnd/>
              </a:ln>
            </p:spPr>
            <p:txBody>
              <a:bodyPr/>
              <a:lstStyle/>
              <a:p>
                <a:endParaRPr lang="en-US" dirty="0"/>
              </a:p>
            </p:txBody>
          </p:sp>
          <p:sp>
            <p:nvSpPr>
              <p:cNvPr id="198" name="Freeform 174"/>
              <p:cNvSpPr>
                <a:spLocks noChangeAspect="1"/>
              </p:cNvSpPr>
              <p:nvPr/>
            </p:nvSpPr>
            <p:spPr bwMode="gray">
              <a:xfrm>
                <a:off x="3167060" y="5349868"/>
                <a:ext cx="136525" cy="157162"/>
              </a:xfrm>
              <a:custGeom>
                <a:avLst/>
                <a:gdLst>
                  <a:gd name="T0" fmla="*/ 0 w 181"/>
                  <a:gd name="T1" fmla="*/ 107807903 h 186"/>
                  <a:gd name="T2" fmla="*/ 16499159 w 181"/>
                  <a:gd name="T3" fmla="*/ 4997952 h 186"/>
                  <a:gd name="T4" fmla="*/ 31291379 w 181"/>
                  <a:gd name="T5" fmla="*/ 0 h 186"/>
                  <a:gd name="T6" fmla="*/ 91030495 w 181"/>
                  <a:gd name="T7" fmla="*/ 51404975 h 186"/>
                  <a:gd name="T8" fmla="*/ 102978318 w 181"/>
                  <a:gd name="T9" fmla="*/ 73537920 h 186"/>
                  <a:gd name="T10" fmla="*/ 97857499 w 181"/>
                  <a:gd name="T11" fmla="*/ 99954823 h 186"/>
                  <a:gd name="T12" fmla="*/ 69980000 w 181"/>
                  <a:gd name="T13" fmla="*/ 132796820 h 186"/>
                  <a:gd name="T14" fmla="*/ 0 w 181"/>
                  <a:gd name="T15" fmla="*/ 107807903 h 186"/>
                  <a:gd name="T16" fmla="*/ 0 60000 65536"/>
                  <a:gd name="T17" fmla="*/ 0 60000 65536"/>
                  <a:gd name="T18" fmla="*/ 0 60000 65536"/>
                  <a:gd name="T19" fmla="*/ 0 60000 65536"/>
                  <a:gd name="T20" fmla="*/ 0 60000 65536"/>
                  <a:gd name="T21" fmla="*/ 0 60000 65536"/>
                  <a:gd name="T22" fmla="*/ 0 60000 65536"/>
                  <a:gd name="T23" fmla="*/ 0 60000 65536"/>
                  <a:gd name="T24" fmla="*/ 0 w 181"/>
                  <a:gd name="T25" fmla="*/ 0 h 186"/>
                  <a:gd name="T26" fmla="*/ 181 w 181"/>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1" h="186">
                    <a:moveTo>
                      <a:pt x="0" y="151"/>
                    </a:moveTo>
                    <a:lnTo>
                      <a:pt x="29" y="7"/>
                    </a:lnTo>
                    <a:lnTo>
                      <a:pt x="55" y="0"/>
                    </a:lnTo>
                    <a:lnTo>
                      <a:pt x="160" y="72"/>
                    </a:lnTo>
                    <a:lnTo>
                      <a:pt x="181" y="103"/>
                    </a:lnTo>
                    <a:lnTo>
                      <a:pt x="172" y="140"/>
                    </a:lnTo>
                    <a:lnTo>
                      <a:pt x="123" y="186"/>
                    </a:lnTo>
                    <a:lnTo>
                      <a:pt x="0" y="151"/>
                    </a:lnTo>
                    <a:close/>
                  </a:path>
                </a:pathLst>
              </a:custGeom>
              <a:grpFill/>
              <a:ln w="3175" cap="rnd">
                <a:solidFill>
                  <a:schemeClr val="bg1"/>
                </a:solidFill>
                <a:round/>
                <a:headEnd/>
                <a:tailEnd/>
              </a:ln>
            </p:spPr>
            <p:txBody>
              <a:bodyPr/>
              <a:lstStyle/>
              <a:p>
                <a:endParaRPr lang="en-US" dirty="0"/>
              </a:p>
            </p:txBody>
          </p:sp>
          <p:sp>
            <p:nvSpPr>
              <p:cNvPr id="199" name="Freeform 175"/>
              <p:cNvSpPr>
                <a:spLocks noChangeAspect="1"/>
              </p:cNvSpPr>
              <p:nvPr/>
            </p:nvSpPr>
            <p:spPr bwMode="gray">
              <a:xfrm>
                <a:off x="2782884" y="4116384"/>
                <a:ext cx="349250" cy="331786"/>
              </a:xfrm>
              <a:custGeom>
                <a:avLst/>
                <a:gdLst>
                  <a:gd name="T0" fmla="*/ 0 w 466"/>
                  <a:gd name="T1" fmla="*/ 75749140 h 398"/>
                  <a:gd name="T2" fmla="*/ 24152961 w 466"/>
                  <a:gd name="T3" fmla="*/ 123700697 h 398"/>
                  <a:gd name="T4" fmla="*/ 62347870 w 466"/>
                  <a:gd name="T5" fmla="*/ 129260214 h 398"/>
                  <a:gd name="T6" fmla="*/ 74705774 w 466"/>
                  <a:gd name="T7" fmla="*/ 148718938 h 398"/>
                  <a:gd name="T8" fmla="*/ 112900683 w 466"/>
                  <a:gd name="T9" fmla="*/ 146634015 h 398"/>
                  <a:gd name="T10" fmla="*/ 107284204 w 466"/>
                  <a:gd name="T11" fmla="*/ 230027594 h 398"/>
                  <a:gd name="T12" fmla="*/ 124134392 w 466"/>
                  <a:gd name="T13" fmla="*/ 264775196 h 398"/>
                  <a:gd name="T14" fmla="*/ 147163907 w 466"/>
                  <a:gd name="T15" fmla="*/ 276589481 h 398"/>
                  <a:gd name="T16" fmla="*/ 193785035 w 466"/>
                  <a:gd name="T17" fmla="*/ 243231549 h 398"/>
                  <a:gd name="T18" fmla="*/ 175249303 w 466"/>
                  <a:gd name="T19" fmla="*/ 237672033 h 398"/>
                  <a:gd name="T20" fmla="*/ 165700388 w 466"/>
                  <a:gd name="T21" fmla="*/ 192500650 h 398"/>
                  <a:gd name="T22" fmla="*/ 199402264 w 466"/>
                  <a:gd name="T23" fmla="*/ 200840341 h 398"/>
                  <a:gd name="T24" fmla="*/ 247146088 w 466"/>
                  <a:gd name="T25" fmla="*/ 171652255 h 398"/>
                  <a:gd name="T26" fmla="*/ 233665488 w 466"/>
                  <a:gd name="T27" fmla="*/ 148718938 h 398"/>
                  <a:gd name="T28" fmla="*/ 251077774 w 466"/>
                  <a:gd name="T29" fmla="*/ 128565795 h 398"/>
                  <a:gd name="T30" fmla="*/ 243214402 w 466"/>
                  <a:gd name="T31" fmla="*/ 112581665 h 398"/>
                  <a:gd name="T32" fmla="*/ 261750134 w 466"/>
                  <a:gd name="T33" fmla="*/ 95207864 h 398"/>
                  <a:gd name="T34" fmla="*/ 238159271 w 466"/>
                  <a:gd name="T35" fmla="*/ 91733270 h 398"/>
                  <a:gd name="T36" fmla="*/ 238159271 w 466"/>
                  <a:gd name="T37" fmla="*/ 70189623 h 398"/>
                  <a:gd name="T38" fmla="*/ 200524960 w 466"/>
                  <a:gd name="T39" fmla="*/ 45866635 h 398"/>
                  <a:gd name="T40" fmla="*/ 217937996 w 466"/>
                  <a:gd name="T41" fmla="*/ 39611867 h 398"/>
                  <a:gd name="T42" fmla="*/ 103351769 w 466"/>
                  <a:gd name="T43" fmla="*/ 44476964 h 398"/>
                  <a:gd name="T44" fmla="*/ 65156859 w 466"/>
                  <a:gd name="T45" fmla="*/ 0 h 398"/>
                  <a:gd name="T46" fmla="*/ 66841653 w 466"/>
                  <a:gd name="T47" fmla="*/ 19458724 h 398"/>
                  <a:gd name="T48" fmla="*/ 34825321 w 466"/>
                  <a:gd name="T49" fmla="*/ 36832525 h 398"/>
                  <a:gd name="T50" fmla="*/ 44935584 w 466"/>
                  <a:gd name="T51" fmla="*/ 70189623 h 398"/>
                  <a:gd name="T52" fmla="*/ 32578430 w 466"/>
                  <a:gd name="T53" fmla="*/ 82003908 h 398"/>
                  <a:gd name="T54" fmla="*/ 24152961 w 466"/>
                  <a:gd name="T55" fmla="*/ 52121404 h 398"/>
                  <a:gd name="T56" fmla="*/ 37072213 w 466"/>
                  <a:gd name="T57" fmla="*/ 11814285 h 398"/>
                  <a:gd name="T58" fmla="*/ 0 w 466"/>
                  <a:gd name="T59" fmla="*/ 75749140 h 3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6"/>
                  <a:gd name="T91" fmla="*/ 0 h 398"/>
                  <a:gd name="T92" fmla="*/ 466 w 466"/>
                  <a:gd name="T93" fmla="*/ 398 h 3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6" h="398">
                    <a:moveTo>
                      <a:pt x="0" y="109"/>
                    </a:moveTo>
                    <a:lnTo>
                      <a:pt x="43" y="178"/>
                    </a:lnTo>
                    <a:lnTo>
                      <a:pt x="111" y="186"/>
                    </a:lnTo>
                    <a:lnTo>
                      <a:pt x="133" y="214"/>
                    </a:lnTo>
                    <a:lnTo>
                      <a:pt x="201" y="211"/>
                    </a:lnTo>
                    <a:lnTo>
                      <a:pt x="191" y="331"/>
                    </a:lnTo>
                    <a:lnTo>
                      <a:pt x="221" y="381"/>
                    </a:lnTo>
                    <a:lnTo>
                      <a:pt x="262" y="398"/>
                    </a:lnTo>
                    <a:lnTo>
                      <a:pt x="345" y="350"/>
                    </a:lnTo>
                    <a:lnTo>
                      <a:pt x="312" y="342"/>
                    </a:lnTo>
                    <a:lnTo>
                      <a:pt x="295" y="277"/>
                    </a:lnTo>
                    <a:lnTo>
                      <a:pt x="355" y="289"/>
                    </a:lnTo>
                    <a:lnTo>
                      <a:pt x="440" y="247"/>
                    </a:lnTo>
                    <a:lnTo>
                      <a:pt x="416" y="214"/>
                    </a:lnTo>
                    <a:lnTo>
                      <a:pt x="447" y="185"/>
                    </a:lnTo>
                    <a:lnTo>
                      <a:pt x="433" y="162"/>
                    </a:lnTo>
                    <a:lnTo>
                      <a:pt x="466" y="137"/>
                    </a:lnTo>
                    <a:lnTo>
                      <a:pt x="424" y="132"/>
                    </a:lnTo>
                    <a:lnTo>
                      <a:pt x="424" y="101"/>
                    </a:lnTo>
                    <a:lnTo>
                      <a:pt x="357" y="66"/>
                    </a:lnTo>
                    <a:lnTo>
                      <a:pt x="388" y="57"/>
                    </a:lnTo>
                    <a:lnTo>
                      <a:pt x="184" y="64"/>
                    </a:lnTo>
                    <a:lnTo>
                      <a:pt x="116" y="0"/>
                    </a:lnTo>
                    <a:lnTo>
                      <a:pt x="119" y="28"/>
                    </a:lnTo>
                    <a:lnTo>
                      <a:pt x="62" y="53"/>
                    </a:lnTo>
                    <a:lnTo>
                      <a:pt x="80" y="101"/>
                    </a:lnTo>
                    <a:lnTo>
                      <a:pt x="58" y="118"/>
                    </a:lnTo>
                    <a:lnTo>
                      <a:pt x="43" y="75"/>
                    </a:lnTo>
                    <a:lnTo>
                      <a:pt x="66" y="17"/>
                    </a:lnTo>
                    <a:lnTo>
                      <a:pt x="0" y="109"/>
                    </a:lnTo>
                    <a:close/>
                  </a:path>
                </a:pathLst>
              </a:custGeom>
              <a:grpFill/>
              <a:ln w="3175" cap="rnd">
                <a:solidFill>
                  <a:schemeClr val="bg1"/>
                </a:solidFill>
                <a:round/>
                <a:headEnd/>
                <a:tailEnd/>
              </a:ln>
            </p:spPr>
            <p:txBody>
              <a:bodyPr/>
              <a:lstStyle/>
              <a:p>
                <a:endParaRPr lang="en-US" dirty="0"/>
              </a:p>
            </p:txBody>
          </p:sp>
          <p:sp>
            <p:nvSpPr>
              <p:cNvPr id="200" name="Freeform 176"/>
              <p:cNvSpPr>
                <a:spLocks noChangeAspect="1"/>
              </p:cNvSpPr>
              <p:nvPr/>
            </p:nvSpPr>
            <p:spPr bwMode="gray">
              <a:xfrm>
                <a:off x="7112563" y="3794122"/>
                <a:ext cx="182564" cy="431800"/>
              </a:xfrm>
              <a:custGeom>
                <a:avLst/>
                <a:gdLst>
                  <a:gd name="T0" fmla="*/ 0 w 242"/>
                  <a:gd name="T1" fmla="*/ 18136435 h 517"/>
                  <a:gd name="T2" fmla="*/ 20487793 w 242"/>
                  <a:gd name="T3" fmla="*/ 56502325 h 517"/>
                  <a:gd name="T4" fmla="*/ 47236290 w 242"/>
                  <a:gd name="T5" fmla="*/ 71151787 h 517"/>
                  <a:gd name="T6" fmla="*/ 34146825 w 242"/>
                  <a:gd name="T7" fmla="*/ 99054252 h 517"/>
                  <a:gd name="T8" fmla="*/ 81951927 w 242"/>
                  <a:gd name="T9" fmla="*/ 147186171 h 517"/>
                  <a:gd name="T10" fmla="*/ 103577344 w 242"/>
                  <a:gd name="T11" fmla="*/ 212059736 h 517"/>
                  <a:gd name="T12" fmla="*/ 105854101 w 242"/>
                  <a:gd name="T13" fmla="*/ 267167272 h 517"/>
                  <a:gd name="T14" fmla="*/ 46666724 w 242"/>
                  <a:gd name="T15" fmla="*/ 315996585 h 517"/>
                  <a:gd name="T16" fmla="*/ 56341808 w 242"/>
                  <a:gd name="T17" fmla="*/ 360640696 h 517"/>
                  <a:gd name="T18" fmla="*/ 75122411 w 242"/>
                  <a:gd name="T19" fmla="*/ 328553029 h 517"/>
                  <a:gd name="T20" fmla="*/ 85366308 w 242"/>
                  <a:gd name="T21" fmla="*/ 336923434 h 517"/>
                  <a:gd name="T22" fmla="*/ 90487879 w 242"/>
                  <a:gd name="T23" fmla="*/ 317391374 h 517"/>
                  <a:gd name="T24" fmla="*/ 137724169 w 242"/>
                  <a:gd name="T25" fmla="*/ 284606312 h 517"/>
                  <a:gd name="T26" fmla="*/ 130894653 w 242"/>
                  <a:gd name="T27" fmla="*/ 193922466 h 517"/>
                  <a:gd name="T28" fmla="*/ 67724083 w 242"/>
                  <a:gd name="T29" fmla="*/ 110215071 h 517"/>
                  <a:gd name="T30" fmla="*/ 74552845 w 242"/>
                  <a:gd name="T31" fmla="*/ 83010000 h 517"/>
                  <a:gd name="T32" fmla="*/ 112683617 w 242"/>
                  <a:gd name="T33" fmla="*/ 41853697 h 517"/>
                  <a:gd name="T34" fmla="*/ 58617811 w 242"/>
                  <a:gd name="T35" fmla="*/ 0 h 517"/>
                  <a:gd name="T36" fmla="*/ 0 w 242"/>
                  <a:gd name="T37" fmla="*/ 18136435 h 5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2"/>
                  <a:gd name="T58" fmla="*/ 0 h 517"/>
                  <a:gd name="T59" fmla="*/ 242 w 242"/>
                  <a:gd name="T60" fmla="*/ 517 h 5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2" h="517">
                    <a:moveTo>
                      <a:pt x="0" y="26"/>
                    </a:moveTo>
                    <a:lnTo>
                      <a:pt x="36" y="81"/>
                    </a:lnTo>
                    <a:lnTo>
                      <a:pt x="83" y="102"/>
                    </a:lnTo>
                    <a:lnTo>
                      <a:pt x="60" y="142"/>
                    </a:lnTo>
                    <a:lnTo>
                      <a:pt x="144" y="211"/>
                    </a:lnTo>
                    <a:lnTo>
                      <a:pt x="182" y="304"/>
                    </a:lnTo>
                    <a:lnTo>
                      <a:pt x="186" y="383"/>
                    </a:lnTo>
                    <a:lnTo>
                      <a:pt x="82" y="453"/>
                    </a:lnTo>
                    <a:lnTo>
                      <a:pt x="99" y="517"/>
                    </a:lnTo>
                    <a:lnTo>
                      <a:pt x="132" y="471"/>
                    </a:lnTo>
                    <a:lnTo>
                      <a:pt x="150" y="483"/>
                    </a:lnTo>
                    <a:lnTo>
                      <a:pt x="159" y="455"/>
                    </a:lnTo>
                    <a:lnTo>
                      <a:pt x="242" y="408"/>
                    </a:lnTo>
                    <a:lnTo>
                      <a:pt x="230" y="278"/>
                    </a:lnTo>
                    <a:lnTo>
                      <a:pt x="119" y="158"/>
                    </a:lnTo>
                    <a:lnTo>
                      <a:pt x="131" y="119"/>
                    </a:lnTo>
                    <a:lnTo>
                      <a:pt x="198" y="60"/>
                    </a:lnTo>
                    <a:lnTo>
                      <a:pt x="103" y="0"/>
                    </a:lnTo>
                    <a:lnTo>
                      <a:pt x="0" y="26"/>
                    </a:lnTo>
                    <a:close/>
                  </a:path>
                </a:pathLst>
              </a:custGeom>
              <a:grpFill/>
              <a:ln w="3175" cap="rnd">
                <a:solidFill>
                  <a:schemeClr val="bg1"/>
                </a:solidFill>
                <a:round/>
                <a:headEnd/>
                <a:tailEnd/>
              </a:ln>
            </p:spPr>
            <p:txBody>
              <a:bodyPr/>
              <a:lstStyle/>
              <a:p>
                <a:endParaRPr lang="en-US" dirty="0"/>
              </a:p>
            </p:txBody>
          </p:sp>
          <p:sp>
            <p:nvSpPr>
              <p:cNvPr id="201" name="Freeform 177"/>
              <p:cNvSpPr>
                <a:spLocks noChangeAspect="1"/>
              </p:cNvSpPr>
              <p:nvPr/>
            </p:nvSpPr>
            <p:spPr bwMode="gray">
              <a:xfrm>
                <a:off x="5591739" y="3919533"/>
                <a:ext cx="247648" cy="185736"/>
              </a:xfrm>
              <a:custGeom>
                <a:avLst/>
                <a:gdLst>
                  <a:gd name="T0" fmla="*/ 0 w 334"/>
                  <a:gd name="T1" fmla="*/ 154009970 h 224"/>
                  <a:gd name="T2" fmla="*/ 48379985 w 334"/>
                  <a:gd name="T3" fmla="*/ 120320263 h 224"/>
                  <a:gd name="T4" fmla="*/ 39583961 w 334"/>
                  <a:gd name="T5" fmla="*/ 103131298 h 224"/>
                  <a:gd name="T6" fmla="*/ 53877963 w 334"/>
                  <a:gd name="T7" fmla="*/ 83192763 h 224"/>
                  <a:gd name="T8" fmla="*/ 102807375 w 334"/>
                  <a:gd name="T9" fmla="*/ 16500742 h 224"/>
                  <a:gd name="T10" fmla="*/ 163832338 w 334"/>
                  <a:gd name="T11" fmla="*/ 0 h 224"/>
                  <a:gd name="T12" fmla="*/ 183624319 w 334"/>
                  <a:gd name="T13" fmla="*/ 59816435 h 224"/>
                  <a:gd name="T14" fmla="*/ 168230721 w 334"/>
                  <a:gd name="T15" fmla="*/ 83192763 h 224"/>
                  <a:gd name="T16" fmla="*/ 98409733 w 334"/>
                  <a:gd name="T17" fmla="*/ 124445448 h 224"/>
                  <a:gd name="T18" fmla="*/ 0 w 334"/>
                  <a:gd name="T19" fmla="*/ 154009970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4"/>
                  <a:gd name="T31" fmla="*/ 0 h 224"/>
                  <a:gd name="T32" fmla="*/ 334 w 334"/>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4" h="224">
                    <a:moveTo>
                      <a:pt x="0" y="224"/>
                    </a:moveTo>
                    <a:lnTo>
                      <a:pt x="88" y="175"/>
                    </a:lnTo>
                    <a:lnTo>
                      <a:pt x="72" y="150"/>
                    </a:lnTo>
                    <a:lnTo>
                      <a:pt x="98" y="121"/>
                    </a:lnTo>
                    <a:lnTo>
                      <a:pt x="187" y="24"/>
                    </a:lnTo>
                    <a:lnTo>
                      <a:pt x="298" y="0"/>
                    </a:lnTo>
                    <a:lnTo>
                      <a:pt x="334" y="87"/>
                    </a:lnTo>
                    <a:lnTo>
                      <a:pt x="306" y="121"/>
                    </a:lnTo>
                    <a:lnTo>
                      <a:pt x="179" y="181"/>
                    </a:lnTo>
                    <a:lnTo>
                      <a:pt x="0" y="224"/>
                    </a:lnTo>
                    <a:close/>
                  </a:path>
                </a:pathLst>
              </a:custGeom>
              <a:grpFill/>
              <a:ln w="3175" cap="rnd">
                <a:solidFill>
                  <a:schemeClr val="bg1"/>
                </a:solidFill>
                <a:round/>
                <a:headEnd/>
                <a:tailEnd/>
              </a:ln>
            </p:spPr>
            <p:txBody>
              <a:bodyPr/>
              <a:lstStyle/>
              <a:p>
                <a:endParaRPr lang="en-US" dirty="0"/>
              </a:p>
            </p:txBody>
          </p:sp>
          <p:sp>
            <p:nvSpPr>
              <p:cNvPr id="202" name="Freeform 178"/>
              <p:cNvSpPr>
                <a:spLocks noChangeAspect="1"/>
              </p:cNvSpPr>
              <p:nvPr/>
            </p:nvSpPr>
            <p:spPr bwMode="gray">
              <a:xfrm>
                <a:off x="5567927" y="3968745"/>
                <a:ext cx="98424" cy="136526"/>
              </a:xfrm>
              <a:custGeom>
                <a:avLst/>
                <a:gdLst>
                  <a:gd name="T0" fmla="*/ 0 w 125"/>
                  <a:gd name="T1" fmla="*/ 22868770 h 164"/>
                  <a:gd name="T2" fmla="*/ 16740124 w 125"/>
                  <a:gd name="T3" fmla="*/ 113652900 h 164"/>
                  <a:gd name="T4" fmla="*/ 71299857 w 125"/>
                  <a:gd name="T5" fmla="*/ 79695636 h 164"/>
                  <a:gd name="T6" fmla="*/ 61380192 w 125"/>
                  <a:gd name="T7" fmla="*/ 62370281 h 164"/>
                  <a:gd name="T8" fmla="*/ 77499845 w 125"/>
                  <a:gd name="T9" fmla="*/ 42273634 h 164"/>
                  <a:gd name="T10" fmla="*/ 77499845 w 125"/>
                  <a:gd name="T11" fmla="*/ 16631908 h 164"/>
                  <a:gd name="T12" fmla="*/ 38440081 w 125"/>
                  <a:gd name="T13" fmla="*/ 0 h 164"/>
                  <a:gd name="T14" fmla="*/ 0 w 125"/>
                  <a:gd name="T15" fmla="*/ 22868770 h 164"/>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64"/>
                  <a:gd name="T26" fmla="*/ 125 w 125"/>
                  <a:gd name="T27" fmla="*/ 164 h 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64">
                    <a:moveTo>
                      <a:pt x="0" y="33"/>
                    </a:moveTo>
                    <a:lnTo>
                      <a:pt x="27" y="164"/>
                    </a:lnTo>
                    <a:lnTo>
                      <a:pt x="115" y="115"/>
                    </a:lnTo>
                    <a:lnTo>
                      <a:pt x="99" y="90"/>
                    </a:lnTo>
                    <a:lnTo>
                      <a:pt x="125" y="61"/>
                    </a:lnTo>
                    <a:lnTo>
                      <a:pt x="125" y="24"/>
                    </a:lnTo>
                    <a:lnTo>
                      <a:pt x="62" y="0"/>
                    </a:lnTo>
                    <a:lnTo>
                      <a:pt x="0" y="33"/>
                    </a:lnTo>
                    <a:close/>
                  </a:path>
                </a:pathLst>
              </a:custGeom>
              <a:grpFill/>
              <a:ln w="3175" cap="rnd">
                <a:solidFill>
                  <a:schemeClr val="bg1"/>
                </a:solidFill>
                <a:round/>
                <a:headEnd/>
                <a:tailEnd/>
              </a:ln>
            </p:spPr>
            <p:txBody>
              <a:bodyPr/>
              <a:lstStyle/>
              <a:p>
                <a:endParaRPr lang="en-US" dirty="0"/>
              </a:p>
            </p:txBody>
          </p:sp>
          <p:sp>
            <p:nvSpPr>
              <p:cNvPr id="203" name="Freeform 179"/>
              <p:cNvSpPr>
                <a:spLocks noChangeAspect="1"/>
              </p:cNvSpPr>
              <p:nvPr/>
            </p:nvSpPr>
            <p:spPr bwMode="gray">
              <a:xfrm>
                <a:off x="4820215" y="3019420"/>
                <a:ext cx="239713" cy="212724"/>
              </a:xfrm>
              <a:custGeom>
                <a:avLst/>
                <a:gdLst>
                  <a:gd name="T0" fmla="*/ 0 w 325"/>
                  <a:gd name="T1" fmla="*/ 41754998 h 255"/>
                  <a:gd name="T2" fmla="*/ 0 w 325"/>
                  <a:gd name="T3" fmla="*/ 13222319 h 255"/>
                  <a:gd name="T4" fmla="*/ 45698149 w 325"/>
                  <a:gd name="T5" fmla="*/ 0 h 255"/>
                  <a:gd name="T6" fmla="*/ 82147064 w 325"/>
                  <a:gd name="T7" fmla="*/ 34795970 h 255"/>
                  <a:gd name="T8" fmla="*/ 123492762 w 325"/>
                  <a:gd name="T9" fmla="*/ 25053165 h 255"/>
                  <a:gd name="T10" fmla="*/ 171911100 w 325"/>
                  <a:gd name="T11" fmla="*/ 80726218 h 255"/>
                  <a:gd name="T12" fmla="*/ 165382793 w 325"/>
                  <a:gd name="T13" fmla="*/ 139183048 h 255"/>
                  <a:gd name="T14" fmla="*/ 176807146 w 325"/>
                  <a:gd name="T15" fmla="*/ 164236213 h 255"/>
                  <a:gd name="T16" fmla="*/ 139269565 w 325"/>
                  <a:gd name="T17" fmla="*/ 177458532 h 255"/>
                  <a:gd name="T18" fmla="*/ 121861238 w 325"/>
                  <a:gd name="T19" fmla="*/ 128744507 h 255"/>
                  <a:gd name="T20" fmla="*/ 106628030 w 325"/>
                  <a:gd name="T21" fmla="*/ 148230117 h 255"/>
                  <a:gd name="T22" fmla="*/ 45698149 w 325"/>
                  <a:gd name="T23" fmla="*/ 100907564 h 255"/>
                  <a:gd name="T24" fmla="*/ 16320399 w 325"/>
                  <a:gd name="T25" fmla="*/ 50106331 h 255"/>
                  <a:gd name="T26" fmla="*/ 1632261 w 325"/>
                  <a:gd name="T27" fmla="*/ 60544872 h 255"/>
                  <a:gd name="T28" fmla="*/ 0 w 325"/>
                  <a:gd name="T29" fmla="*/ 41754998 h 2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
                  <a:gd name="T46" fmla="*/ 0 h 255"/>
                  <a:gd name="T47" fmla="*/ 325 w 325"/>
                  <a:gd name="T48" fmla="*/ 255 h 2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 h="255">
                    <a:moveTo>
                      <a:pt x="0" y="60"/>
                    </a:moveTo>
                    <a:lnTo>
                      <a:pt x="0" y="19"/>
                    </a:lnTo>
                    <a:lnTo>
                      <a:pt x="84" y="0"/>
                    </a:lnTo>
                    <a:lnTo>
                      <a:pt x="151" y="50"/>
                    </a:lnTo>
                    <a:lnTo>
                      <a:pt x="227" y="36"/>
                    </a:lnTo>
                    <a:lnTo>
                      <a:pt x="316" y="116"/>
                    </a:lnTo>
                    <a:lnTo>
                      <a:pt x="304" y="200"/>
                    </a:lnTo>
                    <a:lnTo>
                      <a:pt x="325" y="236"/>
                    </a:lnTo>
                    <a:lnTo>
                      <a:pt x="256" y="255"/>
                    </a:lnTo>
                    <a:lnTo>
                      <a:pt x="224" y="185"/>
                    </a:lnTo>
                    <a:lnTo>
                      <a:pt x="196" y="213"/>
                    </a:lnTo>
                    <a:lnTo>
                      <a:pt x="84" y="145"/>
                    </a:lnTo>
                    <a:lnTo>
                      <a:pt x="30" y="72"/>
                    </a:lnTo>
                    <a:lnTo>
                      <a:pt x="3" y="87"/>
                    </a:lnTo>
                    <a:lnTo>
                      <a:pt x="0" y="60"/>
                    </a:lnTo>
                    <a:close/>
                  </a:path>
                </a:pathLst>
              </a:custGeom>
              <a:grpFill/>
              <a:ln w="3175" cap="rnd">
                <a:solidFill>
                  <a:schemeClr val="bg1"/>
                </a:solidFill>
                <a:round/>
                <a:headEnd/>
                <a:tailEnd/>
              </a:ln>
            </p:spPr>
            <p:txBody>
              <a:bodyPr/>
              <a:lstStyle/>
              <a:p>
                <a:endParaRPr lang="en-US" dirty="0"/>
              </a:p>
            </p:txBody>
          </p:sp>
          <p:sp>
            <p:nvSpPr>
              <p:cNvPr id="204" name="Freeform 180"/>
              <p:cNvSpPr>
                <a:spLocks noChangeAspect="1"/>
              </p:cNvSpPr>
              <p:nvPr/>
            </p:nvSpPr>
            <p:spPr bwMode="gray">
              <a:xfrm>
                <a:off x="4763066" y="4635495"/>
                <a:ext cx="328613" cy="354014"/>
              </a:xfrm>
              <a:custGeom>
                <a:avLst/>
                <a:gdLst>
                  <a:gd name="T0" fmla="*/ 0 w 439"/>
                  <a:gd name="T1" fmla="*/ 273746948 h 429"/>
                  <a:gd name="T2" fmla="*/ 32499002 w 439"/>
                  <a:gd name="T3" fmla="*/ 264214178 h 429"/>
                  <a:gd name="T4" fmla="*/ 190510954 w 439"/>
                  <a:gd name="T5" fmla="*/ 292133343 h 429"/>
                  <a:gd name="T6" fmla="*/ 226931604 w 439"/>
                  <a:gd name="T7" fmla="*/ 279875746 h 429"/>
                  <a:gd name="T8" fmla="*/ 202838058 w 439"/>
                  <a:gd name="T9" fmla="*/ 257404585 h 429"/>
                  <a:gd name="T10" fmla="*/ 202838058 w 439"/>
                  <a:gd name="T11" fmla="*/ 168879055 h 429"/>
                  <a:gd name="T12" fmla="*/ 245982924 w 439"/>
                  <a:gd name="T13" fmla="*/ 168879055 h 429"/>
                  <a:gd name="T14" fmla="*/ 242621191 w 439"/>
                  <a:gd name="T15" fmla="*/ 119849492 h 429"/>
                  <a:gd name="T16" fmla="*/ 202838058 w 439"/>
                  <a:gd name="T17" fmla="*/ 124616702 h 429"/>
                  <a:gd name="T18" fmla="*/ 198915662 w 439"/>
                  <a:gd name="T19" fmla="*/ 40857556 h 429"/>
                  <a:gd name="T20" fmla="*/ 180425005 w 439"/>
                  <a:gd name="T21" fmla="*/ 25195988 h 429"/>
                  <a:gd name="T22" fmla="*/ 155770796 w 439"/>
                  <a:gd name="T23" fmla="*/ 26557577 h 429"/>
                  <a:gd name="T24" fmla="*/ 149607244 w 439"/>
                  <a:gd name="T25" fmla="*/ 51753565 h 429"/>
                  <a:gd name="T26" fmla="*/ 122151216 w 439"/>
                  <a:gd name="T27" fmla="*/ 54476742 h 429"/>
                  <a:gd name="T28" fmla="*/ 89652214 w 439"/>
                  <a:gd name="T29" fmla="*/ 0 h 429"/>
                  <a:gd name="T30" fmla="*/ 15688838 w 439"/>
                  <a:gd name="T31" fmla="*/ 11575978 h 429"/>
                  <a:gd name="T32" fmla="*/ 42584951 w 439"/>
                  <a:gd name="T33" fmla="*/ 122573494 h 429"/>
                  <a:gd name="T34" fmla="*/ 0 w 439"/>
                  <a:gd name="T35" fmla="*/ 273746948 h 4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429"/>
                  <a:gd name="T56" fmla="*/ 439 w 439"/>
                  <a:gd name="T57" fmla="*/ 429 h 4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429">
                    <a:moveTo>
                      <a:pt x="0" y="402"/>
                    </a:moveTo>
                    <a:lnTo>
                      <a:pt x="58" y="388"/>
                    </a:lnTo>
                    <a:lnTo>
                      <a:pt x="340" y="429"/>
                    </a:lnTo>
                    <a:lnTo>
                      <a:pt x="405" y="411"/>
                    </a:lnTo>
                    <a:lnTo>
                      <a:pt x="362" y="378"/>
                    </a:lnTo>
                    <a:lnTo>
                      <a:pt x="362" y="248"/>
                    </a:lnTo>
                    <a:lnTo>
                      <a:pt x="439" y="248"/>
                    </a:lnTo>
                    <a:lnTo>
                      <a:pt x="433" y="176"/>
                    </a:lnTo>
                    <a:lnTo>
                      <a:pt x="362" y="183"/>
                    </a:lnTo>
                    <a:lnTo>
                      <a:pt x="355" y="60"/>
                    </a:lnTo>
                    <a:lnTo>
                      <a:pt x="322" y="37"/>
                    </a:lnTo>
                    <a:lnTo>
                      <a:pt x="278" y="39"/>
                    </a:lnTo>
                    <a:lnTo>
                      <a:pt x="267" y="76"/>
                    </a:lnTo>
                    <a:lnTo>
                      <a:pt x="218" y="80"/>
                    </a:lnTo>
                    <a:lnTo>
                      <a:pt x="160" y="0"/>
                    </a:lnTo>
                    <a:lnTo>
                      <a:pt x="28" y="17"/>
                    </a:lnTo>
                    <a:lnTo>
                      <a:pt x="76" y="180"/>
                    </a:lnTo>
                    <a:lnTo>
                      <a:pt x="0" y="402"/>
                    </a:lnTo>
                    <a:close/>
                  </a:path>
                </a:pathLst>
              </a:custGeom>
              <a:grpFill/>
              <a:ln w="3175" cap="rnd">
                <a:solidFill>
                  <a:schemeClr val="bg1"/>
                </a:solidFill>
                <a:round/>
                <a:headEnd/>
                <a:tailEnd/>
              </a:ln>
            </p:spPr>
            <p:txBody>
              <a:bodyPr/>
              <a:lstStyle/>
              <a:p>
                <a:endParaRPr lang="en-US" dirty="0"/>
              </a:p>
            </p:txBody>
          </p:sp>
          <p:sp>
            <p:nvSpPr>
              <p:cNvPr id="205" name="Freeform 181"/>
              <p:cNvSpPr>
                <a:spLocks noChangeAspect="1"/>
              </p:cNvSpPr>
              <p:nvPr/>
            </p:nvSpPr>
            <p:spPr bwMode="gray">
              <a:xfrm>
                <a:off x="4775765" y="4602158"/>
                <a:ext cx="26987" cy="33337"/>
              </a:xfrm>
              <a:custGeom>
                <a:avLst/>
                <a:gdLst>
                  <a:gd name="T0" fmla="*/ 0 w 35"/>
                  <a:gd name="T1" fmla="*/ 9235226 h 38"/>
                  <a:gd name="T2" fmla="*/ 7134856 w 35"/>
                  <a:gd name="T3" fmla="*/ 29246199 h 38"/>
                  <a:gd name="T4" fmla="*/ 20810061 w 35"/>
                  <a:gd name="T5" fmla="*/ 0 h 38"/>
                  <a:gd name="T6" fmla="*/ 0 w 35"/>
                  <a:gd name="T7" fmla="*/ 9235226 h 38"/>
                  <a:gd name="T8" fmla="*/ 0 60000 65536"/>
                  <a:gd name="T9" fmla="*/ 0 60000 65536"/>
                  <a:gd name="T10" fmla="*/ 0 60000 65536"/>
                  <a:gd name="T11" fmla="*/ 0 60000 65536"/>
                  <a:gd name="T12" fmla="*/ 0 w 35"/>
                  <a:gd name="T13" fmla="*/ 0 h 38"/>
                  <a:gd name="T14" fmla="*/ 35 w 35"/>
                  <a:gd name="T15" fmla="*/ 38 h 38"/>
                </a:gdLst>
                <a:ahLst/>
                <a:cxnLst>
                  <a:cxn ang="T8">
                    <a:pos x="T0" y="T1"/>
                  </a:cxn>
                  <a:cxn ang="T9">
                    <a:pos x="T2" y="T3"/>
                  </a:cxn>
                  <a:cxn ang="T10">
                    <a:pos x="T4" y="T5"/>
                  </a:cxn>
                  <a:cxn ang="T11">
                    <a:pos x="T6" y="T7"/>
                  </a:cxn>
                </a:cxnLst>
                <a:rect l="T12" t="T13" r="T14" b="T15"/>
                <a:pathLst>
                  <a:path w="35" h="38">
                    <a:moveTo>
                      <a:pt x="0" y="12"/>
                    </a:moveTo>
                    <a:lnTo>
                      <a:pt x="12" y="38"/>
                    </a:lnTo>
                    <a:lnTo>
                      <a:pt x="35" y="0"/>
                    </a:lnTo>
                    <a:lnTo>
                      <a:pt x="0" y="12"/>
                    </a:lnTo>
                    <a:close/>
                  </a:path>
                </a:pathLst>
              </a:custGeom>
              <a:grpFill/>
              <a:ln w="3175" cap="rnd">
                <a:solidFill>
                  <a:schemeClr val="bg1"/>
                </a:solidFill>
                <a:round/>
                <a:headEnd/>
                <a:tailEnd/>
              </a:ln>
            </p:spPr>
            <p:txBody>
              <a:bodyPr/>
              <a:lstStyle/>
              <a:p>
                <a:endParaRPr lang="en-US" dirty="0"/>
              </a:p>
            </p:txBody>
          </p:sp>
          <p:sp>
            <p:nvSpPr>
              <p:cNvPr id="206" name="Freeform 182"/>
              <p:cNvSpPr>
                <a:spLocks noChangeAspect="1"/>
              </p:cNvSpPr>
              <p:nvPr/>
            </p:nvSpPr>
            <p:spPr bwMode="gray">
              <a:xfrm>
                <a:off x="4982141" y="4981570"/>
                <a:ext cx="244474" cy="265111"/>
              </a:xfrm>
              <a:custGeom>
                <a:avLst/>
                <a:gdLst>
                  <a:gd name="T0" fmla="*/ 0 w 326"/>
                  <a:gd name="T1" fmla="*/ 168112929 h 322"/>
                  <a:gd name="T2" fmla="*/ 0 w 326"/>
                  <a:gd name="T3" fmla="*/ 102359141 h 322"/>
                  <a:gd name="T4" fmla="*/ 20245680 w 326"/>
                  <a:gd name="T5" fmla="*/ 101681539 h 322"/>
                  <a:gd name="T6" fmla="*/ 20245680 w 326"/>
                  <a:gd name="T7" fmla="*/ 16946649 h 322"/>
                  <a:gd name="T8" fmla="*/ 57363134 w 326"/>
                  <a:gd name="T9" fmla="*/ 6778495 h 322"/>
                  <a:gd name="T10" fmla="*/ 69735369 w 326"/>
                  <a:gd name="T11" fmla="*/ 21692336 h 322"/>
                  <a:gd name="T12" fmla="*/ 102354033 w 326"/>
                  <a:gd name="T13" fmla="*/ 0 h 322"/>
                  <a:gd name="T14" fmla="*/ 156905705 w 326"/>
                  <a:gd name="T15" fmla="*/ 90835782 h 322"/>
                  <a:gd name="T16" fmla="*/ 183337502 w 326"/>
                  <a:gd name="T17" fmla="*/ 106426403 h 322"/>
                  <a:gd name="T18" fmla="*/ 109102593 w 326"/>
                  <a:gd name="T19" fmla="*/ 188449236 h 322"/>
                  <a:gd name="T20" fmla="*/ 66361464 w 326"/>
                  <a:gd name="T21" fmla="*/ 188449236 h 322"/>
                  <a:gd name="T22" fmla="*/ 43303572 w 326"/>
                  <a:gd name="T23" fmla="*/ 217598493 h 322"/>
                  <a:gd name="T24" fmla="*/ 16309332 w 326"/>
                  <a:gd name="T25" fmla="*/ 218276096 h 322"/>
                  <a:gd name="T26" fmla="*/ 16871775 w 326"/>
                  <a:gd name="T27" fmla="*/ 192516498 h 322"/>
                  <a:gd name="T28" fmla="*/ 0 w 326"/>
                  <a:gd name="T29" fmla="*/ 168112929 h 3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6"/>
                  <a:gd name="T46" fmla="*/ 0 h 322"/>
                  <a:gd name="T47" fmla="*/ 326 w 326"/>
                  <a:gd name="T48" fmla="*/ 322 h 3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6" h="322">
                    <a:moveTo>
                      <a:pt x="0" y="248"/>
                    </a:moveTo>
                    <a:lnTo>
                      <a:pt x="0" y="151"/>
                    </a:lnTo>
                    <a:lnTo>
                      <a:pt x="36" y="150"/>
                    </a:lnTo>
                    <a:lnTo>
                      <a:pt x="36" y="25"/>
                    </a:lnTo>
                    <a:lnTo>
                      <a:pt x="102" y="10"/>
                    </a:lnTo>
                    <a:lnTo>
                      <a:pt x="124" y="32"/>
                    </a:lnTo>
                    <a:lnTo>
                      <a:pt x="182" y="0"/>
                    </a:lnTo>
                    <a:lnTo>
                      <a:pt x="279" y="134"/>
                    </a:lnTo>
                    <a:lnTo>
                      <a:pt x="326" y="157"/>
                    </a:lnTo>
                    <a:lnTo>
                      <a:pt x="194" y="278"/>
                    </a:lnTo>
                    <a:lnTo>
                      <a:pt x="118" y="278"/>
                    </a:lnTo>
                    <a:lnTo>
                      <a:pt x="77" y="321"/>
                    </a:lnTo>
                    <a:lnTo>
                      <a:pt x="29" y="322"/>
                    </a:lnTo>
                    <a:lnTo>
                      <a:pt x="30" y="284"/>
                    </a:lnTo>
                    <a:lnTo>
                      <a:pt x="0" y="248"/>
                    </a:lnTo>
                    <a:close/>
                  </a:path>
                </a:pathLst>
              </a:custGeom>
              <a:grpFill/>
              <a:ln w="3175" cap="rnd">
                <a:solidFill>
                  <a:schemeClr val="bg1"/>
                </a:solidFill>
                <a:round/>
                <a:headEnd/>
                <a:tailEnd/>
              </a:ln>
            </p:spPr>
            <p:txBody>
              <a:bodyPr/>
              <a:lstStyle/>
              <a:p>
                <a:endParaRPr lang="en-US" dirty="0"/>
              </a:p>
            </p:txBody>
          </p:sp>
          <p:sp>
            <p:nvSpPr>
              <p:cNvPr id="207" name="Freeform 183"/>
              <p:cNvSpPr>
                <a:spLocks noChangeAspect="1"/>
              </p:cNvSpPr>
              <p:nvPr/>
            </p:nvSpPr>
            <p:spPr bwMode="gray">
              <a:xfrm>
                <a:off x="5218676" y="4535483"/>
                <a:ext cx="44450" cy="58736"/>
              </a:xfrm>
              <a:custGeom>
                <a:avLst/>
                <a:gdLst>
                  <a:gd name="T0" fmla="*/ 0 w 60"/>
                  <a:gd name="T1" fmla="*/ 7246784 h 69"/>
                  <a:gd name="T2" fmla="*/ 3841962 w 60"/>
                  <a:gd name="T3" fmla="*/ 26086889 h 69"/>
                  <a:gd name="T4" fmla="*/ 12074102 w 60"/>
                  <a:gd name="T5" fmla="*/ 50000510 h 69"/>
                  <a:gd name="T6" fmla="*/ 32930042 w 60"/>
                  <a:gd name="T7" fmla="*/ 21015077 h 69"/>
                  <a:gd name="T8" fmla="*/ 31832127 w 60"/>
                  <a:gd name="T9" fmla="*/ 0 h 69"/>
                  <a:gd name="T10" fmla="*/ 0 w 60"/>
                  <a:gd name="T11" fmla="*/ 7246784 h 69"/>
                  <a:gd name="T12" fmla="*/ 0 60000 65536"/>
                  <a:gd name="T13" fmla="*/ 0 60000 65536"/>
                  <a:gd name="T14" fmla="*/ 0 60000 65536"/>
                  <a:gd name="T15" fmla="*/ 0 60000 65536"/>
                  <a:gd name="T16" fmla="*/ 0 60000 65536"/>
                  <a:gd name="T17" fmla="*/ 0 60000 65536"/>
                  <a:gd name="T18" fmla="*/ 0 w 60"/>
                  <a:gd name="T19" fmla="*/ 0 h 69"/>
                  <a:gd name="T20" fmla="*/ 60 w 6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60" h="69">
                    <a:moveTo>
                      <a:pt x="0" y="10"/>
                    </a:moveTo>
                    <a:lnTo>
                      <a:pt x="7" y="36"/>
                    </a:lnTo>
                    <a:lnTo>
                      <a:pt x="22" y="69"/>
                    </a:lnTo>
                    <a:lnTo>
                      <a:pt x="60" y="29"/>
                    </a:lnTo>
                    <a:lnTo>
                      <a:pt x="58" y="0"/>
                    </a:lnTo>
                    <a:lnTo>
                      <a:pt x="0" y="10"/>
                    </a:lnTo>
                    <a:close/>
                  </a:path>
                </a:pathLst>
              </a:custGeom>
              <a:grpFill/>
              <a:ln w="3175" cap="rnd">
                <a:solidFill>
                  <a:schemeClr val="bg1"/>
                </a:solidFill>
                <a:round/>
                <a:headEnd/>
                <a:tailEnd/>
              </a:ln>
            </p:spPr>
            <p:txBody>
              <a:bodyPr/>
              <a:lstStyle/>
              <a:p>
                <a:endParaRPr lang="en-US" dirty="0"/>
              </a:p>
            </p:txBody>
          </p:sp>
          <p:sp>
            <p:nvSpPr>
              <p:cNvPr id="208" name="Freeform 184"/>
              <p:cNvSpPr>
                <a:spLocks noChangeAspect="1"/>
              </p:cNvSpPr>
              <p:nvPr/>
            </p:nvSpPr>
            <p:spPr bwMode="gray">
              <a:xfrm>
                <a:off x="4683690" y="4102094"/>
                <a:ext cx="198438" cy="320673"/>
              </a:xfrm>
              <a:custGeom>
                <a:avLst/>
                <a:gdLst>
                  <a:gd name="T0" fmla="*/ 0 w 268"/>
                  <a:gd name="T1" fmla="*/ 188918793 h 389"/>
                  <a:gd name="T2" fmla="*/ 20833769 w 268"/>
                  <a:gd name="T3" fmla="*/ 138631347 h 389"/>
                  <a:gd name="T4" fmla="*/ 56469679 w 268"/>
                  <a:gd name="T5" fmla="*/ 145426525 h 389"/>
                  <a:gd name="T6" fmla="*/ 95944033 w 268"/>
                  <a:gd name="T7" fmla="*/ 42812998 h 389"/>
                  <a:gd name="T8" fmla="*/ 115132543 w 268"/>
                  <a:gd name="T9" fmla="*/ 24464452 h 389"/>
                  <a:gd name="T10" fmla="*/ 107457139 w 268"/>
                  <a:gd name="T11" fmla="*/ 4077271 h 389"/>
                  <a:gd name="T12" fmla="*/ 116777801 w 268"/>
                  <a:gd name="T13" fmla="*/ 0 h 389"/>
                  <a:gd name="T14" fmla="*/ 130484092 w 268"/>
                  <a:gd name="T15" fmla="*/ 63879449 h 389"/>
                  <a:gd name="T16" fmla="*/ 107457139 w 268"/>
                  <a:gd name="T17" fmla="*/ 75431993 h 389"/>
                  <a:gd name="T18" fmla="*/ 134321794 w 268"/>
                  <a:gd name="T19" fmla="*/ 126398709 h 389"/>
                  <a:gd name="T20" fmla="*/ 116777801 w 268"/>
                  <a:gd name="T21" fmla="*/ 186200887 h 389"/>
                  <a:gd name="T22" fmla="*/ 146931492 w 268"/>
                  <a:gd name="T23" fmla="*/ 231731791 h 389"/>
                  <a:gd name="T24" fmla="*/ 143641716 w 268"/>
                  <a:gd name="T25" fmla="*/ 264350786 h 389"/>
                  <a:gd name="T26" fmla="*/ 93202923 w 268"/>
                  <a:gd name="T27" fmla="*/ 249400241 h 389"/>
                  <a:gd name="T28" fmla="*/ 54825161 w 268"/>
                  <a:gd name="T29" fmla="*/ 248720971 h 389"/>
                  <a:gd name="T30" fmla="*/ 23574879 w 268"/>
                  <a:gd name="T31" fmla="*/ 249400241 h 389"/>
                  <a:gd name="T32" fmla="*/ 23026212 w 268"/>
                  <a:gd name="T33" fmla="*/ 205907973 h 389"/>
                  <a:gd name="T34" fmla="*/ 0 w 268"/>
                  <a:gd name="T35" fmla="*/ 188918793 h 3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8"/>
                  <a:gd name="T55" fmla="*/ 0 h 389"/>
                  <a:gd name="T56" fmla="*/ 268 w 268"/>
                  <a:gd name="T57" fmla="*/ 389 h 3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8" h="389">
                    <a:moveTo>
                      <a:pt x="0" y="278"/>
                    </a:moveTo>
                    <a:lnTo>
                      <a:pt x="38" y="204"/>
                    </a:lnTo>
                    <a:lnTo>
                      <a:pt x="103" y="214"/>
                    </a:lnTo>
                    <a:lnTo>
                      <a:pt x="175" y="63"/>
                    </a:lnTo>
                    <a:lnTo>
                      <a:pt x="210" y="36"/>
                    </a:lnTo>
                    <a:lnTo>
                      <a:pt x="196" y="6"/>
                    </a:lnTo>
                    <a:lnTo>
                      <a:pt x="213" y="0"/>
                    </a:lnTo>
                    <a:lnTo>
                      <a:pt x="238" y="94"/>
                    </a:lnTo>
                    <a:lnTo>
                      <a:pt x="196" y="111"/>
                    </a:lnTo>
                    <a:lnTo>
                      <a:pt x="245" y="186"/>
                    </a:lnTo>
                    <a:lnTo>
                      <a:pt x="213" y="274"/>
                    </a:lnTo>
                    <a:lnTo>
                      <a:pt x="268" y="341"/>
                    </a:lnTo>
                    <a:lnTo>
                      <a:pt x="262" y="389"/>
                    </a:lnTo>
                    <a:lnTo>
                      <a:pt x="170" y="367"/>
                    </a:lnTo>
                    <a:lnTo>
                      <a:pt x="100" y="366"/>
                    </a:lnTo>
                    <a:lnTo>
                      <a:pt x="43" y="367"/>
                    </a:lnTo>
                    <a:lnTo>
                      <a:pt x="42" y="303"/>
                    </a:lnTo>
                    <a:lnTo>
                      <a:pt x="0" y="278"/>
                    </a:lnTo>
                    <a:close/>
                  </a:path>
                </a:pathLst>
              </a:custGeom>
              <a:grpFill/>
              <a:ln w="3175" cap="rnd">
                <a:solidFill>
                  <a:schemeClr val="bg1"/>
                </a:solidFill>
                <a:round/>
                <a:headEnd/>
                <a:tailEnd/>
              </a:ln>
            </p:spPr>
            <p:txBody>
              <a:bodyPr/>
              <a:lstStyle/>
              <a:p>
                <a:endParaRPr lang="en-US" dirty="0"/>
              </a:p>
            </p:txBody>
          </p:sp>
          <p:sp>
            <p:nvSpPr>
              <p:cNvPr id="209" name="Freeform 185"/>
              <p:cNvSpPr>
                <a:spLocks noChangeAspect="1"/>
              </p:cNvSpPr>
              <p:nvPr/>
            </p:nvSpPr>
            <p:spPr bwMode="gray">
              <a:xfrm>
                <a:off x="4840853" y="4154481"/>
                <a:ext cx="338137" cy="230185"/>
              </a:xfrm>
              <a:custGeom>
                <a:avLst/>
                <a:gdLst>
                  <a:gd name="T0" fmla="*/ 0 w 454"/>
                  <a:gd name="T1" fmla="*/ 143954839 h 280"/>
                  <a:gd name="T2" fmla="*/ 17750703 w 454"/>
                  <a:gd name="T3" fmla="*/ 84480273 h 280"/>
                  <a:gd name="T4" fmla="*/ 79880025 w 454"/>
                  <a:gd name="T5" fmla="*/ 68936074 h 280"/>
                  <a:gd name="T6" fmla="*/ 86536259 w 454"/>
                  <a:gd name="T7" fmla="*/ 50012236 h 280"/>
                  <a:gd name="T8" fmla="*/ 115381431 w 454"/>
                  <a:gd name="T9" fmla="*/ 43253781 h 280"/>
                  <a:gd name="T10" fmla="*/ 158095433 w 454"/>
                  <a:gd name="T11" fmla="*/ 0 h 280"/>
                  <a:gd name="T12" fmla="*/ 171963519 w 454"/>
                  <a:gd name="T13" fmla="*/ 50687999 h 280"/>
                  <a:gd name="T14" fmla="*/ 204691307 w 454"/>
                  <a:gd name="T15" fmla="*/ 68936074 h 280"/>
                  <a:gd name="T16" fmla="*/ 251842799 w 454"/>
                  <a:gd name="T17" fmla="*/ 137196385 h 280"/>
                  <a:gd name="T18" fmla="*/ 134796751 w 454"/>
                  <a:gd name="T19" fmla="*/ 157470927 h 280"/>
                  <a:gd name="T20" fmla="*/ 97075856 w 454"/>
                  <a:gd name="T21" fmla="*/ 137196385 h 280"/>
                  <a:gd name="T22" fmla="*/ 79880025 w 454"/>
                  <a:gd name="T23" fmla="*/ 170987836 h 280"/>
                  <a:gd name="T24" fmla="*/ 46596619 w 454"/>
                  <a:gd name="T25" fmla="*/ 170987836 h 280"/>
                  <a:gd name="T26" fmla="*/ 30509789 w 454"/>
                  <a:gd name="T27" fmla="*/ 189235911 h 280"/>
                  <a:gd name="T28" fmla="*/ 0 w 454"/>
                  <a:gd name="T29" fmla="*/ 143954839 h 2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4"/>
                  <a:gd name="T46" fmla="*/ 0 h 280"/>
                  <a:gd name="T47" fmla="*/ 454 w 454"/>
                  <a:gd name="T48" fmla="*/ 280 h 2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4" h="280">
                    <a:moveTo>
                      <a:pt x="0" y="213"/>
                    </a:moveTo>
                    <a:lnTo>
                      <a:pt x="32" y="125"/>
                    </a:lnTo>
                    <a:lnTo>
                      <a:pt x="144" y="102"/>
                    </a:lnTo>
                    <a:lnTo>
                      <a:pt x="156" y="74"/>
                    </a:lnTo>
                    <a:lnTo>
                      <a:pt x="208" y="64"/>
                    </a:lnTo>
                    <a:lnTo>
                      <a:pt x="285" y="0"/>
                    </a:lnTo>
                    <a:lnTo>
                      <a:pt x="310" y="75"/>
                    </a:lnTo>
                    <a:lnTo>
                      <a:pt x="369" y="102"/>
                    </a:lnTo>
                    <a:lnTo>
                      <a:pt x="454" y="203"/>
                    </a:lnTo>
                    <a:lnTo>
                      <a:pt x="243" y="233"/>
                    </a:lnTo>
                    <a:lnTo>
                      <a:pt x="175" y="203"/>
                    </a:lnTo>
                    <a:lnTo>
                      <a:pt x="144" y="253"/>
                    </a:lnTo>
                    <a:lnTo>
                      <a:pt x="84" y="253"/>
                    </a:lnTo>
                    <a:lnTo>
                      <a:pt x="55" y="280"/>
                    </a:lnTo>
                    <a:lnTo>
                      <a:pt x="0" y="213"/>
                    </a:lnTo>
                    <a:close/>
                  </a:path>
                </a:pathLst>
              </a:custGeom>
              <a:grpFill/>
              <a:ln w="3175" cap="rnd">
                <a:solidFill>
                  <a:schemeClr val="bg1"/>
                </a:solidFill>
                <a:round/>
                <a:headEnd/>
                <a:tailEnd/>
              </a:ln>
            </p:spPr>
            <p:txBody>
              <a:bodyPr/>
              <a:lstStyle/>
              <a:p>
                <a:endParaRPr lang="en-US" dirty="0"/>
              </a:p>
            </p:txBody>
          </p:sp>
          <p:sp>
            <p:nvSpPr>
              <p:cNvPr id="210" name="Freeform 186"/>
              <p:cNvSpPr>
                <a:spLocks noChangeAspect="1"/>
              </p:cNvSpPr>
              <p:nvPr/>
            </p:nvSpPr>
            <p:spPr bwMode="gray">
              <a:xfrm>
                <a:off x="4813866" y="3786184"/>
                <a:ext cx="276224" cy="469901"/>
              </a:xfrm>
              <a:custGeom>
                <a:avLst/>
                <a:gdLst>
                  <a:gd name="T0" fmla="*/ 0 w 371"/>
                  <a:gd name="T1" fmla="*/ 222530386 h 567"/>
                  <a:gd name="T2" fmla="*/ 29380363 w 371"/>
                  <a:gd name="T3" fmla="*/ 242448510 h 567"/>
                  <a:gd name="T4" fmla="*/ 21619260 w 371"/>
                  <a:gd name="T5" fmla="*/ 261679603 h 567"/>
                  <a:gd name="T6" fmla="*/ 35478160 w 371"/>
                  <a:gd name="T7" fmla="*/ 326240713 h 567"/>
                  <a:gd name="T8" fmla="*/ 12195594 w 371"/>
                  <a:gd name="T9" fmla="*/ 337916941 h 567"/>
                  <a:gd name="T10" fmla="*/ 39357968 w 371"/>
                  <a:gd name="T11" fmla="*/ 389428589 h 567"/>
                  <a:gd name="T12" fmla="*/ 101444562 w 371"/>
                  <a:gd name="T13" fmla="*/ 373631827 h 567"/>
                  <a:gd name="T14" fmla="*/ 108097043 w 371"/>
                  <a:gd name="T15" fmla="*/ 354400735 h 567"/>
                  <a:gd name="T16" fmla="*/ 136922722 w 371"/>
                  <a:gd name="T17" fmla="*/ 347532073 h 567"/>
                  <a:gd name="T18" fmla="*/ 179607302 w 371"/>
                  <a:gd name="T19" fmla="*/ 303575290 h 567"/>
                  <a:gd name="T20" fmla="*/ 164639779 w 371"/>
                  <a:gd name="T21" fmla="*/ 256872037 h 567"/>
                  <a:gd name="T22" fmla="*/ 185150416 w 371"/>
                  <a:gd name="T23" fmla="*/ 192997129 h 567"/>
                  <a:gd name="T24" fmla="*/ 204552430 w 371"/>
                  <a:gd name="T25" fmla="*/ 188189563 h 567"/>
                  <a:gd name="T26" fmla="*/ 205661053 w 371"/>
                  <a:gd name="T27" fmla="*/ 98215730 h 567"/>
                  <a:gd name="T28" fmla="*/ 51553562 w 371"/>
                  <a:gd name="T29" fmla="*/ 0 h 567"/>
                  <a:gd name="T30" fmla="*/ 31042925 w 371"/>
                  <a:gd name="T31" fmla="*/ 9615132 h 567"/>
                  <a:gd name="T32" fmla="*/ 31042925 w 371"/>
                  <a:gd name="T33" fmla="*/ 47391114 h 567"/>
                  <a:gd name="T34" fmla="*/ 51553562 w 371"/>
                  <a:gd name="T35" fmla="*/ 74177071 h 567"/>
                  <a:gd name="T36" fmla="*/ 39357968 w 371"/>
                  <a:gd name="T37" fmla="*/ 160029542 h 567"/>
                  <a:gd name="T38" fmla="*/ 0 w 371"/>
                  <a:gd name="T39" fmla="*/ 222530386 h 5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1"/>
                  <a:gd name="T61" fmla="*/ 0 h 567"/>
                  <a:gd name="T62" fmla="*/ 371 w 371"/>
                  <a:gd name="T63" fmla="*/ 567 h 5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1" h="567">
                    <a:moveTo>
                      <a:pt x="0" y="324"/>
                    </a:moveTo>
                    <a:lnTo>
                      <a:pt x="53" y="353"/>
                    </a:lnTo>
                    <a:lnTo>
                      <a:pt x="39" y="381"/>
                    </a:lnTo>
                    <a:lnTo>
                      <a:pt x="64" y="475"/>
                    </a:lnTo>
                    <a:lnTo>
                      <a:pt x="22" y="492"/>
                    </a:lnTo>
                    <a:lnTo>
                      <a:pt x="71" y="567"/>
                    </a:lnTo>
                    <a:lnTo>
                      <a:pt x="183" y="544"/>
                    </a:lnTo>
                    <a:lnTo>
                      <a:pt x="195" y="516"/>
                    </a:lnTo>
                    <a:lnTo>
                      <a:pt x="247" y="506"/>
                    </a:lnTo>
                    <a:lnTo>
                      <a:pt x="324" y="442"/>
                    </a:lnTo>
                    <a:lnTo>
                      <a:pt x="297" y="374"/>
                    </a:lnTo>
                    <a:lnTo>
                      <a:pt x="334" y="281"/>
                    </a:lnTo>
                    <a:lnTo>
                      <a:pt x="369" y="274"/>
                    </a:lnTo>
                    <a:lnTo>
                      <a:pt x="371" y="143"/>
                    </a:lnTo>
                    <a:lnTo>
                      <a:pt x="93" y="0"/>
                    </a:lnTo>
                    <a:lnTo>
                      <a:pt x="56" y="14"/>
                    </a:lnTo>
                    <a:lnTo>
                      <a:pt x="56" y="69"/>
                    </a:lnTo>
                    <a:lnTo>
                      <a:pt x="93" y="108"/>
                    </a:lnTo>
                    <a:lnTo>
                      <a:pt x="71" y="233"/>
                    </a:lnTo>
                    <a:lnTo>
                      <a:pt x="0" y="324"/>
                    </a:lnTo>
                    <a:close/>
                  </a:path>
                </a:pathLst>
              </a:custGeom>
              <a:grpFill/>
              <a:ln w="3175" cap="rnd">
                <a:solidFill>
                  <a:schemeClr val="bg1"/>
                </a:solidFill>
                <a:round/>
                <a:headEnd/>
                <a:tailEnd/>
              </a:ln>
            </p:spPr>
            <p:txBody>
              <a:bodyPr/>
              <a:lstStyle/>
              <a:p>
                <a:endParaRPr lang="en-US" dirty="0"/>
              </a:p>
            </p:txBody>
          </p:sp>
          <p:sp>
            <p:nvSpPr>
              <p:cNvPr id="211" name="Freeform 187"/>
              <p:cNvSpPr>
                <a:spLocks noChangeAspect="1"/>
              </p:cNvSpPr>
              <p:nvPr/>
            </p:nvSpPr>
            <p:spPr bwMode="gray">
              <a:xfrm>
                <a:off x="4755128" y="4362445"/>
                <a:ext cx="193674" cy="249239"/>
              </a:xfrm>
              <a:custGeom>
                <a:avLst/>
                <a:gdLst>
                  <a:gd name="T0" fmla="*/ 0 w 260"/>
                  <a:gd name="T1" fmla="*/ 180323279 h 301"/>
                  <a:gd name="T2" fmla="*/ 14981506 w 260"/>
                  <a:gd name="T3" fmla="*/ 206377344 h 301"/>
                  <a:gd name="T4" fmla="*/ 34402639 w 260"/>
                  <a:gd name="T5" fmla="*/ 198150006 h 301"/>
                  <a:gd name="T6" fmla="*/ 63811443 w 260"/>
                  <a:gd name="T7" fmla="*/ 200892452 h 301"/>
                  <a:gd name="T8" fmla="*/ 90445480 w 260"/>
                  <a:gd name="T9" fmla="*/ 178952056 h 301"/>
                  <a:gd name="T10" fmla="*/ 98214082 w 260"/>
                  <a:gd name="T11" fmla="*/ 137813709 h 301"/>
                  <a:gd name="T12" fmla="*/ 126512979 w 260"/>
                  <a:gd name="T13" fmla="*/ 103531478 h 301"/>
                  <a:gd name="T14" fmla="*/ 144269252 w 260"/>
                  <a:gd name="T15" fmla="*/ 0 h 301"/>
                  <a:gd name="T16" fmla="*/ 110976520 w 260"/>
                  <a:gd name="T17" fmla="*/ 0 h 301"/>
                  <a:gd name="T18" fmla="*/ 94885107 w 260"/>
                  <a:gd name="T19" fmla="*/ 18512339 h 301"/>
                  <a:gd name="T20" fmla="*/ 91555387 w 260"/>
                  <a:gd name="T21" fmla="*/ 51422519 h 301"/>
                  <a:gd name="T22" fmla="*/ 40506381 w 260"/>
                  <a:gd name="T23" fmla="*/ 36339066 h 301"/>
                  <a:gd name="T24" fmla="*/ 39396475 w 260"/>
                  <a:gd name="T25" fmla="*/ 58279462 h 301"/>
                  <a:gd name="T26" fmla="*/ 59372561 w 260"/>
                  <a:gd name="T27" fmla="*/ 59650685 h 301"/>
                  <a:gd name="T28" fmla="*/ 53268819 w 260"/>
                  <a:gd name="T29" fmla="*/ 141241767 h 301"/>
                  <a:gd name="T30" fmla="*/ 28298897 w 260"/>
                  <a:gd name="T31" fmla="*/ 131642378 h 301"/>
                  <a:gd name="T32" fmla="*/ 0 w 260"/>
                  <a:gd name="T33" fmla="*/ 180323279 h 3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301"/>
                  <a:gd name="T53" fmla="*/ 260 w 260"/>
                  <a:gd name="T54" fmla="*/ 301 h 30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301">
                    <a:moveTo>
                      <a:pt x="0" y="263"/>
                    </a:moveTo>
                    <a:lnTo>
                      <a:pt x="27" y="301"/>
                    </a:lnTo>
                    <a:lnTo>
                      <a:pt x="62" y="289"/>
                    </a:lnTo>
                    <a:lnTo>
                      <a:pt x="115" y="293"/>
                    </a:lnTo>
                    <a:lnTo>
                      <a:pt x="163" y="261"/>
                    </a:lnTo>
                    <a:lnTo>
                      <a:pt x="177" y="201"/>
                    </a:lnTo>
                    <a:lnTo>
                      <a:pt x="228" y="151"/>
                    </a:lnTo>
                    <a:lnTo>
                      <a:pt x="260" y="0"/>
                    </a:lnTo>
                    <a:lnTo>
                      <a:pt x="200" y="0"/>
                    </a:lnTo>
                    <a:lnTo>
                      <a:pt x="171" y="27"/>
                    </a:lnTo>
                    <a:lnTo>
                      <a:pt x="165" y="75"/>
                    </a:lnTo>
                    <a:lnTo>
                      <a:pt x="73" y="53"/>
                    </a:lnTo>
                    <a:lnTo>
                      <a:pt x="71" y="85"/>
                    </a:lnTo>
                    <a:lnTo>
                      <a:pt x="107" y="87"/>
                    </a:lnTo>
                    <a:lnTo>
                      <a:pt x="96" y="206"/>
                    </a:lnTo>
                    <a:lnTo>
                      <a:pt x="51" y="192"/>
                    </a:lnTo>
                    <a:lnTo>
                      <a:pt x="0" y="263"/>
                    </a:lnTo>
                    <a:close/>
                  </a:path>
                </a:pathLst>
              </a:custGeom>
              <a:grpFill/>
              <a:ln w="3175" cap="rnd">
                <a:solidFill>
                  <a:schemeClr val="bg1"/>
                </a:solidFill>
                <a:round/>
                <a:headEnd/>
                <a:tailEnd/>
              </a:ln>
            </p:spPr>
            <p:txBody>
              <a:bodyPr/>
              <a:lstStyle/>
              <a:p>
                <a:endParaRPr lang="en-US" dirty="0"/>
              </a:p>
            </p:txBody>
          </p:sp>
          <p:sp>
            <p:nvSpPr>
              <p:cNvPr id="212" name="Freeform 188"/>
              <p:cNvSpPr>
                <a:spLocks noChangeAspect="1"/>
              </p:cNvSpPr>
              <p:nvPr/>
            </p:nvSpPr>
            <p:spPr bwMode="gray">
              <a:xfrm>
                <a:off x="4783704" y="4319581"/>
                <a:ext cx="492125" cy="530223"/>
              </a:xfrm>
              <a:custGeom>
                <a:avLst/>
                <a:gdLst>
                  <a:gd name="T0" fmla="*/ 0 w 659"/>
                  <a:gd name="T1" fmla="*/ 262853825 h 635"/>
                  <a:gd name="T2" fmla="*/ 1115682 w 659"/>
                  <a:gd name="T3" fmla="*/ 274706650 h 635"/>
                  <a:gd name="T4" fmla="*/ 74728322 w 659"/>
                  <a:gd name="T5" fmla="*/ 262853825 h 635"/>
                  <a:gd name="T6" fmla="*/ 107073406 w 659"/>
                  <a:gd name="T7" fmla="*/ 318631825 h 635"/>
                  <a:gd name="T8" fmla="*/ 134399412 w 659"/>
                  <a:gd name="T9" fmla="*/ 315842925 h 635"/>
                  <a:gd name="T10" fmla="*/ 140533425 w 659"/>
                  <a:gd name="T11" fmla="*/ 290045600 h 635"/>
                  <a:gd name="T12" fmla="*/ 165071719 w 659"/>
                  <a:gd name="T13" fmla="*/ 288651150 h 635"/>
                  <a:gd name="T14" fmla="*/ 183474506 w 659"/>
                  <a:gd name="T15" fmla="*/ 304687325 h 635"/>
                  <a:gd name="T16" fmla="*/ 187378647 w 659"/>
                  <a:gd name="T17" fmla="*/ 390446000 h 635"/>
                  <a:gd name="T18" fmla="*/ 226973427 w 659"/>
                  <a:gd name="T19" fmla="*/ 385565425 h 635"/>
                  <a:gd name="T20" fmla="val 12960000"/>
                  <a:gd name="T21" fmla="*/ 442737875 h 635"/>
                  <a:gd name="T22" fmla="*/ 337392387 w 659"/>
                  <a:gd name="T23" fmla="*/ 416940550 h 635"/>
                  <a:gd name="T24" fmla="*/ 315643300 w 659"/>
                  <a:gd name="T25" fmla="*/ 405087725 h 635"/>
                  <a:gd name="T26" fmla="*/ 319546695 w 659"/>
                  <a:gd name="T27" fmla="*/ 342337475 h 635"/>
                  <a:gd name="T28" fmla="*/ 354680238 w 659"/>
                  <a:gd name="T29" fmla="*/ 320026275 h 635"/>
                  <a:gd name="T30" fmla="*/ 332931150 w 659"/>
                  <a:gd name="T31" fmla="*/ 277495550 h 635"/>
                  <a:gd name="T32" fmla="*/ 329027755 w 659"/>
                  <a:gd name="T33" fmla="*/ 204984150 h 635"/>
                  <a:gd name="T34" fmla="*/ 325123613 w 659"/>
                  <a:gd name="T35" fmla="*/ 186856300 h 635"/>
                  <a:gd name="T36" fmla="*/ 337950228 w 659"/>
                  <a:gd name="T37" fmla="*/ 154783950 h 635"/>
                  <a:gd name="T38" fmla="*/ 354680238 w 659"/>
                  <a:gd name="T39" fmla="*/ 94125375 h 635"/>
                  <a:gd name="T40" fmla="*/ 367506852 w 659"/>
                  <a:gd name="T41" fmla="*/ 71116950 h 635"/>
                  <a:gd name="T42" fmla="*/ 360257156 w 659"/>
                  <a:gd name="T43" fmla="val 13392000"/>
                  <a:gd name="T44" fmla="*/ 296124830 w 659"/>
                  <a:gd name="T45" fmla="*/ 0 h 635"/>
                  <a:gd name="T46" fmla="*/ 178455428 w 659"/>
                  <a:gd name="T47" fmla="*/ 20916750 h 635"/>
                  <a:gd name="T48" fmla="*/ 140533425 w 659"/>
                  <a:gd name="T49" fmla="*/ 0 h 635"/>
                  <a:gd name="T50" fmla="*/ 123245575 w 659"/>
                  <a:gd name="T51" fmla="*/ 34861250 h 635"/>
                  <a:gd name="T52" fmla="*/ 105400629 w 659"/>
                  <a:gd name="T53" fmla="*/ 140142225 h 635"/>
                  <a:gd name="T54" fmla="*/ 76958941 w 659"/>
                  <a:gd name="T55" fmla="*/ 175003475 h 635"/>
                  <a:gd name="T56" fmla="*/ 69151404 w 659"/>
                  <a:gd name="T57" fmla="*/ 216836975 h 635"/>
                  <a:gd name="T58" fmla="*/ 42383239 w 659"/>
                  <a:gd name="T59" fmla="*/ 239148175 h 635"/>
                  <a:gd name="T60" fmla="*/ 12826615 w 659"/>
                  <a:gd name="T61" fmla="*/ 236359275 h 635"/>
                  <a:gd name="T62" fmla="*/ 0 w 659"/>
                  <a:gd name="T63" fmla="*/ 262853825 h 6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635"/>
                  <a:gd name="T98" fmla="*/ 659 w 659"/>
                  <a:gd name="T99" fmla="*/ 635 h 6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635">
                    <a:moveTo>
                      <a:pt x="0" y="377"/>
                    </a:moveTo>
                    <a:lnTo>
                      <a:pt x="2" y="394"/>
                    </a:lnTo>
                    <a:lnTo>
                      <a:pt x="134" y="377"/>
                    </a:lnTo>
                    <a:lnTo>
                      <a:pt x="192" y="457"/>
                    </a:lnTo>
                    <a:lnTo>
                      <a:pt x="241" y="453"/>
                    </a:lnTo>
                    <a:lnTo>
                      <a:pt x="252" y="416"/>
                    </a:lnTo>
                    <a:lnTo>
                      <a:pt x="296" y="414"/>
                    </a:lnTo>
                    <a:lnTo>
                      <a:pt x="329" y="437"/>
                    </a:lnTo>
                    <a:lnTo>
                      <a:pt x="336" y="560"/>
                    </a:lnTo>
                    <a:lnTo>
                      <a:pt x="407" y="553"/>
                    </a:lnTo>
                    <a:lnTo>
                      <a:pt x="606" y="635"/>
                    </a:lnTo>
                    <a:lnTo>
                      <a:pt x="605" y="598"/>
                    </a:lnTo>
                    <a:lnTo>
                      <a:pt x="566" y="581"/>
                    </a:lnTo>
                    <a:lnTo>
                      <a:pt x="573" y="491"/>
                    </a:lnTo>
                    <a:lnTo>
                      <a:pt x="636" y="459"/>
                    </a:lnTo>
                    <a:lnTo>
                      <a:pt x="597" y="398"/>
                    </a:lnTo>
                    <a:lnTo>
                      <a:pt x="590" y="294"/>
                    </a:lnTo>
                    <a:lnTo>
                      <a:pt x="583" y="268"/>
                    </a:lnTo>
                    <a:lnTo>
                      <a:pt x="606" y="222"/>
                    </a:lnTo>
                    <a:lnTo>
                      <a:pt x="636" y="135"/>
                    </a:lnTo>
                    <a:lnTo>
                      <a:pt x="659" y="102"/>
                    </a:lnTo>
                    <a:lnTo>
                      <a:pt x="646" y="52"/>
                    </a:lnTo>
                    <a:lnTo>
                      <a:pt x="531" y="0"/>
                    </a:lnTo>
                    <a:lnTo>
                      <a:pt x="320" y="30"/>
                    </a:lnTo>
                    <a:lnTo>
                      <a:pt x="252" y="0"/>
                    </a:lnTo>
                    <a:lnTo>
                      <a:pt x="221" y="50"/>
                    </a:lnTo>
                    <a:lnTo>
                      <a:pt x="189" y="201"/>
                    </a:lnTo>
                    <a:lnTo>
                      <a:pt x="138" y="251"/>
                    </a:lnTo>
                    <a:lnTo>
                      <a:pt x="124" y="311"/>
                    </a:lnTo>
                    <a:lnTo>
                      <a:pt x="76" y="343"/>
                    </a:lnTo>
                    <a:lnTo>
                      <a:pt x="23" y="339"/>
                    </a:lnTo>
                    <a:lnTo>
                      <a:pt x="0" y="377"/>
                    </a:lnTo>
                    <a:close/>
                  </a:path>
                </a:pathLst>
              </a:custGeom>
              <a:grpFill/>
              <a:ln w="3175" cap="rnd">
                <a:solidFill>
                  <a:schemeClr val="bg1"/>
                </a:solidFill>
                <a:round/>
                <a:headEnd/>
                <a:tailEnd/>
              </a:ln>
            </p:spPr>
            <p:txBody>
              <a:bodyPr/>
              <a:lstStyle/>
              <a:p>
                <a:endParaRPr lang="en-US" dirty="0"/>
              </a:p>
            </p:txBody>
          </p:sp>
          <p:sp>
            <p:nvSpPr>
              <p:cNvPr id="213" name="Freeform 189"/>
              <p:cNvSpPr>
                <a:spLocks noChangeAspect="1"/>
              </p:cNvSpPr>
              <p:nvPr/>
            </p:nvSpPr>
            <p:spPr bwMode="gray">
              <a:xfrm>
                <a:off x="5302816" y="3406771"/>
                <a:ext cx="63499" cy="31752"/>
              </a:xfrm>
              <a:custGeom>
                <a:avLst/>
                <a:gdLst>
                  <a:gd name="T0" fmla="*/ 0 w 82"/>
                  <a:gd name="T1" fmla="*/ 11994116 h 43"/>
                  <a:gd name="T2" fmla="*/ 17390482 w 82"/>
                  <a:gd name="T3" fmla="*/ 23443314 h 43"/>
                  <a:gd name="T4" fmla="*/ 49173780 w 82"/>
                  <a:gd name="T5" fmla="*/ 0 h 43"/>
                  <a:gd name="T6" fmla="*/ 0 w 82"/>
                  <a:gd name="T7" fmla="*/ 11994116 h 43"/>
                  <a:gd name="T8" fmla="*/ 0 60000 65536"/>
                  <a:gd name="T9" fmla="*/ 0 60000 65536"/>
                  <a:gd name="T10" fmla="*/ 0 60000 65536"/>
                  <a:gd name="T11" fmla="*/ 0 60000 65536"/>
                  <a:gd name="T12" fmla="*/ 0 w 82"/>
                  <a:gd name="T13" fmla="*/ 0 h 43"/>
                  <a:gd name="T14" fmla="*/ 82 w 82"/>
                  <a:gd name="T15" fmla="*/ 43 h 43"/>
                </a:gdLst>
                <a:ahLst/>
                <a:cxnLst>
                  <a:cxn ang="T8">
                    <a:pos x="T0" y="T1"/>
                  </a:cxn>
                  <a:cxn ang="T9">
                    <a:pos x="T2" y="T3"/>
                  </a:cxn>
                  <a:cxn ang="T10">
                    <a:pos x="T4" y="T5"/>
                  </a:cxn>
                  <a:cxn ang="T11">
                    <a:pos x="T6" y="T7"/>
                  </a:cxn>
                </a:cxnLst>
                <a:rect l="T12" t="T13" r="T14" b="T15"/>
                <a:pathLst>
                  <a:path w="82" h="43">
                    <a:moveTo>
                      <a:pt x="0" y="22"/>
                    </a:moveTo>
                    <a:lnTo>
                      <a:pt x="29" y="43"/>
                    </a:lnTo>
                    <a:lnTo>
                      <a:pt x="82" y="0"/>
                    </a:lnTo>
                    <a:lnTo>
                      <a:pt x="0" y="22"/>
                    </a:lnTo>
                    <a:close/>
                  </a:path>
                </a:pathLst>
              </a:custGeom>
              <a:grpFill/>
              <a:ln w="3175" cap="rnd">
                <a:solidFill>
                  <a:schemeClr val="bg1"/>
                </a:solidFill>
                <a:round/>
                <a:headEnd/>
                <a:tailEnd/>
              </a:ln>
            </p:spPr>
            <p:txBody>
              <a:bodyPr/>
              <a:lstStyle/>
              <a:p>
                <a:endParaRPr lang="en-US" dirty="0"/>
              </a:p>
            </p:txBody>
          </p:sp>
          <p:sp>
            <p:nvSpPr>
              <p:cNvPr id="214" name="Freeform 190"/>
              <p:cNvSpPr>
                <a:spLocks noChangeAspect="1"/>
              </p:cNvSpPr>
              <p:nvPr/>
            </p:nvSpPr>
            <p:spPr bwMode="gray">
              <a:xfrm>
                <a:off x="4490017" y="4111621"/>
                <a:ext cx="69851" cy="174624"/>
              </a:xfrm>
              <a:custGeom>
                <a:avLst/>
                <a:gdLst>
                  <a:gd name="T0" fmla="*/ 0 w 94"/>
                  <a:gd name="T1" fmla="*/ 34624710 h 214"/>
                  <a:gd name="T2" fmla="*/ 19878270 w 94"/>
                  <a:gd name="T3" fmla="*/ 142494816 h 214"/>
                  <a:gd name="T4" fmla="*/ 36995978 w 94"/>
                  <a:gd name="T5" fmla="*/ 141163096 h 214"/>
                  <a:gd name="T6" fmla="*/ 51904495 w 94"/>
                  <a:gd name="T7" fmla="*/ 16646495 h 214"/>
                  <a:gd name="T8" fmla="*/ 36995978 w 94"/>
                  <a:gd name="T9" fmla="*/ 0 h 214"/>
                  <a:gd name="T10" fmla="*/ 27608584 w 94"/>
                  <a:gd name="T11" fmla="*/ 10653757 h 214"/>
                  <a:gd name="T12" fmla="*/ 0 w 94"/>
                  <a:gd name="T13" fmla="*/ 34624710 h 214"/>
                  <a:gd name="T14" fmla="*/ 0 60000 65536"/>
                  <a:gd name="T15" fmla="*/ 0 60000 65536"/>
                  <a:gd name="T16" fmla="*/ 0 60000 65536"/>
                  <a:gd name="T17" fmla="*/ 0 60000 65536"/>
                  <a:gd name="T18" fmla="*/ 0 60000 65536"/>
                  <a:gd name="T19" fmla="*/ 0 60000 65536"/>
                  <a:gd name="T20" fmla="*/ 0 60000 65536"/>
                  <a:gd name="T21" fmla="*/ 0 w 94"/>
                  <a:gd name="T22" fmla="*/ 0 h 214"/>
                  <a:gd name="T23" fmla="*/ 94 w 94"/>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214">
                    <a:moveTo>
                      <a:pt x="0" y="52"/>
                    </a:moveTo>
                    <a:lnTo>
                      <a:pt x="36" y="214"/>
                    </a:lnTo>
                    <a:lnTo>
                      <a:pt x="67" y="212"/>
                    </a:lnTo>
                    <a:lnTo>
                      <a:pt x="94" y="25"/>
                    </a:lnTo>
                    <a:lnTo>
                      <a:pt x="67" y="0"/>
                    </a:lnTo>
                    <a:lnTo>
                      <a:pt x="50" y="16"/>
                    </a:lnTo>
                    <a:lnTo>
                      <a:pt x="0" y="52"/>
                    </a:lnTo>
                    <a:close/>
                  </a:path>
                </a:pathLst>
              </a:custGeom>
              <a:grpFill/>
              <a:ln w="3175" cap="rnd">
                <a:solidFill>
                  <a:schemeClr val="bg1"/>
                </a:solidFill>
                <a:round/>
                <a:headEnd/>
                <a:tailEnd/>
              </a:ln>
            </p:spPr>
            <p:txBody>
              <a:bodyPr/>
              <a:lstStyle/>
              <a:p>
                <a:endParaRPr lang="en-US" dirty="0"/>
              </a:p>
            </p:txBody>
          </p:sp>
          <p:sp>
            <p:nvSpPr>
              <p:cNvPr id="215" name="Freeform 191"/>
              <p:cNvSpPr>
                <a:spLocks noChangeAspect="1"/>
              </p:cNvSpPr>
              <p:nvPr/>
            </p:nvSpPr>
            <p:spPr bwMode="gray">
              <a:xfrm>
                <a:off x="4707503" y="4403720"/>
                <a:ext cx="50800" cy="39689"/>
              </a:xfrm>
              <a:custGeom>
                <a:avLst/>
                <a:gdLst>
                  <a:gd name="T0" fmla="*/ 0 w 62"/>
                  <a:gd name="T1" fmla="*/ 36631101 h 43"/>
                  <a:gd name="T2" fmla="*/ 3356897 w 62"/>
                  <a:gd name="T3" fmla="*/ 851908 h 43"/>
                  <a:gd name="T4" fmla="*/ 41623226 w 62"/>
                  <a:gd name="T5" fmla="*/ 0 h 43"/>
                  <a:gd name="T6" fmla="*/ 41623226 w 62"/>
                  <a:gd name="T7" fmla="*/ 32371563 h 43"/>
                  <a:gd name="T8" fmla="*/ 0 w 62"/>
                  <a:gd name="T9" fmla="*/ 36631101 h 43"/>
                  <a:gd name="T10" fmla="*/ 0 60000 65536"/>
                  <a:gd name="T11" fmla="*/ 0 60000 65536"/>
                  <a:gd name="T12" fmla="*/ 0 60000 65536"/>
                  <a:gd name="T13" fmla="*/ 0 60000 65536"/>
                  <a:gd name="T14" fmla="*/ 0 60000 65536"/>
                  <a:gd name="T15" fmla="*/ 0 w 62"/>
                  <a:gd name="T16" fmla="*/ 0 h 43"/>
                  <a:gd name="T17" fmla="*/ 62 w 62"/>
                  <a:gd name="T18" fmla="*/ 43 h 43"/>
                </a:gdLst>
                <a:ahLst/>
                <a:cxnLst>
                  <a:cxn ang="T10">
                    <a:pos x="T0" y="T1"/>
                  </a:cxn>
                  <a:cxn ang="T11">
                    <a:pos x="T2" y="T3"/>
                  </a:cxn>
                  <a:cxn ang="T12">
                    <a:pos x="T4" y="T5"/>
                  </a:cxn>
                  <a:cxn ang="T13">
                    <a:pos x="T6" y="T7"/>
                  </a:cxn>
                  <a:cxn ang="T14">
                    <a:pos x="T8" y="T9"/>
                  </a:cxn>
                </a:cxnLst>
                <a:rect l="T15" t="T16" r="T17" b="T18"/>
                <a:pathLst>
                  <a:path w="62" h="43">
                    <a:moveTo>
                      <a:pt x="0" y="43"/>
                    </a:moveTo>
                    <a:lnTo>
                      <a:pt x="5" y="1"/>
                    </a:lnTo>
                    <a:lnTo>
                      <a:pt x="62" y="0"/>
                    </a:lnTo>
                    <a:lnTo>
                      <a:pt x="62" y="38"/>
                    </a:lnTo>
                    <a:lnTo>
                      <a:pt x="0" y="43"/>
                    </a:lnTo>
                    <a:close/>
                  </a:path>
                </a:pathLst>
              </a:custGeom>
              <a:grpFill/>
              <a:ln w="3175" cap="rnd">
                <a:solidFill>
                  <a:schemeClr val="bg1"/>
                </a:solidFill>
                <a:round/>
                <a:headEnd/>
                <a:tailEnd/>
              </a:ln>
            </p:spPr>
            <p:txBody>
              <a:bodyPr/>
              <a:lstStyle/>
              <a:p>
                <a:endParaRPr lang="en-US" dirty="0"/>
              </a:p>
            </p:txBody>
          </p:sp>
          <p:sp>
            <p:nvSpPr>
              <p:cNvPr id="216" name="Freeform 192"/>
              <p:cNvSpPr>
                <a:spLocks noChangeAspect="1"/>
              </p:cNvSpPr>
              <p:nvPr/>
            </p:nvSpPr>
            <p:spPr bwMode="gray">
              <a:xfrm>
                <a:off x="5320278" y="3948110"/>
                <a:ext cx="390526" cy="422274"/>
              </a:xfrm>
              <a:custGeom>
                <a:avLst/>
                <a:gdLst>
                  <a:gd name="T0" fmla="*/ 0 w 524"/>
                  <a:gd name="T1" fmla="*/ 245022372 h 509"/>
                  <a:gd name="T2" fmla="*/ 22217444 w 524"/>
                  <a:gd name="T3" fmla="*/ 226438954 h 509"/>
                  <a:gd name="T4" fmla="*/ 24439114 w 524"/>
                  <a:gd name="T5" fmla="*/ 182390445 h 509"/>
                  <a:gd name="T6" fmla="*/ 62208993 w 524"/>
                  <a:gd name="T7" fmla="*/ 124576103 h 509"/>
                  <a:gd name="T8" fmla="*/ 77205451 w 524"/>
                  <a:gd name="T9" fmla="*/ 22712422 h 509"/>
                  <a:gd name="T10" fmla="*/ 107199113 w 524"/>
                  <a:gd name="T11" fmla="*/ 0 h 509"/>
                  <a:gd name="T12" fmla="*/ 128861326 w 524"/>
                  <a:gd name="T13" fmla="*/ 70203011 h 509"/>
                  <a:gd name="T14" fmla="*/ 193291988 w 524"/>
                  <a:gd name="T15" fmla="*/ 129393688 h 509"/>
                  <a:gd name="T16" fmla="*/ 170519313 w 524"/>
                  <a:gd name="T17" fmla="*/ 165183361 h 509"/>
                  <a:gd name="T18" fmla="*/ 191625550 w 524"/>
                  <a:gd name="T19" fmla="*/ 174130779 h 509"/>
                  <a:gd name="T20" fmla="*/ 214954201 w 524"/>
                  <a:gd name="T21" fmla="*/ 217491536 h 509"/>
                  <a:gd name="T22" fmla="*/ 291049190 w 524"/>
                  <a:gd name="T23" fmla="*/ 240892540 h 509"/>
                  <a:gd name="T24" fmla="*/ 232173075 w 524"/>
                  <a:gd name="T25" fmla="*/ 313160467 h 509"/>
                  <a:gd name="T26" fmla="*/ 171629775 w 524"/>
                  <a:gd name="T27" fmla="*/ 339314140 h 509"/>
                  <a:gd name="T28" fmla="*/ 116641769 w 524"/>
                  <a:gd name="T29" fmla="*/ 350326475 h 509"/>
                  <a:gd name="T30" fmla="*/ 55543983 w 524"/>
                  <a:gd name="T31" fmla="*/ 323484220 h 509"/>
                  <a:gd name="T32" fmla="*/ 33881770 w 524"/>
                  <a:gd name="T33" fmla="*/ 273929544 h 509"/>
                  <a:gd name="T34" fmla="*/ 0 w 524"/>
                  <a:gd name="T35" fmla="*/ 245022372 h 5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4"/>
                  <a:gd name="T55" fmla="*/ 0 h 509"/>
                  <a:gd name="T56" fmla="*/ 524 w 524"/>
                  <a:gd name="T57" fmla="*/ 509 h 5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4" h="509">
                    <a:moveTo>
                      <a:pt x="0" y="356"/>
                    </a:moveTo>
                    <a:lnTo>
                      <a:pt x="40" y="329"/>
                    </a:lnTo>
                    <a:lnTo>
                      <a:pt x="44" y="265"/>
                    </a:lnTo>
                    <a:lnTo>
                      <a:pt x="112" y="181"/>
                    </a:lnTo>
                    <a:lnTo>
                      <a:pt x="139" y="33"/>
                    </a:lnTo>
                    <a:lnTo>
                      <a:pt x="193" y="0"/>
                    </a:lnTo>
                    <a:lnTo>
                      <a:pt x="232" y="102"/>
                    </a:lnTo>
                    <a:lnTo>
                      <a:pt x="348" y="188"/>
                    </a:lnTo>
                    <a:lnTo>
                      <a:pt x="307" y="240"/>
                    </a:lnTo>
                    <a:lnTo>
                      <a:pt x="345" y="253"/>
                    </a:lnTo>
                    <a:lnTo>
                      <a:pt x="387" y="316"/>
                    </a:lnTo>
                    <a:lnTo>
                      <a:pt x="524" y="350"/>
                    </a:lnTo>
                    <a:lnTo>
                      <a:pt x="418" y="455"/>
                    </a:lnTo>
                    <a:lnTo>
                      <a:pt x="309" y="493"/>
                    </a:lnTo>
                    <a:lnTo>
                      <a:pt x="210" y="509"/>
                    </a:lnTo>
                    <a:lnTo>
                      <a:pt x="100" y="470"/>
                    </a:lnTo>
                    <a:lnTo>
                      <a:pt x="61" y="398"/>
                    </a:lnTo>
                    <a:lnTo>
                      <a:pt x="0" y="356"/>
                    </a:lnTo>
                    <a:close/>
                  </a:path>
                </a:pathLst>
              </a:custGeom>
              <a:grpFill/>
              <a:ln w="3175" cap="rnd">
                <a:solidFill>
                  <a:schemeClr val="bg1"/>
                </a:solidFill>
                <a:round/>
                <a:headEnd/>
                <a:tailEnd/>
              </a:ln>
            </p:spPr>
            <p:txBody>
              <a:bodyPr/>
              <a:lstStyle/>
              <a:p>
                <a:endParaRPr lang="en-US" dirty="0"/>
              </a:p>
            </p:txBody>
          </p:sp>
          <p:sp>
            <p:nvSpPr>
              <p:cNvPr id="217" name="Freeform 193"/>
              <p:cNvSpPr>
                <a:spLocks noChangeAspect="1"/>
              </p:cNvSpPr>
              <p:nvPr/>
            </p:nvSpPr>
            <p:spPr bwMode="gray">
              <a:xfrm>
                <a:off x="5548878" y="4105269"/>
                <a:ext cx="42861" cy="52387"/>
              </a:xfrm>
              <a:custGeom>
                <a:avLst/>
                <a:gdLst>
                  <a:gd name="T0" fmla="*/ 0 w 55"/>
                  <a:gd name="T1" fmla="*/ 33778170 h 65"/>
                  <a:gd name="T2" fmla="*/ 23078459 w 55"/>
                  <a:gd name="T3" fmla="*/ 42223116 h 65"/>
                  <a:gd name="T4" fmla="*/ 31580722 w 55"/>
                  <a:gd name="T5" fmla="*/ 28582087 h 65"/>
                  <a:gd name="T6" fmla="*/ 15183279 w 55"/>
                  <a:gd name="T7" fmla="*/ 26633253 h 65"/>
                  <a:gd name="T8" fmla="*/ 33402746 w 55"/>
                  <a:gd name="T9" fmla="*/ 16239474 h 65"/>
                  <a:gd name="T10" fmla="*/ 24900484 w 55"/>
                  <a:gd name="T11" fmla="*/ 0 h 65"/>
                  <a:gd name="T12" fmla="*/ 0 w 55"/>
                  <a:gd name="T13" fmla="*/ 33778170 h 65"/>
                  <a:gd name="T14" fmla="*/ 0 60000 65536"/>
                  <a:gd name="T15" fmla="*/ 0 60000 65536"/>
                  <a:gd name="T16" fmla="*/ 0 60000 65536"/>
                  <a:gd name="T17" fmla="*/ 0 60000 65536"/>
                  <a:gd name="T18" fmla="*/ 0 60000 65536"/>
                  <a:gd name="T19" fmla="*/ 0 60000 65536"/>
                  <a:gd name="T20" fmla="*/ 0 60000 65536"/>
                  <a:gd name="T21" fmla="*/ 0 w 55"/>
                  <a:gd name="T22" fmla="*/ 0 h 65"/>
                  <a:gd name="T23" fmla="*/ 55 w 55"/>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65">
                    <a:moveTo>
                      <a:pt x="0" y="52"/>
                    </a:moveTo>
                    <a:lnTo>
                      <a:pt x="38" y="65"/>
                    </a:lnTo>
                    <a:lnTo>
                      <a:pt x="52" y="44"/>
                    </a:lnTo>
                    <a:lnTo>
                      <a:pt x="25" y="41"/>
                    </a:lnTo>
                    <a:lnTo>
                      <a:pt x="55" y="25"/>
                    </a:lnTo>
                    <a:lnTo>
                      <a:pt x="41" y="0"/>
                    </a:lnTo>
                    <a:lnTo>
                      <a:pt x="0" y="52"/>
                    </a:lnTo>
                    <a:close/>
                  </a:path>
                </a:pathLst>
              </a:custGeom>
              <a:grpFill/>
              <a:ln w="3175" cap="rnd">
                <a:solidFill>
                  <a:schemeClr val="bg1"/>
                </a:solidFill>
                <a:round/>
                <a:headEnd/>
                <a:tailEnd/>
              </a:ln>
            </p:spPr>
            <p:txBody>
              <a:bodyPr/>
              <a:lstStyle/>
              <a:p>
                <a:endParaRPr lang="en-US" dirty="0"/>
              </a:p>
            </p:txBody>
          </p:sp>
          <p:sp>
            <p:nvSpPr>
              <p:cNvPr id="218" name="Freeform 194"/>
              <p:cNvSpPr>
                <a:spLocks noChangeAspect="1"/>
              </p:cNvSpPr>
              <p:nvPr/>
            </p:nvSpPr>
            <p:spPr bwMode="gray">
              <a:xfrm>
                <a:off x="4691629" y="4403720"/>
                <a:ext cx="144463" cy="177801"/>
              </a:xfrm>
              <a:custGeom>
                <a:avLst/>
                <a:gdLst>
                  <a:gd name="T0" fmla="*/ 0 w 192"/>
                  <a:gd name="T1" fmla="*/ 71006242 h 211"/>
                  <a:gd name="T2" fmla="*/ 11888771 w 192"/>
                  <a:gd name="T3" fmla="*/ 47574561 h 211"/>
                  <a:gd name="T4" fmla="*/ 20380428 w 192"/>
                  <a:gd name="T5" fmla="*/ 49704791 h 211"/>
                  <a:gd name="T6" fmla="*/ 14719323 w 192"/>
                  <a:gd name="T7" fmla="*/ 30532726 h 211"/>
                  <a:gd name="T8" fmla="*/ 49818323 w 192"/>
                  <a:gd name="T9" fmla="*/ 26982625 h 211"/>
                  <a:gd name="T10" fmla="*/ 49818323 w 192"/>
                  <a:gd name="T11" fmla="*/ 0 h 211"/>
                  <a:gd name="T12" fmla="*/ 89446055 w 192"/>
                  <a:gd name="T13" fmla="*/ 710357 h 211"/>
                  <a:gd name="T14" fmla="*/ 88313684 w 192"/>
                  <a:gd name="T15" fmla="*/ 23432523 h 211"/>
                  <a:gd name="T16" fmla="*/ 108694112 w 192"/>
                  <a:gd name="T17" fmla="*/ 24852395 h 211"/>
                  <a:gd name="T18" fmla="*/ 102467198 w 192"/>
                  <a:gd name="T19" fmla="*/ 109350371 h 211"/>
                  <a:gd name="T20" fmla="*/ 76991474 w 192"/>
                  <a:gd name="T21" fmla="*/ 99409581 h 211"/>
                  <a:gd name="T22" fmla="*/ 48120142 w 192"/>
                  <a:gd name="T23" fmla="*/ 149823886 h 211"/>
                  <a:gd name="T24" fmla="*/ 0 w 192"/>
                  <a:gd name="T25" fmla="*/ 71006242 h 2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2"/>
                  <a:gd name="T40" fmla="*/ 0 h 211"/>
                  <a:gd name="T41" fmla="*/ 192 w 192"/>
                  <a:gd name="T42" fmla="*/ 211 h 2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2" h="211">
                    <a:moveTo>
                      <a:pt x="0" y="100"/>
                    </a:moveTo>
                    <a:lnTo>
                      <a:pt x="21" y="67"/>
                    </a:lnTo>
                    <a:lnTo>
                      <a:pt x="36" y="70"/>
                    </a:lnTo>
                    <a:lnTo>
                      <a:pt x="26" y="43"/>
                    </a:lnTo>
                    <a:lnTo>
                      <a:pt x="88" y="38"/>
                    </a:lnTo>
                    <a:lnTo>
                      <a:pt x="88" y="0"/>
                    </a:lnTo>
                    <a:lnTo>
                      <a:pt x="158" y="1"/>
                    </a:lnTo>
                    <a:lnTo>
                      <a:pt x="156" y="33"/>
                    </a:lnTo>
                    <a:lnTo>
                      <a:pt x="192" y="35"/>
                    </a:lnTo>
                    <a:lnTo>
                      <a:pt x="181" y="154"/>
                    </a:lnTo>
                    <a:lnTo>
                      <a:pt x="136" y="140"/>
                    </a:lnTo>
                    <a:lnTo>
                      <a:pt x="85" y="211"/>
                    </a:lnTo>
                    <a:lnTo>
                      <a:pt x="0" y="100"/>
                    </a:lnTo>
                    <a:close/>
                  </a:path>
                </a:pathLst>
              </a:custGeom>
              <a:grpFill/>
              <a:ln w="3175" cap="rnd">
                <a:solidFill>
                  <a:schemeClr val="bg1"/>
                </a:solidFill>
                <a:round/>
                <a:headEnd/>
                <a:tailEnd/>
              </a:ln>
            </p:spPr>
            <p:txBody>
              <a:bodyPr/>
              <a:lstStyle/>
              <a:p>
                <a:endParaRPr lang="en-US" dirty="0"/>
              </a:p>
            </p:txBody>
          </p:sp>
          <p:sp>
            <p:nvSpPr>
              <p:cNvPr id="219" name="Freeform 195"/>
              <p:cNvSpPr>
                <a:spLocks noChangeAspect="1"/>
              </p:cNvSpPr>
              <p:nvPr/>
            </p:nvSpPr>
            <p:spPr bwMode="gray">
              <a:xfrm>
                <a:off x="4032815" y="4075109"/>
                <a:ext cx="79376" cy="19050"/>
              </a:xfrm>
              <a:custGeom>
                <a:avLst/>
                <a:gdLst>
                  <a:gd name="T0" fmla="*/ 0 w 103"/>
                  <a:gd name="T1" fmla="*/ 17281071 h 21"/>
                  <a:gd name="T2" fmla="*/ 2375856 w 103"/>
                  <a:gd name="T3" fmla="*/ 0 h 21"/>
                  <a:gd name="T4" fmla="*/ 61168841 w 103"/>
                  <a:gd name="T5" fmla="*/ 6583136 h 21"/>
                  <a:gd name="T6" fmla="*/ 0 w 103"/>
                  <a:gd name="T7" fmla="*/ 17281071 h 21"/>
                  <a:gd name="T8" fmla="*/ 0 60000 65536"/>
                  <a:gd name="T9" fmla="*/ 0 60000 65536"/>
                  <a:gd name="T10" fmla="*/ 0 60000 65536"/>
                  <a:gd name="T11" fmla="*/ 0 60000 65536"/>
                  <a:gd name="T12" fmla="*/ 0 w 103"/>
                  <a:gd name="T13" fmla="*/ 0 h 21"/>
                  <a:gd name="T14" fmla="*/ 103 w 103"/>
                  <a:gd name="T15" fmla="*/ 21 h 21"/>
                </a:gdLst>
                <a:ahLst/>
                <a:cxnLst>
                  <a:cxn ang="T8">
                    <a:pos x="T0" y="T1"/>
                  </a:cxn>
                  <a:cxn ang="T9">
                    <a:pos x="T2" y="T3"/>
                  </a:cxn>
                  <a:cxn ang="T10">
                    <a:pos x="T4" y="T5"/>
                  </a:cxn>
                  <a:cxn ang="T11">
                    <a:pos x="T6" y="T7"/>
                  </a:cxn>
                </a:cxnLst>
                <a:rect l="T12" t="T13" r="T14" b="T15"/>
                <a:pathLst>
                  <a:path w="103" h="21">
                    <a:moveTo>
                      <a:pt x="0" y="21"/>
                    </a:moveTo>
                    <a:lnTo>
                      <a:pt x="4" y="0"/>
                    </a:lnTo>
                    <a:lnTo>
                      <a:pt x="103" y="8"/>
                    </a:lnTo>
                    <a:lnTo>
                      <a:pt x="0" y="21"/>
                    </a:lnTo>
                    <a:close/>
                  </a:path>
                </a:pathLst>
              </a:custGeom>
              <a:grpFill/>
              <a:ln w="3175" cap="rnd">
                <a:solidFill>
                  <a:schemeClr val="bg1"/>
                </a:solidFill>
                <a:round/>
                <a:headEnd/>
                <a:tailEnd/>
              </a:ln>
            </p:spPr>
            <p:txBody>
              <a:bodyPr/>
              <a:lstStyle/>
              <a:p>
                <a:endParaRPr lang="en-US" dirty="0"/>
              </a:p>
            </p:txBody>
          </p:sp>
          <p:sp>
            <p:nvSpPr>
              <p:cNvPr id="220" name="Freeform 196"/>
              <p:cNvSpPr>
                <a:spLocks noChangeAspect="1"/>
              </p:cNvSpPr>
              <p:nvPr/>
            </p:nvSpPr>
            <p:spPr bwMode="gray">
              <a:xfrm>
                <a:off x="4386829" y="4144958"/>
                <a:ext cx="109538" cy="185736"/>
              </a:xfrm>
              <a:custGeom>
                <a:avLst/>
                <a:gdLst>
                  <a:gd name="T0" fmla="*/ 0 w 148"/>
                  <a:gd name="T1" fmla="*/ 144467064 h 225"/>
                  <a:gd name="T2" fmla="*/ 7120645 w 148"/>
                  <a:gd name="T3" fmla="*/ 38842147 h 225"/>
                  <a:gd name="T4" fmla="*/ 3286850 w 148"/>
                  <a:gd name="T5" fmla="*/ 6132623 h 225"/>
                  <a:gd name="T6" fmla="*/ 54228956 w 148"/>
                  <a:gd name="T7" fmla="*/ 0 h 225"/>
                  <a:gd name="T8" fmla="*/ 81069962 w 148"/>
                  <a:gd name="T9" fmla="*/ 120615957 h 225"/>
                  <a:gd name="T10" fmla="*/ 20814990 w 148"/>
                  <a:gd name="T11" fmla="*/ 153325481 h 225"/>
                  <a:gd name="T12" fmla="*/ 0 w 148"/>
                  <a:gd name="T13" fmla="*/ 144467064 h 225"/>
                  <a:gd name="T14" fmla="*/ 0 60000 65536"/>
                  <a:gd name="T15" fmla="*/ 0 60000 65536"/>
                  <a:gd name="T16" fmla="*/ 0 60000 65536"/>
                  <a:gd name="T17" fmla="*/ 0 60000 65536"/>
                  <a:gd name="T18" fmla="*/ 0 60000 65536"/>
                  <a:gd name="T19" fmla="*/ 0 60000 65536"/>
                  <a:gd name="T20" fmla="*/ 0 60000 65536"/>
                  <a:gd name="T21" fmla="*/ 0 w 148"/>
                  <a:gd name="T22" fmla="*/ 0 h 225"/>
                  <a:gd name="T23" fmla="*/ 148 w 148"/>
                  <a:gd name="T24" fmla="*/ 225 h 2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25">
                    <a:moveTo>
                      <a:pt x="0" y="212"/>
                    </a:moveTo>
                    <a:lnTo>
                      <a:pt x="13" y="57"/>
                    </a:lnTo>
                    <a:lnTo>
                      <a:pt x="6" y="9"/>
                    </a:lnTo>
                    <a:lnTo>
                      <a:pt x="99" y="0"/>
                    </a:lnTo>
                    <a:lnTo>
                      <a:pt x="148" y="177"/>
                    </a:lnTo>
                    <a:lnTo>
                      <a:pt x="38" y="225"/>
                    </a:lnTo>
                    <a:lnTo>
                      <a:pt x="0" y="212"/>
                    </a:lnTo>
                    <a:close/>
                  </a:path>
                </a:pathLst>
              </a:custGeom>
              <a:grpFill/>
              <a:ln w="3175" cap="rnd">
                <a:solidFill>
                  <a:schemeClr val="bg1"/>
                </a:solidFill>
                <a:round/>
                <a:headEnd/>
                <a:tailEnd/>
              </a:ln>
            </p:spPr>
            <p:txBody>
              <a:bodyPr/>
              <a:lstStyle/>
              <a:p>
                <a:endParaRPr lang="en-US" dirty="0"/>
              </a:p>
            </p:txBody>
          </p:sp>
          <p:sp>
            <p:nvSpPr>
              <p:cNvPr id="221" name="Freeform 197"/>
              <p:cNvSpPr>
                <a:spLocks noChangeAspect="1"/>
              </p:cNvSpPr>
              <p:nvPr/>
            </p:nvSpPr>
            <p:spPr bwMode="gray">
              <a:xfrm>
                <a:off x="4075679" y="4105269"/>
                <a:ext cx="190499" cy="152399"/>
              </a:xfrm>
              <a:custGeom>
                <a:avLst/>
                <a:gdLst>
                  <a:gd name="T0" fmla="*/ 0 w 254"/>
                  <a:gd name="T1" fmla="*/ 41623226 h 186"/>
                  <a:gd name="T2" fmla="*/ 24187500 w 254"/>
                  <a:gd name="T3" fmla="*/ 23496639 h 186"/>
                  <a:gd name="T4" fmla="*/ 24750000 w 254"/>
                  <a:gd name="T5" fmla="*/ 0 h 186"/>
                  <a:gd name="T6" fmla="*/ 71437500 w 254"/>
                  <a:gd name="T7" fmla="*/ 5370871 h 186"/>
                  <a:gd name="T8" fmla="*/ 83812500 w 254"/>
                  <a:gd name="T9" fmla="*/ 16783665 h 186"/>
                  <a:gd name="T10" fmla="*/ 117000000 w 254"/>
                  <a:gd name="T11" fmla="*/ 3356897 h 186"/>
                  <a:gd name="T12" fmla="*/ 136687500 w 254"/>
                  <a:gd name="T13" fmla="*/ 59077942 h 186"/>
                  <a:gd name="T14" fmla="*/ 142875000 w 254"/>
                  <a:gd name="T15" fmla="*/ 101373039 h 186"/>
                  <a:gd name="T16" fmla="*/ 130500000 w 254"/>
                  <a:gd name="T17" fmla="*/ 98016142 h 186"/>
                  <a:gd name="T18" fmla="*/ 127125000 w 254"/>
                  <a:gd name="T19" fmla="*/ 120841729 h 186"/>
                  <a:gd name="T20" fmla="*/ 106875000 w 254"/>
                  <a:gd name="T21" fmla="*/ 124869677 h 186"/>
                  <a:gd name="T22" fmla="*/ 105750000 w 254"/>
                  <a:gd name="T23" fmla="*/ 101373039 h 186"/>
                  <a:gd name="T24" fmla="*/ 93375000 w 254"/>
                  <a:gd name="T25" fmla="*/ 100701168 h 186"/>
                  <a:gd name="T26" fmla="*/ 74250000 w 254"/>
                  <a:gd name="T27" fmla="*/ 65119865 h 186"/>
                  <a:gd name="T28" fmla="*/ 33750000 w 254"/>
                  <a:gd name="T29" fmla="*/ 84589374 h 186"/>
                  <a:gd name="T30" fmla="*/ 0 w 254"/>
                  <a:gd name="T31" fmla="*/ 41623226 h 1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
                  <a:gd name="T49" fmla="*/ 0 h 186"/>
                  <a:gd name="T50" fmla="*/ 254 w 254"/>
                  <a:gd name="T51" fmla="*/ 186 h 1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 h="186">
                    <a:moveTo>
                      <a:pt x="0" y="62"/>
                    </a:moveTo>
                    <a:lnTo>
                      <a:pt x="43" y="35"/>
                    </a:lnTo>
                    <a:lnTo>
                      <a:pt x="44" y="0"/>
                    </a:lnTo>
                    <a:lnTo>
                      <a:pt x="127" y="8"/>
                    </a:lnTo>
                    <a:lnTo>
                      <a:pt x="149" y="25"/>
                    </a:lnTo>
                    <a:lnTo>
                      <a:pt x="208" y="5"/>
                    </a:lnTo>
                    <a:lnTo>
                      <a:pt x="243" y="88"/>
                    </a:lnTo>
                    <a:lnTo>
                      <a:pt x="254" y="151"/>
                    </a:lnTo>
                    <a:lnTo>
                      <a:pt x="232" y="146"/>
                    </a:lnTo>
                    <a:lnTo>
                      <a:pt x="226" y="180"/>
                    </a:lnTo>
                    <a:lnTo>
                      <a:pt x="190" y="186"/>
                    </a:lnTo>
                    <a:lnTo>
                      <a:pt x="188" y="151"/>
                    </a:lnTo>
                    <a:lnTo>
                      <a:pt x="166" y="150"/>
                    </a:lnTo>
                    <a:lnTo>
                      <a:pt x="132" y="97"/>
                    </a:lnTo>
                    <a:lnTo>
                      <a:pt x="60" y="126"/>
                    </a:lnTo>
                    <a:lnTo>
                      <a:pt x="0" y="62"/>
                    </a:lnTo>
                    <a:close/>
                  </a:path>
                </a:pathLst>
              </a:custGeom>
              <a:grpFill/>
              <a:ln w="3175" cap="rnd">
                <a:solidFill>
                  <a:schemeClr val="bg1"/>
                </a:solidFill>
                <a:round/>
                <a:headEnd/>
                <a:tailEnd/>
              </a:ln>
            </p:spPr>
            <p:txBody>
              <a:bodyPr/>
              <a:lstStyle/>
              <a:p>
                <a:endParaRPr lang="en-US" dirty="0"/>
              </a:p>
            </p:txBody>
          </p:sp>
          <p:sp>
            <p:nvSpPr>
              <p:cNvPr id="222" name="Freeform 198"/>
              <p:cNvSpPr>
                <a:spLocks noChangeAspect="1"/>
              </p:cNvSpPr>
              <p:nvPr/>
            </p:nvSpPr>
            <p:spPr bwMode="gray">
              <a:xfrm>
                <a:off x="5625076" y="3608383"/>
                <a:ext cx="49211" cy="15876"/>
              </a:xfrm>
              <a:custGeom>
                <a:avLst/>
                <a:gdLst>
                  <a:gd name="T0" fmla="*/ 0 w 64"/>
                  <a:gd name="T1" fmla="*/ 0 h 17"/>
                  <a:gd name="T2" fmla="*/ 19511789 w 64"/>
                  <a:gd name="T3" fmla="*/ 14824449 h 17"/>
                  <a:gd name="T4" fmla="*/ 37840952 w 64"/>
                  <a:gd name="T5" fmla="*/ 3487831 h 17"/>
                  <a:gd name="T6" fmla="*/ 0 w 64"/>
                  <a:gd name="T7" fmla="*/ 0 h 17"/>
                  <a:gd name="T8" fmla="*/ 0 60000 65536"/>
                  <a:gd name="T9" fmla="*/ 0 60000 65536"/>
                  <a:gd name="T10" fmla="*/ 0 60000 65536"/>
                  <a:gd name="T11" fmla="*/ 0 60000 65536"/>
                  <a:gd name="T12" fmla="*/ 0 w 64"/>
                  <a:gd name="T13" fmla="*/ 0 h 17"/>
                  <a:gd name="T14" fmla="*/ 64 w 64"/>
                  <a:gd name="T15" fmla="*/ 17 h 17"/>
                </a:gdLst>
                <a:ahLst/>
                <a:cxnLst>
                  <a:cxn ang="T8">
                    <a:pos x="T0" y="T1"/>
                  </a:cxn>
                  <a:cxn ang="T9">
                    <a:pos x="T2" y="T3"/>
                  </a:cxn>
                  <a:cxn ang="T10">
                    <a:pos x="T4" y="T5"/>
                  </a:cxn>
                  <a:cxn ang="T11">
                    <a:pos x="T6" y="T7"/>
                  </a:cxn>
                </a:cxnLst>
                <a:rect l="T12" t="T13" r="T14" b="T15"/>
                <a:pathLst>
                  <a:path w="64" h="17">
                    <a:moveTo>
                      <a:pt x="0" y="0"/>
                    </a:moveTo>
                    <a:lnTo>
                      <a:pt x="33" y="17"/>
                    </a:lnTo>
                    <a:lnTo>
                      <a:pt x="64" y="4"/>
                    </a:lnTo>
                    <a:lnTo>
                      <a:pt x="0" y="0"/>
                    </a:lnTo>
                    <a:close/>
                  </a:path>
                </a:pathLst>
              </a:custGeom>
              <a:grpFill/>
              <a:ln w="3175" cap="rnd">
                <a:solidFill>
                  <a:schemeClr val="bg1"/>
                </a:solidFill>
                <a:round/>
                <a:headEnd/>
                <a:tailEnd/>
              </a:ln>
            </p:spPr>
            <p:txBody>
              <a:bodyPr/>
              <a:lstStyle/>
              <a:p>
                <a:endParaRPr lang="en-US" dirty="0"/>
              </a:p>
            </p:txBody>
          </p:sp>
          <p:sp>
            <p:nvSpPr>
              <p:cNvPr id="223" name="Freeform 199"/>
              <p:cNvSpPr>
                <a:spLocks noChangeAspect="1"/>
              </p:cNvSpPr>
              <p:nvPr/>
            </p:nvSpPr>
            <p:spPr bwMode="gray">
              <a:xfrm>
                <a:off x="5345677" y="3487732"/>
                <a:ext cx="39686" cy="119062"/>
              </a:xfrm>
              <a:custGeom>
                <a:avLst/>
                <a:gdLst>
                  <a:gd name="T0" fmla="*/ 0 w 55"/>
                  <a:gd name="T1" fmla="*/ 48544898 h 147"/>
                  <a:gd name="T2" fmla="*/ 15620082 w 55"/>
                  <a:gd name="T3" fmla="*/ 96433740 h 147"/>
                  <a:gd name="T4" fmla="*/ 17182306 w 55"/>
                  <a:gd name="T5" fmla="*/ 95121629 h 147"/>
                  <a:gd name="T6" fmla="*/ 25513690 w 55"/>
                  <a:gd name="T7" fmla="*/ 43296451 h 147"/>
                  <a:gd name="T8" fmla="*/ 14058579 w 55"/>
                  <a:gd name="T9" fmla="*/ 47232786 h 147"/>
                  <a:gd name="T10" fmla="*/ 17182306 w 55"/>
                  <a:gd name="T11" fmla="*/ 24272449 h 147"/>
                  <a:gd name="T12" fmla="*/ 26033950 w 55"/>
                  <a:gd name="T13" fmla="*/ 13120308 h 147"/>
                  <a:gd name="T14" fmla="*/ 28637418 w 55"/>
                  <a:gd name="T15" fmla="*/ 0 h 147"/>
                  <a:gd name="T16" fmla="*/ 18744531 w 55"/>
                  <a:gd name="T17" fmla="*/ 1968168 h 147"/>
                  <a:gd name="T18" fmla="*/ 0 w 55"/>
                  <a:gd name="T19" fmla="*/ 48544898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147"/>
                  <a:gd name="T32" fmla="*/ 55 w 55"/>
                  <a:gd name="T33" fmla="*/ 147 h 1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147">
                    <a:moveTo>
                      <a:pt x="0" y="74"/>
                    </a:moveTo>
                    <a:lnTo>
                      <a:pt x="30" y="147"/>
                    </a:lnTo>
                    <a:lnTo>
                      <a:pt x="33" y="145"/>
                    </a:lnTo>
                    <a:lnTo>
                      <a:pt x="49" y="66"/>
                    </a:lnTo>
                    <a:lnTo>
                      <a:pt x="27" y="72"/>
                    </a:lnTo>
                    <a:lnTo>
                      <a:pt x="33" y="37"/>
                    </a:lnTo>
                    <a:lnTo>
                      <a:pt x="50" y="20"/>
                    </a:lnTo>
                    <a:lnTo>
                      <a:pt x="55" y="0"/>
                    </a:lnTo>
                    <a:lnTo>
                      <a:pt x="36" y="3"/>
                    </a:lnTo>
                    <a:lnTo>
                      <a:pt x="0" y="74"/>
                    </a:lnTo>
                    <a:close/>
                  </a:path>
                </a:pathLst>
              </a:custGeom>
              <a:grpFill/>
              <a:ln w="3175" cap="rnd">
                <a:solidFill>
                  <a:schemeClr val="bg1"/>
                </a:solidFill>
                <a:round/>
                <a:headEnd/>
                <a:tailEnd/>
              </a:ln>
            </p:spPr>
            <p:txBody>
              <a:bodyPr/>
              <a:lstStyle/>
              <a:p>
                <a:endParaRPr lang="en-US" dirty="0"/>
              </a:p>
            </p:txBody>
          </p:sp>
          <p:sp>
            <p:nvSpPr>
              <p:cNvPr id="224" name="Freeform 200"/>
              <p:cNvSpPr>
                <a:spLocks noChangeAspect="1"/>
              </p:cNvSpPr>
              <p:nvPr/>
            </p:nvSpPr>
            <p:spPr bwMode="gray">
              <a:xfrm>
                <a:off x="4242365" y="4162419"/>
                <a:ext cx="153988" cy="179387"/>
              </a:xfrm>
              <a:custGeom>
                <a:avLst/>
                <a:gdLst>
                  <a:gd name="T0" fmla="*/ 0 w 204"/>
                  <a:gd name="T1" fmla="*/ 96618868 h 219"/>
                  <a:gd name="T2" fmla="*/ 1139813 w 204"/>
                  <a:gd name="T3" fmla="*/ 74477147 h 219"/>
                  <a:gd name="T4" fmla="*/ 4558498 w 204"/>
                  <a:gd name="T5" fmla="*/ 51664563 h 219"/>
                  <a:gd name="T6" fmla="*/ 17093423 w 204"/>
                  <a:gd name="T7" fmla="*/ 55018873 h 219"/>
                  <a:gd name="T8" fmla="*/ 10825960 w 204"/>
                  <a:gd name="T9" fmla="*/ 12748016 h 219"/>
                  <a:gd name="T10" fmla="*/ 46152619 w 204"/>
                  <a:gd name="T11" fmla="*/ 0 h 219"/>
                  <a:gd name="T12" fmla="*/ 66095575 w 204"/>
                  <a:gd name="T13" fmla="*/ 8722844 h 219"/>
                  <a:gd name="T14" fmla="*/ 76351628 w 204"/>
                  <a:gd name="T15" fmla="*/ 22812584 h 219"/>
                  <a:gd name="T16" fmla="*/ 116236785 w 204"/>
                  <a:gd name="T17" fmla="*/ 27509436 h 219"/>
                  <a:gd name="T18" fmla="*/ 108829509 w 204"/>
                  <a:gd name="T19" fmla="*/ 131508606 h 219"/>
                  <a:gd name="T20" fmla="*/ 18803143 w 204"/>
                  <a:gd name="T21" fmla="*/ 146940888 h 219"/>
                  <a:gd name="T22" fmla="*/ 21082014 w 204"/>
                  <a:gd name="T23" fmla="*/ 113392875 h 219"/>
                  <a:gd name="T24" fmla="*/ 0 w 204"/>
                  <a:gd name="T25" fmla="*/ 96618868 h 2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4"/>
                  <a:gd name="T40" fmla="*/ 0 h 219"/>
                  <a:gd name="T41" fmla="*/ 204 w 204"/>
                  <a:gd name="T42" fmla="*/ 219 h 2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4" h="219">
                    <a:moveTo>
                      <a:pt x="0" y="144"/>
                    </a:moveTo>
                    <a:lnTo>
                      <a:pt x="2" y="111"/>
                    </a:lnTo>
                    <a:lnTo>
                      <a:pt x="8" y="77"/>
                    </a:lnTo>
                    <a:lnTo>
                      <a:pt x="30" y="82"/>
                    </a:lnTo>
                    <a:lnTo>
                      <a:pt x="19" y="19"/>
                    </a:lnTo>
                    <a:lnTo>
                      <a:pt x="81" y="0"/>
                    </a:lnTo>
                    <a:lnTo>
                      <a:pt x="116" y="13"/>
                    </a:lnTo>
                    <a:lnTo>
                      <a:pt x="134" y="34"/>
                    </a:lnTo>
                    <a:lnTo>
                      <a:pt x="204" y="41"/>
                    </a:lnTo>
                    <a:lnTo>
                      <a:pt x="191" y="196"/>
                    </a:lnTo>
                    <a:lnTo>
                      <a:pt x="33" y="219"/>
                    </a:lnTo>
                    <a:lnTo>
                      <a:pt x="37" y="169"/>
                    </a:lnTo>
                    <a:lnTo>
                      <a:pt x="0" y="144"/>
                    </a:lnTo>
                    <a:close/>
                  </a:path>
                </a:pathLst>
              </a:custGeom>
              <a:grpFill/>
              <a:ln w="3175" cap="rnd">
                <a:solidFill>
                  <a:schemeClr val="bg1"/>
                </a:solidFill>
                <a:round/>
                <a:headEnd/>
                <a:tailEnd/>
              </a:ln>
            </p:spPr>
            <p:txBody>
              <a:bodyPr/>
              <a:lstStyle/>
              <a:p>
                <a:endParaRPr lang="en-US" dirty="0"/>
              </a:p>
            </p:txBody>
          </p:sp>
          <p:sp>
            <p:nvSpPr>
              <p:cNvPr id="225" name="Freeform 201"/>
              <p:cNvSpPr>
                <a:spLocks noChangeAspect="1"/>
              </p:cNvSpPr>
              <p:nvPr/>
            </p:nvSpPr>
            <p:spPr bwMode="gray">
              <a:xfrm>
                <a:off x="5366314" y="3481383"/>
                <a:ext cx="114301" cy="133349"/>
              </a:xfrm>
              <a:custGeom>
                <a:avLst/>
                <a:gdLst>
                  <a:gd name="T0" fmla="*/ 0 w 152"/>
                  <a:gd name="T1" fmla="*/ 52851050 h 162"/>
                  <a:gd name="T2" fmla="*/ 3392905 w 152"/>
                  <a:gd name="T3" fmla="*/ 29135329 h 162"/>
                  <a:gd name="T4" fmla="*/ 13005385 w 152"/>
                  <a:gd name="T5" fmla="*/ 17617017 h 162"/>
                  <a:gd name="T6" fmla="*/ 33927549 w 152"/>
                  <a:gd name="T7" fmla="*/ 27102976 h 162"/>
                  <a:gd name="T8" fmla="*/ 76337361 w 152"/>
                  <a:gd name="T9" fmla="*/ 0 h 162"/>
                  <a:gd name="T10" fmla="*/ 85950592 w 152"/>
                  <a:gd name="T11" fmla="*/ 30491054 h 162"/>
                  <a:gd name="T12" fmla="*/ 41278843 w 152"/>
                  <a:gd name="T13" fmla="*/ 48108070 h 162"/>
                  <a:gd name="T14" fmla="*/ 62766491 w 152"/>
                  <a:gd name="T15" fmla="*/ 71822969 h 162"/>
                  <a:gd name="T16" fmla="*/ 52023043 w 152"/>
                  <a:gd name="T17" fmla="*/ 88084260 h 162"/>
                  <a:gd name="T18" fmla="*/ 25446038 w 152"/>
                  <a:gd name="T19" fmla="*/ 109766806 h 162"/>
                  <a:gd name="T20" fmla="*/ 3392905 w 152"/>
                  <a:gd name="T21" fmla="*/ 102313199 h 162"/>
                  <a:gd name="T22" fmla="*/ 12439901 w 152"/>
                  <a:gd name="T23" fmla="*/ 48785521 h 162"/>
                  <a:gd name="T24" fmla="*/ 0 w 152"/>
                  <a:gd name="T25" fmla="*/ 52851050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62"/>
                  <a:gd name="T41" fmla="*/ 152 w 152"/>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62">
                    <a:moveTo>
                      <a:pt x="0" y="78"/>
                    </a:moveTo>
                    <a:lnTo>
                      <a:pt x="6" y="43"/>
                    </a:lnTo>
                    <a:lnTo>
                      <a:pt x="23" y="26"/>
                    </a:lnTo>
                    <a:lnTo>
                      <a:pt x="60" y="40"/>
                    </a:lnTo>
                    <a:lnTo>
                      <a:pt x="135" y="0"/>
                    </a:lnTo>
                    <a:lnTo>
                      <a:pt x="152" y="45"/>
                    </a:lnTo>
                    <a:lnTo>
                      <a:pt x="73" y="71"/>
                    </a:lnTo>
                    <a:lnTo>
                      <a:pt x="111" y="106"/>
                    </a:lnTo>
                    <a:lnTo>
                      <a:pt x="92" y="130"/>
                    </a:lnTo>
                    <a:lnTo>
                      <a:pt x="45" y="162"/>
                    </a:lnTo>
                    <a:lnTo>
                      <a:pt x="6" y="151"/>
                    </a:lnTo>
                    <a:lnTo>
                      <a:pt x="22" y="72"/>
                    </a:lnTo>
                    <a:lnTo>
                      <a:pt x="0" y="78"/>
                    </a:lnTo>
                    <a:close/>
                  </a:path>
                </a:pathLst>
              </a:custGeom>
              <a:grpFill/>
              <a:ln w="3175" cap="rnd">
                <a:solidFill>
                  <a:schemeClr val="bg1"/>
                </a:solidFill>
                <a:round/>
                <a:headEnd/>
                <a:tailEnd/>
              </a:ln>
            </p:spPr>
            <p:txBody>
              <a:bodyPr/>
              <a:lstStyle/>
              <a:p>
                <a:endParaRPr lang="en-US" dirty="0"/>
              </a:p>
            </p:txBody>
          </p:sp>
          <p:sp>
            <p:nvSpPr>
              <p:cNvPr id="226" name="Freeform 202"/>
              <p:cNvSpPr>
                <a:spLocks noChangeAspect="1"/>
              </p:cNvSpPr>
              <p:nvPr/>
            </p:nvSpPr>
            <p:spPr bwMode="gray">
              <a:xfrm>
                <a:off x="5345677" y="4335457"/>
                <a:ext cx="203201" cy="266700"/>
              </a:xfrm>
              <a:custGeom>
                <a:avLst/>
                <a:gdLst>
                  <a:gd name="T0" fmla="*/ 0 w 274"/>
                  <a:gd name="T1" fmla="*/ 13979595 h 319"/>
                  <a:gd name="T2" fmla="*/ 20899194 w 274"/>
                  <a:gd name="T3" fmla="*/ 61509882 h 319"/>
                  <a:gd name="T4" fmla="*/ 0 w 274"/>
                  <a:gd name="T5" fmla="*/ 104847378 h 319"/>
                  <a:gd name="T6" fmla="*/ 16499247 w 274"/>
                  <a:gd name="T7" fmla="*/ 116729323 h 319"/>
                  <a:gd name="T8" fmla="*/ 4949477 w 274"/>
                  <a:gd name="T9" fmla="*/ 132806567 h 319"/>
                  <a:gd name="T10" fmla="*/ 102845898 w 274"/>
                  <a:gd name="T11" fmla="*/ 222974577 h 319"/>
                  <a:gd name="T12" fmla="*/ 144644286 w 274"/>
                  <a:gd name="T13" fmla="*/ 150979790 h 319"/>
                  <a:gd name="T14" fmla="*/ 135294861 w 274"/>
                  <a:gd name="T15" fmla="*/ 131407855 h 319"/>
                  <a:gd name="T16" fmla="*/ 135294861 w 274"/>
                  <a:gd name="T17" fmla="*/ 42637722 h 319"/>
                  <a:gd name="T18" fmla="*/ 150694307 w 274"/>
                  <a:gd name="T19" fmla="*/ 16076408 h 319"/>
                  <a:gd name="T20" fmla="*/ 96246347 w 274"/>
                  <a:gd name="T21" fmla="*/ 27260251 h 319"/>
                  <a:gd name="T22" fmla="*/ 35748368 w 274"/>
                  <a:gd name="T23" fmla="*/ 0 h 319"/>
                  <a:gd name="T24" fmla="*/ 0 w 274"/>
                  <a:gd name="T25" fmla="*/ 13979595 h 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4"/>
                  <a:gd name="T40" fmla="*/ 0 h 319"/>
                  <a:gd name="T41" fmla="*/ 274 w 274"/>
                  <a:gd name="T42" fmla="*/ 319 h 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4" h="319">
                    <a:moveTo>
                      <a:pt x="0" y="20"/>
                    </a:moveTo>
                    <a:lnTo>
                      <a:pt x="38" y="88"/>
                    </a:lnTo>
                    <a:lnTo>
                      <a:pt x="0" y="150"/>
                    </a:lnTo>
                    <a:lnTo>
                      <a:pt x="30" y="167"/>
                    </a:lnTo>
                    <a:lnTo>
                      <a:pt x="9" y="190"/>
                    </a:lnTo>
                    <a:lnTo>
                      <a:pt x="187" y="319"/>
                    </a:lnTo>
                    <a:lnTo>
                      <a:pt x="263" y="216"/>
                    </a:lnTo>
                    <a:lnTo>
                      <a:pt x="246" y="188"/>
                    </a:lnTo>
                    <a:lnTo>
                      <a:pt x="246" y="61"/>
                    </a:lnTo>
                    <a:lnTo>
                      <a:pt x="274" y="23"/>
                    </a:lnTo>
                    <a:lnTo>
                      <a:pt x="175" y="39"/>
                    </a:lnTo>
                    <a:lnTo>
                      <a:pt x="65" y="0"/>
                    </a:lnTo>
                    <a:lnTo>
                      <a:pt x="0" y="20"/>
                    </a:lnTo>
                    <a:close/>
                  </a:path>
                </a:pathLst>
              </a:custGeom>
              <a:grpFill/>
              <a:ln w="3175" cap="rnd">
                <a:solidFill>
                  <a:schemeClr val="bg1"/>
                </a:solidFill>
                <a:round/>
                <a:headEnd/>
                <a:tailEnd/>
              </a:ln>
            </p:spPr>
            <p:txBody>
              <a:bodyPr/>
              <a:lstStyle/>
              <a:p>
                <a:endParaRPr lang="en-US" dirty="0"/>
              </a:p>
            </p:txBody>
          </p:sp>
          <p:sp>
            <p:nvSpPr>
              <p:cNvPr id="227" name="Freeform 203"/>
              <p:cNvSpPr>
                <a:spLocks noChangeAspect="1"/>
              </p:cNvSpPr>
              <p:nvPr/>
            </p:nvSpPr>
            <p:spPr bwMode="gray">
              <a:xfrm>
                <a:off x="5674290" y="3584569"/>
                <a:ext cx="42864" cy="44450"/>
              </a:xfrm>
              <a:custGeom>
                <a:avLst/>
                <a:gdLst>
                  <a:gd name="T0" fmla="*/ 0 w 62"/>
                  <a:gd name="T1" fmla="*/ 23382410 h 52"/>
                  <a:gd name="T2" fmla="*/ 24375220 w 62"/>
                  <a:gd name="T3" fmla="*/ 0 h 52"/>
                  <a:gd name="T4" fmla="*/ 29632851 w 62"/>
                  <a:gd name="T5" fmla="*/ 37996202 h 52"/>
                  <a:gd name="T6" fmla="*/ 0 w 62"/>
                  <a:gd name="T7" fmla="*/ 23382410 h 52"/>
                  <a:gd name="T8" fmla="*/ 0 60000 65536"/>
                  <a:gd name="T9" fmla="*/ 0 60000 65536"/>
                  <a:gd name="T10" fmla="*/ 0 60000 65536"/>
                  <a:gd name="T11" fmla="*/ 0 60000 65536"/>
                  <a:gd name="T12" fmla="*/ 0 w 62"/>
                  <a:gd name="T13" fmla="*/ 0 h 52"/>
                  <a:gd name="T14" fmla="*/ 62 w 62"/>
                  <a:gd name="T15" fmla="*/ 52 h 52"/>
                </a:gdLst>
                <a:ahLst/>
                <a:cxnLst>
                  <a:cxn ang="T8">
                    <a:pos x="T0" y="T1"/>
                  </a:cxn>
                  <a:cxn ang="T9">
                    <a:pos x="T2" y="T3"/>
                  </a:cxn>
                  <a:cxn ang="T10">
                    <a:pos x="T4" y="T5"/>
                  </a:cxn>
                  <a:cxn ang="T11">
                    <a:pos x="T6" y="T7"/>
                  </a:cxn>
                </a:cxnLst>
                <a:rect l="T12" t="T13" r="T14" b="T15"/>
                <a:pathLst>
                  <a:path w="62" h="52">
                    <a:moveTo>
                      <a:pt x="0" y="32"/>
                    </a:moveTo>
                    <a:lnTo>
                      <a:pt x="51" y="0"/>
                    </a:lnTo>
                    <a:lnTo>
                      <a:pt x="62" y="52"/>
                    </a:lnTo>
                    <a:lnTo>
                      <a:pt x="0" y="32"/>
                    </a:lnTo>
                    <a:close/>
                  </a:path>
                </a:pathLst>
              </a:custGeom>
              <a:grpFill/>
              <a:ln w="3175" cap="rnd">
                <a:solidFill>
                  <a:schemeClr val="bg1"/>
                </a:solidFill>
                <a:round/>
                <a:headEnd/>
                <a:tailEnd/>
              </a:ln>
            </p:spPr>
            <p:txBody>
              <a:bodyPr/>
              <a:lstStyle/>
              <a:p>
                <a:endParaRPr lang="en-US" dirty="0"/>
              </a:p>
            </p:txBody>
          </p:sp>
          <p:sp>
            <p:nvSpPr>
              <p:cNvPr id="228" name="Freeform 204"/>
              <p:cNvSpPr>
                <a:spLocks noChangeAspect="1"/>
              </p:cNvSpPr>
              <p:nvPr/>
            </p:nvSpPr>
            <p:spPr bwMode="gray">
              <a:xfrm>
                <a:off x="5375839" y="3435345"/>
                <a:ext cx="38100" cy="52387"/>
              </a:xfrm>
              <a:custGeom>
                <a:avLst/>
                <a:gdLst>
                  <a:gd name="T0" fmla="*/ 0 w 55"/>
                  <a:gd name="T1" fmla="*/ 44991845 h 61"/>
                  <a:gd name="T2" fmla="*/ 9117676 w 55"/>
                  <a:gd name="T3" fmla="*/ 42779526 h 61"/>
                  <a:gd name="T4" fmla="*/ 26392909 w 55"/>
                  <a:gd name="T5" fmla="*/ 13276493 h 61"/>
                  <a:gd name="T6" fmla="*/ 16315805 w 55"/>
                  <a:gd name="T7" fmla="*/ 0 h 61"/>
                  <a:gd name="T8" fmla="*/ 0 w 55"/>
                  <a:gd name="T9" fmla="*/ 44991845 h 61"/>
                  <a:gd name="T10" fmla="*/ 0 60000 65536"/>
                  <a:gd name="T11" fmla="*/ 0 60000 65536"/>
                  <a:gd name="T12" fmla="*/ 0 60000 65536"/>
                  <a:gd name="T13" fmla="*/ 0 60000 65536"/>
                  <a:gd name="T14" fmla="*/ 0 60000 65536"/>
                  <a:gd name="T15" fmla="*/ 0 w 55"/>
                  <a:gd name="T16" fmla="*/ 0 h 61"/>
                  <a:gd name="T17" fmla="*/ 55 w 55"/>
                  <a:gd name="T18" fmla="*/ 61 h 61"/>
                </a:gdLst>
                <a:ahLst/>
                <a:cxnLst>
                  <a:cxn ang="T10">
                    <a:pos x="T0" y="T1"/>
                  </a:cxn>
                  <a:cxn ang="T11">
                    <a:pos x="T2" y="T3"/>
                  </a:cxn>
                  <a:cxn ang="T12">
                    <a:pos x="T4" y="T5"/>
                  </a:cxn>
                  <a:cxn ang="T13">
                    <a:pos x="T6" y="T7"/>
                  </a:cxn>
                  <a:cxn ang="T14">
                    <a:pos x="T8" y="T9"/>
                  </a:cxn>
                </a:cxnLst>
                <a:rect l="T15" t="T16" r="T17" b="T18"/>
                <a:pathLst>
                  <a:path w="55" h="61">
                    <a:moveTo>
                      <a:pt x="0" y="61"/>
                    </a:moveTo>
                    <a:lnTo>
                      <a:pt x="19" y="58"/>
                    </a:lnTo>
                    <a:lnTo>
                      <a:pt x="55" y="18"/>
                    </a:lnTo>
                    <a:lnTo>
                      <a:pt x="34" y="0"/>
                    </a:lnTo>
                    <a:lnTo>
                      <a:pt x="0" y="61"/>
                    </a:lnTo>
                    <a:close/>
                  </a:path>
                </a:pathLst>
              </a:custGeom>
              <a:grpFill/>
              <a:ln w="3175" cap="rnd">
                <a:solidFill>
                  <a:schemeClr val="bg1"/>
                </a:solidFill>
                <a:round/>
                <a:headEnd/>
                <a:tailEnd/>
              </a:ln>
            </p:spPr>
            <p:txBody>
              <a:bodyPr/>
              <a:lstStyle/>
              <a:p>
                <a:endParaRPr lang="en-US" dirty="0"/>
              </a:p>
            </p:txBody>
          </p:sp>
          <p:sp>
            <p:nvSpPr>
              <p:cNvPr id="229" name="Freeform 205"/>
              <p:cNvSpPr>
                <a:spLocks noChangeAspect="1"/>
              </p:cNvSpPr>
              <p:nvPr/>
            </p:nvSpPr>
            <p:spPr bwMode="gray">
              <a:xfrm>
                <a:off x="4169339" y="4230682"/>
                <a:ext cx="101599" cy="111124"/>
              </a:xfrm>
              <a:custGeom>
                <a:avLst/>
                <a:gdLst>
                  <a:gd name="T0" fmla="*/ 0 w 137"/>
                  <a:gd name="T1" fmla="*/ 33070156 h 138"/>
                  <a:gd name="T2" fmla="*/ 23098797 w 137"/>
                  <a:gd name="T3" fmla="*/ 0 h 138"/>
                  <a:gd name="T4" fmla="*/ 35198838 w 137"/>
                  <a:gd name="T5" fmla="*/ 648229 h 138"/>
                  <a:gd name="T6" fmla="*/ 36298639 w 137"/>
                  <a:gd name="T7" fmla="*/ 23343497 h 138"/>
                  <a:gd name="T8" fmla="*/ 56098032 w 137"/>
                  <a:gd name="T9" fmla="*/ 19453317 h 138"/>
                  <a:gd name="T10" fmla="*/ 54998231 w 137"/>
                  <a:gd name="T11" fmla="*/ 40851322 h 138"/>
                  <a:gd name="T12" fmla="*/ 75347153 w 137"/>
                  <a:gd name="T13" fmla="*/ 57061882 h 138"/>
                  <a:gd name="T14" fmla="*/ 73147550 w 137"/>
                  <a:gd name="T15" fmla="*/ 89483809 h 138"/>
                  <a:gd name="T16" fmla="*/ 0 w 137"/>
                  <a:gd name="T17" fmla="*/ 33070156 h 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138"/>
                  <a:gd name="T29" fmla="*/ 137 w 137"/>
                  <a:gd name="T30" fmla="*/ 138 h 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138">
                    <a:moveTo>
                      <a:pt x="0" y="51"/>
                    </a:moveTo>
                    <a:lnTo>
                      <a:pt x="42" y="0"/>
                    </a:lnTo>
                    <a:lnTo>
                      <a:pt x="64" y="1"/>
                    </a:lnTo>
                    <a:lnTo>
                      <a:pt x="66" y="36"/>
                    </a:lnTo>
                    <a:lnTo>
                      <a:pt x="102" y="30"/>
                    </a:lnTo>
                    <a:lnTo>
                      <a:pt x="100" y="63"/>
                    </a:lnTo>
                    <a:lnTo>
                      <a:pt x="137" y="88"/>
                    </a:lnTo>
                    <a:lnTo>
                      <a:pt x="133" y="138"/>
                    </a:lnTo>
                    <a:lnTo>
                      <a:pt x="0" y="51"/>
                    </a:lnTo>
                    <a:close/>
                  </a:path>
                </a:pathLst>
              </a:custGeom>
              <a:grpFill/>
              <a:ln w="3175" cap="rnd">
                <a:solidFill>
                  <a:schemeClr val="bg1"/>
                </a:solidFill>
                <a:round/>
                <a:headEnd/>
                <a:tailEnd/>
              </a:ln>
            </p:spPr>
            <p:txBody>
              <a:bodyPr/>
              <a:lstStyle/>
              <a:p>
                <a:endParaRPr lang="en-US" dirty="0"/>
              </a:p>
            </p:txBody>
          </p:sp>
          <p:sp>
            <p:nvSpPr>
              <p:cNvPr id="230" name="Freeform 206"/>
              <p:cNvSpPr>
                <a:spLocks noChangeAspect="1"/>
              </p:cNvSpPr>
              <p:nvPr/>
            </p:nvSpPr>
            <p:spPr bwMode="gray">
              <a:xfrm>
                <a:off x="4705914" y="3487732"/>
                <a:ext cx="406400" cy="417510"/>
              </a:xfrm>
              <a:custGeom>
                <a:avLst/>
                <a:gdLst>
                  <a:gd name="T0" fmla="*/ 0 w 543"/>
                  <a:gd name="T1" fmla="*/ 179767439 h 505"/>
                  <a:gd name="T2" fmla="*/ 559829 w 543"/>
                  <a:gd name="T3" fmla="*/ 73821082 h 505"/>
                  <a:gd name="T4" fmla="*/ 39210490 w 543"/>
                  <a:gd name="T5" fmla="*/ 0 h 505"/>
                  <a:gd name="T6" fmla="*/ 111470356 w 543"/>
                  <a:gd name="T7" fmla="*/ 21188941 h 505"/>
                  <a:gd name="T8" fmla="*/ 125474316 w 543"/>
                  <a:gd name="T9" fmla="*/ 47163148 h 505"/>
                  <a:gd name="T10" fmla="*/ 184290799 w 543"/>
                  <a:gd name="T11" fmla="*/ 73821082 h 505"/>
                  <a:gd name="T12" fmla="*/ 203336215 w 543"/>
                  <a:gd name="T13" fmla="*/ 64935104 h 505"/>
                  <a:gd name="T14" fmla="*/ 205016451 w 543"/>
                  <a:gd name="T15" fmla="*/ 27340835 h 505"/>
                  <a:gd name="T16" fmla="*/ 224061867 w 543"/>
                  <a:gd name="T17" fmla="*/ 9569706 h 505"/>
                  <a:gd name="T18" fmla="*/ 304163831 w 543"/>
                  <a:gd name="T19" fmla="*/ 38960897 h 505"/>
                  <a:gd name="T20" fmla="*/ 295201326 w 543"/>
                  <a:gd name="T21" fmla="*/ 79972977 h 505"/>
                  <a:gd name="T22" fmla="*/ 304163831 w 543"/>
                  <a:gd name="T23" fmla="*/ 282295985 h 505"/>
                  <a:gd name="T24" fmla="*/ 304163831 w 543"/>
                  <a:gd name="T25" fmla="*/ 330142860 h 505"/>
                  <a:gd name="T26" fmla="*/ 286799399 w 543"/>
                  <a:gd name="T27" fmla="*/ 331510315 h 505"/>
                  <a:gd name="T28" fmla="*/ 286799399 w 543"/>
                  <a:gd name="T29" fmla="*/ 345180733 h 505"/>
                  <a:gd name="T30" fmla="*/ 131076349 w 543"/>
                  <a:gd name="T31" fmla="*/ 247436627 h 505"/>
                  <a:gd name="T32" fmla="*/ 110350698 w 543"/>
                  <a:gd name="T33" fmla="*/ 257005506 h 505"/>
                  <a:gd name="T34" fmla="*/ 45932930 w 543"/>
                  <a:gd name="T35" fmla="*/ 245386271 h 505"/>
                  <a:gd name="T36" fmla="*/ 0 w 543"/>
                  <a:gd name="T37" fmla="*/ 179767439 h 5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3"/>
                  <a:gd name="T58" fmla="*/ 0 h 505"/>
                  <a:gd name="T59" fmla="*/ 543 w 543"/>
                  <a:gd name="T60" fmla="*/ 505 h 5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3" h="505">
                    <a:moveTo>
                      <a:pt x="0" y="263"/>
                    </a:moveTo>
                    <a:lnTo>
                      <a:pt x="1" y="108"/>
                    </a:lnTo>
                    <a:lnTo>
                      <a:pt x="70" y="0"/>
                    </a:lnTo>
                    <a:lnTo>
                      <a:pt x="199" y="31"/>
                    </a:lnTo>
                    <a:lnTo>
                      <a:pt x="224" y="69"/>
                    </a:lnTo>
                    <a:lnTo>
                      <a:pt x="329" y="108"/>
                    </a:lnTo>
                    <a:lnTo>
                      <a:pt x="363" y="95"/>
                    </a:lnTo>
                    <a:lnTo>
                      <a:pt x="366" y="40"/>
                    </a:lnTo>
                    <a:lnTo>
                      <a:pt x="400" y="14"/>
                    </a:lnTo>
                    <a:lnTo>
                      <a:pt x="543" y="57"/>
                    </a:lnTo>
                    <a:lnTo>
                      <a:pt x="527" y="117"/>
                    </a:lnTo>
                    <a:lnTo>
                      <a:pt x="543" y="413"/>
                    </a:lnTo>
                    <a:lnTo>
                      <a:pt x="543" y="483"/>
                    </a:lnTo>
                    <a:lnTo>
                      <a:pt x="512" y="485"/>
                    </a:lnTo>
                    <a:lnTo>
                      <a:pt x="512" y="505"/>
                    </a:lnTo>
                    <a:lnTo>
                      <a:pt x="234" y="362"/>
                    </a:lnTo>
                    <a:lnTo>
                      <a:pt x="197" y="376"/>
                    </a:lnTo>
                    <a:lnTo>
                      <a:pt x="82" y="359"/>
                    </a:lnTo>
                    <a:lnTo>
                      <a:pt x="0" y="263"/>
                    </a:lnTo>
                    <a:close/>
                  </a:path>
                </a:pathLst>
              </a:custGeom>
              <a:grpFill/>
              <a:ln w="3175" cap="rnd">
                <a:solidFill>
                  <a:schemeClr val="bg1"/>
                </a:solidFill>
                <a:round/>
                <a:headEnd/>
                <a:tailEnd/>
              </a:ln>
            </p:spPr>
            <p:txBody>
              <a:bodyPr/>
              <a:lstStyle/>
              <a:p>
                <a:endParaRPr lang="en-US" dirty="0"/>
              </a:p>
            </p:txBody>
          </p:sp>
          <p:sp>
            <p:nvSpPr>
              <p:cNvPr id="231" name="Freeform 207"/>
              <p:cNvSpPr>
                <a:spLocks noChangeAspect="1"/>
              </p:cNvSpPr>
              <p:nvPr/>
            </p:nvSpPr>
            <p:spPr bwMode="gray">
              <a:xfrm>
                <a:off x="5579040" y="4816470"/>
                <a:ext cx="187324" cy="400049"/>
              </a:xfrm>
              <a:custGeom>
                <a:avLst/>
                <a:gdLst>
                  <a:gd name="T0" fmla="*/ 0 w 244"/>
                  <a:gd name="T1" fmla="*/ 236969866 h 482"/>
                  <a:gd name="T2" fmla="*/ 12966882 w 244"/>
                  <a:gd name="T3" fmla="*/ 305167602 h 482"/>
                  <a:gd name="T4" fmla="*/ 39490260 w 244"/>
                  <a:gd name="T5" fmla="*/ 332033200 h 482"/>
                  <a:gd name="T6" fmla="*/ 84284734 w 244"/>
                  <a:gd name="T7" fmla="*/ 305167602 h 482"/>
                  <a:gd name="T8" fmla="*/ 134383423 w 244"/>
                  <a:gd name="T9" fmla="*/ 77153211 h 482"/>
                  <a:gd name="T10" fmla="*/ 143814162 w 244"/>
                  <a:gd name="T11" fmla="*/ 85418975 h 482"/>
                  <a:gd name="T12" fmla="*/ 122595768 w 244"/>
                  <a:gd name="T13" fmla="*/ 0 h 482"/>
                  <a:gd name="T14" fmla="*/ 96662003 w 244"/>
                  <a:gd name="T15" fmla="*/ 35821075 h 482"/>
                  <a:gd name="T16" fmla="*/ 97251616 w 244"/>
                  <a:gd name="T17" fmla="*/ 60620025 h 482"/>
                  <a:gd name="T18" fmla="*/ 64834411 w 244"/>
                  <a:gd name="T19" fmla="*/ 88174506 h 482"/>
                  <a:gd name="T20" fmla="*/ 25344151 w 244"/>
                  <a:gd name="T21" fmla="*/ 99885513 h 482"/>
                  <a:gd name="T22" fmla="*/ 14145341 w 244"/>
                  <a:gd name="T23" fmla="*/ 128817760 h 482"/>
                  <a:gd name="T24" fmla="*/ 25344151 w 244"/>
                  <a:gd name="T25" fmla="*/ 187371136 h 482"/>
                  <a:gd name="T26" fmla="*/ 0 w 244"/>
                  <a:gd name="T27" fmla="*/ 236969866 h 4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82"/>
                  <a:gd name="T44" fmla="*/ 244 w 244"/>
                  <a:gd name="T45" fmla="*/ 482 h 4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82">
                    <a:moveTo>
                      <a:pt x="0" y="344"/>
                    </a:moveTo>
                    <a:lnTo>
                      <a:pt x="22" y="443"/>
                    </a:lnTo>
                    <a:lnTo>
                      <a:pt x="67" y="482"/>
                    </a:lnTo>
                    <a:lnTo>
                      <a:pt x="143" y="443"/>
                    </a:lnTo>
                    <a:lnTo>
                      <a:pt x="228" y="112"/>
                    </a:lnTo>
                    <a:lnTo>
                      <a:pt x="244" y="124"/>
                    </a:lnTo>
                    <a:lnTo>
                      <a:pt x="208" y="0"/>
                    </a:lnTo>
                    <a:lnTo>
                      <a:pt x="164" y="52"/>
                    </a:lnTo>
                    <a:lnTo>
                      <a:pt x="165" y="88"/>
                    </a:lnTo>
                    <a:lnTo>
                      <a:pt x="110" y="128"/>
                    </a:lnTo>
                    <a:lnTo>
                      <a:pt x="43" y="145"/>
                    </a:lnTo>
                    <a:lnTo>
                      <a:pt x="24" y="187"/>
                    </a:lnTo>
                    <a:lnTo>
                      <a:pt x="43" y="272"/>
                    </a:lnTo>
                    <a:lnTo>
                      <a:pt x="0" y="344"/>
                    </a:lnTo>
                    <a:close/>
                  </a:path>
                </a:pathLst>
              </a:custGeom>
              <a:grpFill/>
              <a:ln w="3175" cap="rnd">
                <a:solidFill>
                  <a:schemeClr val="bg1"/>
                </a:solidFill>
                <a:round/>
                <a:headEnd/>
                <a:tailEnd/>
              </a:ln>
            </p:spPr>
            <p:txBody>
              <a:bodyPr/>
              <a:lstStyle/>
              <a:p>
                <a:endParaRPr lang="en-US" dirty="0"/>
              </a:p>
            </p:txBody>
          </p:sp>
          <p:sp>
            <p:nvSpPr>
              <p:cNvPr id="232" name="Freeform 208"/>
              <p:cNvSpPr>
                <a:spLocks noChangeAspect="1"/>
              </p:cNvSpPr>
              <p:nvPr/>
            </p:nvSpPr>
            <p:spPr bwMode="gray">
              <a:xfrm>
                <a:off x="5315515" y="4737095"/>
                <a:ext cx="80962" cy="223836"/>
              </a:xfrm>
              <a:custGeom>
                <a:avLst/>
                <a:gdLst>
                  <a:gd name="T0" fmla="*/ 0 w 112"/>
                  <a:gd name="T1" fmla="*/ 100969935 h 271"/>
                  <a:gd name="T2" fmla="*/ 7838230 w 112"/>
                  <a:gd name="T3" fmla="*/ 112567387 h 271"/>
                  <a:gd name="T4" fmla="*/ 30831000 w 112"/>
                  <a:gd name="T5" fmla="*/ 121436658 h 271"/>
                  <a:gd name="T6" fmla="*/ 27695852 w 112"/>
                  <a:gd name="T7" fmla="*/ 157594342 h 271"/>
                  <a:gd name="T8" fmla="*/ 47552751 w 112"/>
                  <a:gd name="T9" fmla="*/ 184883580 h 271"/>
                  <a:gd name="T10" fmla="*/ 58526852 w 112"/>
                  <a:gd name="T11" fmla="*/ 132351858 h 271"/>
                  <a:gd name="T12" fmla="*/ 39714520 w 112"/>
                  <a:gd name="T13" fmla="*/ 97558677 h 271"/>
                  <a:gd name="T14" fmla="*/ 45462893 w 112"/>
                  <a:gd name="T15" fmla="*/ 117343148 h 271"/>
                  <a:gd name="T16" fmla="*/ 34488792 w 112"/>
                  <a:gd name="T17" fmla="*/ 115978645 h 271"/>
                  <a:gd name="T18" fmla="*/ 22470124 w 112"/>
                  <a:gd name="T19" fmla="*/ 68222684 h 271"/>
                  <a:gd name="T20" fmla="*/ 21947479 w 112"/>
                  <a:gd name="T21" fmla="*/ 4775761 h 271"/>
                  <a:gd name="T22" fmla="*/ 4180438 w 112"/>
                  <a:gd name="T23" fmla="*/ 0 h 271"/>
                  <a:gd name="T24" fmla="*/ 18289686 w 112"/>
                  <a:gd name="T25" fmla="*/ 30700497 h 271"/>
                  <a:gd name="T26" fmla="*/ 0 w 112"/>
                  <a:gd name="T27" fmla="*/ 100969935 h 2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271"/>
                  <a:gd name="T44" fmla="*/ 112 w 112"/>
                  <a:gd name="T45" fmla="*/ 271 h 2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271">
                    <a:moveTo>
                      <a:pt x="0" y="148"/>
                    </a:moveTo>
                    <a:lnTo>
                      <a:pt x="15" y="165"/>
                    </a:lnTo>
                    <a:lnTo>
                      <a:pt x="59" y="178"/>
                    </a:lnTo>
                    <a:lnTo>
                      <a:pt x="53" y="231"/>
                    </a:lnTo>
                    <a:lnTo>
                      <a:pt x="91" y="271"/>
                    </a:lnTo>
                    <a:lnTo>
                      <a:pt x="112" y="194"/>
                    </a:lnTo>
                    <a:lnTo>
                      <a:pt x="76" y="143"/>
                    </a:lnTo>
                    <a:lnTo>
                      <a:pt x="87" y="172"/>
                    </a:lnTo>
                    <a:lnTo>
                      <a:pt x="66" y="170"/>
                    </a:lnTo>
                    <a:lnTo>
                      <a:pt x="43" y="100"/>
                    </a:lnTo>
                    <a:lnTo>
                      <a:pt x="42" y="7"/>
                    </a:lnTo>
                    <a:lnTo>
                      <a:pt x="8" y="0"/>
                    </a:lnTo>
                    <a:lnTo>
                      <a:pt x="35" y="45"/>
                    </a:lnTo>
                    <a:lnTo>
                      <a:pt x="0" y="148"/>
                    </a:lnTo>
                    <a:close/>
                  </a:path>
                </a:pathLst>
              </a:custGeom>
              <a:grpFill/>
              <a:ln w="3175" cap="rnd">
                <a:solidFill>
                  <a:schemeClr val="bg1"/>
                </a:solidFill>
                <a:round/>
                <a:headEnd/>
                <a:tailEnd/>
              </a:ln>
            </p:spPr>
            <p:txBody>
              <a:bodyPr/>
              <a:lstStyle/>
              <a:p>
                <a:endParaRPr lang="en-US" dirty="0"/>
              </a:p>
            </p:txBody>
          </p:sp>
          <p:sp>
            <p:nvSpPr>
              <p:cNvPr id="233" name="Freeform 209"/>
              <p:cNvSpPr>
                <a:spLocks noChangeAspect="1"/>
              </p:cNvSpPr>
              <p:nvPr/>
            </p:nvSpPr>
            <p:spPr bwMode="gray">
              <a:xfrm>
                <a:off x="4153465" y="3740146"/>
                <a:ext cx="419099" cy="434975"/>
              </a:xfrm>
              <a:custGeom>
                <a:avLst/>
                <a:gdLst>
                  <a:gd name="T0" fmla="*/ 0 w 561"/>
                  <a:gd name="T1" fmla="*/ 248656306 h 527"/>
                  <a:gd name="T2" fmla="*/ 12835965 w 561"/>
                  <a:gd name="T3" fmla="*/ 223450042 h 527"/>
                  <a:gd name="T4" fmla="*/ 28462941 w 561"/>
                  <a:gd name="T5" fmla="*/ 240481748 h 527"/>
                  <a:gd name="T6" fmla="*/ 126129676 w 561"/>
                  <a:gd name="T7" fmla="*/ 232988127 h 527"/>
                  <a:gd name="T8" fmla="*/ 105480224 w 561"/>
                  <a:gd name="T9" fmla="*/ 0 h 527"/>
                  <a:gd name="T10" fmla="*/ 139524441 w 561"/>
                  <a:gd name="T11" fmla="*/ 0 h 527"/>
                  <a:gd name="T12" fmla="*/ 295233165 w 561"/>
                  <a:gd name="T13" fmla="*/ 126031324 h 527"/>
                  <a:gd name="T14" fmla="*/ 296907324 w 561"/>
                  <a:gd name="T15" fmla="*/ 147831247 h 527"/>
                  <a:gd name="T16" fmla="*/ 312534300 w 561"/>
                  <a:gd name="T17" fmla="*/ 144424906 h 527"/>
                  <a:gd name="T18" fmla="*/ 313092353 w 561"/>
                  <a:gd name="T19" fmla="*/ 218681824 h 527"/>
                  <a:gd name="T20" fmla="*/ 300256388 w 561"/>
                  <a:gd name="T21" fmla="*/ 234350829 h 527"/>
                  <a:gd name="T22" fmla="*/ 237191176 w 561"/>
                  <a:gd name="T23" fmla="*/ 244569027 h 527"/>
                  <a:gd name="T24" fmla="*/ 157383629 w 561"/>
                  <a:gd name="T25" fmla="*/ 286806998 h 527"/>
                  <a:gd name="T26" fmla="*/ 132827059 w 561"/>
                  <a:gd name="T27" fmla="*/ 354932172 h 527"/>
                  <a:gd name="T28" fmla="*/ 113293712 w 561"/>
                  <a:gd name="T29" fmla="*/ 346075849 h 527"/>
                  <a:gd name="T30" fmla="*/ 78691441 w 561"/>
                  <a:gd name="T31" fmla="*/ 359019451 h 527"/>
                  <a:gd name="T32" fmla="*/ 59158094 w 561"/>
                  <a:gd name="T33" fmla="*/ 302475177 h 527"/>
                  <a:gd name="T34" fmla="*/ 26230729 w 561"/>
                  <a:gd name="T35" fmla="*/ 316100542 h 527"/>
                  <a:gd name="T36" fmla="*/ 13952071 w 561"/>
                  <a:gd name="T37" fmla="*/ 304519642 h 527"/>
                  <a:gd name="T38" fmla="*/ 0 w 561"/>
                  <a:gd name="T39" fmla="*/ 248656306 h 5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1"/>
                  <a:gd name="T61" fmla="*/ 0 h 527"/>
                  <a:gd name="T62" fmla="*/ 561 w 561"/>
                  <a:gd name="T63" fmla="*/ 527 h 5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1" h="527">
                    <a:moveTo>
                      <a:pt x="0" y="365"/>
                    </a:moveTo>
                    <a:lnTo>
                      <a:pt x="23" y="328"/>
                    </a:lnTo>
                    <a:lnTo>
                      <a:pt x="51" y="353"/>
                    </a:lnTo>
                    <a:lnTo>
                      <a:pt x="226" y="342"/>
                    </a:lnTo>
                    <a:lnTo>
                      <a:pt x="189" y="0"/>
                    </a:lnTo>
                    <a:lnTo>
                      <a:pt x="250" y="0"/>
                    </a:lnTo>
                    <a:lnTo>
                      <a:pt x="529" y="185"/>
                    </a:lnTo>
                    <a:lnTo>
                      <a:pt x="532" y="217"/>
                    </a:lnTo>
                    <a:lnTo>
                      <a:pt x="560" y="212"/>
                    </a:lnTo>
                    <a:lnTo>
                      <a:pt x="561" y="321"/>
                    </a:lnTo>
                    <a:lnTo>
                      <a:pt x="538" y="344"/>
                    </a:lnTo>
                    <a:lnTo>
                      <a:pt x="425" y="359"/>
                    </a:lnTo>
                    <a:lnTo>
                      <a:pt x="282" y="421"/>
                    </a:lnTo>
                    <a:lnTo>
                      <a:pt x="238" y="521"/>
                    </a:lnTo>
                    <a:lnTo>
                      <a:pt x="203" y="508"/>
                    </a:lnTo>
                    <a:lnTo>
                      <a:pt x="141" y="527"/>
                    </a:lnTo>
                    <a:lnTo>
                      <a:pt x="106" y="444"/>
                    </a:lnTo>
                    <a:lnTo>
                      <a:pt x="47" y="464"/>
                    </a:lnTo>
                    <a:lnTo>
                      <a:pt x="25" y="447"/>
                    </a:lnTo>
                    <a:lnTo>
                      <a:pt x="0" y="365"/>
                    </a:lnTo>
                    <a:close/>
                  </a:path>
                </a:pathLst>
              </a:custGeom>
              <a:grpFill/>
              <a:ln w="3175" cap="rnd">
                <a:solidFill>
                  <a:schemeClr val="bg1"/>
                </a:solidFill>
                <a:round/>
                <a:headEnd/>
                <a:tailEnd/>
              </a:ln>
            </p:spPr>
            <p:txBody>
              <a:bodyPr/>
              <a:lstStyle/>
              <a:p>
                <a:endParaRPr lang="en-US" dirty="0"/>
              </a:p>
            </p:txBody>
          </p:sp>
          <p:sp>
            <p:nvSpPr>
              <p:cNvPr id="234" name="Freeform 210"/>
              <p:cNvSpPr>
                <a:spLocks noChangeAspect="1"/>
              </p:cNvSpPr>
              <p:nvPr/>
            </p:nvSpPr>
            <p:spPr bwMode="gray">
              <a:xfrm>
                <a:off x="4024879" y="3671883"/>
                <a:ext cx="315911" cy="369886"/>
              </a:xfrm>
              <a:custGeom>
                <a:avLst/>
                <a:gdLst>
                  <a:gd name="T0" fmla="*/ 0 w 419"/>
                  <a:gd name="T1" fmla="*/ 153378433 h 448"/>
                  <a:gd name="T2" fmla="*/ 14211516 w 419"/>
                  <a:gd name="T3" fmla="*/ 171102461 h 448"/>
                  <a:gd name="T4" fmla="*/ 17053970 w 419"/>
                  <a:gd name="T5" fmla="*/ 216775249 h 448"/>
                  <a:gd name="T6" fmla="*/ 6253399 w 419"/>
                  <a:gd name="T7" fmla="*/ 274717882 h 448"/>
                  <a:gd name="T8" fmla="*/ 50593420 w 419"/>
                  <a:gd name="T9" fmla="*/ 261766058 h 448"/>
                  <a:gd name="T10" fmla="*/ 96070423 w 419"/>
                  <a:gd name="T11" fmla="*/ 305393734 h 448"/>
                  <a:gd name="T12" fmla="*/ 109145711 w 419"/>
                  <a:gd name="T13" fmla="*/ 280171238 h 448"/>
                  <a:gd name="T14" fmla="*/ 125062700 w 419"/>
                  <a:gd name="T15" fmla="*/ 297213287 h 448"/>
                  <a:gd name="T16" fmla="*/ 224544067 w 419"/>
                  <a:gd name="T17" fmla="*/ 289714818 h 448"/>
                  <a:gd name="T18" fmla="*/ 203510661 w 419"/>
                  <a:gd name="T19" fmla="*/ 56579501 h 448"/>
                  <a:gd name="T20" fmla="*/ 238187092 w 419"/>
                  <a:gd name="T21" fmla="*/ 56579501 h 448"/>
                  <a:gd name="T22" fmla="*/ 165423285 w 419"/>
                  <a:gd name="T23" fmla="*/ 0 h 448"/>
                  <a:gd name="T24" fmla="*/ 163717813 w 419"/>
                  <a:gd name="T25" fmla="*/ 30675852 h 448"/>
                  <a:gd name="T26" fmla="*/ 100618349 w 419"/>
                  <a:gd name="T27" fmla="*/ 29312719 h 448"/>
                  <a:gd name="T28" fmla="*/ 99481367 w 419"/>
                  <a:gd name="T29" fmla="*/ 93390688 h 448"/>
                  <a:gd name="T30" fmla="*/ 77310980 w 419"/>
                  <a:gd name="T31" fmla="*/ 104979380 h 448"/>
                  <a:gd name="T32" fmla="*/ 78447961 w 419"/>
                  <a:gd name="T33" fmla="*/ 143834853 h 448"/>
                  <a:gd name="T34" fmla="*/ 0 w 419"/>
                  <a:gd name="T35" fmla="*/ 153378433 h 4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9"/>
                  <a:gd name="T55" fmla="*/ 0 h 448"/>
                  <a:gd name="T56" fmla="*/ 419 w 419"/>
                  <a:gd name="T57" fmla="*/ 448 h 4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9" h="448">
                    <a:moveTo>
                      <a:pt x="0" y="225"/>
                    </a:moveTo>
                    <a:lnTo>
                      <a:pt x="25" y="251"/>
                    </a:lnTo>
                    <a:lnTo>
                      <a:pt x="30" y="318"/>
                    </a:lnTo>
                    <a:lnTo>
                      <a:pt x="11" y="403"/>
                    </a:lnTo>
                    <a:lnTo>
                      <a:pt x="89" y="384"/>
                    </a:lnTo>
                    <a:lnTo>
                      <a:pt x="169" y="448"/>
                    </a:lnTo>
                    <a:lnTo>
                      <a:pt x="192" y="411"/>
                    </a:lnTo>
                    <a:lnTo>
                      <a:pt x="220" y="436"/>
                    </a:lnTo>
                    <a:lnTo>
                      <a:pt x="395" y="425"/>
                    </a:lnTo>
                    <a:lnTo>
                      <a:pt x="358" y="83"/>
                    </a:lnTo>
                    <a:lnTo>
                      <a:pt x="419" y="83"/>
                    </a:lnTo>
                    <a:lnTo>
                      <a:pt x="291" y="0"/>
                    </a:lnTo>
                    <a:lnTo>
                      <a:pt x="288" y="45"/>
                    </a:lnTo>
                    <a:lnTo>
                      <a:pt x="177" y="43"/>
                    </a:lnTo>
                    <a:lnTo>
                      <a:pt x="175" y="137"/>
                    </a:lnTo>
                    <a:lnTo>
                      <a:pt x="136" y="154"/>
                    </a:lnTo>
                    <a:lnTo>
                      <a:pt x="138" y="211"/>
                    </a:lnTo>
                    <a:lnTo>
                      <a:pt x="0" y="225"/>
                    </a:lnTo>
                    <a:close/>
                  </a:path>
                </a:pathLst>
              </a:custGeom>
              <a:grpFill/>
              <a:ln w="3175" cap="rnd">
                <a:solidFill>
                  <a:schemeClr val="bg1"/>
                </a:solidFill>
                <a:round/>
                <a:headEnd/>
                <a:tailEnd/>
              </a:ln>
            </p:spPr>
            <p:txBody>
              <a:bodyPr/>
              <a:lstStyle/>
              <a:p>
                <a:endParaRPr lang="en-US" dirty="0"/>
              </a:p>
            </p:txBody>
          </p:sp>
          <p:sp>
            <p:nvSpPr>
              <p:cNvPr id="235" name="Freeform 211"/>
              <p:cNvSpPr>
                <a:spLocks noChangeAspect="1"/>
              </p:cNvSpPr>
              <p:nvPr/>
            </p:nvSpPr>
            <p:spPr bwMode="gray">
              <a:xfrm>
                <a:off x="4129653" y="3406771"/>
                <a:ext cx="301626" cy="250825"/>
              </a:xfrm>
              <a:custGeom>
                <a:avLst/>
                <a:gdLst>
                  <a:gd name="T0" fmla="*/ 0 w 407"/>
                  <a:gd name="T1" fmla="*/ 202258907 h 307"/>
                  <a:gd name="T2" fmla="*/ 54921688 w 407"/>
                  <a:gd name="T3" fmla="*/ 162875297 h 307"/>
                  <a:gd name="T4" fmla="*/ 74694059 w 407"/>
                  <a:gd name="T5" fmla="*/ 81437240 h 307"/>
                  <a:gd name="T6" fmla="*/ 121377754 w 407"/>
                  <a:gd name="T7" fmla="*/ 40718620 h 307"/>
                  <a:gd name="T8" fmla="*/ 136755441 w 407"/>
                  <a:gd name="T9" fmla="*/ 0 h 307"/>
                  <a:gd name="T10" fmla="*/ 205408107 w 407"/>
                  <a:gd name="T11" fmla="*/ 12682594 h 307"/>
                  <a:gd name="T12" fmla="*/ 223532287 w 407"/>
                  <a:gd name="T13" fmla="*/ 89448117 h 307"/>
                  <a:gd name="T14" fmla="*/ 192776171 w 407"/>
                  <a:gd name="T15" fmla="*/ 91450632 h 307"/>
                  <a:gd name="T16" fmla="*/ 176299442 w 407"/>
                  <a:gd name="T17" fmla="*/ 99460691 h 307"/>
                  <a:gd name="T18" fmla="*/ 179045193 w 407"/>
                  <a:gd name="T19" fmla="*/ 120154162 h 307"/>
                  <a:gd name="T20" fmla="*/ 93367389 w 407"/>
                  <a:gd name="T21" fmla="*/ 165545317 h 307"/>
                  <a:gd name="T22" fmla="*/ 82932053 w 407"/>
                  <a:gd name="T23" fmla="*/ 204928927 h 307"/>
                  <a:gd name="T24" fmla="*/ 0 w 407"/>
                  <a:gd name="T25" fmla="*/ 202258907 h 3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7"/>
                  <a:gd name="T40" fmla="*/ 0 h 307"/>
                  <a:gd name="T41" fmla="*/ 407 w 407"/>
                  <a:gd name="T42" fmla="*/ 307 h 3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7" h="307">
                    <a:moveTo>
                      <a:pt x="0" y="303"/>
                    </a:moveTo>
                    <a:lnTo>
                      <a:pt x="100" y="244"/>
                    </a:lnTo>
                    <a:lnTo>
                      <a:pt x="136" y="122"/>
                    </a:lnTo>
                    <a:lnTo>
                      <a:pt x="221" y="61"/>
                    </a:lnTo>
                    <a:lnTo>
                      <a:pt x="249" y="0"/>
                    </a:lnTo>
                    <a:lnTo>
                      <a:pt x="374" y="19"/>
                    </a:lnTo>
                    <a:lnTo>
                      <a:pt x="407" y="134"/>
                    </a:lnTo>
                    <a:lnTo>
                      <a:pt x="351" y="137"/>
                    </a:lnTo>
                    <a:lnTo>
                      <a:pt x="321" y="149"/>
                    </a:lnTo>
                    <a:lnTo>
                      <a:pt x="326" y="180"/>
                    </a:lnTo>
                    <a:lnTo>
                      <a:pt x="170" y="248"/>
                    </a:lnTo>
                    <a:lnTo>
                      <a:pt x="151" y="307"/>
                    </a:lnTo>
                    <a:lnTo>
                      <a:pt x="0" y="303"/>
                    </a:lnTo>
                    <a:close/>
                  </a:path>
                </a:pathLst>
              </a:custGeom>
              <a:grpFill/>
              <a:ln w="3175" cap="rnd">
                <a:solidFill>
                  <a:schemeClr val="bg1"/>
                </a:solidFill>
                <a:round/>
                <a:headEnd/>
                <a:tailEnd/>
              </a:ln>
            </p:spPr>
            <p:txBody>
              <a:bodyPr/>
              <a:lstStyle/>
              <a:p>
                <a:endParaRPr lang="en-US" dirty="0"/>
              </a:p>
            </p:txBody>
          </p:sp>
          <p:sp>
            <p:nvSpPr>
              <p:cNvPr id="236" name="Freeform 212"/>
              <p:cNvSpPr>
                <a:spLocks noChangeAspect="1"/>
              </p:cNvSpPr>
              <p:nvPr/>
            </p:nvSpPr>
            <p:spPr bwMode="gray">
              <a:xfrm>
                <a:off x="5240903" y="4767258"/>
                <a:ext cx="274635" cy="479424"/>
              </a:xfrm>
              <a:custGeom>
                <a:avLst/>
                <a:gdLst>
                  <a:gd name="T0" fmla="*/ 0 w 365"/>
                  <a:gd name="T1" fmla="*/ 110767082 h 578"/>
                  <a:gd name="T2" fmla="*/ 5661284 w 365"/>
                  <a:gd name="T3" fmla="*/ 123150845 h 578"/>
                  <a:gd name="T4" fmla="*/ 53784459 w 365"/>
                  <a:gd name="T5" fmla="*/ 141727320 h 578"/>
                  <a:gd name="T6" fmla="*/ 58879916 w 365"/>
                  <a:gd name="T7" fmla="*/ 166494847 h 578"/>
                  <a:gd name="T8" fmla="*/ 56049273 w 365"/>
                  <a:gd name="T9" fmla="*/ 229790559 h 578"/>
                  <a:gd name="T10" fmla="*/ 30571989 w 365"/>
                  <a:gd name="T11" fmla="*/ 295838403 h 578"/>
                  <a:gd name="T12" fmla="*/ 37932260 w 365"/>
                  <a:gd name="T13" fmla="*/ 373581563 h 578"/>
                  <a:gd name="T14" fmla="*/ 40197075 w 365"/>
                  <a:gd name="T15" fmla="*/ 397661472 h 578"/>
                  <a:gd name="T16" fmla="*/ 55482693 w 365"/>
                  <a:gd name="T17" fmla="*/ 397661472 h 578"/>
                  <a:gd name="T18" fmla="*/ 55482693 w 365"/>
                  <a:gd name="T19" fmla="*/ 371517879 h 578"/>
                  <a:gd name="T20" fmla="*/ 106436510 w 365"/>
                  <a:gd name="T21" fmla="*/ 335741825 h 578"/>
                  <a:gd name="T22" fmla="*/ 91716719 w 365"/>
                  <a:gd name="T23" fmla="*/ 229790559 h 578"/>
                  <a:gd name="T24" fmla="*/ 204946921 w 365"/>
                  <a:gd name="T25" fmla="*/ 122463227 h 578"/>
                  <a:gd name="T26" fmla="*/ 206645156 w 365"/>
                  <a:gd name="T27" fmla="*/ 0 h 578"/>
                  <a:gd name="T28" fmla="*/ 177771401 w 365"/>
                  <a:gd name="T29" fmla="*/ 21327777 h 578"/>
                  <a:gd name="T30" fmla="*/ 99076238 w 365"/>
                  <a:gd name="T31" fmla="*/ 27519659 h 578"/>
                  <a:gd name="T32" fmla="*/ 97378003 w 365"/>
                  <a:gd name="T33" fmla="*/ 72239726 h 578"/>
                  <a:gd name="T34" fmla="*/ 117759079 w 365"/>
                  <a:gd name="T35" fmla="*/ 107327332 h 578"/>
                  <a:gd name="T36" fmla="*/ 105869930 w 365"/>
                  <a:gd name="T37" fmla="*/ 160302965 h 578"/>
                  <a:gd name="T38" fmla="*/ 84356448 w 365"/>
                  <a:gd name="T39" fmla="*/ 132783306 h 578"/>
                  <a:gd name="T40" fmla="*/ 87753670 w 365"/>
                  <a:gd name="T41" fmla="*/ 96319634 h 578"/>
                  <a:gd name="T42" fmla="*/ 62842965 w 365"/>
                  <a:gd name="T43" fmla="*/ 87375621 h 578"/>
                  <a:gd name="T44" fmla="*/ 0 w 365"/>
                  <a:gd name="T45" fmla="*/ 110767082 h 5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65"/>
                  <a:gd name="T70" fmla="*/ 0 h 578"/>
                  <a:gd name="T71" fmla="*/ 365 w 365"/>
                  <a:gd name="T72" fmla="*/ 578 h 5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65" h="578">
                    <a:moveTo>
                      <a:pt x="0" y="161"/>
                    </a:moveTo>
                    <a:lnTo>
                      <a:pt x="10" y="179"/>
                    </a:lnTo>
                    <a:lnTo>
                      <a:pt x="95" y="206"/>
                    </a:lnTo>
                    <a:lnTo>
                      <a:pt x="104" y="242"/>
                    </a:lnTo>
                    <a:lnTo>
                      <a:pt x="99" y="334"/>
                    </a:lnTo>
                    <a:lnTo>
                      <a:pt x="54" y="430"/>
                    </a:lnTo>
                    <a:lnTo>
                      <a:pt x="67" y="543"/>
                    </a:lnTo>
                    <a:lnTo>
                      <a:pt x="71" y="578"/>
                    </a:lnTo>
                    <a:lnTo>
                      <a:pt x="98" y="578"/>
                    </a:lnTo>
                    <a:lnTo>
                      <a:pt x="98" y="540"/>
                    </a:lnTo>
                    <a:lnTo>
                      <a:pt x="188" y="488"/>
                    </a:lnTo>
                    <a:lnTo>
                      <a:pt x="162" y="334"/>
                    </a:lnTo>
                    <a:lnTo>
                      <a:pt x="362" y="178"/>
                    </a:lnTo>
                    <a:lnTo>
                      <a:pt x="365" y="0"/>
                    </a:lnTo>
                    <a:lnTo>
                      <a:pt x="314" y="31"/>
                    </a:lnTo>
                    <a:lnTo>
                      <a:pt x="175" y="40"/>
                    </a:lnTo>
                    <a:lnTo>
                      <a:pt x="172" y="105"/>
                    </a:lnTo>
                    <a:lnTo>
                      <a:pt x="208" y="156"/>
                    </a:lnTo>
                    <a:lnTo>
                      <a:pt x="187" y="233"/>
                    </a:lnTo>
                    <a:lnTo>
                      <a:pt x="149" y="193"/>
                    </a:lnTo>
                    <a:lnTo>
                      <a:pt x="155" y="140"/>
                    </a:lnTo>
                    <a:lnTo>
                      <a:pt x="111" y="127"/>
                    </a:lnTo>
                    <a:lnTo>
                      <a:pt x="0" y="161"/>
                    </a:lnTo>
                    <a:close/>
                  </a:path>
                </a:pathLst>
              </a:custGeom>
              <a:grpFill/>
              <a:ln w="3175" cap="rnd">
                <a:solidFill>
                  <a:schemeClr val="bg1"/>
                </a:solidFill>
                <a:round/>
                <a:headEnd/>
                <a:tailEnd/>
              </a:ln>
            </p:spPr>
            <p:txBody>
              <a:bodyPr/>
              <a:lstStyle/>
              <a:p>
                <a:endParaRPr lang="en-US" dirty="0"/>
              </a:p>
            </p:txBody>
          </p:sp>
          <p:sp>
            <p:nvSpPr>
              <p:cNvPr id="237" name="Freeform 213"/>
              <p:cNvSpPr>
                <a:spLocks noChangeAspect="1"/>
              </p:cNvSpPr>
              <p:nvPr/>
            </p:nvSpPr>
            <p:spPr bwMode="gray">
              <a:xfrm>
                <a:off x="4470965" y="3784595"/>
                <a:ext cx="411163" cy="347661"/>
              </a:xfrm>
              <a:custGeom>
                <a:avLst/>
                <a:gdLst>
                  <a:gd name="T0" fmla="*/ 0 w 551"/>
                  <a:gd name="T1" fmla="*/ 208986851 h 420"/>
                  <a:gd name="T2" fmla="*/ 4454888 w 551"/>
                  <a:gd name="T3" fmla="*/ 232283584 h 420"/>
                  <a:gd name="T4" fmla="*/ 41762520 w 551"/>
                  <a:gd name="T5" fmla="*/ 281617791 h 420"/>
                  <a:gd name="T6" fmla="*/ 51228970 w 551"/>
                  <a:gd name="T7" fmla="*/ 270654818 h 420"/>
                  <a:gd name="T8" fmla="*/ 66262910 w 551"/>
                  <a:gd name="T9" fmla="*/ 287784670 h 420"/>
                  <a:gd name="T10" fmla="*/ 89093276 w 551"/>
                  <a:gd name="T11" fmla="*/ 238450463 h 420"/>
                  <a:gd name="T12" fmla="*/ 176515783 w 551"/>
                  <a:gd name="T13" fmla="*/ 263117153 h 420"/>
                  <a:gd name="T14" fmla="*/ 252245143 w 551"/>
                  <a:gd name="T15" fmla="*/ 237079677 h 420"/>
                  <a:gd name="T16" fmla="*/ 255029261 w 551"/>
                  <a:gd name="T17" fmla="*/ 224061354 h 420"/>
                  <a:gd name="T18" fmla="*/ 294564337 w 551"/>
                  <a:gd name="T19" fmla="*/ 161707167 h 420"/>
                  <a:gd name="T20" fmla="*/ 306814905 w 551"/>
                  <a:gd name="T21" fmla="*/ 76057076 h 420"/>
                  <a:gd name="T22" fmla="*/ 286211982 w 551"/>
                  <a:gd name="T23" fmla="*/ 49334207 h 420"/>
                  <a:gd name="T24" fmla="*/ 286211982 w 551"/>
                  <a:gd name="T25" fmla="*/ 11648366 h 420"/>
                  <a:gd name="T26" fmla="*/ 222176516 w 551"/>
                  <a:gd name="T27" fmla="*/ 0 h 420"/>
                  <a:gd name="T28" fmla="*/ 105241311 w 551"/>
                  <a:gd name="T29" fmla="*/ 99354635 h 420"/>
                  <a:gd name="T30" fmla="*/ 75172685 w 551"/>
                  <a:gd name="T31" fmla="*/ 108262258 h 420"/>
                  <a:gd name="T32" fmla="*/ 75729359 w 551"/>
                  <a:gd name="T33" fmla="*/ 182948548 h 420"/>
                  <a:gd name="T34" fmla="*/ 62922117 w 551"/>
                  <a:gd name="T35" fmla="*/ 198708443 h 420"/>
                  <a:gd name="T36" fmla="*/ 0 w 551"/>
                  <a:gd name="T37" fmla="*/ 208986851 h 4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1"/>
                  <a:gd name="T58" fmla="*/ 0 h 420"/>
                  <a:gd name="T59" fmla="*/ 551 w 551"/>
                  <a:gd name="T60" fmla="*/ 420 h 4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1" h="420">
                    <a:moveTo>
                      <a:pt x="0" y="305"/>
                    </a:moveTo>
                    <a:lnTo>
                      <a:pt x="8" y="339"/>
                    </a:lnTo>
                    <a:lnTo>
                      <a:pt x="75" y="411"/>
                    </a:lnTo>
                    <a:lnTo>
                      <a:pt x="92" y="395"/>
                    </a:lnTo>
                    <a:lnTo>
                      <a:pt x="119" y="420"/>
                    </a:lnTo>
                    <a:lnTo>
                      <a:pt x="160" y="348"/>
                    </a:lnTo>
                    <a:lnTo>
                      <a:pt x="317" y="384"/>
                    </a:lnTo>
                    <a:lnTo>
                      <a:pt x="453" y="346"/>
                    </a:lnTo>
                    <a:lnTo>
                      <a:pt x="458" y="327"/>
                    </a:lnTo>
                    <a:lnTo>
                      <a:pt x="529" y="236"/>
                    </a:lnTo>
                    <a:lnTo>
                      <a:pt x="551" y="111"/>
                    </a:lnTo>
                    <a:lnTo>
                      <a:pt x="514" y="72"/>
                    </a:lnTo>
                    <a:lnTo>
                      <a:pt x="514" y="17"/>
                    </a:lnTo>
                    <a:lnTo>
                      <a:pt x="399" y="0"/>
                    </a:lnTo>
                    <a:lnTo>
                      <a:pt x="189" y="145"/>
                    </a:lnTo>
                    <a:lnTo>
                      <a:pt x="135" y="158"/>
                    </a:lnTo>
                    <a:lnTo>
                      <a:pt x="136" y="267"/>
                    </a:lnTo>
                    <a:lnTo>
                      <a:pt x="113" y="290"/>
                    </a:lnTo>
                    <a:lnTo>
                      <a:pt x="0" y="305"/>
                    </a:lnTo>
                    <a:close/>
                  </a:path>
                </a:pathLst>
              </a:custGeom>
              <a:grpFill/>
              <a:ln w="3175" cap="rnd">
                <a:solidFill>
                  <a:schemeClr val="bg1"/>
                </a:solidFill>
                <a:round/>
                <a:headEnd/>
                <a:tailEnd/>
              </a:ln>
            </p:spPr>
            <p:txBody>
              <a:bodyPr/>
              <a:lstStyle/>
              <a:p>
                <a:endParaRPr lang="en-US" dirty="0"/>
              </a:p>
            </p:txBody>
          </p:sp>
          <p:sp>
            <p:nvSpPr>
              <p:cNvPr id="238" name="Freeform 214"/>
              <p:cNvSpPr>
                <a:spLocks noChangeAspect="1"/>
              </p:cNvSpPr>
              <p:nvPr/>
            </p:nvSpPr>
            <p:spPr bwMode="gray">
              <a:xfrm>
                <a:off x="4540816" y="4070346"/>
                <a:ext cx="298451" cy="277813"/>
              </a:xfrm>
              <a:custGeom>
                <a:avLst/>
                <a:gdLst>
                  <a:gd name="T0" fmla="*/ 0 w 402"/>
                  <a:gd name="T1" fmla="*/ 179496223 h 335"/>
                  <a:gd name="T2" fmla="*/ 14881667 w 402"/>
                  <a:gd name="T3" fmla="*/ 50892024 h 335"/>
                  <a:gd name="T4" fmla="*/ 37479975 w 402"/>
                  <a:gd name="T5" fmla="*/ 1375796 h 335"/>
                  <a:gd name="T6" fmla="*/ 124014884 w 402"/>
                  <a:gd name="T7" fmla="*/ 26133496 h 335"/>
                  <a:gd name="T8" fmla="*/ 198974833 w 402"/>
                  <a:gd name="T9" fmla="*/ 0 h 335"/>
                  <a:gd name="T10" fmla="*/ 213856500 w 402"/>
                  <a:gd name="T11" fmla="*/ 30260055 h 335"/>
                  <a:gd name="T12" fmla="*/ 221573141 w 402"/>
                  <a:gd name="T13" fmla="*/ 50892024 h 335"/>
                  <a:gd name="T14" fmla="*/ 202282283 w 402"/>
                  <a:gd name="T15" fmla="*/ 69460714 h 335"/>
                  <a:gd name="T16" fmla="*/ 162597342 w 402"/>
                  <a:gd name="T17" fmla="*/ 173307213 h 335"/>
                  <a:gd name="T18" fmla="*/ 126770721 w 402"/>
                  <a:gd name="T19" fmla="*/ 166429890 h 335"/>
                  <a:gd name="T20" fmla="*/ 105825767 w 402"/>
                  <a:gd name="T21" fmla="*/ 217321085 h 335"/>
                  <a:gd name="T22" fmla="*/ 63384989 w 402"/>
                  <a:gd name="T23" fmla="*/ 230388248 h 335"/>
                  <a:gd name="T24" fmla="*/ 37479975 w 402"/>
                  <a:gd name="T25" fmla="*/ 184998579 h 335"/>
                  <a:gd name="T26" fmla="*/ 0 w 402"/>
                  <a:gd name="T27" fmla="*/ 179496223 h 3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2"/>
                  <a:gd name="T43" fmla="*/ 0 h 335"/>
                  <a:gd name="T44" fmla="*/ 402 w 402"/>
                  <a:gd name="T45" fmla="*/ 335 h 3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2" h="335">
                    <a:moveTo>
                      <a:pt x="0" y="261"/>
                    </a:moveTo>
                    <a:lnTo>
                      <a:pt x="27" y="74"/>
                    </a:lnTo>
                    <a:lnTo>
                      <a:pt x="68" y="2"/>
                    </a:lnTo>
                    <a:lnTo>
                      <a:pt x="225" y="38"/>
                    </a:lnTo>
                    <a:lnTo>
                      <a:pt x="361" y="0"/>
                    </a:lnTo>
                    <a:lnTo>
                      <a:pt x="388" y="44"/>
                    </a:lnTo>
                    <a:lnTo>
                      <a:pt x="402" y="74"/>
                    </a:lnTo>
                    <a:lnTo>
                      <a:pt x="367" y="101"/>
                    </a:lnTo>
                    <a:lnTo>
                      <a:pt x="295" y="252"/>
                    </a:lnTo>
                    <a:lnTo>
                      <a:pt x="230" y="242"/>
                    </a:lnTo>
                    <a:lnTo>
                      <a:pt x="192" y="316"/>
                    </a:lnTo>
                    <a:lnTo>
                      <a:pt x="115" y="335"/>
                    </a:lnTo>
                    <a:lnTo>
                      <a:pt x="68" y="269"/>
                    </a:lnTo>
                    <a:lnTo>
                      <a:pt x="0" y="261"/>
                    </a:lnTo>
                    <a:close/>
                  </a:path>
                </a:pathLst>
              </a:custGeom>
              <a:grpFill/>
              <a:ln w="3175" cap="rnd">
                <a:solidFill>
                  <a:schemeClr val="bg1"/>
                </a:solidFill>
                <a:round/>
                <a:headEnd/>
                <a:tailEnd/>
              </a:ln>
            </p:spPr>
            <p:txBody>
              <a:bodyPr/>
              <a:lstStyle/>
              <a:p>
                <a:endParaRPr lang="en-US" dirty="0"/>
              </a:p>
            </p:txBody>
          </p:sp>
          <p:sp>
            <p:nvSpPr>
              <p:cNvPr id="239" name="Freeform 215"/>
              <p:cNvSpPr>
                <a:spLocks noChangeAspect="1"/>
              </p:cNvSpPr>
              <p:nvPr/>
            </p:nvSpPr>
            <p:spPr bwMode="gray">
              <a:xfrm>
                <a:off x="4032815" y="4105269"/>
                <a:ext cx="79376" cy="49213"/>
              </a:xfrm>
              <a:custGeom>
                <a:avLst/>
                <a:gdLst>
                  <a:gd name="T0" fmla="*/ 0 w 104"/>
                  <a:gd name="T1" fmla="*/ 5040364 h 62"/>
                  <a:gd name="T2" fmla="*/ 16892374 w 104"/>
                  <a:gd name="T3" fmla="*/ 22052187 h 62"/>
                  <a:gd name="T4" fmla="*/ 37280300 w 104"/>
                  <a:gd name="T5" fmla="*/ 16381579 h 62"/>
                  <a:gd name="T6" fmla="*/ 25630493 w 104"/>
                  <a:gd name="T7" fmla="*/ 22052187 h 62"/>
                  <a:gd name="T8" fmla="*/ 34950186 w 104"/>
                  <a:gd name="T9" fmla="*/ 39063216 h 62"/>
                  <a:gd name="T10" fmla="*/ 59998341 w 104"/>
                  <a:gd name="T11" fmla="*/ 22052187 h 62"/>
                  <a:gd name="T12" fmla="*/ 60580679 w 104"/>
                  <a:gd name="T13" fmla="*/ 0 h 62"/>
                  <a:gd name="T14" fmla="*/ 0 w 104"/>
                  <a:gd name="T15" fmla="*/ 5040364 h 62"/>
                  <a:gd name="T16" fmla="*/ 0 60000 65536"/>
                  <a:gd name="T17" fmla="*/ 0 60000 65536"/>
                  <a:gd name="T18" fmla="*/ 0 60000 65536"/>
                  <a:gd name="T19" fmla="*/ 0 60000 65536"/>
                  <a:gd name="T20" fmla="*/ 0 60000 65536"/>
                  <a:gd name="T21" fmla="*/ 0 60000 65536"/>
                  <a:gd name="T22" fmla="*/ 0 60000 65536"/>
                  <a:gd name="T23" fmla="*/ 0 60000 65536"/>
                  <a:gd name="T24" fmla="*/ 0 w 104"/>
                  <a:gd name="T25" fmla="*/ 0 h 62"/>
                  <a:gd name="T26" fmla="*/ 104 w 104"/>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4" h="62">
                    <a:moveTo>
                      <a:pt x="0" y="8"/>
                    </a:moveTo>
                    <a:lnTo>
                      <a:pt x="29" y="35"/>
                    </a:lnTo>
                    <a:lnTo>
                      <a:pt x="64" y="26"/>
                    </a:lnTo>
                    <a:lnTo>
                      <a:pt x="44" y="35"/>
                    </a:lnTo>
                    <a:lnTo>
                      <a:pt x="60" y="62"/>
                    </a:lnTo>
                    <a:lnTo>
                      <a:pt x="103" y="35"/>
                    </a:lnTo>
                    <a:lnTo>
                      <a:pt x="104" y="0"/>
                    </a:lnTo>
                    <a:lnTo>
                      <a:pt x="0" y="8"/>
                    </a:lnTo>
                    <a:close/>
                  </a:path>
                </a:pathLst>
              </a:custGeom>
              <a:grpFill/>
              <a:ln w="3175" cap="rnd">
                <a:solidFill>
                  <a:schemeClr val="bg1"/>
                </a:solidFill>
                <a:round/>
                <a:headEnd/>
                <a:tailEnd/>
              </a:ln>
            </p:spPr>
            <p:txBody>
              <a:bodyPr/>
              <a:lstStyle/>
              <a:p>
                <a:endParaRPr lang="en-US" dirty="0"/>
              </a:p>
            </p:txBody>
          </p:sp>
          <p:sp>
            <p:nvSpPr>
              <p:cNvPr id="240" name="Freeform 216"/>
              <p:cNvSpPr>
                <a:spLocks noChangeAspect="1"/>
              </p:cNvSpPr>
              <p:nvPr/>
            </p:nvSpPr>
            <p:spPr bwMode="gray">
              <a:xfrm>
                <a:off x="5779063" y="3706809"/>
                <a:ext cx="15874" cy="46038"/>
              </a:xfrm>
              <a:custGeom>
                <a:avLst/>
                <a:gdLst>
                  <a:gd name="T0" fmla="*/ 0 w 19"/>
                  <a:gd name="T1" fmla="*/ 31763886 h 56"/>
                  <a:gd name="T2" fmla="*/ 6283158 w 19"/>
                  <a:gd name="T3" fmla="*/ 37846524 h 56"/>
                  <a:gd name="T4" fmla="*/ 13263980 w 19"/>
                  <a:gd name="T5" fmla="*/ 36495010 h 56"/>
                  <a:gd name="T6" fmla="*/ 7679322 w 19"/>
                  <a:gd name="T7" fmla="*/ 0 h 56"/>
                  <a:gd name="T8" fmla="*/ 0 w 19"/>
                  <a:gd name="T9" fmla="*/ 31763886 h 56"/>
                  <a:gd name="T10" fmla="*/ 0 60000 65536"/>
                  <a:gd name="T11" fmla="*/ 0 60000 65536"/>
                  <a:gd name="T12" fmla="*/ 0 60000 65536"/>
                  <a:gd name="T13" fmla="*/ 0 60000 65536"/>
                  <a:gd name="T14" fmla="*/ 0 60000 65536"/>
                  <a:gd name="T15" fmla="*/ 0 w 19"/>
                  <a:gd name="T16" fmla="*/ 0 h 56"/>
                  <a:gd name="T17" fmla="*/ 19 w 19"/>
                  <a:gd name="T18" fmla="*/ 56 h 56"/>
                </a:gdLst>
                <a:ahLst/>
                <a:cxnLst>
                  <a:cxn ang="T10">
                    <a:pos x="T0" y="T1"/>
                  </a:cxn>
                  <a:cxn ang="T11">
                    <a:pos x="T2" y="T3"/>
                  </a:cxn>
                  <a:cxn ang="T12">
                    <a:pos x="T4" y="T5"/>
                  </a:cxn>
                  <a:cxn ang="T13">
                    <a:pos x="T6" y="T7"/>
                  </a:cxn>
                  <a:cxn ang="T14">
                    <a:pos x="T8" y="T9"/>
                  </a:cxn>
                </a:cxnLst>
                <a:rect l="T15" t="T16" r="T17" b="T18"/>
                <a:pathLst>
                  <a:path w="19" h="56">
                    <a:moveTo>
                      <a:pt x="0" y="47"/>
                    </a:moveTo>
                    <a:lnTo>
                      <a:pt x="9" y="56"/>
                    </a:lnTo>
                    <a:lnTo>
                      <a:pt x="19" y="54"/>
                    </a:lnTo>
                    <a:lnTo>
                      <a:pt x="11" y="0"/>
                    </a:lnTo>
                    <a:lnTo>
                      <a:pt x="0" y="47"/>
                    </a:lnTo>
                    <a:close/>
                  </a:path>
                </a:pathLst>
              </a:custGeom>
              <a:grpFill/>
              <a:ln w="3175" cap="rnd">
                <a:solidFill>
                  <a:schemeClr val="bg1"/>
                </a:solidFill>
                <a:round/>
                <a:headEnd/>
                <a:tailEnd/>
              </a:ln>
            </p:spPr>
            <p:txBody>
              <a:bodyPr/>
              <a:lstStyle/>
              <a:p>
                <a:endParaRPr lang="en-US" dirty="0"/>
              </a:p>
            </p:txBody>
          </p:sp>
          <p:sp>
            <p:nvSpPr>
              <p:cNvPr id="241" name="Freeform 217"/>
              <p:cNvSpPr>
                <a:spLocks noChangeAspect="1"/>
              </p:cNvSpPr>
              <p:nvPr/>
            </p:nvSpPr>
            <p:spPr bwMode="gray">
              <a:xfrm>
                <a:off x="5218676" y="4497383"/>
                <a:ext cx="44450" cy="46038"/>
              </a:xfrm>
              <a:custGeom>
                <a:avLst/>
                <a:gdLst>
                  <a:gd name="T0" fmla="*/ 0 w 58"/>
                  <a:gd name="T1" fmla="*/ 37846524 h 56"/>
                  <a:gd name="T2" fmla="*/ 13508968 w 58"/>
                  <a:gd name="T3" fmla="*/ 6758396 h 56"/>
                  <a:gd name="T4" fmla="*/ 29366889 w 58"/>
                  <a:gd name="T5" fmla="*/ 0 h 56"/>
                  <a:gd name="T6" fmla="*/ 34065560 w 58"/>
                  <a:gd name="T7" fmla="*/ 31088128 h 56"/>
                  <a:gd name="T8" fmla="*/ 0 w 58"/>
                  <a:gd name="T9" fmla="*/ 37846524 h 56"/>
                  <a:gd name="T10" fmla="*/ 0 60000 65536"/>
                  <a:gd name="T11" fmla="*/ 0 60000 65536"/>
                  <a:gd name="T12" fmla="*/ 0 60000 65536"/>
                  <a:gd name="T13" fmla="*/ 0 60000 65536"/>
                  <a:gd name="T14" fmla="*/ 0 60000 65536"/>
                  <a:gd name="T15" fmla="*/ 0 w 58"/>
                  <a:gd name="T16" fmla="*/ 0 h 56"/>
                  <a:gd name="T17" fmla="*/ 58 w 58"/>
                  <a:gd name="T18" fmla="*/ 56 h 56"/>
                </a:gdLst>
                <a:ahLst/>
                <a:cxnLst>
                  <a:cxn ang="T10">
                    <a:pos x="T0" y="T1"/>
                  </a:cxn>
                  <a:cxn ang="T11">
                    <a:pos x="T2" y="T3"/>
                  </a:cxn>
                  <a:cxn ang="T12">
                    <a:pos x="T4" y="T5"/>
                  </a:cxn>
                  <a:cxn ang="T13">
                    <a:pos x="T6" y="T7"/>
                  </a:cxn>
                  <a:cxn ang="T14">
                    <a:pos x="T8" y="T9"/>
                  </a:cxn>
                </a:cxnLst>
                <a:rect l="T15" t="T16" r="T17" b="T18"/>
                <a:pathLst>
                  <a:path w="58" h="56">
                    <a:moveTo>
                      <a:pt x="0" y="56"/>
                    </a:moveTo>
                    <a:lnTo>
                      <a:pt x="23" y="10"/>
                    </a:lnTo>
                    <a:lnTo>
                      <a:pt x="50" y="0"/>
                    </a:lnTo>
                    <a:lnTo>
                      <a:pt x="58" y="46"/>
                    </a:lnTo>
                    <a:lnTo>
                      <a:pt x="0" y="56"/>
                    </a:lnTo>
                    <a:close/>
                  </a:path>
                </a:pathLst>
              </a:custGeom>
              <a:grpFill/>
              <a:ln w="3175" cap="rnd">
                <a:solidFill>
                  <a:schemeClr val="bg1"/>
                </a:solidFill>
                <a:round/>
                <a:headEnd/>
                <a:tailEnd/>
              </a:ln>
            </p:spPr>
            <p:txBody>
              <a:bodyPr/>
              <a:lstStyle/>
              <a:p>
                <a:endParaRPr lang="en-US" dirty="0"/>
              </a:p>
            </p:txBody>
          </p:sp>
          <p:sp>
            <p:nvSpPr>
              <p:cNvPr id="242" name="Freeform 218"/>
              <p:cNvSpPr>
                <a:spLocks noChangeAspect="1"/>
              </p:cNvSpPr>
              <p:nvPr/>
            </p:nvSpPr>
            <p:spPr bwMode="gray">
              <a:xfrm>
                <a:off x="4010591" y="3989385"/>
                <a:ext cx="163512" cy="120651"/>
              </a:xfrm>
              <a:custGeom>
                <a:avLst/>
                <a:gdLst>
                  <a:gd name="T0" fmla="*/ 0 w 215"/>
                  <a:gd name="T1" fmla="*/ 43705049 h 146"/>
                  <a:gd name="T2" fmla="*/ 18508911 w 215"/>
                  <a:gd name="T3" fmla="*/ 71703287 h 146"/>
                  <a:gd name="T4" fmla="*/ 75770403 w 215"/>
                  <a:gd name="T5" fmla="*/ 77166418 h 146"/>
                  <a:gd name="T6" fmla="*/ 16195392 w 215"/>
                  <a:gd name="T7" fmla="*/ 86044109 h 146"/>
                  <a:gd name="T8" fmla="*/ 16195392 w 215"/>
                  <a:gd name="T9" fmla="*/ 99701524 h 146"/>
                  <a:gd name="T10" fmla="*/ 76348403 w 215"/>
                  <a:gd name="T11" fmla="*/ 94238393 h 146"/>
                  <a:gd name="T12" fmla="*/ 124355819 w 215"/>
                  <a:gd name="T13" fmla="*/ 99701524 h 146"/>
                  <a:gd name="T14" fmla="*/ 109895947 w 215"/>
                  <a:gd name="T15" fmla="*/ 43705049 h 146"/>
                  <a:gd name="T16" fmla="*/ 63624049 w 215"/>
                  <a:gd name="T17" fmla="*/ 0 h 146"/>
                  <a:gd name="T18" fmla="*/ 18508911 w 215"/>
                  <a:gd name="T19" fmla="*/ 12974833 h 146"/>
                  <a:gd name="T20" fmla="*/ 0 w 215"/>
                  <a:gd name="T21" fmla="*/ 43705049 h 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5"/>
                  <a:gd name="T34" fmla="*/ 0 h 146"/>
                  <a:gd name="T35" fmla="*/ 215 w 215"/>
                  <a:gd name="T36" fmla="*/ 146 h 1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5" h="146">
                    <a:moveTo>
                      <a:pt x="0" y="64"/>
                    </a:moveTo>
                    <a:lnTo>
                      <a:pt x="32" y="105"/>
                    </a:lnTo>
                    <a:lnTo>
                      <a:pt x="131" y="113"/>
                    </a:lnTo>
                    <a:lnTo>
                      <a:pt x="28" y="126"/>
                    </a:lnTo>
                    <a:lnTo>
                      <a:pt x="28" y="146"/>
                    </a:lnTo>
                    <a:lnTo>
                      <a:pt x="132" y="138"/>
                    </a:lnTo>
                    <a:lnTo>
                      <a:pt x="215" y="146"/>
                    </a:lnTo>
                    <a:lnTo>
                      <a:pt x="190" y="64"/>
                    </a:lnTo>
                    <a:lnTo>
                      <a:pt x="110" y="0"/>
                    </a:lnTo>
                    <a:lnTo>
                      <a:pt x="32" y="19"/>
                    </a:lnTo>
                    <a:lnTo>
                      <a:pt x="0" y="64"/>
                    </a:lnTo>
                    <a:close/>
                  </a:path>
                </a:pathLst>
              </a:custGeom>
              <a:grpFill/>
              <a:ln w="3175" cap="rnd">
                <a:solidFill>
                  <a:schemeClr val="bg1"/>
                </a:solidFill>
                <a:round/>
                <a:headEnd/>
                <a:tailEnd/>
              </a:ln>
            </p:spPr>
            <p:txBody>
              <a:bodyPr/>
              <a:lstStyle/>
              <a:p>
                <a:endParaRPr lang="en-US" dirty="0"/>
              </a:p>
            </p:txBody>
          </p:sp>
          <p:sp>
            <p:nvSpPr>
              <p:cNvPr id="243" name="Freeform 219"/>
              <p:cNvSpPr>
                <a:spLocks noChangeAspect="1"/>
              </p:cNvSpPr>
              <p:nvPr/>
            </p:nvSpPr>
            <p:spPr bwMode="gray">
              <a:xfrm>
                <a:off x="4121714" y="4184644"/>
                <a:ext cx="82550" cy="87313"/>
              </a:xfrm>
              <a:custGeom>
                <a:avLst/>
                <a:gdLst>
                  <a:gd name="T0" fmla="*/ 0 w 106"/>
                  <a:gd name="T1" fmla="*/ 20440477 h 104"/>
                  <a:gd name="T2" fmla="*/ 6671753 w 106"/>
                  <a:gd name="T3" fmla="*/ 50043782 h 104"/>
                  <a:gd name="T4" fmla="*/ 38815633 w 106"/>
                  <a:gd name="T5" fmla="*/ 73303461 h 104"/>
                  <a:gd name="T6" fmla="*/ 64287759 w 106"/>
                  <a:gd name="T7" fmla="*/ 37356531 h 104"/>
                  <a:gd name="T8" fmla="*/ 43667392 w 106"/>
                  <a:gd name="T9" fmla="*/ 0 h 104"/>
                  <a:gd name="T10" fmla="*/ 0 w 106"/>
                  <a:gd name="T11" fmla="*/ 20440477 h 104"/>
                  <a:gd name="T12" fmla="*/ 0 60000 65536"/>
                  <a:gd name="T13" fmla="*/ 0 60000 65536"/>
                  <a:gd name="T14" fmla="*/ 0 60000 65536"/>
                  <a:gd name="T15" fmla="*/ 0 60000 65536"/>
                  <a:gd name="T16" fmla="*/ 0 60000 65536"/>
                  <a:gd name="T17" fmla="*/ 0 60000 65536"/>
                  <a:gd name="T18" fmla="*/ 0 w 106"/>
                  <a:gd name="T19" fmla="*/ 0 h 104"/>
                  <a:gd name="T20" fmla="*/ 106 w 106"/>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6" h="104">
                    <a:moveTo>
                      <a:pt x="0" y="29"/>
                    </a:moveTo>
                    <a:lnTo>
                      <a:pt x="11" y="71"/>
                    </a:lnTo>
                    <a:lnTo>
                      <a:pt x="64" y="104"/>
                    </a:lnTo>
                    <a:lnTo>
                      <a:pt x="106" y="53"/>
                    </a:lnTo>
                    <a:lnTo>
                      <a:pt x="72" y="0"/>
                    </a:lnTo>
                    <a:lnTo>
                      <a:pt x="0" y="29"/>
                    </a:lnTo>
                    <a:close/>
                  </a:path>
                </a:pathLst>
              </a:custGeom>
              <a:grpFill/>
              <a:ln w="3175" cap="rnd">
                <a:solidFill>
                  <a:schemeClr val="bg1"/>
                </a:solidFill>
                <a:round/>
                <a:headEnd/>
                <a:tailEnd/>
              </a:ln>
            </p:spPr>
            <p:txBody>
              <a:bodyPr/>
              <a:lstStyle/>
              <a:p>
                <a:endParaRPr lang="en-US" dirty="0"/>
              </a:p>
            </p:txBody>
          </p:sp>
          <p:sp>
            <p:nvSpPr>
              <p:cNvPr id="244" name="Freeform 220"/>
              <p:cNvSpPr>
                <a:spLocks noChangeAspect="1"/>
              </p:cNvSpPr>
              <p:nvPr/>
            </p:nvSpPr>
            <p:spPr bwMode="gray">
              <a:xfrm>
                <a:off x="5529826" y="4125908"/>
                <a:ext cx="263525" cy="392111"/>
              </a:xfrm>
              <a:custGeom>
                <a:avLst/>
                <a:gdLst>
                  <a:gd name="T0" fmla="*/ 0 w 355"/>
                  <a:gd name="T1" fmla="*/ 307031189 h 471"/>
                  <a:gd name="T2" fmla="*/ 0 w 355"/>
                  <a:gd name="T3" fmla="*/ 219010786 h 471"/>
                  <a:gd name="T4" fmla="*/ 15429203 w 355"/>
                  <a:gd name="T5" fmla="*/ 192674346 h 471"/>
                  <a:gd name="T6" fmla="*/ 75492860 w 355"/>
                  <a:gd name="T7" fmla="*/ 166337074 h 471"/>
                  <a:gd name="T8" fmla="*/ 133904105 w 355"/>
                  <a:gd name="T9" fmla="*/ 93564916 h 471"/>
                  <a:gd name="T10" fmla="*/ 58410502 w 355"/>
                  <a:gd name="T11" fmla="*/ 69999901 h 471"/>
                  <a:gd name="T12" fmla="*/ 35267068 w 355"/>
                  <a:gd name="T13" fmla="*/ 26336440 h 471"/>
                  <a:gd name="T14" fmla="*/ 42981299 w 355"/>
                  <a:gd name="T15" fmla="*/ 11782508 h 471"/>
                  <a:gd name="T16" fmla="*/ 73288901 w 355"/>
                  <a:gd name="T17" fmla="*/ 38118947 h 471"/>
                  <a:gd name="T18" fmla="*/ 186804336 w 355"/>
                  <a:gd name="T19" fmla="*/ 0 h 471"/>
                  <a:gd name="T20" fmla="*/ 195620917 w 355"/>
                  <a:gd name="T21" fmla="*/ 38118947 h 471"/>
                  <a:gd name="T22" fmla="*/ 126739936 w 355"/>
                  <a:gd name="T23" fmla="*/ 190594737 h 471"/>
                  <a:gd name="T24" fmla="*/ 9368128 w 355"/>
                  <a:gd name="T25" fmla="*/ 326436986 h 471"/>
                  <a:gd name="T26" fmla="*/ 0 w 355"/>
                  <a:gd name="T27" fmla="*/ 307031189 h 4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5"/>
                  <a:gd name="T43" fmla="*/ 0 h 471"/>
                  <a:gd name="T44" fmla="*/ 355 w 355"/>
                  <a:gd name="T45" fmla="*/ 471 h 4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5" h="471">
                    <a:moveTo>
                      <a:pt x="0" y="443"/>
                    </a:moveTo>
                    <a:lnTo>
                      <a:pt x="0" y="316"/>
                    </a:lnTo>
                    <a:lnTo>
                      <a:pt x="28" y="278"/>
                    </a:lnTo>
                    <a:lnTo>
                      <a:pt x="137" y="240"/>
                    </a:lnTo>
                    <a:lnTo>
                      <a:pt x="243" y="135"/>
                    </a:lnTo>
                    <a:lnTo>
                      <a:pt x="106" y="101"/>
                    </a:lnTo>
                    <a:lnTo>
                      <a:pt x="64" y="38"/>
                    </a:lnTo>
                    <a:lnTo>
                      <a:pt x="78" y="17"/>
                    </a:lnTo>
                    <a:lnTo>
                      <a:pt x="133" y="55"/>
                    </a:lnTo>
                    <a:lnTo>
                      <a:pt x="339" y="0"/>
                    </a:lnTo>
                    <a:lnTo>
                      <a:pt x="355" y="55"/>
                    </a:lnTo>
                    <a:lnTo>
                      <a:pt x="230" y="275"/>
                    </a:lnTo>
                    <a:lnTo>
                      <a:pt x="17" y="471"/>
                    </a:lnTo>
                    <a:lnTo>
                      <a:pt x="0" y="443"/>
                    </a:lnTo>
                    <a:close/>
                  </a:path>
                </a:pathLst>
              </a:custGeom>
              <a:grpFill/>
              <a:ln w="3175" cap="rnd">
                <a:solidFill>
                  <a:schemeClr val="bg1"/>
                </a:solidFill>
                <a:round/>
                <a:headEnd/>
                <a:tailEnd/>
              </a:ln>
            </p:spPr>
            <p:txBody>
              <a:bodyPr/>
              <a:lstStyle/>
              <a:p>
                <a:endParaRPr lang="en-US" dirty="0"/>
              </a:p>
            </p:txBody>
          </p:sp>
          <p:sp>
            <p:nvSpPr>
              <p:cNvPr id="245" name="Freeform 221"/>
              <p:cNvSpPr>
                <a:spLocks noChangeAspect="1"/>
              </p:cNvSpPr>
              <p:nvPr/>
            </p:nvSpPr>
            <p:spPr bwMode="gray">
              <a:xfrm>
                <a:off x="5113902" y="4918071"/>
                <a:ext cx="206376" cy="207964"/>
              </a:xfrm>
              <a:custGeom>
                <a:avLst/>
                <a:gdLst>
                  <a:gd name="T0" fmla="*/ 0 w 273"/>
                  <a:gd name="T1" fmla="*/ 52858229 h 251"/>
                  <a:gd name="T2" fmla="*/ 34859232 w 273"/>
                  <a:gd name="T3" fmla="*/ 54231116 h 251"/>
                  <a:gd name="T4" fmla="*/ 69718464 w 273"/>
                  <a:gd name="T5" fmla="*/ 22653882 h 251"/>
                  <a:gd name="T6" fmla="*/ 72004464 w 273"/>
                  <a:gd name="T7" fmla="*/ 9611039 h 251"/>
                  <a:gd name="T8" fmla="*/ 102291696 w 273"/>
                  <a:gd name="T9" fmla="*/ 0 h 251"/>
                  <a:gd name="T10" fmla="*/ 150866173 w 273"/>
                  <a:gd name="T11" fmla="*/ 18535220 h 251"/>
                  <a:gd name="T12" fmla="*/ 156009673 w 273"/>
                  <a:gd name="T13" fmla="*/ 43248019 h 251"/>
                  <a:gd name="T14" fmla="*/ 153152173 w 273"/>
                  <a:gd name="T15" fmla="*/ 106403316 h 251"/>
                  <a:gd name="T16" fmla="*/ 127436185 w 273"/>
                  <a:gd name="T17" fmla="*/ 172305217 h 251"/>
                  <a:gd name="T18" fmla="*/ 82290708 w 273"/>
                  <a:gd name="T19" fmla="*/ 160635261 h 251"/>
                  <a:gd name="T20" fmla="*/ 55431720 w 273"/>
                  <a:gd name="T21" fmla="*/ 144845815 h 251"/>
                  <a:gd name="T22" fmla="*/ 0 w 273"/>
                  <a:gd name="T23" fmla="*/ 52858229 h 2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51"/>
                  <a:gd name="T38" fmla="*/ 273 w 273"/>
                  <a:gd name="T39" fmla="*/ 251 h 2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51">
                    <a:moveTo>
                      <a:pt x="0" y="77"/>
                    </a:moveTo>
                    <a:lnTo>
                      <a:pt x="61" y="79"/>
                    </a:lnTo>
                    <a:lnTo>
                      <a:pt x="122" y="33"/>
                    </a:lnTo>
                    <a:lnTo>
                      <a:pt x="126" y="14"/>
                    </a:lnTo>
                    <a:lnTo>
                      <a:pt x="179" y="0"/>
                    </a:lnTo>
                    <a:lnTo>
                      <a:pt x="264" y="27"/>
                    </a:lnTo>
                    <a:lnTo>
                      <a:pt x="273" y="63"/>
                    </a:lnTo>
                    <a:lnTo>
                      <a:pt x="268" y="155"/>
                    </a:lnTo>
                    <a:lnTo>
                      <a:pt x="223" y="251"/>
                    </a:lnTo>
                    <a:lnTo>
                      <a:pt x="144" y="234"/>
                    </a:lnTo>
                    <a:lnTo>
                      <a:pt x="97" y="211"/>
                    </a:lnTo>
                    <a:lnTo>
                      <a:pt x="0" y="77"/>
                    </a:lnTo>
                    <a:close/>
                  </a:path>
                </a:pathLst>
              </a:custGeom>
              <a:grpFill/>
              <a:ln w="3175" cap="rnd">
                <a:solidFill>
                  <a:schemeClr val="bg1"/>
                </a:solidFill>
                <a:round/>
                <a:headEnd/>
                <a:tailEnd/>
              </a:ln>
            </p:spPr>
            <p:txBody>
              <a:bodyPr/>
              <a:lstStyle/>
              <a:p>
                <a:endParaRPr lang="en-US" dirty="0"/>
              </a:p>
            </p:txBody>
          </p:sp>
          <p:sp>
            <p:nvSpPr>
              <p:cNvPr id="246" name="Freeform 222"/>
              <p:cNvSpPr>
                <a:spLocks noChangeAspect="1"/>
              </p:cNvSpPr>
              <p:nvPr/>
            </p:nvSpPr>
            <p:spPr bwMode="gray">
              <a:xfrm>
                <a:off x="4763066" y="4954582"/>
                <a:ext cx="350836" cy="369886"/>
              </a:xfrm>
              <a:custGeom>
                <a:avLst/>
                <a:gdLst>
                  <a:gd name="T0" fmla="*/ 0 w 471"/>
                  <a:gd name="T1" fmla="*/ 9804516 h 442"/>
                  <a:gd name="T2" fmla="*/ 32181007 w 471"/>
                  <a:gd name="T3" fmla="*/ 0 h 442"/>
                  <a:gd name="T4" fmla="*/ 188647306 w 471"/>
                  <a:gd name="T5" fmla="*/ 28713106 h 442"/>
                  <a:gd name="T6" fmla="*/ 224712111 w 471"/>
                  <a:gd name="T7" fmla="*/ 16107658 h 442"/>
                  <a:gd name="T8" fmla="*/ 261331852 w 471"/>
                  <a:gd name="T9" fmla="*/ 21709522 h 442"/>
                  <a:gd name="T10" fmla="*/ 229150845 w 471"/>
                  <a:gd name="T11" fmla="*/ 44119485 h 442"/>
                  <a:gd name="T12" fmla="*/ 216944513 w 471"/>
                  <a:gd name="T13" fmla="*/ 28713106 h 442"/>
                  <a:gd name="T14" fmla="*/ 180324773 w 471"/>
                  <a:gd name="T15" fmla="*/ 39218064 h 442"/>
                  <a:gd name="T16" fmla="*/ 180324773 w 471"/>
                  <a:gd name="T17" fmla="*/ 126757430 h 442"/>
                  <a:gd name="T18" fmla="*/ 160350098 w 471"/>
                  <a:gd name="T19" fmla="*/ 127457035 h 442"/>
                  <a:gd name="T20" fmla="*/ 160350098 w 471"/>
                  <a:gd name="T21" fmla="*/ 195388205 h 442"/>
                  <a:gd name="T22" fmla="*/ 160350098 w 471"/>
                  <a:gd name="T23" fmla="*/ 294132134 h 442"/>
                  <a:gd name="T24" fmla="*/ 143705033 w 471"/>
                  <a:gd name="T25" fmla="*/ 309539350 h 442"/>
                  <a:gd name="T26" fmla="*/ 119291624 w 471"/>
                  <a:gd name="T27" fmla="*/ 309539350 h 442"/>
                  <a:gd name="T28" fmla="*/ 105975422 w 471"/>
                  <a:gd name="T29" fmla="*/ 288530271 h 442"/>
                  <a:gd name="T30" fmla="*/ 94323280 w 471"/>
                  <a:gd name="T31" fmla="*/ 299734834 h 442"/>
                  <a:gd name="T32" fmla="*/ 69355682 w 471"/>
                  <a:gd name="T33" fmla="*/ 265419865 h 442"/>
                  <a:gd name="T34" fmla="*/ 55484546 w 471"/>
                  <a:gd name="T35" fmla="*/ 157571025 h 442"/>
                  <a:gd name="T36" fmla="*/ 55484546 w 471"/>
                  <a:gd name="T37" fmla="*/ 144265135 h 442"/>
                  <a:gd name="T38" fmla="*/ 0 w 471"/>
                  <a:gd name="T39" fmla="*/ 9804516 h 4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1"/>
                  <a:gd name="T61" fmla="*/ 0 h 442"/>
                  <a:gd name="T62" fmla="*/ 471 w 471"/>
                  <a:gd name="T63" fmla="*/ 442 h 4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1" h="442">
                    <a:moveTo>
                      <a:pt x="0" y="14"/>
                    </a:moveTo>
                    <a:lnTo>
                      <a:pt x="58" y="0"/>
                    </a:lnTo>
                    <a:lnTo>
                      <a:pt x="340" y="41"/>
                    </a:lnTo>
                    <a:lnTo>
                      <a:pt x="405" y="23"/>
                    </a:lnTo>
                    <a:lnTo>
                      <a:pt x="471" y="31"/>
                    </a:lnTo>
                    <a:lnTo>
                      <a:pt x="413" y="63"/>
                    </a:lnTo>
                    <a:lnTo>
                      <a:pt x="391" y="41"/>
                    </a:lnTo>
                    <a:lnTo>
                      <a:pt x="325" y="56"/>
                    </a:lnTo>
                    <a:lnTo>
                      <a:pt x="325" y="181"/>
                    </a:lnTo>
                    <a:lnTo>
                      <a:pt x="289" y="182"/>
                    </a:lnTo>
                    <a:lnTo>
                      <a:pt x="289" y="279"/>
                    </a:lnTo>
                    <a:lnTo>
                      <a:pt x="289" y="420"/>
                    </a:lnTo>
                    <a:lnTo>
                      <a:pt x="259" y="442"/>
                    </a:lnTo>
                    <a:lnTo>
                      <a:pt x="215" y="442"/>
                    </a:lnTo>
                    <a:lnTo>
                      <a:pt x="191" y="412"/>
                    </a:lnTo>
                    <a:lnTo>
                      <a:pt x="170" y="428"/>
                    </a:lnTo>
                    <a:lnTo>
                      <a:pt x="125" y="379"/>
                    </a:lnTo>
                    <a:lnTo>
                      <a:pt x="100" y="225"/>
                    </a:lnTo>
                    <a:lnTo>
                      <a:pt x="100" y="206"/>
                    </a:lnTo>
                    <a:lnTo>
                      <a:pt x="0" y="14"/>
                    </a:lnTo>
                    <a:close/>
                  </a:path>
                </a:pathLst>
              </a:custGeom>
              <a:grpFill/>
              <a:ln w="3175" cap="rnd">
                <a:solidFill>
                  <a:schemeClr val="bg1"/>
                </a:solidFill>
                <a:round/>
                <a:headEnd/>
                <a:tailEnd/>
              </a:ln>
            </p:spPr>
            <p:txBody>
              <a:bodyPr/>
              <a:lstStyle/>
              <a:p>
                <a:endParaRPr lang="en-US" dirty="0"/>
              </a:p>
            </p:txBody>
          </p:sp>
          <p:sp>
            <p:nvSpPr>
              <p:cNvPr id="247" name="Freeform 223"/>
              <p:cNvSpPr>
                <a:spLocks noChangeAspect="1"/>
              </p:cNvSpPr>
              <p:nvPr/>
            </p:nvSpPr>
            <p:spPr bwMode="gray">
              <a:xfrm>
                <a:off x="4024879" y="3656010"/>
                <a:ext cx="217486" cy="201612"/>
              </a:xfrm>
              <a:custGeom>
                <a:avLst/>
                <a:gdLst>
                  <a:gd name="T0" fmla="*/ 0 w 291"/>
                  <a:gd name="T1" fmla="*/ 167964457 h 242"/>
                  <a:gd name="T2" fmla="*/ 76524782 w 291"/>
                  <a:gd name="T3" fmla="*/ 0 h 242"/>
                  <a:gd name="T4" fmla="*/ 160869379 w 291"/>
                  <a:gd name="T5" fmla="*/ 2775914 h 242"/>
                  <a:gd name="T6" fmla="*/ 162545001 w 291"/>
                  <a:gd name="T7" fmla="*/ 11799301 h 242"/>
                  <a:gd name="T8" fmla="*/ 160869379 w 291"/>
                  <a:gd name="T9" fmla="*/ 43032498 h 242"/>
                  <a:gd name="T10" fmla="*/ 98867647 w 291"/>
                  <a:gd name="T11" fmla="*/ 41643708 h 242"/>
                  <a:gd name="T12" fmla="*/ 97750317 w 291"/>
                  <a:gd name="T13" fmla="*/ 106886851 h 242"/>
                  <a:gd name="T14" fmla="*/ 75965743 w 291"/>
                  <a:gd name="T15" fmla="*/ 118685319 h 242"/>
                  <a:gd name="T16" fmla="*/ 77083073 w 291"/>
                  <a:gd name="T17" fmla="*/ 158247092 h 242"/>
                  <a:gd name="T18" fmla="*/ 0 w 291"/>
                  <a:gd name="T19" fmla="*/ 167964457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1"/>
                  <a:gd name="T31" fmla="*/ 0 h 242"/>
                  <a:gd name="T32" fmla="*/ 291 w 291"/>
                  <a:gd name="T33" fmla="*/ 242 h 2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1" h="242">
                    <a:moveTo>
                      <a:pt x="0" y="242"/>
                    </a:moveTo>
                    <a:lnTo>
                      <a:pt x="137" y="0"/>
                    </a:lnTo>
                    <a:lnTo>
                      <a:pt x="288" y="4"/>
                    </a:lnTo>
                    <a:lnTo>
                      <a:pt x="291" y="17"/>
                    </a:lnTo>
                    <a:lnTo>
                      <a:pt x="288" y="62"/>
                    </a:lnTo>
                    <a:lnTo>
                      <a:pt x="177" y="60"/>
                    </a:lnTo>
                    <a:lnTo>
                      <a:pt x="175" y="154"/>
                    </a:lnTo>
                    <a:lnTo>
                      <a:pt x="136" y="171"/>
                    </a:lnTo>
                    <a:lnTo>
                      <a:pt x="138" y="228"/>
                    </a:lnTo>
                    <a:lnTo>
                      <a:pt x="0" y="242"/>
                    </a:lnTo>
                    <a:close/>
                  </a:path>
                </a:pathLst>
              </a:custGeom>
              <a:grpFill/>
              <a:ln w="3175" cap="rnd">
                <a:solidFill>
                  <a:schemeClr val="bg1"/>
                </a:solidFill>
                <a:round/>
                <a:headEnd/>
                <a:tailEnd/>
              </a:ln>
            </p:spPr>
            <p:txBody>
              <a:bodyPr/>
              <a:lstStyle/>
              <a:p>
                <a:endParaRPr lang="en-US" dirty="0"/>
              </a:p>
            </p:txBody>
          </p:sp>
          <p:sp>
            <p:nvSpPr>
              <p:cNvPr id="248" name="Freeform 224"/>
              <p:cNvSpPr>
                <a:spLocks noChangeAspect="1"/>
              </p:cNvSpPr>
              <p:nvPr/>
            </p:nvSpPr>
            <p:spPr bwMode="gray">
              <a:xfrm>
                <a:off x="5032941" y="3800471"/>
                <a:ext cx="431801" cy="565149"/>
              </a:xfrm>
              <a:custGeom>
                <a:avLst/>
                <a:gdLst>
                  <a:gd name="T0" fmla="*/ 0 w 576"/>
                  <a:gd name="T1" fmla="*/ 246446712 h 684"/>
                  <a:gd name="T2" fmla="*/ 15173722 w 576"/>
                  <a:gd name="T3" fmla="*/ 292868331 h 684"/>
                  <a:gd name="T4" fmla="*/ 29222965 w 576"/>
                  <a:gd name="T5" fmla="*/ 344068938 h 684"/>
                  <a:gd name="T6" fmla="*/ 62379357 w 576"/>
                  <a:gd name="T7" fmla="*/ 362501587 h 684"/>
                  <a:gd name="T8" fmla="*/ 110147982 w 576"/>
                  <a:gd name="T9" fmla="*/ 431451539 h 684"/>
                  <a:gd name="T10" fmla="*/ 174775548 w 576"/>
                  <a:gd name="T11" fmla="*/ 466951056 h 684"/>
                  <a:gd name="T12" fmla="*/ 234907446 w 576"/>
                  <a:gd name="T13" fmla="*/ 458076384 h 684"/>
                  <a:gd name="T14" fmla="*/ 271435777 w 576"/>
                  <a:gd name="T15" fmla="*/ 444422723 h 684"/>
                  <a:gd name="T16" fmla="*/ 249518928 w 576"/>
                  <a:gd name="T17" fmla="*/ 395270372 h 684"/>
                  <a:gd name="T18" fmla="*/ 215238057 w 576"/>
                  <a:gd name="T19" fmla="*/ 366597272 h 684"/>
                  <a:gd name="T20" fmla="*/ 237717145 w 576"/>
                  <a:gd name="T21" fmla="*/ 348165450 h 684"/>
                  <a:gd name="T22" fmla="*/ 239965353 w 576"/>
                  <a:gd name="T23" fmla="*/ 304473736 h 684"/>
                  <a:gd name="T24" fmla="*/ 278179653 w 576"/>
                  <a:gd name="T25" fmla="*/ 247129189 h 684"/>
                  <a:gd name="T26" fmla="*/ 293353375 w 576"/>
                  <a:gd name="T27" fmla="*/ 146092927 h 684"/>
                  <a:gd name="T28" fmla="*/ 323700069 w 576"/>
                  <a:gd name="T29" fmla="*/ 123564594 h 684"/>
                  <a:gd name="T30" fmla="*/ 300097252 w 576"/>
                  <a:gd name="T31" fmla="*/ 101718738 h 684"/>
                  <a:gd name="T32" fmla="*/ 291105167 w 576"/>
                  <a:gd name="T33" fmla="*/ 26624018 h 684"/>
                  <a:gd name="T34" fmla="*/ 265816380 w 576"/>
                  <a:gd name="T35" fmla="*/ 0 h 684"/>
                  <a:gd name="T36" fmla="*/ 234907446 w 576"/>
                  <a:gd name="T37" fmla="*/ 32085482 h 684"/>
                  <a:gd name="T38" fmla="*/ 59008169 w 576"/>
                  <a:gd name="T39" fmla="*/ 25941542 h 684"/>
                  <a:gd name="T40" fmla="*/ 59008169 w 576"/>
                  <a:gd name="T41" fmla="*/ 73728940 h 684"/>
                  <a:gd name="T42" fmla="*/ 41586238 w 576"/>
                  <a:gd name="T43" fmla="*/ 75094719 h 684"/>
                  <a:gd name="T44" fmla="*/ 41586238 w 576"/>
                  <a:gd name="T45" fmla="*/ 88748380 h 684"/>
                  <a:gd name="T46" fmla="*/ 40462509 w 576"/>
                  <a:gd name="T47" fmla="*/ 178178410 h 684"/>
                  <a:gd name="T48" fmla="*/ 20793119 w 576"/>
                  <a:gd name="T49" fmla="*/ 182957398 h 684"/>
                  <a:gd name="T50" fmla="*/ 0 w 576"/>
                  <a:gd name="T51" fmla="*/ 246446712 h 6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76"/>
                  <a:gd name="T79" fmla="*/ 0 h 684"/>
                  <a:gd name="T80" fmla="*/ 576 w 576"/>
                  <a:gd name="T81" fmla="*/ 684 h 6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76" h="684">
                    <a:moveTo>
                      <a:pt x="0" y="361"/>
                    </a:moveTo>
                    <a:lnTo>
                      <a:pt x="27" y="429"/>
                    </a:lnTo>
                    <a:lnTo>
                      <a:pt x="52" y="504"/>
                    </a:lnTo>
                    <a:lnTo>
                      <a:pt x="111" y="531"/>
                    </a:lnTo>
                    <a:lnTo>
                      <a:pt x="196" y="632"/>
                    </a:lnTo>
                    <a:lnTo>
                      <a:pt x="311" y="684"/>
                    </a:lnTo>
                    <a:lnTo>
                      <a:pt x="418" y="671"/>
                    </a:lnTo>
                    <a:lnTo>
                      <a:pt x="483" y="651"/>
                    </a:lnTo>
                    <a:lnTo>
                      <a:pt x="444" y="579"/>
                    </a:lnTo>
                    <a:lnTo>
                      <a:pt x="383" y="537"/>
                    </a:lnTo>
                    <a:lnTo>
                      <a:pt x="423" y="510"/>
                    </a:lnTo>
                    <a:lnTo>
                      <a:pt x="427" y="446"/>
                    </a:lnTo>
                    <a:lnTo>
                      <a:pt x="495" y="362"/>
                    </a:lnTo>
                    <a:lnTo>
                      <a:pt x="522" y="214"/>
                    </a:lnTo>
                    <a:lnTo>
                      <a:pt x="576" y="181"/>
                    </a:lnTo>
                    <a:lnTo>
                      <a:pt x="534" y="149"/>
                    </a:lnTo>
                    <a:lnTo>
                      <a:pt x="518" y="39"/>
                    </a:lnTo>
                    <a:lnTo>
                      <a:pt x="473" y="0"/>
                    </a:lnTo>
                    <a:lnTo>
                      <a:pt x="418" y="47"/>
                    </a:lnTo>
                    <a:lnTo>
                      <a:pt x="105" y="38"/>
                    </a:lnTo>
                    <a:lnTo>
                      <a:pt x="105" y="108"/>
                    </a:lnTo>
                    <a:lnTo>
                      <a:pt x="74" y="110"/>
                    </a:lnTo>
                    <a:lnTo>
                      <a:pt x="74" y="130"/>
                    </a:lnTo>
                    <a:lnTo>
                      <a:pt x="72" y="261"/>
                    </a:lnTo>
                    <a:lnTo>
                      <a:pt x="37" y="268"/>
                    </a:lnTo>
                    <a:lnTo>
                      <a:pt x="0" y="361"/>
                    </a:lnTo>
                    <a:close/>
                  </a:path>
                </a:pathLst>
              </a:custGeom>
              <a:grpFill/>
              <a:ln w="3175" cap="rnd">
                <a:solidFill>
                  <a:schemeClr val="bg1"/>
                </a:solidFill>
                <a:round/>
                <a:headEnd/>
                <a:tailEnd/>
              </a:ln>
            </p:spPr>
            <p:txBody>
              <a:bodyPr/>
              <a:lstStyle/>
              <a:p>
                <a:endParaRPr lang="en-US" dirty="0"/>
              </a:p>
            </p:txBody>
          </p:sp>
          <p:sp>
            <p:nvSpPr>
              <p:cNvPr id="249" name="Freeform 225"/>
              <p:cNvSpPr>
                <a:spLocks noChangeAspect="1"/>
              </p:cNvSpPr>
              <p:nvPr/>
            </p:nvSpPr>
            <p:spPr bwMode="gray">
              <a:xfrm>
                <a:off x="5263126" y="5218108"/>
                <a:ext cx="33337" cy="49213"/>
              </a:xfrm>
              <a:custGeom>
                <a:avLst/>
                <a:gdLst>
                  <a:gd name="T0" fmla="*/ 0 w 42"/>
                  <a:gd name="T1" fmla="*/ 24818954 h 55"/>
                  <a:gd name="T2" fmla="*/ 14490483 w 42"/>
                  <a:gd name="T3" fmla="*/ 44033108 h 55"/>
                  <a:gd name="T4" fmla="*/ 26460847 w 42"/>
                  <a:gd name="T5" fmla="*/ 28021313 h 55"/>
                  <a:gd name="T6" fmla="*/ 23940728 w 42"/>
                  <a:gd name="T7" fmla="*/ 0 h 55"/>
                  <a:gd name="T8" fmla="*/ 0 w 42"/>
                  <a:gd name="T9" fmla="*/ 24818954 h 55"/>
                  <a:gd name="T10" fmla="*/ 0 60000 65536"/>
                  <a:gd name="T11" fmla="*/ 0 60000 65536"/>
                  <a:gd name="T12" fmla="*/ 0 60000 65536"/>
                  <a:gd name="T13" fmla="*/ 0 60000 65536"/>
                  <a:gd name="T14" fmla="*/ 0 60000 65536"/>
                  <a:gd name="T15" fmla="*/ 0 w 42"/>
                  <a:gd name="T16" fmla="*/ 0 h 55"/>
                  <a:gd name="T17" fmla="*/ 42 w 42"/>
                  <a:gd name="T18" fmla="*/ 55 h 55"/>
                </a:gdLst>
                <a:ahLst/>
                <a:cxnLst>
                  <a:cxn ang="T10">
                    <a:pos x="T0" y="T1"/>
                  </a:cxn>
                  <a:cxn ang="T11">
                    <a:pos x="T2" y="T3"/>
                  </a:cxn>
                  <a:cxn ang="T12">
                    <a:pos x="T4" y="T5"/>
                  </a:cxn>
                  <a:cxn ang="T13">
                    <a:pos x="T6" y="T7"/>
                  </a:cxn>
                  <a:cxn ang="T14">
                    <a:pos x="T8" y="T9"/>
                  </a:cxn>
                </a:cxnLst>
                <a:rect l="T15" t="T16" r="T17" b="T18"/>
                <a:pathLst>
                  <a:path w="42" h="55">
                    <a:moveTo>
                      <a:pt x="0" y="31"/>
                    </a:moveTo>
                    <a:lnTo>
                      <a:pt x="23" y="55"/>
                    </a:lnTo>
                    <a:lnTo>
                      <a:pt x="42" y="35"/>
                    </a:lnTo>
                    <a:lnTo>
                      <a:pt x="38" y="0"/>
                    </a:lnTo>
                    <a:lnTo>
                      <a:pt x="0" y="31"/>
                    </a:lnTo>
                    <a:close/>
                  </a:path>
                </a:pathLst>
              </a:custGeom>
              <a:grpFill/>
              <a:ln w="3175" cap="rnd">
                <a:solidFill>
                  <a:schemeClr val="bg1"/>
                </a:solidFill>
                <a:round/>
                <a:headEnd/>
                <a:tailEnd/>
              </a:ln>
            </p:spPr>
            <p:txBody>
              <a:bodyPr/>
              <a:lstStyle/>
              <a:p>
                <a:endParaRPr lang="en-US" dirty="0"/>
              </a:p>
            </p:txBody>
          </p:sp>
          <p:sp>
            <p:nvSpPr>
              <p:cNvPr id="250" name="Freeform 226"/>
              <p:cNvSpPr>
                <a:spLocks noChangeAspect="1"/>
              </p:cNvSpPr>
              <p:nvPr/>
            </p:nvSpPr>
            <p:spPr bwMode="gray">
              <a:xfrm>
                <a:off x="5236139" y="4492619"/>
                <a:ext cx="279399" cy="309564"/>
              </a:xfrm>
              <a:custGeom>
                <a:avLst/>
                <a:gdLst>
                  <a:gd name="T0" fmla="*/ 0 w 374"/>
                  <a:gd name="T1" fmla="*/ 82154349 h 371"/>
                  <a:gd name="T2" fmla="*/ 1674159 w 374"/>
                  <a:gd name="T3" fmla="*/ 131586804 h 371"/>
                  <a:gd name="T4" fmla="*/ 26788782 w 374"/>
                  <a:gd name="T5" fmla="*/ 182411041 h 371"/>
                  <a:gd name="T6" fmla="*/ 63065212 w 374"/>
                  <a:gd name="T7" fmla="*/ 203994507 h 371"/>
                  <a:gd name="T8" fmla="*/ 82040506 w 374"/>
                  <a:gd name="T9" fmla="*/ 208868247 h 371"/>
                  <a:gd name="T10" fmla="*/ 102689959 w 374"/>
                  <a:gd name="T11" fmla="*/ 258299868 h 371"/>
                  <a:gd name="T12" fmla="*/ 180265294 w 374"/>
                  <a:gd name="T13" fmla="*/ 252033512 h 371"/>
                  <a:gd name="T14" fmla="*/ 208728235 w 374"/>
                  <a:gd name="T15" fmla="*/ 230450879 h 371"/>
                  <a:gd name="T16" fmla="*/ 179707241 w 374"/>
                  <a:gd name="T17" fmla="*/ 128801571 h 371"/>
                  <a:gd name="T18" fmla="*/ 186962676 w 374"/>
                  <a:gd name="T19" fmla="*/ 89813321 h 371"/>
                  <a:gd name="T20" fmla="*/ 87621035 w 374"/>
                  <a:gd name="T21" fmla="*/ 0 h 371"/>
                  <a:gd name="T22" fmla="*/ 61390306 w 374"/>
                  <a:gd name="T23" fmla="*/ 44558715 h 371"/>
                  <a:gd name="T24" fmla="*/ 49670447 w 374"/>
                  <a:gd name="T25" fmla="*/ 32722728 h 371"/>
                  <a:gd name="T26" fmla="*/ 42415012 w 374"/>
                  <a:gd name="T27" fmla="*/ 43166099 h 371"/>
                  <a:gd name="T28" fmla="*/ 41298906 w 374"/>
                  <a:gd name="T29" fmla="*/ 0 h 371"/>
                  <a:gd name="T30" fmla="*/ 15626976 w 374"/>
                  <a:gd name="T31" fmla="*/ 2088507 h 371"/>
                  <a:gd name="T32" fmla="*/ 20091400 w 374"/>
                  <a:gd name="T33" fmla="*/ 34115345 h 371"/>
                  <a:gd name="T34" fmla="*/ 21207506 w 374"/>
                  <a:gd name="T35" fmla="*/ 54305360 h 371"/>
                  <a:gd name="T36" fmla="*/ 0 w 374"/>
                  <a:gd name="T37" fmla="*/ 82154349 h 3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4"/>
                  <a:gd name="T58" fmla="*/ 0 h 371"/>
                  <a:gd name="T59" fmla="*/ 374 w 374"/>
                  <a:gd name="T60" fmla="*/ 371 h 3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4" h="371">
                    <a:moveTo>
                      <a:pt x="0" y="118"/>
                    </a:moveTo>
                    <a:lnTo>
                      <a:pt x="3" y="189"/>
                    </a:lnTo>
                    <a:lnTo>
                      <a:pt x="48" y="262"/>
                    </a:lnTo>
                    <a:lnTo>
                      <a:pt x="113" y="293"/>
                    </a:lnTo>
                    <a:lnTo>
                      <a:pt x="147" y="300"/>
                    </a:lnTo>
                    <a:lnTo>
                      <a:pt x="184" y="371"/>
                    </a:lnTo>
                    <a:lnTo>
                      <a:pt x="323" y="362"/>
                    </a:lnTo>
                    <a:lnTo>
                      <a:pt x="374" y="331"/>
                    </a:lnTo>
                    <a:lnTo>
                      <a:pt x="322" y="185"/>
                    </a:lnTo>
                    <a:lnTo>
                      <a:pt x="335" y="129"/>
                    </a:lnTo>
                    <a:lnTo>
                      <a:pt x="157" y="0"/>
                    </a:lnTo>
                    <a:lnTo>
                      <a:pt x="110" y="64"/>
                    </a:lnTo>
                    <a:lnTo>
                      <a:pt x="89" y="47"/>
                    </a:lnTo>
                    <a:lnTo>
                      <a:pt x="76" y="62"/>
                    </a:lnTo>
                    <a:lnTo>
                      <a:pt x="74" y="0"/>
                    </a:lnTo>
                    <a:lnTo>
                      <a:pt x="28" y="3"/>
                    </a:lnTo>
                    <a:lnTo>
                      <a:pt x="36" y="49"/>
                    </a:lnTo>
                    <a:lnTo>
                      <a:pt x="38" y="78"/>
                    </a:lnTo>
                    <a:lnTo>
                      <a:pt x="0" y="118"/>
                    </a:lnTo>
                    <a:close/>
                  </a:path>
                </a:pathLst>
              </a:custGeom>
              <a:grpFill/>
              <a:ln w="3175" cap="rnd">
                <a:solidFill>
                  <a:schemeClr val="bg1"/>
                </a:solidFill>
                <a:round/>
                <a:headEnd/>
                <a:tailEnd/>
              </a:ln>
            </p:spPr>
            <p:txBody>
              <a:bodyPr/>
              <a:lstStyle/>
              <a:p>
                <a:endParaRPr lang="en-US" dirty="0"/>
              </a:p>
            </p:txBody>
          </p:sp>
          <p:sp>
            <p:nvSpPr>
              <p:cNvPr id="251" name="Freeform 227"/>
              <p:cNvSpPr>
                <a:spLocks noChangeAspect="1"/>
              </p:cNvSpPr>
              <p:nvPr/>
            </p:nvSpPr>
            <p:spPr bwMode="gray">
              <a:xfrm>
                <a:off x="4459854" y="4144958"/>
                <a:ext cx="53974" cy="149224"/>
              </a:xfrm>
              <a:custGeom>
                <a:avLst/>
                <a:gdLst>
                  <a:gd name="T0" fmla="*/ 0 w 74"/>
                  <a:gd name="T1" fmla="*/ 0 h 177"/>
                  <a:gd name="T2" fmla="*/ 20216555 w 74"/>
                  <a:gd name="T3" fmla="*/ 6397284 h 177"/>
                  <a:gd name="T4" fmla="*/ 39368927 w 74"/>
                  <a:gd name="T5" fmla="*/ 121544184 h 177"/>
                  <a:gd name="T6" fmla="*/ 26068466 w 74"/>
                  <a:gd name="T7" fmla="*/ 125808478 h 177"/>
                  <a:gd name="T8" fmla="*/ 0 w 74"/>
                  <a:gd name="T9" fmla="*/ 0 h 177"/>
                  <a:gd name="T10" fmla="*/ 0 60000 65536"/>
                  <a:gd name="T11" fmla="*/ 0 60000 65536"/>
                  <a:gd name="T12" fmla="*/ 0 60000 65536"/>
                  <a:gd name="T13" fmla="*/ 0 60000 65536"/>
                  <a:gd name="T14" fmla="*/ 0 60000 65536"/>
                  <a:gd name="T15" fmla="*/ 0 w 74"/>
                  <a:gd name="T16" fmla="*/ 0 h 177"/>
                  <a:gd name="T17" fmla="*/ 74 w 74"/>
                  <a:gd name="T18" fmla="*/ 177 h 177"/>
                </a:gdLst>
                <a:ahLst/>
                <a:cxnLst>
                  <a:cxn ang="T10">
                    <a:pos x="T0" y="T1"/>
                  </a:cxn>
                  <a:cxn ang="T11">
                    <a:pos x="T2" y="T3"/>
                  </a:cxn>
                  <a:cxn ang="T12">
                    <a:pos x="T4" y="T5"/>
                  </a:cxn>
                  <a:cxn ang="T13">
                    <a:pos x="T6" y="T7"/>
                  </a:cxn>
                  <a:cxn ang="T14">
                    <a:pos x="T8" y="T9"/>
                  </a:cxn>
                </a:cxnLst>
                <a:rect l="T15" t="T16" r="T17" b="T18"/>
                <a:pathLst>
                  <a:path w="74" h="177">
                    <a:moveTo>
                      <a:pt x="0" y="0"/>
                    </a:moveTo>
                    <a:lnTo>
                      <a:pt x="38" y="9"/>
                    </a:lnTo>
                    <a:lnTo>
                      <a:pt x="74" y="171"/>
                    </a:lnTo>
                    <a:lnTo>
                      <a:pt x="49" y="177"/>
                    </a:lnTo>
                    <a:lnTo>
                      <a:pt x="0" y="0"/>
                    </a:lnTo>
                    <a:close/>
                  </a:path>
                </a:pathLst>
              </a:custGeom>
              <a:grpFill/>
              <a:ln w="3175" cap="rnd">
                <a:solidFill>
                  <a:schemeClr val="bg1"/>
                </a:solidFill>
                <a:round/>
                <a:headEnd/>
                <a:tailEnd/>
              </a:ln>
            </p:spPr>
            <p:txBody>
              <a:bodyPr/>
              <a:lstStyle/>
              <a:p>
                <a:endParaRPr lang="en-US" dirty="0"/>
              </a:p>
            </p:txBody>
          </p:sp>
          <p:sp>
            <p:nvSpPr>
              <p:cNvPr id="252" name="Freeform 228"/>
              <p:cNvSpPr>
                <a:spLocks noChangeAspect="1"/>
              </p:cNvSpPr>
              <p:nvPr/>
            </p:nvSpPr>
            <p:spPr bwMode="gray">
              <a:xfrm>
                <a:off x="5236139" y="4352919"/>
                <a:ext cx="139700" cy="150813"/>
              </a:xfrm>
              <a:custGeom>
                <a:avLst/>
                <a:gdLst>
                  <a:gd name="T0" fmla="*/ 0 w 185"/>
                  <a:gd name="T1" fmla="*/ 124287218 h 183"/>
                  <a:gd name="T2" fmla="*/ 15396450 w 185"/>
                  <a:gd name="T3" fmla="*/ 117495689 h 183"/>
                  <a:gd name="T4" fmla="*/ 41626824 w 185"/>
                  <a:gd name="T5" fmla="*/ 115458477 h 183"/>
                  <a:gd name="T6" fmla="*/ 42767078 w 185"/>
                  <a:gd name="T7" fmla="*/ 98479241 h 183"/>
                  <a:gd name="T8" fmla="*/ 83823776 w 185"/>
                  <a:gd name="T9" fmla="*/ 88291534 h 183"/>
                  <a:gd name="T10" fmla="*/ 105492378 w 185"/>
                  <a:gd name="T11" fmla="*/ 46183391 h 183"/>
                  <a:gd name="T12" fmla="*/ 83823776 w 185"/>
                  <a:gd name="T13" fmla="*/ 0 h 183"/>
                  <a:gd name="T14" fmla="*/ 22808857 w 185"/>
                  <a:gd name="T15" fmla="*/ 8828741 h 183"/>
                  <a:gd name="T16" fmla="*/ 30222018 w 185"/>
                  <a:gd name="T17" fmla="*/ 42787214 h 183"/>
                  <a:gd name="T18" fmla="*/ 17106831 w 185"/>
                  <a:gd name="T19" fmla="*/ 65199839 h 183"/>
                  <a:gd name="T20" fmla="*/ 0 w 185"/>
                  <a:gd name="T21" fmla="*/ 124287218 h 1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83"/>
                  <a:gd name="T35" fmla="*/ 185 w 185"/>
                  <a:gd name="T36" fmla="*/ 183 h 1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83">
                    <a:moveTo>
                      <a:pt x="0" y="183"/>
                    </a:moveTo>
                    <a:lnTo>
                      <a:pt x="27" y="173"/>
                    </a:lnTo>
                    <a:lnTo>
                      <a:pt x="73" y="170"/>
                    </a:lnTo>
                    <a:lnTo>
                      <a:pt x="75" y="145"/>
                    </a:lnTo>
                    <a:lnTo>
                      <a:pt x="147" y="130"/>
                    </a:lnTo>
                    <a:lnTo>
                      <a:pt x="185" y="68"/>
                    </a:lnTo>
                    <a:lnTo>
                      <a:pt x="147" y="0"/>
                    </a:lnTo>
                    <a:lnTo>
                      <a:pt x="40" y="13"/>
                    </a:lnTo>
                    <a:lnTo>
                      <a:pt x="53" y="63"/>
                    </a:lnTo>
                    <a:lnTo>
                      <a:pt x="30" y="96"/>
                    </a:lnTo>
                    <a:lnTo>
                      <a:pt x="0" y="183"/>
                    </a:lnTo>
                    <a:close/>
                  </a:path>
                </a:pathLst>
              </a:custGeom>
              <a:grpFill/>
              <a:ln w="3175" cap="rnd">
                <a:solidFill>
                  <a:schemeClr val="bg1"/>
                </a:solidFill>
                <a:round/>
                <a:headEnd/>
                <a:tailEnd/>
              </a:ln>
            </p:spPr>
            <p:txBody>
              <a:bodyPr/>
              <a:lstStyle/>
              <a:p>
                <a:endParaRPr lang="en-US" dirty="0"/>
              </a:p>
            </p:txBody>
          </p:sp>
          <p:sp>
            <p:nvSpPr>
              <p:cNvPr id="253" name="Freeform 229"/>
              <p:cNvSpPr>
                <a:spLocks noChangeAspect="1"/>
              </p:cNvSpPr>
              <p:nvPr/>
            </p:nvSpPr>
            <p:spPr bwMode="gray">
              <a:xfrm>
                <a:off x="5098028" y="3535359"/>
                <a:ext cx="292098" cy="300037"/>
              </a:xfrm>
              <a:custGeom>
                <a:avLst/>
                <a:gdLst>
                  <a:gd name="T0" fmla="*/ 0 w 389"/>
                  <a:gd name="T1" fmla="*/ 40542808 h 365"/>
                  <a:gd name="T2" fmla="*/ 9021310 w 389"/>
                  <a:gd name="T3" fmla="*/ 240554870 h 365"/>
                  <a:gd name="T4" fmla="*/ 185506778 w 389"/>
                  <a:gd name="T5" fmla="*/ 246636168 h 365"/>
                  <a:gd name="T6" fmla="*/ 216518937 w 389"/>
                  <a:gd name="T7" fmla="*/ 214877457 h 365"/>
                  <a:gd name="T8" fmla="*/ 219337815 w 389"/>
                  <a:gd name="T9" fmla="*/ 193255065 h 365"/>
                  <a:gd name="T10" fmla="*/ 153367518 w 389"/>
                  <a:gd name="T11" fmla="*/ 52029704 h 365"/>
                  <a:gd name="T12" fmla="*/ 185506778 w 389"/>
                  <a:gd name="T13" fmla="*/ 97303232 h 365"/>
                  <a:gd name="T14" fmla="*/ 202422296 w 389"/>
                  <a:gd name="T15" fmla="*/ 58787524 h 365"/>
                  <a:gd name="T16" fmla="*/ 185506778 w 389"/>
                  <a:gd name="T17" fmla="*/ 9459797 h 365"/>
                  <a:gd name="T18" fmla="*/ 144909383 w 389"/>
                  <a:gd name="T19" fmla="*/ 16892494 h 365"/>
                  <a:gd name="T20" fmla="*/ 143781532 w 389"/>
                  <a:gd name="T21" fmla="*/ 3378499 h 365"/>
                  <a:gd name="T22" fmla="*/ 122355359 w 389"/>
                  <a:gd name="T23" fmla="*/ 3378499 h 365"/>
                  <a:gd name="T24" fmla="*/ 85705444 w 389"/>
                  <a:gd name="T25" fmla="*/ 21623214 h 365"/>
                  <a:gd name="T26" fmla="*/ 9021310 w 389"/>
                  <a:gd name="T27" fmla="*/ 0 h 365"/>
                  <a:gd name="T28" fmla="*/ 0 w 389"/>
                  <a:gd name="T29" fmla="*/ 40542808 h 3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9"/>
                  <a:gd name="T46" fmla="*/ 0 h 365"/>
                  <a:gd name="T47" fmla="*/ 389 w 389"/>
                  <a:gd name="T48" fmla="*/ 365 h 3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9" h="365">
                    <a:moveTo>
                      <a:pt x="0" y="60"/>
                    </a:moveTo>
                    <a:lnTo>
                      <a:pt x="16" y="356"/>
                    </a:lnTo>
                    <a:lnTo>
                      <a:pt x="329" y="365"/>
                    </a:lnTo>
                    <a:lnTo>
                      <a:pt x="384" y="318"/>
                    </a:lnTo>
                    <a:lnTo>
                      <a:pt x="389" y="286"/>
                    </a:lnTo>
                    <a:lnTo>
                      <a:pt x="272" y="77"/>
                    </a:lnTo>
                    <a:lnTo>
                      <a:pt x="329" y="144"/>
                    </a:lnTo>
                    <a:lnTo>
                      <a:pt x="359" y="87"/>
                    </a:lnTo>
                    <a:lnTo>
                      <a:pt x="329" y="14"/>
                    </a:lnTo>
                    <a:lnTo>
                      <a:pt x="257" y="25"/>
                    </a:lnTo>
                    <a:lnTo>
                      <a:pt x="255" y="5"/>
                    </a:lnTo>
                    <a:lnTo>
                      <a:pt x="217" y="5"/>
                    </a:lnTo>
                    <a:lnTo>
                      <a:pt x="152" y="32"/>
                    </a:lnTo>
                    <a:lnTo>
                      <a:pt x="16" y="0"/>
                    </a:lnTo>
                    <a:lnTo>
                      <a:pt x="0" y="60"/>
                    </a:lnTo>
                    <a:close/>
                  </a:path>
                </a:pathLst>
              </a:custGeom>
              <a:grpFill/>
              <a:ln w="3175" cap="rnd">
                <a:solidFill>
                  <a:schemeClr val="bg1"/>
                </a:solidFill>
                <a:round/>
                <a:headEnd/>
                <a:tailEnd/>
              </a:ln>
            </p:spPr>
            <p:txBody>
              <a:bodyPr/>
              <a:lstStyle/>
              <a:p>
                <a:endParaRPr lang="en-US" dirty="0"/>
              </a:p>
            </p:txBody>
          </p:sp>
          <p:sp>
            <p:nvSpPr>
              <p:cNvPr id="254" name="Freeform 230"/>
              <p:cNvSpPr>
                <a:spLocks noChangeAspect="1"/>
              </p:cNvSpPr>
              <p:nvPr/>
            </p:nvSpPr>
            <p:spPr bwMode="gray">
              <a:xfrm>
                <a:off x="4331265" y="4038594"/>
                <a:ext cx="195263" cy="155573"/>
              </a:xfrm>
              <a:custGeom>
                <a:avLst/>
                <a:gdLst>
                  <a:gd name="T0" fmla="*/ 0 w 262"/>
                  <a:gd name="T1" fmla="*/ 108614277 h 190"/>
                  <a:gd name="T2" fmla="*/ 9997913 w 262"/>
                  <a:gd name="T3" fmla="*/ 122693814 h 190"/>
                  <a:gd name="T4" fmla="*/ 48879099 w 262"/>
                  <a:gd name="T5" fmla="*/ 127387266 h 190"/>
                  <a:gd name="T6" fmla="*/ 44990980 w 262"/>
                  <a:gd name="T7" fmla="*/ 95205349 h 190"/>
                  <a:gd name="T8" fmla="*/ 96646242 w 262"/>
                  <a:gd name="T9" fmla="*/ 89171496 h 190"/>
                  <a:gd name="T10" fmla="*/ 117753278 w 262"/>
                  <a:gd name="T11" fmla="*/ 95205349 h 190"/>
                  <a:gd name="T12" fmla="*/ 145525340 w 262"/>
                  <a:gd name="T13" fmla="*/ 71068298 h 190"/>
                  <a:gd name="T14" fmla="*/ 108310597 w 262"/>
                  <a:gd name="T15" fmla="*/ 22795832 h 190"/>
                  <a:gd name="T16" fmla="*/ 103867246 w 262"/>
                  <a:gd name="T17" fmla="*/ 0 h 190"/>
                  <a:gd name="T18" fmla="*/ 24439177 w 262"/>
                  <a:gd name="T19" fmla="*/ 41568821 h 190"/>
                  <a:gd name="T20" fmla="*/ 0 w 262"/>
                  <a:gd name="T21" fmla="*/ 108614277 h 1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2"/>
                  <a:gd name="T34" fmla="*/ 0 h 190"/>
                  <a:gd name="T35" fmla="*/ 262 w 262"/>
                  <a:gd name="T36" fmla="*/ 190 h 1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2" h="190">
                    <a:moveTo>
                      <a:pt x="0" y="162"/>
                    </a:moveTo>
                    <a:lnTo>
                      <a:pt x="18" y="183"/>
                    </a:lnTo>
                    <a:lnTo>
                      <a:pt x="88" y="190"/>
                    </a:lnTo>
                    <a:lnTo>
                      <a:pt x="81" y="142"/>
                    </a:lnTo>
                    <a:lnTo>
                      <a:pt x="174" y="133"/>
                    </a:lnTo>
                    <a:lnTo>
                      <a:pt x="212" y="142"/>
                    </a:lnTo>
                    <a:lnTo>
                      <a:pt x="262" y="106"/>
                    </a:lnTo>
                    <a:lnTo>
                      <a:pt x="195" y="34"/>
                    </a:lnTo>
                    <a:lnTo>
                      <a:pt x="187" y="0"/>
                    </a:lnTo>
                    <a:lnTo>
                      <a:pt x="44" y="62"/>
                    </a:lnTo>
                    <a:lnTo>
                      <a:pt x="0" y="162"/>
                    </a:lnTo>
                    <a:close/>
                  </a:path>
                </a:pathLst>
              </a:custGeom>
              <a:grpFill/>
              <a:ln w="3175" cap="rnd">
                <a:solidFill>
                  <a:schemeClr val="bg1"/>
                </a:solidFill>
                <a:round/>
                <a:headEnd/>
                <a:tailEnd/>
              </a:ln>
            </p:spPr>
            <p:txBody>
              <a:bodyPr/>
              <a:lstStyle/>
              <a:p>
                <a:endParaRPr lang="en-US" dirty="0"/>
              </a:p>
            </p:txBody>
          </p:sp>
          <p:sp>
            <p:nvSpPr>
              <p:cNvPr id="255" name="Freeform 231"/>
              <p:cNvSpPr>
                <a:spLocks noChangeAspect="1"/>
              </p:cNvSpPr>
              <p:nvPr/>
            </p:nvSpPr>
            <p:spPr bwMode="gray">
              <a:xfrm>
                <a:off x="5032941" y="4698994"/>
                <a:ext cx="306386" cy="282576"/>
              </a:xfrm>
              <a:custGeom>
                <a:avLst/>
                <a:gdLst>
                  <a:gd name="T0" fmla="*/ 0 w 409"/>
                  <a:gd name="T1" fmla="*/ 115338946 h 339"/>
                  <a:gd name="T2" fmla="*/ 0 w 409"/>
                  <a:gd name="T3" fmla="*/ 205664587 h 339"/>
                  <a:gd name="T4" fmla="*/ 24130490 w 409"/>
                  <a:gd name="T5" fmla="*/ 228593172 h 339"/>
                  <a:gd name="T6" fmla="*/ 61168229 w 409"/>
                  <a:gd name="T7" fmla="*/ 234152148 h 339"/>
                  <a:gd name="T8" fmla="*/ 95399784 w 409"/>
                  <a:gd name="T9" fmla="*/ 235541683 h 339"/>
                  <a:gd name="T10" fmla="*/ 129631339 w 409"/>
                  <a:gd name="T11" fmla="*/ 203580700 h 339"/>
                  <a:gd name="T12" fmla="*/ 131875688 w 409"/>
                  <a:gd name="T13" fmla="*/ 190378863 h 339"/>
                  <a:gd name="T14" fmla="*/ 161617797 w 409"/>
                  <a:gd name="T15" fmla="*/ 180651281 h 339"/>
                  <a:gd name="T16" fmla="*/ 156006177 w 409"/>
                  <a:gd name="T17" fmla="*/ 168144628 h 339"/>
                  <a:gd name="T18" fmla="*/ 218296581 w 409"/>
                  <a:gd name="T19" fmla="*/ 144520858 h 339"/>
                  <a:gd name="T20" fmla="*/ 209878776 w 409"/>
                  <a:gd name="T21" fmla="*/ 132709390 h 339"/>
                  <a:gd name="T22" fmla="*/ 229519820 w 409"/>
                  <a:gd name="T23" fmla="*/ 61143729 h 339"/>
                  <a:gd name="T24" fmla="*/ 214368222 w 409"/>
                  <a:gd name="T25" fmla="*/ 29877097 h 339"/>
                  <a:gd name="T26" fmla="*/ 177891570 w 409"/>
                  <a:gd name="T27" fmla="*/ 8338046 h 339"/>
                  <a:gd name="T28" fmla="*/ 168351591 w 409"/>
                  <a:gd name="T29" fmla="*/ 0 h 339"/>
                  <a:gd name="T30" fmla="*/ 132997862 w 409"/>
                  <a:gd name="T31" fmla="*/ 22234235 h 339"/>
                  <a:gd name="T32" fmla="*/ 129069503 w 409"/>
                  <a:gd name="T33" fmla="*/ 84767499 h 339"/>
                  <a:gd name="T34" fmla="*/ 150955645 w 409"/>
                  <a:gd name="T35" fmla="*/ 96578967 h 339"/>
                  <a:gd name="T36" fmla="*/ 151516732 w 409"/>
                  <a:gd name="T37" fmla="*/ 122287457 h 339"/>
                  <a:gd name="T38" fmla="*/ 39843175 w 409"/>
                  <a:gd name="T39" fmla="*/ 65312335 h 339"/>
                  <a:gd name="T40" fmla="*/ 43210446 w 409"/>
                  <a:gd name="T41" fmla="*/ 115338946 h 339"/>
                  <a:gd name="T42" fmla="*/ 0 w 409"/>
                  <a:gd name="T43" fmla="*/ 115338946 h 3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9"/>
                  <a:gd name="T67" fmla="*/ 0 h 339"/>
                  <a:gd name="T68" fmla="*/ 409 w 409"/>
                  <a:gd name="T69" fmla="*/ 339 h 3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9" h="339">
                    <a:moveTo>
                      <a:pt x="0" y="166"/>
                    </a:moveTo>
                    <a:lnTo>
                      <a:pt x="0" y="296"/>
                    </a:lnTo>
                    <a:lnTo>
                      <a:pt x="43" y="329"/>
                    </a:lnTo>
                    <a:lnTo>
                      <a:pt x="109" y="337"/>
                    </a:lnTo>
                    <a:lnTo>
                      <a:pt x="170" y="339"/>
                    </a:lnTo>
                    <a:lnTo>
                      <a:pt x="231" y="293"/>
                    </a:lnTo>
                    <a:lnTo>
                      <a:pt x="235" y="274"/>
                    </a:lnTo>
                    <a:lnTo>
                      <a:pt x="288" y="260"/>
                    </a:lnTo>
                    <a:lnTo>
                      <a:pt x="278" y="242"/>
                    </a:lnTo>
                    <a:lnTo>
                      <a:pt x="389" y="208"/>
                    </a:lnTo>
                    <a:lnTo>
                      <a:pt x="374" y="191"/>
                    </a:lnTo>
                    <a:lnTo>
                      <a:pt x="409" y="88"/>
                    </a:lnTo>
                    <a:lnTo>
                      <a:pt x="382" y="43"/>
                    </a:lnTo>
                    <a:lnTo>
                      <a:pt x="317" y="12"/>
                    </a:lnTo>
                    <a:lnTo>
                      <a:pt x="300" y="0"/>
                    </a:lnTo>
                    <a:lnTo>
                      <a:pt x="237" y="32"/>
                    </a:lnTo>
                    <a:lnTo>
                      <a:pt x="230" y="122"/>
                    </a:lnTo>
                    <a:lnTo>
                      <a:pt x="269" y="139"/>
                    </a:lnTo>
                    <a:lnTo>
                      <a:pt x="270" y="176"/>
                    </a:lnTo>
                    <a:lnTo>
                      <a:pt x="71" y="94"/>
                    </a:lnTo>
                    <a:lnTo>
                      <a:pt x="77" y="166"/>
                    </a:lnTo>
                    <a:lnTo>
                      <a:pt x="0" y="166"/>
                    </a:lnTo>
                    <a:close/>
                  </a:path>
                </a:pathLst>
              </a:custGeom>
              <a:grpFill/>
              <a:ln w="3175" cap="rnd">
                <a:solidFill>
                  <a:schemeClr val="bg1"/>
                </a:solidFill>
                <a:round/>
                <a:headEnd/>
                <a:tailEnd/>
              </a:ln>
            </p:spPr>
            <p:txBody>
              <a:bodyPr/>
              <a:lstStyle/>
              <a:p>
                <a:endParaRPr lang="en-US" dirty="0"/>
              </a:p>
            </p:txBody>
          </p:sp>
          <p:sp>
            <p:nvSpPr>
              <p:cNvPr id="256" name="Freeform 232"/>
              <p:cNvSpPr>
                <a:spLocks noChangeAspect="1"/>
              </p:cNvSpPr>
              <p:nvPr/>
            </p:nvSpPr>
            <p:spPr bwMode="gray">
              <a:xfrm>
                <a:off x="4894824" y="5108570"/>
                <a:ext cx="420688" cy="379413"/>
              </a:xfrm>
              <a:custGeom>
                <a:avLst/>
                <a:gdLst>
                  <a:gd name="T0" fmla="*/ 0 w 568"/>
                  <a:gd name="T1" fmla="*/ 166883349 h 455"/>
                  <a:gd name="T2" fmla="*/ 11520010 w 568"/>
                  <a:gd name="T3" fmla="*/ 155757792 h 455"/>
                  <a:gd name="T4" fmla="*/ 24684995 w 568"/>
                  <a:gd name="T5" fmla="*/ 176618002 h 455"/>
                  <a:gd name="T6" fmla="*/ 48821171 w 568"/>
                  <a:gd name="T7" fmla="*/ 176618002 h 455"/>
                  <a:gd name="T8" fmla="*/ 65278328 w 568"/>
                  <a:gd name="T9" fmla="*/ 161320570 h 455"/>
                  <a:gd name="T10" fmla="*/ 65278328 w 568"/>
                  <a:gd name="T11" fmla="*/ 63276916 h 455"/>
                  <a:gd name="T12" fmla="*/ 81734744 w 568"/>
                  <a:gd name="T13" fmla="*/ 88309001 h 455"/>
                  <a:gd name="T14" fmla="*/ 81186666 w 568"/>
                  <a:gd name="T15" fmla="*/ 114731990 h 455"/>
                  <a:gd name="T16" fmla="*/ 107517376 w 568"/>
                  <a:gd name="T17" fmla="*/ 114036538 h 455"/>
                  <a:gd name="T18" fmla="*/ 130007837 w 568"/>
                  <a:gd name="T19" fmla="*/ 84137126 h 455"/>
                  <a:gd name="T20" fmla="*/ 171698066 w 568"/>
                  <a:gd name="T21" fmla="*/ 84137126 h 455"/>
                  <a:gd name="T22" fmla="*/ 244107335 w 568"/>
                  <a:gd name="T23" fmla="*/ 0 h 455"/>
                  <a:gd name="T24" fmla="*/ 287444021 w 568"/>
                  <a:gd name="T25" fmla="*/ 11821008 h 455"/>
                  <a:gd name="T26" fmla="*/ 294574962 w 568"/>
                  <a:gd name="T27" fmla="*/ 90395356 h 455"/>
                  <a:gd name="T28" fmla="*/ 273729477 w 568"/>
                  <a:gd name="T29" fmla="*/ 111951017 h 455"/>
                  <a:gd name="T30" fmla="*/ 286346384 w 568"/>
                  <a:gd name="T31" fmla="*/ 128639352 h 455"/>
                  <a:gd name="T32" fmla="*/ 296769497 w 568"/>
                  <a:gd name="T33" fmla="*/ 114731990 h 455"/>
                  <a:gd name="T34" fmla="*/ 311580197 w 568"/>
                  <a:gd name="T35" fmla="*/ 114731990 h 455"/>
                  <a:gd name="T36" fmla="*/ 303900437 w 568"/>
                  <a:gd name="T37" fmla="*/ 161320570 h 455"/>
                  <a:gd name="T38" fmla="*/ 258369957 w 568"/>
                  <a:gd name="T39" fmla="*/ 232941237 h 455"/>
                  <a:gd name="T40" fmla="*/ 201869027 w 568"/>
                  <a:gd name="T41" fmla="*/ 294827249 h 455"/>
                  <a:gd name="T42" fmla="*/ 159629978 w 568"/>
                  <a:gd name="T43" fmla="*/ 315687460 h 455"/>
                  <a:gd name="T44" fmla="*/ 36753083 w 568"/>
                  <a:gd name="T45" fmla="*/ 316382911 h 455"/>
                  <a:gd name="T46" fmla="*/ 26879529 w 568"/>
                  <a:gd name="T47" fmla="*/ 280919887 h 455"/>
                  <a:gd name="T48" fmla="*/ 31815936 w 568"/>
                  <a:gd name="T49" fmla="*/ 252411378 h 455"/>
                  <a:gd name="T50" fmla="*/ 0 w 568"/>
                  <a:gd name="T51" fmla="*/ 166883349 h 4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8"/>
                  <a:gd name="T79" fmla="*/ 0 h 455"/>
                  <a:gd name="T80" fmla="*/ 568 w 568"/>
                  <a:gd name="T81" fmla="*/ 455 h 45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8" h="455">
                    <a:moveTo>
                      <a:pt x="0" y="240"/>
                    </a:moveTo>
                    <a:lnTo>
                      <a:pt x="21" y="224"/>
                    </a:lnTo>
                    <a:lnTo>
                      <a:pt x="45" y="254"/>
                    </a:lnTo>
                    <a:lnTo>
                      <a:pt x="89" y="254"/>
                    </a:lnTo>
                    <a:lnTo>
                      <a:pt x="119" y="232"/>
                    </a:lnTo>
                    <a:lnTo>
                      <a:pt x="119" y="91"/>
                    </a:lnTo>
                    <a:lnTo>
                      <a:pt x="149" y="127"/>
                    </a:lnTo>
                    <a:lnTo>
                      <a:pt x="148" y="165"/>
                    </a:lnTo>
                    <a:lnTo>
                      <a:pt x="196" y="164"/>
                    </a:lnTo>
                    <a:lnTo>
                      <a:pt x="237" y="121"/>
                    </a:lnTo>
                    <a:lnTo>
                      <a:pt x="313" y="121"/>
                    </a:lnTo>
                    <a:lnTo>
                      <a:pt x="445" y="0"/>
                    </a:lnTo>
                    <a:lnTo>
                      <a:pt x="524" y="17"/>
                    </a:lnTo>
                    <a:lnTo>
                      <a:pt x="537" y="130"/>
                    </a:lnTo>
                    <a:lnTo>
                      <a:pt x="499" y="161"/>
                    </a:lnTo>
                    <a:lnTo>
                      <a:pt x="522" y="185"/>
                    </a:lnTo>
                    <a:lnTo>
                      <a:pt x="541" y="165"/>
                    </a:lnTo>
                    <a:lnTo>
                      <a:pt x="568" y="165"/>
                    </a:lnTo>
                    <a:lnTo>
                      <a:pt x="554" y="232"/>
                    </a:lnTo>
                    <a:lnTo>
                      <a:pt x="471" y="335"/>
                    </a:lnTo>
                    <a:lnTo>
                      <a:pt x="368" y="424"/>
                    </a:lnTo>
                    <a:lnTo>
                      <a:pt x="291" y="454"/>
                    </a:lnTo>
                    <a:lnTo>
                      <a:pt x="67" y="455"/>
                    </a:lnTo>
                    <a:lnTo>
                      <a:pt x="49" y="404"/>
                    </a:lnTo>
                    <a:lnTo>
                      <a:pt x="58" y="363"/>
                    </a:lnTo>
                    <a:lnTo>
                      <a:pt x="0" y="240"/>
                    </a:lnTo>
                    <a:close/>
                  </a:path>
                </a:pathLst>
              </a:custGeom>
              <a:grpFill/>
              <a:ln w="3175" cap="rnd">
                <a:solidFill>
                  <a:schemeClr val="bg1"/>
                </a:solidFill>
                <a:round/>
                <a:headEnd/>
                <a:tailEnd/>
              </a:ln>
            </p:spPr>
            <p:txBody>
              <a:bodyPr/>
              <a:lstStyle/>
              <a:p>
                <a:endParaRPr lang="en-US" dirty="0"/>
              </a:p>
            </p:txBody>
          </p:sp>
          <p:sp>
            <p:nvSpPr>
              <p:cNvPr id="257" name="Freeform 233"/>
              <p:cNvSpPr>
                <a:spLocks noChangeAspect="1"/>
              </p:cNvSpPr>
              <p:nvPr/>
            </p:nvSpPr>
            <p:spPr bwMode="gray">
              <a:xfrm>
                <a:off x="5166288" y="5311768"/>
                <a:ext cx="61913" cy="68263"/>
              </a:xfrm>
              <a:custGeom>
                <a:avLst/>
                <a:gdLst>
                  <a:gd name="T0" fmla="*/ 0 w 80"/>
                  <a:gd name="T1" fmla="*/ 27076844 h 84"/>
                  <a:gd name="T2" fmla="*/ 17967927 w 80"/>
                  <a:gd name="T3" fmla="*/ 55474252 h 84"/>
                  <a:gd name="T4" fmla="*/ 47915245 w 80"/>
                  <a:gd name="T5" fmla="*/ 27076844 h 84"/>
                  <a:gd name="T6" fmla="*/ 34139602 w 80"/>
                  <a:gd name="T7" fmla="*/ 0 h 84"/>
                  <a:gd name="T8" fmla="*/ 0 w 80"/>
                  <a:gd name="T9" fmla="*/ 27076844 h 84"/>
                  <a:gd name="T10" fmla="*/ 0 60000 65536"/>
                  <a:gd name="T11" fmla="*/ 0 60000 65536"/>
                  <a:gd name="T12" fmla="*/ 0 60000 65536"/>
                  <a:gd name="T13" fmla="*/ 0 60000 65536"/>
                  <a:gd name="T14" fmla="*/ 0 60000 65536"/>
                  <a:gd name="T15" fmla="*/ 0 w 80"/>
                  <a:gd name="T16" fmla="*/ 0 h 84"/>
                  <a:gd name="T17" fmla="*/ 80 w 80"/>
                  <a:gd name="T18" fmla="*/ 84 h 84"/>
                </a:gdLst>
                <a:ahLst/>
                <a:cxnLst>
                  <a:cxn ang="T10">
                    <a:pos x="T0" y="T1"/>
                  </a:cxn>
                  <a:cxn ang="T11">
                    <a:pos x="T2" y="T3"/>
                  </a:cxn>
                  <a:cxn ang="T12">
                    <a:pos x="T4" y="T5"/>
                  </a:cxn>
                  <a:cxn ang="T13">
                    <a:pos x="T6" y="T7"/>
                  </a:cxn>
                  <a:cxn ang="T14">
                    <a:pos x="T8" y="T9"/>
                  </a:cxn>
                </a:cxnLst>
                <a:rect l="T15" t="T16" r="T17" b="T18"/>
                <a:pathLst>
                  <a:path w="80" h="84">
                    <a:moveTo>
                      <a:pt x="0" y="41"/>
                    </a:moveTo>
                    <a:lnTo>
                      <a:pt x="30" y="84"/>
                    </a:lnTo>
                    <a:lnTo>
                      <a:pt x="80" y="41"/>
                    </a:lnTo>
                    <a:lnTo>
                      <a:pt x="57" y="0"/>
                    </a:lnTo>
                    <a:lnTo>
                      <a:pt x="0" y="41"/>
                    </a:lnTo>
                    <a:close/>
                  </a:path>
                </a:pathLst>
              </a:custGeom>
              <a:grpFill/>
              <a:ln w="3175" cap="rnd">
                <a:solidFill>
                  <a:schemeClr val="bg1"/>
                </a:solidFill>
                <a:round/>
                <a:headEnd/>
                <a:tailEnd/>
              </a:ln>
            </p:spPr>
            <p:txBody>
              <a:bodyPr/>
              <a:lstStyle/>
              <a:p>
                <a:endParaRPr lang="en-US" dirty="0"/>
              </a:p>
            </p:txBody>
          </p:sp>
          <p:sp>
            <p:nvSpPr>
              <p:cNvPr id="258" name="Freeform 234"/>
              <p:cNvSpPr>
                <a:spLocks noChangeAspect="1"/>
              </p:cNvSpPr>
              <p:nvPr/>
            </p:nvSpPr>
            <p:spPr bwMode="gray">
              <a:xfrm>
                <a:off x="5066275" y="2690809"/>
                <a:ext cx="207962" cy="179387"/>
              </a:xfrm>
              <a:custGeom>
                <a:avLst/>
                <a:gdLst>
                  <a:gd name="T0" fmla="*/ 51292288 w 277"/>
                  <a:gd name="T1" fmla="*/ 0 h 215"/>
                  <a:gd name="T2" fmla="*/ 63691929 w 277"/>
                  <a:gd name="T3" fmla="*/ 3480942 h 215"/>
                  <a:gd name="T4" fmla="*/ 76656145 w 277"/>
                  <a:gd name="T5" fmla="*/ 14619623 h 215"/>
                  <a:gd name="T6" fmla="*/ 98074729 w 277"/>
                  <a:gd name="T7" fmla="*/ 14619623 h 215"/>
                  <a:gd name="T8" fmla="*/ 119493314 w 277"/>
                  <a:gd name="T9" fmla="*/ 18099731 h 215"/>
                  <a:gd name="T10" fmla="*/ 129639156 w 277"/>
                  <a:gd name="T11" fmla="*/ 35503608 h 215"/>
                  <a:gd name="T12" fmla="*/ 138657350 w 277"/>
                  <a:gd name="T13" fmla="*/ 61261912 h 215"/>
                  <a:gd name="T14" fmla="*/ 142039548 w 277"/>
                  <a:gd name="T15" fmla="*/ 69615506 h 215"/>
                  <a:gd name="T16" fmla="*/ 149930842 w 277"/>
                  <a:gd name="T17" fmla="*/ 77273245 h 215"/>
                  <a:gd name="T18" fmla="*/ 156130662 w 277"/>
                  <a:gd name="T19" fmla="*/ 84930984 h 215"/>
                  <a:gd name="T20" fmla="*/ 156130662 w 277"/>
                  <a:gd name="T21" fmla="*/ 93284577 h 215"/>
                  <a:gd name="T22" fmla="*/ 145984819 w 277"/>
                  <a:gd name="T23" fmla="*/ 93284577 h 215"/>
                  <a:gd name="T24" fmla="*/ 132457529 w 277"/>
                  <a:gd name="T25" fmla="*/ 93284577 h 215"/>
                  <a:gd name="T26" fmla="*/ 138657350 w 277"/>
                  <a:gd name="T27" fmla="*/ 103726570 h 215"/>
                  <a:gd name="T28" fmla="*/ 143730271 w 277"/>
                  <a:gd name="T29" fmla="*/ 109992599 h 215"/>
                  <a:gd name="T30" fmla="*/ 145984819 w 277"/>
                  <a:gd name="T31" fmla="*/ 122522990 h 215"/>
                  <a:gd name="T32" fmla="*/ 138657350 w 277"/>
                  <a:gd name="T33" fmla="*/ 128788185 h 215"/>
                  <a:gd name="T34" fmla="*/ 126820783 w 277"/>
                  <a:gd name="T35" fmla="*/ 128788185 h 215"/>
                  <a:gd name="T36" fmla="*/ 124566235 w 277"/>
                  <a:gd name="T37" fmla="*/ 128788185 h 215"/>
                  <a:gd name="T38" fmla="*/ 119493314 w 277"/>
                  <a:gd name="T39" fmla="*/ 134357526 h 215"/>
                  <a:gd name="T40" fmla="*/ 119493314 w 277"/>
                  <a:gd name="T41" fmla="*/ 146192061 h 215"/>
                  <a:gd name="T42" fmla="*/ 111038945 w 277"/>
                  <a:gd name="T43" fmla="*/ 149673004 h 215"/>
                  <a:gd name="T44" fmla="*/ 103711475 w 277"/>
                  <a:gd name="T45" fmla="*/ 144103663 h 215"/>
                  <a:gd name="T46" fmla="*/ 91311084 w 277"/>
                  <a:gd name="T47" fmla="*/ 140622721 h 215"/>
                  <a:gd name="T48" fmla="*/ 80038342 w 277"/>
                  <a:gd name="T49" fmla="*/ 134357526 h 215"/>
                  <a:gd name="T50" fmla="*/ 69892500 w 277"/>
                  <a:gd name="T51" fmla="*/ 137838468 h 215"/>
                  <a:gd name="T52" fmla="*/ 37201174 w 277"/>
                  <a:gd name="T53" fmla="*/ 122522990 h 215"/>
                  <a:gd name="T54" fmla="*/ 24236958 w 277"/>
                  <a:gd name="T55" fmla="*/ 126003932 h 215"/>
                  <a:gd name="T56" fmla="*/ 12964216 w 277"/>
                  <a:gd name="T57" fmla="*/ 122522990 h 215"/>
                  <a:gd name="T58" fmla="*/ 7891295 w 277"/>
                  <a:gd name="T59" fmla="*/ 134357526 h 215"/>
                  <a:gd name="T60" fmla="*/ 0 w 277"/>
                  <a:gd name="T61" fmla="*/ 108600055 h 215"/>
                  <a:gd name="T62" fmla="*/ 14091115 w 277"/>
                  <a:gd name="T63" fmla="*/ 92588723 h 215"/>
                  <a:gd name="T64" fmla="*/ 3945272 w 277"/>
                  <a:gd name="T65" fmla="*/ 61261912 h 215"/>
                  <a:gd name="T66" fmla="*/ 12964216 w 277"/>
                  <a:gd name="T67" fmla="*/ 64742020 h 215"/>
                  <a:gd name="T68" fmla="*/ 14654939 w 277"/>
                  <a:gd name="T69" fmla="*/ 57780970 h 215"/>
                  <a:gd name="T70" fmla="*/ 17473313 w 277"/>
                  <a:gd name="T71" fmla="*/ 45946434 h 215"/>
                  <a:gd name="T72" fmla="*/ 22546234 w 277"/>
                  <a:gd name="T73" fmla="*/ 39680404 h 215"/>
                  <a:gd name="T74" fmla="*/ 24236958 w 277"/>
                  <a:gd name="T75" fmla="*/ 26454159 h 215"/>
                  <a:gd name="T76" fmla="*/ 34382800 w 277"/>
                  <a:gd name="T77" fmla="*/ 11834536 h 215"/>
                  <a:gd name="T78" fmla="*/ 42273344 w 277"/>
                  <a:gd name="T79" fmla="*/ 0 h 215"/>
                  <a:gd name="T80" fmla="*/ 51292288 w 277"/>
                  <a:gd name="T81" fmla="*/ 0 h 2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7"/>
                  <a:gd name="T124" fmla="*/ 0 h 215"/>
                  <a:gd name="T125" fmla="*/ 277 w 277"/>
                  <a:gd name="T126" fmla="*/ 215 h 2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7" h="215">
                    <a:moveTo>
                      <a:pt x="91" y="0"/>
                    </a:moveTo>
                    <a:lnTo>
                      <a:pt x="113" y="5"/>
                    </a:lnTo>
                    <a:lnTo>
                      <a:pt x="136" y="21"/>
                    </a:lnTo>
                    <a:lnTo>
                      <a:pt x="174" y="21"/>
                    </a:lnTo>
                    <a:lnTo>
                      <a:pt x="212" y="26"/>
                    </a:lnTo>
                    <a:lnTo>
                      <a:pt x="230" y="51"/>
                    </a:lnTo>
                    <a:lnTo>
                      <a:pt x="246" y="88"/>
                    </a:lnTo>
                    <a:lnTo>
                      <a:pt x="252" y="100"/>
                    </a:lnTo>
                    <a:lnTo>
                      <a:pt x="266" y="111"/>
                    </a:lnTo>
                    <a:lnTo>
                      <a:pt x="277" y="122"/>
                    </a:lnTo>
                    <a:lnTo>
                      <a:pt x="277" y="134"/>
                    </a:lnTo>
                    <a:lnTo>
                      <a:pt x="259" y="134"/>
                    </a:lnTo>
                    <a:lnTo>
                      <a:pt x="235" y="134"/>
                    </a:lnTo>
                    <a:lnTo>
                      <a:pt x="246" y="149"/>
                    </a:lnTo>
                    <a:lnTo>
                      <a:pt x="255" y="158"/>
                    </a:lnTo>
                    <a:lnTo>
                      <a:pt x="259" y="176"/>
                    </a:lnTo>
                    <a:lnTo>
                      <a:pt x="246" y="185"/>
                    </a:lnTo>
                    <a:lnTo>
                      <a:pt x="225" y="185"/>
                    </a:lnTo>
                    <a:lnTo>
                      <a:pt x="221" y="185"/>
                    </a:lnTo>
                    <a:lnTo>
                      <a:pt x="212" y="193"/>
                    </a:lnTo>
                    <a:lnTo>
                      <a:pt x="212" y="210"/>
                    </a:lnTo>
                    <a:lnTo>
                      <a:pt x="197" y="215"/>
                    </a:lnTo>
                    <a:lnTo>
                      <a:pt x="184" y="207"/>
                    </a:lnTo>
                    <a:lnTo>
                      <a:pt x="162" y="202"/>
                    </a:lnTo>
                    <a:lnTo>
                      <a:pt x="142" y="193"/>
                    </a:lnTo>
                    <a:lnTo>
                      <a:pt x="124" y="198"/>
                    </a:lnTo>
                    <a:lnTo>
                      <a:pt x="66" y="176"/>
                    </a:lnTo>
                    <a:lnTo>
                      <a:pt x="43" y="181"/>
                    </a:lnTo>
                    <a:lnTo>
                      <a:pt x="23" y="176"/>
                    </a:lnTo>
                    <a:lnTo>
                      <a:pt x="14" y="193"/>
                    </a:lnTo>
                    <a:lnTo>
                      <a:pt x="0" y="156"/>
                    </a:lnTo>
                    <a:lnTo>
                      <a:pt x="25" y="133"/>
                    </a:lnTo>
                    <a:lnTo>
                      <a:pt x="7" y="88"/>
                    </a:lnTo>
                    <a:lnTo>
                      <a:pt x="23" y="93"/>
                    </a:lnTo>
                    <a:lnTo>
                      <a:pt x="26" y="83"/>
                    </a:lnTo>
                    <a:lnTo>
                      <a:pt x="31" y="66"/>
                    </a:lnTo>
                    <a:lnTo>
                      <a:pt x="40" y="57"/>
                    </a:lnTo>
                    <a:lnTo>
                      <a:pt x="43" y="38"/>
                    </a:lnTo>
                    <a:lnTo>
                      <a:pt x="61" y="17"/>
                    </a:lnTo>
                    <a:lnTo>
                      <a:pt x="75" y="0"/>
                    </a:lnTo>
                    <a:lnTo>
                      <a:pt x="91" y="0"/>
                    </a:lnTo>
                    <a:close/>
                  </a:path>
                </a:pathLst>
              </a:custGeom>
              <a:grpFill/>
              <a:ln w="3175" cap="rnd">
                <a:solidFill>
                  <a:schemeClr val="bg1"/>
                </a:solidFill>
                <a:round/>
                <a:headEnd/>
                <a:tailEnd/>
              </a:ln>
            </p:spPr>
            <p:txBody>
              <a:bodyPr/>
              <a:lstStyle/>
              <a:p>
                <a:endParaRPr lang="en-US" dirty="0"/>
              </a:p>
            </p:txBody>
          </p:sp>
          <p:sp>
            <p:nvSpPr>
              <p:cNvPr id="259" name="Freeform 235"/>
              <p:cNvSpPr>
                <a:spLocks noChangeAspect="1"/>
              </p:cNvSpPr>
              <p:nvPr/>
            </p:nvSpPr>
            <p:spPr bwMode="gray">
              <a:xfrm>
                <a:off x="5034524" y="2819398"/>
                <a:ext cx="460374" cy="290514"/>
              </a:xfrm>
              <a:custGeom>
                <a:avLst/>
                <a:gdLst>
                  <a:gd name="T0" fmla="*/ 178282106 w 610"/>
                  <a:gd name="T1" fmla="*/ 9535759 h 352"/>
                  <a:gd name="T2" fmla="*/ 195370320 w 610"/>
                  <a:gd name="T3" fmla="*/ 0 h 352"/>
                  <a:gd name="T4" fmla="*/ 216444929 w 610"/>
                  <a:gd name="T5" fmla="*/ 15666244 h 352"/>
                  <a:gd name="T6" fmla="*/ 224989036 w 610"/>
                  <a:gd name="T7" fmla="*/ 34738587 h 352"/>
                  <a:gd name="T8" fmla="*/ 250050794 w 610"/>
                  <a:gd name="T9" fmla="*/ 51767436 h 352"/>
                  <a:gd name="T10" fmla="*/ 282517798 w 610"/>
                  <a:gd name="T11" fmla="*/ 78332869 h 352"/>
                  <a:gd name="T12" fmla="*/ 305870886 w 610"/>
                  <a:gd name="T13" fmla="*/ 78332869 h 352"/>
                  <a:gd name="T14" fmla="*/ 337768081 w 610"/>
                  <a:gd name="T15" fmla="*/ 89231233 h 352"/>
                  <a:gd name="T16" fmla="*/ 329793782 w 610"/>
                  <a:gd name="T17" fmla="*/ 130782020 h 352"/>
                  <a:gd name="T18" fmla="*/ 300744874 w 610"/>
                  <a:gd name="T19" fmla="*/ 166201497 h 352"/>
                  <a:gd name="T20" fmla="*/ 255746614 w 610"/>
                  <a:gd name="T21" fmla="*/ 195491315 h 352"/>
                  <a:gd name="T22" fmla="*/ 257455285 w 610"/>
                  <a:gd name="T23" fmla="*/ 211158384 h 352"/>
                  <a:gd name="T24" fmla="*/ 235241059 w 610"/>
                  <a:gd name="T25" fmla="*/ 239766486 h 352"/>
                  <a:gd name="T26" fmla="*/ 230684856 w 610"/>
                  <a:gd name="T27" fmla="*/ 192086040 h 352"/>
                  <a:gd name="T28" fmla="*/ 194230703 w 610"/>
                  <a:gd name="T29" fmla="*/ 187317335 h 352"/>
                  <a:gd name="T30" fmla="*/ 193091841 w 610"/>
                  <a:gd name="T31" fmla="*/ 171651092 h 352"/>
                  <a:gd name="T32" fmla="*/ 148093581 w 610"/>
                  <a:gd name="T33" fmla="*/ 212520163 h 352"/>
                  <a:gd name="T34" fmla="*/ 132714792 w 610"/>
                  <a:gd name="T35" fmla="*/ 188679940 h 352"/>
                  <a:gd name="T36" fmla="*/ 146384910 w 610"/>
                  <a:gd name="T37" fmla="*/ 175057191 h 352"/>
                  <a:gd name="T38" fmla="*/ 153790156 w 610"/>
                  <a:gd name="T39" fmla="*/ 161433617 h 352"/>
                  <a:gd name="T40" fmla="*/ 137271750 w 610"/>
                  <a:gd name="T41" fmla="*/ 136230789 h 352"/>
                  <a:gd name="T42" fmla="*/ 105944363 w 610"/>
                  <a:gd name="T43" fmla="*/ 123288930 h 352"/>
                  <a:gd name="T44" fmla="*/ 52971804 w 610"/>
                  <a:gd name="T45" fmla="*/ 130782020 h 352"/>
                  <a:gd name="T46" fmla="*/ 13100310 w 610"/>
                  <a:gd name="T47" fmla="*/ 134869010 h 352"/>
                  <a:gd name="T48" fmla="*/ 7974299 w 610"/>
                  <a:gd name="T49" fmla="*/ 99448707 h 352"/>
                  <a:gd name="T50" fmla="*/ 37593015 w 610"/>
                  <a:gd name="T51" fmla="*/ 53810931 h 352"/>
                  <a:gd name="T52" fmla="*/ 31327387 w 610"/>
                  <a:gd name="T53" fmla="*/ 21796728 h 352"/>
                  <a:gd name="T54" fmla="*/ 47275984 w 610"/>
                  <a:gd name="T55" fmla="*/ 19072344 h 352"/>
                  <a:gd name="T56" fmla="*/ 75755838 w 610"/>
                  <a:gd name="T57" fmla="*/ 22478443 h 352"/>
                  <a:gd name="T58" fmla="*/ 103665884 w 610"/>
                  <a:gd name="T59" fmla="*/ 26565433 h 352"/>
                  <a:gd name="T60" fmla="*/ 127588780 w 610"/>
                  <a:gd name="T61" fmla="*/ 36782082 h 352"/>
                  <a:gd name="T62" fmla="*/ 143537378 w 610"/>
                  <a:gd name="T63" fmla="*/ 38825577 h 352"/>
                  <a:gd name="T64" fmla="*/ 148663389 w 610"/>
                  <a:gd name="T65" fmla="*/ 21796728 h 352"/>
                  <a:gd name="T66" fmla="*/ 168029328 w 610"/>
                  <a:gd name="T67" fmla="*/ 19072344 h 3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0"/>
                  <a:gd name="T103" fmla="*/ 0 h 352"/>
                  <a:gd name="T104" fmla="*/ 610 w 610"/>
                  <a:gd name="T105" fmla="*/ 352 h 3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0" h="352">
                    <a:moveTo>
                      <a:pt x="303" y="17"/>
                    </a:moveTo>
                    <a:lnTo>
                      <a:pt x="313" y="14"/>
                    </a:lnTo>
                    <a:lnTo>
                      <a:pt x="330" y="5"/>
                    </a:lnTo>
                    <a:lnTo>
                      <a:pt x="343" y="0"/>
                    </a:lnTo>
                    <a:lnTo>
                      <a:pt x="370" y="5"/>
                    </a:lnTo>
                    <a:lnTo>
                      <a:pt x="380" y="23"/>
                    </a:lnTo>
                    <a:lnTo>
                      <a:pt x="386" y="45"/>
                    </a:lnTo>
                    <a:lnTo>
                      <a:pt x="395" y="51"/>
                    </a:lnTo>
                    <a:lnTo>
                      <a:pt x="409" y="47"/>
                    </a:lnTo>
                    <a:lnTo>
                      <a:pt x="439" y="76"/>
                    </a:lnTo>
                    <a:lnTo>
                      <a:pt x="455" y="99"/>
                    </a:lnTo>
                    <a:lnTo>
                      <a:pt x="496" y="115"/>
                    </a:lnTo>
                    <a:lnTo>
                      <a:pt x="523" y="118"/>
                    </a:lnTo>
                    <a:lnTo>
                      <a:pt x="537" y="115"/>
                    </a:lnTo>
                    <a:lnTo>
                      <a:pt x="562" y="126"/>
                    </a:lnTo>
                    <a:lnTo>
                      <a:pt x="593" y="131"/>
                    </a:lnTo>
                    <a:lnTo>
                      <a:pt x="610" y="184"/>
                    </a:lnTo>
                    <a:lnTo>
                      <a:pt x="579" y="192"/>
                    </a:lnTo>
                    <a:lnTo>
                      <a:pt x="573" y="217"/>
                    </a:lnTo>
                    <a:lnTo>
                      <a:pt x="528" y="244"/>
                    </a:lnTo>
                    <a:lnTo>
                      <a:pt x="456" y="263"/>
                    </a:lnTo>
                    <a:lnTo>
                      <a:pt x="449" y="287"/>
                    </a:lnTo>
                    <a:lnTo>
                      <a:pt x="419" y="277"/>
                    </a:lnTo>
                    <a:lnTo>
                      <a:pt x="452" y="310"/>
                    </a:lnTo>
                    <a:lnTo>
                      <a:pt x="491" y="314"/>
                    </a:lnTo>
                    <a:lnTo>
                      <a:pt x="413" y="352"/>
                    </a:lnTo>
                    <a:lnTo>
                      <a:pt x="367" y="312"/>
                    </a:lnTo>
                    <a:lnTo>
                      <a:pt x="405" y="282"/>
                    </a:lnTo>
                    <a:lnTo>
                      <a:pt x="367" y="275"/>
                    </a:lnTo>
                    <a:lnTo>
                      <a:pt x="341" y="275"/>
                    </a:lnTo>
                    <a:lnTo>
                      <a:pt x="346" y="249"/>
                    </a:lnTo>
                    <a:lnTo>
                      <a:pt x="339" y="252"/>
                    </a:lnTo>
                    <a:lnTo>
                      <a:pt x="282" y="266"/>
                    </a:lnTo>
                    <a:lnTo>
                      <a:pt x="260" y="312"/>
                    </a:lnTo>
                    <a:lnTo>
                      <a:pt x="224" y="309"/>
                    </a:lnTo>
                    <a:lnTo>
                      <a:pt x="233" y="277"/>
                    </a:lnTo>
                    <a:lnTo>
                      <a:pt x="235" y="263"/>
                    </a:lnTo>
                    <a:lnTo>
                      <a:pt x="257" y="257"/>
                    </a:lnTo>
                    <a:lnTo>
                      <a:pt x="268" y="246"/>
                    </a:lnTo>
                    <a:lnTo>
                      <a:pt x="270" y="237"/>
                    </a:lnTo>
                    <a:lnTo>
                      <a:pt x="257" y="233"/>
                    </a:lnTo>
                    <a:lnTo>
                      <a:pt x="241" y="200"/>
                    </a:lnTo>
                    <a:lnTo>
                      <a:pt x="216" y="181"/>
                    </a:lnTo>
                    <a:lnTo>
                      <a:pt x="186" y="181"/>
                    </a:lnTo>
                    <a:lnTo>
                      <a:pt x="148" y="189"/>
                    </a:lnTo>
                    <a:lnTo>
                      <a:pt x="93" y="192"/>
                    </a:lnTo>
                    <a:lnTo>
                      <a:pt x="65" y="198"/>
                    </a:lnTo>
                    <a:lnTo>
                      <a:pt x="23" y="198"/>
                    </a:lnTo>
                    <a:lnTo>
                      <a:pt x="0" y="177"/>
                    </a:lnTo>
                    <a:lnTo>
                      <a:pt x="14" y="146"/>
                    </a:lnTo>
                    <a:lnTo>
                      <a:pt x="39" y="113"/>
                    </a:lnTo>
                    <a:lnTo>
                      <a:pt x="66" y="79"/>
                    </a:lnTo>
                    <a:lnTo>
                      <a:pt x="54" y="39"/>
                    </a:lnTo>
                    <a:lnTo>
                      <a:pt x="55" y="32"/>
                    </a:lnTo>
                    <a:lnTo>
                      <a:pt x="63" y="23"/>
                    </a:lnTo>
                    <a:lnTo>
                      <a:pt x="83" y="28"/>
                    </a:lnTo>
                    <a:lnTo>
                      <a:pt x="106" y="23"/>
                    </a:lnTo>
                    <a:lnTo>
                      <a:pt x="133" y="33"/>
                    </a:lnTo>
                    <a:lnTo>
                      <a:pt x="161" y="45"/>
                    </a:lnTo>
                    <a:lnTo>
                      <a:pt x="182" y="39"/>
                    </a:lnTo>
                    <a:lnTo>
                      <a:pt x="202" y="49"/>
                    </a:lnTo>
                    <a:lnTo>
                      <a:pt x="224" y="54"/>
                    </a:lnTo>
                    <a:lnTo>
                      <a:pt x="237" y="62"/>
                    </a:lnTo>
                    <a:lnTo>
                      <a:pt x="252" y="57"/>
                    </a:lnTo>
                    <a:lnTo>
                      <a:pt x="253" y="40"/>
                    </a:lnTo>
                    <a:lnTo>
                      <a:pt x="261" y="32"/>
                    </a:lnTo>
                    <a:lnTo>
                      <a:pt x="286" y="32"/>
                    </a:lnTo>
                    <a:lnTo>
                      <a:pt x="295" y="28"/>
                    </a:lnTo>
                    <a:lnTo>
                      <a:pt x="303" y="17"/>
                    </a:lnTo>
                    <a:close/>
                  </a:path>
                </a:pathLst>
              </a:custGeom>
              <a:grpFill/>
              <a:ln w="3175" cap="rnd">
                <a:solidFill>
                  <a:schemeClr val="bg1"/>
                </a:solidFill>
                <a:round/>
                <a:headEnd/>
                <a:tailEnd/>
              </a:ln>
            </p:spPr>
            <p:txBody>
              <a:bodyPr/>
              <a:lstStyle/>
              <a:p>
                <a:endParaRPr lang="en-US" dirty="0"/>
              </a:p>
            </p:txBody>
          </p:sp>
          <p:sp>
            <p:nvSpPr>
              <p:cNvPr id="260" name="Freeform 236"/>
              <p:cNvSpPr>
                <a:spLocks noChangeAspect="1"/>
              </p:cNvSpPr>
              <p:nvPr/>
            </p:nvSpPr>
            <p:spPr bwMode="gray">
              <a:xfrm>
                <a:off x="5156761" y="2967033"/>
                <a:ext cx="82550" cy="109538"/>
              </a:xfrm>
              <a:custGeom>
                <a:avLst/>
                <a:gdLst>
                  <a:gd name="T0" fmla="*/ 13341687 w 113"/>
                  <a:gd name="T1" fmla="*/ 25292697 h 127"/>
                  <a:gd name="T2" fmla="*/ 21346846 w 113"/>
                  <a:gd name="T3" fmla="*/ 38682948 h 127"/>
                  <a:gd name="T4" fmla="*/ 25082781 w 113"/>
                  <a:gd name="T5" fmla="*/ 49841060 h 127"/>
                  <a:gd name="T6" fmla="*/ 28284698 w 113"/>
                  <a:gd name="T7" fmla="*/ 92243954 h 127"/>
                  <a:gd name="T8" fmla="*/ 35222551 w 113"/>
                  <a:gd name="T9" fmla="*/ 94475231 h 127"/>
                  <a:gd name="T10" fmla="*/ 40025792 w 113"/>
                  <a:gd name="T11" fmla="*/ 71414674 h 127"/>
                  <a:gd name="T12" fmla="*/ 41093098 w 113"/>
                  <a:gd name="T13" fmla="*/ 59512228 h 127"/>
                  <a:gd name="T14" fmla="*/ 57103415 w 113"/>
                  <a:gd name="T15" fmla="*/ 52816671 h 127"/>
                  <a:gd name="T16" fmla="*/ 60305332 w 113"/>
                  <a:gd name="T17" fmla="*/ 43146366 h 127"/>
                  <a:gd name="T18" fmla="*/ 53367479 w 113"/>
                  <a:gd name="T19" fmla="*/ 40170754 h 127"/>
                  <a:gd name="T20" fmla="*/ 44829033 w 113"/>
                  <a:gd name="T21" fmla="*/ 15621529 h 127"/>
                  <a:gd name="T22" fmla="*/ 31486615 w 113"/>
                  <a:gd name="T23" fmla="*/ 743472 h 127"/>
                  <a:gd name="T24" fmla="*/ 14943011 w 113"/>
                  <a:gd name="T25" fmla="*/ 0 h 127"/>
                  <a:gd name="T26" fmla="*/ 0 w 113"/>
                  <a:gd name="T27" fmla="*/ 2231277 h 127"/>
                  <a:gd name="T28" fmla="*/ 13341687 w 113"/>
                  <a:gd name="T29" fmla="*/ 25292697 h 1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27"/>
                  <a:gd name="T47" fmla="*/ 113 w 113"/>
                  <a:gd name="T48" fmla="*/ 127 h 1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27">
                    <a:moveTo>
                      <a:pt x="25" y="34"/>
                    </a:moveTo>
                    <a:lnTo>
                      <a:pt x="40" y="52"/>
                    </a:lnTo>
                    <a:lnTo>
                      <a:pt x="47" y="67"/>
                    </a:lnTo>
                    <a:lnTo>
                      <a:pt x="53" y="124"/>
                    </a:lnTo>
                    <a:lnTo>
                      <a:pt x="66" y="127"/>
                    </a:lnTo>
                    <a:lnTo>
                      <a:pt x="75" y="96"/>
                    </a:lnTo>
                    <a:lnTo>
                      <a:pt x="77" y="80"/>
                    </a:lnTo>
                    <a:lnTo>
                      <a:pt x="107" y="71"/>
                    </a:lnTo>
                    <a:lnTo>
                      <a:pt x="113" y="58"/>
                    </a:lnTo>
                    <a:lnTo>
                      <a:pt x="100" y="54"/>
                    </a:lnTo>
                    <a:lnTo>
                      <a:pt x="84" y="21"/>
                    </a:lnTo>
                    <a:lnTo>
                      <a:pt x="59" y="1"/>
                    </a:lnTo>
                    <a:lnTo>
                      <a:pt x="28" y="0"/>
                    </a:lnTo>
                    <a:lnTo>
                      <a:pt x="0" y="3"/>
                    </a:lnTo>
                    <a:lnTo>
                      <a:pt x="25" y="34"/>
                    </a:lnTo>
                    <a:close/>
                  </a:path>
                </a:pathLst>
              </a:custGeom>
              <a:grpFill/>
              <a:ln w="3175" cap="rnd">
                <a:solidFill>
                  <a:schemeClr val="bg1"/>
                </a:solidFill>
                <a:round/>
                <a:headEnd/>
                <a:tailEnd/>
              </a:ln>
            </p:spPr>
            <p:txBody>
              <a:bodyPr/>
              <a:lstStyle/>
              <a:p>
                <a:endParaRPr lang="en-US" dirty="0"/>
              </a:p>
            </p:txBody>
          </p:sp>
          <p:sp>
            <p:nvSpPr>
              <p:cNvPr id="261" name="Freeform 237"/>
              <p:cNvSpPr>
                <a:spLocks noChangeAspect="1"/>
              </p:cNvSpPr>
              <p:nvPr/>
            </p:nvSpPr>
            <p:spPr bwMode="gray">
              <a:xfrm>
                <a:off x="5466325" y="3111497"/>
                <a:ext cx="192088" cy="93662"/>
              </a:xfrm>
              <a:custGeom>
                <a:avLst/>
                <a:gdLst>
                  <a:gd name="T0" fmla="*/ 0 w 256"/>
                  <a:gd name="T1" fmla="*/ 4050514 h 114"/>
                  <a:gd name="T2" fmla="*/ 34343805 w 256"/>
                  <a:gd name="T3" fmla="*/ 0 h 114"/>
                  <a:gd name="T4" fmla="*/ 66997845 w 256"/>
                  <a:gd name="T5" fmla="*/ 15525875 h 114"/>
                  <a:gd name="T6" fmla="*/ 81073470 w 256"/>
                  <a:gd name="T7" fmla="*/ 33077006 h 114"/>
                  <a:gd name="T8" fmla="*/ 98526375 w 256"/>
                  <a:gd name="T9" fmla="*/ 33077006 h 114"/>
                  <a:gd name="T10" fmla="*/ 109786725 w 256"/>
                  <a:gd name="T11" fmla="*/ 24975978 h 114"/>
                  <a:gd name="T12" fmla="*/ 118795305 w 256"/>
                  <a:gd name="T13" fmla="*/ 22276184 h 114"/>
                  <a:gd name="T14" fmla="*/ 127803135 w 256"/>
                  <a:gd name="T15" fmla="*/ 40501853 h 114"/>
                  <a:gd name="T16" fmla="*/ 143004269 w 256"/>
                  <a:gd name="T17" fmla="*/ 44552367 h 114"/>
                  <a:gd name="T18" fmla="*/ 139626239 w 256"/>
                  <a:gd name="T19" fmla="*/ 51978035 h 114"/>
                  <a:gd name="T20" fmla="*/ 144130530 w 256"/>
                  <a:gd name="T21" fmla="*/ 65478653 h 114"/>
                  <a:gd name="T22" fmla="*/ 143004269 w 256"/>
                  <a:gd name="T23" fmla="*/ 76278654 h 114"/>
                  <a:gd name="T24" fmla="*/ 127803135 w 256"/>
                  <a:gd name="T25" fmla="*/ 59402882 h 114"/>
                  <a:gd name="T26" fmla="*/ 118795305 w 256"/>
                  <a:gd name="T27" fmla="*/ 55353190 h 114"/>
                  <a:gd name="T28" fmla="*/ 110912985 w 256"/>
                  <a:gd name="T29" fmla="*/ 55353190 h 114"/>
                  <a:gd name="T30" fmla="*/ 106972200 w 256"/>
                  <a:gd name="T31" fmla="*/ 72903500 h 114"/>
                  <a:gd name="T32" fmla="*/ 95711850 w 256"/>
                  <a:gd name="T33" fmla="*/ 67503910 h 114"/>
                  <a:gd name="T34" fmla="*/ 77132685 w 256"/>
                  <a:gd name="T35" fmla="*/ 76954014 h 114"/>
                  <a:gd name="T36" fmla="*/ 55738245 w 256"/>
                  <a:gd name="T37" fmla="*/ 74928757 h 114"/>
                  <a:gd name="T38" fmla="*/ 54611985 w 256"/>
                  <a:gd name="T39" fmla="*/ 44552367 h 114"/>
                  <a:gd name="T40" fmla="*/ 19142670 w 256"/>
                  <a:gd name="T41" fmla="*/ 18225670 h 114"/>
                  <a:gd name="T42" fmla="*/ 0 w 256"/>
                  <a:gd name="T43" fmla="*/ 4050514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6"/>
                  <a:gd name="T67" fmla="*/ 0 h 114"/>
                  <a:gd name="T68" fmla="*/ 256 w 256"/>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6" h="114">
                    <a:moveTo>
                      <a:pt x="0" y="6"/>
                    </a:moveTo>
                    <a:lnTo>
                      <a:pt x="61" y="0"/>
                    </a:lnTo>
                    <a:lnTo>
                      <a:pt x="119" y="23"/>
                    </a:lnTo>
                    <a:lnTo>
                      <a:pt x="144" y="49"/>
                    </a:lnTo>
                    <a:lnTo>
                      <a:pt x="175" y="49"/>
                    </a:lnTo>
                    <a:lnTo>
                      <a:pt x="195" y="37"/>
                    </a:lnTo>
                    <a:lnTo>
                      <a:pt x="211" y="33"/>
                    </a:lnTo>
                    <a:lnTo>
                      <a:pt x="227" y="60"/>
                    </a:lnTo>
                    <a:lnTo>
                      <a:pt x="254" y="66"/>
                    </a:lnTo>
                    <a:lnTo>
                      <a:pt x="248" y="77"/>
                    </a:lnTo>
                    <a:lnTo>
                      <a:pt x="256" y="97"/>
                    </a:lnTo>
                    <a:lnTo>
                      <a:pt x="254" y="113"/>
                    </a:lnTo>
                    <a:lnTo>
                      <a:pt x="227" y="88"/>
                    </a:lnTo>
                    <a:lnTo>
                      <a:pt x="211" y="82"/>
                    </a:lnTo>
                    <a:lnTo>
                      <a:pt x="197" y="82"/>
                    </a:lnTo>
                    <a:lnTo>
                      <a:pt x="190" y="108"/>
                    </a:lnTo>
                    <a:lnTo>
                      <a:pt x="170" y="100"/>
                    </a:lnTo>
                    <a:lnTo>
                      <a:pt x="137" y="114"/>
                    </a:lnTo>
                    <a:lnTo>
                      <a:pt x="99" y="111"/>
                    </a:lnTo>
                    <a:lnTo>
                      <a:pt x="97" y="66"/>
                    </a:lnTo>
                    <a:lnTo>
                      <a:pt x="34" y="27"/>
                    </a:lnTo>
                    <a:lnTo>
                      <a:pt x="0" y="6"/>
                    </a:lnTo>
                    <a:close/>
                  </a:path>
                </a:pathLst>
              </a:custGeom>
              <a:grpFill/>
              <a:ln w="3175" cap="rnd">
                <a:solidFill>
                  <a:schemeClr val="bg1"/>
                </a:solidFill>
                <a:round/>
                <a:headEnd/>
                <a:tailEnd/>
              </a:ln>
            </p:spPr>
            <p:txBody>
              <a:bodyPr/>
              <a:lstStyle/>
              <a:p>
                <a:endParaRPr lang="en-US" dirty="0"/>
              </a:p>
            </p:txBody>
          </p:sp>
          <p:sp>
            <p:nvSpPr>
              <p:cNvPr id="262" name="Freeform 238"/>
              <p:cNvSpPr>
                <a:spLocks noChangeAspect="1"/>
              </p:cNvSpPr>
              <p:nvPr/>
            </p:nvSpPr>
            <p:spPr bwMode="gray">
              <a:xfrm>
                <a:off x="5607611" y="3168645"/>
                <a:ext cx="160337" cy="139701"/>
              </a:xfrm>
              <a:custGeom>
                <a:avLst/>
                <a:gdLst>
                  <a:gd name="T0" fmla="*/ 45331994 w 213"/>
                  <a:gd name="T1" fmla="*/ 5216543 h 173"/>
                  <a:gd name="T2" fmla="*/ 51564851 w 213"/>
                  <a:gd name="T3" fmla="*/ 5216543 h 173"/>
                  <a:gd name="T4" fmla="*/ 69698101 w 213"/>
                  <a:gd name="T5" fmla="*/ 10433087 h 173"/>
                  <a:gd name="T6" fmla="*/ 87830597 w 213"/>
                  <a:gd name="T7" fmla="*/ 24779388 h 173"/>
                  <a:gd name="T8" fmla="*/ 98030503 w 213"/>
                  <a:gd name="T9" fmla="*/ 43037290 h 173"/>
                  <a:gd name="T10" fmla="*/ 120696123 w 213"/>
                  <a:gd name="T11" fmla="*/ 63903464 h 173"/>
                  <a:gd name="T12" fmla="*/ 108229656 w 213"/>
                  <a:gd name="T13" fmla="*/ 68468343 h 173"/>
                  <a:gd name="T14" fmla="*/ 100297065 w 213"/>
                  <a:gd name="T15" fmla="*/ 82162173 h 173"/>
                  <a:gd name="T16" fmla="*/ 98596579 w 213"/>
                  <a:gd name="T17" fmla="*/ 88682852 h 173"/>
                  <a:gd name="T18" fmla="*/ 94063454 w 213"/>
                  <a:gd name="T19" fmla="*/ 112809769 h 173"/>
                  <a:gd name="T20" fmla="*/ 77630691 w 213"/>
                  <a:gd name="T21" fmla="*/ 106289090 h 173"/>
                  <a:gd name="T22" fmla="*/ 73664396 w 213"/>
                  <a:gd name="T23" fmla="*/ 84770445 h 173"/>
                  <a:gd name="T24" fmla="*/ 57798462 w 213"/>
                  <a:gd name="T25" fmla="*/ 93247731 h 173"/>
                  <a:gd name="T26" fmla="*/ 40232041 w 213"/>
                  <a:gd name="T27" fmla="*/ 105636618 h 173"/>
                  <a:gd name="T28" fmla="*/ 30598964 w 213"/>
                  <a:gd name="T29" fmla="*/ 102376682 h 173"/>
                  <a:gd name="T30" fmla="*/ 21532716 w 213"/>
                  <a:gd name="T31" fmla="*/ 91943595 h 173"/>
                  <a:gd name="T32" fmla="*/ 16432763 w 213"/>
                  <a:gd name="T33" fmla="*/ 82162173 h 173"/>
                  <a:gd name="T34" fmla="*/ 23232449 w 213"/>
                  <a:gd name="T35" fmla="*/ 71729086 h 173"/>
                  <a:gd name="T36" fmla="*/ 27765573 w 213"/>
                  <a:gd name="T37" fmla="*/ 79553901 h 173"/>
                  <a:gd name="T38" fmla="*/ 49298289 w 213"/>
                  <a:gd name="T39" fmla="*/ 91291124 h 173"/>
                  <a:gd name="T40" fmla="*/ 53831413 w 213"/>
                  <a:gd name="T41" fmla="*/ 80858037 h 173"/>
                  <a:gd name="T42" fmla="*/ 33999184 w 213"/>
                  <a:gd name="T43" fmla="*/ 63251799 h 173"/>
                  <a:gd name="T44" fmla="*/ 27199497 w 213"/>
                  <a:gd name="T45" fmla="*/ 48906305 h 173"/>
                  <a:gd name="T46" fmla="*/ 20965887 w 213"/>
                  <a:gd name="T47" fmla="*/ 43037290 h 173"/>
                  <a:gd name="T48" fmla="*/ 20965887 w 213"/>
                  <a:gd name="T49" fmla="*/ 34560003 h 173"/>
                  <a:gd name="T50" fmla="*/ 11899639 w 213"/>
                  <a:gd name="T51" fmla="*/ 30647596 h 173"/>
                  <a:gd name="T52" fmla="*/ 0 w 213"/>
                  <a:gd name="T53" fmla="*/ 28039324 h 173"/>
                  <a:gd name="T54" fmla="*/ 2833391 w 213"/>
                  <a:gd name="T55" fmla="*/ 16953766 h 173"/>
                  <a:gd name="T56" fmla="*/ 5099953 w 213"/>
                  <a:gd name="T57" fmla="*/ 10433087 h 173"/>
                  <a:gd name="T58" fmla="*/ 14733030 w 213"/>
                  <a:gd name="T59" fmla="*/ 10433087 h 173"/>
                  <a:gd name="T60" fmla="*/ 20965887 w 213"/>
                  <a:gd name="T61" fmla="*/ 14345494 h 173"/>
                  <a:gd name="T62" fmla="*/ 36265746 w 213"/>
                  <a:gd name="T63" fmla="*/ 30647596 h 173"/>
                  <a:gd name="T64" fmla="*/ 37398650 w 213"/>
                  <a:gd name="T65" fmla="*/ 20214509 h 173"/>
                  <a:gd name="T66" fmla="*/ 32865526 w 213"/>
                  <a:gd name="T67" fmla="*/ 7824815 h 173"/>
                  <a:gd name="T68" fmla="*/ 36265746 w 213"/>
                  <a:gd name="T69" fmla="*/ 0 h 173"/>
                  <a:gd name="T70" fmla="*/ 45331994 w 213"/>
                  <a:gd name="T71" fmla="*/ 5216543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73"/>
                  <a:gd name="T110" fmla="*/ 213 w 213"/>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73">
                    <a:moveTo>
                      <a:pt x="80" y="8"/>
                    </a:moveTo>
                    <a:lnTo>
                      <a:pt x="91" y="8"/>
                    </a:lnTo>
                    <a:lnTo>
                      <a:pt x="123" y="16"/>
                    </a:lnTo>
                    <a:lnTo>
                      <a:pt x="155" y="38"/>
                    </a:lnTo>
                    <a:lnTo>
                      <a:pt x="173" y="66"/>
                    </a:lnTo>
                    <a:lnTo>
                      <a:pt x="213" y="98"/>
                    </a:lnTo>
                    <a:lnTo>
                      <a:pt x="191" y="105"/>
                    </a:lnTo>
                    <a:lnTo>
                      <a:pt x="177" y="126"/>
                    </a:lnTo>
                    <a:lnTo>
                      <a:pt x="174" y="136"/>
                    </a:lnTo>
                    <a:lnTo>
                      <a:pt x="166" y="173"/>
                    </a:lnTo>
                    <a:lnTo>
                      <a:pt x="137" y="163"/>
                    </a:lnTo>
                    <a:lnTo>
                      <a:pt x="130" y="130"/>
                    </a:lnTo>
                    <a:lnTo>
                      <a:pt x="102" y="143"/>
                    </a:lnTo>
                    <a:lnTo>
                      <a:pt x="71" y="162"/>
                    </a:lnTo>
                    <a:lnTo>
                      <a:pt x="54" y="157"/>
                    </a:lnTo>
                    <a:lnTo>
                      <a:pt x="38" y="141"/>
                    </a:lnTo>
                    <a:lnTo>
                      <a:pt x="29" y="126"/>
                    </a:lnTo>
                    <a:lnTo>
                      <a:pt x="41" y="110"/>
                    </a:lnTo>
                    <a:lnTo>
                      <a:pt x="49" y="122"/>
                    </a:lnTo>
                    <a:lnTo>
                      <a:pt x="87" y="140"/>
                    </a:lnTo>
                    <a:lnTo>
                      <a:pt x="95" y="124"/>
                    </a:lnTo>
                    <a:lnTo>
                      <a:pt x="60" y="97"/>
                    </a:lnTo>
                    <a:lnTo>
                      <a:pt x="48" y="75"/>
                    </a:lnTo>
                    <a:lnTo>
                      <a:pt x="37" y="66"/>
                    </a:lnTo>
                    <a:lnTo>
                      <a:pt x="37" y="53"/>
                    </a:lnTo>
                    <a:lnTo>
                      <a:pt x="21" y="47"/>
                    </a:lnTo>
                    <a:lnTo>
                      <a:pt x="0" y="43"/>
                    </a:lnTo>
                    <a:lnTo>
                      <a:pt x="5" y="26"/>
                    </a:lnTo>
                    <a:lnTo>
                      <a:pt x="9" y="16"/>
                    </a:lnTo>
                    <a:lnTo>
                      <a:pt x="26" y="16"/>
                    </a:lnTo>
                    <a:lnTo>
                      <a:pt x="37" y="22"/>
                    </a:lnTo>
                    <a:lnTo>
                      <a:pt x="64" y="47"/>
                    </a:lnTo>
                    <a:lnTo>
                      <a:pt x="66" y="31"/>
                    </a:lnTo>
                    <a:lnTo>
                      <a:pt x="58" y="12"/>
                    </a:lnTo>
                    <a:lnTo>
                      <a:pt x="64" y="0"/>
                    </a:lnTo>
                    <a:lnTo>
                      <a:pt x="80" y="8"/>
                    </a:lnTo>
                    <a:close/>
                  </a:path>
                </a:pathLst>
              </a:custGeom>
              <a:grpFill/>
              <a:ln w="3175" cap="rnd">
                <a:solidFill>
                  <a:schemeClr val="bg1"/>
                </a:solidFill>
                <a:round/>
                <a:headEnd/>
                <a:tailEnd/>
              </a:ln>
            </p:spPr>
            <p:txBody>
              <a:bodyPr/>
              <a:lstStyle/>
              <a:p>
                <a:endParaRPr lang="en-US" dirty="0"/>
              </a:p>
            </p:txBody>
          </p:sp>
          <p:sp>
            <p:nvSpPr>
              <p:cNvPr id="263" name="Freeform 239"/>
              <p:cNvSpPr>
                <a:spLocks noChangeAspect="1"/>
              </p:cNvSpPr>
              <p:nvPr/>
            </p:nvSpPr>
            <p:spPr bwMode="gray">
              <a:xfrm>
                <a:off x="5572688" y="3195633"/>
                <a:ext cx="109538" cy="85725"/>
              </a:xfrm>
              <a:custGeom>
                <a:avLst/>
                <a:gdLst>
                  <a:gd name="T0" fmla="*/ 0 w 141"/>
                  <a:gd name="T1" fmla="*/ 10464920 h 106"/>
                  <a:gd name="T2" fmla="*/ 10260059 w 141"/>
                  <a:gd name="T3" fmla="*/ 21583291 h 106"/>
                  <a:gd name="T4" fmla="*/ 22933839 w 141"/>
                  <a:gd name="T5" fmla="*/ 38588381 h 106"/>
                  <a:gd name="T6" fmla="*/ 42246709 w 141"/>
                  <a:gd name="T7" fmla="*/ 60825931 h 106"/>
                  <a:gd name="T8" fmla="*/ 55524113 w 141"/>
                  <a:gd name="T9" fmla="*/ 47744781 h 106"/>
                  <a:gd name="T10" fmla="*/ 56126960 w 141"/>
                  <a:gd name="T11" fmla="*/ 58863152 h 106"/>
                  <a:gd name="T12" fmla="*/ 65783395 w 141"/>
                  <a:gd name="T13" fmla="*/ 60825931 h 106"/>
                  <a:gd name="T14" fmla="*/ 79664424 w 141"/>
                  <a:gd name="T15" fmla="*/ 69328072 h 106"/>
                  <a:gd name="T16" fmla="*/ 85096266 w 141"/>
                  <a:gd name="T17" fmla="*/ 58863152 h 106"/>
                  <a:gd name="T18" fmla="*/ 63973299 w 141"/>
                  <a:gd name="T19" fmla="*/ 41204611 h 106"/>
                  <a:gd name="T20" fmla="*/ 59145082 w 141"/>
                  <a:gd name="T21" fmla="*/ 27470010 h 106"/>
                  <a:gd name="T22" fmla="*/ 50092271 w 141"/>
                  <a:gd name="T23" fmla="*/ 20929031 h 106"/>
                  <a:gd name="T24" fmla="*/ 50092271 w 141"/>
                  <a:gd name="T25" fmla="*/ 12426890 h 106"/>
                  <a:gd name="T26" fmla="*/ 40435836 w 141"/>
                  <a:gd name="T27" fmla="*/ 8502141 h 106"/>
                  <a:gd name="T28" fmla="*/ 26554808 w 141"/>
                  <a:gd name="T29" fmla="*/ 5232460 h 106"/>
                  <a:gd name="T30" fmla="*/ 14484653 w 141"/>
                  <a:gd name="T31" fmla="*/ 0 h 106"/>
                  <a:gd name="T32" fmla="*/ 4224593 w 141"/>
                  <a:gd name="T33" fmla="*/ 1961970 h 106"/>
                  <a:gd name="T34" fmla="*/ 0 w 141"/>
                  <a:gd name="T35" fmla="*/ 10464920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1"/>
                  <a:gd name="T55" fmla="*/ 0 h 106"/>
                  <a:gd name="T56" fmla="*/ 141 w 141"/>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1" h="106">
                    <a:moveTo>
                      <a:pt x="0" y="16"/>
                    </a:moveTo>
                    <a:lnTo>
                      <a:pt x="17" y="33"/>
                    </a:lnTo>
                    <a:lnTo>
                      <a:pt x="38" y="59"/>
                    </a:lnTo>
                    <a:lnTo>
                      <a:pt x="70" y="93"/>
                    </a:lnTo>
                    <a:lnTo>
                      <a:pt x="92" y="73"/>
                    </a:lnTo>
                    <a:lnTo>
                      <a:pt x="93" y="90"/>
                    </a:lnTo>
                    <a:lnTo>
                      <a:pt x="109" y="93"/>
                    </a:lnTo>
                    <a:lnTo>
                      <a:pt x="132" y="106"/>
                    </a:lnTo>
                    <a:lnTo>
                      <a:pt x="141" y="90"/>
                    </a:lnTo>
                    <a:lnTo>
                      <a:pt x="106" y="63"/>
                    </a:lnTo>
                    <a:lnTo>
                      <a:pt x="98" y="42"/>
                    </a:lnTo>
                    <a:lnTo>
                      <a:pt x="83" y="32"/>
                    </a:lnTo>
                    <a:lnTo>
                      <a:pt x="83" y="19"/>
                    </a:lnTo>
                    <a:lnTo>
                      <a:pt x="67" y="13"/>
                    </a:lnTo>
                    <a:lnTo>
                      <a:pt x="44" y="8"/>
                    </a:lnTo>
                    <a:lnTo>
                      <a:pt x="24" y="0"/>
                    </a:lnTo>
                    <a:lnTo>
                      <a:pt x="7" y="3"/>
                    </a:lnTo>
                    <a:lnTo>
                      <a:pt x="0" y="16"/>
                    </a:lnTo>
                    <a:close/>
                  </a:path>
                </a:pathLst>
              </a:custGeom>
              <a:grpFill/>
              <a:ln w="3175" cap="rnd">
                <a:solidFill>
                  <a:schemeClr val="bg1"/>
                </a:solidFill>
                <a:round/>
                <a:headEnd/>
                <a:tailEnd/>
              </a:ln>
            </p:spPr>
            <p:txBody>
              <a:bodyPr/>
              <a:lstStyle/>
              <a:p>
                <a:endParaRPr lang="en-US" dirty="0"/>
              </a:p>
            </p:txBody>
          </p:sp>
          <p:sp>
            <p:nvSpPr>
              <p:cNvPr id="264" name="Freeform 240"/>
              <p:cNvSpPr>
                <a:spLocks noChangeAspect="1"/>
              </p:cNvSpPr>
              <p:nvPr/>
            </p:nvSpPr>
            <p:spPr bwMode="gray">
              <a:xfrm>
                <a:off x="5633012" y="2700336"/>
                <a:ext cx="1085848" cy="519110"/>
              </a:xfrm>
              <a:custGeom>
                <a:avLst/>
                <a:gdLst>
                  <a:gd name="T0" fmla="*/ 770647637 w 1452"/>
                  <a:gd name="T1" fmla="*/ 178434543 h 623"/>
                  <a:gd name="T2" fmla="*/ 690115258 w 1452"/>
                  <a:gd name="T3" fmla="*/ 169408827 h 623"/>
                  <a:gd name="T4" fmla="*/ 659915616 w 1452"/>
                  <a:gd name="T5" fmla="*/ 134694149 h 623"/>
                  <a:gd name="T6" fmla="*/ 621886935 w 1452"/>
                  <a:gd name="T7" fmla="*/ 140248564 h 623"/>
                  <a:gd name="T8" fmla="*/ 584976261 w 1452"/>
                  <a:gd name="T9" fmla="*/ 124973506 h 623"/>
                  <a:gd name="T10" fmla="*/ 517306568 w 1452"/>
                  <a:gd name="T11" fmla="*/ 72207396 h 623"/>
                  <a:gd name="T12" fmla="*/ 432860043 w 1452"/>
                  <a:gd name="T13" fmla="*/ 52766943 h 623"/>
                  <a:gd name="T14" fmla="*/ 374698268 w 1452"/>
                  <a:gd name="T15" fmla="*/ 31937470 h 623"/>
                  <a:gd name="T16" fmla="*/ 315976367 w 1452"/>
                  <a:gd name="T17" fmla="*/ 17357339 h 623"/>
                  <a:gd name="T18" fmla="*/ 261170108 w 1452"/>
                  <a:gd name="T19" fmla="*/ 36797792 h 623"/>
                  <a:gd name="T20" fmla="*/ 199093439 w 1452"/>
                  <a:gd name="T21" fmla="*/ 36797792 h 623"/>
                  <a:gd name="T22" fmla="*/ 199093439 w 1452"/>
                  <a:gd name="T23" fmla="*/ 86787527 h 623"/>
                  <a:gd name="T24" fmla="*/ 223140679 w 1452"/>
                  <a:gd name="T25" fmla="*/ 110393375 h 623"/>
                  <a:gd name="T26" fmla="*/ 223140679 w 1452"/>
                  <a:gd name="T27" fmla="*/ 143025772 h 623"/>
                  <a:gd name="T28" fmla="*/ 199093439 w 1452"/>
                  <a:gd name="T29" fmla="*/ 146497073 h 623"/>
                  <a:gd name="T30" fmla="*/ 162742143 w 1452"/>
                  <a:gd name="T31" fmla="*/ 128444807 h 623"/>
                  <a:gd name="T32" fmla="*/ 138694155 w 1452"/>
                  <a:gd name="T33" fmla="*/ 134694149 h 623"/>
                  <a:gd name="T34" fmla="*/ 110731274 w 1452"/>
                  <a:gd name="T35" fmla="*/ 122196298 h 623"/>
                  <a:gd name="T36" fmla="*/ 42502951 w 1452"/>
                  <a:gd name="T37" fmla="*/ 120113184 h 623"/>
                  <a:gd name="T38" fmla="*/ 27403504 w 1452"/>
                  <a:gd name="T39" fmla="*/ 137471356 h 623"/>
                  <a:gd name="T40" fmla="*/ 25165995 w 1452"/>
                  <a:gd name="T41" fmla="*/ 161771298 h 623"/>
                  <a:gd name="T42" fmla="*/ 2796139 w 1452"/>
                  <a:gd name="T43" fmla="*/ 149968374 h 623"/>
                  <a:gd name="T44" fmla="*/ 0 w 1452"/>
                  <a:gd name="T45" fmla="*/ 198569089 h 623"/>
                  <a:gd name="T46" fmla="*/ 10066547 w 1452"/>
                  <a:gd name="T47" fmla="*/ 231201486 h 623"/>
                  <a:gd name="T48" fmla="*/ 35232542 w 1452"/>
                  <a:gd name="T49" fmla="*/ 229812466 h 623"/>
                  <a:gd name="T50" fmla="*/ 60958662 w 1452"/>
                  <a:gd name="T51" fmla="*/ 277719087 h 623"/>
                  <a:gd name="T52" fmla="*/ 147082570 w 1452"/>
                  <a:gd name="T53" fmla="*/ 258973561 h 623"/>
                  <a:gd name="T54" fmla="*/ 139253532 w 1452"/>
                  <a:gd name="T55" fmla="*/ 311045578 h 623"/>
                  <a:gd name="T56" fmla="*/ 96191204 w 1452"/>
                  <a:gd name="T57" fmla="*/ 337428633 h 623"/>
                  <a:gd name="T58" fmla="*/ 144286432 w 1452"/>
                  <a:gd name="T59" fmla="*/ 386030181 h 623"/>
                  <a:gd name="T60" fmla="*/ 178960344 w 1452"/>
                  <a:gd name="T61" fmla="*/ 393666877 h 623"/>
                  <a:gd name="T62" fmla="*/ 205245094 w 1452"/>
                  <a:gd name="T63" fmla="*/ 399915386 h 623"/>
                  <a:gd name="T64" fmla="*/ 204685716 w 1452"/>
                  <a:gd name="T65" fmla="*/ 301325768 h 623"/>
                  <a:gd name="T66" fmla="*/ 238240874 w 1452"/>
                  <a:gd name="T67" fmla="*/ 272164672 h 623"/>
                  <a:gd name="T68" fmla="*/ 250544183 w 1452"/>
                  <a:gd name="T69" fmla="*/ 258973561 h 623"/>
                  <a:gd name="T70" fmla="*/ 266762385 w 1452"/>
                  <a:gd name="T71" fmla="*/ 267999278 h 623"/>
                  <a:gd name="T72" fmla="*/ 275710178 w 1452"/>
                  <a:gd name="T73" fmla="*/ 276330900 h 623"/>
                  <a:gd name="T74" fmla="*/ 296962027 w 1452"/>
                  <a:gd name="T75" fmla="*/ 316599993 h 623"/>
                  <a:gd name="T76" fmla="*/ 314298983 w 1452"/>
                  <a:gd name="T77" fmla="*/ 342288954 h 623"/>
                  <a:gd name="T78" fmla="*/ 362394211 w 1452"/>
                  <a:gd name="T79" fmla="*/ 342288954 h 623"/>
                  <a:gd name="T80" fmla="*/ 380849922 w 1452"/>
                  <a:gd name="T81" fmla="*/ 409636029 h 623"/>
                  <a:gd name="T82" fmla="*/ 399864263 w 1452"/>
                  <a:gd name="T83" fmla="*/ 432547783 h 623"/>
                  <a:gd name="T84" fmla="*/ 447400113 w 1452"/>
                  <a:gd name="T85" fmla="*/ 421438952 h 623"/>
                  <a:gd name="T86" fmla="*/ 503325127 w 1452"/>
                  <a:gd name="T87" fmla="*/ 422827973 h 623"/>
                  <a:gd name="T88" fmla="*/ 499969612 w 1452"/>
                  <a:gd name="T89" fmla="*/ 394361804 h 623"/>
                  <a:gd name="T90" fmla="*/ 509477530 w 1452"/>
                  <a:gd name="T91" fmla="*/ 379086746 h 623"/>
                  <a:gd name="T92" fmla="*/ 544150694 w 1452"/>
                  <a:gd name="T93" fmla="*/ 384641161 h 623"/>
                  <a:gd name="T94" fmla="*/ 592246670 w 1452"/>
                  <a:gd name="T95" fmla="*/ 371449217 h 623"/>
                  <a:gd name="T96" fmla="*/ 674456433 w 1452"/>
                  <a:gd name="T97" fmla="*/ 390889670 h 623"/>
                  <a:gd name="T98" fmla="*/ 674456433 w 1452"/>
                  <a:gd name="T99" fmla="*/ 329791937 h 623"/>
                  <a:gd name="T100" fmla="*/ 735414347 w 1452"/>
                  <a:gd name="T101" fmla="*/ 258973561 h 6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2"/>
                  <a:gd name="T154" fmla="*/ 0 h 623"/>
                  <a:gd name="T155" fmla="*/ 1452 w 1452"/>
                  <a:gd name="T156" fmla="*/ 623 h 62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2" h="623">
                    <a:moveTo>
                      <a:pt x="1416" y="321"/>
                    </a:moveTo>
                    <a:lnTo>
                      <a:pt x="1452" y="307"/>
                    </a:lnTo>
                    <a:lnTo>
                      <a:pt x="1378" y="257"/>
                    </a:lnTo>
                    <a:lnTo>
                      <a:pt x="1332" y="278"/>
                    </a:lnTo>
                    <a:lnTo>
                      <a:pt x="1265" y="258"/>
                    </a:lnTo>
                    <a:lnTo>
                      <a:pt x="1234" y="244"/>
                    </a:lnTo>
                    <a:lnTo>
                      <a:pt x="1206" y="244"/>
                    </a:lnTo>
                    <a:lnTo>
                      <a:pt x="1189" y="213"/>
                    </a:lnTo>
                    <a:lnTo>
                      <a:pt x="1180" y="194"/>
                    </a:lnTo>
                    <a:lnTo>
                      <a:pt x="1154" y="194"/>
                    </a:lnTo>
                    <a:lnTo>
                      <a:pt x="1132" y="194"/>
                    </a:lnTo>
                    <a:lnTo>
                      <a:pt x="1112" y="202"/>
                    </a:lnTo>
                    <a:lnTo>
                      <a:pt x="1077" y="168"/>
                    </a:lnTo>
                    <a:lnTo>
                      <a:pt x="1062" y="173"/>
                    </a:lnTo>
                    <a:lnTo>
                      <a:pt x="1046" y="180"/>
                    </a:lnTo>
                    <a:lnTo>
                      <a:pt x="1026" y="187"/>
                    </a:lnTo>
                    <a:lnTo>
                      <a:pt x="995" y="162"/>
                    </a:lnTo>
                    <a:lnTo>
                      <a:pt x="925" y="104"/>
                    </a:lnTo>
                    <a:lnTo>
                      <a:pt x="868" y="70"/>
                    </a:lnTo>
                    <a:lnTo>
                      <a:pt x="834" y="38"/>
                    </a:lnTo>
                    <a:lnTo>
                      <a:pt x="774" y="76"/>
                    </a:lnTo>
                    <a:lnTo>
                      <a:pt x="764" y="49"/>
                    </a:lnTo>
                    <a:lnTo>
                      <a:pt x="680" y="46"/>
                    </a:lnTo>
                    <a:lnTo>
                      <a:pt x="670" y="46"/>
                    </a:lnTo>
                    <a:lnTo>
                      <a:pt x="632" y="0"/>
                    </a:lnTo>
                    <a:lnTo>
                      <a:pt x="592" y="6"/>
                    </a:lnTo>
                    <a:lnTo>
                      <a:pt x="565" y="25"/>
                    </a:lnTo>
                    <a:lnTo>
                      <a:pt x="512" y="36"/>
                    </a:lnTo>
                    <a:lnTo>
                      <a:pt x="495" y="26"/>
                    </a:lnTo>
                    <a:lnTo>
                      <a:pt x="467" y="53"/>
                    </a:lnTo>
                    <a:lnTo>
                      <a:pt x="448" y="49"/>
                    </a:lnTo>
                    <a:lnTo>
                      <a:pt x="372" y="55"/>
                    </a:lnTo>
                    <a:lnTo>
                      <a:pt x="356" y="53"/>
                    </a:lnTo>
                    <a:lnTo>
                      <a:pt x="346" y="59"/>
                    </a:lnTo>
                    <a:lnTo>
                      <a:pt x="377" y="93"/>
                    </a:lnTo>
                    <a:lnTo>
                      <a:pt x="356" y="125"/>
                    </a:lnTo>
                    <a:lnTo>
                      <a:pt x="358" y="147"/>
                    </a:lnTo>
                    <a:lnTo>
                      <a:pt x="358" y="159"/>
                    </a:lnTo>
                    <a:lnTo>
                      <a:pt x="399" y="159"/>
                    </a:lnTo>
                    <a:lnTo>
                      <a:pt x="411" y="180"/>
                    </a:lnTo>
                    <a:lnTo>
                      <a:pt x="411" y="202"/>
                    </a:lnTo>
                    <a:lnTo>
                      <a:pt x="399" y="206"/>
                    </a:lnTo>
                    <a:lnTo>
                      <a:pt x="383" y="194"/>
                    </a:lnTo>
                    <a:lnTo>
                      <a:pt x="366" y="202"/>
                    </a:lnTo>
                    <a:lnTo>
                      <a:pt x="356" y="211"/>
                    </a:lnTo>
                    <a:lnTo>
                      <a:pt x="326" y="194"/>
                    </a:lnTo>
                    <a:lnTo>
                      <a:pt x="318" y="176"/>
                    </a:lnTo>
                    <a:lnTo>
                      <a:pt x="291" y="185"/>
                    </a:lnTo>
                    <a:lnTo>
                      <a:pt x="291" y="190"/>
                    </a:lnTo>
                    <a:lnTo>
                      <a:pt x="273" y="176"/>
                    </a:lnTo>
                    <a:lnTo>
                      <a:pt x="248" y="194"/>
                    </a:lnTo>
                    <a:lnTo>
                      <a:pt x="216" y="202"/>
                    </a:lnTo>
                    <a:lnTo>
                      <a:pt x="207" y="194"/>
                    </a:lnTo>
                    <a:lnTo>
                      <a:pt x="198" y="176"/>
                    </a:lnTo>
                    <a:lnTo>
                      <a:pt x="158" y="173"/>
                    </a:lnTo>
                    <a:lnTo>
                      <a:pt x="92" y="169"/>
                    </a:lnTo>
                    <a:lnTo>
                      <a:pt x="76" y="173"/>
                    </a:lnTo>
                    <a:lnTo>
                      <a:pt x="70" y="185"/>
                    </a:lnTo>
                    <a:lnTo>
                      <a:pt x="59" y="180"/>
                    </a:lnTo>
                    <a:lnTo>
                      <a:pt x="49" y="198"/>
                    </a:lnTo>
                    <a:lnTo>
                      <a:pt x="38" y="213"/>
                    </a:lnTo>
                    <a:lnTo>
                      <a:pt x="38" y="220"/>
                    </a:lnTo>
                    <a:lnTo>
                      <a:pt x="45" y="233"/>
                    </a:lnTo>
                    <a:lnTo>
                      <a:pt x="34" y="238"/>
                    </a:lnTo>
                    <a:lnTo>
                      <a:pt x="22" y="213"/>
                    </a:lnTo>
                    <a:lnTo>
                      <a:pt x="5" y="216"/>
                    </a:lnTo>
                    <a:lnTo>
                      <a:pt x="0" y="249"/>
                    </a:lnTo>
                    <a:lnTo>
                      <a:pt x="0" y="269"/>
                    </a:lnTo>
                    <a:lnTo>
                      <a:pt x="0" y="286"/>
                    </a:lnTo>
                    <a:lnTo>
                      <a:pt x="8" y="301"/>
                    </a:lnTo>
                    <a:lnTo>
                      <a:pt x="18" y="313"/>
                    </a:lnTo>
                    <a:lnTo>
                      <a:pt x="18" y="333"/>
                    </a:lnTo>
                    <a:lnTo>
                      <a:pt x="34" y="331"/>
                    </a:lnTo>
                    <a:lnTo>
                      <a:pt x="54" y="316"/>
                    </a:lnTo>
                    <a:lnTo>
                      <a:pt x="63" y="331"/>
                    </a:lnTo>
                    <a:lnTo>
                      <a:pt x="79" y="349"/>
                    </a:lnTo>
                    <a:lnTo>
                      <a:pt x="93" y="366"/>
                    </a:lnTo>
                    <a:lnTo>
                      <a:pt x="109" y="400"/>
                    </a:lnTo>
                    <a:lnTo>
                      <a:pt x="138" y="392"/>
                    </a:lnTo>
                    <a:lnTo>
                      <a:pt x="187" y="383"/>
                    </a:lnTo>
                    <a:lnTo>
                      <a:pt x="263" y="373"/>
                    </a:lnTo>
                    <a:lnTo>
                      <a:pt x="281" y="397"/>
                    </a:lnTo>
                    <a:lnTo>
                      <a:pt x="284" y="439"/>
                    </a:lnTo>
                    <a:lnTo>
                      <a:pt x="249" y="448"/>
                    </a:lnTo>
                    <a:lnTo>
                      <a:pt x="216" y="456"/>
                    </a:lnTo>
                    <a:lnTo>
                      <a:pt x="221" y="486"/>
                    </a:lnTo>
                    <a:lnTo>
                      <a:pt x="172" y="486"/>
                    </a:lnTo>
                    <a:lnTo>
                      <a:pt x="216" y="547"/>
                    </a:lnTo>
                    <a:lnTo>
                      <a:pt x="237" y="552"/>
                    </a:lnTo>
                    <a:lnTo>
                      <a:pt x="258" y="556"/>
                    </a:lnTo>
                    <a:lnTo>
                      <a:pt x="268" y="581"/>
                    </a:lnTo>
                    <a:lnTo>
                      <a:pt x="280" y="571"/>
                    </a:lnTo>
                    <a:lnTo>
                      <a:pt x="320" y="567"/>
                    </a:lnTo>
                    <a:lnTo>
                      <a:pt x="341" y="576"/>
                    </a:lnTo>
                    <a:lnTo>
                      <a:pt x="356" y="589"/>
                    </a:lnTo>
                    <a:lnTo>
                      <a:pt x="367" y="576"/>
                    </a:lnTo>
                    <a:lnTo>
                      <a:pt x="392" y="579"/>
                    </a:lnTo>
                    <a:lnTo>
                      <a:pt x="348" y="442"/>
                    </a:lnTo>
                    <a:lnTo>
                      <a:pt x="366" y="434"/>
                    </a:lnTo>
                    <a:lnTo>
                      <a:pt x="424" y="405"/>
                    </a:lnTo>
                    <a:lnTo>
                      <a:pt x="434" y="403"/>
                    </a:lnTo>
                    <a:lnTo>
                      <a:pt x="426" y="392"/>
                    </a:lnTo>
                    <a:lnTo>
                      <a:pt x="439" y="398"/>
                    </a:lnTo>
                    <a:lnTo>
                      <a:pt x="439" y="383"/>
                    </a:lnTo>
                    <a:lnTo>
                      <a:pt x="448" y="373"/>
                    </a:lnTo>
                    <a:lnTo>
                      <a:pt x="451" y="377"/>
                    </a:lnTo>
                    <a:lnTo>
                      <a:pt x="465" y="377"/>
                    </a:lnTo>
                    <a:lnTo>
                      <a:pt x="477" y="386"/>
                    </a:lnTo>
                    <a:lnTo>
                      <a:pt x="494" y="368"/>
                    </a:lnTo>
                    <a:lnTo>
                      <a:pt x="504" y="373"/>
                    </a:lnTo>
                    <a:lnTo>
                      <a:pt x="493" y="398"/>
                    </a:lnTo>
                    <a:lnTo>
                      <a:pt x="501" y="431"/>
                    </a:lnTo>
                    <a:lnTo>
                      <a:pt x="531" y="449"/>
                    </a:lnTo>
                    <a:lnTo>
                      <a:pt x="531" y="456"/>
                    </a:lnTo>
                    <a:lnTo>
                      <a:pt x="521" y="471"/>
                    </a:lnTo>
                    <a:lnTo>
                      <a:pt x="526" y="478"/>
                    </a:lnTo>
                    <a:lnTo>
                      <a:pt x="562" y="493"/>
                    </a:lnTo>
                    <a:lnTo>
                      <a:pt x="575" y="513"/>
                    </a:lnTo>
                    <a:lnTo>
                      <a:pt x="610" y="502"/>
                    </a:lnTo>
                    <a:lnTo>
                      <a:pt x="648" y="493"/>
                    </a:lnTo>
                    <a:lnTo>
                      <a:pt x="680" y="554"/>
                    </a:lnTo>
                    <a:lnTo>
                      <a:pt x="691" y="584"/>
                    </a:lnTo>
                    <a:lnTo>
                      <a:pt x="681" y="590"/>
                    </a:lnTo>
                    <a:lnTo>
                      <a:pt x="675" y="601"/>
                    </a:lnTo>
                    <a:lnTo>
                      <a:pt x="706" y="611"/>
                    </a:lnTo>
                    <a:lnTo>
                      <a:pt x="715" y="623"/>
                    </a:lnTo>
                    <a:lnTo>
                      <a:pt x="757" y="611"/>
                    </a:lnTo>
                    <a:lnTo>
                      <a:pt x="772" y="623"/>
                    </a:lnTo>
                    <a:lnTo>
                      <a:pt x="800" y="607"/>
                    </a:lnTo>
                    <a:lnTo>
                      <a:pt x="819" y="604"/>
                    </a:lnTo>
                    <a:lnTo>
                      <a:pt x="846" y="609"/>
                    </a:lnTo>
                    <a:lnTo>
                      <a:pt x="900" y="609"/>
                    </a:lnTo>
                    <a:lnTo>
                      <a:pt x="885" y="597"/>
                    </a:lnTo>
                    <a:lnTo>
                      <a:pt x="885" y="579"/>
                    </a:lnTo>
                    <a:lnTo>
                      <a:pt x="894" y="568"/>
                    </a:lnTo>
                    <a:lnTo>
                      <a:pt x="894" y="558"/>
                    </a:lnTo>
                    <a:lnTo>
                      <a:pt x="877" y="549"/>
                    </a:lnTo>
                    <a:lnTo>
                      <a:pt x="911" y="546"/>
                    </a:lnTo>
                    <a:lnTo>
                      <a:pt x="942" y="549"/>
                    </a:lnTo>
                    <a:lnTo>
                      <a:pt x="949" y="558"/>
                    </a:lnTo>
                    <a:lnTo>
                      <a:pt x="973" y="554"/>
                    </a:lnTo>
                    <a:lnTo>
                      <a:pt x="955" y="527"/>
                    </a:lnTo>
                    <a:lnTo>
                      <a:pt x="975" y="524"/>
                    </a:lnTo>
                    <a:lnTo>
                      <a:pt x="1059" y="535"/>
                    </a:lnTo>
                    <a:lnTo>
                      <a:pt x="1129" y="541"/>
                    </a:lnTo>
                    <a:lnTo>
                      <a:pt x="1180" y="563"/>
                    </a:lnTo>
                    <a:lnTo>
                      <a:pt x="1206" y="563"/>
                    </a:lnTo>
                    <a:lnTo>
                      <a:pt x="1214" y="589"/>
                    </a:lnTo>
                    <a:lnTo>
                      <a:pt x="1234" y="535"/>
                    </a:lnTo>
                    <a:lnTo>
                      <a:pt x="1206" y="475"/>
                    </a:lnTo>
                    <a:lnTo>
                      <a:pt x="1291" y="454"/>
                    </a:lnTo>
                    <a:lnTo>
                      <a:pt x="1301" y="422"/>
                    </a:lnTo>
                    <a:lnTo>
                      <a:pt x="1315" y="373"/>
                    </a:lnTo>
                    <a:lnTo>
                      <a:pt x="1403" y="377"/>
                    </a:lnTo>
                    <a:lnTo>
                      <a:pt x="1416" y="321"/>
                    </a:lnTo>
                    <a:close/>
                  </a:path>
                </a:pathLst>
              </a:custGeom>
              <a:grpFill/>
              <a:ln w="3175" cap="rnd">
                <a:solidFill>
                  <a:schemeClr val="bg1"/>
                </a:solidFill>
                <a:round/>
                <a:headEnd/>
                <a:tailEnd/>
              </a:ln>
            </p:spPr>
            <p:txBody>
              <a:bodyPr/>
              <a:lstStyle/>
              <a:p>
                <a:endParaRPr lang="en-US" dirty="0"/>
              </a:p>
            </p:txBody>
          </p:sp>
          <p:sp>
            <p:nvSpPr>
              <p:cNvPr id="265" name="Freeform 241"/>
              <p:cNvSpPr>
                <a:spLocks noChangeAspect="1"/>
              </p:cNvSpPr>
              <p:nvPr/>
            </p:nvSpPr>
            <p:spPr bwMode="gray">
              <a:xfrm>
                <a:off x="5894948" y="3036882"/>
                <a:ext cx="474662" cy="319087"/>
              </a:xfrm>
              <a:custGeom>
                <a:avLst/>
                <a:gdLst>
                  <a:gd name="T0" fmla="*/ 33631375 w 634"/>
                  <a:gd name="T1" fmla="*/ 118220080 h 386"/>
                  <a:gd name="T2" fmla="*/ 39796740 w 634"/>
                  <a:gd name="T3" fmla="*/ 98402794 h 386"/>
                  <a:gd name="T4" fmla="*/ 48204397 w 634"/>
                  <a:gd name="T5" fmla="*/ 90202423 h 386"/>
                  <a:gd name="T6" fmla="*/ 63338927 w 634"/>
                  <a:gd name="T7" fmla="*/ 94302608 h 386"/>
                  <a:gd name="T8" fmla="*/ 81275012 w 634"/>
                  <a:gd name="T9" fmla="*/ 99769246 h 386"/>
                  <a:gd name="T10" fmla="*/ 85759594 w 634"/>
                  <a:gd name="T11" fmla="*/ 105919524 h 386"/>
                  <a:gd name="T12" fmla="*/ 96969553 w 634"/>
                  <a:gd name="T13" fmla="*/ 118220080 h 386"/>
                  <a:gd name="T14" fmla="*/ 105377210 w 634"/>
                  <a:gd name="T15" fmla="*/ 148287003 h 386"/>
                  <a:gd name="T16" fmla="*/ 118830209 w 634"/>
                  <a:gd name="T17" fmla="*/ 144870458 h 386"/>
                  <a:gd name="T18" fmla="*/ 137887814 w 634"/>
                  <a:gd name="T19" fmla="*/ 148287003 h 386"/>
                  <a:gd name="T20" fmla="*/ 165913835 w 634"/>
                  <a:gd name="T21" fmla="*/ 183821391 h 386"/>
                  <a:gd name="T22" fmla="*/ 196181398 w 634"/>
                  <a:gd name="T23" fmla="*/ 205688771 h 386"/>
                  <a:gd name="T24" fmla="*/ 224207419 w 634"/>
                  <a:gd name="T25" fmla="*/ 226188871 h 386"/>
                  <a:gd name="T26" fmla="*/ 235418127 w 634"/>
                  <a:gd name="T27" fmla="*/ 263773351 h 386"/>
                  <a:gd name="T28" fmla="*/ 253914972 w 634"/>
                  <a:gd name="T29" fmla="*/ 234389241 h 386"/>
                  <a:gd name="T30" fmla="*/ 256157263 w 634"/>
                  <a:gd name="T31" fmla="*/ 207055224 h 386"/>
                  <a:gd name="T32" fmla="*/ 244946555 w 634"/>
                  <a:gd name="T33" fmla="*/ 167420650 h 386"/>
                  <a:gd name="T34" fmla="*/ 268488742 w 634"/>
                  <a:gd name="T35" fmla="*/ 159220280 h 386"/>
                  <a:gd name="T36" fmla="*/ 299317066 w 634"/>
                  <a:gd name="T37" fmla="*/ 166737837 h 386"/>
                  <a:gd name="T38" fmla="*/ 346961451 w 634"/>
                  <a:gd name="T39" fmla="*/ 163320465 h 386"/>
                  <a:gd name="T40" fmla="*/ 346961451 w 634"/>
                  <a:gd name="T41" fmla="*/ 139403820 h 386"/>
                  <a:gd name="T42" fmla="*/ 289788638 w 634"/>
                  <a:gd name="T43" fmla="*/ 139403820 h 386"/>
                  <a:gd name="T44" fmla="*/ 260641097 w 634"/>
                  <a:gd name="T45" fmla="*/ 136670087 h 386"/>
                  <a:gd name="T46" fmla="*/ 234857367 w 634"/>
                  <a:gd name="T47" fmla="*/ 148287003 h 386"/>
                  <a:gd name="T48" fmla="*/ 217481294 w 634"/>
                  <a:gd name="T49" fmla="*/ 144870458 h 386"/>
                  <a:gd name="T50" fmla="*/ 204029043 w 634"/>
                  <a:gd name="T51" fmla="*/ 147603364 h 386"/>
                  <a:gd name="T52" fmla="*/ 186652970 w 634"/>
                  <a:gd name="T53" fmla="*/ 136670087 h 386"/>
                  <a:gd name="T54" fmla="*/ 186092210 w 634"/>
                  <a:gd name="T55" fmla="*/ 127786904 h 386"/>
                  <a:gd name="T56" fmla="*/ 183289908 w 634"/>
                  <a:gd name="T57" fmla="*/ 97719154 h 386"/>
                  <a:gd name="T58" fmla="*/ 127798626 w 634"/>
                  <a:gd name="T59" fmla="*/ 73118869 h 386"/>
                  <a:gd name="T60" fmla="*/ 99772605 w 634"/>
                  <a:gd name="T61" fmla="*/ 51251489 h 386"/>
                  <a:gd name="T62" fmla="*/ 63898939 w 634"/>
                  <a:gd name="T63" fmla="*/ 62184766 h 386"/>
                  <a:gd name="T64" fmla="*/ 42039031 w 634"/>
                  <a:gd name="T65" fmla="*/ 27334017 h 386"/>
                  <a:gd name="T66" fmla="*/ 42599791 w 634"/>
                  <a:gd name="T67" fmla="*/ 0 h 386"/>
                  <a:gd name="T68" fmla="*/ 24662958 w 634"/>
                  <a:gd name="T69" fmla="*/ 120269346 h 3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4"/>
                  <a:gd name="T106" fmla="*/ 0 h 386"/>
                  <a:gd name="T107" fmla="*/ 634 w 634"/>
                  <a:gd name="T108" fmla="*/ 386 h 3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4" h="386">
                    <a:moveTo>
                      <a:pt x="44" y="176"/>
                    </a:moveTo>
                    <a:lnTo>
                      <a:pt x="60" y="173"/>
                    </a:lnTo>
                    <a:lnTo>
                      <a:pt x="66" y="157"/>
                    </a:lnTo>
                    <a:lnTo>
                      <a:pt x="71" y="144"/>
                    </a:lnTo>
                    <a:lnTo>
                      <a:pt x="91" y="151"/>
                    </a:lnTo>
                    <a:lnTo>
                      <a:pt x="86" y="132"/>
                    </a:lnTo>
                    <a:lnTo>
                      <a:pt x="103" y="124"/>
                    </a:lnTo>
                    <a:lnTo>
                      <a:pt x="113" y="138"/>
                    </a:lnTo>
                    <a:lnTo>
                      <a:pt x="129" y="138"/>
                    </a:lnTo>
                    <a:lnTo>
                      <a:pt x="145" y="146"/>
                    </a:lnTo>
                    <a:lnTo>
                      <a:pt x="153" y="151"/>
                    </a:lnTo>
                    <a:lnTo>
                      <a:pt x="153" y="155"/>
                    </a:lnTo>
                    <a:lnTo>
                      <a:pt x="155" y="167"/>
                    </a:lnTo>
                    <a:lnTo>
                      <a:pt x="173" y="173"/>
                    </a:lnTo>
                    <a:lnTo>
                      <a:pt x="173" y="190"/>
                    </a:lnTo>
                    <a:lnTo>
                      <a:pt x="188" y="217"/>
                    </a:lnTo>
                    <a:lnTo>
                      <a:pt x="205" y="220"/>
                    </a:lnTo>
                    <a:lnTo>
                      <a:pt x="212" y="212"/>
                    </a:lnTo>
                    <a:lnTo>
                      <a:pt x="230" y="203"/>
                    </a:lnTo>
                    <a:lnTo>
                      <a:pt x="246" y="217"/>
                    </a:lnTo>
                    <a:lnTo>
                      <a:pt x="266" y="239"/>
                    </a:lnTo>
                    <a:lnTo>
                      <a:pt x="296" y="269"/>
                    </a:lnTo>
                    <a:lnTo>
                      <a:pt x="349" y="282"/>
                    </a:lnTo>
                    <a:lnTo>
                      <a:pt x="350" y="301"/>
                    </a:lnTo>
                    <a:lnTo>
                      <a:pt x="384" y="313"/>
                    </a:lnTo>
                    <a:lnTo>
                      <a:pt x="400" y="331"/>
                    </a:lnTo>
                    <a:lnTo>
                      <a:pt x="389" y="385"/>
                    </a:lnTo>
                    <a:lnTo>
                      <a:pt x="420" y="386"/>
                    </a:lnTo>
                    <a:lnTo>
                      <a:pt x="441" y="359"/>
                    </a:lnTo>
                    <a:lnTo>
                      <a:pt x="453" y="343"/>
                    </a:lnTo>
                    <a:lnTo>
                      <a:pt x="462" y="329"/>
                    </a:lnTo>
                    <a:lnTo>
                      <a:pt x="457" y="303"/>
                    </a:lnTo>
                    <a:lnTo>
                      <a:pt x="432" y="293"/>
                    </a:lnTo>
                    <a:lnTo>
                      <a:pt x="437" y="245"/>
                    </a:lnTo>
                    <a:lnTo>
                      <a:pt x="460" y="227"/>
                    </a:lnTo>
                    <a:lnTo>
                      <a:pt x="479" y="233"/>
                    </a:lnTo>
                    <a:lnTo>
                      <a:pt x="526" y="225"/>
                    </a:lnTo>
                    <a:lnTo>
                      <a:pt x="534" y="244"/>
                    </a:lnTo>
                    <a:lnTo>
                      <a:pt x="561" y="243"/>
                    </a:lnTo>
                    <a:lnTo>
                      <a:pt x="619" y="239"/>
                    </a:lnTo>
                    <a:lnTo>
                      <a:pt x="634" y="217"/>
                    </a:lnTo>
                    <a:lnTo>
                      <a:pt x="619" y="204"/>
                    </a:lnTo>
                    <a:lnTo>
                      <a:pt x="581" y="204"/>
                    </a:lnTo>
                    <a:lnTo>
                      <a:pt x="517" y="204"/>
                    </a:lnTo>
                    <a:lnTo>
                      <a:pt x="491" y="204"/>
                    </a:lnTo>
                    <a:lnTo>
                      <a:pt x="465" y="200"/>
                    </a:lnTo>
                    <a:lnTo>
                      <a:pt x="424" y="220"/>
                    </a:lnTo>
                    <a:lnTo>
                      <a:pt x="419" y="217"/>
                    </a:lnTo>
                    <a:lnTo>
                      <a:pt x="409" y="208"/>
                    </a:lnTo>
                    <a:lnTo>
                      <a:pt x="388" y="212"/>
                    </a:lnTo>
                    <a:lnTo>
                      <a:pt x="367" y="220"/>
                    </a:lnTo>
                    <a:lnTo>
                      <a:pt x="364" y="216"/>
                    </a:lnTo>
                    <a:lnTo>
                      <a:pt x="359" y="208"/>
                    </a:lnTo>
                    <a:lnTo>
                      <a:pt x="333" y="200"/>
                    </a:lnTo>
                    <a:lnTo>
                      <a:pt x="327" y="198"/>
                    </a:lnTo>
                    <a:lnTo>
                      <a:pt x="332" y="187"/>
                    </a:lnTo>
                    <a:lnTo>
                      <a:pt x="344" y="181"/>
                    </a:lnTo>
                    <a:lnTo>
                      <a:pt x="327" y="143"/>
                    </a:lnTo>
                    <a:lnTo>
                      <a:pt x="300" y="90"/>
                    </a:lnTo>
                    <a:lnTo>
                      <a:pt x="228" y="107"/>
                    </a:lnTo>
                    <a:lnTo>
                      <a:pt x="212" y="90"/>
                    </a:lnTo>
                    <a:lnTo>
                      <a:pt x="178" y="75"/>
                    </a:lnTo>
                    <a:lnTo>
                      <a:pt x="146" y="97"/>
                    </a:lnTo>
                    <a:lnTo>
                      <a:pt x="114" y="91"/>
                    </a:lnTo>
                    <a:lnTo>
                      <a:pt x="80" y="68"/>
                    </a:lnTo>
                    <a:lnTo>
                      <a:pt x="75" y="40"/>
                    </a:lnTo>
                    <a:lnTo>
                      <a:pt x="78" y="20"/>
                    </a:lnTo>
                    <a:lnTo>
                      <a:pt x="76" y="0"/>
                    </a:lnTo>
                    <a:lnTo>
                      <a:pt x="0" y="40"/>
                    </a:lnTo>
                    <a:lnTo>
                      <a:pt x="44" y="176"/>
                    </a:lnTo>
                    <a:close/>
                  </a:path>
                </a:pathLst>
              </a:custGeom>
              <a:grpFill/>
              <a:ln w="3175" cap="rnd">
                <a:solidFill>
                  <a:schemeClr val="bg1"/>
                </a:solidFill>
                <a:round/>
                <a:headEnd/>
                <a:tailEnd/>
              </a:ln>
            </p:spPr>
            <p:txBody>
              <a:bodyPr/>
              <a:lstStyle/>
              <a:p>
                <a:endParaRPr lang="en-US" dirty="0"/>
              </a:p>
            </p:txBody>
          </p:sp>
          <p:sp>
            <p:nvSpPr>
              <p:cNvPr id="266" name="Freeform 242"/>
              <p:cNvSpPr>
                <a:spLocks noChangeAspect="1"/>
              </p:cNvSpPr>
              <p:nvPr/>
            </p:nvSpPr>
            <p:spPr bwMode="gray">
              <a:xfrm>
                <a:off x="5834627" y="3141657"/>
                <a:ext cx="360361" cy="279398"/>
              </a:xfrm>
              <a:custGeom>
                <a:avLst/>
                <a:gdLst>
                  <a:gd name="T0" fmla="*/ 0 w 485"/>
                  <a:gd name="T1" fmla="*/ 33482536 h 338"/>
                  <a:gd name="T2" fmla="*/ 1656179 w 485"/>
                  <a:gd name="T3" fmla="*/ 63547794 h 338"/>
                  <a:gd name="T4" fmla="*/ 17113851 w 485"/>
                  <a:gd name="T5" fmla="*/ 45098301 h 338"/>
                  <a:gd name="T6" fmla="*/ 36436685 w 485"/>
                  <a:gd name="T7" fmla="*/ 69014280 h 338"/>
                  <a:gd name="T8" fmla="*/ 27603729 w 485"/>
                  <a:gd name="T9" fmla="*/ 82680908 h 338"/>
                  <a:gd name="T10" fmla="*/ 3312358 w 485"/>
                  <a:gd name="T11" fmla="*/ 69697901 h 338"/>
                  <a:gd name="T12" fmla="*/ 1104119 w 485"/>
                  <a:gd name="T13" fmla="*/ 90197429 h 338"/>
                  <a:gd name="T14" fmla="*/ 3312358 w 485"/>
                  <a:gd name="T15" fmla="*/ 102496815 h 338"/>
                  <a:gd name="T16" fmla="*/ 17113851 w 485"/>
                  <a:gd name="T17" fmla="*/ 104546851 h 338"/>
                  <a:gd name="T18" fmla="*/ 10489135 w 485"/>
                  <a:gd name="T19" fmla="*/ 117529858 h 338"/>
                  <a:gd name="T20" fmla="*/ 22635192 w 485"/>
                  <a:gd name="T21" fmla="*/ 127096415 h 338"/>
                  <a:gd name="T22" fmla="*/ 22635192 w 485"/>
                  <a:gd name="T23" fmla="*/ 168094645 h 338"/>
                  <a:gd name="T24" fmla="*/ 59071876 w 485"/>
                  <a:gd name="T25" fmla="*/ 156478879 h 338"/>
                  <a:gd name="T26" fmla="*/ 78946027 w 485"/>
                  <a:gd name="T27" fmla="*/ 144178666 h 338"/>
                  <a:gd name="T28" fmla="*/ 126423906 w 485"/>
                  <a:gd name="T29" fmla="*/ 171511095 h 338"/>
                  <a:gd name="T30" fmla="*/ 155683814 w 485"/>
                  <a:gd name="T31" fmla="*/ 187227759 h 338"/>
                  <a:gd name="T32" fmla="*/ 162308531 w 485"/>
                  <a:gd name="T33" fmla="*/ 196110695 h 338"/>
                  <a:gd name="T34" fmla="*/ 165068829 w 485"/>
                  <a:gd name="T35" fmla="*/ 215926602 h 338"/>
                  <a:gd name="T36" fmla="*/ 192672559 w 485"/>
                  <a:gd name="T37" fmla="*/ 230959645 h 338"/>
                  <a:gd name="T38" fmla="*/ 233525721 w 485"/>
                  <a:gd name="T39" fmla="*/ 175611166 h 338"/>
                  <a:gd name="T40" fmla="*/ 260577391 w 485"/>
                  <a:gd name="T41" fmla="*/ 175611166 h 338"/>
                  <a:gd name="T42" fmla="*/ 264993868 w 485"/>
                  <a:gd name="T43" fmla="*/ 152378808 h 338"/>
                  <a:gd name="T44" fmla="*/ 267754167 w 485"/>
                  <a:gd name="T45" fmla="*/ 143495872 h 338"/>
                  <a:gd name="T46" fmla="*/ 258921212 w 485"/>
                  <a:gd name="T47" fmla="*/ 128462830 h 338"/>
                  <a:gd name="T48" fmla="*/ 239046318 w 485"/>
                  <a:gd name="T49" fmla="*/ 119579893 h 338"/>
                  <a:gd name="T50" fmla="*/ 237942199 w 485"/>
                  <a:gd name="T51" fmla="*/ 107963301 h 338"/>
                  <a:gd name="T52" fmla="*/ 209234350 w 485"/>
                  <a:gd name="T53" fmla="*/ 99080365 h 338"/>
                  <a:gd name="T54" fmla="*/ 192672559 w 485"/>
                  <a:gd name="T55" fmla="*/ 78580837 h 338"/>
                  <a:gd name="T56" fmla="*/ 186599902 w 485"/>
                  <a:gd name="T57" fmla="*/ 65597830 h 338"/>
                  <a:gd name="T58" fmla="*/ 172798409 w 485"/>
                  <a:gd name="T59" fmla="*/ 52614822 h 338"/>
                  <a:gd name="T60" fmla="*/ 163964710 w 485"/>
                  <a:gd name="T61" fmla="*/ 59448550 h 338"/>
                  <a:gd name="T62" fmla="*/ 158996172 w 485"/>
                  <a:gd name="T63" fmla="*/ 65597830 h 338"/>
                  <a:gd name="T64" fmla="*/ 149611157 w 485"/>
                  <a:gd name="T65" fmla="*/ 63547794 h 338"/>
                  <a:gd name="T66" fmla="*/ 141330261 w 485"/>
                  <a:gd name="T67" fmla="*/ 45098301 h 338"/>
                  <a:gd name="T68" fmla="*/ 140778202 w 485"/>
                  <a:gd name="T69" fmla="*/ 33482536 h 338"/>
                  <a:gd name="T70" fmla="*/ 131392443 w 485"/>
                  <a:gd name="T71" fmla="*/ 29382464 h 338"/>
                  <a:gd name="T72" fmla="*/ 129184204 w 485"/>
                  <a:gd name="T73" fmla="*/ 18449493 h 338"/>
                  <a:gd name="T74" fmla="*/ 117038890 w 485"/>
                  <a:gd name="T75" fmla="*/ 9566557 h 338"/>
                  <a:gd name="T76" fmla="*/ 108205935 w 485"/>
                  <a:gd name="T77" fmla="*/ 9566557 h 338"/>
                  <a:gd name="T78" fmla="*/ 102685338 w 485"/>
                  <a:gd name="T79" fmla="*/ 0 h 338"/>
                  <a:gd name="T80" fmla="*/ 93299579 w 485"/>
                  <a:gd name="T81" fmla="*/ 5466486 h 338"/>
                  <a:gd name="T82" fmla="*/ 96612681 w 485"/>
                  <a:gd name="T83" fmla="*/ 18449493 h 338"/>
                  <a:gd name="T84" fmla="*/ 92195460 w 485"/>
                  <a:gd name="T85" fmla="*/ 16399457 h 338"/>
                  <a:gd name="T86" fmla="*/ 85018683 w 485"/>
                  <a:gd name="T87" fmla="*/ 13666628 h 338"/>
                  <a:gd name="T88" fmla="*/ 78946027 w 485"/>
                  <a:gd name="T89" fmla="*/ 33482536 h 338"/>
                  <a:gd name="T90" fmla="*/ 69008951 w 485"/>
                  <a:gd name="T91" fmla="*/ 35532571 h 338"/>
                  <a:gd name="T92" fmla="*/ 59071876 w 485"/>
                  <a:gd name="T93" fmla="*/ 32798915 h 338"/>
                  <a:gd name="T94" fmla="*/ 50238178 w 485"/>
                  <a:gd name="T95" fmla="*/ 42365472 h 338"/>
                  <a:gd name="T96" fmla="*/ 41957282 w 485"/>
                  <a:gd name="T97" fmla="*/ 33482536 h 338"/>
                  <a:gd name="T98" fmla="*/ 29259908 w 485"/>
                  <a:gd name="T99" fmla="*/ 24599599 h 338"/>
                  <a:gd name="T100" fmla="*/ 0 w 485"/>
                  <a:gd name="T101" fmla="*/ 33482536 h 3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85"/>
                  <a:gd name="T154" fmla="*/ 0 h 338"/>
                  <a:gd name="T155" fmla="*/ 485 w 485"/>
                  <a:gd name="T156" fmla="*/ 338 h 3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85" h="338">
                    <a:moveTo>
                      <a:pt x="0" y="49"/>
                    </a:moveTo>
                    <a:lnTo>
                      <a:pt x="3" y="93"/>
                    </a:lnTo>
                    <a:lnTo>
                      <a:pt x="31" y="66"/>
                    </a:lnTo>
                    <a:lnTo>
                      <a:pt x="66" y="101"/>
                    </a:lnTo>
                    <a:lnTo>
                      <a:pt x="50" y="121"/>
                    </a:lnTo>
                    <a:lnTo>
                      <a:pt x="6" y="102"/>
                    </a:lnTo>
                    <a:lnTo>
                      <a:pt x="2" y="132"/>
                    </a:lnTo>
                    <a:lnTo>
                      <a:pt x="6" y="150"/>
                    </a:lnTo>
                    <a:lnTo>
                      <a:pt x="31" y="153"/>
                    </a:lnTo>
                    <a:lnTo>
                      <a:pt x="19" y="172"/>
                    </a:lnTo>
                    <a:lnTo>
                      <a:pt x="41" y="186"/>
                    </a:lnTo>
                    <a:lnTo>
                      <a:pt x="41" y="246"/>
                    </a:lnTo>
                    <a:lnTo>
                      <a:pt x="107" y="229"/>
                    </a:lnTo>
                    <a:lnTo>
                      <a:pt x="143" y="211"/>
                    </a:lnTo>
                    <a:lnTo>
                      <a:pt x="229" y="251"/>
                    </a:lnTo>
                    <a:lnTo>
                      <a:pt x="282" y="274"/>
                    </a:lnTo>
                    <a:lnTo>
                      <a:pt x="294" y="287"/>
                    </a:lnTo>
                    <a:lnTo>
                      <a:pt x="299" y="316"/>
                    </a:lnTo>
                    <a:lnTo>
                      <a:pt x="349" y="338"/>
                    </a:lnTo>
                    <a:lnTo>
                      <a:pt x="423" y="257"/>
                    </a:lnTo>
                    <a:lnTo>
                      <a:pt x="472" y="257"/>
                    </a:lnTo>
                    <a:lnTo>
                      <a:pt x="480" y="223"/>
                    </a:lnTo>
                    <a:lnTo>
                      <a:pt x="485" y="210"/>
                    </a:lnTo>
                    <a:lnTo>
                      <a:pt x="469" y="188"/>
                    </a:lnTo>
                    <a:lnTo>
                      <a:pt x="433" y="175"/>
                    </a:lnTo>
                    <a:lnTo>
                      <a:pt x="431" y="158"/>
                    </a:lnTo>
                    <a:lnTo>
                      <a:pt x="379" y="145"/>
                    </a:lnTo>
                    <a:lnTo>
                      <a:pt x="349" y="115"/>
                    </a:lnTo>
                    <a:lnTo>
                      <a:pt x="338" y="96"/>
                    </a:lnTo>
                    <a:lnTo>
                      <a:pt x="313" y="77"/>
                    </a:lnTo>
                    <a:lnTo>
                      <a:pt x="297" y="87"/>
                    </a:lnTo>
                    <a:lnTo>
                      <a:pt x="288" y="96"/>
                    </a:lnTo>
                    <a:lnTo>
                      <a:pt x="271" y="93"/>
                    </a:lnTo>
                    <a:lnTo>
                      <a:pt x="256" y="66"/>
                    </a:lnTo>
                    <a:lnTo>
                      <a:pt x="255" y="49"/>
                    </a:lnTo>
                    <a:lnTo>
                      <a:pt x="238" y="43"/>
                    </a:lnTo>
                    <a:lnTo>
                      <a:pt x="234" y="27"/>
                    </a:lnTo>
                    <a:lnTo>
                      <a:pt x="212" y="14"/>
                    </a:lnTo>
                    <a:lnTo>
                      <a:pt x="196" y="14"/>
                    </a:lnTo>
                    <a:lnTo>
                      <a:pt x="186" y="0"/>
                    </a:lnTo>
                    <a:lnTo>
                      <a:pt x="169" y="8"/>
                    </a:lnTo>
                    <a:lnTo>
                      <a:pt x="175" y="27"/>
                    </a:lnTo>
                    <a:lnTo>
                      <a:pt x="167" y="24"/>
                    </a:lnTo>
                    <a:lnTo>
                      <a:pt x="154" y="20"/>
                    </a:lnTo>
                    <a:lnTo>
                      <a:pt x="143" y="49"/>
                    </a:lnTo>
                    <a:lnTo>
                      <a:pt x="125" y="52"/>
                    </a:lnTo>
                    <a:lnTo>
                      <a:pt x="107" y="48"/>
                    </a:lnTo>
                    <a:lnTo>
                      <a:pt x="91" y="62"/>
                    </a:lnTo>
                    <a:lnTo>
                      <a:pt x="76" y="49"/>
                    </a:lnTo>
                    <a:lnTo>
                      <a:pt x="53" y="36"/>
                    </a:lnTo>
                    <a:lnTo>
                      <a:pt x="0" y="49"/>
                    </a:lnTo>
                    <a:close/>
                  </a:path>
                </a:pathLst>
              </a:custGeom>
              <a:grpFill/>
              <a:ln w="3175" cap="rnd">
                <a:solidFill>
                  <a:schemeClr val="bg1"/>
                </a:solidFill>
                <a:round/>
                <a:headEnd/>
                <a:tailEnd/>
              </a:ln>
            </p:spPr>
            <p:txBody>
              <a:bodyPr/>
              <a:lstStyle/>
              <a:p>
                <a:endParaRPr lang="en-US" dirty="0"/>
              </a:p>
            </p:txBody>
          </p:sp>
          <p:sp>
            <p:nvSpPr>
              <p:cNvPr id="267" name="Freeform 243"/>
              <p:cNvSpPr>
                <a:spLocks noChangeAspect="1"/>
              </p:cNvSpPr>
              <p:nvPr/>
            </p:nvSpPr>
            <p:spPr bwMode="gray">
              <a:xfrm>
                <a:off x="6237849" y="3138489"/>
                <a:ext cx="303211" cy="139701"/>
              </a:xfrm>
              <a:custGeom>
                <a:avLst/>
                <a:gdLst>
                  <a:gd name="T0" fmla="*/ 57732313 w 405"/>
                  <a:gd name="T1" fmla="*/ 80481820 h 172"/>
                  <a:gd name="T2" fmla="*/ 41477904 w 405"/>
                  <a:gd name="T3" fmla="*/ 80481820 h 172"/>
                  <a:gd name="T4" fmla="*/ 8407582 w 405"/>
                  <a:gd name="T5" fmla="*/ 85099230 h 172"/>
                  <a:gd name="T6" fmla="*/ 0 w 405"/>
                  <a:gd name="T7" fmla="*/ 97633244 h 172"/>
                  <a:gd name="T8" fmla="*/ 8407582 w 405"/>
                  <a:gd name="T9" fmla="*/ 102910980 h 172"/>
                  <a:gd name="T10" fmla="*/ 15133648 w 405"/>
                  <a:gd name="T11" fmla="*/ 106868876 h 172"/>
                  <a:gd name="T12" fmla="*/ 61095346 w 405"/>
                  <a:gd name="T13" fmla="*/ 106209362 h 172"/>
                  <a:gd name="T14" fmla="*/ 91362642 w 405"/>
                  <a:gd name="T15" fmla="*/ 106209362 h 172"/>
                  <a:gd name="T16" fmla="*/ 104815522 w 405"/>
                  <a:gd name="T17" fmla="*/ 113465640 h 172"/>
                  <a:gd name="T18" fmla="*/ 109860071 w 405"/>
                  <a:gd name="T19" fmla="*/ 98952272 h 172"/>
                  <a:gd name="T20" fmla="*/ 122751448 w 405"/>
                  <a:gd name="T21" fmla="*/ 97633244 h 172"/>
                  <a:gd name="T22" fmla="*/ 141248128 w 405"/>
                  <a:gd name="T23" fmla="*/ 92355508 h 172"/>
                  <a:gd name="T24" fmla="*/ 156942531 w 405"/>
                  <a:gd name="T25" fmla="*/ 89057126 h 172"/>
                  <a:gd name="T26" fmla="*/ 186089065 w 405"/>
                  <a:gd name="T27" fmla="*/ 69926348 h 172"/>
                  <a:gd name="T28" fmla="*/ 216917116 w 405"/>
                  <a:gd name="T29" fmla="*/ 52115410 h 172"/>
                  <a:gd name="T30" fmla="*/ 227006215 w 405"/>
                  <a:gd name="T31" fmla="*/ 42879778 h 172"/>
                  <a:gd name="T32" fmla="*/ 223082427 w 405"/>
                  <a:gd name="T33" fmla="*/ 25727542 h 172"/>
                  <a:gd name="T34" fmla="*/ 208509534 w 405"/>
                  <a:gd name="T35" fmla="*/ 25727542 h 172"/>
                  <a:gd name="T36" fmla="*/ 193935893 w 405"/>
                  <a:gd name="T37" fmla="*/ 17811750 h 172"/>
                  <a:gd name="T38" fmla="*/ 179363000 w 405"/>
                  <a:gd name="T39" fmla="*/ 11214986 h 172"/>
                  <a:gd name="T40" fmla="*/ 140688122 w 405"/>
                  <a:gd name="T41" fmla="*/ 7256278 h 172"/>
                  <a:gd name="T42" fmla="*/ 93604913 w 405"/>
                  <a:gd name="T43" fmla="*/ 0 h 172"/>
                  <a:gd name="T44" fmla="*/ 84076570 w 405"/>
                  <a:gd name="T45" fmla="*/ 1979354 h 172"/>
                  <a:gd name="T46" fmla="*/ 86318093 w 405"/>
                  <a:gd name="T47" fmla="*/ 11214986 h 172"/>
                  <a:gd name="T48" fmla="*/ 92484152 w 405"/>
                  <a:gd name="T49" fmla="*/ 19790292 h 172"/>
                  <a:gd name="T50" fmla="*/ 79032021 w 405"/>
                  <a:gd name="T51" fmla="*/ 22429160 h 172"/>
                  <a:gd name="T52" fmla="*/ 75108233 w 405"/>
                  <a:gd name="T53" fmla="*/ 16491910 h 172"/>
                  <a:gd name="T54" fmla="*/ 59974585 w 405"/>
                  <a:gd name="T55" fmla="*/ 14513368 h 172"/>
                  <a:gd name="T56" fmla="*/ 38674878 w 405"/>
                  <a:gd name="T57" fmla="*/ 16491910 h 172"/>
                  <a:gd name="T58" fmla="*/ 48203970 w 405"/>
                  <a:gd name="T59" fmla="*/ 22429160 h 172"/>
                  <a:gd name="T60" fmla="*/ 50445493 w 405"/>
                  <a:gd name="T61" fmla="*/ 29025924 h 172"/>
                  <a:gd name="T62" fmla="*/ 43159421 w 405"/>
                  <a:gd name="T63" fmla="*/ 36283014 h 172"/>
                  <a:gd name="T64" fmla="*/ 43159421 w 405"/>
                  <a:gd name="T65" fmla="*/ 48156702 h 172"/>
                  <a:gd name="T66" fmla="*/ 51567003 w 405"/>
                  <a:gd name="T67" fmla="*/ 56073306 h 172"/>
                  <a:gd name="T68" fmla="*/ 79032021 w 405"/>
                  <a:gd name="T69" fmla="*/ 56073306 h 172"/>
                  <a:gd name="T70" fmla="*/ 88560364 w 405"/>
                  <a:gd name="T71" fmla="*/ 54753466 h 172"/>
                  <a:gd name="T72" fmla="*/ 97528701 w 405"/>
                  <a:gd name="T73" fmla="*/ 65308938 h 172"/>
                  <a:gd name="T74" fmla="*/ 87439603 w 405"/>
                  <a:gd name="T75" fmla="*/ 79161980 h 172"/>
                  <a:gd name="T76" fmla="*/ 77910511 w 405"/>
                  <a:gd name="T77" fmla="*/ 79161980 h 172"/>
                  <a:gd name="T78" fmla="*/ 67821412 w 405"/>
                  <a:gd name="T79" fmla="*/ 77842952 h 172"/>
                  <a:gd name="T80" fmla="*/ 63337618 w 405"/>
                  <a:gd name="T81" fmla="*/ 79161980 h 172"/>
                  <a:gd name="T82" fmla="*/ 57732313 w 405"/>
                  <a:gd name="T83" fmla="*/ 80481820 h 1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5"/>
                  <a:gd name="T127" fmla="*/ 0 h 172"/>
                  <a:gd name="T128" fmla="*/ 405 w 405"/>
                  <a:gd name="T129" fmla="*/ 172 h 1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5" h="172">
                    <a:moveTo>
                      <a:pt x="103" y="122"/>
                    </a:moveTo>
                    <a:lnTo>
                      <a:pt x="74" y="122"/>
                    </a:lnTo>
                    <a:lnTo>
                      <a:pt x="15" y="129"/>
                    </a:lnTo>
                    <a:lnTo>
                      <a:pt x="0" y="148"/>
                    </a:lnTo>
                    <a:lnTo>
                      <a:pt x="15" y="156"/>
                    </a:lnTo>
                    <a:lnTo>
                      <a:pt x="27" y="162"/>
                    </a:lnTo>
                    <a:lnTo>
                      <a:pt x="109" y="161"/>
                    </a:lnTo>
                    <a:lnTo>
                      <a:pt x="163" y="161"/>
                    </a:lnTo>
                    <a:lnTo>
                      <a:pt x="187" y="172"/>
                    </a:lnTo>
                    <a:lnTo>
                      <a:pt x="196" y="150"/>
                    </a:lnTo>
                    <a:lnTo>
                      <a:pt x="219" y="148"/>
                    </a:lnTo>
                    <a:lnTo>
                      <a:pt x="252" y="140"/>
                    </a:lnTo>
                    <a:lnTo>
                      <a:pt x="280" y="135"/>
                    </a:lnTo>
                    <a:lnTo>
                      <a:pt x="332" y="106"/>
                    </a:lnTo>
                    <a:lnTo>
                      <a:pt x="387" y="79"/>
                    </a:lnTo>
                    <a:lnTo>
                      <a:pt x="405" y="65"/>
                    </a:lnTo>
                    <a:lnTo>
                      <a:pt x="398" y="39"/>
                    </a:lnTo>
                    <a:lnTo>
                      <a:pt x="372" y="39"/>
                    </a:lnTo>
                    <a:lnTo>
                      <a:pt x="346" y="27"/>
                    </a:lnTo>
                    <a:lnTo>
                      <a:pt x="320" y="17"/>
                    </a:lnTo>
                    <a:lnTo>
                      <a:pt x="251" y="11"/>
                    </a:lnTo>
                    <a:lnTo>
                      <a:pt x="167" y="0"/>
                    </a:lnTo>
                    <a:lnTo>
                      <a:pt x="150" y="3"/>
                    </a:lnTo>
                    <a:lnTo>
                      <a:pt x="154" y="17"/>
                    </a:lnTo>
                    <a:lnTo>
                      <a:pt x="165" y="30"/>
                    </a:lnTo>
                    <a:lnTo>
                      <a:pt x="141" y="34"/>
                    </a:lnTo>
                    <a:lnTo>
                      <a:pt x="134" y="25"/>
                    </a:lnTo>
                    <a:lnTo>
                      <a:pt x="107" y="22"/>
                    </a:lnTo>
                    <a:lnTo>
                      <a:pt x="69" y="25"/>
                    </a:lnTo>
                    <a:lnTo>
                      <a:pt x="86" y="34"/>
                    </a:lnTo>
                    <a:lnTo>
                      <a:pt x="90" y="44"/>
                    </a:lnTo>
                    <a:lnTo>
                      <a:pt x="77" y="55"/>
                    </a:lnTo>
                    <a:lnTo>
                      <a:pt x="77" y="73"/>
                    </a:lnTo>
                    <a:lnTo>
                      <a:pt x="92" y="85"/>
                    </a:lnTo>
                    <a:lnTo>
                      <a:pt x="141" y="85"/>
                    </a:lnTo>
                    <a:lnTo>
                      <a:pt x="158" y="83"/>
                    </a:lnTo>
                    <a:lnTo>
                      <a:pt x="174" y="99"/>
                    </a:lnTo>
                    <a:lnTo>
                      <a:pt x="156" y="120"/>
                    </a:lnTo>
                    <a:lnTo>
                      <a:pt x="139" y="120"/>
                    </a:lnTo>
                    <a:lnTo>
                      <a:pt x="121" y="118"/>
                    </a:lnTo>
                    <a:lnTo>
                      <a:pt x="113" y="120"/>
                    </a:lnTo>
                    <a:lnTo>
                      <a:pt x="103" y="122"/>
                    </a:lnTo>
                    <a:close/>
                  </a:path>
                </a:pathLst>
              </a:custGeom>
              <a:grpFill/>
              <a:ln w="3175" cap="rnd">
                <a:solidFill>
                  <a:schemeClr val="bg1"/>
                </a:solidFill>
                <a:round/>
                <a:headEnd/>
                <a:tailEnd/>
              </a:ln>
            </p:spPr>
            <p:txBody>
              <a:bodyPr/>
              <a:lstStyle/>
              <a:p>
                <a:endParaRPr lang="en-US" dirty="0"/>
              </a:p>
            </p:txBody>
          </p:sp>
          <p:sp>
            <p:nvSpPr>
              <p:cNvPr id="268" name="Freeform 244"/>
              <p:cNvSpPr>
                <a:spLocks noChangeAspect="1"/>
              </p:cNvSpPr>
              <p:nvPr/>
            </p:nvSpPr>
            <p:spPr bwMode="gray">
              <a:xfrm>
                <a:off x="6198171" y="3211512"/>
                <a:ext cx="190499" cy="144461"/>
              </a:xfrm>
              <a:custGeom>
                <a:avLst/>
                <a:gdLst>
                  <a:gd name="T0" fmla="*/ 0 w 256"/>
                  <a:gd name="T1" fmla="*/ 99458841 h 178"/>
                  <a:gd name="T2" fmla="*/ 1107281 w 256"/>
                  <a:gd name="T3" fmla="*/ 104728457 h 178"/>
                  <a:gd name="T4" fmla="*/ 11075045 w 256"/>
                  <a:gd name="T5" fmla="*/ 106045659 h 178"/>
                  <a:gd name="T6" fmla="*/ 37100619 w 256"/>
                  <a:gd name="T7" fmla="*/ 106704665 h 178"/>
                  <a:gd name="T8" fmla="*/ 67003166 w 256"/>
                  <a:gd name="T9" fmla="*/ 69818972 h 178"/>
                  <a:gd name="T10" fmla="*/ 74201982 w 256"/>
                  <a:gd name="T11" fmla="*/ 94190036 h 178"/>
                  <a:gd name="T12" fmla="*/ 82508080 w 256"/>
                  <a:gd name="T13" fmla="*/ 117243087 h 178"/>
                  <a:gd name="T14" fmla="*/ 100781941 w 256"/>
                  <a:gd name="T15" fmla="*/ 108021866 h 178"/>
                  <a:gd name="T16" fmla="*/ 121270365 w 256"/>
                  <a:gd name="T17" fmla="*/ 98800646 h 178"/>
                  <a:gd name="T18" fmla="*/ 140651508 w 256"/>
                  <a:gd name="T19" fmla="*/ 106045659 h 178"/>
                  <a:gd name="T20" fmla="*/ 141758789 w 256"/>
                  <a:gd name="T21" fmla="*/ 71795179 h 178"/>
                  <a:gd name="T22" fmla="*/ 127914797 w 256"/>
                  <a:gd name="T23" fmla="*/ 64549355 h 178"/>
                  <a:gd name="T24" fmla="*/ 119608699 w 256"/>
                  <a:gd name="T25" fmla="*/ 65866556 h 178"/>
                  <a:gd name="T26" fmla="*/ 125700234 w 256"/>
                  <a:gd name="T27" fmla="*/ 44130706 h 178"/>
                  <a:gd name="T28" fmla="*/ 109088039 w 256"/>
                  <a:gd name="T29" fmla="*/ 39520096 h 178"/>
                  <a:gd name="T30" fmla="*/ 94690406 w 256"/>
                  <a:gd name="T31" fmla="*/ 37543888 h 178"/>
                  <a:gd name="T32" fmla="*/ 74755623 w 256"/>
                  <a:gd name="T33" fmla="*/ 37543888 h 178"/>
                  <a:gd name="T34" fmla="*/ 58697068 w 256"/>
                  <a:gd name="T35" fmla="*/ 37543888 h 178"/>
                  <a:gd name="T36" fmla="*/ 39869566 w 256"/>
                  <a:gd name="T37" fmla="*/ 37543888 h 178"/>
                  <a:gd name="T38" fmla="*/ 23257371 w 256"/>
                  <a:gd name="T39" fmla="*/ 33592285 h 178"/>
                  <a:gd name="T40" fmla="*/ 21042064 w 256"/>
                  <a:gd name="T41" fmla="*/ 30298876 h 178"/>
                  <a:gd name="T42" fmla="*/ 24364652 w 256"/>
                  <a:gd name="T43" fmla="*/ 22394856 h 178"/>
                  <a:gd name="T44" fmla="*/ 31009828 w 256"/>
                  <a:gd name="T45" fmla="*/ 16467045 h 178"/>
                  <a:gd name="T46" fmla="*/ 58143428 w 256"/>
                  <a:gd name="T47" fmla="*/ 11197428 h 178"/>
                  <a:gd name="T48" fmla="*/ 56481762 w 256"/>
                  <a:gd name="T49" fmla="*/ 0 h 178"/>
                  <a:gd name="T50" fmla="*/ 36546979 w 256"/>
                  <a:gd name="T51" fmla="*/ 3952415 h 178"/>
                  <a:gd name="T52" fmla="*/ 18827502 w 256"/>
                  <a:gd name="T53" fmla="*/ 1976208 h 178"/>
                  <a:gd name="T54" fmla="*/ 7198816 w 256"/>
                  <a:gd name="T55" fmla="*/ 13173636 h 178"/>
                  <a:gd name="T56" fmla="*/ 3876229 w 256"/>
                  <a:gd name="T57" fmla="*/ 37543888 h 178"/>
                  <a:gd name="T58" fmla="*/ 4429869 w 256"/>
                  <a:gd name="T59" fmla="*/ 43472511 h 178"/>
                  <a:gd name="T60" fmla="*/ 2768947 w 256"/>
                  <a:gd name="T61" fmla="*/ 44789713 h 178"/>
                  <a:gd name="T62" fmla="*/ 15504914 w 256"/>
                  <a:gd name="T63" fmla="*/ 50058518 h 178"/>
                  <a:gd name="T64" fmla="*/ 21595705 w 256"/>
                  <a:gd name="T65" fmla="*/ 62573959 h 178"/>
                  <a:gd name="T66" fmla="*/ 18273861 w 256"/>
                  <a:gd name="T67" fmla="*/ 77722991 h 178"/>
                  <a:gd name="T68" fmla="*/ 14951273 w 256"/>
                  <a:gd name="T69" fmla="*/ 79699198 h 178"/>
                  <a:gd name="T70" fmla="*/ 9967764 w 256"/>
                  <a:gd name="T71" fmla="*/ 86286016 h 178"/>
                  <a:gd name="T72" fmla="*/ 0 w 256"/>
                  <a:gd name="T73" fmla="*/ 99458841 h 1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6"/>
                  <a:gd name="T112" fmla="*/ 0 h 178"/>
                  <a:gd name="T113" fmla="*/ 256 w 256"/>
                  <a:gd name="T114" fmla="*/ 178 h 1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6" h="178">
                    <a:moveTo>
                      <a:pt x="0" y="151"/>
                    </a:moveTo>
                    <a:lnTo>
                      <a:pt x="2" y="159"/>
                    </a:lnTo>
                    <a:lnTo>
                      <a:pt x="20" y="161"/>
                    </a:lnTo>
                    <a:lnTo>
                      <a:pt x="67" y="162"/>
                    </a:lnTo>
                    <a:lnTo>
                      <a:pt x="121" y="106"/>
                    </a:lnTo>
                    <a:lnTo>
                      <a:pt x="134" y="143"/>
                    </a:lnTo>
                    <a:lnTo>
                      <a:pt x="149" y="178"/>
                    </a:lnTo>
                    <a:lnTo>
                      <a:pt x="182" y="164"/>
                    </a:lnTo>
                    <a:lnTo>
                      <a:pt x="219" y="150"/>
                    </a:lnTo>
                    <a:lnTo>
                      <a:pt x="254" y="161"/>
                    </a:lnTo>
                    <a:lnTo>
                      <a:pt x="256" y="109"/>
                    </a:lnTo>
                    <a:lnTo>
                      <a:pt x="231" y="98"/>
                    </a:lnTo>
                    <a:lnTo>
                      <a:pt x="216" y="100"/>
                    </a:lnTo>
                    <a:lnTo>
                      <a:pt x="227" y="67"/>
                    </a:lnTo>
                    <a:lnTo>
                      <a:pt x="197" y="60"/>
                    </a:lnTo>
                    <a:lnTo>
                      <a:pt x="171" y="57"/>
                    </a:lnTo>
                    <a:lnTo>
                      <a:pt x="135" y="57"/>
                    </a:lnTo>
                    <a:lnTo>
                      <a:pt x="106" y="57"/>
                    </a:lnTo>
                    <a:lnTo>
                      <a:pt x="72" y="57"/>
                    </a:lnTo>
                    <a:lnTo>
                      <a:pt x="42" y="51"/>
                    </a:lnTo>
                    <a:lnTo>
                      <a:pt x="38" y="46"/>
                    </a:lnTo>
                    <a:lnTo>
                      <a:pt x="44" y="34"/>
                    </a:lnTo>
                    <a:lnTo>
                      <a:pt x="56" y="25"/>
                    </a:lnTo>
                    <a:lnTo>
                      <a:pt x="105" y="17"/>
                    </a:lnTo>
                    <a:lnTo>
                      <a:pt x="102" y="0"/>
                    </a:lnTo>
                    <a:lnTo>
                      <a:pt x="66" y="6"/>
                    </a:lnTo>
                    <a:lnTo>
                      <a:pt x="34" y="3"/>
                    </a:lnTo>
                    <a:lnTo>
                      <a:pt x="13" y="20"/>
                    </a:lnTo>
                    <a:lnTo>
                      <a:pt x="7" y="57"/>
                    </a:lnTo>
                    <a:lnTo>
                      <a:pt x="8" y="66"/>
                    </a:lnTo>
                    <a:lnTo>
                      <a:pt x="5" y="68"/>
                    </a:lnTo>
                    <a:lnTo>
                      <a:pt x="28" y="76"/>
                    </a:lnTo>
                    <a:lnTo>
                      <a:pt x="39" y="95"/>
                    </a:lnTo>
                    <a:lnTo>
                      <a:pt x="33" y="118"/>
                    </a:lnTo>
                    <a:lnTo>
                      <a:pt x="27" y="121"/>
                    </a:lnTo>
                    <a:lnTo>
                      <a:pt x="18" y="131"/>
                    </a:lnTo>
                    <a:lnTo>
                      <a:pt x="0" y="151"/>
                    </a:lnTo>
                    <a:close/>
                  </a:path>
                </a:pathLst>
              </a:custGeom>
              <a:grpFill/>
              <a:ln w="3175" cap="rnd">
                <a:solidFill>
                  <a:schemeClr val="bg1"/>
                </a:solidFill>
                <a:round/>
                <a:headEnd/>
                <a:tailEnd/>
              </a:ln>
            </p:spPr>
            <p:txBody>
              <a:bodyPr/>
              <a:lstStyle/>
              <a:p>
                <a:endParaRPr lang="en-US" dirty="0"/>
              </a:p>
            </p:txBody>
          </p:sp>
        </p:grpSp>
        <p:sp>
          <p:nvSpPr>
            <p:cNvPr id="8" name="Oval 7"/>
            <p:cNvSpPr/>
            <p:nvPr/>
          </p:nvSpPr>
          <p:spPr>
            <a:xfrm>
              <a:off x="3965036" y="2261010"/>
              <a:ext cx="252551" cy="263275"/>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9" name="Oval 8"/>
            <p:cNvSpPr/>
            <p:nvPr/>
          </p:nvSpPr>
          <p:spPr>
            <a:xfrm>
              <a:off x="4011839" y="1935337"/>
              <a:ext cx="252551" cy="263275"/>
            </a:xfrm>
            <a:prstGeom prst="ellipse">
              <a:avLst/>
            </a:prstGeom>
            <a:solidFill>
              <a:srgbClr val="07325F"/>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10" name="Oval 9"/>
            <p:cNvSpPr/>
            <p:nvPr/>
          </p:nvSpPr>
          <p:spPr>
            <a:xfrm>
              <a:off x="4117836" y="2049372"/>
              <a:ext cx="252551" cy="263275"/>
            </a:xfrm>
            <a:prstGeom prst="ellipse">
              <a:avLst/>
            </a:prstGeom>
            <a:solidFill>
              <a:srgbClr val="07325F"/>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11" name="Oval 10"/>
            <p:cNvSpPr/>
            <p:nvPr/>
          </p:nvSpPr>
          <p:spPr>
            <a:xfrm>
              <a:off x="3977403" y="2351886"/>
              <a:ext cx="252551" cy="263275"/>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12" name="Oval 11"/>
            <p:cNvSpPr/>
            <p:nvPr/>
          </p:nvSpPr>
          <p:spPr>
            <a:xfrm>
              <a:off x="3874019" y="2415003"/>
              <a:ext cx="252551" cy="263275"/>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13" name="Oval 12"/>
            <p:cNvSpPr/>
            <p:nvPr/>
          </p:nvSpPr>
          <p:spPr>
            <a:xfrm>
              <a:off x="4072229" y="2438699"/>
              <a:ext cx="252551" cy="263275"/>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14" name="Oval 13"/>
            <p:cNvSpPr/>
            <p:nvPr/>
          </p:nvSpPr>
          <p:spPr>
            <a:xfrm>
              <a:off x="4688851" y="2937711"/>
              <a:ext cx="252551" cy="263275"/>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15" name="Oval 14"/>
            <p:cNvSpPr/>
            <p:nvPr/>
          </p:nvSpPr>
          <p:spPr>
            <a:xfrm>
              <a:off x="4616489" y="3070000"/>
              <a:ext cx="252551" cy="263275"/>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16" name="Oval 15"/>
            <p:cNvSpPr/>
            <p:nvPr/>
          </p:nvSpPr>
          <p:spPr>
            <a:xfrm>
              <a:off x="6650474" y="2660433"/>
              <a:ext cx="252551" cy="263275"/>
            </a:xfrm>
            <a:prstGeom prst="ellipse">
              <a:avLst/>
            </a:prstGeom>
            <a:solidFill>
              <a:schemeClr val="accent2"/>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17" name="Oval 16"/>
            <p:cNvSpPr/>
            <p:nvPr/>
          </p:nvSpPr>
          <p:spPr>
            <a:xfrm>
              <a:off x="5394376" y="1734193"/>
              <a:ext cx="252551" cy="263275"/>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18" name="Oval 17"/>
            <p:cNvSpPr/>
            <p:nvPr/>
          </p:nvSpPr>
          <p:spPr>
            <a:xfrm>
              <a:off x="5094255" y="2168789"/>
              <a:ext cx="252551" cy="263275"/>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19" name="Oval 18"/>
            <p:cNvSpPr/>
            <p:nvPr/>
          </p:nvSpPr>
          <p:spPr>
            <a:xfrm>
              <a:off x="5153245" y="2149236"/>
              <a:ext cx="252551" cy="263275"/>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20" name="Oval 19"/>
            <p:cNvSpPr/>
            <p:nvPr/>
          </p:nvSpPr>
          <p:spPr>
            <a:xfrm>
              <a:off x="5181021" y="1915390"/>
              <a:ext cx="252551" cy="263275"/>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21" name="Oval 20"/>
            <p:cNvSpPr/>
            <p:nvPr/>
          </p:nvSpPr>
          <p:spPr>
            <a:xfrm>
              <a:off x="5319433" y="1856978"/>
              <a:ext cx="252551" cy="263275"/>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22" name="Oval 21"/>
            <p:cNvSpPr/>
            <p:nvPr/>
          </p:nvSpPr>
          <p:spPr>
            <a:xfrm>
              <a:off x="5481409" y="1845249"/>
              <a:ext cx="252551" cy="263275"/>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23" name="Oval 22"/>
            <p:cNvSpPr/>
            <p:nvPr/>
          </p:nvSpPr>
          <p:spPr>
            <a:xfrm>
              <a:off x="5599928" y="1892290"/>
              <a:ext cx="252551" cy="263275"/>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24" name="Oval 23"/>
            <p:cNvSpPr/>
            <p:nvPr/>
          </p:nvSpPr>
          <p:spPr>
            <a:xfrm>
              <a:off x="5268099" y="1986841"/>
              <a:ext cx="252551" cy="263275"/>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25" name="Oval 24"/>
            <p:cNvSpPr/>
            <p:nvPr/>
          </p:nvSpPr>
          <p:spPr>
            <a:xfrm>
              <a:off x="5402388" y="1931822"/>
              <a:ext cx="252551" cy="263275"/>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26" name="Oval 25"/>
            <p:cNvSpPr/>
            <p:nvPr/>
          </p:nvSpPr>
          <p:spPr>
            <a:xfrm>
              <a:off x="5481407" y="1971309"/>
              <a:ext cx="252551" cy="263275"/>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27" name="Oval 26"/>
            <p:cNvSpPr/>
            <p:nvPr/>
          </p:nvSpPr>
          <p:spPr>
            <a:xfrm>
              <a:off x="5552531" y="2002449"/>
              <a:ext cx="252551" cy="263275"/>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grpSp>
      <p:sp>
        <p:nvSpPr>
          <p:cNvPr id="269" name="Oval 268"/>
          <p:cNvSpPr/>
          <p:nvPr/>
        </p:nvSpPr>
        <p:spPr>
          <a:xfrm>
            <a:off x="2441973" y="3752585"/>
            <a:ext cx="96487" cy="100584"/>
          </a:xfrm>
          <a:prstGeom prst="ellipse">
            <a:avLst/>
          </a:prstGeom>
          <a:solidFill>
            <a:srgbClr val="07325F"/>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r>
              <a:rPr lang="en-US" sz="800" dirty="0">
                <a:solidFill>
                  <a:schemeClr val="tx1"/>
                </a:solidFill>
              </a:rPr>
              <a:t>NABU</a:t>
            </a:r>
          </a:p>
        </p:txBody>
      </p:sp>
      <p:sp>
        <p:nvSpPr>
          <p:cNvPr id="270" name="Oval 269"/>
          <p:cNvSpPr/>
          <p:nvPr/>
        </p:nvSpPr>
        <p:spPr>
          <a:xfrm>
            <a:off x="3130009" y="3752585"/>
            <a:ext cx="96487" cy="100584"/>
          </a:xfrm>
          <a:prstGeom prst="ellips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r>
              <a:rPr lang="en-US" sz="800" dirty="0">
                <a:solidFill>
                  <a:schemeClr val="tx1"/>
                </a:solidFill>
              </a:rPr>
              <a:t>LABU</a:t>
            </a:r>
          </a:p>
        </p:txBody>
      </p:sp>
      <p:sp>
        <p:nvSpPr>
          <p:cNvPr id="271" name="Oval 270"/>
          <p:cNvSpPr/>
          <p:nvPr/>
        </p:nvSpPr>
        <p:spPr>
          <a:xfrm>
            <a:off x="2441690" y="3931323"/>
            <a:ext cx="96487" cy="100584"/>
          </a:xfrm>
          <a:prstGeom prst="ellipse">
            <a:avLst/>
          </a:prstGeom>
          <a:solidFill>
            <a:schemeClr val="accent6"/>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r>
              <a:rPr lang="en-US" sz="800" dirty="0">
                <a:solidFill>
                  <a:schemeClr val="tx1"/>
                </a:solidFill>
              </a:rPr>
              <a:t>EAME</a:t>
            </a:r>
          </a:p>
        </p:txBody>
      </p:sp>
      <p:sp>
        <p:nvSpPr>
          <p:cNvPr id="272" name="Oval 271"/>
          <p:cNvSpPr/>
          <p:nvPr/>
        </p:nvSpPr>
        <p:spPr>
          <a:xfrm>
            <a:off x="3129712" y="3931323"/>
            <a:ext cx="96487" cy="100584"/>
          </a:xfrm>
          <a:prstGeom prst="ellipse">
            <a:avLst/>
          </a:prstGeom>
          <a:solidFill>
            <a:schemeClr val="accent2"/>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r>
              <a:rPr lang="en-US" sz="800" dirty="0">
                <a:solidFill>
                  <a:schemeClr val="tx1"/>
                </a:solidFill>
              </a:rPr>
              <a:t>APBU</a:t>
            </a:r>
          </a:p>
        </p:txBody>
      </p:sp>
      <p:sp>
        <p:nvSpPr>
          <p:cNvPr id="326" name="TextBox 325"/>
          <p:cNvSpPr txBox="1"/>
          <p:nvPr/>
        </p:nvSpPr>
        <p:spPr>
          <a:xfrm>
            <a:off x="249245" y="3493508"/>
            <a:ext cx="1896205" cy="707886"/>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3</a:t>
            </a:r>
          </a:p>
          <a:p>
            <a:pPr algn="ctr"/>
            <a:r>
              <a:rPr lang="en-US" sz="1200" dirty="0">
                <a:solidFill>
                  <a:schemeClr val="bg1"/>
                </a:solidFill>
                <a:cs typeface="Arial" panose="020B0604020202020204" pitchFamily="34" charset="0"/>
              </a:rPr>
              <a:t>forward-stocking locations</a:t>
            </a:r>
          </a:p>
        </p:txBody>
      </p:sp>
      <p:sp>
        <p:nvSpPr>
          <p:cNvPr id="327" name="TextBox 326"/>
          <p:cNvSpPr txBox="1"/>
          <p:nvPr/>
        </p:nvSpPr>
        <p:spPr>
          <a:xfrm>
            <a:off x="230188" y="4552918"/>
            <a:ext cx="1934319" cy="523220"/>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2</a:t>
            </a:r>
          </a:p>
          <a:p>
            <a:pPr algn="ctr"/>
            <a:r>
              <a:rPr lang="en-US" sz="1200" dirty="0">
                <a:solidFill>
                  <a:schemeClr val="bg1"/>
                </a:solidFill>
                <a:cs typeface="Arial" panose="020B0604020202020204" pitchFamily="34" charset="0"/>
              </a:rPr>
              <a:t>distribution centers</a:t>
            </a:r>
          </a:p>
        </p:txBody>
      </p:sp>
      <p:sp>
        <p:nvSpPr>
          <p:cNvPr id="329" name="TextBox 328"/>
          <p:cNvSpPr txBox="1"/>
          <p:nvPr/>
        </p:nvSpPr>
        <p:spPr>
          <a:xfrm>
            <a:off x="249245" y="1190022"/>
            <a:ext cx="1896205" cy="892552"/>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2x</a:t>
            </a:r>
          </a:p>
          <a:p>
            <a:pPr algn="ctr"/>
            <a:r>
              <a:rPr lang="en-US" sz="1200" dirty="0">
                <a:solidFill>
                  <a:schemeClr val="bg1"/>
                </a:solidFill>
                <a:cs typeface="Arial" panose="020B0604020202020204" pitchFamily="34" charset="0"/>
              </a:rPr>
              <a:t>size of nearest competitor in most geographies</a:t>
            </a:r>
          </a:p>
        </p:txBody>
      </p:sp>
      <p:sp>
        <p:nvSpPr>
          <p:cNvPr id="330" name="TextBox 329"/>
          <p:cNvSpPr txBox="1"/>
          <p:nvPr/>
        </p:nvSpPr>
        <p:spPr>
          <a:xfrm>
            <a:off x="249245" y="2434098"/>
            <a:ext cx="1896205" cy="707886"/>
          </a:xfrm>
          <a:prstGeom prst="rect">
            <a:avLst/>
          </a:prstGeom>
          <a:noFill/>
        </p:spPr>
        <p:txBody>
          <a:bodyPr wrap="square" rtlCol="0">
            <a:spAutoFit/>
          </a:bodyPr>
          <a:lstStyle/>
          <a:p>
            <a:pPr algn="ctr"/>
            <a:r>
              <a:rPr lang="en-US" sz="1600" b="1" dirty="0">
                <a:solidFill>
                  <a:schemeClr val="bg1"/>
                </a:solidFill>
                <a:cs typeface="Arial" panose="020B0604020202020204" pitchFamily="34" charset="0"/>
              </a:rPr>
              <a:t>16</a:t>
            </a:r>
          </a:p>
          <a:p>
            <a:pPr algn="ctr"/>
            <a:r>
              <a:rPr lang="en-US" sz="1200" dirty="0">
                <a:solidFill>
                  <a:schemeClr val="bg1"/>
                </a:solidFill>
                <a:cs typeface="Arial" panose="020B0604020202020204" pitchFamily="34" charset="0"/>
              </a:rPr>
              <a:t>sales / distribution service offices</a:t>
            </a:r>
          </a:p>
        </p:txBody>
      </p:sp>
      <p:cxnSp>
        <p:nvCxnSpPr>
          <p:cNvPr id="331" name="Straight Connector 330"/>
          <p:cNvCxnSpPr/>
          <p:nvPr/>
        </p:nvCxnSpPr>
        <p:spPr bwMode="auto">
          <a:xfrm>
            <a:off x="374387" y="2258336"/>
            <a:ext cx="1645920" cy="0"/>
          </a:xfrm>
          <a:prstGeom prst="line">
            <a:avLst/>
          </a:prstGeom>
          <a:solidFill>
            <a:srgbClr val="FFFF00"/>
          </a:solidFill>
          <a:ln w="9525" cap="flat" cmpd="sng" algn="ctr">
            <a:solidFill>
              <a:schemeClr val="bg1"/>
            </a:solidFill>
            <a:prstDash val="solid"/>
            <a:round/>
            <a:headEnd type="none" w="med" len="med"/>
            <a:tailEnd type="none" w="med" len="med"/>
          </a:ln>
          <a:effectLst/>
        </p:spPr>
      </p:cxnSp>
      <p:cxnSp>
        <p:nvCxnSpPr>
          <p:cNvPr id="332" name="Straight Connector 331"/>
          <p:cNvCxnSpPr/>
          <p:nvPr/>
        </p:nvCxnSpPr>
        <p:spPr bwMode="auto">
          <a:xfrm>
            <a:off x="374387" y="3317746"/>
            <a:ext cx="1645920" cy="0"/>
          </a:xfrm>
          <a:prstGeom prst="line">
            <a:avLst/>
          </a:prstGeom>
          <a:solidFill>
            <a:srgbClr val="FFFF00"/>
          </a:solidFill>
          <a:ln w="9525" cap="flat" cmpd="sng" algn="ctr">
            <a:solidFill>
              <a:schemeClr val="bg1"/>
            </a:solidFill>
            <a:prstDash val="solid"/>
            <a:round/>
            <a:headEnd type="none" w="med" len="med"/>
            <a:tailEnd type="none" w="med" len="med"/>
          </a:ln>
          <a:effectLst/>
        </p:spPr>
      </p:cxnSp>
      <p:cxnSp>
        <p:nvCxnSpPr>
          <p:cNvPr id="333" name="Straight Connector 332"/>
          <p:cNvCxnSpPr/>
          <p:nvPr/>
        </p:nvCxnSpPr>
        <p:spPr bwMode="auto">
          <a:xfrm>
            <a:off x="374387" y="4377156"/>
            <a:ext cx="1645920" cy="0"/>
          </a:xfrm>
          <a:prstGeom prst="line">
            <a:avLst/>
          </a:prstGeom>
          <a:solidFill>
            <a:srgbClr val="FFFF00"/>
          </a:solidFill>
          <a:ln w="9525" cap="flat" cmpd="sng" algn="ctr">
            <a:solidFill>
              <a:schemeClr val="bg1"/>
            </a:solidFill>
            <a:prstDash val="solid"/>
            <a:round/>
            <a:headEnd type="none" w="med" len="med"/>
            <a:tailEnd type="none" w="med" len="med"/>
          </a:ln>
          <a:effectLst/>
        </p:spPr>
      </p:cxnSp>
      <p:cxnSp>
        <p:nvCxnSpPr>
          <p:cNvPr id="334" name="Straight Connector 333"/>
          <p:cNvCxnSpPr/>
          <p:nvPr/>
        </p:nvCxnSpPr>
        <p:spPr bwMode="auto">
          <a:xfrm>
            <a:off x="374387" y="5251901"/>
            <a:ext cx="1645920" cy="0"/>
          </a:xfrm>
          <a:prstGeom prst="line">
            <a:avLst/>
          </a:prstGeom>
          <a:solidFill>
            <a:srgbClr val="FFFF00"/>
          </a:solidFill>
          <a:ln w="9525" cap="flat" cmpd="sng" algn="ctr">
            <a:solidFill>
              <a:schemeClr val="bg1"/>
            </a:solidFill>
            <a:prstDash val="solid"/>
            <a:round/>
            <a:headEnd type="none" w="med" len="med"/>
            <a:tailEnd type="none" w="med" len="med"/>
          </a:ln>
          <a:effectLst/>
        </p:spPr>
      </p:cxnSp>
      <p:sp>
        <p:nvSpPr>
          <p:cNvPr id="336" name="TextBox 335"/>
          <p:cNvSpPr txBox="1"/>
          <p:nvPr/>
        </p:nvSpPr>
        <p:spPr>
          <a:xfrm>
            <a:off x="249245" y="5427663"/>
            <a:ext cx="1896205" cy="769441"/>
          </a:xfrm>
          <a:prstGeom prst="rect">
            <a:avLst/>
          </a:prstGeom>
          <a:noFill/>
        </p:spPr>
        <p:txBody>
          <a:bodyPr wrap="square" rtlCol="0">
            <a:spAutoFit/>
          </a:bodyPr>
          <a:lstStyle/>
          <a:p>
            <a:pPr algn="ctr"/>
            <a:r>
              <a:rPr lang="en-US" sz="1200" dirty="0">
                <a:solidFill>
                  <a:schemeClr val="bg1"/>
                </a:solidFill>
                <a:cs typeface="Arial" panose="020B0604020202020204" pitchFamily="34" charset="0"/>
              </a:rPr>
              <a:t>Physical presence spans</a:t>
            </a:r>
          </a:p>
          <a:p>
            <a:pPr algn="ctr"/>
            <a:r>
              <a:rPr lang="en-US" sz="1600" b="1" dirty="0">
                <a:solidFill>
                  <a:schemeClr val="bg1"/>
                </a:solidFill>
                <a:cs typeface="Arial" panose="020B0604020202020204" pitchFamily="34" charset="0"/>
              </a:rPr>
              <a:t>4</a:t>
            </a:r>
            <a:r>
              <a:rPr lang="en-US" sz="1600" dirty="0">
                <a:solidFill>
                  <a:schemeClr val="bg1"/>
                </a:solidFill>
                <a:cs typeface="Arial" panose="020B0604020202020204" pitchFamily="34" charset="0"/>
              </a:rPr>
              <a:t> </a:t>
            </a:r>
            <a:r>
              <a:rPr lang="en-US" sz="1200" dirty="0">
                <a:solidFill>
                  <a:schemeClr val="bg1"/>
                </a:solidFill>
                <a:cs typeface="Arial" panose="020B0604020202020204" pitchFamily="34" charset="0"/>
              </a:rPr>
              <a:t>continents </a:t>
            </a:r>
            <a:r>
              <a:rPr lang="en-US" sz="1200" dirty="0" smtClean="0">
                <a:solidFill>
                  <a:schemeClr val="bg1"/>
                </a:solidFill>
                <a:cs typeface="Arial" panose="020B0604020202020204" pitchFamily="34" charset="0"/>
              </a:rPr>
              <a:t>and over</a:t>
            </a:r>
            <a:r>
              <a:rPr lang="en-US" sz="1200" dirty="0">
                <a:solidFill>
                  <a:schemeClr val="bg1"/>
                </a:solidFill>
                <a:cs typeface="Arial" panose="020B0604020202020204" pitchFamily="34" charset="0"/>
              </a:rPr>
              <a:t/>
            </a:r>
            <a:br>
              <a:rPr lang="en-US" sz="1200" dirty="0">
                <a:solidFill>
                  <a:schemeClr val="bg1"/>
                </a:solidFill>
                <a:cs typeface="Arial" panose="020B0604020202020204" pitchFamily="34" charset="0"/>
              </a:rPr>
            </a:br>
            <a:r>
              <a:rPr lang="en-US" sz="1600" b="1" dirty="0" smtClean="0">
                <a:solidFill>
                  <a:schemeClr val="bg1"/>
                </a:solidFill>
                <a:cs typeface="Arial" panose="020B0604020202020204" pitchFamily="34" charset="0"/>
              </a:rPr>
              <a:t>120 </a:t>
            </a:r>
            <a:r>
              <a:rPr lang="en-US" sz="1200" dirty="0">
                <a:solidFill>
                  <a:schemeClr val="bg1"/>
                </a:solidFill>
                <a:cs typeface="Arial" panose="020B0604020202020204" pitchFamily="34" charset="0"/>
              </a:rPr>
              <a:t>countries</a:t>
            </a:r>
          </a:p>
        </p:txBody>
      </p:sp>
      <p:sp>
        <p:nvSpPr>
          <p:cNvPr id="338" name="Rectangle 337"/>
          <p:cNvSpPr/>
          <p:nvPr>
            <p:custDataLst>
              <p:tags r:id="rId1"/>
            </p:custDataLst>
          </p:nvPr>
        </p:nvSpPr>
        <p:spPr>
          <a:xfrm>
            <a:off x="6717700" y="2069604"/>
            <a:ext cx="2175065" cy="1246495"/>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algn="ctr">
              <a:spcBef>
                <a:spcPts val="400"/>
              </a:spcBef>
              <a:buClr>
                <a:srgbClr val="D9D9D9">
                  <a:lumMod val="25000"/>
                </a:srgbClr>
              </a:buClr>
            </a:pPr>
            <a:r>
              <a:rPr lang="en-US" sz="900" b="1" dirty="0">
                <a:solidFill>
                  <a:schemeClr val="accent2"/>
                </a:solidFill>
              </a:rPr>
              <a:t>Katun’s strategically-located operations minimize delivery times and </a:t>
            </a:r>
            <a:r>
              <a:rPr lang="en-US" sz="900" b="1" dirty="0" smtClean="0">
                <a:solidFill>
                  <a:schemeClr val="accent2"/>
                </a:solidFill>
              </a:rPr>
              <a:t>provide </a:t>
            </a:r>
            <a:r>
              <a:rPr lang="en-US" sz="900" b="1" dirty="0">
                <a:solidFill>
                  <a:schemeClr val="accent2"/>
                </a:solidFill>
              </a:rPr>
              <a:t>for maximum ordering flexibility and cost effective service; the Company’s broad geographic reach creates a truly international organization with the versatility to be a supplier of choice across a geographically diverse customer base</a:t>
            </a:r>
          </a:p>
        </p:txBody>
      </p:sp>
      <p:graphicFrame>
        <p:nvGraphicFramePr>
          <p:cNvPr id="340" name="Table 339"/>
          <p:cNvGraphicFramePr>
            <a:graphicFrameLocks noGrp="1"/>
          </p:cNvGraphicFramePr>
          <p:nvPr>
            <p:extLst>
              <p:ext uri="{D42A27DB-BD31-4B8C-83A1-F6EECF244321}">
                <p14:modId xmlns:p14="http://schemas.microsoft.com/office/powerpoint/2010/main" val="802821947"/>
              </p:ext>
            </p:extLst>
          </p:nvPr>
        </p:nvGraphicFramePr>
        <p:xfrm>
          <a:off x="2430463" y="4117594"/>
          <a:ext cx="6488112" cy="438912"/>
        </p:xfrm>
        <a:graphic>
          <a:graphicData uri="http://schemas.openxmlformats.org/drawingml/2006/table">
            <a:tbl>
              <a:tblPr firstRow="1" bandRow="1">
                <a:tableStyleId>{5C22544A-7EE6-4342-B048-85BDC9FD1C3A}</a:tableStyleId>
              </a:tblPr>
              <a:tblGrid>
                <a:gridCol w="648811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Katun’s Unique Position in the Imaging Supplies Industry</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41" name="Rectangle 340"/>
          <p:cNvSpPr/>
          <p:nvPr>
            <p:custDataLst>
              <p:tags r:id="rId2"/>
            </p:custDataLst>
          </p:nvPr>
        </p:nvSpPr>
        <p:spPr>
          <a:xfrm>
            <a:off x="2490215" y="5937217"/>
            <a:ext cx="6413753" cy="340947"/>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spcAft>
                <a:spcPts val="200"/>
              </a:spcAft>
            </a:pPr>
            <a:r>
              <a:rPr lang="en-US" sz="1000" b="1" dirty="0">
                <a:solidFill>
                  <a:srgbClr val="FFFFFF"/>
                </a:solidFill>
              </a:rPr>
              <a:t>Katun’s size, global footprint and reputation for quality provide significant</a:t>
            </a:r>
            <a:br>
              <a:rPr lang="en-US" sz="1000" b="1" dirty="0">
                <a:solidFill>
                  <a:srgbClr val="FFFFFF"/>
                </a:solidFill>
              </a:rPr>
            </a:br>
            <a:r>
              <a:rPr lang="en-US" sz="1000" b="1" dirty="0">
                <a:solidFill>
                  <a:srgbClr val="FFFFFF"/>
                </a:solidFill>
              </a:rPr>
              <a:t>competitive advantages over its non-OEM competitors </a:t>
            </a:r>
          </a:p>
        </p:txBody>
      </p:sp>
      <p:cxnSp>
        <p:nvCxnSpPr>
          <p:cNvPr id="343" name="Straight Arrow Connector 342"/>
          <p:cNvCxnSpPr/>
          <p:nvPr/>
        </p:nvCxnSpPr>
        <p:spPr>
          <a:xfrm flipV="1">
            <a:off x="2759861" y="4417905"/>
            <a:ext cx="0" cy="147200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44" name="Straight Arrow Connector 343"/>
          <p:cNvCxnSpPr/>
          <p:nvPr/>
        </p:nvCxnSpPr>
        <p:spPr>
          <a:xfrm>
            <a:off x="2543680" y="5716068"/>
            <a:ext cx="6360288"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348" name="Picture 2" descr="H:\Libraries\Logos\Katun\Katun_2015.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49552" y="4846526"/>
            <a:ext cx="1069023" cy="181553"/>
          </a:xfrm>
          <a:prstGeom prst="rect">
            <a:avLst/>
          </a:prstGeom>
          <a:noFill/>
          <a:extLst>
            <a:ext uri="{909E8E84-426E-40DD-AFC4-6F175D3DCCD1}">
              <a14:hiddenFill xmlns:a14="http://schemas.microsoft.com/office/drawing/2010/main">
                <a:solidFill>
                  <a:srgbClr val="FFFFFF"/>
                </a:solidFill>
              </a14:hiddenFill>
            </a:ext>
          </a:extLst>
        </p:spPr>
      </p:pic>
      <p:sp>
        <p:nvSpPr>
          <p:cNvPr id="351" name="TextBox 350"/>
          <p:cNvSpPr txBox="1"/>
          <p:nvPr/>
        </p:nvSpPr>
        <p:spPr>
          <a:xfrm rot="16200000">
            <a:off x="2344158" y="5100047"/>
            <a:ext cx="623569" cy="107722"/>
          </a:xfrm>
          <a:prstGeom prst="rect">
            <a:avLst/>
          </a:prstGeom>
          <a:noFill/>
        </p:spPr>
        <p:txBody>
          <a:bodyPr wrap="none" lIns="0" tIns="0" rIns="0" bIns="0" rtlCol="0">
            <a:spAutoFit/>
          </a:bodyPr>
          <a:lstStyle/>
          <a:p>
            <a:r>
              <a:rPr lang="en-US" sz="700" i="1" dirty="0"/>
              <a:t>Operating Scale</a:t>
            </a:r>
          </a:p>
        </p:txBody>
      </p:sp>
      <p:sp>
        <p:nvSpPr>
          <p:cNvPr id="352" name="TextBox 351"/>
          <p:cNvSpPr txBox="1"/>
          <p:nvPr/>
        </p:nvSpPr>
        <p:spPr>
          <a:xfrm>
            <a:off x="5277388" y="5782189"/>
            <a:ext cx="892873" cy="107722"/>
          </a:xfrm>
          <a:prstGeom prst="rect">
            <a:avLst/>
          </a:prstGeom>
          <a:noFill/>
        </p:spPr>
        <p:txBody>
          <a:bodyPr wrap="none" lIns="0" tIns="0" rIns="0" bIns="0" rtlCol="0">
            <a:spAutoFit/>
          </a:bodyPr>
          <a:lstStyle/>
          <a:p>
            <a:r>
              <a:rPr lang="en-US" sz="700" i="1" dirty="0"/>
              <a:t>Quality &amp; Performance</a:t>
            </a:r>
          </a:p>
        </p:txBody>
      </p:sp>
      <p:sp>
        <p:nvSpPr>
          <p:cNvPr id="291" name="Oval 290"/>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D</a:t>
            </a:r>
          </a:p>
        </p:txBody>
      </p:sp>
      <p:pic>
        <p:nvPicPr>
          <p:cNvPr id="3" name="Picture 2"/>
          <p:cNvPicPr>
            <a:picLocks noChangeAspect="1"/>
          </p:cNvPicPr>
          <p:nvPr/>
        </p:nvPicPr>
        <p:blipFill>
          <a:blip r:embed="rId5"/>
          <a:stretch>
            <a:fillRect/>
          </a:stretch>
        </p:blipFill>
        <p:spPr>
          <a:xfrm>
            <a:off x="9523212" y="4394460"/>
            <a:ext cx="4998791" cy="1293856"/>
          </a:xfrm>
          <a:prstGeom prst="rect">
            <a:avLst/>
          </a:prstGeom>
          <a:noFill/>
          <a:ln w="47625">
            <a:solidFill>
              <a:srgbClr val="FF0000"/>
            </a:solidFill>
          </a:ln>
        </p:spPr>
      </p:pic>
      <p:pic>
        <p:nvPicPr>
          <p:cNvPr id="1026" name="Picture 2" descr="Image result for clover technologies"/>
          <p:cNvPicPr>
            <a:picLocks noChangeAspect="1" noChangeArrowheads="1"/>
          </p:cNvPicPr>
          <p:nvPr/>
        </p:nvPicPr>
        <p:blipFill rotWithShape="1">
          <a:blip r:embed="rId6">
            <a:extLst>
              <a:ext uri="{28A0092B-C50C-407E-A947-70E740481C1C}">
                <a14:useLocalDpi xmlns:a14="http://schemas.microsoft.com/office/drawing/2010/main" val="0"/>
              </a:ext>
            </a:extLst>
          </a:blip>
          <a:srcRect t="29790" b="29607"/>
          <a:stretch/>
        </p:blipFill>
        <p:spPr bwMode="auto">
          <a:xfrm>
            <a:off x="7197409" y="4419302"/>
            <a:ext cx="817785" cy="3320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3524" y="4875125"/>
            <a:ext cx="511986" cy="3862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A Trad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65762" y="5356852"/>
            <a:ext cx="710108" cy="2898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cetgroupco.com/images/logo-en.png"/>
          <p:cNvPicPr>
            <a:picLocks noChangeAspect="1" noChangeArrowheads="1"/>
          </p:cNvPicPr>
          <p:nvPr/>
        </p:nvPicPr>
        <p:blipFill>
          <a:blip r:embed="rId9">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3296309" y="5120906"/>
            <a:ext cx="1329616" cy="166202"/>
          </a:xfrm>
          <a:prstGeom prst="rect">
            <a:avLst/>
          </a:prstGeom>
          <a:noFill/>
          <a:extLst>
            <a:ext uri="{909E8E84-426E-40DD-AFC4-6F175D3DCCD1}">
              <a14:hiddenFill xmlns:a14="http://schemas.microsoft.com/office/drawing/2010/main">
                <a:solidFill>
                  <a:srgbClr val="FFFFFF"/>
                </a:solidFill>
              </a14:hiddenFill>
            </a:ext>
          </a:extLst>
        </p:spPr>
      </p:pic>
      <p:pic>
        <p:nvPicPr>
          <p:cNvPr id="1040" name="TextBox 5" descr="Image result for unine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uninet"/>
          <p:cNvPicPr>
            <a:picLocks noChangeAspect="1" noChangeArrowheads="1"/>
          </p:cNvPicPr>
          <p:nvPr/>
        </p:nvPicPr>
        <p:blipFill rotWithShape="1">
          <a:blip r:embed="rId10">
            <a:extLst>
              <a:ext uri="{28A0092B-C50C-407E-A947-70E740481C1C}">
                <a14:useLocalDpi xmlns:a14="http://schemas.microsoft.com/office/drawing/2010/main" val="0"/>
              </a:ext>
            </a:extLst>
          </a:blip>
          <a:srcRect t="20051" b="23186"/>
          <a:stretch/>
        </p:blipFill>
        <p:spPr bwMode="auto">
          <a:xfrm>
            <a:off x="4129738" y="5365544"/>
            <a:ext cx="840323" cy="29077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globaltek.com/images/image.png"/>
          <p:cNvPicPr>
            <a:picLocks noChangeAspect="1" noChangeArrowheads="1"/>
          </p:cNvPicPr>
          <p:nvPr/>
        </p:nvPicPr>
        <p:blipFill rotWithShape="1">
          <a:blip r:embed="rId11">
            <a:extLst>
              <a:ext uri="{28A0092B-C50C-407E-A947-70E740481C1C}">
                <a14:useLocalDpi xmlns:a14="http://schemas.microsoft.com/office/drawing/2010/main" val="0"/>
              </a:ext>
            </a:extLst>
          </a:blip>
          <a:srcRect l="6956" r="72637" b="91481"/>
          <a:stretch/>
        </p:blipFill>
        <p:spPr bwMode="auto">
          <a:xfrm>
            <a:off x="4960173" y="5076138"/>
            <a:ext cx="927163" cy="241507"/>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www.ths-hemer.de/img.misc/logo.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3929" y="5349526"/>
            <a:ext cx="568351" cy="30853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italiana riprografi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186758" y="5252192"/>
            <a:ext cx="436415" cy="436415"/>
          </a:xfrm>
          <a:prstGeom prst="rect">
            <a:avLst/>
          </a:prstGeom>
          <a:noFill/>
          <a:extLst>
            <a:ext uri="{909E8E84-426E-40DD-AFC4-6F175D3DCCD1}">
              <a14:hiddenFill xmlns:a14="http://schemas.microsoft.com/office/drawing/2010/main">
                <a:solidFill>
                  <a:srgbClr val="FFFFFF"/>
                </a:solidFill>
              </a14:hiddenFill>
            </a:ext>
          </a:extLst>
        </p:spPr>
      </p:pic>
      <p:sp>
        <p:nvSpPr>
          <p:cNvPr id="103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Key Investment Considerations</a:t>
            </a:r>
            <a:endParaRPr lang="en-US" sz="800" b="1" dirty="0">
              <a:solidFill>
                <a:srgbClr val="FFFFFF"/>
              </a:solidFill>
              <a:latin typeface="Tahoma"/>
            </a:endParaRPr>
          </a:p>
        </p:txBody>
      </p:sp>
      <p:sp>
        <p:nvSpPr>
          <p:cNvPr id="102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23</a:t>
            </a:r>
            <a:endParaRPr lang="en-US" sz="900" dirty="0">
              <a:solidFill>
                <a:srgbClr val="000000"/>
              </a:solidFill>
              <a:latin typeface="Tahoma"/>
            </a:endParaRPr>
          </a:p>
        </p:txBody>
      </p:sp>
    </p:spTree>
    <p:extLst>
      <p:ext uri="{BB962C8B-B14F-4D97-AF65-F5344CB8AC3E}">
        <p14:creationId xmlns:p14="http://schemas.microsoft.com/office/powerpoint/2010/main" val="5081865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766" y="118872"/>
            <a:ext cx="6624638" cy="585216"/>
          </a:xfrm>
        </p:spPr>
        <p:txBody>
          <a:bodyPr/>
          <a:lstStyle/>
          <a:p>
            <a:r>
              <a:rPr lang="en-US" dirty="0"/>
              <a:t>Long-Term, </a:t>
            </a:r>
            <a:r>
              <a:rPr lang="en-US" dirty="0" smtClean="0"/>
              <a:t>Entrenched</a:t>
            </a:r>
            <a:r>
              <a:rPr lang="en-US" dirty="0" smtClean="0">
                <a:solidFill>
                  <a:srgbClr val="FF0000"/>
                </a:solidFill>
              </a:rPr>
              <a:t> </a:t>
            </a:r>
            <a:r>
              <a:rPr lang="en-US" dirty="0"/>
              <a:t>Customer Relationships</a:t>
            </a:r>
          </a:p>
        </p:txBody>
      </p:sp>
      <p:graphicFrame>
        <p:nvGraphicFramePr>
          <p:cNvPr id="11" name="Table 10"/>
          <p:cNvGraphicFramePr>
            <a:graphicFrameLocks noGrp="1"/>
          </p:cNvGraphicFramePr>
          <p:nvPr>
            <p:extLst/>
          </p:nvPr>
        </p:nvGraphicFramePr>
        <p:xfrm>
          <a:off x="2430463"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Customer</a:t>
                      </a:r>
                      <a:r>
                        <a:rPr lang="en-US" sz="1000" b="1" i="0" u="none" baseline="0" dirty="0">
                          <a:solidFill>
                            <a:schemeClr val="tx1"/>
                          </a:solidFill>
                          <a:latin typeface="Tahoma"/>
                        </a:rPr>
                        <a:t> Retention Rate</a:t>
                      </a:r>
                      <a:r>
                        <a:rPr lang="en-US" sz="1000" b="1" i="0" u="none" baseline="30000" dirty="0">
                          <a:solidFill>
                            <a:schemeClr val="tx1"/>
                          </a:solidFill>
                          <a:latin typeface="Tahoma"/>
                        </a:rPr>
                        <a:t>(1)</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5808028"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Top 10 Customers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5" name="TextBox 3"/>
          <p:cNvGraphicFramePr/>
          <p:nvPr>
            <p:custDataLst>
              <p:tags r:id="rId1"/>
            </p:custDataLst>
            <p:extLst>
              <p:ext uri="{D42A27DB-BD31-4B8C-83A1-F6EECF244321}">
                <p14:modId xmlns:p14="http://schemas.microsoft.com/office/powerpoint/2010/main" val="3431702395"/>
              </p:ext>
            </p:extLst>
          </p:nvPr>
        </p:nvGraphicFramePr>
        <p:xfrm>
          <a:off x="2415592" y="1377434"/>
          <a:ext cx="3114306" cy="2078554"/>
        </p:xfrm>
        <a:graphic>
          <a:graphicData uri="http://schemas.openxmlformats.org/drawingml/2006/chart">
            <c:chart xmlns:c="http://schemas.openxmlformats.org/drawingml/2006/chart" xmlns:r="http://schemas.openxmlformats.org/officeDocument/2006/relationships" r:id="rId4"/>
          </a:graphicData>
        </a:graphic>
      </p:graphicFrame>
      <p:sp>
        <p:nvSpPr>
          <p:cNvPr id="18" name="TextBox 17"/>
          <p:cNvSpPr txBox="1"/>
          <p:nvPr>
            <p:custDataLst>
              <p:tags r:id="rId2"/>
            </p:custDataLst>
          </p:nvPr>
        </p:nvSpPr>
        <p:spPr>
          <a:xfrm>
            <a:off x="230188" y="6250583"/>
            <a:ext cx="8686800" cy="256579"/>
          </a:xfrm>
          <a:prstGeom prst="rect">
            <a:avLst/>
          </a:prstGeom>
          <a:noFill/>
        </p:spPr>
        <p:txBody>
          <a:bodyPr vert="horz" wrap="square" lIns="0" tIns="18288" rIns="0" bIns="0" rtlCol="0" anchor="b" anchorCtr="0">
            <a:noAutofit/>
          </a:bodyPr>
          <a:lstStyle/>
          <a:p>
            <a:r>
              <a:rPr lang="en-US" sz="700" i="1" dirty="0"/>
              <a:t>Note: (1) Retention rate is calculated as </a:t>
            </a:r>
            <a:r>
              <a:rPr lang="en-US" sz="700" i="1" dirty="0" smtClean="0"/>
              <a:t>average revenue from 2014-2016 relative to earlier base revenue in 2012 for 5-20 year customers and &gt;20 years customers, respectively</a:t>
            </a:r>
            <a:endParaRPr lang="en-US" sz="700" i="1" dirty="0"/>
          </a:p>
        </p:txBody>
      </p:sp>
      <p:graphicFrame>
        <p:nvGraphicFramePr>
          <p:cNvPr id="20" name="Table 19"/>
          <p:cNvGraphicFramePr>
            <a:graphicFrameLocks noGrp="1"/>
          </p:cNvGraphicFramePr>
          <p:nvPr>
            <p:extLst>
              <p:ext uri="{D42A27DB-BD31-4B8C-83A1-F6EECF244321}">
                <p14:modId xmlns:p14="http://schemas.microsoft.com/office/powerpoint/2010/main" val="3684561812"/>
              </p:ext>
            </p:extLst>
          </p:nvPr>
        </p:nvGraphicFramePr>
        <p:xfrm>
          <a:off x="2430463" y="3455988"/>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Select Customers </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22" name="TextBox 21"/>
          <p:cNvSpPr txBox="1"/>
          <p:nvPr/>
        </p:nvSpPr>
        <p:spPr>
          <a:xfrm>
            <a:off x="288924" y="1144457"/>
            <a:ext cx="1847851" cy="4888518"/>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Global Blue-Chip </a:t>
            </a:r>
            <a:r>
              <a:rPr lang="en-US" sz="900" b="1" dirty="0" smtClean="0">
                <a:solidFill>
                  <a:schemeClr val="bg1"/>
                </a:solidFill>
              </a:rPr>
              <a:t>Customers</a:t>
            </a:r>
            <a:endParaRPr lang="en-US" sz="900" b="1" dirty="0">
              <a:solidFill>
                <a:schemeClr val="bg1"/>
              </a:solidFill>
            </a:endParaRPr>
          </a:p>
          <a:p>
            <a:pPr marL="173038" indent="-173038" fontAlgn="base">
              <a:spcBef>
                <a:spcPts val="3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 serves an extensive, worldwide customer base, supplying </a:t>
            </a:r>
            <a:r>
              <a:rPr lang="en-US" sz="800" dirty="0" smtClean="0">
                <a:solidFill>
                  <a:schemeClr val="bg1"/>
                </a:solidFill>
                <a:cs typeface="Tahoma" panose="020B0604030504040204" pitchFamily="34" charset="0"/>
              </a:rPr>
              <a:t>11,300 </a:t>
            </a:r>
            <a:r>
              <a:rPr lang="en-US" sz="800" dirty="0">
                <a:solidFill>
                  <a:schemeClr val="bg1"/>
                </a:solidFill>
                <a:cs typeface="Tahoma" panose="020B0604030504040204" pitchFamily="34" charset="0"/>
              </a:rPr>
              <a:t>of the world’s largest and most successful office equipment dealers, distributors and wholesalers</a:t>
            </a:r>
          </a:p>
          <a:p>
            <a:pPr marL="173038" indent="-173038" fontAlgn="base">
              <a:spcBef>
                <a:spcPts val="3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During the past </a:t>
            </a:r>
            <a:r>
              <a:rPr lang="en-US" sz="800" dirty="0" smtClean="0">
                <a:solidFill>
                  <a:schemeClr val="bg1"/>
                </a:solidFill>
                <a:cs typeface="Tahoma" panose="020B0604030504040204" pitchFamily="34" charset="0"/>
              </a:rPr>
              <a:t>three </a:t>
            </a:r>
            <a:r>
              <a:rPr lang="en-US" sz="800" dirty="0">
                <a:solidFill>
                  <a:schemeClr val="bg1"/>
                </a:solidFill>
                <a:cs typeface="Tahoma" panose="020B0604030504040204" pitchFamily="34" charset="0"/>
              </a:rPr>
              <a:t>years, Katun has sold products to </a:t>
            </a:r>
            <a:r>
              <a:rPr lang="en-US" sz="800" dirty="0" smtClean="0">
                <a:solidFill>
                  <a:schemeClr val="bg1"/>
                </a:solidFill>
                <a:cs typeface="Tahoma" panose="020B0604030504040204" pitchFamily="34" charset="0"/>
              </a:rPr>
              <a:t>a significant portion of </a:t>
            </a:r>
            <a:r>
              <a:rPr lang="en-US" sz="800" dirty="0">
                <a:solidFill>
                  <a:schemeClr val="bg1"/>
                </a:solidFill>
                <a:cs typeface="Tahoma" panose="020B0604030504040204" pitchFamily="34" charset="0"/>
              </a:rPr>
              <a:t>the world’s office equipment dealers – these relationships are becoming increasingly important as the market shifts away from traditional office supply channels towards dealers </a:t>
            </a:r>
          </a:p>
          <a:p>
            <a:pPr fontAlgn="base">
              <a:spcBef>
                <a:spcPts val="400"/>
              </a:spcBef>
              <a:buClr>
                <a:schemeClr val="bg1"/>
              </a:buClr>
              <a:buSzPct val="100000"/>
              <a:tabLst>
                <a:tab pos="179388" algn="l"/>
              </a:tabLst>
            </a:pPr>
            <a:endParaRPr lang="en-US" sz="900" b="1" dirty="0">
              <a:solidFill>
                <a:schemeClr val="bg1"/>
              </a:solidFill>
              <a:cs typeface="Tahoma" panose="020B0604030504040204" pitchFamily="34" charset="0"/>
            </a:endParaRPr>
          </a:p>
          <a:p>
            <a:pPr fontAlgn="base">
              <a:spcBef>
                <a:spcPts val="400"/>
              </a:spcBef>
              <a:buClr>
                <a:schemeClr val="bg1"/>
              </a:buClr>
              <a:buSzPct val="100000"/>
              <a:tabLst>
                <a:tab pos="179388" algn="l"/>
              </a:tabLst>
            </a:pPr>
            <a:r>
              <a:rPr lang="en-US" sz="900" b="1" dirty="0">
                <a:solidFill>
                  <a:schemeClr val="bg1"/>
                </a:solidFill>
                <a:cs typeface="Tahoma" panose="020B0604030504040204" pitchFamily="34" charset="0"/>
              </a:rPr>
              <a:t>“Sticky” Relationships </a:t>
            </a:r>
            <a:endParaRPr lang="en-US" sz="800" dirty="0">
              <a:solidFill>
                <a:schemeClr val="bg1"/>
              </a:solidFill>
              <a:cs typeface="Tahoma" panose="020B0604030504040204" pitchFamily="34" charset="0"/>
            </a:endParaRPr>
          </a:p>
          <a:p>
            <a:pPr marL="173038" indent="-173038" fontAlgn="base">
              <a:spcBef>
                <a:spcPts val="3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Razor / razor-blade model applies directly to the imaging supplies market; razor-blade nature of imaging supplies products supports Katun’s recurring revenue and “sticky” customer relationships</a:t>
            </a:r>
          </a:p>
          <a:p>
            <a:pPr marL="173038" indent="-173038" fontAlgn="base">
              <a:spcBef>
                <a:spcPts val="3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Approximately </a:t>
            </a:r>
            <a:r>
              <a:rPr lang="en-US" sz="800" dirty="0" smtClean="0">
                <a:solidFill>
                  <a:schemeClr val="bg1"/>
                </a:solidFill>
                <a:cs typeface="Tahoma" panose="020B0604030504040204" pitchFamily="34" charset="0"/>
              </a:rPr>
              <a:t>84% </a:t>
            </a:r>
            <a:r>
              <a:rPr lang="en-US" sz="800" dirty="0">
                <a:solidFill>
                  <a:schemeClr val="bg1"/>
                </a:solidFill>
                <a:cs typeface="Tahoma" panose="020B0604030504040204" pitchFamily="34" charset="0"/>
              </a:rPr>
              <a:t>of 2016 revenue was generated from customers that have transacted with Katun for at least five years</a:t>
            </a:r>
          </a:p>
          <a:p>
            <a:pPr fontAlgn="base">
              <a:spcBef>
                <a:spcPts val="400"/>
              </a:spcBef>
              <a:buClr>
                <a:schemeClr val="bg1"/>
              </a:buClr>
              <a:buSzPct val="100000"/>
              <a:tabLst>
                <a:tab pos="179388" algn="l"/>
              </a:tabLst>
            </a:pPr>
            <a:endParaRPr lang="en-US" sz="900" b="1" dirty="0">
              <a:solidFill>
                <a:schemeClr val="bg1"/>
              </a:solidFill>
              <a:cs typeface="Tahoma" panose="020B0604030504040204" pitchFamily="34" charset="0"/>
            </a:endParaRPr>
          </a:p>
          <a:p>
            <a:pPr fontAlgn="base">
              <a:spcBef>
                <a:spcPts val="400"/>
              </a:spcBef>
              <a:buClr>
                <a:schemeClr val="bg1"/>
              </a:buClr>
              <a:buSzPct val="100000"/>
              <a:tabLst>
                <a:tab pos="179388" algn="l"/>
              </a:tabLst>
            </a:pPr>
            <a:r>
              <a:rPr lang="en-US" sz="900" b="1" dirty="0">
                <a:solidFill>
                  <a:schemeClr val="bg1"/>
                </a:solidFill>
                <a:cs typeface="Tahoma" panose="020B0604030504040204" pitchFamily="34" charset="0"/>
              </a:rPr>
              <a:t>Diversity </a:t>
            </a:r>
          </a:p>
          <a:p>
            <a:pPr marL="173038" indent="-173038" fontAlgn="base">
              <a:spcBef>
                <a:spcPts val="3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 serves a diverse base of customers across multiple channels with minimal concentration (top ten customers represent &lt; 12% of 2016 revenue)</a:t>
            </a:r>
          </a:p>
          <a:p>
            <a:pPr marL="173038" indent="-173038" fontAlgn="base">
              <a:spcBef>
                <a:spcPts val="400"/>
              </a:spcBef>
              <a:buClr>
                <a:schemeClr val="bg1"/>
              </a:buClr>
              <a:buSzPct val="100000"/>
              <a:buFont typeface="Wingdings" panose="05000000000000000000" pitchFamily="2" charset="2"/>
              <a:buChar char="§"/>
              <a:tabLst>
                <a:tab pos="179388" algn="l"/>
              </a:tabLst>
            </a:pPr>
            <a:endParaRPr lang="en-US" sz="800" dirty="0">
              <a:solidFill>
                <a:schemeClr val="bg1"/>
              </a:solidFill>
              <a:cs typeface="Tahoma" panose="020B0604030504040204" pitchFamily="34" charset="0"/>
            </a:endParaRPr>
          </a:p>
        </p:txBody>
      </p:sp>
      <p:sp>
        <p:nvSpPr>
          <p:cNvPr id="16" name="Oval 15"/>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E</a:t>
            </a:r>
          </a:p>
        </p:txBody>
      </p:sp>
      <p:pic>
        <p:nvPicPr>
          <p:cNvPr id="3" name="Picture 2"/>
          <p:cNvPicPr>
            <a:picLocks noChangeAspect="1"/>
          </p:cNvPicPr>
          <p:nvPr/>
        </p:nvPicPr>
        <p:blipFill>
          <a:blip r:embed="rId5"/>
          <a:stretch>
            <a:fillRect/>
          </a:stretch>
        </p:blipFill>
        <p:spPr>
          <a:xfrm>
            <a:off x="9762263" y="1690589"/>
            <a:ext cx="3292146" cy="4045864"/>
          </a:xfrm>
          <a:prstGeom prst="rect">
            <a:avLst/>
          </a:prstGeom>
        </p:spPr>
      </p:pic>
      <p:graphicFrame>
        <p:nvGraphicFramePr>
          <p:cNvPr id="21" name="Table 20"/>
          <p:cNvGraphicFramePr>
            <a:graphicFrameLocks noGrp="1"/>
          </p:cNvGraphicFramePr>
          <p:nvPr>
            <p:extLst>
              <p:ext uri="{D42A27DB-BD31-4B8C-83A1-F6EECF244321}">
                <p14:modId xmlns:p14="http://schemas.microsoft.com/office/powerpoint/2010/main" val="2971693981"/>
              </p:ext>
            </p:extLst>
          </p:nvPr>
        </p:nvGraphicFramePr>
        <p:xfrm>
          <a:off x="5791199" y="1458502"/>
          <a:ext cx="3127374" cy="4826416"/>
        </p:xfrm>
        <a:graphic>
          <a:graphicData uri="http://schemas.openxmlformats.org/drawingml/2006/table">
            <a:tbl>
              <a:tblPr firstRow="1" bandRow="1">
                <a:tableStyleId>{2D5ABB26-0587-4C30-8999-92F81FD0307C}</a:tableStyleId>
              </a:tblPr>
              <a:tblGrid>
                <a:gridCol w="1167892"/>
                <a:gridCol w="482569"/>
                <a:gridCol w="1001949"/>
                <a:gridCol w="474964"/>
              </a:tblGrid>
              <a:tr h="241672">
                <a:tc>
                  <a:txBody>
                    <a:bodyPr/>
                    <a:lstStyle/>
                    <a:p>
                      <a:endParaRPr lang="en-US" sz="800" b="1" dirty="0">
                        <a:solidFill>
                          <a:schemeClr val="bg1"/>
                        </a:solidFill>
                        <a:latin typeface="Tahoma" panose="020B0604030504040204" pitchFamily="34" charset="0"/>
                      </a:endParaRPr>
                    </a:p>
                  </a:txBody>
                  <a:tcPr marL="45720" marR="45720" anchor="ctr">
                    <a:solidFill>
                      <a:schemeClr val="accent2"/>
                    </a:solidFill>
                  </a:tcPr>
                </a:tc>
                <a:tc>
                  <a:txBody>
                    <a:bodyPr/>
                    <a:lstStyle/>
                    <a:p>
                      <a:pPr algn="ctr"/>
                      <a:r>
                        <a:rPr lang="en-US" sz="800" b="1" dirty="0" smtClean="0">
                          <a:solidFill>
                            <a:schemeClr val="bg1"/>
                          </a:solidFill>
                          <a:latin typeface="Tahoma" panose="020B0604030504040204" pitchFamily="34" charset="0"/>
                        </a:rPr>
                        <a:t>Tenure</a:t>
                      </a:r>
                      <a:endParaRPr lang="en-US" sz="800" b="1" dirty="0">
                        <a:solidFill>
                          <a:schemeClr val="bg1"/>
                        </a:solidFill>
                        <a:latin typeface="Tahoma" panose="020B0604030504040204" pitchFamily="34" charset="0"/>
                      </a:endParaRPr>
                    </a:p>
                  </a:txBody>
                  <a:tcPr marL="45720" marR="45720" anchor="ctr">
                    <a:solidFill>
                      <a:schemeClr val="accent2"/>
                    </a:solidFill>
                  </a:tcPr>
                </a:tc>
                <a:tc gridSpan="2">
                  <a:txBody>
                    <a:bodyPr/>
                    <a:lstStyle/>
                    <a:p>
                      <a:pPr algn="ctr"/>
                      <a:r>
                        <a:rPr lang="en-US" sz="800" b="1" dirty="0" smtClean="0">
                          <a:solidFill>
                            <a:schemeClr val="bg1"/>
                          </a:solidFill>
                          <a:latin typeface="Tahoma" panose="020B0604030504040204" pitchFamily="34" charset="0"/>
                        </a:rPr>
                        <a:t>Aggregate Last 5 Years</a:t>
                      </a:r>
                      <a:endParaRPr lang="en-US" sz="800" b="1" dirty="0">
                        <a:solidFill>
                          <a:schemeClr val="bg1"/>
                        </a:solidFill>
                        <a:latin typeface="Tahoma" panose="020B0604030504040204" pitchFamily="34" charset="0"/>
                      </a:endParaRPr>
                    </a:p>
                  </a:txBody>
                  <a:tcPr marL="45720" marR="45720" anchor="ctr">
                    <a:lnB w="12700" cap="flat" cmpd="sng" algn="ctr">
                      <a:solidFill>
                        <a:schemeClr val="bg1"/>
                      </a:solidFill>
                      <a:prstDash val="solid"/>
                      <a:round/>
                      <a:headEnd type="none" w="med" len="med"/>
                      <a:tailEnd type="none" w="med" len="med"/>
                    </a:lnB>
                    <a:solidFill>
                      <a:schemeClr val="accent2"/>
                    </a:solidFill>
                  </a:tcPr>
                </a:tc>
                <a:tc hMerge="1">
                  <a:txBody>
                    <a:bodyPr/>
                    <a:lstStyle/>
                    <a:p>
                      <a:pPr algn="ctr"/>
                      <a:endParaRPr lang="en-US" sz="900" dirty="0">
                        <a:solidFill>
                          <a:schemeClr val="bg1"/>
                        </a:solidFill>
                        <a:latin typeface="Tahoma" panose="020B0604030504040204" pitchFamily="34" charset="0"/>
                      </a:endParaRPr>
                    </a:p>
                  </a:txBody>
                  <a:tcPr marL="45720" marR="45720" anchor="ctr">
                    <a:solidFill>
                      <a:schemeClr val="accent2"/>
                    </a:solidFill>
                  </a:tcPr>
                </a:tc>
              </a:tr>
              <a:tr h="337049">
                <a:tc>
                  <a:txBody>
                    <a:bodyPr/>
                    <a:lstStyle/>
                    <a:p>
                      <a:r>
                        <a:rPr lang="en-US" sz="800" b="1" dirty="0" smtClean="0">
                          <a:solidFill>
                            <a:schemeClr val="bg1"/>
                          </a:solidFill>
                        </a:rPr>
                        <a:t>Customer</a:t>
                      </a:r>
                      <a:endParaRPr lang="en-US" sz="800" b="1" dirty="0">
                        <a:solidFill>
                          <a:schemeClr val="bg1"/>
                        </a:solidFill>
                        <a:latin typeface="Tahoma" panose="020B0604030504040204" pitchFamily="34" charset="0"/>
                      </a:endParaRPr>
                    </a:p>
                  </a:txBody>
                  <a:tcPr marL="45720" marR="45720" anchor="ctr">
                    <a:solidFill>
                      <a:schemeClr val="accent2"/>
                    </a:solidFill>
                  </a:tcPr>
                </a:tc>
                <a:tc>
                  <a:txBody>
                    <a:bodyPr/>
                    <a:lstStyle/>
                    <a:p>
                      <a:pPr algn="ctr"/>
                      <a:r>
                        <a:rPr lang="en-US" sz="800" b="1" dirty="0" smtClean="0">
                          <a:solidFill>
                            <a:schemeClr val="bg1"/>
                          </a:solidFill>
                        </a:rPr>
                        <a:t>(Years)</a:t>
                      </a:r>
                      <a:endParaRPr lang="en-US" sz="800" b="1" dirty="0">
                        <a:solidFill>
                          <a:schemeClr val="bg1"/>
                        </a:solidFill>
                        <a:latin typeface="Tahoma" panose="020B0604030504040204" pitchFamily="34" charset="0"/>
                      </a:endParaRPr>
                    </a:p>
                  </a:txBody>
                  <a:tcPr marL="45720" marR="45720" anchor="ctr">
                    <a:solidFill>
                      <a:schemeClr val="accent2"/>
                    </a:solidFill>
                  </a:tcPr>
                </a:tc>
                <a:tc>
                  <a:txBody>
                    <a:bodyPr/>
                    <a:lstStyle/>
                    <a:p>
                      <a:pPr algn="ctr"/>
                      <a:r>
                        <a:rPr lang="en-US" sz="800" b="1" dirty="0" smtClean="0">
                          <a:solidFill>
                            <a:schemeClr val="bg1"/>
                          </a:solidFill>
                          <a:latin typeface="Tahoma" panose="020B0604030504040204" pitchFamily="34" charset="0"/>
                        </a:rPr>
                        <a:t>Sales </a:t>
                      </a:r>
                      <a:br>
                        <a:rPr lang="en-US" sz="800" b="1" dirty="0" smtClean="0">
                          <a:solidFill>
                            <a:schemeClr val="bg1"/>
                          </a:solidFill>
                          <a:latin typeface="Tahoma" panose="020B0604030504040204" pitchFamily="34" charset="0"/>
                        </a:rPr>
                      </a:br>
                      <a:r>
                        <a:rPr lang="en-US" sz="800" b="1" dirty="0" smtClean="0">
                          <a:solidFill>
                            <a:schemeClr val="bg1"/>
                          </a:solidFill>
                          <a:latin typeface="Tahoma" panose="020B0604030504040204" pitchFamily="34" charset="0"/>
                        </a:rPr>
                        <a:t>($ in thousands)</a:t>
                      </a:r>
                      <a:endParaRPr lang="en-US" sz="800" b="1" dirty="0">
                        <a:solidFill>
                          <a:schemeClr val="bg1"/>
                        </a:solidFill>
                        <a:latin typeface="Tahoma" panose="020B0604030504040204" pitchFamily="34" charset="0"/>
                      </a:endParaRPr>
                    </a:p>
                  </a:txBody>
                  <a:tcPr marL="45720" marR="45720" anchor="ctr">
                    <a:lnT w="12700" cap="flat" cmpd="sng" algn="ctr">
                      <a:solidFill>
                        <a:schemeClr val="bg1"/>
                      </a:solidFill>
                      <a:prstDash val="solid"/>
                      <a:round/>
                      <a:headEnd type="none" w="med" len="med"/>
                      <a:tailEnd type="none" w="med" len="med"/>
                    </a:lnT>
                    <a:solidFill>
                      <a:schemeClr val="accent2"/>
                    </a:solidFill>
                  </a:tcPr>
                </a:tc>
                <a:tc>
                  <a:txBody>
                    <a:bodyPr/>
                    <a:lstStyle/>
                    <a:p>
                      <a:pPr algn="ctr"/>
                      <a:r>
                        <a:rPr lang="en-US" sz="800" b="1" dirty="0" smtClean="0">
                          <a:solidFill>
                            <a:schemeClr val="bg1"/>
                          </a:solidFill>
                          <a:latin typeface="Tahoma" panose="020B0604030504040204" pitchFamily="34" charset="0"/>
                        </a:rPr>
                        <a:t>%</a:t>
                      </a:r>
                      <a:endParaRPr lang="en-US" sz="800" b="1" dirty="0">
                        <a:solidFill>
                          <a:schemeClr val="bg1"/>
                        </a:solidFill>
                        <a:latin typeface="Tahoma" panose="020B0604030504040204" pitchFamily="34" charset="0"/>
                      </a:endParaRPr>
                    </a:p>
                  </a:txBody>
                  <a:tcPr marL="45720" marR="45720" anchor="ctr">
                    <a:lnT w="12700" cap="flat" cmpd="sng" algn="ctr">
                      <a:solidFill>
                        <a:schemeClr val="bg1"/>
                      </a:solidFill>
                      <a:prstDash val="solid"/>
                      <a:round/>
                      <a:headEnd type="none" w="med" len="med"/>
                      <a:tailEnd type="none" w="med" len="med"/>
                    </a:lnT>
                    <a:solidFill>
                      <a:schemeClr val="accent2"/>
                    </a:solidFill>
                  </a:tcPr>
                </a:tc>
              </a:tr>
              <a:tr h="322400">
                <a:tc>
                  <a:txBody>
                    <a:bodyPr/>
                    <a:lstStyle/>
                    <a:p>
                      <a:r>
                        <a:rPr lang="en-US" sz="800" dirty="0" smtClean="0"/>
                        <a:t>Customer 1</a:t>
                      </a:r>
                      <a:endParaRPr lang="en-US" sz="800" dirty="0">
                        <a:latin typeface="Tahoma" panose="020B0604030504040204" pitchFamily="34" charset="0"/>
                      </a:endParaRPr>
                    </a:p>
                  </a:txBody>
                  <a:tcPr marL="45720" marR="45720" anchor="ctr">
                    <a:lnB w="12700" cap="flat" cmpd="sng" algn="ctr">
                      <a:solidFill>
                        <a:schemeClr val="tx2"/>
                      </a:solidFill>
                      <a:prstDash val="solid"/>
                      <a:round/>
                      <a:headEnd type="none" w="med" len="med"/>
                      <a:tailEnd type="none" w="med" len="med"/>
                    </a:lnB>
                  </a:tcPr>
                </a:tc>
                <a:tc>
                  <a:txBody>
                    <a:bodyPr/>
                    <a:lstStyle/>
                    <a:p>
                      <a:pPr algn="ctr"/>
                      <a:r>
                        <a:rPr lang="en-US" sz="800" dirty="0" smtClean="0"/>
                        <a:t>14</a:t>
                      </a:r>
                      <a:endParaRPr lang="en-US" sz="800" dirty="0">
                        <a:latin typeface="Tahoma" panose="020B0604030504040204" pitchFamily="34" charset="0"/>
                      </a:endParaRPr>
                    </a:p>
                  </a:txBody>
                  <a:tcPr marL="45720" marR="45720" anchor="ctr">
                    <a:lnB w="12700" cap="flat" cmpd="sng" algn="ctr">
                      <a:solidFill>
                        <a:schemeClr val="tx2"/>
                      </a:solidFill>
                      <a:prstDash val="solid"/>
                      <a:round/>
                      <a:headEnd type="none" w="med" len="med"/>
                      <a:tailEnd type="none" w="med" len="med"/>
                    </a:lnB>
                  </a:tcPr>
                </a:tc>
                <a:tc>
                  <a:txBody>
                    <a:bodyPr/>
                    <a:lstStyle/>
                    <a:p>
                      <a:pPr algn="ctr"/>
                      <a:r>
                        <a:rPr lang="en-US" sz="800" dirty="0" smtClean="0"/>
                        <a:t>$21,624</a:t>
                      </a:r>
                      <a:endParaRPr lang="en-US" sz="800" dirty="0">
                        <a:latin typeface="Tahoma" panose="020B0604030504040204" pitchFamily="34" charset="0"/>
                      </a:endParaRPr>
                    </a:p>
                  </a:txBody>
                  <a:tcPr marL="45720" marR="45720" anchor="ctr">
                    <a:lnB w="12700" cap="flat" cmpd="sng" algn="ctr">
                      <a:solidFill>
                        <a:schemeClr val="tx2"/>
                      </a:solidFill>
                      <a:prstDash val="solid"/>
                      <a:round/>
                      <a:headEnd type="none" w="med" len="med"/>
                      <a:tailEnd type="none" w="med" len="med"/>
                    </a:lnB>
                  </a:tcPr>
                </a:tc>
                <a:tc>
                  <a:txBody>
                    <a:bodyPr/>
                    <a:lstStyle/>
                    <a:p>
                      <a:pPr algn="ctr"/>
                      <a:r>
                        <a:rPr lang="en-US" sz="800" dirty="0" smtClean="0"/>
                        <a:t>2.0%</a:t>
                      </a:r>
                      <a:endParaRPr lang="en-US" sz="800" dirty="0">
                        <a:latin typeface="Tahoma" panose="020B0604030504040204" pitchFamily="34" charset="0"/>
                      </a:endParaRPr>
                    </a:p>
                  </a:txBody>
                  <a:tcPr marL="45720" marR="45720" anchor="ctr">
                    <a:lnB w="12700" cap="flat" cmpd="sng" algn="ctr">
                      <a:solidFill>
                        <a:schemeClr val="tx2"/>
                      </a:solidFill>
                      <a:prstDash val="solid"/>
                      <a:round/>
                      <a:headEnd type="none" w="med" len="med"/>
                      <a:tailEnd type="none" w="med" len="med"/>
                    </a:lnB>
                  </a:tcPr>
                </a:tc>
              </a:tr>
              <a:tr h="378895">
                <a:tc>
                  <a:txBody>
                    <a:bodyPr/>
                    <a:lstStyle/>
                    <a:p>
                      <a:r>
                        <a:rPr lang="en-US" sz="800" dirty="0" smtClean="0"/>
                        <a:t>Customer 2</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25</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$16,344</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1.5%</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322400">
                <a:tc>
                  <a:txBody>
                    <a:bodyPr/>
                    <a:lstStyle/>
                    <a:p>
                      <a:r>
                        <a:rPr lang="en-US" sz="800" dirty="0" smtClean="0"/>
                        <a:t>Customer 3</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20</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$14,465</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1.4%</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322400">
                <a:tc>
                  <a:txBody>
                    <a:bodyPr/>
                    <a:lstStyle/>
                    <a:p>
                      <a:r>
                        <a:rPr lang="en-US" sz="800" dirty="0" smtClean="0"/>
                        <a:t>Customer 4</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27</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$14,236</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1.3%</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322400">
                <a:tc>
                  <a:txBody>
                    <a:bodyPr/>
                    <a:lstStyle/>
                    <a:p>
                      <a:r>
                        <a:rPr lang="en-US" sz="800" dirty="0" smtClean="0"/>
                        <a:t>Customer 5</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8</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$9,712</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0.9%</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322400">
                <a:tc>
                  <a:txBody>
                    <a:bodyPr/>
                    <a:lstStyle/>
                    <a:p>
                      <a:r>
                        <a:rPr lang="en-US" sz="800" dirty="0" smtClean="0"/>
                        <a:t>Customer 6</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21</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$9,598</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0.9%</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322400">
                <a:tc>
                  <a:txBody>
                    <a:bodyPr/>
                    <a:lstStyle/>
                    <a:p>
                      <a:r>
                        <a:rPr lang="en-US" sz="800" dirty="0" smtClean="0">
                          <a:latin typeface="Tahoma" panose="020B0604030504040204" pitchFamily="34" charset="0"/>
                        </a:rPr>
                        <a:t>Customer 7</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16</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$8,227</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0.8%</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322400">
                <a:tc>
                  <a:txBody>
                    <a:bodyPr/>
                    <a:lstStyle/>
                    <a:p>
                      <a:r>
                        <a:rPr lang="en-US" sz="800" dirty="0" smtClean="0">
                          <a:latin typeface="Tahoma" panose="020B0604030504040204" pitchFamily="34" charset="0"/>
                        </a:rPr>
                        <a:t>Customer 8</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18</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$8,133</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0.8%</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322400">
                <a:tc>
                  <a:txBody>
                    <a:bodyPr/>
                    <a:lstStyle/>
                    <a:p>
                      <a:r>
                        <a:rPr lang="en-US" sz="800" dirty="0" smtClean="0">
                          <a:latin typeface="Tahoma" panose="020B0604030504040204" pitchFamily="34" charset="0"/>
                        </a:rPr>
                        <a:t>Customer 9</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12</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$7,880</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0.7%</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322400">
                <a:tc>
                  <a:txBody>
                    <a:bodyPr/>
                    <a:lstStyle/>
                    <a:p>
                      <a:r>
                        <a:rPr lang="en-US" sz="800" dirty="0" smtClean="0">
                          <a:latin typeface="Tahoma" panose="020B0604030504040204" pitchFamily="34" charset="0"/>
                        </a:rPr>
                        <a:t>Customer 10</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6</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$7,095</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0.7%</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322400">
                <a:tc>
                  <a:txBody>
                    <a:bodyPr/>
                    <a:lstStyle/>
                    <a:p>
                      <a:r>
                        <a:rPr lang="en-US" sz="800" b="1" dirty="0" smtClean="0">
                          <a:solidFill>
                            <a:schemeClr val="tx1"/>
                          </a:solidFill>
                          <a:latin typeface="Tahoma" panose="020B0604030504040204" pitchFamily="34" charset="0"/>
                        </a:rPr>
                        <a:t>Top Ten Customers</a:t>
                      </a:r>
                      <a:endParaRPr lang="en-US" sz="800" b="1" dirty="0">
                        <a:solidFill>
                          <a:schemeClr val="tx1"/>
                        </a:solidFill>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ctr"/>
                      <a:r>
                        <a:rPr lang="en-US" sz="800" b="1" dirty="0" smtClean="0">
                          <a:solidFill>
                            <a:schemeClr val="tx1"/>
                          </a:solidFill>
                        </a:rPr>
                        <a:t>17</a:t>
                      </a:r>
                      <a:endParaRPr lang="en-US" sz="800" b="1" dirty="0">
                        <a:solidFill>
                          <a:schemeClr val="tx1"/>
                        </a:solidFill>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ctr"/>
                      <a:r>
                        <a:rPr lang="en-US" sz="800" b="1" dirty="0" smtClean="0">
                          <a:solidFill>
                            <a:schemeClr val="tx1"/>
                          </a:solidFill>
                        </a:rPr>
                        <a:t>$117,313</a:t>
                      </a:r>
                      <a:endParaRPr lang="en-US" sz="800" b="1" dirty="0">
                        <a:solidFill>
                          <a:schemeClr val="tx1"/>
                        </a:solidFill>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ctr"/>
                      <a:r>
                        <a:rPr lang="en-US" sz="800" b="1" dirty="0" smtClean="0">
                          <a:solidFill>
                            <a:schemeClr val="tx1"/>
                          </a:solidFill>
                        </a:rPr>
                        <a:t>11.1%</a:t>
                      </a:r>
                      <a:endParaRPr lang="en-US" sz="800" b="1" dirty="0">
                        <a:solidFill>
                          <a:schemeClr val="tx1"/>
                        </a:solidFill>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r>
              <a:tr h="322400">
                <a:tc>
                  <a:txBody>
                    <a:bodyPr/>
                    <a:lstStyle/>
                    <a:p>
                      <a:r>
                        <a:rPr lang="en-US" sz="800" dirty="0" smtClean="0">
                          <a:latin typeface="Tahoma" panose="020B0604030504040204" pitchFamily="34" charset="0"/>
                        </a:rPr>
                        <a:t>Other Customers</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14</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$942,830</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c>
                  <a:txBody>
                    <a:bodyPr/>
                    <a:lstStyle/>
                    <a:p>
                      <a:pPr algn="ctr"/>
                      <a:r>
                        <a:rPr lang="en-US" sz="800" dirty="0" smtClean="0"/>
                        <a:t>88.9%</a:t>
                      </a:r>
                      <a:endParaRPr lang="en-US" sz="800" dirty="0">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tcPr>
                </a:tc>
              </a:tr>
              <a:tr h="322400">
                <a:tc>
                  <a:txBody>
                    <a:bodyPr/>
                    <a:lstStyle/>
                    <a:p>
                      <a:r>
                        <a:rPr lang="en-US" sz="800" b="1" dirty="0" smtClean="0">
                          <a:solidFill>
                            <a:schemeClr val="tx1"/>
                          </a:solidFill>
                          <a:latin typeface="Tahoma" panose="020B0604030504040204" pitchFamily="34" charset="0"/>
                        </a:rPr>
                        <a:t>Total Revenue</a:t>
                      </a:r>
                      <a:endParaRPr lang="en-US" sz="800" b="1" dirty="0">
                        <a:solidFill>
                          <a:schemeClr val="tx1"/>
                        </a:solidFill>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solidFill>
                      <a:schemeClr val="bg2"/>
                    </a:solidFill>
                  </a:tcPr>
                </a:tc>
                <a:tc>
                  <a:txBody>
                    <a:bodyPr/>
                    <a:lstStyle/>
                    <a:p>
                      <a:pPr algn="ctr"/>
                      <a:endParaRPr lang="en-US" sz="800" b="1" dirty="0">
                        <a:solidFill>
                          <a:schemeClr val="tx1"/>
                        </a:solidFill>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en-US" sz="800" b="1" dirty="0" smtClean="0">
                          <a:solidFill>
                            <a:schemeClr val="tx1"/>
                          </a:solidFill>
                        </a:rPr>
                        <a:t>$1,060,143</a:t>
                      </a:r>
                      <a:endParaRPr lang="en-US" sz="800" b="1" dirty="0">
                        <a:solidFill>
                          <a:schemeClr val="tx1"/>
                        </a:solidFill>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en-US" sz="800" b="1" dirty="0" smtClean="0">
                          <a:solidFill>
                            <a:schemeClr val="tx1"/>
                          </a:solidFill>
                        </a:rPr>
                        <a:t>100%</a:t>
                      </a:r>
                      <a:endParaRPr lang="en-US" sz="800" b="1" dirty="0">
                        <a:solidFill>
                          <a:schemeClr val="tx1"/>
                        </a:solidFill>
                        <a:latin typeface="Tahoma" panose="020B0604030504040204" pitchFamily="34" charset="0"/>
                      </a:endParaRPr>
                    </a:p>
                  </a:txBody>
                  <a:tcPr marL="45720" marR="45720" anchor="ctr">
                    <a:lnT w="12700" cap="flat" cmpd="sng" algn="ctr">
                      <a:solidFill>
                        <a:schemeClr val="tx2"/>
                      </a:solidFill>
                      <a:prstDash val="solid"/>
                      <a:round/>
                      <a:headEnd type="none" w="med" len="med"/>
                      <a:tailEnd type="none" w="med" len="med"/>
                    </a:lnT>
                    <a:solidFill>
                      <a:schemeClr val="bg2"/>
                    </a:solidFill>
                  </a:tcPr>
                </a:tc>
              </a:tr>
            </a:tbl>
          </a:graphicData>
        </a:graphic>
      </p:graphicFrame>
      <p:pic>
        <p:nvPicPr>
          <p:cNvPr id="2050" name="Picture 2" descr="Image result for dm supplies network"/>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84644" y="3869391"/>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ricoh usa"/>
          <p:cNvPicPr>
            <a:picLocks noChangeAspect="1" noChangeArrowheads="1"/>
          </p:cNvPicPr>
          <p:nvPr/>
        </p:nvPicPr>
        <p:blipFill rotWithShape="1">
          <a:blip r:embed="rId7">
            <a:extLst>
              <a:ext uri="{28A0092B-C50C-407E-A947-70E740481C1C}">
                <a14:useLocalDpi xmlns:a14="http://schemas.microsoft.com/office/drawing/2010/main" val="0"/>
              </a:ext>
            </a:extLst>
          </a:blip>
          <a:srcRect t="22444" b="19556"/>
          <a:stretch/>
        </p:blipFill>
        <p:spPr bwMode="auto">
          <a:xfrm>
            <a:off x="2403694" y="4973252"/>
            <a:ext cx="1149131" cy="66649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i.vimeocdn.com/portrait/3183579_300x300"/>
          <p:cNvPicPr>
            <a:picLocks noChangeAspect="1" noChangeArrowheads="1"/>
          </p:cNvPicPr>
          <p:nvPr/>
        </p:nvPicPr>
        <p:blipFill rotWithShape="1">
          <a:blip r:embed="rId8">
            <a:extLst>
              <a:ext uri="{28A0092B-C50C-407E-A947-70E740481C1C}">
                <a14:useLocalDpi xmlns:a14="http://schemas.microsoft.com/office/drawing/2010/main" val="0"/>
              </a:ext>
            </a:extLst>
          </a:blip>
          <a:srcRect t="36345" b="35781"/>
          <a:stretch/>
        </p:blipFill>
        <p:spPr bwMode="auto">
          <a:xfrm>
            <a:off x="3758039" y="5060063"/>
            <a:ext cx="1768220" cy="492874"/>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05225" y="4121173"/>
            <a:ext cx="1762492" cy="4489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Key Investment Considerations</a:t>
            </a:r>
            <a:endParaRPr lang="en-US" sz="800" b="1" dirty="0">
              <a:solidFill>
                <a:srgbClr val="FFFFFF"/>
              </a:solidFill>
              <a:latin typeface="Tahoma"/>
            </a:endParaRPr>
          </a:p>
        </p:txBody>
      </p:sp>
      <p:sp>
        <p:nvSpPr>
          <p:cNvPr id="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24</a:t>
            </a:r>
            <a:endParaRPr lang="en-US" sz="900" dirty="0">
              <a:solidFill>
                <a:srgbClr val="000000"/>
              </a:solidFill>
              <a:latin typeface="Tahoma"/>
            </a:endParaRPr>
          </a:p>
        </p:txBody>
      </p:sp>
    </p:spTree>
    <p:extLst>
      <p:ext uri="{BB962C8B-B14F-4D97-AF65-F5344CB8AC3E}">
        <p14:creationId xmlns:p14="http://schemas.microsoft.com/office/powerpoint/2010/main" val="2738343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766" y="118872"/>
            <a:ext cx="6624638" cy="585216"/>
          </a:xfrm>
        </p:spPr>
        <p:txBody>
          <a:bodyPr/>
          <a:lstStyle/>
          <a:p>
            <a:r>
              <a:rPr lang="en-US" dirty="0"/>
              <a:t>Highly Experienced Management Team</a:t>
            </a:r>
          </a:p>
        </p:txBody>
      </p:sp>
      <p:sp>
        <p:nvSpPr>
          <p:cNvPr id="22" name="Text Placeholder 21"/>
          <p:cNvSpPr>
            <a:spLocks noGrp="1"/>
          </p:cNvSpPr>
          <p:nvPr>
            <p:ph type="body" sz="quarter" idx="11"/>
          </p:nvPr>
        </p:nvSpPr>
        <p:spPr/>
        <p:txBody>
          <a:bodyPr/>
          <a:lstStyle/>
          <a:p>
            <a:r>
              <a:rPr lang="en-US" dirty="0"/>
              <a:t>Katun is led by seasoned executives with strong track records of leadership and growth</a:t>
            </a:r>
          </a:p>
        </p:txBody>
      </p:sp>
      <p:graphicFrame>
        <p:nvGraphicFramePr>
          <p:cNvPr id="4" name="Table 3"/>
          <p:cNvGraphicFramePr>
            <a:graphicFrameLocks noGrp="1"/>
          </p:cNvGraphicFramePr>
          <p:nvPr>
            <p:extLst>
              <p:ext uri="{D42A27DB-BD31-4B8C-83A1-F6EECF244321}">
                <p14:modId xmlns:p14="http://schemas.microsoft.com/office/powerpoint/2010/main" val="310810431"/>
              </p:ext>
            </p:extLst>
          </p:nvPr>
        </p:nvGraphicFramePr>
        <p:xfrm>
          <a:off x="2430462" y="1379096"/>
          <a:ext cx="6488112" cy="4915342"/>
        </p:xfrm>
        <a:graphic>
          <a:graphicData uri="http://schemas.openxmlformats.org/drawingml/2006/table">
            <a:tbl>
              <a:tblPr firstRow="1" bandRow="1">
                <a:tableStyleId>{5C22544A-7EE6-4342-B048-85BDC9FD1C3A}</a:tableStyleId>
              </a:tblPr>
              <a:tblGrid>
                <a:gridCol w="1917251">
                  <a:extLst>
                    <a:ext uri="{9D8B030D-6E8A-4147-A177-3AD203B41FA5}">
                      <a16:colId xmlns="" xmlns:a16="http://schemas.microsoft.com/office/drawing/2014/main" val="20000"/>
                    </a:ext>
                  </a:extLst>
                </a:gridCol>
                <a:gridCol w="1832107">
                  <a:extLst>
                    <a:ext uri="{9D8B030D-6E8A-4147-A177-3AD203B41FA5}">
                      <a16:colId xmlns="" xmlns:a16="http://schemas.microsoft.com/office/drawing/2014/main" val="20001"/>
                    </a:ext>
                  </a:extLst>
                </a:gridCol>
                <a:gridCol w="1369377">
                  <a:extLst>
                    <a:ext uri="{9D8B030D-6E8A-4147-A177-3AD203B41FA5}">
                      <a16:colId xmlns="" xmlns:a16="http://schemas.microsoft.com/office/drawing/2014/main" val="20002"/>
                    </a:ext>
                  </a:extLst>
                </a:gridCol>
                <a:gridCol w="1369377">
                  <a:extLst>
                    <a:ext uri="{9D8B030D-6E8A-4147-A177-3AD203B41FA5}">
                      <a16:colId xmlns="" xmlns:a16="http://schemas.microsoft.com/office/drawing/2014/main" val="20003"/>
                    </a:ext>
                  </a:extLst>
                </a:gridCol>
              </a:tblGrid>
              <a:tr h="333927">
                <a:tc>
                  <a:txBody>
                    <a:bodyPr/>
                    <a:lstStyle/>
                    <a:p>
                      <a:pPr marL="0" marR="0" algn="l">
                        <a:lnSpc>
                          <a:spcPct val="115000"/>
                        </a:lnSpc>
                        <a:spcBef>
                          <a:spcPts val="0"/>
                        </a:spcBef>
                        <a:spcAft>
                          <a:spcPts val="0"/>
                        </a:spcAft>
                      </a:pPr>
                      <a:r>
                        <a:rPr lang="en-US" sz="800" b="1" dirty="0">
                          <a:solidFill>
                            <a:schemeClr val="bg1"/>
                          </a:solidFill>
                          <a:effectLst/>
                          <a:latin typeface="+mn-lt"/>
                          <a:ea typeface="MS Mincho"/>
                          <a:cs typeface="Arial" panose="020B0604020202020204" pitchFamily="34" charset="0"/>
                        </a:rPr>
                        <a:t>Name</a:t>
                      </a:r>
                      <a:endParaRPr lang="en-US" sz="800" dirty="0">
                        <a:solidFill>
                          <a:schemeClr val="bg1"/>
                        </a:solidFill>
                        <a:effectLst/>
                        <a:latin typeface="+mn-lt"/>
                        <a:ea typeface="Times New Roman"/>
                        <a:cs typeface="Arial" panose="020B0604020202020204" pitchFamily="34" charset="0"/>
                      </a:endParaRP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800" b="1" dirty="0">
                          <a:solidFill>
                            <a:schemeClr val="bg1"/>
                          </a:solidFill>
                          <a:effectLst/>
                          <a:latin typeface="+mn-lt"/>
                          <a:ea typeface="Times New Roman"/>
                          <a:cs typeface="Arial" panose="020B0604020202020204" pitchFamily="34" charset="0"/>
                        </a:rPr>
                        <a:t>Prior Experience</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800" b="1" dirty="0">
                          <a:solidFill>
                            <a:schemeClr val="bg1"/>
                          </a:solidFill>
                          <a:effectLst/>
                          <a:latin typeface="+mn-lt"/>
                          <a:ea typeface="MS Mincho"/>
                          <a:cs typeface="Arial" panose="020B0604020202020204" pitchFamily="34" charset="0"/>
                        </a:rPr>
                        <a:t>Years with </a:t>
                      </a:r>
                      <a:r>
                        <a:rPr lang="en-US" sz="800" b="1" dirty="0">
                          <a:solidFill>
                            <a:schemeClr val="bg1"/>
                          </a:solidFill>
                          <a:effectLst/>
                          <a:latin typeface="+mn-lt"/>
                          <a:ea typeface="Times New Roman"/>
                          <a:cs typeface="Arial" panose="020B0604020202020204" pitchFamily="34" charset="0"/>
                        </a:rPr>
                        <a:t>Katun</a:t>
                      </a:r>
                      <a:endParaRPr lang="en-US" sz="800" dirty="0">
                        <a:solidFill>
                          <a:schemeClr val="bg1"/>
                        </a:solidFill>
                        <a:effectLst/>
                        <a:latin typeface="+mn-lt"/>
                        <a:ea typeface="Times New Roman"/>
                        <a:cs typeface="Arial" panose="020B0604020202020204" pitchFamily="34" charset="0"/>
                      </a:endParaRP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marL="0" marR="0" algn="ctr">
                        <a:lnSpc>
                          <a:spcPct val="115000"/>
                        </a:lnSpc>
                        <a:spcBef>
                          <a:spcPts val="0"/>
                        </a:spcBef>
                        <a:spcAft>
                          <a:spcPts val="0"/>
                        </a:spcAft>
                      </a:pPr>
                      <a:r>
                        <a:rPr lang="en-US" sz="800" b="1" dirty="0">
                          <a:solidFill>
                            <a:schemeClr val="bg1"/>
                          </a:solidFill>
                          <a:effectLst/>
                          <a:latin typeface="+mn-lt"/>
                          <a:ea typeface="MS Mincho"/>
                          <a:cs typeface="Arial" panose="020B0604020202020204" pitchFamily="34" charset="0"/>
                        </a:rPr>
                        <a:t>Years of Experience</a:t>
                      </a:r>
                      <a:endParaRPr lang="en-US" sz="800" dirty="0">
                        <a:solidFill>
                          <a:schemeClr val="bg1"/>
                        </a:solidFill>
                        <a:effectLst/>
                        <a:latin typeface="+mn-lt"/>
                        <a:ea typeface="Times New Roman"/>
                        <a:cs typeface="Arial" panose="020B0604020202020204" pitchFamily="34" charset="0"/>
                      </a:endParaRP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916283">
                <a:tc>
                  <a:txBody>
                    <a:bodyPr/>
                    <a:lstStyle/>
                    <a:p>
                      <a:pPr marL="0" marR="0" indent="0" algn="l">
                        <a:lnSpc>
                          <a:spcPct val="115000"/>
                        </a:lnSpc>
                        <a:spcBef>
                          <a:spcPts val="0"/>
                        </a:spcBef>
                        <a:spcAft>
                          <a:spcPts val="600"/>
                        </a:spcAft>
                      </a:pPr>
                      <a:endParaRPr lang="en-US" sz="800" b="1" dirty="0">
                        <a:effectLst/>
                        <a:latin typeface="+mn-lt"/>
                        <a:ea typeface="MS Mincho"/>
                        <a:cs typeface="Arial"/>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endParaRPr lang="en-US" sz="2000" b="1" dirty="0">
                        <a:solidFill>
                          <a:srgbClr val="FF0000"/>
                        </a:solidFill>
                        <a:effectLst/>
                        <a:latin typeface="+mn-lt"/>
                        <a:ea typeface="Arial"/>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r>
                        <a:rPr lang="en-US" sz="800" b="0" dirty="0">
                          <a:solidFill>
                            <a:schemeClr val="tx1"/>
                          </a:solidFill>
                          <a:effectLst/>
                          <a:latin typeface="+mn-lt"/>
                          <a:ea typeface="Arial"/>
                          <a:cs typeface="Arial" panose="020B0604020202020204" pitchFamily="34" charset="0"/>
                        </a:rPr>
                        <a:t>28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r>
                        <a:rPr lang="en-US" sz="800" b="0" dirty="0">
                          <a:solidFill>
                            <a:schemeClr val="tx1"/>
                          </a:solidFill>
                          <a:effectLst/>
                          <a:latin typeface="+mn-lt"/>
                          <a:ea typeface="Arial"/>
                          <a:cs typeface="Arial" panose="020B0604020202020204" pitchFamily="34" charset="0"/>
                        </a:rPr>
                        <a:t>30+</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1"/>
                  </a:ext>
                </a:extLst>
              </a:tr>
              <a:tr h="916283">
                <a:tc>
                  <a:txBody>
                    <a:bodyPr/>
                    <a:lstStyle/>
                    <a:p>
                      <a:pPr marL="0" marR="0" indent="0" algn="l">
                        <a:lnSpc>
                          <a:spcPct val="115000"/>
                        </a:lnSpc>
                        <a:spcBef>
                          <a:spcPts val="0"/>
                        </a:spcBef>
                        <a:spcAft>
                          <a:spcPts val="600"/>
                        </a:spcAft>
                      </a:pPr>
                      <a:endParaRPr lang="en-US" sz="800" b="1" dirty="0">
                        <a:effectLst/>
                        <a:latin typeface="+mn-lt"/>
                        <a:ea typeface="Arial"/>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algn="ctr">
                        <a:lnSpc>
                          <a:spcPct val="115000"/>
                        </a:lnSpc>
                        <a:spcBef>
                          <a:spcPts val="0"/>
                        </a:spcBef>
                        <a:spcAft>
                          <a:spcPts val="1000"/>
                        </a:spcAft>
                      </a:pPr>
                      <a:endParaRPr lang="en-US" sz="800" b="0" dirty="0">
                        <a:effectLst/>
                        <a:latin typeface="+mn-lt"/>
                        <a:ea typeface="Arial"/>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algn="ctr">
                        <a:lnSpc>
                          <a:spcPct val="115000"/>
                        </a:lnSpc>
                        <a:spcBef>
                          <a:spcPts val="0"/>
                        </a:spcBef>
                        <a:spcAft>
                          <a:spcPts val="1000"/>
                        </a:spcAft>
                      </a:pPr>
                      <a:r>
                        <a:rPr lang="en-US" sz="800" b="0" dirty="0">
                          <a:solidFill>
                            <a:schemeClr val="tx1"/>
                          </a:solidFill>
                          <a:effectLst/>
                          <a:latin typeface="+mn-lt"/>
                          <a:ea typeface="Arial"/>
                          <a:cs typeface="Arial" panose="020B0604020202020204" pitchFamily="34" charset="0"/>
                        </a:rPr>
                        <a:t>21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r>
                        <a:rPr lang="en-US" sz="800" b="0" dirty="0">
                          <a:solidFill>
                            <a:schemeClr val="tx1"/>
                          </a:solidFill>
                          <a:effectLst/>
                          <a:latin typeface="+mn-lt"/>
                          <a:ea typeface="Arial"/>
                          <a:cs typeface="Arial" panose="020B0604020202020204" pitchFamily="34" charset="0"/>
                        </a:rPr>
                        <a:t>25+</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2"/>
                  </a:ext>
                </a:extLst>
              </a:tr>
              <a:tr h="916283">
                <a:tc>
                  <a:txBody>
                    <a:bodyPr/>
                    <a:lstStyle/>
                    <a:p>
                      <a:pPr marL="0" marR="0" indent="0" algn="l">
                        <a:lnSpc>
                          <a:spcPct val="115000"/>
                        </a:lnSpc>
                        <a:spcBef>
                          <a:spcPts val="0"/>
                        </a:spcBef>
                        <a:spcAft>
                          <a:spcPts val="600"/>
                        </a:spcAft>
                      </a:pPr>
                      <a:endParaRPr lang="en-US" sz="800" b="1" dirty="0">
                        <a:effectLst/>
                        <a:latin typeface="+mn-lt"/>
                        <a:ea typeface="Arial"/>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endParaRPr lang="en-US" sz="800" b="0" dirty="0">
                        <a:effectLst/>
                        <a:latin typeface="+mn-lt"/>
                        <a:ea typeface="Arial"/>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r>
                        <a:rPr lang="en-US" sz="800" b="0" dirty="0">
                          <a:solidFill>
                            <a:schemeClr val="tx1"/>
                          </a:solidFill>
                          <a:effectLst/>
                          <a:latin typeface="+mn-lt"/>
                          <a:ea typeface="Arial"/>
                          <a:cs typeface="Arial" panose="020B0604020202020204" pitchFamily="34" charset="0"/>
                        </a:rPr>
                        <a:t>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r>
                        <a:rPr lang="en-US" sz="800" b="0" dirty="0">
                          <a:solidFill>
                            <a:schemeClr val="tx1"/>
                          </a:solidFill>
                          <a:effectLst/>
                          <a:latin typeface="+mn-lt"/>
                          <a:ea typeface="Arial"/>
                          <a:cs typeface="Arial" panose="020B0604020202020204" pitchFamily="34" charset="0"/>
                        </a:rPr>
                        <a:t>30+</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3"/>
                  </a:ext>
                </a:extLst>
              </a:tr>
              <a:tr h="916283">
                <a:tc>
                  <a:txBody>
                    <a:bodyPr/>
                    <a:lstStyle/>
                    <a:p>
                      <a:pPr marL="0" marR="0" indent="0" algn="l">
                        <a:lnSpc>
                          <a:spcPct val="115000"/>
                        </a:lnSpc>
                        <a:spcBef>
                          <a:spcPts val="0"/>
                        </a:spcBef>
                        <a:spcAft>
                          <a:spcPts val="600"/>
                        </a:spcAft>
                      </a:pPr>
                      <a:endParaRPr lang="en-US" sz="800" b="1" dirty="0">
                        <a:effectLst/>
                        <a:latin typeface="+mn-lt"/>
                        <a:ea typeface="Arial"/>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endParaRPr lang="en-US" sz="800" b="0" dirty="0">
                        <a:effectLst/>
                        <a:latin typeface="+mn-lt"/>
                        <a:ea typeface="Arial"/>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r>
                        <a:rPr lang="en-US" sz="800" b="0" dirty="0">
                          <a:solidFill>
                            <a:schemeClr val="tx1"/>
                          </a:solidFill>
                          <a:effectLst/>
                          <a:latin typeface="+mn-lt"/>
                          <a:ea typeface="Arial"/>
                          <a:cs typeface="Arial" panose="020B0604020202020204" pitchFamily="34" charset="0"/>
                        </a:rPr>
                        <a:t>11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r>
                        <a:rPr lang="en-US" sz="800" b="0" dirty="0">
                          <a:solidFill>
                            <a:schemeClr val="tx1"/>
                          </a:solidFill>
                          <a:effectLst/>
                          <a:latin typeface="+mn-lt"/>
                          <a:ea typeface="Arial"/>
                          <a:cs typeface="Arial" panose="020B0604020202020204" pitchFamily="34" charset="0"/>
                        </a:rPr>
                        <a:t>15+</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4"/>
                  </a:ext>
                </a:extLst>
              </a:tr>
              <a:tr h="916283">
                <a:tc>
                  <a:txBody>
                    <a:bodyPr/>
                    <a:lstStyle/>
                    <a:p>
                      <a:pPr marL="0" marR="0" indent="0" algn="l">
                        <a:lnSpc>
                          <a:spcPct val="115000"/>
                        </a:lnSpc>
                        <a:spcBef>
                          <a:spcPts val="0"/>
                        </a:spcBef>
                        <a:spcAft>
                          <a:spcPts val="600"/>
                        </a:spcAft>
                      </a:pPr>
                      <a:endParaRPr lang="en-US" sz="800" b="1" dirty="0">
                        <a:effectLst/>
                        <a:latin typeface="+mn-lt"/>
                        <a:ea typeface="Arial"/>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endParaRPr lang="en-US" sz="800" b="0" dirty="0">
                        <a:effectLst/>
                        <a:latin typeface="+mn-lt"/>
                        <a:ea typeface="Arial"/>
                        <a:cs typeface="Arial" panose="020B060402020202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r>
                        <a:rPr lang="en-US" sz="800" b="0" dirty="0">
                          <a:solidFill>
                            <a:schemeClr val="tx1"/>
                          </a:solidFill>
                          <a:effectLst/>
                          <a:latin typeface="+mn-lt"/>
                          <a:ea typeface="Arial"/>
                          <a:cs typeface="Arial" panose="020B0604020202020204" pitchFamily="34" charset="0"/>
                        </a:rPr>
                        <a:t>27</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a:lnSpc>
                          <a:spcPct val="115000"/>
                        </a:lnSpc>
                        <a:spcBef>
                          <a:spcPts val="0"/>
                        </a:spcBef>
                        <a:spcAft>
                          <a:spcPts val="600"/>
                        </a:spcAft>
                      </a:pPr>
                      <a:r>
                        <a:rPr lang="en-US" sz="800" b="0" dirty="0">
                          <a:solidFill>
                            <a:schemeClr val="tx1"/>
                          </a:solidFill>
                          <a:effectLst/>
                          <a:latin typeface="+mn-lt"/>
                          <a:ea typeface="Arial"/>
                          <a:cs typeface="Arial" panose="020B0604020202020204" pitchFamily="34" charset="0"/>
                        </a:rPr>
                        <a:t>30+</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071916218"/>
              </p:ext>
            </p:extLst>
          </p:nvPr>
        </p:nvGraphicFramePr>
        <p:xfrm>
          <a:off x="2420448" y="1079277"/>
          <a:ext cx="6498127" cy="256032"/>
        </p:xfrm>
        <a:graphic>
          <a:graphicData uri="http://schemas.openxmlformats.org/drawingml/2006/table">
            <a:tbl>
              <a:tblPr firstRow="1" bandRow="1">
                <a:tableStyleId>{5C22544A-7EE6-4342-B048-85BDC9FD1C3A}</a:tableStyleId>
              </a:tblPr>
              <a:tblGrid>
                <a:gridCol w="6498127">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Best-in-Class Management Team</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rgbClr val="07325F"/>
                      </a:solidFill>
                      <a:prstDash val="solid"/>
                      <a:round/>
                      <a:headEnd type="none" w="med" len="med"/>
                      <a:tailEnd type="none" w="med" len="med"/>
                    </a:lnB>
                    <a:noFill/>
                  </a:tcPr>
                </a:tc>
                <a:extLst>
                  <a:ext uri="{0D108BD9-81ED-4DB2-BD59-A6C34878D82A}">
                    <a16:rowId xmlns="" xmlns:a16="http://schemas.microsoft.com/office/drawing/2014/main" val="10000"/>
                  </a:ext>
                </a:extLst>
              </a:tr>
            </a:tbl>
          </a:graphicData>
        </a:graphic>
      </p:graphicFrame>
      <p:sp>
        <p:nvSpPr>
          <p:cNvPr id="6" name="Rectangle 5"/>
          <p:cNvSpPr/>
          <p:nvPr/>
        </p:nvSpPr>
        <p:spPr>
          <a:xfrm>
            <a:off x="2439987" y="1912163"/>
            <a:ext cx="228539" cy="229819"/>
          </a:xfrm>
          <a:prstGeom prst="rect">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7" name="Text Box 5"/>
          <p:cNvSpPr txBox="1">
            <a:spLocks noChangeArrowheads="1"/>
          </p:cNvSpPr>
          <p:nvPr/>
        </p:nvSpPr>
        <p:spPr bwMode="auto">
          <a:xfrm>
            <a:off x="2665177" y="1826733"/>
            <a:ext cx="1630598" cy="630498"/>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900" b="1">
                <a:solidFill>
                  <a:schemeClr val="bg1"/>
                </a:solidFill>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dirty="0"/>
              <a:t>Robert Moore</a:t>
            </a:r>
          </a:p>
          <a:p>
            <a:r>
              <a:rPr lang="en-US" altLang="en-US" b="0" dirty="0"/>
              <a:t>President &amp; </a:t>
            </a:r>
            <a:br>
              <a:rPr lang="en-US" altLang="en-US" b="0" dirty="0"/>
            </a:br>
            <a:r>
              <a:rPr lang="en-US" altLang="en-US" b="0" dirty="0"/>
              <a:t>Chief Executive Officer</a:t>
            </a:r>
          </a:p>
        </p:txBody>
      </p:sp>
      <p:sp>
        <p:nvSpPr>
          <p:cNvPr id="8" name="Text Box 5"/>
          <p:cNvSpPr txBox="1">
            <a:spLocks noChangeArrowheads="1"/>
          </p:cNvSpPr>
          <p:nvPr/>
        </p:nvSpPr>
        <p:spPr bwMode="auto">
          <a:xfrm>
            <a:off x="2665177" y="2746056"/>
            <a:ext cx="1630598" cy="630498"/>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Joseph Wagner</a:t>
            </a:r>
          </a:p>
          <a:p>
            <a:r>
              <a:rPr lang="en-US" altLang="en-US" sz="900" b="0" dirty="0">
                <a:solidFill>
                  <a:schemeClr val="bg1"/>
                </a:solidFill>
                <a:latin typeface="+mn-lt"/>
              </a:rPr>
              <a:t>Senior Vice President </a:t>
            </a:r>
            <a:br>
              <a:rPr lang="en-US" altLang="en-US" sz="900" b="0" dirty="0">
                <a:solidFill>
                  <a:schemeClr val="bg1"/>
                </a:solidFill>
                <a:latin typeface="+mn-lt"/>
              </a:rPr>
            </a:br>
            <a:r>
              <a:rPr lang="en-US" altLang="en-US" sz="900" b="0" dirty="0">
                <a:solidFill>
                  <a:schemeClr val="bg1"/>
                </a:solidFill>
                <a:latin typeface="+mn-lt"/>
              </a:rPr>
              <a:t>of Operations</a:t>
            </a:r>
          </a:p>
        </p:txBody>
      </p:sp>
      <p:sp>
        <p:nvSpPr>
          <p:cNvPr id="9" name="Text Box 5"/>
          <p:cNvSpPr txBox="1">
            <a:spLocks noChangeArrowheads="1"/>
          </p:cNvSpPr>
          <p:nvPr/>
        </p:nvSpPr>
        <p:spPr bwMode="auto">
          <a:xfrm>
            <a:off x="2665177" y="3665379"/>
            <a:ext cx="1630598" cy="630498"/>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lvl1pPr eaLnBrk="0" hangingPunct="0">
              <a:defRPr sz="1100" b="1">
                <a:solidFill>
                  <a:schemeClr val="tx1"/>
                </a:solidFill>
                <a:latin typeface="Arial Narrow" pitchFamily="34" charset="0"/>
                <a:cs typeface="Arial" pitchFamily="34" charset="0"/>
              </a:defRPr>
            </a:lvl1pPr>
            <a:lvl2pPr marL="742950" indent="-285750" eaLnBrk="0" hangingPunct="0">
              <a:defRPr sz="1100" b="1">
                <a:solidFill>
                  <a:schemeClr val="tx1"/>
                </a:solidFill>
                <a:latin typeface="Arial Narrow" pitchFamily="34" charset="0"/>
                <a:cs typeface="Arial" pitchFamily="34" charset="0"/>
              </a:defRPr>
            </a:lvl2pPr>
            <a:lvl3pPr marL="1143000" indent="-228600" eaLnBrk="0" hangingPunct="0">
              <a:defRPr sz="1100" b="1">
                <a:solidFill>
                  <a:schemeClr val="tx1"/>
                </a:solidFill>
                <a:latin typeface="Arial Narrow" pitchFamily="34" charset="0"/>
                <a:cs typeface="Arial" pitchFamily="34" charset="0"/>
              </a:defRPr>
            </a:lvl3pPr>
            <a:lvl4pPr marL="1600200" indent="-228600" eaLnBrk="0" hangingPunct="0">
              <a:defRPr sz="1100" b="1">
                <a:solidFill>
                  <a:schemeClr val="tx1"/>
                </a:solidFill>
                <a:latin typeface="Arial Narrow" pitchFamily="34" charset="0"/>
                <a:cs typeface="Arial" pitchFamily="34" charset="0"/>
              </a:defRPr>
            </a:lvl4pPr>
            <a:lvl5pPr marL="2057400" indent="-228600" eaLnBrk="0" hangingPunct="0">
              <a:defRPr sz="1100" b="1">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sz="1100" b="1">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sz="1100" b="1">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sz="1100" b="1">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sz="1100" b="1">
                <a:solidFill>
                  <a:schemeClr val="tx1"/>
                </a:solidFill>
                <a:latin typeface="Arial Narrow" pitchFamily="34" charset="0"/>
                <a:cs typeface="Arial" pitchFamily="34" charset="0"/>
              </a:defRPr>
            </a:lvl9pPr>
          </a:lstStyle>
          <a:p>
            <a:pPr algn="ctr">
              <a:lnSpc>
                <a:spcPct val="90000"/>
              </a:lnSpc>
            </a:pPr>
            <a:r>
              <a:rPr lang="en-US" altLang="en-US" sz="900" dirty="0">
                <a:solidFill>
                  <a:schemeClr val="bg1"/>
                </a:solidFill>
                <a:latin typeface="+mn-lt"/>
              </a:rPr>
              <a:t>Diane Lapp</a:t>
            </a:r>
          </a:p>
          <a:p>
            <a:pPr algn="ctr">
              <a:lnSpc>
                <a:spcPct val="90000"/>
              </a:lnSpc>
            </a:pPr>
            <a:r>
              <a:rPr lang="en-US" altLang="en-US" sz="900" b="0" dirty="0">
                <a:solidFill>
                  <a:schemeClr val="bg1"/>
                </a:solidFill>
                <a:latin typeface="+mn-lt"/>
              </a:rPr>
              <a:t>Chief Financial Officer</a:t>
            </a:r>
          </a:p>
        </p:txBody>
      </p:sp>
      <p:sp>
        <p:nvSpPr>
          <p:cNvPr id="11" name="Text Box 5"/>
          <p:cNvSpPr txBox="1">
            <a:spLocks noChangeArrowheads="1"/>
          </p:cNvSpPr>
          <p:nvPr/>
        </p:nvSpPr>
        <p:spPr bwMode="auto">
          <a:xfrm>
            <a:off x="2665177" y="5504025"/>
            <a:ext cx="1630598" cy="630498"/>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Heidi Boller</a:t>
            </a:r>
          </a:p>
          <a:p>
            <a:r>
              <a:rPr lang="en-US" altLang="en-US" sz="900" b="0" dirty="0">
                <a:solidFill>
                  <a:schemeClr val="bg1"/>
                </a:solidFill>
                <a:latin typeface="+mn-lt"/>
              </a:rPr>
              <a:t>General Manager of EAME</a:t>
            </a:r>
          </a:p>
        </p:txBody>
      </p:sp>
      <p:sp>
        <p:nvSpPr>
          <p:cNvPr id="14" name="Text Box 5"/>
          <p:cNvSpPr txBox="1">
            <a:spLocks noChangeArrowheads="1"/>
          </p:cNvSpPr>
          <p:nvPr/>
        </p:nvSpPr>
        <p:spPr bwMode="auto">
          <a:xfrm>
            <a:off x="2665177" y="4584702"/>
            <a:ext cx="1630598" cy="630498"/>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William McIntyre</a:t>
            </a:r>
          </a:p>
          <a:p>
            <a:r>
              <a:rPr lang="en-US" altLang="en-US" sz="900" b="0" dirty="0">
                <a:solidFill>
                  <a:schemeClr val="bg1"/>
                </a:solidFill>
                <a:latin typeface="+mn-lt"/>
              </a:rPr>
              <a:t>Chief Administrative Officer &amp; General Counsel</a:t>
            </a:r>
          </a:p>
        </p:txBody>
      </p:sp>
      <p:cxnSp>
        <p:nvCxnSpPr>
          <p:cNvPr id="16" name="Elbow Connector 15"/>
          <p:cNvCxnSpPr>
            <a:stCxn id="8" idx="1"/>
          </p:cNvCxnSpPr>
          <p:nvPr/>
        </p:nvCxnSpPr>
        <p:spPr>
          <a:xfrm rot="10800000">
            <a:off x="2570839" y="2457231"/>
            <a:ext cx="94339" cy="604074"/>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9" idx="1"/>
          </p:cNvCxnSpPr>
          <p:nvPr/>
        </p:nvCxnSpPr>
        <p:spPr>
          <a:xfrm rot="10800000">
            <a:off x="2573535" y="2457232"/>
            <a:ext cx="91643" cy="1523396"/>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 idx="1"/>
          </p:cNvCxnSpPr>
          <p:nvPr/>
        </p:nvCxnSpPr>
        <p:spPr>
          <a:xfrm rot="10800000">
            <a:off x="2570837" y="2555619"/>
            <a:ext cx="94341" cy="2344333"/>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1" idx="1"/>
          </p:cNvCxnSpPr>
          <p:nvPr/>
        </p:nvCxnSpPr>
        <p:spPr>
          <a:xfrm rot="10800000">
            <a:off x="2573535" y="2141982"/>
            <a:ext cx="91643" cy="3677292"/>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88924" y="1144457"/>
            <a:ext cx="1847851" cy="3077766"/>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Deep Experience and Expertise</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 is supported by a best-in-class, highly experienced management team with </a:t>
            </a:r>
            <a:r>
              <a:rPr lang="en-US" sz="800" dirty="0" smtClean="0">
                <a:solidFill>
                  <a:schemeClr val="bg1"/>
                </a:solidFill>
                <a:cs typeface="Tahoma" panose="020B0604030504040204" pitchFamily="34" charset="0"/>
              </a:rPr>
              <a:t>130+ </a:t>
            </a:r>
            <a:r>
              <a:rPr lang="en-US" sz="800" dirty="0">
                <a:solidFill>
                  <a:schemeClr val="bg1"/>
                </a:solidFill>
                <a:cs typeface="Tahoma" panose="020B0604030504040204" pitchFamily="34" charset="0"/>
              </a:rPr>
              <a:t>years of combined industry experience</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Management is recognized in the industry for an unrelenting commitment to innovation, exceptional customer service and operational excellence</a:t>
            </a:r>
          </a:p>
          <a:p>
            <a:pPr marL="173038" indent="-173038" fontAlgn="base">
              <a:spcBef>
                <a:spcPts val="400"/>
              </a:spcBef>
              <a:buClr>
                <a:schemeClr val="bg1"/>
              </a:buClr>
              <a:buSzPct val="100000"/>
              <a:buFont typeface="Wingdings" panose="05000000000000000000" pitchFamily="2" charset="2"/>
              <a:buChar char="§"/>
              <a:tabLst>
                <a:tab pos="179388" algn="l"/>
              </a:tabLst>
            </a:pPr>
            <a:endParaRPr lang="en-US" sz="900" b="1" dirty="0">
              <a:solidFill>
                <a:schemeClr val="bg1"/>
              </a:solidFill>
              <a:cs typeface="Tahoma" panose="020B0604030504040204" pitchFamily="34" charset="0"/>
            </a:endParaRPr>
          </a:p>
          <a:p>
            <a:pPr fontAlgn="base">
              <a:spcBef>
                <a:spcPts val="400"/>
              </a:spcBef>
              <a:buClr>
                <a:schemeClr val="bg1"/>
              </a:buClr>
              <a:buSzPct val="100000"/>
              <a:tabLst>
                <a:tab pos="179388" algn="l"/>
              </a:tabLst>
            </a:pPr>
            <a:r>
              <a:rPr lang="en-US" sz="900" b="1" dirty="0">
                <a:solidFill>
                  <a:schemeClr val="bg1"/>
                </a:solidFill>
                <a:cs typeface="Tahoma" panose="020B0604030504040204" pitchFamily="34" charset="0"/>
              </a:rPr>
              <a:t>Proven Ability to Deliver Results </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The Company’s performance has been improving since 2012, with transformational leadership stabilizing revenue, improving gross margins and reducing operating expenses</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Through strong corporate and strategic guidance, management has positioned the Company for growth</a:t>
            </a:r>
          </a:p>
        </p:txBody>
      </p:sp>
      <p:pic>
        <p:nvPicPr>
          <p:cNvPr id="2050" name="Picture 2" descr="Proj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500" y="3026801"/>
            <a:ext cx="474153" cy="4741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wed: Global Netting Solu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5789" y="2746056"/>
            <a:ext cx="1355656" cy="2385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nilfisk.com/_layouts/NFUI/img/nilfisk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8756" y="4179629"/>
            <a:ext cx="1155640" cy="232496"/>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Group 43"/>
          <p:cNvGrpSpPr/>
          <p:nvPr/>
        </p:nvGrpSpPr>
        <p:grpSpPr>
          <a:xfrm>
            <a:off x="4434427" y="3635932"/>
            <a:ext cx="1612541" cy="364305"/>
            <a:chOff x="4460305" y="3782162"/>
            <a:chExt cx="1612541" cy="364305"/>
          </a:xfrm>
        </p:grpSpPr>
        <p:pic>
          <p:nvPicPr>
            <p:cNvPr id="2060" name="Picture 12" descr="http://nga.multiview.com/userlogo/nga/486961v1v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305" y="3782162"/>
              <a:ext cx="732947" cy="36430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Navarr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93252" y="3871949"/>
              <a:ext cx="879594" cy="263878"/>
            </a:xfrm>
            <a:prstGeom prst="rect">
              <a:avLst/>
            </a:prstGeom>
            <a:noFill/>
            <a:extLst>
              <a:ext uri="{909E8E84-426E-40DD-AFC4-6F175D3DCCD1}">
                <a14:hiddenFill xmlns:a14="http://schemas.microsoft.com/office/drawing/2010/main">
                  <a:solidFill>
                    <a:srgbClr val="FFFFFF"/>
                  </a:solidFill>
                </a14:hiddenFill>
              </a:ext>
            </a:extLst>
          </p:spPr>
        </p:pic>
      </p:grpSp>
      <p:pic>
        <p:nvPicPr>
          <p:cNvPr id="2062" name="Picture 14" descr="Merchant &amp; Goul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9102" y="4584702"/>
            <a:ext cx="1214947" cy="399197"/>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www.gklaw.com/images/global/logo_banner.jpg"/>
          <p:cNvPicPr>
            <a:picLocks noChangeAspect="1" noChangeArrowheads="1"/>
          </p:cNvPicPr>
          <p:nvPr/>
        </p:nvPicPr>
        <p:blipFill rotWithShape="1">
          <a:blip r:embed="rId8">
            <a:extLst>
              <a:ext uri="{28A0092B-C50C-407E-A947-70E740481C1C}">
                <a14:useLocalDpi xmlns:a14="http://schemas.microsoft.com/office/drawing/2010/main" val="0"/>
              </a:ext>
            </a:extLst>
          </a:blip>
          <a:srcRect l="2307" t="19574" r="60265" b="54046"/>
          <a:stretch/>
        </p:blipFill>
        <p:spPr bwMode="auto">
          <a:xfrm>
            <a:off x="4515985" y="5130985"/>
            <a:ext cx="1501179" cy="168429"/>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F</a:t>
            </a:r>
          </a:p>
        </p:txBody>
      </p:sp>
      <p:cxnSp>
        <p:nvCxnSpPr>
          <p:cNvPr id="30" name="Elbow Connector 29"/>
          <p:cNvCxnSpPr>
            <a:stCxn id="7" idx="1"/>
          </p:cNvCxnSpPr>
          <p:nvPr/>
        </p:nvCxnSpPr>
        <p:spPr>
          <a:xfrm rot="10800000" flipV="1">
            <a:off x="2573537" y="2141981"/>
            <a:ext cx="91641" cy="2871985"/>
          </a:xfrm>
          <a:prstGeom prst="bentConnector2">
            <a:avLst/>
          </a:prstGeom>
          <a:ln>
            <a:solidFill>
              <a:schemeClr val="bg2"/>
            </a:solidFill>
          </a:ln>
        </p:spPr>
        <p:style>
          <a:lnRef idx="1">
            <a:schemeClr val="accent1"/>
          </a:lnRef>
          <a:fillRef idx="0">
            <a:schemeClr val="accent1"/>
          </a:fillRef>
          <a:effectRef idx="0">
            <a:schemeClr val="accent1"/>
          </a:effectRef>
          <a:fontRef idx="minor">
            <a:schemeClr val="tx1"/>
          </a:fontRef>
        </p:style>
      </p:cxnSp>
      <p:pic>
        <p:nvPicPr>
          <p:cNvPr id="32" name="Picture 2" descr="H:\Libraries\Logos\Katun\Katun_2015.em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19514" y="5677903"/>
            <a:ext cx="1276586" cy="21680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Libraries\Logos\Canon\Canon_2015.em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23915" y="1831539"/>
            <a:ext cx="1199404" cy="25473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9" descr="H:\Libraries\Logos\Ricoh\Ricoh_2015.em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42111" y="2235939"/>
            <a:ext cx="1048930" cy="190211"/>
          </a:xfrm>
          <a:prstGeom prst="rect">
            <a:avLst/>
          </a:prstGeom>
          <a:noFill/>
          <a:extLst>
            <a:ext uri="{909E8E84-426E-40DD-AFC4-6F175D3DCCD1}">
              <a14:hiddenFill xmlns:a14="http://schemas.microsoft.com/office/drawing/2010/main">
                <a:solidFill>
                  <a:srgbClr val="FFFFFF"/>
                </a:solidFill>
              </a14:hiddenFill>
            </a:ext>
          </a:extLst>
        </p:spPr>
      </p:pic>
      <p:sp>
        <p:nvSpPr>
          <p:cNvPr id="2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Key Investment Considerations</a:t>
            </a:r>
            <a:endParaRPr lang="en-US" sz="800" b="1" dirty="0">
              <a:solidFill>
                <a:srgbClr val="FFFFFF"/>
              </a:solidFill>
              <a:latin typeface="Tahoma"/>
            </a:endParaRPr>
          </a:p>
        </p:txBody>
      </p:sp>
      <p:sp>
        <p:nvSpPr>
          <p:cNvPr id="10"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25</a:t>
            </a:r>
            <a:endParaRPr lang="en-US" sz="900" dirty="0">
              <a:solidFill>
                <a:srgbClr val="000000"/>
              </a:solidFill>
              <a:latin typeface="Tahoma"/>
            </a:endParaRPr>
          </a:p>
        </p:txBody>
      </p:sp>
    </p:spTree>
    <p:extLst>
      <p:ext uri="{BB962C8B-B14F-4D97-AF65-F5344CB8AC3E}">
        <p14:creationId xmlns:p14="http://schemas.microsoft.com/office/powerpoint/2010/main" val="19834677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Opportunity</a:t>
            </a:r>
          </a:p>
        </p:txBody>
      </p:sp>
      <p:sp>
        <p:nvSpPr>
          <p:cNvPr id="3" name="Text Placeholder 2"/>
          <p:cNvSpPr>
            <a:spLocks noGrp="1"/>
          </p:cNvSpPr>
          <p:nvPr>
            <p:ph type="body" idx="1"/>
          </p:nvPr>
        </p:nvSpPr>
        <p:spPr/>
        <p:txBody>
          <a:bodyPr/>
          <a:lstStyle/>
          <a:p>
            <a:r>
              <a:rPr lang="en-US" dirty="0"/>
              <a:t>Section III</a:t>
            </a:r>
          </a:p>
        </p:txBody>
      </p:sp>
    </p:spTree>
    <p:extLst>
      <p:ext uri="{BB962C8B-B14F-4D97-AF65-F5344CB8AC3E}">
        <p14:creationId xmlns:p14="http://schemas.microsoft.com/office/powerpoint/2010/main" val="10475213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Favorable Market Opportunity and Tailwinds</a:t>
            </a:r>
          </a:p>
        </p:txBody>
      </p:sp>
      <p:pic>
        <p:nvPicPr>
          <p:cNvPr id="28" name="Picture 2" descr="H:\Libraries\Logos\Katun\Katun_2015.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82" y="1455964"/>
            <a:ext cx="2853626" cy="484632"/>
          </a:xfrm>
          <a:prstGeom prst="rect">
            <a:avLst/>
          </a:prstGeom>
          <a:noFill/>
          <a:extLst>
            <a:ext uri="{909E8E84-426E-40DD-AFC4-6F175D3DCCD1}">
              <a14:hiddenFill xmlns:a14="http://schemas.microsoft.com/office/drawing/2010/main">
                <a:solidFill>
                  <a:srgbClr val="FFFFFF"/>
                </a:solidFill>
              </a14:hiddenFill>
            </a:ext>
          </a:extLst>
        </p:spPr>
      </p:pic>
      <p:sp>
        <p:nvSpPr>
          <p:cNvPr id="35" name="Trapezoid 4"/>
          <p:cNvSpPr/>
          <p:nvPr/>
        </p:nvSpPr>
        <p:spPr>
          <a:xfrm>
            <a:off x="815415" y="1941715"/>
            <a:ext cx="7633739" cy="490458"/>
          </a:xfrm>
          <a:custGeom>
            <a:avLst/>
            <a:gdLst>
              <a:gd name="connsiteX0" fmla="*/ 0 w 8458200"/>
              <a:gd name="connsiteY0" fmla="*/ 490458 h 490458"/>
              <a:gd name="connsiteX1" fmla="*/ 3031913 w 8458200"/>
              <a:gd name="connsiteY1" fmla="*/ 0 h 490458"/>
              <a:gd name="connsiteX2" fmla="*/ 5426287 w 8458200"/>
              <a:gd name="connsiteY2" fmla="*/ 0 h 490458"/>
              <a:gd name="connsiteX3" fmla="*/ 8458200 w 8458200"/>
              <a:gd name="connsiteY3" fmla="*/ 490458 h 490458"/>
              <a:gd name="connsiteX4" fmla="*/ 0 w 8458200"/>
              <a:gd name="connsiteY4" fmla="*/ 490458 h 490458"/>
              <a:gd name="connsiteX0" fmla="*/ 0 w 8458200"/>
              <a:gd name="connsiteY0" fmla="*/ 490458 h 490458"/>
              <a:gd name="connsiteX1" fmla="*/ 3697738 w 8458200"/>
              <a:gd name="connsiteY1" fmla="*/ 0 h 490458"/>
              <a:gd name="connsiteX2" fmla="*/ 5426287 w 8458200"/>
              <a:gd name="connsiteY2" fmla="*/ 0 h 490458"/>
              <a:gd name="connsiteX3" fmla="*/ 8458200 w 8458200"/>
              <a:gd name="connsiteY3" fmla="*/ 490458 h 490458"/>
              <a:gd name="connsiteX4" fmla="*/ 0 w 8458200"/>
              <a:gd name="connsiteY4" fmla="*/ 490458 h 490458"/>
              <a:gd name="connsiteX0" fmla="*/ 0 w 8458200"/>
              <a:gd name="connsiteY0" fmla="*/ 490458 h 490458"/>
              <a:gd name="connsiteX1" fmla="*/ 3697738 w 8458200"/>
              <a:gd name="connsiteY1" fmla="*/ 0 h 490458"/>
              <a:gd name="connsiteX2" fmla="*/ 4662808 w 8458200"/>
              <a:gd name="connsiteY2" fmla="*/ 0 h 490458"/>
              <a:gd name="connsiteX3" fmla="*/ 8458200 w 8458200"/>
              <a:gd name="connsiteY3" fmla="*/ 490458 h 490458"/>
              <a:gd name="connsiteX4" fmla="*/ 0 w 8458200"/>
              <a:gd name="connsiteY4" fmla="*/ 490458 h 49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490458">
                <a:moveTo>
                  <a:pt x="0" y="490458"/>
                </a:moveTo>
                <a:lnTo>
                  <a:pt x="3697738" y="0"/>
                </a:lnTo>
                <a:lnTo>
                  <a:pt x="4662808" y="0"/>
                </a:lnTo>
                <a:lnTo>
                  <a:pt x="8458200" y="490458"/>
                </a:lnTo>
                <a:lnTo>
                  <a:pt x="0" y="490458"/>
                </a:lnTo>
                <a:close/>
              </a:path>
            </a:pathLst>
          </a:custGeom>
          <a:gradFill flip="none" rotWithShape="1">
            <a:gsLst>
              <a:gs pos="0">
                <a:schemeClr val="accent1">
                  <a:tint val="66000"/>
                  <a:satMod val="160000"/>
                </a:schemeClr>
              </a:gs>
              <a:gs pos="72000">
                <a:schemeClr val="accent1">
                  <a:tint val="44500"/>
                  <a:satMod val="160000"/>
                </a:schemeClr>
              </a:gs>
              <a:gs pos="100000">
                <a:schemeClr val="accent1">
                  <a:tint val="23500"/>
                  <a:satMod val="160000"/>
                  <a:alpha val="0"/>
                </a:schemeClr>
              </a:gs>
            </a:gsLst>
            <a:lin ang="540000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endParaRPr lang="en-US" sz="1000" b="1" dirty="0">
              <a:solidFill>
                <a:schemeClr val="bg1"/>
              </a:solidFill>
            </a:endParaRPr>
          </a:p>
        </p:txBody>
      </p:sp>
      <p:sp>
        <p:nvSpPr>
          <p:cNvPr id="30" name="Rectangle 29"/>
          <p:cNvSpPr/>
          <p:nvPr/>
        </p:nvSpPr>
        <p:spPr>
          <a:xfrm>
            <a:off x="1454752" y="3792038"/>
            <a:ext cx="6413759" cy="149065"/>
          </a:xfrm>
          <a:prstGeom prst="rect">
            <a:avLst/>
          </a:prstGeom>
          <a:solidFill>
            <a:schemeClr val="accent5"/>
          </a:solidFill>
          <a:ln>
            <a:noFil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p:cNvSpPr/>
          <p:nvPr/>
        </p:nvSpPr>
        <p:spPr>
          <a:xfrm>
            <a:off x="7380423" y="2432174"/>
            <a:ext cx="1536245" cy="3706796"/>
          </a:xfrm>
          <a:prstGeom prst="rect">
            <a:avLst/>
          </a:prstGeom>
          <a:gradFill flip="none" rotWithShape="1">
            <a:gsLst>
              <a:gs pos="100000">
                <a:srgbClr val="DBDBDB"/>
              </a:gs>
              <a:gs pos="91000">
                <a:schemeClr val="bg1"/>
              </a:gs>
              <a:gs pos="9000">
                <a:schemeClr val="bg1"/>
              </a:gs>
              <a:gs pos="0">
                <a:schemeClr val="bg1">
                  <a:shade val="67500"/>
                  <a:satMod val="115000"/>
                </a:schemeClr>
              </a:gs>
              <a:gs pos="50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sp>
        <p:nvSpPr>
          <p:cNvPr id="43" name="TextBox 42"/>
          <p:cNvSpPr txBox="1"/>
          <p:nvPr/>
        </p:nvSpPr>
        <p:spPr>
          <a:xfrm>
            <a:off x="7580538" y="2691147"/>
            <a:ext cx="1136016" cy="769441"/>
          </a:xfrm>
          <a:prstGeom prst="rect">
            <a:avLst/>
          </a:prstGeom>
          <a:noFill/>
        </p:spPr>
        <p:txBody>
          <a:bodyPr wrap="square" lIns="0" rIns="0" rtlCol="0" anchor="t" anchorCtr="0">
            <a:spAutoFit/>
          </a:bodyPr>
          <a:lstStyle/>
          <a:p>
            <a:pPr algn="ctr"/>
            <a:r>
              <a:rPr lang="en-US" sz="1100" b="1" dirty="0">
                <a:solidFill>
                  <a:schemeClr val="accent1">
                    <a:lumMod val="50000"/>
                    <a:lumOff val="50000"/>
                  </a:schemeClr>
                </a:solidFill>
              </a:rPr>
              <a:t>Strong Global Market and Industry Growth Outlook</a:t>
            </a:r>
          </a:p>
        </p:txBody>
      </p:sp>
      <p:sp>
        <p:nvSpPr>
          <p:cNvPr id="58" name="TextBox 57"/>
          <p:cNvSpPr txBox="1"/>
          <p:nvPr/>
        </p:nvSpPr>
        <p:spPr>
          <a:xfrm>
            <a:off x="7484051" y="4415094"/>
            <a:ext cx="1328990" cy="1200329"/>
          </a:xfrm>
          <a:prstGeom prst="rect">
            <a:avLst/>
          </a:prstGeom>
          <a:noFill/>
        </p:spPr>
        <p:txBody>
          <a:bodyPr wrap="square" lIns="0" rIns="0" rtlCol="0" anchor="t" anchorCtr="0">
            <a:spAutoFit/>
          </a:bodyPr>
          <a:lstStyle/>
          <a:p>
            <a:pPr>
              <a:spcBef>
                <a:spcPts val="400"/>
              </a:spcBef>
              <a:buClr>
                <a:schemeClr val="bg1"/>
              </a:buClr>
              <a:buSzPct val="100000"/>
            </a:pPr>
            <a:r>
              <a:rPr lang="en-US" sz="900" dirty="0"/>
              <a:t>Emerging markets are expecting significant growth and Katun – with streamlined sourcing capabilities and experience leveraging the supplier landscape – is poised to capitalize</a:t>
            </a:r>
          </a:p>
        </p:txBody>
      </p:sp>
      <p:sp>
        <p:nvSpPr>
          <p:cNvPr id="48" name="Oval 47"/>
          <p:cNvSpPr/>
          <p:nvPr/>
        </p:nvSpPr>
        <p:spPr bwMode="auto">
          <a:xfrm>
            <a:off x="7296897" y="2326246"/>
            <a:ext cx="215351" cy="211856"/>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E</a:t>
            </a:r>
          </a:p>
        </p:txBody>
      </p:sp>
      <p:grpSp>
        <p:nvGrpSpPr>
          <p:cNvPr id="6" name="Group 5"/>
          <p:cNvGrpSpPr/>
          <p:nvPr/>
        </p:nvGrpSpPr>
        <p:grpSpPr>
          <a:xfrm>
            <a:off x="7712291" y="3428263"/>
            <a:ext cx="872508" cy="876615"/>
            <a:chOff x="6078846" y="3429360"/>
            <a:chExt cx="872508" cy="876615"/>
          </a:xfrm>
        </p:grpSpPr>
        <p:grpSp>
          <p:nvGrpSpPr>
            <p:cNvPr id="53" name="Group 52"/>
            <p:cNvGrpSpPr/>
            <p:nvPr/>
          </p:nvGrpSpPr>
          <p:grpSpPr>
            <a:xfrm>
              <a:off x="6078846" y="3429360"/>
              <a:ext cx="872508" cy="876615"/>
              <a:chOff x="6250377" y="2635487"/>
              <a:chExt cx="872508" cy="876615"/>
            </a:xfrm>
          </p:grpSpPr>
          <p:sp>
            <p:nvSpPr>
              <p:cNvPr id="54" name="Oval 53"/>
              <p:cNvSpPr>
                <a:spLocks noChangeAspect="1"/>
              </p:cNvSpPr>
              <p:nvPr/>
            </p:nvSpPr>
            <p:spPr>
              <a:xfrm>
                <a:off x="6250377" y="2635487"/>
                <a:ext cx="872508" cy="876615"/>
              </a:xfrm>
              <a:prstGeom prst="ellipse">
                <a:avLst/>
              </a:prstGeom>
              <a:solidFill>
                <a:schemeClr val="accent1">
                  <a:lumMod val="50000"/>
                  <a:lumOff val="50000"/>
                </a:schemeClr>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p:cNvSpPr/>
              <p:nvPr/>
            </p:nvSpPr>
            <p:spPr>
              <a:xfrm>
                <a:off x="6366591" y="2753754"/>
                <a:ext cx="640080" cy="640080"/>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grpSp>
          <p:nvGrpSpPr>
            <p:cNvPr id="66" name="Group 65"/>
            <p:cNvGrpSpPr/>
            <p:nvPr/>
          </p:nvGrpSpPr>
          <p:grpSpPr>
            <a:xfrm>
              <a:off x="6251352" y="3606394"/>
              <a:ext cx="527496" cy="522547"/>
              <a:chOff x="5957612" y="2709862"/>
              <a:chExt cx="2437089" cy="2414235"/>
            </a:xfrm>
          </p:grpSpPr>
          <p:sp>
            <p:nvSpPr>
              <p:cNvPr id="67" name="Oval 66"/>
              <p:cNvSpPr/>
              <p:nvPr/>
            </p:nvSpPr>
            <p:spPr>
              <a:xfrm>
                <a:off x="5957612" y="2709862"/>
                <a:ext cx="2437087" cy="2414235"/>
              </a:xfrm>
              <a:prstGeom prst="ellipse">
                <a:avLst/>
              </a:prstGeom>
              <a:solidFill>
                <a:schemeClr val="bg1"/>
              </a:solidFill>
              <a:ln w="6350" cmpd="sng">
                <a:solidFill>
                  <a:schemeClr val="accent1">
                    <a:lumMod val="50000"/>
                    <a:lumOff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Freeform 14"/>
              <p:cNvSpPr>
                <a:spLocks noEditPoints="1"/>
              </p:cNvSpPr>
              <p:nvPr/>
            </p:nvSpPr>
            <p:spPr bwMode="auto">
              <a:xfrm>
                <a:off x="6478588" y="2709863"/>
                <a:ext cx="1916113" cy="2405062"/>
              </a:xfrm>
              <a:custGeom>
                <a:avLst/>
                <a:gdLst>
                  <a:gd name="T0" fmla="*/ 194 w 511"/>
                  <a:gd name="T1" fmla="*/ 589 h 641"/>
                  <a:gd name="T2" fmla="*/ 194 w 511"/>
                  <a:gd name="T3" fmla="*/ 527 h 641"/>
                  <a:gd name="T4" fmla="*/ 91 w 511"/>
                  <a:gd name="T5" fmla="*/ 472 h 641"/>
                  <a:gd name="T6" fmla="*/ 30 w 511"/>
                  <a:gd name="T7" fmla="*/ 383 h 641"/>
                  <a:gd name="T8" fmla="*/ 28 w 511"/>
                  <a:gd name="T9" fmla="*/ 408 h 641"/>
                  <a:gd name="T10" fmla="*/ 30 w 511"/>
                  <a:gd name="T11" fmla="*/ 262 h 641"/>
                  <a:gd name="T12" fmla="*/ 3 w 511"/>
                  <a:gd name="T13" fmla="*/ 151 h 641"/>
                  <a:gd name="T14" fmla="*/ 42 w 511"/>
                  <a:gd name="T15" fmla="*/ 130 h 641"/>
                  <a:gd name="T16" fmla="*/ 123 w 511"/>
                  <a:gd name="T17" fmla="*/ 184 h 641"/>
                  <a:gd name="T18" fmla="*/ 126 w 511"/>
                  <a:gd name="T19" fmla="*/ 153 h 641"/>
                  <a:gd name="T20" fmla="*/ 153 w 511"/>
                  <a:gd name="T21" fmla="*/ 175 h 641"/>
                  <a:gd name="T22" fmla="*/ 185 w 511"/>
                  <a:gd name="T23" fmla="*/ 201 h 641"/>
                  <a:gd name="T24" fmla="*/ 185 w 511"/>
                  <a:gd name="T25" fmla="*/ 285 h 641"/>
                  <a:gd name="T26" fmla="*/ 196 w 511"/>
                  <a:gd name="T27" fmla="*/ 227 h 641"/>
                  <a:gd name="T28" fmla="*/ 253 w 511"/>
                  <a:gd name="T29" fmla="*/ 288 h 641"/>
                  <a:gd name="T30" fmla="*/ 247 w 511"/>
                  <a:gd name="T31" fmla="*/ 302 h 641"/>
                  <a:gd name="T32" fmla="*/ 235 w 511"/>
                  <a:gd name="T33" fmla="*/ 326 h 641"/>
                  <a:gd name="T34" fmla="*/ 203 w 511"/>
                  <a:gd name="T35" fmla="*/ 382 h 641"/>
                  <a:gd name="T36" fmla="*/ 145 w 511"/>
                  <a:gd name="T37" fmla="*/ 410 h 641"/>
                  <a:gd name="T38" fmla="*/ 121 w 511"/>
                  <a:gd name="T39" fmla="*/ 458 h 641"/>
                  <a:gd name="T40" fmla="*/ 164 w 511"/>
                  <a:gd name="T41" fmla="*/ 481 h 641"/>
                  <a:gd name="T42" fmla="*/ 224 w 511"/>
                  <a:gd name="T43" fmla="*/ 501 h 641"/>
                  <a:gd name="T44" fmla="*/ 342 w 511"/>
                  <a:gd name="T45" fmla="*/ 511 h 641"/>
                  <a:gd name="T46" fmla="*/ 411 w 511"/>
                  <a:gd name="T47" fmla="*/ 528 h 641"/>
                  <a:gd name="T48" fmla="*/ 229 w 511"/>
                  <a:gd name="T49" fmla="*/ 640 h 641"/>
                  <a:gd name="T50" fmla="*/ 431 w 511"/>
                  <a:gd name="T51" fmla="*/ 199 h 641"/>
                  <a:gd name="T52" fmla="*/ 434 w 511"/>
                  <a:gd name="T53" fmla="*/ 158 h 641"/>
                  <a:gd name="T54" fmla="*/ 239 w 511"/>
                  <a:gd name="T55" fmla="*/ 4 h 641"/>
                  <a:gd name="T56" fmla="*/ 66 w 511"/>
                  <a:gd name="T57" fmla="*/ 43 h 641"/>
                  <a:gd name="T58" fmla="*/ 41 w 511"/>
                  <a:gd name="T59" fmla="*/ 74 h 641"/>
                  <a:gd name="T60" fmla="*/ 43 w 511"/>
                  <a:gd name="T61" fmla="*/ 103 h 641"/>
                  <a:gd name="T62" fmla="*/ 67 w 511"/>
                  <a:gd name="T63" fmla="*/ 99 h 641"/>
                  <a:gd name="T64" fmla="*/ 104 w 511"/>
                  <a:gd name="T65" fmla="*/ 63 h 641"/>
                  <a:gd name="T66" fmla="*/ 163 w 511"/>
                  <a:gd name="T67" fmla="*/ 43 h 641"/>
                  <a:gd name="T68" fmla="*/ 247 w 511"/>
                  <a:gd name="T69" fmla="*/ 42 h 641"/>
                  <a:gd name="T70" fmla="*/ 299 w 511"/>
                  <a:gd name="T71" fmla="*/ 79 h 641"/>
                  <a:gd name="T72" fmla="*/ 304 w 511"/>
                  <a:gd name="T73" fmla="*/ 82 h 641"/>
                  <a:gd name="T74" fmla="*/ 331 w 511"/>
                  <a:gd name="T75" fmla="*/ 131 h 641"/>
                  <a:gd name="T76" fmla="*/ 352 w 511"/>
                  <a:gd name="T77" fmla="*/ 117 h 641"/>
                  <a:gd name="T78" fmla="*/ 352 w 511"/>
                  <a:gd name="T79" fmla="*/ 102 h 641"/>
                  <a:gd name="T80" fmla="*/ 392 w 511"/>
                  <a:gd name="T81" fmla="*/ 171 h 641"/>
                  <a:gd name="T82" fmla="*/ 409 w 511"/>
                  <a:gd name="T83" fmla="*/ 220 h 641"/>
                  <a:gd name="T84" fmla="*/ 489 w 511"/>
                  <a:gd name="T85" fmla="*/ 379 h 641"/>
                  <a:gd name="T86" fmla="*/ 452 w 511"/>
                  <a:gd name="T87" fmla="*/ 136 h 641"/>
                  <a:gd name="T88" fmla="*/ 456 w 511"/>
                  <a:gd name="T89" fmla="*/ 183 h 641"/>
                  <a:gd name="T90" fmla="*/ 447 w 511"/>
                  <a:gd name="T91" fmla="*/ 273 h 641"/>
                  <a:gd name="T92" fmla="*/ 287 w 511"/>
                  <a:gd name="T93" fmla="*/ 221 h 641"/>
                  <a:gd name="T94" fmla="*/ 275 w 511"/>
                  <a:gd name="T95" fmla="*/ 143 h 641"/>
                  <a:gd name="T96" fmla="*/ 173 w 511"/>
                  <a:gd name="T97" fmla="*/ 130 h 641"/>
                  <a:gd name="T98" fmla="*/ 195 w 511"/>
                  <a:gd name="T99" fmla="*/ 146 h 641"/>
                  <a:gd name="T100" fmla="*/ 252 w 511"/>
                  <a:gd name="T101" fmla="*/ 218 h 641"/>
                  <a:gd name="T102" fmla="*/ 219 w 511"/>
                  <a:gd name="T103" fmla="*/ 200 h 641"/>
                  <a:gd name="T104" fmla="*/ 183 w 511"/>
                  <a:gd name="T105" fmla="*/ 194 h 641"/>
                  <a:gd name="T106" fmla="*/ 221 w 511"/>
                  <a:gd name="T107" fmla="*/ 229 h 641"/>
                  <a:gd name="T108" fmla="*/ 387 w 511"/>
                  <a:gd name="T109" fmla="*/ 166 h 641"/>
                  <a:gd name="T110" fmla="*/ 352 w 511"/>
                  <a:gd name="T111" fmla="*/ 161 h 641"/>
                  <a:gd name="T112" fmla="*/ 295 w 511"/>
                  <a:gd name="T113" fmla="*/ 162 h 641"/>
                  <a:gd name="T114" fmla="*/ 216 w 511"/>
                  <a:gd name="T115" fmla="*/ 457 h 641"/>
                  <a:gd name="T116" fmla="*/ 193 w 511"/>
                  <a:gd name="T117" fmla="*/ 463 h 641"/>
                  <a:gd name="T118" fmla="*/ 266 w 511"/>
                  <a:gd name="T119" fmla="*/ 293 h 641"/>
                  <a:gd name="T120" fmla="*/ 227 w 511"/>
                  <a:gd name="T121" fmla="*/ 459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1" h="641">
                    <a:moveTo>
                      <a:pt x="228" y="641"/>
                    </a:moveTo>
                    <a:cubicBezTo>
                      <a:pt x="227" y="639"/>
                      <a:pt x="227" y="639"/>
                      <a:pt x="227" y="639"/>
                    </a:cubicBezTo>
                    <a:cubicBezTo>
                      <a:pt x="226" y="636"/>
                      <a:pt x="224" y="633"/>
                      <a:pt x="227" y="629"/>
                    </a:cubicBezTo>
                    <a:cubicBezTo>
                      <a:pt x="228" y="626"/>
                      <a:pt x="229" y="623"/>
                      <a:pt x="228" y="618"/>
                    </a:cubicBezTo>
                    <a:cubicBezTo>
                      <a:pt x="228" y="618"/>
                      <a:pt x="228" y="617"/>
                      <a:pt x="228" y="617"/>
                    </a:cubicBezTo>
                    <a:cubicBezTo>
                      <a:pt x="228" y="617"/>
                      <a:pt x="228" y="617"/>
                      <a:pt x="228" y="617"/>
                    </a:cubicBezTo>
                    <a:cubicBezTo>
                      <a:pt x="222" y="618"/>
                      <a:pt x="219" y="615"/>
                      <a:pt x="216" y="612"/>
                    </a:cubicBezTo>
                    <a:cubicBezTo>
                      <a:pt x="211" y="605"/>
                      <a:pt x="204" y="598"/>
                      <a:pt x="198" y="592"/>
                    </a:cubicBezTo>
                    <a:cubicBezTo>
                      <a:pt x="197" y="592"/>
                      <a:pt x="197" y="592"/>
                      <a:pt x="197" y="592"/>
                    </a:cubicBezTo>
                    <a:cubicBezTo>
                      <a:pt x="196" y="591"/>
                      <a:pt x="195" y="590"/>
                      <a:pt x="194" y="589"/>
                    </a:cubicBezTo>
                    <a:cubicBezTo>
                      <a:pt x="193" y="589"/>
                      <a:pt x="192" y="588"/>
                      <a:pt x="192" y="588"/>
                    </a:cubicBezTo>
                    <a:cubicBezTo>
                      <a:pt x="191" y="587"/>
                      <a:pt x="191" y="587"/>
                      <a:pt x="191" y="587"/>
                    </a:cubicBezTo>
                    <a:cubicBezTo>
                      <a:pt x="186" y="584"/>
                      <a:pt x="182" y="581"/>
                      <a:pt x="177" y="578"/>
                    </a:cubicBezTo>
                    <a:cubicBezTo>
                      <a:pt x="176" y="577"/>
                      <a:pt x="174" y="576"/>
                      <a:pt x="174" y="574"/>
                    </a:cubicBezTo>
                    <a:cubicBezTo>
                      <a:pt x="174" y="570"/>
                      <a:pt x="174" y="565"/>
                      <a:pt x="175" y="561"/>
                    </a:cubicBezTo>
                    <a:cubicBezTo>
                      <a:pt x="175" y="559"/>
                      <a:pt x="175" y="559"/>
                      <a:pt x="175" y="559"/>
                    </a:cubicBezTo>
                    <a:cubicBezTo>
                      <a:pt x="175" y="558"/>
                      <a:pt x="175" y="558"/>
                      <a:pt x="175" y="558"/>
                    </a:cubicBezTo>
                    <a:cubicBezTo>
                      <a:pt x="177" y="552"/>
                      <a:pt x="181" y="549"/>
                      <a:pt x="186" y="548"/>
                    </a:cubicBezTo>
                    <a:cubicBezTo>
                      <a:pt x="191" y="546"/>
                      <a:pt x="193" y="543"/>
                      <a:pt x="193" y="538"/>
                    </a:cubicBezTo>
                    <a:cubicBezTo>
                      <a:pt x="193" y="535"/>
                      <a:pt x="193" y="531"/>
                      <a:pt x="194" y="527"/>
                    </a:cubicBezTo>
                    <a:cubicBezTo>
                      <a:pt x="194" y="523"/>
                      <a:pt x="194" y="523"/>
                      <a:pt x="194" y="523"/>
                    </a:cubicBezTo>
                    <a:cubicBezTo>
                      <a:pt x="193" y="523"/>
                      <a:pt x="193" y="523"/>
                      <a:pt x="192" y="523"/>
                    </a:cubicBezTo>
                    <a:cubicBezTo>
                      <a:pt x="190" y="523"/>
                      <a:pt x="187" y="522"/>
                      <a:pt x="185" y="523"/>
                    </a:cubicBezTo>
                    <a:cubicBezTo>
                      <a:pt x="177" y="524"/>
                      <a:pt x="171" y="522"/>
                      <a:pt x="165" y="520"/>
                    </a:cubicBezTo>
                    <a:cubicBezTo>
                      <a:pt x="164" y="520"/>
                      <a:pt x="163" y="519"/>
                      <a:pt x="161" y="519"/>
                    </a:cubicBezTo>
                    <a:cubicBezTo>
                      <a:pt x="153" y="517"/>
                      <a:pt x="149" y="512"/>
                      <a:pt x="147" y="505"/>
                    </a:cubicBezTo>
                    <a:cubicBezTo>
                      <a:pt x="145" y="498"/>
                      <a:pt x="140" y="494"/>
                      <a:pt x="134" y="490"/>
                    </a:cubicBezTo>
                    <a:cubicBezTo>
                      <a:pt x="124" y="483"/>
                      <a:pt x="112" y="479"/>
                      <a:pt x="100" y="475"/>
                    </a:cubicBezTo>
                    <a:cubicBezTo>
                      <a:pt x="97" y="474"/>
                      <a:pt x="97" y="474"/>
                      <a:pt x="97" y="474"/>
                    </a:cubicBezTo>
                    <a:cubicBezTo>
                      <a:pt x="95" y="473"/>
                      <a:pt x="93" y="473"/>
                      <a:pt x="91" y="472"/>
                    </a:cubicBezTo>
                    <a:cubicBezTo>
                      <a:pt x="83" y="470"/>
                      <a:pt x="77" y="466"/>
                      <a:pt x="70" y="459"/>
                    </a:cubicBezTo>
                    <a:cubicBezTo>
                      <a:pt x="66" y="454"/>
                      <a:pt x="60" y="451"/>
                      <a:pt x="53" y="447"/>
                    </a:cubicBezTo>
                    <a:cubicBezTo>
                      <a:pt x="51" y="446"/>
                      <a:pt x="49" y="443"/>
                      <a:pt x="47" y="440"/>
                    </a:cubicBezTo>
                    <a:cubicBezTo>
                      <a:pt x="47" y="439"/>
                      <a:pt x="46" y="438"/>
                      <a:pt x="45" y="438"/>
                    </a:cubicBezTo>
                    <a:cubicBezTo>
                      <a:pt x="44" y="436"/>
                      <a:pt x="45" y="435"/>
                      <a:pt x="45" y="434"/>
                    </a:cubicBezTo>
                    <a:cubicBezTo>
                      <a:pt x="48" y="429"/>
                      <a:pt x="46" y="425"/>
                      <a:pt x="44" y="420"/>
                    </a:cubicBezTo>
                    <a:cubicBezTo>
                      <a:pt x="44" y="419"/>
                      <a:pt x="44" y="418"/>
                      <a:pt x="43" y="417"/>
                    </a:cubicBezTo>
                    <a:cubicBezTo>
                      <a:pt x="43" y="417"/>
                      <a:pt x="43" y="416"/>
                      <a:pt x="42" y="415"/>
                    </a:cubicBezTo>
                    <a:cubicBezTo>
                      <a:pt x="42" y="414"/>
                      <a:pt x="42" y="414"/>
                      <a:pt x="42" y="414"/>
                    </a:cubicBezTo>
                    <a:cubicBezTo>
                      <a:pt x="37" y="405"/>
                      <a:pt x="33" y="394"/>
                      <a:pt x="30" y="383"/>
                    </a:cubicBezTo>
                    <a:cubicBezTo>
                      <a:pt x="30" y="381"/>
                      <a:pt x="29" y="379"/>
                      <a:pt x="28" y="377"/>
                    </a:cubicBezTo>
                    <a:cubicBezTo>
                      <a:pt x="28" y="376"/>
                      <a:pt x="28" y="376"/>
                      <a:pt x="28" y="375"/>
                    </a:cubicBezTo>
                    <a:cubicBezTo>
                      <a:pt x="25" y="376"/>
                      <a:pt x="25" y="376"/>
                      <a:pt x="25" y="376"/>
                    </a:cubicBezTo>
                    <a:cubicBezTo>
                      <a:pt x="26" y="379"/>
                      <a:pt x="27" y="382"/>
                      <a:pt x="27" y="386"/>
                    </a:cubicBezTo>
                    <a:cubicBezTo>
                      <a:pt x="29" y="394"/>
                      <a:pt x="30" y="402"/>
                      <a:pt x="36" y="409"/>
                    </a:cubicBezTo>
                    <a:cubicBezTo>
                      <a:pt x="40" y="414"/>
                      <a:pt x="40" y="414"/>
                      <a:pt x="40" y="414"/>
                    </a:cubicBezTo>
                    <a:cubicBezTo>
                      <a:pt x="34" y="412"/>
                      <a:pt x="34" y="412"/>
                      <a:pt x="34" y="412"/>
                    </a:cubicBezTo>
                    <a:cubicBezTo>
                      <a:pt x="33" y="412"/>
                      <a:pt x="33" y="412"/>
                      <a:pt x="33" y="412"/>
                    </a:cubicBezTo>
                    <a:cubicBezTo>
                      <a:pt x="32" y="411"/>
                      <a:pt x="31" y="411"/>
                      <a:pt x="30" y="410"/>
                    </a:cubicBezTo>
                    <a:cubicBezTo>
                      <a:pt x="29" y="409"/>
                      <a:pt x="28" y="408"/>
                      <a:pt x="28" y="408"/>
                    </a:cubicBezTo>
                    <a:cubicBezTo>
                      <a:pt x="25" y="405"/>
                      <a:pt x="22" y="402"/>
                      <a:pt x="21" y="399"/>
                    </a:cubicBezTo>
                    <a:cubicBezTo>
                      <a:pt x="16" y="382"/>
                      <a:pt x="10" y="364"/>
                      <a:pt x="5" y="346"/>
                    </a:cubicBezTo>
                    <a:cubicBezTo>
                      <a:pt x="4" y="342"/>
                      <a:pt x="4" y="338"/>
                      <a:pt x="5" y="334"/>
                    </a:cubicBezTo>
                    <a:cubicBezTo>
                      <a:pt x="5" y="333"/>
                      <a:pt x="5" y="332"/>
                      <a:pt x="5" y="331"/>
                    </a:cubicBezTo>
                    <a:cubicBezTo>
                      <a:pt x="5" y="329"/>
                      <a:pt x="6" y="327"/>
                      <a:pt x="6" y="326"/>
                    </a:cubicBezTo>
                    <a:cubicBezTo>
                      <a:pt x="6" y="318"/>
                      <a:pt x="7" y="311"/>
                      <a:pt x="9" y="303"/>
                    </a:cubicBezTo>
                    <a:cubicBezTo>
                      <a:pt x="10" y="297"/>
                      <a:pt x="13" y="290"/>
                      <a:pt x="17" y="282"/>
                    </a:cubicBezTo>
                    <a:cubicBezTo>
                      <a:pt x="20" y="277"/>
                      <a:pt x="23" y="273"/>
                      <a:pt x="25" y="270"/>
                    </a:cubicBezTo>
                    <a:cubicBezTo>
                      <a:pt x="27" y="268"/>
                      <a:pt x="28" y="266"/>
                      <a:pt x="29" y="264"/>
                    </a:cubicBezTo>
                    <a:cubicBezTo>
                      <a:pt x="30" y="263"/>
                      <a:pt x="30" y="263"/>
                      <a:pt x="30" y="262"/>
                    </a:cubicBezTo>
                    <a:cubicBezTo>
                      <a:pt x="27" y="249"/>
                      <a:pt x="28" y="235"/>
                      <a:pt x="33" y="217"/>
                    </a:cubicBezTo>
                    <a:cubicBezTo>
                      <a:pt x="36" y="209"/>
                      <a:pt x="38" y="202"/>
                      <a:pt x="39" y="196"/>
                    </a:cubicBezTo>
                    <a:cubicBezTo>
                      <a:pt x="40" y="189"/>
                      <a:pt x="38" y="181"/>
                      <a:pt x="35" y="174"/>
                    </a:cubicBezTo>
                    <a:cubicBezTo>
                      <a:pt x="35" y="174"/>
                      <a:pt x="35" y="174"/>
                      <a:pt x="35" y="174"/>
                    </a:cubicBezTo>
                    <a:cubicBezTo>
                      <a:pt x="35" y="174"/>
                      <a:pt x="34" y="173"/>
                      <a:pt x="33" y="173"/>
                    </a:cubicBezTo>
                    <a:cubicBezTo>
                      <a:pt x="28" y="171"/>
                      <a:pt x="28" y="171"/>
                      <a:pt x="28" y="171"/>
                    </a:cubicBezTo>
                    <a:cubicBezTo>
                      <a:pt x="21" y="167"/>
                      <a:pt x="14" y="164"/>
                      <a:pt x="7" y="161"/>
                    </a:cubicBezTo>
                    <a:cubicBezTo>
                      <a:pt x="4" y="160"/>
                      <a:pt x="0" y="158"/>
                      <a:pt x="0" y="153"/>
                    </a:cubicBezTo>
                    <a:cubicBezTo>
                      <a:pt x="0" y="150"/>
                      <a:pt x="0" y="150"/>
                      <a:pt x="0" y="150"/>
                    </a:cubicBezTo>
                    <a:cubicBezTo>
                      <a:pt x="3" y="151"/>
                      <a:pt x="3" y="151"/>
                      <a:pt x="3" y="151"/>
                    </a:cubicBezTo>
                    <a:cubicBezTo>
                      <a:pt x="3" y="151"/>
                      <a:pt x="4" y="151"/>
                      <a:pt x="5" y="152"/>
                    </a:cubicBezTo>
                    <a:cubicBezTo>
                      <a:pt x="7" y="153"/>
                      <a:pt x="9" y="154"/>
                      <a:pt x="12" y="154"/>
                    </a:cubicBezTo>
                    <a:cubicBezTo>
                      <a:pt x="12" y="155"/>
                      <a:pt x="13" y="155"/>
                      <a:pt x="13" y="155"/>
                    </a:cubicBezTo>
                    <a:cubicBezTo>
                      <a:pt x="13" y="155"/>
                      <a:pt x="13" y="154"/>
                      <a:pt x="14" y="153"/>
                    </a:cubicBezTo>
                    <a:cubicBezTo>
                      <a:pt x="15" y="149"/>
                      <a:pt x="17" y="145"/>
                      <a:pt x="18" y="141"/>
                    </a:cubicBezTo>
                    <a:cubicBezTo>
                      <a:pt x="19" y="141"/>
                      <a:pt x="19" y="141"/>
                      <a:pt x="19" y="141"/>
                    </a:cubicBezTo>
                    <a:cubicBezTo>
                      <a:pt x="21" y="136"/>
                      <a:pt x="28" y="133"/>
                      <a:pt x="33" y="134"/>
                    </a:cubicBezTo>
                    <a:cubicBezTo>
                      <a:pt x="36" y="134"/>
                      <a:pt x="36" y="134"/>
                      <a:pt x="36" y="134"/>
                    </a:cubicBezTo>
                    <a:cubicBezTo>
                      <a:pt x="40" y="135"/>
                      <a:pt x="40" y="135"/>
                      <a:pt x="42" y="131"/>
                    </a:cubicBezTo>
                    <a:cubicBezTo>
                      <a:pt x="42" y="130"/>
                      <a:pt x="42" y="130"/>
                      <a:pt x="42" y="130"/>
                    </a:cubicBezTo>
                    <a:cubicBezTo>
                      <a:pt x="45" y="124"/>
                      <a:pt x="48" y="123"/>
                      <a:pt x="54" y="124"/>
                    </a:cubicBezTo>
                    <a:cubicBezTo>
                      <a:pt x="56" y="125"/>
                      <a:pt x="57" y="124"/>
                      <a:pt x="60" y="123"/>
                    </a:cubicBezTo>
                    <a:cubicBezTo>
                      <a:pt x="66" y="121"/>
                      <a:pt x="72" y="121"/>
                      <a:pt x="78" y="124"/>
                    </a:cubicBezTo>
                    <a:cubicBezTo>
                      <a:pt x="79" y="125"/>
                      <a:pt x="80" y="126"/>
                      <a:pt x="80" y="128"/>
                    </a:cubicBezTo>
                    <a:cubicBezTo>
                      <a:pt x="80" y="130"/>
                      <a:pt x="81" y="132"/>
                      <a:pt x="81" y="135"/>
                    </a:cubicBezTo>
                    <a:cubicBezTo>
                      <a:pt x="82" y="138"/>
                      <a:pt x="82" y="141"/>
                      <a:pt x="83" y="144"/>
                    </a:cubicBezTo>
                    <a:cubicBezTo>
                      <a:pt x="83" y="145"/>
                      <a:pt x="83" y="147"/>
                      <a:pt x="84" y="148"/>
                    </a:cubicBezTo>
                    <a:cubicBezTo>
                      <a:pt x="90" y="158"/>
                      <a:pt x="98" y="164"/>
                      <a:pt x="106" y="170"/>
                    </a:cubicBezTo>
                    <a:cubicBezTo>
                      <a:pt x="108" y="172"/>
                      <a:pt x="110" y="173"/>
                      <a:pt x="111" y="175"/>
                    </a:cubicBezTo>
                    <a:cubicBezTo>
                      <a:pt x="115" y="178"/>
                      <a:pt x="119" y="181"/>
                      <a:pt x="123" y="184"/>
                    </a:cubicBezTo>
                    <a:cubicBezTo>
                      <a:pt x="126" y="186"/>
                      <a:pt x="126" y="186"/>
                      <a:pt x="126" y="186"/>
                    </a:cubicBezTo>
                    <a:cubicBezTo>
                      <a:pt x="126" y="184"/>
                      <a:pt x="126" y="183"/>
                      <a:pt x="127" y="181"/>
                    </a:cubicBezTo>
                    <a:cubicBezTo>
                      <a:pt x="127" y="181"/>
                      <a:pt x="126" y="181"/>
                      <a:pt x="126" y="181"/>
                    </a:cubicBezTo>
                    <a:cubicBezTo>
                      <a:pt x="125" y="180"/>
                      <a:pt x="124" y="179"/>
                      <a:pt x="123" y="178"/>
                    </a:cubicBezTo>
                    <a:cubicBezTo>
                      <a:pt x="120" y="176"/>
                      <a:pt x="118" y="173"/>
                      <a:pt x="118" y="170"/>
                    </a:cubicBezTo>
                    <a:cubicBezTo>
                      <a:pt x="118" y="168"/>
                      <a:pt x="117" y="167"/>
                      <a:pt x="115" y="165"/>
                    </a:cubicBezTo>
                    <a:cubicBezTo>
                      <a:pt x="114" y="164"/>
                      <a:pt x="113" y="164"/>
                      <a:pt x="112" y="163"/>
                    </a:cubicBezTo>
                    <a:cubicBezTo>
                      <a:pt x="110" y="161"/>
                      <a:pt x="110" y="161"/>
                      <a:pt x="110" y="161"/>
                    </a:cubicBezTo>
                    <a:cubicBezTo>
                      <a:pt x="111" y="160"/>
                      <a:pt x="111" y="160"/>
                      <a:pt x="111" y="160"/>
                    </a:cubicBezTo>
                    <a:cubicBezTo>
                      <a:pt x="114" y="153"/>
                      <a:pt x="121" y="153"/>
                      <a:pt x="126" y="153"/>
                    </a:cubicBezTo>
                    <a:cubicBezTo>
                      <a:pt x="128" y="153"/>
                      <a:pt x="129" y="156"/>
                      <a:pt x="130" y="156"/>
                    </a:cubicBezTo>
                    <a:cubicBezTo>
                      <a:pt x="132" y="160"/>
                      <a:pt x="135" y="162"/>
                      <a:pt x="139" y="165"/>
                    </a:cubicBezTo>
                    <a:cubicBezTo>
                      <a:pt x="142" y="168"/>
                      <a:pt x="143" y="172"/>
                      <a:pt x="144" y="176"/>
                    </a:cubicBezTo>
                    <a:cubicBezTo>
                      <a:pt x="144" y="179"/>
                      <a:pt x="144" y="182"/>
                      <a:pt x="144" y="184"/>
                    </a:cubicBezTo>
                    <a:cubicBezTo>
                      <a:pt x="144" y="185"/>
                      <a:pt x="144" y="186"/>
                      <a:pt x="144" y="188"/>
                    </a:cubicBezTo>
                    <a:cubicBezTo>
                      <a:pt x="145" y="188"/>
                      <a:pt x="146" y="190"/>
                      <a:pt x="147" y="190"/>
                    </a:cubicBezTo>
                    <a:cubicBezTo>
                      <a:pt x="148" y="189"/>
                      <a:pt x="150" y="187"/>
                      <a:pt x="151" y="185"/>
                    </a:cubicBezTo>
                    <a:cubicBezTo>
                      <a:pt x="152" y="184"/>
                      <a:pt x="152" y="182"/>
                      <a:pt x="152" y="180"/>
                    </a:cubicBezTo>
                    <a:cubicBezTo>
                      <a:pt x="152" y="179"/>
                      <a:pt x="152" y="178"/>
                      <a:pt x="153" y="177"/>
                    </a:cubicBezTo>
                    <a:cubicBezTo>
                      <a:pt x="153" y="175"/>
                      <a:pt x="153" y="175"/>
                      <a:pt x="153" y="175"/>
                    </a:cubicBezTo>
                    <a:cubicBezTo>
                      <a:pt x="161" y="175"/>
                      <a:pt x="161" y="175"/>
                      <a:pt x="161" y="175"/>
                    </a:cubicBezTo>
                    <a:cubicBezTo>
                      <a:pt x="162" y="181"/>
                      <a:pt x="162" y="181"/>
                      <a:pt x="162" y="181"/>
                    </a:cubicBezTo>
                    <a:cubicBezTo>
                      <a:pt x="162" y="184"/>
                      <a:pt x="162" y="187"/>
                      <a:pt x="163" y="190"/>
                    </a:cubicBezTo>
                    <a:cubicBezTo>
                      <a:pt x="163" y="191"/>
                      <a:pt x="163" y="191"/>
                      <a:pt x="165" y="192"/>
                    </a:cubicBezTo>
                    <a:cubicBezTo>
                      <a:pt x="169" y="193"/>
                      <a:pt x="171" y="194"/>
                      <a:pt x="174" y="192"/>
                    </a:cubicBezTo>
                    <a:cubicBezTo>
                      <a:pt x="176" y="191"/>
                      <a:pt x="178" y="190"/>
                      <a:pt x="181" y="193"/>
                    </a:cubicBezTo>
                    <a:cubicBezTo>
                      <a:pt x="181" y="194"/>
                      <a:pt x="182" y="195"/>
                      <a:pt x="183" y="196"/>
                    </a:cubicBezTo>
                    <a:cubicBezTo>
                      <a:pt x="184" y="196"/>
                      <a:pt x="184" y="197"/>
                      <a:pt x="185" y="198"/>
                    </a:cubicBezTo>
                    <a:cubicBezTo>
                      <a:pt x="186" y="199"/>
                      <a:pt x="186" y="199"/>
                      <a:pt x="186" y="199"/>
                    </a:cubicBezTo>
                    <a:cubicBezTo>
                      <a:pt x="185" y="201"/>
                      <a:pt x="185" y="201"/>
                      <a:pt x="185" y="201"/>
                    </a:cubicBezTo>
                    <a:cubicBezTo>
                      <a:pt x="183" y="202"/>
                      <a:pt x="182" y="203"/>
                      <a:pt x="181" y="204"/>
                    </a:cubicBezTo>
                    <a:cubicBezTo>
                      <a:pt x="179" y="206"/>
                      <a:pt x="176" y="208"/>
                      <a:pt x="174" y="210"/>
                    </a:cubicBezTo>
                    <a:cubicBezTo>
                      <a:pt x="168" y="215"/>
                      <a:pt x="160" y="221"/>
                      <a:pt x="154" y="229"/>
                    </a:cubicBezTo>
                    <a:cubicBezTo>
                      <a:pt x="151" y="234"/>
                      <a:pt x="149" y="239"/>
                      <a:pt x="149" y="246"/>
                    </a:cubicBezTo>
                    <a:cubicBezTo>
                      <a:pt x="149" y="248"/>
                      <a:pt x="150" y="250"/>
                      <a:pt x="150" y="252"/>
                    </a:cubicBezTo>
                    <a:cubicBezTo>
                      <a:pt x="151" y="255"/>
                      <a:pt x="153" y="256"/>
                      <a:pt x="158" y="257"/>
                    </a:cubicBezTo>
                    <a:cubicBezTo>
                      <a:pt x="161" y="258"/>
                      <a:pt x="164" y="259"/>
                      <a:pt x="167" y="260"/>
                    </a:cubicBezTo>
                    <a:cubicBezTo>
                      <a:pt x="168" y="261"/>
                      <a:pt x="169" y="261"/>
                      <a:pt x="171" y="261"/>
                    </a:cubicBezTo>
                    <a:cubicBezTo>
                      <a:pt x="173" y="262"/>
                      <a:pt x="175" y="264"/>
                      <a:pt x="175" y="267"/>
                    </a:cubicBezTo>
                    <a:cubicBezTo>
                      <a:pt x="174" y="275"/>
                      <a:pt x="179" y="280"/>
                      <a:pt x="185" y="285"/>
                    </a:cubicBezTo>
                    <a:cubicBezTo>
                      <a:pt x="185" y="283"/>
                      <a:pt x="185" y="283"/>
                      <a:pt x="185" y="283"/>
                    </a:cubicBezTo>
                    <a:cubicBezTo>
                      <a:pt x="186" y="280"/>
                      <a:pt x="186" y="276"/>
                      <a:pt x="187" y="272"/>
                    </a:cubicBezTo>
                    <a:cubicBezTo>
                      <a:pt x="187" y="271"/>
                      <a:pt x="187" y="271"/>
                      <a:pt x="187" y="271"/>
                    </a:cubicBezTo>
                    <a:cubicBezTo>
                      <a:pt x="187" y="267"/>
                      <a:pt x="188" y="263"/>
                      <a:pt x="191" y="260"/>
                    </a:cubicBezTo>
                    <a:cubicBezTo>
                      <a:pt x="191" y="259"/>
                      <a:pt x="191" y="259"/>
                      <a:pt x="191" y="259"/>
                    </a:cubicBezTo>
                    <a:cubicBezTo>
                      <a:pt x="187" y="256"/>
                      <a:pt x="187" y="252"/>
                      <a:pt x="187" y="248"/>
                    </a:cubicBezTo>
                    <a:cubicBezTo>
                      <a:pt x="187" y="245"/>
                      <a:pt x="187" y="242"/>
                      <a:pt x="186" y="239"/>
                    </a:cubicBezTo>
                    <a:cubicBezTo>
                      <a:pt x="186" y="237"/>
                      <a:pt x="186" y="235"/>
                      <a:pt x="186" y="233"/>
                    </a:cubicBezTo>
                    <a:cubicBezTo>
                      <a:pt x="186" y="231"/>
                      <a:pt x="187" y="229"/>
                      <a:pt x="189" y="227"/>
                    </a:cubicBezTo>
                    <a:cubicBezTo>
                      <a:pt x="191" y="226"/>
                      <a:pt x="193" y="226"/>
                      <a:pt x="196" y="227"/>
                    </a:cubicBezTo>
                    <a:cubicBezTo>
                      <a:pt x="201" y="229"/>
                      <a:pt x="206" y="231"/>
                      <a:pt x="210" y="233"/>
                    </a:cubicBezTo>
                    <a:cubicBezTo>
                      <a:pt x="212" y="234"/>
                      <a:pt x="213" y="235"/>
                      <a:pt x="214" y="236"/>
                    </a:cubicBezTo>
                    <a:cubicBezTo>
                      <a:pt x="216" y="240"/>
                      <a:pt x="220" y="242"/>
                      <a:pt x="225" y="242"/>
                    </a:cubicBezTo>
                    <a:cubicBezTo>
                      <a:pt x="230" y="242"/>
                      <a:pt x="235" y="244"/>
                      <a:pt x="240" y="248"/>
                    </a:cubicBezTo>
                    <a:cubicBezTo>
                      <a:pt x="241" y="249"/>
                      <a:pt x="242" y="250"/>
                      <a:pt x="243" y="250"/>
                    </a:cubicBezTo>
                    <a:cubicBezTo>
                      <a:pt x="248" y="255"/>
                      <a:pt x="254" y="259"/>
                      <a:pt x="258" y="265"/>
                    </a:cubicBezTo>
                    <a:cubicBezTo>
                      <a:pt x="261" y="269"/>
                      <a:pt x="262" y="273"/>
                      <a:pt x="264" y="276"/>
                    </a:cubicBezTo>
                    <a:cubicBezTo>
                      <a:pt x="264" y="278"/>
                      <a:pt x="263" y="281"/>
                      <a:pt x="263" y="282"/>
                    </a:cubicBezTo>
                    <a:cubicBezTo>
                      <a:pt x="262" y="284"/>
                      <a:pt x="260" y="286"/>
                      <a:pt x="258" y="287"/>
                    </a:cubicBezTo>
                    <a:cubicBezTo>
                      <a:pt x="256" y="288"/>
                      <a:pt x="254" y="288"/>
                      <a:pt x="253" y="288"/>
                    </a:cubicBezTo>
                    <a:cubicBezTo>
                      <a:pt x="250" y="289"/>
                      <a:pt x="247" y="290"/>
                      <a:pt x="245" y="291"/>
                    </a:cubicBezTo>
                    <a:cubicBezTo>
                      <a:pt x="241" y="293"/>
                      <a:pt x="237" y="295"/>
                      <a:pt x="232" y="297"/>
                    </a:cubicBezTo>
                    <a:cubicBezTo>
                      <a:pt x="231" y="298"/>
                      <a:pt x="231" y="298"/>
                      <a:pt x="231" y="298"/>
                    </a:cubicBezTo>
                    <a:cubicBezTo>
                      <a:pt x="231" y="298"/>
                      <a:pt x="230" y="299"/>
                      <a:pt x="230" y="300"/>
                    </a:cubicBezTo>
                    <a:cubicBezTo>
                      <a:pt x="229" y="300"/>
                      <a:pt x="229" y="301"/>
                      <a:pt x="228" y="301"/>
                    </a:cubicBezTo>
                    <a:cubicBezTo>
                      <a:pt x="227" y="302"/>
                      <a:pt x="227" y="303"/>
                      <a:pt x="227" y="304"/>
                    </a:cubicBezTo>
                    <a:cubicBezTo>
                      <a:pt x="227" y="303"/>
                      <a:pt x="228" y="303"/>
                      <a:pt x="228" y="303"/>
                    </a:cubicBezTo>
                    <a:cubicBezTo>
                      <a:pt x="231" y="301"/>
                      <a:pt x="234" y="300"/>
                      <a:pt x="236" y="298"/>
                    </a:cubicBezTo>
                    <a:cubicBezTo>
                      <a:pt x="239" y="295"/>
                      <a:pt x="242" y="296"/>
                      <a:pt x="244" y="297"/>
                    </a:cubicBezTo>
                    <a:cubicBezTo>
                      <a:pt x="246" y="298"/>
                      <a:pt x="247" y="301"/>
                      <a:pt x="247" y="302"/>
                    </a:cubicBezTo>
                    <a:cubicBezTo>
                      <a:pt x="248" y="305"/>
                      <a:pt x="249" y="306"/>
                      <a:pt x="252" y="305"/>
                    </a:cubicBezTo>
                    <a:cubicBezTo>
                      <a:pt x="254" y="305"/>
                      <a:pt x="255" y="305"/>
                      <a:pt x="257" y="305"/>
                    </a:cubicBezTo>
                    <a:cubicBezTo>
                      <a:pt x="261" y="304"/>
                      <a:pt x="261" y="304"/>
                      <a:pt x="261" y="304"/>
                    </a:cubicBezTo>
                    <a:cubicBezTo>
                      <a:pt x="264" y="313"/>
                      <a:pt x="264" y="313"/>
                      <a:pt x="264" y="313"/>
                    </a:cubicBezTo>
                    <a:cubicBezTo>
                      <a:pt x="250" y="321"/>
                      <a:pt x="250" y="321"/>
                      <a:pt x="250" y="321"/>
                    </a:cubicBezTo>
                    <a:cubicBezTo>
                      <a:pt x="249" y="321"/>
                      <a:pt x="249" y="321"/>
                      <a:pt x="249" y="321"/>
                    </a:cubicBezTo>
                    <a:cubicBezTo>
                      <a:pt x="248" y="322"/>
                      <a:pt x="248" y="322"/>
                      <a:pt x="247" y="322"/>
                    </a:cubicBezTo>
                    <a:cubicBezTo>
                      <a:pt x="246" y="324"/>
                      <a:pt x="244" y="326"/>
                      <a:pt x="241" y="327"/>
                    </a:cubicBezTo>
                    <a:cubicBezTo>
                      <a:pt x="240" y="327"/>
                      <a:pt x="238" y="326"/>
                      <a:pt x="237" y="325"/>
                    </a:cubicBezTo>
                    <a:cubicBezTo>
                      <a:pt x="236" y="326"/>
                      <a:pt x="236" y="326"/>
                      <a:pt x="235" y="326"/>
                    </a:cubicBezTo>
                    <a:cubicBezTo>
                      <a:pt x="233" y="327"/>
                      <a:pt x="232" y="327"/>
                      <a:pt x="231" y="328"/>
                    </a:cubicBezTo>
                    <a:cubicBezTo>
                      <a:pt x="229" y="330"/>
                      <a:pt x="228" y="333"/>
                      <a:pt x="226" y="336"/>
                    </a:cubicBezTo>
                    <a:cubicBezTo>
                      <a:pt x="225" y="338"/>
                      <a:pt x="225" y="339"/>
                      <a:pt x="224" y="340"/>
                    </a:cubicBezTo>
                    <a:cubicBezTo>
                      <a:pt x="224" y="341"/>
                      <a:pt x="224" y="341"/>
                      <a:pt x="224" y="341"/>
                    </a:cubicBezTo>
                    <a:cubicBezTo>
                      <a:pt x="223" y="342"/>
                      <a:pt x="222" y="343"/>
                      <a:pt x="221" y="343"/>
                    </a:cubicBezTo>
                    <a:cubicBezTo>
                      <a:pt x="217" y="345"/>
                      <a:pt x="215" y="348"/>
                      <a:pt x="213" y="352"/>
                    </a:cubicBezTo>
                    <a:cubicBezTo>
                      <a:pt x="213" y="353"/>
                      <a:pt x="213" y="353"/>
                      <a:pt x="212" y="354"/>
                    </a:cubicBezTo>
                    <a:cubicBezTo>
                      <a:pt x="209" y="361"/>
                      <a:pt x="207" y="368"/>
                      <a:pt x="207" y="375"/>
                    </a:cubicBezTo>
                    <a:cubicBezTo>
                      <a:pt x="207" y="377"/>
                      <a:pt x="206" y="379"/>
                      <a:pt x="205" y="381"/>
                    </a:cubicBezTo>
                    <a:cubicBezTo>
                      <a:pt x="203" y="382"/>
                      <a:pt x="203" y="382"/>
                      <a:pt x="203" y="382"/>
                    </a:cubicBezTo>
                    <a:cubicBezTo>
                      <a:pt x="200" y="385"/>
                      <a:pt x="196" y="388"/>
                      <a:pt x="192" y="390"/>
                    </a:cubicBezTo>
                    <a:cubicBezTo>
                      <a:pt x="185" y="395"/>
                      <a:pt x="182" y="401"/>
                      <a:pt x="181" y="411"/>
                    </a:cubicBezTo>
                    <a:cubicBezTo>
                      <a:pt x="181" y="411"/>
                      <a:pt x="181" y="412"/>
                      <a:pt x="181" y="413"/>
                    </a:cubicBezTo>
                    <a:cubicBezTo>
                      <a:pt x="181" y="413"/>
                      <a:pt x="181" y="413"/>
                      <a:pt x="182" y="414"/>
                    </a:cubicBezTo>
                    <a:cubicBezTo>
                      <a:pt x="187" y="430"/>
                      <a:pt x="187" y="430"/>
                      <a:pt x="187" y="430"/>
                    </a:cubicBezTo>
                    <a:cubicBezTo>
                      <a:pt x="186" y="431"/>
                      <a:pt x="186" y="431"/>
                      <a:pt x="186" y="431"/>
                    </a:cubicBezTo>
                    <a:cubicBezTo>
                      <a:pt x="180" y="434"/>
                      <a:pt x="178" y="434"/>
                      <a:pt x="175" y="429"/>
                    </a:cubicBezTo>
                    <a:cubicBezTo>
                      <a:pt x="174" y="428"/>
                      <a:pt x="174" y="427"/>
                      <a:pt x="173" y="427"/>
                    </a:cubicBezTo>
                    <a:cubicBezTo>
                      <a:pt x="172" y="425"/>
                      <a:pt x="170" y="423"/>
                      <a:pt x="169" y="421"/>
                    </a:cubicBezTo>
                    <a:cubicBezTo>
                      <a:pt x="164" y="411"/>
                      <a:pt x="156" y="410"/>
                      <a:pt x="145" y="410"/>
                    </a:cubicBezTo>
                    <a:cubicBezTo>
                      <a:pt x="145" y="410"/>
                      <a:pt x="144" y="410"/>
                      <a:pt x="143" y="411"/>
                    </a:cubicBezTo>
                    <a:cubicBezTo>
                      <a:pt x="142" y="411"/>
                      <a:pt x="142" y="411"/>
                      <a:pt x="142" y="411"/>
                    </a:cubicBezTo>
                    <a:cubicBezTo>
                      <a:pt x="137" y="414"/>
                      <a:pt x="133" y="414"/>
                      <a:pt x="128" y="411"/>
                    </a:cubicBezTo>
                    <a:cubicBezTo>
                      <a:pt x="124" y="409"/>
                      <a:pt x="120" y="409"/>
                      <a:pt x="116" y="410"/>
                    </a:cubicBezTo>
                    <a:cubicBezTo>
                      <a:pt x="110" y="411"/>
                      <a:pt x="105" y="413"/>
                      <a:pt x="101" y="419"/>
                    </a:cubicBezTo>
                    <a:cubicBezTo>
                      <a:pt x="96" y="426"/>
                      <a:pt x="96" y="433"/>
                      <a:pt x="96" y="441"/>
                    </a:cubicBezTo>
                    <a:cubicBezTo>
                      <a:pt x="96" y="446"/>
                      <a:pt x="98" y="449"/>
                      <a:pt x="103" y="452"/>
                    </a:cubicBezTo>
                    <a:cubicBezTo>
                      <a:pt x="104" y="453"/>
                      <a:pt x="104" y="454"/>
                      <a:pt x="105" y="454"/>
                    </a:cubicBezTo>
                    <a:cubicBezTo>
                      <a:pt x="108" y="456"/>
                      <a:pt x="110" y="457"/>
                      <a:pt x="112" y="458"/>
                    </a:cubicBezTo>
                    <a:cubicBezTo>
                      <a:pt x="116" y="460"/>
                      <a:pt x="119" y="459"/>
                      <a:pt x="121" y="458"/>
                    </a:cubicBezTo>
                    <a:cubicBezTo>
                      <a:pt x="122" y="458"/>
                      <a:pt x="124" y="456"/>
                      <a:pt x="124" y="455"/>
                    </a:cubicBezTo>
                    <a:cubicBezTo>
                      <a:pt x="126" y="452"/>
                      <a:pt x="129" y="450"/>
                      <a:pt x="133" y="449"/>
                    </a:cubicBezTo>
                    <a:cubicBezTo>
                      <a:pt x="136" y="448"/>
                      <a:pt x="140" y="449"/>
                      <a:pt x="143" y="452"/>
                    </a:cubicBezTo>
                    <a:cubicBezTo>
                      <a:pt x="144" y="452"/>
                      <a:pt x="145" y="454"/>
                      <a:pt x="145" y="455"/>
                    </a:cubicBezTo>
                    <a:cubicBezTo>
                      <a:pt x="144" y="457"/>
                      <a:pt x="144" y="458"/>
                      <a:pt x="144" y="459"/>
                    </a:cubicBezTo>
                    <a:cubicBezTo>
                      <a:pt x="144" y="462"/>
                      <a:pt x="143" y="466"/>
                      <a:pt x="142" y="469"/>
                    </a:cubicBezTo>
                    <a:cubicBezTo>
                      <a:pt x="140" y="472"/>
                      <a:pt x="140" y="474"/>
                      <a:pt x="141" y="477"/>
                    </a:cubicBezTo>
                    <a:cubicBezTo>
                      <a:pt x="141" y="477"/>
                      <a:pt x="142" y="477"/>
                      <a:pt x="142" y="477"/>
                    </a:cubicBezTo>
                    <a:cubicBezTo>
                      <a:pt x="148" y="476"/>
                      <a:pt x="155" y="477"/>
                      <a:pt x="161" y="480"/>
                    </a:cubicBezTo>
                    <a:cubicBezTo>
                      <a:pt x="162" y="480"/>
                      <a:pt x="163" y="480"/>
                      <a:pt x="164" y="481"/>
                    </a:cubicBezTo>
                    <a:cubicBezTo>
                      <a:pt x="171" y="485"/>
                      <a:pt x="172" y="488"/>
                      <a:pt x="169" y="496"/>
                    </a:cubicBezTo>
                    <a:cubicBezTo>
                      <a:pt x="169" y="497"/>
                      <a:pt x="169" y="498"/>
                      <a:pt x="169" y="498"/>
                    </a:cubicBezTo>
                    <a:cubicBezTo>
                      <a:pt x="167" y="502"/>
                      <a:pt x="167" y="503"/>
                      <a:pt x="168" y="506"/>
                    </a:cubicBezTo>
                    <a:cubicBezTo>
                      <a:pt x="168" y="506"/>
                      <a:pt x="169" y="506"/>
                      <a:pt x="169" y="507"/>
                    </a:cubicBezTo>
                    <a:cubicBezTo>
                      <a:pt x="170" y="507"/>
                      <a:pt x="170" y="508"/>
                      <a:pt x="171" y="509"/>
                    </a:cubicBezTo>
                    <a:cubicBezTo>
                      <a:pt x="175" y="512"/>
                      <a:pt x="179" y="515"/>
                      <a:pt x="184" y="515"/>
                    </a:cubicBezTo>
                    <a:cubicBezTo>
                      <a:pt x="188" y="515"/>
                      <a:pt x="192" y="515"/>
                      <a:pt x="196" y="516"/>
                    </a:cubicBezTo>
                    <a:cubicBezTo>
                      <a:pt x="197" y="516"/>
                      <a:pt x="197" y="516"/>
                      <a:pt x="198" y="515"/>
                    </a:cubicBezTo>
                    <a:cubicBezTo>
                      <a:pt x="204" y="510"/>
                      <a:pt x="210" y="504"/>
                      <a:pt x="218" y="501"/>
                    </a:cubicBezTo>
                    <a:cubicBezTo>
                      <a:pt x="220" y="501"/>
                      <a:pt x="222" y="501"/>
                      <a:pt x="224" y="501"/>
                    </a:cubicBezTo>
                    <a:cubicBezTo>
                      <a:pt x="226" y="501"/>
                      <a:pt x="227" y="502"/>
                      <a:pt x="229" y="503"/>
                    </a:cubicBezTo>
                    <a:cubicBezTo>
                      <a:pt x="235" y="505"/>
                      <a:pt x="239" y="505"/>
                      <a:pt x="242" y="502"/>
                    </a:cubicBezTo>
                    <a:cubicBezTo>
                      <a:pt x="244" y="501"/>
                      <a:pt x="246" y="501"/>
                      <a:pt x="248" y="501"/>
                    </a:cubicBezTo>
                    <a:cubicBezTo>
                      <a:pt x="258" y="501"/>
                      <a:pt x="269" y="501"/>
                      <a:pt x="278" y="498"/>
                    </a:cubicBezTo>
                    <a:cubicBezTo>
                      <a:pt x="280" y="497"/>
                      <a:pt x="282" y="498"/>
                      <a:pt x="284" y="499"/>
                    </a:cubicBezTo>
                    <a:cubicBezTo>
                      <a:pt x="286" y="500"/>
                      <a:pt x="289" y="501"/>
                      <a:pt x="291" y="502"/>
                    </a:cubicBezTo>
                    <a:cubicBezTo>
                      <a:pt x="295" y="503"/>
                      <a:pt x="300" y="505"/>
                      <a:pt x="304" y="506"/>
                    </a:cubicBezTo>
                    <a:cubicBezTo>
                      <a:pt x="313" y="509"/>
                      <a:pt x="322" y="508"/>
                      <a:pt x="331" y="508"/>
                    </a:cubicBezTo>
                    <a:cubicBezTo>
                      <a:pt x="335" y="508"/>
                      <a:pt x="335" y="508"/>
                      <a:pt x="335" y="508"/>
                    </a:cubicBezTo>
                    <a:cubicBezTo>
                      <a:pt x="338" y="508"/>
                      <a:pt x="340" y="509"/>
                      <a:pt x="342" y="511"/>
                    </a:cubicBezTo>
                    <a:cubicBezTo>
                      <a:pt x="345" y="515"/>
                      <a:pt x="348" y="519"/>
                      <a:pt x="352" y="523"/>
                    </a:cubicBezTo>
                    <a:cubicBezTo>
                      <a:pt x="353" y="523"/>
                      <a:pt x="354" y="524"/>
                      <a:pt x="354" y="524"/>
                    </a:cubicBezTo>
                    <a:cubicBezTo>
                      <a:pt x="365" y="522"/>
                      <a:pt x="377" y="520"/>
                      <a:pt x="390" y="517"/>
                    </a:cubicBezTo>
                    <a:cubicBezTo>
                      <a:pt x="392" y="517"/>
                      <a:pt x="394" y="516"/>
                      <a:pt x="396" y="515"/>
                    </a:cubicBezTo>
                    <a:cubicBezTo>
                      <a:pt x="397" y="514"/>
                      <a:pt x="397" y="514"/>
                      <a:pt x="397" y="514"/>
                    </a:cubicBezTo>
                    <a:cubicBezTo>
                      <a:pt x="401" y="512"/>
                      <a:pt x="405" y="512"/>
                      <a:pt x="409" y="515"/>
                    </a:cubicBezTo>
                    <a:cubicBezTo>
                      <a:pt x="410" y="516"/>
                      <a:pt x="411" y="517"/>
                      <a:pt x="412" y="518"/>
                    </a:cubicBezTo>
                    <a:cubicBezTo>
                      <a:pt x="416" y="521"/>
                      <a:pt x="416" y="521"/>
                      <a:pt x="416" y="521"/>
                    </a:cubicBezTo>
                    <a:cubicBezTo>
                      <a:pt x="415" y="522"/>
                      <a:pt x="415" y="522"/>
                      <a:pt x="415" y="522"/>
                    </a:cubicBezTo>
                    <a:cubicBezTo>
                      <a:pt x="413" y="524"/>
                      <a:pt x="412" y="526"/>
                      <a:pt x="411" y="528"/>
                    </a:cubicBezTo>
                    <a:cubicBezTo>
                      <a:pt x="407" y="532"/>
                      <a:pt x="405" y="536"/>
                      <a:pt x="402" y="541"/>
                    </a:cubicBezTo>
                    <a:cubicBezTo>
                      <a:pt x="397" y="548"/>
                      <a:pt x="394" y="555"/>
                      <a:pt x="394" y="562"/>
                    </a:cubicBezTo>
                    <a:cubicBezTo>
                      <a:pt x="394" y="566"/>
                      <a:pt x="392" y="569"/>
                      <a:pt x="389" y="571"/>
                    </a:cubicBezTo>
                    <a:cubicBezTo>
                      <a:pt x="385" y="573"/>
                      <a:pt x="382" y="576"/>
                      <a:pt x="378" y="579"/>
                    </a:cubicBezTo>
                    <a:cubicBezTo>
                      <a:pt x="373" y="583"/>
                      <a:pt x="368" y="587"/>
                      <a:pt x="362" y="590"/>
                    </a:cubicBezTo>
                    <a:cubicBezTo>
                      <a:pt x="356" y="594"/>
                      <a:pt x="349" y="598"/>
                      <a:pt x="343" y="601"/>
                    </a:cubicBezTo>
                    <a:cubicBezTo>
                      <a:pt x="340" y="603"/>
                      <a:pt x="337" y="604"/>
                      <a:pt x="335" y="606"/>
                    </a:cubicBezTo>
                    <a:cubicBezTo>
                      <a:pt x="314" y="617"/>
                      <a:pt x="289" y="627"/>
                      <a:pt x="260" y="634"/>
                    </a:cubicBezTo>
                    <a:cubicBezTo>
                      <a:pt x="253" y="636"/>
                      <a:pt x="246" y="637"/>
                      <a:pt x="239" y="638"/>
                    </a:cubicBezTo>
                    <a:cubicBezTo>
                      <a:pt x="236" y="639"/>
                      <a:pt x="233" y="640"/>
                      <a:pt x="229" y="640"/>
                    </a:cubicBezTo>
                    <a:lnTo>
                      <a:pt x="228" y="641"/>
                    </a:lnTo>
                    <a:close/>
                    <a:moveTo>
                      <a:pt x="433" y="246"/>
                    </a:moveTo>
                    <a:cubicBezTo>
                      <a:pt x="434" y="246"/>
                      <a:pt x="434" y="245"/>
                      <a:pt x="435" y="245"/>
                    </a:cubicBezTo>
                    <a:cubicBezTo>
                      <a:pt x="437" y="243"/>
                      <a:pt x="440" y="242"/>
                      <a:pt x="441" y="238"/>
                    </a:cubicBezTo>
                    <a:cubicBezTo>
                      <a:pt x="442" y="235"/>
                      <a:pt x="443" y="232"/>
                      <a:pt x="444" y="229"/>
                    </a:cubicBezTo>
                    <a:cubicBezTo>
                      <a:pt x="444" y="227"/>
                      <a:pt x="445" y="226"/>
                      <a:pt x="445" y="224"/>
                    </a:cubicBezTo>
                    <a:cubicBezTo>
                      <a:pt x="446" y="222"/>
                      <a:pt x="446" y="219"/>
                      <a:pt x="443" y="218"/>
                    </a:cubicBezTo>
                    <a:cubicBezTo>
                      <a:pt x="441" y="216"/>
                      <a:pt x="439" y="213"/>
                      <a:pt x="437" y="210"/>
                    </a:cubicBezTo>
                    <a:cubicBezTo>
                      <a:pt x="436" y="208"/>
                      <a:pt x="435" y="206"/>
                      <a:pt x="434" y="204"/>
                    </a:cubicBezTo>
                    <a:cubicBezTo>
                      <a:pt x="433" y="203"/>
                      <a:pt x="432" y="201"/>
                      <a:pt x="431" y="199"/>
                    </a:cubicBezTo>
                    <a:cubicBezTo>
                      <a:pt x="430" y="197"/>
                      <a:pt x="430" y="196"/>
                      <a:pt x="430" y="195"/>
                    </a:cubicBezTo>
                    <a:cubicBezTo>
                      <a:pt x="430" y="189"/>
                      <a:pt x="429" y="184"/>
                      <a:pt x="427" y="179"/>
                    </a:cubicBezTo>
                    <a:cubicBezTo>
                      <a:pt x="426" y="178"/>
                      <a:pt x="426" y="176"/>
                      <a:pt x="425" y="174"/>
                    </a:cubicBezTo>
                    <a:cubicBezTo>
                      <a:pt x="425" y="173"/>
                      <a:pt x="425" y="173"/>
                      <a:pt x="425" y="173"/>
                    </a:cubicBezTo>
                    <a:cubicBezTo>
                      <a:pt x="426" y="173"/>
                      <a:pt x="426" y="173"/>
                      <a:pt x="426" y="173"/>
                    </a:cubicBezTo>
                    <a:cubicBezTo>
                      <a:pt x="428" y="173"/>
                      <a:pt x="429" y="173"/>
                      <a:pt x="431" y="173"/>
                    </a:cubicBezTo>
                    <a:cubicBezTo>
                      <a:pt x="437" y="173"/>
                      <a:pt x="438" y="172"/>
                      <a:pt x="439" y="166"/>
                    </a:cubicBezTo>
                    <a:cubicBezTo>
                      <a:pt x="439" y="164"/>
                      <a:pt x="439" y="164"/>
                      <a:pt x="439" y="164"/>
                    </a:cubicBezTo>
                    <a:cubicBezTo>
                      <a:pt x="427" y="159"/>
                      <a:pt x="427" y="159"/>
                      <a:pt x="427" y="159"/>
                    </a:cubicBezTo>
                    <a:cubicBezTo>
                      <a:pt x="429" y="158"/>
                      <a:pt x="431" y="158"/>
                      <a:pt x="434" y="158"/>
                    </a:cubicBezTo>
                    <a:cubicBezTo>
                      <a:pt x="442" y="158"/>
                      <a:pt x="445" y="154"/>
                      <a:pt x="445" y="150"/>
                    </a:cubicBezTo>
                    <a:cubicBezTo>
                      <a:pt x="446" y="146"/>
                      <a:pt x="443" y="144"/>
                      <a:pt x="441" y="143"/>
                    </a:cubicBezTo>
                    <a:cubicBezTo>
                      <a:pt x="436" y="141"/>
                      <a:pt x="434" y="137"/>
                      <a:pt x="434" y="130"/>
                    </a:cubicBezTo>
                    <a:cubicBezTo>
                      <a:pt x="434" y="124"/>
                      <a:pt x="433" y="118"/>
                      <a:pt x="431" y="113"/>
                    </a:cubicBezTo>
                    <a:cubicBezTo>
                      <a:pt x="430" y="112"/>
                      <a:pt x="430" y="111"/>
                      <a:pt x="430" y="110"/>
                    </a:cubicBezTo>
                    <a:cubicBezTo>
                      <a:pt x="429" y="109"/>
                      <a:pt x="429" y="107"/>
                      <a:pt x="428" y="106"/>
                    </a:cubicBezTo>
                    <a:cubicBezTo>
                      <a:pt x="417" y="94"/>
                      <a:pt x="404" y="81"/>
                      <a:pt x="389" y="69"/>
                    </a:cubicBezTo>
                    <a:cubicBezTo>
                      <a:pt x="369" y="54"/>
                      <a:pt x="349" y="42"/>
                      <a:pt x="327" y="31"/>
                    </a:cubicBezTo>
                    <a:cubicBezTo>
                      <a:pt x="318" y="27"/>
                      <a:pt x="309" y="23"/>
                      <a:pt x="299" y="19"/>
                    </a:cubicBezTo>
                    <a:cubicBezTo>
                      <a:pt x="281" y="14"/>
                      <a:pt x="261" y="7"/>
                      <a:pt x="239" y="4"/>
                    </a:cubicBezTo>
                    <a:cubicBezTo>
                      <a:pt x="221" y="1"/>
                      <a:pt x="205" y="0"/>
                      <a:pt x="189" y="0"/>
                    </a:cubicBezTo>
                    <a:cubicBezTo>
                      <a:pt x="178" y="0"/>
                      <a:pt x="168" y="0"/>
                      <a:pt x="158" y="1"/>
                    </a:cubicBezTo>
                    <a:cubicBezTo>
                      <a:pt x="156" y="1"/>
                      <a:pt x="156" y="1"/>
                      <a:pt x="156" y="1"/>
                    </a:cubicBezTo>
                    <a:cubicBezTo>
                      <a:pt x="135" y="3"/>
                      <a:pt x="116" y="7"/>
                      <a:pt x="99" y="12"/>
                    </a:cubicBezTo>
                    <a:cubicBezTo>
                      <a:pt x="90" y="15"/>
                      <a:pt x="80" y="18"/>
                      <a:pt x="71" y="21"/>
                    </a:cubicBezTo>
                    <a:cubicBezTo>
                      <a:pt x="67" y="22"/>
                      <a:pt x="63" y="23"/>
                      <a:pt x="59" y="25"/>
                    </a:cubicBezTo>
                    <a:cubicBezTo>
                      <a:pt x="58" y="25"/>
                      <a:pt x="58" y="25"/>
                      <a:pt x="58" y="25"/>
                    </a:cubicBezTo>
                    <a:cubicBezTo>
                      <a:pt x="57" y="29"/>
                      <a:pt x="57" y="29"/>
                      <a:pt x="57" y="29"/>
                    </a:cubicBezTo>
                    <a:cubicBezTo>
                      <a:pt x="58" y="29"/>
                      <a:pt x="58" y="29"/>
                      <a:pt x="58" y="29"/>
                    </a:cubicBezTo>
                    <a:cubicBezTo>
                      <a:pt x="66" y="31"/>
                      <a:pt x="68" y="35"/>
                      <a:pt x="66" y="43"/>
                    </a:cubicBezTo>
                    <a:cubicBezTo>
                      <a:pt x="66" y="43"/>
                      <a:pt x="66" y="44"/>
                      <a:pt x="66" y="44"/>
                    </a:cubicBezTo>
                    <a:cubicBezTo>
                      <a:pt x="67" y="45"/>
                      <a:pt x="67" y="45"/>
                      <a:pt x="65" y="46"/>
                    </a:cubicBezTo>
                    <a:cubicBezTo>
                      <a:pt x="61" y="48"/>
                      <a:pt x="57" y="50"/>
                      <a:pt x="54" y="51"/>
                    </a:cubicBezTo>
                    <a:cubicBezTo>
                      <a:pt x="48" y="54"/>
                      <a:pt x="48" y="54"/>
                      <a:pt x="48" y="54"/>
                    </a:cubicBezTo>
                    <a:cubicBezTo>
                      <a:pt x="49" y="58"/>
                      <a:pt x="49" y="58"/>
                      <a:pt x="49" y="58"/>
                    </a:cubicBezTo>
                    <a:cubicBezTo>
                      <a:pt x="49" y="60"/>
                      <a:pt x="49" y="61"/>
                      <a:pt x="49" y="63"/>
                    </a:cubicBezTo>
                    <a:cubicBezTo>
                      <a:pt x="50" y="66"/>
                      <a:pt x="48" y="68"/>
                      <a:pt x="47" y="71"/>
                    </a:cubicBezTo>
                    <a:cubicBezTo>
                      <a:pt x="46" y="72"/>
                      <a:pt x="46" y="72"/>
                      <a:pt x="45" y="73"/>
                    </a:cubicBezTo>
                    <a:cubicBezTo>
                      <a:pt x="45" y="73"/>
                      <a:pt x="44" y="74"/>
                      <a:pt x="43" y="74"/>
                    </a:cubicBezTo>
                    <a:cubicBezTo>
                      <a:pt x="42" y="74"/>
                      <a:pt x="42" y="74"/>
                      <a:pt x="41" y="74"/>
                    </a:cubicBezTo>
                    <a:cubicBezTo>
                      <a:pt x="41" y="75"/>
                      <a:pt x="41" y="75"/>
                      <a:pt x="41" y="75"/>
                    </a:cubicBezTo>
                    <a:cubicBezTo>
                      <a:pt x="40" y="75"/>
                      <a:pt x="39" y="75"/>
                      <a:pt x="38" y="76"/>
                    </a:cubicBezTo>
                    <a:cubicBezTo>
                      <a:pt x="35" y="79"/>
                      <a:pt x="32" y="81"/>
                      <a:pt x="29" y="84"/>
                    </a:cubicBezTo>
                    <a:cubicBezTo>
                      <a:pt x="25" y="88"/>
                      <a:pt x="25" y="88"/>
                      <a:pt x="25" y="88"/>
                    </a:cubicBezTo>
                    <a:cubicBezTo>
                      <a:pt x="26" y="90"/>
                      <a:pt x="26" y="90"/>
                      <a:pt x="26" y="90"/>
                    </a:cubicBezTo>
                    <a:cubicBezTo>
                      <a:pt x="27" y="91"/>
                      <a:pt x="27" y="92"/>
                      <a:pt x="28" y="92"/>
                    </a:cubicBezTo>
                    <a:cubicBezTo>
                      <a:pt x="29" y="94"/>
                      <a:pt x="30" y="96"/>
                      <a:pt x="31" y="98"/>
                    </a:cubicBezTo>
                    <a:cubicBezTo>
                      <a:pt x="34" y="102"/>
                      <a:pt x="37" y="104"/>
                      <a:pt x="41" y="103"/>
                    </a:cubicBezTo>
                    <a:cubicBezTo>
                      <a:pt x="41" y="103"/>
                      <a:pt x="41" y="103"/>
                      <a:pt x="41" y="103"/>
                    </a:cubicBezTo>
                    <a:cubicBezTo>
                      <a:pt x="42" y="103"/>
                      <a:pt x="42" y="103"/>
                      <a:pt x="43" y="103"/>
                    </a:cubicBezTo>
                    <a:cubicBezTo>
                      <a:pt x="44" y="105"/>
                      <a:pt x="44" y="105"/>
                      <a:pt x="43" y="107"/>
                    </a:cubicBezTo>
                    <a:cubicBezTo>
                      <a:pt x="42" y="108"/>
                      <a:pt x="40" y="110"/>
                      <a:pt x="39" y="112"/>
                    </a:cubicBezTo>
                    <a:cubicBezTo>
                      <a:pt x="39" y="113"/>
                      <a:pt x="38" y="114"/>
                      <a:pt x="37" y="115"/>
                    </a:cubicBezTo>
                    <a:cubicBezTo>
                      <a:pt x="35" y="119"/>
                      <a:pt x="35" y="119"/>
                      <a:pt x="35" y="119"/>
                    </a:cubicBezTo>
                    <a:cubicBezTo>
                      <a:pt x="39" y="118"/>
                      <a:pt x="39" y="118"/>
                      <a:pt x="39" y="118"/>
                    </a:cubicBezTo>
                    <a:cubicBezTo>
                      <a:pt x="40" y="118"/>
                      <a:pt x="41" y="118"/>
                      <a:pt x="42" y="118"/>
                    </a:cubicBezTo>
                    <a:cubicBezTo>
                      <a:pt x="46" y="117"/>
                      <a:pt x="49" y="116"/>
                      <a:pt x="52" y="113"/>
                    </a:cubicBezTo>
                    <a:cubicBezTo>
                      <a:pt x="55" y="111"/>
                      <a:pt x="57" y="109"/>
                      <a:pt x="59" y="107"/>
                    </a:cubicBezTo>
                    <a:cubicBezTo>
                      <a:pt x="61" y="105"/>
                      <a:pt x="62" y="104"/>
                      <a:pt x="64" y="102"/>
                    </a:cubicBezTo>
                    <a:cubicBezTo>
                      <a:pt x="65" y="101"/>
                      <a:pt x="66" y="100"/>
                      <a:pt x="67" y="99"/>
                    </a:cubicBezTo>
                    <a:cubicBezTo>
                      <a:pt x="68" y="97"/>
                      <a:pt x="70" y="96"/>
                      <a:pt x="72" y="95"/>
                    </a:cubicBezTo>
                    <a:cubicBezTo>
                      <a:pt x="76" y="92"/>
                      <a:pt x="78" y="88"/>
                      <a:pt x="78" y="84"/>
                    </a:cubicBezTo>
                    <a:cubicBezTo>
                      <a:pt x="78" y="78"/>
                      <a:pt x="78" y="78"/>
                      <a:pt x="84" y="78"/>
                    </a:cubicBezTo>
                    <a:cubicBezTo>
                      <a:pt x="84" y="78"/>
                      <a:pt x="84" y="78"/>
                      <a:pt x="84" y="78"/>
                    </a:cubicBezTo>
                    <a:cubicBezTo>
                      <a:pt x="85" y="78"/>
                      <a:pt x="86" y="77"/>
                      <a:pt x="87" y="77"/>
                    </a:cubicBezTo>
                    <a:cubicBezTo>
                      <a:pt x="91" y="77"/>
                      <a:pt x="96" y="76"/>
                      <a:pt x="100" y="73"/>
                    </a:cubicBezTo>
                    <a:cubicBezTo>
                      <a:pt x="100" y="72"/>
                      <a:pt x="100" y="72"/>
                      <a:pt x="100" y="72"/>
                    </a:cubicBezTo>
                    <a:cubicBezTo>
                      <a:pt x="100" y="71"/>
                      <a:pt x="100" y="71"/>
                      <a:pt x="100" y="71"/>
                    </a:cubicBezTo>
                    <a:cubicBezTo>
                      <a:pt x="99" y="66"/>
                      <a:pt x="99" y="66"/>
                      <a:pt x="102" y="63"/>
                    </a:cubicBezTo>
                    <a:cubicBezTo>
                      <a:pt x="102" y="63"/>
                      <a:pt x="103" y="63"/>
                      <a:pt x="104" y="63"/>
                    </a:cubicBezTo>
                    <a:cubicBezTo>
                      <a:pt x="106" y="62"/>
                      <a:pt x="107" y="62"/>
                      <a:pt x="109" y="62"/>
                    </a:cubicBezTo>
                    <a:cubicBezTo>
                      <a:pt x="111" y="62"/>
                      <a:pt x="113" y="62"/>
                      <a:pt x="114" y="61"/>
                    </a:cubicBezTo>
                    <a:cubicBezTo>
                      <a:pt x="120" y="61"/>
                      <a:pt x="123" y="57"/>
                      <a:pt x="123" y="51"/>
                    </a:cubicBezTo>
                    <a:cubicBezTo>
                      <a:pt x="123" y="50"/>
                      <a:pt x="123" y="50"/>
                      <a:pt x="123" y="50"/>
                    </a:cubicBezTo>
                    <a:cubicBezTo>
                      <a:pt x="123" y="50"/>
                      <a:pt x="123" y="50"/>
                      <a:pt x="124" y="50"/>
                    </a:cubicBezTo>
                    <a:cubicBezTo>
                      <a:pt x="131" y="49"/>
                      <a:pt x="137" y="48"/>
                      <a:pt x="144" y="47"/>
                    </a:cubicBezTo>
                    <a:cubicBezTo>
                      <a:pt x="146" y="47"/>
                      <a:pt x="148" y="46"/>
                      <a:pt x="149" y="45"/>
                    </a:cubicBezTo>
                    <a:cubicBezTo>
                      <a:pt x="151" y="43"/>
                      <a:pt x="153" y="42"/>
                      <a:pt x="156" y="42"/>
                    </a:cubicBezTo>
                    <a:cubicBezTo>
                      <a:pt x="158" y="43"/>
                      <a:pt x="160" y="43"/>
                      <a:pt x="163" y="43"/>
                    </a:cubicBezTo>
                    <a:cubicBezTo>
                      <a:pt x="163" y="43"/>
                      <a:pt x="163" y="43"/>
                      <a:pt x="163" y="43"/>
                    </a:cubicBezTo>
                    <a:cubicBezTo>
                      <a:pt x="163" y="43"/>
                      <a:pt x="163" y="43"/>
                      <a:pt x="163" y="43"/>
                    </a:cubicBezTo>
                    <a:cubicBezTo>
                      <a:pt x="163" y="43"/>
                      <a:pt x="163" y="43"/>
                      <a:pt x="164" y="43"/>
                    </a:cubicBezTo>
                    <a:cubicBezTo>
                      <a:pt x="164" y="46"/>
                      <a:pt x="165" y="49"/>
                      <a:pt x="167" y="49"/>
                    </a:cubicBezTo>
                    <a:cubicBezTo>
                      <a:pt x="182" y="55"/>
                      <a:pt x="194" y="55"/>
                      <a:pt x="205" y="48"/>
                    </a:cubicBezTo>
                    <a:cubicBezTo>
                      <a:pt x="206" y="48"/>
                      <a:pt x="206" y="48"/>
                      <a:pt x="206" y="48"/>
                    </a:cubicBezTo>
                    <a:cubicBezTo>
                      <a:pt x="215" y="47"/>
                      <a:pt x="223" y="46"/>
                      <a:pt x="231" y="50"/>
                    </a:cubicBezTo>
                    <a:cubicBezTo>
                      <a:pt x="232" y="51"/>
                      <a:pt x="233" y="51"/>
                      <a:pt x="234" y="51"/>
                    </a:cubicBezTo>
                    <a:cubicBezTo>
                      <a:pt x="236" y="50"/>
                      <a:pt x="236" y="50"/>
                      <a:pt x="236" y="50"/>
                    </a:cubicBezTo>
                    <a:cubicBezTo>
                      <a:pt x="239" y="49"/>
                      <a:pt x="243" y="48"/>
                      <a:pt x="245" y="44"/>
                    </a:cubicBezTo>
                    <a:cubicBezTo>
                      <a:pt x="246" y="43"/>
                      <a:pt x="247" y="43"/>
                      <a:pt x="247" y="42"/>
                    </a:cubicBezTo>
                    <a:cubicBezTo>
                      <a:pt x="248" y="42"/>
                      <a:pt x="249" y="43"/>
                      <a:pt x="251" y="44"/>
                    </a:cubicBezTo>
                    <a:cubicBezTo>
                      <a:pt x="256" y="47"/>
                      <a:pt x="256" y="47"/>
                      <a:pt x="256" y="47"/>
                    </a:cubicBezTo>
                    <a:cubicBezTo>
                      <a:pt x="262" y="51"/>
                      <a:pt x="268" y="55"/>
                      <a:pt x="275" y="59"/>
                    </a:cubicBezTo>
                    <a:cubicBezTo>
                      <a:pt x="278" y="61"/>
                      <a:pt x="281" y="63"/>
                      <a:pt x="282" y="67"/>
                    </a:cubicBezTo>
                    <a:cubicBezTo>
                      <a:pt x="283" y="68"/>
                      <a:pt x="285" y="69"/>
                      <a:pt x="286" y="70"/>
                    </a:cubicBezTo>
                    <a:cubicBezTo>
                      <a:pt x="290" y="72"/>
                      <a:pt x="290" y="72"/>
                      <a:pt x="289" y="76"/>
                    </a:cubicBezTo>
                    <a:cubicBezTo>
                      <a:pt x="289" y="77"/>
                      <a:pt x="289" y="77"/>
                      <a:pt x="289" y="78"/>
                    </a:cubicBezTo>
                    <a:cubicBezTo>
                      <a:pt x="290" y="79"/>
                      <a:pt x="290" y="79"/>
                      <a:pt x="290" y="79"/>
                    </a:cubicBezTo>
                    <a:cubicBezTo>
                      <a:pt x="293" y="79"/>
                      <a:pt x="293" y="79"/>
                      <a:pt x="293" y="79"/>
                    </a:cubicBezTo>
                    <a:cubicBezTo>
                      <a:pt x="295" y="79"/>
                      <a:pt x="297" y="79"/>
                      <a:pt x="299" y="79"/>
                    </a:cubicBezTo>
                    <a:cubicBezTo>
                      <a:pt x="301" y="79"/>
                      <a:pt x="302" y="78"/>
                      <a:pt x="302" y="77"/>
                    </a:cubicBezTo>
                    <a:cubicBezTo>
                      <a:pt x="303" y="77"/>
                      <a:pt x="303" y="77"/>
                      <a:pt x="303" y="77"/>
                    </a:cubicBezTo>
                    <a:cubicBezTo>
                      <a:pt x="303" y="77"/>
                      <a:pt x="303" y="76"/>
                      <a:pt x="304" y="76"/>
                    </a:cubicBezTo>
                    <a:cubicBezTo>
                      <a:pt x="304" y="76"/>
                      <a:pt x="304" y="76"/>
                      <a:pt x="304" y="76"/>
                    </a:cubicBezTo>
                    <a:cubicBezTo>
                      <a:pt x="304" y="76"/>
                      <a:pt x="304" y="76"/>
                      <a:pt x="304" y="76"/>
                    </a:cubicBezTo>
                    <a:cubicBezTo>
                      <a:pt x="305" y="76"/>
                      <a:pt x="308" y="77"/>
                      <a:pt x="308" y="78"/>
                    </a:cubicBezTo>
                    <a:cubicBezTo>
                      <a:pt x="309" y="80"/>
                      <a:pt x="309" y="81"/>
                      <a:pt x="309" y="81"/>
                    </a:cubicBezTo>
                    <a:cubicBezTo>
                      <a:pt x="309" y="82"/>
                      <a:pt x="306" y="82"/>
                      <a:pt x="305" y="82"/>
                    </a:cubicBezTo>
                    <a:cubicBezTo>
                      <a:pt x="305" y="82"/>
                      <a:pt x="305" y="82"/>
                      <a:pt x="305" y="82"/>
                    </a:cubicBezTo>
                    <a:cubicBezTo>
                      <a:pt x="305" y="82"/>
                      <a:pt x="304" y="82"/>
                      <a:pt x="304" y="82"/>
                    </a:cubicBezTo>
                    <a:cubicBezTo>
                      <a:pt x="298" y="83"/>
                      <a:pt x="291" y="85"/>
                      <a:pt x="286" y="89"/>
                    </a:cubicBezTo>
                    <a:cubicBezTo>
                      <a:pt x="285" y="91"/>
                      <a:pt x="285" y="91"/>
                      <a:pt x="285" y="91"/>
                    </a:cubicBezTo>
                    <a:cubicBezTo>
                      <a:pt x="286" y="92"/>
                      <a:pt x="286" y="92"/>
                      <a:pt x="286" y="92"/>
                    </a:cubicBezTo>
                    <a:cubicBezTo>
                      <a:pt x="290" y="99"/>
                      <a:pt x="295" y="104"/>
                      <a:pt x="302" y="107"/>
                    </a:cubicBezTo>
                    <a:cubicBezTo>
                      <a:pt x="305" y="108"/>
                      <a:pt x="308" y="110"/>
                      <a:pt x="310" y="111"/>
                    </a:cubicBezTo>
                    <a:cubicBezTo>
                      <a:pt x="311" y="112"/>
                      <a:pt x="312" y="112"/>
                      <a:pt x="313" y="113"/>
                    </a:cubicBezTo>
                    <a:cubicBezTo>
                      <a:pt x="315" y="114"/>
                      <a:pt x="317" y="115"/>
                      <a:pt x="319" y="116"/>
                    </a:cubicBezTo>
                    <a:cubicBezTo>
                      <a:pt x="320" y="117"/>
                      <a:pt x="320" y="117"/>
                      <a:pt x="320" y="117"/>
                    </a:cubicBezTo>
                    <a:cubicBezTo>
                      <a:pt x="324" y="119"/>
                      <a:pt x="327" y="123"/>
                      <a:pt x="329" y="127"/>
                    </a:cubicBezTo>
                    <a:cubicBezTo>
                      <a:pt x="330" y="128"/>
                      <a:pt x="330" y="129"/>
                      <a:pt x="331" y="131"/>
                    </a:cubicBezTo>
                    <a:cubicBezTo>
                      <a:pt x="332" y="131"/>
                      <a:pt x="332" y="131"/>
                      <a:pt x="332" y="131"/>
                    </a:cubicBezTo>
                    <a:cubicBezTo>
                      <a:pt x="332" y="132"/>
                      <a:pt x="333" y="134"/>
                      <a:pt x="335" y="135"/>
                    </a:cubicBezTo>
                    <a:cubicBezTo>
                      <a:pt x="336" y="135"/>
                      <a:pt x="336" y="135"/>
                      <a:pt x="336" y="135"/>
                    </a:cubicBezTo>
                    <a:cubicBezTo>
                      <a:pt x="341" y="138"/>
                      <a:pt x="346" y="141"/>
                      <a:pt x="352" y="141"/>
                    </a:cubicBezTo>
                    <a:cubicBezTo>
                      <a:pt x="353" y="141"/>
                      <a:pt x="356" y="140"/>
                      <a:pt x="356" y="138"/>
                    </a:cubicBezTo>
                    <a:cubicBezTo>
                      <a:pt x="357" y="136"/>
                      <a:pt x="359" y="134"/>
                      <a:pt x="363" y="133"/>
                    </a:cubicBezTo>
                    <a:cubicBezTo>
                      <a:pt x="364" y="133"/>
                      <a:pt x="365" y="132"/>
                      <a:pt x="365" y="132"/>
                    </a:cubicBezTo>
                    <a:cubicBezTo>
                      <a:pt x="368" y="130"/>
                      <a:pt x="368" y="130"/>
                      <a:pt x="368" y="130"/>
                    </a:cubicBezTo>
                    <a:cubicBezTo>
                      <a:pt x="362" y="125"/>
                      <a:pt x="362" y="125"/>
                      <a:pt x="362" y="125"/>
                    </a:cubicBezTo>
                    <a:cubicBezTo>
                      <a:pt x="359" y="122"/>
                      <a:pt x="355" y="119"/>
                      <a:pt x="352" y="117"/>
                    </a:cubicBezTo>
                    <a:cubicBezTo>
                      <a:pt x="351" y="116"/>
                      <a:pt x="351" y="116"/>
                      <a:pt x="350" y="115"/>
                    </a:cubicBezTo>
                    <a:cubicBezTo>
                      <a:pt x="349" y="114"/>
                      <a:pt x="348" y="113"/>
                      <a:pt x="347" y="112"/>
                    </a:cubicBezTo>
                    <a:cubicBezTo>
                      <a:pt x="344" y="111"/>
                      <a:pt x="341" y="109"/>
                      <a:pt x="338" y="108"/>
                    </a:cubicBezTo>
                    <a:cubicBezTo>
                      <a:pt x="338" y="107"/>
                      <a:pt x="338" y="107"/>
                      <a:pt x="338" y="107"/>
                    </a:cubicBezTo>
                    <a:cubicBezTo>
                      <a:pt x="344" y="103"/>
                      <a:pt x="344" y="103"/>
                      <a:pt x="344" y="103"/>
                    </a:cubicBezTo>
                    <a:cubicBezTo>
                      <a:pt x="339" y="97"/>
                      <a:pt x="339" y="97"/>
                      <a:pt x="339" y="97"/>
                    </a:cubicBezTo>
                    <a:cubicBezTo>
                      <a:pt x="340" y="97"/>
                      <a:pt x="340" y="96"/>
                      <a:pt x="340" y="96"/>
                    </a:cubicBezTo>
                    <a:cubicBezTo>
                      <a:pt x="341" y="96"/>
                      <a:pt x="342" y="97"/>
                      <a:pt x="342" y="97"/>
                    </a:cubicBezTo>
                    <a:cubicBezTo>
                      <a:pt x="343" y="97"/>
                      <a:pt x="343" y="97"/>
                      <a:pt x="343" y="97"/>
                    </a:cubicBezTo>
                    <a:cubicBezTo>
                      <a:pt x="346" y="99"/>
                      <a:pt x="349" y="100"/>
                      <a:pt x="352" y="102"/>
                    </a:cubicBezTo>
                    <a:cubicBezTo>
                      <a:pt x="355" y="103"/>
                      <a:pt x="357" y="104"/>
                      <a:pt x="360" y="106"/>
                    </a:cubicBezTo>
                    <a:cubicBezTo>
                      <a:pt x="361" y="106"/>
                      <a:pt x="361" y="107"/>
                      <a:pt x="361" y="107"/>
                    </a:cubicBezTo>
                    <a:cubicBezTo>
                      <a:pt x="363" y="114"/>
                      <a:pt x="366" y="121"/>
                      <a:pt x="370" y="126"/>
                    </a:cubicBezTo>
                    <a:cubicBezTo>
                      <a:pt x="371" y="127"/>
                      <a:pt x="372" y="128"/>
                      <a:pt x="372" y="129"/>
                    </a:cubicBezTo>
                    <a:cubicBezTo>
                      <a:pt x="373" y="132"/>
                      <a:pt x="374" y="134"/>
                      <a:pt x="374" y="135"/>
                    </a:cubicBezTo>
                    <a:cubicBezTo>
                      <a:pt x="375" y="138"/>
                      <a:pt x="376" y="141"/>
                      <a:pt x="376" y="144"/>
                    </a:cubicBezTo>
                    <a:cubicBezTo>
                      <a:pt x="377" y="147"/>
                      <a:pt x="378" y="150"/>
                      <a:pt x="378" y="154"/>
                    </a:cubicBezTo>
                    <a:cubicBezTo>
                      <a:pt x="379" y="155"/>
                      <a:pt x="380" y="157"/>
                      <a:pt x="382" y="158"/>
                    </a:cubicBezTo>
                    <a:cubicBezTo>
                      <a:pt x="386" y="160"/>
                      <a:pt x="389" y="164"/>
                      <a:pt x="391" y="169"/>
                    </a:cubicBezTo>
                    <a:cubicBezTo>
                      <a:pt x="391" y="170"/>
                      <a:pt x="392" y="171"/>
                      <a:pt x="392" y="171"/>
                    </a:cubicBezTo>
                    <a:cubicBezTo>
                      <a:pt x="393" y="172"/>
                      <a:pt x="393" y="173"/>
                      <a:pt x="394" y="174"/>
                    </a:cubicBezTo>
                    <a:cubicBezTo>
                      <a:pt x="394" y="176"/>
                      <a:pt x="395" y="178"/>
                      <a:pt x="395" y="181"/>
                    </a:cubicBezTo>
                    <a:cubicBezTo>
                      <a:pt x="395" y="182"/>
                      <a:pt x="395" y="184"/>
                      <a:pt x="395" y="186"/>
                    </a:cubicBezTo>
                    <a:cubicBezTo>
                      <a:pt x="395" y="187"/>
                      <a:pt x="395" y="189"/>
                      <a:pt x="395" y="190"/>
                    </a:cubicBezTo>
                    <a:cubicBezTo>
                      <a:pt x="394" y="194"/>
                      <a:pt x="398" y="199"/>
                      <a:pt x="401" y="199"/>
                    </a:cubicBezTo>
                    <a:cubicBezTo>
                      <a:pt x="406" y="200"/>
                      <a:pt x="410" y="201"/>
                      <a:pt x="415" y="202"/>
                    </a:cubicBezTo>
                    <a:cubicBezTo>
                      <a:pt x="415" y="202"/>
                      <a:pt x="415" y="202"/>
                      <a:pt x="415" y="202"/>
                    </a:cubicBezTo>
                    <a:cubicBezTo>
                      <a:pt x="415" y="203"/>
                      <a:pt x="415" y="203"/>
                      <a:pt x="415" y="204"/>
                    </a:cubicBezTo>
                    <a:cubicBezTo>
                      <a:pt x="416" y="207"/>
                      <a:pt x="416" y="210"/>
                      <a:pt x="413" y="213"/>
                    </a:cubicBezTo>
                    <a:cubicBezTo>
                      <a:pt x="411" y="215"/>
                      <a:pt x="410" y="217"/>
                      <a:pt x="409" y="220"/>
                    </a:cubicBezTo>
                    <a:cubicBezTo>
                      <a:pt x="409" y="223"/>
                      <a:pt x="411" y="227"/>
                      <a:pt x="413" y="229"/>
                    </a:cubicBezTo>
                    <a:cubicBezTo>
                      <a:pt x="414" y="230"/>
                      <a:pt x="414" y="230"/>
                      <a:pt x="414" y="230"/>
                    </a:cubicBezTo>
                    <a:cubicBezTo>
                      <a:pt x="415" y="231"/>
                      <a:pt x="417" y="233"/>
                      <a:pt x="417" y="233"/>
                    </a:cubicBezTo>
                    <a:cubicBezTo>
                      <a:pt x="417" y="238"/>
                      <a:pt x="419" y="241"/>
                      <a:pt x="423" y="243"/>
                    </a:cubicBezTo>
                    <a:cubicBezTo>
                      <a:pt x="424" y="244"/>
                      <a:pt x="425" y="244"/>
                      <a:pt x="426" y="245"/>
                    </a:cubicBezTo>
                    <a:cubicBezTo>
                      <a:pt x="427" y="245"/>
                      <a:pt x="428" y="246"/>
                      <a:pt x="429" y="246"/>
                    </a:cubicBezTo>
                    <a:cubicBezTo>
                      <a:pt x="429" y="247"/>
                      <a:pt x="430" y="247"/>
                      <a:pt x="431" y="247"/>
                    </a:cubicBezTo>
                    <a:cubicBezTo>
                      <a:pt x="432" y="247"/>
                      <a:pt x="432" y="247"/>
                      <a:pt x="433" y="246"/>
                    </a:cubicBezTo>
                    <a:close/>
                    <a:moveTo>
                      <a:pt x="488" y="379"/>
                    </a:moveTo>
                    <a:cubicBezTo>
                      <a:pt x="489" y="379"/>
                      <a:pt x="489" y="379"/>
                      <a:pt x="489" y="379"/>
                    </a:cubicBezTo>
                    <a:cubicBezTo>
                      <a:pt x="493" y="374"/>
                      <a:pt x="493" y="374"/>
                      <a:pt x="493" y="374"/>
                    </a:cubicBezTo>
                    <a:cubicBezTo>
                      <a:pt x="495" y="370"/>
                      <a:pt x="497" y="367"/>
                      <a:pt x="499" y="363"/>
                    </a:cubicBezTo>
                    <a:cubicBezTo>
                      <a:pt x="501" y="361"/>
                      <a:pt x="503" y="359"/>
                      <a:pt x="506" y="358"/>
                    </a:cubicBezTo>
                    <a:cubicBezTo>
                      <a:pt x="507" y="357"/>
                      <a:pt x="509" y="356"/>
                      <a:pt x="509" y="354"/>
                    </a:cubicBezTo>
                    <a:cubicBezTo>
                      <a:pt x="510" y="349"/>
                      <a:pt x="510" y="344"/>
                      <a:pt x="511" y="338"/>
                    </a:cubicBezTo>
                    <a:cubicBezTo>
                      <a:pt x="511" y="322"/>
                      <a:pt x="511" y="306"/>
                      <a:pt x="509" y="288"/>
                    </a:cubicBezTo>
                    <a:cubicBezTo>
                      <a:pt x="508" y="272"/>
                      <a:pt x="505" y="256"/>
                      <a:pt x="501" y="240"/>
                    </a:cubicBezTo>
                    <a:cubicBezTo>
                      <a:pt x="492" y="207"/>
                      <a:pt x="479" y="176"/>
                      <a:pt x="460" y="147"/>
                    </a:cubicBezTo>
                    <a:cubicBezTo>
                      <a:pt x="458" y="145"/>
                      <a:pt x="457" y="143"/>
                      <a:pt x="455" y="140"/>
                    </a:cubicBezTo>
                    <a:cubicBezTo>
                      <a:pt x="452" y="136"/>
                      <a:pt x="452" y="136"/>
                      <a:pt x="452" y="136"/>
                    </a:cubicBezTo>
                    <a:cubicBezTo>
                      <a:pt x="448" y="137"/>
                      <a:pt x="448" y="137"/>
                      <a:pt x="448" y="137"/>
                    </a:cubicBezTo>
                    <a:cubicBezTo>
                      <a:pt x="448" y="139"/>
                      <a:pt x="448" y="139"/>
                      <a:pt x="448" y="139"/>
                    </a:cubicBezTo>
                    <a:cubicBezTo>
                      <a:pt x="448" y="140"/>
                      <a:pt x="448" y="141"/>
                      <a:pt x="448" y="142"/>
                    </a:cubicBezTo>
                    <a:cubicBezTo>
                      <a:pt x="449" y="145"/>
                      <a:pt x="449" y="147"/>
                      <a:pt x="450" y="150"/>
                    </a:cubicBezTo>
                    <a:cubicBezTo>
                      <a:pt x="451" y="155"/>
                      <a:pt x="450" y="156"/>
                      <a:pt x="446" y="158"/>
                    </a:cubicBezTo>
                    <a:cubicBezTo>
                      <a:pt x="443" y="159"/>
                      <a:pt x="443" y="159"/>
                      <a:pt x="443" y="159"/>
                    </a:cubicBezTo>
                    <a:cubicBezTo>
                      <a:pt x="445" y="161"/>
                      <a:pt x="445" y="161"/>
                      <a:pt x="445" y="161"/>
                    </a:cubicBezTo>
                    <a:cubicBezTo>
                      <a:pt x="446" y="162"/>
                      <a:pt x="446" y="163"/>
                      <a:pt x="447" y="164"/>
                    </a:cubicBezTo>
                    <a:cubicBezTo>
                      <a:pt x="448" y="167"/>
                      <a:pt x="450" y="169"/>
                      <a:pt x="452" y="171"/>
                    </a:cubicBezTo>
                    <a:cubicBezTo>
                      <a:pt x="456" y="174"/>
                      <a:pt x="456" y="178"/>
                      <a:pt x="456" y="183"/>
                    </a:cubicBezTo>
                    <a:cubicBezTo>
                      <a:pt x="456" y="184"/>
                      <a:pt x="456" y="185"/>
                      <a:pt x="456" y="187"/>
                    </a:cubicBezTo>
                    <a:cubicBezTo>
                      <a:pt x="445" y="185"/>
                      <a:pt x="445" y="185"/>
                      <a:pt x="445" y="185"/>
                    </a:cubicBezTo>
                    <a:cubicBezTo>
                      <a:pt x="445" y="191"/>
                      <a:pt x="445" y="191"/>
                      <a:pt x="445" y="191"/>
                    </a:cubicBezTo>
                    <a:cubicBezTo>
                      <a:pt x="444" y="194"/>
                      <a:pt x="444" y="196"/>
                      <a:pt x="444" y="198"/>
                    </a:cubicBezTo>
                    <a:cubicBezTo>
                      <a:pt x="444" y="202"/>
                      <a:pt x="444" y="205"/>
                      <a:pt x="444" y="208"/>
                    </a:cubicBezTo>
                    <a:cubicBezTo>
                      <a:pt x="444" y="213"/>
                      <a:pt x="445" y="218"/>
                      <a:pt x="443" y="222"/>
                    </a:cubicBezTo>
                    <a:cubicBezTo>
                      <a:pt x="442" y="224"/>
                      <a:pt x="443" y="225"/>
                      <a:pt x="443" y="227"/>
                    </a:cubicBezTo>
                    <a:cubicBezTo>
                      <a:pt x="444" y="231"/>
                      <a:pt x="443" y="234"/>
                      <a:pt x="441" y="238"/>
                    </a:cubicBezTo>
                    <a:cubicBezTo>
                      <a:pt x="437" y="244"/>
                      <a:pt x="437" y="249"/>
                      <a:pt x="439" y="255"/>
                    </a:cubicBezTo>
                    <a:cubicBezTo>
                      <a:pt x="442" y="261"/>
                      <a:pt x="444" y="267"/>
                      <a:pt x="447" y="273"/>
                    </a:cubicBezTo>
                    <a:cubicBezTo>
                      <a:pt x="447" y="275"/>
                      <a:pt x="448" y="276"/>
                      <a:pt x="448" y="278"/>
                    </a:cubicBezTo>
                    <a:cubicBezTo>
                      <a:pt x="448" y="281"/>
                      <a:pt x="447" y="285"/>
                      <a:pt x="447" y="288"/>
                    </a:cubicBezTo>
                    <a:cubicBezTo>
                      <a:pt x="447" y="295"/>
                      <a:pt x="447" y="302"/>
                      <a:pt x="447" y="308"/>
                    </a:cubicBezTo>
                    <a:cubicBezTo>
                      <a:pt x="448" y="322"/>
                      <a:pt x="450" y="333"/>
                      <a:pt x="455" y="344"/>
                    </a:cubicBezTo>
                    <a:cubicBezTo>
                      <a:pt x="455" y="345"/>
                      <a:pt x="456" y="346"/>
                      <a:pt x="456" y="348"/>
                    </a:cubicBezTo>
                    <a:cubicBezTo>
                      <a:pt x="458" y="353"/>
                      <a:pt x="461" y="359"/>
                      <a:pt x="464" y="364"/>
                    </a:cubicBezTo>
                    <a:cubicBezTo>
                      <a:pt x="469" y="371"/>
                      <a:pt x="476" y="379"/>
                      <a:pt x="488" y="379"/>
                    </a:cubicBezTo>
                    <a:cubicBezTo>
                      <a:pt x="488" y="379"/>
                      <a:pt x="488" y="379"/>
                      <a:pt x="488" y="379"/>
                    </a:cubicBezTo>
                    <a:close/>
                    <a:moveTo>
                      <a:pt x="269" y="227"/>
                    </a:moveTo>
                    <a:cubicBezTo>
                      <a:pt x="275" y="225"/>
                      <a:pt x="281" y="223"/>
                      <a:pt x="287" y="221"/>
                    </a:cubicBezTo>
                    <a:cubicBezTo>
                      <a:pt x="298" y="218"/>
                      <a:pt x="298" y="218"/>
                      <a:pt x="298" y="218"/>
                    </a:cubicBezTo>
                    <a:cubicBezTo>
                      <a:pt x="283" y="212"/>
                      <a:pt x="283" y="212"/>
                      <a:pt x="283" y="212"/>
                    </a:cubicBezTo>
                    <a:cubicBezTo>
                      <a:pt x="280" y="211"/>
                      <a:pt x="277" y="206"/>
                      <a:pt x="277" y="203"/>
                    </a:cubicBezTo>
                    <a:cubicBezTo>
                      <a:pt x="277" y="201"/>
                      <a:pt x="277" y="198"/>
                      <a:pt x="277" y="196"/>
                    </a:cubicBezTo>
                    <a:cubicBezTo>
                      <a:pt x="278" y="190"/>
                      <a:pt x="278" y="184"/>
                      <a:pt x="278" y="179"/>
                    </a:cubicBezTo>
                    <a:cubicBezTo>
                      <a:pt x="278" y="174"/>
                      <a:pt x="280" y="171"/>
                      <a:pt x="283" y="169"/>
                    </a:cubicBezTo>
                    <a:cubicBezTo>
                      <a:pt x="286" y="167"/>
                      <a:pt x="286" y="165"/>
                      <a:pt x="286" y="162"/>
                    </a:cubicBezTo>
                    <a:cubicBezTo>
                      <a:pt x="287" y="156"/>
                      <a:pt x="285" y="151"/>
                      <a:pt x="280" y="147"/>
                    </a:cubicBezTo>
                    <a:cubicBezTo>
                      <a:pt x="279" y="147"/>
                      <a:pt x="278" y="146"/>
                      <a:pt x="278" y="145"/>
                    </a:cubicBezTo>
                    <a:cubicBezTo>
                      <a:pt x="277" y="144"/>
                      <a:pt x="276" y="143"/>
                      <a:pt x="275" y="143"/>
                    </a:cubicBezTo>
                    <a:cubicBezTo>
                      <a:pt x="273" y="141"/>
                      <a:pt x="273" y="141"/>
                      <a:pt x="273" y="141"/>
                    </a:cubicBezTo>
                    <a:cubicBezTo>
                      <a:pt x="267" y="136"/>
                      <a:pt x="260" y="131"/>
                      <a:pt x="252" y="129"/>
                    </a:cubicBezTo>
                    <a:cubicBezTo>
                      <a:pt x="248" y="128"/>
                      <a:pt x="245" y="127"/>
                      <a:pt x="243" y="125"/>
                    </a:cubicBezTo>
                    <a:cubicBezTo>
                      <a:pt x="235" y="120"/>
                      <a:pt x="228" y="118"/>
                      <a:pt x="220" y="118"/>
                    </a:cubicBezTo>
                    <a:cubicBezTo>
                      <a:pt x="214" y="119"/>
                      <a:pt x="206" y="120"/>
                      <a:pt x="201" y="128"/>
                    </a:cubicBezTo>
                    <a:cubicBezTo>
                      <a:pt x="200" y="130"/>
                      <a:pt x="198" y="130"/>
                      <a:pt x="195" y="130"/>
                    </a:cubicBezTo>
                    <a:cubicBezTo>
                      <a:pt x="195" y="130"/>
                      <a:pt x="195" y="130"/>
                      <a:pt x="195" y="130"/>
                    </a:cubicBezTo>
                    <a:cubicBezTo>
                      <a:pt x="195" y="126"/>
                      <a:pt x="195" y="126"/>
                      <a:pt x="195" y="126"/>
                    </a:cubicBezTo>
                    <a:cubicBezTo>
                      <a:pt x="193" y="126"/>
                      <a:pt x="193" y="126"/>
                      <a:pt x="193" y="126"/>
                    </a:cubicBezTo>
                    <a:cubicBezTo>
                      <a:pt x="185" y="124"/>
                      <a:pt x="179" y="127"/>
                      <a:pt x="173" y="130"/>
                    </a:cubicBezTo>
                    <a:cubicBezTo>
                      <a:pt x="171" y="131"/>
                      <a:pt x="171" y="131"/>
                      <a:pt x="171" y="131"/>
                    </a:cubicBezTo>
                    <a:cubicBezTo>
                      <a:pt x="173" y="133"/>
                      <a:pt x="173" y="133"/>
                      <a:pt x="173" y="133"/>
                    </a:cubicBezTo>
                    <a:cubicBezTo>
                      <a:pt x="175" y="137"/>
                      <a:pt x="174" y="140"/>
                      <a:pt x="172" y="144"/>
                    </a:cubicBezTo>
                    <a:cubicBezTo>
                      <a:pt x="171" y="146"/>
                      <a:pt x="171" y="147"/>
                      <a:pt x="170" y="148"/>
                    </a:cubicBezTo>
                    <a:cubicBezTo>
                      <a:pt x="170" y="149"/>
                      <a:pt x="170" y="151"/>
                      <a:pt x="170" y="152"/>
                    </a:cubicBezTo>
                    <a:cubicBezTo>
                      <a:pt x="173" y="158"/>
                      <a:pt x="178" y="162"/>
                      <a:pt x="185" y="165"/>
                    </a:cubicBezTo>
                    <a:cubicBezTo>
                      <a:pt x="187" y="166"/>
                      <a:pt x="187" y="166"/>
                      <a:pt x="187" y="166"/>
                    </a:cubicBezTo>
                    <a:cubicBezTo>
                      <a:pt x="188" y="164"/>
                      <a:pt x="188" y="164"/>
                      <a:pt x="188" y="164"/>
                    </a:cubicBezTo>
                    <a:cubicBezTo>
                      <a:pt x="188" y="162"/>
                      <a:pt x="189" y="159"/>
                      <a:pt x="190" y="157"/>
                    </a:cubicBezTo>
                    <a:cubicBezTo>
                      <a:pt x="191" y="153"/>
                      <a:pt x="192" y="149"/>
                      <a:pt x="195" y="146"/>
                    </a:cubicBezTo>
                    <a:cubicBezTo>
                      <a:pt x="195" y="147"/>
                      <a:pt x="195" y="147"/>
                      <a:pt x="195" y="148"/>
                    </a:cubicBezTo>
                    <a:cubicBezTo>
                      <a:pt x="197" y="155"/>
                      <a:pt x="201" y="161"/>
                      <a:pt x="208" y="164"/>
                    </a:cubicBezTo>
                    <a:cubicBezTo>
                      <a:pt x="219" y="169"/>
                      <a:pt x="228" y="177"/>
                      <a:pt x="237" y="186"/>
                    </a:cubicBezTo>
                    <a:cubicBezTo>
                      <a:pt x="238" y="186"/>
                      <a:pt x="238" y="186"/>
                      <a:pt x="238" y="186"/>
                    </a:cubicBezTo>
                    <a:cubicBezTo>
                      <a:pt x="238" y="187"/>
                      <a:pt x="238" y="187"/>
                      <a:pt x="238" y="188"/>
                    </a:cubicBezTo>
                    <a:cubicBezTo>
                      <a:pt x="239" y="190"/>
                      <a:pt x="239" y="190"/>
                      <a:pt x="239" y="190"/>
                    </a:cubicBezTo>
                    <a:cubicBezTo>
                      <a:pt x="239" y="193"/>
                      <a:pt x="240" y="197"/>
                      <a:pt x="240" y="200"/>
                    </a:cubicBezTo>
                    <a:cubicBezTo>
                      <a:pt x="240" y="203"/>
                      <a:pt x="241" y="207"/>
                      <a:pt x="246" y="209"/>
                    </a:cubicBezTo>
                    <a:cubicBezTo>
                      <a:pt x="248" y="209"/>
                      <a:pt x="249" y="211"/>
                      <a:pt x="249" y="213"/>
                    </a:cubicBezTo>
                    <a:cubicBezTo>
                      <a:pt x="250" y="215"/>
                      <a:pt x="250" y="217"/>
                      <a:pt x="252" y="218"/>
                    </a:cubicBezTo>
                    <a:cubicBezTo>
                      <a:pt x="256" y="221"/>
                      <a:pt x="261" y="223"/>
                      <a:pt x="265" y="226"/>
                    </a:cubicBezTo>
                    <a:cubicBezTo>
                      <a:pt x="266" y="226"/>
                      <a:pt x="267" y="227"/>
                      <a:pt x="268" y="227"/>
                    </a:cubicBezTo>
                    <a:cubicBezTo>
                      <a:pt x="269" y="227"/>
                      <a:pt x="269" y="227"/>
                      <a:pt x="269" y="227"/>
                    </a:cubicBezTo>
                    <a:close/>
                    <a:moveTo>
                      <a:pt x="221" y="229"/>
                    </a:moveTo>
                    <a:cubicBezTo>
                      <a:pt x="222" y="227"/>
                      <a:pt x="223" y="226"/>
                      <a:pt x="223" y="225"/>
                    </a:cubicBezTo>
                    <a:cubicBezTo>
                      <a:pt x="223" y="221"/>
                      <a:pt x="225" y="218"/>
                      <a:pt x="229" y="215"/>
                    </a:cubicBezTo>
                    <a:cubicBezTo>
                      <a:pt x="230" y="214"/>
                      <a:pt x="230" y="214"/>
                      <a:pt x="230" y="214"/>
                    </a:cubicBezTo>
                    <a:cubicBezTo>
                      <a:pt x="229" y="212"/>
                      <a:pt x="229" y="212"/>
                      <a:pt x="229" y="212"/>
                    </a:cubicBezTo>
                    <a:cubicBezTo>
                      <a:pt x="228" y="211"/>
                      <a:pt x="227" y="210"/>
                      <a:pt x="226" y="208"/>
                    </a:cubicBezTo>
                    <a:cubicBezTo>
                      <a:pt x="225" y="205"/>
                      <a:pt x="223" y="202"/>
                      <a:pt x="219" y="200"/>
                    </a:cubicBezTo>
                    <a:cubicBezTo>
                      <a:pt x="213" y="198"/>
                      <a:pt x="209" y="195"/>
                      <a:pt x="207" y="188"/>
                    </a:cubicBezTo>
                    <a:cubicBezTo>
                      <a:pt x="206" y="186"/>
                      <a:pt x="204" y="184"/>
                      <a:pt x="202" y="183"/>
                    </a:cubicBezTo>
                    <a:cubicBezTo>
                      <a:pt x="197" y="180"/>
                      <a:pt x="190" y="177"/>
                      <a:pt x="183" y="173"/>
                    </a:cubicBezTo>
                    <a:cubicBezTo>
                      <a:pt x="180" y="172"/>
                      <a:pt x="178" y="172"/>
                      <a:pt x="175" y="171"/>
                    </a:cubicBezTo>
                    <a:cubicBezTo>
                      <a:pt x="173" y="170"/>
                      <a:pt x="173" y="170"/>
                      <a:pt x="173" y="170"/>
                    </a:cubicBezTo>
                    <a:cubicBezTo>
                      <a:pt x="171" y="170"/>
                      <a:pt x="170" y="171"/>
                      <a:pt x="169" y="171"/>
                    </a:cubicBezTo>
                    <a:cubicBezTo>
                      <a:pt x="168" y="173"/>
                      <a:pt x="166" y="174"/>
                      <a:pt x="165" y="175"/>
                    </a:cubicBezTo>
                    <a:cubicBezTo>
                      <a:pt x="163" y="178"/>
                      <a:pt x="163" y="178"/>
                      <a:pt x="163" y="178"/>
                    </a:cubicBezTo>
                    <a:cubicBezTo>
                      <a:pt x="164" y="179"/>
                      <a:pt x="164" y="179"/>
                      <a:pt x="164" y="179"/>
                    </a:cubicBezTo>
                    <a:cubicBezTo>
                      <a:pt x="168" y="187"/>
                      <a:pt x="174" y="192"/>
                      <a:pt x="183" y="194"/>
                    </a:cubicBezTo>
                    <a:cubicBezTo>
                      <a:pt x="186" y="195"/>
                      <a:pt x="188" y="196"/>
                      <a:pt x="190" y="196"/>
                    </a:cubicBezTo>
                    <a:cubicBezTo>
                      <a:pt x="191" y="197"/>
                      <a:pt x="192" y="198"/>
                      <a:pt x="193" y="199"/>
                    </a:cubicBezTo>
                    <a:cubicBezTo>
                      <a:pt x="197" y="202"/>
                      <a:pt x="196" y="206"/>
                      <a:pt x="195" y="211"/>
                    </a:cubicBezTo>
                    <a:cubicBezTo>
                      <a:pt x="195" y="212"/>
                      <a:pt x="195" y="213"/>
                      <a:pt x="194" y="214"/>
                    </a:cubicBezTo>
                    <a:cubicBezTo>
                      <a:pt x="193" y="215"/>
                      <a:pt x="191" y="216"/>
                      <a:pt x="190" y="217"/>
                    </a:cubicBezTo>
                    <a:cubicBezTo>
                      <a:pt x="185" y="221"/>
                      <a:pt x="185" y="221"/>
                      <a:pt x="185" y="221"/>
                    </a:cubicBezTo>
                    <a:cubicBezTo>
                      <a:pt x="195" y="224"/>
                      <a:pt x="195" y="224"/>
                      <a:pt x="195" y="224"/>
                    </a:cubicBezTo>
                    <a:cubicBezTo>
                      <a:pt x="201" y="226"/>
                      <a:pt x="206" y="228"/>
                      <a:pt x="212" y="230"/>
                    </a:cubicBezTo>
                    <a:cubicBezTo>
                      <a:pt x="213" y="230"/>
                      <a:pt x="214" y="230"/>
                      <a:pt x="215" y="230"/>
                    </a:cubicBezTo>
                    <a:cubicBezTo>
                      <a:pt x="217" y="230"/>
                      <a:pt x="219" y="230"/>
                      <a:pt x="221" y="229"/>
                    </a:cubicBezTo>
                    <a:close/>
                    <a:moveTo>
                      <a:pt x="377" y="191"/>
                    </a:moveTo>
                    <a:cubicBezTo>
                      <a:pt x="378" y="191"/>
                      <a:pt x="378" y="191"/>
                      <a:pt x="378" y="191"/>
                    </a:cubicBezTo>
                    <a:cubicBezTo>
                      <a:pt x="378" y="189"/>
                      <a:pt x="378" y="189"/>
                      <a:pt x="378" y="189"/>
                    </a:cubicBezTo>
                    <a:cubicBezTo>
                      <a:pt x="377" y="185"/>
                      <a:pt x="374" y="182"/>
                      <a:pt x="371" y="180"/>
                    </a:cubicBezTo>
                    <a:cubicBezTo>
                      <a:pt x="370" y="179"/>
                      <a:pt x="370" y="179"/>
                      <a:pt x="370" y="179"/>
                    </a:cubicBezTo>
                    <a:cubicBezTo>
                      <a:pt x="369" y="178"/>
                      <a:pt x="369" y="178"/>
                      <a:pt x="368" y="177"/>
                    </a:cubicBezTo>
                    <a:cubicBezTo>
                      <a:pt x="391" y="186"/>
                      <a:pt x="391" y="186"/>
                      <a:pt x="391" y="186"/>
                    </a:cubicBezTo>
                    <a:cubicBezTo>
                      <a:pt x="391" y="181"/>
                      <a:pt x="391" y="181"/>
                      <a:pt x="391" y="181"/>
                    </a:cubicBezTo>
                    <a:cubicBezTo>
                      <a:pt x="392" y="179"/>
                      <a:pt x="392" y="177"/>
                      <a:pt x="392" y="175"/>
                    </a:cubicBezTo>
                    <a:cubicBezTo>
                      <a:pt x="393" y="171"/>
                      <a:pt x="391" y="168"/>
                      <a:pt x="387" y="166"/>
                    </a:cubicBezTo>
                    <a:cubicBezTo>
                      <a:pt x="383" y="165"/>
                      <a:pt x="380" y="163"/>
                      <a:pt x="377" y="161"/>
                    </a:cubicBezTo>
                    <a:cubicBezTo>
                      <a:pt x="374" y="160"/>
                      <a:pt x="372" y="160"/>
                      <a:pt x="370" y="159"/>
                    </a:cubicBezTo>
                    <a:cubicBezTo>
                      <a:pt x="369" y="158"/>
                      <a:pt x="369" y="158"/>
                      <a:pt x="369" y="158"/>
                    </a:cubicBezTo>
                    <a:cubicBezTo>
                      <a:pt x="365" y="156"/>
                      <a:pt x="361" y="155"/>
                      <a:pt x="359" y="152"/>
                    </a:cubicBezTo>
                    <a:cubicBezTo>
                      <a:pt x="358" y="150"/>
                      <a:pt x="356" y="149"/>
                      <a:pt x="355" y="149"/>
                    </a:cubicBezTo>
                    <a:cubicBezTo>
                      <a:pt x="352" y="149"/>
                      <a:pt x="350" y="150"/>
                      <a:pt x="349" y="152"/>
                    </a:cubicBezTo>
                    <a:cubicBezTo>
                      <a:pt x="347" y="153"/>
                      <a:pt x="347" y="153"/>
                      <a:pt x="347" y="153"/>
                    </a:cubicBezTo>
                    <a:cubicBezTo>
                      <a:pt x="348" y="154"/>
                      <a:pt x="348" y="154"/>
                      <a:pt x="348" y="154"/>
                    </a:cubicBezTo>
                    <a:cubicBezTo>
                      <a:pt x="349" y="155"/>
                      <a:pt x="349" y="156"/>
                      <a:pt x="349" y="156"/>
                    </a:cubicBezTo>
                    <a:cubicBezTo>
                      <a:pt x="350" y="158"/>
                      <a:pt x="351" y="160"/>
                      <a:pt x="352" y="161"/>
                    </a:cubicBezTo>
                    <a:cubicBezTo>
                      <a:pt x="356" y="166"/>
                      <a:pt x="358" y="170"/>
                      <a:pt x="359" y="175"/>
                    </a:cubicBezTo>
                    <a:cubicBezTo>
                      <a:pt x="360" y="181"/>
                      <a:pt x="362" y="185"/>
                      <a:pt x="368" y="189"/>
                    </a:cubicBezTo>
                    <a:cubicBezTo>
                      <a:pt x="370" y="191"/>
                      <a:pt x="372" y="192"/>
                      <a:pt x="374" y="192"/>
                    </a:cubicBezTo>
                    <a:cubicBezTo>
                      <a:pt x="375" y="192"/>
                      <a:pt x="376" y="192"/>
                      <a:pt x="377" y="191"/>
                    </a:cubicBezTo>
                    <a:close/>
                    <a:moveTo>
                      <a:pt x="311" y="180"/>
                    </a:moveTo>
                    <a:cubicBezTo>
                      <a:pt x="316" y="175"/>
                      <a:pt x="318" y="169"/>
                      <a:pt x="320" y="162"/>
                    </a:cubicBezTo>
                    <a:cubicBezTo>
                      <a:pt x="320" y="161"/>
                      <a:pt x="320" y="160"/>
                      <a:pt x="319" y="159"/>
                    </a:cubicBezTo>
                    <a:cubicBezTo>
                      <a:pt x="317" y="156"/>
                      <a:pt x="314" y="154"/>
                      <a:pt x="310" y="154"/>
                    </a:cubicBezTo>
                    <a:cubicBezTo>
                      <a:pt x="306" y="154"/>
                      <a:pt x="303" y="155"/>
                      <a:pt x="301" y="158"/>
                    </a:cubicBezTo>
                    <a:cubicBezTo>
                      <a:pt x="299" y="160"/>
                      <a:pt x="297" y="162"/>
                      <a:pt x="295" y="162"/>
                    </a:cubicBezTo>
                    <a:cubicBezTo>
                      <a:pt x="292" y="162"/>
                      <a:pt x="292" y="162"/>
                      <a:pt x="292" y="162"/>
                    </a:cubicBezTo>
                    <a:cubicBezTo>
                      <a:pt x="293" y="164"/>
                      <a:pt x="293" y="164"/>
                      <a:pt x="293" y="164"/>
                    </a:cubicBezTo>
                    <a:cubicBezTo>
                      <a:pt x="293" y="165"/>
                      <a:pt x="293" y="167"/>
                      <a:pt x="293" y="168"/>
                    </a:cubicBezTo>
                    <a:cubicBezTo>
                      <a:pt x="294" y="172"/>
                      <a:pt x="294" y="176"/>
                      <a:pt x="297" y="179"/>
                    </a:cubicBezTo>
                    <a:cubicBezTo>
                      <a:pt x="299" y="182"/>
                      <a:pt x="301" y="183"/>
                      <a:pt x="304" y="183"/>
                    </a:cubicBezTo>
                    <a:cubicBezTo>
                      <a:pt x="304" y="183"/>
                      <a:pt x="304" y="183"/>
                      <a:pt x="304" y="183"/>
                    </a:cubicBezTo>
                    <a:cubicBezTo>
                      <a:pt x="307" y="183"/>
                      <a:pt x="309" y="182"/>
                      <a:pt x="311" y="180"/>
                    </a:cubicBezTo>
                    <a:close/>
                    <a:moveTo>
                      <a:pt x="208" y="467"/>
                    </a:moveTo>
                    <a:cubicBezTo>
                      <a:pt x="211" y="466"/>
                      <a:pt x="214" y="465"/>
                      <a:pt x="215" y="459"/>
                    </a:cubicBezTo>
                    <a:cubicBezTo>
                      <a:pt x="216" y="457"/>
                      <a:pt x="216" y="457"/>
                      <a:pt x="216" y="457"/>
                    </a:cubicBezTo>
                    <a:cubicBezTo>
                      <a:pt x="210" y="456"/>
                      <a:pt x="210" y="456"/>
                      <a:pt x="210" y="456"/>
                    </a:cubicBezTo>
                    <a:cubicBezTo>
                      <a:pt x="206" y="455"/>
                      <a:pt x="203" y="454"/>
                      <a:pt x="200" y="453"/>
                    </a:cubicBezTo>
                    <a:cubicBezTo>
                      <a:pt x="198" y="453"/>
                      <a:pt x="196" y="453"/>
                      <a:pt x="195" y="452"/>
                    </a:cubicBezTo>
                    <a:cubicBezTo>
                      <a:pt x="193" y="452"/>
                      <a:pt x="191" y="451"/>
                      <a:pt x="189" y="451"/>
                    </a:cubicBezTo>
                    <a:cubicBezTo>
                      <a:pt x="182" y="449"/>
                      <a:pt x="177" y="448"/>
                      <a:pt x="172" y="446"/>
                    </a:cubicBezTo>
                    <a:cubicBezTo>
                      <a:pt x="168" y="445"/>
                      <a:pt x="165" y="447"/>
                      <a:pt x="162" y="448"/>
                    </a:cubicBezTo>
                    <a:cubicBezTo>
                      <a:pt x="158" y="451"/>
                      <a:pt x="158" y="451"/>
                      <a:pt x="158" y="451"/>
                    </a:cubicBezTo>
                    <a:cubicBezTo>
                      <a:pt x="164" y="452"/>
                      <a:pt x="164" y="452"/>
                      <a:pt x="164" y="452"/>
                    </a:cubicBezTo>
                    <a:cubicBezTo>
                      <a:pt x="165" y="453"/>
                      <a:pt x="166" y="453"/>
                      <a:pt x="167" y="453"/>
                    </a:cubicBezTo>
                    <a:cubicBezTo>
                      <a:pt x="178" y="454"/>
                      <a:pt x="186" y="457"/>
                      <a:pt x="193" y="463"/>
                    </a:cubicBezTo>
                    <a:cubicBezTo>
                      <a:pt x="197" y="466"/>
                      <a:pt x="200" y="467"/>
                      <a:pt x="204" y="467"/>
                    </a:cubicBezTo>
                    <a:cubicBezTo>
                      <a:pt x="205" y="467"/>
                      <a:pt x="207" y="467"/>
                      <a:pt x="208" y="467"/>
                    </a:cubicBezTo>
                    <a:close/>
                    <a:moveTo>
                      <a:pt x="289" y="302"/>
                    </a:moveTo>
                    <a:cubicBezTo>
                      <a:pt x="292" y="302"/>
                      <a:pt x="292" y="302"/>
                      <a:pt x="292" y="302"/>
                    </a:cubicBezTo>
                    <a:cubicBezTo>
                      <a:pt x="290" y="299"/>
                      <a:pt x="290" y="299"/>
                      <a:pt x="290" y="299"/>
                    </a:cubicBezTo>
                    <a:cubicBezTo>
                      <a:pt x="287" y="293"/>
                      <a:pt x="281" y="289"/>
                      <a:pt x="276" y="285"/>
                    </a:cubicBezTo>
                    <a:cubicBezTo>
                      <a:pt x="273" y="283"/>
                      <a:pt x="270" y="280"/>
                      <a:pt x="267" y="277"/>
                    </a:cubicBezTo>
                    <a:cubicBezTo>
                      <a:pt x="265" y="274"/>
                      <a:pt x="265" y="274"/>
                      <a:pt x="265" y="274"/>
                    </a:cubicBezTo>
                    <a:cubicBezTo>
                      <a:pt x="263" y="277"/>
                      <a:pt x="263" y="277"/>
                      <a:pt x="263" y="277"/>
                    </a:cubicBezTo>
                    <a:cubicBezTo>
                      <a:pt x="261" y="284"/>
                      <a:pt x="261" y="288"/>
                      <a:pt x="266" y="293"/>
                    </a:cubicBezTo>
                    <a:cubicBezTo>
                      <a:pt x="271" y="301"/>
                      <a:pt x="274" y="303"/>
                      <a:pt x="281" y="303"/>
                    </a:cubicBezTo>
                    <a:cubicBezTo>
                      <a:pt x="283" y="303"/>
                      <a:pt x="286" y="303"/>
                      <a:pt x="289" y="302"/>
                    </a:cubicBezTo>
                    <a:close/>
                    <a:moveTo>
                      <a:pt x="244" y="471"/>
                    </a:moveTo>
                    <a:cubicBezTo>
                      <a:pt x="246" y="471"/>
                      <a:pt x="246" y="471"/>
                      <a:pt x="246" y="471"/>
                    </a:cubicBezTo>
                    <a:cubicBezTo>
                      <a:pt x="245" y="468"/>
                      <a:pt x="245" y="468"/>
                      <a:pt x="245" y="468"/>
                    </a:cubicBezTo>
                    <a:cubicBezTo>
                      <a:pt x="243" y="466"/>
                      <a:pt x="243" y="466"/>
                      <a:pt x="243" y="466"/>
                    </a:cubicBezTo>
                    <a:cubicBezTo>
                      <a:pt x="242" y="466"/>
                      <a:pt x="241" y="465"/>
                      <a:pt x="240" y="464"/>
                    </a:cubicBezTo>
                    <a:cubicBezTo>
                      <a:pt x="239" y="464"/>
                      <a:pt x="239" y="464"/>
                      <a:pt x="239" y="464"/>
                    </a:cubicBezTo>
                    <a:cubicBezTo>
                      <a:pt x="237" y="459"/>
                      <a:pt x="234" y="458"/>
                      <a:pt x="229" y="459"/>
                    </a:cubicBezTo>
                    <a:cubicBezTo>
                      <a:pt x="227" y="459"/>
                      <a:pt x="227" y="459"/>
                      <a:pt x="227" y="459"/>
                    </a:cubicBezTo>
                    <a:cubicBezTo>
                      <a:pt x="225" y="460"/>
                      <a:pt x="222" y="460"/>
                      <a:pt x="220" y="461"/>
                    </a:cubicBezTo>
                    <a:cubicBezTo>
                      <a:pt x="218" y="461"/>
                      <a:pt x="217" y="462"/>
                      <a:pt x="217" y="462"/>
                    </a:cubicBezTo>
                    <a:cubicBezTo>
                      <a:pt x="216" y="463"/>
                      <a:pt x="216" y="464"/>
                      <a:pt x="216" y="466"/>
                    </a:cubicBezTo>
                    <a:cubicBezTo>
                      <a:pt x="216" y="467"/>
                      <a:pt x="217" y="469"/>
                      <a:pt x="219" y="470"/>
                    </a:cubicBezTo>
                    <a:cubicBezTo>
                      <a:pt x="223" y="472"/>
                      <a:pt x="228" y="473"/>
                      <a:pt x="233" y="473"/>
                    </a:cubicBezTo>
                    <a:cubicBezTo>
                      <a:pt x="236" y="473"/>
                      <a:pt x="240" y="472"/>
                      <a:pt x="244" y="471"/>
                    </a:cubicBezTo>
                    <a:close/>
                  </a:path>
                </a:pathLst>
              </a:custGeom>
              <a:solidFill>
                <a:schemeClr val="accent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39" name="Rectangle 38"/>
          <p:cNvSpPr/>
          <p:nvPr/>
        </p:nvSpPr>
        <p:spPr>
          <a:xfrm>
            <a:off x="3873688" y="2432174"/>
            <a:ext cx="1536245" cy="3706796"/>
          </a:xfrm>
          <a:prstGeom prst="rect">
            <a:avLst/>
          </a:prstGeom>
          <a:gradFill flip="none" rotWithShape="1">
            <a:gsLst>
              <a:gs pos="100000">
                <a:srgbClr val="DBDBDB"/>
              </a:gs>
              <a:gs pos="91000">
                <a:schemeClr val="bg1"/>
              </a:gs>
              <a:gs pos="9000">
                <a:schemeClr val="bg1"/>
              </a:gs>
              <a:gs pos="0">
                <a:schemeClr val="bg1">
                  <a:shade val="67500"/>
                  <a:satMod val="115000"/>
                </a:schemeClr>
              </a:gs>
              <a:gs pos="50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p:cNvSpPr txBox="1"/>
          <p:nvPr/>
        </p:nvSpPr>
        <p:spPr>
          <a:xfrm>
            <a:off x="4022932" y="2691147"/>
            <a:ext cx="1237758" cy="769441"/>
          </a:xfrm>
          <a:prstGeom prst="rect">
            <a:avLst/>
          </a:prstGeom>
          <a:noFill/>
        </p:spPr>
        <p:txBody>
          <a:bodyPr wrap="square" lIns="0" rIns="0" rtlCol="0" anchor="t" anchorCtr="0">
            <a:spAutoFit/>
          </a:bodyPr>
          <a:lstStyle/>
          <a:p>
            <a:pPr algn="ctr"/>
            <a:r>
              <a:rPr lang="en-US" sz="1100" b="1" dirty="0">
                <a:solidFill>
                  <a:schemeClr val="accent4"/>
                </a:solidFill>
              </a:rPr>
              <a:t>Increasing Demand for Digital Color Products</a:t>
            </a:r>
          </a:p>
        </p:txBody>
      </p:sp>
      <p:sp>
        <p:nvSpPr>
          <p:cNvPr id="57" name="TextBox 56"/>
          <p:cNvSpPr txBox="1"/>
          <p:nvPr/>
        </p:nvSpPr>
        <p:spPr>
          <a:xfrm>
            <a:off x="3977316" y="4415094"/>
            <a:ext cx="1328990" cy="1477328"/>
          </a:xfrm>
          <a:prstGeom prst="rect">
            <a:avLst/>
          </a:prstGeom>
          <a:noFill/>
        </p:spPr>
        <p:txBody>
          <a:bodyPr wrap="square" lIns="0" rIns="0" rtlCol="0" anchor="t" anchorCtr="0">
            <a:spAutoFit/>
          </a:bodyPr>
          <a:lstStyle/>
          <a:p>
            <a:pPr>
              <a:spcBef>
                <a:spcPts val="300"/>
              </a:spcBef>
              <a:buClr>
                <a:schemeClr val="bg1"/>
              </a:buClr>
            </a:pPr>
            <a:r>
              <a:rPr lang="en-US" sz="900" dirty="0">
                <a:latin typeface="Tahoma" panose="020B0604030504040204" pitchFamily="34" charset="0"/>
              </a:rPr>
              <a:t>Within the toner market, color has seen the most pronounced growth over the past 5 years, and MFD toner has emerged as the high growth segment where Katun has experienced the greatest gains and is the most profitable</a:t>
            </a:r>
          </a:p>
        </p:txBody>
      </p:sp>
      <p:sp>
        <p:nvSpPr>
          <p:cNvPr id="47" name="Oval 46"/>
          <p:cNvSpPr/>
          <p:nvPr/>
        </p:nvSpPr>
        <p:spPr bwMode="auto">
          <a:xfrm>
            <a:off x="3772034" y="2326246"/>
            <a:ext cx="215351" cy="211856"/>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C</a:t>
            </a:r>
          </a:p>
        </p:txBody>
      </p:sp>
      <p:grpSp>
        <p:nvGrpSpPr>
          <p:cNvPr id="4" name="Group 3"/>
          <p:cNvGrpSpPr/>
          <p:nvPr/>
        </p:nvGrpSpPr>
        <p:grpSpPr>
          <a:xfrm>
            <a:off x="4206884" y="3427658"/>
            <a:ext cx="877824" cy="877824"/>
            <a:chOff x="4133088" y="3427165"/>
            <a:chExt cx="877824" cy="877824"/>
          </a:xfrm>
        </p:grpSpPr>
        <p:sp>
          <p:nvSpPr>
            <p:cNvPr id="41" name="Freeform 7"/>
            <p:cNvSpPr>
              <a:spLocks noChangeAspect="1" noEditPoints="1"/>
            </p:cNvSpPr>
            <p:nvPr/>
          </p:nvSpPr>
          <p:spPr bwMode="auto">
            <a:xfrm>
              <a:off x="4249513" y="3544819"/>
              <a:ext cx="644974" cy="642516"/>
            </a:xfrm>
            <a:custGeom>
              <a:avLst/>
              <a:gdLst>
                <a:gd name="T0" fmla="*/ 104 w 208"/>
                <a:gd name="T1" fmla="*/ 0 h 208"/>
                <a:gd name="T2" fmla="*/ 0 w 208"/>
                <a:gd name="T3" fmla="*/ 104 h 208"/>
                <a:gd name="T4" fmla="*/ 104 w 208"/>
                <a:gd name="T5" fmla="*/ 208 h 208"/>
                <a:gd name="T6" fmla="*/ 208 w 208"/>
                <a:gd name="T7" fmla="*/ 104 h 208"/>
                <a:gd name="T8" fmla="*/ 104 w 208"/>
                <a:gd name="T9" fmla="*/ 0 h 208"/>
                <a:gd name="T10" fmla="*/ 167 w 208"/>
                <a:gd name="T11" fmla="*/ 77 h 208"/>
                <a:gd name="T12" fmla="*/ 142 w 208"/>
                <a:gd name="T13" fmla="*/ 96 h 208"/>
                <a:gd name="T14" fmla="*/ 143 w 208"/>
                <a:gd name="T15" fmla="*/ 102 h 208"/>
                <a:gd name="T16" fmla="*/ 151 w 208"/>
                <a:gd name="T17" fmla="*/ 103 h 208"/>
                <a:gd name="T18" fmla="*/ 143 w 208"/>
                <a:gd name="T19" fmla="*/ 111 h 208"/>
                <a:gd name="T20" fmla="*/ 145 w 208"/>
                <a:gd name="T21" fmla="*/ 120 h 208"/>
                <a:gd name="T22" fmla="*/ 153 w 208"/>
                <a:gd name="T23" fmla="*/ 121 h 208"/>
                <a:gd name="T24" fmla="*/ 145 w 208"/>
                <a:gd name="T25" fmla="*/ 130 h 208"/>
                <a:gd name="T26" fmla="*/ 147 w 208"/>
                <a:gd name="T27" fmla="*/ 153 h 208"/>
                <a:gd name="T28" fmla="*/ 138 w 208"/>
                <a:gd name="T29" fmla="*/ 161 h 208"/>
                <a:gd name="T30" fmla="*/ 124 w 208"/>
                <a:gd name="T31" fmla="*/ 114 h 208"/>
                <a:gd name="T32" fmla="*/ 111 w 208"/>
                <a:gd name="T33" fmla="*/ 112 h 208"/>
                <a:gd name="T34" fmla="*/ 55 w 208"/>
                <a:gd name="T35" fmla="*/ 140 h 208"/>
                <a:gd name="T36" fmla="*/ 56 w 208"/>
                <a:gd name="T37" fmla="*/ 162 h 208"/>
                <a:gd name="T38" fmla="*/ 50 w 208"/>
                <a:gd name="T39" fmla="*/ 167 h 208"/>
                <a:gd name="T40" fmla="*/ 41 w 208"/>
                <a:gd name="T41" fmla="*/ 146 h 208"/>
                <a:gd name="T42" fmla="*/ 34 w 208"/>
                <a:gd name="T43" fmla="*/ 146 h 208"/>
                <a:gd name="T44" fmla="*/ 38 w 208"/>
                <a:gd name="T45" fmla="*/ 140 h 208"/>
                <a:gd name="T46" fmla="*/ 22 w 208"/>
                <a:gd name="T47" fmla="*/ 124 h 208"/>
                <a:gd name="T48" fmla="*/ 30 w 208"/>
                <a:gd name="T49" fmla="*/ 120 h 208"/>
                <a:gd name="T50" fmla="*/ 50 w 208"/>
                <a:gd name="T51" fmla="*/ 131 h 208"/>
                <a:gd name="T52" fmla="*/ 104 w 208"/>
                <a:gd name="T53" fmla="*/ 93 h 208"/>
                <a:gd name="T54" fmla="*/ 104 w 208"/>
                <a:gd name="T55" fmla="*/ 82 h 208"/>
                <a:gd name="T56" fmla="*/ 70 w 208"/>
                <a:gd name="T57" fmla="*/ 49 h 208"/>
                <a:gd name="T58" fmla="*/ 82 w 208"/>
                <a:gd name="T59" fmla="*/ 43 h 208"/>
                <a:gd name="T60" fmla="*/ 102 w 208"/>
                <a:gd name="T61" fmla="*/ 56 h 208"/>
                <a:gd name="T62" fmla="*/ 113 w 208"/>
                <a:gd name="T63" fmla="*/ 53 h 208"/>
                <a:gd name="T64" fmla="*/ 110 w 208"/>
                <a:gd name="T65" fmla="*/ 62 h 208"/>
                <a:gd name="T66" fmla="*/ 117 w 208"/>
                <a:gd name="T67" fmla="*/ 67 h 208"/>
                <a:gd name="T68" fmla="*/ 128 w 208"/>
                <a:gd name="T69" fmla="*/ 63 h 208"/>
                <a:gd name="T70" fmla="*/ 125 w 208"/>
                <a:gd name="T71" fmla="*/ 72 h 208"/>
                <a:gd name="T72" fmla="*/ 132 w 208"/>
                <a:gd name="T73" fmla="*/ 76 h 208"/>
                <a:gd name="T74" fmla="*/ 159 w 208"/>
                <a:gd name="T75" fmla="*/ 62 h 208"/>
                <a:gd name="T76" fmla="*/ 177 w 208"/>
                <a:gd name="T77" fmla="*/ 60 h 208"/>
                <a:gd name="T78" fmla="*/ 167 w 208"/>
                <a:gd name="T79"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8" h="208">
                  <a:moveTo>
                    <a:pt x="104" y="0"/>
                  </a:moveTo>
                  <a:cubicBezTo>
                    <a:pt x="46" y="0"/>
                    <a:pt x="0" y="47"/>
                    <a:pt x="0" y="104"/>
                  </a:cubicBezTo>
                  <a:cubicBezTo>
                    <a:pt x="0" y="162"/>
                    <a:pt x="46" y="208"/>
                    <a:pt x="104" y="208"/>
                  </a:cubicBezTo>
                  <a:cubicBezTo>
                    <a:pt x="161" y="208"/>
                    <a:pt x="208" y="162"/>
                    <a:pt x="208" y="104"/>
                  </a:cubicBezTo>
                  <a:cubicBezTo>
                    <a:pt x="208" y="47"/>
                    <a:pt x="161" y="0"/>
                    <a:pt x="104" y="0"/>
                  </a:cubicBezTo>
                  <a:close/>
                  <a:moveTo>
                    <a:pt x="167" y="77"/>
                  </a:moveTo>
                  <a:cubicBezTo>
                    <a:pt x="158" y="84"/>
                    <a:pt x="142" y="96"/>
                    <a:pt x="142" y="96"/>
                  </a:cubicBezTo>
                  <a:cubicBezTo>
                    <a:pt x="143" y="102"/>
                    <a:pt x="143" y="102"/>
                    <a:pt x="143" y="102"/>
                  </a:cubicBezTo>
                  <a:cubicBezTo>
                    <a:pt x="143" y="102"/>
                    <a:pt x="150" y="100"/>
                    <a:pt x="151" y="103"/>
                  </a:cubicBezTo>
                  <a:cubicBezTo>
                    <a:pt x="152" y="108"/>
                    <a:pt x="143" y="111"/>
                    <a:pt x="143" y="111"/>
                  </a:cubicBezTo>
                  <a:cubicBezTo>
                    <a:pt x="145" y="120"/>
                    <a:pt x="145" y="120"/>
                    <a:pt x="145" y="120"/>
                  </a:cubicBezTo>
                  <a:cubicBezTo>
                    <a:pt x="145" y="120"/>
                    <a:pt x="152" y="117"/>
                    <a:pt x="153" y="121"/>
                  </a:cubicBezTo>
                  <a:cubicBezTo>
                    <a:pt x="154" y="124"/>
                    <a:pt x="151" y="127"/>
                    <a:pt x="145" y="130"/>
                  </a:cubicBezTo>
                  <a:cubicBezTo>
                    <a:pt x="147" y="153"/>
                    <a:pt x="147" y="153"/>
                    <a:pt x="147" y="153"/>
                  </a:cubicBezTo>
                  <a:cubicBezTo>
                    <a:pt x="138" y="161"/>
                    <a:pt x="138" y="161"/>
                    <a:pt x="138" y="161"/>
                  </a:cubicBezTo>
                  <a:cubicBezTo>
                    <a:pt x="138" y="161"/>
                    <a:pt x="125" y="119"/>
                    <a:pt x="124" y="114"/>
                  </a:cubicBezTo>
                  <a:cubicBezTo>
                    <a:pt x="122" y="109"/>
                    <a:pt x="115" y="109"/>
                    <a:pt x="111" y="112"/>
                  </a:cubicBezTo>
                  <a:cubicBezTo>
                    <a:pt x="107" y="114"/>
                    <a:pt x="55" y="140"/>
                    <a:pt x="55" y="140"/>
                  </a:cubicBezTo>
                  <a:cubicBezTo>
                    <a:pt x="56" y="162"/>
                    <a:pt x="56" y="162"/>
                    <a:pt x="56" y="162"/>
                  </a:cubicBezTo>
                  <a:cubicBezTo>
                    <a:pt x="50" y="167"/>
                    <a:pt x="50" y="167"/>
                    <a:pt x="50" y="167"/>
                  </a:cubicBezTo>
                  <a:cubicBezTo>
                    <a:pt x="41" y="146"/>
                    <a:pt x="41" y="146"/>
                    <a:pt x="41" y="146"/>
                  </a:cubicBezTo>
                  <a:cubicBezTo>
                    <a:pt x="41" y="146"/>
                    <a:pt x="35" y="147"/>
                    <a:pt x="34" y="146"/>
                  </a:cubicBezTo>
                  <a:cubicBezTo>
                    <a:pt x="33" y="145"/>
                    <a:pt x="38" y="140"/>
                    <a:pt x="38" y="140"/>
                  </a:cubicBezTo>
                  <a:cubicBezTo>
                    <a:pt x="22" y="124"/>
                    <a:pt x="22" y="124"/>
                    <a:pt x="22" y="124"/>
                  </a:cubicBezTo>
                  <a:cubicBezTo>
                    <a:pt x="30" y="120"/>
                    <a:pt x="30" y="120"/>
                    <a:pt x="30" y="120"/>
                  </a:cubicBezTo>
                  <a:cubicBezTo>
                    <a:pt x="50" y="131"/>
                    <a:pt x="50" y="131"/>
                    <a:pt x="50" y="131"/>
                  </a:cubicBezTo>
                  <a:cubicBezTo>
                    <a:pt x="50" y="131"/>
                    <a:pt x="100" y="96"/>
                    <a:pt x="104" y="93"/>
                  </a:cubicBezTo>
                  <a:cubicBezTo>
                    <a:pt x="108" y="90"/>
                    <a:pt x="106" y="85"/>
                    <a:pt x="104" y="82"/>
                  </a:cubicBezTo>
                  <a:cubicBezTo>
                    <a:pt x="102" y="79"/>
                    <a:pt x="70" y="49"/>
                    <a:pt x="70" y="49"/>
                  </a:cubicBezTo>
                  <a:cubicBezTo>
                    <a:pt x="82" y="43"/>
                    <a:pt x="82" y="43"/>
                    <a:pt x="82" y="43"/>
                  </a:cubicBezTo>
                  <a:cubicBezTo>
                    <a:pt x="102" y="56"/>
                    <a:pt x="102" y="56"/>
                    <a:pt x="102" y="56"/>
                  </a:cubicBezTo>
                  <a:cubicBezTo>
                    <a:pt x="102" y="56"/>
                    <a:pt x="109" y="50"/>
                    <a:pt x="113" y="53"/>
                  </a:cubicBezTo>
                  <a:cubicBezTo>
                    <a:pt x="117" y="55"/>
                    <a:pt x="110" y="62"/>
                    <a:pt x="110" y="62"/>
                  </a:cubicBezTo>
                  <a:cubicBezTo>
                    <a:pt x="117" y="67"/>
                    <a:pt x="117" y="67"/>
                    <a:pt x="117" y="67"/>
                  </a:cubicBezTo>
                  <a:cubicBezTo>
                    <a:pt x="117" y="67"/>
                    <a:pt x="124" y="60"/>
                    <a:pt x="128" y="63"/>
                  </a:cubicBezTo>
                  <a:cubicBezTo>
                    <a:pt x="132" y="66"/>
                    <a:pt x="125" y="72"/>
                    <a:pt x="125" y="72"/>
                  </a:cubicBezTo>
                  <a:cubicBezTo>
                    <a:pt x="132" y="76"/>
                    <a:pt x="132" y="76"/>
                    <a:pt x="132" y="76"/>
                  </a:cubicBezTo>
                  <a:cubicBezTo>
                    <a:pt x="132" y="76"/>
                    <a:pt x="153" y="65"/>
                    <a:pt x="159" y="62"/>
                  </a:cubicBezTo>
                  <a:cubicBezTo>
                    <a:pt x="165" y="59"/>
                    <a:pt x="174" y="57"/>
                    <a:pt x="177" y="60"/>
                  </a:cubicBezTo>
                  <a:cubicBezTo>
                    <a:pt x="180" y="63"/>
                    <a:pt x="175" y="70"/>
                    <a:pt x="167" y="77"/>
                  </a:cubicBezTo>
                  <a:close/>
                </a:path>
              </a:pathLst>
            </a:custGeom>
            <a:solidFill>
              <a:schemeClr val="bg1"/>
            </a:solidFill>
            <a:ln>
              <a:noFill/>
            </a:ln>
            <a:effectLst/>
            <a:extLst/>
          </p:spPr>
          <p:txBody>
            <a:bodyPr vert="horz" wrap="square" lIns="91440" tIns="45720" rIns="91440" bIns="45720" numCol="1" anchor="t" anchorCtr="0" compatLnSpc="1">
              <a:prstTxWarp prst="textNoShape">
                <a:avLst/>
              </a:prstTxWarp>
            </a:bodyPr>
            <a:lstStyle/>
            <a:p>
              <a:endParaRPr lang="en-US" dirty="0"/>
            </a:p>
          </p:txBody>
        </p:sp>
        <p:sp>
          <p:nvSpPr>
            <p:cNvPr id="51" name="Oval 50"/>
            <p:cNvSpPr/>
            <p:nvPr/>
          </p:nvSpPr>
          <p:spPr>
            <a:xfrm>
              <a:off x="4133088" y="3427165"/>
              <a:ext cx="877824" cy="877824"/>
            </a:xfrm>
            <a:prstGeom prst="ellipse">
              <a:avLst/>
            </a:prstGeom>
            <a:solidFill>
              <a:schemeClr val="accent4"/>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Oval 51"/>
            <p:cNvSpPr>
              <a:spLocks noChangeAspect="1"/>
            </p:cNvSpPr>
            <p:nvPr/>
          </p:nvSpPr>
          <p:spPr>
            <a:xfrm>
              <a:off x="4248066" y="3542721"/>
              <a:ext cx="647869" cy="646713"/>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r"/>
              <a:endParaRPr lang="en-US" sz="1000" dirty="0">
                <a:solidFill>
                  <a:schemeClr val="tx1"/>
                </a:solidFill>
              </a:endParaRPr>
            </a:p>
          </p:txBody>
        </p:sp>
        <p:grpSp>
          <p:nvGrpSpPr>
            <p:cNvPr id="69" name="Group 68"/>
            <p:cNvGrpSpPr/>
            <p:nvPr/>
          </p:nvGrpSpPr>
          <p:grpSpPr>
            <a:xfrm>
              <a:off x="4342446" y="3638774"/>
              <a:ext cx="459108" cy="454607"/>
              <a:chOff x="5788025" y="4303713"/>
              <a:chExt cx="1619251" cy="1603375"/>
            </a:xfrm>
          </p:grpSpPr>
          <p:sp>
            <p:nvSpPr>
              <p:cNvPr id="70" name="Freeform 6"/>
              <p:cNvSpPr>
                <a:spLocks/>
              </p:cNvSpPr>
              <p:nvPr/>
            </p:nvSpPr>
            <p:spPr bwMode="auto">
              <a:xfrm>
                <a:off x="6672263" y="4303713"/>
                <a:ext cx="735013" cy="700088"/>
              </a:xfrm>
              <a:custGeom>
                <a:avLst/>
                <a:gdLst>
                  <a:gd name="T0" fmla="*/ 463 w 463"/>
                  <a:gd name="T1" fmla="*/ 96 h 441"/>
                  <a:gd name="T2" fmla="*/ 366 w 463"/>
                  <a:gd name="T3" fmla="*/ 0 h 441"/>
                  <a:gd name="T4" fmla="*/ 193 w 463"/>
                  <a:gd name="T5" fmla="*/ 167 h 441"/>
                  <a:gd name="T6" fmla="*/ 108 w 463"/>
                  <a:gd name="T7" fmla="*/ 75 h 441"/>
                  <a:gd name="T8" fmla="*/ 0 w 463"/>
                  <a:gd name="T9" fmla="*/ 441 h 441"/>
                  <a:gd name="T10" fmla="*/ 366 w 463"/>
                  <a:gd name="T11" fmla="*/ 352 h 441"/>
                  <a:gd name="T12" fmla="*/ 290 w 463"/>
                  <a:gd name="T13" fmla="*/ 269 h 441"/>
                  <a:gd name="T14" fmla="*/ 463 w 463"/>
                  <a:gd name="T15" fmla="*/ 96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3" h="441">
                    <a:moveTo>
                      <a:pt x="463" y="96"/>
                    </a:moveTo>
                    <a:lnTo>
                      <a:pt x="366" y="0"/>
                    </a:lnTo>
                    <a:lnTo>
                      <a:pt x="193" y="167"/>
                    </a:lnTo>
                    <a:lnTo>
                      <a:pt x="108" y="75"/>
                    </a:lnTo>
                    <a:lnTo>
                      <a:pt x="0" y="441"/>
                    </a:lnTo>
                    <a:lnTo>
                      <a:pt x="366" y="352"/>
                    </a:lnTo>
                    <a:lnTo>
                      <a:pt x="290" y="269"/>
                    </a:lnTo>
                    <a:lnTo>
                      <a:pt x="463" y="96"/>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7"/>
              <p:cNvSpPr>
                <a:spLocks/>
              </p:cNvSpPr>
              <p:nvPr/>
            </p:nvSpPr>
            <p:spPr bwMode="auto">
              <a:xfrm>
                <a:off x="6678613" y="5195888"/>
                <a:ext cx="720725" cy="711200"/>
              </a:xfrm>
              <a:custGeom>
                <a:avLst/>
                <a:gdLst>
                  <a:gd name="T0" fmla="*/ 362 w 454"/>
                  <a:gd name="T1" fmla="*/ 448 h 448"/>
                  <a:gd name="T2" fmla="*/ 454 w 454"/>
                  <a:gd name="T3" fmla="*/ 347 h 448"/>
                  <a:gd name="T4" fmla="*/ 281 w 454"/>
                  <a:gd name="T5" fmla="*/ 184 h 448"/>
                  <a:gd name="T6" fmla="*/ 369 w 454"/>
                  <a:gd name="T7" fmla="*/ 94 h 448"/>
                  <a:gd name="T8" fmla="*/ 0 w 454"/>
                  <a:gd name="T9" fmla="*/ 0 h 448"/>
                  <a:gd name="T10" fmla="*/ 104 w 454"/>
                  <a:gd name="T11" fmla="*/ 361 h 448"/>
                  <a:gd name="T12" fmla="*/ 182 w 454"/>
                  <a:gd name="T13" fmla="*/ 283 h 448"/>
                  <a:gd name="T14" fmla="*/ 362 w 454"/>
                  <a:gd name="T15" fmla="*/ 448 h 4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448">
                    <a:moveTo>
                      <a:pt x="362" y="448"/>
                    </a:moveTo>
                    <a:lnTo>
                      <a:pt x="454" y="347"/>
                    </a:lnTo>
                    <a:lnTo>
                      <a:pt x="281" y="184"/>
                    </a:lnTo>
                    <a:lnTo>
                      <a:pt x="369" y="94"/>
                    </a:lnTo>
                    <a:lnTo>
                      <a:pt x="0" y="0"/>
                    </a:lnTo>
                    <a:lnTo>
                      <a:pt x="104" y="361"/>
                    </a:lnTo>
                    <a:lnTo>
                      <a:pt x="182" y="283"/>
                    </a:lnTo>
                    <a:lnTo>
                      <a:pt x="362" y="448"/>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8"/>
              <p:cNvSpPr>
                <a:spLocks/>
              </p:cNvSpPr>
              <p:nvPr/>
            </p:nvSpPr>
            <p:spPr bwMode="auto">
              <a:xfrm>
                <a:off x="5788025" y="4303713"/>
                <a:ext cx="733425" cy="700088"/>
              </a:xfrm>
              <a:custGeom>
                <a:avLst/>
                <a:gdLst>
                  <a:gd name="T0" fmla="*/ 0 w 462"/>
                  <a:gd name="T1" fmla="*/ 96 h 441"/>
                  <a:gd name="T2" fmla="*/ 96 w 462"/>
                  <a:gd name="T3" fmla="*/ 0 h 441"/>
                  <a:gd name="T4" fmla="*/ 266 w 462"/>
                  <a:gd name="T5" fmla="*/ 167 h 441"/>
                  <a:gd name="T6" fmla="*/ 354 w 462"/>
                  <a:gd name="T7" fmla="*/ 75 h 441"/>
                  <a:gd name="T8" fmla="*/ 462 w 462"/>
                  <a:gd name="T9" fmla="*/ 441 h 441"/>
                  <a:gd name="T10" fmla="*/ 96 w 462"/>
                  <a:gd name="T11" fmla="*/ 352 h 441"/>
                  <a:gd name="T12" fmla="*/ 172 w 462"/>
                  <a:gd name="T13" fmla="*/ 269 h 441"/>
                  <a:gd name="T14" fmla="*/ 0 w 462"/>
                  <a:gd name="T15" fmla="*/ 96 h 4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2" h="441">
                    <a:moveTo>
                      <a:pt x="0" y="96"/>
                    </a:moveTo>
                    <a:lnTo>
                      <a:pt x="96" y="0"/>
                    </a:lnTo>
                    <a:lnTo>
                      <a:pt x="266" y="167"/>
                    </a:lnTo>
                    <a:lnTo>
                      <a:pt x="354" y="75"/>
                    </a:lnTo>
                    <a:lnTo>
                      <a:pt x="462" y="441"/>
                    </a:lnTo>
                    <a:lnTo>
                      <a:pt x="96" y="352"/>
                    </a:lnTo>
                    <a:lnTo>
                      <a:pt x="172" y="269"/>
                    </a:lnTo>
                    <a:lnTo>
                      <a:pt x="0" y="96"/>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9"/>
              <p:cNvSpPr>
                <a:spLocks/>
              </p:cNvSpPr>
              <p:nvPr/>
            </p:nvSpPr>
            <p:spPr bwMode="auto">
              <a:xfrm>
                <a:off x="5794375" y="5195888"/>
                <a:ext cx="720725" cy="711200"/>
              </a:xfrm>
              <a:custGeom>
                <a:avLst/>
                <a:gdLst>
                  <a:gd name="T0" fmla="*/ 92 w 454"/>
                  <a:gd name="T1" fmla="*/ 448 h 448"/>
                  <a:gd name="T2" fmla="*/ 0 w 454"/>
                  <a:gd name="T3" fmla="*/ 347 h 448"/>
                  <a:gd name="T4" fmla="*/ 173 w 454"/>
                  <a:gd name="T5" fmla="*/ 184 h 448"/>
                  <a:gd name="T6" fmla="*/ 85 w 454"/>
                  <a:gd name="T7" fmla="*/ 94 h 448"/>
                  <a:gd name="T8" fmla="*/ 454 w 454"/>
                  <a:gd name="T9" fmla="*/ 0 h 448"/>
                  <a:gd name="T10" fmla="*/ 350 w 454"/>
                  <a:gd name="T11" fmla="*/ 361 h 448"/>
                  <a:gd name="T12" fmla="*/ 272 w 454"/>
                  <a:gd name="T13" fmla="*/ 283 h 448"/>
                  <a:gd name="T14" fmla="*/ 92 w 454"/>
                  <a:gd name="T15" fmla="*/ 448 h 4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4" h="448">
                    <a:moveTo>
                      <a:pt x="92" y="448"/>
                    </a:moveTo>
                    <a:lnTo>
                      <a:pt x="0" y="347"/>
                    </a:lnTo>
                    <a:lnTo>
                      <a:pt x="173" y="184"/>
                    </a:lnTo>
                    <a:lnTo>
                      <a:pt x="85" y="94"/>
                    </a:lnTo>
                    <a:lnTo>
                      <a:pt x="454" y="0"/>
                    </a:lnTo>
                    <a:lnTo>
                      <a:pt x="350" y="361"/>
                    </a:lnTo>
                    <a:lnTo>
                      <a:pt x="272" y="283"/>
                    </a:lnTo>
                    <a:lnTo>
                      <a:pt x="92" y="448"/>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33" name="Rectangle 32"/>
          <p:cNvSpPr/>
          <p:nvPr/>
        </p:nvSpPr>
        <p:spPr>
          <a:xfrm>
            <a:off x="2120320" y="2432174"/>
            <a:ext cx="1536245" cy="3706796"/>
          </a:xfrm>
          <a:prstGeom prst="rect">
            <a:avLst/>
          </a:prstGeom>
          <a:gradFill flip="none" rotWithShape="1">
            <a:gsLst>
              <a:gs pos="100000">
                <a:srgbClr val="DBDBDB"/>
              </a:gs>
              <a:gs pos="91000">
                <a:schemeClr val="bg1"/>
              </a:gs>
              <a:gs pos="9000">
                <a:schemeClr val="bg1"/>
              </a:gs>
              <a:gs pos="0">
                <a:schemeClr val="bg1">
                  <a:shade val="67500"/>
                  <a:satMod val="115000"/>
                </a:schemeClr>
              </a:gs>
              <a:gs pos="50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201153" y="2691147"/>
            <a:ext cx="1374580" cy="769441"/>
          </a:xfrm>
          <a:prstGeom prst="rect">
            <a:avLst/>
          </a:prstGeom>
          <a:noFill/>
        </p:spPr>
        <p:txBody>
          <a:bodyPr wrap="square" lIns="0" rIns="0" rtlCol="0" anchor="t" anchorCtr="0">
            <a:spAutoFit/>
          </a:bodyPr>
          <a:lstStyle/>
          <a:p>
            <a:pPr algn="ctr"/>
            <a:r>
              <a:rPr lang="en-US" sz="1100" b="1" dirty="0">
                <a:solidFill>
                  <a:schemeClr val="accent1"/>
                </a:solidFill>
              </a:rPr>
              <a:t>Acceptance of Compatible and Non-OEM Alternatives</a:t>
            </a:r>
          </a:p>
        </p:txBody>
      </p:sp>
      <p:sp>
        <p:nvSpPr>
          <p:cNvPr id="56" name="TextBox 55"/>
          <p:cNvSpPr txBox="1"/>
          <p:nvPr/>
        </p:nvSpPr>
        <p:spPr>
          <a:xfrm>
            <a:off x="2227893" y="4415094"/>
            <a:ext cx="1321100" cy="1200329"/>
          </a:xfrm>
          <a:prstGeom prst="rect">
            <a:avLst/>
          </a:prstGeom>
          <a:noFill/>
        </p:spPr>
        <p:txBody>
          <a:bodyPr wrap="square" lIns="0" rIns="0" rtlCol="0" anchor="t" anchorCtr="0">
            <a:spAutoFit/>
          </a:bodyPr>
          <a:lstStyle/>
          <a:p>
            <a:pPr lvl="0">
              <a:spcBef>
                <a:spcPts val="300"/>
              </a:spcBef>
              <a:buClr>
                <a:schemeClr val="bg1"/>
              </a:buClr>
            </a:pPr>
            <a:r>
              <a:rPr lang="en-US" sz="900" dirty="0">
                <a:latin typeface="Tahoma" panose="020B0604030504040204" pitchFamily="34" charset="0"/>
              </a:rPr>
              <a:t>Non-OEM market share is expected to grow as compatibles capabilities continue to improve and the gap in quality and performance between non-OEM and OEM products narrows </a:t>
            </a:r>
          </a:p>
        </p:txBody>
      </p:sp>
      <p:sp>
        <p:nvSpPr>
          <p:cNvPr id="46" name="Oval 45"/>
          <p:cNvSpPr/>
          <p:nvPr/>
        </p:nvSpPr>
        <p:spPr bwMode="auto">
          <a:xfrm>
            <a:off x="2009603" y="2326246"/>
            <a:ext cx="215351" cy="211856"/>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B</a:t>
            </a:r>
          </a:p>
        </p:txBody>
      </p:sp>
      <p:grpSp>
        <p:nvGrpSpPr>
          <p:cNvPr id="7" name="Group 6"/>
          <p:cNvGrpSpPr/>
          <p:nvPr/>
        </p:nvGrpSpPr>
        <p:grpSpPr>
          <a:xfrm>
            <a:off x="2451523" y="3427658"/>
            <a:ext cx="877824" cy="877824"/>
            <a:chOff x="2189988" y="3427165"/>
            <a:chExt cx="877824" cy="877824"/>
          </a:xfrm>
        </p:grpSpPr>
        <p:sp>
          <p:nvSpPr>
            <p:cNvPr id="37" name="Freeform 17"/>
            <p:cNvSpPr>
              <a:spLocks/>
            </p:cNvSpPr>
            <p:nvPr/>
          </p:nvSpPr>
          <p:spPr bwMode="auto">
            <a:xfrm>
              <a:off x="2619068" y="3849066"/>
              <a:ext cx="19664" cy="34023"/>
            </a:xfrm>
            <a:custGeom>
              <a:avLst/>
              <a:gdLst>
                <a:gd name="T0" fmla="*/ 1 w 6"/>
                <a:gd name="T1" fmla="*/ 0 h 11"/>
                <a:gd name="T2" fmla="*/ 2 w 6"/>
                <a:gd name="T3" fmla="*/ 5 h 11"/>
                <a:gd name="T4" fmla="*/ 6 w 6"/>
                <a:gd name="T5" fmla="*/ 9 h 11"/>
                <a:gd name="T6" fmla="*/ 6 w 6"/>
                <a:gd name="T7" fmla="*/ 2 h 11"/>
                <a:gd name="T8" fmla="*/ 1 w 6"/>
                <a:gd name="T9" fmla="*/ 0 h 11"/>
              </a:gdLst>
              <a:ahLst/>
              <a:cxnLst>
                <a:cxn ang="0">
                  <a:pos x="T0" y="T1"/>
                </a:cxn>
                <a:cxn ang="0">
                  <a:pos x="T2" y="T3"/>
                </a:cxn>
                <a:cxn ang="0">
                  <a:pos x="T4" y="T5"/>
                </a:cxn>
                <a:cxn ang="0">
                  <a:pos x="T6" y="T7"/>
                </a:cxn>
                <a:cxn ang="0">
                  <a:pos x="T8" y="T9"/>
                </a:cxn>
              </a:cxnLst>
              <a:rect l="0" t="0" r="r" b="b"/>
              <a:pathLst>
                <a:path w="6" h="11">
                  <a:moveTo>
                    <a:pt x="1" y="0"/>
                  </a:moveTo>
                  <a:cubicBezTo>
                    <a:pt x="0" y="0"/>
                    <a:pt x="1" y="3"/>
                    <a:pt x="2" y="5"/>
                  </a:cubicBezTo>
                  <a:cubicBezTo>
                    <a:pt x="3" y="8"/>
                    <a:pt x="6" y="11"/>
                    <a:pt x="6" y="9"/>
                  </a:cubicBezTo>
                  <a:cubicBezTo>
                    <a:pt x="6" y="7"/>
                    <a:pt x="6" y="5"/>
                    <a:pt x="6" y="2"/>
                  </a:cubicBezTo>
                  <a:cubicBezTo>
                    <a:pt x="6" y="0"/>
                    <a:pt x="3" y="0"/>
                    <a:pt x="1"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8"/>
            <p:cNvSpPr>
              <a:spLocks/>
            </p:cNvSpPr>
            <p:nvPr/>
          </p:nvSpPr>
          <p:spPr bwMode="auto">
            <a:xfrm>
              <a:off x="2609892" y="3815042"/>
              <a:ext cx="38017" cy="102070"/>
            </a:xfrm>
            <a:custGeom>
              <a:avLst/>
              <a:gdLst>
                <a:gd name="T0" fmla="*/ 2 w 12"/>
                <a:gd name="T1" fmla="*/ 0 h 33"/>
                <a:gd name="T2" fmla="*/ 1 w 12"/>
                <a:gd name="T3" fmla="*/ 22 h 33"/>
                <a:gd name="T4" fmla="*/ 10 w 12"/>
                <a:gd name="T5" fmla="*/ 33 h 33"/>
                <a:gd name="T6" fmla="*/ 8 w 12"/>
                <a:gd name="T7" fmla="*/ 19 h 33"/>
                <a:gd name="T8" fmla="*/ 2 w 12"/>
                <a:gd name="T9" fmla="*/ 0 h 33"/>
              </a:gdLst>
              <a:ahLst/>
              <a:cxnLst>
                <a:cxn ang="0">
                  <a:pos x="T0" y="T1"/>
                </a:cxn>
                <a:cxn ang="0">
                  <a:pos x="T2" y="T3"/>
                </a:cxn>
                <a:cxn ang="0">
                  <a:pos x="T4" y="T5"/>
                </a:cxn>
                <a:cxn ang="0">
                  <a:pos x="T6" y="T7"/>
                </a:cxn>
                <a:cxn ang="0">
                  <a:pos x="T8" y="T9"/>
                </a:cxn>
              </a:cxnLst>
              <a:rect l="0" t="0" r="r" b="b"/>
              <a:pathLst>
                <a:path w="12" h="33">
                  <a:moveTo>
                    <a:pt x="2" y="0"/>
                  </a:moveTo>
                  <a:cubicBezTo>
                    <a:pt x="0" y="0"/>
                    <a:pt x="0" y="13"/>
                    <a:pt x="1" y="22"/>
                  </a:cubicBezTo>
                  <a:cubicBezTo>
                    <a:pt x="1" y="31"/>
                    <a:pt x="9" y="33"/>
                    <a:pt x="10" y="33"/>
                  </a:cubicBezTo>
                  <a:cubicBezTo>
                    <a:pt x="12" y="32"/>
                    <a:pt x="9" y="26"/>
                    <a:pt x="8" y="19"/>
                  </a:cubicBezTo>
                  <a:cubicBezTo>
                    <a:pt x="7" y="12"/>
                    <a:pt x="4" y="0"/>
                    <a:pt x="2"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Oval 43"/>
            <p:cNvSpPr/>
            <p:nvPr/>
          </p:nvSpPr>
          <p:spPr>
            <a:xfrm>
              <a:off x="2189988" y="3427165"/>
              <a:ext cx="877824" cy="877824"/>
            </a:xfrm>
            <a:prstGeom prst="ellipse">
              <a:avLst/>
            </a:prstGeom>
            <a:solidFill>
              <a:schemeClr val="accent1"/>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p:cNvSpPr>
              <a:spLocks noChangeAspect="1"/>
            </p:cNvSpPr>
            <p:nvPr/>
          </p:nvSpPr>
          <p:spPr>
            <a:xfrm>
              <a:off x="2304966" y="3542721"/>
              <a:ext cx="647869" cy="646713"/>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r"/>
              <a:endParaRPr lang="en-US" sz="1000" dirty="0">
                <a:solidFill>
                  <a:schemeClr val="tx1"/>
                </a:solidFill>
              </a:endParaRPr>
            </a:p>
          </p:txBody>
        </p:sp>
        <p:sp>
          <p:nvSpPr>
            <p:cNvPr id="74" name="Freeform 165"/>
            <p:cNvSpPr>
              <a:spLocks noChangeAspect="1" noEditPoints="1"/>
            </p:cNvSpPr>
            <p:nvPr/>
          </p:nvSpPr>
          <p:spPr bwMode="auto">
            <a:xfrm>
              <a:off x="2385039" y="3638060"/>
              <a:ext cx="487723" cy="456034"/>
            </a:xfrm>
            <a:custGeom>
              <a:avLst/>
              <a:gdLst>
                <a:gd name="T0" fmla="*/ 210 w 417"/>
                <a:gd name="T1" fmla="*/ 11 h 390"/>
                <a:gd name="T2" fmla="*/ 216 w 417"/>
                <a:gd name="T3" fmla="*/ 56 h 390"/>
                <a:gd name="T4" fmla="*/ 231 w 417"/>
                <a:gd name="T5" fmla="*/ 48 h 390"/>
                <a:gd name="T6" fmla="*/ 297 w 417"/>
                <a:gd name="T7" fmla="*/ 49 h 390"/>
                <a:gd name="T8" fmla="*/ 357 w 417"/>
                <a:gd name="T9" fmla="*/ 63 h 390"/>
                <a:gd name="T10" fmla="*/ 359 w 417"/>
                <a:gd name="T11" fmla="*/ 75 h 390"/>
                <a:gd name="T12" fmla="*/ 355 w 417"/>
                <a:gd name="T13" fmla="*/ 84 h 390"/>
                <a:gd name="T14" fmla="*/ 349 w 417"/>
                <a:gd name="T15" fmla="*/ 94 h 390"/>
                <a:gd name="T16" fmla="*/ 414 w 417"/>
                <a:gd name="T17" fmla="*/ 260 h 390"/>
                <a:gd name="T18" fmla="*/ 417 w 417"/>
                <a:gd name="T19" fmla="*/ 261 h 390"/>
                <a:gd name="T20" fmla="*/ 357 w 417"/>
                <a:gd name="T21" fmla="*/ 297 h 390"/>
                <a:gd name="T22" fmla="*/ 293 w 417"/>
                <a:gd name="T23" fmla="*/ 285 h 390"/>
                <a:gd name="T24" fmla="*/ 264 w 417"/>
                <a:gd name="T25" fmla="*/ 260 h 390"/>
                <a:gd name="T26" fmla="*/ 272 w 417"/>
                <a:gd name="T27" fmla="*/ 258 h 390"/>
                <a:gd name="T28" fmla="*/ 314 w 417"/>
                <a:gd name="T29" fmla="*/ 143 h 390"/>
                <a:gd name="T30" fmla="*/ 336 w 417"/>
                <a:gd name="T31" fmla="*/ 84 h 390"/>
                <a:gd name="T32" fmla="*/ 218 w 417"/>
                <a:gd name="T33" fmla="*/ 84 h 390"/>
                <a:gd name="T34" fmla="*/ 218 w 417"/>
                <a:gd name="T35" fmla="*/ 179 h 390"/>
                <a:gd name="T36" fmla="*/ 223 w 417"/>
                <a:gd name="T37" fmla="*/ 308 h 390"/>
                <a:gd name="T38" fmla="*/ 223 w 417"/>
                <a:gd name="T39" fmla="*/ 348 h 390"/>
                <a:gd name="T40" fmla="*/ 270 w 417"/>
                <a:gd name="T41" fmla="*/ 376 h 390"/>
                <a:gd name="T42" fmla="*/ 318 w 417"/>
                <a:gd name="T43" fmla="*/ 389 h 390"/>
                <a:gd name="T44" fmla="*/ 100 w 417"/>
                <a:gd name="T45" fmla="*/ 390 h 390"/>
                <a:gd name="T46" fmla="*/ 101 w 417"/>
                <a:gd name="T47" fmla="*/ 388 h 390"/>
                <a:gd name="T48" fmla="*/ 178 w 417"/>
                <a:gd name="T49" fmla="*/ 362 h 390"/>
                <a:gd name="T50" fmla="*/ 198 w 417"/>
                <a:gd name="T51" fmla="*/ 336 h 390"/>
                <a:gd name="T52" fmla="*/ 195 w 417"/>
                <a:gd name="T53" fmla="*/ 312 h 390"/>
                <a:gd name="T54" fmla="*/ 200 w 417"/>
                <a:gd name="T55" fmla="*/ 167 h 390"/>
                <a:gd name="T56" fmla="*/ 203 w 417"/>
                <a:gd name="T57" fmla="*/ 86 h 390"/>
                <a:gd name="T58" fmla="*/ 200 w 417"/>
                <a:gd name="T59" fmla="*/ 84 h 390"/>
                <a:gd name="T60" fmla="*/ 81 w 417"/>
                <a:gd name="T61" fmla="*/ 84 h 390"/>
                <a:gd name="T62" fmla="*/ 145 w 417"/>
                <a:gd name="T63" fmla="*/ 258 h 390"/>
                <a:gd name="T64" fmla="*/ 153 w 417"/>
                <a:gd name="T65" fmla="*/ 260 h 390"/>
                <a:gd name="T66" fmla="*/ 132 w 417"/>
                <a:gd name="T67" fmla="*/ 279 h 390"/>
                <a:gd name="T68" fmla="*/ 53 w 417"/>
                <a:gd name="T69" fmla="*/ 296 h 390"/>
                <a:gd name="T70" fmla="*/ 1 w 417"/>
                <a:gd name="T71" fmla="*/ 262 h 390"/>
                <a:gd name="T72" fmla="*/ 0 w 417"/>
                <a:gd name="T73" fmla="*/ 260 h 390"/>
                <a:gd name="T74" fmla="*/ 7 w 417"/>
                <a:gd name="T75" fmla="*/ 257 h 390"/>
                <a:gd name="T76" fmla="*/ 71 w 417"/>
                <a:gd name="T77" fmla="*/ 84 h 390"/>
                <a:gd name="T78" fmla="*/ 59 w 417"/>
                <a:gd name="T79" fmla="*/ 82 h 390"/>
                <a:gd name="T80" fmla="*/ 62 w 417"/>
                <a:gd name="T81" fmla="*/ 63 h 390"/>
                <a:gd name="T82" fmla="*/ 84 w 417"/>
                <a:gd name="T83" fmla="*/ 60 h 390"/>
                <a:gd name="T84" fmla="*/ 156 w 417"/>
                <a:gd name="T85" fmla="*/ 43 h 390"/>
                <a:gd name="T86" fmla="*/ 196 w 417"/>
                <a:gd name="T87" fmla="*/ 56 h 390"/>
                <a:gd name="T88" fmla="*/ 204 w 417"/>
                <a:gd name="T89" fmla="*/ 39 h 390"/>
                <a:gd name="T90" fmla="*/ 208 w 417"/>
                <a:gd name="T91" fmla="*/ 0 h 390"/>
                <a:gd name="T92" fmla="*/ 341 w 417"/>
                <a:gd name="T93" fmla="*/ 93 h 390"/>
                <a:gd name="T94" fmla="*/ 279 w 417"/>
                <a:gd name="T95" fmla="*/ 260 h 390"/>
                <a:gd name="T96" fmla="*/ 341 w 417"/>
                <a:gd name="T97" fmla="*/ 93 h 390"/>
                <a:gd name="T98" fmla="*/ 76 w 417"/>
                <a:gd name="T99" fmla="*/ 92 h 390"/>
                <a:gd name="T100" fmla="*/ 138 w 417"/>
                <a:gd name="T101" fmla="*/ 26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7" h="390">
                  <a:moveTo>
                    <a:pt x="210" y="0"/>
                  </a:moveTo>
                  <a:cubicBezTo>
                    <a:pt x="210" y="4"/>
                    <a:pt x="210" y="7"/>
                    <a:pt x="210" y="11"/>
                  </a:cubicBezTo>
                  <a:cubicBezTo>
                    <a:pt x="211" y="20"/>
                    <a:pt x="212" y="30"/>
                    <a:pt x="213" y="39"/>
                  </a:cubicBezTo>
                  <a:cubicBezTo>
                    <a:pt x="213" y="45"/>
                    <a:pt x="214" y="51"/>
                    <a:pt x="216" y="56"/>
                  </a:cubicBezTo>
                  <a:cubicBezTo>
                    <a:pt x="218" y="59"/>
                    <a:pt x="218" y="59"/>
                    <a:pt x="221" y="57"/>
                  </a:cubicBezTo>
                  <a:cubicBezTo>
                    <a:pt x="224" y="54"/>
                    <a:pt x="227" y="51"/>
                    <a:pt x="231" y="48"/>
                  </a:cubicBezTo>
                  <a:cubicBezTo>
                    <a:pt x="236" y="45"/>
                    <a:pt x="242" y="44"/>
                    <a:pt x="247" y="44"/>
                  </a:cubicBezTo>
                  <a:cubicBezTo>
                    <a:pt x="264" y="42"/>
                    <a:pt x="281" y="45"/>
                    <a:pt x="297" y="49"/>
                  </a:cubicBezTo>
                  <a:cubicBezTo>
                    <a:pt x="311" y="53"/>
                    <a:pt x="326" y="57"/>
                    <a:pt x="341" y="60"/>
                  </a:cubicBezTo>
                  <a:cubicBezTo>
                    <a:pt x="346" y="62"/>
                    <a:pt x="352" y="62"/>
                    <a:pt x="357" y="63"/>
                  </a:cubicBezTo>
                  <a:cubicBezTo>
                    <a:pt x="359" y="63"/>
                    <a:pt x="359" y="64"/>
                    <a:pt x="359" y="66"/>
                  </a:cubicBezTo>
                  <a:cubicBezTo>
                    <a:pt x="359" y="69"/>
                    <a:pt x="359" y="72"/>
                    <a:pt x="359" y="75"/>
                  </a:cubicBezTo>
                  <a:cubicBezTo>
                    <a:pt x="358" y="77"/>
                    <a:pt x="358" y="79"/>
                    <a:pt x="358" y="81"/>
                  </a:cubicBezTo>
                  <a:cubicBezTo>
                    <a:pt x="358" y="83"/>
                    <a:pt x="357" y="84"/>
                    <a:pt x="355" y="84"/>
                  </a:cubicBezTo>
                  <a:cubicBezTo>
                    <a:pt x="352" y="84"/>
                    <a:pt x="349" y="84"/>
                    <a:pt x="346" y="84"/>
                  </a:cubicBezTo>
                  <a:cubicBezTo>
                    <a:pt x="347" y="88"/>
                    <a:pt x="348" y="91"/>
                    <a:pt x="349" y="94"/>
                  </a:cubicBezTo>
                  <a:cubicBezTo>
                    <a:pt x="369" y="149"/>
                    <a:pt x="389" y="203"/>
                    <a:pt x="409" y="257"/>
                  </a:cubicBezTo>
                  <a:cubicBezTo>
                    <a:pt x="410" y="259"/>
                    <a:pt x="411" y="260"/>
                    <a:pt x="414" y="260"/>
                  </a:cubicBezTo>
                  <a:cubicBezTo>
                    <a:pt x="415" y="260"/>
                    <a:pt x="416" y="260"/>
                    <a:pt x="417" y="260"/>
                  </a:cubicBezTo>
                  <a:cubicBezTo>
                    <a:pt x="417" y="260"/>
                    <a:pt x="417" y="261"/>
                    <a:pt x="417" y="261"/>
                  </a:cubicBezTo>
                  <a:cubicBezTo>
                    <a:pt x="407" y="271"/>
                    <a:pt x="397" y="281"/>
                    <a:pt x="384" y="288"/>
                  </a:cubicBezTo>
                  <a:cubicBezTo>
                    <a:pt x="376" y="292"/>
                    <a:pt x="367" y="295"/>
                    <a:pt x="357" y="297"/>
                  </a:cubicBezTo>
                  <a:cubicBezTo>
                    <a:pt x="351" y="297"/>
                    <a:pt x="345" y="298"/>
                    <a:pt x="340" y="298"/>
                  </a:cubicBezTo>
                  <a:cubicBezTo>
                    <a:pt x="323" y="298"/>
                    <a:pt x="307" y="294"/>
                    <a:pt x="293" y="285"/>
                  </a:cubicBezTo>
                  <a:cubicBezTo>
                    <a:pt x="284" y="280"/>
                    <a:pt x="275" y="274"/>
                    <a:pt x="269" y="266"/>
                  </a:cubicBezTo>
                  <a:cubicBezTo>
                    <a:pt x="267" y="264"/>
                    <a:pt x="266" y="262"/>
                    <a:pt x="264" y="260"/>
                  </a:cubicBezTo>
                  <a:cubicBezTo>
                    <a:pt x="266" y="260"/>
                    <a:pt x="267" y="260"/>
                    <a:pt x="269" y="260"/>
                  </a:cubicBezTo>
                  <a:cubicBezTo>
                    <a:pt x="270" y="260"/>
                    <a:pt x="271" y="259"/>
                    <a:pt x="272" y="258"/>
                  </a:cubicBezTo>
                  <a:cubicBezTo>
                    <a:pt x="277" y="243"/>
                    <a:pt x="283" y="228"/>
                    <a:pt x="288" y="214"/>
                  </a:cubicBezTo>
                  <a:cubicBezTo>
                    <a:pt x="297" y="190"/>
                    <a:pt x="305" y="167"/>
                    <a:pt x="314" y="143"/>
                  </a:cubicBezTo>
                  <a:cubicBezTo>
                    <a:pt x="321" y="124"/>
                    <a:pt x="328" y="105"/>
                    <a:pt x="335" y="86"/>
                  </a:cubicBezTo>
                  <a:cubicBezTo>
                    <a:pt x="335" y="86"/>
                    <a:pt x="335" y="85"/>
                    <a:pt x="336" y="84"/>
                  </a:cubicBezTo>
                  <a:cubicBezTo>
                    <a:pt x="335" y="84"/>
                    <a:pt x="334" y="84"/>
                    <a:pt x="333" y="84"/>
                  </a:cubicBezTo>
                  <a:cubicBezTo>
                    <a:pt x="295" y="84"/>
                    <a:pt x="257" y="84"/>
                    <a:pt x="218" y="84"/>
                  </a:cubicBezTo>
                  <a:cubicBezTo>
                    <a:pt x="215" y="84"/>
                    <a:pt x="215" y="84"/>
                    <a:pt x="215" y="87"/>
                  </a:cubicBezTo>
                  <a:cubicBezTo>
                    <a:pt x="216" y="118"/>
                    <a:pt x="217" y="148"/>
                    <a:pt x="218" y="179"/>
                  </a:cubicBezTo>
                  <a:cubicBezTo>
                    <a:pt x="220" y="216"/>
                    <a:pt x="221" y="253"/>
                    <a:pt x="222" y="290"/>
                  </a:cubicBezTo>
                  <a:cubicBezTo>
                    <a:pt x="223" y="296"/>
                    <a:pt x="223" y="302"/>
                    <a:pt x="223" y="308"/>
                  </a:cubicBezTo>
                  <a:cubicBezTo>
                    <a:pt x="224" y="316"/>
                    <a:pt x="222" y="324"/>
                    <a:pt x="221" y="331"/>
                  </a:cubicBezTo>
                  <a:cubicBezTo>
                    <a:pt x="220" y="337"/>
                    <a:pt x="219" y="343"/>
                    <a:pt x="223" y="348"/>
                  </a:cubicBezTo>
                  <a:cubicBezTo>
                    <a:pt x="226" y="352"/>
                    <a:pt x="229" y="355"/>
                    <a:pt x="233" y="358"/>
                  </a:cubicBezTo>
                  <a:cubicBezTo>
                    <a:pt x="245" y="366"/>
                    <a:pt x="257" y="371"/>
                    <a:pt x="270" y="376"/>
                  </a:cubicBezTo>
                  <a:cubicBezTo>
                    <a:pt x="285" y="381"/>
                    <a:pt x="300" y="385"/>
                    <a:pt x="316" y="388"/>
                  </a:cubicBezTo>
                  <a:cubicBezTo>
                    <a:pt x="316" y="389"/>
                    <a:pt x="317" y="389"/>
                    <a:pt x="318" y="389"/>
                  </a:cubicBezTo>
                  <a:cubicBezTo>
                    <a:pt x="318" y="389"/>
                    <a:pt x="318" y="390"/>
                    <a:pt x="318" y="390"/>
                  </a:cubicBezTo>
                  <a:cubicBezTo>
                    <a:pt x="245" y="390"/>
                    <a:pt x="172" y="390"/>
                    <a:pt x="100" y="390"/>
                  </a:cubicBezTo>
                  <a:cubicBezTo>
                    <a:pt x="100" y="390"/>
                    <a:pt x="100" y="389"/>
                    <a:pt x="100" y="389"/>
                  </a:cubicBezTo>
                  <a:cubicBezTo>
                    <a:pt x="100" y="389"/>
                    <a:pt x="101" y="389"/>
                    <a:pt x="101" y="388"/>
                  </a:cubicBezTo>
                  <a:cubicBezTo>
                    <a:pt x="109" y="387"/>
                    <a:pt x="117" y="385"/>
                    <a:pt x="124" y="383"/>
                  </a:cubicBezTo>
                  <a:cubicBezTo>
                    <a:pt x="143" y="378"/>
                    <a:pt x="161" y="372"/>
                    <a:pt x="178" y="362"/>
                  </a:cubicBezTo>
                  <a:cubicBezTo>
                    <a:pt x="184" y="359"/>
                    <a:pt x="190" y="354"/>
                    <a:pt x="194" y="349"/>
                  </a:cubicBezTo>
                  <a:cubicBezTo>
                    <a:pt x="198" y="345"/>
                    <a:pt x="198" y="341"/>
                    <a:pt x="198" y="336"/>
                  </a:cubicBezTo>
                  <a:cubicBezTo>
                    <a:pt x="197" y="331"/>
                    <a:pt x="196" y="326"/>
                    <a:pt x="195" y="321"/>
                  </a:cubicBezTo>
                  <a:cubicBezTo>
                    <a:pt x="195" y="318"/>
                    <a:pt x="195" y="315"/>
                    <a:pt x="195" y="312"/>
                  </a:cubicBezTo>
                  <a:cubicBezTo>
                    <a:pt x="196" y="288"/>
                    <a:pt x="197" y="263"/>
                    <a:pt x="197" y="239"/>
                  </a:cubicBezTo>
                  <a:cubicBezTo>
                    <a:pt x="198" y="215"/>
                    <a:pt x="199" y="191"/>
                    <a:pt x="200" y="167"/>
                  </a:cubicBezTo>
                  <a:cubicBezTo>
                    <a:pt x="201" y="142"/>
                    <a:pt x="202" y="117"/>
                    <a:pt x="203" y="93"/>
                  </a:cubicBezTo>
                  <a:cubicBezTo>
                    <a:pt x="203" y="90"/>
                    <a:pt x="203" y="88"/>
                    <a:pt x="203" y="86"/>
                  </a:cubicBezTo>
                  <a:cubicBezTo>
                    <a:pt x="203" y="85"/>
                    <a:pt x="203" y="84"/>
                    <a:pt x="201" y="84"/>
                  </a:cubicBezTo>
                  <a:cubicBezTo>
                    <a:pt x="201" y="84"/>
                    <a:pt x="200" y="84"/>
                    <a:pt x="200" y="84"/>
                  </a:cubicBezTo>
                  <a:cubicBezTo>
                    <a:pt x="161" y="84"/>
                    <a:pt x="122" y="84"/>
                    <a:pt x="84" y="84"/>
                  </a:cubicBezTo>
                  <a:cubicBezTo>
                    <a:pt x="83" y="84"/>
                    <a:pt x="82" y="84"/>
                    <a:pt x="81" y="84"/>
                  </a:cubicBezTo>
                  <a:cubicBezTo>
                    <a:pt x="82" y="87"/>
                    <a:pt x="83" y="89"/>
                    <a:pt x="84" y="92"/>
                  </a:cubicBezTo>
                  <a:cubicBezTo>
                    <a:pt x="104" y="147"/>
                    <a:pt x="124" y="202"/>
                    <a:pt x="145" y="258"/>
                  </a:cubicBezTo>
                  <a:cubicBezTo>
                    <a:pt x="145" y="259"/>
                    <a:pt x="146" y="260"/>
                    <a:pt x="148" y="260"/>
                  </a:cubicBezTo>
                  <a:cubicBezTo>
                    <a:pt x="150" y="260"/>
                    <a:pt x="151" y="260"/>
                    <a:pt x="153" y="260"/>
                  </a:cubicBezTo>
                  <a:cubicBezTo>
                    <a:pt x="153" y="260"/>
                    <a:pt x="153" y="260"/>
                    <a:pt x="153" y="261"/>
                  </a:cubicBezTo>
                  <a:cubicBezTo>
                    <a:pt x="146" y="267"/>
                    <a:pt x="139" y="273"/>
                    <a:pt x="132" y="279"/>
                  </a:cubicBezTo>
                  <a:cubicBezTo>
                    <a:pt x="121" y="288"/>
                    <a:pt x="109" y="294"/>
                    <a:pt x="95" y="296"/>
                  </a:cubicBezTo>
                  <a:cubicBezTo>
                    <a:pt x="81" y="299"/>
                    <a:pt x="67" y="299"/>
                    <a:pt x="53" y="296"/>
                  </a:cubicBezTo>
                  <a:cubicBezTo>
                    <a:pt x="40" y="292"/>
                    <a:pt x="28" y="286"/>
                    <a:pt x="17" y="278"/>
                  </a:cubicBezTo>
                  <a:cubicBezTo>
                    <a:pt x="11" y="274"/>
                    <a:pt x="5" y="269"/>
                    <a:pt x="1" y="262"/>
                  </a:cubicBezTo>
                  <a:cubicBezTo>
                    <a:pt x="1" y="262"/>
                    <a:pt x="0" y="261"/>
                    <a:pt x="0" y="261"/>
                  </a:cubicBezTo>
                  <a:cubicBezTo>
                    <a:pt x="0" y="261"/>
                    <a:pt x="0" y="260"/>
                    <a:pt x="0" y="260"/>
                  </a:cubicBezTo>
                  <a:cubicBezTo>
                    <a:pt x="1" y="260"/>
                    <a:pt x="2" y="260"/>
                    <a:pt x="4" y="260"/>
                  </a:cubicBezTo>
                  <a:cubicBezTo>
                    <a:pt x="6" y="260"/>
                    <a:pt x="7" y="259"/>
                    <a:pt x="7" y="257"/>
                  </a:cubicBezTo>
                  <a:cubicBezTo>
                    <a:pt x="27" y="202"/>
                    <a:pt x="48" y="148"/>
                    <a:pt x="68" y="93"/>
                  </a:cubicBezTo>
                  <a:cubicBezTo>
                    <a:pt x="69" y="90"/>
                    <a:pt x="70" y="87"/>
                    <a:pt x="71" y="84"/>
                  </a:cubicBezTo>
                  <a:cubicBezTo>
                    <a:pt x="68" y="84"/>
                    <a:pt x="64" y="84"/>
                    <a:pt x="61" y="84"/>
                  </a:cubicBezTo>
                  <a:cubicBezTo>
                    <a:pt x="60" y="84"/>
                    <a:pt x="59" y="84"/>
                    <a:pt x="59" y="82"/>
                  </a:cubicBezTo>
                  <a:cubicBezTo>
                    <a:pt x="59" y="77"/>
                    <a:pt x="58" y="72"/>
                    <a:pt x="58" y="66"/>
                  </a:cubicBezTo>
                  <a:cubicBezTo>
                    <a:pt x="58" y="63"/>
                    <a:pt x="59" y="63"/>
                    <a:pt x="62" y="63"/>
                  </a:cubicBezTo>
                  <a:cubicBezTo>
                    <a:pt x="62" y="63"/>
                    <a:pt x="63" y="63"/>
                    <a:pt x="64" y="63"/>
                  </a:cubicBezTo>
                  <a:cubicBezTo>
                    <a:pt x="71" y="62"/>
                    <a:pt x="78" y="61"/>
                    <a:pt x="84" y="60"/>
                  </a:cubicBezTo>
                  <a:cubicBezTo>
                    <a:pt x="96" y="57"/>
                    <a:pt x="107" y="53"/>
                    <a:pt x="118" y="50"/>
                  </a:cubicBezTo>
                  <a:cubicBezTo>
                    <a:pt x="131" y="47"/>
                    <a:pt x="143" y="43"/>
                    <a:pt x="156" y="43"/>
                  </a:cubicBezTo>
                  <a:cubicBezTo>
                    <a:pt x="163" y="43"/>
                    <a:pt x="171" y="43"/>
                    <a:pt x="178" y="45"/>
                  </a:cubicBezTo>
                  <a:cubicBezTo>
                    <a:pt x="185" y="47"/>
                    <a:pt x="191" y="51"/>
                    <a:pt x="196" y="56"/>
                  </a:cubicBezTo>
                  <a:cubicBezTo>
                    <a:pt x="199" y="59"/>
                    <a:pt x="200" y="59"/>
                    <a:pt x="201" y="55"/>
                  </a:cubicBezTo>
                  <a:cubicBezTo>
                    <a:pt x="202" y="50"/>
                    <a:pt x="204" y="45"/>
                    <a:pt x="204" y="39"/>
                  </a:cubicBezTo>
                  <a:cubicBezTo>
                    <a:pt x="205" y="30"/>
                    <a:pt x="206" y="20"/>
                    <a:pt x="207" y="11"/>
                  </a:cubicBezTo>
                  <a:cubicBezTo>
                    <a:pt x="207" y="7"/>
                    <a:pt x="207" y="4"/>
                    <a:pt x="208" y="0"/>
                  </a:cubicBezTo>
                  <a:cubicBezTo>
                    <a:pt x="208" y="0"/>
                    <a:pt x="209" y="0"/>
                    <a:pt x="210" y="0"/>
                  </a:cubicBezTo>
                  <a:close/>
                  <a:moveTo>
                    <a:pt x="341" y="93"/>
                  </a:moveTo>
                  <a:cubicBezTo>
                    <a:pt x="341" y="93"/>
                    <a:pt x="341" y="93"/>
                    <a:pt x="340" y="93"/>
                  </a:cubicBezTo>
                  <a:cubicBezTo>
                    <a:pt x="320" y="149"/>
                    <a:pt x="299" y="204"/>
                    <a:pt x="279" y="260"/>
                  </a:cubicBezTo>
                  <a:cubicBezTo>
                    <a:pt x="320" y="260"/>
                    <a:pt x="361" y="260"/>
                    <a:pt x="402" y="260"/>
                  </a:cubicBezTo>
                  <a:cubicBezTo>
                    <a:pt x="382" y="204"/>
                    <a:pt x="361" y="149"/>
                    <a:pt x="341" y="93"/>
                  </a:cubicBezTo>
                  <a:close/>
                  <a:moveTo>
                    <a:pt x="138" y="260"/>
                  </a:moveTo>
                  <a:cubicBezTo>
                    <a:pt x="117" y="204"/>
                    <a:pt x="97" y="148"/>
                    <a:pt x="76" y="92"/>
                  </a:cubicBezTo>
                  <a:cubicBezTo>
                    <a:pt x="55" y="148"/>
                    <a:pt x="35" y="204"/>
                    <a:pt x="14" y="260"/>
                  </a:cubicBezTo>
                  <a:cubicBezTo>
                    <a:pt x="56" y="260"/>
                    <a:pt x="96" y="260"/>
                    <a:pt x="138" y="260"/>
                  </a:cubicBezTo>
                  <a:close/>
                </a:path>
              </a:pathLst>
            </a:custGeom>
            <a:solidFill>
              <a:schemeClr val="accent4">
                <a:lumMod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sp>
        <p:nvSpPr>
          <p:cNvPr id="49" name="Rectangle 48"/>
          <p:cNvSpPr/>
          <p:nvPr/>
        </p:nvSpPr>
        <p:spPr>
          <a:xfrm>
            <a:off x="366952" y="2413499"/>
            <a:ext cx="1536245" cy="3706796"/>
          </a:xfrm>
          <a:prstGeom prst="rect">
            <a:avLst/>
          </a:prstGeom>
          <a:gradFill flip="none" rotWithShape="1">
            <a:gsLst>
              <a:gs pos="100000">
                <a:srgbClr val="DBDBDB"/>
              </a:gs>
              <a:gs pos="91000">
                <a:schemeClr val="bg1"/>
              </a:gs>
              <a:gs pos="9000">
                <a:schemeClr val="bg1"/>
              </a:gs>
              <a:gs pos="0">
                <a:schemeClr val="bg1">
                  <a:shade val="67500"/>
                  <a:satMod val="115000"/>
                </a:schemeClr>
              </a:gs>
              <a:gs pos="50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TextBox 58"/>
          <p:cNvSpPr txBox="1"/>
          <p:nvPr/>
        </p:nvSpPr>
        <p:spPr>
          <a:xfrm>
            <a:off x="447785" y="2775786"/>
            <a:ext cx="1374580" cy="600164"/>
          </a:xfrm>
          <a:prstGeom prst="rect">
            <a:avLst/>
          </a:prstGeom>
          <a:noFill/>
        </p:spPr>
        <p:txBody>
          <a:bodyPr wrap="square" lIns="0" rIns="0" rtlCol="0" anchor="t" anchorCtr="0">
            <a:spAutoFit/>
          </a:bodyPr>
          <a:lstStyle/>
          <a:p>
            <a:pPr algn="ctr"/>
            <a:r>
              <a:rPr lang="en-US" sz="1100" b="1" dirty="0">
                <a:solidFill>
                  <a:schemeClr val="accent6"/>
                </a:solidFill>
              </a:rPr>
              <a:t>Growing Addressable Market</a:t>
            </a:r>
          </a:p>
        </p:txBody>
      </p:sp>
      <p:sp>
        <p:nvSpPr>
          <p:cNvPr id="60" name="TextBox 59"/>
          <p:cNvSpPr txBox="1"/>
          <p:nvPr/>
        </p:nvSpPr>
        <p:spPr>
          <a:xfrm>
            <a:off x="474525" y="4396419"/>
            <a:ext cx="1321100" cy="1200329"/>
          </a:xfrm>
          <a:prstGeom prst="rect">
            <a:avLst/>
          </a:prstGeom>
          <a:noFill/>
        </p:spPr>
        <p:txBody>
          <a:bodyPr wrap="square" lIns="0" rIns="0" rtlCol="0" anchor="t" anchorCtr="0">
            <a:spAutoFit/>
          </a:bodyPr>
          <a:lstStyle/>
          <a:p>
            <a:pPr>
              <a:spcBef>
                <a:spcPts val="300"/>
              </a:spcBef>
              <a:buClr>
                <a:schemeClr val="bg1"/>
              </a:buClr>
            </a:pPr>
            <a:r>
              <a:rPr lang="en-US" sz="900" dirty="0">
                <a:latin typeface="Tahoma" panose="020B0604030504040204" pitchFamily="34" charset="0"/>
              </a:rPr>
              <a:t>Katun holds a leading position in the large Office Equipment Channel of the imaging supplies market, which is expected to steadily grow at a 3.5% CAGR through 2020F</a:t>
            </a:r>
          </a:p>
        </p:txBody>
      </p:sp>
      <p:sp>
        <p:nvSpPr>
          <p:cNvPr id="61" name="Oval 60"/>
          <p:cNvSpPr/>
          <p:nvPr/>
        </p:nvSpPr>
        <p:spPr bwMode="auto">
          <a:xfrm>
            <a:off x="247172" y="2307571"/>
            <a:ext cx="215351" cy="211856"/>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A</a:t>
            </a:r>
          </a:p>
        </p:txBody>
      </p:sp>
      <p:grpSp>
        <p:nvGrpSpPr>
          <p:cNvPr id="17" name="Group 16"/>
          <p:cNvGrpSpPr/>
          <p:nvPr/>
        </p:nvGrpSpPr>
        <p:grpSpPr>
          <a:xfrm>
            <a:off x="696162" y="3382723"/>
            <a:ext cx="877824" cy="877824"/>
            <a:chOff x="829512" y="3408983"/>
            <a:chExt cx="877824" cy="877824"/>
          </a:xfrm>
        </p:grpSpPr>
        <p:grpSp>
          <p:nvGrpSpPr>
            <p:cNvPr id="62" name="Group 61"/>
            <p:cNvGrpSpPr/>
            <p:nvPr/>
          </p:nvGrpSpPr>
          <p:grpSpPr>
            <a:xfrm>
              <a:off x="829512" y="3408983"/>
              <a:ext cx="877824" cy="877824"/>
              <a:chOff x="2189988" y="3427165"/>
              <a:chExt cx="877824" cy="877824"/>
            </a:xfrm>
          </p:grpSpPr>
          <p:sp>
            <p:nvSpPr>
              <p:cNvPr id="63" name="Freeform 17"/>
              <p:cNvSpPr>
                <a:spLocks/>
              </p:cNvSpPr>
              <p:nvPr/>
            </p:nvSpPr>
            <p:spPr bwMode="auto">
              <a:xfrm>
                <a:off x="2619068" y="3849066"/>
                <a:ext cx="19664" cy="34023"/>
              </a:xfrm>
              <a:custGeom>
                <a:avLst/>
                <a:gdLst>
                  <a:gd name="T0" fmla="*/ 1 w 6"/>
                  <a:gd name="T1" fmla="*/ 0 h 11"/>
                  <a:gd name="T2" fmla="*/ 2 w 6"/>
                  <a:gd name="T3" fmla="*/ 5 h 11"/>
                  <a:gd name="T4" fmla="*/ 6 w 6"/>
                  <a:gd name="T5" fmla="*/ 9 h 11"/>
                  <a:gd name="T6" fmla="*/ 6 w 6"/>
                  <a:gd name="T7" fmla="*/ 2 h 11"/>
                  <a:gd name="T8" fmla="*/ 1 w 6"/>
                  <a:gd name="T9" fmla="*/ 0 h 11"/>
                </a:gdLst>
                <a:ahLst/>
                <a:cxnLst>
                  <a:cxn ang="0">
                    <a:pos x="T0" y="T1"/>
                  </a:cxn>
                  <a:cxn ang="0">
                    <a:pos x="T2" y="T3"/>
                  </a:cxn>
                  <a:cxn ang="0">
                    <a:pos x="T4" y="T5"/>
                  </a:cxn>
                  <a:cxn ang="0">
                    <a:pos x="T6" y="T7"/>
                  </a:cxn>
                  <a:cxn ang="0">
                    <a:pos x="T8" y="T9"/>
                  </a:cxn>
                </a:cxnLst>
                <a:rect l="0" t="0" r="r" b="b"/>
                <a:pathLst>
                  <a:path w="6" h="11">
                    <a:moveTo>
                      <a:pt x="1" y="0"/>
                    </a:moveTo>
                    <a:cubicBezTo>
                      <a:pt x="0" y="0"/>
                      <a:pt x="1" y="3"/>
                      <a:pt x="2" y="5"/>
                    </a:cubicBezTo>
                    <a:cubicBezTo>
                      <a:pt x="3" y="8"/>
                      <a:pt x="6" y="11"/>
                      <a:pt x="6" y="9"/>
                    </a:cubicBezTo>
                    <a:cubicBezTo>
                      <a:pt x="6" y="7"/>
                      <a:pt x="6" y="5"/>
                      <a:pt x="6" y="2"/>
                    </a:cubicBezTo>
                    <a:cubicBezTo>
                      <a:pt x="6" y="0"/>
                      <a:pt x="3" y="0"/>
                      <a:pt x="1"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8"/>
              <p:cNvSpPr>
                <a:spLocks/>
              </p:cNvSpPr>
              <p:nvPr/>
            </p:nvSpPr>
            <p:spPr bwMode="auto">
              <a:xfrm>
                <a:off x="2609892" y="3815042"/>
                <a:ext cx="38017" cy="102070"/>
              </a:xfrm>
              <a:custGeom>
                <a:avLst/>
                <a:gdLst>
                  <a:gd name="T0" fmla="*/ 2 w 12"/>
                  <a:gd name="T1" fmla="*/ 0 h 33"/>
                  <a:gd name="T2" fmla="*/ 1 w 12"/>
                  <a:gd name="T3" fmla="*/ 22 h 33"/>
                  <a:gd name="T4" fmla="*/ 10 w 12"/>
                  <a:gd name="T5" fmla="*/ 33 h 33"/>
                  <a:gd name="T6" fmla="*/ 8 w 12"/>
                  <a:gd name="T7" fmla="*/ 19 h 33"/>
                  <a:gd name="T8" fmla="*/ 2 w 12"/>
                  <a:gd name="T9" fmla="*/ 0 h 33"/>
                </a:gdLst>
                <a:ahLst/>
                <a:cxnLst>
                  <a:cxn ang="0">
                    <a:pos x="T0" y="T1"/>
                  </a:cxn>
                  <a:cxn ang="0">
                    <a:pos x="T2" y="T3"/>
                  </a:cxn>
                  <a:cxn ang="0">
                    <a:pos x="T4" y="T5"/>
                  </a:cxn>
                  <a:cxn ang="0">
                    <a:pos x="T6" y="T7"/>
                  </a:cxn>
                  <a:cxn ang="0">
                    <a:pos x="T8" y="T9"/>
                  </a:cxn>
                </a:cxnLst>
                <a:rect l="0" t="0" r="r" b="b"/>
                <a:pathLst>
                  <a:path w="12" h="33">
                    <a:moveTo>
                      <a:pt x="2" y="0"/>
                    </a:moveTo>
                    <a:cubicBezTo>
                      <a:pt x="0" y="0"/>
                      <a:pt x="0" y="13"/>
                      <a:pt x="1" y="22"/>
                    </a:cubicBezTo>
                    <a:cubicBezTo>
                      <a:pt x="1" y="31"/>
                      <a:pt x="9" y="33"/>
                      <a:pt x="10" y="33"/>
                    </a:cubicBezTo>
                    <a:cubicBezTo>
                      <a:pt x="12" y="32"/>
                      <a:pt x="9" y="26"/>
                      <a:pt x="8" y="19"/>
                    </a:cubicBezTo>
                    <a:cubicBezTo>
                      <a:pt x="7" y="12"/>
                      <a:pt x="4" y="0"/>
                      <a:pt x="2"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Oval 64"/>
              <p:cNvSpPr/>
              <p:nvPr/>
            </p:nvSpPr>
            <p:spPr>
              <a:xfrm>
                <a:off x="2189988" y="3427165"/>
                <a:ext cx="877824" cy="877824"/>
              </a:xfrm>
              <a:prstGeom prst="ellipse">
                <a:avLst/>
              </a:prstGeom>
              <a:solidFill>
                <a:schemeClr val="accent6"/>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p:cNvSpPr>
                <a:spLocks noChangeAspect="1"/>
              </p:cNvSpPr>
              <p:nvPr/>
            </p:nvSpPr>
            <p:spPr>
              <a:xfrm>
                <a:off x="2304966" y="3542721"/>
                <a:ext cx="647869" cy="646713"/>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r"/>
                <a:endParaRPr lang="en-US" sz="1000" dirty="0">
                  <a:solidFill>
                    <a:schemeClr val="tx1"/>
                  </a:solidFill>
                </a:endParaRPr>
              </a:p>
            </p:txBody>
          </p:sp>
        </p:grpSp>
        <p:grpSp>
          <p:nvGrpSpPr>
            <p:cNvPr id="76" name="Group 75"/>
            <p:cNvGrpSpPr/>
            <p:nvPr/>
          </p:nvGrpSpPr>
          <p:grpSpPr>
            <a:xfrm>
              <a:off x="1073463" y="3684526"/>
              <a:ext cx="427939" cy="351706"/>
              <a:chOff x="-1065213" y="5981700"/>
              <a:chExt cx="858838" cy="854075"/>
            </a:xfrm>
            <a:solidFill>
              <a:schemeClr val="accent6"/>
            </a:solidFill>
          </p:grpSpPr>
          <p:sp>
            <p:nvSpPr>
              <p:cNvPr id="78" name="Freeform 42"/>
              <p:cNvSpPr>
                <a:spLocks/>
              </p:cNvSpPr>
              <p:nvPr/>
            </p:nvSpPr>
            <p:spPr bwMode="auto">
              <a:xfrm>
                <a:off x="-885825" y="6513512"/>
                <a:ext cx="138112" cy="322263"/>
              </a:xfrm>
              <a:custGeom>
                <a:avLst/>
                <a:gdLst>
                  <a:gd name="T0" fmla="*/ 0 w 37"/>
                  <a:gd name="T1" fmla="*/ 22 h 86"/>
                  <a:gd name="T2" fmla="*/ 0 w 37"/>
                  <a:gd name="T3" fmla="*/ 86 h 86"/>
                  <a:gd name="T4" fmla="*/ 37 w 37"/>
                  <a:gd name="T5" fmla="*/ 86 h 86"/>
                  <a:gd name="T6" fmla="*/ 37 w 37"/>
                  <a:gd name="T7" fmla="*/ 16 h 86"/>
                  <a:gd name="T8" fmla="*/ 21 w 37"/>
                  <a:gd name="T9" fmla="*/ 0 h 86"/>
                  <a:gd name="T10" fmla="*/ 0 w 37"/>
                  <a:gd name="T11" fmla="*/ 22 h 86"/>
                </a:gdLst>
                <a:ahLst/>
                <a:cxnLst>
                  <a:cxn ang="0">
                    <a:pos x="T0" y="T1"/>
                  </a:cxn>
                  <a:cxn ang="0">
                    <a:pos x="T2" y="T3"/>
                  </a:cxn>
                  <a:cxn ang="0">
                    <a:pos x="T4" y="T5"/>
                  </a:cxn>
                  <a:cxn ang="0">
                    <a:pos x="T6" y="T7"/>
                  </a:cxn>
                  <a:cxn ang="0">
                    <a:pos x="T8" y="T9"/>
                  </a:cxn>
                  <a:cxn ang="0">
                    <a:pos x="T10" y="T11"/>
                  </a:cxn>
                </a:cxnLst>
                <a:rect l="0" t="0" r="r" b="b"/>
                <a:pathLst>
                  <a:path w="37" h="86">
                    <a:moveTo>
                      <a:pt x="0" y="22"/>
                    </a:moveTo>
                    <a:cubicBezTo>
                      <a:pt x="0" y="86"/>
                      <a:pt x="0" y="86"/>
                      <a:pt x="0" y="86"/>
                    </a:cubicBezTo>
                    <a:cubicBezTo>
                      <a:pt x="37" y="86"/>
                      <a:pt x="37" y="86"/>
                      <a:pt x="37" y="86"/>
                    </a:cubicBezTo>
                    <a:cubicBezTo>
                      <a:pt x="37" y="16"/>
                      <a:pt x="37" y="16"/>
                      <a:pt x="37" y="16"/>
                    </a:cubicBezTo>
                    <a:cubicBezTo>
                      <a:pt x="21" y="0"/>
                      <a:pt x="21" y="0"/>
                      <a:pt x="21" y="0"/>
                    </a:cubicBezTo>
                    <a:cubicBezTo>
                      <a:pt x="16" y="6"/>
                      <a:pt x="8" y="1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3"/>
              <p:cNvSpPr>
                <a:spLocks/>
              </p:cNvSpPr>
              <p:nvPr/>
            </p:nvSpPr>
            <p:spPr bwMode="auto">
              <a:xfrm>
                <a:off x="-1065213" y="6645276"/>
                <a:ext cx="134937" cy="190499"/>
              </a:xfrm>
              <a:custGeom>
                <a:avLst/>
                <a:gdLst>
                  <a:gd name="T0" fmla="*/ 0 w 36"/>
                  <a:gd name="T1" fmla="*/ 51 h 51"/>
                  <a:gd name="T2" fmla="*/ 36 w 36"/>
                  <a:gd name="T3" fmla="*/ 51 h 51"/>
                  <a:gd name="T4" fmla="*/ 36 w 36"/>
                  <a:gd name="T5" fmla="*/ 0 h 51"/>
                  <a:gd name="T6" fmla="*/ 0 w 36"/>
                  <a:gd name="T7" fmla="*/ 38 h 51"/>
                  <a:gd name="T8" fmla="*/ 0 w 36"/>
                  <a:gd name="T9" fmla="*/ 51 h 51"/>
                </a:gdLst>
                <a:ahLst/>
                <a:cxnLst>
                  <a:cxn ang="0">
                    <a:pos x="T0" y="T1"/>
                  </a:cxn>
                  <a:cxn ang="0">
                    <a:pos x="T2" y="T3"/>
                  </a:cxn>
                  <a:cxn ang="0">
                    <a:pos x="T4" y="T5"/>
                  </a:cxn>
                  <a:cxn ang="0">
                    <a:pos x="T6" y="T7"/>
                  </a:cxn>
                  <a:cxn ang="0">
                    <a:pos x="T8" y="T9"/>
                  </a:cxn>
                </a:cxnLst>
                <a:rect l="0" t="0" r="r" b="b"/>
                <a:pathLst>
                  <a:path w="36" h="51">
                    <a:moveTo>
                      <a:pt x="0" y="51"/>
                    </a:moveTo>
                    <a:cubicBezTo>
                      <a:pt x="36" y="51"/>
                      <a:pt x="36" y="51"/>
                      <a:pt x="36" y="51"/>
                    </a:cubicBezTo>
                    <a:cubicBezTo>
                      <a:pt x="36" y="0"/>
                      <a:pt x="36" y="0"/>
                      <a:pt x="36" y="0"/>
                    </a:cubicBezTo>
                    <a:cubicBezTo>
                      <a:pt x="23" y="13"/>
                      <a:pt x="0" y="38"/>
                      <a:pt x="0" y="38"/>
                    </a:cubicBezTo>
                    <a:lnTo>
                      <a:pt x="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4"/>
              <p:cNvSpPr>
                <a:spLocks/>
              </p:cNvSpPr>
              <p:nvPr/>
            </p:nvSpPr>
            <p:spPr bwMode="auto">
              <a:xfrm>
                <a:off x="-701674" y="6480176"/>
                <a:ext cx="134937" cy="355599"/>
              </a:xfrm>
              <a:custGeom>
                <a:avLst/>
                <a:gdLst>
                  <a:gd name="T0" fmla="*/ 0 w 85"/>
                  <a:gd name="T1" fmla="*/ 224 h 224"/>
                  <a:gd name="T2" fmla="*/ 85 w 85"/>
                  <a:gd name="T3" fmla="*/ 224 h 224"/>
                  <a:gd name="T4" fmla="*/ 85 w 85"/>
                  <a:gd name="T5" fmla="*/ 0 h 224"/>
                  <a:gd name="T6" fmla="*/ 0 w 85"/>
                  <a:gd name="T7" fmla="*/ 90 h 224"/>
                  <a:gd name="T8" fmla="*/ 0 w 85"/>
                  <a:gd name="T9" fmla="*/ 224 h 224"/>
                </a:gdLst>
                <a:ahLst/>
                <a:cxnLst>
                  <a:cxn ang="0">
                    <a:pos x="T0" y="T1"/>
                  </a:cxn>
                  <a:cxn ang="0">
                    <a:pos x="T2" y="T3"/>
                  </a:cxn>
                  <a:cxn ang="0">
                    <a:pos x="T4" y="T5"/>
                  </a:cxn>
                  <a:cxn ang="0">
                    <a:pos x="T6" y="T7"/>
                  </a:cxn>
                  <a:cxn ang="0">
                    <a:pos x="T8" y="T9"/>
                  </a:cxn>
                </a:cxnLst>
                <a:rect l="0" t="0" r="r" b="b"/>
                <a:pathLst>
                  <a:path w="85" h="224">
                    <a:moveTo>
                      <a:pt x="0" y="224"/>
                    </a:moveTo>
                    <a:lnTo>
                      <a:pt x="85" y="224"/>
                    </a:lnTo>
                    <a:lnTo>
                      <a:pt x="85" y="0"/>
                    </a:lnTo>
                    <a:lnTo>
                      <a:pt x="0" y="90"/>
                    </a:lnTo>
                    <a:lnTo>
                      <a:pt x="0"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5"/>
              <p:cNvSpPr>
                <a:spLocks/>
              </p:cNvSpPr>
              <p:nvPr/>
            </p:nvSpPr>
            <p:spPr bwMode="auto">
              <a:xfrm>
                <a:off x="-522288" y="6288088"/>
                <a:ext cx="134937" cy="547687"/>
              </a:xfrm>
              <a:custGeom>
                <a:avLst/>
                <a:gdLst>
                  <a:gd name="T0" fmla="*/ 0 w 85"/>
                  <a:gd name="T1" fmla="*/ 345 h 345"/>
                  <a:gd name="T2" fmla="*/ 85 w 85"/>
                  <a:gd name="T3" fmla="*/ 345 h 345"/>
                  <a:gd name="T4" fmla="*/ 85 w 85"/>
                  <a:gd name="T5" fmla="*/ 0 h 345"/>
                  <a:gd name="T6" fmla="*/ 0 w 85"/>
                  <a:gd name="T7" fmla="*/ 90 h 345"/>
                  <a:gd name="T8" fmla="*/ 0 w 85"/>
                  <a:gd name="T9" fmla="*/ 345 h 345"/>
                </a:gdLst>
                <a:ahLst/>
                <a:cxnLst>
                  <a:cxn ang="0">
                    <a:pos x="T0" y="T1"/>
                  </a:cxn>
                  <a:cxn ang="0">
                    <a:pos x="T2" y="T3"/>
                  </a:cxn>
                  <a:cxn ang="0">
                    <a:pos x="T4" y="T5"/>
                  </a:cxn>
                  <a:cxn ang="0">
                    <a:pos x="T6" y="T7"/>
                  </a:cxn>
                  <a:cxn ang="0">
                    <a:pos x="T8" y="T9"/>
                  </a:cxn>
                </a:cxnLst>
                <a:rect l="0" t="0" r="r" b="b"/>
                <a:pathLst>
                  <a:path w="85" h="345">
                    <a:moveTo>
                      <a:pt x="0" y="345"/>
                    </a:moveTo>
                    <a:lnTo>
                      <a:pt x="85" y="345"/>
                    </a:lnTo>
                    <a:lnTo>
                      <a:pt x="85" y="0"/>
                    </a:lnTo>
                    <a:lnTo>
                      <a:pt x="0" y="90"/>
                    </a:lnTo>
                    <a:lnTo>
                      <a:pt x="0"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6"/>
              <p:cNvSpPr>
                <a:spLocks/>
              </p:cNvSpPr>
              <p:nvPr/>
            </p:nvSpPr>
            <p:spPr bwMode="auto">
              <a:xfrm>
                <a:off x="-1065213" y="5981700"/>
                <a:ext cx="858838" cy="738188"/>
              </a:xfrm>
              <a:custGeom>
                <a:avLst/>
                <a:gdLst>
                  <a:gd name="T0" fmla="*/ 151 w 229"/>
                  <a:gd name="T1" fmla="*/ 31 h 197"/>
                  <a:gd name="T2" fmla="*/ 166 w 229"/>
                  <a:gd name="T3" fmla="*/ 46 h 197"/>
                  <a:gd name="T4" fmla="*/ 97 w 229"/>
                  <a:gd name="T5" fmla="*/ 118 h 197"/>
                  <a:gd name="T6" fmla="*/ 68 w 229"/>
                  <a:gd name="T7" fmla="*/ 90 h 197"/>
                  <a:gd name="T8" fmla="*/ 0 w 229"/>
                  <a:gd name="T9" fmla="*/ 162 h 197"/>
                  <a:gd name="T10" fmla="*/ 0 w 229"/>
                  <a:gd name="T11" fmla="*/ 197 h 197"/>
                  <a:gd name="T12" fmla="*/ 69 w 229"/>
                  <a:gd name="T13" fmla="*/ 125 h 197"/>
                  <a:gd name="T14" fmla="*/ 97 w 229"/>
                  <a:gd name="T15" fmla="*/ 153 h 197"/>
                  <a:gd name="T16" fmla="*/ 183 w 229"/>
                  <a:gd name="T17" fmla="*/ 63 h 197"/>
                  <a:gd name="T18" fmla="*/ 197 w 229"/>
                  <a:gd name="T19" fmla="*/ 77 h 197"/>
                  <a:gd name="T20" fmla="*/ 229 w 229"/>
                  <a:gd name="T21" fmla="*/ 0 h 197"/>
                  <a:gd name="T22" fmla="*/ 151 w 229"/>
                  <a:gd name="T23"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197">
                    <a:moveTo>
                      <a:pt x="151" y="31"/>
                    </a:moveTo>
                    <a:cubicBezTo>
                      <a:pt x="166" y="46"/>
                      <a:pt x="166" y="46"/>
                      <a:pt x="166" y="46"/>
                    </a:cubicBezTo>
                    <a:cubicBezTo>
                      <a:pt x="148" y="64"/>
                      <a:pt x="97" y="118"/>
                      <a:pt x="97" y="118"/>
                    </a:cubicBezTo>
                    <a:cubicBezTo>
                      <a:pt x="68" y="90"/>
                      <a:pt x="68" y="90"/>
                      <a:pt x="68" y="90"/>
                    </a:cubicBezTo>
                    <a:cubicBezTo>
                      <a:pt x="0" y="162"/>
                      <a:pt x="0" y="162"/>
                      <a:pt x="0" y="162"/>
                    </a:cubicBezTo>
                    <a:cubicBezTo>
                      <a:pt x="0" y="197"/>
                      <a:pt x="0" y="197"/>
                      <a:pt x="0" y="197"/>
                    </a:cubicBezTo>
                    <a:cubicBezTo>
                      <a:pt x="12" y="184"/>
                      <a:pt x="69" y="125"/>
                      <a:pt x="69" y="125"/>
                    </a:cubicBezTo>
                    <a:cubicBezTo>
                      <a:pt x="97" y="153"/>
                      <a:pt x="97" y="153"/>
                      <a:pt x="97" y="153"/>
                    </a:cubicBezTo>
                    <a:cubicBezTo>
                      <a:pt x="183" y="63"/>
                      <a:pt x="183" y="63"/>
                      <a:pt x="183" y="63"/>
                    </a:cubicBezTo>
                    <a:cubicBezTo>
                      <a:pt x="197" y="77"/>
                      <a:pt x="197" y="77"/>
                      <a:pt x="197" y="77"/>
                    </a:cubicBezTo>
                    <a:cubicBezTo>
                      <a:pt x="229" y="0"/>
                      <a:pt x="229" y="0"/>
                      <a:pt x="229" y="0"/>
                    </a:cubicBezTo>
                    <a:lnTo>
                      <a:pt x="151"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4" name="Rectangle 93"/>
          <p:cNvSpPr/>
          <p:nvPr/>
        </p:nvSpPr>
        <p:spPr>
          <a:xfrm>
            <a:off x="5627056" y="2432174"/>
            <a:ext cx="1536245" cy="3706796"/>
          </a:xfrm>
          <a:prstGeom prst="rect">
            <a:avLst/>
          </a:prstGeom>
          <a:gradFill flip="none" rotWithShape="1">
            <a:gsLst>
              <a:gs pos="100000">
                <a:srgbClr val="DBDBDB"/>
              </a:gs>
              <a:gs pos="91000">
                <a:schemeClr val="bg1"/>
              </a:gs>
              <a:gs pos="9000">
                <a:schemeClr val="bg1"/>
              </a:gs>
              <a:gs pos="0">
                <a:schemeClr val="bg1">
                  <a:shade val="67500"/>
                  <a:satMod val="115000"/>
                </a:schemeClr>
              </a:gs>
              <a:gs pos="50000">
                <a:schemeClr val="bg1">
                  <a:shade val="100000"/>
                  <a:satMod val="1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TextBox 94"/>
          <p:cNvSpPr txBox="1"/>
          <p:nvPr/>
        </p:nvSpPr>
        <p:spPr>
          <a:xfrm>
            <a:off x="5776300" y="2691147"/>
            <a:ext cx="1237758" cy="600164"/>
          </a:xfrm>
          <a:prstGeom prst="rect">
            <a:avLst/>
          </a:prstGeom>
          <a:noFill/>
        </p:spPr>
        <p:txBody>
          <a:bodyPr wrap="square" lIns="0" rIns="0" rtlCol="0" anchor="t" anchorCtr="0">
            <a:spAutoFit/>
          </a:bodyPr>
          <a:lstStyle/>
          <a:p>
            <a:pPr algn="ctr"/>
            <a:r>
              <a:rPr lang="en-US" sz="1100" b="1" dirty="0">
                <a:solidFill>
                  <a:schemeClr val="accent3"/>
                </a:solidFill>
              </a:rPr>
              <a:t>Growing Demand for Printer-Based Color Toner</a:t>
            </a:r>
          </a:p>
        </p:txBody>
      </p:sp>
      <p:sp>
        <p:nvSpPr>
          <p:cNvPr id="97" name="Oval 96"/>
          <p:cNvSpPr/>
          <p:nvPr/>
        </p:nvSpPr>
        <p:spPr bwMode="auto">
          <a:xfrm>
            <a:off x="5534465" y="2326246"/>
            <a:ext cx="215351" cy="211856"/>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D</a:t>
            </a:r>
          </a:p>
        </p:txBody>
      </p:sp>
      <p:grpSp>
        <p:nvGrpSpPr>
          <p:cNvPr id="99" name="Group 98"/>
          <p:cNvGrpSpPr/>
          <p:nvPr/>
        </p:nvGrpSpPr>
        <p:grpSpPr>
          <a:xfrm>
            <a:off x="5962245" y="3428263"/>
            <a:ext cx="872508" cy="876615"/>
            <a:chOff x="6250377" y="2635487"/>
            <a:chExt cx="872508" cy="876615"/>
          </a:xfrm>
        </p:grpSpPr>
        <p:sp>
          <p:nvSpPr>
            <p:cNvPr id="103" name="Oval 102"/>
            <p:cNvSpPr>
              <a:spLocks noChangeAspect="1"/>
            </p:cNvSpPr>
            <p:nvPr/>
          </p:nvSpPr>
          <p:spPr>
            <a:xfrm>
              <a:off x="6250377" y="2635487"/>
              <a:ext cx="872508" cy="876615"/>
            </a:xfrm>
            <a:prstGeom prst="ellipse">
              <a:avLst/>
            </a:prstGeom>
            <a:solidFill>
              <a:schemeClr val="accent3"/>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Oval 103"/>
            <p:cNvSpPr/>
            <p:nvPr/>
          </p:nvSpPr>
          <p:spPr>
            <a:xfrm>
              <a:off x="6366591" y="2753754"/>
              <a:ext cx="640080" cy="640080"/>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sp>
        <p:nvSpPr>
          <p:cNvPr id="84" name="Freeform 191"/>
          <p:cNvSpPr>
            <a:spLocks noEditPoints="1"/>
          </p:cNvSpPr>
          <p:nvPr/>
        </p:nvSpPr>
        <p:spPr bwMode="auto">
          <a:xfrm>
            <a:off x="6153827" y="3702027"/>
            <a:ext cx="482700" cy="323019"/>
          </a:xfrm>
          <a:custGeom>
            <a:avLst/>
            <a:gdLst>
              <a:gd name="T0" fmla="*/ 696 w 915"/>
              <a:gd name="T1" fmla="*/ 588 h 611"/>
              <a:gd name="T2" fmla="*/ 731 w 915"/>
              <a:gd name="T3" fmla="*/ 506 h 611"/>
              <a:gd name="T4" fmla="*/ 0 w 915"/>
              <a:gd name="T5" fmla="*/ 236 h 611"/>
              <a:gd name="T6" fmla="*/ 28 w 915"/>
              <a:gd name="T7" fmla="*/ 480 h 611"/>
              <a:gd name="T8" fmla="*/ 40 w 915"/>
              <a:gd name="T9" fmla="*/ 536 h 611"/>
              <a:gd name="T10" fmla="*/ 172 w 915"/>
              <a:gd name="T11" fmla="*/ 506 h 611"/>
              <a:gd name="T12" fmla="*/ 44 w 915"/>
              <a:gd name="T13" fmla="*/ 480 h 611"/>
              <a:gd name="T14" fmla="*/ 12 w 915"/>
              <a:gd name="T15" fmla="*/ 248 h 611"/>
              <a:gd name="T16" fmla="*/ 903 w 915"/>
              <a:gd name="T17" fmla="*/ 248 h 611"/>
              <a:gd name="T18" fmla="*/ 870 w 915"/>
              <a:gd name="T19" fmla="*/ 480 h 611"/>
              <a:gd name="T20" fmla="*/ 743 w 915"/>
              <a:gd name="T21" fmla="*/ 506 h 611"/>
              <a:gd name="T22" fmla="*/ 875 w 915"/>
              <a:gd name="T23" fmla="*/ 536 h 611"/>
              <a:gd name="T24" fmla="*/ 886 w 915"/>
              <a:gd name="T25" fmla="*/ 480 h 611"/>
              <a:gd name="T26" fmla="*/ 915 w 915"/>
              <a:gd name="T27" fmla="*/ 236 h 611"/>
              <a:gd name="T28" fmla="*/ 28 w 915"/>
              <a:gd name="T29" fmla="*/ 410 h 611"/>
              <a:gd name="T30" fmla="*/ 108 w 915"/>
              <a:gd name="T31" fmla="*/ 490 h 611"/>
              <a:gd name="T32" fmla="*/ 214 w 915"/>
              <a:gd name="T33" fmla="*/ 403 h 611"/>
              <a:gd name="T34" fmla="*/ 689 w 915"/>
              <a:gd name="T35" fmla="*/ 392 h 611"/>
              <a:gd name="T36" fmla="*/ 700 w 915"/>
              <a:gd name="T37" fmla="*/ 490 h 611"/>
              <a:gd name="T38" fmla="*/ 845 w 915"/>
              <a:gd name="T39" fmla="*/ 480 h 611"/>
              <a:gd name="T40" fmla="*/ 886 w 915"/>
              <a:gd name="T41" fmla="*/ 293 h 611"/>
              <a:gd name="T42" fmla="*/ 28 w 915"/>
              <a:gd name="T43" fmla="*/ 410 h 611"/>
              <a:gd name="T44" fmla="*/ 626 w 915"/>
              <a:gd name="T45" fmla="*/ 11 h 611"/>
              <a:gd name="T46" fmla="*/ 700 w 915"/>
              <a:gd name="T47" fmla="*/ 225 h 611"/>
              <a:gd name="T48" fmla="*/ 638 w 915"/>
              <a:gd name="T49" fmla="*/ 28 h 611"/>
              <a:gd name="T50" fmla="*/ 277 w 915"/>
              <a:gd name="T51" fmla="*/ 0 h 611"/>
              <a:gd name="T52" fmla="*/ 214 w 915"/>
              <a:gd name="T53" fmla="*/ 28 h 611"/>
              <a:gd name="T54" fmla="*/ 288 w 915"/>
              <a:gd name="T55" fmla="*/ 225 h 611"/>
              <a:gd name="T56" fmla="*/ 28 w 915"/>
              <a:gd name="T57" fmla="*/ 260 h 611"/>
              <a:gd name="T58" fmla="*/ 163 w 915"/>
              <a:gd name="T59" fmla="*/ 283 h 611"/>
              <a:gd name="T60" fmla="*/ 28 w 915"/>
              <a:gd name="T61" fmla="*/ 260 h 611"/>
              <a:gd name="T62" fmla="*/ 752 w 915"/>
              <a:gd name="T63" fmla="*/ 260 h 611"/>
              <a:gd name="T64" fmla="*/ 886 w 915"/>
              <a:gd name="T65" fmla="*/ 283 h 611"/>
              <a:gd name="T66" fmla="*/ 174 w 915"/>
              <a:gd name="T67" fmla="*/ 260 h 611"/>
              <a:gd name="T68" fmla="*/ 740 w 915"/>
              <a:gd name="T69" fmla="*/ 283 h 611"/>
              <a:gd name="T70" fmla="*/ 174 w 915"/>
              <a:gd name="T71" fmla="*/ 260 h 611"/>
              <a:gd name="T72" fmla="*/ 161 w 915"/>
              <a:gd name="T73" fmla="*/ 588 h 611"/>
              <a:gd name="T74" fmla="*/ 239 w 915"/>
              <a:gd name="T75" fmla="*/ 506 h 611"/>
              <a:gd name="T76" fmla="*/ 627 w 915"/>
              <a:gd name="T77" fmla="*/ 408 h 611"/>
              <a:gd name="T78" fmla="*/ 238 w 915"/>
              <a:gd name="T79" fmla="*/ 600 h 611"/>
              <a:gd name="T80" fmla="*/ 276 w 915"/>
              <a:gd name="T81" fmla="*/ 408 h 611"/>
              <a:gd name="T82" fmla="*/ 690 w 915"/>
              <a:gd name="T83" fmla="*/ 611 h 611"/>
              <a:gd name="T84" fmla="*/ 627 w 915"/>
              <a:gd name="T85" fmla="*/ 40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5" h="611">
                <a:moveTo>
                  <a:pt x="675" y="506"/>
                </a:moveTo>
                <a:cubicBezTo>
                  <a:pt x="696" y="588"/>
                  <a:pt x="696" y="588"/>
                  <a:pt x="696" y="588"/>
                </a:cubicBezTo>
                <a:cubicBezTo>
                  <a:pt x="753" y="588"/>
                  <a:pt x="753" y="588"/>
                  <a:pt x="753" y="588"/>
                </a:cubicBezTo>
                <a:cubicBezTo>
                  <a:pt x="731" y="506"/>
                  <a:pt x="731" y="506"/>
                  <a:pt x="731" y="506"/>
                </a:cubicBezTo>
                <a:lnTo>
                  <a:pt x="675" y="506"/>
                </a:lnTo>
                <a:close/>
                <a:moveTo>
                  <a:pt x="0" y="236"/>
                </a:moveTo>
                <a:cubicBezTo>
                  <a:pt x="0" y="399"/>
                  <a:pt x="0" y="399"/>
                  <a:pt x="0" y="399"/>
                </a:cubicBezTo>
                <a:cubicBezTo>
                  <a:pt x="0" y="430"/>
                  <a:pt x="10" y="458"/>
                  <a:pt x="28" y="480"/>
                </a:cubicBezTo>
                <a:cubicBezTo>
                  <a:pt x="28" y="525"/>
                  <a:pt x="28" y="525"/>
                  <a:pt x="28" y="525"/>
                </a:cubicBezTo>
                <a:cubicBezTo>
                  <a:pt x="28" y="531"/>
                  <a:pt x="33" y="536"/>
                  <a:pt x="40" y="536"/>
                </a:cubicBezTo>
                <a:cubicBezTo>
                  <a:pt x="163" y="536"/>
                  <a:pt x="163" y="536"/>
                  <a:pt x="163" y="536"/>
                </a:cubicBezTo>
                <a:cubicBezTo>
                  <a:pt x="172" y="506"/>
                  <a:pt x="172" y="506"/>
                  <a:pt x="172" y="506"/>
                </a:cubicBezTo>
                <a:cubicBezTo>
                  <a:pt x="108" y="506"/>
                  <a:pt x="108" y="506"/>
                  <a:pt x="108" y="506"/>
                </a:cubicBezTo>
                <a:cubicBezTo>
                  <a:pt x="83" y="506"/>
                  <a:pt x="61" y="496"/>
                  <a:pt x="44" y="480"/>
                </a:cubicBezTo>
                <a:cubicBezTo>
                  <a:pt x="24" y="460"/>
                  <a:pt x="12" y="431"/>
                  <a:pt x="12" y="399"/>
                </a:cubicBezTo>
                <a:cubicBezTo>
                  <a:pt x="12" y="399"/>
                  <a:pt x="12" y="259"/>
                  <a:pt x="12" y="248"/>
                </a:cubicBezTo>
                <a:cubicBezTo>
                  <a:pt x="23" y="248"/>
                  <a:pt x="886" y="248"/>
                  <a:pt x="886" y="248"/>
                </a:cubicBezTo>
                <a:cubicBezTo>
                  <a:pt x="886" y="248"/>
                  <a:pt x="896" y="248"/>
                  <a:pt x="903" y="248"/>
                </a:cubicBezTo>
                <a:cubicBezTo>
                  <a:pt x="903" y="259"/>
                  <a:pt x="903" y="399"/>
                  <a:pt x="903" y="399"/>
                </a:cubicBezTo>
                <a:cubicBezTo>
                  <a:pt x="903" y="431"/>
                  <a:pt x="890" y="460"/>
                  <a:pt x="870" y="480"/>
                </a:cubicBezTo>
                <a:cubicBezTo>
                  <a:pt x="853" y="496"/>
                  <a:pt x="831" y="506"/>
                  <a:pt x="807" y="506"/>
                </a:cubicBezTo>
                <a:cubicBezTo>
                  <a:pt x="743" y="506"/>
                  <a:pt x="743" y="506"/>
                  <a:pt x="743" y="506"/>
                </a:cubicBezTo>
                <a:cubicBezTo>
                  <a:pt x="751" y="536"/>
                  <a:pt x="751" y="536"/>
                  <a:pt x="751" y="536"/>
                </a:cubicBezTo>
                <a:cubicBezTo>
                  <a:pt x="875" y="536"/>
                  <a:pt x="875" y="536"/>
                  <a:pt x="875" y="536"/>
                </a:cubicBezTo>
                <a:cubicBezTo>
                  <a:pt x="881" y="536"/>
                  <a:pt x="886" y="531"/>
                  <a:pt x="886" y="525"/>
                </a:cubicBezTo>
                <a:cubicBezTo>
                  <a:pt x="886" y="480"/>
                  <a:pt x="886" y="480"/>
                  <a:pt x="886" y="480"/>
                </a:cubicBezTo>
                <a:cubicBezTo>
                  <a:pt x="904" y="458"/>
                  <a:pt x="915" y="430"/>
                  <a:pt x="915" y="399"/>
                </a:cubicBezTo>
                <a:cubicBezTo>
                  <a:pt x="915" y="236"/>
                  <a:pt x="915" y="236"/>
                  <a:pt x="915" y="236"/>
                </a:cubicBezTo>
                <a:lnTo>
                  <a:pt x="0" y="236"/>
                </a:lnTo>
                <a:close/>
                <a:moveTo>
                  <a:pt x="28" y="410"/>
                </a:moveTo>
                <a:cubicBezTo>
                  <a:pt x="28" y="440"/>
                  <a:pt x="45" y="466"/>
                  <a:pt x="69" y="480"/>
                </a:cubicBezTo>
                <a:cubicBezTo>
                  <a:pt x="81" y="486"/>
                  <a:pt x="94" y="490"/>
                  <a:pt x="108" y="490"/>
                </a:cubicBezTo>
                <a:cubicBezTo>
                  <a:pt x="214" y="490"/>
                  <a:pt x="214" y="490"/>
                  <a:pt x="214" y="490"/>
                </a:cubicBezTo>
                <a:cubicBezTo>
                  <a:pt x="214" y="403"/>
                  <a:pt x="214" y="403"/>
                  <a:pt x="214" y="403"/>
                </a:cubicBezTo>
                <a:cubicBezTo>
                  <a:pt x="214" y="397"/>
                  <a:pt x="219" y="392"/>
                  <a:pt x="226" y="392"/>
                </a:cubicBezTo>
                <a:cubicBezTo>
                  <a:pt x="689" y="392"/>
                  <a:pt x="689" y="392"/>
                  <a:pt x="689" y="392"/>
                </a:cubicBezTo>
                <a:cubicBezTo>
                  <a:pt x="695" y="392"/>
                  <a:pt x="700" y="397"/>
                  <a:pt x="700" y="403"/>
                </a:cubicBezTo>
                <a:cubicBezTo>
                  <a:pt x="700" y="490"/>
                  <a:pt x="700" y="490"/>
                  <a:pt x="700" y="490"/>
                </a:cubicBezTo>
                <a:cubicBezTo>
                  <a:pt x="807" y="490"/>
                  <a:pt x="807" y="490"/>
                  <a:pt x="807" y="490"/>
                </a:cubicBezTo>
                <a:cubicBezTo>
                  <a:pt x="821" y="490"/>
                  <a:pt x="834" y="486"/>
                  <a:pt x="845" y="480"/>
                </a:cubicBezTo>
                <a:cubicBezTo>
                  <a:pt x="869" y="466"/>
                  <a:pt x="886" y="440"/>
                  <a:pt x="886" y="410"/>
                </a:cubicBezTo>
                <a:cubicBezTo>
                  <a:pt x="886" y="293"/>
                  <a:pt x="886" y="293"/>
                  <a:pt x="886" y="293"/>
                </a:cubicBezTo>
                <a:cubicBezTo>
                  <a:pt x="28" y="293"/>
                  <a:pt x="28" y="293"/>
                  <a:pt x="28" y="293"/>
                </a:cubicBezTo>
                <a:lnTo>
                  <a:pt x="28" y="410"/>
                </a:lnTo>
                <a:close/>
                <a:moveTo>
                  <a:pt x="288" y="11"/>
                </a:moveTo>
                <a:cubicBezTo>
                  <a:pt x="626" y="11"/>
                  <a:pt x="626" y="11"/>
                  <a:pt x="626" y="11"/>
                </a:cubicBezTo>
                <a:cubicBezTo>
                  <a:pt x="626" y="225"/>
                  <a:pt x="626" y="225"/>
                  <a:pt x="626" y="225"/>
                </a:cubicBezTo>
                <a:cubicBezTo>
                  <a:pt x="700" y="225"/>
                  <a:pt x="700" y="225"/>
                  <a:pt x="700" y="225"/>
                </a:cubicBezTo>
                <a:cubicBezTo>
                  <a:pt x="700" y="28"/>
                  <a:pt x="700" y="28"/>
                  <a:pt x="700" y="28"/>
                </a:cubicBezTo>
                <a:cubicBezTo>
                  <a:pt x="638" y="28"/>
                  <a:pt x="638" y="28"/>
                  <a:pt x="638" y="28"/>
                </a:cubicBezTo>
                <a:cubicBezTo>
                  <a:pt x="638" y="0"/>
                  <a:pt x="638" y="0"/>
                  <a:pt x="638" y="0"/>
                </a:cubicBezTo>
                <a:cubicBezTo>
                  <a:pt x="277" y="0"/>
                  <a:pt x="277" y="0"/>
                  <a:pt x="277" y="0"/>
                </a:cubicBezTo>
                <a:cubicBezTo>
                  <a:pt x="277" y="28"/>
                  <a:pt x="277" y="28"/>
                  <a:pt x="277" y="28"/>
                </a:cubicBezTo>
                <a:cubicBezTo>
                  <a:pt x="214" y="28"/>
                  <a:pt x="214" y="28"/>
                  <a:pt x="214" y="28"/>
                </a:cubicBezTo>
                <a:cubicBezTo>
                  <a:pt x="214" y="225"/>
                  <a:pt x="214" y="225"/>
                  <a:pt x="214" y="225"/>
                </a:cubicBezTo>
                <a:cubicBezTo>
                  <a:pt x="288" y="225"/>
                  <a:pt x="288" y="225"/>
                  <a:pt x="288" y="225"/>
                </a:cubicBezTo>
                <a:lnTo>
                  <a:pt x="288" y="11"/>
                </a:lnTo>
                <a:close/>
                <a:moveTo>
                  <a:pt x="28" y="260"/>
                </a:moveTo>
                <a:cubicBezTo>
                  <a:pt x="28" y="283"/>
                  <a:pt x="28" y="283"/>
                  <a:pt x="28" y="283"/>
                </a:cubicBezTo>
                <a:cubicBezTo>
                  <a:pt x="163" y="283"/>
                  <a:pt x="163" y="283"/>
                  <a:pt x="163" y="283"/>
                </a:cubicBezTo>
                <a:cubicBezTo>
                  <a:pt x="163" y="260"/>
                  <a:pt x="163" y="260"/>
                  <a:pt x="163" y="260"/>
                </a:cubicBezTo>
                <a:lnTo>
                  <a:pt x="28" y="260"/>
                </a:lnTo>
                <a:close/>
                <a:moveTo>
                  <a:pt x="886" y="260"/>
                </a:moveTo>
                <a:cubicBezTo>
                  <a:pt x="752" y="260"/>
                  <a:pt x="752" y="260"/>
                  <a:pt x="752" y="260"/>
                </a:cubicBezTo>
                <a:cubicBezTo>
                  <a:pt x="752" y="283"/>
                  <a:pt x="752" y="283"/>
                  <a:pt x="752" y="283"/>
                </a:cubicBezTo>
                <a:cubicBezTo>
                  <a:pt x="886" y="283"/>
                  <a:pt x="886" y="283"/>
                  <a:pt x="886" y="283"/>
                </a:cubicBezTo>
                <a:lnTo>
                  <a:pt x="886" y="260"/>
                </a:lnTo>
                <a:close/>
                <a:moveTo>
                  <a:pt x="174" y="260"/>
                </a:moveTo>
                <a:cubicBezTo>
                  <a:pt x="174" y="283"/>
                  <a:pt x="174" y="283"/>
                  <a:pt x="174" y="283"/>
                </a:cubicBezTo>
                <a:cubicBezTo>
                  <a:pt x="740" y="283"/>
                  <a:pt x="740" y="283"/>
                  <a:pt x="740" y="283"/>
                </a:cubicBezTo>
                <a:cubicBezTo>
                  <a:pt x="740" y="260"/>
                  <a:pt x="740" y="260"/>
                  <a:pt x="740" y="260"/>
                </a:cubicBezTo>
                <a:lnTo>
                  <a:pt x="174" y="260"/>
                </a:lnTo>
                <a:close/>
                <a:moveTo>
                  <a:pt x="183" y="506"/>
                </a:moveTo>
                <a:cubicBezTo>
                  <a:pt x="161" y="588"/>
                  <a:pt x="161" y="588"/>
                  <a:pt x="161" y="588"/>
                </a:cubicBezTo>
                <a:cubicBezTo>
                  <a:pt x="218" y="588"/>
                  <a:pt x="218" y="588"/>
                  <a:pt x="218" y="588"/>
                </a:cubicBezTo>
                <a:cubicBezTo>
                  <a:pt x="239" y="506"/>
                  <a:pt x="239" y="506"/>
                  <a:pt x="239" y="506"/>
                </a:cubicBezTo>
                <a:lnTo>
                  <a:pt x="183" y="506"/>
                </a:lnTo>
                <a:close/>
                <a:moveTo>
                  <a:pt x="627" y="408"/>
                </a:moveTo>
                <a:cubicBezTo>
                  <a:pt x="627" y="408"/>
                  <a:pt x="673" y="587"/>
                  <a:pt x="676" y="600"/>
                </a:cubicBezTo>
                <a:cubicBezTo>
                  <a:pt x="238" y="600"/>
                  <a:pt x="238" y="600"/>
                  <a:pt x="238" y="600"/>
                </a:cubicBezTo>
                <a:cubicBezTo>
                  <a:pt x="242" y="587"/>
                  <a:pt x="288" y="408"/>
                  <a:pt x="288" y="408"/>
                </a:cubicBezTo>
                <a:cubicBezTo>
                  <a:pt x="276" y="408"/>
                  <a:pt x="276" y="408"/>
                  <a:pt x="276" y="408"/>
                </a:cubicBezTo>
                <a:cubicBezTo>
                  <a:pt x="224" y="611"/>
                  <a:pt x="224" y="611"/>
                  <a:pt x="224" y="611"/>
                </a:cubicBezTo>
                <a:cubicBezTo>
                  <a:pt x="690" y="611"/>
                  <a:pt x="690" y="611"/>
                  <a:pt x="690" y="611"/>
                </a:cubicBezTo>
                <a:cubicBezTo>
                  <a:pt x="638" y="408"/>
                  <a:pt x="638" y="408"/>
                  <a:pt x="638" y="408"/>
                </a:cubicBezTo>
                <a:lnTo>
                  <a:pt x="627" y="408"/>
                </a:lnTo>
                <a:close/>
              </a:path>
            </a:pathLst>
          </a:custGeom>
          <a:solidFill>
            <a:schemeClr val="accent3"/>
          </a:solidFill>
          <a:ln>
            <a:noFill/>
          </a:ln>
          <a:extLst/>
        </p:spPr>
        <p:txBody>
          <a:bodyPr vert="horz" wrap="square" lIns="91440" tIns="45720" rIns="91440" bIns="45720" numCol="1" anchor="t" anchorCtr="0" compatLnSpc="1">
            <a:prstTxWarp prst="textNoShape">
              <a:avLst/>
            </a:prstTxWarp>
          </a:bodyPr>
          <a:lstStyle/>
          <a:p>
            <a:endParaRPr lang="en-US" altLang="ja-JP" dirty="0"/>
          </a:p>
        </p:txBody>
      </p:sp>
      <p:sp>
        <p:nvSpPr>
          <p:cNvPr id="89" name="TextBox 88"/>
          <p:cNvSpPr txBox="1"/>
          <p:nvPr/>
        </p:nvSpPr>
        <p:spPr>
          <a:xfrm>
            <a:off x="5734004" y="4415094"/>
            <a:ext cx="1328990" cy="1477328"/>
          </a:xfrm>
          <a:prstGeom prst="rect">
            <a:avLst/>
          </a:prstGeom>
          <a:noFill/>
        </p:spPr>
        <p:txBody>
          <a:bodyPr wrap="square" lIns="0" rIns="0" rtlCol="0" anchor="t" anchorCtr="0">
            <a:spAutoFit/>
          </a:bodyPr>
          <a:lstStyle/>
          <a:p>
            <a:pPr>
              <a:spcBef>
                <a:spcPts val="300"/>
              </a:spcBef>
              <a:buClr>
                <a:schemeClr val="bg1"/>
              </a:buClr>
            </a:pPr>
            <a:r>
              <a:rPr lang="en-US" sz="900" dirty="0">
                <a:latin typeface="Tahoma" panose="020B0604030504040204" pitchFamily="34" charset="0"/>
              </a:rPr>
              <a:t>Within the OEC printer-based toner market, the printer-based color segment is expected to grow at an attractive </a:t>
            </a:r>
            <a:br>
              <a:rPr lang="en-US" sz="900" dirty="0">
                <a:latin typeface="Tahoma" panose="020B0604030504040204" pitchFamily="34" charset="0"/>
              </a:rPr>
            </a:br>
            <a:r>
              <a:rPr lang="en-US" sz="900" dirty="0">
                <a:latin typeface="Tahoma" panose="020B0604030504040204" pitchFamily="34" charset="0"/>
              </a:rPr>
              <a:t>6-7% CAGR through 2020F as a result of the shift to laser-based printing and effectiveness of MPS contracts</a:t>
            </a:r>
          </a:p>
        </p:txBody>
      </p:sp>
      <p:sp>
        <p:nvSpPr>
          <p:cNvPr id="12"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Market Opportunity</a:t>
            </a:r>
            <a:endParaRPr lang="en-US" sz="800" b="1" dirty="0">
              <a:solidFill>
                <a:srgbClr val="FFFFFF"/>
              </a:solidFill>
              <a:latin typeface="Tahoma"/>
            </a:endParaRPr>
          </a:p>
        </p:txBody>
      </p:sp>
      <p:sp>
        <p:nvSpPr>
          <p:cNvPr id="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27</a:t>
            </a:r>
            <a:endParaRPr lang="en-US" sz="900" dirty="0">
              <a:solidFill>
                <a:srgbClr val="000000"/>
              </a:solidFill>
              <a:latin typeface="Tahoma"/>
            </a:endParaRPr>
          </a:p>
        </p:txBody>
      </p:sp>
    </p:spTree>
    <p:extLst>
      <p:ext uri="{BB962C8B-B14F-4D97-AF65-F5344CB8AC3E}">
        <p14:creationId xmlns:p14="http://schemas.microsoft.com/office/powerpoint/2010/main" val="2572082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 y="118872"/>
            <a:ext cx="6467794" cy="585216"/>
          </a:xfrm>
        </p:spPr>
        <p:txBody>
          <a:bodyPr/>
          <a:lstStyle/>
          <a:p>
            <a:r>
              <a:rPr lang="en-US" dirty="0"/>
              <a:t>Growing Addressable Market</a:t>
            </a:r>
          </a:p>
        </p:txBody>
      </p:sp>
      <p:sp>
        <p:nvSpPr>
          <p:cNvPr id="19" name="Oval 18"/>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A</a:t>
            </a:r>
          </a:p>
        </p:txBody>
      </p:sp>
      <p:sp>
        <p:nvSpPr>
          <p:cNvPr id="124" name="TextBox 123"/>
          <p:cNvSpPr txBox="1"/>
          <p:nvPr>
            <p:custDataLst>
              <p:tags r:id="rId1"/>
            </p:custDataLst>
          </p:nvPr>
        </p:nvSpPr>
        <p:spPr>
          <a:xfrm>
            <a:off x="230188" y="6408808"/>
            <a:ext cx="8686800" cy="128290"/>
          </a:xfrm>
          <a:prstGeom prst="rect">
            <a:avLst/>
          </a:prstGeom>
          <a:noFill/>
        </p:spPr>
        <p:txBody>
          <a:bodyPr vert="horz" wrap="square" lIns="0" tIns="18288" rIns="0" bIns="0" rtlCol="0" anchor="b" anchorCtr="0">
            <a:noAutofit/>
          </a:bodyPr>
          <a:lstStyle/>
          <a:p>
            <a:endParaRPr lang="en-US" sz="700" i="1" dirty="0"/>
          </a:p>
        </p:txBody>
      </p:sp>
      <p:sp>
        <p:nvSpPr>
          <p:cNvPr id="38" name="TextBox 37"/>
          <p:cNvSpPr txBox="1"/>
          <p:nvPr>
            <p:custDataLst>
              <p:tags r:id="rId2"/>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a:t>Note: (1) Sales figures are for North America only; distribution for Western Europe primarily flows through the Office Equipment Distributor channel (95% of EAME sales)</a:t>
            </a:r>
          </a:p>
        </p:txBody>
      </p:sp>
      <p:grpSp>
        <p:nvGrpSpPr>
          <p:cNvPr id="42" name="Group 41"/>
          <p:cNvGrpSpPr/>
          <p:nvPr/>
        </p:nvGrpSpPr>
        <p:grpSpPr>
          <a:xfrm>
            <a:off x="4453397" y="1125407"/>
            <a:ext cx="2381743" cy="525780"/>
            <a:chOff x="4453397" y="815340"/>
            <a:chExt cx="2381743" cy="525780"/>
          </a:xfrm>
        </p:grpSpPr>
        <p:sp>
          <p:nvSpPr>
            <p:cNvPr id="46" name="Rectangle 45"/>
            <p:cNvSpPr/>
            <p:nvPr/>
          </p:nvSpPr>
          <p:spPr>
            <a:xfrm>
              <a:off x="4453397" y="815340"/>
              <a:ext cx="2381743" cy="525780"/>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pic>
          <p:nvPicPr>
            <p:cNvPr id="51" name="Picture 2" descr="H:\Libraries\Logos\Katun\Katun_2015.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383" y="896174"/>
              <a:ext cx="2143971" cy="364112"/>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tangle 53"/>
          <p:cNvSpPr/>
          <p:nvPr/>
        </p:nvSpPr>
        <p:spPr>
          <a:xfrm>
            <a:off x="5566410" y="1940641"/>
            <a:ext cx="3383280" cy="4048539"/>
          </a:xfrm>
          <a:prstGeom prst="rect">
            <a:avLst/>
          </a:prstGeom>
          <a:solidFill>
            <a:schemeClr val="bg1">
              <a:lumMod val="9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r"/>
            <a:r>
              <a:rPr lang="en-US" sz="1000" b="1" dirty="0">
                <a:solidFill>
                  <a:schemeClr val="tx1"/>
                </a:solidFill>
              </a:rPr>
              <a:t>Office Supply Channel </a:t>
            </a:r>
            <a:r>
              <a:rPr lang="en-US" sz="1000" b="1" dirty="0" smtClean="0">
                <a:solidFill>
                  <a:schemeClr val="tx1"/>
                </a:solidFill>
              </a:rPr>
              <a:t/>
            </a:r>
            <a:br>
              <a:rPr lang="en-US" sz="1000" b="1" dirty="0" smtClean="0">
                <a:solidFill>
                  <a:schemeClr val="tx1"/>
                </a:solidFill>
              </a:rPr>
            </a:br>
            <a:r>
              <a:rPr lang="en-US" sz="1000" dirty="0" smtClean="0">
                <a:solidFill>
                  <a:schemeClr val="tx1"/>
                </a:solidFill>
              </a:rPr>
              <a:t>(18.2% </a:t>
            </a:r>
            <a:r>
              <a:rPr lang="en-US" sz="1000" dirty="0">
                <a:solidFill>
                  <a:schemeClr val="tx1"/>
                </a:solidFill>
              </a:rPr>
              <a:t>of sales</a:t>
            </a:r>
            <a:r>
              <a:rPr lang="en-US" sz="1000" dirty="0" smtClean="0">
                <a:solidFill>
                  <a:schemeClr val="tx1"/>
                </a:solidFill>
              </a:rPr>
              <a:t>)</a:t>
            </a:r>
            <a:r>
              <a:rPr lang="en-US" sz="1000" baseline="30000" dirty="0" smtClean="0">
                <a:solidFill>
                  <a:schemeClr val="tx1"/>
                </a:solidFill>
              </a:rPr>
              <a:t>(1)</a:t>
            </a:r>
            <a:endParaRPr lang="en-US" sz="1000" baseline="30000" dirty="0">
              <a:solidFill>
                <a:schemeClr val="tx1"/>
              </a:solidFill>
            </a:endParaRPr>
          </a:p>
        </p:txBody>
      </p:sp>
      <p:sp>
        <p:nvSpPr>
          <p:cNvPr id="55" name="Rectangle 54"/>
          <p:cNvSpPr/>
          <p:nvPr/>
        </p:nvSpPr>
        <p:spPr>
          <a:xfrm>
            <a:off x="2500108" y="1940641"/>
            <a:ext cx="3144161" cy="4048539"/>
          </a:xfrm>
          <a:prstGeom prst="rect">
            <a:avLst/>
          </a:prstGeom>
          <a:solidFill>
            <a:schemeClr val="accent1">
              <a:lumMod val="10000"/>
              <a:lumOff val="9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r>
              <a:rPr lang="en-US" sz="1000" b="1" dirty="0">
                <a:solidFill>
                  <a:schemeClr val="tx1"/>
                </a:solidFill>
              </a:rPr>
              <a:t>Office Equipment Channel </a:t>
            </a:r>
            <a:r>
              <a:rPr lang="en-US" sz="1000" b="1" dirty="0" smtClean="0">
                <a:solidFill>
                  <a:schemeClr val="tx1"/>
                </a:solidFill>
              </a:rPr>
              <a:t/>
            </a:r>
            <a:br>
              <a:rPr lang="en-US" sz="1000" b="1" dirty="0" smtClean="0">
                <a:solidFill>
                  <a:schemeClr val="tx1"/>
                </a:solidFill>
              </a:rPr>
            </a:br>
            <a:r>
              <a:rPr lang="en-US" sz="1000" dirty="0" smtClean="0">
                <a:solidFill>
                  <a:schemeClr val="tx1"/>
                </a:solidFill>
              </a:rPr>
              <a:t>(81.8% of </a:t>
            </a:r>
            <a:r>
              <a:rPr lang="en-US" sz="1000" dirty="0">
                <a:solidFill>
                  <a:schemeClr val="tx1"/>
                </a:solidFill>
              </a:rPr>
              <a:t>sales</a:t>
            </a:r>
            <a:r>
              <a:rPr lang="en-US" sz="1000" dirty="0" smtClean="0">
                <a:solidFill>
                  <a:schemeClr val="tx1"/>
                </a:solidFill>
              </a:rPr>
              <a:t>)</a:t>
            </a:r>
            <a:r>
              <a:rPr lang="en-US" sz="1000" baseline="30000" dirty="0" smtClean="0">
                <a:solidFill>
                  <a:schemeClr val="tx1"/>
                </a:solidFill>
              </a:rPr>
              <a:t>(1)</a:t>
            </a:r>
            <a:endParaRPr lang="en-US" sz="1000" baseline="30000" dirty="0">
              <a:solidFill>
                <a:schemeClr val="tx1"/>
              </a:solidFill>
            </a:endParaRPr>
          </a:p>
        </p:txBody>
      </p:sp>
      <p:sp>
        <p:nvSpPr>
          <p:cNvPr id="59" name="Text Box 5"/>
          <p:cNvSpPr txBox="1">
            <a:spLocks noChangeArrowheads="1"/>
          </p:cNvSpPr>
          <p:nvPr/>
        </p:nvSpPr>
        <p:spPr bwMode="auto">
          <a:xfrm>
            <a:off x="4470324" y="2809424"/>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smtClean="0">
                <a:solidFill>
                  <a:schemeClr val="bg1"/>
                </a:solidFill>
                <a:latin typeface="+mn-lt"/>
              </a:rPr>
              <a:t>MVS</a:t>
            </a:r>
            <a:br>
              <a:rPr lang="en-US" altLang="en-US" sz="900" dirty="0" smtClean="0">
                <a:solidFill>
                  <a:schemeClr val="bg1"/>
                </a:solidFill>
                <a:latin typeface="+mn-lt"/>
              </a:rPr>
            </a:br>
            <a:r>
              <a:rPr lang="en-US" altLang="en-US" sz="900" dirty="0" smtClean="0">
                <a:solidFill>
                  <a:schemeClr val="bg1"/>
                </a:solidFill>
                <a:latin typeface="+mn-lt"/>
              </a:rPr>
              <a:t>Partners</a:t>
            </a:r>
            <a:endParaRPr lang="en-US" altLang="en-US" sz="900" dirty="0">
              <a:solidFill>
                <a:schemeClr val="bg1"/>
              </a:solidFill>
              <a:latin typeface="+mn-lt"/>
            </a:endParaRPr>
          </a:p>
        </p:txBody>
      </p:sp>
      <p:sp>
        <p:nvSpPr>
          <p:cNvPr id="60" name="Text Box 5"/>
          <p:cNvSpPr txBox="1">
            <a:spLocks noChangeArrowheads="1"/>
          </p:cNvSpPr>
          <p:nvPr/>
        </p:nvSpPr>
        <p:spPr bwMode="auto">
          <a:xfrm>
            <a:off x="6728953" y="2809424"/>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Wholesalers</a:t>
            </a:r>
          </a:p>
        </p:txBody>
      </p:sp>
      <p:sp>
        <p:nvSpPr>
          <p:cNvPr id="63" name="Text Box 5"/>
          <p:cNvSpPr txBox="1">
            <a:spLocks noChangeArrowheads="1"/>
          </p:cNvSpPr>
          <p:nvPr/>
        </p:nvSpPr>
        <p:spPr bwMode="auto">
          <a:xfrm>
            <a:off x="5623560" y="4081317"/>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Contract Stationers</a:t>
            </a:r>
          </a:p>
        </p:txBody>
      </p:sp>
      <p:sp>
        <p:nvSpPr>
          <p:cNvPr id="64" name="Text Box 5"/>
          <p:cNvSpPr txBox="1">
            <a:spLocks noChangeArrowheads="1"/>
          </p:cNvSpPr>
          <p:nvPr/>
        </p:nvSpPr>
        <p:spPr bwMode="auto">
          <a:xfrm>
            <a:off x="6728953" y="4081317"/>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Large Retail Stationers</a:t>
            </a:r>
          </a:p>
        </p:txBody>
      </p:sp>
      <p:sp>
        <p:nvSpPr>
          <p:cNvPr id="70" name="Text Box 5"/>
          <p:cNvSpPr txBox="1">
            <a:spLocks noChangeArrowheads="1"/>
          </p:cNvSpPr>
          <p:nvPr/>
        </p:nvSpPr>
        <p:spPr bwMode="auto">
          <a:xfrm>
            <a:off x="7834346" y="4081317"/>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Catalog Houses</a:t>
            </a:r>
          </a:p>
        </p:txBody>
      </p:sp>
      <p:sp>
        <p:nvSpPr>
          <p:cNvPr id="74" name="Text Box 5"/>
          <p:cNvSpPr txBox="1">
            <a:spLocks noChangeArrowheads="1"/>
          </p:cNvSpPr>
          <p:nvPr/>
        </p:nvSpPr>
        <p:spPr bwMode="auto">
          <a:xfrm>
            <a:off x="2555236" y="5353211"/>
            <a:ext cx="6291584" cy="481002"/>
          </a:xfrm>
          <a:prstGeom prst="rect">
            <a:avLst/>
          </a:prstGeom>
          <a:solidFill>
            <a:schemeClr val="accent1"/>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lvl1pPr eaLnBrk="0" hangingPunct="0">
              <a:defRPr sz="1100" b="1">
                <a:solidFill>
                  <a:schemeClr val="tx1"/>
                </a:solidFill>
                <a:latin typeface="Arial Narrow" pitchFamily="34" charset="0"/>
                <a:cs typeface="Arial" pitchFamily="34" charset="0"/>
              </a:defRPr>
            </a:lvl1pPr>
            <a:lvl2pPr marL="742950" indent="-285750" eaLnBrk="0" hangingPunct="0">
              <a:defRPr sz="1100" b="1">
                <a:solidFill>
                  <a:schemeClr val="tx1"/>
                </a:solidFill>
                <a:latin typeface="Arial Narrow" pitchFamily="34" charset="0"/>
                <a:cs typeface="Arial" pitchFamily="34" charset="0"/>
              </a:defRPr>
            </a:lvl2pPr>
            <a:lvl3pPr marL="1143000" indent="-228600" eaLnBrk="0" hangingPunct="0">
              <a:defRPr sz="1100" b="1">
                <a:solidFill>
                  <a:schemeClr val="tx1"/>
                </a:solidFill>
                <a:latin typeface="Arial Narrow" pitchFamily="34" charset="0"/>
                <a:cs typeface="Arial" pitchFamily="34" charset="0"/>
              </a:defRPr>
            </a:lvl3pPr>
            <a:lvl4pPr marL="1600200" indent="-228600" eaLnBrk="0" hangingPunct="0">
              <a:defRPr sz="1100" b="1">
                <a:solidFill>
                  <a:schemeClr val="tx1"/>
                </a:solidFill>
                <a:latin typeface="Arial Narrow" pitchFamily="34" charset="0"/>
                <a:cs typeface="Arial" pitchFamily="34" charset="0"/>
              </a:defRPr>
            </a:lvl4pPr>
            <a:lvl5pPr marL="2057400" indent="-228600" eaLnBrk="0" hangingPunct="0">
              <a:defRPr sz="1100" b="1">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sz="1100" b="1">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sz="1100" b="1">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sz="1100" b="1">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sz="1100" b="1">
                <a:solidFill>
                  <a:schemeClr val="tx1"/>
                </a:solidFill>
                <a:latin typeface="Arial Narrow" pitchFamily="34" charset="0"/>
                <a:cs typeface="Arial" pitchFamily="34" charset="0"/>
              </a:defRPr>
            </a:lvl9pPr>
          </a:lstStyle>
          <a:p>
            <a:pPr algn="ctr">
              <a:lnSpc>
                <a:spcPct val="90000"/>
              </a:lnSpc>
            </a:pPr>
            <a:r>
              <a:rPr lang="en-US" altLang="en-US" sz="900" dirty="0" smtClean="0">
                <a:solidFill>
                  <a:srgbClr val="FFFFFF"/>
                </a:solidFill>
                <a:latin typeface="+mn-lt"/>
              </a:rPr>
              <a:t>End-Users</a:t>
            </a:r>
            <a:endParaRPr lang="en-US" altLang="en-US" sz="900" dirty="0">
              <a:solidFill>
                <a:srgbClr val="FFFFFF"/>
              </a:solidFill>
              <a:latin typeface="+mn-lt"/>
            </a:endParaRPr>
          </a:p>
        </p:txBody>
      </p:sp>
      <p:sp>
        <p:nvSpPr>
          <p:cNvPr id="75" name="Text Box 5"/>
          <p:cNvSpPr txBox="1">
            <a:spLocks noChangeArrowheads="1"/>
          </p:cNvSpPr>
          <p:nvPr/>
        </p:nvSpPr>
        <p:spPr bwMode="auto">
          <a:xfrm>
            <a:off x="3193599" y="2809424"/>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Distributors</a:t>
            </a:r>
          </a:p>
        </p:txBody>
      </p:sp>
      <p:sp>
        <p:nvSpPr>
          <p:cNvPr id="77" name="Text Box 5"/>
          <p:cNvSpPr txBox="1">
            <a:spLocks noChangeArrowheads="1"/>
          </p:cNvSpPr>
          <p:nvPr/>
        </p:nvSpPr>
        <p:spPr bwMode="auto">
          <a:xfrm>
            <a:off x="2555236" y="4081317"/>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Office Equipment Dealers</a:t>
            </a:r>
          </a:p>
        </p:txBody>
      </p:sp>
      <p:sp>
        <p:nvSpPr>
          <p:cNvPr id="84" name="Text Box 5"/>
          <p:cNvSpPr txBox="1">
            <a:spLocks noChangeArrowheads="1"/>
          </p:cNvSpPr>
          <p:nvPr/>
        </p:nvSpPr>
        <p:spPr bwMode="auto">
          <a:xfrm>
            <a:off x="3831962" y="4081317"/>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IT / VAR</a:t>
            </a:r>
          </a:p>
          <a:p>
            <a:r>
              <a:rPr lang="en-US" altLang="en-US" sz="900" dirty="0">
                <a:solidFill>
                  <a:schemeClr val="bg1"/>
                </a:solidFill>
                <a:latin typeface="+mn-lt"/>
              </a:rPr>
              <a:t>Dealers</a:t>
            </a:r>
          </a:p>
        </p:txBody>
      </p:sp>
      <p:cxnSp>
        <p:nvCxnSpPr>
          <p:cNvPr id="85" name="Elbow Connector 84"/>
          <p:cNvCxnSpPr>
            <a:stCxn id="75" idx="2"/>
            <a:endCxn id="77" idx="0"/>
          </p:cNvCxnSpPr>
          <p:nvPr/>
        </p:nvCxnSpPr>
        <p:spPr>
          <a:xfrm rot="5400000">
            <a:off x="3132038" y="3513519"/>
            <a:ext cx="497234" cy="638363"/>
          </a:xfrm>
          <a:prstGeom prst="bentConnector3">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86" name="Elbow Connector 85"/>
          <p:cNvCxnSpPr>
            <a:stCxn id="75" idx="2"/>
            <a:endCxn id="84" idx="0"/>
          </p:cNvCxnSpPr>
          <p:nvPr/>
        </p:nvCxnSpPr>
        <p:spPr>
          <a:xfrm rot="16200000" flipH="1">
            <a:off x="3770400" y="3513518"/>
            <a:ext cx="497234" cy="638363"/>
          </a:xfrm>
          <a:prstGeom prst="bentConnector3">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87" name="Elbow Connector 86"/>
          <p:cNvCxnSpPr>
            <a:stCxn id="60" idx="2"/>
            <a:endCxn id="63" idx="0"/>
          </p:cNvCxnSpPr>
          <p:nvPr/>
        </p:nvCxnSpPr>
        <p:spPr>
          <a:xfrm rot="5400000">
            <a:off x="6433877" y="3280004"/>
            <a:ext cx="497234" cy="1105393"/>
          </a:xfrm>
          <a:prstGeom prst="bentConnector3">
            <a:avLst>
              <a:gd name="adj1" fmla="val 50000"/>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88" name="Elbow Connector 87"/>
          <p:cNvCxnSpPr>
            <a:stCxn id="60" idx="2"/>
            <a:endCxn id="64" idx="0"/>
          </p:cNvCxnSpPr>
          <p:nvPr/>
        </p:nvCxnSpPr>
        <p:spPr>
          <a:xfrm rot="5400000">
            <a:off x="6986573" y="3832700"/>
            <a:ext cx="497234" cy="12700"/>
          </a:xfrm>
          <a:prstGeom prst="bentConnector3">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60" idx="2"/>
            <a:endCxn id="70" idx="0"/>
          </p:cNvCxnSpPr>
          <p:nvPr/>
        </p:nvCxnSpPr>
        <p:spPr>
          <a:xfrm rot="16200000" flipH="1">
            <a:off x="7539269" y="3280003"/>
            <a:ext cx="497234" cy="1105393"/>
          </a:xfrm>
          <a:prstGeom prst="bentConnector3">
            <a:avLst>
              <a:gd name="adj1" fmla="val 50000"/>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46" idx="2"/>
            <a:endCxn id="75" idx="0"/>
          </p:cNvCxnSpPr>
          <p:nvPr/>
        </p:nvCxnSpPr>
        <p:spPr>
          <a:xfrm rot="5400000">
            <a:off x="4092935" y="1258089"/>
            <a:ext cx="1158237" cy="1944433"/>
          </a:xfrm>
          <a:prstGeom prst="bentConnector3">
            <a:avLst>
              <a:gd name="adj1" fmla="val 50000"/>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46" idx="2"/>
            <a:endCxn id="60" idx="0"/>
          </p:cNvCxnSpPr>
          <p:nvPr/>
        </p:nvCxnSpPr>
        <p:spPr>
          <a:xfrm rot="16200000" flipH="1">
            <a:off x="5860611" y="1434844"/>
            <a:ext cx="1158237" cy="1590921"/>
          </a:xfrm>
          <a:prstGeom prst="bentConnector3">
            <a:avLst>
              <a:gd name="adj1" fmla="val 50000"/>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46" idx="2"/>
            <a:endCxn id="59" idx="0"/>
          </p:cNvCxnSpPr>
          <p:nvPr/>
        </p:nvCxnSpPr>
        <p:spPr>
          <a:xfrm rot="5400000">
            <a:off x="4731297" y="1896451"/>
            <a:ext cx="1158237" cy="667708"/>
          </a:xfrm>
          <a:prstGeom prst="bentConnector3">
            <a:avLst>
              <a:gd name="adj1" fmla="val 50000"/>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endCxn id="84" idx="0"/>
          </p:cNvCxnSpPr>
          <p:nvPr/>
        </p:nvCxnSpPr>
        <p:spPr>
          <a:xfrm>
            <a:off x="4338199" y="2230304"/>
            <a:ext cx="0" cy="1851013"/>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77" idx="2"/>
          </p:cNvCxnSpPr>
          <p:nvPr/>
        </p:nvCxnSpPr>
        <p:spPr>
          <a:xfrm>
            <a:off x="3061473" y="4879440"/>
            <a:ext cx="0" cy="469272"/>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63" idx="2"/>
          </p:cNvCxnSpPr>
          <p:nvPr/>
        </p:nvCxnSpPr>
        <p:spPr>
          <a:xfrm>
            <a:off x="6129797" y="4879440"/>
            <a:ext cx="0" cy="469272"/>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70" idx="2"/>
          </p:cNvCxnSpPr>
          <p:nvPr/>
        </p:nvCxnSpPr>
        <p:spPr>
          <a:xfrm>
            <a:off x="8340583" y="4879440"/>
            <a:ext cx="0" cy="469272"/>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64" idx="2"/>
          </p:cNvCxnSpPr>
          <p:nvPr/>
        </p:nvCxnSpPr>
        <p:spPr>
          <a:xfrm>
            <a:off x="7235190" y="4855976"/>
            <a:ext cx="6350" cy="492736"/>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84" idx="2"/>
          </p:cNvCxnSpPr>
          <p:nvPr/>
        </p:nvCxnSpPr>
        <p:spPr>
          <a:xfrm>
            <a:off x="4338199" y="4855976"/>
            <a:ext cx="0" cy="497235"/>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2498084" y="1731994"/>
            <a:ext cx="137160" cy="137160"/>
          </a:xfrm>
          <a:prstGeom prst="rect">
            <a:avLst/>
          </a:prstGeom>
          <a:solidFill>
            <a:srgbClr val="D3EAFC"/>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274320" rIns="45720" rtlCol="0" anchor="ctr" anchorCtr="0"/>
          <a:lstStyle/>
          <a:p>
            <a:r>
              <a:rPr lang="en-US" sz="1000" dirty="0">
                <a:solidFill>
                  <a:schemeClr val="tx1"/>
                </a:solidFill>
              </a:rPr>
              <a:t>Katun’s core channel</a:t>
            </a:r>
          </a:p>
        </p:txBody>
      </p:sp>
      <p:sp>
        <p:nvSpPr>
          <p:cNvPr id="100" name="Rectangle 99"/>
          <p:cNvSpPr/>
          <p:nvPr/>
        </p:nvSpPr>
        <p:spPr>
          <a:xfrm>
            <a:off x="7329751" y="1731994"/>
            <a:ext cx="137160" cy="137160"/>
          </a:xfrm>
          <a:prstGeom prst="rect">
            <a:avLst/>
          </a:prstGeom>
          <a:solidFill>
            <a:schemeClr val="bg2"/>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274320" rIns="45720" rtlCol="0" anchor="ctr" anchorCtr="0"/>
          <a:lstStyle/>
          <a:p>
            <a:r>
              <a:rPr lang="en-US" sz="1000" dirty="0">
                <a:solidFill>
                  <a:schemeClr val="tx1"/>
                </a:solidFill>
              </a:rPr>
              <a:t>Katun’s alternate channel</a:t>
            </a:r>
          </a:p>
        </p:txBody>
      </p:sp>
      <p:sp>
        <p:nvSpPr>
          <p:cNvPr id="41" name="TextBox 40"/>
          <p:cNvSpPr txBox="1"/>
          <p:nvPr/>
        </p:nvSpPr>
        <p:spPr>
          <a:xfrm>
            <a:off x="288924" y="1125407"/>
            <a:ext cx="1847851" cy="3654847"/>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Imaging Industry Channels</a:t>
            </a:r>
            <a:endParaRPr lang="en-US" sz="900" dirty="0">
              <a:solidFill>
                <a:schemeClr val="bg1"/>
              </a:solidFill>
            </a:endParaRPr>
          </a:p>
          <a:p>
            <a:pPr marL="173038" lvl="0" indent="-173038">
              <a:spcBef>
                <a:spcPts val="300"/>
              </a:spcBef>
              <a:buClr>
                <a:schemeClr val="bg1"/>
              </a:buClr>
              <a:buFont typeface="Wingdings" panose="05000000000000000000" pitchFamily="2" charset="2"/>
              <a:buChar char="§"/>
            </a:pPr>
            <a:r>
              <a:rPr lang="en-US" sz="800" b="1" dirty="0">
                <a:solidFill>
                  <a:schemeClr val="bg1"/>
                </a:solidFill>
                <a:latin typeface="Tahoma" panose="020B0604030504040204" pitchFamily="34" charset="0"/>
              </a:rPr>
              <a:t>Office Equipment Channel </a:t>
            </a:r>
            <a:r>
              <a:rPr lang="en-US" sz="800" dirty="0">
                <a:solidFill>
                  <a:schemeClr val="bg1"/>
                </a:solidFill>
                <a:latin typeface="Tahoma" panose="020B0604030504040204" pitchFamily="34" charset="0"/>
              </a:rPr>
              <a:t>– </a:t>
            </a:r>
            <a:r>
              <a:rPr lang="en-US" sz="800" dirty="0" smtClean="0">
                <a:solidFill>
                  <a:schemeClr val="bg1"/>
                </a:solidFill>
                <a:latin typeface="Tahoma" panose="020B0604030504040204" pitchFamily="34" charset="0"/>
              </a:rPr>
              <a:t>the </a:t>
            </a:r>
            <a:r>
              <a:rPr lang="en-US" sz="800" dirty="0">
                <a:solidFill>
                  <a:schemeClr val="bg1"/>
                </a:solidFill>
                <a:latin typeface="Tahoma" panose="020B0604030504040204" pitchFamily="34" charset="0"/>
              </a:rPr>
              <a:t>is </a:t>
            </a:r>
            <a:r>
              <a:rPr lang="en-US" sz="800" dirty="0" err="1">
                <a:solidFill>
                  <a:schemeClr val="bg1"/>
                </a:solidFill>
                <a:latin typeface="Tahoma" panose="020B0604030504040204" pitchFamily="34" charset="0"/>
              </a:rPr>
              <a:t>Katun’s</a:t>
            </a:r>
            <a:r>
              <a:rPr lang="en-US" sz="800" dirty="0">
                <a:solidFill>
                  <a:schemeClr val="bg1"/>
                </a:solidFill>
                <a:latin typeface="Tahoma" panose="020B0604030504040204" pitchFamily="34" charset="0"/>
              </a:rPr>
              <a:t> core channel, selling imaging supplies (toner) and replacement parts primarily through Office Equipment </a:t>
            </a:r>
            <a:r>
              <a:rPr lang="en-US" sz="800" dirty="0" smtClean="0">
                <a:solidFill>
                  <a:schemeClr val="bg1"/>
                </a:solidFill>
                <a:latin typeface="Tahoma" panose="020B0604030504040204" pitchFamily="34" charset="0"/>
              </a:rPr>
              <a:t>Dealers</a:t>
            </a:r>
            <a:endParaRPr lang="en-US" sz="800" dirty="0">
              <a:solidFill>
                <a:schemeClr val="bg1"/>
              </a:solidFill>
              <a:latin typeface="Tahoma" panose="020B0604030504040204" pitchFamily="34" charset="0"/>
            </a:endParaRPr>
          </a:p>
          <a:p>
            <a:pPr marL="173038" indent="-173038">
              <a:spcBef>
                <a:spcPts val="300"/>
              </a:spcBef>
              <a:buClr>
                <a:schemeClr val="bg1"/>
              </a:buClr>
              <a:buFont typeface="Wingdings" panose="05000000000000000000" pitchFamily="2" charset="2"/>
              <a:buChar char="§"/>
            </a:pPr>
            <a:r>
              <a:rPr lang="en-US" sz="800" b="1" dirty="0" smtClean="0">
                <a:solidFill>
                  <a:schemeClr val="bg1"/>
                </a:solidFill>
                <a:latin typeface="Tahoma" panose="020B0604030504040204" pitchFamily="34" charset="0"/>
              </a:rPr>
              <a:t>IT </a:t>
            </a:r>
            <a:r>
              <a:rPr lang="en-US" sz="800" b="1" dirty="0">
                <a:solidFill>
                  <a:schemeClr val="bg1"/>
                </a:solidFill>
                <a:latin typeface="Tahoma" panose="020B0604030504040204" pitchFamily="34" charset="0"/>
              </a:rPr>
              <a:t>/ Value Added Reseller Dealers </a:t>
            </a:r>
            <a:r>
              <a:rPr lang="en-US" sz="800" dirty="0" smtClean="0">
                <a:solidFill>
                  <a:schemeClr val="bg1"/>
                </a:solidFill>
                <a:latin typeface="Tahoma" panose="020B0604030504040204" pitchFamily="34" charset="0"/>
              </a:rPr>
              <a:t>– provide </a:t>
            </a:r>
            <a:r>
              <a:rPr lang="en-US" sz="800" dirty="0">
                <a:solidFill>
                  <a:schemeClr val="bg1"/>
                </a:solidFill>
                <a:latin typeface="Tahoma" panose="020B0604030504040204" pitchFamily="34" charset="0"/>
              </a:rPr>
              <a:t>a total IT solution to end-users that includes multi-vendor hardware and software in addition to pre-sale and post-sale services which often include imaging supplies</a:t>
            </a:r>
          </a:p>
          <a:p>
            <a:pPr marL="173038" indent="-173038">
              <a:spcBef>
                <a:spcPts val="300"/>
              </a:spcBef>
              <a:buClr>
                <a:schemeClr val="bg1"/>
              </a:buClr>
              <a:buFont typeface="Wingdings" panose="05000000000000000000" pitchFamily="2" charset="2"/>
              <a:buChar char="§"/>
            </a:pPr>
            <a:r>
              <a:rPr lang="en-US" sz="800" b="1" dirty="0" smtClean="0">
                <a:solidFill>
                  <a:schemeClr val="bg1"/>
                </a:solidFill>
                <a:latin typeface="Tahoma" panose="020B0604030504040204" pitchFamily="34" charset="0"/>
              </a:rPr>
              <a:t>Multi-Vendor Service Partners</a:t>
            </a:r>
            <a:r>
              <a:rPr lang="en-US" sz="800" dirty="0" smtClean="0">
                <a:solidFill>
                  <a:schemeClr val="bg1"/>
                </a:solidFill>
                <a:latin typeface="Tahoma" panose="020B0604030504040204" pitchFamily="34" charset="0"/>
              </a:rPr>
              <a:t> – contract with larger OEMs to manage an OEM’s equipment lifecycle (i.e., turnover) at the end-user location </a:t>
            </a:r>
            <a:endParaRPr lang="en-US" sz="800" b="1" dirty="0" smtClean="0">
              <a:solidFill>
                <a:schemeClr val="bg1"/>
              </a:solidFill>
              <a:latin typeface="Tahoma" panose="020B0604030504040204" pitchFamily="34" charset="0"/>
            </a:endParaRPr>
          </a:p>
          <a:p>
            <a:pPr marL="173038" indent="-173038">
              <a:spcBef>
                <a:spcPts val="300"/>
              </a:spcBef>
              <a:buClr>
                <a:schemeClr val="bg1"/>
              </a:buClr>
              <a:buFont typeface="Wingdings" panose="05000000000000000000" pitchFamily="2" charset="2"/>
              <a:buChar char="§"/>
            </a:pPr>
            <a:r>
              <a:rPr lang="en-US" sz="800" b="1" dirty="0" smtClean="0">
                <a:solidFill>
                  <a:schemeClr val="bg1"/>
                </a:solidFill>
                <a:latin typeface="Tahoma" panose="020B0604030504040204" pitchFamily="34" charset="0"/>
              </a:rPr>
              <a:t>Office </a:t>
            </a:r>
            <a:r>
              <a:rPr lang="en-US" sz="800" b="1" dirty="0">
                <a:solidFill>
                  <a:schemeClr val="bg1"/>
                </a:solidFill>
                <a:latin typeface="Tahoma" panose="020B0604030504040204" pitchFamily="34" charset="0"/>
              </a:rPr>
              <a:t>Supply Channel </a:t>
            </a:r>
            <a:r>
              <a:rPr lang="en-US" sz="800" dirty="0">
                <a:solidFill>
                  <a:schemeClr val="bg1"/>
                </a:solidFill>
                <a:latin typeface="Tahoma" panose="020B0604030504040204" pitchFamily="34" charset="0"/>
              </a:rPr>
              <a:t>– </a:t>
            </a:r>
            <a:r>
              <a:rPr lang="en-US" sz="800" dirty="0" smtClean="0">
                <a:solidFill>
                  <a:schemeClr val="bg1"/>
                </a:solidFill>
                <a:latin typeface="Tahoma" panose="020B0604030504040204" pitchFamily="34" charset="0"/>
              </a:rPr>
              <a:t>the </a:t>
            </a:r>
            <a:r>
              <a:rPr lang="en-US" sz="800" dirty="0">
                <a:solidFill>
                  <a:schemeClr val="bg1"/>
                </a:solidFill>
                <a:latin typeface="Tahoma" panose="020B0604030504040204" pitchFamily="34" charset="0"/>
              </a:rPr>
              <a:t>is Katun’s alternate channel and consists of major wholesalers of office supplies (pens / pencils, office furniture, toner, etc.) as well as contract stationers, large retailers (OfficeMax, Staples), catalog houses and online </a:t>
            </a:r>
            <a:r>
              <a:rPr lang="en-US" sz="800" dirty="0" smtClean="0">
                <a:solidFill>
                  <a:schemeClr val="bg1"/>
                </a:solidFill>
                <a:latin typeface="Tahoma" panose="020B0604030504040204" pitchFamily="34" charset="0"/>
              </a:rPr>
              <a:t>retailers</a:t>
            </a:r>
          </a:p>
          <a:p>
            <a:pPr marL="173038" indent="-173038">
              <a:spcBef>
                <a:spcPts val="300"/>
              </a:spcBef>
              <a:buClr>
                <a:schemeClr val="bg1"/>
              </a:buClr>
              <a:buFont typeface="Wingdings" panose="05000000000000000000" pitchFamily="2" charset="2"/>
              <a:buChar char="§"/>
            </a:pPr>
            <a:endParaRPr lang="en-US" sz="800" dirty="0">
              <a:solidFill>
                <a:schemeClr val="bg1"/>
              </a:solidFill>
              <a:latin typeface="Tahoma" panose="020B0604030504040204" pitchFamily="34" charset="0"/>
            </a:endParaRPr>
          </a:p>
        </p:txBody>
      </p:sp>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Market Opportunity</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28</a:t>
            </a:r>
            <a:endParaRPr lang="en-US" sz="900" dirty="0">
              <a:solidFill>
                <a:srgbClr val="000000"/>
              </a:solidFill>
              <a:latin typeface="Tahoma"/>
            </a:endParaRPr>
          </a:p>
        </p:txBody>
      </p:sp>
    </p:spTree>
    <p:extLst>
      <p:ext uri="{BB962C8B-B14F-4D97-AF65-F5344CB8AC3E}">
        <p14:creationId xmlns:p14="http://schemas.microsoft.com/office/powerpoint/2010/main" val="42339809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620" y="118872"/>
            <a:ext cx="6467794" cy="585216"/>
          </a:xfrm>
        </p:spPr>
        <p:txBody>
          <a:bodyPr/>
          <a:lstStyle/>
          <a:p>
            <a:r>
              <a:rPr lang="en-US" dirty="0"/>
              <a:t>Growing Addressable Market </a:t>
            </a:r>
            <a:r>
              <a:rPr lang="en-US" sz="1000" dirty="0"/>
              <a:t>(cont.)</a:t>
            </a:r>
          </a:p>
        </p:txBody>
      </p:sp>
      <p:sp>
        <p:nvSpPr>
          <p:cNvPr id="19" name="Oval 18"/>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A</a:t>
            </a:r>
          </a:p>
        </p:txBody>
      </p:sp>
      <p:sp>
        <p:nvSpPr>
          <p:cNvPr id="74" name="TextBox 73"/>
          <p:cNvSpPr txBox="1"/>
          <p:nvPr/>
        </p:nvSpPr>
        <p:spPr>
          <a:xfrm>
            <a:off x="288924" y="1125407"/>
            <a:ext cx="1847851" cy="2705869"/>
          </a:xfrm>
          <a:prstGeom prst="rect">
            <a:avLst/>
          </a:prstGeom>
          <a:noFill/>
        </p:spPr>
        <p:txBody>
          <a:bodyPr wrap="square" lIns="0" tIns="0" rIns="0" bIns="0" rtlCol="0">
            <a:spAutoFit/>
          </a:bodyPr>
          <a:lstStyle/>
          <a:p>
            <a:pPr>
              <a:spcBef>
                <a:spcPts val="400"/>
              </a:spcBef>
              <a:buClr>
                <a:schemeClr val="bg1"/>
              </a:buClr>
            </a:pPr>
            <a:r>
              <a:rPr lang="en-US" sz="900" b="1" dirty="0" smtClean="0">
                <a:solidFill>
                  <a:schemeClr val="bg1"/>
                </a:solidFill>
              </a:rPr>
              <a:t>Strong </a:t>
            </a:r>
            <a:r>
              <a:rPr lang="en-US" sz="900" b="1" dirty="0">
                <a:solidFill>
                  <a:schemeClr val="bg1"/>
                </a:solidFill>
              </a:rPr>
              <a:t>Projected Growth in OEC</a:t>
            </a:r>
            <a:endParaRPr lang="en-US" sz="900" dirty="0">
              <a:solidFill>
                <a:schemeClr val="bg1"/>
              </a:solidFill>
              <a:latin typeface="Tahoma" panose="020B0604030504040204" pitchFamily="34" charset="0"/>
            </a:endParaRPr>
          </a:p>
          <a:p>
            <a:pPr marL="173038" lvl="0" indent="-173038">
              <a:spcBef>
                <a:spcPts val="300"/>
              </a:spcBef>
              <a:buClr>
                <a:schemeClr val="bg1"/>
              </a:buClr>
              <a:buFont typeface="Wingdings" panose="05000000000000000000" pitchFamily="2" charset="2"/>
              <a:buChar char="§"/>
            </a:pPr>
            <a:r>
              <a:rPr lang="en-US" sz="800" dirty="0">
                <a:solidFill>
                  <a:schemeClr val="bg1"/>
                </a:solidFill>
                <a:latin typeface="Tahoma" panose="020B0604030504040204" pitchFamily="34" charset="0"/>
              </a:rPr>
              <a:t>The toner market is $7.0B and $5.4B in NA and EUR respectively with the OEC representing $6.2B or ~50%</a:t>
            </a:r>
          </a:p>
          <a:p>
            <a:pPr marL="173038" lvl="0" indent="-173038">
              <a:spcBef>
                <a:spcPts val="300"/>
              </a:spcBef>
              <a:buClr>
                <a:schemeClr val="bg1"/>
              </a:buClr>
              <a:buFont typeface="Wingdings" panose="05000000000000000000" pitchFamily="2" charset="2"/>
              <a:buChar char="§"/>
            </a:pPr>
            <a:r>
              <a:rPr lang="en-US" sz="800" dirty="0">
                <a:solidFill>
                  <a:schemeClr val="bg1"/>
                </a:solidFill>
                <a:latin typeface="Tahoma" panose="020B0604030504040204" pitchFamily="34" charset="0"/>
              </a:rPr>
              <a:t>For OEC, NA and EUR are projected to grow with a combined CAGR of 3.5% through 2020F</a:t>
            </a:r>
          </a:p>
          <a:p>
            <a:pPr>
              <a:spcBef>
                <a:spcPts val="400"/>
              </a:spcBef>
              <a:buClr>
                <a:schemeClr val="bg1"/>
              </a:buClr>
            </a:pPr>
            <a:r>
              <a:rPr lang="en-US" sz="900" b="1" dirty="0">
                <a:solidFill>
                  <a:schemeClr val="bg1"/>
                </a:solidFill>
              </a:rPr>
              <a:t>OEC Market Size by Product Category</a:t>
            </a:r>
            <a:endParaRPr lang="en-US" sz="900" dirty="0">
              <a:solidFill>
                <a:schemeClr val="bg1"/>
              </a:solidFill>
              <a:latin typeface="Tahoma" panose="020B0604030504040204" pitchFamily="34" charset="0"/>
            </a:endParaRPr>
          </a:p>
          <a:p>
            <a:pPr marL="173038" lvl="0" indent="-173038">
              <a:spcBef>
                <a:spcPts val="300"/>
              </a:spcBef>
              <a:buClr>
                <a:schemeClr val="bg1"/>
              </a:buClr>
              <a:buFont typeface="Wingdings" panose="05000000000000000000" pitchFamily="2" charset="2"/>
              <a:buChar char="§"/>
            </a:pPr>
            <a:r>
              <a:rPr lang="en-US" sz="800" dirty="0">
                <a:solidFill>
                  <a:schemeClr val="bg1"/>
                </a:solidFill>
                <a:latin typeface="Tahoma" panose="020B0604030504040204" pitchFamily="34" charset="0"/>
              </a:rPr>
              <a:t>The market size for non-ink imaging supplies (toner) in NA and EUR is $6.2B (2015)</a:t>
            </a:r>
          </a:p>
          <a:p>
            <a:pPr marL="173038" lvl="0" indent="-173038">
              <a:spcBef>
                <a:spcPts val="300"/>
              </a:spcBef>
              <a:buClr>
                <a:schemeClr val="bg1"/>
              </a:buClr>
              <a:buFont typeface="Wingdings" panose="05000000000000000000" pitchFamily="2" charset="2"/>
              <a:buChar char="§"/>
            </a:pPr>
            <a:r>
              <a:rPr lang="en-US" sz="800" dirty="0">
                <a:solidFill>
                  <a:schemeClr val="bg1"/>
                </a:solidFill>
                <a:latin typeface="Tahoma" panose="020B0604030504040204" pitchFamily="34" charset="0"/>
              </a:rPr>
              <a:t>MFD based toner is a $3.0B market (48% of the entire OEC) and is projected to grow at a 4.8% CAGR from 2015 to 2020F</a:t>
            </a:r>
          </a:p>
          <a:p>
            <a:pPr marL="173038" lvl="0" indent="-173038">
              <a:spcBef>
                <a:spcPts val="300"/>
              </a:spcBef>
              <a:buClr>
                <a:schemeClr val="bg1"/>
              </a:buClr>
              <a:buFont typeface="Wingdings" panose="05000000000000000000" pitchFamily="2" charset="2"/>
              <a:buChar char="§"/>
            </a:pPr>
            <a:endParaRPr lang="en-US" sz="800" dirty="0">
              <a:solidFill>
                <a:schemeClr val="bg1"/>
              </a:solidFill>
              <a:latin typeface="Tahoma" panose="020B0604030504040204" pitchFamily="34" charset="0"/>
            </a:endParaRPr>
          </a:p>
          <a:p>
            <a:pPr marL="173038" lvl="0" indent="-173038">
              <a:spcBef>
                <a:spcPts val="300"/>
              </a:spcBef>
              <a:buClr>
                <a:schemeClr val="bg1"/>
              </a:buClr>
              <a:buFont typeface="Wingdings" panose="05000000000000000000" pitchFamily="2" charset="2"/>
              <a:buChar char="§"/>
            </a:pPr>
            <a:endParaRPr lang="en-US" sz="800" dirty="0">
              <a:solidFill>
                <a:schemeClr val="bg1"/>
              </a:solidFill>
              <a:latin typeface="Tahoma" panose="020B0604030504040204" pitchFamily="34" charset="0"/>
            </a:endParaRPr>
          </a:p>
          <a:p>
            <a:pPr lvl="0">
              <a:spcBef>
                <a:spcPts val="300"/>
              </a:spcBef>
              <a:buClr>
                <a:schemeClr val="bg1"/>
              </a:buClr>
            </a:pPr>
            <a:endParaRPr lang="en-US" sz="800" b="1" dirty="0">
              <a:solidFill>
                <a:schemeClr val="bg1"/>
              </a:solidFill>
              <a:latin typeface="Tahoma" panose="020B0604030504040204" pitchFamily="34" charset="0"/>
            </a:endParaRPr>
          </a:p>
        </p:txBody>
      </p:sp>
      <p:graphicFrame>
        <p:nvGraphicFramePr>
          <p:cNvPr id="80" name="Table 79"/>
          <p:cNvGraphicFramePr>
            <a:graphicFrameLocks noGrp="1"/>
          </p:cNvGraphicFramePr>
          <p:nvPr>
            <p:extLst>
              <p:ext uri="{D42A27DB-BD31-4B8C-83A1-F6EECF244321}">
                <p14:modId xmlns:p14="http://schemas.microsoft.com/office/powerpoint/2010/main" val="973129566"/>
              </p:ext>
            </p:extLst>
          </p:nvPr>
        </p:nvGraphicFramePr>
        <p:xfrm>
          <a:off x="5794375"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NA &amp;</a:t>
                      </a:r>
                      <a:r>
                        <a:rPr lang="en-US" sz="1000" b="1" i="0" u="none" baseline="0" dirty="0">
                          <a:solidFill>
                            <a:schemeClr val="tx1"/>
                          </a:solidFill>
                          <a:latin typeface="Tahoma"/>
                        </a:rPr>
                        <a:t> EUR </a:t>
                      </a:r>
                      <a:r>
                        <a:rPr lang="en-US" sz="1000" b="1" i="0" u="none" dirty="0">
                          <a:solidFill>
                            <a:schemeClr val="tx1"/>
                          </a:solidFill>
                          <a:latin typeface="Tahoma"/>
                        </a:rPr>
                        <a:t>OEC Toner Market by Product</a:t>
                      </a:r>
                      <a:r>
                        <a:rPr lang="en-US" sz="1000" b="1" i="0" u="none" baseline="30000" dirty="0">
                          <a:solidFill>
                            <a:schemeClr val="tx1"/>
                          </a:solidFill>
                          <a:latin typeface="+mn-lt"/>
                        </a:rPr>
                        <a:t>(1)</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 billions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3681890196"/>
              </p:ext>
            </p:extLst>
          </p:nvPr>
        </p:nvGraphicFramePr>
        <p:xfrm>
          <a:off x="2420447"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baseline="0" dirty="0">
                          <a:solidFill>
                            <a:schemeClr val="tx1"/>
                          </a:solidFill>
                          <a:latin typeface="Tahoma"/>
                        </a:rPr>
                        <a:t>NA &amp; EUR Toner Market by Channel</a:t>
                      </a:r>
                      <a:r>
                        <a:rPr lang="en-US" sz="1000" b="1" i="0" u="none" baseline="30000" dirty="0">
                          <a:solidFill>
                            <a:schemeClr val="tx1"/>
                          </a:solidFill>
                          <a:latin typeface="Tahoma"/>
                        </a:rPr>
                        <a:t>(1)</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a:t>
                      </a:r>
                      <a:r>
                        <a:rPr lang="en-US" sz="900" b="1" i="0" u="none" baseline="0" dirty="0">
                          <a:solidFill>
                            <a:schemeClr val="accent2"/>
                          </a:solidFill>
                          <a:latin typeface="Tahoma"/>
                        </a:rPr>
                        <a:t> billions</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15" name="TextBox 3"/>
          <p:cNvGraphicFramePr/>
          <p:nvPr>
            <p:custDataLst>
              <p:tags r:id="rId1"/>
            </p:custDataLst>
            <p:extLst>
              <p:ext uri="{D42A27DB-BD31-4B8C-83A1-F6EECF244321}">
                <p14:modId xmlns:p14="http://schemas.microsoft.com/office/powerpoint/2010/main" val="3464574475"/>
              </p:ext>
            </p:extLst>
          </p:nvPr>
        </p:nvGraphicFramePr>
        <p:xfrm>
          <a:off x="5794375" y="1516011"/>
          <a:ext cx="3091882" cy="2315265"/>
        </p:xfrm>
        <a:graphic>
          <a:graphicData uri="http://schemas.openxmlformats.org/drawingml/2006/chart">
            <c:chart xmlns:c="http://schemas.openxmlformats.org/drawingml/2006/chart" xmlns:r="http://schemas.openxmlformats.org/officeDocument/2006/relationships" r:id="rId5"/>
          </a:graphicData>
        </a:graphic>
      </p:graphicFrame>
      <p:sp>
        <p:nvSpPr>
          <p:cNvPr id="124" name="TextBox 123"/>
          <p:cNvSpPr txBox="1"/>
          <p:nvPr>
            <p:custDataLst>
              <p:tags r:id="rId2"/>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a:t>Note: EUR consists of the original European Union five countries before the UK exited (France, Germany, Italy, Spain and the UK)</a:t>
            </a:r>
          </a:p>
          <a:p>
            <a:r>
              <a:rPr lang="en-US" sz="700" i="1" dirty="0"/>
              <a:t>(1)  Source: LEK Study</a:t>
            </a:r>
          </a:p>
        </p:txBody>
      </p:sp>
      <p:graphicFrame>
        <p:nvGraphicFramePr>
          <p:cNvPr id="135" name="TextBox 3"/>
          <p:cNvGraphicFramePr/>
          <p:nvPr>
            <p:custDataLst>
              <p:tags r:id="rId3"/>
            </p:custDataLst>
            <p:extLst>
              <p:ext uri="{D42A27DB-BD31-4B8C-83A1-F6EECF244321}">
                <p14:modId xmlns:p14="http://schemas.microsoft.com/office/powerpoint/2010/main" val="579688066"/>
              </p:ext>
            </p:extLst>
          </p:nvPr>
        </p:nvGraphicFramePr>
        <p:xfrm>
          <a:off x="2430463" y="1516011"/>
          <a:ext cx="3091882" cy="231526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18900565"/>
              </p:ext>
            </p:extLst>
          </p:nvPr>
        </p:nvGraphicFramePr>
        <p:xfrm>
          <a:off x="2430463" y="4009388"/>
          <a:ext cx="3182937" cy="829311"/>
        </p:xfrm>
        <a:graphic>
          <a:graphicData uri="http://schemas.openxmlformats.org/drawingml/2006/table">
            <a:tbl>
              <a:tblPr firstRow="1" bandRow="1">
                <a:tableStyleId>{69012ECD-51FC-41F1-AA8D-1B2483CD663E}</a:tableStyleId>
              </a:tblPr>
              <a:tblGrid>
                <a:gridCol w="908409">
                  <a:extLst>
                    <a:ext uri="{9D8B030D-6E8A-4147-A177-3AD203B41FA5}">
                      <a16:colId xmlns="" xmlns:a16="http://schemas.microsoft.com/office/drawing/2014/main" val="20000"/>
                    </a:ext>
                  </a:extLst>
                </a:gridCol>
                <a:gridCol w="758176">
                  <a:extLst>
                    <a:ext uri="{9D8B030D-6E8A-4147-A177-3AD203B41FA5}">
                      <a16:colId xmlns="" xmlns:a16="http://schemas.microsoft.com/office/drawing/2014/main" val="20001"/>
                    </a:ext>
                  </a:extLst>
                </a:gridCol>
                <a:gridCol w="758176">
                  <a:extLst>
                    <a:ext uri="{9D8B030D-6E8A-4147-A177-3AD203B41FA5}">
                      <a16:colId xmlns="" xmlns:a16="http://schemas.microsoft.com/office/drawing/2014/main" val="20002"/>
                    </a:ext>
                  </a:extLst>
                </a:gridCol>
                <a:gridCol w="758176">
                  <a:extLst>
                    <a:ext uri="{9D8B030D-6E8A-4147-A177-3AD203B41FA5}">
                      <a16:colId xmlns="" xmlns:a16="http://schemas.microsoft.com/office/drawing/2014/main" val="20003"/>
                    </a:ext>
                  </a:extLst>
                </a:gridCol>
              </a:tblGrid>
              <a:tr h="276437">
                <a:tc>
                  <a:txBody>
                    <a:bodyPr/>
                    <a:lstStyle/>
                    <a:p>
                      <a:pPr algn="ctr"/>
                      <a:r>
                        <a:rPr lang="en-US" sz="700" dirty="0"/>
                        <a:t>CAGR</a:t>
                      </a:r>
                    </a:p>
                  </a:txBody>
                  <a:tcPr>
                    <a:lnB w="9525" cap="flat" cmpd="sng" algn="ctr">
                      <a:noFill/>
                      <a:prstDash val="solid"/>
                    </a:lnB>
                  </a:tcPr>
                </a:tc>
                <a:tc>
                  <a:txBody>
                    <a:bodyPr/>
                    <a:lstStyle/>
                    <a:p>
                      <a:pPr algn="ctr"/>
                      <a:r>
                        <a:rPr lang="en-US" sz="700" dirty="0"/>
                        <a:t>OEC</a:t>
                      </a:r>
                    </a:p>
                  </a:txBody>
                  <a:tcPr>
                    <a:lnB w="9525" cap="flat" cmpd="sng" algn="ctr">
                      <a:noFill/>
                      <a:prstDash val="solid"/>
                    </a:lnB>
                  </a:tcPr>
                </a:tc>
                <a:tc>
                  <a:txBody>
                    <a:bodyPr/>
                    <a:lstStyle/>
                    <a:p>
                      <a:pPr algn="ctr"/>
                      <a:r>
                        <a:rPr lang="en-US" sz="700" dirty="0"/>
                        <a:t>OEM</a:t>
                      </a:r>
                    </a:p>
                  </a:txBody>
                  <a:tcPr>
                    <a:lnB w="9525" cap="flat" cmpd="sng" algn="ctr">
                      <a:noFill/>
                      <a:prstDash val="solid"/>
                    </a:lnB>
                  </a:tcPr>
                </a:tc>
                <a:tc>
                  <a:txBody>
                    <a:bodyPr/>
                    <a:lstStyle/>
                    <a:p>
                      <a:pPr algn="ctr"/>
                      <a:r>
                        <a:rPr lang="en-US" sz="700" dirty="0"/>
                        <a:t>OSC</a:t>
                      </a:r>
                    </a:p>
                  </a:txBody>
                  <a:tcPr>
                    <a:lnB w="9525" cap="flat" cmpd="sng" algn="ctr">
                      <a:noFill/>
                      <a:prstDash val="solid"/>
                    </a:lnB>
                  </a:tcPr>
                </a:tc>
                <a:extLst>
                  <a:ext uri="{0D108BD9-81ED-4DB2-BD59-A6C34878D82A}">
                    <a16:rowId xmlns="" xmlns:a16="http://schemas.microsoft.com/office/drawing/2014/main" val="10000"/>
                  </a:ext>
                </a:extLst>
              </a:tr>
              <a:tr h="276437">
                <a:tc>
                  <a:txBody>
                    <a:bodyPr/>
                    <a:lstStyle/>
                    <a:p>
                      <a:pPr algn="ctr"/>
                      <a:r>
                        <a:rPr lang="en-US" sz="700" dirty="0"/>
                        <a:t>2010-2015</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2.4%</a:t>
                      </a: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1.3%</a:t>
                      </a: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-5.0%</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76437">
                <a:tc>
                  <a:txBody>
                    <a:bodyPr/>
                    <a:lstStyle/>
                    <a:p>
                      <a:pPr algn="ctr"/>
                      <a:r>
                        <a:rPr lang="en-US" sz="700" dirty="0"/>
                        <a:t>2015-2020F</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3.6%</a:t>
                      </a: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1.9%</a:t>
                      </a: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-3.5%</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graphicFrame>
        <p:nvGraphicFramePr>
          <p:cNvPr id="93" name="Table 92"/>
          <p:cNvGraphicFramePr>
            <a:graphicFrameLocks noGrp="1"/>
          </p:cNvGraphicFramePr>
          <p:nvPr>
            <p:extLst>
              <p:ext uri="{D42A27DB-BD31-4B8C-83A1-F6EECF244321}">
                <p14:modId xmlns:p14="http://schemas.microsoft.com/office/powerpoint/2010/main" val="1549387345"/>
              </p:ext>
            </p:extLst>
          </p:nvPr>
        </p:nvGraphicFramePr>
        <p:xfrm>
          <a:off x="5794375" y="4009388"/>
          <a:ext cx="3109596" cy="829311"/>
        </p:xfrm>
        <a:graphic>
          <a:graphicData uri="http://schemas.openxmlformats.org/drawingml/2006/table">
            <a:tbl>
              <a:tblPr firstRow="1" bandRow="1">
                <a:tableStyleId>{69012ECD-51FC-41F1-AA8D-1B2483CD663E}</a:tableStyleId>
              </a:tblPr>
              <a:tblGrid>
                <a:gridCol w="1026412">
                  <a:extLst>
                    <a:ext uri="{9D8B030D-6E8A-4147-A177-3AD203B41FA5}">
                      <a16:colId xmlns="" xmlns:a16="http://schemas.microsoft.com/office/drawing/2014/main" val="20000"/>
                    </a:ext>
                  </a:extLst>
                </a:gridCol>
                <a:gridCol w="1041592">
                  <a:extLst>
                    <a:ext uri="{9D8B030D-6E8A-4147-A177-3AD203B41FA5}">
                      <a16:colId xmlns="" xmlns:a16="http://schemas.microsoft.com/office/drawing/2014/main" val="20001"/>
                    </a:ext>
                  </a:extLst>
                </a:gridCol>
                <a:gridCol w="1041592">
                  <a:extLst>
                    <a:ext uri="{9D8B030D-6E8A-4147-A177-3AD203B41FA5}">
                      <a16:colId xmlns="" xmlns:a16="http://schemas.microsoft.com/office/drawing/2014/main" val="20002"/>
                    </a:ext>
                  </a:extLst>
                </a:gridCol>
              </a:tblGrid>
              <a:tr h="276437">
                <a:tc>
                  <a:txBody>
                    <a:bodyPr/>
                    <a:lstStyle/>
                    <a:p>
                      <a:pPr algn="ctr"/>
                      <a:r>
                        <a:rPr lang="en-US" sz="700" dirty="0"/>
                        <a:t>CAGR</a:t>
                      </a:r>
                    </a:p>
                  </a:txBody>
                  <a:tcPr>
                    <a:lnB w="9525" cap="flat" cmpd="sng" algn="ctr">
                      <a:noFill/>
                      <a:prstDash val="solid"/>
                    </a:lnB>
                  </a:tcPr>
                </a:tc>
                <a:tc>
                  <a:txBody>
                    <a:bodyPr/>
                    <a:lstStyle/>
                    <a:p>
                      <a:pPr algn="ctr"/>
                      <a:r>
                        <a:rPr lang="en-US" sz="700" dirty="0"/>
                        <a:t>Printer</a:t>
                      </a:r>
                    </a:p>
                  </a:txBody>
                  <a:tcPr>
                    <a:lnB w="9525" cap="flat" cmpd="sng" algn="ctr">
                      <a:noFill/>
                      <a:prstDash val="solid"/>
                    </a:lnB>
                  </a:tcPr>
                </a:tc>
                <a:tc>
                  <a:txBody>
                    <a:bodyPr/>
                    <a:lstStyle/>
                    <a:p>
                      <a:pPr algn="ctr"/>
                      <a:r>
                        <a:rPr lang="en-US" sz="700" dirty="0"/>
                        <a:t>MFD</a:t>
                      </a:r>
                    </a:p>
                  </a:txBody>
                  <a:tcPr>
                    <a:lnB w="9525" cap="flat" cmpd="sng" algn="ctr">
                      <a:noFill/>
                      <a:prstDash val="solid"/>
                    </a:lnB>
                  </a:tcPr>
                </a:tc>
                <a:extLst>
                  <a:ext uri="{0D108BD9-81ED-4DB2-BD59-A6C34878D82A}">
                    <a16:rowId xmlns="" xmlns:a16="http://schemas.microsoft.com/office/drawing/2014/main" val="10000"/>
                  </a:ext>
                </a:extLst>
              </a:tr>
              <a:tr h="276437">
                <a:tc>
                  <a:txBody>
                    <a:bodyPr/>
                    <a:lstStyle/>
                    <a:p>
                      <a:pPr algn="ctr"/>
                      <a:r>
                        <a:rPr lang="en-US" sz="700" dirty="0"/>
                        <a:t>2010-2015</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a:t>
                      </a: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5.5%</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276437">
                <a:tc>
                  <a:txBody>
                    <a:bodyPr/>
                    <a:lstStyle/>
                    <a:p>
                      <a:pPr algn="ctr"/>
                      <a:r>
                        <a:rPr lang="en-US" sz="700" dirty="0"/>
                        <a:t>2015-2020F</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2.4%</a:t>
                      </a: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4.8%</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Market Opportunity</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29</a:t>
            </a:r>
            <a:endParaRPr lang="en-US" sz="900" dirty="0">
              <a:solidFill>
                <a:srgbClr val="000000"/>
              </a:solidFill>
              <a:latin typeface="Tahoma"/>
            </a:endParaRPr>
          </a:p>
        </p:txBody>
      </p:sp>
    </p:spTree>
    <p:extLst>
      <p:ext uri="{BB962C8B-B14F-4D97-AF65-F5344CB8AC3E}">
        <p14:creationId xmlns:p14="http://schemas.microsoft.com/office/powerpoint/2010/main" val="23543240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Table of Contents</a:t>
            </a:r>
          </a:p>
        </p:txBody>
      </p:sp>
      <p:sp>
        <p:nvSpPr>
          <p:cNvPr id="8" name="Rectangle 7"/>
          <p:cNvSpPr/>
          <p:nvPr/>
        </p:nvSpPr>
        <p:spPr>
          <a:xfrm>
            <a:off x="0" y="-384184"/>
            <a:ext cx="9144000" cy="241540"/>
          </a:xfrm>
          <a:prstGeom prst="rect">
            <a:avLst/>
          </a:prstGeom>
          <a:solidFill>
            <a:srgbClr val="FFFF00"/>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000" b="1" dirty="0" smtClean="0">
                <a:solidFill>
                  <a:schemeClr val="tx1"/>
                </a:solidFill>
              </a:rPr>
              <a:t>LI to decide whether to incorporate any </a:t>
            </a:r>
            <a:r>
              <a:rPr lang="en-US" sz="1000" b="1" dirty="0">
                <a:solidFill>
                  <a:schemeClr val="tx1"/>
                </a:solidFill>
              </a:rPr>
              <a:t>videos (https://</a:t>
            </a:r>
            <a:r>
              <a:rPr lang="en-US" sz="1000" b="1" dirty="0" smtClean="0">
                <a:solidFill>
                  <a:schemeClr val="tx1"/>
                </a:solidFill>
              </a:rPr>
              <a:t>www.youtube.com/user/KatunCorporation/videos)</a:t>
            </a:r>
            <a:endParaRPr lang="en-US" sz="1000" b="1" dirty="0">
              <a:solidFill>
                <a:schemeClr val="tx1"/>
              </a:solidFill>
            </a:endParaRPr>
          </a:p>
        </p:txBody>
      </p:sp>
      <p:graphicFrame>
        <p:nvGraphicFramePr>
          <p:cNvPr id="6" name="TOCtable"/>
          <p:cNvGraphicFramePr>
            <a:graphicFrameLocks noGrp="1"/>
          </p:cNvGraphicFramePr>
          <p:nvPr>
            <p:extLst>
              <p:ext uri="{D42A27DB-BD31-4B8C-83A1-F6EECF244321}">
                <p14:modId xmlns:p14="http://schemas.microsoft.com/office/powerpoint/2010/main" val="873473317"/>
              </p:ext>
            </p:extLst>
          </p:nvPr>
        </p:nvGraphicFramePr>
        <p:xfrm>
          <a:off x="342900" y="2098760"/>
          <a:ext cx="8567928" cy="1728216"/>
        </p:xfrm>
        <a:graphic>
          <a:graphicData uri="http://schemas.openxmlformats.org/drawingml/2006/table">
            <a:tbl>
              <a:tblPr firstRow="1" bandRow="1">
                <a:tableStyleId>{5C22544A-7EE6-4342-B048-85BDC9FD1C3A}</a:tableStyleId>
              </a:tblPr>
              <a:tblGrid>
                <a:gridCol w="987552"/>
                <a:gridCol w="6967728"/>
                <a:gridCol w="612648"/>
              </a:tblGrid>
              <a:tr h="246888">
                <a:tc>
                  <a:txBody>
                    <a:bodyPr/>
                    <a:lstStyle/>
                    <a:p>
                      <a:pPr algn="r"/>
                      <a:r>
                        <a:rPr lang="en-US" sz="1000" b="1" i="0" u="none" dirty="0" smtClean="0">
                          <a:solidFill>
                            <a:srgbClr val="000000"/>
                          </a:solidFill>
                          <a:latin typeface="Tahoma"/>
                        </a:rPr>
                        <a:t>Section I</a:t>
                      </a:r>
                      <a:endParaRPr lang="en-US" sz="1000" b="1" i="0" u="none" dirty="0">
                        <a:solidFill>
                          <a:srgbClr val="000000"/>
                        </a:solidFill>
                        <a:latin typeface="Tahoma"/>
                      </a:endParaRPr>
                    </a:p>
                  </a:txBody>
                  <a:tcPr marL="0" marR="73152" marT="0" marB="0" anchor="ctr">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smtClean="0">
                          <a:solidFill>
                            <a:srgbClr val="000000"/>
                          </a:solidFill>
                          <a:latin typeface="Tahoma"/>
                        </a:rPr>
                        <a:t>Executive Summary</a:t>
                      </a:r>
                      <a:endParaRPr lang="en-US" sz="1000" b="1" i="0" u="none" dirty="0">
                        <a:solidFill>
                          <a:srgbClr val="000000"/>
                        </a:solidFill>
                        <a:latin typeface="Tahoma"/>
                      </a:endParaRPr>
                    </a:p>
                  </a:txBody>
                  <a:tcPr marR="73152" marT="0" marB="0" anchor="ctr">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smtClean="0">
                          <a:solidFill>
                            <a:srgbClr val="000000"/>
                          </a:solidFill>
                          <a:latin typeface="Tahoma"/>
                        </a:rPr>
                        <a:t>7</a:t>
                      </a:r>
                      <a:endParaRPr lang="en-US" sz="1000" b="1" i="0" u="none" dirty="0">
                        <a:solidFill>
                          <a:srgbClr val="000000"/>
                        </a:solidFill>
                        <a:latin typeface="Tahoma"/>
                      </a:endParaRPr>
                    </a:p>
                  </a:txBody>
                  <a:tcPr marL="0" marR="0" marT="0" marB="0" anchor="ctr">
                    <a:lnB w="9525" cap="flat" cmpd="sng" algn="ctr">
                      <a:solidFill>
                        <a:srgbClr val="E5E5E5"/>
                      </a:solidFill>
                      <a:prstDash val="sysDot"/>
                      <a:round/>
                      <a:headEnd type="none" w="med" len="med"/>
                      <a:tailEnd type="none" w="med" len="med"/>
                    </a:lnB>
                    <a:solidFill>
                      <a:srgbClr val="FFFFFF"/>
                    </a:solidFill>
                  </a:tcPr>
                </a:tc>
              </a:tr>
              <a:tr h="246888">
                <a:tc>
                  <a:txBody>
                    <a:bodyPr/>
                    <a:lstStyle/>
                    <a:p>
                      <a:pPr algn="r"/>
                      <a:r>
                        <a:rPr lang="en-US" sz="1000" b="1" i="0" u="none" dirty="0" smtClean="0">
                          <a:solidFill>
                            <a:srgbClr val="000000"/>
                          </a:solidFill>
                          <a:latin typeface="Tahoma"/>
                        </a:rPr>
                        <a:t>Section II</a:t>
                      </a:r>
                      <a:endParaRPr lang="en-US" sz="1000" b="1" i="0" u="none" dirty="0">
                        <a:solidFill>
                          <a:srgbClr val="000000"/>
                        </a:solidFill>
                        <a:latin typeface="Tahoma"/>
                      </a:endParaRP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smtClean="0">
                          <a:solidFill>
                            <a:srgbClr val="000000"/>
                          </a:solidFill>
                          <a:latin typeface="Tahoma"/>
                        </a:rPr>
                        <a:t>Key Investment Considerations</a:t>
                      </a:r>
                      <a:endParaRPr lang="en-US" sz="1000" b="1" i="0" u="none" dirty="0">
                        <a:solidFill>
                          <a:srgbClr val="000000"/>
                        </a:solidFill>
                        <a:latin typeface="Tahoma"/>
                      </a:endParaRP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smtClean="0">
                          <a:solidFill>
                            <a:srgbClr val="000000"/>
                          </a:solidFill>
                          <a:latin typeface="Tahoma"/>
                        </a:rPr>
                        <a:t>16</a:t>
                      </a:r>
                      <a:endParaRPr lang="en-US" sz="1000" b="1" i="0" u="none" dirty="0">
                        <a:solidFill>
                          <a:srgbClr val="000000"/>
                        </a:solidFill>
                        <a:latin typeface="Tahoma"/>
                      </a:endParaRP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r>
              <a:tr h="246888">
                <a:tc>
                  <a:txBody>
                    <a:bodyPr/>
                    <a:lstStyle/>
                    <a:p>
                      <a:pPr algn="r"/>
                      <a:r>
                        <a:rPr lang="en-US" sz="1000" b="1" i="0" u="none" dirty="0" smtClean="0">
                          <a:solidFill>
                            <a:srgbClr val="000000"/>
                          </a:solidFill>
                          <a:latin typeface="Tahoma"/>
                        </a:rPr>
                        <a:t>Section III</a:t>
                      </a:r>
                      <a:endParaRPr lang="en-US" sz="1000" b="1" i="0" u="none" dirty="0">
                        <a:solidFill>
                          <a:srgbClr val="000000"/>
                        </a:solidFill>
                        <a:latin typeface="Tahoma"/>
                      </a:endParaRP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smtClean="0">
                          <a:solidFill>
                            <a:srgbClr val="000000"/>
                          </a:solidFill>
                          <a:latin typeface="Tahoma"/>
                        </a:rPr>
                        <a:t>Market Opportunity</a:t>
                      </a:r>
                      <a:endParaRPr lang="en-US" sz="1000" b="1" i="0" u="none" dirty="0">
                        <a:solidFill>
                          <a:srgbClr val="000000"/>
                        </a:solidFill>
                        <a:latin typeface="Tahoma"/>
                      </a:endParaRP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smtClean="0">
                          <a:solidFill>
                            <a:srgbClr val="000000"/>
                          </a:solidFill>
                          <a:latin typeface="Tahoma"/>
                        </a:rPr>
                        <a:t>26</a:t>
                      </a:r>
                      <a:endParaRPr lang="en-US" sz="1000" b="1" i="0" u="none" dirty="0">
                        <a:solidFill>
                          <a:srgbClr val="000000"/>
                        </a:solidFill>
                        <a:latin typeface="Tahoma"/>
                      </a:endParaRP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r>
              <a:tr h="246888">
                <a:tc>
                  <a:txBody>
                    <a:bodyPr/>
                    <a:lstStyle/>
                    <a:p>
                      <a:pPr algn="r"/>
                      <a:r>
                        <a:rPr lang="en-US" sz="1000" b="1" i="0" u="none" dirty="0" smtClean="0">
                          <a:solidFill>
                            <a:srgbClr val="000000"/>
                          </a:solidFill>
                          <a:latin typeface="Tahoma"/>
                        </a:rPr>
                        <a:t>Section IV</a:t>
                      </a:r>
                      <a:endParaRPr lang="en-US" sz="1000" b="1" i="0" u="none" dirty="0">
                        <a:solidFill>
                          <a:srgbClr val="000000"/>
                        </a:solidFill>
                        <a:latin typeface="Tahoma"/>
                      </a:endParaRP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smtClean="0">
                          <a:solidFill>
                            <a:srgbClr val="000000"/>
                          </a:solidFill>
                          <a:latin typeface="Tahoma"/>
                        </a:rPr>
                        <a:t>Platform for Growth</a:t>
                      </a:r>
                      <a:endParaRPr lang="en-US" sz="1000" b="1" i="0" u="none" dirty="0">
                        <a:solidFill>
                          <a:srgbClr val="000000"/>
                        </a:solidFill>
                        <a:latin typeface="Tahoma"/>
                      </a:endParaRP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smtClean="0">
                          <a:solidFill>
                            <a:srgbClr val="000000"/>
                          </a:solidFill>
                          <a:latin typeface="Tahoma"/>
                        </a:rPr>
                        <a:t>34</a:t>
                      </a:r>
                      <a:endParaRPr lang="en-US" sz="1000" b="1" i="0" u="none" dirty="0">
                        <a:solidFill>
                          <a:srgbClr val="000000"/>
                        </a:solidFill>
                        <a:latin typeface="Tahoma"/>
                      </a:endParaRP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r>
              <a:tr h="246888">
                <a:tc>
                  <a:txBody>
                    <a:bodyPr/>
                    <a:lstStyle/>
                    <a:p>
                      <a:pPr algn="r"/>
                      <a:r>
                        <a:rPr lang="en-US" sz="1000" b="1" i="0" u="none" dirty="0" smtClean="0">
                          <a:solidFill>
                            <a:srgbClr val="000000"/>
                          </a:solidFill>
                          <a:latin typeface="Tahoma"/>
                        </a:rPr>
                        <a:t>Section V</a:t>
                      </a:r>
                      <a:endParaRPr lang="en-US" sz="1000" b="1" i="0" u="none" dirty="0">
                        <a:solidFill>
                          <a:srgbClr val="000000"/>
                        </a:solidFill>
                        <a:latin typeface="Tahoma"/>
                      </a:endParaRP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smtClean="0">
                          <a:solidFill>
                            <a:srgbClr val="000000"/>
                          </a:solidFill>
                          <a:latin typeface="Tahoma"/>
                        </a:rPr>
                        <a:t>Growth Opportunities</a:t>
                      </a:r>
                      <a:endParaRPr lang="en-US" sz="1000" b="1" i="0" u="none" dirty="0">
                        <a:solidFill>
                          <a:srgbClr val="000000"/>
                        </a:solidFill>
                        <a:latin typeface="Tahoma"/>
                      </a:endParaRP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smtClean="0">
                          <a:solidFill>
                            <a:srgbClr val="000000"/>
                          </a:solidFill>
                          <a:latin typeface="Tahoma"/>
                        </a:rPr>
                        <a:t>42</a:t>
                      </a:r>
                      <a:endParaRPr lang="en-US" sz="1000" b="1" i="0" u="none" dirty="0">
                        <a:solidFill>
                          <a:srgbClr val="000000"/>
                        </a:solidFill>
                        <a:latin typeface="Tahoma"/>
                      </a:endParaRP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r>
              <a:tr h="246888">
                <a:tc>
                  <a:txBody>
                    <a:bodyPr/>
                    <a:lstStyle/>
                    <a:p>
                      <a:pPr algn="r"/>
                      <a:r>
                        <a:rPr lang="en-US" sz="1000" b="1" i="0" u="none" dirty="0" smtClean="0">
                          <a:solidFill>
                            <a:srgbClr val="000000"/>
                          </a:solidFill>
                          <a:latin typeface="Tahoma"/>
                        </a:rPr>
                        <a:t>Section VI</a:t>
                      </a:r>
                      <a:endParaRPr lang="en-US" sz="1000" b="1" i="0" u="none" dirty="0">
                        <a:solidFill>
                          <a:srgbClr val="000000"/>
                        </a:solidFill>
                        <a:latin typeface="Tahoma"/>
                      </a:endParaRP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smtClean="0">
                          <a:solidFill>
                            <a:srgbClr val="000000"/>
                          </a:solidFill>
                          <a:latin typeface="Tahoma"/>
                        </a:rPr>
                        <a:t>Financial Review</a:t>
                      </a:r>
                      <a:endParaRPr lang="en-US" sz="1000" b="1" i="0" u="none" dirty="0">
                        <a:solidFill>
                          <a:srgbClr val="000000"/>
                        </a:solidFill>
                        <a:latin typeface="Tahoma"/>
                      </a:endParaRP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smtClean="0">
                          <a:solidFill>
                            <a:srgbClr val="000000"/>
                          </a:solidFill>
                          <a:latin typeface="Tahoma"/>
                        </a:rPr>
                        <a:t>49</a:t>
                      </a:r>
                      <a:endParaRPr lang="en-US" sz="1000" b="1" i="0" u="none" dirty="0">
                        <a:solidFill>
                          <a:srgbClr val="000000"/>
                        </a:solidFill>
                        <a:latin typeface="Tahoma"/>
                      </a:endParaRP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r>
              <a:tr h="246888">
                <a:tc>
                  <a:txBody>
                    <a:bodyPr/>
                    <a:lstStyle/>
                    <a:p>
                      <a:pPr algn="r"/>
                      <a:r>
                        <a:rPr lang="en-US" sz="1000" b="1" i="0" u="none" dirty="0" smtClean="0">
                          <a:solidFill>
                            <a:srgbClr val="000000"/>
                          </a:solidFill>
                          <a:latin typeface="Tahoma"/>
                        </a:rPr>
                        <a:t>Appendix</a:t>
                      </a:r>
                      <a:endParaRPr lang="en-US" sz="1000" b="1" i="0" u="none" dirty="0">
                        <a:solidFill>
                          <a:srgbClr val="000000"/>
                        </a:solidFill>
                        <a:latin typeface="Tahoma"/>
                      </a:endParaRP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smtClean="0">
                          <a:solidFill>
                            <a:srgbClr val="000000"/>
                          </a:solidFill>
                          <a:latin typeface="Tahoma"/>
                        </a:rPr>
                        <a:t>Business Overview</a:t>
                      </a:r>
                      <a:endParaRPr lang="en-US" sz="1000" b="1" i="0" u="none" dirty="0">
                        <a:solidFill>
                          <a:srgbClr val="000000"/>
                        </a:solidFill>
                        <a:latin typeface="Tahoma"/>
                      </a:endParaRP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smtClean="0">
                          <a:solidFill>
                            <a:srgbClr val="000000"/>
                          </a:solidFill>
                          <a:latin typeface="Tahoma"/>
                        </a:rPr>
                        <a:t>69</a:t>
                      </a:r>
                      <a:endParaRPr lang="en-US" sz="1000" b="1" i="0" u="none" dirty="0">
                        <a:solidFill>
                          <a:srgbClr val="000000"/>
                        </a:solidFill>
                        <a:latin typeface="Tahoma"/>
                      </a:endParaRP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88917373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TextBox 3"/>
          <p:cNvGraphicFramePr/>
          <p:nvPr>
            <p:custDataLst>
              <p:tags r:id="rId1"/>
            </p:custDataLst>
            <p:extLst>
              <p:ext uri="{D42A27DB-BD31-4B8C-83A1-F6EECF244321}">
                <p14:modId xmlns:p14="http://schemas.microsoft.com/office/powerpoint/2010/main" val="3043759157"/>
              </p:ext>
            </p:extLst>
          </p:nvPr>
        </p:nvGraphicFramePr>
        <p:xfrm>
          <a:off x="2420448" y="1336972"/>
          <a:ext cx="3108960" cy="2168228"/>
        </p:xfrm>
        <a:graphic>
          <a:graphicData uri="http://schemas.openxmlformats.org/drawingml/2006/chart">
            <c:chart xmlns:c="http://schemas.openxmlformats.org/drawingml/2006/chart" xmlns:r="http://schemas.openxmlformats.org/officeDocument/2006/relationships" r:id="rId6"/>
          </a:graphicData>
        </a:graphic>
      </p:graphicFrame>
      <p:sp>
        <p:nvSpPr>
          <p:cNvPr id="3" name="Title 2"/>
          <p:cNvSpPr>
            <a:spLocks noGrp="1"/>
          </p:cNvSpPr>
          <p:nvPr>
            <p:ph type="title"/>
          </p:nvPr>
        </p:nvSpPr>
        <p:spPr>
          <a:xfrm>
            <a:off x="399705" y="118872"/>
            <a:ext cx="6624638" cy="585216"/>
          </a:xfrm>
        </p:spPr>
        <p:txBody>
          <a:bodyPr/>
          <a:lstStyle/>
          <a:p>
            <a:r>
              <a:rPr lang="en-US" dirty="0"/>
              <a:t>Acceptance of Compatible &amp; Non-OEM Alternatives</a:t>
            </a:r>
          </a:p>
        </p:txBody>
      </p:sp>
      <p:graphicFrame>
        <p:nvGraphicFramePr>
          <p:cNvPr id="6" name="Table 5"/>
          <p:cNvGraphicFramePr>
            <a:graphicFrameLocks noGrp="1"/>
          </p:cNvGraphicFramePr>
          <p:nvPr>
            <p:extLst>
              <p:ext uri="{D42A27DB-BD31-4B8C-83A1-F6EECF244321}">
                <p14:modId xmlns:p14="http://schemas.microsoft.com/office/powerpoint/2010/main" val="392392027"/>
              </p:ext>
            </p:extLst>
          </p:nvPr>
        </p:nvGraphicFramePr>
        <p:xfrm>
          <a:off x="2420448"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Growth</a:t>
                      </a:r>
                      <a:r>
                        <a:rPr lang="en-US" sz="1000" b="1" i="0" u="none" baseline="0" dirty="0">
                          <a:solidFill>
                            <a:schemeClr val="tx1"/>
                          </a:solidFill>
                          <a:latin typeface="Tahoma"/>
                        </a:rPr>
                        <a:t> of Compatibles Toner Share (Color)</a:t>
                      </a:r>
                      <a:r>
                        <a:rPr lang="en-US" sz="1000" b="1" i="0" u="none" baseline="30000" dirty="0">
                          <a:solidFill>
                            <a:schemeClr val="tx1"/>
                          </a:solidFill>
                          <a:latin typeface="+mn-lt"/>
                        </a:rPr>
                        <a:t>(1)</a:t>
                      </a:r>
                      <a:endParaRPr lang="en-US" sz="1000" b="1" i="0" u="none" baseline="0"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Compatibles</a:t>
                      </a:r>
                      <a:r>
                        <a:rPr lang="en-US" sz="900" b="1" i="0" u="none" baseline="0" dirty="0">
                          <a:solidFill>
                            <a:schemeClr val="accent2"/>
                          </a:solidFill>
                          <a:latin typeface="Tahoma"/>
                        </a:rPr>
                        <a:t> vs. OEM Market Share in North America</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89" name="TextBox 88"/>
          <p:cNvSpPr txBox="1"/>
          <p:nvPr/>
        </p:nvSpPr>
        <p:spPr>
          <a:xfrm>
            <a:off x="288924" y="1125407"/>
            <a:ext cx="1847851" cy="3390672"/>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Non-OEM Acceptance</a:t>
            </a:r>
            <a:endParaRPr lang="en-US" sz="900" dirty="0">
              <a:solidFill>
                <a:schemeClr val="bg1"/>
              </a:solidFill>
            </a:endParaRPr>
          </a:p>
          <a:p>
            <a:pPr marL="173038" lvl="0" indent="-173038">
              <a:spcBef>
                <a:spcPts val="300"/>
              </a:spcBef>
              <a:buClr>
                <a:schemeClr val="bg1"/>
              </a:buClr>
              <a:buFont typeface="Wingdings" panose="05000000000000000000" pitchFamily="2" charset="2"/>
              <a:buChar char="§"/>
            </a:pPr>
            <a:r>
              <a:rPr lang="en-US" sz="800" dirty="0">
                <a:solidFill>
                  <a:schemeClr val="bg1"/>
                </a:solidFill>
                <a:latin typeface="Tahoma" panose="020B0604030504040204" pitchFamily="34" charset="0"/>
              </a:rPr>
              <a:t>Improving level of quality and incremental cost savings have enabled compatibles to capture significant market share</a:t>
            </a:r>
          </a:p>
          <a:p>
            <a:pPr marL="173038" lvl="0" indent="-173038">
              <a:spcBef>
                <a:spcPts val="300"/>
              </a:spcBef>
              <a:buClr>
                <a:schemeClr val="bg1"/>
              </a:buClr>
              <a:buFont typeface="Wingdings" panose="05000000000000000000" pitchFamily="2" charset="2"/>
              <a:buChar char="§"/>
            </a:pPr>
            <a:r>
              <a:rPr lang="en-US" sz="800" dirty="0">
                <a:solidFill>
                  <a:schemeClr val="bg1"/>
                </a:solidFill>
                <a:latin typeface="Tahoma" panose="020B0604030504040204" pitchFamily="34" charset="0"/>
              </a:rPr>
              <a:t>Non-OEM market share is expected to grow as compatibles capabilities continue to improve and the gap in quality and performance between non-OEM and OEM products narrows </a:t>
            </a:r>
          </a:p>
          <a:p>
            <a:pPr>
              <a:spcBef>
                <a:spcPts val="400"/>
              </a:spcBef>
              <a:buClr>
                <a:schemeClr val="bg1"/>
              </a:buClr>
            </a:pPr>
            <a:r>
              <a:rPr lang="en-US" sz="900" b="1" dirty="0">
                <a:solidFill>
                  <a:schemeClr val="bg1"/>
                </a:solidFill>
              </a:rPr>
              <a:t>Managed Print Services</a:t>
            </a:r>
            <a:endParaRPr lang="en-US" sz="900" dirty="0">
              <a:solidFill>
                <a:schemeClr val="bg1"/>
              </a:solidFill>
              <a:latin typeface="Tahoma" panose="020B0604030504040204" pitchFamily="34" charset="0"/>
            </a:endParaRPr>
          </a:p>
          <a:p>
            <a:pPr marL="173038" lvl="0" indent="-173038">
              <a:spcBef>
                <a:spcPts val="300"/>
              </a:spcBef>
              <a:buClr>
                <a:schemeClr val="bg1"/>
              </a:buClr>
              <a:buFont typeface="Wingdings" panose="05000000000000000000" pitchFamily="2" charset="2"/>
              <a:buChar char="§"/>
            </a:pPr>
            <a:r>
              <a:rPr lang="en-US" sz="800" dirty="0">
                <a:solidFill>
                  <a:schemeClr val="bg1"/>
                </a:solidFill>
                <a:latin typeface="Tahoma" panose="020B0604030504040204" pitchFamily="34" charset="0"/>
              </a:rPr>
              <a:t>Managed Print Services </a:t>
            </a:r>
            <a:r>
              <a:rPr lang="en-US" sz="800" dirty="0" smtClean="0">
                <a:solidFill>
                  <a:schemeClr val="bg1"/>
                </a:solidFill>
                <a:latin typeface="Tahoma" panose="020B0604030504040204" pitchFamily="34" charset="0"/>
              </a:rPr>
              <a:t>providers </a:t>
            </a:r>
            <a:r>
              <a:rPr lang="en-US" sz="800" dirty="0">
                <a:solidFill>
                  <a:schemeClr val="bg1"/>
                </a:solidFill>
                <a:latin typeface="Tahoma" panose="020B0604030504040204" pitchFamily="34" charset="0"/>
              </a:rPr>
              <a:t>have emerged as the preferred solution to meet businesses imaging needs</a:t>
            </a:r>
          </a:p>
          <a:p>
            <a:pPr marL="173038" lvl="0" indent="-173038">
              <a:spcBef>
                <a:spcPts val="300"/>
              </a:spcBef>
              <a:buClr>
                <a:schemeClr val="bg1"/>
              </a:buClr>
              <a:buFont typeface="Wingdings" panose="05000000000000000000" pitchFamily="2" charset="2"/>
              <a:buChar char="§"/>
            </a:pPr>
            <a:r>
              <a:rPr lang="en-US" sz="800" dirty="0">
                <a:solidFill>
                  <a:schemeClr val="bg1"/>
                </a:solidFill>
                <a:latin typeface="Tahoma" panose="020B0604030504040204" pitchFamily="34" charset="0"/>
              </a:rPr>
              <a:t>The MPS market is expected to grow with a 15.8% CAGR through 2024</a:t>
            </a:r>
          </a:p>
          <a:p>
            <a:pPr marL="173038" lvl="0" indent="-173038">
              <a:spcBef>
                <a:spcPts val="300"/>
              </a:spcBef>
              <a:buClr>
                <a:schemeClr val="bg1"/>
              </a:buClr>
              <a:buFont typeface="Wingdings" panose="05000000000000000000" pitchFamily="2" charset="2"/>
              <a:buChar char="§"/>
            </a:pPr>
            <a:r>
              <a:rPr lang="en-US" sz="800" dirty="0">
                <a:solidFill>
                  <a:schemeClr val="bg1"/>
                </a:solidFill>
                <a:latin typeface="Tahoma" panose="020B0604030504040204" pitchFamily="34" charset="0"/>
              </a:rPr>
              <a:t>MPS providers are increasingly using non-OEM products given their favorable economics</a:t>
            </a:r>
          </a:p>
          <a:p>
            <a:pPr marL="173038" lvl="0" indent="-173038">
              <a:spcBef>
                <a:spcPts val="300"/>
              </a:spcBef>
              <a:buClr>
                <a:schemeClr val="bg1"/>
              </a:buClr>
              <a:buFont typeface="Wingdings" panose="05000000000000000000" pitchFamily="2" charset="2"/>
              <a:buChar char="§"/>
            </a:pPr>
            <a:r>
              <a:rPr lang="en-US" sz="800" dirty="0">
                <a:solidFill>
                  <a:schemeClr val="bg1"/>
                </a:solidFill>
                <a:latin typeface="Tahoma" panose="020B0604030504040204" pitchFamily="34" charset="0"/>
              </a:rPr>
              <a:t>As on-the-margin consumers seeking cost savings drive the shift to MPS, compatibles are expected to be the de facto solution for MPS applications</a:t>
            </a:r>
          </a:p>
        </p:txBody>
      </p:sp>
      <p:sp>
        <p:nvSpPr>
          <p:cNvPr id="13" name="Freeform 165"/>
          <p:cNvSpPr>
            <a:spLocks noChangeAspect="1" noEditPoints="1"/>
          </p:cNvSpPr>
          <p:nvPr/>
        </p:nvSpPr>
        <p:spPr bwMode="auto">
          <a:xfrm>
            <a:off x="517083" y="4629100"/>
            <a:ext cx="1391533" cy="1301117"/>
          </a:xfrm>
          <a:custGeom>
            <a:avLst/>
            <a:gdLst>
              <a:gd name="T0" fmla="*/ 210 w 417"/>
              <a:gd name="T1" fmla="*/ 11 h 390"/>
              <a:gd name="T2" fmla="*/ 216 w 417"/>
              <a:gd name="T3" fmla="*/ 56 h 390"/>
              <a:gd name="T4" fmla="*/ 231 w 417"/>
              <a:gd name="T5" fmla="*/ 48 h 390"/>
              <a:gd name="T6" fmla="*/ 297 w 417"/>
              <a:gd name="T7" fmla="*/ 49 h 390"/>
              <a:gd name="T8" fmla="*/ 357 w 417"/>
              <a:gd name="T9" fmla="*/ 63 h 390"/>
              <a:gd name="T10" fmla="*/ 359 w 417"/>
              <a:gd name="T11" fmla="*/ 75 h 390"/>
              <a:gd name="T12" fmla="*/ 355 w 417"/>
              <a:gd name="T13" fmla="*/ 84 h 390"/>
              <a:gd name="T14" fmla="*/ 349 w 417"/>
              <a:gd name="T15" fmla="*/ 94 h 390"/>
              <a:gd name="T16" fmla="*/ 414 w 417"/>
              <a:gd name="T17" fmla="*/ 260 h 390"/>
              <a:gd name="T18" fmla="*/ 417 w 417"/>
              <a:gd name="T19" fmla="*/ 261 h 390"/>
              <a:gd name="T20" fmla="*/ 357 w 417"/>
              <a:gd name="T21" fmla="*/ 297 h 390"/>
              <a:gd name="T22" fmla="*/ 293 w 417"/>
              <a:gd name="T23" fmla="*/ 285 h 390"/>
              <a:gd name="T24" fmla="*/ 264 w 417"/>
              <a:gd name="T25" fmla="*/ 260 h 390"/>
              <a:gd name="T26" fmla="*/ 272 w 417"/>
              <a:gd name="T27" fmla="*/ 258 h 390"/>
              <a:gd name="T28" fmla="*/ 314 w 417"/>
              <a:gd name="T29" fmla="*/ 143 h 390"/>
              <a:gd name="T30" fmla="*/ 336 w 417"/>
              <a:gd name="T31" fmla="*/ 84 h 390"/>
              <a:gd name="T32" fmla="*/ 218 w 417"/>
              <a:gd name="T33" fmla="*/ 84 h 390"/>
              <a:gd name="T34" fmla="*/ 218 w 417"/>
              <a:gd name="T35" fmla="*/ 179 h 390"/>
              <a:gd name="T36" fmla="*/ 223 w 417"/>
              <a:gd name="T37" fmla="*/ 308 h 390"/>
              <a:gd name="T38" fmla="*/ 223 w 417"/>
              <a:gd name="T39" fmla="*/ 348 h 390"/>
              <a:gd name="T40" fmla="*/ 270 w 417"/>
              <a:gd name="T41" fmla="*/ 376 h 390"/>
              <a:gd name="T42" fmla="*/ 318 w 417"/>
              <a:gd name="T43" fmla="*/ 389 h 390"/>
              <a:gd name="T44" fmla="*/ 100 w 417"/>
              <a:gd name="T45" fmla="*/ 390 h 390"/>
              <a:gd name="T46" fmla="*/ 101 w 417"/>
              <a:gd name="T47" fmla="*/ 388 h 390"/>
              <a:gd name="T48" fmla="*/ 178 w 417"/>
              <a:gd name="T49" fmla="*/ 362 h 390"/>
              <a:gd name="T50" fmla="*/ 198 w 417"/>
              <a:gd name="T51" fmla="*/ 336 h 390"/>
              <a:gd name="T52" fmla="*/ 195 w 417"/>
              <a:gd name="T53" fmla="*/ 312 h 390"/>
              <a:gd name="T54" fmla="*/ 200 w 417"/>
              <a:gd name="T55" fmla="*/ 167 h 390"/>
              <a:gd name="T56" fmla="*/ 203 w 417"/>
              <a:gd name="T57" fmla="*/ 86 h 390"/>
              <a:gd name="T58" fmla="*/ 200 w 417"/>
              <a:gd name="T59" fmla="*/ 84 h 390"/>
              <a:gd name="T60" fmla="*/ 81 w 417"/>
              <a:gd name="T61" fmla="*/ 84 h 390"/>
              <a:gd name="T62" fmla="*/ 145 w 417"/>
              <a:gd name="T63" fmla="*/ 258 h 390"/>
              <a:gd name="T64" fmla="*/ 153 w 417"/>
              <a:gd name="T65" fmla="*/ 260 h 390"/>
              <a:gd name="T66" fmla="*/ 132 w 417"/>
              <a:gd name="T67" fmla="*/ 279 h 390"/>
              <a:gd name="T68" fmla="*/ 53 w 417"/>
              <a:gd name="T69" fmla="*/ 296 h 390"/>
              <a:gd name="T70" fmla="*/ 1 w 417"/>
              <a:gd name="T71" fmla="*/ 262 h 390"/>
              <a:gd name="T72" fmla="*/ 0 w 417"/>
              <a:gd name="T73" fmla="*/ 260 h 390"/>
              <a:gd name="T74" fmla="*/ 7 w 417"/>
              <a:gd name="T75" fmla="*/ 257 h 390"/>
              <a:gd name="T76" fmla="*/ 71 w 417"/>
              <a:gd name="T77" fmla="*/ 84 h 390"/>
              <a:gd name="T78" fmla="*/ 59 w 417"/>
              <a:gd name="T79" fmla="*/ 82 h 390"/>
              <a:gd name="T80" fmla="*/ 62 w 417"/>
              <a:gd name="T81" fmla="*/ 63 h 390"/>
              <a:gd name="T82" fmla="*/ 84 w 417"/>
              <a:gd name="T83" fmla="*/ 60 h 390"/>
              <a:gd name="T84" fmla="*/ 156 w 417"/>
              <a:gd name="T85" fmla="*/ 43 h 390"/>
              <a:gd name="T86" fmla="*/ 196 w 417"/>
              <a:gd name="T87" fmla="*/ 56 h 390"/>
              <a:gd name="T88" fmla="*/ 204 w 417"/>
              <a:gd name="T89" fmla="*/ 39 h 390"/>
              <a:gd name="T90" fmla="*/ 208 w 417"/>
              <a:gd name="T91" fmla="*/ 0 h 390"/>
              <a:gd name="T92" fmla="*/ 341 w 417"/>
              <a:gd name="T93" fmla="*/ 93 h 390"/>
              <a:gd name="T94" fmla="*/ 279 w 417"/>
              <a:gd name="T95" fmla="*/ 260 h 390"/>
              <a:gd name="T96" fmla="*/ 341 w 417"/>
              <a:gd name="T97" fmla="*/ 93 h 390"/>
              <a:gd name="T98" fmla="*/ 76 w 417"/>
              <a:gd name="T99" fmla="*/ 92 h 390"/>
              <a:gd name="T100" fmla="*/ 138 w 417"/>
              <a:gd name="T101" fmla="*/ 26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7" h="390">
                <a:moveTo>
                  <a:pt x="210" y="0"/>
                </a:moveTo>
                <a:cubicBezTo>
                  <a:pt x="210" y="4"/>
                  <a:pt x="210" y="7"/>
                  <a:pt x="210" y="11"/>
                </a:cubicBezTo>
                <a:cubicBezTo>
                  <a:pt x="211" y="20"/>
                  <a:pt x="212" y="30"/>
                  <a:pt x="213" y="39"/>
                </a:cubicBezTo>
                <a:cubicBezTo>
                  <a:pt x="213" y="45"/>
                  <a:pt x="214" y="51"/>
                  <a:pt x="216" y="56"/>
                </a:cubicBezTo>
                <a:cubicBezTo>
                  <a:pt x="218" y="59"/>
                  <a:pt x="218" y="59"/>
                  <a:pt x="221" y="57"/>
                </a:cubicBezTo>
                <a:cubicBezTo>
                  <a:pt x="224" y="54"/>
                  <a:pt x="227" y="51"/>
                  <a:pt x="231" y="48"/>
                </a:cubicBezTo>
                <a:cubicBezTo>
                  <a:pt x="236" y="45"/>
                  <a:pt x="242" y="44"/>
                  <a:pt x="247" y="44"/>
                </a:cubicBezTo>
                <a:cubicBezTo>
                  <a:pt x="264" y="42"/>
                  <a:pt x="281" y="45"/>
                  <a:pt x="297" y="49"/>
                </a:cubicBezTo>
                <a:cubicBezTo>
                  <a:pt x="311" y="53"/>
                  <a:pt x="326" y="57"/>
                  <a:pt x="341" y="60"/>
                </a:cubicBezTo>
                <a:cubicBezTo>
                  <a:pt x="346" y="62"/>
                  <a:pt x="352" y="62"/>
                  <a:pt x="357" y="63"/>
                </a:cubicBezTo>
                <a:cubicBezTo>
                  <a:pt x="359" y="63"/>
                  <a:pt x="359" y="64"/>
                  <a:pt x="359" y="66"/>
                </a:cubicBezTo>
                <a:cubicBezTo>
                  <a:pt x="359" y="69"/>
                  <a:pt x="359" y="72"/>
                  <a:pt x="359" y="75"/>
                </a:cubicBezTo>
                <a:cubicBezTo>
                  <a:pt x="358" y="77"/>
                  <a:pt x="358" y="79"/>
                  <a:pt x="358" y="81"/>
                </a:cubicBezTo>
                <a:cubicBezTo>
                  <a:pt x="358" y="83"/>
                  <a:pt x="357" y="84"/>
                  <a:pt x="355" y="84"/>
                </a:cubicBezTo>
                <a:cubicBezTo>
                  <a:pt x="352" y="84"/>
                  <a:pt x="349" y="84"/>
                  <a:pt x="346" y="84"/>
                </a:cubicBezTo>
                <a:cubicBezTo>
                  <a:pt x="347" y="88"/>
                  <a:pt x="348" y="91"/>
                  <a:pt x="349" y="94"/>
                </a:cubicBezTo>
                <a:cubicBezTo>
                  <a:pt x="369" y="149"/>
                  <a:pt x="389" y="203"/>
                  <a:pt x="409" y="257"/>
                </a:cubicBezTo>
                <a:cubicBezTo>
                  <a:pt x="410" y="259"/>
                  <a:pt x="411" y="260"/>
                  <a:pt x="414" y="260"/>
                </a:cubicBezTo>
                <a:cubicBezTo>
                  <a:pt x="415" y="260"/>
                  <a:pt x="416" y="260"/>
                  <a:pt x="417" y="260"/>
                </a:cubicBezTo>
                <a:cubicBezTo>
                  <a:pt x="417" y="260"/>
                  <a:pt x="417" y="261"/>
                  <a:pt x="417" y="261"/>
                </a:cubicBezTo>
                <a:cubicBezTo>
                  <a:pt x="407" y="271"/>
                  <a:pt x="397" y="281"/>
                  <a:pt x="384" y="288"/>
                </a:cubicBezTo>
                <a:cubicBezTo>
                  <a:pt x="376" y="292"/>
                  <a:pt x="367" y="295"/>
                  <a:pt x="357" y="297"/>
                </a:cubicBezTo>
                <a:cubicBezTo>
                  <a:pt x="351" y="297"/>
                  <a:pt x="345" y="298"/>
                  <a:pt x="340" y="298"/>
                </a:cubicBezTo>
                <a:cubicBezTo>
                  <a:pt x="323" y="298"/>
                  <a:pt x="307" y="294"/>
                  <a:pt x="293" y="285"/>
                </a:cubicBezTo>
                <a:cubicBezTo>
                  <a:pt x="284" y="280"/>
                  <a:pt x="275" y="274"/>
                  <a:pt x="269" y="266"/>
                </a:cubicBezTo>
                <a:cubicBezTo>
                  <a:pt x="267" y="264"/>
                  <a:pt x="266" y="262"/>
                  <a:pt x="264" y="260"/>
                </a:cubicBezTo>
                <a:cubicBezTo>
                  <a:pt x="266" y="260"/>
                  <a:pt x="267" y="260"/>
                  <a:pt x="269" y="260"/>
                </a:cubicBezTo>
                <a:cubicBezTo>
                  <a:pt x="270" y="260"/>
                  <a:pt x="271" y="259"/>
                  <a:pt x="272" y="258"/>
                </a:cubicBezTo>
                <a:cubicBezTo>
                  <a:pt x="277" y="243"/>
                  <a:pt x="283" y="228"/>
                  <a:pt x="288" y="214"/>
                </a:cubicBezTo>
                <a:cubicBezTo>
                  <a:pt x="297" y="190"/>
                  <a:pt x="305" y="167"/>
                  <a:pt x="314" y="143"/>
                </a:cubicBezTo>
                <a:cubicBezTo>
                  <a:pt x="321" y="124"/>
                  <a:pt x="328" y="105"/>
                  <a:pt x="335" y="86"/>
                </a:cubicBezTo>
                <a:cubicBezTo>
                  <a:pt x="335" y="86"/>
                  <a:pt x="335" y="85"/>
                  <a:pt x="336" y="84"/>
                </a:cubicBezTo>
                <a:cubicBezTo>
                  <a:pt x="335" y="84"/>
                  <a:pt x="334" y="84"/>
                  <a:pt x="333" y="84"/>
                </a:cubicBezTo>
                <a:cubicBezTo>
                  <a:pt x="295" y="84"/>
                  <a:pt x="257" y="84"/>
                  <a:pt x="218" y="84"/>
                </a:cubicBezTo>
                <a:cubicBezTo>
                  <a:pt x="215" y="84"/>
                  <a:pt x="215" y="84"/>
                  <a:pt x="215" y="87"/>
                </a:cubicBezTo>
                <a:cubicBezTo>
                  <a:pt x="216" y="118"/>
                  <a:pt x="217" y="148"/>
                  <a:pt x="218" y="179"/>
                </a:cubicBezTo>
                <a:cubicBezTo>
                  <a:pt x="220" y="216"/>
                  <a:pt x="221" y="253"/>
                  <a:pt x="222" y="290"/>
                </a:cubicBezTo>
                <a:cubicBezTo>
                  <a:pt x="223" y="296"/>
                  <a:pt x="223" y="302"/>
                  <a:pt x="223" y="308"/>
                </a:cubicBezTo>
                <a:cubicBezTo>
                  <a:pt x="224" y="316"/>
                  <a:pt x="222" y="324"/>
                  <a:pt x="221" y="331"/>
                </a:cubicBezTo>
                <a:cubicBezTo>
                  <a:pt x="220" y="337"/>
                  <a:pt x="219" y="343"/>
                  <a:pt x="223" y="348"/>
                </a:cubicBezTo>
                <a:cubicBezTo>
                  <a:pt x="226" y="352"/>
                  <a:pt x="229" y="355"/>
                  <a:pt x="233" y="358"/>
                </a:cubicBezTo>
                <a:cubicBezTo>
                  <a:pt x="245" y="366"/>
                  <a:pt x="257" y="371"/>
                  <a:pt x="270" y="376"/>
                </a:cubicBezTo>
                <a:cubicBezTo>
                  <a:pt x="285" y="381"/>
                  <a:pt x="300" y="385"/>
                  <a:pt x="316" y="388"/>
                </a:cubicBezTo>
                <a:cubicBezTo>
                  <a:pt x="316" y="389"/>
                  <a:pt x="317" y="389"/>
                  <a:pt x="318" y="389"/>
                </a:cubicBezTo>
                <a:cubicBezTo>
                  <a:pt x="318" y="389"/>
                  <a:pt x="318" y="390"/>
                  <a:pt x="318" y="390"/>
                </a:cubicBezTo>
                <a:cubicBezTo>
                  <a:pt x="245" y="390"/>
                  <a:pt x="172" y="390"/>
                  <a:pt x="100" y="390"/>
                </a:cubicBezTo>
                <a:cubicBezTo>
                  <a:pt x="100" y="390"/>
                  <a:pt x="100" y="389"/>
                  <a:pt x="100" y="389"/>
                </a:cubicBezTo>
                <a:cubicBezTo>
                  <a:pt x="100" y="389"/>
                  <a:pt x="101" y="389"/>
                  <a:pt x="101" y="388"/>
                </a:cubicBezTo>
                <a:cubicBezTo>
                  <a:pt x="109" y="387"/>
                  <a:pt x="117" y="385"/>
                  <a:pt x="124" y="383"/>
                </a:cubicBezTo>
                <a:cubicBezTo>
                  <a:pt x="143" y="378"/>
                  <a:pt x="161" y="372"/>
                  <a:pt x="178" y="362"/>
                </a:cubicBezTo>
                <a:cubicBezTo>
                  <a:pt x="184" y="359"/>
                  <a:pt x="190" y="354"/>
                  <a:pt x="194" y="349"/>
                </a:cubicBezTo>
                <a:cubicBezTo>
                  <a:pt x="198" y="345"/>
                  <a:pt x="198" y="341"/>
                  <a:pt x="198" y="336"/>
                </a:cubicBezTo>
                <a:cubicBezTo>
                  <a:pt x="197" y="331"/>
                  <a:pt x="196" y="326"/>
                  <a:pt x="195" y="321"/>
                </a:cubicBezTo>
                <a:cubicBezTo>
                  <a:pt x="195" y="318"/>
                  <a:pt x="195" y="315"/>
                  <a:pt x="195" y="312"/>
                </a:cubicBezTo>
                <a:cubicBezTo>
                  <a:pt x="196" y="288"/>
                  <a:pt x="197" y="263"/>
                  <a:pt x="197" y="239"/>
                </a:cubicBezTo>
                <a:cubicBezTo>
                  <a:pt x="198" y="215"/>
                  <a:pt x="199" y="191"/>
                  <a:pt x="200" y="167"/>
                </a:cubicBezTo>
                <a:cubicBezTo>
                  <a:pt x="201" y="142"/>
                  <a:pt x="202" y="117"/>
                  <a:pt x="203" y="93"/>
                </a:cubicBezTo>
                <a:cubicBezTo>
                  <a:pt x="203" y="90"/>
                  <a:pt x="203" y="88"/>
                  <a:pt x="203" y="86"/>
                </a:cubicBezTo>
                <a:cubicBezTo>
                  <a:pt x="203" y="85"/>
                  <a:pt x="203" y="84"/>
                  <a:pt x="201" y="84"/>
                </a:cubicBezTo>
                <a:cubicBezTo>
                  <a:pt x="201" y="84"/>
                  <a:pt x="200" y="84"/>
                  <a:pt x="200" y="84"/>
                </a:cubicBezTo>
                <a:cubicBezTo>
                  <a:pt x="161" y="84"/>
                  <a:pt x="122" y="84"/>
                  <a:pt x="84" y="84"/>
                </a:cubicBezTo>
                <a:cubicBezTo>
                  <a:pt x="83" y="84"/>
                  <a:pt x="82" y="84"/>
                  <a:pt x="81" y="84"/>
                </a:cubicBezTo>
                <a:cubicBezTo>
                  <a:pt x="82" y="87"/>
                  <a:pt x="83" y="89"/>
                  <a:pt x="84" y="92"/>
                </a:cubicBezTo>
                <a:cubicBezTo>
                  <a:pt x="104" y="147"/>
                  <a:pt x="124" y="202"/>
                  <a:pt x="145" y="258"/>
                </a:cubicBezTo>
                <a:cubicBezTo>
                  <a:pt x="145" y="259"/>
                  <a:pt x="146" y="260"/>
                  <a:pt x="148" y="260"/>
                </a:cubicBezTo>
                <a:cubicBezTo>
                  <a:pt x="150" y="260"/>
                  <a:pt x="151" y="260"/>
                  <a:pt x="153" y="260"/>
                </a:cubicBezTo>
                <a:cubicBezTo>
                  <a:pt x="153" y="260"/>
                  <a:pt x="153" y="260"/>
                  <a:pt x="153" y="261"/>
                </a:cubicBezTo>
                <a:cubicBezTo>
                  <a:pt x="146" y="267"/>
                  <a:pt x="139" y="273"/>
                  <a:pt x="132" y="279"/>
                </a:cubicBezTo>
                <a:cubicBezTo>
                  <a:pt x="121" y="288"/>
                  <a:pt x="109" y="294"/>
                  <a:pt x="95" y="296"/>
                </a:cubicBezTo>
                <a:cubicBezTo>
                  <a:pt x="81" y="299"/>
                  <a:pt x="67" y="299"/>
                  <a:pt x="53" y="296"/>
                </a:cubicBezTo>
                <a:cubicBezTo>
                  <a:pt x="40" y="292"/>
                  <a:pt x="28" y="286"/>
                  <a:pt x="17" y="278"/>
                </a:cubicBezTo>
                <a:cubicBezTo>
                  <a:pt x="11" y="274"/>
                  <a:pt x="5" y="269"/>
                  <a:pt x="1" y="262"/>
                </a:cubicBezTo>
                <a:cubicBezTo>
                  <a:pt x="1" y="262"/>
                  <a:pt x="0" y="261"/>
                  <a:pt x="0" y="261"/>
                </a:cubicBezTo>
                <a:cubicBezTo>
                  <a:pt x="0" y="261"/>
                  <a:pt x="0" y="260"/>
                  <a:pt x="0" y="260"/>
                </a:cubicBezTo>
                <a:cubicBezTo>
                  <a:pt x="1" y="260"/>
                  <a:pt x="2" y="260"/>
                  <a:pt x="4" y="260"/>
                </a:cubicBezTo>
                <a:cubicBezTo>
                  <a:pt x="6" y="260"/>
                  <a:pt x="7" y="259"/>
                  <a:pt x="7" y="257"/>
                </a:cubicBezTo>
                <a:cubicBezTo>
                  <a:pt x="27" y="202"/>
                  <a:pt x="48" y="148"/>
                  <a:pt x="68" y="93"/>
                </a:cubicBezTo>
                <a:cubicBezTo>
                  <a:pt x="69" y="90"/>
                  <a:pt x="70" y="87"/>
                  <a:pt x="71" y="84"/>
                </a:cubicBezTo>
                <a:cubicBezTo>
                  <a:pt x="68" y="84"/>
                  <a:pt x="64" y="84"/>
                  <a:pt x="61" y="84"/>
                </a:cubicBezTo>
                <a:cubicBezTo>
                  <a:pt x="60" y="84"/>
                  <a:pt x="59" y="84"/>
                  <a:pt x="59" y="82"/>
                </a:cubicBezTo>
                <a:cubicBezTo>
                  <a:pt x="59" y="77"/>
                  <a:pt x="58" y="72"/>
                  <a:pt x="58" y="66"/>
                </a:cubicBezTo>
                <a:cubicBezTo>
                  <a:pt x="58" y="63"/>
                  <a:pt x="59" y="63"/>
                  <a:pt x="62" y="63"/>
                </a:cubicBezTo>
                <a:cubicBezTo>
                  <a:pt x="62" y="63"/>
                  <a:pt x="63" y="63"/>
                  <a:pt x="64" y="63"/>
                </a:cubicBezTo>
                <a:cubicBezTo>
                  <a:pt x="71" y="62"/>
                  <a:pt x="78" y="61"/>
                  <a:pt x="84" y="60"/>
                </a:cubicBezTo>
                <a:cubicBezTo>
                  <a:pt x="96" y="57"/>
                  <a:pt x="107" y="53"/>
                  <a:pt x="118" y="50"/>
                </a:cubicBezTo>
                <a:cubicBezTo>
                  <a:pt x="131" y="47"/>
                  <a:pt x="143" y="43"/>
                  <a:pt x="156" y="43"/>
                </a:cubicBezTo>
                <a:cubicBezTo>
                  <a:pt x="163" y="43"/>
                  <a:pt x="171" y="43"/>
                  <a:pt x="178" y="45"/>
                </a:cubicBezTo>
                <a:cubicBezTo>
                  <a:pt x="185" y="47"/>
                  <a:pt x="191" y="51"/>
                  <a:pt x="196" y="56"/>
                </a:cubicBezTo>
                <a:cubicBezTo>
                  <a:pt x="199" y="59"/>
                  <a:pt x="200" y="59"/>
                  <a:pt x="201" y="55"/>
                </a:cubicBezTo>
                <a:cubicBezTo>
                  <a:pt x="202" y="50"/>
                  <a:pt x="204" y="45"/>
                  <a:pt x="204" y="39"/>
                </a:cubicBezTo>
                <a:cubicBezTo>
                  <a:pt x="205" y="30"/>
                  <a:pt x="206" y="20"/>
                  <a:pt x="207" y="11"/>
                </a:cubicBezTo>
                <a:cubicBezTo>
                  <a:pt x="207" y="7"/>
                  <a:pt x="207" y="4"/>
                  <a:pt x="208" y="0"/>
                </a:cubicBezTo>
                <a:cubicBezTo>
                  <a:pt x="208" y="0"/>
                  <a:pt x="209" y="0"/>
                  <a:pt x="210" y="0"/>
                </a:cubicBezTo>
                <a:close/>
                <a:moveTo>
                  <a:pt x="341" y="93"/>
                </a:moveTo>
                <a:cubicBezTo>
                  <a:pt x="341" y="93"/>
                  <a:pt x="341" y="93"/>
                  <a:pt x="340" y="93"/>
                </a:cubicBezTo>
                <a:cubicBezTo>
                  <a:pt x="320" y="149"/>
                  <a:pt x="299" y="204"/>
                  <a:pt x="279" y="260"/>
                </a:cubicBezTo>
                <a:cubicBezTo>
                  <a:pt x="320" y="260"/>
                  <a:pt x="361" y="260"/>
                  <a:pt x="402" y="260"/>
                </a:cubicBezTo>
                <a:cubicBezTo>
                  <a:pt x="382" y="204"/>
                  <a:pt x="361" y="149"/>
                  <a:pt x="341" y="93"/>
                </a:cubicBezTo>
                <a:close/>
                <a:moveTo>
                  <a:pt x="138" y="260"/>
                </a:moveTo>
                <a:cubicBezTo>
                  <a:pt x="117" y="204"/>
                  <a:pt x="97" y="148"/>
                  <a:pt x="76" y="92"/>
                </a:cubicBezTo>
                <a:cubicBezTo>
                  <a:pt x="55" y="148"/>
                  <a:pt x="35" y="204"/>
                  <a:pt x="14" y="260"/>
                </a:cubicBezTo>
                <a:cubicBezTo>
                  <a:pt x="56" y="260"/>
                  <a:pt x="96" y="260"/>
                  <a:pt x="138" y="26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20" name="TextBox 3"/>
          <p:cNvGraphicFramePr/>
          <p:nvPr>
            <p:custDataLst>
              <p:tags r:id="rId2"/>
            </p:custDataLst>
            <p:extLst>
              <p:ext uri="{D42A27DB-BD31-4B8C-83A1-F6EECF244321}">
                <p14:modId xmlns:p14="http://schemas.microsoft.com/office/powerpoint/2010/main" val="124698198"/>
              </p:ext>
            </p:extLst>
          </p:nvPr>
        </p:nvGraphicFramePr>
        <p:xfrm>
          <a:off x="5783890" y="1336972"/>
          <a:ext cx="3108960" cy="216822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456921327"/>
              </p:ext>
            </p:extLst>
          </p:nvPr>
        </p:nvGraphicFramePr>
        <p:xfrm>
          <a:off x="5783890"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Growth</a:t>
                      </a:r>
                      <a:r>
                        <a:rPr lang="en-US" sz="1000" b="1" i="0" u="none" baseline="0" dirty="0">
                          <a:solidFill>
                            <a:schemeClr val="tx1"/>
                          </a:solidFill>
                          <a:latin typeface="Tahoma"/>
                        </a:rPr>
                        <a:t> of Compatibles Toner Share (Mono)</a:t>
                      </a:r>
                      <a:r>
                        <a:rPr lang="en-US" sz="1000" b="1" i="0" u="none" baseline="30000" dirty="0">
                          <a:solidFill>
                            <a:schemeClr val="tx1"/>
                          </a:solidFill>
                          <a:latin typeface="+mn-lt"/>
                        </a:rPr>
                        <a:t>(1)</a:t>
                      </a:r>
                      <a:endParaRPr lang="en-US" sz="1000" b="1" i="0" u="none" baseline="0"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Compatibles</a:t>
                      </a:r>
                      <a:r>
                        <a:rPr lang="en-US" sz="900" b="1" i="0" u="none" baseline="0" dirty="0">
                          <a:solidFill>
                            <a:schemeClr val="accent2"/>
                          </a:solidFill>
                          <a:latin typeface="Tahoma"/>
                        </a:rPr>
                        <a:t> vs. OEM Market Share in North America</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25" name="TextBox 3"/>
          <p:cNvGraphicFramePr/>
          <p:nvPr>
            <p:custDataLst>
              <p:tags r:id="rId3"/>
            </p:custDataLst>
            <p:extLst>
              <p:ext uri="{D42A27DB-BD31-4B8C-83A1-F6EECF244321}">
                <p14:modId xmlns:p14="http://schemas.microsoft.com/office/powerpoint/2010/main" val="1227392239"/>
              </p:ext>
            </p:extLst>
          </p:nvPr>
        </p:nvGraphicFramePr>
        <p:xfrm>
          <a:off x="2420448" y="3898605"/>
          <a:ext cx="6483522" cy="2392127"/>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1835794794"/>
              </p:ext>
            </p:extLst>
          </p:nvPr>
        </p:nvGraphicFramePr>
        <p:xfrm>
          <a:off x="2420448" y="3640912"/>
          <a:ext cx="6483522" cy="438912"/>
        </p:xfrm>
        <a:graphic>
          <a:graphicData uri="http://schemas.openxmlformats.org/drawingml/2006/table">
            <a:tbl>
              <a:tblPr firstRow="1" bandRow="1">
                <a:tableStyleId>{5C22544A-7EE6-4342-B048-85BDC9FD1C3A}</a:tableStyleId>
              </a:tblPr>
              <a:tblGrid>
                <a:gridCol w="648352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Managed Print Solutions Market</a:t>
                      </a:r>
                      <a:r>
                        <a:rPr lang="en-US" sz="1000" b="1" i="0" u="none" baseline="30000" dirty="0">
                          <a:solidFill>
                            <a:schemeClr val="tx1"/>
                          </a:solidFill>
                          <a:latin typeface="Tahoma"/>
                        </a:rPr>
                        <a:t>(2)</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 billions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22" name="Oval 21"/>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B</a:t>
            </a:r>
          </a:p>
        </p:txBody>
      </p:sp>
      <p:sp>
        <p:nvSpPr>
          <p:cNvPr id="28" name="TextBox 27"/>
          <p:cNvSpPr txBox="1"/>
          <p:nvPr>
            <p:custDataLst>
              <p:tags r:id="rId4"/>
            </p:custDataLst>
          </p:nvPr>
        </p:nvSpPr>
        <p:spPr>
          <a:xfrm>
            <a:off x="230188" y="6389758"/>
            <a:ext cx="8686800" cy="128290"/>
          </a:xfrm>
          <a:prstGeom prst="rect">
            <a:avLst/>
          </a:prstGeom>
          <a:noFill/>
        </p:spPr>
        <p:txBody>
          <a:bodyPr vert="horz" wrap="square" lIns="0" tIns="18288" rIns="0" bIns="0" rtlCol="0" anchor="b" anchorCtr="0">
            <a:noAutofit/>
          </a:bodyPr>
          <a:lstStyle/>
          <a:p>
            <a:pPr marL="228600" indent="-228600">
              <a:buAutoNum type="arabicParenBoth"/>
            </a:pPr>
            <a:r>
              <a:rPr lang="en-US" sz="700" i="1" dirty="0"/>
              <a:t>Source: LEK Study</a:t>
            </a:r>
          </a:p>
          <a:p>
            <a:pPr marL="228600" indent="-228600">
              <a:buAutoNum type="arabicParenBoth"/>
            </a:pPr>
            <a:r>
              <a:rPr lang="en-US" sz="700" i="1" dirty="0"/>
              <a:t>Source: Transparency Market Research</a:t>
            </a:r>
          </a:p>
        </p:txBody>
      </p:sp>
      <p:sp>
        <p:nvSpPr>
          <p:cNvPr id="30" name="Rectangle 224"/>
          <p:cNvSpPr>
            <a:spLocks noChangeArrowheads="1"/>
          </p:cNvSpPr>
          <p:nvPr/>
        </p:nvSpPr>
        <p:spPr bwMode="auto">
          <a:xfrm rot="20833730">
            <a:off x="4905874" y="4334904"/>
            <a:ext cx="1862500" cy="224286"/>
          </a:xfrm>
          <a:prstGeom prst="rect">
            <a:avLst/>
          </a:prstGeom>
          <a:noFill/>
          <a:ln>
            <a:noFill/>
          </a:ln>
          <a:effectLst/>
          <a:extLst/>
        </p:spPr>
        <p:txBody>
          <a:bodyPr lIns="0" rIns="0" anchor="t" anchorCtr="0"/>
          <a:lstStyle/>
          <a:p>
            <a:pPr algn="ctr" defTabSz="855663" fontAlgn="base">
              <a:spcAft>
                <a:spcPts val="400"/>
              </a:spcAft>
              <a:buClr>
                <a:schemeClr val="accent1"/>
              </a:buClr>
              <a:buSzPct val="100000"/>
              <a:tabLst>
                <a:tab pos="179388" algn="l"/>
              </a:tabLst>
            </a:pPr>
            <a:r>
              <a:rPr lang="en-US" sz="700" i="1" dirty="0">
                <a:solidFill>
                  <a:srgbClr val="000000"/>
                </a:solidFill>
              </a:rPr>
              <a:t>CAGR: 15.4% </a:t>
            </a:r>
          </a:p>
        </p:txBody>
      </p:sp>
      <p:cxnSp>
        <p:nvCxnSpPr>
          <p:cNvPr id="31" name="Straight Arrow Connector 30"/>
          <p:cNvCxnSpPr/>
          <p:nvPr/>
        </p:nvCxnSpPr>
        <p:spPr>
          <a:xfrm flipV="1">
            <a:off x="3114675" y="3981450"/>
            <a:ext cx="5543550" cy="11882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Market Opportunity</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30</a:t>
            </a:r>
            <a:endParaRPr lang="en-US" sz="900" dirty="0">
              <a:solidFill>
                <a:srgbClr val="000000"/>
              </a:solidFill>
              <a:latin typeface="Tahoma"/>
            </a:endParaRPr>
          </a:p>
        </p:txBody>
      </p:sp>
    </p:spTree>
    <p:extLst>
      <p:ext uri="{BB962C8B-B14F-4D97-AF65-F5344CB8AC3E}">
        <p14:creationId xmlns:p14="http://schemas.microsoft.com/office/powerpoint/2010/main" val="1320095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6943" y="118872"/>
            <a:ext cx="6624638" cy="585216"/>
          </a:xfrm>
        </p:spPr>
        <p:txBody>
          <a:bodyPr/>
          <a:lstStyle/>
          <a:p>
            <a:r>
              <a:rPr lang="en-US" dirty="0"/>
              <a:t>Increasing Demand for Digital Color Products</a:t>
            </a:r>
          </a:p>
        </p:txBody>
      </p:sp>
      <p:sp>
        <p:nvSpPr>
          <p:cNvPr id="58" name="TextBox 57"/>
          <p:cNvSpPr txBox="1"/>
          <p:nvPr/>
        </p:nvSpPr>
        <p:spPr>
          <a:xfrm>
            <a:off x="288924" y="1125407"/>
            <a:ext cx="1847851" cy="3647152"/>
          </a:xfrm>
          <a:prstGeom prst="rect">
            <a:avLst/>
          </a:prstGeom>
          <a:noFill/>
        </p:spPr>
        <p:txBody>
          <a:bodyPr wrap="square" lIns="0" tIns="0" rIns="0" bIns="0" rtlCol="0">
            <a:spAutoFit/>
          </a:bodyPr>
          <a:lstStyle/>
          <a:p>
            <a:pPr>
              <a:spcBef>
                <a:spcPts val="300"/>
              </a:spcBef>
              <a:buClr>
                <a:srgbClr val="07325F"/>
              </a:buClr>
              <a:buSzPct val="100000"/>
            </a:pPr>
            <a:r>
              <a:rPr lang="en-US" sz="900" b="1" dirty="0">
                <a:solidFill>
                  <a:schemeClr val="bg1"/>
                </a:solidFill>
                <a:latin typeface="Tahoma" panose="020B0604030504040204" pitchFamily="34" charset="0"/>
              </a:rPr>
              <a:t>Overview</a:t>
            </a:r>
          </a:p>
          <a:p>
            <a:pPr marL="173038" indent="-173038">
              <a:spcBef>
                <a:spcPts val="300"/>
              </a:spcBef>
              <a:spcAft>
                <a:spcPts val="200"/>
              </a:spcAft>
              <a:buClr>
                <a:schemeClr val="bg1"/>
              </a:buClr>
              <a:buSzPct val="100000"/>
              <a:buFont typeface="Wingdings" panose="05000000000000000000" pitchFamily="2" charset="2"/>
              <a:buChar char="§"/>
            </a:pPr>
            <a:r>
              <a:rPr lang="en-US" sz="800" dirty="0">
                <a:solidFill>
                  <a:schemeClr val="bg1"/>
                </a:solidFill>
                <a:latin typeface="Tahoma" panose="020B0604030504040204" pitchFamily="34" charset="0"/>
              </a:rPr>
              <a:t>Within the toner market, color has seen the most pronounced growth over the past 5 years, and is projected to continue the trend through 2020. In particular, MFD toner has emerged as the high growth segment, a segment where </a:t>
            </a:r>
            <a:r>
              <a:rPr lang="en-US" sz="800" dirty="0" err="1">
                <a:solidFill>
                  <a:schemeClr val="bg1"/>
                </a:solidFill>
                <a:latin typeface="Tahoma" panose="020B0604030504040204" pitchFamily="34" charset="0"/>
              </a:rPr>
              <a:t>Katun</a:t>
            </a:r>
            <a:r>
              <a:rPr lang="en-US" sz="800" dirty="0">
                <a:solidFill>
                  <a:schemeClr val="bg1"/>
                </a:solidFill>
                <a:latin typeface="Tahoma" panose="020B0604030504040204" pitchFamily="34" charset="0"/>
              </a:rPr>
              <a:t> has experienced the greatest gains and is the most profitable</a:t>
            </a:r>
          </a:p>
          <a:p>
            <a:pPr marL="177800" indent="-177800">
              <a:spcBef>
                <a:spcPts val="400"/>
              </a:spcBef>
              <a:buClr>
                <a:schemeClr val="bg1"/>
              </a:buClr>
            </a:pPr>
            <a:r>
              <a:rPr lang="en-US" sz="900" b="1" dirty="0">
                <a:solidFill>
                  <a:schemeClr val="bg1"/>
                </a:solidFill>
              </a:rPr>
              <a:t>Color Toner and Compatibles</a:t>
            </a:r>
          </a:p>
          <a:p>
            <a:pPr marL="173038" indent="-173038">
              <a:spcBef>
                <a:spcPts val="300"/>
              </a:spcBef>
              <a:spcAft>
                <a:spcPts val="200"/>
              </a:spcAft>
              <a:buClr>
                <a:schemeClr val="bg1"/>
              </a:buClr>
              <a:buFont typeface="Wingdings" panose="05000000000000000000" pitchFamily="2" charset="2"/>
              <a:buChar char="§"/>
            </a:pPr>
            <a:r>
              <a:rPr lang="en-US" sz="800" dirty="0">
                <a:solidFill>
                  <a:schemeClr val="bg1"/>
                </a:solidFill>
                <a:latin typeface="Tahoma" panose="020B0604030504040204" pitchFamily="34" charset="0"/>
              </a:rPr>
              <a:t>From 2010 to 2015, MFD and printer color toner grew at 12.1% and 6.4% CAGR respectively, and is projected to grow at 5.9% and 6.6% CAGR respectively through 2020</a:t>
            </a:r>
          </a:p>
          <a:p>
            <a:pPr marL="173038" indent="-173038">
              <a:spcBef>
                <a:spcPts val="300"/>
              </a:spcBef>
              <a:spcAft>
                <a:spcPts val="200"/>
              </a:spcAft>
              <a:buClr>
                <a:schemeClr val="bg1"/>
              </a:buClr>
              <a:buFont typeface="Wingdings" panose="05000000000000000000" pitchFamily="2" charset="2"/>
              <a:buChar char="§"/>
            </a:pPr>
            <a:r>
              <a:rPr lang="en-US" sz="800" dirty="0">
                <a:solidFill>
                  <a:schemeClr val="bg1"/>
                </a:solidFill>
                <a:latin typeface="Tahoma" panose="020B0604030504040204" pitchFamily="34" charset="0"/>
              </a:rPr>
              <a:t>Over that same period, aftermarket color toner has and is projected to continue to gain market share</a:t>
            </a:r>
          </a:p>
          <a:p>
            <a:pPr marL="173038" indent="-173038">
              <a:spcBef>
                <a:spcPts val="300"/>
              </a:spcBef>
              <a:spcAft>
                <a:spcPts val="200"/>
              </a:spcAft>
              <a:buClr>
                <a:schemeClr val="bg1"/>
              </a:buClr>
              <a:buFont typeface="Wingdings" panose="05000000000000000000" pitchFamily="2" charset="2"/>
              <a:buChar char="§"/>
            </a:pPr>
            <a:r>
              <a:rPr lang="en-US" sz="800" dirty="0">
                <a:solidFill>
                  <a:schemeClr val="bg1"/>
                </a:solidFill>
                <a:latin typeface="Tahoma" panose="020B0604030504040204" pitchFamily="34" charset="0"/>
              </a:rPr>
              <a:t>As the leading aftermarket provider of MFD toner to the OEC and with a growing color portfolio, Katun is ideally positioned to capitalize on the growth of its core channel</a:t>
            </a:r>
          </a:p>
          <a:p>
            <a:pPr marL="177800" indent="-177800">
              <a:spcBef>
                <a:spcPts val="300"/>
              </a:spcBef>
              <a:buClr>
                <a:schemeClr val="bg1"/>
              </a:buClr>
            </a:pPr>
            <a:endParaRPr lang="en-US" sz="900" dirty="0">
              <a:solidFill>
                <a:schemeClr val="bg1"/>
              </a:solidFill>
              <a:latin typeface="Tahoma" panose="020B0604030504040204" pitchFamily="34" charset="0"/>
            </a:endParaRPr>
          </a:p>
          <a:p>
            <a:pPr>
              <a:spcBef>
                <a:spcPts val="300"/>
              </a:spcBef>
              <a:buClr>
                <a:schemeClr val="bg1"/>
              </a:buClr>
            </a:pPr>
            <a:endParaRPr lang="en-US" sz="900" dirty="0">
              <a:solidFill>
                <a:schemeClr val="bg1"/>
              </a:solidFill>
              <a:latin typeface="Tahoma" panose="020B0604030504040204" pitchFamily="34" charset="0"/>
            </a:endParaRPr>
          </a:p>
        </p:txBody>
      </p:sp>
      <p:graphicFrame>
        <p:nvGraphicFramePr>
          <p:cNvPr id="59" name="Table 58"/>
          <p:cNvGraphicFramePr>
            <a:graphicFrameLocks noGrp="1"/>
          </p:cNvGraphicFramePr>
          <p:nvPr>
            <p:extLst>
              <p:ext uri="{D42A27DB-BD31-4B8C-83A1-F6EECF244321}">
                <p14:modId xmlns:p14="http://schemas.microsoft.com/office/powerpoint/2010/main" val="629222128"/>
              </p:ext>
            </p:extLst>
          </p:nvPr>
        </p:nvGraphicFramePr>
        <p:xfrm>
          <a:off x="2420448" y="3927549"/>
          <a:ext cx="6483522" cy="438912"/>
        </p:xfrm>
        <a:graphic>
          <a:graphicData uri="http://schemas.openxmlformats.org/drawingml/2006/table">
            <a:tbl>
              <a:tblPr firstRow="1" bandRow="1">
                <a:tableStyleId>{5C22544A-7EE6-4342-B048-85BDC9FD1C3A}</a:tableStyleId>
              </a:tblPr>
              <a:tblGrid>
                <a:gridCol w="648352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Aftermarket % of Color Toner Market</a:t>
                      </a:r>
                      <a:r>
                        <a:rPr lang="en-US" sz="1000" b="1" i="0" u="none" baseline="30000" dirty="0">
                          <a:solidFill>
                            <a:schemeClr val="tx1"/>
                          </a:solidFill>
                          <a:latin typeface="+mn-lt"/>
                        </a:rPr>
                        <a:t>(1)</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61" name="TextBox 3"/>
          <p:cNvGraphicFramePr/>
          <p:nvPr>
            <p:custDataLst>
              <p:tags r:id="rId1"/>
            </p:custDataLst>
            <p:extLst>
              <p:ext uri="{D42A27DB-BD31-4B8C-83A1-F6EECF244321}">
                <p14:modId xmlns:p14="http://schemas.microsoft.com/office/powerpoint/2010/main" val="2098342989"/>
              </p:ext>
            </p:extLst>
          </p:nvPr>
        </p:nvGraphicFramePr>
        <p:xfrm>
          <a:off x="2420447" y="1487914"/>
          <a:ext cx="6606077" cy="22035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6" name="TextBox 3"/>
          <p:cNvGraphicFramePr/>
          <p:nvPr>
            <p:custDataLst>
              <p:tags r:id="rId2"/>
            </p:custDataLst>
            <p:extLst>
              <p:ext uri="{D42A27DB-BD31-4B8C-83A1-F6EECF244321}">
                <p14:modId xmlns:p14="http://schemas.microsoft.com/office/powerpoint/2010/main" val="3605760202"/>
              </p:ext>
            </p:extLst>
          </p:nvPr>
        </p:nvGraphicFramePr>
        <p:xfrm>
          <a:off x="2420448" y="4269511"/>
          <a:ext cx="6483522" cy="1901528"/>
        </p:xfrm>
        <a:graphic>
          <a:graphicData uri="http://schemas.openxmlformats.org/drawingml/2006/chart">
            <c:chart xmlns:c="http://schemas.openxmlformats.org/drawingml/2006/chart" xmlns:r="http://schemas.openxmlformats.org/officeDocument/2006/relationships" r:id="rId6"/>
          </a:graphicData>
        </a:graphic>
      </p:graphicFrame>
      <p:grpSp>
        <p:nvGrpSpPr>
          <p:cNvPr id="77" name="Group 76"/>
          <p:cNvGrpSpPr/>
          <p:nvPr/>
        </p:nvGrpSpPr>
        <p:grpSpPr>
          <a:xfrm>
            <a:off x="2752725" y="6042791"/>
            <a:ext cx="6081989" cy="286313"/>
            <a:chOff x="6156651" y="3180596"/>
            <a:chExt cx="2724147" cy="286313"/>
          </a:xfrm>
        </p:grpSpPr>
        <p:grpSp>
          <p:nvGrpSpPr>
            <p:cNvPr id="78" name="Group 77"/>
            <p:cNvGrpSpPr/>
            <p:nvPr/>
          </p:nvGrpSpPr>
          <p:grpSpPr>
            <a:xfrm>
              <a:off x="6156651" y="3180596"/>
              <a:ext cx="685799" cy="286313"/>
              <a:chOff x="2727961" y="3174209"/>
              <a:chExt cx="754378" cy="286313"/>
            </a:xfrm>
          </p:grpSpPr>
          <p:sp>
            <p:nvSpPr>
              <p:cNvPr id="91" name="Right Brace 90"/>
              <p:cNvSpPr/>
              <p:nvPr/>
            </p:nvSpPr>
            <p:spPr>
              <a:xfrm rot="5400000">
                <a:off x="3034903" y="2901555"/>
                <a:ext cx="140492" cy="685800"/>
              </a:xfrm>
              <a:prstGeom prst="rightBrace">
                <a:avLst>
                  <a:gd name="adj1" fmla="val 8332"/>
                  <a:gd name="adj2" fmla="val 50165"/>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2" name="TextBox 91"/>
              <p:cNvSpPr txBox="1"/>
              <p:nvPr/>
            </p:nvSpPr>
            <p:spPr>
              <a:xfrm>
                <a:off x="2727961" y="3352800"/>
                <a:ext cx="754378" cy="107722"/>
              </a:xfrm>
              <a:prstGeom prst="rect">
                <a:avLst/>
              </a:prstGeom>
              <a:noFill/>
            </p:spPr>
            <p:txBody>
              <a:bodyPr wrap="square" lIns="0" tIns="0" rIns="0" bIns="0" rtlCol="0">
                <a:spAutoFit/>
              </a:bodyPr>
              <a:lstStyle/>
              <a:p>
                <a:pPr algn="ctr"/>
                <a:r>
                  <a:rPr lang="en-US" sz="700" dirty="0"/>
                  <a:t>NA Printer</a:t>
                </a:r>
              </a:p>
            </p:txBody>
          </p:sp>
        </p:grpSp>
        <p:grpSp>
          <p:nvGrpSpPr>
            <p:cNvPr id="79" name="Group 78"/>
            <p:cNvGrpSpPr/>
            <p:nvPr/>
          </p:nvGrpSpPr>
          <p:grpSpPr>
            <a:xfrm>
              <a:off x="8194999" y="3180596"/>
              <a:ext cx="685799" cy="279926"/>
              <a:chOff x="2762250" y="3180596"/>
              <a:chExt cx="685799" cy="279926"/>
            </a:xfrm>
          </p:grpSpPr>
          <p:sp>
            <p:nvSpPr>
              <p:cNvPr id="88" name="Right Brace 87"/>
              <p:cNvSpPr/>
              <p:nvPr/>
            </p:nvSpPr>
            <p:spPr>
              <a:xfrm rot="5400000">
                <a:off x="3041289" y="2932728"/>
                <a:ext cx="127720" cy="623455"/>
              </a:xfrm>
              <a:prstGeom prst="rightBrace">
                <a:avLst>
                  <a:gd name="adj1" fmla="val 8332"/>
                  <a:gd name="adj2" fmla="val 50165"/>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0" name="TextBox 89"/>
              <p:cNvSpPr txBox="1"/>
              <p:nvPr/>
            </p:nvSpPr>
            <p:spPr>
              <a:xfrm>
                <a:off x="2762250" y="3352800"/>
                <a:ext cx="685799" cy="107722"/>
              </a:xfrm>
              <a:prstGeom prst="rect">
                <a:avLst/>
              </a:prstGeom>
              <a:noFill/>
            </p:spPr>
            <p:txBody>
              <a:bodyPr wrap="square" lIns="0" tIns="0" rIns="0" bIns="0" rtlCol="0">
                <a:spAutoFit/>
              </a:bodyPr>
              <a:lstStyle/>
              <a:p>
                <a:pPr algn="ctr"/>
                <a:r>
                  <a:rPr lang="en-US" sz="700" dirty="0"/>
                  <a:t>EUR MFD</a:t>
                </a:r>
              </a:p>
            </p:txBody>
          </p:sp>
        </p:grpSp>
        <p:grpSp>
          <p:nvGrpSpPr>
            <p:cNvPr id="80" name="Group 79"/>
            <p:cNvGrpSpPr/>
            <p:nvPr/>
          </p:nvGrpSpPr>
          <p:grpSpPr>
            <a:xfrm>
              <a:off x="6836099" y="3180596"/>
              <a:ext cx="685799" cy="279926"/>
              <a:chOff x="2762250" y="3180596"/>
              <a:chExt cx="685799" cy="279926"/>
            </a:xfrm>
          </p:grpSpPr>
          <p:sp>
            <p:nvSpPr>
              <p:cNvPr id="86" name="Right Brace 85"/>
              <p:cNvSpPr/>
              <p:nvPr/>
            </p:nvSpPr>
            <p:spPr>
              <a:xfrm rot="5400000">
                <a:off x="3041289" y="2932728"/>
                <a:ext cx="127720" cy="623455"/>
              </a:xfrm>
              <a:prstGeom prst="rightBrace">
                <a:avLst>
                  <a:gd name="adj1" fmla="val 8332"/>
                  <a:gd name="adj2" fmla="val 50165"/>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7" name="TextBox 86"/>
              <p:cNvSpPr txBox="1"/>
              <p:nvPr/>
            </p:nvSpPr>
            <p:spPr>
              <a:xfrm>
                <a:off x="2762250" y="3352800"/>
                <a:ext cx="685799" cy="107722"/>
              </a:xfrm>
              <a:prstGeom prst="rect">
                <a:avLst/>
              </a:prstGeom>
              <a:noFill/>
            </p:spPr>
            <p:txBody>
              <a:bodyPr wrap="square" lIns="0" tIns="0" rIns="0" bIns="0" rtlCol="0">
                <a:spAutoFit/>
              </a:bodyPr>
              <a:lstStyle/>
              <a:p>
                <a:pPr algn="ctr"/>
                <a:r>
                  <a:rPr lang="en-US" sz="700" dirty="0"/>
                  <a:t>EUR Printer</a:t>
                </a:r>
              </a:p>
            </p:txBody>
          </p:sp>
        </p:grpSp>
        <p:grpSp>
          <p:nvGrpSpPr>
            <p:cNvPr id="81" name="Group 80"/>
            <p:cNvGrpSpPr/>
            <p:nvPr/>
          </p:nvGrpSpPr>
          <p:grpSpPr>
            <a:xfrm>
              <a:off x="7515549" y="3180596"/>
              <a:ext cx="685799" cy="279926"/>
              <a:chOff x="2762250" y="3180596"/>
              <a:chExt cx="685799" cy="279926"/>
            </a:xfrm>
          </p:grpSpPr>
          <p:sp>
            <p:nvSpPr>
              <p:cNvPr id="84" name="Right Brace 83"/>
              <p:cNvSpPr/>
              <p:nvPr/>
            </p:nvSpPr>
            <p:spPr>
              <a:xfrm rot="5400000">
                <a:off x="3041289" y="2932728"/>
                <a:ext cx="127720" cy="623455"/>
              </a:xfrm>
              <a:prstGeom prst="rightBrace">
                <a:avLst>
                  <a:gd name="adj1" fmla="val 8332"/>
                  <a:gd name="adj2" fmla="val 50165"/>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5" name="TextBox 84"/>
              <p:cNvSpPr txBox="1"/>
              <p:nvPr/>
            </p:nvSpPr>
            <p:spPr>
              <a:xfrm>
                <a:off x="2762250" y="3352800"/>
                <a:ext cx="685799" cy="107722"/>
              </a:xfrm>
              <a:prstGeom prst="rect">
                <a:avLst/>
              </a:prstGeom>
              <a:noFill/>
            </p:spPr>
            <p:txBody>
              <a:bodyPr wrap="square" lIns="0" tIns="0" rIns="0" bIns="0" rtlCol="0">
                <a:spAutoFit/>
              </a:bodyPr>
              <a:lstStyle/>
              <a:p>
                <a:pPr algn="ctr"/>
                <a:r>
                  <a:rPr lang="en-US" sz="700" dirty="0"/>
                  <a:t>NA MFD</a:t>
                </a:r>
              </a:p>
            </p:txBody>
          </p:sp>
        </p:grpSp>
      </p:grpSp>
      <p:graphicFrame>
        <p:nvGraphicFramePr>
          <p:cNvPr id="93" name="Table 92"/>
          <p:cNvGraphicFramePr>
            <a:graphicFrameLocks noGrp="1"/>
          </p:cNvGraphicFramePr>
          <p:nvPr>
            <p:extLst>
              <p:ext uri="{D42A27DB-BD31-4B8C-83A1-F6EECF244321}">
                <p14:modId xmlns:p14="http://schemas.microsoft.com/office/powerpoint/2010/main" val="453719695"/>
              </p:ext>
            </p:extLst>
          </p:nvPr>
        </p:nvGraphicFramePr>
        <p:xfrm>
          <a:off x="2420447" y="1079277"/>
          <a:ext cx="6498127" cy="438912"/>
        </p:xfrm>
        <a:graphic>
          <a:graphicData uri="http://schemas.openxmlformats.org/drawingml/2006/table">
            <a:tbl>
              <a:tblPr firstRow="1" bandRow="1">
                <a:tableStyleId>{5C22544A-7EE6-4342-B048-85BDC9FD1C3A}</a:tableStyleId>
              </a:tblPr>
              <a:tblGrid>
                <a:gridCol w="6498127">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Historical</a:t>
                      </a:r>
                      <a:r>
                        <a:rPr lang="en-US" sz="1000" b="1" i="0" u="none" baseline="0" dirty="0">
                          <a:solidFill>
                            <a:schemeClr val="tx1"/>
                          </a:solidFill>
                          <a:latin typeface="Tahoma"/>
                        </a:rPr>
                        <a:t> and Projected Color Toner Market</a:t>
                      </a:r>
                      <a:r>
                        <a:rPr lang="en-US" sz="1000" b="1" i="0" u="none" baseline="30000" dirty="0">
                          <a:solidFill>
                            <a:schemeClr val="tx1"/>
                          </a:solidFill>
                          <a:latin typeface="Tahoma"/>
                        </a:rPr>
                        <a:t>(1)</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 billions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9" name="Oval 38"/>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C</a:t>
            </a:r>
          </a:p>
        </p:txBody>
      </p:sp>
      <p:graphicFrame>
        <p:nvGraphicFramePr>
          <p:cNvPr id="42" name="Table 41"/>
          <p:cNvGraphicFramePr>
            <a:graphicFrameLocks noGrp="1"/>
          </p:cNvGraphicFramePr>
          <p:nvPr>
            <p:extLst>
              <p:ext uri="{D42A27DB-BD31-4B8C-83A1-F6EECF244321}">
                <p14:modId xmlns:p14="http://schemas.microsoft.com/office/powerpoint/2010/main" val="215614697"/>
              </p:ext>
            </p:extLst>
          </p:nvPr>
        </p:nvGraphicFramePr>
        <p:xfrm>
          <a:off x="2822318" y="1549401"/>
          <a:ext cx="2570631" cy="594360"/>
        </p:xfrm>
        <a:graphic>
          <a:graphicData uri="http://schemas.openxmlformats.org/drawingml/2006/table">
            <a:tbl>
              <a:tblPr firstRow="1" bandRow="1">
                <a:tableStyleId>{69012ECD-51FC-41F1-AA8D-1B2483CD663E}</a:tableStyleId>
              </a:tblPr>
              <a:tblGrid>
                <a:gridCol w="848511">
                  <a:extLst>
                    <a:ext uri="{9D8B030D-6E8A-4147-A177-3AD203B41FA5}">
                      <a16:colId xmlns="" xmlns:a16="http://schemas.microsoft.com/office/drawing/2014/main" val="20000"/>
                    </a:ext>
                  </a:extLst>
                </a:gridCol>
                <a:gridCol w="861060">
                  <a:extLst>
                    <a:ext uri="{9D8B030D-6E8A-4147-A177-3AD203B41FA5}">
                      <a16:colId xmlns="" xmlns:a16="http://schemas.microsoft.com/office/drawing/2014/main" val="20001"/>
                    </a:ext>
                  </a:extLst>
                </a:gridCol>
                <a:gridCol w="861060">
                  <a:extLst>
                    <a:ext uri="{9D8B030D-6E8A-4147-A177-3AD203B41FA5}">
                      <a16:colId xmlns="" xmlns:a16="http://schemas.microsoft.com/office/drawing/2014/main" val="20002"/>
                    </a:ext>
                  </a:extLst>
                </a:gridCol>
              </a:tblGrid>
              <a:tr h="192193">
                <a:tc>
                  <a:txBody>
                    <a:bodyPr/>
                    <a:lstStyle/>
                    <a:p>
                      <a:pPr algn="ctr"/>
                      <a:r>
                        <a:rPr lang="en-US" sz="700" dirty="0"/>
                        <a:t>CAGR</a:t>
                      </a:r>
                    </a:p>
                  </a:txBody>
                  <a:tcPr>
                    <a:lnB w="9525" cap="flat" cmpd="sng" algn="ctr">
                      <a:noFill/>
                      <a:prstDash val="solid"/>
                    </a:lnB>
                  </a:tcPr>
                </a:tc>
                <a:tc>
                  <a:txBody>
                    <a:bodyPr/>
                    <a:lstStyle/>
                    <a:p>
                      <a:pPr algn="ctr"/>
                      <a:r>
                        <a:rPr lang="en-US" sz="700" dirty="0"/>
                        <a:t>Printer</a:t>
                      </a:r>
                    </a:p>
                  </a:txBody>
                  <a:tcPr>
                    <a:lnB w="9525" cap="flat" cmpd="sng" algn="ctr">
                      <a:noFill/>
                      <a:prstDash val="solid"/>
                    </a:lnB>
                  </a:tcPr>
                </a:tc>
                <a:tc>
                  <a:txBody>
                    <a:bodyPr/>
                    <a:lstStyle/>
                    <a:p>
                      <a:pPr algn="ctr"/>
                      <a:r>
                        <a:rPr lang="en-US" sz="700" dirty="0"/>
                        <a:t>MFD</a:t>
                      </a:r>
                    </a:p>
                  </a:txBody>
                  <a:tcPr>
                    <a:lnB w="9525" cap="flat" cmpd="sng" algn="ctr">
                      <a:noFill/>
                      <a:prstDash val="solid"/>
                    </a:lnB>
                  </a:tcPr>
                </a:tc>
                <a:extLst>
                  <a:ext uri="{0D108BD9-81ED-4DB2-BD59-A6C34878D82A}">
                    <a16:rowId xmlns="" xmlns:a16="http://schemas.microsoft.com/office/drawing/2014/main" val="10000"/>
                  </a:ext>
                </a:extLst>
              </a:tr>
              <a:tr h="192193">
                <a:tc>
                  <a:txBody>
                    <a:bodyPr/>
                    <a:lstStyle/>
                    <a:p>
                      <a:pPr algn="ctr"/>
                      <a:r>
                        <a:rPr lang="en-US" sz="700" dirty="0"/>
                        <a:t>2010-2015</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7.4%</a:t>
                      </a: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8.9%</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r h="192193">
                <a:tc>
                  <a:txBody>
                    <a:bodyPr/>
                    <a:lstStyle/>
                    <a:p>
                      <a:pPr algn="ctr"/>
                      <a:r>
                        <a:rPr lang="en-US" sz="700" dirty="0"/>
                        <a:t>2015-2020F</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5.4%</a:t>
                      </a: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6.1%</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2"/>
                  </a:ext>
                </a:extLst>
              </a:tr>
            </a:tbl>
          </a:graphicData>
        </a:graphic>
      </p:graphicFrame>
      <p:sp>
        <p:nvSpPr>
          <p:cNvPr id="28" name="TextBox 27"/>
          <p:cNvSpPr txBox="1"/>
          <p:nvPr>
            <p:custDataLst>
              <p:tags r:id="rId3"/>
            </p:custDataLst>
          </p:nvPr>
        </p:nvSpPr>
        <p:spPr>
          <a:xfrm>
            <a:off x="230188" y="6389758"/>
            <a:ext cx="8686800" cy="128290"/>
          </a:xfrm>
          <a:prstGeom prst="rect">
            <a:avLst/>
          </a:prstGeom>
          <a:noFill/>
        </p:spPr>
        <p:txBody>
          <a:bodyPr vert="horz" wrap="square" lIns="0" tIns="18288" rIns="0" bIns="0" rtlCol="0" anchor="b" anchorCtr="0">
            <a:noAutofit/>
          </a:bodyPr>
          <a:lstStyle/>
          <a:p>
            <a:pPr marL="228600" indent="-228600">
              <a:buAutoNum type="arabicParenBoth"/>
            </a:pPr>
            <a:r>
              <a:rPr lang="en-US" sz="700" i="1" dirty="0"/>
              <a:t>Source: LEK Study</a:t>
            </a:r>
          </a:p>
        </p:txBody>
      </p:sp>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Market Opportunity</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31</a:t>
            </a:r>
            <a:endParaRPr lang="en-US" sz="900" dirty="0">
              <a:solidFill>
                <a:srgbClr val="000000"/>
              </a:solidFill>
              <a:latin typeface="Tahoma"/>
            </a:endParaRPr>
          </a:p>
        </p:txBody>
      </p:sp>
    </p:spTree>
    <p:extLst>
      <p:ext uri="{BB962C8B-B14F-4D97-AF65-F5344CB8AC3E}">
        <p14:creationId xmlns:p14="http://schemas.microsoft.com/office/powerpoint/2010/main" val="13045724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6943" y="118872"/>
            <a:ext cx="6624638" cy="585216"/>
          </a:xfrm>
        </p:spPr>
        <p:txBody>
          <a:bodyPr/>
          <a:lstStyle/>
          <a:p>
            <a:r>
              <a:rPr lang="en-US" dirty="0"/>
              <a:t>Growing Demand for Printer-Based Color Toner</a:t>
            </a:r>
          </a:p>
        </p:txBody>
      </p:sp>
      <p:sp>
        <p:nvSpPr>
          <p:cNvPr id="58" name="TextBox 57"/>
          <p:cNvSpPr txBox="1"/>
          <p:nvPr/>
        </p:nvSpPr>
        <p:spPr>
          <a:xfrm>
            <a:off x="288924" y="1125407"/>
            <a:ext cx="1847851" cy="4452501"/>
          </a:xfrm>
          <a:prstGeom prst="rect">
            <a:avLst/>
          </a:prstGeom>
          <a:noFill/>
        </p:spPr>
        <p:txBody>
          <a:bodyPr wrap="square" lIns="0" tIns="0" rIns="0" bIns="0" rtlCol="0">
            <a:spAutoFit/>
          </a:bodyPr>
          <a:lstStyle/>
          <a:p>
            <a:pPr>
              <a:spcBef>
                <a:spcPts val="300"/>
              </a:spcBef>
              <a:buClr>
                <a:srgbClr val="07325F"/>
              </a:buClr>
              <a:buSzPct val="100000"/>
            </a:pPr>
            <a:r>
              <a:rPr lang="en-US" sz="900" b="1" dirty="0">
                <a:solidFill>
                  <a:schemeClr val="bg1"/>
                </a:solidFill>
                <a:latin typeface="Tahoma" panose="020B0604030504040204" pitchFamily="34" charset="0"/>
              </a:rPr>
              <a:t>Overview</a:t>
            </a:r>
          </a:p>
          <a:p>
            <a:pPr marL="173038" indent="-173038">
              <a:spcBef>
                <a:spcPts val="300"/>
              </a:spcBef>
              <a:spcAft>
                <a:spcPts val="200"/>
              </a:spcAft>
              <a:buClr>
                <a:schemeClr val="bg1"/>
              </a:buClr>
              <a:buSzPct val="100000"/>
              <a:buFont typeface="Wingdings" panose="05000000000000000000" pitchFamily="2" charset="2"/>
              <a:buChar char="§"/>
            </a:pPr>
            <a:r>
              <a:rPr lang="en-US" sz="800" dirty="0">
                <a:solidFill>
                  <a:schemeClr val="bg1"/>
                </a:solidFill>
                <a:latin typeface="Tahoma" panose="020B0604030504040204" pitchFamily="34" charset="0"/>
              </a:rPr>
              <a:t>The $3.3 billion printer-based toner market represents 52% of the total $6.2 billion OEC toner market</a:t>
            </a:r>
          </a:p>
          <a:p>
            <a:pPr marL="173038" indent="-173038">
              <a:spcBef>
                <a:spcPts val="300"/>
              </a:spcBef>
              <a:spcAft>
                <a:spcPts val="200"/>
              </a:spcAft>
              <a:buClr>
                <a:schemeClr val="bg1"/>
              </a:buClr>
              <a:buSzPct val="100000"/>
              <a:buFont typeface="Wingdings" panose="05000000000000000000" pitchFamily="2" charset="2"/>
              <a:buChar char="§"/>
            </a:pPr>
            <a:r>
              <a:rPr lang="en-US" sz="800" dirty="0">
                <a:solidFill>
                  <a:schemeClr val="bg1"/>
                </a:solidFill>
                <a:latin typeface="Tahoma" panose="020B0604030504040204" pitchFamily="34" charset="0"/>
              </a:rPr>
              <a:t>Similar to the MFD market, the printer-based toner market in the OEC has been bolstered in recent years due to the shift towards MPS contracts and laser-based printing</a:t>
            </a:r>
          </a:p>
          <a:p>
            <a:pPr marL="173038" indent="-173038">
              <a:spcBef>
                <a:spcPts val="300"/>
              </a:spcBef>
              <a:spcAft>
                <a:spcPts val="200"/>
              </a:spcAft>
              <a:buClr>
                <a:schemeClr val="bg1"/>
              </a:buClr>
              <a:buSzPct val="100000"/>
              <a:buFont typeface="Wingdings" panose="05000000000000000000" pitchFamily="2" charset="2"/>
              <a:buChar char="§"/>
            </a:pPr>
            <a:r>
              <a:rPr lang="en-US" sz="800" dirty="0">
                <a:solidFill>
                  <a:schemeClr val="bg1"/>
                </a:solidFill>
                <a:latin typeface="Tahoma" panose="020B0604030504040204" pitchFamily="34" charset="0"/>
              </a:rPr>
              <a:t>While the total printer-based toner market is projected to grow at a modest 2.5% annually through 2020F, the color printer toner segment is projected to grow at an attractive 6.4% rate through 2020F</a:t>
            </a:r>
          </a:p>
          <a:p>
            <a:pPr marL="173038" indent="-173038">
              <a:spcBef>
                <a:spcPts val="300"/>
              </a:spcBef>
              <a:spcAft>
                <a:spcPts val="200"/>
              </a:spcAft>
              <a:buClr>
                <a:schemeClr val="bg1"/>
              </a:buClr>
              <a:buSzPct val="100000"/>
              <a:buFont typeface="Wingdings" panose="05000000000000000000" pitchFamily="2" charset="2"/>
              <a:buChar char="§"/>
            </a:pPr>
            <a:r>
              <a:rPr lang="en-US" sz="800" dirty="0">
                <a:solidFill>
                  <a:schemeClr val="bg1"/>
                </a:solidFill>
                <a:latin typeface="Tahoma" panose="020B0604030504040204" pitchFamily="34" charset="0"/>
              </a:rPr>
              <a:t>Specific growth within the color segment is attributable to improved aftermarket manufacturing capabilities, growth in color usage and increased customer receptivity to aftermarket imaging supplies</a:t>
            </a:r>
          </a:p>
          <a:p>
            <a:pPr marL="173038" indent="-173038">
              <a:spcBef>
                <a:spcPts val="300"/>
              </a:spcBef>
              <a:spcAft>
                <a:spcPts val="200"/>
              </a:spcAft>
              <a:buClr>
                <a:schemeClr val="bg1"/>
              </a:buClr>
              <a:buSzPct val="100000"/>
              <a:buFont typeface="Wingdings" panose="05000000000000000000" pitchFamily="2" charset="2"/>
              <a:buChar char="§"/>
            </a:pPr>
            <a:r>
              <a:rPr lang="en-US" sz="800" dirty="0">
                <a:solidFill>
                  <a:schemeClr val="bg1"/>
                </a:solidFill>
                <a:latin typeface="Tahoma" panose="020B0604030504040204" pitchFamily="34" charset="0"/>
              </a:rPr>
              <a:t>As an underpenetrated opportunity in printer-based toner, color printer toner is an attractive product category focus for Katun</a:t>
            </a:r>
          </a:p>
          <a:p>
            <a:pPr marL="173038" indent="-173038">
              <a:spcBef>
                <a:spcPts val="300"/>
              </a:spcBef>
              <a:spcAft>
                <a:spcPts val="200"/>
              </a:spcAft>
              <a:buClr>
                <a:schemeClr val="bg1"/>
              </a:buClr>
              <a:buSzPct val="100000"/>
              <a:buFont typeface="Wingdings" panose="05000000000000000000" pitchFamily="2" charset="2"/>
              <a:buChar char="§"/>
            </a:pPr>
            <a:endParaRPr lang="en-US" sz="800" dirty="0">
              <a:solidFill>
                <a:schemeClr val="bg1"/>
              </a:solidFill>
              <a:latin typeface="Tahoma" panose="020B0604030504040204" pitchFamily="34" charset="0"/>
            </a:endParaRPr>
          </a:p>
          <a:p>
            <a:pPr>
              <a:spcBef>
                <a:spcPts val="300"/>
              </a:spcBef>
              <a:spcAft>
                <a:spcPts val="200"/>
              </a:spcAft>
              <a:buClr>
                <a:schemeClr val="bg1"/>
              </a:buClr>
              <a:buSzPct val="100000"/>
            </a:pPr>
            <a:endParaRPr lang="en-US" sz="800" dirty="0">
              <a:solidFill>
                <a:schemeClr val="bg1"/>
              </a:solidFill>
              <a:latin typeface="Tahoma" panose="020B0604030504040204" pitchFamily="34" charset="0"/>
            </a:endParaRPr>
          </a:p>
          <a:p>
            <a:pPr marL="173038" indent="-173038">
              <a:spcBef>
                <a:spcPts val="300"/>
              </a:spcBef>
              <a:spcAft>
                <a:spcPts val="200"/>
              </a:spcAft>
              <a:buClr>
                <a:schemeClr val="bg1"/>
              </a:buClr>
              <a:buSzPct val="100000"/>
              <a:buFont typeface="Wingdings" panose="05000000000000000000" pitchFamily="2" charset="2"/>
              <a:buChar char="§"/>
            </a:pPr>
            <a:endParaRPr lang="en-US" sz="800" dirty="0">
              <a:solidFill>
                <a:schemeClr val="bg1"/>
              </a:solidFill>
              <a:latin typeface="Tahoma" panose="020B0604030504040204" pitchFamily="34" charset="0"/>
            </a:endParaRPr>
          </a:p>
          <a:p>
            <a:pPr marL="177800" indent="-177800">
              <a:spcBef>
                <a:spcPts val="300"/>
              </a:spcBef>
              <a:buClr>
                <a:schemeClr val="bg1"/>
              </a:buClr>
            </a:pPr>
            <a:endParaRPr lang="en-US" sz="900" dirty="0">
              <a:solidFill>
                <a:schemeClr val="bg1"/>
              </a:solidFill>
              <a:latin typeface="Tahoma" panose="020B0604030504040204" pitchFamily="34" charset="0"/>
            </a:endParaRPr>
          </a:p>
          <a:p>
            <a:pPr>
              <a:spcBef>
                <a:spcPts val="300"/>
              </a:spcBef>
              <a:buClr>
                <a:schemeClr val="bg1"/>
              </a:buClr>
            </a:pPr>
            <a:endParaRPr lang="en-US" sz="900" dirty="0">
              <a:solidFill>
                <a:schemeClr val="bg1"/>
              </a:solidFill>
              <a:latin typeface="Tahoma" panose="020B0604030504040204" pitchFamily="34" charset="0"/>
            </a:endParaRPr>
          </a:p>
        </p:txBody>
      </p:sp>
      <p:sp>
        <p:nvSpPr>
          <p:cNvPr id="39" name="Oval 38"/>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D</a:t>
            </a:r>
          </a:p>
        </p:txBody>
      </p:sp>
      <p:graphicFrame>
        <p:nvGraphicFramePr>
          <p:cNvPr id="7" name="Table 6"/>
          <p:cNvGraphicFramePr>
            <a:graphicFrameLocks noGrp="1"/>
          </p:cNvGraphicFramePr>
          <p:nvPr>
            <p:extLst>
              <p:ext uri="{D42A27DB-BD31-4B8C-83A1-F6EECF244321}">
                <p14:modId xmlns:p14="http://schemas.microsoft.com/office/powerpoint/2010/main" val="285110431"/>
              </p:ext>
            </p:extLst>
          </p:nvPr>
        </p:nvGraphicFramePr>
        <p:xfrm>
          <a:off x="5750355" y="1079277"/>
          <a:ext cx="3104923" cy="438912"/>
        </p:xfrm>
        <a:graphic>
          <a:graphicData uri="http://schemas.openxmlformats.org/drawingml/2006/table">
            <a:tbl>
              <a:tblPr firstRow="1" bandRow="1">
                <a:tableStyleId>{5C22544A-7EE6-4342-B048-85BDC9FD1C3A}</a:tableStyleId>
              </a:tblPr>
              <a:tblGrid>
                <a:gridCol w="3104923">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baseline="0" dirty="0">
                          <a:solidFill>
                            <a:schemeClr val="tx1"/>
                          </a:solidFill>
                          <a:latin typeface="Tahoma"/>
                        </a:rPr>
                        <a:t>Aftermarket Remains Underpenetrated vs. Mono</a:t>
                      </a:r>
                      <a:endParaRPr lang="en-US" sz="1000" b="1" i="0" u="none" dirty="0">
                        <a:solidFill>
                          <a:schemeClr val="tx1"/>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a:t>
                      </a:r>
                      <a:r>
                        <a:rPr lang="en-US" sz="900" b="1" i="0" u="none" baseline="0" dirty="0">
                          <a:solidFill>
                            <a:schemeClr val="accent2"/>
                          </a:solidFill>
                          <a:latin typeface="Tahoma"/>
                        </a:rPr>
                        <a:t> in billions</a:t>
                      </a: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261421098"/>
              </p:ext>
            </p:extLst>
          </p:nvPr>
        </p:nvGraphicFramePr>
        <p:xfrm>
          <a:off x="2420448" y="1079277"/>
          <a:ext cx="3154680" cy="438912"/>
        </p:xfrm>
        <a:graphic>
          <a:graphicData uri="http://schemas.openxmlformats.org/drawingml/2006/table">
            <a:tbl>
              <a:tblPr firstRow="1" bandRow="1">
                <a:tableStyleId>{5C22544A-7EE6-4342-B048-85BDC9FD1C3A}</a:tableStyleId>
              </a:tblPr>
              <a:tblGrid>
                <a:gridCol w="315468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Color</a:t>
                      </a:r>
                      <a:r>
                        <a:rPr lang="en-US" sz="1000" b="1" i="0" u="none" baseline="0" dirty="0">
                          <a:solidFill>
                            <a:schemeClr val="tx1"/>
                          </a:solidFill>
                          <a:latin typeface="+mn-lt"/>
                        </a:rPr>
                        <a:t> is Driving Printer-Based Toner Growth</a:t>
                      </a:r>
                      <a:r>
                        <a:rPr lang="en-US" sz="1000" b="1" i="0" u="none" baseline="30000" dirty="0">
                          <a:solidFill>
                            <a:schemeClr val="tx1"/>
                          </a:solidFill>
                          <a:latin typeface="+mn-lt"/>
                        </a:rPr>
                        <a:t>(1)</a:t>
                      </a:r>
                      <a:endParaRPr lang="en-US" sz="1000" b="1" i="0" u="none" dirty="0">
                        <a:solidFill>
                          <a:schemeClr val="tx1"/>
                        </a:solidFill>
                        <a:latin typeface="+mn-lt"/>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 billions</a:t>
                      </a: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9" name="TextBox 3"/>
          <p:cNvGraphicFramePr/>
          <p:nvPr>
            <p:custDataLst>
              <p:tags r:id="rId1"/>
            </p:custDataLst>
            <p:extLst>
              <p:ext uri="{D42A27DB-BD31-4B8C-83A1-F6EECF244321}">
                <p14:modId xmlns:p14="http://schemas.microsoft.com/office/powerpoint/2010/main" val="1435548506"/>
              </p:ext>
            </p:extLst>
          </p:nvPr>
        </p:nvGraphicFramePr>
        <p:xfrm>
          <a:off x="5723719" y="1585883"/>
          <a:ext cx="3123103" cy="22035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2" name="TextBox 3"/>
          <p:cNvGraphicFramePr/>
          <p:nvPr>
            <p:custDataLst>
              <p:tags r:id="rId2"/>
            </p:custDataLst>
            <p:extLst>
              <p:ext uri="{D42A27DB-BD31-4B8C-83A1-F6EECF244321}">
                <p14:modId xmlns:p14="http://schemas.microsoft.com/office/powerpoint/2010/main" val="3822960370"/>
              </p:ext>
            </p:extLst>
          </p:nvPr>
        </p:nvGraphicFramePr>
        <p:xfrm>
          <a:off x="2422626" y="1585883"/>
          <a:ext cx="3123103" cy="22035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400814603"/>
              </p:ext>
            </p:extLst>
          </p:nvPr>
        </p:nvGraphicFramePr>
        <p:xfrm>
          <a:off x="2914651" y="1525596"/>
          <a:ext cx="2645229" cy="396240"/>
        </p:xfrm>
        <a:graphic>
          <a:graphicData uri="http://schemas.openxmlformats.org/drawingml/2006/table">
            <a:tbl>
              <a:tblPr firstRow="1" bandRow="1">
                <a:tableStyleId>{69012ECD-51FC-41F1-AA8D-1B2483CD663E}</a:tableStyleId>
              </a:tblPr>
              <a:tblGrid>
                <a:gridCol w="881743">
                  <a:extLst>
                    <a:ext uri="{9D8B030D-6E8A-4147-A177-3AD203B41FA5}">
                      <a16:colId xmlns="" xmlns:a16="http://schemas.microsoft.com/office/drawing/2014/main" val="20000"/>
                    </a:ext>
                  </a:extLst>
                </a:gridCol>
                <a:gridCol w="881743">
                  <a:extLst>
                    <a:ext uri="{9D8B030D-6E8A-4147-A177-3AD203B41FA5}">
                      <a16:colId xmlns="" xmlns:a16="http://schemas.microsoft.com/office/drawing/2014/main" val="20001"/>
                    </a:ext>
                  </a:extLst>
                </a:gridCol>
                <a:gridCol w="881743">
                  <a:extLst>
                    <a:ext uri="{9D8B030D-6E8A-4147-A177-3AD203B41FA5}">
                      <a16:colId xmlns="" xmlns:a16="http://schemas.microsoft.com/office/drawing/2014/main" val="20002"/>
                    </a:ext>
                  </a:extLst>
                </a:gridCol>
              </a:tblGrid>
              <a:tr h="192193">
                <a:tc>
                  <a:txBody>
                    <a:bodyPr/>
                    <a:lstStyle/>
                    <a:p>
                      <a:pPr algn="ctr"/>
                      <a:r>
                        <a:rPr lang="en-US" sz="700" dirty="0"/>
                        <a:t>CAGR</a:t>
                      </a:r>
                    </a:p>
                  </a:txBody>
                  <a:tcPr>
                    <a:lnB w="9525" cap="flat" cmpd="sng" algn="ctr">
                      <a:noFill/>
                      <a:prstDash val="solid"/>
                    </a:lnB>
                  </a:tcPr>
                </a:tc>
                <a:tc>
                  <a:txBody>
                    <a:bodyPr/>
                    <a:lstStyle/>
                    <a:p>
                      <a:pPr algn="ctr"/>
                      <a:r>
                        <a:rPr lang="en-US" sz="700" dirty="0"/>
                        <a:t>2010-2015</a:t>
                      </a:r>
                    </a:p>
                  </a:txBody>
                  <a:tcPr>
                    <a:lnB w="9525" cap="flat" cmpd="sng" algn="ctr">
                      <a:noFill/>
                      <a:prstDash val="solid"/>
                    </a:lnB>
                  </a:tcPr>
                </a:tc>
                <a:tc>
                  <a:txBody>
                    <a:bodyPr/>
                    <a:lstStyle/>
                    <a:p>
                      <a:pPr algn="ctr"/>
                      <a:r>
                        <a:rPr lang="en-US" sz="700" dirty="0"/>
                        <a:t>2010-2020F</a:t>
                      </a:r>
                    </a:p>
                  </a:txBody>
                  <a:tcPr>
                    <a:lnB w="9525" cap="flat" cmpd="sng" algn="ctr">
                      <a:noFill/>
                      <a:prstDash val="solid"/>
                    </a:lnB>
                  </a:tcPr>
                </a:tc>
                <a:extLst>
                  <a:ext uri="{0D108BD9-81ED-4DB2-BD59-A6C34878D82A}">
                    <a16:rowId xmlns="" xmlns:a16="http://schemas.microsoft.com/office/drawing/2014/main" val="10000"/>
                  </a:ext>
                </a:extLst>
              </a:tr>
              <a:tr h="192193">
                <a:tc>
                  <a:txBody>
                    <a:bodyPr/>
                    <a:lstStyle/>
                    <a:p>
                      <a:pPr algn="ctr"/>
                      <a:r>
                        <a:rPr lang="en-US" sz="700" dirty="0"/>
                        <a:t>Printer - Color</a:t>
                      </a:r>
                    </a:p>
                  </a:txBody>
                  <a:tcPr>
                    <a:lnL w="9525" cap="flat" cmpd="sng" algn="ctr">
                      <a:noFill/>
                      <a:prstDash val="soli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7.4%</a:t>
                      </a:r>
                    </a:p>
                  </a:txBody>
                  <a:tcPr>
                    <a:lnL>
                      <a:noFill/>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tcPr>
                </a:tc>
                <a:tc>
                  <a:txBody>
                    <a:bodyPr/>
                    <a:lstStyle/>
                    <a:p>
                      <a:pPr algn="ctr"/>
                      <a:r>
                        <a:rPr lang="en-US" sz="700" dirty="0"/>
                        <a:t>6.4%</a:t>
                      </a:r>
                    </a:p>
                  </a:txBody>
                  <a:tcPr>
                    <a:lnL>
                      <a:noFill/>
                    </a:lnL>
                    <a:lnR w="9525" cap="flat" cmpd="sng" algn="ctr">
                      <a:noFill/>
                      <a:prstDash val="solid"/>
                    </a:lnR>
                    <a:lnT w="9525" cap="flat" cmpd="sng" algn="ctr">
                      <a:noFill/>
                      <a:prstDash val="solid"/>
                    </a:lnT>
                    <a:lnB w="9525" cap="flat" cmpd="sng" algn="ctr">
                      <a:noFill/>
                      <a:prstDash val="solid"/>
                    </a:lnB>
                    <a:lnTlToBr w="12700" cmpd="sng">
                      <a:noFill/>
                      <a:prstDash val="solid"/>
                    </a:lnTlToBr>
                    <a:lnBlToTr w="12700" cmpd="sng">
                      <a:noFill/>
                      <a:prstDash val="solid"/>
                    </a:lnBlToTr>
                  </a:tcPr>
                </a:tc>
                <a:extLst>
                  <a:ext uri="{0D108BD9-81ED-4DB2-BD59-A6C34878D82A}">
                    <a16:rowId xmlns="" xmlns:a16="http://schemas.microsoft.com/office/drawing/2014/main" val="10001"/>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340098989"/>
              </p:ext>
            </p:extLst>
          </p:nvPr>
        </p:nvGraphicFramePr>
        <p:xfrm>
          <a:off x="2420448" y="3878565"/>
          <a:ext cx="6483522" cy="438912"/>
        </p:xfrm>
        <a:graphic>
          <a:graphicData uri="http://schemas.openxmlformats.org/drawingml/2006/table">
            <a:tbl>
              <a:tblPr firstRow="1" bandRow="1">
                <a:tableStyleId>{5C22544A-7EE6-4342-B048-85BDC9FD1C3A}</a:tableStyleId>
              </a:tblPr>
              <a:tblGrid>
                <a:gridCol w="648352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Underlying Trends in Printer-Based Toner Market</a:t>
                      </a:r>
                      <a:r>
                        <a:rPr lang="en-US" sz="1000" b="1" i="0" u="none" baseline="30000" dirty="0">
                          <a:solidFill>
                            <a:schemeClr val="tx1"/>
                          </a:solidFill>
                          <a:latin typeface="Tahoma"/>
                        </a:rPr>
                        <a:t>(1)</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6" name="TextBox 15"/>
          <p:cNvSpPr txBox="1"/>
          <p:nvPr>
            <p:custDataLst>
              <p:tags r:id="rId3"/>
            </p:custDataLst>
          </p:nvPr>
        </p:nvSpPr>
        <p:spPr>
          <a:xfrm>
            <a:off x="230188" y="6389758"/>
            <a:ext cx="8686800" cy="128290"/>
          </a:xfrm>
          <a:prstGeom prst="rect">
            <a:avLst/>
          </a:prstGeom>
          <a:noFill/>
        </p:spPr>
        <p:txBody>
          <a:bodyPr vert="horz" wrap="square" lIns="0" tIns="18288" rIns="0" bIns="0" rtlCol="0" anchor="b" anchorCtr="0">
            <a:noAutofit/>
          </a:bodyPr>
          <a:lstStyle/>
          <a:p>
            <a:pPr marL="228600" indent="-228600">
              <a:buAutoNum type="arabicParenBoth"/>
            </a:pPr>
            <a:r>
              <a:rPr lang="en-US" sz="700" i="1" dirty="0"/>
              <a:t>Source: LEK Study</a:t>
            </a:r>
          </a:p>
        </p:txBody>
      </p:sp>
      <p:sp>
        <p:nvSpPr>
          <p:cNvPr id="4" name="TextBox 3"/>
          <p:cNvSpPr txBox="1"/>
          <p:nvPr/>
        </p:nvSpPr>
        <p:spPr>
          <a:xfrm>
            <a:off x="8850085" y="1174391"/>
            <a:ext cx="146957" cy="92333"/>
          </a:xfrm>
          <a:prstGeom prst="rect">
            <a:avLst/>
          </a:prstGeom>
          <a:noFill/>
        </p:spPr>
        <p:txBody>
          <a:bodyPr wrap="square" lIns="0" tIns="0" rIns="0" bIns="0" rtlCol="0">
            <a:spAutoFit/>
          </a:bodyPr>
          <a:lstStyle/>
          <a:p>
            <a:r>
              <a:rPr lang="en-US" sz="600" b="1" dirty="0"/>
              <a:t>(1)</a:t>
            </a:r>
          </a:p>
        </p:txBody>
      </p:sp>
      <p:sp>
        <p:nvSpPr>
          <p:cNvPr id="5" name="Rectangle 4"/>
          <p:cNvSpPr/>
          <p:nvPr/>
        </p:nvSpPr>
        <p:spPr>
          <a:xfrm>
            <a:off x="2424180" y="4327072"/>
            <a:ext cx="1993308" cy="1959427"/>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000" b="1" dirty="0">
                <a:solidFill>
                  <a:schemeClr val="accent6"/>
                </a:solidFill>
              </a:rPr>
              <a:t>Consumer Demand for Higher Color Aesthetic</a:t>
            </a:r>
            <a:r>
              <a:rPr lang="en-US" sz="1000" dirty="0">
                <a:solidFill>
                  <a:schemeClr val="tx1"/>
                </a:solidFill>
              </a:rPr>
              <a:t/>
            </a:r>
            <a:br>
              <a:rPr lang="en-US" sz="1000" dirty="0">
                <a:solidFill>
                  <a:schemeClr val="tx1"/>
                </a:solidFill>
              </a:rPr>
            </a:br>
            <a:endParaRPr lang="en-US" sz="1000" dirty="0">
              <a:solidFill>
                <a:schemeClr val="tx1"/>
              </a:solidFill>
            </a:endParaRPr>
          </a:p>
          <a:p>
            <a:pPr marL="182880">
              <a:spcAft>
                <a:spcPts val="300"/>
              </a:spcAft>
            </a:pPr>
            <a:r>
              <a:rPr lang="en-US" sz="1000" dirty="0">
                <a:solidFill>
                  <a:schemeClr val="tx1"/>
                </a:solidFill>
              </a:rPr>
              <a:t>“… There is a general preference for color – even more than the home use market. Mono toners are still prevalent in offices, but color has been gaining space …”</a:t>
            </a:r>
            <a:br>
              <a:rPr lang="en-US" sz="1000" dirty="0">
                <a:solidFill>
                  <a:schemeClr val="tx1"/>
                </a:solidFill>
              </a:rPr>
            </a:br>
            <a:endParaRPr lang="en-US" sz="1000" dirty="0">
              <a:solidFill>
                <a:schemeClr val="tx1"/>
              </a:solidFill>
            </a:endParaRPr>
          </a:p>
          <a:p>
            <a:pPr marL="365760">
              <a:spcAft>
                <a:spcPts val="300"/>
              </a:spcAft>
            </a:pPr>
            <a:r>
              <a:rPr lang="en-US" sz="1000" dirty="0">
                <a:solidFill>
                  <a:schemeClr val="tx1"/>
                </a:solidFill>
              </a:rPr>
              <a:t>- Owner, dealer, Mexico</a:t>
            </a:r>
          </a:p>
        </p:txBody>
      </p:sp>
      <p:sp>
        <p:nvSpPr>
          <p:cNvPr id="21" name="Rectangle 20"/>
          <p:cNvSpPr/>
          <p:nvPr/>
        </p:nvSpPr>
        <p:spPr>
          <a:xfrm>
            <a:off x="4661195" y="4327072"/>
            <a:ext cx="1993308" cy="1959427"/>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000" b="1" dirty="0">
                <a:solidFill>
                  <a:schemeClr val="accent2"/>
                </a:solidFill>
              </a:rPr>
              <a:t>Consumer Demand for Faster, Higher Quality Printing</a:t>
            </a:r>
            <a:r>
              <a:rPr lang="en-US" sz="1000" b="1" dirty="0">
                <a:solidFill>
                  <a:schemeClr val="tx1"/>
                </a:solidFill>
              </a:rPr>
              <a:t/>
            </a:r>
            <a:br>
              <a:rPr lang="en-US" sz="1000" b="1" dirty="0">
                <a:solidFill>
                  <a:schemeClr val="tx1"/>
                </a:solidFill>
              </a:rPr>
            </a:br>
            <a:endParaRPr lang="en-US" sz="1000" dirty="0">
              <a:solidFill>
                <a:schemeClr val="tx1"/>
              </a:solidFill>
            </a:endParaRPr>
          </a:p>
          <a:p>
            <a:pPr marL="182880">
              <a:spcAft>
                <a:spcPts val="300"/>
              </a:spcAft>
            </a:pPr>
            <a:r>
              <a:rPr lang="en-US" sz="1000" dirty="0">
                <a:solidFill>
                  <a:schemeClr val="tx1"/>
                </a:solidFill>
              </a:rPr>
              <a:t>“… Most offices we find are moving to laser printers because of the high speed,</a:t>
            </a:r>
          </a:p>
          <a:p>
            <a:pPr marL="182880">
              <a:spcAft>
                <a:spcPts val="300"/>
              </a:spcAft>
            </a:pPr>
            <a:r>
              <a:rPr lang="en-US" sz="1000" dirty="0">
                <a:solidFill>
                  <a:schemeClr val="tx1"/>
                </a:solidFill>
              </a:rPr>
              <a:t>which is important to businesses …”</a:t>
            </a:r>
            <a:br>
              <a:rPr lang="en-US" sz="1000" dirty="0">
                <a:solidFill>
                  <a:schemeClr val="tx1"/>
                </a:solidFill>
              </a:rPr>
            </a:br>
            <a:r>
              <a:rPr lang="en-US" sz="1000" dirty="0">
                <a:solidFill>
                  <a:schemeClr val="tx1"/>
                </a:solidFill>
              </a:rPr>
              <a:t/>
            </a:r>
            <a:br>
              <a:rPr lang="en-US" sz="1000" dirty="0">
                <a:solidFill>
                  <a:schemeClr val="tx1"/>
                </a:solidFill>
              </a:rPr>
            </a:br>
            <a:r>
              <a:rPr lang="en-US" sz="1000" dirty="0">
                <a:solidFill>
                  <a:schemeClr val="tx1"/>
                </a:solidFill>
              </a:rPr>
              <a:t/>
            </a:r>
            <a:br>
              <a:rPr lang="en-US" sz="1000" dirty="0">
                <a:solidFill>
                  <a:schemeClr val="tx1"/>
                </a:solidFill>
              </a:rPr>
            </a:br>
            <a:r>
              <a:rPr lang="en-US" sz="1000" dirty="0">
                <a:solidFill>
                  <a:schemeClr val="tx1"/>
                </a:solidFill>
              </a:rPr>
              <a:t>- Former U.S. Sales, Lexmark</a:t>
            </a:r>
          </a:p>
        </p:txBody>
      </p:sp>
      <p:sp>
        <p:nvSpPr>
          <p:cNvPr id="22" name="Rectangle 21"/>
          <p:cNvSpPr/>
          <p:nvPr/>
        </p:nvSpPr>
        <p:spPr>
          <a:xfrm>
            <a:off x="6898210" y="4327072"/>
            <a:ext cx="1993308" cy="1959427"/>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000" b="1" dirty="0">
                <a:solidFill>
                  <a:schemeClr val="accent1">
                    <a:lumMod val="50000"/>
                    <a:lumOff val="50000"/>
                  </a:schemeClr>
                </a:solidFill>
              </a:rPr>
              <a:t>Extended Yield Printer-Based Mono Toner Cartridges </a:t>
            </a:r>
            <a:r>
              <a:rPr lang="en-US" sz="1000" dirty="0">
                <a:solidFill>
                  <a:schemeClr val="tx1"/>
                </a:solidFill>
              </a:rPr>
              <a:t/>
            </a:r>
            <a:br>
              <a:rPr lang="en-US" sz="1000" dirty="0">
                <a:solidFill>
                  <a:schemeClr val="tx1"/>
                </a:solidFill>
              </a:rPr>
            </a:br>
            <a:endParaRPr lang="en-US" sz="1000" dirty="0">
              <a:solidFill>
                <a:schemeClr val="tx1"/>
              </a:solidFill>
            </a:endParaRPr>
          </a:p>
          <a:p>
            <a:pPr marL="171450" indent="-171450">
              <a:spcAft>
                <a:spcPts val="300"/>
              </a:spcAft>
              <a:buFont typeface="Wingdings" panose="05000000000000000000" pitchFamily="2" charset="2"/>
              <a:buChar char="ü"/>
            </a:pPr>
            <a:r>
              <a:rPr lang="en-US" sz="1000" dirty="0">
                <a:solidFill>
                  <a:schemeClr val="tx1"/>
                </a:solidFill>
              </a:rPr>
              <a:t>Improved cost per page as compared to standard yield</a:t>
            </a:r>
          </a:p>
          <a:p>
            <a:pPr marL="171450" indent="-171450">
              <a:spcAft>
                <a:spcPts val="300"/>
              </a:spcAft>
              <a:buFont typeface="Wingdings" panose="05000000000000000000" pitchFamily="2" charset="2"/>
              <a:buChar char="ü"/>
            </a:pPr>
            <a:r>
              <a:rPr lang="en-US" sz="1000" dirty="0">
                <a:solidFill>
                  <a:schemeClr val="tx1"/>
                </a:solidFill>
              </a:rPr>
              <a:t>Ideal for dealers leveraging MPS contract approach </a:t>
            </a:r>
          </a:p>
          <a:p>
            <a:pPr marL="171450" indent="-171450">
              <a:spcAft>
                <a:spcPts val="300"/>
              </a:spcAft>
              <a:buFont typeface="Wingdings" panose="05000000000000000000" pitchFamily="2" charset="2"/>
              <a:buChar char="ü"/>
            </a:pPr>
            <a:r>
              <a:rPr lang="en-US" sz="1000" dirty="0">
                <a:solidFill>
                  <a:schemeClr val="tx1"/>
                </a:solidFill>
              </a:rPr>
              <a:t>Opportunity to capture greater share in printer-based mono toner</a:t>
            </a:r>
          </a:p>
        </p:txBody>
      </p:sp>
      <p:sp>
        <p:nvSpPr>
          <p:cNvPr id="18"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Market Opportunity</a:t>
            </a:r>
            <a:endParaRPr lang="en-US" sz="800" b="1" dirty="0">
              <a:solidFill>
                <a:srgbClr val="FFFFFF"/>
              </a:solidFill>
              <a:latin typeface="Tahoma"/>
            </a:endParaRPr>
          </a:p>
        </p:txBody>
      </p:sp>
      <p:sp>
        <p:nvSpPr>
          <p:cNvPr id="6"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32</a:t>
            </a:r>
            <a:endParaRPr lang="en-US" sz="900" dirty="0">
              <a:solidFill>
                <a:srgbClr val="000000"/>
              </a:solidFill>
              <a:latin typeface="Tahoma"/>
            </a:endParaRPr>
          </a:p>
        </p:txBody>
      </p:sp>
    </p:spTree>
    <p:extLst>
      <p:ext uri="{BB962C8B-B14F-4D97-AF65-F5344CB8AC3E}">
        <p14:creationId xmlns:p14="http://schemas.microsoft.com/office/powerpoint/2010/main" val="41136958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6876" y="118872"/>
            <a:ext cx="7209790" cy="585216"/>
          </a:xfrm>
        </p:spPr>
        <p:txBody>
          <a:bodyPr/>
          <a:lstStyle/>
          <a:p>
            <a:r>
              <a:rPr lang="en-US" dirty="0"/>
              <a:t>Strong International Market and Industry </a:t>
            </a:r>
            <a:r>
              <a:rPr lang="en-US" dirty="0" smtClean="0"/>
              <a:t>Growth </a:t>
            </a:r>
            <a:r>
              <a:rPr lang="en-US" dirty="0"/>
              <a:t>Outlook</a:t>
            </a:r>
          </a:p>
        </p:txBody>
      </p:sp>
      <p:graphicFrame>
        <p:nvGraphicFramePr>
          <p:cNvPr id="259" name="Table 258"/>
          <p:cNvGraphicFramePr>
            <a:graphicFrameLocks noGrp="1"/>
          </p:cNvGraphicFramePr>
          <p:nvPr>
            <p:extLst>
              <p:ext uri="{D42A27DB-BD31-4B8C-83A1-F6EECF244321}">
                <p14:modId xmlns:p14="http://schemas.microsoft.com/office/powerpoint/2010/main" val="1857201845"/>
              </p:ext>
            </p:extLst>
          </p:nvPr>
        </p:nvGraphicFramePr>
        <p:xfrm>
          <a:off x="5809470" y="3811588"/>
          <a:ext cx="3112360" cy="438912"/>
        </p:xfrm>
        <a:graphic>
          <a:graphicData uri="http://schemas.openxmlformats.org/drawingml/2006/table">
            <a:tbl>
              <a:tblPr firstRow="1" bandRow="1">
                <a:tableStyleId>{5C22544A-7EE6-4342-B048-85BDC9FD1C3A}</a:tableStyleId>
              </a:tblPr>
              <a:tblGrid>
                <a:gridCol w="31123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Optimistic Developing Country Growth</a:t>
                      </a:r>
                      <a:r>
                        <a:rPr lang="en-US" sz="1000" b="1" i="0" u="none" baseline="0" dirty="0">
                          <a:solidFill>
                            <a:schemeClr val="tx1"/>
                          </a:solidFill>
                          <a:latin typeface="Tahoma"/>
                        </a:rPr>
                        <a:t> </a:t>
                      </a:r>
                      <a:r>
                        <a:rPr lang="en-US" sz="1000" b="1" i="0" u="none" dirty="0">
                          <a:solidFill>
                            <a:schemeClr val="tx1"/>
                          </a:solidFill>
                          <a:latin typeface="Tahoma"/>
                        </a:rPr>
                        <a:t>Outlook</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260" name="TextBox 259"/>
          <p:cNvSpPr txBox="1"/>
          <p:nvPr/>
        </p:nvSpPr>
        <p:spPr>
          <a:xfrm>
            <a:off x="288924" y="1125407"/>
            <a:ext cx="1847851" cy="4319131"/>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International Growth</a:t>
            </a:r>
          </a:p>
          <a:p>
            <a:pPr marL="177800" indent="-177800">
              <a:spcBef>
                <a:spcPts val="400"/>
              </a:spcBef>
              <a:buClr>
                <a:schemeClr val="bg1"/>
              </a:buClr>
              <a:buSzPct val="100000"/>
              <a:buFont typeface="Wingdings" panose="05000000000000000000" pitchFamily="2" charset="2"/>
              <a:buChar char="§"/>
            </a:pPr>
            <a:r>
              <a:rPr lang="en-US" sz="800" dirty="0" smtClean="0">
                <a:solidFill>
                  <a:schemeClr val="bg1"/>
                </a:solidFill>
              </a:rPr>
              <a:t>As a global organization, Katun sells in markets worldwide, all of which are at different phases with regards to various market shifts: analog to digital, monochrome to color, transactional cartridge sales to cost-per-page to MPS contracts </a:t>
            </a:r>
          </a:p>
          <a:p>
            <a:pPr marL="177800" indent="-177800">
              <a:spcBef>
                <a:spcPts val="400"/>
              </a:spcBef>
              <a:buClr>
                <a:schemeClr val="bg1"/>
              </a:buClr>
              <a:buSzPct val="100000"/>
              <a:buFont typeface="Wingdings" panose="05000000000000000000" pitchFamily="2" charset="2"/>
              <a:buChar char="§"/>
            </a:pPr>
            <a:r>
              <a:rPr lang="en-US" sz="800" dirty="0" smtClean="0">
                <a:solidFill>
                  <a:schemeClr val="bg1"/>
                </a:solidFill>
              </a:rPr>
              <a:t>While NA and WE (i.e., developed markets) are very similar, emerging markets are quite diverse and have two dynamics at play: </a:t>
            </a:r>
          </a:p>
          <a:p>
            <a:pPr marL="342900" lvl="1" indent="-165100" fontAlgn="base">
              <a:spcBef>
                <a:spcPts val="150"/>
              </a:spcBef>
              <a:spcAft>
                <a:spcPts val="200"/>
              </a:spcAft>
              <a:buClr>
                <a:schemeClr val="bg1"/>
              </a:buClr>
              <a:buSzPct val="100000"/>
              <a:buFont typeface="Arial"/>
              <a:buChar char="-"/>
              <a:tabLst>
                <a:tab pos="179388" algn="l"/>
              </a:tabLst>
            </a:pPr>
            <a:r>
              <a:rPr lang="en-US" sz="800" dirty="0" smtClean="0">
                <a:solidFill>
                  <a:schemeClr val="bg1"/>
                </a:solidFill>
                <a:cs typeface="Tahoma" panose="020B0604030504040204" pitchFamily="34" charset="0"/>
              </a:rPr>
              <a:t>Emerging markets tend to have a large used copier market arising from imported machines (used equipment flows from North to South America and from Western to Eastern Europe and Africa / Middle East) </a:t>
            </a:r>
          </a:p>
          <a:p>
            <a:pPr marL="342900" lvl="1" indent="-165100" fontAlgn="base">
              <a:spcBef>
                <a:spcPts val="150"/>
              </a:spcBef>
              <a:spcAft>
                <a:spcPts val="200"/>
              </a:spcAft>
              <a:buClr>
                <a:schemeClr val="bg1"/>
              </a:buClr>
              <a:buSzPct val="100000"/>
              <a:buFont typeface="Arial"/>
              <a:buChar char="-"/>
              <a:tabLst>
                <a:tab pos="179388" algn="l"/>
              </a:tabLst>
            </a:pPr>
            <a:r>
              <a:rPr lang="en-US" sz="800" dirty="0" smtClean="0">
                <a:solidFill>
                  <a:schemeClr val="bg1"/>
                </a:solidFill>
                <a:cs typeface="Tahoma" panose="020B0604030504040204" pitchFamily="34" charset="0"/>
              </a:rPr>
              <a:t>New printers and MFDs are replacing used copier-based engines in emerging markets and while color is just developing, the adoption is anticipated to pick up given the price points of color-based MFD engines</a:t>
            </a:r>
            <a:endParaRPr lang="en-US" sz="800" dirty="0">
              <a:solidFill>
                <a:schemeClr val="bg1"/>
              </a:solidFill>
              <a:cs typeface="Tahoma" panose="020B0604030504040204" pitchFamily="34" charset="0"/>
            </a:endParaRPr>
          </a:p>
          <a:p>
            <a:pPr marL="177800" indent="-177800">
              <a:spcBef>
                <a:spcPts val="400"/>
              </a:spcBef>
              <a:buClr>
                <a:schemeClr val="bg1"/>
              </a:buClr>
              <a:buSzPct val="100000"/>
              <a:buFont typeface="Wingdings" panose="05000000000000000000" pitchFamily="2" charset="2"/>
              <a:buChar char="§"/>
            </a:pPr>
            <a:r>
              <a:rPr lang="en-US" sz="800" dirty="0" smtClean="0">
                <a:solidFill>
                  <a:schemeClr val="bg1"/>
                </a:solidFill>
                <a:cs typeface="Tahoma" panose="020B0604030504040204" pitchFamily="34" charset="0"/>
              </a:rPr>
              <a:t>Katun’s strong position in color and existing channel penetration in emerging markets represent tremendous opportunity for Katun; Revenue in LABU alone is expected to grow by 8.9% from 2016 to 2017F</a:t>
            </a:r>
          </a:p>
        </p:txBody>
      </p:sp>
      <p:graphicFrame>
        <p:nvGraphicFramePr>
          <p:cNvPr id="261" name="Table 260"/>
          <p:cNvGraphicFramePr>
            <a:graphicFrameLocks noGrp="1"/>
          </p:cNvGraphicFramePr>
          <p:nvPr>
            <p:extLst>
              <p:ext uri="{D42A27DB-BD31-4B8C-83A1-F6EECF244321}">
                <p14:modId xmlns:p14="http://schemas.microsoft.com/office/powerpoint/2010/main" val="3358129178"/>
              </p:ext>
            </p:extLst>
          </p:nvPr>
        </p:nvGraphicFramePr>
        <p:xfrm>
          <a:off x="2423703" y="1079277"/>
          <a:ext cx="6498127" cy="438912"/>
        </p:xfrm>
        <a:graphic>
          <a:graphicData uri="http://schemas.openxmlformats.org/drawingml/2006/table">
            <a:tbl>
              <a:tblPr firstRow="1" bandRow="1">
                <a:tableStyleId>{5C22544A-7EE6-4342-B048-85BDC9FD1C3A}</a:tableStyleId>
              </a:tblPr>
              <a:tblGrid>
                <a:gridCol w="6498127">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Tremendous </a:t>
                      </a:r>
                      <a:r>
                        <a:rPr lang="en-US" sz="1000" b="1" i="0" u="none" baseline="0" dirty="0" smtClean="0">
                          <a:solidFill>
                            <a:schemeClr val="tx1"/>
                          </a:solidFill>
                          <a:latin typeface="+mn-lt"/>
                        </a:rPr>
                        <a:t>Revenue Opportunity in Emerging Markets</a:t>
                      </a:r>
                      <a:endParaRPr lang="en-US" sz="1000" b="1" i="0" u="none"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smtClean="0">
                          <a:solidFill>
                            <a:schemeClr val="accent2"/>
                          </a:solidFill>
                          <a:latin typeface="Tahoma"/>
                        </a:rPr>
                        <a:t>% 2017F Emerging Markets New Product Projected Revenue</a:t>
                      </a:r>
                      <a:r>
                        <a:rPr lang="en-US" sz="900" b="1" i="0" u="none" baseline="30000" dirty="0" smtClean="0">
                          <a:solidFill>
                            <a:schemeClr val="accent2"/>
                          </a:solidFill>
                          <a:latin typeface="Tahoma"/>
                        </a:rPr>
                        <a:t>(1)</a:t>
                      </a:r>
                      <a:endParaRPr lang="en-US" sz="900" b="1" i="0" u="none" baseline="30000"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256" name="Oval 255"/>
          <p:cNvSpPr/>
          <p:nvPr/>
        </p:nvSpPr>
        <p:spPr bwMode="auto">
          <a:xfrm>
            <a:off x="22301" y="350144"/>
            <a:ext cx="306853" cy="301873"/>
          </a:xfrm>
          <a:prstGeom prst="ellipse">
            <a:avLst/>
          </a:prstGeom>
          <a:solidFill>
            <a:schemeClr val="tx2"/>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E</a:t>
            </a:r>
          </a:p>
        </p:txBody>
      </p:sp>
      <p:grpSp>
        <p:nvGrpSpPr>
          <p:cNvPr id="9" name="Group 8"/>
          <p:cNvGrpSpPr>
            <a:grpSpLocks noChangeAspect="1"/>
          </p:cNvGrpSpPr>
          <p:nvPr/>
        </p:nvGrpSpPr>
        <p:grpSpPr>
          <a:xfrm>
            <a:off x="5849393" y="4311289"/>
            <a:ext cx="3032515" cy="1621461"/>
            <a:chOff x="5390097" y="4150139"/>
            <a:chExt cx="3335767" cy="1783612"/>
          </a:xfrm>
        </p:grpSpPr>
        <p:grpSp>
          <p:nvGrpSpPr>
            <p:cNvPr id="264" name="Group 263"/>
            <p:cNvGrpSpPr/>
            <p:nvPr/>
          </p:nvGrpSpPr>
          <p:grpSpPr>
            <a:xfrm>
              <a:off x="5390097" y="4261052"/>
              <a:ext cx="3335767" cy="1672699"/>
              <a:chOff x="338136" y="1230312"/>
              <a:chExt cx="9079475" cy="5016493"/>
            </a:xfrm>
            <a:solidFill>
              <a:schemeClr val="accent5"/>
            </a:solidFill>
          </p:grpSpPr>
          <p:sp>
            <p:nvSpPr>
              <p:cNvPr id="265" name="Freeform 4"/>
              <p:cNvSpPr>
                <a:spLocks noChangeAspect="1"/>
              </p:cNvSpPr>
              <p:nvPr/>
            </p:nvSpPr>
            <p:spPr bwMode="gray">
              <a:xfrm>
                <a:off x="4974202" y="1619248"/>
                <a:ext cx="4422771" cy="1576385"/>
              </a:xfrm>
              <a:custGeom>
                <a:avLst/>
                <a:gdLst>
                  <a:gd name="T0" fmla="*/ 54568701 w 5927"/>
                  <a:gd name="T1" fmla="*/ 820356130 h 1901"/>
                  <a:gd name="T2" fmla="*/ 174286586 w 5927"/>
                  <a:gd name="T3" fmla="*/ 715146950 h 1901"/>
                  <a:gd name="T4" fmla="*/ 173173244 w 5927"/>
                  <a:gd name="T5" fmla="*/ 422899873 h 1901"/>
                  <a:gd name="T6" fmla="*/ 314049858 w 5927"/>
                  <a:gd name="T7" fmla="*/ 389205305 h 1901"/>
                  <a:gd name="T8" fmla="*/ 346903159 w 5927"/>
                  <a:gd name="T9" fmla="*/ 603749141 h 1901"/>
                  <a:gd name="T10" fmla="*/ 389778780 w 5927"/>
                  <a:gd name="T11" fmla="*/ 533609411 h 1901"/>
                  <a:gd name="T12" fmla="*/ 490563875 w 5927"/>
                  <a:gd name="T13" fmla="*/ 461407358 h 1901"/>
                  <a:gd name="T14" fmla="*/ 759511428 w 5927"/>
                  <a:gd name="T15" fmla="*/ 396081375 h 1901"/>
                  <a:gd name="T16" fmla="*/ 957184920 w 5927"/>
                  <a:gd name="T17" fmla="*/ 405020598 h 1901"/>
                  <a:gd name="T18" fmla="*/ 961639036 w 5927"/>
                  <a:gd name="T19" fmla="*/ 226921923 h 1901"/>
                  <a:gd name="T20" fmla="*/ 1033469767 w 5927"/>
                  <a:gd name="T21" fmla="*/ 449030100 h 1901"/>
                  <a:gd name="T22" fmla="*/ 1076345388 w 5927"/>
                  <a:gd name="T23" fmla="*/ 405020598 h 1901"/>
                  <a:gd name="T24" fmla="*/ 1122561783 w 5927"/>
                  <a:gd name="T25" fmla="*/ 405020598 h 1901"/>
                  <a:gd name="T26" fmla="*/ 1074117957 w 5927"/>
                  <a:gd name="T27" fmla="*/ 294310230 h 1901"/>
                  <a:gd name="T28" fmla="*/ 1230029917 w 5927"/>
                  <a:gd name="T29" fmla="*/ 284683566 h 1901"/>
                  <a:gd name="T30" fmla="*/ 1296291698 w 5927"/>
                  <a:gd name="T31" fmla="*/ 183600691 h 1901"/>
                  <a:gd name="T32" fmla="*/ 1472249044 w 5927"/>
                  <a:gd name="T33" fmla="*/ 77015800 h 1901"/>
                  <a:gd name="T34" fmla="*/ 1577489001 w 5927"/>
                  <a:gd name="T35" fmla="*/ 33007127 h 1901"/>
                  <a:gd name="T36" fmla="*/ 1820265545 w 5927"/>
                  <a:gd name="T37" fmla="*/ 88705617 h 1901"/>
                  <a:gd name="T38" fmla="*/ 1676604083 w 5927"/>
                  <a:gd name="T39" fmla="*/ 215232107 h 1901"/>
                  <a:gd name="T40" fmla="*/ 1836970158 w 5927"/>
                  <a:gd name="T41" fmla="*/ 217294430 h 1901"/>
                  <a:gd name="T42" fmla="*/ 2004575198 w 5927"/>
                  <a:gd name="T43" fmla="*/ 189101050 h 1901"/>
                  <a:gd name="T44" fmla="*/ 2147483647 w 5927"/>
                  <a:gd name="T45" fmla="*/ 284683566 h 1901"/>
                  <a:gd name="T46" fmla="*/ 2147483647 w 5927"/>
                  <a:gd name="T47" fmla="*/ 283996125 h 1901"/>
                  <a:gd name="T48" fmla="*/ 2147483647 w 5927"/>
                  <a:gd name="T49" fmla="*/ 367200554 h 1901"/>
                  <a:gd name="T50" fmla="*/ 2147483647 w 5927"/>
                  <a:gd name="T51" fmla="*/ 354823296 h 1901"/>
                  <a:gd name="T52" fmla="*/ 2147483647 w 5927"/>
                  <a:gd name="T53" fmla="*/ 484786991 h 1901"/>
                  <a:gd name="T54" fmla="*/ 2147483647 w 5927"/>
                  <a:gd name="T55" fmla="*/ 578993796 h 1901"/>
                  <a:gd name="T56" fmla="*/ 2147483647 w 5927"/>
                  <a:gd name="T57" fmla="*/ 506104301 h 1901"/>
                  <a:gd name="T58" fmla="*/ 2147483647 w 5927"/>
                  <a:gd name="T59" fmla="*/ 655322154 h 1901"/>
                  <a:gd name="T60" fmla="*/ 2147483647 w 5927"/>
                  <a:gd name="T61" fmla="*/ 722023849 h 1901"/>
                  <a:gd name="T62" fmla="*/ 2147483647 w 5927"/>
                  <a:gd name="T63" fmla="*/ 867803667 h 1901"/>
                  <a:gd name="T64" fmla="*/ 2147483647 w 5927"/>
                  <a:gd name="T65" fmla="*/ 1045214900 h 1901"/>
                  <a:gd name="T66" fmla="*/ 2147483647 w 5927"/>
                  <a:gd name="T67" fmla="*/ 661510783 h 1901"/>
                  <a:gd name="T68" fmla="*/ 2147483647 w 5927"/>
                  <a:gd name="T69" fmla="*/ 745403483 h 1901"/>
                  <a:gd name="T70" fmla="*/ 2147483647 w 5927"/>
                  <a:gd name="T71" fmla="*/ 770846269 h 1901"/>
                  <a:gd name="T72" fmla="*/ 2147483647 w 5927"/>
                  <a:gd name="T73" fmla="*/ 959947319 h 1901"/>
                  <a:gd name="T74" fmla="*/ 2147483647 w 5927"/>
                  <a:gd name="T75" fmla="*/ 1049341206 h 1901"/>
                  <a:gd name="T76" fmla="*/ 2147483647 w 5927"/>
                  <a:gd name="T77" fmla="*/ 1268697959 h 1901"/>
                  <a:gd name="T78" fmla="*/ 2050234921 w 5927"/>
                  <a:gd name="T79" fmla="*/ 978514035 h 1901"/>
                  <a:gd name="T80" fmla="*/ 1833629385 w 5927"/>
                  <a:gd name="T81" fmla="*/ 1065156499 h 1901"/>
                  <a:gd name="T82" fmla="*/ 1511227220 w 5927"/>
                  <a:gd name="T83" fmla="*/ 1071345128 h 1901"/>
                  <a:gd name="T84" fmla="*/ 1165994821 w 5927"/>
                  <a:gd name="T85" fmla="*/ 1069970245 h 1901"/>
                  <a:gd name="T86" fmla="*/ 1011196950 w 5927"/>
                  <a:gd name="T87" fmla="*/ 973700288 h 1901"/>
                  <a:gd name="T88" fmla="*/ 821319093 w 5927"/>
                  <a:gd name="T89" fmla="*/ 904248829 h 1901"/>
                  <a:gd name="T90" fmla="*/ 691578141 w 5927"/>
                  <a:gd name="T91" fmla="*/ 934504533 h 1901"/>
                  <a:gd name="T92" fmla="*/ 721089923 w 5927"/>
                  <a:gd name="T93" fmla="*/ 1045902341 h 1901"/>
                  <a:gd name="T94" fmla="*/ 631441236 w 5927"/>
                  <a:gd name="T95" fmla="*/ 1034899966 h 1901"/>
                  <a:gd name="T96" fmla="*/ 518405643 w 5927"/>
                  <a:gd name="T97" fmla="*/ 1058967870 h 1901"/>
                  <a:gd name="T98" fmla="*/ 514507453 w 5927"/>
                  <a:gd name="T99" fmla="*/ 1124981294 h 1901"/>
                  <a:gd name="T100" fmla="*/ 539007701 w 5927"/>
                  <a:gd name="T101" fmla="*/ 1180680613 h 1901"/>
                  <a:gd name="T102" fmla="*/ 503927715 w 5927"/>
                  <a:gd name="T103" fmla="*/ 1282450929 h 1901"/>
                  <a:gd name="T104" fmla="*/ 372516750 w 5927"/>
                  <a:gd name="T105" fmla="*/ 1242567732 h 1901"/>
                  <a:gd name="T106" fmla="*/ 378084954 w 5927"/>
                  <a:gd name="T107" fmla="*/ 1089224403 h 1901"/>
                  <a:gd name="T108" fmla="*/ 256697055 w 5927"/>
                  <a:gd name="T109" fmla="*/ 998455633 h 1901"/>
                  <a:gd name="T110" fmla="*/ 222173741 w 5927"/>
                  <a:gd name="T111" fmla="*/ 972325406 h 1901"/>
                  <a:gd name="T112" fmla="*/ 134195067 w 5927"/>
                  <a:gd name="T113" fmla="*/ 894621336 h 1901"/>
                  <a:gd name="T114" fmla="*/ 80183038 w 5927"/>
                  <a:gd name="T115" fmla="*/ 958572436 h 190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927"/>
                  <a:gd name="T175" fmla="*/ 0 h 1901"/>
                  <a:gd name="T176" fmla="*/ 5927 w 5927"/>
                  <a:gd name="T177" fmla="*/ 1901 h 190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927" h="1901">
                    <a:moveTo>
                      <a:pt x="0" y="1351"/>
                    </a:moveTo>
                    <a:lnTo>
                      <a:pt x="49" y="1307"/>
                    </a:lnTo>
                    <a:lnTo>
                      <a:pt x="33" y="1325"/>
                    </a:lnTo>
                    <a:lnTo>
                      <a:pt x="55" y="1330"/>
                    </a:lnTo>
                    <a:lnTo>
                      <a:pt x="49" y="1241"/>
                    </a:lnTo>
                    <a:lnTo>
                      <a:pt x="69" y="1199"/>
                    </a:lnTo>
                    <a:lnTo>
                      <a:pt x="98" y="1193"/>
                    </a:lnTo>
                    <a:lnTo>
                      <a:pt x="155" y="1232"/>
                    </a:lnTo>
                    <a:lnTo>
                      <a:pt x="168" y="1158"/>
                    </a:lnTo>
                    <a:lnTo>
                      <a:pt x="143" y="1159"/>
                    </a:lnTo>
                    <a:lnTo>
                      <a:pt x="133" y="1116"/>
                    </a:lnTo>
                    <a:lnTo>
                      <a:pt x="368" y="1078"/>
                    </a:lnTo>
                    <a:lnTo>
                      <a:pt x="311" y="1062"/>
                    </a:lnTo>
                    <a:lnTo>
                      <a:pt x="313" y="1040"/>
                    </a:lnTo>
                    <a:lnTo>
                      <a:pt x="278" y="1048"/>
                    </a:lnTo>
                    <a:lnTo>
                      <a:pt x="411" y="936"/>
                    </a:lnTo>
                    <a:lnTo>
                      <a:pt x="352" y="818"/>
                    </a:lnTo>
                    <a:lnTo>
                      <a:pt x="366" y="761"/>
                    </a:lnTo>
                    <a:lnTo>
                      <a:pt x="330" y="699"/>
                    </a:lnTo>
                    <a:lnTo>
                      <a:pt x="360" y="664"/>
                    </a:lnTo>
                    <a:lnTo>
                      <a:pt x="311" y="615"/>
                    </a:lnTo>
                    <a:lnTo>
                      <a:pt x="325" y="574"/>
                    </a:lnTo>
                    <a:lnTo>
                      <a:pt x="389" y="529"/>
                    </a:lnTo>
                    <a:lnTo>
                      <a:pt x="425" y="523"/>
                    </a:lnTo>
                    <a:lnTo>
                      <a:pt x="470" y="533"/>
                    </a:lnTo>
                    <a:lnTo>
                      <a:pt x="431" y="544"/>
                    </a:lnTo>
                    <a:lnTo>
                      <a:pt x="461" y="561"/>
                    </a:lnTo>
                    <a:lnTo>
                      <a:pt x="564" y="566"/>
                    </a:lnTo>
                    <a:lnTo>
                      <a:pt x="745" y="661"/>
                    </a:lnTo>
                    <a:lnTo>
                      <a:pt x="750" y="708"/>
                    </a:lnTo>
                    <a:lnTo>
                      <a:pt x="670" y="749"/>
                    </a:lnTo>
                    <a:lnTo>
                      <a:pt x="427" y="692"/>
                    </a:lnTo>
                    <a:lnTo>
                      <a:pt x="526" y="760"/>
                    </a:lnTo>
                    <a:lnTo>
                      <a:pt x="524" y="838"/>
                    </a:lnTo>
                    <a:lnTo>
                      <a:pt x="623" y="878"/>
                    </a:lnTo>
                    <a:lnTo>
                      <a:pt x="648" y="870"/>
                    </a:lnTo>
                    <a:lnTo>
                      <a:pt x="635" y="838"/>
                    </a:lnTo>
                    <a:lnTo>
                      <a:pt x="590" y="826"/>
                    </a:lnTo>
                    <a:lnTo>
                      <a:pt x="601" y="799"/>
                    </a:lnTo>
                    <a:lnTo>
                      <a:pt x="645" y="829"/>
                    </a:lnTo>
                    <a:lnTo>
                      <a:pt x="741" y="838"/>
                    </a:lnTo>
                    <a:lnTo>
                      <a:pt x="700" y="776"/>
                    </a:lnTo>
                    <a:lnTo>
                      <a:pt x="788" y="724"/>
                    </a:lnTo>
                    <a:lnTo>
                      <a:pt x="853" y="760"/>
                    </a:lnTo>
                    <a:lnTo>
                      <a:pt x="851" y="618"/>
                    </a:lnTo>
                    <a:lnTo>
                      <a:pt x="823" y="598"/>
                    </a:lnTo>
                    <a:lnTo>
                      <a:pt x="931" y="629"/>
                    </a:lnTo>
                    <a:lnTo>
                      <a:pt x="938" y="646"/>
                    </a:lnTo>
                    <a:lnTo>
                      <a:pt x="881" y="671"/>
                    </a:lnTo>
                    <a:lnTo>
                      <a:pt x="938" y="716"/>
                    </a:lnTo>
                    <a:lnTo>
                      <a:pt x="987" y="664"/>
                    </a:lnTo>
                    <a:lnTo>
                      <a:pt x="1187" y="580"/>
                    </a:lnTo>
                    <a:lnTo>
                      <a:pt x="1217" y="576"/>
                    </a:lnTo>
                    <a:lnTo>
                      <a:pt x="1187" y="590"/>
                    </a:lnTo>
                    <a:lnTo>
                      <a:pt x="1220" y="631"/>
                    </a:lnTo>
                    <a:lnTo>
                      <a:pt x="1364" y="576"/>
                    </a:lnTo>
                    <a:lnTo>
                      <a:pt x="1397" y="616"/>
                    </a:lnTo>
                    <a:lnTo>
                      <a:pt x="1431" y="587"/>
                    </a:lnTo>
                    <a:lnTo>
                      <a:pt x="1414" y="540"/>
                    </a:lnTo>
                    <a:lnTo>
                      <a:pt x="1434" y="525"/>
                    </a:lnTo>
                    <a:lnTo>
                      <a:pt x="1544" y="547"/>
                    </a:lnTo>
                    <a:lnTo>
                      <a:pt x="1689" y="627"/>
                    </a:lnTo>
                    <a:lnTo>
                      <a:pt x="1719" y="589"/>
                    </a:lnTo>
                    <a:lnTo>
                      <a:pt x="1687" y="549"/>
                    </a:lnTo>
                    <a:lnTo>
                      <a:pt x="1643" y="538"/>
                    </a:lnTo>
                    <a:lnTo>
                      <a:pt x="1660" y="474"/>
                    </a:lnTo>
                    <a:lnTo>
                      <a:pt x="1629" y="465"/>
                    </a:lnTo>
                    <a:lnTo>
                      <a:pt x="1640" y="437"/>
                    </a:lnTo>
                    <a:lnTo>
                      <a:pt x="1693" y="406"/>
                    </a:lnTo>
                    <a:lnTo>
                      <a:pt x="1727" y="330"/>
                    </a:lnTo>
                    <a:lnTo>
                      <a:pt x="1803" y="332"/>
                    </a:lnTo>
                    <a:lnTo>
                      <a:pt x="1838" y="343"/>
                    </a:lnTo>
                    <a:lnTo>
                      <a:pt x="1812" y="423"/>
                    </a:lnTo>
                    <a:lnTo>
                      <a:pt x="1842" y="463"/>
                    </a:lnTo>
                    <a:lnTo>
                      <a:pt x="1832" y="574"/>
                    </a:lnTo>
                    <a:lnTo>
                      <a:pt x="1870" y="613"/>
                    </a:lnTo>
                    <a:lnTo>
                      <a:pt x="1856" y="653"/>
                    </a:lnTo>
                    <a:lnTo>
                      <a:pt x="1798" y="684"/>
                    </a:lnTo>
                    <a:lnTo>
                      <a:pt x="1816" y="699"/>
                    </a:lnTo>
                    <a:lnTo>
                      <a:pt x="1742" y="715"/>
                    </a:lnTo>
                    <a:lnTo>
                      <a:pt x="1821" y="742"/>
                    </a:lnTo>
                    <a:lnTo>
                      <a:pt x="1912" y="653"/>
                    </a:lnTo>
                    <a:lnTo>
                      <a:pt x="1901" y="598"/>
                    </a:lnTo>
                    <a:lnTo>
                      <a:pt x="1933" y="589"/>
                    </a:lnTo>
                    <a:lnTo>
                      <a:pt x="1980" y="579"/>
                    </a:lnTo>
                    <a:lnTo>
                      <a:pt x="2002" y="610"/>
                    </a:lnTo>
                    <a:lnTo>
                      <a:pt x="2000" y="651"/>
                    </a:lnTo>
                    <a:lnTo>
                      <a:pt x="2059" y="665"/>
                    </a:lnTo>
                    <a:lnTo>
                      <a:pt x="2013" y="650"/>
                    </a:lnTo>
                    <a:lnTo>
                      <a:pt x="2033" y="626"/>
                    </a:lnTo>
                    <a:lnTo>
                      <a:pt x="2016" y="589"/>
                    </a:lnTo>
                    <a:lnTo>
                      <a:pt x="1880" y="565"/>
                    </a:lnTo>
                    <a:lnTo>
                      <a:pt x="1901" y="478"/>
                    </a:lnTo>
                    <a:lnTo>
                      <a:pt x="1854" y="423"/>
                    </a:lnTo>
                    <a:lnTo>
                      <a:pt x="1922" y="373"/>
                    </a:lnTo>
                    <a:lnTo>
                      <a:pt x="1913" y="337"/>
                    </a:lnTo>
                    <a:lnTo>
                      <a:pt x="1944" y="358"/>
                    </a:lnTo>
                    <a:lnTo>
                      <a:pt x="1929" y="428"/>
                    </a:lnTo>
                    <a:lnTo>
                      <a:pt x="1950" y="437"/>
                    </a:lnTo>
                    <a:lnTo>
                      <a:pt x="2041" y="459"/>
                    </a:lnTo>
                    <a:lnTo>
                      <a:pt x="1958" y="401"/>
                    </a:lnTo>
                    <a:lnTo>
                      <a:pt x="2022" y="403"/>
                    </a:lnTo>
                    <a:lnTo>
                      <a:pt x="2007" y="380"/>
                    </a:lnTo>
                    <a:lnTo>
                      <a:pt x="2041" y="369"/>
                    </a:lnTo>
                    <a:lnTo>
                      <a:pt x="2209" y="414"/>
                    </a:lnTo>
                    <a:lnTo>
                      <a:pt x="2177" y="445"/>
                    </a:lnTo>
                    <a:lnTo>
                      <a:pt x="2172" y="490"/>
                    </a:lnTo>
                    <a:lnTo>
                      <a:pt x="2207" y="516"/>
                    </a:lnTo>
                    <a:lnTo>
                      <a:pt x="2224" y="414"/>
                    </a:lnTo>
                    <a:lnTo>
                      <a:pt x="2133" y="363"/>
                    </a:lnTo>
                    <a:lnTo>
                      <a:pt x="2114" y="293"/>
                    </a:lnTo>
                    <a:lnTo>
                      <a:pt x="2328" y="267"/>
                    </a:lnTo>
                    <a:lnTo>
                      <a:pt x="2300" y="203"/>
                    </a:lnTo>
                    <a:lnTo>
                      <a:pt x="2328" y="217"/>
                    </a:lnTo>
                    <a:lnTo>
                      <a:pt x="2363" y="192"/>
                    </a:lnTo>
                    <a:lnTo>
                      <a:pt x="2337" y="184"/>
                    </a:lnTo>
                    <a:lnTo>
                      <a:pt x="2560" y="132"/>
                    </a:lnTo>
                    <a:lnTo>
                      <a:pt x="2542" y="117"/>
                    </a:lnTo>
                    <a:lnTo>
                      <a:pt x="2644" y="112"/>
                    </a:lnTo>
                    <a:lnTo>
                      <a:pt x="2643" y="129"/>
                    </a:lnTo>
                    <a:lnTo>
                      <a:pt x="2669" y="129"/>
                    </a:lnTo>
                    <a:lnTo>
                      <a:pt x="2744" y="106"/>
                    </a:lnTo>
                    <a:lnTo>
                      <a:pt x="2779" y="118"/>
                    </a:lnTo>
                    <a:lnTo>
                      <a:pt x="2746" y="90"/>
                    </a:lnTo>
                    <a:lnTo>
                      <a:pt x="2830" y="84"/>
                    </a:lnTo>
                    <a:lnTo>
                      <a:pt x="2833" y="48"/>
                    </a:lnTo>
                    <a:lnTo>
                      <a:pt x="2933" y="0"/>
                    </a:lnTo>
                    <a:lnTo>
                      <a:pt x="3002" y="29"/>
                    </a:lnTo>
                    <a:lnTo>
                      <a:pt x="2943" y="55"/>
                    </a:lnTo>
                    <a:lnTo>
                      <a:pt x="3043" y="53"/>
                    </a:lnTo>
                    <a:lnTo>
                      <a:pt x="3003" y="90"/>
                    </a:lnTo>
                    <a:lnTo>
                      <a:pt x="3174" y="72"/>
                    </a:lnTo>
                    <a:lnTo>
                      <a:pt x="3269" y="129"/>
                    </a:lnTo>
                    <a:lnTo>
                      <a:pt x="3255" y="150"/>
                    </a:lnTo>
                    <a:lnTo>
                      <a:pt x="3223" y="138"/>
                    </a:lnTo>
                    <a:lnTo>
                      <a:pt x="3266" y="156"/>
                    </a:lnTo>
                    <a:lnTo>
                      <a:pt x="3245" y="190"/>
                    </a:lnTo>
                    <a:lnTo>
                      <a:pt x="2933" y="355"/>
                    </a:lnTo>
                    <a:lnTo>
                      <a:pt x="3032" y="335"/>
                    </a:lnTo>
                    <a:lnTo>
                      <a:pt x="3011" y="313"/>
                    </a:lnTo>
                    <a:lnTo>
                      <a:pt x="3169" y="282"/>
                    </a:lnTo>
                    <a:lnTo>
                      <a:pt x="3126" y="287"/>
                    </a:lnTo>
                    <a:lnTo>
                      <a:pt x="3136" y="259"/>
                    </a:lnTo>
                    <a:lnTo>
                      <a:pt x="3223" y="282"/>
                    </a:lnTo>
                    <a:lnTo>
                      <a:pt x="3236" y="259"/>
                    </a:lnTo>
                    <a:lnTo>
                      <a:pt x="3256" y="313"/>
                    </a:lnTo>
                    <a:lnTo>
                      <a:pt x="3299" y="316"/>
                    </a:lnTo>
                    <a:lnTo>
                      <a:pt x="3258" y="294"/>
                    </a:lnTo>
                    <a:lnTo>
                      <a:pt x="3342" y="280"/>
                    </a:lnTo>
                    <a:lnTo>
                      <a:pt x="3442" y="293"/>
                    </a:lnTo>
                    <a:lnTo>
                      <a:pt x="3433" y="313"/>
                    </a:lnTo>
                    <a:lnTo>
                      <a:pt x="3520" y="330"/>
                    </a:lnTo>
                    <a:lnTo>
                      <a:pt x="3596" y="326"/>
                    </a:lnTo>
                    <a:lnTo>
                      <a:pt x="3600" y="275"/>
                    </a:lnTo>
                    <a:lnTo>
                      <a:pt x="3622" y="269"/>
                    </a:lnTo>
                    <a:lnTo>
                      <a:pt x="3815" y="326"/>
                    </a:lnTo>
                    <a:lnTo>
                      <a:pt x="3788" y="414"/>
                    </a:lnTo>
                    <a:lnTo>
                      <a:pt x="3877" y="474"/>
                    </a:lnTo>
                    <a:lnTo>
                      <a:pt x="3926" y="392"/>
                    </a:lnTo>
                    <a:lnTo>
                      <a:pt x="3959" y="428"/>
                    </a:lnTo>
                    <a:lnTo>
                      <a:pt x="4024" y="414"/>
                    </a:lnTo>
                    <a:lnTo>
                      <a:pt x="4110" y="445"/>
                    </a:lnTo>
                    <a:lnTo>
                      <a:pt x="4179" y="426"/>
                    </a:lnTo>
                    <a:lnTo>
                      <a:pt x="4172" y="392"/>
                    </a:lnTo>
                    <a:lnTo>
                      <a:pt x="4220" y="336"/>
                    </a:lnTo>
                    <a:lnTo>
                      <a:pt x="4508" y="376"/>
                    </a:lnTo>
                    <a:lnTo>
                      <a:pt x="4527" y="402"/>
                    </a:lnTo>
                    <a:lnTo>
                      <a:pt x="4491" y="413"/>
                    </a:lnTo>
                    <a:lnTo>
                      <a:pt x="4584" y="426"/>
                    </a:lnTo>
                    <a:lnTo>
                      <a:pt x="4619" y="465"/>
                    </a:lnTo>
                    <a:lnTo>
                      <a:pt x="4835" y="459"/>
                    </a:lnTo>
                    <a:lnTo>
                      <a:pt x="4875" y="490"/>
                    </a:lnTo>
                    <a:lnTo>
                      <a:pt x="4861" y="529"/>
                    </a:lnTo>
                    <a:lnTo>
                      <a:pt x="4924" y="556"/>
                    </a:lnTo>
                    <a:lnTo>
                      <a:pt x="4957" y="534"/>
                    </a:lnTo>
                    <a:lnTo>
                      <a:pt x="5111" y="550"/>
                    </a:lnTo>
                    <a:lnTo>
                      <a:pt x="5142" y="529"/>
                    </a:lnTo>
                    <a:lnTo>
                      <a:pt x="5162" y="563"/>
                    </a:lnTo>
                    <a:lnTo>
                      <a:pt x="5225" y="591"/>
                    </a:lnTo>
                    <a:lnTo>
                      <a:pt x="5256" y="572"/>
                    </a:lnTo>
                    <a:lnTo>
                      <a:pt x="5224" y="540"/>
                    </a:lnTo>
                    <a:lnTo>
                      <a:pt x="5242" y="516"/>
                    </a:lnTo>
                    <a:lnTo>
                      <a:pt x="5513" y="555"/>
                    </a:lnTo>
                    <a:lnTo>
                      <a:pt x="5691" y="655"/>
                    </a:lnTo>
                    <a:lnTo>
                      <a:pt x="5729" y="655"/>
                    </a:lnTo>
                    <a:lnTo>
                      <a:pt x="5774" y="736"/>
                    </a:lnTo>
                    <a:lnTo>
                      <a:pt x="5756" y="692"/>
                    </a:lnTo>
                    <a:lnTo>
                      <a:pt x="5784" y="688"/>
                    </a:lnTo>
                    <a:lnTo>
                      <a:pt x="5802" y="705"/>
                    </a:lnTo>
                    <a:lnTo>
                      <a:pt x="5854" y="699"/>
                    </a:lnTo>
                    <a:lnTo>
                      <a:pt x="5927" y="746"/>
                    </a:lnTo>
                    <a:lnTo>
                      <a:pt x="5823" y="798"/>
                    </a:lnTo>
                    <a:lnTo>
                      <a:pt x="5844" y="812"/>
                    </a:lnTo>
                    <a:lnTo>
                      <a:pt x="5807" y="821"/>
                    </a:lnTo>
                    <a:lnTo>
                      <a:pt x="5837" y="841"/>
                    </a:lnTo>
                    <a:lnTo>
                      <a:pt x="5774" y="842"/>
                    </a:lnTo>
                    <a:lnTo>
                      <a:pt x="5755" y="812"/>
                    </a:lnTo>
                    <a:lnTo>
                      <a:pt x="5730" y="824"/>
                    </a:lnTo>
                    <a:lnTo>
                      <a:pt x="5690" y="776"/>
                    </a:lnTo>
                    <a:lnTo>
                      <a:pt x="5620" y="777"/>
                    </a:lnTo>
                    <a:lnTo>
                      <a:pt x="5602" y="749"/>
                    </a:lnTo>
                    <a:lnTo>
                      <a:pt x="5619" y="736"/>
                    </a:lnTo>
                    <a:lnTo>
                      <a:pt x="5591" y="736"/>
                    </a:lnTo>
                    <a:lnTo>
                      <a:pt x="5569" y="746"/>
                    </a:lnTo>
                    <a:lnTo>
                      <a:pt x="5595" y="779"/>
                    </a:lnTo>
                    <a:lnTo>
                      <a:pt x="5579" y="799"/>
                    </a:lnTo>
                    <a:lnTo>
                      <a:pt x="5519" y="832"/>
                    </a:lnTo>
                    <a:lnTo>
                      <a:pt x="5478" y="825"/>
                    </a:lnTo>
                    <a:lnTo>
                      <a:pt x="5546" y="918"/>
                    </a:lnTo>
                    <a:lnTo>
                      <a:pt x="5535" y="953"/>
                    </a:lnTo>
                    <a:lnTo>
                      <a:pt x="5466" y="928"/>
                    </a:lnTo>
                    <a:lnTo>
                      <a:pt x="5469" y="942"/>
                    </a:lnTo>
                    <a:lnTo>
                      <a:pt x="5343" y="988"/>
                    </a:lnTo>
                    <a:lnTo>
                      <a:pt x="5231" y="1082"/>
                    </a:lnTo>
                    <a:lnTo>
                      <a:pt x="5155" y="1046"/>
                    </a:lnTo>
                    <a:lnTo>
                      <a:pt x="5086" y="1084"/>
                    </a:lnTo>
                    <a:lnTo>
                      <a:pt x="5086" y="1050"/>
                    </a:lnTo>
                    <a:lnTo>
                      <a:pt x="5045" y="1087"/>
                    </a:lnTo>
                    <a:lnTo>
                      <a:pt x="4996" y="1083"/>
                    </a:lnTo>
                    <a:lnTo>
                      <a:pt x="4944" y="1175"/>
                    </a:lnTo>
                    <a:lnTo>
                      <a:pt x="4985" y="1193"/>
                    </a:lnTo>
                    <a:lnTo>
                      <a:pt x="4968" y="1224"/>
                    </a:lnTo>
                    <a:lnTo>
                      <a:pt x="4988" y="1270"/>
                    </a:lnTo>
                    <a:lnTo>
                      <a:pt x="4952" y="1262"/>
                    </a:lnTo>
                    <a:lnTo>
                      <a:pt x="4932" y="1303"/>
                    </a:lnTo>
                    <a:lnTo>
                      <a:pt x="4945" y="1341"/>
                    </a:lnTo>
                    <a:lnTo>
                      <a:pt x="4869" y="1372"/>
                    </a:lnTo>
                    <a:lnTo>
                      <a:pt x="4875" y="1413"/>
                    </a:lnTo>
                    <a:lnTo>
                      <a:pt x="4825" y="1424"/>
                    </a:lnTo>
                    <a:lnTo>
                      <a:pt x="4811" y="1471"/>
                    </a:lnTo>
                    <a:lnTo>
                      <a:pt x="4765" y="1520"/>
                    </a:lnTo>
                    <a:lnTo>
                      <a:pt x="4726" y="1341"/>
                    </a:lnTo>
                    <a:lnTo>
                      <a:pt x="4731" y="1244"/>
                    </a:lnTo>
                    <a:lnTo>
                      <a:pt x="4765" y="1188"/>
                    </a:lnTo>
                    <a:lnTo>
                      <a:pt x="4818" y="1176"/>
                    </a:lnTo>
                    <a:lnTo>
                      <a:pt x="4941" y="1056"/>
                    </a:lnTo>
                    <a:lnTo>
                      <a:pt x="5000" y="1032"/>
                    </a:lnTo>
                    <a:lnTo>
                      <a:pt x="5020" y="962"/>
                    </a:lnTo>
                    <a:lnTo>
                      <a:pt x="5045" y="944"/>
                    </a:lnTo>
                    <a:lnTo>
                      <a:pt x="4998" y="942"/>
                    </a:lnTo>
                    <a:lnTo>
                      <a:pt x="4984" y="999"/>
                    </a:lnTo>
                    <a:lnTo>
                      <a:pt x="4879" y="1048"/>
                    </a:lnTo>
                    <a:lnTo>
                      <a:pt x="4890" y="974"/>
                    </a:lnTo>
                    <a:lnTo>
                      <a:pt x="4778" y="990"/>
                    </a:lnTo>
                    <a:lnTo>
                      <a:pt x="4672" y="1084"/>
                    </a:lnTo>
                    <a:lnTo>
                      <a:pt x="4692" y="1123"/>
                    </a:lnTo>
                    <a:lnTo>
                      <a:pt x="4579" y="1136"/>
                    </a:lnTo>
                    <a:lnTo>
                      <a:pt x="4565" y="1125"/>
                    </a:lnTo>
                    <a:lnTo>
                      <a:pt x="4604" y="1119"/>
                    </a:lnTo>
                    <a:lnTo>
                      <a:pt x="4510" y="1095"/>
                    </a:lnTo>
                    <a:lnTo>
                      <a:pt x="4484" y="1119"/>
                    </a:lnTo>
                    <a:lnTo>
                      <a:pt x="4271" y="1121"/>
                    </a:lnTo>
                    <a:lnTo>
                      <a:pt x="4017" y="1337"/>
                    </a:lnTo>
                    <a:lnTo>
                      <a:pt x="4068" y="1346"/>
                    </a:lnTo>
                    <a:lnTo>
                      <a:pt x="4068" y="1385"/>
                    </a:lnTo>
                    <a:lnTo>
                      <a:pt x="4097" y="1361"/>
                    </a:lnTo>
                    <a:lnTo>
                      <a:pt x="4089" y="1394"/>
                    </a:lnTo>
                    <a:lnTo>
                      <a:pt x="4128" y="1375"/>
                    </a:lnTo>
                    <a:lnTo>
                      <a:pt x="4123" y="1396"/>
                    </a:lnTo>
                    <a:lnTo>
                      <a:pt x="4135" y="1361"/>
                    </a:lnTo>
                    <a:lnTo>
                      <a:pt x="4172" y="1362"/>
                    </a:lnTo>
                    <a:lnTo>
                      <a:pt x="4226" y="1407"/>
                    </a:lnTo>
                    <a:lnTo>
                      <a:pt x="4178" y="1412"/>
                    </a:lnTo>
                    <a:lnTo>
                      <a:pt x="4221" y="1427"/>
                    </a:lnTo>
                    <a:lnTo>
                      <a:pt x="4231" y="1457"/>
                    </a:lnTo>
                    <a:lnTo>
                      <a:pt x="4197" y="1526"/>
                    </a:lnTo>
                    <a:lnTo>
                      <a:pt x="4189" y="1630"/>
                    </a:lnTo>
                    <a:lnTo>
                      <a:pt x="4011" y="1845"/>
                    </a:lnTo>
                    <a:lnTo>
                      <a:pt x="3948" y="1873"/>
                    </a:lnTo>
                    <a:lnTo>
                      <a:pt x="3899" y="1845"/>
                    </a:lnTo>
                    <a:lnTo>
                      <a:pt x="3857" y="1887"/>
                    </a:lnTo>
                    <a:lnTo>
                      <a:pt x="3852" y="1878"/>
                    </a:lnTo>
                    <a:lnTo>
                      <a:pt x="3876" y="1845"/>
                    </a:lnTo>
                    <a:lnTo>
                      <a:pt x="3866" y="1791"/>
                    </a:lnTo>
                    <a:lnTo>
                      <a:pt x="3942" y="1769"/>
                    </a:lnTo>
                    <a:lnTo>
                      <a:pt x="4002" y="1625"/>
                    </a:lnTo>
                    <a:lnTo>
                      <a:pt x="3872" y="1659"/>
                    </a:lnTo>
                    <a:lnTo>
                      <a:pt x="3852" y="1605"/>
                    </a:lnTo>
                    <a:lnTo>
                      <a:pt x="3746" y="1572"/>
                    </a:lnTo>
                    <a:lnTo>
                      <a:pt x="3682" y="1423"/>
                    </a:lnTo>
                    <a:lnTo>
                      <a:pt x="3612" y="1396"/>
                    </a:lnTo>
                    <a:lnTo>
                      <a:pt x="3486" y="1437"/>
                    </a:lnTo>
                    <a:lnTo>
                      <a:pt x="3510" y="1468"/>
                    </a:lnTo>
                    <a:lnTo>
                      <a:pt x="3459" y="1556"/>
                    </a:lnTo>
                    <a:lnTo>
                      <a:pt x="3409" y="1580"/>
                    </a:lnTo>
                    <a:lnTo>
                      <a:pt x="3356" y="1559"/>
                    </a:lnTo>
                    <a:lnTo>
                      <a:pt x="3293" y="1549"/>
                    </a:lnTo>
                    <a:lnTo>
                      <a:pt x="3129" y="1589"/>
                    </a:lnTo>
                    <a:lnTo>
                      <a:pt x="2984" y="1531"/>
                    </a:lnTo>
                    <a:lnTo>
                      <a:pt x="2892" y="1539"/>
                    </a:lnTo>
                    <a:lnTo>
                      <a:pt x="2857" y="1490"/>
                    </a:lnTo>
                    <a:lnTo>
                      <a:pt x="2766" y="1457"/>
                    </a:lnTo>
                    <a:lnTo>
                      <a:pt x="2718" y="1492"/>
                    </a:lnTo>
                    <a:lnTo>
                      <a:pt x="2714" y="1558"/>
                    </a:lnTo>
                    <a:lnTo>
                      <a:pt x="2506" y="1529"/>
                    </a:lnTo>
                    <a:lnTo>
                      <a:pt x="2396" y="1589"/>
                    </a:lnTo>
                    <a:lnTo>
                      <a:pt x="2337" y="1614"/>
                    </a:lnTo>
                    <a:lnTo>
                      <a:pt x="2263" y="1566"/>
                    </a:lnTo>
                    <a:lnTo>
                      <a:pt x="2215" y="1592"/>
                    </a:lnTo>
                    <a:lnTo>
                      <a:pt x="2127" y="1559"/>
                    </a:lnTo>
                    <a:lnTo>
                      <a:pt x="2094" y="1556"/>
                    </a:lnTo>
                    <a:lnTo>
                      <a:pt x="2068" y="1505"/>
                    </a:lnTo>
                    <a:lnTo>
                      <a:pt x="2022" y="1505"/>
                    </a:lnTo>
                    <a:lnTo>
                      <a:pt x="2001" y="1514"/>
                    </a:lnTo>
                    <a:lnTo>
                      <a:pt x="1964" y="1474"/>
                    </a:lnTo>
                    <a:lnTo>
                      <a:pt x="1939" y="1485"/>
                    </a:lnTo>
                    <a:lnTo>
                      <a:pt x="1914" y="1498"/>
                    </a:lnTo>
                    <a:lnTo>
                      <a:pt x="1816" y="1416"/>
                    </a:lnTo>
                    <a:lnTo>
                      <a:pt x="1788" y="1410"/>
                    </a:lnTo>
                    <a:lnTo>
                      <a:pt x="1722" y="1347"/>
                    </a:lnTo>
                    <a:lnTo>
                      <a:pt x="1661" y="1385"/>
                    </a:lnTo>
                    <a:lnTo>
                      <a:pt x="1650" y="1359"/>
                    </a:lnTo>
                    <a:lnTo>
                      <a:pt x="1558" y="1356"/>
                    </a:lnTo>
                    <a:lnTo>
                      <a:pt x="1524" y="1311"/>
                    </a:lnTo>
                    <a:lnTo>
                      <a:pt x="1475" y="1315"/>
                    </a:lnTo>
                    <a:lnTo>
                      <a:pt x="1458" y="1334"/>
                    </a:lnTo>
                    <a:lnTo>
                      <a:pt x="1397" y="1345"/>
                    </a:lnTo>
                    <a:lnTo>
                      <a:pt x="1380" y="1334"/>
                    </a:lnTo>
                    <a:lnTo>
                      <a:pt x="1357" y="1368"/>
                    </a:lnTo>
                    <a:lnTo>
                      <a:pt x="1338" y="1359"/>
                    </a:lnTo>
                    <a:lnTo>
                      <a:pt x="1265" y="1369"/>
                    </a:lnTo>
                    <a:lnTo>
                      <a:pt x="1242" y="1359"/>
                    </a:lnTo>
                    <a:lnTo>
                      <a:pt x="1233" y="1369"/>
                    </a:lnTo>
                    <a:lnTo>
                      <a:pt x="1270" y="1410"/>
                    </a:lnTo>
                    <a:lnTo>
                      <a:pt x="1244" y="1432"/>
                    </a:lnTo>
                    <a:lnTo>
                      <a:pt x="1246" y="1465"/>
                    </a:lnTo>
                    <a:lnTo>
                      <a:pt x="1288" y="1466"/>
                    </a:lnTo>
                    <a:lnTo>
                      <a:pt x="1305" y="1498"/>
                    </a:lnTo>
                    <a:lnTo>
                      <a:pt x="1295" y="1521"/>
                    </a:lnTo>
                    <a:lnTo>
                      <a:pt x="1265" y="1505"/>
                    </a:lnTo>
                    <a:lnTo>
                      <a:pt x="1242" y="1520"/>
                    </a:lnTo>
                    <a:lnTo>
                      <a:pt x="1218" y="1506"/>
                    </a:lnTo>
                    <a:lnTo>
                      <a:pt x="1207" y="1485"/>
                    </a:lnTo>
                    <a:lnTo>
                      <a:pt x="1178" y="1498"/>
                    </a:lnTo>
                    <a:lnTo>
                      <a:pt x="1157" y="1487"/>
                    </a:lnTo>
                    <a:lnTo>
                      <a:pt x="1134" y="1505"/>
                    </a:lnTo>
                    <a:lnTo>
                      <a:pt x="1101" y="1509"/>
                    </a:lnTo>
                    <a:lnTo>
                      <a:pt x="1083" y="1485"/>
                    </a:lnTo>
                    <a:lnTo>
                      <a:pt x="970" y="1478"/>
                    </a:lnTo>
                    <a:lnTo>
                      <a:pt x="957" y="1490"/>
                    </a:lnTo>
                    <a:lnTo>
                      <a:pt x="946" y="1489"/>
                    </a:lnTo>
                    <a:lnTo>
                      <a:pt x="930" y="1515"/>
                    </a:lnTo>
                    <a:lnTo>
                      <a:pt x="931" y="1540"/>
                    </a:lnTo>
                    <a:lnTo>
                      <a:pt x="917" y="1542"/>
                    </a:lnTo>
                    <a:lnTo>
                      <a:pt x="908" y="1521"/>
                    </a:lnTo>
                    <a:lnTo>
                      <a:pt x="892" y="1523"/>
                    </a:lnTo>
                    <a:lnTo>
                      <a:pt x="888" y="1597"/>
                    </a:lnTo>
                    <a:lnTo>
                      <a:pt x="905" y="1619"/>
                    </a:lnTo>
                    <a:lnTo>
                      <a:pt x="905" y="1640"/>
                    </a:lnTo>
                    <a:lnTo>
                      <a:pt x="924" y="1636"/>
                    </a:lnTo>
                    <a:lnTo>
                      <a:pt x="946" y="1626"/>
                    </a:lnTo>
                    <a:lnTo>
                      <a:pt x="966" y="1659"/>
                    </a:lnTo>
                    <a:lnTo>
                      <a:pt x="982" y="1681"/>
                    </a:lnTo>
                    <a:lnTo>
                      <a:pt x="998" y="1708"/>
                    </a:lnTo>
                    <a:lnTo>
                      <a:pt x="1023" y="1715"/>
                    </a:lnTo>
                    <a:lnTo>
                      <a:pt x="991" y="1736"/>
                    </a:lnTo>
                    <a:lnTo>
                      <a:pt x="968" y="1717"/>
                    </a:lnTo>
                    <a:lnTo>
                      <a:pt x="944" y="1800"/>
                    </a:lnTo>
                    <a:lnTo>
                      <a:pt x="972" y="1821"/>
                    </a:lnTo>
                    <a:lnTo>
                      <a:pt x="997" y="1901"/>
                    </a:lnTo>
                    <a:lnTo>
                      <a:pt x="974" y="1887"/>
                    </a:lnTo>
                    <a:lnTo>
                      <a:pt x="950" y="1878"/>
                    </a:lnTo>
                    <a:lnTo>
                      <a:pt x="924" y="1873"/>
                    </a:lnTo>
                    <a:lnTo>
                      <a:pt x="905" y="1865"/>
                    </a:lnTo>
                    <a:lnTo>
                      <a:pt x="887" y="1862"/>
                    </a:lnTo>
                    <a:lnTo>
                      <a:pt x="871" y="1834"/>
                    </a:lnTo>
                    <a:lnTo>
                      <a:pt x="836" y="1851"/>
                    </a:lnTo>
                    <a:lnTo>
                      <a:pt x="802" y="1850"/>
                    </a:lnTo>
                    <a:lnTo>
                      <a:pt x="780" y="1825"/>
                    </a:lnTo>
                    <a:lnTo>
                      <a:pt x="725" y="1802"/>
                    </a:lnTo>
                    <a:lnTo>
                      <a:pt x="669" y="1807"/>
                    </a:lnTo>
                    <a:lnTo>
                      <a:pt x="610" y="1767"/>
                    </a:lnTo>
                    <a:lnTo>
                      <a:pt x="657" y="1729"/>
                    </a:lnTo>
                    <a:lnTo>
                      <a:pt x="662" y="1698"/>
                    </a:lnTo>
                    <a:lnTo>
                      <a:pt x="661" y="1666"/>
                    </a:lnTo>
                    <a:lnTo>
                      <a:pt x="665" y="1642"/>
                    </a:lnTo>
                    <a:lnTo>
                      <a:pt x="695" y="1633"/>
                    </a:lnTo>
                    <a:lnTo>
                      <a:pt x="679" y="1584"/>
                    </a:lnTo>
                    <a:lnTo>
                      <a:pt x="643" y="1572"/>
                    </a:lnTo>
                    <a:lnTo>
                      <a:pt x="626" y="1564"/>
                    </a:lnTo>
                    <a:lnTo>
                      <a:pt x="602" y="1571"/>
                    </a:lnTo>
                    <a:lnTo>
                      <a:pt x="551" y="1558"/>
                    </a:lnTo>
                    <a:lnTo>
                      <a:pt x="509" y="1511"/>
                    </a:lnTo>
                    <a:lnTo>
                      <a:pt x="476" y="1496"/>
                    </a:lnTo>
                    <a:lnTo>
                      <a:pt x="461" y="1452"/>
                    </a:lnTo>
                    <a:lnTo>
                      <a:pt x="431" y="1448"/>
                    </a:lnTo>
                    <a:lnTo>
                      <a:pt x="404" y="1462"/>
                    </a:lnTo>
                    <a:lnTo>
                      <a:pt x="385" y="1471"/>
                    </a:lnTo>
                    <a:lnTo>
                      <a:pt x="377" y="1451"/>
                    </a:lnTo>
                    <a:lnTo>
                      <a:pt x="362" y="1430"/>
                    </a:lnTo>
                    <a:lnTo>
                      <a:pt x="403" y="1428"/>
                    </a:lnTo>
                    <a:lnTo>
                      <a:pt x="399" y="1414"/>
                    </a:lnTo>
                    <a:lnTo>
                      <a:pt x="389" y="1405"/>
                    </a:lnTo>
                    <a:lnTo>
                      <a:pt x="377" y="1395"/>
                    </a:lnTo>
                    <a:lnTo>
                      <a:pt x="355" y="1345"/>
                    </a:lnTo>
                    <a:lnTo>
                      <a:pt x="325" y="1318"/>
                    </a:lnTo>
                    <a:lnTo>
                      <a:pt x="294" y="1317"/>
                    </a:lnTo>
                    <a:lnTo>
                      <a:pt x="263" y="1317"/>
                    </a:lnTo>
                    <a:lnTo>
                      <a:pt x="241" y="1301"/>
                    </a:lnTo>
                    <a:lnTo>
                      <a:pt x="220" y="1297"/>
                    </a:lnTo>
                    <a:lnTo>
                      <a:pt x="202" y="1297"/>
                    </a:lnTo>
                    <a:lnTo>
                      <a:pt x="191" y="1311"/>
                    </a:lnTo>
                    <a:lnTo>
                      <a:pt x="169" y="1333"/>
                    </a:lnTo>
                    <a:lnTo>
                      <a:pt x="166" y="1353"/>
                    </a:lnTo>
                    <a:lnTo>
                      <a:pt x="157" y="1359"/>
                    </a:lnTo>
                    <a:lnTo>
                      <a:pt x="144" y="1394"/>
                    </a:lnTo>
                    <a:lnTo>
                      <a:pt x="136" y="1384"/>
                    </a:lnTo>
                    <a:lnTo>
                      <a:pt x="132" y="1370"/>
                    </a:lnTo>
                    <a:lnTo>
                      <a:pt x="0" y="1351"/>
                    </a:lnTo>
                    <a:close/>
                  </a:path>
                </a:pathLst>
              </a:custGeom>
              <a:grpFill/>
              <a:ln w="3175" cap="rnd">
                <a:solidFill>
                  <a:schemeClr val="accent5"/>
                </a:solidFill>
                <a:round/>
                <a:headEnd/>
                <a:tailEnd/>
              </a:ln>
            </p:spPr>
            <p:txBody>
              <a:bodyPr/>
              <a:lstStyle/>
              <a:p>
                <a:endParaRPr lang="en-US" dirty="0"/>
              </a:p>
            </p:txBody>
          </p:sp>
          <p:sp>
            <p:nvSpPr>
              <p:cNvPr id="266" name="Freeform 5"/>
              <p:cNvSpPr>
                <a:spLocks noChangeAspect="1"/>
              </p:cNvSpPr>
              <p:nvPr/>
            </p:nvSpPr>
            <p:spPr bwMode="gray">
              <a:xfrm>
                <a:off x="9335061" y="2352672"/>
                <a:ext cx="82550" cy="25399"/>
              </a:xfrm>
              <a:custGeom>
                <a:avLst/>
                <a:gdLst>
                  <a:gd name="T0" fmla="*/ 0 w 107"/>
                  <a:gd name="T1" fmla="*/ 5924358 h 33"/>
                  <a:gd name="T2" fmla="*/ 38688176 w 107"/>
                  <a:gd name="T3" fmla="*/ 0 h 33"/>
                  <a:gd name="T4" fmla="*/ 63686939 w 107"/>
                  <a:gd name="T5" fmla="*/ 9478818 h 33"/>
                  <a:gd name="T6" fmla="*/ 50592349 w 107"/>
                  <a:gd name="T7" fmla="*/ 19550303 h 33"/>
                  <a:gd name="T8" fmla="*/ 0 w 107"/>
                  <a:gd name="T9" fmla="*/ 5924358 h 33"/>
                  <a:gd name="T10" fmla="*/ 0 60000 65536"/>
                  <a:gd name="T11" fmla="*/ 0 60000 65536"/>
                  <a:gd name="T12" fmla="*/ 0 60000 65536"/>
                  <a:gd name="T13" fmla="*/ 0 60000 65536"/>
                  <a:gd name="T14" fmla="*/ 0 60000 65536"/>
                  <a:gd name="T15" fmla="*/ 0 w 107"/>
                  <a:gd name="T16" fmla="*/ 0 h 33"/>
                  <a:gd name="T17" fmla="*/ 107 w 107"/>
                  <a:gd name="T18" fmla="*/ 33 h 33"/>
                </a:gdLst>
                <a:ahLst/>
                <a:cxnLst>
                  <a:cxn ang="T10">
                    <a:pos x="T0" y="T1"/>
                  </a:cxn>
                  <a:cxn ang="T11">
                    <a:pos x="T2" y="T3"/>
                  </a:cxn>
                  <a:cxn ang="T12">
                    <a:pos x="T4" y="T5"/>
                  </a:cxn>
                  <a:cxn ang="T13">
                    <a:pos x="T6" y="T7"/>
                  </a:cxn>
                  <a:cxn ang="T14">
                    <a:pos x="T8" y="T9"/>
                  </a:cxn>
                </a:cxnLst>
                <a:rect l="T15" t="T16" r="T17" b="T18"/>
                <a:pathLst>
                  <a:path w="107" h="33">
                    <a:moveTo>
                      <a:pt x="0" y="10"/>
                    </a:moveTo>
                    <a:lnTo>
                      <a:pt x="65" y="0"/>
                    </a:lnTo>
                    <a:lnTo>
                      <a:pt x="107" y="16"/>
                    </a:lnTo>
                    <a:lnTo>
                      <a:pt x="85" y="33"/>
                    </a:lnTo>
                    <a:lnTo>
                      <a:pt x="0" y="10"/>
                    </a:lnTo>
                    <a:close/>
                  </a:path>
                </a:pathLst>
              </a:custGeom>
              <a:grpFill/>
              <a:ln w="3175" cap="rnd">
                <a:solidFill>
                  <a:schemeClr val="accent5"/>
                </a:solidFill>
                <a:round/>
                <a:headEnd/>
                <a:tailEnd/>
              </a:ln>
            </p:spPr>
            <p:txBody>
              <a:bodyPr/>
              <a:lstStyle/>
              <a:p>
                <a:endParaRPr lang="en-US" dirty="0"/>
              </a:p>
            </p:txBody>
          </p:sp>
          <p:sp>
            <p:nvSpPr>
              <p:cNvPr id="267" name="Freeform 6"/>
              <p:cNvSpPr>
                <a:spLocks noChangeAspect="1"/>
              </p:cNvSpPr>
              <p:nvPr/>
            </p:nvSpPr>
            <p:spPr bwMode="gray">
              <a:xfrm>
                <a:off x="338136" y="1973262"/>
                <a:ext cx="771524" cy="747710"/>
              </a:xfrm>
              <a:custGeom>
                <a:avLst/>
                <a:gdLst>
                  <a:gd name="T0" fmla="*/ 36118552 w 1035"/>
                  <a:gd name="T1" fmla="*/ 248199810 h 903"/>
                  <a:gd name="T2" fmla="*/ 37229995 w 1035"/>
                  <a:gd name="T3" fmla="*/ 275625025 h 903"/>
                  <a:gd name="T4" fmla="*/ 103355278 w 1035"/>
                  <a:gd name="T5" fmla="*/ 288652437 h 903"/>
                  <a:gd name="T6" fmla="*/ 127249445 w 1035"/>
                  <a:gd name="T7" fmla="*/ 277682683 h 903"/>
                  <a:gd name="T8" fmla="*/ 55566945 w 1035"/>
                  <a:gd name="T9" fmla="*/ 351045402 h 903"/>
                  <a:gd name="T10" fmla="*/ 53900153 w 1035"/>
                  <a:gd name="T11" fmla="*/ 384641104 h 903"/>
                  <a:gd name="T12" fmla="*/ 53900153 w 1035"/>
                  <a:gd name="T13" fmla="*/ 408639099 h 903"/>
                  <a:gd name="T14" fmla="*/ 66125283 w 1035"/>
                  <a:gd name="T15" fmla="*/ 434693094 h 903"/>
                  <a:gd name="T16" fmla="*/ 95019826 w 1035"/>
                  <a:gd name="T17" fmla="*/ 457319041 h 903"/>
                  <a:gd name="T18" fmla="*/ 106688862 w 1035"/>
                  <a:gd name="T19" fmla="*/ 434693094 h 903"/>
                  <a:gd name="T20" fmla="*/ 115024314 w 1035"/>
                  <a:gd name="T21" fmla="*/ 492285963 h 903"/>
                  <a:gd name="T22" fmla="*/ 173925589 w 1035"/>
                  <a:gd name="T23" fmla="*/ 497771668 h 903"/>
                  <a:gd name="T24" fmla="*/ 190040398 w 1035"/>
                  <a:gd name="T25" fmla="*/ 492285963 h 903"/>
                  <a:gd name="T26" fmla="*/ 180038154 w 1035"/>
                  <a:gd name="T27" fmla="*/ 553307708 h 903"/>
                  <a:gd name="T28" fmla="*/ 150031422 w 1035"/>
                  <a:gd name="T29" fmla="*/ 586218628 h 903"/>
                  <a:gd name="T30" fmla="*/ 88908007 w 1035"/>
                  <a:gd name="T31" fmla="*/ 619128721 h 903"/>
                  <a:gd name="T32" fmla="*/ 159478317 w 1035"/>
                  <a:gd name="T33" fmla="*/ 596502774 h 903"/>
                  <a:gd name="T34" fmla="*/ 171147353 w 1035"/>
                  <a:gd name="T35" fmla="*/ 561535024 h 903"/>
                  <a:gd name="T36" fmla="*/ 267278623 w 1035"/>
                  <a:gd name="T37" fmla="*/ 505313375 h 903"/>
                  <a:gd name="T38" fmla="*/ 267833972 w 1035"/>
                  <a:gd name="T39" fmla="*/ 467603187 h 903"/>
                  <a:gd name="T40" fmla="*/ 341183264 w 1035"/>
                  <a:gd name="T41" fmla="*/ 361329547 h 903"/>
                  <a:gd name="T42" fmla="*/ 359520214 w 1035"/>
                  <a:gd name="T43" fmla="*/ 390126809 h 903"/>
                  <a:gd name="T44" fmla="*/ 365632779 w 1035"/>
                  <a:gd name="T45" fmla="*/ 412752757 h 903"/>
                  <a:gd name="T46" fmla="*/ 310621183 w 1035"/>
                  <a:gd name="T47" fmla="*/ 451147726 h 903"/>
                  <a:gd name="T48" fmla="*/ 312844070 w 1035"/>
                  <a:gd name="T49" fmla="*/ 473773674 h 903"/>
                  <a:gd name="T50" fmla="*/ 382859032 w 1035"/>
                  <a:gd name="T51" fmla="*/ 424408121 h 903"/>
                  <a:gd name="T52" fmla="*/ 387304059 w 1035"/>
                  <a:gd name="T53" fmla="*/ 398354125 h 903"/>
                  <a:gd name="T54" fmla="*/ 416199348 w 1035"/>
                  <a:gd name="T55" fmla="*/ 403839003 h 903"/>
                  <a:gd name="T56" fmla="*/ 460097257 w 1035"/>
                  <a:gd name="T57" fmla="*/ 442920410 h 903"/>
                  <a:gd name="T58" fmla="*/ 546226282 w 1035"/>
                  <a:gd name="T59" fmla="*/ 440863581 h 903"/>
                  <a:gd name="T60" fmla="*/ 543448047 w 1035"/>
                  <a:gd name="T61" fmla="*/ 462118309 h 903"/>
                  <a:gd name="T62" fmla="*/ 575121571 w 1035"/>
                  <a:gd name="T63" fmla="*/ 464860748 h 903"/>
                  <a:gd name="T64" fmla="*/ 520665323 w 1035"/>
                  <a:gd name="T65" fmla="*/ 434693094 h 903"/>
                  <a:gd name="T66" fmla="*/ 313955513 w 1035"/>
                  <a:gd name="T67" fmla="*/ 41138237 h 903"/>
                  <a:gd name="T68" fmla="*/ 248941673 w 1035"/>
                  <a:gd name="T69" fmla="*/ 11656192 h 903"/>
                  <a:gd name="T70" fmla="*/ 225602855 w 1035"/>
                  <a:gd name="T71" fmla="*/ 22625947 h 903"/>
                  <a:gd name="T72" fmla="*/ 218379592 w 1035"/>
                  <a:gd name="T73" fmla="*/ 0 h 903"/>
                  <a:gd name="T74" fmla="*/ 157810780 w 1035"/>
                  <a:gd name="T75" fmla="*/ 26739605 h 903"/>
                  <a:gd name="T76" fmla="*/ 152254309 w 1035"/>
                  <a:gd name="T77" fmla="*/ 34967749 h 903"/>
                  <a:gd name="T78" fmla="*/ 122248323 w 1035"/>
                  <a:gd name="T79" fmla="*/ 63764184 h 903"/>
                  <a:gd name="T80" fmla="*/ 85573677 w 1035"/>
                  <a:gd name="T81" fmla="*/ 93246228 h 903"/>
                  <a:gd name="T82" fmla="*/ 37229995 w 1035"/>
                  <a:gd name="T83" fmla="*/ 122729100 h 903"/>
                  <a:gd name="T84" fmla="*/ 83350790 w 1035"/>
                  <a:gd name="T85" fmla="*/ 177579530 h 903"/>
                  <a:gd name="T86" fmla="*/ 115024314 w 1035"/>
                  <a:gd name="T87" fmla="*/ 195406209 h 903"/>
                  <a:gd name="T88" fmla="*/ 136695594 w 1035"/>
                  <a:gd name="T89" fmla="*/ 210490450 h 903"/>
                  <a:gd name="T90" fmla="*/ 83350790 w 1035"/>
                  <a:gd name="T91" fmla="*/ 218717766 h 903"/>
                  <a:gd name="T92" fmla="*/ 64457746 w 1035"/>
                  <a:gd name="T93" fmla="*/ 198834258 h 90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35"/>
                  <a:gd name="T142" fmla="*/ 0 h 903"/>
                  <a:gd name="T143" fmla="*/ 1035 w 1035"/>
                  <a:gd name="T144" fmla="*/ 903 h 90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35" h="903">
                    <a:moveTo>
                      <a:pt x="0" y="345"/>
                    </a:moveTo>
                    <a:lnTo>
                      <a:pt x="65" y="362"/>
                    </a:lnTo>
                    <a:lnTo>
                      <a:pt x="39" y="369"/>
                    </a:lnTo>
                    <a:lnTo>
                      <a:pt x="67" y="402"/>
                    </a:lnTo>
                    <a:lnTo>
                      <a:pt x="171" y="399"/>
                    </a:lnTo>
                    <a:lnTo>
                      <a:pt x="186" y="421"/>
                    </a:lnTo>
                    <a:lnTo>
                      <a:pt x="252" y="394"/>
                    </a:lnTo>
                    <a:lnTo>
                      <a:pt x="229" y="405"/>
                    </a:lnTo>
                    <a:lnTo>
                      <a:pt x="242" y="460"/>
                    </a:lnTo>
                    <a:lnTo>
                      <a:pt x="100" y="512"/>
                    </a:lnTo>
                    <a:lnTo>
                      <a:pt x="62" y="570"/>
                    </a:lnTo>
                    <a:lnTo>
                      <a:pt x="97" y="561"/>
                    </a:lnTo>
                    <a:lnTo>
                      <a:pt x="71" y="576"/>
                    </a:lnTo>
                    <a:lnTo>
                      <a:pt x="97" y="596"/>
                    </a:lnTo>
                    <a:lnTo>
                      <a:pt x="149" y="603"/>
                    </a:lnTo>
                    <a:lnTo>
                      <a:pt x="119" y="634"/>
                    </a:lnTo>
                    <a:lnTo>
                      <a:pt x="143" y="663"/>
                    </a:lnTo>
                    <a:lnTo>
                      <a:pt x="171" y="667"/>
                    </a:lnTo>
                    <a:lnTo>
                      <a:pt x="226" y="603"/>
                    </a:lnTo>
                    <a:lnTo>
                      <a:pt x="192" y="634"/>
                    </a:lnTo>
                    <a:lnTo>
                      <a:pt x="220" y="693"/>
                    </a:lnTo>
                    <a:lnTo>
                      <a:pt x="207" y="718"/>
                    </a:lnTo>
                    <a:lnTo>
                      <a:pt x="270" y="684"/>
                    </a:lnTo>
                    <a:lnTo>
                      <a:pt x="313" y="726"/>
                    </a:lnTo>
                    <a:lnTo>
                      <a:pt x="328" y="701"/>
                    </a:lnTo>
                    <a:lnTo>
                      <a:pt x="342" y="718"/>
                    </a:lnTo>
                    <a:lnTo>
                      <a:pt x="390" y="695"/>
                    </a:lnTo>
                    <a:lnTo>
                      <a:pt x="324" y="807"/>
                    </a:lnTo>
                    <a:lnTo>
                      <a:pt x="273" y="830"/>
                    </a:lnTo>
                    <a:lnTo>
                      <a:pt x="270" y="855"/>
                    </a:lnTo>
                    <a:lnTo>
                      <a:pt x="207" y="856"/>
                    </a:lnTo>
                    <a:lnTo>
                      <a:pt x="160" y="903"/>
                    </a:lnTo>
                    <a:lnTo>
                      <a:pt x="220" y="867"/>
                    </a:lnTo>
                    <a:lnTo>
                      <a:pt x="287" y="870"/>
                    </a:lnTo>
                    <a:lnTo>
                      <a:pt x="325" y="841"/>
                    </a:lnTo>
                    <a:lnTo>
                      <a:pt x="308" y="819"/>
                    </a:lnTo>
                    <a:lnTo>
                      <a:pt x="350" y="823"/>
                    </a:lnTo>
                    <a:lnTo>
                      <a:pt x="481" y="737"/>
                    </a:lnTo>
                    <a:lnTo>
                      <a:pt x="506" y="706"/>
                    </a:lnTo>
                    <a:lnTo>
                      <a:pt x="482" y="682"/>
                    </a:lnTo>
                    <a:lnTo>
                      <a:pt x="597" y="578"/>
                    </a:lnTo>
                    <a:lnTo>
                      <a:pt x="614" y="527"/>
                    </a:lnTo>
                    <a:lnTo>
                      <a:pt x="601" y="578"/>
                    </a:lnTo>
                    <a:lnTo>
                      <a:pt x="647" y="569"/>
                    </a:lnTo>
                    <a:lnTo>
                      <a:pt x="623" y="591"/>
                    </a:lnTo>
                    <a:lnTo>
                      <a:pt x="658" y="602"/>
                    </a:lnTo>
                    <a:lnTo>
                      <a:pt x="575" y="609"/>
                    </a:lnTo>
                    <a:lnTo>
                      <a:pt x="559" y="658"/>
                    </a:lnTo>
                    <a:lnTo>
                      <a:pt x="590" y="657"/>
                    </a:lnTo>
                    <a:lnTo>
                      <a:pt x="563" y="691"/>
                    </a:lnTo>
                    <a:lnTo>
                      <a:pt x="673" y="646"/>
                    </a:lnTo>
                    <a:lnTo>
                      <a:pt x="689" y="619"/>
                    </a:lnTo>
                    <a:lnTo>
                      <a:pt x="671" y="607"/>
                    </a:lnTo>
                    <a:lnTo>
                      <a:pt x="697" y="581"/>
                    </a:lnTo>
                    <a:lnTo>
                      <a:pt x="692" y="602"/>
                    </a:lnTo>
                    <a:lnTo>
                      <a:pt x="749" y="589"/>
                    </a:lnTo>
                    <a:lnTo>
                      <a:pt x="736" y="610"/>
                    </a:lnTo>
                    <a:lnTo>
                      <a:pt x="828" y="646"/>
                    </a:lnTo>
                    <a:lnTo>
                      <a:pt x="961" y="663"/>
                    </a:lnTo>
                    <a:lnTo>
                      <a:pt x="983" y="643"/>
                    </a:lnTo>
                    <a:lnTo>
                      <a:pt x="1003" y="653"/>
                    </a:lnTo>
                    <a:lnTo>
                      <a:pt x="978" y="674"/>
                    </a:lnTo>
                    <a:lnTo>
                      <a:pt x="1016" y="693"/>
                    </a:lnTo>
                    <a:lnTo>
                      <a:pt x="1035" y="678"/>
                    </a:lnTo>
                    <a:lnTo>
                      <a:pt x="1000" y="634"/>
                    </a:lnTo>
                    <a:lnTo>
                      <a:pt x="937" y="634"/>
                    </a:lnTo>
                    <a:lnTo>
                      <a:pt x="937" y="103"/>
                    </a:lnTo>
                    <a:lnTo>
                      <a:pt x="565" y="60"/>
                    </a:lnTo>
                    <a:lnTo>
                      <a:pt x="550" y="34"/>
                    </a:lnTo>
                    <a:lnTo>
                      <a:pt x="448" y="17"/>
                    </a:lnTo>
                    <a:lnTo>
                      <a:pt x="437" y="39"/>
                    </a:lnTo>
                    <a:lnTo>
                      <a:pt x="406" y="33"/>
                    </a:lnTo>
                    <a:lnTo>
                      <a:pt x="435" y="15"/>
                    </a:lnTo>
                    <a:lnTo>
                      <a:pt x="393" y="0"/>
                    </a:lnTo>
                    <a:lnTo>
                      <a:pt x="351" y="34"/>
                    </a:lnTo>
                    <a:lnTo>
                      <a:pt x="284" y="39"/>
                    </a:lnTo>
                    <a:lnTo>
                      <a:pt x="281" y="70"/>
                    </a:lnTo>
                    <a:lnTo>
                      <a:pt x="274" y="51"/>
                    </a:lnTo>
                    <a:lnTo>
                      <a:pt x="210" y="69"/>
                    </a:lnTo>
                    <a:lnTo>
                      <a:pt x="220" y="93"/>
                    </a:lnTo>
                    <a:lnTo>
                      <a:pt x="192" y="86"/>
                    </a:lnTo>
                    <a:lnTo>
                      <a:pt x="154" y="136"/>
                    </a:lnTo>
                    <a:lnTo>
                      <a:pt x="62" y="157"/>
                    </a:lnTo>
                    <a:lnTo>
                      <a:pt x="67" y="179"/>
                    </a:lnTo>
                    <a:lnTo>
                      <a:pt x="40" y="185"/>
                    </a:lnTo>
                    <a:lnTo>
                      <a:pt x="150" y="259"/>
                    </a:lnTo>
                    <a:lnTo>
                      <a:pt x="296" y="295"/>
                    </a:lnTo>
                    <a:lnTo>
                      <a:pt x="207" y="285"/>
                    </a:lnTo>
                    <a:lnTo>
                      <a:pt x="210" y="306"/>
                    </a:lnTo>
                    <a:lnTo>
                      <a:pt x="246" y="307"/>
                    </a:lnTo>
                    <a:lnTo>
                      <a:pt x="216" y="323"/>
                    </a:lnTo>
                    <a:lnTo>
                      <a:pt x="150" y="319"/>
                    </a:lnTo>
                    <a:lnTo>
                      <a:pt x="150" y="287"/>
                    </a:lnTo>
                    <a:lnTo>
                      <a:pt x="116" y="290"/>
                    </a:lnTo>
                    <a:lnTo>
                      <a:pt x="0" y="345"/>
                    </a:lnTo>
                    <a:close/>
                  </a:path>
                </a:pathLst>
              </a:custGeom>
              <a:grpFill/>
              <a:ln w="3175" cap="rnd">
                <a:solidFill>
                  <a:schemeClr val="accent5"/>
                </a:solidFill>
                <a:round/>
                <a:headEnd/>
                <a:tailEnd/>
              </a:ln>
            </p:spPr>
            <p:txBody>
              <a:bodyPr/>
              <a:lstStyle/>
              <a:p>
                <a:endParaRPr lang="en-US" dirty="0"/>
              </a:p>
            </p:txBody>
          </p:sp>
          <p:sp>
            <p:nvSpPr>
              <p:cNvPr id="268" name="Freeform 7"/>
              <p:cNvSpPr>
                <a:spLocks noChangeAspect="1"/>
              </p:cNvSpPr>
              <p:nvPr/>
            </p:nvSpPr>
            <p:spPr bwMode="gray">
              <a:xfrm>
                <a:off x="2936871" y="3932234"/>
                <a:ext cx="39689" cy="15876"/>
              </a:xfrm>
              <a:custGeom>
                <a:avLst/>
                <a:gdLst>
                  <a:gd name="T0" fmla="*/ 0 w 52"/>
                  <a:gd name="T1" fmla="*/ 0 h 17"/>
                  <a:gd name="T2" fmla="*/ 2330144 w 52"/>
                  <a:gd name="T3" fmla="*/ 14824449 h 17"/>
                  <a:gd name="T4" fmla="*/ 30291103 w 52"/>
                  <a:gd name="T5" fmla="*/ 8720044 h 17"/>
                  <a:gd name="T6" fmla="*/ 0 w 52"/>
                  <a:gd name="T7" fmla="*/ 0 h 17"/>
                  <a:gd name="T8" fmla="*/ 0 60000 65536"/>
                  <a:gd name="T9" fmla="*/ 0 60000 65536"/>
                  <a:gd name="T10" fmla="*/ 0 60000 65536"/>
                  <a:gd name="T11" fmla="*/ 0 60000 65536"/>
                  <a:gd name="T12" fmla="*/ 0 w 52"/>
                  <a:gd name="T13" fmla="*/ 0 h 17"/>
                  <a:gd name="T14" fmla="*/ 52 w 52"/>
                  <a:gd name="T15" fmla="*/ 17 h 17"/>
                </a:gdLst>
                <a:ahLst/>
                <a:cxnLst>
                  <a:cxn ang="T8">
                    <a:pos x="T0" y="T1"/>
                  </a:cxn>
                  <a:cxn ang="T9">
                    <a:pos x="T2" y="T3"/>
                  </a:cxn>
                  <a:cxn ang="T10">
                    <a:pos x="T4" y="T5"/>
                  </a:cxn>
                  <a:cxn ang="T11">
                    <a:pos x="T6" y="T7"/>
                  </a:cxn>
                </a:cxnLst>
                <a:rect l="T12" t="T13" r="T14" b="T15"/>
                <a:pathLst>
                  <a:path w="52" h="17">
                    <a:moveTo>
                      <a:pt x="0" y="0"/>
                    </a:moveTo>
                    <a:lnTo>
                      <a:pt x="4" y="17"/>
                    </a:lnTo>
                    <a:lnTo>
                      <a:pt x="52" y="10"/>
                    </a:lnTo>
                    <a:lnTo>
                      <a:pt x="0" y="0"/>
                    </a:lnTo>
                    <a:close/>
                  </a:path>
                </a:pathLst>
              </a:custGeom>
              <a:grpFill/>
              <a:ln w="3175" cap="rnd">
                <a:solidFill>
                  <a:schemeClr val="accent5"/>
                </a:solidFill>
                <a:round/>
                <a:headEnd/>
                <a:tailEnd/>
              </a:ln>
            </p:spPr>
            <p:txBody>
              <a:bodyPr/>
              <a:lstStyle/>
              <a:p>
                <a:endParaRPr lang="en-US" dirty="0"/>
              </a:p>
            </p:txBody>
          </p:sp>
          <p:sp>
            <p:nvSpPr>
              <p:cNvPr id="269" name="Freeform 8"/>
              <p:cNvSpPr>
                <a:spLocks noChangeAspect="1"/>
              </p:cNvSpPr>
              <p:nvPr/>
            </p:nvSpPr>
            <p:spPr bwMode="gray">
              <a:xfrm>
                <a:off x="6036239" y="3313109"/>
                <a:ext cx="365124" cy="292099"/>
              </a:xfrm>
              <a:custGeom>
                <a:avLst/>
                <a:gdLst>
                  <a:gd name="T0" fmla="*/ 0 w 490"/>
                  <a:gd name="T1" fmla="*/ 116348174 h 351"/>
                  <a:gd name="T2" fmla="*/ 1665417 w 490"/>
                  <a:gd name="T3" fmla="*/ 179369373 h 351"/>
                  <a:gd name="T4" fmla="*/ 22210032 w 490"/>
                  <a:gd name="T5" fmla="*/ 198761151 h 351"/>
                  <a:gd name="T6" fmla="*/ 6108020 w 490"/>
                  <a:gd name="T7" fmla="*/ 230618359 h 351"/>
                  <a:gd name="T8" fmla="*/ 36646628 w 490"/>
                  <a:gd name="T9" fmla="*/ 243083789 h 351"/>
                  <a:gd name="T10" fmla="*/ 107164188 w 490"/>
                  <a:gd name="T11" fmla="*/ 230618359 h 351"/>
                  <a:gd name="T12" fmla="*/ 120489760 w 490"/>
                  <a:gd name="T13" fmla="*/ 195298393 h 351"/>
                  <a:gd name="T14" fmla="*/ 168241403 w 490"/>
                  <a:gd name="T15" fmla="*/ 175906615 h 351"/>
                  <a:gd name="T16" fmla="*/ 172684006 w 490"/>
                  <a:gd name="T17" fmla="*/ 146127394 h 351"/>
                  <a:gd name="T18" fmla="*/ 188786018 w 490"/>
                  <a:gd name="T19" fmla="*/ 137817107 h 351"/>
                  <a:gd name="T20" fmla="*/ 181567721 w 490"/>
                  <a:gd name="T21" fmla="*/ 122580472 h 351"/>
                  <a:gd name="T22" fmla="*/ 198780756 w 490"/>
                  <a:gd name="T23" fmla="*/ 120503317 h 351"/>
                  <a:gd name="T24" fmla="*/ 211551190 w 490"/>
                  <a:gd name="T25" fmla="*/ 90030879 h 351"/>
                  <a:gd name="T26" fmla="*/ 205999054 w 490"/>
                  <a:gd name="T27" fmla="*/ 60944044 h 351"/>
                  <a:gd name="T28" fmla="*/ 269852710 w 490"/>
                  <a:gd name="T29" fmla="*/ 38782725 h 351"/>
                  <a:gd name="T30" fmla="*/ 272074011 w 490"/>
                  <a:gd name="T31" fmla="*/ 32549593 h 351"/>
                  <a:gd name="T32" fmla="*/ 248197817 w 490"/>
                  <a:gd name="T33" fmla="*/ 27009680 h 351"/>
                  <a:gd name="T34" fmla="*/ 213772491 w 490"/>
                  <a:gd name="T35" fmla="*/ 47785396 h 351"/>
                  <a:gd name="T36" fmla="*/ 198225617 w 490"/>
                  <a:gd name="T37" fmla="*/ 0 h 351"/>
                  <a:gd name="T38" fmla="*/ 168797288 w 490"/>
                  <a:gd name="T39" fmla="*/ 36012352 h 351"/>
                  <a:gd name="T40" fmla="*/ 84398271 w 490"/>
                  <a:gd name="T41" fmla="*/ 32549593 h 351"/>
                  <a:gd name="T42" fmla="*/ 41643624 w 490"/>
                  <a:gd name="T43" fmla="*/ 88646109 h 351"/>
                  <a:gd name="T44" fmla="*/ 13326317 w 490"/>
                  <a:gd name="T45" fmla="*/ 70639933 h 351"/>
                  <a:gd name="T46" fmla="*/ 0 w 490"/>
                  <a:gd name="T47" fmla="*/ 116348174 h 35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0"/>
                  <a:gd name="T73" fmla="*/ 0 h 351"/>
                  <a:gd name="T74" fmla="*/ 490 w 490"/>
                  <a:gd name="T75" fmla="*/ 351 h 35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0" h="351">
                    <a:moveTo>
                      <a:pt x="0" y="168"/>
                    </a:moveTo>
                    <a:lnTo>
                      <a:pt x="3" y="259"/>
                    </a:lnTo>
                    <a:lnTo>
                      <a:pt x="40" y="287"/>
                    </a:lnTo>
                    <a:lnTo>
                      <a:pt x="11" y="333"/>
                    </a:lnTo>
                    <a:lnTo>
                      <a:pt x="66" y="351"/>
                    </a:lnTo>
                    <a:lnTo>
                      <a:pt x="193" y="333"/>
                    </a:lnTo>
                    <a:lnTo>
                      <a:pt x="217" y="282"/>
                    </a:lnTo>
                    <a:lnTo>
                      <a:pt x="303" y="254"/>
                    </a:lnTo>
                    <a:lnTo>
                      <a:pt x="311" y="211"/>
                    </a:lnTo>
                    <a:lnTo>
                      <a:pt x="340" y="199"/>
                    </a:lnTo>
                    <a:lnTo>
                      <a:pt x="327" y="177"/>
                    </a:lnTo>
                    <a:lnTo>
                      <a:pt x="358" y="174"/>
                    </a:lnTo>
                    <a:lnTo>
                      <a:pt x="381" y="130"/>
                    </a:lnTo>
                    <a:lnTo>
                      <a:pt x="371" y="88"/>
                    </a:lnTo>
                    <a:lnTo>
                      <a:pt x="486" y="56"/>
                    </a:lnTo>
                    <a:lnTo>
                      <a:pt x="490" y="47"/>
                    </a:lnTo>
                    <a:lnTo>
                      <a:pt x="447" y="39"/>
                    </a:lnTo>
                    <a:lnTo>
                      <a:pt x="385" y="69"/>
                    </a:lnTo>
                    <a:lnTo>
                      <a:pt x="357" y="0"/>
                    </a:lnTo>
                    <a:lnTo>
                      <a:pt x="304" y="52"/>
                    </a:lnTo>
                    <a:lnTo>
                      <a:pt x="152" y="47"/>
                    </a:lnTo>
                    <a:lnTo>
                      <a:pt x="75" y="128"/>
                    </a:lnTo>
                    <a:lnTo>
                      <a:pt x="24" y="102"/>
                    </a:lnTo>
                    <a:lnTo>
                      <a:pt x="0" y="168"/>
                    </a:lnTo>
                    <a:close/>
                  </a:path>
                </a:pathLst>
              </a:custGeom>
              <a:grpFill/>
              <a:ln w="3175" cap="rnd">
                <a:solidFill>
                  <a:schemeClr val="accent5"/>
                </a:solidFill>
                <a:round/>
                <a:headEnd/>
                <a:tailEnd/>
              </a:ln>
            </p:spPr>
            <p:txBody>
              <a:bodyPr/>
              <a:lstStyle/>
              <a:p>
                <a:endParaRPr lang="en-US" dirty="0"/>
              </a:p>
            </p:txBody>
          </p:sp>
          <p:sp>
            <p:nvSpPr>
              <p:cNvPr id="270" name="Freeform 9"/>
              <p:cNvSpPr>
                <a:spLocks noChangeAspect="1"/>
              </p:cNvSpPr>
              <p:nvPr/>
            </p:nvSpPr>
            <p:spPr bwMode="gray">
              <a:xfrm>
                <a:off x="4964678" y="3174997"/>
                <a:ext cx="44450" cy="98426"/>
              </a:xfrm>
              <a:custGeom>
                <a:avLst/>
                <a:gdLst>
                  <a:gd name="T0" fmla="*/ 0 w 62"/>
                  <a:gd name="T1" fmla="*/ 61568559 h 119"/>
                  <a:gd name="T2" fmla="*/ 1028085 w 62"/>
                  <a:gd name="T3" fmla="*/ 19154828 h 119"/>
                  <a:gd name="T4" fmla="*/ 15419848 w 62"/>
                  <a:gd name="T5" fmla="*/ 0 h 119"/>
                  <a:gd name="T6" fmla="*/ 31867782 w 62"/>
                  <a:gd name="T7" fmla="*/ 47886657 h 119"/>
                  <a:gd name="T8" fmla="*/ 16961977 w 62"/>
                  <a:gd name="T9" fmla="*/ 81407400 h 119"/>
                  <a:gd name="T10" fmla="*/ 0 w 62"/>
                  <a:gd name="T11" fmla="*/ 61568559 h 119"/>
                  <a:gd name="T12" fmla="*/ 0 60000 65536"/>
                  <a:gd name="T13" fmla="*/ 0 60000 65536"/>
                  <a:gd name="T14" fmla="*/ 0 60000 65536"/>
                  <a:gd name="T15" fmla="*/ 0 60000 65536"/>
                  <a:gd name="T16" fmla="*/ 0 60000 65536"/>
                  <a:gd name="T17" fmla="*/ 0 60000 65536"/>
                  <a:gd name="T18" fmla="*/ 0 w 62"/>
                  <a:gd name="T19" fmla="*/ 0 h 119"/>
                  <a:gd name="T20" fmla="*/ 62 w 62"/>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62" h="119">
                    <a:moveTo>
                      <a:pt x="0" y="90"/>
                    </a:moveTo>
                    <a:lnTo>
                      <a:pt x="2" y="28"/>
                    </a:lnTo>
                    <a:lnTo>
                      <a:pt x="30" y="0"/>
                    </a:lnTo>
                    <a:lnTo>
                      <a:pt x="62" y="70"/>
                    </a:lnTo>
                    <a:lnTo>
                      <a:pt x="33" y="119"/>
                    </a:lnTo>
                    <a:lnTo>
                      <a:pt x="0" y="90"/>
                    </a:lnTo>
                    <a:close/>
                  </a:path>
                </a:pathLst>
              </a:custGeom>
              <a:grpFill/>
              <a:ln w="3175" cap="rnd">
                <a:solidFill>
                  <a:schemeClr val="accent5"/>
                </a:solidFill>
                <a:round/>
                <a:headEnd/>
                <a:tailEnd/>
              </a:ln>
            </p:spPr>
            <p:txBody>
              <a:bodyPr/>
              <a:lstStyle/>
              <a:p>
                <a:endParaRPr lang="en-US" dirty="0"/>
              </a:p>
            </p:txBody>
          </p:sp>
          <p:sp>
            <p:nvSpPr>
              <p:cNvPr id="271" name="Freeform 10"/>
              <p:cNvSpPr>
                <a:spLocks noChangeAspect="1"/>
              </p:cNvSpPr>
              <p:nvPr/>
            </p:nvSpPr>
            <p:spPr bwMode="gray">
              <a:xfrm>
                <a:off x="4240779" y="3363911"/>
                <a:ext cx="523876" cy="555625"/>
              </a:xfrm>
              <a:custGeom>
                <a:avLst/>
                <a:gdLst>
                  <a:gd name="T0" fmla="*/ 0 w 705"/>
                  <a:gd name="T1" fmla="*/ 245425020 h 672"/>
                  <a:gd name="T2" fmla="*/ 1656337 w 705"/>
                  <a:gd name="T3" fmla="*/ 254312539 h 672"/>
                  <a:gd name="T4" fmla="*/ 72334877 w 705"/>
                  <a:gd name="T5" fmla="*/ 311054089 h 672"/>
                  <a:gd name="T6" fmla="*/ 226392024 w 705"/>
                  <a:gd name="T7" fmla="*/ 437527402 h 672"/>
                  <a:gd name="T8" fmla="*/ 228048361 w 705"/>
                  <a:gd name="T9" fmla="*/ 459403483 h 672"/>
                  <a:gd name="T10" fmla="*/ 243509732 w 705"/>
                  <a:gd name="T11" fmla="*/ 455985397 h 672"/>
                  <a:gd name="T12" fmla="*/ 273326765 w 705"/>
                  <a:gd name="T13" fmla="*/ 447097878 h 672"/>
                  <a:gd name="T14" fmla="*/ 389283710 w 705"/>
                  <a:gd name="T15" fmla="*/ 347970905 h 672"/>
                  <a:gd name="T16" fmla="*/ 344005305 w 705"/>
                  <a:gd name="T17" fmla="*/ 282341836 h 672"/>
                  <a:gd name="T18" fmla="*/ 344557418 w 705"/>
                  <a:gd name="T19" fmla="*/ 176377865 h 672"/>
                  <a:gd name="T20" fmla="*/ 339035552 w 705"/>
                  <a:gd name="T21" fmla="*/ 129207617 h 672"/>
                  <a:gd name="T22" fmla="*/ 307009327 w 705"/>
                  <a:gd name="T23" fmla="*/ 81352760 h 672"/>
                  <a:gd name="T24" fmla="*/ 323574923 w 705"/>
                  <a:gd name="T25" fmla="*/ 64945286 h 672"/>
                  <a:gd name="T26" fmla="*/ 331857350 w 705"/>
                  <a:gd name="T27" fmla="*/ 0 h 672"/>
                  <a:gd name="T28" fmla="*/ 193813687 w 705"/>
                  <a:gd name="T29" fmla="*/ 10938040 h 672"/>
                  <a:gd name="T30" fmla="*/ 123135147 w 705"/>
                  <a:gd name="T31" fmla="*/ 48537813 h 672"/>
                  <a:gd name="T32" fmla="*/ 141357080 w 705"/>
                  <a:gd name="T33" fmla="*/ 127156270 h 672"/>
                  <a:gd name="T34" fmla="*/ 110435079 w 705"/>
                  <a:gd name="T35" fmla="*/ 129207617 h 672"/>
                  <a:gd name="T36" fmla="*/ 93869483 w 705"/>
                  <a:gd name="T37" fmla="*/ 137410527 h 672"/>
                  <a:gd name="T38" fmla="*/ 96630787 w 705"/>
                  <a:gd name="T39" fmla="*/ 158603652 h 672"/>
                  <a:gd name="T40" fmla="*/ 10491619 w 705"/>
                  <a:gd name="T41" fmla="*/ 205090944 h 672"/>
                  <a:gd name="T42" fmla="*/ 0 w 705"/>
                  <a:gd name="T43" fmla="*/ 245425020 h 6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5"/>
                  <a:gd name="T67" fmla="*/ 0 h 672"/>
                  <a:gd name="T68" fmla="*/ 705 w 705"/>
                  <a:gd name="T69" fmla="*/ 672 h 6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5" h="672">
                    <a:moveTo>
                      <a:pt x="0" y="359"/>
                    </a:moveTo>
                    <a:lnTo>
                      <a:pt x="3" y="372"/>
                    </a:lnTo>
                    <a:lnTo>
                      <a:pt x="131" y="455"/>
                    </a:lnTo>
                    <a:lnTo>
                      <a:pt x="410" y="640"/>
                    </a:lnTo>
                    <a:lnTo>
                      <a:pt x="413" y="672"/>
                    </a:lnTo>
                    <a:lnTo>
                      <a:pt x="441" y="667"/>
                    </a:lnTo>
                    <a:lnTo>
                      <a:pt x="495" y="654"/>
                    </a:lnTo>
                    <a:lnTo>
                      <a:pt x="705" y="509"/>
                    </a:lnTo>
                    <a:lnTo>
                      <a:pt x="623" y="413"/>
                    </a:lnTo>
                    <a:lnTo>
                      <a:pt x="624" y="258"/>
                    </a:lnTo>
                    <a:lnTo>
                      <a:pt x="614" y="189"/>
                    </a:lnTo>
                    <a:lnTo>
                      <a:pt x="556" y="119"/>
                    </a:lnTo>
                    <a:lnTo>
                      <a:pt x="586" y="95"/>
                    </a:lnTo>
                    <a:lnTo>
                      <a:pt x="601" y="0"/>
                    </a:lnTo>
                    <a:lnTo>
                      <a:pt x="351" y="16"/>
                    </a:lnTo>
                    <a:lnTo>
                      <a:pt x="223" y="71"/>
                    </a:lnTo>
                    <a:lnTo>
                      <a:pt x="256" y="186"/>
                    </a:lnTo>
                    <a:lnTo>
                      <a:pt x="200" y="189"/>
                    </a:lnTo>
                    <a:lnTo>
                      <a:pt x="170" y="201"/>
                    </a:lnTo>
                    <a:lnTo>
                      <a:pt x="175" y="232"/>
                    </a:lnTo>
                    <a:lnTo>
                      <a:pt x="19" y="300"/>
                    </a:lnTo>
                    <a:lnTo>
                      <a:pt x="0" y="359"/>
                    </a:lnTo>
                    <a:close/>
                  </a:path>
                </a:pathLst>
              </a:custGeom>
              <a:grpFill/>
              <a:ln w="3175" cap="rnd">
                <a:solidFill>
                  <a:schemeClr val="accent5"/>
                </a:solidFill>
                <a:round/>
                <a:headEnd/>
                <a:tailEnd/>
              </a:ln>
            </p:spPr>
            <p:txBody>
              <a:bodyPr/>
              <a:lstStyle/>
              <a:p>
                <a:endParaRPr lang="en-US" dirty="0"/>
              </a:p>
            </p:txBody>
          </p:sp>
          <p:sp>
            <p:nvSpPr>
              <p:cNvPr id="272" name="Freeform 11"/>
              <p:cNvSpPr>
                <a:spLocks noChangeAspect="1"/>
              </p:cNvSpPr>
              <p:nvPr/>
            </p:nvSpPr>
            <p:spPr bwMode="gray">
              <a:xfrm>
                <a:off x="2778123" y="5100632"/>
                <a:ext cx="509588" cy="1011236"/>
              </a:xfrm>
              <a:custGeom>
                <a:avLst/>
                <a:gdLst>
                  <a:gd name="T0" fmla="*/ 0 w 683"/>
                  <a:gd name="T1" fmla="*/ 773242413 h 1223"/>
                  <a:gd name="T2" fmla="*/ 2783708 w 683"/>
                  <a:gd name="T3" fmla="*/ 791701830 h 1223"/>
                  <a:gd name="T4" fmla="*/ 19483720 w 683"/>
                  <a:gd name="T5" fmla="*/ 784864611 h 1223"/>
                  <a:gd name="T6" fmla="*/ 25606984 w 683"/>
                  <a:gd name="T7" fmla="*/ 827253053 h 1223"/>
                  <a:gd name="T8" fmla="*/ 95747332 w 683"/>
                  <a:gd name="T9" fmla="*/ 836140859 h 1223"/>
                  <a:gd name="T10" fmla="*/ 76263612 w 683"/>
                  <a:gd name="T11" fmla="*/ 814947051 h 1223"/>
                  <a:gd name="T12" fmla="*/ 90737254 w 683"/>
                  <a:gd name="T13" fmla="*/ 758201193 h 1223"/>
                  <a:gd name="T14" fmla="*/ 104653558 w 683"/>
                  <a:gd name="T15" fmla="*/ 769140413 h 1223"/>
                  <a:gd name="T16" fmla="*/ 148073738 w 683"/>
                  <a:gd name="T17" fmla="*/ 689833138 h 1223"/>
                  <a:gd name="T18" fmla="*/ 114117122 w 683"/>
                  <a:gd name="T19" fmla="*/ 644026500 h 1223"/>
                  <a:gd name="T20" fmla="*/ 151970632 w 683"/>
                  <a:gd name="T21" fmla="*/ 617363082 h 1223"/>
                  <a:gd name="T22" fmla="*/ 157537302 w 683"/>
                  <a:gd name="T23" fmla="*/ 575658445 h 1223"/>
                  <a:gd name="T24" fmla="*/ 175350499 w 683"/>
                  <a:gd name="T25" fmla="*/ 557199029 h 1223"/>
                  <a:gd name="T26" fmla="*/ 160321011 w 683"/>
                  <a:gd name="T27" fmla="*/ 549678832 h 1223"/>
                  <a:gd name="T28" fmla="*/ 188710956 w 683"/>
                  <a:gd name="T29" fmla="*/ 549678832 h 1223"/>
                  <a:gd name="T30" fmla="*/ 185370656 w 683"/>
                  <a:gd name="T31" fmla="*/ 530535611 h 1223"/>
                  <a:gd name="T32" fmla="*/ 172567537 w 683"/>
                  <a:gd name="T33" fmla="*/ 544209222 h 1223"/>
                  <a:gd name="T34" fmla="*/ 160321011 w 683"/>
                  <a:gd name="T35" fmla="*/ 529168002 h 1223"/>
                  <a:gd name="T36" fmla="*/ 158093895 w 683"/>
                  <a:gd name="T37" fmla="*/ 499086389 h 1223"/>
                  <a:gd name="T38" fmla="*/ 209864454 w 683"/>
                  <a:gd name="T39" fmla="*/ 502504585 h 1223"/>
                  <a:gd name="T40" fmla="*/ 214874532 w 683"/>
                  <a:gd name="T41" fmla="*/ 440289944 h 1223"/>
                  <a:gd name="T42" fmla="*/ 297261408 w 683"/>
                  <a:gd name="T43" fmla="*/ 430034529 h 1223"/>
                  <a:gd name="T44" fmla="*/ 320641275 w 683"/>
                  <a:gd name="T45" fmla="*/ 387646914 h 1223"/>
                  <a:gd name="T46" fmla="*/ 288354436 w 683"/>
                  <a:gd name="T47" fmla="*/ 311074030 h 1223"/>
                  <a:gd name="T48" fmla="*/ 304497856 w 683"/>
                  <a:gd name="T49" fmla="*/ 212624362 h 1223"/>
                  <a:gd name="T50" fmla="*/ 380204875 w 683"/>
                  <a:gd name="T51" fmla="*/ 132634110 h 1223"/>
                  <a:gd name="T52" fmla="*/ 377421167 w 683"/>
                  <a:gd name="T53" fmla="*/ 96399082 h 1223"/>
                  <a:gd name="T54" fmla="*/ 361835086 w 683"/>
                  <a:gd name="T55" fmla="*/ 95715277 h 1223"/>
                  <a:gd name="T56" fmla="*/ 341794773 w 683"/>
                  <a:gd name="T57" fmla="*/ 138786697 h 1223"/>
                  <a:gd name="T58" fmla="*/ 289467621 w 683"/>
                  <a:gd name="T59" fmla="*/ 135368501 h 1223"/>
                  <a:gd name="T60" fmla="*/ 300600962 w 683"/>
                  <a:gd name="T61" fmla="*/ 87511276 h 1223"/>
                  <a:gd name="T62" fmla="*/ 207637338 w 683"/>
                  <a:gd name="T63" fmla="*/ 12306002 h 1223"/>
                  <a:gd name="T64" fmla="*/ 176463684 w 683"/>
                  <a:gd name="T65" fmla="*/ 6153414 h 1223"/>
                  <a:gd name="T66" fmla="*/ 174793907 w 683"/>
                  <a:gd name="T67" fmla="*/ 22561417 h 1223"/>
                  <a:gd name="T68" fmla="*/ 138610174 w 683"/>
                  <a:gd name="T69" fmla="*/ 0 h 1223"/>
                  <a:gd name="T70" fmla="*/ 118014015 w 683"/>
                  <a:gd name="T71" fmla="*/ 27347222 h 1223"/>
                  <a:gd name="T72" fmla="*/ 115786899 w 683"/>
                  <a:gd name="T73" fmla="*/ 56745858 h 1223"/>
                  <a:gd name="T74" fmla="*/ 94633401 w 683"/>
                  <a:gd name="T75" fmla="*/ 69051860 h 1223"/>
                  <a:gd name="T76" fmla="*/ 95747332 w 683"/>
                  <a:gd name="T77" fmla="*/ 126480695 h 1223"/>
                  <a:gd name="T78" fmla="*/ 72366719 w 683"/>
                  <a:gd name="T79" fmla="*/ 158613722 h 1223"/>
                  <a:gd name="T80" fmla="*/ 53996929 w 683"/>
                  <a:gd name="T81" fmla="*/ 239971584 h 1223"/>
                  <a:gd name="T82" fmla="*/ 67913233 w 683"/>
                  <a:gd name="T83" fmla="*/ 317227445 h 1223"/>
                  <a:gd name="T84" fmla="*/ 42863588 w 683"/>
                  <a:gd name="T85" fmla="*/ 382861108 h 1223"/>
                  <a:gd name="T86" fmla="*/ 25606984 w 683"/>
                  <a:gd name="T87" fmla="*/ 545576831 h 1223"/>
                  <a:gd name="T88" fmla="*/ 38966695 w 683"/>
                  <a:gd name="T89" fmla="*/ 605057081 h 1223"/>
                  <a:gd name="T90" fmla="*/ 26163576 w 683"/>
                  <a:gd name="T91" fmla="*/ 609842886 h 1223"/>
                  <a:gd name="T92" fmla="*/ 32843432 w 683"/>
                  <a:gd name="T93" fmla="*/ 662485916 h 1223"/>
                  <a:gd name="T94" fmla="*/ 0 w 683"/>
                  <a:gd name="T95" fmla="*/ 773242413 h 122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83"/>
                  <a:gd name="T145" fmla="*/ 0 h 1223"/>
                  <a:gd name="T146" fmla="*/ 683 w 683"/>
                  <a:gd name="T147" fmla="*/ 1223 h 122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83" h="1223">
                    <a:moveTo>
                      <a:pt x="0" y="1131"/>
                    </a:moveTo>
                    <a:lnTo>
                      <a:pt x="5" y="1158"/>
                    </a:lnTo>
                    <a:lnTo>
                      <a:pt x="35" y="1148"/>
                    </a:lnTo>
                    <a:lnTo>
                      <a:pt x="46" y="1210"/>
                    </a:lnTo>
                    <a:lnTo>
                      <a:pt x="172" y="1223"/>
                    </a:lnTo>
                    <a:lnTo>
                      <a:pt x="137" y="1192"/>
                    </a:lnTo>
                    <a:lnTo>
                      <a:pt x="163" y="1109"/>
                    </a:lnTo>
                    <a:lnTo>
                      <a:pt x="188" y="1125"/>
                    </a:lnTo>
                    <a:lnTo>
                      <a:pt x="266" y="1009"/>
                    </a:lnTo>
                    <a:lnTo>
                      <a:pt x="205" y="942"/>
                    </a:lnTo>
                    <a:lnTo>
                      <a:pt x="273" y="903"/>
                    </a:lnTo>
                    <a:lnTo>
                      <a:pt x="283" y="842"/>
                    </a:lnTo>
                    <a:lnTo>
                      <a:pt x="315" y="815"/>
                    </a:lnTo>
                    <a:lnTo>
                      <a:pt x="288" y="804"/>
                    </a:lnTo>
                    <a:lnTo>
                      <a:pt x="339" y="804"/>
                    </a:lnTo>
                    <a:lnTo>
                      <a:pt x="333" y="776"/>
                    </a:lnTo>
                    <a:lnTo>
                      <a:pt x="310" y="796"/>
                    </a:lnTo>
                    <a:lnTo>
                      <a:pt x="288" y="774"/>
                    </a:lnTo>
                    <a:lnTo>
                      <a:pt x="284" y="730"/>
                    </a:lnTo>
                    <a:lnTo>
                      <a:pt x="377" y="735"/>
                    </a:lnTo>
                    <a:lnTo>
                      <a:pt x="386" y="644"/>
                    </a:lnTo>
                    <a:lnTo>
                      <a:pt x="534" y="629"/>
                    </a:lnTo>
                    <a:lnTo>
                      <a:pt x="576" y="567"/>
                    </a:lnTo>
                    <a:lnTo>
                      <a:pt x="518" y="455"/>
                    </a:lnTo>
                    <a:lnTo>
                      <a:pt x="547" y="311"/>
                    </a:lnTo>
                    <a:lnTo>
                      <a:pt x="683" y="194"/>
                    </a:lnTo>
                    <a:lnTo>
                      <a:pt x="678" y="141"/>
                    </a:lnTo>
                    <a:lnTo>
                      <a:pt x="650" y="140"/>
                    </a:lnTo>
                    <a:lnTo>
                      <a:pt x="614" y="203"/>
                    </a:lnTo>
                    <a:lnTo>
                      <a:pt x="520" y="198"/>
                    </a:lnTo>
                    <a:lnTo>
                      <a:pt x="540" y="128"/>
                    </a:lnTo>
                    <a:lnTo>
                      <a:pt x="373" y="18"/>
                    </a:lnTo>
                    <a:lnTo>
                      <a:pt x="317" y="9"/>
                    </a:lnTo>
                    <a:lnTo>
                      <a:pt x="314" y="33"/>
                    </a:lnTo>
                    <a:lnTo>
                      <a:pt x="249" y="0"/>
                    </a:lnTo>
                    <a:lnTo>
                      <a:pt x="212" y="40"/>
                    </a:lnTo>
                    <a:lnTo>
                      <a:pt x="208" y="83"/>
                    </a:lnTo>
                    <a:lnTo>
                      <a:pt x="170" y="101"/>
                    </a:lnTo>
                    <a:lnTo>
                      <a:pt x="172" y="185"/>
                    </a:lnTo>
                    <a:lnTo>
                      <a:pt x="130" y="232"/>
                    </a:lnTo>
                    <a:lnTo>
                      <a:pt x="97" y="351"/>
                    </a:lnTo>
                    <a:lnTo>
                      <a:pt x="122" y="464"/>
                    </a:lnTo>
                    <a:lnTo>
                      <a:pt x="77" y="560"/>
                    </a:lnTo>
                    <a:lnTo>
                      <a:pt x="46" y="798"/>
                    </a:lnTo>
                    <a:lnTo>
                      <a:pt x="70" y="885"/>
                    </a:lnTo>
                    <a:lnTo>
                      <a:pt x="47" y="892"/>
                    </a:lnTo>
                    <a:lnTo>
                      <a:pt x="59" y="969"/>
                    </a:lnTo>
                    <a:lnTo>
                      <a:pt x="0" y="1131"/>
                    </a:lnTo>
                    <a:close/>
                  </a:path>
                </a:pathLst>
              </a:custGeom>
              <a:grpFill/>
              <a:ln w="3175" cap="rnd">
                <a:solidFill>
                  <a:schemeClr val="accent5"/>
                </a:solidFill>
                <a:round/>
                <a:headEnd/>
                <a:tailEnd/>
              </a:ln>
            </p:spPr>
            <p:txBody>
              <a:bodyPr/>
              <a:lstStyle/>
              <a:p>
                <a:endParaRPr lang="en-US" dirty="0"/>
              </a:p>
            </p:txBody>
          </p:sp>
          <p:sp>
            <p:nvSpPr>
              <p:cNvPr id="273" name="Freeform 12"/>
              <p:cNvSpPr>
                <a:spLocks noChangeAspect="1"/>
              </p:cNvSpPr>
              <p:nvPr/>
            </p:nvSpPr>
            <p:spPr bwMode="gray">
              <a:xfrm>
                <a:off x="2898771" y="6127743"/>
                <a:ext cx="90489" cy="88899"/>
              </a:xfrm>
              <a:custGeom>
                <a:avLst/>
                <a:gdLst>
                  <a:gd name="T0" fmla="*/ 0 w 121"/>
                  <a:gd name="T1" fmla="*/ 0 h 106"/>
                  <a:gd name="T2" fmla="*/ 1678141 w 121"/>
                  <a:gd name="T3" fmla="*/ 74558585 h 106"/>
                  <a:gd name="T4" fmla="*/ 67670067 w 121"/>
                  <a:gd name="T5" fmla="*/ 66821769 h 106"/>
                  <a:gd name="T6" fmla="*/ 15100278 w 121"/>
                  <a:gd name="T7" fmla="*/ 36575641 h 106"/>
                  <a:gd name="T8" fmla="*/ 0 w 121"/>
                  <a:gd name="T9" fmla="*/ 0 h 106"/>
                  <a:gd name="T10" fmla="*/ 0 60000 65536"/>
                  <a:gd name="T11" fmla="*/ 0 60000 65536"/>
                  <a:gd name="T12" fmla="*/ 0 60000 65536"/>
                  <a:gd name="T13" fmla="*/ 0 60000 65536"/>
                  <a:gd name="T14" fmla="*/ 0 60000 65536"/>
                  <a:gd name="T15" fmla="*/ 0 w 121"/>
                  <a:gd name="T16" fmla="*/ 0 h 106"/>
                  <a:gd name="T17" fmla="*/ 121 w 121"/>
                  <a:gd name="T18" fmla="*/ 106 h 106"/>
                </a:gdLst>
                <a:ahLst/>
                <a:cxnLst>
                  <a:cxn ang="T10">
                    <a:pos x="T0" y="T1"/>
                  </a:cxn>
                  <a:cxn ang="T11">
                    <a:pos x="T2" y="T3"/>
                  </a:cxn>
                  <a:cxn ang="T12">
                    <a:pos x="T4" y="T5"/>
                  </a:cxn>
                  <a:cxn ang="T13">
                    <a:pos x="T6" y="T7"/>
                  </a:cxn>
                  <a:cxn ang="T14">
                    <a:pos x="T8" y="T9"/>
                  </a:cxn>
                </a:cxnLst>
                <a:rect l="T15" t="T16" r="T17" b="T18"/>
                <a:pathLst>
                  <a:path w="121" h="106">
                    <a:moveTo>
                      <a:pt x="0" y="0"/>
                    </a:moveTo>
                    <a:lnTo>
                      <a:pt x="3" y="106"/>
                    </a:lnTo>
                    <a:lnTo>
                      <a:pt x="121" y="95"/>
                    </a:lnTo>
                    <a:lnTo>
                      <a:pt x="27" y="52"/>
                    </a:lnTo>
                    <a:lnTo>
                      <a:pt x="0" y="0"/>
                    </a:lnTo>
                    <a:close/>
                  </a:path>
                </a:pathLst>
              </a:custGeom>
              <a:grpFill/>
              <a:ln w="3175" cap="rnd">
                <a:solidFill>
                  <a:schemeClr val="accent5"/>
                </a:solidFill>
                <a:round/>
                <a:headEnd/>
                <a:tailEnd/>
              </a:ln>
            </p:spPr>
            <p:txBody>
              <a:bodyPr/>
              <a:lstStyle/>
              <a:p>
                <a:endParaRPr lang="en-US" dirty="0"/>
              </a:p>
            </p:txBody>
          </p:sp>
          <p:sp>
            <p:nvSpPr>
              <p:cNvPr id="274" name="Freeform 13"/>
              <p:cNvSpPr>
                <a:spLocks noChangeAspect="1"/>
              </p:cNvSpPr>
              <p:nvPr/>
            </p:nvSpPr>
            <p:spPr bwMode="gray">
              <a:xfrm>
                <a:off x="7395138" y="4776781"/>
                <a:ext cx="1050923" cy="873124"/>
              </a:xfrm>
              <a:custGeom>
                <a:avLst/>
                <a:gdLst>
                  <a:gd name="T0" fmla="*/ 13465772 w 1403"/>
                  <a:gd name="T1" fmla="*/ 387819384 h 1052"/>
                  <a:gd name="T2" fmla="*/ 20760076 w 1403"/>
                  <a:gd name="T3" fmla="*/ 378176000 h 1052"/>
                  <a:gd name="T4" fmla="*/ 15148900 w 1403"/>
                  <a:gd name="T5" fmla="*/ 272093803 h 1052"/>
                  <a:gd name="T6" fmla="*/ 68452446 w 1403"/>
                  <a:gd name="T7" fmla="*/ 239717631 h 1052"/>
                  <a:gd name="T8" fmla="*/ 178425043 w 1403"/>
                  <a:gd name="T9" fmla="*/ 177721606 h 1052"/>
                  <a:gd name="T10" fmla="*/ 188524559 w 1403"/>
                  <a:gd name="T11" fmla="*/ 136390923 h 1052"/>
                  <a:gd name="T12" fmla="*/ 200868247 w 1403"/>
                  <a:gd name="T13" fmla="*/ 134324305 h 1052"/>
                  <a:gd name="T14" fmla="*/ 220506237 w 1403"/>
                  <a:gd name="T15" fmla="*/ 117103326 h 1052"/>
                  <a:gd name="T16" fmla="*/ 281103337 w 1403"/>
                  <a:gd name="T17" fmla="*/ 83350239 h 1052"/>
                  <a:gd name="T18" fmla="*/ 299619242 w 1403"/>
                  <a:gd name="T19" fmla="*/ 98504601 h 1052"/>
                  <a:gd name="T20" fmla="*/ 314207100 w 1403"/>
                  <a:gd name="T21" fmla="*/ 86794601 h 1052"/>
                  <a:gd name="T22" fmla="*/ 378732247 w 1403"/>
                  <a:gd name="T23" fmla="*/ 34441959 h 1052"/>
                  <a:gd name="T24" fmla="*/ 456161374 w 1403"/>
                  <a:gd name="T25" fmla="*/ 40641811 h 1052"/>
                  <a:gd name="T26" fmla="*/ 525735905 w 1403"/>
                  <a:gd name="T27" fmla="*/ 170833712 h 1052"/>
                  <a:gd name="T28" fmla="*/ 557156540 w 1403"/>
                  <a:gd name="T29" fmla="*/ 33753087 h 1052"/>
                  <a:gd name="T30" fmla="*/ 596993564 w 1403"/>
                  <a:gd name="T31" fmla="*/ 85416856 h 1052"/>
                  <a:gd name="T32" fmla="*/ 648052190 w 1403"/>
                  <a:gd name="T33" fmla="*/ 203209054 h 1052"/>
                  <a:gd name="T34" fmla="*/ 713138379 w 1403"/>
                  <a:gd name="T35" fmla="*/ 289314783 h 1052"/>
                  <a:gd name="T36" fmla="*/ 735020540 w 1403"/>
                  <a:gd name="T37" fmla="*/ 315491103 h 1052"/>
                  <a:gd name="T38" fmla="*/ 787201251 w 1403"/>
                  <a:gd name="T39" fmla="*/ 433972174 h 1052"/>
                  <a:gd name="T40" fmla="*/ 743436929 w 1403"/>
                  <a:gd name="T41" fmla="*/ 572429714 h 1052"/>
                  <a:gd name="T42" fmla="*/ 673862398 w 1403"/>
                  <a:gd name="T43" fmla="*/ 691599657 h 1052"/>
                  <a:gd name="T44" fmla="*/ 648613232 w 1403"/>
                  <a:gd name="T45" fmla="*/ 724664701 h 1052"/>
                  <a:gd name="T46" fmla="*/ 590261052 w 1403"/>
                  <a:gd name="T47" fmla="*/ 714332445 h 1052"/>
                  <a:gd name="T48" fmla="*/ 523491735 w 1403"/>
                  <a:gd name="T49" fmla="*/ 676445294 h 1052"/>
                  <a:gd name="T50" fmla="*/ 487020967 w 1403"/>
                  <a:gd name="T51" fmla="*/ 627537845 h 1052"/>
                  <a:gd name="T52" fmla="*/ 479165621 w 1403"/>
                  <a:gd name="T53" fmla="*/ 615138142 h 1052"/>
                  <a:gd name="T54" fmla="*/ 480288455 w 1403"/>
                  <a:gd name="T55" fmla="*/ 544876478 h 1052"/>
                  <a:gd name="T56" fmla="*/ 429790872 w 1403"/>
                  <a:gd name="T57" fmla="*/ 598606034 h 1052"/>
                  <a:gd name="T58" fmla="*/ 354044123 w 1403"/>
                  <a:gd name="T59" fmla="*/ 516633540 h 1052"/>
                  <a:gd name="T60" fmla="*/ 205917630 w 1403"/>
                  <a:gd name="T61" fmla="*/ 577940693 h 1052"/>
                  <a:gd name="T62" fmla="*/ 92578777 w 1403"/>
                  <a:gd name="T63" fmla="*/ 614449269 h 1052"/>
                  <a:gd name="T64" fmla="*/ 49936540 w 1403"/>
                  <a:gd name="T65" fmla="*/ 520766775 h 10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03"/>
                  <a:gd name="T100" fmla="*/ 0 h 1052"/>
                  <a:gd name="T101" fmla="*/ 1403 w 1403"/>
                  <a:gd name="T102" fmla="*/ 1052 h 10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03" h="1052">
                    <a:moveTo>
                      <a:pt x="0" y="554"/>
                    </a:moveTo>
                    <a:lnTo>
                      <a:pt x="24" y="563"/>
                    </a:lnTo>
                    <a:lnTo>
                      <a:pt x="10" y="532"/>
                    </a:lnTo>
                    <a:lnTo>
                      <a:pt x="37" y="549"/>
                    </a:lnTo>
                    <a:lnTo>
                      <a:pt x="9" y="488"/>
                    </a:lnTo>
                    <a:lnTo>
                      <a:pt x="27" y="395"/>
                    </a:lnTo>
                    <a:lnTo>
                      <a:pt x="35" y="420"/>
                    </a:lnTo>
                    <a:lnTo>
                      <a:pt x="122" y="348"/>
                    </a:lnTo>
                    <a:lnTo>
                      <a:pt x="268" y="313"/>
                    </a:lnTo>
                    <a:lnTo>
                      <a:pt x="318" y="258"/>
                    </a:lnTo>
                    <a:lnTo>
                      <a:pt x="317" y="224"/>
                    </a:lnTo>
                    <a:lnTo>
                      <a:pt x="336" y="198"/>
                    </a:lnTo>
                    <a:lnTo>
                      <a:pt x="358" y="240"/>
                    </a:lnTo>
                    <a:lnTo>
                      <a:pt x="358" y="195"/>
                    </a:lnTo>
                    <a:lnTo>
                      <a:pt x="391" y="204"/>
                    </a:lnTo>
                    <a:lnTo>
                      <a:pt x="393" y="170"/>
                    </a:lnTo>
                    <a:lnTo>
                      <a:pt x="445" y="119"/>
                    </a:lnTo>
                    <a:lnTo>
                      <a:pt x="501" y="121"/>
                    </a:lnTo>
                    <a:lnTo>
                      <a:pt x="512" y="173"/>
                    </a:lnTo>
                    <a:lnTo>
                      <a:pt x="534" y="143"/>
                    </a:lnTo>
                    <a:lnTo>
                      <a:pt x="576" y="160"/>
                    </a:lnTo>
                    <a:lnTo>
                      <a:pt x="560" y="126"/>
                    </a:lnTo>
                    <a:lnTo>
                      <a:pt x="593" y="71"/>
                    </a:lnTo>
                    <a:lnTo>
                      <a:pt x="675" y="50"/>
                    </a:lnTo>
                    <a:lnTo>
                      <a:pt x="654" y="14"/>
                    </a:lnTo>
                    <a:lnTo>
                      <a:pt x="813" y="59"/>
                    </a:lnTo>
                    <a:lnTo>
                      <a:pt x="779" y="152"/>
                    </a:lnTo>
                    <a:lnTo>
                      <a:pt x="937" y="248"/>
                    </a:lnTo>
                    <a:lnTo>
                      <a:pt x="976" y="211"/>
                    </a:lnTo>
                    <a:lnTo>
                      <a:pt x="993" y="49"/>
                    </a:lnTo>
                    <a:lnTo>
                      <a:pt x="1031" y="0"/>
                    </a:lnTo>
                    <a:lnTo>
                      <a:pt x="1064" y="124"/>
                    </a:lnTo>
                    <a:lnTo>
                      <a:pt x="1119" y="152"/>
                    </a:lnTo>
                    <a:lnTo>
                      <a:pt x="1155" y="295"/>
                    </a:lnTo>
                    <a:lnTo>
                      <a:pt x="1240" y="340"/>
                    </a:lnTo>
                    <a:lnTo>
                      <a:pt x="1271" y="420"/>
                    </a:lnTo>
                    <a:lnTo>
                      <a:pt x="1303" y="415"/>
                    </a:lnTo>
                    <a:lnTo>
                      <a:pt x="1310" y="458"/>
                    </a:lnTo>
                    <a:lnTo>
                      <a:pt x="1380" y="519"/>
                    </a:lnTo>
                    <a:lnTo>
                      <a:pt x="1403" y="630"/>
                    </a:lnTo>
                    <a:lnTo>
                      <a:pt x="1387" y="738"/>
                    </a:lnTo>
                    <a:lnTo>
                      <a:pt x="1325" y="831"/>
                    </a:lnTo>
                    <a:lnTo>
                      <a:pt x="1281" y="987"/>
                    </a:lnTo>
                    <a:lnTo>
                      <a:pt x="1201" y="1004"/>
                    </a:lnTo>
                    <a:lnTo>
                      <a:pt x="1153" y="1034"/>
                    </a:lnTo>
                    <a:lnTo>
                      <a:pt x="1156" y="1052"/>
                    </a:lnTo>
                    <a:lnTo>
                      <a:pt x="1106" y="999"/>
                    </a:lnTo>
                    <a:lnTo>
                      <a:pt x="1052" y="1037"/>
                    </a:lnTo>
                    <a:lnTo>
                      <a:pt x="986" y="1020"/>
                    </a:lnTo>
                    <a:lnTo>
                      <a:pt x="933" y="982"/>
                    </a:lnTo>
                    <a:lnTo>
                      <a:pt x="909" y="902"/>
                    </a:lnTo>
                    <a:lnTo>
                      <a:pt x="868" y="911"/>
                    </a:lnTo>
                    <a:lnTo>
                      <a:pt x="867" y="859"/>
                    </a:lnTo>
                    <a:lnTo>
                      <a:pt x="854" y="893"/>
                    </a:lnTo>
                    <a:lnTo>
                      <a:pt x="826" y="894"/>
                    </a:lnTo>
                    <a:lnTo>
                      <a:pt x="856" y="791"/>
                    </a:lnTo>
                    <a:lnTo>
                      <a:pt x="794" y="889"/>
                    </a:lnTo>
                    <a:lnTo>
                      <a:pt x="766" y="869"/>
                    </a:lnTo>
                    <a:lnTo>
                      <a:pt x="734" y="793"/>
                    </a:lnTo>
                    <a:lnTo>
                      <a:pt x="631" y="750"/>
                    </a:lnTo>
                    <a:lnTo>
                      <a:pt x="444" y="783"/>
                    </a:lnTo>
                    <a:lnTo>
                      <a:pt x="367" y="839"/>
                    </a:lnTo>
                    <a:lnTo>
                      <a:pt x="238" y="843"/>
                    </a:lnTo>
                    <a:lnTo>
                      <a:pt x="165" y="892"/>
                    </a:lnTo>
                    <a:lnTo>
                      <a:pt x="68" y="858"/>
                    </a:lnTo>
                    <a:lnTo>
                      <a:pt x="89" y="756"/>
                    </a:lnTo>
                    <a:lnTo>
                      <a:pt x="0" y="554"/>
                    </a:lnTo>
                    <a:close/>
                  </a:path>
                </a:pathLst>
              </a:custGeom>
              <a:grpFill/>
              <a:ln w="3175" cap="rnd">
                <a:solidFill>
                  <a:schemeClr val="accent5"/>
                </a:solidFill>
                <a:round/>
                <a:headEnd/>
                <a:tailEnd/>
              </a:ln>
            </p:spPr>
            <p:txBody>
              <a:bodyPr/>
              <a:lstStyle/>
              <a:p>
                <a:endParaRPr lang="en-US" dirty="0"/>
              </a:p>
            </p:txBody>
          </p:sp>
          <p:sp>
            <p:nvSpPr>
              <p:cNvPr id="275" name="Freeform 14"/>
              <p:cNvSpPr>
                <a:spLocks noChangeAspect="1"/>
              </p:cNvSpPr>
              <p:nvPr/>
            </p:nvSpPr>
            <p:spPr bwMode="gray">
              <a:xfrm>
                <a:off x="8217462" y="5699118"/>
                <a:ext cx="92075" cy="96837"/>
              </a:xfrm>
              <a:custGeom>
                <a:avLst/>
                <a:gdLst>
                  <a:gd name="T0" fmla="*/ 0 w 122"/>
                  <a:gd name="T1" fmla="*/ 13244021 h 119"/>
                  <a:gd name="T2" fmla="*/ 1138862 w 122"/>
                  <a:gd name="T3" fmla="*/ 0 h 119"/>
                  <a:gd name="T4" fmla="*/ 35884344 w 122"/>
                  <a:gd name="T5" fmla="*/ 11257621 h 119"/>
                  <a:gd name="T6" fmla="*/ 62654773 w 122"/>
                  <a:gd name="T7" fmla="*/ 1986400 h 119"/>
                  <a:gd name="T8" fmla="*/ 69490210 w 122"/>
                  <a:gd name="T9" fmla="*/ 21190433 h 119"/>
                  <a:gd name="T10" fmla="*/ 69490210 w 122"/>
                  <a:gd name="T11" fmla="*/ 44368079 h 119"/>
                  <a:gd name="T12" fmla="*/ 42719026 w 122"/>
                  <a:gd name="T13" fmla="*/ 78803347 h 119"/>
                  <a:gd name="T14" fmla="*/ 25631567 w 122"/>
                  <a:gd name="T15" fmla="*/ 76816947 h 119"/>
                  <a:gd name="T16" fmla="*/ 0 w 122"/>
                  <a:gd name="T17" fmla="*/ 13244021 h 1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2"/>
                  <a:gd name="T28" fmla="*/ 0 h 119"/>
                  <a:gd name="T29" fmla="*/ 122 w 122"/>
                  <a:gd name="T30" fmla="*/ 119 h 1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2" h="119">
                    <a:moveTo>
                      <a:pt x="0" y="20"/>
                    </a:moveTo>
                    <a:lnTo>
                      <a:pt x="2" y="0"/>
                    </a:lnTo>
                    <a:lnTo>
                      <a:pt x="63" y="17"/>
                    </a:lnTo>
                    <a:lnTo>
                      <a:pt x="110" y="3"/>
                    </a:lnTo>
                    <a:lnTo>
                      <a:pt x="122" y="32"/>
                    </a:lnTo>
                    <a:lnTo>
                      <a:pt x="122" y="67"/>
                    </a:lnTo>
                    <a:lnTo>
                      <a:pt x="75" y="119"/>
                    </a:lnTo>
                    <a:lnTo>
                      <a:pt x="45" y="116"/>
                    </a:lnTo>
                    <a:lnTo>
                      <a:pt x="0" y="20"/>
                    </a:lnTo>
                    <a:close/>
                  </a:path>
                </a:pathLst>
              </a:custGeom>
              <a:grpFill/>
              <a:ln w="3175" cap="rnd">
                <a:solidFill>
                  <a:schemeClr val="accent5"/>
                </a:solidFill>
                <a:round/>
                <a:headEnd/>
                <a:tailEnd/>
              </a:ln>
            </p:spPr>
            <p:txBody>
              <a:bodyPr/>
              <a:lstStyle/>
              <a:p>
                <a:endParaRPr lang="en-US" dirty="0"/>
              </a:p>
            </p:txBody>
          </p:sp>
          <p:sp>
            <p:nvSpPr>
              <p:cNvPr id="276" name="Freeform 15"/>
              <p:cNvSpPr>
                <a:spLocks noChangeAspect="1"/>
              </p:cNvSpPr>
              <p:nvPr/>
            </p:nvSpPr>
            <p:spPr bwMode="gray">
              <a:xfrm>
                <a:off x="4707503" y="2952746"/>
                <a:ext cx="200024" cy="84139"/>
              </a:xfrm>
              <a:custGeom>
                <a:avLst/>
                <a:gdLst>
                  <a:gd name="T0" fmla="*/ 0 w 265"/>
                  <a:gd name="T1" fmla="*/ 39464846 h 102"/>
                  <a:gd name="T2" fmla="*/ 1708893 w 265"/>
                  <a:gd name="T3" fmla="*/ 42867486 h 102"/>
                  <a:gd name="T4" fmla="*/ 2848658 w 265"/>
                  <a:gd name="T5" fmla="*/ 55114514 h 102"/>
                  <a:gd name="T6" fmla="*/ 19371478 w 265"/>
                  <a:gd name="T7" fmla="*/ 57836626 h 102"/>
                  <a:gd name="T8" fmla="*/ 50136832 w 265"/>
                  <a:gd name="T9" fmla="*/ 51032172 h 102"/>
                  <a:gd name="T10" fmla="*/ 83181717 w 265"/>
                  <a:gd name="T11" fmla="*/ 69403951 h 102"/>
                  <a:gd name="T12" fmla="*/ 131040529 w 265"/>
                  <a:gd name="T13" fmla="*/ 56475570 h 102"/>
                  <a:gd name="T14" fmla="*/ 150981134 w 265"/>
                  <a:gd name="T15" fmla="*/ 21773595 h 102"/>
                  <a:gd name="T16" fmla="*/ 142435161 w 265"/>
                  <a:gd name="T17" fmla="*/ 0 h 102"/>
                  <a:gd name="T18" fmla="*/ 84321482 w 265"/>
                  <a:gd name="T19" fmla="*/ 2041584 h 102"/>
                  <a:gd name="T20" fmla="*/ 66089770 w 265"/>
                  <a:gd name="T21" fmla="*/ 38103791 h 102"/>
                  <a:gd name="T22" fmla="*/ 0 w 265"/>
                  <a:gd name="T23" fmla="*/ 39464846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102"/>
                  <a:gd name="T38" fmla="*/ 265 w 265"/>
                  <a:gd name="T39" fmla="*/ 102 h 1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102">
                    <a:moveTo>
                      <a:pt x="0" y="58"/>
                    </a:moveTo>
                    <a:lnTo>
                      <a:pt x="3" y="63"/>
                    </a:lnTo>
                    <a:lnTo>
                      <a:pt x="5" y="81"/>
                    </a:lnTo>
                    <a:lnTo>
                      <a:pt x="34" y="85"/>
                    </a:lnTo>
                    <a:lnTo>
                      <a:pt x="88" y="75"/>
                    </a:lnTo>
                    <a:lnTo>
                      <a:pt x="146" y="102"/>
                    </a:lnTo>
                    <a:lnTo>
                      <a:pt x="230" y="83"/>
                    </a:lnTo>
                    <a:lnTo>
                      <a:pt x="265" y="32"/>
                    </a:lnTo>
                    <a:lnTo>
                      <a:pt x="250" y="0"/>
                    </a:lnTo>
                    <a:lnTo>
                      <a:pt x="148" y="3"/>
                    </a:lnTo>
                    <a:lnTo>
                      <a:pt x="116" y="56"/>
                    </a:lnTo>
                    <a:lnTo>
                      <a:pt x="0" y="58"/>
                    </a:lnTo>
                    <a:close/>
                  </a:path>
                </a:pathLst>
              </a:custGeom>
              <a:grpFill/>
              <a:ln w="3175" cap="rnd">
                <a:solidFill>
                  <a:schemeClr val="accent5"/>
                </a:solidFill>
                <a:round/>
                <a:headEnd/>
                <a:tailEnd/>
              </a:ln>
            </p:spPr>
            <p:txBody>
              <a:bodyPr/>
              <a:lstStyle/>
              <a:p>
                <a:endParaRPr lang="en-US" dirty="0"/>
              </a:p>
            </p:txBody>
          </p:sp>
          <p:sp>
            <p:nvSpPr>
              <p:cNvPr id="277" name="Freeform 16"/>
              <p:cNvSpPr>
                <a:spLocks noChangeAspect="1"/>
              </p:cNvSpPr>
              <p:nvPr/>
            </p:nvSpPr>
            <p:spPr bwMode="gray">
              <a:xfrm>
                <a:off x="6741090" y="3692522"/>
                <a:ext cx="123826" cy="169863"/>
              </a:xfrm>
              <a:custGeom>
                <a:avLst/>
                <a:gdLst>
                  <a:gd name="T0" fmla="*/ 0 w 166"/>
                  <a:gd name="T1" fmla="*/ 41475432 h 206"/>
                  <a:gd name="T2" fmla="*/ 12797239 w 166"/>
                  <a:gd name="T3" fmla="*/ 56434096 h 206"/>
                  <a:gd name="T4" fmla="*/ 20587771 w 166"/>
                  <a:gd name="T5" fmla="*/ 121706840 h 206"/>
                  <a:gd name="T6" fmla="*/ 43400663 w 166"/>
                  <a:gd name="T7" fmla="*/ 117627654 h 206"/>
                  <a:gd name="T8" fmla="*/ 56754368 w 166"/>
                  <a:gd name="T9" fmla="*/ 89070880 h 206"/>
                  <a:gd name="T10" fmla="*/ 73446873 w 166"/>
                  <a:gd name="T11" fmla="*/ 95190071 h 206"/>
                  <a:gd name="T12" fmla="*/ 84575459 w 166"/>
                  <a:gd name="T13" fmla="*/ 140065237 h 206"/>
                  <a:gd name="T14" fmla="*/ 92365245 w 166"/>
                  <a:gd name="T15" fmla="*/ 114908197 h 206"/>
                  <a:gd name="T16" fmla="*/ 82349592 w 166"/>
                  <a:gd name="T17" fmla="*/ 69352754 h 206"/>
                  <a:gd name="T18" fmla="*/ 73446873 w 166"/>
                  <a:gd name="T19" fmla="*/ 86350598 h 206"/>
                  <a:gd name="T20" fmla="*/ 61206101 w 166"/>
                  <a:gd name="T21" fmla="*/ 63913015 h 206"/>
                  <a:gd name="T22" fmla="*/ 83462526 w 166"/>
                  <a:gd name="T23" fmla="*/ 36036518 h 206"/>
                  <a:gd name="T24" fmla="*/ 40061863 w 166"/>
                  <a:gd name="T25" fmla="*/ 31956508 h 206"/>
                  <a:gd name="T26" fmla="*/ 12241519 w 166"/>
                  <a:gd name="T27" fmla="*/ 0 h 206"/>
                  <a:gd name="T28" fmla="*/ 3338799 w 166"/>
                  <a:gd name="T29" fmla="*/ 17678121 h 206"/>
                  <a:gd name="T30" fmla="*/ 13353706 w 166"/>
                  <a:gd name="T31" fmla="*/ 31956508 h 206"/>
                  <a:gd name="T32" fmla="*/ 0 w 166"/>
                  <a:gd name="T33" fmla="*/ 41475432 h 20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6"/>
                  <a:gd name="T52" fmla="*/ 0 h 206"/>
                  <a:gd name="T53" fmla="*/ 166 w 166"/>
                  <a:gd name="T54" fmla="*/ 206 h 20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6" h="206">
                    <a:moveTo>
                      <a:pt x="0" y="61"/>
                    </a:moveTo>
                    <a:lnTo>
                      <a:pt x="23" y="83"/>
                    </a:lnTo>
                    <a:lnTo>
                      <a:pt x="37" y="179"/>
                    </a:lnTo>
                    <a:lnTo>
                      <a:pt x="78" y="173"/>
                    </a:lnTo>
                    <a:lnTo>
                      <a:pt x="102" y="131"/>
                    </a:lnTo>
                    <a:lnTo>
                      <a:pt x="132" y="140"/>
                    </a:lnTo>
                    <a:lnTo>
                      <a:pt x="152" y="206"/>
                    </a:lnTo>
                    <a:lnTo>
                      <a:pt x="166" y="169"/>
                    </a:lnTo>
                    <a:lnTo>
                      <a:pt x="148" y="102"/>
                    </a:lnTo>
                    <a:lnTo>
                      <a:pt x="132" y="127"/>
                    </a:lnTo>
                    <a:lnTo>
                      <a:pt x="110" y="94"/>
                    </a:lnTo>
                    <a:lnTo>
                      <a:pt x="150" y="53"/>
                    </a:lnTo>
                    <a:lnTo>
                      <a:pt x="72" y="47"/>
                    </a:lnTo>
                    <a:lnTo>
                      <a:pt x="22" y="0"/>
                    </a:lnTo>
                    <a:lnTo>
                      <a:pt x="6" y="26"/>
                    </a:lnTo>
                    <a:lnTo>
                      <a:pt x="24" y="47"/>
                    </a:lnTo>
                    <a:lnTo>
                      <a:pt x="0" y="61"/>
                    </a:lnTo>
                    <a:close/>
                  </a:path>
                </a:pathLst>
              </a:custGeom>
              <a:grpFill/>
              <a:ln w="3175" cap="rnd">
                <a:solidFill>
                  <a:schemeClr val="accent5"/>
                </a:solidFill>
                <a:round/>
                <a:headEnd/>
                <a:tailEnd/>
              </a:ln>
            </p:spPr>
            <p:txBody>
              <a:bodyPr/>
              <a:lstStyle/>
              <a:p>
                <a:endParaRPr lang="en-US" dirty="0"/>
              </a:p>
            </p:txBody>
          </p:sp>
          <p:sp>
            <p:nvSpPr>
              <p:cNvPr id="278" name="Freeform 17"/>
              <p:cNvSpPr>
                <a:spLocks noChangeAspect="1"/>
              </p:cNvSpPr>
              <p:nvPr/>
            </p:nvSpPr>
            <p:spPr bwMode="gray">
              <a:xfrm>
                <a:off x="4540816" y="2854321"/>
                <a:ext cx="82550" cy="66674"/>
              </a:xfrm>
              <a:custGeom>
                <a:avLst/>
                <a:gdLst>
                  <a:gd name="T0" fmla="*/ 0 w 112"/>
                  <a:gd name="T1" fmla="*/ 10163410 h 81"/>
                  <a:gd name="T2" fmla="*/ 14124158 w 112"/>
                  <a:gd name="T3" fmla="*/ 2710627 h 81"/>
                  <a:gd name="T4" fmla="*/ 41286793 w 112"/>
                  <a:gd name="T5" fmla="*/ 0 h 81"/>
                  <a:gd name="T6" fmla="*/ 59757355 w 112"/>
                  <a:gd name="T7" fmla="*/ 22359996 h 81"/>
                  <a:gd name="T8" fmla="*/ 60843772 w 112"/>
                  <a:gd name="T9" fmla="*/ 39299562 h 81"/>
                  <a:gd name="T10" fmla="*/ 53781325 w 112"/>
                  <a:gd name="T11" fmla="*/ 54883403 h 81"/>
                  <a:gd name="T12" fmla="*/ 0 w 112"/>
                  <a:gd name="T13" fmla="*/ 10163410 h 81"/>
                  <a:gd name="T14" fmla="*/ 0 60000 65536"/>
                  <a:gd name="T15" fmla="*/ 0 60000 65536"/>
                  <a:gd name="T16" fmla="*/ 0 60000 65536"/>
                  <a:gd name="T17" fmla="*/ 0 60000 65536"/>
                  <a:gd name="T18" fmla="*/ 0 60000 65536"/>
                  <a:gd name="T19" fmla="*/ 0 60000 65536"/>
                  <a:gd name="T20" fmla="*/ 0 60000 65536"/>
                  <a:gd name="T21" fmla="*/ 0 w 112"/>
                  <a:gd name="T22" fmla="*/ 0 h 81"/>
                  <a:gd name="T23" fmla="*/ 112 w 112"/>
                  <a:gd name="T24" fmla="*/ 81 h 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1">
                    <a:moveTo>
                      <a:pt x="0" y="15"/>
                    </a:moveTo>
                    <a:lnTo>
                      <a:pt x="26" y="4"/>
                    </a:lnTo>
                    <a:lnTo>
                      <a:pt x="76" y="0"/>
                    </a:lnTo>
                    <a:lnTo>
                      <a:pt x="110" y="33"/>
                    </a:lnTo>
                    <a:lnTo>
                      <a:pt x="112" y="58"/>
                    </a:lnTo>
                    <a:lnTo>
                      <a:pt x="99" y="81"/>
                    </a:lnTo>
                    <a:lnTo>
                      <a:pt x="0" y="15"/>
                    </a:lnTo>
                    <a:close/>
                  </a:path>
                </a:pathLst>
              </a:custGeom>
              <a:grpFill/>
              <a:ln w="3175" cap="rnd">
                <a:solidFill>
                  <a:schemeClr val="accent5"/>
                </a:solidFill>
                <a:round/>
                <a:headEnd/>
                <a:tailEnd/>
              </a:ln>
            </p:spPr>
            <p:txBody>
              <a:bodyPr/>
              <a:lstStyle/>
              <a:p>
                <a:endParaRPr lang="en-US" dirty="0"/>
              </a:p>
            </p:txBody>
          </p:sp>
          <p:sp>
            <p:nvSpPr>
              <p:cNvPr id="279" name="Freeform 18"/>
              <p:cNvSpPr>
                <a:spLocks noChangeAspect="1"/>
              </p:cNvSpPr>
              <p:nvPr/>
            </p:nvSpPr>
            <p:spPr bwMode="gray">
              <a:xfrm>
                <a:off x="6768077" y="3638546"/>
                <a:ext cx="77787" cy="49213"/>
              </a:xfrm>
              <a:custGeom>
                <a:avLst/>
                <a:gdLst>
                  <a:gd name="T0" fmla="*/ 0 w 105"/>
                  <a:gd name="T1" fmla="*/ 25046915 h 59"/>
                  <a:gd name="T2" fmla="*/ 7134920 w 105"/>
                  <a:gd name="T3" fmla="*/ 41049481 h 59"/>
                  <a:gd name="T4" fmla="*/ 57626832 w 105"/>
                  <a:gd name="T5" fmla="*/ 34092097 h 59"/>
                  <a:gd name="T6" fmla="*/ 54333849 w 105"/>
                  <a:gd name="T7" fmla="*/ 11827802 h 59"/>
                  <a:gd name="T8" fmla="*/ 18659990 w 105"/>
                  <a:gd name="T9" fmla="*/ 0 h 59"/>
                  <a:gd name="T10" fmla="*/ 0 w 105"/>
                  <a:gd name="T11" fmla="*/ 25046915 h 59"/>
                  <a:gd name="T12" fmla="*/ 0 60000 65536"/>
                  <a:gd name="T13" fmla="*/ 0 60000 65536"/>
                  <a:gd name="T14" fmla="*/ 0 60000 65536"/>
                  <a:gd name="T15" fmla="*/ 0 60000 65536"/>
                  <a:gd name="T16" fmla="*/ 0 60000 65536"/>
                  <a:gd name="T17" fmla="*/ 0 60000 65536"/>
                  <a:gd name="T18" fmla="*/ 0 w 105"/>
                  <a:gd name="T19" fmla="*/ 0 h 59"/>
                  <a:gd name="T20" fmla="*/ 105 w 105"/>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05" h="59">
                    <a:moveTo>
                      <a:pt x="0" y="36"/>
                    </a:moveTo>
                    <a:lnTo>
                      <a:pt x="13" y="59"/>
                    </a:lnTo>
                    <a:lnTo>
                      <a:pt x="105" y="49"/>
                    </a:lnTo>
                    <a:lnTo>
                      <a:pt x="99" y="17"/>
                    </a:lnTo>
                    <a:lnTo>
                      <a:pt x="34" y="0"/>
                    </a:lnTo>
                    <a:lnTo>
                      <a:pt x="0" y="36"/>
                    </a:lnTo>
                    <a:close/>
                  </a:path>
                </a:pathLst>
              </a:custGeom>
              <a:grpFill/>
              <a:ln w="3175" cap="rnd">
                <a:solidFill>
                  <a:schemeClr val="accent5"/>
                </a:solidFill>
                <a:round/>
                <a:headEnd/>
                <a:tailEnd/>
              </a:ln>
            </p:spPr>
            <p:txBody>
              <a:bodyPr/>
              <a:lstStyle/>
              <a:p>
                <a:endParaRPr lang="en-US" dirty="0"/>
              </a:p>
            </p:txBody>
          </p:sp>
          <p:sp>
            <p:nvSpPr>
              <p:cNvPr id="280" name="Freeform 19"/>
              <p:cNvSpPr>
                <a:spLocks noChangeAspect="1"/>
              </p:cNvSpPr>
              <p:nvPr/>
            </p:nvSpPr>
            <p:spPr bwMode="gray">
              <a:xfrm>
                <a:off x="2873372" y="4740269"/>
                <a:ext cx="311150" cy="392111"/>
              </a:xfrm>
              <a:custGeom>
                <a:avLst/>
                <a:gdLst>
                  <a:gd name="T0" fmla="*/ 0 w 415"/>
                  <a:gd name="T1" fmla="*/ 33267999 h 471"/>
                  <a:gd name="T2" fmla="*/ 16864330 w 415"/>
                  <a:gd name="T3" fmla="*/ 67921298 h 471"/>
                  <a:gd name="T4" fmla="*/ 5059374 w 415"/>
                  <a:gd name="T5" fmla="*/ 141387123 h 471"/>
                  <a:gd name="T6" fmla="*/ 16864330 w 415"/>
                  <a:gd name="T7" fmla="*/ 150397397 h 471"/>
                  <a:gd name="T8" fmla="*/ 11242637 w 415"/>
                  <a:gd name="T9" fmla="*/ 160793803 h 471"/>
                  <a:gd name="T10" fmla="*/ 1124639 w 415"/>
                  <a:gd name="T11" fmla="*/ 191288706 h 471"/>
                  <a:gd name="T12" fmla="*/ 21361385 w 415"/>
                  <a:gd name="T13" fmla="*/ 234952278 h 471"/>
                  <a:gd name="T14" fmla="*/ 33728660 w 415"/>
                  <a:gd name="T15" fmla="*/ 323666387 h 471"/>
                  <a:gd name="T16" fmla="*/ 47219824 w 415"/>
                  <a:gd name="T17" fmla="*/ 326438651 h 471"/>
                  <a:gd name="T18" fmla="*/ 68018890 w 415"/>
                  <a:gd name="T19" fmla="*/ 298716012 h 471"/>
                  <a:gd name="T20" fmla="*/ 104557646 w 415"/>
                  <a:gd name="T21" fmla="*/ 321586773 h 471"/>
                  <a:gd name="T22" fmla="*/ 106243854 w 415"/>
                  <a:gd name="T23" fmla="*/ 304953190 h 471"/>
                  <a:gd name="T24" fmla="*/ 137723987 w 415"/>
                  <a:gd name="T25" fmla="*/ 311191200 h 471"/>
                  <a:gd name="T26" fmla="*/ 149528943 w 415"/>
                  <a:gd name="T27" fmla="*/ 246734816 h 471"/>
                  <a:gd name="T28" fmla="*/ 206866765 w 415"/>
                  <a:gd name="T29" fmla="*/ 234952278 h 471"/>
                  <a:gd name="T30" fmla="*/ 225979623 w 415"/>
                  <a:gd name="T31" fmla="*/ 257131222 h 471"/>
                  <a:gd name="T32" fmla="*/ 233287524 w 415"/>
                  <a:gd name="T33" fmla="*/ 206536990 h 471"/>
                  <a:gd name="T34" fmla="*/ 220358679 w 415"/>
                  <a:gd name="T35" fmla="*/ 164258716 h 471"/>
                  <a:gd name="T36" fmla="*/ 187754658 w 415"/>
                  <a:gd name="T37" fmla="*/ 162179935 h 471"/>
                  <a:gd name="T38" fmla="*/ 173701174 w 415"/>
                  <a:gd name="T39" fmla="*/ 97723551 h 471"/>
                  <a:gd name="T40" fmla="*/ 87131747 w 415"/>
                  <a:gd name="T41" fmla="*/ 55446110 h 471"/>
                  <a:gd name="T42" fmla="*/ 82072373 w 415"/>
                  <a:gd name="T43" fmla="*/ 0 h 471"/>
                  <a:gd name="T44" fmla="*/ 23609912 w 415"/>
                  <a:gd name="T45" fmla="*/ 34654131 h 471"/>
                  <a:gd name="T46" fmla="*/ 0 w 415"/>
                  <a:gd name="T47" fmla="*/ 33267999 h 47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15"/>
                  <a:gd name="T73" fmla="*/ 0 h 471"/>
                  <a:gd name="T74" fmla="*/ 415 w 415"/>
                  <a:gd name="T75" fmla="*/ 471 h 47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15" h="471">
                    <a:moveTo>
                      <a:pt x="0" y="48"/>
                    </a:moveTo>
                    <a:lnTo>
                      <a:pt x="30" y="98"/>
                    </a:lnTo>
                    <a:lnTo>
                      <a:pt x="9" y="204"/>
                    </a:lnTo>
                    <a:lnTo>
                      <a:pt x="30" y="217"/>
                    </a:lnTo>
                    <a:lnTo>
                      <a:pt x="20" y="232"/>
                    </a:lnTo>
                    <a:lnTo>
                      <a:pt x="2" y="276"/>
                    </a:lnTo>
                    <a:lnTo>
                      <a:pt x="38" y="339"/>
                    </a:lnTo>
                    <a:lnTo>
                      <a:pt x="60" y="467"/>
                    </a:lnTo>
                    <a:lnTo>
                      <a:pt x="84" y="471"/>
                    </a:lnTo>
                    <a:lnTo>
                      <a:pt x="121" y="431"/>
                    </a:lnTo>
                    <a:lnTo>
                      <a:pt x="186" y="464"/>
                    </a:lnTo>
                    <a:lnTo>
                      <a:pt x="189" y="440"/>
                    </a:lnTo>
                    <a:lnTo>
                      <a:pt x="245" y="449"/>
                    </a:lnTo>
                    <a:lnTo>
                      <a:pt x="266" y="356"/>
                    </a:lnTo>
                    <a:lnTo>
                      <a:pt x="368" y="339"/>
                    </a:lnTo>
                    <a:lnTo>
                      <a:pt x="402" y="371"/>
                    </a:lnTo>
                    <a:lnTo>
                      <a:pt x="415" y="298"/>
                    </a:lnTo>
                    <a:lnTo>
                      <a:pt x="392" y="237"/>
                    </a:lnTo>
                    <a:lnTo>
                      <a:pt x="334" y="234"/>
                    </a:lnTo>
                    <a:lnTo>
                      <a:pt x="309" y="141"/>
                    </a:lnTo>
                    <a:lnTo>
                      <a:pt x="155" y="80"/>
                    </a:lnTo>
                    <a:lnTo>
                      <a:pt x="146" y="0"/>
                    </a:lnTo>
                    <a:lnTo>
                      <a:pt x="42" y="50"/>
                    </a:lnTo>
                    <a:lnTo>
                      <a:pt x="0" y="48"/>
                    </a:lnTo>
                    <a:close/>
                  </a:path>
                </a:pathLst>
              </a:custGeom>
              <a:grpFill/>
              <a:ln w="3175" cap="rnd">
                <a:solidFill>
                  <a:schemeClr val="accent5"/>
                </a:solidFill>
                <a:round/>
                <a:headEnd/>
                <a:tailEnd/>
              </a:ln>
            </p:spPr>
            <p:txBody>
              <a:bodyPr/>
              <a:lstStyle/>
              <a:p>
                <a:endParaRPr lang="en-US" dirty="0"/>
              </a:p>
            </p:txBody>
          </p:sp>
          <p:sp>
            <p:nvSpPr>
              <p:cNvPr id="281" name="Freeform 20"/>
              <p:cNvSpPr>
                <a:spLocks noChangeAspect="1"/>
              </p:cNvSpPr>
              <p:nvPr/>
            </p:nvSpPr>
            <p:spPr bwMode="gray">
              <a:xfrm>
                <a:off x="2768595" y="4319581"/>
                <a:ext cx="1006473" cy="1149348"/>
              </a:xfrm>
              <a:custGeom>
                <a:avLst/>
                <a:gdLst>
                  <a:gd name="T0" fmla="*/ 16576361 w 1354"/>
                  <a:gd name="T1" fmla="*/ 346206808 h 1384"/>
                  <a:gd name="T2" fmla="*/ 62990171 w 1354"/>
                  <a:gd name="T3" fmla="*/ 344138144 h 1384"/>
                  <a:gd name="T4" fmla="*/ 80119573 w 1354"/>
                  <a:gd name="T5" fmla="*/ 384138680 h 1384"/>
                  <a:gd name="T6" fmla="*/ 160790700 w 1354"/>
                  <a:gd name="T7" fmla="*/ 351035075 h 1384"/>
                  <a:gd name="T8" fmla="*/ 250856089 w 1354"/>
                  <a:gd name="T9" fmla="*/ 448276396 h 1384"/>
                  <a:gd name="T10" fmla="*/ 296717601 w 1354"/>
                  <a:gd name="T11" fmla="*/ 514483607 h 1384"/>
                  <a:gd name="T12" fmla="*/ 302242807 w 1354"/>
                  <a:gd name="T13" fmla="*/ 606897492 h 1384"/>
                  <a:gd name="T14" fmla="*/ 346998981 w 1354"/>
                  <a:gd name="T15" fmla="*/ 663449000 h 1384"/>
                  <a:gd name="T16" fmla="*/ 371863522 w 1354"/>
                  <a:gd name="T17" fmla="*/ 702069319 h 1384"/>
                  <a:gd name="T18" fmla="*/ 384020016 w 1354"/>
                  <a:gd name="T19" fmla="*/ 745517905 h 1384"/>
                  <a:gd name="T20" fmla="*/ 311636326 w 1354"/>
                  <a:gd name="T21" fmla="*/ 862759079 h 1384"/>
                  <a:gd name="T22" fmla="*/ 384020016 w 1354"/>
                  <a:gd name="T23" fmla="*/ 907587051 h 1384"/>
                  <a:gd name="T24" fmla="*/ 390650560 w 1354"/>
                  <a:gd name="T25" fmla="*/ 954483687 h 1384"/>
                  <a:gd name="T26" fmla="*/ 487898048 w 1354"/>
                  <a:gd name="T27" fmla="*/ 740690469 h 1384"/>
                  <a:gd name="T28" fmla="*/ 607248589 w 1354"/>
                  <a:gd name="T29" fmla="*/ 675862645 h 1384"/>
                  <a:gd name="T30" fmla="*/ 663608216 w 1354"/>
                  <a:gd name="T31" fmla="*/ 544138332 h 1384"/>
                  <a:gd name="T32" fmla="*/ 741517111 w 1354"/>
                  <a:gd name="T33" fmla="*/ 336551936 h 1384"/>
                  <a:gd name="T34" fmla="*/ 736544203 w 1354"/>
                  <a:gd name="T35" fmla="*/ 248276209 h 1384"/>
                  <a:gd name="T36" fmla="*/ 658635307 w 1354"/>
                  <a:gd name="T37" fmla="*/ 196552137 h 1384"/>
                  <a:gd name="T38" fmla="*/ 555861127 w 1354"/>
                  <a:gd name="T39" fmla="*/ 158621096 h 1384"/>
                  <a:gd name="T40" fmla="*/ 496186228 w 1354"/>
                  <a:gd name="T41" fmla="*/ 139310521 h 1384"/>
                  <a:gd name="T42" fmla="*/ 469664051 w 1354"/>
                  <a:gd name="T43" fmla="*/ 166207304 h 1384"/>
                  <a:gd name="T44" fmla="*/ 446457146 w 1354"/>
                  <a:gd name="T45" fmla="*/ 164827918 h 1384"/>
                  <a:gd name="T46" fmla="*/ 460271276 w 1354"/>
                  <a:gd name="T47" fmla="*/ 86207063 h 1384"/>
                  <a:gd name="T48" fmla="*/ 400043336 w 1354"/>
                  <a:gd name="T49" fmla="*/ 73793419 h 1384"/>
                  <a:gd name="T50" fmla="*/ 333185595 w 1354"/>
                  <a:gd name="T51" fmla="*/ 77241469 h 1384"/>
                  <a:gd name="T52" fmla="*/ 268537788 w 1354"/>
                  <a:gd name="T53" fmla="*/ 62758330 h 1384"/>
                  <a:gd name="T54" fmla="*/ 254723658 w 1354"/>
                  <a:gd name="T55" fmla="*/ 0 h 1384"/>
                  <a:gd name="T56" fmla="*/ 174604829 w 1354"/>
                  <a:gd name="T57" fmla="*/ 20689961 h 1384"/>
                  <a:gd name="T58" fmla="*/ 202231602 w 1354"/>
                  <a:gd name="T59" fmla="*/ 71034647 h 1384"/>
                  <a:gd name="T60" fmla="*/ 133716225 w 1354"/>
                  <a:gd name="T61" fmla="*/ 92413885 h 1384"/>
                  <a:gd name="T62" fmla="*/ 77356598 w 1354"/>
                  <a:gd name="T63" fmla="*/ 84827677 h 1384"/>
                  <a:gd name="T64" fmla="*/ 72935987 w 1354"/>
                  <a:gd name="T65" fmla="*/ 111034352 h 1384"/>
                  <a:gd name="T66" fmla="*/ 75146664 w 1354"/>
                  <a:gd name="T67" fmla="*/ 222069534 h 1384"/>
                  <a:gd name="T68" fmla="*/ 0 w 1354"/>
                  <a:gd name="T69" fmla="*/ 302068945 h 13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354"/>
                  <a:gd name="T106" fmla="*/ 0 h 1384"/>
                  <a:gd name="T107" fmla="*/ 1354 w 1354"/>
                  <a:gd name="T108" fmla="*/ 1384 h 138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354" h="1384">
                    <a:moveTo>
                      <a:pt x="0" y="438"/>
                    </a:moveTo>
                    <a:lnTo>
                      <a:pt x="30" y="502"/>
                    </a:lnTo>
                    <a:lnTo>
                      <a:pt x="77" y="524"/>
                    </a:lnTo>
                    <a:lnTo>
                      <a:pt x="114" y="499"/>
                    </a:lnTo>
                    <a:lnTo>
                      <a:pt x="114" y="557"/>
                    </a:lnTo>
                    <a:lnTo>
                      <a:pt x="145" y="557"/>
                    </a:lnTo>
                    <a:lnTo>
                      <a:pt x="187" y="559"/>
                    </a:lnTo>
                    <a:lnTo>
                      <a:pt x="291" y="509"/>
                    </a:lnTo>
                    <a:lnTo>
                      <a:pt x="300" y="589"/>
                    </a:lnTo>
                    <a:lnTo>
                      <a:pt x="454" y="650"/>
                    </a:lnTo>
                    <a:lnTo>
                      <a:pt x="479" y="743"/>
                    </a:lnTo>
                    <a:lnTo>
                      <a:pt x="537" y="746"/>
                    </a:lnTo>
                    <a:lnTo>
                      <a:pt x="560" y="807"/>
                    </a:lnTo>
                    <a:lnTo>
                      <a:pt x="547" y="880"/>
                    </a:lnTo>
                    <a:lnTo>
                      <a:pt x="556" y="949"/>
                    </a:lnTo>
                    <a:lnTo>
                      <a:pt x="628" y="962"/>
                    </a:lnTo>
                    <a:lnTo>
                      <a:pt x="638" y="1009"/>
                    </a:lnTo>
                    <a:lnTo>
                      <a:pt x="673" y="1018"/>
                    </a:lnTo>
                    <a:lnTo>
                      <a:pt x="667" y="1080"/>
                    </a:lnTo>
                    <a:lnTo>
                      <a:pt x="695" y="1081"/>
                    </a:lnTo>
                    <a:lnTo>
                      <a:pt x="700" y="1134"/>
                    </a:lnTo>
                    <a:lnTo>
                      <a:pt x="564" y="1251"/>
                    </a:lnTo>
                    <a:lnTo>
                      <a:pt x="590" y="1244"/>
                    </a:lnTo>
                    <a:lnTo>
                      <a:pt x="695" y="1316"/>
                    </a:lnTo>
                    <a:lnTo>
                      <a:pt x="716" y="1347"/>
                    </a:lnTo>
                    <a:lnTo>
                      <a:pt x="707" y="1384"/>
                    </a:lnTo>
                    <a:lnTo>
                      <a:pt x="874" y="1178"/>
                    </a:lnTo>
                    <a:lnTo>
                      <a:pt x="883" y="1074"/>
                    </a:lnTo>
                    <a:lnTo>
                      <a:pt x="1017" y="980"/>
                    </a:lnTo>
                    <a:lnTo>
                      <a:pt x="1099" y="980"/>
                    </a:lnTo>
                    <a:lnTo>
                      <a:pt x="1133" y="947"/>
                    </a:lnTo>
                    <a:lnTo>
                      <a:pt x="1201" y="789"/>
                    </a:lnTo>
                    <a:lnTo>
                      <a:pt x="1210" y="635"/>
                    </a:lnTo>
                    <a:lnTo>
                      <a:pt x="1342" y="488"/>
                    </a:lnTo>
                    <a:lnTo>
                      <a:pt x="1354" y="423"/>
                    </a:lnTo>
                    <a:lnTo>
                      <a:pt x="1333" y="360"/>
                    </a:lnTo>
                    <a:lnTo>
                      <a:pt x="1280" y="351"/>
                    </a:lnTo>
                    <a:lnTo>
                      <a:pt x="1192" y="285"/>
                    </a:lnTo>
                    <a:lnTo>
                      <a:pt x="1022" y="271"/>
                    </a:lnTo>
                    <a:lnTo>
                      <a:pt x="1006" y="230"/>
                    </a:lnTo>
                    <a:lnTo>
                      <a:pt x="929" y="201"/>
                    </a:lnTo>
                    <a:lnTo>
                      <a:pt x="898" y="202"/>
                    </a:lnTo>
                    <a:lnTo>
                      <a:pt x="852" y="262"/>
                    </a:lnTo>
                    <a:lnTo>
                      <a:pt x="850" y="241"/>
                    </a:lnTo>
                    <a:lnTo>
                      <a:pt x="777" y="251"/>
                    </a:lnTo>
                    <a:lnTo>
                      <a:pt x="808" y="239"/>
                    </a:lnTo>
                    <a:lnTo>
                      <a:pt x="779" y="192"/>
                    </a:lnTo>
                    <a:lnTo>
                      <a:pt x="833" y="125"/>
                    </a:lnTo>
                    <a:lnTo>
                      <a:pt x="776" y="39"/>
                    </a:lnTo>
                    <a:lnTo>
                      <a:pt x="724" y="107"/>
                    </a:lnTo>
                    <a:lnTo>
                      <a:pt x="675" y="102"/>
                    </a:lnTo>
                    <a:lnTo>
                      <a:pt x="603" y="112"/>
                    </a:lnTo>
                    <a:lnTo>
                      <a:pt x="504" y="126"/>
                    </a:lnTo>
                    <a:lnTo>
                      <a:pt x="486" y="91"/>
                    </a:lnTo>
                    <a:lnTo>
                      <a:pt x="493" y="25"/>
                    </a:lnTo>
                    <a:lnTo>
                      <a:pt x="461" y="0"/>
                    </a:lnTo>
                    <a:lnTo>
                      <a:pt x="376" y="42"/>
                    </a:lnTo>
                    <a:lnTo>
                      <a:pt x="316" y="30"/>
                    </a:lnTo>
                    <a:lnTo>
                      <a:pt x="333" y="95"/>
                    </a:lnTo>
                    <a:lnTo>
                      <a:pt x="366" y="103"/>
                    </a:lnTo>
                    <a:lnTo>
                      <a:pt x="283" y="151"/>
                    </a:lnTo>
                    <a:lnTo>
                      <a:pt x="242" y="134"/>
                    </a:lnTo>
                    <a:lnTo>
                      <a:pt x="223" y="109"/>
                    </a:lnTo>
                    <a:lnTo>
                      <a:pt x="140" y="123"/>
                    </a:lnTo>
                    <a:lnTo>
                      <a:pt x="165" y="158"/>
                    </a:lnTo>
                    <a:lnTo>
                      <a:pt x="132" y="161"/>
                    </a:lnTo>
                    <a:lnTo>
                      <a:pt x="152" y="222"/>
                    </a:lnTo>
                    <a:lnTo>
                      <a:pt x="136" y="322"/>
                    </a:lnTo>
                    <a:lnTo>
                      <a:pt x="48" y="357"/>
                    </a:lnTo>
                    <a:lnTo>
                      <a:pt x="0" y="438"/>
                    </a:lnTo>
                    <a:close/>
                  </a:path>
                </a:pathLst>
              </a:custGeom>
              <a:grpFill/>
              <a:ln w="3175" cap="rnd">
                <a:solidFill>
                  <a:schemeClr val="accent5"/>
                </a:solidFill>
                <a:round/>
                <a:headEnd/>
                <a:tailEnd/>
              </a:ln>
            </p:spPr>
            <p:txBody>
              <a:bodyPr/>
              <a:lstStyle/>
              <a:p>
                <a:endParaRPr lang="en-US" dirty="0"/>
              </a:p>
            </p:txBody>
          </p:sp>
          <p:sp>
            <p:nvSpPr>
              <p:cNvPr id="282" name="Freeform 21"/>
              <p:cNvSpPr>
                <a:spLocks noChangeAspect="1"/>
              </p:cNvSpPr>
              <p:nvPr/>
            </p:nvSpPr>
            <p:spPr bwMode="gray">
              <a:xfrm>
                <a:off x="2365371" y="3932234"/>
                <a:ext cx="25401" cy="76201"/>
              </a:xfrm>
              <a:custGeom>
                <a:avLst/>
                <a:gdLst>
                  <a:gd name="T0" fmla="*/ 0 w 28"/>
                  <a:gd name="T1" fmla="*/ 13720141 h 92"/>
                  <a:gd name="T2" fmla="*/ 9052379 w 28"/>
                  <a:gd name="T3" fmla="*/ 63113478 h 92"/>
                  <a:gd name="T4" fmla="*/ 23041429 w 28"/>
                  <a:gd name="T5" fmla="*/ 0 h 92"/>
                  <a:gd name="T6" fmla="*/ 0 w 28"/>
                  <a:gd name="T7" fmla="*/ 13720141 h 92"/>
                  <a:gd name="T8" fmla="*/ 0 60000 65536"/>
                  <a:gd name="T9" fmla="*/ 0 60000 65536"/>
                  <a:gd name="T10" fmla="*/ 0 60000 65536"/>
                  <a:gd name="T11" fmla="*/ 0 60000 65536"/>
                  <a:gd name="T12" fmla="*/ 0 w 28"/>
                  <a:gd name="T13" fmla="*/ 0 h 92"/>
                  <a:gd name="T14" fmla="*/ 28 w 28"/>
                  <a:gd name="T15" fmla="*/ 92 h 92"/>
                </a:gdLst>
                <a:ahLst/>
                <a:cxnLst>
                  <a:cxn ang="T8">
                    <a:pos x="T0" y="T1"/>
                  </a:cxn>
                  <a:cxn ang="T9">
                    <a:pos x="T2" y="T3"/>
                  </a:cxn>
                  <a:cxn ang="T10">
                    <a:pos x="T4" y="T5"/>
                  </a:cxn>
                  <a:cxn ang="T11">
                    <a:pos x="T6" y="T7"/>
                  </a:cxn>
                </a:cxnLst>
                <a:rect l="T12" t="T13" r="T14" b="T15"/>
                <a:pathLst>
                  <a:path w="28" h="92">
                    <a:moveTo>
                      <a:pt x="0" y="20"/>
                    </a:moveTo>
                    <a:lnTo>
                      <a:pt x="11" y="92"/>
                    </a:lnTo>
                    <a:lnTo>
                      <a:pt x="28" y="0"/>
                    </a:lnTo>
                    <a:lnTo>
                      <a:pt x="0" y="20"/>
                    </a:lnTo>
                    <a:close/>
                  </a:path>
                </a:pathLst>
              </a:custGeom>
              <a:grpFill/>
              <a:ln w="3175" cap="rnd">
                <a:solidFill>
                  <a:schemeClr val="accent5"/>
                </a:solidFill>
                <a:round/>
                <a:headEnd/>
                <a:tailEnd/>
              </a:ln>
            </p:spPr>
            <p:txBody>
              <a:bodyPr/>
              <a:lstStyle/>
              <a:p>
                <a:endParaRPr lang="en-US" dirty="0"/>
              </a:p>
            </p:txBody>
          </p:sp>
          <p:sp>
            <p:nvSpPr>
              <p:cNvPr id="283" name="Freeform 22"/>
              <p:cNvSpPr>
                <a:spLocks noChangeAspect="1"/>
              </p:cNvSpPr>
              <p:nvPr/>
            </p:nvSpPr>
            <p:spPr bwMode="gray">
              <a:xfrm>
                <a:off x="5045640" y="3117846"/>
                <a:ext cx="161926" cy="101600"/>
              </a:xfrm>
              <a:custGeom>
                <a:avLst/>
                <a:gdLst>
                  <a:gd name="T0" fmla="*/ 0 w 216"/>
                  <a:gd name="T1" fmla="*/ 58256774 h 122"/>
                  <a:gd name="T2" fmla="*/ 6743876 w 216"/>
                  <a:gd name="T3" fmla="*/ 0 h 122"/>
                  <a:gd name="T4" fmla="*/ 121387526 w 216"/>
                  <a:gd name="T5" fmla="*/ 13177187 h 122"/>
                  <a:gd name="T6" fmla="*/ 100032167 w 216"/>
                  <a:gd name="T7" fmla="*/ 48547311 h 122"/>
                  <a:gd name="T8" fmla="*/ 109024252 w 216"/>
                  <a:gd name="T9" fmla="*/ 67272525 h 122"/>
                  <a:gd name="T10" fmla="*/ 78115319 w 216"/>
                  <a:gd name="T11" fmla="*/ 70046538 h 122"/>
                  <a:gd name="T12" fmla="*/ 59569659 w 216"/>
                  <a:gd name="T13" fmla="*/ 84611148 h 122"/>
                  <a:gd name="T14" fmla="*/ 11801784 w 216"/>
                  <a:gd name="T15" fmla="*/ 83223725 h 122"/>
                  <a:gd name="T16" fmla="*/ 0 w 216"/>
                  <a:gd name="T17" fmla="*/ 58256774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
                  <a:gd name="T28" fmla="*/ 0 h 122"/>
                  <a:gd name="T29" fmla="*/ 216 w 216"/>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 h="122">
                    <a:moveTo>
                      <a:pt x="0" y="84"/>
                    </a:moveTo>
                    <a:lnTo>
                      <a:pt x="12" y="0"/>
                    </a:lnTo>
                    <a:lnTo>
                      <a:pt x="216" y="19"/>
                    </a:lnTo>
                    <a:lnTo>
                      <a:pt x="178" y="70"/>
                    </a:lnTo>
                    <a:lnTo>
                      <a:pt x="194" y="97"/>
                    </a:lnTo>
                    <a:lnTo>
                      <a:pt x="139" y="101"/>
                    </a:lnTo>
                    <a:lnTo>
                      <a:pt x="106" y="122"/>
                    </a:lnTo>
                    <a:lnTo>
                      <a:pt x="21" y="120"/>
                    </a:lnTo>
                    <a:lnTo>
                      <a:pt x="0" y="84"/>
                    </a:lnTo>
                    <a:close/>
                  </a:path>
                </a:pathLst>
              </a:custGeom>
              <a:grpFill/>
              <a:ln w="3175" cap="rnd">
                <a:solidFill>
                  <a:schemeClr val="accent5"/>
                </a:solidFill>
                <a:round/>
                <a:headEnd/>
                <a:tailEnd/>
              </a:ln>
            </p:spPr>
            <p:txBody>
              <a:bodyPr/>
              <a:lstStyle/>
              <a:p>
                <a:endParaRPr lang="en-US" dirty="0"/>
              </a:p>
            </p:txBody>
          </p:sp>
          <p:sp>
            <p:nvSpPr>
              <p:cNvPr id="284" name="Freeform 23"/>
              <p:cNvSpPr>
                <a:spLocks noChangeAspect="1"/>
              </p:cNvSpPr>
              <p:nvPr/>
            </p:nvSpPr>
            <p:spPr bwMode="gray">
              <a:xfrm>
                <a:off x="6856977" y="3643309"/>
                <a:ext cx="231774" cy="534986"/>
              </a:xfrm>
              <a:custGeom>
                <a:avLst/>
                <a:gdLst>
                  <a:gd name="T0" fmla="*/ 0 w 313"/>
                  <a:gd name="T1" fmla="*/ 182877497 h 644"/>
                  <a:gd name="T2" fmla="*/ 7676714 w 313"/>
                  <a:gd name="T3" fmla="*/ 157343498 h 644"/>
                  <a:gd name="T4" fmla="*/ 57574983 w 313"/>
                  <a:gd name="T5" fmla="*/ 41406665 h 644"/>
                  <a:gd name="T6" fmla="*/ 91023152 w 313"/>
                  <a:gd name="T7" fmla="*/ 25533999 h 644"/>
                  <a:gd name="T8" fmla="*/ 99248573 w 313"/>
                  <a:gd name="T9" fmla="*/ 0 h 644"/>
                  <a:gd name="T10" fmla="*/ 122826681 w 313"/>
                  <a:gd name="T11" fmla="*/ 14492000 h 644"/>
                  <a:gd name="T12" fmla="*/ 123374647 w 313"/>
                  <a:gd name="T13" fmla="*/ 37265500 h 644"/>
                  <a:gd name="T14" fmla="*/ 102538593 w 313"/>
                  <a:gd name="T15" fmla="*/ 108346498 h 644"/>
                  <a:gd name="T16" fmla="*/ 124471320 w 313"/>
                  <a:gd name="T17" fmla="*/ 102135166 h 644"/>
                  <a:gd name="T18" fmla="*/ 135438054 w 313"/>
                  <a:gd name="T19" fmla="*/ 151132997 h 644"/>
                  <a:gd name="T20" fmla="*/ 171628277 w 313"/>
                  <a:gd name="T21" fmla="*/ 164245163 h 644"/>
                  <a:gd name="T22" fmla="*/ 153533536 w 313"/>
                  <a:gd name="T23" fmla="*/ 187018662 h 644"/>
                  <a:gd name="T24" fmla="*/ 112956620 w 313"/>
                  <a:gd name="T25" fmla="*/ 216692995 h 644"/>
                  <a:gd name="T26" fmla="*/ 102538593 w 313"/>
                  <a:gd name="T27" fmla="*/ 244986663 h 644"/>
                  <a:gd name="T28" fmla="*/ 124471320 w 313"/>
                  <a:gd name="T29" fmla="*/ 298815161 h 644"/>
                  <a:gd name="T30" fmla="*/ 115697933 w 313"/>
                  <a:gd name="T31" fmla="*/ 330559662 h 644"/>
                  <a:gd name="T32" fmla="*/ 142566802 w 313"/>
                  <a:gd name="T33" fmla="*/ 400950327 h 644"/>
                  <a:gd name="T34" fmla="*/ 123374647 w 313"/>
                  <a:gd name="T35" fmla="*/ 444427159 h 644"/>
                  <a:gd name="T36" fmla="*/ 103635266 w 313"/>
                  <a:gd name="T37" fmla="*/ 292603829 h 644"/>
                  <a:gd name="T38" fmla="*/ 87185165 w 313"/>
                  <a:gd name="T39" fmla="*/ 268450495 h 644"/>
                  <a:gd name="T40" fmla="*/ 59768330 w 313"/>
                  <a:gd name="T41" fmla="*/ 309166827 h 644"/>
                  <a:gd name="T42" fmla="*/ 38931536 w 313"/>
                  <a:gd name="T43" fmla="*/ 300885328 h 644"/>
                  <a:gd name="T44" fmla="*/ 42221556 w 313"/>
                  <a:gd name="T45" fmla="*/ 245676996 h 644"/>
                  <a:gd name="T46" fmla="*/ 0 w 313"/>
                  <a:gd name="T47" fmla="*/ 182877497 h 64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13"/>
                  <a:gd name="T73" fmla="*/ 0 h 644"/>
                  <a:gd name="T74" fmla="*/ 313 w 313"/>
                  <a:gd name="T75" fmla="*/ 644 h 64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13" h="644">
                    <a:moveTo>
                      <a:pt x="0" y="265"/>
                    </a:moveTo>
                    <a:lnTo>
                      <a:pt x="14" y="228"/>
                    </a:lnTo>
                    <a:lnTo>
                      <a:pt x="105" y="60"/>
                    </a:lnTo>
                    <a:lnTo>
                      <a:pt x="166" y="37"/>
                    </a:lnTo>
                    <a:lnTo>
                      <a:pt x="181" y="0"/>
                    </a:lnTo>
                    <a:lnTo>
                      <a:pt x="224" y="21"/>
                    </a:lnTo>
                    <a:lnTo>
                      <a:pt x="225" y="54"/>
                    </a:lnTo>
                    <a:lnTo>
                      <a:pt x="187" y="157"/>
                    </a:lnTo>
                    <a:lnTo>
                      <a:pt x="227" y="148"/>
                    </a:lnTo>
                    <a:lnTo>
                      <a:pt x="247" y="219"/>
                    </a:lnTo>
                    <a:lnTo>
                      <a:pt x="313" y="238"/>
                    </a:lnTo>
                    <a:lnTo>
                      <a:pt x="280" y="271"/>
                    </a:lnTo>
                    <a:lnTo>
                      <a:pt x="206" y="314"/>
                    </a:lnTo>
                    <a:lnTo>
                      <a:pt x="187" y="355"/>
                    </a:lnTo>
                    <a:lnTo>
                      <a:pt x="227" y="433"/>
                    </a:lnTo>
                    <a:lnTo>
                      <a:pt x="211" y="479"/>
                    </a:lnTo>
                    <a:lnTo>
                      <a:pt x="260" y="581"/>
                    </a:lnTo>
                    <a:lnTo>
                      <a:pt x="225" y="644"/>
                    </a:lnTo>
                    <a:lnTo>
                      <a:pt x="189" y="424"/>
                    </a:lnTo>
                    <a:lnTo>
                      <a:pt x="159" y="389"/>
                    </a:lnTo>
                    <a:lnTo>
                      <a:pt x="109" y="448"/>
                    </a:lnTo>
                    <a:lnTo>
                      <a:pt x="71" y="436"/>
                    </a:lnTo>
                    <a:lnTo>
                      <a:pt x="77" y="356"/>
                    </a:lnTo>
                    <a:lnTo>
                      <a:pt x="0" y="265"/>
                    </a:lnTo>
                    <a:close/>
                  </a:path>
                </a:pathLst>
              </a:custGeom>
              <a:grpFill/>
              <a:ln w="3175" cap="rnd">
                <a:solidFill>
                  <a:schemeClr val="accent5"/>
                </a:solidFill>
                <a:round/>
                <a:headEnd/>
                <a:tailEnd/>
              </a:ln>
            </p:spPr>
            <p:txBody>
              <a:bodyPr/>
              <a:lstStyle/>
              <a:p>
                <a:endParaRPr lang="en-US" dirty="0"/>
              </a:p>
            </p:txBody>
          </p:sp>
          <p:sp>
            <p:nvSpPr>
              <p:cNvPr id="285" name="Freeform 24"/>
              <p:cNvSpPr>
                <a:spLocks noChangeAspect="1"/>
              </p:cNvSpPr>
              <p:nvPr/>
            </p:nvSpPr>
            <p:spPr bwMode="gray">
              <a:xfrm>
                <a:off x="7122088" y="4046532"/>
                <a:ext cx="130175" cy="122236"/>
              </a:xfrm>
              <a:custGeom>
                <a:avLst/>
                <a:gdLst>
                  <a:gd name="T0" fmla="*/ 0 w 174"/>
                  <a:gd name="T1" fmla="*/ 20190435 h 149"/>
                  <a:gd name="T2" fmla="*/ 7276334 w 174"/>
                  <a:gd name="T3" fmla="*/ 69995039 h 149"/>
                  <a:gd name="T4" fmla="*/ 20149444 w 174"/>
                  <a:gd name="T5" fmla="*/ 96243179 h 149"/>
                  <a:gd name="T6" fmla="*/ 39178934 w 174"/>
                  <a:gd name="T7" fmla="*/ 100281102 h 149"/>
                  <a:gd name="T8" fmla="*/ 97388107 w 174"/>
                  <a:gd name="T9" fmla="*/ 53168993 h 149"/>
                  <a:gd name="T10" fmla="*/ 95148947 w 174"/>
                  <a:gd name="T11" fmla="*/ 0 h 149"/>
                  <a:gd name="T12" fmla="*/ 50932839 w 174"/>
                  <a:gd name="T13" fmla="*/ 8076666 h 149"/>
                  <a:gd name="T14" fmla="*/ 13432713 w 174"/>
                  <a:gd name="T15" fmla="*/ 6056884 h 149"/>
                  <a:gd name="T16" fmla="*/ 0 w 174"/>
                  <a:gd name="T17" fmla="*/ 20190435 h 1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4"/>
                  <a:gd name="T28" fmla="*/ 0 h 149"/>
                  <a:gd name="T29" fmla="*/ 174 w 174"/>
                  <a:gd name="T30" fmla="*/ 149 h 1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4" h="149">
                    <a:moveTo>
                      <a:pt x="0" y="30"/>
                    </a:moveTo>
                    <a:lnTo>
                      <a:pt x="13" y="104"/>
                    </a:lnTo>
                    <a:lnTo>
                      <a:pt x="36" y="143"/>
                    </a:lnTo>
                    <a:lnTo>
                      <a:pt x="70" y="149"/>
                    </a:lnTo>
                    <a:lnTo>
                      <a:pt x="174" y="79"/>
                    </a:lnTo>
                    <a:lnTo>
                      <a:pt x="170" y="0"/>
                    </a:lnTo>
                    <a:lnTo>
                      <a:pt x="91" y="12"/>
                    </a:lnTo>
                    <a:lnTo>
                      <a:pt x="24" y="9"/>
                    </a:lnTo>
                    <a:lnTo>
                      <a:pt x="0" y="30"/>
                    </a:lnTo>
                    <a:close/>
                  </a:path>
                </a:pathLst>
              </a:custGeom>
              <a:grpFill/>
              <a:ln w="3175" cap="rnd">
                <a:solidFill>
                  <a:schemeClr val="accent5"/>
                </a:solidFill>
                <a:round/>
                <a:headEnd/>
                <a:tailEnd/>
              </a:ln>
            </p:spPr>
            <p:txBody>
              <a:bodyPr/>
              <a:lstStyle/>
              <a:p>
                <a:endParaRPr lang="en-US" dirty="0"/>
              </a:p>
            </p:txBody>
          </p:sp>
          <p:sp>
            <p:nvSpPr>
              <p:cNvPr id="286" name="Freeform 25"/>
              <p:cNvSpPr>
                <a:spLocks noChangeAspect="1"/>
              </p:cNvSpPr>
              <p:nvPr/>
            </p:nvSpPr>
            <p:spPr bwMode="gray">
              <a:xfrm>
                <a:off x="1025524" y="1946274"/>
                <a:ext cx="2212973" cy="1255711"/>
              </a:xfrm>
              <a:custGeom>
                <a:avLst/>
                <a:gdLst>
                  <a:gd name="T0" fmla="*/ 123834735 w 2963"/>
                  <a:gd name="T1" fmla="*/ 125006188 h 1511"/>
                  <a:gd name="T2" fmla="*/ 191888011 w 2963"/>
                  <a:gd name="T3" fmla="*/ 108430111 h 1511"/>
                  <a:gd name="T4" fmla="*/ 293967924 w 2963"/>
                  <a:gd name="T5" fmla="*/ 112574546 h 1511"/>
                  <a:gd name="T6" fmla="*/ 452945121 w 2963"/>
                  <a:gd name="T7" fmla="*/ 128459191 h 1511"/>
                  <a:gd name="T8" fmla="*/ 510400315 w 2963"/>
                  <a:gd name="T9" fmla="*/ 176113125 h 1511"/>
                  <a:gd name="T10" fmla="*/ 652643148 w 2963"/>
                  <a:gd name="T11" fmla="*/ 203738811 h 1511"/>
                  <a:gd name="T12" fmla="*/ 624194133 w 2963"/>
                  <a:gd name="T13" fmla="*/ 153322474 h 1511"/>
                  <a:gd name="T14" fmla="*/ 748586780 w 2963"/>
                  <a:gd name="T15" fmla="*/ 179566128 h 1511"/>
                  <a:gd name="T16" fmla="*/ 847877882 w 2963"/>
                  <a:gd name="T17" fmla="*/ 167135317 h 1511"/>
                  <a:gd name="T18" fmla="*/ 858475964 w 2963"/>
                  <a:gd name="T19" fmla="*/ 165753285 h 1511"/>
                  <a:gd name="T20" fmla="*/ 880230785 w 2963"/>
                  <a:gd name="T21" fmla="*/ 164372084 h 1511"/>
                  <a:gd name="T22" fmla="*/ 917046981 w 2963"/>
                  <a:gd name="T23" fmla="*/ 106358309 h 1511"/>
                  <a:gd name="T24" fmla="*/ 886924978 w 2963"/>
                  <a:gd name="T25" fmla="*/ 0 h 1511"/>
                  <a:gd name="T26" fmla="*/ 941032703 w 2963"/>
                  <a:gd name="T27" fmla="*/ 77351422 h 1511"/>
                  <a:gd name="T28" fmla="*/ 961113789 w 2963"/>
                  <a:gd name="T29" fmla="*/ 112574546 h 1511"/>
                  <a:gd name="T30" fmla="*/ 1029724976 w 2963"/>
                  <a:gd name="T31" fmla="*/ 159537880 h 1511"/>
                  <a:gd name="T32" fmla="*/ 1071003719 w 2963"/>
                  <a:gd name="T33" fmla="*/ 142272034 h 1511"/>
                  <a:gd name="T34" fmla="*/ 1154118370 w 2963"/>
                  <a:gd name="T35" fmla="*/ 122933555 h 1511"/>
                  <a:gd name="T36" fmla="*/ 1153560458 w 2963"/>
                  <a:gd name="T37" fmla="*/ 205810613 h 1511"/>
                  <a:gd name="T38" fmla="*/ 1054827268 w 2963"/>
                  <a:gd name="T39" fmla="*/ 227220893 h 1511"/>
                  <a:gd name="T40" fmla="*/ 1007412990 w 2963"/>
                  <a:gd name="T41" fmla="*/ 274874828 h 1511"/>
                  <a:gd name="T42" fmla="*/ 975617252 w 2963"/>
                  <a:gd name="T43" fmla="*/ 346701445 h 1511"/>
                  <a:gd name="T44" fmla="*/ 941032703 w 2963"/>
                  <a:gd name="T45" fmla="*/ 373636531 h 1511"/>
                  <a:gd name="T46" fmla="*/ 898638883 w 2963"/>
                  <a:gd name="T47" fmla="*/ 423362267 h 1511"/>
                  <a:gd name="T48" fmla="*/ 936012244 w 2963"/>
                  <a:gd name="T49" fmla="*/ 579447143 h 1511"/>
                  <a:gd name="T50" fmla="*/ 1071003719 w 2963"/>
                  <a:gd name="T51" fmla="*/ 649892560 h 1511"/>
                  <a:gd name="T52" fmla="*/ 1152444635 w 2963"/>
                  <a:gd name="T53" fmla="*/ 733460218 h 1511"/>
                  <a:gd name="T54" fmla="*/ 1186471273 w 2963"/>
                  <a:gd name="T55" fmla="*/ 772135514 h 1511"/>
                  <a:gd name="T56" fmla="*/ 1255082460 w 2963"/>
                  <a:gd name="T57" fmla="*/ 600856593 h 1511"/>
                  <a:gd name="T58" fmla="*/ 1237790185 w 2963"/>
                  <a:gd name="T59" fmla="*/ 486901677 h 1511"/>
                  <a:gd name="T60" fmla="*/ 1231654651 w 2963"/>
                  <a:gd name="T61" fmla="*/ 417146861 h 1511"/>
                  <a:gd name="T62" fmla="*/ 1300265091 w 2963"/>
                  <a:gd name="T63" fmla="*/ 382614338 h 1511"/>
                  <a:gd name="T64" fmla="*/ 1386168553 w 2963"/>
                  <a:gd name="T65" fmla="*/ 469635000 h 1511"/>
                  <a:gd name="T66" fmla="*/ 1359394021 w 2963"/>
                  <a:gd name="T67" fmla="*/ 526958174 h 1511"/>
                  <a:gd name="T68" fmla="*/ 1415732645 w 2963"/>
                  <a:gd name="T69" fmla="*/ 522123970 h 1511"/>
                  <a:gd name="T70" fmla="*/ 1468167381 w 2963"/>
                  <a:gd name="T71" fmla="*/ 491045281 h 1511"/>
                  <a:gd name="T72" fmla="*/ 1486017567 w 2963"/>
                  <a:gd name="T73" fmla="*/ 510382928 h 1511"/>
                  <a:gd name="T74" fmla="*/ 1520044205 w 2963"/>
                  <a:gd name="T75" fmla="*/ 529029975 h 1511"/>
                  <a:gd name="T76" fmla="*/ 1523948840 w 2963"/>
                  <a:gd name="T77" fmla="*/ 562871898 h 1511"/>
                  <a:gd name="T78" fmla="*/ 1530085122 w 2963"/>
                  <a:gd name="T79" fmla="*/ 604310427 h 1511"/>
                  <a:gd name="T80" fmla="*/ 1619335307 w 2963"/>
                  <a:gd name="T81" fmla="*/ 658179767 h 1511"/>
                  <a:gd name="T82" fmla="*/ 1623239942 w 2963"/>
                  <a:gd name="T83" fmla="*/ 696165293 h 1511"/>
                  <a:gd name="T84" fmla="*/ 1652804033 w 2963"/>
                  <a:gd name="T85" fmla="*/ 734841419 h 1511"/>
                  <a:gd name="T86" fmla="*/ 1355489386 w 2963"/>
                  <a:gd name="T87" fmla="*/ 901285305 h 1511"/>
                  <a:gd name="T88" fmla="*/ 1443623748 w 2963"/>
                  <a:gd name="T89" fmla="*/ 863991210 h 1511"/>
                  <a:gd name="T90" fmla="*/ 1544587838 w 2963"/>
                  <a:gd name="T91" fmla="*/ 939270831 h 1511"/>
                  <a:gd name="T92" fmla="*/ 1547935308 w 2963"/>
                  <a:gd name="T93" fmla="*/ 947558038 h 1511"/>
                  <a:gd name="T94" fmla="*/ 1506098653 w 2963"/>
                  <a:gd name="T95" fmla="*/ 944795636 h 1511"/>
                  <a:gd name="T96" fmla="*/ 1419080115 w 2963"/>
                  <a:gd name="T97" fmla="*/ 934436627 h 1511"/>
                  <a:gd name="T98" fmla="*/ 1264007553 w 2963"/>
                  <a:gd name="T99" fmla="*/ 969658919 h 1511"/>
                  <a:gd name="T100" fmla="*/ 1204321459 w 2963"/>
                  <a:gd name="T101" fmla="*/ 1018003454 h 1511"/>
                  <a:gd name="T102" fmla="*/ 1134594448 w 2963"/>
                  <a:gd name="T103" fmla="*/ 1011788049 h 1511"/>
                  <a:gd name="T104" fmla="*/ 1187587096 w 2963"/>
                  <a:gd name="T105" fmla="*/ 959989680 h 1511"/>
                  <a:gd name="T106" fmla="*/ 1085506436 w 2963"/>
                  <a:gd name="T107" fmla="*/ 866753613 h 1511"/>
                  <a:gd name="T108" fmla="*/ 1043112616 w 2963"/>
                  <a:gd name="T109" fmla="*/ 857774974 h 1511"/>
                  <a:gd name="T110" fmla="*/ 888040802 w 2963"/>
                  <a:gd name="T111" fmla="*/ 821862081 h 1511"/>
                  <a:gd name="T112" fmla="*/ 317396481 w 2963"/>
                  <a:gd name="T113" fmla="*/ 805286835 h 1511"/>
                  <a:gd name="T114" fmla="*/ 252132017 w 2963"/>
                  <a:gd name="T115" fmla="*/ 728625183 h 1511"/>
                  <a:gd name="T116" fmla="*/ 211969097 w 2963"/>
                  <a:gd name="T117" fmla="*/ 609144631 h 1511"/>
                  <a:gd name="T118" fmla="*/ 57455194 w 2963"/>
                  <a:gd name="T119" fmla="*/ 496570085 h 151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63"/>
                  <a:gd name="T181" fmla="*/ 0 h 1511"/>
                  <a:gd name="T182" fmla="*/ 2963 w 2963"/>
                  <a:gd name="T183" fmla="*/ 1511 h 151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63" h="1511">
                    <a:moveTo>
                      <a:pt x="0" y="671"/>
                    </a:moveTo>
                    <a:lnTo>
                      <a:pt x="0" y="140"/>
                    </a:lnTo>
                    <a:lnTo>
                      <a:pt x="236" y="211"/>
                    </a:lnTo>
                    <a:lnTo>
                      <a:pt x="222" y="181"/>
                    </a:lnTo>
                    <a:lnTo>
                      <a:pt x="247" y="164"/>
                    </a:lnTo>
                    <a:lnTo>
                      <a:pt x="391" y="107"/>
                    </a:lnTo>
                    <a:lnTo>
                      <a:pt x="280" y="178"/>
                    </a:lnTo>
                    <a:lnTo>
                      <a:pt x="344" y="157"/>
                    </a:lnTo>
                    <a:lnTo>
                      <a:pt x="344" y="172"/>
                    </a:lnTo>
                    <a:lnTo>
                      <a:pt x="465" y="109"/>
                    </a:lnTo>
                    <a:lnTo>
                      <a:pt x="449" y="88"/>
                    </a:lnTo>
                    <a:lnTo>
                      <a:pt x="527" y="163"/>
                    </a:lnTo>
                    <a:lnTo>
                      <a:pt x="577" y="119"/>
                    </a:lnTo>
                    <a:lnTo>
                      <a:pt x="572" y="163"/>
                    </a:lnTo>
                    <a:lnTo>
                      <a:pt x="636" y="131"/>
                    </a:lnTo>
                    <a:lnTo>
                      <a:pt x="812" y="186"/>
                    </a:lnTo>
                    <a:lnTo>
                      <a:pt x="892" y="185"/>
                    </a:lnTo>
                    <a:lnTo>
                      <a:pt x="937" y="216"/>
                    </a:lnTo>
                    <a:lnTo>
                      <a:pt x="883" y="242"/>
                    </a:lnTo>
                    <a:lnTo>
                      <a:pt x="915" y="255"/>
                    </a:lnTo>
                    <a:lnTo>
                      <a:pt x="1073" y="240"/>
                    </a:lnTo>
                    <a:lnTo>
                      <a:pt x="1143" y="284"/>
                    </a:lnTo>
                    <a:lnTo>
                      <a:pt x="1152" y="315"/>
                    </a:lnTo>
                    <a:lnTo>
                      <a:pt x="1170" y="295"/>
                    </a:lnTo>
                    <a:lnTo>
                      <a:pt x="1143" y="255"/>
                    </a:lnTo>
                    <a:lnTo>
                      <a:pt x="1217" y="205"/>
                    </a:lnTo>
                    <a:lnTo>
                      <a:pt x="1145" y="236"/>
                    </a:lnTo>
                    <a:lnTo>
                      <a:pt x="1119" y="222"/>
                    </a:lnTo>
                    <a:lnTo>
                      <a:pt x="1208" y="183"/>
                    </a:lnTo>
                    <a:lnTo>
                      <a:pt x="1257" y="238"/>
                    </a:lnTo>
                    <a:lnTo>
                      <a:pt x="1309" y="236"/>
                    </a:lnTo>
                    <a:lnTo>
                      <a:pt x="1342" y="260"/>
                    </a:lnTo>
                    <a:lnTo>
                      <a:pt x="1480" y="255"/>
                    </a:lnTo>
                    <a:lnTo>
                      <a:pt x="1476" y="238"/>
                    </a:lnTo>
                    <a:lnTo>
                      <a:pt x="1514" y="268"/>
                    </a:lnTo>
                    <a:lnTo>
                      <a:pt x="1520" y="242"/>
                    </a:lnTo>
                    <a:lnTo>
                      <a:pt x="1491" y="251"/>
                    </a:lnTo>
                    <a:lnTo>
                      <a:pt x="1468" y="220"/>
                    </a:lnTo>
                    <a:lnTo>
                      <a:pt x="1519" y="216"/>
                    </a:lnTo>
                    <a:lnTo>
                      <a:pt x="1539" y="240"/>
                    </a:lnTo>
                    <a:lnTo>
                      <a:pt x="1559" y="233"/>
                    </a:lnTo>
                    <a:lnTo>
                      <a:pt x="1551" y="271"/>
                    </a:lnTo>
                    <a:lnTo>
                      <a:pt x="1587" y="290"/>
                    </a:lnTo>
                    <a:lnTo>
                      <a:pt x="1578" y="238"/>
                    </a:lnTo>
                    <a:lnTo>
                      <a:pt x="1647" y="207"/>
                    </a:lnTo>
                    <a:lnTo>
                      <a:pt x="1629" y="181"/>
                    </a:lnTo>
                    <a:lnTo>
                      <a:pt x="1609" y="200"/>
                    </a:lnTo>
                    <a:lnTo>
                      <a:pt x="1644" y="154"/>
                    </a:lnTo>
                    <a:lnTo>
                      <a:pt x="1543" y="121"/>
                    </a:lnTo>
                    <a:lnTo>
                      <a:pt x="1553" y="44"/>
                    </a:lnTo>
                    <a:lnTo>
                      <a:pt x="1578" y="46"/>
                    </a:lnTo>
                    <a:lnTo>
                      <a:pt x="1590" y="0"/>
                    </a:lnTo>
                    <a:lnTo>
                      <a:pt x="1666" y="44"/>
                    </a:lnTo>
                    <a:lnTo>
                      <a:pt x="1667" y="72"/>
                    </a:lnTo>
                    <a:lnTo>
                      <a:pt x="1718" y="113"/>
                    </a:lnTo>
                    <a:lnTo>
                      <a:pt x="1687" y="112"/>
                    </a:lnTo>
                    <a:lnTo>
                      <a:pt x="1700" y="126"/>
                    </a:lnTo>
                    <a:lnTo>
                      <a:pt x="1680" y="143"/>
                    </a:lnTo>
                    <a:lnTo>
                      <a:pt x="1742" y="154"/>
                    </a:lnTo>
                    <a:lnTo>
                      <a:pt x="1723" y="163"/>
                    </a:lnTo>
                    <a:lnTo>
                      <a:pt x="1759" y="229"/>
                    </a:lnTo>
                    <a:lnTo>
                      <a:pt x="1790" y="170"/>
                    </a:lnTo>
                    <a:lnTo>
                      <a:pt x="1834" y="194"/>
                    </a:lnTo>
                    <a:lnTo>
                      <a:pt x="1846" y="231"/>
                    </a:lnTo>
                    <a:lnTo>
                      <a:pt x="1825" y="242"/>
                    </a:lnTo>
                    <a:lnTo>
                      <a:pt x="1865" y="290"/>
                    </a:lnTo>
                    <a:lnTo>
                      <a:pt x="1890" y="279"/>
                    </a:lnTo>
                    <a:lnTo>
                      <a:pt x="1920" y="206"/>
                    </a:lnTo>
                    <a:lnTo>
                      <a:pt x="1956" y="198"/>
                    </a:lnTo>
                    <a:lnTo>
                      <a:pt x="1929" y="136"/>
                    </a:lnTo>
                    <a:lnTo>
                      <a:pt x="2028" y="141"/>
                    </a:lnTo>
                    <a:lnTo>
                      <a:pt x="2069" y="178"/>
                    </a:lnTo>
                    <a:lnTo>
                      <a:pt x="2053" y="196"/>
                    </a:lnTo>
                    <a:lnTo>
                      <a:pt x="2072" y="206"/>
                    </a:lnTo>
                    <a:lnTo>
                      <a:pt x="2029" y="217"/>
                    </a:lnTo>
                    <a:lnTo>
                      <a:pt x="2068" y="298"/>
                    </a:lnTo>
                    <a:lnTo>
                      <a:pt x="2003" y="340"/>
                    </a:lnTo>
                    <a:lnTo>
                      <a:pt x="1980" y="321"/>
                    </a:lnTo>
                    <a:lnTo>
                      <a:pt x="1991" y="349"/>
                    </a:lnTo>
                    <a:lnTo>
                      <a:pt x="1891" y="329"/>
                    </a:lnTo>
                    <a:lnTo>
                      <a:pt x="1910" y="356"/>
                    </a:lnTo>
                    <a:lnTo>
                      <a:pt x="1870" y="395"/>
                    </a:lnTo>
                    <a:lnTo>
                      <a:pt x="1768" y="365"/>
                    </a:lnTo>
                    <a:lnTo>
                      <a:pt x="1806" y="398"/>
                    </a:lnTo>
                    <a:lnTo>
                      <a:pt x="1879" y="405"/>
                    </a:lnTo>
                    <a:lnTo>
                      <a:pt x="1828" y="470"/>
                    </a:lnTo>
                    <a:lnTo>
                      <a:pt x="1775" y="466"/>
                    </a:lnTo>
                    <a:lnTo>
                      <a:pt x="1749" y="502"/>
                    </a:lnTo>
                    <a:lnTo>
                      <a:pt x="1653" y="471"/>
                    </a:lnTo>
                    <a:lnTo>
                      <a:pt x="1742" y="502"/>
                    </a:lnTo>
                    <a:lnTo>
                      <a:pt x="1751" y="529"/>
                    </a:lnTo>
                    <a:lnTo>
                      <a:pt x="1687" y="541"/>
                    </a:lnTo>
                    <a:lnTo>
                      <a:pt x="1700" y="547"/>
                    </a:lnTo>
                    <a:lnTo>
                      <a:pt x="1682" y="549"/>
                    </a:lnTo>
                    <a:lnTo>
                      <a:pt x="1682" y="576"/>
                    </a:lnTo>
                    <a:lnTo>
                      <a:pt x="1611" y="613"/>
                    </a:lnTo>
                    <a:lnTo>
                      <a:pt x="1596" y="734"/>
                    </a:lnTo>
                    <a:lnTo>
                      <a:pt x="1623" y="762"/>
                    </a:lnTo>
                    <a:lnTo>
                      <a:pt x="1661" y="746"/>
                    </a:lnTo>
                    <a:lnTo>
                      <a:pt x="1678" y="839"/>
                    </a:lnTo>
                    <a:lnTo>
                      <a:pt x="1733" y="821"/>
                    </a:lnTo>
                    <a:lnTo>
                      <a:pt x="1798" y="847"/>
                    </a:lnTo>
                    <a:lnTo>
                      <a:pt x="1930" y="914"/>
                    </a:lnTo>
                    <a:lnTo>
                      <a:pt x="1920" y="941"/>
                    </a:lnTo>
                    <a:lnTo>
                      <a:pt x="1935" y="920"/>
                    </a:lnTo>
                    <a:lnTo>
                      <a:pt x="2035" y="926"/>
                    </a:lnTo>
                    <a:lnTo>
                      <a:pt x="2035" y="1028"/>
                    </a:lnTo>
                    <a:lnTo>
                      <a:pt x="2066" y="1062"/>
                    </a:lnTo>
                    <a:lnTo>
                      <a:pt x="2044" y="1069"/>
                    </a:lnTo>
                    <a:lnTo>
                      <a:pt x="2094" y="1088"/>
                    </a:lnTo>
                    <a:lnTo>
                      <a:pt x="2079" y="1119"/>
                    </a:lnTo>
                    <a:lnTo>
                      <a:pt x="2127" y="1118"/>
                    </a:lnTo>
                    <a:lnTo>
                      <a:pt x="2192" y="1063"/>
                    </a:lnTo>
                    <a:lnTo>
                      <a:pt x="2164" y="1051"/>
                    </a:lnTo>
                    <a:lnTo>
                      <a:pt x="2127" y="954"/>
                    </a:lnTo>
                    <a:lnTo>
                      <a:pt x="2250" y="870"/>
                    </a:lnTo>
                    <a:lnTo>
                      <a:pt x="2232" y="870"/>
                    </a:lnTo>
                    <a:lnTo>
                      <a:pt x="2205" y="771"/>
                    </a:lnTo>
                    <a:lnTo>
                      <a:pt x="2161" y="746"/>
                    </a:lnTo>
                    <a:lnTo>
                      <a:pt x="2219" y="705"/>
                    </a:lnTo>
                    <a:lnTo>
                      <a:pt x="2198" y="683"/>
                    </a:lnTo>
                    <a:lnTo>
                      <a:pt x="2208" y="647"/>
                    </a:lnTo>
                    <a:lnTo>
                      <a:pt x="2182" y="641"/>
                    </a:lnTo>
                    <a:lnTo>
                      <a:pt x="2208" y="604"/>
                    </a:lnTo>
                    <a:lnTo>
                      <a:pt x="2179" y="581"/>
                    </a:lnTo>
                    <a:lnTo>
                      <a:pt x="2195" y="551"/>
                    </a:lnTo>
                    <a:lnTo>
                      <a:pt x="2289" y="571"/>
                    </a:lnTo>
                    <a:lnTo>
                      <a:pt x="2331" y="554"/>
                    </a:lnTo>
                    <a:lnTo>
                      <a:pt x="2411" y="604"/>
                    </a:lnTo>
                    <a:lnTo>
                      <a:pt x="2411" y="626"/>
                    </a:lnTo>
                    <a:lnTo>
                      <a:pt x="2479" y="630"/>
                    </a:lnTo>
                    <a:lnTo>
                      <a:pt x="2485" y="680"/>
                    </a:lnTo>
                    <a:lnTo>
                      <a:pt x="2424" y="682"/>
                    </a:lnTo>
                    <a:lnTo>
                      <a:pt x="2477" y="690"/>
                    </a:lnTo>
                    <a:lnTo>
                      <a:pt x="2494" y="721"/>
                    </a:lnTo>
                    <a:lnTo>
                      <a:pt x="2437" y="763"/>
                    </a:lnTo>
                    <a:lnTo>
                      <a:pt x="2519" y="741"/>
                    </a:lnTo>
                    <a:lnTo>
                      <a:pt x="2523" y="779"/>
                    </a:lnTo>
                    <a:lnTo>
                      <a:pt x="2488" y="795"/>
                    </a:lnTo>
                    <a:lnTo>
                      <a:pt x="2538" y="756"/>
                    </a:lnTo>
                    <a:lnTo>
                      <a:pt x="2544" y="781"/>
                    </a:lnTo>
                    <a:lnTo>
                      <a:pt x="2590" y="743"/>
                    </a:lnTo>
                    <a:lnTo>
                      <a:pt x="2599" y="763"/>
                    </a:lnTo>
                    <a:lnTo>
                      <a:pt x="2632" y="711"/>
                    </a:lnTo>
                    <a:lnTo>
                      <a:pt x="2621" y="700"/>
                    </a:lnTo>
                    <a:lnTo>
                      <a:pt x="2658" y="671"/>
                    </a:lnTo>
                    <a:lnTo>
                      <a:pt x="2699" y="726"/>
                    </a:lnTo>
                    <a:lnTo>
                      <a:pt x="2664" y="739"/>
                    </a:lnTo>
                    <a:lnTo>
                      <a:pt x="2702" y="732"/>
                    </a:lnTo>
                    <a:lnTo>
                      <a:pt x="2716" y="755"/>
                    </a:lnTo>
                    <a:lnTo>
                      <a:pt x="2691" y="762"/>
                    </a:lnTo>
                    <a:lnTo>
                      <a:pt x="2725" y="766"/>
                    </a:lnTo>
                    <a:lnTo>
                      <a:pt x="2702" y="783"/>
                    </a:lnTo>
                    <a:lnTo>
                      <a:pt x="2726" y="779"/>
                    </a:lnTo>
                    <a:lnTo>
                      <a:pt x="2744" y="804"/>
                    </a:lnTo>
                    <a:lnTo>
                      <a:pt x="2732" y="815"/>
                    </a:lnTo>
                    <a:lnTo>
                      <a:pt x="2766" y="834"/>
                    </a:lnTo>
                    <a:lnTo>
                      <a:pt x="2713" y="855"/>
                    </a:lnTo>
                    <a:lnTo>
                      <a:pt x="2752" y="855"/>
                    </a:lnTo>
                    <a:lnTo>
                      <a:pt x="2743" y="875"/>
                    </a:lnTo>
                    <a:lnTo>
                      <a:pt x="2802" y="893"/>
                    </a:lnTo>
                    <a:lnTo>
                      <a:pt x="2824" y="940"/>
                    </a:lnTo>
                    <a:lnTo>
                      <a:pt x="2845" y="922"/>
                    </a:lnTo>
                    <a:lnTo>
                      <a:pt x="2903" y="953"/>
                    </a:lnTo>
                    <a:lnTo>
                      <a:pt x="2776" y="993"/>
                    </a:lnTo>
                    <a:lnTo>
                      <a:pt x="2802" y="1014"/>
                    </a:lnTo>
                    <a:lnTo>
                      <a:pt x="2910" y="970"/>
                    </a:lnTo>
                    <a:lnTo>
                      <a:pt x="2910" y="1008"/>
                    </a:lnTo>
                    <a:lnTo>
                      <a:pt x="2959" y="1001"/>
                    </a:lnTo>
                    <a:lnTo>
                      <a:pt x="2963" y="1019"/>
                    </a:lnTo>
                    <a:lnTo>
                      <a:pt x="2941" y="1019"/>
                    </a:lnTo>
                    <a:lnTo>
                      <a:pt x="2963" y="1064"/>
                    </a:lnTo>
                    <a:lnTo>
                      <a:pt x="2814" y="1154"/>
                    </a:lnTo>
                    <a:lnTo>
                      <a:pt x="2596" y="1154"/>
                    </a:lnTo>
                    <a:lnTo>
                      <a:pt x="2505" y="1215"/>
                    </a:lnTo>
                    <a:lnTo>
                      <a:pt x="2430" y="1305"/>
                    </a:lnTo>
                    <a:lnTo>
                      <a:pt x="2505" y="1237"/>
                    </a:lnTo>
                    <a:lnTo>
                      <a:pt x="2622" y="1196"/>
                    </a:lnTo>
                    <a:lnTo>
                      <a:pt x="2664" y="1228"/>
                    </a:lnTo>
                    <a:lnTo>
                      <a:pt x="2588" y="1251"/>
                    </a:lnTo>
                    <a:lnTo>
                      <a:pt x="2648" y="1265"/>
                    </a:lnTo>
                    <a:lnTo>
                      <a:pt x="2632" y="1292"/>
                    </a:lnTo>
                    <a:lnTo>
                      <a:pt x="2678" y="1342"/>
                    </a:lnTo>
                    <a:lnTo>
                      <a:pt x="2769" y="1360"/>
                    </a:lnTo>
                    <a:lnTo>
                      <a:pt x="2793" y="1298"/>
                    </a:lnTo>
                    <a:lnTo>
                      <a:pt x="2793" y="1336"/>
                    </a:lnTo>
                    <a:lnTo>
                      <a:pt x="2818" y="1332"/>
                    </a:lnTo>
                    <a:lnTo>
                      <a:pt x="2775" y="1372"/>
                    </a:lnTo>
                    <a:lnTo>
                      <a:pt x="2667" y="1399"/>
                    </a:lnTo>
                    <a:lnTo>
                      <a:pt x="2630" y="1446"/>
                    </a:lnTo>
                    <a:lnTo>
                      <a:pt x="2599" y="1404"/>
                    </a:lnTo>
                    <a:lnTo>
                      <a:pt x="2700" y="1368"/>
                    </a:lnTo>
                    <a:lnTo>
                      <a:pt x="2648" y="1369"/>
                    </a:lnTo>
                    <a:lnTo>
                      <a:pt x="2658" y="1342"/>
                    </a:lnTo>
                    <a:lnTo>
                      <a:pt x="2570" y="1374"/>
                    </a:lnTo>
                    <a:lnTo>
                      <a:pt x="2544" y="1353"/>
                    </a:lnTo>
                    <a:lnTo>
                      <a:pt x="2544" y="1298"/>
                    </a:lnTo>
                    <a:lnTo>
                      <a:pt x="2486" y="1280"/>
                    </a:lnTo>
                    <a:lnTo>
                      <a:pt x="2444" y="1370"/>
                    </a:lnTo>
                    <a:lnTo>
                      <a:pt x="2266" y="1404"/>
                    </a:lnTo>
                    <a:lnTo>
                      <a:pt x="2145" y="1440"/>
                    </a:lnTo>
                    <a:lnTo>
                      <a:pt x="2124" y="1457"/>
                    </a:lnTo>
                    <a:lnTo>
                      <a:pt x="2153" y="1461"/>
                    </a:lnTo>
                    <a:lnTo>
                      <a:pt x="2159" y="1474"/>
                    </a:lnTo>
                    <a:lnTo>
                      <a:pt x="2011" y="1511"/>
                    </a:lnTo>
                    <a:lnTo>
                      <a:pt x="2019" y="1494"/>
                    </a:lnTo>
                    <a:lnTo>
                      <a:pt x="2029" y="1483"/>
                    </a:lnTo>
                    <a:lnTo>
                      <a:pt x="2034" y="1465"/>
                    </a:lnTo>
                    <a:lnTo>
                      <a:pt x="2056" y="1452"/>
                    </a:lnTo>
                    <a:lnTo>
                      <a:pt x="2061" y="1372"/>
                    </a:lnTo>
                    <a:lnTo>
                      <a:pt x="2086" y="1399"/>
                    </a:lnTo>
                    <a:lnTo>
                      <a:pt x="2129" y="1390"/>
                    </a:lnTo>
                    <a:lnTo>
                      <a:pt x="2091" y="1342"/>
                    </a:lnTo>
                    <a:lnTo>
                      <a:pt x="1964" y="1319"/>
                    </a:lnTo>
                    <a:lnTo>
                      <a:pt x="1959" y="1319"/>
                    </a:lnTo>
                    <a:lnTo>
                      <a:pt x="1946" y="1255"/>
                    </a:lnTo>
                    <a:lnTo>
                      <a:pt x="1920" y="1259"/>
                    </a:lnTo>
                    <a:lnTo>
                      <a:pt x="1898" y="1222"/>
                    </a:lnTo>
                    <a:lnTo>
                      <a:pt x="1870" y="1220"/>
                    </a:lnTo>
                    <a:lnTo>
                      <a:pt x="1870" y="1242"/>
                    </a:lnTo>
                    <a:lnTo>
                      <a:pt x="1837" y="1209"/>
                    </a:lnTo>
                    <a:lnTo>
                      <a:pt x="1777" y="1255"/>
                    </a:lnTo>
                    <a:lnTo>
                      <a:pt x="1613" y="1222"/>
                    </a:lnTo>
                    <a:lnTo>
                      <a:pt x="1592" y="1190"/>
                    </a:lnTo>
                    <a:lnTo>
                      <a:pt x="1590" y="1211"/>
                    </a:lnTo>
                    <a:lnTo>
                      <a:pt x="635" y="1211"/>
                    </a:lnTo>
                    <a:lnTo>
                      <a:pt x="620" y="1177"/>
                    </a:lnTo>
                    <a:lnTo>
                      <a:pt x="569" y="1166"/>
                    </a:lnTo>
                    <a:lnTo>
                      <a:pt x="571" y="1144"/>
                    </a:lnTo>
                    <a:lnTo>
                      <a:pt x="465" y="1113"/>
                    </a:lnTo>
                    <a:lnTo>
                      <a:pt x="477" y="1097"/>
                    </a:lnTo>
                    <a:lnTo>
                      <a:pt x="452" y="1055"/>
                    </a:lnTo>
                    <a:lnTo>
                      <a:pt x="426" y="1051"/>
                    </a:lnTo>
                    <a:lnTo>
                      <a:pt x="367" y="960"/>
                    </a:lnTo>
                    <a:lnTo>
                      <a:pt x="377" y="932"/>
                    </a:lnTo>
                    <a:lnTo>
                      <a:pt x="380" y="882"/>
                    </a:lnTo>
                    <a:lnTo>
                      <a:pt x="314" y="855"/>
                    </a:lnTo>
                    <a:lnTo>
                      <a:pt x="191" y="695"/>
                    </a:lnTo>
                    <a:lnTo>
                      <a:pt x="121" y="740"/>
                    </a:lnTo>
                    <a:lnTo>
                      <a:pt x="103" y="719"/>
                    </a:lnTo>
                    <a:lnTo>
                      <a:pt x="98" y="715"/>
                    </a:lnTo>
                    <a:lnTo>
                      <a:pt x="63" y="671"/>
                    </a:lnTo>
                    <a:lnTo>
                      <a:pt x="0" y="671"/>
                    </a:lnTo>
                    <a:close/>
                  </a:path>
                </a:pathLst>
              </a:custGeom>
              <a:grpFill/>
              <a:ln w="3175" cap="rnd">
                <a:solidFill>
                  <a:schemeClr val="accent5"/>
                </a:solidFill>
                <a:round/>
                <a:headEnd/>
                <a:tailEnd/>
              </a:ln>
            </p:spPr>
            <p:txBody>
              <a:bodyPr/>
              <a:lstStyle/>
              <a:p>
                <a:endParaRPr lang="en-US" dirty="0"/>
              </a:p>
            </p:txBody>
          </p:sp>
          <p:sp>
            <p:nvSpPr>
              <p:cNvPr id="287" name="Freeform 26"/>
              <p:cNvSpPr>
                <a:spLocks noChangeAspect="1"/>
              </p:cNvSpPr>
              <p:nvPr/>
            </p:nvSpPr>
            <p:spPr bwMode="gray">
              <a:xfrm>
                <a:off x="1355723" y="2879723"/>
                <a:ext cx="130175" cy="80964"/>
              </a:xfrm>
              <a:custGeom>
                <a:avLst/>
                <a:gdLst>
                  <a:gd name="T0" fmla="*/ 0 w 174"/>
                  <a:gd name="T1" fmla="*/ 0 h 101"/>
                  <a:gd name="T2" fmla="*/ 53171999 w 174"/>
                  <a:gd name="T3" fmla="*/ 12851473 h 101"/>
                  <a:gd name="T4" fmla="*/ 97388107 w 174"/>
                  <a:gd name="T5" fmla="*/ 64901063 h 101"/>
                  <a:gd name="T6" fmla="*/ 71641886 w 174"/>
                  <a:gd name="T7" fmla="*/ 54619564 h 101"/>
                  <a:gd name="T8" fmla="*/ 0 w 174"/>
                  <a:gd name="T9" fmla="*/ 0 h 101"/>
                  <a:gd name="T10" fmla="*/ 0 60000 65536"/>
                  <a:gd name="T11" fmla="*/ 0 60000 65536"/>
                  <a:gd name="T12" fmla="*/ 0 60000 65536"/>
                  <a:gd name="T13" fmla="*/ 0 60000 65536"/>
                  <a:gd name="T14" fmla="*/ 0 60000 65536"/>
                  <a:gd name="T15" fmla="*/ 0 w 174"/>
                  <a:gd name="T16" fmla="*/ 0 h 101"/>
                  <a:gd name="T17" fmla="*/ 174 w 174"/>
                  <a:gd name="T18" fmla="*/ 101 h 101"/>
                </a:gdLst>
                <a:ahLst/>
                <a:cxnLst>
                  <a:cxn ang="T10">
                    <a:pos x="T0" y="T1"/>
                  </a:cxn>
                  <a:cxn ang="T11">
                    <a:pos x="T2" y="T3"/>
                  </a:cxn>
                  <a:cxn ang="T12">
                    <a:pos x="T4" y="T5"/>
                  </a:cxn>
                  <a:cxn ang="T13">
                    <a:pos x="T6" y="T7"/>
                  </a:cxn>
                  <a:cxn ang="T14">
                    <a:pos x="T8" y="T9"/>
                  </a:cxn>
                </a:cxnLst>
                <a:rect l="T15" t="T16" r="T17" b="T18"/>
                <a:pathLst>
                  <a:path w="174" h="101">
                    <a:moveTo>
                      <a:pt x="0" y="0"/>
                    </a:moveTo>
                    <a:lnTo>
                      <a:pt x="95" y="20"/>
                    </a:lnTo>
                    <a:lnTo>
                      <a:pt x="174" y="101"/>
                    </a:lnTo>
                    <a:lnTo>
                      <a:pt x="128" y="85"/>
                    </a:lnTo>
                    <a:lnTo>
                      <a:pt x="0" y="0"/>
                    </a:lnTo>
                    <a:close/>
                  </a:path>
                </a:pathLst>
              </a:custGeom>
              <a:grpFill/>
              <a:ln w="3175" cap="rnd">
                <a:solidFill>
                  <a:schemeClr val="accent5"/>
                </a:solidFill>
                <a:round/>
                <a:headEnd/>
                <a:tailEnd/>
              </a:ln>
            </p:spPr>
            <p:txBody>
              <a:bodyPr/>
              <a:lstStyle/>
              <a:p>
                <a:endParaRPr lang="en-US" dirty="0"/>
              </a:p>
            </p:txBody>
          </p:sp>
          <p:sp>
            <p:nvSpPr>
              <p:cNvPr id="288" name="Freeform 27"/>
              <p:cNvSpPr>
                <a:spLocks noChangeAspect="1"/>
              </p:cNvSpPr>
              <p:nvPr/>
            </p:nvSpPr>
            <p:spPr bwMode="gray">
              <a:xfrm>
                <a:off x="1419221" y="1800224"/>
                <a:ext cx="269875" cy="188914"/>
              </a:xfrm>
              <a:custGeom>
                <a:avLst/>
                <a:gdLst>
                  <a:gd name="T0" fmla="*/ 0 w 362"/>
                  <a:gd name="T1" fmla="*/ 119841370 h 225"/>
                  <a:gd name="T2" fmla="*/ 8337050 w 362"/>
                  <a:gd name="T3" fmla="*/ 99397624 h 225"/>
                  <a:gd name="T4" fmla="*/ 37237531 w 362"/>
                  <a:gd name="T5" fmla="*/ 33132821 h 225"/>
                  <a:gd name="T6" fmla="*/ 23342696 w 362"/>
                  <a:gd name="T7" fmla="*/ 6344958 h 225"/>
                  <a:gd name="T8" fmla="*/ 86146784 w 362"/>
                  <a:gd name="T9" fmla="*/ 0 h 225"/>
                  <a:gd name="T10" fmla="*/ 128942846 w 362"/>
                  <a:gd name="T11" fmla="*/ 26083428 h 225"/>
                  <a:gd name="T12" fmla="*/ 157287921 w 362"/>
                  <a:gd name="T13" fmla="*/ 10574090 h 225"/>
                  <a:gd name="T14" fmla="*/ 201194795 w 362"/>
                  <a:gd name="T15" fmla="*/ 48641319 h 225"/>
                  <a:gd name="T16" fmla="*/ 108378669 w 362"/>
                  <a:gd name="T17" fmla="*/ 106447858 h 225"/>
                  <a:gd name="T18" fmla="*/ 100597770 w 362"/>
                  <a:gd name="T19" fmla="*/ 141694825 h 225"/>
                  <a:gd name="T20" fmla="*/ 55023189 w 362"/>
                  <a:gd name="T21" fmla="*/ 158613874 h 225"/>
                  <a:gd name="T22" fmla="*/ 34459012 w 362"/>
                  <a:gd name="T23" fmla="*/ 130415460 h 225"/>
                  <a:gd name="T24" fmla="*/ 0 w 362"/>
                  <a:gd name="T25" fmla="*/ 119841370 h 2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62"/>
                  <a:gd name="T40" fmla="*/ 0 h 225"/>
                  <a:gd name="T41" fmla="*/ 362 w 362"/>
                  <a:gd name="T42" fmla="*/ 225 h 2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62" h="225">
                    <a:moveTo>
                      <a:pt x="0" y="170"/>
                    </a:moveTo>
                    <a:lnTo>
                      <a:pt x="15" y="141"/>
                    </a:lnTo>
                    <a:lnTo>
                      <a:pt x="67" y="47"/>
                    </a:lnTo>
                    <a:lnTo>
                      <a:pt x="42" y="9"/>
                    </a:lnTo>
                    <a:lnTo>
                      <a:pt x="155" y="0"/>
                    </a:lnTo>
                    <a:lnTo>
                      <a:pt x="232" y="37"/>
                    </a:lnTo>
                    <a:lnTo>
                      <a:pt x="283" y="15"/>
                    </a:lnTo>
                    <a:lnTo>
                      <a:pt x="362" y="69"/>
                    </a:lnTo>
                    <a:lnTo>
                      <a:pt x="195" y="151"/>
                    </a:lnTo>
                    <a:lnTo>
                      <a:pt x="181" y="201"/>
                    </a:lnTo>
                    <a:lnTo>
                      <a:pt x="99" y="225"/>
                    </a:lnTo>
                    <a:lnTo>
                      <a:pt x="62" y="185"/>
                    </a:lnTo>
                    <a:lnTo>
                      <a:pt x="0" y="170"/>
                    </a:lnTo>
                    <a:close/>
                  </a:path>
                </a:pathLst>
              </a:custGeom>
              <a:grpFill/>
              <a:ln w="3175" cap="rnd">
                <a:solidFill>
                  <a:schemeClr val="accent5"/>
                </a:solidFill>
                <a:round/>
                <a:headEnd/>
                <a:tailEnd/>
              </a:ln>
            </p:spPr>
            <p:txBody>
              <a:bodyPr/>
              <a:lstStyle/>
              <a:p>
                <a:endParaRPr lang="en-US" dirty="0"/>
              </a:p>
            </p:txBody>
          </p:sp>
          <p:sp>
            <p:nvSpPr>
              <p:cNvPr id="289" name="Freeform 28"/>
              <p:cNvSpPr>
                <a:spLocks noChangeAspect="1"/>
              </p:cNvSpPr>
              <p:nvPr/>
            </p:nvSpPr>
            <p:spPr bwMode="gray">
              <a:xfrm>
                <a:off x="1495422" y="1630361"/>
                <a:ext cx="188913" cy="101600"/>
              </a:xfrm>
              <a:custGeom>
                <a:avLst/>
                <a:gdLst>
                  <a:gd name="T0" fmla="*/ 0 w 254"/>
                  <a:gd name="T1" fmla="*/ 61440000 h 127"/>
                  <a:gd name="T2" fmla="*/ 32083972 w 254"/>
                  <a:gd name="T3" fmla="*/ 73600000 h 127"/>
                  <a:gd name="T4" fmla="*/ 40381269 w 254"/>
                  <a:gd name="T5" fmla="*/ 60800000 h 127"/>
                  <a:gd name="T6" fmla="*/ 47019256 w 254"/>
                  <a:gd name="T7" fmla="*/ 81280000 h 127"/>
                  <a:gd name="T8" fmla="*/ 61954539 w 254"/>
                  <a:gd name="T9" fmla="*/ 72320000 h 127"/>
                  <a:gd name="T10" fmla="*/ 59741877 w 254"/>
                  <a:gd name="T11" fmla="*/ 53760000 h 127"/>
                  <a:gd name="T12" fmla="*/ 74677904 w 254"/>
                  <a:gd name="T13" fmla="*/ 64640000 h 127"/>
                  <a:gd name="T14" fmla="*/ 83528552 w 254"/>
                  <a:gd name="T15" fmla="*/ 35200000 h 127"/>
                  <a:gd name="T16" fmla="*/ 96251174 w 254"/>
                  <a:gd name="T17" fmla="*/ 33280000 h 127"/>
                  <a:gd name="T18" fmla="*/ 101229849 w 254"/>
                  <a:gd name="T19" fmla="*/ 60160000 h 127"/>
                  <a:gd name="T20" fmla="*/ 131100416 w 254"/>
                  <a:gd name="T21" fmla="*/ 39680000 h 127"/>
                  <a:gd name="T22" fmla="*/ 121696416 w 254"/>
                  <a:gd name="T23" fmla="*/ 16640000 h 127"/>
                  <a:gd name="T24" fmla="*/ 140504416 w 254"/>
                  <a:gd name="T25" fmla="*/ 11520000 h 127"/>
                  <a:gd name="T26" fmla="*/ 120590457 w 254"/>
                  <a:gd name="T27" fmla="*/ 0 h 127"/>
                  <a:gd name="T28" fmla="*/ 69699228 w 254"/>
                  <a:gd name="T29" fmla="*/ 11520000 h 127"/>
                  <a:gd name="T30" fmla="*/ 0 w 254"/>
                  <a:gd name="T31" fmla="*/ 61440000 h 12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
                  <a:gd name="T49" fmla="*/ 0 h 127"/>
                  <a:gd name="T50" fmla="*/ 254 w 254"/>
                  <a:gd name="T51" fmla="*/ 127 h 12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 h="127">
                    <a:moveTo>
                      <a:pt x="0" y="96"/>
                    </a:moveTo>
                    <a:lnTo>
                      <a:pt x="58" y="115"/>
                    </a:lnTo>
                    <a:lnTo>
                      <a:pt x="73" y="95"/>
                    </a:lnTo>
                    <a:lnTo>
                      <a:pt x="85" y="127"/>
                    </a:lnTo>
                    <a:lnTo>
                      <a:pt x="112" y="113"/>
                    </a:lnTo>
                    <a:lnTo>
                      <a:pt x="108" y="84"/>
                    </a:lnTo>
                    <a:lnTo>
                      <a:pt x="135" y="101"/>
                    </a:lnTo>
                    <a:lnTo>
                      <a:pt x="151" y="55"/>
                    </a:lnTo>
                    <a:lnTo>
                      <a:pt x="174" y="52"/>
                    </a:lnTo>
                    <a:lnTo>
                      <a:pt x="183" y="94"/>
                    </a:lnTo>
                    <a:lnTo>
                      <a:pt x="237" y="62"/>
                    </a:lnTo>
                    <a:lnTo>
                      <a:pt x="220" y="26"/>
                    </a:lnTo>
                    <a:lnTo>
                      <a:pt x="254" y="18"/>
                    </a:lnTo>
                    <a:lnTo>
                      <a:pt x="218" y="0"/>
                    </a:lnTo>
                    <a:lnTo>
                      <a:pt x="126" y="18"/>
                    </a:lnTo>
                    <a:lnTo>
                      <a:pt x="0" y="96"/>
                    </a:lnTo>
                    <a:close/>
                  </a:path>
                </a:pathLst>
              </a:custGeom>
              <a:grpFill/>
              <a:ln w="3175" cap="rnd">
                <a:solidFill>
                  <a:schemeClr val="accent5"/>
                </a:solidFill>
                <a:round/>
                <a:headEnd/>
                <a:tailEnd/>
              </a:ln>
            </p:spPr>
            <p:txBody>
              <a:bodyPr/>
              <a:lstStyle/>
              <a:p>
                <a:endParaRPr lang="en-US" dirty="0"/>
              </a:p>
            </p:txBody>
          </p:sp>
          <p:sp>
            <p:nvSpPr>
              <p:cNvPr id="290" name="Freeform 29"/>
              <p:cNvSpPr>
                <a:spLocks noChangeAspect="1"/>
              </p:cNvSpPr>
              <p:nvPr/>
            </p:nvSpPr>
            <p:spPr bwMode="gray">
              <a:xfrm>
                <a:off x="1595435" y="1870073"/>
                <a:ext cx="468312" cy="253999"/>
              </a:xfrm>
              <a:custGeom>
                <a:avLst/>
                <a:gdLst>
                  <a:gd name="T0" fmla="*/ 0 w 627"/>
                  <a:gd name="T1" fmla="*/ 67768358 h 307"/>
                  <a:gd name="T2" fmla="*/ 17851874 w 627"/>
                  <a:gd name="T3" fmla="*/ 50655212 h 307"/>
                  <a:gd name="T4" fmla="*/ 8926311 w 627"/>
                  <a:gd name="T5" fmla="*/ 41756111 h 307"/>
                  <a:gd name="T6" fmla="*/ 50766664 w 627"/>
                  <a:gd name="T7" fmla="*/ 11636840 h 307"/>
                  <a:gd name="T8" fmla="*/ 84796589 w 627"/>
                  <a:gd name="T9" fmla="*/ 0 h 307"/>
                  <a:gd name="T10" fmla="*/ 95953917 w 627"/>
                  <a:gd name="T11" fmla="*/ 21220169 h 307"/>
                  <a:gd name="T12" fmla="*/ 84238648 w 627"/>
                  <a:gd name="T13" fmla="*/ 34226293 h 307"/>
                  <a:gd name="T14" fmla="*/ 114921673 w 627"/>
                  <a:gd name="T15" fmla="*/ 16428919 h 307"/>
                  <a:gd name="T16" fmla="*/ 148952345 w 627"/>
                  <a:gd name="T17" fmla="*/ 30803498 h 307"/>
                  <a:gd name="T18" fmla="*/ 136679135 w 627"/>
                  <a:gd name="T19" fmla="*/ 46548189 h 307"/>
                  <a:gd name="T20" fmla="*/ 176287724 w 627"/>
                  <a:gd name="T21" fmla="*/ 35595577 h 307"/>
                  <a:gd name="T22" fmla="*/ 165130396 w 627"/>
                  <a:gd name="T23" fmla="*/ 18482430 h 307"/>
                  <a:gd name="T24" fmla="*/ 180751253 w 627"/>
                  <a:gd name="T25" fmla="*/ 20535941 h 307"/>
                  <a:gd name="T26" fmla="*/ 212549414 w 627"/>
                  <a:gd name="T27" fmla="*/ 76666632 h 307"/>
                  <a:gd name="T28" fmla="*/ 223149548 w 627"/>
                  <a:gd name="T29" fmla="*/ 63661336 h 307"/>
                  <a:gd name="T30" fmla="*/ 210318396 w 627"/>
                  <a:gd name="T31" fmla="*/ 1369283 h 307"/>
                  <a:gd name="T32" fmla="*/ 235980699 w 627"/>
                  <a:gd name="T33" fmla="*/ 3422795 h 307"/>
                  <a:gd name="T34" fmla="*/ 264431960 w 627"/>
                  <a:gd name="T35" fmla="*/ 23958736 h 307"/>
                  <a:gd name="T36" fmla="*/ 280052070 w 627"/>
                  <a:gd name="T37" fmla="*/ 101994651 h 307"/>
                  <a:gd name="T38" fmla="*/ 349786490 w 627"/>
                  <a:gd name="T39" fmla="*/ 138958684 h 307"/>
                  <a:gd name="T40" fmla="*/ 348670608 w 627"/>
                  <a:gd name="T41" fmla="*/ 158810397 h 307"/>
                  <a:gd name="T42" fmla="*/ 329702852 w 627"/>
                  <a:gd name="T43" fmla="*/ 150596352 h 307"/>
                  <a:gd name="T44" fmla="*/ 308504078 w 627"/>
                  <a:gd name="T45" fmla="*/ 163601648 h 307"/>
                  <a:gd name="T46" fmla="*/ 338071221 w 627"/>
                  <a:gd name="T47" fmla="*/ 180714795 h 307"/>
                  <a:gd name="T48" fmla="*/ 311293036 w 627"/>
                  <a:gd name="T49" fmla="*/ 197827941 h 307"/>
                  <a:gd name="T50" fmla="*/ 266105783 w 627"/>
                  <a:gd name="T51" fmla="*/ 189613896 h 307"/>
                  <a:gd name="T52" fmla="*/ 240443481 w 627"/>
                  <a:gd name="T53" fmla="*/ 167709498 h 307"/>
                  <a:gd name="T54" fmla="*/ 182982271 w 627"/>
                  <a:gd name="T55" fmla="*/ 203304248 h 307"/>
                  <a:gd name="T56" fmla="*/ 110458892 w 627"/>
                  <a:gd name="T57" fmla="*/ 210149837 h 307"/>
                  <a:gd name="T58" fmla="*/ 96511858 w 627"/>
                  <a:gd name="T59" fmla="*/ 177292827 h 307"/>
                  <a:gd name="T60" fmla="*/ 56903269 w 627"/>
                  <a:gd name="T61" fmla="*/ 174554261 h 307"/>
                  <a:gd name="T62" fmla="*/ 31798908 w 627"/>
                  <a:gd name="T63" fmla="*/ 146488502 h 307"/>
                  <a:gd name="T64" fmla="*/ 132773548 w 627"/>
                  <a:gd name="T65" fmla="*/ 128691127 h 307"/>
                  <a:gd name="T66" fmla="*/ 27336126 w 627"/>
                  <a:gd name="T67" fmla="*/ 120477081 h 307"/>
                  <a:gd name="T68" fmla="*/ 13947033 w 627"/>
                  <a:gd name="T69" fmla="*/ 102678879 h 307"/>
                  <a:gd name="T70" fmla="*/ 67502656 w 627"/>
                  <a:gd name="T71" fmla="*/ 82827993 h 307"/>
                  <a:gd name="T72" fmla="*/ 17851874 w 627"/>
                  <a:gd name="T73" fmla="*/ 86250788 h 307"/>
                  <a:gd name="T74" fmla="*/ 21756715 w 627"/>
                  <a:gd name="T75" fmla="*/ 76666632 h 307"/>
                  <a:gd name="T76" fmla="*/ 0 w 627"/>
                  <a:gd name="T77" fmla="*/ 67768358 h 30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627"/>
                  <a:gd name="T118" fmla="*/ 0 h 307"/>
                  <a:gd name="T119" fmla="*/ 627 w 627"/>
                  <a:gd name="T120" fmla="*/ 307 h 30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627" h="307">
                    <a:moveTo>
                      <a:pt x="0" y="99"/>
                    </a:moveTo>
                    <a:lnTo>
                      <a:pt x="32" y="74"/>
                    </a:lnTo>
                    <a:lnTo>
                      <a:pt x="16" y="61"/>
                    </a:lnTo>
                    <a:lnTo>
                      <a:pt x="91" y="17"/>
                    </a:lnTo>
                    <a:lnTo>
                      <a:pt x="152" y="0"/>
                    </a:lnTo>
                    <a:lnTo>
                      <a:pt x="172" y="31"/>
                    </a:lnTo>
                    <a:lnTo>
                      <a:pt x="151" y="50"/>
                    </a:lnTo>
                    <a:lnTo>
                      <a:pt x="206" y="24"/>
                    </a:lnTo>
                    <a:lnTo>
                      <a:pt x="267" y="45"/>
                    </a:lnTo>
                    <a:lnTo>
                      <a:pt x="245" y="68"/>
                    </a:lnTo>
                    <a:lnTo>
                      <a:pt x="316" y="52"/>
                    </a:lnTo>
                    <a:lnTo>
                      <a:pt x="296" y="27"/>
                    </a:lnTo>
                    <a:lnTo>
                      <a:pt x="324" y="30"/>
                    </a:lnTo>
                    <a:lnTo>
                      <a:pt x="381" y="112"/>
                    </a:lnTo>
                    <a:lnTo>
                      <a:pt x="400" y="93"/>
                    </a:lnTo>
                    <a:lnTo>
                      <a:pt x="377" y="2"/>
                    </a:lnTo>
                    <a:lnTo>
                      <a:pt x="423" y="5"/>
                    </a:lnTo>
                    <a:lnTo>
                      <a:pt x="474" y="35"/>
                    </a:lnTo>
                    <a:lnTo>
                      <a:pt x="502" y="149"/>
                    </a:lnTo>
                    <a:lnTo>
                      <a:pt x="627" y="203"/>
                    </a:lnTo>
                    <a:lnTo>
                      <a:pt x="625" y="232"/>
                    </a:lnTo>
                    <a:lnTo>
                      <a:pt x="591" y="220"/>
                    </a:lnTo>
                    <a:lnTo>
                      <a:pt x="553" y="239"/>
                    </a:lnTo>
                    <a:lnTo>
                      <a:pt x="606" y="264"/>
                    </a:lnTo>
                    <a:lnTo>
                      <a:pt x="558" y="289"/>
                    </a:lnTo>
                    <a:lnTo>
                      <a:pt x="477" y="277"/>
                    </a:lnTo>
                    <a:lnTo>
                      <a:pt x="431" y="245"/>
                    </a:lnTo>
                    <a:lnTo>
                      <a:pt x="328" y="297"/>
                    </a:lnTo>
                    <a:lnTo>
                      <a:pt x="198" y="307"/>
                    </a:lnTo>
                    <a:lnTo>
                      <a:pt x="173" y="259"/>
                    </a:lnTo>
                    <a:lnTo>
                      <a:pt x="102" y="255"/>
                    </a:lnTo>
                    <a:lnTo>
                      <a:pt x="57" y="214"/>
                    </a:lnTo>
                    <a:lnTo>
                      <a:pt x="238" y="188"/>
                    </a:lnTo>
                    <a:lnTo>
                      <a:pt x="49" y="176"/>
                    </a:lnTo>
                    <a:lnTo>
                      <a:pt x="25" y="150"/>
                    </a:lnTo>
                    <a:lnTo>
                      <a:pt x="121" y="121"/>
                    </a:lnTo>
                    <a:lnTo>
                      <a:pt x="32" y="126"/>
                    </a:lnTo>
                    <a:lnTo>
                      <a:pt x="39" y="112"/>
                    </a:lnTo>
                    <a:lnTo>
                      <a:pt x="0" y="99"/>
                    </a:lnTo>
                    <a:close/>
                  </a:path>
                </a:pathLst>
              </a:custGeom>
              <a:grpFill/>
              <a:ln w="3175" cap="rnd">
                <a:solidFill>
                  <a:schemeClr val="accent5"/>
                </a:solidFill>
                <a:round/>
                <a:headEnd/>
                <a:tailEnd/>
              </a:ln>
            </p:spPr>
            <p:txBody>
              <a:bodyPr/>
              <a:lstStyle/>
              <a:p>
                <a:endParaRPr lang="en-US" dirty="0"/>
              </a:p>
            </p:txBody>
          </p:sp>
          <p:sp>
            <p:nvSpPr>
              <p:cNvPr id="291" name="Freeform 30"/>
              <p:cNvSpPr>
                <a:spLocks noChangeAspect="1"/>
              </p:cNvSpPr>
              <p:nvPr/>
            </p:nvSpPr>
            <p:spPr bwMode="gray">
              <a:xfrm>
                <a:off x="1630361" y="1665287"/>
                <a:ext cx="315911" cy="141286"/>
              </a:xfrm>
              <a:custGeom>
                <a:avLst/>
                <a:gdLst>
                  <a:gd name="T0" fmla="*/ 0 w 424"/>
                  <a:gd name="T1" fmla="*/ 78051925 h 170"/>
                  <a:gd name="T2" fmla="*/ 8326963 w 424"/>
                  <a:gd name="T3" fmla="*/ 68382077 h 170"/>
                  <a:gd name="T4" fmla="*/ 49407445 w 424"/>
                  <a:gd name="T5" fmla="*/ 57330109 h 170"/>
                  <a:gd name="T6" fmla="*/ 8326963 w 424"/>
                  <a:gd name="T7" fmla="*/ 59402873 h 170"/>
                  <a:gd name="T8" fmla="*/ 55514083 w 424"/>
                  <a:gd name="T9" fmla="*/ 47660261 h 170"/>
                  <a:gd name="T10" fmla="*/ 17209008 w 424"/>
                  <a:gd name="T11" fmla="*/ 47660261 h 170"/>
                  <a:gd name="T12" fmla="*/ 20540241 w 424"/>
                  <a:gd name="T13" fmla="*/ 34536361 h 170"/>
                  <a:gd name="T14" fmla="*/ 56624246 w 424"/>
                  <a:gd name="T15" fmla="*/ 33845716 h 170"/>
                  <a:gd name="T16" fmla="*/ 31642610 w 424"/>
                  <a:gd name="T17" fmla="*/ 31082309 h 170"/>
                  <a:gd name="T18" fmla="*/ 51627770 w 424"/>
                  <a:gd name="T19" fmla="*/ 19340528 h 170"/>
                  <a:gd name="T20" fmla="*/ 98814144 w 424"/>
                  <a:gd name="T21" fmla="*/ 33845716 h 170"/>
                  <a:gd name="T22" fmla="*/ 122685617 w 424"/>
                  <a:gd name="T23" fmla="*/ 63546737 h 170"/>
                  <a:gd name="T24" fmla="*/ 167651667 w 424"/>
                  <a:gd name="T25" fmla="*/ 64928025 h 170"/>
                  <a:gd name="T26" fmla="*/ 149886833 w 424"/>
                  <a:gd name="T27" fmla="*/ 47660261 h 170"/>
                  <a:gd name="T28" fmla="*/ 159879785 w 424"/>
                  <a:gd name="T29" fmla="*/ 35917649 h 170"/>
                  <a:gd name="T30" fmla="*/ 140449707 w 424"/>
                  <a:gd name="T31" fmla="*/ 22103105 h 170"/>
                  <a:gd name="T32" fmla="*/ 171537236 w 424"/>
                  <a:gd name="T33" fmla="*/ 0 h 170"/>
                  <a:gd name="T34" fmla="*/ 184860675 w 424"/>
                  <a:gd name="T35" fmla="*/ 26247800 h 170"/>
                  <a:gd name="T36" fmla="*/ 175423549 w 424"/>
                  <a:gd name="T37" fmla="*/ 37989581 h 170"/>
                  <a:gd name="T38" fmla="*/ 192632558 w 424"/>
                  <a:gd name="T39" fmla="*/ 41443633 h 170"/>
                  <a:gd name="T40" fmla="*/ 186525919 w 424"/>
                  <a:gd name="T41" fmla="*/ 55258177 h 170"/>
                  <a:gd name="T42" fmla="*/ 208731403 w 424"/>
                  <a:gd name="T43" fmla="*/ 58712228 h 170"/>
                  <a:gd name="T44" fmla="*/ 220389599 w 424"/>
                  <a:gd name="T45" fmla="*/ 40752989 h 170"/>
                  <a:gd name="T46" fmla="*/ 235378282 w 424"/>
                  <a:gd name="T47" fmla="*/ 62165449 h 170"/>
                  <a:gd name="T48" fmla="*/ 223720087 w 424"/>
                  <a:gd name="T49" fmla="*/ 87722605 h 170"/>
                  <a:gd name="T50" fmla="*/ 172647398 w 424"/>
                  <a:gd name="T51" fmla="*/ 86340486 h 170"/>
                  <a:gd name="T52" fmla="*/ 95483657 w 424"/>
                  <a:gd name="T53" fmla="*/ 117423626 h 170"/>
                  <a:gd name="T54" fmla="*/ 63841047 w 424"/>
                  <a:gd name="T55" fmla="*/ 101537149 h 170"/>
                  <a:gd name="T56" fmla="*/ 129347337 w 424"/>
                  <a:gd name="T57" fmla="*/ 75289349 h 170"/>
                  <a:gd name="T58" fmla="*/ 73278173 w 424"/>
                  <a:gd name="T59" fmla="*/ 91175826 h 170"/>
                  <a:gd name="T60" fmla="*/ 82715299 w 424"/>
                  <a:gd name="T61" fmla="*/ 69763365 h 170"/>
                  <a:gd name="T62" fmla="*/ 53848094 w 424"/>
                  <a:gd name="T63" fmla="*/ 92557114 h 170"/>
                  <a:gd name="T64" fmla="*/ 20540241 w 424"/>
                  <a:gd name="T65" fmla="*/ 86340486 h 170"/>
                  <a:gd name="T66" fmla="*/ 0 w 424"/>
                  <a:gd name="T67" fmla="*/ 78051925 h 17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24"/>
                  <a:gd name="T103" fmla="*/ 0 h 170"/>
                  <a:gd name="T104" fmla="*/ 424 w 424"/>
                  <a:gd name="T105" fmla="*/ 170 h 17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24" h="170">
                    <a:moveTo>
                      <a:pt x="0" y="113"/>
                    </a:moveTo>
                    <a:lnTo>
                      <a:pt x="15" y="99"/>
                    </a:lnTo>
                    <a:lnTo>
                      <a:pt x="89" y="83"/>
                    </a:lnTo>
                    <a:lnTo>
                      <a:pt x="15" y="86"/>
                    </a:lnTo>
                    <a:lnTo>
                      <a:pt x="100" y="69"/>
                    </a:lnTo>
                    <a:lnTo>
                      <a:pt x="31" y="69"/>
                    </a:lnTo>
                    <a:lnTo>
                      <a:pt x="37" y="50"/>
                    </a:lnTo>
                    <a:lnTo>
                      <a:pt x="102" y="49"/>
                    </a:lnTo>
                    <a:lnTo>
                      <a:pt x="57" y="45"/>
                    </a:lnTo>
                    <a:lnTo>
                      <a:pt x="93" y="28"/>
                    </a:lnTo>
                    <a:lnTo>
                      <a:pt x="178" y="49"/>
                    </a:lnTo>
                    <a:lnTo>
                      <a:pt x="221" y="92"/>
                    </a:lnTo>
                    <a:lnTo>
                      <a:pt x="302" y="94"/>
                    </a:lnTo>
                    <a:lnTo>
                      <a:pt x="270" y="69"/>
                    </a:lnTo>
                    <a:lnTo>
                      <a:pt x="288" y="52"/>
                    </a:lnTo>
                    <a:lnTo>
                      <a:pt x="253" y="32"/>
                    </a:lnTo>
                    <a:lnTo>
                      <a:pt x="309" y="0"/>
                    </a:lnTo>
                    <a:lnTo>
                      <a:pt x="333" y="38"/>
                    </a:lnTo>
                    <a:lnTo>
                      <a:pt x="316" y="55"/>
                    </a:lnTo>
                    <a:lnTo>
                      <a:pt x="347" y="60"/>
                    </a:lnTo>
                    <a:lnTo>
                      <a:pt x="336" y="80"/>
                    </a:lnTo>
                    <a:lnTo>
                      <a:pt x="376" y="85"/>
                    </a:lnTo>
                    <a:lnTo>
                      <a:pt x="397" y="59"/>
                    </a:lnTo>
                    <a:lnTo>
                      <a:pt x="424" y="90"/>
                    </a:lnTo>
                    <a:lnTo>
                      <a:pt x="403" y="127"/>
                    </a:lnTo>
                    <a:lnTo>
                      <a:pt x="311" y="125"/>
                    </a:lnTo>
                    <a:lnTo>
                      <a:pt x="172" y="170"/>
                    </a:lnTo>
                    <a:lnTo>
                      <a:pt x="115" y="147"/>
                    </a:lnTo>
                    <a:lnTo>
                      <a:pt x="233" y="109"/>
                    </a:lnTo>
                    <a:lnTo>
                      <a:pt x="132" y="132"/>
                    </a:lnTo>
                    <a:lnTo>
                      <a:pt x="149" y="101"/>
                    </a:lnTo>
                    <a:lnTo>
                      <a:pt x="97" y="134"/>
                    </a:lnTo>
                    <a:lnTo>
                      <a:pt x="37" y="125"/>
                    </a:lnTo>
                    <a:lnTo>
                      <a:pt x="0" y="113"/>
                    </a:lnTo>
                    <a:close/>
                  </a:path>
                </a:pathLst>
              </a:custGeom>
              <a:grpFill/>
              <a:ln w="3175" cap="rnd">
                <a:solidFill>
                  <a:schemeClr val="accent5"/>
                </a:solidFill>
                <a:round/>
                <a:headEnd/>
                <a:tailEnd/>
              </a:ln>
            </p:spPr>
            <p:txBody>
              <a:bodyPr/>
              <a:lstStyle/>
              <a:p>
                <a:endParaRPr lang="en-US" dirty="0"/>
              </a:p>
            </p:txBody>
          </p:sp>
          <p:sp>
            <p:nvSpPr>
              <p:cNvPr id="292" name="Freeform 31"/>
              <p:cNvSpPr>
                <a:spLocks noChangeAspect="1"/>
              </p:cNvSpPr>
              <p:nvPr/>
            </p:nvSpPr>
            <p:spPr bwMode="gray">
              <a:xfrm>
                <a:off x="1946272" y="1517648"/>
                <a:ext cx="163512" cy="92074"/>
              </a:xfrm>
              <a:custGeom>
                <a:avLst/>
                <a:gdLst>
                  <a:gd name="T0" fmla="*/ 0 w 220"/>
                  <a:gd name="T1" fmla="*/ 0 h 106"/>
                  <a:gd name="T2" fmla="*/ 9943077 w 220"/>
                  <a:gd name="T3" fmla="*/ 28671808 h 106"/>
                  <a:gd name="T4" fmla="*/ 39773051 w 220"/>
                  <a:gd name="T5" fmla="*/ 28671808 h 106"/>
                  <a:gd name="T6" fmla="*/ 30382202 w 220"/>
                  <a:gd name="T7" fmla="*/ 34707932 h 106"/>
                  <a:gd name="T8" fmla="*/ 37011168 w 220"/>
                  <a:gd name="T9" fmla="*/ 44516525 h 106"/>
                  <a:gd name="T10" fmla="*/ 11600504 w 220"/>
                  <a:gd name="T11" fmla="*/ 49043836 h 106"/>
                  <a:gd name="T12" fmla="*/ 54136181 w 220"/>
                  <a:gd name="T13" fmla="*/ 59607270 h 106"/>
                  <a:gd name="T14" fmla="*/ 121529551 w 220"/>
                  <a:gd name="T15" fmla="*/ 79979298 h 106"/>
                  <a:gd name="T16" fmla="*/ 111586474 w 220"/>
                  <a:gd name="T17" fmla="*/ 33953091 h 106"/>
                  <a:gd name="T18" fmla="*/ 62421831 w 220"/>
                  <a:gd name="T19" fmla="*/ 6036124 h 106"/>
                  <a:gd name="T20" fmla="*/ 46402016 w 220"/>
                  <a:gd name="T21" fmla="*/ 18108373 h 106"/>
                  <a:gd name="T22" fmla="*/ 41982706 w 220"/>
                  <a:gd name="T23" fmla="*/ 0 h 106"/>
                  <a:gd name="T24" fmla="*/ 0 w 220"/>
                  <a:gd name="T25" fmla="*/ 0 h 10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20"/>
                  <a:gd name="T40" fmla="*/ 0 h 106"/>
                  <a:gd name="T41" fmla="*/ 220 w 220"/>
                  <a:gd name="T42" fmla="*/ 106 h 10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20" h="106">
                    <a:moveTo>
                      <a:pt x="0" y="0"/>
                    </a:moveTo>
                    <a:lnTo>
                      <a:pt x="18" y="38"/>
                    </a:lnTo>
                    <a:lnTo>
                      <a:pt x="72" y="38"/>
                    </a:lnTo>
                    <a:lnTo>
                      <a:pt x="55" y="46"/>
                    </a:lnTo>
                    <a:lnTo>
                      <a:pt x="67" y="59"/>
                    </a:lnTo>
                    <a:lnTo>
                      <a:pt x="21" y="65"/>
                    </a:lnTo>
                    <a:lnTo>
                      <a:pt x="98" y="79"/>
                    </a:lnTo>
                    <a:lnTo>
                      <a:pt x="220" y="106"/>
                    </a:lnTo>
                    <a:lnTo>
                      <a:pt x="202" y="45"/>
                    </a:lnTo>
                    <a:lnTo>
                      <a:pt x="113" y="8"/>
                    </a:lnTo>
                    <a:lnTo>
                      <a:pt x="84" y="24"/>
                    </a:lnTo>
                    <a:lnTo>
                      <a:pt x="76" y="0"/>
                    </a:lnTo>
                    <a:lnTo>
                      <a:pt x="0" y="0"/>
                    </a:lnTo>
                    <a:close/>
                  </a:path>
                </a:pathLst>
              </a:custGeom>
              <a:grpFill/>
              <a:ln w="3175" cap="rnd">
                <a:solidFill>
                  <a:schemeClr val="accent5"/>
                </a:solidFill>
                <a:round/>
                <a:headEnd/>
                <a:tailEnd/>
              </a:ln>
            </p:spPr>
            <p:txBody>
              <a:bodyPr/>
              <a:lstStyle/>
              <a:p>
                <a:endParaRPr lang="en-US" dirty="0"/>
              </a:p>
            </p:txBody>
          </p:sp>
          <p:sp>
            <p:nvSpPr>
              <p:cNvPr id="293" name="Freeform 32"/>
              <p:cNvSpPr>
                <a:spLocks noChangeAspect="1"/>
              </p:cNvSpPr>
              <p:nvPr/>
            </p:nvSpPr>
            <p:spPr bwMode="gray">
              <a:xfrm>
                <a:off x="2024059" y="1689097"/>
                <a:ext cx="128586" cy="84139"/>
              </a:xfrm>
              <a:custGeom>
                <a:avLst/>
                <a:gdLst>
                  <a:gd name="T0" fmla="*/ 0 w 177"/>
                  <a:gd name="T1" fmla="*/ 42664257 h 107"/>
                  <a:gd name="T2" fmla="*/ 10555758 w 177"/>
                  <a:gd name="T3" fmla="*/ 27206455 h 107"/>
                  <a:gd name="T4" fmla="*/ 28499819 w 177"/>
                  <a:gd name="T5" fmla="*/ 30297543 h 107"/>
                  <a:gd name="T6" fmla="*/ 5805303 w 177"/>
                  <a:gd name="T7" fmla="*/ 14221681 h 107"/>
                  <a:gd name="T8" fmla="*/ 11083182 w 177"/>
                  <a:gd name="T9" fmla="*/ 4327996 h 107"/>
                  <a:gd name="T10" fmla="*/ 48555032 w 177"/>
                  <a:gd name="T11" fmla="*/ 25351487 h 107"/>
                  <a:gd name="T12" fmla="*/ 27444243 w 177"/>
                  <a:gd name="T13" fmla="*/ 3091875 h 107"/>
                  <a:gd name="T14" fmla="*/ 83388306 w 177"/>
                  <a:gd name="T15" fmla="*/ 0 h 107"/>
                  <a:gd name="T16" fmla="*/ 93415913 w 177"/>
                  <a:gd name="T17" fmla="*/ 48848007 h 107"/>
                  <a:gd name="T18" fmla="*/ 82332730 w 177"/>
                  <a:gd name="T19" fmla="*/ 40809289 h 107"/>
                  <a:gd name="T20" fmla="*/ 80749004 w 177"/>
                  <a:gd name="T21" fmla="*/ 66160776 h 107"/>
                  <a:gd name="T22" fmla="*/ 35888850 w 177"/>
                  <a:gd name="T23" fmla="*/ 63068901 h 107"/>
                  <a:gd name="T24" fmla="*/ 44860880 w 177"/>
                  <a:gd name="T25" fmla="*/ 56267877 h 107"/>
                  <a:gd name="T26" fmla="*/ 33249547 w 177"/>
                  <a:gd name="T27" fmla="*/ 46993039 h 107"/>
                  <a:gd name="T28" fmla="*/ 65444245 w 177"/>
                  <a:gd name="T29" fmla="*/ 34008265 h 107"/>
                  <a:gd name="T30" fmla="*/ 0 w 177"/>
                  <a:gd name="T31" fmla="*/ 42664257 h 1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107"/>
                  <a:gd name="T50" fmla="*/ 177 w 177"/>
                  <a:gd name="T51" fmla="*/ 107 h 1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107">
                    <a:moveTo>
                      <a:pt x="0" y="69"/>
                    </a:moveTo>
                    <a:lnTo>
                      <a:pt x="20" y="44"/>
                    </a:lnTo>
                    <a:lnTo>
                      <a:pt x="54" y="49"/>
                    </a:lnTo>
                    <a:lnTo>
                      <a:pt x="11" y="23"/>
                    </a:lnTo>
                    <a:lnTo>
                      <a:pt x="21" y="7"/>
                    </a:lnTo>
                    <a:lnTo>
                      <a:pt x="92" y="41"/>
                    </a:lnTo>
                    <a:lnTo>
                      <a:pt x="52" y="5"/>
                    </a:lnTo>
                    <a:lnTo>
                      <a:pt x="158" y="0"/>
                    </a:lnTo>
                    <a:lnTo>
                      <a:pt x="177" y="79"/>
                    </a:lnTo>
                    <a:lnTo>
                      <a:pt x="156" y="66"/>
                    </a:lnTo>
                    <a:lnTo>
                      <a:pt x="153" y="107"/>
                    </a:lnTo>
                    <a:lnTo>
                      <a:pt x="68" y="102"/>
                    </a:lnTo>
                    <a:lnTo>
                      <a:pt x="85" y="91"/>
                    </a:lnTo>
                    <a:lnTo>
                      <a:pt x="63" y="76"/>
                    </a:lnTo>
                    <a:lnTo>
                      <a:pt x="124" y="55"/>
                    </a:lnTo>
                    <a:lnTo>
                      <a:pt x="0" y="69"/>
                    </a:lnTo>
                    <a:close/>
                  </a:path>
                </a:pathLst>
              </a:custGeom>
              <a:grpFill/>
              <a:ln w="3175" cap="rnd">
                <a:solidFill>
                  <a:schemeClr val="accent5"/>
                </a:solidFill>
                <a:round/>
                <a:headEnd/>
                <a:tailEnd/>
              </a:ln>
            </p:spPr>
            <p:txBody>
              <a:bodyPr/>
              <a:lstStyle/>
              <a:p>
                <a:endParaRPr lang="en-US" dirty="0"/>
              </a:p>
            </p:txBody>
          </p:sp>
          <p:sp>
            <p:nvSpPr>
              <p:cNvPr id="294" name="Freeform 33"/>
              <p:cNvSpPr>
                <a:spLocks noChangeAspect="1"/>
              </p:cNvSpPr>
              <p:nvPr/>
            </p:nvSpPr>
            <p:spPr bwMode="gray">
              <a:xfrm>
                <a:off x="2027236" y="1839910"/>
                <a:ext cx="150813" cy="138112"/>
              </a:xfrm>
              <a:custGeom>
                <a:avLst/>
                <a:gdLst>
                  <a:gd name="T0" fmla="*/ 0 w 206"/>
                  <a:gd name="T1" fmla="*/ 56768935 h 169"/>
                  <a:gd name="T2" fmla="*/ 5359683 w 206"/>
                  <a:gd name="T3" fmla="*/ 42075943 h 169"/>
                  <a:gd name="T4" fmla="*/ 42341567 w 206"/>
                  <a:gd name="T5" fmla="*/ 50758203 h 169"/>
                  <a:gd name="T6" fmla="*/ 36981884 w 206"/>
                  <a:gd name="T7" fmla="*/ 32725189 h 169"/>
                  <a:gd name="T8" fmla="*/ 46628728 w 206"/>
                  <a:gd name="T9" fmla="*/ 34061361 h 169"/>
                  <a:gd name="T10" fmla="*/ 22510521 w 206"/>
                  <a:gd name="T11" fmla="*/ 24042929 h 169"/>
                  <a:gd name="T12" fmla="*/ 33765782 w 206"/>
                  <a:gd name="T13" fmla="*/ 18699874 h 169"/>
                  <a:gd name="T14" fmla="*/ 23046416 w 206"/>
                  <a:gd name="T15" fmla="*/ 10017615 h 169"/>
                  <a:gd name="T16" fmla="*/ 93258187 w 206"/>
                  <a:gd name="T17" fmla="*/ 0 h 169"/>
                  <a:gd name="T18" fmla="*/ 95937663 w 206"/>
                  <a:gd name="T19" fmla="*/ 24711424 h 169"/>
                  <a:gd name="T20" fmla="*/ 74499664 w 206"/>
                  <a:gd name="T21" fmla="*/ 45415148 h 169"/>
                  <a:gd name="T22" fmla="*/ 106657028 w 206"/>
                  <a:gd name="T23" fmla="*/ 50758203 h 169"/>
                  <a:gd name="T24" fmla="*/ 110409026 w 206"/>
                  <a:gd name="T25" fmla="*/ 90829479 h 169"/>
                  <a:gd name="T26" fmla="*/ 63243671 w 206"/>
                  <a:gd name="T27" fmla="*/ 112869376 h 169"/>
                  <a:gd name="T28" fmla="*/ 42341567 w 206"/>
                  <a:gd name="T29" fmla="*/ 80811865 h 169"/>
                  <a:gd name="T30" fmla="*/ 0 w 206"/>
                  <a:gd name="T31" fmla="*/ 56768935 h 1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6"/>
                  <a:gd name="T49" fmla="*/ 0 h 169"/>
                  <a:gd name="T50" fmla="*/ 206 w 206"/>
                  <a:gd name="T51" fmla="*/ 169 h 1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6" h="169">
                    <a:moveTo>
                      <a:pt x="0" y="85"/>
                    </a:moveTo>
                    <a:lnTo>
                      <a:pt x="10" y="63"/>
                    </a:lnTo>
                    <a:lnTo>
                      <a:pt x="79" y="76"/>
                    </a:lnTo>
                    <a:lnTo>
                      <a:pt x="69" y="49"/>
                    </a:lnTo>
                    <a:lnTo>
                      <a:pt x="87" y="51"/>
                    </a:lnTo>
                    <a:lnTo>
                      <a:pt x="42" y="36"/>
                    </a:lnTo>
                    <a:lnTo>
                      <a:pt x="63" y="28"/>
                    </a:lnTo>
                    <a:lnTo>
                      <a:pt x="43" y="15"/>
                    </a:lnTo>
                    <a:lnTo>
                      <a:pt x="174" y="0"/>
                    </a:lnTo>
                    <a:lnTo>
                      <a:pt x="179" y="37"/>
                    </a:lnTo>
                    <a:lnTo>
                      <a:pt x="139" y="68"/>
                    </a:lnTo>
                    <a:lnTo>
                      <a:pt x="199" y="76"/>
                    </a:lnTo>
                    <a:lnTo>
                      <a:pt x="206" y="136"/>
                    </a:lnTo>
                    <a:lnTo>
                      <a:pt x="118" y="169"/>
                    </a:lnTo>
                    <a:lnTo>
                      <a:pt x="79" y="121"/>
                    </a:lnTo>
                    <a:lnTo>
                      <a:pt x="0" y="85"/>
                    </a:lnTo>
                    <a:close/>
                  </a:path>
                </a:pathLst>
              </a:custGeom>
              <a:grpFill/>
              <a:ln w="3175" cap="rnd">
                <a:solidFill>
                  <a:schemeClr val="accent5"/>
                </a:solidFill>
                <a:round/>
                <a:headEnd/>
                <a:tailEnd/>
              </a:ln>
            </p:spPr>
            <p:txBody>
              <a:bodyPr/>
              <a:lstStyle/>
              <a:p>
                <a:endParaRPr lang="en-US" dirty="0"/>
              </a:p>
            </p:txBody>
          </p:sp>
          <p:sp>
            <p:nvSpPr>
              <p:cNvPr id="295" name="Freeform 34"/>
              <p:cNvSpPr>
                <a:spLocks noChangeAspect="1"/>
              </p:cNvSpPr>
              <p:nvPr/>
            </p:nvSpPr>
            <p:spPr bwMode="gray">
              <a:xfrm>
                <a:off x="2133596" y="1544636"/>
                <a:ext cx="93664" cy="69849"/>
              </a:xfrm>
              <a:custGeom>
                <a:avLst/>
                <a:gdLst>
                  <a:gd name="T0" fmla="*/ 0 w 124"/>
                  <a:gd name="T1" fmla="*/ 0 h 86"/>
                  <a:gd name="T2" fmla="*/ 7987792 w 124"/>
                  <a:gd name="T3" fmla="*/ 33644146 h 86"/>
                  <a:gd name="T4" fmla="*/ 29668511 w 124"/>
                  <a:gd name="T5" fmla="*/ 35622688 h 86"/>
                  <a:gd name="T6" fmla="*/ 10840737 w 124"/>
                  <a:gd name="T7" fmla="*/ 40240910 h 86"/>
                  <a:gd name="T8" fmla="*/ 19969103 w 124"/>
                  <a:gd name="T9" fmla="*/ 56732820 h 86"/>
                  <a:gd name="T10" fmla="*/ 63901582 w 124"/>
                  <a:gd name="T11" fmla="*/ 46837674 h 86"/>
                  <a:gd name="T12" fmla="*/ 70748045 w 124"/>
                  <a:gd name="T13" fmla="*/ 28366410 h 86"/>
                  <a:gd name="T14" fmla="*/ 0 w 124"/>
                  <a:gd name="T15" fmla="*/ 0 h 86"/>
                  <a:gd name="T16" fmla="*/ 0 60000 65536"/>
                  <a:gd name="T17" fmla="*/ 0 60000 65536"/>
                  <a:gd name="T18" fmla="*/ 0 60000 65536"/>
                  <a:gd name="T19" fmla="*/ 0 60000 65536"/>
                  <a:gd name="T20" fmla="*/ 0 60000 65536"/>
                  <a:gd name="T21" fmla="*/ 0 60000 65536"/>
                  <a:gd name="T22" fmla="*/ 0 60000 65536"/>
                  <a:gd name="T23" fmla="*/ 0 60000 65536"/>
                  <a:gd name="T24" fmla="*/ 0 w 124"/>
                  <a:gd name="T25" fmla="*/ 0 h 86"/>
                  <a:gd name="T26" fmla="*/ 124 w 124"/>
                  <a:gd name="T27" fmla="*/ 86 h 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4" h="86">
                    <a:moveTo>
                      <a:pt x="0" y="0"/>
                    </a:moveTo>
                    <a:lnTo>
                      <a:pt x="14" y="51"/>
                    </a:lnTo>
                    <a:lnTo>
                      <a:pt x="52" y="54"/>
                    </a:lnTo>
                    <a:lnTo>
                      <a:pt x="19" y="61"/>
                    </a:lnTo>
                    <a:lnTo>
                      <a:pt x="35" y="86"/>
                    </a:lnTo>
                    <a:lnTo>
                      <a:pt x="112" y="71"/>
                    </a:lnTo>
                    <a:lnTo>
                      <a:pt x="124" y="43"/>
                    </a:lnTo>
                    <a:lnTo>
                      <a:pt x="0" y="0"/>
                    </a:lnTo>
                    <a:close/>
                  </a:path>
                </a:pathLst>
              </a:custGeom>
              <a:grpFill/>
              <a:ln w="3175" cap="rnd">
                <a:solidFill>
                  <a:schemeClr val="accent5"/>
                </a:solidFill>
                <a:round/>
                <a:headEnd/>
                <a:tailEnd/>
              </a:ln>
            </p:spPr>
            <p:txBody>
              <a:bodyPr/>
              <a:lstStyle/>
              <a:p>
                <a:endParaRPr lang="en-US" dirty="0"/>
              </a:p>
            </p:txBody>
          </p:sp>
          <p:sp>
            <p:nvSpPr>
              <p:cNvPr id="296" name="Freeform 35"/>
              <p:cNvSpPr>
                <a:spLocks noChangeAspect="1"/>
              </p:cNvSpPr>
              <p:nvPr/>
            </p:nvSpPr>
            <p:spPr bwMode="gray">
              <a:xfrm>
                <a:off x="2166936" y="1651000"/>
                <a:ext cx="447675" cy="155573"/>
              </a:xfrm>
              <a:custGeom>
                <a:avLst/>
                <a:gdLst>
                  <a:gd name="T0" fmla="*/ 0 w 598"/>
                  <a:gd name="T1" fmla="*/ 20544175 h 188"/>
                  <a:gd name="T2" fmla="*/ 20175320 w 598"/>
                  <a:gd name="T3" fmla="*/ 0 h 188"/>
                  <a:gd name="T4" fmla="*/ 50439048 w 598"/>
                  <a:gd name="T5" fmla="*/ 10956452 h 188"/>
                  <a:gd name="T6" fmla="*/ 70614368 w 598"/>
                  <a:gd name="T7" fmla="*/ 20544175 h 188"/>
                  <a:gd name="T8" fmla="*/ 64449479 w 598"/>
                  <a:gd name="T9" fmla="*/ 34924932 h 188"/>
                  <a:gd name="T10" fmla="*/ 102559498 w 598"/>
                  <a:gd name="T11" fmla="*/ 22598096 h 188"/>
                  <a:gd name="T12" fmla="*/ 127218305 w 598"/>
                  <a:gd name="T13" fmla="*/ 34924932 h 188"/>
                  <a:gd name="T14" fmla="*/ 105921552 w 598"/>
                  <a:gd name="T15" fmla="*/ 34924932 h 188"/>
                  <a:gd name="T16" fmla="*/ 148514310 w 598"/>
                  <a:gd name="T17" fmla="*/ 45197020 h 188"/>
                  <a:gd name="T18" fmla="*/ 102559498 w 598"/>
                  <a:gd name="T19" fmla="*/ 49305690 h 188"/>
                  <a:gd name="T20" fmla="*/ 127218305 w 598"/>
                  <a:gd name="T21" fmla="*/ 57523029 h 188"/>
                  <a:gd name="T22" fmla="*/ 108723638 w 598"/>
                  <a:gd name="T23" fmla="*/ 68480308 h 188"/>
                  <a:gd name="T24" fmla="*/ 132261761 w 598"/>
                  <a:gd name="T25" fmla="*/ 59577777 h 188"/>
                  <a:gd name="T26" fmla="*/ 152437829 w 598"/>
                  <a:gd name="T27" fmla="*/ 85600179 h 188"/>
                  <a:gd name="T28" fmla="*/ 157481285 w 598"/>
                  <a:gd name="T29" fmla="*/ 73958534 h 188"/>
                  <a:gd name="T30" fmla="*/ 219129426 w 598"/>
                  <a:gd name="T31" fmla="*/ 85600179 h 188"/>
                  <a:gd name="T32" fmla="*/ 283018189 w 598"/>
                  <a:gd name="T33" fmla="*/ 60947334 h 188"/>
                  <a:gd name="T34" fmla="*/ 335138638 w 598"/>
                  <a:gd name="T35" fmla="*/ 89708848 h 188"/>
                  <a:gd name="T36" fmla="*/ 318325373 w 598"/>
                  <a:gd name="T37" fmla="*/ 102720049 h 188"/>
                  <a:gd name="T38" fmla="*/ 323930294 w 598"/>
                  <a:gd name="T39" fmla="*/ 124633781 h 188"/>
                  <a:gd name="T40" fmla="*/ 293666565 w 598"/>
                  <a:gd name="T41" fmla="*/ 128742450 h 188"/>
                  <a:gd name="T42" fmla="*/ 259480066 w 598"/>
                  <a:gd name="T43" fmla="*/ 108883467 h 188"/>
                  <a:gd name="T44" fmla="*/ 259480066 w 598"/>
                  <a:gd name="T45" fmla="*/ 124633781 h 188"/>
                  <a:gd name="T46" fmla="*/ 240986148 w 598"/>
                  <a:gd name="T47" fmla="*/ 127372894 h 188"/>
                  <a:gd name="T48" fmla="*/ 165888292 w 598"/>
                  <a:gd name="T49" fmla="*/ 128742450 h 188"/>
                  <a:gd name="T50" fmla="*/ 157481285 w 598"/>
                  <a:gd name="T51" fmla="*/ 111622580 h 188"/>
                  <a:gd name="T52" fmla="*/ 138987366 w 598"/>
                  <a:gd name="T53" fmla="*/ 127372894 h 188"/>
                  <a:gd name="T54" fmla="*/ 116569929 w 598"/>
                  <a:gd name="T55" fmla="*/ 111622580 h 188"/>
                  <a:gd name="T56" fmla="*/ 100878096 w 598"/>
                  <a:gd name="T57" fmla="*/ 121894668 h 188"/>
                  <a:gd name="T58" fmla="*/ 71735053 w 598"/>
                  <a:gd name="T59" fmla="*/ 38348410 h 188"/>
                  <a:gd name="T60" fmla="*/ 37549302 w 598"/>
                  <a:gd name="T61" fmla="*/ 45881385 h 188"/>
                  <a:gd name="T62" fmla="*/ 0 w 598"/>
                  <a:gd name="T63" fmla="*/ 20544175 h 18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98"/>
                  <a:gd name="T97" fmla="*/ 0 h 188"/>
                  <a:gd name="T98" fmla="*/ 598 w 598"/>
                  <a:gd name="T99" fmla="*/ 188 h 18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98" h="188">
                    <a:moveTo>
                      <a:pt x="0" y="30"/>
                    </a:moveTo>
                    <a:lnTo>
                      <a:pt x="36" y="0"/>
                    </a:lnTo>
                    <a:lnTo>
                      <a:pt x="90" y="16"/>
                    </a:lnTo>
                    <a:lnTo>
                      <a:pt x="126" y="30"/>
                    </a:lnTo>
                    <a:lnTo>
                      <a:pt x="115" y="51"/>
                    </a:lnTo>
                    <a:lnTo>
                      <a:pt x="183" y="33"/>
                    </a:lnTo>
                    <a:lnTo>
                      <a:pt x="227" y="51"/>
                    </a:lnTo>
                    <a:lnTo>
                      <a:pt x="189" y="51"/>
                    </a:lnTo>
                    <a:lnTo>
                      <a:pt x="265" y="66"/>
                    </a:lnTo>
                    <a:lnTo>
                      <a:pt x="183" y="72"/>
                    </a:lnTo>
                    <a:lnTo>
                      <a:pt x="227" y="84"/>
                    </a:lnTo>
                    <a:lnTo>
                      <a:pt x="194" y="100"/>
                    </a:lnTo>
                    <a:lnTo>
                      <a:pt x="236" y="87"/>
                    </a:lnTo>
                    <a:lnTo>
                      <a:pt x="272" y="125"/>
                    </a:lnTo>
                    <a:lnTo>
                      <a:pt x="281" y="108"/>
                    </a:lnTo>
                    <a:lnTo>
                      <a:pt x="391" y="125"/>
                    </a:lnTo>
                    <a:lnTo>
                      <a:pt x="505" y="89"/>
                    </a:lnTo>
                    <a:lnTo>
                      <a:pt x="598" y="131"/>
                    </a:lnTo>
                    <a:lnTo>
                      <a:pt x="568" y="150"/>
                    </a:lnTo>
                    <a:lnTo>
                      <a:pt x="578" y="182"/>
                    </a:lnTo>
                    <a:lnTo>
                      <a:pt x="524" y="188"/>
                    </a:lnTo>
                    <a:lnTo>
                      <a:pt x="463" y="159"/>
                    </a:lnTo>
                    <a:lnTo>
                      <a:pt x="463" y="182"/>
                    </a:lnTo>
                    <a:lnTo>
                      <a:pt x="430" y="186"/>
                    </a:lnTo>
                    <a:lnTo>
                      <a:pt x="296" y="188"/>
                    </a:lnTo>
                    <a:lnTo>
                      <a:pt x="281" y="163"/>
                    </a:lnTo>
                    <a:lnTo>
                      <a:pt x="248" y="186"/>
                    </a:lnTo>
                    <a:lnTo>
                      <a:pt x="208" y="163"/>
                    </a:lnTo>
                    <a:lnTo>
                      <a:pt x="180" y="178"/>
                    </a:lnTo>
                    <a:lnTo>
                      <a:pt x="128" y="56"/>
                    </a:lnTo>
                    <a:lnTo>
                      <a:pt x="67" y="67"/>
                    </a:lnTo>
                    <a:lnTo>
                      <a:pt x="0" y="30"/>
                    </a:lnTo>
                    <a:close/>
                  </a:path>
                </a:pathLst>
              </a:custGeom>
              <a:grpFill/>
              <a:ln w="3175" cap="rnd">
                <a:solidFill>
                  <a:schemeClr val="accent5"/>
                </a:solidFill>
                <a:round/>
                <a:headEnd/>
                <a:tailEnd/>
              </a:ln>
            </p:spPr>
            <p:txBody>
              <a:bodyPr/>
              <a:lstStyle/>
              <a:p>
                <a:endParaRPr lang="en-US" dirty="0"/>
              </a:p>
            </p:txBody>
          </p:sp>
          <p:sp>
            <p:nvSpPr>
              <p:cNvPr id="297" name="Freeform 36"/>
              <p:cNvSpPr>
                <a:spLocks noChangeAspect="1"/>
              </p:cNvSpPr>
              <p:nvPr/>
            </p:nvSpPr>
            <p:spPr bwMode="gray">
              <a:xfrm>
                <a:off x="2184396" y="1384300"/>
                <a:ext cx="293687" cy="207964"/>
              </a:xfrm>
              <a:custGeom>
                <a:avLst/>
                <a:gdLst>
                  <a:gd name="T0" fmla="*/ 0 w 390"/>
                  <a:gd name="T1" fmla="*/ 53121343 h 252"/>
                  <a:gd name="T2" fmla="*/ 53305125 w 390"/>
                  <a:gd name="T3" fmla="*/ 44267235 h 252"/>
                  <a:gd name="T4" fmla="*/ 24951431 w 390"/>
                  <a:gd name="T5" fmla="*/ 21112371 h 252"/>
                  <a:gd name="T6" fmla="*/ 72019075 w 390"/>
                  <a:gd name="T7" fmla="*/ 10215770 h 252"/>
                  <a:gd name="T8" fmla="*/ 34591928 w 390"/>
                  <a:gd name="T9" fmla="*/ 0 h 252"/>
                  <a:gd name="T10" fmla="*/ 93568244 w 390"/>
                  <a:gd name="T11" fmla="*/ 12259089 h 252"/>
                  <a:gd name="T12" fmla="*/ 111147353 w 390"/>
                  <a:gd name="T13" fmla="*/ 44948892 h 252"/>
                  <a:gd name="T14" fmla="*/ 141769975 w 390"/>
                  <a:gd name="T15" fmla="*/ 45629723 h 252"/>
                  <a:gd name="T16" fmla="*/ 153110850 w 390"/>
                  <a:gd name="T17" fmla="*/ 68103756 h 252"/>
                  <a:gd name="T18" fmla="*/ 155379778 w 390"/>
                  <a:gd name="T19" fmla="*/ 52439686 h 252"/>
                  <a:gd name="T20" fmla="*/ 171257756 w 390"/>
                  <a:gd name="T21" fmla="*/ 53121343 h 252"/>
                  <a:gd name="T22" fmla="*/ 164452478 w 390"/>
                  <a:gd name="T23" fmla="*/ 68103756 h 252"/>
                  <a:gd name="T24" fmla="*/ 182032341 w 390"/>
                  <a:gd name="T25" fmla="*/ 79000357 h 252"/>
                  <a:gd name="T26" fmla="*/ 171257756 w 390"/>
                  <a:gd name="T27" fmla="*/ 93983596 h 252"/>
                  <a:gd name="T28" fmla="*/ 205849684 w 390"/>
                  <a:gd name="T29" fmla="*/ 92621109 h 252"/>
                  <a:gd name="T30" fmla="*/ 221160619 w 390"/>
                  <a:gd name="T31" fmla="*/ 115095142 h 252"/>
                  <a:gd name="T32" fmla="*/ 179197122 w 390"/>
                  <a:gd name="T33" fmla="*/ 122586761 h 252"/>
                  <a:gd name="T34" fmla="*/ 167855494 w 390"/>
                  <a:gd name="T35" fmla="*/ 143018301 h 252"/>
                  <a:gd name="T36" fmla="*/ 159349084 w 390"/>
                  <a:gd name="T37" fmla="*/ 121905930 h 252"/>
                  <a:gd name="T38" fmla="*/ 148574500 w 390"/>
                  <a:gd name="T39" fmla="*/ 170940635 h 252"/>
                  <a:gd name="T40" fmla="*/ 121354894 w 390"/>
                  <a:gd name="T41" fmla="*/ 145060795 h 252"/>
                  <a:gd name="T42" fmla="*/ 135531741 w 390"/>
                  <a:gd name="T43" fmla="*/ 171621466 h 252"/>
                  <a:gd name="T44" fmla="*/ 83360703 w 390"/>
                  <a:gd name="T45" fmla="*/ 167535653 h 252"/>
                  <a:gd name="T46" fmla="*/ 67481972 w 390"/>
                  <a:gd name="T47" fmla="*/ 153914902 h 252"/>
                  <a:gd name="T48" fmla="*/ 91866359 w 390"/>
                  <a:gd name="T49" fmla="*/ 151871583 h 252"/>
                  <a:gd name="T50" fmla="*/ 65780841 w 390"/>
                  <a:gd name="T51" fmla="*/ 147784945 h 252"/>
                  <a:gd name="T52" fmla="*/ 58409272 w 390"/>
                  <a:gd name="T53" fmla="*/ 138931663 h 252"/>
                  <a:gd name="T54" fmla="*/ 72019075 w 390"/>
                  <a:gd name="T55" fmla="*/ 138250832 h 252"/>
                  <a:gd name="T56" fmla="*/ 49902863 w 390"/>
                  <a:gd name="T57" fmla="*/ 127354231 h 252"/>
                  <a:gd name="T58" fmla="*/ 120220806 w 390"/>
                  <a:gd name="T59" fmla="*/ 111690160 h 252"/>
                  <a:gd name="T60" fmla="*/ 34591928 w 390"/>
                  <a:gd name="T61" fmla="*/ 115095142 h 252"/>
                  <a:gd name="T62" fmla="*/ 19280994 w 390"/>
                  <a:gd name="T63" fmla="*/ 98069409 h 252"/>
                  <a:gd name="T64" fmla="*/ 49902863 w 390"/>
                  <a:gd name="T65" fmla="*/ 90577790 h 252"/>
                  <a:gd name="T66" fmla="*/ 3402263 w 390"/>
                  <a:gd name="T67" fmla="*/ 79000357 h 252"/>
                  <a:gd name="T68" fmla="*/ 14176847 w 390"/>
                  <a:gd name="T69" fmla="*/ 78319526 h 252"/>
                  <a:gd name="T70" fmla="*/ 567044 w 390"/>
                  <a:gd name="T71" fmla="*/ 66742094 h 252"/>
                  <a:gd name="T72" fmla="*/ 53305125 w 390"/>
                  <a:gd name="T73" fmla="*/ 66742094 h 252"/>
                  <a:gd name="T74" fmla="*/ 0 w 390"/>
                  <a:gd name="T75" fmla="*/ 53121343 h 25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90"/>
                  <a:gd name="T115" fmla="*/ 0 h 252"/>
                  <a:gd name="T116" fmla="*/ 390 w 390"/>
                  <a:gd name="T117" fmla="*/ 252 h 25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90" h="252">
                    <a:moveTo>
                      <a:pt x="0" y="78"/>
                    </a:moveTo>
                    <a:lnTo>
                      <a:pt x="94" y="65"/>
                    </a:lnTo>
                    <a:lnTo>
                      <a:pt x="44" y="31"/>
                    </a:lnTo>
                    <a:lnTo>
                      <a:pt x="127" y="15"/>
                    </a:lnTo>
                    <a:lnTo>
                      <a:pt x="61" y="0"/>
                    </a:lnTo>
                    <a:lnTo>
                      <a:pt x="165" y="18"/>
                    </a:lnTo>
                    <a:lnTo>
                      <a:pt x="196" y="66"/>
                    </a:lnTo>
                    <a:lnTo>
                      <a:pt x="250" y="67"/>
                    </a:lnTo>
                    <a:lnTo>
                      <a:pt x="270" y="100"/>
                    </a:lnTo>
                    <a:lnTo>
                      <a:pt x="274" y="77"/>
                    </a:lnTo>
                    <a:lnTo>
                      <a:pt x="302" y="78"/>
                    </a:lnTo>
                    <a:lnTo>
                      <a:pt x="290" y="100"/>
                    </a:lnTo>
                    <a:lnTo>
                      <a:pt x="321" y="116"/>
                    </a:lnTo>
                    <a:lnTo>
                      <a:pt x="302" y="138"/>
                    </a:lnTo>
                    <a:lnTo>
                      <a:pt x="363" y="136"/>
                    </a:lnTo>
                    <a:lnTo>
                      <a:pt x="390" y="169"/>
                    </a:lnTo>
                    <a:lnTo>
                      <a:pt x="316" y="180"/>
                    </a:lnTo>
                    <a:lnTo>
                      <a:pt x="296" y="210"/>
                    </a:lnTo>
                    <a:lnTo>
                      <a:pt x="281" y="179"/>
                    </a:lnTo>
                    <a:lnTo>
                      <a:pt x="262" y="251"/>
                    </a:lnTo>
                    <a:lnTo>
                      <a:pt x="214" y="213"/>
                    </a:lnTo>
                    <a:lnTo>
                      <a:pt x="239" y="252"/>
                    </a:lnTo>
                    <a:lnTo>
                      <a:pt x="147" y="246"/>
                    </a:lnTo>
                    <a:lnTo>
                      <a:pt x="119" y="226"/>
                    </a:lnTo>
                    <a:lnTo>
                      <a:pt x="162" y="223"/>
                    </a:lnTo>
                    <a:lnTo>
                      <a:pt x="116" y="217"/>
                    </a:lnTo>
                    <a:lnTo>
                      <a:pt x="103" y="204"/>
                    </a:lnTo>
                    <a:lnTo>
                      <a:pt x="127" y="203"/>
                    </a:lnTo>
                    <a:lnTo>
                      <a:pt x="88" y="187"/>
                    </a:lnTo>
                    <a:lnTo>
                      <a:pt x="212" y="164"/>
                    </a:lnTo>
                    <a:lnTo>
                      <a:pt x="61" y="169"/>
                    </a:lnTo>
                    <a:lnTo>
                      <a:pt x="34" y="144"/>
                    </a:lnTo>
                    <a:lnTo>
                      <a:pt x="88" y="133"/>
                    </a:lnTo>
                    <a:lnTo>
                      <a:pt x="6" y="116"/>
                    </a:lnTo>
                    <a:lnTo>
                      <a:pt x="25" y="115"/>
                    </a:lnTo>
                    <a:lnTo>
                      <a:pt x="1" y="98"/>
                    </a:lnTo>
                    <a:lnTo>
                      <a:pt x="94" y="98"/>
                    </a:lnTo>
                    <a:lnTo>
                      <a:pt x="0" y="78"/>
                    </a:lnTo>
                    <a:close/>
                  </a:path>
                </a:pathLst>
              </a:custGeom>
              <a:grpFill/>
              <a:ln w="3175" cap="rnd">
                <a:solidFill>
                  <a:schemeClr val="accent5"/>
                </a:solidFill>
                <a:round/>
                <a:headEnd/>
                <a:tailEnd/>
              </a:ln>
            </p:spPr>
            <p:txBody>
              <a:bodyPr/>
              <a:lstStyle/>
              <a:p>
                <a:endParaRPr lang="en-US" dirty="0"/>
              </a:p>
            </p:txBody>
          </p:sp>
          <p:sp>
            <p:nvSpPr>
              <p:cNvPr id="298" name="Freeform 37"/>
              <p:cNvSpPr>
                <a:spLocks noChangeAspect="1"/>
              </p:cNvSpPr>
              <p:nvPr/>
            </p:nvSpPr>
            <p:spPr bwMode="gray">
              <a:xfrm>
                <a:off x="2184396" y="1743073"/>
                <a:ext cx="71437" cy="53976"/>
              </a:xfrm>
              <a:custGeom>
                <a:avLst/>
                <a:gdLst>
                  <a:gd name="T0" fmla="*/ 0 w 94"/>
                  <a:gd name="T1" fmla="*/ 30339763 h 65"/>
                  <a:gd name="T2" fmla="*/ 9241341 w 94"/>
                  <a:gd name="T3" fmla="*/ 0 h 65"/>
                  <a:gd name="T4" fmla="*/ 44472435 w 94"/>
                  <a:gd name="T5" fmla="*/ 8964002 h 65"/>
                  <a:gd name="T6" fmla="*/ 54291360 w 94"/>
                  <a:gd name="T7" fmla="*/ 44820010 h 65"/>
                  <a:gd name="T8" fmla="*/ 0 w 94"/>
                  <a:gd name="T9" fmla="*/ 30339763 h 65"/>
                  <a:gd name="T10" fmla="*/ 0 60000 65536"/>
                  <a:gd name="T11" fmla="*/ 0 60000 65536"/>
                  <a:gd name="T12" fmla="*/ 0 60000 65536"/>
                  <a:gd name="T13" fmla="*/ 0 60000 65536"/>
                  <a:gd name="T14" fmla="*/ 0 60000 65536"/>
                  <a:gd name="T15" fmla="*/ 0 w 94"/>
                  <a:gd name="T16" fmla="*/ 0 h 65"/>
                  <a:gd name="T17" fmla="*/ 94 w 94"/>
                  <a:gd name="T18" fmla="*/ 65 h 65"/>
                </a:gdLst>
                <a:ahLst/>
                <a:cxnLst>
                  <a:cxn ang="T10">
                    <a:pos x="T0" y="T1"/>
                  </a:cxn>
                  <a:cxn ang="T11">
                    <a:pos x="T2" y="T3"/>
                  </a:cxn>
                  <a:cxn ang="T12">
                    <a:pos x="T4" y="T5"/>
                  </a:cxn>
                  <a:cxn ang="T13">
                    <a:pos x="T6" y="T7"/>
                  </a:cxn>
                  <a:cxn ang="T14">
                    <a:pos x="T8" y="T9"/>
                  </a:cxn>
                </a:cxnLst>
                <a:rect l="T15" t="T16" r="T17" b="T18"/>
                <a:pathLst>
                  <a:path w="94" h="65">
                    <a:moveTo>
                      <a:pt x="0" y="44"/>
                    </a:moveTo>
                    <a:lnTo>
                      <a:pt x="16" y="0"/>
                    </a:lnTo>
                    <a:lnTo>
                      <a:pt x="77" y="13"/>
                    </a:lnTo>
                    <a:lnTo>
                      <a:pt x="94" y="65"/>
                    </a:lnTo>
                    <a:lnTo>
                      <a:pt x="0" y="44"/>
                    </a:lnTo>
                    <a:close/>
                  </a:path>
                </a:pathLst>
              </a:custGeom>
              <a:grpFill/>
              <a:ln w="3175" cap="rnd">
                <a:solidFill>
                  <a:schemeClr val="accent5"/>
                </a:solidFill>
                <a:round/>
                <a:headEnd/>
                <a:tailEnd/>
              </a:ln>
            </p:spPr>
            <p:txBody>
              <a:bodyPr/>
              <a:lstStyle/>
              <a:p>
                <a:endParaRPr lang="en-US" dirty="0"/>
              </a:p>
            </p:txBody>
          </p:sp>
          <p:sp>
            <p:nvSpPr>
              <p:cNvPr id="299" name="Freeform 38"/>
              <p:cNvSpPr>
                <a:spLocks noChangeAspect="1"/>
              </p:cNvSpPr>
              <p:nvPr/>
            </p:nvSpPr>
            <p:spPr bwMode="gray">
              <a:xfrm>
                <a:off x="2185985" y="1614485"/>
                <a:ext cx="77787" cy="19050"/>
              </a:xfrm>
              <a:custGeom>
                <a:avLst/>
                <a:gdLst>
                  <a:gd name="T0" fmla="*/ 0 w 107"/>
                  <a:gd name="T1" fmla="*/ 5998152 h 22"/>
                  <a:gd name="T2" fmla="*/ 13212885 w 107"/>
                  <a:gd name="T3" fmla="*/ 16495568 h 22"/>
                  <a:gd name="T4" fmla="*/ 56549695 w 107"/>
                  <a:gd name="T5" fmla="*/ 5998152 h 22"/>
                  <a:gd name="T6" fmla="*/ 15326220 w 107"/>
                  <a:gd name="T7" fmla="*/ 0 h 22"/>
                  <a:gd name="T8" fmla="*/ 0 w 107"/>
                  <a:gd name="T9" fmla="*/ 5998152 h 22"/>
                  <a:gd name="T10" fmla="*/ 0 60000 65536"/>
                  <a:gd name="T11" fmla="*/ 0 60000 65536"/>
                  <a:gd name="T12" fmla="*/ 0 60000 65536"/>
                  <a:gd name="T13" fmla="*/ 0 60000 65536"/>
                  <a:gd name="T14" fmla="*/ 0 60000 65536"/>
                  <a:gd name="T15" fmla="*/ 0 w 107"/>
                  <a:gd name="T16" fmla="*/ 0 h 22"/>
                  <a:gd name="T17" fmla="*/ 107 w 107"/>
                  <a:gd name="T18" fmla="*/ 22 h 22"/>
                </a:gdLst>
                <a:ahLst/>
                <a:cxnLst>
                  <a:cxn ang="T10">
                    <a:pos x="T0" y="T1"/>
                  </a:cxn>
                  <a:cxn ang="T11">
                    <a:pos x="T2" y="T3"/>
                  </a:cxn>
                  <a:cxn ang="T12">
                    <a:pos x="T4" y="T5"/>
                  </a:cxn>
                  <a:cxn ang="T13">
                    <a:pos x="T6" y="T7"/>
                  </a:cxn>
                  <a:cxn ang="T14">
                    <a:pos x="T8" y="T9"/>
                  </a:cxn>
                </a:cxnLst>
                <a:rect l="T15" t="T16" r="T17" b="T18"/>
                <a:pathLst>
                  <a:path w="107" h="22">
                    <a:moveTo>
                      <a:pt x="0" y="8"/>
                    </a:moveTo>
                    <a:lnTo>
                      <a:pt x="25" y="22"/>
                    </a:lnTo>
                    <a:lnTo>
                      <a:pt x="107" y="8"/>
                    </a:lnTo>
                    <a:lnTo>
                      <a:pt x="29" y="0"/>
                    </a:lnTo>
                    <a:lnTo>
                      <a:pt x="0" y="8"/>
                    </a:lnTo>
                    <a:close/>
                  </a:path>
                </a:pathLst>
              </a:custGeom>
              <a:grpFill/>
              <a:ln w="3175" cap="rnd">
                <a:solidFill>
                  <a:schemeClr val="accent5"/>
                </a:solidFill>
                <a:round/>
                <a:headEnd/>
                <a:tailEnd/>
              </a:ln>
            </p:spPr>
            <p:txBody>
              <a:bodyPr/>
              <a:lstStyle/>
              <a:p>
                <a:endParaRPr lang="en-US" dirty="0"/>
              </a:p>
            </p:txBody>
          </p:sp>
          <p:sp>
            <p:nvSpPr>
              <p:cNvPr id="300" name="Freeform 39"/>
              <p:cNvSpPr>
                <a:spLocks noChangeAspect="1"/>
              </p:cNvSpPr>
              <p:nvPr/>
            </p:nvSpPr>
            <p:spPr bwMode="gray">
              <a:xfrm>
                <a:off x="2198684" y="1830387"/>
                <a:ext cx="138111" cy="111124"/>
              </a:xfrm>
              <a:custGeom>
                <a:avLst/>
                <a:gdLst>
                  <a:gd name="T0" fmla="*/ 0 w 186"/>
                  <a:gd name="T1" fmla="*/ 14660145 h 133"/>
                  <a:gd name="T2" fmla="*/ 2757042 w 186"/>
                  <a:gd name="T3" fmla="*/ 58640579 h 133"/>
                  <a:gd name="T4" fmla="*/ 13232763 w 186"/>
                  <a:gd name="T5" fmla="*/ 66319901 h 133"/>
                  <a:gd name="T6" fmla="*/ 9373053 w 186"/>
                  <a:gd name="T7" fmla="*/ 91451697 h 133"/>
                  <a:gd name="T8" fmla="*/ 25362858 w 186"/>
                  <a:gd name="T9" fmla="*/ 92847862 h 133"/>
                  <a:gd name="T10" fmla="*/ 41903626 w 186"/>
                  <a:gd name="T11" fmla="*/ 72603059 h 133"/>
                  <a:gd name="T12" fmla="*/ 25362858 w 186"/>
                  <a:gd name="T13" fmla="*/ 58640579 h 133"/>
                  <a:gd name="T14" fmla="*/ 67266484 w 186"/>
                  <a:gd name="T15" fmla="*/ 58640579 h 133"/>
                  <a:gd name="T16" fmla="*/ 102553358 w 186"/>
                  <a:gd name="T17" fmla="*/ 5584658 h 133"/>
                  <a:gd name="T18" fmla="*/ 7719421 w 186"/>
                  <a:gd name="T19" fmla="*/ 0 h 133"/>
                  <a:gd name="T20" fmla="*/ 20951442 w 186"/>
                  <a:gd name="T21" fmla="*/ 16754809 h 133"/>
                  <a:gd name="T22" fmla="*/ 0 w 186"/>
                  <a:gd name="T23" fmla="*/ 14660145 h 1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6"/>
                  <a:gd name="T37" fmla="*/ 0 h 133"/>
                  <a:gd name="T38" fmla="*/ 186 w 186"/>
                  <a:gd name="T39" fmla="*/ 133 h 13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6" h="133">
                    <a:moveTo>
                      <a:pt x="0" y="21"/>
                    </a:moveTo>
                    <a:lnTo>
                      <a:pt x="5" y="84"/>
                    </a:lnTo>
                    <a:lnTo>
                      <a:pt x="24" y="95"/>
                    </a:lnTo>
                    <a:lnTo>
                      <a:pt x="17" y="131"/>
                    </a:lnTo>
                    <a:lnTo>
                      <a:pt x="46" y="133"/>
                    </a:lnTo>
                    <a:lnTo>
                      <a:pt x="76" y="104"/>
                    </a:lnTo>
                    <a:lnTo>
                      <a:pt x="46" y="84"/>
                    </a:lnTo>
                    <a:lnTo>
                      <a:pt x="122" y="84"/>
                    </a:lnTo>
                    <a:lnTo>
                      <a:pt x="186" y="8"/>
                    </a:lnTo>
                    <a:lnTo>
                      <a:pt x="14" y="0"/>
                    </a:lnTo>
                    <a:lnTo>
                      <a:pt x="38" y="24"/>
                    </a:lnTo>
                    <a:lnTo>
                      <a:pt x="0" y="21"/>
                    </a:lnTo>
                    <a:close/>
                  </a:path>
                </a:pathLst>
              </a:custGeom>
              <a:grpFill/>
              <a:ln w="3175" cap="rnd">
                <a:solidFill>
                  <a:schemeClr val="accent5"/>
                </a:solidFill>
                <a:round/>
                <a:headEnd/>
                <a:tailEnd/>
              </a:ln>
            </p:spPr>
            <p:txBody>
              <a:bodyPr/>
              <a:lstStyle/>
              <a:p>
                <a:endParaRPr lang="en-US" dirty="0"/>
              </a:p>
            </p:txBody>
          </p:sp>
          <p:sp>
            <p:nvSpPr>
              <p:cNvPr id="301" name="Freeform 40"/>
              <p:cNvSpPr>
                <a:spLocks noChangeAspect="1"/>
              </p:cNvSpPr>
              <p:nvPr/>
            </p:nvSpPr>
            <p:spPr bwMode="gray">
              <a:xfrm>
                <a:off x="2293933" y="1260475"/>
                <a:ext cx="800100" cy="449262"/>
              </a:xfrm>
              <a:custGeom>
                <a:avLst/>
                <a:gdLst>
                  <a:gd name="T0" fmla="*/ 33800847 w 1066"/>
                  <a:gd name="T1" fmla="*/ 101312530 h 543"/>
                  <a:gd name="T2" fmla="*/ 64221160 w 1066"/>
                  <a:gd name="T3" fmla="*/ 107473142 h 543"/>
                  <a:gd name="T4" fmla="*/ 146469338 w 1066"/>
                  <a:gd name="T5" fmla="*/ 104735368 h 543"/>
                  <a:gd name="T6" fmla="*/ 130696260 w 1066"/>
                  <a:gd name="T7" fmla="*/ 118425892 h 543"/>
                  <a:gd name="T8" fmla="*/ 111541896 w 1066"/>
                  <a:gd name="T9" fmla="*/ 145123532 h 543"/>
                  <a:gd name="T10" fmla="*/ 164496357 w 1066"/>
                  <a:gd name="T11" fmla="*/ 145807769 h 543"/>
                  <a:gd name="T12" fmla="*/ 232098052 w 1066"/>
                  <a:gd name="T13" fmla="*/ 110211743 h 543"/>
                  <a:gd name="T14" fmla="*/ 322233145 w 1066"/>
                  <a:gd name="T15" fmla="*/ 122533794 h 543"/>
                  <a:gd name="T16" fmla="*/ 233788319 w 1066"/>
                  <a:gd name="T17" fmla="*/ 192357373 h 543"/>
                  <a:gd name="T18" fmla="*/ 107598439 w 1066"/>
                  <a:gd name="T19" fmla="*/ 156760519 h 543"/>
                  <a:gd name="T20" fmla="*/ 107035517 w 1066"/>
                  <a:gd name="T21" fmla="*/ 186195933 h 543"/>
                  <a:gd name="T22" fmla="*/ 203930929 w 1066"/>
                  <a:gd name="T23" fmla="*/ 230006936 h 543"/>
                  <a:gd name="T24" fmla="*/ 132949450 w 1066"/>
                  <a:gd name="T25" fmla="*/ 232060473 h 543"/>
                  <a:gd name="T26" fmla="*/ 119428810 w 1066"/>
                  <a:gd name="T27" fmla="*/ 262865188 h 543"/>
                  <a:gd name="T28" fmla="*/ 144216149 w 1066"/>
                  <a:gd name="T29" fmla="*/ 249858900 h 543"/>
                  <a:gd name="T30" fmla="*/ 121682751 w 1066"/>
                  <a:gd name="T31" fmla="*/ 282032088 h 543"/>
                  <a:gd name="T32" fmla="*/ 140272691 w 1066"/>
                  <a:gd name="T33" fmla="*/ 303937589 h 543"/>
                  <a:gd name="T34" fmla="*/ 146469338 w 1066"/>
                  <a:gd name="T35" fmla="*/ 315574576 h 543"/>
                  <a:gd name="T36" fmla="*/ 101965465 w 1066"/>
                  <a:gd name="T37" fmla="*/ 321736016 h 543"/>
                  <a:gd name="T38" fmla="*/ 65347755 w 1066"/>
                  <a:gd name="T39" fmla="*/ 340218679 h 543"/>
                  <a:gd name="T40" fmla="*/ 127315725 w 1066"/>
                  <a:gd name="T41" fmla="*/ 368284792 h 543"/>
                  <a:gd name="T42" fmla="*/ 167313219 w 1066"/>
                  <a:gd name="T43" fmla="*/ 357332042 h 543"/>
                  <a:gd name="T44" fmla="*/ 189283695 w 1066"/>
                  <a:gd name="T45" fmla="*/ 356647805 h 543"/>
                  <a:gd name="T46" fmla="*/ 213507361 w 1066"/>
                  <a:gd name="T47" fmla="*/ 371707630 h 543"/>
                  <a:gd name="T48" fmla="*/ 250687992 w 1066"/>
                  <a:gd name="T49" fmla="*/ 340218679 h 543"/>
                  <a:gd name="T50" fmla="*/ 269278684 w 1066"/>
                  <a:gd name="T51" fmla="*/ 314890340 h 543"/>
                  <a:gd name="T52" fmla="*/ 312655963 w 1066"/>
                  <a:gd name="T53" fmla="*/ 282032088 h 543"/>
                  <a:gd name="T54" fmla="*/ 331246654 w 1066"/>
                  <a:gd name="T55" fmla="*/ 267656499 h 543"/>
                  <a:gd name="T56" fmla="*/ 334626438 w 1066"/>
                  <a:gd name="T57" fmla="*/ 237536849 h 543"/>
                  <a:gd name="T58" fmla="*/ 276039003 w 1066"/>
                  <a:gd name="T59" fmla="*/ 221107723 h 543"/>
                  <a:gd name="T60" fmla="*/ 275475331 w 1066"/>
                  <a:gd name="T61" fmla="*/ 213577810 h 543"/>
                  <a:gd name="T62" fmla="*/ 395467814 w 1066"/>
                  <a:gd name="T63" fmla="*/ 192357373 h 543"/>
                  <a:gd name="T64" fmla="*/ 423072014 w 1066"/>
                  <a:gd name="T65" fmla="*/ 168397507 h 543"/>
                  <a:gd name="T66" fmla="*/ 537430773 w 1066"/>
                  <a:gd name="T67" fmla="*/ 95151918 h 543"/>
                  <a:gd name="T68" fmla="*/ 450112542 w 1066"/>
                  <a:gd name="T69" fmla="*/ 93782617 h 543"/>
                  <a:gd name="T70" fmla="*/ 600525338 w 1066"/>
                  <a:gd name="T71" fmla="*/ 56132226 h 543"/>
                  <a:gd name="T72" fmla="*/ 553204602 w 1066"/>
                  <a:gd name="T73" fmla="*/ 15059825 h 543"/>
                  <a:gd name="T74" fmla="*/ 357723509 w 1066"/>
                  <a:gd name="T75" fmla="*/ 0 h 543"/>
                  <a:gd name="T76" fmla="*/ 331246654 w 1066"/>
                  <a:gd name="T77" fmla="*/ 6845676 h 543"/>
                  <a:gd name="T78" fmla="*/ 298572401 w 1066"/>
                  <a:gd name="T79" fmla="*/ 41072401 h 543"/>
                  <a:gd name="T80" fmla="*/ 231534379 w 1066"/>
                  <a:gd name="T81" fmla="*/ 23274802 h 543"/>
                  <a:gd name="T82" fmla="*/ 176326729 w 1066"/>
                  <a:gd name="T83" fmla="*/ 26012576 h 543"/>
                  <a:gd name="T84" fmla="*/ 210127576 w 1066"/>
                  <a:gd name="T85" fmla="*/ 65031440 h 543"/>
                  <a:gd name="T86" fmla="*/ 129568915 w 1066"/>
                  <a:gd name="T87" fmla="*/ 66400740 h 54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66"/>
                  <a:gd name="T133" fmla="*/ 0 h 543"/>
                  <a:gd name="T134" fmla="*/ 1066 w 1066"/>
                  <a:gd name="T135" fmla="*/ 543 h 54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66" h="543">
                    <a:moveTo>
                      <a:pt x="0" y="128"/>
                    </a:moveTo>
                    <a:lnTo>
                      <a:pt x="93" y="128"/>
                    </a:lnTo>
                    <a:lnTo>
                      <a:pt x="60" y="148"/>
                    </a:lnTo>
                    <a:lnTo>
                      <a:pt x="192" y="133"/>
                    </a:lnTo>
                    <a:lnTo>
                      <a:pt x="77" y="148"/>
                    </a:lnTo>
                    <a:lnTo>
                      <a:pt x="114" y="157"/>
                    </a:lnTo>
                    <a:lnTo>
                      <a:pt x="75" y="159"/>
                    </a:lnTo>
                    <a:lnTo>
                      <a:pt x="90" y="174"/>
                    </a:lnTo>
                    <a:lnTo>
                      <a:pt x="260" y="153"/>
                    </a:lnTo>
                    <a:lnTo>
                      <a:pt x="93" y="185"/>
                    </a:lnTo>
                    <a:lnTo>
                      <a:pt x="166" y="212"/>
                    </a:lnTo>
                    <a:lnTo>
                      <a:pt x="232" y="173"/>
                    </a:lnTo>
                    <a:lnTo>
                      <a:pt x="344" y="166"/>
                    </a:lnTo>
                    <a:lnTo>
                      <a:pt x="226" y="181"/>
                    </a:lnTo>
                    <a:lnTo>
                      <a:pt x="198" y="212"/>
                    </a:lnTo>
                    <a:lnTo>
                      <a:pt x="268" y="215"/>
                    </a:lnTo>
                    <a:lnTo>
                      <a:pt x="344" y="184"/>
                    </a:lnTo>
                    <a:lnTo>
                      <a:pt x="292" y="213"/>
                    </a:lnTo>
                    <a:lnTo>
                      <a:pt x="344" y="213"/>
                    </a:lnTo>
                    <a:lnTo>
                      <a:pt x="422" y="191"/>
                    </a:lnTo>
                    <a:lnTo>
                      <a:pt x="412" y="161"/>
                    </a:lnTo>
                    <a:lnTo>
                      <a:pt x="499" y="137"/>
                    </a:lnTo>
                    <a:lnTo>
                      <a:pt x="437" y="188"/>
                    </a:lnTo>
                    <a:lnTo>
                      <a:pt x="572" y="179"/>
                    </a:lnTo>
                    <a:lnTo>
                      <a:pt x="297" y="229"/>
                    </a:lnTo>
                    <a:lnTo>
                      <a:pt x="361" y="281"/>
                    </a:lnTo>
                    <a:lnTo>
                      <a:pt x="415" y="281"/>
                    </a:lnTo>
                    <a:lnTo>
                      <a:pt x="386" y="292"/>
                    </a:lnTo>
                    <a:lnTo>
                      <a:pt x="280" y="237"/>
                    </a:lnTo>
                    <a:lnTo>
                      <a:pt x="191" y="229"/>
                    </a:lnTo>
                    <a:lnTo>
                      <a:pt x="187" y="251"/>
                    </a:lnTo>
                    <a:lnTo>
                      <a:pt x="229" y="263"/>
                    </a:lnTo>
                    <a:lnTo>
                      <a:pt x="190" y="272"/>
                    </a:lnTo>
                    <a:lnTo>
                      <a:pt x="297" y="329"/>
                    </a:lnTo>
                    <a:lnTo>
                      <a:pt x="253" y="333"/>
                    </a:lnTo>
                    <a:lnTo>
                      <a:pt x="362" y="336"/>
                    </a:lnTo>
                    <a:lnTo>
                      <a:pt x="301" y="350"/>
                    </a:lnTo>
                    <a:lnTo>
                      <a:pt x="334" y="369"/>
                    </a:lnTo>
                    <a:lnTo>
                      <a:pt x="236" y="339"/>
                    </a:lnTo>
                    <a:lnTo>
                      <a:pt x="179" y="351"/>
                    </a:lnTo>
                    <a:lnTo>
                      <a:pt x="157" y="400"/>
                    </a:lnTo>
                    <a:lnTo>
                      <a:pt x="212" y="384"/>
                    </a:lnTo>
                    <a:lnTo>
                      <a:pt x="203" y="401"/>
                    </a:lnTo>
                    <a:lnTo>
                      <a:pt x="224" y="401"/>
                    </a:lnTo>
                    <a:lnTo>
                      <a:pt x="256" y="365"/>
                    </a:lnTo>
                    <a:lnTo>
                      <a:pt x="245" y="394"/>
                    </a:lnTo>
                    <a:lnTo>
                      <a:pt x="276" y="399"/>
                    </a:lnTo>
                    <a:lnTo>
                      <a:pt x="216" y="412"/>
                    </a:lnTo>
                    <a:lnTo>
                      <a:pt x="253" y="413"/>
                    </a:lnTo>
                    <a:lnTo>
                      <a:pt x="224" y="424"/>
                    </a:lnTo>
                    <a:lnTo>
                      <a:pt x="249" y="444"/>
                    </a:lnTo>
                    <a:lnTo>
                      <a:pt x="292" y="444"/>
                    </a:lnTo>
                    <a:lnTo>
                      <a:pt x="334" y="405"/>
                    </a:lnTo>
                    <a:lnTo>
                      <a:pt x="260" y="461"/>
                    </a:lnTo>
                    <a:lnTo>
                      <a:pt x="190" y="420"/>
                    </a:lnTo>
                    <a:lnTo>
                      <a:pt x="127" y="427"/>
                    </a:lnTo>
                    <a:lnTo>
                      <a:pt x="181" y="470"/>
                    </a:lnTo>
                    <a:lnTo>
                      <a:pt x="90" y="494"/>
                    </a:lnTo>
                    <a:lnTo>
                      <a:pt x="99" y="526"/>
                    </a:lnTo>
                    <a:lnTo>
                      <a:pt x="116" y="497"/>
                    </a:lnTo>
                    <a:lnTo>
                      <a:pt x="119" y="526"/>
                    </a:lnTo>
                    <a:lnTo>
                      <a:pt x="182" y="512"/>
                    </a:lnTo>
                    <a:lnTo>
                      <a:pt x="226" y="538"/>
                    </a:lnTo>
                    <a:lnTo>
                      <a:pt x="258" y="537"/>
                    </a:lnTo>
                    <a:lnTo>
                      <a:pt x="235" y="515"/>
                    </a:lnTo>
                    <a:lnTo>
                      <a:pt x="297" y="522"/>
                    </a:lnTo>
                    <a:lnTo>
                      <a:pt x="292" y="503"/>
                    </a:lnTo>
                    <a:lnTo>
                      <a:pt x="320" y="526"/>
                    </a:lnTo>
                    <a:lnTo>
                      <a:pt x="336" y="521"/>
                    </a:lnTo>
                    <a:lnTo>
                      <a:pt x="328" y="505"/>
                    </a:lnTo>
                    <a:lnTo>
                      <a:pt x="378" y="521"/>
                    </a:lnTo>
                    <a:lnTo>
                      <a:pt x="379" y="543"/>
                    </a:lnTo>
                    <a:lnTo>
                      <a:pt x="470" y="521"/>
                    </a:lnTo>
                    <a:lnTo>
                      <a:pt x="487" y="489"/>
                    </a:lnTo>
                    <a:lnTo>
                      <a:pt x="445" y="497"/>
                    </a:lnTo>
                    <a:lnTo>
                      <a:pt x="445" y="468"/>
                    </a:lnTo>
                    <a:lnTo>
                      <a:pt x="344" y="467"/>
                    </a:lnTo>
                    <a:lnTo>
                      <a:pt x="478" y="460"/>
                    </a:lnTo>
                    <a:lnTo>
                      <a:pt x="498" y="438"/>
                    </a:lnTo>
                    <a:lnTo>
                      <a:pt x="478" y="411"/>
                    </a:lnTo>
                    <a:lnTo>
                      <a:pt x="555" y="412"/>
                    </a:lnTo>
                    <a:lnTo>
                      <a:pt x="571" y="401"/>
                    </a:lnTo>
                    <a:lnTo>
                      <a:pt x="519" y="394"/>
                    </a:lnTo>
                    <a:lnTo>
                      <a:pt x="588" y="391"/>
                    </a:lnTo>
                    <a:lnTo>
                      <a:pt x="542" y="373"/>
                    </a:lnTo>
                    <a:lnTo>
                      <a:pt x="598" y="361"/>
                    </a:lnTo>
                    <a:lnTo>
                      <a:pt x="594" y="347"/>
                    </a:lnTo>
                    <a:lnTo>
                      <a:pt x="492" y="339"/>
                    </a:lnTo>
                    <a:lnTo>
                      <a:pt x="550" y="327"/>
                    </a:lnTo>
                    <a:lnTo>
                      <a:pt x="490" y="323"/>
                    </a:lnTo>
                    <a:lnTo>
                      <a:pt x="598" y="333"/>
                    </a:lnTo>
                    <a:lnTo>
                      <a:pt x="602" y="318"/>
                    </a:lnTo>
                    <a:lnTo>
                      <a:pt x="489" y="312"/>
                    </a:lnTo>
                    <a:lnTo>
                      <a:pt x="636" y="292"/>
                    </a:lnTo>
                    <a:lnTo>
                      <a:pt x="597" y="274"/>
                    </a:lnTo>
                    <a:lnTo>
                      <a:pt x="702" y="281"/>
                    </a:lnTo>
                    <a:lnTo>
                      <a:pt x="735" y="251"/>
                    </a:lnTo>
                    <a:lnTo>
                      <a:pt x="682" y="248"/>
                    </a:lnTo>
                    <a:lnTo>
                      <a:pt x="751" y="246"/>
                    </a:lnTo>
                    <a:lnTo>
                      <a:pt x="742" y="224"/>
                    </a:lnTo>
                    <a:lnTo>
                      <a:pt x="775" y="229"/>
                    </a:lnTo>
                    <a:lnTo>
                      <a:pt x="954" y="139"/>
                    </a:lnTo>
                    <a:lnTo>
                      <a:pt x="756" y="171"/>
                    </a:lnTo>
                    <a:lnTo>
                      <a:pt x="866" y="133"/>
                    </a:lnTo>
                    <a:lnTo>
                      <a:pt x="799" y="137"/>
                    </a:lnTo>
                    <a:lnTo>
                      <a:pt x="784" y="120"/>
                    </a:lnTo>
                    <a:lnTo>
                      <a:pt x="907" y="128"/>
                    </a:lnTo>
                    <a:lnTo>
                      <a:pt x="1066" y="82"/>
                    </a:lnTo>
                    <a:lnTo>
                      <a:pt x="1065" y="60"/>
                    </a:lnTo>
                    <a:lnTo>
                      <a:pt x="998" y="60"/>
                    </a:lnTo>
                    <a:lnTo>
                      <a:pt x="982" y="22"/>
                    </a:lnTo>
                    <a:lnTo>
                      <a:pt x="799" y="39"/>
                    </a:lnTo>
                    <a:lnTo>
                      <a:pt x="878" y="14"/>
                    </a:lnTo>
                    <a:lnTo>
                      <a:pt x="635" y="0"/>
                    </a:lnTo>
                    <a:lnTo>
                      <a:pt x="615" y="18"/>
                    </a:lnTo>
                    <a:lnTo>
                      <a:pt x="632" y="28"/>
                    </a:lnTo>
                    <a:lnTo>
                      <a:pt x="588" y="10"/>
                    </a:lnTo>
                    <a:lnTo>
                      <a:pt x="479" y="11"/>
                    </a:lnTo>
                    <a:lnTo>
                      <a:pt x="556" y="48"/>
                    </a:lnTo>
                    <a:lnTo>
                      <a:pt x="530" y="60"/>
                    </a:lnTo>
                    <a:lnTo>
                      <a:pt x="490" y="21"/>
                    </a:lnTo>
                    <a:lnTo>
                      <a:pt x="390" y="17"/>
                    </a:lnTo>
                    <a:lnTo>
                      <a:pt x="411" y="34"/>
                    </a:lnTo>
                    <a:lnTo>
                      <a:pt x="335" y="28"/>
                    </a:lnTo>
                    <a:lnTo>
                      <a:pt x="372" y="54"/>
                    </a:lnTo>
                    <a:lnTo>
                      <a:pt x="313" y="38"/>
                    </a:lnTo>
                    <a:lnTo>
                      <a:pt x="331" y="54"/>
                    </a:lnTo>
                    <a:lnTo>
                      <a:pt x="296" y="60"/>
                    </a:lnTo>
                    <a:lnTo>
                      <a:pt x="373" y="95"/>
                    </a:lnTo>
                    <a:lnTo>
                      <a:pt x="207" y="55"/>
                    </a:lnTo>
                    <a:lnTo>
                      <a:pt x="165" y="84"/>
                    </a:lnTo>
                    <a:lnTo>
                      <a:pt x="230" y="97"/>
                    </a:lnTo>
                    <a:lnTo>
                      <a:pt x="119" y="87"/>
                    </a:lnTo>
                    <a:lnTo>
                      <a:pt x="0" y="128"/>
                    </a:lnTo>
                    <a:close/>
                  </a:path>
                </a:pathLst>
              </a:custGeom>
              <a:grpFill/>
              <a:ln w="3175" cap="rnd">
                <a:solidFill>
                  <a:schemeClr val="accent5"/>
                </a:solidFill>
                <a:round/>
                <a:headEnd/>
                <a:tailEnd/>
              </a:ln>
            </p:spPr>
            <p:txBody>
              <a:bodyPr/>
              <a:lstStyle/>
              <a:p>
                <a:endParaRPr lang="en-US" dirty="0"/>
              </a:p>
            </p:txBody>
          </p:sp>
          <p:sp>
            <p:nvSpPr>
              <p:cNvPr id="302" name="Freeform 41"/>
              <p:cNvSpPr>
                <a:spLocks noChangeAspect="1"/>
              </p:cNvSpPr>
              <p:nvPr/>
            </p:nvSpPr>
            <p:spPr bwMode="gray">
              <a:xfrm>
                <a:off x="2344736" y="1843085"/>
                <a:ext cx="742948" cy="585785"/>
              </a:xfrm>
              <a:custGeom>
                <a:avLst/>
                <a:gdLst>
                  <a:gd name="T0" fmla="*/ 4442051 w 997"/>
                  <a:gd name="T1" fmla="*/ 56292722 h 707"/>
                  <a:gd name="T2" fmla="*/ 66080820 w 997"/>
                  <a:gd name="T3" fmla="*/ 0 h 707"/>
                  <a:gd name="T4" fmla="*/ 63859421 w 997"/>
                  <a:gd name="T5" fmla="*/ 56292722 h 707"/>
                  <a:gd name="T6" fmla="*/ 97733321 w 997"/>
                  <a:gd name="T7" fmla="*/ 114645227 h 707"/>
                  <a:gd name="T8" fmla="*/ 99398811 w 997"/>
                  <a:gd name="T9" fmla="*/ 124943313 h 707"/>
                  <a:gd name="T10" fmla="*/ 78852555 w 997"/>
                  <a:gd name="T11" fmla="*/ 83752627 h 707"/>
                  <a:gd name="T12" fmla="*/ 83850514 w 997"/>
                  <a:gd name="T13" fmla="*/ 43249640 h 707"/>
                  <a:gd name="T14" fmla="*/ 87182239 w 997"/>
                  <a:gd name="T15" fmla="*/ 37757162 h 707"/>
                  <a:gd name="T16" fmla="*/ 97177413 w 997"/>
                  <a:gd name="T17" fmla="*/ 23341168 h 707"/>
                  <a:gd name="T18" fmla="*/ 141601650 w 997"/>
                  <a:gd name="T19" fmla="*/ 6865390 h 707"/>
                  <a:gd name="T20" fmla="*/ 164924467 w 997"/>
                  <a:gd name="T21" fmla="*/ 28146775 h 707"/>
                  <a:gd name="T22" fmla="*/ 175475550 w 997"/>
                  <a:gd name="T23" fmla="*/ 85812410 h 707"/>
                  <a:gd name="T24" fmla="*/ 209903868 w 997"/>
                  <a:gd name="T25" fmla="*/ 72769328 h 707"/>
                  <a:gd name="T26" fmla="*/ 285980606 w 997"/>
                  <a:gd name="T27" fmla="*/ 63158113 h 707"/>
                  <a:gd name="T28" fmla="*/ 291533729 w 997"/>
                  <a:gd name="T29" fmla="*/ 98856320 h 707"/>
                  <a:gd name="T30" fmla="*/ 309858587 w 997"/>
                  <a:gd name="T31" fmla="*/ 107093795 h 707"/>
                  <a:gd name="T32" fmla="*/ 339288945 w 997"/>
                  <a:gd name="T33" fmla="*/ 97483408 h 707"/>
                  <a:gd name="T34" fmla="*/ 365388324 w 997"/>
                  <a:gd name="T35" fmla="*/ 120823747 h 707"/>
                  <a:gd name="T36" fmla="*/ 374828335 w 997"/>
                  <a:gd name="T37" fmla="*/ 124943313 h 707"/>
                  <a:gd name="T38" fmla="*/ 389821468 w 997"/>
                  <a:gd name="T39" fmla="*/ 133180787 h 707"/>
                  <a:gd name="T40" fmla="*/ 417031174 w 997"/>
                  <a:gd name="T41" fmla="*/ 144851785 h 707"/>
                  <a:gd name="T42" fmla="*/ 413699449 w 997"/>
                  <a:gd name="T43" fmla="*/ 161327563 h 707"/>
                  <a:gd name="T44" fmla="*/ 423695368 w 997"/>
                  <a:gd name="T45" fmla="*/ 157208825 h 707"/>
                  <a:gd name="T46" fmla="*/ 409812561 w 997"/>
                  <a:gd name="T47" fmla="*/ 188101426 h 707"/>
                  <a:gd name="T48" fmla="*/ 415920847 w 997"/>
                  <a:gd name="T49" fmla="*/ 203204290 h 707"/>
                  <a:gd name="T50" fmla="*/ 419252572 w 997"/>
                  <a:gd name="T51" fmla="*/ 226545458 h 707"/>
                  <a:gd name="T52" fmla="*/ 487554790 w 997"/>
                  <a:gd name="T53" fmla="*/ 249885797 h 707"/>
                  <a:gd name="T54" fmla="*/ 521983108 w 997"/>
                  <a:gd name="T55" fmla="*/ 282151310 h 707"/>
                  <a:gd name="T56" fmla="*/ 553635609 w 997"/>
                  <a:gd name="T57" fmla="*/ 304806436 h 707"/>
                  <a:gd name="T58" fmla="*/ 531979027 w 997"/>
                  <a:gd name="T59" fmla="*/ 319909300 h 707"/>
                  <a:gd name="T60" fmla="*/ 530312792 w 997"/>
                  <a:gd name="T61" fmla="*/ 348055247 h 707"/>
                  <a:gd name="T62" fmla="*/ 511432771 w 997"/>
                  <a:gd name="T63" fmla="*/ 374829110 h 707"/>
                  <a:gd name="T64" fmla="*/ 424805695 w 997"/>
                  <a:gd name="T65" fmla="*/ 317849518 h 707"/>
                  <a:gd name="T66" fmla="*/ 428692583 w 997"/>
                  <a:gd name="T67" fmla="*/ 348055247 h 707"/>
                  <a:gd name="T68" fmla="*/ 452570563 w 997"/>
                  <a:gd name="T69" fmla="*/ 378261805 h 707"/>
                  <a:gd name="T70" fmla="*/ 480336177 w 997"/>
                  <a:gd name="T71" fmla="*/ 403661928 h 707"/>
                  <a:gd name="T72" fmla="*/ 488665116 w 997"/>
                  <a:gd name="T73" fmla="*/ 461328391 h 707"/>
                  <a:gd name="T74" fmla="*/ 462010574 w 997"/>
                  <a:gd name="T75" fmla="*/ 485355600 h 707"/>
                  <a:gd name="T76" fmla="*/ 348729701 w 997"/>
                  <a:gd name="T77" fmla="*/ 424943312 h 707"/>
                  <a:gd name="T78" fmla="*/ 330404098 w 997"/>
                  <a:gd name="T79" fmla="*/ 409840448 h 707"/>
                  <a:gd name="T80" fmla="*/ 295975780 w 997"/>
                  <a:gd name="T81" fmla="*/ 374829110 h 707"/>
                  <a:gd name="T82" fmla="*/ 279872320 w 997"/>
                  <a:gd name="T83" fmla="*/ 383753455 h 707"/>
                  <a:gd name="T84" fmla="*/ 230450124 w 997"/>
                  <a:gd name="T85" fmla="*/ 383753455 h 707"/>
                  <a:gd name="T86" fmla="*/ 318743434 w 997"/>
                  <a:gd name="T87" fmla="*/ 354233767 h 707"/>
                  <a:gd name="T88" fmla="*/ 342621415 w 997"/>
                  <a:gd name="T89" fmla="*/ 282151310 h 707"/>
                  <a:gd name="T90" fmla="*/ 292644056 w 997"/>
                  <a:gd name="T91" fmla="*/ 219680068 h 707"/>
                  <a:gd name="T92" fmla="*/ 258770156 w 997"/>
                  <a:gd name="T93" fmla="*/ 225858588 h 707"/>
                  <a:gd name="T94" fmla="*/ 275429524 w 997"/>
                  <a:gd name="T95" fmla="*/ 199771595 h 707"/>
                  <a:gd name="T96" fmla="*/ 239890134 w 997"/>
                  <a:gd name="T97" fmla="*/ 159954650 h 707"/>
                  <a:gd name="T98" fmla="*/ 216567317 w 997"/>
                  <a:gd name="T99" fmla="*/ 174370645 h 707"/>
                  <a:gd name="T100" fmla="*/ 176585876 w 997"/>
                  <a:gd name="T101" fmla="*/ 179863123 h 707"/>
                  <a:gd name="T102" fmla="*/ 12216572 w 997"/>
                  <a:gd name="T103" fmla="*/ 124943313 h 707"/>
                  <a:gd name="T104" fmla="*/ 0 w 997"/>
                  <a:gd name="T105" fmla="*/ 108466707 h 70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97"/>
                  <a:gd name="T160" fmla="*/ 0 h 707"/>
                  <a:gd name="T161" fmla="*/ 997 w 997"/>
                  <a:gd name="T162" fmla="*/ 707 h 70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97" h="707">
                    <a:moveTo>
                      <a:pt x="0" y="158"/>
                    </a:moveTo>
                    <a:lnTo>
                      <a:pt x="8" y="82"/>
                    </a:lnTo>
                    <a:lnTo>
                      <a:pt x="49" y="25"/>
                    </a:lnTo>
                    <a:lnTo>
                      <a:pt x="119" y="0"/>
                    </a:lnTo>
                    <a:lnTo>
                      <a:pt x="176" y="10"/>
                    </a:lnTo>
                    <a:lnTo>
                      <a:pt x="115" y="82"/>
                    </a:lnTo>
                    <a:lnTo>
                      <a:pt x="131" y="125"/>
                    </a:lnTo>
                    <a:lnTo>
                      <a:pt x="176" y="167"/>
                    </a:lnTo>
                    <a:lnTo>
                      <a:pt x="119" y="183"/>
                    </a:lnTo>
                    <a:lnTo>
                      <a:pt x="179" y="182"/>
                    </a:lnTo>
                    <a:lnTo>
                      <a:pt x="186" y="144"/>
                    </a:lnTo>
                    <a:lnTo>
                      <a:pt x="142" y="122"/>
                    </a:lnTo>
                    <a:lnTo>
                      <a:pt x="179" y="98"/>
                    </a:lnTo>
                    <a:lnTo>
                      <a:pt x="151" y="63"/>
                    </a:lnTo>
                    <a:lnTo>
                      <a:pt x="209" y="72"/>
                    </a:lnTo>
                    <a:lnTo>
                      <a:pt x="157" y="55"/>
                    </a:lnTo>
                    <a:lnTo>
                      <a:pt x="217" y="59"/>
                    </a:lnTo>
                    <a:lnTo>
                      <a:pt x="175" y="34"/>
                    </a:lnTo>
                    <a:lnTo>
                      <a:pt x="224" y="37"/>
                    </a:lnTo>
                    <a:lnTo>
                      <a:pt x="255" y="10"/>
                    </a:lnTo>
                    <a:lnTo>
                      <a:pt x="295" y="8"/>
                    </a:lnTo>
                    <a:lnTo>
                      <a:pt x="297" y="41"/>
                    </a:lnTo>
                    <a:lnTo>
                      <a:pt x="327" y="55"/>
                    </a:lnTo>
                    <a:lnTo>
                      <a:pt x="316" y="125"/>
                    </a:lnTo>
                    <a:lnTo>
                      <a:pt x="355" y="92"/>
                    </a:lnTo>
                    <a:lnTo>
                      <a:pt x="378" y="106"/>
                    </a:lnTo>
                    <a:lnTo>
                      <a:pt x="432" y="73"/>
                    </a:lnTo>
                    <a:lnTo>
                      <a:pt x="515" y="92"/>
                    </a:lnTo>
                    <a:lnTo>
                      <a:pt x="549" y="125"/>
                    </a:lnTo>
                    <a:lnTo>
                      <a:pt x="525" y="144"/>
                    </a:lnTo>
                    <a:lnTo>
                      <a:pt x="574" y="136"/>
                    </a:lnTo>
                    <a:lnTo>
                      <a:pt x="558" y="156"/>
                    </a:lnTo>
                    <a:lnTo>
                      <a:pt x="587" y="167"/>
                    </a:lnTo>
                    <a:lnTo>
                      <a:pt x="611" y="142"/>
                    </a:lnTo>
                    <a:lnTo>
                      <a:pt x="648" y="155"/>
                    </a:lnTo>
                    <a:lnTo>
                      <a:pt x="658" y="176"/>
                    </a:lnTo>
                    <a:lnTo>
                      <a:pt x="626" y="182"/>
                    </a:lnTo>
                    <a:lnTo>
                      <a:pt x="675" y="182"/>
                    </a:lnTo>
                    <a:lnTo>
                      <a:pt x="668" y="209"/>
                    </a:lnTo>
                    <a:lnTo>
                      <a:pt x="702" y="194"/>
                    </a:lnTo>
                    <a:lnTo>
                      <a:pt x="680" y="217"/>
                    </a:lnTo>
                    <a:lnTo>
                      <a:pt x="751" y="211"/>
                    </a:lnTo>
                    <a:lnTo>
                      <a:pt x="712" y="235"/>
                    </a:lnTo>
                    <a:lnTo>
                      <a:pt x="745" y="235"/>
                    </a:lnTo>
                    <a:lnTo>
                      <a:pt x="732" y="252"/>
                    </a:lnTo>
                    <a:lnTo>
                      <a:pt x="763" y="229"/>
                    </a:lnTo>
                    <a:lnTo>
                      <a:pt x="795" y="253"/>
                    </a:lnTo>
                    <a:lnTo>
                      <a:pt x="738" y="274"/>
                    </a:lnTo>
                    <a:lnTo>
                      <a:pt x="821" y="291"/>
                    </a:lnTo>
                    <a:lnTo>
                      <a:pt x="749" y="296"/>
                    </a:lnTo>
                    <a:lnTo>
                      <a:pt x="777" y="308"/>
                    </a:lnTo>
                    <a:lnTo>
                      <a:pt x="755" y="330"/>
                    </a:lnTo>
                    <a:lnTo>
                      <a:pt x="838" y="372"/>
                    </a:lnTo>
                    <a:lnTo>
                      <a:pt x="878" y="364"/>
                    </a:lnTo>
                    <a:lnTo>
                      <a:pt x="898" y="414"/>
                    </a:lnTo>
                    <a:lnTo>
                      <a:pt x="940" y="411"/>
                    </a:lnTo>
                    <a:lnTo>
                      <a:pt x="933" y="432"/>
                    </a:lnTo>
                    <a:lnTo>
                      <a:pt x="997" y="444"/>
                    </a:lnTo>
                    <a:lnTo>
                      <a:pt x="988" y="471"/>
                    </a:lnTo>
                    <a:lnTo>
                      <a:pt x="958" y="466"/>
                    </a:lnTo>
                    <a:lnTo>
                      <a:pt x="971" y="483"/>
                    </a:lnTo>
                    <a:lnTo>
                      <a:pt x="955" y="507"/>
                    </a:lnTo>
                    <a:lnTo>
                      <a:pt x="926" y="496"/>
                    </a:lnTo>
                    <a:lnTo>
                      <a:pt x="921" y="546"/>
                    </a:lnTo>
                    <a:lnTo>
                      <a:pt x="807" y="454"/>
                    </a:lnTo>
                    <a:lnTo>
                      <a:pt x="765" y="463"/>
                    </a:lnTo>
                    <a:lnTo>
                      <a:pt x="795" y="484"/>
                    </a:lnTo>
                    <a:lnTo>
                      <a:pt x="772" y="507"/>
                    </a:lnTo>
                    <a:lnTo>
                      <a:pt x="790" y="506"/>
                    </a:lnTo>
                    <a:lnTo>
                      <a:pt x="815" y="551"/>
                    </a:lnTo>
                    <a:lnTo>
                      <a:pt x="870" y="562"/>
                    </a:lnTo>
                    <a:lnTo>
                      <a:pt x="865" y="588"/>
                    </a:lnTo>
                    <a:lnTo>
                      <a:pt x="896" y="610"/>
                    </a:lnTo>
                    <a:lnTo>
                      <a:pt x="880" y="672"/>
                    </a:lnTo>
                    <a:lnTo>
                      <a:pt x="738" y="609"/>
                    </a:lnTo>
                    <a:lnTo>
                      <a:pt x="832" y="707"/>
                    </a:lnTo>
                    <a:lnTo>
                      <a:pt x="653" y="652"/>
                    </a:lnTo>
                    <a:lnTo>
                      <a:pt x="628" y="619"/>
                    </a:lnTo>
                    <a:lnTo>
                      <a:pt x="652" y="616"/>
                    </a:lnTo>
                    <a:lnTo>
                      <a:pt x="595" y="597"/>
                    </a:lnTo>
                    <a:lnTo>
                      <a:pt x="578" y="559"/>
                    </a:lnTo>
                    <a:lnTo>
                      <a:pt x="533" y="546"/>
                    </a:lnTo>
                    <a:lnTo>
                      <a:pt x="531" y="572"/>
                    </a:lnTo>
                    <a:lnTo>
                      <a:pt x="504" y="559"/>
                    </a:lnTo>
                    <a:lnTo>
                      <a:pt x="465" y="583"/>
                    </a:lnTo>
                    <a:lnTo>
                      <a:pt x="415" y="559"/>
                    </a:lnTo>
                    <a:lnTo>
                      <a:pt x="442" y="516"/>
                    </a:lnTo>
                    <a:lnTo>
                      <a:pt x="574" y="516"/>
                    </a:lnTo>
                    <a:lnTo>
                      <a:pt x="542" y="473"/>
                    </a:lnTo>
                    <a:lnTo>
                      <a:pt x="617" y="411"/>
                    </a:lnTo>
                    <a:lnTo>
                      <a:pt x="564" y="328"/>
                    </a:lnTo>
                    <a:lnTo>
                      <a:pt x="527" y="320"/>
                    </a:lnTo>
                    <a:lnTo>
                      <a:pt x="548" y="306"/>
                    </a:lnTo>
                    <a:lnTo>
                      <a:pt x="466" y="329"/>
                    </a:lnTo>
                    <a:lnTo>
                      <a:pt x="465" y="304"/>
                    </a:lnTo>
                    <a:lnTo>
                      <a:pt x="496" y="291"/>
                    </a:lnTo>
                    <a:lnTo>
                      <a:pt x="433" y="259"/>
                    </a:lnTo>
                    <a:lnTo>
                      <a:pt x="432" y="233"/>
                    </a:lnTo>
                    <a:lnTo>
                      <a:pt x="377" y="220"/>
                    </a:lnTo>
                    <a:lnTo>
                      <a:pt x="390" y="254"/>
                    </a:lnTo>
                    <a:lnTo>
                      <a:pt x="294" y="242"/>
                    </a:lnTo>
                    <a:lnTo>
                      <a:pt x="318" y="262"/>
                    </a:lnTo>
                    <a:lnTo>
                      <a:pt x="66" y="227"/>
                    </a:lnTo>
                    <a:lnTo>
                      <a:pt x="22" y="182"/>
                    </a:lnTo>
                    <a:lnTo>
                      <a:pt x="101" y="184"/>
                    </a:lnTo>
                    <a:lnTo>
                      <a:pt x="0" y="158"/>
                    </a:lnTo>
                    <a:close/>
                  </a:path>
                </a:pathLst>
              </a:custGeom>
              <a:grpFill/>
              <a:ln w="3175" cap="rnd">
                <a:solidFill>
                  <a:schemeClr val="accent5"/>
                </a:solidFill>
                <a:round/>
                <a:headEnd/>
                <a:tailEnd/>
              </a:ln>
            </p:spPr>
            <p:txBody>
              <a:bodyPr/>
              <a:lstStyle/>
              <a:p>
                <a:endParaRPr lang="en-US" dirty="0"/>
              </a:p>
            </p:txBody>
          </p:sp>
          <p:sp>
            <p:nvSpPr>
              <p:cNvPr id="303" name="Freeform 42"/>
              <p:cNvSpPr>
                <a:spLocks noChangeAspect="1"/>
              </p:cNvSpPr>
              <p:nvPr/>
            </p:nvSpPr>
            <p:spPr bwMode="gray">
              <a:xfrm>
                <a:off x="2419348" y="2249486"/>
                <a:ext cx="169862" cy="126999"/>
              </a:xfrm>
              <a:custGeom>
                <a:avLst/>
                <a:gdLst>
                  <a:gd name="T0" fmla="*/ 0 w 231"/>
                  <a:gd name="T1" fmla="*/ 85691188 h 154"/>
                  <a:gd name="T2" fmla="*/ 18384177 w 231"/>
                  <a:gd name="T3" fmla="*/ 64608364 h 154"/>
                  <a:gd name="T4" fmla="*/ 30280470 w 231"/>
                  <a:gd name="T5" fmla="*/ 0 h 154"/>
                  <a:gd name="T6" fmla="*/ 40553872 w 231"/>
                  <a:gd name="T7" fmla="*/ 23123071 h 154"/>
                  <a:gd name="T8" fmla="*/ 69212187 w 231"/>
                  <a:gd name="T9" fmla="*/ 29243812 h 154"/>
                  <a:gd name="T10" fmla="*/ 124906661 w 231"/>
                  <a:gd name="T11" fmla="*/ 76170312 h 154"/>
                  <a:gd name="T12" fmla="*/ 117336360 w 231"/>
                  <a:gd name="T13" fmla="*/ 93172643 h 154"/>
                  <a:gd name="T14" fmla="*/ 67049559 w 231"/>
                  <a:gd name="T15" fmla="*/ 70729104 h 154"/>
                  <a:gd name="T16" fmla="*/ 36228616 w 231"/>
                  <a:gd name="T17" fmla="*/ 104733766 h 154"/>
                  <a:gd name="T18" fmla="*/ 28117842 w 231"/>
                  <a:gd name="T19" fmla="*/ 76170312 h 154"/>
                  <a:gd name="T20" fmla="*/ 0 w 231"/>
                  <a:gd name="T21" fmla="*/ 85691188 h 15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1"/>
                  <a:gd name="T34" fmla="*/ 0 h 154"/>
                  <a:gd name="T35" fmla="*/ 231 w 231"/>
                  <a:gd name="T36" fmla="*/ 154 h 15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1" h="154">
                    <a:moveTo>
                      <a:pt x="0" y="126"/>
                    </a:moveTo>
                    <a:lnTo>
                      <a:pt x="34" y="95"/>
                    </a:lnTo>
                    <a:lnTo>
                      <a:pt x="56" y="0"/>
                    </a:lnTo>
                    <a:lnTo>
                      <a:pt x="75" y="34"/>
                    </a:lnTo>
                    <a:lnTo>
                      <a:pt x="128" y="43"/>
                    </a:lnTo>
                    <a:lnTo>
                      <a:pt x="231" y="112"/>
                    </a:lnTo>
                    <a:lnTo>
                      <a:pt x="217" y="137"/>
                    </a:lnTo>
                    <a:lnTo>
                      <a:pt x="124" y="104"/>
                    </a:lnTo>
                    <a:lnTo>
                      <a:pt x="67" y="154"/>
                    </a:lnTo>
                    <a:lnTo>
                      <a:pt x="52" y="112"/>
                    </a:lnTo>
                    <a:lnTo>
                      <a:pt x="0" y="126"/>
                    </a:lnTo>
                    <a:close/>
                  </a:path>
                </a:pathLst>
              </a:custGeom>
              <a:grpFill/>
              <a:ln w="3175" cap="rnd">
                <a:solidFill>
                  <a:schemeClr val="accent5"/>
                </a:solidFill>
                <a:round/>
                <a:headEnd/>
                <a:tailEnd/>
              </a:ln>
            </p:spPr>
            <p:txBody>
              <a:bodyPr/>
              <a:lstStyle/>
              <a:p>
                <a:endParaRPr lang="en-US" dirty="0"/>
              </a:p>
            </p:txBody>
          </p:sp>
          <p:sp>
            <p:nvSpPr>
              <p:cNvPr id="304" name="Freeform 43"/>
              <p:cNvSpPr>
                <a:spLocks noChangeAspect="1"/>
              </p:cNvSpPr>
              <p:nvPr/>
            </p:nvSpPr>
            <p:spPr bwMode="gray">
              <a:xfrm>
                <a:off x="3143247" y="2849560"/>
                <a:ext cx="171450" cy="182561"/>
              </a:xfrm>
              <a:custGeom>
                <a:avLst/>
                <a:gdLst>
                  <a:gd name="T0" fmla="*/ 0 w 234"/>
                  <a:gd name="T1" fmla="*/ 116616185 h 223"/>
                  <a:gd name="T2" fmla="*/ 50999781 w 234"/>
                  <a:gd name="T3" fmla="*/ 7372066 h 223"/>
                  <a:gd name="T4" fmla="*/ 71399400 w 234"/>
                  <a:gd name="T5" fmla="*/ 0 h 223"/>
                  <a:gd name="T6" fmla="*/ 47778865 w 234"/>
                  <a:gd name="T7" fmla="*/ 58308502 h 223"/>
                  <a:gd name="T8" fmla="*/ 63883442 w 234"/>
                  <a:gd name="T9" fmla="*/ 45574188 h 223"/>
                  <a:gd name="T10" fmla="*/ 74083985 w 234"/>
                  <a:gd name="T11" fmla="*/ 69701844 h 223"/>
                  <a:gd name="T12" fmla="*/ 107904329 w 234"/>
                  <a:gd name="T13" fmla="*/ 69701844 h 223"/>
                  <a:gd name="T14" fmla="*/ 100388371 w 234"/>
                  <a:gd name="T15" fmla="*/ 93159014 h 223"/>
                  <a:gd name="T16" fmla="*/ 117567808 w 234"/>
                  <a:gd name="T17" fmla="*/ 91148376 h 223"/>
                  <a:gd name="T18" fmla="*/ 105756808 w 234"/>
                  <a:gd name="T19" fmla="*/ 115276032 h 223"/>
                  <a:gd name="T20" fmla="*/ 121325054 w 234"/>
                  <a:gd name="T21" fmla="*/ 101201566 h 223"/>
                  <a:gd name="T22" fmla="*/ 125620096 w 234"/>
                  <a:gd name="T23" fmla="*/ 123989070 h 223"/>
                  <a:gd name="T24" fmla="*/ 108978456 w 234"/>
                  <a:gd name="T25" fmla="*/ 149456878 h 223"/>
                  <a:gd name="T26" fmla="*/ 107904329 w 234"/>
                  <a:gd name="T27" fmla="*/ 131361136 h 223"/>
                  <a:gd name="T28" fmla="*/ 99852040 w 234"/>
                  <a:gd name="T29" fmla="*/ 140743841 h 223"/>
                  <a:gd name="T30" fmla="*/ 99852040 w 234"/>
                  <a:gd name="T31" fmla="*/ 111925242 h 223"/>
                  <a:gd name="T32" fmla="*/ 68715548 w 234"/>
                  <a:gd name="T33" fmla="*/ 140743841 h 223"/>
                  <a:gd name="T34" fmla="*/ 86430583 w 234"/>
                  <a:gd name="T35" fmla="*/ 121307946 h 223"/>
                  <a:gd name="T36" fmla="*/ 61736654 w 234"/>
                  <a:gd name="T37" fmla="*/ 123989070 h 223"/>
                  <a:gd name="T38" fmla="*/ 67641421 w 234"/>
                  <a:gd name="T39" fmla="*/ 112595727 h 223"/>
                  <a:gd name="T40" fmla="*/ 0 w 234"/>
                  <a:gd name="T41" fmla="*/ 116616185 h 2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34"/>
                  <a:gd name="T64" fmla="*/ 0 h 223"/>
                  <a:gd name="T65" fmla="*/ 234 w 234"/>
                  <a:gd name="T66" fmla="*/ 223 h 2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34" h="223">
                    <a:moveTo>
                      <a:pt x="0" y="174"/>
                    </a:moveTo>
                    <a:lnTo>
                      <a:pt x="95" y="11"/>
                    </a:lnTo>
                    <a:lnTo>
                      <a:pt x="133" y="0"/>
                    </a:lnTo>
                    <a:lnTo>
                      <a:pt x="89" y="87"/>
                    </a:lnTo>
                    <a:lnTo>
                      <a:pt x="119" y="68"/>
                    </a:lnTo>
                    <a:lnTo>
                      <a:pt x="138" y="104"/>
                    </a:lnTo>
                    <a:lnTo>
                      <a:pt x="201" y="104"/>
                    </a:lnTo>
                    <a:lnTo>
                      <a:pt x="187" y="139"/>
                    </a:lnTo>
                    <a:lnTo>
                      <a:pt x="219" y="136"/>
                    </a:lnTo>
                    <a:lnTo>
                      <a:pt x="197" y="172"/>
                    </a:lnTo>
                    <a:lnTo>
                      <a:pt x="226" y="151"/>
                    </a:lnTo>
                    <a:lnTo>
                      <a:pt x="234" y="185"/>
                    </a:lnTo>
                    <a:lnTo>
                      <a:pt x="203" y="223"/>
                    </a:lnTo>
                    <a:lnTo>
                      <a:pt x="201" y="196"/>
                    </a:lnTo>
                    <a:lnTo>
                      <a:pt x="186" y="210"/>
                    </a:lnTo>
                    <a:lnTo>
                      <a:pt x="186" y="167"/>
                    </a:lnTo>
                    <a:lnTo>
                      <a:pt x="128" y="210"/>
                    </a:lnTo>
                    <a:lnTo>
                      <a:pt x="161" y="181"/>
                    </a:lnTo>
                    <a:lnTo>
                      <a:pt x="115" y="185"/>
                    </a:lnTo>
                    <a:lnTo>
                      <a:pt x="126" y="168"/>
                    </a:lnTo>
                    <a:lnTo>
                      <a:pt x="0" y="174"/>
                    </a:lnTo>
                    <a:close/>
                  </a:path>
                </a:pathLst>
              </a:custGeom>
              <a:grpFill/>
              <a:ln w="3175" cap="rnd">
                <a:solidFill>
                  <a:schemeClr val="accent5"/>
                </a:solidFill>
                <a:round/>
                <a:headEnd/>
                <a:tailEnd/>
              </a:ln>
            </p:spPr>
            <p:txBody>
              <a:bodyPr/>
              <a:lstStyle/>
              <a:p>
                <a:endParaRPr lang="en-US" dirty="0"/>
              </a:p>
            </p:txBody>
          </p:sp>
          <p:sp>
            <p:nvSpPr>
              <p:cNvPr id="305" name="Freeform 44"/>
              <p:cNvSpPr>
                <a:spLocks noChangeAspect="1"/>
              </p:cNvSpPr>
              <p:nvPr/>
            </p:nvSpPr>
            <p:spPr bwMode="gray">
              <a:xfrm>
                <a:off x="6536303" y="4187818"/>
                <a:ext cx="46036" cy="107949"/>
              </a:xfrm>
              <a:custGeom>
                <a:avLst/>
                <a:gdLst>
                  <a:gd name="T0" fmla="*/ 0 w 65"/>
                  <a:gd name="T1" fmla="*/ 0 h 130"/>
                  <a:gd name="T2" fmla="*/ 5518066 w 65"/>
                  <a:gd name="T3" fmla="*/ 89640019 h 130"/>
                  <a:gd name="T4" fmla="*/ 32606236 w 65"/>
                  <a:gd name="T5" fmla="*/ 73780503 h 130"/>
                  <a:gd name="T6" fmla="*/ 19563600 w 65"/>
                  <a:gd name="T7" fmla="*/ 21375761 h 130"/>
                  <a:gd name="T8" fmla="*/ 0 w 65"/>
                  <a:gd name="T9" fmla="*/ 0 h 130"/>
                  <a:gd name="T10" fmla="*/ 0 60000 65536"/>
                  <a:gd name="T11" fmla="*/ 0 60000 65536"/>
                  <a:gd name="T12" fmla="*/ 0 60000 65536"/>
                  <a:gd name="T13" fmla="*/ 0 60000 65536"/>
                  <a:gd name="T14" fmla="*/ 0 60000 65536"/>
                  <a:gd name="T15" fmla="*/ 0 w 65"/>
                  <a:gd name="T16" fmla="*/ 0 h 130"/>
                  <a:gd name="T17" fmla="*/ 65 w 65"/>
                  <a:gd name="T18" fmla="*/ 130 h 130"/>
                </a:gdLst>
                <a:ahLst/>
                <a:cxnLst>
                  <a:cxn ang="T10">
                    <a:pos x="T0" y="T1"/>
                  </a:cxn>
                  <a:cxn ang="T11">
                    <a:pos x="T2" y="T3"/>
                  </a:cxn>
                  <a:cxn ang="T12">
                    <a:pos x="T4" y="T5"/>
                  </a:cxn>
                  <a:cxn ang="T13">
                    <a:pos x="T6" y="T7"/>
                  </a:cxn>
                  <a:cxn ang="T14">
                    <a:pos x="T8" y="T9"/>
                  </a:cxn>
                </a:cxnLst>
                <a:rect l="T15" t="T16" r="T17" b="T18"/>
                <a:pathLst>
                  <a:path w="65" h="130">
                    <a:moveTo>
                      <a:pt x="0" y="0"/>
                    </a:moveTo>
                    <a:lnTo>
                      <a:pt x="11" y="130"/>
                    </a:lnTo>
                    <a:lnTo>
                      <a:pt x="65" y="107"/>
                    </a:lnTo>
                    <a:lnTo>
                      <a:pt x="39" y="31"/>
                    </a:lnTo>
                    <a:lnTo>
                      <a:pt x="0" y="0"/>
                    </a:lnTo>
                    <a:close/>
                  </a:path>
                </a:pathLst>
              </a:custGeom>
              <a:grpFill/>
              <a:ln w="3175" cap="rnd">
                <a:solidFill>
                  <a:schemeClr val="accent5"/>
                </a:solidFill>
                <a:round/>
                <a:headEnd/>
                <a:tailEnd/>
              </a:ln>
            </p:spPr>
            <p:txBody>
              <a:bodyPr/>
              <a:lstStyle/>
              <a:p>
                <a:endParaRPr lang="en-US" dirty="0"/>
              </a:p>
            </p:txBody>
          </p:sp>
          <p:sp>
            <p:nvSpPr>
              <p:cNvPr id="306" name="Freeform 45"/>
              <p:cNvSpPr>
                <a:spLocks noChangeAspect="1"/>
              </p:cNvSpPr>
              <p:nvPr/>
            </p:nvSpPr>
            <p:spPr bwMode="gray">
              <a:xfrm>
                <a:off x="2722560" y="4972043"/>
                <a:ext cx="212726" cy="1200149"/>
              </a:xfrm>
              <a:custGeom>
                <a:avLst/>
                <a:gdLst>
                  <a:gd name="T0" fmla="*/ 0 w 289"/>
                  <a:gd name="T1" fmla="*/ 776184183 h 1450"/>
                  <a:gd name="T2" fmla="*/ 11919961 w 289"/>
                  <a:gd name="T3" fmla="*/ 749467189 h 1450"/>
                  <a:gd name="T4" fmla="*/ 33591412 w 289"/>
                  <a:gd name="T5" fmla="*/ 768648897 h 1450"/>
                  <a:gd name="T6" fmla="*/ 53096602 w 289"/>
                  <a:gd name="T7" fmla="*/ 717268406 h 1450"/>
                  <a:gd name="T8" fmla="*/ 46053122 w 289"/>
                  <a:gd name="T9" fmla="*/ 698086698 h 1450"/>
                  <a:gd name="T10" fmla="*/ 61765329 w 289"/>
                  <a:gd name="T11" fmla="*/ 627524500 h 1450"/>
                  <a:gd name="T12" fmla="*/ 32507913 w 289"/>
                  <a:gd name="T13" fmla="*/ 622043539 h 1450"/>
                  <a:gd name="T14" fmla="*/ 37384395 w 289"/>
                  <a:gd name="T15" fmla="*/ 508322291 h 1450"/>
                  <a:gd name="T16" fmla="*/ 75852288 w 289"/>
                  <a:gd name="T17" fmla="*/ 389804582 h 1450"/>
                  <a:gd name="T18" fmla="*/ 75310539 w 289"/>
                  <a:gd name="T19" fmla="*/ 290469408 h 1450"/>
                  <a:gd name="T20" fmla="*/ 102400957 w 289"/>
                  <a:gd name="T21" fmla="*/ 100705000 h 1450"/>
                  <a:gd name="T22" fmla="*/ 93732229 w 289"/>
                  <a:gd name="T23" fmla="*/ 17126554 h 1450"/>
                  <a:gd name="T24" fmla="*/ 112153184 w 289"/>
                  <a:gd name="T25" fmla="*/ 0 h 1450"/>
                  <a:gd name="T26" fmla="*/ 131658373 w 289"/>
                  <a:gd name="T27" fmla="*/ 43159049 h 1450"/>
                  <a:gd name="T28" fmla="*/ 143577598 w 289"/>
                  <a:gd name="T29" fmla="*/ 130848630 h 1450"/>
                  <a:gd name="T30" fmla="*/ 156581058 w 289"/>
                  <a:gd name="T31" fmla="*/ 133588283 h 1450"/>
                  <a:gd name="T32" fmla="*/ 154414060 w 289"/>
                  <a:gd name="T33" fmla="*/ 163046585 h 1450"/>
                  <a:gd name="T34" fmla="*/ 133825371 w 289"/>
                  <a:gd name="T35" fmla="*/ 175378333 h 1450"/>
                  <a:gd name="T36" fmla="*/ 134908870 w 289"/>
                  <a:gd name="T37" fmla="*/ 232923457 h 1450"/>
                  <a:gd name="T38" fmla="*/ 112153184 w 289"/>
                  <a:gd name="T39" fmla="*/ 265122240 h 1450"/>
                  <a:gd name="T40" fmla="*/ 94273979 w 289"/>
                  <a:gd name="T41" fmla="*/ 346645532 h 1450"/>
                  <a:gd name="T42" fmla="*/ 107818452 w 289"/>
                  <a:gd name="T43" fmla="*/ 424058518 h 1450"/>
                  <a:gd name="T44" fmla="*/ 83437517 w 289"/>
                  <a:gd name="T45" fmla="*/ 489825083 h 1450"/>
                  <a:gd name="T46" fmla="*/ 66641811 w 289"/>
                  <a:gd name="T47" fmla="*/ 652871668 h 1450"/>
                  <a:gd name="T48" fmla="*/ 79645271 w 289"/>
                  <a:gd name="T49" fmla="*/ 712472772 h 1450"/>
                  <a:gd name="T50" fmla="*/ 67183560 w 289"/>
                  <a:gd name="T51" fmla="*/ 717268406 h 1450"/>
                  <a:gd name="T52" fmla="*/ 73685290 w 289"/>
                  <a:gd name="T53" fmla="*/ 770018723 h 1450"/>
                  <a:gd name="T54" fmla="*/ 41719126 w 289"/>
                  <a:gd name="T55" fmla="*/ 881000318 h 1450"/>
                  <a:gd name="T56" fmla="*/ 44427874 w 289"/>
                  <a:gd name="T57" fmla="*/ 899497527 h 1450"/>
                  <a:gd name="T58" fmla="*/ 60681830 w 289"/>
                  <a:gd name="T59" fmla="*/ 892646739 h 1450"/>
                  <a:gd name="T60" fmla="*/ 66641811 w 289"/>
                  <a:gd name="T61" fmla="*/ 935120462 h 1450"/>
                  <a:gd name="T62" fmla="*/ 134908870 w 289"/>
                  <a:gd name="T63" fmla="*/ 944026402 h 1450"/>
                  <a:gd name="T64" fmla="*/ 88855748 w 289"/>
                  <a:gd name="T65" fmla="*/ 960468457 h 1450"/>
                  <a:gd name="T66" fmla="*/ 83437517 w 289"/>
                  <a:gd name="T67" fmla="*/ 993351740 h 1450"/>
                  <a:gd name="T68" fmla="*/ 63933063 w 289"/>
                  <a:gd name="T69" fmla="*/ 983760472 h 1450"/>
                  <a:gd name="T70" fmla="*/ 85604515 w 289"/>
                  <a:gd name="T71" fmla="*/ 963893437 h 1450"/>
                  <a:gd name="T72" fmla="*/ 52554852 w 289"/>
                  <a:gd name="T73" fmla="*/ 954302997 h 1450"/>
                  <a:gd name="T74" fmla="*/ 48762606 w 289"/>
                  <a:gd name="T75" fmla="*/ 919364561 h 1450"/>
                  <a:gd name="T76" fmla="*/ 40093142 w 289"/>
                  <a:gd name="T77" fmla="*/ 936491116 h 1450"/>
                  <a:gd name="T78" fmla="*/ 28173917 w 289"/>
                  <a:gd name="T79" fmla="*/ 903607833 h 1450"/>
                  <a:gd name="T80" fmla="*/ 34133898 w 289"/>
                  <a:gd name="T81" fmla="*/ 894016566 h 1450"/>
                  <a:gd name="T82" fmla="*/ 19505190 w 289"/>
                  <a:gd name="T83" fmla="*/ 878945165 h 1450"/>
                  <a:gd name="T84" fmla="*/ 32507913 w 289"/>
                  <a:gd name="T85" fmla="*/ 860447956 h 1450"/>
                  <a:gd name="T86" fmla="*/ 20046939 w 289"/>
                  <a:gd name="T87" fmla="*/ 813178600 h 1450"/>
                  <a:gd name="T88" fmla="*/ 43886124 w 289"/>
                  <a:gd name="T89" fmla="*/ 817974234 h 1450"/>
                  <a:gd name="T90" fmla="*/ 20046939 w 289"/>
                  <a:gd name="T91" fmla="*/ 792626238 h 1450"/>
                  <a:gd name="T92" fmla="*/ 25464434 w 289"/>
                  <a:gd name="T93" fmla="*/ 774129030 h 1450"/>
                  <a:gd name="T94" fmla="*/ 0 w 289"/>
                  <a:gd name="T95" fmla="*/ 776184183 h 145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9"/>
                  <a:gd name="T145" fmla="*/ 0 h 1450"/>
                  <a:gd name="T146" fmla="*/ 289 w 289"/>
                  <a:gd name="T147" fmla="*/ 1450 h 145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9" h="1450">
                    <a:moveTo>
                      <a:pt x="0" y="1133"/>
                    </a:moveTo>
                    <a:lnTo>
                      <a:pt x="22" y="1094"/>
                    </a:lnTo>
                    <a:lnTo>
                      <a:pt x="62" y="1122"/>
                    </a:lnTo>
                    <a:lnTo>
                      <a:pt x="98" y="1047"/>
                    </a:lnTo>
                    <a:lnTo>
                      <a:pt x="85" y="1019"/>
                    </a:lnTo>
                    <a:lnTo>
                      <a:pt x="114" y="916"/>
                    </a:lnTo>
                    <a:lnTo>
                      <a:pt x="60" y="908"/>
                    </a:lnTo>
                    <a:lnTo>
                      <a:pt x="69" y="742"/>
                    </a:lnTo>
                    <a:lnTo>
                      <a:pt x="140" y="569"/>
                    </a:lnTo>
                    <a:lnTo>
                      <a:pt x="139" y="424"/>
                    </a:lnTo>
                    <a:lnTo>
                      <a:pt x="189" y="147"/>
                    </a:lnTo>
                    <a:lnTo>
                      <a:pt x="173" y="25"/>
                    </a:lnTo>
                    <a:lnTo>
                      <a:pt x="207" y="0"/>
                    </a:lnTo>
                    <a:lnTo>
                      <a:pt x="243" y="63"/>
                    </a:lnTo>
                    <a:lnTo>
                      <a:pt x="265" y="191"/>
                    </a:lnTo>
                    <a:lnTo>
                      <a:pt x="289" y="195"/>
                    </a:lnTo>
                    <a:lnTo>
                      <a:pt x="285" y="238"/>
                    </a:lnTo>
                    <a:lnTo>
                      <a:pt x="247" y="256"/>
                    </a:lnTo>
                    <a:lnTo>
                      <a:pt x="249" y="340"/>
                    </a:lnTo>
                    <a:lnTo>
                      <a:pt x="207" y="387"/>
                    </a:lnTo>
                    <a:lnTo>
                      <a:pt x="174" y="506"/>
                    </a:lnTo>
                    <a:lnTo>
                      <a:pt x="199" y="619"/>
                    </a:lnTo>
                    <a:lnTo>
                      <a:pt x="154" y="715"/>
                    </a:lnTo>
                    <a:lnTo>
                      <a:pt x="123" y="953"/>
                    </a:lnTo>
                    <a:lnTo>
                      <a:pt x="147" y="1040"/>
                    </a:lnTo>
                    <a:lnTo>
                      <a:pt x="124" y="1047"/>
                    </a:lnTo>
                    <a:lnTo>
                      <a:pt x="136" y="1124"/>
                    </a:lnTo>
                    <a:lnTo>
                      <a:pt x="77" y="1286"/>
                    </a:lnTo>
                    <a:lnTo>
                      <a:pt x="82" y="1313"/>
                    </a:lnTo>
                    <a:lnTo>
                      <a:pt x="112" y="1303"/>
                    </a:lnTo>
                    <a:lnTo>
                      <a:pt x="123" y="1365"/>
                    </a:lnTo>
                    <a:lnTo>
                      <a:pt x="249" y="1378"/>
                    </a:lnTo>
                    <a:lnTo>
                      <a:pt x="164" y="1402"/>
                    </a:lnTo>
                    <a:lnTo>
                      <a:pt x="154" y="1450"/>
                    </a:lnTo>
                    <a:lnTo>
                      <a:pt x="118" y="1436"/>
                    </a:lnTo>
                    <a:lnTo>
                      <a:pt x="158" y="1407"/>
                    </a:lnTo>
                    <a:lnTo>
                      <a:pt x="97" y="1393"/>
                    </a:lnTo>
                    <a:lnTo>
                      <a:pt x="90" y="1342"/>
                    </a:lnTo>
                    <a:lnTo>
                      <a:pt x="74" y="1367"/>
                    </a:lnTo>
                    <a:lnTo>
                      <a:pt x="52" y="1319"/>
                    </a:lnTo>
                    <a:lnTo>
                      <a:pt x="63" y="1305"/>
                    </a:lnTo>
                    <a:lnTo>
                      <a:pt x="36" y="1283"/>
                    </a:lnTo>
                    <a:lnTo>
                      <a:pt x="60" y="1256"/>
                    </a:lnTo>
                    <a:lnTo>
                      <a:pt x="37" y="1187"/>
                    </a:lnTo>
                    <a:lnTo>
                      <a:pt x="81" y="1194"/>
                    </a:lnTo>
                    <a:lnTo>
                      <a:pt x="37" y="1157"/>
                    </a:lnTo>
                    <a:lnTo>
                      <a:pt x="47" y="1130"/>
                    </a:lnTo>
                    <a:lnTo>
                      <a:pt x="0" y="1133"/>
                    </a:lnTo>
                    <a:close/>
                  </a:path>
                </a:pathLst>
              </a:custGeom>
              <a:grpFill/>
              <a:ln w="3175" cap="rnd">
                <a:solidFill>
                  <a:schemeClr val="accent5"/>
                </a:solidFill>
                <a:round/>
                <a:headEnd/>
                <a:tailEnd/>
              </a:ln>
            </p:spPr>
            <p:txBody>
              <a:bodyPr/>
              <a:lstStyle/>
              <a:p>
                <a:endParaRPr lang="en-US" dirty="0"/>
              </a:p>
            </p:txBody>
          </p:sp>
          <p:sp>
            <p:nvSpPr>
              <p:cNvPr id="307" name="Freeform 46"/>
              <p:cNvSpPr>
                <a:spLocks noChangeAspect="1"/>
              </p:cNvSpPr>
              <p:nvPr/>
            </p:nvSpPr>
            <p:spPr bwMode="gray">
              <a:xfrm>
                <a:off x="2733673" y="5978516"/>
                <a:ext cx="15874" cy="46038"/>
              </a:xfrm>
              <a:custGeom>
                <a:avLst/>
                <a:gdLst>
                  <a:gd name="T0" fmla="*/ 0 w 22"/>
                  <a:gd name="T1" fmla="*/ 18863419 h 53"/>
                  <a:gd name="T2" fmla="*/ 4686011 w 22"/>
                  <a:gd name="T3" fmla="*/ 0 h 53"/>
                  <a:gd name="T4" fmla="*/ 11455256 w 22"/>
                  <a:gd name="T5" fmla="*/ 39990518 h 53"/>
                  <a:gd name="T6" fmla="*/ 0 w 22"/>
                  <a:gd name="T7" fmla="*/ 18863419 h 53"/>
                  <a:gd name="T8" fmla="*/ 0 60000 65536"/>
                  <a:gd name="T9" fmla="*/ 0 60000 65536"/>
                  <a:gd name="T10" fmla="*/ 0 60000 65536"/>
                  <a:gd name="T11" fmla="*/ 0 60000 65536"/>
                  <a:gd name="T12" fmla="*/ 0 w 22"/>
                  <a:gd name="T13" fmla="*/ 0 h 53"/>
                  <a:gd name="T14" fmla="*/ 22 w 22"/>
                  <a:gd name="T15" fmla="*/ 53 h 53"/>
                </a:gdLst>
                <a:ahLst/>
                <a:cxnLst>
                  <a:cxn ang="T8">
                    <a:pos x="T0" y="T1"/>
                  </a:cxn>
                  <a:cxn ang="T9">
                    <a:pos x="T2" y="T3"/>
                  </a:cxn>
                  <a:cxn ang="T10">
                    <a:pos x="T4" y="T5"/>
                  </a:cxn>
                  <a:cxn ang="T11">
                    <a:pos x="T6" y="T7"/>
                  </a:cxn>
                </a:cxnLst>
                <a:rect l="T12" t="T13" r="T14" b="T15"/>
                <a:pathLst>
                  <a:path w="22" h="53">
                    <a:moveTo>
                      <a:pt x="0" y="25"/>
                    </a:moveTo>
                    <a:lnTo>
                      <a:pt x="9" y="0"/>
                    </a:lnTo>
                    <a:lnTo>
                      <a:pt x="22" y="53"/>
                    </a:lnTo>
                    <a:lnTo>
                      <a:pt x="0" y="25"/>
                    </a:lnTo>
                    <a:close/>
                  </a:path>
                </a:pathLst>
              </a:custGeom>
              <a:grpFill/>
              <a:ln w="3175" cap="rnd">
                <a:solidFill>
                  <a:schemeClr val="accent5"/>
                </a:solidFill>
                <a:round/>
                <a:headEnd/>
                <a:tailEnd/>
              </a:ln>
            </p:spPr>
            <p:txBody>
              <a:bodyPr/>
              <a:lstStyle/>
              <a:p>
                <a:endParaRPr lang="en-US" dirty="0"/>
              </a:p>
            </p:txBody>
          </p:sp>
          <p:sp>
            <p:nvSpPr>
              <p:cNvPr id="308" name="Freeform 47"/>
              <p:cNvSpPr>
                <a:spLocks noChangeAspect="1"/>
              </p:cNvSpPr>
              <p:nvPr/>
            </p:nvSpPr>
            <p:spPr bwMode="gray">
              <a:xfrm>
                <a:off x="2749547" y="5734044"/>
                <a:ext cx="19049" cy="55562"/>
              </a:xfrm>
              <a:custGeom>
                <a:avLst/>
                <a:gdLst>
                  <a:gd name="T0" fmla="*/ 0 w 20"/>
                  <a:gd name="T1" fmla="*/ 37173235 h 70"/>
                  <a:gd name="T2" fmla="*/ 18145125 w 20"/>
                  <a:gd name="T3" fmla="*/ 0 h 70"/>
                  <a:gd name="T4" fmla="*/ 18145125 w 20"/>
                  <a:gd name="T5" fmla="*/ 44103528 h 70"/>
                  <a:gd name="T6" fmla="*/ 0 w 20"/>
                  <a:gd name="T7" fmla="*/ 37173235 h 70"/>
                  <a:gd name="T8" fmla="*/ 0 60000 65536"/>
                  <a:gd name="T9" fmla="*/ 0 60000 65536"/>
                  <a:gd name="T10" fmla="*/ 0 60000 65536"/>
                  <a:gd name="T11" fmla="*/ 0 60000 65536"/>
                  <a:gd name="T12" fmla="*/ 0 w 20"/>
                  <a:gd name="T13" fmla="*/ 0 h 70"/>
                  <a:gd name="T14" fmla="*/ 20 w 20"/>
                  <a:gd name="T15" fmla="*/ 70 h 70"/>
                </a:gdLst>
                <a:ahLst/>
                <a:cxnLst>
                  <a:cxn ang="T8">
                    <a:pos x="T0" y="T1"/>
                  </a:cxn>
                  <a:cxn ang="T9">
                    <a:pos x="T2" y="T3"/>
                  </a:cxn>
                  <a:cxn ang="T10">
                    <a:pos x="T4" y="T5"/>
                  </a:cxn>
                  <a:cxn ang="T11">
                    <a:pos x="T6" y="T7"/>
                  </a:cxn>
                </a:cxnLst>
                <a:rect l="T12" t="T13" r="T14" b="T15"/>
                <a:pathLst>
                  <a:path w="20" h="70">
                    <a:moveTo>
                      <a:pt x="0" y="59"/>
                    </a:moveTo>
                    <a:lnTo>
                      <a:pt x="20" y="0"/>
                    </a:lnTo>
                    <a:lnTo>
                      <a:pt x="20" y="70"/>
                    </a:lnTo>
                    <a:lnTo>
                      <a:pt x="0" y="59"/>
                    </a:lnTo>
                    <a:close/>
                  </a:path>
                </a:pathLst>
              </a:custGeom>
              <a:grpFill/>
              <a:ln w="3175" cap="rnd">
                <a:solidFill>
                  <a:schemeClr val="accent5"/>
                </a:solidFill>
                <a:round/>
                <a:headEnd/>
                <a:tailEnd/>
              </a:ln>
            </p:spPr>
            <p:txBody>
              <a:bodyPr/>
              <a:lstStyle/>
              <a:p>
                <a:endParaRPr lang="en-US" dirty="0"/>
              </a:p>
            </p:txBody>
          </p:sp>
          <p:sp>
            <p:nvSpPr>
              <p:cNvPr id="309" name="Freeform 48"/>
              <p:cNvSpPr>
                <a:spLocks noChangeAspect="1"/>
              </p:cNvSpPr>
              <p:nvPr/>
            </p:nvSpPr>
            <p:spPr bwMode="gray">
              <a:xfrm>
                <a:off x="2770184" y="6159492"/>
                <a:ext cx="36512" cy="22225"/>
              </a:xfrm>
              <a:custGeom>
                <a:avLst/>
                <a:gdLst>
                  <a:gd name="T0" fmla="*/ 0 w 46"/>
                  <a:gd name="T1" fmla="*/ 0 h 29"/>
                  <a:gd name="T2" fmla="*/ 27721339 w 46"/>
                  <a:gd name="T3" fmla="*/ 4111625 h 29"/>
                  <a:gd name="T4" fmla="*/ 28981003 w 46"/>
                  <a:gd name="T5" fmla="*/ 17032780 h 29"/>
                  <a:gd name="T6" fmla="*/ 0 w 46"/>
                  <a:gd name="T7" fmla="*/ 0 h 29"/>
                  <a:gd name="T8" fmla="*/ 0 60000 65536"/>
                  <a:gd name="T9" fmla="*/ 0 60000 65536"/>
                  <a:gd name="T10" fmla="*/ 0 60000 65536"/>
                  <a:gd name="T11" fmla="*/ 0 60000 65536"/>
                  <a:gd name="T12" fmla="*/ 0 w 46"/>
                  <a:gd name="T13" fmla="*/ 0 h 29"/>
                  <a:gd name="T14" fmla="*/ 46 w 46"/>
                  <a:gd name="T15" fmla="*/ 29 h 29"/>
                </a:gdLst>
                <a:ahLst/>
                <a:cxnLst>
                  <a:cxn ang="T8">
                    <a:pos x="T0" y="T1"/>
                  </a:cxn>
                  <a:cxn ang="T9">
                    <a:pos x="T2" y="T3"/>
                  </a:cxn>
                  <a:cxn ang="T10">
                    <a:pos x="T4" y="T5"/>
                  </a:cxn>
                  <a:cxn ang="T11">
                    <a:pos x="T6" y="T7"/>
                  </a:cxn>
                </a:cxnLst>
                <a:rect l="T12" t="T13" r="T14" b="T15"/>
                <a:pathLst>
                  <a:path w="46" h="29">
                    <a:moveTo>
                      <a:pt x="0" y="0"/>
                    </a:moveTo>
                    <a:lnTo>
                      <a:pt x="44" y="7"/>
                    </a:lnTo>
                    <a:lnTo>
                      <a:pt x="46" y="29"/>
                    </a:lnTo>
                    <a:lnTo>
                      <a:pt x="0" y="0"/>
                    </a:lnTo>
                    <a:close/>
                  </a:path>
                </a:pathLst>
              </a:custGeom>
              <a:grpFill/>
              <a:ln w="3175" cap="rnd">
                <a:solidFill>
                  <a:schemeClr val="accent5"/>
                </a:solidFill>
                <a:round/>
                <a:headEnd/>
                <a:tailEnd/>
              </a:ln>
            </p:spPr>
            <p:txBody>
              <a:bodyPr/>
              <a:lstStyle/>
              <a:p>
                <a:endParaRPr lang="en-US" dirty="0"/>
              </a:p>
            </p:txBody>
          </p:sp>
          <p:sp>
            <p:nvSpPr>
              <p:cNvPr id="310" name="Freeform 49"/>
              <p:cNvSpPr>
                <a:spLocks noChangeAspect="1"/>
              </p:cNvSpPr>
              <p:nvPr/>
            </p:nvSpPr>
            <p:spPr bwMode="gray">
              <a:xfrm>
                <a:off x="2774945" y="6100755"/>
                <a:ext cx="55563" cy="58736"/>
              </a:xfrm>
              <a:custGeom>
                <a:avLst/>
                <a:gdLst>
                  <a:gd name="T0" fmla="*/ 0 w 68"/>
                  <a:gd name="T1" fmla="*/ 7971207 h 69"/>
                  <a:gd name="T2" fmla="*/ 12017950 w 68"/>
                  <a:gd name="T3" fmla="*/ 0 h 69"/>
                  <a:gd name="T4" fmla="*/ 11350377 w 68"/>
                  <a:gd name="T5" fmla="*/ 22463923 h 69"/>
                  <a:gd name="T6" fmla="*/ 45400691 w 68"/>
                  <a:gd name="T7" fmla="*/ 31159553 h 69"/>
                  <a:gd name="T8" fmla="*/ 23368327 w 68"/>
                  <a:gd name="T9" fmla="*/ 50000510 h 69"/>
                  <a:gd name="T10" fmla="*/ 0 w 68"/>
                  <a:gd name="T11" fmla="*/ 7971207 h 69"/>
                  <a:gd name="T12" fmla="*/ 0 60000 65536"/>
                  <a:gd name="T13" fmla="*/ 0 60000 65536"/>
                  <a:gd name="T14" fmla="*/ 0 60000 65536"/>
                  <a:gd name="T15" fmla="*/ 0 60000 65536"/>
                  <a:gd name="T16" fmla="*/ 0 60000 65536"/>
                  <a:gd name="T17" fmla="*/ 0 60000 65536"/>
                  <a:gd name="T18" fmla="*/ 0 w 68"/>
                  <a:gd name="T19" fmla="*/ 0 h 69"/>
                  <a:gd name="T20" fmla="*/ 68 w 68"/>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68" h="69">
                    <a:moveTo>
                      <a:pt x="0" y="11"/>
                    </a:moveTo>
                    <a:lnTo>
                      <a:pt x="18" y="0"/>
                    </a:lnTo>
                    <a:lnTo>
                      <a:pt x="17" y="31"/>
                    </a:lnTo>
                    <a:lnTo>
                      <a:pt x="68" y="43"/>
                    </a:lnTo>
                    <a:lnTo>
                      <a:pt x="35" y="69"/>
                    </a:lnTo>
                    <a:lnTo>
                      <a:pt x="0" y="11"/>
                    </a:lnTo>
                    <a:close/>
                  </a:path>
                </a:pathLst>
              </a:custGeom>
              <a:grpFill/>
              <a:ln w="3175" cap="rnd">
                <a:solidFill>
                  <a:schemeClr val="accent5"/>
                </a:solidFill>
                <a:round/>
                <a:headEnd/>
                <a:tailEnd/>
              </a:ln>
            </p:spPr>
            <p:txBody>
              <a:bodyPr/>
              <a:lstStyle/>
              <a:p>
                <a:endParaRPr lang="en-US" dirty="0"/>
              </a:p>
            </p:txBody>
          </p:sp>
          <p:sp>
            <p:nvSpPr>
              <p:cNvPr id="311" name="Freeform 50"/>
              <p:cNvSpPr>
                <a:spLocks noChangeAspect="1"/>
              </p:cNvSpPr>
              <p:nvPr/>
            </p:nvSpPr>
            <p:spPr bwMode="gray">
              <a:xfrm>
                <a:off x="2813045" y="6176956"/>
                <a:ext cx="30162" cy="14287"/>
              </a:xfrm>
              <a:custGeom>
                <a:avLst/>
                <a:gdLst>
                  <a:gd name="T0" fmla="*/ 0 w 38"/>
                  <a:gd name="T1" fmla="*/ 9181499 h 17"/>
                  <a:gd name="T2" fmla="*/ 5670644 w 38"/>
                  <a:gd name="T3" fmla="*/ 0 h 17"/>
                  <a:gd name="T4" fmla="*/ 23942278 w 38"/>
                  <a:gd name="T5" fmla="*/ 12006963 h 17"/>
                  <a:gd name="T6" fmla="*/ 0 w 38"/>
                  <a:gd name="T7" fmla="*/ 9181499 h 17"/>
                  <a:gd name="T8" fmla="*/ 0 60000 65536"/>
                  <a:gd name="T9" fmla="*/ 0 60000 65536"/>
                  <a:gd name="T10" fmla="*/ 0 60000 65536"/>
                  <a:gd name="T11" fmla="*/ 0 60000 65536"/>
                  <a:gd name="T12" fmla="*/ 0 w 38"/>
                  <a:gd name="T13" fmla="*/ 0 h 17"/>
                  <a:gd name="T14" fmla="*/ 38 w 38"/>
                  <a:gd name="T15" fmla="*/ 17 h 17"/>
                </a:gdLst>
                <a:ahLst/>
                <a:cxnLst>
                  <a:cxn ang="T8">
                    <a:pos x="T0" y="T1"/>
                  </a:cxn>
                  <a:cxn ang="T9">
                    <a:pos x="T2" y="T3"/>
                  </a:cxn>
                  <a:cxn ang="T10">
                    <a:pos x="T4" y="T5"/>
                  </a:cxn>
                  <a:cxn ang="T11">
                    <a:pos x="T6" y="T7"/>
                  </a:cxn>
                </a:cxnLst>
                <a:rect l="T12" t="T13" r="T14" b="T15"/>
                <a:pathLst>
                  <a:path w="38" h="17">
                    <a:moveTo>
                      <a:pt x="0" y="13"/>
                    </a:moveTo>
                    <a:lnTo>
                      <a:pt x="9" y="0"/>
                    </a:lnTo>
                    <a:lnTo>
                      <a:pt x="38" y="17"/>
                    </a:lnTo>
                    <a:lnTo>
                      <a:pt x="0" y="13"/>
                    </a:lnTo>
                    <a:close/>
                  </a:path>
                </a:pathLst>
              </a:custGeom>
              <a:grpFill/>
              <a:ln w="3175" cap="rnd">
                <a:solidFill>
                  <a:schemeClr val="accent5"/>
                </a:solidFill>
                <a:round/>
                <a:headEnd/>
                <a:tailEnd/>
              </a:ln>
            </p:spPr>
            <p:txBody>
              <a:bodyPr/>
              <a:lstStyle/>
              <a:p>
                <a:endParaRPr lang="en-US" dirty="0"/>
              </a:p>
            </p:txBody>
          </p:sp>
          <p:sp>
            <p:nvSpPr>
              <p:cNvPr id="312" name="Freeform 51"/>
              <p:cNvSpPr>
                <a:spLocks noChangeAspect="1"/>
              </p:cNvSpPr>
              <p:nvPr/>
            </p:nvSpPr>
            <p:spPr bwMode="gray">
              <a:xfrm>
                <a:off x="2833683" y="6127743"/>
                <a:ext cx="66674" cy="88899"/>
              </a:xfrm>
              <a:custGeom>
                <a:avLst/>
                <a:gdLst>
                  <a:gd name="T0" fmla="*/ 0 w 96"/>
                  <a:gd name="T1" fmla="*/ 61194231 h 106"/>
                  <a:gd name="T2" fmla="*/ 7718326 w 96"/>
                  <a:gd name="T3" fmla="*/ 49939994 h 106"/>
                  <a:gd name="T4" fmla="*/ 32319317 w 96"/>
                  <a:gd name="T5" fmla="*/ 56973997 h 106"/>
                  <a:gd name="T6" fmla="*/ 21224180 w 96"/>
                  <a:gd name="T7" fmla="*/ 37982944 h 106"/>
                  <a:gd name="T8" fmla="*/ 33284021 w 96"/>
                  <a:gd name="T9" fmla="*/ 26025056 h 106"/>
                  <a:gd name="T10" fmla="*/ 15435957 w 96"/>
                  <a:gd name="T11" fmla="*/ 22508474 h 106"/>
                  <a:gd name="T12" fmla="*/ 15435957 w 96"/>
                  <a:gd name="T13" fmla="*/ 4220234 h 106"/>
                  <a:gd name="T14" fmla="*/ 44860468 w 96"/>
                  <a:gd name="T15" fmla="*/ 0 h 106"/>
                  <a:gd name="T16" fmla="*/ 46307871 w 96"/>
                  <a:gd name="T17" fmla="*/ 74558585 h 106"/>
                  <a:gd name="T18" fmla="*/ 0 w 96"/>
                  <a:gd name="T19" fmla="*/ 61194231 h 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6"/>
                  <a:gd name="T31" fmla="*/ 0 h 106"/>
                  <a:gd name="T32" fmla="*/ 96 w 96"/>
                  <a:gd name="T33" fmla="*/ 106 h 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6" h="106">
                    <a:moveTo>
                      <a:pt x="0" y="87"/>
                    </a:moveTo>
                    <a:lnTo>
                      <a:pt x="16" y="71"/>
                    </a:lnTo>
                    <a:lnTo>
                      <a:pt x="67" y="81"/>
                    </a:lnTo>
                    <a:lnTo>
                      <a:pt x="44" y="54"/>
                    </a:lnTo>
                    <a:lnTo>
                      <a:pt x="69" y="37"/>
                    </a:lnTo>
                    <a:lnTo>
                      <a:pt x="32" y="32"/>
                    </a:lnTo>
                    <a:lnTo>
                      <a:pt x="32" y="6"/>
                    </a:lnTo>
                    <a:lnTo>
                      <a:pt x="93" y="0"/>
                    </a:lnTo>
                    <a:lnTo>
                      <a:pt x="96" y="106"/>
                    </a:lnTo>
                    <a:lnTo>
                      <a:pt x="0" y="87"/>
                    </a:lnTo>
                    <a:close/>
                  </a:path>
                </a:pathLst>
              </a:custGeom>
              <a:grpFill/>
              <a:ln w="3175" cap="rnd">
                <a:solidFill>
                  <a:schemeClr val="accent5"/>
                </a:solidFill>
                <a:round/>
                <a:headEnd/>
                <a:tailEnd/>
              </a:ln>
            </p:spPr>
            <p:txBody>
              <a:bodyPr/>
              <a:lstStyle/>
              <a:p>
                <a:endParaRPr lang="en-US" dirty="0"/>
              </a:p>
            </p:txBody>
          </p:sp>
          <p:sp>
            <p:nvSpPr>
              <p:cNvPr id="313" name="Freeform 52"/>
              <p:cNvSpPr>
                <a:spLocks noChangeAspect="1"/>
              </p:cNvSpPr>
              <p:nvPr/>
            </p:nvSpPr>
            <p:spPr bwMode="gray">
              <a:xfrm>
                <a:off x="2867020" y="6229344"/>
                <a:ext cx="52388" cy="17461"/>
              </a:xfrm>
              <a:custGeom>
                <a:avLst/>
                <a:gdLst>
                  <a:gd name="T0" fmla="*/ 0 w 71"/>
                  <a:gd name="T1" fmla="*/ 0 h 21"/>
                  <a:gd name="T2" fmla="*/ 34843923 w 71"/>
                  <a:gd name="T3" fmla="*/ 3457674 h 21"/>
                  <a:gd name="T4" fmla="*/ 38654965 w 71"/>
                  <a:gd name="T5" fmla="*/ 14521732 h 21"/>
                  <a:gd name="T6" fmla="*/ 0 w 71"/>
                  <a:gd name="T7" fmla="*/ 0 h 21"/>
                  <a:gd name="T8" fmla="*/ 0 60000 65536"/>
                  <a:gd name="T9" fmla="*/ 0 60000 65536"/>
                  <a:gd name="T10" fmla="*/ 0 60000 65536"/>
                  <a:gd name="T11" fmla="*/ 0 60000 65536"/>
                  <a:gd name="T12" fmla="*/ 0 w 71"/>
                  <a:gd name="T13" fmla="*/ 0 h 21"/>
                  <a:gd name="T14" fmla="*/ 71 w 71"/>
                  <a:gd name="T15" fmla="*/ 21 h 21"/>
                </a:gdLst>
                <a:ahLst/>
                <a:cxnLst>
                  <a:cxn ang="T8">
                    <a:pos x="T0" y="T1"/>
                  </a:cxn>
                  <a:cxn ang="T9">
                    <a:pos x="T2" y="T3"/>
                  </a:cxn>
                  <a:cxn ang="T10">
                    <a:pos x="T4" y="T5"/>
                  </a:cxn>
                  <a:cxn ang="T11">
                    <a:pos x="T6" y="T7"/>
                  </a:cxn>
                </a:cxnLst>
                <a:rect l="T12" t="T13" r="T14" b="T15"/>
                <a:pathLst>
                  <a:path w="71" h="21">
                    <a:moveTo>
                      <a:pt x="0" y="0"/>
                    </a:moveTo>
                    <a:lnTo>
                      <a:pt x="64" y="5"/>
                    </a:lnTo>
                    <a:lnTo>
                      <a:pt x="71" y="21"/>
                    </a:lnTo>
                    <a:lnTo>
                      <a:pt x="0" y="0"/>
                    </a:lnTo>
                    <a:close/>
                  </a:path>
                </a:pathLst>
              </a:custGeom>
              <a:grpFill/>
              <a:ln w="3175" cap="rnd">
                <a:solidFill>
                  <a:schemeClr val="accent5"/>
                </a:solidFill>
                <a:round/>
                <a:headEnd/>
                <a:tailEnd/>
              </a:ln>
            </p:spPr>
            <p:txBody>
              <a:bodyPr/>
              <a:lstStyle/>
              <a:p>
                <a:endParaRPr lang="en-US" dirty="0"/>
              </a:p>
            </p:txBody>
          </p:sp>
          <p:sp>
            <p:nvSpPr>
              <p:cNvPr id="314" name="Freeform 53"/>
              <p:cNvSpPr>
                <a:spLocks noChangeAspect="1"/>
              </p:cNvSpPr>
              <p:nvPr/>
            </p:nvSpPr>
            <p:spPr bwMode="gray">
              <a:xfrm>
                <a:off x="2917822" y="6216643"/>
                <a:ext cx="25401" cy="12701"/>
              </a:xfrm>
              <a:custGeom>
                <a:avLst/>
                <a:gdLst>
                  <a:gd name="T0" fmla="*/ 0 w 33"/>
                  <a:gd name="T1" fmla="*/ 10752667 h 15"/>
                  <a:gd name="T2" fmla="*/ 4147127 w 33"/>
                  <a:gd name="T3" fmla="*/ 0 h 15"/>
                  <a:gd name="T4" fmla="*/ 19550303 w 33"/>
                  <a:gd name="T5" fmla="*/ 10752667 h 15"/>
                  <a:gd name="T6" fmla="*/ 0 w 33"/>
                  <a:gd name="T7" fmla="*/ 10752667 h 15"/>
                  <a:gd name="T8" fmla="*/ 0 60000 65536"/>
                  <a:gd name="T9" fmla="*/ 0 60000 65536"/>
                  <a:gd name="T10" fmla="*/ 0 60000 65536"/>
                  <a:gd name="T11" fmla="*/ 0 60000 65536"/>
                  <a:gd name="T12" fmla="*/ 0 w 33"/>
                  <a:gd name="T13" fmla="*/ 0 h 15"/>
                  <a:gd name="T14" fmla="*/ 33 w 33"/>
                  <a:gd name="T15" fmla="*/ 15 h 15"/>
                </a:gdLst>
                <a:ahLst/>
                <a:cxnLst>
                  <a:cxn ang="T8">
                    <a:pos x="T0" y="T1"/>
                  </a:cxn>
                  <a:cxn ang="T9">
                    <a:pos x="T2" y="T3"/>
                  </a:cxn>
                  <a:cxn ang="T10">
                    <a:pos x="T4" y="T5"/>
                  </a:cxn>
                  <a:cxn ang="T11">
                    <a:pos x="T6" y="T7"/>
                  </a:cxn>
                </a:cxnLst>
                <a:rect l="T12" t="T13" r="T14" b="T15"/>
                <a:pathLst>
                  <a:path w="33" h="15">
                    <a:moveTo>
                      <a:pt x="0" y="15"/>
                    </a:moveTo>
                    <a:lnTo>
                      <a:pt x="7" y="0"/>
                    </a:lnTo>
                    <a:lnTo>
                      <a:pt x="33" y="15"/>
                    </a:lnTo>
                    <a:lnTo>
                      <a:pt x="0" y="15"/>
                    </a:lnTo>
                    <a:close/>
                  </a:path>
                </a:pathLst>
              </a:custGeom>
              <a:grpFill/>
              <a:ln w="3175" cap="rnd">
                <a:solidFill>
                  <a:schemeClr val="accent5"/>
                </a:solidFill>
                <a:round/>
                <a:headEnd/>
                <a:tailEnd/>
              </a:ln>
            </p:spPr>
            <p:txBody>
              <a:bodyPr/>
              <a:lstStyle/>
              <a:p>
                <a:endParaRPr lang="en-US" dirty="0"/>
              </a:p>
            </p:txBody>
          </p:sp>
          <p:sp>
            <p:nvSpPr>
              <p:cNvPr id="315" name="Freeform 54"/>
              <p:cNvSpPr>
                <a:spLocks noChangeAspect="1"/>
              </p:cNvSpPr>
              <p:nvPr/>
            </p:nvSpPr>
            <p:spPr bwMode="gray">
              <a:xfrm>
                <a:off x="6374377" y="2773360"/>
                <a:ext cx="1587498" cy="1111247"/>
              </a:xfrm>
              <a:custGeom>
                <a:avLst/>
                <a:gdLst>
                  <a:gd name="T0" fmla="*/ 6703525 w 2124"/>
                  <a:gd name="T1" fmla="*/ 404125969 h 1337"/>
                  <a:gd name="T2" fmla="*/ 124573158 w 2124"/>
                  <a:gd name="T3" fmla="*/ 347478815 h 1337"/>
                  <a:gd name="T4" fmla="*/ 120662706 w 2124"/>
                  <a:gd name="T5" fmla="*/ 267344974 h 1337"/>
                  <a:gd name="T6" fmla="*/ 180993685 w 2124"/>
                  <a:gd name="T7" fmla="*/ 196881584 h 1337"/>
                  <a:gd name="T8" fmla="*/ 235738518 w 2124"/>
                  <a:gd name="T9" fmla="*/ 162341407 h 1337"/>
                  <a:gd name="T10" fmla="*/ 293277172 w 2124"/>
                  <a:gd name="T11" fmla="*/ 174775438 h 1337"/>
                  <a:gd name="T12" fmla="*/ 331821881 w 2124"/>
                  <a:gd name="T13" fmla="*/ 254910111 h 1337"/>
                  <a:gd name="T14" fmla="*/ 452483839 w 2124"/>
                  <a:gd name="T15" fmla="*/ 328136250 h 1337"/>
                  <a:gd name="T16" fmla="*/ 603312035 w 2124"/>
                  <a:gd name="T17" fmla="*/ 361986571 h 1337"/>
                  <a:gd name="T18" fmla="*/ 741850559 w 2124"/>
                  <a:gd name="T19" fmla="*/ 301885151 h 1337"/>
                  <a:gd name="T20" fmla="*/ 770898670 w 2124"/>
                  <a:gd name="T21" fmla="*/ 268726348 h 1337"/>
                  <a:gd name="T22" fmla="*/ 888209987 w 2124"/>
                  <a:gd name="T23" fmla="*/ 212080026 h 1337"/>
                  <a:gd name="T24" fmla="*/ 813354579 w 2124"/>
                  <a:gd name="T25" fmla="*/ 182374660 h 1337"/>
                  <a:gd name="T26" fmla="*/ 825644250 w 2124"/>
                  <a:gd name="T27" fmla="*/ 112602788 h 1337"/>
                  <a:gd name="T28" fmla="*/ 883182156 w 2124"/>
                  <a:gd name="T29" fmla="*/ 110529895 h 1337"/>
                  <a:gd name="T30" fmla="*/ 898264901 w 2124"/>
                  <a:gd name="T31" fmla="*/ 28323161 h 1337"/>
                  <a:gd name="T32" fmla="*/ 1007754567 w 2124"/>
                  <a:gd name="T33" fmla="*/ 18651878 h 1337"/>
                  <a:gd name="T34" fmla="*/ 1102720551 w 2124"/>
                  <a:gd name="T35" fmla="*/ 144380216 h 1337"/>
                  <a:gd name="T36" fmla="*/ 1186514242 w 2124"/>
                  <a:gd name="T37" fmla="*/ 158196453 h 1337"/>
                  <a:gd name="T38" fmla="*/ 1110541455 w 2124"/>
                  <a:gd name="T39" fmla="*/ 272871302 h 1337"/>
                  <a:gd name="T40" fmla="*/ 1102720551 w 2124"/>
                  <a:gd name="T41" fmla="*/ 332971891 h 1337"/>
                  <a:gd name="T42" fmla="*/ 1058030632 w 2124"/>
                  <a:gd name="T43" fmla="*/ 352314457 h 1337"/>
                  <a:gd name="T44" fmla="*/ 1031217279 w 2124"/>
                  <a:gd name="T45" fmla="*/ 363367945 h 1337"/>
                  <a:gd name="T46" fmla="*/ 925079002 w 2124"/>
                  <a:gd name="T47" fmla="*/ 443501787 h 1337"/>
                  <a:gd name="T48" fmla="*/ 934016537 w 2124"/>
                  <a:gd name="T49" fmla="*/ 379256243 h 1337"/>
                  <a:gd name="T50" fmla="*/ 853016667 w 2124"/>
                  <a:gd name="T51" fmla="*/ 449028946 h 1337"/>
                  <a:gd name="T52" fmla="*/ 913347646 w 2124"/>
                  <a:gd name="T53" fmla="*/ 469062199 h 1337"/>
                  <a:gd name="T54" fmla="*/ 901616290 w 2124"/>
                  <a:gd name="T55" fmla="*/ 509820223 h 1337"/>
                  <a:gd name="T56" fmla="*/ 935133916 w 2124"/>
                  <a:gd name="T57" fmla="*/ 632094293 h 1337"/>
                  <a:gd name="T58" fmla="*/ 935133916 w 2124"/>
                  <a:gd name="T59" fmla="*/ 652818233 h 1337"/>
                  <a:gd name="T60" fmla="*/ 936251295 w 2124"/>
                  <a:gd name="T61" fmla="*/ 679069332 h 1337"/>
                  <a:gd name="T62" fmla="*/ 827319945 w 2124"/>
                  <a:gd name="T63" fmla="*/ 853154915 h 1337"/>
                  <a:gd name="T64" fmla="*/ 782071710 w 2124"/>
                  <a:gd name="T65" fmla="*/ 866971152 h 1337"/>
                  <a:gd name="T66" fmla="*/ 760285440 w 2124"/>
                  <a:gd name="T67" fmla="*/ 882168763 h 1337"/>
                  <a:gd name="T68" fmla="*/ 706098923 w 2124"/>
                  <a:gd name="T69" fmla="*/ 923617474 h 1337"/>
                  <a:gd name="T70" fmla="*/ 663084699 w 2124"/>
                  <a:gd name="T71" fmla="*/ 891149359 h 1337"/>
                  <a:gd name="T72" fmla="*/ 552477654 w 2124"/>
                  <a:gd name="T73" fmla="*/ 867661839 h 1337"/>
                  <a:gd name="T74" fmla="*/ 542421993 w 2124"/>
                  <a:gd name="T75" fmla="*/ 895294313 h 1337"/>
                  <a:gd name="T76" fmla="*/ 496615443 w 2124"/>
                  <a:gd name="T77" fmla="*/ 875951747 h 1337"/>
                  <a:gd name="T78" fmla="*/ 463097817 w 2124"/>
                  <a:gd name="T79" fmla="*/ 833120831 h 1337"/>
                  <a:gd name="T80" fmla="*/ 483766708 w 2124"/>
                  <a:gd name="T81" fmla="*/ 739170753 h 1337"/>
                  <a:gd name="T82" fmla="*/ 439077536 w 2124"/>
                  <a:gd name="T83" fmla="*/ 714991715 h 1337"/>
                  <a:gd name="T84" fmla="*/ 349697699 w 2124"/>
                  <a:gd name="T85" fmla="*/ 732262219 h 1337"/>
                  <a:gd name="T86" fmla="*/ 294393803 w 2124"/>
                  <a:gd name="T87" fmla="*/ 745387768 h 1337"/>
                  <a:gd name="T88" fmla="*/ 278752742 w 2124"/>
                  <a:gd name="T89" fmla="*/ 731571531 h 1337"/>
                  <a:gd name="T90" fmla="*/ 203897334 w 2124"/>
                  <a:gd name="T91" fmla="*/ 694266944 h 1337"/>
                  <a:gd name="T92" fmla="*/ 102227825 w 2124"/>
                  <a:gd name="T93" fmla="*/ 651436859 h 1337"/>
                  <a:gd name="T94" fmla="*/ 113959181 w 2124"/>
                  <a:gd name="T95" fmla="*/ 605152507 h 1337"/>
                  <a:gd name="T96" fmla="*/ 128482863 w 2124"/>
                  <a:gd name="T97" fmla="*/ 531235681 h 1337"/>
                  <a:gd name="T98" fmla="*/ 77090166 w 2124"/>
                  <a:gd name="T99" fmla="*/ 532617055 h 1337"/>
                  <a:gd name="T100" fmla="*/ 19551512 w 2124"/>
                  <a:gd name="T101" fmla="*/ 481497062 h 1337"/>
                  <a:gd name="T102" fmla="*/ 0 w 2124"/>
                  <a:gd name="T103" fmla="*/ 439357664 h 133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124"/>
                  <a:gd name="T157" fmla="*/ 0 h 1337"/>
                  <a:gd name="T158" fmla="*/ 2124 w 2124"/>
                  <a:gd name="T159" fmla="*/ 1337 h 133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124" h="1337">
                    <a:moveTo>
                      <a:pt x="0" y="636"/>
                    </a:moveTo>
                    <a:lnTo>
                      <a:pt x="12" y="585"/>
                    </a:lnTo>
                    <a:lnTo>
                      <a:pt x="89" y="574"/>
                    </a:lnTo>
                    <a:lnTo>
                      <a:pt x="223" y="503"/>
                    </a:lnTo>
                    <a:lnTo>
                      <a:pt x="243" y="449"/>
                    </a:lnTo>
                    <a:lnTo>
                      <a:pt x="216" y="387"/>
                    </a:lnTo>
                    <a:lnTo>
                      <a:pt x="300" y="369"/>
                    </a:lnTo>
                    <a:lnTo>
                      <a:pt x="324" y="285"/>
                    </a:lnTo>
                    <a:lnTo>
                      <a:pt x="412" y="289"/>
                    </a:lnTo>
                    <a:lnTo>
                      <a:pt x="422" y="235"/>
                    </a:lnTo>
                    <a:lnTo>
                      <a:pt x="489" y="206"/>
                    </a:lnTo>
                    <a:lnTo>
                      <a:pt x="525" y="253"/>
                    </a:lnTo>
                    <a:lnTo>
                      <a:pt x="573" y="270"/>
                    </a:lnTo>
                    <a:lnTo>
                      <a:pt x="594" y="369"/>
                    </a:lnTo>
                    <a:lnTo>
                      <a:pt x="747" y="407"/>
                    </a:lnTo>
                    <a:lnTo>
                      <a:pt x="810" y="475"/>
                    </a:lnTo>
                    <a:lnTo>
                      <a:pt x="936" y="471"/>
                    </a:lnTo>
                    <a:lnTo>
                      <a:pt x="1080" y="524"/>
                    </a:lnTo>
                    <a:lnTo>
                      <a:pt x="1269" y="475"/>
                    </a:lnTo>
                    <a:lnTo>
                      <a:pt x="1328" y="437"/>
                    </a:lnTo>
                    <a:lnTo>
                      <a:pt x="1328" y="383"/>
                    </a:lnTo>
                    <a:lnTo>
                      <a:pt x="1380" y="389"/>
                    </a:lnTo>
                    <a:lnTo>
                      <a:pt x="1497" y="312"/>
                    </a:lnTo>
                    <a:lnTo>
                      <a:pt x="1590" y="307"/>
                    </a:lnTo>
                    <a:lnTo>
                      <a:pt x="1546" y="248"/>
                    </a:lnTo>
                    <a:lnTo>
                      <a:pt x="1456" y="264"/>
                    </a:lnTo>
                    <a:lnTo>
                      <a:pt x="1455" y="199"/>
                    </a:lnTo>
                    <a:lnTo>
                      <a:pt x="1478" y="163"/>
                    </a:lnTo>
                    <a:lnTo>
                      <a:pt x="1531" y="184"/>
                    </a:lnTo>
                    <a:lnTo>
                      <a:pt x="1581" y="160"/>
                    </a:lnTo>
                    <a:lnTo>
                      <a:pt x="1632" y="72"/>
                    </a:lnTo>
                    <a:lnTo>
                      <a:pt x="1608" y="41"/>
                    </a:lnTo>
                    <a:lnTo>
                      <a:pt x="1734" y="0"/>
                    </a:lnTo>
                    <a:lnTo>
                      <a:pt x="1804" y="27"/>
                    </a:lnTo>
                    <a:lnTo>
                      <a:pt x="1868" y="176"/>
                    </a:lnTo>
                    <a:lnTo>
                      <a:pt x="1974" y="209"/>
                    </a:lnTo>
                    <a:lnTo>
                      <a:pt x="1994" y="263"/>
                    </a:lnTo>
                    <a:lnTo>
                      <a:pt x="2124" y="229"/>
                    </a:lnTo>
                    <a:lnTo>
                      <a:pt x="2064" y="373"/>
                    </a:lnTo>
                    <a:lnTo>
                      <a:pt x="1988" y="395"/>
                    </a:lnTo>
                    <a:lnTo>
                      <a:pt x="1998" y="449"/>
                    </a:lnTo>
                    <a:lnTo>
                      <a:pt x="1974" y="482"/>
                    </a:lnTo>
                    <a:lnTo>
                      <a:pt x="1960" y="471"/>
                    </a:lnTo>
                    <a:lnTo>
                      <a:pt x="1894" y="510"/>
                    </a:lnTo>
                    <a:lnTo>
                      <a:pt x="1894" y="533"/>
                    </a:lnTo>
                    <a:lnTo>
                      <a:pt x="1846" y="526"/>
                    </a:lnTo>
                    <a:lnTo>
                      <a:pt x="1758" y="591"/>
                    </a:lnTo>
                    <a:lnTo>
                      <a:pt x="1656" y="642"/>
                    </a:lnTo>
                    <a:lnTo>
                      <a:pt x="1686" y="574"/>
                    </a:lnTo>
                    <a:lnTo>
                      <a:pt x="1672" y="549"/>
                    </a:lnTo>
                    <a:lnTo>
                      <a:pt x="1531" y="628"/>
                    </a:lnTo>
                    <a:lnTo>
                      <a:pt x="1527" y="650"/>
                    </a:lnTo>
                    <a:lnTo>
                      <a:pt x="1574" y="701"/>
                    </a:lnTo>
                    <a:lnTo>
                      <a:pt x="1635" y="679"/>
                    </a:lnTo>
                    <a:lnTo>
                      <a:pt x="1700" y="697"/>
                    </a:lnTo>
                    <a:lnTo>
                      <a:pt x="1614" y="738"/>
                    </a:lnTo>
                    <a:lnTo>
                      <a:pt x="1582" y="794"/>
                    </a:lnTo>
                    <a:lnTo>
                      <a:pt x="1674" y="915"/>
                    </a:lnTo>
                    <a:lnTo>
                      <a:pt x="1612" y="904"/>
                    </a:lnTo>
                    <a:lnTo>
                      <a:pt x="1674" y="945"/>
                    </a:lnTo>
                    <a:lnTo>
                      <a:pt x="1613" y="972"/>
                    </a:lnTo>
                    <a:lnTo>
                      <a:pt x="1676" y="983"/>
                    </a:lnTo>
                    <a:lnTo>
                      <a:pt x="1559" y="1178"/>
                    </a:lnTo>
                    <a:lnTo>
                      <a:pt x="1481" y="1235"/>
                    </a:lnTo>
                    <a:lnTo>
                      <a:pt x="1405" y="1254"/>
                    </a:lnTo>
                    <a:lnTo>
                      <a:pt x="1400" y="1255"/>
                    </a:lnTo>
                    <a:lnTo>
                      <a:pt x="1380" y="1244"/>
                    </a:lnTo>
                    <a:lnTo>
                      <a:pt x="1361" y="1277"/>
                    </a:lnTo>
                    <a:lnTo>
                      <a:pt x="1270" y="1296"/>
                    </a:lnTo>
                    <a:lnTo>
                      <a:pt x="1264" y="1337"/>
                    </a:lnTo>
                    <a:lnTo>
                      <a:pt x="1248" y="1288"/>
                    </a:lnTo>
                    <a:lnTo>
                      <a:pt x="1187" y="1290"/>
                    </a:lnTo>
                    <a:lnTo>
                      <a:pt x="1092" y="1230"/>
                    </a:lnTo>
                    <a:lnTo>
                      <a:pt x="989" y="1256"/>
                    </a:lnTo>
                    <a:lnTo>
                      <a:pt x="968" y="1257"/>
                    </a:lnTo>
                    <a:lnTo>
                      <a:pt x="971" y="1296"/>
                    </a:lnTo>
                    <a:lnTo>
                      <a:pt x="955" y="1287"/>
                    </a:lnTo>
                    <a:lnTo>
                      <a:pt x="889" y="1268"/>
                    </a:lnTo>
                    <a:lnTo>
                      <a:pt x="869" y="1197"/>
                    </a:lnTo>
                    <a:lnTo>
                      <a:pt x="829" y="1206"/>
                    </a:lnTo>
                    <a:lnTo>
                      <a:pt x="867" y="1103"/>
                    </a:lnTo>
                    <a:lnTo>
                      <a:pt x="866" y="1070"/>
                    </a:lnTo>
                    <a:lnTo>
                      <a:pt x="823" y="1049"/>
                    </a:lnTo>
                    <a:lnTo>
                      <a:pt x="786" y="1035"/>
                    </a:lnTo>
                    <a:lnTo>
                      <a:pt x="775" y="998"/>
                    </a:lnTo>
                    <a:lnTo>
                      <a:pt x="626" y="1060"/>
                    </a:lnTo>
                    <a:lnTo>
                      <a:pt x="561" y="1043"/>
                    </a:lnTo>
                    <a:lnTo>
                      <a:pt x="527" y="1079"/>
                    </a:lnTo>
                    <a:lnTo>
                      <a:pt x="522" y="1053"/>
                    </a:lnTo>
                    <a:lnTo>
                      <a:pt x="499" y="1059"/>
                    </a:lnTo>
                    <a:lnTo>
                      <a:pt x="424" y="1059"/>
                    </a:lnTo>
                    <a:lnTo>
                      <a:pt x="365" y="1005"/>
                    </a:lnTo>
                    <a:lnTo>
                      <a:pt x="255" y="969"/>
                    </a:lnTo>
                    <a:lnTo>
                      <a:pt x="183" y="943"/>
                    </a:lnTo>
                    <a:lnTo>
                      <a:pt x="166" y="883"/>
                    </a:lnTo>
                    <a:lnTo>
                      <a:pt x="204" y="876"/>
                    </a:lnTo>
                    <a:lnTo>
                      <a:pt x="181" y="828"/>
                    </a:lnTo>
                    <a:lnTo>
                      <a:pt x="230" y="769"/>
                    </a:lnTo>
                    <a:lnTo>
                      <a:pt x="192" y="749"/>
                    </a:lnTo>
                    <a:lnTo>
                      <a:pt x="138" y="771"/>
                    </a:lnTo>
                    <a:lnTo>
                      <a:pt x="31" y="706"/>
                    </a:lnTo>
                    <a:lnTo>
                      <a:pt x="35" y="697"/>
                    </a:lnTo>
                    <a:lnTo>
                      <a:pt x="36" y="651"/>
                    </a:lnTo>
                    <a:lnTo>
                      <a:pt x="0" y="636"/>
                    </a:lnTo>
                    <a:close/>
                  </a:path>
                </a:pathLst>
              </a:custGeom>
              <a:grpFill/>
              <a:ln w="3175" cap="rnd">
                <a:solidFill>
                  <a:schemeClr val="accent5"/>
                </a:solidFill>
                <a:round/>
                <a:headEnd/>
                <a:tailEnd/>
              </a:ln>
            </p:spPr>
            <p:txBody>
              <a:bodyPr/>
              <a:lstStyle/>
              <a:p>
                <a:endParaRPr lang="en-US" dirty="0"/>
              </a:p>
            </p:txBody>
          </p:sp>
          <p:sp>
            <p:nvSpPr>
              <p:cNvPr id="316" name="Freeform 55"/>
              <p:cNvSpPr>
                <a:spLocks noChangeAspect="1"/>
              </p:cNvSpPr>
              <p:nvPr/>
            </p:nvSpPr>
            <p:spPr bwMode="gray">
              <a:xfrm>
                <a:off x="7282426" y="3892545"/>
                <a:ext cx="55563" cy="49213"/>
              </a:xfrm>
              <a:custGeom>
                <a:avLst/>
                <a:gdLst>
                  <a:gd name="T0" fmla="*/ 0 w 75"/>
                  <a:gd name="T1" fmla="*/ 30156035 h 64"/>
                  <a:gd name="T2" fmla="*/ 13171898 w 75"/>
                  <a:gd name="T3" fmla="*/ 0 h 64"/>
                  <a:gd name="T4" fmla="*/ 41161811 w 75"/>
                  <a:gd name="T5" fmla="*/ 6503806 h 64"/>
                  <a:gd name="T6" fmla="*/ 18659942 w 75"/>
                  <a:gd name="T7" fmla="*/ 37842490 h 64"/>
                  <a:gd name="T8" fmla="*/ 0 w 75"/>
                  <a:gd name="T9" fmla="*/ 30156035 h 64"/>
                  <a:gd name="T10" fmla="*/ 0 60000 65536"/>
                  <a:gd name="T11" fmla="*/ 0 60000 65536"/>
                  <a:gd name="T12" fmla="*/ 0 60000 65536"/>
                  <a:gd name="T13" fmla="*/ 0 60000 65536"/>
                  <a:gd name="T14" fmla="*/ 0 60000 65536"/>
                  <a:gd name="T15" fmla="*/ 0 w 75"/>
                  <a:gd name="T16" fmla="*/ 0 h 64"/>
                  <a:gd name="T17" fmla="*/ 75 w 75"/>
                  <a:gd name="T18" fmla="*/ 64 h 64"/>
                </a:gdLst>
                <a:ahLst/>
                <a:cxnLst>
                  <a:cxn ang="T10">
                    <a:pos x="T0" y="T1"/>
                  </a:cxn>
                  <a:cxn ang="T11">
                    <a:pos x="T2" y="T3"/>
                  </a:cxn>
                  <a:cxn ang="T12">
                    <a:pos x="T4" y="T5"/>
                  </a:cxn>
                  <a:cxn ang="T13">
                    <a:pos x="T6" y="T7"/>
                  </a:cxn>
                  <a:cxn ang="T14">
                    <a:pos x="T8" y="T9"/>
                  </a:cxn>
                </a:cxnLst>
                <a:rect l="T15" t="T16" r="T17" b="T18"/>
                <a:pathLst>
                  <a:path w="75" h="64">
                    <a:moveTo>
                      <a:pt x="0" y="51"/>
                    </a:moveTo>
                    <a:lnTo>
                      <a:pt x="24" y="0"/>
                    </a:lnTo>
                    <a:lnTo>
                      <a:pt x="75" y="11"/>
                    </a:lnTo>
                    <a:lnTo>
                      <a:pt x="34" y="64"/>
                    </a:lnTo>
                    <a:lnTo>
                      <a:pt x="0" y="51"/>
                    </a:lnTo>
                    <a:close/>
                  </a:path>
                </a:pathLst>
              </a:custGeom>
              <a:grpFill/>
              <a:ln w="3175" cap="rnd">
                <a:solidFill>
                  <a:schemeClr val="accent5"/>
                </a:solidFill>
                <a:round/>
                <a:headEnd/>
                <a:tailEnd/>
              </a:ln>
            </p:spPr>
            <p:txBody>
              <a:bodyPr/>
              <a:lstStyle/>
              <a:p>
                <a:endParaRPr lang="en-US" dirty="0"/>
              </a:p>
            </p:txBody>
          </p:sp>
          <p:sp>
            <p:nvSpPr>
              <p:cNvPr id="317" name="Freeform 56"/>
              <p:cNvSpPr>
                <a:spLocks noChangeAspect="1"/>
              </p:cNvSpPr>
              <p:nvPr/>
            </p:nvSpPr>
            <p:spPr bwMode="gray">
              <a:xfrm>
                <a:off x="7577702" y="3740146"/>
                <a:ext cx="47625" cy="93662"/>
              </a:xfrm>
              <a:custGeom>
                <a:avLst/>
                <a:gdLst>
                  <a:gd name="T0" fmla="*/ 0 w 63"/>
                  <a:gd name="T1" fmla="*/ 31726287 h 114"/>
                  <a:gd name="T2" fmla="*/ 14286744 w 63"/>
                  <a:gd name="T3" fmla="*/ 76954014 h 114"/>
                  <a:gd name="T4" fmla="*/ 36002232 w 63"/>
                  <a:gd name="T5" fmla="*/ 0 h 114"/>
                  <a:gd name="T6" fmla="*/ 17144244 w 63"/>
                  <a:gd name="T7" fmla="*/ 675360 h 114"/>
                  <a:gd name="T8" fmla="*/ 0 w 63"/>
                  <a:gd name="T9" fmla="*/ 31726287 h 114"/>
                  <a:gd name="T10" fmla="*/ 0 60000 65536"/>
                  <a:gd name="T11" fmla="*/ 0 60000 65536"/>
                  <a:gd name="T12" fmla="*/ 0 60000 65536"/>
                  <a:gd name="T13" fmla="*/ 0 60000 65536"/>
                  <a:gd name="T14" fmla="*/ 0 60000 65536"/>
                  <a:gd name="T15" fmla="*/ 0 w 63"/>
                  <a:gd name="T16" fmla="*/ 0 h 114"/>
                  <a:gd name="T17" fmla="*/ 63 w 63"/>
                  <a:gd name="T18" fmla="*/ 114 h 114"/>
                </a:gdLst>
                <a:ahLst/>
                <a:cxnLst>
                  <a:cxn ang="T10">
                    <a:pos x="T0" y="T1"/>
                  </a:cxn>
                  <a:cxn ang="T11">
                    <a:pos x="T2" y="T3"/>
                  </a:cxn>
                  <a:cxn ang="T12">
                    <a:pos x="T4" y="T5"/>
                  </a:cxn>
                  <a:cxn ang="T13">
                    <a:pos x="T6" y="T7"/>
                  </a:cxn>
                  <a:cxn ang="T14">
                    <a:pos x="T8" y="T9"/>
                  </a:cxn>
                </a:cxnLst>
                <a:rect l="T15" t="T16" r="T17" b="T18"/>
                <a:pathLst>
                  <a:path w="63" h="114">
                    <a:moveTo>
                      <a:pt x="0" y="47"/>
                    </a:moveTo>
                    <a:lnTo>
                      <a:pt x="25" y="114"/>
                    </a:lnTo>
                    <a:lnTo>
                      <a:pt x="63" y="0"/>
                    </a:lnTo>
                    <a:lnTo>
                      <a:pt x="30" y="1"/>
                    </a:lnTo>
                    <a:lnTo>
                      <a:pt x="0" y="47"/>
                    </a:lnTo>
                    <a:close/>
                  </a:path>
                </a:pathLst>
              </a:custGeom>
              <a:grpFill/>
              <a:ln w="3175" cap="rnd">
                <a:solidFill>
                  <a:schemeClr val="accent5"/>
                </a:solidFill>
                <a:round/>
                <a:headEnd/>
                <a:tailEnd/>
              </a:ln>
            </p:spPr>
            <p:txBody>
              <a:bodyPr/>
              <a:lstStyle/>
              <a:p>
                <a:endParaRPr lang="en-US" dirty="0"/>
              </a:p>
            </p:txBody>
          </p:sp>
          <p:sp>
            <p:nvSpPr>
              <p:cNvPr id="318" name="Freeform 57"/>
              <p:cNvSpPr>
                <a:spLocks noChangeAspect="1"/>
              </p:cNvSpPr>
              <p:nvPr/>
            </p:nvSpPr>
            <p:spPr bwMode="gray">
              <a:xfrm>
                <a:off x="2633660" y="4113207"/>
                <a:ext cx="315911" cy="477835"/>
              </a:xfrm>
              <a:custGeom>
                <a:avLst/>
                <a:gdLst>
                  <a:gd name="T0" fmla="*/ 0 w 415"/>
                  <a:gd name="T1" fmla="*/ 265884546 h 572"/>
                  <a:gd name="T2" fmla="*/ 29553377 w 415"/>
                  <a:gd name="T3" fmla="*/ 294496290 h 572"/>
                  <a:gd name="T4" fmla="*/ 71855136 w 415"/>
                  <a:gd name="T5" fmla="*/ 302172591 h 572"/>
                  <a:gd name="T6" fmla="*/ 115895552 w 415"/>
                  <a:gd name="T7" fmla="*/ 355907533 h 572"/>
                  <a:gd name="T8" fmla="*/ 173263649 w 415"/>
                  <a:gd name="T9" fmla="*/ 360792832 h 572"/>
                  <a:gd name="T10" fmla="*/ 165151181 w 415"/>
                  <a:gd name="T11" fmla="*/ 388707033 h 572"/>
                  <a:gd name="T12" fmla="*/ 179058160 w 415"/>
                  <a:gd name="T13" fmla="*/ 399175172 h 572"/>
                  <a:gd name="T14" fmla="*/ 188329987 w 415"/>
                  <a:gd name="T15" fmla="*/ 329389250 h 572"/>
                  <a:gd name="T16" fmla="*/ 176740204 w 415"/>
                  <a:gd name="T17" fmla="*/ 286819988 h 572"/>
                  <a:gd name="T18" fmla="*/ 195863156 w 415"/>
                  <a:gd name="T19" fmla="*/ 284726528 h 572"/>
                  <a:gd name="T20" fmla="*/ 181376117 w 415"/>
                  <a:gd name="T21" fmla="*/ 260300870 h 572"/>
                  <a:gd name="T22" fmla="*/ 229473148 w 415"/>
                  <a:gd name="T23" fmla="*/ 250531109 h 572"/>
                  <a:gd name="T24" fmla="*/ 240482872 w 415"/>
                  <a:gd name="T25" fmla="*/ 267978007 h 572"/>
                  <a:gd name="T26" fmla="*/ 223098577 w 415"/>
                  <a:gd name="T27" fmla="*/ 233085046 h 572"/>
                  <a:gd name="T28" fmla="*/ 228893088 w 415"/>
                  <a:gd name="T29" fmla="*/ 149341605 h 572"/>
                  <a:gd name="T30" fmla="*/ 189488585 w 415"/>
                  <a:gd name="T31" fmla="*/ 151435066 h 572"/>
                  <a:gd name="T32" fmla="*/ 176740204 w 415"/>
                  <a:gd name="T33" fmla="*/ 131895543 h 572"/>
                  <a:gd name="T34" fmla="*/ 137335701 w 415"/>
                  <a:gd name="T35" fmla="*/ 126312702 h 572"/>
                  <a:gd name="T36" fmla="*/ 112418237 w 415"/>
                  <a:gd name="T37" fmla="*/ 78159765 h 572"/>
                  <a:gd name="T38" fmla="*/ 150664142 w 415"/>
                  <a:gd name="T39" fmla="*/ 13957519 h 572"/>
                  <a:gd name="T40" fmla="*/ 146028229 w 415"/>
                  <a:gd name="T41" fmla="*/ 0 h 572"/>
                  <a:gd name="T42" fmla="*/ 77649647 w 415"/>
                  <a:gd name="T43" fmla="*/ 34195419 h 572"/>
                  <a:gd name="T44" fmla="*/ 41143161 w 415"/>
                  <a:gd name="T45" fmla="*/ 106772343 h 572"/>
                  <a:gd name="T46" fmla="*/ 28974078 w 415"/>
                  <a:gd name="T47" fmla="*/ 89326281 h 572"/>
                  <a:gd name="T48" fmla="*/ 19122953 w 415"/>
                  <a:gd name="T49" fmla="*/ 124219242 h 572"/>
                  <a:gd name="T50" fmla="*/ 28974078 w 415"/>
                  <a:gd name="T51" fmla="*/ 203774925 h 572"/>
                  <a:gd name="T52" fmla="*/ 37086546 w 415"/>
                  <a:gd name="T53" fmla="*/ 203774925 h 572"/>
                  <a:gd name="T54" fmla="*/ 0 w 415"/>
                  <a:gd name="T55" fmla="*/ 265884546 h 57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15"/>
                  <a:gd name="T85" fmla="*/ 0 h 572"/>
                  <a:gd name="T86" fmla="*/ 415 w 415"/>
                  <a:gd name="T87" fmla="*/ 572 h 57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15" h="572">
                    <a:moveTo>
                      <a:pt x="0" y="381"/>
                    </a:moveTo>
                    <a:lnTo>
                      <a:pt x="51" y="422"/>
                    </a:lnTo>
                    <a:lnTo>
                      <a:pt x="124" y="433"/>
                    </a:lnTo>
                    <a:lnTo>
                      <a:pt x="200" y="510"/>
                    </a:lnTo>
                    <a:lnTo>
                      <a:pt x="299" y="517"/>
                    </a:lnTo>
                    <a:lnTo>
                      <a:pt x="285" y="557"/>
                    </a:lnTo>
                    <a:lnTo>
                      <a:pt x="309" y="572"/>
                    </a:lnTo>
                    <a:lnTo>
                      <a:pt x="325" y="472"/>
                    </a:lnTo>
                    <a:lnTo>
                      <a:pt x="305" y="411"/>
                    </a:lnTo>
                    <a:lnTo>
                      <a:pt x="338" y="408"/>
                    </a:lnTo>
                    <a:lnTo>
                      <a:pt x="313" y="373"/>
                    </a:lnTo>
                    <a:lnTo>
                      <a:pt x="396" y="359"/>
                    </a:lnTo>
                    <a:lnTo>
                      <a:pt x="415" y="384"/>
                    </a:lnTo>
                    <a:lnTo>
                      <a:pt x="385" y="334"/>
                    </a:lnTo>
                    <a:lnTo>
                      <a:pt x="395" y="214"/>
                    </a:lnTo>
                    <a:lnTo>
                      <a:pt x="327" y="217"/>
                    </a:lnTo>
                    <a:lnTo>
                      <a:pt x="305" y="189"/>
                    </a:lnTo>
                    <a:lnTo>
                      <a:pt x="237" y="181"/>
                    </a:lnTo>
                    <a:lnTo>
                      <a:pt x="194" y="112"/>
                    </a:lnTo>
                    <a:lnTo>
                      <a:pt x="260" y="20"/>
                    </a:lnTo>
                    <a:lnTo>
                      <a:pt x="252" y="0"/>
                    </a:lnTo>
                    <a:lnTo>
                      <a:pt x="134" y="49"/>
                    </a:lnTo>
                    <a:lnTo>
                      <a:pt x="71" y="153"/>
                    </a:lnTo>
                    <a:lnTo>
                      <a:pt x="50" y="128"/>
                    </a:lnTo>
                    <a:lnTo>
                      <a:pt x="33" y="178"/>
                    </a:lnTo>
                    <a:lnTo>
                      <a:pt x="50" y="292"/>
                    </a:lnTo>
                    <a:lnTo>
                      <a:pt x="64" y="292"/>
                    </a:lnTo>
                    <a:lnTo>
                      <a:pt x="0" y="381"/>
                    </a:lnTo>
                    <a:close/>
                  </a:path>
                </a:pathLst>
              </a:custGeom>
              <a:grpFill/>
              <a:ln w="3175" cap="rnd">
                <a:solidFill>
                  <a:schemeClr val="accent5"/>
                </a:solidFill>
                <a:round/>
                <a:headEnd/>
                <a:tailEnd/>
              </a:ln>
            </p:spPr>
            <p:txBody>
              <a:bodyPr/>
              <a:lstStyle/>
              <a:p>
                <a:endParaRPr lang="en-US" dirty="0"/>
              </a:p>
            </p:txBody>
          </p:sp>
          <p:sp>
            <p:nvSpPr>
              <p:cNvPr id="319" name="Freeform 58"/>
              <p:cNvSpPr>
                <a:spLocks noChangeAspect="1"/>
              </p:cNvSpPr>
              <p:nvPr/>
            </p:nvSpPr>
            <p:spPr bwMode="gray">
              <a:xfrm>
                <a:off x="2462209" y="4154482"/>
                <a:ext cx="77787" cy="79376"/>
              </a:xfrm>
              <a:custGeom>
                <a:avLst/>
                <a:gdLst>
                  <a:gd name="T0" fmla="*/ 0 w 109"/>
                  <a:gd name="T1" fmla="*/ 0 h 93"/>
                  <a:gd name="T2" fmla="*/ 509541 w 109"/>
                  <a:gd name="T3" fmla="*/ 26952507 h 93"/>
                  <a:gd name="T4" fmla="*/ 12732091 w 109"/>
                  <a:gd name="T5" fmla="*/ 22581761 h 93"/>
                  <a:gd name="T6" fmla="*/ 47363719 w 109"/>
                  <a:gd name="T7" fmla="*/ 67746136 h 93"/>
                  <a:gd name="T8" fmla="*/ 55512086 w 109"/>
                  <a:gd name="T9" fmla="*/ 34237083 h 93"/>
                  <a:gd name="T10" fmla="*/ 36668364 w 109"/>
                  <a:gd name="T11" fmla="*/ 2913831 h 93"/>
                  <a:gd name="T12" fmla="*/ 0 w 109"/>
                  <a:gd name="T13" fmla="*/ 0 h 93"/>
                  <a:gd name="T14" fmla="*/ 0 60000 65536"/>
                  <a:gd name="T15" fmla="*/ 0 60000 65536"/>
                  <a:gd name="T16" fmla="*/ 0 60000 65536"/>
                  <a:gd name="T17" fmla="*/ 0 60000 65536"/>
                  <a:gd name="T18" fmla="*/ 0 60000 65536"/>
                  <a:gd name="T19" fmla="*/ 0 60000 65536"/>
                  <a:gd name="T20" fmla="*/ 0 60000 65536"/>
                  <a:gd name="T21" fmla="*/ 0 w 109"/>
                  <a:gd name="T22" fmla="*/ 0 h 93"/>
                  <a:gd name="T23" fmla="*/ 109 w 109"/>
                  <a:gd name="T24" fmla="*/ 93 h 9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9" h="93">
                    <a:moveTo>
                      <a:pt x="0" y="0"/>
                    </a:moveTo>
                    <a:lnTo>
                      <a:pt x="1" y="37"/>
                    </a:lnTo>
                    <a:lnTo>
                      <a:pt x="25" y="31"/>
                    </a:lnTo>
                    <a:lnTo>
                      <a:pt x="93" y="93"/>
                    </a:lnTo>
                    <a:lnTo>
                      <a:pt x="109" y="47"/>
                    </a:lnTo>
                    <a:lnTo>
                      <a:pt x="72" y="4"/>
                    </a:lnTo>
                    <a:lnTo>
                      <a:pt x="0" y="0"/>
                    </a:lnTo>
                    <a:close/>
                  </a:path>
                </a:pathLst>
              </a:custGeom>
              <a:grpFill/>
              <a:ln w="3175" cap="rnd">
                <a:solidFill>
                  <a:schemeClr val="accent5"/>
                </a:solidFill>
                <a:round/>
                <a:headEnd/>
                <a:tailEnd/>
              </a:ln>
            </p:spPr>
            <p:txBody>
              <a:bodyPr/>
              <a:lstStyle/>
              <a:p>
                <a:endParaRPr lang="en-US" dirty="0"/>
              </a:p>
            </p:txBody>
          </p:sp>
          <p:sp>
            <p:nvSpPr>
              <p:cNvPr id="320" name="Freeform 59"/>
              <p:cNvSpPr>
                <a:spLocks noChangeAspect="1"/>
              </p:cNvSpPr>
              <p:nvPr/>
            </p:nvSpPr>
            <p:spPr bwMode="gray">
              <a:xfrm>
                <a:off x="2479672" y="3800471"/>
                <a:ext cx="277813" cy="93662"/>
              </a:xfrm>
              <a:custGeom>
                <a:avLst/>
                <a:gdLst>
                  <a:gd name="T0" fmla="*/ 0 w 373"/>
                  <a:gd name="T1" fmla="*/ 29338320 h 116"/>
                  <a:gd name="T2" fmla="*/ 27736612 w 373"/>
                  <a:gd name="T3" fmla="*/ 3259634 h 116"/>
                  <a:gd name="T4" fmla="*/ 80436918 w 373"/>
                  <a:gd name="T5" fmla="*/ 0 h 116"/>
                  <a:gd name="T6" fmla="*/ 206917059 w 373"/>
                  <a:gd name="T7" fmla="*/ 64544304 h 116"/>
                  <a:gd name="T8" fmla="*/ 139793565 w 373"/>
                  <a:gd name="T9" fmla="*/ 75627220 h 116"/>
                  <a:gd name="T10" fmla="*/ 151443091 w 373"/>
                  <a:gd name="T11" fmla="*/ 61283862 h 116"/>
                  <a:gd name="T12" fmla="*/ 119268175 w 373"/>
                  <a:gd name="T13" fmla="*/ 36509999 h 116"/>
                  <a:gd name="T14" fmla="*/ 56028849 w 373"/>
                  <a:gd name="T15" fmla="*/ 23470656 h 116"/>
                  <a:gd name="T16" fmla="*/ 59356647 w 373"/>
                  <a:gd name="T17" fmla="*/ 11735328 h 116"/>
                  <a:gd name="T18" fmla="*/ 0 w 373"/>
                  <a:gd name="T19" fmla="*/ 29338320 h 1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3"/>
                  <a:gd name="T31" fmla="*/ 0 h 116"/>
                  <a:gd name="T32" fmla="*/ 373 w 373"/>
                  <a:gd name="T33" fmla="*/ 116 h 11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3" h="116">
                    <a:moveTo>
                      <a:pt x="0" y="45"/>
                    </a:moveTo>
                    <a:lnTo>
                      <a:pt x="50" y="5"/>
                    </a:lnTo>
                    <a:lnTo>
                      <a:pt x="145" y="0"/>
                    </a:lnTo>
                    <a:lnTo>
                      <a:pt x="373" y="99"/>
                    </a:lnTo>
                    <a:lnTo>
                      <a:pt x="252" y="116"/>
                    </a:lnTo>
                    <a:lnTo>
                      <a:pt x="273" y="94"/>
                    </a:lnTo>
                    <a:lnTo>
                      <a:pt x="215" y="56"/>
                    </a:lnTo>
                    <a:lnTo>
                      <a:pt x="101" y="36"/>
                    </a:lnTo>
                    <a:lnTo>
                      <a:pt x="107" y="18"/>
                    </a:lnTo>
                    <a:lnTo>
                      <a:pt x="0" y="45"/>
                    </a:lnTo>
                    <a:close/>
                  </a:path>
                </a:pathLst>
              </a:custGeom>
              <a:grpFill/>
              <a:ln w="3175" cap="rnd">
                <a:solidFill>
                  <a:schemeClr val="accent5"/>
                </a:solidFill>
                <a:round/>
                <a:headEnd/>
                <a:tailEnd/>
              </a:ln>
            </p:spPr>
            <p:txBody>
              <a:bodyPr/>
              <a:lstStyle/>
              <a:p>
                <a:endParaRPr lang="en-US" dirty="0"/>
              </a:p>
            </p:txBody>
          </p:sp>
          <p:sp>
            <p:nvSpPr>
              <p:cNvPr id="321" name="Freeform 60"/>
              <p:cNvSpPr>
                <a:spLocks noChangeAspect="1"/>
              </p:cNvSpPr>
              <p:nvPr/>
            </p:nvSpPr>
            <p:spPr bwMode="gray">
              <a:xfrm>
                <a:off x="4774179" y="2865436"/>
                <a:ext cx="271461" cy="127000"/>
              </a:xfrm>
              <a:custGeom>
                <a:avLst/>
                <a:gdLst>
                  <a:gd name="T0" fmla="*/ 0 w 365"/>
                  <a:gd name="T1" fmla="*/ 26172934 h 151"/>
                  <a:gd name="T2" fmla="*/ 34847540 w 365"/>
                  <a:gd name="T3" fmla="*/ 75689477 h 151"/>
                  <a:gd name="T4" fmla="*/ 91267756 w 365"/>
                  <a:gd name="T5" fmla="*/ 73567483 h 151"/>
                  <a:gd name="T6" fmla="*/ 99564824 w 365"/>
                  <a:gd name="T7" fmla="*/ 96203762 h 151"/>
                  <a:gd name="T8" fmla="*/ 125561959 w 365"/>
                  <a:gd name="T9" fmla="*/ 106814570 h 151"/>
                  <a:gd name="T10" fmla="*/ 169813240 w 365"/>
                  <a:gd name="T11" fmla="*/ 82056298 h 151"/>
                  <a:gd name="T12" fmla="*/ 195810375 w 365"/>
                  <a:gd name="T13" fmla="*/ 87714947 h 151"/>
                  <a:gd name="T14" fmla="*/ 201894842 w 365"/>
                  <a:gd name="T15" fmla="*/ 65078669 h 151"/>
                  <a:gd name="T16" fmla="*/ 153219103 w 365"/>
                  <a:gd name="T17" fmla="*/ 58712689 h 151"/>
                  <a:gd name="T18" fmla="*/ 53100942 w 365"/>
                  <a:gd name="T19" fmla="*/ 10610808 h 151"/>
                  <a:gd name="T20" fmla="*/ 42591272 w 365"/>
                  <a:gd name="T21" fmla="*/ 0 h 151"/>
                  <a:gd name="T22" fmla="*/ 0 w 365"/>
                  <a:gd name="T23" fmla="*/ 26172934 h 1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5"/>
                  <a:gd name="T37" fmla="*/ 0 h 151"/>
                  <a:gd name="T38" fmla="*/ 365 w 365"/>
                  <a:gd name="T39" fmla="*/ 151 h 1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5" h="151">
                    <a:moveTo>
                      <a:pt x="0" y="37"/>
                    </a:moveTo>
                    <a:lnTo>
                      <a:pt x="63" y="107"/>
                    </a:lnTo>
                    <a:lnTo>
                      <a:pt x="165" y="104"/>
                    </a:lnTo>
                    <a:lnTo>
                      <a:pt x="180" y="136"/>
                    </a:lnTo>
                    <a:lnTo>
                      <a:pt x="227" y="151"/>
                    </a:lnTo>
                    <a:lnTo>
                      <a:pt x="307" y="116"/>
                    </a:lnTo>
                    <a:lnTo>
                      <a:pt x="354" y="124"/>
                    </a:lnTo>
                    <a:lnTo>
                      <a:pt x="365" y="92"/>
                    </a:lnTo>
                    <a:lnTo>
                      <a:pt x="277" y="83"/>
                    </a:lnTo>
                    <a:lnTo>
                      <a:pt x="96" y="15"/>
                    </a:lnTo>
                    <a:lnTo>
                      <a:pt x="77" y="0"/>
                    </a:lnTo>
                    <a:lnTo>
                      <a:pt x="0" y="37"/>
                    </a:lnTo>
                    <a:close/>
                  </a:path>
                </a:pathLst>
              </a:custGeom>
              <a:grpFill/>
              <a:ln w="3175" cap="rnd">
                <a:solidFill>
                  <a:schemeClr val="accent5"/>
                </a:solidFill>
                <a:round/>
                <a:headEnd/>
                <a:tailEnd/>
              </a:ln>
            </p:spPr>
            <p:txBody>
              <a:bodyPr/>
              <a:lstStyle/>
              <a:p>
                <a:endParaRPr lang="en-US" dirty="0"/>
              </a:p>
            </p:txBody>
          </p:sp>
          <p:sp>
            <p:nvSpPr>
              <p:cNvPr id="322" name="Freeform 61"/>
              <p:cNvSpPr>
                <a:spLocks noChangeAspect="1"/>
              </p:cNvSpPr>
              <p:nvPr/>
            </p:nvSpPr>
            <p:spPr bwMode="gray">
              <a:xfrm>
                <a:off x="4675752" y="2608260"/>
                <a:ext cx="68262" cy="112713"/>
              </a:xfrm>
              <a:custGeom>
                <a:avLst/>
                <a:gdLst>
                  <a:gd name="T0" fmla="*/ 0 w 92"/>
                  <a:gd name="T1" fmla="*/ 69697371 h 139"/>
                  <a:gd name="T2" fmla="*/ 3853835 w 92"/>
                  <a:gd name="T3" fmla="*/ 24985575 h 139"/>
                  <a:gd name="T4" fmla="*/ 44042346 w 92"/>
                  <a:gd name="T5" fmla="*/ 0 h 139"/>
                  <a:gd name="T6" fmla="*/ 36335417 w 92"/>
                  <a:gd name="T7" fmla="*/ 35505902 h 139"/>
                  <a:gd name="T8" fmla="*/ 50648920 w 92"/>
                  <a:gd name="T9" fmla="*/ 45369418 h 139"/>
                  <a:gd name="T10" fmla="*/ 25875008 w 92"/>
                  <a:gd name="T11" fmla="*/ 65094829 h 139"/>
                  <a:gd name="T12" fmla="*/ 25324460 w 92"/>
                  <a:gd name="T13" fmla="*/ 91395647 h 139"/>
                  <a:gd name="T14" fmla="*/ 9909862 w 92"/>
                  <a:gd name="T15" fmla="*/ 91395647 h 139"/>
                  <a:gd name="T16" fmla="*/ 0 w 92"/>
                  <a:gd name="T17" fmla="*/ 69697371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139"/>
                  <a:gd name="T29" fmla="*/ 92 w 92"/>
                  <a:gd name="T30" fmla="*/ 139 h 1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139">
                    <a:moveTo>
                      <a:pt x="0" y="106"/>
                    </a:moveTo>
                    <a:lnTo>
                      <a:pt x="7" y="38"/>
                    </a:lnTo>
                    <a:lnTo>
                      <a:pt x="80" y="0"/>
                    </a:lnTo>
                    <a:lnTo>
                      <a:pt x="66" y="54"/>
                    </a:lnTo>
                    <a:lnTo>
                      <a:pt x="92" y="69"/>
                    </a:lnTo>
                    <a:lnTo>
                      <a:pt x="47" y="99"/>
                    </a:lnTo>
                    <a:lnTo>
                      <a:pt x="46" y="139"/>
                    </a:lnTo>
                    <a:lnTo>
                      <a:pt x="18" y="139"/>
                    </a:lnTo>
                    <a:lnTo>
                      <a:pt x="0" y="106"/>
                    </a:lnTo>
                    <a:close/>
                  </a:path>
                </a:pathLst>
              </a:custGeom>
              <a:grpFill/>
              <a:ln w="3175" cap="rnd">
                <a:solidFill>
                  <a:schemeClr val="accent5"/>
                </a:solidFill>
                <a:round/>
                <a:headEnd/>
                <a:tailEnd/>
              </a:ln>
            </p:spPr>
            <p:txBody>
              <a:bodyPr/>
              <a:lstStyle/>
              <a:p>
                <a:endParaRPr lang="en-US" dirty="0"/>
              </a:p>
            </p:txBody>
          </p:sp>
          <p:sp>
            <p:nvSpPr>
              <p:cNvPr id="323" name="Freeform 62"/>
              <p:cNvSpPr>
                <a:spLocks noChangeAspect="1"/>
              </p:cNvSpPr>
              <p:nvPr/>
            </p:nvSpPr>
            <p:spPr bwMode="gray">
              <a:xfrm>
                <a:off x="4753539" y="2670174"/>
                <a:ext cx="39689" cy="46038"/>
              </a:xfrm>
              <a:custGeom>
                <a:avLst/>
                <a:gdLst>
                  <a:gd name="T0" fmla="*/ 0 w 55"/>
                  <a:gd name="T1" fmla="*/ 18271530 h 58"/>
                  <a:gd name="T2" fmla="*/ 21349258 w 55"/>
                  <a:gd name="T3" fmla="*/ 36543059 h 58"/>
                  <a:gd name="T4" fmla="*/ 28638861 w 55"/>
                  <a:gd name="T5" fmla="*/ 17641285 h 58"/>
                  <a:gd name="T6" fmla="*/ 23431795 w 55"/>
                  <a:gd name="T7" fmla="*/ 0 h 58"/>
                  <a:gd name="T8" fmla="*/ 0 w 55"/>
                  <a:gd name="T9" fmla="*/ 18271530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0" y="29"/>
                    </a:moveTo>
                    <a:lnTo>
                      <a:pt x="41" y="58"/>
                    </a:lnTo>
                    <a:lnTo>
                      <a:pt x="55" y="28"/>
                    </a:lnTo>
                    <a:lnTo>
                      <a:pt x="45" y="0"/>
                    </a:lnTo>
                    <a:lnTo>
                      <a:pt x="0" y="29"/>
                    </a:lnTo>
                    <a:close/>
                  </a:path>
                </a:pathLst>
              </a:custGeom>
              <a:grpFill/>
              <a:ln w="3175" cap="rnd">
                <a:solidFill>
                  <a:schemeClr val="accent5"/>
                </a:solidFill>
                <a:round/>
                <a:headEnd/>
                <a:tailEnd/>
              </a:ln>
            </p:spPr>
            <p:txBody>
              <a:bodyPr/>
              <a:lstStyle/>
              <a:p>
                <a:endParaRPr lang="en-US" dirty="0"/>
              </a:p>
            </p:txBody>
          </p:sp>
          <p:sp>
            <p:nvSpPr>
              <p:cNvPr id="324" name="Freeform 63"/>
              <p:cNvSpPr>
                <a:spLocks noChangeAspect="1"/>
              </p:cNvSpPr>
              <p:nvPr/>
            </p:nvSpPr>
            <p:spPr bwMode="gray">
              <a:xfrm>
                <a:off x="2816220" y="3894134"/>
                <a:ext cx="85725" cy="53976"/>
              </a:xfrm>
              <a:custGeom>
                <a:avLst/>
                <a:gdLst>
                  <a:gd name="T0" fmla="*/ 0 w 117"/>
                  <a:gd name="T1" fmla="*/ 0 h 66"/>
                  <a:gd name="T2" fmla="*/ 0 w 117"/>
                  <a:gd name="T3" fmla="*/ 44140919 h 66"/>
                  <a:gd name="T4" fmla="*/ 62810048 w 117"/>
                  <a:gd name="T5" fmla="*/ 30764932 h 66"/>
                  <a:gd name="T6" fmla="*/ 35431535 w 117"/>
                  <a:gd name="T7" fmla="*/ 5350067 h 66"/>
                  <a:gd name="T8" fmla="*/ 0 w 117"/>
                  <a:gd name="T9" fmla="*/ 0 h 66"/>
                  <a:gd name="T10" fmla="*/ 0 60000 65536"/>
                  <a:gd name="T11" fmla="*/ 0 60000 65536"/>
                  <a:gd name="T12" fmla="*/ 0 60000 65536"/>
                  <a:gd name="T13" fmla="*/ 0 60000 65536"/>
                  <a:gd name="T14" fmla="*/ 0 60000 65536"/>
                  <a:gd name="T15" fmla="*/ 0 w 117"/>
                  <a:gd name="T16" fmla="*/ 0 h 66"/>
                  <a:gd name="T17" fmla="*/ 117 w 117"/>
                  <a:gd name="T18" fmla="*/ 66 h 66"/>
                </a:gdLst>
                <a:ahLst/>
                <a:cxnLst>
                  <a:cxn ang="T10">
                    <a:pos x="T0" y="T1"/>
                  </a:cxn>
                  <a:cxn ang="T11">
                    <a:pos x="T2" y="T3"/>
                  </a:cxn>
                  <a:cxn ang="T12">
                    <a:pos x="T4" y="T5"/>
                  </a:cxn>
                  <a:cxn ang="T13">
                    <a:pos x="T6" y="T7"/>
                  </a:cxn>
                  <a:cxn ang="T14">
                    <a:pos x="T8" y="T9"/>
                  </a:cxn>
                </a:cxnLst>
                <a:rect l="T15" t="T16" r="T17" b="T18"/>
                <a:pathLst>
                  <a:path w="117" h="66">
                    <a:moveTo>
                      <a:pt x="0" y="0"/>
                    </a:moveTo>
                    <a:lnTo>
                      <a:pt x="0" y="66"/>
                    </a:lnTo>
                    <a:lnTo>
                      <a:pt x="117" y="46"/>
                    </a:lnTo>
                    <a:lnTo>
                      <a:pt x="66" y="8"/>
                    </a:lnTo>
                    <a:lnTo>
                      <a:pt x="0" y="0"/>
                    </a:lnTo>
                    <a:close/>
                  </a:path>
                </a:pathLst>
              </a:custGeom>
              <a:grpFill/>
              <a:ln w="3175" cap="rnd">
                <a:solidFill>
                  <a:schemeClr val="accent5"/>
                </a:solidFill>
                <a:round/>
                <a:headEnd/>
                <a:tailEnd/>
              </a:ln>
            </p:spPr>
            <p:txBody>
              <a:bodyPr/>
              <a:lstStyle/>
              <a:p>
                <a:endParaRPr lang="en-US" dirty="0"/>
              </a:p>
            </p:txBody>
          </p:sp>
          <p:sp>
            <p:nvSpPr>
              <p:cNvPr id="325" name="Freeform 64"/>
              <p:cNvSpPr>
                <a:spLocks noChangeAspect="1"/>
              </p:cNvSpPr>
              <p:nvPr/>
            </p:nvSpPr>
            <p:spPr bwMode="gray">
              <a:xfrm>
                <a:off x="2584446" y="4429120"/>
                <a:ext cx="147638" cy="179387"/>
              </a:xfrm>
              <a:custGeom>
                <a:avLst/>
                <a:gdLst>
                  <a:gd name="T0" fmla="*/ 0 w 193"/>
                  <a:gd name="T1" fmla="*/ 57085433 h 215"/>
                  <a:gd name="T2" fmla="*/ 585197 w 193"/>
                  <a:gd name="T3" fmla="*/ 87019867 h 215"/>
                  <a:gd name="T4" fmla="*/ 21651533 w 193"/>
                  <a:gd name="T5" fmla="*/ 94677649 h 215"/>
                  <a:gd name="T6" fmla="*/ 9947588 w 193"/>
                  <a:gd name="T7" fmla="*/ 118347687 h 215"/>
                  <a:gd name="T8" fmla="*/ 7022367 w 193"/>
                  <a:gd name="T9" fmla="*/ 143409442 h 215"/>
                  <a:gd name="T10" fmla="*/ 33939911 w 193"/>
                  <a:gd name="T11" fmla="*/ 149674672 h 215"/>
                  <a:gd name="T12" fmla="*/ 57346271 w 193"/>
                  <a:gd name="T13" fmla="*/ 108601495 h 215"/>
                  <a:gd name="T14" fmla="*/ 102990127 w 193"/>
                  <a:gd name="T15" fmla="*/ 75185265 h 215"/>
                  <a:gd name="T16" fmla="*/ 112937715 w 193"/>
                  <a:gd name="T17" fmla="*/ 36200498 h 215"/>
                  <a:gd name="T18" fmla="*/ 70220611 w 193"/>
                  <a:gd name="T19" fmla="*/ 28542717 h 215"/>
                  <a:gd name="T20" fmla="*/ 40377081 w 193"/>
                  <a:gd name="T21" fmla="*/ 0 h 215"/>
                  <a:gd name="T22" fmla="*/ 14629166 w 193"/>
                  <a:gd name="T23" fmla="*/ 14619705 h 215"/>
                  <a:gd name="T24" fmla="*/ 0 w 193"/>
                  <a:gd name="T25" fmla="*/ 57085433 h 2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3"/>
                  <a:gd name="T40" fmla="*/ 0 h 215"/>
                  <a:gd name="T41" fmla="*/ 193 w 193"/>
                  <a:gd name="T42" fmla="*/ 215 h 2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3" h="215">
                    <a:moveTo>
                      <a:pt x="0" y="82"/>
                    </a:moveTo>
                    <a:lnTo>
                      <a:pt x="1" y="125"/>
                    </a:lnTo>
                    <a:lnTo>
                      <a:pt x="37" y="136"/>
                    </a:lnTo>
                    <a:lnTo>
                      <a:pt x="17" y="170"/>
                    </a:lnTo>
                    <a:lnTo>
                      <a:pt x="12" y="206"/>
                    </a:lnTo>
                    <a:lnTo>
                      <a:pt x="58" y="215"/>
                    </a:lnTo>
                    <a:lnTo>
                      <a:pt x="98" y="156"/>
                    </a:lnTo>
                    <a:lnTo>
                      <a:pt x="176" y="108"/>
                    </a:lnTo>
                    <a:lnTo>
                      <a:pt x="193" y="52"/>
                    </a:lnTo>
                    <a:lnTo>
                      <a:pt x="120" y="41"/>
                    </a:lnTo>
                    <a:lnTo>
                      <a:pt x="69" y="0"/>
                    </a:lnTo>
                    <a:lnTo>
                      <a:pt x="25" y="21"/>
                    </a:lnTo>
                    <a:lnTo>
                      <a:pt x="0" y="82"/>
                    </a:lnTo>
                    <a:close/>
                  </a:path>
                </a:pathLst>
              </a:custGeom>
              <a:grpFill/>
              <a:ln w="3175" cap="rnd">
                <a:solidFill>
                  <a:schemeClr val="accent5"/>
                </a:solidFill>
                <a:round/>
                <a:headEnd/>
                <a:tailEnd/>
              </a:ln>
            </p:spPr>
            <p:txBody>
              <a:bodyPr/>
              <a:lstStyle/>
              <a:p>
                <a:endParaRPr lang="en-US" dirty="0"/>
              </a:p>
            </p:txBody>
          </p:sp>
          <p:sp>
            <p:nvSpPr>
              <p:cNvPr id="326" name="Freeform 65"/>
              <p:cNvSpPr>
                <a:spLocks noChangeAspect="1"/>
              </p:cNvSpPr>
              <p:nvPr/>
            </p:nvSpPr>
            <p:spPr bwMode="gray">
              <a:xfrm>
                <a:off x="2344736" y="4051296"/>
                <a:ext cx="61913" cy="31751"/>
              </a:xfrm>
              <a:custGeom>
                <a:avLst/>
                <a:gdLst>
                  <a:gd name="T0" fmla="*/ 0 w 81"/>
                  <a:gd name="T1" fmla="*/ 21000861 h 36"/>
                  <a:gd name="T2" fmla="*/ 14021157 w 81"/>
                  <a:gd name="T3" fmla="*/ 0 h 36"/>
                  <a:gd name="T4" fmla="*/ 47322170 w 81"/>
                  <a:gd name="T5" fmla="*/ 28001736 h 36"/>
                  <a:gd name="T6" fmla="*/ 0 w 81"/>
                  <a:gd name="T7" fmla="*/ 21000861 h 36"/>
                  <a:gd name="T8" fmla="*/ 0 60000 65536"/>
                  <a:gd name="T9" fmla="*/ 0 60000 65536"/>
                  <a:gd name="T10" fmla="*/ 0 60000 65536"/>
                  <a:gd name="T11" fmla="*/ 0 60000 65536"/>
                  <a:gd name="T12" fmla="*/ 0 w 81"/>
                  <a:gd name="T13" fmla="*/ 0 h 36"/>
                  <a:gd name="T14" fmla="*/ 81 w 81"/>
                  <a:gd name="T15" fmla="*/ 36 h 36"/>
                </a:gdLst>
                <a:ahLst/>
                <a:cxnLst>
                  <a:cxn ang="T8">
                    <a:pos x="T0" y="T1"/>
                  </a:cxn>
                  <a:cxn ang="T9">
                    <a:pos x="T2" y="T3"/>
                  </a:cxn>
                  <a:cxn ang="T10">
                    <a:pos x="T4" y="T5"/>
                  </a:cxn>
                  <a:cxn ang="T11">
                    <a:pos x="T6" y="T7"/>
                  </a:cxn>
                </a:cxnLst>
                <a:rect l="T12" t="T13" r="T14" b="T15"/>
                <a:pathLst>
                  <a:path w="81" h="36">
                    <a:moveTo>
                      <a:pt x="0" y="27"/>
                    </a:moveTo>
                    <a:lnTo>
                      <a:pt x="24" y="0"/>
                    </a:lnTo>
                    <a:lnTo>
                      <a:pt x="81" y="36"/>
                    </a:lnTo>
                    <a:lnTo>
                      <a:pt x="0" y="27"/>
                    </a:lnTo>
                    <a:close/>
                  </a:path>
                </a:pathLst>
              </a:custGeom>
              <a:grpFill/>
              <a:ln w="3175" cap="rnd">
                <a:solidFill>
                  <a:schemeClr val="accent5"/>
                </a:solidFill>
                <a:round/>
                <a:headEnd/>
                <a:tailEnd/>
              </a:ln>
            </p:spPr>
            <p:txBody>
              <a:bodyPr/>
              <a:lstStyle/>
              <a:p>
                <a:endParaRPr lang="en-US" dirty="0"/>
              </a:p>
            </p:txBody>
          </p:sp>
          <p:sp>
            <p:nvSpPr>
              <p:cNvPr id="327" name="Freeform 66"/>
              <p:cNvSpPr>
                <a:spLocks noChangeAspect="1"/>
              </p:cNvSpPr>
              <p:nvPr/>
            </p:nvSpPr>
            <p:spPr bwMode="gray">
              <a:xfrm>
                <a:off x="3101972" y="6081706"/>
                <a:ext cx="41275" cy="22225"/>
              </a:xfrm>
              <a:custGeom>
                <a:avLst/>
                <a:gdLst>
                  <a:gd name="T0" fmla="*/ 0 w 53"/>
                  <a:gd name="T1" fmla="*/ 16465021 h 30"/>
                  <a:gd name="T2" fmla="*/ 19407817 w 53"/>
                  <a:gd name="T3" fmla="*/ 7683923 h 30"/>
                  <a:gd name="T4" fmla="*/ 9703519 w 53"/>
                  <a:gd name="T5" fmla="*/ 0 h 30"/>
                  <a:gd name="T6" fmla="*/ 32143880 w 53"/>
                  <a:gd name="T7" fmla="*/ 1646873 h 30"/>
                  <a:gd name="T8" fmla="*/ 0 w 53"/>
                  <a:gd name="T9" fmla="*/ 16465021 h 30"/>
                  <a:gd name="T10" fmla="*/ 0 60000 65536"/>
                  <a:gd name="T11" fmla="*/ 0 60000 65536"/>
                  <a:gd name="T12" fmla="*/ 0 60000 65536"/>
                  <a:gd name="T13" fmla="*/ 0 60000 65536"/>
                  <a:gd name="T14" fmla="*/ 0 60000 65536"/>
                  <a:gd name="T15" fmla="*/ 0 w 53"/>
                  <a:gd name="T16" fmla="*/ 0 h 30"/>
                  <a:gd name="T17" fmla="*/ 53 w 53"/>
                  <a:gd name="T18" fmla="*/ 30 h 30"/>
                </a:gdLst>
                <a:ahLst/>
                <a:cxnLst>
                  <a:cxn ang="T10">
                    <a:pos x="T0" y="T1"/>
                  </a:cxn>
                  <a:cxn ang="T11">
                    <a:pos x="T2" y="T3"/>
                  </a:cxn>
                  <a:cxn ang="T12">
                    <a:pos x="T4" y="T5"/>
                  </a:cxn>
                  <a:cxn ang="T13">
                    <a:pos x="T6" y="T7"/>
                  </a:cxn>
                  <a:cxn ang="T14">
                    <a:pos x="T8" y="T9"/>
                  </a:cxn>
                </a:cxnLst>
                <a:rect l="T15" t="T16" r="T17" b="T18"/>
                <a:pathLst>
                  <a:path w="53" h="30">
                    <a:moveTo>
                      <a:pt x="0" y="30"/>
                    </a:moveTo>
                    <a:lnTo>
                      <a:pt x="32" y="14"/>
                    </a:lnTo>
                    <a:lnTo>
                      <a:pt x="16" y="0"/>
                    </a:lnTo>
                    <a:lnTo>
                      <a:pt x="53" y="3"/>
                    </a:lnTo>
                    <a:lnTo>
                      <a:pt x="0" y="30"/>
                    </a:lnTo>
                    <a:close/>
                  </a:path>
                </a:pathLst>
              </a:custGeom>
              <a:grpFill/>
              <a:ln w="3175" cap="rnd">
                <a:solidFill>
                  <a:schemeClr val="accent5"/>
                </a:solidFill>
                <a:round/>
                <a:headEnd/>
                <a:tailEnd/>
              </a:ln>
            </p:spPr>
            <p:txBody>
              <a:bodyPr/>
              <a:lstStyle/>
              <a:p>
                <a:endParaRPr lang="en-US" dirty="0"/>
              </a:p>
            </p:txBody>
          </p:sp>
          <p:sp>
            <p:nvSpPr>
              <p:cNvPr id="328" name="Freeform 67"/>
              <p:cNvSpPr>
                <a:spLocks noChangeAspect="1"/>
              </p:cNvSpPr>
              <p:nvPr/>
            </p:nvSpPr>
            <p:spPr bwMode="gray">
              <a:xfrm>
                <a:off x="3133720" y="6073768"/>
                <a:ext cx="47625" cy="33337"/>
              </a:xfrm>
              <a:custGeom>
                <a:avLst/>
                <a:gdLst>
                  <a:gd name="T0" fmla="*/ 0 w 63"/>
                  <a:gd name="T1" fmla="*/ 30038439 h 37"/>
                  <a:gd name="T2" fmla="*/ 16001244 w 63"/>
                  <a:gd name="T3" fmla="*/ 0 h 37"/>
                  <a:gd name="T4" fmla="*/ 36002232 w 63"/>
                  <a:gd name="T5" fmla="*/ 11365555 h 37"/>
                  <a:gd name="T6" fmla="*/ 0 w 63"/>
                  <a:gd name="T7" fmla="*/ 30038439 h 37"/>
                  <a:gd name="T8" fmla="*/ 0 60000 65536"/>
                  <a:gd name="T9" fmla="*/ 0 60000 65536"/>
                  <a:gd name="T10" fmla="*/ 0 60000 65536"/>
                  <a:gd name="T11" fmla="*/ 0 60000 65536"/>
                  <a:gd name="T12" fmla="*/ 0 w 63"/>
                  <a:gd name="T13" fmla="*/ 0 h 37"/>
                  <a:gd name="T14" fmla="*/ 63 w 63"/>
                  <a:gd name="T15" fmla="*/ 37 h 37"/>
                </a:gdLst>
                <a:ahLst/>
                <a:cxnLst>
                  <a:cxn ang="T8">
                    <a:pos x="T0" y="T1"/>
                  </a:cxn>
                  <a:cxn ang="T9">
                    <a:pos x="T2" y="T3"/>
                  </a:cxn>
                  <a:cxn ang="T10">
                    <a:pos x="T4" y="T5"/>
                  </a:cxn>
                  <a:cxn ang="T11">
                    <a:pos x="T6" y="T7"/>
                  </a:cxn>
                </a:cxnLst>
                <a:rect l="T12" t="T13" r="T14" b="T15"/>
                <a:pathLst>
                  <a:path w="63" h="37">
                    <a:moveTo>
                      <a:pt x="0" y="37"/>
                    </a:moveTo>
                    <a:lnTo>
                      <a:pt x="28" y="0"/>
                    </a:lnTo>
                    <a:lnTo>
                      <a:pt x="63" y="14"/>
                    </a:lnTo>
                    <a:lnTo>
                      <a:pt x="0" y="37"/>
                    </a:lnTo>
                    <a:close/>
                  </a:path>
                </a:pathLst>
              </a:custGeom>
              <a:grpFill/>
              <a:ln w="3175" cap="rnd">
                <a:solidFill>
                  <a:schemeClr val="accent5"/>
                </a:solidFill>
                <a:round/>
                <a:headEnd/>
                <a:tailEnd/>
              </a:ln>
            </p:spPr>
            <p:txBody>
              <a:bodyPr/>
              <a:lstStyle/>
              <a:p>
                <a:endParaRPr lang="en-US" dirty="0"/>
              </a:p>
            </p:txBody>
          </p:sp>
          <p:sp>
            <p:nvSpPr>
              <p:cNvPr id="329" name="Freeform 68"/>
              <p:cNvSpPr>
                <a:spLocks noChangeAspect="1"/>
              </p:cNvSpPr>
              <p:nvPr/>
            </p:nvSpPr>
            <p:spPr bwMode="gray">
              <a:xfrm>
                <a:off x="4999604" y="2046285"/>
                <a:ext cx="279399" cy="469901"/>
              </a:xfrm>
              <a:custGeom>
                <a:avLst/>
                <a:gdLst>
                  <a:gd name="T0" fmla="*/ 0 w 378"/>
                  <a:gd name="T1" fmla="*/ 39835420 h 567"/>
                  <a:gd name="T2" fmla="*/ 13658816 w 378"/>
                  <a:gd name="T3" fmla="*/ 28160021 h 567"/>
                  <a:gd name="T4" fmla="*/ 35512627 w 378"/>
                  <a:gd name="T5" fmla="*/ 51511648 h 567"/>
                  <a:gd name="T6" fmla="*/ 74849634 w 378"/>
                  <a:gd name="T7" fmla="*/ 56319214 h 567"/>
                  <a:gd name="T8" fmla="*/ 97795913 w 378"/>
                  <a:gd name="T9" fmla="*/ 41209484 h 567"/>
                  <a:gd name="T10" fmla="*/ 104352204 w 378"/>
                  <a:gd name="T11" fmla="*/ 8928929 h 567"/>
                  <a:gd name="T12" fmla="*/ 141504274 w 378"/>
                  <a:gd name="T13" fmla="*/ 0 h 567"/>
                  <a:gd name="T14" fmla="*/ 161718642 w 378"/>
                  <a:gd name="T15" fmla="*/ 12362431 h 567"/>
                  <a:gd name="T16" fmla="*/ 159533704 w 378"/>
                  <a:gd name="T17" fmla="*/ 39835420 h 567"/>
                  <a:gd name="T18" fmla="*/ 151884944 w 378"/>
                  <a:gd name="T19" fmla="*/ 67995442 h 567"/>
                  <a:gd name="T20" fmla="*/ 178655604 w 378"/>
                  <a:gd name="T21" fmla="*/ 101650061 h 567"/>
                  <a:gd name="T22" fmla="*/ 162265615 w 378"/>
                  <a:gd name="T23" fmla="*/ 125688719 h 567"/>
                  <a:gd name="T24" fmla="*/ 181933749 w 378"/>
                  <a:gd name="T25" fmla="*/ 168271439 h 567"/>
                  <a:gd name="T26" fmla="*/ 174284989 w 378"/>
                  <a:gd name="T27" fmla="*/ 207420656 h 567"/>
                  <a:gd name="T28" fmla="*/ 206519471 w 378"/>
                  <a:gd name="T29" fmla="*/ 288465560 h 567"/>
                  <a:gd name="T30" fmla="*/ 133855514 w 378"/>
                  <a:gd name="T31" fmla="*/ 365389931 h 567"/>
                  <a:gd name="T32" fmla="*/ 46439532 w 378"/>
                  <a:gd name="T33" fmla="*/ 389428589 h 567"/>
                  <a:gd name="T34" fmla="*/ 41522684 w 378"/>
                  <a:gd name="T35" fmla="*/ 374318859 h 567"/>
                  <a:gd name="T36" fmla="*/ 13658816 w 378"/>
                  <a:gd name="T37" fmla="*/ 361955600 h 567"/>
                  <a:gd name="T38" fmla="*/ 9288202 w 378"/>
                  <a:gd name="T39" fmla="*/ 287092325 h 567"/>
                  <a:gd name="T40" fmla="*/ 92879065 w 378"/>
                  <a:gd name="T41" fmla="*/ 203986325 h 567"/>
                  <a:gd name="T42" fmla="*/ 65561432 w 378"/>
                  <a:gd name="T43" fmla="*/ 163463873 h 567"/>
                  <a:gd name="T44" fmla="*/ 55727734 w 378"/>
                  <a:gd name="T45" fmla="*/ 81731936 h 567"/>
                  <a:gd name="T46" fmla="*/ 0 w 378"/>
                  <a:gd name="T47" fmla="*/ 39835420 h 567"/>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78"/>
                  <a:gd name="T73" fmla="*/ 0 h 567"/>
                  <a:gd name="T74" fmla="*/ 378 w 378"/>
                  <a:gd name="T75" fmla="*/ 567 h 567"/>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78" h="567">
                    <a:moveTo>
                      <a:pt x="0" y="58"/>
                    </a:moveTo>
                    <a:lnTo>
                      <a:pt x="25" y="41"/>
                    </a:lnTo>
                    <a:lnTo>
                      <a:pt x="65" y="75"/>
                    </a:lnTo>
                    <a:lnTo>
                      <a:pt x="137" y="82"/>
                    </a:lnTo>
                    <a:lnTo>
                      <a:pt x="179" y="60"/>
                    </a:lnTo>
                    <a:lnTo>
                      <a:pt x="191" y="13"/>
                    </a:lnTo>
                    <a:lnTo>
                      <a:pt x="259" y="0"/>
                    </a:lnTo>
                    <a:lnTo>
                      <a:pt x="296" y="18"/>
                    </a:lnTo>
                    <a:lnTo>
                      <a:pt x="292" y="58"/>
                    </a:lnTo>
                    <a:lnTo>
                      <a:pt x="278" y="99"/>
                    </a:lnTo>
                    <a:lnTo>
                      <a:pt x="327" y="148"/>
                    </a:lnTo>
                    <a:lnTo>
                      <a:pt x="297" y="183"/>
                    </a:lnTo>
                    <a:lnTo>
                      <a:pt x="333" y="245"/>
                    </a:lnTo>
                    <a:lnTo>
                      <a:pt x="319" y="302"/>
                    </a:lnTo>
                    <a:lnTo>
                      <a:pt x="378" y="420"/>
                    </a:lnTo>
                    <a:lnTo>
                      <a:pt x="245" y="532"/>
                    </a:lnTo>
                    <a:lnTo>
                      <a:pt x="85" y="567"/>
                    </a:lnTo>
                    <a:lnTo>
                      <a:pt x="76" y="545"/>
                    </a:lnTo>
                    <a:lnTo>
                      <a:pt x="25" y="527"/>
                    </a:lnTo>
                    <a:lnTo>
                      <a:pt x="17" y="418"/>
                    </a:lnTo>
                    <a:lnTo>
                      <a:pt x="170" y="297"/>
                    </a:lnTo>
                    <a:lnTo>
                      <a:pt x="120" y="238"/>
                    </a:lnTo>
                    <a:lnTo>
                      <a:pt x="102" y="119"/>
                    </a:lnTo>
                    <a:lnTo>
                      <a:pt x="0" y="58"/>
                    </a:lnTo>
                    <a:close/>
                  </a:path>
                </a:pathLst>
              </a:custGeom>
              <a:grpFill/>
              <a:ln w="3175" cap="rnd">
                <a:solidFill>
                  <a:schemeClr val="accent5"/>
                </a:solidFill>
                <a:round/>
                <a:headEnd/>
                <a:tailEnd/>
              </a:ln>
            </p:spPr>
            <p:txBody>
              <a:bodyPr/>
              <a:lstStyle/>
              <a:p>
                <a:endParaRPr lang="en-US" dirty="0"/>
              </a:p>
            </p:txBody>
          </p:sp>
          <p:sp>
            <p:nvSpPr>
              <p:cNvPr id="330" name="Freeform 69"/>
              <p:cNvSpPr>
                <a:spLocks noChangeAspect="1"/>
              </p:cNvSpPr>
              <p:nvPr/>
            </p:nvSpPr>
            <p:spPr bwMode="gray">
              <a:xfrm>
                <a:off x="4347139" y="2865436"/>
                <a:ext cx="327024" cy="315913"/>
              </a:xfrm>
              <a:custGeom>
                <a:avLst/>
                <a:gdLst>
                  <a:gd name="T0" fmla="*/ 0 w 438"/>
                  <a:gd name="T1" fmla="*/ 80863496 h 380"/>
                  <a:gd name="T2" fmla="*/ 8361536 w 438"/>
                  <a:gd name="T3" fmla="*/ 103670680 h 380"/>
                  <a:gd name="T4" fmla="*/ 58532995 w 438"/>
                  <a:gd name="T5" fmla="*/ 119566873 h 380"/>
                  <a:gd name="T6" fmla="*/ 50729193 w 438"/>
                  <a:gd name="T7" fmla="*/ 132007155 h 380"/>
                  <a:gd name="T8" fmla="*/ 69124723 w 438"/>
                  <a:gd name="T9" fmla="*/ 149285878 h 380"/>
                  <a:gd name="T10" fmla="*/ 76929271 w 438"/>
                  <a:gd name="T11" fmla="*/ 178314034 h 380"/>
                  <a:gd name="T12" fmla="*/ 55188829 w 438"/>
                  <a:gd name="T13" fmla="*/ 233604454 h 380"/>
                  <a:gd name="T14" fmla="*/ 115952015 w 438"/>
                  <a:gd name="T15" fmla="*/ 255721619 h 380"/>
                  <a:gd name="T16" fmla="*/ 122084107 w 438"/>
                  <a:gd name="T17" fmla="*/ 257795000 h 380"/>
                  <a:gd name="T18" fmla="*/ 150514376 w 438"/>
                  <a:gd name="T19" fmla="*/ 262632610 h 380"/>
                  <a:gd name="T20" fmla="*/ 150514376 w 438"/>
                  <a:gd name="T21" fmla="*/ 240516276 h 380"/>
                  <a:gd name="T22" fmla="*/ 167238196 w 438"/>
                  <a:gd name="T23" fmla="*/ 228766843 h 380"/>
                  <a:gd name="T24" fmla="*/ 207374915 w 438"/>
                  <a:gd name="T25" fmla="*/ 242589656 h 380"/>
                  <a:gd name="T26" fmla="*/ 233018005 w 438"/>
                  <a:gd name="T27" fmla="*/ 221164172 h 380"/>
                  <a:gd name="T28" fmla="*/ 217409655 w 438"/>
                  <a:gd name="T29" fmla="*/ 188680936 h 380"/>
                  <a:gd name="T30" fmla="*/ 223541747 w 438"/>
                  <a:gd name="T31" fmla="*/ 158271081 h 380"/>
                  <a:gd name="T32" fmla="*/ 204587736 w 438"/>
                  <a:gd name="T33" fmla="*/ 141683207 h 380"/>
                  <a:gd name="T34" fmla="*/ 233018005 w 438"/>
                  <a:gd name="T35" fmla="*/ 105744060 h 380"/>
                  <a:gd name="T36" fmla="*/ 244167467 w 438"/>
                  <a:gd name="T37" fmla="*/ 67040683 h 380"/>
                  <a:gd name="T38" fmla="*/ 207932649 w 438"/>
                  <a:gd name="T39" fmla="*/ 50452809 h 380"/>
                  <a:gd name="T40" fmla="*/ 198455644 w 438"/>
                  <a:gd name="T41" fmla="*/ 45615199 h 380"/>
                  <a:gd name="T42" fmla="*/ 143267562 w 438"/>
                  <a:gd name="T43" fmla="*/ 0 h 380"/>
                  <a:gd name="T44" fmla="*/ 124313551 w 438"/>
                  <a:gd name="T45" fmla="*/ 8985202 h 380"/>
                  <a:gd name="T46" fmla="*/ 101457640 w 438"/>
                  <a:gd name="T47" fmla="*/ 51835340 h 380"/>
                  <a:gd name="T48" fmla="*/ 54631094 w 438"/>
                  <a:gd name="T49" fmla="*/ 44232668 h 380"/>
                  <a:gd name="T50" fmla="*/ 61320921 w 438"/>
                  <a:gd name="T51" fmla="*/ 78790115 h 380"/>
                  <a:gd name="T52" fmla="*/ 0 w 438"/>
                  <a:gd name="T53" fmla="*/ 80863496 h 3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8"/>
                  <a:gd name="T82" fmla="*/ 0 h 380"/>
                  <a:gd name="T83" fmla="*/ 438 w 438"/>
                  <a:gd name="T84" fmla="*/ 380 h 3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8" h="380">
                    <a:moveTo>
                      <a:pt x="0" y="117"/>
                    </a:moveTo>
                    <a:lnTo>
                      <a:pt x="15" y="150"/>
                    </a:lnTo>
                    <a:lnTo>
                      <a:pt x="105" y="173"/>
                    </a:lnTo>
                    <a:lnTo>
                      <a:pt x="91" y="191"/>
                    </a:lnTo>
                    <a:lnTo>
                      <a:pt x="124" y="216"/>
                    </a:lnTo>
                    <a:lnTo>
                      <a:pt x="138" y="258"/>
                    </a:lnTo>
                    <a:lnTo>
                      <a:pt x="99" y="338"/>
                    </a:lnTo>
                    <a:lnTo>
                      <a:pt x="208" y="370"/>
                    </a:lnTo>
                    <a:lnTo>
                      <a:pt x="219" y="373"/>
                    </a:lnTo>
                    <a:lnTo>
                      <a:pt x="270" y="380"/>
                    </a:lnTo>
                    <a:lnTo>
                      <a:pt x="270" y="348"/>
                    </a:lnTo>
                    <a:lnTo>
                      <a:pt x="300" y="331"/>
                    </a:lnTo>
                    <a:lnTo>
                      <a:pt x="372" y="351"/>
                    </a:lnTo>
                    <a:lnTo>
                      <a:pt x="418" y="320"/>
                    </a:lnTo>
                    <a:lnTo>
                      <a:pt x="390" y="273"/>
                    </a:lnTo>
                    <a:lnTo>
                      <a:pt x="401" y="229"/>
                    </a:lnTo>
                    <a:lnTo>
                      <a:pt x="367" y="205"/>
                    </a:lnTo>
                    <a:lnTo>
                      <a:pt x="418" y="153"/>
                    </a:lnTo>
                    <a:lnTo>
                      <a:pt x="438" y="97"/>
                    </a:lnTo>
                    <a:lnTo>
                      <a:pt x="373" y="73"/>
                    </a:lnTo>
                    <a:lnTo>
                      <a:pt x="356" y="66"/>
                    </a:lnTo>
                    <a:lnTo>
                      <a:pt x="257" y="0"/>
                    </a:lnTo>
                    <a:lnTo>
                      <a:pt x="223" y="13"/>
                    </a:lnTo>
                    <a:lnTo>
                      <a:pt x="182" y="75"/>
                    </a:lnTo>
                    <a:lnTo>
                      <a:pt x="98" y="64"/>
                    </a:lnTo>
                    <a:lnTo>
                      <a:pt x="110" y="114"/>
                    </a:lnTo>
                    <a:lnTo>
                      <a:pt x="0" y="117"/>
                    </a:lnTo>
                    <a:close/>
                  </a:path>
                </a:pathLst>
              </a:custGeom>
              <a:grpFill/>
              <a:ln w="3175" cap="rnd">
                <a:solidFill>
                  <a:schemeClr val="accent5"/>
                </a:solidFill>
                <a:round/>
                <a:headEnd/>
                <a:tailEnd/>
              </a:ln>
            </p:spPr>
            <p:txBody>
              <a:bodyPr/>
              <a:lstStyle/>
              <a:p>
                <a:endParaRPr lang="en-US" dirty="0"/>
              </a:p>
            </p:txBody>
          </p:sp>
          <p:sp>
            <p:nvSpPr>
              <p:cNvPr id="331" name="Freeform 70"/>
              <p:cNvSpPr>
                <a:spLocks noChangeAspect="1"/>
              </p:cNvSpPr>
              <p:nvPr/>
            </p:nvSpPr>
            <p:spPr bwMode="gray">
              <a:xfrm>
                <a:off x="4686865" y="3157536"/>
                <a:ext cx="19049" cy="60325"/>
              </a:xfrm>
              <a:custGeom>
                <a:avLst/>
                <a:gdLst>
                  <a:gd name="T0" fmla="*/ 0 w 27"/>
                  <a:gd name="T1" fmla="*/ 25988180 h 71"/>
                  <a:gd name="T2" fmla="*/ 12445294 w 27"/>
                  <a:gd name="T3" fmla="*/ 51255009 h 71"/>
                  <a:gd name="T4" fmla="*/ 13440833 w 27"/>
                  <a:gd name="T5" fmla="*/ 0 h 71"/>
                  <a:gd name="T6" fmla="*/ 0 w 27"/>
                  <a:gd name="T7" fmla="*/ 25988180 h 71"/>
                  <a:gd name="T8" fmla="*/ 0 60000 65536"/>
                  <a:gd name="T9" fmla="*/ 0 60000 65536"/>
                  <a:gd name="T10" fmla="*/ 0 60000 65536"/>
                  <a:gd name="T11" fmla="*/ 0 60000 65536"/>
                  <a:gd name="T12" fmla="*/ 0 w 27"/>
                  <a:gd name="T13" fmla="*/ 0 h 71"/>
                  <a:gd name="T14" fmla="*/ 27 w 27"/>
                  <a:gd name="T15" fmla="*/ 71 h 71"/>
                </a:gdLst>
                <a:ahLst/>
                <a:cxnLst>
                  <a:cxn ang="T8">
                    <a:pos x="T0" y="T1"/>
                  </a:cxn>
                  <a:cxn ang="T9">
                    <a:pos x="T2" y="T3"/>
                  </a:cxn>
                  <a:cxn ang="T10">
                    <a:pos x="T4" y="T5"/>
                  </a:cxn>
                  <a:cxn ang="T11">
                    <a:pos x="T6" y="T7"/>
                  </a:cxn>
                </a:cxnLst>
                <a:rect l="T12" t="T13" r="T14" b="T15"/>
                <a:pathLst>
                  <a:path w="27" h="71">
                    <a:moveTo>
                      <a:pt x="0" y="36"/>
                    </a:moveTo>
                    <a:lnTo>
                      <a:pt x="25" y="71"/>
                    </a:lnTo>
                    <a:lnTo>
                      <a:pt x="27" y="0"/>
                    </a:lnTo>
                    <a:lnTo>
                      <a:pt x="0" y="36"/>
                    </a:lnTo>
                    <a:close/>
                  </a:path>
                </a:pathLst>
              </a:custGeom>
              <a:grpFill/>
              <a:ln w="3175" cap="rnd">
                <a:solidFill>
                  <a:schemeClr val="accent5"/>
                </a:solidFill>
                <a:round/>
                <a:headEnd/>
                <a:tailEnd/>
              </a:ln>
            </p:spPr>
            <p:txBody>
              <a:bodyPr/>
              <a:lstStyle/>
              <a:p>
                <a:endParaRPr lang="en-US" dirty="0"/>
              </a:p>
            </p:txBody>
          </p:sp>
          <p:sp>
            <p:nvSpPr>
              <p:cNvPr id="332" name="Freeform 71"/>
              <p:cNvSpPr>
                <a:spLocks noChangeAspect="1"/>
              </p:cNvSpPr>
              <p:nvPr/>
            </p:nvSpPr>
            <p:spPr bwMode="gray">
              <a:xfrm>
                <a:off x="3270245" y="4308469"/>
                <a:ext cx="76201" cy="100011"/>
              </a:xfrm>
              <a:custGeom>
                <a:avLst/>
                <a:gdLst>
                  <a:gd name="T0" fmla="*/ 0 w 101"/>
                  <a:gd name="T1" fmla="*/ 80523912 h 119"/>
                  <a:gd name="T2" fmla="*/ 8538172 w 101"/>
                  <a:gd name="T3" fmla="*/ 0 h 119"/>
                  <a:gd name="T4" fmla="*/ 57489505 w 101"/>
                  <a:gd name="T5" fmla="*/ 36024010 h 119"/>
                  <a:gd name="T6" fmla="*/ 27890709 w 101"/>
                  <a:gd name="T7" fmla="*/ 84055464 h 119"/>
                  <a:gd name="T8" fmla="*/ 0 w 101"/>
                  <a:gd name="T9" fmla="*/ 80523912 h 119"/>
                  <a:gd name="T10" fmla="*/ 0 60000 65536"/>
                  <a:gd name="T11" fmla="*/ 0 60000 65536"/>
                  <a:gd name="T12" fmla="*/ 0 60000 65536"/>
                  <a:gd name="T13" fmla="*/ 0 60000 65536"/>
                  <a:gd name="T14" fmla="*/ 0 60000 65536"/>
                  <a:gd name="T15" fmla="*/ 0 w 101"/>
                  <a:gd name="T16" fmla="*/ 0 h 119"/>
                  <a:gd name="T17" fmla="*/ 101 w 101"/>
                  <a:gd name="T18" fmla="*/ 119 h 119"/>
                </a:gdLst>
                <a:ahLst/>
                <a:cxnLst>
                  <a:cxn ang="T10">
                    <a:pos x="T0" y="T1"/>
                  </a:cxn>
                  <a:cxn ang="T11">
                    <a:pos x="T2" y="T3"/>
                  </a:cxn>
                  <a:cxn ang="T12">
                    <a:pos x="T4" y="T5"/>
                  </a:cxn>
                  <a:cxn ang="T13">
                    <a:pos x="T6" y="T7"/>
                  </a:cxn>
                  <a:cxn ang="T14">
                    <a:pos x="T8" y="T9"/>
                  </a:cxn>
                </a:cxnLst>
                <a:rect l="T15" t="T16" r="T17" b="T18"/>
                <a:pathLst>
                  <a:path w="101" h="119">
                    <a:moveTo>
                      <a:pt x="0" y="114"/>
                    </a:moveTo>
                    <a:lnTo>
                      <a:pt x="15" y="0"/>
                    </a:lnTo>
                    <a:lnTo>
                      <a:pt x="101" y="51"/>
                    </a:lnTo>
                    <a:lnTo>
                      <a:pt x="49" y="119"/>
                    </a:lnTo>
                    <a:lnTo>
                      <a:pt x="0" y="114"/>
                    </a:lnTo>
                    <a:close/>
                  </a:path>
                </a:pathLst>
              </a:custGeom>
              <a:grpFill/>
              <a:ln w="3175" cap="rnd">
                <a:solidFill>
                  <a:schemeClr val="accent5"/>
                </a:solidFill>
                <a:round/>
                <a:headEnd/>
                <a:tailEnd/>
              </a:ln>
            </p:spPr>
            <p:txBody>
              <a:bodyPr/>
              <a:lstStyle/>
              <a:p>
                <a:endParaRPr lang="en-US" dirty="0"/>
              </a:p>
            </p:txBody>
          </p:sp>
          <p:sp>
            <p:nvSpPr>
              <p:cNvPr id="333" name="Freeform 72"/>
              <p:cNvSpPr>
                <a:spLocks noChangeAspect="1"/>
              </p:cNvSpPr>
              <p:nvPr/>
            </p:nvSpPr>
            <p:spPr bwMode="gray">
              <a:xfrm>
                <a:off x="4617014" y="2720972"/>
                <a:ext cx="225425" cy="279398"/>
              </a:xfrm>
              <a:custGeom>
                <a:avLst/>
                <a:gdLst>
                  <a:gd name="T0" fmla="*/ 0 w 302"/>
                  <a:gd name="T1" fmla="*/ 95993500 h 335"/>
                  <a:gd name="T2" fmla="*/ 1114436 w 302"/>
                  <a:gd name="T3" fmla="*/ 133556536 h 335"/>
                  <a:gd name="T4" fmla="*/ 2228871 w 302"/>
                  <a:gd name="T5" fmla="*/ 150946059 h 335"/>
                  <a:gd name="T6" fmla="*/ 4457742 w 302"/>
                  <a:gd name="T7" fmla="*/ 171814319 h 335"/>
                  <a:gd name="T8" fmla="*/ 40673537 w 302"/>
                  <a:gd name="T9" fmla="*/ 188509095 h 335"/>
                  <a:gd name="T10" fmla="*/ 29529929 w 302"/>
                  <a:gd name="T11" fmla="*/ 227463293 h 335"/>
                  <a:gd name="T12" fmla="*/ 67417750 w 302"/>
                  <a:gd name="T13" fmla="*/ 233027940 h 335"/>
                  <a:gd name="T14" fmla="*/ 132049785 w 302"/>
                  <a:gd name="T15" fmla="*/ 231636779 h 335"/>
                  <a:gd name="T16" fmla="*/ 149879260 w 302"/>
                  <a:gd name="T17" fmla="*/ 194769323 h 335"/>
                  <a:gd name="T18" fmla="*/ 114777901 w 302"/>
                  <a:gd name="T19" fmla="*/ 146076992 h 335"/>
                  <a:gd name="T20" fmla="*/ 157122718 w 302"/>
                  <a:gd name="T21" fmla="*/ 120339665 h 335"/>
                  <a:gd name="T22" fmla="*/ 168266327 w 302"/>
                  <a:gd name="T23" fmla="*/ 127991055 h 335"/>
                  <a:gd name="T24" fmla="*/ 157122718 w 302"/>
                  <a:gd name="T25" fmla="*/ 35476294 h 335"/>
                  <a:gd name="T26" fmla="*/ 125921509 w 302"/>
                  <a:gd name="T27" fmla="*/ 12521290 h 335"/>
                  <a:gd name="T28" fmla="*/ 91933839 w 302"/>
                  <a:gd name="T29" fmla="*/ 27824070 h 335"/>
                  <a:gd name="T30" fmla="*/ 96390834 w 302"/>
                  <a:gd name="T31" fmla="*/ 17390356 h 335"/>
                  <a:gd name="T32" fmla="*/ 67417750 w 302"/>
                  <a:gd name="T33" fmla="*/ 0 h 335"/>
                  <a:gd name="T34" fmla="*/ 51817146 w 302"/>
                  <a:gd name="T35" fmla="*/ 0 h 335"/>
                  <a:gd name="T36" fmla="*/ 50702710 w 302"/>
                  <a:gd name="T37" fmla="*/ 50779073 h 335"/>
                  <a:gd name="T38" fmla="*/ 33430080 w 302"/>
                  <a:gd name="T39" fmla="*/ 36867456 h 335"/>
                  <a:gd name="T40" fmla="*/ 22844062 w 302"/>
                  <a:gd name="T41" fmla="*/ 53561397 h 335"/>
                  <a:gd name="T42" fmla="*/ 20058346 w 302"/>
                  <a:gd name="T43" fmla="*/ 84168624 h 335"/>
                  <a:gd name="T44" fmla="*/ 0 w 302"/>
                  <a:gd name="T45" fmla="*/ 95993500 h 33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2"/>
                  <a:gd name="T70" fmla="*/ 0 h 335"/>
                  <a:gd name="T71" fmla="*/ 302 w 302"/>
                  <a:gd name="T72" fmla="*/ 335 h 33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2" h="335">
                    <a:moveTo>
                      <a:pt x="0" y="138"/>
                    </a:moveTo>
                    <a:lnTo>
                      <a:pt x="2" y="192"/>
                    </a:lnTo>
                    <a:lnTo>
                      <a:pt x="4" y="217"/>
                    </a:lnTo>
                    <a:lnTo>
                      <a:pt x="8" y="247"/>
                    </a:lnTo>
                    <a:lnTo>
                      <a:pt x="73" y="271"/>
                    </a:lnTo>
                    <a:lnTo>
                      <a:pt x="53" y="327"/>
                    </a:lnTo>
                    <a:lnTo>
                      <a:pt x="121" y="335"/>
                    </a:lnTo>
                    <a:lnTo>
                      <a:pt x="237" y="333"/>
                    </a:lnTo>
                    <a:lnTo>
                      <a:pt x="269" y="280"/>
                    </a:lnTo>
                    <a:lnTo>
                      <a:pt x="206" y="210"/>
                    </a:lnTo>
                    <a:lnTo>
                      <a:pt x="282" y="173"/>
                    </a:lnTo>
                    <a:lnTo>
                      <a:pt x="302" y="184"/>
                    </a:lnTo>
                    <a:lnTo>
                      <a:pt x="282" y="51"/>
                    </a:lnTo>
                    <a:lnTo>
                      <a:pt x="226" y="18"/>
                    </a:lnTo>
                    <a:lnTo>
                      <a:pt x="165" y="40"/>
                    </a:lnTo>
                    <a:lnTo>
                      <a:pt x="173" y="25"/>
                    </a:lnTo>
                    <a:lnTo>
                      <a:pt x="121" y="0"/>
                    </a:lnTo>
                    <a:lnTo>
                      <a:pt x="93" y="0"/>
                    </a:lnTo>
                    <a:lnTo>
                      <a:pt x="91" y="73"/>
                    </a:lnTo>
                    <a:lnTo>
                      <a:pt x="60" y="53"/>
                    </a:lnTo>
                    <a:lnTo>
                      <a:pt x="41" y="77"/>
                    </a:lnTo>
                    <a:lnTo>
                      <a:pt x="36" y="121"/>
                    </a:lnTo>
                    <a:lnTo>
                      <a:pt x="0" y="138"/>
                    </a:lnTo>
                    <a:close/>
                  </a:path>
                </a:pathLst>
              </a:custGeom>
              <a:grpFill/>
              <a:ln w="3175" cap="rnd">
                <a:solidFill>
                  <a:schemeClr val="accent5"/>
                </a:solidFill>
                <a:round/>
                <a:headEnd/>
                <a:tailEnd/>
              </a:ln>
            </p:spPr>
            <p:txBody>
              <a:bodyPr/>
              <a:lstStyle/>
              <a:p>
                <a:endParaRPr lang="en-US" dirty="0"/>
              </a:p>
            </p:txBody>
          </p:sp>
          <p:sp>
            <p:nvSpPr>
              <p:cNvPr id="334" name="Freeform 73"/>
              <p:cNvSpPr>
                <a:spLocks noChangeAspect="1"/>
              </p:cNvSpPr>
              <p:nvPr/>
            </p:nvSpPr>
            <p:spPr bwMode="gray">
              <a:xfrm>
                <a:off x="4985316" y="3201985"/>
                <a:ext cx="165101" cy="179387"/>
              </a:xfrm>
              <a:custGeom>
                <a:avLst/>
                <a:gdLst>
                  <a:gd name="T0" fmla="*/ 0 w 216"/>
                  <a:gd name="T1" fmla="*/ 60005782 h 216"/>
                  <a:gd name="T2" fmla="*/ 16942623 w 216"/>
                  <a:gd name="T3" fmla="*/ 26209603 h 216"/>
                  <a:gd name="T4" fmla="*/ 57254540 w 216"/>
                  <a:gd name="T5" fmla="*/ 13104386 h 216"/>
                  <a:gd name="T6" fmla="*/ 106914480 w 216"/>
                  <a:gd name="T7" fmla="*/ 14483839 h 216"/>
                  <a:gd name="T8" fmla="*/ 126194491 w 216"/>
                  <a:gd name="T9" fmla="*/ 0 h 216"/>
                  <a:gd name="T10" fmla="*/ 119767820 w 216"/>
                  <a:gd name="T11" fmla="*/ 31037273 h 216"/>
                  <a:gd name="T12" fmla="*/ 85297845 w 216"/>
                  <a:gd name="T13" fmla="*/ 24140009 h 216"/>
                  <a:gd name="T14" fmla="*/ 67771257 w 216"/>
                  <a:gd name="T15" fmla="*/ 50349612 h 216"/>
                  <a:gd name="T16" fmla="*/ 49659940 w 216"/>
                  <a:gd name="T17" fmla="*/ 35865773 h 216"/>
                  <a:gd name="T18" fmla="*/ 62513281 w 216"/>
                  <a:gd name="T19" fmla="*/ 75869074 h 216"/>
                  <a:gd name="T20" fmla="*/ 46154622 w 216"/>
                  <a:gd name="T21" fmla="*/ 83456480 h 216"/>
                  <a:gd name="T22" fmla="*/ 77703245 w 216"/>
                  <a:gd name="T23" fmla="*/ 100009913 h 216"/>
                  <a:gd name="T24" fmla="*/ 77703245 w 216"/>
                  <a:gd name="T25" fmla="*/ 116563347 h 216"/>
                  <a:gd name="T26" fmla="*/ 51996563 w 216"/>
                  <a:gd name="T27" fmla="*/ 120701706 h 216"/>
                  <a:gd name="T28" fmla="*/ 60760622 w 216"/>
                  <a:gd name="T29" fmla="*/ 148980073 h 216"/>
                  <a:gd name="T30" fmla="*/ 29795964 w 216"/>
                  <a:gd name="T31" fmla="*/ 140014045 h 216"/>
                  <a:gd name="T32" fmla="*/ 20447941 w 216"/>
                  <a:gd name="T33" fmla="*/ 113114300 h 216"/>
                  <a:gd name="T34" fmla="*/ 61344587 w 216"/>
                  <a:gd name="T35" fmla="*/ 102078677 h 216"/>
                  <a:gd name="T36" fmla="*/ 20447941 w 216"/>
                  <a:gd name="T37" fmla="*/ 97940319 h 216"/>
                  <a:gd name="T38" fmla="*/ 0 w 216"/>
                  <a:gd name="T39" fmla="*/ 60005782 h 2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216"/>
                  <a:gd name="T62" fmla="*/ 216 w 216"/>
                  <a:gd name="T63" fmla="*/ 216 h 2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216">
                    <a:moveTo>
                      <a:pt x="0" y="87"/>
                    </a:moveTo>
                    <a:lnTo>
                      <a:pt x="29" y="38"/>
                    </a:lnTo>
                    <a:lnTo>
                      <a:pt x="98" y="19"/>
                    </a:lnTo>
                    <a:lnTo>
                      <a:pt x="183" y="21"/>
                    </a:lnTo>
                    <a:lnTo>
                      <a:pt x="216" y="0"/>
                    </a:lnTo>
                    <a:lnTo>
                      <a:pt x="205" y="45"/>
                    </a:lnTo>
                    <a:lnTo>
                      <a:pt x="146" y="35"/>
                    </a:lnTo>
                    <a:lnTo>
                      <a:pt x="116" y="73"/>
                    </a:lnTo>
                    <a:lnTo>
                      <a:pt x="85" y="52"/>
                    </a:lnTo>
                    <a:lnTo>
                      <a:pt x="107" y="110"/>
                    </a:lnTo>
                    <a:lnTo>
                      <a:pt x="79" y="121"/>
                    </a:lnTo>
                    <a:lnTo>
                      <a:pt x="133" y="145"/>
                    </a:lnTo>
                    <a:lnTo>
                      <a:pt x="133" y="169"/>
                    </a:lnTo>
                    <a:lnTo>
                      <a:pt x="89" y="175"/>
                    </a:lnTo>
                    <a:lnTo>
                      <a:pt x="104" y="216"/>
                    </a:lnTo>
                    <a:lnTo>
                      <a:pt x="51" y="203"/>
                    </a:lnTo>
                    <a:lnTo>
                      <a:pt x="35" y="164"/>
                    </a:lnTo>
                    <a:lnTo>
                      <a:pt x="105" y="148"/>
                    </a:lnTo>
                    <a:lnTo>
                      <a:pt x="35" y="142"/>
                    </a:lnTo>
                    <a:lnTo>
                      <a:pt x="0" y="87"/>
                    </a:lnTo>
                    <a:close/>
                  </a:path>
                </a:pathLst>
              </a:custGeom>
              <a:grpFill/>
              <a:ln w="3175" cap="rnd">
                <a:solidFill>
                  <a:schemeClr val="accent5"/>
                </a:solidFill>
                <a:round/>
                <a:headEnd/>
                <a:tailEnd/>
              </a:ln>
            </p:spPr>
            <p:txBody>
              <a:bodyPr/>
              <a:lstStyle/>
              <a:p>
                <a:endParaRPr lang="en-US" dirty="0"/>
              </a:p>
            </p:txBody>
          </p:sp>
          <p:sp>
            <p:nvSpPr>
              <p:cNvPr id="335" name="Freeform 74"/>
              <p:cNvSpPr>
                <a:spLocks noChangeAspect="1"/>
              </p:cNvSpPr>
              <p:nvPr/>
            </p:nvSpPr>
            <p:spPr bwMode="gray">
              <a:xfrm>
                <a:off x="5075802" y="3411535"/>
                <a:ext cx="74612" cy="9524"/>
              </a:xfrm>
              <a:custGeom>
                <a:avLst/>
                <a:gdLst>
                  <a:gd name="T0" fmla="*/ 0 w 101"/>
                  <a:gd name="T1" fmla="*/ 6480402 h 14"/>
                  <a:gd name="T2" fmla="*/ 4365910 w 101"/>
                  <a:gd name="T3" fmla="*/ 0 h 14"/>
                  <a:gd name="T4" fmla="*/ 55118322 w 101"/>
                  <a:gd name="T5" fmla="*/ 6480402 h 14"/>
                  <a:gd name="T6" fmla="*/ 18008825 w 101"/>
                  <a:gd name="T7" fmla="*/ 6480402 h 14"/>
                  <a:gd name="T8" fmla="*/ 0 w 101"/>
                  <a:gd name="T9" fmla="*/ 6480402 h 14"/>
                  <a:gd name="T10" fmla="*/ 0 60000 65536"/>
                  <a:gd name="T11" fmla="*/ 0 60000 65536"/>
                  <a:gd name="T12" fmla="*/ 0 60000 65536"/>
                  <a:gd name="T13" fmla="*/ 0 60000 65536"/>
                  <a:gd name="T14" fmla="*/ 0 60000 65536"/>
                  <a:gd name="T15" fmla="*/ 0 w 101"/>
                  <a:gd name="T16" fmla="*/ 0 h 14"/>
                  <a:gd name="T17" fmla="*/ 101 w 101"/>
                  <a:gd name="T18" fmla="*/ 14 h 14"/>
                </a:gdLst>
                <a:ahLst/>
                <a:cxnLst>
                  <a:cxn ang="T10">
                    <a:pos x="T0" y="T1"/>
                  </a:cxn>
                  <a:cxn ang="T11">
                    <a:pos x="T2" y="T3"/>
                  </a:cxn>
                  <a:cxn ang="T12">
                    <a:pos x="T4" y="T5"/>
                  </a:cxn>
                  <a:cxn ang="T13">
                    <a:pos x="T6" y="T7"/>
                  </a:cxn>
                  <a:cxn ang="T14">
                    <a:pos x="T8" y="T9"/>
                  </a:cxn>
                </a:cxnLst>
                <a:rect l="T15" t="T16" r="T17" b="T18"/>
                <a:pathLst>
                  <a:path w="101" h="14">
                    <a:moveTo>
                      <a:pt x="0" y="14"/>
                    </a:moveTo>
                    <a:lnTo>
                      <a:pt x="8" y="0"/>
                    </a:lnTo>
                    <a:lnTo>
                      <a:pt x="101" y="14"/>
                    </a:lnTo>
                    <a:lnTo>
                      <a:pt x="33" y="14"/>
                    </a:lnTo>
                    <a:lnTo>
                      <a:pt x="0" y="14"/>
                    </a:lnTo>
                    <a:close/>
                  </a:path>
                </a:pathLst>
              </a:custGeom>
              <a:grpFill/>
              <a:ln w="3175" cap="rnd">
                <a:solidFill>
                  <a:schemeClr val="accent5"/>
                </a:solidFill>
                <a:round/>
                <a:headEnd/>
                <a:tailEnd/>
              </a:ln>
            </p:spPr>
            <p:txBody>
              <a:bodyPr/>
              <a:lstStyle/>
              <a:p>
                <a:endParaRPr lang="en-US" dirty="0"/>
              </a:p>
            </p:txBody>
          </p:sp>
          <p:sp>
            <p:nvSpPr>
              <p:cNvPr id="336" name="Freeform 75"/>
              <p:cNvSpPr>
                <a:spLocks noChangeAspect="1"/>
              </p:cNvSpPr>
              <p:nvPr/>
            </p:nvSpPr>
            <p:spPr bwMode="gray">
              <a:xfrm>
                <a:off x="2787647" y="1230312"/>
                <a:ext cx="1576388" cy="1274762"/>
              </a:xfrm>
              <a:custGeom>
                <a:avLst/>
                <a:gdLst>
                  <a:gd name="T0" fmla="*/ 131851514 w 2109"/>
                  <a:gd name="T1" fmla="*/ 250097543 h 1540"/>
                  <a:gd name="T2" fmla="*/ 153640649 w 2109"/>
                  <a:gd name="T3" fmla="*/ 204874948 h 1540"/>
                  <a:gd name="T4" fmla="*/ 102240983 w 2109"/>
                  <a:gd name="T5" fmla="*/ 182948213 h 1540"/>
                  <a:gd name="T6" fmla="*/ 219566407 w 2109"/>
                  <a:gd name="T7" fmla="*/ 100039017 h 1540"/>
                  <a:gd name="T8" fmla="*/ 340244178 w 2109"/>
                  <a:gd name="T9" fmla="*/ 68520113 h 1540"/>
                  <a:gd name="T10" fmla="*/ 433545568 w 2109"/>
                  <a:gd name="T11" fmla="*/ 108946624 h 1540"/>
                  <a:gd name="T12" fmla="*/ 410638983 w 2109"/>
                  <a:gd name="T13" fmla="*/ 63038636 h 1540"/>
                  <a:gd name="T14" fmla="*/ 552546791 w 2109"/>
                  <a:gd name="T15" fmla="*/ 87019890 h 1540"/>
                  <a:gd name="T16" fmla="*/ 624618892 w 2109"/>
                  <a:gd name="T17" fmla="*/ 63038636 h 1540"/>
                  <a:gd name="T18" fmla="*/ 516232313 w 2109"/>
                  <a:gd name="T19" fmla="*/ 23296689 h 1540"/>
                  <a:gd name="T20" fmla="*/ 646407280 w 2109"/>
                  <a:gd name="T21" fmla="*/ 45223424 h 1540"/>
                  <a:gd name="T22" fmla="*/ 641938231 w 2109"/>
                  <a:gd name="T23" fmla="*/ 6166868 h 1540"/>
                  <a:gd name="T24" fmla="*/ 888880271 w 2109"/>
                  <a:gd name="T25" fmla="*/ 21241343 h 1540"/>
                  <a:gd name="T26" fmla="*/ 908434508 w 2109"/>
                  <a:gd name="T27" fmla="*/ 23296689 h 1540"/>
                  <a:gd name="T28" fmla="*/ 990003805 w 2109"/>
                  <a:gd name="T29" fmla="*/ 56871768 h 1540"/>
                  <a:gd name="T30" fmla="*/ 753676410 w 2109"/>
                  <a:gd name="T31" fmla="*/ 98669062 h 1540"/>
                  <a:gd name="T32" fmla="*/ 879382328 w 2109"/>
                  <a:gd name="T33" fmla="*/ 121280360 h 1540"/>
                  <a:gd name="T34" fmla="*/ 1020731785 w 2109"/>
                  <a:gd name="T35" fmla="*/ 111687362 h 1540"/>
                  <a:gd name="T36" fmla="*/ 1121296221 w 2109"/>
                  <a:gd name="T37" fmla="*/ 95927496 h 1540"/>
                  <a:gd name="T38" fmla="*/ 998383551 w 2109"/>
                  <a:gd name="T39" fmla="*/ 171299869 h 1540"/>
                  <a:gd name="T40" fmla="*/ 1078277048 w 2109"/>
                  <a:gd name="T41" fmla="*/ 195967341 h 1540"/>
                  <a:gd name="T42" fmla="*/ 1006205695 w 2109"/>
                  <a:gd name="T43" fmla="*/ 265857409 h 1540"/>
                  <a:gd name="T44" fmla="*/ 1015703638 w 2109"/>
                  <a:gd name="T45" fmla="*/ 319303048 h 1540"/>
                  <a:gd name="T46" fmla="*/ 994472853 w 2109"/>
                  <a:gd name="T47" fmla="*/ 357674212 h 1540"/>
                  <a:gd name="T48" fmla="*/ 1029112279 w 2109"/>
                  <a:gd name="T49" fmla="*/ 394674593 h 1540"/>
                  <a:gd name="T50" fmla="*/ 984974910 w 2109"/>
                  <a:gd name="T51" fmla="*/ 430305019 h 1540"/>
                  <a:gd name="T52" fmla="*/ 1008440593 w 2109"/>
                  <a:gd name="T53" fmla="*/ 470046966 h 1540"/>
                  <a:gd name="T54" fmla="*/ 1020731785 w 2109"/>
                  <a:gd name="T55" fmla="*/ 505676563 h 1540"/>
                  <a:gd name="T56" fmla="*/ 893349320 w 2109"/>
                  <a:gd name="T57" fmla="*/ 531714819 h 1540"/>
                  <a:gd name="T58" fmla="*/ 920725700 w 2109"/>
                  <a:gd name="T59" fmla="*/ 585845021 h 1540"/>
                  <a:gd name="T60" fmla="*/ 987768907 w 2109"/>
                  <a:gd name="T61" fmla="*/ 602290279 h 1540"/>
                  <a:gd name="T62" fmla="*/ 977153514 w 2109"/>
                  <a:gd name="T63" fmla="*/ 639976051 h 1540"/>
                  <a:gd name="T64" fmla="*/ 879940679 w 2109"/>
                  <a:gd name="T65" fmla="*/ 598178757 h 1540"/>
                  <a:gd name="T66" fmla="*/ 900612365 w 2109"/>
                  <a:gd name="T67" fmla="*/ 661901958 h 1540"/>
                  <a:gd name="T68" fmla="*/ 903964712 w 2109"/>
                  <a:gd name="T69" fmla="*/ 731107462 h 1540"/>
                  <a:gd name="T70" fmla="*/ 793343983 w 2109"/>
                  <a:gd name="T71" fmla="*/ 755089543 h 1540"/>
                  <a:gd name="T72" fmla="*/ 714567935 w 2109"/>
                  <a:gd name="T73" fmla="*/ 840739477 h 1540"/>
                  <a:gd name="T74" fmla="*/ 680487608 w 2109"/>
                  <a:gd name="T75" fmla="*/ 823609656 h 1540"/>
                  <a:gd name="T76" fmla="*/ 615679300 w 2109"/>
                  <a:gd name="T77" fmla="*/ 879796033 h 1540"/>
                  <a:gd name="T78" fmla="*/ 611210251 w 2109"/>
                  <a:gd name="T79" fmla="*/ 922963282 h 1540"/>
                  <a:gd name="T80" fmla="*/ 609533704 w 2109"/>
                  <a:gd name="T81" fmla="*/ 956538361 h 1540"/>
                  <a:gd name="T82" fmla="*/ 567631980 w 2109"/>
                  <a:gd name="T83" fmla="*/ 1040132121 h 1540"/>
                  <a:gd name="T84" fmla="*/ 481592887 w 2109"/>
                  <a:gd name="T85" fmla="*/ 1029854559 h 1540"/>
                  <a:gd name="T86" fmla="*/ 459245401 w 2109"/>
                  <a:gd name="T87" fmla="*/ 1005872478 h 1540"/>
                  <a:gd name="T88" fmla="*/ 417343678 w 2109"/>
                  <a:gd name="T89" fmla="*/ 909259591 h 1540"/>
                  <a:gd name="T90" fmla="*/ 405610836 w 2109"/>
                  <a:gd name="T91" fmla="*/ 860610037 h 1540"/>
                  <a:gd name="T92" fmla="*/ 392761293 w 2109"/>
                  <a:gd name="T93" fmla="*/ 756459498 h 1540"/>
                  <a:gd name="T94" fmla="*/ 390526395 w 2109"/>
                  <a:gd name="T95" fmla="*/ 742755807 h 1540"/>
                  <a:gd name="T96" fmla="*/ 399465240 w 2109"/>
                  <a:gd name="T97" fmla="*/ 673550302 h 1540"/>
                  <a:gd name="T98" fmla="*/ 433545568 w 2109"/>
                  <a:gd name="T99" fmla="*/ 646142919 h 1540"/>
                  <a:gd name="T100" fmla="*/ 407845734 w 2109"/>
                  <a:gd name="T101" fmla="*/ 613253232 h 1540"/>
                  <a:gd name="T102" fmla="*/ 368737260 w 2109"/>
                  <a:gd name="T103" fmla="*/ 613253232 h 1540"/>
                  <a:gd name="T104" fmla="*/ 338567630 w 2109"/>
                  <a:gd name="T105" fmla="*/ 589956543 h 1540"/>
                  <a:gd name="T106" fmla="*/ 313985246 w 2109"/>
                  <a:gd name="T107" fmla="*/ 477583789 h 1540"/>
                  <a:gd name="T108" fmla="*/ 234092497 w 2109"/>
                  <a:gd name="T109" fmla="*/ 398786114 h 1540"/>
                  <a:gd name="T110" fmla="*/ 129616616 w 2109"/>
                  <a:gd name="T111" fmla="*/ 409749067 h 1540"/>
                  <a:gd name="T112" fmla="*/ 29610531 w 2109"/>
                  <a:gd name="T113" fmla="*/ 357674212 h 1540"/>
                  <a:gd name="T114" fmla="*/ 127381718 w 2109"/>
                  <a:gd name="T115" fmla="*/ 334377523 h 15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109"/>
                  <a:gd name="T175" fmla="*/ 0 h 1540"/>
                  <a:gd name="T176" fmla="*/ 2109 w 2109"/>
                  <a:gd name="T177" fmla="*/ 1540 h 154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109" h="1540">
                    <a:moveTo>
                      <a:pt x="0" y="432"/>
                    </a:moveTo>
                    <a:lnTo>
                      <a:pt x="12" y="409"/>
                    </a:lnTo>
                    <a:lnTo>
                      <a:pt x="149" y="365"/>
                    </a:lnTo>
                    <a:lnTo>
                      <a:pt x="236" y="365"/>
                    </a:lnTo>
                    <a:lnTo>
                      <a:pt x="285" y="330"/>
                    </a:lnTo>
                    <a:lnTo>
                      <a:pt x="270" y="319"/>
                    </a:lnTo>
                    <a:lnTo>
                      <a:pt x="301" y="307"/>
                    </a:lnTo>
                    <a:lnTo>
                      <a:pt x="275" y="299"/>
                    </a:lnTo>
                    <a:lnTo>
                      <a:pt x="321" y="285"/>
                    </a:lnTo>
                    <a:lnTo>
                      <a:pt x="304" y="273"/>
                    </a:lnTo>
                    <a:lnTo>
                      <a:pt x="243" y="296"/>
                    </a:lnTo>
                    <a:lnTo>
                      <a:pt x="183" y="267"/>
                    </a:lnTo>
                    <a:lnTo>
                      <a:pt x="260" y="250"/>
                    </a:lnTo>
                    <a:lnTo>
                      <a:pt x="303" y="201"/>
                    </a:lnTo>
                    <a:lnTo>
                      <a:pt x="397" y="199"/>
                    </a:lnTo>
                    <a:lnTo>
                      <a:pt x="393" y="146"/>
                    </a:lnTo>
                    <a:lnTo>
                      <a:pt x="463" y="144"/>
                    </a:lnTo>
                    <a:lnTo>
                      <a:pt x="534" y="182"/>
                    </a:lnTo>
                    <a:lnTo>
                      <a:pt x="450" y="133"/>
                    </a:lnTo>
                    <a:lnTo>
                      <a:pt x="609" y="100"/>
                    </a:lnTo>
                    <a:lnTo>
                      <a:pt x="648" y="124"/>
                    </a:lnTo>
                    <a:lnTo>
                      <a:pt x="653" y="170"/>
                    </a:lnTo>
                    <a:lnTo>
                      <a:pt x="674" y="131"/>
                    </a:lnTo>
                    <a:lnTo>
                      <a:pt x="776" y="159"/>
                    </a:lnTo>
                    <a:lnTo>
                      <a:pt x="741" y="136"/>
                    </a:lnTo>
                    <a:lnTo>
                      <a:pt x="790" y="140"/>
                    </a:lnTo>
                    <a:lnTo>
                      <a:pt x="747" y="113"/>
                    </a:lnTo>
                    <a:lnTo>
                      <a:pt x="735" y="92"/>
                    </a:lnTo>
                    <a:lnTo>
                      <a:pt x="758" y="87"/>
                    </a:lnTo>
                    <a:lnTo>
                      <a:pt x="961" y="152"/>
                    </a:lnTo>
                    <a:lnTo>
                      <a:pt x="945" y="131"/>
                    </a:lnTo>
                    <a:lnTo>
                      <a:pt x="989" y="127"/>
                    </a:lnTo>
                    <a:lnTo>
                      <a:pt x="961" y="109"/>
                    </a:lnTo>
                    <a:lnTo>
                      <a:pt x="1029" y="113"/>
                    </a:lnTo>
                    <a:lnTo>
                      <a:pt x="921" y="66"/>
                    </a:lnTo>
                    <a:lnTo>
                      <a:pt x="1118" y="92"/>
                    </a:lnTo>
                    <a:lnTo>
                      <a:pt x="1074" y="65"/>
                    </a:lnTo>
                    <a:lnTo>
                      <a:pt x="957" y="60"/>
                    </a:lnTo>
                    <a:lnTo>
                      <a:pt x="996" y="58"/>
                    </a:lnTo>
                    <a:lnTo>
                      <a:pt x="924" y="34"/>
                    </a:lnTo>
                    <a:lnTo>
                      <a:pt x="1009" y="41"/>
                    </a:lnTo>
                    <a:lnTo>
                      <a:pt x="974" y="31"/>
                    </a:lnTo>
                    <a:lnTo>
                      <a:pt x="1012" y="23"/>
                    </a:lnTo>
                    <a:lnTo>
                      <a:pt x="1157" y="66"/>
                    </a:lnTo>
                    <a:lnTo>
                      <a:pt x="1141" y="50"/>
                    </a:lnTo>
                    <a:lnTo>
                      <a:pt x="1204" y="34"/>
                    </a:lnTo>
                    <a:lnTo>
                      <a:pt x="1151" y="31"/>
                    </a:lnTo>
                    <a:lnTo>
                      <a:pt x="1149" y="9"/>
                    </a:lnTo>
                    <a:lnTo>
                      <a:pt x="1185" y="0"/>
                    </a:lnTo>
                    <a:lnTo>
                      <a:pt x="1574" y="10"/>
                    </a:lnTo>
                    <a:lnTo>
                      <a:pt x="1602" y="22"/>
                    </a:lnTo>
                    <a:lnTo>
                      <a:pt x="1591" y="31"/>
                    </a:lnTo>
                    <a:lnTo>
                      <a:pt x="1329" y="33"/>
                    </a:lnTo>
                    <a:lnTo>
                      <a:pt x="1360" y="44"/>
                    </a:lnTo>
                    <a:lnTo>
                      <a:pt x="1258" y="58"/>
                    </a:lnTo>
                    <a:lnTo>
                      <a:pt x="1626" y="34"/>
                    </a:lnTo>
                    <a:lnTo>
                      <a:pt x="1640" y="55"/>
                    </a:lnTo>
                    <a:lnTo>
                      <a:pt x="1591" y="67"/>
                    </a:lnTo>
                    <a:lnTo>
                      <a:pt x="1675" y="59"/>
                    </a:lnTo>
                    <a:lnTo>
                      <a:pt x="1772" y="83"/>
                    </a:lnTo>
                    <a:lnTo>
                      <a:pt x="1626" y="124"/>
                    </a:lnTo>
                    <a:lnTo>
                      <a:pt x="1392" y="120"/>
                    </a:lnTo>
                    <a:lnTo>
                      <a:pt x="1448" y="127"/>
                    </a:lnTo>
                    <a:lnTo>
                      <a:pt x="1349" y="144"/>
                    </a:lnTo>
                    <a:lnTo>
                      <a:pt x="1349" y="165"/>
                    </a:lnTo>
                    <a:lnTo>
                      <a:pt x="1607" y="133"/>
                    </a:lnTo>
                    <a:lnTo>
                      <a:pt x="1628" y="146"/>
                    </a:lnTo>
                    <a:lnTo>
                      <a:pt x="1574" y="177"/>
                    </a:lnTo>
                    <a:lnTo>
                      <a:pt x="1740" y="127"/>
                    </a:lnTo>
                    <a:lnTo>
                      <a:pt x="1749" y="175"/>
                    </a:lnTo>
                    <a:lnTo>
                      <a:pt x="1668" y="258"/>
                    </a:lnTo>
                    <a:lnTo>
                      <a:pt x="1827" y="163"/>
                    </a:lnTo>
                    <a:lnTo>
                      <a:pt x="1824" y="177"/>
                    </a:lnTo>
                    <a:lnTo>
                      <a:pt x="1900" y="176"/>
                    </a:lnTo>
                    <a:lnTo>
                      <a:pt x="1924" y="144"/>
                    </a:lnTo>
                    <a:lnTo>
                      <a:pt x="2007" y="140"/>
                    </a:lnTo>
                    <a:lnTo>
                      <a:pt x="2109" y="168"/>
                    </a:lnTo>
                    <a:lnTo>
                      <a:pt x="2009" y="209"/>
                    </a:lnTo>
                    <a:lnTo>
                      <a:pt x="2015" y="226"/>
                    </a:lnTo>
                    <a:lnTo>
                      <a:pt x="1787" y="250"/>
                    </a:lnTo>
                    <a:lnTo>
                      <a:pt x="1969" y="252"/>
                    </a:lnTo>
                    <a:lnTo>
                      <a:pt x="1820" y="286"/>
                    </a:lnTo>
                    <a:lnTo>
                      <a:pt x="1829" y="312"/>
                    </a:lnTo>
                    <a:lnTo>
                      <a:pt x="1930" y="286"/>
                    </a:lnTo>
                    <a:lnTo>
                      <a:pt x="1856" y="319"/>
                    </a:lnTo>
                    <a:lnTo>
                      <a:pt x="1847" y="361"/>
                    </a:lnTo>
                    <a:lnTo>
                      <a:pt x="1871" y="350"/>
                    </a:lnTo>
                    <a:lnTo>
                      <a:pt x="1801" y="388"/>
                    </a:lnTo>
                    <a:lnTo>
                      <a:pt x="1776" y="466"/>
                    </a:lnTo>
                    <a:lnTo>
                      <a:pt x="1813" y="449"/>
                    </a:lnTo>
                    <a:lnTo>
                      <a:pt x="1866" y="466"/>
                    </a:lnTo>
                    <a:lnTo>
                      <a:pt x="1818" y="466"/>
                    </a:lnTo>
                    <a:lnTo>
                      <a:pt x="1818" y="489"/>
                    </a:lnTo>
                    <a:lnTo>
                      <a:pt x="1898" y="499"/>
                    </a:lnTo>
                    <a:lnTo>
                      <a:pt x="1900" y="527"/>
                    </a:lnTo>
                    <a:lnTo>
                      <a:pt x="1780" y="522"/>
                    </a:lnTo>
                    <a:lnTo>
                      <a:pt x="1813" y="535"/>
                    </a:lnTo>
                    <a:lnTo>
                      <a:pt x="1746" y="543"/>
                    </a:lnTo>
                    <a:lnTo>
                      <a:pt x="1780" y="575"/>
                    </a:lnTo>
                    <a:lnTo>
                      <a:pt x="1842" y="576"/>
                    </a:lnTo>
                    <a:lnTo>
                      <a:pt x="1805" y="595"/>
                    </a:lnTo>
                    <a:lnTo>
                      <a:pt x="1854" y="612"/>
                    </a:lnTo>
                    <a:lnTo>
                      <a:pt x="1853" y="652"/>
                    </a:lnTo>
                    <a:lnTo>
                      <a:pt x="1763" y="628"/>
                    </a:lnTo>
                    <a:lnTo>
                      <a:pt x="1816" y="650"/>
                    </a:lnTo>
                    <a:lnTo>
                      <a:pt x="1784" y="663"/>
                    </a:lnTo>
                    <a:lnTo>
                      <a:pt x="1813" y="661"/>
                    </a:lnTo>
                    <a:lnTo>
                      <a:pt x="1805" y="686"/>
                    </a:lnTo>
                    <a:lnTo>
                      <a:pt x="1870" y="700"/>
                    </a:lnTo>
                    <a:lnTo>
                      <a:pt x="1768" y="692"/>
                    </a:lnTo>
                    <a:lnTo>
                      <a:pt x="1749" y="706"/>
                    </a:lnTo>
                    <a:lnTo>
                      <a:pt x="1827" y="738"/>
                    </a:lnTo>
                    <a:lnTo>
                      <a:pt x="1816" y="764"/>
                    </a:lnTo>
                    <a:lnTo>
                      <a:pt x="1754" y="780"/>
                    </a:lnTo>
                    <a:lnTo>
                      <a:pt x="1692" y="742"/>
                    </a:lnTo>
                    <a:lnTo>
                      <a:pt x="1599" y="776"/>
                    </a:lnTo>
                    <a:lnTo>
                      <a:pt x="1665" y="795"/>
                    </a:lnTo>
                    <a:lnTo>
                      <a:pt x="1602" y="813"/>
                    </a:lnTo>
                    <a:lnTo>
                      <a:pt x="1670" y="816"/>
                    </a:lnTo>
                    <a:lnTo>
                      <a:pt x="1648" y="855"/>
                    </a:lnTo>
                    <a:lnTo>
                      <a:pt x="1675" y="832"/>
                    </a:lnTo>
                    <a:lnTo>
                      <a:pt x="1749" y="864"/>
                    </a:lnTo>
                    <a:lnTo>
                      <a:pt x="1727" y="889"/>
                    </a:lnTo>
                    <a:lnTo>
                      <a:pt x="1768" y="879"/>
                    </a:lnTo>
                    <a:lnTo>
                      <a:pt x="1749" y="906"/>
                    </a:lnTo>
                    <a:lnTo>
                      <a:pt x="1778" y="894"/>
                    </a:lnTo>
                    <a:lnTo>
                      <a:pt x="1782" y="959"/>
                    </a:lnTo>
                    <a:lnTo>
                      <a:pt x="1749" y="934"/>
                    </a:lnTo>
                    <a:lnTo>
                      <a:pt x="1749" y="959"/>
                    </a:lnTo>
                    <a:lnTo>
                      <a:pt x="1717" y="958"/>
                    </a:lnTo>
                    <a:lnTo>
                      <a:pt x="1675" y="904"/>
                    </a:lnTo>
                    <a:lnTo>
                      <a:pt x="1575" y="873"/>
                    </a:lnTo>
                    <a:lnTo>
                      <a:pt x="1645" y="909"/>
                    </a:lnTo>
                    <a:lnTo>
                      <a:pt x="1552" y="928"/>
                    </a:lnTo>
                    <a:lnTo>
                      <a:pt x="1526" y="959"/>
                    </a:lnTo>
                    <a:lnTo>
                      <a:pt x="1612" y="966"/>
                    </a:lnTo>
                    <a:lnTo>
                      <a:pt x="1540" y="985"/>
                    </a:lnTo>
                    <a:lnTo>
                      <a:pt x="1650" y="963"/>
                    </a:lnTo>
                    <a:lnTo>
                      <a:pt x="1756" y="991"/>
                    </a:lnTo>
                    <a:lnTo>
                      <a:pt x="1618" y="1067"/>
                    </a:lnTo>
                    <a:lnTo>
                      <a:pt x="1483" y="1100"/>
                    </a:lnTo>
                    <a:lnTo>
                      <a:pt x="1434" y="1102"/>
                    </a:lnTo>
                    <a:lnTo>
                      <a:pt x="1404" y="1068"/>
                    </a:lnTo>
                    <a:lnTo>
                      <a:pt x="1420" y="1102"/>
                    </a:lnTo>
                    <a:lnTo>
                      <a:pt x="1379" y="1122"/>
                    </a:lnTo>
                    <a:lnTo>
                      <a:pt x="1329" y="1204"/>
                    </a:lnTo>
                    <a:lnTo>
                      <a:pt x="1288" y="1202"/>
                    </a:lnTo>
                    <a:lnTo>
                      <a:pt x="1279" y="1227"/>
                    </a:lnTo>
                    <a:lnTo>
                      <a:pt x="1239" y="1230"/>
                    </a:lnTo>
                    <a:lnTo>
                      <a:pt x="1219" y="1222"/>
                    </a:lnTo>
                    <a:lnTo>
                      <a:pt x="1246" y="1205"/>
                    </a:lnTo>
                    <a:lnTo>
                      <a:pt x="1218" y="1202"/>
                    </a:lnTo>
                    <a:lnTo>
                      <a:pt x="1203" y="1244"/>
                    </a:lnTo>
                    <a:lnTo>
                      <a:pt x="1140" y="1248"/>
                    </a:lnTo>
                    <a:lnTo>
                      <a:pt x="1141" y="1281"/>
                    </a:lnTo>
                    <a:lnTo>
                      <a:pt x="1102" y="1284"/>
                    </a:lnTo>
                    <a:lnTo>
                      <a:pt x="1136" y="1311"/>
                    </a:lnTo>
                    <a:lnTo>
                      <a:pt x="1091" y="1316"/>
                    </a:lnTo>
                    <a:lnTo>
                      <a:pt x="1126" y="1347"/>
                    </a:lnTo>
                    <a:lnTo>
                      <a:pt x="1094" y="1347"/>
                    </a:lnTo>
                    <a:lnTo>
                      <a:pt x="1119" y="1354"/>
                    </a:lnTo>
                    <a:lnTo>
                      <a:pt x="1094" y="1387"/>
                    </a:lnTo>
                    <a:lnTo>
                      <a:pt x="1074" y="1381"/>
                    </a:lnTo>
                    <a:lnTo>
                      <a:pt x="1091" y="1396"/>
                    </a:lnTo>
                    <a:lnTo>
                      <a:pt x="1048" y="1408"/>
                    </a:lnTo>
                    <a:lnTo>
                      <a:pt x="1074" y="1454"/>
                    </a:lnTo>
                    <a:lnTo>
                      <a:pt x="1048" y="1517"/>
                    </a:lnTo>
                    <a:lnTo>
                      <a:pt x="1016" y="1518"/>
                    </a:lnTo>
                    <a:lnTo>
                      <a:pt x="1040" y="1540"/>
                    </a:lnTo>
                    <a:lnTo>
                      <a:pt x="970" y="1540"/>
                    </a:lnTo>
                    <a:lnTo>
                      <a:pt x="961" y="1498"/>
                    </a:lnTo>
                    <a:lnTo>
                      <a:pt x="862" y="1503"/>
                    </a:lnTo>
                    <a:lnTo>
                      <a:pt x="885" y="1492"/>
                    </a:lnTo>
                    <a:lnTo>
                      <a:pt x="834" y="1475"/>
                    </a:lnTo>
                    <a:lnTo>
                      <a:pt x="859" y="1468"/>
                    </a:lnTo>
                    <a:lnTo>
                      <a:pt x="822" y="1468"/>
                    </a:lnTo>
                    <a:lnTo>
                      <a:pt x="835" y="1435"/>
                    </a:lnTo>
                    <a:lnTo>
                      <a:pt x="813" y="1442"/>
                    </a:lnTo>
                    <a:lnTo>
                      <a:pt x="747" y="1354"/>
                    </a:lnTo>
                    <a:lnTo>
                      <a:pt x="747" y="1327"/>
                    </a:lnTo>
                    <a:lnTo>
                      <a:pt x="796" y="1298"/>
                    </a:lnTo>
                    <a:lnTo>
                      <a:pt x="776" y="1289"/>
                    </a:lnTo>
                    <a:lnTo>
                      <a:pt x="726" y="1322"/>
                    </a:lnTo>
                    <a:lnTo>
                      <a:pt x="726" y="1256"/>
                    </a:lnTo>
                    <a:lnTo>
                      <a:pt x="680" y="1222"/>
                    </a:lnTo>
                    <a:lnTo>
                      <a:pt x="693" y="1169"/>
                    </a:lnTo>
                    <a:lnTo>
                      <a:pt x="665" y="1150"/>
                    </a:lnTo>
                    <a:lnTo>
                      <a:pt x="703" y="1104"/>
                    </a:lnTo>
                    <a:lnTo>
                      <a:pt x="680" y="1100"/>
                    </a:lnTo>
                    <a:lnTo>
                      <a:pt x="764" y="1100"/>
                    </a:lnTo>
                    <a:lnTo>
                      <a:pt x="756" y="1082"/>
                    </a:lnTo>
                    <a:lnTo>
                      <a:pt x="699" y="1084"/>
                    </a:lnTo>
                    <a:lnTo>
                      <a:pt x="785" y="1043"/>
                    </a:lnTo>
                    <a:lnTo>
                      <a:pt x="764" y="1030"/>
                    </a:lnTo>
                    <a:lnTo>
                      <a:pt x="785" y="985"/>
                    </a:lnTo>
                    <a:lnTo>
                      <a:pt x="715" y="983"/>
                    </a:lnTo>
                    <a:lnTo>
                      <a:pt x="637" y="947"/>
                    </a:lnTo>
                    <a:lnTo>
                      <a:pt x="776" y="966"/>
                    </a:lnTo>
                    <a:lnTo>
                      <a:pt x="752" y="950"/>
                    </a:lnTo>
                    <a:lnTo>
                      <a:pt x="776" y="943"/>
                    </a:lnTo>
                    <a:lnTo>
                      <a:pt x="721" y="916"/>
                    </a:lnTo>
                    <a:lnTo>
                      <a:pt x="741" y="904"/>
                    </a:lnTo>
                    <a:lnTo>
                      <a:pt x="711" y="914"/>
                    </a:lnTo>
                    <a:lnTo>
                      <a:pt x="730" y="895"/>
                    </a:lnTo>
                    <a:lnTo>
                      <a:pt x="694" y="897"/>
                    </a:lnTo>
                    <a:lnTo>
                      <a:pt x="735" y="882"/>
                    </a:lnTo>
                    <a:lnTo>
                      <a:pt x="674" y="861"/>
                    </a:lnTo>
                    <a:lnTo>
                      <a:pt x="660" y="895"/>
                    </a:lnTo>
                    <a:lnTo>
                      <a:pt x="609" y="897"/>
                    </a:lnTo>
                    <a:lnTo>
                      <a:pt x="599" y="882"/>
                    </a:lnTo>
                    <a:lnTo>
                      <a:pt x="633" y="861"/>
                    </a:lnTo>
                    <a:lnTo>
                      <a:pt x="606" y="861"/>
                    </a:lnTo>
                    <a:lnTo>
                      <a:pt x="637" y="804"/>
                    </a:lnTo>
                    <a:lnTo>
                      <a:pt x="601" y="794"/>
                    </a:lnTo>
                    <a:lnTo>
                      <a:pt x="619" y="768"/>
                    </a:lnTo>
                    <a:lnTo>
                      <a:pt x="562" y="697"/>
                    </a:lnTo>
                    <a:lnTo>
                      <a:pt x="581" y="696"/>
                    </a:lnTo>
                    <a:lnTo>
                      <a:pt x="504" y="635"/>
                    </a:lnTo>
                    <a:lnTo>
                      <a:pt x="504" y="612"/>
                    </a:lnTo>
                    <a:lnTo>
                      <a:pt x="419" y="582"/>
                    </a:lnTo>
                    <a:lnTo>
                      <a:pt x="340" y="565"/>
                    </a:lnTo>
                    <a:lnTo>
                      <a:pt x="269" y="593"/>
                    </a:lnTo>
                    <a:lnTo>
                      <a:pt x="210" y="575"/>
                    </a:lnTo>
                    <a:lnTo>
                      <a:pt x="232" y="598"/>
                    </a:lnTo>
                    <a:lnTo>
                      <a:pt x="170" y="587"/>
                    </a:lnTo>
                    <a:lnTo>
                      <a:pt x="117" y="564"/>
                    </a:lnTo>
                    <a:lnTo>
                      <a:pt x="170" y="543"/>
                    </a:lnTo>
                    <a:lnTo>
                      <a:pt x="53" y="522"/>
                    </a:lnTo>
                    <a:lnTo>
                      <a:pt x="96" y="502"/>
                    </a:lnTo>
                    <a:lnTo>
                      <a:pt x="236" y="508"/>
                    </a:lnTo>
                    <a:lnTo>
                      <a:pt x="253" y="500"/>
                    </a:lnTo>
                    <a:lnTo>
                      <a:pt x="228" y="488"/>
                    </a:lnTo>
                    <a:lnTo>
                      <a:pt x="252" y="476"/>
                    </a:lnTo>
                    <a:lnTo>
                      <a:pt x="126" y="484"/>
                    </a:lnTo>
                    <a:lnTo>
                      <a:pt x="0" y="432"/>
                    </a:lnTo>
                    <a:close/>
                  </a:path>
                </a:pathLst>
              </a:custGeom>
              <a:grpFill/>
              <a:ln w="3175" cap="rnd">
                <a:solidFill>
                  <a:schemeClr val="accent5"/>
                </a:solidFill>
                <a:round/>
                <a:headEnd/>
                <a:tailEnd/>
              </a:ln>
            </p:spPr>
            <p:txBody>
              <a:bodyPr/>
              <a:lstStyle/>
              <a:p>
                <a:endParaRPr lang="en-US" dirty="0"/>
              </a:p>
            </p:txBody>
          </p:sp>
          <p:sp>
            <p:nvSpPr>
              <p:cNvPr id="337" name="Freeform 76"/>
              <p:cNvSpPr>
                <a:spLocks noChangeAspect="1"/>
              </p:cNvSpPr>
              <p:nvPr/>
            </p:nvSpPr>
            <p:spPr bwMode="gray">
              <a:xfrm>
                <a:off x="2289173" y="3949695"/>
                <a:ext cx="101599" cy="123825"/>
              </a:xfrm>
              <a:custGeom>
                <a:avLst/>
                <a:gdLst>
                  <a:gd name="T0" fmla="*/ 0 w 137"/>
                  <a:gd name="T1" fmla="*/ 82455068 h 150"/>
                  <a:gd name="T2" fmla="*/ 16499247 w 137"/>
                  <a:gd name="T3" fmla="*/ 44975717 h 150"/>
                  <a:gd name="T4" fmla="*/ 35748368 w 137"/>
                  <a:gd name="T5" fmla="*/ 44294679 h 150"/>
                  <a:gd name="T6" fmla="*/ 14849174 w 137"/>
                  <a:gd name="T7" fmla="*/ 12947142 h 150"/>
                  <a:gd name="T8" fmla="*/ 59397436 w 137"/>
                  <a:gd name="T9" fmla="*/ 0 h 150"/>
                  <a:gd name="T10" fmla="*/ 65447457 w 137"/>
                  <a:gd name="T11" fmla="*/ 49064418 h 150"/>
                  <a:gd name="T12" fmla="*/ 75347153 w 137"/>
                  <a:gd name="T13" fmla="*/ 53153120 h 150"/>
                  <a:gd name="T14" fmla="*/ 55547761 w 137"/>
                  <a:gd name="T15" fmla="*/ 83817968 h 150"/>
                  <a:gd name="T16" fmla="*/ 42348660 w 137"/>
                  <a:gd name="T17" fmla="*/ 102217538 h 150"/>
                  <a:gd name="T18" fmla="*/ 0 w 137"/>
                  <a:gd name="T19" fmla="*/ 82455068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7"/>
                  <a:gd name="T31" fmla="*/ 0 h 150"/>
                  <a:gd name="T32" fmla="*/ 137 w 137"/>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7" h="150">
                    <a:moveTo>
                      <a:pt x="0" y="121"/>
                    </a:moveTo>
                    <a:lnTo>
                      <a:pt x="30" y="66"/>
                    </a:lnTo>
                    <a:lnTo>
                      <a:pt x="65" y="65"/>
                    </a:lnTo>
                    <a:lnTo>
                      <a:pt x="27" y="19"/>
                    </a:lnTo>
                    <a:lnTo>
                      <a:pt x="108" y="0"/>
                    </a:lnTo>
                    <a:lnTo>
                      <a:pt x="119" y="72"/>
                    </a:lnTo>
                    <a:lnTo>
                      <a:pt x="137" y="78"/>
                    </a:lnTo>
                    <a:lnTo>
                      <a:pt x="101" y="123"/>
                    </a:lnTo>
                    <a:lnTo>
                      <a:pt x="77" y="150"/>
                    </a:lnTo>
                    <a:lnTo>
                      <a:pt x="0" y="121"/>
                    </a:lnTo>
                    <a:close/>
                  </a:path>
                </a:pathLst>
              </a:custGeom>
              <a:grpFill/>
              <a:ln w="3175" cap="rnd">
                <a:solidFill>
                  <a:schemeClr val="accent5"/>
                </a:solidFill>
                <a:round/>
                <a:headEnd/>
                <a:tailEnd/>
              </a:ln>
            </p:spPr>
            <p:txBody>
              <a:bodyPr/>
              <a:lstStyle/>
              <a:p>
                <a:endParaRPr lang="en-US" dirty="0"/>
              </a:p>
            </p:txBody>
          </p:sp>
          <p:sp>
            <p:nvSpPr>
              <p:cNvPr id="338" name="Freeform 77"/>
              <p:cNvSpPr>
                <a:spLocks noChangeAspect="1"/>
              </p:cNvSpPr>
              <p:nvPr/>
            </p:nvSpPr>
            <p:spPr bwMode="gray">
              <a:xfrm>
                <a:off x="3095622" y="4233857"/>
                <a:ext cx="122237" cy="188910"/>
              </a:xfrm>
              <a:custGeom>
                <a:avLst/>
                <a:gdLst>
                  <a:gd name="T0" fmla="*/ 0 w 166"/>
                  <a:gd name="T1" fmla="*/ 49338851 h 236"/>
                  <a:gd name="T2" fmla="*/ 13013929 w 166"/>
                  <a:gd name="T3" fmla="*/ 70483387 h 236"/>
                  <a:gd name="T4" fmla="*/ 30365834 w 166"/>
                  <a:gd name="T5" fmla="*/ 86502485 h 236"/>
                  <a:gd name="T6" fmla="*/ 26569828 w 166"/>
                  <a:gd name="T7" fmla="*/ 128792357 h 236"/>
                  <a:gd name="T8" fmla="*/ 36330459 w 166"/>
                  <a:gd name="T9" fmla="*/ 151219253 h 236"/>
                  <a:gd name="T10" fmla="*/ 90012823 w 166"/>
                  <a:gd name="T11" fmla="*/ 142248335 h 236"/>
                  <a:gd name="T12" fmla="*/ 59646989 w 166"/>
                  <a:gd name="T13" fmla="*/ 95473403 h 236"/>
                  <a:gd name="T14" fmla="*/ 80794900 w 166"/>
                  <a:gd name="T15" fmla="*/ 55105470 h 236"/>
                  <a:gd name="T16" fmla="*/ 27112536 w 166"/>
                  <a:gd name="T17" fmla="*/ 0 h 236"/>
                  <a:gd name="T18" fmla="*/ 9217923 w 166"/>
                  <a:gd name="T19" fmla="*/ 16019097 h 236"/>
                  <a:gd name="T20" fmla="*/ 16809934 w 166"/>
                  <a:gd name="T21" fmla="*/ 30756635 h 236"/>
                  <a:gd name="T22" fmla="*/ 0 w 166"/>
                  <a:gd name="T23" fmla="*/ 49338851 h 2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236"/>
                  <a:gd name="T38" fmla="*/ 166 w 166"/>
                  <a:gd name="T39" fmla="*/ 236 h 2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236">
                    <a:moveTo>
                      <a:pt x="0" y="77"/>
                    </a:moveTo>
                    <a:lnTo>
                      <a:pt x="24" y="110"/>
                    </a:lnTo>
                    <a:lnTo>
                      <a:pt x="56" y="135"/>
                    </a:lnTo>
                    <a:lnTo>
                      <a:pt x="49" y="201"/>
                    </a:lnTo>
                    <a:lnTo>
                      <a:pt x="67" y="236"/>
                    </a:lnTo>
                    <a:lnTo>
                      <a:pt x="166" y="222"/>
                    </a:lnTo>
                    <a:lnTo>
                      <a:pt x="110" y="149"/>
                    </a:lnTo>
                    <a:lnTo>
                      <a:pt x="149" y="86"/>
                    </a:lnTo>
                    <a:lnTo>
                      <a:pt x="50" y="0"/>
                    </a:lnTo>
                    <a:lnTo>
                      <a:pt x="17" y="25"/>
                    </a:lnTo>
                    <a:lnTo>
                      <a:pt x="31" y="48"/>
                    </a:lnTo>
                    <a:lnTo>
                      <a:pt x="0" y="77"/>
                    </a:lnTo>
                    <a:close/>
                  </a:path>
                </a:pathLst>
              </a:custGeom>
              <a:grpFill/>
              <a:ln w="3175" cap="rnd">
                <a:solidFill>
                  <a:schemeClr val="accent5"/>
                </a:solidFill>
                <a:round/>
                <a:headEnd/>
                <a:tailEnd/>
              </a:ln>
            </p:spPr>
            <p:txBody>
              <a:bodyPr/>
              <a:lstStyle/>
              <a:p>
                <a:endParaRPr lang="en-US" dirty="0"/>
              </a:p>
            </p:txBody>
          </p:sp>
          <p:sp>
            <p:nvSpPr>
              <p:cNvPr id="339" name="Freeform 78"/>
              <p:cNvSpPr>
                <a:spLocks noChangeAspect="1"/>
              </p:cNvSpPr>
              <p:nvPr/>
            </p:nvSpPr>
            <p:spPr bwMode="gray">
              <a:xfrm>
                <a:off x="2749547" y="3894134"/>
                <a:ext cx="66674" cy="53976"/>
              </a:xfrm>
              <a:custGeom>
                <a:avLst/>
                <a:gdLst>
                  <a:gd name="T0" fmla="*/ 0 w 90"/>
                  <a:gd name="T1" fmla="*/ 32771003 h 66"/>
                  <a:gd name="T2" fmla="*/ 37320961 w 90"/>
                  <a:gd name="T3" fmla="*/ 32102858 h 66"/>
                  <a:gd name="T4" fmla="*/ 19758025 w 90"/>
                  <a:gd name="T5" fmla="*/ 3343997 h 66"/>
                  <a:gd name="T6" fmla="*/ 49395063 w 90"/>
                  <a:gd name="T7" fmla="*/ 0 h 66"/>
                  <a:gd name="T8" fmla="*/ 49395063 w 90"/>
                  <a:gd name="T9" fmla="*/ 44140919 h 66"/>
                  <a:gd name="T10" fmla="*/ 0 w 90"/>
                  <a:gd name="T11" fmla="*/ 32771003 h 66"/>
                  <a:gd name="T12" fmla="*/ 0 60000 65536"/>
                  <a:gd name="T13" fmla="*/ 0 60000 65536"/>
                  <a:gd name="T14" fmla="*/ 0 60000 65536"/>
                  <a:gd name="T15" fmla="*/ 0 60000 65536"/>
                  <a:gd name="T16" fmla="*/ 0 60000 65536"/>
                  <a:gd name="T17" fmla="*/ 0 60000 65536"/>
                  <a:gd name="T18" fmla="*/ 0 w 90"/>
                  <a:gd name="T19" fmla="*/ 0 h 66"/>
                  <a:gd name="T20" fmla="*/ 90 w 9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90" h="66">
                    <a:moveTo>
                      <a:pt x="0" y="49"/>
                    </a:moveTo>
                    <a:lnTo>
                      <a:pt x="68" y="48"/>
                    </a:lnTo>
                    <a:lnTo>
                      <a:pt x="36" y="5"/>
                    </a:lnTo>
                    <a:lnTo>
                      <a:pt x="90" y="0"/>
                    </a:lnTo>
                    <a:lnTo>
                      <a:pt x="90" y="66"/>
                    </a:lnTo>
                    <a:lnTo>
                      <a:pt x="0" y="49"/>
                    </a:lnTo>
                    <a:close/>
                  </a:path>
                </a:pathLst>
              </a:custGeom>
              <a:grpFill/>
              <a:ln w="3175" cap="rnd">
                <a:solidFill>
                  <a:schemeClr val="accent5"/>
                </a:solidFill>
                <a:round/>
                <a:headEnd/>
                <a:tailEnd/>
              </a:ln>
            </p:spPr>
            <p:txBody>
              <a:bodyPr/>
              <a:lstStyle/>
              <a:p>
                <a:endParaRPr lang="en-US" dirty="0"/>
              </a:p>
            </p:txBody>
          </p:sp>
          <p:sp>
            <p:nvSpPr>
              <p:cNvPr id="340" name="Freeform 79"/>
              <p:cNvSpPr>
                <a:spLocks noChangeAspect="1"/>
              </p:cNvSpPr>
              <p:nvPr/>
            </p:nvSpPr>
            <p:spPr bwMode="gray">
              <a:xfrm>
                <a:off x="2363785" y="4008432"/>
                <a:ext cx="155574" cy="87313"/>
              </a:xfrm>
              <a:custGeom>
                <a:avLst/>
                <a:gdLst>
                  <a:gd name="T0" fmla="*/ 0 w 211"/>
                  <a:gd name="T1" fmla="*/ 35945679 h 104"/>
                  <a:gd name="T2" fmla="*/ 19571482 w 211"/>
                  <a:gd name="T3" fmla="*/ 4228755 h 104"/>
                  <a:gd name="T4" fmla="*/ 82090513 w 211"/>
                  <a:gd name="T5" fmla="*/ 0 h 104"/>
                  <a:gd name="T6" fmla="*/ 114708913 w 211"/>
                  <a:gd name="T7" fmla="*/ 22554201 h 104"/>
                  <a:gd name="T8" fmla="*/ 87526790 w 211"/>
                  <a:gd name="T9" fmla="*/ 26782956 h 104"/>
                  <a:gd name="T10" fmla="*/ 39686371 w 211"/>
                  <a:gd name="T11" fmla="*/ 73301782 h 104"/>
                  <a:gd name="T12" fmla="*/ 30987443 w 211"/>
                  <a:gd name="T13" fmla="*/ 61319889 h 104"/>
                  <a:gd name="T14" fmla="*/ 0 w 211"/>
                  <a:gd name="T15" fmla="*/ 35945679 h 104"/>
                  <a:gd name="T16" fmla="*/ 0 60000 65536"/>
                  <a:gd name="T17" fmla="*/ 0 60000 65536"/>
                  <a:gd name="T18" fmla="*/ 0 60000 65536"/>
                  <a:gd name="T19" fmla="*/ 0 60000 65536"/>
                  <a:gd name="T20" fmla="*/ 0 60000 65536"/>
                  <a:gd name="T21" fmla="*/ 0 60000 65536"/>
                  <a:gd name="T22" fmla="*/ 0 60000 65536"/>
                  <a:gd name="T23" fmla="*/ 0 60000 65536"/>
                  <a:gd name="T24" fmla="*/ 0 w 211"/>
                  <a:gd name="T25" fmla="*/ 0 h 104"/>
                  <a:gd name="T26" fmla="*/ 211 w 211"/>
                  <a:gd name="T27" fmla="*/ 104 h 1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1" h="104">
                    <a:moveTo>
                      <a:pt x="0" y="51"/>
                    </a:moveTo>
                    <a:lnTo>
                      <a:pt x="36" y="6"/>
                    </a:lnTo>
                    <a:lnTo>
                      <a:pt x="151" y="0"/>
                    </a:lnTo>
                    <a:lnTo>
                      <a:pt x="211" y="32"/>
                    </a:lnTo>
                    <a:lnTo>
                      <a:pt x="161" y="38"/>
                    </a:lnTo>
                    <a:lnTo>
                      <a:pt x="73" y="104"/>
                    </a:lnTo>
                    <a:lnTo>
                      <a:pt x="57" y="87"/>
                    </a:lnTo>
                    <a:lnTo>
                      <a:pt x="0" y="51"/>
                    </a:lnTo>
                    <a:close/>
                  </a:path>
                </a:pathLst>
              </a:custGeom>
              <a:grpFill/>
              <a:ln w="3175" cap="rnd">
                <a:solidFill>
                  <a:schemeClr val="accent5"/>
                </a:solidFill>
                <a:round/>
                <a:headEnd/>
                <a:tailEnd/>
              </a:ln>
            </p:spPr>
            <p:txBody>
              <a:bodyPr/>
              <a:lstStyle/>
              <a:p>
                <a:endParaRPr lang="en-US" dirty="0"/>
              </a:p>
            </p:txBody>
          </p:sp>
          <p:sp>
            <p:nvSpPr>
              <p:cNvPr id="341" name="Freeform 80"/>
              <p:cNvSpPr>
                <a:spLocks noChangeAspect="1"/>
              </p:cNvSpPr>
              <p:nvPr/>
            </p:nvSpPr>
            <p:spPr bwMode="gray">
              <a:xfrm>
                <a:off x="4882128" y="2960684"/>
                <a:ext cx="169862" cy="101600"/>
              </a:xfrm>
              <a:custGeom>
                <a:avLst/>
                <a:gdLst>
                  <a:gd name="T0" fmla="*/ 0 w 232"/>
                  <a:gd name="T1" fmla="*/ 50058572 h 121"/>
                  <a:gd name="T2" fmla="*/ 18762429 w 232"/>
                  <a:gd name="T3" fmla="*/ 14100569 h 121"/>
                  <a:gd name="T4" fmla="*/ 43956918 w 232"/>
                  <a:gd name="T5" fmla="*/ 24676205 h 121"/>
                  <a:gd name="T6" fmla="*/ 86842680 w 232"/>
                  <a:gd name="T7" fmla="*/ 0 h 121"/>
                  <a:gd name="T8" fmla="*/ 112037168 w 232"/>
                  <a:gd name="T9" fmla="*/ 5640060 h 121"/>
                  <a:gd name="T10" fmla="*/ 124366806 w 232"/>
                  <a:gd name="T11" fmla="*/ 18330823 h 121"/>
                  <a:gd name="T12" fmla="*/ 76656817 w 232"/>
                  <a:gd name="T13" fmla="*/ 75440099 h 121"/>
                  <a:gd name="T14" fmla="*/ 35916295 w 232"/>
                  <a:gd name="T15" fmla="*/ 85310413 h 121"/>
                  <a:gd name="T16" fmla="*/ 0 w 232"/>
                  <a:gd name="T17" fmla="*/ 50058572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121"/>
                  <a:gd name="T29" fmla="*/ 232 w 232"/>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121">
                    <a:moveTo>
                      <a:pt x="0" y="71"/>
                    </a:moveTo>
                    <a:lnTo>
                      <a:pt x="35" y="20"/>
                    </a:lnTo>
                    <a:lnTo>
                      <a:pt x="82" y="35"/>
                    </a:lnTo>
                    <a:lnTo>
                      <a:pt x="162" y="0"/>
                    </a:lnTo>
                    <a:lnTo>
                      <a:pt x="209" y="8"/>
                    </a:lnTo>
                    <a:lnTo>
                      <a:pt x="232" y="26"/>
                    </a:lnTo>
                    <a:lnTo>
                      <a:pt x="143" y="107"/>
                    </a:lnTo>
                    <a:lnTo>
                      <a:pt x="67" y="121"/>
                    </a:lnTo>
                    <a:lnTo>
                      <a:pt x="0" y="71"/>
                    </a:lnTo>
                    <a:close/>
                  </a:path>
                </a:pathLst>
              </a:custGeom>
              <a:grpFill/>
              <a:ln w="3175" cap="rnd">
                <a:solidFill>
                  <a:schemeClr val="accent5"/>
                </a:solidFill>
                <a:round/>
                <a:headEnd/>
                <a:tailEnd/>
              </a:ln>
            </p:spPr>
            <p:txBody>
              <a:bodyPr/>
              <a:lstStyle/>
              <a:p>
                <a:endParaRPr lang="en-US" dirty="0"/>
              </a:p>
            </p:txBody>
          </p:sp>
          <p:sp>
            <p:nvSpPr>
              <p:cNvPr id="342" name="Freeform 81"/>
              <p:cNvSpPr>
                <a:spLocks noChangeAspect="1"/>
              </p:cNvSpPr>
              <p:nvPr/>
            </p:nvSpPr>
            <p:spPr bwMode="gray">
              <a:xfrm>
                <a:off x="3828030" y="2216149"/>
                <a:ext cx="287338" cy="144464"/>
              </a:xfrm>
              <a:custGeom>
                <a:avLst/>
                <a:gdLst>
                  <a:gd name="T0" fmla="*/ 0 w 381"/>
                  <a:gd name="T1" fmla="*/ 42736971 h 174"/>
                  <a:gd name="T2" fmla="*/ 13650393 w 381"/>
                  <a:gd name="T3" fmla="*/ 36533364 h 174"/>
                  <a:gd name="T4" fmla="*/ 5687915 w 381"/>
                  <a:gd name="T5" fmla="*/ 25504361 h 174"/>
                  <a:gd name="T6" fmla="*/ 24456828 w 381"/>
                  <a:gd name="T7" fmla="*/ 32397903 h 174"/>
                  <a:gd name="T8" fmla="*/ 15925710 w 381"/>
                  <a:gd name="T9" fmla="*/ 13097148 h 174"/>
                  <a:gd name="T10" fmla="*/ 36969940 w 381"/>
                  <a:gd name="T11" fmla="*/ 24815256 h 174"/>
                  <a:gd name="T12" fmla="*/ 26163504 w 381"/>
                  <a:gd name="T13" fmla="*/ 1378210 h 174"/>
                  <a:gd name="T14" fmla="*/ 60289487 w 381"/>
                  <a:gd name="T15" fmla="*/ 19989860 h 174"/>
                  <a:gd name="T16" fmla="*/ 63132690 w 381"/>
                  <a:gd name="T17" fmla="*/ 51008723 h 174"/>
                  <a:gd name="T18" fmla="*/ 81333717 w 381"/>
                  <a:gd name="T19" fmla="*/ 16543504 h 174"/>
                  <a:gd name="T20" fmla="*/ 98965349 w 381"/>
                  <a:gd name="T21" fmla="*/ 28950717 h 174"/>
                  <a:gd name="T22" fmla="*/ 112615742 w 381"/>
                  <a:gd name="T23" fmla="*/ 12407213 h 174"/>
                  <a:gd name="T24" fmla="*/ 125128099 w 381"/>
                  <a:gd name="T25" fmla="*/ 34465219 h 174"/>
                  <a:gd name="T26" fmla="*/ 121715501 w 381"/>
                  <a:gd name="T27" fmla="*/ 13097148 h 174"/>
                  <a:gd name="T28" fmla="*/ 156979519 w 381"/>
                  <a:gd name="T29" fmla="*/ 13097148 h 174"/>
                  <a:gd name="T30" fmla="*/ 162098039 w 381"/>
                  <a:gd name="T31" fmla="*/ 0 h 174"/>
                  <a:gd name="T32" fmla="*/ 178023749 w 381"/>
                  <a:gd name="T33" fmla="*/ 12407213 h 174"/>
                  <a:gd name="T34" fmla="*/ 197361302 w 381"/>
                  <a:gd name="T35" fmla="*/ 7582647 h 174"/>
                  <a:gd name="T36" fmla="*/ 183710909 w 381"/>
                  <a:gd name="T37" fmla="*/ 16543504 h 174"/>
                  <a:gd name="T38" fmla="*/ 216699610 w 381"/>
                  <a:gd name="T39" fmla="*/ 54455909 h 174"/>
                  <a:gd name="T40" fmla="*/ 188261543 w 381"/>
                  <a:gd name="T41" fmla="*/ 88232023 h 174"/>
                  <a:gd name="T42" fmla="*/ 107496467 w 381"/>
                  <a:gd name="T43" fmla="*/ 119939991 h 174"/>
                  <a:gd name="T44" fmla="*/ 35831904 w 381"/>
                  <a:gd name="T45" fmla="*/ 106153737 h 174"/>
                  <a:gd name="T46" fmla="*/ 53464290 w 381"/>
                  <a:gd name="T47" fmla="*/ 74445769 h 174"/>
                  <a:gd name="T48" fmla="*/ 10806435 w 381"/>
                  <a:gd name="T49" fmla="*/ 63416766 h 174"/>
                  <a:gd name="T50" fmla="*/ 52326255 w 381"/>
                  <a:gd name="T51" fmla="*/ 60659516 h 174"/>
                  <a:gd name="T52" fmla="*/ 36969940 w 381"/>
                  <a:gd name="T53" fmla="*/ 51698658 h 174"/>
                  <a:gd name="T54" fmla="*/ 52894895 w 381"/>
                  <a:gd name="T55" fmla="*/ 42736971 h 174"/>
                  <a:gd name="T56" fmla="*/ 0 w 381"/>
                  <a:gd name="T57" fmla="*/ 42736971 h 17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381"/>
                  <a:gd name="T88" fmla="*/ 0 h 174"/>
                  <a:gd name="T89" fmla="*/ 381 w 381"/>
                  <a:gd name="T90" fmla="*/ 174 h 17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381" h="174">
                    <a:moveTo>
                      <a:pt x="0" y="62"/>
                    </a:moveTo>
                    <a:lnTo>
                      <a:pt x="24" y="53"/>
                    </a:lnTo>
                    <a:lnTo>
                      <a:pt x="10" y="37"/>
                    </a:lnTo>
                    <a:lnTo>
                      <a:pt x="43" y="47"/>
                    </a:lnTo>
                    <a:lnTo>
                      <a:pt x="28" y="19"/>
                    </a:lnTo>
                    <a:lnTo>
                      <a:pt x="65" y="36"/>
                    </a:lnTo>
                    <a:lnTo>
                      <a:pt x="46" y="2"/>
                    </a:lnTo>
                    <a:lnTo>
                      <a:pt x="106" y="29"/>
                    </a:lnTo>
                    <a:lnTo>
                      <a:pt x="111" y="74"/>
                    </a:lnTo>
                    <a:lnTo>
                      <a:pt x="143" y="24"/>
                    </a:lnTo>
                    <a:lnTo>
                      <a:pt x="174" y="42"/>
                    </a:lnTo>
                    <a:lnTo>
                      <a:pt x="198" y="18"/>
                    </a:lnTo>
                    <a:lnTo>
                      <a:pt x="220" y="50"/>
                    </a:lnTo>
                    <a:lnTo>
                      <a:pt x="214" y="19"/>
                    </a:lnTo>
                    <a:lnTo>
                      <a:pt x="276" y="19"/>
                    </a:lnTo>
                    <a:lnTo>
                      <a:pt x="285" y="0"/>
                    </a:lnTo>
                    <a:lnTo>
                      <a:pt x="313" y="18"/>
                    </a:lnTo>
                    <a:lnTo>
                      <a:pt x="347" y="11"/>
                    </a:lnTo>
                    <a:lnTo>
                      <a:pt x="323" y="24"/>
                    </a:lnTo>
                    <a:lnTo>
                      <a:pt x="381" y="79"/>
                    </a:lnTo>
                    <a:lnTo>
                      <a:pt x="331" y="128"/>
                    </a:lnTo>
                    <a:lnTo>
                      <a:pt x="189" y="174"/>
                    </a:lnTo>
                    <a:lnTo>
                      <a:pt x="63" y="154"/>
                    </a:lnTo>
                    <a:lnTo>
                      <a:pt x="94" y="108"/>
                    </a:lnTo>
                    <a:lnTo>
                      <a:pt x="19" y="92"/>
                    </a:lnTo>
                    <a:lnTo>
                      <a:pt x="92" y="88"/>
                    </a:lnTo>
                    <a:lnTo>
                      <a:pt x="65" y="75"/>
                    </a:lnTo>
                    <a:lnTo>
                      <a:pt x="93" y="62"/>
                    </a:lnTo>
                    <a:lnTo>
                      <a:pt x="0" y="62"/>
                    </a:lnTo>
                    <a:close/>
                  </a:path>
                </a:pathLst>
              </a:custGeom>
              <a:grpFill/>
              <a:ln w="3175" cap="rnd">
                <a:solidFill>
                  <a:schemeClr val="accent5"/>
                </a:solidFill>
                <a:round/>
                <a:headEnd/>
                <a:tailEnd/>
              </a:ln>
            </p:spPr>
            <p:txBody>
              <a:bodyPr/>
              <a:lstStyle/>
              <a:p>
                <a:endParaRPr lang="en-US" dirty="0"/>
              </a:p>
            </p:txBody>
          </p:sp>
          <p:sp>
            <p:nvSpPr>
              <p:cNvPr id="343" name="Freeform 82"/>
              <p:cNvSpPr>
                <a:spLocks noChangeAspect="1"/>
              </p:cNvSpPr>
              <p:nvPr/>
            </p:nvSpPr>
            <p:spPr bwMode="gray">
              <a:xfrm>
                <a:off x="6228327" y="3394070"/>
                <a:ext cx="758825" cy="841373"/>
              </a:xfrm>
              <a:custGeom>
                <a:avLst/>
                <a:gdLst>
                  <a:gd name="T0" fmla="*/ 0 w 1020"/>
                  <a:gd name="T1" fmla="*/ 317460320 h 1015"/>
                  <a:gd name="T2" fmla="*/ 16049893 w 1020"/>
                  <a:gd name="T3" fmla="*/ 301655733 h 1015"/>
                  <a:gd name="T4" fmla="*/ 59219596 w 1020"/>
                  <a:gd name="T5" fmla="*/ 301655733 h 1015"/>
                  <a:gd name="T6" fmla="*/ 29333050 w 1020"/>
                  <a:gd name="T7" fmla="*/ 228818356 h 1015"/>
                  <a:gd name="T8" fmla="*/ 46489934 w 1020"/>
                  <a:gd name="T9" fmla="*/ 208891446 h 1015"/>
                  <a:gd name="T10" fmla="*/ 72502753 w 1020"/>
                  <a:gd name="T11" fmla="*/ 211640214 h 1015"/>
                  <a:gd name="T12" fmla="*/ 128954869 w 1020"/>
                  <a:gd name="T13" fmla="*/ 131931745 h 1015"/>
                  <a:gd name="T14" fmla="*/ 125081142 w 1020"/>
                  <a:gd name="T15" fmla="*/ 109943259 h 1015"/>
                  <a:gd name="T16" fmla="*/ 140024043 w 1020"/>
                  <a:gd name="T17" fmla="*/ 96887440 h 1015"/>
                  <a:gd name="T18" fmla="*/ 115118960 w 1020"/>
                  <a:gd name="T19" fmla="*/ 72837378 h 1015"/>
                  <a:gd name="T20" fmla="*/ 114011968 w 1020"/>
                  <a:gd name="T21" fmla="*/ 33669921 h 1015"/>
                  <a:gd name="T22" fmla="*/ 168804341 w 1020"/>
                  <a:gd name="T23" fmla="*/ 33669921 h 1015"/>
                  <a:gd name="T24" fmla="*/ 185407730 w 1020"/>
                  <a:gd name="T25" fmla="*/ 15117395 h 1015"/>
                  <a:gd name="T26" fmla="*/ 215294275 w 1020"/>
                  <a:gd name="T27" fmla="*/ 0 h 1015"/>
                  <a:gd name="T28" fmla="*/ 236325631 w 1020"/>
                  <a:gd name="T29" fmla="*/ 13743011 h 1015"/>
                  <a:gd name="T30" fmla="*/ 209206565 w 1020"/>
                  <a:gd name="T31" fmla="*/ 54284023 h 1015"/>
                  <a:gd name="T32" fmla="*/ 221935482 w 1020"/>
                  <a:gd name="T33" fmla="*/ 87266752 h 1015"/>
                  <a:gd name="T34" fmla="*/ 200904126 w 1020"/>
                  <a:gd name="T35" fmla="*/ 92077096 h 1015"/>
                  <a:gd name="T36" fmla="*/ 210313556 w 1020"/>
                  <a:gd name="T37" fmla="*/ 133306129 h 1015"/>
                  <a:gd name="T38" fmla="*/ 250162284 w 1020"/>
                  <a:gd name="T39" fmla="*/ 151171463 h 1015"/>
                  <a:gd name="T40" fmla="*/ 231344168 w 1020"/>
                  <a:gd name="T41" fmla="*/ 189651728 h 1015"/>
                  <a:gd name="T42" fmla="*/ 282815565 w 1020"/>
                  <a:gd name="T43" fmla="*/ 226070417 h 1015"/>
                  <a:gd name="T44" fmla="*/ 382991625 w 1020"/>
                  <a:gd name="T45" fmla="*/ 249433286 h 1015"/>
                  <a:gd name="T46" fmla="*/ 385205608 w 1020"/>
                  <a:gd name="T47" fmla="*/ 213014598 h 1015"/>
                  <a:gd name="T48" fmla="*/ 397934526 w 1020"/>
                  <a:gd name="T49" fmla="*/ 208891446 h 1015"/>
                  <a:gd name="T50" fmla="*/ 400702005 w 1020"/>
                  <a:gd name="T51" fmla="*/ 226757608 h 1015"/>
                  <a:gd name="T52" fmla="*/ 407896707 w 1020"/>
                  <a:gd name="T53" fmla="*/ 242561367 h 1015"/>
                  <a:gd name="T54" fmla="*/ 458814609 w 1020"/>
                  <a:gd name="T55" fmla="*/ 235690275 h 1015"/>
                  <a:gd name="T56" fmla="*/ 455494378 w 1020"/>
                  <a:gd name="T57" fmla="*/ 213701790 h 1015"/>
                  <a:gd name="T58" fmla="*/ 537959312 w 1020"/>
                  <a:gd name="T59" fmla="*/ 171098373 h 1015"/>
                  <a:gd name="T60" fmla="*/ 544047023 w 1020"/>
                  <a:gd name="T61" fmla="*/ 196522819 h 1015"/>
                  <a:gd name="T62" fmla="*/ 564524883 w 1020"/>
                  <a:gd name="T63" fmla="*/ 206142678 h 1015"/>
                  <a:gd name="T64" fmla="*/ 556223189 w 1020"/>
                  <a:gd name="T65" fmla="*/ 231567124 h 1015"/>
                  <a:gd name="T66" fmla="*/ 522462172 w 1020"/>
                  <a:gd name="T67" fmla="*/ 247371710 h 1015"/>
                  <a:gd name="T68" fmla="*/ 472097766 w 1020"/>
                  <a:gd name="T69" fmla="*/ 362811676 h 1015"/>
                  <a:gd name="T70" fmla="*/ 462135584 w 1020"/>
                  <a:gd name="T71" fmla="*/ 316773128 h 1015"/>
                  <a:gd name="T72" fmla="*/ 453280394 w 1020"/>
                  <a:gd name="T73" fmla="*/ 333951270 h 1015"/>
                  <a:gd name="T74" fmla="*/ 441104229 w 1020"/>
                  <a:gd name="T75" fmla="*/ 311275592 h 1015"/>
                  <a:gd name="T76" fmla="*/ 463242576 w 1020"/>
                  <a:gd name="T77" fmla="*/ 283103207 h 1015"/>
                  <a:gd name="T78" fmla="*/ 420072873 w 1020"/>
                  <a:gd name="T79" fmla="*/ 278980055 h 1015"/>
                  <a:gd name="T80" fmla="*/ 392400311 w 1020"/>
                  <a:gd name="T81" fmla="*/ 246684518 h 1015"/>
                  <a:gd name="T82" fmla="*/ 383545120 w 1020"/>
                  <a:gd name="T83" fmla="*/ 264549852 h 1015"/>
                  <a:gd name="T84" fmla="*/ 393507302 w 1020"/>
                  <a:gd name="T85" fmla="*/ 278980055 h 1015"/>
                  <a:gd name="T86" fmla="*/ 380224145 w 1020"/>
                  <a:gd name="T87" fmla="*/ 288599914 h 1015"/>
                  <a:gd name="T88" fmla="*/ 392953807 w 1020"/>
                  <a:gd name="T89" fmla="*/ 303717309 h 1015"/>
                  <a:gd name="T90" fmla="*/ 400702005 w 1020"/>
                  <a:gd name="T91" fmla="*/ 369682767 h 1015"/>
                  <a:gd name="T92" fmla="*/ 383545120 w 1020"/>
                  <a:gd name="T93" fmla="*/ 358688524 h 1015"/>
                  <a:gd name="T94" fmla="*/ 350891095 w 1020"/>
                  <a:gd name="T95" fmla="*/ 410911800 h 1015"/>
                  <a:gd name="T96" fmla="*/ 234665143 w 1020"/>
                  <a:gd name="T97" fmla="*/ 515357523 h 1015"/>
                  <a:gd name="T98" fmla="*/ 226363449 w 1020"/>
                  <a:gd name="T99" fmla="*/ 645227692 h 1015"/>
                  <a:gd name="T100" fmla="*/ 177659531 w 1020"/>
                  <a:gd name="T101" fmla="*/ 697450139 h 1015"/>
                  <a:gd name="T102" fmla="*/ 134489828 w 1020"/>
                  <a:gd name="T103" fmla="*/ 597127568 h 1015"/>
                  <a:gd name="T104" fmla="*/ 116779448 w 1020"/>
                  <a:gd name="T105" fmla="*/ 517419099 h 1015"/>
                  <a:gd name="T106" fmla="*/ 101282307 w 1020"/>
                  <a:gd name="T107" fmla="*/ 498865744 h 1015"/>
                  <a:gd name="T108" fmla="*/ 89106142 w 1020"/>
                  <a:gd name="T109" fmla="*/ 354566201 h 1015"/>
                  <a:gd name="T110" fmla="*/ 79697455 w 1020"/>
                  <a:gd name="T111" fmla="*/ 349068665 h 1015"/>
                  <a:gd name="T112" fmla="*/ 73056249 w 1020"/>
                  <a:gd name="T113" fmla="*/ 381364202 h 1015"/>
                  <a:gd name="T114" fmla="*/ 45383687 w 1020"/>
                  <a:gd name="T115" fmla="*/ 389610506 h 1015"/>
                  <a:gd name="T116" fmla="*/ 17156884 w 1020"/>
                  <a:gd name="T117" fmla="*/ 351817433 h 1015"/>
                  <a:gd name="T118" fmla="*/ 44276695 w 1020"/>
                  <a:gd name="T119" fmla="*/ 331889694 h 1015"/>
                  <a:gd name="T120" fmla="*/ 17156884 w 1020"/>
                  <a:gd name="T121" fmla="*/ 339448806 h 1015"/>
                  <a:gd name="T122" fmla="*/ 0 w 1020"/>
                  <a:gd name="T123" fmla="*/ 317460320 h 10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20"/>
                  <a:gd name="T187" fmla="*/ 0 h 1015"/>
                  <a:gd name="T188" fmla="*/ 1020 w 1020"/>
                  <a:gd name="T189" fmla="*/ 1015 h 10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20" h="1015">
                    <a:moveTo>
                      <a:pt x="0" y="462"/>
                    </a:moveTo>
                    <a:lnTo>
                      <a:pt x="29" y="439"/>
                    </a:lnTo>
                    <a:lnTo>
                      <a:pt x="107" y="439"/>
                    </a:lnTo>
                    <a:lnTo>
                      <a:pt x="53" y="333"/>
                    </a:lnTo>
                    <a:lnTo>
                      <a:pt x="84" y="304"/>
                    </a:lnTo>
                    <a:lnTo>
                      <a:pt x="131" y="308"/>
                    </a:lnTo>
                    <a:lnTo>
                      <a:pt x="233" y="192"/>
                    </a:lnTo>
                    <a:lnTo>
                      <a:pt x="226" y="160"/>
                    </a:lnTo>
                    <a:lnTo>
                      <a:pt x="253" y="141"/>
                    </a:lnTo>
                    <a:lnTo>
                      <a:pt x="208" y="106"/>
                    </a:lnTo>
                    <a:lnTo>
                      <a:pt x="206" y="49"/>
                    </a:lnTo>
                    <a:lnTo>
                      <a:pt x="305" y="49"/>
                    </a:lnTo>
                    <a:lnTo>
                      <a:pt x="335" y="22"/>
                    </a:lnTo>
                    <a:lnTo>
                      <a:pt x="389" y="0"/>
                    </a:lnTo>
                    <a:lnTo>
                      <a:pt x="427" y="20"/>
                    </a:lnTo>
                    <a:lnTo>
                      <a:pt x="378" y="79"/>
                    </a:lnTo>
                    <a:lnTo>
                      <a:pt x="401" y="127"/>
                    </a:lnTo>
                    <a:lnTo>
                      <a:pt x="363" y="134"/>
                    </a:lnTo>
                    <a:lnTo>
                      <a:pt x="380" y="194"/>
                    </a:lnTo>
                    <a:lnTo>
                      <a:pt x="452" y="220"/>
                    </a:lnTo>
                    <a:lnTo>
                      <a:pt x="418" y="276"/>
                    </a:lnTo>
                    <a:lnTo>
                      <a:pt x="511" y="329"/>
                    </a:lnTo>
                    <a:lnTo>
                      <a:pt x="692" y="363"/>
                    </a:lnTo>
                    <a:lnTo>
                      <a:pt x="696" y="310"/>
                    </a:lnTo>
                    <a:lnTo>
                      <a:pt x="719" y="304"/>
                    </a:lnTo>
                    <a:lnTo>
                      <a:pt x="724" y="330"/>
                    </a:lnTo>
                    <a:lnTo>
                      <a:pt x="737" y="353"/>
                    </a:lnTo>
                    <a:lnTo>
                      <a:pt x="829" y="343"/>
                    </a:lnTo>
                    <a:lnTo>
                      <a:pt x="823" y="311"/>
                    </a:lnTo>
                    <a:lnTo>
                      <a:pt x="972" y="249"/>
                    </a:lnTo>
                    <a:lnTo>
                      <a:pt x="983" y="286"/>
                    </a:lnTo>
                    <a:lnTo>
                      <a:pt x="1020" y="300"/>
                    </a:lnTo>
                    <a:lnTo>
                      <a:pt x="1005" y="337"/>
                    </a:lnTo>
                    <a:lnTo>
                      <a:pt x="944" y="360"/>
                    </a:lnTo>
                    <a:lnTo>
                      <a:pt x="853" y="528"/>
                    </a:lnTo>
                    <a:lnTo>
                      <a:pt x="835" y="461"/>
                    </a:lnTo>
                    <a:lnTo>
                      <a:pt x="819" y="486"/>
                    </a:lnTo>
                    <a:lnTo>
                      <a:pt x="797" y="453"/>
                    </a:lnTo>
                    <a:lnTo>
                      <a:pt x="837" y="412"/>
                    </a:lnTo>
                    <a:lnTo>
                      <a:pt x="759" y="406"/>
                    </a:lnTo>
                    <a:lnTo>
                      <a:pt x="709" y="359"/>
                    </a:lnTo>
                    <a:lnTo>
                      <a:pt x="693" y="385"/>
                    </a:lnTo>
                    <a:lnTo>
                      <a:pt x="711" y="406"/>
                    </a:lnTo>
                    <a:lnTo>
                      <a:pt x="687" y="420"/>
                    </a:lnTo>
                    <a:lnTo>
                      <a:pt x="710" y="442"/>
                    </a:lnTo>
                    <a:lnTo>
                      <a:pt x="724" y="538"/>
                    </a:lnTo>
                    <a:lnTo>
                      <a:pt x="693" y="522"/>
                    </a:lnTo>
                    <a:lnTo>
                      <a:pt x="634" y="598"/>
                    </a:lnTo>
                    <a:lnTo>
                      <a:pt x="424" y="750"/>
                    </a:lnTo>
                    <a:lnTo>
                      <a:pt x="409" y="939"/>
                    </a:lnTo>
                    <a:lnTo>
                      <a:pt x="321" y="1015"/>
                    </a:lnTo>
                    <a:lnTo>
                      <a:pt x="243" y="869"/>
                    </a:lnTo>
                    <a:lnTo>
                      <a:pt x="211" y="753"/>
                    </a:lnTo>
                    <a:lnTo>
                      <a:pt x="183" y="726"/>
                    </a:lnTo>
                    <a:lnTo>
                      <a:pt x="161" y="516"/>
                    </a:lnTo>
                    <a:lnTo>
                      <a:pt x="144" y="508"/>
                    </a:lnTo>
                    <a:lnTo>
                      <a:pt x="132" y="555"/>
                    </a:lnTo>
                    <a:lnTo>
                      <a:pt x="82" y="567"/>
                    </a:lnTo>
                    <a:lnTo>
                      <a:pt x="31" y="512"/>
                    </a:lnTo>
                    <a:lnTo>
                      <a:pt x="80" y="483"/>
                    </a:lnTo>
                    <a:lnTo>
                      <a:pt x="31" y="494"/>
                    </a:lnTo>
                    <a:lnTo>
                      <a:pt x="0" y="462"/>
                    </a:lnTo>
                    <a:close/>
                  </a:path>
                </a:pathLst>
              </a:custGeom>
              <a:grpFill/>
              <a:ln w="3175" cap="rnd">
                <a:solidFill>
                  <a:schemeClr val="accent5"/>
                </a:solidFill>
                <a:round/>
                <a:headEnd/>
                <a:tailEnd/>
              </a:ln>
            </p:spPr>
            <p:txBody>
              <a:bodyPr/>
              <a:lstStyle/>
              <a:p>
                <a:endParaRPr lang="en-US" dirty="0"/>
              </a:p>
            </p:txBody>
          </p:sp>
          <p:sp>
            <p:nvSpPr>
              <p:cNvPr id="344" name="Freeform 83"/>
              <p:cNvSpPr>
                <a:spLocks noChangeAspect="1"/>
              </p:cNvSpPr>
              <p:nvPr/>
            </p:nvSpPr>
            <p:spPr bwMode="gray">
              <a:xfrm>
                <a:off x="6933178" y="4306884"/>
                <a:ext cx="282574" cy="328611"/>
              </a:xfrm>
              <a:custGeom>
                <a:avLst/>
                <a:gdLst>
                  <a:gd name="T0" fmla="*/ 0 w 377"/>
                  <a:gd name="T1" fmla="*/ 0 h 394"/>
                  <a:gd name="T2" fmla="*/ 46629372 w 377"/>
                  <a:gd name="T3" fmla="*/ 11130272 h 394"/>
                  <a:gd name="T4" fmla="*/ 105619339 w 377"/>
                  <a:gd name="T5" fmla="*/ 82779364 h 394"/>
                  <a:gd name="T6" fmla="*/ 153934418 w 377"/>
                  <a:gd name="T7" fmla="*/ 109212614 h 394"/>
                  <a:gd name="T8" fmla="*/ 148315897 w 377"/>
                  <a:gd name="T9" fmla="*/ 128690798 h 394"/>
                  <a:gd name="T10" fmla="*/ 165732111 w 377"/>
                  <a:gd name="T11" fmla="*/ 127298784 h 394"/>
                  <a:gd name="T12" fmla="*/ 162922851 w 377"/>
                  <a:gd name="T13" fmla="*/ 153732867 h 394"/>
                  <a:gd name="T14" fmla="*/ 211800081 w 377"/>
                  <a:gd name="T15" fmla="*/ 204513430 h 394"/>
                  <a:gd name="T16" fmla="*/ 206182310 w 377"/>
                  <a:gd name="T17" fmla="*/ 273380163 h 394"/>
                  <a:gd name="T18" fmla="*/ 185395434 w 377"/>
                  <a:gd name="T19" fmla="*/ 274075753 h 394"/>
                  <a:gd name="T20" fmla="*/ 142136724 w 377"/>
                  <a:gd name="T21" fmla="*/ 234425462 h 394"/>
                  <a:gd name="T22" fmla="*/ 72472617 w 377"/>
                  <a:gd name="T23" fmla="*/ 96691996 h 394"/>
                  <a:gd name="T24" fmla="*/ 0 w 377"/>
                  <a:gd name="T25" fmla="*/ 0 h 3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77"/>
                  <a:gd name="T40" fmla="*/ 0 h 394"/>
                  <a:gd name="T41" fmla="*/ 377 w 377"/>
                  <a:gd name="T42" fmla="*/ 394 h 3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77" h="394">
                    <a:moveTo>
                      <a:pt x="0" y="0"/>
                    </a:moveTo>
                    <a:lnTo>
                      <a:pt x="83" y="16"/>
                    </a:lnTo>
                    <a:lnTo>
                      <a:pt x="188" y="119"/>
                    </a:lnTo>
                    <a:lnTo>
                      <a:pt x="274" y="157"/>
                    </a:lnTo>
                    <a:lnTo>
                      <a:pt x="264" y="185"/>
                    </a:lnTo>
                    <a:lnTo>
                      <a:pt x="295" y="183"/>
                    </a:lnTo>
                    <a:lnTo>
                      <a:pt x="290" y="221"/>
                    </a:lnTo>
                    <a:lnTo>
                      <a:pt x="377" y="294"/>
                    </a:lnTo>
                    <a:lnTo>
                      <a:pt x="367" y="393"/>
                    </a:lnTo>
                    <a:lnTo>
                      <a:pt x="330" y="394"/>
                    </a:lnTo>
                    <a:lnTo>
                      <a:pt x="253" y="337"/>
                    </a:lnTo>
                    <a:lnTo>
                      <a:pt x="129" y="139"/>
                    </a:lnTo>
                    <a:lnTo>
                      <a:pt x="0" y="0"/>
                    </a:lnTo>
                    <a:close/>
                  </a:path>
                </a:pathLst>
              </a:custGeom>
              <a:grpFill/>
              <a:ln w="3175" cap="rnd">
                <a:solidFill>
                  <a:schemeClr val="accent5"/>
                </a:solidFill>
                <a:round/>
                <a:headEnd/>
                <a:tailEnd/>
              </a:ln>
            </p:spPr>
            <p:txBody>
              <a:bodyPr/>
              <a:lstStyle/>
              <a:p>
                <a:endParaRPr lang="en-US" dirty="0"/>
              </a:p>
            </p:txBody>
          </p:sp>
          <p:sp>
            <p:nvSpPr>
              <p:cNvPr id="345" name="Freeform 84"/>
              <p:cNvSpPr>
                <a:spLocks noChangeAspect="1"/>
              </p:cNvSpPr>
              <p:nvPr/>
            </p:nvSpPr>
            <p:spPr bwMode="gray">
              <a:xfrm>
                <a:off x="7196700" y="4638669"/>
                <a:ext cx="236538" cy="80964"/>
              </a:xfrm>
              <a:custGeom>
                <a:avLst/>
                <a:gdLst>
                  <a:gd name="T0" fmla="*/ 0 w 315"/>
                  <a:gd name="T1" fmla="*/ 18726987 h 99"/>
                  <a:gd name="T2" fmla="*/ 11841117 w 315"/>
                  <a:gd name="T3" fmla="*/ 0 h 99"/>
                  <a:gd name="T4" fmla="*/ 136455567 w 315"/>
                  <a:gd name="T5" fmla="*/ 20733070 h 99"/>
                  <a:gd name="T6" fmla="*/ 148861370 w 315"/>
                  <a:gd name="T7" fmla="*/ 37453157 h 99"/>
                  <a:gd name="T8" fmla="*/ 174235407 w 315"/>
                  <a:gd name="T9" fmla="*/ 43473042 h 99"/>
                  <a:gd name="T10" fmla="*/ 177618261 w 315"/>
                  <a:gd name="T11" fmla="*/ 66212196 h 99"/>
                  <a:gd name="T12" fmla="*/ 31012629 w 315"/>
                  <a:gd name="T13" fmla="*/ 34109139 h 99"/>
                  <a:gd name="T14" fmla="*/ 0 w 315"/>
                  <a:gd name="T15" fmla="*/ 18726987 h 99"/>
                  <a:gd name="T16" fmla="*/ 0 60000 65536"/>
                  <a:gd name="T17" fmla="*/ 0 60000 65536"/>
                  <a:gd name="T18" fmla="*/ 0 60000 65536"/>
                  <a:gd name="T19" fmla="*/ 0 60000 65536"/>
                  <a:gd name="T20" fmla="*/ 0 60000 65536"/>
                  <a:gd name="T21" fmla="*/ 0 60000 65536"/>
                  <a:gd name="T22" fmla="*/ 0 60000 65536"/>
                  <a:gd name="T23" fmla="*/ 0 60000 65536"/>
                  <a:gd name="T24" fmla="*/ 0 w 315"/>
                  <a:gd name="T25" fmla="*/ 0 h 99"/>
                  <a:gd name="T26" fmla="*/ 315 w 315"/>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5" h="99">
                    <a:moveTo>
                      <a:pt x="0" y="28"/>
                    </a:moveTo>
                    <a:lnTo>
                      <a:pt x="21" y="0"/>
                    </a:lnTo>
                    <a:lnTo>
                      <a:pt x="242" y="31"/>
                    </a:lnTo>
                    <a:lnTo>
                      <a:pt x="264" y="56"/>
                    </a:lnTo>
                    <a:lnTo>
                      <a:pt x="309" y="65"/>
                    </a:lnTo>
                    <a:lnTo>
                      <a:pt x="315" y="99"/>
                    </a:lnTo>
                    <a:lnTo>
                      <a:pt x="55" y="51"/>
                    </a:lnTo>
                    <a:lnTo>
                      <a:pt x="0" y="28"/>
                    </a:lnTo>
                    <a:close/>
                  </a:path>
                </a:pathLst>
              </a:custGeom>
              <a:grpFill/>
              <a:ln w="3175" cap="rnd">
                <a:solidFill>
                  <a:schemeClr val="accent5"/>
                </a:solidFill>
                <a:round/>
                <a:headEnd/>
                <a:tailEnd/>
              </a:ln>
            </p:spPr>
            <p:txBody>
              <a:bodyPr/>
              <a:lstStyle/>
              <a:p>
                <a:endParaRPr lang="en-US" dirty="0"/>
              </a:p>
            </p:txBody>
          </p:sp>
          <p:sp>
            <p:nvSpPr>
              <p:cNvPr id="346" name="Freeform 85"/>
              <p:cNvSpPr>
                <a:spLocks noChangeAspect="1"/>
              </p:cNvSpPr>
              <p:nvPr/>
            </p:nvSpPr>
            <p:spPr bwMode="gray">
              <a:xfrm>
                <a:off x="7293539" y="4343395"/>
                <a:ext cx="255587" cy="242887"/>
              </a:xfrm>
              <a:custGeom>
                <a:avLst/>
                <a:gdLst>
                  <a:gd name="T0" fmla="*/ 0 w 342"/>
                  <a:gd name="T1" fmla="*/ 91263288 h 291"/>
                  <a:gd name="T2" fmla="*/ 12845913 w 342"/>
                  <a:gd name="T3" fmla="*/ 64790165 h 291"/>
                  <a:gd name="T4" fmla="*/ 28483863 w 342"/>
                  <a:gd name="T5" fmla="*/ 80813261 h 291"/>
                  <a:gd name="T6" fmla="*/ 87127109 w 342"/>
                  <a:gd name="T7" fmla="*/ 74543245 h 291"/>
                  <a:gd name="T8" fmla="*/ 106116102 w 342"/>
                  <a:gd name="T9" fmla="*/ 66183224 h 291"/>
                  <a:gd name="T10" fmla="*/ 131807927 w 342"/>
                  <a:gd name="T11" fmla="*/ 0 h 291"/>
                  <a:gd name="T12" fmla="*/ 165318354 w 342"/>
                  <a:gd name="T13" fmla="*/ 2090005 h 291"/>
                  <a:gd name="T14" fmla="*/ 158057263 w 342"/>
                  <a:gd name="T15" fmla="*/ 19506995 h 291"/>
                  <a:gd name="T16" fmla="*/ 191009432 w 342"/>
                  <a:gd name="T17" fmla="*/ 80813261 h 291"/>
                  <a:gd name="T18" fmla="*/ 172578697 w 342"/>
                  <a:gd name="T19" fmla="*/ 76633251 h 291"/>
                  <a:gd name="T20" fmla="*/ 139626529 w 342"/>
                  <a:gd name="T21" fmla="*/ 145603427 h 291"/>
                  <a:gd name="T22" fmla="*/ 135158970 w 342"/>
                  <a:gd name="T23" fmla="*/ 189493539 h 291"/>
                  <a:gd name="T24" fmla="*/ 113935451 w 342"/>
                  <a:gd name="T25" fmla="*/ 202730517 h 291"/>
                  <a:gd name="T26" fmla="*/ 77632239 w 342"/>
                  <a:gd name="T27" fmla="*/ 176953507 h 291"/>
                  <a:gd name="T28" fmla="*/ 55850462 w 342"/>
                  <a:gd name="T29" fmla="*/ 188797427 h 291"/>
                  <a:gd name="T30" fmla="*/ 53058425 w 342"/>
                  <a:gd name="T31" fmla="*/ 167897373 h 291"/>
                  <a:gd name="T32" fmla="*/ 22899041 w 342"/>
                  <a:gd name="T33" fmla="*/ 172077384 h 291"/>
                  <a:gd name="T34" fmla="*/ 0 w 342"/>
                  <a:gd name="T35" fmla="*/ 91263288 h 29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42"/>
                  <a:gd name="T55" fmla="*/ 0 h 291"/>
                  <a:gd name="T56" fmla="*/ 342 w 342"/>
                  <a:gd name="T57" fmla="*/ 291 h 29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42" h="291">
                    <a:moveTo>
                      <a:pt x="0" y="131"/>
                    </a:moveTo>
                    <a:lnTo>
                      <a:pt x="23" y="93"/>
                    </a:lnTo>
                    <a:lnTo>
                      <a:pt x="51" y="116"/>
                    </a:lnTo>
                    <a:lnTo>
                      <a:pt x="156" y="107"/>
                    </a:lnTo>
                    <a:lnTo>
                      <a:pt x="190" y="95"/>
                    </a:lnTo>
                    <a:lnTo>
                      <a:pt x="236" y="0"/>
                    </a:lnTo>
                    <a:lnTo>
                      <a:pt x="296" y="3"/>
                    </a:lnTo>
                    <a:lnTo>
                      <a:pt x="283" y="28"/>
                    </a:lnTo>
                    <a:lnTo>
                      <a:pt x="342" y="116"/>
                    </a:lnTo>
                    <a:lnTo>
                      <a:pt x="309" y="110"/>
                    </a:lnTo>
                    <a:lnTo>
                      <a:pt x="250" y="209"/>
                    </a:lnTo>
                    <a:lnTo>
                      <a:pt x="242" y="272"/>
                    </a:lnTo>
                    <a:lnTo>
                      <a:pt x="204" y="291"/>
                    </a:lnTo>
                    <a:lnTo>
                      <a:pt x="139" y="254"/>
                    </a:lnTo>
                    <a:lnTo>
                      <a:pt x="100" y="271"/>
                    </a:lnTo>
                    <a:lnTo>
                      <a:pt x="95" y="241"/>
                    </a:lnTo>
                    <a:lnTo>
                      <a:pt x="41" y="247"/>
                    </a:lnTo>
                    <a:lnTo>
                      <a:pt x="0" y="131"/>
                    </a:lnTo>
                    <a:close/>
                  </a:path>
                </a:pathLst>
              </a:custGeom>
              <a:grpFill/>
              <a:ln w="3175" cap="rnd">
                <a:solidFill>
                  <a:schemeClr val="accent5"/>
                </a:solidFill>
                <a:round/>
                <a:headEnd/>
                <a:tailEnd/>
              </a:ln>
            </p:spPr>
            <p:txBody>
              <a:bodyPr/>
              <a:lstStyle/>
              <a:p>
                <a:endParaRPr lang="en-US" dirty="0"/>
              </a:p>
            </p:txBody>
          </p:sp>
          <p:sp>
            <p:nvSpPr>
              <p:cNvPr id="347" name="Freeform 86"/>
              <p:cNvSpPr>
                <a:spLocks noChangeAspect="1"/>
              </p:cNvSpPr>
              <p:nvPr/>
            </p:nvSpPr>
            <p:spPr bwMode="gray">
              <a:xfrm>
                <a:off x="7493562" y="4711696"/>
                <a:ext cx="63499" cy="15876"/>
              </a:xfrm>
              <a:custGeom>
                <a:avLst/>
                <a:gdLst>
                  <a:gd name="T0" fmla="*/ 0 w 84"/>
                  <a:gd name="T1" fmla="*/ 2286000 h 21"/>
                  <a:gd name="T2" fmla="*/ 5143500 w 84"/>
                  <a:gd name="T3" fmla="*/ 12000744 h 21"/>
                  <a:gd name="T4" fmla="*/ 48002976 w 84"/>
                  <a:gd name="T5" fmla="*/ 3429000 h 21"/>
                  <a:gd name="T6" fmla="*/ 15429744 w 84"/>
                  <a:gd name="T7" fmla="*/ 0 h 21"/>
                  <a:gd name="T8" fmla="*/ 0 w 84"/>
                  <a:gd name="T9" fmla="*/ 2286000 h 21"/>
                  <a:gd name="T10" fmla="*/ 0 60000 65536"/>
                  <a:gd name="T11" fmla="*/ 0 60000 65536"/>
                  <a:gd name="T12" fmla="*/ 0 60000 65536"/>
                  <a:gd name="T13" fmla="*/ 0 60000 65536"/>
                  <a:gd name="T14" fmla="*/ 0 60000 65536"/>
                  <a:gd name="T15" fmla="*/ 0 w 84"/>
                  <a:gd name="T16" fmla="*/ 0 h 21"/>
                  <a:gd name="T17" fmla="*/ 84 w 84"/>
                  <a:gd name="T18" fmla="*/ 21 h 21"/>
                </a:gdLst>
                <a:ahLst/>
                <a:cxnLst>
                  <a:cxn ang="T10">
                    <a:pos x="T0" y="T1"/>
                  </a:cxn>
                  <a:cxn ang="T11">
                    <a:pos x="T2" y="T3"/>
                  </a:cxn>
                  <a:cxn ang="T12">
                    <a:pos x="T4" y="T5"/>
                  </a:cxn>
                  <a:cxn ang="T13">
                    <a:pos x="T6" y="T7"/>
                  </a:cxn>
                  <a:cxn ang="T14">
                    <a:pos x="T8" y="T9"/>
                  </a:cxn>
                </a:cxnLst>
                <a:rect l="T15" t="T16" r="T17" b="T18"/>
                <a:pathLst>
                  <a:path w="84" h="21">
                    <a:moveTo>
                      <a:pt x="0" y="4"/>
                    </a:moveTo>
                    <a:lnTo>
                      <a:pt x="9" y="21"/>
                    </a:lnTo>
                    <a:lnTo>
                      <a:pt x="84" y="6"/>
                    </a:lnTo>
                    <a:lnTo>
                      <a:pt x="27" y="0"/>
                    </a:lnTo>
                    <a:lnTo>
                      <a:pt x="0" y="4"/>
                    </a:lnTo>
                    <a:close/>
                  </a:path>
                </a:pathLst>
              </a:custGeom>
              <a:grpFill/>
              <a:ln w="3175" cap="rnd">
                <a:solidFill>
                  <a:schemeClr val="accent5"/>
                </a:solidFill>
                <a:round/>
                <a:headEnd/>
                <a:tailEnd/>
              </a:ln>
            </p:spPr>
            <p:txBody>
              <a:bodyPr/>
              <a:lstStyle/>
              <a:p>
                <a:endParaRPr lang="en-US" dirty="0"/>
              </a:p>
            </p:txBody>
          </p:sp>
          <p:sp>
            <p:nvSpPr>
              <p:cNvPr id="348" name="Freeform 87"/>
              <p:cNvSpPr>
                <a:spLocks noChangeAspect="1"/>
              </p:cNvSpPr>
              <p:nvPr/>
            </p:nvSpPr>
            <p:spPr bwMode="gray">
              <a:xfrm>
                <a:off x="7549126" y="4416418"/>
                <a:ext cx="158751" cy="211138"/>
              </a:xfrm>
              <a:custGeom>
                <a:avLst/>
                <a:gdLst>
                  <a:gd name="T0" fmla="*/ 0 w 214"/>
                  <a:gd name="T1" fmla="*/ 104337916 h 254"/>
                  <a:gd name="T2" fmla="*/ 14857961 w 214"/>
                  <a:gd name="T3" fmla="*/ 136814099 h 254"/>
                  <a:gd name="T4" fmla="*/ 9905555 w 214"/>
                  <a:gd name="T5" fmla="*/ 168598681 h 254"/>
                  <a:gd name="T6" fmla="*/ 29166232 w 214"/>
                  <a:gd name="T7" fmla="*/ 175508878 h 254"/>
                  <a:gd name="T8" fmla="*/ 27514936 w 214"/>
                  <a:gd name="T9" fmla="*/ 110556512 h 254"/>
                  <a:gd name="T10" fmla="*/ 39621478 w 214"/>
                  <a:gd name="T11" fmla="*/ 104337916 h 254"/>
                  <a:gd name="T12" fmla="*/ 41823207 w 214"/>
                  <a:gd name="T13" fmla="*/ 129213131 h 254"/>
                  <a:gd name="T14" fmla="*/ 52278452 w 214"/>
                  <a:gd name="T15" fmla="*/ 157543029 h 254"/>
                  <a:gd name="T16" fmla="*/ 73189685 w 214"/>
                  <a:gd name="T17" fmla="*/ 145105837 h 254"/>
                  <a:gd name="T18" fmla="*/ 47876478 w 214"/>
                  <a:gd name="T19" fmla="*/ 84299756 h 254"/>
                  <a:gd name="T20" fmla="*/ 86947523 w 214"/>
                  <a:gd name="T21" fmla="*/ 58042169 h 254"/>
                  <a:gd name="T22" fmla="*/ 34118639 w 214"/>
                  <a:gd name="T23" fmla="*/ 74625645 h 254"/>
                  <a:gd name="T24" fmla="*/ 26414071 w 214"/>
                  <a:gd name="T25" fmla="*/ 35930866 h 254"/>
                  <a:gd name="T26" fmla="*/ 103456782 w 214"/>
                  <a:gd name="T27" fmla="*/ 31785413 h 254"/>
                  <a:gd name="T28" fmla="*/ 117764311 w 214"/>
                  <a:gd name="T29" fmla="*/ 0 h 254"/>
                  <a:gd name="T30" fmla="*/ 94651349 w 214"/>
                  <a:gd name="T31" fmla="*/ 20038160 h 254"/>
                  <a:gd name="T32" fmla="*/ 39621478 w 214"/>
                  <a:gd name="T33" fmla="*/ 9674110 h 254"/>
                  <a:gd name="T34" fmla="*/ 20911232 w 214"/>
                  <a:gd name="T35" fmla="*/ 24184445 h 254"/>
                  <a:gd name="T36" fmla="*/ 0 w 214"/>
                  <a:gd name="T37" fmla="*/ 104337916 h 25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4"/>
                  <a:gd name="T58" fmla="*/ 0 h 254"/>
                  <a:gd name="T59" fmla="*/ 214 w 214"/>
                  <a:gd name="T60" fmla="*/ 254 h 25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4" h="254">
                    <a:moveTo>
                      <a:pt x="0" y="151"/>
                    </a:moveTo>
                    <a:lnTo>
                      <a:pt x="27" y="198"/>
                    </a:lnTo>
                    <a:lnTo>
                      <a:pt x="18" y="244"/>
                    </a:lnTo>
                    <a:lnTo>
                      <a:pt x="53" y="254"/>
                    </a:lnTo>
                    <a:lnTo>
                      <a:pt x="50" y="160"/>
                    </a:lnTo>
                    <a:lnTo>
                      <a:pt x="72" y="151"/>
                    </a:lnTo>
                    <a:lnTo>
                      <a:pt x="76" y="187"/>
                    </a:lnTo>
                    <a:lnTo>
                      <a:pt x="95" y="228"/>
                    </a:lnTo>
                    <a:lnTo>
                      <a:pt x="133" y="210"/>
                    </a:lnTo>
                    <a:lnTo>
                      <a:pt x="87" y="122"/>
                    </a:lnTo>
                    <a:lnTo>
                      <a:pt x="158" y="84"/>
                    </a:lnTo>
                    <a:lnTo>
                      <a:pt x="62" y="108"/>
                    </a:lnTo>
                    <a:lnTo>
                      <a:pt x="48" y="52"/>
                    </a:lnTo>
                    <a:lnTo>
                      <a:pt x="188" y="46"/>
                    </a:lnTo>
                    <a:lnTo>
                      <a:pt x="214" y="0"/>
                    </a:lnTo>
                    <a:lnTo>
                      <a:pt x="172" y="29"/>
                    </a:lnTo>
                    <a:lnTo>
                      <a:pt x="72" y="14"/>
                    </a:lnTo>
                    <a:lnTo>
                      <a:pt x="38" y="35"/>
                    </a:lnTo>
                    <a:lnTo>
                      <a:pt x="0" y="151"/>
                    </a:lnTo>
                    <a:close/>
                  </a:path>
                </a:pathLst>
              </a:custGeom>
              <a:grpFill/>
              <a:ln w="3175" cap="rnd">
                <a:solidFill>
                  <a:schemeClr val="accent5"/>
                </a:solidFill>
                <a:round/>
                <a:headEnd/>
                <a:tailEnd/>
              </a:ln>
            </p:spPr>
            <p:txBody>
              <a:bodyPr/>
              <a:lstStyle/>
              <a:p>
                <a:endParaRPr lang="en-US" dirty="0"/>
              </a:p>
            </p:txBody>
          </p:sp>
          <p:sp>
            <p:nvSpPr>
              <p:cNvPr id="349" name="Freeform 88"/>
              <p:cNvSpPr>
                <a:spLocks noChangeAspect="1"/>
              </p:cNvSpPr>
              <p:nvPr/>
            </p:nvSpPr>
            <p:spPr bwMode="gray">
              <a:xfrm>
                <a:off x="7672951" y="4711696"/>
                <a:ext cx="90486" cy="52387"/>
              </a:xfrm>
              <a:custGeom>
                <a:avLst/>
                <a:gdLst>
                  <a:gd name="T0" fmla="*/ 0 w 120"/>
                  <a:gd name="T1" fmla="*/ 24684420 h 65"/>
                  <a:gd name="T2" fmla="*/ 2842800 w 120"/>
                  <a:gd name="T3" fmla="*/ 42223116 h 65"/>
                  <a:gd name="T4" fmla="*/ 68232476 w 120"/>
                  <a:gd name="T5" fmla="*/ 0 h 65"/>
                  <a:gd name="T6" fmla="*/ 19332548 w 120"/>
                  <a:gd name="T7" fmla="*/ 12991418 h 65"/>
                  <a:gd name="T8" fmla="*/ 0 w 120"/>
                  <a:gd name="T9" fmla="*/ 24684420 h 65"/>
                  <a:gd name="T10" fmla="*/ 0 60000 65536"/>
                  <a:gd name="T11" fmla="*/ 0 60000 65536"/>
                  <a:gd name="T12" fmla="*/ 0 60000 65536"/>
                  <a:gd name="T13" fmla="*/ 0 60000 65536"/>
                  <a:gd name="T14" fmla="*/ 0 60000 65536"/>
                  <a:gd name="T15" fmla="*/ 0 w 120"/>
                  <a:gd name="T16" fmla="*/ 0 h 65"/>
                  <a:gd name="T17" fmla="*/ 120 w 120"/>
                  <a:gd name="T18" fmla="*/ 65 h 65"/>
                </a:gdLst>
                <a:ahLst/>
                <a:cxnLst>
                  <a:cxn ang="T10">
                    <a:pos x="T0" y="T1"/>
                  </a:cxn>
                  <a:cxn ang="T11">
                    <a:pos x="T2" y="T3"/>
                  </a:cxn>
                  <a:cxn ang="T12">
                    <a:pos x="T4" y="T5"/>
                  </a:cxn>
                  <a:cxn ang="T13">
                    <a:pos x="T6" y="T7"/>
                  </a:cxn>
                  <a:cxn ang="T14">
                    <a:pos x="T8" y="T9"/>
                  </a:cxn>
                </a:cxnLst>
                <a:rect l="T15" t="T16" r="T17" b="T18"/>
                <a:pathLst>
                  <a:path w="120" h="65">
                    <a:moveTo>
                      <a:pt x="0" y="38"/>
                    </a:moveTo>
                    <a:lnTo>
                      <a:pt x="5" y="65"/>
                    </a:lnTo>
                    <a:lnTo>
                      <a:pt x="120" y="0"/>
                    </a:lnTo>
                    <a:lnTo>
                      <a:pt x="34" y="20"/>
                    </a:lnTo>
                    <a:lnTo>
                      <a:pt x="0" y="38"/>
                    </a:lnTo>
                    <a:close/>
                  </a:path>
                </a:pathLst>
              </a:custGeom>
              <a:grpFill/>
              <a:ln w="3175" cap="rnd">
                <a:solidFill>
                  <a:schemeClr val="accent5"/>
                </a:solidFill>
                <a:round/>
                <a:headEnd/>
                <a:tailEnd/>
              </a:ln>
            </p:spPr>
            <p:txBody>
              <a:bodyPr/>
              <a:lstStyle/>
              <a:p>
                <a:endParaRPr lang="en-US" dirty="0"/>
              </a:p>
            </p:txBody>
          </p:sp>
          <p:sp>
            <p:nvSpPr>
              <p:cNvPr id="350" name="Freeform 89"/>
              <p:cNvSpPr>
                <a:spLocks noChangeAspect="1"/>
              </p:cNvSpPr>
              <p:nvPr/>
            </p:nvSpPr>
            <p:spPr bwMode="gray">
              <a:xfrm>
                <a:off x="7769787" y="4406895"/>
                <a:ext cx="26987" cy="84139"/>
              </a:xfrm>
              <a:custGeom>
                <a:avLst/>
                <a:gdLst>
                  <a:gd name="T0" fmla="*/ 0 w 40"/>
                  <a:gd name="T1" fmla="*/ 24217182 h 104"/>
                  <a:gd name="T2" fmla="*/ 4096778 w 40"/>
                  <a:gd name="T3" fmla="*/ 54324832 h 104"/>
                  <a:gd name="T4" fmla="*/ 14566773 w 40"/>
                  <a:gd name="T5" fmla="*/ 68069260 h 104"/>
                  <a:gd name="T6" fmla="*/ 7738809 w 40"/>
                  <a:gd name="T7" fmla="*/ 39270602 h 104"/>
                  <a:gd name="T8" fmla="*/ 18208804 w 40"/>
                  <a:gd name="T9" fmla="*/ 35998120 h 104"/>
                  <a:gd name="T10" fmla="*/ 17298633 w 40"/>
                  <a:gd name="T11" fmla="*/ 14398924 h 104"/>
                  <a:gd name="T12" fmla="*/ 4096778 w 40"/>
                  <a:gd name="T13" fmla="*/ 28144161 h 104"/>
                  <a:gd name="T14" fmla="*/ 9559824 w 40"/>
                  <a:gd name="T15" fmla="*/ 0 h 104"/>
                  <a:gd name="T16" fmla="*/ 0 w 40"/>
                  <a:gd name="T17" fmla="*/ 24217182 h 1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104"/>
                  <a:gd name="T29" fmla="*/ 40 w 40"/>
                  <a:gd name="T30" fmla="*/ 104 h 10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104">
                    <a:moveTo>
                      <a:pt x="0" y="37"/>
                    </a:moveTo>
                    <a:lnTo>
                      <a:pt x="9" y="83"/>
                    </a:lnTo>
                    <a:lnTo>
                      <a:pt x="32" y="104"/>
                    </a:lnTo>
                    <a:lnTo>
                      <a:pt x="17" y="60"/>
                    </a:lnTo>
                    <a:lnTo>
                      <a:pt x="40" y="55"/>
                    </a:lnTo>
                    <a:lnTo>
                      <a:pt x="38" y="22"/>
                    </a:lnTo>
                    <a:lnTo>
                      <a:pt x="9" y="43"/>
                    </a:lnTo>
                    <a:lnTo>
                      <a:pt x="21" y="0"/>
                    </a:lnTo>
                    <a:lnTo>
                      <a:pt x="0" y="37"/>
                    </a:lnTo>
                    <a:close/>
                  </a:path>
                </a:pathLst>
              </a:custGeom>
              <a:grpFill/>
              <a:ln w="3175" cap="rnd">
                <a:solidFill>
                  <a:schemeClr val="accent5"/>
                </a:solidFill>
                <a:round/>
                <a:headEnd/>
                <a:tailEnd/>
              </a:ln>
            </p:spPr>
            <p:txBody>
              <a:bodyPr/>
              <a:lstStyle/>
              <a:p>
                <a:endParaRPr lang="en-US" dirty="0"/>
              </a:p>
            </p:txBody>
          </p:sp>
          <p:sp>
            <p:nvSpPr>
              <p:cNvPr id="351" name="Freeform 90"/>
              <p:cNvSpPr>
                <a:spLocks noChangeAspect="1"/>
              </p:cNvSpPr>
              <p:nvPr/>
            </p:nvSpPr>
            <p:spPr bwMode="gray">
              <a:xfrm>
                <a:off x="7780900" y="4546596"/>
                <a:ext cx="73026" cy="26988"/>
              </a:xfrm>
              <a:custGeom>
                <a:avLst/>
                <a:gdLst>
                  <a:gd name="T0" fmla="*/ 0 w 99"/>
                  <a:gd name="T1" fmla="*/ 8695043 h 33"/>
                  <a:gd name="T2" fmla="*/ 29924760 w 99"/>
                  <a:gd name="T3" fmla="*/ 0 h 33"/>
                  <a:gd name="T4" fmla="*/ 53865158 w 99"/>
                  <a:gd name="T5" fmla="*/ 22071277 h 33"/>
                  <a:gd name="T6" fmla="*/ 0 w 99"/>
                  <a:gd name="T7" fmla="*/ 8695043 h 33"/>
                  <a:gd name="T8" fmla="*/ 0 60000 65536"/>
                  <a:gd name="T9" fmla="*/ 0 60000 65536"/>
                  <a:gd name="T10" fmla="*/ 0 60000 65536"/>
                  <a:gd name="T11" fmla="*/ 0 60000 65536"/>
                  <a:gd name="T12" fmla="*/ 0 w 99"/>
                  <a:gd name="T13" fmla="*/ 0 h 33"/>
                  <a:gd name="T14" fmla="*/ 99 w 99"/>
                  <a:gd name="T15" fmla="*/ 33 h 33"/>
                </a:gdLst>
                <a:ahLst/>
                <a:cxnLst>
                  <a:cxn ang="T8">
                    <a:pos x="T0" y="T1"/>
                  </a:cxn>
                  <a:cxn ang="T9">
                    <a:pos x="T2" y="T3"/>
                  </a:cxn>
                  <a:cxn ang="T10">
                    <a:pos x="T4" y="T5"/>
                  </a:cxn>
                  <a:cxn ang="T11">
                    <a:pos x="T6" y="T7"/>
                  </a:cxn>
                </a:cxnLst>
                <a:rect l="T12" t="T13" r="T14" b="T15"/>
                <a:pathLst>
                  <a:path w="99" h="33">
                    <a:moveTo>
                      <a:pt x="0" y="13"/>
                    </a:moveTo>
                    <a:lnTo>
                      <a:pt x="55" y="0"/>
                    </a:lnTo>
                    <a:lnTo>
                      <a:pt x="99" y="33"/>
                    </a:lnTo>
                    <a:lnTo>
                      <a:pt x="0" y="13"/>
                    </a:lnTo>
                    <a:close/>
                  </a:path>
                </a:pathLst>
              </a:custGeom>
              <a:grpFill/>
              <a:ln w="3175" cap="rnd">
                <a:solidFill>
                  <a:schemeClr val="accent5"/>
                </a:solidFill>
                <a:round/>
                <a:headEnd/>
                <a:tailEnd/>
              </a:ln>
            </p:spPr>
            <p:txBody>
              <a:bodyPr/>
              <a:lstStyle/>
              <a:p>
                <a:endParaRPr lang="en-US" dirty="0"/>
              </a:p>
            </p:txBody>
          </p:sp>
          <p:sp>
            <p:nvSpPr>
              <p:cNvPr id="352" name="Freeform 91"/>
              <p:cNvSpPr>
                <a:spLocks noChangeAspect="1"/>
              </p:cNvSpPr>
              <p:nvPr/>
            </p:nvSpPr>
            <p:spPr bwMode="gray">
              <a:xfrm>
                <a:off x="7855512" y="4478333"/>
                <a:ext cx="271464" cy="249236"/>
              </a:xfrm>
              <a:custGeom>
                <a:avLst/>
                <a:gdLst>
                  <a:gd name="T0" fmla="*/ 0 w 362"/>
                  <a:gd name="T1" fmla="*/ 25537654 h 300"/>
                  <a:gd name="T2" fmla="*/ 29242264 w 362"/>
                  <a:gd name="T3" fmla="*/ 44863491 h 300"/>
                  <a:gd name="T4" fmla="*/ 59046202 w 362"/>
                  <a:gd name="T5" fmla="*/ 40722833 h 300"/>
                  <a:gd name="T6" fmla="*/ 21369087 w 362"/>
                  <a:gd name="T7" fmla="*/ 55216796 h 300"/>
                  <a:gd name="T8" fmla="*/ 39926808 w 362"/>
                  <a:gd name="T9" fmla="*/ 89037426 h 300"/>
                  <a:gd name="T10" fmla="*/ 57359682 w 362"/>
                  <a:gd name="T11" fmla="*/ 60048670 h 300"/>
                  <a:gd name="T12" fmla="*/ 69168322 w 362"/>
                  <a:gd name="T13" fmla="*/ 89037426 h 300"/>
                  <a:gd name="T14" fmla="*/ 142836032 w 362"/>
                  <a:gd name="T15" fmla="*/ 120096510 h 300"/>
                  <a:gd name="T16" fmla="*/ 160268906 w 362"/>
                  <a:gd name="T17" fmla="*/ 170482262 h 300"/>
                  <a:gd name="T18" fmla="*/ 146209822 w 362"/>
                  <a:gd name="T19" fmla="*/ 167721547 h 300"/>
                  <a:gd name="T20" fmla="*/ 135525278 w 362"/>
                  <a:gd name="T21" fmla="*/ 192568814 h 300"/>
                  <a:gd name="T22" fmla="*/ 179388300 w 362"/>
                  <a:gd name="T23" fmla="*/ 181525953 h 300"/>
                  <a:gd name="T24" fmla="*/ 203569504 w 362"/>
                  <a:gd name="T25" fmla="*/ 207063607 h 300"/>
                  <a:gd name="T26" fmla="*/ 200758137 w 362"/>
                  <a:gd name="T27" fmla="*/ 52456081 h 300"/>
                  <a:gd name="T28" fmla="*/ 137212548 w 362"/>
                  <a:gd name="T29" fmla="*/ 25537654 h 300"/>
                  <a:gd name="T30" fmla="*/ 86601196 w 362"/>
                  <a:gd name="T31" fmla="*/ 71091531 h 300"/>
                  <a:gd name="T32" fmla="*/ 65794532 w 362"/>
                  <a:gd name="T33" fmla="*/ 47625037 h 300"/>
                  <a:gd name="T34" fmla="*/ 59608625 w 362"/>
                  <a:gd name="T35" fmla="*/ 9662918 h 300"/>
                  <a:gd name="T36" fmla="*/ 29242264 w 362"/>
                  <a:gd name="T37" fmla="*/ 0 h 300"/>
                  <a:gd name="T38" fmla="*/ 0 w 362"/>
                  <a:gd name="T39" fmla="*/ 25537654 h 30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62"/>
                  <a:gd name="T61" fmla="*/ 0 h 300"/>
                  <a:gd name="T62" fmla="*/ 362 w 362"/>
                  <a:gd name="T63" fmla="*/ 300 h 30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62" h="300">
                    <a:moveTo>
                      <a:pt x="0" y="37"/>
                    </a:moveTo>
                    <a:lnTo>
                      <a:pt x="52" y="65"/>
                    </a:lnTo>
                    <a:lnTo>
                      <a:pt x="105" y="59"/>
                    </a:lnTo>
                    <a:lnTo>
                      <a:pt x="38" y="80"/>
                    </a:lnTo>
                    <a:lnTo>
                      <a:pt x="71" y="129"/>
                    </a:lnTo>
                    <a:lnTo>
                      <a:pt x="102" y="87"/>
                    </a:lnTo>
                    <a:lnTo>
                      <a:pt x="123" y="129"/>
                    </a:lnTo>
                    <a:lnTo>
                      <a:pt x="254" y="174"/>
                    </a:lnTo>
                    <a:lnTo>
                      <a:pt x="285" y="247"/>
                    </a:lnTo>
                    <a:lnTo>
                      <a:pt x="260" y="243"/>
                    </a:lnTo>
                    <a:lnTo>
                      <a:pt x="241" y="279"/>
                    </a:lnTo>
                    <a:lnTo>
                      <a:pt x="319" y="263"/>
                    </a:lnTo>
                    <a:lnTo>
                      <a:pt x="362" y="300"/>
                    </a:lnTo>
                    <a:lnTo>
                      <a:pt x="357" y="76"/>
                    </a:lnTo>
                    <a:lnTo>
                      <a:pt x="244" y="37"/>
                    </a:lnTo>
                    <a:lnTo>
                      <a:pt x="154" y="103"/>
                    </a:lnTo>
                    <a:lnTo>
                      <a:pt x="117" y="69"/>
                    </a:lnTo>
                    <a:lnTo>
                      <a:pt x="106" y="14"/>
                    </a:lnTo>
                    <a:lnTo>
                      <a:pt x="52" y="0"/>
                    </a:lnTo>
                    <a:lnTo>
                      <a:pt x="0" y="37"/>
                    </a:lnTo>
                    <a:close/>
                  </a:path>
                </a:pathLst>
              </a:custGeom>
              <a:grpFill/>
              <a:ln w="3175" cap="rnd">
                <a:solidFill>
                  <a:schemeClr val="accent5"/>
                </a:solidFill>
                <a:round/>
                <a:headEnd/>
                <a:tailEnd/>
              </a:ln>
            </p:spPr>
            <p:txBody>
              <a:bodyPr/>
              <a:lstStyle/>
              <a:p>
                <a:endParaRPr lang="en-US" dirty="0"/>
              </a:p>
            </p:txBody>
          </p:sp>
          <p:sp>
            <p:nvSpPr>
              <p:cNvPr id="353" name="Freeform 92"/>
              <p:cNvSpPr>
                <a:spLocks noChangeAspect="1"/>
              </p:cNvSpPr>
              <p:nvPr/>
            </p:nvSpPr>
            <p:spPr bwMode="gray">
              <a:xfrm>
                <a:off x="7865039" y="4668832"/>
                <a:ext cx="12699" cy="22225"/>
              </a:xfrm>
              <a:custGeom>
                <a:avLst/>
                <a:gdLst>
                  <a:gd name="T0" fmla="*/ 0 w 16"/>
                  <a:gd name="T1" fmla="*/ 18998101 h 26"/>
                  <a:gd name="T2" fmla="*/ 6299994 w 16"/>
                  <a:gd name="T3" fmla="*/ 0 h 26"/>
                  <a:gd name="T4" fmla="*/ 10080625 w 16"/>
                  <a:gd name="T5" fmla="*/ 10960344 h 26"/>
                  <a:gd name="T6" fmla="*/ 0 w 16"/>
                  <a:gd name="T7" fmla="*/ 18998101 h 26"/>
                  <a:gd name="T8" fmla="*/ 0 60000 65536"/>
                  <a:gd name="T9" fmla="*/ 0 60000 65536"/>
                  <a:gd name="T10" fmla="*/ 0 60000 65536"/>
                  <a:gd name="T11" fmla="*/ 0 60000 65536"/>
                  <a:gd name="T12" fmla="*/ 0 w 16"/>
                  <a:gd name="T13" fmla="*/ 0 h 26"/>
                  <a:gd name="T14" fmla="*/ 16 w 16"/>
                  <a:gd name="T15" fmla="*/ 26 h 26"/>
                </a:gdLst>
                <a:ahLst/>
                <a:cxnLst>
                  <a:cxn ang="T8">
                    <a:pos x="T0" y="T1"/>
                  </a:cxn>
                  <a:cxn ang="T9">
                    <a:pos x="T2" y="T3"/>
                  </a:cxn>
                  <a:cxn ang="T10">
                    <a:pos x="T4" y="T5"/>
                  </a:cxn>
                  <a:cxn ang="T11">
                    <a:pos x="T6" y="T7"/>
                  </a:cxn>
                </a:cxnLst>
                <a:rect l="T12" t="T13" r="T14" b="T15"/>
                <a:pathLst>
                  <a:path w="16" h="26">
                    <a:moveTo>
                      <a:pt x="0" y="26"/>
                    </a:moveTo>
                    <a:lnTo>
                      <a:pt x="10" y="0"/>
                    </a:lnTo>
                    <a:lnTo>
                      <a:pt x="16" y="15"/>
                    </a:lnTo>
                    <a:lnTo>
                      <a:pt x="0" y="26"/>
                    </a:lnTo>
                    <a:close/>
                  </a:path>
                </a:pathLst>
              </a:custGeom>
              <a:grpFill/>
              <a:ln w="3175" cap="rnd">
                <a:solidFill>
                  <a:schemeClr val="accent5"/>
                </a:solidFill>
                <a:round/>
                <a:headEnd/>
                <a:tailEnd/>
              </a:ln>
            </p:spPr>
            <p:txBody>
              <a:bodyPr/>
              <a:lstStyle/>
              <a:p>
                <a:endParaRPr lang="en-US" dirty="0"/>
              </a:p>
            </p:txBody>
          </p:sp>
          <p:sp>
            <p:nvSpPr>
              <p:cNvPr id="354" name="Freeform 93"/>
              <p:cNvSpPr>
                <a:spLocks noChangeAspect="1"/>
              </p:cNvSpPr>
              <p:nvPr/>
            </p:nvSpPr>
            <p:spPr bwMode="gray">
              <a:xfrm>
                <a:off x="5607613" y="3267071"/>
                <a:ext cx="495300" cy="468312"/>
              </a:xfrm>
              <a:custGeom>
                <a:avLst/>
                <a:gdLst>
                  <a:gd name="T0" fmla="*/ 0 w 665"/>
                  <a:gd name="T1" fmla="*/ 12279382 h 567"/>
                  <a:gd name="T2" fmla="*/ 9985695 w 665"/>
                  <a:gd name="T3" fmla="*/ 0 h 567"/>
                  <a:gd name="T4" fmla="*/ 38277380 w 665"/>
                  <a:gd name="T5" fmla="*/ 29334399 h 567"/>
                  <a:gd name="T6" fmla="*/ 72671310 w 665"/>
                  <a:gd name="T7" fmla="*/ 6140104 h 567"/>
                  <a:gd name="T8" fmla="*/ 75999875 w 665"/>
                  <a:gd name="T9" fmla="*/ 28652166 h 567"/>
                  <a:gd name="T10" fmla="*/ 92087815 w 665"/>
                  <a:gd name="T11" fmla="*/ 36155911 h 567"/>
                  <a:gd name="T12" fmla="*/ 95970520 w 665"/>
                  <a:gd name="T13" fmla="*/ 62079142 h 567"/>
                  <a:gd name="T14" fmla="*/ 147007274 w 665"/>
                  <a:gd name="T15" fmla="*/ 88684606 h 567"/>
                  <a:gd name="T16" fmla="*/ 193605694 w 665"/>
                  <a:gd name="T17" fmla="*/ 81180861 h 567"/>
                  <a:gd name="T18" fmla="*/ 189722989 w 665"/>
                  <a:gd name="T19" fmla="*/ 66172544 h 567"/>
                  <a:gd name="T20" fmla="*/ 249634924 w 665"/>
                  <a:gd name="T21" fmla="*/ 40931547 h 567"/>
                  <a:gd name="T22" fmla="*/ 327854339 w 665"/>
                  <a:gd name="T23" fmla="*/ 85274263 h 567"/>
                  <a:gd name="T24" fmla="*/ 330628019 w 665"/>
                  <a:gd name="T25" fmla="*/ 109150793 h 567"/>
                  <a:gd name="T26" fmla="*/ 317314504 w 665"/>
                  <a:gd name="T27" fmla="*/ 154174917 h 567"/>
                  <a:gd name="T28" fmla="*/ 318978414 w 665"/>
                  <a:gd name="T29" fmla="*/ 216254885 h 567"/>
                  <a:gd name="T30" fmla="*/ 339503944 w 665"/>
                  <a:gd name="T31" fmla="*/ 235355778 h 567"/>
                  <a:gd name="T32" fmla="*/ 323416004 w 665"/>
                  <a:gd name="T33" fmla="*/ 266736878 h 567"/>
                  <a:gd name="T34" fmla="*/ 368905398 w 665"/>
                  <a:gd name="T35" fmla="*/ 337002825 h 567"/>
                  <a:gd name="T36" fmla="*/ 338949059 w 665"/>
                  <a:gd name="T37" fmla="*/ 386802585 h 567"/>
                  <a:gd name="T38" fmla="*/ 256292054 w 665"/>
                  <a:gd name="T39" fmla="*/ 370429801 h 567"/>
                  <a:gd name="T40" fmla="*/ 237431179 w 665"/>
                  <a:gd name="T41" fmla="*/ 337685059 h 567"/>
                  <a:gd name="T42" fmla="*/ 181401949 w 665"/>
                  <a:gd name="T43" fmla="*/ 348599973 h 567"/>
                  <a:gd name="T44" fmla="*/ 139796004 w 665"/>
                  <a:gd name="T45" fmla="*/ 318583340 h 567"/>
                  <a:gd name="T46" fmla="*/ 112058460 w 665"/>
                  <a:gd name="T47" fmla="*/ 259233133 h 567"/>
                  <a:gd name="T48" fmla="*/ 90978045 w 665"/>
                  <a:gd name="T49" fmla="*/ 249681861 h 567"/>
                  <a:gd name="T50" fmla="*/ 85985570 w 665"/>
                  <a:gd name="T51" fmla="*/ 261961242 h 567"/>
                  <a:gd name="T52" fmla="*/ 59912680 w 665"/>
                  <a:gd name="T53" fmla="*/ 201928802 h 567"/>
                  <a:gd name="T54" fmla="*/ 24408980 w 665"/>
                  <a:gd name="T55" fmla="*/ 165772891 h 567"/>
                  <a:gd name="T56" fmla="*/ 41051060 w 665"/>
                  <a:gd name="T57" fmla="*/ 109150793 h 567"/>
                  <a:gd name="T58" fmla="*/ 26072890 w 665"/>
                  <a:gd name="T59" fmla="*/ 102328455 h 567"/>
                  <a:gd name="T60" fmla="*/ 12204490 w 665"/>
                  <a:gd name="T61" fmla="*/ 71630414 h 567"/>
                  <a:gd name="T62" fmla="*/ 0 w 665"/>
                  <a:gd name="T63" fmla="*/ 12279382 h 5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65"/>
                  <a:gd name="T97" fmla="*/ 0 h 567"/>
                  <a:gd name="T98" fmla="*/ 665 w 665"/>
                  <a:gd name="T99" fmla="*/ 567 h 5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65" h="567">
                    <a:moveTo>
                      <a:pt x="0" y="18"/>
                    </a:moveTo>
                    <a:lnTo>
                      <a:pt x="18" y="0"/>
                    </a:lnTo>
                    <a:lnTo>
                      <a:pt x="69" y="43"/>
                    </a:lnTo>
                    <a:lnTo>
                      <a:pt x="131" y="9"/>
                    </a:lnTo>
                    <a:lnTo>
                      <a:pt x="137" y="42"/>
                    </a:lnTo>
                    <a:lnTo>
                      <a:pt x="166" y="53"/>
                    </a:lnTo>
                    <a:lnTo>
                      <a:pt x="173" y="91"/>
                    </a:lnTo>
                    <a:lnTo>
                      <a:pt x="265" y="130"/>
                    </a:lnTo>
                    <a:lnTo>
                      <a:pt x="349" y="119"/>
                    </a:lnTo>
                    <a:lnTo>
                      <a:pt x="342" y="97"/>
                    </a:lnTo>
                    <a:lnTo>
                      <a:pt x="450" y="60"/>
                    </a:lnTo>
                    <a:lnTo>
                      <a:pt x="591" y="125"/>
                    </a:lnTo>
                    <a:lnTo>
                      <a:pt x="596" y="160"/>
                    </a:lnTo>
                    <a:lnTo>
                      <a:pt x="572" y="226"/>
                    </a:lnTo>
                    <a:lnTo>
                      <a:pt x="575" y="317"/>
                    </a:lnTo>
                    <a:lnTo>
                      <a:pt x="612" y="345"/>
                    </a:lnTo>
                    <a:lnTo>
                      <a:pt x="583" y="391"/>
                    </a:lnTo>
                    <a:lnTo>
                      <a:pt x="665" y="494"/>
                    </a:lnTo>
                    <a:lnTo>
                      <a:pt x="611" y="567"/>
                    </a:lnTo>
                    <a:lnTo>
                      <a:pt x="462" y="543"/>
                    </a:lnTo>
                    <a:lnTo>
                      <a:pt x="428" y="495"/>
                    </a:lnTo>
                    <a:lnTo>
                      <a:pt x="327" y="511"/>
                    </a:lnTo>
                    <a:lnTo>
                      <a:pt x="252" y="467"/>
                    </a:lnTo>
                    <a:lnTo>
                      <a:pt x="202" y="380"/>
                    </a:lnTo>
                    <a:lnTo>
                      <a:pt x="164" y="366"/>
                    </a:lnTo>
                    <a:lnTo>
                      <a:pt x="155" y="384"/>
                    </a:lnTo>
                    <a:lnTo>
                      <a:pt x="108" y="296"/>
                    </a:lnTo>
                    <a:lnTo>
                      <a:pt x="44" y="243"/>
                    </a:lnTo>
                    <a:lnTo>
                      <a:pt x="74" y="160"/>
                    </a:lnTo>
                    <a:lnTo>
                      <a:pt x="47" y="150"/>
                    </a:lnTo>
                    <a:lnTo>
                      <a:pt x="22" y="105"/>
                    </a:lnTo>
                    <a:lnTo>
                      <a:pt x="0" y="18"/>
                    </a:lnTo>
                    <a:close/>
                  </a:path>
                </a:pathLst>
              </a:custGeom>
              <a:grpFill/>
              <a:ln w="3175" cap="rnd">
                <a:solidFill>
                  <a:schemeClr val="accent5"/>
                </a:solidFill>
                <a:round/>
                <a:headEnd/>
                <a:tailEnd/>
              </a:ln>
            </p:spPr>
            <p:txBody>
              <a:bodyPr/>
              <a:lstStyle/>
              <a:p>
                <a:endParaRPr lang="en-US" dirty="0"/>
              </a:p>
            </p:txBody>
          </p:sp>
          <p:sp>
            <p:nvSpPr>
              <p:cNvPr id="355" name="Freeform 94"/>
              <p:cNvSpPr>
                <a:spLocks noChangeAspect="1"/>
              </p:cNvSpPr>
              <p:nvPr/>
            </p:nvSpPr>
            <p:spPr bwMode="gray">
              <a:xfrm>
                <a:off x="5466328" y="3352795"/>
                <a:ext cx="258762" cy="261937"/>
              </a:xfrm>
              <a:custGeom>
                <a:avLst/>
                <a:gdLst>
                  <a:gd name="T0" fmla="*/ 0 w 345"/>
                  <a:gd name="T1" fmla="*/ 105795511 h 315"/>
                  <a:gd name="T2" fmla="*/ 9563694 w 345"/>
                  <a:gd name="T3" fmla="*/ 136912082 h 315"/>
                  <a:gd name="T4" fmla="*/ 97321513 w 345"/>
                  <a:gd name="T5" fmla="*/ 185314898 h 315"/>
                  <a:gd name="T6" fmla="*/ 98446565 w 345"/>
                  <a:gd name="T7" fmla="*/ 203292992 h 315"/>
                  <a:gd name="T8" fmla="*/ 118698255 w 345"/>
                  <a:gd name="T9" fmla="*/ 215048603 h 315"/>
                  <a:gd name="T10" fmla="*/ 154702174 w 345"/>
                  <a:gd name="T11" fmla="*/ 217814336 h 315"/>
                  <a:gd name="T12" fmla="*/ 183391755 w 345"/>
                  <a:gd name="T13" fmla="*/ 195686812 h 315"/>
                  <a:gd name="T14" fmla="*/ 194080500 w 345"/>
                  <a:gd name="T15" fmla="*/ 192921079 h 315"/>
                  <a:gd name="T16" fmla="*/ 167640274 w 345"/>
                  <a:gd name="T17" fmla="*/ 132071634 h 315"/>
                  <a:gd name="T18" fmla="*/ 131637105 w 345"/>
                  <a:gd name="T19" fmla="*/ 95423598 h 315"/>
                  <a:gd name="T20" fmla="*/ 148513637 w 345"/>
                  <a:gd name="T21" fmla="*/ 38030903 h 315"/>
                  <a:gd name="T22" fmla="*/ 133324683 w 345"/>
                  <a:gd name="T23" fmla="*/ 31116571 h 315"/>
                  <a:gd name="T24" fmla="*/ 119260781 w 345"/>
                  <a:gd name="T25" fmla="*/ 0 h 315"/>
                  <a:gd name="T26" fmla="*/ 75944772 w 345"/>
                  <a:gd name="T27" fmla="*/ 2765733 h 315"/>
                  <a:gd name="T28" fmla="*/ 54567281 w 345"/>
                  <a:gd name="T29" fmla="*/ 22127524 h 315"/>
                  <a:gd name="T30" fmla="*/ 47254441 w 345"/>
                  <a:gd name="T31" fmla="*/ 74678940 h 315"/>
                  <a:gd name="T32" fmla="*/ 0 w 345"/>
                  <a:gd name="T33" fmla="*/ 105795511 h 3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5"/>
                  <a:gd name="T52" fmla="*/ 0 h 315"/>
                  <a:gd name="T53" fmla="*/ 345 w 345"/>
                  <a:gd name="T54" fmla="*/ 315 h 3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5" h="315">
                    <a:moveTo>
                      <a:pt x="0" y="153"/>
                    </a:moveTo>
                    <a:lnTo>
                      <a:pt x="17" y="198"/>
                    </a:lnTo>
                    <a:lnTo>
                      <a:pt x="173" y="268"/>
                    </a:lnTo>
                    <a:lnTo>
                      <a:pt x="175" y="294"/>
                    </a:lnTo>
                    <a:lnTo>
                      <a:pt x="211" y="311"/>
                    </a:lnTo>
                    <a:lnTo>
                      <a:pt x="275" y="315"/>
                    </a:lnTo>
                    <a:lnTo>
                      <a:pt x="326" y="283"/>
                    </a:lnTo>
                    <a:lnTo>
                      <a:pt x="345" y="279"/>
                    </a:lnTo>
                    <a:lnTo>
                      <a:pt x="298" y="191"/>
                    </a:lnTo>
                    <a:lnTo>
                      <a:pt x="234" y="138"/>
                    </a:lnTo>
                    <a:lnTo>
                      <a:pt x="264" y="55"/>
                    </a:lnTo>
                    <a:lnTo>
                      <a:pt x="237" y="45"/>
                    </a:lnTo>
                    <a:lnTo>
                      <a:pt x="212" y="0"/>
                    </a:lnTo>
                    <a:lnTo>
                      <a:pt x="135" y="4"/>
                    </a:lnTo>
                    <a:lnTo>
                      <a:pt x="97" y="32"/>
                    </a:lnTo>
                    <a:lnTo>
                      <a:pt x="84" y="108"/>
                    </a:lnTo>
                    <a:lnTo>
                      <a:pt x="0" y="153"/>
                    </a:lnTo>
                    <a:close/>
                  </a:path>
                </a:pathLst>
              </a:custGeom>
              <a:grpFill/>
              <a:ln w="3175" cap="rnd">
                <a:solidFill>
                  <a:schemeClr val="accent5"/>
                </a:solidFill>
                <a:round/>
                <a:headEnd/>
                <a:tailEnd/>
              </a:ln>
            </p:spPr>
            <p:txBody>
              <a:bodyPr/>
              <a:lstStyle/>
              <a:p>
                <a:endParaRPr lang="en-US" dirty="0"/>
              </a:p>
            </p:txBody>
          </p:sp>
          <p:sp>
            <p:nvSpPr>
              <p:cNvPr id="356" name="Freeform 95"/>
              <p:cNvSpPr>
                <a:spLocks noChangeAspect="1"/>
              </p:cNvSpPr>
              <p:nvPr/>
            </p:nvSpPr>
            <p:spPr bwMode="gray">
              <a:xfrm>
                <a:off x="4637654" y="3014660"/>
                <a:ext cx="306386" cy="317499"/>
              </a:xfrm>
              <a:custGeom>
                <a:avLst/>
                <a:gdLst>
                  <a:gd name="T0" fmla="*/ 0 w 408"/>
                  <a:gd name="T1" fmla="*/ 65972500 h 381"/>
                  <a:gd name="T2" fmla="*/ 6202835 w 408"/>
                  <a:gd name="T3" fmla="*/ 35416667 h 381"/>
                  <a:gd name="T4" fmla="*/ 33271526 w 408"/>
                  <a:gd name="T5" fmla="*/ 20833333 h 381"/>
                  <a:gd name="T6" fmla="*/ 45677946 w 408"/>
                  <a:gd name="T7" fmla="*/ 34722500 h 381"/>
                  <a:gd name="T8" fmla="*/ 73309848 w 408"/>
                  <a:gd name="T9" fmla="*/ 6944167 h 381"/>
                  <a:gd name="T10" fmla="*/ 103762313 w 408"/>
                  <a:gd name="T11" fmla="*/ 0 h 381"/>
                  <a:gd name="T12" fmla="*/ 136469876 w 408"/>
                  <a:gd name="T13" fmla="*/ 18750000 h 381"/>
                  <a:gd name="T14" fmla="*/ 136469876 w 408"/>
                  <a:gd name="T15" fmla="*/ 47222500 h 381"/>
                  <a:gd name="T16" fmla="*/ 109965148 w 408"/>
                  <a:gd name="T17" fmla="*/ 52777500 h 381"/>
                  <a:gd name="T18" fmla="*/ 112784960 w 408"/>
                  <a:gd name="T19" fmla="*/ 88194167 h 381"/>
                  <a:gd name="T20" fmla="*/ 156207056 w 408"/>
                  <a:gd name="T21" fmla="*/ 147916667 h 381"/>
                  <a:gd name="T22" fmla="*/ 183838959 w 408"/>
                  <a:gd name="T23" fmla="*/ 152083333 h 381"/>
                  <a:gd name="T24" fmla="*/ 181019147 w 408"/>
                  <a:gd name="T25" fmla="*/ 164583333 h 381"/>
                  <a:gd name="T26" fmla="*/ 230080867 w 408"/>
                  <a:gd name="T27" fmla="*/ 203472500 h 381"/>
                  <a:gd name="T28" fmla="*/ 196245379 w 408"/>
                  <a:gd name="T29" fmla="*/ 197916667 h 381"/>
                  <a:gd name="T30" fmla="*/ 203576139 w 408"/>
                  <a:gd name="T31" fmla="*/ 235416667 h 381"/>
                  <a:gd name="T32" fmla="*/ 183838959 w 408"/>
                  <a:gd name="T33" fmla="*/ 264583333 h 381"/>
                  <a:gd name="T34" fmla="*/ 174816312 w 408"/>
                  <a:gd name="T35" fmla="*/ 204166667 h 381"/>
                  <a:gd name="T36" fmla="*/ 88536081 w 408"/>
                  <a:gd name="T37" fmla="*/ 138194167 h 381"/>
                  <a:gd name="T38" fmla="*/ 68234938 w 408"/>
                  <a:gd name="T39" fmla="*/ 94444167 h 381"/>
                  <a:gd name="T40" fmla="*/ 40602285 w 408"/>
                  <a:gd name="T41" fmla="*/ 79860833 h 381"/>
                  <a:gd name="T42" fmla="*/ 15790195 w 408"/>
                  <a:gd name="T43" fmla="*/ 98610833 h 381"/>
                  <a:gd name="T44" fmla="*/ 0 w 408"/>
                  <a:gd name="T45" fmla="*/ 65972500 h 3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8"/>
                  <a:gd name="T70" fmla="*/ 0 h 381"/>
                  <a:gd name="T71" fmla="*/ 408 w 408"/>
                  <a:gd name="T72" fmla="*/ 381 h 3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8" h="381">
                    <a:moveTo>
                      <a:pt x="0" y="95"/>
                    </a:moveTo>
                    <a:lnTo>
                      <a:pt x="11" y="51"/>
                    </a:lnTo>
                    <a:lnTo>
                      <a:pt x="59" y="30"/>
                    </a:lnTo>
                    <a:lnTo>
                      <a:pt x="81" y="50"/>
                    </a:lnTo>
                    <a:lnTo>
                      <a:pt x="130" y="10"/>
                    </a:lnTo>
                    <a:lnTo>
                      <a:pt x="184" y="0"/>
                    </a:lnTo>
                    <a:lnTo>
                      <a:pt x="242" y="27"/>
                    </a:lnTo>
                    <a:lnTo>
                      <a:pt x="242" y="68"/>
                    </a:lnTo>
                    <a:lnTo>
                      <a:pt x="195" y="76"/>
                    </a:lnTo>
                    <a:lnTo>
                      <a:pt x="200" y="127"/>
                    </a:lnTo>
                    <a:lnTo>
                      <a:pt x="277" y="213"/>
                    </a:lnTo>
                    <a:lnTo>
                      <a:pt x="326" y="219"/>
                    </a:lnTo>
                    <a:lnTo>
                      <a:pt x="321" y="237"/>
                    </a:lnTo>
                    <a:lnTo>
                      <a:pt x="408" y="293"/>
                    </a:lnTo>
                    <a:lnTo>
                      <a:pt x="348" y="285"/>
                    </a:lnTo>
                    <a:lnTo>
                      <a:pt x="361" y="339"/>
                    </a:lnTo>
                    <a:lnTo>
                      <a:pt x="326" y="381"/>
                    </a:lnTo>
                    <a:lnTo>
                      <a:pt x="310" y="294"/>
                    </a:lnTo>
                    <a:lnTo>
                      <a:pt x="157" y="199"/>
                    </a:lnTo>
                    <a:lnTo>
                      <a:pt x="121" y="136"/>
                    </a:lnTo>
                    <a:lnTo>
                      <a:pt x="72" y="115"/>
                    </a:lnTo>
                    <a:lnTo>
                      <a:pt x="28" y="142"/>
                    </a:lnTo>
                    <a:lnTo>
                      <a:pt x="0" y="95"/>
                    </a:lnTo>
                    <a:close/>
                  </a:path>
                </a:pathLst>
              </a:custGeom>
              <a:grpFill/>
              <a:ln w="3175" cap="rnd">
                <a:solidFill>
                  <a:schemeClr val="accent5"/>
                </a:solidFill>
                <a:round/>
                <a:headEnd/>
                <a:tailEnd/>
              </a:ln>
            </p:spPr>
            <p:txBody>
              <a:bodyPr/>
              <a:lstStyle/>
              <a:p>
                <a:endParaRPr lang="en-US" dirty="0"/>
              </a:p>
            </p:txBody>
          </p:sp>
          <p:sp>
            <p:nvSpPr>
              <p:cNvPr id="357" name="Freeform 96"/>
              <p:cNvSpPr>
                <a:spLocks noChangeAspect="1"/>
              </p:cNvSpPr>
              <p:nvPr/>
            </p:nvSpPr>
            <p:spPr bwMode="gray">
              <a:xfrm>
                <a:off x="4677341" y="3219447"/>
                <a:ext cx="39689" cy="76201"/>
              </a:xfrm>
              <a:custGeom>
                <a:avLst/>
                <a:gdLst>
                  <a:gd name="T0" fmla="*/ 0 w 50"/>
                  <a:gd name="T1" fmla="*/ 9398819 h 93"/>
                  <a:gd name="T2" fmla="*/ 5670621 w 50"/>
                  <a:gd name="T3" fmla="*/ 57063968 h 93"/>
                  <a:gd name="T4" fmla="*/ 18271561 w 50"/>
                  <a:gd name="T5" fmla="*/ 62434839 h 93"/>
                  <a:gd name="T6" fmla="*/ 31502747 w 50"/>
                  <a:gd name="T7" fmla="*/ 24839561 h 93"/>
                  <a:gd name="T8" fmla="*/ 19532052 w 50"/>
                  <a:gd name="T9" fmla="*/ 0 h 93"/>
                  <a:gd name="T10" fmla="*/ 0 w 50"/>
                  <a:gd name="T11" fmla="*/ 9398819 h 93"/>
                  <a:gd name="T12" fmla="*/ 0 60000 65536"/>
                  <a:gd name="T13" fmla="*/ 0 60000 65536"/>
                  <a:gd name="T14" fmla="*/ 0 60000 65536"/>
                  <a:gd name="T15" fmla="*/ 0 60000 65536"/>
                  <a:gd name="T16" fmla="*/ 0 60000 65536"/>
                  <a:gd name="T17" fmla="*/ 0 60000 65536"/>
                  <a:gd name="T18" fmla="*/ 0 w 50"/>
                  <a:gd name="T19" fmla="*/ 0 h 93"/>
                  <a:gd name="T20" fmla="*/ 50 w 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50" h="93">
                    <a:moveTo>
                      <a:pt x="0" y="14"/>
                    </a:moveTo>
                    <a:lnTo>
                      <a:pt x="9" y="85"/>
                    </a:lnTo>
                    <a:lnTo>
                      <a:pt x="29" y="93"/>
                    </a:lnTo>
                    <a:lnTo>
                      <a:pt x="50" y="37"/>
                    </a:lnTo>
                    <a:lnTo>
                      <a:pt x="31" y="0"/>
                    </a:lnTo>
                    <a:lnTo>
                      <a:pt x="0" y="14"/>
                    </a:lnTo>
                    <a:close/>
                  </a:path>
                </a:pathLst>
              </a:custGeom>
              <a:grpFill/>
              <a:ln w="3175" cap="rnd">
                <a:solidFill>
                  <a:schemeClr val="accent5"/>
                </a:solidFill>
                <a:round/>
                <a:headEnd/>
                <a:tailEnd/>
              </a:ln>
            </p:spPr>
            <p:txBody>
              <a:bodyPr/>
              <a:lstStyle/>
              <a:p>
                <a:endParaRPr lang="en-US" dirty="0"/>
              </a:p>
            </p:txBody>
          </p:sp>
          <p:sp>
            <p:nvSpPr>
              <p:cNvPr id="358" name="Freeform 97"/>
              <p:cNvSpPr>
                <a:spLocks noChangeAspect="1"/>
              </p:cNvSpPr>
              <p:nvPr/>
            </p:nvSpPr>
            <p:spPr bwMode="gray">
              <a:xfrm>
                <a:off x="4788464" y="3319458"/>
                <a:ext cx="82550" cy="49213"/>
              </a:xfrm>
              <a:custGeom>
                <a:avLst/>
                <a:gdLst>
                  <a:gd name="T0" fmla="*/ 0 w 108"/>
                  <a:gd name="T1" fmla="*/ 9112288 h 61"/>
                  <a:gd name="T2" fmla="*/ 53165257 w 108"/>
                  <a:gd name="T3" fmla="*/ 39701983 h 61"/>
                  <a:gd name="T4" fmla="*/ 63097245 w 108"/>
                  <a:gd name="T5" fmla="*/ 0 h 61"/>
                  <a:gd name="T6" fmla="*/ 0 w 108"/>
                  <a:gd name="T7" fmla="*/ 9112288 h 61"/>
                  <a:gd name="T8" fmla="*/ 0 60000 65536"/>
                  <a:gd name="T9" fmla="*/ 0 60000 65536"/>
                  <a:gd name="T10" fmla="*/ 0 60000 65536"/>
                  <a:gd name="T11" fmla="*/ 0 60000 65536"/>
                  <a:gd name="T12" fmla="*/ 0 w 108"/>
                  <a:gd name="T13" fmla="*/ 0 h 61"/>
                  <a:gd name="T14" fmla="*/ 108 w 108"/>
                  <a:gd name="T15" fmla="*/ 61 h 61"/>
                </a:gdLst>
                <a:ahLst/>
                <a:cxnLst>
                  <a:cxn ang="T8">
                    <a:pos x="T0" y="T1"/>
                  </a:cxn>
                  <a:cxn ang="T9">
                    <a:pos x="T2" y="T3"/>
                  </a:cxn>
                  <a:cxn ang="T10">
                    <a:pos x="T4" y="T5"/>
                  </a:cxn>
                  <a:cxn ang="T11">
                    <a:pos x="T6" y="T7"/>
                  </a:cxn>
                </a:cxnLst>
                <a:rect l="T12" t="T13" r="T14" b="T15"/>
                <a:pathLst>
                  <a:path w="108" h="61">
                    <a:moveTo>
                      <a:pt x="0" y="14"/>
                    </a:moveTo>
                    <a:lnTo>
                      <a:pt x="91" y="61"/>
                    </a:lnTo>
                    <a:lnTo>
                      <a:pt x="108" y="0"/>
                    </a:lnTo>
                    <a:lnTo>
                      <a:pt x="0" y="14"/>
                    </a:lnTo>
                    <a:close/>
                  </a:path>
                </a:pathLst>
              </a:custGeom>
              <a:grpFill/>
              <a:ln w="3175" cap="rnd">
                <a:solidFill>
                  <a:schemeClr val="accent5"/>
                </a:solidFill>
                <a:round/>
                <a:headEnd/>
                <a:tailEnd/>
              </a:ln>
            </p:spPr>
            <p:txBody>
              <a:bodyPr/>
              <a:lstStyle/>
              <a:p>
                <a:endParaRPr lang="en-US" dirty="0"/>
              </a:p>
            </p:txBody>
          </p:sp>
          <p:sp>
            <p:nvSpPr>
              <p:cNvPr id="359" name="Freeform 98"/>
              <p:cNvSpPr>
                <a:spLocks noChangeAspect="1"/>
              </p:cNvSpPr>
              <p:nvPr/>
            </p:nvSpPr>
            <p:spPr bwMode="gray">
              <a:xfrm>
                <a:off x="7828525" y="3467097"/>
                <a:ext cx="58738" cy="79376"/>
              </a:xfrm>
              <a:custGeom>
                <a:avLst/>
                <a:gdLst>
                  <a:gd name="T0" fmla="*/ 0 w 81"/>
                  <a:gd name="T1" fmla="*/ 17410129 h 97"/>
                  <a:gd name="T2" fmla="*/ 1577197 w 81"/>
                  <a:gd name="T3" fmla="*/ 33480702 h 97"/>
                  <a:gd name="T4" fmla="*/ 11042556 w 81"/>
                  <a:gd name="T5" fmla="*/ 17410129 h 97"/>
                  <a:gd name="T6" fmla="*/ 15774873 w 81"/>
                  <a:gd name="T7" fmla="*/ 26784562 h 97"/>
                  <a:gd name="T8" fmla="*/ 10516824 w 81"/>
                  <a:gd name="T9" fmla="*/ 64952481 h 97"/>
                  <a:gd name="T10" fmla="*/ 31024738 w 81"/>
                  <a:gd name="T11" fmla="*/ 63612925 h 97"/>
                  <a:gd name="T12" fmla="*/ 42593027 w 81"/>
                  <a:gd name="T13" fmla="*/ 25445006 h 97"/>
                  <a:gd name="T14" fmla="*/ 36282788 w 81"/>
                  <a:gd name="T15" fmla="*/ 3347661 h 97"/>
                  <a:gd name="T16" fmla="*/ 16827063 w 81"/>
                  <a:gd name="T17" fmla="*/ 0 h 97"/>
                  <a:gd name="T18" fmla="*/ 0 w 81"/>
                  <a:gd name="T19" fmla="*/ 17410129 h 9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1"/>
                  <a:gd name="T31" fmla="*/ 0 h 97"/>
                  <a:gd name="T32" fmla="*/ 81 w 81"/>
                  <a:gd name="T33" fmla="*/ 97 h 9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1" h="97">
                    <a:moveTo>
                      <a:pt x="0" y="26"/>
                    </a:moveTo>
                    <a:lnTo>
                      <a:pt x="3" y="50"/>
                    </a:lnTo>
                    <a:lnTo>
                      <a:pt x="21" y="26"/>
                    </a:lnTo>
                    <a:lnTo>
                      <a:pt x="30" y="40"/>
                    </a:lnTo>
                    <a:lnTo>
                      <a:pt x="20" y="97"/>
                    </a:lnTo>
                    <a:lnTo>
                      <a:pt x="59" y="95"/>
                    </a:lnTo>
                    <a:lnTo>
                      <a:pt x="81" y="38"/>
                    </a:lnTo>
                    <a:lnTo>
                      <a:pt x="69" y="5"/>
                    </a:lnTo>
                    <a:lnTo>
                      <a:pt x="32" y="0"/>
                    </a:lnTo>
                    <a:lnTo>
                      <a:pt x="0" y="26"/>
                    </a:lnTo>
                    <a:close/>
                  </a:path>
                </a:pathLst>
              </a:custGeom>
              <a:grpFill/>
              <a:ln w="3175" cap="rnd">
                <a:solidFill>
                  <a:schemeClr val="accent5"/>
                </a:solidFill>
                <a:round/>
                <a:headEnd/>
                <a:tailEnd/>
              </a:ln>
            </p:spPr>
            <p:txBody>
              <a:bodyPr/>
              <a:lstStyle/>
              <a:p>
                <a:endParaRPr lang="en-US" dirty="0"/>
              </a:p>
            </p:txBody>
          </p:sp>
          <p:sp>
            <p:nvSpPr>
              <p:cNvPr id="360" name="Freeform 99"/>
              <p:cNvSpPr>
                <a:spLocks noChangeAspect="1"/>
              </p:cNvSpPr>
              <p:nvPr/>
            </p:nvSpPr>
            <p:spPr bwMode="gray">
              <a:xfrm>
                <a:off x="7857101" y="3217858"/>
                <a:ext cx="292098" cy="258762"/>
              </a:xfrm>
              <a:custGeom>
                <a:avLst/>
                <a:gdLst>
                  <a:gd name="T0" fmla="*/ 0 w 391"/>
                  <a:gd name="T1" fmla="*/ 201017694 h 314"/>
                  <a:gd name="T2" fmla="*/ 39066694 w 391"/>
                  <a:gd name="T3" fmla="*/ 160949964 h 314"/>
                  <a:gd name="T4" fmla="*/ 94318418 w 391"/>
                  <a:gd name="T5" fmla="*/ 160949964 h 314"/>
                  <a:gd name="T6" fmla="*/ 116083976 w 391"/>
                  <a:gd name="T7" fmla="*/ 112053835 h 314"/>
                  <a:gd name="T8" fmla="*/ 125571624 w 391"/>
                  <a:gd name="T9" fmla="*/ 108657790 h 314"/>
                  <a:gd name="T10" fmla="*/ 126129676 w 391"/>
                  <a:gd name="T11" fmla="*/ 126993632 h 314"/>
                  <a:gd name="T12" fmla="*/ 151244300 w 391"/>
                  <a:gd name="T13" fmla="*/ 108657790 h 314"/>
                  <a:gd name="T14" fmla="*/ 172451806 w 391"/>
                  <a:gd name="T15" fmla="*/ 71307061 h 314"/>
                  <a:gd name="T16" fmla="*/ 181939453 w 391"/>
                  <a:gd name="T17" fmla="*/ 10865532 h 314"/>
                  <a:gd name="T18" fmla="*/ 199240588 w 391"/>
                  <a:gd name="T19" fmla="*/ 13582533 h 314"/>
                  <a:gd name="T20" fmla="*/ 193659312 w 391"/>
                  <a:gd name="T21" fmla="*/ 0 h 314"/>
                  <a:gd name="T22" fmla="*/ 204821865 w 391"/>
                  <a:gd name="T23" fmla="*/ 679044 h 314"/>
                  <a:gd name="T24" fmla="*/ 218215882 w 391"/>
                  <a:gd name="T25" fmla="*/ 51612306 h 314"/>
                  <a:gd name="T26" fmla="*/ 199240588 w 391"/>
                  <a:gd name="T27" fmla="*/ 87605770 h 314"/>
                  <a:gd name="T28" fmla="*/ 199240588 w 391"/>
                  <a:gd name="T29" fmla="*/ 120203190 h 314"/>
                  <a:gd name="T30" fmla="*/ 185846571 w 391"/>
                  <a:gd name="T31" fmla="*/ 168420275 h 314"/>
                  <a:gd name="T32" fmla="*/ 175800871 w 391"/>
                  <a:gd name="T33" fmla="*/ 175210717 h 314"/>
                  <a:gd name="T34" fmla="*/ 175242071 w 391"/>
                  <a:gd name="T35" fmla="*/ 156874875 h 314"/>
                  <a:gd name="T36" fmla="*/ 143430812 w 391"/>
                  <a:gd name="T37" fmla="*/ 184718984 h 314"/>
                  <a:gd name="T38" fmla="*/ 116083976 w 391"/>
                  <a:gd name="T39" fmla="*/ 172494540 h 314"/>
                  <a:gd name="T40" fmla="*/ 117758135 w 391"/>
                  <a:gd name="T41" fmla="*/ 195584516 h 314"/>
                  <a:gd name="T42" fmla="*/ 94876471 w 391"/>
                  <a:gd name="T43" fmla="*/ 213241314 h 314"/>
                  <a:gd name="T44" fmla="*/ 88179088 w 391"/>
                  <a:gd name="T45" fmla="*/ 182681028 h 314"/>
                  <a:gd name="T46" fmla="*/ 0 w 391"/>
                  <a:gd name="T47" fmla="*/ 201017694 h 31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1"/>
                  <a:gd name="T73" fmla="*/ 0 h 314"/>
                  <a:gd name="T74" fmla="*/ 391 w 391"/>
                  <a:gd name="T75" fmla="*/ 314 h 31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1" h="314">
                    <a:moveTo>
                      <a:pt x="0" y="296"/>
                    </a:moveTo>
                    <a:lnTo>
                      <a:pt x="70" y="237"/>
                    </a:lnTo>
                    <a:lnTo>
                      <a:pt x="169" y="237"/>
                    </a:lnTo>
                    <a:lnTo>
                      <a:pt x="208" y="165"/>
                    </a:lnTo>
                    <a:lnTo>
                      <a:pt x="225" y="160"/>
                    </a:lnTo>
                    <a:lnTo>
                      <a:pt x="226" y="187"/>
                    </a:lnTo>
                    <a:lnTo>
                      <a:pt x="271" y="160"/>
                    </a:lnTo>
                    <a:lnTo>
                      <a:pt x="309" y="105"/>
                    </a:lnTo>
                    <a:lnTo>
                      <a:pt x="326" y="16"/>
                    </a:lnTo>
                    <a:lnTo>
                      <a:pt x="357" y="20"/>
                    </a:lnTo>
                    <a:lnTo>
                      <a:pt x="347" y="0"/>
                    </a:lnTo>
                    <a:lnTo>
                      <a:pt x="367" y="1"/>
                    </a:lnTo>
                    <a:lnTo>
                      <a:pt x="391" y="76"/>
                    </a:lnTo>
                    <a:lnTo>
                      <a:pt x="357" y="129"/>
                    </a:lnTo>
                    <a:lnTo>
                      <a:pt x="357" y="177"/>
                    </a:lnTo>
                    <a:lnTo>
                      <a:pt x="333" y="248"/>
                    </a:lnTo>
                    <a:lnTo>
                      <a:pt x="315" y="258"/>
                    </a:lnTo>
                    <a:lnTo>
                      <a:pt x="314" y="231"/>
                    </a:lnTo>
                    <a:lnTo>
                      <a:pt x="257" y="272"/>
                    </a:lnTo>
                    <a:lnTo>
                      <a:pt x="208" y="254"/>
                    </a:lnTo>
                    <a:lnTo>
                      <a:pt x="211" y="288"/>
                    </a:lnTo>
                    <a:lnTo>
                      <a:pt x="170" y="314"/>
                    </a:lnTo>
                    <a:lnTo>
                      <a:pt x="158" y="269"/>
                    </a:lnTo>
                    <a:lnTo>
                      <a:pt x="0" y="296"/>
                    </a:lnTo>
                    <a:close/>
                  </a:path>
                </a:pathLst>
              </a:custGeom>
              <a:grpFill/>
              <a:ln w="3175" cap="rnd">
                <a:solidFill>
                  <a:schemeClr val="accent5"/>
                </a:solidFill>
                <a:round/>
                <a:headEnd/>
                <a:tailEnd/>
              </a:ln>
            </p:spPr>
            <p:txBody>
              <a:bodyPr/>
              <a:lstStyle/>
              <a:p>
                <a:endParaRPr lang="en-US" dirty="0"/>
              </a:p>
            </p:txBody>
          </p:sp>
          <p:sp>
            <p:nvSpPr>
              <p:cNvPr id="361" name="Freeform 100"/>
              <p:cNvSpPr>
                <a:spLocks noChangeAspect="1"/>
              </p:cNvSpPr>
              <p:nvPr/>
            </p:nvSpPr>
            <p:spPr bwMode="gray">
              <a:xfrm>
                <a:off x="7892027" y="3455984"/>
                <a:ext cx="60324" cy="44450"/>
              </a:xfrm>
              <a:custGeom>
                <a:avLst/>
                <a:gdLst>
                  <a:gd name="T0" fmla="*/ 0 w 81"/>
                  <a:gd name="T1" fmla="*/ 18271331 h 56"/>
                  <a:gd name="T2" fmla="*/ 14975495 w 81"/>
                  <a:gd name="T3" fmla="*/ 35282188 h 56"/>
                  <a:gd name="T4" fmla="*/ 41044832 w 81"/>
                  <a:gd name="T5" fmla="*/ 22051169 h 56"/>
                  <a:gd name="T6" fmla="*/ 44927230 w 81"/>
                  <a:gd name="T7" fmla="*/ 0 h 56"/>
                  <a:gd name="T8" fmla="*/ 0 w 81"/>
                  <a:gd name="T9" fmla="*/ 18271331 h 56"/>
                  <a:gd name="T10" fmla="*/ 0 60000 65536"/>
                  <a:gd name="T11" fmla="*/ 0 60000 65536"/>
                  <a:gd name="T12" fmla="*/ 0 60000 65536"/>
                  <a:gd name="T13" fmla="*/ 0 60000 65536"/>
                  <a:gd name="T14" fmla="*/ 0 60000 65536"/>
                  <a:gd name="T15" fmla="*/ 0 w 81"/>
                  <a:gd name="T16" fmla="*/ 0 h 56"/>
                  <a:gd name="T17" fmla="*/ 81 w 81"/>
                  <a:gd name="T18" fmla="*/ 56 h 56"/>
                </a:gdLst>
                <a:ahLst/>
                <a:cxnLst>
                  <a:cxn ang="T10">
                    <a:pos x="T0" y="T1"/>
                  </a:cxn>
                  <a:cxn ang="T11">
                    <a:pos x="T2" y="T3"/>
                  </a:cxn>
                  <a:cxn ang="T12">
                    <a:pos x="T4" y="T5"/>
                  </a:cxn>
                  <a:cxn ang="T13">
                    <a:pos x="T6" y="T7"/>
                  </a:cxn>
                  <a:cxn ang="T14">
                    <a:pos x="T8" y="T9"/>
                  </a:cxn>
                </a:cxnLst>
                <a:rect l="T15" t="T16" r="T17" b="T18"/>
                <a:pathLst>
                  <a:path w="81" h="56">
                    <a:moveTo>
                      <a:pt x="0" y="29"/>
                    </a:moveTo>
                    <a:lnTo>
                      <a:pt x="27" y="56"/>
                    </a:lnTo>
                    <a:lnTo>
                      <a:pt x="74" y="35"/>
                    </a:lnTo>
                    <a:lnTo>
                      <a:pt x="81" y="0"/>
                    </a:lnTo>
                    <a:lnTo>
                      <a:pt x="0" y="29"/>
                    </a:lnTo>
                    <a:close/>
                  </a:path>
                </a:pathLst>
              </a:custGeom>
              <a:grpFill/>
              <a:ln w="3175" cap="rnd">
                <a:solidFill>
                  <a:schemeClr val="accent5"/>
                </a:solidFill>
                <a:round/>
                <a:headEnd/>
                <a:tailEnd/>
              </a:ln>
            </p:spPr>
            <p:txBody>
              <a:bodyPr/>
              <a:lstStyle/>
              <a:p>
                <a:endParaRPr lang="en-US" dirty="0"/>
              </a:p>
            </p:txBody>
          </p:sp>
          <p:sp>
            <p:nvSpPr>
              <p:cNvPr id="362" name="Freeform 101"/>
              <p:cNvSpPr>
                <a:spLocks noChangeAspect="1"/>
              </p:cNvSpPr>
              <p:nvPr/>
            </p:nvSpPr>
            <p:spPr bwMode="gray">
              <a:xfrm>
                <a:off x="8093639" y="3076571"/>
                <a:ext cx="150813" cy="141286"/>
              </a:xfrm>
              <a:custGeom>
                <a:avLst/>
                <a:gdLst>
                  <a:gd name="T0" fmla="*/ 0 w 203"/>
                  <a:gd name="T1" fmla="*/ 83872403 h 169"/>
                  <a:gd name="T2" fmla="*/ 4967171 w 203"/>
                  <a:gd name="T3" fmla="*/ 118120112 h 169"/>
                  <a:gd name="T4" fmla="*/ 24285351 w 203"/>
                  <a:gd name="T5" fmla="*/ 105539628 h 169"/>
                  <a:gd name="T6" fmla="*/ 11038323 w 203"/>
                  <a:gd name="T7" fmla="*/ 84571318 h 169"/>
                  <a:gd name="T8" fmla="*/ 65128185 w 203"/>
                  <a:gd name="T9" fmla="*/ 102743129 h 169"/>
                  <a:gd name="T10" fmla="*/ 77270489 w 203"/>
                  <a:gd name="T11" fmla="*/ 75485413 h 169"/>
                  <a:gd name="T12" fmla="*/ 112042172 w 203"/>
                  <a:gd name="T13" fmla="*/ 66398672 h 169"/>
                  <a:gd name="T14" fmla="*/ 99899868 w 203"/>
                  <a:gd name="T15" fmla="*/ 48226861 h 169"/>
                  <a:gd name="T16" fmla="*/ 104315049 w 203"/>
                  <a:gd name="T17" fmla="*/ 32150962 h 169"/>
                  <a:gd name="T18" fmla="*/ 74510537 w 203"/>
                  <a:gd name="T19" fmla="*/ 34946625 h 169"/>
                  <a:gd name="T20" fmla="*/ 38634873 w 203"/>
                  <a:gd name="T21" fmla="*/ 0 h 169"/>
                  <a:gd name="T22" fmla="*/ 25940579 w 203"/>
                  <a:gd name="T23" fmla="*/ 67097588 h 169"/>
                  <a:gd name="T24" fmla="*/ 10487075 w 203"/>
                  <a:gd name="T25" fmla="*/ 63603009 h 169"/>
                  <a:gd name="T26" fmla="*/ 0 w 203"/>
                  <a:gd name="T27" fmla="*/ 83872403 h 16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3"/>
                  <a:gd name="T43" fmla="*/ 0 h 169"/>
                  <a:gd name="T44" fmla="*/ 203 w 203"/>
                  <a:gd name="T45" fmla="*/ 169 h 16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3" h="169">
                    <a:moveTo>
                      <a:pt x="0" y="120"/>
                    </a:moveTo>
                    <a:lnTo>
                      <a:pt x="9" y="169"/>
                    </a:lnTo>
                    <a:lnTo>
                      <a:pt x="44" y="151"/>
                    </a:lnTo>
                    <a:lnTo>
                      <a:pt x="20" y="121"/>
                    </a:lnTo>
                    <a:lnTo>
                      <a:pt x="118" y="147"/>
                    </a:lnTo>
                    <a:lnTo>
                      <a:pt x="140" y="108"/>
                    </a:lnTo>
                    <a:lnTo>
                      <a:pt x="203" y="95"/>
                    </a:lnTo>
                    <a:lnTo>
                      <a:pt x="181" y="69"/>
                    </a:lnTo>
                    <a:lnTo>
                      <a:pt x="189" y="46"/>
                    </a:lnTo>
                    <a:lnTo>
                      <a:pt x="135" y="50"/>
                    </a:lnTo>
                    <a:lnTo>
                      <a:pt x="70" y="0"/>
                    </a:lnTo>
                    <a:lnTo>
                      <a:pt x="47" y="96"/>
                    </a:lnTo>
                    <a:lnTo>
                      <a:pt x="19" y="91"/>
                    </a:lnTo>
                    <a:lnTo>
                      <a:pt x="0" y="120"/>
                    </a:lnTo>
                    <a:close/>
                  </a:path>
                </a:pathLst>
              </a:custGeom>
              <a:grpFill/>
              <a:ln w="3175" cap="rnd">
                <a:solidFill>
                  <a:schemeClr val="accent5"/>
                </a:solidFill>
                <a:round/>
                <a:headEnd/>
                <a:tailEnd/>
              </a:ln>
            </p:spPr>
            <p:txBody>
              <a:bodyPr/>
              <a:lstStyle/>
              <a:p>
                <a:endParaRPr lang="en-US" dirty="0"/>
              </a:p>
            </p:txBody>
          </p:sp>
          <p:sp>
            <p:nvSpPr>
              <p:cNvPr id="363" name="Freeform 102"/>
              <p:cNvSpPr>
                <a:spLocks noChangeAspect="1"/>
              </p:cNvSpPr>
              <p:nvPr/>
            </p:nvSpPr>
            <p:spPr bwMode="gray">
              <a:xfrm>
                <a:off x="7690414" y="3165470"/>
                <a:ext cx="160337" cy="176212"/>
              </a:xfrm>
              <a:custGeom>
                <a:avLst/>
                <a:gdLst>
                  <a:gd name="T0" fmla="*/ 0 w 221"/>
                  <a:gd name="T1" fmla="*/ 82905723 h 212"/>
                  <a:gd name="T2" fmla="*/ 21581059 w 221"/>
                  <a:gd name="T3" fmla="*/ 94651317 h 212"/>
                  <a:gd name="T4" fmla="*/ 7895740 w 221"/>
                  <a:gd name="T5" fmla="*/ 136794484 h 212"/>
                  <a:gd name="T6" fmla="*/ 40529964 w 221"/>
                  <a:gd name="T7" fmla="*/ 146467082 h 212"/>
                  <a:gd name="T8" fmla="*/ 74744352 w 221"/>
                  <a:gd name="T9" fmla="*/ 120904560 h 212"/>
                  <a:gd name="T10" fmla="*/ 58952873 w 221"/>
                  <a:gd name="T11" fmla="*/ 86360163 h 212"/>
                  <a:gd name="T12" fmla="*/ 97904124 w 221"/>
                  <a:gd name="T13" fmla="*/ 55961758 h 212"/>
                  <a:gd name="T14" fmla="*/ 116327033 w 221"/>
                  <a:gd name="T15" fmla="*/ 13817759 h 212"/>
                  <a:gd name="T16" fmla="*/ 113694878 w 221"/>
                  <a:gd name="T17" fmla="*/ 7599601 h 212"/>
                  <a:gd name="T18" fmla="*/ 106325859 w 221"/>
                  <a:gd name="T19" fmla="*/ 0 h 212"/>
                  <a:gd name="T20" fmla="*/ 71586201 w 221"/>
                  <a:gd name="T21" fmla="*/ 26944796 h 212"/>
                  <a:gd name="T22" fmla="*/ 71586201 w 221"/>
                  <a:gd name="T23" fmla="*/ 42834720 h 212"/>
                  <a:gd name="T24" fmla="*/ 46320270 w 221"/>
                  <a:gd name="T25" fmla="*/ 37998837 h 212"/>
                  <a:gd name="T26" fmla="*/ 0 w 221"/>
                  <a:gd name="T27" fmla="*/ 82905723 h 21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1"/>
                  <a:gd name="T43" fmla="*/ 0 h 212"/>
                  <a:gd name="T44" fmla="*/ 221 w 221"/>
                  <a:gd name="T45" fmla="*/ 212 h 21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1" h="212">
                    <a:moveTo>
                      <a:pt x="0" y="120"/>
                    </a:moveTo>
                    <a:lnTo>
                      <a:pt x="41" y="137"/>
                    </a:lnTo>
                    <a:lnTo>
                      <a:pt x="15" y="198"/>
                    </a:lnTo>
                    <a:lnTo>
                      <a:pt x="77" y="212"/>
                    </a:lnTo>
                    <a:lnTo>
                      <a:pt x="142" y="175"/>
                    </a:lnTo>
                    <a:lnTo>
                      <a:pt x="112" y="125"/>
                    </a:lnTo>
                    <a:lnTo>
                      <a:pt x="186" y="81"/>
                    </a:lnTo>
                    <a:lnTo>
                      <a:pt x="221" y="20"/>
                    </a:lnTo>
                    <a:lnTo>
                      <a:pt x="216" y="11"/>
                    </a:lnTo>
                    <a:lnTo>
                      <a:pt x="202" y="0"/>
                    </a:lnTo>
                    <a:lnTo>
                      <a:pt x="136" y="39"/>
                    </a:lnTo>
                    <a:lnTo>
                      <a:pt x="136" y="62"/>
                    </a:lnTo>
                    <a:lnTo>
                      <a:pt x="88" y="55"/>
                    </a:lnTo>
                    <a:lnTo>
                      <a:pt x="0" y="120"/>
                    </a:lnTo>
                    <a:close/>
                  </a:path>
                </a:pathLst>
              </a:custGeom>
              <a:grpFill/>
              <a:ln w="3175" cap="rnd">
                <a:solidFill>
                  <a:schemeClr val="accent5"/>
                </a:solidFill>
                <a:round/>
                <a:headEnd/>
                <a:tailEnd/>
              </a:ln>
            </p:spPr>
            <p:txBody>
              <a:bodyPr/>
              <a:lstStyle/>
              <a:p>
                <a:endParaRPr lang="en-US" dirty="0"/>
              </a:p>
            </p:txBody>
          </p:sp>
          <p:sp>
            <p:nvSpPr>
              <p:cNvPr id="364" name="Freeform 103"/>
              <p:cNvSpPr>
                <a:spLocks noChangeAspect="1"/>
              </p:cNvSpPr>
              <p:nvPr/>
            </p:nvSpPr>
            <p:spPr bwMode="gray">
              <a:xfrm>
                <a:off x="7733275" y="3309934"/>
                <a:ext cx="93661" cy="136526"/>
              </a:xfrm>
              <a:custGeom>
                <a:avLst/>
                <a:gdLst>
                  <a:gd name="T0" fmla="*/ 0 w 121"/>
                  <a:gd name="T1" fmla="*/ 112283588 h 166"/>
                  <a:gd name="T2" fmla="*/ 7789427 w 121"/>
                  <a:gd name="T3" fmla="*/ 25026842 h 166"/>
                  <a:gd name="T4" fmla="*/ 46735790 w 121"/>
                  <a:gd name="T5" fmla="*/ 0 h 166"/>
                  <a:gd name="T6" fmla="*/ 72500581 w 121"/>
                  <a:gd name="T7" fmla="*/ 68316781 h 166"/>
                  <a:gd name="T8" fmla="*/ 45537536 w 121"/>
                  <a:gd name="T9" fmla="*/ 100785058 h 166"/>
                  <a:gd name="T10" fmla="*/ 0 w 121"/>
                  <a:gd name="T11" fmla="*/ 112283588 h 166"/>
                  <a:gd name="T12" fmla="*/ 0 60000 65536"/>
                  <a:gd name="T13" fmla="*/ 0 60000 65536"/>
                  <a:gd name="T14" fmla="*/ 0 60000 65536"/>
                  <a:gd name="T15" fmla="*/ 0 60000 65536"/>
                  <a:gd name="T16" fmla="*/ 0 60000 65536"/>
                  <a:gd name="T17" fmla="*/ 0 60000 65536"/>
                  <a:gd name="T18" fmla="*/ 0 w 121"/>
                  <a:gd name="T19" fmla="*/ 0 h 166"/>
                  <a:gd name="T20" fmla="*/ 121 w 121"/>
                  <a:gd name="T21" fmla="*/ 166 h 166"/>
                </a:gdLst>
                <a:ahLst/>
                <a:cxnLst>
                  <a:cxn ang="T12">
                    <a:pos x="T0" y="T1"/>
                  </a:cxn>
                  <a:cxn ang="T13">
                    <a:pos x="T2" y="T3"/>
                  </a:cxn>
                  <a:cxn ang="T14">
                    <a:pos x="T4" y="T5"/>
                  </a:cxn>
                  <a:cxn ang="T15">
                    <a:pos x="T6" y="T7"/>
                  </a:cxn>
                  <a:cxn ang="T16">
                    <a:pos x="T8" y="T9"/>
                  </a:cxn>
                  <a:cxn ang="T17">
                    <a:pos x="T10" y="T11"/>
                  </a:cxn>
                </a:cxnLst>
                <a:rect l="T18" t="T19" r="T20" b="T21"/>
                <a:pathLst>
                  <a:path w="121" h="166">
                    <a:moveTo>
                      <a:pt x="0" y="166"/>
                    </a:moveTo>
                    <a:lnTo>
                      <a:pt x="13" y="37"/>
                    </a:lnTo>
                    <a:lnTo>
                      <a:pt x="78" y="0"/>
                    </a:lnTo>
                    <a:lnTo>
                      <a:pt x="121" y="101"/>
                    </a:lnTo>
                    <a:lnTo>
                      <a:pt x="76" y="149"/>
                    </a:lnTo>
                    <a:lnTo>
                      <a:pt x="0" y="166"/>
                    </a:lnTo>
                    <a:close/>
                  </a:path>
                </a:pathLst>
              </a:custGeom>
              <a:grpFill/>
              <a:ln w="3175" cap="rnd">
                <a:solidFill>
                  <a:schemeClr val="accent5"/>
                </a:solidFill>
                <a:round/>
                <a:headEnd/>
                <a:tailEnd/>
              </a:ln>
            </p:spPr>
            <p:txBody>
              <a:bodyPr/>
              <a:lstStyle/>
              <a:p>
                <a:endParaRPr lang="en-US" dirty="0"/>
              </a:p>
            </p:txBody>
          </p:sp>
          <p:sp>
            <p:nvSpPr>
              <p:cNvPr id="365" name="Freeform 104"/>
              <p:cNvSpPr>
                <a:spLocks noChangeAspect="1"/>
              </p:cNvSpPr>
              <p:nvPr/>
            </p:nvSpPr>
            <p:spPr bwMode="gray">
              <a:xfrm>
                <a:off x="7063350" y="3816347"/>
                <a:ext cx="187324" cy="239712"/>
              </a:xfrm>
              <a:custGeom>
                <a:avLst/>
                <a:gdLst>
                  <a:gd name="T0" fmla="*/ 0 w 249"/>
                  <a:gd name="T1" fmla="*/ 43728611 h 290"/>
                  <a:gd name="T2" fmla="*/ 18676829 w 249"/>
                  <a:gd name="T3" fmla="*/ 71742795 h 290"/>
                  <a:gd name="T4" fmla="*/ 13017207 w 249"/>
                  <a:gd name="T5" fmla="*/ 120254093 h 290"/>
                  <a:gd name="T6" fmla="*/ 62822335 w 249"/>
                  <a:gd name="T7" fmla="*/ 98389788 h 290"/>
                  <a:gd name="T8" fmla="*/ 84329352 w 249"/>
                  <a:gd name="T9" fmla="*/ 120254093 h 290"/>
                  <a:gd name="T10" fmla="*/ 103006181 w 249"/>
                  <a:gd name="T11" fmla="*/ 168082623 h 290"/>
                  <a:gd name="T12" fmla="*/ 96215085 w 249"/>
                  <a:gd name="T13" fmla="*/ 198145939 h 290"/>
                  <a:gd name="T14" fmla="*/ 140926328 w 249"/>
                  <a:gd name="T15" fmla="*/ 189946928 h 290"/>
                  <a:gd name="T16" fmla="*/ 119419311 w 249"/>
                  <a:gd name="T17" fmla="*/ 126403145 h 290"/>
                  <a:gd name="T18" fmla="*/ 71877881 w 249"/>
                  <a:gd name="T19" fmla="*/ 79258210 h 290"/>
                  <a:gd name="T20" fmla="*/ 84895088 w 249"/>
                  <a:gd name="T21" fmla="*/ 51927622 h 290"/>
                  <a:gd name="T22" fmla="*/ 58294938 w 249"/>
                  <a:gd name="T23" fmla="*/ 37579559 h 290"/>
                  <a:gd name="T24" fmla="*/ 37920147 w 249"/>
                  <a:gd name="T25" fmla="*/ 0 h 290"/>
                  <a:gd name="T26" fmla="*/ 26034413 w 249"/>
                  <a:gd name="T27" fmla="*/ 683595 h 290"/>
                  <a:gd name="T28" fmla="*/ 27732375 w 249"/>
                  <a:gd name="T29" fmla="*/ 27330588 h 290"/>
                  <a:gd name="T30" fmla="*/ 18676829 w 249"/>
                  <a:gd name="T31" fmla="*/ 21180710 h 290"/>
                  <a:gd name="T32" fmla="*/ 0 w 249"/>
                  <a:gd name="T33" fmla="*/ 43728611 h 29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9"/>
                  <a:gd name="T52" fmla="*/ 0 h 290"/>
                  <a:gd name="T53" fmla="*/ 249 w 249"/>
                  <a:gd name="T54" fmla="*/ 290 h 29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9" h="290">
                    <a:moveTo>
                      <a:pt x="0" y="64"/>
                    </a:moveTo>
                    <a:lnTo>
                      <a:pt x="33" y="105"/>
                    </a:lnTo>
                    <a:lnTo>
                      <a:pt x="23" y="176"/>
                    </a:lnTo>
                    <a:lnTo>
                      <a:pt x="111" y="144"/>
                    </a:lnTo>
                    <a:lnTo>
                      <a:pt x="149" y="176"/>
                    </a:lnTo>
                    <a:lnTo>
                      <a:pt x="182" y="246"/>
                    </a:lnTo>
                    <a:lnTo>
                      <a:pt x="170" y="290"/>
                    </a:lnTo>
                    <a:lnTo>
                      <a:pt x="249" y="278"/>
                    </a:lnTo>
                    <a:lnTo>
                      <a:pt x="211" y="185"/>
                    </a:lnTo>
                    <a:lnTo>
                      <a:pt x="127" y="116"/>
                    </a:lnTo>
                    <a:lnTo>
                      <a:pt x="150" y="76"/>
                    </a:lnTo>
                    <a:lnTo>
                      <a:pt x="103" y="55"/>
                    </a:lnTo>
                    <a:lnTo>
                      <a:pt x="67" y="0"/>
                    </a:lnTo>
                    <a:lnTo>
                      <a:pt x="46" y="1"/>
                    </a:lnTo>
                    <a:lnTo>
                      <a:pt x="49" y="40"/>
                    </a:lnTo>
                    <a:lnTo>
                      <a:pt x="33" y="31"/>
                    </a:lnTo>
                    <a:lnTo>
                      <a:pt x="0" y="64"/>
                    </a:lnTo>
                    <a:close/>
                  </a:path>
                </a:pathLst>
              </a:custGeom>
              <a:grpFill/>
              <a:ln w="3175" cap="rnd">
                <a:solidFill>
                  <a:schemeClr val="accent5"/>
                </a:solidFill>
                <a:round/>
                <a:headEnd/>
                <a:tailEnd/>
              </a:ln>
            </p:spPr>
            <p:txBody>
              <a:bodyPr/>
              <a:lstStyle/>
              <a:p>
                <a:endParaRPr lang="en-US" dirty="0"/>
              </a:p>
            </p:txBody>
          </p:sp>
          <p:sp>
            <p:nvSpPr>
              <p:cNvPr id="366" name="Freeform 105"/>
              <p:cNvSpPr>
                <a:spLocks noChangeAspect="1"/>
              </p:cNvSpPr>
              <p:nvPr/>
            </p:nvSpPr>
            <p:spPr bwMode="gray">
              <a:xfrm>
                <a:off x="4612253" y="2903533"/>
                <a:ext cx="12699" cy="25399"/>
              </a:xfrm>
              <a:custGeom>
                <a:avLst/>
                <a:gdLst>
                  <a:gd name="T0" fmla="*/ 0 w 17"/>
                  <a:gd name="T1" fmla="*/ 16487140 h 30"/>
                  <a:gd name="T2" fmla="*/ 7255435 w 17"/>
                  <a:gd name="T3" fmla="*/ 0 h 30"/>
                  <a:gd name="T4" fmla="*/ 9487647 w 17"/>
                  <a:gd name="T5" fmla="*/ 21505333 h 30"/>
                  <a:gd name="T6" fmla="*/ 0 w 17"/>
                  <a:gd name="T7" fmla="*/ 16487140 h 30"/>
                  <a:gd name="T8" fmla="*/ 0 60000 65536"/>
                  <a:gd name="T9" fmla="*/ 0 60000 65536"/>
                  <a:gd name="T10" fmla="*/ 0 60000 65536"/>
                  <a:gd name="T11" fmla="*/ 0 60000 65536"/>
                  <a:gd name="T12" fmla="*/ 0 w 17"/>
                  <a:gd name="T13" fmla="*/ 0 h 30"/>
                  <a:gd name="T14" fmla="*/ 17 w 17"/>
                  <a:gd name="T15" fmla="*/ 30 h 30"/>
                </a:gdLst>
                <a:ahLst/>
                <a:cxnLst>
                  <a:cxn ang="T8">
                    <a:pos x="T0" y="T1"/>
                  </a:cxn>
                  <a:cxn ang="T9">
                    <a:pos x="T2" y="T3"/>
                  </a:cxn>
                  <a:cxn ang="T10">
                    <a:pos x="T4" y="T5"/>
                  </a:cxn>
                  <a:cxn ang="T11">
                    <a:pos x="T6" y="T7"/>
                  </a:cxn>
                </a:cxnLst>
                <a:rect l="T12" t="T13" r="T14" b="T15"/>
                <a:pathLst>
                  <a:path w="17" h="30">
                    <a:moveTo>
                      <a:pt x="0" y="23"/>
                    </a:moveTo>
                    <a:lnTo>
                      <a:pt x="13" y="0"/>
                    </a:lnTo>
                    <a:lnTo>
                      <a:pt x="17" y="30"/>
                    </a:lnTo>
                    <a:lnTo>
                      <a:pt x="0" y="23"/>
                    </a:lnTo>
                    <a:close/>
                  </a:path>
                </a:pathLst>
              </a:custGeom>
              <a:grpFill/>
              <a:ln w="3175" cap="rnd">
                <a:solidFill>
                  <a:schemeClr val="accent5"/>
                </a:solidFill>
                <a:round/>
                <a:headEnd/>
                <a:tailEnd/>
              </a:ln>
            </p:spPr>
            <p:txBody>
              <a:bodyPr/>
              <a:lstStyle/>
              <a:p>
                <a:endParaRPr lang="en-US" dirty="0"/>
              </a:p>
            </p:txBody>
          </p:sp>
          <p:sp>
            <p:nvSpPr>
              <p:cNvPr id="367" name="Freeform 106"/>
              <p:cNvSpPr>
                <a:spLocks noChangeAspect="1"/>
              </p:cNvSpPr>
              <p:nvPr/>
            </p:nvSpPr>
            <p:spPr bwMode="gray">
              <a:xfrm>
                <a:off x="7064939" y="4281484"/>
                <a:ext cx="98424" cy="141286"/>
              </a:xfrm>
              <a:custGeom>
                <a:avLst/>
                <a:gdLst>
                  <a:gd name="T0" fmla="*/ 0 w 130"/>
                  <a:gd name="T1" fmla="*/ 0 h 172"/>
                  <a:gd name="T2" fmla="*/ 14903816 w 130"/>
                  <a:gd name="T3" fmla="*/ 0 h 172"/>
                  <a:gd name="T4" fmla="*/ 19489664 w 130"/>
                  <a:gd name="T5" fmla="*/ 20242648 h 172"/>
                  <a:gd name="T6" fmla="*/ 37833056 w 130"/>
                  <a:gd name="T7" fmla="*/ 7422496 h 172"/>
                  <a:gd name="T8" fmla="*/ 62481704 w 130"/>
                  <a:gd name="T9" fmla="*/ 34412420 h 172"/>
                  <a:gd name="T10" fmla="*/ 74519082 w 130"/>
                  <a:gd name="T11" fmla="*/ 116058235 h 172"/>
                  <a:gd name="T12" fmla="*/ 73945945 w 130"/>
                  <a:gd name="T13" fmla="*/ 116058235 h 172"/>
                  <a:gd name="T14" fmla="*/ 22355346 w 130"/>
                  <a:gd name="T15" fmla="*/ 81645814 h 172"/>
                  <a:gd name="T16" fmla="*/ 0 w 130"/>
                  <a:gd name="T17" fmla="*/ 0 h 17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0"/>
                  <a:gd name="T28" fmla="*/ 0 h 172"/>
                  <a:gd name="T29" fmla="*/ 130 w 130"/>
                  <a:gd name="T30" fmla="*/ 172 h 17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0" h="172">
                    <a:moveTo>
                      <a:pt x="0" y="0"/>
                    </a:moveTo>
                    <a:lnTo>
                      <a:pt x="26" y="0"/>
                    </a:lnTo>
                    <a:lnTo>
                      <a:pt x="34" y="30"/>
                    </a:lnTo>
                    <a:lnTo>
                      <a:pt x="66" y="11"/>
                    </a:lnTo>
                    <a:lnTo>
                      <a:pt x="109" y="51"/>
                    </a:lnTo>
                    <a:lnTo>
                      <a:pt x="130" y="172"/>
                    </a:lnTo>
                    <a:lnTo>
                      <a:pt x="129" y="172"/>
                    </a:lnTo>
                    <a:lnTo>
                      <a:pt x="39" y="121"/>
                    </a:lnTo>
                    <a:lnTo>
                      <a:pt x="0" y="0"/>
                    </a:lnTo>
                    <a:close/>
                  </a:path>
                </a:pathLst>
              </a:custGeom>
              <a:grpFill/>
              <a:ln w="3175" cap="rnd">
                <a:solidFill>
                  <a:schemeClr val="accent5"/>
                </a:solidFill>
                <a:round/>
                <a:headEnd/>
                <a:tailEnd/>
              </a:ln>
            </p:spPr>
            <p:txBody>
              <a:bodyPr/>
              <a:lstStyle/>
              <a:p>
                <a:endParaRPr lang="en-US" dirty="0"/>
              </a:p>
            </p:txBody>
          </p:sp>
          <p:sp>
            <p:nvSpPr>
              <p:cNvPr id="368" name="Freeform 107"/>
              <p:cNvSpPr>
                <a:spLocks noChangeAspect="1"/>
              </p:cNvSpPr>
              <p:nvPr/>
            </p:nvSpPr>
            <p:spPr bwMode="gray">
              <a:xfrm>
                <a:off x="7311002" y="4271958"/>
                <a:ext cx="246062" cy="171449"/>
              </a:xfrm>
              <a:custGeom>
                <a:avLst/>
                <a:gdLst>
                  <a:gd name="T0" fmla="*/ 0 w 331"/>
                  <a:gd name="T1" fmla="*/ 126226957 h 207"/>
                  <a:gd name="T2" fmla="*/ 15473657 w 331"/>
                  <a:gd name="T3" fmla="*/ 142005326 h 207"/>
                  <a:gd name="T4" fmla="*/ 73499686 w 331"/>
                  <a:gd name="T5" fmla="*/ 135831470 h 207"/>
                  <a:gd name="T6" fmla="*/ 92288861 w 331"/>
                  <a:gd name="T7" fmla="*/ 127599385 h 207"/>
                  <a:gd name="T8" fmla="*/ 117709816 w 331"/>
                  <a:gd name="T9" fmla="*/ 62427678 h 207"/>
                  <a:gd name="T10" fmla="*/ 150867228 w 331"/>
                  <a:gd name="T11" fmla="*/ 64485907 h 207"/>
                  <a:gd name="T12" fmla="*/ 182919963 w 331"/>
                  <a:gd name="T13" fmla="*/ 41847052 h 207"/>
                  <a:gd name="T14" fmla="*/ 152525731 w 331"/>
                  <a:gd name="T15" fmla="*/ 23324654 h 207"/>
                  <a:gd name="T16" fmla="*/ 143130771 w 331"/>
                  <a:gd name="T17" fmla="*/ 0 h 207"/>
                  <a:gd name="T18" fmla="*/ 105551677 w 331"/>
                  <a:gd name="T19" fmla="*/ 44591080 h 207"/>
                  <a:gd name="T20" fmla="*/ 93946620 w 331"/>
                  <a:gd name="T21" fmla="*/ 68601535 h 207"/>
                  <a:gd name="T22" fmla="*/ 82341563 w 331"/>
                  <a:gd name="T23" fmla="*/ 54881393 h 207"/>
                  <a:gd name="T24" fmla="*/ 60236126 w 331"/>
                  <a:gd name="T25" fmla="*/ 90553761 h 207"/>
                  <a:gd name="T26" fmla="*/ 35920592 w 331"/>
                  <a:gd name="T27" fmla="*/ 94670217 h 207"/>
                  <a:gd name="T28" fmla="*/ 27631053 w 331"/>
                  <a:gd name="T29" fmla="*/ 127599385 h 207"/>
                  <a:gd name="T30" fmla="*/ 0 w 331"/>
                  <a:gd name="T31" fmla="*/ 126226957 h 20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1"/>
                  <a:gd name="T49" fmla="*/ 0 h 207"/>
                  <a:gd name="T50" fmla="*/ 331 w 331"/>
                  <a:gd name="T51" fmla="*/ 207 h 20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1" h="207">
                    <a:moveTo>
                      <a:pt x="0" y="184"/>
                    </a:moveTo>
                    <a:lnTo>
                      <a:pt x="28" y="207"/>
                    </a:lnTo>
                    <a:lnTo>
                      <a:pt x="133" y="198"/>
                    </a:lnTo>
                    <a:lnTo>
                      <a:pt x="167" y="186"/>
                    </a:lnTo>
                    <a:lnTo>
                      <a:pt x="213" y="91"/>
                    </a:lnTo>
                    <a:lnTo>
                      <a:pt x="273" y="94"/>
                    </a:lnTo>
                    <a:lnTo>
                      <a:pt x="331" y="61"/>
                    </a:lnTo>
                    <a:lnTo>
                      <a:pt x="276" y="34"/>
                    </a:lnTo>
                    <a:lnTo>
                      <a:pt x="259" y="0"/>
                    </a:lnTo>
                    <a:lnTo>
                      <a:pt x="191" y="65"/>
                    </a:lnTo>
                    <a:lnTo>
                      <a:pt x="170" y="100"/>
                    </a:lnTo>
                    <a:lnTo>
                      <a:pt x="149" y="80"/>
                    </a:lnTo>
                    <a:lnTo>
                      <a:pt x="109" y="132"/>
                    </a:lnTo>
                    <a:lnTo>
                      <a:pt x="65" y="138"/>
                    </a:lnTo>
                    <a:lnTo>
                      <a:pt x="50" y="186"/>
                    </a:lnTo>
                    <a:lnTo>
                      <a:pt x="0" y="184"/>
                    </a:lnTo>
                    <a:close/>
                  </a:path>
                </a:pathLst>
              </a:custGeom>
              <a:grpFill/>
              <a:ln w="3175" cap="rnd">
                <a:solidFill>
                  <a:schemeClr val="accent5"/>
                </a:solidFill>
                <a:round/>
                <a:headEnd/>
                <a:tailEnd/>
              </a:ln>
            </p:spPr>
            <p:txBody>
              <a:bodyPr/>
              <a:lstStyle/>
              <a:p>
                <a:endParaRPr lang="en-US" dirty="0"/>
              </a:p>
            </p:txBody>
          </p:sp>
          <p:sp>
            <p:nvSpPr>
              <p:cNvPr id="369" name="Freeform 108"/>
              <p:cNvSpPr>
                <a:spLocks noChangeAspect="1"/>
              </p:cNvSpPr>
              <p:nvPr/>
            </p:nvSpPr>
            <p:spPr bwMode="gray">
              <a:xfrm>
                <a:off x="1649410" y="3502019"/>
                <a:ext cx="784223" cy="549273"/>
              </a:xfrm>
              <a:custGeom>
                <a:avLst/>
                <a:gdLst>
                  <a:gd name="T0" fmla="*/ 0 w 1048"/>
                  <a:gd name="T1" fmla="*/ 4130349 h 662"/>
                  <a:gd name="T2" fmla="*/ 27997880 w 1048"/>
                  <a:gd name="T3" fmla="*/ 75727764 h 662"/>
                  <a:gd name="T4" fmla="*/ 61035603 w 1048"/>
                  <a:gd name="T5" fmla="*/ 108084376 h 662"/>
                  <a:gd name="T6" fmla="*/ 58236189 w 1048"/>
                  <a:gd name="T7" fmla="*/ 128049112 h 662"/>
                  <a:gd name="T8" fmla="*/ 41437461 w 1048"/>
                  <a:gd name="T9" fmla="*/ 131491623 h 662"/>
                  <a:gd name="T10" fmla="*/ 78394813 w 1048"/>
                  <a:gd name="T11" fmla="*/ 147325180 h 662"/>
                  <a:gd name="T12" fmla="*/ 98553436 w 1048"/>
                  <a:gd name="T13" fmla="*/ 179681792 h 662"/>
                  <a:gd name="T14" fmla="*/ 96313755 w 1048"/>
                  <a:gd name="T15" fmla="*/ 206530719 h 662"/>
                  <a:gd name="T16" fmla="*/ 138870683 w 1048"/>
                  <a:gd name="T17" fmla="*/ 251279207 h 662"/>
                  <a:gd name="T18" fmla="*/ 148389887 w 1048"/>
                  <a:gd name="T19" fmla="*/ 236133488 h 662"/>
                  <a:gd name="T20" fmla="*/ 49276718 w 1048"/>
                  <a:gd name="T21" fmla="*/ 64713224 h 662"/>
                  <a:gd name="T22" fmla="*/ 43117409 w 1048"/>
                  <a:gd name="T23" fmla="*/ 18587400 h 662"/>
                  <a:gd name="T24" fmla="*/ 64955980 w 1048"/>
                  <a:gd name="T25" fmla="*/ 30291438 h 662"/>
                  <a:gd name="T26" fmla="*/ 101352850 w 1048"/>
                  <a:gd name="T27" fmla="*/ 105330534 h 662"/>
                  <a:gd name="T28" fmla="*/ 153429730 w 1048"/>
                  <a:gd name="T29" fmla="*/ 161094392 h 662"/>
                  <a:gd name="T30" fmla="*/ 151749782 w 1048"/>
                  <a:gd name="T31" fmla="*/ 183124302 h 662"/>
                  <a:gd name="T32" fmla="*/ 223984538 w 1048"/>
                  <a:gd name="T33" fmla="*/ 259540735 h 662"/>
                  <a:gd name="T34" fmla="*/ 232944009 w 1048"/>
                  <a:gd name="T35" fmla="*/ 292585185 h 662"/>
                  <a:gd name="T36" fmla="*/ 223984538 w 1048"/>
                  <a:gd name="T37" fmla="*/ 313238589 h 662"/>
                  <a:gd name="T38" fmla="*/ 240784014 w 1048"/>
                  <a:gd name="T39" fmla="*/ 342841358 h 662"/>
                  <a:gd name="T40" fmla="*/ 380214430 w 1048"/>
                  <a:gd name="T41" fmla="*/ 422699472 h 662"/>
                  <a:gd name="T42" fmla="*/ 440690300 w 1048"/>
                  <a:gd name="T43" fmla="*/ 417192616 h 662"/>
                  <a:gd name="T44" fmla="*/ 480447814 w 1048"/>
                  <a:gd name="T45" fmla="*/ 455744752 h 662"/>
                  <a:gd name="T46" fmla="*/ 497246542 w 1048"/>
                  <a:gd name="T47" fmla="*/ 417880455 h 662"/>
                  <a:gd name="T48" fmla="*/ 516845432 w 1048"/>
                  <a:gd name="T49" fmla="*/ 417192616 h 662"/>
                  <a:gd name="T50" fmla="*/ 495566594 w 1048"/>
                  <a:gd name="T51" fmla="*/ 385524672 h 662"/>
                  <a:gd name="T52" fmla="*/ 540923684 w 1048"/>
                  <a:gd name="T53" fmla="*/ 372444128 h 662"/>
                  <a:gd name="T54" fmla="*/ 556602197 w 1048"/>
                  <a:gd name="T55" fmla="*/ 358674916 h 662"/>
                  <a:gd name="T56" fmla="*/ 562201773 w 1048"/>
                  <a:gd name="T57" fmla="*/ 351102056 h 662"/>
                  <a:gd name="T58" fmla="*/ 567241616 w 1048"/>
                  <a:gd name="T59" fmla="*/ 369001617 h 662"/>
                  <a:gd name="T60" fmla="*/ 586840506 w 1048"/>
                  <a:gd name="T61" fmla="*/ 293273853 h 662"/>
                  <a:gd name="T62" fmla="*/ 561642040 w 1048"/>
                  <a:gd name="T63" fmla="*/ 281570645 h 662"/>
                  <a:gd name="T64" fmla="*/ 517405165 w 1048"/>
                  <a:gd name="T65" fmla="*/ 293273853 h 662"/>
                  <a:gd name="T66" fmla="*/ 494446379 w 1048"/>
                  <a:gd name="T67" fmla="*/ 358674916 h 662"/>
                  <a:gd name="T68" fmla="*/ 437330405 w 1048"/>
                  <a:gd name="T69" fmla="*/ 365559937 h 662"/>
                  <a:gd name="T70" fmla="*/ 414372367 w 1048"/>
                  <a:gd name="T71" fmla="*/ 349036882 h 662"/>
                  <a:gd name="T72" fmla="*/ 376294801 w 1048"/>
                  <a:gd name="T73" fmla="*/ 268490100 h 662"/>
                  <a:gd name="T74" fmla="*/ 375174587 w 1048"/>
                  <a:gd name="T75" fmla="*/ 206530719 h 662"/>
                  <a:gd name="T76" fmla="*/ 388053687 w 1048"/>
                  <a:gd name="T77" fmla="*/ 176239281 h 662"/>
                  <a:gd name="T78" fmla="*/ 349976121 w 1048"/>
                  <a:gd name="T79" fmla="*/ 160405724 h 662"/>
                  <a:gd name="T80" fmla="*/ 300699403 w 1048"/>
                  <a:gd name="T81" fmla="*/ 74351258 h 662"/>
                  <a:gd name="T82" fmla="*/ 260382156 w 1048"/>
                  <a:gd name="T83" fmla="*/ 93627326 h 662"/>
                  <a:gd name="T84" fmla="*/ 206626076 w 1048"/>
                  <a:gd name="T85" fmla="*/ 22029910 h 662"/>
                  <a:gd name="T86" fmla="*/ 118152326 w 1048"/>
                  <a:gd name="T87" fmla="*/ 37175629 h 662"/>
                  <a:gd name="T88" fmla="*/ 44236875 w 1048"/>
                  <a:gd name="T89" fmla="*/ 0 h 662"/>
                  <a:gd name="T90" fmla="*/ 0 w 1048"/>
                  <a:gd name="T91" fmla="*/ 4130349 h 6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48"/>
                  <a:gd name="T139" fmla="*/ 0 h 662"/>
                  <a:gd name="T140" fmla="*/ 1048 w 1048"/>
                  <a:gd name="T141" fmla="*/ 662 h 66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48" h="662">
                    <a:moveTo>
                      <a:pt x="0" y="6"/>
                    </a:moveTo>
                    <a:lnTo>
                      <a:pt x="50" y="110"/>
                    </a:lnTo>
                    <a:lnTo>
                      <a:pt x="109" y="157"/>
                    </a:lnTo>
                    <a:lnTo>
                      <a:pt x="104" y="186"/>
                    </a:lnTo>
                    <a:lnTo>
                      <a:pt x="74" y="191"/>
                    </a:lnTo>
                    <a:lnTo>
                      <a:pt x="140" y="214"/>
                    </a:lnTo>
                    <a:lnTo>
                      <a:pt x="176" y="261"/>
                    </a:lnTo>
                    <a:lnTo>
                      <a:pt x="172" y="300"/>
                    </a:lnTo>
                    <a:lnTo>
                      <a:pt x="248" y="365"/>
                    </a:lnTo>
                    <a:lnTo>
                      <a:pt x="265" y="343"/>
                    </a:lnTo>
                    <a:lnTo>
                      <a:pt x="88" y="94"/>
                    </a:lnTo>
                    <a:lnTo>
                      <a:pt x="77" y="27"/>
                    </a:lnTo>
                    <a:lnTo>
                      <a:pt x="116" y="44"/>
                    </a:lnTo>
                    <a:lnTo>
                      <a:pt x="181" y="153"/>
                    </a:lnTo>
                    <a:lnTo>
                      <a:pt x="274" y="234"/>
                    </a:lnTo>
                    <a:lnTo>
                      <a:pt x="271" y="266"/>
                    </a:lnTo>
                    <a:lnTo>
                      <a:pt x="400" y="377"/>
                    </a:lnTo>
                    <a:lnTo>
                      <a:pt x="416" y="425"/>
                    </a:lnTo>
                    <a:lnTo>
                      <a:pt x="400" y="455"/>
                    </a:lnTo>
                    <a:lnTo>
                      <a:pt x="430" y="498"/>
                    </a:lnTo>
                    <a:lnTo>
                      <a:pt x="679" y="614"/>
                    </a:lnTo>
                    <a:lnTo>
                      <a:pt x="787" y="606"/>
                    </a:lnTo>
                    <a:lnTo>
                      <a:pt x="858" y="662"/>
                    </a:lnTo>
                    <a:lnTo>
                      <a:pt x="888" y="607"/>
                    </a:lnTo>
                    <a:lnTo>
                      <a:pt x="923" y="606"/>
                    </a:lnTo>
                    <a:lnTo>
                      <a:pt x="885" y="560"/>
                    </a:lnTo>
                    <a:lnTo>
                      <a:pt x="966" y="541"/>
                    </a:lnTo>
                    <a:lnTo>
                      <a:pt x="994" y="521"/>
                    </a:lnTo>
                    <a:lnTo>
                      <a:pt x="1004" y="510"/>
                    </a:lnTo>
                    <a:lnTo>
                      <a:pt x="1013" y="536"/>
                    </a:lnTo>
                    <a:lnTo>
                      <a:pt x="1048" y="426"/>
                    </a:lnTo>
                    <a:lnTo>
                      <a:pt x="1003" y="409"/>
                    </a:lnTo>
                    <a:lnTo>
                      <a:pt x="924" y="426"/>
                    </a:lnTo>
                    <a:lnTo>
                      <a:pt x="883" y="521"/>
                    </a:lnTo>
                    <a:lnTo>
                      <a:pt x="781" y="531"/>
                    </a:lnTo>
                    <a:lnTo>
                      <a:pt x="740" y="507"/>
                    </a:lnTo>
                    <a:lnTo>
                      <a:pt x="672" y="390"/>
                    </a:lnTo>
                    <a:lnTo>
                      <a:pt x="670" y="300"/>
                    </a:lnTo>
                    <a:lnTo>
                      <a:pt x="693" y="256"/>
                    </a:lnTo>
                    <a:lnTo>
                      <a:pt x="625" y="233"/>
                    </a:lnTo>
                    <a:lnTo>
                      <a:pt x="537" y="108"/>
                    </a:lnTo>
                    <a:lnTo>
                      <a:pt x="465" y="136"/>
                    </a:lnTo>
                    <a:lnTo>
                      <a:pt x="369" y="32"/>
                    </a:lnTo>
                    <a:lnTo>
                      <a:pt x="211" y="54"/>
                    </a:lnTo>
                    <a:lnTo>
                      <a:pt x="79" y="0"/>
                    </a:lnTo>
                    <a:lnTo>
                      <a:pt x="0" y="6"/>
                    </a:lnTo>
                    <a:close/>
                  </a:path>
                </a:pathLst>
              </a:custGeom>
              <a:grpFill/>
              <a:ln w="3175" cap="rnd">
                <a:solidFill>
                  <a:schemeClr val="accent5"/>
                </a:solidFill>
                <a:round/>
                <a:headEnd/>
                <a:tailEnd/>
              </a:ln>
            </p:spPr>
            <p:txBody>
              <a:bodyPr/>
              <a:lstStyle/>
              <a:p>
                <a:endParaRPr lang="en-US" dirty="0"/>
              </a:p>
            </p:txBody>
          </p:sp>
          <p:sp>
            <p:nvSpPr>
              <p:cNvPr id="370" name="Freeform 109"/>
              <p:cNvSpPr>
                <a:spLocks noChangeAspect="1"/>
              </p:cNvSpPr>
              <p:nvPr/>
            </p:nvSpPr>
            <p:spPr bwMode="gray">
              <a:xfrm>
                <a:off x="6741090" y="2827336"/>
                <a:ext cx="822324" cy="380999"/>
              </a:xfrm>
              <a:custGeom>
                <a:avLst/>
                <a:gdLst>
                  <a:gd name="T0" fmla="*/ 0 w 1101"/>
                  <a:gd name="T1" fmla="*/ 98187732 h 463"/>
                  <a:gd name="T2" fmla="*/ 20082357 w 1101"/>
                  <a:gd name="T3" fmla="*/ 130013987 h 463"/>
                  <a:gd name="T4" fmla="*/ 46859081 w 1101"/>
                  <a:gd name="T5" fmla="*/ 141525454 h 463"/>
                  <a:gd name="T6" fmla="*/ 58573291 w 1101"/>
                  <a:gd name="T7" fmla="*/ 208563350 h 463"/>
                  <a:gd name="T8" fmla="*/ 143923307 w 1101"/>
                  <a:gd name="T9" fmla="*/ 234295251 h 463"/>
                  <a:gd name="T10" fmla="*/ 179067431 w 1101"/>
                  <a:gd name="T11" fmla="*/ 280341940 h 463"/>
                  <a:gd name="T12" fmla="*/ 249355679 w 1101"/>
                  <a:gd name="T13" fmla="*/ 277633795 h 463"/>
                  <a:gd name="T14" fmla="*/ 329685105 w 1101"/>
                  <a:gd name="T15" fmla="*/ 313522678 h 463"/>
                  <a:gd name="T16" fmla="*/ 435117477 w 1101"/>
                  <a:gd name="T17" fmla="*/ 280341940 h 463"/>
                  <a:gd name="T18" fmla="*/ 468030643 w 1101"/>
                  <a:gd name="T19" fmla="*/ 254610039 h 463"/>
                  <a:gd name="T20" fmla="*/ 468030643 w 1101"/>
                  <a:gd name="T21" fmla="*/ 218043914 h 463"/>
                  <a:gd name="T22" fmla="*/ 497038325 w 1101"/>
                  <a:gd name="T23" fmla="*/ 222106542 h 463"/>
                  <a:gd name="T24" fmla="*/ 562305984 w 1101"/>
                  <a:gd name="T25" fmla="*/ 169965499 h 463"/>
                  <a:gd name="T26" fmla="*/ 614185655 w 1101"/>
                  <a:gd name="T27" fmla="*/ 166580112 h 463"/>
                  <a:gd name="T28" fmla="*/ 589640635 w 1101"/>
                  <a:gd name="T29" fmla="*/ 126627778 h 463"/>
                  <a:gd name="T30" fmla="*/ 539434744 w 1101"/>
                  <a:gd name="T31" fmla="*/ 137462825 h 463"/>
                  <a:gd name="T32" fmla="*/ 538876817 w 1101"/>
                  <a:gd name="T33" fmla="*/ 93447039 h 463"/>
                  <a:gd name="T34" fmla="*/ 551706880 w 1101"/>
                  <a:gd name="T35" fmla="*/ 69069622 h 463"/>
                  <a:gd name="T36" fmla="*/ 516562756 w 1101"/>
                  <a:gd name="T37" fmla="*/ 62298026 h 463"/>
                  <a:gd name="T38" fmla="*/ 425076299 w 1101"/>
                  <a:gd name="T39" fmla="*/ 89384410 h 463"/>
                  <a:gd name="T40" fmla="*/ 344189693 w 1101"/>
                  <a:gd name="T41" fmla="*/ 50109317 h 463"/>
                  <a:gd name="T42" fmla="*/ 292867949 w 1101"/>
                  <a:gd name="T43" fmla="*/ 55526430 h 463"/>
                  <a:gd name="T44" fmla="*/ 273343519 w 1101"/>
                  <a:gd name="T45" fmla="*/ 22346514 h 463"/>
                  <a:gd name="T46" fmla="*/ 222579701 w 1101"/>
                  <a:gd name="T47" fmla="*/ 0 h 463"/>
                  <a:gd name="T48" fmla="*/ 195802977 w 1101"/>
                  <a:gd name="T49" fmla="*/ 23700175 h 463"/>
                  <a:gd name="T50" fmla="*/ 193572019 w 1101"/>
                  <a:gd name="T51" fmla="*/ 68392380 h 463"/>
                  <a:gd name="T52" fmla="*/ 77540542 w 1101"/>
                  <a:gd name="T53" fmla="*/ 48754834 h 463"/>
                  <a:gd name="T54" fmla="*/ 0 w 1101"/>
                  <a:gd name="T55" fmla="*/ 98187732 h 46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01"/>
                  <a:gd name="T85" fmla="*/ 0 h 463"/>
                  <a:gd name="T86" fmla="*/ 1101 w 1101"/>
                  <a:gd name="T87" fmla="*/ 463 h 46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01" h="463">
                    <a:moveTo>
                      <a:pt x="0" y="145"/>
                    </a:moveTo>
                    <a:lnTo>
                      <a:pt x="36" y="192"/>
                    </a:lnTo>
                    <a:lnTo>
                      <a:pt x="84" y="209"/>
                    </a:lnTo>
                    <a:lnTo>
                      <a:pt x="105" y="308"/>
                    </a:lnTo>
                    <a:lnTo>
                      <a:pt x="258" y="346"/>
                    </a:lnTo>
                    <a:lnTo>
                      <a:pt x="321" y="414"/>
                    </a:lnTo>
                    <a:lnTo>
                      <a:pt x="447" y="410"/>
                    </a:lnTo>
                    <a:lnTo>
                      <a:pt x="591" y="463"/>
                    </a:lnTo>
                    <a:lnTo>
                      <a:pt x="780" y="414"/>
                    </a:lnTo>
                    <a:lnTo>
                      <a:pt x="839" y="376"/>
                    </a:lnTo>
                    <a:lnTo>
                      <a:pt x="839" y="322"/>
                    </a:lnTo>
                    <a:lnTo>
                      <a:pt x="891" y="328"/>
                    </a:lnTo>
                    <a:lnTo>
                      <a:pt x="1008" y="251"/>
                    </a:lnTo>
                    <a:lnTo>
                      <a:pt x="1101" y="246"/>
                    </a:lnTo>
                    <a:lnTo>
                      <a:pt x="1057" y="187"/>
                    </a:lnTo>
                    <a:lnTo>
                      <a:pt x="967" y="203"/>
                    </a:lnTo>
                    <a:lnTo>
                      <a:pt x="966" y="138"/>
                    </a:lnTo>
                    <a:lnTo>
                      <a:pt x="989" y="102"/>
                    </a:lnTo>
                    <a:lnTo>
                      <a:pt x="926" y="92"/>
                    </a:lnTo>
                    <a:lnTo>
                      <a:pt x="762" y="132"/>
                    </a:lnTo>
                    <a:lnTo>
                      <a:pt x="617" y="74"/>
                    </a:lnTo>
                    <a:lnTo>
                      <a:pt x="525" y="82"/>
                    </a:lnTo>
                    <a:lnTo>
                      <a:pt x="490" y="33"/>
                    </a:lnTo>
                    <a:lnTo>
                      <a:pt x="399" y="0"/>
                    </a:lnTo>
                    <a:lnTo>
                      <a:pt x="351" y="35"/>
                    </a:lnTo>
                    <a:lnTo>
                      <a:pt x="347" y="101"/>
                    </a:lnTo>
                    <a:lnTo>
                      <a:pt x="139" y="72"/>
                    </a:lnTo>
                    <a:lnTo>
                      <a:pt x="0" y="145"/>
                    </a:lnTo>
                    <a:close/>
                  </a:path>
                </a:pathLst>
              </a:custGeom>
              <a:grpFill/>
              <a:ln w="3175" cap="rnd">
                <a:solidFill>
                  <a:schemeClr val="accent5"/>
                </a:solidFill>
                <a:round/>
                <a:headEnd/>
                <a:tailEnd/>
              </a:ln>
            </p:spPr>
            <p:txBody>
              <a:bodyPr/>
              <a:lstStyle/>
              <a:p>
                <a:endParaRPr lang="en-US" dirty="0"/>
              </a:p>
            </p:txBody>
          </p:sp>
          <p:sp>
            <p:nvSpPr>
              <p:cNvPr id="371" name="Freeform 110"/>
              <p:cNvSpPr>
                <a:spLocks noChangeAspect="1"/>
              </p:cNvSpPr>
              <p:nvPr/>
            </p:nvSpPr>
            <p:spPr bwMode="gray">
              <a:xfrm>
                <a:off x="5813989" y="3743320"/>
                <a:ext cx="198438" cy="247650"/>
              </a:xfrm>
              <a:custGeom>
                <a:avLst/>
                <a:gdLst>
                  <a:gd name="T0" fmla="*/ 0 w 266"/>
                  <a:gd name="T1" fmla="*/ 145148491 h 300"/>
                  <a:gd name="T2" fmla="*/ 20034778 w 266"/>
                  <a:gd name="T3" fmla="*/ 204435075 h 300"/>
                  <a:gd name="T4" fmla="*/ 55096385 w 266"/>
                  <a:gd name="T5" fmla="*/ 194894772 h 300"/>
                  <a:gd name="T6" fmla="*/ 110748546 w 266"/>
                  <a:gd name="T7" fmla="*/ 144467453 h 300"/>
                  <a:gd name="T8" fmla="*/ 109635503 w 266"/>
                  <a:gd name="T9" fmla="*/ 119935244 h 300"/>
                  <a:gd name="T10" fmla="*/ 145810154 w 266"/>
                  <a:gd name="T11" fmla="*/ 74959528 h 300"/>
                  <a:gd name="T12" fmla="*/ 148036240 w 266"/>
                  <a:gd name="T13" fmla="*/ 59967622 h 300"/>
                  <a:gd name="T14" fmla="*/ 128001462 w 266"/>
                  <a:gd name="T15" fmla="*/ 34072513 h 300"/>
                  <a:gd name="T16" fmla="*/ 82365944 w 266"/>
                  <a:gd name="T17" fmla="*/ 0 h 300"/>
                  <a:gd name="T18" fmla="*/ 71235512 w 266"/>
                  <a:gd name="T19" fmla="*/ 681863 h 300"/>
                  <a:gd name="T20" fmla="*/ 77357250 w 266"/>
                  <a:gd name="T21" fmla="*/ 19080607 h 300"/>
                  <a:gd name="T22" fmla="*/ 61218123 w 266"/>
                  <a:gd name="T23" fmla="*/ 54516020 h 300"/>
                  <a:gd name="T24" fmla="*/ 71235512 w 266"/>
                  <a:gd name="T25" fmla="*/ 71551864 h 300"/>
                  <a:gd name="T26" fmla="*/ 56765950 w 266"/>
                  <a:gd name="T27" fmla="*/ 120616282 h 300"/>
                  <a:gd name="T28" fmla="*/ 0 w 266"/>
                  <a:gd name="T29" fmla="*/ 145148491 h 3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6"/>
                  <a:gd name="T46" fmla="*/ 0 h 300"/>
                  <a:gd name="T47" fmla="*/ 266 w 266"/>
                  <a:gd name="T48" fmla="*/ 300 h 3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6" h="300">
                    <a:moveTo>
                      <a:pt x="0" y="213"/>
                    </a:moveTo>
                    <a:lnTo>
                      <a:pt x="36" y="300"/>
                    </a:lnTo>
                    <a:lnTo>
                      <a:pt x="99" y="286"/>
                    </a:lnTo>
                    <a:lnTo>
                      <a:pt x="199" y="212"/>
                    </a:lnTo>
                    <a:lnTo>
                      <a:pt x="197" y="176"/>
                    </a:lnTo>
                    <a:lnTo>
                      <a:pt x="262" y="110"/>
                    </a:lnTo>
                    <a:lnTo>
                      <a:pt x="266" y="88"/>
                    </a:lnTo>
                    <a:lnTo>
                      <a:pt x="230" y="50"/>
                    </a:lnTo>
                    <a:lnTo>
                      <a:pt x="148" y="0"/>
                    </a:lnTo>
                    <a:lnTo>
                      <a:pt x="128" y="1"/>
                    </a:lnTo>
                    <a:lnTo>
                      <a:pt x="139" y="28"/>
                    </a:lnTo>
                    <a:lnTo>
                      <a:pt x="110" y="80"/>
                    </a:lnTo>
                    <a:lnTo>
                      <a:pt x="128" y="105"/>
                    </a:lnTo>
                    <a:lnTo>
                      <a:pt x="102" y="177"/>
                    </a:lnTo>
                    <a:lnTo>
                      <a:pt x="0" y="213"/>
                    </a:lnTo>
                    <a:close/>
                  </a:path>
                </a:pathLst>
              </a:custGeom>
              <a:grpFill/>
              <a:ln w="3175" cap="rnd">
                <a:solidFill>
                  <a:schemeClr val="accent5"/>
                </a:solidFill>
                <a:round/>
                <a:headEnd/>
                <a:tailEnd/>
              </a:ln>
            </p:spPr>
            <p:txBody>
              <a:bodyPr/>
              <a:lstStyle/>
              <a:p>
                <a:endParaRPr lang="en-US" dirty="0"/>
              </a:p>
            </p:txBody>
          </p:sp>
          <p:sp>
            <p:nvSpPr>
              <p:cNvPr id="372" name="Freeform 111"/>
              <p:cNvSpPr>
                <a:spLocks noChangeAspect="1"/>
              </p:cNvSpPr>
              <p:nvPr/>
            </p:nvSpPr>
            <p:spPr bwMode="gray">
              <a:xfrm>
                <a:off x="6537889" y="3576635"/>
                <a:ext cx="209551" cy="119062"/>
              </a:xfrm>
              <a:custGeom>
                <a:avLst/>
                <a:gdLst>
                  <a:gd name="T0" fmla="*/ 0 w 278"/>
                  <a:gd name="T1" fmla="*/ 38820873 h 143"/>
                  <a:gd name="T2" fmla="*/ 19317796 w 278"/>
                  <a:gd name="T3" fmla="*/ 0 h 143"/>
                  <a:gd name="T4" fmla="*/ 81817968 w 278"/>
                  <a:gd name="T5" fmla="*/ 24956394 h 143"/>
                  <a:gd name="T6" fmla="*/ 115340692 w 278"/>
                  <a:gd name="T7" fmla="*/ 62390153 h 143"/>
                  <a:gd name="T8" fmla="*/ 157953966 w 278"/>
                  <a:gd name="T9" fmla="*/ 62390153 h 143"/>
                  <a:gd name="T10" fmla="*/ 155681328 w 278"/>
                  <a:gd name="T11" fmla="*/ 99131188 h 143"/>
                  <a:gd name="T12" fmla="*/ 52840520 w 278"/>
                  <a:gd name="T13" fmla="*/ 75561907 h 143"/>
                  <a:gd name="T14" fmla="*/ 0 w 278"/>
                  <a:gd name="T15" fmla="*/ 38820873 h 143"/>
                  <a:gd name="T16" fmla="*/ 0 60000 65536"/>
                  <a:gd name="T17" fmla="*/ 0 60000 65536"/>
                  <a:gd name="T18" fmla="*/ 0 60000 65536"/>
                  <a:gd name="T19" fmla="*/ 0 60000 65536"/>
                  <a:gd name="T20" fmla="*/ 0 60000 65536"/>
                  <a:gd name="T21" fmla="*/ 0 60000 65536"/>
                  <a:gd name="T22" fmla="*/ 0 60000 65536"/>
                  <a:gd name="T23" fmla="*/ 0 60000 65536"/>
                  <a:gd name="T24" fmla="*/ 0 w 278"/>
                  <a:gd name="T25" fmla="*/ 0 h 143"/>
                  <a:gd name="T26" fmla="*/ 278 w 278"/>
                  <a:gd name="T27" fmla="*/ 143 h 1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78" h="143">
                    <a:moveTo>
                      <a:pt x="0" y="56"/>
                    </a:moveTo>
                    <a:lnTo>
                      <a:pt x="34" y="0"/>
                    </a:lnTo>
                    <a:lnTo>
                      <a:pt x="144" y="36"/>
                    </a:lnTo>
                    <a:lnTo>
                      <a:pt x="203" y="90"/>
                    </a:lnTo>
                    <a:lnTo>
                      <a:pt x="278" y="90"/>
                    </a:lnTo>
                    <a:lnTo>
                      <a:pt x="274" y="143"/>
                    </a:lnTo>
                    <a:lnTo>
                      <a:pt x="93" y="109"/>
                    </a:lnTo>
                    <a:lnTo>
                      <a:pt x="0" y="56"/>
                    </a:lnTo>
                    <a:close/>
                  </a:path>
                </a:pathLst>
              </a:custGeom>
              <a:grpFill/>
              <a:ln w="3175" cap="rnd">
                <a:solidFill>
                  <a:schemeClr val="accent5"/>
                </a:solidFill>
                <a:round/>
                <a:headEnd/>
                <a:tailEnd/>
              </a:ln>
            </p:spPr>
            <p:txBody>
              <a:bodyPr/>
              <a:lstStyle/>
              <a:p>
                <a:endParaRPr lang="en-US" dirty="0"/>
              </a:p>
            </p:txBody>
          </p:sp>
          <p:sp>
            <p:nvSpPr>
              <p:cNvPr id="373" name="Freeform 112"/>
              <p:cNvSpPr>
                <a:spLocks noChangeAspect="1"/>
              </p:cNvSpPr>
              <p:nvPr/>
            </p:nvSpPr>
            <p:spPr bwMode="gray">
              <a:xfrm>
                <a:off x="4558279" y="2787646"/>
                <a:ext cx="90486" cy="92074"/>
              </a:xfrm>
              <a:custGeom>
                <a:avLst/>
                <a:gdLst>
                  <a:gd name="T0" fmla="*/ 0 w 123"/>
                  <a:gd name="T1" fmla="*/ 55129706 h 115"/>
                  <a:gd name="T2" fmla="*/ 25436411 w 123"/>
                  <a:gd name="T3" fmla="*/ 46155196 h 115"/>
                  <a:gd name="T4" fmla="*/ 11906765 w 123"/>
                  <a:gd name="T5" fmla="*/ 37180686 h 115"/>
                  <a:gd name="T6" fmla="*/ 24895696 w 123"/>
                  <a:gd name="T7" fmla="*/ 11538999 h 115"/>
                  <a:gd name="T8" fmla="*/ 34637394 w 123"/>
                  <a:gd name="T9" fmla="*/ 28206175 h 115"/>
                  <a:gd name="T10" fmla="*/ 36261010 w 123"/>
                  <a:gd name="T11" fmla="*/ 0 h 115"/>
                  <a:gd name="T12" fmla="*/ 66568270 w 123"/>
                  <a:gd name="T13" fmla="*/ 0 h 115"/>
                  <a:gd name="T14" fmla="*/ 63862488 w 123"/>
                  <a:gd name="T15" fmla="*/ 28206175 h 115"/>
                  <a:gd name="T16" fmla="*/ 44379092 w 123"/>
                  <a:gd name="T17" fmla="*/ 39103852 h 115"/>
                  <a:gd name="T18" fmla="*/ 45461257 w 123"/>
                  <a:gd name="T19" fmla="*/ 73720049 h 115"/>
                  <a:gd name="T20" fmla="*/ 27060027 w 123"/>
                  <a:gd name="T21" fmla="*/ 52565217 h 115"/>
                  <a:gd name="T22" fmla="*/ 0 w 123"/>
                  <a:gd name="T23" fmla="*/ 55129706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3"/>
                  <a:gd name="T37" fmla="*/ 0 h 115"/>
                  <a:gd name="T38" fmla="*/ 123 w 123"/>
                  <a:gd name="T39" fmla="*/ 115 h 1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3" h="115">
                    <a:moveTo>
                      <a:pt x="0" y="86"/>
                    </a:moveTo>
                    <a:lnTo>
                      <a:pt x="47" y="72"/>
                    </a:lnTo>
                    <a:lnTo>
                      <a:pt x="22" y="58"/>
                    </a:lnTo>
                    <a:lnTo>
                      <a:pt x="46" y="18"/>
                    </a:lnTo>
                    <a:lnTo>
                      <a:pt x="64" y="44"/>
                    </a:lnTo>
                    <a:lnTo>
                      <a:pt x="67" y="0"/>
                    </a:lnTo>
                    <a:lnTo>
                      <a:pt x="123" y="0"/>
                    </a:lnTo>
                    <a:lnTo>
                      <a:pt x="118" y="44"/>
                    </a:lnTo>
                    <a:lnTo>
                      <a:pt x="82" y="61"/>
                    </a:lnTo>
                    <a:lnTo>
                      <a:pt x="84" y="115"/>
                    </a:lnTo>
                    <a:lnTo>
                      <a:pt x="50" y="82"/>
                    </a:lnTo>
                    <a:lnTo>
                      <a:pt x="0" y="86"/>
                    </a:lnTo>
                    <a:close/>
                  </a:path>
                </a:pathLst>
              </a:custGeom>
              <a:grpFill/>
              <a:ln w="3175" cap="rnd">
                <a:solidFill>
                  <a:schemeClr val="accent5"/>
                </a:solidFill>
                <a:round/>
                <a:headEnd/>
                <a:tailEnd/>
              </a:ln>
            </p:spPr>
            <p:txBody>
              <a:bodyPr/>
              <a:lstStyle/>
              <a:p>
                <a:endParaRPr lang="en-US" dirty="0"/>
              </a:p>
            </p:txBody>
          </p:sp>
          <p:sp>
            <p:nvSpPr>
              <p:cNvPr id="374" name="Freeform 113"/>
              <p:cNvSpPr>
                <a:spLocks noChangeAspect="1"/>
              </p:cNvSpPr>
              <p:nvPr/>
            </p:nvSpPr>
            <p:spPr bwMode="gray">
              <a:xfrm>
                <a:off x="8781027" y="5699118"/>
                <a:ext cx="200024" cy="206375"/>
              </a:xfrm>
              <a:custGeom>
                <a:avLst/>
                <a:gdLst>
                  <a:gd name="T0" fmla="*/ 0 w 268"/>
                  <a:gd name="T1" fmla="*/ 147549117 h 252"/>
                  <a:gd name="T2" fmla="*/ 31194944 w 268"/>
                  <a:gd name="T3" fmla="*/ 95907049 h 252"/>
                  <a:gd name="T4" fmla="*/ 85229309 w 268"/>
                  <a:gd name="T5" fmla="*/ 57678537 h 252"/>
                  <a:gd name="T6" fmla="*/ 112525258 w 268"/>
                  <a:gd name="T7" fmla="*/ 0 h 252"/>
                  <a:gd name="T8" fmla="*/ 129793834 w 268"/>
                  <a:gd name="T9" fmla="*/ 17437869 h 252"/>
                  <a:gd name="T10" fmla="*/ 148176729 w 268"/>
                  <a:gd name="T11" fmla="*/ 10059962 h 252"/>
                  <a:gd name="T12" fmla="*/ 149291047 w 268"/>
                  <a:gd name="T13" fmla="*/ 29509987 h 252"/>
                  <a:gd name="T14" fmla="*/ 121438312 w 268"/>
                  <a:gd name="T15" fmla="*/ 69750655 h 252"/>
                  <a:gd name="T16" fmla="*/ 127565944 w 268"/>
                  <a:gd name="T17" fmla="*/ 88529142 h 252"/>
                  <a:gd name="T18" fmla="*/ 96371000 w 268"/>
                  <a:gd name="T19" fmla="*/ 95236330 h 252"/>
                  <a:gd name="T20" fmla="*/ 80215996 w 268"/>
                  <a:gd name="T21" fmla="*/ 151572610 h 252"/>
                  <a:gd name="T22" fmla="*/ 48463520 w 268"/>
                  <a:gd name="T23" fmla="*/ 169010479 h 252"/>
                  <a:gd name="T24" fmla="*/ 0 w 268"/>
                  <a:gd name="T25" fmla="*/ 147549117 h 2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8"/>
                  <a:gd name="T40" fmla="*/ 0 h 252"/>
                  <a:gd name="T41" fmla="*/ 268 w 268"/>
                  <a:gd name="T42" fmla="*/ 252 h 2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8" h="252">
                    <a:moveTo>
                      <a:pt x="0" y="220"/>
                    </a:moveTo>
                    <a:lnTo>
                      <a:pt x="56" y="143"/>
                    </a:lnTo>
                    <a:lnTo>
                      <a:pt x="153" y="86"/>
                    </a:lnTo>
                    <a:lnTo>
                      <a:pt x="202" y="0"/>
                    </a:lnTo>
                    <a:lnTo>
                      <a:pt x="233" y="26"/>
                    </a:lnTo>
                    <a:lnTo>
                      <a:pt x="266" y="15"/>
                    </a:lnTo>
                    <a:lnTo>
                      <a:pt x="268" y="44"/>
                    </a:lnTo>
                    <a:lnTo>
                      <a:pt x="218" y="104"/>
                    </a:lnTo>
                    <a:lnTo>
                      <a:pt x="229" y="132"/>
                    </a:lnTo>
                    <a:lnTo>
                      <a:pt x="173" y="142"/>
                    </a:lnTo>
                    <a:lnTo>
                      <a:pt x="144" y="226"/>
                    </a:lnTo>
                    <a:lnTo>
                      <a:pt x="87" y="252"/>
                    </a:lnTo>
                    <a:lnTo>
                      <a:pt x="0" y="220"/>
                    </a:lnTo>
                    <a:close/>
                  </a:path>
                </a:pathLst>
              </a:custGeom>
              <a:grpFill/>
              <a:ln w="3175" cap="rnd">
                <a:solidFill>
                  <a:schemeClr val="accent5"/>
                </a:solidFill>
                <a:round/>
                <a:headEnd/>
                <a:tailEnd/>
              </a:ln>
            </p:spPr>
            <p:txBody>
              <a:bodyPr/>
              <a:lstStyle/>
              <a:p>
                <a:endParaRPr lang="en-US" dirty="0"/>
              </a:p>
            </p:txBody>
          </p:sp>
          <p:sp>
            <p:nvSpPr>
              <p:cNvPr id="375" name="Freeform 114"/>
              <p:cNvSpPr>
                <a:spLocks noChangeAspect="1"/>
              </p:cNvSpPr>
              <p:nvPr/>
            </p:nvSpPr>
            <p:spPr bwMode="gray">
              <a:xfrm>
                <a:off x="8938186" y="5492743"/>
                <a:ext cx="150813" cy="228600"/>
              </a:xfrm>
              <a:custGeom>
                <a:avLst/>
                <a:gdLst>
                  <a:gd name="T0" fmla="*/ 0 w 202"/>
                  <a:gd name="T1" fmla="*/ 0 h 278"/>
                  <a:gd name="T2" fmla="*/ 31215305 w 202"/>
                  <a:gd name="T3" fmla="*/ 21638059 h 278"/>
                  <a:gd name="T4" fmla="*/ 39576467 w 202"/>
                  <a:gd name="T5" fmla="*/ 62884735 h 278"/>
                  <a:gd name="T6" fmla="*/ 52396319 w 202"/>
                  <a:gd name="T7" fmla="*/ 74379697 h 278"/>
                  <a:gd name="T8" fmla="*/ 60757481 w 202"/>
                  <a:gd name="T9" fmla="*/ 56798877 h 278"/>
                  <a:gd name="T10" fmla="*/ 66889298 w 202"/>
                  <a:gd name="T11" fmla="*/ 85198727 h 278"/>
                  <a:gd name="T12" fmla="*/ 112596836 w 202"/>
                  <a:gd name="T13" fmla="*/ 85198727 h 278"/>
                  <a:gd name="T14" fmla="*/ 102563292 w 202"/>
                  <a:gd name="T15" fmla="*/ 126445403 h 278"/>
                  <a:gd name="T16" fmla="*/ 80266860 w 202"/>
                  <a:gd name="T17" fmla="*/ 132531261 h 278"/>
                  <a:gd name="T18" fmla="*/ 61315190 w 202"/>
                  <a:gd name="T19" fmla="*/ 185949654 h 278"/>
                  <a:gd name="T20" fmla="*/ 40133430 w 202"/>
                  <a:gd name="T21" fmla="*/ 187978273 h 278"/>
                  <a:gd name="T22" fmla="*/ 49609264 w 202"/>
                  <a:gd name="T23" fmla="*/ 167692901 h 278"/>
                  <a:gd name="T24" fmla="*/ 21738723 w 202"/>
                  <a:gd name="T25" fmla="*/ 129826709 h 278"/>
                  <a:gd name="T26" fmla="*/ 44035156 w 202"/>
                  <a:gd name="T27" fmla="*/ 96017756 h 278"/>
                  <a:gd name="T28" fmla="*/ 40133430 w 202"/>
                  <a:gd name="T29" fmla="*/ 67617906 h 278"/>
                  <a:gd name="T30" fmla="*/ 0 w 202"/>
                  <a:gd name="T31" fmla="*/ 0 h 27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02"/>
                  <a:gd name="T49" fmla="*/ 0 h 278"/>
                  <a:gd name="T50" fmla="*/ 202 w 202"/>
                  <a:gd name="T51" fmla="*/ 278 h 27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02" h="278">
                    <a:moveTo>
                      <a:pt x="0" y="0"/>
                    </a:moveTo>
                    <a:lnTo>
                      <a:pt x="56" y="32"/>
                    </a:lnTo>
                    <a:lnTo>
                      <a:pt x="71" y="93"/>
                    </a:lnTo>
                    <a:lnTo>
                      <a:pt x="94" y="110"/>
                    </a:lnTo>
                    <a:lnTo>
                      <a:pt x="109" y="84"/>
                    </a:lnTo>
                    <a:lnTo>
                      <a:pt x="120" y="126"/>
                    </a:lnTo>
                    <a:lnTo>
                      <a:pt x="202" y="126"/>
                    </a:lnTo>
                    <a:lnTo>
                      <a:pt x="184" y="187"/>
                    </a:lnTo>
                    <a:lnTo>
                      <a:pt x="144" y="196"/>
                    </a:lnTo>
                    <a:lnTo>
                      <a:pt x="110" y="275"/>
                    </a:lnTo>
                    <a:lnTo>
                      <a:pt x="72" y="278"/>
                    </a:lnTo>
                    <a:lnTo>
                      <a:pt x="89" y="248"/>
                    </a:lnTo>
                    <a:lnTo>
                      <a:pt x="39" y="192"/>
                    </a:lnTo>
                    <a:lnTo>
                      <a:pt x="79" y="142"/>
                    </a:lnTo>
                    <a:lnTo>
                      <a:pt x="72" y="100"/>
                    </a:lnTo>
                    <a:lnTo>
                      <a:pt x="0" y="0"/>
                    </a:lnTo>
                    <a:close/>
                  </a:path>
                </a:pathLst>
              </a:custGeom>
              <a:grpFill/>
              <a:ln w="3175" cap="rnd">
                <a:solidFill>
                  <a:schemeClr val="accent5"/>
                </a:solidFill>
                <a:round/>
                <a:headEnd/>
                <a:tailEnd/>
              </a:ln>
            </p:spPr>
            <p:txBody>
              <a:bodyPr/>
              <a:lstStyle/>
              <a:p>
                <a:endParaRPr lang="en-US" dirty="0"/>
              </a:p>
            </p:txBody>
          </p:sp>
          <p:sp>
            <p:nvSpPr>
              <p:cNvPr id="376" name="Freeform 115"/>
              <p:cNvSpPr>
                <a:spLocks noChangeAspect="1"/>
              </p:cNvSpPr>
              <p:nvPr/>
            </p:nvSpPr>
            <p:spPr bwMode="gray">
              <a:xfrm>
                <a:off x="2417759" y="4038594"/>
                <a:ext cx="101599" cy="119062"/>
              </a:xfrm>
              <a:custGeom>
                <a:avLst/>
                <a:gdLst>
                  <a:gd name="T0" fmla="*/ 0 w 138"/>
                  <a:gd name="T1" fmla="*/ 49222629 h 144"/>
                  <a:gd name="T2" fmla="*/ 29812238 w 138"/>
                  <a:gd name="T3" fmla="*/ 95710115 h 144"/>
                  <a:gd name="T4" fmla="*/ 68838417 w 138"/>
                  <a:gd name="T5" fmla="*/ 98444430 h 144"/>
                  <a:gd name="T6" fmla="*/ 74801159 w 138"/>
                  <a:gd name="T7" fmla="*/ 0 h 144"/>
                  <a:gd name="T8" fmla="*/ 47698991 w 138"/>
                  <a:gd name="T9" fmla="*/ 4101886 h 144"/>
                  <a:gd name="T10" fmla="*/ 0 w 138"/>
                  <a:gd name="T11" fmla="*/ 49222629 h 144"/>
                  <a:gd name="T12" fmla="*/ 0 60000 65536"/>
                  <a:gd name="T13" fmla="*/ 0 60000 65536"/>
                  <a:gd name="T14" fmla="*/ 0 60000 65536"/>
                  <a:gd name="T15" fmla="*/ 0 60000 65536"/>
                  <a:gd name="T16" fmla="*/ 0 60000 65536"/>
                  <a:gd name="T17" fmla="*/ 0 60000 65536"/>
                  <a:gd name="T18" fmla="*/ 0 w 138"/>
                  <a:gd name="T19" fmla="*/ 0 h 144"/>
                  <a:gd name="T20" fmla="*/ 138 w 138"/>
                  <a:gd name="T21" fmla="*/ 144 h 144"/>
                </a:gdLst>
                <a:ahLst/>
                <a:cxnLst>
                  <a:cxn ang="T12">
                    <a:pos x="T0" y="T1"/>
                  </a:cxn>
                  <a:cxn ang="T13">
                    <a:pos x="T2" y="T3"/>
                  </a:cxn>
                  <a:cxn ang="T14">
                    <a:pos x="T4" y="T5"/>
                  </a:cxn>
                  <a:cxn ang="T15">
                    <a:pos x="T6" y="T7"/>
                  </a:cxn>
                  <a:cxn ang="T16">
                    <a:pos x="T8" y="T9"/>
                  </a:cxn>
                  <a:cxn ang="T17">
                    <a:pos x="T10" y="T11"/>
                  </a:cxn>
                </a:cxnLst>
                <a:rect l="T18" t="T19" r="T20" b="T21"/>
                <a:pathLst>
                  <a:path w="138" h="144">
                    <a:moveTo>
                      <a:pt x="0" y="72"/>
                    </a:moveTo>
                    <a:lnTo>
                      <a:pt x="55" y="140"/>
                    </a:lnTo>
                    <a:lnTo>
                      <a:pt x="127" y="144"/>
                    </a:lnTo>
                    <a:lnTo>
                      <a:pt x="138" y="0"/>
                    </a:lnTo>
                    <a:lnTo>
                      <a:pt x="88" y="6"/>
                    </a:lnTo>
                    <a:lnTo>
                      <a:pt x="0" y="72"/>
                    </a:lnTo>
                    <a:close/>
                  </a:path>
                </a:pathLst>
              </a:custGeom>
              <a:grpFill/>
              <a:ln w="3175" cap="rnd">
                <a:solidFill>
                  <a:schemeClr val="accent5"/>
                </a:solidFill>
                <a:round/>
                <a:headEnd/>
                <a:tailEnd/>
              </a:ln>
            </p:spPr>
            <p:txBody>
              <a:bodyPr/>
              <a:lstStyle/>
              <a:p>
                <a:endParaRPr lang="en-US" dirty="0"/>
              </a:p>
            </p:txBody>
          </p:sp>
          <p:sp>
            <p:nvSpPr>
              <p:cNvPr id="377" name="Freeform 116"/>
              <p:cNvSpPr>
                <a:spLocks noChangeAspect="1"/>
              </p:cNvSpPr>
              <p:nvPr/>
            </p:nvSpPr>
            <p:spPr bwMode="gray">
              <a:xfrm>
                <a:off x="4596379" y="1990723"/>
                <a:ext cx="669925" cy="596900"/>
              </a:xfrm>
              <a:custGeom>
                <a:avLst/>
                <a:gdLst>
                  <a:gd name="T0" fmla="*/ 1115795 w 897"/>
                  <a:gd name="T1" fmla="*/ 391465948 h 719"/>
                  <a:gd name="T2" fmla="*/ 48527365 w 897"/>
                  <a:gd name="T3" fmla="*/ 385951887 h 719"/>
                  <a:gd name="T4" fmla="*/ 12271502 w 897"/>
                  <a:gd name="T5" fmla="*/ 408006471 h 719"/>
                  <a:gd name="T6" fmla="*/ 39602501 w 897"/>
                  <a:gd name="T7" fmla="*/ 412141601 h 719"/>
                  <a:gd name="T8" fmla="*/ 24542258 w 897"/>
                  <a:gd name="T9" fmla="*/ 450047657 h 719"/>
                  <a:gd name="T10" fmla="*/ 60798868 w 897"/>
                  <a:gd name="T11" fmla="*/ 495534924 h 719"/>
                  <a:gd name="T12" fmla="*/ 106536746 w 897"/>
                  <a:gd name="T13" fmla="*/ 435574285 h 719"/>
                  <a:gd name="T14" fmla="*/ 141119664 w 897"/>
                  <a:gd name="T15" fmla="*/ 428682124 h 719"/>
                  <a:gd name="T16" fmla="*/ 147255789 w 897"/>
                  <a:gd name="T17" fmla="*/ 383195687 h 719"/>
                  <a:gd name="T18" fmla="*/ 138330924 w 897"/>
                  <a:gd name="T19" fmla="*/ 298423434 h 719"/>
                  <a:gd name="T20" fmla="*/ 167335614 w 897"/>
                  <a:gd name="T21" fmla="*/ 259139278 h 719"/>
                  <a:gd name="T22" fmla="*/ 216978774 w 897"/>
                  <a:gd name="T23" fmla="*/ 166097595 h 719"/>
                  <a:gd name="T24" fmla="*/ 247657157 w 897"/>
                  <a:gd name="T25" fmla="*/ 126812609 h 719"/>
                  <a:gd name="T26" fmla="*/ 290606295 w 897"/>
                  <a:gd name="T27" fmla="*/ 111650187 h 719"/>
                  <a:gd name="T28" fmla="*/ 300089057 w 897"/>
                  <a:gd name="T29" fmla="*/ 84771423 h 719"/>
                  <a:gd name="T30" fmla="*/ 336344920 w 897"/>
                  <a:gd name="T31" fmla="*/ 96487764 h 719"/>
                  <a:gd name="T32" fmla="*/ 399932529 w 897"/>
                  <a:gd name="T33" fmla="*/ 86150353 h 719"/>
                  <a:gd name="T34" fmla="*/ 444555359 w 897"/>
                  <a:gd name="T35" fmla="*/ 44798217 h 719"/>
                  <a:gd name="T36" fmla="*/ 462962239 w 897"/>
                  <a:gd name="T37" fmla="*/ 84771423 h 719"/>
                  <a:gd name="T38" fmla="*/ 474675844 w 897"/>
                  <a:gd name="T39" fmla="*/ 58581709 h 719"/>
                  <a:gd name="T40" fmla="*/ 456268964 w 897"/>
                  <a:gd name="T41" fmla="*/ 42041186 h 719"/>
                  <a:gd name="T42" fmla="*/ 465193082 w 897"/>
                  <a:gd name="T43" fmla="*/ 8270261 h 719"/>
                  <a:gd name="T44" fmla="*/ 454595272 w 897"/>
                  <a:gd name="T45" fmla="*/ 2067980 h 719"/>
                  <a:gd name="T46" fmla="*/ 423916889 w 897"/>
                  <a:gd name="T47" fmla="*/ 26878764 h 719"/>
                  <a:gd name="T48" fmla="*/ 417781511 w 897"/>
                  <a:gd name="T49" fmla="*/ 5513231 h 719"/>
                  <a:gd name="T50" fmla="*/ 402721269 w 897"/>
                  <a:gd name="T51" fmla="*/ 8959311 h 719"/>
                  <a:gd name="T52" fmla="*/ 351405163 w 897"/>
                  <a:gd name="T53" fmla="*/ 46865367 h 719"/>
                  <a:gd name="T54" fmla="*/ 327420056 w 897"/>
                  <a:gd name="T55" fmla="*/ 57203608 h 719"/>
                  <a:gd name="T56" fmla="*/ 291164193 w 897"/>
                  <a:gd name="T57" fmla="*/ 73744131 h 719"/>
                  <a:gd name="T58" fmla="*/ 281682177 w 897"/>
                  <a:gd name="T59" fmla="*/ 70987931 h 719"/>
                  <a:gd name="T60" fmla="*/ 278892690 w 897"/>
                  <a:gd name="T61" fmla="*/ 77190211 h 719"/>
                  <a:gd name="T62" fmla="*/ 245425567 w 897"/>
                  <a:gd name="T63" fmla="*/ 97866695 h 719"/>
                  <a:gd name="T64" fmla="*/ 243752622 w 897"/>
                  <a:gd name="T65" fmla="*/ 110961136 h 719"/>
                  <a:gd name="T66" fmla="*/ 196340305 w 897"/>
                  <a:gd name="T67" fmla="*/ 146800042 h 719"/>
                  <a:gd name="T68" fmla="*/ 160084442 w 897"/>
                  <a:gd name="T69" fmla="*/ 181260017 h 719"/>
                  <a:gd name="T70" fmla="*/ 89245661 w 897"/>
                  <a:gd name="T71" fmla="*/ 288775073 h 719"/>
                  <a:gd name="T72" fmla="*/ 121596989 w 897"/>
                  <a:gd name="T73" fmla="*/ 292910203 h 719"/>
                  <a:gd name="T74" fmla="*/ 39602501 w 897"/>
                  <a:gd name="T75" fmla="*/ 328059229 h 719"/>
                  <a:gd name="T76" fmla="*/ 25658053 w 897"/>
                  <a:gd name="T77" fmla="*/ 338397470 h 719"/>
                  <a:gd name="T78" fmla="*/ 2230843 w 897"/>
                  <a:gd name="T79" fmla="*/ 353559892 h 719"/>
                  <a:gd name="T80" fmla="*/ 0 w 897"/>
                  <a:gd name="T81" fmla="*/ 370789465 h 71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97"/>
                  <a:gd name="T124" fmla="*/ 0 h 719"/>
                  <a:gd name="T125" fmla="*/ 897 w 897"/>
                  <a:gd name="T126" fmla="*/ 719 h 71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97" h="719">
                    <a:moveTo>
                      <a:pt x="0" y="538"/>
                    </a:moveTo>
                    <a:lnTo>
                      <a:pt x="2" y="568"/>
                    </a:lnTo>
                    <a:lnTo>
                      <a:pt x="84" y="548"/>
                    </a:lnTo>
                    <a:lnTo>
                      <a:pt x="87" y="560"/>
                    </a:lnTo>
                    <a:lnTo>
                      <a:pt x="1" y="581"/>
                    </a:lnTo>
                    <a:lnTo>
                      <a:pt x="22" y="592"/>
                    </a:lnTo>
                    <a:lnTo>
                      <a:pt x="13" y="631"/>
                    </a:lnTo>
                    <a:lnTo>
                      <a:pt x="71" y="598"/>
                    </a:lnTo>
                    <a:lnTo>
                      <a:pt x="9" y="653"/>
                    </a:lnTo>
                    <a:lnTo>
                      <a:pt x="44" y="653"/>
                    </a:lnTo>
                    <a:lnTo>
                      <a:pt x="22" y="699"/>
                    </a:lnTo>
                    <a:lnTo>
                      <a:pt x="109" y="719"/>
                    </a:lnTo>
                    <a:lnTo>
                      <a:pt x="177" y="674"/>
                    </a:lnTo>
                    <a:lnTo>
                      <a:pt x="191" y="632"/>
                    </a:lnTo>
                    <a:lnTo>
                      <a:pt x="213" y="674"/>
                    </a:lnTo>
                    <a:lnTo>
                      <a:pt x="253" y="622"/>
                    </a:lnTo>
                    <a:lnTo>
                      <a:pt x="246" y="577"/>
                    </a:lnTo>
                    <a:lnTo>
                      <a:pt x="264" y="556"/>
                    </a:lnTo>
                    <a:lnTo>
                      <a:pt x="246" y="535"/>
                    </a:lnTo>
                    <a:lnTo>
                      <a:pt x="248" y="433"/>
                    </a:lnTo>
                    <a:lnTo>
                      <a:pt x="313" y="408"/>
                    </a:lnTo>
                    <a:lnTo>
                      <a:pt x="300" y="376"/>
                    </a:lnTo>
                    <a:lnTo>
                      <a:pt x="328" y="298"/>
                    </a:lnTo>
                    <a:lnTo>
                      <a:pt x="389" y="241"/>
                    </a:lnTo>
                    <a:lnTo>
                      <a:pt x="401" y="193"/>
                    </a:lnTo>
                    <a:lnTo>
                      <a:pt x="444" y="184"/>
                    </a:lnTo>
                    <a:lnTo>
                      <a:pt x="457" y="155"/>
                    </a:lnTo>
                    <a:lnTo>
                      <a:pt x="521" y="162"/>
                    </a:lnTo>
                    <a:lnTo>
                      <a:pt x="522" y="123"/>
                    </a:lnTo>
                    <a:lnTo>
                      <a:pt x="538" y="123"/>
                    </a:lnTo>
                    <a:lnTo>
                      <a:pt x="563" y="106"/>
                    </a:lnTo>
                    <a:lnTo>
                      <a:pt x="603" y="140"/>
                    </a:lnTo>
                    <a:lnTo>
                      <a:pt x="675" y="147"/>
                    </a:lnTo>
                    <a:lnTo>
                      <a:pt x="717" y="125"/>
                    </a:lnTo>
                    <a:lnTo>
                      <a:pt x="729" y="78"/>
                    </a:lnTo>
                    <a:lnTo>
                      <a:pt x="797" y="65"/>
                    </a:lnTo>
                    <a:lnTo>
                      <a:pt x="834" y="83"/>
                    </a:lnTo>
                    <a:lnTo>
                      <a:pt x="830" y="123"/>
                    </a:lnTo>
                    <a:lnTo>
                      <a:pt x="894" y="78"/>
                    </a:lnTo>
                    <a:lnTo>
                      <a:pt x="851" y="85"/>
                    </a:lnTo>
                    <a:lnTo>
                      <a:pt x="862" y="73"/>
                    </a:lnTo>
                    <a:lnTo>
                      <a:pt x="818" y="61"/>
                    </a:lnTo>
                    <a:lnTo>
                      <a:pt x="897" y="39"/>
                    </a:lnTo>
                    <a:lnTo>
                      <a:pt x="834" y="12"/>
                    </a:lnTo>
                    <a:lnTo>
                      <a:pt x="793" y="39"/>
                    </a:lnTo>
                    <a:lnTo>
                      <a:pt x="815" y="3"/>
                    </a:lnTo>
                    <a:lnTo>
                      <a:pt x="782" y="0"/>
                    </a:lnTo>
                    <a:lnTo>
                      <a:pt x="760" y="39"/>
                    </a:lnTo>
                    <a:lnTo>
                      <a:pt x="749" y="43"/>
                    </a:lnTo>
                    <a:lnTo>
                      <a:pt x="749" y="8"/>
                    </a:lnTo>
                    <a:lnTo>
                      <a:pt x="691" y="65"/>
                    </a:lnTo>
                    <a:lnTo>
                      <a:pt x="722" y="13"/>
                    </a:lnTo>
                    <a:lnTo>
                      <a:pt x="691" y="5"/>
                    </a:lnTo>
                    <a:lnTo>
                      <a:pt x="630" y="68"/>
                    </a:lnTo>
                    <a:lnTo>
                      <a:pt x="571" y="48"/>
                    </a:lnTo>
                    <a:lnTo>
                      <a:pt x="587" y="83"/>
                    </a:lnTo>
                    <a:lnTo>
                      <a:pt x="563" y="65"/>
                    </a:lnTo>
                    <a:lnTo>
                      <a:pt x="522" y="107"/>
                    </a:lnTo>
                    <a:lnTo>
                      <a:pt x="527" y="72"/>
                    </a:lnTo>
                    <a:lnTo>
                      <a:pt x="505" y="103"/>
                    </a:lnTo>
                    <a:lnTo>
                      <a:pt x="487" y="81"/>
                    </a:lnTo>
                    <a:lnTo>
                      <a:pt x="500" y="112"/>
                    </a:lnTo>
                    <a:lnTo>
                      <a:pt x="453" y="99"/>
                    </a:lnTo>
                    <a:lnTo>
                      <a:pt x="440" y="142"/>
                    </a:lnTo>
                    <a:lnTo>
                      <a:pt x="398" y="158"/>
                    </a:lnTo>
                    <a:lnTo>
                      <a:pt x="437" y="161"/>
                    </a:lnTo>
                    <a:lnTo>
                      <a:pt x="366" y="182"/>
                    </a:lnTo>
                    <a:lnTo>
                      <a:pt x="352" y="213"/>
                    </a:lnTo>
                    <a:lnTo>
                      <a:pt x="374" y="213"/>
                    </a:lnTo>
                    <a:lnTo>
                      <a:pt x="287" y="263"/>
                    </a:lnTo>
                    <a:lnTo>
                      <a:pt x="254" y="348"/>
                    </a:lnTo>
                    <a:lnTo>
                      <a:pt x="160" y="419"/>
                    </a:lnTo>
                    <a:lnTo>
                      <a:pt x="177" y="438"/>
                    </a:lnTo>
                    <a:lnTo>
                      <a:pt x="218" y="425"/>
                    </a:lnTo>
                    <a:lnTo>
                      <a:pt x="122" y="446"/>
                    </a:lnTo>
                    <a:lnTo>
                      <a:pt x="71" y="476"/>
                    </a:lnTo>
                    <a:lnTo>
                      <a:pt x="84" y="491"/>
                    </a:lnTo>
                    <a:lnTo>
                      <a:pt x="46" y="491"/>
                    </a:lnTo>
                    <a:lnTo>
                      <a:pt x="50" y="513"/>
                    </a:lnTo>
                    <a:lnTo>
                      <a:pt x="4" y="513"/>
                    </a:lnTo>
                    <a:lnTo>
                      <a:pt x="46" y="526"/>
                    </a:lnTo>
                    <a:lnTo>
                      <a:pt x="0" y="538"/>
                    </a:lnTo>
                    <a:close/>
                  </a:path>
                </a:pathLst>
              </a:custGeom>
              <a:grpFill/>
              <a:ln w="3175" cap="rnd">
                <a:solidFill>
                  <a:schemeClr val="accent5"/>
                </a:solidFill>
                <a:round/>
                <a:headEnd/>
                <a:tailEnd/>
              </a:ln>
            </p:spPr>
            <p:txBody>
              <a:bodyPr/>
              <a:lstStyle/>
              <a:p>
                <a:endParaRPr lang="en-US" dirty="0"/>
              </a:p>
            </p:txBody>
          </p:sp>
          <p:sp>
            <p:nvSpPr>
              <p:cNvPr id="378" name="Freeform 117"/>
              <p:cNvSpPr>
                <a:spLocks noChangeAspect="1"/>
              </p:cNvSpPr>
              <p:nvPr/>
            </p:nvSpPr>
            <p:spPr bwMode="gray">
              <a:xfrm>
                <a:off x="6044178" y="3360733"/>
                <a:ext cx="433387" cy="415925"/>
              </a:xfrm>
              <a:custGeom>
                <a:avLst/>
                <a:gdLst>
                  <a:gd name="T0" fmla="*/ 0 w 582"/>
                  <a:gd name="T1" fmla="*/ 187900090 h 505"/>
                  <a:gd name="T2" fmla="*/ 30497935 w 582"/>
                  <a:gd name="T3" fmla="*/ 200110165 h 505"/>
                  <a:gd name="T4" fmla="*/ 100920344 w 582"/>
                  <a:gd name="T5" fmla="*/ 187900090 h 505"/>
                  <a:gd name="T6" fmla="*/ 114228005 w 582"/>
                  <a:gd name="T7" fmla="*/ 153305013 h 505"/>
                  <a:gd name="T8" fmla="*/ 161915468 w 582"/>
                  <a:gd name="T9" fmla="*/ 134311654 h 505"/>
                  <a:gd name="T10" fmla="*/ 166351355 w 582"/>
                  <a:gd name="T11" fmla="*/ 105142546 h 505"/>
                  <a:gd name="T12" fmla="*/ 182432098 w 582"/>
                  <a:gd name="T13" fmla="*/ 97002770 h 505"/>
                  <a:gd name="T14" fmla="*/ 175223875 w 582"/>
                  <a:gd name="T15" fmla="*/ 82078887 h 505"/>
                  <a:gd name="T16" fmla="*/ 192413403 w 582"/>
                  <a:gd name="T17" fmla="*/ 80043737 h 505"/>
                  <a:gd name="T18" fmla="*/ 205167044 w 582"/>
                  <a:gd name="T19" fmla="*/ 50196794 h 505"/>
                  <a:gd name="T20" fmla="*/ 199621627 w 582"/>
                  <a:gd name="T21" fmla="*/ 21707167 h 505"/>
                  <a:gd name="T22" fmla="*/ 263389832 w 582"/>
                  <a:gd name="T23" fmla="*/ 0 h 505"/>
                  <a:gd name="T24" fmla="*/ 322722151 w 582"/>
                  <a:gd name="T25" fmla="*/ 44092168 h 505"/>
                  <a:gd name="T26" fmla="*/ 306086643 w 582"/>
                  <a:gd name="T27" fmla="*/ 62406870 h 505"/>
                  <a:gd name="T28" fmla="*/ 251190956 w 582"/>
                  <a:gd name="T29" fmla="*/ 62406870 h 505"/>
                  <a:gd name="T30" fmla="*/ 252299742 w 582"/>
                  <a:gd name="T31" fmla="*/ 101072246 h 505"/>
                  <a:gd name="T32" fmla="*/ 277253004 w 582"/>
                  <a:gd name="T33" fmla="*/ 124814563 h 505"/>
                  <a:gd name="T34" fmla="*/ 262281047 w 582"/>
                  <a:gd name="T35" fmla="*/ 137703296 h 505"/>
                  <a:gd name="T36" fmla="*/ 266162913 w 582"/>
                  <a:gd name="T37" fmla="*/ 159409639 h 505"/>
                  <a:gd name="T38" fmla="*/ 209602931 w 582"/>
                  <a:gd name="T39" fmla="*/ 238096884 h 505"/>
                  <a:gd name="T40" fmla="*/ 183541628 w 582"/>
                  <a:gd name="T41" fmla="*/ 235383900 h 505"/>
                  <a:gd name="T42" fmla="*/ 166351355 w 582"/>
                  <a:gd name="T43" fmla="*/ 255055917 h 505"/>
                  <a:gd name="T44" fmla="*/ 196295270 w 582"/>
                  <a:gd name="T45" fmla="*/ 326959878 h 505"/>
                  <a:gd name="T46" fmla="*/ 153043694 w 582"/>
                  <a:gd name="T47" fmla="*/ 326959878 h 505"/>
                  <a:gd name="T48" fmla="*/ 136962951 w 582"/>
                  <a:gd name="T49" fmla="*/ 342561595 h 505"/>
                  <a:gd name="T50" fmla="*/ 104801466 w 582"/>
                  <a:gd name="T51" fmla="*/ 299148085 h 505"/>
                  <a:gd name="T52" fmla="*/ 15525978 w 582"/>
                  <a:gd name="T53" fmla="*/ 307287861 h 505"/>
                  <a:gd name="T54" fmla="*/ 45469147 w 582"/>
                  <a:gd name="T55" fmla="*/ 257768901 h 505"/>
                  <a:gd name="T56" fmla="*/ 0 w 582"/>
                  <a:gd name="T57" fmla="*/ 187900090 h 50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82"/>
                  <a:gd name="T88" fmla="*/ 0 h 505"/>
                  <a:gd name="T89" fmla="*/ 582 w 582"/>
                  <a:gd name="T90" fmla="*/ 505 h 50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82" h="505">
                    <a:moveTo>
                      <a:pt x="0" y="277"/>
                    </a:moveTo>
                    <a:lnTo>
                      <a:pt x="55" y="295"/>
                    </a:lnTo>
                    <a:lnTo>
                      <a:pt x="182" y="277"/>
                    </a:lnTo>
                    <a:lnTo>
                      <a:pt x="206" y="226"/>
                    </a:lnTo>
                    <a:lnTo>
                      <a:pt x="292" y="198"/>
                    </a:lnTo>
                    <a:lnTo>
                      <a:pt x="300" y="155"/>
                    </a:lnTo>
                    <a:lnTo>
                      <a:pt x="329" y="143"/>
                    </a:lnTo>
                    <a:lnTo>
                      <a:pt x="316" y="121"/>
                    </a:lnTo>
                    <a:lnTo>
                      <a:pt x="347" y="118"/>
                    </a:lnTo>
                    <a:lnTo>
                      <a:pt x="370" y="74"/>
                    </a:lnTo>
                    <a:lnTo>
                      <a:pt x="360" y="32"/>
                    </a:lnTo>
                    <a:lnTo>
                      <a:pt x="475" y="0"/>
                    </a:lnTo>
                    <a:lnTo>
                      <a:pt x="582" y="65"/>
                    </a:lnTo>
                    <a:lnTo>
                      <a:pt x="552" y="92"/>
                    </a:lnTo>
                    <a:lnTo>
                      <a:pt x="453" y="92"/>
                    </a:lnTo>
                    <a:lnTo>
                      <a:pt x="455" y="149"/>
                    </a:lnTo>
                    <a:lnTo>
                      <a:pt x="500" y="184"/>
                    </a:lnTo>
                    <a:lnTo>
                      <a:pt x="473" y="203"/>
                    </a:lnTo>
                    <a:lnTo>
                      <a:pt x="480" y="235"/>
                    </a:lnTo>
                    <a:lnTo>
                      <a:pt x="378" y="351"/>
                    </a:lnTo>
                    <a:lnTo>
                      <a:pt x="331" y="347"/>
                    </a:lnTo>
                    <a:lnTo>
                      <a:pt x="300" y="376"/>
                    </a:lnTo>
                    <a:lnTo>
                      <a:pt x="354" y="482"/>
                    </a:lnTo>
                    <a:lnTo>
                      <a:pt x="276" y="482"/>
                    </a:lnTo>
                    <a:lnTo>
                      <a:pt x="247" y="505"/>
                    </a:lnTo>
                    <a:lnTo>
                      <a:pt x="189" y="441"/>
                    </a:lnTo>
                    <a:lnTo>
                      <a:pt x="28" y="453"/>
                    </a:lnTo>
                    <a:lnTo>
                      <a:pt x="82" y="380"/>
                    </a:lnTo>
                    <a:lnTo>
                      <a:pt x="0" y="277"/>
                    </a:lnTo>
                    <a:close/>
                  </a:path>
                </a:pathLst>
              </a:custGeom>
              <a:grpFill/>
              <a:ln w="3175" cap="rnd">
                <a:solidFill>
                  <a:schemeClr val="accent5"/>
                </a:solidFill>
                <a:round/>
                <a:headEnd/>
                <a:tailEnd/>
              </a:ln>
            </p:spPr>
            <p:txBody>
              <a:bodyPr/>
              <a:lstStyle/>
              <a:p>
                <a:endParaRPr lang="en-US" dirty="0"/>
              </a:p>
            </p:txBody>
          </p:sp>
          <p:sp>
            <p:nvSpPr>
              <p:cNvPr id="379" name="Freeform 118"/>
              <p:cNvSpPr>
                <a:spLocks noChangeAspect="1"/>
              </p:cNvSpPr>
              <p:nvPr/>
            </p:nvSpPr>
            <p:spPr bwMode="gray">
              <a:xfrm>
                <a:off x="2527297" y="4190996"/>
                <a:ext cx="146049" cy="71438"/>
              </a:xfrm>
              <a:custGeom>
                <a:avLst/>
                <a:gdLst>
                  <a:gd name="T0" fmla="*/ 0 w 196"/>
                  <a:gd name="T1" fmla="*/ 31015588 h 87"/>
                  <a:gd name="T2" fmla="*/ 8883715 w 196"/>
                  <a:gd name="T3" fmla="*/ 0 h 87"/>
                  <a:gd name="T4" fmla="*/ 32204770 w 196"/>
                  <a:gd name="T5" fmla="*/ 18879339 h 87"/>
                  <a:gd name="T6" fmla="*/ 73293255 w 196"/>
                  <a:gd name="T7" fmla="*/ 674145 h 87"/>
                  <a:gd name="T8" fmla="*/ 108829605 w 196"/>
                  <a:gd name="T9" fmla="*/ 22924208 h 87"/>
                  <a:gd name="T10" fmla="*/ 99390006 w 196"/>
                  <a:gd name="T11" fmla="*/ 56637196 h 87"/>
                  <a:gd name="T12" fmla="*/ 96614310 w 196"/>
                  <a:gd name="T13" fmla="*/ 28992332 h 87"/>
                  <a:gd name="T14" fmla="*/ 73293255 w 196"/>
                  <a:gd name="T15" fmla="*/ 18204373 h 87"/>
                  <a:gd name="T16" fmla="*/ 51083223 w 196"/>
                  <a:gd name="T17" fmla="*/ 35061278 h 87"/>
                  <a:gd name="T18" fmla="*/ 56636104 w 196"/>
                  <a:gd name="T19" fmla="*/ 51243216 h 87"/>
                  <a:gd name="T20" fmla="*/ 46641366 w 196"/>
                  <a:gd name="T21" fmla="*/ 58659630 h 87"/>
                  <a:gd name="T22" fmla="*/ 0 w 196"/>
                  <a:gd name="T23" fmla="*/ 31015588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6"/>
                  <a:gd name="T37" fmla="*/ 0 h 87"/>
                  <a:gd name="T38" fmla="*/ 196 w 196"/>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6" h="87">
                    <a:moveTo>
                      <a:pt x="0" y="46"/>
                    </a:moveTo>
                    <a:lnTo>
                      <a:pt x="16" y="0"/>
                    </a:lnTo>
                    <a:lnTo>
                      <a:pt x="58" y="28"/>
                    </a:lnTo>
                    <a:lnTo>
                      <a:pt x="132" y="1"/>
                    </a:lnTo>
                    <a:lnTo>
                      <a:pt x="196" y="34"/>
                    </a:lnTo>
                    <a:lnTo>
                      <a:pt x="179" y="84"/>
                    </a:lnTo>
                    <a:lnTo>
                      <a:pt x="174" y="43"/>
                    </a:lnTo>
                    <a:lnTo>
                      <a:pt x="132" y="27"/>
                    </a:lnTo>
                    <a:lnTo>
                      <a:pt x="92" y="52"/>
                    </a:lnTo>
                    <a:lnTo>
                      <a:pt x="102" y="76"/>
                    </a:lnTo>
                    <a:lnTo>
                      <a:pt x="84" y="87"/>
                    </a:lnTo>
                    <a:lnTo>
                      <a:pt x="0" y="46"/>
                    </a:lnTo>
                    <a:close/>
                  </a:path>
                </a:pathLst>
              </a:custGeom>
              <a:grpFill/>
              <a:ln w="3175" cap="rnd">
                <a:solidFill>
                  <a:schemeClr val="accent5"/>
                </a:solidFill>
                <a:round/>
                <a:headEnd/>
                <a:tailEnd/>
              </a:ln>
            </p:spPr>
            <p:txBody>
              <a:bodyPr/>
              <a:lstStyle/>
              <a:p>
                <a:endParaRPr lang="en-US" dirty="0"/>
              </a:p>
            </p:txBody>
          </p:sp>
          <p:sp>
            <p:nvSpPr>
              <p:cNvPr id="380" name="Freeform 119"/>
              <p:cNvSpPr>
                <a:spLocks noChangeAspect="1"/>
              </p:cNvSpPr>
              <p:nvPr/>
            </p:nvSpPr>
            <p:spPr bwMode="gray">
              <a:xfrm>
                <a:off x="8122212" y="4543421"/>
                <a:ext cx="260350" cy="220662"/>
              </a:xfrm>
              <a:custGeom>
                <a:avLst/>
                <a:gdLst>
                  <a:gd name="T0" fmla="*/ 0 w 343"/>
                  <a:gd name="T1" fmla="*/ 0 h 268"/>
                  <a:gd name="T2" fmla="*/ 2880549 w 343"/>
                  <a:gd name="T3" fmla="*/ 151858136 h 268"/>
                  <a:gd name="T4" fmla="*/ 35144214 w 343"/>
                  <a:gd name="T5" fmla="*/ 156603214 h 268"/>
                  <a:gd name="T6" fmla="*/ 66831769 w 343"/>
                  <a:gd name="T7" fmla="*/ 115249485 h 268"/>
                  <a:gd name="T8" fmla="*/ 102552852 w 343"/>
                  <a:gd name="T9" fmla="*/ 133553811 h 268"/>
                  <a:gd name="T10" fmla="*/ 135392627 w 343"/>
                  <a:gd name="T11" fmla="*/ 174229906 h 268"/>
                  <a:gd name="T12" fmla="*/ 197615517 w 343"/>
                  <a:gd name="T13" fmla="*/ 181687163 h 268"/>
                  <a:gd name="T14" fmla="*/ 126750221 w 343"/>
                  <a:gd name="T15" fmla="*/ 113215763 h 268"/>
                  <a:gd name="T16" fmla="*/ 131359858 w 343"/>
                  <a:gd name="T17" fmla="*/ 81352190 h 268"/>
                  <a:gd name="T18" fmla="*/ 97943215 w 343"/>
                  <a:gd name="T19" fmla="*/ 69827489 h 268"/>
                  <a:gd name="T20" fmla="*/ 66255659 w 343"/>
                  <a:gd name="T21" fmla="*/ 27117671 h 268"/>
                  <a:gd name="T22" fmla="*/ 0 w 343"/>
                  <a:gd name="T23" fmla="*/ 0 h 26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43"/>
                  <a:gd name="T37" fmla="*/ 0 h 268"/>
                  <a:gd name="T38" fmla="*/ 343 w 343"/>
                  <a:gd name="T39" fmla="*/ 268 h 26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43" h="268">
                    <a:moveTo>
                      <a:pt x="0" y="0"/>
                    </a:moveTo>
                    <a:lnTo>
                      <a:pt x="5" y="224"/>
                    </a:lnTo>
                    <a:lnTo>
                      <a:pt x="61" y="231"/>
                    </a:lnTo>
                    <a:lnTo>
                      <a:pt x="116" y="170"/>
                    </a:lnTo>
                    <a:lnTo>
                      <a:pt x="178" y="197"/>
                    </a:lnTo>
                    <a:lnTo>
                      <a:pt x="235" y="257"/>
                    </a:lnTo>
                    <a:lnTo>
                      <a:pt x="343" y="268"/>
                    </a:lnTo>
                    <a:lnTo>
                      <a:pt x="220" y="167"/>
                    </a:lnTo>
                    <a:lnTo>
                      <a:pt x="228" y="120"/>
                    </a:lnTo>
                    <a:lnTo>
                      <a:pt x="170" y="103"/>
                    </a:lnTo>
                    <a:lnTo>
                      <a:pt x="115" y="40"/>
                    </a:lnTo>
                    <a:lnTo>
                      <a:pt x="0" y="0"/>
                    </a:lnTo>
                    <a:close/>
                  </a:path>
                </a:pathLst>
              </a:custGeom>
              <a:grpFill/>
              <a:ln w="3175" cap="rnd">
                <a:solidFill>
                  <a:schemeClr val="accent5"/>
                </a:solidFill>
                <a:round/>
                <a:headEnd/>
                <a:tailEnd/>
              </a:ln>
            </p:spPr>
            <p:txBody>
              <a:bodyPr/>
              <a:lstStyle/>
              <a:p>
                <a:endParaRPr lang="en-US" dirty="0"/>
              </a:p>
            </p:txBody>
          </p:sp>
          <p:sp>
            <p:nvSpPr>
              <p:cNvPr id="381" name="Freeform 120"/>
              <p:cNvSpPr>
                <a:spLocks noChangeAspect="1"/>
              </p:cNvSpPr>
              <p:nvPr/>
            </p:nvSpPr>
            <p:spPr bwMode="gray">
              <a:xfrm>
                <a:off x="8311125" y="4591045"/>
                <a:ext cx="111124" cy="57151"/>
              </a:xfrm>
              <a:custGeom>
                <a:avLst/>
                <a:gdLst>
                  <a:gd name="T0" fmla="*/ 0 w 143"/>
                  <a:gd name="T1" fmla="*/ 30452096 h 71"/>
                  <a:gd name="T2" fmla="*/ 50725843 w 143"/>
                  <a:gd name="T3" fmla="*/ 46001725 h 71"/>
                  <a:gd name="T4" fmla="*/ 86355004 w 143"/>
                  <a:gd name="T5" fmla="*/ 14253693 h 71"/>
                  <a:gd name="T6" fmla="*/ 71862128 w 143"/>
                  <a:gd name="T7" fmla="*/ 0 h 71"/>
                  <a:gd name="T8" fmla="*/ 60992083 w 143"/>
                  <a:gd name="T9" fmla="*/ 18141503 h 71"/>
                  <a:gd name="T10" fmla="*/ 0 w 143"/>
                  <a:gd name="T11" fmla="*/ 30452096 h 71"/>
                  <a:gd name="T12" fmla="*/ 0 60000 65536"/>
                  <a:gd name="T13" fmla="*/ 0 60000 65536"/>
                  <a:gd name="T14" fmla="*/ 0 60000 65536"/>
                  <a:gd name="T15" fmla="*/ 0 60000 65536"/>
                  <a:gd name="T16" fmla="*/ 0 60000 65536"/>
                  <a:gd name="T17" fmla="*/ 0 60000 65536"/>
                  <a:gd name="T18" fmla="*/ 0 w 143"/>
                  <a:gd name="T19" fmla="*/ 0 h 71"/>
                  <a:gd name="T20" fmla="*/ 143 w 143"/>
                  <a:gd name="T21" fmla="*/ 71 h 71"/>
                </a:gdLst>
                <a:ahLst/>
                <a:cxnLst>
                  <a:cxn ang="T12">
                    <a:pos x="T0" y="T1"/>
                  </a:cxn>
                  <a:cxn ang="T13">
                    <a:pos x="T2" y="T3"/>
                  </a:cxn>
                  <a:cxn ang="T14">
                    <a:pos x="T4" y="T5"/>
                  </a:cxn>
                  <a:cxn ang="T15">
                    <a:pos x="T6" y="T7"/>
                  </a:cxn>
                  <a:cxn ang="T16">
                    <a:pos x="T8" y="T9"/>
                  </a:cxn>
                  <a:cxn ang="T17">
                    <a:pos x="T10" y="T11"/>
                  </a:cxn>
                </a:cxnLst>
                <a:rect l="T18" t="T19" r="T20" b="T21"/>
                <a:pathLst>
                  <a:path w="143" h="71">
                    <a:moveTo>
                      <a:pt x="0" y="47"/>
                    </a:moveTo>
                    <a:lnTo>
                      <a:pt x="84" y="71"/>
                    </a:lnTo>
                    <a:lnTo>
                      <a:pt x="143" y="22"/>
                    </a:lnTo>
                    <a:lnTo>
                      <a:pt x="119" y="0"/>
                    </a:lnTo>
                    <a:lnTo>
                      <a:pt x="101" y="28"/>
                    </a:lnTo>
                    <a:lnTo>
                      <a:pt x="0" y="47"/>
                    </a:lnTo>
                    <a:close/>
                  </a:path>
                </a:pathLst>
              </a:custGeom>
              <a:grpFill/>
              <a:ln w="3175" cap="rnd">
                <a:solidFill>
                  <a:schemeClr val="accent5"/>
                </a:solidFill>
                <a:round/>
                <a:headEnd/>
                <a:tailEnd/>
              </a:ln>
            </p:spPr>
            <p:txBody>
              <a:bodyPr/>
              <a:lstStyle/>
              <a:p>
                <a:endParaRPr lang="en-US" dirty="0"/>
              </a:p>
            </p:txBody>
          </p:sp>
          <p:sp>
            <p:nvSpPr>
              <p:cNvPr id="382" name="Freeform 121"/>
              <p:cNvSpPr>
                <a:spLocks noChangeAspect="1"/>
              </p:cNvSpPr>
              <p:nvPr/>
            </p:nvSpPr>
            <p:spPr bwMode="gray">
              <a:xfrm>
                <a:off x="8377802" y="4546596"/>
                <a:ext cx="55563" cy="55562"/>
              </a:xfrm>
              <a:custGeom>
                <a:avLst/>
                <a:gdLst>
                  <a:gd name="T0" fmla="*/ 0 w 74"/>
                  <a:gd name="T1" fmla="*/ 0 h 68"/>
                  <a:gd name="T2" fmla="*/ 31570479 w 74"/>
                  <a:gd name="T3" fmla="*/ 20697218 h 68"/>
                  <a:gd name="T4" fmla="*/ 41718052 w 74"/>
                  <a:gd name="T5" fmla="*/ 45400691 h 68"/>
                  <a:gd name="T6" fmla="*/ 41154173 w 74"/>
                  <a:gd name="T7" fmla="*/ 27373766 h 68"/>
                  <a:gd name="T8" fmla="*/ 0 w 74"/>
                  <a:gd name="T9" fmla="*/ 0 h 68"/>
                  <a:gd name="T10" fmla="*/ 0 60000 65536"/>
                  <a:gd name="T11" fmla="*/ 0 60000 65536"/>
                  <a:gd name="T12" fmla="*/ 0 60000 65536"/>
                  <a:gd name="T13" fmla="*/ 0 60000 65536"/>
                  <a:gd name="T14" fmla="*/ 0 60000 65536"/>
                  <a:gd name="T15" fmla="*/ 0 w 74"/>
                  <a:gd name="T16" fmla="*/ 0 h 68"/>
                  <a:gd name="T17" fmla="*/ 74 w 74"/>
                  <a:gd name="T18" fmla="*/ 68 h 68"/>
                </a:gdLst>
                <a:ahLst/>
                <a:cxnLst>
                  <a:cxn ang="T10">
                    <a:pos x="T0" y="T1"/>
                  </a:cxn>
                  <a:cxn ang="T11">
                    <a:pos x="T2" y="T3"/>
                  </a:cxn>
                  <a:cxn ang="T12">
                    <a:pos x="T4" y="T5"/>
                  </a:cxn>
                  <a:cxn ang="T13">
                    <a:pos x="T6" y="T7"/>
                  </a:cxn>
                  <a:cxn ang="T14">
                    <a:pos x="T8" y="T9"/>
                  </a:cxn>
                </a:cxnLst>
                <a:rect l="T15" t="T16" r="T17" b="T18"/>
                <a:pathLst>
                  <a:path w="74" h="68">
                    <a:moveTo>
                      <a:pt x="0" y="0"/>
                    </a:moveTo>
                    <a:lnTo>
                      <a:pt x="56" y="31"/>
                    </a:lnTo>
                    <a:lnTo>
                      <a:pt x="74" y="68"/>
                    </a:lnTo>
                    <a:lnTo>
                      <a:pt x="73" y="41"/>
                    </a:lnTo>
                    <a:lnTo>
                      <a:pt x="0" y="0"/>
                    </a:lnTo>
                    <a:close/>
                  </a:path>
                </a:pathLst>
              </a:custGeom>
              <a:grpFill/>
              <a:ln w="3175" cap="rnd">
                <a:solidFill>
                  <a:schemeClr val="accent5"/>
                </a:solidFill>
                <a:round/>
                <a:headEnd/>
                <a:tailEnd/>
              </a:ln>
            </p:spPr>
            <p:txBody>
              <a:bodyPr/>
              <a:lstStyle/>
              <a:p>
                <a:endParaRPr lang="en-US" dirty="0"/>
              </a:p>
            </p:txBody>
          </p:sp>
          <p:sp>
            <p:nvSpPr>
              <p:cNvPr id="383" name="Freeform 122"/>
              <p:cNvSpPr>
                <a:spLocks noChangeAspect="1"/>
              </p:cNvSpPr>
              <p:nvPr/>
            </p:nvSpPr>
            <p:spPr bwMode="gray">
              <a:xfrm>
                <a:off x="3057522" y="5024431"/>
                <a:ext cx="207962" cy="244476"/>
              </a:xfrm>
              <a:custGeom>
                <a:avLst/>
                <a:gdLst>
                  <a:gd name="T0" fmla="*/ 0 w 283"/>
                  <a:gd name="T1" fmla="*/ 75546919 h 295"/>
                  <a:gd name="T2" fmla="*/ 11340230 w 283"/>
                  <a:gd name="T3" fmla="*/ 11675132 h 295"/>
                  <a:gd name="T4" fmla="*/ 66421031 w 283"/>
                  <a:gd name="T5" fmla="*/ 0 h 295"/>
                  <a:gd name="T6" fmla="*/ 84781298 w 283"/>
                  <a:gd name="T7" fmla="*/ 21977059 h 295"/>
                  <a:gd name="T8" fmla="*/ 89640871 w 283"/>
                  <a:gd name="T9" fmla="*/ 69366259 h 295"/>
                  <a:gd name="T10" fmla="*/ 128521869 w 283"/>
                  <a:gd name="T11" fmla="*/ 78294155 h 295"/>
                  <a:gd name="T12" fmla="*/ 133921558 w 283"/>
                  <a:gd name="T13" fmla="*/ 110573142 h 295"/>
                  <a:gd name="T14" fmla="*/ 152821941 w 283"/>
                  <a:gd name="T15" fmla="*/ 116754630 h 295"/>
                  <a:gd name="T16" fmla="*/ 149581981 w 283"/>
                  <a:gd name="T17" fmla="*/ 159335545 h 295"/>
                  <a:gd name="T18" fmla="*/ 130141482 w 283"/>
                  <a:gd name="T19" fmla="*/ 202603477 h 295"/>
                  <a:gd name="T20" fmla="*/ 79380873 w 283"/>
                  <a:gd name="T21" fmla="*/ 199169224 h 295"/>
                  <a:gd name="T22" fmla="*/ 90180987 w 283"/>
                  <a:gd name="T23" fmla="*/ 151093837 h 295"/>
                  <a:gd name="T24" fmla="*/ 0 w 283"/>
                  <a:gd name="T25" fmla="*/ 75546919 h 2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3"/>
                  <a:gd name="T40" fmla="*/ 0 h 295"/>
                  <a:gd name="T41" fmla="*/ 283 w 283"/>
                  <a:gd name="T42" fmla="*/ 295 h 29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3" h="295">
                    <a:moveTo>
                      <a:pt x="0" y="110"/>
                    </a:moveTo>
                    <a:lnTo>
                      <a:pt x="21" y="17"/>
                    </a:lnTo>
                    <a:lnTo>
                      <a:pt x="123" y="0"/>
                    </a:lnTo>
                    <a:lnTo>
                      <a:pt x="157" y="32"/>
                    </a:lnTo>
                    <a:lnTo>
                      <a:pt x="166" y="101"/>
                    </a:lnTo>
                    <a:lnTo>
                      <a:pt x="238" y="114"/>
                    </a:lnTo>
                    <a:lnTo>
                      <a:pt x="248" y="161"/>
                    </a:lnTo>
                    <a:lnTo>
                      <a:pt x="283" y="170"/>
                    </a:lnTo>
                    <a:lnTo>
                      <a:pt x="277" y="232"/>
                    </a:lnTo>
                    <a:lnTo>
                      <a:pt x="241" y="295"/>
                    </a:lnTo>
                    <a:lnTo>
                      <a:pt x="147" y="290"/>
                    </a:lnTo>
                    <a:lnTo>
                      <a:pt x="167" y="220"/>
                    </a:lnTo>
                    <a:lnTo>
                      <a:pt x="0" y="110"/>
                    </a:lnTo>
                    <a:close/>
                  </a:path>
                </a:pathLst>
              </a:custGeom>
              <a:grpFill/>
              <a:ln w="3175" cap="rnd">
                <a:solidFill>
                  <a:schemeClr val="accent5"/>
                </a:solidFill>
                <a:round/>
                <a:headEnd/>
                <a:tailEnd/>
              </a:ln>
            </p:spPr>
            <p:txBody>
              <a:bodyPr/>
              <a:lstStyle/>
              <a:p>
                <a:endParaRPr lang="en-US" dirty="0"/>
              </a:p>
            </p:txBody>
          </p:sp>
          <p:sp>
            <p:nvSpPr>
              <p:cNvPr id="384" name="Freeform 123"/>
              <p:cNvSpPr>
                <a:spLocks noChangeAspect="1"/>
              </p:cNvSpPr>
              <p:nvPr/>
            </p:nvSpPr>
            <p:spPr bwMode="gray">
              <a:xfrm>
                <a:off x="2570161" y="4473569"/>
                <a:ext cx="325438" cy="517525"/>
              </a:xfrm>
              <a:custGeom>
                <a:avLst/>
                <a:gdLst>
                  <a:gd name="T0" fmla="*/ 0 w 435"/>
                  <a:gd name="T1" fmla="*/ 99467149 h 627"/>
                  <a:gd name="T2" fmla="*/ 4477564 w 435"/>
                  <a:gd name="T3" fmla="*/ 133531355 h 627"/>
                  <a:gd name="T4" fmla="*/ 48693605 w 435"/>
                  <a:gd name="T5" fmla="*/ 192803237 h 627"/>
                  <a:gd name="T6" fmla="*/ 97947559 w 435"/>
                  <a:gd name="T7" fmla="*/ 333147433 h 627"/>
                  <a:gd name="T8" fmla="*/ 208768210 w 435"/>
                  <a:gd name="T9" fmla="*/ 427164475 h 627"/>
                  <a:gd name="T10" fmla="*/ 227797671 w 435"/>
                  <a:gd name="T11" fmla="*/ 410132372 h 627"/>
                  <a:gd name="T12" fmla="*/ 237872751 w 435"/>
                  <a:gd name="T13" fmla="*/ 380156367 h 627"/>
                  <a:gd name="T14" fmla="*/ 221641300 w 435"/>
                  <a:gd name="T15" fmla="*/ 369937105 h 627"/>
                  <a:gd name="T16" fmla="*/ 231715633 w 435"/>
                  <a:gd name="T17" fmla="*/ 361079751 h 627"/>
                  <a:gd name="T18" fmla="*/ 243469519 w 435"/>
                  <a:gd name="T19" fmla="*/ 288863966 h 627"/>
                  <a:gd name="T20" fmla="*/ 226678467 w 435"/>
                  <a:gd name="T21" fmla="*/ 254799761 h 627"/>
                  <a:gd name="T22" fmla="*/ 209327812 w 435"/>
                  <a:gd name="T23" fmla="*/ 254799761 h 627"/>
                  <a:gd name="T24" fmla="*/ 209327812 w 435"/>
                  <a:gd name="T25" fmla="*/ 215285448 h 627"/>
                  <a:gd name="T26" fmla="*/ 188618796 w 435"/>
                  <a:gd name="T27" fmla="*/ 232317550 h 627"/>
                  <a:gd name="T28" fmla="*/ 162313013 w 435"/>
                  <a:gd name="T29" fmla="*/ 217329135 h 627"/>
                  <a:gd name="T30" fmla="*/ 145521960 w 435"/>
                  <a:gd name="T31" fmla="*/ 173727447 h 627"/>
                  <a:gd name="T32" fmla="*/ 172387345 w 435"/>
                  <a:gd name="T33" fmla="*/ 118542939 h 627"/>
                  <a:gd name="T34" fmla="*/ 221641300 w 435"/>
                  <a:gd name="T35" fmla="*/ 94697996 h 627"/>
                  <a:gd name="T36" fmla="*/ 208208608 w 435"/>
                  <a:gd name="T37" fmla="*/ 84478734 h 627"/>
                  <a:gd name="T38" fmla="*/ 216044532 w 435"/>
                  <a:gd name="T39" fmla="*/ 57227370 h 627"/>
                  <a:gd name="T40" fmla="*/ 160634207 w 435"/>
                  <a:gd name="T41" fmla="*/ 52459041 h 627"/>
                  <a:gd name="T42" fmla="*/ 118096973 w 435"/>
                  <a:gd name="T43" fmla="*/ 0 h 627"/>
                  <a:gd name="T44" fmla="*/ 108581494 w 435"/>
                  <a:gd name="T45" fmla="*/ 38151580 h 627"/>
                  <a:gd name="T46" fmla="*/ 64925056 w 435"/>
                  <a:gd name="T47" fmla="*/ 70853052 h 627"/>
                  <a:gd name="T48" fmla="*/ 42537234 w 435"/>
                  <a:gd name="T49" fmla="*/ 111049144 h 627"/>
                  <a:gd name="T50" fmla="*/ 16791053 w 435"/>
                  <a:gd name="T51" fmla="*/ 104917257 h 627"/>
                  <a:gd name="T52" fmla="*/ 19589811 w 435"/>
                  <a:gd name="T53" fmla="*/ 80391360 h 627"/>
                  <a:gd name="T54" fmla="*/ 0 w 435"/>
                  <a:gd name="T55" fmla="*/ 99467149 h 6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435"/>
                  <a:gd name="T85" fmla="*/ 0 h 627"/>
                  <a:gd name="T86" fmla="*/ 435 w 435"/>
                  <a:gd name="T87" fmla="*/ 627 h 6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435" h="627">
                    <a:moveTo>
                      <a:pt x="0" y="146"/>
                    </a:moveTo>
                    <a:lnTo>
                      <a:pt x="8" y="196"/>
                    </a:lnTo>
                    <a:lnTo>
                      <a:pt x="87" y="283"/>
                    </a:lnTo>
                    <a:lnTo>
                      <a:pt x="175" y="489"/>
                    </a:lnTo>
                    <a:lnTo>
                      <a:pt x="373" y="627"/>
                    </a:lnTo>
                    <a:lnTo>
                      <a:pt x="407" y="602"/>
                    </a:lnTo>
                    <a:lnTo>
                      <a:pt x="425" y="558"/>
                    </a:lnTo>
                    <a:lnTo>
                      <a:pt x="396" y="543"/>
                    </a:lnTo>
                    <a:lnTo>
                      <a:pt x="414" y="530"/>
                    </a:lnTo>
                    <a:lnTo>
                      <a:pt x="435" y="424"/>
                    </a:lnTo>
                    <a:lnTo>
                      <a:pt x="405" y="374"/>
                    </a:lnTo>
                    <a:lnTo>
                      <a:pt x="374" y="374"/>
                    </a:lnTo>
                    <a:lnTo>
                      <a:pt x="374" y="316"/>
                    </a:lnTo>
                    <a:lnTo>
                      <a:pt x="337" y="341"/>
                    </a:lnTo>
                    <a:lnTo>
                      <a:pt x="290" y="319"/>
                    </a:lnTo>
                    <a:lnTo>
                      <a:pt x="260" y="255"/>
                    </a:lnTo>
                    <a:lnTo>
                      <a:pt x="308" y="174"/>
                    </a:lnTo>
                    <a:lnTo>
                      <a:pt x="396" y="139"/>
                    </a:lnTo>
                    <a:lnTo>
                      <a:pt x="372" y="124"/>
                    </a:lnTo>
                    <a:lnTo>
                      <a:pt x="386" y="84"/>
                    </a:lnTo>
                    <a:lnTo>
                      <a:pt x="287" y="77"/>
                    </a:lnTo>
                    <a:lnTo>
                      <a:pt x="211" y="0"/>
                    </a:lnTo>
                    <a:lnTo>
                      <a:pt x="194" y="56"/>
                    </a:lnTo>
                    <a:lnTo>
                      <a:pt x="116" y="104"/>
                    </a:lnTo>
                    <a:lnTo>
                      <a:pt x="76" y="163"/>
                    </a:lnTo>
                    <a:lnTo>
                      <a:pt x="30" y="154"/>
                    </a:lnTo>
                    <a:lnTo>
                      <a:pt x="35" y="118"/>
                    </a:lnTo>
                    <a:lnTo>
                      <a:pt x="0" y="146"/>
                    </a:lnTo>
                    <a:close/>
                  </a:path>
                </a:pathLst>
              </a:custGeom>
              <a:grpFill/>
              <a:ln w="3175" cap="rnd">
                <a:solidFill>
                  <a:schemeClr val="accent5"/>
                </a:solidFill>
                <a:round/>
                <a:headEnd/>
                <a:tailEnd/>
              </a:ln>
            </p:spPr>
            <p:txBody>
              <a:bodyPr/>
              <a:lstStyle/>
              <a:p>
                <a:endParaRPr lang="en-US" dirty="0"/>
              </a:p>
            </p:txBody>
          </p:sp>
          <p:sp>
            <p:nvSpPr>
              <p:cNvPr id="385" name="Freeform 124"/>
              <p:cNvSpPr>
                <a:spLocks noChangeAspect="1"/>
              </p:cNvSpPr>
              <p:nvPr/>
            </p:nvSpPr>
            <p:spPr bwMode="gray">
              <a:xfrm>
                <a:off x="7503087" y="4143369"/>
                <a:ext cx="60324" cy="84139"/>
              </a:xfrm>
              <a:custGeom>
                <a:avLst/>
                <a:gdLst>
                  <a:gd name="T0" fmla="*/ 0 w 80"/>
                  <a:gd name="T1" fmla="*/ 70792030 h 100"/>
                  <a:gd name="T2" fmla="*/ 31273234 w 80"/>
                  <a:gd name="T3" fmla="*/ 37519658 h 100"/>
                  <a:gd name="T4" fmla="*/ 45488820 w 80"/>
                  <a:gd name="T5" fmla="*/ 0 h 100"/>
                  <a:gd name="T6" fmla="*/ 0 w 80"/>
                  <a:gd name="T7" fmla="*/ 70792030 h 100"/>
                  <a:gd name="T8" fmla="*/ 0 60000 65536"/>
                  <a:gd name="T9" fmla="*/ 0 60000 65536"/>
                  <a:gd name="T10" fmla="*/ 0 60000 65536"/>
                  <a:gd name="T11" fmla="*/ 0 60000 65536"/>
                  <a:gd name="T12" fmla="*/ 0 w 80"/>
                  <a:gd name="T13" fmla="*/ 0 h 100"/>
                  <a:gd name="T14" fmla="*/ 80 w 80"/>
                  <a:gd name="T15" fmla="*/ 100 h 100"/>
                </a:gdLst>
                <a:ahLst/>
                <a:cxnLst>
                  <a:cxn ang="T8">
                    <a:pos x="T0" y="T1"/>
                  </a:cxn>
                  <a:cxn ang="T9">
                    <a:pos x="T2" y="T3"/>
                  </a:cxn>
                  <a:cxn ang="T10">
                    <a:pos x="T4" y="T5"/>
                  </a:cxn>
                  <a:cxn ang="T11">
                    <a:pos x="T6" y="T7"/>
                  </a:cxn>
                </a:cxnLst>
                <a:rect l="T12" t="T13" r="T14" b="T15"/>
                <a:pathLst>
                  <a:path w="80" h="100">
                    <a:moveTo>
                      <a:pt x="0" y="100"/>
                    </a:moveTo>
                    <a:lnTo>
                      <a:pt x="55" y="53"/>
                    </a:lnTo>
                    <a:lnTo>
                      <a:pt x="80" y="0"/>
                    </a:lnTo>
                    <a:lnTo>
                      <a:pt x="0" y="100"/>
                    </a:lnTo>
                    <a:close/>
                  </a:path>
                </a:pathLst>
              </a:custGeom>
              <a:grpFill/>
              <a:ln w="3175" cap="rnd">
                <a:solidFill>
                  <a:schemeClr val="accent5"/>
                </a:solidFill>
                <a:round/>
                <a:headEnd/>
                <a:tailEnd/>
              </a:ln>
            </p:spPr>
            <p:txBody>
              <a:bodyPr/>
              <a:lstStyle/>
              <a:p>
                <a:endParaRPr lang="en-US" dirty="0"/>
              </a:p>
            </p:txBody>
          </p:sp>
          <p:sp>
            <p:nvSpPr>
              <p:cNvPr id="386" name="Freeform 125"/>
              <p:cNvSpPr>
                <a:spLocks noChangeAspect="1"/>
              </p:cNvSpPr>
              <p:nvPr/>
            </p:nvSpPr>
            <p:spPr bwMode="gray">
              <a:xfrm>
                <a:off x="6112440" y="3592507"/>
                <a:ext cx="103188" cy="177801"/>
              </a:xfrm>
              <a:custGeom>
                <a:avLst/>
                <a:gdLst>
                  <a:gd name="T0" fmla="*/ 0 w 142"/>
                  <a:gd name="T1" fmla="*/ 58935223 h 211"/>
                  <a:gd name="T2" fmla="*/ 14257384 w 142"/>
                  <a:gd name="T3" fmla="*/ 0 h 211"/>
                  <a:gd name="T4" fmla="*/ 41188726 w 142"/>
                  <a:gd name="T5" fmla="*/ 1419872 h 211"/>
                  <a:gd name="T6" fmla="*/ 47525341 w 142"/>
                  <a:gd name="T7" fmla="*/ 40473516 h 211"/>
                  <a:gd name="T8" fmla="*/ 27458908 w 142"/>
                  <a:gd name="T9" fmla="*/ 80237517 h 211"/>
                  <a:gd name="T10" fmla="*/ 31683803 w 142"/>
                  <a:gd name="T11" fmla="*/ 103670040 h 211"/>
                  <a:gd name="T12" fmla="*/ 71815941 w 142"/>
                  <a:gd name="T13" fmla="*/ 118580803 h 211"/>
                  <a:gd name="T14" fmla="*/ 74984249 w 142"/>
                  <a:gd name="T15" fmla="*/ 149823886 h 211"/>
                  <a:gd name="T16" fmla="*/ 50693648 w 142"/>
                  <a:gd name="T17" fmla="*/ 118580803 h 211"/>
                  <a:gd name="T18" fmla="*/ 50693648 w 142"/>
                  <a:gd name="T19" fmla="*/ 133492409 h 211"/>
                  <a:gd name="T20" fmla="*/ 14257384 w 142"/>
                  <a:gd name="T21" fmla="*/ 118580803 h 211"/>
                  <a:gd name="T22" fmla="*/ 0 w 142"/>
                  <a:gd name="T23" fmla="*/ 58935223 h 2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2"/>
                  <a:gd name="T37" fmla="*/ 0 h 211"/>
                  <a:gd name="T38" fmla="*/ 142 w 142"/>
                  <a:gd name="T39" fmla="*/ 211 h 2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2" h="211">
                    <a:moveTo>
                      <a:pt x="0" y="83"/>
                    </a:moveTo>
                    <a:lnTo>
                      <a:pt x="27" y="0"/>
                    </a:lnTo>
                    <a:lnTo>
                      <a:pt x="78" y="2"/>
                    </a:lnTo>
                    <a:lnTo>
                      <a:pt x="90" y="57"/>
                    </a:lnTo>
                    <a:lnTo>
                      <a:pt x="52" y="113"/>
                    </a:lnTo>
                    <a:lnTo>
                      <a:pt x="60" y="146"/>
                    </a:lnTo>
                    <a:lnTo>
                      <a:pt x="136" y="167"/>
                    </a:lnTo>
                    <a:lnTo>
                      <a:pt x="142" y="211"/>
                    </a:lnTo>
                    <a:lnTo>
                      <a:pt x="96" y="167"/>
                    </a:lnTo>
                    <a:lnTo>
                      <a:pt x="96" y="188"/>
                    </a:lnTo>
                    <a:lnTo>
                      <a:pt x="27" y="167"/>
                    </a:lnTo>
                    <a:lnTo>
                      <a:pt x="0" y="83"/>
                    </a:lnTo>
                    <a:close/>
                  </a:path>
                </a:pathLst>
              </a:custGeom>
              <a:grpFill/>
              <a:ln w="3175" cap="rnd">
                <a:solidFill>
                  <a:schemeClr val="accent5"/>
                </a:solidFill>
                <a:round/>
                <a:headEnd/>
                <a:tailEnd/>
              </a:ln>
            </p:spPr>
            <p:txBody>
              <a:bodyPr/>
              <a:lstStyle/>
              <a:p>
                <a:endParaRPr lang="en-US" dirty="0"/>
              </a:p>
            </p:txBody>
          </p:sp>
          <p:sp>
            <p:nvSpPr>
              <p:cNvPr id="387" name="Freeform 126"/>
              <p:cNvSpPr>
                <a:spLocks noChangeAspect="1"/>
              </p:cNvSpPr>
              <p:nvPr/>
            </p:nvSpPr>
            <p:spPr bwMode="gray">
              <a:xfrm>
                <a:off x="7582462" y="4083044"/>
                <a:ext cx="30162" cy="33337"/>
              </a:xfrm>
              <a:custGeom>
                <a:avLst/>
                <a:gdLst>
                  <a:gd name="T0" fmla="*/ 0 w 40"/>
                  <a:gd name="T1" fmla="*/ 0 h 42"/>
                  <a:gd name="T2" fmla="*/ 11941532 w 40"/>
                  <a:gd name="T3" fmla="*/ 0 h 42"/>
                  <a:gd name="T4" fmla="*/ 22745164 w 40"/>
                  <a:gd name="T5" fmla="*/ 5040388 h 42"/>
                  <a:gd name="T6" fmla="*/ 17058685 w 40"/>
                  <a:gd name="T7" fmla="*/ 26462434 h 42"/>
                  <a:gd name="T8" fmla="*/ 0 w 40"/>
                  <a:gd name="T9" fmla="*/ 0 h 42"/>
                  <a:gd name="T10" fmla="*/ 0 60000 65536"/>
                  <a:gd name="T11" fmla="*/ 0 60000 65536"/>
                  <a:gd name="T12" fmla="*/ 0 60000 65536"/>
                  <a:gd name="T13" fmla="*/ 0 60000 65536"/>
                  <a:gd name="T14" fmla="*/ 0 60000 65536"/>
                  <a:gd name="T15" fmla="*/ 0 w 40"/>
                  <a:gd name="T16" fmla="*/ 0 h 42"/>
                  <a:gd name="T17" fmla="*/ 40 w 40"/>
                  <a:gd name="T18" fmla="*/ 42 h 42"/>
                </a:gdLst>
                <a:ahLst/>
                <a:cxnLst>
                  <a:cxn ang="T10">
                    <a:pos x="T0" y="T1"/>
                  </a:cxn>
                  <a:cxn ang="T11">
                    <a:pos x="T2" y="T3"/>
                  </a:cxn>
                  <a:cxn ang="T12">
                    <a:pos x="T4" y="T5"/>
                  </a:cxn>
                  <a:cxn ang="T13">
                    <a:pos x="T6" y="T7"/>
                  </a:cxn>
                  <a:cxn ang="T14">
                    <a:pos x="T8" y="T9"/>
                  </a:cxn>
                </a:cxnLst>
                <a:rect l="T15" t="T16" r="T17" b="T18"/>
                <a:pathLst>
                  <a:path w="40" h="42">
                    <a:moveTo>
                      <a:pt x="0" y="0"/>
                    </a:moveTo>
                    <a:lnTo>
                      <a:pt x="21" y="0"/>
                    </a:lnTo>
                    <a:lnTo>
                      <a:pt x="40" y="8"/>
                    </a:lnTo>
                    <a:lnTo>
                      <a:pt x="30" y="42"/>
                    </a:lnTo>
                    <a:lnTo>
                      <a:pt x="0" y="0"/>
                    </a:lnTo>
                    <a:close/>
                  </a:path>
                </a:pathLst>
              </a:custGeom>
              <a:grpFill/>
              <a:ln w="3175" cap="rnd">
                <a:solidFill>
                  <a:schemeClr val="accent5"/>
                </a:solidFill>
                <a:round/>
                <a:headEnd/>
                <a:tailEnd/>
              </a:ln>
            </p:spPr>
            <p:txBody>
              <a:bodyPr/>
              <a:lstStyle/>
              <a:p>
                <a:endParaRPr lang="en-US" dirty="0"/>
              </a:p>
            </p:txBody>
          </p:sp>
          <p:sp>
            <p:nvSpPr>
              <p:cNvPr id="388" name="Freeform 127"/>
              <p:cNvSpPr>
                <a:spLocks noChangeAspect="1"/>
              </p:cNvSpPr>
              <p:nvPr/>
            </p:nvSpPr>
            <p:spPr bwMode="gray">
              <a:xfrm>
                <a:off x="7625327" y="4125908"/>
                <a:ext cx="26987" cy="46038"/>
              </a:xfrm>
              <a:custGeom>
                <a:avLst/>
                <a:gdLst>
                  <a:gd name="T0" fmla="*/ 0 w 37"/>
                  <a:gd name="T1" fmla="*/ 0 h 55"/>
                  <a:gd name="T2" fmla="*/ 1064163 w 37"/>
                  <a:gd name="T3" fmla="*/ 38534643 h 55"/>
                  <a:gd name="T4" fmla="*/ 19683734 w 37"/>
                  <a:gd name="T5" fmla="*/ 22420019 h 55"/>
                  <a:gd name="T6" fmla="*/ 0 w 37"/>
                  <a:gd name="T7" fmla="*/ 0 h 55"/>
                  <a:gd name="T8" fmla="*/ 0 60000 65536"/>
                  <a:gd name="T9" fmla="*/ 0 60000 65536"/>
                  <a:gd name="T10" fmla="*/ 0 60000 65536"/>
                  <a:gd name="T11" fmla="*/ 0 60000 65536"/>
                  <a:gd name="T12" fmla="*/ 0 w 37"/>
                  <a:gd name="T13" fmla="*/ 0 h 55"/>
                  <a:gd name="T14" fmla="*/ 37 w 37"/>
                  <a:gd name="T15" fmla="*/ 55 h 55"/>
                </a:gdLst>
                <a:ahLst/>
                <a:cxnLst>
                  <a:cxn ang="T8">
                    <a:pos x="T0" y="T1"/>
                  </a:cxn>
                  <a:cxn ang="T9">
                    <a:pos x="T2" y="T3"/>
                  </a:cxn>
                  <a:cxn ang="T10">
                    <a:pos x="T4" y="T5"/>
                  </a:cxn>
                  <a:cxn ang="T11">
                    <a:pos x="T6" y="T7"/>
                  </a:cxn>
                </a:cxnLst>
                <a:rect l="T12" t="T13" r="T14" b="T15"/>
                <a:pathLst>
                  <a:path w="37" h="55">
                    <a:moveTo>
                      <a:pt x="0" y="0"/>
                    </a:moveTo>
                    <a:lnTo>
                      <a:pt x="2" y="55"/>
                    </a:lnTo>
                    <a:lnTo>
                      <a:pt x="37" y="32"/>
                    </a:lnTo>
                    <a:lnTo>
                      <a:pt x="0" y="0"/>
                    </a:lnTo>
                    <a:close/>
                  </a:path>
                </a:pathLst>
              </a:custGeom>
              <a:grpFill/>
              <a:ln w="3175" cap="rnd">
                <a:solidFill>
                  <a:schemeClr val="accent5"/>
                </a:solidFill>
                <a:round/>
                <a:headEnd/>
                <a:tailEnd/>
              </a:ln>
            </p:spPr>
            <p:txBody>
              <a:bodyPr/>
              <a:lstStyle/>
              <a:p>
                <a:endParaRPr lang="en-US" dirty="0"/>
              </a:p>
            </p:txBody>
          </p:sp>
          <p:sp>
            <p:nvSpPr>
              <p:cNvPr id="389" name="Freeform 128"/>
              <p:cNvSpPr>
                <a:spLocks noChangeAspect="1"/>
              </p:cNvSpPr>
              <p:nvPr/>
            </p:nvSpPr>
            <p:spPr bwMode="gray">
              <a:xfrm>
                <a:off x="7625327" y="4187819"/>
                <a:ext cx="111124" cy="119062"/>
              </a:xfrm>
              <a:custGeom>
                <a:avLst/>
                <a:gdLst>
                  <a:gd name="T0" fmla="*/ 0 w 152"/>
                  <a:gd name="T1" fmla="*/ 67680701 h 144"/>
                  <a:gd name="T2" fmla="*/ 17638169 w 152"/>
                  <a:gd name="T3" fmla="*/ 32815086 h 144"/>
                  <a:gd name="T4" fmla="*/ 39017303 w 152"/>
                  <a:gd name="T5" fmla="*/ 38283715 h 144"/>
                  <a:gd name="T6" fmla="*/ 67345405 w 152"/>
                  <a:gd name="T7" fmla="*/ 0 h 144"/>
                  <a:gd name="T8" fmla="*/ 81241879 w 152"/>
                  <a:gd name="T9" fmla="*/ 22559958 h 144"/>
                  <a:gd name="T10" fmla="*/ 79104185 w 152"/>
                  <a:gd name="T11" fmla="*/ 81353102 h 144"/>
                  <a:gd name="T12" fmla="*/ 72155948 w 152"/>
                  <a:gd name="T13" fmla="*/ 56742615 h 144"/>
                  <a:gd name="T14" fmla="*/ 64138133 w 152"/>
                  <a:gd name="T15" fmla="*/ 98444430 h 144"/>
                  <a:gd name="T16" fmla="*/ 43827846 w 152"/>
                  <a:gd name="T17" fmla="*/ 86822559 h 144"/>
                  <a:gd name="T18" fmla="*/ 31534643 w 152"/>
                  <a:gd name="T19" fmla="*/ 44436957 h 144"/>
                  <a:gd name="T20" fmla="*/ 0 w 152"/>
                  <a:gd name="T21" fmla="*/ 67680701 h 1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
                  <a:gd name="T34" fmla="*/ 0 h 144"/>
                  <a:gd name="T35" fmla="*/ 152 w 152"/>
                  <a:gd name="T36" fmla="*/ 144 h 1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 h="144">
                    <a:moveTo>
                      <a:pt x="0" y="99"/>
                    </a:moveTo>
                    <a:lnTo>
                      <a:pt x="33" y="48"/>
                    </a:lnTo>
                    <a:lnTo>
                      <a:pt x="73" y="56"/>
                    </a:lnTo>
                    <a:lnTo>
                      <a:pt x="126" y="0"/>
                    </a:lnTo>
                    <a:lnTo>
                      <a:pt x="152" y="33"/>
                    </a:lnTo>
                    <a:lnTo>
                      <a:pt x="148" y="119"/>
                    </a:lnTo>
                    <a:lnTo>
                      <a:pt x="135" y="83"/>
                    </a:lnTo>
                    <a:lnTo>
                      <a:pt x="120" y="144"/>
                    </a:lnTo>
                    <a:lnTo>
                      <a:pt x="82" y="127"/>
                    </a:lnTo>
                    <a:lnTo>
                      <a:pt x="59" y="65"/>
                    </a:lnTo>
                    <a:lnTo>
                      <a:pt x="0" y="99"/>
                    </a:lnTo>
                    <a:close/>
                  </a:path>
                </a:pathLst>
              </a:custGeom>
              <a:grpFill/>
              <a:ln w="3175" cap="rnd">
                <a:solidFill>
                  <a:schemeClr val="accent5"/>
                </a:solidFill>
                <a:round/>
                <a:headEnd/>
                <a:tailEnd/>
              </a:ln>
            </p:spPr>
            <p:txBody>
              <a:bodyPr/>
              <a:lstStyle/>
              <a:p>
                <a:endParaRPr lang="en-US" dirty="0"/>
              </a:p>
            </p:txBody>
          </p:sp>
          <p:sp>
            <p:nvSpPr>
              <p:cNvPr id="390" name="Freeform 129"/>
              <p:cNvSpPr>
                <a:spLocks noChangeAspect="1"/>
              </p:cNvSpPr>
              <p:nvPr/>
            </p:nvSpPr>
            <p:spPr bwMode="gray">
              <a:xfrm>
                <a:off x="7641201" y="4160834"/>
                <a:ext cx="23812" cy="49213"/>
              </a:xfrm>
              <a:custGeom>
                <a:avLst/>
                <a:gdLst>
                  <a:gd name="T0" fmla="*/ 0 w 34"/>
                  <a:gd name="T1" fmla="*/ 27356781 h 58"/>
                  <a:gd name="T2" fmla="*/ 3924078 w 34"/>
                  <a:gd name="T3" fmla="*/ 17998016 h 58"/>
                  <a:gd name="T4" fmla="*/ 16676804 w 34"/>
                  <a:gd name="T5" fmla="*/ 0 h 58"/>
                  <a:gd name="T6" fmla="*/ 11281285 w 34"/>
                  <a:gd name="T7" fmla="*/ 41755534 h 58"/>
                  <a:gd name="T8" fmla="*/ 0 w 34"/>
                  <a:gd name="T9" fmla="*/ 27356781 h 58"/>
                  <a:gd name="T10" fmla="*/ 0 60000 65536"/>
                  <a:gd name="T11" fmla="*/ 0 60000 65536"/>
                  <a:gd name="T12" fmla="*/ 0 60000 65536"/>
                  <a:gd name="T13" fmla="*/ 0 60000 65536"/>
                  <a:gd name="T14" fmla="*/ 0 60000 65536"/>
                  <a:gd name="T15" fmla="*/ 0 w 34"/>
                  <a:gd name="T16" fmla="*/ 0 h 58"/>
                  <a:gd name="T17" fmla="*/ 34 w 34"/>
                  <a:gd name="T18" fmla="*/ 58 h 58"/>
                </a:gdLst>
                <a:ahLst/>
                <a:cxnLst>
                  <a:cxn ang="T10">
                    <a:pos x="T0" y="T1"/>
                  </a:cxn>
                  <a:cxn ang="T11">
                    <a:pos x="T2" y="T3"/>
                  </a:cxn>
                  <a:cxn ang="T12">
                    <a:pos x="T4" y="T5"/>
                  </a:cxn>
                  <a:cxn ang="T13">
                    <a:pos x="T6" y="T7"/>
                  </a:cxn>
                  <a:cxn ang="T14">
                    <a:pos x="T8" y="T9"/>
                  </a:cxn>
                </a:cxnLst>
                <a:rect l="T15" t="T16" r="T17" b="T18"/>
                <a:pathLst>
                  <a:path w="34" h="58">
                    <a:moveTo>
                      <a:pt x="0" y="38"/>
                    </a:moveTo>
                    <a:lnTo>
                      <a:pt x="8" y="25"/>
                    </a:lnTo>
                    <a:lnTo>
                      <a:pt x="34" y="0"/>
                    </a:lnTo>
                    <a:lnTo>
                      <a:pt x="23" y="58"/>
                    </a:lnTo>
                    <a:lnTo>
                      <a:pt x="0" y="38"/>
                    </a:lnTo>
                    <a:close/>
                  </a:path>
                </a:pathLst>
              </a:custGeom>
              <a:grpFill/>
              <a:ln w="3175" cap="rnd">
                <a:solidFill>
                  <a:schemeClr val="accent5"/>
                </a:solidFill>
                <a:round/>
                <a:headEnd/>
                <a:tailEnd/>
              </a:ln>
            </p:spPr>
            <p:txBody>
              <a:bodyPr/>
              <a:lstStyle/>
              <a:p>
                <a:endParaRPr lang="en-US" dirty="0"/>
              </a:p>
            </p:txBody>
          </p:sp>
          <p:sp>
            <p:nvSpPr>
              <p:cNvPr id="391" name="Freeform 130"/>
              <p:cNvSpPr>
                <a:spLocks noChangeAspect="1"/>
              </p:cNvSpPr>
              <p:nvPr/>
            </p:nvSpPr>
            <p:spPr bwMode="gray">
              <a:xfrm>
                <a:off x="4829740" y="2724147"/>
                <a:ext cx="260350" cy="217487"/>
              </a:xfrm>
              <a:custGeom>
                <a:avLst/>
                <a:gdLst>
                  <a:gd name="T0" fmla="*/ 0 w 345"/>
                  <a:gd name="T1" fmla="*/ 33075608 h 262"/>
                  <a:gd name="T2" fmla="*/ 11389747 w 345"/>
                  <a:gd name="T3" fmla="*/ 127479512 h 262"/>
                  <a:gd name="T4" fmla="*/ 114464953 w 345"/>
                  <a:gd name="T5" fmla="*/ 174336555 h 262"/>
                  <a:gd name="T6" fmla="*/ 164578932 w 345"/>
                  <a:gd name="T7" fmla="*/ 180538283 h 262"/>
                  <a:gd name="T8" fmla="*/ 196469920 w 345"/>
                  <a:gd name="T9" fmla="*/ 132992252 h 262"/>
                  <a:gd name="T10" fmla="*/ 180524426 w 345"/>
                  <a:gd name="T11" fmla="*/ 79243662 h 262"/>
                  <a:gd name="T12" fmla="*/ 193052921 w 345"/>
                  <a:gd name="T13" fmla="*/ 64773239 h 262"/>
                  <a:gd name="T14" fmla="*/ 184511177 w 345"/>
                  <a:gd name="T15" fmla="*/ 23428936 h 262"/>
                  <a:gd name="T16" fmla="*/ 109339454 w 345"/>
                  <a:gd name="T17" fmla="*/ 10336491 h 262"/>
                  <a:gd name="T18" fmla="*/ 60933974 w 345"/>
                  <a:gd name="T19" fmla="*/ 0 h 262"/>
                  <a:gd name="T20" fmla="*/ 0 w 345"/>
                  <a:gd name="T21" fmla="*/ 33075608 h 2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5"/>
                  <a:gd name="T34" fmla="*/ 0 h 262"/>
                  <a:gd name="T35" fmla="*/ 345 w 345"/>
                  <a:gd name="T36" fmla="*/ 262 h 2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5" h="262">
                    <a:moveTo>
                      <a:pt x="0" y="48"/>
                    </a:moveTo>
                    <a:lnTo>
                      <a:pt x="20" y="185"/>
                    </a:lnTo>
                    <a:lnTo>
                      <a:pt x="201" y="253"/>
                    </a:lnTo>
                    <a:lnTo>
                      <a:pt x="289" y="262"/>
                    </a:lnTo>
                    <a:lnTo>
                      <a:pt x="345" y="193"/>
                    </a:lnTo>
                    <a:lnTo>
                      <a:pt x="317" y="115"/>
                    </a:lnTo>
                    <a:lnTo>
                      <a:pt x="339" y="94"/>
                    </a:lnTo>
                    <a:lnTo>
                      <a:pt x="324" y="34"/>
                    </a:lnTo>
                    <a:lnTo>
                      <a:pt x="192" y="15"/>
                    </a:lnTo>
                    <a:lnTo>
                      <a:pt x="107" y="0"/>
                    </a:lnTo>
                    <a:lnTo>
                      <a:pt x="0" y="48"/>
                    </a:lnTo>
                    <a:close/>
                  </a:path>
                </a:pathLst>
              </a:custGeom>
              <a:grpFill/>
              <a:ln w="3175" cap="rnd">
                <a:solidFill>
                  <a:schemeClr val="accent5"/>
                </a:solidFill>
                <a:round/>
                <a:headEnd/>
                <a:tailEnd/>
              </a:ln>
            </p:spPr>
            <p:txBody>
              <a:bodyPr/>
              <a:lstStyle/>
              <a:p>
                <a:endParaRPr lang="en-US" dirty="0"/>
              </a:p>
            </p:txBody>
          </p:sp>
          <p:sp>
            <p:nvSpPr>
              <p:cNvPr id="392" name="Freeform 131"/>
              <p:cNvSpPr>
                <a:spLocks noChangeAspect="1"/>
              </p:cNvSpPr>
              <p:nvPr/>
            </p:nvSpPr>
            <p:spPr bwMode="gray">
              <a:xfrm>
                <a:off x="4224902" y="3201985"/>
                <a:ext cx="82550" cy="158751"/>
              </a:xfrm>
              <a:custGeom>
                <a:avLst/>
                <a:gdLst>
                  <a:gd name="T0" fmla="*/ 0 w 109"/>
                  <a:gd name="T1" fmla="*/ 85454629 h 192"/>
                  <a:gd name="T2" fmla="*/ 10897357 w 109"/>
                  <a:gd name="T3" fmla="*/ 0 h 192"/>
                  <a:gd name="T4" fmla="*/ 62518372 w 109"/>
                  <a:gd name="T5" fmla="*/ 5469434 h 192"/>
                  <a:gd name="T6" fmla="*/ 39575530 w 109"/>
                  <a:gd name="T7" fmla="*/ 60159635 h 192"/>
                  <a:gd name="T8" fmla="*/ 39575530 w 109"/>
                  <a:gd name="T9" fmla="*/ 127840052 h 192"/>
                  <a:gd name="T10" fmla="*/ 9176682 w 109"/>
                  <a:gd name="T11" fmla="*/ 131258138 h 192"/>
                  <a:gd name="T12" fmla="*/ 13192096 w 109"/>
                  <a:gd name="T13" fmla="*/ 90240280 h 192"/>
                  <a:gd name="T14" fmla="*/ 0 w 109"/>
                  <a:gd name="T15" fmla="*/ 85454629 h 192"/>
                  <a:gd name="T16" fmla="*/ 0 60000 65536"/>
                  <a:gd name="T17" fmla="*/ 0 60000 65536"/>
                  <a:gd name="T18" fmla="*/ 0 60000 65536"/>
                  <a:gd name="T19" fmla="*/ 0 60000 65536"/>
                  <a:gd name="T20" fmla="*/ 0 60000 65536"/>
                  <a:gd name="T21" fmla="*/ 0 60000 65536"/>
                  <a:gd name="T22" fmla="*/ 0 60000 65536"/>
                  <a:gd name="T23" fmla="*/ 0 60000 65536"/>
                  <a:gd name="T24" fmla="*/ 0 w 109"/>
                  <a:gd name="T25" fmla="*/ 0 h 192"/>
                  <a:gd name="T26" fmla="*/ 109 w 109"/>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9" h="192">
                    <a:moveTo>
                      <a:pt x="0" y="125"/>
                    </a:moveTo>
                    <a:lnTo>
                      <a:pt x="19" y="0"/>
                    </a:lnTo>
                    <a:lnTo>
                      <a:pt x="109" y="8"/>
                    </a:lnTo>
                    <a:lnTo>
                      <a:pt x="69" y="88"/>
                    </a:lnTo>
                    <a:lnTo>
                      <a:pt x="69" y="187"/>
                    </a:lnTo>
                    <a:lnTo>
                      <a:pt x="16" y="192"/>
                    </a:lnTo>
                    <a:lnTo>
                      <a:pt x="23" y="132"/>
                    </a:lnTo>
                    <a:lnTo>
                      <a:pt x="0" y="125"/>
                    </a:lnTo>
                    <a:close/>
                  </a:path>
                </a:pathLst>
              </a:custGeom>
              <a:grpFill/>
              <a:ln w="3175" cap="rnd">
                <a:solidFill>
                  <a:schemeClr val="accent5"/>
                </a:solidFill>
                <a:round/>
                <a:headEnd/>
                <a:tailEnd/>
              </a:ln>
            </p:spPr>
            <p:txBody>
              <a:bodyPr/>
              <a:lstStyle/>
              <a:p>
                <a:endParaRPr lang="en-US" dirty="0"/>
              </a:p>
            </p:txBody>
          </p:sp>
          <p:sp>
            <p:nvSpPr>
              <p:cNvPr id="393" name="Freeform 132"/>
              <p:cNvSpPr>
                <a:spLocks noChangeAspect="1"/>
              </p:cNvSpPr>
              <p:nvPr/>
            </p:nvSpPr>
            <p:spPr bwMode="gray">
              <a:xfrm>
                <a:off x="4985316" y="2973386"/>
                <a:ext cx="249237" cy="160337"/>
              </a:xfrm>
              <a:custGeom>
                <a:avLst/>
                <a:gdLst>
                  <a:gd name="T0" fmla="*/ 0 w 329"/>
                  <a:gd name="T1" fmla="*/ 64875839 h 193"/>
                  <a:gd name="T2" fmla="*/ 51077124 w 329"/>
                  <a:gd name="T3" fmla="*/ 120089090 h 193"/>
                  <a:gd name="T4" fmla="*/ 168153076 w 329"/>
                  <a:gd name="T5" fmla="*/ 133201832 h 193"/>
                  <a:gd name="T6" fmla="*/ 188813315 w 329"/>
                  <a:gd name="T7" fmla="*/ 86960807 h 193"/>
                  <a:gd name="T8" fmla="*/ 158970663 w 329"/>
                  <a:gd name="T9" fmla="*/ 84200186 h 193"/>
                  <a:gd name="T10" fmla="*/ 156101017 w 329"/>
                  <a:gd name="T11" fmla="*/ 43480404 h 193"/>
                  <a:gd name="T12" fmla="*/ 129701486 w 329"/>
                  <a:gd name="T13" fmla="*/ 0 h 193"/>
                  <a:gd name="T14" fmla="*/ 51077124 w 329"/>
                  <a:gd name="T15" fmla="*/ 8972226 h 193"/>
                  <a:gd name="T16" fmla="*/ 0 w 329"/>
                  <a:gd name="T17" fmla="*/ 64875839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9"/>
                  <a:gd name="T28" fmla="*/ 0 h 193"/>
                  <a:gd name="T29" fmla="*/ 329 w 329"/>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9" h="193">
                    <a:moveTo>
                      <a:pt x="0" y="94"/>
                    </a:moveTo>
                    <a:lnTo>
                      <a:pt x="89" y="174"/>
                    </a:lnTo>
                    <a:lnTo>
                      <a:pt x="293" y="193"/>
                    </a:lnTo>
                    <a:lnTo>
                      <a:pt x="329" y="126"/>
                    </a:lnTo>
                    <a:lnTo>
                      <a:pt x="277" y="122"/>
                    </a:lnTo>
                    <a:lnTo>
                      <a:pt x="272" y="63"/>
                    </a:lnTo>
                    <a:lnTo>
                      <a:pt x="226" y="0"/>
                    </a:lnTo>
                    <a:lnTo>
                      <a:pt x="89" y="13"/>
                    </a:lnTo>
                    <a:lnTo>
                      <a:pt x="0" y="94"/>
                    </a:lnTo>
                    <a:close/>
                  </a:path>
                </a:pathLst>
              </a:custGeom>
              <a:grpFill/>
              <a:ln w="3175" cap="rnd">
                <a:solidFill>
                  <a:schemeClr val="accent5"/>
                </a:solidFill>
                <a:round/>
                <a:headEnd/>
                <a:tailEnd/>
              </a:ln>
            </p:spPr>
            <p:txBody>
              <a:bodyPr/>
              <a:lstStyle/>
              <a:p>
                <a:endParaRPr lang="en-US" dirty="0"/>
              </a:p>
            </p:txBody>
          </p:sp>
          <p:sp>
            <p:nvSpPr>
              <p:cNvPr id="394" name="Freeform 133"/>
              <p:cNvSpPr>
                <a:spLocks noChangeAspect="1"/>
              </p:cNvSpPr>
              <p:nvPr/>
            </p:nvSpPr>
            <p:spPr bwMode="gray">
              <a:xfrm>
                <a:off x="5366315" y="3516310"/>
                <a:ext cx="541339" cy="501649"/>
              </a:xfrm>
              <a:custGeom>
                <a:avLst/>
                <a:gdLst>
                  <a:gd name="T0" fmla="*/ 0 w 731"/>
                  <a:gd name="T1" fmla="*/ 107915080 h 607"/>
                  <a:gd name="T2" fmla="*/ 5483732 w 731"/>
                  <a:gd name="T3" fmla="*/ 72398756 h 607"/>
                  <a:gd name="T4" fmla="*/ 26872137 w 731"/>
                  <a:gd name="T5" fmla="*/ 79911936 h 607"/>
                  <a:gd name="T6" fmla="*/ 52646787 w 731"/>
                  <a:gd name="T7" fmla="*/ 58055864 h 607"/>
                  <a:gd name="T8" fmla="*/ 63066988 w 731"/>
                  <a:gd name="T9" fmla="*/ 41663396 h 607"/>
                  <a:gd name="T10" fmla="*/ 42227326 w 731"/>
                  <a:gd name="T11" fmla="*/ 17757749 h 607"/>
                  <a:gd name="T12" fmla="*/ 85551399 w 731"/>
                  <a:gd name="T13" fmla="*/ 0 h 607"/>
                  <a:gd name="T14" fmla="*/ 171102797 w 731"/>
                  <a:gd name="T15" fmla="*/ 47810468 h 607"/>
                  <a:gd name="T16" fmla="*/ 172199544 w 731"/>
                  <a:gd name="T17" fmla="*/ 65568217 h 607"/>
                  <a:gd name="T18" fmla="*/ 191942459 w 731"/>
                  <a:gd name="T19" fmla="*/ 77179720 h 607"/>
                  <a:gd name="T20" fmla="*/ 210039885 w 731"/>
                  <a:gd name="T21" fmla="*/ 88790397 h 607"/>
                  <a:gd name="T22" fmla="*/ 227039823 w 731"/>
                  <a:gd name="T23" fmla="*/ 79911936 h 607"/>
                  <a:gd name="T24" fmla="*/ 261041181 w 731"/>
                  <a:gd name="T25" fmla="*/ 93571361 h 607"/>
                  <a:gd name="T26" fmla="*/ 307655493 w 731"/>
                  <a:gd name="T27" fmla="*/ 188509657 h 607"/>
                  <a:gd name="T28" fmla="*/ 312591222 w 731"/>
                  <a:gd name="T29" fmla="*/ 194656729 h 607"/>
                  <a:gd name="T30" fmla="*/ 330688647 w 731"/>
                  <a:gd name="T31" fmla="*/ 232221801 h 607"/>
                  <a:gd name="T32" fmla="*/ 391013399 w 731"/>
                  <a:gd name="T33" fmla="*/ 241101089 h 607"/>
                  <a:gd name="T34" fmla="*/ 400884857 w 731"/>
                  <a:gd name="T35" fmla="*/ 258176197 h 607"/>
                  <a:gd name="T36" fmla="*/ 386626414 w 731"/>
                  <a:gd name="T37" fmla="*/ 307352773 h 607"/>
                  <a:gd name="T38" fmla="*/ 330688647 w 731"/>
                  <a:gd name="T39" fmla="*/ 331941061 h 607"/>
                  <a:gd name="T40" fmla="*/ 269815893 w 731"/>
                  <a:gd name="T41" fmla="*/ 348332702 h 607"/>
                  <a:gd name="T42" fmla="*/ 221007348 w 731"/>
                  <a:gd name="T43" fmla="*/ 414584386 h 607"/>
                  <a:gd name="T44" fmla="*/ 221007348 w 731"/>
                  <a:gd name="T45" fmla="*/ 389313458 h 607"/>
                  <a:gd name="T46" fmla="*/ 186457987 w 731"/>
                  <a:gd name="T47" fmla="*/ 372920990 h 607"/>
                  <a:gd name="T48" fmla="*/ 152456628 w 731"/>
                  <a:gd name="T49" fmla="*/ 395460530 h 607"/>
                  <a:gd name="T50" fmla="*/ 117359264 w 731"/>
                  <a:gd name="T51" fmla="*/ 320329558 h 607"/>
                  <a:gd name="T52" fmla="*/ 89390381 w 731"/>
                  <a:gd name="T53" fmla="*/ 290960306 h 607"/>
                  <a:gd name="T54" fmla="*/ 71292956 w 731"/>
                  <a:gd name="T55" fmla="*/ 212414478 h 607"/>
                  <a:gd name="T56" fmla="*/ 0 w 731"/>
                  <a:gd name="T57" fmla="*/ 107915080 h 6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31"/>
                  <a:gd name="T88" fmla="*/ 0 h 607"/>
                  <a:gd name="T89" fmla="*/ 731 w 731"/>
                  <a:gd name="T90" fmla="*/ 607 h 6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31" h="607">
                    <a:moveTo>
                      <a:pt x="0" y="158"/>
                    </a:moveTo>
                    <a:lnTo>
                      <a:pt x="10" y="106"/>
                    </a:lnTo>
                    <a:lnTo>
                      <a:pt x="49" y="117"/>
                    </a:lnTo>
                    <a:lnTo>
                      <a:pt x="96" y="85"/>
                    </a:lnTo>
                    <a:lnTo>
                      <a:pt x="115" y="61"/>
                    </a:lnTo>
                    <a:lnTo>
                      <a:pt x="77" y="26"/>
                    </a:lnTo>
                    <a:lnTo>
                      <a:pt x="156" y="0"/>
                    </a:lnTo>
                    <a:lnTo>
                      <a:pt x="312" y="70"/>
                    </a:lnTo>
                    <a:lnTo>
                      <a:pt x="314" y="96"/>
                    </a:lnTo>
                    <a:lnTo>
                      <a:pt x="350" y="113"/>
                    </a:lnTo>
                    <a:lnTo>
                      <a:pt x="383" y="130"/>
                    </a:lnTo>
                    <a:lnTo>
                      <a:pt x="414" y="117"/>
                    </a:lnTo>
                    <a:lnTo>
                      <a:pt x="476" y="137"/>
                    </a:lnTo>
                    <a:lnTo>
                      <a:pt x="561" y="276"/>
                    </a:lnTo>
                    <a:lnTo>
                      <a:pt x="570" y="285"/>
                    </a:lnTo>
                    <a:lnTo>
                      <a:pt x="603" y="340"/>
                    </a:lnTo>
                    <a:lnTo>
                      <a:pt x="713" y="353"/>
                    </a:lnTo>
                    <a:lnTo>
                      <a:pt x="731" y="378"/>
                    </a:lnTo>
                    <a:lnTo>
                      <a:pt x="705" y="450"/>
                    </a:lnTo>
                    <a:lnTo>
                      <a:pt x="603" y="486"/>
                    </a:lnTo>
                    <a:lnTo>
                      <a:pt x="492" y="510"/>
                    </a:lnTo>
                    <a:lnTo>
                      <a:pt x="403" y="607"/>
                    </a:lnTo>
                    <a:lnTo>
                      <a:pt x="403" y="570"/>
                    </a:lnTo>
                    <a:lnTo>
                      <a:pt x="340" y="546"/>
                    </a:lnTo>
                    <a:lnTo>
                      <a:pt x="278" y="579"/>
                    </a:lnTo>
                    <a:lnTo>
                      <a:pt x="214" y="469"/>
                    </a:lnTo>
                    <a:lnTo>
                      <a:pt x="163" y="426"/>
                    </a:lnTo>
                    <a:lnTo>
                      <a:pt x="130" y="311"/>
                    </a:lnTo>
                    <a:lnTo>
                      <a:pt x="0" y="158"/>
                    </a:lnTo>
                    <a:close/>
                  </a:path>
                </a:pathLst>
              </a:custGeom>
              <a:grpFill/>
              <a:ln w="3175" cap="rnd">
                <a:solidFill>
                  <a:schemeClr val="accent5"/>
                </a:solidFill>
                <a:round/>
                <a:headEnd/>
                <a:tailEnd/>
              </a:ln>
            </p:spPr>
            <p:txBody>
              <a:bodyPr/>
              <a:lstStyle/>
              <a:p>
                <a:endParaRPr lang="en-US" dirty="0"/>
              </a:p>
            </p:txBody>
          </p:sp>
          <p:sp>
            <p:nvSpPr>
              <p:cNvPr id="395" name="Freeform 134"/>
              <p:cNvSpPr>
                <a:spLocks noChangeAspect="1"/>
              </p:cNvSpPr>
              <p:nvPr/>
            </p:nvSpPr>
            <p:spPr bwMode="gray">
              <a:xfrm>
                <a:off x="5674290" y="1412873"/>
                <a:ext cx="125412" cy="61914"/>
              </a:xfrm>
              <a:custGeom>
                <a:avLst/>
                <a:gdLst>
                  <a:gd name="T0" fmla="*/ 0 w 172"/>
                  <a:gd name="T1" fmla="*/ 37100110 h 74"/>
                  <a:gd name="T2" fmla="*/ 18607789 w 172"/>
                  <a:gd name="T3" fmla="*/ 25200264 h 74"/>
                  <a:gd name="T4" fmla="*/ 4784652 w 172"/>
                  <a:gd name="T5" fmla="*/ 15400440 h 74"/>
                  <a:gd name="T6" fmla="*/ 70178052 w 172"/>
                  <a:gd name="T7" fmla="*/ 0 h 74"/>
                  <a:gd name="T8" fmla="*/ 81874273 w 172"/>
                  <a:gd name="T9" fmla="*/ 700286 h 74"/>
                  <a:gd name="T10" fmla="*/ 69114958 w 172"/>
                  <a:gd name="T11" fmla="*/ 13999868 h 74"/>
                  <a:gd name="T12" fmla="*/ 91444306 w 172"/>
                  <a:gd name="T13" fmla="*/ 12600132 h 74"/>
                  <a:gd name="T14" fmla="*/ 32430927 w 172"/>
                  <a:gd name="T15" fmla="*/ 43400176 h 74"/>
                  <a:gd name="T16" fmla="*/ 18607789 w 172"/>
                  <a:gd name="T17" fmla="*/ 51800264 h 74"/>
                  <a:gd name="T18" fmla="*/ 22329347 w 172"/>
                  <a:gd name="T19" fmla="*/ 39200132 h 74"/>
                  <a:gd name="T20" fmla="*/ 0 w 172"/>
                  <a:gd name="T21" fmla="*/ 37100110 h 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72"/>
                  <a:gd name="T34" fmla="*/ 0 h 74"/>
                  <a:gd name="T35" fmla="*/ 172 w 172"/>
                  <a:gd name="T36" fmla="*/ 74 h 7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72" h="74">
                    <a:moveTo>
                      <a:pt x="0" y="53"/>
                    </a:moveTo>
                    <a:lnTo>
                      <a:pt x="35" y="36"/>
                    </a:lnTo>
                    <a:lnTo>
                      <a:pt x="9" y="22"/>
                    </a:lnTo>
                    <a:lnTo>
                      <a:pt x="132" y="0"/>
                    </a:lnTo>
                    <a:lnTo>
                      <a:pt x="154" y="1"/>
                    </a:lnTo>
                    <a:lnTo>
                      <a:pt x="130" y="20"/>
                    </a:lnTo>
                    <a:lnTo>
                      <a:pt x="172" y="18"/>
                    </a:lnTo>
                    <a:lnTo>
                      <a:pt x="61" y="62"/>
                    </a:lnTo>
                    <a:lnTo>
                      <a:pt x="35" y="74"/>
                    </a:lnTo>
                    <a:lnTo>
                      <a:pt x="42" y="56"/>
                    </a:lnTo>
                    <a:lnTo>
                      <a:pt x="0" y="53"/>
                    </a:lnTo>
                    <a:close/>
                  </a:path>
                </a:pathLst>
              </a:custGeom>
              <a:grpFill/>
              <a:ln w="3175" cap="rnd">
                <a:solidFill>
                  <a:schemeClr val="accent5"/>
                </a:solidFill>
                <a:round/>
                <a:headEnd/>
                <a:tailEnd/>
              </a:ln>
            </p:spPr>
            <p:txBody>
              <a:bodyPr/>
              <a:lstStyle/>
              <a:p>
                <a:endParaRPr lang="en-US" dirty="0"/>
              </a:p>
            </p:txBody>
          </p:sp>
          <p:sp>
            <p:nvSpPr>
              <p:cNvPr id="396" name="Freeform 135"/>
              <p:cNvSpPr>
                <a:spLocks noChangeAspect="1"/>
              </p:cNvSpPr>
              <p:nvPr/>
            </p:nvSpPr>
            <p:spPr bwMode="gray">
              <a:xfrm>
                <a:off x="5712390" y="2071684"/>
                <a:ext cx="53974" cy="36512"/>
              </a:xfrm>
              <a:custGeom>
                <a:avLst/>
                <a:gdLst>
                  <a:gd name="T0" fmla="*/ 0 w 68"/>
                  <a:gd name="T1" fmla="*/ 34182722 h 39"/>
                  <a:gd name="T2" fmla="*/ 11970544 w 68"/>
                  <a:gd name="T3" fmla="*/ 0 h 39"/>
                  <a:gd name="T4" fmla="*/ 42842656 w 68"/>
                  <a:gd name="T5" fmla="*/ 19283017 h 39"/>
                  <a:gd name="T6" fmla="*/ 0 w 68"/>
                  <a:gd name="T7" fmla="*/ 34182722 h 39"/>
                  <a:gd name="T8" fmla="*/ 0 60000 65536"/>
                  <a:gd name="T9" fmla="*/ 0 60000 65536"/>
                  <a:gd name="T10" fmla="*/ 0 60000 65536"/>
                  <a:gd name="T11" fmla="*/ 0 60000 65536"/>
                  <a:gd name="T12" fmla="*/ 0 w 68"/>
                  <a:gd name="T13" fmla="*/ 0 h 39"/>
                  <a:gd name="T14" fmla="*/ 68 w 68"/>
                  <a:gd name="T15" fmla="*/ 39 h 39"/>
                </a:gdLst>
                <a:ahLst/>
                <a:cxnLst>
                  <a:cxn ang="T8">
                    <a:pos x="T0" y="T1"/>
                  </a:cxn>
                  <a:cxn ang="T9">
                    <a:pos x="T2" y="T3"/>
                  </a:cxn>
                  <a:cxn ang="T10">
                    <a:pos x="T4" y="T5"/>
                  </a:cxn>
                  <a:cxn ang="T11">
                    <a:pos x="T6" y="T7"/>
                  </a:cxn>
                </a:cxnLst>
                <a:rect l="T12" t="T13" r="T14" b="T15"/>
                <a:pathLst>
                  <a:path w="68" h="39">
                    <a:moveTo>
                      <a:pt x="0" y="39"/>
                    </a:moveTo>
                    <a:lnTo>
                      <a:pt x="19" y="0"/>
                    </a:lnTo>
                    <a:lnTo>
                      <a:pt x="68" y="22"/>
                    </a:lnTo>
                    <a:lnTo>
                      <a:pt x="0" y="39"/>
                    </a:lnTo>
                    <a:close/>
                  </a:path>
                </a:pathLst>
              </a:custGeom>
              <a:grpFill/>
              <a:ln w="3175" cap="rnd">
                <a:solidFill>
                  <a:schemeClr val="accent5"/>
                </a:solidFill>
                <a:round/>
                <a:headEnd/>
                <a:tailEnd/>
              </a:ln>
            </p:spPr>
            <p:txBody>
              <a:bodyPr/>
              <a:lstStyle/>
              <a:p>
                <a:endParaRPr lang="en-US" dirty="0"/>
              </a:p>
            </p:txBody>
          </p:sp>
          <p:sp>
            <p:nvSpPr>
              <p:cNvPr id="397" name="Freeform 136"/>
              <p:cNvSpPr>
                <a:spLocks noChangeAspect="1"/>
              </p:cNvSpPr>
              <p:nvPr/>
            </p:nvSpPr>
            <p:spPr bwMode="gray">
              <a:xfrm>
                <a:off x="5799701" y="1876422"/>
                <a:ext cx="158751" cy="134937"/>
              </a:xfrm>
              <a:custGeom>
                <a:avLst/>
                <a:gdLst>
                  <a:gd name="T0" fmla="*/ 0 w 212"/>
                  <a:gd name="T1" fmla="*/ 56189870 h 160"/>
                  <a:gd name="T2" fmla="*/ 9532488 w 212"/>
                  <a:gd name="T3" fmla="*/ 80372446 h 160"/>
                  <a:gd name="T4" fmla="*/ 22990295 w 212"/>
                  <a:gd name="T5" fmla="*/ 71837618 h 160"/>
                  <a:gd name="T6" fmla="*/ 37008219 w 212"/>
                  <a:gd name="T7" fmla="*/ 88196320 h 160"/>
                  <a:gd name="T8" fmla="*/ 48223308 w 212"/>
                  <a:gd name="T9" fmla="*/ 80372446 h 160"/>
                  <a:gd name="T10" fmla="*/ 44297989 w 212"/>
                  <a:gd name="T11" fmla="*/ 108111482 h 160"/>
                  <a:gd name="T12" fmla="*/ 118875295 w 212"/>
                  <a:gd name="T13" fmla="*/ 113801649 h 160"/>
                  <a:gd name="T14" fmla="*/ 89716963 w 212"/>
                  <a:gd name="T15" fmla="*/ 93886487 h 160"/>
                  <a:gd name="T16" fmla="*/ 75699039 w 212"/>
                  <a:gd name="T17" fmla="*/ 58323577 h 160"/>
                  <a:gd name="T18" fmla="*/ 76820024 w 212"/>
                  <a:gd name="T19" fmla="*/ 21337915 h 160"/>
                  <a:gd name="T20" fmla="*/ 95324882 w 212"/>
                  <a:gd name="T21" fmla="*/ 0 h 160"/>
                  <a:gd name="T22" fmla="*/ 30279316 w 212"/>
                  <a:gd name="T23" fmla="*/ 7823874 h 160"/>
                  <a:gd name="T24" fmla="*/ 15139658 w 212"/>
                  <a:gd name="T25" fmla="*/ 56189870 h 160"/>
                  <a:gd name="T26" fmla="*/ 0 w 212"/>
                  <a:gd name="T27" fmla="*/ 56189870 h 16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2"/>
                  <a:gd name="T43" fmla="*/ 0 h 160"/>
                  <a:gd name="T44" fmla="*/ 212 w 212"/>
                  <a:gd name="T45" fmla="*/ 160 h 16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2" h="160">
                    <a:moveTo>
                      <a:pt x="0" y="79"/>
                    </a:moveTo>
                    <a:lnTo>
                      <a:pt x="17" y="113"/>
                    </a:lnTo>
                    <a:lnTo>
                      <a:pt x="41" y="101"/>
                    </a:lnTo>
                    <a:lnTo>
                      <a:pt x="66" y="124"/>
                    </a:lnTo>
                    <a:lnTo>
                      <a:pt x="86" y="113"/>
                    </a:lnTo>
                    <a:lnTo>
                      <a:pt x="79" y="152"/>
                    </a:lnTo>
                    <a:lnTo>
                      <a:pt x="212" y="160"/>
                    </a:lnTo>
                    <a:lnTo>
                      <a:pt x="160" y="132"/>
                    </a:lnTo>
                    <a:lnTo>
                      <a:pt x="135" y="82"/>
                    </a:lnTo>
                    <a:lnTo>
                      <a:pt x="137" y="30"/>
                    </a:lnTo>
                    <a:lnTo>
                      <a:pt x="170" y="0"/>
                    </a:lnTo>
                    <a:lnTo>
                      <a:pt x="54" y="11"/>
                    </a:lnTo>
                    <a:lnTo>
                      <a:pt x="27" y="79"/>
                    </a:lnTo>
                    <a:lnTo>
                      <a:pt x="0" y="79"/>
                    </a:lnTo>
                    <a:close/>
                  </a:path>
                </a:pathLst>
              </a:custGeom>
              <a:grpFill/>
              <a:ln w="3175" cap="rnd">
                <a:solidFill>
                  <a:schemeClr val="accent5"/>
                </a:solidFill>
                <a:round/>
                <a:headEnd/>
                <a:tailEnd/>
              </a:ln>
            </p:spPr>
            <p:txBody>
              <a:bodyPr/>
              <a:lstStyle/>
              <a:p>
                <a:endParaRPr lang="en-US" dirty="0"/>
              </a:p>
            </p:txBody>
          </p:sp>
          <p:sp>
            <p:nvSpPr>
              <p:cNvPr id="398" name="Freeform 137"/>
              <p:cNvSpPr>
                <a:spLocks noChangeAspect="1"/>
              </p:cNvSpPr>
              <p:nvPr/>
            </p:nvSpPr>
            <p:spPr bwMode="gray">
              <a:xfrm>
                <a:off x="5855265" y="1662112"/>
                <a:ext cx="395286" cy="214313"/>
              </a:xfrm>
              <a:custGeom>
                <a:avLst/>
                <a:gdLst>
                  <a:gd name="T0" fmla="*/ 0 w 532"/>
                  <a:gd name="T1" fmla="*/ 153181579 h 258"/>
                  <a:gd name="T2" fmla="*/ 27604031 w 532"/>
                  <a:gd name="T3" fmla="*/ 158011905 h 258"/>
                  <a:gd name="T4" fmla="*/ 9385118 w 532"/>
                  <a:gd name="T5" fmla="*/ 173191508 h 258"/>
                  <a:gd name="T6" fmla="*/ 57968391 w 532"/>
                  <a:gd name="T7" fmla="*/ 178021835 h 258"/>
                  <a:gd name="T8" fmla="*/ 59072522 w 532"/>
                  <a:gd name="T9" fmla="*/ 158011905 h 258"/>
                  <a:gd name="T10" fmla="*/ 72874909 w 532"/>
                  <a:gd name="T11" fmla="*/ 161461664 h 258"/>
                  <a:gd name="T12" fmla="*/ 58520457 w 532"/>
                  <a:gd name="T13" fmla="*/ 149731820 h 258"/>
                  <a:gd name="T14" fmla="*/ 78947633 w 532"/>
                  <a:gd name="T15" fmla="*/ 153871863 h 258"/>
                  <a:gd name="T16" fmla="*/ 73426975 w 532"/>
                  <a:gd name="T17" fmla="*/ 131101628 h 258"/>
                  <a:gd name="T18" fmla="*/ 84468290 w 532"/>
                  <a:gd name="T19" fmla="*/ 144211209 h 258"/>
                  <a:gd name="T20" fmla="*/ 97718612 w 532"/>
                  <a:gd name="T21" fmla="*/ 131791081 h 258"/>
                  <a:gd name="T22" fmla="*/ 88885559 w 532"/>
                  <a:gd name="T23" fmla="*/ 117300932 h 258"/>
                  <a:gd name="T24" fmla="*/ 118697853 w 532"/>
                  <a:gd name="T25" fmla="*/ 119370953 h 258"/>
                  <a:gd name="T26" fmla="*/ 110416124 w 532"/>
                  <a:gd name="T27" fmla="*/ 111090868 h 258"/>
                  <a:gd name="T28" fmla="*/ 124218511 w 532"/>
                  <a:gd name="T29" fmla="*/ 112471436 h 258"/>
                  <a:gd name="T30" fmla="*/ 132499497 w 532"/>
                  <a:gd name="T31" fmla="*/ 94530697 h 258"/>
                  <a:gd name="T32" fmla="*/ 278801382 w 532"/>
                  <a:gd name="T33" fmla="*/ 37260384 h 258"/>
                  <a:gd name="T34" fmla="*/ 293707900 w 532"/>
                  <a:gd name="T35" fmla="*/ 15180433 h 258"/>
                  <a:gd name="T36" fmla="*/ 265551804 w 532"/>
                  <a:gd name="T37" fmla="*/ 0 h 258"/>
                  <a:gd name="T38" fmla="*/ 203718209 w 532"/>
                  <a:gd name="T39" fmla="*/ 35880647 h 258"/>
                  <a:gd name="T40" fmla="*/ 140229161 w 532"/>
                  <a:gd name="T41" fmla="*/ 35880647 h 258"/>
                  <a:gd name="T42" fmla="*/ 72322844 w 532"/>
                  <a:gd name="T43" fmla="*/ 83491137 h 258"/>
                  <a:gd name="T44" fmla="*/ 34780886 w 532"/>
                  <a:gd name="T45" fmla="*/ 89701201 h 258"/>
                  <a:gd name="T46" fmla="*/ 36989892 w 532"/>
                  <a:gd name="T47" fmla="*/ 111090868 h 258"/>
                  <a:gd name="T48" fmla="*/ 57416325 w 532"/>
                  <a:gd name="T49" fmla="*/ 112471436 h 258"/>
                  <a:gd name="T50" fmla="*/ 34228820 w 532"/>
                  <a:gd name="T51" fmla="*/ 113160889 h 258"/>
                  <a:gd name="T52" fmla="*/ 44718813 w 532"/>
                  <a:gd name="T53" fmla="*/ 122821543 h 258"/>
                  <a:gd name="T54" fmla="*/ 27604031 w 532"/>
                  <a:gd name="T55" fmla="*/ 131791081 h 258"/>
                  <a:gd name="T56" fmla="*/ 46927076 w 532"/>
                  <a:gd name="T57" fmla="*/ 142141188 h 258"/>
                  <a:gd name="T58" fmla="*/ 0 w 532"/>
                  <a:gd name="T59" fmla="*/ 153181579 h 2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32"/>
                  <a:gd name="T91" fmla="*/ 0 h 258"/>
                  <a:gd name="T92" fmla="*/ 532 w 532"/>
                  <a:gd name="T93" fmla="*/ 258 h 2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32" h="258">
                    <a:moveTo>
                      <a:pt x="0" y="222"/>
                    </a:moveTo>
                    <a:lnTo>
                      <a:pt x="50" y="229"/>
                    </a:lnTo>
                    <a:lnTo>
                      <a:pt x="17" y="251"/>
                    </a:lnTo>
                    <a:lnTo>
                      <a:pt x="105" y="258"/>
                    </a:lnTo>
                    <a:lnTo>
                      <a:pt x="107" y="229"/>
                    </a:lnTo>
                    <a:lnTo>
                      <a:pt x="132" y="234"/>
                    </a:lnTo>
                    <a:lnTo>
                      <a:pt x="106" y="217"/>
                    </a:lnTo>
                    <a:lnTo>
                      <a:pt x="143" y="223"/>
                    </a:lnTo>
                    <a:lnTo>
                      <a:pt x="133" y="190"/>
                    </a:lnTo>
                    <a:lnTo>
                      <a:pt x="153" y="209"/>
                    </a:lnTo>
                    <a:lnTo>
                      <a:pt x="177" y="191"/>
                    </a:lnTo>
                    <a:lnTo>
                      <a:pt x="161" y="170"/>
                    </a:lnTo>
                    <a:lnTo>
                      <a:pt x="215" y="173"/>
                    </a:lnTo>
                    <a:lnTo>
                      <a:pt x="200" y="161"/>
                    </a:lnTo>
                    <a:lnTo>
                      <a:pt x="225" y="163"/>
                    </a:lnTo>
                    <a:lnTo>
                      <a:pt x="240" y="137"/>
                    </a:lnTo>
                    <a:lnTo>
                      <a:pt x="505" y="54"/>
                    </a:lnTo>
                    <a:lnTo>
                      <a:pt x="532" y="22"/>
                    </a:lnTo>
                    <a:lnTo>
                      <a:pt x="481" y="0"/>
                    </a:lnTo>
                    <a:lnTo>
                      <a:pt x="369" y="52"/>
                    </a:lnTo>
                    <a:lnTo>
                      <a:pt x="254" y="52"/>
                    </a:lnTo>
                    <a:lnTo>
                      <a:pt x="131" y="121"/>
                    </a:lnTo>
                    <a:lnTo>
                      <a:pt x="63" y="130"/>
                    </a:lnTo>
                    <a:lnTo>
                      <a:pt x="67" y="161"/>
                    </a:lnTo>
                    <a:lnTo>
                      <a:pt x="104" y="163"/>
                    </a:lnTo>
                    <a:lnTo>
                      <a:pt x="62" y="164"/>
                    </a:lnTo>
                    <a:lnTo>
                      <a:pt x="81" y="178"/>
                    </a:lnTo>
                    <a:lnTo>
                      <a:pt x="50" y="191"/>
                    </a:lnTo>
                    <a:lnTo>
                      <a:pt x="85" y="206"/>
                    </a:lnTo>
                    <a:lnTo>
                      <a:pt x="0" y="222"/>
                    </a:lnTo>
                    <a:close/>
                  </a:path>
                </a:pathLst>
              </a:custGeom>
              <a:grpFill/>
              <a:ln w="3175" cap="rnd">
                <a:solidFill>
                  <a:schemeClr val="accent5"/>
                </a:solidFill>
                <a:round/>
                <a:headEnd/>
                <a:tailEnd/>
              </a:ln>
            </p:spPr>
            <p:txBody>
              <a:bodyPr/>
              <a:lstStyle/>
              <a:p>
                <a:endParaRPr lang="en-US" dirty="0"/>
              </a:p>
            </p:txBody>
          </p:sp>
          <p:sp>
            <p:nvSpPr>
              <p:cNvPr id="399" name="Freeform 138"/>
              <p:cNvSpPr>
                <a:spLocks noChangeAspect="1"/>
              </p:cNvSpPr>
              <p:nvPr/>
            </p:nvSpPr>
            <p:spPr bwMode="gray">
              <a:xfrm>
                <a:off x="6085453" y="1381125"/>
                <a:ext cx="76201" cy="42864"/>
              </a:xfrm>
              <a:custGeom>
                <a:avLst/>
                <a:gdLst>
                  <a:gd name="T0" fmla="*/ 0 w 102"/>
                  <a:gd name="T1" fmla="*/ 24199803 h 53"/>
                  <a:gd name="T2" fmla="*/ 16743082 w 102"/>
                  <a:gd name="T3" fmla="*/ 34664845 h 53"/>
                  <a:gd name="T4" fmla="*/ 56925882 w 102"/>
                  <a:gd name="T5" fmla="*/ 22892077 h 53"/>
                  <a:gd name="T6" fmla="*/ 33486165 w 102"/>
                  <a:gd name="T7" fmla="*/ 0 h 53"/>
                  <a:gd name="T8" fmla="*/ 0 w 102"/>
                  <a:gd name="T9" fmla="*/ 24199803 h 53"/>
                  <a:gd name="T10" fmla="*/ 0 60000 65536"/>
                  <a:gd name="T11" fmla="*/ 0 60000 65536"/>
                  <a:gd name="T12" fmla="*/ 0 60000 65536"/>
                  <a:gd name="T13" fmla="*/ 0 60000 65536"/>
                  <a:gd name="T14" fmla="*/ 0 60000 65536"/>
                  <a:gd name="T15" fmla="*/ 0 w 102"/>
                  <a:gd name="T16" fmla="*/ 0 h 53"/>
                  <a:gd name="T17" fmla="*/ 102 w 102"/>
                  <a:gd name="T18" fmla="*/ 53 h 53"/>
                </a:gdLst>
                <a:ahLst/>
                <a:cxnLst>
                  <a:cxn ang="T10">
                    <a:pos x="T0" y="T1"/>
                  </a:cxn>
                  <a:cxn ang="T11">
                    <a:pos x="T2" y="T3"/>
                  </a:cxn>
                  <a:cxn ang="T12">
                    <a:pos x="T4" y="T5"/>
                  </a:cxn>
                  <a:cxn ang="T13">
                    <a:pos x="T6" y="T7"/>
                  </a:cxn>
                  <a:cxn ang="T14">
                    <a:pos x="T8" y="T9"/>
                  </a:cxn>
                </a:cxnLst>
                <a:rect l="T15" t="T16" r="T17" b="T18"/>
                <a:pathLst>
                  <a:path w="102" h="53">
                    <a:moveTo>
                      <a:pt x="0" y="37"/>
                    </a:moveTo>
                    <a:lnTo>
                      <a:pt x="30" y="53"/>
                    </a:lnTo>
                    <a:lnTo>
                      <a:pt x="102" y="35"/>
                    </a:lnTo>
                    <a:lnTo>
                      <a:pt x="60" y="0"/>
                    </a:lnTo>
                    <a:lnTo>
                      <a:pt x="0" y="37"/>
                    </a:lnTo>
                    <a:close/>
                  </a:path>
                </a:pathLst>
              </a:custGeom>
              <a:grpFill/>
              <a:ln w="3175" cap="rnd">
                <a:solidFill>
                  <a:schemeClr val="accent5"/>
                </a:solidFill>
                <a:round/>
                <a:headEnd/>
                <a:tailEnd/>
              </a:ln>
            </p:spPr>
            <p:txBody>
              <a:bodyPr/>
              <a:lstStyle/>
              <a:p>
                <a:endParaRPr lang="en-US" dirty="0"/>
              </a:p>
            </p:txBody>
          </p:sp>
          <p:sp>
            <p:nvSpPr>
              <p:cNvPr id="400" name="Freeform 139"/>
              <p:cNvSpPr>
                <a:spLocks noChangeAspect="1"/>
              </p:cNvSpPr>
              <p:nvPr/>
            </p:nvSpPr>
            <p:spPr bwMode="gray">
              <a:xfrm>
                <a:off x="6825226" y="1465261"/>
                <a:ext cx="69851" cy="30163"/>
              </a:xfrm>
              <a:custGeom>
                <a:avLst/>
                <a:gdLst>
                  <a:gd name="T0" fmla="*/ 0 w 93"/>
                  <a:gd name="T1" fmla="*/ 0 h 35"/>
                  <a:gd name="T2" fmla="*/ 23692669 w 93"/>
                  <a:gd name="T3" fmla="*/ 20051698 h 35"/>
                  <a:gd name="T4" fmla="*/ 15795113 w 93"/>
                  <a:gd name="T5" fmla="*/ 25992750 h 35"/>
                  <a:gd name="T6" fmla="*/ 36667495 w 93"/>
                  <a:gd name="T7" fmla="*/ 24507056 h 35"/>
                  <a:gd name="T8" fmla="*/ 52462608 w 93"/>
                  <a:gd name="T9" fmla="*/ 11882104 h 35"/>
                  <a:gd name="T10" fmla="*/ 0 w 93"/>
                  <a:gd name="T11" fmla="*/ 0 h 35"/>
                  <a:gd name="T12" fmla="*/ 0 60000 65536"/>
                  <a:gd name="T13" fmla="*/ 0 60000 65536"/>
                  <a:gd name="T14" fmla="*/ 0 60000 65536"/>
                  <a:gd name="T15" fmla="*/ 0 60000 65536"/>
                  <a:gd name="T16" fmla="*/ 0 60000 65536"/>
                  <a:gd name="T17" fmla="*/ 0 60000 65536"/>
                  <a:gd name="T18" fmla="*/ 0 w 93"/>
                  <a:gd name="T19" fmla="*/ 0 h 35"/>
                  <a:gd name="T20" fmla="*/ 93 w 93"/>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93" h="35">
                    <a:moveTo>
                      <a:pt x="0" y="0"/>
                    </a:moveTo>
                    <a:lnTo>
                      <a:pt x="42" y="27"/>
                    </a:lnTo>
                    <a:lnTo>
                      <a:pt x="28" y="35"/>
                    </a:lnTo>
                    <a:lnTo>
                      <a:pt x="65" y="33"/>
                    </a:lnTo>
                    <a:lnTo>
                      <a:pt x="93" y="16"/>
                    </a:lnTo>
                    <a:lnTo>
                      <a:pt x="0" y="0"/>
                    </a:lnTo>
                    <a:close/>
                  </a:path>
                </a:pathLst>
              </a:custGeom>
              <a:grpFill/>
              <a:ln w="3175" cap="rnd">
                <a:solidFill>
                  <a:schemeClr val="accent5"/>
                </a:solidFill>
                <a:round/>
                <a:headEnd/>
                <a:tailEnd/>
              </a:ln>
            </p:spPr>
            <p:txBody>
              <a:bodyPr/>
              <a:lstStyle/>
              <a:p>
                <a:endParaRPr lang="en-US" dirty="0"/>
              </a:p>
            </p:txBody>
          </p:sp>
          <p:sp>
            <p:nvSpPr>
              <p:cNvPr id="401" name="Freeform 140"/>
              <p:cNvSpPr>
                <a:spLocks noChangeAspect="1"/>
              </p:cNvSpPr>
              <p:nvPr/>
            </p:nvSpPr>
            <p:spPr bwMode="gray">
              <a:xfrm>
                <a:off x="6836340" y="1390649"/>
                <a:ext cx="163512" cy="76201"/>
              </a:xfrm>
              <a:custGeom>
                <a:avLst/>
                <a:gdLst>
                  <a:gd name="T0" fmla="*/ 0 w 220"/>
                  <a:gd name="T1" fmla="*/ 50182914 h 95"/>
                  <a:gd name="T2" fmla="*/ 32591857 w 220"/>
                  <a:gd name="T3" fmla="*/ 16084617 h 95"/>
                  <a:gd name="T4" fmla="*/ 78441646 w 220"/>
                  <a:gd name="T5" fmla="*/ 0 h 95"/>
                  <a:gd name="T6" fmla="*/ 121529551 w 220"/>
                  <a:gd name="T7" fmla="*/ 28951989 h 95"/>
                  <a:gd name="T8" fmla="*/ 107167163 w 220"/>
                  <a:gd name="T9" fmla="*/ 35385676 h 95"/>
                  <a:gd name="T10" fmla="*/ 111586474 w 220"/>
                  <a:gd name="T11" fmla="*/ 48253048 h 95"/>
                  <a:gd name="T12" fmla="*/ 48611672 w 220"/>
                  <a:gd name="T13" fmla="*/ 61120421 h 95"/>
                  <a:gd name="T14" fmla="*/ 0 w 220"/>
                  <a:gd name="T15" fmla="*/ 50182914 h 95"/>
                  <a:gd name="T16" fmla="*/ 0 60000 65536"/>
                  <a:gd name="T17" fmla="*/ 0 60000 65536"/>
                  <a:gd name="T18" fmla="*/ 0 60000 65536"/>
                  <a:gd name="T19" fmla="*/ 0 60000 65536"/>
                  <a:gd name="T20" fmla="*/ 0 60000 65536"/>
                  <a:gd name="T21" fmla="*/ 0 60000 65536"/>
                  <a:gd name="T22" fmla="*/ 0 60000 65536"/>
                  <a:gd name="T23" fmla="*/ 0 60000 65536"/>
                  <a:gd name="T24" fmla="*/ 0 w 220"/>
                  <a:gd name="T25" fmla="*/ 0 h 95"/>
                  <a:gd name="T26" fmla="*/ 220 w 220"/>
                  <a:gd name="T27" fmla="*/ 95 h 9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20" h="95">
                    <a:moveTo>
                      <a:pt x="0" y="78"/>
                    </a:moveTo>
                    <a:lnTo>
                      <a:pt x="59" y="25"/>
                    </a:lnTo>
                    <a:lnTo>
                      <a:pt x="142" y="0"/>
                    </a:lnTo>
                    <a:lnTo>
                      <a:pt x="220" y="45"/>
                    </a:lnTo>
                    <a:lnTo>
                      <a:pt x="194" y="55"/>
                    </a:lnTo>
                    <a:lnTo>
                      <a:pt x="202" y="75"/>
                    </a:lnTo>
                    <a:lnTo>
                      <a:pt x="88" y="95"/>
                    </a:lnTo>
                    <a:lnTo>
                      <a:pt x="0" y="78"/>
                    </a:lnTo>
                    <a:close/>
                  </a:path>
                </a:pathLst>
              </a:custGeom>
              <a:grpFill/>
              <a:ln w="3175" cap="rnd">
                <a:solidFill>
                  <a:schemeClr val="accent5"/>
                </a:solidFill>
                <a:round/>
                <a:headEnd/>
                <a:tailEnd/>
              </a:ln>
            </p:spPr>
            <p:txBody>
              <a:bodyPr/>
              <a:lstStyle/>
              <a:p>
                <a:endParaRPr lang="en-US" dirty="0"/>
              </a:p>
            </p:txBody>
          </p:sp>
          <p:sp>
            <p:nvSpPr>
              <p:cNvPr id="402" name="Freeform 141"/>
              <p:cNvSpPr>
                <a:spLocks noChangeAspect="1"/>
              </p:cNvSpPr>
              <p:nvPr/>
            </p:nvSpPr>
            <p:spPr bwMode="gray">
              <a:xfrm>
                <a:off x="6869676" y="1458912"/>
                <a:ext cx="185736" cy="93662"/>
              </a:xfrm>
              <a:custGeom>
                <a:avLst/>
                <a:gdLst>
                  <a:gd name="T0" fmla="*/ 0 w 248"/>
                  <a:gd name="T1" fmla="*/ 34887829 h 111"/>
                  <a:gd name="T2" fmla="*/ 25240760 w 248"/>
                  <a:gd name="T3" fmla="*/ 38447829 h 111"/>
                  <a:gd name="T4" fmla="*/ 43189844 w 248"/>
                  <a:gd name="T5" fmla="*/ 66216503 h 111"/>
                  <a:gd name="T6" fmla="*/ 56652032 w 248"/>
                  <a:gd name="T7" fmla="*/ 56959997 h 111"/>
                  <a:gd name="T8" fmla="*/ 114425975 w 248"/>
                  <a:gd name="T9" fmla="*/ 79032164 h 111"/>
                  <a:gd name="T10" fmla="*/ 133496971 w 248"/>
                  <a:gd name="T11" fmla="*/ 70487827 h 111"/>
                  <a:gd name="T12" fmla="*/ 119473827 w 248"/>
                  <a:gd name="T13" fmla="*/ 49127829 h 111"/>
                  <a:gd name="T14" fmla="*/ 130131237 w 248"/>
                  <a:gd name="T15" fmla="*/ 54824334 h 111"/>
                  <a:gd name="T16" fmla="*/ 139105779 w 248"/>
                  <a:gd name="T17" fmla="*/ 23495661 h 111"/>
                  <a:gd name="T18" fmla="*/ 108816418 w 248"/>
                  <a:gd name="T19" fmla="*/ 7120000 h 111"/>
                  <a:gd name="T20" fmla="*/ 79648969 w 248"/>
                  <a:gd name="T21" fmla="*/ 29192167 h 111"/>
                  <a:gd name="T22" fmla="*/ 103207610 w 248"/>
                  <a:gd name="T23" fmla="*/ 17087830 h 111"/>
                  <a:gd name="T24" fmla="*/ 89184467 w 248"/>
                  <a:gd name="T25" fmla="*/ 0 h 111"/>
                  <a:gd name="T26" fmla="*/ 40385814 w 248"/>
                  <a:gd name="T27" fmla="*/ 5695662 h 111"/>
                  <a:gd name="T28" fmla="*/ 0 w 248"/>
                  <a:gd name="T29" fmla="*/ 34887829 h 1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48"/>
                  <a:gd name="T46" fmla="*/ 0 h 111"/>
                  <a:gd name="T47" fmla="*/ 248 w 248"/>
                  <a:gd name="T48" fmla="*/ 111 h 1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48" h="111">
                    <a:moveTo>
                      <a:pt x="0" y="49"/>
                    </a:moveTo>
                    <a:lnTo>
                      <a:pt x="45" y="54"/>
                    </a:lnTo>
                    <a:lnTo>
                      <a:pt x="77" y="93"/>
                    </a:lnTo>
                    <a:lnTo>
                      <a:pt x="101" y="80"/>
                    </a:lnTo>
                    <a:lnTo>
                      <a:pt x="204" y="111"/>
                    </a:lnTo>
                    <a:lnTo>
                      <a:pt x="238" y="99"/>
                    </a:lnTo>
                    <a:lnTo>
                      <a:pt x="213" y="69"/>
                    </a:lnTo>
                    <a:lnTo>
                      <a:pt x="232" y="77"/>
                    </a:lnTo>
                    <a:lnTo>
                      <a:pt x="248" y="33"/>
                    </a:lnTo>
                    <a:lnTo>
                      <a:pt x="194" y="10"/>
                    </a:lnTo>
                    <a:lnTo>
                      <a:pt x="142" y="41"/>
                    </a:lnTo>
                    <a:lnTo>
                      <a:pt x="184" y="24"/>
                    </a:lnTo>
                    <a:lnTo>
                      <a:pt x="159" y="0"/>
                    </a:lnTo>
                    <a:lnTo>
                      <a:pt x="72" y="8"/>
                    </a:lnTo>
                    <a:lnTo>
                      <a:pt x="0" y="49"/>
                    </a:lnTo>
                    <a:close/>
                  </a:path>
                </a:pathLst>
              </a:custGeom>
              <a:grpFill/>
              <a:ln w="3175" cap="rnd">
                <a:solidFill>
                  <a:schemeClr val="accent5"/>
                </a:solidFill>
                <a:round/>
                <a:headEnd/>
                <a:tailEnd/>
              </a:ln>
            </p:spPr>
            <p:txBody>
              <a:bodyPr/>
              <a:lstStyle/>
              <a:p>
                <a:endParaRPr lang="en-US" dirty="0"/>
              </a:p>
            </p:txBody>
          </p:sp>
          <p:sp>
            <p:nvSpPr>
              <p:cNvPr id="403" name="Freeform 142"/>
              <p:cNvSpPr>
                <a:spLocks noChangeAspect="1"/>
              </p:cNvSpPr>
              <p:nvPr/>
            </p:nvSpPr>
            <p:spPr bwMode="gray">
              <a:xfrm>
                <a:off x="7042713" y="1508125"/>
                <a:ext cx="153988" cy="93662"/>
              </a:xfrm>
              <a:custGeom>
                <a:avLst/>
                <a:gdLst>
                  <a:gd name="T0" fmla="*/ 0 w 208"/>
                  <a:gd name="T1" fmla="*/ 65955330 h 113"/>
                  <a:gd name="T2" fmla="*/ 8769172 w 208"/>
                  <a:gd name="T3" fmla="*/ 77635023 h 113"/>
                  <a:gd name="T4" fmla="*/ 104683708 w 208"/>
                  <a:gd name="T5" fmla="*/ 61833329 h 113"/>
                  <a:gd name="T6" fmla="*/ 114001462 w 208"/>
                  <a:gd name="T7" fmla="*/ 36412527 h 113"/>
                  <a:gd name="T8" fmla="*/ 87145363 w 208"/>
                  <a:gd name="T9" fmla="*/ 15114556 h 113"/>
                  <a:gd name="T10" fmla="*/ 64125637 w 208"/>
                  <a:gd name="T11" fmla="*/ 24046525 h 113"/>
                  <a:gd name="T12" fmla="*/ 68510594 w 208"/>
                  <a:gd name="T13" fmla="*/ 6870554 h 113"/>
                  <a:gd name="T14" fmla="*/ 54808623 w 208"/>
                  <a:gd name="T15" fmla="*/ 0 h 113"/>
                  <a:gd name="T16" fmla="*/ 11509863 w 208"/>
                  <a:gd name="T17" fmla="*/ 58397637 h 113"/>
                  <a:gd name="T18" fmla="*/ 0 w 208"/>
                  <a:gd name="T19" fmla="*/ 65955330 h 11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8"/>
                  <a:gd name="T31" fmla="*/ 0 h 113"/>
                  <a:gd name="T32" fmla="*/ 208 w 208"/>
                  <a:gd name="T33" fmla="*/ 113 h 11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8" h="113">
                    <a:moveTo>
                      <a:pt x="0" y="96"/>
                    </a:moveTo>
                    <a:lnTo>
                      <a:pt x="16" y="113"/>
                    </a:lnTo>
                    <a:lnTo>
                      <a:pt x="191" y="90"/>
                    </a:lnTo>
                    <a:lnTo>
                      <a:pt x="208" y="53"/>
                    </a:lnTo>
                    <a:lnTo>
                      <a:pt x="159" y="22"/>
                    </a:lnTo>
                    <a:lnTo>
                      <a:pt x="117" y="35"/>
                    </a:lnTo>
                    <a:lnTo>
                      <a:pt x="125" y="10"/>
                    </a:lnTo>
                    <a:lnTo>
                      <a:pt x="100" y="0"/>
                    </a:lnTo>
                    <a:lnTo>
                      <a:pt x="21" y="85"/>
                    </a:lnTo>
                    <a:lnTo>
                      <a:pt x="0" y="96"/>
                    </a:lnTo>
                    <a:close/>
                  </a:path>
                </a:pathLst>
              </a:custGeom>
              <a:grpFill/>
              <a:ln w="3175" cap="rnd">
                <a:solidFill>
                  <a:schemeClr val="accent5"/>
                </a:solidFill>
                <a:round/>
                <a:headEnd/>
                <a:tailEnd/>
              </a:ln>
            </p:spPr>
            <p:txBody>
              <a:bodyPr/>
              <a:lstStyle/>
              <a:p>
                <a:endParaRPr lang="en-US" dirty="0"/>
              </a:p>
            </p:txBody>
          </p:sp>
          <p:sp>
            <p:nvSpPr>
              <p:cNvPr id="404" name="Freeform 143"/>
              <p:cNvSpPr>
                <a:spLocks noChangeAspect="1"/>
              </p:cNvSpPr>
              <p:nvPr/>
            </p:nvSpPr>
            <p:spPr bwMode="gray">
              <a:xfrm>
                <a:off x="8007914" y="1708147"/>
                <a:ext cx="171450" cy="88899"/>
              </a:xfrm>
              <a:custGeom>
                <a:avLst/>
                <a:gdLst>
                  <a:gd name="T0" fmla="*/ 0 w 233"/>
                  <a:gd name="T1" fmla="*/ 39977013 h 108"/>
                  <a:gd name="T2" fmla="*/ 25989760 w 233"/>
                  <a:gd name="T3" fmla="*/ 3388078 h 108"/>
                  <a:gd name="T4" fmla="*/ 43858087 w 233"/>
                  <a:gd name="T5" fmla="*/ 0 h 108"/>
                  <a:gd name="T6" fmla="*/ 72554991 w 233"/>
                  <a:gd name="T7" fmla="*/ 28457878 h 108"/>
                  <a:gd name="T8" fmla="*/ 76886863 w 233"/>
                  <a:gd name="T9" fmla="*/ 7453606 h 108"/>
                  <a:gd name="T10" fmla="*/ 108832486 w 233"/>
                  <a:gd name="T11" fmla="*/ 24392349 h 108"/>
                  <a:gd name="T12" fmla="*/ 105583767 w 233"/>
                  <a:gd name="T13" fmla="*/ 50817874 h 108"/>
                  <a:gd name="T14" fmla="*/ 126159238 w 233"/>
                  <a:gd name="T15" fmla="*/ 60303833 h 108"/>
                  <a:gd name="T16" fmla="*/ 59560111 w 233"/>
                  <a:gd name="T17" fmla="*/ 65046813 h 108"/>
                  <a:gd name="T18" fmla="*/ 55769815 w 233"/>
                  <a:gd name="T19" fmla="*/ 52851050 h 108"/>
                  <a:gd name="T20" fmla="*/ 44940503 w 233"/>
                  <a:gd name="T21" fmla="*/ 73177870 h 108"/>
                  <a:gd name="T22" fmla="*/ 0 w 233"/>
                  <a:gd name="T23" fmla="*/ 39977013 h 10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3"/>
                  <a:gd name="T37" fmla="*/ 0 h 108"/>
                  <a:gd name="T38" fmla="*/ 233 w 233"/>
                  <a:gd name="T39" fmla="*/ 108 h 10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3" h="108">
                    <a:moveTo>
                      <a:pt x="0" y="59"/>
                    </a:moveTo>
                    <a:lnTo>
                      <a:pt x="48" y="5"/>
                    </a:lnTo>
                    <a:lnTo>
                      <a:pt x="81" y="0"/>
                    </a:lnTo>
                    <a:lnTo>
                      <a:pt x="134" y="42"/>
                    </a:lnTo>
                    <a:lnTo>
                      <a:pt x="142" y="11"/>
                    </a:lnTo>
                    <a:lnTo>
                      <a:pt x="201" y="36"/>
                    </a:lnTo>
                    <a:lnTo>
                      <a:pt x="195" y="75"/>
                    </a:lnTo>
                    <a:lnTo>
                      <a:pt x="233" y="89"/>
                    </a:lnTo>
                    <a:lnTo>
                      <a:pt x="110" y="96"/>
                    </a:lnTo>
                    <a:lnTo>
                      <a:pt x="103" y="78"/>
                    </a:lnTo>
                    <a:lnTo>
                      <a:pt x="83" y="108"/>
                    </a:lnTo>
                    <a:lnTo>
                      <a:pt x="0" y="59"/>
                    </a:lnTo>
                    <a:close/>
                  </a:path>
                </a:pathLst>
              </a:custGeom>
              <a:grpFill/>
              <a:ln w="3175" cap="rnd">
                <a:solidFill>
                  <a:schemeClr val="accent5"/>
                </a:solidFill>
                <a:round/>
                <a:headEnd/>
                <a:tailEnd/>
              </a:ln>
            </p:spPr>
            <p:txBody>
              <a:bodyPr/>
              <a:lstStyle/>
              <a:p>
                <a:endParaRPr lang="en-US" dirty="0"/>
              </a:p>
            </p:txBody>
          </p:sp>
          <p:sp>
            <p:nvSpPr>
              <p:cNvPr id="405" name="Freeform 144"/>
              <p:cNvSpPr>
                <a:spLocks noChangeAspect="1"/>
              </p:cNvSpPr>
              <p:nvPr/>
            </p:nvSpPr>
            <p:spPr bwMode="gray">
              <a:xfrm>
                <a:off x="8126976" y="1709736"/>
                <a:ext cx="109538" cy="60325"/>
              </a:xfrm>
              <a:custGeom>
                <a:avLst/>
                <a:gdLst>
                  <a:gd name="T0" fmla="*/ 0 w 143"/>
                  <a:gd name="T1" fmla="*/ 0 h 72"/>
                  <a:gd name="T2" fmla="*/ 27577280 w 143"/>
                  <a:gd name="T3" fmla="*/ 18953780 h 72"/>
                  <a:gd name="T4" fmla="*/ 19949522 w 143"/>
                  <a:gd name="T5" fmla="*/ 35801212 h 72"/>
                  <a:gd name="T6" fmla="*/ 34031537 w 143"/>
                  <a:gd name="T7" fmla="*/ 50543134 h 72"/>
                  <a:gd name="T8" fmla="*/ 59261049 w 143"/>
                  <a:gd name="T9" fmla="*/ 50543134 h 72"/>
                  <a:gd name="T10" fmla="*/ 83904576 w 143"/>
                  <a:gd name="T11" fmla="*/ 31589354 h 72"/>
                  <a:gd name="T12" fmla="*/ 0 w 143"/>
                  <a:gd name="T13" fmla="*/ 0 h 72"/>
                  <a:gd name="T14" fmla="*/ 0 60000 65536"/>
                  <a:gd name="T15" fmla="*/ 0 60000 65536"/>
                  <a:gd name="T16" fmla="*/ 0 60000 65536"/>
                  <a:gd name="T17" fmla="*/ 0 60000 65536"/>
                  <a:gd name="T18" fmla="*/ 0 60000 65536"/>
                  <a:gd name="T19" fmla="*/ 0 60000 65536"/>
                  <a:gd name="T20" fmla="*/ 0 60000 65536"/>
                  <a:gd name="T21" fmla="*/ 0 w 143"/>
                  <a:gd name="T22" fmla="*/ 0 h 72"/>
                  <a:gd name="T23" fmla="*/ 143 w 143"/>
                  <a:gd name="T24" fmla="*/ 72 h 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3" h="72">
                    <a:moveTo>
                      <a:pt x="0" y="0"/>
                    </a:moveTo>
                    <a:lnTo>
                      <a:pt x="47" y="27"/>
                    </a:lnTo>
                    <a:lnTo>
                      <a:pt x="34" y="51"/>
                    </a:lnTo>
                    <a:lnTo>
                      <a:pt x="58" y="72"/>
                    </a:lnTo>
                    <a:lnTo>
                      <a:pt x="101" y="72"/>
                    </a:lnTo>
                    <a:lnTo>
                      <a:pt x="143" y="45"/>
                    </a:lnTo>
                    <a:lnTo>
                      <a:pt x="0" y="0"/>
                    </a:lnTo>
                    <a:close/>
                  </a:path>
                </a:pathLst>
              </a:custGeom>
              <a:grpFill/>
              <a:ln w="3175" cap="rnd">
                <a:solidFill>
                  <a:schemeClr val="accent5"/>
                </a:solidFill>
                <a:round/>
                <a:headEnd/>
                <a:tailEnd/>
              </a:ln>
            </p:spPr>
            <p:txBody>
              <a:bodyPr/>
              <a:lstStyle/>
              <a:p>
                <a:endParaRPr lang="en-US" dirty="0"/>
              </a:p>
            </p:txBody>
          </p:sp>
          <p:sp>
            <p:nvSpPr>
              <p:cNvPr id="406" name="Freeform 145"/>
              <p:cNvSpPr>
                <a:spLocks noChangeAspect="1"/>
              </p:cNvSpPr>
              <p:nvPr/>
            </p:nvSpPr>
            <p:spPr bwMode="gray">
              <a:xfrm>
                <a:off x="8136500" y="2744786"/>
                <a:ext cx="82550" cy="311150"/>
              </a:xfrm>
              <a:custGeom>
                <a:avLst/>
                <a:gdLst>
                  <a:gd name="T0" fmla="*/ 0 w 108"/>
                  <a:gd name="T1" fmla="*/ 65392671 h 377"/>
                  <a:gd name="T2" fmla="*/ 11100682 w 108"/>
                  <a:gd name="T3" fmla="*/ 96726383 h 377"/>
                  <a:gd name="T4" fmla="*/ 11100682 w 108"/>
                  <a:gd name="T5" fmla="*/ 256801916 h 377"/>
                  <a:gd name="T6" fmla="*/ 21616635 w 108"/>
                  <a:gd name="T7" fmla="*/ 237729329 h 377"/>
                  <a:gd name="T8" fmla="*/ 37975293 w 108"/>
                  <a:gd name="T9" fmla="*/ 249990455 h 377"/>
                  <a:gd name="T10" fmla="*/ 19280011 w 108"/>
                  <a:gd name="T11" fmla="*/ 205713893 h 377"/>
                  <a:gd name="T12" fmla="*/ 29211999 w 108"/>
                  <a:gd name="T13" fmla="*/ 161438155 h 377"/>
                  <a:gd name="T14" fmla="*/ 63097245 w 108"/>
                  <a:gd name="T15" fmla="*/ 175061078 h 377"/>
                  <a:gd name="T16" fmla="*/ 30964658 w 108"/>
                  <a:gd name="T17" fmla="*/ 89914922 h 377"/>
                  <a:gd name="T18" fmla="*/ 21616635 w 108"/>
                  <a:gd name="T19" fmla="*/ 0 h 377"/>
                  <a:gd name="T20" fmla="*/ 0 w 108"/>
                  <a:gd name="T21" fmla="*/ 65392671 h 37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8"/>
                  <a:gd name="T34" fmla="*/ 0 h 377"/>
                  <a:gd name="T35" fmla="*/ 108 w 108"/>
                  <a:gd name="T36" fmla="*/ 377 h 37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8" h="377">
                    <a:moveTo>
                      <a:pt x="0" y="96"/>
                    </a:moveTo>
                    <a:lnTo>
                      <a:pt x="19" y="142"/>
                    </a:lnTo>
                    <a:lnTo>
                      <a:pt x="19" y="377"/>
                    </a:lnTo>
                    <a:lnTo>
                      <a:pt x="37" y="349"/>
                    </a:lnTo>
                    <a:lnTo>
                      <a:pt x="65" y="367"/>
                    </a:lnTo>
                    <a:lnTo>
                      <a:pt x="33" y="302"/>
                    </a:lnTo>
                    <a:lnTo>
                      <a:pt x="50" y="237"/>
                    </a:lnTo>
                    <a:lnTo>
                      <a:pt x="108" y="257"/>
                    </a:lnTo>
                    <a:lnTo>
                      <a:pt x="53" y="132"/>
                    </a:lnTo>
                    <a:lnTo>
                      <a:pt x="37" y="0"/>
                    </a:lnTo>
                    <a:lnTo>
                      <a:pt x="0" y="96"/>
                    </a:lnTo>
                    <a:close/>
                  </a:path>
                </a:pathLst>
              </a:custGeom>
              <a:grpFill/>
              <a:ln w="3175" cap="rnd">
                <a:solidFill>
                  <a:schemeClr val="accent5"/>
                </a:solidFill>
                <a:round/>
                <a:headEnd/>
                <a:tailEnd/>
              </a:ln>
            </p:spPr>
            <p:txBody>
              <a:bodyPr/>
              <a:lstStyle/>
              <a:p>
                <a:endParaRPr lang="en-US" dirty="0"/>
              </a:p>
            </p:txBody>
          </p:sp>
          <p:sp>
            <p:nvSpPr>
              <p:cNvPr id="407" name="Freeform 146"/>
              <p:cNvSpPr>
                <a:spLocks noChangeAspect="1"/>
              </p:cNvSpPr>
              <p:nvPr/>
            </p:nvSpPr>
            <p:spPr bwMode="gray">
              <a:xfrm>
                <a:off x="8252387" y="1744662"/>
                <a:ext cx="125412" cy="44450"/>
              </a:xfrm>
              <a:custGeom>
                <a:avLst/>
                <a:gdLst>
                  <a:gd name="T0" fmla="*/ 0 w 162"/>
                  <a:gd name="T1" fmla="*/ 0 h 55"/>
                  <a:gd name="T2" fmla="*/ 16780569 w 162"/>
                  <a:gd name="T3" fmla="*/ 24820072 h 55"/>
                  <a:gd name="T4" fmla="*/ 61729517 w 162"/>
                  <a:gd name="T5" fmla="*/ 35923682 h 55"/>
                  <a:gd name="T6" fmla="*/ 97089016 w 162"/>
                  <a:gd name="T7" fmla="*/ 28738945 h 55"/>
                  <a:gd name="T8" fmla="*/ 0 w 162"/>
                  <a:gd name="T9" fmla="*/ 0 h 55"/>
                  <a:gd name="T10" fmla="*/ 0 60000 65536"/>
                  <a:gd name="T11" fmla="*/ 0 60000 65536"/>
                  <a:gd name="T12" fmla="*/ 0 60000 65536"/>
                  <a:gd name="T13" fmla="*/ 0 60000 65536"/>
                  <a:gd name="T14" fmla="*/ 0 60000 65536"/>
                  <a:gd name="T15" fmla="*/ 0 w 162"/>
                  <a:gd name="T16" fmla="*/ 0 h 55"/>
                  <a:gd name="T17" fmla="*/ 162 w 162"/>
                  <a:gd name="T18" fmla="*/ 55 h 55"/>
                </a:gdLst>
                <a:ahLst/>
                <a:cxnLst>
                  <a:cxn ang="T10">
                    <a:pos x="T0" y="T1"/>
                  </a:cxn>
                  <a:cxn ang="T11">
                    <a:pos x="T2" y="T3"/>
                  </a:cxn>
                  <a:cxn ang="T12">
                    <a:pos x="T4" y="T5"/>
                  </a:cxn>
                  <a:cxn ang="T13">
                    <a:pos x="T6" y="T7"/>
                  </a:cxn>
                  <a:cxn ang="T14">
                    <a:pos x="T8" y="T9"/>
                  </a:cxn>
                </a:cxnLst>
                <a:rect l="T15" t="T16" r="T17" b="T18"/>
                <a:pathLst>
                  <a:path w="162" h="55">
                    <a:moveTo>
                      <a:pt x="0" y="0"/>
                    </a:moveTo>
                    <a:lnTo>
                      <a:pt x="28" y="38"/>
                    </a:lnTo>
                    <a:lnTo>
                      <a:pt x="103" y="55"/>
                    </a:lnTo>
                    <a:lnTo>
                      <a:pt x="162" y="44"/>
                    </a:lnTo>
                    <a:lnTo>
                      <a:pt x="0" y="0"/>
                    </a:lnTo>
                    <a:close/>
                  </a:path>
                </a:pathLst>
              </a:custGeom>
              <a:grpFill/>
              <a:ln w="3175" cap="rnd">
                <a:solidFill>
                  <a:schemeClr val="accent5"/>
                </a:solidFill>
                <a:round/>
                <a:headEnd/>
                <a:tailEnd/>
              </a:ln>
            </p:spPr>
            <p:txBody>
              <a:bodyPr/>
              <a:lstStyle/>
              <a:p>
                <a:endParaRPr lang="en-US" dirty="0"/>
              </a:p>
            </p:txBody>
          </p:sp>
          <p:sp>
            <p:nvSpPr>
              <p:cNvPr id="408" name="Freeform 147"/>
              <p:cNvSpPr>
                <a:spLocks noChangeAspect="1"/>
              </p:cNvSpPr>
              <p:nvPr/>
            </p:nvSpPr>
            <p:spPr bwMode="gray">
              <a:xfrm>
                <a:off x="4228077" y="3138486"/>
                <a:ext cx="322260" cy="253999"/>
              </a:xfrm>
              <a:custGeom>
                <a:avLst/>
                <a:gdLst>
                  <a:gd name="T0" fmla="*/ 0 w 426"/>
                  <a:gd name="T1" fmla="*/ 17797375 h 307"/>
                  <a:gd name="T2" fmla="*/ 8011917 w 426"/>
                  <a:gd name="T3" fmla="*/ 52023668 h 307"/>
                  <a:gd name="T4" fmla="*/ 59515588 w 426"/>
                  <a:gd name="T5" fmla="*/ 57499974 h 307"/>
                  <a:gd name="T6" fmla="*/ 36625152 w 426"/>
                  <a:gd name="T7" fmla="*/ 112262208 h 307"/>
                  <a:gd name="T8" fmla="*/ 36625152 w 426"/>
                  <a:gd name="T9" fmla="*/ 180030567 h 307"/>
                  <a:gd name="T10" fmla="*/ 73250304 w 426"/>
                  <a:gd name="T11" fmla="*/ 210149837 h 307"/>
                  <a:gd name="T12" fmla="*/ 144783390 w 426"/>
                  <a:gd name="T13" fmla="*/ 190983179 h 307"/>
                  <a:gd name="T14" fmla="*/ 184270319 w 426"/>
                  <a:gd name="T15" fmla="*/ 139643739 h 307"/>
                  <a:gd name="T16" fmla="*/ 176258402 w 426"/>
                  <a:gd name="T17" fmla="*/ 119107798 h 307"/>
                  <a:gd name="T18" fmla="*/ 198004279 w 426"/>
                  <a:gd name="T19" fmla="*/ 82142938 h 307"/>
                  <a:gd name="T20" fmla="*/ 243214006 w 426"/>
                  <a:gd name="T21" fmla="*/ 52708723 h 307"/>
                  <a:gd name="T22" fmla="*/ 243785908 w 426"/>
                  <a:gd name="T23" fmla="*/ 36279805 h 307"/>
                  <a:gd name="T24" fmla="*/ 214600015 w 426"/>
                  <a:gd name="T25" fmla="*/ 31488554 h 307"/>
                  <a:gd name="T26" fmla="*/ 208305315 w 426"/>
                  <a:gd name="T27" fmla="*/ 29435042 h 307"/>
                  <a:gd name="T28" fmla="*/ 145927950 w 426"/>
                  <a:gd name="T29" fmla="*/ 7529818 h 307"/>
                  <a:gd name="T30" fmla="*/ 20601317 w 426"/>
                  <a:gd name="T31" fmla="*/ 0 h 307"/>
                  <a:gd name="T32" fmla="*/ 0 w 426"/>
                  <a:gd name="T33" fmla="*/ 17797375 h 3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6"/>
                  <a:gd name="T52" fmla="*/ 0 h 307"/>
                  <a:gd name="T53" fmla="*/ 426 w 426"/>
                  <a:gd name="T54" fmla="*/ 307 h 3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6" h="307">
                    <a:moveTo>
                      <a:pt x="0" y="26"/>
                    </a:moveTo>
                    <a:lnTo>
                      <a:pt x="14" y="76"/>
                    </a:lnTo>
                    <a:lnTo>
                      <a:pt x="104" y="84"/>
                    </a:lnTo>
                    <a:lnTo>
                      <a:pt x="64" y="164"/>
                    </a:lnTo>
                    <a:lnTo>
                      <a:pt x="64" y="263"/>
                    </a:lnTo>
                    <a:lnTo>
                      <a:pt x="128" y="307"/>
                    </a:lnTo>
                    <a:lnTo>
                      <a:pt x="253" y="279"/>
                    </a:lnTo>
                    <a:lnTo>
                      <a:pt x="322" y="204"/>
                    </a:lnTo>
                    <a:lnTo>
                      <a:pt x="308" y="174"/>
                    </a:lnTo>
                    <a:lnTo>
                      <a:pt x="346" y="120"/>
                    </a:lnTo>
                    <a:lnTo>
                      <a:pt x="425" y="77"/>
                    </a:lnTo>
                    <a:lnTo>
                      <a:pt x="426" y="53"/>
                    </a:lnTo>
                    <a:lnTo>
                      <a:pt x="375" y="46"/>
                    </a:lnTo>
                    <a:lnTo>
                      <a:pt x="364" y="43"/>
                    </a:lnTo>
                    <a:lnTo>
                      <a:pt x="255" y="11"/>
                    </a:lnTo>
                    <a:lnTo>
                      <a:pt x="36" y="0"/>
                    </a:lnTo>
                    <a:lnTo>
                      <a:pt x="0" y="26"/>
                    </a:lnTo>
                    <a:close/>
                  </a:path>
                </a:pathLst>
              </a:custGeom>
              <a:grpFill/>
              <a:ln w="3175" cap="rnd">
                <a:solidFill>
                  <a:schemeClr val="accent5"/>
                </a:solidFill>
                <a:round/>
                <a:headEnd/>
                <a:tailEnd/>
              </a:ln>
            </p:spPr>
            <p:txBody>
              <a:bodyPr/>
              <a:lstStyle/>
              <a:p>
                <a:endParaRPr lang="en-US" dirty="0"/>
              </a:p>
            </p:txBody>
          </p:sp>
          <p:sp>
            <p:nvSpPr>
              <p:cNvPr id="409" name="Freeform 148"/>
              <p:cNvSpPr>
                <a:spLocks noChangeAspect="1"/>
              </p:cNvSpPr>
              <p:nvPr/>
            </p:nvSpPr>
            <p:spPr bwMode="gray">
              <a:xfrm>
                <a:off x="3173409" y="4300531"/>
                <a:ext cx="107949" cy="114298"/>
              </a:xfrm>
              <a:custGeom>
                <a:avLst/>
                <a:gdLst>
                  <a:gd name="T0" fmla="*/ 0 w 143"/>
                  <a:gd name="T1" fmla="*/ 44499679 h 136"/>
                  <a:gd name="T2" fmla="*/ 22224867 w 143"/>
                  <a:gd name="T3" fmla="*/ 0 h 136"/>
                  <a:gd name="T4" fmla="*/ 81490927 w 143"/>
                  <a:gd name="T5" fmla="*/ 8475849 h 136"/>
                  <a:gd name="T6" fmla="*/ 72943249 w 143"/>
                  <a:gd name="T7" fmla="*/ 88999359 h 136"/>
                  <a:gd name="T8" fmla="*/ 31912436 w 143"/>
                  <a:gd name="T9" fmla="*/ 96062426 h 136"/>
                  <a:gd name="T10" fmla="*/ 0 w 143"/>
                  <a:gd name="T11" fmla="*/ 44499679 h 136"/>
                  <a:gd name="T12" fmla="*/ 0 60000 65536"/>
                  <a:gd name="T13" fmla="*/ 0 60000 65536"/>
                  <a:gd name="T14" fmla="*/ 0 60000 65536"/>
                  <a:gd name="T15" fmla="*/ 0 60000 65536"/>
                  <a:gd name="T16" fmla="*/ 0 60000 65536"/>
                  <a:gd name="T17" fmla="*/ 0 60000 65536"/>
                  <a:gd name="T18" fmla="*/ 0 w 143"/>
                  <a:gd name="T19" fmla="*/ 0 h 136"/>
                  <a:gd name="T20" fmla="*/ 143 w 143"/>
                  <a:gd name="T21" fmla="*/ 136 h 136"/>
                </a:gdLst>
                <a:ahLst/>
                <a:cxnLst>
                  <a:cxn ang="T12">
                    <a:pos x="T0" y="T1"/>
                  </a:cxn>
                  <a:cxn ang="T13">
                    <a:pos x="T2" y="T3"/>
                  </a:cxn>
                  <a:cxn ang="T14">
                    <a:pos x="T4" y="T5"/>
                  </a:cxn>
                  <a:cxn ang="T15">
                    <a:pos x="T6" y="T7"/>
                  </a:cxn>
                  <a:cxn ang="T16">
                    <a:pos x="T8" y="T9"/>
                  </a:cxn>
                  <a:cxn ang="T17">
                    <a:pos x="T10" y="T11"/>
                  </a:cxn>
                </a:cxnLst>
                <a:rect l="T18" t="T19" r="T20" b="T21"/>
                <a:pathLst>
                  <a:path w="143" h="136">
                    <a:moveTo>
                      <a:pt x="0" y="63"/>
                    </a:moveTo>
                    <a:lnTo>
                      <a:pt x="39" y="0"/>
                    </a:lnTo>
                    <a:lnTo>
                      <a:pt x="143" y="12"/>
                    </a:lnTo>
                    <a:lnTo>
                      <a:pt x="128" y="126"/>
                    </a:lnTo>
                    <a:lnTo>
                      <a:pt x="56" y="136"/>
                    </a:lnTo>
                    <a:lnTo>
                      <a:pt x="0" y="63"/>
                    </a:lnTo>
                    <a:close/>
                  </a:path>
                </a:pathLst>
              </a:custGeom>
              <a:grpFill/>
              <a:ln w="3175" cap="rnd">
                <a:solidFill>
                  <a:schemeClr val="accent5"/>
                </a:solidFill>
                <a:round/>
                <a:headEnd/>
                <a:tailEnd/>
              </a:ln>
            </p:spPr>
            <p:txBody>
              <a:bodyPr/>
              <a:lstStyle/>
              <a:p>
                <a:endParaRPr lang="en-US" dirty="0"/>
              </a:p>
            </p:txBody>
          </p:sp>
          <p:sp>
            <p:nvSpPr>
              <p:cNvPr id="410" name="Freeform 149"/>
              <p:cNvSpPr>
                <a:spLocks noChangeAspect="1"/>
              </p:cNvSpPr>
              <p:nvPr/>
            </p:nvSpPr>
            <p:spPr bwMode="gray">
              <a:xfrm>
                <a:off x="4744014" y="1465261"/>
                <a:ext cx="276224" cy="219076"/>
              </a:xfrm>
              <a:custGeom>
                <a:avLst/>
                <a:gdLst>
                  <a:gd name="T0" fmla="*/ 0 w 367"/>
                  <a:gd name="T1" fmla="*/ 23072277 h 262"/>
                  <a:gd name="T2" fmla="*/ 1699499 w 367"/>
                  <a:gd name="T3" fmla="*/ 44747323 h 262"/>
                  <a:gd name="T4" fmla="*/ 23226232 w 367"/>
                  <a:gd name="T5" fmla="*/ 44747323 h 262"/>
                  <a:gd name="T6" fmla="*/ 15861487 w 367"/>
                  <a:gd name="T7" fmla="*/ 55933527 h 262"/>
                  <a:gd name="T8" fmla="*/ 31723726 w 367"/>
                  <a:gd name="T9" fmla="*/ 63624564 h 262"/>
                  <a:gd name="T10" fmla="*/ 11329741 w 367"/>
                  <a:gd name="T11" fmla="*/ 61526628 h 262"/>
                  <a:gd name="T12" fmla="*/ 48717961 w 367"/>
                  <a:gd name="T13" fmla="*/ 81802772 h 262"/>
                  <a:gd name="T14" fmla="*/ 32856475 w 367"/>
                  <a:gd name="T15" fmla="*/ 88095743 h 262"/>
                  <a:gd name="T16" fmla="*/ 43620218 w 367"/>
                  <a:gd name="T17" fmla="*/ 102078916 h 262"/>
                  <a:gd name="T18" fmla="*/ 76476692 w 367"/>
                  <a:gd name="T19" fmla="*/ 94387878 h 262"/>
                  <a:gd name="T20" fmla="*/ 75343191 w 367"/>
                  <a:gd name="T21" fmla="*/ 75510637 h 262"/>
                  <a:gd name="T22" fmla="*/ 92338179 w 367"/>
                  <a:gd name="T23" fmla="*/ 67819600 h 262"/>
                  <a:gd name="T24" fmla="*/ 95170426 w 367"/>
                  <a:gd name="T25" fmla="*/ 89493810 h 262"/>
                  <a:gd name="T26" fmla="*/ 114997661 w 367"/>
                  <a:gd name="T27" fmla="*/ 75510637 h 262"/>
                  <a:gd name="T28" fmla="*/ 111032665 w 367"/>
                  <a:gd name="T29" fmla="*/ 89493810 h 262"/>
                  <a:gd name="T30" fmla="*/ 129726399 w 367"/>
                  <a:gd name="T31" fmla="*/ 90192843 h 262"/>
                  <a:gd name="T32" fmla="*/ 57782206 w 367"/>
                  <a:gd name="T33" fmla="*/ 111168020 h 262"/>
                  <a:gd name="T34" fmla="*/ 61181203 w 367"/>
                  <a:gd name="T35" fmla="*/ 126550095 h 262"/>
                  <a:gd name="T36" fmla="*/ 120096157 w 367"/>
                  <a:gd name="T37" fmla="*/ 114664022 h 262"/>
                  <a:gd name="T38" fmla="*/ 79875690 w 367"/>
                  <a:gd name="T39" fmla="*/ 130046097 h 262"/>
                  <a:gd name="T40" fmla="*/ 103101922 w 367"/>
                  <a:gd name="T41" fmla="*/ 138435332 h 262"/>
                  <a:gd name="T42" fmla="*/ 62313951 w 367"/>
                  <a:gd name="T43" fmla="*/ 145427336 h 262"/>
                  <a:gd name="T44" fmla="*/ 123495155 w 367"/>
                  <a:gd name="T45" fmla="*/ 183182655 h 262"/>
                  <a:gd name="T46" fmla="*/ 162016876 w 367"/>
                  <a:gd name="T47" fmla="*/ 89493810 h 262"/>
                  <a:gd name="T48" fmla="*/ 207902590 w 367"/>
                  <a:gd name="T49" fmla="*/ 67120566 h 262"/>
                  <a:gd name="T50" fmla="*/ 157485130 w 367"/>
                  <a:gd name="T51" fmla="*/ 50340425 h 262"/>
                  <a:gd name="T52" fmla="*/ 149553634 w 367"/>
                  <a:gd name="T53" fmla="*/ 26568279 h 262"/>
                  <a:gd name="T54" fmla="*/ 135391646 w 367"/>
                  <a:gd name="T55" fmla="*/ 41251321 h 262"/>
                  <a:gd name="T56" fmla="*/ 142189641 w 367"/>
                  <a:gd name="T57" fmla="*/ 18877241 h 262"/>
                  <a:gd name="T58" fmla="*/ 106500167 w 367"/>
                  <a:gd name="T59" fmla="*/ 0 h 262"/>
                  <a:gd name="T60" fmla="*/ 95737176 w 367"/>
                  <a:gd name="T61" fmla="*/ 18877241 h 262"/>
                  <a:gd name="T62" fmla="*/ 111598663 w 367"/>
                  <a:gd name="T63" fmla="*/ 63624564 h 262"/>
                  <a:gd name="T64" fmla="*/ 73077695 w 367"/>
                  <a:gd name="T65" fmla="*/ 18178208 h 262"/>
                  <a:gd name="T66" fmla="*/ 61181203 w 367"/>
                  <a:gd name="T67" fmla="*/ 26568279 h 262"/>
                  <a:gd name="T68" fmla="*/ 68545196 w 367"/>
                  <a:gd name="T69" fmla="*/ 49641392 h 262"/>
                  <a:gd name="T70" fmla="*/ 31156976 w 367"/>
                  <a:gd name="T71" fmla="*/ 29365248 h 262"/>
                  <a:gd name="T72" fmla="*/ 57782206 w 367"/>
                  <a:gd name="T73" fmla="*/ 16780142 h 262"/>
                  <a:gd name="T74" fmla="*/ 0 w 367"/>
                  <a:gd name="T75" fmla="*/ 23072277 h 2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67"/>
                  <a:gd name="T115" fmla="*/ 0 h 262"/>
                  <a:gd name="T116" fmla="*/ 367 w 367"/>
                  <a:gd name="T117" fmla="*/ 262 h 26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67" h="262">
                    <a:moveTo>
                      <a:pt x="0" y="33"/>
                    </a:moveTo>
                    <a:lnTo>
                      <a:pt x="3" y="64"/>
                    </a:lnTo>
                    <a:lnTo>
                      <a:pt x="41" y="64"/>
                    </a:lnTo>
                    <a:lnTo>
                      <a:pt x="28" y="80"/>
                    </a:lnTo>
                    <a:lnTo>
                      <a:pt x="56" y="91"/>
                    </a:lnTo>
                    <a:lnTo>
                      <a:pt x="20" y="88"/>
                    </a:lnTo>
                    <a:lnTo>
                      <a:pt x="86" y="117"/>
                    </a:lnTo>
                    <a:lnTo>
                      <a:pt x="58" y="126"/>
                    </a:lnTo>
                    <a:lnTo>
                      <a:pt x="77" y="146"/>
                    </a:lnTo>
                    <a:lnTo>
                      <a:pt x="135" y="135"/>
                    </a:lnTo>
                    <a:lnTo>
                      <a:pt x="133" y="108"/>
                    </a:lnTo>
                    <a:lnTo>
                      <a:pt x="163" y="97"/>
                    </a:lnTo>
                    <a:lnTo>
                      <a:pt x="168" y="128"/>
                    </a:lnTo>
                    <a:lnTo>
                      <a:pt x="203" y="108"/>
                    </a:lnTo>
                    <a:lnTo>
                      <a:pt x="196" y="128"/>
                    </a:lnTo>
                    <a:lnTo>
                      <a:pt x="229" y="129"/>
                    </a:lnTo>
                    <a:lnTo>
                      <a:pt x="102" y="159"/>
                    </a:lnTo>
                    <a:lnTo>
                      <a:pt x="108" y="181"/>
                    </a:lnTo>
                    <a:lnTo>
                      <a:pt x="212" y="164"/>
                    </a:lnTo>
                    <a:lnTo>
                      <a:pt x="141" y="186"/>
                    </a:lnTo>
                    <a:lnTo>
                      <a:pt x="182" y="198"/>
                    </a:lnTo>
                    <a:lnTo>
                      <a:pt x="110" y="208"/>
                    </a:lnTo>
                    <a:lnTo>
                      <a:pt x="218" y="262"/>
                    </a:lnTo>
                    <a:lnTo>
                      <a:pt x="286" y="128"/>
                    </a:lnTo>
                    <a:lnTo>
                      <a:pt x="367" y="96"/>
                    </a:lnTo>
                    <a:lnTo>
                      <a:pt x="278" y="72"/>
                    </a:lnTo>
                    <a:lnTo>
                      <a:pt x="264" y="38"/>
                    </a:lnTo>
                    <a:lnTo>
                      <a:pt x="239" y="59"/>
                    </a:lnTo>
                    <a:lnTo>
                      <a:pt x="251" y="27"/>
                    </a:lnTo>
                    <a:lnTo>
                      <a:pt x="188" y="0"/>
                    </a:lnTo>
                    <a:lnTo>
                      <a:pt x="169" y="27"/>
                    </a:lnTo>
                    <a:lnTo>
                      <a:pt x="197" y="91"/>
                    </a:lnTo>
                    <a:lnTo>
                      <a:pt x="129" y="26"/>
                    </a:lnTo>
                    <a:lnTo>
                      <a:pt x="108" y="38"/>
                    </a:lnTo>
                    <a:lnTo>
                      <a:pt x="121" y="71"/>
                    </a:lnTo>
                    <a:lnTo>
                      <a:pt x="55" y="42"/>
                    </a:lnTo>
                    <a:lnTo>
                      <a:pt x="102" y="24"/>
                    </a:lnTo>
                    <a:lnTo>
                      <a:pt x="0" y="33"/>
                    </a:lnTo>
                    <a:close/>
                  </a:path>
                </a:pathLst>
              </a:custGeom>
              <a:grpFill/>
              <a:ln w="3175" cap="rnd">
                <a:solidFill>
                  <a:schemeClr val="accent5"/>
                </a:solidFill>
                <a:round/>
                <a:headEnd/>
                <a:tailEnd/>
              </a:ln>
            </p:spPr>
            <p:txBody>
              <a:bodyPr/>
              <a:lstStyle/>
              <a:p>
                <a:endParaRPr lang="en-US" dirty="0"/>
              </a:p>
            </p:txBody>
          </p:sp>
          <p:sp>
            <p:nvSpPr>
              <p:cNvPr id="411" name="Freeform 150"/>
              <p:cNvSpPr>
                <a:spLocks noChangeAspect="1"/>
              </p:cNvSpPr>
              <p:nvPr/>
            </p:nvSpPr>
            <p:spPr bwMode="gray">
              <a:xfrm>
                <a:off x="4920228" y="1436687"/>
                <a:ext cx="249237" cy="92074"/>
              </a:xfrm>
              <a:custGeom>
                <a:avLst/>
                <a:gdLst>
                  <a:gd name="T0" fmla="*/ 0 w 333"/>
                  <a:gd name="T1" fmla="*/ 20318441 h 110"/>
                  <a:gd name="T2" fmla="*/ 27449751 w 333"/>
                  <a:gd name="T3" fmla="*/ 26624742 h 110"/>
                  <a:gd name="T4" fmla="*/ 9523398 w 333"/>
                  <a:gd name="T5" fmla="*/ 35732633 h 110"/>
                  <a:gd name="T6" fmla="*/ 16805909 w 333"/>
                  <a:gd name="T7" fmla="*/ 42739541 h 110"/>
                  <a:gd name="T8" fmla="*/ 85709087 w 333"/>
                  <a:gd name="T9" fmla="*/ 42038934 h 110"/>
                  <a:gd name="T10" fmla="*/ 42574619 w 333"/>
                  <a:gd name="T11" fmla="*/ 53248647 h 110"/>
                  <a:gd name="T12" fmla="*/ 110917950 w 333"/>
                  <a:gd name="T13" fmla="*/ 77070960 h 110"/>
                  <a:gd name="T14" fmla="*/ 156853900 w 333"/>
                  <a:gd name="T15" fmla="*/ 62357375 h 110"/>
                  <a:gd name="T16" fmla="*/ 186543790 w 333"/>
                  <a:gd name="T17" fmla="*/ 35732633 h 110"/>
                  <a:gd name="T18" fmla="*/ 178140836 w 333"/>
                  <a:gd name="T19" fmla="*/ 23121707 h 110"/>
                  <a:gd name="T20" fmla="*/ 134445773 w 333"/>
                  <a:gd name="T21" fmla="*/ 23822314 h 110"/>
                  <a:gd name="T22" fmla="*/ 141728283 w 333"/>
                  <a:gd name="T23" fmla="*/ 9108729 h 110"/>
                  <a:gd name="T24" fmla="*/ 105876327 w 333"/>
                  <a:gd name="T25" fmla="*/ 23822314 h 110"/>
                  <a:gd name="T26" fmla="*/ 100834704 w 333"/>
                  <a:gd name="T27" fmla="*/ 0 h 110"/>
                  <a:gd name="T28" fmla="*/ 91871153 w 333"/>
                  <a:gd name="T29" fmla="*/ 30828384 h 110"/>
                  <a:gd name="T30" fmla="*/ 42574619 w 333"/>
                  <a:gd name="T31" fmla="*/ 0 h 110"/>
                  <a:gd name="T32" fmla="*/ 43695063 w 333"/>
                  <a:gd name="T33" fmla="*/ 18917227 h 110"/>
                  <a:gd name="T34" fmla="*/ 29130042 w 333"/>
                  <a:gd name="T35" fmla="*/ 9108729 h 110"/>
                  <a:gd name="T36" fmla="*/ 35292109 w 333"/>
                  <a:gd name="T37" fmla="*/ 27325349 h 110"/>
                  <a:gd name="T38" fmla="*/ 0 w 333"/>
                  <a:gd name="T39" fmla="*/ 20318441 h 1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33"/>
                  <a:gd name="T61" fmla="*/ 0 h 110"/>
                  <a:gd name="T62" fmla="*/ 333 w 333"/>
                  <a:gd name="T63" fmla="*/ 110 h 11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33" h="110">
                    <a:moveTo>
                      <a:pt x="0" y="29"/>
                    </a:moveTo>
                    <a:lnTo>
                      <a:pt x="49" y="38"/>
                    </a:lnTo>
                    <a:lnTo>
                      <a:pt x="17" y="51"/>
                    </a:lnTo>
                    <a:lnTo>
                      <a:pt x="30" y="61"/>
                    </a:lnTo>
                    <a:lnTo>
                      <a:pt x="153" y="60"/>
                    </a:lnTo>
                    <a:lnTo>
                      <a:pt x="76" y="76"/>
                    </a:lnTo>
                    <a:lnTo>
                      <a:pt x="198" y="110"/>
                    </a:lnTo>
                    <a:lnTo>
                      <a:pt x="280" y="89"/>
                    </a:lnTo>
                    <a:lnTo>
                      <a:pt x="333" y="51"/>
                    </a:lnTo>
                    <a:lnTo>
                      <a:pt x="318" y="33"/>
                    </a:lnTo>
                    <a:lnTo>
                      <a:pt x="240" y="34"/>
                    </a:lnTo>
                    <a:lnTo>
                      <a:pt x="253" y="13"/>
                    </a:lnTo>
                    <a:lnTo>
                      <a:pt x="189" y="34"/>
                    </a:lnTo>
                    <a:lnTo>
                      <a:pt x="180" y="0"/>
                    </a:lnTo>
                    <a:lnTo>
                      <a:pt x="164" y="44"/>
                    </a:lnTo>
                    <a:lnTo>
                      <a:pt x="76" y="0"/>
                    </a:lnTo>
                    <a:lnTo>
                      <a:pt x="78" y="27"/>
                    </a:lnTo>
                    <a:lnTo>
                      <a:pt x="52" y="13"/>
                    </a:lnTo>
                    <a:lnTo>
                      <a:pt x="63" y="39"/>
                    </a:lnTo>
                    <a:lnTo>
                      <a:pt x="0" y="29"/>
                    </a:lnTo>
                    <a:close/>
                  </a:path>
                </a:pathLst>
              </a:custGeom>
              <a:grpFill/>
              <a:ln w="3175" cap="rnd">
                <a:solidFill>
                  <a:schemeClr val="accent5"/>
                </a:solidFill>
                <a:round/>
                <a:headEnd/>
                <a:tailEnd/>
              </a:ln>
            </p:spPr>
            <p:txBody>
              <a:bodyPr/>
              <a:lstStyle/>
              <a:p>
                <a:endParaRPr lang="en-US" dirty="0"/>
              </a:p>
            </p:txBody>
          </p:sp>
          <p:sp>
            <p:nvSpPr>
              <p:cNvPr id="412" name="Freeform 151"/>
              <p:cNvSpPr>
                <a:spLocks noChangeAspect="1"/>
              </p:cNvSpPr>
              <p:nvPr/>
            </p:nvSpPr>
            <p:spPr bwMode="gray">
              <a:xfrm>
                <a:off x="5005953" y="1584322"/>
                <a:ext cx="106363" cy="58736"/>
              </a:xfrm>
              <a:custGeom>
                <a:avLst/>
                <a:gdLst>
                  <a:gd name="T0" fmla="*/ 0 w 143"/>
                  <a:gd name="T1" fmla="*/ 39011960 h 71"/>
                  <a:gd name="T2" fmla="*/ 6638328 w 143"/>
                  <a:gd name="T3" fmla="*/ 13688436 h 71"/>
                  <a:gd name="T4" fmla="*/ 39278817 w 143"/>
                  <a:gd name="T5" fmla="*/ 0 h 71"/>
                  <a:gd name="T6" fmla="*/ 44811129 w 143"/>
                  <a:gd name="T7" fmla="*/ 13688436 h 71"/>
                  <a:gd name="T8" fmla="*/ 79111014 w 143"/>
                  <a:gd name="T9" fmla="*/ 25323524 h 71"/>
                  <a:gd name="T10" fmla="*/ 30980350 w 143"/>
                  <a:gd name="T11" fmla="*/ 48593699 h 71"/>
                  <a:gd name="T12" fmla="*/ 39278817 w 143"/>
                  <a:gd name="T13" fmla="*/ 36274438 h 71"/>
                  <a:gd name="T14" fmla="*/ 0 w 143"/>
                  <a:gd name="T15" fmla="*/ 39011960 h 71"/>
                  <a:gd name="T16" fmla="*/ 0 60000 65536"/>
                  <a:gd name="T17" fmla="*/ 0 60000 65536"/>
                  <a:gd name="T18" fmla="*/ 0 60000 65536"/>
                  <a:gd name="T19" fmla="*/ 0 60000 65536"/>
                  <a:gd name="T20" fmla="*/ 0 60000 65536"/>
                  <a:gd name="T21" fmla="*/ 0 60000 65536"/>
                  <a:gd name="T22" fmla="*/ 0 60000 65536"/>
                  <a:gd name="T23" fmla="*/ 0 60000 65536"/>
                  <a:gd name="T24" fmla="*/ 0 w 143"/>
                  <a:gd name="T25" fmla="*/ 0 h 71"/>
                  <a:gd name="T26" fmla="*/ 143 w 143"/>
                  <a:gd name="T27" fmla="*/ 71 h 7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3" h="71">
                    <a:moveTo>
                      <a:pt x="0" y="57"/>
                    </a:moveTo>
                    <a:lnTo>
                      <a:pt x="12" y="20"/>
                    </a:lnTo>
                    <a:lnTo>
                      <a:pt x="71" y="0"/>
                    </a:lnTo>
                    <a:lnTo>
                      <a:pt x="81" y="20"/>
                    </a:lnTo>
                    <a:lnTo>
                      <a:pt x="143" y="37"/>
                    </a:lnTo>
                    <a:lnTo>
                      <a:pt x="56" y="71"/>
                    </a:lnTo>
                    <a:lnTo>
                      <a:pt x="71" y="53"/>
                    </a:lnTo>
                    <a:lnTo>
                      <a:pt x="0" y="57"/>
                    </a:lnTo>
                    <a:close/>
                  </a:path>
                </a:pathLst>
              </a:custGeom>
              <a:grpFill/>
              <a:ln w="3175" cap="rnd">
                <a:solidFill>
                  <a:schemeClr val="accent5"/>
                </a:solidFill>
                <a:round/>
                <a:headEnd/>
                <a:tailEnd/>
              </a:ln>
            </p:spPr>
            <p:txBody>
              <a:bodyPr/>
              <a:lstStyle/>
              <a:p>
                <a:endParaRPr lang="en-US" dirty="0"/>
              </a:p>
            </p:txBody>
          </p:sp>
          <p:sp>
            <p:nvSpPr>
              <p:cNvPr id="413" name="Freeform 152"/>
              <p:cNvSpPr>
                <a:spLocks noChangeAspect="1"/>
              </p:cNvSpPr>
              <p:nvPr/>
            </p:nvSpPr>
            <p:spPr bwMode="gray">
              <a:xfrm>
                <a:off x="4755127" y="2093909"/>
                <a:ext cx="334962" cy="606424"/>
              </a:xfrm>
              <a:custGeom>
                <a:avLst/>
                <a:gdLst>
                  <a:gd name="T0" fmla="*/ 0 w 445"/>
                  <a:gd name="T1" fmla="*/ 377135956 h 733"/>
                  <a:gd name="T2" fmla="*/ 10198652 w 445"/>
                  <a:gd name="T3" fmla="*/ 434630506 h 733"/>
                  <a:gd name="T4" fmla="*/ 32295606 w 445"/>
                  <a:gd name="T5" fmla="*/ 462008981 h 733"/>
                  <a:gd name="T6" fmla="*/ 29463107 w 445"/>
                  <a:gd name="T7" fmla="*/ 501707068 h 733"/>
                  <a:gd name="T8" fmla="*/ 91221820 w 445"/>
                  <a:gd name="T9" fmla="*/ 475013613 h 733"/>
                  <a:gd name="T10" fmla="*/ 107086222 w 445"/>
                  <a:gd name="T11" fmla="*/ 395616613 h 733"/>
                  <a:gd name="T12" fmla="*/ 95753969 w 445"/>
                  <a:gd name="T13" fmla="*/ 392878186 h 733"/>
                  <a:gd name="T14" fmla="*/ 141081478 w 445"/>
                  <a:gd name="T15" fmla="*/ 368238137 h 733"/>
                  <a:gd name="T16" fmla="*/ 97453618 w 445"/>
                  <a:gd name="T17" fmla="*/ 362762111 h 733"/>
                  <a:gd name="T18" fmla="*/ 130882826 w 445"/>
                  <a:gd name="T19" fmla="*/ 368238137 h 733"/>
                  <a:gd name="T20" fmla="*/ 149013679 w 445"/>
                  <a:gd name="T21" fmla="*/ 347704074 h 733"/>
                  <a:gd name="T22" fmla="*/ 121817776 w 445"/>
                  <a:gd name="T23" fmla="*/ 322379005 h 733"/>
                  <a:gd name="T24" fmla="*/ 96887570 w 445"/>
                  <a:gd name="T25" fmla="*/ 340175469 h 733"/>
                  <a:gd name="T26" fmla="*/ 117284874 w 445"/>
                  <a:gd name="T27" fmla="*/ 324432411 h 733"/>
                  <a:gd name="T28" fmla="*/ 117851675 w 445"/>
                  <a:gd name="T29" fmla="*/ 251879823 h 733"/>
                  <a:gd name="T30" fmla="*/ 202840191 w 445"/>
                  <a:gd name="T31" fmla="*/ 183434876 h 733"/>
                  <a:gd name="T32" fmla="*/ 196607640 w 445"/>
                  <a:gd name="T33" fmla="*/ 168376838 h 733"/>
                  <a:gd name="T34" fmla="*/ 211339193 w 445"/>
                  <a:gd name="T35" fmla="*/ 134153951 h 733"/>
                  <a:gd name="T36" fmla="*/ 252133801 w 445"/>
                  <a:gd name="T37" fmla="*/ 123201899 h 733"/>
                  <a:gd name="T38" fmla="*/ 241935149 w 445"/>
                  <a:gd name="T39" fmla="*/ 41751493 h 733"/>
                  <a:gd name="T40" fmla="*/ 184142537 w 445"/>
                  <a:gd name="T41" fmla="*/ 0 h 733"/>
                  <a:gd name="T42" fmla="*/ 175077487 w 445"/>
                  <a:gd name="T43" fmla="*/ 0 h 733"/>
                  <a:gd name="T44" fmla="*/ 174510686 w 445"/>
                  <a:gd name="T45" fmla="*/ 26693455 h 733"/>
                  <a:gd name="T46" fmla="*/ 138248979 w 445"/>
                  <a:gd name="T47" fmla="*/ 21902449 h 733"/>
                  <a:gd name="T48" fmla="*/ 130882826 w 445"/>
                  <a:gd name="T49" fmla="*/ 41751493 h 733"/>
                  <a:gd name="T50" fmla="*/ 106519421 w 445"/>
                  <a:gd name="T51" fmla="*/ 47911712 h 733"/>
                  <a:gd name="T52" fmla="*/ 99720069 w 445"/>
                  <a:gd name="T53" fmla="*/ 80766213 h 733"/>
                  <a:gd name="T54" fmla="*/ 65158013 w 445"/>
                  <a:gd name="T55" fmla="*/ 119780106 h 733"/>
                  <a:gd name="T56" fmla="*/ 49293610 w 445"/>
                  <a:gd name="T57" fmla="*/ 173167844 h 733"/>
                  <a:gd name="T58" fmla="*/ 56659010 w 445"/>
                  <a:gd name="T59" fmla="*/ 195070293 h 733"/>
                  <a:gd name="T60" fmla="*/ 19830503 w 445"/>
                  <a:gd name="T61" fmla="*/ 212181737 h 733"/>
                  <a:gd name="T62" fmla="*/ 18697654 w 445"/>
                  <a:gd name="T63" fmla="*/ 281996726 h 733"/>
                  <a:gd name="T64" fmla="*/ 28896306 w 445"/>
                  <a:gd name="T65" fmla="*/ 296369743 h 733"/>
                  <a:gd name="T66" fmla="*/ 18697654 w 445"/>
                  <a:gd name="T67" fmla="*/ 310743587 h 733"/>
                  <a:gd name="T68" fmla="*/ 22663755 w 445"/>
                  <a:gd name="T69" fmla="*/ 341543855 h 733"/>
                  <a:gd name="T70" fmla="*/ 0 w 445"/>
                  <a:gd name="T71" fmla="*/ 377135956 h 73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45"/>
                  <a:gd name="T109" fmla="*/ 0 h 733"/>
                  <a:gd name="T110" fmla="*/ 445 w 445"/>
                  <a:gd name="T111" fmla="*/ 733 h 73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45" h="733">
                    <a:moveTo>
                      <a:pt x="0" y="551"/>
                    </a:moveTo>
                    <a:lnTo>
                      <a:pt x="18" y="635"/>
                    </a:lnTo>
                    <a:lnTo>
                      <a:pt x="57" y="675"/>
                    </a:lnTo>
                    <a:lnTo>
                      <a:pt x="52" y="733"/>
                    </a:lnTo>
                    <a:lnTo>
                      <a:pt x="161" y="694"/>
                    </a:lnTo>
                    <a:lnTo>
                      <a:pt x="189" y="578"/>
                    </a:lnTo>
                    <a:lnTo>
                      <a:pt x="169" y="574"/>
                    </a:lnTo>
                    <a:lnTo>
                      <a:pt x="249" y="538"/>
                    </a:lnTo>
                    <a:lnTo>
                      <a:pt x="172" y="530"/>
                    </a:lnTo>
                    <a:lnTo>
                      <a:pt x="231" y="538"/>
                    </a:lnTo>
                    <a:lnTo>
                      <a:pt x="263" y="508"/>
                    </a:lnTo>
                    <a:lnTo>
                      <a:pt x="215" y="471"/>
                    </a:lnTo>
                    <a:lnTo>
                      <a:pt x="171" y="497"/>
                    </a:lnTo>
                    <a:lnTo>
                      <a:pt x="207" y="474"/>
                    </a:lnTo>
                    <a:lnTo>
                      <a:pt x="208" y="368"/>
                    </a:lnTo>
                    <a:lnTo>
                      <a:pt x="358" y="268"/>
                    </a:lnTo>
                    <a:lnTo>
                      <a:pt x="347" y="246"/>
                    </a:lnTo>
                    <a:lnTo>
                      <a:pt x="373" y="196"/>
                    </a:lnTo>
                    <a:lnTo>
                      <a:pt x="445" y="180"/>
                    </a:lnTo>
                    <a:lnTo>
                      <a:pt x="427" y="61"/>
                    </a:lnTo>
                    <a:lnTo>
                      <a:pt x="325" y="0"/>
                    </a:lnTo>
                    <a:lnTo>
                      <a:pt x="309" y="0"/>
                    </a:lnTo>
                    <a:lnTo>
                      <a:pt x="308" y="39"/>
                    </a:lnTo>
                    <a:lnTo>
                      <a:pt x="244" y="32"/>
                    </a:lnTo>
                    <a:lnTo>
                      <a:pt x="231" y="61"/>
                    </a:lnTo>
                    <a:lnTo>
                      <a:pt x="188" y="70"/>
                    </a:lnTo>
                    <a:lnTo>
                      <a:pt x="176" y="118"/>
                    </a:lnTo>
                    <a:lnTo>
                      <a:pt x="115" y="175"/>
                    </a:lnTo>
                    <a:lnTo>
                      <a:pt x="87" y="253"/>
                    </a:lnTo>
                    <a:lnTo>
                      <a:pt x="100" y="285"/>
                    </a:lnTo>
                    <a:lnTo>
                      <a:pt x="35" y="310"/>
                    </a:lnTo>
                    <a:lnTo>
                      <a:pt x="33" y="412"/>
                    </a:lnTo>
                    <a:lnTo>
                      <a:pt x="51" y="433"/>
                    </a:lnTo>
                    <a:lnTo>
                      <a:pt x="33" y="454"/>
                    </a:lnTo>
                    <a:lnTo>
                      <a:pt x="40" y="499"/>
                    </a:lnTo>
                    <a:lnTo>
                      <a:pt x="0" y="551"/>
                    </a:lnTo>
                    <a:close/>
                  </a:path>
                </a:pathLst>
              </a:custGeom>
              <a:grpFill/>
              <a:ln w="3175" cap="rnd">
                <a:solidFill>
                  <a:schemeClr val="accent5"/>
                </a:solidFill>
                <a:round/>
                <a:headEnd/>
                <a:tailEnd/>
              </a:ln>
            </p:spPr>
            <p:txBody>
              <a:bodyPr/>
              <a:lstStyle/>
              <a:p>
                <a:endParaRPr lang="en-US" dirty="0"/>
              </a:p>
            </p:txBody>
          </p:sp>
          <p:sp>
            <p:nvSpPr>
              <p:cNvPr id="414" name="Freeform 153"/>
              <p:cNvSpPr>
                <a:spLocks noChangeAspect="1"/>
              </p:cNvSpPr>
              <p:nvPr/>
            </p:nvSpPr>
            <p:spPr bwMode="gray">
              <a:xfrm>
                <a:off x="4617014" y="2994021"/>
                <a:ext cx="117476" cy="63500"/>
              </a:xfrm>
              <a:custGeom>
                <a:avLst/>
                <a:gdLst>
                  <a:gd name="T0" fmla="*/ 0 w 153"/>
                  <a:gd name="T1" fmla="*/ 36301112 h 76"/>
                  <a:gd name="T2" fmla="*/ 20044460 w 153"/>
                  <a:gd name="T3" fmla="*/ 53055921 h 76"/>
                  <a:gd name="T4" fmla="*/ 48341346 w 153"/>
                  <a:gd name="T5" fmla="*/ 38395776 h 76"/>
                  <a:gd name="T6" fmla="*/ 61311201 w 153"/>
                  <a:gd name="T7" fmla="*/ 52357421 h 76"/>
                  <a:gd name="T8" fmla="*/ 90198533 w 153"/>
                  <a:gd name="T9" fmla="*/ 24433296 h 76"/>
                  <a:gd name="T10" fmla="*/ 73101698 w 153"/>
                  <a:gd name="T11" fmla="*/ 21640967 h 76"/>
                  <a:gd name="T12" fmla="*/ 71923109 w 153"/>
                  <a:gd name="T13" fmla="*/ 9075487 h 76"/>
                  <a:gd name="T14" fmla="*/ 70154074 w 153"/>
                  <a:gd name="T15" fmla="*/ 5584658 h 76"/>
                  <a:gd name="T16" fmla="*/ 30065922 w 153"/>
                  <a:gd name="T17" fmla="*/ 0 h 76"/>
                  <a:gd name="T18" fmla="*/ 0 w 153"/>
                  <a:gd name="T19" fmla="*/ 36301112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
                  <a:gd name="T31" fmla="*/ 0 h 76"/>
                  <a:gd name="T32" fmla="*/ 153 w 153"/>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 h="76">
                    <a:moveTo>
                      <a:pt x="0" y="52"/>
                    </a:moveTo>
                    <a:lnTo>
                      <a:pt x="34" y="76"/>
                    </a:lnTo>
                    <a:lnTo>
                      <a:pt x="82" y="55"/>
                    </a:lnTo>
                    <a:lnTo>
                      <a:pt x="104" y="75"/>
                    </a:lnTo>
                    <a:lnTo>
                      <a:pt x="153" y="35"/>
                    </a:lnTo>
                    <a:lnTo>
                      <a:pt x="124" y="31"/>
                    </a:lnTo>
                    <a:lnTo>
                      <a:pt x="122" y="13"/>
                    </a:lnTo>
                    <a:lnTo>
                      <a:pt x="119" y="8"/>
                    </a:lnTo>
                    <a:lnTo>
                      <a:pt x="51" y="0"/>
                    </a:lnTo>
                    <a:lnTo>
                      <a:pt x="0" y="52"/>
                    </a:lnTo>
                    <a:close/>
                  </a:path>
                </a:pathLst>
              </a:custGeom>
              <a:grpFill/>
              <a:ln w="3175" cap="rnd">
                <a:solidFill>
                  <a:schemeClr val="accent5"/>
                </a:solidFill>
                <a:round/>
                <a:headEnd/>
                <a:tailEnd/>
              </a:ln>
            </p:spPr>
            <p:txBody>
              <a:bodyPr/>
              <a:lstStyle/>
              <a:p>
                <a:endParaRPr lang="en-US" dirty="0"/>
              </a:p>
            </p:txBody>
          </p:sp>
          <p:sp>
            <p:nvSpPr>
              <p:cNvPr id="415" name="Freeform 154"/>
              <p:cNvSpPr>
                <a:spLocks noChangeAspect="1"/>
              </p:cNvSpPr>
              <p:nvPr/>
            </p:nvSpPr>
            <p:spPr bwMode="gray">
              <a:xfrm>
                <a:off x="5382188" y="3355970"/>
                <a:ext cx="184150" cy="155573"/>
              </a:xfrm>
              <a:custGeom>
                <a:avLst/>
                <a:gdLst>
                  <a:gd name="T0" fmla="*/ 0 w 247"/>
                  <a:gd name="T1" fmla="*/ 118575314 h 189"/>
                  <a:gd name="T2" fmla="*/ 2779398 w 247"/>
                  <a:gd name="T3" fmla="*/ 105023826 h 189"/>
                  <a:gd name="T4" fmla="*/ 22789122 w 247"/>
                  <a:gd name="T5" fmla="*/ 77920850 h 189"/>
                  <a:gd name="T6" fmla="*/ 11116845 w 247"/>
                  <a:gd name="T7" fmla="*/ 65724264 h 189"/>
                  <a:gd name="T8" fmla="*/ 10560667 w 247"/>
                  <a:gd name="T9" fmla="*/ 32523406 h 189"/>
                  <a:gd name="T10" fmla="*/ 22789122 w 247"/>
                  <a:gd name="T11" fmla="*/ 6775332 h 189"/>
                  <a:gd name="T12" fmla="*/ 137292399 w 247"/>
                  <a:gd name="T13" fmla="*/ 0 h 189"/>
                  <a:gd name="T14" fmla="*/ 116170319 w 247"/>
                  <a:gd name="T15" fmla="*/ 18971919 h 189"/>
                  <a:gd name="T16" fmla="*/ 108944482 w 247"/>
                  <a:gd name="T17" fmla="*/ 70467244 h 189"/>
                  <a:gd name="T18" fmla="*/ 62253883 w 247"/>
                  <a:gd name="T19" fmla="*/ 100958297 h 189"/>
                  <a:gd name="T20" fmla="*/ 20565902 w 247"/>
                  <a:gd name="T21" fmla="*/ 128061273 h 189"/>
                  <a:gd name="T22" fmla="*/ 0 w 247"/>
                  <a:gd name="T23" fmla="*/ 118575314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189"/>
                  <a:gd name="T38" fmla="*/ 247 w 24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189">
                    <a:moveTo>
                      <a:pt x="0" y="175"/>
                    </a:moveTo>
                    <a:lnTo>
                      <a:pt x="5" y="155"/>
                    </a:lnTo>
                    <a:lnTo>
                      <a:pt x="41" y="115"/>
                    </a:lnTo>
                    <a:lnTo>
                      <a:pt x="20" y="97"/>
                    </a:lnTo>
                    <a:lnTo>
                      <a:pt x="19" y="48"/>
                    </a:lnTo>
                    <a:lnTo>
                      <a:pt x="41" y="10"/>
                    </a:lnTo>
                    <a:lnTo>
                      <a:pt x="247" y="0"/>
                    </a:lnTo>
                    <a:lnTo>
                      <a:pt x="209" y="28"/>
                    </a:lnTo>
                    <a:lnTo>
                      <a:pt x="196" y="104"/>
                    </a:lnTo>
                    <a:lnTo>
                      <a:pt x="112" y="149"/>
                    </a:lnTo>
                    <a:lnTo>
                      <a:pt x="37" y="189"/>
                    </a:lnTo>
                    <a:lnTo>
                      <a:pt x="0" y="175"/>
                    </a:lnTo>
                    <a:close/>
                  </a:path>
                </a:pathLst>
              </a:custGeom>
              <a:grpFill/>
              <a:ln w="3175" cap="rnd">
                <a:solidFill>
                  <a:schemeClr val="accent5"/>
                </a:solidFill>
                <a:round/>
                <a:headEnd/>
                <a:tailEnd/>
              </a:ln>
            </p:spPr>
            <p:txBody>
              <a:bodyPr/>
              <a:lstStyle/>
              <a:p>
                <a:endParaRPr lang="en-US" dirty="0"/>
              </a:p>
            </p:txBody>
          </p:sp>
          <p:sp>
            <p:nvSpPr>
              <p:cNvPr id="416" name="Freeform 155"/>
              <p:cNvSpPr>
                <a:spLocks noChangeAspect="1"/>
              </p:cNvSpPr>
              <p:nvPr/>
            </p:nvSpPr>
            <p:spPr bwMode="gray">
              <a:xfrm>
                <a:off x="6991912" y="3868734"/>
                <a:ext cx="206376" cy="438149"/>
              </a:xfrm>
              <a:custGeom>
                <a:avLst/>
                <a:gdLst>
                  <a:gd name="T0" fmla="*/ 0 w 275"/>
                  <a:gd name="T1" fmla="*/ 57625422 h 529"/>
                  <a:gd name="T2" fmla="*/ 10700731 w 275"/>
                  <a:gd name="T3" fmla="*/ 29498511 h 529"/>
                  <a:gd name="T4" fmla="*/ 52375724 w 275"/>
                  <a:gd name="T5" fmla="*/ 0 h 529"/>
                  <a:gd name="T6" fmla="*/ 70960730 w 275"/>
                  <a:gd name="T7" fmla="*/ 28126911 h 529"/>
                  <a:gd name="T8" fmla="*/ 65329320 w 275"/>
                  <a:gd name="T9" fmla="*/ 76833620 h 529"/>
                  <a:gd name="T10" fmla="*/ 114889338 w 275"/>
                  <a:gd name="T11" fmla="*/ 54881393 h 529"/>
                  <a:gd name="T12" fmla="*/ 136290050 w 275"/>
                  <a:gd name="T13" fmla="*/ 76833620 h 529"/>
                  <a:gd name="T14" fmla="*/ 154875057 w 275"/>
                  <a:gd name="T15" fmla="*/ 124854528 h 529"/>
                  <a:gd name="T16" fmla="*/ 148117214 w 275"/>
                  <a:gd name="T17" fmla="*/ 155039667 h 529"/>
                  <a:gd name="T18" fmla="*/ 110383609 w 275"/>
                  <a:gd name="T19" fmla="*/ 152981439 h 529"/>
                  <a:gd name="T20" fmla="*/ 96867172 w 275"/>
                  <a:gd name="T21" fmla="*/ 167388209 h 529"/>
                  <a:gd name="T22" fmla="*/ 104188606 w 275"/>
                  <a:gd name="T23" fmla="*/ 218153146 h 529"/>
                  <a:gd name="T24" fmla="*/ 53502156 w 275"/>
                  <a:gd name="T25" fmla="*/ 174247865 h 529"/>
                  <a:gd name="T26" fmla="*/ 32101444 w 275"/>
                  <a:gd name="T27" fmla="*/ 252453913 h 529"/>
                  <a:gd name="T28" fmla="*/ 56317861 w 275"/>
                  <a:gd name="T29" fmla="*/ 323799476 h 529"/>
                  <a:gd name="T30" fmla="*/ 90672170 w 275"/>
                  <a:gd name="T31" fmla="*/ 349868159 h 529"/>
                  <a:gd name="T32" fmla="*/ 72650754 w 275"/>
                  <a:gd name="T33" fmla="*/ 362902500 h 529"/>
                  <a:gd name="T34" fmla="*/ 68145025 w 275"/>
                  <a:gd name="T35" fmla="*/ 342321874 h 529"/>
                  <a:gd name="T36" fmla="*/ 53502156 w 275"/>
                  <a:gd name="T37" fmla="*/ 342321874 h 529"/>
                  <a:gd name="T38" fmla="*/ 14642869 w 275"/>
                  <a:gd name="T39" fmla="*/ 301847250 h 529"/>
                  <a:gd name="T40" fmla="*/ 21400712 w 275"/>
                  <a:gd name="T41" fmla="*/ 255883741 h 529"/>
                  <a:gd name="T42" fmla="*/ 41112151 w 275"/>
                  <a:gd name="T43" fmla="*/ 212665089 h 529"/>
                  <a:gd name="T44" fmla="*/ 13516437 w 275"/>
                  <a:gd name="T45" fmla="*/ 142691126 h 529"/>
                  <a:gd name="T46" fmla="*/ 22527145 w 275"/>
                  <a:gd name="T47" fmla="*/ 111134387 h 529"/>
                  <a:gd name="T48" fmla="*/ 0 w 275"/>
                  <a:gd name="T49" fmla="*/ 57625422 h 52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75"/>
                  <a:gd name="T76" fmla="*/ 0 h 529"/>
                  <a:gd name="T77" fmla="*/ 275 w 275"/>
                  <a:gd name="T78" fmla="*/ 529 h 52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75" h="529">
                    <a:moveTo>
                      <a:pt x="0" y="84"/>
                    </a:moveTo>
                    <a:lnTo>
                      <a:pt x="19" y="43"/>
                    </a:lnTo>
                    <a:lnTo>
                      <a:pt x="93" y="0"/>
                    </a:lnTo>
                    <a:lnTo>
                      <a:pt x="126" y="41"/>
                    </a:lnTo>
                    <a:lnTo>
                      <a:pt x="116" y="112"/>
                    </a:lnTo>
                    <a:lnTo>
                      <a:pt x="204" y="80"/>
                    </a:lnTo>
                    <a:lnTo>
                      <a:pt x="242" y="112"/>
                    </a:lnTo>
                    <a:lnTo>
                      <a:pt x="275" y="182"/>
                    </a:lnTo>
                    <a:lnTo>
                      <a:pt x="263" y="226"/>
                    </a:lnTo>
                    <a:lnTo>
                      <a:pt x="196" y="223"/>
                    </a:lnTo>
                    <a:lnTo>
                      <a:pt x="172" y="244"/>
                    </a:lnTo>
                    <a:lnTo>
                      <a:pt x="185" y="318"/>
                    </a:lnTo>
                    <a:lnTo>
                      <a:pt x="95" y="254"/>
                    </a:lnTo>
                    <a:lnTo>
                      <a:pt x="57" y="368"/>
                    </a:lnTo>
                    <a:lnTo>
                      <a:pt x="100" y="472"/>
                    </a:lnTo>
                    <a:lnTo>
                      <a:pt x="161" y="510"/>
                    </a:lnTo>
                    <a:lnTo>
                      <a:pt x="129" y="529"/>
                    </a:lnTo>
                    <a:lnTo>
                      <a:pt x="121" y="499"/>
                    </a:lnTo>
                    <a:lnTo>
                      <a:pt x="95" y="499"/>
                    </a:lnTo>
                    <a:lnTo>
                      <a:pt x="26" y="440"/>
                    </a:lnTo>
                    <a:lnTo>
                      <a:pt x="38" y="373"/>
                    </a:lnTo>
                    <a:lnTo>
                      <a:pt x="73" y="310"/>
                    </a:lnTo>
                    <a:lnTo>
                      <a:pt x="24" y="208"/>
                    </a:lnTo>
                    <a:lnTo>
                      <a:pt x="40" y="162"/>
                    </a:lnTo>
                    <a:lnTo>
                      <a:pt x="0" y="84"/>
                    </a:lnTo>
                    <a:close/>
                  </a:path>
                </a:pathLst>
              </a:custGeom>
              <a:grpFill/>
              <a:ln w="3175" cap="rnd">
                <a:solidFill>
                  <a:schemeClr val="accent5"/>
                </a:solidFill>
                <a:round/>
                <a:headEnd/>
                <a:tailEnd/>
              </a:ln>
            </p:spPr>
            <p:txBody>
              <a:bodyPr/>
              <a:lstStyle/>
              <a:p>
                <a:endParaRPr lang="en-US" dirty="0"/>
              </a:p>
            </p:txBody>
          </p:sp>
          <p:sp>
            <p:nvSpPr>
              <p:cNvPr id="417" name="Freeform 156"/>
              <p:cNvSpPr>
                <a:spLocks noChangeAspect="1"/>
              </p:cNvSpPr>
              <p:nvPr/>
            </p:nvSpPr>
            <p:spPr bwMode="gray">
              <a:xfrm>
                <a:off x="3073396" y="4162419"/>
                <a:ext cx="25401" cy="19050"/>
              </a:xfrm>
              <a:custGeom>
                <a:avLst/>
                <a:gdLst>
                  <a:gd name="T0" fmla="*/ 0 w 34"/>
                  <a:gd name="T1" fmla="*/ 15120938 h 24"/>
                  <a:gd name="T2" fmla="*/ 18417241 w 34"/>
                  <a:gd name="T3" fmla="*/ 13231019 h 24"/>
                  <a:gd name="T4" fmla="*/ 18975294 w 34"/>
                  <a:gd name="T5" fmla="*/ 0 h 24"/>
                  <a:gd name="T6" fmla="*/ 0 w 34"/>
                  <a:gd name="T7" fmla="*/ 15120938 h 24"/>
                  <a:gd name="T8" fmla="*/ 0 60000 65536"/>
                  <a:gd name="T9" fmla="*/ 0 60000 65536"/>
                  <a:gd name="T10" fmla="*/ 0 60000 65536"/>
                  <a:gd name="T11" fmla="*/ 0 60000 65536"/>
                  <a:gd name="T12" fmla="*/ 0 w 34"/>
                  <a:gd name="T13" fmla="*/ 0 h 24"/>
                  <a:gd name="T14" fmla="*/ 34 w 34"/>
                  <a:gd name="T15" fmla="*/ 24 h 24"/>
                </a:gdLst>
                <a:ahLst/>
                <a:cxnLst>
                  <a:cxn ang="T8">
                    <a:pos x="T0" y="T1"/>
                  </a:cxn>
                  <a:cxn ang="T9">
                    <a:pos x="T2" y="T3"/>
                  </a:cxn>
                  <a:cxn ang="T10">
                    <a:pos x="T4" y="T5"/>
                  </a:cxn>
                  <a:cxn ang="T11">
                    <a:pos x="T6" y="T7"/>
                  </a:cxn>
                </a:cxnLst>
                <a:rect l="T12" t="T13" r="T14" b="T15"/>
                <a:pathLst>
                  <a:path w="34" h="24">
                    <a:moveTo>
                      <a:pt x="0" y="24"/>
                    </a:moveTo>
                    <a:lnTo>
                      <a:pt x="33" y="21"/>
                    </a:lnTo>
                    <a:lnTo>
                      <a:pt x="34" y="0"/>
                    </a:lnTo>
                    <a:lnTo>
                      <a:pt x="0" y="24"/>
                    </a:lnTo>
                    <a:close/>
                  </a:path>
                </a:pathLst>
              </a:custGeom>
              <a:grpFill/>
              <a:ln w="3175" cap="rnd">
                <a:solidFill>
                  <a:schemeClr val="accent5"/>
                </a:solidFill>
                <a:round/>
                <a:headEnd/>
                <a:tailEnd/>
              </a:ln>
            </p:spPr>
            <p:txBody>
              <a:bodyPr/>
              <a:lstStyle/>
              <a:p>
                <a:endParaRPr lang="en-US" dirty="0"/>
              </a:p>
            </p:txBody>
          </p:sp>
          <p:sp>
            <p:nvSpPr>
              <p:cNvPr id="418" name="Freeform 157"/>
              <p:cNvSpPr>
                <a:spLocks noChangeAspect="1"/>
              </p:cNvSpPr>
              <p:nvPr/>
            </p:nvSpPr>
            <p:spPr bwMode="gray">
              <a:xfrm>
                <a:off x="5787002" y="3706809"/>
                <a:ext cx="134936" cy="101600"/>
              </a:xfrm>
              <a:custGeom>
                <a:avLst/>
                <a:gdLst>
                  <a:gd name="T0" fmla="*/ 0 w 181"/>
                  <a:gd name="T1" fmla="*/ 37595277 h 124"/>
                  <a:gd name="T2" fmla="*/ 5557764 w 181"/>
                  <a:gd name="T3" fmla="*/ 36252355 h 124"/>
                  <a:gd name="T4" fmla="*/ 13894783 w 181"/>
                  <a:gd name="T5" fmla="*/ 49008071 h 124"/>
                  <a:gd name="T6" fmla="*/ 56689941 w 181"/>
                  <a:gd name="T7" fmla="*/ 48337019 h 124"/>
                  <a:gd name="T8" fmla="*/ 95594291 w 181"/>
                  <a:gd name="T9" fmla="*/ 0 h 124"/>
                  <a:gd name="T10" fmla="*/ 100596652 w 181"/>
                  <a:gd name="T11" fmla="*/ 29539381 h 124"/>
                  <a:gd name="T12" fmla="*/ 89481123 w 181"/>
                  <a:gd name="T13" fmla="*/ 30210432 h 124"/>
                  <a:gd name="T14" fmla="*/ 95594291 w 181"/>
                  <a:gd name="T15" fmla="*/ 48337019 h 124"/>
                  <a:gd name="T16" fmla="*/ 79477147 w 181"/>
                  <a:gd name="T17" fmla="*/ 83246452 h 124"/>
                  <a:gd name="T18" fmla="*/ 18340995 w 181"/>
                  <a:gd name="T19" fmla="*/ 74518684 h 124"/>
                  <a:gd name="T20" fmla="*/ 0 w 181"/>
                  <a:gd name="T21" fmla="*/ 37595277 h 1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1"/>
                  <a:gd name="T34" fmla="*/ 0 h 124"/>
                  <a:gd name="T35" fmla="*/ 181 w 181"/>
                  <a:gd name="T36" fmla="*/ 124 h 1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1" h="124">
                    <a:moveTo>
                      <a:pt x="0" y="56"/>
                    </a:moveTo>
                    <a:lnTo>
                      <a:pt x="10" y="54"/>
                    </a:lnTo>
                    <a:lnTo>
                      <a:pt x="25" y="73"/>
                    </a:lnTo>
                    <a:lnTo>
                      <a:pt x="102" y="72"/>
                    </a:lnTo>
                    <a:lnTo>
                      <a:pt x="172" y="0"/>
                    </a:lnTo>
                    <a:lnTo>
                      <a:pt x="181" y="44"/>
                    </a:lnTo>
                    <a:lnTo>
                      <a:pt x="161" y="45"/>
                    </a:lnTo>
                    <a:lnTo>
                      <a:pt x="172" y="72"/>
                    </a:lnTo>
                    <a:lnTo>
                      <a:pt x="143" y="124"/>
                    </a:lnTo>
                    <a:lnTo>
                      <a:pt x="33" y="111"/>
                    </a:lnTo>
                    <a:lnTo>
                      <a:pt x="0" y="56"/>
                    </a:lnTo>
                    <a:close/>
                  </a:path>
                </a:pathLst>
              </a:custGeom>
              <a:grpFill/>
              <a:ln w="3175" cap="rnd">
                <a:solidFill>
                  <a:schemeClr val="accent5"/>
                </a:solidFill>
                <a:round/>
                <a:headEnd/>
                <a:tailEnd/>
              </a:ln>
            </p:spPr>
            <p:txBody>
              <a:bodyPr/>
              <a:lstStyle/>
              <a:p>
                <a:endParaRPr lang="en-US" dirty="0"/>
              </a:p>
            </p:txBody>
          </p:sp>
          <p:sp>
            <p:nvSpPr>
              <p:cNvPr id="419" name="Freeform 158"/>
              <p:cNvSpPr>
                <a:spLocks noChangeAspect="1"/>
              </p:cNvSpPr>
              <p:nvPr/>
            </p:nvSpPr>
            <p:spPr bwMode="gray">
              <a:xfrm>
                <a:off x="4655114" y="3360733"/>
                <a:ext cx="104774" cy="215899"/>
              </a:xfrm>
              <a:custGeom>
                <a:avLst/>
                <a:gdLst>
                  <a:gd name="T0" fmla="*/ 0 w 137"/>
                  <a:gd name="T1" fmla="*/ 83480506 h 261"/>
                  <a:gd name="T2" fmla="*/ 17546371 w 137"/>
                  <a:gd name="T3" fmla="*/ 67058044 h 261"/>
                  <a:gd name="T4" fmla="*/ 26319939 w 137"/>
                  <a:gd name="T5" fmla="*/ 2053118 h 261"/>
                  <a:gd name="T6" fmla="*/ 74865944 w 137"/>
                  <a:gd name="T7" fmla="*/ 0 h 261"/>
                  <a:gd name="T8" fmla="*/ 62583561 w 137"/>
                  <a:gd name="T9" fmla="*/ 21896065 h 261"/>
                  <a:gd name="T10" fmla="*/ 77205409 w 137"/>
                  <a:gd name="T11" fmla="*/ 49267387 h 261"/>
                  <a:gd name="T12" fmla="*/ 48546005 w 137"/>
                  <a:gd name="T13" fmla="*/ 83480506 h 261"/>
                  <a:gd name="T14" fmla="*/ 80129932 w 137"/>
                  <a:gd name="T15" fmla="*/ 104692474 h 261"/>
                  <a:gd name="T16" fmla="*/ 39772437 w 137"/>
                  <a:gd name="T17" fmla="*/ 178593142 h 261"/>
                  <a:gd name="T18" fmla="*/ 33923392 w 137"/>
                  <a:gd name="T19" fmla="*/ 131378872 h 261"/>
                  <a:gd name="T20" fmla="*/ 0 w 137"/>
                  <a:gd name="T21" fmla="*/ 83480506 h 2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7"/>
                  <a:gd name="T34" fmla="*/ 0 h 261"/>
                  <a:gd name="T35" fmla="*/ 137 w 137"/>
                  <a:gd name="T36" fmla="*/ 261 h 2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7" h="261">
                    <a:moveTo>
                      <a:pt x="0" y="122"/>
                    </a:moveTo>
                    <a:lnTo>
                      <a:pt x="30" y="98"/>
                    </a:lnTo>
                    <a:lnTo>
                      <a:pt x="45" y="3"/>
                    </a:lnTo>
                    <a:lnTo>
                      <a:pt x="128" y="0"/>
                    </a:lnTo>
                    <a:lnTo>
                      <a:pt x="107" y="32"/>
                    </a:lnTo>
                    <a:lnTo>
                      <a:pt x="132" y="72"/>
                    </a:lnTo>
                    <a:lnTo>
                      <a:pt x="83" y="122"/>
                    </a:lnTo>
                    <a:lnTo>
                      <a:pt x="137" y="153"/>
                    </a:lnTo>
                    <a:lnTo>
                      <a:pt x="68" y="261"/>
                    </a:lnTo>
                    <a:lnTo>
                      <a:pt x="58" y="192"/>
                    </a:lnTo>
                    <a:lnTo>
                      <a:pt x="0" y="122"/>
                    </a:lnTo>
                    <a:close/>
                  </a:path>
                </a:pathLst>
              </a:custGeom>
              <a:grpFill/>
              <a:ln w="3175" cap="rnd">
                <a:solidFill>
                  <a:schemeClr val="accent5"/>
                </a:solidFill>
                <a:round/>
                <a:headEnd/>
                <a:tailEnd/>
              </a:ln>
            </p:spPr>
            <p:txBody>
              <a:bodyPr/>
              <a:lstStyle/>
              <a:p>
                <a:endParaRPr lang="en-US" dirty="0"/>
              </a:p>
            </p:txBody>
          </p:sp>
          <p:sp>
            <p:nvSpPr>
              <p:cNvPr id="420" name="Freeform 159"/>
              <p:cNvSpPr>
                <a:spLocks noChangeAspect="1"/>
              </p:cNvSpPr>
              <p:nvPr/>
            </p:nvSpPr>
            <p:spPr bwMode="gray">
              <a:xfrm>
                <a:off x="5144064" y="3197222"/>
                <a:ext cx="69851" cy="61914"/>
              </a:xfrm>
              <a:custGeom>
                <a:avLst/>
                <a:gdLst>
                  <a:gd name="T0" fmla="*/ 0 w 97"/>
                  <a:gd name="T1" fmla="*/ 35246308 h 73"/>
                  <a:gd name="T2" fmla="*/ 5703937 w 97"/>
                  <a:gd name="T3" fmla="*/ 2876834 h 73"/>
                  <a:gd name="T4" fmla="*/ 34224340 w 97"/>
                  <a:gd name="T5" fmla="*/ 0 h 73"/>
                  <a:gd name="T6" fmla="*/ 50299201 w 97"/>
                  <a:gd name="T7" fmla="*/ 26614957 h 73"/>
                  <a:gd name="T8" fmla="*/ 27482735 w 97"/>
                  <a:gd name="T9" fmla="*/ 27334165 h 73"/>
                  <a:gd name="T10" fmla="*/ 2073897 w 97"/>
                  <a:gd name="T11" fmla="*/ 52509857 h 73"/>
                  <a:gd name="T12" fmla="*/ 13482490 w 97"/>
                  <a:gd name="T13" fmla="*/ 36684725 h 73"/>
                  <a:gd name="T14" fmla="*/ 0 w 97"/>
                  <a:gd name="T15" fmla="*/ 35246308 h 7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73"/>
                  <a:gd name="T26" fmla="*/ 97 w 9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73">
                    <a:moveTo>
                      <a:pt x="0" y="49"/>
                    </a:moveTo>
                    <a:lnTo>
                      <a:pt x="11" y="4"/>
                    </a:lnTo>
                    <a:lnTo>
                      <a:pt x="66" y="0"/>
                    </a:lnTo>
                    <a:lnTo>
                      <a:pt x="97" y="37"/>
                    </a:lnTo>
                    <a:lnTo>
                      <a:pt x="53" y="38"/>
                    </a:lnTo>
                    <a:lnTo>
                      <a:pt x="4" y="73"/>
                    </a:lnTo>
                    <a:lnTo>
                      <a:pt x="26" y="51"/>
                    </a:lnTo>
                    <a:lnTo>
                      <a:pt x="0" y="49"/>
                    </a:lnTo>
                    <a:close/>
                  </a:path>
                </a:pathLst>
              </a:custGeom>
              <a:grpFill/>
              <a:ln w="3175" cap="rnd">
                <a:solidFill>
                  <a:schemeClr val="accent5"/>
                </a:solidFill>
                <a:round/>
                <a:headEnd/>
                <a:tailEnd/>
              </a:ln>
            </p:spPr>
            <p:txBody>
              <a:bodyPr/>
              <a:lstStyle/>
              <a:p>
                <a:endParaRPr lang="en-US" dirty="0"/>
              </a:p>
            </p:txBody>
          </p:sp>
          <p:sp>
            <p:nvSpPr>
              <p:cNvPr id="421" name="Freeform 160"/>
              <p:cNvSpPr>
                <a:spLocks noChangeAspect="1"/>
              </p:cNvSpPr>
              <p:nvPr/>
            </p:nvSpPr>
            <p:spPr bwMode="gray">
              <a:xfrm>
                <a:off x="5150414" y="3192458"/>
                <a:ext cx="476251" cy="201612"/>
              </a:xfrm>
              <a:custGeom>
                <a:avLst/>
                <a:gdLst>
                  <a:gd name="T0" fmla="*/ 0 w 638"/>
                  <a:gd name="T1" fmla="*/ 55298825 h 247"/>
                  <a:gd name="T2" fmla="*/ 15045170 w 638"/>
                  <a:gd name="T3" fmla="*/ 98605409 h 247"/>
                  <a:gd name="T4" fmla="*/ 556869 w 638"/>
                  <a:gd name="T5" fmla="*/ 102602551 h 247"/>
                  <a:gd name="T6" fmla="*/ 15045170 w 638"/>
                  <a:gd name="T7" fmla="*/ 109931596 h 247"/>
                  <a:gd name="T8" fmla="*/ 20617594 w 638"/>
                  <a:gd name="T9" fmla="*/ 135915873 h 247"/>
                  <a:gd name="T10" fmla="*/ 40677572 w 638"/>
                  <a:gd name="T11" fmla="*/ 133250840 h 247"/>
                  <a:gd name="T12" fmla="*/ 20617594 w 638"/>
                  <a:gd name="T13" fmla="*/ 144577026 h 247"/>
                  <a:gd name="T14" fmla="*/ 43463411 w 638"/>
                  <a:gd name="T15" fmla="*/ 139913014 h 247"/>
                  <a:gd name="T16" fmla="*/ 67981328 w 638"/>
                  <a:gd name="T17" fmla="*/ 157235321 h 247"/>
                  <a:gd name="T18" fmla="*/ 90827145 w 638"/>
                  <a:gd name="T19" fmla="*/ 139246960 h 247"/>
                  <a:gd name="T20" fmla="*/ 125932294 w 638"/>
                  <a:gd name="T21" fmla="*/ 162565388 h 247"/>
                  <a:gd name="T22" fmla="*/ 187226714 w 638"/>
                  <a:gd name="T23" fmla="*/ 139246960 h 247"/>
                  <a:gd name="T24" fmla="*/ 185555361 w 638"/>
                  <a:gd name="T25" fmla="*/ 164564367 h 247"/>
                  <a:gd name="T26" fmla="*/ 197813946 w 638"/>
                  <a:gd name="T27" fmla="*/ 139246960 h 247"/>
                  <a:gd name="T28" fmla="*/ 312602139 w 638"/>
                  <a:gd name="T29" fmla="*/ 132583969 h 247"/>
                  <a:gd name="T30" fmla="*/ 355507935 w 638"/>
                  <a:gd name="T31" fmla="*/ 129918936 h 247"/>
                  <a:gd name="T32" fmla="*/ 343249350 w 638"/>
                  <a:gd name="T33" fmla="*/ 71955078 h 247"/>
                  <a:gd name="T34" fmla="*/ 353278966 w 638"/>
                  <a:gd name="T35" fmla="*/ 59962837 h 247"/>
                  <a:gd name="T36" fmla="*/ 315944847 w 638"/>
                  <a:gd name="T37" fmla="*/ 11326187 h 247"/>
                  <a:gd name="T38" fmla="*/ 292542161 w 638"/>
                  <a:gd name="T39" fmla="*/ 11326187 h 247"/>
                  <a:gd name="T40" fmla="*/ 227346671 w 638"/>
                  <a:gd name="T41" fmla="*/ 31313527 h 247"/>
                  <a:gd name="T42" fmla="*/ 171067059 w 638"/>
                  <a:gd name="T43" fmla="*/ 0 h 247"/>
                  <a:gd name="T44" fmla="*/ 136519526 w 638"/>
                  <a:gd name="T45" fmla="*/ 666054 h 247"/>
                  <a:gd name="T46" fmla="*/ 91384761 w 638"/>
                  <a:gd name="T47" fmla="*/ 29981419 h 247"/>
                  <a:gd name="T48" fmla="*/ 55721996 w 638"/>
                  <a:gd name="T49" fmla="*/ 21986319 h 247"/>
                  <a:gd name="T50" fmla="*/ 66866844 w 638"/>
                  <a:gd name="T51" fmla="*/ 37310464 h 247"/>
                  <a:gd name="T52" fmla="*/ 0 w 638"/>
                  <a:gd name="T53" fmla="*/ 55298825 h 2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8"/>
                  <a:gd name="T82" fmla="*/ 0 h 247"/>
                  <a:gd name="T83" fmla="*/ 638 w 638"/>
                  <a:gd name="T84" fmla="*/ 247 h 2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8" h="247">
                    <a:moveTo>
                      <a:pt x="0" y="83"/>
                    </a:moveTo>
                    <a:lnTo>
                      <a:pt x="27" y="148"/>
                    </a:lnTo>
                    <a:lnTo>
                      <a:pt x="1" y="154"/>
                    </a:lnTo>
                    <a:lnTo>
                      <a:pt x="27" y="165"/>
                    </a:lnTo>
                    <a:lnTo>
                      <a:pt x="37" y="204"/>
                    </a:lnTo>
                    <a:lnTo>
                      <a:pt x="73" y="200"/>
                    </a:lnTo>
                    <a:lnTo>
                      <a:pt x="37" y="217"/>
                    </a:lnTo>
                    <a:lnTo>
                      <a:pt x="78" y="210"/>
                    </a:lnTo>
                    <a:lnTo>
                      <a:pt x="122" y="236"/>
                    </a:lnTo>
                    <a:lnTo>
                      <a:pt x="163" y="209"/>
                    </a:lnTo>
                    <a:lnTo>
                      <a:pt x="226" y="244"/>
                    </a:lnTo>
                    <a:lnTo>
                      <a:pt x="336" y="209"/>
                    </a:lnTo>
                    <a:lnTo>
                      <a:pt x="333" y="247"/>
                    </a:lnTo>
                    <a:lnTo>
                      <a:pt x="355" y="209"/>
                    </a:lnTo>
                    <a:lnTo>
                      <a:pt x="561" y="199"/>
                    </a:lnTo>
                    <a:lnTo>
                      <a:pt x="638" y="195"/>
                    </a:lnTo>
                    <a:lnTo>
                      <a:pt x="616" y="108"/>
                    </a:lnTo>
                    <a:lnTo>
                      <a:pt x="634" y="90"/>
                    </a:lnTo>
                    <a:lnTo>
                      <a:pt x="567" y="17"/>
                    </a:lnTo>
                    <a:lnTo>
                      <a:pt x="525" y="17"/>
                    </a:lnTo>
                    <a:lnTo>
                      <a:pt x="408" y="47"/>
                    </a:lnTo>
                    <a:lnTo>
                      <a:pt x="307" y="0"/>
                    </a:lnTo>
                    <a:lnTo>
                      <a:pt x="245" y="1"/>
                    </a:lnTo>
                    <a:lnTo>
                      <a:pt x="164" y="45"/>
                    </a:lnTo>
                    <a:lnTo>
                      <a:pt x="100" y="33"/>
                    </a:lnTo>
                    <a:lnTo>
                      <a:pt x="120" y="56"/>
                    </a:lnTo>
                    <a:lnTo>
                      <a:pt x="0" y="83"/>
                    </a:lnTo>
                    <a:close/>
                  </a:path>
                </a:pathLst>
              </a:custGeom>
              <a:grpFill/>
              <a:ln w="3175" cap="rnd">
                <a:solidFill>
                  <a:schemeClr val="accent5"/>
                </a:solidFill>
                <a:round/>
                <a:headEnd/>
                <a:tailEnd/>
              </a:ln>
            </p:spPr>
            <p:txBody>
              <a:bodyPr/>
              <a:lstStyle/>
              <a:p>
                <a:endParaRPr lang="en-US" dirty="0"/>
              </a:p>
            </p:txBody>
          </p:sp>
          <p:sp>
            <p:nvSpPr>
              <p:cNvPr id="422" name="Freeform 161"/>
              <p:cNvSpPr>
                <a:spLocks noChangeAspect="1"/>
              </p:cNvSpPr>
              <p:nvPr/>
            </p:nvSpPr>
            <p:spPr bwMode="gray">
              <a:xfrm>
                <a:off x="4205853" y="2713034"/>
                <a:ext cx="101599" cy="136526"/>
              </a:xfrm>
              <a:custGeom>
                <a:avLst/>
                <a:gdLst>
                  <a:gd name="T0" fmla="*/ 0 w 141"/>
                  <a:gd name="T1" fmla="*/ 93794330 h 165"/>
                  <a:gd name="T2" fmla="*/ 9345759 w 141"/>
                  <a:gd name="T3" fmla="*/ 104063492 h 165"/>
                  <a:gd name="T4" fmla="*/ 2076675 w 141"/>
                  <a:gd name="T5" fmla="*/ 112964095 h 165"/>
                  <a:gd name="T6" fmla="*/ 68017237 w 141"/>
                  <a:gd name="T7" fmla="*/ 95847997 h 165"/>
                  <a:gd name="T8" fmla="*/ 73209645 w 141"/>
                  <a:gd name="T9" fmla="*/ 36285035 h 165"/>
                  <a:gd name="T10" fmla="*/ 63863887 w 141"/>
                  <a:gd name="T11" fmla="*/ 22592819 h 165"/>
                  <a:gd name="T12" fmla="*/ 45171648 w 141"/>
                  <a:gd name="T13" fmla="*/ 29438927 h 165"/>
                  <a:gd name="T14" fmla="*/ 37902565 w 141"/>
                  <a:gd name="T15" fmla="*/ 21223432 h 165"/>
                  <a:gd name="T16" fmla="*/ 46209986 w 141"/>
                  <a:gd name="T17" fmla="*/ 6846108 h 165"/>
                  <a:gd name="T18" fmla="*/ 37902565 w 141"/>
                  <a:gd name="T19" fmla="*/ 0 h 165"/>
                  <a:gd name="T20" fmla="*/ 29595143 w 141"/>
                  <a:gd name="T21" fmla="*/ 28754647 h 165"/>
                  <a:gd name="T22" fmla="*/ 2076675 w 141"/>
                  <a:gd name="T23" fmla="*/ 36285035 h 165"/>
                  <a:gd name="T24" fmla="*/ 10903626 w 141"/>
                  <a:gd name="T25" fmla="*/ 43816251 h 165"/>
                  <a:gd name="T26" fmla="*/ 5711217 w 141"/>
                  <a:gd name="T27" fmla="*/ 58877854 h 165"/>
                  <a:gd name="T28" fmla="*/ 23365118 w 141"/>
                  <a:gd name="T29" fmla="*/ 62986016 h 165"/>
                  <a:gd name="T30" fmla="*/ 6749555 w 141"/>
                  <a:gd name="T31" fmla="*/ 84894555 h 165"/>
                  <a:gd name="T32" fmla="*/ 26480130 w 141"/>
                  <a:gd name="T33" fmla="*/ 80102113 h 165"/>
                  <a:gd name="T34" fmla="*/ 0 w 141"/>
                  <a:gd name="T35" fmla="*/ 93794330 h 1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1"/>
                  <a:gd name="T55" fmla="*/ 0 h 165"/>
                  <a:gd name="T56" fmla="*/ 141 w 141"/>
                  <a:gd name="T57" fmla="*/ 165 h 1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1" h="165">
                    <a:moveTo>
                      <a:pt x="0" y="137"/>
                    </a:moveTo>
                    <a:lnTo>
                      <a:pt x="18" y="152"/>
                    </a:lnTo>
                    <a:lnTo>
                      <a:pt x="4" y="165"/>
                    </a:lnTo>
                    <a:lnTo>
                      <a:pt x="131" y="140"/>
                    </a:lnTo>
                    <a:lnTo>
                      <a:pt x="141" y="53"/>
                    </a:lnTo>
                    <a:lnTo>
                      <a:pt x="123" y="33"/>
                    </a:lnTo>
                    <a:lnTo>
                      <a:pt x="87" y="43"/>
                    </a:lnTo>
                    <a:lnTo>
                      <a:pt x="73" y="31"/>
                    </a:lnTo>
                    <a:lnTo>
                      <a:pt x="89" y="10"/>
                    </a:lnTo>
                    <a:lnTo>
                      <a:pt x="73" y="0"/>
                    </a:lnTo>
                    <a:lnTo>
                      <a:pt x="57" y="42"/>
                    </a:lnTo>
                    <a:lnTo>
                      <a:pt x="4" y="53"/>
                    </a:lnTo>
                    <a:lnTo>
                      <a:pt x="21" y="64"/>
                    </a:lnTo>
                    <a:lnTo>
                      <a:pt x="11" y="86"/>
                    </a:lnTo>
                    <a:lnTo>
                      <a:pt x="45" y="92"/>
                    </a:lnTo>
                    <a:lnTo>
                      <a:pt x="13" y="124"/>
                    </a:lnTo>
                    <a:lnTo>
                      <a:pt x="51" y="117"/>
                    </a:lnTo>
                    <a:lnTo>
                      <a:pt x="0" y="137"/>
                    </a:lnTo>
                    <a:close/>
                  </a:path>
                </a:pathLst>
              </a:custGeom>
              <a:grpFill/>
              <a:ln w="3175" cap="rnd">
                <a:solidFill>
                  <a:schemeClr val="accent5"/>
                </a:solidFill>
                <a:round/>
                <a:headEnd/>
                <a:tailEnd/>
              </a:ln>
            </p:spPr>
            <p:txBody>
              <a:bodyPr/>
              <a:lstStyle/>
              <a:p>
                <a:endParaRPr lang="en-US" dirty="0"/>
              </a:p>
            </p:txBody>
          </p:sp>
          <p:sp>
            <p:nvSpPr>
              <p:cNvPr id="423" name="Freeform 162"/>
              <p:cNvSpPr>
                <a:spLocks noChangeAspect="1"/>
              </p:cNvSpPr>
              <p:nvPr/>
            </p:nvSpPr>
            <p:spPr bwMode="gray">
              <a:xfrm>
                <a:off x="4256653" y="2700336"/>
                <a:ext cx="69851" cy="57151"/>
              </a:xfrm>
              <a:custGeom>
                <a:avLst/>
                <a:gdLst>
                  <a:gd name="T0" fmla="*/ 0 w 90"/>
                  <a:gd name="T1" fmla="*/ 33490793 h 64"/>
                  <a:gd name="T2" fmla="*/ 8433223 w 90"/>
                  <a:gd name="T3" fmla="*/ 43058953 h 64"/>
                  <a:gd name="T4" fmla="*/ 30117768 w 90"/>
                  <a:gd name="T5" fmla="*/ 35085635 h 64"/>
                  <a:gd name="T6" fmla="*/ 40960040 w 90"/>
                  <a:gd name="T7" fmla="*/ 51033164 h 64"/>
                  <a:gd name="T8" fmla="*/ 54211361 w 90"/>
                  <a:gd name="T9" fmla="*/ 33490793 h 64"/>
                  <a:gd name="T10" fmla="*/ 41562302 w 90"/>
                  <a:gd name="T11" fmla="*/ 7974211 h 64"/>
                  <a:gd name="T12" fmla="*/ 15661146 w 90"/>
                  <a:gd name="T13" fmla="*/ 0 h 64"/>
                  <a:gd name="T14" fmla="*/ 9637748 w 90"/>
                  <a:gd name="T15" fmla="*/ 16744950 h 64"/>
                  <a:gd name="T16" fmla="*/ 0 w 90"/>
                  <a:gd name="T17" fmla="*/ 33490793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64"/>
                  <a:gd name="T29" fmla="*/ 90 w 90"/>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64">
                    <a:moveTo>
                      <a:pt x="0" y="42"/>
                    </a:moveTo>
                    <a:lnTo>
                      <a:pt x="14" y="54"/>
                    </a:lnTo>
                    <a:lnTo>
                      <a:pt x="50" y="44"/>
                    </a:lnTo>
                    <a:lnTo>
                      <a:pt x="68" y="64"/>
                    </a:lnTo>
                    <a:lnTo>
                      <a:pt x="90" y="42"/>
                    </a:lnTo>
                    <a:lnTo>
                      <a:pt x="69" y="10"/>
                    </a:lnTo>
                    <a:lnTo>
                      <a:pt x="26" y="0"/>
                    </a:lnTo>
                    <a:lnTo>
                      <a:pt x="16" y="21"/>
                    </a:lnTo>
                    <a:lnTo>
                      <a:pt x="0" y="42"/>
                    </a:lnTo>
                    <a:close/>
                  </a:path>
                </a:pathLst>
              </a:custGeom>
              <a:grpFill/>
              <a:ln w="3175" cap="rnd">
                <a:solidFill>
                  <a:schemeClr val="accent5"/>
                </a:solidFill>
                <a:round/>
                <a:headEnd/>
                <a:tailEnd/>
              </a:ln>
            </p:spPr>
            <p:txBody>
              <a:bodyPr/>
              <a:lstStyle/>
              <a:p>
                <a:endParaRPr lang="en-US" dirty="0"/>
              </a:p>
            </p:txBody>
          </p:sp>
          <p:sp>
            <p:nvSpPr>
              <p:cNvPr id="424" name="Freeform 163"/>
              <p:cNvSpPr>
                <a:spLocks noChangeAspect="1"/>
              </p:cNvSpPr>
              <p:nvPr/>
            </p:nvSpPr>
            <p:spPr bwMode="gray">
              <a:xfrm>
                <a:off x="4293164" y="2608259"/>
                <a:ext cx="15874" cy="15876"/>
              </a:xfrm>
              <a:custGeom>
                <a:avLst/>
                <a:gdLst>
                  <a:gd name="T0" fmla="*/ 0 w 22"/>
                  <a:gd name="T1" fmla="*/ 9450388 h 20"/>
                  <a:gd name="T2" fmla="*/ 5727989 w 22"/>
                  <a:gd name="T3" fmla="*/ 0 h 20"/>
                  <a:gd name="T4" fmla="*/ 11455256 w 22"/>
                  <a:gd name="T5" fmla="*/ 12600781 h 20"/>
                  <a:gd name="T6" fmla="*/ 0 w 22"/>
                  <a:gd name="T7" fmla="*/ 9450388 h 20"/>
                  <a:gd name="T8" fmla="*/ 0 60000 65536"/>
                  <a:gd name="T9" fmla="*/ 0 60000 65536"/>
                  <a:gd name="T10" fmla="*/ 0 60000 65536"/>
                  <a:gd name="T11" fmla="*/ 0 60000 65536"/>
                  <a:gd name="T12" fmla="*/ 0 w 22"/>
                  <a:gd name="T13" fmla="*/ 0 h 20"/>
                  <a:gd name="T14" fmla="*/ 22 w 22"/>
                  <a:gd name="T15" fmla="*/ 20 h 20"/>
                </a:gdLst>
                <a:ahLst/>
                <a:cxnLst>
                  <a:cxn ang="T8">
                    <a:pos x="T0" y="T1"/>
                  </a:cxn>
                  <a:cxn ang="T9">
                    <a:pos x="T2" y="T3"/>
                  </a:cxn>
                  <a:cxn ang="T10">
                    <a:pos x="T4" y="T5"/>
                  </a:cxn>
                  <a:cxn ang="T11">
                    <a:pos x="T6" y="T7"/>
                  </a:cxn>
                </a:cxnLst>
                <a:rect l="T12" t="T13" r="T14" b="T15"/>
                <a:pathLst>
                  <a:path w="22" h="20">
                    <a:moveTo>
                      <a:pt x="0" y="15"/>
                    </a:moveTo>
                    <a:lnTo>
                      <a:pt x="11" y="0"/>
                    </a:lnTo>
                    <a:lnTo>
                      <a:pt x="22" y="20"/>
                    </a:lnTo>
                    <a:lnTo>
                      <a:pt x="0" y="15"/>
                    </a:lnTo>
                    <a:close/>
                  </a:path>
                </a:pathLst>
              </a:custGeom>
              <a:grpFill/>
              <a:ln w="3175" cap="rnd">
                <a:solidFill>
                  <a:schemeClr val="accent5"/>
                </a:solidFill>
                <a:round/>
                <a:headEnd/>
                <a:tailEnd/>
              </a:ln>
            </p:spPr>
            <p:txBody>
              <a:bodyPr/>
              <a:lstStyle/>
              <a:p>
                <a:endParaRPr lang="en-US" dirty="0"/>
              </a:p>
            </p:txBody>
          </p:sp>
          <p:sp>
            <p:nvSpPr>
              <p:cNvPr id="425" name="Freeform 164"/>
              <p:cNvSpPr>
                <a:spLocks noChangeAspect="1"/>
              </p:cNvSpPr>
              <p:nvPr/>
            </p:nvSpPr>
            <p:spPr bwMode="gray">
              <a:xfrm>
                <a:off x="4309041" y="2568573"/>
                <a:ext cx="201612" cy="341312"/>
              </a:xfrm>
              <a:custGeom>
                <a:avLst/>
                <a:gdLst>
                  <a:gd name="T0" fmla="*/ 0 w 268"/>
                  <a:gd name="T1" fmla="*/ 66854788 h 409"/>
                  <a:gd name="T2" fmla="*/ 5659457 w 268"/>
                  <a:gd name="T3" fmla="*/ 28552627 h 409"/>
                  <a:gd name="T4" fmla="*/ 22071357 w 268"/>
                  <a:gd name="T5" fmla="*/ 0 h 409"/>
                  <a:gd name="T6" fmla="*/ 57725262 w 268"/>
                  <a:gd name="T7" fmla="*/ 0 h 409"/>
                  <a:gd name="T8" fmla="*/ 36786097 w 268"/>
                  <a:gd name="T9" fmla="*/ 34123789 h 409"/>
                  <a:gd name="T10" fmla="*/ 83192445 w 268"/>
                  <a:gd name="T11" fmla="*/ 41087743 h 409"/>
                  <a:gd name="T12" fmla="*/ 54330190 w 268"/>
                  <a:gd name="T13" fmla="*/ 87746649 h 409"/>
                  <a:gd name="T14" fmla="*/ 88851902 w 268"/>
                  <a:gd name="T15" fmla="*/ 104460137 h 409"/>
                  <a:gd name="T16" fmla="*/ 121676455 w 268"/>
                  <a:gd name="T17" fmla="*/ 162957347 h 409"/>
                  <a:gd name="T18" fmla="*/ 112055452 w 268"/>
                  <a:gd name="T19" fmla="*/ 166439741 h 409"/>
                  <a:gd name="T20" fmla="*/ 126769440 w 268"/>
                  <a:gd name="T21" fmla="*/ 181064460 h 409"/>
                  <a:gd name="T22" fmla="*/ 118280630 w 268"/>
                  <a:gd name="T23" fmla="*/ 194992367 h 409"/>
                  <a:gd name="T24" fmla="*/ 151670902 w 268"/>
                  <a:gd name="T25" fmla="*/ 198473927 h 409"/>
                  <a:gd name="T26" fmla="*/ 131863177 w 268"/>
                  <a:gd name="T27" fmla="*/ 236776088 h 409"/>
                  <a:gd name="T28" fmla="*/ 145445725 w 268"/>
                  <a:gd name="T29" fmla="*/ 247918414 h 409"/>
                  <a:gd name="T30" fmla="*/ 8488810 w 268"/>
                  <a:gd name="T31" fmla="*/ 284827785 h 409"/>
                  <a:gd name="T32" fmla="*/ 69044177 w 268"/>
                  <a:gd name="T33" fmla="*/ 231901738 h 409"/>
                  <a:gd name="T34" fmla="*/ 51500085 w 268"/>
                  <a:gd name="T35" fmla="*/ 240258482 h 409"/>
                  <a:gd name="T36" fmla="*/ 16978372 w 268"/>
                  <a:gd name="T37" fmla="*/ 224240972 h 409"/>
                  <a:gd name="T38" fmla="*/ 42445555 w 268"/>
                  <a:gd name="T39" fmla="*/ 204741902 h 409"/>
                  <a:gd name="T40" fmla="*/ 26598623 w 268"/>
                  <a:gd name="T41" fmla="*/ 194992367 h 409"/>
                  <a:gd name="T42" fmla="*/ 61121087 w 268"/>
                  <a:gd name="T43" fmla="*/ 174796485 h 409"/>
                  <a:gd name="T44" fmla="*/ 65082632 w 268"/>
                  <a:gd name="T45" fmla="*/ 148333461 h 409"/>
                  <a:gd name="T46" fmla="*/ 46972820 w 268"/>
                  <a:gd name="T47" fmla="*/ 140672695 h 409"/>
                  <a:gd name="T48" fmla="*/ 57725262 w 268"/>
                  <a:gd name="T49" fmla="*/ 125351998 h 409"/>
                  <a:gd name="T50" fmla="*/ 21505637 w 268"/>
                  <a:gd name="T51" fmla="*/ 133012764 h 409"/>
                  <a:gd name="T52" fmla="*/ 22071357 w 268"/>
                  <a:gd name="T53" fmla="*/ 91925021 h 409"/>
                  <a:gd name="T54" fmla="*/ 5659457 w 268"/>
                  <a:gd name="T55" fmla="*/ 110727278 h 409"/>
                  <a:gd name="T56" fmla="*/ 15280460 w 268"/>
                  <a:gd name="T57" fmla="*/ 68943557 h 409"/>
                  <a:gd name="T58" fmla="*/ 0 w 268"/>
                  <a:gd name="T59" fmla="*/ 66854788 h 40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8"/>
                  <a:gd name="T91" fmla="*/ 0 h 409"/>
                  <a:gd name="T92" fmla="*/ 268 w 268"/>
                  <a:gd name="T93" fmla="*/ 409 h 40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8" h="409">
                    <a:moveTo>
                      <a:pt x="0" y="96"/>
                    </a:moveTo>
                    <a:lnTo>
                      <a:pt x="10" y="41"/>
                    </a:lnTo>
                    <a:lnTo>
                      <a:pt x="39" y="0"/>
                    </a:lnTo>
                    <a:lnTo>
                      <a:pt x="102" y="0"/>
                    </a:lnTo>
                    <a:lnTo>
                      <a:pt x="65" y="49"/>
                    </a:lnTo>
                    <a:lnTo>
                      <a:pt x="147" y="59"/>
                    </a:lnTo>
                    <a:lnTo>
                      <a:pt x="96" y="126"/>
                    </a:lnTo>
                    <a:lnTo>
                      <a:pt x="157" y="150"/>
                    </a:lnTo>
                    <a:lnTo>
                      <a:pt x="215" y="234"/>
                    </a:lnTo>
                    <a:lnTo>
                      <a:pt x="198" y="239"/>
                    </a:lnTo>
                    <a:lnTo>
                      <a:pt x="224" y="260"/>
                    </a:lnTo>
                    <a:lnTo>
                      <a:pt x="209" y="280"/>
                    </a:lnTo>
                    <a:lnTo>
                      <a:pt x="268" y="285"/>
                    </a:lnTo>
                    <a:lnTo>
                      <a:pt x="233" y="340"/>
                    </a:lnTo>
                    <a:lnTo>
                      <a:pt x="257" y="356"/>
                    </a:lnTo>
                    <a:lnTo>
                      <a:pt x="15" y="409"/>
                    </a:lnTo>
                    <a:lnTo>
                      <a:pt x="122" y="333"/>
                    </a:lnTo>
                    <a:lnTo>
                      <a:pt x="91" y="345"/>
                    </a:lnTo>
                    <a:lnTo>
                      <a:pt x="30" y="322"/>
                    </a:lnTo>
                    <a:lnTo>
                      <a:pt x="75" y="294"/>
                    </a:lnTo>
                    <a:lnTo>
                      <a:pt x="47" y="280"/>
                    </a:lnTo>
                    <a:lnTo>
                      <a:pt x="108" y="251"/>
                    </a:lnTo>
                    <a:lnTo>
                      <a:pt x="115" y="213"/>
                    </a:lnTo>
                    <a:lnTo>
                      <a:pt x="83" y="202"/>
                    </a:lnTo>
                    <a:lnTo>
                      <a:pt x="102" y="180"/>
                    </a:lnTo>
                    <a:lnTo>
                      <a:pt x="38" y="191"/>
                    </a:lnTo>
                    <a:lnTo>
                      <a:pt x="39" y="132"/>
                    </a:lnTo>
                    <a:lnTo>
                      <a:pt x="10" y="159"/>
                    </a:lnTo>
                    <a:lnTo>
                      <a:pt x="27" y="99"/>
                    </a:lnTo>
                    <a:lnTo>
                      <a:pt x="0" y="96"/>
                    </a:lnTo>
                    <a:close/>
                  </a:path>
                </a:pathLst>
              </a:custGeom>
              <a:grpFill/>
              <a:ln w="3175" cap="rnd">
                <a:solidFill>
                  <a:schemeClr val="accent5"/>
                </a:solidFill>
                <a:round/>
                <a:headEnd/>
                <a:tailEnd/>
              </a:ln>
            </p:spPr>
            <p:txBody>
              <a:bodyPr/>
              <a:lstStyle/>
              <a:p>
                <a:endParaRPr lang="en-US" dirty="0"/>
              </a:p>
            </p:txBody>
          </p:sp>
          <p:sp>
            <p:nvSpPr>
              <p:cNvPr id="426" name="Freeform 165"/>
              <p:cNvSpPr>
                <a:spLocks noChangeAspect="1"/>
              </p:cNvSpPr>
              <p:nvPr/>
            </p:nvSpPr>
            <p:spPr bwMode="gray">
              <a:xfrm>
                <a:off x="665160" y="2601910"/>
                <a:ext cx="69851" cy="46038"/>
              </a:xfrm>
              <a:custGeom>
                <a:avLst/>
                <a:gdLst>
                  <a:gd name="T0" fmla="*/ 0 w 92"/>
                  <a:gd name="T1" fmla="*/ 15844546 h 53"/>
                  <a:gd name="T2" fmla="*/ 14987380 w 92"/>
                  <a:gd name="T3" fmla="*/ 39988781 h 53"/>
                  <a:gd name="T4" fmla="*/ 53032853 w 92"/>
                  <a:gd name="T5" fmla="*/ 6790892 h 53"/>
                  <a:gd name="T6" fmla="*/ 17869452 w 92"/>
                  <a:gd name="T7" fmla="*/ 0 h 53"/>
                  <a:gd name="T8" fmla="*/ 21904808 w 92"/>
                  <a:gd name="T9" fmla="*/ 15089713 h 53"/>
                  <a:gd name="T10" fmla="*/ 0 w 92"/>
                  <a:gd name="T11" fmla="*/ 15844546 h 53"/>
                  <a:gd name="T12" fmla="*/ 0 60000 65536"/>
                  <a:gd name="T13" fmla="*/ 0 60000 65536"/>
                  <a:gd name="T14" fmla="*/ 0 60000 65536"/>
                  <a:gd name="T15" fmla="*/ 0 60000 65536"/>
                  <a:gd name="T16" fmla="*/ 0 60000 65536"/>
                  <a:gd name="T17" fmla="*/ 0 60000 65536"/>
                  <a:gd name="T18" fmla="*/ 0 w 92"/>
                  <a:gd name="T19" fmla="*/ 0 h 53"/>
                  <a:gd name="T20" fmla="*/ 92 w 92"/>
                  <a:gd name="T21" fmla="*/ 53 h 53"/>
                </a:gdLst>
                <a:ahLst/>
                <a:cxnLst>
                  <a:cxn ang="T12">
                    <a:pos x="T0" y="T1"/>
                  </a:cxn>
                  <a:cxn ang="T13">
                    <a:pos x="T2" y="T3"/>
                  </a:cxn>
                  <a:cxn ang="T14">
                    <a:pos x="T4" y="T5"/>
                  </a:cxn>
                  <a:cxn ang="T15">
                    <a:pos x="T6" y="T7"/>
                  </a:cxn>
                  <a:cxn ang="T16">
                    <a:pos x="T8" y="T9"/>
                  </a:cxn>
                  <a:cxn ang="T17">
                    <a:pos x="T10" y="T11"/>
                  </a:cxn>
                </a:cxnLst>
                <a:rect l="T18" t="T19" r="T20" b="T21"/>
                <a:pathLst>
                  <a:path w="92" h="53">
                    <a:moveTo>
                      <a:pt x="0" y="21"/>
                    </a:moveTo>
                    <a:lnTo>
                      <a:pt x="26" y="53"/>
                    </a:lnTo>
                    <a:lnTo>
                      <a:pt x="92" y="9"/>
                    </a:lnTo>
                    <a:lnTo>
                      <a:pt x="31" y="0"/>
                    </a:lnTo>
                    <a:lnTo>
                      <a:pt x="38" y="20"/>
                    </a:lnTo>
                    <a:lnTo>
                      <a:pt x="0" y="21"/>
                    </a:lnTo>
                    <a:close/>
                  </a:path>
                </a:pathLst>
              </a:custGeom>
              <a:grpFill/>
              <a:ln w="3175" cap="rnd">
                <a:solidFill>
                  <a:schemeClr val="accent5"/>
                </a:solidFill>
                <a:round/>
                <a:headEnd/>
                <a:tailEnd/>
              </a:ln>
            </p:spPr>
            <p:txBody>
              <a:bodyPr/>
              <a:lstStyle/>
              <a:p>
                <a:endParaRPr lang="en-US" dirty="0"/>
              </a:p>
            </p:txBody>
          </p:sp>
          <p:sp>
            <p:nvSpPr>
              <p:cNvPr id="427" name="Freeform 166"/>
              <p:cNvSpPr>
                <a:spLocks noChangeAspect="1"/>
              </p:cNvSpPr>
              <p:nvPr/>
            </p:nvSpPr>
            <p:spPr bwMode="gray">
              <a:xfrm>
                <a:off x="1101722" y="2520946"/>
                <a:ext cx="206376" cy="203200"/>
              </a:xfrm>
              <a:custGeom>
                <a:avLst/>
                <a:gdLst>
                  <a:gd name="T0" fmla="*/ 0 w 277"/>
                  <a:gd name="T1" fmla="*/ 16112613 h 248"/>
                  <a:gd name="T2" fmla="*/ 6105571 w 277"/>
                  <a:gd name="T3" fmla="*/ 40952174 h 248"/>
                  <a:gd name="T4" fmla="*/ 27754085 w 277"/>
                  <a:gd name="T5" fmla="*/ 51022045 h 248"/>
                  <a:gd name="T6" fmla="*/ 37189967 w 277"/>
                  <a:gd name="T7" fmla="*/ 42966148 h 248"/>
                  <a:gd name="T8" fmla="*/ 18872509 w 277"/>
                  <a:gd name="T9" fmla="*/ 30210432 h 248"/>
                  <a:gd name="T10" fmla="*/ 37189967 w 277"/>
                  <a:gd name="T11" fmla="*/ 30210432 h 248"/>
                  <a:gd name="T12" fmla="*/ 52732165 w 277"/>
                  <a:gd name="T13" fmla="*/ 51693097 h 248"/>
                  <a:gd name="T14" fmla="*/ 47736698 w 277"/>
                  <a:gd name="T15" fmla="*/ 14097819 h 248"/>
                  <a:gd name="T16" fmla="*/ 61058689 w 277"/>
                  <a:gd name="T17" fmla="*/ 46994097 h 248"/>
                  <a:gd name="T18" fmla="*/ 93253189 w 277"/>
                  <a:gd name="T19" fmla="*/ 65791735 h 248"/>
                  <a:gd name="T20" fmla="*/ 87147618 w 277"/>
                  <a:gd name="T21" fmla="*/ 88617323 h 248"/>
                  <a:gd name="T22" fmla="*/ 123782533 w 277"/>
                  <a:gd name="T23" fmla="*/ 117484832 h 248"/>
                  <a:gd name="T24" fmla="*/ 113790854 w 277"/>
                  <a:gd name="T25" fmla="*/ 142324394 h 248"/>
                  <a:gd name="T26" fmla="*/ 133774212 w 277"/>
                  <a:gd name="T27" fmla="*/ 122184652 h 248"/>
                  <a:gd name="T28" fmla="*/ 137659575 w 277"/>
                  <a:gd name="T29" fmla="*/ 166492903 h 248"/>
                  <a:gd name="T30" fmla="*/ 152091670 w 277"/>
                  <a:gd name="T31" fmla="*/ 159108058 h 248"/>
                  <a:gd name="T32" fmla="*/ 153756825 w 277"/>
                  <a:gd name="T33" fmla="*/ 125540729 h 248"/>
                  <a:gd name="T34" fmla="*/ 117121910 w 277"/>
                  <a:gd name="T35" fmla="*/ 107414961 h 248"/>
                  <a:gd name="T36" fmla="*/ 48846802 w 277"/>
                  <a:gd name="T37" fmla="*/ 0 h 248"/>
                  <a:gd name="T38" fmla="*/ 9991679 w 277"/>
                  <a:gd name="T39" fmla="*/ 30210432 h 248"/>
                  <a:gd name="T40" fmla="*/ 0 w 277"/>
                  <a:gd name="T41" fmla="*/ 16112613 h 24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77"/>
                  <a:gd name="T64" fmla="*/ 0 h 248"/>
                  <a:gd name="T65" fmla="*/ 277 w 277"/>
                  <a:gd name="T66" fmla="*/ 248 h 24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77" h="248">
                    <a:moveTo>
                      <a:pt x="0" y="24"/>
                    </a:moveTo>
                    <a:lnTo>
                      <a:pt x="11" y="61"/>
                    </a:lnTo>
                    <a:lnTo>
                      <a:pt x="50" y="76"/>
                    </a:lnTo>
                    <a:lnTo>
                      <a:pt x="67" y="64"/>
                    </a:lnTo>
                    <a:lnTo>
                      <a:pt x="34" y="45"/>
                    </a:lnTo>
                    <a:lnTo>
                      <a:pt x="67" y="45"/>
                    </a:lnTo>
                    <a:lnTo>
                      <a:pt x="95" y="77"/>
                    </a:lnTo>
                    <a:lnTo>
                      <a:pt x="86" y="21"/>
                    </a:lnTo>
                    <a:lnTo>
                      <a:pt x="110" y="70"/>
                    </a:lnTo>
                    <a:lnTo>
                      <a:pt x="168" y="98"/>
                    </a:lnTo>
                    <a:lnTo>
                      <a:pt x="157" y="132"/>
                    </a:lnTo>
                    <a:lnTo>
                      <a:pt x="223" y="175"/>
                    </a:lnTo>
                    <a:lnTo>
                      <a:pt x="205" y="212"/>
                    </a:lnTo>
                    <a:lnTo>
                      <a:pt x="241" y="182"/>
                    </a:lnTo>
                    <a:lnTo>
                      <a:pt x="248" y="248"/>
                    </a:lnTo>
                    <a:lnTo>
                      <a:pt x="274" y="237"/>
                    </a:lnTo>
                    <a:lnTo>
                      <a:pt x="277" y="187"/>
                    </a:lnTo>
                    <a:lnTo>
                      <a:pt x="211" y="160"/>
                    </a:lnTo>
                    <a:lnTo>
                      <a:pt x="88" y="0"/>
                    </a:lnTo>
                    <a:lnTo>
                      <a:pt x="18" y="45"/>
                    </a:lnTo>
                    <a:lnTo>
                      <a:pt x="0" y="24"/>
                    </a:lnTo>
                    <a:close/>
                  </a:path>
                </a:pathLst>
              </a:custGeom>
              <a:grpFill/>
              <a:ln w="3175" cap="rnd">
                <a:solidFill>
                  <a:schemeClr val="accent5"/>
                </a:solidFill>
                <a:round/>
                <a:headEnd/>
                <a:tailEnd/>
              </a:ln>
            </p:spPr>
            <p:txBody>
              <a:bodyPr/>
              <a:lstStyle/>
              <a:p>
                <a:endParaRPr lang="en-US" dirty="0"/>
              </a:p>
            </p:txBody>
          </p:sp>
          <p:sp>
            <p:nvSpPr>
              <p:cNvPr id="428" name="Freeform 167"/>
              <p:cNvSpPr>
                <a:spLocks noChangeAspect="1"/>
              </p:cNvSpPr>
              <p:nvPr/>
            </p:nvSpPr>
            <p:spPr bwMode="gray">
              <a:xfrm>
                <a:off x="1147761" y="2586035"/>
                <a:ext cx="33337" cy="33337"/>
              </a:xfrm>
              <a:custGeom>
                <a:avLst/>
                <a:gdLst>
                  <a:gd name="T0" fmla="*/ 0 w 47"/>
                  <a:gd name="T1" fmla="*/ 0 h 41"/>
                  <a:gd name="T2" fmla="*/ 7043328 w 47"/>
                  <a:gd name="T3" fmla="*/ 27106233 h 41"/>
                  <a:gd name="T4" fmla="*/ 8552714 w 47"/>
                  <a:gd name="T5" fmla="*/ 13883641 h 41"/>
                  <a:gd name="T6" fmla="*/ 23645863 w 47"/>
                  <a:gd name="T7" fmla="*/ 25123088 h 41"/>
                  <a:gd name="T8" fmla="*/ 9559207 w 47"/>
                  <a:gd name="T9" fmla="*/ 13883641 h 41"/>
                  <a:gd name="T10" fmla="*/ 22639369 w 47"/>
                  <a:gd name="T11" fmla="*/ 5289200 h 41"/>
                  <a:gd name="T12" fmla="*/ 0 w 47"/>
                  <a:gd name="T13" fmla="*/ 0 h 41"/>
                  <a:gd name="T14" fmla="*/ 0 60000 65536"/>
                  <a:gd name="T15" fmla="*/ 0 60000 65536"/>
                  <a:gd name="T16" fmla="*/ 0 60000 65536"/>
                  <a:gd name="T17" fmla="*/ 0 60000 65536"/>
                  <a:gd name="T18" fmla="*/ 0 60000 65536"/>
                  <a:gd name="T19" fmla="*/ 0 60000 65536"/>
                  <a:gd name="T20" fmla="*/ 0 60000 65536"/>
                  <a:gd name="T21" fmla="*/ 0 w 47"/>
                  <a:gd name="T22" fmla="*/ 0 h 41"/>
                  <a:gd name="T23" fmla="*/ 47 w 4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7" h="41">
                    <a:moveTo>
                      <a:pt x="0" y="0"/>
                    </a:moveTo>
                    <a:lnTo>
                      <a:pt x="14" y="41"/>
                    </a:lnTo>
                    <a:lnTo>
                      <a:pt x="17" y="21"/>
                    </a:lnTo>
                    <a:lnTo>
                      <a:pt x="47" y="38"/>
                    </a:lnTo>
                    <a:lnTo>
                      <a:pt x="19" y="21"/>
                    </a:lnTo>
                    <a:lnTo>
                      <a:pt x="45" y="8"/>
                    </a:lnTo>
                    <a:lnTo>
                      <a:pt x="0" y="0"/>
                    </a:lnTo>
                    <a:close/>
                  </a:path>
                </a:pathLst>
              </a:custGeom>
              <a:grpFill/>
              <a:ln w="3175" cap="rnd">
                <a:solidFill>
                  <a:schemeClr val="accent5"/>
                </a:solidFill>
                <a:round/>
                <a:headEnd/>
                <a:tailEnd/>
              </a:ln>
            </p:spPr>
            <p:txBody>
              <a:bodyPr/>
              <a:lstStyle/>
              <a:p>
                <a:endParaRPr lang="en-US" dirty="0"/>
              </a:p>
            </p:txBody>
          </p:sp>
          <p:sp>
            <p:nvSpPr>
              <p:cNvPr id="429" name="Freeform 168"/>
              <p:cNvSpPr>
                <a:spLocks noChangeAspect="1"/>
              </p:cNvSpPr>
              <p:nvPr/>
            </p:nvSpPr>
            <p:spPr bwMode="gray">
              <a:xfrm>
                <a:off x="1165224" y="2616197"/>
                <a:ext cx="19049" cy="50799"/>
              </a:xfrm>
              <a:custGeom>
                <a:avLst/>
                <a:gdLst>
                  <a:gd name="T0" fmla="*/ 0 w 27"/>
                  <a:gd name="T1" fmla="*/ 0 h 61"/>
                  <a:gd name="T2" fmla="*/ 12445294 w 27"/>
                  <a:gd name="T3" fmla="*/ 8322039 h 61"/>
                  <a:gd name="T4" fmla="*/ 13440833 w 27"/>
                  <a:gd name="T5" fmla="*/ 42305574 h 61"/>
                  <a:gd name="T6" fmla="*/ 0 w 27"/>
                  <a:gd name="T7" fmla="*/ 0 h 61"/>
                  <a:gd name="T8" fmla="*/ 0 60000 65536"/>
                  <a:gd name="T9" fmla="*/ 0 60000 65536"/>
                  <a:gd name="T10" fmla="*/ 0 60000 65536"/>
                  <a:gd name="T11" fmla="*/ 0 60000 65536"/>
                  <a:gd name="T12" fmla="*/ 0 w 27"/>
                  <a:gd name="T13" fmla="*/ 0 h 61"/>
                  <a:gd name="T14" fmla="*/ 27 w 27"/>
                  <a:gd name="T15" fmla="*/ 61 h 61"/>
                </a:gdLst>
                <a:ahLst/>
                <a:cxnLst>
                  <a:cxn ang="T8">
                    <a:pos x="T0" y="T1"/>
                  </a:cxn>
                  <a:cxn ang="T9">
                    <a:pos x="T2" y="T3"/>
                  </a:cxn>
                  <a:cxn ang="T10">
                    <a:pos x="T4" y="T5"/>
                  </a:cxn>
                  <a:cxn ang="T11">
                    <a:pos x="T6" y="T7"/>
                  </a:cxn>
                </a:cxnLst>
                <a:rect l="T12" t="T13" r="T14" b="T15"/>
                <a:pathLst>
                  <a:path w="27" h="61">
                    <a:moveTo>
                      <a:pt x="0" y="0"/>
                    </a:moveTo>
                    <a:lnTo>
                      <a:pt x="25" y="12"/>
                    </a:lnTo>
                    <a:lnTo>
                      <a:pt x="27" y="61"/>
                    </a:lnTo>
                    <a:lnTo>
                      <a:pt x="0" y="0"/>
                    </a:lnTo>
                    <a:close/>
                  </a:path>
                </a:pathLst>
              </a:custGeom>
              <a:grpFill/>
              <a:ln w="3175" cap="rnd">
                <a:solidFill>
                  <a:schemeClr val="accent5"/>
                </a:solidFill>
                <a:round/>
                <a:headEnd/>
                <a:tailEnd/>
              </a:ln>
            </p:spPr>
            <p:txBody>
              <a:bodyPr/>
              <a:lstStyle/>
              <a:p>
                <a:endParaRPr lang="en-US" dirty="0"/>
              </a:p>
            </p:txBody>
          </p:sp>
          <p:sp>
            <p:nvSpPr>
              <p:cNvPr id="430" name="Freeform 169"/>
              <p:cNvSpPr>
                <a:spLocks noChangeAspect="1"/>
              </p:cNvSpPr>
              <p:nvPr/>
            </p:nvSpPr>
            <p:spPr bwMode="gray">
              <a:xfrm>
                <a:off x="1184273" y="2590798"/>
                <a:ext cx="28576" cy="28574"/>
              </a:xfrm>
              <a:custGeom>
                <a:avLst/>
                <a:gdLst>
                  <a:gd name="T0" fmla="*/ 0 w 34"/>
                  <a:gd name="T1" fmla="*/ 0 h 37"/>
                  <a:gd name="T2" fmla="*/ 4944315 w 34"/>
                  <a:gd name="T3" fmla="*/ 22068395 h 37"/>
                  <a:gd name="T4" fmla="*/ 20484073 w 34"/>
                  <a:gd name="T5" fmla="*/ 22068395 h 37"/>
                  <a:gd name="T6" fmla="*/ 12714194 w 34"/>
                  <a:gd name="T7" fmla="*/ 2385626 h 37"/>
                  <a:gd name="T8" fmla="*/ 24015607 w 34"/>
                  <a:gd name="T9" fmla="*/ 16103943 h 37"/>
                  <a:gd name="T10" fmla="*/ 14832946 w 34"/>
                  <a:gd name="T11" fmla="*/ 0 h 37"/>
                  <a:gd name="T12" fmla="*/ 0 w 34"/>
                  <a:gd name="T13" fmla="*/ 0 h 37"/>
                  <a:gd name="T14" fmla="*/ 0 60000 65536"/>
                  <a:gd name="T15" fmla="*/ 0 60000 65536"/>
                  <a:gd name="T16" fmla="*/ 0 60000 65536"/>
                  <a:gd name="T17" fmla="*/ 0 60000 65536"/>
                  <a:gd name="T18" fmla="*/ 0 60000 65536"/>
                  <a:gd name="T19" fmla="*/ 0 60000 65536"/>
                  <a:gd name="T20" fmla="*/ 0 60000 65536"/>
                  <a:gd name="T21" fmla="*/ 0 w 34"/>
                  <a:gd name="T22" fmla="*/ 0 h 37"/>
                  <a:gd name="T23" fmla="*/ 34 w 34"/>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37">
                    <a:moveTo>
                      <a:pt x="0" y="0"/>
                    </a:moveTo>
                    <a:lnTo>
                      <a:pt x="7" y="37"/>
                    </a:lnTo>
                    <a:lnTo>
                      <a:pt x="29" y="37"/>
                    </a:lnTo>
                    <a:lnTo>
                      <a:pt x="18" y="4"/>
                    </a:lnTo>
                    <a:lnTo>
                      <a:pt x="34" y="27"/>
                    </a:lnTo>
                    <a:lnTo>
                      <a:pt x="21" y="0"/>
                    </a:lnTo>
                    <a:lnTo>
                      <a:pt x="0" y="0"/>
                    </a:lnTo>
                    <a:close/>
                  </a:path>
                </a:pathLst>
              </a:custGeom>
              <a:grpFill/>
              <a:ln w="3175" cap="rnd">
                <a:solidFill>
                  <a:schemeClr val="accent5"/>
                </a:solidFill>
                <a:round/>
                <a:headEnd/>
                <a:tailEnd/>
              </a:ln>
            </p:spPr>
            <p:txBody>
              <a:bodyPr/>
              <a:lstStyle/>
              <a:p>
                <a:endParaRPr lang="en-US" dirty="0"/>
              </a:p>
            </p:txBody>
          </p:sp>
          <p:sp>
            <p:nvSpPr>
              <p:cNvPr id="431" name="Freeform 170"/>
              <p:cNvSpPr>
                <a:spLocks noChangeAspect="1"/>
              </p:cNvSpPr>
              <p:nvPr/>
            </p:nvSpPr>
            <p:spPr bwMode="gray">
              <a:xfrm>
                <a:off x="1209674" y="2633659"/>
                <a:ext cx="20638" cy="25399"/>
              </a:xfrm>
              <a:custGeom>
                <a:avLst/>
                <a:gdLst>
                  <a:gd name="T0" fmla="*/ 0 w 30"/>
                  <a:gd name="T1" fmla="*/ 0 h 27"/>
                  <a:gd name="T2" fmla="*/ 13724270 w 30"/>
                  <a:gd name="T3" fmla="*/ 23894815 h 27"/>
                  <a:gd name="T4" fmla="*/ 14197568 w 30"/>
                  <a:gd name="T5" fmla="*/ 2654770 h 27"/>
                  <a:gd name="T6" fmla="*/ 0 w 30"/>
                  <a:gd name="T7" fmla="*/ 0 h 27"/>
                  <a:gd name="T8" fmla="*/ 0 60000 65536"/>
                  <a:gd name="T9" fmla="*/ 0 60000 65536"/>
                  <a:gd name="T10" fmla="*/ 0 60000 65536"/>
                  <a:gd name="T11" fmla="*/ 0 60000 65536"/>
                  <a:gd name="T12" fmla="*/ 0 w 30"/>
                  <a:gd name="T13" fmla="*/ 0 h 27"/>
                  <a:gd name="T14" fmla="*/ 30 w 30"/>
                  <a:gd name="T15" fmla="*/ 27 h 27"/>
                </a:gdLst>
                <a:ahLst/>
                <a:cxnLst>
                  <a:cxn ang="T8">
                    <a:pos x="T0" y="T1"/>
                  </a:cxn>
                  <a:cxn ang="T9">
                    <a:pos x="T2" y="T3"/>
                  </a:cxn>
                  <a:cxn ang="T10">
                    <a:pos x="T4" y="T5"/>
                  </a:cxn>
                  <a:cxn ang="T11">
                    <a:pos x="T6" y="T7"/>
                  </a:cxn>
                </a:cxnLst>
                <a:rect l="T12" t="T13" r="T14" b="T15"/>
                <a:pathLst>
                  <a:path w="30" h="27">
                    <a:moveTo>
                      <a:pt x="0" y="0"/>
                    </a:moveTo>
                    <a:lnTo>
                      <a:pt x="29" y="27"/>
                    </a:lnTo>
                    <a:lnTo>
                      <a:pt x="30" y="3"/>
                    </a:lnTo>
                    <a:lnTo>
                      <a:pt x="0" y="0"/>
                    </a:lnTo>
                    <a:close/>
                  </a:path>
                </a:pathLst>
              </a:custGeom>
              <a:grpFill/>
              <a:ln w="3175" cap="rnd">
                <a:solidFill>
                  <a:schemeClr val="accent5"/>
                </a:solidFill>
                <a:round/>
                <a:headEnd/>
                <a:tailEnd/>
              </a:ln>
            </p:spPr>
            <p:txBody>
              <a:bodyPr/>
              <a:lstStyle/>
              <a:p>
                <a:endParaRPr lang="en-US" dirty="0"/>
              </a:p>
            </p:txBody>
          </p:sp>
          <p:sp>
            <p:nvSpPr>
              <p:cNvPr id="432" name="Freeform 171"/>
              <p:cNvSpPr>
                <a:spLocks noChangeAspect="1"/>
              </p:cNvSpPr>
              <p:nvPr/>
            </p:nvSpPr>
            <p:spPr bwMode="gray">
              <a:xfrm>
                <a:off x="1216024" y="2666996"/>
                <a:ext cx="31751" cy="49213"/>
              </a:xfrm>
              <a:custGeom>
                <a:avLst/>
                <a:gdLst>
                  <a:gd name="T0" fmla="*/ 0 w 47"/>
                  <a:gd name="T1" fmla="*/ 0 h 64"/>
                  <a:gd name="T2" fmla="*/ 16884920 w 47"/>
                  <a:gd name="T3" fmla="*/ 13599705 h 64"/>
                  <a:gd name="T4" fmla="*/ 21448138 w 47"/>
                  <a:gd name="T5" fmla="*/ 37842490 h 64"/>
                  <a:gd name="T6" fmla="*/ 0 w 47"/>
                  <a:gd name="T7" fmla="*/ 0 h 64"/>
                  <a:gd name="T8" fmla="*/ 0 60000 65536"/>
                  <a:gd name="T9" fmla="*/ 0 60000 65536"/>
                  <a:gd name="T10" fmla="*/ 0 60000 65536"/>
                  <a:gd name="T11" fmla="*/ 0 60000 65536"/>
                  <a:gd name="T12" fmla="*/ 0 w 47"/>
                  <a:gd name="T13" fmla="*/ 0 h 64"/>
                  <a:gd name="T14" fmla="*/ 47 w 47"/>
                  <a:gd name="T15" fmla="*/ 64 h 64"/>
                </a:gdLst>
                <a:ahLst/>
                <a:cxnLst>
                  <a:cxn ang="T8">
                    <a:pos x="T0" y="T1"/>
                  </a:cxn>
                  <a:cxn ang="T9">
                    <a:pos x="T2" y="T3"/>
                  </a:cxn>
                  <a:cxn ang="T10">
                    <a:pos x="T4" y="T5"/>
                  </a:cxn>
                  <a:cxn ang="T11">
                    <a:pos x="T6" y="T7"/>
                  </a:cxn>
                </a:cxnLst>
                <a:rect l="T12" t="T13" r="T14" b="T15"/>
                <a:pathLst>
                  <a:path w="47" h="64">
                    <a:moveTo>
                      <a:pt x="0" y="0"/>
                    </a:moveTo>
                    <a:lnTo>
                      <a:pt x="37" y="23"/>
                    </a:lnTo>
                    <a:lnTo>
                      <a:pt x="47" y="64"/>
                    </a:lnTo>
                    <a:lnTo>
                      <a:pt x="0" y="0"/>
                    </a:lnTo>
                    <a:close/>
                  </a:path>
                </a:pathLst>
              </a:custGeom>
              <a:grpFill/>
              <a:ln w="3175" cap="rnd">
                <a:solidFill>
                  <a:schemeClr val="accent5"/>
                </a:solidFill>
                <a:round/>
                <a:headEnd/>
                <a:tailEnd/>
              </a:ln>
            </p:spPr>
            <p:txBody>
              <a:bodyPr/>
              <a:lstStyle/>
              <a:p>
                <a:endParaRPr lang="en-US" dirty="0"/>
              </a:p>
            </p:txBody>
          </p:sp>
          <p:sp>
            <p:nvSpPr>
              <p:cNvPr id="433" name="Freeform 172"/>
              <p:cNvSpPr>
                <a:spLocks noChangeAspect="1"/>
              </p:cNvSpPr>
              <p:nvPr/>
            </p:nvSpPr>
            <p:spPr bwMode="gray">
              <a:xfrm>
                <a:off x="1269998" y="2679697"/>
                <a:ext cx="19049" cy="30163"/>
              </a:xfrm>
              <a:custGeom>
                <a:avLst/>
                <a:gdLst>
                  <a:gd name="T0" fmla="*/ 0 w 25"/>
                  <a:gd name="T1" fmla="*/ 13861486 h 38"/>
                  <a:gd name="T2" fmla="*/ 7548372 w 25"/>
                  <a:gd name="T3" fmla="*/ 0 h 38"/>
                  <a:gd name="T4" fmla="*/ 14516100 w 25"/>
                  <a:gd name="T5" fmla="*/ 23942278 h 38"/>
                  <a:gd name="T6" fmla="*/ 0 w 25"/>
                  <a:gd name="T7" fmla="*/ 13861486 h 38"/>
                  <a:gd name="T8" fmla="*/ 0 60000 65536"/>
                  <a:gd name="T9" fmla="*/ 0 60000 65536"/>
                  <a:gd name="T10" fmla="*/ 0 60000 65536"/>
                  <a:gd name="T11" fmla="*/ 0 60000 65536"/>
                  <a:gd name="T12" fmla="*/ 0 w 25"/>
                  <a:gd name="T13" fmla="*/ 0 h 38"/>
                  <a:gd name="T14" fmla="*/ 25 w 25"/>
                  <a:gd name="T15" fmla="*/ 38 h 38"/>
                </a:gdLst>
                <a:ahLst/>
                <a:cxnLst>
                  <a:cxn ang="T8">
                    <a:pos x="T0" y="T1"/>
                  </a:cxn>
                  <a:cxn ang="T9">
                    <a:pos x="T2" y="T3"/>
                  </a:cxn>
                  <a:cxn ang="T10">
                    <a:pos x="T4" y="T5"/>
                  </a:cxn>
                  <a:cxn ang="T11">
                    <a:pos x="T6" y="T7"/>
                  </a:cxn>
                </a:cxnLst>
                <a:rect l="T12" t="T13" r="T14" b="T15"/>
                <a:pathLst>
                  <a:path w="25" h="38">
                    <a:moveTo>
                      <a:pt x="0" y="22"/>
                    </a:moveTo>
                    <a:lnTo>
                      <a:pt x="13" y="0"/>
                    </a:lnTo>
                    <a:lnTo>
                      <a:pt x="25" y="38"/>
                    </a:lnTo>
                    <a:lnTo>
                      <a:pt x="0" y="22"/>
                    </a:lnTo>
                    <a:close/>
                  </a:path>
                </a:pathLst>
              </a:custGeom>
              <a:grpFill/>
              <a:ln w="3175" cap="rnd">
                <a:solidFill>
                  <a:schemeClr val="accent5"/>
                </a:solidFill>
                <a:round/>
                <a:headEnd/>
                <a:tailEnd/>
              </a:ln>
            </p:spPr>
            <p:txBody>
              <a:bodyPr/>
              <a:lstStyle/>
              <a:p>
                <a:endParaRPr lang="en-US" dirty="0"/>
              </a:p>
            </p:txBody>
          </p:sp>
          <p:sp>
            <p:nvSpPr>
              <p:cNvPr id="434" name="Freeform 173"/>
              <p:cNvSpPr>
                <a:spLocks noChangeAspect="1"/>
              </p:cNvSpPr>
              <p:nvPr/>
            </p:nvSpPr>
            <p:spPr bwMode="gray">
              <a:xfrm>
                <a:off x="1449387" y="2932110"/>
                <a:ext cx="1493834" cy="801687"/>
              </a:xfrm>
              <a:custGeom>
                <a:avLst/>
                <a:gdLst>
                  <a:gd name="T0" fmla="*/ 12818928 w 2001"/>
                  <a:gd name="T1" fmla="*/ 91342780 h 971"/>
                  <a:gd name="T2" fmla="*/ 15605035 w 2001"/>
                  <a:gd name="T3" fmla="*/ 99523125 h 971"/>
                  <a:gd name="T4" fmla="*/ 33996923 w 2001"/>
                  <a:gd name="T5" fmla="*/ 327199756 h 971"/>
                  <a:gd name="T6" fmla="*/ 44586667 w 2001"/>
                  <a:gd name="T7" fmla="*/ 351057994 h 971"/>
                  <a:gd name="T8" fmla="*/ 117596551 w 2001"/>
                  <a:gd name="T9" fmla="*/ 436265516 h 971"/>
                  <a:gd name="T10" fmla="*/ 191164104 w 2001"/>
                  <a:gd name="T11" fmla="*/ 471031156 h 971"/>
                  <a:gd name="T12" fmla="*/ 352789652 w 2001"/>
                  <a:gd name="T13" fmla="*/ 492844308 h 971"/>
                  <a:gd name="T14" fmla="*/ 446421355 w 2001"/>
                  <a:gd name="T15" fmla="*/ 544650956 h 971"/>
                  <a:gd name="T16" fmla="*/ 533364758 w 2001"/>
                  <a:gd name="T17" fmla="*/ 645537197 h 971"/>
                  <a:gd name="T18" fmla="*/ 569033943 w 2001"/>
                  <a:gd name="T19" fmla="*/ 567827224 h 971"/>
                  <a:gd name="T20" fmla="*/ 630897160 w 2001"/>
                  <a:gd name="T21" fmla="*/ 544650956 h 971"/>
                  <a:gd name="T22" fmla="*/ 682171379 w 2001"/>
                  <a:gd name="T23" fmla="*/ 535107496 h 971"/>
                  <a:gd name="T24" fmla="*/ 704464713 w 2001"/>
                  <a:gd name="T25" fmla="*/ 530335353 h 971"/>
                  <a:gd name="T26" fmla="*/ 710038419 w 2001"/>
                  <a:gd name="T27" fmla="*/ 533062410 h 971"/>
                  <a:gd name="T28" fmla="*/ 809800005 w 2001"/>
                  <a:gd name="T29" fmla="*/ 562373936 h 971"/>
                  <a:gd name="T30" fmla="*/ 838223967 w 2001"/>
                  <a:gd name="T31" fmla="*/ 661897061 h 971"/>
                  <a:gd name="T32" fmla="*/ 859959632 w 2001"/>
                  <a:gd name="T33" fmla="*/ 616906816 h 971"/>
                  <a:gd name="T34" fmla="*/ 849928304 w 2001"/>
                  <a:gd name="T35" fmla="*/ 474439357 h 971"/>
                  <a:gd name="T36" fmla="*/ 927954225 w 2001"/>
                  <a:gd name="T37" fmla="*/ 384459693 h 971"/>
                  <a:gd name="T38" fmla="*/ 932412593 w 2001"/>
                  <a:gd name="T39" fmla="*/ 353784225 h 971"/>
                  <a:gd name="T40" fmla="*/ 915692966 w 2001"/>
                  <a:gd name="T41" fmla="*/ 312203008 h 971"/>
                  <a:gd name="T42" fmla="*/ 929068817 w 2001"/>
                  <a:gd name="T43" fmla="*/ 295161173 h 971"/>
                  <a:gd name="T44" fmla="*/ 945788443 w 2001"/>
                  <a:gd name="T45" fmla="*/ 351057994 h 971"/>
                  <a:gd name="T46" fmla="*/ 951362150 w 2001"/>
                  <a:gd name="T47" fmla="*/ 282891482 h 971"/>
                  <a:gd name="T48" fmla="*/ 982015297 w 2001"/>
                  <a:gd name="T49" fmla="*/ 248807812 h 971"/>
                  <a:gd name="T50" fmla="*/ 1039977069 w 2001"/>
                  <a:gd name="T51" fmla="*/ 211315942 h 971"/>
                  <a:gd name="T52" fmla="*/ 1112987699 w 2001"/>
                  <a:gd name="T53" fmla="*/ 141786313 h 971"/>
                  <a:gd name="T54" fmla="*/ 1100726440 w 2001"/>
                  <a:gd name="T55" fmla="*/ 111111672 h 971"/>
                  <a:gd name="T56" fmla="*/ 1068401032 w 2001"/>
                  <a:gd name="T57" fmla="*/ 61350109 h 971"/>
                  <a:gd name="T58" fmla="*/ 945788443 w 2001"/>
                  <a:gd name="T59" fmla="*/ 145876486 h 971"/>
                  <a:gd name="T60" fmla="*/ 882810635 w 2001"/>
                  <a:gd name="T61" fmla="*/ 184731472 h 971"/>
                  <a:gd name="T62" fmla="*/ 828749562 w 2001"/>
                  <a:gd name="T63" fmla="*/ 231084833 h 971"/>
                  <a:gd name="T64" fmla="*/ 803669375 w 2001"/>
                  <a:gd name="T65" fmla="*/ 218814316 h 971"/>
                  <a:gd name="T66" fmla="*/ 813701450 w 2001"/>
                  <a:gd name="T67" fmla="*/ 199728221 h 971"/>
                  <a:gd name="T68" fmla="*/ 808128490 w 2001"/>
                  <a:gd name="T69" fmla="*/ 159509293 h 971"/>
                  <a:gd name="T70" fmla="*/ 795309562 w 2001"/>
                  <a:gd name="T71" fmla="*/ 124063334 h 971"/>
                  <a:gd name="T72" fmla="*/ 742920750 w 2001"/>
                  <a:gd name="T73" fmla="*/ 141786313 h 971"/>
                  <a:gd name="T74" fmla="*/ 716725971 w 2001"/>
                  <a:gd name="T75" fmla="*/ 222904488 h 971"/>
                  <a:gd name="T76" fmla="*/ 725085785 w 2001"/>
                  <a:gd name="T77" fmla="*/ 126108420 h 971"/>
                  <a:gd name="T78" fmla="*/ 736232452 w 2001"/>
                  <a:gd name="T79" fmla="*/ 104294442 h 971"/>
                  <a:gd name="T80" fmla="*/ 777475343 w 2001"/>
                  <a:gd name="T81" fmla="*/ 87934578 h 971"/>
                  <a:gd name="T82" fmla="*/ 700006344 w 2001"/>
                  <a:gd name="T83" fmla="*/ 79073089 h 971"/>
                  <a:gd name="T84" fmla="*/ 666009421 w 2001"/>
                  <a:gd name="T85" fmla="*/ 85208347 h 971"/>
                  <a:gd name="T86" fmla="*/ 673254643 w 2001"/>
                  <a:gd name="T87" fmla="*/ 44308275 h 971"/>
                  <a:gd name="T88" fmla="*/ 570148535 w 2001"/>
                  <a:gd name="T89" fmla="*/ 0 h 971"/>
                  <a:gd name="T90" fmla="*/ 36783776 w 2001"/>
                  <a:gd name="T91" fmla="*/ 14314778 h 971"/>
                  <a:gd name="T92" fmla="*/ 33996923 w 2001"/>
                  <a:gd name="T93" fmla="*/ 61350109 h 971"/>
                  <a:gd name="T94" fmla="*/ 0 w 2001"/>
                  <a:gd name="T95" fmla="*/ 37491871 h 97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1"/>
                  <a:gd name="T145" fmla="*/ 0 h 971"/>
                  <a:gd name="T146" fmla="*/ 2001 w 2001"/>
                  <a:gd name="T147" fmla="*/ 971 h 97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1" h="971">
                    <a:moveTo>
                      <a:pt x="0" y="55"/>
                    </a:moveTo>
                    <a:lnTo>
                      <a:pt x="23" y="134"/>
                    </a:lnTo>
                    <a:lnTo>
                      <a:pt x="51" y="142"/>
                    </a:lnTo>
                    <a:lnTo>
                      <a:pt x="28" y="146"/>
                    </a:lnTo>
                    <a:lnTo>
                      <a:pt x="11" y="387"/>
                    </a:lnTo>
                    <a:lnTo>
                      <a:pt x="61" y="480"/>
                    </a:lnTo>
                    <a:lnTo>
                      <a:pt x="94" y="480"/>
                    </a:lnTo>
                    <a:lnTo>
                      <a:pt x="80" y="515"/>
                    </a:lnTo>
                    <a:lnTo>
                      <a:pt x="145" y="617"/>
                    </a:lnTo>
                    <a:lnTo>
                      <a:pt x="211" y="640"/>
                    </a:lnTo>
                    <a:lnTo>
                      <a:pt x="264" y="697"/>
                    </a:lnTo>
                    <a:lnTo>
                      <a:pt x="343" y="691"/>
                    </a:lnTo>
                    <a:lnTo>
                      <a:pt x="475" y="745"/>
                    </a:lnTo>
                    <a:lnTo>
                      <a:pt x="633" y="723"/>
                    </a:lnTo>
                    <a:lnTo>
                      <a:pt x="729" y="827"/>
                    </a:lnTo>
                    <a:lnTo>
                      <a:pt x="801" y="799"/>
                    </a:lnTo>
                    <a:lnTo>
                      <a:pt x="889" y="924"/>
                    </a:lnTo>
                    <a:lnTo>
                      <a:pt x="957" y="947"/>
                    </a:lnTo>
                    <a:lnTo>
                      <a:pt x="950" y="877"/>
                    </a:lnTo>
                    <a:lnTo>
                      <a:pt x="1021" y="833"/>
                    </a:lnTo>
                    <a:lnTo>
                      <a:pt x="1028" y="801"/>
                    </a:lnTo>
                    <a:lnTo>
                      <a:pt x="1132" y="799"/>
                    </a:lnTo>
                    <a:lnTo>
                      <a:pt x="1223" y="827"/>
                    </a:lnTo>
                    <a:lnTo>
                      <a:pt x="1224" y="785"/>
                    </a:lnTo>
                    <a:lnTo>
                      <a:pt x="1188" y="779"/>
                    </a:lnTo>
                    <a:lnTo>
                      <a:pt x="1264" y="778"/>
                    </a:lnTo>
                    <a:lnTo>
                      <a:pt x="1268" y="758"/>
                    </a:lnTo>
                    <a:lnTo>
                      <a:pt x="1274" y="782"/>
                    </a:lnTo>
                    <a:lnTo>
                      <a:pt x="1416" y="790"/>
                    </a:lnTo>
                    <a:lnTo>
                      <a:pt x="1453" y="825"/>
                    </a:lnTo>
                    <a:lnTo>
                      <a:pt x="1459" y="888"/>
                    </a:lnTo>
                    <a:lnTo>
                      <a:pt x="1504" y="971"/>
                    </a:lnTo>
                    <a:lnTo>
                      <a:pt x="1531" y="968"/>
                    </a:lnTo>
                    <a:lnTo>
                      <a:pt x="1543" y="905"/>
                    </a:lnTo>
                    <a:lnTo>
                      <a:pt x="1495" y="758"/>
                    </a:lnTo>
                    <a:lnTo>
                      <a:pt x="1525" y="696"/>
                    </a:lnTo>
                    <a:lnTo>
                      <a:pt x="1700" y="576"/>
                    </a:lnTo>
                    <a:lnTo>
                      <a:pt x="1665" y="564"/>
                    </a:lnTo>
                    <a:lnTo>
                      <a:pt x="1697" y="559"/>
                    </a:lnTo>
                    <a:lnTo>
                      <a:pt x="1673" y="519"/>
                    </a:lnTo>
                    <a:lnTo>
                      <a:pt x="1679" y="485"/>
                    </a:lnTo>
                    <a:lnTo>
                      <a:pt x="1643" y="458"/>
                    </a:lnTo>
                    <a:lnTo>
                      <a:pt x="1679" y="476"/>
                    </a:lnTo>
                    <a:lnTo>
                      <a:pt x="1667" y="433"/>
                    </a:lnTo>
                    <a:lnTo>
                      <a:pt x="1694" y="421"/>
                    </a:lnTo>
                    <a:lnTo>
                      <a:pt x="1697" y="515"/>
                    </a:lnTo>
                    <a:lnTo>
                      <a:pt x="1724" y="459"/>
                    </a:lnTo>
                    <a:lnTo>
                      <a:pt x="1707" y="415"/>
                    </a:lnTo>
                    <a:lnTo>
                      <a:pt x="1725" y="441"/>
                    </a:lnTo>
                    <a:lnTo>
                      <a:pt x="1762" y="365"/>
                    </a:lnTo>
                    <a:lnTo>
                      <a:pt x="1902" y="330"/>
                    </a:lnTo>
                    <a:lnTo>
                      <a:pt x="1866" y="310"/>
                    </a:lnTo>
                    <a:lnTo>
                      <a:pt x="1892" y="251"/>
                    </a:lnTo>
                    <a:lnTo>
                      <a:pt x="1997" y="208"/>
                    </a:lnTo>
                    <a:lnTo>
                      <a:pt x="2001" y="184"/>
                    </a:lnTo>
                    <a:lnTo>
                      <a:pt x="1975" y="163"/>
                    </a:lnTo>
                    <a:lnTo>
                      <a:pt x="1975" y="108"/>
                    </a:lnTo>
                    <a:lnTo>
                      <a:pt x="1917" y="90"/>
                    </a:lnTo>
                    <a:lnTo>
                      <a:pt x="1875" y="180"/>
                    </a:lnTo>
                    <a:lnTo>
                      <a:pt x="1697" y="214"/>
                    </a:lnTo>
                    <a:lnTo>
                      <a:pt x="1685" y="255"/>
                    </a:lnTo>
                    <a:lnTo>
                      <a:pt x="1584" y="271"/>
                    </a:lnTo>
                    <a:lnTo>
                      <a:pt x="1590" y="284"/>
                    </a:lnTo>
                    <a:lnTo>
                      <a:pt x="1487" y="339"/>
                    </a:lnTo>
                    <a:lnTo>
                      <a:pt x="1444" y="338"/>
                    </a:lnTo>
                    <a:lnTo>
                      <a:pt x="1442" y="321"/>
                    </a:lnTo>
                    <a:lnTo>
                      <a:pt x="1450" y="304"/>
                    </a:lnTo>
                    <a:lnTo>
                      <a:pt x="1460" y="293"/>
                    </a:lnTo>
                    <a:lnTo>
                      <a:pt x="1465" y="275"/>
                    </a:lnTo>
                    <a:lnTo>
                      <a:pt x="1450" y="234"/>
                    </a:lnTo>
                    <a:lnTo>
                      <a:pt x="1415" y="250"/>
                    </a:lnTo>
                    <a:lnTo>
                      <a:pt x="1427" y="182"/>
                    </a:lnTo>
                    <a:lnTo>
                      <a:pt x="1374" y="163"/>
                    </a:lnTo>
                    <a:lnTo>
                      <a:pt x="1333" y="208"/>
                    </a:lnTo>
                    <a:lnTo>
                      <a:pt x="1317" y="323"/>
                    </a:lnTo>
                    <a:lnTo>
                      <a:pt x="1286" y="327"/>
                    </a:lnTo>
                    <a:lnTo>
                      <a:pt x="1275" y="272"/>
                    </a:lnTo>
                    <a:lnTo>
                      <a:pt x="1301" y="185"/>
                    </a:lnTo>
                    <a:lnTo>
                      <a:pt x="1277" y="200"/>
                    </a:lnTo>
                    <a:lnTo>
                      <a:pt x="1321" y="153"/>
                    </a:lnTo>
                    <a:lnTo>
                      <a:pt x="1412" y="152"/>
                    </a:lnTo>
                    <a:lnTo>
                      <a:pt x="1395" y="129"/>
                    </a:lnTo>
                    <a:lnTo>
                      <a:pt x="1390" y="129"/>
                    </a:lnTo>
                    <a:lnTo>
                      <a:pt x="1256" y="116"/>
                    </a:lnTo>
                    <a:lnTo>
                      <a:pt x="1277" y="87"/>
                    </a:lnTo>
                    <a:lnTo>
                      <a:pt x="1195" y="125"/>
                    </a:lnTo>
                    <a:lnTo>
                      <a:pt x="1131" y="125"/>
                    </a:lnTo>
                    <a:lnTo>
                      <a:pt x="1208" y="65"/>
                    </a:lnTo>
                    <a:lnTo>
                      <a:pt x="1044" y="32"/>
                    </a:lnTo>
                    <a:lnTo>
                      <a:pt x="1023" y="0"/>
                    </a:lnTo>
                    <a:lnTo>
                      <a:pt x="1021" y="21"/>
                    </a:lnTo>
                    <a:lnTo>
                      <a:pt x="66" y="21"/>
                    </a:lnTo>
                    <a:lnTo>
                      <a:pt x="84" y="59"/>
                    </a:lnTo>
                    <a:lnTo>
                      <a:pt x="61" y="90"/>
                    </a:lnTo>
                    <a:lnTo>
                      <a:pt x="68" y="58"/>
                    </a:lnTo>
                    <a:lnTo>
                      <a:pt x="0" y="55"/>
                    </a:lnTo>
                    <a:close/>
                  </a:path>
                </a:pathLst>
              </a:custGeom>
              <a:grpFill/>
              <a:ln w="3175" cap="rnd">
                <a:solidFill>
                  <a:schemeClr val="accent5"/>
                </a:solidFill>
                <a:round/>
                <a:headEnd/>
                <a:tailEnd/>
              </a:ln>
            </p:spPr>
            <p:txBody>
              <a:bodyPr/>
              <a:lstStyle/>
              <a:p>
                <a:endParaRPr lang="en-US" dirty="0"/>
              </a:p>
            </p:txBody>
          </p:sp>
          <p:sp>
            <p:nvSpPr>
              <p:cNvPr id="435" name="Freeform 174"/>
              <p:cNvSpPr>
                <a:spLocks noChangeAspect="1"/>
              </p:cNvSpPr>
              <p:nvPr/>
            </p:nvSpPr>
            <p:spPr bwMode="gray">
              <a:xfrm>
                <a:off x="3167060" y="5349868"/>
                <a:ext cx="136525" cy="157162"/>
              </a:xfrm>
              <a:custGeom>
                <a:avLst/>
                <a:gdLst>
                  <a:gd name="T0" fmla="*/ 0 w 181"/>
                  <a:gd name="T1" fmla="*/ 107807903 h 186"/>
                  <a:gd name="T2" fmla="*/ 16499159 w 181"/>
                  <a:gd name="T3" fmla="*/ 4997952 h 186"/>
                  <a:gd name="T4" fmla="*/ 31291379 w 181"/>
                  <a:gd name="T5" fmla="*/ 0 h 186"/>
                  <a:gd name="T6" fmla="*/ 91030495 w 181"/>
                  <a:gd name="T7" fmla="*/ 51404975 h 186"/>
                  <a:gd name="T8" fmla="*/ 102978318 w 181"/>
                  <a:gd name="T9" fmla="*/ 73537920 h 186"/>
                  <a:gd name="T10" fmla="*/ 97857499 w 181"/>
                  <a:gd name="T11" fmla="*/ 99954823 h 186"/>
                  <a:gd name="T12" fmla="*/ 69980000 w 181"/>
                  <a:gd name="T13" fmla="*/ 132796820 h 186"/>
                  <a:gd name="T14" fmla="*/ 0 w 181"/>
                  <a:gd name="T15" fmla="*/ 107807903 h 186"/>
                  <a:gd name="T16" fmla="*/ 0 60000 65536"/>
                  <a:gd name="T17" fmla="*/ 0 60000 65536"/>
                  <a:gd name="T18" fmla="*/ 0 60000 65536"/>
                  <a:gd name="T19" fmla="*/ 0 60000 65536"/>
                  <a:gd name="T20" fmla="*/ 0 60000 65536"/>
                  <a:gd name="T21" fmla="*/ 0 60000 65536"/>
                  <a:gd name="T22" fmla="*/ 0 60000 65536"/>
                  <a:gd name="T23" fmla="*/ 0 60000 65536"/>
                  <a:gd name="T24" fmla="*/ 0 w 181"/>
                  <a:gd name="T25" fmla="*/ 0 h 186"/>
                  <a:gd name="T26" fmla="*/ 181 w 181"/>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81" h="186">
                    <a:moveTo>
                      <a:pt x="0" y="151"/>
                    </a:moveTo>
                    <a:lnTo>
                      <a:pt x="29" y="7"/>
                    </a:lnTo>
                    <a:lnTo>
                      <a:pt x="55" y="0"/>
                    </a:lnTo>
                    <a:lnTo>
                      <a:pt x="160" y="72"/>
                    </a:lnTo>
                    <a:lnTo>
                      <a:pt x="181" y="103"/>
                    </a:lnTo>
                    <a:lnTo>
                      <a:pt x="172" y="140"/>
                    </a:lnTo>
                    <a:lnTo>
                      <a:pt x="123" y="186"/>
                    </a:lnTo>
                    <a:lnTo>
                      <a:pt x="0" y="151"/>
                    </a:lnTo>
                    <a:close/>
                  </a:path>
                </a:pathLst>
              </a:custGeom>
              <a:grpFill/>
              <a:ln w="3175" cap="rnd">
                <a:solidFill>
                  <a:schemeClr val="accent5"/>
                </a:solidFill>
                <a:round/>
                <a:headEnd/>
                <a:tailEnd/>
              </a:ln>
            </p:spPr>
            <p:txBody>
              <a:bodyPr/>
              <a:lstStyle/>
              <a:p>
                <a:endParaRPr lang="en-US" dirty="0"/>
              </a:p>
            </p:txBody>
          </p:sp>
          <p:sp>
            <p:nvSpPr>
              <p:cNvPr id="436" name="Freeform 175"/>
              <p:cNvSpPr>
                <a:spLocks noChangeAspect="1"/>
              </p:cNvSpPr>
              <p:nvPr/>
            </p:nvSpPr>
            <p:spPr bwMode="gray">
              <a:xfrm>
                <a:off x="2782884" y="4116384"/>
                <a:ext cx="349250" cy="331786"/>
              </a:xfrm>
              <a:custGeom>
                <a:avLst/>
                <a:gdLst>
                  <a:gd name="T0" fmla="*/ 0 w 466"/>
                  <a:gd name="T1" fmla="*/ 75749140 h 398"/>
                  <a:gd name="T2" fmla="*/ 24152961 w 466"/>
                  <a:gd name="T3" fmla="*/ 123700697 h 398"/>
                  <a:gd name="T4" fmla="*/ 62347870 w 466"/>
                  <a:gd name="T5" fmla="*/ 129260214 h 398"/>
                  <a:gd name="T6" fmla="*/ 74705774 w 466"/>
                  <a:gd name="T7" fmla="*/ 148718938 h 398"/>
                  <a:gd name="T8" fmla="*/ 112900683 w 466"/>
                  <a:gd name="T9" fmla="*/ 146634015 h 398"/>
                  <a:gd name="T10" fmla="*/ 107284204 w 466"/>
                  <a:gd name="T11" fmla="*/ 230027594 h 398"/>
                  <a:gd name="T12" fmla="*/ 124134392 w 466"/>
                  <a:gd name="T13" fmla="*/ 264775196 h 398"/>
                  <a:gd name="T14" fmla="*/ 147163907 w 466"/>
                  <a:gd name="T15" fmla="*/ 276589481 h 398"/>
                  <a:gd name="T16" fmla="*/ 193785035 w 466"/>
                  <a:gd name="T17" fmla="*/ 243231549 h 398"/>
                  <a:gd name="T18" fmla="*/ 175249303 w 466"/>
                  <a:gd name="T19" fmla="*/ 237672033 h 398"/>
                  <a:gd name="T20" fmla="*/ 165700388 w 466"/>
                  <a:gd name="T21" fmla="*/ 192500650 h 398"/>
                  <a:gd name="T22" fmla="*/ 199402264 w 466"/>
                  <a:gd name="T23" fmla="*/ 200840341 h 398"/>
                  <a:gd name="T24" fmla="*/ 247146088 w 466"/>
                  <a:gd name="T25" fmla="*/ 171652255 h 398"/>
                  <a:gd name="T26" fmla="*/ 233665488 w 466"/>
                  <a:gd name="T27" fmla="*/ 148718938 h 398"/>
                  <a:gd name="T28" fmla="*/ 251077774 w 466"/>
                  <a:gd name="T29" fmla="*/ 128565795 h 398"/>
                  <a:gd name="T30" fmla="*/ 243214402 w 466"/>
                  <a:gd name="T31" fmla="*/ 112581665 h 398"/>
                  <a:gd name="T32" fmla="*/ 261750134 w 466"/>
                  <a:gd name="T33" fmla="*/ 95207864 h 398"/>
                  <a:gd name="T34" fmla="*/ 238159271 w 466"/>
                  <a:gd name="T35" fmla="*/ 91733270 h 398"/>
                  <a:gd name="T36" fmla="*/ 238159271 w 466"/>
                  <a:gd name="T37" fmla="*/ 70189623 h 398"/>
                  <a:gd name="T38" fmla="*/ 200524960 w 466"/>
                  <a:gd name="T39" fmla="*/ 45866635 h 398"/>
                  <a:gd name="T40" fmla="*/ 217937996 w 466"/>
                  <a:gd name="T41" fmla="*/ 39611867 h 398"/>
                  <a:gd name="T42" fmla="*/ 103351769 w 466"/>
                  <a:gd name="T43" fmla="*/ 44476964 h 398"/>
                  <a:gd name="T44" fmla="*/ 65156859 w 466"/>
                  <a:gd name="T45" fmla="*/ 0 h 398"/>
                  <a:gd name="T46" fmla="*/ 66841653 w 466"/>
                  <a:gd name="T47" fmla="*/ 19458724 h 398"/>
                  <a:gd name="T48" fmla="*/ 34825321 w 466"/>
                  <a:gd name="T49" fmla="*/ 36832525 h 398"/>
                  <a:gd name="T50" fmla="*/ 44935584 w 466"/>
                  <a:gd name="T51" fmla="*/ 70189623 h 398"/>
                  <a:gd name="T52" fmla="*/ 32578430 w 466"/>
                  <a:gd name="T53" fmla="*/ 82003908 h 398"/>
                  <a:gd name="T54" fmla="*/ 24152961 w 466"/>
                  <a:gd name="T55" fmla="*/ 52121404 h 398"/>
                  <a:gd name="T56" fmla="*/ 37072213 w 466"/>
                  <a:gd name="T57" fmla="*/ 11814285 h 398"/>
                  <a:gd name="T58" fmla="*/ 0 w 466"/>
                  <a:gd name="T59" fmla="*/ 75749140 h 3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66"/>
                  <a:gd name="T91" fmla="*/ 0 h 398"/>
                  <a:gd name="T92" fmla="*/ 466 w 466"/>
                  <a:gd name="T93" fmla="*/ 398 h 39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66" h="398">
                    <a:moveTo>
                      <a:pt x="0" y="109"/>
                    </a:moveTo>
                    <a:lnTo>
                      <a:pt x="43" y="178"/>
                    </a:lnTo>
                    <a:lnTo>
                      <a:pt x="111" y="186"/>
                    </a:lnTo>
                    <a:lnTo>
                      <a:pt x="133" y="214"/>
                    </a:lnTo>
                    <a:lnTo>
                      <a:pt x="201" y="211"/>
                    </a:lnTo>
                    <a:lnTo>
                      <a:pt x="191" y="331"/>
                    </a:lnTo>
                    <a:lnTo>
                      <a:pt x="221" y="381"/>
                    </a:lnTo>
                    <a:lnTo>
                      <a:pt x="262" y="398"/>
                    </a:lnTo>
                    <a:lnTo>
                      <a:pt x="345" y="350"/>
                    </a:lnTo>
                    <a:lnTo>
                      <a:pt x="312" y="342"/>
                    </a:lnTo>
                    <a:lnTo>
                      <a:pt x="295" y="277"/>
                    </a:lnTo>
                    <a:lnTo>
                      <a:pt x="355" y="289"/>
                    </a:lnTo>
                    <a:lnTo>
                      <a:pt x="440" y="247"/>
                    </a:lnTo>
                    <a:lnTo>
                      <a:pt x="416" y="214"/>
                    </a:lnTo>
                    <a:lnTo>
                      <a:pt x="447" y="185"/>
                    </a:lnTo>
                    <a:lnTo>
                      <a:pt x="433" y="162"/>
                    </a:lnTo>
                    <a:lnTo>
                      <a:pt x="466" y="137"/>
                    </a:lnTo>
                    <a:lnTo>
                      <a:pt x="424" y="132"/>
                    </a:lnTo>
                    <a:lnTo>
                      <a:pt x="424" y="101"/>
                    </a:lnTo>
                    <a:lnTo>
                      <a:pt x="357" y="66"/>
                    </a:lnTo>
                    <a:lnTo>
                      <a:pt x="388" y="57"/>
                    </a:lnTo>
                    <a:lnTo>
                      <a:pt x="184" y="64"/>
                    </a:lnTo>
                    <a:lnTo>
                      <a:pt x="116" y="0"/>
                    </a:lnTo>
                    <a:lnTo>
                      <a:pt x="119" y="28"/>
                    </a:lnTo>
                    <a:lnTo>
                      <a:pt x="62" y="53"/>
                    </a:lnTo>
                    <a:lnTo>
                      <a:pt x="80" y="101"/>
                    </a:lnTo>
                    <a:lnTo>
                      <a:pt x="58" y="118"/>
                    </a:lnTo>
                    <a:lnTo>
                      <a:pt x="43" y="75"/>
                    </a:lnTo>
                    <a:lnTo>
                      <a:pt x="66" y="17"/>
                    </a:lnTo>
                    <a:lnTo>
                      <a:pt x="0" y="109"/>
                    </a:lnTo>
                    <a:close/>
                  </a:path>
                </a:pathLst>
              </a:custGeom>
              <a:grpFill/>
              <a:ln w="3175" cap="rnd">
                <a:solidFill>
                  <a:schemeClr val="accent5"/>
                </a:solidFill>
                <a:round/>
                <a:headEnd/>
                <a:tailEnd/>
              </a:ln>
            </p:spPr>
            <p:txBody>
              <a:bodyPr/>
              <a:lstStyle/>
              <a:p>
                <a:endParaRPr lang="en-US" dirty="0"/>
              </a:p>
            </p:txBody>
          </p:sp>
          <p:sp>
            <p:nvSpPr>
              <p:cNvPr id="437" name="Freeform 176"/>
              <p:cNvSpPr>
                <a:spLocks noChangeAspect="1"/>
              </p:cNvSpPr>
              <p:nvPr/>
            </p:nvSpPr>
            <p:spPr bwMode="gray">
              <a:xfrm>
                <a:off x="7112563" y="3794122"/>
                <a:ext cx="182564" cy="431800"/>
              </a:xfrm>
              <a:custGeom>
                <a:avLst/>
                <a:gdLst>
                  <a:gd name="T0" fmla="*/ 0 w 242"/>
                  <a:gd name="T1" fmla="*/ 18136435 h 517"/>
                  <a:gd name="T2" fmla="*/ 20487793 w 242"/>
                  <a:gd name="T3" fmla="*/ 56502325 h 517"/>
                  <a:gd name="T4" fmla="*/ 47236290 w 242"/>
                  <a:gd name="T5" fmla="*/ 71151787 h 517"/>
                  <a:gd name="T6" fmla="*/ 34146825 w 242"/>
                  <a:gd name="T7" fmla="*/ 99054252 h 517"/>
                  <a:gd name="T8" fmla="*/ 81951927 w 242"/>
                  <a:gd name="T9" fmla="*/ 147186171 h 517"/>
                  <a:gd name="T10" fmla="*/ 103577344 w 242"/>
                  <a:gd name="T11" fmla="*/ 212059736 h 517"/>
                  <a:gd name="T12" fmla="*/ 105854101 w 242"/>
                  <a:gd name="T13" fmla="*/ 267167272 h 517"/>
                  <a:gd name="T14" fmla="*/ 46666724 w 242"/>
                  <a:gd name="T15" fmla="*/ 315996585 h 517"/>
                  <a:gd name="T16" fmla="*/ 56341808 w 242"/>
                  <a:gd name="T17" fmla="*/ 360640696 h 517"/>
                  <a:gd name="T18" fmla="*/ 75122411 w 242"/>
                  <a:gd name="T19" fmla="*/ 328553029 h 517"/>
                  <a:gd name="T20" fmla="*/ 85366308 w 242"/>
                  <a:gd name="T21" fmla="*/ 336923434 h 517"/>
                  <a:gd name="T22" fmla="*/ 90487879 w 242"/>
                  <a:gd name="T23" fmla="*/ 317391374 h 517"/>
                  <a:gd name="T24" fmla="*/ 137724169 w 242"/>
                  <a:gd name="T25" fmla="*/ 284606312 h 517"/>
                  <a:gd name="T26" fmla="*/ 130894653 w 242"/>
                  <a:gd name="T27" fmla="*/ 193922466 h 517"/>
                  <a:gd name="T28" fmla="*/ 67724083 w 242"/>
                  <a:gd name="T29" fmla="*/ 110215071 h 517"/>
                  <a:gd name="T30" fmla="*/ 74552845 w 242"/>
                  <a:gd name="T31" fmla="*/ 83010000 h 517"/>
                  <a:gd name="T32" fmla="*/ 112683617 w 242"/>
                  <a:gd name="T33" fmla="*/ 41853697 h 517"/>
                  <a:gd name="T34" fmla="*/ 58617811 w 242"/>
                  <a:gd name="T35" fmla="*/ 0 h 517"/>
                  <a:gd name="T36" fmla="*/ 0 w 242"/>
                  <a:gd name="T37" fmla="*/ 18136435 h 5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42"/>
                  <a:gd name="T58" fmla="*/ 0 h 517"/>
                  <a:gd name="T59" fmla="*/ 242 w 242"/>
                  <a:gd name="T60" fmla="*/ 517 h 5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42" h="517">
                    <a:moveTo>
                      <a:pt x="0" y="26"/>
                    </a:moveTo>
                    <a:lnTo>
                      <a:pt x="36" y="81"/>
                    </a:lnTo>
                    <a:lnTo>
                      <a:pt x="83" y="102"/>
                    </a:lnTo>
                    <a:lnTo>
                      <a:pt x="60" y="142"/>
                    </a:lnTo>
                    <a:lnTo>
                      <a:pt x="144" y="211"/>
                    </a:lnTo>
                    <a:lnTo>
                      <a:pt x="182" y="304"/>
                    </a:lnTo>
                    <a:lnTo>
                      <a:pt x="186" y="383"/>
                    </a:lnTo>
                    <a:lnTo>
                      <a:pt x="82" y="453"/>
                    </a:lnTo>
                    <a:lnTo>
                      <a:pt x="99" y="517"/>
                    </a:lnTo>
                    <a:lnTo>
                      <a:pt x="132" y="471"/>
                    </a:lnTo>
                    <a:lnTo>
                      <a:pt x="150" y="483"/>
                    </a:lnTo>
                    <a:lnTo>
                      <a:pt x="159" y="455"/>
                    </a:lnTo>
                    <a:lnTo>
                      <a:pt x="242" y="408"/>
                    </a:lnTo>
                    <a:lnTo>
                      <a:pt x="230" y="278"/>
                    </a:lnTo>
                    <a:lnTo>
                      <a:pt x="119" y="158"/>
                    </a:lnTo>
                    <a:lnTo>
                      <a:pt x="131" y="119"/>
                    </a:lnTo>
                    <a:lnTo>
                      <a:pt x="198" y="60"/>
                    </a:lnTo>
                    <a:lnTo>
                      <a:pt x="103" y="0"/>
                    </a:lnTo>
                    <a:lnTo>
                      <a:pt x="0" y="26"/>
                    </a:lnTo>
                    <a:close/>
                  </a:path>
                </a:pathLst>
              </a:custGeom>
              <a:grpFill/>
              <a:ln w="3175" cap="rnd">
                <a:solidFill>
                  <a:schemeClr val="accent5"/>
                </a:solidFill>
                <a:round/>
                <a:headEnd/>
                <a:tailEnd/>
              </a:ln>
            </p:spPr>
            <p:txBody>
              <a:bodyPr/>
              <a:lstStyle/>
              <a:p>
                <a:endParaRPr lang="en-US" dirty="0"/>
              </a:p>
            </p:txBody>
          </p:sp>
          <p:sp>
            <p:nvSpPr>
              <p:cNvPr id="438" name="Freeform 177"/>
              <p:cNvSpPr>
                <a:spLocks noChangeAspect="1"/>
              </p:cNvSpPr>
              <p:nvPr/>
            </p:nvSpPr>
            <p:spPr bwMode="gray">
              <a:xfrm>
                <a:off x="5591739" y="3919533"/>
                <a:ext cx="247648" cy="185736"/>
              </a:xfrm>
              <a:custGeom>
                <a:avLst/>
                <a:gdLst>
                  <a:gd name="T0" fmla="*/ 0 w 334"/>
                  <a:gd name="T1" fmla="*/ 154009970 h 224"/>
                  <a:gd name="T2" fmla="*/ 48379985 w 334"/>
                  <a:gd name="T3" fmla="*/ 120320263 h 224"/>
                  <a:gd name="T4" fmla="*/ 39583961 w 334"/>
                  <a:gd name="T5" fmla="*/ 103131298 h 224"/>
                  <a:gd name="T6" fmla="*/ 53877963 w 334"/>
                  <a:gd name="T7" fmla="*/ 83192763 h 224"/>
                  <a:gd name="T8" fmla="*/ 102807375 w 334"/>
                  <a:gd name="T9" fmla="*/ 16500742 h 224"/>
                  <a:gd name="T10" fmla="*/ 163832338 w 334"/>
                  <a:gd name="T11" fmla="*/ 0 h 224"/>
                  <a:gd name="T12" fmla="*/ 183624319 w 334"/>
                  <a:gd name="T13" fmla="*/ 59816435 h 224"/>
                  <a:gd name="T14" fmla="*/ 168230721 w 334"/>
                  <a:gd name="T15" fmla="*/ 83192763 h 224"/>
                  <a:gd name="T16" fmla="*/ 98409733 w 334"/>
                  <a:gd name="T17" fmla="*/ 124445448 h 224"/>
                  <a:gd name="T18" fmla="*/ 0 w 334"/>
                  <a:gd name="T19" fmla="*/ 154009970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4"/>
                  <a:gd name="T31" fmla="*/ 0 h 224"/>
                  <a:gd name="T32" fmla="*/ 334 w 334"/>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4" h="224">
                    <a:moveTo>
                      <a:pt x="0" y="224"/>
                    </a:moveTo>
                    <a:lnTo>
                      <a:pt x="88" y="175"/>
                    </a:lnTo>
                    <a:lnTo>
                      <a:pt x="72" y="150"/>
                    </a:lnTo>
                    <a:lnTo>
                      <a:pt x="98" y="121"/>
                    </a:lnTo>
                    <a:lnTo>
                      <a:pt x="187" y="24"/>
                    </a:lnTo>
                    <a:lnTo>
                      <a:pt x="298" y="0"/>
                    </a:lnTo>
                    <a:lnTo>
                      <a:pt x="334" y="87"/>
                    </a:lnTo>
                    <a:lnTo>
                      <a:pt x="306" y="121"/>
                    </a:lnTo>
                    <a:lnTo>
                      <a:pt x="179" y="181"/>
                    </a:lnTo>
                    <a:lnTo>
                      <a:pt x="0" y="224"/>
                    </a:lnTo>
                    <a:close/>
                  </a:path>
                </a:pathLst>
              </a:custGeom>
              <a:grpFill/>
              <a:ln w="3175" cap="rnd">
                <a:solidFill>
                  <a:schemeClr val="accent5"/>
                </a:solidFill>
                <a:round/>
                <a:headEnd/>
                <a:tailEnd/>
              </a:ln>
            </p:spPr>
            <p:txBody>
              <a:bodyPr/>
              <a:lstStyle/>
              <a:p>
                <a:endParaRPr lang="en-US" dirty="0"/>
              </a:p>
            </p:txBody>
          </p:sp>
          <p:sp>
            <p:nvSpPr>
              <p:cNvPr id="439" name="Freeform 178"/>
              <p:cNvSpPr>
                <a:spLocks noChangeAspect="1"/>
              </p:cNvSpPr>
              <p:nvPr/>
            </p:nvSpPr>
            <p:spPr bwMode="gray">
              <a:xfrm>
                <a:off x="5567927" y="3968745"/>
                <a:ext cx="98424" cy="136526"/>
              </a:xfrm>
              <a:custGeom>
                <a:avLst/>
                <a:gdLst>
                  <a:gd name="T0" fmla="*/ 0 w 125"/>
                  <a:gd name="T1" fmla="*/ 22868770 h 164"/>
                  <a:gd name="T2" fmla="*/ 16740124 w 125"/>
                  <a:gd name="T3" fmla="*/ 113652900 h 164"/>
                  <a:gd name="T4" fmla="*/ 71299857 w 125"/>
                  <a:gd name="T5" fmla="*/ 79695636 h 164"/>
                  <a:gd name="T6" fmla="*/ 61380192 w 125"/>
                  <a:gd name="T7" fmla="*/ 62370281 h 164"/>
                  <a:gd name="T8" fmla="*/ 77499845 w 125"/>
                  <a:gd name="T9" fmla="*/ 42273634 h 164"/>
                  <a:gd name="T10" fmla="*/ 77499845 w 125"/>
                  <a:gd name="T11" fmla="*/ 16631908 h 164"/>
                  <a:gd name="T12" fmla="*/ 38440081 w 125"/>
                  <a:gd name="T13" fmla="*/ 0 h 164"/>
                  <a:gd name="T14" fmla="*/ 0 w 125"/>
                  <a:gd name="T15" fmla="*/ 22868770 h 164"/>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64"/>
                  <a:gd name="T26" fmla="*/ 125 w 125"/>
                  <a:gd name="T27" fmla="*/ 164 h 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64">
                    <a:moveTo>
                      <a:pt x="0" y="33"/>
                    </a:moveTo>
                    <a:lnTo>
                      <a:pt x="27" y="164"/>
                    </a:lnTo>
                    <a:lnTo>
                      <a:pt x="115" y="115"/>
                    </a:lnTo>
                    <a:lnTo>
                      <a:pt x="99" y="90"/>
                    </a:lnTo>
                    <a:lnTo>
                      <a:pt x="125" y="61"/>
                    </a:lnTo>
                    <a:lnTo>
                      <a:pt x="125" y="24"/>
                    </a:lnTo>
                    <a:lnTo>
                      <a:pt x="62" y="0"/>
                    </a:lnTo>
                    <a:lnTo>
                      <a:pt x="0" y="33"/>
                    </a:lnTo>
                    <a:close/>
                  </a:path>
                </a:pathLst>
              </a:custGeom>
              <a:grpFill/>
              <a:ln w="3175" cap="rnd">
                <a:solidFill>
                  <a:schemeClr val="accent5"/>
                </a:solidFill>
                <a:round/>
                <a:headEnd/>
                <a:tailEnd/>
              </a:ln>
            </p:spPr>
            <p:txBody>
              <a:bodyPr/>
              <a:lstStyle/>
              <a:p>
                <a:endParaRPr lang="en-US" dirty="0"/>
              </a:p>
            </p:txBody>
          </p:sp>
          <p:sp>
            <p:nvSpPr>
              <p:cNvPr id="440" name="Freeform 179"/>
              <p:cNvSpPr>
                <a:spLocks noChangeAspect="1"/>
              </p:cNvSpPr>
              <p:nvPr/>
            </p:nvSpPr>
            <p:spPr bwMode="gray">
              <a:xfrm>
                <a:off x="4820215" y="3019420"/>
                <a:ext cx="239713" cy="212724"/>
              </a:xfrm>
              <a:custGeom>
                <a:avLst/>
                <a:gdLst>
                  <a:gd name="T0" fmla="*/ 0 w 325"/>
                  <a:gd name="T1" fmla="*/ 41754998 h 255"/>
                  <a:gd name="T2" fmla="*/ 0 w 325"/>
                  <a:gd name="T3" fmla="*/ 13222319 h 255"/>
                  <a:gd name="T4" fmla="*/ 45698149 w 325"/>
                  <a:gd name="T5" fmla="*/ 0 h 255"/>
                  <a:gd name="T6" fmla="*/ 82147064 w 325"/>
                  <a:gd name="T7" fmla="*/ 34795970 h 255"/>
                  <a:gd name="T8" fmla="*/ 123492762 w 325"/>
                  <a:gd name="T9" fmla="*/ 25053165 h 255"/>
                  <a:gd name="T10" fmla="*/ 171911100 w 325"/>
                  <a:gd name="T11" fmla="*/ 80726218 h 255"/>
                  <a:gd name="T12" fmla="*/ 165382793 w 325"/>
                  <a:gd name="T13" fmla="*/ 139183048 h 255"/>
                  <a:gd name="T14" fmla="*/ 176807146 w 325"/>
                  <a:gd name="T15" fmla="*/ 164236213 h 255"/>
                  <a:gd name="T16" fmla="*/ 139269565 w 325"/>
                  <a:gd name="T17" fmla="*/ 177458532 h 255"/>
                  <a:gd name="T18" fmla="*/ 121861238 w 325"/>
                  <a:gd name="T19" fmla="*/ 128744507 h 255"/>
                  <a:gd name="T20" fmla="*/ 106628030 w 325"/>
                  <a:gd name="T21" fmla="*/ 148230117 h 255"/>
                  <a:gd name="T22" fmla="*/ 45698149 w 325"/>
                  <a:gd name="T23" fmla="*/ 100907564 h 255"/>
                  <a:gd name="T24" fmla="*/ 16320399 w 325"/>
                  <a:gd name="T25" fmla="*/ 50106331 h 255"/>
                  <a:gd name="T26" fmla="*/ 1632261 w 325"/>
                  <a:gd name="T27" fmla="*/ 60544872 h 255"/>
                  <a:gd name="T28" fmla="*/ 0 w 325"/>
                  <a:gd name="T29" fmla="*/ 41754998 h 2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
                  <a:gd name="T46" fmla="*/ 0 h 255"/>
                  <a:gd name="T47" fmla="*/ 325 w 325"/>
                  <a:gd name="T48" fmla="*/ 255 h 2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 h="255">
                    <a:moveTo>
                      <a:pt x="0" y="60"/>
                    </a:moveTo>
                    <a:lnTo>
                      <a:pt x="0" y="19"/>
                    </a:lnTo>
                    <a:lnTo>
                      <a:pt x="84" y="0"/>
                    </a:lnTo>
                    <a:lnTo>
                      <a:pt x="151" y="50"/>
                    </a:lnTo>
                    <a:lnTo>
                      <a:pt x="227" y="36"/>
                    </a:lnTo>
                    <a:lnTo>
                      <a:pt x="316" y="116"/>
                    </a:lnTo>
                    <a:lnTo>
                      <a:pt x="304" y="200"/>
                    </a:lnTo>
                    <a:lnTo>
                      <a:pt x="325" y="236"/>
                    </a:lnTo>
                    <a:lnTo>
                      <a:pt x="256" y="255"/>
                    </a:lnTo>
                    <a:lnTo>
                      <a:pt x="224" y="185"/>
                    </a:lnTo>
                    <a:lnTo>
                      <a:pt x="196" y="213"/>
                    </a:lnTo>
                    <a:lnTo>
                      <a:pt x="84" y="145"/>
                    </a:lnTo>
                    <a:lnTo>
                      <a:pt x="30" y="72"/>
                    </a:lnTo>
                    <a:lnTo>
                      <a:pt x="3" y="87"/>
                    </a:lnTo>
                    <a:lnTo>
                      <a:pt x="0" y="60"/>
                    </a:lnTo>
                    <a:close/>
                  </a:path>
                </a:pathLst>
              </a:custGeom>
              <a:grpFill/>
              <a:ln w="3175" cap="rnd">
                <a:solidFill>
                  <a:schemeClr val="accent5"/>
                </a:solidFill>
                <a:round/>
                <a:headEnd/>
                <a:tailEnd/>
              </a:ln>
            </p:spPr>
            <p:txBody>
              <a:bodyPr/>
              <a:lstStyle/>
              <a:p>
                <a:endParaRPr lang="en-US" dirty="0"/>
              </a:p>
            </p:txBody>
          </p:sp>
          <p:sp>
            <p:nvSpPr>
              <p:cNvPr id="441" name="Freeform 180"/>
              <p:cNvSpPr>
                <a:spLocks noChangeAspect="1"/>
              </p:cNvSpPr>
              <p:nvPr/>
            </p:nvSpPr>
            <p:spPr bwMode="gray">
              <a:xfrm>
                <a:off x="4763066" y="4635495"/>
                <a:ext cx="328613" cy="354014"/>
              </a:xfrm>
              <a:custGeom>
                <a:avLst/>
                <a:gdLst>
                  <a:gd name="T0" fmla="*/ 0 w 439"/>
                  <a:gd name="T1" fmla="*/ 273746948 h 429"/>
                  <a:gd name="T2" fmla="*/ 32499002 w 439"/>
                  <a:gd name="T3" fmla="*/ 264214178 h 429"/>
                  <a:gd name="T4" fmla="*/ 190510954 w 439"/>
                  <a:gd name="T5" fmla="*/ 292133343 h 429"/>
                  <a:gd name="T6" fmla="*/ 226931604 w 439"/>
                  <a:gd name="T7" fmla="*/ 279875746 h 429"/>
                  <a:gd name="T8" fmla="*/ 202838058 w 439"/>
                  <a:gd name="T9" fmla="*/ 257404585 h 429"/>
                  <a:gd name="T10" fmla="*/ 202838058 w 439"/>
                  <a:gd name="T11" fmla="*/ 168879055 h 429"/>
                  <a:gd name="T12" fmla="*/ 245982924 w 439"/>
                  <a:gd name="T13" fmla="*/ 168879055 h 429"/>
                  <a:gd name="T14" fmla="*/ 242621191 w 439"/>
                  <a:gd name="T15" fmla="*/ 119849492 h 429"/>
                  <a:gd name="T16" fmla="*/ 202838058 w 439"/>
                  <a:gd name="T17" fmla="*/ 124616702 h 429"/>
                  <a:gd name="T18" fmla="*/ 198915662 w 439"/>
                  <a:gd name="T19" fmla="*/ 40857556 h 429"/>
                  <a:gd name="T20" fmla="*/ 180425005 w 439"/>
                  <a:gd name="T21" fmla="*/ 25195988 h 429"/>
                  <a:gd name="T22" fmla="*/ 155770796 w 439"/>
                  <a:gd name="T23" fmla="*/ 26557577 h 429"/>
                  <a:gd name="T24" fmla="*/ 149607244 w 439"/>
                  <a:gd name="T25" fmla="*/ 51753565 h 429"/>
                  <a:gd name="T26" fmla="*/ 122151216 w 439"/>
                  <a:gd name="T27" fmla="*/ 54476742 h 429"/>
                  <a:gd name="T28" fmla="*/ 89652214 w 439"/>
                  <a:gd name="T29" fmla="*/ 0 h 429"/>
                  <a:gd name="T30" fmla="*/ 15688838 w 439"/>
                  <a:gd name="T31" fmla="*/ 11575978 h 429"/>
                  <a:gd name="T32" fmla="*/ 42584951 w 439"/>
                  <a:gd name="T33" fmla="*/ 122573494 h 429"/>
                  <a:gd name="T34" fmla="*/ 0 w 439"/>
                  <a:gd name="T35" fmla="*/ 273746948 h 4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429"/>
                  <a:gd name="T56" fmla="*/ 439 w 439"/>
                  <a:gd name="T57" fmla="*/ 429 h 4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429">
                    <a:moveTo>
                      <a:pt x="0" y="402"/>
                    </a:moveTo>
                    <a:lnTo>
                      <a:pt x="58" y="388"/>
                    </a:lnTo>
                    <a:lnTo>
                      <a:pt x="340" y="429"/>
                    </a:lnTo>
                    <a:lnTo>
                      <a:pt x="405" y="411"/>
                    </a:lnTo>
                    <a:lnTo>
                      <a:pt x="362" y="378"/>
                    </a:lnTo>
                    <a:lnTo>
                      <a:pt x="362" y="248"/>
                    </a:lnTo>
                    <a:lnTo>
                      <a:pt x="439" y="248"/>
                    </a:lnTo>
                    <a:lnTo>
                      <a:pt x="433" y="176"/>
                    </a:lnTo>
                    <a:lnTo>
                      <a:pt x="362" y="183"/>
                    </a:lnTo>
                    <a:lnTo>
                      <a:pt x="355" y="60"/>
                    </a:lnTo>
                    <a:lnTo>
                      <a:pt x="322" y="37"/>
                    </a:lnTo>
                    <a:lnTo>
                      <a:pt x="278" y="39"/>
                    </a:lnTo>
                    <a:lnTo>
                      <a:pt x="267" y="76"/>
                    </a:lnTo>
                    <a:lnTo>
                      <a:pt x="218" y="80"/>
                    </a:lnTo>
                    <a:lnTo>
                      <a:pt x="160" y="0"/>
                    </a:lnTo>
                    <a:lnTo>
                      <a:pt x="28" y="17"/>
                    </a:lnTo>
                    <a:lnTo>
                      <a:pt x="76" y="180"/>
                    </a:lnTo>
                    <a:lnTo>
                      <a:pt x="0" y="402"/>
                    </a:lnTo>
                    <a:close/>
                  </a:path>
                </a:pathLst>
              </a:custGeom>
              <a:grpFill/>
              <a:ln w="3175" cap="rnd">
                <a:solidFill>
                  <a:schemeClr val="accent5"/>
                </a:solidFill>
                <a:round/>
                <a:headEnd/>
                <a:tailEnd/>
              </a:ln>
            </p:spPr>
            <p:txBody>
              <a:bodyPr/>
              <a:lstStyle/>
              <a:p>
                <a:endParaRPr lang="en-US" dirty="0"/>
              </a:p>
            </p:txBody>
          </p:sp>
          <p:sp>
            <p:nvSpPr>
              <p:cNvPr id="442" name="Freeform 181"/>
              <p:cNvSpPr>
                <a:spLocks noChangeAspect="1"/>
              </p:cNvSpPr>
              <p:nvPr/>
            </p:nvSpPr>
            <p:spPr bwMode="gray">
              <a:xfrm>
                <a:off x="4775765" y="4602158"/>
                <a:ext cx="26987" cy="33337"/>
              </a:xfrm>
              <a:custGeom>
                <a:avLst/>
                <a:gdLst>
                  <a:gd name="T0" fmla="*/ 0 w 35"/>
                  <a:gd name="T1" fmla="*/ 9235226 h 38"/>
                  <a:gd name="T2" fmla="*/ 7134856 w 35"/>
                  <a:gd name="T3" fmla="*/ 29246199 h 38"/>
                  <a:gd name="T4" fmla="*/ 20810061 w 35"/>
                  <a:gd name="T5" fmla="*/ 0 h 38"/>
                  <a:gd name="T6" fmla="*/ 0 w 35"/>
                  <a:gd name="T7" fmla="*/ 9235226 h 38"/>
                  <a:gd name="T8" fmla="*/ 0 60000 65536"/>
                  <a:gd name="T9" fmla="*/ 0 60000 65536"/>
                  <a:gd name="T10" fmla="*/ 0 60000 65536"/>
                  <a:gd name="T11" fmla="*/ 0 60000 65536"/>
                  <a:gd name="T12" fmla="*/ 0 w 35"/>
                  <a:gd name="T13" fmla="*/ 0 h 38"/>
                  <a:gd name="T14" fmla="*/ 35 w 35"/>
                  <a:gd name="T15" fmla="*/ 38 h 38"/>
                </a:gdLst>
                <a:ahLst/>
                <a:cxnLst>
                  <a:cxn ang="T8">
                    <a:pos x="T0" y="T1"/>
                  </a:cxn>
                  <a:cxn ang="T9">
                    <a:pos x="T2" y="T3"/>
                  </a:cxn>
                  <a:cxn ang="T10">
                    <a:pos x="T4" y="T5"/>
                  </a:cxn>
                  <a:cxn ang="T11">
                    <a:pos x="T6" y="T7"/>
                  </a:cxn>
                </a:cxnLst>
                <a:rect l="T12" t="T13" r="T14" b="T15"/>
                <a:pathLst>
                  <a:path w="35" h="38">
                    <a:moveTo>
                      <a:pt x="0" y="12"/>
                    </a:moveTo>
                    <a:lnTo>
                      <a:pt x="12" y="38"/>
                    </a:lnTo>
                    <a:lnTo>
                      <a:pt x="35" y="0"/>
                    </a:lnTo>
                    <a:lnTo>
                      <a:pt x="0" y="12"/>
                    </a:lnTo>
                    <a:close/>
                  </a:path>
                </a:pathLst>
              </a:custGeom>
              <a:grpFill/>
              <a:ln w="3175" cap="rnd">
                <a:solidFill>
                  <a:schemeClr val="accent5"/>
                </a:solidFill>
                <a:round/>
                <a:headEnd/>
                <a:tailEnd/>
              </a:ln>
            </p:spPr>
            <p:txBody>
              <a:bodyPr/>
              <a:lstStyle/>
              <a:p>
                <a:endParaRPr lang="en-US" dirty="0"/>
              </a:p>
            </p:txBody>
          </p:sp>
          <p:sp>
            <p:nvSpPr>
              <p:cNvPr id="443" name="Freeform 182"/>
              <p:cNvSpPr>
                <a:spLocks noChangeAspect="1"/>
              </p:cNvSpPr>
              <p:nvPr/>
            </p:nvSpPr>
            <p:spPr bwMode="gray">
              <a:xfrm>
                <a:off x="4982141" y="4981570"/>
                <a:ext cx="244474" cy="265111"/>
              </a:xfrm>
              <a:custGeom>
                <a:avLst/>
                <a:gdLst>
                  <a:gd name="T0" fmla="*/ 0 w 326"/>
                  <a:gd name="T1" fmla="*/ 168112929 h 322"/>
                  <a:gd name="T2" fmla="*/ 0 w 326"/>
                  <a:gd name="T3" fmla="*/ 102359141 h 322"/>
                  <a:gd name="T4" fmla="*/ 20245680 w 326"/>
                  <a:gd name="T5" fmla="*/ 101681539 h 322"/>
                  <a:gd name="T6" fmla="*/ 20245680 w 326"/>
                  <a:gd name="T7" fmla="*/ 16946649 h 322"/>
                  <a:gd name="T8" fmla="*/ 57363134 w 326"/>
                  <a:gd name="T9" fmla="*/ 6778495 h 322"/>
                  <a:gd name="T10" fmla="*/ 69735369 w 326"/>
                  <a:gd name="T11" fmla="*/ 21692336 h 322"/>
                  <a:gd name="T12" fmla="*/ 102354033 w 326"/>
                  <a:gd name="T13" fmla="*/ 0 h 322"/>
                  <a:gd name="T14" fmla="*/ 156905705 w 326"/>
                  <a:gd name="T15" fmla="*/ 90835782 h 322"/>
                  <a:gd name="T16" fmla="*/ 183337502 w 326"/>
                  <a:gd name="T17" fmla="*/ 106426403 h 322"/>
                  <a:gd name="T18" fmla="*/ 109102593 w 326"/>
                  <a:gd name="T19" fmla="*/ 188449236 h 322"/>
                  <a:gd name="T20" fmla="*/ 66361464 w 326"/>
                  <a:gd name="T21" fmla="*/ 188449236 h 322"/>
                  <a:gd name="T22" fmla="*/ 43303572 w 326"/>
                  <a:gd name="T23" fmla="*/ 217598493 h 322"/>
                  <a:gd name="T24" fmla="*/ 16309332 w 326"/>
                  <a:gd name="T25" fmla="*/ 218276096 h 322"/>
                  <a:gd name="T26" fmla="*/ 16871775 w 326"/>
                  <a:gd name="T27" fmla="*/ 192516498 h 322"/>
                  <a:gd name="T28" fmla="*/ 0 w 326"/>
                  <a:gd name="T29" fmla="*/ 168112929 h 3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6"/>
                  <a:gd name="T46" fmla="*/ 0 h 322"/>
                  <a:gd name="T47" fmla="*/ 326 w 326"/>
                  <a:gd name="T48" fmla="*/ 322 h 3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6" h="322">
                    <a:moveTo>
                      <a:pt x="0" y="248"/>
                    </a:moveTo>
                    <a:lnTo>
                      <a:pt x="0" y="151"/>
                    </a:lnTo>
                    <a:lnTo>
                      <a:pt x="36" y="150"/>
                    </a:lnTo>
                    <a:lnTo>
                      <a:pt x="36" y="25"/>
                    </a:lnTo>
                    <a:lnTo>
                      <a:pt x="102" y="10"/>
                    </a:lnTo>
                    <a:lnTo>
                      <a:pt x="124" y="32"/>
                    </a:lnTo>
                    <a:lnTo>
                      <a:pt x="182" y="0"/>
                    </a:lnTo>
                    <a:lnTo>
                      <a:pt x="279" y="134"/>
                    </a:lnTo>
                    <a:lnTo>
                      <a:pt x="326" y="157"/>
                    </a:lnTo>
                    <a:lnTo>
                      <a:pt x="194" y="278"/>
                    </a:lnTo>
                    <a:lnTo>
                      <a:pt x="118" y="278"/>
                    </a:lnTo>
                    <a:lnTo>
                      <a:pt x="77" y="321"/>
                    </a:lnTo>
                    <a:lnTo>
                      <a:pt x="29" y="322"/>
                    </a:lnTo>
                    <a:lnTo>
                      <a:pt x="30" y="284"/>
                    </a:lnTo>
                    <a:lnTo>
                      <a:pt x="0" y="248"/>
                    </a:lnTo>
                    <a:close/>
                  </a:path>
                </a:pathLst>
              </a:custGeom>
              <a:grpFill/>
              <a:ln w="3175" cap="rnd">
                <a:solidFill>
                  <a:schemeClr val="accent5"/>
                </a:solidFill>
                <a:round/>
                <a:headEnd/>
                <a:tailEnd/>
              </a:ln>
            </p:spPr>
            <p:txBody>
              <a:bodyPr/>
              <a:lstStyle/>
              <a:p>
                <a:endParaRPr lang="en-US" dirty="0"/>
              </a:p>
            </p:txBody>
          </p:sp>
          <p:sp>
            <p:nvSpPr>
              <p:cNvPr id="444" name="Freeform 183"/>
              <p:cNvSpPr>
                <a:spLocks noChangeAspect="1"/>
              </p:cNvSpPr>
              <p:nvPr/>
            </p:nvSpPr>
            <p:spPr bwMode="gray">
              <a:xfrm>
                <a:off x="5218676" y="4535483"/>
                <a:ext cx="44450" cy="58736"/>
              </a:xfrm>
              <a:custGeom>
                <a:avLst/>
                <a:gdLst>
                  <a:gd name="T0" fmla="*/ 0 w 60"/>
                  <a:gd name="T1" fmla="*/ 7246784 h 69"/>
                  <a:gd name="T2" fmla="*/ 3841962 w 60"/>
                  <a:gd name="T3" fmla="*/ 26086889 h 69"/>
                  <a:gd name="T4" fmla="*/ 12074102 w 60"/>
                  <a:gd name="T5" fmla="*/ 50000510 h 69"/>
                  <a:gd name="T6" fmla="*/ 32930042 w 60"/>
                  <a:gd name="T7" fmla="*/ 21015077 h 69"/>
                  <a:gd name="T8" fmla="*/ 31832127 w 60"/>
                  <a:gd name="T9" fmla="*/ 0 h 69"/>
                  <a:gd name="T10" fmla="*/ 0 w 60"/>
                  <a:gd name="T11" fmla="*/ 7246784 h 69"/>
                  <a:gd name="T12" fmla="*/ 0 60000 65536"/>
                  <a:gd name="T13" fmla="*/ 0 60000 65536"/>
                  <a:gd name="T14" fmla="*/ 0 60000 65536"/>
                  <a:gd name="T15" fmla="*/ 0 60000 65536"/>
                  <a:gd name="T16" fmla="*/ 0 60000 65536"/>
                  <a:gd name="T17" fmla="*/ 0 60000 65536"/>
                  <a:gd name="T18" fmla="*/ 0 w 60"/>
                  <a:gd name="T19" fmla="*/ 0 h 69"/>
                  <a:gd name="T20" fmla="*/ 60 w 6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60" h="69">
                    <a:moveTo>
                      <a:pt x="0" y="10"/>
                    </a:moveTo>
                    <a:lnTo>
                      <a:pt x="7" y="36"/>
                    </a:lnTo>
                    <a:lnTo>
                      <a:pt x="22" y="69"/>
                    </a:lnTo>
                    <a:lnTo>
                      <a:pt x="60" y="29"/>
                    </a:lnTo>
                    <a:lnTo>
                      <a:pt x="58" y="0"/>
                    </a:lnTo>
                    <a:lnTo>
                      <a:pt x="0" y="10"/>
                    </a:lnTo>
                    <a:close/>
                  </a:path>
                </a:pathLst>
              </a:custGeom>
              <a:grpFill/>
              <a:ln w="3175" cap="rnd">
                <a:solidFill>
                  <a:schemeClr val="accent5"/>
                </a:solidFill>
                <a:round/>
                <a:headEnd/>
                <a:tailEnd/>
              </a:ln>
            </p:spPr>
            <p:txBody>
              <a:bodyPr/>
              <a:lstStyle/>
              <a:p>
                <a:endParaRPr lang="en-US" dirty="0"/>
              </a:p>
            </p:txBody>
          </p:sp>
          <p:sp>
            <p:nvSpPr>
              <p:cNvPr id="445" name="Freeform 184"/>
              <p:cNvSpPr>
                <a:spLocks noChangeAspect="1"/>
              </p:cNvSpPr>
              <p:nvPr/>
            </p:nvSpPr>
            <p:spPr bwMode="gray">
              <a:xfrm>
                <a:off x="4683690" y="4102094"/>
                <a:ext cx="198438" cy="320673"/>
              </a:xfrm>
              <a:custGeom>
                <a:avLst/>
                <a:gdLst>
                  <a:gd name="T0" fmla="*/ 0 w 268"/>
                  <a:gd name="T1" fmla="*/ 188918793 h 389"/>
                  <a:gd name="T2" fmla="*/ 20833769 w 268"/>
                  <a:gd name="T3" fmla="*/ 138631347 h 389"/>
                  <a:gd name="T4" fmla="*/ 56469679 w 268"/>
                  <a:gd name="T5" fmla="*/ 145426525 h 389"/>
                  <a:gd name="T6" fmla="*/ 95944033 w 268"/>
                  <a:gd name="T7" fmla="*/ 42812998 h 389"/>
                  <a:gd name="T8" fmla="*/ 115132543 w 268"/>
                  <a:gd name="T9" fmla="*/ 24464452 h 389"/>
                  <a:gd name="T10" fmla="*/ 107457139 w 268"/>
                  <a:gd name="T11" fmla="*/ 4077271 h 389"/>
                  <a:gd name="T12" fmla="*/ 116777801 w 268"/>
                  <a:gd name="T13" fmla="*/ 0 h 389"/>
                  <a:gd name="T14" fmla="*/ 130484092 w 268"/>
                  <a:gd name="T15" fmla="*/ 63879449 h 389"/>
                  <a:gd name="T16" fmla="*/ 107457139 w 268"/>
                  <a:gd name="T17" fmla="*/ 75431993 h 389"/>
                  <a:gd name="T18" fmla="*/ 134321794 w 268"/>
                  <a:gd name="T19" fmla="*/ 126398709 h 389"/>
                  <a:gd name="T20" fmla="*/ 116777801 w 268"/>
                  <a:gd name="T21" fmla="*/ 186200887 h 389"/>
                  <a:gd name="T22" fmla="*/ 146931492 w 268"/>
                  <a:gd name="T23" fmla="*/ 231731791 h 389"/>
                  <a:gd name="T24" fmla="*/ 143641716 w 268"/>
                  <a:gd name="T25" fmla="*/ 264350786 h 389"/>
                  <a:gd name="T26" fmla="*/ 93202923 w 268"/>
                  <a:gd name="T27" fmla="*/ 249400241 h 389"/>
                  <a:gd name="T28" fmla="*/ 54825161 w 268"/>
                  <a:gd name="T29" fmla="*/ 248720971 h 389"/>
                  <a:gd name="T30" fmla="*/ 23574879 w 268"/>
                  <a:gd name="T31" fmla="*/ 249400241 h 389"/>
                  <a:gd name="T32" fmla="*/ 23026212 w 268"/>
                  <a:gd name="T33" fmla="*/ 205907973 h 389"/>
                  <a:gd name="T34" fmla="*/ 0 w 268"/>
                  <a:gd name="T35" fmla="*/ 188918793 h 3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8"/>
                  <a:gd name="T55" fmla="*/ 0 h 389"/>
                  <a:gd name="T56" fmla="*/ 268 w 268"/>
                  <a:gd name="T57" fmla="*/ 389 h 3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8" h="389">
                    <a:moveTo>
                      <a:pt x="0" y="278"/>
                    </a:moveTo>
                    <a:lnTo>
                      <a:pt x="38" y="204"/>
                    </a:lnTo>
                    <a:lnTo>
                      <a:pt x="103" y="214"/>
                    </a:lnTo>
                    <a:lnTo>
                      <a:pt x="175" y="63"/>
                    </a:lnTo>
                    <a:lnTo>
                      <a:pt x="210" y="36"/>
                    </a:lnTo>
                    <a:lnTo>
                      <a:pt x="196" y="6"/>
                    </a:lnTo>
                    <a:lnTo>
                      <a:pt x="213" y="0"/>
                    </a:lnTo>
                    <a:lnTo>
                      <a:pt x="238" y="94"/>
                    </a:lnTo>
                    <a:lnTo>
                      <a:pt x="196" y="111"/>
                    </a:lnTo>
                    <a:lnTo>
                      <a:pt x="245" y="186"/>
                    </a:lnTo>
                    <a:lnTo>
                      <a:pt x="213" y="274"/>
                    </a:lnTo>
                    <a:lnTo>
                      <a:pt x="268" y="341"/>
                    </a:lnTo>
                    <a:lnTo>
                      <a:pt x="262" y="389"/>
                    </a:lnTo>
                    <a:lnTo>
                      <a:pt x="170" y="367"/>
                    </a:lnTo>
                    <a:lnTo>
                      <a:pt x="100" y="366"/>
                    </a:lnTo>
                    <a:lnTo>
                      <a:pt x="43" y="367"/>
                    </a:lnTo>
                    <a:lnTo>
                      <a:pt x="42" y="303"/>
                    </a:lnTo>
                    <a:lnTo>
                      <a:pt x="0" y="278"/>
                    </a:lnTo>
                    <a:close/>
                  </a:path>
                </a:pathLst>
              </a:custGeom>
              <a:grpFill/>
              <a:ln w="3175" cap="rnd">
                <a:solidFill>
                  <a:schemeClr val="accent5"/>
                </a:solidFill>
                <a:round/>
                <a:headEnd/>
                <a:tailEnd/>
              </a:ln>
            </p:spPr>
            <p:txBody>
              <a:bodyPr/>
              <a:lstStyle/>
              <a:p>
                <a:endParaRPr lang="en-US" dirty="0"/>
              </a:p>
            </p:txBody>
          </p:sp>
          <p:sp>
            <p:nvSpPr>
              <p:cNvPr id="446" name="Freeform 185"/>
              <p:cNvSpPr>
                <a:spLocks noChangeAspect="1"/>
              </p:cNvSpPr>
              <p:nvPr/>
            </p:nvSpPr>
            <p:spPr bwMode="gray">
              <a:xfrm>
                <a:off x="4840853" y="4154481"/>
                <a:ext cx="338137" cy="230185"/>
              </a:xfrm>
              <a:custGeom>
                <a:avLst/>
                <a:gdLst>
                  <a:gd name="T0" fmla="*/ 0 w 454"/>
                  <a:gd name="T1" fmla="*/ 143954839 h 280"/>
                  <a:gd name="T2" fmla="*/ 17750703 w 454"/>
                  <a:gd name="T3" fmla="*/ 84480273 h 280"/>
                  <a:gd name="T4" fmla="*/ 79880025 w 454"/>
                  <a:gd name="T5" fmla="*/ 68936074 h 280"/>
                  <a:gd name="T6" fmla="*/ 86536259 w 454"/>
                  <a:gd name="T7" fmla="*/ 50012236 h 280"/>
                  <a:gd name="T8" fmla="*/ 115381431 w 454"/>
                  <a:gd name="T9" fmla="*/ 43253781 h 280"/>
                  <a:gd name="T10" fmla="*/ 158095433 w 454"/>
                  <a:gd name="T11" fmla="*/ 0 h 280"/>
                  <a:gd name="T12" fmla="*/ 171963519 w 454"/>
                  <a:gd name="T13" fmla="*/ 50687999 h 280"/>
                  <a:gd name="T14" fmla="*/ 204691307 w 454"/>
                  <a:gd name="T15" fmla="*/ 68936074 h 280"/>
                  <a:gd name="T16" fmla="*/ 251842799 w 454"/>
                  <a:gd name="T17" fmla="*/ 137196385 h 280"/>
                  <a:gd name="T18" fmla="*/ 134796751 w 454"/>
                  <a:gd name="T19" fmla="*/ 157470927 h 280"/>
                  <a:gd name="T20" fmla="*/ 97075856 w 454"/>
                  <a:gd name="T21" fmla="*/ 137196385 h 280"/>
                  <a:gd name="T22" fmla="*/ 79880025 w 454"/>
                  <a:gd name="T23" fmla="*/ 170987836 h 280"/>
                  <a:gd name="T24" fmla="*/ 46596619 w 454"/>
                  <a:gd name="T25" fmla="*/ 170987836 h 280"/>
                  <a:gd name="T26" fmla="*/ 30509789 w 454"/>
                  <a:gd name="T27" fmla="*/ 189235911 h 280"/>
                  <a:gd name="T28" fmla="*/ 0 w 454"/>
                  <a:gd name="T29" fmla="*/ 143954839 h 2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4"/>
                  <a:gd name="T46" fmla="*/ 0 h 280"/>
                  <a:gd name="T47" fmla="*/ 454 w 454"/>
                  <a:gd name="T48" fmla="*/ 280 h 2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4" h="280">
                    <a:moveTo>
                      <a:pt x="0" y="213"/>
                    </a:moveTo>
                    <a:lnTo>
                      <a:pt x="32" y="125"/>
                    </a:lnTo>
                    <a:lnTo>
                      <a:pt x="144" y="102"/>
                    </a:lnTo>
                    <a:lnTo>
                      <a:pt x="156" y="74"/>
                    </a:lnTo>
                    <a:lnTo>
                      <a:pt x="208" y="64"/>
                    </a:lnTo>
                    <a:lnTo>
                      <a:pt x="285" y="0"/>
                    </a:lnTo>
                    <a:lnTo>
                      <a:pt x="310" y="75"/>
                    </a:lnTo>
                    <a:lnTo>
                      <a:pt x="369" y="102"/>
                    </a:lnTo>
                    <a:lnTo>
                      <a:pt x="454" y="203"/>
                    </a:lnTo>
                    <a:lnTo>
                      <a:pt x="243" y="233"/>
                    </a:lnTo>
                    <a:lnTo>
                      <a:pt x="175" y="203"/>
                    </a:lnTo>
                    <a:lnTo>
                      <a:pt x="144" y="253"/>
                    </a:lnTo>
                    <a:lnTo>
                      <a:pt x="84" y="253"/>
                    </a:lnTo>
                    <a:lnTo>
                      <a:pt x="55" y="280"/>
                    </a:lnTo>
                    <a:lnTo>
                      <a:pt x="0" y="213"/>
                    </a:lnTo>
                    <a:close/>
                  </a:path>
                </a:pathLst>
              </a:custGeom>
              <a:grpFill/>
              <a:ln w="3175" cap="rnd">
                <a:solidFill>
                  <a:schemeClr val="accent5"/>
                </a:solidFill>
                <a:round/>
                <a:headEnd/>
                <a:tailEnd/>
              </a:ln>
            </p:spPr>
            <p:txBody>
              <a:bodyPr/>
              <a:lstStyle/>
              <a:p>
                <a:endParaRPr lang="en-US" dirty="0"/>
              </a:p>
            </p:txBody>
          </p:sp>
          <p:sp>
            <p:nvSpPr>
              <p:cNvPr id="447" name="Freeform 186"/>
              <p:cNvSpPr>
                <a:spLocks noChangeAspect="1"/>
              </p:cNvSpPr>
              <p:nvPr/>
            </p:nvSpPr>
            <p:spPr bwMode="gray">
              <a:xfrm>
                <a:off x="4813866" y="3786184"/>
                <a:ext cx="276224" cy="469901"/>
              </a:xfrm>
              <a:custGeom>
                <a:avLst/>
                <a:gdLst>
                  <a:gd name="T0" fmla="*/ 0 w 371"/>
                  <a:gd name="T1" fmla="*/ 222530386 h 567"/>
                  <a:gd name="T2" fmla="*/ 29380363 w 371"/>
                  <a:gd name="T3" fmla="*/ 242448510 h 567"/>
                  <a:gd name="T4" fmla="*/ 21619260 w 371"/>
                  <a:gd name="T5" fmla="*/ 261679603 h 567"/>
                  <a:gd name="T6" fmla="*/ 35478160 w 371"/>
                  <a:gd name="T7" fmla="*/ 326240713 h 567"/>
                  <a:gd name="T8" fmla="*/ 12195594 w 371"/>
                  <a:gd name="T9" fmla="*/ 337916941 h 567"/>
                  <a:gd name="T10" fmla="*/ 39357968 w 371"/>
                  <a:gd name="T11" fmla="*/ 389428589 h 567"/>
                  <a:gd name="T12" fmla="*/ 101444562 w 371"/>
                  <a:gd name="T13" fmla="*/ 373631827 h 567"/>
                  <a:gd name="T14" fmla="*/ 108097043 w 371"/>
                  <a:gd name="T15" fmla="*/ 354400735 h 567"/>
                  <a:gd name="T16" fmla="*/ 136922722 w 371"/>
                  <a:gd name="T17" fmla="*/ 347532073 h 567"/>
                  <a:gd name="T18" fmla="*/ 179607302 w 371"/>
                  <a:gd name="T19" fmla="*/ 303575290 h 567"/>
                  <a:gd name="T20" fmla="*/ 164639779 w 371"/>
                  <a:gd name="T21" fmla="*/ 256872037 h 567"/>
                  <a:gd name="T22" fmla="*/ 185150416 w 371"/>
                  <a:gd name="T23" fmla="*/ 192997129 h 567"/>
                  <a:gd name="T24" fmla="*/ 204552430 w 371"/>
                  <a:gd name="T25" fmla="*/ 188189563 h 567"/>
                  <a:gd name="T26" fmla="*/ 205661053 w 371"/>
                  <a:gd name="T27" fmla="*/ 98215730 h 567"/>
                  <a:gd name="T28" fmla="*/ 51553562 w 371"/>
                  <a:gd name="T29" fmla="*/ 0 h 567"/>
                  <a:gd name="T30" fmla="*/ 31042925 w 371"/>
                  <a:gd name="T31" fmla="*/ 9615132 h 567"/>
                  <a:gd name="T32" fmla="*/ 31042925 w 371"/>
                  <a:gd name="T33" fmla="*/ 47391114 h 567"/>
                  <a:gd name="T34" fmla="*/ 51553562 w 371"/>
                  <a:gd name="T35" fmla="*/ 74177071 h 567"/>
                  <a:gd name="T36" fmla="*/ 39357968 w 371"/>
                  <a:gd name="T37" fmla="*/ 160029542 h 567"/>
                  <a:gd name="T38" fmla="*/ 0 w 371"/>
                  <a:gd name="T39" fmla="*/ 222530386 h 5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1"/>
                  <a:gd name="T61" fmla="*/ 0 h 567"/>
                  <a:gd name="T62" fmla="*/ 371 w 371"/>
                  <a:gd name="T63" fmla="*/ 567 h 5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1" h="567">
                    <a:moveTo>
                      <a:pt x="0" y="324"/>
                    </a:moveTo>
                    <a:lnTo>
                      <a:pt x="53" y="353"/>
                    </a:lnTo>
                    <a:lnTo>
                      <a:pt x="39" y="381"/>
                    </a:lnTo>
                    <a:lnTo>
                      <a:pt x="64" y="475"/>
                    </a:lnTo>
                    <a:lnTo>
                      <a:pt x="22" y="492"/>
                    </a:lnTo>
                    <a:lnTo>
                      <a:pt x="71" y="567"/>
                    </a:lnTo>
                    <a:lnTo>
                      <a:pt x="183" y="544"/>
                    </a:lnTo>
                    <a:lnTo>
                      <a:pt x="195" y="516"/>
                    </a:lnTo>
                    <a:lnTo>
                      <a:pt x="247" y="506"/>
                    </a:lnTo>
                    <a:lnTo>
                      <a:pt x="324" y="442"/>
                    </a:lnTo>
                    <a:lnTo>
                      <a:pt x="297" y="374"/>
                    </a:lnTo>
                    <a:lnTo>
                      <a:pt x="334" y="281"/>
                    </a:lnTo>
                    <a:lnTo>
                      <a:pt x="369" y="274"/>
                    </a:lnTo>
                    <a:lnTo>
                      <a:pt x="371" y="143"/>
                    </a:lnTo>
                    <a:lnTo>
                      <a:pt x="93" y="0"/>
                    </a:lnTo>
                    <a:lnTo>
                      <a:pt x="56" y="14"/>
                    </a:lnTo>
                    <a:lnTo>
                      <a:pt x="56" y="69"/>
                    </a:lnTo>
                    <a:lnTo>
                      <a:pt x="93" y="108"/>
                    </a:lnTo>
                    <a:lnTo>
                      <a:pt x="71" y="233"/>
                    </a:lnTo>
                    <a:lnTo>
                      <a:pt x="0" y="324"/>
                    </a:lnTo>
                    <a:close/>
                  </a:path>
                </a:pathLst>
              </a:custGeom>
              <a:grpFill/>
              <a:ln w="3175" cap="rnd">
                <a:solidFill>
                  <a:schemeClr val="accent5"/>
                </a:solidFill>
                <a:round/>
                <a:headEnd/>
                <a:tailEnd/>
              </a:ln>
            </p:spPr>
            <p:txBody>
              <a:bodyPr/>
              <a:lstStyle/>
              <a:p>
                <a:endParaRPr lang="en-US" dirty="0"/>
              </a:p>
            </p:txBody>
          </p:sp>
          <p:sp>
            <p:nvSpPr>
              <p:cNvPr id="448" name="Freeform 187"/>
              <p:cNvSpPr>
                <a:spLocks noChangeAspect="1"/>
              </p:cNvSpPr>
              <p:nvPr/>
            </p:nvSpPr>
            <p:spPr bwMode="gray">
              <a:xfrm>
                <a:off x="4755128" y="4362445"/>
                <a:ext cx="193674" cy="249239"/>
              </a:xfrm>
              <a:custGeom>
                <a:avLst/>
                <a:gdLst>
                  <a:gd name="T0" fmla="*/ 0 w 260"/>
                  <a:gd name="T1" fmla="*/ 180323279 h 301"/>
                  <a:gd name="T2" fmla="*/ 14981506 w 260"/>
                  <a:gd name="T3" fmla="*/ 206377344 h 301"/>
                  <a:gd name="T4" fmla="*/ 34402639 w 260"/>
                  <a:gd name="T5" fmla="*/ 198150006 h 301"/>
                  <a:gd name="T6" fmla="*/ 63811443 w 260"/>
                  <a:gd name="T7" fmla="*/ 200892452 h 301"/>
                  <a:gd name="T8" fmla="*/ 90445480 w 260"/>
                  <a:gd name="T9" fmla="*/ 178952056 h 301"/>
                  <a:gd name="T10" fmla="*/ 98214082 w 260"/>
                  <a:gd name="T11" fmla="*/ 137813709 h 301"/>
                  <a:gd name="T12" fmla="*/ 126512979 w 260"/>
                  <a:gd name="T13" fmla="*/ 103531478 h 301"/>
                  <a:gd name="T14" fmla="*/ 144269252 w 260"/>
                  <a:gd name="T15" fmla="*/ 0 h 301"/>
                  <a:gd name="T16" fmla="*/ 110976520 w 260"/>
                  <a:gd name="T17" fmla="*/ 0 h 301"/>
                  <a:gd name="T18" fmla="*/ 94885107 w 260"/>
                  <a:gd name="T19" fmla="*/ 18512339 h 301"/>
                  <a:gd name="T20" fmla="*/ 91555387 w 260"/>
                  <a:gd name="T21" fmla="*/ 51422519 h 301"/>
                  <a:gd name="T22" fmla="*/ 40506381 w 260"/>
                  <a:gd name="T23" fmla="*/ 36339066 h 301"/>
                  <a:gd name="T24" fmla="*/ 39396475 w 260"/>
                  <a:gd name="T25" fmla="*/ 58279462 h 301"/>
                  <a:gd name="T26" fmla="*/ 59372561 w 260"/>
                  <a:gd name="T27" fmla="*/ 59650685 h 301"/>
                  <a:gd name="T28" fmla="*/ 53268819 w 260"/>
                  <a:gd name="T29" fmla="*/ 141241767 h 301"/>
                  <a:gd name="T30" fmla="*/ 28298897 w 260"/>
                  <a:gd name="T31" fmla="*/ 131642378 h 301"/>
                  <a:gd name="T32" fmla="*/ 0 w 260"/>
                  <a:gd name="T33" fmla="*/ 180323279 h 3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301"/>
                  <a:gd name="T53" fmla="*/ 260 w 260"/>
                  <a:gd name="T54" fmla="*/ 301 h 30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301">
                    <a:moveTo>
                      <a:pt x="0" y="263"/>
                    </a:moveTo>
                    <a:lnTo>
                      <a:pt x="27" y="301"/>
                    </a:lnTo>
                    <a:lnTo>
                      <a:pt x="62" y="289"/>
                    </a:lnTo>
                    <a:lnTo>
                      <a:pt x="115" y="293"/>
                    </a:lnTo>
                    <a:lnTo>
                      <a:pt x="163" y="261"/>
                    </a:lnTo>
                    <a:lnTo>
                      <a:pt x="177" y="201"/>
                    </a:lnTo>
                    <a:lnTo>
                      <a:pt x="228" y="151"/>
                    </a:lnTo>
                    <a:lnTo>
                      <a:pt x="260" y="0"/>
                    </a:lnTo>
                    <a:lnTo>
                      <a:pt x="200" y="0"/>
                    </a:lnTo>
                    <a:lnTo>
                      <a:pt x="171" y="27"/>
                    </a:lnTo>
                    <a:lnTo>
                      <a:pt x="165" y="75"/>
                    </a:lnTo>
                    <a:lnTo>
                      <a:pt x="73" y="53"/>
                    </a:lnTo>
                    <a:lnTo>
                      <a:pt x="71" y="85"/>
                    </a:lnTo>
                    <a:lnTo>
                      <a:pt x="107" y="87"/>
                    </a:lnTo>
                    <a:lnTo>
                      <a:pt x="96" y="206"/>
                    </a:lnTo>
                    <a:lnTo>
                      <a:pt x="51" y="192"/>
                    </a:lnTo>
                    <a:lnTo>
                      <a:pt x="0" y="263"/>
                    </a:lnTo>
                    <a:close/>
                  </a:path>
                </a:pathLst>
              </a:custGeom>
              <a:grpFill/>
              <a:ln w="3175" cap="rnd">
                <a:solidFill>
                  <a:schemeClr val="accent5"/>
                </a:solidFill>
                <a:round/>
                <a:headEnd/>
                <a:tailEnd/>
              </a:ln>
            </p:spPr>
            <p:txBody>
              <a:bodyPr/>
              <a:lstStyle/>
              <a:p>
                <a:endParaRPr lang="en-US" dirty="0"/>
              </a:p>
            </p:txBody>
          </p:sp>
          <p:sp>
            <p:nvSpPr>
              <p:cNvPr id="449" name="Freeform 188"/>
              <p:cNvSpPr>
                <a:spLocks noChangeAspect="1"/>
              </p:cNvSpPr>
              <p:nvPr/>
            </p:nvSpPr>
            <p:spPr bwMode="gray">
              <a:xfrm>
                <a:off x="4783704" y="4319581"/>
                <a:ext cx="492125" cy="530223"/>
              </a:xfrm>
              <a:custGeom>
                <a:avLst/>
                <a:gdLst>
                  <a:gd name="T0" fmla="*/ 0 w 659"/>
                  <a:gd name="T1" fmla="*/ 262853825 h 635"/>
                  <a:gd name="T2" fmla="*/ 1115682 w 659"/>
                  <a:gd name="T3" fmla="*/ 274706650 h 635"/>
                  <a:gd name="T4" fmla="*/ 74728322 w 659"/>
                  <a:gd name="T5" fmla="*/ 262853825 h 635"/>
                  <a:gd name="T6" fmla="*/ 107073406 w 659"/>
                  <a:gd name="T7" fmla="*/ 318631825 h 635"/>
                  <a:gd name="T8" fmla="*/ 134399412 w 659"/>
                  <a:gd name="T9" fmla="*/ 315842925 h 635"/>
                  <a:gd name="T10" fmla="*/ 140533425 w 659"/>
                  <a:gd name="T11" fmla="*/ 290045600 h 635"/>
                  <a:gd name="T12" fmla="*/ 165071719 w 659"/>
                  <a:gd name="T13" fmla="*/ 288651150 h 635"/>
                  <a:gd name="T14" fmla="*/ 183474506 w 659"/>
                  <a:gd name="T15" fmla="*/ 304687325 h 635"/>
                  <a:gd name="T16" fmla="*/ 187378647 w 659"/>
                  <a:gd name="T17" fmla="*/ 390446000 h 635"/>
                  <a:gd name="T18" fmla="*/ 226973427 w 659"/>
                  <a:gd name="T19" fmla="*/ 385565425 h 635"/>
                  <a:gd name="T20" fmla="*/ 337950228 w 659"/>
                  <a:gd name="T21" fmla="*/ 442737875 h 635"/>
                  <a:gd name="T22" fmla="*/ 337392387 w 659"/>
                  <a:gd name="T23" fmla="*/ 416940550 h 635"/>
                  <a:gd name="T24" fmla="*/ 315643300 w 659"/>
                  <a:gd name="T25" fmla="*/ 405087725 h 635"/>
                  <a:gd name="T26" fmla="*/ 319546695 w 659"/>
                  <a:gd name="T27" fmla="*/ 342337475 h 635"/>
                  <a:gd name="T28" fmla="*/ 354680238 w 659"/>
                  <a:gd name="T29" fmla="*/ 320026275 h 635"/>
                  <a:gd name="T30" fmla="*/ 332931150 w 659"/>
                  <a:gd name="T31" fmla="*/ 277495550 h 635"/>
                  <a:gd name="T32" fmla="*/ 329027755 w 659"/>
                  <a:gd name="T33" fmla="*/ 204984150 h 635"/>
                  <a:gd name="T34" fmla="*/ 325123613 w 659"/>
                  <a:gd name="T35" fmla="*/ 186856300 h 635"/>
                  <a:gd name="T36" fmla="*/ 337950228 w 659"/>
                  <a:gd name="T37" fmla="*/ 154783950 h 635"/>
                  <a:gd name="T38" fmla="*/ 354680238 w 659"/>
                  <a:gd name="T39" fmla="*/ 94125375 h 635"/>
                  <a:gd name="T40" fmla="*/ 367506852 w 659"/>
                  <a:gd name="T41" fmla="*/ 71116950 h 635"/>
                  <a:gd name="T42" fmla="*/ 360257156 w 659"/>
                  <a:gd name="T43" fmla="*/ 36255700 h 635"/>
                  <a:gd name="T44" fmla="*/ 296124830 w 659"/>
                  <a:gd name="T45" fmla="*/ 0 h 635"/>
                  <a:gd name="T46" fmla="*/ 178455428 w 659"/>
                  <a:gd name="T47" fmla="*/ 20916750 h 635"/>
                  <a:gd name="T48" fmla="*/ 140533425 w 659"/>
                  <a:gd name="T49" fmla="*/ 0 h 635"/>
                  <a:gd name="T50" fmla="*/ 123245575 w 659"/>
                  <a:gd name="T51" fmla="*/ 34861250 h 635"/>
                  <a:gd name="T52" fmla="*/ 105400629 w 659"/>
                  <a:gd name="T53" fmla="*/ 140142225 h 635"/>
                  <a:gd name="T54" fmla="*/ 76958941 w 659"/>
                  <a:gd name="T55" fmla="*/ 175003475 h 635"/>
                  <a:gd name="T56" fmla="*/ 69151404 w 659"/>
                  <a:gd name="T57" fmla="*/ 216836975 h 635"/>
                  <a:gd name="T58" fmla="*/ 42383239 w 659"/>
                  <a:gd name="T59" fmla="*/ 239148175 h 635"/>
                  <a:gd name="T60" fmla="*/ 12826615 w 659"/>
                  <a:gd name="T61" fmla="*/ 236359275 h 635"/>
                  <a:gd name="T62" fmla="*/ 0 w 659"/>
                  <a:gd name="T63" fmla="*/ 262853825 h 6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635"/>
                  <a:gd name="T98" fmla="*/ 659 w 659"/>
                  <a:gd name="T99" fmla="*/ 635 h 6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635">
                    <a:moveTo>
                      <a:pt x="0" y="377"/>
                    </a:moveTo>
                    <a:lnTo>
                      <a:pt x="2" y="394"/>
                    </a:lnTo>
                    <a:lnTo>
                      <a:pt x="134" y="377"/>
                    </a:lnTo>
                    <a:lnTo>
                      <a:pt x="192" y="457"/>
                    </a:lnTo>
                    <a:lnTo>
                      <a:pt x="241" y="453"/>
                    </a:lnTo>
                    <a:lnTo>
                      <a:pt x="252" y="416"/>
                    </a:lnTo>
                    <a:lnTo>
                      <a:pt x="296" y="414"/>
                    </a:lnTo>
                    <a:lnTo>
                      <a:pt x="329" y="437"/>
                    </a:lnTo>
                    <a:lnTo>
                      <a:pt x="336" y="560"/>
                    </a:lnTo>
                    <a:lnTo>
                      <a:pt x="407" y="553"/>
                    </a:lnTo>
                    <a:lnTo>
                      <a:pt x="606" y="635"/>
                    </a:lnTo>
                    <a:lnTo>
                      <a:pt x="605" y="598"/>
                    </a:lnTo>
                    <a:lnTo>
                      <a:pt x="566" y="581"/>
                    </a:lnTo>
                    <a:lnTo>
                      <a:pt x="573" y="491"/>
                    </a:lnTo>
                    <a:lnTo>
                      <a:pt x="636" y="459"/>
                    </a:lnTo>
                    <a:lnTo>
                      <a:pt x="597" y="398"/>
                    </a:lnTo>
                    <a:lnTo>
                      <a:pt x="590" y="294"/>
                    </a:lnTo>
                    <a:lnTo>
                      <a:pt x="583" y="268"/>
                    </a:lnTo>
                    <a:lnTo>
                      <a:pt x="606" y="222"/>
                    </a:lnTo>
                    <a:lnTo>
                      <a:pt x="636" y="135"/>
                    </a:lnTo>
                    <a:lnTo>
                      <a:pt x="659" y="102"/>
                    </a:lnTo>
                    <a:lnTo>
                      <a:pt x="646" y="52"/>
                    </a:lnTo>
                    <a:lnTo>
                      <a:pt x="531" y="0"/>
                    </a:lnTo>
                    <a:lnTo>
                      <a:pt x="320" y="30"/>
                    </a:lnTo>
                    <a:lnTo>
                      <a:pt x="252" y="0"/>
                    </a:lnTo>
                    <a:lnTo>
                      <a:pt x="221" y="50"/>
                    </a:lnTo>
                    <a:lnTo>
                      <a:pt x="189" y="201"/>
                    </a:lnTo>
                    <a:lnTo>
                      <a:pt x="138" y="251"/>
                    </a:lnTo>
                    <a:lnTo>
                      <a:pt x="124" y="311"/>
                    </a:lnTo>
                    <a:lnTo>
                      <a:pt x="76" y="343"/>
                    </a:lnTo>
                    <a:lnTo>
                      <a:pt x="23" y="339"/>
                    </a:lnTo>
                    <a:lnTo>
                      <a:pt x="0" y="377"/>
                    </a:lnTo>
                    <a:close/>
                  </a:path>
                </a:pathLst>
              </a:custGeom>
              <a:grpFill/>
              <a:ln w="3175" cap="rnd">
                <a:solidFill>
                  <a:schemeClr val="accent5"/>
                </a:solidFill>
                <a:round/>
                <a:headEnd/>
                <a:tailEnd/>
              </a:ln>
            </p:spPr>
            <p:txBody>
              <a:bodyPr/>
              <a:lstStyle/>
              <a:p>
                <a:endParaRPr lang="en-US" dirty="0"/>
              </a:p>
            </p:txBody>
          </p:sp>
          <p:sp>
            <p:nvSpPr>
              <p:cNvPr id="450" name="Freeform 189"/>
              <p:cNvSpPr>
                <a:spLocks noChangeAspect="1"/>
              </p:cNvSpPr>
              <p:nvPr/>
            </p:nvSpPr>
            <p:spPr bwMode="gray">
              <a:xfrm>
                <a:off x="5302816" y="3406771"/>
                <a:ext cx="63499" cy="31752"/>
              </a:xfrm>
              <a:custGeom>
                <a:avLst/>
                <a:gdLst>
                  <a:gd name="T0" fmla="*/ 0 w 82"/>
                  <a:gd name="T1" fmla="*/ 11994116 h 43"/>
                  <a:gd name="T2" fmla="*/ 17390482 w 82"/>
                  <a:gd name="T3" fmla="*/ 23443314 h 43"/>
                  <a:gd name="T4" fmla="*/ 49173780 w 82"/>
                  <a:gd name="T5" fmla="*/ 0 h 43"/>
                  <a:gd name="T6" fmla="*/ 0 w 82"/>
                  <a:gd name="T7" fmla="*/ 11994116 h 43"/>
                  <a:gd name="T8" fmla="*/ 0 60000 65536"/>
                  <a:gd name="T9" fmla="*/ 0 60000 65536"/>
                  <a:gd name="T10" fmla="*/ 0 60000 65536"/>
                  <a:gd name="T11" fmla="*/ 0 60000 65536"/>
                  <a:gd name="T12" fmla="*/ 0 w 82"/>
                  <a:gd name="T13" fmla="*/ 0 h 43"/>
                  <a:gd name="T14" fmla="*/ 82 w 82"/>
                  <a:gd name="T15" fmla="*/ 43 h 43"/>
                </a:gdLst>
                <a:ahLst/>
                <a:cxnLst>
                  <a:cxn ang="T8">
                    <a:pos x="T0" y="T1"/>
                  </a:cxn>
                  <a:cxn ang="T9">
                    <a:pos x="T2" y="T3"/>
                  </a:cxn>
                  <a:cxn ang="T10">
                    <a:pos x="T4" y="T5"/>
                  </a:cxn>
                  <a:cxn ang="T11">
                    <a:pos x="T6" y="T7"/>
                  </a:cxn>
                </a:cxnLst>
                <a:rect l="T12" t="T13" r="T14" b="T15"/>
                <a:pathLst>
                  <a:path w="82" h="43">
                    <a:moveTo>
                      <a:pt x="0" y="22"/>
                    </a:moveTo>
                    <a:lnTo>
                      <a:pt x="29" y="43"/>
                    </a:lnTo>
                    <a:lnTo>
                      <a:pt x="82" y="0"/>
                    </a:lnTo>
                    <a:lnTo>
                      <a:pt x="0" y="22"/>
                    </a:lnTo>
                    <a:close/>
                  </a:path>
                </a:pathLst>
              </a:custGeom>
              <a:grpFill/>
              <a:ln w="3175" cap="rnd">
                <a:solidFill>
                  <a:schemeClr val="accent5"/>
                </a:solidFill>
                <a:round/>
                <a:headEnd/>
                <a:tailEnd/>
              </a:ln>
            </p:spPr>
            <p:txBody>
              <a:bodyPr/>
              <a:lstStyle/>
              <a:p>
                <a:endParaRPr lang="en-US" dirty="0"/>
              </a:p>
            </p:txBody>
          </p:sp>
          <p:sp>
            <p:nvSpPr>
              <p:cNvPr id="451" name="Freeform 190"/>
              <p:cNvSpPr>
                <a:spLocks noChangeAspect="1"/>
              </p:cNvSpPr>
              <p:nvPr/>
            </p:nvSpPr>
            <p:spPr bwMode="gray">
              <a:xfrm>
                <a:off x="4490017" y="4111621"/>
                <a:ext cx="69851" cy="174624"/>
              </a:xfrm>
              <a:custGeom>
                <a:avLst/>
                <a:gdLst>
                  <a:gd name="T0" fmla="*/ 0 w 94"/>
                  <a:gd name="T1" fmla="*/ 34624710 h 214"/>
                  <a:gd name="T2" fmla="*/ 19878270 w 94"/>
                  <a:gd name="T3" fmla="*/ 142494816 h 214"/>
                  <a:gd name="T4" fmla="*/ 36995978 w 94"/>
                  <a:gd name="T5" fmla="*/ 141163096 h 214"/>
                  <a:gd name="T6" fmla="*/ 51904495 w 94"/>
                  <a:gd name="T7" fmla="*/ 16646495 h 214"/>
                  <a:gd name="T8" fmla="*/ 36995978 w 94"/>
                  <a:gd name="T9" fmla="*/ 0 h 214"/>
                  <a:gd name="T10" fmla="*/ 27608584 w 94"/>
                  <a:gd name="T11" fmla="*/ 10653757 h 214"/>
                  <a:gd name="T12" fmla="*/ 0 w 94"/>
                  <a:gd name="T13" fmla="*/ 34624710 h 214"/>
                  <a:gd name="T14" fmla="*/ 0 60000 65536"/>
                  <a:gd name="T15" fmla="*/ 0 60000 65536"/>
                  <a:gd name="T16" fmla="*/ 0 60000 65536"/>
                  <a:gd name="T17" fmla="*/ 0 60000 65536"/>
                  <a:gd name="T18" fmla="*/ 0 60000 65536"/>
                  <a:gd name="T19" fmla="*/ 0 60000 65536"/>
                  <a:gd name="T20" fmla="*/ 0 60000 65536"/>
                  <a:gd name="T21" fmla="*/ 0 w 94"/>
                  <a:gd name="T22" fmla="*/ 0 h 214"/>
                  <a:gd name="T23" fmla="*/ 94 w 94"/>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214">
                    <a:moveTo>
                      <a:pt x="0" y="52"/>
                    </a:moveTo>
                    <a:lnTo>
                      <a:pt x="36" y="214"/>
                    </a:lnTo>
                    <a:lnTo>
                      <a:pt x="67" y="212"/>
                    </a:lnTo>
                    <a:lnTo>
                      <a:pt x="94" y="25"/>
                    </a:lnTo>
                    <a:lnTo>
                      <a:pt x="67" y="0"/>
                    </a:lnTo>
                    <a:lnTo>
                      <a:pt x="50" y="16"/>
                    </a:lnTo>
                    <a:lnTo>
                      <a:pt x="0" y="52"/>
                    </a:lnTo>
                    <a:close/>
                  </a:path>
                </a:pathLst>
              </a:custGeom>
              <a:grpFill/>
              <a:ln w="3175" cap="rnd">
                <a:solidFill>
                  <a:schemeClr val="accent5"/>
                </a:solidFill>
                <a:round/>
                <a:headEnd/>
                <a:tailEnd/>
              </a:ln>
            </p:spPr>
            <p:txBody>
              <a:bodyPr/>
              <a:lstStyle/>
              <a:p>
                <a:endParaRPr lang="en-US" dirty="0"/>
              </a:p>
            </p:txBody>
          </p:sp>
          <p:sp>
            <p:nvSpPr>
              <p:cNvPr id="452" name="Freeform 191"/>
              <p:cNvSpPr>
                <a:spLocks noChangeAspect="1"/>
              </p:cNvSpPr>
              <p:nvPr/>
            </p:nvSpPr>
            <p:spPr bwMode="gray">
              <a:xfrm>
                <a:off x="4707503" y="4403720"/>
                <a:ext cx="50800" cy="39689"/>
              </a:xfrm>
              <a:custGeom>
                <a:avLst/>
                <a:gdLst>
                  <a:gd name="T0" fmla="*/ 0 w 62"/>
                  <a:gd name="T1" fmla="*/ 36631101 h 43"/>
                  <a:gd name="T2" fmla="*/ 3356897 w 62"/>
                  <a:gd name="T3" fmla="*/ 851908 h 43"/>
                  <a:gd name="T4" fmla="*/ 41623226 w 62"/>
                  <a:gd name="T5" fmla="*/ 0 h 43"/>
                  <a:gd name="T6" fmla="*/ 41623226 w 62"/>
                  <a:gd name="T7" fmla="*/ 32371563 h 43"/>
                  <a:gd name="T8" fmla="*/ 0 w 62"/>
                  <a:gd name="T9" fmla="*/ 36631101 h 43"/>
                  <a:gd name="T10" fmla="*/ 0 60000 65536"/>
                  <a:gd name="T11" fmla="*/ 0 60000 65536"/>
                  <a:gd name="T12" fmla="*/ 0 60000 65536"/>
                  <a:gd name="T13" fmla="*/ 0 60000 65536"/>
                  <a:gd name="T14" fmla="*/ 0 60000 65536"/>
                  <a:gd name="T15" fmla="*/ 0 w 62"/>
                  <a:gd name="T16" fmla="*/ 0 h 43"/>
                  <a:gd name="T17" fmla="*/ 62 w 62"/>
                  <a:gd name="T18" fmla="*/ 43 h 43"/>
                </a:gdLst>
                <a:ahLst/>
                <a:cxnLst>
                  <a:cxn ang="T10">
                    <a:pos x="T0" y="T1"/>
                  </a:cxn>
                  <a:cxn ang="T11">
                    <a:pos x="T2" y="T3"/>
                  </a:cxn>
                  <a:cxn ang="T12">
                    <a:pos x="T4" y="T5"/>
                  </a:cxn>
                  <a:cxn ang="T13">
                    <a:pos x="T6" y="T7"/>
                  </a:cxn>
                  <a:cxn ang="T14">
                    <a:pos x="T8" y="T9"/>
                  </a:cxn>
                </a:cxnLst>
                <a:rect l="T15" t="T16" r="T17" b="T18"/>
                <a:pathLst>
                  <a:path w="62" h="43">
                    <a:moveTo>
                      <a:pt x="0" y="43"/>
                    </a:moveTo>
                    <a:lnTo>
                      <a:pt x="5" y="1"/>
                    </a:lnTo>
                    <a:lnTo>
                      <a:pt x="62" y="0"/>
                    </a:lnTo>
                    <a:lnTo>
                      <a:pt x="62" y="38"/>
                    </a:lnTo>
                    <a:lnTo>
                      <a:pt x="0" y="43"/>
                    </a:lnTo>
                    <a:close/>
                  </a:path>
                </a:pathLst>
              </a:custGeom>
              <a:grpFill/>
              <a:ln w="3175" cap="rnd">
                <a:solidFill>
                  <a:schemeClr val="accent5"/>
                </a:solidFill>
                <a:round/>
                <a:headEnd/>
                <a:tailEnd/>
              </a:ln>
            </p:spPr>
            <p:txBody>
              <a:bodyPr/>
              <a:lstStyle/>
              <a:p>
                <a:endParaRPr lang="en-US" dirty="0"/>
              </a:p>
            </p:txBody>
          </p:sp>
          <p:sp>
            <p:nvSpPr>
              <p:cNvPr id="453" name="Freeform 192"/>
              <p:cNvSpPr>
                <a:spLocks noChangeAspect="1"/>
              </p:cNvSpPr>
              <p:nvPr/>
            </p:nvSpPr>
            <p:spPr bwMode="gray">
              <a:xfrm>
                <a:off x="5320278" y="3948110"/>
                <a:ext cx="390526" cy="422274"/>
              </a:xfrm>
              <a:custGeom>
                <a:avLst/>
                <a:gdLst>
                  <a:gd name="T0" fmla="*/ 0 w 524"/>
                  <a:gd name="T1" fmla="*/ 245022372 h 509"/>
                  <a:gd name="T2" fmla="*/ 22217444 w 524"/>
                  <a:gd name="T3" fmla="*/ 226438954 h 509"/>
                  <a:gd name="T4" fmla="*/ 24439114 w 524"/>
                  <a:gd name="T5" fmla="*/ 182390445 h 509"/>
                  <a:gd name="T6" fmla="*/ 62208993 w 524"/>
                  <a:gd name="T7" fmla="*/ 124576103 h 509"/>
                  <a:gd name="T8" fmla="*/ 77205451 w 524"/>
                  <a:gd name="T9" fmla="*/ 22712422 h 509"/>
                  <a:gd name="T10" fmla="*/ 107199113 w 524"/>
                  <a:gd name="T11" fmla="*/ 0 h 509"/>
                  <a:gd name="T12" fmla="*/ 128861326 w 524"/>
                  <a:gd name="T13" fmla="*/ 70203011 h 509"/>
                  <a:gd name="T14" fmla="*/ 193291988 w 524"/>
                  <a:gd name="T15" fmla="*/ 129393688 h 509"/>
                  <a:gd name="T16" fmla="*/ 170519313 w 524"/>
                  <a:gd name="T17" fmla="*/ 165183361 h 509"/>
                  <a:gd name="T18" fmla="*/ 191625550 w 524"/>
                  <a:gd name="T19" fmla="*/ 174130779 h 509"/>
                  <a:gd name="T20" fmla="*/ 214954201 w 524"/>
                  <a:gd name="T21" fmla="*/ 217491536 h 509"/>
                  <a:gd name="T22" fmla="*/ 291049190 w 524"/>
                  <a:gd name="T23" fmla="*/ 240892540 h 509"/>
                  <a:gd name="T24" fmla="*/ 232173075 w 524"/>
                  <a:gd name="T25" fmla="*/ 313160467 h 509"/>
                  <a:gd name="T26" fmla="*/ 171629775 w 524"/>
                  <a:gd name="T27" fmla="*/ 339314140 h 509"/>
                  <a:gd name="T28" fmla="*/ 116641769 w 524"/>
                  <a:gd name="T29" fmla="*/ 350326475 h 509"/>
                  <a:gd name="T30" fmla="*/ 55543983 w 524"/>
                  <a:gd name="T31" fmla="*/ 323484220 h 509"/>
                  <a:gd name="T32" fmla="*/ 33881770 w 524"/>
                  <a:gd name="T33" fmla="*/ 273929544 h 509"/>
                  <a:gd name="T34" fmla="*/ 0 w 524"/>
                  <a:gd name="T35" fmla="*/ 245022372 h 5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4"/>
                  <a:gd name="T55" fmla="*/ 0 h 509"/>
                  <a:gd name="T56" fmla="*/ 524 w 524"/>
                  <a:gd name="T57" fmla="*/ 509 h 5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4" h="509">
                    <a:moveTo>
                      <a:pt x="0" y="356"/>
                    </a:moveTo>
                    <a:lnTo>
                      <a:pt x="40" y="329"/>
                    </a:lnTo>
                    <a:lnTo>
                      <a:pt x="44" y="265"/>
                    </a:lnTo>
                    <a:lnTo>
                      <a:pt x="112" y="181"/>
                    </a:lnTo>
                    <a:lnTo>
                      <a:pt x="139" y="33"/>
                    </a:lnTo>
                    <a:lnTo>
                      <a:pt x="193" y="0"/>
                    </a:lnTo>
                    <a:lnTo>
                      <a:pt x="232" y="102"/>
                    </a:lnTo>
                    <a:lnTo>
                      <a:pt x="348" y="188"/>
                    </a:lnTo>
                    <a:lnTo>
                      <a:pt x="307" y="240"/>
                    </a:lnTo>
                    <a:lnTo>
                      <a:pt x="345" y="253"/>
                    </a:lnTo>
                    <a:lnTo>
                      <a:pt x="387" y="316"/>
                    </a:lnTo>
                    <a:lnTo>
                      <a:pt x="524" y="350"/>
                    </a:lnTo>
                    <a:lnTo>
                      <a:pt x="418" y="455"/>
                    </a:lnTo>
                    <a:lnTo>
                      <a:pt x="309" y="493"/>
                    </a:lnTo>
                    <a:lnTo>
                      <a:pt x="210" y="509"/>
                    </a:lnTo>
                    <a:lnTo>
                      <a:pt x="100" y="470"/>
                    </a:lnTo>
                    <a:lnTo>
                      <a:pt x="61" y="398"/>
                    </a:lnTo>
                    <a:lnTo>
                      <a:pt x="0" y="356"/>
                    </a:lnTo>
                    <a:close/>
                  </a:path>
                </a:pathLst>
              </a:custGeom>
              <a:grpFill/>
              <a:ln w="3175" cap="rnd">
                <a:solidFill>
                  <a:schemeClr val="accent5"/>
                </a:solidFill>
                <a:round/>
                <a:headEnd/>
                <a:tailEnd/>
              </a:ln>
            </p:spPr>
            <p:txBody>
              <a:bodyPr/>
              <a:lstStyle/>
              <a:p>
                <a:endParaRPr lang="en-US" dirty="0"/>
              </a:p>
            </p:txBody>
          </p:sp>
          <p:sp>
            <p:nvSpPr>
              <p:cNvPr id="454" name="Freeform 193"/>
              <p:cNvSpPr>
                <a:spLocks noChangeAspect="1"/>
              </p:cNvSpPr>
              <p:nvPr/>
            </p:nvSpPr>
            <p:spPr bwMode="gray">
              <a:xfrm>
                <a:off x="5548878" y="4105269"/>
                <a:ext cx="42861" cy="52387"/>
              </a:xfrm>
              <a:custGeom>
                <a:avLst/>
                <a:gdLst>
                  <a:gd name="T0" fmla="*/ 0 w 55"/>
                  <a:gd name="T1" fmla="*/ 33778170 h 65"/>
                  <a:gd name="T2" fmla="*/ 23078459 w 55"/>
                  <a:gd name="T3" fmla="*/ 42223116 h 65"/>
                  <a:gd name="T4" fmla="*/ 31580722 w 55"/>
                  <a:gd name="T5" fmla="*/ 28582087 h 65"/>
                  <a:gd name="T6" fmla="*/ 15183279 w 55"/>
                  <a:gd name="T7" fmla="*/ 26633253 h 65"/>
                  <a:gd name="T8" fmla="*/ 33402746 w 55"/>
                  <a:gd name="T9" fmla="*/ 16239474 h 65"/>
                  <a:gd name="T10" fmla="*/ 24900484 w 55"/>
                  <a:gd name="T11" fmla="*/ 0 h 65"/>
                  <a:gd name="T12" fmla="*/ 0 w 55"/>
                  <a:gd name="T13" fmla="*/ 33778170 h 65"/>
                  <a:gd name="T14" fmla="*/ 0 60000 65536"/>
                  <a:gd name="T15" fmla="*/ 0 60000 65536"/>
                  <a:gd name="T16" fmla="*/ 0 60000 65536"/>
                  <a:gd name="T17" fmla="*/ 0 60000 65536"/>
                  <a:gd name="T18" fmla="*/ 0 60000 65536"/>
                  <a:gd name="T19" fmla="*/ 0 60000 65536"/>
                  <a:gd name="T20" fmla="*/ 0 60000 65536"/>
                  <a:gd name="T21" fmla="*/ 0 w 55"/>
                  <a:gd name="T22" fmla="*/ 0 h 65"/>
                  <a:gd name="T23" fmla="*/ 55 w 55"/>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65">
                    <a:moveTo>
                      <a:pt x="0" y="52"/>
                    </a:moveTo>
                    <a:lnTo>
                      <a:pt x="38" y="65"/>
                    </a:lnTo>
                    <a:lnTo>
                      <a:pt x="52" y="44"/>
                    </a:lnTo>
                    <a:lnTo>
                      <a:pt x="25" y="41"/>
                    </a:lnTo>
                    <a:lnTo>
                      <a:pt x="55" y="25"/>
                    </a:lnTo>
                    <a:lnTo>
                      <a:pt x="41" y="0"/>
                    </a:lnTo>
                    <a:lnTo>
                      <a:pt x="0" y="52"/>
                    </a:lnTo>
                    <a:close/>
                  </a:path>
                </a:pathLst>
              </a:custGeom>
              <a:grpFill/>
              <a:ln w="3175" cap="rnd">
                <a:solidFill>
                  <a:schemeClr val="accent5"/>
                </a:solidFill>
                <a:round/>
                <a:headEnd/>
                <a:tailEnd/>
              </a:ln>
            </p:spPr>
            <p:txBody>
              <a:bodyPr/>
              <a:lstStyle/>
              <a:p>
                <a:endParaRPr lang="en-US" dirty="0"/>
              </a:p>
            </p:txBody>
          </p:sp>
          <p:sp>
            <p:nvSpPr>
              <p:cNvPr id="455" name="Freeform 194"/>
              <p:cNvSpPr>
                <a:spLocks noChangeAspect="1"/>
              </p:cNvSpPr>
              <p:nvPr/>
            </p:nvSpPr>
            <p:spPr bwMode="gray">
              <a:xfrm>
                <a:off x="4691629" y="4403720"/>
                <a:ext cx="144463" cy="177801"/>
              </a:xfrm>
              <a:custGeom>
                <a:avLst/>
                <a:gdLst>
                  <a:gd name="T0" fmla="*/ 0 w 192"/>
                  <a:gd name="T1" fmla="*/ 71006242 h 211"/>
                  <a:gd name="T2" fmla="*/ 11888771 w 192"/>
                  <a:gd name="T3" fmla="*/ 47574561 h 211"/>
                  <a:gd name="T4" fmla="*/ 20380428 w 192"/>
                  <a:gd name="T5" fmla="*/ 49704791 h 211"/>
                  <a:gd name="T6" fmla="*/ 14719323 w 192"/>
                  <a:gd name="T7" fmla="*/ 30532726 h 211"/>
                  <a:gd name="T8" fmla="*/ 49818323 w 192"/>
                  <a:gd name="T9" fmla="*/ 26982625 h 211"/>
                  <a:gd name="T10" fmla="*/ 49818323 w 192"/>
                  <a:gd name="T11" fmla="*/ 0 h 211"/>
                  <a:gd name="T12" fmla="*/ 89446055 w 192"/>
                  <a:gd name="T13" fmla="*/ 710357 h 211"/>
                  <a:gd name="T14" fmla="*/ 88313684 w 192"/>
                  <a:gd name="T15" fmla="*/ 23432523 h 211"/>
                  <a:gd name="T16" fmla="*/ 108694112 w 192"/>
                  <a:gd name="T17" fmla="*/ 24852395 h 211"/>
                  <a:gd name="T18" fmla="*/ 102467198 w 192"/>
                  <a:gd name="T19" fmla="*/ 109350371 h 211"/>
                  <a:gd name="T20" fmla="*/ 76991474 w 192"/>
                  <a:gd name="T21" fmla="*/ 99409581 h 211"/>
                  <a:gd name="T22" fmla="*/ 48120142 w 192"/>
                  <a:gd name="T23" fmla="*/ 149823886 h 211"/>
                  <a:gd name="T24" fmla="*/ 0 w 192"/>
                  <a:gd name="T25" fmla="*/ 71006242 h 2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2"/>
                  <a:gd name="T40" fmla="*/ 0 h 211"/>
                  <a:gd name="T41" fmla="*/ 192 w 192"/>
                  <a:gd name="T42" fmla="*/ 211 h 2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2" h="211">
                    <a:moveTo>
                      <a:pt x="0" y="100"/>
                    </a:moveTo>
                    <a:lnTo>
                      <a:pt x="21" y="67"/>
                    </a:lnTo>
                    <a:lnTo>
                      <a:pt x="36" y="70"/>
                    </a:lnTo>
                    <a:lnTo>
                      <a:pt x="26" y="43"/>
                    </a:lnTo>
                    <a:lnTo>
                      <a:pt x="88" y="38"/>
                    </a:lnTo>
                    <a:lnTo>
                      <a:pt x="88" y="0"/>
                    </a:lnTo>
                    <a:lnTo>
                      <a:pt x="158" y="1"/>
                    </a:lnTo>
                    <a:lnTo>
                      <a:pt x="156" y="33"/>
                    </a:lnTo>
                    <a:lnTo>
                      <a:pt x="192" y="35"/>
                    </a:lnTo>
                    <a:lnTo>
                      <a:pt x="181" y="154"/>
                    </a:lnTo>
                    <a:lnTo>
                      <a:pt x="136" y="140"/>
                    </a:lnTo>
                    <a:lnTo>
                      <a:pt x="85" y="211"/>
                    </a:lnTo>
                    <a:lnTo>
                      <a:pt x="0" y="100"/>
                    </a:lnTo>
                    <a:close/>
                  </a:path>
                </a:pathLst>
              </a:custGeom>
              <a:grpFill/>
              <a:ln w="3175" cap="rnd">
                <a:solidFill>
                  <a:schemeClr val="accent5"/>
                </a:solidFill>
                <a:round/>
                <a:headEnd/>
                <a:tailEnd/>
              </a:ln>
            </p:spPr>
            <p:txBody>
              <a:bodyPr/>
              <a:lstStyle/>
              <a:p>
                <a:endParaRPr lang="en-US" dirty="0"/>
              </a:p>
            </p:txBody>
          </p:sp>
          <p:sp>
            <p:nvSpPr>
              <p:cNvPr id="456" name="Freeform 195"/>
              <p:cNvSpPr>
                <a:spLocks noChangeAspect="1"/>
              </p:cNvSpPr>
              <p:nvPr/>
            </p:nvSpPr>
            <p:spPr bwMode="gray">
              <a:xfrm>
                <a:off x="4032815" y="4075109"/>
                <a:ext cx="79376" cy="19050"/>
              </a:xfrm>
              <a:custGeom>
                <a:avLst/>
                <a:gdLst>
                  <a:gd name="T0" fmla="*/ 0 w 103"/>
                  <a:gd name="T1" fmla="*/ 17281071 h 21"/>
                  <a:gd name="T2" fmla="*/ 2375856 w 103"/>
                  <a:gd name="T3" fmla="*/ 0 h 21"/>
                  <a:gd name="T4" fmla="*/ 61168841 w 103"/>
                  <a:gd name="T5" fmla="*/ 6583136 h 21"/>
                  <a:gd name="T6" fmla="*/ 0 w 103"/>
                  <a:gd name="T7" fmla="*/ 17281071 h 21"/>
                  <a:gd name="T8" fmla="*/ 0 60000 65536"/>
                  <a:gd name="T9" fmla="*/ 0 60000 65536"/>
                  <a:gd name="T10" fmla="*/ 0 60000 65536"/>
                  <a:gd name="T11" fmla="*/ 0 60000 65536"/>
                  <a:gd name="T12" fmla="*/ 0 w 103"/>
                  <a:gd name="T13" fmla="*/ 0 h 21"/>
                  <a:gd name="T14" fmla="*/ 103 w 103"/>
                  <a:gd name="T15" fmla="*/ 21 h 21"/>
                </a:gdLst>
                <a:ahLst/>
                <a:cxnLst>
                  <a:cxn ang="T8">
                    <a:pos x="T0" y="T1"/>
                  </a:cxn>
                  <a:cxn ang="T9">
                    <a:pos x="T2" y="T3"/>
                  </a:cxn>
                  <a:cxn ang="T10">
                    <a:pos x="T4" y="T5"/>
                  </a:cxn>
                  <a:cxn ang="T11">
                    <a:pos x="T6" y="T7"/>
                  </a:cxn>
                </a:cxnLst>
                <a:rect l="T12" t="T13" r="T14" b="T15"/>
                <a:pathLst>
                  <a:path w="103" h="21">
                    <a:moveTo>
                      <a:pt x="0" y="21"/>
                    </a:moveTo>
                    <a:lnTo>
                      <a:pt x="4" y="0"/>
                    </a:lnTo>
                    <a:lnTo>
                      <a:pt x="103" y="8"/>
                    </a:lnTo>
                    <a:lnTo>
                      <a:pt x="0" y="21"/>
                    </a:lnTo>
                    <a:close/>
                  </a:path>
                </a:pathLst>
              </a:custGeom>
              <a:grpFill/>
              <a:ln w="3175" cap="rnd">
                <a:solidFill>
                  <a:schemeClr val="accent5"/>
                </a:solidFill>
                <a:round/>
                <a:headEnd/>
                <a:tailEnd/>
              </a:ln>
            </p:spPr>
            <p:txBody>
              <a:bodyPr/>
              <a:lstStyle/>
              <a:p>
                <a:endParaRPr lang="en-US" dirty="0"/>
              </a:p>
            </p:txBody>
          </p:sp>
          <p:sp>
            <p:nvSpPr>
              <p:cNvPr id="457" name="Freeform 196"/>
              <p:cNvSpPr>
                <a:spLocks noChangeAspect="1"/>
              </p:cNvSpPr>
              <p:nvPr/>
            </p:nvSpPr>
            <p:spPr bwMode="gray">
              <a:xfrm>
                <a:off x="4386829" y="4144958"/>
                <a:ext cx="109538" cy="185736"/>
              </a:xfrm>
              <a:custGeom>
                <a:avLst/>
                <a:gdLst>
                  <a:gd name="T0" fmla="*/ 0 w 148"/>
                  <a:gd name="T1" fmla="*/ 144467064 h 225"/>
                  <a:gd name="T2" fmla="*/ 7120645 w 148"/>
                  <a:gd name="T3" fmla="*/ 38842147 h 225"/>
                  <a:gd name="T4" fmla="*/ 3286850 w 148"/>
                  <a:gd name="T5" fmla="*/ 6132623 h 225"/>
                  <a:gd name="T6" fmla="*/ 54228956 w 148"/>
                  <a:gd name="T7" fmla="*/ 0 h 225"/>
                  <a:gd name="T8" fmla="*/ 81069962 w 148"/>
                  <a:gd name="T9" fmla="*/ 120615957 h 225"/>
                  <a:gd name="T10" fmla="*/ 20814990 w 148"/>
                  <a:gd name="T11" fmla="*/ 153325481 h 225"/>
                  <a:gd name="T12" fmla="*/ 0 w 148"/>
                  <a:gd name="T13" fmla="*/ 144467064 h 225"/>
                  <a:gd name="T14" fmla="*/ 0 60000 65536"/>
                  <a:gd name="T15" fmla="*/ 0 60000 65536"/>
                  <a:gd name="T16" fmla="*/ 0 60000 65536"/>
                  <a:gd name="T17" fmla="*/ 0 60000 65536"/>
                  <a:gd name="T18" fmla="*/ 0 60000 65536"/>
                  <a:gd name="T19" fmla="*/ 0 60000 65536"/>
                  <a:gd name="T20" fmla="*/ 0 60000 65536"/>
                  <a:gd name="T21" fmla="*/ 0 w 148"/>
                  <a:gd name="T22" fmla="*/ 0 h 225"/>
                  <a:gd name="T23" fmla="*/ 148 w 148"/>
                  <a:gd name="T24" fmla="*/ 225 h 2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25">
                    <a:moveTo>
                      <a:pt x="0" y="212"/>
                    </a:moveTo>
                    <a:lnTo>
                      <a:pt x="13" y="57"/>
                    </a:lnTo>
                    <a:lnTo>
                      <a:pt x="6" y="9"/>
                    </a:lnTo>
                    <a:lnTo>
                      <a:pt x="99" y="0"/>
                    </a:lnTo>
                    <a:lnTo>
                      <a:pt x="148" y="177"/>
                    </a:lnTo>
                    <a:lnTo>
                      <a:pt x="38" y="225"/>
                    </a:lnTo>
                    <a:lnTo>
                      <a:pt x="0" y="212"/>
                    </a:lnTo>
                    <a:close/>
                  </a:path>
                </a:pathLst>
              </a:custGeom>
              <a:grpFill/>
              <a:ln w="3175" cap="rnd">
                <a:solidFill>
                  <a:schemeClr val="accent5"/>
                </a:solidFill>
                <a:round/>
                <a:headEnd/>
                <a:tailEnd/>
              </a:ln>
            </p:spPr>
            <p:txBody>
              <a:bodyPr/>
              <a:lstStyle/>
              <a:p>
                <a:endParaRPr lang="en-US" dirty="0"/>
              </a:p>
            </p:txBody>
          </p:sp>
          <p:sp>
            <p:nvSpPr>
              <p:cNvPr id="458" name="Freeform 197"/>
              <p:cNvSpPr>
                <a:spLocks noChangeAspect="1"/>
              </p:cNvSpPr>
              <p:nvPr/>
            </p:nvSpPr>
            <p:spPr bwMode="gray">
              <a:xfrm>
                <a:off x="4075679" y="4105269"/>
                <a:ext cx="190499" cy="152399"/>
              </a:xfrm>
              <a:custGeom>
                <a:avLst/>
                <a:gdLst>
                  <a:gd name="T0" fmla="*/ 0 w 254"/>
                  <a:gd name="T1" fmla="*/ 41623226 h 186"/>
                  <a:gd name="T2" fmla="*/ 24187500 w 254"/>
                  <a:gd name="T3" fmla="*/ 23496639 h 186"/>
                  <a:gd name="T4" fmla="*/ 24750000 w 254"/>
                  <a:gd name="T5" fmla="*/ 0 h 186"/>
                  <a:gd name="T6" fmla="*/ 71437500 w 254"/>
                  <a:gd name="T7" fmla="*/ 5370871 h 186"/>
                  <a:gd name="T8" fmla="*/ 83812500 w 254"/>
                  <a:gd name="T9" fmla="*/ 16783665 h 186"/>
                  <a:gd name="T10" fmla="*/ 117000000 w 254"/>
                  <a:gd name="T11" fmla="*/ 3356897 h 186"/>
                  <a:gd name="T12" fmla="*/ 136687500 w 254"/>
                  <a:gd name="T13" fmla="*/ 59077942 h 186"/>
                  <a:gd name="T14" fmla="*/ 142875000 w 254"/>
                  <a:gd name="T15" fmla="*/ 101373039 h 186"/>
                  <a:gd name="T16" fmla="*/ 130500000 w 254"/>
                  <a:gd name="T17" fmla="*/ 98016142 h 186"/>
                  <a:gd name="T18" fmla="*/ 127125000 w 254"/>
                  <a:gd name="T19" fmla="*/ 120841729 h 186"/>
                  <a:gd name="T20" fmla="*/ 106875000 w 254"/>
                  <a:gd name="T21" fmla="*/ 124869677 h 186"/>
                  <a:gd name="T22" fmla="*/ 105750000 w 254"/>
                  <a:gd name="T23" fmla="*/ 101373039 h 186"/>
                  <a:gd name="T24" fmla="*/ 93375000 w 254"/>
                  <a:gd name="T25" fmla="*/ 100701168 h 186"/>
                  <a:gd name="T26" fmla="*/ 74250000 w 254"/>
                  <a:gd name="T27" fmla="*/ 65119865 h 186"/>
                  <a:gd name="T28" fmla="*/ 33750000 w 254"/>
                  <a:gd name="T29" fmla="*/ 84589374 h 186"/>
                  <a:gd name="T30" fmla="*/ 0 w 254"/>
                  <a:gd name="T31" fmla="*/ 41623226 h 1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
                  <a:gd name="T49" fmla="*/ 0 h 186"/>
                  <a:gd name="T50" fmla="*/ 254 w 254"/>
                  <a:gd name="T51" fmla="*/ 186 h 1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 h="186">
                    <a:moveTo>
                      <a:pt x="0" y="62"/>
                    </a:moveTo>
                    <a:lnTo>
                      <a:pt x="43" y="35"/>
                    </a:lnTo>
                    <a:lnTo>
                      <a:pt x="44" y="0"/>
                    </a:lnTo>
                    <a:lnTo>
                      <a:pt x="127" y="8"/>
                    </a:lnTo>
                    <a:lnTo>
                      <a:pt x="149" y="25"/>
                    </a:lnTo>
                    <a:lnTo>
                      <a:pt x="208" y="5"/>
                    </a:lnTo>
                    <a:lnTo>
                      <a:pt x="243" y="88"/>
                    </a:lnTo>
                    <a:lnTo>
                      <a:pt x="254" y="151"/>
                    </a:lnTo>
                    <a:lnTo>
                      <a:pt x="232" y="146"/>
                    </a:lnTo>
                    <a:lnTo>
                      <a:pt x="226" y="180"/>
                    </a:lnTo>
                    <a:lnTo>
                      <a:pt x="190" y="186"/>
                    </a:lnTo>
                    <a:lnTo>
                      <a:pt x="188" y="151"/>
                    </a:lnTo>
                    <a:lnTo>
                      <a:pt x="166" y="150"/>
                    </a:lnTo>
                    <a:lnTo>
                      <a:pt x="132" y="97"/>
                    </a:lnTo>
                    <a:lnTo>
                      <a:pt x="60" y="126"/>
                    </a:lnTo>
                    <a:lnTo>
                      <a:pt x="0" y="62"/>
                    </a:lnTo>
                    <a:close/>
                  </a:path>
                </a:pathLst>
              </a:custGeom>
              <a:grpFill/>
              <a:ln w="3175" cap="rnd">
                <a:solidFill>
                  <a:schemeClr val="accent5"/>
                </a:solidFill>
                <a:round/>
                <a:headEnd/>
                <a:tailEnd/>
              </a:ln>
            </p:spPr>
            <p:txBody>
              <a:bodyPr/>
              <a:lstStyle/>
              <a:p>
                <a:endParaRPr lang="en-US" dirty="0"/>
              </a:p>
            </p:txBody>
          </p:sp>
          <p:sp>
            <p:nvSpPr>
              <p:cNvPr id="459" name="Freeform 198"/>
              <p:cNvSpPr>
                <a:spLocks noChangeAspect="1"/>
              </p:cNvSpPr>
              <p:nvPr/>
            </p:nvSpPr>
            <p:spPr bwMode="gray">
              <a:xfrm>
                <a:off x="5625076" y="3608383"/>
                <a:ext cx="49211" cy="15876"/>
              </a:xfrm>
              <a:custGeom>
                <a:avLst/>
                <a:gdLst>
                  <a:gd name="T0" fmla="*/ 0 w 64"/>
                  <a:gd name="T1" fmla="*/ 0 h 17"/>
                  <a:gd name="T2" fmla="*/ 19511789 w 64"/>
                  <a:gd name="T3" fmla="*/ 14824449 h 17"/>
                  <a:gd name="T4" fmla="*/ 37840952 w 64"/>
                  <a:gd name="T5" fmla="*/ 3487831 h 17"/>
                  <a:gd name="T6" fmla="*/ 0 w 64"/>
                  <a:gd name="T7" fmla="*/ 0 h 17"/>
                  <a:gd name="T8" fmla="*/ 0 60000 65536"/>
                  <a:gd name="T9" fmla="*/ 0 60000 65536"/>
                  <a:gd name="T10" fmla="*/ 0 60000 65536"/>
                  <a:gd name="T11" fmla="*/ 0 60000 65536"/>
                  <a:gd name="T12" fmla="*/ 0 w 64"/>
                  <a:gd name="T13" fmla="*/ 0 h 17"/>
                  <a:gd name="T14" fmla="*/ 64 w 64"/>
                  <a:gd name="T15" fmla="*/ 17 h 17"/>
                </a:gdLst>
                <a:ahLst/>
                <a:cxnLst>
                  <a:cxn ang="T8">
                    <a:pos x="T0" y="T1"/>
                  </a:cxn>
                  <a:cxn ang="T9">
                    <a:pos x="T2" y="T3"/>
                  </a:cxn>
                  <a:cxn ang="T10">
                    <a:pos x="T4" y="T5"/>
                  </a:cxn>
                  <a:cxn ang="T11">
                    <a:pos x="T6" y="T7"/>
                  </a:cxn>
                </a:cxnLst>
                <a:rect l="T12" t="T13" r="T14" b="T15"/>
                <a:pathLst>
                  <a:path w="64" h="17">
                    <a:moveTo>
                      <a:pt x="0" y="0"/>
                    </a:moveTo>
                    <a:lnTo>
                      <a:pt x="33" y="17"/>
                    </a:lnTo>
                    <a:lnTo>
                      <a:pt x="64" y="4"/>
                    </a:lnTo>
                    <a:lnTo>
                      <a:pt x="0" y="0"/>
                    </a:lnTo>
                    <a:close/>
                  </a:path>
                </a:pathLst>
              </a:custGeom>
              <a:grpFill/>
              <a:ln w="3175" cap="rnd">
                <a:solidFill>
                  <a:schemeClr val="accent5"/>
                </a:solidFill>
                <a:round/>
                <a:headEnd/>
                <a:tailEnd/>
              </a:ln>
            </p:spPr>
            <p:txBody>
              <a:bodyPr/>
              <a:lstStyle/>
              <a:p>
                <a:endParaRPr lang="en-US" dirty="0"/>
              </a:p>
            </p:txBody>
          </p:sp>
          <p:sp>
            <p:nvSpPr>
              <p:cNvPr id="460" name="Freeform 199"/>
              <p:cNvSpPr>
                <a:spLocks noChangeAspect="1"/>
              </p:cNvSpPr>
              <p:nvPr/>
            </p:nvSpPr>
            <p:spPr bwMode="gray">
              <a:xfrm>
                <a:off x="5345677" y="3487732"/>
                <a:ext cx="39686" cy="119062"/>
              </a:xfrm>
              <a:custGeom>
                <a:avLst/>
                <a:gdLst>
                  <a:gd name="T0" fmla="*/ 0 w 55"/>
                  <a:gd name="T1" fmla="*/ 48544898 h 147"/>
                  <a:gd name="T2" fmla="*/ 15620082 w 55"/>
                  <a:gd name="T3" fmla="*/ 96433740 h 147"/>
                  <a:gd name="T4" fmla="*/ 17182306 w 55"/>
                  <a:gd name="T5" fmla="*/ 95121629 h 147"/>
                  <a:gd name="T6" fmla="*/ 25513690 w 55"/>
                  <a:gd name="T7" fmla="*/ 43296451 h 147"/>
                  <a:gd name="T8" fmla="*/ 14058579 w 55"/>
                  <a:gd name="T9" fmla="*/ 47232786 h 147"/>
                  <a:gd name="T10" fmla="*/ 17182306 w 55"/>
                  <a:gd name="T11" fmla="*/ 24272449 h 147"/>
                  <a:gd name="T12" fmla="*/ 26033950 w 55"/>
                  <a:gd name="T13" fmla="*/ 13120308 h 147"/>
                  <a:gd name="T14" fmla="*/ 28637418 w 55"/>
                  <a:gd name="T15" fmla="*/ 0 h 147"/>
                  <a:gd name="T16" fmla="*/ 18744531 w 55"/>
                  <a:gd name="T17" fmla="*/ 1968168 h 147"/>
                  <a:gd name="T18" fmla="*/ 0 w 55"/>
                  <a:gd name="T19" fmla="*/ 48544898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147"/>
                  <a:gd name="T32" fmla="*/ 55 w 55"/>
                  <a:gd name="T33" fmla="*/ 147 h 1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147">
                    <a:moveTo>
                      <a:pt x="0" y="74"/>
                    </a:moveTo>
                    <a:lnTo>
                      <a:pt x="30" y="147"/>
                    </a:lnTo>
                    <a:lnTo>
                      <a:pt x="33" y="145"/>
                    </a:lnTo>
                    <a:lnTo>
                      <a:pt x="49" y="66"/>
                    </a:lnTo>
                    <a:lnTo>
                      <a:pt x="27" y="72"/>
                    </a:lnTo>
                    <a:lnTo>
                      <a:pt x="33" y="37"/>
                    </a:lnTo>
                    <a:lnTo>
                      <a:pt x="50" y="20"/>
                    </a:lnTo>
                    <a:lnTo>
                      <a:pt x="55" y="0"/>
                    </a:lnTo>
                    <a:lnTo>
                      <a:pt x="36" y="3"/>
                    </a:lnTo>
                    <a:lnTo>
                      <a:pt x="0" y="74"/>
                    </a:lnTo>
                    <a:close/>
                  </a:path>
                </a:pathLst>
              </a:custGeom>
              <a:grpFill/>
              <a:ln w="3175" cap="rnd">
                <a:solidFill>
                  <a:schemeClr val="accent5"/>
                </a:solidFill>
                <a:round/>
                <a:headEnd/>
                <a:tailEnd/>
              </a:ln>
            </p:spPr>
            <p:txBody>
              <a:bodyPr/>
              <a:lstStyle/>
              <a:p>
                <a:endParaRPr lang="en-US" dirty="0"/>
              </a:p>
            </p:txBody>
          </p:sp>
          <p:sp>
            <p:nvSpPr>
              <p:cNvPr id="461" name="Freeform 200"/>
              <p:cNvSpPr>
                <a:spLocks noChangeAspect="1"/>
              </p:cNvSpPr>
              <p:nvPr/>
            </p:nvSpPr>
            <p:spPr bwMode="gray">
              <a:xfrm>
                <a:off x="4242365" y="4162419"/>
                <a:ext cx="153988" cy="179387"/>
              </a:xfrm>
              <a:custGeom>
                <a:avLst/>
                <a:gdLst>
                  <a:gd name="T0" fmla="*/ 0 w 204"/>
                  <a:gd name="T1" fmla="*/ 96618868 h 219"/>
                  <a:gd name="T2" fmla="*/ 1139813 w 204"/>
                  <a:gd name="T3" fmla="*/ 74477147 h 219"/>
                  <a:gd name="T4" fmla="*/ 4558498 w 204"/>
                  <a:gd name="T5" fmla="*/ 51664563 h 219"/>
                  <a:gd name="T6" fmla="*/ 17093423 w 204"/>
                  <a:gd name="T7" fmla="*/ 55018873 h 219"/>
                  <a:gd name="T8" fmla="*/ 10825960 w 204"/>
                  <a:gd name="T9" fmla="*/ 12748016 h 219"/>
                  <a:gd name="T10" fmla="*/ 46152619 w 204"/>
                  <a:gd name="T11" fmla="*/ 0 h 219"/>
                  <a:gd name="T12" fmla="*/ 66095575 w 204"/>
                  <a:gd name="T13" fmla="*/ 8722844 h 219"/>
                  <a:gd name="T14" fmla="*/ 76351628 w 204"/>
                  <a:gd name="T15" fmla="*/ 22812584 h 219"/>
                  <a:gd name="T16" fmla="*/ 116236785 w 204"/>
                  <a:gd name="T17" fmla="*/ 27509436 h 219"/>
                  <a:gd name="T18" fmla="*/ 108829509 w 204"/>
                  <a:gd name="T19" fmla="*/ 131508606 h 219"/>
                  <a:gd name="T20" fmla="*/ 18803143 w 204"/>
                  <a:gd name="T21" fmla="*/ 146940888 h 219"/>
                  <a:gd name="T22" fmla="*/ 21082014 w 204"/>
                  <a:gd name="T23" fmla="*/ 113392875 h 219"/>
                  <a:gd name="T24" fmla="*/ 0 w 204"/>
                  <a:gd name="T25" fmla="*/ 96618868 h 2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4"/>
                  <a:gd name="T40" fmla="*/ 0 h 219"/>
                  <a:gd name="T41" fmla="*/ 204 w 204"/>
                  <a:gd name="T42" fmla="*/ 219 h 2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4" h="219">
                    <a:moveTo>
                      <a:pt x="0" y="144"/>
                    </a:moveTo>
                    <a:lnTo>
                      <a:pt x="2" y="111"/>
                    </a:lnTo>
                    <a:lnTo>
                      <a:pt x="8" y="77"/>
                    </a:lnTo>
                    <a:lnTo>
                      <a:pt x="30" y="82"/>
                    </a:lnTo>
                    <a:lnTo>
                      <a:pt x="19" y="19"/>
                    </a:lnTo>
                    <a:lnTo>
                      <a:pt x="81" y="0"/>
                    </a:lnTo>
                    <a:lnTo>
                      <a:pt x="116" y="13"/>
                    </a:lnTo>
                    <a:lnTo>
                      <a:pt x="134" y="34"/>
                    </a:lnTo>
                    <a:lnTo>
                      <a:pt x="204" y="41"/>
                    </a:lnTo>
                    <a:lnTo>
                      <a:pt x="191" y="196"/>
                    </a:lnTo>
                    <a:lnTo>
                      <a:pt x="33" y="219"/>
                    </a:lnTo>
                    <a:lnTo>
                      <a:pt x="37" y="169"/>
                    </a:lnTo>
                    <a:lnTo>
                      <a:pt x="0" y="144"/>
                    </a:lnTo>
                    <a:close/>
                  </a:path>
                </a:pathLst>
              </a:custGeom>
              <a:grpFill/>
              <a:ln w="3175" cap="rnd">
                <a:solidFill>
                  <a:schemeClr val="accent5"/>
                </a:solidFill>
                <a:round/>
                <a:headEnd/>
                <a:tailEnd/>
              </a:ln>
            </p:spPr>
            <p:txBody>
              <a:bodyPr/>
              <a:lstStyle/>
              <a:p>
                <a:endParaRPr lang="en-US" dirty="0"/>
              </a:p>
            </p:txBody>
          </p:sp>
          <p:sp>
            <p:nvSpPr>
              <p:cNvPr id="462" name="Freeform 201"/>
              <p:cNvSpPr>
                <a:spLocks noChangeAspect="1"/>
              </p:cNvSpPr>
              <p:nvPr/>
            </p:nvSpPr>
            <p:spPr bwMode="gray">
              <a:xfrm>
                <a:off x="5366314" y="3481383"/>
                <a:ext cx="114301" cy="133349"/>
              </a:xfrm>
              <a:custGeom>
                <a:avLst/>
                <a:gdLst>
                  <a:gd name="T0" fmla="*/ 0 w 152"/>
                  <a:gd name="T1" fmla="*/ 52851050 h 162"/>
                  <a:gd name="T2" fmla="*/ 3392905 w 152"/>
                  <a:gd name="T3" fmla="*/ 29135329 h 162"/>
                  <a:gd name="T4" fmla="*/ 13005385 w 152"/>
                  <a:gd name="T5" fmla="*/ 17617017 h 162"/>
                  <a:gd name="T6" fmla="*/ 33927549 w 152"/>
                  <a:gd name="T7" fmla="*/ 27102976 h 162"/>
                  <a:gd name="T8" fmla="*/ 76337361 w 152"/>
                  <a:gd name="T9" fmla="*/ 0 h 162"/>
                  <a:gd name="T10" fmla="*/ 85950592 w 152"/>
                  <a:gd name="T11" fmla="*/ 30491054 h 162"/>
                  <a:gd name="T12" fmla="*/ 41278843 w 152"/>
                  <a:gd name="T13" fmla="*/ 48108070 h 162"/>
                  <a:gd name="T14" fmla="*/ 62766491 w 152"/>
                  <a:gd name="T15" fmla="*/ 71822969 h 162"/>
                  <a:gd name="T16" fmla="*/ 52023043 w 152"/>
                  <a:gd name="T17" fmla="*/ 88084260 h 162"/>
                  <a:gd name="T18" fmla="*/ 25446038 w 152"/>
                  <a:gd name="T19" fmla="*/ 109766806 h 162"/>
                  <a:gd name="T20" fmla="*/ 3392905 w 152"/>
                  <a:gd name="T21" fmla="*/ 102313199 h 162"/>
                  <a:gd name="T22" fmla="*/ 12439901 w 152"/>
                  <a:gd name="T23" fmla="*/ 48785521 h 162"/>
                  <a:gd name="T24" fmla="*/ 0 w 152"/>
                  <a:gd name="T25" fmla="*/ 52851050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62"/>
                  <a:gd name="T41" fmla="*/ 152 w 152"/>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62">
                    <a:moveTo>
                      <a:pt x="0" y="78"/>
                    </a:moveTo>
                    <a:lnTo>
                      <a:pt x="6" y="43"/>
                    </a:lnTo>
                    <a:lnTo>
                      <a:pt x="23" y="26"/>
                    </a:lnTo>
                    <a:lnTo>
                      <a:pt x="60" y="40"/>
                    </a:lnTo>
                    <a:lnTo>
                      <a:pt x="135" y="0"/>
                    </a:lnTo>
                    <a:lnTo>
                      <a:pt x="152" y="45"/>
                    </a:lnTo>
                    <a:lnTo>
                      <a:pt x="73" y="71"/>
                    </a:lnTo>
                    <a:lnTo>
                      <a:pt x="111" y="106"/>
                    </a:lnTo>
                    <a:lnTo>
                      <a:pt x="92" y="130"/>
                    </a:lnTo>
                    <a:lnTo>
                      <a:pt x="45" y="162"/>
                    </a:lnTo>
                    <a:lnTo>
                      <a:pt x="6" y="151"/>
                    </a:lnTo>
                    <a:lnTo>
                      <a:pt x="22" y="72"/>
                    </a:lnTo>
                    <a:lnTo>
                      <a:pt x="0" y="78"/>
                    </a:lnTo>
                    <a:close/>
                  </a:path>
                </a:pathLst>
              </a:custGeom>
              <a:grpFill/>
              <a:ln w="3175" cap="rnd">
                <a:solidFill>
                  <a:schemeClr val="accent5"/>
                </a:solidFill>
                <a:round/>
                <a:headEnd/>
                <a:tailEnd/>
              </a:ln>
            </p:spPr>
            <p:txBody>
              <a:bodyPr/>
              <a:lstStyle/>
              <a:p>
                <a:endParaRPr lang="en-US" dirty="0"/>
              </a:p>
            </p:txBody>
          </p:sp>
          <p:sp>
            <p:nvSpPr>
              <p:cNvPr id="463" name="Freeform 202"/>
              <p:cNvSpPr>
                <a:spLocks noChangeAspect="1"/>
              </p:cNvSpPr>
              <p:nvPr/>
            </p:nvSpPr>
            <p:spPr bwMode="gray">
              <a:xfrm>
                <a:off x="5345677" y="4335457"/>
                <a:ext cx="203201" cy="266700"/>
              </a:xfrm>
              <a:custGeom>
                <a:avLst/>
                <a:gdLst>
                  <a:gd name="T0" fmla="*/ 0 w 274"/>
                  <a:gd name="T1" fmla="*/ 13979595 h 319"/>
                  <a:gd name="T2" fmla="*/ 20899194 w 274"/>
                  <a:gd name="T3" fmla="*/ 61509882 h 319"/>
                  <a:gd name="T4" fmla="*/ 0 w 274"/>
                  <a:gd name="T5" fmla="*/ 104847378 h 319"/>
                  <a:gd name="T6" fmla="*/ 16499247 w 274"/>
                  <a:gd name="T7" fmla="*/ 116729323 h 319"/>
                  <a:gd name="T8" fmla="*/ 4949477 w 274"/>
                  <a:gd name="T9" fmla="*/ 132806567 h 319"/>
                  <a:gd name="T10" fmla="*/ 102845898 w 274"/>
                  <a:gd name="T11" fmla="*/ 222974577 h 319"/>
                  <a:gd name="T12" fmla="*/ 144644286 w 274"/>
                  <a:gd name="T13" fmla="*/ 150979790 h 319"/>
                  <a:gd name="T14" fmla="*/ 135294861 w 274"/>
                  <a:gd name="T15" fmla="*/ 131407855 h 319"/>
                  <a:gd name="T16" fmla="*/ 135294861 w 274"/>
                  <a:gd name="T17" fmla="*/ 42637722 h 319"/>
                  <a:gd name="T18" fmla="*/ 150694307 w 274"/>
                  <a:gd name="T19" fmla="*/ 16076408 h 319"/>
                  <a:gd name="T20" fmla="*/ 96246347 w 274"/>
                  <a:gd name="T21" fmla="*/ 27260251 h 319"/>
                  <a:gd name="T22" fmla="*/ 35748368 w 274"/>
                  <a:gd name="T23" fmla="*/ 0 h 319"/>
                  <a:gd name="T24" fmla="*/ 0 w 274"/>
                  <a:gd name="T25" fmla="*/ 13979595 h 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4"/>
                  <a:gd name="T40" fmla="*/ 0 h 319"/>
                  <a:gd name="T41" fmla="*/ 274 w 274"/>
                  <a:gd name="T42" fmla="*/ 319 h 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4" h="319">
                    <a:moveTo>
                      <a:pt x="0" y="20"/>
                    </a:moveTo>
                    <a:lnTo>
                      <a:pt x="38" y="88"/>
                    </a:lnTo>
                    <a:lnTo>
                      <a:pt x="0" y="150"/>
                    </a:lnTo>
                    <a:lnTo>
                      <a:pt x="30" y="167"/>
                    </a:lnTo>
                    <a:lnTo>
                      <a:pt x="9" y="190"/>
                    </a:lnTo>
                    <a:lnTo>
                      <a:pt x="187" y="319"/>
                    </a:lnTo>
                    <a:lnTo>
                      <a:pt x="263" y="216"/>
                    </a:lnTo>
                    <a:lnTo>
                      <a:pt x="246" y="188"/>
                    </a:lnTo>
                    <a:lnTo>
                      <a:pt x="246" y="61"/>
                    </a:lnTo>
                    <a:lnTo>
                      <a:pt x="274" y="23"/>
                    </a:lnTo>
                    <a:lnTo>
                      <a:pt x="175" y="39"/>
                    </a:lnTo>
                    <a:lnTo>
                      <a:pt x="65" y="0"/>
                    </a:lnTo>
                    <a:lnTo>
                      <a:pt x="0" y="20"/>
                    </a:lnTo>
                    <a:close/>
                  </a:path>
                </a:pathLst>
              </a:custGeom>
              <a:grpFill/>
              <a:ln w="3175" cap="rnd">
                <a:solidFill>
                  <a:schemeClr val="accent5"/>
                </a:solidFill>
                <a:round/>
                <a:headEnd/>
                <a:tailEnd/>
              </a:ln>
            </p:spPr>
            <p:txBody>
              <a:bodyPr/>
              <a:lstStyle/>
              <a:p>
                <a:endParaRPr lang="en-US" dirty="0"/>
              </a:p>
            </p:txBody>
          </p:sp>
          <p:sp>
            <p:nvSpPr>
              <p:cNvPr id="464" name="Freeform 203"/>
              <p:cNvSpPr>
                <a:spLocks noChangeAspect="1"/>
              </p:cNvSpPr>
              <p:nvPr/>
            </p:nvSpPr>
            <p:spPr bwMode="gray">
              <a:xfrm>
                <a:off x="5674290" y="3584569"/>
                <a:ext cx="42864" cy="44450"/>
              </a:xfrm>
              <a:custGeom>
                <a:avLst/>
                <a:gdLst>
                  <a:gd name="T0" fmla="*/ 0 w 62"/>
                  <a:gd name="T1" fmla="*/ 23382410 h 52"/>
                  <a:gd name="T2" fmla="*/ 24375220 w 62"/>
                  <a:gd name="T3" fmla="*/ 0 h 52"/>
                  <a:gd name="T4" fmla="*/ 29632851 w 62"/>
                  <a:gd name="T5" fmla="*/ 37996202 h 52"/>
                  <a:gd name="T6" fmla="*/ 0 w 62"/>
                  <a:gd name="T7" fmla="*/ 23382410 h 52"/>
                  <a:gd name="T8" fmla="*/ 0 60000 65536"/>
                  <a:gd name="T9" fmla="*/ 0 60000 65536"/>
                  <a:gd name="T10" fmla="*/ 0 60000 65536"/>
                  <a:gd name="T11" fmla="*/ 0 60000 65536"/>
                  <a:gd name="T12" fmla="*/ 0 w 62"/>
                  <a:gd name="T13" fmla="*/ 0 h 52"/>
                  <a:gd name="T14" fmla="*/ 62 w 62"/>
                  <a:gd name="T15" fmla="*/ 52 h 52"/>
                </a:gdLst>
                <a:ahLst/>
                <a:cxnLst>
                  <a:cxn ang="T8">
                    <a:pos x="T0" y="T1"/>
                  </a:cxn>
                  <a:cxn ang="T9">
                    <a:pos x="T2" y="T3"/>
                  </a:cxn>
                  <a:cxn ang="T10">
                    <a:pos x="T4" y="T5"/>
                  </a:cxn>
                  <a:cxn ang="T11">
                    <a:pos x="T6" y="T7"/>
                  </a:cxn>
                </a:cxnLst>
                <a:rect l="T12" t="T13" r="T14" b="T15"/>
                <a:pathLst>
                  <a:path w="62" h="52">
                    <a:moveTo>
                      <a:pt x="0" y="32"/>
                    </a:moveTo>
                    <a:lnTo>
                      <a:pt x="51" y="0"/>
                    </a:lnTo>
                    <a:lnTo>
                      <a:pt x="62" y="52"/>
                    </a:lnTo>
                    <a:lnTo>
                      <a:pt x="0" y="32"/>
                    </a:lnTo>
                    <a:close/>
                  </a:path>
                </a:pathLst>
              </a:custGeom>
              <a:grpFill/>
              <a:ln w="3175" cap="rnd">
                <a:solidFill>
                  <a:schemeClr val="accent5"/>
                </a:solidFill>
                <a:round/>
                <a:headEnd/>
                <a:tailEnd/>
              </a:ln>
            </p:spPr>
            <p:txBody>
              <a:bodyPr/>
              <a:lstStyle/>
              <a:p>
                <a:endParaRPr lang="en-US" dirty="0"/>
              </a:p>
            </p:txBody>
          </p:sp>
          <p:sp>
            <p:nvSpPr>
              <p:cNvPr id="465" name="Freeform 204"/>
              <p:cNvSpPr>
                <a:spLocks noChangeAspect="1"/>
              </p:cNvSpPr>
              <p:nvPr/>
            </p:nvSpPr>
            <p:spPr bwMode="gray">
              <a:xfrm>
                <a:off x="5375839" y="3435345"/>
                <a:ext cx="38100" cy="52387"/>
              </a:xfrm>
              <a:custGeom>
                <a:avLst/>
                <a:gdLst>
                  <a:gd name="T0" fmla="*/ 0 w 55"/>
                  <a:gd name="T1" fmla="*/ 44991845 h 61"/>
                  <a:gd name="T2" fmla="*/ 9117676 w 55"/>
                  <a:gd name="T3" fmla="*/ 42779526 h 61"/>
                  <a:gd name="T4" fmla="*/ 26392909 w 55"/>
                  <a:gd name="T5" fmla="*/ 13276493 h 61"/>
                  <a:gd name="T6" fmla="*/ 16315805 w 55"/>
                  <a:gd name="T7" fmla="*/ 0 h 61"/>
                  <a:gd name="T8" fmla="*/ 0 w 55"/>
                  <a:gd name="T9" fmla="*/ 44991845 h 61"/>
                  <a:gd name="T10" fmla="*/ 0 60000 65536"/>
                  <a:gd name="T11" fmla="*/ 0 60000 65536"/>
                  <a:gd name="T12" fmla="*/ 0 60000 65536"/>
                  <a:gd name="T13" fmla="*/ 0 60000 65536"/>
                  <a:gd name="T14" fmla="*/ 0 60000 65536"/>
                  <a:gd name="T15" fmla="*/ 0 w 55"/>
                  <a:gd name="T16" fmla="*/ 0 h 61"/>
                  <a:gd name="T17" fmla="*/ 55 w 55"/>
                  <a:gd name="T18" fmla="*/ 61 h 61"/>
                </a:gdLst>
                <a:ahLst/>
                <a:cxnLst>
                  <a:cxn ang="T10">
                    <a:pos x="T0" y="T1"/>
                  </a:cxn>
                  <a:cxn ang="T11">
                    <a:pos x="T2" y="T3"/>
                  </a:cxn>
                  <a:cxn ang="T12">
                    <a:pos x="T4" y="T5"/>
                  </a:cxn>
                  <a:cxn ang="T13">
                    <a:pos x="T6" y="T7"/>
                  </a:cxn>
                  <a:cxn ang="T14">
                    <a:pos x="T8" y="T9"/>
                  </a:cxn>
                </a:cxnLst>
                <a:rect l="T15" t="T16" r="T17" b="T18"/>
                <a:pathLst>
                  <a:path w="55" h="61">
                    <a:moveTo>
                      <a:pt x="0" y="61"/>
                    </a:moveTo>
                    <a:lnTo>
                      <a:pt x="19" y="58"/>
                    </a:lnTo>
                    <a:lnTo>
                      <a:pt x="55" y="18"/>
                    </a:lnTo>
                    <a:lnTo>
                      <a:pt x="34" y="0"/>
                    </a:lnTo>
                    <a:lnTo>
                      <a:pt x="0" y="61"/>
                    </a:lnTo>
                    <a:close/>
                  </a:path>
                </a:pathLst>
              </a:custGeom>
              <a:grpFill/>
              <a:ln w="3175" cap="rnd">
                <a:solidFill>
                  <a:schemeClr val="accent5"/>
                </a:solidFill>
                <a:round/>
                <a:headEnd/>
                <a:tailEnd/>
              </a:ln>
            </p:spPr>
            <p:txBody>
              <a:bodyPr/>
              <a:lstStyle/>
              <a:p>
                <a:endParaRPr lang="en-US" dirty="0"/>
              </a:p>
            </p:txBody>
          </p:sp>
          <p:sp>
            <p:nvSpPr>
              <p:cNvPr id="466" name="Freeform 205"/>
              <p:cNvSpPr>
                <a:spLocks noChangeAspect="1"/>
              </p:cNvSpPr>
              <p:nvPr/>
            </p:nvSpPr>
            <p:spPr bwMode="gray">
              <a:xfrm>
                <a:off x="4169339" y="4230682"/>
                <a:ext cx="101599" cy="111124"/>
              </a:xfrm>
              <a:custGeom>
                <a:avLst/>
                <a:gdLst>
                  <a:gd name="T0" fmla="*/ 0 w 137"/>
                  <a:gd name="T1" fmla="*/ 33070156 h 138"/>
                  <a:gd name="T2" fmla="*/ 23098797 w 137"/>
                  <a:gd name="T3" fmla="*/ 0 h 138"/>
                  <a:gd name="T4" fmla="*/ 35198838 w 137"/>
                  <a:gd name="T5" fmla="*/ 648229 h 138"/>
                  <a:gd name="T6" fmla="*/ 36298639 w 137"/>
                  <a:gd name="T7" fmla="*/ 23343497 h 138"/>
                  <a:gd name="T8" fmla="*/ 56098032 w 137"/>
                  <a:gd name="T9" fmla="*/ 19453317 h 138"/>
                  <a:gd name="T10" fmla="*/ 54998231 w 137"/>
                  <a:gd name="T11" fmla="*/ 40851322 h 138"/>
                  <a:gd name="T12" fmla="*/ 75347153 w 137"/>
                  <a:gd name="T13" fmla="*/ 57061882 h 138"/>
                  <a:gd name="T14" fmla="*/ 73147550 w 137"/>
                  <a:gd name="T15" fmla="*/ 89483809 h 138"/>
                  <a:gd name="T16" fmla="*/ 0 w 137"/>
                  <a:gd name="T17" fmla="*/ 33070156 h 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138"/>
                  <a:gd name="T29" fmla="*/ 137 w 137"/>
                  <a:gd name="T30" fmla="*/ 138 h 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138">
                    <a:moveTo>
                      <a:pt x="0" y="51"/>
                    </a:moveTo>
                    <a:lnTo>
                      <a:pt x="42" y="0"/>
                    </a:lnTo>
                    <a:lnTo>
                      <a:pt x="64" y="1"/>
                    </a:lnTo>
                    <a:lnTo>
                      <a:pt x="66" y="36"/>
                    </a:lnTo>
                    <a:lnTo>
                      <a:pt x="102" y="30"/>
                    </a:lnTo>
                    <a:lnTo>
                      <a:pt x="100" y="63"/>
                    </a:lnTo>
                    <a:lnTo>
                      <a:pt x="137" y="88"/>
                    </a:lnTo>
                    <a:lnTo>
                      <a:pt x="133" y="138"/>
                    </a:lnTo>
                    <a:lnTo>
                      <a:pt x="0" y="51"/>
                    </a:lnTo>
                    <a:close/>
                  </a:path>
                </a:pathLst>
              </a:custGeom>
              <a:grpFill/>
              <a:ln w="3175" cap="rnd">
                <a:solidFill>
                  <a:schemeClr val="accent5"/>
                </a:solidFill>
                <a:round/>
                <a:headEnd/>
                <a:tailEnd/>
              </a:ln>
            </p:spPr>
            <p:txBody>
              <a:bodyPr/>
              <a:lstStyle/>
              <a:p>
                <a:endParaRPr lang="en-US" dirty="0"/>
              </a:p>
            </p:txBody>
          </p:sp>
          <p:sp>
            <p:nvSpPr>
              <p:cNvPr id="467" name="Freeform 206"/>
              <p:cNvSpPr>
                <a:spLocks noChangeAspect="1"/>
              </p:cNvSpPr>
              <p:nvPr/>
            </p:nvSpPr>
            <p:spPr bwMode="gray">
              <a:xfrm>
                <a:off x="4705914" y="3487732"/>
                <a:ext cx="406400" cy="417510"/>
              </a:xfrm>
              <a:custGeom>
                <a:avLst/>
                <a:gdLst>
                  <a:gd name="T0" fmla="*/ 0 w 543"/>
                  <a:gd name="T1" fmla="*/ 179767439 h 505"/>
                  <a:gd name="T2" fmla="*/ 559829 w 543"/>
                  <a:gd name="T3" fmla="*/ 73821082 h 505"/>
                  <a:gd name="T4" fmla="*/ 39210490 w 543"/>
                  <a:gd name="T5" fmla="*/ 0 h 505"/>
                  <a:gd name="T6" fmla="*/ 111470356 w 543"/>
                  <a:gd name="T7" fmla="*/ 21188941 h 505"/>
                  <a:gd name="T8" fmla="*/ 125474316 w 543"/>
                  <a:gd name="T9" fmla="*/ 47163148 h 505"/>
                  <a:gd name="T10" fmla="*/ 184290799 w 543"/>
                  <a:gd name="T11" fmla="*/ 73821082 h 505"/>
                  <a:gd name="T12" fmla="*/ 203336215 w 543"/>
                  <a:gd name="T13" fmla="*/ 64935104 h 505"/>
                  <a:gd name="T14" fmla="*/ 205016451 w 543"/>
                  <a:gd name="T15" fmla="*/ 27340835 h 505"/>
                  <a:gd name="T16" fmla="*/ 224061867 w 543"/>
                  <a:gd name="T17" fmla="*/ 9569706 h 505"/>
                  <a:gd name="T18" fmla="*/ 304163831 w 543"/>
                  <a:gd name="T19" fmla="*/ 38960897 h 505"/>
                  <a:gd name="T20" fmla="*/ 295201326 w 543"/>
                  <a:gd name="T21" fmla="*/ 79972977 h 505"/>
                  <a:gd name="T22" fmla="*/ 304163831 w 543"/>
                  <a:gd name="T23" fmla="*/ 282295985 h 505"/>
                  <a:gd name="T24" fmla="*/ 304163831 w 543"/>
                  <a:gd name="T25" fmla="*/ 330142860 h 505"/>
                  <a:gd name="T26" fmla="*/ 286799399 w 543"/>
                  <a:gd name="T27" fmla="*/ 331510315 h 505"/>
                  <a:gd name="T28" fmla="*/ 286799399 w 543"/>
                  <a:gd name="T29" fmla="*/ 345180733 h 505"/>
                  <a:gd name="T30" fmla="*/ 131076349 w 543"/>
                  <a:gd name="T31" fmla="*/ 247436627 h 505"/>
                  <a:gd name="T32" fmla="*/ 110350698 w 543"/>
                  <a:gd name="T33" fmla="*/ 257005506 h 505"/>
                  <a:gd name="T34" fmla="*/ 45932930 w 543"/>
                  <a:gd name="T35" fmla="*/ 245386271 h 505"/>
                  <a:gd name="T36" fmla="*/ 0 w 543"/>
                  <a:gd name="T37" fmla="*/ 179767439 h 5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3"/>
                  <a:gd name="T58" fmla="*/ 0 h 505"/>
                  <a:gd name="T59" fmla="*/ 543 w 543"/>
                  <a:gd name="T60" fmla="*/ 505 h 5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3" h="505">
                    <a:moveTo>
                      <a:pt x="0" y="263"/>
                    </a:moveTo>
                    <a:lnTo>
                      <a:pt x="1" y="108"/>
                    </a:lnTo>
                    <a:lnTo>
                      <a:pt x="70" y="0"/>
                    </a:lnTo>
                    <a:lnTo>
                      <a:pt x="199" y="31"/>
                    </a:lnTo>
                    <a:lnTo>
                      <a:pt x="224" y="69"/>
                    </a:lnTo>
                    <a:lnTo>
                      <a:pt x="329" y="108"/>
                    </a:lnTo>
                    <a:lnTo>
                      <a:pt x="363" y="95"/>
                    </a:lnTo>
                    <a:lnTo>
                      <a:pt x="366" y="40"/>
                    </a:lnTo>
                    <a:lnTo>
                      <a:pt x="400" y="14"/>
                    </a:lnTo>
                    <a:lnTo>
                      <a:pt x="543" y="57"/>
                    </a:lnTo>
                    <a:lnTo>
                      <a:pt x="527" y="117"/>
                    </a:lnTo>
                    <a:lnTo>
                      <a:pt x="543" y="413"/>
                    </a:lnTo>
                    <a:lnTo>
                      <a:pt x="543" y="483"/>
                    </a:lnTo>
                    <a:lnTo>
                      <a:pt x="512" y="485"/>
                    </a:lnTo>
                    <a:lnTo>
                      <a:pt x="512" y="505"/>
                    </a:lnTo>
                    <a:lnTo>
                      <a:pt x="234" y="362"/>
                    </a:lnTo>
                    <a:lnTo>
                      <a:pt x="197" y="376"/>
                    </a:lnTo>
                    <a:lnTo>
                      <a:pt x="82" y="359"/>
                    </a:lnTo>
                    <a:lnTo>
                      <a:pt x="0" y="263"/>
                    </a:lnTo>
                    <a:close/>
                  </a:path>
                </a:pathLst>
              </a:custGeom>
              <a:grpFill/>
              <a:ln w="3175" cap="rnd">
                <a:solidFill>
                  <a:schemeClr val="accent5"/>
                </a:solidFill>
                <a:round/>
                <a:headEnd/>
                <a:tailEnd/>
              </a:ln>
            </p:spPr>
            <p:txBody>
              <a:bodyPr/>
              <a:lstStyle/>
              <a:p>
                <a:endParaRPr lang="en-US" dirty="0"/>
              </a:p>
            </p:txBody>
          </p:sp>
          <p:sp>
            <p:nvSpPr>
              <p:cNvPr id="468" name="Freeform 207"/>
              <p:cNvSpPr>
                <a:spLocks noChangeAspect="1"/>
              </p:cNvSpPr>
              <p:nvPr/>
            </p:nvSpPr>
            <p:spPr bwMode="gray">
              <a:xfrm>
                <a:off x="5579040" y="4816470"/>
                <a:ext cx="187324" cy="400049"/>
              </a:xfrm>
              <a:custGeom>
                <a:avLst/>
                <a:gdLst>
                  <a:gd name="T0" fmla="*/ 0 w 244"/>
                  <a:gd name="T1" fmla="*/ 236969866 h 482"/>
                  <a:gd name="T2" fmla="*/ 12966882 w 244"/>
                  <a:gd name="T3" fmla="*/ 305167602 h 482"/>
                  <a:gd name="T4" fmla="*/ 39490260 w 244"/>
                  <a:gd name="T5" fmla="*/ 332033200 h 482"/>
                  <a:gd name="T6" fmla="*/ 84284734 w 244"/>
                  <a:gd name="T7" fmla="*/ 305167602 h 482"/>
                  <a:gd name="T8" fmla="*/ 134383423 w 244"/>
                  <a:gd name="T9" fmla="*/ 77153211 h 482"/>
                  <a:gd name="T10" fmla="*/ 143814162 w 244"/>
                  <a:gd name="T11" fmla="*/ 85418975 h 482"/>
                  <a:gd name="T12" fmla="*/ 122595768 w 244"/>
                  <a:gd name="T13" fmla="*/ 0 h 482"/>
                  <a:gd name="T14" fmla="*/ 96662003 w 244"/>
                  <a:gd name="T15" fmla="*/ 35821075 h 482"/>
                  <a:gd name="T16" fmla="*/ 97251616 w 244"/>
                  <a:gd name="T17" fmla="*/ 60620025 h 482"/>
                  <a:gd name="T18" fmla="*/ 64834411 w 244"/>
                  <a:gd name="T19" fmla="*/ 88174506 h 482"/>
                  <a:gd name="T20" fmla="*/ 25344151 w 244"/>
                  <a:gd name="T21" fmla="*/ 99885513 h 482"/>
                  <a:gd name="T22" fmla="*/ 14145341 w 244"/>
                  <a:gd name="T23" fmla="*/ 128817760 h 482"/>
                  <a:gd name="T24" fmla="*/ 25344151 w 244"/>
                  <a:gd name="T25" fmla="*/ 187371136 h 482"/>
                  <a:gd name="T26" fmla="*/ 0 w 244"/>
                  <a:gd name="T27" fmla="*/ 236969866 h 4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82"/>
                  <a:gd name="T44" fmla="*/ 244 w 244"/>
                  <a:gd name="T45" fmla="*/ 482 h 4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82">
                    <a:moveTo>
                      <a:pt x="0" y="344"/>
                    </a:moveTo>
                    <a:lnTo>
                      <a:pt x="22" y="443"/>
                    </a:lnTo>
                    <a:lnTo>
                      <a:pt x="67" y="482"/>
                    </a:lnTo>
                    <a:lnTo>
                      <a:pt x="143" y="443"/>
                    </a:lnTo>
                    <a:lnTo>
                      <a:pt x="228" y="112"/>
                    </a:lnTo>
                    <a:lnTo>
                      <a:pt x="244" y="124"/>
                    </a:lnTo>
                    <a:lnTo>
                      <a:pt x="208" y="0"/>
                    </a:lnTo>
                    <a:lnTo>
                      <a:pt x="164" y="52"/>
                    </a:lnTo>
                    <a:lnTo>
                      <a:pt x="165" y="88"/>
                    </a:lnTo>
                    <a:lnTo>
                      <a:pt x="110" y="128"/>
                    </a:lnTo>
                    <a:lnTo>
                      <a:pt x="43" y="145"/>
                    </a:lnTo>
                    <a:lnTo>
                      <a:pt x="24" y="187"/>
                    </a:lnTo>
                    <a:lnTo>
                      <a:pt x="43" y="272"/>
                    </a:lnTo>
                    <a:lnTo>
                      <a:pt x="0" y="344"/>
                    </a:lnTo>
                    <a:close/>
                  </a:path>
                </a:pathLst>
              </a:custGeom>
              <a:grpFill/>
              <a:ln w="3175" cap="rnd">
                <a:solidFill>
                  <a:schemeClr val="accent5"/>
                </a:solidFill>
                <a:round/>
                <a:headEnd/>
                <a:tailEnd/>
              </a:ln>
            </p:spPr>
            <p:txBody>
              <a:bodyPr/>
              <a:lstStyle/>
              <a:p>
                <a:endParaRPr lang="en-US" dirty="0"/>
              </a:p>
            </p:txBody>
          </p:sp>
          <p:sp>
            <p:nvSpPr>
              <p:cNvPr id="469" name="Freeform 208"/>
              <p:cNvSpPr>
                <a:spLocks noChangeAspect="1"/>
              </p:cNvSpPr>
              <p:nvPr/>
            </p:nvSpPr>
            <p:spPr bwMode="gray">
              <a:xfrm>
                <a:off x="5315515" y="4737095"/>
                <a:ext cx="80962" cy="223836"/>
              </a:xfrm>
              <a:custGeom>
                <a:avLst/>
                <a:gdLst>
                  <a:gd name="T0" fmla="*/ 0 w 112"/>
                  <a:gd name="T1" fmla="*/ 100969935 h 271"/>
                  <a:gd name="T2" fmla="*/ 7838230 w 112"/>
                  <a:gd name="T3" fmla="*/ 112567387 h 271"/>
                  <a:gd name="T4" fmla="*/ 30831000 w 112"/>
                  <a:gd name="T5" fmla="*/ 121436658 h 271"/>
                  <a:gd name="T6" fmla="*/ 27695852 w 112"/>
                  <a:gd name="T7" fmla="*/ 157594342 h 271"/>
                  <a:gd name="T8" fmla="*/ 47552751 w 112"/>
                  <a:gd name="T9" fmla="*/ 184883580 h 271"/>
                  <a:gd name="T10" fmla="*/ 58526852 w 112"/>
                  <a:gd name="T11" fmla="*/ 132351858 h 271"/>
                  <a:gd name="T12" fmla="*/ 39714520 w 112"/>
                  <a:gd name="T13" fmla="*/ 97558677 h 271"/>
                  <a:gd name="T14" fmla="*/ 45462893 w 112"/>
                  <a:gd name="T15" fmla="*/ 117343148 h 271"/>
                  <a:gd name="T16" fmla="*/ 34488792 w 112"/>
                  <a:gd name="T17" fmla="*/ 115978645 h 271"/>
                  <a:gd name="T18" fmla="*/ 22470124 w 112"/>
                  <a:gd name="T19" fmla="*/ 68222684 h 271"/>
                  <a:gd name="T20" fmla="*/ 21947479 w 112"/>
                  <a:gd name="T21" fmla="*/ 4775761 h 271"/>
                  <a:gd name="T22" fmla="*/ 4180438 w 112"/>
                  <a:gd name="T23" fmla="*/ 0 h 271"/>
                  <a:gd name="T24" fmla="*/ 18289686 w 112"/>
                  <a:gd name="T25" fmla="*/ 30700497 h 271"/>
                  <a:gd name="T26" fmla="*/ 0 w 112"/>
                  <a:gd name="T27" fmla="*/ 100969935 h 2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271"/>
                  <a:gd name="T44" fmla="*/ 112 w 112"/>
                  <a:gd name="T45" fmla="*/ 271 h 2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271">
                    <a:moveTo>
                      <a:pt x="0" y="148"/>
                    </a:moveTo>
                    <a:lnTo>
                      <a:pt x="15" y="165"/>
                    </a:lnTo>
                    <a:lnTo>
                      <a:pt x="59" y="178"/>
                    </a:lnTo>
                    <a:lnTo>
                      <a:pt x="53" y="231"/>
                    </a:lnTo>
                    <a:lnTo>
                      <a:pt x="91" y="271"/>
                    </a:lnTo>
                    <a:lnTo>
                      <a:pt x="112" y="194"/>
                    </a:lnTo>
                    <a:lnTo>
                      <a:pt x="76" y="143"/>
                    </a:lnTo>
                    <a:lnTo>
                      <a:pt x="87" y="172"/>
                    </a:lnTo>
                    <a:lnTo>
                      <a:pt x="66" y="170"/>
                    </a:lnTo>
                    <a:lnTo>
                      <a:pt x="43" y="100"/>
                    </a:lnTo>
                    <a:lnTo>
                      <a:pt x="42" y="7"/>
                    </a:lnTo>
                    <a:lnTo>
                      <a:pt x="8" y="0"/>
                    </a:lnTo>
                    <a:lnTo>
                      <a:pt x="35" y="45"/>
                    </a:lnTo>
                    <a:lnTo>
                      <a:pt x="0" y="148"/>
                    </a:lnTo>
                    <a:close/>
                  </a:path>
                </a:pathLst>
              </a:custGeom>
              <a:grpFill/>
              <a:ln w="3175" cap="rnd">
                <a:solidFill>
                  <a:schemeClr val="accent5"/>
                </a:solidFill>
                <a:round/>
                <a:headEnd/>
                <a:tailEnd/>
              </a:ln>
            </p:spPr>
            <p:txBody>
              <a:bodyPr/>
              <a:lstStyle/>
              <a:p>
                <a:endParaRPr lang="en-US" dirty="0"/>
              </a:p>
            </p:txBody>
          </p:sp>
          <p:sp>
            <p:nvSpPr>
              <p:cNvPr id="470" name="Freeform 209"/>
              <p:cNvSpPr>
                <a:spLocks noChangeAspect="1"/>
              </p:cNvSpPr>
              <p:nvPr/>
            </p:nvSpPr>
            <p:spPr bwMode="gray">
              <a:xfrm>
                <a:off x="4153465" y="3740146"/>
                <a:ext cx="419099" cy="434975"/>
              </a:xfrm>
              <a:custGeom>
                <a:avLst/>
                <a:gdLst>
                  <a:gd name="T0" fmla="*/ 0 w 561"/>
                  <a:gd name="T1" fmla="*/ 248656306 h 527"/>
                  <a:gd name="T2" fmla="*/ 12835965 w 561"/>
                  <a:gd name="T3" fmla="*/ 223450042 h 527"/>
                  <a:gd name="T4" fmla="*/ 28462941 w 561"/>
                  <a:gd name="T5" fmla="*/ 240481748 h 527"/>
                  <a:gd name="T6" fmla="*/ 126129676 w 561"/>
                  <a:gd name="T7" fmla="*/ 232988127 h 527"/>
                  <a:gd name="T8" fmla="*/ 105480224 w 561"/>
                  <a:gd name="T9" fmla="*/ 0 h 527"/>
                  <a:gd name="T10" fmla="*/ 139524441 w 561"/>
                  <a:gd name="T11" fmla="*/ 0 h 527"/>
                  <a:gd name="T12" fmla="*/ 295233165 w 561"/>
                  <a:gd name="T13" fmla="*/ 126031324 h 527"/>
                  <a:gd name="T14" fmla="*/ 296907324 w 561"/>
                  <a:gd name="T15" fmla="*/ 147831247 h 527"/>
                  <a:gd name="T16" fmla="*/ 312534300 w 561"/>
                  <a:gd name="T17" fmla="*/ 144424906 h 527"/>
                  <a:gd name="T18" fmla="*/ 313092353 w 561"/>
                  <a:gd name="T19" fmla="*/ 218681824 h 527"/>
                  <a:gd name="T20" fmla="*/ 300256388 w 561"/>
                  <a:gd name="T21" fmla="*/ 234350829 h 527"/>
                  <a:gd name="T22" fmla="*/ 237191176 w 561"/>
                  <a:gd name="T23" fmla="*/ 244569027 h 527"/>
                  <a:gd name="T24" fmla="*/ 157383629 w 561"/>
                  <a:gd name="T25" fmla="*/ 286806998 h 527"/>
                  <a:gd name="T26" fmla="*/ 132827059 w 561"/>
                  <a:gd name="T27" fmla="*/ 354932172 h 527"/>
                  <a:gd name="T28" fmla="*/ 113293712 w 561"/>
                  <a:gd name="T29" fmla="*/ 346075849 h 527"/>
                  <a:gd name="T30" fmla="*/ 78691441 w 561"/>
                  <a:gd name="T31" fmla="*/ 359019451 h 527"/>
                  <a:gd name="T32" fmla="*/ 59158094 w 561"/>
                  <a:gd name="T33" fmla="*/ 302475177 h 527"/>
                  <a:gd name="T34" fmla="*/ 26230729 w 561"/>
                  <a:gd name="T35" fmla="*/ 316100542 h 527"/>
                  <a:gd name="T36" fmla="*/ 13952071 w 561"/>
                  <a:gd name="T37" fmla="*/ 304519642 h 527"/>
                  <a:gd name="T38" fmla="*/ 0 w 561"/>
                  <a:gd name="T39" fmla="*/ 248656306 h 5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1"/>
                  <a:gd name="T61" fmla="*/ 0 h 527"/>
                  <a:gd name="T62" fmla="*/ 561 w 561"/>
                  <a:gd name="T63" fmla="*/ 527 h 5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1" h="527">
                    <a:moveTo>
                      <a:pt x="0" y="365"/>
                    </a:moveTo>
                    <a:lnTo>
                      <a:pt x="23" y="328"/>
                    </a:lnTo>
                    <a:lnTo>
                      <a:pt x="51" y="353"/>
                    </a:lnTo>
                    <a:lnTo>
                      <a:pt x="226" y="342"/>
                    </a:lnTo>
                    <a:lnTo>
                      <a:pt x="189" y="0"/>
                    </a:lnTo>
                    <a:lnTo>
                      <a:pt x="250" y="0"/>
                    </a:lnTo>
                    <a:lnTo>
                      <a:pt x="529" y="185"/>
                    </a:lnTo>
                    <a:lnTo>
                      <a:pt x="532" y="217"/>
                    </a:lnTo>
                    <a:lnTo>
                      <a:pt x="560" y="212"/>
                    </a:lnTo>
                    <a:lnTo>
                      <a:pt x="561" y="321"/>
                    </a:lnTo>
                    <a:lnTo>
                      <a:pt x="538" y="344"/>
                    </a:lnTo>
                    <a:lnTo>
                      <a:pt x="425" y="359"/>
                    </a:lnTo>
                    <a:lnTo>
                      <a:pt x="282" y="421"/>
                    </a:lnTo>
                    <a:lnTo>
                      <a:pt x="238" y="521"/>
                    </a:lnTo>
                    <a:lnTo>
                      <a:pt x="203" y="508"/>
                    </a:lnTo>
                    <a:lnTo>
                      <a:pt x="141" y="527"/>
                    </a:lnTo>
                    <a:lnTo>
                      <a:pt x="106" y="444"/>
                    </a:lnTo>
                    <a:lnTo>
                      <a:pt x="47" y="464"/>
                    </a:lnTo>
                    <a:lnTo>
                      <a:pt x="25" y="447"/>
                    </a:lnTo>
                    <a:lnTo>
                      <a:pt x="0" y="365"/>
                    </a:lnTo>
                    <a:close/>
                  </a:path>
                </a:pathLst>
              </a:custGeom>
              <a:grpFill/>
              <a:ln w="3175" cap="rnd">
                <a:solidFill>
                  <a:schemeClr val="accent5"/>
                </a:solidFill>
                <a:round/>
                <a:headEnd/>
                <a:tailEnd/>
              </a:ln>
            </p:spPr>
            <p:txBody>
              <a:bodyPr/>
              <a:lstStyle/>
              <a:p>
                <a:endParaRPr lang="en-US" dirty="0"/>
              </a:p>
            </p:txBody>
          </p:sp>
          <p:sp>
            <p:nvSpPr>
              <p:cNvPr id="471" name="Freeform 210"/>
              <p:cNvSpPr>
                <a:spLocks noChangeAspect="1"/>
              </p:cNvSpPr>
              <p:nvPr/>
            </p:nvSpPr>
            <p:spPr bwMode="gray">
              <a:xfrm>
                <a:off x="4024879" y="3671883"/>
                <a:ext cx="315911" cy="369886"/>
              </a:xfrm>
              <a:custGeom>
                <a:avLst/>
                <a:gdLst>
                  <a:gd name="T0" fmla="*/ 0 w 419"/>
                  <a:gd name="T1" fmla="*/ 153378433 h 448"/>
                  <a:gd name="T2" fmla="*/ 14211516 w 419"/>
                  <a:gd name="T3" fmla="*/ 171102461 h 448"/>
                  <a:gd name="T4" fmla="*/ 17053970 w 419"/>
                  <a:gd name="T5" fmla="*/ 216775249 h 448"/>
                  <a:gd name="T6" fmla="*/ 6253399 w 419"/>
                  <a:gd name="T7" fmla="*/ 274717882 h 448"/>
                  <a:gd name="T8" fmla="*/ 50593420 w 419"/>
                  <a:gd name="T9" fmla="*/ 261766058 h 448"/>
                  <a:gd name="T10" fmla="*/ 96070423 w 419"/>
                  <a:gd name="T11" fmla="*/ 305393734 h 448"/>
                  <a:gd name="T12" fmla="*/ 109145711 w 419"/>
                  <a:gd name="T13" fmla="*/ 280171238 h 448"/>
                  <a:gd name="T14" fmla="*/ 125062700 w 419"/>
                  <a:gd name="T15" fmla="*/ 297213287 h 448"/>
                  <a:gd name="T16" fmla="*/ 224544067 w 419"/>
                  <a:gd name="T17" fmla="*/ 289714818 h 448"/>
                  <a:gd name="T18" fmla="*/ 203510661 w 419"/>
                  <a:gd name="T19" fmla="*/ 56579501 h 448"/>
                  <a:gd name="T20" fmla="*/ 238187092 w 419"/>
                  <a:gd name="T21" fmla="*/ 56579501 h 448"/>
                  <a:gd name="T22" fmla="*/ 165423285 w 419"/>
                  <a:gd name="T23" fmla="*/ 0 h 448"/>
                  <a:gd name="T24" fmla="*/ 163717813 w 419"/>
                  <a:gd name="T25" fmla="*/ 30675852 h 448"/>
                  <a:gd name="T26" fmla="*/ 100618349 w 419"/>
                  <a:gd name="T27" fmla="*/ 29312719 h 448"/>
                  <a:gd name="T28" fmla="*/ 99481367 w 419"/>
                  <a:gd name="T29" fmla="*/ 93390688 h 448"/>
                  <a:gd name="T30" fmla="*/ 77310980 w 419"/>
                  <a:gd name="T31" fmla="*/ 104979380 h 448"/>
                  <a:gd name="T32" fmla="*/ 78447961 w 419"/>
                  <a:gd name="T33" fmla="*/ 143834853 h 448"/>
                  <a:gd name="T34" fmla="*/ 0 w 419"/>
                  <a:gd name="T35" fmla="*/ 153378433 h 4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9"/>
                  <a:gd name="T55" fmla="*/ 0 h 448"/>
                  <a:gd name="T56" fmla="*/ 419 w 419"/>
                  <a:gd name="T57" fmla="*/ 448 h 4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9" h="448">
                    <a:moveTo>
                      <a:pt x="0" y="225"/>
                    </a:moveTo>
                    <a:lnTo>
                      <a:pt x="25" y="251"/>
                    </a:lnTo>
                    <a:lnTo>
                      <a:pt x="30" y="318"/>
                    </a:lnTo>
                    <a:lnTo>
                      <a:pt x="11" y="403"/>
                    </a:lnTo>
                    <a:lnTo>
                      <a:pt x="89" y="384"/>
                    </a:lnTo>
                    <a:lnTo>
                      <a:pt x="169" y="448"/>
                    </a:lnTo>
                    <a:lnTo>
                      <a:pt x="192" y="411"/>
                    </a:lnTo>
                    <a:lnTo>
                      <a:pt x="220" y="436"/>
                    </a:lnTo>
                    <a:lnTo>
                      <a:pt x="395" y="425"/>
                    </a:lnTo>
                    <a:lnTo>
                      <a:pt x="358" y="83"/>
                    </a:lnTo>
                    <a:lnTo>
                      <a:pt x="419" y="83"/>
                    </a:lnTo>
                    <a:lnTo>
                      <a:pt x="291" y="0"/>
                    </a:lnTo>
                    <a:lnTo>
                      <a:pt x="288" y="45"/>
                    </a:lnTo>
                    <a:lnTo>
                      <a:pt x="177" y="43"/>
                    </a:lnTo>
                    <a:lnTo>
                      <a:pt x="175" y="137"/>
                    </a:lnTo>
                    <a:lnTo>
                      <a:pt x="136" y="154"/>
                    </a:lnTo>
                    <a:lnTo>
                      <a:pt x="138" y="211"/>
                    </a:lnTo>
                    <a:lnTo>
                      <a:pt x="0" y="225"/>
                    </a:lnTo>
                    <a:close/>
                  </a:path>
                </a:pathLst>
              </a:custGeom>
              <a:grpFill/>
              <a:ln w="3175" cap="rnd">
                <a:solidFill>
                  <a:schemeClr val="accent5"/>
                </a:solidFill>
                <a:round/>
                <a:headEnd/>
                <a:tailEnd/>
              </a:ln>
            </p:spPr>
            <p:txBody>
              <a:bodyPr/>
              <a:lstStyle/>
              <a:p>
                <a:endParaRPr lang="en-US" dirty="0"/>
              </a:p>
            </p:txBody>
          </p:sp>
          <p:sp>
            <p:nvSpPr>
              <p:cNvPr id="472" name="Freeform 211"/>
              <p:cNvSpPr>
                <a:spLocks noChangeAspect="1"/>
              </p:cNvSpPr>
              <p:nvPr/>
            </p:nvSpPr>
            <p:spPr bwMode="gray">
              <a:xfrm>
                <a:off x="4129653" y="3406771"/>
                <a:ext cx="301626" cy="250825"/>
              </a:xfrm>
              <a:custGeom>
                <a:avLst/>
                <a:gdLst>
                  <a:gd name="T0" fmla="*/ 0 w 407"/>
                  <a:gd name="T1" fmla="*/ 202258907 h 307"/>
                  <a:gd name="T2" fmla="*/ 54921688 w 407"/>
                  <a:gd name="T3" fmla="*/ 162875297 h 307"/>
                  <a:gd name="T4" fmla="*/ 74694059 w 407"/>
                  <a:gd name="T5" fmla="*/ 81437240 h 307"/>
                  <a:gd name="T6" fmla="*/ 121377754 w 407"/>
                  <a:gd name="T7" fmla="*/ 40718620 h 307"/>
                  <a:gd name="T8" fmla="*/ 136755441 w 407"/>
                  <a:gd name="T9" fmla="*/ 0 h 307"/>
                  <a:gd name="T10" fmla="*/ 205408107 w 407"/>
                  <a:gd name="T11" fmla="*/ 12682594 h 307"/>
                  <a:gd name="T12" fmla="*/ 223532287 w 407"/>
                  <a:gd name="T13" fmla="*/ 89448117 h 307"/>
                  <a:gd name="T14" fmla="*/ 192776171 w 407"/>
                  <a:gd name="T15" fmla="*/ 91450632 h 307"/>
                  <a:gd name="T16" fmla="*/ 176299442 w 407"/>
                  <a:gd name="T17" fmla="*/ 99460691 h 307"/>
                  <a:gd name="T18" fmla="*/ 179045193 w 407"/>
                  <a:gd name="T19" fmla="*/ 120154162 h 307"/>
                  <a:gd name="T20" fmla="*/ 93367389 w 407"/>
                  <a:gd name="T21" fmla="*/ 165545317 h 307"/>
                  <a:gd name="T22" fmla="*/ 82932053 w 407"/>
                  <a:gd name="T23" fmla="*/ 204928927 h 307"/>
                  <a:gd name="T24" fmla="*/ 0 w 407"/>
                  <a:gd name="T25" fmla="*/ 202258907 h 3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7"/>
                  <a:gd name="T40" fmla="*/ 0 h 307"/>
                  <a:gd name="T41" fmla="*/ 407 w 407"/>
                  <a:gd name="T42" fmla="*/ 307 h 3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7" h="307">
                    <a:moveTo>
                      <a:pt x="0" y="303"/>
                    </a:moveTo>
                    <a:lnTo>
                      <a:pt x="100" y="244"/>
                    </a:lnTo>
                    <a:lnTo>
                      <a:pt x="136" y="122"/>
                    </a:lnTo>
                    <a:lnTo>
                      <a:pt x="221" y="61"/>
                    </a:lnTo>
                    <a:lnTo>
                      <a:pt x="249" y="0"/>
                    </a:lnTo>
                    <a:lnTo>
                      <a:pt x="374" y="19"/>
                    </a:lnTo>
                    <a:lnTo>
                      <a:pt x="407" y="134"/>
                    </a:lnTo>
                    <a:lnTo>
                      <a:pt x="351" y="137"/>
                    </a:lnTo>
                    <a:lnTo>
                      <a:pt x="321" y="149"/>
                    </a:lnTo>
                    <a:lnTo>
                      <a:pt x="326" y="180"/>
                    </a:lnTo>
                    <a:lnTo>
                      <a:pt x="170" y="248"/>
                    </a:lnTo>
                    <a:lnTo>
                      <a:pt x="151" y="307"/>
                    </a:lnTo>
                    <a:lnTo>
                      <a:pt x="0" y="303"/>
                    </a:lnTo>
                    <a:close/>
                  </a:path>
                </a:pathLst>
              </a:custGeom>
              <a:grpFill/>
              <a:ln w="3175" cap="rnd">
                <a:solidFill>
                  <a:schemeClr val="accent5"/>
                </a:solidFill>
                <a:round/>
                <a:headEnd/>
                <a:tailEnd/>
              </a:ln>
            </p:spPr>
            <p:txBody>
              <a:bodyPr/>
              <a:lstStyle/>
              <a:p>
                <a:endParaRPr lang="en-US" dirty="0"/>
              </a:p>
            </p:txBody>
          </p:sp>
          <p:sp>
            <p:nvSpPr>
              <p:cNvPr id="473" name="Freeform 212"/>
              <p:cNvSpPr>
                <a:spLocks noChangeAspect="1"/>
              </p:cNvSpPr>
              <p:nvPr/>
            </p:nvSpPr>
            <p:spPr bwMode="gray">
              <a:xfrm>
                <a:off x="5240903" y="4767258"/>
                <a:ext cx="274635" cy="479424"/>
              </a:xfrm>
              <a:custGeom>
                <a:avLst/>
                <a:gdLst>
                  <a:gd name="T0" fmla="*/ 0 w 365"/>
                  <a:gd name="T1" fmla="*/ 110767082 h 578"/>
                  <a:gd name="T2" fmla="*/ 5661284 w 365"/>
                  <a:gd name="T3" fmla="*/ 123150845 h 578"/>
                  <a:gd name="T4" fmla="*/ 53784459 w 365"/>
                  <a:gd name="T5" fmla="*/ 141727320 h 578"/>
                  <a:gd name="T6" fmla="*/ 58879916 w 365"/>
                  <a:gd name="T7" fmla="*/ 166494847 h 578"/>
                  <a:gd name="T8" fmla="*/ 56049273 w 365"/>
                  <a:gd name="T9" fmla="*/ 229790559 h 578"/>
                  <a:gd name="T10" fmla="*/ 30571989 w 365"/>
                  <a:gd name="T11" fmla="*/ 295838403 h 578"/>
                  <a:gd name="T12" fmla="*/ 37932260 w 365"/>
                  <a:gd name="T13" fmla="*/ 373581563 h 578"/>
                  <a:gd name="T14" fmla="*/ 40197075 w 365"/>
                  <a:gd name="T15" fmla="*/ 397661472 h 578"/>
                  <a:gd name="T16" fmla="*/ 55482693 w 365"/>
                  <a:gd name="T17" fmla="*/ 397661472 h 578"/>
                  <a:gd name="T18" fmla="*/ 55482693 w 365"/>
                  <a:gd name="T19" fmla="*/ 371517879 h 578"/>
                  <a:gd name="T20" fmla="*/ 106436510 w 365"/>
                  <a:gd name="T21" fmla="*/ 335741825 h 578"/>
                  <a:gd name="T22" fmla="*/ 91716719 w 365"/>
                  <a:gd name="T23" fmla="*/ 229790559 h 578"/>
                  <a:gd name="T24" fmla="*/ 204946921 w 365"/>
                  <a:gd name="T25" fmla="*/ 122463227 h 578"/>
                  <a:gd name="T26" fmla="*/ 206645156 w 365"/>
                  <a:gd name="T27" fmla="*/ 0 h 578"/>
                  <a:gd name="T28" fmla="*/ 177771401 w 365"/>
                  <a:gd name="T29" fmla="*/ 21327777 h 578"/>
                  <a:gd name="T30" fmla="*/ 99076238 w 365"/>
                  <a:gd name="T31" fmla="*/ 27519659 h 578"/>
                  <a:gd name="T32" fmla="*/ 97378003 w 365"/>
                  <a:gd name="T33" fmla="*/ 72239726 h 578"/>
                  <a:gd name="T34" fmla="*/ 117759079 w 365"/>
                  <a:gd name="T35" fmla="*/ 107327332 h 578"/>
                  <a:gd name="T36" fmla="*/ 105869930 w 365"/>
                  <a:gd name="T37" fmla="*/ 160302965 h 578"/>
                  <a:gd name="T38" fmla="*/ 84356448 w 365"/>
                  <a:gd name="T39" fmla="*/ 132783306 h 578"/>
                  <a:gd name="T40" fmla="*/ 87753670 w 365"/>
                  <a:gd name="T41" fmla="*/ 96319634 h 578"/>
                  <a:gd name="T42" fmla="*/ 62842965 w 365"/>
                  <a:gd name="T43" fmla="*/ 87375621 h 578"/>
                  <a:gd name="T44" fmla="*/ 0 w 365"/>
                  <a:gd name="T45" fmla="*/ 110767082 h 5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65"/>
                  <a:gd name="T70" fmla="*/ 0 h 578"/>
                  <a:gd name="T71" fmla="*/ 365 w 365"/>
                  <a:gd name="T72" fmla="*/ 578 h 5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65" h="578">
                    <a:moveTo>
                      <a:pt x="0" y="161"/>
                    </a:moveTo>
                    <a:lnTo>
                      <a:pt x="10" y="179"/>
                    </a:lnTo>
                    <a:lnTo>
                      <a:pt x="95" y="206"/>
                    </a:lnTo>
                    <a:lnTo>
                      <a:pt x="104" y="242"/>
                    </a:lnTo>
                    <a:lnTo>
                      <a:pt x="99" y="334"/>
                    </a:lnTo>
                    <a:lnTo>
                      <a:pt x="54" y="430"/>
                    </a:lnTo>
                    <a:lnTo>
                      <a:pt x="67" y="543"/>
                    </a:lnTo>
                    <a:lnTo>
                      <a:pt x="71" y="578"/>
                    </a:lnTo>
                    <a:lnTo>
                      <a:pt x="98" y="578"/>
                    </a:lnTo>
                    <a:lnTo>
                      <a:pt x="98" y="540"/>
                    </a:lnTo>
                    <a:lnTo>
                      <a:pt x="188" y="488"/>
                    </a:lnTo>
                    <a:lnTo>
                      <a:pt x="162" y="334"/>
                    </a:lnTo>
                    <a:lnTo>
                      <a:pt x="362" y="178"/>
                    </a:lnTo>
                    <a:lnTo>
                      <a:pt x="365" y="0"/>
                    </a:lnTo>
                    <a:lnTo>
                      <a:pt x="314" y="31"/>
                    </a:lnTo>
                    <a:lnTo>
                      <a:pt x="175" y="40"/>
                    </a:lnTo>
                    <a:lnTo>
                      <a:pt x="172" y="105"/>
                    </a:lnTo>
                    <a:lnTo>
                      <a:pt x="208" y="156"/>
                    </a:lnTo>
                    <a:lnTo>
                      <a:pt x="187" y="233"/>
                    </a:lnTo>
                    <a:lnTo>
                      <a:pt x="149" y="193"/>
                    </a:lnTo>
                    <a:lnTo>
                      <a:pt x="155" y="140"/>
                    </a:lnTo>
                    <a:lnTo>
                      <a:pt x="111" y="127"/>
                    </a:lnTo>
                    <a:lnTo>
                      <a:pt x="0" y="161"/>
                    </a:lnTo>
                    <a:close/>
                  </a:path>
                </a:pathLst>
              </a:custGeom>
              <a:grpFill/>
              <a:ln w="3175" cap="rnd">
                <a:solidFill>
                  <a:schemeClr val="accent5"/>
                </a:solidFill>
                <a:round/>
                <a:headEnd/>
                <a:tailEnd/>
              </a:ln>
            </p:spPr>
            <p:txBody>
              <a:bodyPr/>
              <a:lstStyle/>
              <a:p>
                <a:endParaRPr lang="en-US" dirty="0"/>
              </a:p>
            </p:txBody>
          </p:sp>
          <p:sp>
            <p:nvSpPr>
              <p:cNvPr id="474" name="Freeform 213"/>
              <p:cNvSpPr>
                <a:spLocks noChangeAspect="1"/>
              </p:cNvSpPr>
              <p:nvPr/>
            </p:nvSpPr>
            <p:spPr bwMode="gray">
              <a:xfrm>
                <a:off x="4470965" y="3784595"/>
                <a:ext cx="411163" cy="347661"/>
              </a:xfrm>
              <a:custGeom>
                <a:avLst/>
                <a:gdLst>
                  <a:gd name="T0" fmla="*/ 0 w 551"/>
                  <a:gd name="T1" fmla="*/ 208986851 h 420"/>
                  <a:gd name="T2" fmla="*/ 4454888 w 551"/>
                  <a:gd name="T3" fmla="*/ 232283584 h 420"/>
                  <a:gd name="T4" fmla="*/ 41762520 w 551"/>
                  <a:gd name="T5" fmla="*/ 281617791 h 420"/>
                  <a:gd name="T6" fmla="*/ 51228970 w 551"/>
                  <a:gd name="T7" fmla="*/ 270654818 h 420"/>
                  <a:gd name="T8" fmla="*/ 66262910 w 551"/>
                  <a:gd name="T9" fmla="*/ 287784670 h 420"/>
                  <a:gd name="T10" fmla="*/ 89093276 w 551"/>
                  <a:gd name="T11" fmla="*/ 238450463 h 420"/>
                  <a:gd name="T12" fmla="*/ 176515783 w 551"/>
                  <a:gd name="T13" fmla="*/ 263117153 h 420"/>
                  <a:gd name="T14" fmla="*/ 252245143 w 551"/>
                  <a:gd name="T15" fmla="*/ 237079677 h 420"/>
                  <a:gd name="T16" fmla="*/ 255029261 w 551"/>
                  <a:gd name="T17" fmla="*/ 224061354 h 420"/>
                  <a:gd name="T18" fmla="*/ 294564337 w 551"/>
                  <a:gd name="T19" fmla="*/ 161707167 h 420"/>
                  <a:gd name="T20" fmla="*/ 306814905 w 551"/>
                  <a:gd name="T21" fmla="*/ 76057076 h 420"/>
                  <a:gd name="T22" fmla="*/ 286211982 w 551"/>
                  <a:gd name="T23" fmla="*/ 49334207 h 420"/>
                  <a:gd name="T24" fmla="*/ 286211982 w 551"/>
                  <a:gd name="T25" fmla="*/ 11648366 h 420"/>
                  <a:gd name="T26" fmla="*/ 222176516 w 551"/>
                  <a:gd name="T27" fmla="*/ 0 h 420"/>
                  <a:gd name="T28" fmla="*/ 105241311 w 551"/>
                  <a:gd name="T29" fmla="*/ 99354635 h 420"/>
                  <a:gd name="T30" fmla="*/ 75172685 w 551"/>
                  <a:gd name="T31" fmla="*/ 108262258 h 420"/>
                  <a:gd name="T32" fmla="*/ 75729359 w 551"/>
                  <a:gd name="T33" fmla="*/ 182948548 h 420"/>
                  <a:gd name="T34" fmla="*/ 62922117 w 551"/>
                  <a:gd name="T35" fmla="*/ 198708443 h 420"/>
                  <a:gd name="T36" fmla="*/ 0 w 551"/>
                  <a:gd name="T37" fmla="*/ 208986851 h 4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1"/>
                  <a:gd name="T58" fmla="*/ 0 h 420"/>
                  <a:gd name="T59" fmla="*/ 551 w 551"/>
                  <a:gd name="T60" fmla="*/ 420 h 4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1" h="420">
                    <a:moveTo>
                      <a:pt x="0" y="305"/>
                    </a:moveTo>
                    <a:lnTo>
                      <a:pt x="8" y="339"/>
                    </a:lnTo>
                    <a:lnTo>
                      <a:pt x="75" y="411"/>
                    </a:lnTo>
                    <a:lnTo>
                      <a:pt x="92" y="395"/>
                    </a:lnTo>
                    <a:lnTo>
                      <a:pt x="119" y="420"/>
                    </a:lnTo>
                    <a:lnTo>
                      <a:pt x="160" y="348"/>
                    </a:lnTo>
                    <a:lnTo>
                      <a:pt x="317" y="384"/>
                    </a:lnTo>
                    <a:lnTo>
                      <a:pt x="453" y="346"/>
                    </a:lnTo>
                    <a:lnTo>
                      <a:pt x="458" y="327"/>
                    </a:lnTo>
                    <a:lnTo>
                      <a:pt x="529" y="236"/>
                    </a:lnTo>
                    <a:lnTo>
                      <a:pt x="551" y="111"/>
                    </a:lnTo>
                    <a:lnTo>
                      <a:pt x="514" y="72"/>
                    </a:lnTo>
                    <a:lnTo>
                      <a:pt x="514" y="17"/>
                    </a:lnTo>
                    <a:lnTo>
                      <a:pt x="399" y="0"/>
                    </a:lnTo>
                    <a:lnTo>
                      <a:pt x="189" y="145"/>
                    </a:lnTo>
                    <a:lnTo>
                      <a:pt x="135" y="158"/>
                    </a:lnTo>
                    <a:lnTo>
                      <a:pt x="136" y="267"/>
                    </a:lnTo>
                    <a:lnTo>
                      <a:pt x="113" y="290"/>
                    </a:lnTo>
                    <a:lnTo>
                      <a:pt x="0" y="305"/>
                    </a:lnTo>
                    <a:close/>
                  </a:path>
                </a:pathLst>
              </a:custGeom>
              <a:grpFill/>
              <a:ln w="3175" cap="rnd">
                <a:solidFill>
                  <a:schemeClr val="accent5"/>
                </a:solidFill>
                <a:round/>
                <a:headEnd/>
                <a:tailEnd/>
              </a:ln>
            </p:spPr>
            <p:txBody>
              <a:bodyPr/>
              <a:lstStyle/>
              <a:p>
                <a:endParaRPr lang="en-US" dirty="0"/>
              </a:p>
            </p:txBody>
          </p:sp>
          <p:sp>
            <p:nvSpPr>
              <p:cNvPr id="475" name="Freeform 214"/>
              <p:cNvSpPr>
                <a:spLocks noChangeAspect="1"/>
              </p:cNvSpPr>
              <p:nvPr/>
            </p:nvSpPr>
            <p:spPr bwMode="gray">
              <a:xfrm>
                <a:off x="4540816" y="4070346"/>
                <a:ext cx="298451" cy="277813"/>
              </a:xfrm>
              <a:custGeom>
                <a:avLst/>
                <a:gdLst>
                  <a:gd name="T0" fmla="*/ 0 w 402"/>
                  <a:gd name="T1" fmla="*/ 179496223 h 335"/>
                  <a:gd name="T2" fmla="*/ 14881667 w 402"/>
                  <a:gd name="T3" fmla="*/ 50892024 h 335"/>
                  <a:gd name="T4" fmla="*/ 37479975 w 402"/>
                  <a:gd name="T5" fmla="*/ 1375796 h 335"/>
                  <a:gd name="T6" fmla="*/ 124014884 w 402"/>
                  <a:gd name="T7" fmla="*/ 26133496 h 335"/>
                  <a:gd name="T8" fmla="*/ 198974833 w 402"/>
                  <a:gd name="T9" fmla="*/ 0 h 335"/>
                  <a:gd name="T10" fmla="*/ 213856500 w 402"/>
                  <a:gd name="T11" fmla="*/ 30260055 h 335"/>
                  <a:gd name="T12" fmla="*/ 221573141 w 402"/>
                  <a:gd name="T13" fmla="*/ 50892024 h 335"/>
                  <a:gd name="T14" fmla="*/ 202282283 w 402"/>
                  <a:gd name="T15" fmla="*/ 69460714 h 335"/>
                  <a:gd name="T16" fmla="*/ 162597342 w 402"/>
                  <a:gd name="T17" fmla="*/ 173307213 h 335"/>
                  <a:gd name="T18" fmla="*/ 126770721 w 402"/>
                  <a:gd name="T19" fmla="*/ 166429890 h 335"/>
                  <a:gd name="T20" fmla="*/ 105825767 w 402"/>
                  <a:gd name="T21" fmla="*/ 217321085 h 335"/>
                  <a:gd name="T22" fmla="*/ 63384989 w 402"/>
                  <a:gd name="T23" fmla="*/ 230388248 h 335"/>
                  <a:gd name="T24" fmla="*/ 37479975 w 402"/>
                  <a:gd name="T25" fmla="*/ 184998579 h 335"/>
                  <a:gd name="T26" fmla="*/ 0 w 402"/>
                  <a:gd name="T27" fmla="*/ 179496223 h 3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2"/>
                  <a:gd name="T43" fmla="*/ 0 h 335"/>
                  <a:gd name="T44" fmla="*/ 402 w 402"/>
                  <a:gd name="T45" fmla="*/ 335 h 3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2" h="335">
                    <a:moveTo>
                      <a:pt x="0" y="261"/>
                    </a:moveTo>
                    <a:lnTo>
                      <a:pt x="27" y="74"/>
                    </a:lnTo>
                    <a:lnTo>
                      <a:pt x="68" y="2"/>
                    </a:lnTo>
                    <a:lnTo>
                      <a:pt x="225" y="38"/>
                    </a:lnTo>
                    <a:lnTo>
                      <a:pt x="361" y="0"/>
                    </a:lnTo>
                    <a:lnTo>
                      <a:pt x="388" y="44"/>
                    </a:lnTo>
                    <a:lnTo>
                      <a:pt x="402" y="74"/>
                    </a:lnTo>
                    <a:lnTo>
                      <a:pt x="367" y="101"/>
                    </a:lnTo>
                    <a:lnTo>
                      <a:pt x="295" y="252"/>
                    </a:lnTo>
                    <a:lnTo>
                      <a:pt x="230" y="242"/>
                    </a:lnTo>
                    <a:lnTo>
                      <a:pt x="192" y="316"/>
                    </a:lnTo>
                    <a:lnTo>
                      <a:pt x="115" y="335"/>
                    </a:lnTo>
                    <a:lnTo>
                      <a:pt x="68" y="269"/>
                    </a:lnTo>
                    <a:lnTo>
                      <a:pt x="0" y="261"/>
                    </a:lnTo>
                    <a:close/>
                  </a:path>
                </a:pathLst>
              </a:custGeom>
              <a:grpFill/>
              <a:ln w="3175" cap="rnd">
                <a:solidFill>
                  <a:schemeClr val="accent5"/>
                </a:solidFill>
                <a:round/>
                <a:headEnd/>
                <a:tailEnd/>
              </a:ln>
            </p:spPr>
            <p:txBody>
              <a:bodyPr/>
              <a:lstStyle/>
              <a:p>
                <a:endParaRPr lang="en-US" dirty="0"/>
              </a:p>
            </p:txBody>
          </p:sp>
          <p:sp>
            <p:nvSpPr>
              <p:cNvPr id="476" name="Freeform 215"/>
              <p:cNvSpPr>
                <a:spLocks noChangeAspect="1"/>
              </p:cNvSpPr>
              <p:nvPr/>
            </p:nvSpPr>
            <p:spPr bwMode="gray">
              <a:xfrm>
                <a:off x="4032815" y="4105269"/>
                <a:ext cx="79376" cy="49213"/>
              </a:xfrm>
              <a:custGeom>
                <a:avLst/>
                <a:gdLst>
                  <a:gd name="T0" fmla="*/ 0 w 104"/>
                  <a:gd name="T1" fmla="*/ 5040364 h 62"/>
                  <a:gd name="T2" fmla="*/ 16892374 w 104"/>
                  <a:gd name="T3" fmla="*/ 22052187 h 62"/>
                  <a:gd name="T4" fmla="*/ 37280300 w 104"/>
                  <a:gd name="T5" fmla="*/ 16381579 h 62"/>
                  <a:gd name="T6" fmla="*/ 25630493 w 104"/>
                  <a:gd name="T7" fmla="*/ 22052187 h 62"/>
                  <a:gd name="T8" fmla="*/ 34950186 w 104"/>
                  <a:gd name="T9" fmla="*/ 39063216 h 62"/>
                  <a:gd name="T10" fmla="*/ 59998341 w 104"/>
                  <a:gd name="T11" fmla="*/ 22052187 h 62"/>
                  <a:gd name="T12" fmla="*/ 60580679 w 104"/>
                  <a:gd name="T13" fmla="*/ 0 h 62"/>
                  <a:gd name="T14" fmla="*/ 0 w 104"/>
                  <a:gd name="T15" fmla="*/ 5040364 h 62"/>
                  <a:gd name="T16" fmla="*/ 0 60000 65536"/>
                  <a:gd name="T17" fmla="*/ 0 60000 65536"/>
                  <a:gd name="T18" fmla="*/ 0 60000 65536"/>
                  <a:gd name="T19" fmla="*/ 0 60000 65536"/>
                  <a:gd name="T20" fmla="*/ 0 60000 65536"/>
                  <a:gd name="T21" fmla="*/ 0 60000 65536"/>
                  <a:gd name="T22" fmla="*/ 0 60000 65536"/>
                  <a:gd name="T23" fmla="*/ 0 60000 65536"/>
                  <a:gd name="T24" fmla="*/ 0 w 104"/>
                  <a:gd name="T25" fmla="*/ 0 h 62"/>
                  <a:gd name="T26" fmla="*/ 104 w 104"/>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4" h="62">
                    <a:moveTo>
                      <a:pt x="0" y="8"/>
                    </a:moveTo>
                    <a:lnTo>
                      <a:pt x="29" y="35"/>
                    </a:lnTo>
                    <a:lnTo>
                      <a:pt x="64" y="26"/>
                    </a:lnTo>
                    <a:lnTo>
                      <a:pt x="44" y="35"/>
                    </a:lnTo>
                    <a:lnTo>
                      <a:pt x="60" y="62"/>
                    </a:lnTo>
                    <a:lnTo>
                      <a:pt x="103" y="35"/>
                    </a:lnTo>
                    <a:lnTo>
                      <a:pt x="104" y="0"/>
                    </a:lnTo>
                    <a:lnTo>
                      <a:pt x="0" y="8"/>
                    </a:lnTo>
                    <a:close/>
                  </a:path>
                </a:pathLst>
              </a:custGeom>
              <a:grpFill/>
              <a:ln w="3175" cap="rnd">
                <a:solidFill>
                  <a:schemeClr val="accent5"/>
                </a:solidFill>
                <a:round/>
                <a:headEnd/>
                <a:tailEnd/>
              </a:ln>
            </p:spPr>
            <p:txBody>
              <a:bodyPr/>
              <a:lstStyle/>
              <a:p>
                <a:endParaRPr lang="en-US" dirty="0"/>
              </a:p>
            </p:txBody>
          </p:sp>
          <p:sp>
            <p:nvSpPr>
              <p:cNvPr id="477" name="Freeform 216"/>
              <p:cNvSpPr>
                <a:spLocks noChangeAspect="1"/>
              </p:cNvSpPr>
              <p:nvPr/>
            </p:nvSpPr>
            <p:spPr bwMode="gray">
              <a:xfrm>
                <a:off x="5779063" y="3706809"/>
                <a:ext cx="15874" cy="46038"/>
              </a:xfrm>
              <a:custGeom>
                <a:avLst/>
                <a:gdLst>
                  <a:gd name="T0" fmla="*/ 0 w 19"/>
                  <a:gd name="T1" fmla="*/ 31763886 h 56"/>
                  <a:gd name="T2" fmla="*/ 6283158 w 19"/>
                  <a:gd name="T3" fmla="*/ 37846524 h 56"/>
                  <a:gd name="T4" fmla="*/ 13263980 w 19"/>
                  <a:gd name="T5" fmla="*/ 36495010 h 56"/>
                  <a:gd name="T6" fmla="*/ 7679322 w 19"/>
                  <a:gd name="T7" fmla="*/ 0 h 56"/>
                  <a:gd name="T8" fmla="*/ 0 w 19"/>
                  <a:gd name="T9" fmla="*/ 31763886 h 56"/>
                  <a:gd name="T10" fmla="*/ 0 60000 65536"/>
                  <a:gd name="T11" fmla="*/ 0 60000 65536"/>
                  <a:gd name="T12" fmla="*/ 0 60000 65536"/>
                  <a:gd name="T13" fmla="*/ 0 60000 65536"/>
                  <a:gd name="T14" fmla="*/ 0 60000 65536"/>
                  <a:gd name="T15" fmla="*/ 0 w 19"/>
                  <a:gd name="T16" fmla="*/ 0 h 56"/>
                  <a:gd name="T17" fmla="*/ 19 w 19"/>
                  <a:gd name="T18" fmla="*/ 56 h 56"/>
                </a:gdLst>
                <a:ahLst/>
                <a:cxnLst>
                  <a:cxn ang="T10">
                    <a:pos x="T0" y="T1"/>
                  </a:cxn>
                  <a:cxn ang="T11">
                    <a:pos x="T2" y="T3"/>
                  </a:cxn>
                  <a:cxn ang="T12">
                    <a:pos x="T4" y="T5"/>
                  </a:cxn>
                  <a:cxn ang="T13">
                    <a:pos x="T6" y="T7"/>
                  </a:cxn>
                  <a:cxn ang="T14">
                    <a:pos x="T8" y="T9"/>
                  </a:cxn>
                </a:cxnLst>
                <a:rect l="T15" t="T16" r="T17" b="T18"/>
                <a:pathLst>
                  <a:path w="19" h="56">
                    <a:moveTo>
                      <a:pt x="0" y="47"/>
                    </a:moveTo>
                    <a:lnTo>
                      <a:pt x="9" y="56"/>
                    </a:lnTo>
                    <a:lnTo>
                      <a:pt x="19" y="54"/>
                    </a:lnTo>
                    <a:lnTo>
                      <a:pt x="11" y="0"/>
                    </a:lnTo>
                    <a:lnTo>
                      <a:pt x="0" y="47"/>
                    </a:lnTo>
                    <a:close/>
                  </a:path>
                </a:pathLst>
              </a:custGeom>
              <a:grpFill/>
              <a:ln w="3175" cap="rnd">
                <a:solidFill>
                  <a:schemeClr val="accent5"/>
                </a:solidFill>
                <a:round/>
                <a:headEnd/>
                <a:tailEnd/>
              </a:ln>
            </p:spPr>
            <p:txBody>
              <a:bodyPr/>
              <a:lstStyle/>
              <a:p>
                <a:endParaRPr lang="en-US" dirty="0"/>
              </a:p>
            </p:txBody>
          </p:sp>
          <p:sp>
            <p:nvSpPr>
              <p:cNvPr id="478" name="Freeform 217"/>
              <p:cNvSpPr>
                <a:spLocks noChangeAspect="1"/>
              </p:cNvSpPr>
              <p:nvPr/>
            </p:nvSpPr>
            <p:spPr bwMode="gray">
              <a:xfrm>
                <a:off x="5218676" y="4497383"/>
                <a:ext cx="44450" cy="46038"/>
              </a:xfrm>
              <a:custGeom>
                <a:avLst/>
                <a:gdLst>
                  <a:gd name="T0" fmla="*/ 0 w 58"/>
                  <a:gd name="T1" fmla="*/ 37846524 h 56"/>
                  <a:gd name="T2" fmla="*/ 13508968 w 58"/>
                  <a:gd name="T3" fmla="*/ 6758396 h 56"/>
                  <a:gd name="T4" fmla="*/ 29366889 w 58"/>
                  <a:gd name="T5" fmla="*/ 0 h 56"/>
                  <a:gd name="T6" fmla="*/ 34065560 w 58"/>
                  <a:gd name="T7" fmla="*/ 31088128 h 56"/>
                  <a:gd name="T8" fmla="*/ 0 w 58"/>
                  <a:gd name="T9" fmla="*/ 37846524 h 56"/>
                  <a:gd name="T10" fmla="*/ 0 60000 65536"/>
                  <a:gd name="T11" fmla="*/ 0 60000 65536"/>
                  <a:gd name="T12" fmla="*/ 0 60000 65536"/>
                  <a:gd name="T13" fmla="*/ 0 60000 65536"/>
                  <a:gd name="T14" fmla="*/ 0 60000 65536"/>
                  <a:gd name="T15" fmla="*/ 0 w 58"/>
                  <a:gd name="T16" fmla="*/ 0 h 56"/>
                  <a:gd name="T17" fmla="*/ 58 w 58"/>
                  <a:gd name="T18" fmla="*/ 56 h 56"/>
                </a:gdLst>
                <a:ahLst/>
                <a:cxnLst>
                  <a:cxn ang="T10">
                    <a:pos x="T0" y="T1"/>
                  </a:cxn>
                  <a:cxn ang="T11">
                    <a:pos x="T2" y="T3"/>
                  </a:cxn>
                  <a:cxn ang="T12">
                    <a:pos x="T4" y="T5"/>
                  </a:cxn>
                  <a:cxn ang="T13">
                    <a:pos x="T6" y="T7"/>
                  </a:cxn>
                  <a:cxn ang="T14">
                    <a:pos x="T8" y="T9"/>
                  </a:cxn>
                </a:cxnLst>
                <a:rect l="T15" t="T16" r="T17" b="T18"/>
                <a:pathLst>
                  <a:path w="58" h="56">
                    <a:moveTo>
                      <a:pt x="0" y="56"/>
                    </a:moveTo>
                    <a:lnTo>
                      <a:pt x="23" y="10"/>
                    </a:lnTo>
                    <a:lnTo>
                      <a:pt x="50" y="0"/>
                    </a:lnTo>
                    <a:lnTo>
                      <a:pt x="58" y="46"/>
                    </a:lnTo>
                    <a:lnTo>
                      <a:pt x="0" y="56"/>
                    </a:lnTo>
                    <a:close/>
                  </a:path>
                </a:pathLst>
              </a:custGeom>
              <a:grpFill/>
              <a:ln w="3175" cap="rnd">
                <a:solidFill>
                  <a:schemeClr val="accent5"/>
                </a:solidFill>
                <a:round/>
                <a:headEnd/>
                <a:tailEnd/>
              </a:ln>
            </p:spPr>
            <p:txBody>
              <a:bodyPr/>
              <a:lstStyle/>
              <a:p>
                <a:endParaRPr lang="en-US" dirty="0"/>
              </a:p>
            </p:txBody>
          </p:sp>
          <p:sp>
            <p:nvSpPr>
              <p:cNvPr id="479" name="Freeform 218"/>
              <p:cNvSpPr>
                <a:spLocks noChangeAspect="1"/>
              </p:cNvSpPr>
              <p:nvPr/>
            </p:nvSpPr>
            <p:spPr bwMode="gray">
              <a:xfrm>
                <a:off x="4010591" y="3989385"/>
                <a:ext cx="163512" cy="120651"/>
              </a:xfrm>
              <a:custGeom>
                <a:avLst/>
                <a:gdLst>
                  <a:gd name="T0" fmla="*/ 0 w 215"/>
                  <a:gd name="T1" fmla="*/ 43705049 h 146"/>
                  <a:gd name="T2" fmla="*/ 18508911 w 215"/>
                  <a:gd name="T3" fmla="*/ 71703287 h 146"/>
                  <a:gd name="T4" fmla="*/ 75770403 w 215"/>
                  <a:gd name="T5" fmla="*/ 77166418 h 146"/>
                  <a:gd name="T6" fmla="*/ 16195392 w 215"/>
                  <a:gd name="T7" fmla="*/ 86044109 h 146"/>
                  <a:gd name="T8" fmla="*/ 16195392 w 215"/>
                  <a:gd name="T9" fmla="*/ 99701524 h 146"/>
                  <a:gd name="T10" fmla="*/ 76348403 w 215"/>
                  <a:gd name="T11" fmla="*/ 94238393 h 146"/>
                  <a:gd name="T12" fmla="*/ 124355819 w 215"/>
                  <a:gd name="T13" fmla="*/ 99701524 h 146"/>
                  <a:gd name="T14" fmla="*/ 109895947 w 215"/>
                  <a:gd name="T15" fmla="*/ 43705049 h 146"/>
                  <a:gd name="T16" fmla="*/ 63624049 w 215"/>
                  <a:gd name="T17" fmla="*/ 0 h 146"/>
                  <a:gd name="T18" fmla="*/ 18508911 w 215"/>
                  <a:gd name="T19" fmla="*/ 12974833 h 146"/>
                  <a:gd name="T20" fmla="*/ 0 w 215"/>
                  <a:gd name="T21" fmla="*/ 43705049 h 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5"/>
                  <a:gd name="T34" fmla="*/ 0 h 146"/>
                  <a:gd name="T35" fmla="*/ 215 w 215"/>
                  <a:gd name="T36" fmla="*/ 146 h 1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5" h="146">
                    <a:moveTo>
                      <a:pt x="0" y="64"/>
                    </a:moveTo>
                    <a:lnTo>
                      <a:pt x="32" y="105"/>
                    </a:lnTo>
                    <a:lnTo>
                      <a:pt x="131" y="113"/>
                    </a:lnTo>
                    <a:lnTo>
                      <a:pt x="28" y="126"/>
                    </a:lnTo>
                    <a:lnTo>
                      <a:pt x="28" y="146"/>
                    </a:lnTo>
                    <a:lnTo>
                      <a:pt x="132" y="138"/>
                    </a:lnTo>
                    <a:lnTo>
                      <a:pt x="215" y="146"/>
                    </a:lnTo>
                    <a:lnTo>
                      <a:pt x="190" y="64"/>
                    </a:lnTo>
                    <a:lnTo>
                      <a:pt x="110" y="0"/>
                    </a:lnTo>
                    <a:lnTo>
                      <a:pt x="32" y="19"/>
                    </a:lnTo>
                    <a:lnTo>
                      <a:pt x="0" y="64"/>
                    </a:lnTo>
                    <a:close/>
                  </a:path>
                </a:pathLst>
              </a:custGeom>
              <a:grpFill/>
              <a:ln w="3175" cap="rnd">
                <a:solidFill>
                  <a:schemeClr val="accent5"/>
                </a:solidFill>
                <a:round/>
                <a:headEnd/>
                <a:tailEnd/>
              </a:ln>
            </p:spPr>
            <p:txBody>
              <a:bodyPr/>
              <a:lstStyle/>
              <a:p>
                <a:endParaRPr lang="en-US" dirty="0"/>
              </a:p>
            </p:txBody>
          </p:sp>
          <p:sp>
            <p:nvSpPr>
              <p:cNvPr id="480" name="Freeform 219"/>
              <p:cNvSpPr>
                <a:spLocks noChangeAspect="1"/>
              </p:cNvSpPr>
              <p:nvPr/>
            </p:nvSpPr>
            <p:spPr bwMode="gray">
              <a:xfrm>
                <a:off x="4121714" y="4184644"/>
                <a:ext cx="82550" cy="87313"/>
              </a:xfrm>
              <a:custGeom>
                <a:avLst/>
                <a:gdLst>
                  <a:gd name="T0" fmla="*/ 0 w 106"/>
                  <a:gd name="T1" fmla="*/ 20440477 h 104"/>
                  <a:gd name="T2" fmla="*/ 6671753 w 106"/>
                  <a:gd name="T3" fmla="*/ 50043782 h 104"/>
                  <a:gd name="T4" fmla="*/ 38815633 w 106"/>
                  <a:gd name="T5" fmla="*/ 73303461 h 104"/>
                  <a:gd name="T6" fmla="*/ 64287759 w 106"/>
                  <a:gd name="T7" fmla="*/ 37356531 h 104"/>
                  <a:gd name="T8" fmla="*/ 43667392 w 106"/>
                  <a:gd name="T9" fmla="*/ 0 h 104"/>
                  <a:gd name="T10" fmla="*/ 0 w 106"/>
                  <a:gd name="T11" fmla="*/ 20440477 h 104"/>
                  <a:gd name="T12" fmla="*/ 0 60000 65536"/>
                  <a:gd name="T13" fmla="*/ 0 60000 65536"/>
                  <a:gd name="T14" fmla="*/ 0 60000 65536"/>
                  <a:gd name="T15" fmla="*/ 0 60000 65536"/>
                  <a:gd name="T16" fmla="*/ 0 60000 65536"/>
                  <a:gd name="T17" fmla="*/ 0 60000 65536"/>
                  <a:gd name="T18" fmla="*/ 0 w 106"/>
                  <a:gd name="T19" fmla="*/ 0 h 104"/>
                  <a:gd name="T20" fmla="*/ 106 w 106"/>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6" h="104">
                    <a:moveTo>
                      <a:pt x="0" y="29"/>
                    </a:moveTo>
                    <a:lnTo>
                      <a:pt x="11" y="71"/>
                    </a:lnTo>
                    <a:lnTo>
                      <a:pt x="64" y="104"/>
                    </a:lnTo>
                    <a:lnTo>
                      <a:pt x="106" y="53"/>
                    </a:lnTo>
                    <a:lnTo>
                      <a:pt x="72" y="0"/>
                    </a:lnTo>
                    <a:lnTo>
                      <a:pt x="0" y="29"/>
                    </a:lnTo>
                    <a:close/>
                  </a:path>
                </a:pathLst>
              </a:custGeom>
              <a:grpFill/>
              <a:ln w="3175" cap="rnd">
                <a:solidFill>
                  <a:schemeClr val="accent5"/>
                </a:solidFill>
                <a:round/>
                <a:headEnd/>
                <a:tailEnd/>
              </a:ln>
            </p:spPr>
            <p:txBody>
              <a:bodyPr/>
              <a:lstStyle/>
              <a:p>
                <a:endParaRPr lang="en-US" dirty="0"/>
              </a:p>
            </p:txBody>
          </p:sp>
          <p:sp>
            <p:nvSpPr>
              <p:cNvPr id="481" name="Freeform 220"/>
              <p:cNvSpPr>
                <a:spLocks noChangeAspect="1"/>
              </p:cNvSpPr>
              <p:nvPr/>
            </p:nvSpPr>
            <p:spPr bwMode="gray">
              <a:xfrm>
                <a:off x="5529826" y="4125908"/>
                <a:ext cx="263525" cy="392111"/>
              </a:xfrm>
              <a:custGeom>
                <a:avLst/>
                <a:gdLst>
                  <a:gd name="T0" fmla="*/ 0 w 355"/>
                  <a:gd name="T1" fmla="*/ 307031189 h 471"/>
                  <a:gd name="T2" fmla="*/ 0 w 355"/>
                  <a:gd name="T3" fmla="*/ 219010786 h 471"/>
                  <a:gd name="T4" fmla="*/ 15429203 w 355"/>
                  <a:gd name="T5" fmla="*/ 192674346 h 471"/>
                  <a:gd name="T6" fmla="*/ 75492860 w 355"/>
                  <a:gd name="T7" fmla="*/ 166337074 h 471"/>
                  <a:gd name="T8" fmla="*/ 133904105 w 355"/>
                  <a:gd name="T9" fmla="*/ 93564916 h 471"/>
                  <a:gd name="T10" fmla="*/ 58410502 w 355"/>
                  <a:gd name="T11" fmla="*/ 69999901 h 471"/>
                  <a:gd name="T12" fmla="*/ 35267068 w 355"/>
                  <a:gd name="T13" fmla="*/ 26336440 h 471"/>
                  <a:gd name="T14" fmla="*/ 42981299 w 355"/>
                  <a:gd name="T15" fmla="*/ 11782508 h 471"/>
                  <a:gd name="T16" fmla="*/ 73288901 w 355"/>
                  <a:gd name="T17" fmla="*/ 38118947 h 471"/>
                  <a:gd name="T18" fmla="*/ 186804336 w 355"/>
                  <a:gd name="T19" fmla="*/ 0 h 471"/>
                  <a:gd name="T20" fmla="*/ 195620917 w 355"/>
                  <a:gd name="T21" fmla="*/ 38118947 h 471"/>
                  <a:gd name="T22" fmla="*/ 126739936 w 355"/>
                  <a:gd name="T23" fmla="*/ 190594737 h 471"/>
                  <a:gd name="T24" fmla="*/ 9368128 w 355"/>
                  <a:gd name="T25" fmla="*/ 326436986 h 471"/>
                  <a:gd name="T26" fmla="*/ 0 w 355"/>
                  <a:gd name="T27" fmla="*/ 307031189 h 4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5"/>
                  <a:gd name="T43" fmla="*/ 0 h 471"/>
                  <a:gd name="T44" fmla="*/ 355 w 355"/>
                  <a:gd name="T45" fmla="*/ 471 h 4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5" h="471">
                    <a:moveTo>
                      <a:pt x="0" y="443"/>
                    </a:moveTo>
                    <a:lnTo>
                      <a:pt x="0" y="316"/>
                    </a:lnTo>
                    <a:lnTo>
                      <a:pt x="28" y="278"/>
                    </a:lnTo>
                    <a:lnTo>
                      <a:pt x="137" y="240"/>
                    </a:lnTo>
                    <a:lnTo>
                      <a:pt x="243" y="135"/>
                    </a:lnTo>
                    <a:lnTo>
                      <a:pt x="106" y="101"/>
                    </a:lnTo>
                    <a:lnTo>
                      <a:pt x="64" y="38"/>
                    </a:lnTo>
                    <a:lnTo>
                      <a:pt x="78" y="17"/>
                    </a:lnTo>
                    <a:lnTo>
                      <a:pt x="133" y="55"/>
                    </a:lnTo>
                    <a:lnTo>
                      <a:pt x="339" y="0"/>
                    </a:lnTo>
                    <a:lnTo>
                      <a:pt x="355" y="55"/>
                    </a:lnTo>
                    <a:lnTo>
                      <a:pt x="230" y="275"/>
                    </a:lnTo>
                    <a:lnTo>
                      <a:pt x="17" y="471"/>
                    </a:lnTo>
                    <a:lnTo>
                      <a:pt x="0" y="443"/>
                    </a:lnTo>
                    <a:close/>
                  </a:path>
                </a:pathLst>
              </a:custGeom>
              <a:grpFill/>
              <a:ln w="3175" cap="rnd">
                <a:solidFill>
                  <a:schemeClr val="accent5"/>
                </a:solidFill>
                <a:round/>
                <a:headEnd/>
                <a:tailEnd/>
              </a:ln>
            </p:spPr>
            <p:txBody>
              <a:bodyPr/>
              <a:lstStyle/>
              <a:p>
                <a:endParaRPr lang="en-US" dirty="0"/>
              </a:p>
            </p:txBody>
          </p:sp>
          <p:sp>
            <p:nvSpPr>
              <p:cNvPr id="482" name="Freeform 221"/>
              <p:cNvSpPr>
                <a:spLocks noChangeAspect="1"/>
              </p:cNvSpPr>
              <p:nvPr/>
            </p:nvSpPr>
            <p:spPr bwMode="gray">
              <a:xfrm>
                <a:off x="5113902" y="4918071"/>
                <a:ext cx="206376" cy="207964"/>
              </a:xfrm>
              <a:custGeom>
                <a:avLst/>
                <a:gdLst>
                  <a:gd name="T0" fmla="*/ 0 w 273"/>
                  <a:gd name="T1" fmla="*/ 52858229 h 251"/>
                  <a:gd name="T2" fmla="*/ 34859232 w 273"/>
                  <a:gd name="T3" fmla="*/ 54231116 h 251"/>
                  <a:gd name="T4" fmla="*/ 69718464 w 273"/>
                  <a:gd name="T5" fmla="*/ 22653882 h 251"/>
                  <a:gd name="T6" fmla="*/ 72004464 w 273"/>
                  <a:gd name="T7" fmla="*/ 9611039 h 251"/>
                  <a:gd name="T8" fmla="*/ 102291696 w 273"/>
                  <a:gd name="T9" fmla="*/ 0 h 251"/>
                  <a:gd name="T10" fmla="*/ 150866173 w 273"/>
                  <a:gd name="T11" fmla="*/ 18535220 h 251"/>
                  <a:gd name="T12" fmla="*/ 156009673 w 273"/>
                  <a:gd name="T13" fmla="*/ 43248019 h 251"/>
                  <a:gd name="T14" fmla="*/ 153152173 w 273"/>
                  <a:gd name="T15" fmla="*/ 106403316 h 251"/>
                  <a:gd name="T16" fmla="*/ 127436185 w 273"/>
                  <a:gd name="T17" fmla="*/ 172305217 h 251"/>
                  <a:gd name="T18" fmla="*/ 82290708 w 273"/>
                  <a:gd name="T19" fmla="*/ 160635261 h 251"/>
                  <a:gd name="T20" fmla="*/ 55431720 w 273"/>
                  <a:gd name="T21" fmla="*/ 144845815 h 251"/>
                  <a:gd name="T22" fmla="*/ 0 w 273"/>
                  <a:gd name="T23" fmla="*/ 52858229 h 2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51"/>
                  <a:gd name="T38" fmla="*/ 273 w 273"/>
                  <a:gd name="T39" fmla="*/ 251 h 2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51">
                    <a:moveTo>
                      <a:pt x="0" y="77"/>
                    </a:moveTo>
                    <a:lnTo>
                      <a:pt x="61" y="79"/>
                    </a:lnTo>
                    <a:lnTo>
                      <a:pt x="122" y="33"/>
                    </a:lnTo>
                    <a:lnTo>
                      <a:pt x="126" y="14"/>
                    </a:lnTo>
                    <a:lnTo>
                      <a:pt x="179" y="0"/>
                    </a:lnTo>
                    <a:lnTo>
                      <a:pt x="264" y="27"/>
                    </a:lnTo>
                    <a:lnTo>
                      <a:pt x="273" y="63"/>
                    </a:lnTo>
                    <a:lnTo>
                      <a:pt x="268" y="155"/>
                    </a:lnTo>
                    <a:lnTo>
                      <a:pt x="223" y="251"/>
                    </a:lnTo>
                    <a:lnTo>
                      <a:pt x="144" y="234"/>
                    </a:lnTo>
                    <a:lnTo>
                      <a:pt x="97" y="211"/>
                    </a:lnTo>
                    <a:lnTo>
                      <a:pt x="0" y="77"/>
                    </a:lnTo>
                    <a:close/>
                  </a:path>
                </a:pathLst>
              </a:custGeom>
              <a:grpFill/>
              <a:ln w="3175" cap="rnd">
                <a:solidFill>
                  <a:schemeClr val="accent5"/>
                </a:solidFill>
                <a:round/>
                <a:headEnd/>
                <a:tailEnd/>
              </a:ln>
            </p:spPr>
            <p:txBody>
              <a:bodyPr/>
              <a:lstStyle/>
              <a:p>
                <a:endParaRPr lang="en-US" dirty="0"/>
              </a:p>
            </p:txBody>
          </p:sp>
          <p:sp>
            <p:nvSpPr>
              <p:cNvPr id="483" name="Freeform 222"/>
              <p:cNvSpPr>
                <a:spLocks noChangeAspect="1"/>
              </p:cNvSpPr>
              <p:nvPr/>
            </p:nvSpPr>
            <p:spPr bwMode="gray">
              <a:xfrm>
                <a:off x="4763066" y="4954582"/>
                <a:ext cx="350836" cy="369886"/>
              </a:xfrm>
              <a:custGeom>
                <a:avLst/>
                <a:gdLst>
                  <a:gd name="T0" fmla="*/ 0 w 471"/>
                  <a:gd name="T1" fmla="*/ 9804516 h 442"/>
                  <a:gd name="T2" fmla="*/ 32181007 w 471"/>
                  <a:gd name="T3" fmla="*/ 0 h 442"/>
                  <a:gd name="T4" fmla="*/ 188647306 w 471"/>
                  <a:gd name="T5" fmla="*/ 28713106 h 442"/>
                  <a:gd name="T6" fmla="*/ 224712111 w 471"/>
                  <a:gd name="T7" fmla="*/ 16107658 h 442"/>
                  <a:gd name="T8" fmla="*/ 261331852 w 471"/>
                  <a:gd name="T9" fmla="*/ 21709522 h 442"/>
                  <a:gd name="T10" fmla="*/ 229150845 w 471"/>
                  <a:gd name="T11" fmla="*/ 44119485 h 442"/>
                  <a:gd name="T12" fmla="*/ 216944513 w 471"/>
                  <a:gd name="T13" fmla="*/ 28713106 h 442"/>
                  <a:gd name="T14" fmla="*/ 180324773 w 471"/>
                  <a:gd name="T15" fmla="*/ 39218064 h 442"/>
                  <a:gd name="T16" fmla="*/ 180324773 w 471"/>
                  <a:gd name="T17" fmla="*/ 126757430 h 442"/>
                  <a:gd name="T18" fmla="*/ 160350098 w 471"/>
                  <a:gd name="T19" fmla="*/ 127457035 h 442"/>
                  <a:gd name="T20" fmla="*/ 160350098 w 471"/>
                  <a:gd name="T21" fmla="*/ 195388205 h 442"/>
                  <a:gd name="T22" fmla="*/ 160350098 w 471"/>
                  <a:gd name="T23" fmla="*/ 294132134 h 442"/>
                  <a:gd name="T24" fmla="*/ 143705033 w 471"/>
                  <a:gd name="T25" fmla="*/ 309539350 h 442"/>
                  <a:gd name="T26" fmla="*/ 119291624 w 471"/>
                  <a:gd name="T27" fmla="*/ 309539350 h 442"/>
                  <a:gd name="T28" fmla="*/ 105975422 w 471"/>
                  <a:gd name="T29" fmla="*/ 288530271 h 442"/>
                  <a:gd name="T30" fmla="*/ 94323280 w 471"/>
                  <a:gd name="T31" fmla="*/ 299734834 h 442"/>
                  <a:gd name="T32" fmla="*/ 69355682 w 471"/>
                  <a:gd name="T33" fmla="*/ 265419865 h 442"/>
                  <a:gd name="T34" fmla="*/ 55484546 w 471"/>
                  <a:gd name="T35" fmla="*/ 157571025 h 442"/>
                  <a:gd name="T36" fmla="*/ 55484546 w 471"/>
                  <a:gd name="T37" fmla="*/ 144265135 h 442"/>
                  <a:gd name="T38" fmla="*/ 0 w 471"/>
                  <a:gd name="T39" fmla="*/ 9804516 h 4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1"/>
                  <a:gd name="T61" fmla="*/ 0 h 442"/>
                  <a:gd name="T62" fmla="*/ 471 w 471"/>
                  <a:gd name="T63" fmla="*/ 442 h 4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1" h="442">
                    <a:moveTo>
                      <a:pt x="0" y="14"/>
                    </a:moveTo>
                    <a:lnTo>
                      <a:pt x="58" y="0"/>
                    </a:lnTo>
                    <a:lnTo>
                      <a:pt x="340" y="41"/>
                    </a:lnTo>
                    <a:lnTo>
                      <a:pt x="405" y="23"/>
                    </a:lnTo>
                    <a:lnTo>
                      <a:pt x="471" y="31"/>
                    </a:lnTo>
                    <a:lnTo>
                      <a:pt x="413" y="63"/>
                    </a:lnTo>
                    <a:lnTo>
                      <a:pt x="391" y="41"/>
                    </a:lnTo>
                    <a:lnTo>
                      <a:pt x="325" y="56"/>
                    </a:lnTo>
                    <a:lnTo>
                      <a:pt x="325" y="181"/>
                    </a:lnTo>
                    <a:lnTo>
                      <a:pt x="289" y="182"/>
                    </a:lnTo>
                    <a:lnTo>
                      <a:pt x="289" y="279"/>
                    </a:lnTo>
                    <a:lnTo>
                      <a:pt x="289" y="420"/>
                    </a:lnTo>
                    <a:lnTo>
                      <a:pt x="259" y="442"/>
                    </a:lnTo>
                    <a:lnTo>
                      <a:pt x="215" y="442"/>
                    </a:lnTo>
                    <a:lnTo>
                      <a:pt x="191" y="412"/>
                    </a:lnTo>
                    <a:lnTo>
                      <a:pt x="170" y="428"/>
                    </a:lnTo>
                    <a:lnTo>
                      <a:pt x="125" y="379"/>
                    </a:lnTo>
                    <a:lnTo>
                      <a:pt x="100" y="225"/>
                    </a:lnTo>
                    <a:lnTo>
                      <a:pt x="100" y="206"/>
                    </a:lnTo>
                    <a:lnTo>
                      <a:pt x="0" y="14"/>
                    </a:lnTo>
                    <a:close/>
                  </a:path>
                </a:pathLst>
              </a:custGeom>
              <a:grpFill/>
              <a:ln w="3175" cap="rnd">
                <a:solidFill>
                  <a:schemeClr val="accent5"/>
                </a:solidFill>
                <a:round/>
                <a:headEnd/>
                <a:tailEnd/>
              </a:ln>
            </p:spPr>
            <p:txBody>
              <a:bodyPr/>
              <a:lstStyle/>
              <a:p>
                <a:endParaRPr lang="en-US" dirty="0"/>
              </a:p>
            </p:txBody>
          </p:sp>
          <p:sp>
            <p:nvSpPr>
              <p:cNvPr id="484" name="Freeform 223"/>
              <p:cNvSpPr>
                <a:spLocks noChangeAspect="1"/>
              </p:cNvSpPr>
              <p:nvPr/>
            </p:nvSpPr>
            <p:spPr bwMode="gray">
              <a:xfrm>
                <a:off x="4024879" y="3656010"/>
                <a:ext cx="217486" cy="201612"/>
              </a:xfrm>
              <a:custGeom>
                <a:avLst/>
                <a:gdLst>
                  <a:gd name="T0" fmla="*/ 0 w 291"/>
                  <a:gd name="T1" fmla="*/ 167964457 h 242"/>
                  <a:gd name="T2" fmla="*/ 76524782 w 291"/>
                  <a:gd name="T3" fmla="*/ 0 h 242"/>
                  <a:gd name="T4" fmla="*/ 160869379 w 291"/>
                  <a:gd name="T5" fmla="*/ 2775914 h 242"/>
                  <a:gd name="T6" fmla="*/ 162545001 w 291"/>
                  <a:gd name="T7" fmla="*/ 11799301 h 242"/>
                  <a:gd name="T8" fmla="*/ 160869379 w 291"/>
                  <a:gd name="T9" fmla="*/ 43032498 h 242"/>
                  <a:gd name="T10" fmla="*/ 98867647 w 291"/>
                  <a:gd name="T11" fmla="*/ 41643708 h 242"/>
                  <a:gd name="T12" fmla="*/ 97750317 w 291"/>
                  <a:gd name="T13" fmla="*/ 106886851 h 242"/>
                  <a:gd name="T14" fmla="*/ 75965743 w 291"/>
                  <a:gd name="T15" fmla="*/ 118685319 h 242"/>
                  <a:gd name="T16" fmla="*/ 77083073 w 291"/>
                  <a:gd name="T17" fmla="*/ 158247092 h 242"/>
                  <a:gd name="T18" fmla="*/ 0 w 291"/>
                  <a:gd name="T19" fmla="*/ 167964457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1"/>
                  <a:gd name="T31" fmla="*/ 0 h 242"/>
                  <a:gd name="T32" fmla="*/ 291 w 291"/>
                  <a:gd name="T33" fmla="*/ 242 h 2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1" h="242">
                    <a:moveTo>
                      <a:pt x="0" y="242"/>
                    </a:moveTo>
                    <a:lnTo>
                      <a:pt x="137" y="0"/>
                    </a:lnTo>
                    <a:lnTo>
                      <a:pt x="288" y="4"/>
                    </a:lnTo>
                    <a:lnTo>
                      <a:pt x="291" y="17"/>
                    </a:lnTo>
                    <a:lnTo>
                      <a:pt x="288" y="62"/>
                    </a:lnTo>
                    <a:lnTo>
                      <a:pt x="177" y="60"/>
                    </a:lnTo>
                    <a:lnTo>
                      <a:pt x="175" y="154"/>
                    </a:lnTo>
                    <a:lnTo>
                      <a:pt x="136" y="171"/>
                    </a:lnTo>
                    <a:lnTo>
                      <a:pt x="138" y="228"/>
                    </a:lnTo>
                    <a:lnTo>
                      <a:pt x="0" y="242"/>
                    </a:lnTo>
                    <a:close/>
                  </a:path>
                </a:pathLst>
              </a:custGeom>
              <a:grpFill/>
              <a:ln w="3175" cap="rnd">
                <a:solidFill>
                  <a:schemeClr val="accent5"/>
                </a:solidFill>
                <a:round/>
                <a:headEnd/>
                <a:tailEnd/>
              </a:ln>
            </p:spPr>
            <p:txBody>
              <a:bodyPr/>
              <a:lstStyle/>
              <a:p>
                <a:endParaRPr lang="en-US" dirty="0"/>
              </a:p>
            </p:txBody>
          </p:sp>
          <p:sp>
            <p:nvSpPr>
              <p:cNvPr id="485" name="Freeform 224"/>
              <p:cNvSpPr>
                <a:spLocks noChangeAspect="1"/>
              </p:cNvSpPr>
              <p:nvPr/>
            </p:nvSpPr>
            <p:spPr bwMode="gray">
              <a:xfrm>
                <a:off x="5032941" y="3800471"/>
                <a:ext cx="431801" cy="565149"/>
              </a:xfrm>
              <a:custGeom>
                <a:avLst/>
                <a:gdLst>
                  <a:gd name="T0" fmla="*/ 0 w 576"/>
                  <a:gd name="T1" fmla="*/ 246446712 h 684"/>
                  <a:gd name="T2" fmla="*/ 15173722 w 576"/>
                  <a:gd name="T3" fmla="*/ 292868331 h 684"/>
                  <a:gd name="T4" fmla="*/ 29222965 w 576"/>
                  <a:gd name="T5" fmla="*/ 344068938 h 684"/>
                  <a:gd name="T6" fmla="*/ 62379357 w 576"/>
                  <a:gd name="T7" fmla="*/ 362501587 h 684"/>
                  <a:gd name="T8" fmla="*/ 110147982 w 576"/>
                  <a:gd name="T9" fmla="*/ 431451539 h 684"/>
                  <a:gd name="T10" fmla="*/ 174775548 w 576"/>
                  <a:gd name="T11" fmla="*/ 466951056 h 684"/>
                  <a:gd name="T12" fmla="*/ 234907446 w 576"/>
                  <a:gd name="T13" fmla="*/ 458076384 h 684"/>
                  <a:gd name="T14" fmla="*/ 271435777 w 576"/>
                  <a:gd name="T15" fmla="*/ 444422723 h 684"/>
                  <a:gd name="T16" fmla="*/ 249518928 w 576"/>
                  <a:gd name="T17" fmla="*/ 395270372 h 684"/>
                  <a:gd name="T18" fmla="*/ 215238057 w 576"/>
                  <a:gd name="T19" fmla="*/ 366597272 h 684"/>
                  <a:gd name="T20" fmla="*/ 237717145 w 576"/>
                  <a:gd name="T21" fmla="*/ 348165450 h 684"/>
                  <a:gd name="T22" fmla="*/ 239965353 w 576"/>
                  <a:gd name="T23" fmla="*/ 304473736 h 684"/>
                  <a:gd name="T24" fmla="*/ 278179653 w 576"/>
                  <a:gd name="T25" fmla="*/ 247129189 h 684"/>
                  <a:gd name="T26" fmla="*/ 293353375 w 576"/>
                  <a:gd name="T27" fmla="*/ 146092927 h 684"/>
                  <a:gd name="T28" fmla="*/ 323700069 w 576"/>
                  <a:gd name="T29" fmla="*/ 123564594 h 684"/>
                  <a:gd name="T30" fmla="*/ 300097252 w 576"/>
                  <a:gd name="T31" fmla="*/ 101718738 h 684"/>
                  <a:gd name="T32" fmla="*/ 291105167 w 576"/>
                  <a:gd name="T33" fmla="*/ 26624018 h 684"/>
                  <a:gd name="T34" fmla="*/ 265816380 w 576"/>
                  <a:gd name="T35" fmla="*/ 0 h 684"/>
                  <a:gd name="T36" fmla="*/ 234907446 w 576"/>
                  <a:gd name="T37" fmla="*/ 32085482 h 684"/>
                  <a:gd name="T38" fmla="*/ 59008169 w 576"/>
                  <a:gd name="T39" fmla="*/ 25941542 h 684"/>
                  <a:gd name="T40" fmla="*/ 59008169 w 576"/>
                  <a:gd name="T41" fmla="*/ 73728940 h 684"/>
                  <a:gd name="T42" fmla="*/ 41586238 w 576"/>
                  <a:gd name="T43" fmla="*/ 75094719 h 684"/>
                  <a:gd name="T44" fmla="*/ 41586238 w 576"/>
                  <a:gd name="T45" fmla="*/ 88748380 h 684"/>
                  <a:gd name="T46" fmla="*/ 40462509 w 576"/>
                  <a:gd name="T47" fmla="*/ 178178410 h 684"/>
                  <a:gd name="T48" fmla="*/ 20793119 w 576"/>
                  <a:gd name="T49" fmla="*/ 182957398 h 684"/>
                  <a:gd name="T50" fmla="*/ 0 w 576"/>
                  <a:gd name="T51" fmla="*/ 246446712 h 6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76"/>
                  <a:gd name="T79" fmla="*/ 0 h 684"/>
                  <a:gd name="T80" fmla="*/ 576 w 576"/>
                  <a:gd name="T81" fmla="*/ 684 h 6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76" h="684">
                    <a:moveTo>
                      <a:pt x="0" y="361"/>
                    </a:moveTo>
                    <a:lnTo>
                      <a:pt x="27" y="429"/>
                    </a:lnTo>
                    <a:lnTo>
                      <a:pt x="52" y="504"/>
                    </a:lnTo>
                    <a:lnTo>
                      <a:pt x="111" y="531"/>
                    </a:lnTo>
                    <a:lnTo>
                      <a:pt x="196" y="632"/>
                    </a:lnTo>
                    <a:lnTo>
                      <a:pt x="311" y="684"/>
                    </a:lnTo>
                    <a:lnTo>
                      <a:pt x="418" y="671"/>
                    </a:lnTo>
                    <a:lnTo>
                      <a:pt x="483" y="651"/>
                    </a:lnTo>
                    <a:lnTo>
                      <a:pt x="444" y="579"/>
                    </a:lnTo>
                    <a:lnTo>
                      <a:pt x="383" y="537"/>
                    </a:lnTo>
                    <a:lnTo>
                      <a:pt x="423" y="510"/>
                    </a:lnTo>
                    <a:lnTo>
                      <a:pt x="427" y="446"/>
                    </a:lnTo>
                    <a:lnTo>
                      <a:pt x="495" y="362"/>
                    </a:lnTo>
                    <a:lnTo>
                      <a:pt x="522" y="214"/>
                    </a:lnTo>
                    <a:lnTo>
                      <a:pt x="576" y="181"/>
                    </a:lnTo>
                    <a:lnTo>
                      <a:pt x="534" y="149"/>
                    </a:lnTo>
                    <a:lnTo>
                      <a:pt x="518" y="39"/>
                    </a:lnTo>
                    <a:lnTo>
                      <a:pt x="473" y="0"/>
                    </a:lnTo>
                    <a:lnTo>
                      <a:pt x="418" y="47"/>
                    </a:lnTo>
                    <a:lnTo>
                      <a:pt x="105" y="38"/>
                    </a:lnTo>
                    <a:lnTo>
                      <a:pt x="105" y="108"/>
                    </a:lnTo>
                    <a:lnTo>
                      <a:pt x="74" y="110"/>
                    </a:lnTo>
                    <a:lnTo>
                      <a:pt x="74" y="130"/>
                    </a:lnTo>
                    <a:lnTo>
                      <a:pt x="72" y="261"/>
                    </a:lnTo>
                    <a:lnTo>
                      <a:pt x="37" y="268"/>
                    </a:lnTo>
                    <a:lnTo>
                      <a:pt x="0" y="361"/>
                    </a:lnTo>
                    <a:close/>
                  </a:path>
                </a:pathLst>
              </a:custGeom>
              <a:grpFill/>
              <a:ln w="3175" cap="rnd">
                <a:solidFill>
                  <a:schemeClr val="accent5"/>
                </a:solidFill>
                <a:round/>
                <a:headEnd/>
                <a:tailEnd/>
              </a:ln>
            </p:spPr>
            <p:txBody>
              <a:bodyPr/>
              <a:lstStyle/>
              <a:p>
                <a:endParaRPr lang="en-US" dirty="0"/>
              </a:p>
            </p:txBody>
          </p:sp>
          <p:sp>
            <p:nvSpPr>
              <p:cNvPr id="486" name="Freeform 225"/>
              <p:cNvSpPr>
                <a:spLocks noChangeAspect="1"/>
              </p:cNvSpPr>
              <p:nvPr/>
            </p:nvSpPr>
            <p:spPr bwMode="gray">
              <a:xfrm>
                <a:off x="5263126" y="5218108"/>
                <a:ext cx="33337" cy="49213"/>
              </a:xfrm>
              <a:custGeom>
                <a:avLst/>
                <a:gdLst>
                  <a:gd name="T0" fmla="*/ 0 w 42"/>
                  <a:gd name="T1" fmla="*/ 24818954 h 55"/>
                  <a:gd name="T2" fmla="*/ 14490483 w 42"/>
                  <a:gd name="T3" fmla="*/ 44033108 h 55"/>
                  <a:gd name="T4" fmla="*/ 26460847 w 42"/>
                  <a:gd name="T5" fmla="*/ 28021313 h 55"/>
                  <a:gd name="T6" fmla="*/ 23940728 w 42"/>
                  <a:gd name="T7" fmla="*/ 0 h 55"/>
                  <a:gd name="T8" fmla="*/ 0 w 42"/>
                  <a:gd name="T9" fmla="*/ 24818954 h 55"/>
                  <a:gd name="T10" fmla="*/ 0 60000 65536"/>
                  <a:gd name="T11" fmla="*/ 0 60000 65536"/>
                  <a:gd name="T12" fmla="*/ 0 60000 65536"/>
                  <a:gd name="T13" fmla="*/ 0 60000 65536"/>
                  <a:gd name="T14" fmla="*/ 0 60000 65536"/>
                  <a:gd name="T15" fmla="*/ 0 w 42"/>
                  <a:gd name="T16" fmla="*/ 0 h 55"/>
                  <a:gd name="T17" fmla="*/ 42 w 42"/>
                  <a:gd name="T18" fmla="*/ 55 h 55"/>
                </a:gdLst>
                <a:ahLst/>
                <a:cxnLst>
                  <a:cxn ang="T10">
                    <a:pos x="T0" y="T1"/>
                  </a:cxn>
                  <a:cxn ang="T11">
                    <a:pos x="T2" y="T3"/>
                  </a:cxn>
                  <a:cxn ang="T12">
                    <a:pos x="T4" y="T5"/>
                  </a:cxn>
                  <a:cxn ang="T13">
                    <a:pos x="T6" y="T7"/>
                  </a:cxn>
                  <a:cxn ang="T14">
                    <a:pos x="T8" y="T9"/>
                  </a:cxn>
                </a:cxnLst>
                <a:rect l="T15" t="T16" r="T17" b="T18"/>
                <a:pathLst>
                  <a:path w="42" h="55">
                    <a:moveTo>
                      <a:pt x="0" y="31"/>
                    </a:moveTo>
                    <a:lnTo>
                      <a:pt x="23" y="55"/>
                    </a:lnTo>
                    <a:lnTo>
                      <a:pt x="42" y="35"/>
                    </a:lnTo>
                    <a:lnTo>
                      <a:pt x="38" y="0"/>
                    </a:lnTo>
                    <a:lnTo>
                      <a:pt x="0" y="31"/>
                    </a:lnTo>
                    <a:close/>
                  </a:path>
                </a:pathLst>
              </a:custGeom>
              <a:grpFill/>
              <a:ln w="3175" cap="rnd">
                <a:solidFill>
                  <a:schemeClr val="accent5"/>
                </a:solidFill>
                <a:round/>
                <a:headEnd/>
                <a:tailEnd/>
              </a:ln>
            </p:spPr>
            <p:txBody>
              <a:bodyPr/>
              <a:lstStyle/>
              <a:p>
                <a:endParaRPr lang="en-US" dirty="0"/>
              </a:p>
            </p:txBody>
          </p:sp>
          <p:sp>
            <p:nvSpPr>
              <p:cNvPr id="487" name="Freeform 226"/>
              <p:cNvSpPr>
                <a:spLocks noChangeAspect="1"/>
              </p:cNvSpPr>
              <p:nvPr/>
            </p:nvSpPr>
            <p:spPr bwMode="gray">
              <a:xfrm>
                <a:off x="5236139" y="4492619"/>
                <a:ext cx="279399" cy="309564"/>
              </a:xfrm>
              <a:custGeom>
                <a:avLst/>
                <a:gdLst>
                  <a:gd name="T0" fmla="*/ 0 w 374"/>
                  <a:gd name="T1" fmla="*/ 82154349 h 371"/>
                  <a:gd name="T2" fmla="*/ 1674159 w 374"/>
                  <a:gd name="T3" fmla="*/ 131586804 h 371"/>
                  <a:gd name="T4" fmla="*/ 26788782 w 374"/>
                  <a:gd name="T5" fmla="*/ 182411041 h 371"/>
                  <a:gd name="T6" fmla="*/ 63065212 w 374"/>
                  <a:gd name="T7" fmla="*/ 203994507 h 371"/>
                  <a:gd name="T8" fmla="*/ 82040506 w 374"/>
                  <a:gd name="T9" fmla="*/ 208868247 h 371"/>
                  <a:gd name="T10" fmla="*/ 102689959 w 374"/>
                  <a:gd name="T11" fmla="*/ 258299868 h 371"/>
                  <a:gd name="T12" fmla="*/ 180265294 w 374"/>
                  <a:gd name="T13" fmla="*/ 252033512 h 371"/>
                  <a:gd name="T14" fmla="*/ 208728235 w 374"/>
                  <a:gd name="T15" fmla="*/ 230450879 h 371"/>
                  <a:gd name="T16" fmla="*/ 179707241 w 374"/>
                  <a:gd name="T17" fmla="*/ 128801571 h 371"/>
                  <a:gd name="T18" fmla="*/ 186962676 w 374"/>
                  <a:gd name="T19" fmla="*/ 89813321 h 371"/>
                  <a:gd name="T20" fmla="*/ 87621035 w 374"/>
                  <a:gd name="T21" fmla="*/ 0 h 371"/>
                  <a:gd name="T22" fmla="*/ 61390306 w 374"/>
                  <a:gd name="T23" fmla="*/ 44558715 h 371"/>
                  <a:gd name="T24" fmla="*/ 49670447 w 374"/>
                  <a:gd name="T25" fmla="*/ 32722728 h 371"/>
                  <a:gd name="T26" fmla="*/ 42415012 w 374"/>
                  <a:gd name="T27" fmla="*/ 43166099 h 371"/>
                  <a:gd name="T28" fmla="*/ 41298906 w 374"/>
                  <a:gd name="T29" fmla="*/ 0 h 371"/>
                  <a:gd name="T30" fmla="*/ 15626976 w 374"/>
                  <a:gd name="T31" fmla="*/ 2088507 h 371"/>
                  <a:gd name="T32" fmla="*/ 20091400 w 374"/>
                  <a:gd name="T33" fmla="*/ 34115345 h 371"/>
                  <a:gd name="T34" fmla="*/ 21207506 w 374"/>
                  <a:gd name="T35" fmla="*/ 54305360 h 371"/>
                  <a:gd name="T36" fmla="*/ 0 w 374"/>
                  <a:gd name="T37" fmla="*/ 82154349 h 3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4"/>
                  <a:gd name="T58" fmla="*/ 0 h 371"/>
                  <a:gd name="T59" fmla="*/ 374 w 374"/>
                  <a:gd name="T60" fmla="*/ 371 h 3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4" h="371">
                    <a:moveTo>
                      <a:pt x="0" y="118"/>
                    </a:moveTo>
                    <a:lnTo>
                      <a:pt x="3" y="189"/>
                    </a:lnTo>
                    <a:lnTo>
                      <a:pt x="48" y="262"/>
                    </a:lnTo>
                    <a:lnTo>
                      <a:pt x="113" y="293"/>
                    </a:lnTo>
                    <a:lnTo>
                      <a:pt x="147" y="300"/>
                    </a:lnTo>
                    <a:lnTo>
                      <a:pt x="184" y="371"/>
                    </a:lnTo>
                    <a:lnTo>
                      <a:pt x="323" y="362"/>
                    </a:lnTo>
                    <a:lnTo>
                      <a:pt x="374" y="331"/>
                    </a:lnTo>
                    <a:lnTo>
                      <a:pt x="322" y="185"/>
                    </a:lnTo>
                    <a:lnTo>
                      <a:pt x="335" y="129"/>
                    </a:lnTo>
                    <a:lnTo>
                      <a:pt x="157" y="0"/>
                    </a:lnTo>
                    <a:lnTo>
                      <a:pt x="110" y="64"/>
                    </a:lnTo>
                    <a:lnTo>
                      <a:pt x="89" y="47"/>
                    </a:lnTo>
                    <a:lnTo>
                      <a:pt x="76" y="62"/>
                    </a:lnTo>
                    <a:lnTo>
                      <a:pt x="74" y="0"/>
                    </a:lnTo>
                    <a:lnTo>
                      <a:pt x="28" y="3"/>
                    </a:lnTo>
                    <a:lnTo>
                      <a:pt x="36" y="49"/>
                    </a:lnTo>
                    <a:lnTo>
                      <a:pt x="38" y="78"/>
                    </a:lnTo>
                    <a:lnTo>
                      <a:pt x="0" y="118"/>
                    </a:lnTo>
                    <a:close/>
                  </a:path>
                </a:pathLst>
              </a:custGeom>
              <a:grpFill/>
              <a:ln w="3175" cap="rnd">
                <a:solidFill>
                  <a:schemeClr val="accent5"/>
                </a:solidFill>
                <a:round/>
                <a:headEnd/>
                <a:tailEnd/>
              </a:ln>
            </p:spPr>
            <p:txBody>
              <a:bodyPr/>
              <a:lstStyle/>
              <a:p>
                <a:endParaRPr lang="en-US" dirty="0"/>
              </a:p>
            </p:txBody>
          </p:sp>
          <p:sp>
            <p:nvSpPr>
              <p:cNvPr id="488" name="Freeform 227"/>
              <p:cNvSpPr>
                <a:spLocks noChangeAspect="1"/>
              </p:cNvSpPr>
              <p:nvPr/>
            </p:nvSpPr>
            <p:spPr bwMode="gray">
              <a:xfrm>
                <a:off x="4459854" y="4144958"/>
                <a:ext cx="53974" cy="149224"/>
              </a:xfrm>
              <a:custGeom>
                <a:avLst/>
                <a:gdLst>
                  <a:gd name="T0" fmla="*/ 0 w 74"/>
                  <a:gd name="T1" fmla="*/ 0 h 177"/>
                  <a:gd name="T2" fmla="*/ 20216555 w 74"/>
                  <a:gd name="T3" fmla="*/ 6397284 h 177"/>
                  <a:gd name="T4" fmla="*/ 39368927 w 74"/>
                  <a:gd name="T5" fmla="*/ 121544184 h 177"/>
                  <a:gd name="T6" fmla="*/ 26068466 w 74"/>
                  <a:gd name="T7" fmla="*/ 125808478 h 177"/>
                  <a:gd name="T8" fmla="*/ 0 w 74"/>
                  <a:gd name="T9" fmla="*/ 0 h 177"/>
                  <a:gd name="T10" fmla="*/ 0 60000 65536"/>
                  <a:gd name="T11" fmla="*/ 0 60000 65536"/>
                  <a:gd name="T12" fmla="*/ 0 60000 65536"/>
                  <a:gd name="T13" fmla="*/ 0 60000 65536"/>
                  <a:gd name="T14" fmla="*/ 0 60000 65536"/>
                  <a:gd name="T15" fmla="*/ 0 w 74"/>
                  <a:gd name="T16" fmla="*/ 0 h 177"/>
                  <a:gd name="T17" fmla="*/ 74 w 74"/>
                  <a:gd name="T18" fmla="*/ 177 h 177"/>
                </a:gdLst>
                <a:ahLst/>
                <a:cxnLst>
                  <a:cxn ang="T10">
                    <a:pos x="T0" y="T1"/>
                  </a:cxn>
                  <a:cxn ang="T11">
                    <a:pos x="T2" y="T3"/>
                  </a:cxn>
                  <a:cxn ang="T12">
                    <a:pos x="T4" y="T5"/>
                  </a:cxn>
                  <a:cxn ang="T13">
                    <a:pos x="T6" y="T7"/>
                  </a:cxn>
                  <a:cxn ang="T14">
                    <a:pos x="T8" y="T9"/>
                  </a:cxn>
                </a:cxnLst>
                <a:rect l="T15" t="T16" r="T17" b="T18"/>
                <a:pathLst>
                  <a:path w="74" h="177">
                    <a:moveTo>
                      <a:pt x="0" y="0"/>
                    </a:moveTo>
                    <a:lnTo>
                      <a:pt x="38" y="9"/>
                    </a:lnTo>
                    <a:lnTo>
                      <a:pt x="74" y="171"/>
                    </a:lnTo>
                    <a:lnTo>
                      <a:pt x="49" y="177"/>
                    </a:lnTo>
                    <a:lnTo>
                      <a:pt x="0" y="0"/>
                    </a:lnTo>
                    <a:close/>
                  </a:path>
                </a:pathLst>
              </a:custGeom>
              <a:grpFill/>
              <a:ln w="3175" cap="rnd">
                <a:solidFill>
                  <a:schemeClr val="accent5"/>
                </a:solidFill>
                <a:round/>
                <a:headEnd/>
                <a:tailEnd/>
              </a:ln>
            </p:spPr>
            <p:txBody>
              <a:bodyPr/>
              <a:lstStyle/>
              <a:p>
                <a:endParaRPr lang="en-US" dirty="0"/>
              </a:p>
            </p:txBody>
          </p:sp>
          <p:sp>
            <p:nvSpPr>
              <p:cNvPr id="489" name="Freeform 228"/>
              <p:cNvSpPr>
                <a:spLocks noChangeAspect="1"/>
              </p:cNvSpPr>
              <p:nvPr/>
            </p:nvSpPr>
            <p:spPr bwMode="gray">
              <a:xfrm>
                <a:off x="5236139" y="4352919"/>
                <a:ext cx="139700" cy="150813"/>
              </a:xfrm>
              <a:custGeom>
                <a:avLst/>
                <a:gdLst>
                  <a:gd name="T0" fmla="*/ 0 w 185"/>
                  <a:gd name="T1" fmla="*/ 124287218 h 183"/>
                  <a:gd name="T2" fmla="*/ 15396450 w 185"/>
                  <a:gd name="T3" fmla="*/ 117495689 h 183"/>
                  <a:gd name="T4" fmla="*/ 41626824 w 185"/>
                  <a:gd name="T5" fmla="*/ 115458477 h 183"/>
                  <a:gd name="T6" fmla="*/ 42767078 w 185"/>
                  <a:gd name="T7" fmla="*/ 98479241 h 183"/>
                  <a:gd name="T8" fmla="*/ 83823776 w 185"/>
                  <a:gd name="T9" fmla="*/ 88291534 h 183"/>
                  <a:gd name="T10" fmla="*/ 105492378 w 185"/>
                  <a:gd name="T11" fmla="*/ 46183391 h 183"/>
                  <a:gd name="T12" fmla="*/ 83823776 w 185"/>
                  <a:gd name="T13" fmla="*/ 0 h 183"/>
                  <a:gd name="T14" fmla="*/ 22808857 w 185"/>
                  <a:gd name="T15" fmla="*/ 8828741 h 183"/>
                  <a:gd name="T16" fmla="*/ 30222018 w 185"/>
                  <a:gd name="T17" fmla="*/ 42787214 h 183"/>
                  <a:gd name="T18" fmla="*/ 17106831 w 185"/>
                  <a:gd name="T19" fmla="*/ 65199839 h 183"/>
                  <a:gd name="T20" fmla="*/ 0 w 185"/>
                  <a:gd name="T21" fmla="*/ 124287218 h 1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83"/>
                  <a:gd name="T35" fmla="*/ 185 w 185"/>
                  <a:gd name="T36" fmla="*/ 183 h 1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83">
                    <a:moveTo>
                      <a:pt x="0" y="183"/>
                    </a:moveTo>
                    <a:lnTo>
                      <a:pt x="27" y="173"/>
                    </a:lnTo>
                    <a:lnTo>
                      <a:pt x="73" y="170"/>
                    </a:lnTo>
                    <a:lnTo>
                      <a:pt x="75" y="145"/>
                    </a:lnTo>
                    <a:lnTo>
                      <a:pt x="147" y="130"/>
                    </a:lnTo>
                    <a:lnTo>
                      <a:pt x="185" y="68"/>
                    </a:lnTo>
                    <a:lnTo>
                      <a:pt x="147" y="0"/>
                    </a:lnTo>
                    <a:lnTo>
                      <a:pt x="40" y="13"/>
                    </a:lnTo>
                    <a:lnTo>
                      <a:pt x="53" y="63"/>
                    </a:lnTo>
                    <a:lnTo>
                      <a:pt x="30" y="96"/>
                    </a:lnTo>
                    <a:lnTo>
                      <a:pt x="0" y="183"/>
                    </a:lnTo>
                    <a:close/>
                  </a:path>
                </a:pathLst>
              </a:custGeom>
              <a:grpFill/>
              <a:ln w="3175" cap="rnd">
                <a:solidFill>
                  <a:schemeClr val="accent5"/>
                </a:solidFill>
                <a:round/>
                <a:headEnd/>
                <a:tailEnd/>
              </a:ln>
            </p:spPr>
            <p:txBody>
              <a:bodyPr/>
              <a:lstStyle/>
              <a:p>
                <a:endParaRPr lang="en-US" dirty="0"/>
              </a:p>
            </p:txBody>
          </p:sp>
          <p:sp>
            <p:nvSpPr>
              <p:cNvPr id="490" name="Freeform 229"/>
              <p:cNvSpPr>
                <a:spLocks noChangeAspect="1"/>
              </p:cNvSpPr>
              <p:nvPr/>
            </p:nvSpPr>
            <p:spPr bwMode="gray">
              <a:xfrm>
                <a:off x="5098028" y="3535359"/>
                <a:ext cx="292098" cy="300037"/>
              </a:xfrm>
              <a:custGeom>
                <a:avLst/>
                <a:gdLst>
                  <a:gd name="T0" fmla="*/ 0 w 389"/>
                  <a:gd name="T1" fmla="*/ 40542808 h 365"/>
                  <a:gd name="T2" fmla="*/ 9021310 w 389"/>
                  <a:gd name="T3" fmla="*/ 240554870 h 365"/>
                  <a:gd name="T4" fmla="*/ 185506778 w 389"/>
                  <a:gd name="T5" fmla="*/ 246636168 h 365"/>
                  <a:gd name="T6" fmla="*/ 216518937 w 389"/>
                  <a:gd name="T7" fmla="*/ 214877457 h 365"/>
                  <a:gd name="T8" fmla="*/ 219337815 w 389"/>
                  <a:gd name="T9" fmla="*/ 193255065 h 365"/>
                  <a:gd name="T10" fmla="*/ 153367518 w 389"/>
                  <a:gd name="T11" fmla="*/ 52029704 h 365"/>
                  <a:gd name="T12" fmla="*/ 185506778 w 389"/>
                  <a:gd name="T13" fmla="*/ 97303232 h 365"/>
                  <a:gd name="T14" fmla="*/ 202422296 w 389"/>
                  <a:gd name="T15" fmla="*/ 58787524 h 365"/>
                  <a:gd name="T16" fmla="*/ 185506778 w 389"/>
                  <a:gd name="T17" fmla="*/ 9459797 h 365"/>
                  <a:gd name="T18" fmla="*/ 144909383 w 389"/>
                  <a:gd name="T19" fmla="*/ 16892494 h 365"/>
                  <a:gd name="T20" fmla="*/ 143781532 w 389"/>
                  <a:gd name="T21" fmla="*/ 3378499 h 365"/>
                  <a:gd name="T22" fmla="*/ 122355359 w 389"/>
                  <a:gd name="T23" fmla="*/ 3378499 h 365"/>
                  <a:gd name="T24" fmla="*/ 85705444 w 389"/>
                  <a:gd name="T25" fmla="*/ 21623214 h 365"/>
                  <a:gd name="T26" fmla="*/ 9021310 w 389"/>
                  <a:gd name="T27" fmla="*/ 0 h 365"/>
                  <a:gd name="T28" fmla="*/ 0 w 389"/>
                  <a:gd name="T29" fmla="*/ 40542808 h 3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9"/>
                  <a:gd name="T46" fmla="*/ 0 h 365"/>
                  <a:gd name="T47" fmla="*/ 389 w 389"/>
                  <a:gd name="T48" fmla="*/ 365 h 3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9" h="365">
                    <a:moveTo>
                      <a:pt x="0" y="60"/>
                    </a:moveTo>
                    <a:lnTo>
                      <a:pt x="16" y="356"/>
                    </a:lnTo>
                    <a:lnTo>
                      <a:pt x="329" y="365"/>
                    </a:lnTo>
                    <a:lnTo>
                      <a:pt x="384" y="318"/>
                    </a:lnTo>
                    <a:lnTo>
                      <a:pt x="389" y="286"/>
                    </a:lnTo>
                    <a:lnTo>
                      <a:pt x="272" y="77"/>
                    </a:lnTo>
                    <a:lnTo>
                      <a:pt x="329" y="144"/>
                    </a:lnTo>
                    <a:lnTo>
                      <a:pt x="359" y="87"/>
                    </a:lnTo>
                    <a:lnTo>
                      <a:pt x="329" y="14"/>
                    </a:lnTo>
                    <a:lnTo>
                      <a:pt x="257" y="25"/>
                    </a:lnTo>
                    <a:lnTo>
                      <a:pt x="255" y="5"/>
                    </a:lnTo>
                    <a:lnTo>
                      <a:pt x="217" y="5"/>
                    </a:lnTo>
                    <a:lnTo>
                      <a:pt x="152" y="32"/>
                    </a:lnTo>
                    <a:lnTo>
                      <a:pt x="16" y="0"/>
                    </a:lnTo>
                    <a:lnTo>
                      <a:pt x="0" y="60"/>
                    </a:lnTo>
                    <a:close/>
                  </a:path>
                </a:pathLst>
              </a:custGeom>
              <a:grpFill/>
              <a:ln w="3175" cap="rnd">
                <a:solidFill>
                  <a:schemeClr val="accent5"/>
                </a:solidFill>
                <a:round/>
                <a:headEnd/>
                <a:tailEnd/>
              </a:ln>
            </p:spPr>
            <p:txBody>
              <a:bodyPr/>
              <a:lstStyle/>
              <a:p>
                <a:endParaRPr lang="en-US" dirty="0"/>
              </a:p>
            </p:txBody>
          </p:sp>
          <p:sp>
            <p:nvSpPr>
              <p:cNvPr id="491" name="Freeform 230"/>
              <p:cNvSpPr>
                <a:spLocks noChangeAspect="1"/>
              </p:cNvSpPr>
              <p:nvPr/>
            </p:nvSpPr>
            <p:spPr bwMode="gray">
              <a:xfrm>
                <a:off x="4331265" y="4038594"/>
                <a:ext cx="195263" cy="155573"/>
              </a:xfrm>
              <a:custGeom>
                <a:avLst/>
                <a:gdLst>
                  <a:gd name="T0" fmla="*/ 0 w 262"/>
                  <a:gd name="T1" fmla="*/ 108614277 h 190"/>
                  <a:gd name="T2" fmla="*/ 9997913 w 262"/>
                  <a:gd name="T3" fmla="*/ 122693814 h 190"/>
                  <a:gd name="T4" fmla="*/ 48879099 w 262"/>
                  <a:gd name="T5" fmla="*/ 127387266 h 190"/>
                  <a:gd name="T6" fmla="*/ 44990980 w 262"/>
                  <a:gd name="T7" fmla="*/ 95205349 h 190"/>
                  <a:gd name="T8" fmla="*/ 96646242 w 262"/>
                  <a:gd name="T9" fmla="*/ 89171496 h 190"/>
                  <a:gd name="T10" fmla="*/ 117753278 w 262"/>
                  <a:gd name="T11" fmla="*/ 95205349 h 190"/>
                  <a:gd name="T12" fmla="*/ 145525340 w 262"/>
                  <a:gd name="T13" fmla="*/ 71068298 h 190"/>
                  <a:gd name="T14" fmla="*/ 108310597 w 262"/>
                  <a:gd name="T15" fmla="*/ 22795832 h 190"/>
                  <a:gd name="T16" fmla="*/ 103867246 w 262"/>
                  <a:gd name="T17" fmla="*/ 0 h 190"/>
                  <a:gd name="T18" fmla="*/ 24439177 w 262"/>
                  <a:gd name="T19" fmla="*/ 41568821 h 190"/>
                  <a:gd name="T20" fmla="*/ 0 w 262"/>
                  <a:gd name="T21" fmla="*/ 108614277 h 1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2"/>
                  <a:gd name="T34" fmla="*/ 0 h 190"/>
                  <a:gd name="T35" fmla="*/ 262 w 262"/>
                  <a:gd name="T36" fmla="*/ 190 h 1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2" h="190">
                    <a:moveTo>
                      <a:pt x="0" y="162"/>
                    </a:moveTo>
                    <a:lnTo>
                      <a:pt x="18" y="183"/>
                    </a:lnTo>
                    <a:lnTo>
                      <a:pt x="88" y="190"/>
                    </a:lnTo>
                    <a:lnTo>
                      <a:pt x="81" y="142"/>
                    </a:lnTo>
                    <a:lnTo>
                      <a:pt x="174" y="133"/>
                    </a:lnTo>
                    <a:lnTo>
                      <a:pt x="212" y="142"/>
                    </a:lnTo>
                    <a:lnTo>
                      <a:pt x="262" y="106"/>
                    </a:lnTo>
                    <a:lnTo>
                      <a:pt x="195" y="34"/>
                    </a:lnTo>
                    <a:lnTo>
                      <a:pt x="187" y="0"/>
                    </a:lnTo>
                    <a:lnTo>
                      <a:pt x="44" y="62"/>
                    </a:lnTo>
                    <a:lnTo>
                      <a:pt x="0" y="162"/>
                    </a:lnTo>
                    <a:close/>
                  </a:path>
                </a:pathLst>
              </a:custGeom>
              <a:grpFill/>
              <a:ln w="3175" cap="rnd">
                <a:solidFill>
                  <a:schemeClr val="accent5"/>
                </a:solidFill>
                <a:round/>
                <a:headEnd/>
                <a:tailEnd/>
              </a:ln>
            </p:spPr>
            <p:txBody>
              <a:bodyPr/>
              <a:lstStyle/>
              <a:p>
                <a:endParaRPr lang="en-US" dirty="0"/>
              </a:p>
            </p:txBody>
          </p:sp>
          <p:sp>
            <p:nvSpPr>
              <p:cNvPr id="492" name="Freeform 231"/>
              <p:cNvSpPr>
                <a:spLocks noChangeAspect="1"/>
              </p:cNvSpPr>
              <p:nvPr/>
            </p:nvSpPr>
            <p:spPr bwMode="gray">
              <a:xfrm>
                <a:off x="5032941" y="4698994"/>
                <a:ext cx="306386" cy="282576"/>
              </a:xfrm>
              <a:custGeom>
                <a:avLst/>
                <a:gdLst>
                  <a:gd name="T0" fmla="*/ 0 w 409"/>
                  <a:gd name="T1" fmla="*/ 115338946 h 339"/>
                  <a:gd name="T2" fmla="*/ 0 w 409"/>
                  <a:gd name="T3" fmla="*/ 205664587 h 339"/>
                  <a:gd name="T4" fmla="*/ 24130490 w 409"/>
                  <a:gd name="T5" fmla="*/ 228593172 h 339"/>
                  <a:gd name="T6" fmla="*/ 61168229 w 409"/>
                  <a:gd name="T7" fmla="*/ 234152148 h 339"/>
                  <a:gd name="T8" fmla="*/ 95399784 w 409"/>
                  <a:gd name="T9" fmla="*/ 235541683 h 339"/>
                  <a:gd name="T10" fmla="*/ 129631339 w 409"/>
                  <a:gd name="T11" fmla="*/ 203580700 h 339"/>
                  <a:gd name="T12" fmla="*/ 131875688 w 409"/>
                  <a:gd name="T13" fmla="*/ 190378863 h 339"/>
                  <a:gd name="T14" fmla="*/ 161617797 w 409"/>
                  <a:gd name="T15" fmla="*/ 180651281 h 339"/>
                  <a:gd name="T16" fmla="*/ 156006177 w 409"/>
                  <a:gd name="T17" fmla="*/ 168144628 h 339"/>
                  <a:gd name="T18" fmla="*/ 218296581 w 409"/>
                  <a:gd name="T19" fmla="*/ 144520858 h 339"/>
                  <a:gd name="T20" fmla="*/ 209878776 w 409"/>
                  <a:gd name="T21" fmla="*/ 132709390 h 339"/>
                  <a:gd name="T22" fmla="*/ 229519820 w 409"/>
                  <a:gd name="T23" fmla="*/ 61143729 h 339"/>
                  <a:gd name="T24" fmla="*/ 214368222 w 409"/>
                  <a:gd name="T25" fmla="*/ 29877097 h 339"/>
                  <a:gd name="T26" fmla="*/ 177891570 w 409"/>
                  <a:gd name="T27" fmla="*/ 8338046 h 339"/>
                  <a:gd name="T28" fmla="*/ 168351591 w 409"/>
                  <a:gd name="T29" fmla="*/ 0 h 339"/>
                  <a:gd name="T30" fmla="*/ 132997862 w 409"/>
                  <a:gd name="T31" fmla="*/ 22234235 h 339"/>
                  <a:gd name="T32" fmla="*/ 129069503 w 409"/>
                  <a:gd name="T33" fmla="*/ 84767499 h 339"/>
                  <a:gd name="T34" fmla="*/ 150955645 w 409"/>
                  <a:gd name="T35" fmla="*/ 96578967 h 339"/>
                  <a:gd name="T36" fmla="*/ 151516732 w 409"/>
                  <a:gd name="T37" fmla="*/ 122287457 h 339"/>
                  <a:gd name="T38" fmla="*/ 39843175 w 409"/>
                  <a:gd name="T39" fmla="*/ 65312335 h 339"/>
                  <a:gd name="T40" fmla="*/ 43210446 w 409"/>
                  <a:gd name="T41" fmla="*/ 115338946 h 339"/>
                  <a:gd name="T42" fmla="*/ 0 w 409"/>
                  <a:gd name="T43" fmla="*/ 115338946 h 3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9"/>
                  <a:gd name="T67" fmla="*/ 0 h 339"/>
                  <a:gd name="T68" fmla="*/ 409 w 409"/>
                  <a:gd name="T69" fmla="*/ 339 h 3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9" h="339">
                    <a:moveTo>
                      <a:pt x="0" y="166"/>
                    </a:moveTo>
                    <a:lnTo>
                      <a:pt x="0" y="296"/>
                    </a:lnTo>
                    <a:lnTo>
                      <a:pt x="43" y="329"/>
                    </a:lnTo>
                    <a:lnTo>
                      <a:pt x="109" y="337"/>
                    </a:lnTo>
                    <a:lnTo>
                      <a:pt x="170" y="339"/>
                    </a:lnTo>
                    <a:lnTo>
                      <a:pt x="231" y="293"/>
                    </a:lnTo>
                    <a:lnTo>
                      <a:pt x="235" y="274"/>
                    </a:lnTo>
                    <a:lnTo>
                      <a:pt x="288" y="260"/>
                    </a:lnTo>
                    <a:lnTo>
                      <a:pt x="278" y="242"/>
                    </a:lnTo>
                    <a:lnTo>
                      <a:pt x="389" y="208"/>
                    </a:lnTo>
                    <a:lnTo>
                      <a:pt x="374" y="191"/>
                    </a:lnTo>
                    <a:lnTo>
                      <a:pt x="409" y="88"/>
                    </a:lnTo>
                    <a:lnTo>
                      <a:pt x="382" y="43"/>
                    </a:lnTo>
                    <a:lnTo>
                      <a:pt x="317" y="12"/>
                    </a:lnTo>
                    <a:lnTo>
                      <a:pt x="300" y="0"/>
                    </a:lnTo>
                    <a:lnTo>
                      <a:pt x="237" y="32"/>
                    </a:lnTo>
                    <a:lnTo>
                      <a:pt x="230" y="122"/>
                    </a:lnTo>
                    <a:lnTo>
                      <a:pt x="269" y="139"/>
                    </a:lnTo>
                    <a:lnTo>
                      <a:pt x="270" y="176"/>
                    </a:lnTo>
                    <a:lnTo>
                      <a:pt x="71" y="94"/>
                    </a:lnTo>
                    <a:lnTo>
                      <a:pt x="77" y="166"/>
                    </a:lnTo>
                    <a:lnTo>
                      <a:pt x="0" y="166"/>
                    </a:lnTo>
                    <a:close/>
                  </a:path>
                </a:pathLst>
              </a:custGeom>
              <a:grpFill/>
              <a:ln w="3175" cap="rnd">
                <a:solidFill>
                  <a:schemeClr val="accent5"/>
                </a:solidFill>
                <a:round/>
                <a:headEnd/>
                <a:tailEnd/>
              </a:ln>
            </p:spPr>
            <p:txBody>
              <a:bodyPr/>
              <a:lstStyle/>
              <a:p>
                <a:endParaRPr lang="en-US" dirty="0"/>
              </a:p>
            </p:txBody>
          </p:sp>
          <p:sp>
            <p:nvSpPr>
              <p:cNvPr id="493" name="Freeform 232"/>
              <p:cNvSpPr>
                <a:spLocks noChangeAspect="1"/>
              </p:cNvSpPr>
              <p:nvPr/>
            </p:nvSpPr>
            <p:spPr bwMode="gray">
              <a:xfrm>
                <a:off x="4894824" y="5108570"/>
                <a:ext cx="420688" cy="379413"/>
              </a:xfrm>
              <a:custGeom>
                <a:avLst/>
                <a:gdLst>
                  <a:gd name="T0" fmla="*/ 0 w 568"/>
                  <a:gd name="T1" fmla="*/ 166883349 h 455"/>
                  <a:gd name="T2" fmla="*/ 11520010 w 568"/>
                  <a:gd name="T3" fmla="*/ 155757792 h 455"/>
                  <a:gd name="T4" fmla="*/ 24684995 w 568"/>
                  <a:gd name="T5" fmla="*/ 176618002 h 455"/>
                  <a:gd name="T6" fmla="*/ 48821171 w 568"/>
                  <a:gd name="T7" fmla="*/ 176618002 h 455"/>
                  <a:gd name="T8" fmla="*/ 65278328 w 568"/>
                  <a:gd name="T9" fmla="*/ 161320570 h 455"/>
                  <a:gd name="T10" fmla="*/ 65278328 w 568"/>
                  <a:gd name="T11" fmla="*/ 63276916 h 455"/>
                  <a:gd name="T12" fmla="*/ 81734744 w 568"/>
                  <a:gd name="T13" fmla="*/ 88309001 h 455"/>
                  <a:gd name="T14" fmla="*/ 81186666 w 568"/>
                  <a:gd name="T15" fmla="*/ 114731990 h 455"/>
                  <a:gd name="T16" fmla="*/ 107517376 w 568"/>
                  <a:gd name="T17" fmla="*/ 114036538 h 455"/>
                  <a:gd name="T18" fmla="*/ 130007837 w 568"/>
                  <a:gd name="T19" fmla="*/ 84137126 h 455"/>
                  <a:gd name="T20" fmla="*/ 171698066 w 568"/>
                  <a:gd name="T21" fmla="*/ 84137126 h 455"/>
                  <a:gd name="T22" fmla="*/ 244107335 w 568"/>
                  <a:gd name="T23" fmla="*/ 0 h 455"/>
                  <a:gd name="T24" fmla="*/ 287444021 w 568"/>
                  <a:gd name="T25" fmla="*/ 11821008 h 455"/>
                  <a:gd name="T26" fmla="*/ 294574962 w 568"/>
                  <a:gd name="T27" fmla="*/ 90395356 h 455"/>
                  <a:gd name="T28" fmla="*/ 273729477 w 568"/>
                  <a:gd name="T29" fmla="*/ 111951017 h 455"/>
                  <a:gd name="T30" fmla="*/ 286346384 w 568"/>
                  <a:gd name="T31" fmla="*/ 128639352 h 455"/>
                  <a:gd name="T32" fmla="*/ 296769497 w 568"/>
                  <a:gd name="T33" fmla="*/ 114731990 h 455"/>
                  <a:gd name="T34" fmla="*/ 311580197 w 568"/>
                  <a:gd name="T35" fmla="*/ 114731990 h 455"/>
                  <a:gd name="T36" fmla="*/ 303900437 w 568"/>
                  <a:gd name="T37" fmla="*/ 161320570 h 455"/>
                  <a:gd name="T38" fmla="*/ 258369957 w 568"/>
                  <a:gd name="T39" fmla="*/ 232941237 h 455"/>
                  <a:gd name="T40" fmla="*/ 201869027 w 568"/>
                  <a:gd name="T41" fmla="*/ 294827249 h 455"/>
                  <a:gd name="T42" fmla="*/ 159629978 w 568"/>
                  <a:gd name="T43" fmla="*/ 315687460 h 455"/>
                  <a:gd name="T44" fmla="*/ 36753083 w 568"/>
                  <a:gd name="T45" fmla="*/ 316382911 h 455"/>
                  <a:gd name="T46" fmla="*/ 26879529 w 568"/>
                  <a:gd name="T47" fmla="*/ 280919887 h 455"/>
                  <a:gd name="T48" fmla="*/ 31815936 w 568"/>
                  <a:gd name="T49" fmla="*/ 252411378 h 455"/>
                  <a:gd name="T50" fmla="*/ 0 w 568"/>
                  <a:gd name="T51" fmla="*/ 166883349 h 4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8"/>
                  <a:gd name="T79" fmla="*/ 0 h 455"/>
                  <a:gd name="T80" fmla="*/ 568 w 568"/>
                  <a:gd name="T81" fmla="*/ 455 h 45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8" h="455">
                    <a:moveTo>
                      <a:pt x="0" y="240"/>
                    </a:moveTo>
                    <a:lnTo>
                      <a:pt x="21" y="224"/>
                    </a:lnTo>
                    <a:lnTo>
                      <a:pt x="45" y="254"/>
                    </a:lnTo>
                    <a:lnTo>
                      <a:pt x="89" y="254"/>
                    </a:lnTo>
                    <a:lnTo>
                      <a:pt x="119" y="232"/>
                    </a:lnTo>
                    <a:lnTo>
                      <a:pt x="119" y="91"/>
                    </a:lnTo>
                    <a:lnTo>
                      <a:pt x="149" y="127"/>
                    </a:lnTo>
                    <a:lnTo>
                      <a:pt x="148" y="165"/>
                    </a:lnTo>
                    <a:lnTo>
                      <a:pt x="196" y="164"/>
                    </a:lnTo>
                    <a:lnTo>
                      <a:pt x="237" y="121"/>
                    </a:lnTo>
                    <a:lnTo>
                      <a:pt x="313" y="121"/>
                    </a:lnTo>
                    <a:lnTo>
                      <a:pt x="445" y="0"/>
                    </a:lnTo>
                    <a:lnTo>
                      <a:pt x="524" y="17"/>
                    </a:lnTo>
                    <a:lnTo>
                      <a:pt x="537" y="130"/>
                    </a:lnTo>
                    <a:lnTo>
                      <a:pt x="499" y="161"/>
                    </a:lnTo>
                    <a:lnTo>
                      <a:pt x="522" y="185"/>
                    </a:lnTo>
                    <a:lnTo>
                      <a:pt x="541" y="165"/>
                    </a:lnTo>
                    <a:lnTo>
                      <a:pt x="568" y="165"/>
                    </a:lnTo>
                    <a:lnTo>
                      <a:pt x="554" y="232"/>
                    </a:lnTo>
                    <a:lnTo>
                      <a:pt x="471" y="335"/>
                    </a:lnTo>
                    <a:lnTo>
                      <a:pt x="368" y="424"/>
                    </a:lnTo>
                    <a:lnTo>
                      <a:pt x="291" y="454"/>
                    </a:lnTo>
                    <a:lnTo>
                      <a:pt x="67" y="455"/>
                    </a:lnTo>
                    <a:lnTo>
                      <a:pt x="49" y="404"/>
                    </a:lnTo>
                    <a:lnTo>
                      <a:pt x="58" y="363"/>
                    </a:lnTo>
                    <a:lnTo>
                      <a:pt x="0" y="240"/>
                    </a:lnTo>
                    <a:close/>
                  </a:path>
                </a:pathLst>
              </a:custGeom>
              <a:grpFill/>
              <a:ln w="3175" cap="rnd">
                <a:solidFill>
                  <a:schemeClr val="accent5"/>
                </a:solidFill>
                <a:round/>
                <a:headEnd/>
                <a:tailEnd/>
              </a:ln>
            </p:spPr>
            <p:txBody>
              <a:bodyPr/>
              <a:lstStyle/>
              <a:p>
                <a:endParaRPr lang="en-US" dirty="0"/>
              </a:p>
            </p:txBody>
          </p:sp>
          <p:sp>
            <p:nvSpPr>
              <p:cNvPr id="494" name="Freeform 233"/>
              <p:cNvSpPr>
                <a:spLocks noChangeAspect="1"/>
              </p:cNvSpPr>
              <p:nvPr/>
            </p:nvSpPr>
            <p:spPr bwMode="gray">
              <a:xfrm>
                <a:off x="5166288" y="5311768"/>
                <a:ext cx="61913" cy="68263"/>
              </a:xfrm>
              <a:custGeom>
                <a:avLst/>
                <a:gdLst>
                  <a:gd name="T0" fmla="*/ 0 w 80"/>
                  <a:gd name="T1" fmla="*/ 27076844 h 84"/>
                  <a:gd name="T2" fmla="*/ 17967927 w 80"/>
                  <a:gd name="T3" fmla="*/ 55474252 h 84"/>
                  <a:gd name="T4" fmla="*/ 47915245 w 80"/>
                  <a:gd name="T5" fmla="*/ 27076844 h 84"/>
                  <a:gd name="T6" fmla="*/ 34139602 w 80"/>
                  <a:gd name="T7" fmla="*/ 0 h 84"/>
                  <a:gd name="T8" fmla="*/ 0 w 80"/>
                  <a:gd name="T9" fmla="*/ 27076844 h 84"/>
                  <a:gd name="T10" fmla="*/ 0 60000 65536"/>
                  <a:gd name="T11" fmla="*/ 0 60000 65536"/>
                  <a:gd name="T12" fmla="*/ 0 60000 65536"/>
                  <a:gd name="T13" fmla="*/ 0 60000 65536"/>
                  <a:gd name="T14" fmla="*/ 0 60000 65536"/>
                  <a:gd name="T15" fmla="*/ 0 w 80"/>
                  <a:gd name="T16" fmla="*/ 0 h 84"/>
                  <a:gd name="T17" fmla="*/ 80 w 80"/>
                  <a:gd name="T18" fmla="*/ 84 h 84"/>
                </a:gdLst>
                <a:ahLst/>
                <a:cxnLst>
                  <a:cxn ang="T10">
                    <a:pos x="T0" y="T1"/>
                  </a:cxn>
                  <a:cxn ang="T11">
                    <a:pos x="T2" y="T3"/>
                  </a:cxn>
                  <a:cxn ang="T12">
                    <a:pos x="T4" y="T5"/>
                  </a:cxn>
                  <a:cxn ang="T13">
                    <a:pos x="T6" y="T7"/>
                  </a:cxn>
                  <a:cxn ang="T14">
                    <a:pos x="T8" y="T9"/>
                  </a:cxn>
                </a:cxnLst>
                <a:rect l="T15" t="T16" r="T17" b="T18"/>
                <a:pathLst>
                  <a:path w="80" h="84">
                    <a:moveTo>
                      <a:pt x="0" y="41"/>
                    </a:moveTo>
                    <a:lnTo>
                      <a:pt x="30" y="84"/>
                    </a:lnTo>
                    <a:lnTo>
                      <a:pt x="80" y="41"/>
                    </a:lnTo>
                    <a:lnTo>
                      <a:pt x="57" y="0"/>
                    </a:lnTo>
                    <a:lnTo>
                      <a:pt x="0" y="41"/>
                    </a:lnTo>
                    <a:close/>
                  </a:path>
                </a:pathLst>
              </a:custGeom>
              <a:grpFill/>
              <a:ln w="3175" cap="rnd">
                <a:solidFill>
                  <a:schemeClr val="accent5"/>
                </a:solidFill>
                <a:round/>
                <a:headEnd/>
                <a:tailEnd/>
              </a:ln>
            </p:spPr>
            <p:txBody>
              <a:bodyPr/>
              <a:lstStyle/>
              <a:p>
                <a:endParaRPr lang="en-US" dirty="0"/>
              </a:p>
            </p:txBody>
          </p:sp>
          <p:sp>
            <p:nvSpPr>
              <p:cNvPr id="495" name="Freeform 234"/>
              <p:cNvSpPr>
                <a:spLocks noChangeAspect="1"/>
              </p:cNvSpPr>
              <p:nvPr/>
            </p:nvSpPr>
            <p:spPr bwMode="gray">
              <a:xfrm>
                <a:off x="5066275" y="2690809"/>
                <a:ext cx="207962" cy="179387"/>
              </a:xfrm>
              <a:custGeom>
                <a:avLst/>
                <a:gdLst>
                  <a:gd name="T0" fmla="*/ 51292288 w 277"/>
                  <a:gd name="T1" fmla="*/ 0 h 215"/>
                  <a:gd name="T2" fmla="*/ 63691929 w 277"/>
                  <a:gd name="T3" fmla="*/ 3480942 h 215"/>
                  <a:gd name="T4" fmla="*/ 76656145 w 277"/>
                  <a:gd name="T5" fmla="*/ 14619623 h 215"/>
                  <a:gd name="T6" fmla="*/ 98074729 w 277"/>
                  <a:gd name="T7" fmla="*/ 14619623 h 215"/>
                  <a:gd name="T8" fmla="*/ 119493314 w 277"/>
                  <a:gd name="T9" fmla="*/ 18099731 h 215"/>
                  <a:gd name="T10" fmla="*/ 129639156 w 277"/>
                  <a:gd name="T11" fmla="*/ 35503608 h 215"/>
                  <a:gd name="T12" fmla="*/ 138657350 w 277"/>
                  <a:gd name="T13" fmla="*/ 61261912 h 215"/>
                  <a:gd name="T14" fmla="*/ 142039548 w 277"/>
                  <a:gd name="T15" fmla="*/ 69615506 h 215"/>
                  <a:gd name="T16" fmla="*/ 149930842 w 277"/>
                  <a:gd name="T17" fmla="*/ 77273245 h 215"/>
                  <a:gd name="T18" fmla="*/ 156130662 w 277"/>
                  <a:gd name="T19" fmla="*/ 84930984 h 215"/>
                  <a:gd name="T20" fmla="*/ 156130662 w 277"/>
                  <a:gd name="T21" fmla="*/ 93284577 h 215"/>
                  <a:gd name="T22" fmla="*/ 145984819 w 277"/>
                  <a:gd name="T23" fmla="*/ 93284577 h 215"/>
                  <a:gd name="T24" fmla="*/ 132457529 w 277"/>
                  <a:gd name="T25" fmla="*/ 93284577 h 215"/>
                  <a:gd name="T26" fmla="*/ 138657350 w 277"/>
                  <a:gd name="T27" fmla="*/ 103726570 h 215"/>
                  <a:gd name="T28" fmla="*/ 143730271 w 277"/>
                  <a:gd name="T29" fmla="*/ 109992599 h 215"/>
                  <a:gd name="T30" fmla="*/ 145984819 w 277"/>
                  <a:gd name="T31" fmla="*/ 122522990 h 215"/>
                  <a:gd name="T32" fmla="*/ 138657350 w 277"/>
                  <a:gd name="T33" fmla="*/ 128788185 h 215"/>
                  <a:gd name="T34" fmla="*/ 126820783 w 277"/>
                  <a:gd name="T35" fmla="*/ 128788185 h 215"/>
                  <a:gd name="T36" fmla="*/ 124566235 w 277"/>
                  <a:gd name="T37" fmla="*/ 128788185 h 215"/>
                  <a:gd name="T38" fmla="*/ 119493314 w 277"/>
                  <a:gd name="T39" fmla="*/ 134357526 h 215"/>
                  <a:gd name="T40" fmla="*/ 119493314 w 277"/>
                  <a:gd name="T41" fmla="*/ 146192061 h 215"/>
                  <a:gd name="T42" fmla="*/ 111038945 w 277"/>
                  <a:gd name="T43" fmla="*/ 149673004 h 215"/>
                  <a:gd name="T44" fmla="*/ 103711475 w 277"/>
                  <a:gd name="T45" fmla="*/ 144103663 h 215"/>
                  <a:gd name="T46" fmla="*/ 91311084 w 277"/>
                  <a:gd name="T47" fmla="*/ 140622721 h 215"/>
                  <a:gd name="T48" fmla="*/ 80038342 w 277"/>
                  <a:gd name="T49" fmla="*/ 134357526 h 215"/>
                  <a:gd name="T50" fmla="*/ 69892500 w 277"/>
                  <a:gd name="T51" fmla="*/ 137838468 h 215"/>
                  <a:gd name="T52" fmla="*/ 37201174 w 277"/>
                  <a:gd name="T53" fmla="*/ 122522990 h 215"/>
                  <a:gd name="T54" fmla="*/ 24236958 w 277"/>
                  <a:gd name="T55" fmla="*/ 126003932 h 215"/>
                  <a:gd name="T56" fmla="*/ 12964216 w 277"/>
                  <a:gd name="T57" fmla="*/ 122522990 h 215"/>
                  <a:gd name="T58" fmla="*/ 7891295 w 277"/>
                  <a:gd name="T59" fmla="*/ 134357526 h 215"/>
                  <a:gd name="T60" fmla="*/ 0 w 277"/>
                  <a:gd name="T61" fmla="*/ 108600055 h 215"/>
                  <a:gd name="T62" fmla="*/ 14091115 w 277"/>
                  <a:gd name="T63" fmla="*/ 92588723 h 215"/>
                  <a:gd name="T64" fmla="*/ 3945272 w 277"/>
                  <a:gd name="T65" fmla="*/ 61261912 h 215"/>
                  <a:gd name="T66" fmla="*/ 12964216 w 277"/>
                  <a:gd name="T67" fmla="*/ 64742020 h 215"/>
                  <a:gd name="T68" fmla="*/ 14654939 w 277"/>
                  <a:gd name="T69" fmla="*/ 57780970 h 215"/>
                  <a:gd name="T70" fmla="*/ 17473313 w 277"/>
                  <a:gd name="T71" fmla="*/ 45946434 h 215"/>
                  <a:gd name="T72" fmla="*/ 22546234 w 277"/>
                  <a:gd name="T73" fmla="*/ 39680404 h 215"/>
                  <a:gd name="T74" fmla="*/ 24236958 w 277"/>
                  <a:gd name="T75" fmla="*/ 26454159 h 215"/>
                  <a:gd name="T76" fmla="*/ 34382800 w 277"/>
                  <a:gd name="T77" fmla="*/ 11834536 h 215"/>
                  <a:gd name="T78" fmla="*/ 42273344 w 277"/>
                  <a:gd name="T79" fmla="*/ 0 h 215"/>
                  <a:gd name="T80" fmla="*/ 51292288 w 277"/>
                  <a:gd name="T81" fmla="*/ 0 h 2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7"/>
                  <a:gd name="T124" fmla="*/ 0 h 215"/>
                  <a:gd name="T125" fmla="*/ 277 w 277"/>
                  <a:gd name="T126" fmla="*/ 215 h 2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7" h="215">
                    <a:moveTo>
                      <a:pt x="91" y="0"/>
                    </a:moveTo>
                    <a:lnTo>
                      <a:pt x="113" y="5"/>
                    </a:lnTo>
                    <a:lnTo>
                      <a:pt x="136" y="21"/>
                    </a:lnTo>
                    <a:lnTo>
                      <a:pt x="174" y="21"/>
                    </a:lnTo>
                    <a:lnTo>
                      <a:pt x="212" y="26"/>
                    </a:lnTo>
                    <a:lnTo>
                      <a:pt x="230" y="51"/>
                    </a:lnTo>
                    <a:lnTo>
                      <a:pt x="246" y="88"/>
                    </a:lnTo>
                    <a:lnTo>
                      <a:pt x="252" y="100"/>
                    </a:lnTo>
                    <a:lnTo>
                      <a:pt x="266" y="111"/>
                    </a:lnTo>
                    <a:lnTo>
                      <a:pt x="277" y="122"/>
                    </a:lnTo>
                    <a:lnTo>
                      <a:pt x="277" y="134"/>
                    </a:lnTo>
                    <a:lnTo>
                      <a:pt x="259" y="134"/>
                    </a:lnTo>
                    <a:lnTo>
                      <a:pt x="235" y="134"/>
                    </a:lnTo>
                    <a:lnTo>
                      <a:pt x="246" y="149"/>
                    </a:lnTo>
                    <a:lnTo>
                      <a:pt x="255" y="158"/>
                    </a:lnTo>
                    <a:lnTo>
                      <a:pt x="259" y="176"/>
                    </a:lnTo>
                    <a:lnTo>
                      <a:pt x="246" y="185"/>
                    </a:lnTo>
                    <a:lnTo>
                      <a:pt x="225" y="185"/>
                    </a:lnTo>
                    <a:lnTo>
                      <a:pt x="221" y="185"/>
                    </a:lnTo>
                    <a:lnTo>
                      <a:pt x="212" y="193"/>
                    </a:lnTo>
                    <a:lnTo>
                      <a:pt x="212" y="210"/>
                    </a:lnTo>
                    <a:lnTo>
                      <a:pt x="197" y="215"/>
                    </a:lnTo>
                    <a:lnTo>
                      <a:pt x="184" y="207"/>
                    </a:lnTo>
                    <a:lnTo>
                      <a:pt x="162" y="202"/>
                    </a:lnTo>
                    <a:lnTo>
                      <a:pt x="142" y="193"/>
                    </a:lnTo>
                    <a:lnTo>
                      <a:pt x="124" y="198"/>
                    </a:lnTo>
                    <a:lnTo>
                      <a:pt x="66" y="176"/>
                    </a:lnTo>
                    <a:lnTo>
                      <a:pt x="43" y="181"/>
                    </a:lnTo>
                    <a:lnTo>
                      <a:pt x="23" y="176"/>
                    </a:lnTo>
                    <a:lnTo>
                      <a:pt x="14" y="193"/>
                    </a:lnTo>
                    <a:lnTo>
                      <a:pt x="0" y="156"/>
                    </a:lnTo>
                    <a:lnTo>
                      <a:pt x="25" y="133"/>
                    </a:lnTo>
                    <a:lnTo>
                      <a:pt x="7" y="88"/>
                    </a:lnTo>
                    <a:lnTo>
                      <a:pt x="23" y="93"/>
                    </a:lnTo>
                    <a:lnTo>
                      <a:pt x="26" y="83"/>
                    </a:lnTo>
                    <a:lnTo>
                      <a:pt x="31" y="66"/>
                    </a:lnTo>
                    <a:lnTo>
                      <a:pt x="40" y="57"/>
                    </a:lnTo>
                    <a:lnTo>
                      <a:pt x="43" y="38"/>
                    </a:lnTo>
                    <a:lnTo>
                      <a:pt x="61" y="17"/>
                    </a:lnTo>
                    <a:lnTo>
                      <a:pt x="75" y="0"/>
                    </a:lnTo>
                    <a:lnTo>
                      <a:pt x="91" y="0"/>
                    </a:lnTo>
                    <a:close/>
                  </a:path>
                </a:pathLst>
              </a:custGeom>
              <a:grpFill/>
              <a:ln w="3175" cap="rnd">
                <a:solidFill>
                  <a:schemeClr val="accent5"/>
                </a:solidFill>
                <a:round/>
                <a:headEnd/>
                <a:tailEnd/>
              </a:ln>
            </p:spPr>
            <p:txBody>
              <a:bodyPr/>
              <a:lstStyle/>
              <a:p>
                <a:endParaRPr lang="en-US" dirty="0"/>
              </a:p>
            </p:txBody>
          </p:sp>
          <p:sp>
            <p:nvSpPr>
              <p:cNvPr id="496" name="Freeform 235"/>
              <p:cNvSpPr>
                <a:spLocks noChangeAspect="1"/>
              </p:cNvSpPr>
              <p:nvPr/>
            </p:nvSpPr>
            <p:spPr bwMode="gray">
              <a:xfrm>
                <a:off x="5034524" y="2819398"/>
                <a:ext cx="460374" cy="290514"/>
              </a:xfrm>
              <a:custGeom>
                <a:avLst/>
                <a:gdLst>
                  <a:gd name="T0" fmla="*/ 178282106 w 610"/>
                  <a:gd name="T1" fmla="*/ 9535759 h 352"/>
                  <a:gd name="T2" fmla="*/ 195370320 w 610"/>
                  <a:gd name="T3" fmla="*/ 0 h 352"/>
                  <a:gd name="T4" fmla="*/ 216444929 w 610"/>
                  <a:gd name="T5" fmla="*/ 15666244 h 352"/>
                  <a:gd name="T6" fmla="*/ 224989036 w 610"/>
                  <a:gd name="T7" fmla="*/ 34738587 h 352"/>
                  <a:gd name="T8" fmla="*/ 250050794 w 610"/>
                  <a:gd name="T9" fmla="*/ 51767436 h 352"/>
                  <a:gd name="T10" fmla="*/ 282517798 w 610"/>
                  <a:gd name="T11" fmla="*/ 78332869 h 352"/>
                  <a:gd name="T12" fmla="*/ 305870886 w 610"/>
                  <a:gd name="T13" fmla="*/ 78332869 h 352"/>
                  <a:gd name="T14" fmla="*/ 337768081 w 610"/>
                  <a:gd name="T15" fmla="*/ 89231233 h 352"/>
                  <a:gd name="T16" fmla="*/ 329793782 w 610"/>
                  <a:gd name="T17" fmla="*/ 130782020 h 352"/>
                  <a:gd name="T18" fmla="*/ 300744874 w 610"/>
                  <a:gd name="T19" fmla="*/ 166201497 h 352"/>
                  <a:gd name="T20" fmla="*/ 255746614 w 610"/>
                  <a:gd name="T21" fmla="*/ 195491315 h 352"/>
                  <a:gd name="T22" fmla="*/ 257455285 w 610"/>
                  <a:gd name="T23" fmla="*/ 211158384 h 352"/>
                  <a:gd name="T24" fmla="*/ 235241059 w 610"/>
                  <a:gd name="T25" fmla="*/ 239766486 h 352"/>
                  <a:gd name="T26" fmla="*/ 230684856 w 610"/>
                  <a:gd name="T27" fmla="*/ 192086040 h 352"/>
                  <a:gd name="T28" fmla="*/ 194230703 w 610"/>
                  <a:gd name="T29" fmla="*/ 187317335 h 352"/>
                  <a:gd name="T30" fmla="*/ 193091841 w 610"/>
                  <a:gd name="T31" fmla="*/ 171651092 h 352"/>
                  <a:gd name="T32" fmla="*/ 148093581 w 610"/>
                  <a:gd name="T33" fmla="*/ 212520163 h 352"/>
                  <a:gd name="T34" fmla="*/ 132714792 w 610"/>
                  <a:gd name="T35" fmla="*/ 188679940 h 352"/>
                  <a:gd name="T36" fmla="*/ 146384910 w 610"/>
                  <a:gd name="T37" fmla="*/ 175057191 h 352"/>
                  <a:gd name="T38" fmla="*/ 153790156 w 610"/>
                  <a:gd name="T39" fmla="*/ 161433617 h 352"/>
                  <a:gd name="T40" fmla="*/ 137271750 w 610"/>
                  <a:gd name="T41" fmla="*/ 136230789 h 352"/>
                  <a:gd name="T42" fmla="*/ 105944363 w 610"/>
                  <a:gd name="T43" fmla="*/ 123288930 h 352"/>
                  <a:gd name="T44" fmla="*/ 52971804 w 610"/>
                  <a:gd name="T45" fmla="*/ 130782020 h 352"/>
                  <a:gd name="T46" fmla="*/ 13100310 w 610"/>
                  <a:gd name="T47" fmla="*/ 134869010 h 352"/>
                  <a:gd name="T48" fmla="*/ 7974299 w 610"/>
                  <a:gd name="T49" fmla="*/ 99448707 h 352"/>
                  <a:gd name="T50" fmla="*/ 37593015 w 610"/>
                  <a:gd name="T51" fmla="*/ 53810931 h 352"/>
                  <a:gd name="T52" fmla="*/ 31327387 w 610"/>
                  <a:gd name="T53" fmla="*/ 21796728 h 352"/>
                  <a:gd name="T54" fmla="*/ 47275984 w 610"/>
                  <a:gd name="T55" fmla="*/ 19072344 h 352"/>
                  <a:gd name="T56" fmla="*/ 75755838 w 610"/>
                  <a:gd name="T57" fmla="*/ 22478443 h 352"/>
                  <a:gd name="T58" fmla="*/ 103665884 w 610"/>
                  <a:gd name="T59" fmla="*/ 26565433 h 352"/>
                  <a:gd name="T60" fmla="*/ 127588780 w 610"/>
                  <a:gd name="T61" fmla="*/ 36782082 h 352"/>
                  <a:gd name="T62" fmla="*/ 143537378 w 610"/>
                  <a:gd name="T63" fmla="*/ 38825577 h 352"/>
                  <a:gd name="T64" fmla="*/ 148663389 w 610"/>
                  <a:gd name="T65" fmla="*/ 21796728 h 352"/>
                  <a:gd name="T66" fmla="*/ 168029328 w 610"/>
                  <a:gd name="T67" fmla="*/ 19072344 h 3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0"/>
                  <a:gd name="T103" fmla="*/ 0 h 352"/>
                  <a:gd name="T104" fmla="*/ 610 w 610"/>
                  <a:gd name="T105" fmla="*/ 352 h 3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0" h="352">
                    <a:moveTo>
                      <a:pt x="303" y="17"/>
                    </a:moveTo>
                    <a:lnTo>
                      <a:pt x="313" y="14"/>
                    </a:lnTo>
                    <a:lnTo>
                      <a:pt x="330" y="5"/>
                    </a:lnTo>
                    <a:lnTo>
                      <a:pt x="343" y="0"/>
                    </a:lnTo>
                    <a:lnTo>
                      <a:pt x="370" y="5"/>
                    </a:lnTo>
                    <a:lnTo>
                      <a:pt x="380" y="23"/>
                    </a:lnTo>
                    <a:lnTo>
                      <a:pt x="386" y="45"/>
                    </a:lnTo>
                    <a:lnTo>
                      <a:pt x="395" y="51"/>
                    </a:lnTo>
                    <a:lnTo>
                      <a:pt x="409" y="47"/>
                    </a:lnTo>
                    <a:lnTo>
                      <a:pt x="439" y="76"/>
                    </a:lnTo>
                    <a:lnTo>
                      <a:pt x="455" y="99"/>
                    </a:lnTo>
                    <a:lnTo>
                      <a:pt x="496" y="115"/>
                    </a:lnTo>
                    <a:lnTo>
                      <a:pt x="523" y="118"/>
                    </a:lnTo>
                    <a:lnTo>
                      <a:pt x="537" y="115"/>
                    </a:lnTo>
                    <a:lnTo>
                      <a:pt x="562" y="126"/>
                    </a:lnTo>
                    <a:lnTo>
                      <a:pt x="593" y="131"/>
                    </a:lnTo>
                    <a:lnTo>
                      <a:pt x="610" y="184"/>
                    </a:lnTo>
                    <a:lnTo>
                      <a:pt x="579" y="192"/>
                    </a:lnTo>
                    <a:lnTo>
                      <a:pt x="573" y="217"/>
                    </a:lnTo>
                    <a:lnTo>
                      <a:pt x="528" y="244"/>
                    </a:lnTo>
                    <a:lnTo>
                      <a:pt x="456" y="263"/>
                    </a:lnTo>
                    <a:lnTo>
                      <a:pt x="449" y="287"/>
                    </a:lnTo>
                    <a:lnTo>
                      <a:pt x="419" y="277"/>
                    </a:lnTo>
                    <a:lnTo>
                      <a:pt x="452" y="310"/>
                    </a:lnTo>
                    <a:lnTo>
                      <a:pt x="491" y="314"/>
                    </a:lnTo>
                    <a:lnTo>
                      <a:pt x="413" y="352"/>
                    </a:lnTo>
                    <a:lnTo>
                      <a:pt x="367" y="312"/>
                    </a:lnTo>
                    <a:lnTo>
                      <a:pt x="405" y="282"/>
                    </a:lnTo>
                    <a:lnTo>
                      <a:pt x="367" y="275"/>
                    </a:lnTo>
                    <a:lnTo>
                      <a:pt x="341" y="275"/>
                    </a:lnTo>
                    <a:lnTo>
                      <a:pt x="346" y="249"/>
                    </a:lnTo>
                    <a:lnTo>
                      <a:pt x="339" y="252"/>
                    </a:lnTo>
                    <a:lnTo>
                      <a:pt x="282" y="266"/>
                    </a:lnTo>
                    <a:lnTo>
                      <a:pt x="260" y="312"/>
                    </a:lnTo>
                    <a:lnTo>
                      <a:pt x="224" y="309"/>
                    </a:lnTo>
                    <a:lnTo>
                      <a:pt x="233" y="277"/>
                    </a:lnTo>
                    <a:lnTo>
                      <a:pt x="235" y="263"/>
                    </a:lnTo>
                    <a:lnTo>
                      <a:pt x="257" y="257"/>
                    </a:lnTo>
                    <a:lnTo>
                      <a:pt x="268" y="246"/>
                    </a:lnTo>
                    <a:lnTo>
                      <a:pt x="270" y="237"/>
                    </a:lnTo>
                    <a:lnTo>
                      <a:pt x="257" y="233"/>
                    </a:lnTo>
                    <a:lnTo>
                      <a:pt x="241" y="200"/>
                    </a:lnTo>
                    <a:lnTo>
                      <a:pt x="216" y="181"/>
                    </a:lnTo>
                    <a:lnTo>
                      <a:pt x="186" y="181"/>
                    </a:lnTo>
                    <a:lnTo>
                      <a:pt x="148" y="189"/>
                    </a:lnTo>
                    <a:lnTo>
                      <a:pt x="93" y="192"/>
                    </a:lnTo>
                    <a:lnTo>
                      <a:pt x="65" y="198"/>
                    </a:lnTo>
                    <a:lnTo>
                      <a:pt x="23" y="198"/>
                    </a:lnTo>
                    <a:lnTo>
                      <a:pt x="0" y="177"/>
                    </a:lnTo>
                    <a:lnTo>
                      <a:pt x="14" y="146"/>
                    </a:lnTo>
                    <a:lnTo>
                      <a:pt x="39" y="113"/>
                    </a:lnTo>
                    <a:lnTo>
                      <a:pt x="66" y="79"/>
                    </a:lnTo>
                    <a:lnTo>
                      <a:pt x="54" y="39"/>
                    </a:lnTo>
                    <a:lnTo>
                      <a:pt x="55" y="32"/>
                    </a:lnTo>
                    <a:lnTo>
                      <a:pt x="63" y="23"/>
                    </a:lnTo>
                    <a:lnTo>
                      <a:pt x="83" y="28"/>
                    </a:lnTo>
                    <a:lnTo>
                      <a:pt x="106" y="23"/>
                    </a:lnTo>
                    <a:lnTo>
                      <a:pt x="133" y="33"/>
                    </a:lnTo>
                    <a:lnTo>
                      <a:pt x="161" y="45"/>
                    </a:lnTo>
                    <a:lnTo>
                      <a:pt x="182" y="39"/>
                    </a:lnTo>
                    <a:lnTo>
                      <a:pt x="202" y="49"/>
                    </a:lnTo>
                    <a:lnTo>
                      <a:pt x="224" y="54"/>
                    </a:lnTo>
                    <a:lnTo>
                      <a:pt x="237" y="62"/>
                    </a:lnTo>
                    <a:lnTo>
                      <a:pt x="252" y="57"/>
                    </a:lnTo>
                    <a:lnTo>
                      <a:pt x="253" y="40"/>
                    </a:lnTo>
                    <a:lnTo>
                      <a:pt x="261" y="32"/>
                    </a:lnTo>
                    <a:lnTo>
                      <a:pt x="286" y="32"/>
                    </a:lnTo>
                    <a:lnTo>
                      <a:pt x="295" y="28"/>
                    </a:lnTo>
                    <a:lnTo>
                      <a:pt x="303" y="17"/>
                    </a:lnTo>
                    <a:close/>
                  </a:path>
                </a:pathLst>
              </a:custGeom>
              <a:grpFill/>
              <a:ln w="3175" cap="rnd">
                <a:solidFill>
                  <a:schemeClr val="accent5"/>
                </a:solidFill>
                <a:round/>
                <a:headEnd/>
                <a:tailEnd/>
              </a:ln>
            </p:spPr>
            <p:txBody>
              <a:bodyPr/>
              <a:lstStyle/>
              <a:p>
                <a:endParaRPr lang="en-US" dirty="0"/>
              </a:p>
            </p:txBody>
          </p:sp>
          <p:sp>
            <p:nvSpPr>
              <p:cNvPr id="497" name="Freeform 236"/>
              <p:cNvSpPr>
                <a:spLocks noChangeAspect="1"/>
              </p:cNvSpPr>
              <p:nvPr/>
            </p:nvSpPr>
            <p:spPr bwMode="gray">
              <a:xfrm>
                <a:off x="5156761" y="2967033"/>
                <a:ext cx="82550" cy="109538"/>
              </a:xfrm>
              <a:custGeom>
                <a:avLst/>
                <a:gdLst>
                  <a:gd name="T0" fmla="*/ 13341687 w 113"/>
                  <a:gd name="T1" fmla="*/ 25292697 h 127"/>
                  <a:gd name="T2" fmla="*/ 21346846 w 113"/>
                  <a:gd name="T3" fmla="*/ 38682948 h 127"/>
                  <a:gd name="T4" fmla="*/ 25082781 w 113"/>
                  <a:gd name="T5" fmla="*/ 49841060 h 127"/>
                  <a:gd name="T6" fmla="*/ 28284698 w 113"/>
                  <a:gd name="T7" fmla="*/ 92243954 h 127"/>
                  <a:gd name="T8" fmla="*/ 35222551 w 113"/>
                  <a:gd name="T9" fmla="*/ 94475231 h 127"/>
                  <a:gd name="T10" fmla="*/ 40025792 w 113"/>
                  <a:gd name="T11" fmla="*/ 71414674 h 127"/>
                  <a:gd name="T12" fmla="*/ 41093098 w 113"/>
                  <a:gd name="T13" fmla="*/ 59512228 h 127"/>
                  <a:gd name="T14" fmla="*/ 57103415 w 113"/>
                  <a:gd name="T15" fmla="*/ 52816671 h 127"/>
                  <a:gd name="T16" fmla="*/ 60305332 w 113"/>
                  <a:gd name="T17" fmla="*/ 43146366 h 127"/>
                  <a:gd name="T18" fmla="*/ 53367479 w 113"/>
                  <a:gd name="T19" fmla="*/ 40170754 h 127"/>
                  <a:gd name="T20" fmla="*/ 44829033 w 113"/>
                  <a:gd name="T21" fmla="*/ 15621529 h 127"/>
                  <a:gd name="T22" fmla="*/ 31486615 w 113"/>
                  <a:gd name="T23" fmla="*/ 743472 h 127"/>
                  <a:gd name="T24" fmla="*/ 14943011 w 113"/>
                  <a:gd name="T25" fmla="*/ 0 h 127"/>
                  <a:gd name="T26" fmla="*/ 0 w 113"/>
                  <a:gd name="T27" fmla="*/ 2231277 h 127"/>
                  <a:gd name="T28" fmla="*/ 13341687 w 113"/>
                  <a:gd name="T29" fmla="*/ 25292697 h 1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27"/>
                  <a:gd name="T47" fmla="*/ 113 w 113"/>
                  <a:gd name="T48" fmla="*/ 127 h 1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27">
                    <a:moveTo>
                      <a:pt x="25" y="34"/>
                    </a:moveTo>
                    <a:lnTo>
                      <a:pt x="40" y="52"/>
                    </a:lnTo>
                    <a:lnTo>
                      <a:pt x="47" y="67"/>
                    </a:lnTo>
                    <a:lnTo>
                      <a:pt x="53" y="124"/>
                    </a:lnTo>
                    <a:lnTo>
                      <a:pt x="66" y="127"/>
                    </a:lnTo>
                    <a:lnTo>
                      <a:pt x="75" y="96"/>
                    </a:lnTo>
                    <a:lnTo>
                      <a:pt x="77" y="80"/>
                    </a:lnTo>
                    <a:lnTo>
                      <a:pt x="107" y="71"/>
                    </a:lnTo>
                    <a:lnTo>
                      <a:pt x="113" y="58"/>
                    </a:lnTo>
                    <a:lnTo>
                      <a:pt x="100" y="54"/>
                    </a:lnTo>
                    <a:lnTo>
                      <a:pt x="84" y="21"/>
                    </a:lnTo>
                    <a:lnTo>
                      <a:pt x="59" y="1"/>
                    </a:lnTo>
                    <a:lnTo>
                      <a:pt x="28" y="0"/>
                    </a:lnTo>
                    <a:lnTo>
                      <a:pt x="0" y="3"/>
                    </a:lnTo>
                    <a:lnTo>
                      <a:pt x="25" y="34"/>
                    </a:lnTo>
                    <a:close/>
                  </a:path>
                </a:pathLst>
              </a:custGeom>
              <a:grpFill/>
              <a:ln w="3175" cap="rnd">
                <a:solidFill>
                  <a:schemeClr val="accent5"/>
                </a:solidFill>
                <a:round/>
                <a:headEnd/>
                <a:tailEnd/>
              </a:ln>
            </p:spPr>
            <p:txBody>
              <a:bodyPr/>
              <a:lstStyle/>
              <a:p>
                <a:endParaRPr lang="en-US" dirty="0"/>
              </a:p>
            </p:txBody>
          </p:sp>
          <p:sp>
            <p:nvSpPr>
              <p:cNvPr id="498" name="Freeform 237"/>
              <p:cNvSpPr>
                <a:spLocks noChangeAspect="1"/>
              </p:cNvSpPr>
              <p:nvPr/>
            </p:nvSpPr>
            <p:spPr bwMode="gray">
              <a:xfrm>
                <a:off x="5466325" y="3111497"/>
                <a:ext cx="192088" cy="93662"/>
              </a:xfrm>
              <a:custGeom>
                <a:avLst/>
                <a:gdLst>
                  <a:gd name="T0" fmla="*/ 0 w 256"/>
                  <a:gd name="T1" fmla="*/ 4050514 h 114"/>
                  <a:gd name="T2" fmla="*/ 34343805 w 256"/>
                  <a:gd name="T3" fmla="*/ 0 h 114"/>
                  <a:gd name="T4" fmla="*/ 66997845 w 256"/>
                  <a:gd name="T5" fmla="*/ 15525875 h 114"/>
                  <a:gd name="T6" fmla="*/ 81073470 w 256"/>
                  <a:gd name="T7" fmla="*/ 33077006 h 114"/>
                  <a:gd name="T8" fmla="*/ 98526375 w 256"/>
                  <a:gd name="T9" fmla="*/ 33077006 h 114"/>
                  <a:gd name="T10" fmla="*/ 109786725 w 256"/>
                  <a:gd name="T11" fmla="*/ 24975978 h 114"/>
                  <a:gd name="T12" fmla="*/ 118795305 w 256"/>
                  <a:gd name="T13" fmla="*/ 22276184 h 114"/>
                  <a:gd name="T14" fmla="*/ 127803135 w 256"/>
                  <a:gd name="T15" fmla="*/ 40501853 h 114"/>
                  <a:gd name="T16" fmla="*/ 143004269 w 256"/>
                  <a:gd name="T17" fmla="*/ 44552367 h 114"/>
                  <a:gd name="T18" fmla="*/ 139626239 w 256"/>
                  <a:gd name="T19" fmla="*/ 51978035 h 114"/>
                  <a:gd name="T20" fmla="*/ 144130530 w 256"/>
                  <a:gd name="T21" fmla="*/ 65478653 h 114"/>
                  <a:gd name="T22" fmla="*/ 143004269 w 256"/>
                  <a:gd name="T23" fmla="*/ 76278654 h 114"/>
                  <a:gd name="T24" fmla="*/ 127803135 w 256"/>
                  <a:gd name="T25" fmla="*/ 59402882 h 114"/>
                  <a:gd name="T26" fmla="*/ 118795305 w 256"/>
                  <a:gd name="T27" fmla="*/ 55353190 h 114"/>
                  <a:gd name="T28" fmla="*/ 110912985 w 256"/>
                  <a:gd name="T29" fmla="*/ 55353190 h 114"/>
                  <a:gd name="T30" fmla="*/ 106972200 w 256"/>
                  <a:gd name="T31" fmla="*/ 72903500 h 114"/>
                  <a:gd name="T32" fmla="*/ 95711850 w 256"/>
                  <a:gd name="T33" fmla="*/ 67503910 h 114"/>
                  <a:gd name="T34" fmla="*/ 77132685 w 256"/>
                  <a:gd name="T35" fmla="*/ 76954014 h 114"/>
                  <a:gd name="T36" fmla="*/ 55738245 w 256"/>
                  <a:gd name="T37" fmla="*/ 74928757 h 114"/>
                  <a:gd name="T38" fmla="*/ 54611985 w 256"/>
                  <a:gd name="T39" fmla="*/ 44552367 h 114"/>
                  <a:gd name="T40" fmla="*/ 19142670 w 256"/>
                  <a:gd name="T41" fmla="*/ 18225670 h 114"/>
                  <a:gd name="T42" fmla="*/ 0 w 256"/>
                  <a:gd name="T43" fmla="*/ 4050514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6"/>
                  <a:gd name="T67" fmla="*/ 0 h 114"/>
                  <a:gd name="T68" fmla="*/ 256 w 256"/>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6" h="114">
                    <a:moveTo>
                      <a:pt x="0" y="6"/>
                    </a:moveTo>
                    <a:lnTo>
                      <a:pt x="61" y="0"/>
                    </a:lnTo>
                    <a:lnTo>
                      <a:pt x="119" y="23"/>
                    </a:lnTo>
                    <a:lnTo>
                      <a:pt x="144" y="49"/>
                    </a:lnTo>
                    <a:lnTo>
                      <a:pt x="175" y="49"/>
                    </a:lnTo>
                    <a:lnTo>
                      <a:pt x="195" y="37"/>
                    </a:lnTo>
                    <a:lnTo>
                      <a:pt x="211" y="33"/>
                    </a:lnTo>
                    <a:lnTo>
                      <a:pt x="227" y="60"/>
                    </a:lnTo>
                    <a:lnTo>
                      <a:pt x="254" y="66"/>
                    </a:lnTo>
                    <a:lnTo>
                      <a:pt x="248" y="77"/>
                    </a:lnTo>
                    <a:lnTo>
                      <a:pt x="256" y="97"/>
                    </a:lnTo>
                    <a:lnTo>
                      <a:pt x="254" y="113"/>
                    </a:lnTo>
                    <a:lnTo>
                      <a:pt x="227" y="88"/>
                    </a:lnTo>
                    <a:lnTo>
                      <a:pt x="211" y="82"/>
                    </a:lnTo>
                    <a:lnTo>
                      <a:pt x="197" y="82"/>
                    </a:lnTo>
                    <a:lnTo>
                      <a:pt x="190" y="108"/>
                    </a:lnTo>
                    <a:lnTo>
                      <a:pt x="170" y="100"/>
                    </a:lnTo>
                    <a:lnTo>
                      <a:pt x="137" y="114"/>
                    </a:lnTo>
                    <a:lnTo>
                      <a:pt x="99" y="111"/>
                    </a:lnTo>
                    <a:lnTo>
                      <a:pt x="97" y="66"/>
                    </a:lnTo>
                    <a:lnTo>
                      <a:pt x="34" y="27"/>
                    </a:lnTo>
                    <a:lnTo>
                      <a:pt x="0" y="6"/>
                    </a:lnTo>
                    <a:close/>
                  </a:path>
                </a:pathLst>
              </a:custGeom>
              <a:grpFill/>
              <a:ln w="3175" cap="rnd">
                <a:solidFill>
                  <a:schemeClr val="accent5"/>
                </a:solidFill>
                <a:round/>
                <a:headEnd/>
                <a:tailEnd/>
              </a:ln>
            </p:spPr>
            <p:txBody>
              <a:bodyPr/>
              <a:lstStyle/>
              <a:p>
                <a:endParaRPr lang="en-US" dirty="0"/>
              </a:p>
            </p:txBody>
          </p:sp>
          <p:sp>
            <p:nvSpPr>
              <p:cNvPr id="499" name="Freeform 238"/>
              <p:cNvSpPr>
                <a:spLocks noChangeAspect="1"/>
              </p:cNvSpPr>
              <p:nvPr/>
            </p:nvSpPr>
            <p:spPr bwMode="gray">
              <a:xfrm>
                <a:off x="5607611" y="3168645"/>
                <a:ext cx="160337" cy="139701"/>
              </a:xfrm>
              <a:custGeom>
                <a:avLst/>
                <a:gdLst>
                  <a:gd name="T0" fmla="*/ 45331994 w 213"/>
                  <a:gd name="T1" fmla="*/ 5216543 h 173"/>
                  <a:gd name="T2" fmla="*/ 51564851 w 213"/>
                  <a:gd name="T3" fmla="*/ 5216543 h 173"/>
                  <a:gd name="T4" fmla="*/ 69698101 w 213"/>
                  <a:gd name="T5" fmla="*/ 10433087 h 173"/>
                  <a:gd name="T6" fmla="*/ 87830597 w 213"/>
                  <a:gd name="T7" fmla="*/ 24779388 h 173"/>
                  <a:gd name="T8" fmla="*/ 98030503 w 213"/>
                  <a:gd name="T9" fmla="*/ 43037290 h 173"/>
                  <a:gd name="T10" fmla="*/ 120696123 w 213"/>
                  <a:gd name="T11" fmla="*/ 63903464 h 173"/>
                  <a:gd name="T12" fmla="*/ 108229656 w 213"/>
                  <a:gd name="T13" fmla="*/ 68468343 h 173"/>
                  <a:gd name="T14" fmla="*/ 100297065 w 213"/>
                  <a:gd name="T15" fmla="*/ 82162173 h 173"/>
                  <a:gd name="T16" fmla="*/ 98596579 w 213"/>
                  <a:gd name="T17" fmla="*/ 88682852 h 173"/>
                  <a:gd name="T18" fmla="*/ 94063454 w 213"/>
                  <a:gd name="T19" fmla="*/ 112809769 h 173"/>
                  <a:gd name="T20" fmla="*/ 77630691 w 213"/>
                  <a:gd name="T21" fmla="*/ 106289090 h 173"/>
                  <a:gd name="T22" fmla="*/ 73664396 w 213"/>
                  <a:gd name="T23" fmla="*/ 84770445 h 173"/>
                  <a:gd name="T24" fmla="*/ 57798462 w 213"/>
                  <a:gd name="T25" fmla="*/ 93247731 h 173"/>
                  <a:gd name="T26" fmla="*/ 40232041 w 213"/>
                  <a:gd name="T27" fmla="*/ 105636618 h 173"/>
                  <a:gd name="T28" fmla="*/ 30598964 w 213"/>
                  <a:gd name="T29" fmla="*/ 102376682 h 173"/>
                  <a:gd name="T30" fmla="*/ 21532716 w 213"/>
                  <a:gd name="T31" fmla="*/ 91943595 h 173"/>
                  <a:gd name="T32" fmla="*/ 16432763 w 213"/>
                  <a:gd name="T33" fmla="*/ 82162173 h 173"/>
                  <a:gd name="T34" fmla="*/ 23232449 w 213"/>
                  <a:gd name="T35" fmla="*/ 71729086 h 173"/>
                  <a:gd name="T36" fmla="*/ 27765573 w 213"/>
                  <a:gd name="T37" fmla="*/ 79553901 h 173"/>
                  <a:gd name="T38" fmla="*/ 49298289 w 213"/>
                  <a:gd name="T39" fmla="*/ 91291124 h 173"/>
                  <a:gd name="T40" fmla="*/ 53831413 w 213"/>
                  <a:gd name="T41" fmla="*/ 80858037 h 173"/>
                  <a:gd name="T42" fmla="*/ 33999184 w 213"/>
                  <a:gd name="T43" fmla="*/ 63251799 h 173"/>
                  <a:gd name="T44" fmla="*/ 27199497 w 213"/>
                  <a:gd name="T45" fmla="*/ 48906305 h 173"/>
                  <a:gd name="T46" fmla="*/ 20965887 w 213"/>
                  <a:gd name="T47" fmla="*/ 43037290 h 173"/>
                  <a:gd name="T48" fmla="*/ 20965887 w 213"/>
                  <a:gd name="T49" fmla="*/ 34560003 h 173"/>
                  <a:gd name="T50" fmla="*/ 11899639 w 213"/>
                  <a:gd name="T51" fmla="*/ 30647596 h 173"/>
                  <a:gd name="T52" fmla="*/ 0 w 213"/>
                  <a:gd name="T53" fmla="*/ 28039324 h 173"/>
                  <a:gd name="T54" fmla="*/ 2833391 w 213"/>
                  <a:gd name="T55" fmla="*/ 16953766 h 173"/>
                  <a:gd name="T56" fmla="*/ 5099953 w 213"/>
                  <a:gd name="T57" fmla="*/ 10433087 h 173"/>
                  <a:gd name="T58" fmla="*/ 14733030 w 213"/>
                  <a:gd name="T59" fmla="*/ 10433087 h 173"/>
                  <a:gd name="T60" fmla="*/ 20965887 w 213"/>
                  <a:gd name="T61" fmla="*/ 14345494 h 173"/>
                  <a:gd name="T62" fmla="*/ 36265746 w 213"/>
                  <a:gd name="T63" fmla="*/ 30647596 h 173"/>
                  <a:gd name="T64" fmla="*/ 37398650 w 213"/>
                  <a:gd name="T65" fmla="*/ 20214509 h 173"/>
                  <a:gd name="T66" fmla="*/ 32865526 w 213"/>
                  <a:gd name="T67" fmla="*/ 7824815 h 173"/>
                  <a:gd name="T68" fmla="*/ 36265746 w 213"/>
                  <a:gd name="T69" fmla="*/ 0 h 173"/>
                  <a:gd name="T70" fmla="*/ 45331994 w 213"/>
                  <a:gd name="T71" fmla="*/ 5216543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73"/>
                  <a:gd name="T110" fmla="*/ 213 w 213"/>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73">
                    <a:moveTo>
                      <a:pt x="80" y="8"/>
                    </a:moveTo>
                    <a:lnTo>
                      <a:pt x="91" y="8"/>
                    </a:lnTo>
                    <a:lnTo>
                      <a:pt x="123" y="16"/>
                    </a:lnTo>
                    <a:lnTo>
                      <a:pt x="155" y="38"/>
                    </a:lnTo>
                    <a:lnTo>
                      <a:pt x="173" y="66"/>
                    </a:lnTo>
                    <a:lnTo>
                      <a:pt x="213" y="98"/>
                    </a:lnTo>
                    <a:lnTo>
                      <a:pt x="191" y="105"/>
                    </a:lnTo>
                    <a:lnTo>
                      <a:pt x="177" y="126"/>
                    </a:lnTo>
                    <a:lnTo>
                      <a:pt x="174" y="136"/>
                    </a:lnTo>
                    <a:lnTo>
                      <a:pt x="166" y="173"/>
                    </a:lnTo>
                    <a:lnTo>
                      <a:pt x="137" y="163"/>
                    </a:lnTo>
                    <a:lnTo>
                      <a:pt x="130" y="130"/>
                    </a:lnTo>
                    <a:lnTo>
                      <a:pt x="102" y="143"/>
                    </a:lnTo>
                    <a:lnTo>
                      <a:pt x="71" y="162"/>
                    </a:lnTo>
                    <a:lnTo>
                      <a:pt x="54" y="157"/>
                    </a:lnTo>
                    <a:lnTo>
                      <a:pt x="38" y="141"/>
                    </a:lnTo>
                    <a:lnTo>
                      <a:pt x="29" y="126"/>
                    </a:lnTo>
                    <a:lnTo>
                      <a:pt x="41" y="110"/>
                    </a:lnTo>
                    <a:lnTo>
                      <a:pt x="49" y="122"/>
                    </a:lnTo>
                    <a:lnTo>
                      <a:pt x="87" y="140"/>
                    </a:lnTo>
                    <a:lnTo>
                      <a:pt x="95" y="124"/>
                    </a:lnTo>
                    <a:lnTo>
                      <a:pt x="60" y="97"/>
                    </a:lnTo>
                    <a:lnTo>
                      <a:pt x="48" y="75"/>
                    </a:lnTo>
                    <a:lnTo>
                      <a:pt x="37" y="66"/>
                    </a:lnTo>
                    <a:lnTo>
                      <a:pt x="37" y="53"/>
                    </a:lnTo>
                    <a:lnTo>
                      <a:pt x="21" y="47"/>
                    </a:lnTo>
                    <a:lnTo>
                      <a:pt x="0" y="43"/>
                    </a:lnTo>
                    <a:lnTo>
                      <a:pt x="5" y="26"/>
                    </a:lnTo>
                    <a:lnTo>
                      <a:pt x="9" y="16"/>
                    </a:lnTo>
                    <a:lnTo>
                      <a:pt x="26" y="16"/>
                    </a:lnTo>
                    <a:lnTo>
                      <a:pt x="37" y="22"/>
                    </a:lnTo>
                    <a:lnTo>
                      <a:pt x="64" y="47"/>
                    </a:lnTo>
                    <a:lnTo>
                      <a:pt x="66" y="31"/>
                    </a:lnTo>
                    <a:lnTo>
                      <a:pt x="58" y="12"/>
                    </a:lnTo>
                    <a:lnTo>
                      <a:pt x="64" y="0"/>
                    </a:lnTo>
                    <a:lnTo>
                      <a:pt x="80" y="8"/>
                    </a:lnTo>
                    <a:close/>
                  </a:path>
                </a:pathLst>
              </a:custGeom>
              <a:grpFill/>
              <a:ln w="3175" cap="rnd">
                <a:solidFill>
                  <a:schemeClr val="accent5"/>
                </a:solidFill>
                <a:round/>
                <a:headEnd/>
                <a:tailEnd/>
              </a:ln>
            </p:spPr>
            <p:txBody>
              <a:bodyPr/>
              <a:lstStyle/>
              <a:p>
                <a:endParaRPr lang="en-US" dirty="0"/>
              </a:p>
            </p:txBody>
          </p:sp>
          <p:sp>
            <p:nvSpPr>
              <p:cNvPr id="500" name="Freeform 239"/>
              <p:cNvSpPr>
                <a:spLocks noChangeAspect="1"/>
              </p:cNvSpPr>
              <p:nvPr/>
            </p:nvSpPr>
            <p:spPr bwMode="gray">
              <a:xfrm>
                <a:off x="5572688" y="3195633"/>
                <a:ext cx="109538" cy="85725"/>
              </a:xfrm>
              <a:custGeom>
                <a:avLst/>
                <a:gdLst>
                  <a:gd name="T0" fmla="*/ 0 w 141"/>
                  <a:gd name="T1" fmla="*/ 10464920 h 106"/>
                  <a:gd name="T2" fmla="*/ 10260059 w 141"/>
                  <a:gd name="T3" fmla="*/ 21583291 h 106"/>
                  <a:gd name="T4" fmla="*/ 22933839 w 141"/>
                  <a:gd name="T5" fmla="*/ 38588381 h 106"/>
                  <a:gd name="T6" fmla="*/ 42246709 w 141"/>
                  <a:gd name="T7" fmla="*/ 60825931 h 106"/>
                  <a:gd name="T8" fmla="*/ 55524113 w 141"/>
                  <a:gd name="T9" fmla="*/ 47744781 h 106"/>
                  <a:gd name="T10" fmla="*/ 56126960 w 141"/>
                  <a:gd name="T11" fmla="*/ 58863152 h 106"/>
                  <a:gd name="T12" fmla="*/ 65783395 w 141"/>
                  <a:gd name="T13" fmla="*/ 60825931 h 106"/>
                  <a:gd name="T14" fmla="*/ 79664424 w 141"/>
                  <a:gd name="T15" fmla="*/ 69328072 h 106"/>
                  <a:gd name="T16" fmla="*/ 85096266 w 141"/>
                  <a:gd name="T17" fmla="*/ 58863152 h 106"/>
                  <a:gd name="T18" fmla="*/ 63973299 w 141"/>
                  <a:gd name="T19" fmla="*/ 41204611 h 106"/>
                  <a:gd name="T20" fmla="*/ 59145082 w 141"/>
                  <a:gd name="T21" fmla="*/ 27470010 h 106"/>
                  <a:gd name="T22" fmla="*/ 50092271 w 141"/>
                  <a:gd name="T23" fmla="*/ 20929031 h 106"/>
                  <a:gd name="T24" fmla="*/ 50092271 w 141"/>
                  <a:gd name="T25" fmla="*/ 12426890 h 106"/>
                  <a:gd name="T26" fmla="*/ 40435836 w 141"/>
                  <a:gd name="T27" fmla="*/ 8502141 h 106"/>
                  <a:gd name="T28" fmla="*/ 26554808 w 141"/>
                  <a:gd name="T29" fmla="*/ 5232460 h 106"/>
                  <a:gd name="T30" fmla="*/ 14484653 w 141"/>
                  <a:gd name="T31" fmla="*/ 0 h 106"/>
                  <a:gd name="T32" fmla="*/ 4224593 w 141"/>
                  <a:gd name="T33" fmla="*/ 1961970 h 106"/>
                  <a:gd name="T34" fmla="*/ 0 w 141"/>
                  <a:gd name="T35" fmla="*/ 10464920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1"/>
                  <a:gd name="T55" fmla="*/ 0 h 106"/>
                  <a:gd name="T56" fmla="*/ 141 w 141"/>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1" h="106">
                    <a:moveTo>
                      <a:pt x="0" y="16"/>
                    </a:moveTo>
                    <a:lnTo>
                      <a:pt x="17" y="33"/>
                    </a:lnTo>
                    <a:lnTo>
                      <a:pt x="38" y="59"/>
                    </a:lnTo>
                    <a:lnTo>
                      <a:pt x="70" y="93"/>
                    </a:lnTo>
                    <a:lnTo>
                      <a:pt x="92" y="73"/>
                    </a:lnTo>
                    <a:lnTo>
                      <a:pt x="93" y="90"/>
                    </a:lnTo>
                    <a:lnTo>
                      <a:pt x="109" y="93"/>
                    </a:lnTo>
                    <a:lnTo>
                      <a:pt x="132" y="106"/>
                    </a:lnTo>
                    <a:lnTo>
                      <a:pt x="141" y="90"/>
                    </a:lnTo>
                    <a:lnTo>
                      <a:pt x="106" y="63"/>
                    </a:lnTo>
                    <a:lnTo>
                      <a:pt x="98" y="42"/>
                    </a:lnTo>
                    <a:lnTo>
                      <a:pt x="83" y="32"/>
                    </a:lnTo>
                    <a:lnTo>
                      <a:pt x="83" y="19"/>
                    </a:lnTo>
                    <a:lnTo>
                      <a:pt x="67" y="13"/>
                    </a:lnTo>
                    <a:lnTo>
                      <a:pt x="44" y="8"/>
                    </a:lnTo>
                    <a:lnTo>
                      <a:pt x="24" y="0"/>
                    </a:lnTo>
                    <a:lnTo>
                      <a:pt x="7" y="3"/>
                    </a:lnTo>
                    <a:lnTo>
                      <a:pt x="0" y="16"/>
                    </a:lnTo>
                    <a:close/>
                  </a:path>
                </a:pathLst>
              </a:custGeom>
              <a:grpFill/>
              <a:ln w="3175" cap="rnd">
                <a:solidFill>
                  <a:schemeClr val="accent5"/>
                </a:solidFill>
                <a:round/>
                <a:headEnd/>
                <a:tailEnd/>
              </a:ln>
            </p:spPr>
            <p:txBody>
              <a:bodyPr/>
              <a:lstStyle/>
              <a:p>
                <a:endParaRPr lang="en-US" dirty="0"/>
              </a:p>
            </p:txBody>
          </p:sp>
          <p:sp>
            <p:nvSpPr>
              <p:cNvPr id="501" name="Freeform 240"/>
              <p:cNvSpPr>
                <a:spLocks noChangeAspect="1"/>
              </p:cNvSpPr>
              <p:nvPr/>
            </p:nvSpPr>
            <p:spPr bwMode="gray">
              <a:xfrm>
                <a:off x="5633012" y="2700336"/>
                <a:ext cx="1085848" cy="519110"/>
              </a:xfrm>
              <a:custGeom>
                <a:avLst/>
                <a:gdLst>
                  <a:gd name="T0" fmla="*/ 770647637 w 1452"/>
                  <a:gd name="T1" fmla="*/ 178434543 h 623"/>
                  <a:gd name="T2" fmla="*/ 690115258 w 1452"/>
                  <a:gd name="T3" fmla="*/ 169408827 h 623"/>
                  <a:gd name="T4" fmla="*/ 659915616 w 1452"/>
                  <a:gd name="T5" fmla="*/ 134694149 h 623"/>
                  <a:gd name="T6" fmla="*/ 621886935 w 1452"/>
                  <a:gd name="T7" fmla="*/ 140248564 h 623"/>
                  <a:gd name="T8" fmla="*/ 584976261 w 1452"/>
                  <a:gd name="T9" fmla="*/ 124973506 h 623"/>
                  <a:gd name="T10" fmla="*/ 517306568 w 1452"/>
                  <a:gd name="T11" fmla="*/ 72207396 h 623"/>
                  <a:gd name="T12" fmla="*/ 432860043 w 1452"/>
                  <a:gd name="T13" fmla="*/ 52766943 h 623"/>
                  <a:gd name="T14" fmla="*/ 374698268 w 1452"/>
                  <a:gd name="T15" fmla="*/ 31937470 h 623"/>
                  <a:gd name="T16" fmla="*/ 315976367 w 1452"/>
                  <a:gd name="T17" fmla="*/ 17357339 h 623"/>
                  <a:gd name="T18" fmla="*/ 261170108 w 1452"/>
                  <a:gd name="T19" fmla="*/ 36797792 h 623"/>
                  <a:gd name="T20" fmla="*/ 199093439 w 1452"/>
                  <a:gd name="T21" fmla="*/ 36797792 h 623"/>
                  <a:gd name="T22" fmla="*/ 199093439 w 1452"/>
                  <a:gd name="T23" fmla="*/ 86787527 h 623"/>
                  <a:gd name="T24" fmla="*/ 223140679 w 1452"/>
                  <a:gd name="T25" fmla="*/ 110393375 h 623"/>
                  <a:gd name="T26" fmla="*/ 223140679 w 1452"/>
                  <a:gd name="T27" fmla="*/ 143025772 h 623"/>
                  <a:gd name="T28" fmla="*/ 199093439 w 1452"/>
                  <a:gd name="T29" fmla="*/ 146497073 h 623"/>
                  <a:gd name="T30" fmla="*/ 162742143 w 1452"/>
                  <a:gd name="T31" fmla="*/ 128444807 h 623"/>
                  <a:gd name="T32" fmla="*/ 138694155 w 1452"/>
                  <a:gd name="T33" fmla="*/ 134694149 h 623"/>
                  <a:gd name="T34" fmla="*/ 110731274 w 1452"/>
                  <a:gd name="T35" fmla="*/ 122196298 h 623"/>
                  <a:gd name="T36" fmla="*/ 42502951 w 1452"/>
                  <a:gd name="T37" fmla="*/ 120113184 h 623"/>
                  <a:gd name="T38" fmla="*/ 27403504 w 1452"/>
                  <a:gd name="T39" fmla="*/ 137471356 h 623"/>
                  <a:gd name="T40" fmla="*/ 25165995 w 1452"/>
                  <a:gd name="T41" fmla="*/ 161771298 h 623"/>
                  <a:gd name="T42" fmla="*/ 2796139 w 1452"/>
                  <a:gd name="T43" fmla="*/ 149968374 h 623"/>
                  <a:gd name="T44" fmla="*/ 0 w 1452"/>
                  <a:gd name="T45" fmla="*/ 198569089 h 623"/>
                  <a:gd name="T46" fmla="*/ 10066547 w 1452"/>
                  <a:gd name="T47" fmla="*/ 231201486 h 623"/>
                  <a:gd name="T48" fmla="*/ 35232542 w 1452"/>
                  <a:gd name="T49" fmla="*/ 229812466 h 623"/>
                  <a:gd name="T50" fmla="*/ 60958662 w 1452"/>
                  <a:gd name="T51" fmla="*/ 277719087 h 623"/>
                  <a:gd name="T52" fmla="*/ 147082570 w 1452"/>
                  <a:gd name="T53" fmla="*/ 258973561 h 623"/>
                  <a:gd name="T54" fmla="*/ 139253532 w 1452"/>
                  <a:gd name="T55" fmla="*/ 311045578 h 623"/>
                  <a:gd name="T56" fmla="*/ 96191204 w 1452"/>
                  <a:gd name="T57" fmla="*/ 337428633 h 623"/>
                  <a:gd name="T58" fmla="*/ 144286432 w 1452"/>
                  <a:gd name="T59" fmla="*/ 386030181 h 623"/>
                  <a:gd name="T60" fmla="*/ 178960344 w 1452"/>
                  <a:gd name="T61" fmla="*/ 393666877 h 623"/>
                  <a:gd name="T62" fmla="*/ 205245094 w 1452"/>
                  <a:gd name="T63" fmla="*/ 399915386 h 623"/>
                  <a:gd name="T64" fmla="*/ 204685716 w 1452"/>
                  <a:gd name="T65" fmla="*/ 301325768 h 623"/>
                  <a:gd name="T66" fmla="*/ 238240874 w 1452"/>
                  <a:gd name="T67" fmla="*/ 272164672 h 623"/>
                  <a:gd name="T68" fmla="*/ 250544183 w 1452"/>
                  <a:gd name="T69" fmla="*/ 258973561 h 623"/>
                  <a:gd name="T70" fmla="*/ 266762385 w 1452"/>
                  <a:gd name="T71" fmla="*/ 267999278 h 623"/>
                  <a:gd name="T72" fmla="*/ 275710178 w 1452"/>
                  <a:gd name="T73" fmla="*/ 276330900 h 623"/>
                  <a:gd name="T74" fmla="*/ 296962027 w 1452"/>
                  <a:gd name="T75" fmla="*/ 316599993 h 623"/>
                  <a:gd name="T76" fmla="*/ 314298983 w 1452"/>
                  <a:gd name="T77" fmla="*/ 342288954 h 623"/>
                  <a:gd name="T78" fmla="*/ 362394211 w 1452"/>
                  <a:gd name="T79" fmla="*/ 342288954 h 623"/>
                  <a:gd name="T80" fmla="*/ 380849922 w 1452"/>
                  <a:gd name="T81" fmla="*/ 409636029 h 623"/>
                  <a:gd name="T82" fmla="*/ 399864263 w 1452"/>
                  <a:gd name="T83" fmla="*/ 432547783 h 623"/>
                  <a:gd name="T84" fmla="*/ 447400113 w 1452"/>
                  <a:gd name="T85" fmla="*/ 421438952 h 623"/>
                  <a:gd name="T86" fmla="*/ 503325127 w 1452"/>
                  <a:gd name="T87" fmla="*/ 422827973 h 623"/>
                  <a:gd name="T88" fmla="*/ 499969612 w 1452"/>
                  <a:gd name="T89" fmla="*/ 394361804 h 623"/>
                  <a:gd name="T90" fmla="*/ 509477530 w 1452"/>
                  <a:gd name="T91" fmla="*/ 379086746 h 623"/>
                  <a:gd name="T92" fmla="*/ 544150694 w 1452"/>
                  <a:gd name="T93" fmla="*/ 384641161 h 623"/>
                  <a:gd name="T94" fmla="*/ 592246670 w 1452"/>
                  <a:gd name="T95" fmla="*/ 371449217 h 623"/>
                  <a:gd name="T96" fmla="*/ 674456433 w 1452"/>
                  <a:gd name="T97" fmla="*/ 390889670 h 623"/>
                  <a:gd name="T98" fmla="*/ 674456433 w 1452"/>
                  <a:gd name="T99" fmla="*/ 329791937 h 623"/>
                  <a:gd name="T100" fmla="*/ 735414347 w 1452"/>
                  <a:gd name="T101" fmla="*/ 258973561 h 6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452"/>
                  <a:gd name="T154" fmla="*/ 0 h 623"/>
                  <a:gd name="T155" fmla="*/ 1452 w 1452"/>
                  <a:gd name="T156" fmla="*/ 623 h 62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452" h="623">
                    <a:moveTo>
                      <a:pt x="1416" y="321"/>
                    </a:moveTo>
                    <a:lnTo>
                      <a:pt x="1452" y="307"/>
                    </a:lnTo>
                    <a:lnTo>
                      <a:pt x="1378" y="257"/>
                    </a:lnTo>
                    <a:lnTo>
                      <a:pt x="1332" y="278"/>
                    </a:lnTo>
                    <a:lnTo>
                      <a:pt x="1265" y="258"/>
                    </a:lnTo>
                    <a:lnTo>
                      <a:pt x="1234" y="244"/>
                    </a:lnTo>
                    <a:lnTo>
                      <a:pt x="1206" y="244"/>
                    </a:lnTo>
                    <a:lnTo>
                      <a:pt x="1189" y="213"/>
                    </a:lnTo>
                    <a:lnTo>
                      <a:pt x="1180" y="194"/>
                    </a:lnTo>
                    <a:lnTo>
                      <a:pt x="1154" y="194"/>
                    </a:lnTo>
                    <a:lnTo>
                      <a:pt x="1132" y="194"/>
                    </a:lnTo>
                    <a:lnTo>
                      <a:pt x="1112" y="202"/>
                    </a:lnTo>
                    <a:lnTo>
                      <a:pt x="1077" y="168"/>
                    </a:lnTo>
                    <a:lnTo>
                      <a:pt x="1062" y="173"/>
                    </a:lnTo>
                    <a:lnTo>
                      <a:pt x="1046" y="180"/>
                    </a:lnTo>
                    <a:lnTo>
                      <a:pt x="1026" y="187"/>
                    </a:lnTo>
                    <a:lnTo>
                      <a:pt x="995" y="162"/>
                    </a:lnTo>
                    <a:lnTo>
                      <a:pt x="925" y="104"/>
                    </a:lnTo>
                    <a:lnTo>
                      <a:pt x="868" y="70"/>
                    </a:lnTo>
                    <a:lnTo>
                      <a:pt x="834" y="38"/>
                    </a:lnTo>
                    <a:lnTo>
                      <a:pt x="774" y="76"/>
                    </a:lnTo>
                    <a:lnTo>
                      <a:pt x="764" y="49"/>
                    </a:lnTo>
                    <a:lnTo>
                      <a:pt x="680" y="46"/>
                    </a:lnTo>
                    <a:lnTo>
                      <a:pt x="670" y="46"/>
                    </a:lnTo>
                    <a:lnTo>
                      <a:pt x="632" y="0"/>
                    </a:lnTo>
                    <a:lnTo>
                      <a:pt x="592" y="6"/>
                    </a:lnTo>
                    <a:lnTo>
                      <a:pt x="565" y="25"/>
                    </a:lnTo>
                    <a:lnTo>
                      <a:pt x="512" y="36"/>
                    </a:lnTo>
                    <a:lnTo>
                      <a:pt x="495" y="26"/>
                    </a:lnTo>
                    <a:lnTo>
                      <a:pt x="467" y="53"/>
                    </a:lnTo>
                    <a:lnTo>
                      <a:pt x="448" y="49"/>
                    </a:lnTo>
                    <a:lnTo>
                      <a:pt x="372" y="55"/>
                    </a:lnTo>
                    <a:lnTo>
                      <a:pt x="356" y="53"/>
                    </a:lnTo>
                    <a:lnTo>
                      <a:pt x="346" y="59"/>
                    </a:lnTo>
                    <a:lnTo>
                      <a:pt x="377" y="93"/>
                    </a:lnTo>
                    <a:lnTo>
                      <a:pt x="356" y="125"/>
                    </a:lnTo>
                    <a:lnTo>
                      <a:pt x="358" y="147"/>
                    </a:lnTo>
                    <a:lnTo>
                      <a:pt x="358" y="159"/>
                    </a:lnTo>
                    <a:lnTo>
                      <a:pt x="399" y="159"/>
                    </a:lnTo>
                    <a:lnTo>
                      <a:pt x="411" y="180"/>
                    </a:lnTo>
                    <a:lnTo>
                      <a:pt x="411" y="202"/>
                    </a:lnTo>
                    <a:lnTo>
                      <a:pt x="399" y="206"/>
                    </a:lnTo>
                    <a:lnTo>
                      <a:pt x="383" y="194"/>
                    </a:lnTo>
                    <a:lnTo>
                      <a:pt x="366" y="202"/>
                    </a:lnTo>
                    <a:lnTo>
                      <a:pt x="356" y="211"/>
                    </a:lnTo>
                    <a:lnTo>
                      <a:pt x="326" y="194"/>
                    </a:lnTo>
                    <a:lnTo>
                      <a:pt x="318" y="176"/>
                    </a:lnTo>
                    <a:lnTo>
                      <a:pt x="291" y="185"/>
                    </a:lnTo>
                    <a:lnTo>
                      <a:pt x="291" y="190"/>
                    </a:lnTo>
                    <a:lnTo>
                      <a:pt x="273" y="176"/>
                    </a:lnTo>
                    <a:lnTo>
                      <a:pt x="248" y="194"/>
                    </a:lnTo>
                    <a:lnTo>
                      <a:pt x="216" y="202"/>
                    </a:lnTo>
                    <a:lnTo>
                      <a:pt x="207" y="194"/>
                    </a:lnTo>
                    <a:lnTo>
                      <a:pt x="198" y="176"/>
                    </a:lnTo>
                    <a:lnTo>
                      <a:pt x="158" y="173"/>
                    </a:lnTo>
                    <a:lnTo>
                      <a:pt x="92" y="169"/>
                    </a:lnTo>
                    <a:lnTo>
                      <a:pt x="76" y="173"/>
                    </a:lnTo>
                    <a:lnTo>
                      <a:pt x="70" y="185"/>
                    </a:lnTo>
                    <a:lnTo>
                      <a:pt x="59" y="180"/>
                    </a:lnTo>
                    <a:lnTo>
                      <a:pt x="49" y="198"/>
                    </a:lnTo>
                    <a:lnTo>
                      <a:pt x="38" y="213"/>
                    </a:lnTo>
                    <a:lnTo>
                      <a:pt x="38" y="220"/>
                    </a:lnTo>
                    <a:lnTo>
                      <a:pt x="45" y="233"/>
                    </a:lnTo>
                    <a:lnTo>
                      <a:pt x="34" y="238"/>
                    </a:lnTo>
                    <a:lnTo>
                      <a:pt x="22" y="213"/>
                    </a:lnTo>
                    <a:lnTo>
                      <a:pt x="5" y="216"/>
                    </a:lnTo>
                    <a:lnTo>
                      <a:pt x="0" y="249"/>
                    </a:lnTo>
                    <a:lnTo>
                      <a:pt x="0" y="269"/>
                    </a:lnTo>
                    <a:lnTo>
                      <a:pt x="0" y="286"/>
                    </a:lnTo>
                    <a:lnTo>
                      <a:pt x="8" y="301"/>
                    </a:lnTo>
                    <a:lnTo>
                      <a:pt x="18" y="313"/>
                    </a:lnTo>
                    <a:lnTo>
                      <a:pt x="18" y="333"/>
                    </a:lnTo>
                    <a:lnTo>
                      <a:pt x="34" y="331"/>
                    </a:lnTo>
                    <a:lnTo>
                      <a:pt x="54" y="316"/>
                    </a:lnTo>
                    <a:lnTo>
                      <a:pt x="63" y="331"/>
                    </a:lnTo>
                    <a:lnTo>
                      <a:pt x="79" y="349"/>
                    </a:lnTo>
                    <a:lnTo>
                      <a:pt x="93" y="366"/>
                    </a:lnTo>
                    <a:lnTo>
                      <a:pt x="109" y="400"/>
                    </a:lnTo>
                    <a:lnTo>
                      <a:pt x="138" y="392"/>
                    </a:lnTo>
                    <a:lnTo>
                      <a:pt x="187" y="383"/>
                    </a:lnTo>
                    <a:lnTo>
                      <a:pt x="263" y="373"/>
                    </a:lnTo>
                    <a:lnTo>
                      <a:pt x="281" y="397"/>
                    </a:lnTo>
                    <a:lnTo>
                      <a:pt x="284" y="439"/>
                    </a:lnTo>
                    <a:lnTo>
                      <a:pt x="249" y="448"/>
                    </a:lnTo>
                    <a:lnTo>
                      <a:pt x="216" y="456"/>
                    </a:lnTo>
                    <a:lnTo>
                      <a:pt x="221" y="486"/>
                    </a:lnTo>
                    <a:lnTo>
                      <a:pt x="172" y="486"/>
                    </a:lnTo>
                    <a:lnTo>
                      <a:pt x="216" y="547"/>
                    </a:lnTo>
                    <a:lnTo>
                      <a:pt x="237" y="552"/>
                    </a:lnTo>
                    <a:lnTo>
                      <a:pt x="258" y="556"/>
                    </a:lnTo>
                    <a:lnTo>
                      <a:pt x="268" y="581"/>
                    </a:lnTo>
                    <a:lnTo>
                      <a:pt x="280" y="571"/>
                    </a:lnTo>
                    <a:lnTo>
                      <a:pt x="320" y="567"/>
                    </a:lnTo>
                    <a:lnTo>
                      <a:pt x="341" y="576"/>
                    </a:lnTo>
                    <a:lnTo>
                      <a:pt x="356" y="589"/>
                    </a:lnTo>
                    <a:lnTo>
                      <a:pt x="367" y="576"/>
                    </a:lnTo>
                    <a:lnTo>
                      <a:pt x="392" y="579"/>
                    </a:lnTo>
                    <a:lnTo>
                      <a:pt x="348" y="442"/>
                    </a:lnTo>
                    <a:lnTo>
                      <a:pt x="366" y="434"/>
                    </a:lnTo>
                    <a:lnTo>
                      <a:pt x="424" y="405"/>
                    </a:lnTo>
                    <a:lnTo>
                      <a:pt x="434" y="403"/>
                    </a:lnTo>
                    <a:lnTo>
                      <a:pt x="426" y="392"/>
                    </a:lnTo>
                    <a:lnTo>
                      <a:pt x="439" y="398"/>
                    </a:lnTo>
                    <a:lnTo>
                      <a:pt x="439" y="383"/>
                    </a:lnTo>
                    <a:lnTo>
                      <a:pt x="448" y="373"/>
                    </a:lnTo>
                    <a:lnTo>
                      <a:pt x="451" y="377"/>
                    </a:lnTo>
                    <a:lnTo>
                      <a:pt x="465" y="377"/>
                    </a:lnTo>
                    <a:lnTo>
                      <a:pt x="477" y="386"/>
                    </a:lnTo>
                    <a:lnTo>
                      <a:pt x="494" y="368"/>
                    </a:lnTo>
                    <a:lnTo>
                      <a:pt x="504" y="373"/>
                    </a:lnTo>
                    <a:lnTo>
                      <a:pt x="493" y="398"/>
                    </a:lnTo>
                    <a:lnTo>
                      <a:pt x="501" y="431"/>
                    </a:lnTo>
                    <a:lnTo>
                      <a:pt x="531" y="449"/>
                    </a:lnTo>
                    <a:lnTo>
                      <a:pt x="531" y="456"/>
                    </a:lnTo>
                    <a:lnTo>
                      <a:pt x="521" y="471"/>
                    </a:lnTo>
                    <a:lnTo>
                      <a:pt x="526" y="478"/>
                    </a:lnTo>
                    <a:lnTo>
                      <a:pt x="562" y="493"/>
                    </a:lnTo>
                    <a:lnTo>
                      <a:pt x="575" y="513"/>
                    </a:lnTo>
                    <a:lnTo>
                      <a:pt x="610" y="502"/>
                    </a:lnTo>
                    <a:lnTo>
                      <a:pt x="648" y="493"/>
                    </a:lnTo>
                    <a:lnTo>
                      <a:pt x="680" y="554"/>
                    </a:lnTo>
                    <a:lnTo>
                      <a:pt x="691" y="584"/>
                    </a:lnTo>
                    <a:lnTo>
                      <a:pt x="681" y="590"/>
                    </a:lnTo>
                    <a:lnTo>
                      <a:pt x="675" y="601"/>
                    </a:lnTo>
                    <a:lnTo>
                      <a:pt x="706" y="611"/>
                    </a:lnTo>
                    <a:lnTo>
                      <a:pt x="715" y="623"/>
                    </a:lnTo>
                    <a:lnTo>
                      <a:pt x="757" y="611"/>
                    </a:lnTo>
                    <a:lnTo>
                      <a:pt x="772" y="623"/>
                    </a:lnTo>
                    <a:lnTo>
                      <a:pt x="800" y="607"/>
                    </a:lnTo>
                    <a:lnTo>
                      <a:pt x="819" y="604"/>
                    </a:lnTo>
                    <a:lnTo>
                      <a:pt x="846" y="609"/>
                    </a:lnTo>
                    <a:lnTo>
                      <a:pt x="900" y="609"/>
                    </a:lnTo>
                    <a:lnTo>
                      <a:pt x="885" y="597"/>
                    </a:lnTo>
                    <a:lnTo>
                      <a:pt x="885" y="579"/>
                    </a:lnTo>
                    <a:lnTo>
                      <a:pt x="894" y="568"/>
                    </a:lnTo>
                    <a:lnTo>
                      <a:pt x="894" y="558"/>
                    </a:lnTo>
                    <a:lnTo>
                      <a:pt x="877" y="549"/>
                    </a:lnTo>
                    <a:lnTo>
                      <a:pt x="911" y="546"/>
                    </a:lnTo>
                    <a:lnTo>
                      <a:pt x="942" y="549"/>
                    </a:lnTo>
                    <a:lnTo>
                      <a:pt x="949" y="558"/>
                    </a:lnTo>
                    <a:lnTo>
                      <a:pt x="973" y="554"/>
                    </a:lnTo>
                    <a:lnTo>
                      <a:pt x="955" y="527"/>
                    </a:lnTo>
                    <a:lnTo>
                      <a:pt x="975" y="524"/>
                    </a:lnTo>
                    <a:lnTo>
                      <a:pt x="1059" y="535"/>
                    </a:lnTo>
                    <a:lnTo>
                      <a:pt x="1129" y="541"/>
                    </a:lnTo>
                    <a:lnTo>
                      <a:pt x="1180" y="563"/>
                    </a:lnTo>
                    <a:lnTo>
                      <a:pt x="1206" y="563"/>
                    </a:lnTo>
                    <a:lnTo>
                      <a:pt x="1214" y="589"/>
                    </a:lnTo>
                    <a:lnTo>
                      <a:pt x="1234" y="535"/>
                    </a:lnTo>
                    <a:lnTo>
                      <a:pt x="1206" y="475"/>
                    </a:lnTo>
                    <a:lnTo>
                      <a:pt x="1291" y="454"/>
                    </a:lnTo>
                    <a:lnTo>
                      <a:pt x="1301" y="422"/>
                    </a:lnTo>
                    <a:lnTo>
                      <a:pt x="1315" y="373"/>
                    </a:lnTo>
                    <a:lnTo>
                      <a:pt x="1403" y="377"/>
                    </a:lnTo>
                    <a:lnTo>
                      <a:pt x="1416" y="321"/>
                    </a:lnTo>
                    <a:close/>
                  </a:path>
                </a:pathLst>
              </a:custGeom>
              <a:grpFill/>
              <a:ln w="3175" cap="rnd">
                <a:solidFill>
                  <a:schemeClr val="accent5"/>
                </a:solidFill>
                <a:round/>
                <a:headEnd/>
                <a:tailEnd/>
              </a:ln>
            </p:spPr>
            <p:txBody>
              <a:bodyPr/>
              <a:lstStyle/>
              <a:p>
                <a:endParaRPr lang="en-US" dirty="0"/>
              </a:p>
            </p:txBody>
          </p:sp>
          <p:sp>
            <p:nvSpPr>
              <p:cNvPr id="502" name="Freeform 241"/>
              <p:cNvSpPr>
                <a:spLocks noChangeAspect="1"/>
              </p:cNvSpPr>
              <p:nvPr/>
            </p:nvSpPr>
            <p:spPr bwMode="gray">
              <a:xfrm>
                <a:off x="5894948" y="3036882"/>
                <a:ext cx="474662" cy="319087"/>
              </a:xfrm>
              <a:custGeom>
                <a:avLst/>
                <a:gdLst>
                  <a:gd name="T0" fmla="*/ 33631375 w 634"/>
                  <a:gd name="T1" fmla="*/ 118220080 h 386"/>
                  <a:gd name="T2" fmla="*/ 39796740 w 634"/>
                  <a:gd name="T3" fmla="*/ 98402794 h 386"/>
                  <a:gd name="T4" fmla="*/ 48204397 w 634"/>
                  <a:gd name="T5" fmla="*/ 90202423 h 386"/>
                  <a:gd name="T6" fmla="*/ 63338927 w 634"/>
                  <a:gd name="T7" fmla="*/ 94302608 h 386"/>
                  <a:gd name="T8" fmla="*/ 81275012 w 634"/>
                  <a:gd name="T9" fmla="*/ 99769246 h 386"/>
                  <a:gd name="T10" fmla="*/ 85759594 w 634"/>
                  <a:gd name="T11" fmla="*/ 105919524 h 386"/>
                  <a:gd name="T12" fmla="*/ 96969553 w 634"/>
                  <a:gd name="T13" fmla="*/ 118220080 h 386"/>
                  <a:gd name="T14" fmla="*/ 105377210 w 634"/>
                  <a:gd name="T15" fmla="*/ 148287003 h 386"/>
                  <a:gd name="T16" fmla="*/ 118830209 w 634"/>
                  <a:gd name="T17" fmla="*/ 144870458 h 386"/>
                  <a:gd name="T18" fmla="*/ 137887814 w 634"/>
                  <a:gd name="T19" fmla="*/ 148287003 h 386"/>
                  <a:gd name="T20" fmla="*/ 165913835 w 634"/>
                  <a:gd name="T21" fmla="*/ 183821391 h 386"/>
                  <a:gd name="T22" fmla="*/ 196181398 w 634"/>
                  <a:gd name="T23" fmla="*/ 205688771 h 386"/>
                  <a:gd name="T24" fmla="*/ 224207419 w 634"/>
                  <a:gd name="T25" fmla="*/ 226188871 h 386"/>
                  <a:gd name="T26" fmla="*/ 235418127 w 634"/>
                  <a:gd name="T27" fmla="*/ 263773351 h 386"/>
                  <a:gd name="T28" fmla="*/ 253914972 w 634"/>
                  <a:gd name="T29" fmla="*/ 234389241 h 386"/>
                  <a:gd name="T30" fmla="*/ 256157263 w 634"/>
                  <a:gd name="T31" fmla="*/ 207055224 h 386"/>
                  <a:gd name="T32" fmla="*/ 244946555 w 634"/>
                  <a:gd name="T33" fmla="*/ 167420650 h 386"/>
                  <a:gd name="T34" fmla="*/ 268488742 w 634"/>
                  <a:gd name="T35" fmla="*/ 159220280 h 386"/>
                  <a:gd name="T36" fmla="*/ 299317066 w 634"/>
                  <a:gd name="T37" fmla="*/ 166737837 h 386"/>
                  <a:gd name="T38" fmla="*/ 346961451 w 634"/>
                  <a:gd name="T39" fmla="*/ 163320465 h 386"/>
                  <a:gd name="T40" fmla="*/ 346961451 w 634"/>
                  <a:gd name="T41" fmla="*/ 139403820 h 386"/>
                  <a:gd name="T42" fmla="*/ 289788638 w 634"/>
                  <a:gd name="T43" fmla="*/ 139403820 h 386"/>
                  <a:gd name="T44" fmla="*/ 260641097 w 634"/>
                  <a:gd name="T45" fmla="*/ 136670087 h 386"/>
                  <a:gd name="T46" fmla="*/ 234857367 w 634"/>
                  <a:gd name="T47" fmla="*/ 148287003 h 386"/>
                  <a:gd name="T48" fmla="*/ 217481294 w 634"/>
                  <a:gd name="T49" fmla="*/ 144870458 h 386"/>
                  <a:gd name="T50" fmla="*/ 204029043 w 634"/>
                  <a:gd name="T51" fmla="*/ 147603364 h 386"/>
                  <a:gd name="T52" fmla="*/ 186652970 w 634"/>
                  <a:gd name="T53" fmla="*/ 136670087 h 386"/>
                  <a:gd name="T54" fmla="*/ 186092210 w 634"/>
                  <a:gd name="T55" fmla="*/ 127786904 h 386"/>
                  <a:gd name="T56" fmla="*/ 183289908 w 634"/>
                  <a:gd name="T57" fmla="*/ 97719154 h 386"/>
                  <a:gd name="T58" fmla="*/ 127798626 w 634"/>
                  <a:gd name="T59" fmla="*/ 73118869 h 386"/>
                  <a:gd name="T60" fmla="*/ 99772605 w 634"/>
                  <a:gd name="T61" fmla="*/ 51251489 h 386"/>
                  <a:gd name="T62" fmla="*/ 63898939 w 634"/>
                  <a:gd name="T63" fmla="*/ 62184766 h 386"/>
                  <a:gd name="T64" fmla="*/ 42039031 w 634"/>
                  <a:gd name="T65" fmla="*/ 27334017 h 386"/>
                  <a:gd name="T66" fmla="*/ 42599791 w 634"/>
                  <a:gd name="T67" fmla="*/ 0 h 386"/>
                  <a:gd name="T68" fmla="*/ 24662958 w 634"/>
                  <a:gd name="T69" fmla="*/ 120269346 h 3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4"/>
                  <a:gd name="T106" fmla="*/ 0 h 386"/>
                  <a:gd name="T107" fmla="*/ 634 w 634"/>
                  <a:gd name="T108" fmla="*/ 386 h 3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4" h="386">
                    <a:moveTo>
                      <a:pt x="44" y="176"/>
                    </a:moveTo>
                    <a:lnTo>
                      <a:pt x="60" y="173"/>
                    </a:lnTo>
                    <a:lnTo>
                      <a:pt x="66" y="157"/>
                    </a:lnTo>
                    <a:lnTo>
                      <a:pt x="71" y="144"/>
                    </a:lnTo>
                    <a:lnTo>
                      <a:pt x="91" y="151"/>
                    </a:lnTo>
                    <a:lnTo>
                      <a:pt x="86" y="132"/>
                    </a:lnTo>
                    <a:lnTo>
                      <a:pt x="103" y="124"/>
                    </a:lnTo>
                    <a:lnTo>
                      <a:pt x="113" y="138"/>
                    </a:lnTo>
                    <a:lnTo>
                      <a:pt x="129" y="138"/>
                    </a:lnTo>
                    <a:lnTo>
                      <a:pt x="145" y="146"/>
                    </a:lnTo>
                    <a:lnTo>
                      <a:pt x="153" y="151"/>
                    </a:lnTo>
                    <a:lnTo>
                      <a:pt x="153" y="155"/>
                    </a:lnTo>
                    <a:lnTo>
                      <a:pt x="155" y="167"/>
                    </a:lnTo>
                    <a:lnTo>
                      <a:pt x="173" y="173"/>
                    </a:lnTo>
                    <a:lnTo>
                      <a:pt x="173" y="190"/>
                    </a:lnTo>
                    <a:lnTo>
                      <a:pt x="188" y="217"/>
                    </a:lnTo>
                    <a:lnTo>
                      <a:pt x="205" y="220"/>
                    </a:lnTo>
                    <a:lnTo>
                      <a:pt x="212" y="212"/>
                    </a:lnTo>
                    <a:lnTo>
                      <a:pt x="230" y="203"/>
                    </a:lnTo>
                    <a:lnTo>
                      <a:pt x="246" y="217"/>
                    </a:lnTo>
                    <a:lnTo>
                      <a:pt x="266" y="239"/>
                    </a:lnTo>
                    <a:lnTo>
                      <a:pt x="296" y="269"/>
                    </a:lnTo>
                    <a:lnTo>
                      <a:pt x="349" y="282"/>
                    </a:lnTo>
                    <a:lnTo>
                      <a:pt x="350" y="301"/>
                    </a:lnTo>
                    <a:lnTo>
                      <a:pt x="384" y="313"/>
                    </a:lnTo>
                    <a:lnTo>
                      <a:pt x="400" y="331"/>
                    </a:lnTo>
                    <a:lnTo>
                      <a:pt x="389" y="385"/>
                    </a:lnTo>
                    <a:lnTo>
                      <a:pt x="420" y="386"/>
                    </a:lnTo>
                    <a:lnTo>
                      <a:pt x="441" y="359"/>
                    </a:lnTo>
                    <a:lnTo>
                      <a:pt x="453" y="343"/>
                    </a:lnTo>
                    <a:lnTo>
                      <a:pt x="462" y="329"/>
                    </a:lnTo>
                    <a:lnTo>
                      <a:pt x="457" y="303"/>
                    </a:lnTo>
                    <a:lnTo>
                      <a:pt x="432" y="293"/>
                    </a:lnTo>
                    <a:lnTo>
                      <a:pt x="437" y="245"/>
                    </a:lnTo>
                    <a:lnTo>
                      <a:pt x="460" y="227"/>
                    </a:lnTo>
                    <a:lnTo>
                      <a:pt x="479" y="233"/>
                    </a:lnTo>
                    <a:lnTo>
                      <a:pt x="526" y="225"/>
                    </a:lnTo>
                    <a:lnTo>
                      <a:pt x="534" y="244"/>
                    </a:lnTo>
                    <a:lnTo>
                      <a:pt x="561" y="243"/>
                    </a:lnTo>
                    <a:lnTo>
                      <a:pt x="619" y="239"/>
                    </a:lnTo>
                    <a:lnTo>
                      <a:pt x="634" y="217"/>
                    </a:lnTo>
                    <a:lnTo>
                      <a:pt x="619" y="204"/>
                    </a:lnTo>
                    <a:lnTo>
                      <a:pt x="581" y="204"/>
                    </a:lnTo>
                    <a:lnTo>
                      <a:pt x="517" y="204"/>
                    </a:lnTo>
                    <a:lnTo>
                      <a:pt x="491" y="204"/>
                    </a:lnTo>
                    <a:lnTo>
                      <a:pt x="465" y="200"/>
                    </a:lnTo>
                    <a:lnTo>
                      <a:pt x="424" y="220"/>
                    </a:lnTo>
                    <a:lnTo>
                      <a:pt x="419" y="217"/>
                    </a:lnTo>
                    <a:lnTo>
                      <a:pt x="409" y="208"/>
                    </a:lnTo>
                    <a:lnTo>
                      <a:pt x="388" y="212"/>
                    </a:lnTo>
                    <a:lnTo>
                      <a:pt x="367" y="220"/>
                    </a:lnTo>
                    <a:lnTo>
                      <a:pt x="364" y="216"/>
                    </a:lnTo>
                    <a:lnTo>
                      <a:pt x="359" y="208"/>
                    </a:lnTo>
                    <a:lnTo>
                      <a:pt x="333" y="200"/>
                    </a:lnTo>
                    <a:lnTo>
                      <a:pt x="327" y="198"/>
                    </a:lnTo>
                    <a:lnTo>
                      <a:pt x="332" y="187"/>
                    </a:lnTo>
                    <a:lnTo>
                      <a:pt x="344" y="181"/>
                    </a:lnTo>
                    <a:lnTo>
                      <a:pt x="327" y="143"/>
                    </a:lnTo>
                    <a:lnTo>
                      <a:pt x="300" y="90"/>
                    </a:lnTo>
                    <a:lnTo>
                      <a:pt x="228" y="107"/>
                    </a:lnTo>
                    <a:lnTo>
                      <a:pt x="212" y="90"/>
                    </a:lnTo>
                    <a:lnTo>
                      <a:pt x="178" y="75"/>
                    </a:lnTo>
                    <a:lnTo>
                      <a:pt x="146" y="97"/>
                    </a:lnTo>
                    <a:lnTo>
                      <a:pt x="114" y="91"/>
                    </a:lnTo>
                    <a:lnTo>
                      <a:pt x="80" y="68"/>
                    </a:lnTo>
                    <a:lnTo>
                      <a:pt x="75" y="40"/>
                    </a:lnTo>
                    <a:lnTo>
                      <a:pt x="78" y="20"/>
                    </a:lnTo>
                    <a:lnTo>
                      <a:pt x="76" y="0"/>
                    </a:lnTo>
                    <a:lnTo>
                      <a:pt x="0" y="40"/>
                    </a:lnTo>
                    <a:lnTo>
                      <a:pt x="44" y="176"/>
                    </a:lnTo>
                    <a:close/>
                  </a:path>
                </a:pathLst>
              </a:custGeom>
              <a:grpFill/>
              <a:ln w="3175" cap="rnd">
                <a:solidFill>
                  <a:schemeClr val="accent5"/>
                </a:solidFill>
                <a:round/>
                <a:headEnd/>
                <a:tailEnd/>
              </a:ln>
            </p:spPr>
            <p:txBody>
              <a:bodyPr/>
              <a:lstStyle/>
              <a:p>
                <a:endParaRPr lang="en-US" dirty="0"/>
              </a:p>
            </p:txBody>
          </p:sp>
          <p:sp>
            <p:nvSpPr>
              <p:cNvPr id="503" name="Freeform 242"/>
              <p:cNvSpPr>
                <a:spLocks noChangeAspect="1"/>
              </p:cNvSpPr>
              <p:nvPr/>
            </p:nvSpPr>
            <p:spPr bwMode="gray">
              <a:xfrm>
                <a:off x="5834627" y="3141657"/>
                <a:ext cx="360361" cy="279398"/>
              </a:xfrm>
              <a:custGeom>
                <a:avLst/>
                <a:gdLst>
                  <a:gd name="T0" fmla="*/ 0 w 485"/>
                  <a:gd name="T1" fmla="*/ 33482536 h 338"/>
                  <a:gd name="T2" fmla="*/ 1656179 w 485"/>
                  <a:gd name="T3" fmla="*/ 63547794 h 338"/>
                  <a:gd name="T4" fmla="*/ 17113851 w 485"/>
                  <a:gd name="T5" fmla="*/ 45098301 h 338"/>
                  <a:gd name="T6" fmla="*/ 36436685 w 485"/>
                  <a:gd name="T7" fmla="*/ 69014280 h 338"/>
                  <a:gd name="T8" fmla="*/ 27603729 w 485"/>
                  <a:gd name="T9" fmla="*/ 82680908 h 338"/>
                  <a:gd name="T10" fmla="*/ 3312358 w 485"/>
                  <a:gd name="T11" fmla="*/ 69697901 h 338"/>
                  <a:gd name="T12" fmla="*/ 1104119 w 485"/>
                  <a:gd name="T13" fmla="*/ 90197429 h 338"/>
                  <a:gd name="T14" fmla="*/ 3312358 w 485"/>
                  <a:gd name="T15" fmla="*/ 102496815 h 338"/>
                  <a:gd name="T16" fmla="*/ 17113851 w 485"/>
                  <a:gd name="T17" fmla="*/ 104546851 h 338"/>
                  <a:gd name="T18" fmla="*/ 10489135 w 485"/>
                  <a:gd name="T19" fmla="*/ 117529858 h 338"/>
                  <a:gd name="T20" fmla="*/ 22635192 w 485"/>
                  <a:gd name="T21" fmla="*/ 127096415 h 338"/>
                  <a:gd name="T22" fmla="*/ 22635192 w 485"/>
                  <a:gd name="T23" fmla="*/ 168094645 h 338"/>
                  <a:gd name="T24" fmla="*/ 59071876 w 485"/>
                  <a:gd name="T25" fmla="*/ 156478879 h 338"/>
                  <a:gd name="T26" fmla="*/ 78946027 w 485"/>
                  <a:gd name="T27" fmla="*/ 144178666 h 338"/>
                  <a:gd name="T28" fmla="*/ 126423906 w 485"/>
                  <a:gd name="T29" fmla="*/ 171511095 h 338"/>
                  <a:gd name="T30" fmla="*/ 155683814 w 485"/>
                  <a:gd name="T31" fmla="*/ 187227759 h 338"/>
                  <a:gd name="T32" fmla="*/ 162308531 w 485"/>
                  <a:gd name="T33" fmla="*/ 196110695 h 338"/>
                  <a:gd name="T34" fmla="*/ 165068829 w 485"/>
                  <a:gd name="T35" fmla="*/ 215926602 h 338"/>
                  <a:gd name="T36" fmla="*/ 192672559 w 485"/>
                  <a:gd name="T37" fmla="*/ 230959645 h 338"/>
                  <a:gd name="T38" fmla="*/ 233525721 w 485"/>
                  <a:gd name="T39" fmla="*/ 175611166 h 338"/>
                  <a:gd name="T40" fmla="*/ 260577391 w 485"/>
                  <a:gd name="T41" fmla="*/ 175611166 h 338"/>
                  <a:gd name="T42" fmla="*/ 264993868 w 485"/>
                  <a:gd name="T43" fmla="*/ 152378808 h 338"/>
                  <a:gd name="T44" fmla="*/ 267754167 w 485"/>
                  <a:gd name="T45" fmla="*/ 143495872 h 338"/>
                  <a:gd name="T46" fmla="*/ 258921212 w 485"/>
                  <a:gd name="T47" fmla="*/ 128462830 h 338"/>
                  <a:gd name="T48" fmla="*/ 239046318 w 485"/>
                  <a:gd name="T49" fmla="*/ 119579893 h 338"/>
                  <a:gd name="T50" fmla="*/ 237942199 w 485"/>
                  <a:gd name="T51" fmla="*/ 107963301 h 338"/>
                  <a:gd name="T52" fmla="*/ 209234350 w 485"/>
                  <a:gd name="T53" fmla="*/ 99080365 h 338"/>
                  <a:gd name="T54" fmla="*/ 192672559 w 485"/>
                  <a:gd name="T55" fmla="*/ 78580837 h 338"/>
                  <a:gd name="T56" fmla="*/ 186599902 w 485"/>
                  <a:gd name="T57" fmla="*/ 65597830 h 338"/>
                  <a:gd name="T58" fmla="*/ 172798409 w 485"/>
                  <a:gd name="T59" fmla="*/ 52614822 h 338"/>
                  <a:gd name="T60" fmla="*/ 163964710 w 485"/>
                  <a:gd name="T61" fmla="*/ 59448550 h 338"/>
                  <a:gd name="T62" fmla="*/ 158996172 w 485"/>
                  <a:gd name="T63" fmla="*/ 65597830 h 338"/>
                  <a:gd name="T64" fmla="*/ 149611157 w 485"/>
                  <a:gd name="T65" fmla="*/ 63547794 h 338"/>
                  <a:gd name="T66" fmla="*/ 141330261 w 485"/>
                  <a:gd name="T67" fmla="*/ 45098301 h 338"/>
                  <a:gd name="T68" fmla="*/ 140778202 w 485"/>
                  <a:gd name="T69" fmla="*/ 33482536 h 338"/>
                  <a:gd name="T70" fmla="*/ 131392443 w 485"/>
                  <a:gd name="T71" fmla="*/ 29382464 h 338"/>
                  <a:gd name="T72" fmla="*/ 129184204 w 485"/>
                  <a:gd name="T73" fmla="*/ 18449493 h 338"/>
                  <a:gd name="T74" fmla="*/ 117038890 w 485"/>
                  <a:gd name="T75" fmla="*/ 9566557 h 338"/>
                  <a:gd name="T76" fmla="*/ 108205935 w 485"/>
                  <a:gd name="T77" fmla="*/ 9566557 h 338"/>
                  <a:gd name="T78" fmla="*/ 102685338 w 485"/>
                  <a:gd name="T79" fmla="*/ 0 h 338"/>
                  <a:gd name="T80" fmla="*/ 93299579 w 485"/>
                  <a:gd name="T81" fmla="*/ 5466486 h 338"/>
                  <a:gd name="T82" fmla="*/ 96612681 w 485"/>
                  <a:gd name="T83" fmla="*/ 18449493 h 338"/>
                  <a:gd name="T84" fmla="*/ 92195460 w 485"/>
                  <a:gd name="T85" fmla="*/ 16399457 h 338"/>
                  <a:gd name="T86" fmla="*/ 85018683 w 485"/>
                  <a:gd name="T87" fmla="*/ 13666628 h 338"/>
                  <a:gd name="T88" fmla="*/ 78946027 w 485"/>
                  <a:gd name="T89" fmla="*/ 33482536 h 338"/>
                  <a:gd name="T90" fmla="*/ 69008951 w 485"/>
                  <a:gd name="T91" fmla="*/ 35532571 h 338"/>
                  <a:gd name="T92" fmla="*/ 59071876 w 485"/>
                  <a:gd name="T93" fmla="*/ 32798915 h 338"/>
                  <a:gd name="T94" fmla="*/ 50238178 w 485"/>
                  <a:gd name="T95" fmla="*/ 42365472 h 338"/>
                  <a:gd name="T96" fmla="*/ 41957282 w 485"/>
                  <a:gd name="T97" fmla="*/ 33482536 h 338"/>
                  <a:gd name="T98" fmla="*/ 29259908 w 485"/>
                  <a:gd name="T99" fmla="*/ 24599599 h 338"/>
                  <a:gd name="T100" fmla="*/ 0 w 485"/>
                  <a:gd name="T101" fmla="*/ 33482536 h 3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85"/>
                  <a:gd name="T154" fmla="*/ 0 h 338"/>
                  <a:gd name="T155" fmla="*/ 485 w 485"/>
                  <a:gd name="T156" fmla="*/ 338 h 3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85" h="338">
                    <a:moveTo>
                      <a:pt x="0" y="49"/>
                    </a:moveTo>
                    <a:lnTo>
                      <a:pt x="3" y="93"/>
                    </a:lnTo>
                    <a:lnTo>
                      <a:pt x="31" y="66"/>
                    </a:lnTo>
                    <a:lnTo>
                      <a:pt x="66" y="101"/>
                    </a:lnTo>
                    <a:lnTo>
                      <a:pt x="50" y="121"/>
                    </a:lnTo>
                    <a:lnTo>
                      <a:pt x="6" y="102"/>
                    </a:lnTo>
                    <a:lnTo>
                      <a:pt x="2" y="132"/>
                    </a:lnTo>
                    <a:lnTo>
                      <a:pt x="6" y="150"/>
                    </a:lnTo>
                    <a:lnTo>
                      <a:pt x="31" y="153"/>
                    </a:lnTo>
                    <a:lnTo>
                      <a:pt x="19" y="172"/>
                    </a:lnTo>
                    <a:lnTo>
                      <a:pt x="41" y="186"/>
                    </a:lnTo>
                    <a:lnTo>
                      <a:pt x="41" y="246"/>
                    </a:lnTo>
                    <a:lnTo>
                      <a:pt x="107" y="229"/>
                    </a:lnTo>
                    <a:lnTo>
                      <a:pt x="143" y="211"/>
                    </a:lnTo>
                    <a:lnTo>
                      <a:pt x="229" y="251"/>
                    </a:lnTo>
                    <a:lnTo>
                      <a:pt x="282" y="274"/>
                    </a:lnTo>
                    <a:lnTo>
                      <a:pt x="294" y="287"/>
                    </a:lnTo>
                    <a:lnTo>
                      <a:pt x="299" y="316"/>
                    </a:lnTo>
                    <a:lnTo>
                      <a:pt x="349" y="338"/>
                    </a:lnTo>
                    <a:lnTo>
                      <a:pt x="423" y="257"/>
                    </a:lnTo>
                    <a:lnTo>
                      <a:pt x="472" y="257"/>
                    </a:lnTo>
                    <a:lnTo>
                      <a:pt x="480" y="223"/>
                    </a:lnTo>
                    <a:lnTo>
                      <a:pt x="485" y="210"/>
                    </a:lnTo>
                    <a:lnTo>
                      <a:pt x="469" y="188"/>
                    </a:lnTo>
                    <a:lnTo>
                      <a:pt x="433" y="175"/>
                    </a:lnTo>
                    <a:lnTo>
                      <a:pt x="431" y="158"/>
                    </a:lnTo>
                    <a:lnTo>
                      <a:pt x="379" y="145"/>
                    </a:lnTo>
                    <a:lnTo>
                      <a:pt x="349" y="115"/>
                    </a:lnTo>
                    <a:lnTo>
                      <a:pt x="338" y="96"/>
                    </a:lnTo>
                    <a:lnTo>
                      <a:pt x="313" y="77"/>
                    </a:lnTo>
                    <a:lnTo>
                      <a:pt x="297" y="87"/>
                    </a:lnTo>
                    <a:lnTo>
                      <a:pt x="288" y="96"/>
                    </a:lnTo>
                    <a:lnTo>
                      <a:pt x="271" y="93"/>
                    </a:lnTo>
                    <a:lnTo>
                      <a:pt x="256" y="66"/>
                    </a:lnTo>
                    <a:lnTo>
                      <a:pt x="255" y="49"/>
                    </a:lnTo>
                    <a:lnTo>
                      <a:pt x="238" y="43"/>
                    </a:lnTo>
                    <a:lnTo>
                      <a:pt x="234" y="27"/>
                    </a:lnTo>
                    <a:lnTo>
                      <a:pt x="212" y="14"/>
                    </a:lnTo>
                    <a:lnTo>
                      <a:pt x="196" y="14"/>
                    </a:lnTo>
                    <a:lnTo>
                      <a:pt x="186" y="0"/>
                    </a:lnTo>
                    <a:lnTo>
                      <a:pt x="169" y="8"/>
                    </a:lnTo>
                    <a:lnTo>
                      <a:pt x="175" y="27"/>
                    </a:lnTo>
                    <a:lnTo>
                      <a:pt x="167" y="24"/>
                    </a:lnTo>
                    <a:lnTo>
                      <a:pt x="154" y="20"/>
                    </a:lnTo>
                    <a:lnTo>
                      <a:pt x="143" y="49"/>
                    </a:lnTo>
                    <a:lnTo>
                      <a:pt x="125" y="52"/>
                    </a:lnTo>
                    <a:lnTo>
                      <a:pt x="107" y="48"/>
                    </a:lnTo>
                    <a:lnTo>
                      <a:pt x="91" y="62"/>
                    </a:lnTo>
                    <a:lnTo>
                      <a:pt x="76" y="49"/>
                    </a:lnTo>
                    <a:lnTo>
                      <a:pt x="53" y="36"/>
                    </a:lnTo>
                    <a:lnTo>
                      <a:pt x="0" y="49"/>
                    </a:lnTo>
                    <a:close/>
                  </a:path>
                </a:pathLst>
              </a:custGeom>
              <a:grpFill/>
              <a:ln w="3175" cap="rnd">
                <a:solidFill>
                  <a:schemeClr val="accent5"/>
                </a:solidFill>
                <a:round/>
                <a:headEnd/>
                <a:tailEnd/>
              </a:ln>
            </p:spPr>
            <p:txBody>
              <a:bodyPr/>
              <a:lstStyle/>
              <a:p>
                <a:endParaRPr lang="en-US" dirty="0"/>
              </a:p>
            </p:txBody>
          </p:sp>
          <p:sp>
            <p:nvSpPr>
              <p:cNvPr id="504" name="Freeform 243"/>
              <p:cNvSpPr>
                <a:spLocks noChangeAspect="1"/>
              </p:cNvSpPr>
              <p:nvPr/>
            </p:nvSpPr>
            <p:spPr bwMode="gray">
              <a:xfrm>
                <a:off x="6237849" y="3138489"/>
                <a:ext cx="303211" cy="139701"/>
              </a:xfrm>
              <a:custGeom>
                <a:avLst/>
                <a:gdLst>
                  <a:gd name="T0" fmla="*/ 57732313 w 405"/>
                  <a:gd name="T1" fmla="*/ 80481820 h 172"/>
                  <a:gd name="T2" fmla="*/ 41477904 w 405"/>
                  <a:gd name="T3" fmla="*/ 80481820 h 172"/>
                  <a:gd name="T4" fmla="*/ 8407582 w 405"/>
                  <a:gd name="T5" fmla="*/ 85099230 h 172"/>
                  <a:gd name="T6" fmla="*/ 0 w 405"/>
                  <a:gd name="T7" fmla="*/ 97633244 h 172"/>
                  <a:gd name="T8" fmla="*/ 8407582 w 405"/>
                  <a:gd name="T9" fmla="*/ 102910980 h 172"/>
                  <a:gd name="T10" fmla="*/ 15133648 w 405"/>
                  <a:gd name="T11" fmla="*/ 106868876 h 172"/>
                  <a:gd name="T12" fmla="*/ 61095346 w 405"/>
                  <a:gd name="T13" fmla="*/ 106209362 h 172"/>
                  <a:gd name="T14" fmla="*/ 91362642 w 405"/>
                  <a:gd name="T15" fmla="*/ 106209362 h 172"/>
                  <a:gd name="T16" fmla="*/ 104815522 w 405"/>
                  <a:gd name="T17" fmla="*/ 113465640 h 172"/>
                  <a:gd name="T18" fmla="*/ 109860071 w 405"/>
                  <a:gd name="T19" fmla="*/ 98952272 h 172"/>
                  <a:gd name="T20" fmla="*/ 122751448 w 405"/>
                  <a:gd name="T21" fmla="*/ 97633244 h 172"/>
                  <a:gd name="T22" fmla="*/ 141248128 w 405"/>
                  <a:gd name="T23" fmla="*/ 92355508 h 172"/>
                  <a:gd name="T24" fmla="*/ 156942531 w 405"/>
                  <a:gd name="T25" fmla="*/ 89057126 h 172"/>
                  <a:gd name="T26" fmla="*/ 186089065 w 405"/>
                  <a:gd name="T27" fmla="*/ 69926348 h 172"/>
                  <a:gd name="T28" fmla="*/ 216917116 w 405"/>
                  <a:gd name="T29" fmla="*/ 52115410 h 172"/>
                  <a:gd name="T30" fmla="*/ 227006215 w 405"/>
                  <a:gd name="T31" fmla="*/ 42879778 h 172"/>
                  <a:gd name="T32" fmla="*/ 223082427 w 405"/>
                  <a:gd name="T33" fmla="*/ 25727542 h 172"/>
                  <a:gd name="T34" fmla="*/ 208509534 w 405"/>
                  <a:gd name="T35" fmla="*/ 25727542 h 172"/>
                  <a:gd name="T36" fmla="*/ 193935893 w 405"/>
                  <a:gd name="T37" fmla="*/ 17811750 h 172"/>
                  <a:gd name="T38" fmla="*/ 179363000 w 405"/>
                  <a:gd name="T39" fmla="*/ 11214986 h 172"/>
                  <a:gd name="T40" fmla="*/ 140688122 w 405"/>
                  <a:gd name="T41" fmla="*/ 7256278 h 172"/>
                  <a:gd name="T42" fmla="*/ 93604913 w 405"/>
                  <a:gd name="T43" fmla="*/ 0 h 172"/>
                  <a:gd name="T44" fmla="*/ 84076570 w 405"/>
                  <a:gd name="T45" fmla="*/ 1979354 h 172"/>
                  <a:gd name="T46" fmla="*/ 86318093 w 405"/>
                  <a:gd name="T47" fmla="*/ 11214986 h 172"/>
                  <a:gd name="T48" fmla="*/ 92484152 w 405"/>
                  <a:gd name="T49" fmla="*/ 19790292 h 172"/>
                  <a:gd name="T50" fmla="*/ 79032021 w 405"/>
                  <a:gd name="T51" fmla="*/ 22429160 h 172"/>
                  <a:gd name="T52" fmla="*/ 75108233 w 405"/>
                  <a:gd name="T53" fmla="*/ 16491910 h 172"/>
                  <a:gd name="T54" fmla="*/ 59974585 w 405"/>
                  <a:gd name="T55" fmla="*/ 14513368 h 172"/>
                  <a:gd name="T56" fmla="*/ 38674878 w 405"/>
                  <a:gd name="T57" fmla="*/ 16491910 h 172"/>
                  <a:gd name="T58" fmla="*/ 48203970 w 405"/>
                  <a:gd name="T59" fmla="*/ 22429160 h 172"/>
                  <a:gd name="T60" fmla="*/ 50445493 w 405"/>
                  <a:gd name="T61" fmla="*/ 29025924 h 172"/>
                  <a:gd name="T62" fmla="*/ 43159421 w 405"/>
                  <a:gd name="T63" fmla="*/ 36283014 h 172"/>
                  <a:gd name="T64" fmla="*/ 43159421 w 405"/>
                  <a:gd name="T65" fmla="*/ 48156702 h 172"/>
                  <a:gd name="T66" fmla="*/ 51567003 w 405"/>
                  <a:gd name="T67" fmla="*/ 56073306 h 172"/>
                  <a:gd name="T68" fmla="*/ 79032021 w 405"/>
                  <a:gd name="T69" fmla="*/ 56073306 h 172"/>
                  <a:gd name="T70" fmla="*/ 88560364 w 405"/>
                  <a:gd name="T71" fmla="*/ 54753466 h 172"/>
                  <a:gd name="T72" fmla="*/ 97528701 w 405"/>
                  <a:gd name="T73" fmla="*/ 65308938 h 172"/>
                  <a:gd name="T74" fmla="*/ 87439603 w 405"/>
                  <a:gd name="T75" fmla="*/ 79161980 h 172"/>
                  <a:gd name="T76" fmla="*/ 77910511 w 405"/>
                  <a:gd name="T77" fmla="*/ 79161980 h 172"/>
                  <a:gd name="T78" fmla="*/ 67821412 w 405"/>
                  <a:gd name="T79" fmla="*/ 77842952 h 172"/>
                  <a:gd name="T80" fmla="*/ 63337618 w 405"/>
                  <a:gd name="T81" fmla="*/ 79161980 h 172"/>
                  <a:gd name="T82" fmla="*/ 57732313 w 405"/>
                  <a:gd name="T83" fmla="*/ 80481820 h 1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05"/>
                  <a:gd name="T127" fmla="*/ 0 h 172"/>
                  <a:gd name="T128" fmla="*/ 405 w 405"/>
                  <a:gd name="T129" fmla="*/ 172 h 1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05" h="172">
                    <a:moveTo>
                      <a:pt x="103" y="122"/>
                    </a:moveTo>
                    <a:lnTo>
                      <a:pt x="74" y="122"/>
                    </a:lnTo>
                    <a:lnTo>
                      <a:pt x="15" y="129"/>
                    </a:lnTo>
                    <a:lnTo>
                      <a:pt x="0" y="148"/>
                    </a:lnTo>
                    <a:lnTo>
                      <a:pt x="15" y="156"/>
                    </a:lnTo>
                    <a:lnTo>
                      <a:pt x="27" y="162"/>
                    </a:lnTo>
                    <a:lnTo>
                      <a:pt x="109" y="161"/>
                    </a:lnTo>
                    <a:lnTo>
                      <a:pt x="163" y="161"/>
                    </a:lnTo>
                    <a:lnTo>
                      <a:pt x="187" y="172"/>
                    </a:lnTo>
                    <a:lnTo>
                      <a:pt x="196" y="150"/>
                    </a:lnTo>
                    <a:lnTo>
                      <a:pt x="219" y="148"/>
                    </a:lnTo>
                    <a:lnTo>
                      <a:pt x="252" y="140"/>
                    </a:lnTo>
                    <a:lnTo>
                      <a:pt x="280" y="135"/>
                    </a:lnTo>
                    <a:lnTo>
                      <a:pt x="332" y="106"/>
                    </a:lnTo>
                    <a:lnTo>
                      <a:pt x="387" y="79"/>
                    </a:lnTo>
                    <a:lnTo>
                      <a:pt x="405" y="65"/>
                    </a:lnTo>
                    <a:lnTo>
                      <a:pt x="398" y="39"/>
                    </a:lnTo>
                    <a:lnTo>
                      <a:pt x="372" y="39"/>
                    </a:lnTo>
                    <a:lnTo>
                      <a:pt x="346" y="27"/>
                    </a:lnTo>
                    <a:lnTo>
                      <a:pt x="320" y="17"/>
                    </a:lnTo>
                    <a:lnTo>
                      <a:pt x="251" y="11"/>
                    </a:lnTo>
                    <a:lnTo>
                      <a:pt x="167" y="0"/>
                    </a:lnTo>
                    <a:lnTo>
                      <a:pt x="150" y="3"/>
                    </a:lnTo>
                    <a:lnTo>
                      <a:pt x="154" y="17"/>
                    </a:lnTo>
                    <a:lnTo>
                      <a:pt x="165" y="30"/>
                    </a:lnTo>
                    <a:lnTo>
                      <a:pt x="141" y="34"/>
                    </a:lnTo>
                    <a:lnTo>
                      <a:pt x="134" y="25"/>
                    </a:lnTo>
                    <a:lnTo>
                      <a:pt x="107" y="22"/>
                    </a:lnTo>
                    <a:lnTo>
                      <a:pt x="69" y="25"/>
                    </a:lnTo>
                    <a:lnTo>
                      <a:pt x="86" y="34"/>
                    </a:lnTo>
                    <a:lnTo>
                      <a:pt x="90" y="44"/>
                    </a:lnTo>
                    <a:lnTo>
                      <a:pt x="77" y="55"/>
                    </a:lnTo>
                    <a:lnTo>
                      <a:pt x="77" y="73"/>
                    </a:lnTo>
                    <a:lnTo>
                      <a:pt x="92" y="85"/>
                    </a:lnTo>
                    <a:lnTo>
                      <a:pt x="141" y="85"/>
                    </a:lnTo>
                    <a:lnTo>
                      <a:pt x="158" y="83"/>
                    </a:lnTo>
                    <a:lnTo>
                      <a:pt x="174" y="99"/>
                    </a:lnTo>
                    <a:lnTo>
                      <a:pt x="156" y="120"/>
                    </a:lnTo>
                    <a:lnTo>
                      <a:pt x="139" y="120"/>
                    </a:lnTo>
                    <a:lnTo>
                      <a:pt x="121" y="118"/>
                    </a:lnTo>
                    <a:lnTo>
                      <a:pt x="113" y="120"/>
                    </a:lnTo>
                    <a:lnTo>
                      <a:pt x="103" y="122"/>
                    </a:lnTo>
                    <a:close/>
                  </a:path>
                </a:pathLst>
              </a:custGeom>
              <a:grpFill/>
              <a:ln w="3175" cap="rnd">
                <a:solidFill>
                  <a:schemeClr val="accent5"/>
                </a:solidFill>
                <a:round/>
                <a:headEnd/>
                <a:tailEnd/>
              </a:ln>
            </p:spPr>
            <p:txBody>
              <a:bodyPr/>
              <a:lstStyle/>
              <a:p>
                <a:endParaRPr lang="en-US" dirty="0"/>
              </a:p>
            </p:txBody>
          </p:sp>
          <p:sp>
            <p:nvSpPr>
              <p:cNvPr id="505" name="Freeform 244"/>
              <p:cNvSpPr>
                <a:spLocks noChangeAspect="1"/>
              </p:cNvSpPr>
              <p:nvPr/>
            </p:nvSpPr>
            <p:spPr bwMode="gray">
              <a:xfrm>
                <a:off x="6198171" y="3211512"/>
                <a:ext cx="190499" cy="144461"/>
              </a:xfrm>
              <a:custGeom>
                <a:avLst/>
                <a:gdLst>
                  <a:gd name="T0" fmla="*/ 0 w 256"/>
                  <a:gd name="T1" fmla="*/ 99458841 h 178"/>
                  <a:gd name="T2" fmla="*/ 1107281 w 256"/>
                  <a:gd name="T3" fmla="*/ 104728457 h 178"/>
                  <a:gd name="T4" fmla="*/ 11075045 w 256"/>
                  <a:gd name="T5" fmla="*/ 106045659 h 178"/>
                  <a:gd name="T6" fmla="*/ 37100619 w 256"/>
                  <a:gd name="T7" fmla="*/ 106704665 h 178"/>
                  <a:gd name="T8" fmla="*/ 67003166 w 256"/>
                  <a:gd name="T9" fmla="*/ 69818972 h 178"/>
                  <a:gd name="T10" fmla="*/ 74201982 w 256"/>
                  <a:gd name="T11" fmla="*/ 94190036 h 178"/>
                  <a:gd name="T12" fmla="*/ 82508080 w 256"/>
                  <a:gd name="T13" fmla="*/ 117243087 h 178"/>
                  <a:gd name="T14" fmla="*/ 100781941 w 256"/>
                  <a:gd name="T15" fmla="*/ 108021866 h 178"/>
                  <a:gd name="T16" fmla="*/ 121270365 w 256"/>
                  <a:gd name="T17" fmla="*/ 98800646 h 178"/>
                  <a:gd name="T18" fmla="*/ 140651508 w 256"/>
                  <a:gd name="T19" fmla="*/ 106045659 h 178"/>
                  <a:gd name="T20" fmla="*/ 141758789 w 256"/>
                  <a:gd name="T21" fmla="*/ 71795179 h 178"/>
                  <a:gd name="T22" fmla="*/ 127914797 w 256"/>
                  <a:gd name="T23" fmla="*/ 64549355 h 178"/>
                  <a:gd name="T24" fmla="*/ 119608699 w 256"/>
                  <a:gd name="T25" fmla="*/ 65866556 h 178"/>
                  <a:gd name="T26" fmla="*/ 125700234 w 256"/>
                  <a:gd name="T27" fmla="*/ 44130706 h 178"/>
                  <a:gd name="T28" fmla="*/ 109088039 w 256"/>
                  <a:gd name="T29" fmla="*/ 39520096 h 178"/>
                  <a:gd name="T30" fmla="*/ 94690406 w 256"/>
                  <a:gd name="T31" fmla="*/ 37543888 h 178"/>
                  <a:gd name="T32" fmla="*/ 74755623 w 256"/>
                  <a:gd name="T33" fmla="*/ 37543888 h 178"/>
                  <a:gd name="T34" fmla="*/ 58697068 w 256"/>
                  <a:gd name="T35" fmla="*/ 37543888 h 178"/>
                  <a:gd name="T36" fmla="*/ 39869566 w 256"/>
                  <a:gd name="T37" fmla="*/ 37543888 h 178"/>
                  <a:gd name="T38" fmla="*/ 23257371 w 256"/>
                  <a:gd name="T39" fmla="*/ 33592285 h 178"/>
                  <a:gd name="T40" fmla="*/ 21042064 w 256"/>
                  <a:gd name="T41" fmla="*/ 30298876 h 178"/>
                  <a:gd name="T42" fmla="*/ 24364652 w 256"/>
                  <a:gd name="T43" fmla="*/ 22394856 h 178"/>
                  <a:gd name="T44" fmla="*/ 31009828 w 256"/>
                  <a:gd name="T45" fmla="*/ 16467045 h 178"/>
                  <a:gd name="T46" fmla="*/ 58143428 w 256"/>
                  <a:gd name="T47" fmla="*/ 11197428 h 178"/>
                  <a:gd name="T48" fmla="*/ 56481762 w 256"/>
                  <a:gd name="T49" fmla="*/ 0 h 178"/>
                  <a:gd name="T50" fmla="*/ 36546979 w 256"/>
                  <a:gd name="T51" fmla="*/ 3952415 h 178"/>
                  <a:gd name="T52" fmla="*/ 18827502 w 256"/>
                  <a:gd name="T53" fmla="*/ 1976208 h 178"/>
                  <a:gd name="T54" fmla="*/ 7198816 w 256"/>
                  <a:gd name="T55" fmla="*/ 13173636 h 178"/>
                  <a:gd name="T56" fmla="*/ 3876229 w 256"/>
                  <a:gd name="T57" fmla="*/ 37543888 h 178"/>
                  <a:gd name="T58" fmla="*/ 4429869 w 256"/>
                  <a:gd name="T59" fmla="*/ 43472511 h 178"/>
                  <a:gd name="T60" fmla="*/ 2768947 w 256"/>
                  <a:gd name="T61" fmla="*/ 44789713 h 178"/>
                  <a:gd name="T62" fmla="*/ 15504914 w 256"/>
                  <a:gd name="T63" fmla="*/ 50058518 h 178"/>
                  <a:gd name="T64" fmla="*/ 21595705 w 256"/>
                  <a:gd name="T65" fmla="*/ 62573959 h 178"/>
                  <a:gd name="T66" fmla="*/ 18273861 w 256"/>
                  <a:gd name="T67" fmla="*/ 77722991 h 178"/>
                  <a:gd name="T68" fmla="*/ 14951273 w 256"/>
                  <a:gd name="T69" fmla="*/ 79699198 h 178"/>
                  <a:gd name="T70" fmla="*/ 9967764 w 256"/>
                  <a:gd name="T71" fmla="*/ 86286016 h 178"/>
                  <a:gd name="T72" fmla="*/ 0 w 256"/>
                  <a:gd name="T73" fmla="*/ 99458841 h 17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6"/>
                  <a:gd name="T112" fmla="*/ 0 h 178"/>
                  <a:gd name="T113" fmla="*/ 256 w 256"/>
                  <a:gd name="T114" fmla="*/ 178 h 17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6" h="178">
                    <a:moveTo>
                      <a:pt x="0" y="151"/>
                    </a:moveTo>
                    <a:lnTo>
                      <a:pt x="2" y="159"/>
                    </a:lnTo>
                    <a:lnTo>
                      <a:pt x="20" y="161"/>
                    </a:lnTo>
                    <a:lnTo>
                      <a:pt x="67" y="162"/>
                    </a:lnTo>
                    <a:lnTo>
                      <a:pt x="121" y="106"/>
                    </a:lnTo>
                    <a:lnTo>
                      <a:pt x="134" y="143"/>
                    </a:lnTo>
                    <a:lnTo>
                      <a:pt x="149" y="178"/>
                    </a:lnTo>
                    <a:lnTo>
                      <a:pt x="182" y="164"/>
                    </a:lnTo>
                    <a:lnTo>
                      <a:pt x="219" y="150"/>
                    </a:lnTo>
                    <a:lnTo>
                      <a:pt x="254" y="161"/>
                    </a:lnTo>
                    <a:lnTo>
                      <a:pt x="256" y="109"/>
                    </a:lnTo>
                    <a:lnTo>
                      <a:pt x="231" y="98"/>
                    </a:lnTo>
                    <a:lnTo>
                      <a:pt x="216" y="100"/>
                    </a:lnTo>
                    <a:lnTo>
                      <a:pt x="227" y="67"/>
                    </a:lnTo>
                    <a:lnTo>
                      <a:pt x="197" y="60"/>
                    </a:lnTo>
                    <a:lnTo>
                      <a:pt x="171" y="57"/>
                    </a:lnTo>
                    <a:lnTo>
                      <a:pt x="135" y="57"/>
                    </a:lnTo>
                    <a:lnTo>
                      <a:pt x="106" y="57"/>
                    </a:lnTo>
                    <a:lnTo>
                      <a:pt x="72" y="57"/>
                    </a:lnTo>
                    <a:lnTo>
                      <a:pt x="42" y="51"/>
                    </a:lnTo>
                    <a:lnTo>
                      <a:pt x="38" y="46"/>
                    </a:lnTo>
                    <a:lnTo>
                      <a:pt x="44" y="34"/>
                    </a:lnTo>
                    <a:lnTo>
                      <a:pt x="56" y="25"/>
                    </a:lnTo>
                    <a:lnTo>
                      <a:pt x="105" y="17"/>
                    </a:lnTo>
                    <a:lnTo>
                      <a:pt x="102" y="0"/>
                    </a:lnTo>
                    <a:lnTo>
                      <a:pt x="66" y="6"/>
                    </a:lnTo>
                    <a:lnTo>
                      <a:pt x="34" y="3"/>
                    </a:lnTo>
                    <a:lnTo>
                      <a:pt x="13" y="20"/>
                    </a:lnTo>
                    <a:lnTo>
                      <a:pt x="7" y="57"/>
                    </a:lnTo>
                    <a:lnTo>
                      <a:pt x="8" y="66"/>
                    </a:lnTo>
                    <a:lnTo>
                      <a:pt x="5" y="68"/>
                    </a:lnTo>
                    <a:lnTo>
                      <a:pt x="28" y="76"/>
                    </a:lnTo>
                    <a:lnTo>
                      <a:pt x="39" y="95"/>
                    </a:lnTo>
                    <a:lnTo>
                      <a:pt x="33" y="118"/>
                    </a:lnTo>
                    <a:lnTo>
                      <a:pt x="27" y="121"/>
                    </a:lnTo>
                    <a:lnTo>
                      <a:pt x="18" y="131"/>
                    </a:lnTo>
                    <a:lnTo>
                      <a:pt x="0" y="151"/>
                    </a:lnTo>
                    <a:close/>
                  </a:path>
                </a:pathLst>
              </a:custGeom>
              <a:grpFill/>
              <a:ln w="3175" cap="rnd">
                <a:solidFill>
                  <a:schemeClr val="accent5"/>
                </a:solidFill>
                <a:round/>
                <a:headEnd/>
                <a:tailEnd/>
              </a:ln>
            </p:spPr>
            <p:txBody>
              <a:bodyPr/>
              <a:lstStyle/>
              <a:p>
                <a:endParaRPr lang="en-US" dirty="0"/>
              </a:p>
            </p:txBody>
          </p:sp>
        </p:grpSp>
        <p:grpSp>
          <p:nvGrpSpPr>
            <p:cNvPr id="506" name="Group 505"/>
            <p:cNvGrpSpPr/>
            <p:nvPr/>
          </p:nvGrpSpPr>
          <p:grpSpPr>
            <a:xfrm>
              <a:off x="6181170" y="4150139"/>
              <a:ext cx="2338056" cy="1343508"/>
              <a:chOff x="4387408" y="3722375"/>
              <a:chExt cx="3423150" cy="1967025"/>
            </a:xfrm>
          </p:grpSpPr>
          <p:sp>
            <p:nvSpPr>
              <p:cNvPr id="507" name="Freeform 15"/>
              <p:cNvSpPr>
                <a:spLocks/>
              </p:cNvSpPr>
              <p:nvPr/>
            </p:nvSpPr>
            <p:spPr bwMode="auto">
              <a:xfrm rot="20363376">
                <a:off x="4387408" y="4606600"/>
                <a:ext cx="1261831" cy="1082800"/>
              </a:xfrm>
              <a:custGeom>
                <a:avLst/>
                <a:gdLst>
                  <a:gd name="T0" fmla="*/ 284 w 343"/>
                  <a:gd name="T1" fmla="*/ 121 h 226"/>
                  <a:gd name="T2" fmla="*/ 313 w 343"/>
                  <a:gd name="T3" fmla="*/ 147 h 226"/>
                  <a:gd name="T4" fmla="*/ 343 w 343"/>
                  <a:gd name="T5" fmla="*/ 0 h 226"/>
                  <a:gd name="T6" fmla="*/ 201 w 343"/>
                  <a:gd name="T7" fmla="*/ 46 h 226"/>
                  <a:gd name="T8" fmla="*/ 232 w 343"/>
                  <a:gd name="T9" fmla="*/ 75 h 226"/>
                  <a:gd name="T10" fmla="*/ 0 w 343"/>
                  <a:gd name="T11" fmla="*/ 125 h 226"/>
                  <a:gd name="T12" fmla="*/ 284 w 343"/>
                  <a:gd name="T13" fmla="*/ 122 h 226"/>
                  <a:gd name="T14" fmla="*/ 284 w 343"/>
                  <a:gd name="T15" fmla="*/ 121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226">
                    <a:moveTo>
                      <a:pt x="284" y="121"/>
                    </a:moveTo>
                    <a:cubicBezTo>
                      <a:pt x="313" y="147"/>
                      <a:pt x="313" y="147"/>
                      <a:pt x="313" y="147"/>
                    </a:cubicBezTo>
                    <a:cubicBezTo>
                      <a:pt x="343" y="0"/>
                      <a:pt x="343" y="0"/>
                      <a:pt x="343" y="0"/>
                    </a:cubicBezTo>
                    <a:cubicBezTo>
                      <a:pt x="201" y="46"/>
                      <a:pt x="201" y="46"/>
                      <a:pt x="201" y="46"/>
                    </a:cubicBezTo>
                    <a:cubicBezTo>
                      <a:pt x="232" y="75"/>
                      <a:pt x="232" y="75"/>
                      <a:pt x="232" y="75"/>
                    </a:cubicBezTo>
                    <a:cubicBezTo>
                      <a:pt x="181" y="138"/>
                      <a:pt x="78" y="191"/>
                      <a:pt x="0" y="125"/>
                    </a:cubicBezTo>
                    <a:cubicBezTo>
                      <a:pt x="76" y="226"/>
                      <a:pt x="207" y="207"/>
                      <a:pt x="284" y="122"/>
                    </a:cubicBezTo>
                    <a:cubicBezTo>
                      <a:pt x="284" y="121"/>
                      <a:pt x="284" y="121"/>
                      <a:pt x="284" y="121"/>
                    </a:cubicBezTo>
                    <a:close/>
                  </a:path>
                </a:pathLst>
              </a:custGeom>
              <a:solidFill>
                <a:schemeClr val="accent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8" name="Freeform 15"/>
              <p:cNvSpPr>
                <a:spLocks/>
              </p:cNvSpPr>
              <p:nvPr/>
            </p:nvSpPr>
            <p:spPr bwMode="auto">
              <a:xfrm rot="20363376">
                <a:off x="6548728" y="3722375"/>
                <a:ext cx="1261830" cy="1082796"/>
              </a:xfrm>
              <a:custGeom>
                <a:avLst/>
                <a:gdLst>
                  <a:gd name="T0" fmla="*/ 284 w 343"/>
                  <a:gd name="T1" fmla="*/ 121 h 226"/>
                  <a:gd name="T2" fmla="*/ 313 w 343"/>
                  <a:gd name="T3" fmla="*/ 147 h 226"/>
                  <a:gd name="T4" fmla="*/ 343 w 343"/>
                  <a:gd name="T5" fmla="*/ 0 h 226"/>
                  <a:gd name="T6" fmla="*/ 201 w 343"/>
                  <a:gd name="T7" fmla="*/ 46 h 226"/>
                  <a:gd name="T8" fmla="*/ 232 w 343"/>
                  <a:gd name="T9" fmla="*/ 75 h 226"/>
                  <a:gd name="T10" fmla="*/ 0 w 343"/>
                  <a:gd name="T11" fmla="*/ 125 h 226"/>
                  <a:gd name="T12" fmla="*/ 284 w 343"/>
                  <a:gd name="T13" fmla="*/ 122 h 226"/>
                  <a:gd name="T14" fmla="*/ 284 w 343"/>
                  <a:gd name="T15" fmla="*/ 121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226">
                    <a:moveTo>
                      <a:pt x="284" y="121"/>
                    </a:moveTo>
                    <a:cubicBezTo>
                      <a:pt x="313" y="147"/>
                      <a:pt x="313" y="147"/>
                      <a:pt x="313" y="147"/>
                    </a:cubicBezTo>
                    <a:cubicBezTo>
                      <a:pt x="343" y="0"/>
                      <a:pt x="343" y="0"/>
                      <a:pt x="343" y="0"/>
                    </a:cubicBezTo>
                    <a:cubicBezTo>
                      <a:pt x="201" y="46"/>
                      <a:pt x="201" y="46"/>
                      <a:pt x="201" y="46"/>
                    </a:cubicBezTo>
                    <a:cubicBezTo>
                      <a:pt x="232" y="75"/>
                      <a:pt x="232" y="75"/>
                      <a:pt x="232" y="75"/>
                    </a:cubicBezTo>
                    <a:cubicBezTo>
                      <a:pt x="181" y="138"/>
                      <a:pt x="78" y="191"/>
                      <a:pt x="0" y="125"/>
                    </a:cubicBezTo>
                    <a:cubicBezTo>
                      <a:pt x="76" y="226"/>
                      <a:pt x="207" y="207"/>
                      <a:pt x="284" y="122"/>
                    </a:cubicBezTo>
                    <a:cubicBezTo>
                      <a:pt x="284" y="121"/>
                      <a:pt x="284" y="121"/>
                      <a:pt x="284" y="121"/>
                    </a:cubicBezTo>
                    <a:close/>
                  </a:path>
                </a:pathLst>
              </a:custGeom>
              <a:solidFill>
                <a:schemeClr val="accent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509" name="Freeform 15"/>
              <p:cNvSpPr>
                <a:spLocks/>
              </p:cNvSpPr>
              <p:nvPr/>
            </p:nvSpPr>
            <p:spPr bwMode="auto">
              <a:xfrm rot="20363376">
                <a:off x="5427620" y="4267507"/>
                <a:ext cx="1261829" cy="1082800"/>
              </a:xfrm>
              <a:custGeom>
                <a:avLst/>
                <a:gdLst>
                  <a:gd name="T0" fmla="*/ 284 w 343"/>
                  <a:gd name="T1" fmla="*/ 121 h 226"/>
                  <a:gd name="T2" fmla="*/ 313 w 343"/>
                  <a:gd name="T3" fmla="*/ 147 h 226"/>
                  <a:gd name="T4" fmla="*/ 343 w 343"/>
                  <a:gd name="T5" fmla="*/ 0 h 226"/>
                  <a:gd name="T6" fmla="*/ 201 w 343"/>
                  <a:gd name="T7" fmla="*/ 46 h 226"/>
                  <a:gd name="T8" fmla="*/ 232 w 343"/>
                  <a:gd name="T9" fmla="*/ 75 h 226"/>
                  <a:gd name="T10" fmla="*/ 0 w 343"/>
                  <a:gd name="T11" fmla="*/ 125 h 226"/>
                  <a:gd name="T12" fmla="*/ 284 w 343"/>
                  <a:gd name="T13" fmla="*/ 122 h 226"/>
                  <a:gd name="T14" fmla="*/ 284 w 343"/>
                  <a:gd name="T15" fmla="*/ 121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226">
                    <a:moveTo>
                      <a:pt x="284" y="121"/>
                    </a:moveTo>
                    <a:cubicBezTo>
                      <a:pt x="313" y="147"/>
                      <a:pt x="313" y="147"/>
                      <a:pt x="313" y="147"/>
                    </a:cubicBezTo>
                    <a:cubicBezTo>
                      <a:pt x="343" y="0"/>
                      <a:pt x="343" y="0"/>
                      <a:pt x="343" y="0"/>
                    </a:cubicBezTo>
                    <a:cubicBezTo>
                      <a:pt x="201" y="46"/>
                      <a:pt x="201" y="46"/>
                      <a:pt x="201" y="46"/>
                    </a:cubicBezTo>
                    <a:cubicBezTo>
                      <a:pt x="232" y="75"/>
                      <a:pt x="232" y="75"/>
                      <a:pt x="232" y="75"/>
                    </a:cubicBezTo>
                    <a:cubicBezTo>
                      <a:pt x="181" y="138"/>
                      <a:pt x="78" y="191"/>
                      <a:pt x="0" y="125"/>
                    </a:cubicBezTo>
                    <a:cubicBezTo>
                      <a:pt x="76" y="226"/>
                      <a:pt x="207" y="207"/>
                      <a:pt x="284" y="122"/>
                    </a:cubicBezTo>
                    <a:cubicBezTo>
                      <a:pt x="284" y="121"/>
                      <a:pt x="284" y="121"/>
                      <a:pt x="284" y="121"/>
                    </a:cubicBezTo>
                    <a:close/>
                  </a:path>
                </a:pathLst>
              </a:custGeom>
              <a:solidFill>
                <a:schemeClr val="accent1">
                  <a:lumMod val="25000"/>
                  <a:lumOff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graphicFrame>
        <p:nvGraphicFramePr>
          <p:cNvPr id="514" name="Table 513"/>
          <p:cNvGraphicFramePr>
            <a:graphicFrameLocks noGrp="1"/>
          </p:cNvGraphicFramePr>
          <p:nvPr>
            <p:extLst>
              <p:ext uri="{D42A27DB-BD31-4B8C-83A1-F6EECF244321}">
                <p14:modId xmlns:p14="http://schemas.microsoft.com/office/powerpoint/2010/main" val="800970076"/>
              </p:ext>
            </p:extLst>
          </p:nvPr>
        </p:nvGraphicFramePr>
        <p:xfrm>
          <a:off x="2420448" y="3811588"/>
          <a:ext cx="3112360" cy="438912"/>
        </p:xfrm>
        <a:graphic>
          <a:graphicData uri="http://schemas.openxmlformats.org/drawingml/2006/table">
            <a:tbl>
              <a:tblPr firstRow="1" bandRow="1">
                <a:tableStyleId>{5C22544A-7EE6-4342-B048-85BDC9FD1C3A}</a:tableStyleId>
              </a:tblPr>
              <a:tblGrid>
                <a:gridCol w="3112360">
                  <a:extLst>
                    <a:ext uri="{9D8B030D-6E8A-4147-A177-3AD203B41FA5}">
                      <a16:colId xmlns="" xmlns:a16="http://schemas.microsoft.com/office/drawing/2014/main" val="20000"/>
                    </a:ext>
                  </a:extLst>
                </a:gridCol>
              </a:tblGrid>
              <a:tr h="256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i="0" u="none" dirty="0">
                          <a:solidFill>
                            <a:schemeClr val="tx1"/>
                          </a:solidFill>
                          <a:latin typeface="Tahoma"/>
                        </a:rPr>
                        <a:t>Katun </a:t>
                      </a:r>
                      <a:r>
                        <a:rPr lang="en-US" sz="1000" b="1" i="0" u="none" dirty="0" smtClean="0">
                          <a:solidFill>
                            <a:schemeClr val="tx1"/>
                          </a:solidFill>
                          <a:latin typeface="Tahoma"/>
                        </a:rPr>
                        <a:t>2016-2017F </a:t>
                      </a:r>
                      <a:r>
                        <a:rPr lang="en-US" sz="1000" b="1" i="0" u="none" dirty="0">
                          <a:solidFill>
                            <a:schemeClr val="tx1"/>
                          </a:solidFill>
                          <a:latin typeface="Tahoma"/>
                        </a:rPr>
                        <a:t>Revenue by Business</a:t>
                      </a:r>
                      <a:r>
                        <a:rPr lang="en-US" sz="1000" b="1" i="0" u="none" baseline="0" dirty="0">
                          <a:solidFill>
                            <a:schemeClr val="tx1"/>
                          </a:solidFill>
                          <a:latin typeface="Tahoma"/>
                        </a:rPr>
                        <a:t> </a:t>
                      </a:r>
                      <a:r>
                        <a:rPr lang="en-US" sz="1000" b="1" i="0" u="none" dirty="0" smtClean="0">
                          <a:solidFill>
                            <a:schemeClr val="tx1"/>
                          </a:solidFill>
                          <a:latin typeface="+mn-lt"/>
                        </a:rPr>
                        <a:t>Unit</a:t>
                      </a:r>
                      <a:r>
                        <a:rPr lang="en-US" sz="1000" b="1" i="0" u="none" baseline="30000" dirty="0" smtClean="0">
                          <a:solidFill>
                            <a:schemeClr val="tx1"/>
                          </a:solidFill>
                          <a:latin typeface="+mn-lt"/>
                        </a:rPr>
                        <a:t>(1)</a:t>
                      </a:r>
                      <a:endParaRPr lang="en-US" sz="1000" b="1" i="0" u="none"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 millions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pic>
        <p:nvPicPr>
          <p:cNvPr id="4" name="Picture 3"/>
          <p:cNvPicPr>
            <a:picLocks noChangeAspect="1"/>
          </p:cNvPicPr>
          <p:nvPr/>
        </p:nvPicPr>
        <p:blipFill>
          <a:blip r:embed="rId7"/>
          <a:stretch>
            <a:fillRect/>
          </a:stretch>
        </p:blipFill>
        <p:spPr>
          <a:xfrm>
            <a:off x="10067213" y="4251497"/>
            <a:ext cx="3241106" cy="1944664"/>
          </a:xfrm>
          <a:prstGeom prst="rect">
            <a:avLst/>
          </a:prstGeom>
        </p:spPr>
      </p:pic>
      <p:graphicFrame>
        <p:nvGraphicFramePr>
          <p:cNvPr id="516" name="TextBox 3"/>
          <p:cNvGraphicFramePr/>
          <p:nvPr>
            <p:custDataLst>
              <p:tags r:id="rId1"/>
            </p:custDataLst>
            <p:extLst>
              <p:ext uri="{D42A27DB-BD31-4B8C-83A1-F6EECF244321}">
                <p14:modId xmlns:p14="http://schemas.microsoft.com/office/powerpoint/2010/main" val="3723332456"/>
              </p:ext>
            </p:extLst>
          </p:nvPr>
        </p:nvGraphicFramePr>
        <p:xfrm>
          <a:off x="2417769" y="4329523"/>
          <a:ext cx="3118874" cy="1838847"/>
        </p:xfrm>
        <a:graphic>
          <a:graphicData uri="http://schemas.openxmlformats.org/drawingml/2006/chart">
            <c:chart xmlns:c="http://schemas.openxmlformats.org/drawingml/2006/chart" xmlns:r="http://schemas.openxmlformats.org/officeDocument/2006/relationships" r:id="rId8"/>
          </a:graphicData>
        </a:graphic>
      </p:graphicFrame>
      <p:sp>
        <p:nvSpPr>
          <p:cNvPr id="517" name="TextBox 516"/>
          <p:cNvSpPr txBox="1"/>
          <p:nvPr>
            <p:custDataLst>
              <p:tags r:id="rId2"/>
            </p:custDataLst>
          </p:nvPr>
        </p:nvSpPr>
        <p:spPr>
          <a:xfrm>
            <a:off x="230188" y="6389758"/>
            <a:ext cx="8686800" cy="128290"/>
          </a:xfrm>
          <a:prstGeom prst="rect">
            <a:avLst/>
          </a:prstGeom>
          <a:noFill/>
        </p:spPr>
        <p:txBody>
          <a:bodyPr vert="horz" wrap="square" lIns="0" tIns="18288" rIns="0" bIns="0" rtlCol="0" anchor="b" anchorCtr="0">
            <a:noAutofit/>
          </a:bodyPr>
          <a:lstStyle/>
          <a:p>
            <a:r>
              <a:rPr lang="en-US" sz="700" i="1" dirty="0"/>
              <a:t>Note: </a:t>
            </a:r>
            <a:r>
              <a:rPr lang="en-US" sz="700" i="1" dirty="0" smtClean="0"/>
              <a:t> (1) Emerging markets new product projections support 2017F forecast and include Africa, and the Middle East, Central and Eastern Europe, Brazil, Mexico and Rest of Latin America (“ROLA”)</a:t>
            </a:r>
          </a:p>
        </p:txBody>
      </p:sp>
      <p:graphicFrame>
        <p:nvGraphicFramePr>
          <p:cNvPr id="519" name="TextBox 3"/>
          <p:cNvGraphicFramePr/>
          <p:nvPr>
            <p:custDataLst>
              <p:tags r:id="rId3"/>
            </p:custDataLst>
            <p:extLst>
              <p:ext uri="{D42A27DB-BD31-4B8C-83A1-F6EECF244321}">
                <p14:modId xmlns:p14="http://schemas.microsoft.com/office/powerpoint/2010/main" val="676115831"/>
              </p:ext>
            </p:extLst>
          </p:nvPr>
        </p:nvGraphicFramePr>
        <p:xfrm>
          <a:off x="10268211" y="1336971"/>
          <a:ext cx="6496540" cy="2463503"/>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518" name="TextBox 3"/>
          <p:cNvGraphicFramePr/>
          <p:nvPr>
            <p:custDataLst>
              <p:tags r:id="rId4"/>
            </p:custDataLst>
            <p:extLst>
              <p:ext uri="{D42A27DB-BD31-4B8C-83A1-F6EECF244321}">
                <p14:modId xmlns:p14="http://schemas.microsoft.com/office/powerpoint/2010/main" val="2949670837"/>
              </p:ext>
            </p:extLst>
          </p:nvPr>
        </p:nvGraphicFramePr>
        <p:xfrm>
          <a:off x="2428527" y="1685924"/>
          <a:ext cx="3108960" cy="2008653"/>
        </p:xfrm>
        <a:graphic>
          <a:graphicData uri="http://schemas.openxmlformats.org/drawingml/2006/chart">
            <c:chart xmlns:c="http://schemas.openxmlformats.org/drawingml/2006/chart" xmlns:r="http://schemas.openxmlformats.org/officeDocument/2006/relationships" r:id="rId10"/>
          </a:graphicData>
        </a:graphic>
      </p:graphicFrame>
      <p:sp>
        <p:nvSpPr>
          <p:cNvPr id="5" name="TextBox 4"/>
          <p:cNvSpPr txBox="1"/>
          <p:nvPr/>
        </p:nvSpPr>
        <p:spPr>
          <a:xfrm>
            <a:off x="3086100" y="2563713"/>
            <a:ext cx="704850" cy="307777"/>
          </a:xfrm>
          <a:prstGeom prst="rect">
            <a:avLst/>
          </a:prstGeom>
          <a:noFill/>
        </p:spPr>
        <p:txBody>
          <a:bodyPr wrap="square" lIns="0" tIns="0" rIns="0" bIns="0" rtlCol="0">
            <a:spAutoFit/>
          </a:bodyPr>
          <a:lstStyle/>
          <a:p>
            <a:pPr algn="ctr"/>
            <a:r>
              <a:rPr lang="en-US" sz="1000" b="1" dirty="0" smtClean="0"/>
              <a:t>By </a:t>
            </a:r>
            <a:br>
              <a:rPr lang="en-US" sz="1000" b="1" dirty="0" smtClean="0"/>
            </a:br>
            <a:r>
              <a:rPr lang="en-US" sz="1000" b="1" dirty="0" smtClean="0"/>
              <a:t>Region</a:t>
            </a:r>
            <a:endParaRPr lang="en-US" sz="1000" b="1" dirty="0"/>
          </a:p>
        </p:txBody>
      </p:sp>
      <p:sp>
        <p:nvSpPr>
          <p:cNvPr id="520" name="TextBox 519"/>
          <p:cNvSpPr txBox="1"/>
          <p:nvPr/>
        </p:nvSpPr>
        <p:spPr>
          <a:xfrm>
            <a:off x="6429586" y="2563713"/>
            <a:ext cx="704850" cy="307777"/>
          </a:xfrm>
          <a:prstGeom prst="rect">
            <a:avLst/>
          </a:prstGeom>
          <a:noFill/>
        </p:spPr>
        <p:txBody>
          <a:bodyPr wrap="square" lIns="0" tIns="0" rIns="0" bIns="0" rtlCol="0">
            <a:spAutoFit/>
          </a:bodyPr>
          <a:lstStyle/>
          <a:p>
            <a:pPr algn="ctr"/>
            <a:r>
              <a:rPr lang="en-US" sz="1000" b="1" dirty="0" smtClean="0"/>
              <a:t>By </a:t>
            </a:r>
            <a:br>
              <a:rPr lang="en-US" sz="1000" b="1" dirty="0" smtClean="0"/>
            </a:br>
            <a:r>
              <a:rPr lang="en-US" sz="1000" b="1" dirty="0" smtClean="0"/>
              <a:t>Product</a:t>
            </a:r>
            <a:endParaRPr lang="en-US" sz="1000" b="1" dirty="0"/>
          </a:p>
        </p:txBody>
      </p:sp>
      <p:graphicFrame>
        <p:nvGraphicFramePr>
          <p:cNvPr id="521" name="TextBox 3"/>
          <p:cNvGraphicFramePr/>
          <p:nvPr>
            <p:custDataLst>
              <p:tags r:id="rId5"/>
            </p:custDataLst>
            <p:extLst>
              <p:ext uri="{D42A27DB-BD31-4B8C-83A1-F6EECF244321}">
                <p14:modId xmlns:p14="http://schemas.microsoft.com/office/powerpoint/2010/main" val="3858957060"/>
              </p:ext>
            </p:extLst>
          </p:nvPr>
        </p:nvGraphicFramePr>
        <p:xfrm>
          <a:off x="5753736" y="1685924"/>
          <a:ext cx="3108960" cy="2008653"/>
        </p:xfrm>
        <a:graphic>
          <a:graphicData uri="http://schemas.openxmlformats.org/drawingml/2006/chart">
            <c:chart xmlns:c="http://schemas.openxmlformats.org/drawingml/2006/chart" xmlns:r="http://schemas.openxmlformats.org/officeDocument/2006/relationships" r:id="rId11"/>
          </a:graphicData>
        </a:graphic>
      </p:graphicFrame>
      <p:sp>
        <p:nvSpPr>
          <p:cNvPr id="6" name="TextBox 5"/>
          <p:cNvSpPr txBox="1"/>
          <p:nvPr/>
        </p:nvSpPr>
        <p:spPr>
          <a:xfrm>
            <a:off x="3581400" y="1571625"/>
            <a:ext cx="3095665" cy="307777"/>
          </a:xfrm>
          <a:prstGeom prst="rect">
            <a:avLst/>
          </a:prstGeom>
          <a:noFill/>
        </p:spPr>
        <p:txBody>
          <a:bodyPr wrap="square" lIns="0" tIns="0" rIns="0" bIns="0" rtlCol="0">
            <a:spAutoFit/>
          </a:bodyPr>
          <a:lstStyle/>
          <a:p>
            <a:pPr algn="ctr"/>
            <a:r>
              <a:rPr lang="en-US" sz="1000" b="1" i="1" dirty="0" smtClean="0"/>
              <a:t>Emerging Markets is Approx. 40% of Total 2017F New Product Projected Revenue </a:t>
            </a:r>
            <a:endParaRPr lang="en-US" sz="1000" b="1" i="1" dirty="0"/>
          </a:p>
        </p:txBody>
      </p:sp>
      <p:sp>
        <p:nvSpPr>
          <p:cNvPr id="13"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Market Opportunity</a:t>
            </a:r>
            <a:endParaRPr lang="en-US" sz="800" b="1" dirty="0">
              <a:solidFill>
                <a:srgbClr val="FFFFFF"/>
              </a:solidFill>
              <a:latin typeface="Tahoma"/>
            </a:endParaRPr>
          </a:p>
        </p:txBody>
      </p:sp>
      <p:sp>
        <p:nvSpPr>
          <p:cNvPr id="7"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33</a:t>
            </a:r>
            <a:endParaRPr lang="en-US" sz="900" dirty="0">
              <a:solidFill>
                <a:srgbClr val="000000"/>
              </a:solidFill>
              <a:latin typeface="Tahoma"/>
            </a:endParaRPr>
          </a:p>
        </p:txBody>
      </p:sp>
    </p:spTree>
    <p:extLst>
      <p:ext uri="{BB962C8B-B14F-4D97-AF65-F5344CB8AC3E}">
        <p14:creationId xmlns:p14="http://schemas.microsoft.com/office/powerpoint/2010/main" val="5273922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for Growth</a:t>
            </a:r>
          </a:p>
        </p:txBody>
      </p:sp>
      <p:sp>
        <p:nvSpPr>
          <p:cNvPr id="3" name="Text Placeholder 2"/>
          <p:cNvSpPr>
            <a:spLocks noGrp="1"/>
          </p:cNvSpPr>
          <p:nvPr>
            <p:ph type="body" idx="1"/>
          </p:nvPr>
        </p:nvSpPr>
        <p:spPr/>
        <p:txBody>
          <a:bodyPr/>
          <a:lstStyle/>
          <a:p>
            <a:r>
              <a:rPr lang="en-US" dirty="0"/>
              <a:t>Section IV</a:t>
            </a:r>
          </a:p>
        </p:txBody>
      </p:sp>
    </p:spTree>
    <p:extLst>
      <p:ext uri="{BB962C8B-B14F-4D97-AF65-F5344CB8AC3E}">
        <p14:creationId xmlns:p14="http://schemas.microsoft.com/office/powerpoint/2010/main" val="10250982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Group 104"/>
          <p:cNvGrpSpPr/>
          <p:nvPr/>
        </p:nvGrpSpPr>
        <p:grpSpPr>
          <a:xfrm rot="19260000">
            <a:off x="2230820" y="1444953"/>
            <a:ext cx="4602779" cy="4623155"/>
            <a:chOff x="-2891918" y="2468622"/>
            <a:chExt cx="2090738" cy="2142203"/>
          </a:xfrm>
          <a:solidFill>
            <a:schemeClr val="tx1">
              <a:lumMod val="50000"/>
              <a:lumOff val="50000"/>
              <a:alpha val="30000"/>
            </a:schemeClr>
          </a:solidFill>
        </p:grpSpPr>
        <p:sp>
          <p:nvSpPr>
            <p:cNvPr id="106" name="Freeform 36"/>
            <p:cNvSpPr>
              <a:spLocks/>
            </p:cNvSpPr>
            <p:nvPr/>
          </p:nvSpPr>
          <p:spPr bwMode="auto">
            <a:xfrm>
              <a:off x="-2891918" y="2815362"/>
              <a:ext cx="323850" cy="1114425"/>
            </a:xfrm>
            <a:custGeom>
              <a:avLst/>
              <a:gdLst>
                <a:gd name="T0" fmla="*/ 81 w 285"/>
                <a:gd name="T1" fmla="*/ 847 h 983"/>
                <a:gd name="T2" fmla="*/ 189 w 285"/>
                <a:gd name="T3" fmla="*/ 910 h 983"/>
                <a:gd name="T4" fmla="*/ 206 w 285"/>
                <a:gd name="T5" fmla="*/ 920 h 983"/>
                <a:gd name="T6" fmla="*/ 141 w 285"/>
                <a:gd name="T7" fmla="*/ 606 h 983"/>
                <a:gd name="T8" fmla="*/ 240 w 285"/>
                <a:gd name="T9" fmla="*/ 224 h 983"/>
                <a:gd name="T10" fmla="*/ 285 w 285"/>
                <a:gd name="T11" fmla="*/ 250 h 983"/>
                <a:gd name="T12" fmla="*/ 285 w 285"/>
                <a:gd name="T13" fmla="*/ 125 h 983"/>
                <a:gd name="T14" fmla="*/ 284 w 285"/>
                <a:gd name="T15" fmla="*/ 0 h 983"/>
                <a:gd name="T16" fmla="*/ 176 w 285"/>
                <a:gd name="T17" fmla="*/ 63 h 983"/>
                <a:gd name="T18" fmla="*/ 68 w 285"/>
                <a:gd name="T19" fmla="*/ 126 h 983"/>
                <a:gd name="T20" fmla="*/ 118 w 285"/>
                <a:gd name="T21" fmla="*/ 154 h 983"/>
                <a:gd name="T22" fmla="*/ 0 w 285"/>
                <a:gd name="T23" fmla="*/ 606 h 983"/>
                <a:gd name="T24" fmla="*/ 81 w 285"/>
                <a:gd name="T25" fmla="*/ 983 h 983"/>
                <a:gd name="T26" fmla="*/ 81 w 285"/>
                <a:gd name="T27" fmla="*/ 972 h 983"/>
                <a:gd name="T28" fmla="*/ 81 w 285"/>
                <a:gd name="T29" fmla="*/ 847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5" h="983">
                  <a:moveTo>
                    <a:pt x="81" y="847"/>
                  </a:moveTo>
                  <a:cubicBezTo>
                    <a:pt x="189" y="910"/>
                    <a:pt x="189" y="910"/>
                    <a:pt x="189" y="910"/>
                  </a:cubicBezTo>
                  <a:cubicBezTo>
                    <a:pt x="206" y="920"/>
                    <a:pt x="206" y="920"/>
                    <a:pt x="206" y="920"/>
                  </a:cubicBezTo>
                  <a:cubicBezTo>
                    <a:pt x="164" y="824"/>
                    <a:pt x="141" y="717"/>
                    <a:pt x="141" y="606"/>
                  </a:cubicBezTo>
                  <a:cubicBezTo>
                    <a:pt x="141" y="467"/>
                    <a:pt x="177" y="337"/>
                    <a:pt x="240" y="224"/>
                  </a:cubicBezTo>
                  <a:cubicBezTo>
                    <a:pt x="285" y="250"/>
                    <a:pt x="285" y="250"/>
                    <a:pt x="285" y="250"/>
                  </a:cubicBezTo>
                  <a:cubicBezTo>
                    <a:pt x="285" y="125"/>
                    <a:pt x="285" y="125"/>
                    <a:pt x="285" y="125"/>
                  </a:cubicBezTo>
                  <a:cubicBezTo>
                    <a:pt x="284" y="0"/>
                    <a:pt x="284" y="0"/>
                    <a:pt x="284" y="0"/>
                  </a:cubicBezTo>
                  <a:cubicBezTo>
                    <a:pt x="176" y="63"/>
                    <a:pt x="176" y="63"/>
                    <a:pt x="176" y="63"/>
                  </a:cubicBezTo>
                  <a:cubicBezTo>
                    <a:pt x="68" y="126"/>
                    <a:pt x="68" y="126"/>
                    <a:pt x="68" y="126"/>
                  </a:cubicBezTo>
                  <a:cubicBezTo>
                    <a:pt x="118" y="154"/>
                    <a:pt x="118" y="154"/>
                    <a:pt x="118" y="154"/>
                  </a:cubicBezTo>
                  <a:cubicBezTo>
                    <a:pt x="43" y="288"/>
                    <a:pt x="0" y="442"/>
                    <a:pt x="0" y="606"/>
                  </a:cubicBezTo>
                  <a:cubicBezTo>
                    <a:pt x="0" y="740"/>
                    <a:pt x="29" y="868"/>
                    <a:pt x="81" y="983"/>
                  </a:cubicBezTo>
                  <a:cubicBezTo>
                    <a:pt x="81" y="972"/>
                    <a:pt x="81" y="972"/>
                    <a:pt x="81" y="972"/>
                  </a:cubicBezTo>
                  <a:lnTo>
                    <a:pt x="81" y="847"/>
                  </a:lnTo>
                  <a:close/>
                </a:path>
              </a:pathLst>
            </a:custGeom>
            <a:grpFill/>
            <a:ln w="476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37"/>
            <p:cNvSpPr>
              <a:spLocks/>
            </p:cNvSpPr>
            <p:nvPr/>
          </p:nvSpPr>
          <p:spPr bwMode="auto">
            <a:xfrm>
              <a:off x="-2798255" y="3782150"/>
              <a:ext cx="862013" cy="760413"/>
            </a:xfrm>
            <a:custGeom>
              <a:avLst/>
              <a:gdLst>
                <a:gd name="T0" fmla="*/ 737 w 759"/>
                <a:gd name="T1" fmla="*/ 669 h 670"/>
                <a:gd name="T2" fmla="*/ 629 w 759"/>
                <a:gd name="T3" fmla="*/ 607 h 670"/>
                <a:gd name="T4" fmla="*/ 737 w 759"/>
                <a:gd name="T5" fmla="*/ 544 h 670"/>
                <a:gd name="T6" fmla="*/ 759 w 759"/>
                <a:gd name="T7" fmla="*/ 531 h 670"/>
                <a:gd name="T8" fmla="*/ 167 w 759"/>
                <a:gd name="T9" fmla="*/ 153 h 670"/>
                <a:gd name="T10" fmla="*/ 217 w 759"/>
                <a:gd name="T11" fmla="*/ 125 h 670"/>
                <a:gd name="T12" fmla="*/ 109 w 759"/>
                <a:gd name="T13" fmla="*/ 62 h 670"/>
                <a:gd name="T14" fmla="*/ 0 w 759"/>
                <a:gd name="T15" fmla="*/ 0 h 670"/>
                <a:gd name="T16" fmla="*/ 1 w 759"/>
                <a:gd name="T17" fmla="*/ 125 h 670"/>
                <a:gd name="T18" fmla="*/ 1 w 759"/>
                <a:gd name="T19" fmla="*/ 250 h 670"/>
                <a:gd name="T20" fmla="*/ 46 w 759"/>
                <a:gd name="T21" fmla="*/ 224 h 670"/>
                <a:gd name="T22" fmla="*/ 739 w 759"/>
                <a:gd name="T23" fmla="*/ 670 h 670"/>
                <a:gd name="T24" fmla="*/ 737 w 759"/>
                <a:gd name="T25" fmla="*/ 669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9" h="670">
                  <a:moveTo>
                    <a:pt x="737" y="669"/>
                  </a:moveTo>
                  <a:cubicBezTo>
                    <a:pt x="629" y="607"/>
                    <a:pt x="629" y="607"/>
                    <a:pt x="629" y="607"/>
                  </a:cubicBezTo>
                  <a:cubicBezTo>
                    <a:pt x="737" y="544"/>
                    <a:pt x="737" y="544"/>
                    <a:pt x="737" y="544"/>
                  </a:cubicBezTo>
                  <a:cubicBezTo>
                    <a:pt x="759" y="531"/>
                    <a:pt x="759" y="531"/>
                    <a:pt x="759" y="531"/>
                  </a:cubicBezTo>
                  <a:cubicBezTo>
                    <a:pt x="507" y="506"/>
                    <a:pt x="291" y="360"/>
                    <a:pt x="167" y="153"/>
                  </a:cubicBezTo>
                  <a:cubicBezTo>
                    <a:pt x="217" y="125"/>
                    <a:pt x="217" y="125"/>
                    <a:pt x="217" y="125"/>
                  </a:cubicBezTo>
                  <a:cubicBezTo>
                    <a:pt x="109" y="62"/>
                    <a:pt x="109" y="62"/>
                    <a:pt x="109" y="62"/>
                  </a:cubicBezTo>
                  <a:cubicBezTo>
                    <a:pt x="0" y="0"/>
                    <a:pt x="0" y="0"/>
                    <a:pt x="0" y="0"/>
                  </a:cubicBezTo>
                  <a:cubicBezTo>
                    <a:pt x="1" y="125"/>
                    <a:pt x="1" y="125"/>
                    <a:pt x="1" y="125"/>
                  </a:cubicBezTo>
                  <a:cubicBezTo>
                    <a:pt x="1" y="250"/>
                    <a:pt x="1" y="250"/>
                    <a:pt x="1" y="250"/>
                  </a:cubicBezTo>
                  <a:cubicBezTo>
                    <a:pt x="46" y="224"/>
                    <a:pt x="46" y="224"/>
                    <a:pt x="46" y="224"/>
                  </a:cubicBezTo>
                  <a:cubicBezTo>
                    <a:pt x="191" y="467"/>
                    <a:pt x="444" y="638"/>
                    <a:pt x="739" y="670"/>
                  </a:cubicBezTo>
                  <a:lnTo>
                    <a:pt x="737" y="669"/>
                  </a:lnTo>
                  <a:close/>
                </a:path>
              </a:pathLst>
            </a:custGeom>
            <a:grpFill/>
            <a:ln w="476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38"/>
            <p:cNvSpPr>
              <a:spLocks/>
            </p:cNvSpPr>
            <p:nvPr/>
          </p:nvSpPr>
          <p:spPr bwMode="auto">
            <a:xfrm>
              <a:off x="-2079118" y="4025037"/>
              <a:ext cx="1077913" cy="585788"/>
            </a:xfrm>
            <a:custGeom>
              <a:avLst/>
              <a:gdLst>
                <a:gd name="T0" fmla="*/ 950 w 950"/>
                <a:gd name="T1" fmla="*/ 82 h 516"/>
                <a:gd name="T2" fmla="*/ 945 w 950"/>
                <a:gd name="T3" fmla="*/ 85 h 516"/>
                <a:gd name="T4" fmla="*/ 837 w 950"/>
                <a:gd name="T5" fmla="*/ 148 h 516"/>
                <a:gd name="T6" fmla="*/ 837 w 950"/>
                <a:gd name="T7" fmla="*/ 23 h 516"/>
                <a:gd name="T8" fmla="*/ 837 w 950"/>
                <a:gd name="T9" fmla="*/ 0 h 516"/>
                <a:gd name="T10" fmla="*/ 216 w 950"/>
                <a:gd name="T11" fmla="*/ 320 h 516"/>
                <a:gd name="T12" fmla="*/ 216 w 950"/>
                <a:gd name="T13" fmla="*/ 266 h 516"/>
                <a:gd name="T14" fmla="*/ 108 w 950"/>
                <a:gd name="T15" fmla="*/ 329 h 516"/>
                <a:gd name="T16" fmla="*/ 0 w 950"/>
                <a:gd name="T17" fmla="*/ 391 h 516"/>
                <a:gd name="T18" fmla="*/ 108 w 950"/>
                <a:gd name="T19" fmla="*/ 454 h 516"/>
                <a:gd name="T20" fmla="*/ 216 w 950"/>
                <a:gd name="T21" fmla="*/ 516 h 516"/>
                <a:gd name="T22" fmla="*/ 216 w 950"/>
                <a:gd name="T23" fmla="*/ 461 h 516"/>
                <a:gd name="T24" fmla="*/ 950 w 950"/>
                <a:gd name="T25" fmla="*/ 82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50" h="516">
                  <a:moveTo>
                    <a:pt x="950" y="82"/>
                  </a:moveTo>
                  <a:cubicBezTo>
                    <a:pt x="945" y="85"/>
                    <a:pt x="945" y="85"/>
                    <a:pt x="945" y="85"/>
                  </a:cubicBezTo>
                  <a:cubicBezTo>
                    <a:pt x="837" y="148"/>
                    <a:pt x="837" y="148"/>
                    <a:pt x="837" y="148"/>
                  </a:cubicBezTo>
                  <a:cubicBezTo>
                    <a:pt x="837" y="23"/>
                    <a:pt x="837" y="23"/>
                    <a:pt x="837" y="23"/>
                  </a:cubicBezTo>
                  <a:cubicBezTo>
                    <a:pt x="837" y="0"/>
                    <a:pt x="837" y="0"/>
                    <a:pt x="837" y="0"/>
                  </a:cubicBezTo>
                  <a:cubicBezTo>
                    <a:pt x="696" y="191"/>
                    <a:pt x="471" y="317"/>
                    <a:pt x="216" y="320"/>
                  </a:cubicBezTo>
                  <a:cubicBezTo>
                    <a:pt x="216" y="266"/>
                    <a:pt x="216" y="266"/>
                    <a:pt x="216" y="266"/>
                  </a:cubicBezTo>
                  <a:cubicBezTo>
                    <a:pt x="108" y="329"/>
                    <a:pt x="108" y="329"/>
                    <a:pt x="108" y="329"/>
                  </a:cubicBezTo>
                  <a:cubicBezTo>
                    <a:pt x="0" y="391"/>
                    <a:pt x="0" y="391"/>
                    <a:pt x="0" y="391"/>
                  </a:cubicBezTo>
                  <a:cubicBezTo>
                    <a:pt x="108" y="454"/>
                    <a:pt x="108" y="454"/>
                    <a:pt x="108" y="454"/>
                  </a:cubicBezTo>
                  <a:cubicBezTo>
                    <a:pt x="216" y="516"/>
                    <a:pt x="216" y="516"/>
                    <a:pt x="216" y="516"/>
                  </a:cubicBezTo>
                  <a:cubicBezTo>
                    <a:pt x="216" y="461"/>
                    <a:pt x="216" y="461"/>
                    <a:pt x="216" y="461"/>
                  </a:cubicBezTo>
                  <a:cubicBezTo>
                    <a:pt x="518" y="457"/>
                    <a:pt x="785" y="309"/>
                    <a:pt x="950" y="82"/>
                  </a:cubicBezTo>
                  <a:close/>
                </a:path>
              </a:pathLst>
            </a:custGeom>
            <a:grpFill/>
            <a:ln w="476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39"/>
            <p:cNvSpPr>
              <a:spLocks/>
            </p:cNvSpPr>
            <p:nvPr/>
          </p:nvSpPr>
          <p:spPr bwMode="auto">
            <a:xfrm>
              <a:off x="-1126618" y="3070950"/>
              <a:ext cx="325438" cy="1116013"/>
            </a:xfrm>
            <a:custGeom>
              <a:avLst/>
              <a:gdLst>
                <a:gd name="T0" fmla="*/ 288 w 288"/>
                <a:gd name="T1" fmla="*/ 381 h 984"/>
                <a:gd name="T2" fmla="*/ 206 w 288"/>
                <a:gd name="T3" fmla="*/ 0 h 984"/>
                <a:gd name="T4" fmla="*/ 206 w 288"/>
                <a:gd name="T5" fmla="*/ 14 h 984"/>
                <a:gd name="T6" fmla="*/ 206 w 288"/>
                <a:gd name="T7" fmla="*/ 138 h 984"/>
                <a:gd name="T8" fmla="*/ 98 w 288"/>
                <a:gd name="T9" fmla="*/ 76 h 984"/>
                <a:gd name="T10" fmla="*/ 82 w 288"/>
                <a:gd name="T11" fmla="*/ 67 h 984"/>
                <a:gd name="T12" fmla="*/ 148 w 288"/>
                <a:gd name="T13" fmla="*/ 381 h 984"/>
                <a:gd name="T14" fmla="*/ 49 w 288"/>
                <a:gd name="T15" fmla="*/ 762 h 984"/>
                <a:gd name="T16" fmla="*/ 0 w 288"/>
                <a:gd name="T17" fmla="*/ 734 h 984"/>
                <a:gd name="T18" fmla="*/ 1 w 288"/>
                <a:gd name="T19" fmla="*/ 859 h 984"/>
                <a:gd name="T20" fmla="*/ 1 w 288"/>
                <a:gd name="T21" fmla="*/ 984 h 984"/>
                <a:gd name="T22" fmla="*/ 109 w 288"/>
                <a:gd name="T23" fmla="*/ 922 h 984"/>
                <a:gd name="T24" fmla="*/ 217 w 288"/>
                <a:gd name="T25" fmla="*/ 859 h 984"/>
                <a:gd name="T26" fmla="*/ 170 w 288"/>
                <a:gd name="T27" fmla="*/ 832 h 984"/>
                <a:gd name="T28" fmla="*/ 288 w 288"/>
                <a:gd name="T29" fmla="*/ 381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984">
                  <a:moveTo>
                    <a:pt x="288" y="381"/>
                  </a:moveTo>
                  <a:cubicBezTo>
                    <a:pt x="288" y="245"/>
                    <a:pt x="259" y="116"/>
                    <a:pt x="206" y="0"/>
                  </a:cubicBezTo>
                  <a:cubicBezTo>
                    <a:pt x="206" y="14"/>
                    <a:pt x="206" y="14"/>
                    <a:pt x="206" y="14"/>
                  </a:cubicBezTo>
                  <a:cubicBezTo>
                    <a:pt x="206" y="138"/>
                    <a:pt x="206" y="138"/>
                    <a:pt x="206" y="138"/>
                  </a:cubicBezTo>
                  <a:cubicBezTo>
                    <a:pt x="98" y="76"/>
                    <a:pt x="98" y="76"/>
                    <a:pt x="98" y="76"/>
                  </a:cubicBezTo>
                  <a:cubicBezTo>
                    <a:pt x="82" y="67"/>
                    <a:pt x="82" y="67"/>
                    <a:pt x="82" y="67"/>
                  </a:cubicBezTo>
                  <a:cubicBezTo>
                    <a:pt x="125" y="163"/>
                    <a:pt x="148" y="269"/>
                    <a:pt x="148" y="381"/>
                  </a:cubicBezTo>
                  <a:cubicBezTo>
                    <a:pt x="148" y="519"/>
                    <a:pt x="112" y="649"/>
                    <a:pt x="49" y="762"/>
                  </a:cubicBezTo>
                  <a:cubicBezTo>
                    <a:pt x="0" y="734"/>
                    <a:pt x="0" y="734"/>
                    <a:pt x="0" y="734"/>
                  </a:cubicBezTo>
                  <a:cubicBezTo>
                    <a:pt x="1" y="859"/>
                    <a:pt x="1" y="859"/>
                    <a:pt x="1" y="859"/>
                  </a:cubicBezTo>
                  <a:cubicBezTo>
                    <a:pt x="1" y="984"/>
                    <a:pt x="1" y="984"/>
                    <a:pt x="1" y="984"/>
                  </a:cubicBezTo>
                  <a:cubicBezTo>
                    <a:pt x="109" y="922"/>
                    <a:pt x="109" y="922"/>
                    <a:pt x="109" y="922"/>
                  </a:cubicBezTo>
                  <a:cubicBezTo>
                    <a:pt x="217" y="859"/>
                    <a:pt x="217" y="859"/>
                    <a:pt x="217" y="859"/>
                  </a:cubicBezTo>
                  <a:cubicBezTo>
                    <a:pt x="170" y="832"/>
                    <a:pt x="170" y="832"/>
                    <a:pt x="170" y="832"/>
                  </a:cubicBezTo>
                  <a:cubicBezTo>
                    <a:pt x="245" y="699"/>
                    <a:pt x="288" y="545"/>
                    <a:pt x="288" y="381"/>
                  </a:cubicBezTo>
                  <a:close/>
                </a:path>
              </a:pathLst>
            </a:custGeom>
            <a:grpFill/>
            <a:ln w="476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40"/>
            <p:cNvSpPr>
              <a:spLocks/>
            </p:cNvSpPr>
            <p:nvPr/>
          </p:nvSpPr>
          <p:spPr bwMode="auto">
            <a:xfrm>
              <a:off x="-1755109" y="2468622"/>
              <a:ext cx="854075" cy="758825"/>
            </a:xfrm>
            <a:custGeom>
              <a:avLst/>
              <a:gdLst>
                <a:gd name="T0" fmla="*/ 754 w 754"/>
                <a:gd name="T1" fmla="*/ 545 h 670"/>
                <a:gd name="T2" fmla="*/ 754 w 754"/>
                <a:gd name="T3" fmla="*/ 420 h 670"/>
                <a:gd name="T4" fmla="*/ 709 w 754"/>
                <a:gd name="T5" fmla="*/ 446 h 670"/>
                <a:gd name="T6" fmla="*/ 14 w 754"/>
                <a:gd name="T7" fmla="*/ 0 h 670"/>
                <a:gd name="T8" fmla="*/ 20 w 754"/>
                <a:gd name="T9" fmla="*/ 3 h 670"/>
                <a:gd name="T10" fmla="*/ 128 w 754"/>
                <a:gd name="T11" fmla="*/ 65 h 670"/>
                <a:gd name="T12" fmla="*/ 20 w 754"/>
                <a:gd name="T13" fmla="*/ 128 h 670"/>
                <a:gd name="T14" fmla="*/ 0 w 754"/>
                <a:gd name="T15" fmla="*/ 140 h 670"/>
                <a:gd name="T16" fmla="*/ 587 w 754"/>
                <a:gd name="T17" fmla="*/ 516 h 670"/>
                <a:gd name="T18" fmla="*/ 537 w 754"/>
                <a:gd name="T19" fmla="*/ 545 h 670"/>
                <a:gd name="T20" fmla="*/ 646 w 754"/>
                <a:gd name="T21" fmla="*/ 607 h 670"/>
                <a:gd name="T22" fmla="*/ 754 w 754"/>
                <a:gd name="T23" fmla="*/ 670 h 670"/>
                <a:gd name="T24" fmla="*/ 754 w 754"/>
                <a:gd name="T25" fmla="*/ 545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4" h="670">
                  <a:moveTo>
                    <a:pt x="754" y="545"/>
                  </a:moveTo>
                  <a:cubicBezTo>
                    <a:pt x="754" y="420"/>
                    <a:pt x="754" y="420"/>
                    <a:pt x="754" y="420"/>
                  </a:cubicBezTo>
                  <a:cubicBezTo>
                    <a:pt x="709" y="446"/>
                    <a:pt x="709" y="446"/>
                    <a:pt x="709" y="446"/>
                  </a:cubicBezTo>
                  <a:cubicBezTo>
                    <a:pt x="564" y="202"/>
                    <a:pt x="310" y="31"/>
                    <a:pt x="14" y="0"/>
                  </a:cubicBezTo>
                  <a:cubicBezTo>
                    <a:pt x="20" y="3"/>
                    <a:pt x="20" y="3"/>
                    <a:pt x="20" y="3"/>
                  </a:cubicBezTo>
                  <a:cubicBezTo>
                    <a:pt x="128" y="65"/>
                    <a:pt x="128" y="65"/>
                    <a:pt x="128" y="65"/>
                  </a:cubicBezTo>
                  <a:cubicBezTo>
                    <a:pt x="20" y="128"/>
                    <a:pt x="20" y="128"/>
                    <a:pt x="20" y="128"/>
                  </a:cubicBezTo>
                  <a:cubicBezTo>
                    <a:pt x="0" y="140"/>
                    <a:pt x="0" y="140"/>
                    <a:pt x="0" y="140"/>
                  </a:cubicBezTo>
                  <a:cubicBezTo>
                    <a:pt x="250" y="166"/>
                    <a:pt x="465" y="311"/>
                    <a:pt x="587" y="516"/>
                  </a:cubicBezTo>
                  <a:cubicBezTo>
                    <a:pt x="537" y="545"/>
                    <a:pt x="537" y="545"/>
                    <a:pt x="537" y="545"/>
                  </a:cubicBezTo>
                  <a:cubicBezTo>
                    <a:pt x="646" y="607"/>
                    <a:pt x="646" y="607"/>
                    <a:pt x="646" y="607"/>
                  </a:cubicBezTo>
                  <a:cubicBezTo>
                    <a:pt x="754" y="670"/>
                    <a:pt x="754" y="670"/>
                    <a:pt x="754" y="670"/>
                  </a:cubicBezTo>
                  <a:lnTo>
                    <a:pt x="754" y="545"/>
                  </a:lnTo>
                  <a:close/>
                </a:path>
              </a:pathLst>
            </a:custGeom>
            <a:grpFill/>
            <a:ln w="4763"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 name="Title 3"/>
          <p:cNvSpPr>
            <a:spLocks noGrp="1"/>
          </p:cNvSpPr>
          <p:nvPr>
            <p:ph type="title"/>
          </p:nvPr>
        </p:nvSpPr>
        <p:spPr/>
        <p:txBody>
          <a:bodyPr/>
          <a:lstStyle/>
          <a:p>
            <a:r>
              <a:rPr lang="en-US" dirty="0"/>
              <a:t>Superior Operations Bolster Platform for Growth</a:t>
            </a:r>
          </a:p>
        </p:txBody>
      </p:sp>
      <p:sp>
        <p:nvSpPr>
          <p:cNvPr id="5" name="Text Placeholder 4"/>
          <p:cNvSpPr>
            <a:spLocks noGrp="1"/>
          </p:cNvSpPr>
          <p:nvPr>
            <p:ph type="body" sz="quarter" idx="11"/>
          </p:nvPr>
        </p:nvSpPr>
        <p:spPr/>
        <p:txBody>
          <a:bodyPr/>
          <a:lstStyle/>
          <a:p>
            <a:r>
              <a:rPr lang="en-US" dirty="0"/>
              <a:t>Katun has made significant recent investments in its new product development, working capital efficiency, supplier engagement and other operational initiatives that are driving accelerated growth and enhanced profitability </a:t>
            </a:r>
          </a:p>
        </p:txBody>
      </p:sp>
      <p:grpSp>
        <p:nvGrpSpPr>
          <p:cNvPr id="2" name="Group 1"/>
          <p:cNvGrpSpPr/>
          <p:nvPr/>
        </p:nvGrpSpPr>
        <p:grpSpPr>
          <a:xfrm>
            <a:off x="239033" y="1466626"/>
            <a:ext cx="3300123" cy="653910"/>
            <a:chOff x="334033" y="1501509"/>
            <a:chExt cx="3300123" cy="653910"/>
          </a:xfrm>
        </p:grpSpPr>
        <p:sp>
          <p:nvSpPr>
            <p:cNvPr id="89" name="B31_BlueBox"/>
            <p:cNvSpPr txBox="1">
              <a:spLocks noChangeArrowheads="1"/>
            </p:cNvSpPr>
            <p:nvPr>
              <p:custDataLst>
                <p:tags r:id="rId5"/>
              </p:custDataLst>
            </p:nvPr>
          </p:nvSpPr>
          <p:spPr bwMode="auto">
            <a:xfrm>
              <a:off x="498476" y="1652446"/>
              <a:ext cx="3135680" cy="502973"/>
            </a:xfrm>
            <a:prstGeom prst="rect">
              <a:avLst/>
            </a:prstGeom>
            <a:solidFill>
              <a:schemeClr val="accent3"/>
            </a:solidFill>
            <a:ln w="12700">
              <a:solidFill>
                <a:schemeClr val="bg1"/>
              </a:solidFill>
              <a:miter lim="800000"/>
              <a:headEnd/>
              <a:tailEnd/>
            </a:ln>
            <a:effectLst>
              <a:outerShdw blurRad="50800" dist="38100" dir="2700000" algn="tl" rotWithShape="0">
                <a:prstClr val="black">
                  <a:alpha val="40000"/>
                </a:prstClr>
              </a:outerShdw>
            </a:effectLst>
            <a:extLst/>
          </p:spPr>
          <p:txBody>
            <a:bodyPr wrap="square" lIns="91440" tIns="40756" rIns="91440" bIns="40756" anchor="ctr"/>
            <a:lstStyle>
              <a:defPPr>
                <a:defRPr lang="en-US"/>
              </a:defPPr>
              <a:lvl1pPr algn="ctr" defTabSz="765175">
                <a:lnSpc>
                  <a:spcPct val="120000"/>
                </a:lnSpc>
                <a:spcBef>
                  <a:spcPts val="200"/>
                </a:spcBef>
                <a:buClr>
                  <a:srgbClr val="000080"/>
                </a:buClr>
                <a:defRPr sz="900" b="1">
                  <a:solidFill>
                    <a:schemeClr val="bg1"/>
                  </a:solidFill>
                </a:defRPr>
              </a:lvl1pPr>
            </a:lstStyle>
            <a:p>
              <a:r>
                <a:rPr lang="en-US" dirty="0"/>
                <a:t>First-to-Market New Product Development </a:t>
              </a:r>
              <a:br>
                <a:rPr lang="en-US" dirty="0"/>
              </a:br>
              <a:r>
                <a:rPr lang="en-US" dirty="0"/>
                <a:t>Agility and Expertise</a:t>
              </a:r>
              <a:endParaRPr lang="en-US" dirty="0">
                <a:solidFill>
                  <a:prstClr val="white"/>
                </a:solidFill>
              </a:endParaRPr>
            </a:p>
          </p:txBody>
        </p:sp>
        <p:sp>
          <p:nvSpPr>
            <p:cNvPr id="94" name="Oval 93"/>
            <p:cNvSpPr/>
            <p:nvPr/>
          </p:nvSpPr>
          <p:spPr bwMode="auto">
            <a:xfrm>
              <a:off x="334033" y="1501509"/>
              <a:ext cx="306853" cy="301873"/>
            </a:xfrm>
            <a:prstGeom prst="ellipse">
              <a:avLst/>
            </a:prstGeom>
            <a:solidFill>
              <a:schemeClr val="accent6"/>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A</a:t>
              </a:r>
            </a:p>
          </p:txBody>
        </p:sp>
      </p:grpSp>
      <p:grpSp>
        <p:nvGrpSpPr>
          <p:cNvPr id="8" name="Group 7"/>
          <p:cNvGrpSpPr/>
          <p:nvPr/>
        </p:nvGrpSpPr>
        <p:grpSpPr>
          <a:xfrm>
            <a:off x="5586117" y="3167491"/>
            <a:ext cx="3300833" cy="663282"/>
            <a:chOff x="334033" y="3357437"/>
            <a:chExt cx="3300833" cy="663282"/>
          </a:xfrm>
        </p:grpSpPr>
        <p:sp>
          <p:nvSpPr>
            <p:cNvPr id="92" name="B31_BlueBox"/>
            <p:cNvSpPr txBox="1">
              <a:spLocks noChangeArrowheads="1"/>
            </p:cNvSpPr>
            <p:nvPr>
              <p:custDataLst>
                <p:tags r:id="rId4"/>
              </p:custDataLst>
            </p:nvPr>
          </p:nvSpPr>
          <p:spPr bwMode="auto">
            <a:xfrm>
              <a:off x="498474" y="3517746"/>
              <a:ext cx="3136392" cy="502973"/>
            </a:xfrm>
            <a:prstGeom prst="rect">
              <a:avLst/>
            </a:prstGeom>
            <a:solidFill>
              <a:schemeClr val="accent3"/>
            </a:solidFill>
            <a:ln w="12700">
              <a:solidFill>
                <a:schemeClr val="bg1"/>
              </a:solidFill>
              <a:miter lim="800000"/>
              <a:headEnd/>
              <a:tailEnd/>
            </a:ln>
            <a:effectLst>
              <a:outerShdw blurRad="50800" dist="38100" dir="2700000" algn="tl" rotWithShape="0">
                <a:prstClr val="black">
                  <a:alpha val="40000"/>
                </a:prstClr>
              </a:outerShdw>
            </a:effectLst>
            <a:extLst/>
          </p:spPr>
          <p:txBody>
            <a:bodyPr wrap="square" lIns="91440" tIns="40756" rIns="91440" bIns="40756" anchor="ctr"/>
            <a:lstStyle>
              <a:defPPr>
                <a:defRPr lang="en-US"/>
              </a:defPPr>
              <a:lvl1pPr algn="ctr" defTabSz="765175">
                <a:lnSpc>
                  <a:spcPct val="120000"/>
                </a:lnSpc>
                <a:spcBef>
                  <a:spcPts val="200"/>
                </a:spcBef>
                <a:buClr>
                  <a:srgbClr val="000080"/>
                </a:buClr>
                <a:defRPr sz="900" b="1">
                  <a:solidFill>
                    <a:schemeClr val="bg1"/>
                  </a:solidFill>
                </a:defRPr>
              </a:lvl1pPr>
            </a:lstStyle>
            <a:p>
              <a:r>
                <a:rPr lang="en-US" dirty="0"/>
                <a:t>Innovative Approach to Inventory Management</a:t>
              </a:r>
              <a:endParaRPr lang="en-US" dirty="0">
                <a:solidFill>
                  <a:prstClr val="white"/>
                </a:solidFill>
              </a:endParaRPr>
            </a:p>
          </p:txBody>
        </p:sp>
        <p:sp>
          <p:nvSpPr>
            <p:cNvPr id="95" name="Oval 94"/>
            <p:cNvSpPr/>
            <p:nvPr/>
          </p:nvSpPr>
          <p:spPr bwMode="auto">
            <a:xfrm>
              <a:off x="334033" y="3357437"/>
              <a:ext cx="306853" cy="301873"/>
            </a:xfrm>
            <a:prstGeom prst="ellipse">
              <a:avLst/>
            </a:prstGeom>
            <a:solidFill>
              <a:schemeClr val="accent6"/>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C</a:t>
              </a:r>
            </a:p>
          </p:txBody>
        </p:sp>
      </p:grpSp>
      <p:grpSp>
        <p:nvGrpSpPr>
          <p:cNvPr id="9" name="Group 8"/>
          <p:cNvGrpSpPr/>
          <p:nvPr/>
        </p:nvGrpSpPr>
        <p:grpSpPr>
          <a:xfrm>
            <a:off x="2834016" y="4877727"/>
            <a:ext cx="3300834" cy="667968"/>
            <a:chOff x="334033" y="4285401"/>
            <a:chExt cx="3300834" cy="667968"/>
          </a:xfrm>
        </p:grpSpPr>
        <p:sp>
          <p:nvSpPr>
            <p:cNvPr id="93" name="B31_BlueBox"/>
            <p:cNvSpPr txBox="1">
              <a:spLocks noChangeArrowheads="1"/>
            </p:cNvSpPr>
            <p:nvPr>
              <p:custDataLst>
                <p:tags r:id="rId3"/>
              </p:custDataLst>
            </p:nvPr>
          </p:nvSpPr>
          <p:spPr bwMode="auto">
            <a:xfrm>
              <a:off x="498475" y="4450396"/>
              <a:ext cx="3136392" cy="502973"/>
            </a:xfrm>
            <a:prstGeom prst="rect">
              <a:avLst/>
            </a:prstGeom>
            <a:solidFill>
              <a:schemeClr val="accent3"/>
            </a:solidFill>
            <a:ln w="12700">
              <a:solidFill>
                <a:schemeClr val="bg1"/>
              </a:solidFill>
              <a:miter lim="800000"/>
              <a:headEnd/>
              <a:tailEnd/>
            </a:ln>
            <a:effectLst>
              <a:outerShdw blurRad="50800" dist="38100" dir="2700000" algn="tl" rotWithShape="0">
                <a:prstClr val="black">
                  <a:alpha val="40000"/>
                </a:prstClr>
              </a:outerShdw>
            </a:effectLst>
            <a:extLst/>
          </p:spPr>
          <p:txBody>
            <a:bodyPr wrap="square" lIns="91440" tIns="40756" rIns="91440" bIns="40756" anchor="ctr"/>
            <a:lstStyle>
              <a:defPPr>
                <a:defRPr lang="en-US"/>
              </a:defPPr>
              <a:lvl1pPr algn="ctr" defTabSz="765175">
                <a:lnSpc>
                  <a:spcPct val="120000"/>
                </a:lnSpc>
                <a:spcBef>
                  <a:spcPts val="200"/>
                </a:spcBef>
                <a:buClr>
                  <a:srgbClr val="000080"/>
                </a:buClr>
                <a:defRPr sz="900" b="1">
                  <a:solidFill>
                    <a:schemeClr val="bg1"/>
                  </a:solidFill>
                </a:defRPr>
              </a:lvl1pPr>
            </a:lstStyle>
            <a:p>
              <a:r>
                <a:rPr lang="en-US" dirty="0"/>
                <a:t>Strategic and Collaborative </a:t>
              </a:r>
              <a:br>
                <a:rPr lang="en-US" dirty="0"/>
              </a:br>
              <a:r>
                <a:rPr lang="en-US" dirty="0"/>
                <a:t>Engagement with Suppliers</a:t>
              </a:r>
              <a:endParaRPr lang="en-US" dirty="0">
                <a:solidFill>
                  <a:prstClr val="white"/>
                </a:solidFill>
              </a:endParaRPr>
            </a:p>
          </p:txBody>
        </p:sp>
        <p:sp>
          <p:nvSpPr>
            <p:cNvPr id="96" name="Oval 95"/>
            <p:cNvSpPr/>
            <p:nvPr/>
          </p:nvSpPr>
          <p:spPr bwMode="auto">
            <a:xfrm>
              <a:off x="334033" y="4285401"/>
              <a:ext cx="306853" cy="301873"/>
            </a:xfrm>
            <a:prstGeom prst="ellipse">
              <a:avLst/>
            </a:prstGeom>
            <a:solidFill>
              <a:schemeClr val="accent6"/>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D</a:t>
              </a:r>
            </a:p>
          </p:txBody>
        </p:sp>
      </p:grpSp>
      <p:grpSp>
        <p:nvGrpSpPr>
          <p:cNvPr id="7" name="Group 6"/>
          <p:cNvGrpSpPr/>
          <p:nvPr/>
        </p:nvGrpSpPr>
        <p:grpSpPr>
          <a:xfrm>
            <a:off x="5586117" y="1461940"/>
            <a:ext cx="3300832" cy="658596"/>
            <a:chOff x="334033" y="2429473"/>
            <a:chExt cx="3300832" cy="658596"/>
          </a:xfrm>
        </p:grpSpPr>
        <p:sp>
          <p:nvSpPr>
            <p:cNvPr id="91" name="B31_BlueBox"/>
            <p:cNvSpPr txBox="1">
              <a:spLocks noChangeArrowheads="1"/>
            </p:cNvSpPr>
            <p:nvPr>
              <p:custDataLst>
                <p:tags r:id="rId2"/>
              </p:custDataLst>
            </p:nvPr>
          </p:nvSpPr>
          <p:spPr bwMode="auto">
            <a:xfrm>
              <a:off x="498473" y="2585096"/>
              <a:ext cx="3136392" cy="502973"/>
            </a:xfrm>
            <a:prstGeom prst="rect">
              <a:avLst/>
            </a:prstGeom>
            <a:solidFill>
              <a:schemeClr val="accent3"/>
            </a:solidFill>
            <a:ln w="12700">
              <a:solidFill>
                <a:schemeClr val="bg1"/>
              </a:solidFill>
              <a:miter lim="800000"/>
              <a:headEnd/>
              <a:tailEnd/>
            </a:ln>
            <a:effectLst>
              <a:outerShdw blurRad="50800" dist="38100" dir="2700000" algn="tl" rotWithShape="0">
                <a:prstClr val="black">
                  <a:alpha val="40000"/>
                </a:prstClr>
              </a:outerShdw>
            </a:effectLst>
            <a:extLst/>
          </p:spPr>
          <p:txBody>
            <a:bodyPr wrap="square" lIns="91440" tIns="40756" rIns="91440" bIns="40756" anchor="ctr"/>
            <a:lstStyle>
              <a:defPPr>
                <a:defRPr lang="en-US"/>
              </a:defPPr>
              <a:lvl1pPr algn="ctr" defTabSz="765175">
                <a:lnSpc>
                  <a:spcPct val="120000"/>
                </a:lnSpc>
                <a:spcBef>
                  <a:spcPts val="200"/>
                </a:spcBef>
                <a:buClr>
                  <a:srgbClr val="000080"/>
                </a:buClr>
                <a:defRPr sz="900" b="1">
                  <a:solidFill>
                    <a:schemeClr val="bg1"/>
                  </a:solidFill>
                </a:defRPr>
              </a:lvl1pPr>
            </a:lstStyle>
            <a:p>
              <a:r>
                <a:rPr lang="en-US" dirty="0"/>
                <a:t>Proactive, Effective Lifecycle Management</a:t>
              </a:r>
              <a:endParaRPr lang="en-US" dirty="0">
                <a:solidFill>
                  <a:prstClr val="white"/>
                </a:solidFill>
              </a:endParaRPr>
            </a:p>
          </p:txBody>
        </p:sp>
        <p:sp>
          <p:nvSpPr>
            <p:cNvPr id="97" name="Oval 96"/>
            <p:cNvSpPr/>
            <p:nvPr/>
          </p:nvSpPr>
          <p:spPr bwMode="auto">
            <a:xfrm>
              <a:off x="334033" y="2429473"/>
              <a:ext cx="306853" cy="301873"/>
            </a:xfrm>
            <a:prstGeom prst="ellipse">
              <a:avLst/>
            </a:prstGeom>
            <a:solidFill>
              <a:schemeClr val="accent6"/>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B</a:t>
              </a:r>
            </a:p>
          </p:txBody>
        </p:sp>
      </p:grpSp>
      <p:grpSp>
        <p:nvGrpSpPr>
          <p:cNvPr id="10" name="Group 9"/>
          <p:cNvGrpSpPr/>
          <p:nvPr/>
        </p:nvGrpSpPr>
        <p:grpSpPr>
          <a:xfrm>
            <a:off x="239033" y="3162805"/>
            <a:ext cx="3300123" cy="667968"/>
            <a:chOff x="334033" y="5178536"/>
            <a:chExt cx="3300123" cy="667968"/>
          </a:xfrm>
        </p:grpSpPr>
        <p:sp>
          <p:nvSpPr>
            <p:cNvPr id="98" name="B31_BlueBox"/>
            <p:cNvSpPr txBox="1">
              <a:spLocks noChangeArrowheads="1"/>
            </p:cNvSpPr>
            <p:nvPr>
              <p:custDataLst>
                <p:tags r:id="rId1"/>
              </p:custDataLst>
            </p:nvPr>
          </p:nvSpPr>
          <p:spPr bwMode="auto">
            <a:xfrm>
              <a:off x="498475" y="5343531"/>
              <a:ext cx="3135681" cy="502973"/>
            </a:xfrm>
            <a:prstGeom prst="rect">
              <a:avLst/>
            </a:prstGeom>
            <a:solidFill>
              <a:schemeClr val="accent3"/>
            </a:solidFill>
            <a:ln w="12700">
              <a:solidFill>
                <a:schemeClr val="bg1"/>
              </a:solidFill>
              <a:miter lim="800000"/>
              <a:headEnd/>
              <a:tailEnd/>
            </a:ln>
            <a:effectLst>
              <a:outerShdw blurRad="50800" dist="38100" dir="2700000" algn="tl" rotWithShape="0">
                <a:prstClr val="black">
                  <a:alpha val="40000"/>
                </a:prstClr>
              </a:outerShdw>
            </a:effectLst>
            <a:extLst/>
          </p:spPr>
          <p:txBody>
            <a:bodyPr wrap="square" lIns="91440" tIns="40756" rIns="91440" bIns="40756" anchor="ctr"/>
            <a:lstStyle>
              <a:defPPr>
                <a:defRPr lang="en-US"/>
              </a:defPPr>
              <a:lvl1pPr algn="ctr" defTabSz="765175">
                <a:lnSpc>
                  <a:spcPct val="120000"/>
                </a:lnSpc>
                <a:spcBef>
                  <a:spcPts val="200"/>
                </a:spcBef>
                <a:buClr>
                  <a:srgbClr val="000080"/>
                </a:buClr>
                <a:defRPr sz="900" b="1">
                  <a:solidFill>
                    <a:schemeClr val="bg1"/>
                  </a:solidFill>
                </a:defRPr>
              </a:lvl1pPr>
            </a:lstStyle>
            <a:p>
              <a:r>
                <a:rPr lang="en-US" dirty="0"/>
                <a:t>Expanding Share of Wallet and </a:t>
              </a:r>
              <a:br>
                <a:rPr lang="en-US" dirty="0"/>
              </a:br>
              <a:r>
                <a:rPr lang="en-US" dirty="0"/>
                <a:t>Targeting Capabilities</a:t>
              </a:r>
              <a:endParaRPr lang="en-US" dirty="0">
                <a:solidFill>
                  <a:prstClr val="white"/>
                </a:solidFill>
              </a:endParaRPr>
            </a:p>
          </p:txBody>
        </p:sp>
        <p:sp>
          <p:nvSpPr>
            <p:cNvPr id="104" name="Oval 103"/>
            <p:cNvSpPr/>
            <p:nvPr/>
          </p:nvSpPr>
          <p:spPr bwMode="auto">
            <a:xfrm>
              <a:off x="334033" y="5178536"/>
              <a:ext cx="306853" cy="301873"/>
            </a:xfrm>
            <a:prstGeom prst="ellipse">
              <a:avLst/>
            </a:prstGeom>
            <a:solidFill>
              <a:schemeClr val="accent6"/>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E</a:t>
              </a:r>
            </a:p>
          </p:txBody>
        </p:sp>
      </p:grpSp>
      <p:sp>
        <p:nvSpPr>
          <p:cNvPr id="111" name="Down Arrow 110"/>
          <p:cNvSpPr/>
          <p:nvPr/>
        </p:nvSpPr>
        <p:spPr>
          <a:xfrm rot="16200000" flipH="1">
            <a:off x="4540518" y="3992173"/>
            <a:ext cx="371789" cy="4064000"/>
          </a:xfrm>
          <a:prstGeom prst="downArrow">
            <a:avLst/>
          </a:prstGeom>
          <a:solidFill>
            <a:srgbClr val="CCCCCC"/>
          </a:solidFill>
          <a:ln w="9525">
            <a:noFill/>
            <a:beve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nvGrpSpPr>
          <p:cNvPr id="112" name="Group 111"/>
          <p:cNvGrpSpPr/>
          <p:nvPr/>
        </p:nvGrpSpPr>
        <p:grpSpPr>
          <a:xfrm>
            <a:off x="5649892" y="5716003"/>
            <a:ext cx="802078" cy="610800"/>
            <a:chOff x="3937001" y="542925"/>
            <a:chExt cx="1377950" cy="1049338"/>
          </a:xfrm>
          <a:solidFill>
            <a:srgbClr val="022C54"/>
          </a:solidFill>
        </p:grpSpPr>
        <p:sp>
          <p:nvSpPr>
            <p:cNvPr id="113" name="Freeform 21"/>
            <p:cNvSpPr>
              <a:spLocks/>
            </p:cNvSpPr>
            <p:nvPr/>
          </p:nvSpPr>
          <p:spPr bwMode="auto">
            <a:xfrm>
              <a:off x="3937001" y="552450"/>
              <a:ext cx="1192213" cy="1039813"/>
            </a:xfrm>
            <a:custGeom>
              <a:avLst/>
              <a:gdLst>
                <a:gd name="T0" fmla="*/ 331 w 384"/>
                <a:gd name="T1" fmla="*/ 44 h 335"/>
                <a:gd name="T2" fmla="*/ 211 w 384"/>
                <a:gd name="T3" fmla="*/ 49 h 335"/>
                <a:gd name="T4" fmla="*/ 100 w 384"/>
                <a:gd name="T5" fmla="*/ 6 h 335"/>
                <a:gd name="T6" fmla="*/ 92 w 384"/>
                <a:gd name="T7" fmla="*/ 0 h 335"/>
                <a:gd name="T8" fmla="*/ 0 w 384"/>
                <a:gd name="T9" fmla="*/ 107 h 335"/>
                <a:gd name="T10" fmla="*/ 39 w 384"/>
                <a:gd name="T11" fmla="*/ 151 h 335"/>
                <a:gd name="T12" fmla="*/ 76 w 384"/>
                <a:gd name="T13" fmla="*/ 193 h 335"/>
                <a:gd name="T14" fmla="*/ 125 w 384"/>
                <a:gd name="T15" fmla="*/ 249 h 335"/>
                <a:gd name="T16" fmla="*/ 182 w 384"/>
                <a:gd name="T17" fmla="*/ 298 h 335"/>
                <a:gd name="T18" fmla="*/ 244 w 384"/>
                <a:gd name="T19" fmla="*/ 300 h 335"/>
                <a:gd name="T20" fmla="*/ 292 w 384"/>
                <a:gd name="T21" fmla="*/ 290 h 335"/>
                <a:gd name="T22" fmla="*/ 329 w 384"/>
                <a:gd name="T23" fmla="*/ 291 h 335"/>
                <a:gd name="T24" fmla="*/ 342 w 384"/>
                <a:gd name="T25" fmla="*/ 257 h 335"/>
                <a:gd name="T26" fmla="*/ 369 w 384"/>
                <a:gd name="T27" fmla="*/ 201 h 335"/>
                <a:gd name="T28" fmla="*/ 333 w 384"/>
                <a:gd name="T29" fmla="*/ 10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335">
                  <a:moveTo>
                    <a:pt x="331" y="44"/>
                  </a:moveTo>
                  <a:cubicBezTo>
                    <a:pt x="316" y="14"/>
                    <a:pt x="235" y="46"/>
                    <a:pt x="211" y="49"/>
                  </a:cubicBezTo>
                  <a:cubicBezTo>
                    <a:pt x="170" y="52"/>
                    <a:pt x="134" y="24"/>
                    <a:pt x="100" y="6"/>
                  </a:cubicBezTo>
                  <a:cubicBezTo>
                    <a:pt x="97" y="5"/>
                    <a:pt x="95" y="2"/>
                    <a:pt x="92" y="0"/>
                  </a:cubicBezTo>
                  <a:cubicBezTo>
                    <a:pt x="76" y="17"/>
                    <a:pt x="16" y="89"/>
                    <a:pt x="0" y="107"/>
                  </a:cubicBezTo>
                  <a:cubicBezTo>
                    <a:pt x="16" y="120"/>
                    <a:pt x="29" y="133"/>
                    <a:pt x="39" y="151"/>
                  </a:cubicBezTo>
                  <a:cubicBezTo>
                    <a:pt x="50" y="168"/>
                    <a:pt x="61" y="179"/>
                    <a:pt x="76" y="193"/>
                  </a:cubicBezTo>
                  <a:cubicBezTo>
                    <a:pt x="94" y="210"/>
                    <a:pt x="108" y="231"/>
                    <a:pt x="125" y="249"/>
                  </a:cubicBezTo>
                  <a:cubicBezTo>
                    <a:pt x="143" y="266"/>
                    <a:pt x="163" y="282"/>
                    <a:pt x="182" y="298"/>
                  </a:cubicBezTo>
                  <a:cubicBezTo>
                    <a:pt x="197" y="312"/>
                    <a:pt x="242" y="335"/>
                    <a:pt x="244" y="300"/>
                  </a:cubicBezTo>
                  <a:cubicBezTo>
                    <a:pt x="255" y="315"/>
                    <a:pt x="288" y="311"/>
                    <a:pt x="292" y="290"/>
                  </a:cubicBezTo>
                  <a:cubicBezTo>
                    <a:pt x="301" y="298"/>
                    <a:pt x="319" y="297"/>
                    <a:pt x="329" y="291"/>
                  </a:cubicBezTo>
                  <a:cubicBezTo>
                    <a:pt x="343" y="284"/>
                    <a:pt x="341" y="271"/>
                    <a:pt x="342" y="257"/>
                  </a:cubicBezTo>
                  <a:cubicBezTo>
                    <a:pt x="376" y="265"/>
                    <a:pt x="384" y="227"/>
                    <a:pt x="369" y="201"/>
                  </a:cubicBezTo>
                  <a:cubicBezTo>
                    <a:pt x="350" y="167"/>
                    <a:pt x="314" y="152"/>
                    <a:pt x="333" y="106"/>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22"/>
            <p:cNvSpPr>
              <a:spLocks/>
            </p:cNvSpPr>
            <p:nvPr/>
          </p:nvSpPr>
          <p:spPr bwMode="auto">
            <a:xfrm>
              <a:off x="4284663" y="542925"/>
              <a:ext cx="1030288" cy="677863"/>
            </a:xfrm>
            <a:custGeom>
              <a:avLst/>
              <a:gdLst>
                <a:gd name="T0" fmla="*/ 242 w 332"/>
                <a:gd name="T1" fmla="*/ 13 h 218"/>
                <a:gd name="T2" fmla="*/ 197 w 332"/>
                <a:gd name="T3" fmla="*/ 58 h 218"/>
                <a:gd name="T4" fmla="*/ 168 w 332"/>
                <a:gd name="T5" fmla="*/ 49 h 218"/>
                <a:gd name="T6" fmla="*/ 144 w 332"/>
                <a:gd name="T7" fmla="*/ 23 h 218"/>
                <a:gd name="T8" fmla="*/ 45 w 332"/>
                <a:gd name="T9" fmla="*/ 79 h 218"/>
                <a:gd name="T10" fmla="*/ 7 w 332"/>
                <a:gd name="T11" fmla="*/ 110 h 218"/>
                <a:gd name="T12" fmla="*/ 59 w 332"/>
                <a:gd name="T13" fmla="*/ 122 h 218"/>
                <a:gd name="T14" fmla="*/ 89 w 332"/>
                <a:gd name="T15" fmla="*/ 112 h 218"/>
                <a:gd name="T16" fmla="*/ 115 w 332"/>
                <a:gd name="T17" fmla="*/ 101 h 218"/>
                <a:gd name="T18" fmla="*/ 134 w 332"/>
                <a:gd name="T19" fmla="*/ 118 h 218"/>
                <a:gd name="T20" fmla="*/ 161 w 332"/>
                <a:gd name="T21" fmla="*/ 132 h 218"/>
                <a:gd name="T22" fmla="*/ 189 w 332"/>
                <a:gd name="T23" fmla="*/ 139 h 218"/>
                <a:gd name="T24" fmla="*/ 208 w 332"/>
                <a:gd name="T25" fmla="*/ 159 h 218"/>
                <a:gd name="T26" fmla="*/ 242 w 332"/>
                <a:gd name="T27" fmla="*/ 203 h 218"/>
                <a:gd name="T28" fmla="*/ 259 w 332"/>
                <a:gd name="T29" fmla="*/ 210 h 218"/>
                <a:gd name="T30" fmla="*/ 268 w 332"/>
                <a:gd name="T31" fmla="*/ 183 h 218"/>
                <a:gd name="T32" fmla="*/ 316 w 332"/>
                <a:gd name="T33" fmla="*/ 139 h 218"/>
                <a:gd name="T34" fmla="*/ 332 w 332"/>
                <a:gd name="T35" fmla="*/ 130 h 218"/>
                <a:gd name="T36" fmla="*/ 242 w 332"/>
                <a:gd name="T37" fmla="*/ 1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2" h="218">
                  <a:moveTo>
                    <a:pt x="242" y="13"/>
                  </a:moveTo>
                  <a:cubicBezTo>
                    <a:pt x="227" y="28"/>
                    <a:pt x="223" y="57"/>
                    <a:pt x="197" y="58"/>
                  </a:cubicBezTo>
                  <a:cubicBezTo>
                    <a:pt x="185" y="58"/>
                    <a:pt x="176" y="57"/>
                    <a:pt x="168" y="49"/>
                  </a:cubicBezTo>
                  <a:cubicBezTo>
                    <a:pt x="158" y="42"/>
                    <a:pt x="155" y="28"/>
                    <a:pt x="144" y="23"/>
                  </a:cubicBezTo>
                  <a:cubicBezTo>
                    <a:pt x="102" y="0"/>
                    <a:pt x="77" y="63"/>
                    <a:pt x="45" y="79"/>
                  </a:cubicBezTo>
                  <a:cubicBezTo>
                    <a:pt x="32" y="85"/>
                    <a:pt x="0" y="87"/>
                    <a:pt x="7" y="110"/>
                  </a:cubicBezTo>
                  <a:cubicBezTo>
                    <a:pt x="14" y="130"/>
                    <a:pt x="45" y="125"/>
                    <a:pt x="59" y="122"/>
                  </a:cubicBezTo>
                  <a:cubicBezTo>
                    <a:pt x="70" y="120"/>
                    <a:pt x="79" y="116"/>
                    <a:pt x="89" y="112"/>
                  </a:cubicBezTo>
                  <a:cubicBezTo>
                    <a:pt x="95" y="109"/>
                    <a:pt x="108" y="99"/>
                    <a:pt x="115" y="101"/>
                  </a:cubicBezTo>
                  <a:cubicBezTo>
                    <a:pt x="121" y="102"/>
                    <a:pt x="129" y="114"/>
                    <a:pt x="134" y="118"/>
                  </a:cubicBezTo>
                  <a:cubicBezTo>
                    <a:pt x="142" y="124"/>
                    <a:pt x="151" y="129"/>
                    <a:pt x="161" y="132"/>
                  </a:cubicBezTo>
                  <a:cubicBezTo>
                    <a:pt x="172" y="135"/>
                    <a:pt x="181" y="133"/>
                    <a:pt x="189" y="139"/>
                  </a:cubicBezTo>
                  <a:cubicBezTo>
                    <a:pt x="196" y="144"/>
                    <a:pt x="203" y="153"/>
                    <a:pt x="208" y="159"/>
                  </a:cubicBezTo>
                  <a:cubicBezTo>
                    <a:pt x="220" y="173"/>
                    <a:pt x="231" y="188"/>
                    <a:pt x="242" y="203"/>
                  </a:cubicBezTo>
                  <a:cubicBezTo>
                    <a:pt x="248" y="211"/>
                    <a:pt x="250" y="218"/>
                    <a:pt x="259" y="210"/>
                  </a:cubicBezTo>
                  <a:cubicBezTo>
                    <a:pt x="264" y="204"/>
                    <a:pt x="265" y="190"/>
                    <a:pt x="268" y="183"/>
                  </a:cubicBezTo>
                  <a:cubicBezTo>
                    <a:pt x="278" y="161"/>
                    <a:pt x="296" y="151"/>
                    <a:pt x="316" y="139"/>
                  </a:cubicBezTo>
                  <a:cubicBezTo>
                    <a:pt x="321" y="136"/>
                    <a:pt x="326" y="133"/>
                    <a:pt x="332" y="130"/>
                  </a:cubicBezTo>
                  <a:lnTo>
                    <a:pt x="242" y="1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3"/>
            <p:cNvSpPr>
              <a:spLocks/>
            </p:cNvSpPr>
            <p:nvPr/>
          </p:nvSpPr>
          <p:spPr bwMode="auto">
            <a:xfrm>
              <a:off x="4027488" y="1065213"/>
              <a:ext cx="244475" cy="188913"/>
            </a:xfrm>
            <a:custGeom>
              <a:avLst/>
              <a:gdLst>
                <a:gd name="T0" fmla="*/ 19 w 79"/>
                <a:gd name="T1" fmla="*/ 49 h 61"/>
                <a:gd name="T2" fmla="*/ 57 w 79"/>
                <a:gd name="T3" fmla="*/ 45 h 61"/>
                <a:gd name="T4" fmla="*/ 70 w 79"/>
                <a:gd name="T5" fmla="*/ 11 h 61"/>
                <a:gd name="T6" fmla="*/ 36 w 79"/>
                <a:gd name="T7" fmla="*/ 6 h 61"/>
                <a:gd name="T8" fmla="*/ 19 w 79"/>
                <a:gd name="T9" fmla="*/ 49 h 61"/>
              </a:gdLst>
              <a:ahLst/>
              <a:cxnLst>
                <a:cxn ang="0">
                  <a:pos x="T0" y="T1"/>
                </a:cxn>
                <a:cxn ang="0">
                  <a:pos x="T2" y="T3"/>
                </a:cxn>
                <a:cxn ang="0">
                  <a:pos x="T4" y="T5"/>
                </a:cxn>
                <a:cxn ang="0">
                  <a:pos x="T6" y="T7"/>
                </a:cxn>
                <a:cxn ang="0">
                  <a:pos x="T8" y="T9"/>
                </a:cxn>
              </a:cxnLst>
              <a:rect l="0" t="0" r="r" b="b"/>
              <a:pathLst>
                <a:path w="79" h="61">
                  <a:moveTo>
                    <a:pt x="19" y="49"/>
                  </a:moveTo>
                  <a:cubicBezTo>
                    <a:pt x="28" y="61"/>
                    <a:pt x="47" y="51"/>
                    <a:pt x="57" y="45"/>
                  </a:cubicBezTo>
                  <a:cubicBezTo>
                    <a:pt x="68" y="37"/>
                    <a:pt x="79" y="24"/>
                    <a:pt x="70" y="11"/>
                  </a:cubicBezTo>
                  <a:cubicBezTo>
                    <a:pt x="63" y="0"/>
                    <a:pt x="46" y="1"/>
                    <a:pt x="36" y="6"/>
                  </a:cubicBezTo>
                  <a:cubicBezTo>
                    <a:pt x="36" y="6"/>
                    <a:pt x="0" y="22"/>
                    <a:pt x="19" y="4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24"/>
            <p:cNvSpPr>
              <a:spLocks/>
            </p:cNvSpPr>
            <p:nvPr/>
          </p:nvSpPr>
          <p:spPr bwMode="auto">
            <a:xfrm>
              <a:off x="4079876" y="1169988"/>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5"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25"/>
            <p:cNvSpPr>
              <a:spLocks/>
            </p:cNvSpPr>
            <p:nvPr/>
          </p:nvSpPr>
          <p:spPr bwMode="auto">
            <a:xfrm>
              <a:off x="4191001" y="1279525"/>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4"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26"/>
            <p:cNvSpPr>
              <a:spLocks/>
            </p:cNvSpPr>
            <p:nvPr/>
          </p:nvSpPr>
          <p:spPr bwMode="auto">
            <a:xfrm>
              <a:off x="4316413" y="1374775"/>
              <a:ext cx="285750" cy="214313"/>
            </a:xfrm>
            <a:custGeom>
              <a:avLst/>
              <a:gdLst>
                <a:gd name="T0" fmla="*/ 24 w 92"/>
                <a:gd name="T1" fmla="*/ 54 h 69"/>
                <a:gd name="T2" fmla="*/ 67 w 92"/>
                <a:gd name="T3" fmla="*/ 48 h 69"/>
                <a:gd name="T4" fmla="*/ 82 w 92"/>
                <a:gd name="T5" fmla="*/ 13 h 69"/>
                <a:gd name="T6" fmla="*/ 47 w 92"/>
                <a:gd name="T7" fmla="*/ 8 h 69"/>
                <a:gd name="T8" fmla="*/ 24 w 92"/>
                <a:gd name="T9" fmla="*/ 54 h 69"/>
              </a:gdLst>
              <a:ahLst/>
              <a:cxnLst>
                <a:cxn ang="0">
                  <a:pos x="T0" y="T1"/>
                </a:cxn>
                <a:cxn ang="0">
                  <a:pos x="T2" y="T3"/>
                </a:cxn>
                <a:cxn ang="0">
                  <a:pos x="T4" y="T5"/>
                </a:cxn>
                <a:cxn ang="0">
                  <a:pos x="T6" y="T7"/>
                </a:cxn>
                <a:cxn ang="0">
                  <a:pos x="T8" y="T9"/>
                </a:cxn>
              </a:cxnLst>
              <a:rect l="0" t="0" r="r" b="b"/>
              <a:pathLst>
                <a:path w="92" h="69">
                  <a:moveTo>
                    <a:pt x="24" y="54"/>
                  </a:moveTo>
                  <a:cubicBezTo>
                    <a:pt x="36" y="69"/>
                    <a:pt x="55" y="56"/>
                    <a:pt x="67" y="48"/>
                  </a:cubicBezTo>
                  <a:cubicBezTo>
                    <a:pt x="80" y="40"/>
                    <a:pt x="92" y="27"/>
                    <a:pt x="82" y="13"/>
                  </a:cubicBezTo>
                  <a:cubicBezTo>
                    <a:pt x="74" y="0"/>
                    <a:pt x="58" y="3"/>
                    <a:pt x="47" y="8"/>
                  </a:cubicBezTo>
                  <a:cubicBezTo>
                    <a:pt x="47" y="8"/>
                    <a:pt x="0" y="27"/>
                    <a:pt x="24"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19" name="Group 118"/>
          <p:cNvGrpSpPr/>
          <p:nvPr/>
        </p:nvGrpSpPr>
        <p:grpSpPr>
          <a:xfrm>
            <a:off x="2832077" y="5716003"/>
            <a:ext cx="802078" cy="610800"/>
            <a:chOff x="3937001" y="542925"/>
            <a:chExt cx="1377950" cy="1049338"/>
          </a:xfrm>
          <a:solidFill>
            <a:srgbClr val="022C54">
              <a:alpha val="35000"/>
            </a:srgbClr>
          </a:solidFill>
        </p:grpSpPr>
        <p:sp>
          <p:nvSpPr>
            <p:cNvPr id="121" name="Freeform 21"/>
            <p:cNvSpPr>
              <a:spLocks/>
            </p:cNvSpPr>
            <p:nvPr/>
          </p:nvSpPr>
          <p:spPr bwMode="auto">
            <a:xfrm>
              <a:off x="3937001" y="552450"/>
              <a:ext cx="1192213" cy="1039813"/>
            </a:xfrm>
            <a:custGeom>
              <a:avLst/>
              <a:gdLst>
                <a:gd name="T0" fmla="*/ 331 w 384"/>
                <a:gd name="T1" fmla="*/ 44 h 335"/>
                <a:gd name="T2" fmla="*/ 211 w 384"/>
                <a:gd name="T3" fmla="*/ 49 h 335"/>
                <a:gd name="T4" fmla="*/ 100 w 384"/>
                <a:gd name="T5" fmla="*/ 6 h 335"/>
                <a:gd name="T6" fmla="*/ 92 w 384"/>
                <a:gd name="T7" fmla="*/ 0 h 335"/>
                <a:gd name="T8" fmla="*/ 0 w 384"/>
                <a:gd name="T9" fmla="*/ 107 h 335"/>
                <a:gd name="T10" fmla="*/ 39 w 384"/>
                <a:gd name="T11" fmla="*/ 151 h 335"/>
                <a:gd name="T12" fmla="*/ 76 w 384"/>
                <a:gd name="T13" fmla="*/ 193 h 335"/>
                <a:gd name="T14" fmla="*/ 125 w 384"/>
                <a:gd name="T15" fmla="*/ 249 h 335"/>
                <a:gd name="T16" fmla="*/ 182 w 384"/>
                <a:gd name="T17" fmla="*/ 298 h 335"/>
                <a:gd name="T18" fmla="*/ 244 w 384"/>
                <a:gd name="T19" fmla="*/ 300 h 335"/>
                <a:gd name="T20" fmla="*/ 292 w 384"/>
                <a:gd name="T21" fmla="*/ 290 h 335"/>
                <a:gd name="T22" fmla="*/ 329 w 384"/>
                <a:gd name="T23" fmla="*/ 291 h 335"/>
                <a:gd name="T24" fmla="*/ 342 w 384"/>
                <a:gd name="T25" fmla="*/ 257 h 335"/>
                <a:gd name="T26" fmla="*/ 369 w 384"/>
                <a:gd name="T27" fmla="*/ 201 h 335"/>
                <a:gd name="T28" fmla="*/ 333 w 384"/>
                <a:gd name="T29" fmla="*/ 10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335">
                  <a:moveTo>
                    <a:pt x="331" y="44"/>
                  </a:moveTo>
                  <a:cubicBezTo>
                    <a:pt x="316" y="14"/>
                    <a:pt x="235" y="46"/>
                    <a:pt x="211" y="49"/>
                  </a:cubicBezTo>
                  <a:cubicBezTo>
                    <a:pt x="170" y="52"/>
                    <a:pt x="134" y="24"/>
                    <a:pt x="100" y="6"/>
                  </a:cubicBezTo>
                  <a:cubicBezTo>
                    <a:pt x="97" y="5"/>
                    <a:pt x="95" y="2"/>
                    <a:pt x="92" y="0"/>
                  </a:cubicBezTo>
                  <a:cubicBezTo>
                    <a:pt x="76" y="17"/>
                    <a:pt x="16" y="89"/>
                    <a:pt x="0" y="107"/>
                  </a:cubicBezTo>
                  <a:cubicBezTo>
                    <a:pt x="16" y="120"/>
                    <a:pt x="29" y="133"/>
                    <a:pt x="39" y="151"/>
                  </a:cubicBezTo>
                  <a:cubicBezTo>
                    <a:pt x="50" y="168"/>
                    <a:pt x="61" y="179"/>
                    <a:pt x="76" y="193"/>
                  </a:cubicBezTo>
                  <a:cubicBezTo>
                    <a:pt x="94" y="210"/>
                    <a:pt x="108" y="231"/>
                    <a:pt x="125" y="249"/>
                  </a:cubicBezTo>
                  <a:cubicBezTo>
                    <a:pt x="143" y="266"/>
                    <a:pt x="163" y="282"/>
                    <a:pt x="182" y="298"/>
                  </a:cubicBezTo>
                  <a:cubicBezTo>
                    <a:pt x="197" y="312"/>
                    <a:pt x="242" y="335"/>
                    <a:pt x="244" y="300"/>
                  </a:cubicBezTo>
                  <a:cubicBezTo>
                    <a:pt x="255" y="315"/>
                    <a:pt x="288" y="311"/>
                    <a:pt x="292" y="290"/>
                  </a:cubicBezTo>
                  <a:cubicBezTo>
                    <a:pt x="301" y="298"/>
                    <a:pt x="319" y="297"/>
                    <a:pt x="329" y="291"/>
                  </a:cubicBezTo>
                  <a:cubicBezTo>
                    <a:pt x="343" y="284"/>
                    <a:pt x="341" y="271"/>
                    <a:pt x="342" y="257"/>
                  </a:cubicBezTo>
                  <a:cubicBezTo>
                    <a:pt x="376" y="265"/>
                    <a:pt x="384" y="227"/>
                    <a:pt x="369" y="201"/>
                  </a:cubicBezTo>
                  <a:cubicBezTo>
                    <a:pt x="350" y="167"/>
                    <a:pt x="314" y="152"/>
                    <a:pt x="333" y="106"/>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22"/>
            <p:cNvSpPr>
              <a:spLocks/>
            </p:cNvSpPr>
            <p:nvPr/>
          </p:nvSpPr>
          <p:spPr bwMode="auto">
            <a:xfrm>
              <a:off x="4284663" y="542925"/>
              <a:ext cx="1030288" cy="677863"/>
            </a:xfrm>
            <a:custGeom>
              <a:avLst/>
              <a:gdLst>
                <a:gd name="T0" fmla="*/ 242 w 332"/>
                <a:gd name="T1" fmla="*/ 13 h 218"/>
                <a:gd name="T2" fmla="*/ 197 w 332"/>
                <a:gd name="T3" fmla="*/ 58 h 218"/>
                <a:gd name="T4" fmla="*/ 168 w 332"/>
                <a:gd name="T5" fmla="*/ 49 h 218"/>
                <a:gd name="T6" fmla="*/ 144 w 332"/>
                <a:gd name="T7" fmla="*/ 23 h 218"/>
                <a:gd name="T8" fmla="*/ 45 w 332"/>
                <a:gd name="T9" fmla="*/ 79 h 218"/>
                <a:gd name="T10" fmla="*/ 7 w 332"/>
                <a:gd name="T11" fmla="*/ 110 h 218"/>
                <a:gd name="T12" fmla="*/ 59 w 332"/>
                <a:gd name="T13" fmla="*/ 122 h 218"/>
                <a:gd name="T14" fmla="*/ 89 w 332"/>
                <a:gd name="T15" fmla="*/ 112 h 218"/>
                <a:gd name="T16" fmla="*/ 115 w 332"/>
                <a:gd name="T17" fmla="*/ 101 h 218"/>
                <a:gd name="T18" fmla="*/ 134 w 332"/>
                <a:gd name="T19" fmla="*/ 118 h 218"/>
                <a:gd name="T20" fmla="*/ 161 w 332"/>
                <a:gd name="T21" fmla="*/ 132 h 218"/>
                <a:gd name="T22" fmla="*/ 189 w 332"/>
                <a:gd name="T23" fmla="*/ 139 h 218"/>
                <a:gd name="T24" fmla="*/ 208 w 332"/>
                <a:gd name="T25" fmla="*/ 159 h 218"/>
                <a:gd name="T26" fmla="*/ 242 w 332"/>
                <a:gd name="T27" fmla="*/ 203 h 218"/>
                <a:gd name="T28" fmla="*/ 259 w 332"/>
                <a:gd name="T29" fmla="*/ 210 h 218"/>
                <a:gd name="T30" fmla="*/ 268 w 332"/>
                <a:gd name="T31" fmla="*/ 183 h 218"/>
                <a:gd name="T32" fmla="*/ 316 w 332"/>
                <a:gd name="T33" fmla="*/ 139 h 218"/>
                <a:gd name="T34" fmla="*/ 332 w 332"/>
                <a:gd name="T35" fmla="*/ 130 h 218"/>
                <a:gd name="T36" fmla="*/ 242 w 332"/>
                <a:gd name="T37" fmla="*/ 1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2" h="218">
                  <a:moveTo>
                    <a:pt x="242" y="13"/>
                  </a:moveTo>
                  <a:cubicBezTo>
                    <a:pt x="227" y="28"/>
                    <a:pt x="223" y="57"/>
                    <a:pt x="197" y="58"/>
                  </a:cubicBezTo>
                  <a:cubicBezTo>
                    <a:pt x="185" y="58"/>
                    <a:pt x="176" y="57"/>
                    <a:pt x="168" y="49"/>
                  </a:cubicBezTo>
                  <a:cubicBezTo>
                    <a:pt x="158" y="42"/>
                    <a:pt x="155" y="28"/>
                    <a:pt x="144" y="23"/>
                  </a:cubicBezTo>
                  <a:cubicBezTo>
                    <a:pt x="102" y="0"/>
                    <a:pt x="77" y="63"/>
                    <a:pt x="45" y="79"/>
                  </a:cubicBezTo>
                  <a:cubicBezTo>
                    <a:pt x="32" y="85"/>
                    <a:pt x="0" y="87"/>
                    <a:pt x="7" y="110"/>
                  </a:cubicBezTo>
                  <a:cubicBezTo>
                    <a:pt x="14" y="130"/>
                    <a:pt x="45" y="125"/>
                    <a:pt x="59" y="122"/>
                  </a:cubicBezTo>
                  <a:cubicBezTo>
                    <a:pt x="70" y="120"/>
                    <a:pt x="79" y="116"/>
                    <a:pt x="89" y="112"/>
                  </a:cubicBezTo>
                  <a:cubicBezTo>
                    <a:pt x="95" y="109"/>
                    <a:pt x="108" y="99"/>
                    <a:pt x="115" y="101"/>
                  </a:cubicBezTo>
                  <a:cubicBezTo>
                    <a:pt x="121" y="102"/>
                    <a:pt x="129" y="114"/>
                    <a:pt x="134" y="118"/>
                  </a:cubicBezTo>
                  <a:cubicBezTo>
                    <a:pt x="142" y="124"/>
                    <a:pt x="151" y="129"/>
                    <a:pt x="161" y="132"/>
                  </a:cubicBezTo>
                  <a:cubicBezTo>
                    <a:pt x="172" y="135"/>
                    <a:pt x="181" y="133"/>
                    <a:pt x="189" y="139"/>
                  </a:cubicBezTo>
                  <a:cubicBezTo>
                    <a:pt x="196" y="144"/>
                    <a:pt x="203" y="153"/>
                    <a:pt x="208" y="159"/>
                  </a:cubicBezTo>
                  <a:cubicBezTo>
                    <a:pt x="220" y="173"/>
                    <a:pt x="231" y="188"/>
                    <a:pt x="242" y="203"/>
                  </a:cubicBezTo>
                  <a:cubicBezTo>
                    <a:pt x="248" y="211"/>
                    <a:pt x="250" y="218"/>
                    <a:pt x="259" y="210"/>
                  </a:cubicBezTo>
                  <a:cubicBezTo>
                    <a:pt x="264" y="204"/>
                    <a:pt x="265" y="190"/>
                    <a:pt x="268" y="183"/>
                  </a:cubicBezTo>
                  <a:cubicBezTo>
                    <a:pt x="278" y="161"/>
                    <a:pt x="296" y="151"/>
                    <a:pt x="316" y="139"/>
                  </a:cubicBezTo>
                  <a:cubicBezTo>
                    <a:pt x="321" y="136"/>
                    <a:pt x="326" y="133"/>
                    <a:pt x="332" y="130"/>
                  </a:cubicBezTo>
                  <a:lnTo>
                    <a:pt x="242" y="1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23"/>
            <p:cNvSpPr>
              <a:spLocks/>
            </p:cNvSpPr>
            <p:nvPr/>
          </p:nvSpPr>
          <p:spPr bwMode="auto">
            <a:xfrm>
              <a:off x="4027488" y="1065213"/>
              <a:ext cx="244475" cy="188913"/>
            </a:xfrm>
            <a:custGeom>
              <a:avLst/>
              <a:gdLst>
                <a:gd name="T0" fmla="*/ 19 w 79"/>
                <a:gd name="T1" fmla="*/ 49 h 61"/>
                <a:gd name="T2" fmla="*/ 57 w 79"/>
                <a:gd name="T3" fmla="*/ 45 h 61"/>
                <a:gd name="T4" fmla="*/ 70 w 79"/>
                <a:gd name="T5" fmla="*/ 11 h 61"/>
                <a:gd name="T6" fmla="*/ 36 w 79"/>
                <a:gd name="T7" fmla="*/ 6 h 61"/>
                <a:gd name="T8" fmla="*/ 19 w 79"/>
                <a:gd name="T9" fmla="*/ 49 h 61"/>
              </a:gdLst>
              <a:ahLst/>
              <a:cxnLst>
                <a:cxn ang="0">
                  <a:pos x="T0" y="T1"/>
                </a:cxn>
                <a:cxn ang="0">
                  <a:pos x="T2" y="T3"/>
                </a:cxn>
                <a:cxn ang="0">
                  <a:pos x="T4" y="T5"/>
                </a:cxn>
                <a:cxn ang="0">
                  <a:pos x="T6" y="T7"/>
                </a:cxn>
                <a:cxn ang="0">
                  <a:pos x="T8" y="T9"/>
                </a:cxn>
              </a:cxnLst>
              <a:rect l="0" t="0" r="r" b="b"/>
              <a:pathLst>
                <a:path w="79" h="61">
                  <a:moveTo>
                    <a:pt x="19" y="49"/>
                  </a:moveTo>
                  <a:cubicBezTo>
                    <a:pt x="28" y="61"/>
                    <a:pt x="47" y="51"/>
                    <a:pt x="57" y="45"/>
                  </a:cubicBezTo>
                  <a:cubicBezTo>
                    <a:pt x="68" y="37"/>
                    <a:pt x="79" y="24"/>
                    <a:pt x="70" y="11"/>
                  </a:cubicBezTo>
                  <a:cubicBezTo>
                    <a:pt x="63" y="0"/>
                    <a:pt x="46" y="1"/>
                    <a:pt x="36" y="6"/>
                  </a:cubicBezTo>
                  <a:cubicBezTo>
                    <a:pt x="36" y="6"/>
                    <a:pt x="0" y="22"/>
                    <a:pt x="19" y="4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24"/>
            <p:cNvSpPr>
              <a:spLocks/>
            </p:cNvSpPr>
            <p:nvPr/>
          </p:nvSpPr>
          <p:spPr bwMode="auto">
            <a:xfrm>
              <a:off x="4079876" y="1169988"/>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5"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25"/>
            <p:cNvSpPr>
              <a:spLocks/>
            </p:cNvSpPr>
            <p:nvPr/>
          </p:nvSpPr>
          <p:spPr bwMode="auto">
            <a:xfrm>
              <a:off x="4191001" y="1279525"/>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4"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26"/>
            <p:cNvSpPr>
              <a:spLocks/>
            </p:cNvSpPr>
            <p:nvPr/>
          </p:nvSpPr>
          <p:spPr bwMode="auto">
            <a:xfrm>
              <a:off x="4316413" y="1374775"/>
              <a:ext cx="285750" cy="214313"/>
            </a:xfrm>
            <a:custGeom>
              <a:avLst/>
              <a:gdLst>
                <a:gd name="T0" fmla="*/ 24 w 92"/>
                <a:gd name="T1" fmla="*/ 54 h 69"/>
                <a:gd name="T2" fmla="*/ 67 w 92"/>
                <a:gd name="T3" fmla="*/ 48 h 69"/>
                <a:gd name="T4" fmla="*/ 82 w 92"/>
                <a:gd name="T5" fmla="*/ 13 h 69"/>
                <a:gd name="T6" fmla="*/ 47 w 92"/>
                <a:gd name="T7" fmla="*/ 8 h 69"/>
                <a:gd name="T8" fmla="*/ 24 w 92"/>
                <a:gd name="T9" fmla="*/ 54 h 69"/>
              </a:gdLst>
              <a:ahLst/>
              <a:cxnLst>
                <a:cxn ang="0">
                  <a:pos x="T0" y="T1"/>
                </a:cxn>
                <a:cxn ang="0">
                  <a:pos x="T2" y="T3"/>
                </a:cxn>
                <a:cxn ang="0">
                  <a:pos x="T4" y="T5"/>
                </a:cxn>
                <a:cxn ang="0">
                  <a:pos x="T6" y="T7"/>
                </a:cxn>
                <a:cxn ang="0">
                  <a:pos x="T8" y="T9"/>
                </a:cxn>
              </a:cxnLst>
              <a:rect l="0" t="0" r="r" b="b"/>
              <a:pathLst>
                <a:path w="92" h="69">
                  <a:moveTo>
                    <a:pt x="24" y="54"/>
                  </a:moveTo>
                  <a:cubicBezTo>
                    <a:pt x="36" y="69"/>
                    <a:pt x="55" y="56"/>
                    <a:pt x="67" y="48"/>
                  </a:cubicBezTo>
                  <a:cubicBezTo>
                    <a:pt x="80" y="40"/>
                    <a:pt x="92" y="27"/>
                    <a:pt x="82" y="13"/>
                  </a:cubicBezTo>
                  <a:cubicBezTo>
                    <a:pt x="74" y="0"/>
                    <a:pt x="58" y="3"/>
                    <a:pt x="47" y="8"/>
                  </a:cubicBezTo>
                  <a:cubicBezTo>
                    <a:pt x="47" y="8"/>
                    <a:pt x="0" y="27"/>
                    <a:pt x="24"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27" name="Group 126"/>
          <p:cNvGrpSpPr/>
          <p:nvPr/>
        </p:nvGrpSpPr>
        <p:grpSpPr>
          <a:xfrm>
            <a:off x="4240985" y="5716003"/>
            <a:ext cx="802078" cy="610800"/>
            <a:chOff x="3937001" y="542925"/>
            <a:chExt cx="1377950" cy="1049338"/>
          </a:xfrm>
          <a:solidFill>
            <a:srgbClr val="022C54">
              <a:alpha val="75000"/>
            </a:srgbClr>
          </a:solidFill>
        </p:grpSpPr>
        <p:sp>
          <p:nvSpPr>
            <p:cNvPr id="128" name="Freeform 21"/>
            <p:cNvSpPr>
              <a:spLocks/>
            </p:cNvSpPr>
            <p:nvPr/>
          </p:nvSpPr>
          <p:spPr bwMode="auto">
            <a:xfrm>
              <a:off x="3937001" y="552450"/>
              <a:ext cx="1192213" cy="1039813"/>
            </a:xfrm>
            <a:custGeom>
              <a:avLst/>
              <a:gdLst>
                <a:gd name="T0" fmla="*/ 331 w 384"/>
                <a:gd name="T1" fmla="*/ 44 h 335"/>
                <a:gd name="T2" fmla="*/ 211 w 384"/>
                <a:gd name="T3" fmla="*/ 49 h 335"/>
                <a:gd name="T4" fmla="*/ 100 w 384"/>
                <a:gd name="T5" fmla="*/ 6 h 335"/>
                <a:gd name="T6" fmla="*/ 92 w 384"/>
                <a:gd name="T7" fmla="*/ 0 h 335"/>
                <a:gd name="T8" fmla="*/ 0 w 384"/>
                <a:gd name="T9" fmla="*/ 107 h 335"/>
                <a:gd name="T10" fmla="*/ 39 w 384"/>
                <a:gd name="T11" fmla="*/ 151 h 335"/>
                <a:gd name="T12" fmla="*/ 76 w 384"/>
                <a:gd name="T13" fmla="*/ 193 h 335"/>
                <a:gd name="T14" fmla="*/ 125 w 384"/>
                <a:gd name="T15" fmla="*/ 249 h 335"/>
                <a:gd name="T16" fmla="*/ 182 w 384"/>
                <a:gd name="T17" fmla="*/ 298 h 335"/>
                <a:gd name="T18" fmla="*/ 244 w 384"/>
                <a:gd name="T19" fmla="*/ 300 h 335"/>
                <a:gd name="T20" fmla="*/ 292 w 384"/>
                <a:gd name="T21" fmla="*/ 290 h 335"/>
                <a:gd name="T22" fmla="*/ 329 w 384"/>
                <a:gd name="T23" fmla="*/ 291 h 335"/>
                <a:gd name="T24" fmla="*/ 342 w 384"/>
                <a:gd name="T25" fmla="*/ 257 h 335"/>
                <a:gd name="T26" fmla="*/ 369 w 384"/>
                <a:gd name="T27" fmla="*/ 201 h 335"/>
                <a:gd name="T28" fmla="*/ 333 w 384"/>
                <a:gd name="T29" fmla="*/ 10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335">
                  <a:moveTo>
                    <a:pt x="331" y="44"/>
                  </a:moveTo>
                  <a:cubicBezTo>
                    <a:pt x="316" y="14"/>
                    <a:pt x="235" y="46"/>
                    <a:pt x="211" y="49"/>
                  </a:cubicBezTo>
                  <a:cubicBezTo>
                    <a:pt x="170" y="52"/>
                    <a:pt x="134" y="24"/>
                    <a:pt x="100" y="6"/>
                  </a:cubicBezTo>
                  <a:cubicBezTo>
                    <a:pt x="97" y="5"/>
                    <a:pt x="95" y="2"/>
                    <a:pt x="92" y="0"/>
                  </a:cubicBezTo>
                  <a:cubicBezTo>
                    <a:pt x="76" y="17"/>
                    <a:pt x="16" y="89"/>
                    <a:pt x="0" y="107"/>
                  </a:cubicBezTo>
                  <a:cubicBezTo>
                    <a:pt x="16" y="120"/>
                    <a:pt x="29" y="133"/>
                    <a:pt x="39" y="151"/>
                  </a:cubicBezTo>
                  <a:cubicBezTo>
                    <a:pt x="50" y="168"/>
                    <a:pt x="61" y="179"/>
                    <a:pt x="76" y="193"/>
                  </a:cubicBezTo>
                  <a:cubicBezTo>
                    <a:pt x="94" y="210"/>
                    <a:pt x="108" y="231"/>
                    <a:pt x="125" y="249"/>
                  </a:cubicBezTo>
                  <a:cubicBezTo>
                    <a:pt x="143" y="266"/>
                    <a:pt x="163" y="282"/>
                    <a:pt x="182" y="298"/>
                  </a:cubicBezTo>
                  <a:cubicBezTo>
                    <a:pt x="197" y="312"/>
                    <a:pt x="242" y="335"/>
                    <a:pt x="244" y="300"/>
                  </a:cubicBezTo>
                  <a:cubicBezTo>
                    <a:pt x="255" y="315"/>
                    <a:pt x="288" y="311"/>
                    <a:pt x="292" y="290"/>
                  </a:cubicBezTo>
                  <a:cubicBezTo>
                    <a:pt x="301" y="298"/>
                    <a:pt x="319" y="297"/>
                    <a:pt x="329" y="291"/>
                  </a:cubicBezTo>
                  <a:cubicBezTo>
                    <a:pt x="343" y="284"/>
                    <a:pt x="341" y="271"/>
                    <a:pt x="342" y="257"/>
                  </a:cubicBezTo>
                  <a:cubicBezTo>
                    <a:pt x="376" y="265"/>
                    <a:pt x="384" y="227"/>
                    <a:pt x="369" y="201"/>
                  </a:cubicBezTo>
                  <a:cubicBezTo>
                    <a:pt x="350" y="167"/>
                    <a:pt x="314" y="152"/>
                    <a:pt x="333" y="106"/>
                  </a:cubicBezTo>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22"/>
            <p:cNvSpPr>
              <a:spLocks/>
            </p:cNvSpPr>
            <p:nvPr/>
          </p:nvSpPr>
          <p:spPr bwMode="auto">
            <a:xfrm>
              <a:off x="4284663" y="542925"/>
              <a:ext cx="1030288" cy="677863"/>
            </a:xfrm>
            <a:custGeom>
              <a:avLst/>
              <a:gdLst>
                <a:gd name="T0" fmla="*/ 242 w 332"/>
                <a:gd name="T1" fmla="*/ 13 h 218"/>
                <a:gd name="T2" fmla="*/ 197 w 332"/>
                <a:gd name="T3" fmla="*/ 58 h 218"/>
                <a:gd name="T4" fmla="*/ 168 w 332"/>
                <a:gd name="T5" fmla="*/ 49 h 218"/>
                <a:gd name="T6" fmla="*/ 144 w 332"/>
                <a:gd name="T7" fmla="*/ 23 h 218"/>
                <a:gd name="T8" fmla="*/ 45 w 332"/>
                <a:gd name="T9" fmla="*/ 79 h 218"/>
                <a:gd name="T10" fmla="*/ 7 w 332"/>
                <a:gd name="T11" fmla="*/ 110 h 218"/>
                <a:gd name="T12" fmla="*/ 59 w 332"/>
                <a:gd name="T13" fmla="*/ 122 h 218"/>
                <a:gd name="T14" fmla="*/ 89 w 332"/>
                <a:gd name="T15" fmla="*/ 112 h 218"/>
                <a:gd name="T16" fmla="*/ 115 w 332"/>
                <a:gd name="T17" fmla="*/ 101 h 218"/>
                <a:gd name="T18" fmla="*/ 134 w 332"/>
                <a:gd name="T19" fmla="*/ 118 h 218"/>
                <a:gd name="T20" fmla="*/ 161 w 332"/>
                <a:gd name="T21" fmla="*/ 132 h 218"/>
                <a:gd name="T22" fmla="*/ 189 w 332"/>
                <a:gd name="T23" fmla="*/ 139 h 218"/>
                <a:gd name="T24" fmla="*/ 208 w 332"/>
                <a:gd name="T25" fmla="*/ 159 h 218"/>
                <a:gd name="T26" fmla="*/ 242 w 332"/>
                <a:gd name="T27" fmla="*/ 203 h 218"/>
                <a:gd name="T28" fmla="*/ 259 w 332"/>
                <a:gd name="T29" fmla="*/ 210 h 218"/>
                <a:gd name="T30" fmla="*/ 268 w 332"/>
                <a:gd name="T31" fmla="*/ 183 h 218"/>
                <a:gd name="T32" fmla="*/ 316 w 332"/>
                <a:gd name="T33" fmla="*/ 139 h 218"/>
                <a:gd name="T34" fmla="*/ 332 w 332"/>
                <a:gd name="T35" fmla="*/ 130 h 218"/>
                <a:gd name="T36" fmla="*/ 242 w 332"/>
                <a:gd name="T37" fmla="*/ 1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2" h="218">
                  <a:moveTo>
                    <a:pt x="242" y="13"/>
                  </a:moveTo>
                  <a:cubicBezTo>
                    <a:pt x="227" y="28"/>
                    <a:pt x="223" y="57"/>
                    <a:pt x="197" y="58"/>
                  </a:cubicBezTo>
                  <a:cubicBezTo>
                    <a:pt x="185" y="58"/>
                    <a:pt x="176" y="57"/>
                    <a:pt x="168" y="49"/>
                  </a:cubicBezTo>
                  <a:cubicBezTo>
                    <a:pt x="158" y="42"/>
                    <a:pt x="155" y="28"/>
                    <a:pt x="144" y="23"/>
                  </a:cubicBezTo>
                  <a:cubicBezTo>
                    <a:pt x="102" y="0"/>
                    <a:pt x="77" y="63"/>
                    <a:pt x="45" y="79"/>
                  </a:cubicBezTo>
                  <a:cubicBezTo>
                    <a:pt x="32" y="85"/>
                    <a:pt x="0" y="87"/>
                    <a:pt x="7" y="110"/>
                  </a:cubicBezTo>
                  <a:cubicBezTo>
                    <a:pt x="14" y="130"/>
                    <a:pt x="45" y="125"/>
                    <a:pt x="59" y="122"/>
                  </a:cubicBezTo>
                  <a:cubicBezTo>
                    <a:pt x="70" y="120"/>
                    <a:pt x="79" y="116"/>
                    <a:pt x="89" y="112"/>
                  </a:cubicBezTo>
                  <a:cubicBezTo>
                    <a:pt x="95" y="109"/>
                    <a:pt x="108" y="99"/>
                    <a:pt x="115" y="101"/>
                  </a:cubicBezTo>
                  <a:cubicBezTo>
                    <a:pt x="121" y="102"/>
                    <a:pt x="129" y="114"/>
                    <a:pt x="134" y="118"/>
                  </a:cubicBezTo>
                  <a:cubicBezTo>
                    <a:pt x="142" y="124"/>
                    <a:pt x="151" y="129"/>
                    <a:pt x="161" y="132"/>
                  </a:cubicBezTo>
                  <a:cubicBezTo>
                    <a:pt x="172" y="135"/>
                    <a:pt x="181" y="133"/>
                    <a:pt x="189" y="139"/>
                  </a:cubicBezTo>
                  <a:cubicBezTo>
                    <a:pt x="196" y="144"/>
                    <a:pt x="203" y="153"/>
                    <a:pt x="208" y="159"/>
                  </a:cubicBezTo>
                  <a:cubicBezTo>
                    <a:pt x="220" y="173"/>
                    <a:pt x="231" y="188"/>
                    <a:pt x="242" y="203"/>
                  </a:cubicBezTo>
                  <a:cubicBezTo>
                    <a:pt x="248" y="211"/>
                    <a:pt x="250" y="218"/>
                    <a:pt x="259" y="210"/>
                  </a:cubicBezTo>
                  <a:cubicBezTo>
                    <a:pt x="264" y="204"/>
                    <a:pt x="265" y="190"/>
                    <a:pt x="268" y="183"/>
                  </a:cubicBezTo>
                  <a:cubicBezTo>
                    <a:pt x="278" y="161"/>
                    <a:pt x="296" y="151"/>
                    <a:pt x="316" y="139"/>
                  </a:cubicBezTo>
                  <a:cubicBezTo>
                    <a:pt x="321" y="136"/>
                    <a:pt x="326" y="133"/>
                    <a:pt x="332" y="130"/>
                  </a:cubicBezTo>
                  <a:lnTo>
                    <a:pt x="242" y="13"/>
                  </a:ln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23"/>
            <p:cNvSpPr>
              <a:spLocks/>
            </p:cNvSpPr>
            <p:nvPr/>
          </p:nvSpPr>
          <p:spPr bwMode="auto">
            <a:xfrm>
              <a:off x="4027488" y="1065213"/>
              <a:ext cx="244475" cy="188913"/>
            </a:xfrm>
            <a:custGeom>
              <a:avLst/>
              <a:gdLst>
                <a:gd name="T0" fmla="*/ 19 w 79"/>
                <a:gd name="T1" fmla="*/ 49 h 61"/>
                <a:gd name="T2" fmla="*/ 57 w 79"/>
                <a:gd name="T3" fmla="*/ 45 h 61"/>
                <a:gd name="T4" fmla="*/ 70 w 79"/>
                <a:gd name="T5" fmla="*/ 11 h 61"/>
                <a:gd name="T6" fmla="*/ 36 w 79"/>
                <a:gd name="T7" fmla="*/ 6 h 61"/>
                <a:gd name="T8" fmla="*/ 19 w 79"/>
                <a:gd name="T9" fmla="*/ 49 h 61"/>
              </a:gdLst>
              <a:ahLst/>
              <a:cxnLst>
                <a:cxn ang="0">
                  <a:pos x="T0" y="T1"/>
                </a:cxn>
                <a:cxn ang="0">
                  <a:pos x="T2" y="T3"/>
                </a:cxn>
                <a:cxn ang="0">
                  <a:pos x="T4" y="T5"/>
                </a:cxn>
                <a:cxn ang="0">
                  <a:pos x="T6" y="T7"/>
                </a:cxn>
                <a:cxn ang="0">
                  <a:pos x="T8" y="T9"/>
                </a:cxn>
              </a:cxnLst>
              <a:rect l="0" t="0" r="r" b="b"/>
              <a:pathLst>
                <a:path w="79" h="61">
                  <a:moveTo>
                    <a:pt x="19" y="49"/>
                  </a:moveTo>
                  <a:cubicBezTo>
                    <a:pt x="28" y="61"/>
                    <a:pt x="47" y="51"/>
                    <a:pt x="57" y="45"/>
                  </a:cubicBezTo>
                  <a:cubicBezTo>
                    <a:pt x="68" y="37"/>
                    <a:pt x="79" y="24"/>
                    <a:pt x="70" y="11"/>
                  </a:cubicBezTo>
                  <a:cubicBezTo>
                    <a:pt x="63" y="0"/>
                    <a:pt x="46" y="1"/>
                    <a:pt x="36" y="6"/>
                  </a:cubicBezTo>
                  <a:cubicBezTo>
                    <a:pt x="36" y="6"/>
                    <a:pt x="0" y="22"/>
                    <a:pt x="19" y="49"/>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24"/>
            <p:cNvSpPr>
              <a:spLocks/>
            </p:cNvSpPr>
            <p:nvPr/>
          </p:nvSpPr>
          <p:spPr bwMode="auto">
            <a:xfrm>
              <a:off x="4079876" y="1169988"/>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5"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25"/>
            <p:cNvSpPr>
              <a:spLocks/>
            </p:cNvSpPr>
            <p:nvPr/>
          </p:nvSpPr>
          <p:spPr bwMode="auto">
            <a:xfrm>
              <a:off x="4191001" y="1279525"/>
              <a:ext cx="288925" cy="211138"/>
            </a:xfrm>
            <a:custGeom>
              <a:avLst/>
              <a:gdLst>
                <a:gd name="T0" fmla="*/ 25 w 93"/>
                <a:gd name="T1" fmla="*/ 54 h 68"/>
                <a:gd name="T2" fmla="*/ 68 w 93"/>
                <a:gd name="T3" fmla="*/ 48 h 68"/>
                <a:gd name="T4" fmla="*/ 83 w 93"/>
                <a:gd name="T5" fmla="*/ 12 h 68"/>
                <a:gd name="T6" fmla="*/ 48 w 93"/>
                <a:gd name="T7" fmla="*/ 8 h 68"/>
                <a:gd name="T8" fmla="*/ 25 w 93"/>
                <a:gd name="T9" fmla="*/ 54 h 68"/>
              </a:gdLst>
              <a:ahLst/>
              <a:cxnLst>
                <a:cxn ang="0">
                  <a:pos x="T0" y="T1"/>
                </a:cxn>
                <a:cxn ang="0">
                  <a:pos x="T2" y="T3"/>
                </a:cxn>
                <a:cxn ang="0">
                  <a:pos x="T4" y="T5"/>
                </a:cxn>
                <a:cxn ang="0">
                  <a:pos x="T6" y="T7"/>
                </a:cxn>
                <a:cxn ang="0">
                  <a:pos x="T8" y="T9"/>
                </a:cxn>
              </a:cxnLst>
              <a:rect l="0" t="0" r="r" b="b"/>
              <a:pathLst>
                <a:path w="93" h="68">
                  <a:moveTo>
                    <a:pt x="25" y="54"/>
                  </a:moveTo>
                  <a:cubicBezTo>
                    <a:pt x="37" y="68"/>
                    <a:pt x="56" y="56"/>
                    <a:pt x="68" y="48"/>
                  </a:cubicBezTo>
                  <a:cubicBezTo>
                    <a:pt x="81" y="40"/>
                    <a:pt x="93" y="27"/>
                    <a:pt x="83" y="12"/>
                  </a:cubicBezTo>
                  <a:cubicBezTo>
                    <a:pt x="74" y="0"/>
                    <a:pt x="59" y="3"/>
                    <a:pt x="48" y="8"/>
                  </a:cubicBezTo>
                  <a:cubicBezTo>
                    <a:pt x="48" y="8"/>
                    <a:pt x="0" y="26"/>
                    <a:pt x="25"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26"/>
            <p:cNvSpPr>
              <a:spLocks/>
            </p:cNvSpPr>
            <p:nvPr/>
          </p:nvSpPr>
          <p:spPr bwMode="auto">
            <a:xfrm>
              <a:off x="4316413" y="1374775"/>
              <a:ext cx="285750" cy="214313"/>
            </a:xfrm>
            <a:custGeom>
              <a:avLst/>
              <a:gdLst>
                <a:gd name="T0" fmla="*/ 24 w 92"/>
                <a:gd name="T1" fmla="*/ 54 h 69"/>
                <a:gd name="T2" fmla="*/ 67 w 92"/>
                <a:gd name="T3" fmla="*/ 48 h 69"/>
                <a:gd name="T4" fmla="*/ 82 w 92"/>
                <a:gd name="T5" fmla="*/ 13 h 69"/>
                <a:gd name="T6" fmla="*/ 47 w 92"/>
                <a:gd name="T7" fmla="*/ 8 h 69"/>
                <a:gd name="T8" fmla="*/ 24 w 92"/>
                <a:gd name="T9" fmla="*/ 54 h 69"/>
              </a:gdLst>
              <a:ahLst/>
              <a:cxnLst>
                <a:cxn ang="0">
                  <a:pos x="T0" y="T1"/>
                </a:cxn>
                <a:cxn ang="0">
                  <a:pos x="T2" y="T3"/>
                </a:cxn>
                <a:cxn ang="0">
                  <a:pos x="T4" y="T5"/>
                </a:cxn>
                <a:cxn ang="0">
                  <a:pos x="T6" y="T7"/>
                </a:cxn>
                <a:cxn ang="0">
                  <a:pos x="T8" y="T9"/>
                </a:cxn>
              </a:cxnLst>
              <a:rect l="0" t="0" r="r" b="b"/>
              <a:pathLst>
                <a:path w="92" h="69">
                  <a:moveTo>
                    <a:pt x="24" y="54"/>
                  </a:moveTo>
                  <a:cubicBezTo>
                    <a:pt x="36" y="69"/>
                    <a:pt x="55" y="56"/>
                    <a:pt x="67" y="48"/>
                  </a:cubicBezTo>
                  <a:cubicBezTo>
                    <a:pt x="80" y="40"/>
                    <a:pt x="92" y="27"/>
                    <a:pt x="82" y="13"/>
                  </a:cubicBezTo>
                  <a:cubicBezTo>
                    <a:pt x="74" y="0"/>
                    <a:pt x="58" y="3"/>
                    <a:pt x="47" y="8"/>
                  </a:cubicBezTo>
                  <a:cubicBezTo>
                    <a:pt x="47" y="8"/>
                    <a:pt x="0" y="27"/>
                    <a:pt x="24" y="54"/>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5" name="Freeform 170"/>
          <p:cNvSpPr>
            <a:spLocks noEditPoints="1"/>
          </p:cNvSpPr>
          <p:nvPr/>
        </p:nvSpPr>
        <p:spPr bwMode="auto">
          <a:xfrm>
            <a:off x="7671240" y="3993743"/>
            <a:ext cx="549996" cy="682541"/>
          </a:xfrm>
          <a:custGeom>
            <a:avLst/>
            <a:gdLst>
              <a:gd name="T0" fmla="*/ 195 w 341"/>
              <a:gd name="T1" fmla="*/ 133 h 423"/>
              <a:gd name="T2" fmla="*/ 192 w 341"/>
              <a:gd name="T3" fmla="*/ 167 h 423"/>
              <a:gd name="T4" fmla="*/ 157 w 341"/>
              <a:gd name="T5" fmla="*/ 129 h 423"/>
              <a:gd name="T6" fmla="*/ 149 w 341"/>
              <a:gd name="T7" fmla="*/ 131 h 423"/>
              <a:gd name="T8" fmla="*/ 85 w 341"/>
              <a:gd name="T9" fmla="*/ 179 h 423"/>
              <a:gd name="T10" fmla="*/ 37 w 341"/>
              <a:gd name="T11" fmla="*/ 408 h 423"/>
              <a:gd name="T12" fmla="*/ 326 w 341"/>
              <a:gd name="T13" fmla="*/ 371 h 423"/>
              <a:gd name="T14" fmla="*/ 174 w 341"/>
              <a:gd name="T15" fmla="*/ 362 h 423"/>
              <a:gd name="T16" fmla="*/ 168 w 341"/>
              <a:gd name="T17" fmla="*/ 385 h 423"/>
              <a:gd name="T18" fmla="*/ 162 w 341"/>
              <a:gd name="T19" fmla="*/ 362 h 423"/>
              <a:gd name="T20" fmla="*/ 126 w 341"/>
              <a:gd name="T21" fmla="*/ 302 h 423"/>
              <a:gd name="T22" fmla="*/ 162 w 341"/>
              <a:gd name="T23" fmla="*/ 338 h 423"/>
              <a:gd name="T24" fmla="*/ 119 w 341"/>
              <a:gd name="T25" fmla="*/ 248 h 423"/>
              <a:gd name="T26" fmla="*/ 162 w 341"/>
              <a:gd name="T27" fmla="*/ 192 h 423"/>
              <a:gd name="T28" fmla="*/ 174 w 341"/>
              <a:gd name="T29" fmla="*/ 192 h 423"/>
              <a:gd name="T30" fmla="*/ 215 w 341"/>
              <a:gd name="T31" fmla="*/ 237 h 423"/>
              <a:gd name="T32" fmla="*/ 192 w 341"/>
              <a:gd name="T33" fmla="*/ 245 h 423"/>
              <a:gd name="T34" fmla="*/ 174 w 341"/>
              <a:gd name="T35" fmla="*/ 270 h 423"/>
              <a:gd name="T36" fmla="*/ 221 w 341"/>
              <a:gd name="T37" fmla="*/ 319 h 423"/>
              <a:gd name="T38" fmla="*/ 249 w 341"/>
              <a:gd name="T39" fmla="*/ 57 h 423"/>
              <a:gd name="T40" fmla="*/ 200 w 341"/>
              <a:gd name="T41" fmla="*/ 123 h 423"/>
              <a:gd name="T42" fmla="*/ 197 w 341"/>
              <a:gd name="T43" fmla="*/ 87 h 423"/>
              <a:gd name="T44" fmla="*/ 168 w 341"/>
              <a:gd name="T45" fmla="*/ 116 h 423"/>
              <a:gd name="T46" fmla="*/ 90 w 341"/>
              <a:gd name="T47" fmla="*/ 71 h 423"/>
              <a:gd name="T48" fmla="*/ 116 w 341"/>
              <a:gd name="T49" fmla="*/ 32 h 423"/>
              <a:gd name="T50" fmla="*/ 119 w 341"/>
              <a:gd name="T51" fmla="*/ 15 h 423"/>
              <a:gd name="T52" fmla="*/ 230 w 341"/>
              <a:gd name="T53" fmla="*/ 14 h 423"/>
              <a:gd name="T54" fmla="*/ 230 w 341"/>
              <a:gd name="T55" fmla="*/ 33 h 423"/>
              <a:gd name="T56" fmla="*/ 197 w 341"/>
              <a:gd name="T57" fmla="*/ 319 h 423"/>
              <a:gd name="T58" fmla="*/ 174 w 341"/>
              <a:gd name="T59" fmla="*/ 295 h 423"/>
              <a:gd name="T60" fmla="*/ 162 w 341"/>
              <a:gd name="T61" fmla="*/ 227 h 423"/>
              <a:gd name="T62" fmla="*/ 143 w 341"/>
              <a:gd name="T63" fmla="*/ 24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423">
                <a:moveTo>
                  <a:pt x="295" y="236"/>
                </a:moveTo>
                <a:cubicBezTo>
                  <a:pt x="257" y="170"/>
                  <a:pt x="211" y="143"/>
                  <a:pt x="195" y="133"/>
                </a:cubicBezTo>
                <a:cubicBezTo>
                  <a:pt x="192" y="132"/>
                  <a:pt x="189" y="130"/>
                  <a:pt x="185" y="129"/>
                </a:cubicBezTo>
                <a:cubicBezTo>
                  <a:pt x="192" y="167"/>
                  <a:pt x="192" y="167"/>
                  <a:pt x="192" y="167"/>
                </a:cubicBezTo>
                <a:cubicBezTo>
                  <a:pt x="173" y="128"/>
                  <a:pt x="173" y="128"/>
                  <a:pt x="173" y="128"/>
                </a:cubicBezTo>
                <a:cubicBezTo>
                  <a:pt x="168" y="128"/>
                  <a:pt x="162" y="128"/>
                  <a:pt x="157" y="129"/>
                </a:cubicBezTo>
                <a:cubicBezTo>
                  <a:pt x="130" y="167"/>
                  <a:pt x="130" y="167"/>
                  <a:pt x="130" y="167"/>
                </a:cubicBezTo>
                <a:cubicBezTo>
                  <a:pt x="149" y="131"/>
                  <a:pt x="149" y="131"/>
                  <a:pt x="149" y="131"/>
                </a:cubicBezTo>
                <a:cubicBezTo>
                  <a:pt x="144" y="132"/>
                  <a:pt x="141" y="133"/>
                  <a:pt x="139" y="133"/>
                </a:cubicBezTo>
                <a:cubicBezTo>
                  <a:pt x="132" y="137"/>
                  <a:pt x="116" y="149"/>
                  <a:pt x="85" y="179"/>
                </a:cubicBezTo>
                <a:cubicBezTo>
                  <a:pt x="54" y="209"/>
                  <a:pt x="4" y="284"/>
                  <a:pt x="2" y="331"/>
                </a:cubicBezTo>
                <a:cubicBezTo>
                  <a:pt x="0" y="378"/>
                  <a:pt x="28" y="404"/>
                  <a:pt x="37" y="408"/>
                </a:cubicBezTo>
                <a:cubicBezTo>
                  <a:pt x="45" y="412"/>
                  <a:pt x="70" y="423"/>
                  <a:pt x="174" y="423"/>
                </a:cubicBezTo>
                <a:cubicBezTo>
                  <a:pt x="278" y="423"/>
                  <a:pt x="307" y="414"/>
                  <a:pt x="326" y="371"/>
                </a:cubicBezTo>
                <a:cubicBezTo>
                  <a:pt x="341" y="337"/>
                  <a:pt x="332" y="302"/>
                  <a:pt x="295" y="236"/>
                </a:cubicBezTo>
                <a:close/>
                <a:moveTo>
                  <a:pt x="174" y="362"/>
                </a:moveTo>
                <a:cubicBezTo>
                  <a:pt x="174" y="378"/>
                  <a:pt x="174" y="378"/>
                  <a:pt x="174" y="378"/>
                </a:cubicBezTo>
                <a:cubicBezTo>
                  <a:pt x="174" y="382"/>
                  <a:pt x="171" y="385"/>
                  <a:pt x="168" y="385"/>
                </a:cubicBezTo>
                <a:cubicBezTo>
                  <a:pt x="164" y="385"/>
                  <a:pt x="162" y="382"/>
                  <a:pt x="162" y="378"/>
                </a:cubicBezTo>
                <a:cubicBezTo>
                  <a:pt x="162" y="362"/>
                  <a:pt x="162" y="362"/>
                  <a:pt x="162" y="362"/>
                </a:cubicBezTo>
                <a:cubicBezTo>
                  <a:pt x="127" y="359"/>
                  <a:pt x="116" y="330"/>
                  <a:pt x="115" y="315"/>
                </a:cubicBezTo>
                <a:cubicBezTo>
                  <a:pt x="115" y="308"/>
                  <a:pt x="120" y="302"/>
                  <a:pt x="126" y="302"/>
                </a:cubicBezTo>
                <a:cubicBezTo>
                  <a:pt x="133" y="302"/>
                  <a:pt x="139" y="307"/>
                  <a:pt x="139" y="313"/>
                </a:cubicBezTo>
                <a:cubicBezTo>
                  <a:pt x="139" y="317"/>
                  <a:pt x="142" y="335"/>
                  <a:pt x="162" y="338"/>
                </a:cubicBezTo>
                <a:cubicBezTo>
                  <a:pt x="162" y="291"/>
                  <a:pt x="162" y="291"/>
                  <a:pt x="162" y="291"/>
                </a:cubicBezTo>
                <a:cubicBezTo>
                  <a:pt x="141" y="283"/>
                  <a:pt x="119" y="274"/>
                  <a:pt x="119" y="248"/>
                </a:cubicBezTo>
                <a:cubicBezTo>
                  <a:pt x="119" y="222"/>
                  <a:pt x="135" y="205"/>
                  <a:pt x="162" y="203"/>
                </a:cubicBezTo>
                <a:cubicBezTo>
                  <a:pt x="162" y="192"/>
                  <a:pt x="162" y="192"/>
                  <a:pt x="162" y="192"/>
                </a:cubicBezTo>
                <a:cubicBezTo>
                  <a:pt x="162" y="188"/>
                  <a:pt x="164" y="186"/>
                  <a:pt x="168" y="186"/>
                </a:cubicBezTo>
                <a:cubicBezTo>
                  <a:pt x="171" y="186"/>
                  <a:pt x="174" y="188"/>
                  <a:pt x="174" y="192"/>
                </a:cubicBezTo>
                <a:cubicBezTo>
                  <a:pt x="174" y="203"/>
                  <a:pt x="174" y="203"/>
                  <a:pt x="174" y="203"/>
                </a:cubicBezTo>
                <a:cubicBezTo>
                  <a:pt x="204" y="207"/>
                  <a:pt x="214" y="236"/>
                  <a:pt x="215" y="237"/>
                </a:cubicBezTo>
                <a:cubicBezTo>
                  <a:pt x="217" y="243"/>
                  <a:pt x="214" y="250"/>
                  <a:pt x="207" y="252"/>
                </a:cubicBezTo>
                <a:cubicBezTo>
                  <a:pt x="201" y="255"/>
                  <a:pt x="194" y="251"/>
                  <a:pt x="192" y="245"/>
                </a:cubicBezTo>
                <a:cubicBezTo>
                  <a:pt x="192" y="244"/>
                  <a:pt x="187" y="231"/>
                  <a:pt x="174" y="227"/>
                </a:cubicBezTo>
                <a:cubicBezTo>
                  <a:pt x="174" y="270"/>
                  <a:pt x="174" y="270"/>
                  <a:pt x="174" y="270"/>
                </a:cubicBezTo>
                <a:cubicBezTo>
                  <a:pt x="176" y="270"/>
                  <a:pt x="176" y="270"/>
                  <a:pt x="176" y="270"/>
                </a:cubicBezTo>
                <a:cubicBezTo>
                  <a:pt x="195" y="277"/>
                  <a:pt x="221" y="286"/>
                  <a:pt x="221" y="319"/>
                </a:cubicBezTo>
                <a:cubicBezTo>
                  <a:pt x="221" y="347"/>
                  <a:pt x="194" y="359"/>
                  <a:pt x="174" y="362"/>
                </a:cubicBezTo>
                <a:close/>
                <a:moveTo>
                  <a:pt x="249" y="57"/>
                </a:moveTo>
                <a:cubicBezTo>
                  <a:pt x="249" y="61"/>
                  <a:pt x="245" y="69"/>
                  <a:pt x="245" y="69"/>
                </a:cubicBezTo>
                <a:cubicBezTo>
                  <a:pt x="200" y="123"/>
                  <a:pt x="200" y="123"/>
                  <a:pt x="200" y="123"/>
                </a:cubicBezTo>
                <a:cubicBezTo>
                  <a:pt x="200" y="123"/>
                  <a:pt x="194" y="120"/>
                  <a:pt x="184" y="118"/>
                </a:cubicBezTo>
                <a:cubicBezTo>
                  <a:pt x="197" y="87"/>
                  <a:pt x="197" y="87"/>
                  <a:pt x="197" y="87"/>
                </a:cubicBezTo>
                <a:cubicBezTo>
                  <a:pt x="176" y="117"/>
                  <a:pt x="176" y="117"/>
                  <a:pt x="176" y="117"/>
                </a:cubicBezTo>
                <a:cubicBezTo>
                  <a:pt x="174" y="117"/>
                  <a:pt x="171" y="116"/>
                  <a:pt x="168" y="116"/>
                </a:cubicBezTo>
                <a:cubicBezTo>
                  <a:pt x="142" y="115"/>
                  <a:pt x="134" y="123"/>
                  <a:pt x="134" y="123"/>
                </a:cubicBezTo>
                <a:cubicBezTo>
                  <a:pt x="134" y="123"/>
                  <a:pt x="102" y="83"/>
                  <a:pt x="90" y="71"/>
                </a:cubicBezTo>
                <a:cubicBezTo>
                  <a:pt x="79" y="60"/>
                  <a:pt x="88" y="49"/>
                  <a:pt x="95" y="42"/>
                </a:cubicBezTo>
                <a:cubicBezTo>
                  <a:pt x="102" y="36"/>
                  <a:pt x="116" y="32"/>
                  <a:pt x="116" y="32"/>
                </a:cubicBezTo>
                <a:cubicBezTo>
                  <a:pt x="136" y="72"/>
                  <a:pt x="136" y="72"/>
                  <a:pt x="136" y="72"/>
                </a:cubicBezTo>
                <a:cubicBezTo>
                  <a:pt x="119" y="15"/>
                  <a:pt x="119" y="15"/>
                  <a:pt x="119" y="15"/>
                </a:cubicBezTo>
                <a:cubicBezTo>
                  <a:pt x="119" y="15"/>
                  <a:pt x="131" y="0"/>
                  <a:pt x="174" y="0"/>
                </a:cubicBezTo>
                <a:cubicBezTo>
                  <a:pt x="217" y="0"/>
                  <a:pt x="230" y="14"/>
                  <a:pt x="230" y="14"/>
                </a:cubicBezTo>
                <a:cubicBezTo>
                  <a:pt x="211" y="59"/>
                  <a:pt x="211" y="59"/>
                  <a:pt x="211" y="59"/>
                </a:cubicBezTo>
                <a:cubicBezTo>
                  <a:pt x="230" y="33"/>
                  <a:pt x="230" y="33"/>
                  <a:pt x="230" y="33"/>
                </a:cubicBezTo>
                <a:cubicBezTo>
                  <a:pt x="230" y="33"/>
                  <a:pt x="249" y="44"/>
                  <a:pt x="249" y="57"/>
                </a:cubicBezTo>
                <a:close/>
                <a:moveTo>
                  <a:pt x="197" y="319"/>
                </a:moveTo>
                <a:cubicBezTo>
                  <a:pt x="197" y="331"/>
                  <a:pt x="183" y="336"/>
                  <a:pt x="174" y="337"/>
                </a:cubicBezTo>
                <a:cubicBezTo>
                  <a:pt x="174" y="295"/>
                  <a:pt x="174" y="295"/>
                  <a:pt x="174" y="295"/>
                </a:cubicBezTo>
                <a:cubicBezTo>
                  <a:pt x="190" y="301"/>
                  <a:pt x="197" y="306"/>
                  <a:pt x="197" y="319"/>
                </a:cubicBezTo>
                <a:close/>
                <a:moveTo>
                  <a:pt x="162" y="227"/>
                </a:moveTo>
                <a:cubicBezTo>
                  <a:pt x="162" y="265"/>
                  <a:pt x="162" y="265"/>
                  <a:pt x="162" y="265"/>
                </a:cubicBezTo>
                <a:cubicBezTo>
                  <a:pt x="147" y="259"/>
                  <a:pt x="143" y="255"/>
                  <a:pt x="143" y="248"/>
                </a:cubicBezTo>
                <a:cubicBezTo>
                  <a:pt x="143" y="235"/>
                  <a:pt x="149" y="228"/>
                  <a:pt x="162" y="227"/>
                </a:cubicBezTo>
                <a:close/>
              </a:path>
            </a:pathLst>
          </a:custGeom>
          <a:solidFill>
            <a:schemeClr val="accent6"/>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56" name="Group 155"/>
          <p:cNvGrpSpPr/>
          <p:nvPr/>
        </p:nvGrpSpPr>
        <p:grpSpPr>
          <a:xfrm>
            <a:off x="5912358" y="3927620"/>
            <a:ext cx="808037" cy="814786"/>
            <a:chOff x="-2381250" y="1589088"/>
            <a:chExt cx="1330325" cy="1341437"/>
          </a:xfrm>
          <a:solidFill>
            <a:schemeClr val="accent6"/>
          </a:solidFill>
        </p:grpSpPr>
        <p:sp>
          <p:nvSpPr>
            <p:cNvPr id="157" name="Freeform 6"/>
            <p:cNvSpPr>
              <a:spLocks/>
            </p:cNvSpPr>
            <p:nvPr/>
          </p:nvSpPr>
          <p:spPr bwMode="auto">
            <a:xfrm>
              <a:off x="-2058988" y="2395538"/>
              <a:ext cx="311150" cy="534987"/>
            </a:xfrm>
            <a:custGeom>
              <a:avLst/>
              <a:gdLst>
                <a:gd name="T0" fmla="*/ 83 w 83"/>
                <a:gd name="T1" fmla="*/ 0 h 143"/>
                <a:gd name="T2" fmla="*/ 83 w 83"/>
                <a:gd name="T3" fmla="*/ 2 h 143"/>
                <a:gd name="T4" fmla="*/ 83 w 83"/>
                <a:gd name="T5" fmla="*/ 94 h 143"/>
                <a:gd name="T6" fmla="*/ 82 w 83"/>
                <a:gd name="T7" fmla="*/ 96 h 143"/>
                <a:gd name="T8" fmla="*/ 3 w 83"/>
                <a:gd name="T9" fmla="*/ 142 h 143"/>
                <a:gd name="T10" fmla="*/ 1 w 83"/>
                <a:gd name="T11" fmla="*/ 141 h 143"/>
                <a:gd name="T12" fmla="*/ 0 w 83"/>
                <a:gd name="T13" fmla="*/ 49 h 143"/>
                <a:gd name="T14" fmla="*/ 2 w 83"/>
                <a:gd name="T15" fmla="*/ 47 h 143"/>
                <a:gd name="T16" fmla="*/ 81 w 83"/>
                <a:gd name="T17" fmla="*/ 1 h 143"/>
                <a:gd name="T18" fmla="*/ 83 w 83"/>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43">
                  <a:moveTo>
                    <a:pt x="83" y="0"/>
                  </a:moveTo>
                  <a:cubicBezTo>
                    <a:pt x="83" y="1"/>
                    <a:pt x="83" y="2"/>
                    <a:pt x="83" y="2"/>
                  </a:cubicBezTo>
                  <a:cubicBezTo>
                    <a:pt x="83" y="33"/>
                    <a:pt x="83" y="63"/>
                    <a:pt x="83" y="94"/>
                  </a:cubicBezTo>
                  <a:cubicBezTo>
                    <a:pt x="83" y="95"/>
                    <a:pt x="83" y="96"/>
                    <a:pt x="82" y="96"/>
                  </a:cubicBezTo>
                  <a:cubicBezTo>
                    <a:pt x="55" y="112"/>
                    <a:pt x="29" y="127"/>
                    <a:pt x="3" y="142"/>
                  </a:cubicBezTo>
                  <a:cubicBezTo>
                    <a:pt x="1" y="143"/>
                    <a:pt x="1" y="143"/>
                    <a:pt x="1" y="141"/>
                  </a:cubicBezTo>
                  <a:cubicBezTo>
                    <a:pt x="1" y="110"/>
                    <a:pt x="1" y="80"/>
                    <a:pt x="0" y="49"/>
                  </a:cubicBezTo>
                  <a:cubicBezTo>
                    <a:pt x="0" y="48"/>
                    <a:pt x="1" y="47"/>
                    <a:pt x="2" y="47"/>
                  </a:cubicBezTo>
                  <a:cubicBezTo>
                    <a:pt x="28" y="31"/>
                    <a:pt x="55" y="16"/>
                    <a:pt x="81" y="1"/>
                  </a:cubicBezTo>
                  <a:cubicBezTo>
                    <a:pt x="82" y="1"/>
                    <a:pt x="82"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7"/>
            <p:cNvSpPr>
              <a:spLocks/>
            </p:cNvSpPr>
            <p:nvPr/>
          </p:nvSpPr>
          <p:spPr bwMode="auto">
            <a:xfrm>
              <a:off x="-2381250" y="2395538"/>
              <a:ext cx="311150" cy="534987"/>
            </a:xfrm>
            <a:custGeom>
              <a:avLst/>
              <a:gdLst>
                <a:gd name="T0" fmla="*/ 1 w 83"/>
                <a:gd name="T1" fmla="*/ 0 h 143"/>
                <a:gd name="T2" fmla="*/ 3 w 83"/>
                <a:gd name="T3" fmla="*/ 1 h 143"/>
                <a:gd name="T4" fmla="*/ 26 w 83"/>
                <a:gd name="T5" fmla="*/ 15 h 143"/>
                <a:gd name="T6" fmla="*/ 28 w 83"/>
                <a:gd name="T7" fmla="*/ 18 h 143"/>
                <a:gd name="T8" fmla="*/ 28 w 83"/>
                <a:gd name="T9" fmla="*/ 50 h 143"/>
                <a:gd name="T10" fmla="*/ 29 w 83"/>
                <a:gd name="T11" fmla="*/ 52 h 143"/>
                <a:gd name="T12" fmla="*/ 50 w 83"/>
                <a:gd name="T13" fmla="*/ 64 h 143"/>
                <a:gd name="T14" fmla="*/ 51 w 83"/>
                <a:gd name="T15" fmla="*/ 64 h 143"/>
                <a:gd name="T16" fmla="*/ 51 w 83"/>
                <a:gd name="T17" fmla="*/ 29 h 143"/>
                <a:gd name="T18" fmla="*/ 53 w 83"/>
                <a:gd name="T19" fmla="*/ 30 h 143"/>
                <a:gd name="T20" fmla="*/ 81 w 83"/>
                <a:gd name="T21" fmla="*/ 46 h 143"/>
                <a:gd name="T22" fmla="*/ 83 w 83"/>
                <a:gd name="T23" fmla="*/ 49 h 143"/>
                <a:gd name="T24" fmla="*/ 83 w 83"/>
                <a:gd name="T25" fmla="*/ 140 h 143"/>
                <a:gd name="T26" fmla="*/ 81 w 83"/>
                <a:gd name="T27" fmla="*/ 142 h 143"/>
                <a:gd name="T28" fmla="*/ 2 w 83"/>
                <a:gd name="T29" fmla="*/ 97 h 143"/>
                <a:gd name="T30" fmla="*/ 0 w 83"/>
                <a:gd name="T31" fmla="*/ 93 h 143"/>
                <a:gd name="T32" fmla="*/ 0 w 83"/>
                <a:gd name="T33" fmla="*/ 4 h 143"/>
                <a:gd name="T34" fmla="*/ 0 w 83"/>
                <a:gd name="T35" fmla="*/ 0 h 143"/>
                <a:gd name="T36" fmla="*/ 1 w 8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43">
                  <a:moveTo>
                    <a:pt x="1" y="0"/>
                  </a:moveTo>
                  <a:cubicBezTo>
                    <a:pt x="2" y="0"/>
                    <a:pt x="2" y="1"/>
                    <a:pt x="3" y="1"/>
                  </a:cubicBezTo>
                  <a:cubicBezTo>
                    <a:pt x="11" y="6"/>
                    <a:pt x="19" y="10"/>
                    <a:pt x="26" y="15"/>
                  </a:cubicBezTo>
                  <a:cubicBezTo>
                    <a:pt x="28" y="15"/>
                    <a:pt x="28" y="16"/>
                    <a:pt x="28" y="18"/>
                  </a:cubicBezTo>
                  <a:cubicBezTo>
                    <a:pt x="28" y="28"/>
                    <a:pt x="28" y="39"/>
                    <a:pt x="28" y="50"/>
                  </a:cubicBezTo>
                  <a:cubicBezTo>
                    <a:pt x="28" y="50"/>
                    <a:pt x="29" y="52"/>
                    <a:pt x="29" y="52"/>
                  </a:cubicBezTo>
                  <a:cubicBezTo>
                    <a:pt x="36" y="56"/>
                    <a:pt x="43" y="60"/>
                    <a:pt x="50" y="64"/>
                  </a:cubicBezTo>
                  <a:cubicBezTo>
                    <a:pt x="50" y="64"/>
                    <a:pt x="50" y="64"/>
                    <a:pt x="51" y="64"/>
                  </a:cubicBezTo>
                  <a:cubicBezTo>
                    <a:pt x="51" y="53"/>
                    <a:pt x="51" y="41"/>
                    <a:pt x="51" y="29"/>
                  </a:cubicBezTo>
                  <a:cubicBezTo>
                    <a:pt x="52" y="29"/>
                    <a:pt x="52" y="30"/>
                    <a:pt x="53" y="30"/>
                  </a:cubicBezTo>
                  <a:cubicBezTo>
                    <a:pt x="62" y="36"/>
                    <a:pt x="72" y="41"/>
                    <a:pt x="81" y="46"/>
                  </a:cubicBezTo>
                  <a:cubicBezTo>
                    <a:pt x="83" y="47"/>
                    <a:pt x="83" y="48"/>
                    <a:pt x="83" y="49"/>
                  </a:cubicBezTo>
                  <a:cubicBezTo>
                    <a:pt x="83" y="80"/>
                    <a:pt x="83" y="110"/>
                    <a:pt x="83" y="140"/>
                  </a:cubicBezTo>
                  <a:cubicBezTo>
                    <a:pt x="83" y="143"/>
                    <a:pt x="83" y="143"/>
                    <a:pt x="81" y="142"/>
                  </a:cubicBezTo>
                  <a:cubicBezTo>
                    <a:pt x="54" y="127"/>
                    <a:pt x="28" y="112"/>
                    <a:pt x="2" y="97"/>
                  </a:cubicBezTo>
                  <a:cubicBezTo>
                    <a:pt x="1" y="96"/>
                    <a:pt x="0" y="95"/>
                    <a:pt x="0" y="93"/>
                  </a:cubicBezTo>
                  <a:cubicBezTo>
                    <a:pt x="0" y="63"/>
                    <a:pt x="0" y="34"/>
                    <a:pt x="0" y="4"/>
                  </a:cubicBezTo>
                  <a:cubicBezTo>
                    <a:pt x="0" y="3"/>
                    <a:pt x="0" y="2"/>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8"/>
            <p:cNvSpPr>
              <a:spLocks/>
            </p:cNvSpPr>
            <p:nvPr/>
          </p:nvSpPr>
          <p:spPr bwMode="auto">
            <a:xfrm>
              <a:off x="-2182813" y="2316163"/>
              <a:ext cx="430213" cy="244475"/>
            </a:xfrm>
            <a:custGeom>
              <a:avLst/>
              <a:gdLst>
                <a:gd name="T0" fmla="*/ 0 w 115"/>
                <a:gd name="T1" fmla="*/ 47 h 65"/>
                <a:gd name="T2" fmla="*/ 29 w 115"/>
                <a:gd name="T3" fmla="*/ 31 h 65"/>
                <a:gd name="T4" fmla="*/ 81 w 115"/>
                <a:gd name="T5" fmla="*/ 0 h 65"/>
                <a:gd name="T6" fmla="*/ 85 w 115"/>
                <a:gd name="T7" fmla="*/ 0 h 65"/>
                <a:gd name="T8" fmla="*/ 112 w 115"/>
                <a:gd name="T9" fmla="*/ 16 h 65"/>
                <a:gd name="T10" fmla="*/ 112 w 115"/>
                <a:gd name="T11" fmla="*/ 19 h 65"/>
                <a:gd name="T12" fmla="*/ 34 w 115"/>
                <a:gd name="T13" fmla="*/ 65 h 65"/>
                <a:gd name="T14" fmla="*/ 30 w 115"/>
                <a:gd name="T15" fmla="*/ 65 h 65"/>
                <a:gd name="T16" fmla="*/ 2 w 115"/>
                <a:gd name="T17" fmla="*/ 48 h 65"/>
                <a:gd name="T18" fmla="*/ 0 w 115"/>
                <a:gd name="T19"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65">
                  <a:moveTo>
                    <a:pt x="0" y="47"/>
                  </a:moveTo>
                  <a:cubicBezTo>
                    <a:pt x="10" y="42"/>
                    <a:pt x="20" y="36"/>
                    <a:pt x="29" y="31"/>
                  </a:cubicBezTo>
                  <a:cubicBezTo>
                    <a:pt x="46" y="21"/>
                    <a:pt x="64" y="11"/>
                    <a:pt x="81" y="0"/>
                  </a:cubicBezTo>
                  <a:cubicBezTo>
                    <a:pt x="83" y="0"/>
                    <a:pt x="84" y="0"/>
                    <a:pt x="85" y="0"/>
                  </a:cubicBezTo>
                  <a:cubicBezTo>
                    <a:pt x="94" y="6"/>
                    <a:pt x="103" y="11"/>
                    <a:pt x="112" y="16"/>
                  </a:cubicBezTo>
                  <a:cubicBezTo>
                    <a:pt x="115" y="18"/>
                    <a:pt x="115" y="18"/>
                    <a:pt x="112" y="19"/>
                  </a:cubicBezTo>
                  <a:cubicBezTo>
                    <a:pt x="86" y="34"/>
                    <a:pt x="60" y="49"/>
                    <a:pt x="34" y="65"/>
                  </a:cubicBezTo>
                  <a:cubicBezTo>
                    <a:pt x="32" y="65"/>
                    <a:pt x="31" y="65"/>
                    <a:pt x="30" y="65"/>
                  </a:cubicBezTo>
                  <a:cubicBezTo>
                    <a:pt x="21" y="59"/>
                    <a:pt x="11" y="54"/>
                    <a:pt x="2" y="48"/>
                  </a:cubicBezTo>
                  <a:cubicBezTo>
                    <a:pt x="1" y="48"/>
                    <a:pt x="1" y="48"/>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9"/>
            <p:cNvSpPr>
              <a:spLocks/>
            </p:cNvSpPr>
            <p:nvPr/>
          </p:nvSpPr>
          <p:spPr bwMode="auto">
            <a:xfrm>
              <a:off x="-2374900" y="2203450"/>
              <a:ext cx="415925" cy="239712"/>
            </a:xfrm>
            <a:custGeom>
              <a:avLst/>
              <a:gdLst>
                <a:gd name="T0" fmla="*/ 111 w 111"/>
                <a:gd name="T1" fmla="*/ 16 h 64"/>
                <a:gd name="T2" fmla="*/ 91 w 111"/>
                <a:gd name="T3" fmla="*/ 28 h 64"/>
                <a:gd name="T4" fmla="*/ 30 w 111"/>
                <a:gd name="T5" fmla="*/ 63 h 64"/>
                <a:gd name="T6" fmla="*/ 27 w 111"/>
                <a:gd name="T7" fmla="*/ 63 h 64"/>
                <a:gd name="T8" fmla="*/ 2 w 111"/>
                <a:gd name="T9" fmla="*/ 49 h 64"/>
                <a:gd name="T10" fmla="*/ 2 w 111"/>
                <a:gd name="T11" fmla="*/ 46 h 64"/>
                <a:gd name="T12" fmla="*/ 82 w 111"/>
                <a:gd name="T13" fmla="*/ 1 h 64"/>
                <a:gd name="T14" fmla="*/ 84 w 111"/>
                <a:gd name="T15" fmla="*/ 0 h 64"/>
                <a:gd name="T16" fmla="*/ 111 w 111"/>
                <a:gd name="T17"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4">
                  <a:moveTo>
                    <a:pt x="111" y="16"/>
                  </a:moveTo>
                  <a:cubicBezTo>
                    <a:pt x="104" y="20"/>
                    <a:pt x="98" y="24"/>
                    <a:pt x="91" y="28"/>
                  </a:cubicBezTo>
                  <a:cubicBezTo>
                    <a:pt x="71" y="40"/>
                    <a:pt x="50" y="52"/>
                    <a:pt x="30" y="63"/>
                  </a:cubicBezTo>
                  <a:cubicBezTo>
                    <a:pt x="29" y="64"/>
                    <a:pt x="28" y="64"/>
                    <a:pt x="27" y="63"/>
                  </a:cubicBezTo>
                  <a:cubicBezTo>
                    <a:pt x="19" y="59"/>
                    <a:pt x="10" y="54"/>
                    <a:pt x="2" y="49"/>
                  </a:cubicBezTo>
                  <a:cubicBezTo>
                    <a:pt x="0" y="48"/>
                    <a:pt x="0" y="47"/>
                    <a:pt x="2" y="46"/>
                  </a:cubicBezTo>
                  <a:cubicBezTo>
                    <a:pt x="29" y="31"/>
                    <a:pt x="55" y="16"/>
                    <a:pt x="82" y="1"/>
                  </a:cubicBezTo>
                  <a:cubicBezTo>
                    <a:pt x="82" y="0"/>
                    <a:pt x="83" y="0"/>
                    <a:pt x="84" y="0"/>
                  </a:cubicBezTo>
                  <a:cubicBezTo>
                    <a:pt x="93" y="5"/>
                    <a:pt x="102" y="11"/>
                    <a:pt x="1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10"/>
            <p:cNvSpPr>
              <a:spLocks/>
            </p:cNvSpPr>
            <p:nvPr/>
          </p:nvSpPr>
          <p:spPr bwMode="auto">
            <a:xfrm>
              <a:off x="-2254250" y="2278063"/>
              <a:ext cx="360363" cy="323850"/>
            </a:xfrm>
            <a:custGeom>
              <a:avLst/>
              <a:gdLst>
                <a:gd name="T0" fmla="*/ 11 w 96"/>
                <a:gd name="T1" fmla="*/ 86 h 86"/>
                <a:gd name="T2" fmla="*/ 0 w 96"/>
                <a:gd name="T3" fmla="*/ 79 h 86"/>
                <a:gd name="T4" fmla="*/ 0 w 96"/>
                <a:gd name="T5" fmla="*/ 78 h 86"/>
                <a:gd name="T6" fmla="*/ 0 w 96"/>
                <a:gd name="T7" fmla="*/ 51 h 86"/>
                <a:gd name="T8" fmla="*/ 2 w 96"/>
                <a:gd name="T9" fmla="*/ 47 h 86"/>
                <a:gd name="T10" fmla="*/ 69 w 96"/>
                <a:gd name="T11" fmla="*/ 8 h 86"/>
                <a:gd name="T12" fmla="*/ 83 w 96"/>
                <a:gd name="T13" fmla="*/ 0 h 86"/>
                <a:gd name="T14" fmla="*/ 86 w 96"/>
                <a:gd name="T15" fmla="*/ 0 h 86"/>
                <a:gd name="T16" fmla="*/ 96 w 96"/>
                <a:gd name="T17" fmla="*/ 6 h 86"/>
                <a:gd name="T18" fmla="*/ 94 w 96"/>
                <a:gd name="T19" fmla="*/ 8 h 86"/>
                <a:gd name="T20" fmla="*/ 13 w 96"/>
                <a:gd name="T21" fmla="*/ 54 h 86"/>
                <a:gd name="T22" fmla="*/ 11 w 96"/>
                <a:gd name="T23" fmla="*/ 58 h 86"/>
                <a:gd name="T24" fmla="*/ 11 w 96"/>
                <a:gd name="T25" fmla="*/ 83 h 86"/>
                <a:gd name="T26" fmla="*/ 11 w 96"/>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86">
                  <a:moveTo>
                    <a:pt x="11" y="86"/>
                  </a:moveTo>
                  <a:cubicBezTo>
                    <a:pt x="7" y="84"/>
                    <a:pt x="4" y="81"/>
                    <a:pt x="0" y="79"/>
                  </a:cubicBezTo>
                  <a:cubicBezTo>
                    <a:pt x="0" y="79"/>
                    <a:pt x="0" y="78"/>
                    <a:pt x="0" y="78"/>
                  </a:cubicBezTo>
                  <a:cubicBezTo>
                    <a:pt x="0" y="69"/>
                    <a:pt x="0" y="60"/>
                    <a:pt x="0" y="51"/>
                  </a:cubicBezTo>
                  <a:cubicBezTo>
                    <a:pt x="0" y="49"/>
                    <a:pt x="0" y="48"/>
                    <a:pt x="2" y="47"/>
                  </a:cubicBezTo>
                  <a:cubicBezTo>
                    <a:pt x="24" y="34"/>
                    <a:pt x="47" y="21"/>
                    <a:pt x="69" y="8"/>
                  </a:cubicBezTo>
                  <a:cubicBezTo>
                    <a:pt x="74" y="6"/>
                    <a:pt x="79" y="3"/>
                    <a:pt x="83" y="0"/>
                  </a:cubicBezTo>
                  <a:cubicBezTo>
                    <a:pt x="84" y="0"/>
                    <a:pt x="85" y="0"/>
                    <a:pt x="86" y="0"/>
                  </a:cubicBezTo>
                  <a:cubicBezTo>
                    <a:pt x="90" y="2"/>
                    <a:pt x="93" y="4"/>
                    <a:pt x="96" y="6"/>
                  </a:cubicBezTo>
                  <a:cubicBezTo>
                    <a:pt x="95" y="7"/>
                    <a:pt x="95" y="7"/>
                    <a:pt x="94" y="8"/>
                  </a:cubicBezTo>
                  <a:cubicBezTo>
                    <a:pt x="67" y="23"/>
                    <a:pt x="40" y="39"/>
                    <a:pt x="13" y="54"/>
                  </a:cubicBezTo>
                  <a:cubicBezTo>
                    <a:pt x="12" y="55"/>
                    <a:pt x="11" y="56"/>
                    <a:pt x="11" y="58"/>
                  </a:cubicBezTo>
                  <a:cubicBezTo>
                    <a:pt x="11" y="66"/>
                    <a:pt x="11" y="75"/>
                    <a:pt x="11" y="83"/>
                  </a:cubicBezTo>
                  <a:cubicBezTo>
                    <a:pt x="11" y="84"/>
                    <a:pt x="11" y="85"/>
                    <a:pt x="11"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1"/>
            <p:cNvSpPr>
              <a:spLocks/>
            </p:cNvSpPr>
            <p:nvPr/>
          </p:nvSpPr>
          <p:spPr bwMode="auto">
            <a:xfrm>
              <a:off x="-1362075" y="2395538"/>
              <a:ext cx="311150" cy="534987"/>
            </a:xfrm>
            <a:custGeom>
              <a:avLst/>
              <a:gdLst>
                <a:gd name="T0" fmla="*/ 83 w 83"/>
                <a:gd name="T1" fmla="*/ 0 h 143"/>
                <a:gd name="T2" fmla="*/ 83 w 83"/>
                <a:gd name="T3" fmla="*/ 2 h 143"/>
                <a:gd name="T4" fmla="*/ 83 w 83"/>
                <a:gd name="T5" fmla="*/ 94 h 143"/>
                <a:gd name="T6" fmla="*/ 81 w 83"/>
                <a:gd name="T7" fmla="*/ 96 h 143"/>
                <a:gd name="T8" fmla="*/ 2 w 83"/>
                <a:gd name="T9" fmla="*/ 142 h 143"/>
                <a:gd name="T10" fmla="*/ 0 w 83"/>
                <a:gd name="T11" fmla="*/ 141 h 143"/>
                <a:gd name="T12" fmla="*/ 0 w 83"/>
                <a:gd name="T13" fmla="*/ 49 h 143"/>
                <a:gd name="T14" fmla="*/ 1 w 83"/>
                <a:gd name="T15" fmla="*/ 47 h 143"/>
                <a:gd name="T16" fmla="*/ 81 w 83"/>
                <a:gd name="T17" fmla="*/ 1 h 143"/>
                <a:gd name="T18" fmla="*/ 83 w 83"/>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43">
                  <a:moveTo>
                    <a:pt x="83" y="0"/>
                  </a:moveTo>
                  <a:cubicBezTo>
                    <a:pt x="83" y="1"/>
                    <a:pt x="83" y="2"/>
                    <a:pt x="83" y="2"/>
                  </a:cubicBezTo>
                  <a:cubicBezTo>
                    <a:pt x="83" y="33"/>
                    <a:pt x="83" y="63"/>
                    <a:pt x="83" y="94"/>
                  </a:cubicBezTo>
                  <a:cubicBezTo>
                    <a:pt x="83" y="95"/>
                    <a:pt x="83" y="96"/>
                    <a:pt x="81" y="96"/>
                  </a:cubicBezTo>
                  <a:cubicBezTo>
                    <a:pt x="55" y="112"/>
                    <a:pt x="29" y="127"/>
                    <a:pt x="2" y="142"/>
                  </a:cubicBezTo>
                  <a:cubicBezTo>
                    <a:pt x="0" y="143"/>
                    <a:pt x="0" y="143"/>
                    <a:pt x="0" y="141"/>
                  </a:cubicBezTo>
                  <a:cubicBezTo>
                    <a:pt x="0" y="110"/>
                    <a:pt x="0" y="80"/>
                    <a:pt x="0" y="49"/>
                  </a:cubicBezTo>
                  <a:cubicBezTo>
                    <a:pt x="0" y="48"/>
                    <a:pt x="0" y="47"/>
                    <a:pt x="1" y="47"/>
                  </a:cubicBezTo>
                  <a:cubicBezTo>
                    <a:pt x="28" y="31"/>
                    <a:pt x="54" y="16"/>
                    <a:pt x="81" y="1"/>
                  </a:cubicBezTo>
                  <a:cubicBezTo>
                    <a:pt x="81" y="1"/>
                    <a:pt x="82" y="0"/>
                    <a:pt x="8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2"/>
            <p:cNvSpPr>
              <a:spLocks/>
            </p:cNvSpPr>
            <p:nvPr/>
          </p:nvSpPr>
          <p:spPr bwMode="auto">
            <a:xfrm>
              <a:off x="-1684338" y="2395538"/>
              <a:ext cx="311150" cy="534987"/>
            </a:xfrm>
            <a:custGeom>
              <a:avLst/>
              <a:gdLst>
                <a:gd name="T0" fmla="*/ 1 w 83"/>
                <a:gd name="T1" fmla="*/ 0 h 143"/>
                <a:gd name="T2" fmla="*/ 3 w 83"/>
                <a:gd name="T3" fmla="*/ 1 h 143"/>
                <a:gd name="T4" fmla="*/ 26 w 83"/>
                <a:gd name="T5" fmla="*/ 15 h 143"/>
                <a:gd name="T6" fmla="*/ 28 w 83"/>
                <a:gd name="T7" fmla="*/ 18 h 143"/>
                <a:gd name="T8" fmla="*/ 28 w 83"/>
                <a:gd name="T9" fmla="*/ 50 h 143"/>
                <a:gd name="T10" fmla="*/ 29 w 83"/>
                <a:gd name="T11" fmla="*/ 52 h 143"/>
                <a:gd name="T12" fmla="*/ 49 w 83"/>
                <a:gd name="T13" fmla="*/ 64 h 143"/>
                <a:gd name="T14" fmla="*/ 50 w 83"/>
                <a:gd name="T15" fmla="*/ 64 h 143"/>
                <a:gd name="T16" fmla="*/ 50 w 83"/>
                <a:gd name="T17" fmla="*/ 29 h 143"/>
                <a:gd name="T18" fmla="*/ 53 w 83"/>
                <a:gd name="T19" fmla="*/ 30 h 143"/>
                <a:gd name="T20" fmla="*/ 81 w 83"/>
                <a:gd name="T21" fmla="*/ 46 h 143"/>
                <a:gd name="T22" fmla="*/ 83 w 83"/>
                <a:gd name="T23" fmla="*/ 49 h 143"/>
                <a:gd name="T24" fmla="*/ 83 w 83"/>
                <a:gd name="T25" fmla="*/ 140 h 143"/>
                <a:gd name="T26" fmla="*/ 80 w 83"/>
                <a:gd name="T27" fmla="*/ 142 h 143"/>
                <a:gd name="T28" fmla="*/ 2 w 83"/>
                <a:gd name="T29" fmla="*/ 97 h 143"/>
                <a:gd name="T30" fmla="*/ 0 w 83"/>
                <a:gd name="T31" fmla="*/ 93 h 143"/>
                <a:gd name="T32" fmla="*/ 0 w 83"/>
                <a:gd name="T33" fmla="*/ 4 h 143"/>
                <a:gd name="T34" fmla="*/ 0 w 83"/>
                <a:gd name="T35" fmla="*/ 0 h 143"/>
                <a:gd name="T36" fmla="*/ 1 w 8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43">
                  <a:moveTo>
                    <a:pt x="1" y="0"/>
                  </a:moveTo>
                  <a:cubicBezTo>
                    <a:pt x="1" y="0"/>
                    <a:pt x="2" y="1"/>
                    <a:pt x="3" y="1"/>
                  </a:cubicBezTo>
                  <a:cubicBezTo>
                    <a:pt x="10" y="6"/>
                    <a:pt x="18" y="10"/>
                    <a:pt x="26" y="15"/>
                  </a:cubicBezTo>
                  <a:cubicBezTo>
                    <a:pt x="27" y="15"/>
                    <a:pt x="28" y="16"/>
                    <a:pt x="28" y="18"/>
                  </a:cubicBezTo>
                  <a:cubicBezTo>
                    <a:pt x="27" y="28"/>
                    <a:pt x="27" y="39"/>
                    <a:pt x="28" y="50"/>
                  </a:cubicBezTo>
                  <a:cubicBezTo>
                    <a:pt x="28" y="50"/>
                    <a:pt x="28" y="52"/>
                    <a:pt x="29" y="52"/>
                  </a:cubicBezTo>
                  <a:cubicBezTo>
                    <a:pt x="36" y="56"/>
                    <a:pt x="42" y="60"/>
                    <a:pt x="49" y="64"/>
                  </a:cubicBezTo>
                  <a:cubicBezTo>
                    <a:pt x="50" y="64"/>
                    <a:pt x="50" y="64"/>
                    <a:pt x="50" y="64"/>
                  </a:cubicBezTo>
                  <a:cubicBezTo>
                    <a:pt x="50" y="53"/>
                    <a:pt x="50" y="41"/>
                    <a:pt x="50" y="29"/>
                  </a:cubicBezTo>
                  <a:cubicBezTo>
                    <a:pt x="51" y="29"/>
                    <a:pt x="52" y="30"/>
                    <a:pt x="53" y="30"/>
                  </a:cubicBezTo>
                  <a:cubicBezTo>
                    <a:pt x="62" y="36"/>
                    <a:pt x="71" y="41"/>
                    <a:pt x="81" y="46"/>
                  </a:cubicBezTo>
                  <a:cubicBezTo>
                    <a:pt x="82" y="47"/>
                    <a:pt x="83" y="48"/>
                    <a:pt x="83" y="49"/>
                  </a:cubicBezTo>
                  <a:cubicBezTo>
                    <a:pt x="83" y="80"/>
                    <a:pt x="83" y="110"/>
                    <a:pt x="83" y="140"/>
                  </a:cubicBezTo>
                  <a:cubicBezTo>
                    <a:pt x="83" y="143"/>
                    <a:pt x="83" y="143"/>
                    <a:pt x="80" y="142"/>
                  </a:cubicBezTo>
                  <a:cubicBezTo>
                    <a:pt x="54" y="127"/>
                    <a:pt x="28" y="112"/>
                    <a:pt x="2" y="97"/>
                  </a:cubicBezTo>
                  <a:cubicBezTo>
                    <a:pt x="0" y="96"/>
                    <a:pt x="0" y="95"/>
                    <a:pt x="0" y="93"/>
                  </a:cubicBezTo>
                  <a:cubicBezTo>
                    <a:pt x="0" y="63"/>
                    <a:pt x="0" y="34"/>
                    <a:pt x="0" y="4"/>
                  </a:cubicBezTo>
                  <a:cubicBezTo>
                    <a:pt x="0" y="3"/>
                    <a:pt x="0" y="2"/>
                    <a:pt x="0" y="0"/>
                  </a:cubicBezTo>
                  <a:cubicBezTo>
                    <a:pt x="0"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3"/>
            <p:cNvSpPr>
              <a:spLocks/>
            </p:cNvSpPr>
            <p:nvPr/>
          </p:nvSpPr>
          <p:spPr bwMode="auto">
            <a:xfrm>
              <a:off x="-1485900" y="2316163"/>
              <a:ext cx="427038" cy="244475"/>
            </a:xfrm>
            <a:custGeom>
              <a:avLst/>
              <a:gdLst>
                <a:gd name="T0" fmla="*/ 0 w 114"/>
                <a:gd name="T1" fmla="*/ 47 h 65"/>
                <a:gd name="T2" fmla="*/ 29 w 114"/>
                <a:gd name="T3" fmla="*/ 31 h 65"/>
                <a:gd name="T4" fmla="*/ 81 w 114"/>
                <a:gd name="T5" fmla="*/ 0 h 65"/>
                <a:gd name="T6" fmla="*/ 85 w 114"/>
                <a:gd name="T7" fmla="*/ 0 h 65"/>
                <a:gd name="T8" fmla="*/ 112 w 114"/>
                <a:gd name="T9" fmla="*/ 16 h 65"/>
                <a:gd name="T10" fmla="*/ 112 w 114"/>
                <a:gd name="T11" fmla="*/ 19 h 65"/>
                <a:gd name="T12" fmla="*/ 33 w 114"/>
                <a:gd name="T13" fmla="*/ 65 h 65"/>
                <a:gd name="T14" fmla="*/ 30 w 114"/>
                <a:gd name="T15" fmla="*/ 65 h 65"/>
                <a:gd name="T16" fmla="*/ 1 w 114"/>
                <a:gd name="T17" fmla="*/ 48 h 65"/>
                <a:gd name="T18" fmla="*/ 0 w 114"/>
                <a:gd name="T19" fmla="*/ 4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65">
                  <a:moveTo>
                    <a:pt x="0" y="47"/>
                  </a:moveTo>
                  <a:cubicBezTo>
                    <a:pt x="10" y="42"/>
                    <a:pt x="19" y="36"/>
                    <a:pt x="29" y="31"/>
                  </a:cubicBezTo>
                  <a:cubicBezTo>
                    <a:pt x="46" y="21"/>
                    <a:pt x="63" y="11"/>
                    <a:pt x="81" y="0"/>
                  </a:cubicBezTo>
                  <a:cubicBezTo>
                    <a:pt x="82" y="0"/>
                    <a:pt x="83" y="0"/>
                    <a:pt x="85" y="0"/>
                  </a:cubicBezTo>
                  <a:cubicBezTo>
                    <a:pt x="94" y="6"/>
                    <a:pt x="103" y="11"/>
                    <a:pt x="112" y="16"/>
                  </a:cubicBezTo>
                  <a:cubicBezTo>
                    <a:pt x="114" y="18"/>
                    <a:pt x="114" y="18"/>
                    <a:pt x="112" y="19"/>
                  </a:cubicBezTo>
                  <a:cubicBezTo>
                    <a:pt x="86" y="34"/>
                    <a:pt x="59" y="49"/>
                    <a:pt x="33" y="65"/>
                  </a:cubicBezTo>
                  <a:cubicBezTo>
                    <a:pt x="32" y="65"/>
                    <a:pt x="31" y="65"/>
                    <a:pt x="30" y="65"/>
                  </a:cubicBezTo>
                  <a:cubicBezTo>
                    <a:pt x="20" y="59"/>
                    <a:pt x="11" y="54"/>
                    <a:pt x="1" y="48"/>
                  </a:cubicBezTo>
                  <a:cubicBezTo>
                    <a:pt x="1" y="48"/>
                    <a:pt x="0" y="48"/>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4"/>
            <p:cNvSpPr>
              <a:spLocks/>
            </p:cNvSpPr>
            <p:nvPr/>
          </p:nvSpPr>
          <p:spPr bwMode="auto">
            <a:xfrm>
              <a:off x="-1676400" y="2203450"/>
              <a:ext cx="415925" cy="239712"/>
            </a:xfrm>
            <a:custGeom>
              <a:avLst/>
              <a:gdLst>
                <a:gd name="T0" fmla="*/ 111 w 111"/>
                <a:gd name="T1" fmla="*/ 16 h 64"/>
                <a:gd name="T2" fmla="*/ 91 w 111"/>
                <a:gd name="T3" fmla="*/ 28 h 64"/>
                <a:gd name="T4" fmla="*/ 30 w 111"/>
                <a:gd name="T5" fmla="*/ 63 h 64"/>
                <a:gd name="T6" fmla="*/ 27 w 111"/>
                <a:gd name="T7" fmla="*/ 63 h 64"/>
                <a:gd name="T8" fmla="*/ 2 w 111"/>
                <a:gd name="T9" fmla="*/ 49 h 64"/>
                <a:gd name="T10" fmla="*/ 2 w 111"/>
                <a:gd name="T11" fmla="*/ 46 h 64"/>
                <a:gd name="T12" fmla="*/ 81 w 111"/>
                <a:gd name="T13" fmla="*/ 1 h 64"/>
                <a:gd name="T14" fmla="*/ 83 w 111"/>
                <a:gd name="T15" fmla="*/ 0 h 64"/>
                <a:gd name="T16" fmla="*/ 111 w 111"/>
                <a:gd name="T17"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4">
                  <a:moveTo>
                    <a:pt x="111" y="16"/>
                  </a:moveTo>
                  <a:cubicBezTo>
                    <a:pt x="104" y="20"/>
                    <a:pt x="98" y="24"/>
                    <a:pt x="91" y="28"/>
                  </a:cubicBezTo>
                  <a:cubicBezTo>
                    <a:pt x="71" y="40"/>
                    <a:pt x="50" y="52"/>
                    <a:pt x="30" y="63"/>
                  </a:cubicBezTo>
                  <a:cubicBezTo>
                    <a:pt x="29" y="64"/>
                    <a:pt x="28" y="64"/>
                    <a:pt x="27" y="63"/>
                  </a:cubicBezTo>
                  <a:cubicBezTo>
                    <a:pt x="18" y="59"/>
                    <a:pt x="10" y="54"/>
                    <a:pt x="2" y="49"/>
                  </a:cubicBezTo>
                  <a:cubicBezTo>
                    <a:pt x="0" y="48"/>
                    <a:pt x="0" y="47"/>
                    <a:pt x="2" y="46"/>
                  </a:cubicBezTo>
                  <a:cubicBezTo>
                    <a:pt x="28" y="31"/>
                    <a:pt x="55" y="16"/>
                    <a:pt x="81" y="1"/>
                  </a:cubicBezTo>
                  <a:cubicBezTo>
                    <a:pt x="82" y="0"/>
                    <a:pt x="83" y="0"/>
                    <a:pt x="83" y="0"/>
                  </a:cubicBezTo>
                  <a:cubicBezTo>
                    <a:pt x="92" y="5"/>
                    <a:pt x="101" y="11"/>
                    <a:pt x="1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15"/>
            <p:cNvSpPr>
              <a:spLocks/>
            </p:cNvSpPr>
            <p:nvPr/>
          </p:nvSpPr>
          <p:spPr bwMode="auto">
            <a:xfrm>
              <a:off x="-1560513" y="2278063"/>
              <a:ext cx="363538" cy="323850"/>
            </a:xfrm>
            <a:custGeom>
              <a:avLst/>
              <a:gdLst>
                <a:gd name="T0" fmla="*/ 12 w 97"/>
                <a:gd name="T1" fmla="*/ 86 h 86"/>
                <a:gd name="T2" fmla="*/ 1 w 97"/>
                <a:gd name="T3" fmla="*/ 79 h 86"/>
                <a:gd name="T4" fmla="*/ 0 w 97"/>
                <a:gd name="T5" fmla="*/ 78 h 86"/>
                <a:gd name="T6" fmla="*/ 0 w 97"/>
                <a:gd name="T7" fmla="*/ 51 h 86"/>
                <a:gd name="T8" fmla="*/ 2 w 97"/>
                <a:gd name="T9" fmla="*/ 47 h 86"/>
                <a:gd name="T10" fmla="*/ 70 w 97"/>
                <a:gd name="T11" fmla="*/ 8 h 86"/>
                <a:gd name="T12" fmla="*/ 84 w 97"/>
                <a:gd name="T13" fmla="*/ 0 h 86"/>
                <a:gd name="T14" fmla="*/ 87 w 97"/>
                <a:gd name="T15" fmla="*/ 0 h 86"/>
                <a:gd name="T16" fmla="*/ 97 w 97"/>
                <a:gd name="T17" fmla="*/ 6 h 86"/>
                <a:gd name="T18" fmla="*/ 94 w 97"/>
                <a:gd name="T19" fmla="*/ 8 h 86"/>
                <a:gd name="T20" fmla="*/ 14 w 97"/>
                <a:gd name="T21" fmla="*/ 54 h 86"/>
                <a:gd name="T22" fmla="*/ 12 w 97"/>
                <a:gd name="T23" fmla="*/ 58 h 86"/>
                <a:gd name="T24" fmla="*/ 12 w 97"/>
                <a:gd name="T25" fmla="*/ 83 h 86"/>
                <a:gd name="T26" fmla="*/ 12 w 97"/>
                <a:gd name="T2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86">
                  <a:moveTo>
                    <a:pt x="12" y="86"/>
                  </a:moveTo>
                  <a:cubicBezTo>
                    <a:pt x="8" y="84"/>
                    <a:pt x="4" y="81"/>
                    <a:pt x="1" y="79"/>
                  </a:cubicBezTo>
                  <a:cubicBezTo>
                    <a:pt x="0" y="79"/>
                    <a:pt x="0" y="78"/>
                    <a:pt x="0" y="78"/>
                  </a:cubicBezTo>
                  <a:cubicBezTo>
                    <a:pt x="0" y="69"/>
                    <a:pt x="0" y="60"/>
                    <a:pt x="0" y="51"/>
                  </a:cubicBezTo>
                  <a:cubicBezTo>
                    <a:pt x="0" y="49"/>
                    <a:pt x="1" y="48"/>
                    <a:pt x="2" y="47"/>
                  </a:cubicBezTo>
                  <a:cubicBezTo>
                    <a:pt x="25" y="34"/>
                    <a:pt x="47" y="21"/>
                    <a:pt x="70" y="8"/>
                  </a:cubicBezTo>
                  <a:cubicBezTo>
                    <a:pt x="74" y="6"/>
                    <a:pt x="79" y="3"/>
                    <a:pt x="84" y="0"/>
                  </a:cubicBezTo>
                  <a:cubicBezTo>
                    <a:pt x="85" y="0"/>
                    <a:pt x="86" y="0"/>
                    <a:pt x="87" y="0"/>
                  </a:cubicBezTo>
                  <a:cubicBezTo>
                    <a:pt x="90" y="2"/>
                    <a:pt x="93" y="4"/>
                    <a:pt x="97" y="6"/>
                  </a:cubicBezTo>
                  <a:cubicBezTo>
                    <a:pt x="96" y="7"/>
                    <a:pt x="95" y="7"/>
                    <a:pt x="94" y="8"/>
                  </a:cubicBezTo>
                  <a:cubicBezTo>
                    <a:pt x="68" y="23"/>
                    <a:pt x="41" y="39"/>
                    <a:pt x="14" y="54"/>
                  </a:cubicBezTo>
                  <a:cubicBezTo>
                    <a:pt x="12" y="55"/>
                    <a:pt x="12" y="56"/>
                    <a:pt x="12" y="58"/>
                  </a:cubicBezTo>
                  <a:cubicBezTo>
                    <a:pt x="12" y="66"/>
                    <a:pt x="12" y="75"/>
                    <a:pt x="12" y="83"/>
                  </a:cubicBezTo>
                  <a:cubicBezTo>
                    <a:pt x="12" y="84"/>
                    <a:pt x="12" y="85"/>
                    <a:pt x="1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6"/>
            <p:cNvSpPr>
              <a:spLocks/>
            </p:cNvSpPr>
            <p:nvPr/>
          </p:nvSpPr>
          <p:spPr bwMode="auto">
            <a:xfrm>
              <a:off x="-1728788" y="1779588"/>
              <a:ext cx="311150" cy="536575"/>
            </a:xfrm>
            <a:custGeom>
              <a:avLst/>
              <a:gdLst>
                <a:gd name="T0" fmla="*/ 82 w 83"/>
                <a:gd name="T1" fmla="*/ 0 h 143"/>
                <a:gd name="T2" fmla="*/ 83 w 83"/>
                <a:gd name="T3" fmla="*/ 2 h 143"/>
                <a:gd name="T4" fmla="*/ 83 w 83"/>
                <a:gd name="T5" fmla="*/ 93 h 143"/>
                <a:gd name="T6" fmla="*/ 81 w 83"/>
                <a:gd name="T7" fmla="*/ 96 h 143"/>
                <a:gd name="T8" fmla="*/ 2 w 83"/>
                <a:gd name="T9" fmla="*/ 142 h 143"/>
                <a:gd name="T10" fmla="*/ 0 w 83"/>
                <a:gd name="T11" fmla="*/ 141 h 143"/>
                <a:gd name="T12" fmla="*/ 0 w 83"/>
                <a:gd name="T13" fmla="*/ 49 h 143"/>
                <a:gd name="T14" fmla="*/ 1 w 83"/>
                <a:gd name="T15" fmla="*/ 46 h 143"/>
                <a:gd name="T16" fmla="*/ 80 w 83"/>
                <a:gd name="T17" fmla="*/ 1 h 143"/>
                <a:gd name="T18" fmla="*/ 82 w 83"/>
                <a:gd name="T19"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43">
                  <a:moveTo>
                    <a:pt x="82" y="0"/>
                  </a:moveTo>
                  <a:cubicBezTo>
                    <a:pt x="82" y="1"/>
                    <a:pt x="83" y="1"/>
                    <a:pt x="83" y="2"/>
                  </a:cubicBezTo>
                  <a:cubicBezTo>
                    <a:pt x="83" y="32"/>
                    <a:pt x="83" y="63"/>
                    <a:pt x="83" y="93"/>
                  </a:cubicBezTo>
                  <a:cubicBezTo>
                    <a:pt x="83" y="95"/>
                    <a:pt x="82" y="95"/>
                    <a:pt x="81" y="96"/>
                  </a:cubicBezTo>
                  <a:cubicBezTo>
                    <a:pt x="55" y="111"/>
                    <a:pt x="28" y="127"/>
                    <a:pt x="2" y="142"/>
                  </a:cubicBezTo>
                  <a:cubicBezTo>
                    <a:pt x="0" y="143"/>
                    <a:pt x="0" y="143"/>
                    <a:pt x="0" y="141"/>
                  </a:cubicBezTo>
                  <a:cubicBezTo>
                    <a:pt x="0" y="110"/>
                    <a:pt x="0" y="79"/>
                    <a:pt x="0" y="49"/>
                  </a:cubicBezTo>
                  <a:cubicBezTo>
                    <a:pt x="0" y="48"/>
                    <a:pt x="0" y="47"/>
                    <a:pt x="1" y="46"/>
                  </a:cubicBezTo>
                  <a:cubicBezTo>
                    <a:pt x="27" y="31"/>
                    <a:pt x="54" y="16"/>
                    <a:pt x="80" y="1"/>
                  </a:cubicBezTo>
                  <a:cubicBezTo>
                    <a:pt x="81" y="0"/>
                    <a:pt x="81" y="0"/>
                    <a:pt x="8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7"/>
            <p:cNvSpPr>
              <a:spLocks/>
            </p:cNvSpPr>
            <p:nvPr/>
          </p:nvSpPr>
          <p:spPr bwMode="auto">
            <a:xfrm>
              <a:off x="-2055813" y="1779588"/>
              <a:ext cx="311150" cy="536575"/>
            </a:xfrm>
            <a:custGeom>
              <a:avLst/>
              <a:gdLst>
                <a:gd name="T0" fmla="*/ 1 w 83"/>
                <a:gd name="T1" fmla="*/ 0 h 143"/>
                <a:gd name="T2" fmla="*/ 3 w 83"/>
                <a:gd name="T3" fmla="*/ 1 h 143"/>
                <a:gd name="T4" fmla="*/ 26 w 83"/>
                <a:gd name="T5" fmla="*/ 14 h 143"/>
                <a:gd name="T6" fmla="*/ 28 w 83"/>
                <a:gd name="T7" fmla="*/ 17 h 143"/>
                <a:gd name="T8" fmla="*/ 28 w 83"/>
                <a:gd name="T9" fmla="*/ 49 h 143"/>
                <a:gd name="T10" fmla="*/ 29 w 83"/>
                <a:gd name="T11" fmla="*/ 52 h 143"/>
                <a:gd name="T12" fmla="*/ 50 w 83"/>
                <a:gd name="T13" fmla="*/ 64 h 143"/>
                <a:gd name="T14" fmla="*/ 51 w 83"/>
                <a:gd name="T15" fmla="*/ 64 h 143"/>
                <a:gd name="T16" fmla="*/ 51 w 83"/>
                <a:gd name="T17" fmla="*/ 29 h 143"/>
                <a:gd name="T18" fmla="*/ 53 w 83"/>
                <a:gd name="T19" fmla="*/ 30 h 143"/>
                <a:gd name="T20" fmla="*/ 82 w 83"/>
                <a:gd name="T21" fmla="*/ 46 h 143"/>
                <a:gd name="T22" fmla="*/ 83 w 83"/>
                <a:gd name="T23" fmla="*/ 49 h 143"/>
                <a:gd name="T24" fmla="*/ 83 w 83"/>
                <a:gd name="T25" fmla="*/ 140 h 143"/>
                <a:gd name="T26" fmla="*/ 81 w 83"/>
                <a:gd name="T27" fmla="*/ 142 h 143"/>
                <a:gd name="T28" fmla="*/ 2 w 83"/>
                <a:gd name="T29" fmla="*/ 96 h 143"/>
                <a:gd name="T30" fmla="*/ 0 w 83"/>
                <a:gd name="T31" fmla="*/ 93 h 143"/>
                <a:gd name="T32" fmla="*/ 0 w 83"/>
                <a:gd name="T33" fmla="*/ 4 h 143"/>
                <a:gd name="T34" fmla="*/ 0 w 83"/>
                <a:gd name="T35" fmla="*/ 0 h 143"/>
                <a:gd name="T36" fmla="*/ 1 w 83"/>
                <a:gd name="T37"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43">
                  <a:moveTo>
                    <a:pt x="1" y="0"/>
                  </a:moveTo>
                  <a:cubicBezTo>
                    <a:pt x="2" y="0"/>
                    <a:pt x="3" y="1"/>
                    <a:pt x="3" y="1"/>
                  </a:cubicBezTo>
                  <a:cubicBezTo>
                    <a:pt x="11" y="5"/>
                    <a:pt x="19" y="10"/>
                    <a:pt x="26" y="14"/>
                  </a:cubicBezTo>
                  <a:cubicBezTo>
                    <a:pt x="28" y="15"/>
                    <a:pt x="28" y="16"/>
                    <a:pt x="28" y="17"/>
                  </a:cubicBezTo>
                  <a:cubicBezTo>
                    <a:pt x="28" y="28"/>
                    <a:pt x="28" y="39"/>
                    <a:pt x="28" y="49"/>
                  </a:cubicBezTo>
                  <a:cubicBezTo>
                    <a:pt x="28" y="50"/>
                    <a:pt x="29" y="51"/>
                    <a:pt x="29" y="52"/>
                  </a:cubicBezTo>
                  <a:cubicBezTo>
                    <a:pt x="36" y="56"/>
                    <a:pt x="43" y="60"/>
                    <a:pt x="50" y="64"/>
                  </a:cubicBezTo>
                  <a:cubicBezTo>
                    <a:pt x="50" y="64"/>
                    <a:pt x="50" y="64"/>
                    <a:pt x="51" y="64"/>
                  </a:cubicBezTo>
                  <a:cubicBezTo>
                    <a:pt x="51" y="52"/>
                    <a:pt x="51" y="41"/>
                    <a:pt x="51" y="29"/>
                  </a:cubicBezTo>
                  <a:cubicBezTo>
                    <a:pt x="52" y="29"/>
                    <a:pt x="52" y="29"/>
                    <a:pt x="53" y="30"/>
                  </a:cubicBezTo>
                  <a:cubicBezTo>
                    <a:pt x="63" y="35"/>
                    <a:pt x="72" y="41"/>
                    <a:pt x="82" y="46"/>
                  </a:cubicBezTo>
                  <a:cubicBezTo>
                    <a:pt x="83" y="47"/>
                    <a:pt x="83" y="48"/>
                    <a:pt x="83" y="49"/>
                  </a:cubicBezTo>
                  <a:cubicBezTo>
                    <a:pt x="83" y="80"/>
                    <a:pt x="83" y="110"/>
                    <a:pt x="83" y="140"/>
                  </a:cubicBezTo>
                  <a:cubicBezTo>
                    <a:pt x="83" y="143"/>
                    <a:pt x="83" y="143"/>
                    <a:pt x="81" y="142"/>
                  </a:cubicBezTo>
                  <a:cubicBezTo>
                    <a:pt x="55" y="126"/>
                    <a:pt x="28" y="111"/>
                    <a:pt x="2" y="96"/>
                  </a:cubicBezTo>
                  <a:cubicBezTo>
                    <a:pt x="1" y="95"/>
                    <a:pt x="0" y="95"/>
                    <a:pt x="0" y="93"/>
                  </a:cubicBezTo>
                  <a:cubicBezTo>
                    <a:pt x="0" y="63"/>
                    <a:pt x="0" y="33"/>
                    <a:pt x="0" y="4"/>
                  </a:cubicBezTo>
                  <a:cubicBezTo>
                    <a:pt x="0" y="2"/>
                    <a:pt x="0" y="1"/>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8"/>
            <p:cNvSpPr>
              <a:spLocks/>
            </p:cNvSpPr>
            <p:nvPr/>
          </p:nvSpPr>
          <p:spPr bwMode="auto">
            <a:xfrm>
              <a:off x="-1857375" y="1697038"/>
              <a:ext cx="431800" cy="247650"/>
            </a:xfrm>
            <a:custGeom>
              <a:avLst/>
              <a:gdLst>
                <a:gd name="T0" fmla="*/ 0 w 115"/>
                <a:gd name="T1" fmla="*/ 48 h 66"/>
                <a:gd name="T2" fmla="*/ 29 w 115"/>
                <a:gd name="T3" fmla="*/ 31 h 66"/>
                <a:gd name="T4" fmla="*/ 81 w 115"/>
                <a:gd name="T5" fmla="*/ 1 h 66"/>
                <a:gd name="T6" fmla="*/ 85 w 115"/>
                <a:gd name="T7" fmla="*/ 1 h 66"/>
                <a:gd name="T8" fmla="*/ 112 w 115"/>
                <a:gd name="T9" fmla="*/ 17 h 66"/>
                <a:gd name="T10" fmla="*/ 112 w 115"/>
                <a:gd name="T11" fmla="*/ 20 h 66"/>
                <a:gd name="T12" fmla="*/ 34 w 115"/>
                <a:gd name="T13" fmla="*/ 65 h 66"/>
                <a:gd name="T14" fmla="*/ 30 w 115"/>
                <a:gd name="T15" fmla="*/ 65 h 66"/>
                <a:gd name="T16" fmla="*/ 2 w 115"/>
                <a:gd name="T17" fmla="*/ 49 h 66"/>
                <a:gd name="T18" fmla="*/ 0 w 115"/>
                <a:gd name="T19"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66">
                  <a:moveTo>
                    <a:pt x="0" y="48"/>
                  </a:moveTo>
                  <a:cubicBezTo>
                    <a:pt x="10" y="42"/>
                    <a:pt x="20" y="37"/>
                    <a:pt x="29" y="31"/>
                  </a:cubicBezTo>
                  <a:cubicBezTo>
                    <a:pt x="47" y="21"/>
                    <a:pt x="64" y="11"/>
                    <a:pt x="81" y="1"/>
                  </a:cubicBezTo>
                  <a:cubicBezTo>
                    <a:pt x="83" y="0"/>
                    <a:pt x="84" y="0"/>
                    <a:pt x="85" y="1"/>
                  </a:cubicBezTo>
                  <a:cubicBezTo>
                    <a:pt x="94" y="6"/>
                    <a:pt x="103" y="12"/>
                    <a:pt x="112" y="17"/>
                  </a:cubicBezTo>
                  <a:cubicBezTo>
                    <a:pt x="115" y="18"/>
                    <a:pt x="115" y="19"/>
                    <a:pt x="112" y="20"/>
                  </a:cubicBezTo>
                  <a:cubicBezTo>
                    <a:pt x="86" y="35"/>
                    <a:pt x="60" y="50"/>
                    <a:pt x="34" y="65"/>
                  </a:cubicBezTo>
                  <a:cubicBezTo>
                    <a:pt x="32" y="66"/>
                    <a:pt x="32" y="66"/>
                    <a:pt x="30" y="65"/>
                  </a:cubicBezTo>
                  <a:cubicBezTo>
                    <a:pt x="21" y="60"/>
                    <a:pt x="11" y="54"/>
                    <a:pt x="2" y="49"/>
                  </a:cubicBezTo>
                  <a:cubicBezTo>
                    <a:pt x="1" y="49"/>
                    <a:pt x="1" y="48"/>
                    <a:pt x="0"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9"/>
            <p:cNvSpPr>
              <a:spLocks/>
            </p:cNvSpPr>
            <p:nvPr/>
          </p:nvSpPr>
          <p:spPr bwMode="auto">
            <a:xfrm>
              <a:off x="-2047875" y="1589088"/>
              <a:ext cx="415925" cy="239712"/>
            </a:xfrm>
            <a:custGeom>
              <a:avLst/>
              <a:gdLst>
                <a:gd name="T0" fmla="*/ 111 w 111"/>
                <a:gd name="T1" fmla="*/ 16 h 64"/>
                <a:gd name="T2" fmla="*/ 92 w 111"/>
                <a:gd name="T3" fmla="*/ 27 h 64"/>
                <a:gd name="T4" fmla="*/ 30 w 111"/>
                <a:gd name="T5" fmla="*/ 63 h 64"/>
                <a:gd name="T6" fmla="*/ 27 w 111"/>
                <a:gd name="T7" fmla="*/ 63 h 64"/>
                <a:gd name="T8" fmla="*/ 2 w 111"/>
                <a:gd name="T9" fmla="*/ 49 h 64"/>
                <a:gd name="T10" fmla="*/ 2 w 111"/>
                <a:gd name="T11" fmla="*/ 46 h 64"/>
                <a:gd name="T12" fmla="*/ 82 w 111"/>
                <a:gd name="T13" fmla="*/ 0 h 64"/>
                <a:gd name="T14" fmla="*/ 84 w 111"/>
                <a:gd name="T15" fmla="*/ 0 h 64"/>
                <a:gd name="T16" fmla="*/ 111 w 111"/>
                <a:gd name="T17"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64">
                  <a:moveTo>
                    <a:pt x="111" y="16"/>
                  </a:moveTo>
                  <a:cubicBezTo>
                    <a:pt x="105" y="20"/>
                    <a:pt x="98" y="23"/>
                    <a:pt x="92" y="27"/>
                  </a:cubicBezTo>
                  <a:cubicBezTo>
                    <a:pt x="71" y="39"/>
                    <a:pt x="51" y="51"/>
                    <a:pt x="30" y="63"/>
                  </a:cubicBezTo>
                  <a:cubicBezTo>
                    <a:pt x="29" y="64"/>
                    <a:pt x="28" y="64"/>
                    <a:pt x="27" y="63"/>
                  </a:cubicBezTo>
                  <a:cubicBezTo>
                    <a:pt x="19" y="58"/>
                    <a:pt x="11" y="54"/>
                    <a:pt x="2" y="49"/>
                  </a:cubicBezTo>
                  <a:cubicBezTo>
                    <a:pt x="0" y="48"/>
                    <a:pt x="0" y="47"/>
                    <a:pt x="2" y="46"/>
                  </a:cubicBezTo>
                  <a:cubicBezTo>
                    <a:pt x="29" y="31"/>
                    <a:pt x="55" y="16"/>
                    <a:pt x="82" y="0"/>
                  </a:cubicBezTo>
                  <a:cubicBezTo>
                    <a:pt x="82" y="0"/>
                    <a:pt x="83" y="0"/>
                    <a:pt x="84" y="0"/>
                  </a:cubicBezTo>
                  <a:cubicBezTo>
                    <a:pt x="93" y="5"/>
                    <a:pt x="102" y="10"/>
                    <a:pt x="111"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20"/>
            <p:cNvSpPr>
              <a:spLocks/>
            </p:cNvSpPr>
            <p:nvPr/>
          </p:nvSpPr>
          <p:spPr bwMode="auto">
            <a:xfrm>
              <a:off x="-1928813" y="1660525"/>
              <a:ext cx="360363" cy="325437"/>
            </a:xfrm>
            <a:custGeom>
              <a:avLst/>
              <a:gdLst>
                <a:gd name="T0" fmla="*/ 11 w 96"/>
                <a:gd name="T1" fmla="*/ 87 h 87"/>
                <a:gd name="T2" fmla="*/ 0 w 96"/>
                <a:gd name="T3" fmla="*/ 80 h 87"/>
                <a:gd name="T4" fmla="*/ 0 w 96"/>
                <a:gd name="T5" fmla="*/ 79 h 87"/>
                <a:gd name="T6" fmla="*/ 0 w 96"/>
                <a:gd name="T7" fmla="*/ 51 h 87"/>
                <a:gd name="T8" fmla="*/ 2 w 96"/>
                <a:gd name="T9" fmla="*/ 48 h 87"/>
                <a:gd name="T10" fmla="*/ 69 w 96"/>
                <a:gd name="T11" fmla="*/ 9 h 87"/>
                <a:gd name="T12" fmla="*/ 83 w 96"/>
                <a:gd name="T13" fmla="*/ 1 h 87"/>
                <a:gd name="T14" fmla="*/ 86 w 96"/>
                <a:gd name="T15" fmla="*/ 1 h 87"/>
                <a:gd name="T16" fmla="*/ 96 w 96"/>
                <a:gd name="T17" fmla="*/ 7 h 87"/>
                <a:gd name="T18" fmla="*/ 94 w 96"/>
                <a:gd name="T19" fmla="*/ 8 h 87"/>
                <a:gd name="T20" fmla="*/ 13 w 96"/>
                <a:gd name="T21" fmla="*/ 55 h 87"/>
                <a:gd name="T22" fmla="*/ 11 w 96"/>
                <a:gd name="T23" fmla="*/ 58 h 87"/>
                <a:gd name="T24" fmla="*/ 11 w 96"/>
                <a:gd name="T25" fmla="*/ 84 h 87"/>
                <a:gd name="T26" fmla="*/ 11 w 96"/>
                <a:gd name="T2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87">
                  <a:moveTo>
                    <a:pt x="11" y="87"/>
                  </a:moveTo>
                  <a:cubicBezTo>
                    <a:pt x="7" y="84"/>
                    <a:pt x="4" y="82"/>
                    <a:pt x="0" y="80"/>
                  </a:cubicBezTo>
                  <a:cubicBezTo>
                    <a:pt x="0" y="80"/>
                    <a:pt x="0" y="79"/>
                    <a:pt x="0" y="79"/>
                  </a:cubicBezTo>
                  <a:cubicBezTo>
                    <a:pt x="0" y="69"/>
                    <a:pt x="0" y="60"/>
                    <a:pt x="0" y="51"/>
                  </a:cubicBezTo>
                  <a:cubicBezTo>
                    <a:pt x="0" y="50"/>
                    <a:pt x="1" y="49"/>
                    <a:pt x="2" y="48"/>
                  </a:cubicBezTo>
                  <a:cubicBezTo>
                    <a:pt x="24" y="35"/>
                    <a:pt x="47" y="22"/>
                    <a:pt x="69" y="9"/>
                  </a:cubicBezTo>
                  <a:cubicBezTo>
                    <a:pt x="74" y="6"/>
                    <a:pt x="79" y="4"/>
                    <a:pt x="83" y="1"/>
                  </a:cubicBezTo>
                  <a:cubicBezTo>
                    <a:pt x="84" y="0"/>
                    <a:pt x="85" y="0"/>
                    <a:pt x="86" y="1"/>
                  </a:cubicBezTo>
                  <a:cubicBezTo>
                    <a:pt x="90" y="3"/>
                    <a:pt x="93" y="5"/>
                    <a:pt x="96" y="7"/>
                  </a:cubicBezTo>
                  <a:cubicBezTo>
                    <a:pt x="95" y="7"/>
                    <a:pt x="95" y="8"/>
                    <a:pt x="94" y="8"/>
                  </a:cubicBezTo>
                  <a:cubicBezTo>
                    <a:pt x="67" y="24"/>
                    <a:pt x="40" y="39"/>
                    <a:pt x="13" y="55"/>
                  </a:cubicBezTo>
                  <a:cubicBezTo>
                    <a:pt x="12" y="56"/>
                    <a:pt x="11" y="57"/>
                    <a:pt x="11" y="58"/>
                  </a:cubicBezTo>
                  <a:cubicBezTo>
                    <a:pt x="11" y="67"/>
                    <a:pt x="11" y="75"/>
                    <a:pt x="11" y="84"/>
                  </a:cubicBezTo>
                  <a:cubicBezTo>
                    <a:pt x="11" y="85"/>
                    <a:pt x="11" y="85"/>
                    <a:pt x="11"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73" name="Down Arrow 172"/>
          <p:cNvSpPr/>
          <p:nvPr/>
        </p:nvSpPr>
        <p:spPr>
          <a:xfrm>
            <a:off x="6769129" y="3959781"/>
            <a:ext cx="371789" cy="750593"/>
          </a:xfrm>
          <a:prstGeom prst="downArrow">
            <a:avLst/>
          </a:prstGeom>
          <a:solidFill>
            <a:schemeClr val="bg1"/>
          </a:solidFill>
          <a:ln w="9525">
            <a:solidFill>
              <a:schemeClr val="accent6"/>
            </a:solidFill>
            <a:beve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4" name="Down Arrow 173"/>
          <p:cNvSpPr/>
          <p:nvPr/>
        </p:nvSpPr>
        <p:spPr>
          <a:xfrm flipV="1">
            <a:off x="8221236" y="3959781"/>
            <a:ext cx="371789" cy="750593"/>
          </a:xfrm>
          <a:prstGeom prst="downArrow">
            <a:avLst/>
          </a:prstGeom>
          <a:solidFill>
            <a:schemeClr val="bg1"/>
          </a:solidFill>
          <a:ln w="9525">
            <a:solidFill>
              <a:schemeClr val="accent6"/>
            </a:solidFill>
            <a:beve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nvGrpSpPr>
          <p:cNvPr id="175" name="Group 174"/>
          <p:cNvGrpSpPr/>
          <p:nvPr/>
        </p:nvGrpSpPr>
        <p:grpSpPr>
          <a:xfrm>
            <a:off x="467418" y="2349210"/>
            <a:ext cx="1054894" cy="416996"/>
            <a:chOff x="4654550" y="4711700"/>
            <a:chExt cx="2092325" cy="827088"/>
          </a:xfrm>
          <a:solidFill>
            <a:srgbClr val="1771AD"/>
          </a:solidFill>
        </p:grpSpPr>
        <p:grpSp>
          <p:nvGrpSpPr>
            <p:cNvPr id="176" name="Group 175"/>
            <p:cNvGrpSpPr/>
            <p:nvPr/>
          </p:nvGrpSpPr>
          <p:grpSpPr>
            <a:xfrm>
              <a:off x="5238750" y="4711700"/>
              <a:ext cx="1508125" cy="827088"/>
              <a:chOff x="5238750" y="4711700"/>
              <a:chExt cx="1508125" cy="827088"/>
            </a:xfrm>
            <a:grpFill/>
          </p:grpSpPr>
          <p:sp>
            <p:nvSpPr>
              <p:cNvPr id="183" name="Freeform 206"/>
              <p:cNvSpPr>
                <a:spLocks/>
              </p:cNvSpPr>
              <p:nvPr/>
            </p:nvSpPr>
            <p:spPr bwMode="auto">
              <a:xfrm>
                <a:off x="6623050" y="5132388"/>
                <a:ext cx="71438" cy="165100"/>
              </a:xfrm>
              <a:custGeom>
                <a:avLst/>
                <a:gdLst>
                  <a:gd name="T0" fmla="*/ 45 w 45"/>
                  <a:gd name="T1" fmla="*/ 104 h 104"/>
                  <a:gd name="T2" fmla="*/ 28 w 45"/>
                  <a:gd name="T3" fmla="*/ 0 h 104"/>
                  <a:gd name="T4" fmla="*/ 0 w 45"/>
                  <a:gd name="T5" fmla="*/ 0 h 104"/>
                  <a:gd name="T6" fmla="*/ 17 w 45"/>
                  <a:gd name="T7" fmla="*/ 104 h 104"/>
                  <a:gd name="T8" fmla="*/ 45 w 45"/>
                  <a:gd name="T9" fmla="*/ 104 h 104"/>
                </a:gdLst>
                <a:ahLst/>
                <a:cxnLst>
                  <a:cxn ang="0">
                    <a:pos x="T0" y="T1"/>
                  </a:cxn>
                  <a:cxn ang="0">
                    <a:pos x="T2" y="T3"/>
                  </a:cxn>
                  <a:cxn ang="0">
                    <a:pos x="T4" y="T5"/>
                  </a:cxn>
                  <a:cxn ang="0">
                    <a:pos x="T6" y="T7"/>
                  </a:cxn>
                  <a:cxn ang="0">
                    <a:pos x="T8" y="T9"/>
                  </a:cxn>
                </a:cxnLst>
                <a:rect l="0" t="0" r="r" b="b"/>
                <a:pathLst>
                  <a:path w="45" h="104">
                    <a:moveTo>
                      <a:pt x="45" y="104"/>
                    </a:moveTo>
                    <a:lnTo>
                      <a:pt x="28" y="0"/>
                    </a:lnTo>
                    <a:lnTo>
                      <a:pt x="0" y="0"/>
                    </a:lnTo>
                    <a:lnTo>
                      <a:pt x="17" y="104"/>
                    </a:lnTo>
                    <a:lnTo>
                      <a:pt x="4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207"/>
              <p:cNvSpPr>
                <a:spLocks noEditPoints="1"/>
              </p:cNvSpPr>
              <p:nvPr/>
            </p:nvSpPr>
            <p:spPr bwMode="auto">
              <a:xfrm>
                <a:off x="6297613" y="5272088"/>
                <a:ext cx="287338" cy="266700"/>
              </a:xfrm>
              <a:custGeom>
                <a:avLst/>
                <a:gdLst>
                  <a:gd name="T0" fmla="*/ 32 w 77"/>
                  <a:gd name="T1" fmla="*/ 0 h 71"/>
                  <a:gd name="T2" fmla="*/ 3 w 77"/>
                  <a:gd name="T3" fmla="*/ 35 h 71"/>
                  <a:gd name="T4" fmla="*/ 44 w 77"/>
                  <a:gd name="T5" fmla="*/ 71 h 71"/>
                  <a:gd name="T6" fmla="*/ 74 w 77"/>
                  <a:gd name="T7" fmla="*/ 35 h 71"/>
                  <a:gd name="T8" fmla="*/ 32 w 77"/>
                  <a:gd name="T9" fmla="*/ 0 h 71"/>
                  <a:gd name="T10" fmla="*/ 40 w 77"/>
                  <a:gd name="T11" fmla="*/ 47 h 71"/>
                  <a:gd name="T12" fmla="*/ 27 w 77"/>
                  <a:gd name="T13" fmla="*/ 35 h 71"/>
                  <a:gd name="T14" fmla="*/ 36 w 77"/>
                  <a:gd name="T15" fmla="*/ 24 h 71"/>
                  <a:gd name="T16" fmla="*/ 50 w 77"/>
                  <a:gd name="T17" fmla="*/ 35 h 71"/>
                  <a:gd name="T18" fmla="*/ 40 w 77"/>
                  <a:gd name="T19"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1">
                    <a:moveTo>
                      <a:pt x="32" y="0"/>
                    </a:moveTo>
                    <a:cubicBezTo>
                      <a:pt x="13" y="0"/>
                      <a:pt x="0" y="16"/>
                      <a:pt x="3" y="35"/>
                    </a:cubicBezTo>
                    <a:cubicBezTo>
                      <a:pt x="6" y="55"/>
                      <a:pt x="25" y="71"/>
                      <a:pt x="44" y="71"/>
                    </a:cubicBezTo>
                    <a:cubicBezTo>
                      <a:pt x="64" y="71"/>
                      <a:pt x="77" y="55"/>
                      <a:pt x="74" y="35"/>
                    </a:cubicBezTo>
                    <a:cubicBezTo>
                      <a:pt x="70" y="16"/>
                      <a:pt x="52" y="0"/>
                      <a:pt x="32" y="0"/>
                    </a:cubicBezTo>
                    <a:close/>
                    <a:moveTo>
                      <a:pt x="40" y="47"/>
                    </a:moveTo>
                    <a:cubicBezTo>
                      <a:pt x="34" y="47"/>
                      <a:pt x="28" y="42"/>
                      <a:pt x="27" y="35"/>
                    </a:cubicBezTo>
                    <a:cubicBezTo>
                      <a:pt x="26" y="29"/>
                      <a:pt x="30" y="24"/>
                      <a:pt x="36" y="24"/>
                    </a:cubicBezTo>
                    <a:cubicBezTo>
                      <a:pt x="43" y="24"/>
                      <a:pt x="49" y="29"/>
                      <a:pt x="50" y="35"/>
                    </a:cubicBezTo>
                    <a:cubicBezTo>
                      <a:pt x="51" y="42"/>
                      <a:pt x="47" y="47"/>
                      <a:pt x="4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208"/>
              <p:cNvSpPr>
                <a:spLocks/>
              </p:cNvSpPr>
              <p:nvPr/>
            </p:nvSpPr>
            <p:spPr bwMode="auto">
              <a:xfrm>
                <a:off x="5238750" y="4711700"/>
                <a:ext cx="941388" cy="585788"/>
              </a:xfrm>
              <a:custGeom>
                <a:avLst/>
                <a:gdLst>
                  <a:gd name="T0" fmla="*/ 140 w 251"/>
                  <a:gd name="T1" fmla="*/ 156 h 156"/>
                  <a:gd name="T2" fmla="*/ 246 w 251"/>
                  <a:gd name="T3" fmla="*/ 156 h 156"/>
                  <a:gd name="T4" fmla="*/ 250 w 251"/>
                  <a:gd name="T5" fmla="*/ 150 h 156"/>
                  <a:gd name="T6" fmla="*/ 225 w 251"/>
                  <a:gd name="T7" fmla="*/ 6 h 156"/>
                  <a:gd name="T8" fmla="*/ 219 w 251"/>
                  <a:gd name="T9" fmla="*/ 0 h 156"/>
                  <a:gd name="T10" fmla="*/ 5 w 251"/>
                  <a:gd name="T11" fmla="*/ 0 h 156"/>
                  <a:gd name="T12" fmla="*/ 1 w 251"/>
                  <a:gd name="T13" fmla="*/ 6 h 156"/>
                  <a:gd name="T14" fmla="*/ 25 w 251"/>
                  <a:gd name="T15" fmla="*/ 150 h 156"/>
                  <a:gd name="T16" fmla="*/ 32 w 251"/>
                  <a:gd name="T17" fmla="*/ 156 h 156"/>
                  <a:gd name="T18" fmla="*/ 68 w 251"/>
                  <a:gd name="T19" fmla="*/ 156 h 156"/>
                  <a:gd name="T20" fmla="*/ 101 w 251"/>
                  <a:gd name="T21" fmla="*/ 138 h 156"/>
                  <a:gd name="T22" fmla="*/ 140 w 251"/>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156">
                    <a:moveTo>
                      <a:pt x="140" y="156"/>
                    </a:moveTo>
                    <a:cubicBezTo>
                      <a:pt x="246" y="156"/>
                      <a:pt x="246" y="156"/>
                      <a:pt x="246" y="156"/>
                    </a:cubicBezTo>
                    <a:cubicBezTo>
                      <a:pt x="249" y="156"/>
                      <a:pt x="251" y="153"/>
                      <a:pt x="250" y="150"/>
                    </a:cubicBezTo>
                    <a:cubicBezTo>
                      <a:pt x="225" y="6"/>
                      <a:pt x="225" y="6"/>
                      <a:pt x="225" y="6"/>
                    </a:cubicBezTo>
                    <a:cubicBezTo>
                      <a:pt x="225" y="3"/>
                      <a:pt x="222" y="0"/>
                      <a:pt x="219" y="0"/>
                    </a:cubicBezTo>
                    <a:cubicBezTo>
                      <a:pt x="5" y="0"/>
                      <a:pt x="5" y="0"/>
                      <a:pt x="5" y="0"/>
                    </a:cubicBezTo>
                    <a:cubicBezTo>
                      <a:pt x="2" y="0"/>
                      <a:pt x="0" y="3"/>
                      <a:pt x="1" y="6"/>
                    </a:cubicBezTo>
                    <a:cubicBezTo>
                      <a:pt x="25" y="150"/>
                      <a:pt x="25" y="150"/>
                      <a:pt x="25" y="150"/>
                    </a:cubicBezTo>
                    <a:cubicBezTo>
                      <a:pt x="26" y="153"/>
                      <a:pt x="29" y="156"/>
                      <a:pt x="32" y="156"/>
                    </a:cubicBezTo>
                    <a:cubicBezTo>
                      <a:pt x="68" y="156"/>
                      <a:pt x="68" y="156"/>
                      <a:pt x="68" y="156"/>
                    </a:cubicBezTo>
                    <a:cubicBezTo>
                      <a:pt x="75" y="145"/>
                      <a:pt x="87" y="138"/>
                      <a:pt x="101" y="138"/>
                    </a:cubicBezTo>
                    <a:cubicBezTo>
                      <a:pt x="116" y="138"/>
                      <a:pt x="130" y="145"/>
                      <a:pt x="140"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209"/>
              <p:cNvSpPr>
                <a:spLocks/>
              </p:cNvSpPr>
              <p:nvPr/>
            </p:nvSpPr>
            <p:spPr bwMode="auto">
              <a:xfrm>
                <a:off x="5295900" y="5324475"/>
                <a:ext cx="187325" cy="107950"/>
              </a:xfrm>
              <a:custGeom>
                <a:avLst/>
                <a:gdLst>
                  <a:gd name="T0" fmla="*/ 49 w 50"/>
                  <a:gd name="T1" fmla="*/ 0 h 29"/>
                  <a:gd name="T2" fmla="*/ 0 w 50"/>
                  <a:gd name="T3" fmla="*/ 0 h 29"/>
                  <a:gd name="T4" fmla="*/ 5 w 50"/>
                  <a:gd name="T5" fmla="*/ 29 h 29"/>
                  <a:gd name="T6" fmla="*/ 50 w 50"/>
                  <a:gd name="T7" fmla="*/ 29 h 29"/>
                  <a:gd name="T8" fmla="*/ 48 w 50"/>
                  <a:gd name="T9" fmla="*/ 21 h 29"/>
                  <a:gd name="T10" fmla="*/ 49 w 50"/>
                  <a:gd name="T11" fmla="*/ 0 h 29"/>
                </a:gdLst>
                <a:ahLst/>
                <a:cxnLst>
                  <a:cxn ang="0">
                    <a:pos x="T0" y="T1"/>
                  </a:cxn>
                  <a:cxn ang="0">
                    <a:pos x="T2" y="T3"/>
                  </a:cxn>
                  <a:cxn ang="0">
                    <a:pos x="T4" y="T5"/>
                  </a:cxn>
                  <a:cxn ang="0">
                    <a:pos x="T6" y="T7"/>
                  </a:cxn>
                  <a:cxn ang="0">
                    <a:pos x="T8" y="T9"/>
                  </a:cxn>
                  <a:cxn ang="0">
                    <a:pos x="T10" y="T11"/>
                  </a:cxn>
                </a:cxnLst>
                <a:rect l="0" t="0" r="r" b="b"/>
                <a:pathLst>
                  <a:path w="50" h="29">
                    <a:moveTo>
                      <a:pt x="49" y="0"/>
                    </a:moveTo>
                    <a:cubicBezTo>
                      <a:pt x="0" y="0"/>
                      <a:pt x="0" y="0"/>
                      <a:pt x="0" y="0"/>
                    </a:cubicBezTo>
                    <a:cubicBezTo>
                      <a:pt x="5" y="29"/>
                      <a:pt x="5" y="29"/>
                      <a:pt x="5" y="29"/>
                    </a:cubicBezTo>
                    <a:cubicBezTo>
                      <a:pt x="50" y="29"/>
                      <a:pt x="50" y="29"/>
                      <a:pt x="50" y="29"/>
                    </a:cubicBezTo>
                    <a:cubicBezTo>
                      <a:pt x="49" y="27"/>
                      <a:pt x="48" y="24"/>
                      <a:pt x="48" y="21"/>
                    </a:cubicBezTo>
                    <a:cubicBezTo>
                      <a:pt x="46" y="14"/>
                      <a:pt x="47" y="7"/>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210"/>
              <p:cNvSpPr>
                <a:spLocks/>
              </p:cNvSpPr>
              <p:nvPr/>
            </p:nvSpPr>
            <p:spPr bwMode="auto">
              <a:xfrm>
                <a:off x="5786438" y="5324475"/>
                <a:ext cx="487363" cy="107950"/>
              </a:xfrm>
              <a:custGeom>
                <a:avLst/>
                <a:gdLst>
                  <a:gd name="T0" fmla="*/ 130 w 130"/>
                  <a:gd name="T1" fmla="*/ 0 h 29"/>
                  <a:gd name="T2" fmla="*/ 0 w 130"/>
                  <a:gd name="T3" fmla="*/ 0 h 29"/>
                  <a:gd name="T4" fmla="*/ 9 w 130"/>
                  <a:gd name="T5" fmla="*/ 21 h 29"/>
                  <a:gd name="T6" fmla="*/ 10 w 130"/>
                  <a:gd name="T7" fmla="*/ 29 h 29"/>
                  <a:gd name="T8" fmla="*/ 130 w 130"/>
                  <a:gd name="T9" fmla="*/ 29 h 29"/>
                  <a:gd name="T10" fmla="*/ 128 w 130"/>
                  <a:gd name="T11" fmla="*/ 21 h 29"/>
                  <a:gd name="T12" fmla="*/ 130 w 130"/>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30" h="29">
                    <a:moveTo>
                      <a:pt x="130" y="0"/>
                    </a:moveTo>
                    <a:cubicBezTo>
                      <a:pt x="0" y="0"/>
                      <a:pt x="0" y="0"/>
                      <a:pt x="0" y="0"/>
                    </a:cubicBezTo>
                    <a:cubicBezTo>
                      <a:pt x="5" y="7"/>
                      <a:pt x="8" y="14"/>
                      <a:pt x="9" y="21"/>
                    </a:cubicBezTo>
                    <a:cubicBezTo>
                      <a:pt x="10" y="24"/>
                      <a:pt x="10" y="27"/>
                      <a:pt x="10" y="29"/>
                    </a:cubicBezTo>
                    <a:cubicBezTo>
                      <a:pt x="130" y="29"/>
                      <a:pt x="130" y="29"/>
                      <a:pt x="130" y="29"/>
                    </a:cubicBezTo>
                    <a:cubicBezTo>
                      <a:pt x="129" y="27"/>
                      <a:pt x="129" y="24"/>
                      <a:pt x="128" y="21"/>
                    </a:cubicBezTo>
                    <a:cubicBezTo>
                      <a:pt x="127" y="14"/>
                      <a:pt x="128" y="7"/>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211"/>
              <p:cNvSpPr>
                <a:spLocks/>
              </p:cNvSpPr>
              <p:nvPr/>
            </p:nvSpPr>
            <p:spPr bwMode="auto">
              <a:xfrm>
                <a:off x="6581775" y="5324475"/>
                <a:ext cx="165100" cy="107950"/>
              </a:xfrm>
              <a:custGeom>
                <a:avLst/>
                <a:gdLst>
                  <a:gd name="T0" fmla="*/ 39 w 44"/>
                  <a:gd name="T1" fmla="*/ 0 h 29"/>
                  <a:gd name="T2" fmla="*/ 0 w 44"/>
                  <a:gd name="T3" fmla="*/ 0 h 29"/>
                  <a:gd name="T4" fmla="*/ 9 w 44"/>
                  <a:gd name="T5" fmla="*/ 21 h 29"/>
                  <a:gd name="T6" fmla="*/ 9 w 44"/>
                  <a:gd name="T7" fmla="*/ 29 h 29"/>
                  <a:gd name="T8" fmla="*/ 44 w 44"/>
                  <a:gd name="T9" fmla="*/ 29 h 29"/>
                  <a:gd name="T10" fmla="*/ 39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39" y="0"/>
                    </a:moveTo>
                    <a:cubicBezTo>
                      <a:pt x="0" y="0"/>
                      <a:pt x="0" y="0"/>
                      <a:pt x="0" y="0"/>
                    </a:cubicBezTo>
                    <a:cubicBezTo>
                      <a:pt x="4" y="7"/>
                      <a:pt x="7" y="14"/>
                      <a:pt x="9" y="21"/>
                    </a:cubicBezTo>
                    <a:cubicBezTo>
                      <a:pt x="9" y="24"/>
                      <a:pt x="9" y="27"/>
                      <a:pt x="9" y="29"/>
                    </a:cubicBezTo>
                    <a:cubicBezTo>
                      <a:pt x="44" y="29"/>
                      <a:pt x="44" y="29"/>
                      <a:pt x="44" y="29"/>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212"/>
              <p:cNvSpPr>
                <a:spLocks noEditPoints="1"/>
              </p:cNvSpPr>
              <p:nvPr/>
            </p:nvSpPr>
            <p:spPr bwMode="auto">
              <a:xfrm>
                <a:off x="6143625" y="4892675"/>
                <a:ext cx="490538" cy="404813"/>
              </a:xfrm>
              <a:custGeom>
                <a:avLst/>
                <a:gdLst>
                  <a:gd name="T0" fmla="*/ 110 w 131"/>
                  <a:gd name="T1" fmla="*/ 108 h 108"/>
                  <a:gd name="T2" fmla="*/ 131 w 131"/>
                  <a:gd name="T3" fmla="*/ 108 h 108"/>
                  <a:gd name="T4" fmla="*/ 121 w 131"/>
                  <a:gd name="T5" fmla="*/ 48 h 108"/>
                  <a:gd name="T6" fmla="*/ 65 w 131"/>
                  <a:gd name="T7" fmla="*/ 0 h 108"/>
                  <a:gd name="T8" fmla="*/ 0 w 131"/>
                  <a:gd name="T9" fmla="*/ 0 h 108"/>
                  <a:gd name="T10" fmla="*/ 18 w 131"/>
                  <a:gd name="T11" fmla="*/ 108 h 108"/>
                  <a:gd name="T12" fmla="*/ 38 w 131"/>
                  <a:gd name="T13" fmla="*/ 108 h 108"/>
                  <a:gd name="T14" fmla="*/ 71 w 131"/>
                  <a:gd name="T15" fmla="*/ 90 h 108"/>
                  <a:gd name="T16" fmla="*/ 110 w 131"/>
                  <a:gd name="T17" fmla="*/ 108 h 108"/>
                  <a:gd name="T18" fmla="*/ 20 w 131"/>
                  <a:gd name="T19" fmla="*/ 48 h 108"/>
                  <a:gd name="T20" fmla="*/ 14 w 131"/>
                  <a:gd name="T21" fmla="*/ 13 h 108"/>
                  <a:gd name="T22" fmla="*/ 63 w 131"/>
                  <a:gd name="T23" fmla="*/ 13 h 108"/>
                  <a:gd name="T24" fmla="*/ 100 w 131"/>
                  <a:gd name="T25" fmla="*/ 48 h 108"/>
                  <a:gd name="T26" fmla="*/ 20 w 131"/>
                  <a:gd name="T27"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8">
                    <a:moveTo>
                      <a:pt x="110" y="108"/>
                    </a:moveTo>
                    <a:cubicBezTo>
                      <a:pt x="131" y="108"/>
                      <a:pt x="131" y="108"/>
                      <a:pt x="131" y="108"/>
                    </a:cubicBezTo>
                    <a:cubicBezTo>
                      <a:pt x="121" y="48"/>
                      <a:pt x="121" y="48"/>
                      <a:pt x="121" y="48"/>
                    </a:cubicBezTo>
                    <a:cubicBezTo>
                      <a:pt x="65" y="0"/>
                      <a:pt x="65" y="0"/>
                      <a:pt x="65" y="0"/>
                    </a:cubicBezTo>
                    <a:cubicBezTo>
                      <a:pt x="0" y="0"/>
                      <a:pt x="0" y="0"/>
                      <a:pt x="0" y="0"/>
                    </a:cubicBezTo>
                    <a:cubicBezTo>
                      <a:pt x="18" y="108"/>
                      <a:pt x="18" y="108"/>
                      <a:pt x="18" y="108"/>
                    </a:cubicBezTo>
                    <a:cubicBezTo>
                      <a:pt x="38" y="108"/>
                      <a:pt x="38" y="108"/>
                      <a:pt x="38" y="108"/>
                    </a:cubicBezTo>
                    <a:cubicBezTo>
                      <a:pt x="45" y="97"/>
                      <a:pt x="57" y="90"/>
                      <a:pt x="71" y="90"/>
                    </a:cubicBezTo>
                    <a:cubicBezTo>
                      <a:pt x="86" y="90"/>
                      <a:pt x="100" y="97"/>
                      <a:pt x="110" y="108"/>
                    </a:cubicBezTo>
                    <a:close/>
                    <a:moveTo>
                      <a:pt x="20" y="48"/>
                    </a:moveTo>
                    <a:cubicBezTo>
                      <a:pt x="14" y="13"/>
                      <a:pt x="14" y="13"/>
                      <a:pt x="14" y="13"/>
                    </a:cubicBezTo>
                    <a:cubicBezTo>
                      <a:pt x="63" y="13"/>
                      <a:pt x="63" y="13"/>
                      <a:pt x="63" y="13"/>
                    </a:cubicBezTo>
                    <a:cubicBezTo>
                      <a:pt x="100" y="48"/>
                      <a:pt x="100" y="48"/>
                      <a:pt x="100" y="48"/>
                    </a:cubicBezTo>
                    <a:lnTo>
                      <a:pt x="2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213"/>
              <p:cNvSpPr>
                <a:spLocks noEditPoints="1"/>
              </p:cNvSpPr>
              <p:nvPr/>
            </p:nvSpPr>
            <p:spPr bwMode="auto">
              <a:xfrm>
                <a:off x="5502275" y="5272088"/>
                <a:ext cx="288925" cy="266700"/>
              </a:xfrm>
              <a:custGeom>
                <a:avLst/>
                <a:gdLst>
                  <a:gd name="T0" fmla="*/ 33 w 77"/>
                  <a:gd name="T1" fmla="*/ 0 h 71"/>
                  <a:gd name="T2" fmla="*/ 4 w 77"/>
                  <a:gd name="T3" fmla="*/ 35 h 71"/>
                  <a:gd name="T4" fmla="*/ 45 w 77"/>
                  <a:gd name="T5" fmla="*/ 71 h 71"/>
                  <a:gd name="T6" fmla="*/ 74 w 77"/>
                  <a:gd name="T7" fmla="*/ 35 h 71"/>
                  <a:gd name="T8" fmla="*/ 33 w 77"/>
                  <a:gd name="T9" fmla="*/ 0 h 71"/>
                  <a:gd name="T10" fmla="*/ 41 w 77"/>
                  <a:gd name="T11" fmla="*/ 47 h 71"/>
                  <a:gd name="T12" fmla="*/ 27 w 77"/>
                  <a:gd name="T13" fmla="*/ 35 h 71"/>
                  <a:gd name="T14" fmla="*/ 37 w 77"/>
                  <a:gd name="T15" fmla="*/ 24 h 71"/>
                  <a:gd name="T16" fmla="*/ 50 w 77"/>
                  <a:gd name="T17" fmla="*/ 35 h 71"/>
                  <a:gd name="T18" fmla="*/ 41 w 77"/>
                  <a:gd name="T19"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1">
                    <a:moveTo>
                      <a:pt x="33" y="0"/>
                    </a:moveTo>
                    <a:cubicBezTo>
                      <a:pt x="14" y="0"/>
                      <a:pt x="0" y="16"/>
                      <a:pt x="4" y="35"/>
                    </a:cubicBezTo>
                    <a:cubicBezTo>
                      <a:pt x="7" y="55"/>
                      <a:pt x="26" y="71"/>
                      <a:pt x="45" y="71"/>
                    </a:cubicBezTo>
                    <a:cubicBezTo>
                      <a:pt x="64" y="71"/>
                      <a:pt x="77" y="55"/>
                      <a:pt x="74" y="35"/>
                    </a:cubicBezTo>
                    <a:cubicBezTo>
                      <a:pt x="71" y="16"/>
                      <a:pt x="52" y="0"/>
                      <a:pt x="33" y="0"/>
                    </a:cubicBezTo>
                    <a:close/>
                    <a:moveTo>
                      <a:pt x="41" y="47"/>
                    </a:moveTo>
                    <a:cubicBezTo>
                      <a:pt x="35" y="47"/>
                      <a:pt x="29" y="42"/>
                      <a:pt x="27" y="35"/>
                    </a:cubicBezTo>
                    <a:cubicBezTo>
                      <a:pt x="26" y="29"/>
                      <a:pt x="31" y="24"/>
                      <a:pt x="37" y="24"/>
                    </a:cubicBezTo>
                    <a:cubicBezTo>
                      <a:pt x="43" y="24"/>
                      <a:pt x="49" y="29"/>
                      <a:pt x="50" y="35"/>
                    </a:cubicBezTo>
                    <a:cubicBezTo>
                      <a:pt x="52" y="42"/>
                      <a:pt x="47" y="47"/>
                      <a:pt x="4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77" name="Group 176"/>
            <p:cNvGrpSpPr/>
            <p:nvPr/>
          </p:nvGrpSpPr>
          <p:grpSpPr>
            <a:xfrm>
              <a:off x="4654550" y="4765675"/>
              <a:ext cx="633413" cy="501650"/>
              <a:chOff x="4654550" y="4765675"/>
              <a:chExt cx="633413" cy="501650"/>
            </a:xfrm>
            <a:grpFill/>
          </p:grpSpPr>
          <p:sp>
            <p:nvSpPr>
              <p:cNvPr id="178" name="Freeform 214"/>
              <p:cNvSpPr>
                <a:spLocks/>
              </p:cNvSpPr>
              <p:nvPr/>
            </p:nvSpPr>
            <p:spPr bwMode="auto">
              <a:xfrm>
                <a:off x="5133975" y="5219700"/>
                <a:ext cx="153988" cy="47625"/>
              </a:xfrm>
              <a:custGeom>
                <a:avLst/>
                <a:gdLst>
                  <a:gd name="T0" fmla="*/ 0 w 97"/>
                  <a:gd name="T1" fmla="*/ 0 h 30"/>
                  <a:gd name="T2" fmla="*/ 0 w 97"/>
                  <a:gd name="T3" fmla="*/ 30 h 30"/>
                  <a:gd name="T4" fmla="*/ 97 w 97"/>
                  <a:gd name="T5" fmla="*/ 30 h 30"/>
                  <a:gd name="T6" fmla="*/ 92 w 97"/>
                  <a:gd name="T7" fmla="*/ 0 h 30"/>
                  <a:gd name="T8" fmla="*/ 0 w 97"/>
                  <a:gd name="T9" fmla="*/ 0 h 30"/>
                </a:gdLst>
                <a:ahLst/>
                <a:cxnLst>
                  <a:cxn ang="0">
                    <a:pos x="T0" y="T1"/>
                  </a:cxn>
                  <a:cxn ang="0">
                    <a:pos x="T2" y="T3"/>
                  </a:cxn>
                  <a:cxn ang="0">
                    <a:pos x="T4" y="T5"/>
                  </a:cxn>
                  <a:cxn ang="0">
                    <a:pos x="T6" y="T7"/>
                  </a:cxn>
                  <a:cxn ang="0">
                    <a:pos x="T8" y="T9"/>
                  </a:cxn>
                </a:cxnLst>
                <a:rect l="0" t="0" r="r" b="b"/>
                <a:pathLst>
                  <a:path w="97" h="30">
                    <a:moveTo>
                      <a:pt x="0" y="0"/>
                    </a:moveTo>
                    <a:lnTo>
                      <a:pt x="0" y="30"/>
                    </a:lnTo>
                    <a:lnTo>
                      <a:pt x="97" y="30"/>
                    </a:lnTo>
                    <a:lnTo>
                      <a:pt x="9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215"/>
              <p:cNvSpPr>
                <a:spLocks/>
              </p:cNvSpPr>
              <p:nvPr/>
            </p:nvSpPr>
            <p:spPr bwMode="auto">
              <a:xfrm>
                <a:off x="4946650" y="5106988"/>
                <a:ext cx="322263" cy="44450"/>
              </a:xfrm>
              <a:custGeom>
                <a:avLst/>
                <a:gdLst>
                  <a:gd name="T0" fmla="*/ 196 w 203"/>
                  <a:gd name="T1" fmla="*/ 0 h 28"/>
                  <a:gd name="T2" fmla="*/ 3 w 203"/>
                  <a:gd name="T3" fmla="*/ 0 h 28"/>
                  <a:gd name="T4" fmla="*/ 0 w 203"/>
                  <a:gd name="T5" fmla="*/ 28 h 28"/>
                  <a:gd name="T6" fmla="*/ 203 w 203"/>
                  <a:gd name="T7" fmla="*/ 28 h 28"/>
                  <a:gd name="T8" fmla="*/ 196 w 203"/>
                  <a:gd name="T9" fmla="*/ 0 h 28"/>
                </a:gdLst>
                <a:ahLst/>
                <a:cxnLst>
                  <a:cxn ang="0">
                    <a:pos x="T0" y="T1"/>
                  </a:cxn>
                  <a:cxn ang="0">
                    <a:pos x="T2" y="T3"/>
                  </a:cxn>
                  <a:cxn ang="0">
                    <a:pos x="T4" y="T5"/>
                  </a:cxn>
                  <a:cxn ang="0">
                    <a:pos x="T6" y="T7"/>
                  </a:cxn>
                  <a:cxn ang="0">
                    <a:pos x="T8" y="T9"/>
                  </a:cxn>
                </a:cxnLst>
                <a:rect l="0" t="0" r="r" b="b"/>
                <a:pathLst>
                  <a:path w="203" h="28">
                    <a:moveTo>
                      <a:pt x="196" y="0"/>
                    </a:moveTo>
                    <a:lnTo>
                      <a:pt x="3" y="0"/>
                    </a:lnTo>
                    <a:lnTo>
                      <a:pt x="0" y="28"/>
                    </a:lnTo>
                    <a:lnTo>
                      <a:pt x="203" y="28"/>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216"/>
              <p:cNvSpPr>
                <a:spLocks/>
              </p:cNvSpPr>
              <p:nvPr/>
            </p:nvSpPr>
            <p:spPr bwMode="auto">
              <a:xfrm>
                <a:off x="4786313" y="4994275"/>
                <a:ext cx="460375" cy="44450"/>
              </a:xfrm>
              <a:custGeom>
                <a:avLst/>
                <a:gdLst>
                  <a:gd name="T0" fmla="*/ 285 w 290"/>
                  <a:gd name="T1" fmla="*/ 0 h 28"/>
                  <a:gd name="T2" fmla="*/ 2 w 290"/>
                  <a:gd name="T3" fmla="*/ 0 h 28"/>
                  <a:gd name="T4" fmla="*/ 0 w 290"/>
                  <a:gd name="T5" fmla="*/ 28 h 28"/>
                  <a:gd name="T6" fmla="*/ 290 w 290"/>
                  <a:gd name="T7" fmla="*/ 28 h 28"/>
                  <a:gd name="T8" fmla="*/ 285 w 290"/>
                  <a:gd name="T9" fmla="*/ 0 h 28"/>
                </a:gdLst>
                <a:ahLst/>
                <a:cxnLst>
                  <a:cxn ang="0">
                    <a:pos x="T0" y="T1"/>
                  </a:cxn>
                  <a:cxn ang="0">
                    <a:pos x="T2" y="T3"/>
                  </a:cxn>
                  <a:cxn ang="0">
                    <a:pos x="T4" y="T5"/>
                  </a:cxn>
                  <a:cxn ang="0">
                    <a:pos x="T6" y="T7"/>
                  </a:cxn>
                  <a:cxn ang="0">
                    <a:pos x="T8" y="T9"/>
                  </a:cxn>
                </a:cxnLst>
                <a:rect l="0" t="0" r="r" b="b"/>
                <a:pathLst>
                  <a:path w="290" h="28">
                    <a:moveTo>
                      <a:pt x="285" y="0"/>
                    </a:moveTo>
                    <a:lnTo>
                      <a:pt x="2" y="0"/>
                    </a:lnTo>
                    <a:lnTo>
                      <a:pt x="0" y="28"/>
                    </a:lnTo>
                    <a:lnTo>
                      <a:pt x="290" y="28"/>
                    </a:lnTo>
                    <a:lnTo>
                      <a:pt x="2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217"/>
              <p:cNvSpPr>
                <a:spLocks/>
              </p:cNvSpPr>
              <p:nvPr/>
            </p:nvSpPr>
            <p:spPr bwMode="auto">
              <a:xfrm>
                <a:off x="4654550" y="4878388"/>
                <a:ext cx="569913" cy="47625"/>
              </a:xfrm>
              <a:custGeom>
                <a:avLst/>
                <a:gdLst>
                  <a:gd name="T0" fmla="*/ 354 w 359"/>
                  <a:gd name="T1" fmla="*/ 0 h 30"/>
                  <a:gd name="T2" fmla="*/ 2 w 359"/>
                  <a:gd name="T3" fmla="*/ 0 h 30"/>
                  <a:gd name="T4" fmla="*/ 0 w 359"/>
                  <a:gd name="T5" fmla="*/ 30 h 30"/>
                  <a:gd name="T6" fmla="*/ 359 w 359"/>
                  <a:gd name="T7" fmla="*/ 30 h 30"/>
                  <a:gd name="T8" fmla="*/ 354 w 359"/>
                  <a:gd name="T9" fmla="*/ 0 h 30"/>
                </a:gdLst>
                <a:ahLst/>
                <a:cxnLst>
                  <a:cxn ang="0">
                    <a:pos x="T0" y="T1"/>
                  </a:cxn>
                  <a:cxn ang="0">
                    <a:pos x="T2" y="T3"/>
                  </a:cxn>
                  <a:cxn ang="0">
                    <a:pos x="T4" y="T5"/>
                  </a:cxn>
                  <a:cxn ang="0">
                    <a:pos x="T6" y="T7"/>
                  </a:cxn>
                  <a:cxn ang="0">
                    <a:pos x="T8" y="T9"/>
                  </a:cxn>
                </a:cxnLst>
                <a:rect l="0" t="0" r="r" b="b"/>
                <a:pathLst>
                  <a:path w="359" h="30">
                    <a:moveTo>
                      <a:pt x="354" y="0"/>
                    </a:moveTo>
                    <a:lnTo>
                      <a:pt x="2" y="0"/>
                    </a:lnTo>
                    <a:lnTo>
                      <a:pt x="0" y="30"/>
                    </a:lnTo>
                    <a:lnTo>
                      <a:pt x="359" y="30"/>
                    </a:lnTo>
                    <a:lnTo>
                      <a:pt x="3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218"/>
              <p:cNvSpPr>
                <a:spLocks/>
              </p:cNvSpPr>
              <p:nvPr/>
            </p:nvSpPr>
            <p:spPr bwMode="auto">
              <a:xfrm>
                <a:off x="4797425" y="4765675"/>
                <a:ext cx="407988" cy="44450"/>
              </a:xfrm>
              <a:custGeom>
                <a:avLst/>
                <a:gdLst>
                  <a:gd name="T0" fmla="*/ 250 w 257"/>
                  <a:gd name="T1" fmla="*/ 0 h 28"/>
                  <a:gd name="T2" fmla="*/ 0 w 257"/>
                  <a:gd name="T3" fmla="*/ 0 h 28"/>
                  <a:gd name="T4" fmla="*/ 0 w 257"/>
                  <a:gd name="T5" fmla="*/ 28 h 28"/>
                  <a:gd name="T6" fmla="*/ 257 w 257"/>
                  <a:gd name="T7" fmla="*/ 28 h 28"/>
                  <a:gd name="T8" fmla="*/ 250 w 257"/>
                  <a:gd name="T9" fmla="*/ 0 h 28"/>
                </a:gdLst>
                <a:ahLst/>
                <a:cxnLst>
                  <a:cxn ang="0">
                    <a:pos x="T0" y="T1"/>
                  </a:cxn>
                  <a:cxn ang="0">
                    <a:pos x="T2" y="T3"/>
                  </a:cxn>
                  <a:cxn ang="0">
                    <a:pos x="T4" y="T5"/>
                  </a:cxn>
                  <a:cxn ang="0">
                    <a:pos x="T6" y="T7"/>
                  </a:cxn>
                  <a:cxn ang="0">
                    <a:pos x="T8" y="T9"/>
                  </a:cxn>
                </a:cxnLst>
                <a:rect l="0" t="0" r="r" b="b"/>
                <a:pathLst>
                  <a:path w="257" h="28">
                    <a:moveTo>
                      <a:pt x="250" y="0"/>
                    </a:moveTo>
                    <a:lnTo>
                      <a:pt x="0" y="0"/>
                    </a:lnTo>
                    <a:lnTo>
                      <a:pt x="0" y="28"/>
                    </a:lnTo>
                    <a:lnTo>
                      <a:pt x="257" y="28"/>
                    </a:lnTo>
                    <a:lnTo>
                      <a:pt x="2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91" name="Group 190"/>
          <p:cNvGrpSpPr/>
          <p:nvPr/>
        </p:nvGrpSpPr>
        <p:grpSpPr>
          <a:xfrm>
            <a:off x="1681091" y="4116155"/>
            <a:ext cx="695367" cy="650723"/>
            <a:chOff x="-3776663" y="1617663"/>
            <a:chExt cx="3090863" cy="2892424"/>
          </a:xfrm>
          <a:solidFill>
            <a:schemeClr val="accent6"/>
          </a:solidFill>
        </p:grpSpPr>
        <p:sp>
          <p:nvSpPr>
            <p:cNvPr id="192" name="Freeform 33"/>
            <p:cNvSpPr>
              <a:spLocks noEditPoints="1"/>
            </p:cNvSpPr>
            <p:nvPr/>
          </p:nvSpPr>
          <p:spPr bwMode="auto">
            <a:xfrm>
              <a:off x="-3103563" y="2114550"/>
              <a:ext cx="2417763" cy="2395537"/>
            </a:xfrm>
            <a:custGeom>
              <a:avLst/>
              <a:gdLst>
                <a:gd name="T0" fmla="*/ 1010 w 1572"/>
                <a:gd name="T1" fmla="*/ 523 h 1558"/>
                <a:gd name="T2" fmla="*/ 951 w 1572"/>
                <a:gd name="T3" fmla="*/ 755 h 1558"/>
                <a:gd name="T4" fmla="*/ 955 w 1572"/>
                <a:gd name="T5" fmla="*/ 783 h 1558"/>
                <a:gd name="T6" fmla="*/ 1525 w 1572"/>
                <a:gd name="T7" fmla="*/ 1352 h 1558"/>
                <a:gd name="T8" fmla="*/ 1554 w 1572"/>
                <a:gd name="T9" fmla="*/ 1390 h 1558"/>
                <a:gd name="T10" fmla="*/ 1540 w 1572"/>
                <a:gd name="T11" fmla="*/ 1478 h 1558"/>
                <a:gd name="T12" fmla="*/ 1485 w 1572"/>
                <a:gd name="T13" fmla="*/ 1533 h 1558"/>
                <a:gd name="T14" fmla="*/ 1414 w 1572"/>
                <a:gd name="T15" fmla="*/ 1548 h 1558"/>
                <a:gd name="T16" fmla="*/ 1365 w 1572"/>
                <a:gd name="T17" fmla="*/ 1515 h 1558"/>
                <a:gd name="T18" fmla="*/ 797 w 1572"/>
                <a:gd name="T19" fmla="*/ 947 h 1558"/>
                <a:gd name="T20" fmla="*/ 767 w 1572"/>
                <a:gd name="T21" fmla="*/ 942 h 1558"/>
                <a:gd name="T22" fmla="*/ 48 w 1572"/>
                <a:gd name="T23" fmla="*/ 609 h 1558"/>
                <a:gd name="T24" fmla="*/ 443 w 1572"/>
                <a:gd name="T25" fmla="*/ 45 h 1558"/>
                <a:gd name="T26" fmla="*/ 1002 w 1572"/>
                <a:gd name="T27" fmla="*/ 436 h 1558"/>
                <a:gd name="T28" fmla="*/ 1010 w 1572"/>
                <a:gd name="T29" fmla="*/ 523 h 1558"/>
                <a:gd name="T30" fmla="*/ 915 w 1572"/>
                <a:gd name="T31" fmla="*/ 499 h 1558"/>
                <a:gd name="T32" fmla="*/ 513 w 1572"/>
                <a:gd name="T33" fmla="*/ 128 h 1558"/>
                <a:gd name="T34" fmla="*/ 146 w 1572"/>
                <a:gd name="T35" fmla="*/ 528 h 1558"/>
                <a:gd name="T36" fmla="*/ 571 w 1572"/>
                <a:gd name="T37" fmla="*/ 894 h 1558"/>
                <a:gd name="T38" fmla="*/ 915 w 1572"/>
                <a:gd name="T39" fmla="*/ 499 h 1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2" h="1558">
                  <a:moveTo>
                    <a:pt x="1010" y="523"/>
                  </a:moveTo>
                  <a:cubicBezTo>
                    <a:pt x="1010" y="605"/>
                    <a:pt x="991" y="683"/>
                    <a:pt x="951" y="755"/>
                  </a:cubicBezTo>
                  <a:cubicBezTo>
                    <a:pt x="944" y="767"/>
                    <a:pt x="945" y="773"/>
                    <a:pt x="955" y="783"/>
                  </a:cubicBezTo>
                  <a:cubicBezTo>
                    <a:pt x="1145" y="973"/>
                    <a:pt x="1335" y="1163"/>
                    <a:pt x="1525" y="1352"/>
                  </a:cubicBezTo>
                  <a:cubicBezTo>
                    <a:pt x="1537" y="1364"/>
                    <a:pt x="1547" y="1376"/>
                    <a:pt x="1554" y="1390"/>
                  </a:cubicBezTo>
                  <a:cubicBezTo>
                    <a:pt x="1572" y="1427"/>
                    <a:pt x="1569" y="1449"/>
                    <a:pt x="1540" y="1478"/>
                  </a:cubicBezTo>
                  <a:cubicBezTo>
                    <a:pt x="1522" y="1496"/>
                    <a:pt x="1503" y="1514"/>
                    <a:pt x="1485" y="1533"/>
                  </a:cubicBezTo>
                  <a:cubicBezTo>
                    <a:pt x="1465" y="1556"/>
                    <a:pt x="1441" y="1558"/>
                    <a:pt x="1414" y="1548"/>
                  </a:cubicBezTo>
                  <a:cubicBezTo>
                    <a:pt x="1395" y="1541"/>
                    <a:pt x="1379" y="1530"/>
                    <a:pt x="1365" y="1515"/>
                  </a:cubicBezTo>
                  <a:cubicBezTo>
                    <a:pt x="1176" y="1326"/>
                    <a:pt x="986" y="1136"/>
                    <a:pt x="797" y="947"/>
                  </a:cubicBezTo>
                  <a:cubicBezTo>
                    <a:pt x="787" y="937"/>
                    <a:pt x="780" y="935"/>
                    <a:pt x="767" y="942"/>
                  </a:cubicBezTo>
                  <a:cubicBezTo>
                    <a:pt x="477" y="1111"/>
                    <a:pt x="108" y="940"/>
                    <a:pt x="48" y="609"/>
                  </a:cubicBezTo>
                  <a:cubicBezTo>
                    <a:pt x="0" y="344"/>
                    <a:pt x="177" y="92"/>
                    <a:pt x="443" y="45"/>
                  </a:cubicBezTo>
                  <a:cubicBezTo>
                    <a:pt x="705" y="0"/>
                    <a:pt x="953" y="174"/>
                    <a:pt x="1002" y="436"/>
                  </a:cubicBezTo>
                  <a:cubicBezTo>
                    <a:pt x="1007" y="465"/>
                    <a:pt x="1010" y="494"/>
                    <a:pt x="1010" y="523"/>
                  </a:cubicBezTo>
                  <a:close/>
                  <a:moveTo>
                    <a:pt x="915" y="499"/>
                  </a:moveTo>
                  <a:cubicBezTo>
                    <a:pt x="907" y="283"/>
                    <a:pt x="726" y="117"/>
                    <a:pt x="513" y="128"/>
                  </a:cubicBezTo>
                  <a:cubicBezTo>
                    <a:pt x="297" y="138"/>
                    <a:pt x="137" y="319"/>
                    <a:pt x="146" y="528"/>
                  </a:cubicBezTo>
                  <a:cubicBezTo>
                    <a:pt x="156" y="756"/>
                    <a:pt x="356" y="917"/>
                    <a:pt x="571" y="894"/>
                  </a:cubicBezTo>
                  <a:cubicBezTo>
                    <a:pt x="765" y="873"/>
                    <a:pt x="922" y="706"/>
                    <a:pt x="915" y="49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3" name="Freeform 34"/>
            <p:cNvSpPr>
              <a:spLocks/>
            </p:cNvSpPr>
            <p:nvPr/>
          </p:nvSpPr>
          <p:spPr bwMode="auto">
            <a:xfrm>
              <a:off x="-1931988" y="1624013"/>
              <a:ext cx="1135063" cy="1593850"/>
            </a:xfrm>
            <a:custGeom>
              <a:avLst/>
              <a:gdLst>
                <a:gd name="T0" fmla="*/ 274 w 738"/>
                <a:gd name="T1" fmla="*/ 1037 h 1037"/>
                <a:gd name="T2" fmla="*/ 310 w 738"/>
                <a:gd name="T3" fmla="*/ 864 h 1037"/>
                <a:gd name="T4" fmla="*/ 25 w 738"/>
                <a:gd name="T5" fmla="*/ 362 h 1037"/>
                <a:gd name="T6" fmla="*/ 7 w 738"/>
                <a:gd name="T7" fmla="*/ 344 h 1037"/>
                <a:gd name="T8" fmla="*/ 18 w 738"/>
                <a:gd name="T9" fmla="*/ 287 h 1037"/>
                <a:gd name="T10" fmla="*/ 27 w 738"/>
                <a:gd name="T11" fmla="*/ 266 h 1037"/>
                <a:gd name="T12" fmla="*/ 33 w 738"/>
                <a:gd name="T13" fmla="*/ 153 h 1037"/>
                <a:gd name="T14" fmla="*/ 219 w 738"/>
                <a:gd name="T15" fmla="*/ 1 h 1037"/>
                <a:gd name="T16" fmla="*/ 312 w 738"/>
                <a:gd name="T17" fmla="*/ 11 h 1037"/>
                <a:gd name="T18" fmla="*/ 446 w 738"/>
                <a:gd name="T19" fmla="*/ 186 h 1037"/>
                <a:gd name="T20" fmla="*/ 447 w 738"/>
                <a:gd name="T21" fmla="*/ 250 h 1037"/>
                <a:gd name="T22" fmla="*/ 460 w 738"/>
                <a:gd name="T23" fmla="*/ 292 h 1037"/>
                <a:gd name="T24" fmla="*/ 465 w 738"/>
                <a:gd name="T25" fmla="*/ 363 h 1037"/>
                <a:gd name="T26" fmla="*/ 420 w 738"/>
                <a:gd name="T27" fmla="*/ 453 h 1037"/>
                <a:gd name="T28" fmla="*/ 403 w 738"/>
                <a:gd name="T29" fmla="*/ 484 h 1037"/>
                <a:gd name="T30" fmla="*/ 366 w 738"/>
                <a:gd name="T31" fmla="*/ 556 h 1037"/>
                <a:gd name="T32" fmla="*/ 371 w 738"/>
                <a:gd name="T33" fmla="*/ 578 h 1037"/>
                <a:gd name="T34" fmla="*/ 540 w 738"/>
                <a:gd name="T35" fmla="*/ 657 h 1037"/>
                <a:gd name="T36" fmla="*/ 727 w 738"/>
                <a:gd name="T37" fmla="*/ 903 h 1037"/>
                <a:gd name="T38" fmla="*/ 729 w 738"/>
                <a:gd name="T39" fmla="*/ 917 h 1037"/>
                <a:gd name="T40" fmla="*/ 683 w 738"/>
                <a:gd name="T41" fmla="*/ 989 h 1037"/>
                <a:gd name="T42" fmla="*/ 572 w 738"/>
                <a:gd name="T43" fmla="*/ 1011 h 1037"/>
                <a:gd name="T44" fmla="*/ 274 w 738"/>
                <a:gd name="T45" fmla="*/ 1037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38" h="1037">
                  <a:moveTo>
                    <a:pt x="274" y="1037"/>
                  </a:moveTo>
                  <a:cubicBezTo>
                    <a:pt x="295" y="980"/>
                    <a:pt x="309" y="923"/>
                    <a:pt x="310" y="864"/>
                  </a:cubicBezTo>
                  <a:cubicBezTo>
                    <a:pt x="315" y="640"/>
                    <a:pt x="214" y="476"/>
                    <a:pt x="25" y="362"/>
                  </a:cubicBezTo>
                  <a:cubicBezTo>
                    <a:pt x="17" y="357"/>
                    <a:pt x="6" y="357"/>
                    <a:pt x="7" y="344"/>
                  </a:cubicBezTo>
                  <a:cubicBezTo>
                    <a:pt x="8" y="324"/>
                    <a:pt x="0" y="301"/>
                    <a:pt x="18" y="287"/>
                  </a:cubicBezTo>
                  <a:cubicBezTo>
                    <a:pt x="27" y="280"/>
                    <a:pt x="27" y="274"/>
                    <a:pt x="27" y="266"/>
                  </a:cubicBezTo>
                  <a:cubicBezTo>
                    <a:pt x="29" y="228"/>
                    <a:pt x="25" y="190"/>
                    <a:pt x="33" y="153"/>
                  </a:cubicBezTo>
                  <a:cubicBezTo>
                    <a:pt x="52" y="60"/>
                    <a:pt x="118" y="6"/>
                    <a:pt x="219" y="1"/>
                  </a:cubicBezTo>
                  <a:cubicBezTo>
                    <a:pt x="251" y="0"/>
                    <a:pt x="282" y="2"/>
                    <a:pt x="312" y="11"/>
                  </a:cubicBezTo>
                  <a:cubicBezTo>
                    <a:pt x="393" y="34"/>
                    <a:pt x="442" y="98"/>
                    <a:pt x="446" y="186"/>
                  </a:cubicBezTo>
                  <a:cubicBezTo>
                    <a:pt x="447" y="208"/>
                    <a:pt x="446" y="229"/>
                    <a:pt x="447" y="250"/>
                  </a:cubicBezTo>
                  <a:cubicBezTo>
                    <a:pt x="447" y="265"/>
                    <a:pt x="447" y="278"/>
                    <a:pt x="460" y="292"/>
                  </a:cubicBezTo>
                  <a:cubicBezTo>
                    <a:pt x="476" y="311"/>
                    <a:pt x="469" y="339"/>
                    <a:pt x="465" y="363"/>
                  </a:cubicBezTo>
                  <a:cubicBezTo>
                    <a:pt x="459" y="397"/>
                    <a:pt x="443" y="427"/>
                    <a:pt x="420" y="453"/>
                  </a:cubicBezTo>
                  <a:cubicBezTo>
                    <a:pt x="412" y="463"/>
                    <a:pt x="407" y="473"/>
                    <a:pt x="403" y="484"/>
                  </a:cubicBezTo>
                  <a:cubicBezTo>
                    <a:pt x="396" y="511"/>
                    <a:pt x="384" y="535"/>
                    <a:pt x="366" y="556"/>
                  </a:cubicBezTo>
                  <a:cubicBezTo>
                    <a:pt x="356" y="568"/>
                    <a:pt x="361" y="572"/>
                    <a:pt x="371" y="578"/>
                  </a:cubicBezTo>
                  <a:cubicBezTo>
                    <a:pt x="425" y="609"/>
                    <a:pt x="481" y="637"/>
                    <a:pt x="540" y="657"/>
                  </a:cubicBezTo>
                  <a:cubicBezTo>
                    <a:pt x="659" y="698"/>
                    <a:pt x="707" y="790"/>
                    <a:pt x="727" y="903"/>
                  </a:cubicBezTo>
                  <a:cubicBezTo>
                    <a:pt x="728" y="908"/>
                    <a:pt x="728" y="913"/>
                    <a:pt x="729" y="917"/>
                  </a:cubicBezTo>
                  <a:cubicBezTo>
                    <a:pt x="738" y="961"/>
                    <a:pt x="728" y="977"/>
                    <a:pt x="683" y="989"/>
                  </a:cubicBezTo>
                  <a:cubicBezTo>
                    <a:pt x="647" y="1000"/>
                    <a:pt x="609" y="1005"/>
                    <a:pt x="572" y="1011"/>
                  </a:cubicBezTo>
                  <a:cubicBezTo>
                    <a:pt x="474" y="1027"/>
                    <a:pt x="376" y="1033"/>
                    <a:pt x="274" y="10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4" name="Freeform 35"/>
            <p:cNvSpPr>
              <a:spLocks/>
            </p:cNvSpPr>
            <p:nvPr/>
          </p:nvSpPr>
          <p:spPr bwMode="auto">
            <a:xfrm>
              <a:off x="-3776663" y="1617663"/>
              <a:ext cx="1125538" cy="1600200"/>
            </a:xfrm>
            <a:custGeom>
              <a:avLst/>
              <a:gdLst>
                <a:gd name="T0" fmla="*/ 452 w 732"/>
                <a:gd name="T1" fmla="*/ 1041 h 1041"/>
                <a:gd name="T2" fmla="*/ 306 w 732"/>
                <a:gd name="T3" fmla="*/ 1033 h 1041"/>
                <a:gd name="T4" fmla="*/ 54 w 732"/>
                <a:gd name="T5" fmla="*/ 994 h 1041"/>
                <a:gd name="T6" fmla="*/ 28 w 732"/>
                <a:gd name="T7" fmla="*/ 984 h 1041"/>
                <a:gd name="T8" fmla="*/ 3 w 732"/>
                <a:gd name="T9" fmla="*/ 942 h 1041"/>
                <a:gd name="T10" fmla="*/ 74 w 732"/>
                <a:gd name="T11" fmla="*/ 743 h 1041"/>
                <a:gd name="T12" fmla="*/ 139 w 732"/>
                <a:gd name="T13" fmla="*/ 689 h 1041"/>
                <a:gd name="T14" fmla="*/ 337 w 732"/>
                <a:gd name="T15" fmla="*/ 596 h 1041"/>
                <a:gd name="T16" fmla="*/ 374 w 732"/>
                <a:gd name="T17" fmla="*/ 573 h 1041"/>
                <a:gd name="T18" fmla="*/ 354 w 732"/>
                <a:gd name="T19" fmla="*/ 538 h 1041"/>
                <a:gd name="T20" fmla="*/ 286 w 732"/>
                <a:gd name="T21" fmla="*/ 411 h 1041"/>
                <a:gd name="T22" fmla="*/ 267 w 732"/>
                <a:gd name="T23" fmla="*/ 325 h 1041"/>
                <a:gd name="T24" fmla="*/ 284 w 732"/>
                <a:gd name="T25" fmla="*/ 288 h 1041"/>
                <a:gd name="T26" fmla="*/ 288 w 732"/>
                <a:gd name="T27" fmla="*/ 271 h 1041"/>
                <a:gd name="T28" fmla="*/ 293 w 732"/>
                <a:gd name="T29" fmla="*/ 161 h 1041"/>
                <a:gd name="T30" fmla="*/ 440 w 732"/>
                <a:gd name="T31" fmla="*/ 11 h 1041"/>
                <a:gd name="T32" fmla="*/ 597 w 732"/>
                <a:gd name="T33" fmla="*/ 23 h 1041"/>
                <a:gd name="T34" fmla="*/ 706 w 732"/>
                <a:gd name="T35" fmla="*/ 190 h 1041"/>
                <a:gd name="T36" fmla="*/ 707 w 732"/>
                <a:gd name="T37" fmla="*/ 252 h 1041"/>
                <a:gd name="T38" fmla="*/ 721 w 732"/>
                <a:gd name="T39" fmla="*/ 295 h 1041"/>
                <a:gd name="T40" fmla="*/ 729 w 732"/>
                <a:gd name="T41" fmla="*/ 335 h 1041"/>
                <a:gd name="T42" fmla="*/ 707 w 732"/>
                <a:gd name="T43" fmla="*/ 363 h 1041"/>
                <a:gd name="T44" fmla="*/ 425 w 732"/>
                <a:gd name="T45" fmla="*/ 737 h 1041"/>
                <a:gd name="T46" fmla="*/ 445 w 732"/>
                <a:gd name="T47" fmla="*/ 1021 h 1041"/>
                <a:gd name="T48" fmla="*/ 452 w 732"/>
                <a:gd name="T49" fmla="*/ 1041 h 10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2" h="1041">
                  <a:moveTo>
                    <a:pt x="452" y="1041"/>
                  </a:moveTo>
                  <a:cubicBezTo>
                    <a:pt x="402" y="1038"/>
                    <a:pt x="354" y="1037"/>
                    <a:pt x="306" y="1033"/>
                  </a:cubicBezTo>
                  <a:cubicBezTo>
                    <a:pt x="222" y="1025"/>
                    <a:pt x="137" y="1015"/>
                    <a:pt x="54" y="994"/>
                  </a:cubicBezTo>
                  <a:cubicBezTo>
                    <a:pt x="45" y="991"/>
                    <a:pt x="36" y="988"/>
                    <a:pt x="28" y="984"/>
                  </a:cubicBezTo>
                  <a:cubicBezTo>
                    <a:pt x="10" y="976"/>
                    <a:pt x="0" y="963"/>
                    <a:pt x="3" y="942"/>
                  </a:cubicBezTo>
                  <a:cubicBezTo>
                    <a:pt x="12" y="870"/>
                    <a:pt x="31" y="802"/>
                    <a:pt x="74" y="743"/>
                  </a:cubicBezTo>
                  <a:cubicBezTo>
                    <a:pt x="91" y="719"/>
                    <a:pt x="113" y="701"/>
                    <a:pt x="139" y="689"/>
                  </a:cubicBezTo>
                  <a:cubicBezTo>
                    <a:pt x="204" y="656"/>
                    <a:pt x="273" y="631"/>
                    <a:pt x="337" y="596"/>
                  </a:cubicBezTo>
                  <a:cubicBezTo>
                    <a:pt x="350" y="589"/>
                    <a:pt x="369" y="584"/>
                    <a:pt x="374" y="573"/>
                  </a:cubicBezTo>
                  <a:cubicBezTo>
                    <a:pt x="379" y="562"/>
                    <a:pt x="359" y="551"/>
                    <a:pt x="354" y="538"/>
                  </a:cubicBezTo>
                  <a:cubicBezTo>
                    <a:pt x="336" y="494"/>
                    <a:pt x="311" y="452"/>
                    <a:pt x="286" y="411"/>
                  </a:cubicBezTo>
                  <a:cubicBezTo>
                    <a:pt x="270" y="386"/>
                    <a:pt x="265" y="355"/>
                    <a:pt x="267" y="325"/>
                  </a:cubicBezTo>
                  <a:cubicBezTo>
                    <a:pt x="268" y="311"/>
                    <a:pt x="267" y="295"/>
                    <a:pt x="284" y="288"/>
                  </a:cubicBezTo>
                  <a:cubicBezTo>
                    <a:pt x="291" y="285"/>
                    <a:pt x="288" y="277"/>
                    <a:pt x="288" y="271"/>
                  </a:cubicBezTo>
                  <a:cubicBezTo>
                    <a:pt x="290" y="235"/>
                    <a:pt x="287" y="197"/>
                    <a:pt x="293" y="161"/>
                  </a:cubicBezTo>
                  <a:cubicBezTo>
                    <a:pt x="306" y="79"/>
                    <a:pt x="357" y="28"/>
                    <a:pt x="440" y="11"/>
                  </a:cubicBezTo>
                  <a:cubicBezTo>
                    <a:pt x="493" y="0"/>
                    <a:pt x="546" y="2"/>
                    <a:pt x="597" y="23"/>
                  </a:cubicBezTo>
                  <a:cubicBezTo>
                    <a:pt x="670" y="54"/>
                    <a:pt x="701" y="114"/>
                    <a:pt x="706" y="190"/>
                  </a:cubicBezTo>
                  <a:cubicBezTo>
                    <a:pt x="708" y="211"/>
                    <a:pt x="706" y="232"/>
                    <a:pt x="707" y="252"/>
                  </a:cubicBezTo>
                  <a:cubicBezTo>
                    <a:pt x="708" y="268"/>
                    <a:pt x="702" y="283"/>
                    <a:pt x="721" y="295"/>
                  </a:cubicBezTo>
                  <a:cubicBezTo>
                    <a:pt x="732" y="303"/>
                    <a:pt x="726" y="321"/>
                    <a:pt x="729" y="335"/>
                  </a:cubicBezTo>
                  <a:cubicBezTo>
                    <a:pt x="732" y="353"/>
                    <a:pt x="718" y="357"/>
                    <a:pt x="707" y="363"/>
                  </a:cubicBezTo>
                  <a:cubicBezTo>
                    <a:pt x="559" y="448"/>
                    <a:pt x="462" y="570"/>
                    <a:pt x="425" y="737"/>
                  </a:cubicBezTo>
                  <a:cubicBezTo>
                    <a:pt x="405" y="833"/>
                    <a:pt x="413" y="928"/>
                    <a:pt x="445" y="1021"/>
                  </a:cubicBezTo>
                  <a:cubicBezTo>
                    <a:pt x="447" y="1027"/>
                    <a:pt x="449" y="1033"/>
                    <a:pt x="452" y="10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5" name="Freeform 36"/>
            <p:cNvSpPr>
              <a:spLocks/>
            </p:cNvSpPr>
            <p:nvPr/>
          </p:nvSpPr>
          <p:spPr bwMode="auto">
            <a:xfrm>
              <a:off x="-3151188" y="3549650"/>
              <a:ext cx="1666875" cy="641350"/>
            </a:xfrm>
            <a:custGeom>
              <a:avLst/>
              <a:gdLst>
                <a:gd name="T0" fmla="*/ 1079 w 1084"/>
                <a:gd name="T1" fmla="*/ 357 h 418"/>
                <a:gd name="T2" fmla="*/ 958 w 1084"/>
                <a:gd name="T3" fmla="*/ 384 h 418"/>
                <a:gd name="T4" fmla="*/ 543 w 1084"/>
                <a:gd name="T5" fmla="*/ 416 h 418"/>
                <a:gd name="T6" fmla="*/ 68 w 1084"/>
                <a:gd name="T7" fmla="*/ 365 h 418"/>
                <a:gd name="T8" fmla="*/ 45 w 1084"/>
                <a:gd name="T9" fmla="*/ 358 h 418"/>
                <a:gd name="T10" fmla="*/ 6 w 1084"/>
                <a:gd name="T11" fmla="*/ 289 h 418"/>
                <a:gd name="T12" fmla="*/ 80 w 1084"/>
                <a:gd name="T13" fmla="*/ 85 h 418"/>
                <a:gd name="T14" fmla="*/ 187 w 1084"/>
                <a:gd name="T15" fmla="*/ 5 h 418"/>
                <a:gd name="T16" fmla="*/ 207 w 1084"/>
                <a:gd name="T17" fmla="*/ 12 h 418"/>
                <a:gd name="T18" fmla="*/ 448 w 1084"/>
                <a:gd name="T19" fmla="*/ 126 h 418"/>
                <a:gd name="T20" fmla="*/ 783 w 1084"/>
                <a:gd name="T21" fmla="*/ 87 h 418"/>
                <a:gd name="T22" fmla="*/ 823 w 1084"/>
                <a:gd name="T23" fmla="*/ 95 h 418"/>
                <a:gd name="T24" fmla="*/ 1084 w 1084"/>
                <a:gd name="T25" fmla="*/ 348 h 418"/>
                <a:gd name="T26" fmla="*/ 1079 w 1084"/>
                <a:gd name="T27" fmla="*/ 35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4" h="418">
                  <a:moveTo>
                    <a:pt x="1079" y="357"/>
                  </a:moveTo>
                  <a:cubicBezTo>
                    <a:pt x="1040" y="371"/>
                    <a:pt x="999" y="377"/>
                    <a:pt x="958" y="384"/>
                  </a:cubicBezTo>
                  <a:cubicBezTo>
                    <a:pt x="821" y="406"/>
                    <a:pt x="682" y="418"/>
                    <a:pt x="543" y="416"/>
                  </a:cubicBezTo>
                  <a:cubicBezTo>
                    <a:pt x="383" y="414"/>
                    <a:pt x="224" y="401"/>
                    <a:pt x="68" y="365"/>
                  </a:cubicBezTo>
                  <a:cubicBezTo>
                    <a:pt x="60" y="363"/>
                    <a:pt x="53" y="360"/>
                    <a:pt x="45" y="358"/>
                  </a:cubicBezTo>
                  <a:cubicBezTo>
                    <a:pt x="8" y="345"/>
                    <a:pt x="0" y="328"/>
                    <a:pt x="6" y="289"/>
                  </a:cubicBezTo>
                  <a:cubicBezTo>
                    <a:pt x="17" y="216"/>
                    <a:pt x="38" y="147"/>
                    <a:pt x="80" y="85"/>
                  </a:cubicBezTo>
                  <a:cubicBezTo>
                    <a:pt x="106" y="45"/>
                    <a:pt x="145" y="23"/>
                    <a:pt x="187" y="5"/>
                  </a:cubicBezTo>
                  <a:cubicBezTo>
                    <a:pt x="197" y="0"/>
                    <a:pt x="202" y="7"/>
                    <a:pt x="207" y="12"/>
                  </a:cubicBezTo>
                  <a:cubicBezTo>
                    <a:pt x="277" y="71"/>
                    <a:pt x="358" y="108"/>
                    <a:pt x="448" y="126"/>
                  </a:cubicBezTo>
                  <a:cubicBezTo>
                    <a:pt x="564" y="149"/>
                    <a:pt x="676" y="135"/>
                    <a:pt x="783" y="87"/>
                  </a:cubicBezTo>
                  <a:cubicBezTo>
                    <a:pt x="801" y="79"/>
                    <a:pt x="810" y="82"/>
                    <a:pt x="823" y="95"/>
                  </a:cubicBezTo>
                  <a:cubicBezTo>
                    <a:pt x="910" y="180"/>
                    <a:pt x="997" y="264"/>
                    <a:pt x="1084" y="348"/>
                  </a:cubicBezTo>
                  <a:cubicBezTo>
                    <a:pt x="1082" y="351"/>
                    <a:pt x="1080" y="354"/>
                    <a:pt x="1079" y="35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38"/>
            <p:cNvSpPr>
              <a:spLocks/>
            </p:cNvSpPr>
            <p:nvPr/>
          </p:nvSpPr>
          <p:spPr bwMode="auto">
            <a:xfrm>
              <a:off x="-2700338" y="2395538"/>
              <a:ext cx="817563" cy="1012825"/>
            </a:xfrm>
            <a:custGeom>
              <a:avLst/>
              <a:gdLst>
                <a:gd name="T0" fmla="*/ 503 w 532"/>
                <a:gd name="T1" fmla="*/ 254 h 659"/>
                <a:gd name="T2" fmla="*/ 503 w 532"/>
                <a:gd name="T3" fmla="*/ 296 h 659"/>
                <a:gd name="T4" fmla="*/ 516 w 532"/>
                <a:gd name="T5" fmla="*/ 323 h 659"/>
                <a:gd name="T6" fmla="*/ 527 w 532"/>
                <a:gd name="T7" fmla="*/ 354 h 659"/>
                <a:gd name="T8" fmla="*/ 471 w 532"/>
                <a:gd name="T9" fmla="*/ 513 h 659"/>
                <a:gd name="T10" fmla="*/ 458 w 532"/>
                <a:gd name="T11" fmla="*/ 533 h 659"/>
                <a:gd name="T12" fmla="*/ 337 w 532"/>
                <a:gd name="T13" fmla="*/ 646 h 659"/>
                <a:gd name="T14" fmla="*/ 123 w 532"/>
                <a:gd name="T15" fmla="*/ 617 h 659"/>
                <a:gd name="T16" fmla="*/ 95 w 532"/>
                <a:gd name="T17" fmla="*/ 582 h 659"/>
                <a:gd name="T18" fmla="*/ 43 w 532"/>
                <a:gd name="T19" fmla="*/ 482 h 659"/>
                <a:gd name="T20" fmla="*/ 10 w 532"/>
                <a:gd name="T21" fmla="*/ 340 h 659"/>
                <a:gd name="T22" fmla="*/ 18 w 532"/>
                <a:gd name="T23" fmla="*/ 324 h 659"/>
                <a:gd name="T24" fmla="*/ 31 w 532"/>
                <a:gd name="T25" fmla="*/ 289 h 659"/>
                <a:gd name="T26" fmla="*/ 37 w 532"/>
                <a:gd name="T27" fmla="*/ 174 h 659"/>
                <a:gd name="T28" fmla="*/ 173 w 532"/>
                <a:gd name="T29" fmla="*/ 20 h 659"/>
                <a:gd name="T30" fmla="*/ 373 w 532"/>
                <a:gd name="T31" fmla="*/ 22 h 659"/>
                <a:gd name="T32" fmla="*/ 499 w 532"/>
                <a:gd name="T33" fmla="*/ 178 h 659"/>
                <a:gd name="T34" fmla="*/ 503 w 532"/>
                <a:gd name="T35" fmla="*/ 254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2" h="659">
                  <a:moveTo>
                    <a:pt x="503" y="254"/>
                  </a:moveTo>
                  <a:cubicBezTo>
                    <a:pt x="503" y="268"/>
                    <a:pt x="503" y="282"/>
                    <a:pt x="503" y="296"/>
                  </a:cubicBezTo>
                  <a:cubicBezTo>
                    <a:pt x="503" y="307"/>
                    <a:pt x="501" y="317"/>
                    <a:pt x="516" y="323"/>
                  </a:cubicBezTo>
                  <a:cubicBezTo>
                    <a:pt x="526" y="328"/>
                    <a:pt x="526" y="342"/>
                    <a:pt x="527" y="354"/>
                  </a:cubicBezTo>
                  <a:cubicBezTo>
                    <a:pt x="532" y="415"/>
                    <a:pt x="509" y="467"/>
                    <a:pt x="471" y="513"/>
                  </a:cubicBezTo>
                  <a:cubicBezTo>
                    <a:pt x="466" y="519"/>
                    <a:pt x="460" y="524"/>
                    <a:pt x="458" y="533"/>
                  </a:cubicBezTo>
                  <a:cubicBezTo>
                    <a:pt x="446" y="601"/>
                    <a:pt x="403" y="635"/>
                    <a:pt x="337" y="646"/>
                  </a:cubicBezTo>
                  <a:cubicBezTo>
                    <a:pt x="262" y="659"/>
                    <a:pt x="191" y="651"/>
                    <a:pt x="123" y="617"/>
                  </a:cubicBezTo>
                  <a:cubicBezTo>
                    <a:pt x="108" y="609"/>
                    <a:pt x="101" y="596"/>
                    <a:pt x="95" y="582"/>
                  </a:cubicBezTo>
                  <a:cubicBezTo>
                    <a:pt x="82" y="546"/>
                    <a:pt x="65" y="514"/>
                    <a:pt x="43" y="482"/>
                  </a:cubicBezTo>
                  <a:cubicBezTo>
                    <a:pt x="14" y="441"/>
                    <a:pt x="0" y="392"/>
                    <a:pt x="10" y="340"/>
                  </a:cubicBezTo>
                  <a:cubicBezTo>
                    <a:pt x="12" y="334"/>
                    <a:pt x="13" y="326"/>
                    <a:pt x="18" y="324"/>
                  </a:cubicBezTo>
                  <a:cubicBezTo>
                    <a:pt x="35" y="317"/>
                    <a:pt x="31" y="303"/>
                    <a:pt x="31" y="289"/>
                  </a:cubicBezTo>
                  <a:cubicBezTo>
                    <a:pt x="31" y="251"/>
                    <a:pt x="29" y="212"/>
                    <a:pt x="37" y="174"/>
                  </a:cubicBezTo>
                  <a:cubicBezTo>
                    <a:pt x="52" y="97"/>
                    <a:pt x="93" y="41"/>
                    <a:pt x="173" y="20"/>
                  </a:cubicBezTo>
                  <a:cubicBezTo>
                    <a:pt x="240" y="2"/>
                    <a:pt x="306" y="0"/>
                    <a:pt x="373" y="22"/>
                  </a:cubicBezTo>
                  <a:cubicBezTo>
                    <a:pt x="449" y="48"/>
                    <a:pt x="485" y="104"/>
                    <a:pt x="499" y="178"/>
                  </a:cubicBezTo>
                  <a:cubicBezTo>
                    <a:pt x="504" y="203"/>
                    <a:pt x="502" y="229"/>
                    <a:pt x="503" y="25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97" name="Group 196"/>
          <p:cNvGrpSpPr/>
          <p:nvPr/>
        </p:nvGrpSpPr>
        <p:grpSpPr>
          <a:xfrm>
            <a:off x="2664073" y="2233939"/>
            <a:ext cx="594455" cy="636577"/>
            <a:chOff x="477838" y="5084763"/>
            <a:chExt cx="1389062" cy="1487487"/>
          </a:xfrm>
          <a:solidFill>
            <a:srgbClr val="1771AD"/>
          </a:solidFill>
        </p:grpSpPr>
        <p:grpSp>
          <p:nvGrpSpPr>
            <p:cNvPr id="198" name="Group 197"/>
            <p:cNvGrpSpPr/>
            <p:nvPr/>
          </p:nvGrpSpPr>
          <p:grpSpPr>
            <a:xfrm>
              <a:off x="477838" y="5084763"/>
              <a:ext cx="1389062" cy="1393825"/>
              <a:chOff x="477838" y="5084763"/>
              <a:chExt cx="1389062" cy="1393825"/>
            </a:xfrm>
            <a:grpFill/>
          </p:grpSpPr>
          <p:sp>
            <p:nvSpPr>
              <p:cNvPr id="202" name="Freeform 9"/>
              <p:cNvSpPr>
                <a:spLocks/>
              </p:cNvSpPr>
              <p:nvPr/>
            </p:nvSpPr>
            <p:spPr bwMode="auto">
              <a:xfrm>
                <a:off x="1470025" y="5949950"/>
                <a:ext cx="30162" cy="33337"/>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6"/>
              <p:cNvSpPr>
                <a:spLocks noEditPoints="1"/>
              </p:cNvSpPr>
              <p:nvPr/>
            </p:nvSpPr>
            <p:spPr bwMode="auto">
              <a:xfrm>
                <a:off x="477838" y="5084763"/>
                <a:ext cx="1389062" cy="1393825"/>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rgbClr val="1771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7"/>
              <p:cNvSpPr>
                <a:spLocks/>
              </p:cNvSpPr>
              <p:nvPr/>
            </p:nvSpPr>
            <p:spPr bwMode="auto">
              <a:xfrm>
                <a:off x="1241425" y="5308600"/>
                <a:ext cx="68262" cy="41275"/>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8"/>
              <p:cNvSpPr>
                <a:spLocks/>
              </p:cNvSpPr>
              <p:nvPr/>
            </p:nvSpPr>
            <p:spPr bwMode="auto">
              <a:xfrm>
                <a:off x="1346200" y="5222875"/>
                <a:ext cx="60325" cy="41275"/>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11"/>
              <p:cNvSpPr>
                <a:spLocks/>
              </p:cNvSpPr>
              <p:nvPr/>
            </p:nvSpPr>
            <p:spPr bwMode="auto">
              <a:xfrm>
                <a:off x="1241425" y="5308600"/>
                <a:ext cx="68262" cy="41275"/>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12"/>
              <p:cNvSpPr>
                <a:spLocks/>
              </p:cNvSpPr>
              <p:nvPr/>
            </p:nvSpPr>
            <p:spPr bwMode="auto">
              <a:xfrm>
                <a:off x="1346200" y="5222875"/>
                <a:ext cx="60325" cy="41275"/>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13"/>
              <p:cNvSpPr>
                <a:spLocks/>
              </p:cNvSpPr>
              <p:nvPr/>
            </p:nvSpPr>
            <p:spPr bwMode="auto">
              <a:xfrm>
                <a:off x="1470025" y="5949950"/>
                <a:ext cx="30162" cy="33337"/>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9" name="Oval 14"/>
            <p:cNvSpPr>
              <a:spLocks noChangeArrowheads="1"/>
            </p:cNvSpPr>
            <p:nvPr/>
          </p:nvSpPr>
          <p:spPr bwMode="auto">
            <a:xfrm>
              <a:off x="481013" y="5811838"/>
              <a:ext cx="760412" cy="760412"/>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00" name="Oval 15"/>
            <p:cNvSpPr>
              <a:spLocks noChangeArrowheads="1"/>
            </p:cNvSpPr>
            <p:nvPr/>
          </p:nvSpPr>
          <p:spPr bwMode="auto">
            <a:xfrm>
              <a:off x="536575" y="5867400"/>
              <a:ext cx="649287" cy="649287"/>
            </a:xfrm>
            <a:prstGeom prst="ellipse">
              <a:avLst/>
            </a:prstGeom>
            <a:solidFill>
              <a:srgbClr val="1771AD"/>
            </a:solidFill>
            <a:ln w="28575">
              <a:solidFill>
                <a:srgbClr val="1771AD"/>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16"/>
            <p:cNvSpPr>
              <a:spLocks noEditPoints="1"/>
            </p:cNvSpPr>
            <p:nvPr/>
          </p:nvSpPr>
          <p:spPr bwMode="auto">
            <a:xfrm>
              <a:off x="690563" y="5900738"/>
              <a:ext cx="341312" cy="588962"/>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209" name="Down Arrow 208"/>
          <p:cNvSpPr/>
          <p:nvPr/>
        </p:nvSpPr>
        <p:spPr>
          <a:xfrm rot="5400000" flipV="1">
            <a:off x="1862123" y="2164080"/>
            <a:ext cx="371789" cy="750593"/>
          </a:xfrm>
          <a:prstGeom prst="downArrow">
            <a:avLst/>
          </a:prstGeom>
          <a:solidFill>
            <a:schemeClr val="bg1"/>
          </a:solidFill>
          <a:ln w="9525">
            <a:solidFill>
              <a:srgbClr val="1771AD"/>
            </a:solidFill>
            <a:beve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nvGrpSpPr>
          <p:cNvPr id="210" name="Group 209"/>
          <p:cNvGrpSpPr/>
          <p:nvPr/>
        </p:nvGrpSpPr>
        <p:grpSpPr>
          <a:xfrm>
            <a:off x="1154540" y="3993343"/>
            <a:ext cx="441922" cy="377203"/>
            <a:chOff x="2681288" y="2252663"/>
            <a:chExt cx="1166812" cy="938213"/>
          </a:xfrm>
          <a:solidFill>
            <a:schemeClr val="accent6"/>
          </a:solidFill>
        </p:grpSpPr>
        <p:sp>
          <p:nvSpPr>
            <p:cNvPr id="211" name="Freeform 66"/>
            <p:cNvSpPr>
              <a:spLocks/>
            </p:cNvSpPr>
            <p:nvPr/>
          </p:nvSpPr>
          <p:spPr bwMode="auto">
            <a:xfrm>
              <a:off x="2681288" y="2252663"/>
              <a:ext cx="460375" cy="938213"/>
            </a:xfrm>
            <a:custGeom>
              <a:avLst/>
              <a:gdLst>
                <a:gd name="T0" fmla="*/ 123 w 123"/>
                <a:gd name="T1" fmla="*/ 225 h 250"/>
                <a:gd name="T2" fmla="*/ 123 w 123"/>
                <a:gd name="T3" fmla="*/ 250 h 250"/>
                <a:gd name="T4" fmla="*/ 4 w 123"/>
                <a:gd name="T5" fmla="*/ 134 h 250"/>
                <a:gd name="T6" fmla="*/ 122 w 123"/>
                <a:gd name="T7" fmla="*/ 0 h 250"/>
                <a:gd name="T8" fmla="*/ 122 w 123"/>
                <a:gd name="T9" fmla="*/ 19 h 250"/>
                <a:gd name="T10" fmla="*/ 95 w 123"/>
                <a:gd name="T11" fmla="*/ 25 h 250"/>
                <a:gd name="T12" fmla="*/ 51 w 123"/>
                <a:gd name="T13" fmla="*/ 97 h 250"/>
                <a:gd name="T14" fmla="*/ 73 w 123"/>
                <a:gd name="T15" fmla="*/ 125 h 250"/>
                <a:gd name="T16" fmla="*/ 116 w 123"/>
                <a:gd name="T17" fmla="*/ 141 h 250"/>
                <a:gd name="T18" fmla="*/ 123 w 123"/>
                <a:gd name="T19" fmla="*/ 150 h 250"/>
                <a:gd name="T20" fmla="*/ 123 w 123"/>
                <a:gd name="T21" fmla="*/ 181 h 250"/>
                <a:gd name="T22" fmla="*/ 100 w 123"/>
                <a:gd name="T23" fmla="*/ 155 h 250"/>
                <a:gd name="T24" fmla="*/ 97 w 123"/>
                <a:gd name="T25" fmla="*/ 155 h 250"/>
                <a:gd name="T26" fmla="*/ 42 w 123"/>
                <a:gd name="T27" fmla="*/ 155 h 250"/>
                <a:gd name="T28" fmla="*/ 66 w 123"/>
                <a:gd name="T29" fmla="*/ 208 h 250"/>
                <a:gd name="T30" fmla="*/ 123 w 123"/>
                <a:gd name="T31" fmla="*/ 2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250">
                  <a:moveTo>
                    <a:pt x="123" y="225"/>
                  </a:moveTo>
                  <a:cubicBezTo>
                    <a:pt x="123" y="234"/>
                    <a:pt x="123" y="242"/>
                    <a:pt x="123" y="250"/>
                  </a:cubicBezTo>
                  <a:cubicBezTo>
                    <a:pt x="74" y="250"/>
                    <a:pt x="9" y="210"/>
                    <a:pt x="4" y="134"/>
                  </a:cubicBezTo>
                  <a:cubicBezTo>
                    <a:pt x="0" y="63"/>
                    <a:pt x="53" y="3"/>
                    <a:pt x="122" y="0"/>
                  </a:cubicBezTo>
                  <a:cubicBezTo>
                    <a:pt x="122" y="7"/>
                    <a:pt x="122" y="13"/>
                    <a:pt x="122" y="19"/>
                  </a:cubicBezTo>
                  <a:cubicBezTo>
                    <a:pt x="113" y="21"/>
                    <a:pt x="104" y="22"/>
                    <a:pt x="95" y="25"/>
                  </a:cubicBezTo>
                  <a:cubicBezTo>
                    <a:pt x="61" y="35"/>
                    <a:pt x="43" y="65"/>
                    <a:pt x="51" y="97"/>
                  </a:cubicBezTo>
                  <a:cubicBezTo>
                    <a:pt x="54" y="110"/>
                    <a:pt x="61" y="120"/>
                    <a:pt x="73" y="125"/>
                  </a:cubicBezTo>
                  <a:cubicBezTo>
                    <a:pt x="87" y="131"/>
                    <a:pt x="102" y="136"/>
                    <a:pt x="116" y="141"/>
                  </a:cubicBezTo>
                  <a:cubicBezTo>
                    <a:pt x="121" y="143"/>
                    <a:pt x="123" y="145"/>
                    <a:pt x="123" y="150"/>
                  </a:cubicBezTo>
                  <a:cubicBezTo>
                    <a:pt x="122" y="160"/>
                    <a:pt x="123" y="171"/>
                    <a:pt x="123" y="181"/>
                  </a:cubicBezTo>
                  <a:cubicBezTo>
                    <a:pt x="108" y="180"/>
                    <a:pt x="103" y="175"/>
                    <a:pt x="100" y="155"/>
                  </a:cubicBezTo>
                  <a:cubicBezTo>
                    <a:pt x="99" y="155"/>
                    <a:pt x="98" y="155"/>
                    <a:pt x="97" y="155"/>
                  </a:cubicBezTo>
                  <a:cubicBezTo>
                    <a:pt x="79" y="155"/>
                    <a:pt x="61" y="155"/>
                    <a:pt x="42" y="155"/>
                  </a:cubicBezTo>
                  <a:cubicBezTo>
                    <a:pt x="43" y="176"/>
                    <a:pt x="50" y="194"/>
                    <a:pt x="66" y="208"/>
                  </a:cubicBezTo>
                  <a:cubicBezTo>
                    <a:pt x="82" y="221"/>
                    <a:pt x="102" y="225"/>
                    <a:pt x="123"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Freeform 67"/>
            <p:cNvSpPr>
              <a:spLocks/>
            </p:cNvSpPr>
            <p:nvPr/>
          </p:nvSpPr>
          <p:spPr bwMode="auto">
            <a:xfrm>
              <a:off x="3416300" y="2662238"/>
              <a:ext cx="431800" cy="431800"/>
            </a:xfrm>
            <a:custGeom>
              <a:avLst/>
              <a:gdLst>
                <a:gd name="T0" fmla="*/ 0 w 115"/>
                <a:gd name="T1" fmla="*/ 40 h 115"/>
                <a:gd name="T2" fmla="*/ 39 w 115"/>
                <a:gd name="T3" fmla="*/ 40 h 115"/>
                <a:gd name="T4" fmla="*/ 39 w 115"/>
                <a:gd name="T5" fmla="*/ 0 h 115"/>
                <a:gd name="T6" fmla="*/ 75 w 115"/>
                <a:gd name="T7" fmla="*/ 0 h 115"/>
                <a:gd name="T8" fmla="*/ 75 w 115"/>
                <a:gd name="T9" fmla="*/ 40 h 115"/>
                <a:gd name="T10" fmla="*/ 115 w 115"/>
                <a:gd name="T11" fmla="*/ 40 h 115"/>
                <a:gd name="T12" fmla="*/ 115 w 115"/>
                <a:gd name="T13" fmla="*/ 75 h 115"/>
                <a:gd name="T14" fmla="*/ 75 w 115"/>
                <a:gd name="T15" fmla="*/ 75 h 115"/>
                <a:gd name="T16" fmla="*/ 75 w 115"/>
                <a:gd name="T17" fmla="*/ 115 h 115"/>
                <a:gd name="T18" fmla="*/ 40 w 115"/>
                <a:gd name="T19" fmla="*/ 115 h 115"/>
                <a:gd name="T20" fmla="*/ 40 w 115"/>
                <a:gd name="T21" fmla="*/ 75 h 115"/>
                <a:gd name="T22" fmla="*/ 0 w 115"/>
                <a:gd name="T23" fmla="*/ 75 h 115"/>
                <a:gd name="T24" fmla="*/ 0 w 115"/>
                <a:gd name="T25" fmla="*/ 4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15">
                  <a:moveTo>
                    <a:pt x="0" y="40"/>
                  </a:moveTo>
                  <a:cubicBezTo>
                    <a:pt x="13" y="40"/>
                    <a:pt x="26" y="40"/>
                    <a:pt x="39" y="40"/>
                  </a:cubicBezTo>
                  <a:cubicBezTo>
                    <a:pt x="39" y="27"/>
                    <a:pt x="39" y="14"/>
                    <a:pt x="39" y="0"/>
                  </a:cubicBezTo>
                  <a:cubicBezTo>
                    <a:pt x="51" y="0"/>
                    <a:pt x="62" y="0"/>
                    <a:pt x="75" y="0"/>
                  </a:cubicBezTo>
                  <a:cubicBezTo>
                    <a:pt x="75" y="13"/>
                    <a:pt x="75" y="26"/>
                    <a:pt x="75" y="40"/>
                  </a:cubicBezTo>
                  <a:cubicBezTo>
                    <a:pt x="88" y="40"/>
                    <a:pt x="101" y="40"/>
                    <a:pt x="115" y="40"/>
                  </a:cubicBezTo>
                  <a:cubicBezTo>
                    <a:pt x="115" y="52"/>
                    <a:pt x="115" y="63"/>
                    <a:pt x="115" y="75"/>
                  </a:cubicBezTo>
                  <a:cubicBezTo>
                    <a:pt x="102" y="75"/>
                    <a:pt x="89" y="75"/>
                    <a:pt x="75" y="75"/>
                  </a:cubicBezTo>
                  <a:cubicBezTo>
                    <a:pt x="75" y="89"/>
                    <a:pt x="75" y="102"/>
                    <a:pt x="75" y="115"/>
                  </a:cubicBezTo>
                  <a:cubicBezTo>
                    <a:pt x="63" y="115"/>
                    <a:pt x="52" y="115"/>
                    <a:pt x="40" y="115"/>
                  </a:cubicBezTo>
                  <a:cubicBezTo>
                    <a:pt x="40" y="102"/>
                    <a:pt x="40" y="89"/>
                    <a:pt x="40" y="75"/>
                  </a:cubicBezTo>
                  <a:cubicBezTo>
                    <a:pt x="26" y="75"/>
                    <a:pt x="13" y="75"/>
                    <a:pt x="0" y="75"/>
                  </a:cubicBezTo>
                  <a:cubicBezTo>
                    <a:pt x="0" y="63"/>
                    <a:pt x="0" y="52"/>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68"/>
            <p:cNvSpPr>
              <a:spLocks/>
            </p:cNvSpPr>
            <p:nvPr/>
          </p:nvSpPr>
          <p:spPr bwMode="auto">
            <a:xfrm>
              <a:off x="3194050" y="2257425"/>
              <a:ext cx="428625" cy="517525"/>
            </a:xfrm>
            <a:custGeom>
              <a:avLst/>
              <a:gdLst>
                <a:gd name="T0" fmla="*/ 114 w 114"/>
                <a:gd name="T1" fmla="*/ 97 h 138"/>
                <a:gd name="T2" fmla="*/ 88 w 114"/>
                <a:gd name="T3" fmla="*/ 97 h 138"/>
                <a:gd name="T4" fmla="*/ 88 w 114"/>
                <a:gd name="T5" fmla="*/ 137 h 138"/>
                <a:gd name="T6" fmla="*/ 74 w 114"/>
                <a:gd name="T7" fmla="*/ 131 h 138"/>
                <a:gd name="T8" fmla="*/ 51 w 114"/>
                <a:gd name="T9" fmla="*/ 110 h 138"/>
                <a:gd name="T10" fmla="*/ 6 w 114"/>
                <a:gd name="T11" fmla="*/ 94 h 138"/>
                <a:gd name="T12" fmla="*/ 0 w 114"/>
                <a:gd name="T13" fmla="*/ 87 h 138"/>
                <a:gd name="T14" fmla="*/ 0 w 114"/>
                <a:gd name="T15" fmla="*/ 63 h 138"/>
                <a:gd name="T16" fmla="*/ 21 w 114"/>
                <a:gd name="T17" fmla="*/ 83 h 138"/>
                <a:gd name="T18" fmla="*/ 72 w 114"/>
                <a:gd name="T19" fmla="*/ 83 h 138"/>
                <a:gd name="T20" fmla="*/ 1 w 114"/>
                <a:gd name="T21" fmla="*/ 19 h 138"/>
                <a:gd name="T22" fmla="*/ 1 w 114"/>
                <a:gd name="T23" fmla="*/ 0 h 138"/>
                <a:gd name="T24" fmla="*/ 114 w 114"/>
                <a:gd name="T25" fmla="*/ 9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38">
                  <a:moveTo>
                    <a:pt x="114" y="97"/>
                  </a:moveTo>
                  <a:cubicBezTo>
                    <a:pt x="106" y="97"/>
                    <a:pt x="97" y="97"/>
                    <a:pt x="88" y="97"/>
                  </a:cubicBezTo>
                  <a:cubicBezTo>
                    <a:pt x="88" y="110"/>
                    <a:pt x="88" y="123"/>
                    <a:pt x="88" y="137"/>
                  </a:cubicBezTo>
                  <a:cubicBezTo>
                    <a:pt x="82" y="138"/>
                    <a:pt x="77" y="138"/>
                    <a:pt x="74" y="131"/>
                  </a:cubicBezTo>
                  <a:cubicBezTo>
                    <a:pt x="70" y="121"/>
                    <a:pt x="61" y="114"/>
                    <a:pt x="51" y="110"/>
                  </a:cubicBezTo>
                  <a:cubicBezTo>
                    <a:pt x="36" y="104"/>
                    <a:pt x="21" y="99"/>
                    <a:pt x="6" y="94"/>
                  </a:cubicBezTo>
                  <a:cubicBezTo>
                    <a:pt x="2" y="93"/>
                    <a:pt x="0" y="92"/>
                    <a:pt x="0" y="87"/>
                  </a:cubicBezTo>
                  <a:cubicBezTo>
                    <a:pt x="1" y="79"/>
                    <a:pt x="0" y="71"/>
                    <a:pt x="0" y="63"/>
                  </a:cubicBezTo>
                  <a:cubicBezTo>
                    <a:pt x="14" y="65"/>
                    <a:pt x="17" y="68"/>
                    <a:pt x="21" y="83"/>
                  </a:cubicBezTo>
                  <a:cubicBezTo>
                    <a:pt x="38" y="83"/>
                    <a:pt x="55" y="83"/>
                    <a:pt x="72" y="83"/>
                  </a:cubicBezTo>
                  <a:cubicBezTo>
                    <a:pt x="77" y="49"/>
                    <a:pt x="50" y="24"/>
                    <a:pt x="1" y="19"/>
                  </a:cubicBezTo>
                  <a:cubicBezTo>
                    <a:pt x="1" y="13"/>
                    <a:pt x="1" y="6"/>
                    <a:pt x="1" y="0"/>
                  </a:cubicBezTo>
                  <a:cubicBezTo>
                    <a:pt x="50" y="0"/>
                    <a:pt x="105" y="42"/>
                    <a:pt x="114"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69"/>
            <p:cNvSpPr>
              <a:spLocks/>
            </p:cNvSpPr>
            <p:nvPr/>
          </p:nvSpPr>
          <p:spPr bwMode="auto">
            <a:xfrm>
              <a:off x="3198813" y="2981325"/>
              <a:ext cx="330200" cy="209550"/>
            </a:xfrm>
            <a:custGeom>
              <a:avLst/>
              <a:gdLst>
                <a:gd name="T0" fmla="*/ 0 w 88"/>
                <a:gd name="T1" fmla="*/ 32 h 56"/>
                <a:gd name="T2" fmla="*/ 31 w 88"/>
                <a:gd name="T3" fmla="*/ 27 h 56"/>
                <a:gd name="T4" fmla="*/ 67 w 88"/>
                <a:gd name="T5" fmla="*/ 4 h 56"/>
                <a:gd name="T6" fmla="*/ 74 w 88"/>
                <a:gd name="T7" fmla="*/ 1 h 56"/>
                <a:gd name="T8" fmla="*/ 86 w 88"/>
                <a:gd name="T9" fmla="*/ 1 h 56"/>
                <a:gd name="T10" fmla="*/ 82 w 88"/>
                <a:gd name="T11" fmla="*/ 18 h 56"/>
                <a:gd name="T12" fmla="*/ 4 w 88"/>
                <a:gd name="T13" fmla="*/ 56 h 56"/>
                <a:gd name="T14" fmla="*/ 1 w 88"/>
                <a:gd name="T15" fmla="*/ 56 h 56"/>
                <a:gd name="T16" fmla="*/ 0 w 88"/>
                <a:gd name="T17" fmla="*/ 55 h 56"/>
                <a:gd name="T18" fmla="*/ 0 w 88"/>
                <a:gd name="T19"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6">
                  <a:moveTo>
                    <a:pt x="0" y="32"/>
                  </a:moveTo>
                  <a:cubicBezTo>
                    <a:pt x="11" y="30"/>
                    <a:pt x="21" y="29"/>
                    <a:pt x="31" y="27"/>
                  </a:cubicBezTo>
                  <a:cubicBezTo>
                    <a:pt x="46" y="23"/>
                    <a:pt x="58" y="15"/>
                    <a:pt x="67" y="4"/>
                  </a:cubicBezTo>
                  <a:cubicBezTo>
                    <a:pt x="69" y="2"/>
                    <a:pt x="71" y="1"/>
                    <a:pt x="74" y="1"/>
                  </a:cubicBezTo>
                  <a:cubicBezTo>
                    <a:pt x="78" y="0"/>
                    <a:pt x="82" y="1"/>
                    <a:pt x="86" y="1"/>
                  </a:cubicBezTo>
                  <a:cubicBezTo>
                    <a:pt x="88" y="7"/>
                    <a:pt x="88" y="13"/>
                    <a:pt x="82" y="18"/>
                  </a:cubicBezTo>
                  <a:cubicBezTo>
                    <a:pt x="60" y="40"/>
                    <a:pt x="35" y="53"/>
                    <a:pt x="4" y="56"/>
                  </a:cubicBezTo>
                  <a:cubicBezTo>
                    <a:pt x="3" y="56"/>
                    <a:pt x="2" y="56"/>
                    <a:pt x="1" y="56"/>
                  </a:cubicBezTo>
                  <a:cubicBezTo>
                    <a:pt x="1" y="56"/>
                    <a:pt x="0" y="56"/>
                    <a:pt x="0" y="55"/>
                  </a:cubicBezTo>
                  <a:cubicBezTo>
                    <a:pt x="0" y="47"/>
                    <a:pt x="0" y="39"/>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70"/>
            <p:cNvSpPr>
              <a:spLocks/>
            </p:cNvSpPr>
            <p:nvPr/>
          </p:nvSpPr>
          <p:spPr bwMode="auto">
            <a:xfrm>
              <a:off x="3198813" y="2808288"/>
              <a:ext cx="82550" cy="123825"/>
            </a:xfrm>
            <a:custGeom>
              <a:avLst/>
              <a:gdLst>
                <a:gd name="T0" fmla="*/ 0 w 22"/>
                <a:gd name="T1" fmla="*/ 0 h 33"/>
                <a:gd name="T2" fmla="*/ 22 w 22"/>
                <a:gd name="T3" fmla="*/ 18 h 33"/>
                <a:gd name="T4" fmla="*/ 0 w 22"/>
                <a:gd name="T5" fmla="*/ 33 h 33"/>
                <a:gd name="T6" fmla="*/ 0 w 22"/>
                <a:gd name="T7" fmla="*/ 0 h 33"/>
              </a:gdLst>
              <a:ahLst/>
              <a:cxnLst>
                <a:cxn ang="0">
                  <a:pos x="T0" y="T1"/>
                </a:cxn>
                <a:cxn ang="0">
                  <a:pos x="T2" y="T3"/>
                </a:cxn>
                <a:cxn ang="0">
                  <a:pos x="T4" y="T5"/>
                </a:cxn>
                <a:cxn ang="0">
                  <a:pos x="T6" y="T7"/>
                </a:cxn>
              </a:cxnLst>
              <a:rect l="0" t="0" r="r" b="b"/>
              <a:pathLst>
                <a:path w="22" h="33">
                  <a:moveTo>
                    <a:pt x="0" y="0"/>
                  </a:moveTo>
                  <a:cubicBezTo>
                    <a:pt x="15" y="3"/>
                    <a:pt x="22" y="9"/>
                    <a:pt x="22" y="18"/>
                  </a:cubicBezTo>
                  <a:cubicBezTo>
                    <a:pt x="21" y="27"/>
                    <a:pt x="14" y="32"/>
                    <a:pt x="0" y="33"/>
                  </a:cubicBezTo>
                  <a:cubicBezTo>
                    <a:pt x="0" y="22"/>
                    <a:pt x="0" y="1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71"/>
            <p:cNvSpPr>
              <a:spLocks/>
            </p:cNvSpPr>
            <p:nvPr/>
          </p:nvSpPr>
          <p:spPr bwMode="auto">
            <a:xfrm>
              <a:off x="3067050" y="2489200"/>
              <a:ext cx="74613" cy="101600"/>
            </a:xfrm>
            <a:custGeom>
              <a:avLst/>
              <a:gdLst>
                <a:gd name="T0" fmla="*/ 20 w 20"/>
                <a:gd name="T1" fmla="*/ 1 h 27"/>
                <a:gd name="T2" fmla="*/ 20 w 20"/>
                <a:gd name="T3" fmla="*/ 27 h 27"/>
                <a:gd name="T4" fmla="*/ 1 w 20"/>
                <a:gd name="T5" fmla="*/ 12 h 27"/>
                <a:gd name="T6" fmla="*/ 20 w 20"/>
                <a:gd name="T7" fmla="*/ 1 h 27"/>
              </a:gdLst>
              <a:ahLst/>
              <a:cxnLst>
                <a:cxn ang="0">
                  <a:pos x="T0" y="T1"/>
                </a:cxn>
                <a:cxn ang="0">
                  <a:pos x="T2" y="T3"/>
                </a:cxn>
                <a:cxn ang="0">
                  <a:pos x="T4" y="T5"/>
                </a:cxn>
                <a:cxn ang="0">
                  <a:pos x="T6" y="T7"/>
                </a:cxn>
              </a:cxnLst>
              <a:rect l="0" t="0" r="r" b="b"/>
              <a:pathLst>
                <a:path w="20" h="27">
                  <a:moveTo>
                    <a:pt x="20" y="1"/>
                  </a:moveTo>
                  <a:cubicBezTo>
                    <a:pt x="20" y="10"/>
                    <a:pt x="20" y="18"/>
                    <a:pt x="20" y="27"/>
                  </a:cubicBezTo>
                  <a:cubicBezTo>
                    <a:pt x="9" y="27"/>
                    <a:pt x="0" y="20"/>
                    <a:pt x="1" y="12"/>
                  </a:cubicBezTo>
                  <a:cubicBezTo>
                    <a:pt x="2" y="4"/>
                    <a:pt x="8" y="0"/>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4" name="Group 223"/>
          <p:cNvGrpSpPr/>
          <p:nvPr/>
        </p:nvGrpSpPr>
        <p:grpSpPr>
          <a:xfrm>
            <a:off x="2442035" y="3993343"/>
            <a:ext cx="441922" cy="377203"/>
            <a:chOff x="2681288" y="2252663"/>
            <a:chExt cx="1166812" cy="938213"/>
          </a:xfrm>
          <a:solidFill>
            <a:schemeClr val="accent6"/>
          </a:solidFill>
        </p:grpSpPr>
        <p:sp>
          <p:nvSpPr>
            <p:cNvPr id="225" name="Freeform 66"/>
            <p:cNvSpPr>
              <a:spLocks/>
            </p:cNvSpPr>
            <p:nvPr/>
          </p:nvSpPr>
          <p:spPr bwMode="auto">
            <a:xfrm>
              <a:off x="2681288" y="2252663"/>
              <a:ext cx="460375" cy="938213"/>
            </a:xfrm>
            <a:custGeom>
              <a:avLst/>
              <a:gdLst>
                <a:gd name="T0" fmla="*/ 123 w 123"/>
                <a:gd name="T1" fmla="*/ 225 h 250"/>
                <a:gd name="T2" fmla="*/ 123 w 123"/>
                <a:gd name="T3" fmla="*/ 250 h 250"/>
                <a:gd name="T4" fmla="*/ 4 w 123"/>
                <a:gd name="T5" fmla="*/ 134 h 250"/>
                <a:gd name="T6" fmla="*/ 122 w 123"/>
                <a:gd name="T7" fmla="*/ 0 h 250"/>
                <a:gd name="T8" fmla="*/ 122 w 123"/>
                <a:gd name="T9" fmla="*/ 19 h 250"/>
                <a:gd name="T10" fmla="*/ 95 w 123"/>
                <a:gd name="T11" fmla="*/ 25 h 250"/>
                <a:gd name="T12" fmla="*/ 51 w 123"/>
                <a:gd name="T13" fmla="*/ 97 h 250"/>
                <a:gd name="T14" fmla="*/ 73 w 123"/>
                <a:gd name="T15" fmla="*/ 125 h 250"/>
                <a:gd name="T16" fmla="*/ 116 w 123"/>
                <a:gd name="T17" fmla="*/ 141 h 250"/>
                <a:gd name="T18" fmla="*/ 123 w 123"/>
                <a:gd name="T19" fmla="*/ 150 h 250"/>
                <a:gd name="T20" fmla="*/ 123 w 123"/>
                <a:gd name="T21" fmla="*/ 181 h 250"/>
                <a:gd name="T22" fmla="*/ 100 w 123"/>
                <a:gd name="T23" fmla="*/ 155 h 250"/>
                <a:gd name="T24" fmla="*/ 97 w 123"/>
                <a:gd name="T25" fmla="*/ 155 h 250"/>
                <a:gd name="T26" fmla="*/ 42 w 123"/>
                <a:gd name="T27" fmla="*/ 155 h 250"/>
                <a:gd name="T28" fmla="*/ 66 w 123"/>
                <a:gd name="T29" fmla="*/ 208 h 250"/>
                <a:gd name="T30" fmla="*/ 123 w 123"/>
                <a:gd name="T31" fmla="*/ 225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 h="250">
                  <a:moveTo>
                    <a:pt x="123" y="225"/>
                  </a:moveTo>
                  <a:cubicBezTo>
                    <a:pt x="123" y="234"/>
                    <a:pt x="123" y="242"/>
                    <a:pt x="123" y="250"/>
                  </a:cubicBezTo>
                  <a:cubicBezTo>
                    <a:pt x="74" y="250"/>
                    <a:pt x="9" y="210"/>
                    <a:pt x="4" y="134"/>
                  </a:cubicBezTo>
                  <a:cubicBezTo>
                    <a:pt x="0" y="63"/>
                    <a:pt x="53" y="3"/>
                    <a:pt x="122" y="0"/>
                  </a:cubicBezTo>
                  <a:cubicBezTo>
                    <a:pt x="122" y="7"/>
                    <a:pt x="122" y="13"/>
                    <a:pt x="122" y="19"/>
                  </a:cubicBezTo>
                  <a:cubicBezTo>
                    <a:pt x="113" y="21"/>
                    <a:pt x="104" y="22"/>
                    <a:pt x="95" y="25"/>
                  </a:cubicBezTo>
                  <a:cubicBezTo>
                    <a:pt x="61" y="35"/>
                    <a:pt x="43" y="65"/>
                    <a:pt x="51" y="97"/>
                  </a:cubicBezTo>
                  <a:cubicBezTo>
                    <a:pt x="54" y="110"/>
                    <a:pt x="61" y="120"/>
                    <a:pt x="73" y="125"/>
                  </a:cubicBezTo>
                  <a:cubicBezTo>
                    <a:pt x="87" y="131"/>
                    <a:pt x="102" y="136"/>
                    <a:pt x="116" y="141"/>
                  </a:cubicBezTo>
                  <a:cubicBezTo>
                    <a:pt x="121" y="143"/>
                    <a:pt x="123" y="145"/>
                    <a:pt x="123" y="150"/>
                  </a:cubicBezTo>
                  <a:cubicBezTo>
                    <a:pt x="122" y="160"/>
                    <a:pt x="123" y="171"/>
                    <a:pt x="123" y="181"/>
                  </a:cubicBezTo>
                  <a:cubicBezTo>
                    <a:pt x="108" y="180"/>
                    <a:pt x="103" y="175"/>
                    <a:pt x="100" y="155"/>
                  </a:cubicBezTo>
                  <a:cubicBezTo>
                    <a:pt x="99" y="155"/>
                    <a:pt x="98" y="155"/>
                    <a:pt x="97" y="155"/>
                  </a:cubicBezTo>
                  <a:cubicBezTo>
                    <a:pt x="79" y="155"/>
                    <a:pt x="61" y="155"/>
                    <a:pt x="42" y="155"/>
                  </a:cubicBezTo>
                  <a:cubicBezTo>
                    <a:pt x="43" y="176"/>
                    <a:pt x="50" y="194"/>
                    <a:pt x="66" y="208"/>
                  </a:cubicBezTo>
                  <a:cubicBezTo>
                    <a:pt x="82" y="221"/>
                    <a:pt x="102" y="225"/>
                    <a:pt x="123" y="2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67"/>
            <p:cNvSpPr>
              <a:spLocks/>
            </p:cNvSpPr>
            <p:nvPr/>
          </p:nvSpPr>
          <p:spPr bwMode="auto">
            <a:xfrm>
              <a:off x="3416300" y="2662238"/>
              <a:ext cx="431800" cy="431800"/>
            </a:xfrm>
            <a:custGeom>
              <a:avLst/>
              <a:gdLst>
                <a:gd name="T0" fmla="*/ 0 w 115"/>
                <a:gd name="T1" fmla="*/ 40 h 115"/>
                <a:gd name="T2" fmla="*/ 39 w 115"/>
                <a:gd name="T3" fmla="*/ 40 h 115"/>
                <a:gd name="T4" fmla="*/ 39 w 115"/>
                <a:gd name="T5" fmla="*/ 0 h 115"/>
                <a:gd name="T6" fmla="*/ 75 w 115"/>
                <a:gd name="T7" fmla="*/ 0 h 115"/>
                <a:gd name="T8" fmla="*/ 75 w 115"/>
                <a:gd name="T9" fmla="*/ 40 h 115"/>
                <a:gd name="T10" fmla="*/ 115 w 115"/>
                <a:gd name="T11" fmla="*/ 40 h 115"/>
                <a:gd name="T12" fmla="*/ 115 w 115"/>
                <a:gd name="T13" fmla="*/ 75 h 115"/>
                <a:gd name="T14" fmla="*/ 75 w 115"/>
                <a:gd name="T15" fmla="*/ 75 h 115"/>
                <a:gd name="T16" fmla="*/ 75 w 115"/>
                <a:gd name="T17" fmla="*/ 115 h 115"/>
                <a:gd name="T18" fmla="*/ 40 w 115"/>
                <a:gd name="T19" fmla="*/ 115 h 115"/>
                <a:gd name="T20" fmla="*/ 40 w 115"/>
                <a:gd name="T21" fmla="*/ 75 h 115"/>
                <a:gd name="T22" fmla="*/ 0 w 115"/>
                <a:gd name="T23" fmla="*/ 75 h 115"/>
                <a:gd name="T24" fmla="*/ 0 w 115"/>
                <a:gd name="T25" fmla="*/ 4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15">
                  <a:moveTo>
                    <a:pt x="0" y="40"/>
                  </a:moveTo>
                  <a:cubicBezTo>
                    <a:pt x="13" y="40"/>
                    <a:pt x="26" y="40"/>
                    <a:pt x="39" y="40"/>
                  </a:cubicBezTo>
                  <a:cubicBezTo>
                    <a:pt x="39" y="27"/>
                    <a:pt x="39" y="14"/>
                    <a:pt x="39" y="0"/>
                  </a:cubicBezTo>
                  <a:cubicBezTo>
                    <a:pt x="51" y="0"/>
                    <a:pt x="62" y="0"/>
                    <a:pt x="75" y="0"/>
                  </a:cubicBezTo>
                  <a:cubicBezTo>
                    <a:pt x="75" y="13"/>
                    <a:pt x="75" y="26"/>
                    <a:pt x="75" y="40"/>
                  </a:cubicBezTo>
                  <a:cubicBezTo>
                    <a:pt x="88" y="40"/>
                    <a:pt x="101" y="40"/>
                    <a:pt x="115" y="40"/>
                  </a:cubicBezTo>
                  <a:cubicBezTo>
                    <a:pt x="115" y="52"/>
                    <a:pt x="115" y="63"/>
                    <a:pt x="115" y="75"/>
                  </a:cubicBezTo>
                  <a:cubicBezTo>
                    <a:pt x="102" y="75"/>
                    <a:pt x="89" y="75"/>
                    <a:pt x="75" y="75"/>
                  </a:cubicBezTo>
                  <a:cubicBezTo>
                    <a:pt x="75" y="89"/>
                    <a:pt x="75" y="102"/>
                    <a:pt x="75" y="115"/>
                  </a:cubicBezTo>
                  <a:cubicBezTo>
                    <a:pt x="63" y="115"/>
                    <a:pt x="52" y="115"/>
                    <a:pt x="40" y="115"/>
                  </a:cubicBezTo>
                  <a:cubicBezTo>
                    <a:pt x="40" y="102"/>
                    <a:pt x="40" y="89"/>
                    <a:pt x="40" y="75"/>
                  </a:cubicBezTo>
                  <a:cubicBezTo>
                    <a:pt x="26" y="75"/>
                    <a:pt x="13" y="75"/>
                    <a:pt x="0" y="75"/>
                  </a:cubicBezTo>
                  <a:cubicBezTo>
                    <a:pt x="0" y="63"/>
                    <a:pt x="0" y="52"/>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68"/>
            <p:cNvSpPr>
              <a:spLocks/>
            </p:cNvSpPr>
            <p:nvPr/>
          </p:nvSpPr>
          <p:spPr bwMode="auto">
            <a:xfrm>
              <a:off x="3194050" y="2257425"/>
              <a:ext cx="428625" cy="517525"/>
            </a:xfrm>
            <a:custGeom>
              <a:avLst/>
              <a:gdLst>
                <a:gd name="T0" fmla="*/ 114 w 114"/>
                <a:gd name="T1" fmla="*/ 97 h 138"/>
                <a:gd name="T2" fmla="*/ 88 w 114"/>
                <a:gd name="T3" fmla="*/ 97 h 138"/>
                <a:gd name="T4" fmla="*/ 88 w 114"/>
                <a:gd name="T5" fmla="*/ 137 h 138"/>
                <a:gd name="T6" fmla="*/ 74 w 114"/>
                <a:gd name="T7" fmla="*/ 131 h 138"/>
                <a:gd name="T8" fmla="*/ 51 w 114"/>
                <a:gd name="T9" fmla="*/ 110 h 138"/>
                <a:gd name="T10" fmla="*/ 6 w 114"/>
                <a:gd name="T11" fmla="*/ 94 h 138"/>
                <a:gd name="T12" fmla="*/ 0 w 114"/>
                <a:gd name="T13" fmla="*/ 87 h 138"/>
                <a:gd name="T14" fmla="*/ 0 w 114"/>
                <a:gd name="T15" fmla="*/ 63 h 138"/>
                <a:gd name="T16" fmla="*/ 21 w 114"/>
                <a:gd name="T17" fmla="*/ 83 h 138"/>
                <a:gd name="T18" fmla="*/ 72 w 114"/>
                <a:gd name="T19" fmla="*/ 83 h 138"/>
                <a:gd name="T20" fmla="*/ 1 w 114"/>
                <a:gd name="T21" fmla="*/ 19 h 138"/>
                <a:gd name="T22" fmla="*/ 1 w 114"/>
                <a:gd name="T23" fmla="*/ 0 h 138"/>
                <a:gd name="T24" fmla="*/ 114 w 114"/>
                <a:gd name="T25" fmla="*/ 97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4" h="138">
                  <a:moveTo>
                    <a:pt x="114" y="97"/>
                  </a:moveTo>
                  <a:cubicBezTo>
                    <a:pt x="106" y="97"/>
                    <a:pt x="97" y="97"/>
                    <a:pt x="88" y="97"/>
                  </a:cubicBezTo>
                  <a:cubicBezTo>
                    <a:pt x="88" y="110"/>
                    <a:pt x="88" y="123"/>
                    <a:pt x="88" y="137"/>
                  </a:cubicBezTo>
                  <a:cubicBezTo>
                    <a:pt x="82" y="138"/>
                    <a:pt x="77" y="138"/>
                    <a:pt x="74" y="131"/>
                  </a:cubicBezTo>
                  <a:cubicBezTo>
                    <a:pt x="70" y="121"/>
                    <a:pt x="61" y="114"/>
                    <a:pt x="51" y="110"/>
                  </a:cubicBezTo>
                  <a:cubicBezTo>
                    <a:pt x="36" y="104"/>
                    <a:pt x="21" y="99"/>
                    <a:pt x="6" y="94"/>
                  </a:cubicBezTo>
                  <a:cubicBezTo>
                    <a:pt x="2" y="93"/>
                    <a:pt x="0" y="92"/>
                    <a:pt x="0" y="87"/>
                  </a:cubicBezTo>
                  <a:cubicBezTo>
                    <a:pt x="1" y="79"/>
                    <a:pt x="0" y="71"/>
                    <a:pt x="0" y="63"/>
                  </a:cubicBezTo>
                  <a:cubicBezTo>
                    <a:pt x="14" y="65"/>
                    <a:pt x="17" y="68"/>
                    <a:pt x="21" y="83"/>
                  </a:cubicBezTo>
                  <a:cubicBezTo>
                    <a:pt x="38" y="83"/>
                    <a:pt x="55" y="83"/>
                    <a:pt x="72" y="83"/>
                  </a:cubicBezTo>
                  <a:cubicBezTo>
                    <a:pt x="77" y="49"/>
                    <a:pt x="50" y="24"/>
                    <a:pt x="1" y="19"/>
                  </a:cubicBezTo>
                  <a:cubicBezTo>
                    <a:pt x="1" y="13"/>
                    <a:pt x="1" y="6"/>
                    <a:pt x="1" y="0"/>
                  </a:cubicBezTo>
                  <a:cubicBezTo>
                    <a:pt x="50" y="0"/>
                    <a:pt x="105" y="42"/>
                    <a:pt x="114"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69"/>
            <p:cNvSpPr>
              <a:spLocks/>
            </p:cNvSpPr>
            <p:nvPr/>
          </p:nvSpPr>
          <p:spPr bwMode="auto">
            <a:xfrm>
              <a:off x="3198813" y="2981325"/>
              <a:ext cx="330200" cy="209550"/>
            </a:xfrm>
            <a:custGeom>
              <a:avLst/>
              <a:gdLst>
                <a:gd name="T0" fmla="*/ 0 w 88"/>
                <a:gd name="T1" fmla="*/ 32 h 56"/>
                <a:gd name="T2" fmla="*/ 31 w 88"/>
                <a:gd name="T3" fmla="*/ 27 h 56"/>
                <a:gd name="T4" fmla="*/ 67 w 88"/>
                <a:gd name="T5" fmla="*/ 4 h 56"/>
                <a:gd name="T6" fmla="*/ 74 w 88"/>
                <a:gd name="T7" fmla="*/ 1 h 56"/>
                <a:gd name="T8" fmla="*/ 86 w 88"/>
                <a:gd name="T9" fmla="*/ 1 h 56"/>
                <a:gd name="T10" fmla="*/ 82 w 88"/>
                <a:gd name="T11" fmla="*/ 18 h 56"/>
                <a:gd name="T12" fmla="*/ 4 w 88"/>
                <a:gd name="T13" fmla="*/ 56 h 56"/>
                <a:gd name="T14" fmla="*/ 1 w 88"/>
                <a:gd name="T15" fmla="*/ 56 h 56"/>
                <a:gd name="T16" fmla="*/ 0 w 88"/>
                <a:gd name="T17" fmla="*/ 55 h 56"/>
                <a:gd name="T18" fmla="*/ 0 w 88"/>
                <a:gd name="T19" fmla="*/ 3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56">
                  <a:moveTo>
                    <a:pt x="0" y="32"/>
                  </a:moveTo>
                  <a:cubicBezTo>
                    <a:pt x="11" y="30"/>
                    <a:pt x="21" y="29"/>
                    <a:pt x="31" y="27"/>
                  </a:cubicBezTo>
                  <a:cubicBezTo>
                    <a:pt x="46" y="23"/>
                    <a:pt x="58" y="15"/>
                    <a:pt x="67" y="4"/>
                  </a:cubicBezTo>
                  <a:cubicBezTo>
                    <a:pt x="69" y="2"/>
                    <a:pt x="71" y="1"/>
                    <a:pt x="74" y="1"/>
                  </a:cubicBezTo>
                  <a:cubicBezTo>
                    <a:pt x="78" y="0"/>
                    <a:pt x="82" y="1"/>
                    <a:pt x="86" y="1"/>
                  </a:cubicBezTo>
                  <a:cubicBezTo>
                    <a:pt x="88" y="7"/>
                    <a:pt x="88" y="13"/>
                    <a:pt x="82" y="18"/>
                  </a:cubicBezTo>
                  <a:cubicBezTo>
                    <a:pt x="60" y="40"/>
                    <a:pt x="35" y="53"/>
                    <a:pt x="4" y="56"/>
                  </a:cubicBezTo>
                  <a:cubicBezTo>
                    <a:pt x="3" y="56"/>
                    <a:pt x="2" y="56"/>
                    <a:pt x="1" y="56"/>
                  </a:cubicBezTo>
                  <a:cubicBezTo>
                    <a:pt x="1" y="56"/>
                    <a:pt x="0" y="56"/>
                    <a:pt x="0" y="55"/>
                  </a:cubicBezTo>
                  <a:cubicBezTo>
                    <a:pt x="0" y="47"/>
                    <a:pt x="0" y="39"/>
                    <a:pt x="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70"/>
            <p:cNvSpPr>
              <a:spLocks/>
            </p:cNvSpPr>
            <p:nvPr/>
          </p:nvSpPr>
          <p:spPr bwMode="auto">
            <a:xfrm>
              <a:off x="3198813" y="2808288"/>
              <a:ext cx="82550" cy="123825"/>
            </a:xfrm>
            <a:custGeom>
              <a:avLst/>
              <a:gdLst>
                <a:gd name="T0" fmla="*/ 0 w 22"/>
                <a:gd name="T1" fmla="*/ 0 h 33"/>
                <a:gd name="T2" fmla="*/ 22 w 22"/>
                <a:gd name="T3" fmla="*/ 18 h 33"/>
                <a:gd name="T4" fmla="*/ 0 w 22"/>
                <a:gd name="T5" fmla="*/ 33 h 33"/>
                <a:gd name="T6" fmla="*/ 0 w 22"/>
                <a:gd name="T7" fmla="*/ 0 h 33"/>
              </a:gdLst>
              <a:ahLst/>
              <a:cxnLst>
                <a:cxn ang="0">
                  <a:pos x="T0" y="T1"/>
                </a:cxn>
                <a:cxn ang="0">
                  <a:pos x="T2" y="T3"/>
                </a:cxn>
                <a:cxn ang="0">
                  <a:pos x="T4" y="T5"/>
                </a:cxn>
                <a:cxn ang="0">
                  <a:pos x="T6" y="T7"/>
                </a:cxn>
              </a:cxnLst>
              <a:rect l="0" t="0" r="r" b="b"/>
              <a:pathLst>
                <a:path w="22" h="33">
                  <a:moveTo>
                    <a:pt x="0" y="0"/>
                  </a:moveTo>
                  <a:cubicBezTo>
                    <a:pt x="15" y="3"/>
                    <a:pt x="22" y="9"/>
                    <a:pt x="22" y="18"/>
                  </a:cubicBezTo>
                  <a:cubicBezTo>
                    <a:pt x="21" y="27"/>
                    <a:pt x="14" y="32"/>
                    <a:pt x="0" y="33"/>
                  </a:cubicBezTo>
                  <a:cubicBezTo>
                    <a:pt x="0" y="22"/>
                    <a:pt x="0" y="1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71"/>
            <p:cNvSpPr>
              <a:spLocks/>
            </p:cNvSpPr>
            <p:nvPr/>
          </p:nvSpPr>
          <p:spPr bwMode="auto">
            <a:xfrm>
              <a:off x="3067050" y="2489200"/>
              <a:ext cx="74613" cy="101600"/>
            </a:xfrm>
            <a:custGeom>
              <a:avLst/>
              <a:gdLst>
                <a:gd name="T0" fmla="*/ 20 w 20"/>
                <a:gd name="T1" fmla="*/ 1 h 27"/>
                <a:gd name="T2" fmla="*/ 20 w 20"/>
                <a:gd name="T3" fmla="*/ 27 h 27"/>
                <a:gd name="T4" fmla="*/ 1 w 20"/>
                <a:gd name="T5" fmla="*/ 12 h 27"/>
                <a:gd name="T6" fmla="*/ 20 w 20"/>
                <a:gd name="T7" fmla="*/ 1 h 27"/>
              </a:gdLst>
              <a:ahLst/>
              <a:cxnLst>
                <a:cxn ang="0">
                  <a:pos x="T0" y="T1"/>
                </a:cxn>
                <a:cxn ang="0">
                  <a:pos x="T2" y="T3"/>
                </a:cxn>
                <a:cxn ang="0">
                  <a:pos x="T4" y="T5"/>
                </a:cxn>
                <a:cxn ang="0">
                  <a:pos x="T6" y="T7"/>
                </a:cxn>
              </a:cxnLst>
              <a:rect l="0" t="0" r="r" b="b"/>
              <a:pathLst>
                <a:path w="20" h="27">
                  <a:moveTo>
                    <a:pt x="20" y="1"/>
                  </a:moveTo>
                  <a:cubicBezTo>
                    <a:pt x="20" y="10"/>
                    <a:pt x="20" y="18"/>
                    <a:pt x="20" y="27"/>
                  </a:cubicBezTo>
                  <a:cubicBezTo>
                    <a:pt x="9" y="27"/>
                    <a:pt x="0" y="20"/>
                    <a:pt x="1" y="12"/>
                  </a:cubicBezTo>
                  <a:cubicBezTo>
                    <a:pt x="2" y="4"/>
                    <a:pt x="8" y="0"/>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31" name="Group 230"/>
          <p:cNvGrpSpPr/>
          <p:nvPr/>
        </p:nvGrpSpPr>
        <p:grpSpPr>
          <a:xfrm>
            <a:off x="6883221" y="2182413"/>
            <a:ext cx="749844" cy="735543"/>
            <a:chOff x="4419600" y="1633538"/>
            <a:chExt cx="1460501" cy="1566863"/>
          </a:xfrm>
          <a:solidFill>
            <a:srgbClr val="1771AD"/>
          </a:solidFill>
        </p:grpSpPr>
        <p:sp>
          <p:nvSpPr>
            <p:cNvPr id="232" name="Freeform 6"/>
            <p:cNvSpPr>
              <a:spLocks/>
            </p:cNvSpPr>
            <p:nvPr/>
          </p:nvSpPr>
          <p:spPr bwMode="auto">
            <a:xfrm>
              <a:off x="5268913" y="2111375"/>
              <a:ext cx="611188" cy="944563"/>
            </a:xfrm>
            <a:custGeom>
              <a:avLst/>
              <a:gdLst>
                <a:gd name="T0" fmla="*/ 143 w 199"/>
                <a:gd name="T1" fmla="*/ 46 h 307"/>
                <a:gd name="T2" fmla="*/ 142 w 199"/>
                <a:gd name="T3" fmla="*/ 45 h 307"/>
                <a:gd name="T4" fmla="*/ 145 w 199"/>
                <a:gd name="T5" fmla="*/ 56 h 307"/>
                <a:gd name="T6" fmla="*/ 101 w 199"/>
                <a:gd name="T7" fmla="*/ 202 h 307"/>
                <a:gd name="T8" fmla="*/ 98 w 199"/>
                <a:gd name="T9" fmla="*/ 175 h 307"/>
                <a:gd name="T10" fmla="*/ 71 w 199"/>
                <a:gd name="T11" fmla="*/ 203 h 307"/>
                <a:gd name="T12" fmla="*/ 54 w 199"/>
                <a:gd name="T13" fmla="*/ 221 h 307"/>
                <a:gd name="T14" fmla="*/ 0 w 199"/>
                <a:gd name="T15" fmla="*/ 277 h 307"/>
                <a:gd name="T16" fmla="*/ 61 w 199"/>
                <a:gd name="T17" fmla="*/ 293 h 307"/>
                <a:gd name="T18" fmla="*/ 84 w 199"/>
                <a:gd name="T19" fmla="*/ 300 h 307"/>
                <a:gd name="T20" fmla="*/ 112 w 199"/>
                <a:gd name="T21" fmla="*/ 307 h 307"/>
                <a:gd name="T22" fmla="*/ 109 w 199"/>
                <a:gd name="T23" fmla="*/ 283 h 307"/>
                <a:gd name="T24" fmla="*/ 164 w 199"/>
                <a:gd name="T25" fmla="*/ 217 h 307"/>
                <a:gd name="T26" fmla="*/ 168 w 199"/>
                <a:gd name="T27" fmla="*/ 0 h 307"/>
                <a:gd name="T28" fmla="*/ 171 w 199"/>
                <a:gd name="T29" fmla="*/ 22 h 307"/>
                <a:gd name="T30" fmla="*/ 177 w 199"/>
                <a:gd name="T31" fmla="*/ 71 h 307"/>
                <a:gd name="T32" fmla="*/ 143 w 199"/>
                <a:gd name="T33" fmla="*/ 46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9" h="307">
                  <a:moveTo>
                    <a:pt x="143" y="46"/>
                  </a:moveTo>
                  <a:cubicBezTo>
                    <a:pt x="142" y="45"/>
                    <a:pt x="142" y="45"/>
                    <a:pt x="142" y="45"/>
                  </a:cubicBezTo>
                  <a:cubicBezTo>
                    <a:pt x="143" y="48"/>
                    <a:pt x="144" y="52"/>
                    <a:pt x="145" y="56"/>
                  </a:cubicBezTo>
                  <a:cubicBezTo>
                    <a:pt x="158" y="111"/>
                    <a:pt x="141" y="170"/>
                    <a:pt x="101" y="202"/>
                  </a:cubicBezTo>
                  <a:cubicBezTo>
                    <a:pt x="98" y="175"/>
                    <a:pt x="98" y="175"/>
                    <a:pt x="98" y="175"/>
                  </a:cubicBezTo>
                  <a:cubicBezTo>
                    <a:pt x="71" y="203"/>
                    <a:pt x="71" y="203"/>
                    <a:pt x="71" y="203"/>
                  </a:cubicBezTo>
                  <a:cubicBezTo>
                    <a:pt x="54" y="221"/>
                    <a:pt x="54" y="221"/>
                    <a:pt x="54" y="221"/>
                  </a:cubicBezTo>
                  <a:cubicBezTo>
                    <a:pt x="0" y="277"/>
                    <a:pt x="0" y="277"/>
                    <a:pt x="0" y="277"/>
                  </a:cubicBezTo>
                  <a:cubicBezTo>
                    <a:pt x="61" y="293"/>
                    <a:pt x="61" y="293"/>
                    <a:pt x="61" y="293"/>
                  </a:cubicBezTo>
                  <a:cubicBezTo>
                    <a:pt x="84" y="300"/>
                    <a:pt x="84" y="300"/>
                    <a:pt x="84" y="300"/>
                  </a:cubicBezTo>
                  <a:cubicBezTo>
                    <a:pt x="112" y="307"/>
                    <a:pt x="112" y="307"/>
                    <a:pt x="112" y="307"/>
                  </a:cubicBezTo>
                  <a:cubicBezTo>
                    <a:pt x="109" y="283"/>
                    <a:pt x="109" y="283"/>
                    <a:pt x="109" y="283"/>
                  </a:cubicBezTo>
                  <a:cubicBezTo>
                    <a:pt x="133" y="265"/>
                    <a:pt x="150" y="244"/>
                    <a:pt x="164" y="217"/>
                  </a:cubicBezTo>
                  <a:cubicBezTo>
                    <a:pt x="199" y="151"/>
                    <a:pt x="198" y="66"/>
                    <a:pt x="168" y="0"/>
                  </a:cubicBezTo>
                  <a:cubicBezTo>
                    <a:pt x="171" y="22"/>
                    <a:pt x="171" y="22"/>
                    <a:pt x="171" y="22"/>
                  </a:cubicBezTo>
                  <a:cubicBezTo>
                    <a:pt x="177" y="71"/>
                    <a:pt x="177" y="71"/>
                    <a:pt x="177" y="71"/>
                  </a:cubicBezTo>
                  <a:cubicBezTo>
                    <a:pt x="143" y="46"/>
                    <a:pt x="143" y="46"/>
                    <a:pt x="143"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Freeform 7"/>
            <p:cNvSpPr>
              <a:spLocks/>
            </p:cNvSpPr>
            <p:nvPr/>
          </p:nvSpPr>
          <p:spPr bwMode="auto">
            <a:xfrm>
              <a:off x="4662488" y="1633538"/>
              <a:ext cx="1095375" cy="579438"/>
            </a:xfrm>
            <a:custGeom>
              <a:avLst/>
              <a:gdLst>
                <a:gd name="T0" fmla="*/ 120 w 356"/>
                <a:gd name="T1" fmla="*/ 46 h 188"/>
                <a:gd name="T2" fmla="*/ 128 w 356"/>
                <a:gd name="T3" fmla="*/ 109 h 188"/>
                <a:gd name="T4" fmla="*/ 128 w 356"/>
                <a:gd name="T5" fmla="*/ 113 h 188"/>
                <a:gd name="T6" fmla="*/ 204 w 356"/>
                <a:gd name="T7" fmla="*/ 88 h 188"/>
                <a:gd name="T8" fmla="*/ 292 w 356"/>
                <a:gd name="T9" fmla="*/ 122 h 188"/>
                <a:gd name="T10" fmla="*/ 279 w 356"/>
                <a:gd name="T11" fmla="*/ 130 h 188"/>
                <a:gd name="T12" fmla="*/ 307 w 356"/>
                <a:gd name="T13" fmla="*/ 150 h 188"/>
                <a:gd name="T14" fmla="*/ 320 w 356"/>
                <a:gd name="T15" fmla="*/ 160 h 188"/>
                <a:gd name="T16" fmla="*/ 356 w 356"/>
                <a:gd name="T17" fmla="*/ 188 h 188"/>
                <a:gd name="T18" fmla="*/ 349 w 356"/>
                <a:gd name="T19" fmla="*/ 139 h 188"/>
                <a:gd name="T20" fmla="*/ 347 w 356"/>
                <a:gd name="T21" fmla="*/ 121 h 188"/>
                <a:gd name="T22" fmla="*/ 347 w 356"/>
                <a:gd name="T23" fmla="*/ 120 h 188"/>
                <a:gd name="T24" fmla="*/ 343 w 356"/>
                <a:gd name="T25" fmla="*/ 91 h 188"/>
                <a:gd name="T26" fmla="*/ 332 w 356"/>
                <a:gd name="T27" fmla="*/ 98 h 188"/>
                <a:gd name="T28" fmla="*/ 278 w 356"/>
                <a:gd name="T29" fmla="*/ 49 h 188"/>
                <a:gd name="T30" fmla="*/ 0 w 356"/>
                <a:gd name="T31" fmla="*/ 81 h 188"/>
                <a:gd name="T32" fmla="*/ 46 w 356"/>
                <a:gd name="T33" fmla="*/ 68 h 188"/>
                <a:gd name="T34" fmla="*/ 120 w 356"/>
                <a:gd name="T35" fmla="*/ 4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6" h="188">
                  <a:moveTo>
                    <a:pt x="120" y="46"/>
                  </a:moveTo>
                  <a:cubicBezTo>
                    <a:pt x="128" y="109"/>
                    <a:pt x="128" y="109"/>
                    <a:pt x="128" y="109"/>
                  </a:cubicBezTo>
                  <a:cubicBezTo>
                    <a:pt x="128" y="113"/>
                    <a:pt x="128" y="113"/>
                    <a:pt x="128" y="113"/>
                  </a:cubicBezTo>
                  <a:cubicBezTo>
                    <a:pt x="149" y="97"/>
                    <a:pt x="176" y="88"/>
                    <a:pt x="204" y="88"/>
                  </a:cubicBezTo>
                  <a:cubicBezTo>
                    <a:pt x="238" y="88"/>
                    <a:pt x="269" y="101"/>
                    <a:pt x="292" y="122"/>
                  </a:cubicBezTo>
                  <a:cubicBezTo>
                    <a:pt x="279" y="130"/>
                    <a:pt x="279" y="130"/>
                    <a:pt x="279" y="130"/>
                  </a:cubicBezTo>
                  <a:cubicBezTo>
                    <a:pt x="307" y="150"/>
                    <a:pt x="307" y="150"/>
                    <a:pt x="307" y="150"/>
                  </a:cubicBezTo>
                  <a:cubicBezTo>
                    <a:pt x="320" y="160"/>
                    <a:pt x="320" y="160"/>
                    <a:pt x="320" y="160"/>
                  </a:cubicBezTo>
                  <a:cubicBezTo>
                    <a:pt x="356" y="188"/>
                    <a:pt x="356" y="188"/>
                    <a:pt x="356" y="188"/>
                  </a:cubicBezTo>
                  <a:cubicBezTo>
                    <a:pt x="349" y="139"/>
                    <a:pt x="349" y="139"/>
                    <a:pt x="349" y="139"/>
                  </a:cubicBezTo>
                  <a:cubicBezTo>
                    <a:pt x="347" y="121"/>
                    <a:pt x="347" y="121"/>
                    <a:pt x="347" y="121"/>
                  </a:cubicBezTo>
                  <a:cubicBezTo>
                    <a:pt x="347" y="120"/>
                    <a:pt x="347" y="120"/>
                    <a:pt x="347" y="120"/>
                  </a:cubicBezTo>
                  <a:cubicBezTo>
                    <a:pt x="343" y="91"/>
                    <a:pt x="343" y="91"/>
                    <a:pt x="343" y="91"/>
                  </a:cubicBezTo>
                  <a:cubicBezTo>
                    <a:pt x="332" y="98"/>
                    <a:pt x="332" y="98"/>
                    <a:pt x="332" y="98"/>
                  </a:cubicBezTo>
                  <a:cubicBezTo>
                    <a:pt x="317" y="78"/>
                    <a:pt x="300" y="62"/>
                    <a:pt x="278" y="49"/>
                  </a:cubicBezTo>
                  <a:cubicBezTo>
                    <a:pt x="195" y="0"/>
                    <a:pt x="77" y="8"/>
                    <a:pt x="0" y="81"/>
                  </a:cubicBezTo>
                  <a:cubicBezTo>
                    <a:pt x="46" y="68"/>
                    <a:pt x="46" y="68"/>
                    <a:pt x="46" y="68"/>
                  </a:cubicBezTo>
                  <a:cubicBezTo>
                    <a:pt x="120" y="46"/>
                    <a:pt x="120" y="46"/>
                    <a:pt x="120" y="4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8"/>
            <p:cNvSpPr>
              <a:spLocks/>
            </p:cNvSpPr>
            <p:nvPr/>
          </p:nvSpPr>
          <p:spPr bwMode="auto">
            <a:xfrm>
              <a:off x="4419600" y="1865313"/>
              <a:ext cx="1014413" cy="1335088"/>
            </a:xfrm>
            <a:custGeom>
              <a:avLst/>
              <a:gdLst>
                <a:gd name="T0" fmla="*/ 33 w 330"/>
                <a:gd name="T1" fmla="*/ 218 h 434"/>
                <a:gd name="T2" fmla="*/ 330 w 330"/>
                <a:gd name="T3" fmla="*/ 394 h 434"/>
                <a:gd name="T4" fmla="*/ 301 w 330"/>
                <a:gd name="T5" fmla="*/ 387 h 434"/>
                <a:gd name="T6" fmla="*/ 232 w 330"/>
                <a:gd name="T7" fmla="*/ 371 h 434"/>
                <a:gd name="T8" fmla="*/ 294 w 330"/>
                <a:gd name="T9" fmla="*/ 310 h 434"/>
                <a:gd name="T10" fmla="*/ 296 w 330"/>
                <a:gd name="T11" fmla="*/ 308 h 434"/>
                <a:gd name="T12" fmla="*/ 168 w 330"/>
                <a:gd name="T13" fmla="*/ 192 h 434"/>
                <a:gd name="T14" fmla="*/ 165 w 330"/>
                <a:gd name="T15" fmla="*/ 135 h 434"/>
                <a:gd name="T16" fmla="*/ 198 w 330"/>
                <a:gd name="T17" fmla="*/ 151 h 434"/>
                <a:gd name="T18" fmla="*/ 194 w 330"/>
                <a:gd name="T19" fmla="*/ 101 h 434"/>
                <a:gd name="T20" fmla="*/ 192 w 330"/>
                <a:gd name="T21" fmla="*/ 74 h 434"/>
                <a:gd name="T22" fmla="*/ 185 w 330"/>
                <a:gd name="T23" fmla="*/ 0 h 434"/>
                <a:gd name="T24" fmla="*/ 105 w 330"/>
                <a:gd name="T25" fmla="*/ 25 h 434"/>
                <a:gd name="T26" fmla="*/ 62 w 330"/>
                <a:gd name="T27" fmla="*/ 38 h 434"/>
                <a:gd name="T28" fmla="*/ 0 w 330"/>
                <a:gd name="T29" fmla="*/ 56 h 434"/>
                <a:gd name="T30" fmla="*/ 42 w 330"/>
                <a:gd name="T31" fmla="*/ 76 h 434"/>
                <a:gd name="T32" fmla="*/ 33 w 330"/>
                <a:gd name="T33" fmla="*/ 21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0" h="434">
                  <a:moveTo>
                    <a:pt x="33" y="218"/>
                  </a:moveTo>
                  <a:cubicBezTo>
                    <a:pt x="72" y="372"/>
                    <a:pt x="218" y="434"/>
                    <a:pt x="330" y="394"/>
                  </a:cubicBezTo>
                  <a:cubicBezTo>
                    <a:pt x="301" y="387"/>
                    <a:pt x="301" y="387"/>
                    <a:pt x="301" y="387"/>
                  </a:cubicBezTo>
                  <a:cubicBezTo>
                    <a:pt x="232" y="371"/>
                    <a:pt x="232" y="371"/>
                    <a:pt x="232" y="371"/>
                  </a:cubicBezTo>
                  <a:cubicBezTo>
                    <a:pt x="294" y="310"/>
                    <a:pt x="294" y="310"/>
                    <a:pt x="294" y="310"/>
                  </a:cubicBezTo>
                  <a:cubicBezTo>
                    <a:pt x="296" y="308"/>
                    <a:pt x="296" y="308"/>
                    <a:pt x="296" y="308"/>
                  </a:cubicBezTo>
                  <a:cubicBezTo>
                    <a:pt x="240" y="304"/>
                    <a:pt x="185" y="260"/>
                    <a:pt x="168" y="192"/>
                  </a:cubicBezTo>
                  <a:cubicBezTo>
                    <a:pt x="163" y="172"/>
                    <a:pt x="162" y="153"/>
                    <a:pt x="165" y="135"/>
                  </a:cubicBezTo>
                  <a:cubicBezTo>
                    <a:pt x="198" y="151"/>
                    <a:pt x="198" y="151"/>
                    <a:pt x="198" y="151"/>
                  </a:cubicBezTo>
                  <a:cubicBezTo>
                    <a:pt x="194" y="101"/>
                    <a:pt x="194" y="101"/>
                    <a:pt x="194" y="101"/>
                  </a:cubicBezTo>
                  <a:cubicBezTo>
                    <a:pt x="192" y="74"/>
                    <a:pt x="192" y="74"/>
                    <a:pt x="192" y="74"/>
                  </a:cubicBezTo>
                  <a:cubicBezTo>
                    <a:pt x="185" y="0"/>
                    <a:pt x="185" y="0"/>
                    <a:pt x="185" y="0"/>
                  </a:cubicBezTo>
                  <a:cubicBezTo>
                    <a:pt x="105" y="25"/>
                    <a:pt x="105" y="25"/>
                    <a:pt x="105" y="25"/>
                  </a:cubicBezTo>
                  <a:cubicBezTo>
                    <a:pt x="62" y="38"/>
                    <a:pt x="62" y="38"/>
                    <a:pt x="62" y="38"/>
                  </a:cubicBezTo>
                  <a:cubicBezTo>
                    <a:pt x="0" y="56"/>
                    <a:pt x="0" y="56"/>
                    <a:pt x="0" y="56"/>
                  </a:cubicBezTo>
                  <a:cubicBezTo>
                    <a:pt x="42" y="76"/>
                    <a:pt x="42" y="76"/>
                    <a:pt x="42" y="76"/>
                  </a:cubicBezTo>
                  <a:cubicBezTo>
                    <a:pt x="23" y="121"/>
                    <a:pt x="20" y="167"/>
                    <a:pt x="33"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235" name="Chart 234"/>
          <p:cNvGraphicFramePr/>
          <p:nvPr>
            <p:extLst>
              <p:ext uri="{D42A27DB-BD31-4B8C-83A1-F6EECF244321}">
                <p14:modId xmlns:p14="http://schemas.microsoft.com/office/powerpoint/2010/main" val="2301547748"/>
              </p:ext>
            </p:extLst>
          </p:nvPr>
        </p:nvGraphicFramePr>
        <p:xfrm>
          <a:off x="3634155" y="1962950"/>
          <a:ext cx="1951962" cy="2747424"/>
        </p:xfrm>
        <a:graphic>
          <a:graphicData uri="http://schemas.openxmlformats.org/drawingml/2006/chart">
            <c:chart xmlns:c="http://schemas.openxmlformats.org/drawingml/2006/chart" xmlns:r="http://schemas.openxmlformats.org/officeDocument/2006/relationships" r:id="rId7"/>
          </a:graphicData>
        </a:graphic>
      </p:graphicFrame>
      <p:sp>
        <p:nvSpPr>
          <p:cNvPr id="15"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Platform for Growth</a:t>
            </a:r>
            <a:endParaRPr lang="en-US" sz="800" b="1" dirty="0">
              <a:solidFill>
                <a:srgbClr val="FFFFFF"/>
              </a:solidFill>
              <a:latin typeface="Tahoma"/>
            </a:endParaRPr>
          </a:p>
        </p:txBody>
      </p:sp>
      <p:sp>
        <p:nvSpPr>
          <p:cNvPr id="6"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35</a:t>
            </a:r>
            <a:endParaRPr lang="en-US" sz="900" dirty="0">
              <a:solidFill>
                <a:srgbClr val="000000"/>
              </a:solidFill>
              <a:latin typeface="Tahoma"/>
            </a:endParaRPr>
          </a:p>
        </p:txBody>
      </p:sp>
    </p:spTree>
    <p:extLst>
      <p:ext uri="{BB962C8B-B14F-4D97-AF65-F5344CB8AC3E}">
        <p14:creationId xmlns:p14="http://schemas.microsoft.com/office/powerpoint/2010/main" val="7473376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extBox 3"/>
          <p:cNvGraphicFramePr/>
          <p:nvPr>
            <p:custDataLst>
              <p:tags r:id="rId1"/>
            </p:custDataLst>
            <p:extLst>
              <p:ext uri="{D42A27DB-BD31-4B8C-83A1-F6EECF244321}">
                <p14:modId xmlns:p14="http://schemas.microsoft.com/office/powerpoint/2010/main" val="3831005322"/>
              </p:ext>
            </p:extLst>
          </p:nvPr>
        </p:nvGraphicFramePr>
        <p:xfrm>
          <a:off x="4295774" y="1391761"/>
          <a:ext cx="4608195" cy="2276153"/>
        </p:xfrm>
        <a:graphic>
          <a:graphicData uri="http://schemas.openxmlformats.org/drawingml/2006/chart">
            <c:chart xmlns:c="http://schemas.openxmlformats.org/drawingml/2006/chart" xmlns:r="http://schemas.openxmlformats.org/officeDocument/2006/relationships" r:id="rId5"/>
          </a:graphicData>
        </a:graphic>
      </p:graphicFrame>
      <p:sp>
        <p:nvSpPr>
          <p:cNvPr id="3" name="Title 2"/>
          <p:cNvSpPr>
            <a:spLocks noGrp="1"/>
          </p:cNvSpPr>
          <p:nvPr>
            <p:ph type="title"/>
          </p:nvPr>
        </p:nvSpPr>
        <p:spPr>
          <a:xfrm>
            <a:off x="389765" y="118872"/>
            <a:ext cx="8458433" cy="585216"/>
          </a:xfrm>
        </p:spPr>
        <p:txBody>
          <a:bodyPr/>
          <a:lstStyle/>
          <a:p>
            <a:r>
              <a:rPr lang="en-US" dirty="0"/>
              <a:t>First-to-Market New Product Development </a:t>
            </a:r>
            <a:r>
              <a:rPr lang="en-US" dirty="0" smtClean="0"/>
              <a:t>Agility </a:t>
            </a:r>
            <a:r>
              <a:rPr lang="en-US" dirty="0"/>
              <a:t>and Expertise</a:t>
            </a:r>
          </a:p>
        </p:txBody>
      </p:sp>
      <p:sp>
        <p:nvSpPr>
          <p:cNvPr id="14" name="Rectangle 13"/>
          <p:cNvSpPr/>
          <p:nvPr>
            <p:custDataLst>
              <p:tags r:id="rId2"/>
            </p:custDataLst>
          </p:nvPr>
        </p:nvSpPr>
        <p:spPr>
          <a:xfrm>
            <a:off x="2420448" y="5840819"/>
            <a:ext cx="6501384" cy="444094"/>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spcAft>
                <a:spcPts val="200"/>
              </a:spcAft>
            </a:pPr>
            <a:r>
              <a:rPr lang="en-US" sz="1000" b="1" dirty="0">
                <a:solidFill>
                  <a:srgbClr val="FFFFFF"/>
                </a:solidFill>
                <a:latin typeface="Tahoma" panose="020B0604030504040204" pitchFamily="34" charset="0"/>
              </a:rPr>
              <a:t>Katun’s optimized TTM and cost-effective R&amp;D capabilities allow the Company </a:t>
            </a:r>
            <a:r>
              <a:rPr lang="en-US" sz="1000" b="1" dirty="0" smtClean="0">
                <a:solidFill>
                  <a:srgbClr val="FFFFFF"/>
                </a:solidFill>
                <a:latin typeface="Tahoma" panose="020B0604030504040204" pitchFamily="34" charset="0"/>
              </a:rPr>
              <a:t>to </a:t>
            </a:r>
            <a:r>
              <a:rPr lang="en-US" sz="1000" b="1" dirty="0">
                <a:solidFill>
                  <a:srgbClr val="FFFFFF"/>
                </a:solidFill>
                <a:latin typeface="Tahoma" panose="020B0604030504040204" pitchFamily="34" charset="0"/>
              </a:rPr>
              <a:t>be </a:t>
            </a:r>
            <a:r>
              <a:rPr lang="en-US" sz="1000" b="1" dirty="0" smtClean="0">
                <a:solidFill>
                  <a:srgbClr val="FFFFFF"/>
                </a:solidFill>
                <a:latin typeface="Tahoma" panose="020B0604030504040204" pitchFamily="34" charset="0"/>
              </a:rPr>
              <a:t/>
            </a:r>
            <a:br>
              <a:rPr lang="en-US" sz="1000" b="1" dirty="0" smtClean="0">
                <a:solidFill>
                  <a:srgbClr val="FFFFFF"/>
                </a:solidFill>
                <a:latin typeface="Tahoma" panose="020B0604030504040204" pitchFamily="34" charset="0"/>
              </a:rPr>
            </a:br>
            <a:r>
              <a:rPr lang="en-US" sz="1000" b="1" dirty="0" smtClean="0">
                <a:solidFill>
                  <a:srgbClr val="FFFFFF"/>
                </a:solidFill>
                <a:latin typeface="Tahoma" panose="020B0604030504040204" pitchFamily="34" charset="0"/>
              </a:rPr>
              <a:t>first-to-market</a:t>
            </a:r>
            <a:r>
              <a:rPr lang="en-US" sz="1000" b="1" dirty="0">
                <a:solidFill>
                  <a:srgbClr val="FFFFFF"/>
                </a:solidFill>
                <a:latin typeface="Tahoma" panose="020B0604030504040204" pitchFamily="34" charset="0"/>
              </a:rPr>
              <a:t>, maximize the commercial success of new products </a:t>
            </a:r>
            <a:r>
              <a:rPr lang="en-US" sz="1000" b="1" dirty="0" smtClean="0">
                <a:solidFill>
                  <a:srgbClr val="FFFFFF"/>
                </a:solidFill>
                <a:latin typeface="Tahoma" panose="020B0604030504040204" pitchFamily="34" charset="0"/>
              </a:rPr>
              <a:t>and </a:t>
            </a:r>
            <a:br>
              <a:rPr lang="en-US" sz="1000" b="1" dirty="0" smtClean="0">
                <a:solidFill>
                  <a:srgbClr val="FFFFFF"/>
                </a:solidFill>
                <a:latin typeface="Tahoma" panose="020B0604030504040204" pitchFamily="34" charset="0"/>
              </a:rPr>
            </a:br>
            <a:r>
              <a:rPr lang="en-US" sz="1000" b="1" dirty="0" smtClean="0">
                <a:solidFill>
                  <a:srgbClr val="FFFFFF"/>
                </a:solidFill>
                <a:latin typeface="Tahoma" panose="020B0604030504040204" pitchFamily="34" charset="0"/>
              </a:rPr>
              <a:t>remain at </a:t>
            </a:r>
            <a:r>
              <a:rPr lang="en-US" sz="1000" b="1" dirty="0">
                <a:solidFill>
                  <a:srgbClr val="FFFFFF"/>
                </a:solidFill>
                <a:latin typeface="Tahoma" panose="020B0604030504040204" pitchFamily="34" charset="0"/>
              </a:rPr>
              <a:t>the forefront of emerging industry trends </a:t>
            </a:r>
          </a:p>
        </p:txBody>
      </p:sp>
      <p:sp>
        <p:nvSpPr>
          <p:cNvPr id="89" name="TextBox 88"/>
          <p:cNvSpPr txBox="1"/>
          <p:nvPr/>
        </p:nvSpPr>
        <p:spPr>
          <a:xfrm>
            <a:off x="288924" y="1125407"/>
            <a:ext cx="1847851" cy="4991110"/>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Overview</a:t>
            </a:r>
            <a:endParaRPr lang="en-US" sz="9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Katun’s ability to introduce new products more quickly, effectively and less costly than competitors allows the Company to meet the needs of customers in the rapidly changing market and drive strong revenue growth and superior profitability</a:t>
            </a:r>
          </a:p>
          <a:p>
            <a:pPr>
              <a:spcBef>
                <a:spcPts val="400"/>
              </a:spcBef>
              <a:buClr>
                <a:schemeClr val="bg1"/>
              </a:buClr>
              <a:buSzPct val="100000"/>
            </a:pPr>
            <a:r>
              <a:rPr lang="en-US" sz="900" b="1" dirty="0">
                <a:solidFill>
                  <a:schemeClr val="bg1"/>
                </a:solidFill>
              </a:rPr>
              <a:t>Time-to-Market</a:t>
            </a:r>
            <a:endParaRPr lang="en-US" sz="9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smtClean="0">
                <a:solidFill>
                  <a:schemeClr val="bg1"/>
                </a:solidFill>
              </a:rPr>
              <a:t>Time-to-Market </a:t>
            </a:r>
            <a:r>
              <a:rPr lang="en-US" sz="800" dirty="0">
                <a:solidFill>
                  <a:schemeClr val="bg1"/>
                </a:solidFill>
              </a:rPr>
              <a:t>is a critical factor in optimizing revenue and profitability of new products </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Katun’s TTM strategy is to launch at the optimal point when dealer receptivity to aftermarket increases (30-36 months into a new OEM line)</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Timing new product launches during this optimal window coupled with improving TTM has proven effective</a:t>
            </a:r>
          </a:p>
          <a:p>
            <a:pPr>
              <a:spcBef>
                <a:spcPts val="300"/>
              </a:spcBef>
              <a:spcAft>
                <a:spcPts val="200"/>
              </a:spcAft>
              <a:buClr>
                <a:schemeClr val="bg1"/>
              </a:buClr>
              <a:buSzPct val="100000"/>
            </a:pPr>
            <a:r>
              <a:rPr lang="en-US" sz="900" b="1" dirty="0">
                <a:solidFill>
                  <a:schemeClr val="bg1"/>
                </a:solidFill>
              </a:rPr>
              <a:t>R&amp;D Initiatives</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Key R&amp;D initiatives such as matching supplier technologies / capabilities to new product requirements drive higher revenues and cost savings</a:t>
            </a:r>
          </a:p>
          <a:p>
            <a:pPr>
              <a:spcBef>
                <a:spcPts val="400"/>
              </a:spcBef>
              <a:spcAft>
                <a:spcPts val="200"/>
              </a:spcAft>
              <a:buClr>
                <a:schemeClr val="bg1"/>
              </a:buClr>
              <a:buSzPct val="100000"/>
            </a:pPr>
            <a:r>
              <a:rPr lang="en-US" sz="900" b="1" dirty="0">
                <a:solidFill>
                  <a:schemeClr val="bg1"/>
                </a:solidFill>
              </a:rPr>
              <a:t>Demonstrated Results </a:t>
            </a:r>
            <a:endParaRPr lang="en-US" sz="8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Katun’s combined strategy of cost-effective sourcing, shared R&amp;D and optimized TTM result in maximizing the commercial success of new product introductions</a:t>
            </a:r>
          </a:p>
          <a:p>
            <a:pPr marL="177800" indent="-177800">
              <a:spcBef>
                <a:spcPts val="300"/>
              </a:spcBef>
              <a:spcAft>
                <a:spcPts val="200"/>
              </a:spcAft>
              <a:buClr>
                <a:schemeClr val="bg1"/>
              </a:buClr>
              <a:buSzPct val="100000"/>
              <a:buFont typeface="Wingdings" panose="05000000000000000000" pitchFamily="2" charset="2"/>
              <a:buChar char="§"/>
            </a:pPr>
            <a:endParaRPr lang="en-US" sz="8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endParaRPr lang="en-US" sz="800" dirty="0">
              <a:solidFill>
                <a:schemeClr val="bg1"/>
              </a:solidFill>
            </a:endParaRPr>
          </a:p>
        </p:txBody>
      </p:sp>
      <p:graphicFrame>
        <p:nvGraphicFramePr>
          <p:cNvPr id="30" name="Table 29"/>
          <p:cNvGraphicFramePr>
            <a:graphicFrameLocks noGrp="1"/>
          </p:cNvGraphicFramePr>
          <p:nvPr>
            <p:extLst>
              <p:ext uri="{D42A27DB-BD31-4B8C-83A1-F6EECF244321}">
                <p14:modId xmlns:p14="http://schemas.microsoft.com/office/powerpoint/2010/main" val="3072610253"/>
              </p:ext>
            </p:extLst>
          </p:nvPr>
        </p:nvGraphicFramePr>
        <p:xfrm>
          <a:off x="2420448" y="3689738"/>
          <a:ext cx="6501384" cy="438912"/>
        </p:xfrm>
        <a:graphic>
          <a:graphicData uri="http://schemas.openxmlformats.org/drawingml/2006/table">
            <a:tbl>
              <a:tblPr firstRow="1" bandRow="1">
                <a:tableStyleId>{5C22544A-7EE6-4342-B048-85BDC9FD1C3A}</a:tableStyleId>
              </a:tblPr>
              <a:tblGrid>
                <a:gridCol w="650138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baseline="0" dirty="0">
                          <a:solidFill>
                            <a:schemeClr val="tx1"/>
                          </a:solidFill>
                          <a:latin typeface="Tahoma"/>
                        </a:rPr>
                        <a:t>R&amp;D Initiatives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1" name="Rectangle 30"/>
          <p:cNvSpPr/>
          <p:nvPr/>
        </p:nvSpPr>
        <p:spPr>
          <a:xfrm>
            <a:off x="2494080" y="4000674"/>
            <a:ext cx="1472650" cy="469232"/>
          </a:xfrm>
          <a:prstGeom prst="rect">
            <a:avLst/>
          </a:prstGeom>
          <a:solidFill>
            <a:schemeClr val="accent2"/>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bg1"/>
                </a:solidFill>
              </a:rPr>
              <a:t>Initiative A</a:t>
            </a:r>
          </a:p>
        </p:txBody>
      </p:sp>
      <p:sp>
        <p:nvSpPr>
          <p:cNvPr id="32" name="Rectangle 31"/>
          <p:cNvSpPr/>
          <p:nvPr/>
        </p:nvSpPr>
        <p:spPr>
          <a:xfrm>
            <a:off x="4121236" y="4000674"/>
            <a:ext cx="1472650" cy="469232"/>
          </a:xfrm>
          <a:prstGeom prst="rect">
            <a:avLst/>
          </a:prstGeom>
          <a:solidFill>
            <a:schemeClr val="accent2"/>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bg1"/>
                </a:solidFill>
              </a:rPr>
              <a:t>Initiative B</a:t>
            </a:r>
          </a:p>
        </p:txBody>
      </p:sp>
      <p:sp>
        <p:nvSpPr>
          <p:cNvPr id="34" name="Rectangle 33"/>
          <p:cNvSpPr/>
          <p:nvPr/>
        </p:nvSpPr>
        <p:spPr>
          <a:xfrm>
            <a:off x="5748392" y="4000674"/>
            <a:ext cx="1472650" cy="469232"/>
          </a:xfrm>
          <a:prstGeom prst="rect">
            <a:avLst/>
          </a:prstGeom>
          <a:solidFill>
            <a:schemeClr val="accent2"/>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bg1"/>
                </a:solidFill>
              </a:rPr>
              <a:t>Initiative C</a:t>
            </a:r>
          </a:p>
        </p:txBody>
      </p:sp>
      <p:sp>
        <p:nvSpPr>
          <p:cNvPr id="35" name="Rectangle 34"/>
          <p:cNvSpPr/>
          <p:nvPr/>
        </p:nvSpPr>
        <p:spPr>
          <a:xfrm>
            <a:off x="7375549" y="4000674"/>
            <a:ext cx="1472650" cy="469232"/>
          </a:xfrm>
          <a:prstGeom prst="rect">
            <a:avLst/>
          </a:prstGeom>
          <a:solidFill>
            <a:schemeClr val="accent2"/>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bg1"/>
                </a:solidFill>
              </a:rPr>
              <a:t>Initiative D</a:t>
            </a:r>
          </a:p>
        </p:txBody>
      </p:sp>
      <p:sp>
        <p:nvSpPr>
          <p:cNvPr id="36" name="TextBox 35"/>
          <p:cNvSpPr txBox="1"/>
          <p:nvPr/>
        </p:nvSpPr>
        <p:spPr>
          <a:xfrm>
            <a:off x="4133110" y="4499197"/>
            <a:ext cx="1472651" cy="1561966"/>
          </a:xfrm>
          <a:prstGeom prst="rect">
            <a:avLst/>
          </a:prstGeom>
          <a:noFill/>
        </p:spPr>
        <p:txBody>
          <a:bodyPr wrap="square" lIns="0" rIns="0" rtlCol="0" anchor="t" anchorCtr="0">
            <a:spAutoFit/>
          </a:bodyPr>
          <a:lstStyle/>
          <a:p>
            <a:pPr>
              <a:spcBef>
                <a:spcPts val="300"/>
              </a:spcBef>
              <a:buClr>
                <a:srgbClr val="07325F"/>
              </a:buClr>
            </a:pPr>
            <a:r>
              <a:rPr lang="en-US" sz="800" b="1" dirty="0"/>
              <a:t>Summary:</a:t>
            </a:r>
            <a:r>
              <a:rPr lang="en-US" sz="800" dirty="0"/>
              <a:t> Project bid process employed for key Katun development initiatives, driving competition among multiple qualified suppliers, accelerating development and providing more options for Katun new product development. </a:t>
            </a:r>
          </a:p>
          <a:p>
            <a:pPr algn="ctr">
              <a:spcBef>
                <a:spcPts val="300"/>
              </a:spcBef>
              <a:buClr>
                <a:srgbClr val="07325F"/>
              </a:buClr>
            </a:pPr>
            <a:r>
              <a:rPr lang="en-US" sz="800" b="1" dirty="0"/>
              <a:t>TTM</a:t>
            </a:r>
          </a:p>
          <a:p>
            <a:pPr algn="ctr">
              <a:spcBef>
                <a:spcPts val="300"/>
              </a:spcBef>
              <a:buClr>
                <a:srgbClr val="07325F"/>
              </a:buClr>
            </a:pPr>
            <a:r>
              <a:rPr lang="en-US" sz="800" dirty="0"/>
              <a:t>~3-6 months improvement</a:t>
            </a:r>
          </a:p>
          <a:p>
            <a:pPr>
              <a:spcBef>
                <a:spcPts val="300"/>
              </a:spcBef>
              <a:buClr>
                <a:srgbClr val="07325F"/>
              </a:buClr>
            </a:pPr>
            <a:endParaRPr lang="en-US" sz="800" dirty="0"/>
          </a:p>
        </p:txBody>
      </p:sp>
      <p:sp>
        <p:nvSpPr>
          <p:cNvPr id="37" name="TextBox 36"/>
          <p:cNvSpPr txBox="1"/>
          <p:nvPr/>
        </p:nvSpPr>
        <p:spPr>
          <a:xfrm>
            <a:off x="2494080" y="4505378"/>
            <a:ext cx="1472651" cy="907941"/>
          </a:xfrm>
          <a:prstGeom prst="rect">
            <a:avLst/>
          </a:prstGeom>
          <a:noFill/>
        </p:spPr>
        <p:txBody>
          <a:bodyPr wrap="square" lIns="0" rIns="0" rtlCol="0" anchor="t" anchorCtr="0">
            <a:spAutoFit/>
          </a:bodyPr>
          <a:lstStyle/>
          <a:p>
            <a:pPr>
              <a:spcBef>
                <a:spcPts val="300"/>
              </a:spcBef>
              <a:buClr>
                <a:srgbClr val="07325F"/>
              </a:buClr>
            </a:pPr>
            <a:r>
              <a:rPr lang="en-US" sz="800" b="1" dirty="0"/>
              <a:t>Summary:</a:t>
            </a:r>
            <a:r>
              <a:rPr lang="en-US" sz="800" dirty="0"/>
              <a:t> Strategic supplier selection allows Katun to match technologies and capabilities to new product </a:t>
            </a:r>
            <a:r>
              <a:rPr lang="en-US" sz="800" dirty="0" smtClean="0"/>
              <a:t>requirements.</a:t>
            </a:r>
            <a:endParaRPr lang="en-US" sz="800" dirty="0"/>
          </a:p>
          <a:p>
            <a:pPr algn="ctr">
              <a:spcBef>
                <a:spcPts val="300"/>
              </a:spcBef>
              <a:buClr>
                <a:srgbClr val="07325F"/>
              </a:buClr>
            </a:pPr>
            <a:r>
              <a:rPr lang="en-US" sz="800" b="1" dirty="0"/>
              <a:t>TTM</a:t>
            </a:r>
          </a:p>
          <a:p>
            <a:pPr algn="ctr">
              <a:spcBef>
                <a:spcPts val="300"/>
              </a:spcBef>
              <a:buClr>
                <a:srgbClr val="07325F"/>
              </a:buClr>
            </a:pPr>
            <a:r>
              <a:rPr lang="en-US" sz="800" dirty="0"/>
              <a:t>~1-3 months improvement</a:t>
            </a:r>
          </a:p>
        </p:txBody>
      </p:sp>
      <p:sp>
        <p:nvSpPr>
          <p:cNvPr id="38" name="TextBox 37"/>
          <p:cNvSpPr txBox="1"/>
          <p:nvPr/>
        </p:nvSpPr>
        <p:spPr>
          <a:xfrm>
            <a:off x="5748391" y="4505378"/>
            <a:ext cx="1472651" cy="1277273"/>
          </a:xfrm>
          <a:prstGeom prst="rect">
            <a:avLst/>
          </a:prstGeom>
          <a:noFill/>
        </p:spPr>
        <p:txBody>
          <a:bodyPr wrap="square" lIns="0" rIns="0" rtlCol="0" anchor="t" anchorCtr="0">
            <a:spAutoFit/>
          </a:bodyPr>
          <a:lstStyle/>
          <a:p>
            <a:pPr>
              <a:spcBef>
                <a:spcPts val="300"/>
              </a:spcBef>
              <a:buClr>
                <a:srgbClr val="07325F"/>
              </a:buClr>
            </a:pPr>
            <a:r>
              <a:rPr lang="en-US" sz="800" b="1" dirty="0"/>
              <a:t>Summary:</a:t>
            </a:r>
            <a:r>
              <a:rPr lang="en-US" sz="800" dirty="0"/>
              <a:t> In-region Katun resources to work closely with manufacturers for testing protocols, product performance assessments, and formulation modifications shortens time between formula modifications. </a:t>
            </a:r>
          </a:p>
          <a:p>
            <a:pPr algn="ctr">
              <a:spcBef>
                <a:spcPts val="300"/>
              </a:spcBef>
              <a:buClr>
                <a:srgbClr val="07325F"/>
              </a:buClr>
            </a:pPr>
            <a:r>
              <a:rPr lang="en-US" sz="800" b="1" dirty="0"/>
              <a:t>TTM</a:t>
            </a:r>
          </a:p>
          <a:p>
            <a:pPr algn="ctr">
              <a:spcBef>
                <a:spcPts val="300"/>
              </a:spcBef>
              <a:buClr>
                <a:srgbClr val="07325F"/>
              </a:buClr>
            </a:pPr>
            <a:r>
              <a:rPr lang="en-US" sz="800" dirty="0"/>
              <a:t>~1-3 months improvement</a:t>
            </a:r>
          </a:p>
        </p:txBody>
      </p:sp>
      <p:sp>
        <p:nvSpPr>
          <p:cNvPr id="39" name="TextBox 38"/>
          <p:cNvSpPr txBox="1"/>
          <p:nvPr/>
        </p:nvSpPr>
        <p:spPr>
          <a:xfrm>
            <a:off x="7375548" y="4505378"/>
            <a:ext cx="1472651" cy="1154162"/>
          </a:xfrm>
          <a:prstGeom prst="rect">
            <a:avLst/>
          </a:prstGeom>
          <a:noFill/>
        </p:spPr>
        <p:txBody>
          <a:bodyPr wrap="square" lIns="0" rIns="0" rtlCol="0" anchor="t" anchorCtr="0">
            <a:spAutoFit/>
          </a:bodyPr>
          <a:lstStyle/>
          <a:p>
            <a:pPr>
              <a:spcBef>
                <a:spcPts val="300"/>
              </a:spcBef>
              <a:buClr>
                <a:srgbClr val="07325F"/>
              </a:buClr>
            </a:pPr>
            <a:r>
              <a:rPr lang="en-US" sz="800" b="1" dirty="0"/>
              <a:t>Summary:</a:t>
            </a:r>
            <a:r>
              <a:rPr lang="en-US" sz="800" dirty="0"/>
              <a:t> Opportunity Modeling capability allows Katun to identify and quantify development opportunities earlier in the process, shortly after OEM machines are placed.</a:t>
            </a:r>
          </a:p>
          <a:p>
            <a:pPr algn="ctr">
              <a:spcBef>
                <a:spcPts val="300"/>
              </a:spcBef>
              <a:buClr>
                <a:srgbClr val="07325F"/>
              </a:buClr>
            </a:pPr>
            <a:r>
              <a:rPr lang="en-US" sz="800" b="1" dirty="0"/>
              <a:t>TTM</a:t>
            </a:r>
          </a:p>
          <a:p>
            <a:pPr algn="ctr">
              <a:spcBef>
                <a:spcPts val="300"/>
              </a:spcBef>
              <a:buClr>
                <a:srgbClr val="07325F"/>
              </a:buClr>
            </a:pPr>
            <a:r>
              <a:rPr lang="en-US" sz="800" dirty="0"/>
              <a:t>~1-3 months improvement</a:t>
            </a:r>
          </a:p>
        </p:txBody>
      </p:sp>
      <p:sp>
        <p:nvSpPr>
          <p:cNvPr id="49" name="Oval 48"/>
          <p:cNvSpPr/>
          <p:nvPr/>
        </p:nvSpPr>
        <p:spPr bwMode="auto">
          <a:xfrm>
            <a:off x="22301" y="350144"/>
            <a:ext cx="306853" cy="301873"/>
          </a:xfrm>
          <a:prstGeom prst="ellipse">
            <a:avLst/>
          </a:prstGeom>
          <a:solidFill>
            <a:schemeClr val="accent6"/>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A</a:t>
            </a:r>
          </a:p>
        </p:txBody>
      </p:sp>
      <p:sp>
        <p:nvSpPr>
          <p:cNvPr id="53" name="Rectangle 52"/>
          <p:cNvSpPr/>
          <p:nvPr>
            <p:custDataLst>
              <p:tags r:id="rId3"/>
            </p:custDataLst>
          </p:nvPr>
        </p:nvSpPr>
        <p:spPr>
          <a:xfrm>
            <a:off x="2430463" y="1374979"/>
            <a:ext cx="1643272" cy="2292935"/>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lvl="1" indent="-177800">
              <a:spcBef>
                <a:spcPts val="300"/>
              </a:spcBef>
              <a:buClr>
                <a:schemeClr val="accent5"/>
              </a:buClr>
              <a:buSzPct val="100000"/>
              <a:buFont typeface="Wingdings" panose="05000000000000000000" pitchFamily="2" charset="2"/>
              <a:buChar char="§"/>
            </a:pPr>
            <a:r>
              <a:rPr lang="en-US" sz="900" dirty="0"/>
              <a:t>TTM improvement of 10 months (44 months to 34 months) allows Katun to capture more of the imaging supplies opportunity throughout model </a:t>
            </a:r>
            <a:r>
              <a:rPr lang="en-US" sz="900" dirty="0" smtClean="0"/>
              <a:t>lifecycle</a:t>
            </a:r>
            <a:endParaRPr lang="en-US" sz="900" dirty="0"/>
          </a:p>
          <a:p>
            <a:pPr marL="177800" lvl="1" indent="-177800">
              <a:spcBef>
                <a:spcPts val="300"/>
              </a:spcBef>
              <a:buClr>
                <a:schemeClr val="accent5"/>
              </a:buClr>
              <a:buSzPct val="100000"/>
              <a:buFont typeface="Wingdings" panose="05000000000000000000" pitchFamily="2" charset="2"/>
              <a:buChar char="§"/>
            </a:pPr>
            <a:r>
              <a:rPr lang="en-US" sz="900" dirty="0"/>
              <a:t>A 10-month improvement represents a 16% increase in the product’s projected life and a 22% increase in total revenue potential over the life of the product</a:t>
            </a:r>
          </a:p>
          <a:p>
            <a:pPr marL="177800" lvl="1" indent="-177800">
              <a:spcBef>
                <a:spcPts val="300"/>
              </a:spcBef>
              <a:buClr>
                <a:schemeClr val="accent5"/>
              </a:buClr>
              <a:buSzPct val="100000"/>
              <a:buFont typeface="Wingdings" panose="05000000000000000000" pitchFamily="2" charset="2"/>
              <a:buChar char="§"/>
            </a:pPr>
            <a:r>
              <a:rPr lang="en-US" sz="900" dirty="0"/>
              <a:t>First-to-market allows Katun to also set aftermarket pricing, while driving early customer adoption</a:t>
            </a:r>
          </a:p>
        </p:txBody>
      </p:sp>
      <p:graphicFrame>
        <p:nvGraphicFramePr>
          <p:cNvPr id="20" name="Table 19"/>
          <p:cNvGraphicFramePr>
            <a:graphicFrameLocks noGrp="1"/>
          </p:cNvGraphicFramePr>
          <p:nvPr>
            <p:extLst>
              <p:ext uri="{D42A27DB-BD31-4B8C-83A1-F6EECF244321}">
                <p14:modId xmlns:p14="http://schemas.microsoft.com/office/powerpoint/2010/main" val="3510115342"/>
              </p:ext>
            </p:extLst>
          </p:nvPr>
        </p:nvGraphicFramePr>
        <p:xfrm>
          <a:off x="2420448" y="1079277"/>
          <a:ext cx="6483522" cy="438912"/>
        </p:xfrm>
        <a:graphic>
          <a:graphicData uri="http://schemas.openxmlformats.org/drawingml/2006/table">
            <a:tbl>
              <a:tblPr firstRow="1" bandRow="1">
                <a:tableStyleId>{5C22544A-7EE6-4342-B048-85BDC9FD1C3A}</a:tableStyleId>
              </a:tblPr>
              <a:tblGrid>
                <a:gridCol w="648352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baseline="0" dirty="0" smtClean="0">
                          <a:solidFill>
                            <a:schemeClr val="tx1"/>
                          </a:solidFill>
                          <a:latin typeface="+mn-lt"/>
                        </a:rPr>
                        <a:t>TTM Improvements Dramatically Impact Ability to Maximize Revenue Over Life of Machines</a:t>
                      </a:r>
                      <a:endParaRPr lang="en-US" sz="1000" b="1" i="0" u="none" dirty="0">
                        <a:solidFill>
                          <a:schemeClr val="tx1"/>
                        </a:solidFill>
                        <a:latin typeface="+mn-lt"/>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24" name="TextBox 23"/>
          <p:cNvSpPr txBox="1"/>
          <p:nvPr/>
        </p:nvSpPr>
        <p:spPr>
          <a:xfrm>
            <a:off x="7679757" y="1931164"/>
            <a:ext cx="1242075" cy="408623"/>
          </a:xfrm>
          <a:prstGeom prst="roundRect">
            <a:avLst/>
          </a:prstGeom>
          <a:solidFill>
            <a:schemeClr val="accent1"/>
          </a:solidFill>
        </p:spPr>
        <p:txBody>
          <a:bodyPr wrap="square" lIns="0" tIns="0" rIns="0" bIns="0" rtlCol="0">
            <a:spAutoFit/>
          </a:bodyPr>
          <a:lstStyle>
            <a:defPPr>
              <a:defRPr lang="en-US"/>
            </a:defPPr>
            <a:lvl1pPr algn="ctr">
              <a:defRPr sz="600" b="1">
                <a:solidFill>
                  <a:schemeClr val="bg1"/>
                </a:solidFill>
              </a:defRPr>
            </a:lvl1pPr>
          </a:lstStyle>
          <a:p>
            <a:r>
              <a:rPr lang="en-US" dirty="0"/>
              <a:t>TTM of 44 months gave</a:t>
            </a:r>
            <a:br>
              <a:rPr lang="en-US" dirty="0"/>
            </a:br>
            <a:r>
              <a:rPr lang="en-US" dirty="0"/>
              <a:t>Katun access to the supplies opportunity for 62 of the 106 </a:t>
            </a:r>
            <a:br>
              <a:rPr lang="en-US" dirty="0"/>
            </a:br>
            <a:r>
              <a:rPr lang="en-US" dirty="0" smtClean="0"/>
              <a:t>machine lifecycles</a:t>
            </a:r>
            <a:endParaRPr lang="en-US" dirty="0"/>
          </a:p>
        </p:txBody>
      </p:sp>
      <p:sp>
        <p:nvSpPr>
          <p:cNvPr id="25" name="TextBox 24"/>
          <p:cNvSpPr txBox="1"/>
          <p:nvPr/>
        </p:nvSpPr>
        <p:spPr>
          <a:xfrm>
            <a:off x="7679757" y="2579814"/>
            <a:ext cx="1242075" cy="408623"/>
          </a:xfrm>
          <a:prstGeom prst="roundRect">
            <a:avLst/>
          </a:prstGeom>
          <a:solidFill>
            <a:schemeClr val="accent6"/>
          </a:solidFill>
        </p:spPr>
        <p:txBody>
          <a:bodyPr wrap="square" lIns="0" tIns="0" rIns="0" bIns="0" rtlCol="0">
            <a:spAutoFit/>
          </a:bodyPr>
          <a:lstStyle/>
          <a:p>
            <a:pPr algn="ctr"/>
            <a:r>
              <a:rPr lang="en-US" sz="600" b="1" dirty="0" smtClean="0">
                <a:solidFill>
                  <a:schemeClr val="bg1"/>
                </a:solidFill>
              </a:rPr>
              <a:t>Improved TTM of 34 months gives Katun access to the supplies opportunity for 72 of the 106 machine lifecycles</a:t>
            </a:r>
            <a:endParaRPr lang="en-US" sz="600" b="1" dirty="0">
              <a:solidFill>
                <a:schemeClr val="bg1"/>
              </a:solidFill>
            </a:endParaRPr>
          </a:p>
        </p:txBody>
      </p:sp>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Platform for Growth</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36</a:t>
            </a:r>
            <a:endParaRPr lang="en-US" sz="900" dirty="0">
              <a:solidFill>
                <a:srgbClr val="000000"/>
              </a:solidFill>
              <a:latin typeface="Tahoma"/>
            </a:endParaRPr>
          </a:p>
        </p:txBody>
      </p:sp>
    </p:spTree>
    <p:extLst>
      <p:ext uri="{BB962C8B-B14F-4D97-AF65-F5344CB8AC3E}">
        <p14:creationId xmlns:p14="http://schemas.microsoft.com/office/powerpoint/2010/main" val="4054399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a:stCxn id="6" idx="4"/>
          </p:cNvCxnSpPr>
          <p:nvPr/>
        </p:nvCxnSpPr>
        <p:spPr>
          <a:xfrm>
            <a:off x="2601513" y="4814886"/>
            <a:ext cx="0" cy="244794"/>
          </a:xfrm>
          <a:prstGeom prst="line">
            <a:avLst/>
          </a:prstGeom>
          <a:ln cap="rnd">
            <a:solidFill>
              <a:schemeClr val="accent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3346449" y="4814886"/>
            <a:ext cx="0" cy="244794"/>
          </a:xfrm>
          <a:prstGeom prst="line">
            <a:avLst/>
          </a:prstGeom>
          <a:ln cap="rnd">
            <a:solidFill>
              <a:schemeClr val="accent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118776" y="4814886"/>
            <a:ext cx="0" cy="244794"/>
          </a:xfrm>
          <a:prstGeom prst="line">
            <a:avLst/>
          </a:prstGeom>
          <a:ln cap="rnd">
            <a:solidFill>
              <a:schemeClr val="accent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895942" y="4814886"/>
            <a:ext cx="0" cy="244794"/>
          </a:xfrm>
          <a:prstGeom prst="line">
            <a:avLst/>
          </a:prstGeom>
          <a:ln cap="rnd">
            <a:solidFill>
              <a:schemeClr val="accent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797007" y="4814886"/>
            <a:ext cx="0" cy="244794"/>
          </a:xfrm>
          <a:prstGeom prst="line">
            <a:avLst/>
          </a:prstGeom>
          <a:ln cap="rnd">
            <a:solidFill>
              <a:schemeClr val="accent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599957" y="4814886"/>
            <a:ext cx="0" cy="244794"/>
          </a:xfrm>
          <a:prstGeom prst="line">
            <a:avLst/>
          </a:prstGeom>
          <a:ln cap="rnd">
            <a:solidFill>
              <a:schemeClr val="accent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7394194" y="4814886"/>
            <a:ext cx="0" cy="244794"/>
          </a:xfrm>
          <a:prstGeom prst="line">
            <a:avLst/>
          </a:prstGeom>
          <a:ln cap="rnd">
            <a:solidFill>
              <a:schemeClr val="accent1"/>
            </a:solidFill>
            <a:prstDash val="sysDot"/>
          </a:ln>
          <a:effectLst/>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8171116" y="4814886"/>
            <a:ext cx="0" cy="244794"/>
          </a:xfrm>
          <a:prstGeom prst="line">
            <a:avLst/>
          </a:prstGeom>
          <a:ln cap="rnd">
            <a:solidFill>
              <a:schemeClr val="accent1"/>
            </a:solidFill>
            <a:prstDash val="sysDot"/>
          </a:ln>
          <a:effectLst/>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389766" y="118872"/>
            <a:ext cx="6624638" cy="585216"/>
          </a:xfrm>
        </p:spPr>
        <p:txBody>
          <a:bodyPr/>
          <a:lstStyle/>
          <a:p>
            <a:r>
              <a:rPr lang="en-US" dirty="0"/>
              <a:t>Proactive, Effective Lifecycle Management</a:t>
            </a:r>
            <a:endParaRPr lang="en-US" sz="1000" dirty="0"/>
          </a:p>
        </p:txBody>
      </p:sp>
      <p:sp>
        <p:nvSpPr>
          <p:cNvPr id="89" name="TextBox 88"/>
          <p:cNvSpPr txBox="1"/>
          <p:nvPr/>
        </p:nvSpPr>
        <p:spPr>
          <a:xfrm>
            <a:off x="288924" y="1125407"/>
            <a:ext cx="1847851" cy="5098832"/>
          </a:xfrm>
          <a:prstGeom prst="rect">
            <a:avLst/>
          </a:prstGeom>
          <a:noFill/>
        </p:spPr>
        <p:txBody>
          <a:bodyPr wrap="square" lIns="0" tIns="0" rIns="0" bIns="0" rtlCol="0">
            <a:spAutoFit/>
          </a:bodyPr>
          <a:lstStyle/>
          <a:p>
            <a:pPr>
              <a:spcBef>
                <a:spcPts val="400"/>
              </a:spcBef>
              <a:buClr>
                <a:schemeClr val="bg1"/>
              </a:buClr>
              <a:buSzPct val="100000"/>
            </a:pPr>
            <a:r>
              <a:rPr lang="en-US" sz="900" b="1" dirty="0">
                <a:solidFill>
                  <a:schemeClr val="bg1"/>
                </a:solidFill>
              </a:rPr>
              <a:t>Overview</a:t>
            </a:r>
          </a:p>
          <a:p>
            <a:pPr marL="177800" indent="-177800">
              <a:spcBef>
                <a:spcPts val="400"/>
              </a:spcBef>
              <a:spcAft>
                <a:spcPts val="200"/>
              </a:spcAft>
              <a:buClr>
                <a:schemeClr val="bg1"/>
              </a:buClr>
              <a:buSzPct val="100000"/>
              <a:buFont typeface="Wingdings" panose="05000000000000000000" pitchFamily="2" charset="2"/>
              <a:buChar char="§"/>
            </a:pPr>
            <a:r>
              <a:rPr lang="en-US" sz="800" dirty="0">
                <a:solidFill>
                  <a:schemeClr val="bg1"/>
                </a:solidFill>
              </a:rPr>
              <a:t>Katun has a multi-pronged approach to maximizing the commercial success of new products: </a:t>
            </a:r>
          </a:p>
          <a:p>
            <a:pPr marL="342900" lvl="1" indent="-165100" fontAlgn="base">
              <a:spcBef>
                <a:spcPts val="150"/>
              </a:spcBef>
              <a:spcAft>
                <a:spcPts val="200"/>
              </a:spcAft>
              <a:buClr>
                <a:schemeClr val="bg1"/>
              </a:buClr>
              <a:buSzPct val="100000"/>
              <a:buFont typeface="Arial"/>
              <a:buChar char="-"/>
              <a:tabLst>
                <a:tab pos="179388" algn="l"/>
              </a:tabLst>
            </a:pPr>
            <a:r>
              <a:rPr lang="en-US" sz="800" dirty="0">
                <a:solidFill>
                  <a:schemeClr val="bg1"/>
                </a:solidFill>
                <a:cs typeface="Tahoma" panose="020B0604030504040204" pitchFamily="34" charset="0"/>
              </a:rPr>
              <a:t>Early identification of market opportunities, cost-effective R&amp;D and optimized TTM</a:t>
            </a:r>
          </a:p>
          <a:p>
            <a:pPr marL="342900" lvl="1" indent="-165100" fontAlgn="base">
              <a:spcBef>
                <a:spcPts val="150"/>
              </a:spcBef>
              <a:spcAft>
                <a:spcPts val="200"/>
              </a:spcAft>
              <a:buClr>
                <a:schemeClr val="bg1"/>
              </a:buClr>
              <a:buSzPct val="100000"/>
              <a:buFont typeface="Arial"/>
              <a:buChar char="-"/>
              <a:tabLst>
                <a:tab pos="179388" algn="l"/>
              </a:tabLst>
            </a:pPr>
            <a:r>
              <a:rPr lang="en-US" sz="800" dirty="0">
                <a:solidFill>
                  <a:schemeClr val="bg1"/>
                </a:solidFill>
                <a:cs typeface="Tahoma" panose="020B0604030504040204" pitchFamily="34" charset="0"/>
              </a:rPr>
              <a:t>24 month product monitoring and subsequent reintroduction into secondary markets</a:t>
            </a:r>
          </a:p>
          <a:p>
            <a:pPr marL="342900" lvl="1" indent="-165100" fontAlgn="base">
              <a:spcBef>
                <a:spcPts val="150"/>
              </a:spcBef>
              <a:spcAft>
                <a:spcPts val="200"/>
              </a:spcAft>
              <a:buClr>
                <a:schemeClr val="bg1"/>
              </a:buClr>
              <a:buSzPct val="100000"/>
              <a:buFont typeface="Arial"/>
              <a:buChar char="-"/>
              <a:tabLst>
                <a:tab pos="179388" algn="l"/>
              </a:tabLst>
            </a:pPr>
            <a:r>
              <a:rPr lang="en-US" sz="800" dirty="0">
                <a:solidFill>
                  <a:schemeClr val="bg1"/>
                </a:solidFill>
                <a:cs typeface="Tahoma" panose="020B0604030504040204" pitchFamily="34" charset="0"/>
              </a:rPr>
              <a:t>Dynamic pricing tools enable revenue and gross margin maximization over the product lifecycle</a:t>
            </a:r>
          </a:p>
          <a:p>
            <a:pPr>
              <a:spcBef>
                <a:spcPts val="400"/>
              </a:spcBef>
              <a:buClr>
                <a:schemeClr val="bg1"/>
              </a:buClr>
            </a:pPr>
            <a:r>
              <a:rPr lang="en-US" sz="900" b="1" dirty="0">
                <a:solidFill>
                  <a:schemeClr val="bg1"/>
                </a:solidFill>
              </a:rPr>
              <a:t>24 Month Product Sales Cycle</a:t>
            </a:r>
          </a:p>
          <a:p>
            <a:pPr marL="177800" indent="-177800">
              <a:spcBef>
                <a:spcPts val="400"/>
              </a:spcBef>
              <a:spcAft>
                <a:spcPts val="200"/>
              </a:spcAft>
              <a:buClr>
                <a:schemeClr val="bg1"/>
              </a:buClr>
              <a:buSzPct val="100000"/>
              <a:buFont typeface="Wingdings" panose="05000000000000000000" pitchFamily="2" charset="2"/>
              <a:buChar char="§"/>
            </a:pPr>
            <a:r>
              <a:rPr lang="en-US" sz="800" dirty="0">
                <a:solidFill>
                  <a:schemeClr val="bg1"/>
                </a:solidFill>
              </a:rPr>
              <a:t>Katun tracks product performance over a 24 month window, providing forward-looking visibility for backlog ordering and inventory management and to offer tactical industry insights </a:t>
            </a:r>
          </a:p>
          <a:p>
            <a:pPr>
              <a:spcBef>
                <a:spcPts val="400"/>
              </a:spcBef>
              <a:buClr>
                <a:schemeClr val="bg1"/>
              </a:buClr>
              <a:buSzPct val="100000"/>
            </a:pPr>
            <a:r>
              <a:rPr lang="en-US" sz="900" b="1" dirty="0">
                <a:solidFill>
                  <a:schemeClr val="bg1"/>
                </a:solidFill>
              </a:rPr>
              <a:t>Extended Life Cycle in Secondary Markets</a:t>
            </a:r>
          </a:p>
          <a:p>
            <a:pPr marL="177800" indent="-177800">
              <a:spcBef>
                <a:spcPts val="400"/>
              </a:spcBef>
              <a:spcAft>
                <a:spcPts val="200"/>
              </a:spcAft>
              <a:buClr>
                <a:schemeClr val="bg1"/>
              </a:buClr>
              <a:buSzPct val="100000"/>
              <a:buFont typeface="Wingdings" panose="05000000000000000000" pitchFamily="2" charset="2"/>
              <a:buChar char="§"/>
            </a:pPr>
            <a:r>
              <a:rPr lang="en-US" sz="800" dirty="0">
                <a:solidFill>
                  <a:schemeClr val="bg1"/>
                </a:solidFill>
              </a:rPr>
              <a:t>As products in primary markets reach the end of their lifecycle and new products prepare to launch, management effectively minimizes cannibalization and extends the sale by reintroducing legacy products into secondary markets (e.g</a:t>
            </a:r>
            <a:r>
              <a:rPr lang="en-US" sz="800" dirty="0" smtClean="0">
                <a:solidFill>
                  <a:schemeClr val="bg1"/>
                </a:solidFill>
              </a:rPr>
              <a:t>., AME / CEE)</a:t>
            </a:r>
            <a:endParaRPr lang="en-US" sz="800" dirty="0">
              <a:solidFill>
                <a:schemeClr val="bg1"/>
              </a:solidFill>
            </a:endParaRPr>
          </a:p>
          <a:p>
            <a:pPr>
              <a:spcBef>
                <a:spcPts val="400"/>
              </a:spcBef>
              <a:buClr>
                <a:schemeClr val="bg1"/>
              </a:buClr>
            </a:pPr>
            <a:r>
              <a:rPr lang="en-US" sz="900" b="1" dirty="0" smtClean="0">
                <a:solidFill>
                  <a:schemeClr val="bg1"/>
                </a:solidFill>
              </a:rPr>
              <a:t>Opportunity Modeling Platform</a:t>
            </a:r>
            <a:endParaRPr lang="en-US" sz="900" b="1" dirty="0">
              <a:solidFill>
                <a:schemeClr val="bg1"/>
              </a:solidFill>
            </a:endParaRPr>
          </a:p>
          <a:p>
            <a:pPr marL="177800" indent="-177800">
              <a:spcBef>
                <a:spcPts val="400"/>
              </a:spcBef>
              <a:spcAft>
                <a:spcPts val="200"/>
              </a:spcAft>
              <a:buClr>
                <a:schemeClr val="bg1"/>
              </a:buClr>
              <a:buSzPct val="100000"/>
              <a:buFont typeface="Wingdings" panose="05000000000000000000" pitchFamily="2" charset="2"/>
              <a:buChar char="§"/>
            </a:pPr>
            <a:r>
              <a:rPr lang="en-US" sz="800" dirty="0" smtClean="0">
                <a:solidFill>
                  <a:schemeClr val="bg1"/>
                </a:solidFill>
              </a:rPr>
              <a:t>Katun’s internally-developed modeling platform transforms model placement data into product level opportunity valuations, which is crucial for identifying and prioritizing development projects</a:t>
            </a:r>
            <a:endParaRPr lang="en-US" sz="800" dirty="0">
              <a:solidFill>
                <a:schemeClr val="bg1"/>
              </a:solidFill>
            </a:endParaRPr>
          </a:p>
        </p:txBody>
      </p:sp>
      <p:graphicFrame>
        <p:nvGraphicFramePr>
          <p:cNvPr id="31" name="Table 30"/>
          <p:cNvGraphicFramePr>
            <a:graphicFrameLocks noGrp="1"/>
          </p:cNvGraphicFramePr>
          <p:nvPr>
            <p:extLst>
              <p:ext uri="{D42A27DB-BD31-4B8C-83A1-F6EECF244321}">
                <p14:modId xmlns:p14="http://schemas.microsoft.com/office/powerpoint/2010/main" val="1800811958"/>
              </p:ext>
            </p:extLst>
          </p:nvPr>
        </p:nvGraphicFramePr>
        <p:xfrm>
          <a:off x="2428058"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Tahoma"/>
                        </a:rPr>
                        <a:t>New Product Revenue</a:t>
                      </a:r>
                      <a:r>
                        <a:rPr lang="en-US" sz="1000" b="1" i="0" u="none" baseline="0" dirty="0" smtClean="0">
                          <a:solidFill>
                            <a:schemeClr val="tx1"/>
                          </a:solidFill>
                          <a:latin typeface="Tahoma"/>
                        </a:rPr>
                        <a:t> Growth</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smtClean="0">
                          <a:solidFill>
                            <a:schemeClr val="accent2"/>
                          </a:solidFill>
                          <a:latin typeface="Tahoma"/>
                        </a:rPr>
                        <a:t>$ in thousands; Year-Over-Year</a:t>
                      </a:r>
                      <a:r>
                        <a:rPr lang="en-US" sz="900" b="1" i="0" u="none" baseline="0" dirty="0" smtClean="0">
                          <a:solidFill>
                            <a:schemeClr val="accent2"/>
                          </a:solidFill>
                          <a:latin typeface="Tahoma"/>
                        </a:rPr>
                        <a:t> Multiple</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2595376967"/>
              </p:ext>
            </p:extLst>
          </p:nvPr>
        </p:nvGraphicFramePr>
        <p:xfrm>
          <a:off x="5809615" y="1079277"/>
          <a:ext cx="3108960" cy="566928"/>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Additional</a:t>
                      </a:r>
                      <a:r>
                        <a:rPr lang="en-US" sz="1000" b="1" i="0" u="none" baseline="0" dirty="0">
                          <a:solidFill>
                            <a:schemeClr val="tx1"/>
                          </a:solidFill>
                          <a:latin typeface="Tahoma"/>
                        </a:rPr>
                        <a:t> Revenue in Secondary </a:t>
                      </a:r>
                      <a:r>
                        <a:rPr lang="en-US" sz="1000" b="1" i="0" u="none" baseline="0" dirty="0" smtClean="0">
                          <a:solidFill>
                            <a:schemeClr val="tx1"/>
                          </a:solidFill>
                          <a:latin typeface="Tahoma"/>
                        </a:rPr>
                        <a:t>Markets</a:t>
                      </a:r>
                      <a:endParaRPr lang="en-US" sz="1000" b="1" i="0" u="none" baseline="30000"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smtClean="0">
                          <a:solidFill>
                            <a:schemeClr val="accent2"/>
                          </a:solidFill>
                          <a:latin typeface="Tahoma"/>
                        </a:rPr>
                        <a:t>Products</a:t>
                      </a:r>
                      <a:r>
                        <a:rPr lang="en-US" sz="900" b="1" i="0" u="none" baseline="30000" dirty="0" smtClean="0">
                          <a:solidFill>
                            <a:schemeClr val="accent2"/>
                          </a:solidFill>
                          <a:latin typeface="Tahoma"/>
                        </a:rPr>
                        <a:t>(1)</a:t>
                      </a:r>
                      <a:r>
                        <a:rPr lang="en-US" sz="900" b="1" i="0" u="none" baseline="0" dirty="0" smtClean="0">
                          <a:solidFill>
                            <a:schemeClr val="accent2"/>
                          </a:solidFill>
                          <a:latin typeface="Tahoma"/>
                        </a:rPr>
                        <a:t> </a:t>
                      </a:r>
                      <a:r>
                        <a:rPr lang="en-US" sz="900" b="1" i="0" u="none" dirty="0" smtClean="0">
                          <a:solidFill>
                            <a:schemeClr val="accent2"/>
                          </a:solidFill>
                          <a:latin typeface="Tahoma"/>
                        </a:rPr>
                        <a:t>from </a:t>
                      </a:r>
                      <a:r>
                        <a:rPr lang="en-US" sz="900" b="1" i="0" u="none" dirty="0">
                          <a:solidFill>
                            <a:schemeClr val="accent2"/>
                          </a:solidFill>
                          <a:latin typeface="Tahoma"/>
                        </a:rPr>
                        <a:t>primary markets find renewed</a:t>
                      </a:r>
                      <a:r>
                        <a:rPr lang="en-US" sz="900" b="1" i="0" u="none" baseline="0" dirty="0">
                          <a:solidFill>
                            <a:schemeClr val="accent2"/>
                          </a:solidFill>
                          <a:latin typeface="Tahoma"/>
                        </a:rPr>
                        <a:t> </a:t>
                      </a:r>
                      <a:r>
                        <a:rPr lang="en-US" sz="900" b="1" i="0" u="none" dirty="0">
                          <a:solidFill>
                            <a:schemeClr val="accent2"/>
                          </a:solidFill>
                          <a:latin typeface="Tahoma"/>
                        </a:rPr>
                        <a:t>life in secondary markets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404612780"/>
              </p:ext>
            </p:extLst>
          </p:nvPr>
        </p:nvGraphicFramePr>
        <p:xfrm>
          <a:off x="2420448" y="3719445"/>
          <a:ext cx="6501384" cy="445008"/>
        </p:xfrm>
        <a:graphic>
          <a:graphicData uri="http://schemas.openxmlformats.org/drawingml/2006/table">
            <a:tbl>
              <a:tblPr firstRow="1" bandRow="1">
                <a:tableStyleId>{5C22544A-7EE6-4342-B048-85BDC9FD1C3A}</a:tableStyleId>
              </a:tblPr>
              <a:tblGrid>
                <a:gridCol w="650138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Leveraging Opportunity Modeling Platform to Identify</a:t>
                      </a:r>
                      <a:r>
                        <a:rPr lang="en-US" sz="1000" b="1" i="0" u="none" baseline="0" dirty="0" smtClean="0">
                          <a:solidFill>
                            <a:schemeClr val="tx1"/>
                          </a:solidFill>
                          <a:latin typeface="+mn-lt"/>
                        </a:rPr>
                        <a:t> New Products Earlier</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8" name="Oval 17"/>
          <p:cNvSpPr/>
          <p:nvPr/>
        </p:nvSpPr>
        <p:spPr bwMode="auto">
          <a:xfrm>
            <a:off x="22301" y="350144"/>
            <a:ext cx="306853" cy="301873"/>
          </a:xfrm>
          <a:prstGeom prst="ellipse">
            <a:avLst/>
          </a:prstGeom>
          <a:solidFill>
            <a:schemeClr val="accent6"/>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B</a:t>
            </a:r>
          </a:p>
        </p:txBody>
      </p:sp>
      <p:sp>
        <p:nvSpPr>
          <p:cNvPr id="21" name="Rectangle 20"/>
          <p:cNvSpPr/>
          <p:nvPr>
            <p:custDataLst>
              <p:tags r:id="rId1"/>
            </p:custDataLst>
          </p:nvPr>
        </p:nvSpPr>
        <p:spPr>
          <a:xfrm>
            <a:off x="2420448" y="3162300"/>
            <a:ext cx="3132627" cy="444094"/>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t>Products launched in 2014 demonstrate strong 1</a:t>
            </a:r>
            <a:r>
              <a:rPr lang="en-US" sz="1000" b="1" baseline="30000" dirty="0"/>
              <a:t>st</a:t>
            </a:r>
            <a:r>
              <a:rPr lang="en-US" sz="1000" b="1" dirty="0"/>
              <a:t> and 2</a:t>
            </a:r>
            <a:r>
              <a:rPr lang="en-US" sz="1000" b="1" baseline="30000" dirty="0"/>
              <a:t>nd</a:t>
            </a:r>
            <a:r>
              <a:rPr lang="en-US" sz="1000" b="1" dirty="0"/>
              <a:t> year growth multiples</a:t>
            </a:r>
          </a:p>
        </p:txBody>
      </p:sp>
      <p:graphicFrame>
        <p:nvGraphicFramePr>
          <p:cNvPr id="15" name="TextBox 3"/>
          <p:cNvGraphicFramePr/>
          <p:nvPr>
            <p:custDataLst>
              <p:tags r:id="rId2"/>
            </p:custDataLst>
            <p:extLst>
              <p:ext uri="{D42A27DB-BD31-4B8C-83A1-F6EECF244321}">
                <p14:modId xmlns:p14="http://schemas.microsoft.com/office/powerpoint/2010/main" val="703548819"/>
              </p:ext>
            </p:extLst>
          </p:nvPr>
        </p:nvGraphicFramePr>
        <p:xfrm>
          <a:off x="2415592" y="1603375"/>
          <a:ext cx="3114306" cy="1463676"/>
        </p:xfrm>
        <a:graphic>
          <a:graphicData uri="http://schemas.openxmlformats.org/drawingml/2006/chart">
            <c:chart xmlns:c="http://schemas.openxmlformats.org/drawingml/2006/chart" xmlns:r="http://schemas.openxmlformats.org/officeDocument/2006/relationships" r:id="rId10"/>
          </a:graphicData>
        </a:graphic>
      </p:graphicFrame>
      <p:sp>
        <p:nvSpPr>
          <p:cNvPr id="16" name="TextBox 15"/>
          <p:cNvSpPr txBox="1"/>
          <p:nvPr/>
        </p:nvSpPr>
        <p:spPr>
          <a:xfrm>
            <a:off x="4056944" y="1734880"/>
            <a:ext cx="198772" cy="107722"/>
          </a:xfrm>
          <a:prstGeom prst="rect">
            <a:avLst/>
          </a:prstGeom>
          <a:noFill/>
        </p:spPr>
        <p:txBody>
          <a:bodyPr wrap="none" lIns="0" tIns="0" rIns="0" bIns="0" rtlCol="0">
            <a:spAutoFit/>
          </a:bodyPr>
          <a:lstStyle/>
          <a:p>
            <a:pPr algn="ctr"/>
            <a:r>
              <a:rPr lang="en-US" sz="700" b="1" dirty="0" smtClean="0"/>
              <a:t>2.6x</a:t>
            </a:r>
            <a:endParaRPr lang="en-US" sz="700" b="1" dirty="0"/>
          </a:p>
        </p:txBody>
      </p:sp>
      <p:sp>
        <p:nvSpPr>
          <p:cNvPr id="19" name="TextBox 18"/>
          <p:cNvSpPr txBox="1"/>
          <p:nvPr/>
        </p:nvSpPr>
        <p:spPr>
          <a:xfrm>
            <a:off x="4984444" y="1681019"/>
            <a:ext cx="198772" cy="107722"/>
          </a:xfrm>
          <a:prstGeom prst="rect">
            <a:avLst/>
          </a:prstGeom>
          <a:noFill/>
        </p:spPr>
        <p:txBody>
          <a:bodyPr wrap="none" lIns="0" tIns="0" rIns="0" bIns="0" rtlCol="0">
            <a:spAutoFit/>
          </a:bodyPr>
          <a:lstStyle/>
          <a:p>
            <a:pPr algn="ctr"/>
            <a:r>
              <a:rPr lang="en-US" sz="700" b="1" dirty="0" smtClean="0"/>
              <a:t>1.1x</a:t>
            </a:r>
            <a:endParaRPr lang="en-US" sz="700" b="1" dirty="0"/>
          </a:p>
        </p:txBody>
      </p:sp>
      <p:sp>
        <p:nvSpPr>
          <p:cNvPr id="2" name="Chevron 1"/>
          <p:cNvSpPr/>
          <p:nvPr/>
        </p:nvSpPr>
        <p:spPr>
          <a:xfrm>
            <a:off x="2430463" y="4064000"/>
            <a:ext cx="915986" cy="660400"/>
          </a:xfrm>
          <a:prstGeom prst="chevron">
            <a:avLst>
              <a:gd name="adj" fmla="val 30761"/>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en-US" sz="600" dirty="0" smtClean="0">
              <a:solidFill>
                <a:schemeClr val="tx1"/>
              </a:solidFill>
            </a:endParaRPr>
          </a:p>
          <a:p>
            <a:pPr algn="ctr"/>
            <a:endParaRPr lang="en-US" sz="600" dirty="0">
              <a:solidFill>
                <a:schemeClr val="tx1"/>
              </a:solidFill>
            </a:endParaRPr>
          </a:p>
          <a:p>
            <a:pPr algn="ctr"/>
            <a:r>
              <a:rPr lang="en-US" sz="600" dirty="0" smtClean="0">
                <a:solidFill>
                  <a:schemeClr val="tx1"/>
                </a:solidFill>
              </a:rPr>
              <a:t> </a:t>
            </a:r>
          </a:p>
          <a:p>
            <a:pPr algn="ctr"/>
            <a:r>
              <a:rPr lang="en-US" sz="600" dirty="0" smtClean="0">
                <a:solidFill>
                  <a:schemeClr val="tx1"/>
                </a:solidFill>
              </a:rPr>
              <a:t> </a:t>
            </a:r>
            <a:r>
              <a:rPr lang="en-US" sz="600" dirty="0" smtClean="0">
                <a:solidFill>
                  <a:schemeClr val="bg1"/>
                </a:solidFill>
              </a:rPr>
              <a:t>IDC Placement Data</a:t>
            </a:r>
          </a:p>
        </p:txBody>
      </p:sp>
      <p:sp>
        <p:nvSpPr>
          <p:cNvPr id="23" name="Chevron 22"/>
          <p:cNvSpPr/>
          <p:nvPr/>
        </p:nvSpPr>
        <p:spPr>
          <a:xfrm>
            <a:off x="3199616" y="4064000"/>
            <a:ext cx="915986" cy="660400"/>
          </a:xfrm>
          <a:prstGeom prst="chevron">
            <a:avLst>
              <a:gd name="adj" fmla="val 30761"/>
            </a:avLst>
          </a:prstGeom>
          <a:solidFill>
            <a:schemeClr val="accent2"/>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en-US" sz="600" dirty="0" smtClean="0">
              <a:solidFill>
                <a:schemeClr val="tx1"/>
              </a:solidFill>
            </a:endParaRPr>
          </a:p>
          <a:p>
            <a:pPr algn="ctr"/>
            <a:endParaRPr lang="en-US" sz="600" dirty="0">
              <a:solidFill>
                <a:schemeClr val="tx1"/>
              </a:solidFill>
            </a:endParaRPr>
          </a:p>
          <a:p>
            <a:pPr algn="ctr"/>
            <a:r>
              <a:rPr lang="en-US" sz="600" dirty="0" smtClean="0">
                <a:solidFill>
                  <a:schemeClr val="tx1"/>
                </a:solidFill>
              </a:rPr>
              <a:t> </a:t>
            </a:r>
          </a:p>
          <a:p>
            <a:pPr algn="ctr"/>
            <a:r>
              <a:rPr lang="en-US" sz="600" dirty="0" smtClean="0">
                <a:solidFill>
                  <a:schemeClr val="tx1"/>
                </a:solidFill>
              </a:rPr>
              <a:t> </a:t>
            </a:r>
            <a:r>
              <a:rPr lang="en-US" sz="600" dirty="0" smtClean="0">
                <a:solidFill>
                  <a:schemeClr val="bg1"/>
                </a:solidFill>
              </a:rPr>
              <a:t>Population Lifecycle</a:t>
            </a:r>
          </a:p>
          <a:p>
            <a:pPr algn="ctr"/>
            <a:r>
              <a:rPr lang="en-US" sz="600" dirty="0" smtClean="0">
                <a:solidFill>
                  <a:schemeClr val="bg1"/>
                </a:solidFill>
              </a:rPr>
              <a:t>Model</a:t>
            </a:r>
          </a:p>
        </p:txBody>
      </p:sp>
      <p:sp>
        <p:nvSpPr>
          <p:cNvPr id="24" name="Chevron 23"/>
          <p:cNvSpPr/>
          <p:nvPr/>
        </p:nvSpPr>
        <p:spPr>
          <a:xfrm>
            <a:off x="3968769" y="4064000"/>
            <a:ext cx="915986" cy="660400"/>
          </a:xfrm>
          <a:prstGeom prst="chevron">
            <a:avLst>
              <a:gd name="adj" fmla="val 30761"/>
            </a:avLst>
          </a:prstGeom>
          <a:solidFill>
            <a:schemeClr val="accent3"/>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en-US" sz="600" dirty="0">
              <a:solidFill>
                <a:schemeClr val="tx1"/>
              </a:solidFill>
            </a:endParaRPr>
          </a:p>
          <a:p>
            <a:pPr algn="ctr"/>
            <a:endParaRPr lang="en-US" sz="600" dirty="0">
              <a:solidFill>
                <a:schemeClr val="tx1"/>
              </a:solidFill>
            </a:endParaRPr>
          </a:p>
          <a:p>
            <a:pPr algn="ctr"/>
            <a:r>
              <a:rPr lang="en-US" sz="600" dirty="0">
                <a:solidFill>
                  <a:schemeClr val="tx1"/>
                </a:solidFill>
              </a:rPr>
              <a:t> </a:t>
            </a:r>
          </a:p>
          <a:p>
            <a:pPr algn="ctr"/>
            <a:r>
              <a:rPr lang="en-US" sz="600" dirty="0">
                <a:solidFill>
                  <a:schemeClr val="bg1"/>
                </a:solidFill>
              </a:rPr>
              <a:t>Average Print / Copy Volume</a:t>
            </a:r>
          </a:p>
        </p:txBody>
      </p:sp>
      <p:sp>
        <p:nvSpPr>
          <p:cNvPr id="25" name="Chevron 24"/>
          <p:cNvSpPr/>
          <p:nvPr/>
        </p:nvSpPr>
        <p:spPr>
          <a:xfrm>
            <a:off x="4737923" y="4064000"/>
            <a:ext cx="915986" cy="660400"/>
          </a:xfrm>
          <a:prstGeom prst="chevron">
            <a:avLst>
              <a:gd name="adj" fmla="val 30761"/>
            </a:avLst>
          </a:prstGeom>
          <a:solidFill>
            <a:schemeClr val="accent4"/>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en-US" sz="600" dirty="0" smtClean="0">
              <a:solidFill>
                <a:schemeClr val="tx1"/>
              </a:solidFill>
            </a:endParaRPr>
          </a:p>
          <a:p>
            <a:pPr algn="ctr"/>
            <a:endParaRPr lang="en-US" sz="600" dirty="0">
              <a:solidFill>
                <a:schemeClr val="tx1"/>
              </a:solidFill>
            </a:endParaRPr>
          </a:p>
          <a:p>
            <a:pPr algn="ctr"/>
            <a:r>
              <a:rPr lang="en-US" sz="600" dirty="0" smtClean="0">
                <a:solidFill>
                  <a:schemeClr val="tx1"/>
                </a:solidFill>
              </a:rPr>
              <a:t> </a:t>
            </a:r>
          </a:p>
          <a:p>
            <a:pPr algn="ctr"/>
            <a:r>
              <a:rPr lang="en-US" sz="600" dirty="0" smtClean="0">
                <a:solidFill>
                  <a:schemeClr val="bg1"/>
                </a:solidFill>
              </a:rPr>
              <a:t> Cost Per Page</a:t>
            </a:r>
          </a:p>
        </p:txBody>
      </p:sp>
      <p:sp>
        <p:nvSpPr>
          <p:cNvPr id="26" name="Chevron 25"/>
          <p:cNvSpPr/>
          <p:nvPr/>
        </p:nvSpPr>
        <p:spPr>
          <a:xfrm>
            <a:off x="5655199" y="4064000"/>
            <a:ext cx="915986" cy="660400"/>
          </a:xfrm>
          <a:prstGeom prst="chevron">
            <a:avLst>
              <a:gd name="adj" fmla="val 30761"/>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en-US" sz="600" dirty="0" smtClean="0">
              <a:solidFill>
                <a:schemeClr val="tx1"/>
              </a:solidFill>
            </a:endParaRPr>
          </a:p>
          <a:p>
            <a:pPr algn="ctr"/>
            <a:endParaRPr lang="en-US" sz="600" dirty="0">
              <a:solidFill>
                <a:schemeClr val="tx1"/>
              </a:solidFill>
            </a:endParaRPr>
          </a:p>
          <a:p>
            <a:pPr algn="ctr"/>
            <a:r>
              <a:rPr lang="en-US" sz="600" dirty="0" smtClean="0">
                <a:solidFill>
                  <a:schemeClr val="tx1"/>
                </a:solidFill>
              </a:rPr>
              <a:t> </a:t>
            </a:r>
          </a:p>
          <a:p>
            <a:pPr algn="ctr"/>
            <a:r>
              <a:rPr lang="en-US" sz="600" dirty="0" smtClean="0">
                <a:solidFill>
                  <a:schemeClr val="tx1"/>
                </a:solidFill>
              </a:rPr>
              <a:t> </a:t>
            </a:r>
            <a:r>
              <a:rPr lang="en-US" sz="600" dirty="0" smtClean="0">
                <a:solidFill>
                  <a:schemeClr val="bg1"/>
                </a:solidFill>
              </a:rPr>
              <a:t>Import part number detail</a:t>
            </a:r>
          </a:p>
        </p:txBody>
      </p:sp>
      <p:sp>
        <p:nvSpPr>
          <p:cNvPr id="27" name="Chevron 26"/>
          <p:cNvSpPr/>
          <p:nvPr/>
        </p:nvSpPr>
        <p:spPr>
          <a:xfrm>
            <a:off x="6438748" y="4064000"/>
            <a:ext cx="915986" cy="660400"/>
          </a:xfrm>
          <a:prstGeom prst="chevron">
            <a:avLst>
              <a:gd name="adj" fmla="val 30761"/>
            </a:avLst>
          </a:prstGeom>
          <a:solidFill>
            <a:schemeClr val="accent2"/>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en-US" sz="600" dirty="0" smtClean="0">
              <a:solidFill>
                <a:schemeClr val="tx1"/>
              </a:solidFill>
            </a:endParaRPr>
          </a:p>
          <a:p>
            <a:pPr algn="ctr"/>
            <a:endParaRPr lang="en-US" sz="600" dirty="0">
              <a:solidFill>
                <a:schemeClr val="tx1"/>
              </a:solidFill>
            </a:endParaRPr>
          </a:p>
          <a:p>
            <a:pPr algn="ctr"/>
            <a:r>
              <a:rPr lang="en-US" sz="600" dirty="0" smtClean="0">
                <a:solidFill>
                  <a:schemeClr val="tx1"/>
                </a:solidFill>
              </a:rPr>
              <a:t> </a:t>
            </a:r>
          </a:p>
          <a:p>
            <a:pPr algn="ctr"/>
            <a:r>
              <a:rPr lang="en-US" sz="600" dirty="0" smtClean="0">
                <a:solidFill>
                  <a:schemeClr val="tx1"/>
                </a:solidFill>
              </a:rPr>
              <a:t> </a:t>
            </a:r>
            <a:r>
              <a:rPr lang="en-US" sz="600" dirty="0" smtClean="0">
                <a:solidFill>
                  <a:schemeClr val="bg1"/>
                </a:solidFill>
              </a:rPr>
              <a:t>Link IDC Model information</a:t>
            </a:r>
          </a:p>
        </p:txBody>
      </p:sp>
      <p:sp>
        <p:nvSpPr>
          <p:cNvPr id="29" name="Chevron 28"/>
          <p:cNvSpPr/>
          <p:nvPr/>
        </p:nvSpPr>
        <p:spPr>
          <a:xfrm>
            <a:off x="7222297" y="4064000"/>
            <a:ext cx="915986" cy="660400"/>
          </a:xfrm>
          <a:prstGeom prst="chevron">
            <a:avLst>
              <a:gd name="adj" fmla="val 30761"/>
            </a:avLst>
          </a:prstGeom>
          <a:solidFill>
            <a:schemeClr val="accent3"/>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en-US" sz="600" dirty="0">
              <a:solidFill>
                <a:schemeClr val="tx1"/>
              </a:solidFill>
            </a:endParaRPr>
          </a:p>
          <a:p>
            <a:pPr algn="ctr"/>
            <a:endParaRPr lang="en-US" sz="600" dirty="0">
              <a:solidFill>
                <a:schemeClr val="tx1"/>
              </a:solidFill>
            </a:endParaRPr>
          </a:p>
          <a:p>
            <a:pPr algn="ctr"/>
            <a:r>
              <a:rPr lang="en-US" sz="600" dirty="0">
                <a:solidFill>
                  <a:schemeClr val="tx1"/>
                </a:solidFill>
              </a:rPr>
              <a:t> </a:t>
            </a:r>
          </a:p>
          <a:p>
            <a:pPr algn="ctr"/>
            <a:r>
              <a:rPr lang="en-US" sz="600" dirty="0" smtClean="0">
                <a:solidFill>
                  <a:schemeClr val="bg1"/>
                </a:solidFill>
              </a:rPr>
              <a:t>Calculate opportunity/</a:t>
            </a:r>
            <a:br>
              <a:rPr lang="en-US" sz="600" dirty="0" smtClean="0">
                <a:solidFill>
                  <a:schemeClr val="bg1"/>
                </a:solidFill>
              </a:rPr>
            </a:br>
            <a:r>
              <a:rPr lang="en-US" sz="600" dirty="0" smtClean="0">
                <a:solidFill>
                  <a:schemeClr val="bg1"/>
                </a:solidFill>
              </a:rPr>
              <a:t>share</a:t>
            </a:r>
            <a:endParaRPr lang="en-US" sz="600" dirty="0">
              <a:solidFill>
                <a:schemeClr val="bg1"/>
              </a:solidFill>
            </a:endParaRPr>
          </a:p>
        </p:txBody>
      </p:sp>
      <p:sp>
        <p:nvSpPr>
          <p:cNvPr id="30" name="Chevron 29"/>
          <p:cNvSpPr/>
          <p:nvPr/>
        </p:nvSpPr>
        <p:spPr>
          <a:xfrm>
            <a:off x="8005846" y="4064000"/>
            <a:ext cx="915986" cy="660400"/>
          </a:xfrm>
          <a:prstGeom prst="chevron">
            <a:avLst>
              <a:gd name="adj" fmla="val 30761"/>
            </a:avLst>
          </a:prstGeom>
          <a:solidFill>
            <a:schemeClr val="accent4"/>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algn="ctr"/>
            <a:endParaRPr lang="en-US" sz="600" dirty="0" smtClean="0">
              <a:solidFill>
                <a:schemeClr val="tx1"/>
              </a:solidFill>
            </a:endParaRPr>
          </a:p>
          <a:p>
            <a:pPr algn="ctr"/>
            <a:endParaRPr lang="en-US" sz="600" dirty="0">
              <a:solidFill>
                <a:schemeClr val="tx1"/>
              </a:solidFill>
            </a:endParaRPr>
          </a:p>
          <a:p>
            <a:pPr algn="ctr"/>
            <a:r>
              <a:rPr lang="en-US" sz="600" dirty="0" smtClean="0">
                <a:solidFill>
                  <a:schemeClr val="tx1"/>
                </a:solidFill>
              </a:rPr>
              <a:t> </a:t>
            </a:r>
          </a:p>
          <a:p>
            <a:pPr algn="ctr"/>
            <a:r>
              <a:rPr lang="en-US" sz="600" dirty="0" smtClean="0">
                <a:solidFill>
                  <a:schemeClr val="bg1"/>
                </a:solidFill>
              </a:rPr>
              <a:t> Action / Tools</a:t>
            </a:r>
          </a:p>
        </p:txBody>
      </p:sp>
      <p:sp>
        <p:nvSpPr>
          <p:cNvPr id="6" name="Oval 5"/>
          <p:cNvSpPr/>
          <p:nvPr/>
        </p:nvSpPr>
        <p:spPr>
          <a:xfrm>
            <a:off x="2503485" y="4618830"/>
            <a:ext cx="196056" cy="196056"/>
          </a:xfrm>
          <a:prstGeom prst="ellipse">
            <a:avLst/>
          </a:prstGeom>
          <a:solidFill>
            <a:schemeClr val="bg1"/>
          </a:solidFill>
          <a:ln w="9525">
            <a:solidFill>
              <a:schemeClr val="accent1"/>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000" b="1" dirty="0" smtClean="0">
                <a:solidFill>
                  <a:schemeClr val="accent1"/>
                </a:solidFill>
              </a:rPr>
              <a:t>1</a:t>
            </a:r>
          </a:p>
        </p:txBody>
      </p:sp>
      <p:sp>
        <p:nvSpPr>
          <p:cNvPr id="32" name="Oval 31"/>
          <p:cNvSpPr/>
          <p:nvPr/>
        </p:nvSpPr>
        <p:spPr>
          <a:xfrm>
            <a:off x="3248421" y="4618830"/>
            <a:ext cx="196056" cy="196056"/>
          </a:xfrm>
          <a:prstGeom prst="ellipse">
            <a:avLst/>
          </a:prstGeom>
          <a:solidFill>
            <a:schemeClr val="bg1"/>
          </a:solidFill>
          <a:ln w="9525">
            <a:solidFill>
              <a:schemeClr val="accent2"/>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000" b="1" dirty="0" smtClean="0">
                <a:solidFill>
                  <a:schemeClr val="accent2"/>
                </a:solidFill>
              </a:rPr>
              <a:t>2</a:t>
            </a:r>
          </a:p>
        </p:txBody>
      </p:sp>
      <p:sp>
        <p:nvSpPr>
          <p:cNvPr id="33" name="Oval 32"/>
          <p:cNvSpPr/>
          <p:nvPr/>
        </p:nvSpPr>
        <p:spPr>
          <a:xfrm>
            <a:off x="4017574" y="4618830"/>
            <a:ext cx="196056" cy="196056"/>
          </a:xfrm>
          <a:prstGeom prst="ellipse">
            <a:avLst/>
          </a:prstGeom>
          <a:solidFill>
            <a:schemeClr val="bg1"/>
          </a:solidFill>
          <a:ln w="9525">
            <a:solidFill>
              <a:schemeClr val="accent3"/>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000" b="1" dirty="0" smtClean="0">
                <a:solidFill>
                  <a:schemeClr val="accent3"/>
                </a:solidFill>
              </a:rPr>
              <a:t>3</a:t>
            </a:r>
          </a:p>
        </p:txBody>
      </p:sp>
      <p:sp>
        <p:nvSpPr>
          <p:cNvPr id="34" name="Oval 33"/>
          <p:cNvSpPr/>
          <p:nvPr/>
        </p:nvSpPr>
        <p:spPr>
          <a:xfrm>
            <a:off x="4797914" y="4618830"/>
            <a:ext cx="196056" cy="196056"/>
          </a:xfrm>
          <a:prstGeom prst="ellipse">
            <a:avLst/>
          </a:prstGeom>
          <a:solidFill>
            <a:schemeClr val="bg1"/>
          </a:solidFill>
          <a:ln w="9525">
            <a:solidFill>
              <a:schemeClr val="accent4"/>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000" b="1" dirty="0" smtClean="0">
                <a:solidFill>
                  <a:schemeClr val="accent4"/>
                </a:solidFill>
              </a:rPr>
              <a:t>4</a:t>
            </a:r>
          </a:p>
        </p:txBody>
      </p:sp>
      <p:sp>
        <p:nvSpPr>
          <p:cNvPr id="35" name="Oval 34"/>
          <p:cNvSpPr/>
          <p:nvPr/>
        </p:nvSpPr>
        <p:spPr>
          <a:xfrm>
            <a:off x="5716349" y="4618830"/>
            <a:ext cx="196056" cy="196056"/>
          </a:xfrm>
          <a:prstGeom prst="ellipse">
            <a:avLst/>
          </a:prstGeom>
          <a:solidFill>
            <a:schemeClr val="bg1"/>
          </a:solidFill>
          <a:ln w="9525">
            <a:solidFill>
              <a:schemeClr val="accent1"/>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000" b="1" dirty="0" smtClean="0">
                <a:solidFill>
                  <a:schemeClr val="accent1"/>
                </a:solidFill>
              </a:rPr>
              <a:t>5</a:t>
            </a:r>
          </a:p>
        </p:txBody>
      </p:sp>
      <p:sp>
        <p:nvSpPr>
          <p:cNvPr id="36" name="Oval 35"/>
          <p:cNvSpPr/>
          <p:nvPr/>
        </p:nvSpPr>
        <p:spPr>
          <a:xfrm>
            <a:off x="6501929" y="4618830"/>
            <a:ext cx="196056" cy="196056"/>
          </a:xfrm>
          <a:prstGeom prst="ellipse">
            <a:avLst/>
          </a:prstGeom>
          <a:solidFill>
            <a:schemeClr val="bg1"/>
          </a:solidFill>
          <a:ln w="9525">
            <a:solidFill>
              <a:schemeClr val="accent2"/>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000" b="1" dirty="0" smtClean="0">
                <a:solidFill>
                  <a:schemeClr val="accent2"/>
                </a:solidFill>
              </a:rPr>
              <a:t>6</a:t>
            </a:r>
          </a:p>
        </p:txBody>
      </p:sp>
      <p:sp>
        <p:nvSpPr>
          <p:cNvPr id="37" name="Oval 36"/>
          <p:cNvSpPr/>
          <p:nvPr/>
        </p:nvSpPr>
        <p:spPr>
          <a:xfrm>
            <a:off x="7287509" y="4618830"/>
            <a:ext cx="196056" cy="196056"/>
          </a:xfrm>
          <a:prstGeom prst="ellipse">
            <a:avLst/>
          </a:prstGeom>
          <a:solidFill>
            <a:schemeClr val="bg1"/>
          </a:solidFill>
          <a:ln w="9525">
            <a:solidFill>
              <a:schemeClr val="accent3"/>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000" b="1" dirty="0" smtClean="0">
                <a:solidFill>
                  <a:schemeClr val="accent3"/>
                </a:solidFill>
              </a:rPr>
              <a:t>7</a:t>
            </a:r>
          </a:p>
        </p:txBody>
      </p:sp>
      <p:sp>
        <p:nvSpPr>
          <p:cNvPr id="38" name="Oval 37"/>
          <p:cNvSpPr/>
          <p:nvPr/>
        </p:nvSpPr>
        <p:spPr>
          <a:xfrm>
            <a:off x="8073088" y="4618830"/>
            <a:ext cx="196056" cy="196056"/>
          </a:xfrm>
          <a:prstGeom prst="ellipse">
            <a:avLst/>
          </a:prstGeom>
          <a:solidFill>
            <a:schemeClr val="bg1"/>
          </a:solidFill>
          <a:ln w="9525">
            <a:solidFill>
              <a:schemeClr val="accent4"/>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000" b="1" dirty="0" smtClean="0">
                <a:solidFill>
                  <a:schemeClr val="accent4"/>
                </a:solidFill>
              </a:rPr>
              <a:t>8</a:t>
            </a:r>
          </a:p>
        </p:txBody>
      </p:sp>
      <p:sp>
        <p:nvSpPr>
          <p:cNvPr id="7" name="TextBox 6"/>
          <p:cNvSpPr txBox="1"/>
          <p:nvPr/>
        </p:nvSpPr>
        <p:spPr>
          <a:xfrm>
            <a:off x="2430463" y="5017148"/>
            <a:ext cx="719138" cy="775597"/>
          </a:xfrm>
          <a:prstGeom prst="rect">
            <a:avLst/>
          </a:prstGeom>
          <a:solidFill>
            <a:schemeClr val="bg1"/>
          </a:solidFill>
          <a:ln>
            <a:solidFill>
              <a:schemeClr val="accent1"/>
            </a:solidFill>
          </a:ln>
        </p:spPr>
        <p:txBody>
          <a:bodyPr wrap="square" lIns="18288" tIns="18288" rIns="18288" bIns="18288" rtlCol="0">
            <a:spAutoFit/>
          </a:bodyPr>
          <a:lstStyle/>
          <a:p>
            <a:r>
              <a:rPr lang="en-US" sz="800" dirty="0" smtClean="0"/>
              <a:t>Purchased model placement data (model and country specific)</a:t>
            </a:r>
            <a:endParaRPr lang="en-US" sz="800" dirty="0"/>
          </a:p>
        </p:txBody>
      </p:sp>
      <p:sp>
        <p:nvSpPr>
          <p:cNvPr id="39" name="TextBox 38"/>
          <p:cNvSpPr txBox="1"/>
          <p:nvPr/>
        </p:nvSpPr>
        <p:spPr>
          <a:xfrm>
            <a:off x="3199616" y="5017148"/>
            <a:ext cx="719138" cy="406265"/>
          </a:xfrm>
          <a:prstGeom prst="rect">
            <a:avLst/>
          </a:prstGeom>
          <a:solidFill>
            <a:schemeClr val="bg1"/>
          </a:solidFill>
          <a:ln>
            <a:solidFill>
              <a:schemeClr val="accent1"/>
            </a:solidFill>
          </a:ln>
        </p:spPr>
        <p:txBody>
          <a:bodyPr wrap="square" lIns="18288" tIns="18288" rIns="18288" bIns="18288" rtlCol="0">
            <a:spAutoFit/>
          </a:bodyPr>
          <a:lstStyle/>
          <a:p>
            <a:r>
              <a:rPr lang="en-US" sz="800" dirty="0" err="1" smtClean="0"/>
              <a:t>Katun</a:t>
            </a:r>
            <a:endParaRPr lang="en-US" sz="800" dirty="0" smtClean="0"/>
          </a:p>
          <a:p>
            <a:r>
              <a:rPr lang="en-US" sz="800" dirty="0" smtClean="0"/>
              <a:t>developed life-cycle modeling</a:t>
            </a:r>
            <a:endParaRPr lang="en-US" sz="800" dirty="0"/>
          </a:p>
        </p:txBody>
      </p:sp>
      <p:sp>
        <p:nvSpPr>
          <p:cNvPr id="40" name="TextBox 39"/>
          <p:cNvSpPr txBox="1"/>
          <p:nvPr/>
        </p:nvSpPr>
        <p:spPr>
          <a:xfrm>
            <a:off x="3968769" y="5017148"/>
            <a:ext cx="719138" cy="1268039"/>
          </a:xfrm>
          <a:prstGeom prst="rect">
            <a:avLst/>
          </a:prstGeom>
          <a:solidFill>
            <a:schemeClr val="bg1"/>
          </a:solidFill>
          <a:ln>
            <a:solidFill>
              <a:schemeClr val="accent1"/>
            </a:solidFill>
          </a:ln>
        </p:spPr>
        <p:txBody>
          <a:bodyPr wrap="square" lIns="18288" tIns="18288" rIns="18288" bIns="18288" rtlCol="0">
            <a:spAutoFit/>
          </a:bodyPr>
          <a:lstStyle/>
          <a:p>
            <a:r>
              <a:rPr lang="en-US" sz="800" dirty="0" smtClean="0"/>
              <a:t>Print volume benchmarks based on machine segment – modeling based on historical data and customer inputs</a:t>
            </a:r>
            <a:endParaRPr lang="en-US" sz="800" dirty="0"/>
          </a:p>
        </p:txBody>
      </p:sp>
      <p:sp>
        <p:nvSpPr>
          <p:cNvPr id="44" name="TextBox 43"/>
          <p:cNvSpPr txBox="1"/>
          <p:nvPr/>
        </p:nvSpPr>
        <p:spPr>
          <a:xfrm>
            <a:off x="4737923" y="5017148"/>
            <a:ext cx="719138" cy="898708"/>
          </a:xfrm>
          <a:prstGeom prst="rect">
            <a:avLst/>
          </a:prstGeom>
          <a:solidFill>
            <a:schemeClr val="bg1"/>
          </a:solidFill>
          <a:ln>
            <a:solidFill>
              <a:schemeClr val="accent1"/>
            </a:solidFill>
          </a:ln>
        </p:spPr>
        <p:txBody>
          <a:bodyPr wrap="square" lIns="18288" tIns="18288" rIns="18288" bIns="18288" rtlCol="0">
            <a:spAutoFit/>
          </a:bodyPr>
          <a:lstStyle/>
          <a:p>
            <a:r>
              <a:rPr lang="en-US" sz="800" dirty="0" smtClean="0"/>
              <a:t>Cost-per-page </a:t>
            </a:r>
            <a:r>
              <a:rPr lang="en-US" sz="800" dirty="0" err="1" smtClean="0"/>
              <a:t>Katun</a:t>
            </a:r>
            <a:r>
              <a:rPr lang="en-US" sz="800" dirty="0" smtClean="0"/>
              <a:t> modeling based on historical and customer provided data</a:t>
            </a:r>
            <a:endParaRPr lang="en-US" sz="800" dirty="0"/>
          </a:p>
        </p:txBody>
      </p:sp>
      <p:sp>
        <p:nvSpPr>
          <p:cNvPr id="45" name="TextBox 44"/>
          <p:cNvSpPr txBox="1"/>
          <p:nvPr/>
        </p:nvSpPr>
        <p:spPr>
          <a:xfrm>
            <a:off x="5655199" y="5017148"/>
            <a:ext cx="1512128" cy="652486"/>
          </a:xfrm>
          <a:prstGeom prst="rect">
            <a:avLst/>
          </a:prstGeom>
          <a:solidFill>
            <a:schemeClr val="bg1"/>
          </a:solidFill>
          <a:ln>
            <a:solidFill>
              <a:schemeClr val="accent1"/>
            </a:solidFill>
          </a:ln>
        </p:spPr>
        <p:txBody>
          <a:bodyPr wrap="square" lIns="18288" tIns="18288" rIns="18288" bIns="18288" rtlCol="0">
            <a:spAutoFit/>
          </a:bodyPr>
          <a:lstStyle/>
          <a:p>
            <a:r>
              <a:rPr lang="en-US" sz="800" dirty="0" smtClean="0"/>
              <a:t>Merge model-level population platform to </a:t>
            </a:r>
            <a:r>
              <a:rPr lang="en-US" sz="800" dirty="0" err="1" smtClean="0"/>
              <a:t>Katun’s</a:t>
            </a:r>
            <a:r>
              <a:rPr lang="en-US" sz="800" dirty="0" smtClean="0"/>
              <a:t> part number database to translate model opportunities to the product level</a:t>
            </a:r>
            <a:endParaRPr lang="en-US" sz="800" dirty="0"/>
          </a:p>
        </p:txBody>
      </p:sp>
      <p:sp>
        <p:nvSpPr>
          <p:cNvPr id="46" name="TextBox 45"/>
          <p:cNvSpPr txBox="1"/>
          <p:nvPr/>
        </p:nvSpPr>
        <p:spPr>
          <a:xfrm>
            <a:off x="7222297" y="5017148"/>
            <a:ext cx="1696278" cy="1268039"/>
          </a:xfrm>
          <a:prstGeom prst="rect">
            <a:avLst/>
          </a:prstGeom>
          <a:solidFill>
            <a:schemeClr val="bg1"/>
          </a:solidFill>
          <a:ln>
            <a:solidFill>
              <a:schemeClr val="accent1"/>
            </a:solidFill>
          </a:ln>
        </p:spPr>
        <p:txBody>
          <a:bodyPr wrap="square" lIns="18288" tIns="18288" rIns="18288" bIns="18288" rtlCol="0">
            <a:spAutoFit/>
          </a:bodyPr>
          <a:lstStyle/>
          <a:p>
            <a:r>
              <a:rPr lang="en-US" sz="800" dirty="0" smtClean="0"/>
              <a:t>Platform provides the ability to determine market share at the country, category, product level – allowing for a quantifiable approach to identifying development opportunities faster; additionally, Opportunity Model provides the analytical framework for forecasting new products and evaluating sales effectiveness</a:t>
            </a:r>
            <a:endParaRPr lang="en-US" sz="800" dirty="0"/>
          </a:p>
        </p:txBody>
      </p:sp>
      <p:grpSp>
        <p:nvGrpSpPr>
          <p:cNvPr id="47" name="Group 46"/>
          <p:cNvGrpSpPr/>
          <p:nvPr/>
        </p:nvGrpSpPr>
        <p:grpSpPr>
          <a:xfrm>
            <a:off x="2790032" y="4114478"/>
            <a:ext cx="215623" cy="242756"/>
            <a:chOff x="-1916112" y="3303588"/>
            <a:chExt cx="1185862" cy="1335087"/>
          </a:xfrm>
          <a:solidFill>
            <a:schemeClr val="bg1"/>
          </a:solidFill>
        </p:grpSpPr>
        <p:sp>
          <p:nvSpPr>
            <p:cNvPr id="48" name="Freeform 6"/>
            <p:cNvSpPr>
              <a:spLocks/>
            </p:cNvSpPr>
            <p:nvPr/>
          </p:nvSpPr>
          <p:spPr bwMode="auto">
            <a:xfrm>
              <a:off x="-1916112" y="3303588"/>
              <a:ext cx="1185862" cy="520700"/>
            </a:xfrm>
            <a:custGeom>
              <a:avLst/>
              <a:gdLst>
                <a:gd name="T0" fmla="*/ 160 w 316"/>
                <a:gd name="T1" fmla="*/ 0 h 139"/>
                <a:gd name="T2" fmla="*/ 193 w 316"/>
                <a:gd name="T3" fmla="*/ 2 h 139"/>
                <a:gd name="T4" fmla="*/ 257 w 316"/>
                <a:gd name="T5" fmla="*/ 16 h 139"/>
                <a:gd name="T6" fmla="*/ 294 w 316"/>
                <a:gd name="T7" fmla="*/ 35 h 139"/>
                <a:gd name="T8" fmla="*/ 312 w 316"/>
                <a:gd name="T9" fmla="*/ 57 h 139"/>
                <a:gd name="T10" fmla="*/ 310 w 316"/>
                <a:gd name="T11" fmla="*/ 86 h 139"/>
                <a:gd name="T12" fmla="*/ 293 w 316"/>
                <a:gd name="T13" fmla="*/ 105 h 139"/>
                <a:gd name="T14" fmla="*/ 250 w 316"/>
                <a:gd name="T15" fmla="*/ 126 h 139"/>
                <a:gd name="T16" fmla="*/ 213 w 316"/>
                <a:gd name="T17" fmla="*/ 135 h 139"/>
                <a:gd name="T18" fmla="*/ 179 w 316"/>
                <a:gd name="T19" fmla="*/ 138 h 139"/>
                <a:gd name="T20" fmla="*/ 142 w 316"/>
                <a:gd name="T21" fmla="*/ 139 h 139"/>
                <a:gd name="T22" fmla="*/ 104 w 316"/>
                <a:gd name="T23" fmla="*/ 135 h 139"/>
                <a:gd name="T24" fmla="*/ 60 w 316"/>
                <a:gd name="T25" fmla="*/ 123 h 139"/>
                <a:gd name="T26" fmla="*/ 23 w 316"/>
                <a:gd name="T27" fmla="*/ 104 h 139"/>
                <a:gd name="T28" fmla="*/ 5 w 316"/>
                <a:gd name="T29" fmla="*/ 82 h 139"/>
                <a:gd name="T30" fmla="*/ 7 w 316"/>
                <a:gd name="T31" fmla="*/ 53 h 139"/>
                <a:gd name="T32" fmla="*/ 23 w 316"/>
                <a:gd name="T33" fmla="*/ 35 h 139"/>
                <a:gd name="T34" fmla="*/ 66 w 316"/>
                <a:gd name="T35" fmla="*/ 14 h 139"/>
                <a:gd name="T36" fmla="*/ 103 w 316"/>
                <a:gd name="T37" fmla="*/ 5 h 139"/>
                <a:gd name="T38" fmla="*/ 137 w 316"/>
                <a:gd name="T39" fmla="*/ 1 h 139"/>
                <a:gd name="T40" fmla="*/ 160 w 316"/>
                <a:gd name="T41"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6" h="139">
                  <a:moveTo>
                    <a:pt x="160" y="0"/>
                  </a:moveTo>
                  <a:cubicBezTo>
                    <a:pt x="170" y="0"/>
                    <a:pt x="182" y="1"/>
                    <a:pt x="193" y="2"/>
                  </a:cubicBezTo>
                  <a:cubicBezTo>
                    <a:pt x="215" y="4"/>
                    <a:pt x="237" y="8"/>
                    <a:pt x="257" y="16"/>
                  </a:cubicBezTo>
                  <a:cubicBezTo>
                    <a:pt x="270" y="21"/>
                    <a:pt x="283" y="26"/>
                    <a:pt x="294" y="35"/>
                  </a:cubicBezTo>
                  <a:cubicBezTo>
                    <a:pt x="301" y="41"/>
                    <a:pt x="308" y="48"/>
                    <a:pt x="312" y="57"/>
                  </a:cubicBezTo>
                  <a:cubicBezTo>
                    <a:pt x="316" y="67"/>
                    <a:pt x="315" y="76"/>
                    <a:pt x="310" y="86"/>
                  </a:cubicBezTo>
                  <a:cubicBezTo>
                    <a:pt x="306" y="93"/>
                    <a:pt x="300" y="99"/>
                    <a:pt x="293" y="105"/>
                  </a:cubicBezTo>
                  <a:cubicBezTo>
                    <a:pt x="280" y="114"/>
                    <a:pt x="266" y="121"/>
                    <a:pt x="250" y="126"/>
                  </a:cubicBezTo>
                  <a:cubicBezTo>
                    <a:pt x="238" y="130"/>
                    <a:pt x="225" y="133"/>
                    <a:pt x="213" y="135"/>
                  </a:cubicBezTo>
                  <a:cubicBezTo>
                    <a:pt x="201" y="136"/>
                    <a:pt x="190" y="138"/>
                    <a:pt x="179" y="138"/>
                  </a:cubicBezTo>
                  <a:cubicBezTo>
                    <a:pt x="167" y="139"/>
                    <a:pt x="154" y="139"/>
                    <a:pt x="142" y="139"/>
                  </a:cubicBezTo>
                  <a:cubicBezTo>
                    <a:pt x="129" y="138"/>
                    <a:pt x="117" y="137"/>
                    <a:pt x="104" y="135"/>
                  </a:cubicBezTo>
                  <a:cubicBezTo>
                    <a:pt x="89" y="132"/>
                    <a:pt x="74" y="129"/>
                    <a:pt x="60" y="123"/>
                  </a:cubicBezTo>
                  <a:cubicBezTo>
                    <a:pt x="47" y="119"/>
                    <a:pt x="34" y="113"/>
                    <a:pt x="23" y="104"/>
                  </a:cubicBezTo>
                  <a:cubicBezTo>
                    <a:pt x="15" y="98"/>
                    <a:pt x="9" y="91"/>
                    <a:pt x="5" y="82"/>
                  </a:cubicBezTo>
                  <a:cubicBezTo>
                    <a:pt x="0" y="72"/>
                    <a:pt x="1" y="63"/>
                    <a:pt x="7" y="53"/>
                  </a:cubicBezTo>
                  <a:cubicBezTo>
                    <a:pt x="11" y="46"/>
                    <a:pt x="17" y="40"/>
                    <a:pt x="23" y="35"/>
                  </a:cubicBezTo>
                  <a:cubicBezTo>
                    <a:pt x="36" y="25"/>
                    <a:pt x="51" y="19"/>
                    <a:pt x="66" y="14"/>
                  </a:cubicBezTo>
                  <a:cubicBezTo>
                    <a:pt x="78" y="10"/>
                    <a:pt x="91" y="7"/>
                    <a:pt x="103" y="5"/>
                  </a:cubicBezTo>
                  <a:cubicBezTo>
                    <a:pt x="114" y="3"/>
                    <a:pt x="125" y="1"/>
                    <a:pt x="137" y="1"/>
                  </a:cubicBezTo>
                  <a:cubicBezTo>
                    <a:pt x="144" y="1"/>
                    <a:pt x="151" y="0"/>
                    <a:pt x="1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7"/>
            <p:cNvSpPr>
              <a:spLocks/>
            </p:cNvSpPr>
            <p:nvPr/>
          </p:nvSpPr>
          <p:spPr bwMode="auto">
            <a:xfrm>
              <a:off x="-1908175" y="3922713"/>
              <a:ext cx="1173162" cy="446087"/>
            </a:xfrm>
            <a:custGeom>
              <a:avLst/>
              <a:gdLst>
                <a:gd name="T0" fmla="*/ 312 w 313"/>
                <a:gd name="T1" fmla="*/ 1 h 119"/>
                <a:gd name="T2" fmla="*/ 312 w 313"/>
                <a:gd name="T3" fmla="*/ 5 h 119"/>
                <a:gd name="T4" fmla="*/ 312 w 313"/>
                <a:gd name="T5" fmla="*/ 47 h 119"/>
                <a:gd name="T6" fmla="*/ 303 w 313"/>
                <a:gd name="T7" fmla="*/ 73 h 119"/>
                <a:gd name="T8" fmla="*/ 275 w 313"/>
                <a:gd name="T9" fmla="*/ 94 h 119"/>
                <a:gd name="T10" fmla="*/ 223 w 313"/>
                <a:gd name="T11" fmla="*/ 112 h 119"/>
                <a:gd name="T12" fmla="*/ 183 w 313"/>
                <a:gd name="T13" fmla="*/ 117 h 119"/>
                <a:gd name="T14" fmla="*/ 140 w 313"/>
                <a:gd name="T15" fmla="*/ 118 h 119"/>
                <a:gd name="T16" fmla="*/ 109 w 313"/>
                <a:gd name="T17" fmla="*/ 115 h 119"/>
                <a:gd name="T18" fmla="*/ 58 w 313"/>
                <a:gd name="T19" fmla="*/ 103 h 119"/>
                <a:gd name="T20" fmla="*/ 21 w 313"/>
                <a:gd name="T21" fmla="*/ 83 h 119"/>
                <a:gd name="T22" fmla="*/ 3 w 313"/>
                <a:gd name="T23" fmla="*/ 61 h 119"/>
                <a:gd name="T24" fmla="*/ 0 w 313"/>
                <a:gd name="T25" fmla="*/ 50 h 119"/>
                <a:gd name="T26" fmla="*/ 0 w 313"/>
                <a:gd name="T27" fmla="*/ 3 h 119"/>
                <a:gd name="T28" fmla="*/ 0 w 313"/>
                <a:gd name="T29" fmla="*/ 0 h 119"/>
                <a:gd name="T30" fmla="*/ 14 w 313"/>
                <a:gd name="T31" fmla="*/ 24 h 119"/>
                <a:gd name="T32" fmla="*/ 49 w 313"/>
                <a:gd name="T33" fmla="*/ 46 h 119"/>
                <a:gd name="T34" fmla="*/ 97 w 313"/>
                <a:gd name="T35" fmla="*/ 60 h 119"/>
                <a:gd name="T36" fmla="*/ 130 w 313"/>
                <a:gd name="T37" fmla="*/ 64 h 119"/>
                <a:gd name="T38" fmla="*/ 152 w 313"/>
                <a:gd name="T39" fmla="*/ 65 h 119"/>
                <a:gd name="T40" fmla="*/ 181 w 313"/>
                <a:gd name="T41" fmla="*/ 64 h 119"/>
                <a:gd name="T42" fmla="*/ 205 w 313"/>
                <a:gd name="T43" fmla="*/ 62 h 119"/>
                <a:gd name="T44" fmla="*/ 275 w 313"/>
                <a:gd name="T45" fmla="*/ 41 h 119"/>
                <a:gd name="T46" fmla="*/ 304 w 313"/>
                <a:gd name="T47" fmla="*/ 18 h 119"/>
                <a:gd name="T48" fmla="*/ 312 w 313"/>
                <a:gd name="T49" fmla="*/ 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3" h="119">
                  <a:moveTo>
                    <a:pt x="312" y="1"/>
                  </a:moveTo>
                  <a:cubicBezTo>
                    <a:pt x="312" y="2"/>
                    <a:pt x="312" y="4"/>
                    <a:pt x="312" y="5"/>
                  </a:cubicBezTo>
                  <a:cubicBezTo>
                    <a:pt x="312" y="19"/>
                    <a:pt x="312" y="33"/>
                    <a:pt x="312" y="47"/>
                  </a:cubicBezTo>
                  <a:cubicBezTo>
                    <a:pt x="313" y="57"/>
                    <a:pt x="309" y="65"/>
                    <a:pt x="303" y="73"/>
                  </a:cubicBezTo>
                  <a:cubicBezTo>
                    <a:pt x="295" y="82"/>
                    <a:pt x="286" y="89"/>
                    <a:pt x="275" y="94"/>
                  </a:cubicBezTo>
                  <a:cubicBezTo>
                    <a:pt x="259" y="103"/>
                    <a:pt x="241" y="108"/>
                    <a:pt x="223" y="112"/>
                  </a:cubicBezTo>
                  <a:cubicBezTo>
                    <a:pt x="210" y="115"/>
                    <a:pt x="197" y="116"/>
                    <a:pt x="183" y="117"/>
                  </a:cubicBezTo>
                  <a:cubicBezTo>
                    <a:pt x="169" y="119"/>
                    <a:pt x="155" y="119"/>
                    <a:pt x="140" y="118"/>
                  </a:cubicBezTo>
                  <a:cubicBezTo>
                    <a:pt x="130" y="118"/>
                    <a:pt x="120" y="117"/>
                    <a:pt x="109" y="115"/>
                  </a:cubicBezTo>
                  <a:cubicBezTo>
                    <a:pt x="92" y="113"/>
                    <a:pt x="74" y="109"/>
                    <a:pt x="58" y="103"/>
                  </a:cubicBezTo>
                  <a:cubicBezTo>
                    <a:pt x="44" y="98"/>
                    <a:pt x="32" y="92"/>
                    <a:pt x="21" y="83"/>
                  </a:cubicBezTo>
                  <a:cubicBezTo>
                    <a:pt x="13" y="77"/>
                    <a:pt x="6" y="70"/>
                    <a:pt x="3" y="61"/>
                  </a:cubicBezTo>
                  <a:cubicBezTo>
                    <a:pt x="1" y="58"/>
                    <a:pt x="0" y="54"/>
                    <a:pt x="0" y="50"/>
                  </a:cubicBezTo>
                  <a:cubicBezTo>
                    <a:pt x="0" y="34"/>
                    <a:pt x="0" y="19"/>
                    <a:pt x="0" y="3"/>
                  </a:cubicBezTo>
                  <a:cubicBezTo>
                    <a:pt x="0" y="2"/>
                    <a:pt x="0" y="1"/>
                    <a:pt x="0" y="0"/>
                  </a:cubicBezTo>
                  <a:cubicBezTo>
                    <a:pt x="2" y="10"/>
                    <a:pt x="7" y="18"/>
                    <a:pt x="14" y="24"/>
                  </a:cubicBezTo>
                  <a:cubicBezTo>
                    <a:pt x="24" y="34"/>
                    <a:pt x="36" y="41"/>
                    <a:pt x="49" y="46"/>
                  </a:cubicBezTo>
                  <a:cubicBezTo>
                    <a:pt x="65" y="53"/>
                    <a:pt x="81" y="57"/>
                    <a:pt x="97" y="60"/>
                  </a:cubicBezTo>
                  <a:cubicBezTo>
                    <a:pt x="108" y="62"/>
                    <a:pt x="119" y="64"/>
                    <a:pt x="130" y="64"/>
                  </a:cubicBezTo>
                  <a:cubicBezTo>
                    <a:pt x="138" y="65"/>
                    <a:pt x="145" y="65"/>
                    <a:pt x="152" y="65"/>
                  </a:cubicBezTo>
                  <a:cubicBezTo>
                    <a:pt x="162" y="65"/>
                    <a:pt x="171" y="65"/>
                    <a:pt x="181" y="64"/>
                  </a:cubicBezTo>
                  <a:cubicBezTo>
                    <a:pt x="189" y="64"/>
                    <a:pt x="197" y="63"/>
                    <a:pt x="205" y="62"/>
                  </a:cubicBezTo>
                  <a:cubicBezTo>
                    <a:pt x="229" y="58"/>
                    <a:pt x="253" y="52"/>
                    <a:pt x="275" y="41"/>
                  </a:cubicBezTo>
                  <a:cubicBezTo>
                    <a:pt x="286" y="35"/>
                    <a:pt x="297" y="28"/>
                    <a:pt x="304" y="18"/>
                  </a:cubicBezTo>
                  <a:cubicBezTo>
                    <a:pt x="308" y="13"/>
                    <a:pt x="311" y="7"/>
                    <a:pt x="31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8"/>
            <p:cNvSpPr>
              <a:spLocks/>
            </p:cNvSpPr>
            <p:nvPr/>
          </p:nvSpPr>
          <p:spPr bwMode="auto">
            <a:xfrm>
              <a:off x="-1908175" y="4198938"/>
              <a:ext cx="1173162" cy="439737"/>
            </a:xfrm>
            <a:custGeom>
              <a:avLst/>
              <a:gdLst>
                <a:gd name="T0" fmla="*/ 0 w 313"/>
                <a:gd name="T1" fmla="*/ 0 h 117"/>
                <a:gd name="T2" fmla="*/ 21 w 313"/>
                <a:gd name="T3" fmla="*/ 29 h 117"/>
                <a:gd name="T4" fmla="*/ 62 w 313"/>
                <a:gd name="T5" fmla="*/ 50 h 117"/>
                <a:gd name="T6" fmla="*/ 103 w 313"/>
                <a:gd name="T7" fmla="*/ 59 h 117"/>
                <a:gd name="T8" fmla="*/ 136 w 313"/>
                <a:gd name="T9" fmla="*/ 63 h 117"/>
                <a:gd name="T10" fmla="*/ 171 w 313"/>
                <a:gd name="T11" fmla="*/ 63 h 117"/>
                <a:gd name="T12" fmla="*/ 200 w 313"/>
                <a:gd name="T13" fmla="*/ 61 h 117"/>
                <a:gd name="T14" fmla="*/ 254 w 313"/>
                <a:gd name="T15" fmla="*/ 48 h 117"/>
                <a:gd name="T16" fmla="*/ 292 w 313"/>
                <a:gd name="T17" fmla="*/ 28 h 117"/>
                <a:gd name="T18" fmla="*/ 310 w 313"/>
                <a:gd name="T19" fmla="*/ 6 h 117"/>
                <a:gd name="T20" fmla="*/ 312 w 313"/>
                <a:gd name="T21" fmla="*/ 0 h 117"/>
                <a:gd name="T22" fmla="*/ 312 w 313"/>
                <a:gd name="T23" fmla="*/ 3 h 117"/>
                <a:gd name="T24" fmla="*/ 313 w 313"/>
                <a:gd name="T25" fmla="*/ 44 h 117"/>
                <a:gd name="T26" fmla="*/ 299 w 313"/>
                <a:gd name="T27" fmla="*/ 75 h 117"/>
                <a:gd name="T28" fmla="*/ 263 w 313"/>
                <a:gd name="T29" fmla="*/ 98 h 117"/>
                <a:gd name="T30" fmla="*/ 215 w 313"/>
                <a:gd name="T31" fmla="*/ 112 h 117"/>
                <a:gd name="T32" fmla="*/ 191 w 313"/>
                <a:gd name="T33" fmla="*/ 115 h 117"/>
                <a:gd name="T34" fmla="*/ 157 w 313"/>
                <a:gd name="T35" fmla="*/ 117 h 117"/>
                <a:gd name="T36" fmla="*/ 132 w 313"/>
                <a:gd name="T37" fmla="*/ 116 h 117"/>
                <a:gd name="T38" fmla="*/ 112 w 313"/>
                <a:gd name="T39" fmla="*/ 114 h 117"/>
                <a:gd name="T40" fmla="*/ 86 w 313"/>
                <a:gd name="T41" fmla="*/ 109 h 117"/>
                <a:gd name="T42" fmla="*/ 48 w 313"/>
                <a:gd name="T43" fmla="*/ 97 h 117"/>
                <a:gd name="T44" fmla="*/ 19 w 313"/>
                <a:gd name="T45" fmla="*/ 81 h 117"/>
                <a:gd name="T46" fmla="*/ 4 w 313"/>
                <a:gd name="T47" fmla="*/ 62 h 117"/>
                <a:gd name="T48" fmla="*/ 0 w 313"/>
                <a:gd name="T49" fmla="*/ 47 h 117"/>
                <a:gd name="T50" fmla="*/ 0 w 313"/>
                <a:gd name="T51" fmla="*/ 2 h 117"/>
                <a:gd name="T52" fmla="*/ 0 w 313"/>
                <a:gd name="T5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3" h="117">
                  <a:moveTo>
                    <a:pt x="0" y="0"/>
                  </a:moveTo>
                  <a:cubicBezTo>
                    <a:pt x="3" y="12"/>
                    <a:pt x="11" y="21"/>
                    <a:pt x="21" y="29"/>
                  </a:cubicBezTo>
                  <a:cubicBezTo>
                    <a:pt x="33" y="38"/>
                    <a:pt x="47" y="45"/>
                    <a:pt x="62" y="50"/>
                  </a:cubicBezTo>
                  <a:cubicBezTo>
                    <a:pt x="75" y="54"/>
                    <a:pt x="89" y="57"/>
                    <a:pt x="103" y="59"/>
                  </a:cubicBezTo>
                  <a:cubicBezTo>
                    <a:pt x="114" y="61"/>
                    <a:pt x="125" y="63"/>
                    <a:pt x="136" y="63"/>
                  </a:cubicBezTo>
                  <a:cubicBezTo>
                    <a:pt x="148" y="63"/>
                    <a:pt x="160" y="64"/>
                    <a:pt x="171" y="63"/>
                  </a:cubicBezTo>
                  <a:cubicBezTo>
                    <a:pt x="181" y="63"/>
                    <a:pt x="190" y="62"/>
                    <a:pt x="200" y="61"/>
                  </a:cubicBezTo>
                  <a:cubicBezTo>
                    <a:pt x="219" y="59"/>
                    <a:pt x="237" y="54"/>
                    <a:pt x="254" y="48"/>
                  </a:cubicBezTo>
                  <a:cubicBezTo>
                    <a:pt x="268" y="43"/>
                    <a:pt x="281" y="37"/>
                    <a:pt x="292" y="28"/>
                  </a:cubicBezTo>
                  <a:cubicBezTo>
                    <a:pt x="300" y="22"/>
                    <a:pt x="306" y="15"/>
                    <a:pt x="310" y="6"/>
                  </a:cubicBezTo>
                  <a:cubicBezTo>
                    <a:pt x="311" y="4"/>
                    <a:pt x="311" y="2"/>
                    <a:pt x="312" y="0"/>
                  </a:cubicBezTo>
                  <a:cubicBezTo>
                    <a:pt x="312" y="1"/>
                    <a:pt x="312" y="2"/>
                    <a:pt x="312" y="3"/>
                  </a:cubicBezTo>
                  <a:cubicBezTo>
                    <a:pt x="312" y="17"/>
                    <a:pt x="312" y="30"/>
                    <a:pt x="313" y="44"/>
                  </a:cubicBezTo>
                  <a:cubicBezTo>
                    <a:pt x="313" y="57"/>
                    <a:pt x="308" y="67"/>
                    <a:pt x="299" y="75"/>
                  </a:cubicBezTo>
                  <a:cubicBezTo>
                    <a:pt x="289" y="85"/>
                    <a:pt x="276" y="92"/>
                    <a:pt x="263" y="98"/>
                  </a:cubicBezTo>
                  <a:cubicBezTo>
                    <a:pt x="248" y="104"/>
                    <a:pt x="231" y="109"/>
                    <a:pt x="215" y="112"/>
                  </a:cubicBezTo>
                  <a:cubicBezTo>
                    <a:pt x="207" y="113"/>
                    <a:pt x="199" y="114"/>
                    <a:pt x="191" y="115"/>
                  </a:cubicBezTo>
                  <a:cubicBezTo>
                    <a:pt x="180" y="116"/>
                    <a:pt x="169" y="116"/>
                    <a:pt x="157" y="117"/>
                  </a:cubicBezTo>
                  <a:cubicBezTo>
                    <a:pt x="149" y="117"/>
                    <a:pt x="141" y="116"/>
                    <a:pt x="132" y="116"/>
                  </a:cubicBezTo>
                  <a:cubicBezTo>
                    <a:pt x="125" y="115"/>
                    <a:pt x="119" y="115"/>
                    <a:pt x="112" y="114"/>
                  </a:cubicBezTo>
                  <a:cubicBezTo>
                    <a:pt x="103" y="113"/>
                    <a:pt x="95" y="111"/>
                    <a:pt x="86" y="109"/>
                  </a:cubicBezTo>
                  <a:cubicBezTo>
                    <a:pt x="73" y="107"/>
                    <a:pt x="60" y="102"/>
                    <a:pt x="48" y="97"/>
                  </a:cubicBezTo>
                  <a:cubicBezTo>
                    <a:pt x="38" y="93"/>
                    <a:pt x="28" y="88"/>
                    <a:pt x="19" y="81"/>
                  </a:cubicBezTo>
                  <a:cubicBezTo>
                    <a:pt x="13" y="75"/>
                    <a:pt x="7" y="69"/>
                    <a:pt x="4" y="62"/>
                  </a:cubicBezTo>
                  <a:cubicBezTo>
                    <a:pt x="1" y="57"/>
                    <a:pt x="0" y="53"/>
                    <a:pt x="0" y="47"/>
                  </a:cubicBezTo>
                  <a:cubicBezTo>
                    <a:pt x="0" y="32"/>
                    <a:pt x="0" y="17"/>
                    <a:pt x="0" y="2"/>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9"/>
            <p:cNvSpPr>
              <a:spLocks/>
            </p:cNvSpPr>
            <p:nvPr/>
          </p:nvSpPr>
          <p:spPr bwMode="auto">
            <a:xfrm>
              <a:off x="-1908175" y="3656013"/>
              <a:ext cx="1169987" cy="442912"/>
            </a:xfrm>
            <a:custGeom>
              <a:avLst/>
              <a:gdLst>
                <a:gd name="T0" fmla="*/ 0 w 312"/>
                <a:gd name="T1" fmla="*/ 0 h 118"/>
                <a:gd name="T2" fmla="*/ 21 w 312"/>
                <a:gd name="T3" fmla="*/ 29 h 118"/>
                <a:gd name="T4" fmla="*/ 64 w 312"/>
                <a:gd name="T5" fmla="*/ 51 h 118"/>
                <a:gd name="T6" fmla="*/ 102 w 312"/>
                <a:gd name="T7" fmla="*/ 60 h 118"/>
                <a:gd name="T8" fmla="*/ 135 w 312"/>
                <a:gd name="T9" fmla="*/ 63 h 118"/>
                <a:gd name="T10" fmla="*/ 171 w 312"/>
                <a:gd name="T11" fmla="*/ 64 h 118"/>
                <a:gd name="T12" fmla="*/ 201 w 312"/>
                <a:gd name="T13" fmla="*/ 61 h 118"/>
                <a:gd name="T14" fmla="*/ 243 w 312"/>
                <a:gd name="T15" fmla="*/ 52 h 118"/>
                <a:gd name="T16" fmla="*/ 284 w 312"/>
                <a:gd name="T17" fmla="*/ 34 h 118"/>
                <a:gd name="T18" fmla="*/ 305 w 312"/>
                <a:gd name="T19" fmla="*/ 16 h 118"/>
                <a:gd name="T20" fmla="*/ 312 w 312"/>
                <a:gd name="T21" fmla="*/ 2 h 118"/>
                <a:gd name="T22" fmla="*/ 312 w 312"/>
                <a:gd name="T23" fmla="*/ 0 h 118"/>
                <a:gd name="T24" fmla="*/ 312 w 312"/>
                <a:gd name="T25" fmla="*/ 2 h 118"/>
                <a:gd name="T26" fmla="*/ 312 w 312"/>
                <a:gd name="T27" fmla="*/ 48 h 118"/>
                <a:gd name="T28" fmla="*/ 304 w 312"/>
                <a:gd name="T29" fmla="*/ 69 h 118"/>
                <a:gd name="T30" fmla="*/ 276 w 312"/>
                <a:gd name="T31" fmla="*/ 93 h 118"/>
                <a:gd name="T32" fmla="*/ 221 w 312"/>
                <a:gd name="T33" fmla="*/ 111 h 118"/>
                <a:gd name="T34" fmla="*/ 191 w 312"/>
                <a:gd name="T35" fmla="*/ 115 h 118"/>
                <a:gd name="T36" fmla="*/ 170 w 312"/>
                <a:gd name="T37" fmla="*/ 117 h 118"/>
                <a:gd name="T38" fmla="*/ 137 w 312"/>
                <a:gd name="T39" fmla="*/ 117 h 118"/>
                <a:gd name="T40" fmla="*/ 115 w 312"/>
                <a:gd name="T41" fmla="*/ 115 h 118"/>
                <a:gd name="T42" fmla="*/ 81 w 312"/>
                <a:gd name="T43" fmla="*/ 109 h 118"/>
                <a:gd name="T44" fmla="*/ 37 w 312"/>
                <a:gd name="T45" fmla="*/ 93 h 118"/>
                <a:gd name="T46" fmla="*/ 8 w 312"/>
                <a:gd name="T47" fmla="*/ 70 h 118"/>
                <a:gd name="T48" fmla="*/ 0 w 312"/>
                <a:gd name="T49" fmla="*/ 47 h 118"/>
                <a:gd name="T50" fmla="*/ 0 w 312"/>
                <a:gd name="T51" fmla="*/ 3 h 118"/>
                <a:gd name="T52" fmla="*/ 0 w 312"/>
                <a:gd name="T5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2" h="118">
                  <a:moveTo>
                    <a:pt x="0" y="0"/>
                  </a:moveTo>
                  <a:cubicBezTo>
                    <a:pt x="3" y="13"/>
                    <a:pt x="11" y="22"/>
                    <a:pt x="21" y="29"/>
                  </a:cubicBezTo>
                  <a:cubicBezTo>
                    <a:pt x="34" y="39"/>
                    <a:pt x="49" y="46"/>
                    <a:pt x="64" y="51"/>
                  </a:cubicBezTo>
                  <a:cubicBezTo>
                    <a:pt x="77" y="55"/>
                    <a:pt x="89" y="58"/>
                    <a:pt x="102" y="60"/>
                  </a:cubicBezTo>
                  <a:cubicBezTo>
                    <a:pt x="113" y="61"/>
                    <a:pt x="124" y="63"/>
                    <a:pt x="135" y="63"/>
                  </a:cubicBezTo>
                  <a:cubicBezTo>
                    <a:pt x="147" y="64"/>
                    <a:pt x="159" y="64"/>
                    <a:pt x="171" y="64"/>
                  </a:cubicBezTo>
                  <a:cubicBezTo>
                    <a:pt x="181" y="64"/>
                    <a:pt x="191" y="62"/>
                    <a:pt x="201" y="61"/>
                  </a:cubicBezTo>
                  <a:cubicBezTo>
                    <a:pt x="215" y="60"/>
                    <a:pt x="229" y="56"/>
                    <a:pt x="243" y="52"/>
                  </a:cubicBezTo>
                  <a:cubicBezTo>
                    <a:pt x="258" y="48"/>
                    <a:pt x="271" y="42"/>
                    <a:pt x="284" y="34"/>
                  </a:cubicBezTo>
                  <a:cubicBezTo>
                    <a:pt x="292" y="29"/>
                    <a:pt x="299" y="24"/>
                    <a:pt x="305" y="16"/>
                  </a:cubicBezTo>
                  <a:cubicBezTo>
                    <a:pt x="308" y="12"/>
                    <a:pt x="310" y="7"/>
                    <a:pt x="312" y="2"/>
                  </a:cubicBezTo>
                  <a:cubicBezTo>
                    <a:pt x="312" y="1"/>
                    <a:pt x="312" y="1"/>
                    <a:pt x="312" y="0"/>
                  </a:cubicBezTo>
                  <a:cubicBezTo>
                    <a:pt x="312" y="1"/>
                    <a:pt x="312" y="1"/>
                    <a:pt x="312" y="2"/>
                  </a:cubicBezTo>
                  <a:cubicBezTo>
                    <a:pt x="312" y="17"/>
                    <a:pt x="312" y="33"/>
                    <a:pt x="312" y="48"/>
                  </a:cubicBezTo>
                  <a:cubicBezTo>
                    <a:pt x="312" y="56"/>
                    <a:pt x="309" y="63"/>
                    <a:pt x="304" y="69"/>
                  </a:cubicBezTo>
                  <a:cubicBezTo>
                    <a:pt x="297" y="80"/>
                    <a:pt x="287" y="87"/>
                    <a:pt x="276" y="93"/>
                  </a:cubicBezTo>
                  <a:cubicBezTo>
                    <a:pt x="258" y="102"/>
                    <a:pt x="240" y="107"/>
                    <a:pt x="221" y="111"/>
                  </a:cubicBezTo>
                  <a:cubicBezTo>
                    <a:pt x="211" y="113"/>
                    <a:pt x="201" y="115"/>
                    <a:pt x="191" y="115"/>
                  </a:cubicBezTo>
                  <a:cubicBezTo>
                    <a:pt x="184" y="116"/>
                    <a:pt x="177" y="116"/>
                    <a:pt x="170" y="117"/>
                  </a:cubicBezTo>
                  <a:cubicBezTo>
                    <a:pt x="159" y="118"/>
                    <a:pt x="148" y="117"/>
                    <a:pt x="137" y="117"/>
                  </a:cubicBezTo>
                  <a:cubicBezTo>
                    <a:pt x="130" y="116"/>
                    <a:pt x="122" y="115"/>
                    <a:pt x="115" y="115"/>
                  </a:cubicBezTo>
                  <a:cubicBezTo>
                    <a:pt x="104" y="114"/>
                    <a:pt x="92" y="111"/>
                    <a:pt x="81" y="109"/>
                  </a:cubicBezTo>
                  <a:cubicBezTo>
                    <a:pt x="66" y="105"/>
                    <a:pt x="51" y="100"/>
                    <a:pt x="37" y="93"/>
                  </a:cubicBezTo>
                  <a:cubicBezTo>
                    <a:pt x="26" y="87"/>
                    <a:pt x="16" y="80"/>
                    <a:pt x="8" y="70"/>
                  </a:cubicBezTo>
                  <a:cubicBezTo>
                    <a:pt x="3" y="63"/>
                    <a:pt x="0" y="56"/>
                    <a:pt x="0" y="47"/>
                  </a:cubicBezTo>
                  <a:cubicBezTo>
                    <a:pt x="0" y="32"/>
                    <a:pt x="0" y="18"/>
                    <a:pt x="0" y="3"/>
                  </a:cubicBezTo>
                  <a:cubicBezTo>
                    <a:pt x="0" y="2"/>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57"/>
          <p:cNvGrpSpPr/>
          <p:nvPr/>
        </p:nvGrpSpPr>
        <p:grpSpPr>
          <a:xfrm>
            <a:off x="3531280" y="4109303"/>
            <a:ext cx="268230" cy="262227"/>
            <a:chOff x="276274" y="5177913"/>
            <a:chExt cx="398948" cy="390019"/>
          </a:xfrm>
          <a:solidFill>
            <a:schemeClr val="bg1"/>
          </a:solidFill>
        </p:grpSpPr>
        <p:grpSp>
          <p:nvGrpSpPr>
            <p:cNvPr id="59" name="Group 58"/>
            <p:cNvGrpSpPr/>
            <p:nvPr/>
          </p:nvGrpSpPr>
          <p:grpSpPr>
            <a:xfrm>
              <a:off x="315249" y="5177913"/>
              <a:ext cx="359973" cy="351932"/>
              <a:chOff x="315249" y="5177913"/>
              <a:chExt cx="359973" cy="351932"/>
            </a:xfrm>
            <a:grpFill/>
          </p:grpSpPr>
          <p:sp>
            <p:nvSpPr>
              <p:cNvPr id="71" name="Freeform 57"/>
              <p:cNvSpPr>
                <a:spLocks/>
              </p:cNvSpPr>
              <p:nvPr/>
            </p:nvSpPr>
            <p:spPr bwMode="auto">
              <a:xfrm>
                <a:off x="553181" y="5296643"/>
                <a:ext cx="122041" cy="233202"/>
              </a:xfrm>
              <a:custGeom>
                <a:avLst/>
                <a:gdLst>
                  <a:gd name="T0" fmla="*/ 107 w 109"/>
                  <a:gd name="T1" fmla="*/ 69 h 209"/>
                  <a:gd name="T2" fmla="*/ 14 w 109"/>
                  <a:gd name="T3" fmla="*/ 207 h 209"/>
                  <a:gd name="T4" fmla="*/ 7 w 109"/>
                  <a:gd name="T5" fmla="*/ 209 h 209"/>
                  <a:gd name="T6" fmla="*/ 1 w 109"/>
                  <a:gd name="T7" fmla="*/ 204 h 209"/>
                  <a:gd name="T8" fmla="*/ 3 w 109"/>
                  <a:gd name="T9" fmla="*/ 196 h 209"/>
                  <a:gd name="T10" fmla="*/ 9 w 109"/>
                  <a:gd name="T11" fmla="*/ 193 h 209"/>
                  <a:gd name="T12" fmla="*/ 81 w 109"/>
                  <a:gd name="T13" fmla="*/ 16 h 209"/>
                  <a:gd name="T14" fmla="*/ 80 w 109"/>
                  <a:gd name="T15" fmla="*/ 12 h 209"/>
                  <a:gd name="T16" fmla="*/ 84 w 109"/>
                  <a:gd name="T17" fmla="*/ 2 h 209"/>
                  <a:gd name="T18" fmla="*/ 94 w 109"/>
                  <a:gd name="T19" fmla="*/ 7 h 209"/>
                  <a:gd name="T20" fmla="*/ 105 w 109"/>
                  <a:gd name="T21" fmla="*/ 46 h 209"/>
                  <a:gd name="T22" fmla="*/ 107 w 109"/>
                  <a:gd name="T23" fmla="*/ 6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9" h="209">
                    <a:moveTo>
                      <a:pt x="107" y="69"/>
                    </a:moveTo>
                    <a:cubicBezTo>
                      <a:pt x="103" y="132"/>
                      <a:pt x="74" y="179"/>
                      <a:pt x="14" y="207"/>
                    </a:cubicBezTo>
                    <a:cubicBezTo>
                      <a:pt x="12" y="208"/>
                      <a:pt x="9" y="209"/>
                      <a:pt x="7" y="209"/>
                    </a:cubicBezTo>
                    <a:cubicBezTo>
                      <a:pt x="5" y="208"/>
                      <a:pt x="2" y="206"/>
                      <a:pt x="1" y="204"/>
                    </a:cubicBezTo>
                    <a:cubicBezTo>
                      <a:pt x="0" y="201"/>
                      <a:pt x="2" y="198"/>
                      <a:pt x="3" y="196"/>
                    </a:cubicBezTo>
                    <a:cubicBezTo>
                      <a:pt x="4" y="195"/>
                      <a:pt x="7" y="194"/>
                      <a:pt x="9" y="193"/>
                    </a:cubicBezTo>
                    <a:cubicBezTo>
                      <a:pt x="77" y="163"/>
                      <a:pt x="109" y="86"/>
                      <a:pt x="81" y="16"/>
                    </a:cubicBezTo>
                    <a:cubicBezTo>
                      <a:pt x="81" y="15"/>
                      <a:pt x="80" y="13"/>
                      <a:pt x="80" y="12"/>
                    </a:cubicBezTo>
                    <a:cubicBezTo>
                      <a:pt x="78" y="8"/>
                      <a:pt x="79" y="4"/>
                      <a:pt x="84" y="2"/>
                    </a:cubicBezTo>
                    <a:cubicBezTo>
                      <a:pt x="88" y="0"/>
                      <a:pt x="92" y="2"/>
                      <a:pt x="94" y="7"/>
                    </a:cubicBezTo>
                    <a:cubicBezTo>
                      <a:pt x="98" y="20"/>
                      <a:pt x="101" y="33"/>
                      <a:pt x="105" y="46"/>
                    </a:cubicBezTo>
                    <a:cubicBezTo>
                      <a:pt x="106" y="53"/>
                      <a:pt x="106" y="60"/>
                      <a:pt x="107"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59"/>
              <p:cNvSpPr>
                <a:spLocks/>
              </p:cNvSpPr>
              <p:nvPr/>
            </p:nvSpPr>
            <p:spPr bwMode="auto">
              <a:xfrm>
                <a:off x="315249" y="5351514"/>
                <a:ext cx="86091" cy="165086"/>
              </a:xfrm>
              <a:custGeom>
                <a:avLst/>
                <a:gdLst>
                  <a:gd name="T0" fmla="*/ 1 w 77"/>
                  <a:gd name="T1" fmla="*/ 22 h 148"/>
                  <a:gd name="T2" fmla="*/ 1 w 77"/>
                  <a:gd name="T3" fmla="*/ 8 h 148"/>
                  <a:gd name="T4" fmla="*/ 9 w 77"/>
                  <a:gd name="T5" fmla="*/ 0 h 148"/>
                  <a:gd name="T6" fmla="*/ 16 w 77"/>
                  <a:gd name="T7" fmla="*/ 10 h 148"/>
                  <a:gd name="T8" fmla="*/ 71 w 77"/>
                  <a:gd name="T9" fmla="*/ 132 h 148"/>
                  <a:gd name="T10" fmla="*/ 74 w 77"/>
                  <a:gd name="T11" fmla="*/ 143 h 148"/>
                  <a:gd name="T12" fmla="*/ 62 w 77"/>
                  <a:gd name="T13" fmla="*/ 144 h 148"/>
                  <a:gd name="T14" fmla="*/ 2 w 77"/>
                  <a:gd name="T15" fmla="*/ 44 h 148"/>
                  <a:gd name="T16" fmla="*/ 0 w 77"/>
                  <a:gd name="T17" fmla="*/ 22 h 148"/>
                  <a:gd name="T18" fmla="*/ 1 w 77"/>
                  <a:gd name="T19" fmla="*/ 22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148">
                    <a:moveTo>
                      <a:pt x="1" y="22"/>
                    </a:moveTo>
                    <a:cubicBezTo>
                      <a:pt x="1" y="18"/>
                      <a:pt x="1" y="13"/>
                      <a:pt x="1" y="8"/>
                    </a:cubicBezTo>
                    <a:cubicBezTo>
                      <a:pt x="2" y="4"/>
                      <a:pt x="4" y="0"/>
                      <a:pt x="9" y="0"/>
                    </a:cubicBezTo>
                    <a:cubicBezTo>
                      <a:pt x="15" y="1"/>
                      <a:pt x="17" y="5"/>
                      <a:pt x="16" y="10"/>
                    </a:cubicBezTo>
                    <a:cubicBezTo>
                      <a:pt x="13" y="60"/>
                      <a:pt x="31" y="101"/>
                      <a:pt x="71" y="132"/>
                    </a:cubicBezTo>
                    <a:cubicBezTo>
                      <a:pt x="75" y="135"/>
                      <a:pt x="77" y="139"/>
                      <a:pt x="74" y="143"/>
                    </a:cubicBezTo>
                    <a:cubicBezTo>
                      <a:pt x="70" y="148"/>
                      <a:pt x="66" y="147"/>
                      <a:pt x="62" y="144"/>
                    </a:cubicBezTo>
                    <a:cubicBezTo>
                      <a:pt x="29" y="119"/>
                      <a:pt x="9" y="85"/>
                      <a:pt x="2" y="44"/>
                    </a:cubicBezTo>
                    <a:cubicBezTo>
                      <a:pt x="1" y="37"/>
                      <a:pt x="1" y="30"/>
                      <a:pt x="0" y="22"/>
                    </a:cubicBezTo>
                    <a:cubicBezTo>
                      <a:pt x="1" y="22"/>
                      <a:pt x="1" y="22"/>
                      <a:pt x="1"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60"/>
              <p:cNvSpPr>
                <a:spLocks/>
              </p:cNvSpPr>
              <p:nvPr/>
            </p:nvSpPr>
            <p:spPr bwMode="auto">
              <a:xfrm>
                <a:off x="369174" y="5177913"/>
                <a:ext cx="168397" cy="75211"/>
              </a:xfrm>
              <a:custGeom>
                <a:avLst/>
                <a:gdLst>
                  <a:gd name="T0" fmla="*/ 151 w 151"/>
                  <a:gd name="T1" fmla="*/ 17 h 67"/>
                  <a:gd name="T2" fmla="*/ 141 w 151"/>
                  <a:gd name="T3" fmla="*/ 25 h 67"/>
                  <a:gd name="T4" fmla="*/ 59 w 151"/>
                  <a:gd name="T5" fmla="*/ 32 h 67"/>
                  <a:gd name="T6" fmla="*/ 16 w 151"/>
                  <a:gd name="T7" fmla="*/ 61 h 67"/>
                  <a:gd name="T8" fmla="*/ 4 w 151"/>
                  <a:gd name="T9" fmla="*/ 63 h 67"/>
                  <a:gd name="T10" fmla="*/ 6 w 151"/>
                  <a:gd name="T11" fmla="*/ 50 h 67"/>
                  <a:gd name="T12" fmla="*/ 143 w 151"/>
                  <a:gd name="T13" fmla="*/ 10 h 67"/>
                  <a:gd name="T14" fmla="*/ 151 w 151"/>
                  <a:gd name="T15" fmla="*/ 1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 h="67">
                    <a:moveTo>
                      <a:pt x="151" y="17"/>
                    </a:moveTo>
                    <a:cubicBezTo>
                      <a:pt x="151" y="23"/>
                      <a:pt x="147" y="26"/>
                      <a:pt x="141" y="25"/>
                    </a:cubicBezTo>
                    <a:cubicBezTo>
                      <a:pt x="113" y="19"/>
                      <a:pt x="86" y="21"/>
                      <a:pt x="59" y="32"/>
                    </a:cubicBezTo>
                    <a:cubicBezTo>
                      <a:pt x="43" y="39"/>
                      <a:pt x="29" y="49"/>
                      <a:pt x="16" y="61"/>
                    </a:cubicBezTo>
                    <a:cubicBezTo>
                      <a:pt x="12" y="65"/>
                      <a:pt x="8" y="67"/>
                      <a:pt x="4" y="63"/>
                    </a:cubicBezTo>
                    <a:cubicBezTo>
                      <a:pt x="0" y="60"/>
                      <a:pt x="1" y="55"/>
                      <a:pt x="6" y="50"/>
                    </a:cubicBezTo>
                    <a:cubicBezTo>
                      <a:pt x="45" y="13"/>
                      <a:pt x="91" y="0"/>
                      <a:pt x="143" y="10"/>
                    </a:cubicBezTo>
                    <a:cubicBezTo>
                      <a:pt x="148" y="11"/>
                      <a:pt x="151" y="13"/>
                      <a:pt x="151"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74" name="Group 73"/>
              <p:cNvGrpSpPr/>
              <p:nvPr/>
            </p:nvGrpSpPr>
            <p:grpSpPr>
              <a:xfrm>
                <a:off x="406941" y="5256823"/>
                <a:ext cx="181351" cy="203637"/>
                <a:chOff x="-3562351" y="2978151"/>
                <a:chExt cx="2816226" cy="3162299"/>
              </a:xfrm>
              <a:grpFill/>
            </p:grpSpPr>
            <p:sp>
              <p:nvSpPr>
                <p:cNvPr id="75" name="Freeform 6"/>
                <p:cNvSpPr>
                  <a:spLocks noEditPoints="1"/>
                </p:cNvSpPr>
                <p:nvPr/>
              </p:nvSpPr>
              <p:spPr bwMode="auto">
                <a:xfrm>
                  <a:off x="-3562351" y="4124325"/>
                  <a:ext cx="2012950" cy="2016125"/>
                </a:xfrm>
                <a:custGeom>
                  <a:avLst/>
                  <a:gdLst>
                    <a:gd name="T0" fmla="*/ 708 w 899"/>
                    <a:gd name="T1" fmla="*/ 796 h 900"/>
                    <a:gd name="T2" fmla="*/ 574 w 899"/>
                    <a:gd name="T3" fmla="*/ 785 h 900"/>
                    <a:gd name="T4" fmla="*/ 515 w 899"/>
                    <a:gd name="T5" fmla="*/ 863 h 900"/>
                    <a:gd name="T6" fmla="*/ 454 w 899"/>
                    <a:gd name="T7" fmla="*/ 899 h 900"/>
                    <a:gd name="T8" fmla="*/ 323 w 899"/>
                    <a:gd name="T9" fmla="*/ 785 h 900"/>
                    <a:gd name="T10" fmla="*/ 236 w 899"/>
                    <a:gd name="T11" fmla="*/ 771 h 900"/>
                    <a:gd name="T12" fmla="*/ 141 w 899"/>
                    <a:gd name="T13" fmla="*/ 777 h 900"/>
                    <a:gd name="T14" fmla="*/ 101 w 899"/>
                    <a:gd name="T15" fmla="*/ 718 h 900"/>
                    <a:gd name="T16" fmla="*/ 136 w 899"/>
                    <a:gd name="T17" fmla="*/ 623 h 900"/>
                    <a:gd name="T18" fmla="*/ 87 w 899"/>
                    <a:gd name="T19" fmla="*/ 532 h 900"/>
                    <a:gd name="T20" fmla="*/ 1 w 899"/>
                    <a:gd name="T21" fmla="*/ 492 h 900"/>
                    <a:gd name="T22" fmla="*/ 14 w 899"/>
                    <a:gd name="T23" fmla="*/ 392 h 900"/>
                    <a:gd name="T24" fmla="*/ 106 w 899"/>
                    <a:gd name="T25" fmla="*/ 350 h 900"/>
                    <a:gd name="T26" fmla="*/ 137 w 899"/>
                    <a:gd name="T27" fmla="*/ 256 h 900"/>
                    <a:gd name="T28" fmla="*/ 105 w 899"/>
                    <a:gd name="T29" fmla="*/ 160 h 900"/>
                    <a:gd name="T30" fmla="*/ 185 w 899"/>
                    <a:gd name="T31" fmla="*/ 102 h 900"/>
                    <a:gd name="T32" fmla="*/ 278 w 899"/>
                    <a:gd name="T33" fmla="*/ 138 h 900"/>
                    <a:gd name="T34" fmla="*/ 367 w 899"/>
                    <a:gd name="T35" fmla="*/ 92 h 900"/>
                    <a:gd name="T36" fmla="*/ 414 w 899"/>
                    <a:gd name="T37" fmla="*/ 1 h 900"/>
                    <a:gd name="T38" fmla="*/ 509 w 899"/>
                    <a:gd name="T39" fmla="*/ 19 h 900"/>
                    <a:gd name="T40" fmla="*/ 551 w 899"/>
                    <a:gd name="T41" fmla="*/ 108 h 900"/>
                    <a:gd name="T42" fmla="*/ 646 w 899"/>
                    <a:gd name="T43" fmla="*/ 137 h 900"/>
                    <a:gd name="T44" fmla="*/ 739 w 899"/>
                    <a:gd name="T45" fmla="*/ 105 h 900"/>
                    <a:gd name="T46" fmla="*/ 799 w 899"/>
                    <a:gd name="T47" fmla="*/ 185 h 900"/>
                    <a:gd name="T48" fmla="*/ 763 w 899"/>
                    <a:gd name="T49" fmla="*/ 279 h 900"/>
                    <a:gd name="T50" fmla="*/ 809 w 899"/>
                    <a:gd name="T51" fmla="*/ 368 h 900"/>
                    <a:gd name="T52" fmla="*/ 899 w 899"/>
                    <a:gd name="T53" fmla="*/ 410 h 900"/>
                    <a:gd name="T54" fmla="*/ 885 w 899"/>
                    <a:gd name="T55" fmla="*/ 508 h 900"/>
                    <a:gd name="T56" fmla="*/ 793 w 899"/>
                    <a:gd name="T57" fmla="*/ 551 h 900"/>
                    <a:gd name="T58" fmla="*/ 763 w 899"/>
                    <a:gd name="T59" fmla="*/ 647 h 900"/>
                    <a:gd name="T60" fmla="*/ 798 w 899"/>
                    <a:gd name="T61" fmla="*/ 735 h 900"/>
                    <a:gd name="T62" fmla="*/ 727 w 899"/>
                    <a:gd name="T63" fmla="*/ 805 h 900"/>
                    <a:gd name="T64" fmla="*/ 452 w 899"/>
                    <a:gd name="T65" fmla="*/ 215 h 900"/>
                    <a:gd name="T66" fmla="*/ 447 w 899"/>
                    <a:gd name="T67" fmla="*/ 688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99" h="900">
                      <a:moveTo>
                        <a:pt x="727" y="805"/>
                      </a:moveTo>
                      <a:cubicBezTo>
                        <a:pt x="720" y="801"/>
                        <a:pt x="714" y="799"/>
                        <a:pt x="708" y="796"/>
                      </a:cubicBezTo>
                      <a:cubicBezTo>
                        <a:pt x="686" y="784"/>
                        <a:pt x="664" y="765"/>
                        <a:pt x="641" y="763"/>
                      </a:cubicBezTo>
                      <a:cubicBezTo>
                        <a:pt x="620" y="761"/>
                        <a:pt x="597" y="780"/>
                        <a:pt x="574" y="785"/>
                      </a:cubicBezTo>
                      <a:cubicBezTo>
                        <a:pt x="542" y="792"/>
                        <a:pt x="526" y="809"/>
                        <a:pt x="522" y="840"/>
                      </a:cubicBezTo>
                      <a:cubicBezTo>
                        <a:pt x="521" y="848"/>
                        <a:pt x="518" y="856"/>
                        <a:pt x="515" y="863"/>
                      </a:cubicBezTo>
                      <a:cubicBezTo>
                        <a:pt x="503" y="899"/>
                        <a:pt x="503" y="899"/>
                        <a:pt x="464" y="899"/>
                      </a:cubicBezTo>
                      <a:cubicBezTo>
                        <a:pt x="460" y="900"/>
                        <a:pt x="457" y="899"/>
                        <a:pt x="454" y="899"/>
                      </a:cubicBezTo>
                      <a:cubicBezTo>
                        <a:pt x="395" y="899"/>
                        <a:pt x="392" y="900"/>
                        <a:pt x="378" y="842"/>
                      </a:cubicBezTo>
                      <a:cubicBezTo>
                        <a:pt x="370" y="810"/>
                        <a:pt x="356" y="791"/>
                        <a:pt x="323" y="785"/>
                      </a:cubicBezTo>
                      <a:cubicBezTo>
                        <a:pt x="312" y="783"/>
                        <a:pt x="301" y="778"/>
                        <a:pt x="292" y="771"/>
                      </a:cubicBezTo>
                      <a:cubicBezTo>
                        <a:pt x="273" y="757"/>
                        <a:pt x="255" y="757"/>
                        <a:pt x="236" y="771"/>
                      </a:cubicBezTo>
                      <a:cubicBezTo>
                        <a:pt x="228" y="778"/>
                        <a:pt x="218" y="781"/>
                        <a:pt x="208" y="786"/>
                      </a:cubicBezTo>
                      <a:cubicBezTo>
                        <a:pt x="171" y="806"/>
                        <a:pt x="171" y="806"/>
                        <a:pt x="141" y="777"/>
                      </a:cubicBezTo>
                      <a:cubicBezTo>
                        <a:pt x="129" y="764"/>
                        <a:pt x="115" y="752"/>
                        <a:pt x="104" y="738"/>
                      </a:cubicBezTo>
                      <a:cubicBezTo>
                        <a:pt x="100" y="734"/>
                        <a:pt x="98" y="723"/>
                        <a:pt x="101" y="718"/>
                      </a:cubicBezTo>
                      <a:cubicBezTo>
                        <a:pt x="112" y="694"/>
                        <a:pt x="125" y="671"/>
                        <a:pt x="136" y="647"/>
                      </a:cubicBezTo>
                      <a:cubicBezTo>
                        <a:pt x="139" y="640"/>
                        <a:pt x="139" y="630"/>
                        <a:pt x="136" y="623"/>
                      </a:cubicBezTo>
                      <a:cubicBezTo>
                        <a:pt x="127" y="599"/>
                        <a:pt x="117" y="575"/>
                        <a:pt x="106" y="551"/>
                      </a:cubicBezTo>
                      <a:cubicBezTo>
                        <a:pt x="103" y="544"/>
                        <a:pt x="95" y="535"/>
                        <a:pt x="87" y="532"/>
                      </a:cubicBezTo>
                      <a:cubicBezTo>
                        <a:pt x="63" y="523"/>
                        <a:pt x="38" y="517"/>
                        <a:pt x="14" y="508"/>
                      </a:cubicBezTo>
                      <a:cubicBezTo>
                        <a:pt x="8" y="506"/>
                        <a:pt x="2" y="497"/>
                        <a:pt x="1" y="492"/>
                      </a:cubicBezTo>
                      <a:cubicBezTo>
                        <a:pt x="0" y="464"/>
                        <a:pt x="1" y="437"/>
                        <a:pt x="1" y="410"/>
                      </a:cubicBezTo>
                      <a:cubicBezTo>
                        <a:pt x="0" y="399"/>
                        <a:pt x="4" y="394"/>
                        <a:pt x="14" y="392"/>
                      </a:cubicBezTo>
                      <a:cubicBezTo>
                        <a:pt x="39" y="385"/>
                        <a:pt x="64" y="377"/>
                        <a:pt x="89" y="368"/>
                      </a:cubicBezTo>
                      <a:cubicBezTo>
                        <a:pt x="96" y="365"/>
                        <a:pt x="103" y="358"/>
                        <a:pt x="106" y="350"/>
                      </a:cubicBezTo>
                      <a:cubicBezTo>
                        <a:pt x="118" y="326"/>
                        <a:pt x="128" y="302"/>
                        <a:pt x="137" y="277"/>
                      </a:cubicBezTo>
                      <a:cubicBezTo>
                        <a:pt x="140" y="271"/>
                        <a:pt x="140" y="262"/>
                        <a:pt x="137" y="256"/>
                      </a:cubicBezTo>
                      <a:cubicBezTo>
                        <a:pt x="126" y="232"/>
                        <a:pt x="114" y="209"/>
                        <a:pt x="102" y="186"/>
                      </a:cubicBezTo>
                      <a:cubicBezTo>
                        <a:pt x="96" y="176"/>
                        <a:pt x="95" y="169"/>
                        <a:pt x="105" y="160"/>
                      </a:cubicBezTo>
                      <a:cubicBezTo>
                        <a:pt x="124" y="143"/>
                        <a:pt x="142" y="124"/>
                        <a:pt x="160" y="105"/>
                      </a:cubicBezTo>
                      <a:cubicBezTo>
                        <a:pt x="168" y="96"/>
                        <a:pt x="175" y="96"/>
                        <a:pt x="185" y="102"/>
                      </a:cubicBezTo>
                      <a:cubicBezTo>
                        <a:pt x="207" y="114"/>
                        <a:pt x="230" y="126"/>
                        <a:pt x="253" y="137"/>
                      </a:cubicBezTo>
                      <a:cubicBezTo>
                        <a:pt x="260" y="140"/>
                        <a:pt x="270" y="140"/>
                        <a:pt x="278" y="138"/>
                      </a:cubicBezTo>
                      <a:cubicBezTo>
                        <a:pt x="303" y="129"/>
                        <a:pt x="327" y="118"/>
                        <a:pt x="351" y="107"/>
                      </a:cubicBezTo>
                      <a:cubicBezTo>
                        <a:pt x="358" y="104"/>
                        <a:pt x="364" y="98"/>
                        <a:pt x="367" y="92"/>
                      </a:cubicBezTo>
                      <a:cubicBezTo>
                        <a:pt x="376" y="67"/>
                        <a:pt x="383" y="43"/>
                        <a:pt x="390" y="18"/>
                      </a:cubicBezTo>
                      <a:cubicBezTo>
                        <a:pt x="394" y="4"/>
                        <a:pt x="401" y="0"/>
                        <a:pt x="414" y="1"/>
                      </a:cubicBezTo>
                      <a:cubicBezTo>
                        <a:pt x="438" y="2"/>
                        <a:pt x="461" y="2"/>
                        <a:pt x="484" y="1"/>
                      </a:cubicBezTo>
                      <a:cubicBezTo>
                        <a:pt x="498" y="0"/>
                        <a:pt x="506" y="4"/>
                        <a:pt x="509" y="19"/>
                      </a:cubicBezTo>
                      <a:cubicBezTo>
                        <a:pt x="515" y="42"/>
                        <a:pt x="523" y="66"/>
                        <a:pt x="532" y="89"/>
                      </a:cubicBezTo>
                      <a:cubicBezTo>
                        <a:pt x="535" y="97"/>
                        <a:pt x="543" y="104"/>
                        <a:pt x="551" y="108"/>
                      </a:cubicBezTo>
                      <a:cubicBezTo>
                        <a:pt x="574" y="119"/>
                        <a:pt x="597" y="129"/>
                        <a:pt x="621" y="137"/>
                      </a:cubicBezTo>
                      <a:cubicBezTo>
                        <a:pt x="628" y="140"/>
                        <a:pt x="639" y="140"/>
                        <a:pt x="646" y="137"/>
                      </a:cubicBezTo>
                      <a:cubicBezTo>
                        <a:pt x="669" y="126"/>
                        <a:pt x="692" y="114"/>
                        <a:pt x="715" y="101"/>
                      </a:cubicBezTo>
                      <a:cubicBezTo>
                        <a:pt x="725" y="96"/>
                        <a:pt x="731" y="96"/>
                        <a:pt x="739" y="105"/>
                      </a:cubicBezTo>
                      <a:cubicBezTo>
                        <a:pt x="757" y="124"/>
                        <a:pt x="776" y="143"/>
                        <a:pt x="796" y="161"/>
                      </a:cubicBezTo>
                      <a:cubicBezTo>
                        <a:pt x="804" y="169"/>
                        <a:pt x="804" y="176"/>
                        <a:pt x="799" y="185"/>
                      </a:cubicBezTo>
                      <a:cubicBezTo>
                        <a:pt x="786" y="207"/>
                        <a:pt x="774" y="229"/>
                        <a:pt x="764" y="252"/>
                      </a:cubicBezTo>
                      <a:cubicBezTo>
                        <a:pt x="760" y="260"/>
                        <a:pt x="760" y="271"/>
                        <a:pt x="763" y="279"/>
                      </a:cubicBezTo>
                      <a:cubicBezTo>
                        <a:pt x="772" y="304"/>
                        <a:pt x="782" y="328"/>
                        <a:pt x="793" y="351"/>
                      </a:cubicBezTo>
                      <a:cubicBezTo>
                        <a:pt x="796" y="358"/>
                        <a:pt x="803" y="365"/>
                        <a:pt x="809" y="368"/>
                      </a:cubicBezTo>
                      <a:cubicBezTo>
                        <a:pt x="834" y="377"/>
                        <a:pt x="858" y="384"/>
                        <a:pt x="883" y="391"/>
                      </a:cubicBezTo>
                      <a:cubicBezTo>
                        <a:pt x="894" y="394"/>
                        <a:pt x="899" y="399"/>
                        <a:pt x="899" y="410"/>
                      </a:cubicBezTo>
                      <a:cubicBezTo>
                        <a:pt x="898" y="437"/>
                        <a:pt x="899" y="464"/>
                        <a:pt x="898" y="490"/>
                      </a:cubicBezTo>
                      <a:cubicBezTo>
                        <a:pt x="897" y="497"/>
                        <a:pt x="891" y="506"/>
                        <a:pt x="885" y="508"/>
                      </a:cubicBezTo>
                      <a:cubicBezTo>
                        <a:pt x="860" y="517"/>
                        <a:pt x="835" y="523"/>
                        <a:pt x="811" y="533"/>
                      </a:cubicBezTo>
                      <a:cubicBezTo>
                        <a:pt x="804" y="535"/>
                        <a:pt x="797" y="543"/>
                        <a:pt x="793" y="551"/>
                      </a:cubicBezTo>
                      <a:cubicBezTo>
                        <a:pt x="782" y="575"/>
                        <a:pt x="772" y="599"/>
                        <a:pt x="762" y="624"/>
                      </a:cubicBezTo>
                      <a:cubicBezTo>
                        <a:pt x="760" y="631"/>
                        <a:pt x="760" y="641"/>
                        <a:pt x="763" y="647"/>
                      </a:cubicBezTo>
                      <a:cubicBezTo>
                        <a:pt x="774" y="671"/>
                        <a:pt x="788" y="694"/>
                        <a:pt x="799" y="718"/>
                      </a:cubicBezTo>
                      <a:cubicBezTo>
                        <a:pt x="801" y="723"/>
                        <a:pt x="801" y="732"/>
                        <a:pt x="798" y="735"/>
                      </a:cubicBezTo>
                      <a:cubicBezTo>
                        <a:pt x="778" y="757"/>
                        <a:pt x="756" y="778"/>
                        <a:pt x="735" y="799"/>
                      </a:cubicBezTo>
                      <a:cubicBezTo>
                        <a:pt x="733" y="802"/>
                        <a:pt x="730" y="803"/>
                        <a:pt x="727" y="805"/>
                      </a:cubicBezTo>
                      <a:close/>
                      <a:moveTo>
                        <a:pt x="686" y="453"/>
                      </a:moveTo>
                      <a:cubicBezTo>
                        <a:pt x="687" y="322"/>
                        <a:pt x="582" y="216"/>
                        <a:pt x="452" y="215"/>
                      </a:cubicBezTo>
                      <a:cubicBezTo>
                        <a:pt x="321" y="214"/>
                        <a:pt x="214" y="318"/>
                        <a:pt x="213" y="449"/>
                      </a:cubicBezTo>
                      <a:cubicBezTo>
                        <a:pt x="212" y="579"/>
                        <a:pt x="317" y="687"/>
                        <a:pt x="447" y="688"/>
                      </a:cubicBezTo>
                      <a:cubicBezTo>
                        <a:pt x="579" y="689"/>
                        <a:pt x="685" y="584"/>
                        <a:pt x="686" y="4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
                <p:cNvSpPr>
                  <a:spLocks noEditPoints="1"/>
                </p:cNvSpPr>
                <p:nvPr/>
              </p:nvSpPr>
              <p:spPr bwMode="auto">
                <a:xfrm>
                  <a:off x="-2757488" y="2978151"/>
                  <a:ext cx="1322388" cy="1308100"/>
                </a:xfrm>
                <a:custGeom>
                  <a:avLst/>
                  <a:gdLst>
                    <a:gd name="T0" fmla="*/ 256 w 590"/>
                    <a:gd name="T1" fmla="*/ 584 h 584"/>
                    <a:gd name="T2" fmla="*/ 201 w 590"/>
                    <a:gd name="T3" fmla="*/ 570 h 584"/>
                    <a:gd name="T4" fmla="*/ 190 w 590"/>
                    <a:gd name="T5" fmla="*/ 555 h 584"/>
                    <a:gd name="T6" fmla="*/ 143 w 590"/>
                    <a:gd name="T7" fmla="*/ 469 h 584"/>
                    <a:gd name="T8" fmla="*/ 112 w 590"/>
                    <a:gd name="T9" fmla="*/ 462 h 584"/>
                    <a:gd name="T10" fmla="*/ 35 w 590"/>
                    <a:gd name="T11" fmla="*/ 429 h 584"/>
                    <a:gd name="T12" fmla="*/ 37 w 590"/>
                    <a:gd name="T13" fmla="*/ 400 h 584"/>
                    <a:gd name="T14" fmla="*/ 64 w 590"/>
                    <a:gd name="T15" fmla="*/ 315 h 584"/>
                    <a:gd name="T16" fmla="*/ 27 w 590"/>
                    <a:gd name="T17" fmla="*/ 272 h 584"/>
                    <a:gd name="T18" fmla="*/ 8 w 590"/>
                    <a:gd name="T19" fmla="*/ 228 h 584"/>
                    <a:gd name="T20" fmla="*/ 62 w 590"/>
                    <a:gd name="T21" fmla="*/ 184 h 584"/>
                    <a:gd name="T22" fmla="*/ 102 w 590"/>
                    <a:gd name="T23" fmla="*/ 162 h 584"/>
                    <a:gd name="T24" fmla="*/ 117 w 590"/>
                    <a:gd name="T25" fmla="*/ 76 h 584"/>
                    <a:gd name="T26" fmla="*/ 128 w 590"/>
                    <a:gd name="T27" fmla="*/ 48 h 584"/>
                    <a:gd name="T28" fmla="*/ 210 w 590"/>
                    <a:gd name="T29" fmla="*/ 54 h 584"/>
                    <a:gd name="T30" fmla="*/ 246 w 590"/>
                    <a:gd name="T31" fmla="*/ 64 h 584"/>
                    <a:gd name="T32" fmla="*/ 324 w 590"/>
                    <a:gd name="T33" fmla="*/ 9 h 584"/>
                    <a:gd name="T34" fmla="*/ 344 w 590"/>
                    <a:gd name="T35" fmla="*/ 1 h 584"/>
                    <a:gd name="T36" fmla="*/ 402 w 590"/>
                    <a:gd name="T37" fmla="*/ 62 h 584"/>
                    <a:gd name="T38" fmla="*/ 425 w 590"/>
                    <a:gd name="T39" fmla="*/ 98 h 584"/>
                    <a:gd name="T40" fmla="*/ 510 w 590"/>
                    <a:gd name="T41" fmla="*/ 113 h 584"/>
                    <a:gd name="T42" fmla="*/ 540 w 590"/>
                    <a:gd name="T43" fmla="*/ 125 h 584"/>
                    <a:gd name="T44" fmla="*/ 532 w 590"/>
                    <a:gd name="T45" fmla="*/ 207 h 584"/>
                    <a:gd name="T46" fmla="*/ 523 w 590"/>
                    <a:gd name="T47" fmla="*/ 240 h 584"/>
                    <a:gd name="T48" fmla="*/ 578 w 590"/>
                    <a:gd name="T49" fmla="*/ 319 h 584"/>
                    <a:gd name="T50" fmla="*/ 587 w 590"/>
                    <a:gd name="T51" fmla="*/ 340 h 584"/>
                    <a:gd name="T52" fmla="*/ 571 w 590"/>
                    <a:gd name="T53" fmla="*/ 390 h 584"/>
                    <a:gd name="T54" fmla="*/ 520 w 590"/>
                    <a:gd name="T55" fmla="*/ 399 h 584"/>
                    <a:gd name="T56" fmla="*/ 494 w 590"/>
                    <a:gd name="T57" fmla="*/ 415 h 584"/>
                    <a:gd name="T58" fmla="*/ 489 w 590"/>
                    <a:gd name="T59" fmla="*/ 423 h 584"/>
                    <a:gd name="T60" fmla="*/ 474 w 590"/>
                    <a:gd name="T61" fmla="*/ 507 h 584"/>
                    <a:gd name="T62" fmla="*/ 465 w 590"/>
                    <a:gd name="T63" fmla="*/ 533 h 584"/>
                    <a:gd name="T64" fmla="*/ 418 w 590"/>
                    <a:gd name="T65" fmla="*/ 557 h 584"/>
                    <a:gd name="T66" fmla="*/ 378 w 590"/>
                    <a:gd name="T67" fmla="*/ 526 h 584"/>
                    <a:gd name="T68" fmla="*/ 350 w 590"/>
                    <a:gd name="T69" fmla="*/ 520 h 584"/>
                    <a:gd name="T70" fmla="*/ 342 w 590"/>
                    <a:gd name="T71" fmla="*/ 521 h 584"/>
                    <a:gd name="T72" fmla="*/ 267 w 590"/>
                    <a:gd name="T73" fmla="*/ 572 h 584"/>
                    <a:gd name="T74" fmla="*/ 256 w 590"/>
                    <a:gd name="T75" fmla="*/ 584 h 584"/>
                    <a:gd name="T76" fmla="*/ 450 w 590"/>
                    <a:gd name="T77" fmla="*/ 292 h 584"/>
                    <a:gd name="T78" fmla="*/ 292 w 590"/>
                    <a:gd name="T79" fmla="*/ 136 h 584"/>
                    <a:gd name="T80" fmla="*/ 141 w 590"/>
                    <a:gd name="T81" fmla="*/ 293 h 584"/>
                    <a:gd name="T82" fmla="*/ 299 w 590"/>
                    <a:gd name="T83" fmla="*/ 447 h 584"/>
                    <a:gd name="T84" fmla="*/ 450 w 590"/>
                    <a:gd name="T85" fmla="*/ 292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90" h="584">
                      <a:moveTo>
                        <a:pt x="256" y="584"/>
                      </a:moveTo>
                      <a:cubicBezTo>
                        <a:pt x="235" y="579"/>
                        <a:pt x="217" y="576"/>
                        <a:pt x="201" y="570"/>
                      </a:cubicBezTo>
                      <a:cubicBezTo>
                        <a:pt x="196" y="569"/>
                        <a:pt x="190" y="560"/>
                        <a:pt x="190" y="555"/>
                      </a:cubicBezTo>
                      <a:cubicBezTo>
                        <a:pt x="196" y="514"/>
                        <a:pt x="177" y="488"/>
                        <a:pt x="143" y="469"/>
                      </a:cubicBezTo>
                      <a:cubicBezTo>
                        <a:pt x="132" y="463"/>
                        <a:pt x="124" y="459"/>
                        <a:pt x="112" y="462"/>
                      </a:cubicBezTo>
                      <a:cubicBezTo>
                        <a:pt x="62" y="475"/>
                        <a:pt x="62" y="474"/>
                        <a:pt x="35" y="429"/>
                      </a:cubicBezTo>
                      <a:cubicBezTo>
                        <a:pt x="28" y="418"/>
                        <a:pt x="25" y="410"/>
                        <a:pt x="37" y="400"/>
                      </a:cubicBezTo>
                      <a:cubicBezTo>
                        <a:pt x="65" y="378"/>
                        <a:pt x="71" y="352"/>
                        <a:pt x="64" y="315"/>
                      </a:cubicBezTo>
                      <a:cubicBezTo>
                        <a:pt x="59" y="289"/>
                        <a:pt x="45" y="281"/>
                        <a:pt x="27" y="272"/>
                      </a:cubicBezTo>
                      <a:cubicBezTo>
                        <a:pt x="7" y="262"/>
                        <a:pt x="0" y="251"/>
                        <a:pt x="8" y="228"/>
                      </a:cubicBezTo>
                      <a:cubicBezTo>
                        <a:pt x="21" y="186"/>
                        <a:pt x="19" y="184"/>
                        <a:pt x="62" y="184"/>
                      </a:cubicBezTo>
                      <a:cubicBezTo>
                        <a:pt x="81" y="184"/>
                        <a:pt x="90" y="175"/>
                        <a:pt x="102" y="162"/>
                      </a:cubicBezTo>
                      <a:cubicBezTo>
                        <a:pt x="127" y="136"/>
                        <a:pt x="131" y="108"/>
                        <a:pt x="117" y="76"/>
                      </a:cubicBezTo>
                      <a:cubicBezTo>
                        <a:pt x="110" y="62"/>
                        <a:pt x="116" y="55"/>
                        <a:pt x="128" y="48"/>
                      </a:cubicBezTo>
                      <a:cubicBezTo>
                        <a:pt x="172" y="22"/>
                        <a:pt x="172" y="21"/>
                        <a:pt x="210" y="54"/>
                      </a:cubicBezTo>
                      <a:cubicBezTo>
                        <a:pt x="221" y="64"/>
                        <a:pt x="232" y="64"/>
                        <a:pt x="246" y="64"/>
                      </a:cubicBezTo>
                      <a:cubicBezTo>
                        <a:pt x="286" y="64"/>
                        <a:pt x="309" y="44"/>
                        <a:pt x="324" y="9"/>
                      </a:cubicBezTo>
                      <a:cubicBezTo>
                        <a:pt x="326" y="4"/>
                        <a:pt x="338" y="0"/>
                        <a:pt x="344" y="1"/>
                      </a:cubicBezTo>
                      <a:cubicBezTo>
                        <a:pt x="397" y="9"/>
                        <a:pt x="398" y="10"/>
                        <a:pt x="402" y="62"/>
                      </a:cubicBezTo>
                      <a:cubicBezTo>
                        <a:pt x="404" y="80"/>
                        <a:pt x="415" y="87"/>
                        <a:pt x="425" y="98"/>
                      </a:cubicBezTo>
                      <a:cubicBezTo>
                        <a:pt x="451" y="124"/>
                        <a:pt x="478" y="126"/>
                        <a:pt x="510" y="113"/>
                      </a:cubicBezTo>
                      <a:cubicBezTo>
                        <a:pt x="523" y="107"/>
                        <a:pt x="532" y="112"/>
                        <a:pt x="540" y="125"/>
                      </a:cubicBezTo>
                      <a:cubicBezTo>
                        <a:pt x="565" y="169"/>
                        <a:pt x="566" y="169"/>
                        <a:pt x="532" y="207"/>
                      </a:cubicBezTo>
                      <a:cubicBezTo>
                        <a:pt x="522" y="217"/>
                        <a:pt x="523" y="227"/>
                        <a:pt x="523" y="240"/>
                      </a:cubicBezTo>
                      <a:cubicBezTo>
                        <a:pt x="523" y="280"/>
                        <a:pt x="542" y="305"/>
                        <a:pt x="578" y="319"/>
                      </a:cubicBezTo>
                      <a:cubicBezTo>
                        <a:pt x="588" y="323"/>
                        <a:pt x="590" y="329"/>
                        <a:pt x="587" y="340"/>
                      </a:cubicBezTo>
                      <a:cubicBezTo>
                        <a:pt x="581" y="357"/>
                        <a:pt x="583" y="380"/>
                        <a:pt x="571" y="390"/>
                      </a:cubicBezTo>
                      <a:cubicBezTo>
                        <a:pt x="561" y="400"/>
                        <a:pt x="538" y="398"/>
                        <a:pt x="520" y="399"/>
                      </a:cubicBezTo>
                      <a:cubicBezTo>
                        <a:pt x="508" y="399"/>
                        <a:pt x="499" y="403"/>
                        <a:pt x="494" y="415"/>
                      </a:cubicBezTo>
                      <a:cubicBezTo>
                        <a:pt x="493" y="418"/>
                        <a:pt x="491" y="421"/>
                        <a:pt x="489" y="423"/>
                      </a:cubicBezTo>
                      <a:cubicBezTo>
                        <a:pt x="460" y="447"/>
                        <a:pt x="462" y="477"/>
                        <a:pt x="474" y="507"/>
                      </a:cubicBezTo>
                      <a:cubicBezTo>
                        <a:pt x="480" y="520"/>
                        <a:pt x="477" y="527"/>
                        <a:pt x="465" y="533"/>
                      </a:cubicBezTo>
                      <a:cubicBezTo>
                        <a:pt x="449" y="541"/>
                        <a:pt x="433" y="558"/>
                        <a:pt x="418" y="557"/>
                      </a:cubicBezTo>
                      <a:cubicBezTo>
                        <a:pt x="404" y="556"/>
                        <a:pt x="391" y="538"/>
                        <a:pt x="378" y="526"/>
                      </a:cubicBezTo>
                      <a:cubicBezTo>
                        <a:pt x="369" y="518"/>
                        <a:pt x="361" y="514"/>
                        <a:pt x="350" y="520"/>
                      </a:cubicBezTo>
                      <a:cubicBezTo>
                        <a:pt x="348" y="521"/>
                        <a:pt x="345" y="521"/>
                        <a:pt x="342" y="521"/>
                      </a:cubicBezTo>
                      <a:cubicBezTo>
                        <a:pt x="303" y="518"/>
                        <a:pt x="282" y="540"/>
                        <a:pt x="267" y="572"/>
                      </a:cubicBezTo>
                      <a:cubicBezTo>
                        <a:pt x="265" y="578"/>
                        <a:pt x="259" y="581"/>
                        <a:pt x="256" y="584"/>
                      </a:cubicBezTo>
                      <a:close/>
                      <a:moveTo>
                        <a:pt x="450" y="292"/>
                      </a:moveTo>
                      <a:cubicBezTo>
                        <a:pt x="449" y="203"/>
                        <a:pt x="381" y="136"/>
                        <a:pt x="292" y="136"/>
                      </a:cubicBezTo>
                      <a:cubicBezTo>
                        <a:pt x="209" y="137"/>
                        <a:pt x="140" y="208"/>
                        <a:pt x="141" y="293"/>
                      </a:cubicBezTo>
                      <a:cubicBezTo>
                        <a:pt x="142" y="380"/>
                        <a:pt x="212" y="449"/>
                        <a:pt x="299" y="447"/>
                      </a:cubicBezTo>
                      <a:cubicBezTo>
                        <a:pt x="382" y="446"/>
                        <a:pt x="451" y="375"/>
                        <a:pt x="450" y="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8"/>
                <p:cNvSpPr>
                  <a:spLocks noEditPoints="1"/>
                </p:cNvSpPr>
                <p:nvPr/>
              </p:nvSpPr>
              <p:spPr bwMode="auto">
                <a:xfrm>
                  <a:off x="-1819275" y="3871913"/>
                  <a:ext cx="1073150" cy="1054100"/>
                </a:xfrm>
                <a:custGeom>
                  <a:avLst/>
                  <a:gdLst>
                    <a:gd name="T0" fmla="*/ 72 w 479"/>
                    <a:gd name="T1" fmla="*/ 398 h 471"/>
                    <a:gd name="T2" fmla="*/ 44 w 479"/>
                    <a:gd name="T3" fmla="*/ 358 h 471"/>
                    <a:gd name="T4" fmla="*/ 49 w 479"/>
                    <a:gd name="T5" fmla="*/ 338 h 471"/>
                    <a:gd name="T6" fmla="*/ 56 w 479"/>
                    <a:gd name="T7" fmla="*/ 258 h 471"/>
                    <a:gd name="T8" fmla="*/ 26 w 479"/>
                    <a:gd name="T9" fmla="*/ 240 h 471"/>
                    <a:gd name="T10" fmla="*/ 11 w 479"/>
                    <a:gd name="T11" fmla="*/ 197 h 471"/>
                    <a:gd name="T12" fmla="*/ 37 w 479"/>
                    <a:gd name="T13" fmla="*/ 170 h 471"/>
                    <a:gd name="T14" fmla="*/ 95 w 479"/>
                    <a:gd name="T15" fmla="*/ 118 h 471"/>
                    <a:gd name="T16" fmla="*/ 85 w 479"/>
                    <a:gd name="T17" fmla="*/ 83 h 471"/>
                    <a:gd name="T18" fmla="*/ 94 w 479"/>
                    <a:gd name="T19" fmla="*/ 53 h 471"/>
                    <a:gd name="T20" fmla="*/ 155 w 479"/>
                    <a:gd name="T21" fmla="*/ 53 h 471"/>
                    <a:gd name="T22" fmla="*/ 186 w 479"/>
                    <a:gd name="T23" fmla="*/ 57 h 471"/>
                    <a:gd name="T24" fmla="*/ 201 w 479"/>
                    <a:gd name="T25" fmla="*/ 53 h 471"/>
                    <a:gd name="T26" fmla="*/ 234 w 479"/>
                    <a:gd name="T27" fmla="*/ 27 h 471"/>
                    <a:gd name="T28" fmla="*/ 250 w 479"/>
                    <a:gd name="T29" fmla="*/ 2 h 471"/>
                    <a:gd name="T30" fmla="*/ 299 w 479"/>
                    <a:gd name="T31" fmla="*/ 8 h 471"/>
                    <a:gd name="T32" fmla="*/ 306 w 479"/>
                    <a:gd name="T33" fmla="*/ 25 h 471"/>
                    <a:gd name="T34" fmla="*/ 357 w 479"/>
                    <a:gd name="T35" fmla="*/ 86 h 471"/>
                    <a:gd name="T36" fmla="*/ 388 w 479"/>
                    <a:gd name="T37" fmla="*/ 79 h 471"/>
                    <a:gd name="T38" fmla="*/ 427 w 479"/>
                    <a:gd name="T39" fmla="*/ 91 h 471"/>
                    <a:gd name="T40" fmla="*/ 427 w 479"/>
                    <a:gd name="T41" fmla="*/ 144 h 471"/>
                    <a:gd name="T42" fmla="*/ 447 w 479"/>
                    <a:gd name="T43" fmla="*/ 225 h 471"/>
                    <a:gd name="T44" fmla="*/ 476 w 479"/>
                    <a:gd name="T45" fmla="*/ 243 h 471"/>
                    <a:gd name="T46" fmla="*/ 470 w 479"/>
                    <a:gd name="T47" fmla="*/ 290 h 471"/>
                    <a:gd name="T48" fmla="*/ 461 w 479"/>
                    <a:gd name="T49" fmla="*/ 297 h 471"/>
                    <a:gd name="T50" fmla="*/ 452 w 479"/>
                    <a:gd name="T51" fmla="*/ 298 h 471"/>
                    <a:gd name="T52" fmla="*/ 390 w 479"/>
                    <a:gd name="T53" fmla="*/ 350 h 471"/>
                    <a:gd name="T54" fmla="*/ 398 w 479"/>
                    <a:gd name="T55" fmla="*/ 381 h 471"/>
                    <a:gd name="T56" fmla="*/ 388 w 479"/>
                    <a:gd name="T57" fmla="*/ 419 h 471"/>
                    <a:gd name="T58" fmla="*/ 333 w 479"/>
                    <a:gd name="T59" fmla="*/ 418 h 471"/>
                    <a:gd name="T60" fmla="*/ 297 w 479"/>
                    <a:gd name="T61" fmla="*/ 412 h 471"/>
                    <a:gd name="T62" fmla="*/ 244 w 479"/>
                    <a:gd name="T63" fmla="*/ 457 h 471"/>
                    <a:gd name="T64" fmla="*/ 222 w 479"/>
                    <a:gd name="T65" fmla="*/ 468 h 471"/>
                    <a:gd name="T66" fmla="*/ 220 w 479"/>
                    <a:gd name="T67" fmla="*/ 468 h 471"/>
                    <a:gd name="T68" fmla="*/ 176 w 479"/>
                    <a:gd name="T69" fmla="*/ 425 h 471"/>
                    <a:gd name="T70" fmla="*/ 158 w 479"/>
                    <a:gd name="T71" fmla="*/ 401 h 471"/>
                    <a:gd name="T72" fmla="*/ 148 w 479"/>
                    <a:gd name="T73" fmla="*/ 395 h 471"/>
                    <a:gd name="T74" fmla="*/ 95 w 479"/>
                    <a:gd name="T75" fmla="*/ 390 h 471"/>
                    <a:gd name="T76" fmla="*/ 72 w 479"/>
                    <a:gd name="T77" fmla="*/ 398 h 471"/>
                    <a:gd name="T78" fmla="*/ 242 w 479"/>
                    <a:gd name="T79" fmla="*/ 358 h 471"/>
                    <a:gd name="T80" fmla="*/ 366 w 479"/>
                    <a:gd name="T81" fmla="*/ 234 h 471"/>
                    <a:gd name="T82" fmla="*/ 242 w 479"/>
                    <a:gd name="T83" fmla="*/ 111 h 471"/>
                    <a:gd name="T84" fmla="*/ 119 w 479"/>
                    <a:gd name="T85" fmla="*/ 235 h 471"/>
                    <a:gd name="T86" fmla="*/ 242 w 479"/>
                    <a:gd name="T87" fmla="*/ 358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9" h="471">
                      <a:moveTo>
                        <a:pt x="72" y="398"/>
                      </a:moveTo>
                      <a:cubicBezTo>
                        <a:pt x="63" y="385"/>
                        <a:pt x="52" y="373"/>
                        <a:pt x="44" y="358"/>
                      </a:cubicBezTo>
                      <a:cubicBezTo>
                        <a:pt x="41" y="354"/>
                        <a:pt x="45" y="342"/>
                        <a:pt x="49" y="338"/>
                      </a:cubicBezTo>
                      <a:cubicBezTo>
                        <a:pt x="79" y="313"/>
                        <a:pt x="63" y="285"/>
                        <a:pt x="56" y="258"/>
                      </a:cubicBezTo>
                      <a:cubicBezTo>
                        <a:pt x="53" y="250"/>
                        <a:pt x="37" y="243"/>
                        <a:pt x="26" y="240"/>
                      </a:cubicBezTo>
                      <a:cubicBezTo>
                        <a:pt x="0" y="233"/>
                        <a:pt x="11" y="213"/>
                        <a:pt x="11" y="197"/>
                      </a:cubicBezTo>
                      <a:cubicBezTo>
                        <a:pt x="11" y="179"/>
                        <a:pt x="19" y="169"/>
                        <a:pt x="37" y="170"/>
                      </a:cubicBezTo>
                      <a:cubicBezTo>
                        <a:pt x="75" y="173"/>
                        <a:pt x="81" y="140"/>
                        <a:pt x="95" y="118"/>
                      </a:cubicBezTo>
                      <a:cubicBezTo>
                        <a:pt x="99" y="110"/>
                        <a:pt x="90" y="94"/>
                        <a:pt x="85" y="83"/>
                      </a:cubicBezTo>
                      <a:cubicBezTo>
                        <a:pt x="79" y="69"/>
                        <a:pt x="82" y="62"/>
                        <a:pt x="94" y="53"/>
                      </a:cubicBezTo>
                      <a:cubicBezTo>
                        <a:pt x="125" y="31"/>
                        <a:pt x="125" y="30"/>
                        <a:pt x="155" y="53"/>
                      </a:cubicBezTo>
                      <a:cubicBezTo>
                        <a:pt x="165" y="61"/>
                        <a:pt x="174" y="63"/>
                        <a:pt x="186" y="57"/>
                      </a:cubicBezTo>
                      <a:cubicBezTo>
                        <a:pt x="191" y="55"/>
                        <a:pt x="196" y="53"/>
                        <a:pt x="201" y="53"/>
                      </a:cubicBezTo>
                      <a:cubicBezTo>
                        <a:pt x="220" y="53"/>
                        <a:pt x="228" y="42"/>
                        <a:pt x="234" y="27"/>
                      </a:cubicBezTo>
                      <a:cubicBezTo>
                        <a:pt x="238" y="17"/>
                        <a:pt x="244" y="2"/>
                        <a:pt x="250" y="2"/>
                      </a:cubicBezTo>
                      <a:cubicBezTo>
                        <a:pt x="266" y="0"/>
                        <a:pt x="283" y="4"/>
                        <a:pt x="299" y="8"/>
                      </a:cubicBezTo>
                      <a:cubicBezTo>
                        <a:pt x="303" y="9"/>
                        <a:pt x="306" y="19"/>
                        <a:pt x="306" y="25"/>
                      </a:cubicBezTo>
                      <a:cubicBezTo>
                        <a:pt x="302" y="63"/>
                        <a:pt x="332" y="74"/>
                        <a:pt x="357" y="86"/>
                      </a:cubicBezTo>
                      <a:cubicBezTo>
                        <a:pt x="364" y="90"/>
                        <a:pt x="379" y="84"/>
                        <a:pt x="388" y="79"/>
                      </a:cubicBezTo>
                      <a:cubicBezTo>
                        <a:pt x="406" y="71"/>
                        <a:pt x="417" y="74"/>
                        <a:pt x="427" y="91"/>
                      </a:cubicBezTo>
                      <a:cubicBezTo>
                        <a:pt x="445" y="118"/>
                        <a:pt x="447" y="117"/>
                        <a:pt x="427" y="144"/>
                      </a:cubicBezTo>
                      <a:cubicBezTo>
                        <a:pt x="409" y="168"/>
                        <a:pt x="421" y="212"/>
                        <a:pt x="447" y="225"/>
                      </a:cubicBezTo>
                      <a:cubicBezTo>
                        <a:pt x="458" y="230"/>
                        <a:pt x="474" y="235"/>
                        <a:pt x="476" y="243"/>
                      </a:cubicBezTo>
                      <a:cubicBezTo>
                        <a:pt x="479" y="258"/>
                        <a:pt x="473" y="274"/>
                        <a:pt x="470" y="290"/>
                      </a:cubicBezTo>
                      <a:cubicBezTo>
                        <a:pt x="470" y="293"/>
                        <a:pt x="465" y="295"/>
                        <a:pt x="461" y="297"/>
                      </a:cubicBezTo>
                      <a:cubicBezTo>
                        <a:pt x="459" y="298"/>
                        <a:pt x="455" y="298"/>
                        <a:pt x="452" y="298"/>
                      </a:cubicBezTo>
                      <a:cubicBezTo>
                        <a:pt x="414" y="294"/>
                        <a:pt x="403" y="325"/>
                        <a:pt x="390" y="350"/>
                      </a:cubicBezTo>
                      <a:cubicBezTo>
                        <a:pt x="387" y="357"/>
                        <a:pt x="394" y="371"/>
                        <a:pt x="398" y="381"/>
                      </a:cubicBezTo>
                      <a:cubicBezTo>
                        <a:pt x="405" y="397"/>
                        <a:pt x="404" y="408"/>
                        <a:pt x="388" y="419"/>
                      </a:cubicBezTo>
                      <a:cubicBezTo>
                        <a:pt x="360" y="437"/>
                        <a:pt x="360" y="439"/>
                        <a:pt x="333" y="418"/>
                      </a:cubicBezTo>
                      <a:cubicBezTo>
                        <a:pt x="321" y="409"/>
                        <a:pt x="311" y="410"/>
                        <a:pt x="297" y="412"/>
                      </a:cubicBezTo>
                      <a:cubicBezTo>
                        <a:pt x="268" y="416"/>
                        <a:pt x="251" y="430"/>
                        <a:pt x="244" y="457"/>
                      </a:cubicBezTo>
                      <a:cubicBezTo>
                        <a:pt x="241" y="469"/>
                        <a:pt x="233" y="471"/>
                        <a:pt x="222" y="468"/>
                      </a:cubicBezTo>
                      <a:cubicBezTo>
                        <a:pt x="222" y="468"/>
                        <a:pt x="221" y="468"/>
                        <a:pt x="220" y="468"/>
                      </a:cubicBezTo>
                      <a:cubicBezTo>
                        <a:pt x="183" y="463"/>
                        <a:pt x="182" y="463"/>
                        <a:pt x="176" y="425"/>
                      </a:cubicBezTo>
                      <a:cubicBezTo>
                        <a:pt x="174" y="413"/>
                        <a:pt x="170" y="405"/>
                        <a:pt x="158" y="401"/>
                      </a:cubicBezTo>
                      <a:cubicBezTo>
                        <a:pt x="154" y="400"/>
                        <a:pt x="150" y="398"/>
                        <a:pt x="148" y="395"/>
                      </a:cubicBezTo>
                      <a:cubicBezTo>
                        <a:pt x="132" y="379"/>
                        <a:pt x="114" y="381"/>
                        <a:pt x="95" y="390"/>
                      </a:cubicBezTo>
                      <a:cubicBezTo>
                        <a:pt x="89" y="393"/>
                        <a:pt x="82" y="395"/>
                        <a:pt x="72" y="398"/>
                      </a:cubicBezTo>
                      <a:close/>
                      <a:moveTo>
                        <a:pt x="242" y="358"/>
                      </a:moveTo>
                      <a:cubicBezTo>
                        <a:pt x="310" y="358"/>
                        <a:pt x="366" y="302"/>
                        <a:pt x="366" y="234"/>
                      </a:cubicBezTo>
                      <a:cubicBezTo>
                        <a:pt x="365" y="167"/>
                        <a:pt x="309" y="111"/>
                        <a:pt x="242" y="111"/>
                      </a:cubicBezTo>
                      <a:cubicBezTo>
                        <a:pt x="174" y="112"/>
                        <a:pt x="118" y="167"/>
                        <a:pt x="119" y="235"/>
                      </a:cubicBezTo>
                      <a:cubicBezTo>
                        <a:pt x="119" y="304"/>
                        <a:pt x="173" y="358"/>
                        <a:pt x="242" y="3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0" name="Group 59"/>
            <p:cNvGrpSpPr/>
            <p:nvPr/>
          </p:nvGrpSpPr>
          <p:grpSpPr>
            <a:xfrm>
              <a:off x="276274" y="5181665"/>
              <a:ext cx="372367" cy="386267"/>
              <a:chOff x="276274" y="5181665"/>
              <a:chExt cx="372367" cy="386267"/>
            </a:xfrm>
            <a:grpFill/>
          </p:grpSpPr>
          <p:grpSp>
            <p:nvGrpSpPr>
              <p:cNvPr id="61" name="Group 60"/>
              <p:cNvGrpSpPr/>
              <p:nvPr/>
            </p:nvGrpSpPr>
            <p:grpSpPr>
              <a:xfrm>
                <a:off x="413484" y="5485264"/>
                <a:ext cx="122769" cy="82668"/>
                <a:chOff x="-352425" y="-136525"/>
                <a:chExt cx="7110413" cy="4787900"/>
              </a:xfrm>
              <a:grpFill/>
            </p:grpSpPr>
            <p:sp>
              <p:nvSpPr>
                <p:cNvPr id="68" name="Freeform 6"/>
                <p:cNvSpPr>
                  <a:spLocks/>
                </p:cNvSpPr>
                <p:nvPr/>
              </p:nvSpPr>
              <p:spPr bwMode="auto">
                <a:xfrm>
                  <a:off x="-352425" y="12700"/>
                  <a:ext cx="2849563" cy="3697288"/>
                </a:xfrm>
                <a:custGeom>
                  <a:avLst/>
                  <a:gdLst>
                    <a:gd name="T0" fmla="*/ 758 w 760"/>
                    <a:gd name="T1" fmla="*/ 801 h 986"/>
                    <a:gd name="T2" fmla="*/ 639 w 760"/>
                    <a:gd name="T3" fmla="*/ 515 h 986"/>
                    <a:gd name="T4" fmla="*/ 522 w 760"/>
                    <a:gd name="T5" fmla="*/ 426 h 986"/>
                    <a:gd name="T6" fmla="*/ 547 w 760"/>
                    <a:gd name="T7" fmla="*/ 404 h 986"/>
                    <a:gd name="T8" fmla="*/ 598 w 760"/>
                    <a:gd name="T9" fmla="*/ 329 h 986"/>
                    <a:gd name="T10" fmla="*/ 617 w 760"/>
                    <a:gd name="T11" fmla="*/ 237 h 986"/>
                    <a:gd name="T12" fmla="*/ 598 w 760"/>
                    <a:gd name="T13" fmla="*/ 145 h 986"/>
                    <a:gd name="T14" fmla="*/ 547 w 760"/>
                    <a:gd name="T15" fmla="*/ 70 h 986"/>
                    <a:gd name="T16" fmla="*/ 472 w 760"/>
                    <a:gd name="T17" fmla="*/ 19 h 986"/>
                    <a:gd name="T18" fmla="*/ 380 w 760"/>
                    <a:gd name="T19" fmla="*/ 0 h 986"/>
                    <a:gd name="T20" fmla="*/ 288 w 760"/>
                    <a:gd name="T21" fmla="*/ 19 h 986"/>
                    <a:gd name="T22" fmla="*/ 213 w 760"/>
                    <a:gd name="T23" fmla="*/ 70 h 986"/>
                    <a:gd name="T24" fmla="*/ 162 w 760"/>
                    <a:gd name="T25" fmla="*/ 145 h 986"/>
                    <a:gd name="T26" fmla="*/ 143 w 760"/>
                    <a:gd name="T27" fmla="*/ 237 h 986"/>
                    <a:gd name="T28" fmla="*/ 162 w 760"/>
                    <a:gd name="T29" fmla="*/ 329 h 986"/>
                    <a:gd name="T30" fmla="*/ 213 w 760"/>
                    <a:gd name="T31" fmla="*/ 404 h 986"/>
                    <a:gd name="T32" fmla="*/ 238 w 760"/>
                    <a:gd name="T33" fmla="*/ 426 h 986"/>
                    <a:gd name="T34" fmla="*/ 122 w 760"/>
                    <a:gd name="T35" fmla="*/ 515 h 986"/>
                    <a:gd name="T36" fmla="*/ 2 w 760"/>
                    <a:gd name="T37" fmla="*/ 801 h 986"/>
                    <a:gd name="T38" fmla="*/ 1 w 760"/>
                    <a:gd name="T39" fmla="*/ 811 h 986"/>
                    <a:gd name="T40" fmla="*/ 49 w 760"/>
                    <a:gd name="T41" fmla="*/ 899 h 986"/>
                    <a:gd name="T42" fmla="*/ 202 w 760"/>
                    <a:gd name="T43" fmla="*/ 963 h 986"/>
                    <a:gd name="T44" fmla="*/ 380 w 760"/>
                    <a:gd name="T45" fmla="*/ 986 h 986"/>
                    <a:gd name="T46" fmla="*/ 558 w 760"/>
                    <a:gd name="T47" fmla="*/ 963 h 986"/>
                    <a:gd name="T48" fmla="*/ 712 w 760"/>
                    <a:gd name="T49" fmla="*/ 899 h 986"/>
                    <a:gd name="T50" fmla="*/ 759 w 760"/>
                    <a:gd name="T51" fmla="*/ 811 h 986"/>
                    <a:gd name="T52" fmla="*/ 758 w 760"/>
                    <a:gd name="T53" fmla="*/ 801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0" h="986">
                      <a:moveTo>
                        <a:pt x="758" y="801"/>
                      </a:moveTo>
                      <a:cubicBezTo>
                        <a:pt x="749" y="692"/>
                        <a:pt x="706" y="590"/>
                        <a:pt x="639" y="515"/>
                      </a:cubicBezTo>
                      <a:cubicBezTo>
                        <a:pt x="604" y="477"/>
                        <a:pt x="564" y="447"/>
                        <a:pt x="522" y="426"/>
                      </a:cubicBezTo>
                      <a:cubicBezTo>
                        <a:pt x="531" y="420"/>
                        <a:pt x="539" y="412"/>
                        <a:pt x="547" y="404"/>
                      </a:cubicBezTo>
                      <a:cubicBezTo>
                        <a:pt x="569" y="382"/>
                        <a:pt x="586" y="357"/>
                        <a:pt x="598" y="329"/>
                      </a:cubicBezTo>
                      <a:cubicBezTo>
                        <a:pt x="610" y="300"/>
                        <a:pt x="617" y="269"/>
                        <a:pt x="617" y="237"/>
                      </a:cubicBezTo>
                      <a:cubicBezTo>
                        <a:pt x="617" y="205"/>
                        <a:pt x="610" y="174"/>
                        <a:pt x="598" y="145"/>
                      </a:cubicBezTo>
                      <a:cubicBezTo>
                        <a:pt x="586" y="117"/>
                        <a:pt x="569" y="91"/>
                        <a:pt x="547" y="70"/>
                      </a:cubicBezTo>
                      <a:cubicBezTo>
                        <a:pt x="526" y="48"/>
                        <a:pt x="500" y="31"/>
                        <a:pt x="472" y="19"/>
                      </a:cubicBezTo>
                      <a:cubicBezTo>
                        <a:pt x="443" y="7"/>
                        <a:pt x="412" y="0"/>
                        <a:pt x="380" y="0"/>
                      </a:cubicBezTo>
                      <a:cubicBezTo>
                        <a:pt x="348" y="0"/>
                        <a:pt x="317" y="7"/>
                        <a:pt x="288" y="19"/>
                      </a:cubicBezTo>
                      <a:cubicBezTo>
                        <a:pt x="260" y="31"/>
                        <a:pt x="234" y="48"/>
                        <a:pt x="213" y="70"/>
                      </a:cubicBezTo>
                      <a:cubicBezTo>
                        <a:pt x="191" y="91"/>
                        <a:pt x="174" y="117"/>
                        <a:pt x="162" y="145"/>
                      </a:cubicBezTo>
                      <a:cubicBezTo>
                        <a:pt x="150" y="174"/>
                        <a:pt x="143" y="205"/>
                        <a:pt x="143" y="237"/>
                      </a:cubicBezTo>
                      <a:cubicBezTo>
                        <a:pt x="143" y="269"/>
                        <a:pt x="150" y="300"/>
                        <a:pt x="162" y="329"/>
                      </a:cubicBezTo>
                      <a:cubicBezTo>
                        <a:pt x="174" y="357"/>
                        <a:pt x="191" y="382"/>
                        <a:pt x="213" y="404"/>
                      </a:cubicBezTo>
                      <a:cubicBezTo>
                        <a:pt x="221" y="412"/>
                        <a:pt x="229" y="420"/>
                        <a:pt x="238" y="426"/>
                      </a:cubicBezTo>
                      <a:cubicBezTo>
                        <a:pt x="196" y="447"/>
                        <a:pt x="156" y="477"/>
                        <a:pt x="122" y="515"/>
                      </a:cubicBezTo>
                      <a:cubicBezTo>
                        <a:pt x="54" y="590"/>
                        <a:pt x="11" y="692"/>
                        <a:pt x="2" y="801"/>
                      </a:cubicBezTo>
                      <a:cubicBezTo>
                        <a:pt x="1" y="805"/>
                        <a:pt x="1" y="808"/>
                        <a:pt x="1" y="811"/>
                      </a:cubicBezTo>
                      <a:cubicBezTo>
                        <a:pt x="0" y="845"/>
                        <a:pt x="20" y="881"/>
                        <a:pt x="49" y="899"/>
                      </a:cubicBezTo>
                      <a:cubicBezTo>
                        <a:pt x="95" y="927"/>
                        <a:pt x="147" y="948"/>
                        <a:pt x="202" y="963"/>
                      </a:cubicBezTo>
                      <a:cubicBezTo>
                        <a:pt x="259" y="979"/>
                        <a:pt x="319" y="986"/>
                        <a:pt x="380" y="986"/>
                      </a:cubicBezTo>
                      <a:cubicBezTo>
                        <a:pt x="441" y="986"/>
                        <a:pt x="501" y="979"/>
                        <a:pt x="558" y="963"/>
                      </a:cubicBezTo>
                      <a:cubicBezTo>
                        <a:pt x="613" y="948"/>
                        <a:pt x="665" y="927"/>
                        <a:pt x="712" y="899"/>
                      </a:cubicBezTo>
                      <a:cubicBezTo>
                        <a:pt x="740" y="881"/>
                        <a:pt x="760" y="845"/>
                        <a:pt x="759" y="811"/>
                      </a:cubicBezTo>
                      <a:cubicBezTo>
                        <a:pt x="759" y="808"/>
                        <a:pt x="759" y="805"/>
                        <a:pt x="758" y="8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9"/>
                <p:cNvSpPr>
                  <a:spLocks/>
                </p:cNvSpPr>
                <p:nvPr/>
              </p:nvSpPr>
              <p:spPr bwMode="auto">
                <a:xfrm>
                  <a:off x="3906838" y="12700"/>
                  <a:ext cx="2851150" cy="3697288"/>
                </a:xfrm>
                <a:custGeom>
                  <a:avLst/>
                  <a:gdLst>
                    <a:gd name="T0" fmla="*/ 758 w 760"/>
                    <a:gd name="T1" fmla="*/ 801 h 986"/>
                    <a:gd name="T2" fmla="*/ 639 w 760"/>
                    <a:gd name="T3" fmla="*/ 515 h 986"/>
                    <a:gd name="T4" fmla="*/ 522 w 760"/>
                    <a:gd name="T5" fmla="*/ 426 h 986"/>
                    <a:gd name="T6" fmla="*/ 547 w 760"/>
                    <a:gd name="T7" fmla="*/ 404 h 986"/>
                    <a:gd name="T8" fmla="*/ 598 w 760"/>
                    <a:gd name="T9" fmla="*/ 329 h 986"/>
                    <a:gd name="T10" fmla="*/ 617 w 760"/>
                    <a:gd name="T11" fmla="*/ 237 h 986"/>
                    <a:gd name="T12" fmla="*/ 598 w 760"/>
                    <a:gd name="T13" fmla="*/ 145 h 986"/>
                    <a:gd name="T14" fmla="*/ 547 w 760"/>
                    <a:gd name="T15" fmla="*/ 70 h 986"/>
                    <a:gd name="T16" fmla="*/ 472 w 760"/>
                    <a:gd name="T17" fmla="*/ 19 h 986"/>
                    <a:gd name="T18" fmla="*/ 380 w 760"/>
                    <a:gd name="T19" fmla="*/ 0 h 986"/>
                    <a:gd name="T20" fmla="*/ 288 w 760"/>
                    <a:gd name="T21" fmla="*/ 19 h 986"/>
                    <a:gd name="T22" fmla="*/ 213 w 760"/>
                    <a:gd name="T23" fmla="*/ 70 h 986"/>
                    <a:gd name="T24" fmla="*/ 162 w 760"/>
                    <a:gd name="T25" fmla="*/ 145 h 986"/>
                    <a:gd name="T26" fmla="*/ 143 w 760"/>
                    <a:gd name="T27" fmla="*/ 237 h 986"/>
                    <a:gd name="T28" fmla="*/ 162 w 760"/>
                    <a:gd name="T29" fmla="*/ 329 h 986"/>
                    <a:gd name="T30" fmla="*/ 213 w 760"/>
                    <a:gd name="T31" fmla="*/ 404 h 986"/>
                    <a:gd name="T32" fmla="*/ 238 w 760"/>
                    <a:gd name="T33" fmla="*/ 426 h 986"/>
                    <a:gd name="T34" fmla="*/ 122 w 760"/>
                    <a:gd name="T35" fmla="*/ 515 h 986"/>
                    <a:gd name="T36" fmla="*/ 2 w 760"/>
                    <a:gd name="T37" fmla="*/ 801 h 986"/>
                    <a:gd name="T38" fmla="*/ 1 w 760"/>
                    <a:gd name="T39" fmla="*/ 811 h 986"/>
                    <a:gd name="T40" fmla="*/ 49 w 760"/>
                    <a:gd name="T41" fmla="*/ 899 h 986"/>
                    <a:gd name="T42" fmla="*/ 202 w 760"/>
                    <a:gd name="T43" fmla="*/ 963 h 986"/>
                    <a:gd name="T44" fmla="*/ 380 w 760"/>
                    <a:gd name="T45" fmla="*/ 986 h 986"/>
                    <a:gd name="T46" fmla="*/ 558 w 760"/>
                    <a:gd name="T47" fmla="*/ 963 h 986"/>
                    <a:gd name="T48" fmla="*/ 712 w 760"/>
                    <a:gd name="T49" fmla="*/ 899 h 986"/>
                    <a:gd name="T50" fmla="*/ 759 w 760"/>
                    <a:gd name="T51" fmla="*/ 811 h 986"/>
                    <a:gd name="T52" fmla="*/ 758 w 760"/>
                    <a:gd name="T53" fmla="*/ 801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0" h="986">
                      <a:moveTo>
                        <a:pt x="758" y="801"/>
                      </a:moveTo>
                      <a:cubicBezTo>
                        <a:pt x="749" y="692"/>
                        <a:pt x="706" y="590"/>
                        <a:pt x="639" y="515"/>
                      </a:cubicBezTo>
                      <a:cubicBezTo>
                        <a:pt x="604" y="477"/>
                        <a:pt x="564" y="447"/>
                        <a:pt x="522" y="426"/>
                      </a:cubicBezTo>
                      <a:cubicBezTo>
                        <a:pt x="531" y="420"/>
                        <a:pt x="539" y="412"/>
                        <a:pt x="547" y="404"/>
                      </a:cubicBezTo>
                      <a:cubicBezTo>
                        <a:pt x="569" y="382"/>
                        <a:pt x="586" y="357"/>
                        <a:pt x="598" y="329"/>
                      </a:cubicBezTo>
                      <a:cubicBezTo>
                        <a:pt x="610" y="300"/>
                        <a:pt x="617" y="269"/>
                        <a:pt x="617" y="237"/>
                      </a:cubicBezTo>
                      <a:cubicBezTo>
                        <a:pt x="617" y="205"/>
                        <a:pt x="610" y="174"/>
                        <a:pt x="598" y="145"/>
                      </a:cubicBezTo>
                      <a:cubicBezTo>
                        <a:pt x="586" y="117"/>
                        <a:pt x="569" y="91"/>
                        <a:pt x="547" y="70"/>
                      </a:cubicBezTo>
                      <a:cubicBezTo>
                        <a:pt x="526" y="48"/>
                        <a:pt x="500" y="31"/>
                        <a:pt x="472" y="19"/>
                      </a:cubicBezTo>
                      <a:cubicBezTo>
                        <a:pt x="443" y="7"/>
                        <a:pt x="412" y="0"/>
                        <a:pt x="380" y="0"/>
                      </a:cubicBezTo>
                      <a:cubicBezTo>
                        <a:pt x="348" y="0"/>
                        <a:pt x="317" y="7"/>
                        <a:pt x="288" y="19"/>
                      </a:cubicBezTo>
                      <a:cubicBezTo>
                        <a:pt x="260" y="31"/>
                        <a:pt x="234" y="48"/>
                        <a:pt x="213" y="70"/>
                      </a:cubicBezTo>
                      <a:cubicBezTo>
                        <a:pt x="191" y="91"/>
                        <a:pt x="174" y="117"/>
                        <a:pt x="162" y="145"/>
                      </a:cubicBezTo>
                      <a:cubicBezTo>
                        <a:pt x="150" y="174"/>
                        <a:pt x="143" y="205"/>
                        <a:pt x="143" y="237"/>
                      </a:cubicBezTo>
                      <a:cubicBezTo>
                        <a:pt x="143" y="269"/>
                        <a:pt x="150" y="300"/>
                        <a:pt x="162" y="329"/>
                      </a:cubicBezTo>
                      <a:cubicBezTo>
                        <a:pt x="174" y="357"/>
                        <a:pt x="191" y="382"/>
                        <a:pt x="213" y="404"/>
                      </a:cubicBezTo>
                      <a:cubicBezTo>
                        <a:pt x="221" y="412"/>
                        <a:pt x="229" y="420"/>
                        <a:pt x="238" y="426"/>
                      </a:cubicBezTo>
                      <a:cubicBezTo>
                        <a:pt x="196" y="447"/>
                        <a:pt x="156" y="477"/>
                        <a:pt x="122" y="515"/>
                      </a:cubicBezTo>
                      <a:cubicBezTo>
                        <a:pt x="54" y="590"/>
                        <a:pt x="11" y="692"/>
                        <a:pt x="2" y="801"/>
                      </a:cubicBezTo>
                      <a:cubicBezTo>
                        <a:pt x="1" y="805"/>
                        <a:pt x="1" y="808"/>
                        <a:pt x="1" y="811"/>
                      </a:cubicBezTo>
                      <a:cubicBezTo>
                        <a:pt x="0" y="845"/>
                        <a:pt x="20" y="881"/>
                        <a:pt x="49" y="899"/>
                      </a:cubicBezTo>
                      <a:cubicBezTo>
                        <a:pt x="95" y="927"/>
                        <a:pt x="147" y="948"/>
                        <a:pt x="202" y="963"/>
                      </a:cubicBezTo>
                      <a:cubicBezTo>
                        <a:pt x="259" y="979"/>
                        <a:pt x="319" y="986"/>
                        <a:pt x="380" y="986"/>
                      </a:cubicBezTo>
                      <a:cubicBezTo>
                        <a:pt x="441" y="986"/>
                        <a:pt x="501" y="979"/>
                        <a:pt x="558" y="963"/>
                      </a:cubicBezTo>
                      <a:cubicBezTo>
                        <a:pt x="613" y="948"/>
                        <a:pt x="665" y="927"/>
                        <a:pt x="712" y="899"/>
                      </a:cubicBezTo>
                      <a:cubicBezTo>
                        <a:pt x="740" y="881"/>
                        <a:pt x="760" y="845"/>
                        <a:pt x="759" y="811"/>
                      </a:cubicBezTo>
                      <a:cubicBezTo>
                        <a:pt x="759" y="808"/>
                        <a:pt x="759" y="805"/>
                        <a:pt x="758" y="80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12"/>
                <p:cNvSpPr>
                  <a:spLocks/>
                </p:cNvSpPr>
                <p:nvPr/>
              </p:nvSpPr>
              <p:spPr bwMode="auto">
                <a:xfrm>
                  <a:off x="1406525" y="-136525"/>
                  <a:ext cx="3667125" cy="4787900"/>
                </a:xfrm>
                <a:custGeom>
                  <a:avLst/>
                  <a:gdLst>
                    <a:gd name="T0" fmla="*/ 489 w 978"/>
                    <a:gd name="T1" fmla="*/ 1277 h 1277"/>
                    <a:gd name="T2" fmla="*/ 258 w 978"/>
                    <a:gd name="T3" fmla="*/ 1247 h 1277"/>
                    <a:gd name="T4" fmla="*/ 59 w 978"/>
                    <a:gd name="T5" fmla="*/ 1163 h 1277"/>
                    <a:gd name="T6" fmla="*/ 16 w 978"/>
                    <a:gd name="T7" fmla="*/ 1117 h 1277"/>
                    <a:gd name="T8" fmla="*/ 0 w 978"/>
                    <a:gd name="T9" fmla="*/ 1055 h 1277"/>
                    <a:gd name="T10" fmla="*/ 0 w 978"/>
                    <a:gd name="T11" fmla="*/ 1055 h 1277"/>
                    <a:gd name="T12" fmla="*/ 0 w 978"/>
                    <a:gd name="T13" fmla="*/ 1042 h 1277"/>
                    <a:gd name="T14" fmla="*/ 156 w 978"/>
                    <a:gd name="T15" fmla="*/ 671 h 1277"/>
                    <a:gd name="T16" fmla="*/ 306 w 978"/>
                    <a:gd name="T17" fmla="*/ 557 h 1277"/>
                    <a:gd name="T18" fmla="*/ 310 w 978"/>
                    <a:gd name="T19" fmla="*/ 551 h 1277"/>
                    <a:gd name="T20" fmla="*/ 308 w 978"/>
                    <a:gd name="T21" fmla="*/ 545 h 1277"/>
                    <a:gd name="T22" fmla="*/ 275 w 978"/>
                    <a:gd name="T23" fmla="*/ 517 h 1277"/>
                    <a:gd name="T24" fmla="*/ 210 w 978"/>
                    <a:gd name="T25" fmla="*/ 420 h 1277"/>
                    <a:gd name="T26" fmla="*/ 186 w 978"/>
                    <a:gd name="T27" fmla="*/ 302 h 1277"/>
                    <a:gd name="T28" fmla="*/ 210 w 978"/>
                    <a:gd name="T29" fmla="*/ 185 h 1277"/>
                    <a:gd name="T30" fmla="*/ 275 w 978"/>
                    <a:gd name="T31" fmla="*/ 88 h 1277"/>
                    <a:gd name="T32" fmla="*/ 371 w 978"/>
                    <a:gd name="T33" fmla="*/ 23 h 1277"/>
                    <a:gd name="T34" fmla="*/ 489 w 978"/>
                    <a:gd name="T35" fmla="*/ 0 h 1277"/>
                    <a:gd name="T36" fmla="*/ 607 w 978"/>
                    <a:gd name="T37" fmla="*/ 23 h 1277"/>
                    <a:gd name="T38" fmla="*/ 703 w 978"/>
                    <a:gd name="T39" fmla="*/ 88 h 1277"/>
                    <a:gd name="T40" fmla="*/ 768 w 978"/>
                    <a:gd name="T41" fmla="*/ 185 h 1277"/>
                    <a:gd name="T42" fmla="*/ 792 w 978"/>
                    <a:gd name="T43" fmla="*/ 302 h 1277"/>
                    <a:gd name="T44" fmla="*/ 768 w 978"/>
                    <a:gd name="T45" fmla="*/ 420 h 1277"/>
                    <a:gd name="T46" fmla="*/ 703 w 978"/>
                    <a:gd name="T47" fmla="*/ 517 h 1277"/>
                    <a:gd name="T48" fmla="*/ 670 w 978"/>
                    <a:gd name="T49" fmla="*/ 545 h 1277"/>
                    <a:gd name="T50" fmla="*/ 668 w 978"/>
                    <a:gd name="T51" fmla="*/ 551 h 1277"/>
                    <a:gd name="T52" fmla="*/ 672 w 978"/>
                    <a:gd name="T53" fmla="*/ 557 h 1277"/>
                    <a:gd name="T54" fmla="*/ 822 w 978"/>
                    <a:gd name="T55" fmla="*/ 671 h 1277"/>
                    <a:gd name="T56" fmla="*/ 978 w 978"/>
                    <a:gd name="T57" fmla="*/ 1042 h 1277"/>
                    <a:gd name="T58" fmla="*/ 978 w 978"/>
                    <a:gd name="T59" fmla="*/ 1055 h 1277"/>
                    <a:gd name="T60" fmla="*/ 978 w 978"/>
                    <a:gd name="T61" fmla="*/ 1055 h 1277"/>
                    <a:gd name="T62" fmla="*/ 962 w 978"/>
                    <a:gd name="T63" fmla="*/ 1117 h 1277"/>
                    <a:gd name="T64" fmla="*/ 919 w 978"/>
                    <a:gd name="T65" fmla="*/ 1163 h 1277"/>
                    <a:gd name="T66" fmla="*/ 720 w 978"/>
                    <a:gd name="T67" fmla="*/ 1247 h 1277"/>
                    <a:gd name="T68" fmla="*/ 489 w 978"/>
                    <a:gd name="T69" fmla="*/ 127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78" h="1277">
                      <a:moveTo>
                        <a:pt x="489" y="1277"/>
                      </a:moveTo>
                      <a:cubicBezTo>
                        <a:pt x="410" y="1277"/>
                        <a:pt x="332" y="1267"/>
                        <a:pt x="258" y="1247"/>
                      </a:cubicBezTo>
                      <a:cubicBezTo>
                        <a:pt x="186" y="1228"/>
                        <a:pt x="119" y="1199"/>
                        <a:pt x="59" y="1163"/>
                      </a:cubicBezTo>
                      <a:cubicBezTo>
                        <a:pt x="41" y="1153"/>
                        <a:pt x="26" y="1136"/>
                        <a:pt x="16" y="1117"/>
                      </a:cubicBezTo>
                      <a:cubicBezTo>
                        <a:pt x="5" y="1097"/>
                        <a:pt x="0" y="1075"/>
                        <a:pt x="0" y="1055"/>
                      </a:cubicBezTo>
                      <a:cubicBezTo>
                        <a:pt x="0" y="1055"/>
                        <a:pt x="0" y="1055"/>
                        <a:pt x="0" y="1055"/>
                      </a:cubicBezTo>
                      <a:cubicBezTo>
                        <a:pt x="0" y="1050"/>
                        <a:pt x="0" y="1046"/>
                        <a:pt x="0" y="1042"/>
                      </a:cubicBezTo>
                      <a:cubicBezTo>
                        <a:pt x="13" y="900"/>
                        <a:pt x="68" y="768"/>
                        <a:pt x="156" y="671"/>
                      </a:cubicBezTo>
                      <a:cubicBezTo>
                        <a:pt x="200" y="622"/>
                        <a:pt x="251" y="583"/>
                        <a:pt x="306" y="557"/>
                      </a:cubicBezTo>
                      <a:cubicBezTo>
                        <a:pt x="309" y="556"/>
                        <a:pt x="310" y="554"/>
                        <a:pt x="310" y="551"/>
                      </a:cubicBezTo>
                      <a:cubicBezTo>
                        <a:pt x="310" y="549"/>
                        <a:pt x="309" y="547"/>
                        <a:pt x="308" y="545"/>
                      </a:cubicBezTo>
                      <a:cubicBezTo>
                        <a:pt x="296" y="537"/>
                        <a:pt x="285" y="527"/>
                        <a:pt x="275" y="517"/>
                      </a:cubicBezTo>
                      <a:cubicBezTo>
                        <a:pt x="247" y="489"/>
                        <a:pt x="225" y="456"/>
                        <a:pt x="210" y="420"/>
                      </a:cubicBezTo>
                      <a:cubicBezTo>
                        <a:pt x="194" y="383"/>
                        <a:pt x="186" y="343"/>
                        <a:pt x="186" y="302"/>
                      </a:cubicBezTo>
                      <a:cubicBezTo>
                        <a:pt x="186" y="262"/>
                        <a:pt x="194" y="222"/>
                        <a:pt x="210" y="185"/>
                      </a:cubicBezTo>
                      <a:cubicBezTo>
                        <a:pt x="225" y="148"/>
                        <a:pt x="247" y="116"/>
                        <a:pt x="275" y="88"/>
                      </a:cubicBezTo>
                      <a:cubicBezTo>
                        <a:pt x="303" y="60"/>
                        <a:pt x="335" y="39"/>
                        <a:pt x="371" y="23"/>
                      </a:cubicBezTo>
                      <a:cubicBezTo>
                        <a:pt x="408" y="8"/>
                        <a:pt x="448" y="0"/>
                        <a:pt x="489" y="0"/>
                      </a:cubicBezTo>
                      <a:cubicBezTo>
                        <a:pt x="530" y="0"/>
                        <a:pt x="570" y="8"/>
                        <a:pt x="607" y="23"/>
                      </a:cubicBezTo>
                      <a:cubicBezTo>
                        <a:pt x="643" y="39"/>
                        <a:pt x="675" y="60"/>
                        <a:pt x="703" y="88"/>
                      </a:cubicBezTo>
                      <a:cubicBezTo>
                        <a:pt x="731" y="116"/>
                        <a:pt x="753" y="148"/>
                        <a:pt x="768" y="185"/>
                      </a:cubicBezTo>
                      <a:cubicBezTo>
                        <a:pt x="784" y="222"/>
                        <a:pt x="792" y="262"/>
                        <a:pt x="792" y="302"/>
                      </a:cubicBezTo>
                      <a:cubicBezTo>
                        <a:pt x="792" y="343"/>
                        <a:pt x="784" y="383"/>
                        <a:pt x="768" y="420"/>
                      </a:cubicBezTo>
                      <a:cubicBezTo>
                        <a:pt x="753" y="456"/>
                        <a:pt x="731" y="489"/>
                        <a:pt x="703" y="517"/>
                      </a:cubicBezTo>
                      <a:cubicBezTo>
                        <a:pt x="693" y="527"/>
                        <a:pt x="682" y="536"/>
                        <a:pt x="670" y="545"/>
                      </a:cubicBezTo>
                      <a:cubicBezTo>
                        <a:pt x="669" y="547"/>
                        <a:pt x="668" y="549"/>
                        <a:pt x="668" y="551"/>
                      </a:cubicBezTo>
                      <a:cubicBezTo>
                        <a:pt x="668" y="554"/>
                        <a:pt x="669" y="556"/>
                        <a:pt x="672" y="557"/>
                      </a:cubicBezTo>
                      <a:cubicBezTo>
                        <a:pt x="727" y="583"/>
                        <a:pt x="778" y="622"/>
                        <a:pt x="822" y="671"/>
                      </a:cubicBezTo>
                      <a:cubicBezTo>
                        <a:pt x="910" y="768"/>
                        <a:pt x="965" y="900"/>
                        <a:pt x="978" y="1042"/>
                      </a:cubicBezTo>
                      <a:cubicBezTo>
                        <a:pt x="978" y="1046"/>
                        <a:pt x="978" y="1050"/>
                        <a:pt x="978" y="1055"/>
                      </a:cubicBezTo>
                      <a:cubicBezTo>
                        <a:pt x="978" y="1055"/>
                        <a:pt x="978" y="1055"/>
                        <a:pt x="978" y="1055"/>
                      </a:cubicBezTo>
                      <a:cubicBezTo>
                        <a:pt x="978" y="1075"/>
                        <a:pt x="973" y="1097"/>
                        <a:pt x="962" y="1117"/>
                      </a:cubicBezTo>
                      <a:cubicBezTo>
                        <a:pt x="952" y="1136"/>
                        <a:pt x="937" y="1153"/>
                        <a:pt x="919" y="1163"/>
                      </a:cubicBezTo>
                      <a:cubicBezTo>
                        <a:pt x="859" y="1199"/>
                        <a:pt x="792" y="1228"/>
                        <a:pt x="720" y="1247"/>
                      </a:cubicBezTo>
                      <a:cubicBezTo>
                        <a:pt x="646" y="1267"/>
                        <a:pt x="568" y="1277"/>
                        <a:pt x="489" y="12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2" name="Group 61"/>
              <p:cNvGrpSpPr/>
              <p:nvPr/>
            </p:nvGrpSpPr>
            <p:grpSpPr>
              <a:xfrm>
                <a:off x="276274" y="5270707"/>
                <a:ext cx="125901" cy="70266"/>
                <a:chOff x="1803400" y="1277938"/>
                <a:chExt cx="3319463" cy="1852613"/>
              </a:xfrm>
              <a:grpFill/>
            </p:grpSpPr>
            <p:sp>
              <p:nvSpPr>
                <p:cNvPr id="66" name="Freeform 108"/>
                <p:cNvSpPr>
                  <a:spLocks noEditPoints="1"/>
                </p:cNvSpPr>
                <p:nvPr/>
              </p:nvSpPr>
              <p:spPr bwMode="auto">
                <a:xfrm>
                  <a:off x="1803400" y="1387476"/>
                  <a:ext cx="1414463" cy="1720850"/>
                </a:xfrm>
                <a:custGeom>
                  <a:avLst/>
                  <a:gdLst>
                    <a:gd name="T0" fmla="*/ 34 w 377"/>
                    <a:gd name="T1" fmla="*/ 155 h 459"/>
                    <a:gd name="T2" fmla="*/ 33 w 377"/>
                    <a:gd name="T3" fmla="*/ 261 h 459"/>
                    <a:gd name="T4" fmla="*/ 1 w 377"/>
                    <a:gd name="T5" fmla="*/ 261 h 459"/>
                    <a:gd name="T6" fmla="*/ 0 w 377"/>
                    <a:gd name="T7" fmla="*/ 368 h 459"/>
                    <a:gd name="T8" fmla="*/ 31 w 377"/>
                    <a:gd name="T9" fmla="*/ 368 h 459"/>
                    <a:gd name="T10" fmla="*/ 55 w 377"/>
                    <a:gd name="T11" fmla="*/ 368 h 459"/>
                    <a:gd name="T12" fmla="*/ 70 w 377"/>
                    <a:gd name="T13" fmla="*/ 368 h 459"/>
                    <a:gd name="T14" fmla="*/ 100 w 377"/>
                    <a:gd name="T15" fmla="*/ 424 h 459"/>
                    <a:gd name="T16" fmla="*/ 181 w 377"/>
                    <a:gd name="T17" fmla="*/ 458 h 459"/>
                    <a:gd name="T18" fmla="*/ 262 w 377"/>
                    <a:gd name="T19" fmla="*/ 426 h 459"/>
                    <a:gd name="T20" fmla="*/ 293 w 377"/>
                    <a:gd name="T21" fmla="*/ 371 h 459"/>
                    <a:gd name="T22" fmla="*/ 373 w 377"/>
                    <a:gd name="T23" fmla="*/ 372 h 459"/>
                    <a:gd name="T24" fmla="*/ 377 w 377"/>
                    <a:gd name="T25" fmla="*/ 3 h 459"/>
                    <a:gd name="T26" fmla="*/ 150 w 377"/>
                    <a:gd name="T27" fmla="*/ 0 h 459"/>
                    <a:gd name="T28" fmla="*/ 34 w 377"/>
                    <a:gd name="T29" fmla="*/ 155 h 459"/>
                    <a:gd name="T30" fmla="*/ 221 w 377"/>
                    <a:gd name="T31" fmla="*/ 384 h 459"/>
                    <a:gd name="T32" fmla="*/ 181 w 377"/>
                    <a:gd name="T33" fmla="*/ 400 h 459"/>
                    <a:gd name="T34" fmla="*/ 142 w 377"/>
                    <a:gd name="T35" fmla="*/ 383 h 459"/>
                    <a:gd name="T36" fmla="*/ 126 w 377"/>
                    <a:gd name="T37" fmla="*/ 343 h 459"/>
                    <a:gd name="T38" fmla="*/ 143 w 377"/>
                    <a:gd name="T39" fmla="*/ 303 h 459"/>
                    <a:gd name="T40" fmla="*/ 183 w 377"/>
                    <a:gd name="T41" fmla="*/ 287 h 459"/>
                    <a:gd name="T42" fmla="*/ 222 w 377"/>
                    <a:gd name="T43" fmla="*/ 304 h 459"/>
                    <a:gd name="T44" fmla="*/ 238 w 377"/>
                    <a:gd name="T45" fmla="*/ 344 h 459"/>
                    <a:gd name="T46" fmla="*/ 221 w 377"/>
                    <a:gd name="T47" fmla="*/ 384 h 459"/>
                    <a:gd name="T48" fmla="*/ 318 w 377"/>
                    <a:gd name="T49" fmla="*/ 61 h 459"/>
                    <a:gd name="T50" fmla="*/ 316 w 377"/>
                    <a:gd name="T51" fmla="*/ 168 h 459"/>
                    <a:gd name="T52" fmla="*/ 99 w 377"/>
                    <a:gd name="T53" fmla="*/ 166 h 459"/>
                    <a:gd name="T54" fmla="*/ 179 w 377"/>
                    <a:gd name="T55" fmla="*/ 59 h 459"/>
                    <a:gd name="T56" fmla="*/ 318 w 377"/>
                    <a:gd name="T57" fmla="*/ 61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7" h="459">
                      <a:moveTo>
                        <a:pt x="34" y="155"/>
                      </a:moveTo>
                      <a:cubicBezTo>
                        <a:pt x="33" y="261"/>
                        <a:pt x="33" y="261"/>
                        <a:pt x="33" y="261"/>
                      </a:cubicBezTo>
                      <a:cubicBezTo>
                        <a:pt x="1" y="261"/>
                        <a:pt x="1" y="261"/>
                        <a:pt x="1" y="261"/>
                      </a:cubicBezTo>
                      <a:cubicBezTo>
                        <a:pt x="0" y="368"/>
                        <a:pt x="0" y="368"/>
                        <a:pt x="0" y="368"/>
                      </a:cubicBezTo>
                      <a:cubicBezTo>
                        <a:pt x="31" y="368"/>
                        <a:pt x="31" y="368"/>
                        <a:pt x="31" y="368"/>
                      </a:cubicBezTo>
                      <a:cubicBezTo>
                        <a:pt x="55" y="368"/>
                        <a:pt x="55" y="368"/>
                        <a:pt x="55" y="368"/>
                      </a:cubicBezTo>
                      <a:cubicBezTo>
                        <a:pt x="70" y="368"/>
                        <a:pt x="70" y="368"/>
                        <a:pt x="70" y="368"/>
                      </a:cubicBezTo>
                      <a:cubicBezTo>
                        <a:pt x="75" y="390"/>
                        <a:pt x="85" y="409"/>
                        <a:pt x="100" y="424"/>
                      </a:cubicBezTo>
                      <a:cubicBezTo>
                        <a:pt x="120" y="445"/>
                        <a:pt x="149" y="458"/>
                        <a:pt x="181" y="458"/>
                      </a:cubicBezTo>
                      <a:cubicBezTo>
                        <a:pt x="212" y="459"/>
                        <a:pt x="241" y="446"/>
                        <a:pt x="262" y="426"/>
                      </a:cubicBezTo>
                      <a:cubicBezTo>
                        <a:pt x="277" y="411"/>
                        <a:pt x="288" y="392"/>
                        <a:pt x="293" y="371"/>
                      </a:cubicBezTo>
                      <a:cubicBezTo>
                        <a:pt x="373" y="372"/>
                        <a:pt x="373" y="372"/>
                        <a:pt x="373" y="372"/>
                      </a:cubicBezTo>
                      <a:cubicBezTo>
                        <a:pt x="377" y="3"/>
                        <a:pt x="377" y="3"/>
                        <a:pt x="377" y="3"/>
                      </a:cubicBezTo>
                      <a:cubicBezTo>
                        <a:pt x="150" y="0"/>
                        <a:pt x="150" y="0"/>
                        <a:pt x="150" y="0"/>
                      </a:cubicBezTo>
                      <a:lnTo>
                        <a:pt x="34" y="155"/>
                      </a:lnTo>
                      <a:close/>
                      <a:moveTo>
                        <a:pt x="221" y="384"/>
                      </a:moveTo>
                      <a:cubicBezTo>
                        <a:pt x="211" y="394"/>
                        <a:pt x="197" y="400"/>
                        <a:pt x="181" y="400"/>
                      </a:cubicBezTo>
                      <a:cubicBezTo>
                        <a:pt x="166" y="399"/>
                        <a:pt x="152" y="393"/>
                        <a:pt x="142" y="383"/>
                      </a:cubicBezTo>
                      <a:cubicBezTo>
                        <a:pt x="132" y="372"/>
                        <a:pt x="126" y="358"/>
                        <a:pt x="126" y="343"/>
                      </a:cubicBezTo>
                      <a:cubicBezTo>
                        <a:pt x="126" y="327"/>
                        <a:pt x="133" y="313"/>
                        <a:pt x="143" y="303"/>
                      </a:cubicBezTo>
                      <a:cubicBezTo>
                        <a:pt x="153" y="293"/>
                        <a:pt x="167" y="287"/>
                        <a:pt x="183" y="287"/>
                      </a:cubicBezTo>
                      <a:cubicBezTo>
                        <a:pt x="198" y="288"/>
                        <a:pt x="212" y="294"/>
                        <a:pt x="222" y="304"/>
                      </a:cubicBezTo>
                      <a:cubicBezTo>
                        <a:pt x="232" y="315"/>
                        <a:pt x="238" y="329"/>
                        <a:pt x="238" y="344"/>
                      </a:cubicBezTo>
                      <a:cubicBezTo>
                        <a:pt x="238" y="360"/>
                        <a:pt x="231" y="374"/>
                        <a:pt x="221" y="384"/>
                      </a:cubicBezTo>
                      <a:close/>
                      <a:moveTo>
                        <a:pt x="318" y="61"/>
                      </a:moveTo>
                      <a:cubicBezTo>
                        <a:pt x="316" y="168"/>
                        <a:pt x="316" y="168"/>
                        <a:pt x="316" y="168"/>
                      </a:cubicBezTo>
                      <a:cubicBezTo>
                        <a:pt x="99" y="166"/>
                        <a:pt x="99" y="166"/>
                        <a:pt x="99" y="166"/>
                      </a:cubicBezTo>
                      <a:cubicBezTo>
                        <a:pt x="179" y="59"/>
                        <a:pt x="179" y="59"/>
                        <a:pt x="179" y="59"/>
                      </a:cubicBezTo>
                      <a:lnTo>
                        <a:pt x="318" y="61"/>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109"/>
                <p:cNvSpPr>
                  <a:spLocks noEditPoints="1"/>
                </p:cNvSpPr>
                <p:nvPr/>
              </p:nvSpPr>
              <p:spPr bwMode="auto">
                <a:xfrm>
                  <a:off x="3325813" y="1277938"/>
                  <a:ext cx="1797050" cy="1852613"/>
                </a:xfrm>
                <a:custGeom>
                  <a:avLst/>
                  <a:gdLst>
                    <a:gd name="T0" fmla="*/ 449 w 479"/>
                    <a:gd name="T1" fmla="*/ 314 h 494"/>
                    <a:gd name="T2" fmla="*/ 453 w 479"/>
                    <a:gd name="T3" fmla="*/ 5 h 494"/>
                    <a:gd name="T4" fmla="*/ 5 w 479"/>
                    <a:gd name="T5" fmla="*/ 0 h 494"/>
                    <a:gd name="T6" fmla="*/ 0 w 479"/>
                    <a:gd name="T7" fmla="*/ 401 h 494"/>
                    <a:gd name="T8" fmla="*/ 189 w 479"/>
                    <a:gd name="T9" fmla="*/ 404 h 494"/>
                    <a:gd name="T10" fmla="*/ 219 w 479"/>
                    <a:gd name="T11" fmla="*/ 459 h 494"/>
                    <a:gd name="T12" fmla="*/ 299 w 479"/>
                    <a:gd name="T13" fmla="*/ 493 h 494"/>
                    <a:gd name="T14" fmla="*/ 381 w 479"/>
                    <a:gd name="T15" fmla="*/ 461 h 494"/>
                    <a:gd name="T16" fmla="*/ 412 w 479"/>
                    <a:gd name="T17" fmla="*/ 406 h 494"/>
                    <a:gd name="T18" fmla="*/ 448 w 479"/>
                    <a:gd name="T19" fmla="*/ 407 h 494"/>
                    <a:gd name="T20" fmla="*/ 448 w 479"/>
                    <a:gd name="T21" fmla="*/ 406 h 494"/>
                    <a:gd name="T22" fmla="*/ 478 w 479"/>
                    <a:gd name="T23" fmla="*/ 406 h 494"/>
                    <a:gd name="T24" fmla="*/ 479 w 479"/>
                    <a:gd name="T25" fmla="*/ 314 h 494"/>
                    <a:gd name="T26" fmla="*/ 449 w 479"/>
                    <a:gd name="T27" fmla="*/ 314 h 494"/>
                    <a:gd name="T28" fmla="*/ 261 w 479"/>
                    <a:gd name="T29" fmla="*/ 59 h 494"/>
                    <a:gd name="T30" fmla="*/ 403 w 479"/>
                    <a:gd name="T31" fmla="*/ 59 h 494"/>
                    <a:gd name="T32" fmla="*/ 418 w 479"/>
                    <a:gd name="T33" fmla="*/ 75 h 494"/>
                    <a:gd name="T34" fmla="*/ 403 w 479"/>
                    <a:gd name="T35" fmla="*/ 90 h 494"/>
                    <a:gd name="T36" fmla="*/ 261 w 479"/>
                    <a:gd name="T37" fmla="*/ 90 h 494"/>
                    <a:gd name="T38" fmla="*/ 245 w 479"/>
                    <a:gd name="T39" fmla="*/ 75 h 494"/>
                    <a:gd name="T40" fmla="*/ 261 w 479"/>
                    <a:gd name="T41" fmla="*/ 59 h 494"/>
                    <a:gd name="T42" fmla="*/ 340 w 479"/>
                    <a:gd name="T43" fmla="*/ 419 h 494"/>
                    <a:gd name="T44" fmla="*/ 300 w 479"/>
                    <a:gd name="T45" fmla="*/ 435 h 494"/>
                    <a:gd name="T46" fmla="*/ 261 w 479"/>
                    <a:gd name="T47" fmla="*/ 418 h 494"/>
                    <a:gd name="T48" fmla="*/ 245 w 479"/>
                    <a:gd name="T49" fmla="*/ 378 h 494"/>
                    <a:gd name="T50" fmla="*/ 262 w 479"/>
                    <a:gd name="T51" fmla="*/ 339 h 494"/>
                    <a:gd name="T52" fmla="*/ 301 w 479"/>
                    <a:gd name="T53" fmla="*/ 323 h 494"/>
                    <a:gd name="T54" fmla="*/ 341 w 479"/>
                    <a:gd name="T55" fmla="*/ 340 h 494"/>
                    <a:gd name="T56" fmla="*/ 357 w 479"/>
                    <a:gd name="T57" fmla="*/ 379 h 494"/>
                    <a:gd name="T58" fmla="*/ 340 w 479"/>
                    <a:gd name="T59" fmla="*/ 419 h 494"/>
                    <a:gd name="T60" fmla="*/ 409 w 479"/>
                    <a:gd name="T61" fmla="*/ 148 h 494"/>
                    <a:gd name="T62" fmla="*/ 268 w 479"/>
                    <a:gd name="T63" fmla="*/ 148 h 494"/>
                    <a:gd name="T64" fmla="*/ 252 w 479"/>
                    <a:gd name="T65" fmla="*/ 132 h 494"/>
                    <a:gd name="T66" fmla="*/ 268 w 479"/>
                    <a:gd name="T67" fmla="*/ 117 h 494"/>
                    <a:gd name="T68" fmla="*/ 409 w 479"/>
                    <a:gd name="T69" fmla="*/ 117 h 494"/>
                    <a:gd name="T70" fmla="*/ 425 w 479"/>
                    <a:gd name="T71" fmla="*/ 132 h 494"/>
                    <a:gd name="T72" fmla="*/ 409 w 479"/>
                    <a:gd name="T73" fmla="*/ 148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79" h="494">
                      <a:moveTo>
                        <a:pt x="449" y="314"/>
                      </a:moveTo>
                      <a:cubicBezTo>
                        <a:pt x="453" y="5"/>
                        <a:pt x="453" y="5"/>
                        <a:pt x="453" y="5"/>
                      </a:cubicBezTo>
                      <a:cubicBezTo>
                        <a:pt x="5" y="0"/>
                        <a:pt x="5" y="0"/>
                        <a:pt x="5" y="0"/>
                      </a:cubicBezTo>
                      <a:cubicBezTo>
                        <a:pt x="0" y="401"/>
                        <a:pt x="0" y="401"/>
                        <a:pt x="0" y="401"/>
                      </a:cubicBezTo>
                      <a:cubicBezTo>
                        <a:pt x="189" y="404"/>
                        <a:pt x="189" y="404"/>
                        <a:pt x="189" y="404"/>
                      </a:cubicBezTo>
                      <a:cubicBezTo>
                        <a:pt x="193" y="425"/>
                        <a:pt x="204" y="444"/>
                        <a:pt x="219" y="459"/>
                      </a:cubicBezTo>
                      <a:cubicBezTo>
                        <a:pt x="239" y="480"/>
                        <a:pt x="268" y="493"/>
                        <a:pt x="299" y="493"/>
                      </a:cubicBezTo>
                      <a:cubicBezTo>
                        <a:pt x="331" y="494"/>
                        <a:pt x="360" y="481"/>
                        <a:pt x="381" y="461"/>
                      </a:cubicBezTo>
                      <a:cubicBezTo>
                        <a:pt x="396" y="446"/>
                        <a:pt x="407" y="427"/>
                        <a:pt x="412" y="406"/>
                      </a:cubicBezTo>
                      <a:cubicBezTo>
                        <a:pt x="448" y="407"/>
                        <a:pt x="448" y="407"/>
                        <a:pt x="448" y="407"/>
                      </a:cubicBezTo>
                      <a:cubicBezTo>
                        <a:pt x="448" y="406"/>
                        <a:pt x="448" y="406"/>
                        <a:pt x="448" y="406"/>
                      </a:cubicBezTo>
                      <a:cubicBezTo>
                        <a:pt x="478" y="406"/>
                        <a:pt x="478" y="406"/>
                        <a:pt x="478" y="406"/>
                      </a:cubicBezTo>
                      <a:cubicBezTo>
                        <a:pt x="479" y="314"/>
                        <a:pt x="479" y="314"/>
                        <a:pt x="479" y="314"/>
                      </a:cubicBezTo>
                      <a:lnTo>
                        <a:pt x="449" y="314"/>
                      </a:lnTo>
                      <a:close/>
                      <a:moveTo>
                        <a:pt x="261" y="59"/>
                      </a:moveTo>
                      <a:cubicBezTo>
                        <a:pt x="403" y="59"/>
                        <a:pt x="403" y="59"/>
                        <a:pt x="403" y="59"/>
                      </a:cubicBezTo>
                      <a:cubicBezTo>
                        <a:pt x="411" y="59"/>
                        <a:pt x="418" y="66"/>
                        <a:pt x="418" y="75"/>
                      </a:cubicBezTo>
                      <a:cubicBezTo>
                        <a:pt x="418" y="83"/>
                        <a:pt x="411" y="90"/>
                        <a:pt x="403" y="90"/>
                      </a:cubicBezTo>
                      <a:cubicBezTo>
                        <a:pt x="261" y="90"/>
                        <a:pt x="261" y="90"/>
                        <a:pt x="261" y="90"/>
                      </a:cubicBezTo>
                      <a:cubicBezTo>
                        <a:pt x="252" y="90"/>
                        <a:pt x="245" y="83"/>
                        <a:pt x="245" y="75"/>
                      </a:cubicBezTo>
                      <a:cubicBezTo>
                        <a:pt x="245" y="66"/>
                        <a:pt x="252" y="59"/>
                        <a:pt x="261" y="59"/>
                      </a:cubicBezTo>
                      <a:close/>
                      <a:moveTo>
                        <a:pt x="340" y="419"/>
                      </a:moveTo>
                      <a:cubicBezTo>
                        <a:pt x="330" y="429"/>
                        <a:pt x="315" y="435"/>
                        <a:pt x="300" y="435"/>
                      </a:cubicBezTo>
                      <a:cubicBezTo>
                        <a:pt x="285" y="435"/>
                        <a:pt x="271" y="428"/>
                        <a:pt x="261" y="418"/>
                      </a:cubicBezTo>
                      <a:cubicBezTo>
                        <a:pt x="251" y="408"/>
                        <a:pt x="244" y="394"/>
                        <a:pt x="245" y="378"/>
                      </a:cubicBezTo>
                      <a:cubicBezTo>
                        <a:pt x="245" y="363"/>
                        <a:pt x="251" y="349"/>
                        <a:pt x="262" y="339"/>
                      </a:cubicBezTo>
                      <a:cubicBezTo>
                        <a:pt x="272" y="329"/>
                        <a:pt x="286" y="323"/>
                        <a:pt x="301" y="323"/>
                      </a:cubicBezTo>
                      <a:cubicBezTo>
                        <a:pt x="317" y="323"/>
                        <a:pt x="331" y="329"/>
                        <a:pt x="341" y="340"/>
                      </a:cubicBezTo>
                      <a:cubicBezTo>
                        <a:pt x="351" y="350"/>
                        <a:pt x="357" y="364"/>
                        <a:pt x="357" y="379"/>
                      </a:cubicBezTo>
                      <a:cubicBezTo>
                        <a:pt x="357" y="395"/>
                        <a:pt x="350" y="409"/>
                        <a:pt x="340" y="419"/>
                      </a:cubicBezTo>
                      <a:close/>
                      <a:moveTo>
                        <a:pt x="409" y="148"/>
                      </a:moveTo>
                      <a:cubicBezTo>
                        <a:pt x="268" y="148"/>
                        <a:pt x="268" y="148"/>
                        <a:pt x="268" y="148"/>
                      </a:cubicBezTo>
                      <a:cubicBezTo>
                        <a:pt x="259" y="148"/>
                        <a:pt x="252" y="141"/>
                        <a:pt x="252" y="132"/>
                      </a:cubicBezTo>
                      <a:cubicBezTo>
                        <a:pt x="252" y="124"/>
                        <a:pt x="259" y="117"/>
                        <a:pt x="268" y="117"/>
                      </a:cubicBezTo>
                      <a:cubicBezTo>
                        <a:pt x="409" y="117"/>
                        <a:pt x="409" y="117"/>
                        <a:pt x="409" y="117"/>
                      </a:cubicBezTo>
                      <a:cubicBezTo>
                        <a:pt x="418" y="117"/>
                        <a:pt x="425" y="124"/>
                        <a:pt x="425" y="132"/>
                      </a:cubicBezTo>
                      <a:cubicBezTo>
                        <a:pt x="425" y="141"/>
                        <a:pt x="418" y="148"/>
                        <a:pt x="409" y="148"/>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63" name="Group 62"/>
              <p:cNvGrpSpPr/>
              <p:nvPr/>
            </p:nvGrpSpPr>
            <p:grpSpPr>
              <a:xfrm>
                <a:off x="544086" y="5181665"/>
                <a:ext cx="104555" cy="99567"/>
                <a:chOff x="3960813" y="4548188"/>
                <a:chExt cx="898525" cy="855662"/>
              </a:xfrm>
              <a:grpFill/>
            </p:grpSpPr>
            <p:sp>
              <p:nvSpPr>
                <p:cNvPr id="64" name="Freeform 6"/>
                <p:cNvSpPr>
                  <a:spLocks noEditPoints="1"/>
                </p:cNvSpPr>
                <p:nvPr/>
              </p:nvSpPr>
              <p:spPr bwMode="auto">
                <a:xfrm>
                  <a:off x="3960813" y="4781550"/>
                  <a:ext cx="898525" cy="622300"/>
                </a:xfrm>
                <a:custGeom>
                  <a:avLst/>
                  <a:gdLst>
                    <a:gd name="T0" fmla="*/ 67 w 2022"/>
                    <a:gd name="T1" fmla="*/ 545 h 1400"/>
                    <a:gd name="T2" fmla="*/ 125 w 2022"/>
                    <a:gd name="T3" fmla="*/ 558 h 1400"/>
                    <a:gd name="T4" fmla="*/ 511 w 2022"/>
                    <a:gd name="T5" fmla="*/ 650 h 1400"/>
                    <a:gd name="T6" fmla="*/ 655 w 2022"/>
                    <a:gd name="T7" fmla="*/ 504 h 1400"/>
                    <a:gd name="T8" fmla="*/ 1093 w 2022"/>
                    <a:gd name="T9" fmla="*/ 641 h 1400"/>
                    <a:gd name="T10" fmla="*/ 1097 w 2022"/>
                    <a:gd name="T11" fmla="*/ 605 h 1400"/>
                    <a:gd name="T12" fmla="*/ 1137 w 2022"/>
                    <a:gd name="T13" fmla="*/ 0 h 1400"/>
                    <a:gd name="T14" fmla="*/ 1455 w 2022"/>
                    <a:gd name="T15" fmla="*/ 0 h 1400"/>
                    <a:gd name="T16" fmla="*/ 1496 w 2022"/>
                    <a:gd name="T17" fmla="*/ 804 h 1400"/>
                    <a:gd name="T18" fmla="*/ 1525 w 2022"/>
                    <a:gd name="T19" fmla="*/ 681 h 1400"/>
                    <a:gd name="T20" fmla="*/ 1542 w 2022"/>
                    <a:gd name="T21" fmla="*/ 554 h 1400"/>
                    <a:gd name="T22" fmla="*/ 1555 w 2022"/>
                    <a:gd name="T23" fmla="*/ 425 h 1400"/>
                    <a:gd name="T24" fmla="*/ 1565 w 2022"/>
                    <a:gd name="T25" fmla="*/ 298 h 1400"/>
                    <a:gd name="T26" fmla="*/ 1870 w 2022"/>
                    <a:gd name="T27" fmla="*/ 298 h 1400"/>
                    <a:gd name="T28" fmla="*/ 1917 w 2022"/>
                    <a:gd name="T29" fmla="*/ 828 h 1400"/>
                    <a:gd name="T30" fmla="*/ 1926 w 2022"/>
                    <a:gd name="T31" fmla="*/ 976 h 1400"/>
                    <a:gd name="T32" fmla="*/ 1963 w 2022"/>
                    <a:gd name="T33" fmla="*/ 1117 h 1400"/>
                    <a:gd name="T34" fmla="*/ 1997 w 2022"/>
                    <a:gd name="T35" fmla="*/ 1155 h 1400"/>
                    <a:gd name="T36" fmla="*/ 2019 w 2022"/>
                    <a:gd name="T37" fmla="*/ 1189 h 1400"/>
                    <a:gd name="T38" fmla="*/ 2022 w 2022"/>
                    <a:gd name="T39" fmla="*/ 1227 h 1400"/>
                    <a:gd name="T40" fmla="*/ 2019 w 2022"/>
                    <a:gd name="T41" fmla="*/ 1400 h 1400"/>
                    <a:gd name="T42" fmla="*/ 2 w 2022"/>
                    <a:gd name="T43" fmla="*/ 1392 h 1400"/>
                    <a:gd name="T44" fmla="*/ 0 w 2022"/>
                    <a:gd name="T45" fmla="*/ 1385 h 1400"/>
                    <a:gd name="T46" fmla="*/ 9 w 2022"/>
                    <a:gd name="T47" fmla="*/ 1218 h 1400"/>
                    <a:gd name="T48" fmla="*/ 32 w 2022"/>
                    <a:gd name="T49" fmla="*/ 1152 h 1400"/>
                    <a:gd name="T50" fmla="*/ 67 w 2022"/>
                    <a:gd name="T51" fmla="*/ 545 h 1400"/>
                    <a:gd name="T52" fmla="*/ 910 w 2022"/>
                    <a:gd name="T53" fmla="*/ 951 h 1400"/>
                    <a:gd name="T54" fmla="*/ 910 w 2022"/>
                    <a:gd name="T55" fmla="*/ 951 h 1400"/>
                    <a:gd name="T56" fmla="*/ 910 w 2022"/>
                    <a:gd name="T57" fmla="*/ 855 h 1400"/>
                    <a:gd name="T58" fmla="*/ 872 w 2022"/>
                    <a:gd name="T59" fmla="*/ 817 h 1400"/>
                    <a:gd name="T60" fmla="*/ 759 w 2022"/>
                    <a:gd name="T61" fmla="*/ 817 h 1400"/>
                    <a:gd name="T62" fmla="*/ 722 w 2022"/>
                    <a:gd name="T63" fmla="*/ 853 h 1400"/>
                    <a:gd name="T64" fmla="*/ 722 w 2022"/>
                    <a:gd name="T65" fmla="*/ 1047 h 1400"/>
                    <a:gd name="T66" fmla="*/ 756 w 2022"/>
                    <a:gd name="T67" fmla="*/ 1081 h 1400"/>
                    <a:gd name="T68" fmla="*/ 876 w 2022"/>
                    <a:gd name="T69" fmla="*/ 1081 h 1400"/>
                    <a:gd name="T70" fmla="*/ 910 w 2022"/>
                    <a:gd name="T71" fmla="*/ 1047 h 1400"/>
                    <a:gd name="T72" fmla="*/ 910 w 2022"/>
                    <a:gd name="T73" fmla="*/ 951 h 1400"/>
                    <a:gd name="T74" fmla="*/ 284 w 2022"/>
                    <a:gd name="T75" fmla="*/ 1072 h 1400"/>
                    <a:gd name="T76" fmla="*/ 316 w 2022"/>
                    <a:gd name="T77" fmla="*/ 1085 h 1400"/>
                    <a:gd name="T78" fmla="*/ 434 w 2022"/>
                    <a:gd name="T79" fmla="*/ 1085 h 1400"/>
                    <a:gd name="T80" fmla="*/ 470 w 2022"/>
                    <a:gd name="T81" fmla="*/ 1049 h 1400"/>
                    <a:gd name="T82" fmla="*/ 470 w 2022"/>
                    <a:gd name="T83" fmla="*/ 857 h 1400"/>
                    <a:gd name="T84" fmla="*/ 433 w 2022"/>
                    <a:gd name="T85" fmla="*/ 821 h 1400"/>
                    <a:gd name="T86" fmla="*/ 318 w 2022"/>
                    <a:gd name="T87" fmla="*/ 821 h 1400"/>
                    <a:gd name="T88" fmla="*/ 281 w 2022"/>
                    <a:gd name="T89" fmla="*/ 857 h 1400"/>
                    <a:gd name="T90" fmla="*/ 282 w 2022"/>
                    <a:gd name="T91" fmla="*/ 1011 h 1400"/>
                    <a:gd name="T92" fmla="*/ 284 w 2022"/>
                    <a:gd name="T93" fmla="*/ 1072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22" h="1400">
                      <a:moveTo>
                        <a:pt x="67" y="545"/>
                      </a:moveTo>
                      <a:cubicBezTo>
                        <a:pt x="87" y="549"/>
                        <a:pt x="106" y="553"/>
                        <a:pt x="125" y="558"/>
                      </a:cubicBezTo>
                      <a:cubicBezTo>
                        <a:pt x="187" y="572"/>
                        <a:pt x="496" y="646"/>
                        <a:pt x="511" y="650"/>
                      </a:cubicBezTo>
                      <a:cubicBezTo>
                        <a:pt x="560" y="601"/>
                        <a:pt x="608" y="552"/>
                        <a:pt x="655" y="504"/>
                      </a:cubicBezTo>
                      <a:cubicBezTo>
                        <a:pt x="665" y="505"/>
                        <a:pt x="969" y="601"/>
                        <a:pt x="1093" y="641"/>
                      </a:cubicBezTo>
                      <a:cubicBezTo>
                        <a:pt x="1095" y="628"/>
                        <a:pt x="1096" y="617"/>
                        <a:pt x="1097" y="605"/>
                      </a:cubicBezTo>
                      <a:cubicBezTo>
                        <a:pt x="1103" y="513"/>
                        <a:pt x="1133" y="22"/>
                        <a:pt x="1137" y="0"/>
                      </a:cubicBezTo>
                      <a:cubicBezTo>
                        <a:pt x="1243" y="0"/>
                        <a:pt x="1348" y="0"/>
                        <a:pt x="1455" y="0"/>
                      </a:cubicBezTo>
                      <a:cubicBezTo>
                        <a:pt x="1469" y="268"/>
                        <a:pt x="1483" y="536"/>
                        <a:pt x="1496" y="804"/>
                      </a:cubicBezTo>
                      <a:cubicBezTo>
                        <a:pt x="1513" y="765"/>
                        <a:pt x="1519" y="723"/>
                        <a:pt x="1525" y="681"/>
                      </a:cubicBezTo>
                      <a:cubicBezTo>
                        <a:pt x="1532" y="639"/>
                        <a:pt x="1537" y="597"/>
                        <a:pt x="1542" y="554"/>
                      </a:cubicBezTo>
                      <a:cubicBezTo>
                        <a:pt x="1547" y="511"/>
                        <a:pt x="1551" y="468"/>
                        <a:pt x="1555" y="425"/>
                      </a:cubicBezTo>
                      <a:cubicBezTo>
                        <a:pt x="1559" y="383"/>
                        <a:pt x="1562" y="341"/>
                        <a:pt x="1565" y="298"/>
                      </a:cubicBezTo>
                      <a:cubicBezTo>
                        <a:pt x="1666" y="298"/>
                        <a:pt x="1767" y="298"/>
                        <a:pt x="1870" y="298"/>
                      </a:cubicBezTo>
                      <a:cubicBezTo>
                        <a:pt x="1877" y="390"/>
                        <a:pt x="1910" y="749"/>
                        <a:pt x="1917" y="828"/>
                      </a:cubicBezTo>
                      <a:cubicBezTo>
                        <a:pt x="1921" y="877"/>
                        <a:pt x="1923" y="926"/>
                        <a:pt x="1926" y="976"/>
                      </a:cubicBezTo>
                      <a:cubicBezTo>
                        <a:pt x="1929" y="1025"/>
                        <a:pt x="1942" y="1072"/>
                        <a:pt x="1963" y="1117"/>
                      </a:cubicBezTo>
                      <a:cubicBezTo>
                        <a:pt x="1970" y="1133"/>
                        <a:pt x="1981" y="1146"/>
                        <a:pt x="1997" y="1155"/>
                      </a:cubicBezTo>
                      <a:cubicBezTo>
                        <a:pt x="2010" y="1163"/>
                        <a:pt x="2018" y="1174"/>
                        <a:pt x="2019" y="1189"/>
                      </a:cubicBezTo>
                      <a:cubicBezTo>
                        <a:pt x="2019" y="1202"/>
                        <a:pt x="2022" y="1214"/>
                        <a:pt x="2022" y="1227"/>
                      </a:cubicBezTo>
                      <a:cubicBezTo>
                        <a:pt x="2021" y="1284"/>
                        <a:pt x="2020" y="1341"/>
                        <a:pt x="2019" y="1400"/>
                      </a:cubicBezTo>
                      <a:cubicBezTo>
                        <a:pt x="1345" y="1397"/>
                        <a:pt x="673" y="1395"/>
                        <a:pt x="2" y="1392"/>
                      </a:cubicBezTo>
                      <a:cubicBezTo>
                        <a:pt x="1" y="1389"/>
                        <a:pt x="0" y="1387"/>
                        <a:pt x="0" y="1385"/>
                      </a:cubicBezTo>
                      <a:cubicBezTo>
                        <a:pt x="1" y="1329"/>
                        <a:pt x="0" y="1273"/>
                        <a:pt x="9" y="1218"/>
                      </a:cubicBezTo>
                      <a:cubicBezTo>
                        <a:pt x="13" y="1194"/>
                        <a:pt x="21" y="1173"/>
                        <a:pt x="32" y="1152"/>
                      </a:cubicBezTo>
                      <a:cubicBezTo>
                        <a:pt x="86" y="1018"/>
                        <a:pt x="67" y="574"/>
                        <a:pt x="67" y="545"/>
                      </a:cubicBezTo>
                      <a:close/>
                      <a:moveTo>
                        <a:pt x="910" y="951"/>
                      </a:moveTo>
                      <a:cubicBezTo>
                        <a:pt x="910" y="951"/>
                        <a:pt x="910" y="951"/>
                        <a:pt x="910" y="951"/>
                      </a:cubicBezTo>
                      <a:cubicBezTo>
                        <a:pt x="910" y="919"/>
                        <a:pt x="910" y="887"/>
                        <a:pt x="910" y="855"/>
                      </a:cubicBezTo>
                      <a:cubicBezTo>
                        <a:pt x="910" y="829"/>
                        <a:pt x="898" y="817"/>
                        <a:pt x="872" y="817"/>
                      </a:cubicBezTo>
                      <a:cubicBezTo>
                        <a:pt x="834" y="817"/>
                        <a:pt x="797" y="817"/>
                        <a:pt x="759" y="817"/>
                      </a:cubicBezTo>
                      <a:cubicBezTo>
                        <a:pt x="734" y="817"/>
                        <a:pt x="722" y="829"/>
                        <a:pt x="722" y="853"/>
                      </a:cubicBezTo>
                      <a:cubicBezTo>
                        <a:pt x="722" y="918"/>
                        <a:pt x="722" y="983"/>
                        <a:pt x="722" y="1047"/>
                      </a:cubicBezTo>
                      <a:cubicBezTo>
                        <a:pt x="722" y="1071"/>
                        <a:pt x="732" y="1081"/>
                        <a:pt x="756" y="1081"/>
                      </a:cubicBezTo>
                      <a:cubicBezTo>
                        <a:pt x="796" y="1081"/>
                        <a:pt x="836" y="1081"/>
                        <a:pt x="876" y="1081"/>
                      </a:cubicBezTo>
                      <a:cubicBezTo>
                        <a:pt x="900" y="1081"/>
                        <a:pt x="910" y="1071"/>
                        <a:pt x="910" y="1047"/>
                      </a:cubicBezTo>
                      <a:cubicBezTo>
                        <a:pt x="910" y="1015"/>
                        <a:pt x="910" y="983"/>
                        <a:pt x="910" y="951"/>
                      </a:cubicBezTo>
                      <a:close/>
                      <a:moveTo>
                        <a:pt x="284" y="1072"/>
                      </a:moveTo>
                      <a:cubicBezTo>
                        <a:pt x="295" y="1083"/>
                        <a:pt x="305" y="1085"/>
                        <a:pt x="316" y="1085"/>
                      </a:cubicBezTo>
                      <a:cubicBezTo>
                        <a:pt x="355" y="1085"/>
                        <a:pt x="395" y="1085"/>
                        <a:pt x="434" y="1085"/>
                      </a:cubicBezTo>
                      <a:cubicBezTo>
                        <a:pt x="460" y="1085"/>
                        <a:pt x="470" y="1075"/>
                        <a:pt x="470" y="1049"/>
                      </a:cubicBezTo>
                      <a:cubicBezTo>
                        <a:pt x="470" y="985"/>
                        <a:pt x="470" y="921"/>
                        <a:pt x="470" y="857"/>
                      </a:cubicBezTo>
                      <a:cubicBezTo>
                        <a:pt x="470" y="832"/>
                        <a:pt x="459" y="821"/>
                        <a:pt x="433" y="821"/>
                      </a:cubicBezTo>
                      <a:cubicBezTo>
                        <a:pt x="395" y="821"/>
                        <a:pt x="356" y="821"/>
                        <a:pt x="318" y="821"/>
                      </a:cubicBezTo>
                      <a:cubicBezTo>
                        <a:pt x="291" y="821"/>
                        <a:pt x="282" y="831"/>
                        <a:pt x="281" y="857"/>
                      </a:cubicBezTo>
                      <a:cubicBezTo>
                        <a:pt x="281" y="908"/>
                        <a:pt x="281" y="960"/>
                        <a:pt x="282" y="1011"/>
                      </a:cubicBezTo>
                      <a:cubicBezTo>
                        <a:pt x="282" y="1032"/>
                        <a:pt x="283" y="1054"/>
                        <a:pt x="284" y="10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65" name="Freeform 7"/>
                <p:cNvSpPr>
                  <a:spLocks/>
                </p:cNvSpPr>
                <p:nvPr/>
              </p:nvSpPr>
              <p:spPr bwMode="auto">
                <a:xfrm>
                  <a:off x="4002088" y="4548188"/>
                  <a:ext cx="525463" cy="184150"/>
                </a:xfrm>
                <a:custGeom>
                  <a:avLst/>
                  <a:gdLst>
                    <a:gd name="T0" fmla="*/ 330 w 1183"/>
                    <a:gd name="T1" fmla="*/ 212 h 413"/>
                    <a:gd name="T2" fmla="*/ 166 w 1183"/>
                    <a:gd name="T3" fmla="*/ 24 h 413"/>
                    <a:gd name="T4" fmla="*/ 180 w 1183"/>
                    <a:gd name="T5" fmla="*/ 28 h 413"/>
                    <a:gd name="T6" fmla="*/ 396 w 1183"/>
                    <a:gd name="T7" fmla="*/ 62 h 413"/>
                    <a:gd name="T8" fmla="*/ 618 w 1183"/>
                    <a:gd name="T9" fmla="*/ 27 h 413"/>
                    <a:gd name="T10" fmla="*/ 802 w 1183"/>
                    <a:gd name="T11" fmla="*/ 1 h 413"/>
                    <a:gd name="T12" fmla="*/ 1028 w 1183"/>
                    <a:gd name="T13" fmla="*/ 81 h 413"/>
                    <a:gd name="T14" fmla="*/ 1042 w 1183"/>
                    <a:gd name="T15" fmla="*/ 90 h 413"/>
                    <a:gd name="T16" fmla="*/ 1122 w 1183"/>
                    <a:gd name="T17" fmla="*/ 197 h 413"/>
                    <a:gd name="T18" fmla="*/ 1183 w 1183"/>
                    <a:gd name="T19" fmla="*/ 318 h 413"/>
                    <a:gd name="T20" fmla="*/ 1127 w 1183"/>
                    <a:gd name="T21" fmla="*/ 312 h 413"/>
                    <a:gd name="T22" fmla="*/ 1016 w 1183"/>
                    <a:gd name="T23" fmla="*/ 301 h 413"/>
                    <a:gd name="T24" fmla="*/ 769 w 1183"/>
                    <a:gd name="T25" fmla="*/ 289 h 413"/>
                    <a:gd name="T26" fmla="*/ 505 w 1183"/>
                    <a:gd name="T27" fmla="*/ 262 h 413"/>
                    <a:gd name="T28" fmla="*/ 485 w 1183"/>
                    <a:gd name="T29" fmla="*/ 261 h 413"/>
                    <a:gd name="T30" fmla="*/ 659 w 1183"/>
                    <a:gd name="T31" fmla="*/ 342 h 413"/>
                    <a:gd name="T32" fmla="*/ 271 w 1183"/>
                    <a:gd name="T33" fmla="*/ 376 h 413"/>
                    <a:gd name="T34" fmla="*/ 131 w 1183"/>
                    <a:gd name="T35" fmla="*/ 298 h 413"/>
                    <a:gd name="T36" fmla="*/ 0 w 1183"/>
                    <a:gd name="T37" fmla="*/ 154 h 413"/>
                    <a:gd name="T38" fmla="*/ 330 w 1183"/>
                    <a:gd name="T39" fmla="*/ 212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83" h="413">
                      <a:moveTo>
                        <a:pt x="330" y="212"/>
                      </a:moveTo>
                      <a:cubicBezTo>
                        <a:pt x="252" y="170"/>
                        <a:pt x="194" y="112"/>
                        <a:pt x="166" y="24"/>
                      </a:cubicBezTo>
                      <a:cubicBezTo>
                        <a:pt x="172" y="26"/>
                        <a:pt x="176" y="26"/>
                        <a:pt x="180" y="28"/>
                      </a:cubicBezTo>
                      <a:cubicBezTo>
                        <a:pt x="249" y="57"/>
                        <a:pt x="321" y="67"/>
                        <a:pt x="396" y="62"/>
                      </a:cubicBezTo>
                      <a:cubicBezTo>
                        <a:pt x="471" y="58"/>
                        <a:pt x="545" y="42"/>
                        <a:pt x="618" y="27"/>
                      </a:cubicBezTo>
                      <a:cubicBezTo>
                        <a:pt x="679" y="15"/>
                        <a:pt x="739" y="3"/>
                        <a:pt x="802" y="1"/>
                      </a:cubicBezTo>
                      <a:cubicBezTo>
                        <a:pt x="887" y="0"/>
                        <a:pt x="963" y="25"/>
                        <a:pt x="1028" y="81"/>
                      </a:cubicBezTo>
                      <a:cubicBezTo>
                        <a:pt x="1032" y="85"/>
                        <a:pt x="1038" y="88"/>
                        <a:pt x="1042" y="90"/>
                      </a:cubicBezTo>
                      <a:cubicBezTo>
                        <a:pt x="1070" y="126"/>
                        <a:pt x="1100" y="159"/>
                        <a:pt x="1122" y="197"/>
                      </a:cubicBezTo>
                      <a:cubicBezTo>
                        <a:pt x="1144" y="235"/>
                        <a:pt x="1165" y="274"/>
                        <a:pt x="1183" y="318"/>
                      </a:cubicBezTo>
                      <a:cubicBezTo>
                        <a:pt x="1163" y="316"/>
                        <a:pt x="1145" y="314"/>
                        <a:pt x="1127" y="312"/>
                      </a:cubicBezTo>
                      <a:cubicBezTo>
                        <a:pt x="1090" y="308"/>
                        <a:pt x="1053" y="304"/>
                        <a:pt x="1016" y="301"/>
                      </a:cubicBezTo>
                      <a:cubicBezTo>
                        <a:pt x="966" y="298"/>
                        <a:pt x="788" y="290"/>
                        <a:pt x="769" y="289"/>
                      </a:cubicBezTo>
                      <a:cubicBezTo>
                        <a:pt x="680" y="283"/>
                        <a:pt x="592" y="279"/>
                        <a:pt x="505" y="262"/>
                      </a:cubicBezTo>
                      <a:cubicBezTo>
                        <a:pt x="498" y="261"/>
                        <a:pt x="492" y="261"/>
                        <a:pt x="485" y="261"/>
                      </a:cubicBezTo>
                      <a:cubicBezTo>
                        <a:pt x="542" y="287"/>
                        <a:pt x="599" y="314"/>
                        <a:pt x="659" y="342"/>
                      </a:cubicBezTo>
                      <a:cubicBezTo>
                        <a:pt x="521" y="403"/>
                        <a:pt x="381" y="413"/>
                        <a:pt x="271" y="376"/>
                      </a:cubicBezTo>
                      <a:cubicBezTo>
                        <a:pt x="220" y="359"/>
                        <a:pt x="173" y="332"/>
                        <a:pt x="131" y="298"/>
                      </a:cubicBezTo>
                      <a:cubicBezTo>
                        <a:pt x="83" y="260"/>
                        <a:pt x="0" y="154"/>
                        <a:pt x="0" y="154"/>
                      </a:cubicBezTo>
                      <a:cubicBezTo>
                        <a:pt x="0" y="154"/>
                        <a:pt x="172" y="208"/>
                        <a:pt x="330" y="21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grpSp>
      </p:grpSp>
      <p:sp>
        <p:nvSpPr>
          <p:cNvPr id="78" name="Freeform 6"/>
          <p:cNvSpPr>
            <a:spLocks noEditPoints="1"/>
          </p:cNvSpPr>
          <p:nvPr/>
        </p:nvSpPr>
        <p:spPr bwMode="auto">
          <a:xfrm>
            <a:off x="4290742" y="4142730"/>
            <a:ext cx="326502" cy="185897"/>
          </a:xfrm>
          <a:custGeom>
            <a:avLst/>
            <a:gdLst>
              <a:gd name="T0" fmla="*/ 551 w 555"/>
              <a:gd name="T1" fmla="*/ 69 h 316"/>
              <a:gd name="T2" fmla="*/ 529 w 555"/>
              <a:gd name="T3" fmla="*/ 59 h 316"/>
              <a:gd name="T4" fmla="*/ 487 w 555"/>
              <a:gd name="T5" fmla="*/ 59 h 316"/>
              <a:gd name="T6" fmla="*/ 487 w 555"/>
              <a:gd name="T7" fmla="*/ 71 h 316"/>
              <a:gd name="T8" fmla="*/ 529 w 555"/>
              <a:gd name="T9" fmla="*/ 71 h 316"/>
              <a:gd name="T10" fmla="*/ 541 w 555"/>
              <a:gd name="T11" fmla="*/ 76 h 316"/>
              <a:gd name="T12" fmla="*/ 542 w 555"/>
              <a:gd name="T13" fmla="*/ 80 h 316"/>
              <a:gd name="T14" fmla="*/ 541 w 555"/>
              <a:gd name="T15" fmla="*/ 83 h 316"/>
              <a:gd name="T16" fmla="*/ 468 w 555"/>
              <a:gd name="T17" fmla="*/ 294 h 316"/>
              <a:gd name="T18" fmla="*/ 468 w 555"/>
              <a:gd name="T19" fmla="*/ 223 h 316"/>
              <a:gd name="T20" fmla="*/ 0 w 555"/>
              <a:gd name="T21" fmla="*/ 223 h 316"/>
              <a:gd name="T22" fmla="*/ 0 w 555"/>
              <a:gd name="T23" fmla="*/ 310 h 316"/>
              <a:gd name="T24" fmla="*/ 0 w 555"/>
              <a:gd name="T25" fmla="*/ 310 h 316"/>
              <a:gd name="T26" fmla="*/ 0 w 555"/>
              <a:gd name="T27" fmla="*/ 316 h 316"/>
              <a:gd name="T28" fmla="*/ 473 w 555"/>
              <a:gd name="T29" fmla="*/ 316 h 316"/>
              <a:gd name="T30" fmla="*/ 553 w 555"/>
              <a:gd name="T31" fmla="*/ 87 h 316"/>
              <a:gd name="T32" fmla="*/ 551 w 555"/>
              <a:gd name="T33" fmla="*/ 69 h 316"/>
              <a:gd name="T34" fmla="*/ 468 w 555"/>
              <a:gd name="T35" fmla="*/ 24 h 316"/>
              <a:gd name="T36" fmla="*/ 443 w 555"/>
              <a:gd name="T37" fmla="*/ 0 h 316"/>
              <a:gd name="T38" fmla="*/ 24 w 555"/>
              <a:gd name="T39" fmla="*/ 0 h 316"/>
              <a:gd name="T40" fmla="*/ 0 w 555"/>
              <a:gd name="T41" fmla="*/ 24 h 316"/>
              <a:gd name="T42" fmla="*/ 0 w 555"/>
              <a:gd name="T43" fmla="*/ 196 h 316"/>
              <a:gd name="T44" fmla="*/ 468 w 555"/>
              <a:gd name="T45" fmla="*/ 196 h 316"/>
              <a:gd name="T46" fmla="*/ 468 w 555"/>
              <a:gd name="T47" fmla="*/ 2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5" h="316">
                <a:moveTo>
                  <a:pt x="551" y="69"/>
                </a:moveTo>
                <a:cubicBezTo>
                  <a:pt x="547" y="63"/>
                  <a:pt x="539" y="59"/>
                  <a:pt x="529" y="59"/>
                </a:cubicBezTo>
                <a:cubicBezTo>
                  <a:pt x="487" y="59"/>
                  <a:pt x="487" y="59"/>
                  <a:pt x="487" y="59"/>
                </a:cubicBezTo>
                <a:cubicBezTo>
                  <a:pt x="487" y="71"/>
                  <a:pt x="487" y="71"/>
                  <a:pt x="487" y="71"/>
                </a:cubicBezTo>
                <a:cubicBezTo>
                  <a:pt x="529" y="71"/>
                  <a:pt x="529" y="71"/>
                  <a:pt x="529" y="71"/>
                </a:cubicBezTo>
                <a:cubicBezTo>
                  <a:pt x="535" y="71"/>
                  <a:pt x="539" y="73"/>
                  <a:pt x="541" y="76"/>
                </a:cubicBezTo>
                <a:cubicBezTo>
                  <a:pt x="542" y="77"/>
                  <a:pt x="542" y="78"/>
                  <a:pt x="542" y="80"/>
                </a:cubicBezTo>
                <a:cubicBezTo>
                  <a:pt x="542" y="80"/>
                  <a:pt x="542" y="82"/>
                  <a:pt x="541" y="83"/>
                </a:cubicBezTo>
                <a:cubicBezTo>
                  <a:pt x="541" y="83"/>
                  <a:pt x="485" y="245"/>
                  <a:pt x="468" y="294"/>
                </a:cubicBezTo>
                <a:cubicBezTo>
                  <a:pt x="468" y="223"/>
                  <a:pt x="468" y="223"/>
                  <a:pt x="468" y="223"/>
                </a:cubicBezTo>
                <a:cubicBezTo>
                  <a:pt x="0" y="223"/>
                  <a:pt x="0" y="223"/>
                  <a:pt x="0" y="223"/>
                </a:cubicBezTo>
                <a:cubicBezTo>
                  <a:pt x="0" y="310"/>
                  <a:pt x="0" y="310"/>
                  <a:pt x="0" y="310"/>
                </a:cubicBezTo>
                <a:cubicBezTo>
                  <a:pt x="0" y="310"/>
                  <a:pt x="0" y="310"/>
                  <a:pt x="0" y="310"/>
                </a:cubicBezTo>
                <a:cubicBezTo>
                  <a:pt x="0" y="316"/>
                  <a:pt x="0" y="316"/>
                  <a:pt x="0" y="316"/>
                </a:cubicBezTo>
                <a:cubicBezTo>
                  <a:pt x="473" y="316"/>
                  <a:pt x="473" y="316"/>
                  <a:pt x="473" y="316"/>
                </a:cubicBezTo>
                <a:cubicBezTo>
                  <a:pt x="553" y="87"/>
                  <a:pt x="553" y="87"/>
                  <a:pt x="553" y="87"/>
                </a:cubicBezTo>
                <a:cubicBezTo>
                  <a:pt x="555" y="80"/>
                  <a:pt x="555" y="74"/>
                  <a:pt x="551" y="69"/>
                </a:cubicBezTo>
                <a:close/>
                <a:moveTo>
                  <a:pt x="468" y="24"/>
                </a:moveTo>
                <a:cubicBezTo>
                  <a:pt x="468" y="11"/>
                  <a:pt x="456" y="0"/>
                  <a:pt x="443" y="0"/>
                </a:cubicBezTo>
                <a:cubicBezTo>
                  <a:pt x="24" y="0"/>
                  <a:pt x="24" y="0"/>
                  <a:pt x="24" y="0"/>
                </a:cubicBezTo>
                <a:cubicBezTo>
                  <a:pt x="11" y="0"/>
                  <a:pt x="0" y="11"/>
                  <a:pt x="0" y="24"/>
                </a:cubicBezTo>
                <a:cubicBezTo>
                  <a:pt x="0" y="196"/>
                  <a:pt x="0" y="196"/>
                  <a:pt x="0" y="196"/>
                </a:cubicBezTo>
                <a:cubicBezTo>
                  <a:pt x="468" y="196"/>
                  <a:pt x="468" y="196"/>
                  <a:pt x="468" y="196"/>
                </a:cubicBezTo>
                <a:lnTo>
                  <a:pt x="468" y="2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51"/>
          <p:cNvSpPr>
            <a:spLocks noEditPoints="1"/>
          </p:cNvSpPr>
          <p:nvPr/>
        </p:nvSpPr>
        <p:spPr bwMode="auto">
          <a:xfrm rot="1581059">
            <a:off x="5132167" y="4149157"/>
            <a:ext cx="187550" cy="200151"/>
          </a:xfrm>
          <a:custGeom>
            <a:avLst/>
            <a:gdLst>
              <a:gd name="T0" fmla="*/ 237 w 592"/>
              <a:gd name="T1" fmla="*/ 449 h 632"/>
              <a:gd name="T2" fmla="*/ 363 w 592"/>
              <a:gd name="T3" fmla="*/ 497 h 632"/>
              <a:gd name="T4" fmla="*/ 292 w 592"/>
              <a:gd name="T5" fmla="*/ 357 h 632"/>
              <a:gd name="T6" fmla="*/ 264 w 592"/>
              <a:gd name="T7" fmla="*/ 363 h 632"/>
              <a:gd name="T8" fmla="*/ 47 w 592"/>
              <a:gd name="T9" fmla="*/ 306 h 632"/>
              <a:gd name="T10" fmla="*/ 148 w 592"/>
              <a:gd name="T11" fmla="*/ 74 h 632"/>
              <a:gd name="T12" fmla="*/ 122 w 592"/>
              <a:gd name="T13" fmla="*/ 23 h 632"/>
              <a:gd name="T14" fmla="*/ 166 w 592"/>
              <a:gd name="T15" fmla="*/ 0 h 632"/>
              <a:gd name="T16" fmla="*/ 192 w 592"/>
              <a:gd name="T17" fmla="*/ 52 h 632"/>
              <a:gd name="T18" fmla="*/ 434 w 592"/>
              <a:gd name="T19" fmla="*/ 108 h 632"/>
              <a:gd name="T20" fmla="*/ 327 w 592"/>
              <a:gd name="T21" fmla="*/ 163 h 632"/>
              <a:gd name="T22" fmla="*/ 232 w 592"/>
              <a:gd name="T23" fmla="*/ 130 h 632"/>
              <a:gd name="T24" fmla="*/ 292 w 592"/>
              <a:gd name="T25" fmla="*/ 248 h 632"/>
              <a:gd name="T26" fmla="*/ 335 w 592"/>
              <a:gd name="T27" fmla="*/ 238 h 632"/>
              <a:gd name="T28" fmla="*/ 564 w 592"/>
              <a:gd name="T29" fmla="*/ 317 h 632"/>
              <a:gd name="T30" fmla="*/ 447 w 592"/>
              <a:gd name="T31" fmla="*/ 552 h 632"/>
              <a:gd name="T32" fmla="*/ 476 w 592"/>
              <a:gd name="T33" fmla="*/ 609 h 632"/>
              <a:gd name="T34" fmla="*/ 431 w 592"/>
              <a:gd name="T35" fmla="*/ 632 h 632"/>
              <a:gd name="T36" fmla="*/ 402 w 592"/>
              <a:gd name="T37" fmla="*/ 575 h 632"/>
              <a:gd name="T38" fmla="*/ 131 w 592"/>
              <a:gd name="T39" fmla="*/ 503 h 632"/>
              <a:gd name="T40" fmla="*/ 237 w 592"/>
              <a:gd name="T41" fmla="*/ 449 h 632"/>
              <a:gd name="T42" fmla="*/ 188 w 592"/>
              <a:gd name="T43" fmla="*/ 152 h 632"/>
              <a:gd name="T44" fmla="*/ 148 w 592"/>
              <a:gd name="T45" fmla="*/ 242 h 632"/>
              <a:gd name="T46" fmla="*/ 243 w 592"/>
              <a:gd name="T47" fmla="*/ 262 h 632"/>
              <a:gd name="T48" fmla="*/ 188 w 592"/>
              <a:gd name="T49" fmla="*/ 152 h 632"/>
              <a:gd name="T50" fmla="*/ 407 w 592"/>
              <a:gd name="T51" fmla="*/ 474 h 632"/>
              <a:gd name="T52" fmla="*/ 455 w 592"/>
              <a:gd name="T53" fmla="*/ 367 h 632"/>
              <a:gd name="T54" fmla="*/ 342 w 592"/>
              <a:gd name="T55" fmla="*/ 346 h 632"/>
              <a:gd name="T56" fmla="*/ 407 w 592"/>
              <a:gd name="T57" fmla="*/ 474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2" h="632">
                <a:moveTo>
                  <a:pt x="237" y="449"/>
                </a:moveTo>
                <a:cubicBezTo>
                  <a:pt x="262" y="500"/>
                  <a:pt x="313" y="512"/>
                  <a:pt x="363" y="497"/>
                </a:cubicBezTo>
                <a:cubicBezTo>
                  <a:pt x="292" y="357"/>
                  <a:pt x="292" y="357"/>
                  <a:pt x="292" y="357"/>
                </a:cubicBezTo>
                <a:cubicBezTo>
                  <a:pt x="285" y="357"/>
                  <a:pt x="275" y="360"/>
                  <a:pt x="264" y="363"/>
                </a:cubicBezTo>
                <a:cubicBezTo>
                  <a:pt x="181" y="384"/>
                  <a:pt x="92" y="395"/>
                  <a:pt x="47" y="306"/>
                </a:cubicBezTo>
                <a:cubicBezTo>
                  <a:pt x="0" y="214"/>
                  <a:pt x="61" y="125"/>
                  <a:pt x="148" y="74"/>
                </a:cubicBezTo>
                <a:cubicBezTo>
                  <a:pt x="122" y="23"/>
                  <a:pt x="122" y="23"/>
                  <a:pt x="122" y="23"/>
                </a:cubicBezTo>
                <a:cubicBezTo>
                  <a:pt x="166" y="0"/>
                  <a:pt x="166" y="0"/>
                  <a:pt x="166" y="0"/>
                </a:cubicBezTo>
                <a:cubicBezTo>
                  <a:pt x="192" y="52"/>
                  <a:pt x="192" y="52"/>
                  <a:pt x="192" y="52"/>
                </a:cubicBezTo>
                <a:cubicBezTo>
                  <a:pt x="286" y="15"/>
                  <a:pt x="381" y="18"/>
                  <a:pt x="434" y="108"/>
                </a:cubicBezTo>
                <a:cubicBezTo>
                  <a:pt x="327" y="163"/>
                  <a:pt x="327" y="163"/>
                  <a:pt x="327" y="163"/>
                </a:cubicBezTo>
                <a:cubicBezTo>
                  <a:pt x="308" y="127"/>
                  <a:pt x="266" y="113"/>
                  <a:pt x="232" y="130"/>
                </a:cubicBezTo>
                <a:cubicBezTo>
                  <a:pt x="292" y="248"/>
                  <a:pt x="292" y="248"/>
                  <a:pt x="292" y="248"/>
                </a:cubicBezTo>
                <a:cubicBezTo>
                  <a:pt x="306" y="245"/>
                  <a:pt x="319" y="242"/>
                  <a:pt x="335" y="238"/>
                </a:cubicBezTo>
                <a:cubicBezTo>
                  <a:pt x="501" y="199"/>
                  <a:pt x="541" y="272"/>
                  <a:pt x="564" y="317"/>
                </a:cubicBezTo>
                <a:cubicBezTo>
                  <a:pt x="583" y="355"/>
                  <a:pt x="592" y="468"/>
                  <a:pt x="447" y="552"/>
                </a:cubicBezTo>
                <a:cubicBezTo>
                  <a:pt x="476" y="609"/>
                  <a:pt x="476" y="609"/>
                  <a:pt x="476" y="609"/>
                </a:cubicBezTo>
                <a:cubicBezTo>
                  <a:pt x="431" y="632"/>
                  <a:pt x="431" y="632"/>
                  <a:pt x="431" y="632"/>
                </a:cubicBezTo>
                <a:cubicBezTo>
                  <a:pt x="402" y="575"/>
                  <a:pt x="402" y="575"/>
                  <a:pt x="402" y="575"/>
                </a:cubicBezTo>
                <a:cubicBezTo>
                  <a:pt x="287" y="624"/>
                  <a:pt x="195" y="603"/>
                  <a:pt x="131" y="503"/>
                </a:cubicBezTo>
                <a:lnTo>
                  <a:pt x="237" y="449"/>
                </a:lnTo>
                <a:close/>
                <a:moveTo>
                  <a:pt x="188" y="152"/>
                </a:moveTo>
                <a:cubicBezTo>
                  <a:pt x="154" y="170"/>
                  <a:pt x="129" y="205"/>
                  <a:pt x="148" y="242"/>
                </a:cubicBezTo>
                <a:cubicBezTo>
                  <a:pt x="163" y="272"/>
                  <a:pt x="190" y="276"/>
                  <a:pt x="243" y="262"/>
                </a:cubicBezTo>
                <a:lnTo>
                  <a:pt x="188" y="152"/>
                </a:lnTo>
                <a:close/>
                <a:moveTo>
                  <a:pt x="407" y="474"/>
                </a:moveTo>
                <a:cubicBezTo>
                  <a:pt x="442" y="452"/>
                  <a:pt x="477" y="410"/>
                  <a:pt x="455" y="367"/>
                </a:cubicBezTo>
                <a:cubicBezTo>
                  <a:pt x="437" y="332"/>
                  <a:pt x="408" y="329"/>
                  <a:pt x="342" y="346"/>
                </a:cubicBezTo>
                <a:lnTo>
                  <a:pt x="407" y="47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1" name="Freeform 17"/>
          <p:cNvSpPr>
            <a:spLocks noEditPoints="1"/>
          </p:cNvSpPr>
          <p:nvPr/>
        </p:nvSpPr>
        <p:spPr bwMode="auto">
          <a:xfrm>
            <a:off x="6035455" y="4131126"/>
            <a:ext cx="155474" cy="222137"/>
          </a:xfrm>
          <a:custGeom>
            <a:avLst/>
            <a:gdLst>
              <a:gd name="T0" fmla="*/ 179 w 300"/>
              <a:gd name="T1" fmla="*/ 0 h 429"/>
              <a:gd name="T2" fmla="*/ 188 w 300"/>
              <a:gd name="T3" fmla="*/ 2 h 429"/>
              <a:gd name="T4" fmla="*/ 299 w 300"/>
              <a:gd name="T5" fmla="*/ 133 h 429"/>
              <a:gd name="T6" fmla="*/ 278 w 300"/>
              <a:gd name="T7" fmla="*/ 217 h 429"/>
              <a:gd name="T8" fmla="*/ 205 w 300"/>
              <a:gd name="T9" fmla="*/ 343 h 429"/>
              <a:gd name="T10" fmla="*/ 157 w 300"/>
              <a:gd name="T11" fmla="*/ 426 h 429"/>
              <a:gd name="T12" fmla="*/ 156 w 300"/>
              <a:gd name="T13" fmla="*/ 429 h 429"/>
              <a:gd name="T14" fmla="*/ 153 w 300"/>
              <a:gd name="T15" fmla="*/ 426 h 429"/>
              <a:gd name="T16" fmla="*/ 38 w 300"/>
              <a:gd name="T17" fmla="*/ 225 h 429"/>
              <a:gd name="T18" fmla="*/ 17 w 300"/>
              <a:gd name="T19" fmla="*/ 183 h 429"/>
              <a:gd name="T20" fmla="*/ 71 w 300"/>
              <a:gd name="T21" fmla="*/ 26 h 429"/>
              <a:gd name="T22" fmla="*/ 128 w 300"/>
              <a:gd name="T23" fmla="*/ 1 h 429"/>
              <a:gd name="T24" fmla="*/ 131 w 300"/>
              <a:gd name="T25" fmla="*/ 0 h 429"/>
              <a:gd name="T26" fmla="*/ 179 w 300"/>
              <a:gd name="T27" fmla="*/ 0 h 429"/>
              <a:gd name="T28" fmla="*/ 245 w 300"/>
              <a:gd name="T29" fmla="*/ 142 h 429"/>
              <a:gd name="T30" fmla="*/ 156 w 300"/>
              <a:gd name="T31" fmla="*/ 52 h 429"/>
              <a:gd name="T32" fmla="*/ 65 w 300"/>
              <a:gd name="T33" fmla="*/ 141 h 429"/>
              <a:gd name="T34" fmla="*/ 155 w 300"/>
              <a:gd name="T35" fmla="*/ 232 h 429"/>
              <a:gd name="T36" fmla="*/ 245 w 300"/>
              <a:gd name="T37" fmla="*/ 14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0" h="429">
                <a:moveTo>
                  <a:pt x="179" y="0"/>
                </a:moveTo>
                <a:cubicBezTo>
                  <a:pt x="181" y="1"/>
                  <a:pt x="185" y="1"/>
                  <a:pt x="188" y="2"/>
                </a:cubicBezTo>
                <a:cubicBezTo>
                  <a:pt x="249" y="16"/>
                  <a:pt x="296" y="70"/>
                  <a:pt x="299" y="133"/>
                </a:cubicBezTo>
                <a:cubicBezTo>
                  <a:pt x="300" y="163"/>
                  <a:pt x="293" y="191"/>
                  <a:pt x="278" y="217"/>
                </a:cubicBezTo>
                <a:cubicBezTo>
                  <a:pt x="253" y="259"/>
                  <a:pt x="229" y="301"/>
                  <a:pt x="205" y="343"/>
                </a:cubicBezTo>
                <a:cubicBezTo>
                  <a:pt x="189" y="371"/>
                  <a:pt x="173" y="398"/>
                  <a:pt x="157" y="426"/>
                </a:cubicBezTo>
                <a:cubicBezTo>
                  <a:pt x="157" y="427"/>
                  <a:pt x="156" y="428"/>
                  <a:pt x="156" y="429"/>
                </a:cubicBezTo>
                <a:cubicBezTo>
                  <a:pt x="154" y="428"/>
                  <a:pt x="154" y="427"/>
                  <a:pt x="153" y="426"/>
                </a:cubicBezTo>
                <a:cubicBezTo>
                  <a:pt x="115" y="359"/>
                  <a:pt x="76" y="292"/>
                  <a:pt x="38" y="225"/>
                </a:cubicBezTo>
                <a:cubicBezTo>
                  <a:pt x="30" y="211"/>
                  <a:pt x="22" y="198"/>
                  <a:pt x="17" y="183"/>
                </a:cubicBezTo>
                <a:cubicBezTo>
                  <a:pt x="0" y="125"/>
                  <a:pt x="22" y="61"/>
                  <a:pt x="71" y="26"/>
                </a:cubicBezTo>
                <a:cubicBezTo>
                  <a:pt x="88" y="13"/>
                  <a:pt x="107" y="5"/>
                  <a:pt x="128" y="1"/>
                </a:cubicBezTo>
                <a:cubicBezTo>
                  <a:pt x="129" y="1"/>
                  <a:pt x="130" y="1"/>
                  <a:pt x="131" y="0"/>
                </a:cubicBezTo>
                <a:cubicBezTo>
                  <a:pt x="147" y="0"/>
                  <a:pt x="163" y="0"/>
                  <a:pt x="179" y="0"/>
                </a:cubicBezTo>
                <a:close/>
                <a:moveTo>
                  <a:pt x="245" y="142"/>
                </a:moveTo>
                <a:cubicBezTo>
                  <a:pt x="245" y="92"/>
                  <a:pt x="205" y="52"/>
                  <a:pt x="156" y="52"/>
                </a:cubicBezTo>
                <a:cubicBezTo>
                  <a:pt x="106" y="52"/>
                  <a:pt x="66" y="92"/>
                  <a:pt x="65" y="141"/>
                </a:cubicBezTo>
                <a:cubicBezTo>
                  <a:pt x="65" y="192"/>
                  <a:pt x="106" y="232"/>
                  <a:pt x="155" y="232"/>
                </a:cubicBezTo>
                <a:cubicBezTo>
                  <a:pt x="205" y="232"/>
                  <a:pt x="245" y="192"/>
                  <a:pt x="245" y="14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84" name="Group 83"/>
          <p:cNvGrpSpPr/>
          <p:nvPr/>
        </p:nvGrpSpPr>
        <p:grpSpPr>
          <a:xfrm>
            <a:off x="6770299" y="4123331"/>
            <a:ext cx="252884" cy="222746"/>
            <a:chOff x="-2130425" y="1655763"/>
            <a:chExt cx="1465262" cy="1290637"/>
          </a:xfrm>
          <a:solidFill>
            <a:schemeClr val="bg1"/>
          </a:solidFill>
        </p:grpSpPr>
        <p:sp>
          <p:nvSpPr>
            <p:cNvPr id="85" name="Freeform 6"/>
            <p:cNvSpPr>
              <a:spLocks/>
            </p:cNvSpPr>
            <p:nvPr/>
          </p:nvSpPr>
          <p:spPr bwMode="auto">
            <a:xfrm>
              <a:off x="-2130425" y="1655763"/>
              <a:ext cx="1465262" cy="630238"/>
            </a:xfrm>
            <a:custGeom>
              <a:avLst/>
              <a:gdLst>
                <a:gd name="T0" fmla="*/ 0 w 391"/>
                <a:gd name="T1" fmla="*/ 87 h 168"/>
                <a:gd name="T2" fmla="*/ 3 w 391"/>
                <a:gd name="T3" fmla="*/ 86 h 168"/>
                <a:gd name="T4" fmla="*/ 202 w 391"/>
                <a:gd name="T5" fmla="*/ 1 h 168"/>
                <a:gd name="T6" fmla="*/ 206 w 391"/>
                <a:gd name="T7" fmla="*/ 1 h 168"/>
                <a:gd name="T8" fmla="*/ 389 w 391"/>
                <a:gd name="T9" fmla="*/ 70 h 168"/>
                <a:gd name="T10" fmla="*/ 390 w 391"/>
                <a:gd name="T11" fmla="*/ 71 h 168"/>
                <a:gd name="T12" fmla="*/ 391 w 391"/>
                <a:gd name="T13" fmla="*/ 72 h 168"/>
                <a:gd name="T14" fmla="*/ 390 w 391"/>
                <a:gd name="T15" fmla="*/ 73 h 168"/>
                <a:gd name="T16" fmla="*/ 388 w 391"/>
                <a:gd name="T17" fmla="*/ 74 h 168"/>
                <a:gd name="T18" fmla="*/ 195 w 391"/>
                <a:gd name="T19" fmla="*/ 167 h 168"/>
                <a:gd name="T20" fmla="*/ 191 w 391"/>
                <a:gd name="T21" fmla="*/ 167 h 168"/>
                <a:gd name="T22" fmla="*/ 3 w 391"/>
                <a:gd name="T23" fmla="*/ 88 h 168"/>
                <a:gd name="T24" fmla="*/ 0 w 391"/>
                <a:gd name="T25" fmla="*/ 8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1" h="168">
                  <a:moveTo>
                    <a:pt x="0" y="87"/>
                  </a:moveTo>
                  <a:cubicBezTo>
                    <a:pt x="1" y="87"/>
                    <a:pt x="2" y="86"/>
                    <a:pt x="3" y="86"/>
                  </a:cubicBezTo>
                  <a:cubicBezTo>
                    <a:pt x="69" y="58"/>
                    <a:pt x="135" y="29"/>
                    <a:pt x="202" y="1"/>
                  </a:cubicBezTo>
                  <a:cubicBezTo>
                    <a:pt x="203" y="0"/>
                    <a:pt x="205" y="0"/>
                    <a:pt x="206" y="1"/>
                  </a:cubicBezTo>
                  <a:cubicBezTo>
                    <a:pt x="267" y="24"/>
                    <a:pt x="328" y="47"/>
                    <a:pt x="389" y="70"/>
                  </a:cubicBezTo>
                  <a:cubicBezTo>
                    <a:pt x="389" y="71"/>
                    <a:pt x="390" y="71"/>
                    <a:pt x="390" y="71"/>
                  </a:cubicBezTo>
                  <a:cubicBezTo>
                    <a:pt x="391" y="71"/>
                    <a:pt x="391" y="72"/>
                    <a:pt x="391" y="72"/>
                  </a:cubicBezTo>
                  <a:cubicBezTo>
                    <a:pt x="391" y="72"/>
                    <a:pt x="391" y="73"/>
                    <a:pt x="390" y="73"/>
                  </a:cubicBezTo>
                  <a:cubicBezTo>
                    <a:pt x="390" y="74"/>
                    <a:pt x="389" y="74"/>
                    <a:pt x="388" y="74"/>
                  </a:cubicBezTo>
                  <a:cubicBezTo>
                    <a:pt x="324" y="105"/>
                    <a:pt x="260" y="136"/>
                    <a:pt x="195" y="167"/>
                  </a:cubicBezTo>
                  <a:cubicBezTo>
                    <a:pt x="194" y="168"/>
                    <a:pt x="192" y="168"/>
                    <a:pt x="191" y="167"/>
                  </a:cubicBezTo>
                  <a:cubicBezTo>
                    <a:pt x="128" y="141"/>
                    <a:pt x="65" y="115"/>
                    <a:pt x="3" y="88"/>
                  </a:cubicBezTo>
                  <a:cubicBezTo>
                    <a:pt x="2" y="88"/>
                    <a:pt x="1" y="88"/>
                    <a:pt x="0"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7"/>
            <p:cNvSpPr>
              <a:spLocks/>
            </p:cNvSpPr>
            <p:nvPr/>
          </p:nvSpPr>
          <p:spPr bwMode="auto">
            <a:xfrm>
              <a:off x="-2130425" y="2166938"/>
              <a:ext cx="1465262" cy="457200"/>
            </a:xfrm>
            <a:custGeom>
              <a:avLst/>
              <a:gdLst>
                <a:gd name="T0" fmla="*/ 0 w 391"/>
                <a:gd name="T1" fmla="*/ 41 h 122"/>
                <a:gd name="T2" fmla="*/ 11 w 391"/>
                <a:gd name="T3" fmla="*/ 37 h 122"/>
                <a:gd name="T4" fmla="*/ 75 w 391"/>
                <a:gd name="T5" fmla="*/ 11 h 122"/>
                <a:gd name="T6" fmla="*/ 79 w 391"/>
                <a:gd name="T7" fmla="*/ 11 h 122"/>
                <a:gd name="T8" fmla="*/ 192 w 391"/>
                <a:gd name="T9" fmla="*/ 58 h 122"/>
                <a:gd name="T10" fmla="*/ 196 w 391"/>
                <a:gd name="T11" fmla="*/ 58 h 122"/>
                <a:gd name="T12" fmla="*/ 314 w 391"/>
                <a:gd name="T13" fmla="*/ 1 h 122"/>
                <a:gd name="T14" fmla="*/ 318 w 391"/>
                <a:gd name="T15" fmla="*/ 1 h 122"/>
                <a:gd name="T16" fmla="*/ 389 w 391"/>
                <a:gd name="T17" fmla="*/ 25 h 122"/>
                <a:gd name="T18" fmla="*/ 391 w 391"/>
                <a:gd name="T19" fmla="*/ 26 h 122"/>
                <a:gd name="T20" fmla="*/ 389 w 391"/>
                <a:gd name="T21" fmla="*/ 28 h 122"/>
                <a:gd name="T22" fmla="*/ 195 w 391"/>
                <a:gd name="T23" fmla="*/ 121 h 122"/>
                <a:gd name="T24" fmla="*/ 191 w 391"/>
                <a:gd name="T25" fmla="*/ 121 h 122"/>
                <a:gd name="T26" fmla="*/ 3 w 391"/>
                <a:gd name="T27" fmla="*/ 43 h 122"/>
                <a:gd name="T28" fmla="*/ 0 w 391"/>
                <a:gd name="T29" fmla="*/ 4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 h="122">
                  <a:moveTo>
                    <a:pt x="0" y="41"/>
                  </a:moveTo>
                  <a:cubicBezTo>
                    <a:pt x="4" y="40"/>
                    <a:pt x="8" y="38"/>
                    <a:pt x="11" y="37"/>
                  </a:cubicBezTo>
                  <a:cubicBezTo>
                    <a:pt x="32" y="28"/>
                    <a:pt x="54" y="20"/>
                    <a:pt x="75" y="11"/>
                  </a:cubicBezTo>
                  <a:cubicBezTo>
                    <a:pt x="77" y="10"/>
                    <a:pt x="78" y="10"/>
                    <a:pt x="79" y="11"/>
                  </a:cubicBezTo>
                  <a:cubicBezTo>
                    <a:pt x="117" y="27"/>
                    <a:pt x="154" y="42"/>
                    <a:pt x="192" y="58"/>
                  </a:cubicBezTo>
                  <a:cubicBezTo>
                    <a:pt x="193" y="59"/>
                    <a:pt x="195" y="59"/>
                    <a:pt x="196" y="58"/>
                  </a:cubicBezTo>
                  <a:cubicBezTo>
                    <a:pt x="235" y="39"/>
                    <a:pt x="275" y="20"/>
                    <a:pt x="314" y="1"/>
                  </a:cubicBezTo>
                  <a:cubicBezTo>
                    <a:pt x="316" y="0"/>
                    <a:pt x="317" y="0"/>
                    <a:pt x="318" y="1"/>
                  </a:cubicBezTo>
                  <a:cubicBezTo>
                    <a:pt x="342" y="9"/>
                    <a:pt x="366" y="17"/>
                    <a:pt x="389" y="25"/>
                  </a:cubicBezTo>
                  <a:cubicBezTo>
                    <a:pt x="390" y="25"/>
                    <a:pt x="391" y="26"/>
                    <a:pt x="391" y="26"/>
                  </a:cubicBezTo>
                  <a:cubicBezTo>
                    <a:pt x="391" y="27"/>
                    <a:pt x="390" y="27"/>
                    <a:pt x="389" y="28"/>
                  </a:cubicBezTo>
                  <a:cubicBezTo>
                    <a:pt x="325" y="59"/>
                    <a:pt x="260" y="90"/>
                    <a:pt x="195" y="121"/>
                  </a:cubicBezTo>
                  <a:cubicBezTo>
                    <a:pt x="194" y="122"/>
                    <a:pt x="192" y="122"/>
                    <a:pt x="191" y="121"/>
                  </a:cubicBezTo>
                  <a:cubicBezTo>
                    <a:pt x="128" y="95"/>
                    <a:pt x="66" y="69"/>
                    <a:pt x="3" y="43"/>
                  </a:cubicBezTo>
                  <a:cubicBezTo>
                    <a:pt x="2" y="42"/>
                    <a:pt x="1" y="42"/>
                    <a:pt x="0"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
            <p:cNvSpPr>
              <a:spLocks/>
            </p:cNvSpPr>
            <p:nvPr/>
          </p:nvSpPr>
          <p:spPr bwMode="auto">
            <a:xfrm>
              <a:off x="-2130425" y="2495550"/>
              <a:ext cx="1465262" cy="450850"/>
            </a:xfrm>
            <a:custGeom>
              <a:avLst/>
              <a:gdLst>
                <a:gd name="T0" fmla="*/ 0 w 391"/>
                <a:gd name="T1" fmla="*/ 40 h 120"/>
                <a:gd name="T2" fmla="*/ 2 w 391"/>
                <a:gd name="T3" fmla="*/ 39 h 120"/>
                <a:gd name="T4" fmla="*/ 71 w 391"/>
                <a:gd name="T5" fmla="*/ 11 h 120"/>
                <a:gd name="T6" fmla="*/ 75 w 391"/>
                <a:gd name="T7" fmla="*/ 11 h 120"/>
                <a:gd name="T8" fmla="*/ 192 w 391"/>
                <a:gd name="T9" fmla="*/ 60 h 120"/>
                <a:gd name="T10" fmla="*/ 196 w 391"/>
                <a:gd name="T11" fmla="*/ 60 h 120"/>
                <a:gd name="T12" fmla="*/ 318 w 391"/>
                <a:gd name="T13" fmla="*/ 1 h 120"/>
                <a:gd name="T14" fmla="*/ 323 w 391"/>
                <a:gd name="T15" fmla="*/ 1 h 120"/>
                <a:gd name="T16" fmla="*/ 389 w 391"/>
                <a:gd name="T17" fmla="*/ 23 h 120"/>
                <a:gd name="T18" fmla="*/ 390 w 391"/>
                <a:gd name="T19" fmla="*/ 24 h 120"/>
                <a:gd name="T20" fmla="*/ 391 w 391"/>
                <a:gd name="T21" fmla="*/ 25 h 120"/>
                <a:gd name="T22" fmla="*/ 390 w 391"/>
                <a:gd name="T23" fmla="*/ 26 h 120"/>
                <a:gd name="T24" fmla="*/ 380 w 391"/>
                <a:gd name="T25" fmla="*/ 31 h 120"/>
                <a:gd name="T26" fmla="*/ 195 w 391"/>
                <a:gd name="T27" fmla="*/ 120 h 120"/>
                <a:gd name="T28" fmla="*/ 191 w 391"/>
                <a:gd name="T29" fmla="*/ 120 h 120"/>
                <a:gd name="T30" fmla="*/ 3 w 391"/>
                <a:gd name="T31" fmla="*/ 41 h 120"/>
                <a:gd name="T32" fmla="*/ 0 w 391"/>
                <a:gd name="T33" fmla="*/ 4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20">
                  <a:moveTo>
                    <a:pt x="0" y="40"/>
                  </a:moveTo>
                  <a:cubicBezTo>
                    <a:pt x="1" y="40"/>
                    <a:pt x="2" y="39"/>
                    <a:pt x="2" y="39"/>
                  </a:cubicBezTo>
                  <a:cubicBezTo>
                    <a:pt x="25" y="30"/>
                    <a:pt x="48" y="21"/>
                    <a:pt x="71" y="11"/>
                  </a:cubicBezTo>
                  <a:cubicBezTo>
                    <a:pt x="72" y="11"/>
                    <a:pt x="73" y="11"/>
                    <a:pt x="75" y="11"/>
                  </a:cubicBezTo>
                  <a:cubicBezTo>
                    <a:pt x="114" y="28"/>
                    <a:pt x="153" y="44"/>
                    <a:pt x="192" y="60"/>
                  </a:cubicBezTo>
                  <a:cubicBezTo>
                    <a:pt x="193" y="61"/>
                    <a:pt x="195" y="61"/>
                    <a:pt x="196" y="60"/>
                  </a:cubicBezTo>
                  <a:cubicBezTo>
                    <a:pt x="237" y="40"/>
                    <a:pt x="278" y="21"/>
                    <a:pt x="318" y="1"/>
                  </a:cubicBezTo>
                  <a:cubicBezTo>
                    <a:pt x="320" y="0"/>
                    <a:pt x="321" y="0"/>
                    <a:pt x="323" y="1"/>
                  </a:cubicBezTo>
                  <a:cubicBezTo>
                    <a:pt x="345" y="8"/>
                    <a:pt x="367" y="16"/>
                    <a:pt x="389" y="23"/>
                  </a:cubicBezTo>
                  <a:cubicBezTo>
                    <a:pt x="390" y="24"/>
                    <a:pt x="390" y="24"/>
                    <a:pt x="390" y="24"/>
                  </a:cubicBezTo>
                  <a:cubicBezTo>
                    <a:pt x="391" y="24"/>
                    <a:pt x="391" y="24"/>
                    <a:pt x="391" y="25"/>
                  </a:cubicBezTo>
                  <a:cubicBezTo>
                    <a:pt x="391" y="25"/>
                    <a:pt x="391" y="26"/>
                    <a:pt x="390" y="26"/>
                  </a:cubicBezTo>
                  <a:cubicBezTo>
                    <a:pt x="387" y="28"/>
                    <a:pt x="384" y="29"/>
                    <a:pt x="380" y="31"/>
                  </a:cubicBezTo>
                  <a:cubicBezTo>
                    <a:pt x="319" y="60"/>
                    <a:pt x="257" y="90"/>
                    <a:pt x="195" y="120"/>
                  </a:cubicBezTo>
                  <a:cubicBezTo>
                    <a:pt x="194" y="120"/>
                    <a:pt x="193" y="120"/>
                    <a:pt x="191" y="120"/>
                  </a:cubicBezTo>
                  <a:cubicBezTo>
                    <a:pt x="128" y="94"/>
                    <a:pt x="65" y="67"/>
                    <a:pt x="3" y="41"/>
                  </a:cubicBezTo>
                  <a:cubicBezTo>
                    <a:pt x="2" y="41"/>
                    <a:pt x="1" y="40"/>
                    <a:pt x="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8" name="Group 87"/>
          <p:cNvGrpSpPr/>
          <p:nvPr/>
        </p:nvGrpSpPr>
        <p:grpSpPr>
          <a:xfrm>
            <a:off x="7548242" y="4102477"/>
            <a:ext cx="243566" cy="259248"/>
            <a:chOff x="3529012" y="1020763"/>
            <a:chExt cx="4956176" cy="5275262"/>
          </a:xfrm>
          <a:solidFill>
            <a:schemeClr val="bg1"/>
          </a:solidFill>
        </p:grpSpPr>
        <p:sp>
          <p:nvSpPr>
            <p:cNvPr id="90" name="Freeform 14"/>
            <p:cNvSpPr>
              <a:spLocks noEditPoints="1"/>
            </p:cNvSpPr>
            <p:nvPr/>
          </p:nvSpPr>
          <p:spPr bwMode="auto">
            <a:xfrm>
              <a:off x="3529012" y="1020763"/>
              <a:ext cx="4956176" cy="5275262"/>
            </a:xfrm>
            <a:custGeom>
              <a:avLst/>
              <a:gdLst>
                <a:gd name="T0" fmla="*/ 1884 w 1961"/>
                <a:gd name="T1" fmla="*/ 522 h 2087"/>
                <a:gd name="T2" fmla="*/ 1340 w 1961"/>
                <a:gd name="T3" fmla="*/ 389 h 2087"/>
                <a:gd name="T4" fmla="*/ 1308 w 1961"/>
                <a:gd name="T5" fmla="*/ 418 h 2087"/>
                <a:gd name="T6" fmla="*/ 686 w 1961"/>
                <a:gd name="T7" fmla="*/ 427 h 2087"/>
                <a:gd name="T8" fmla="*/ 1212 w 1961"/>
                <a:gd name="T9" fmla="*/ 227 h 2087"/>
                <a:gd name="T10" fmla="*/ 980 w 1961"/>
                <a:gd name="T11" fmla="*/ 0 h 2087"/>
                <a:gd name="T12" fmla="*/ 77 w 1961"/>
                <a:gd name="T13" fmla="*/ 522 h 2087"/>
                <a:gd name="T14" fmla="*/ 234 w 1961"/>
                <a:gd name="T15" fmla="*/ 1059 h 2087"/>
                <a:gd name="T16" fmla="*/ 275 w 1961"/>
                <a:gd name="T17" fmla="*/ 1072 h 2087"/>
                <a:gd name="T18" fmla="*/ 593 w 1961"/>
                <a:gd name="T19" fmla="*/ 1607 h 2087"/>
                <a:gd name="T20" fmla="*/ 161 w 1961"/>
                <a:gd name="T21" fmla="*/ 1243 h 2087"/>
                <a:gd name="T22" fmla="*/ 77 w 1961"/>
                <a:gd name="T23" fmla="*/ 1565 h 2087"/>
                <a:gd name="T24" fmla="*/ 980 w 1961"/>
                <a:gd name="T25" fmla="*/ 2087 h 2087"/>
                <a:gd name="T26" fmla="*/ 1370 w 1961"/>
                <a:gd name="T27" fmla="*/ 1683 h 2087"/>
                <a:gd name="T28" fmla="*/ 1367 w 1961"/>
                <a:gd name="T29" fmla="*/ 1642 h 2087"/>
                <a:gd name="T30" fmla="*/ 1422 w 1961"/>
                <a:gd name="T31" fmla="*/ 1299 h 2087"/>
                <a:gd name="T32" fmla="*/ 1778 w 1961"/>
                <a:gd name="T33" fmla="*/ 1543 h 2087"/>
                <a:gd name="T34" fmla="*/ 1574 w 1961"/>
                <a:gd name="T35" fmla="*/ 1654 h 2087"/>
                <a:gd name="T36" fmla="*/ 1884 w 1961"/>
                <a:gd name="T37" fmla="*/ 1565 h 2087"/>
                <a:gd name="T38" fmla="*/ 1837 w 1961"/>
                <a:gd name="T39" fmla="*/ 588 h 2087"/>
                <a:gd name="T40" fmla="*/ 1422 w 1961"/>
                <a:gd name="T41" fmla="*/ 788 h 2087"/>
                <a:gd name="T42" fmla="*/ 1837 w 1961"/>
                <a:gd name="T43" fmla="*/ 588 h 2087"/>
                <a:gd name="T44" fmla="*/ 1372 w 1961"/>
                <a:gd name="T45" fmla="*/ 1287 h 2087"/>
                <a:gd name="T46" fmla="*/ 963 w 1961"/>
                <a:gd name="T47" fmla="*/ 1501 h 2087"/>
                <a:gd name="T48" fmla="*/ 574 w 1961"/>
                <a:gd name="T49" fmla="*/ 1261 h 2087"/>
                <a:gd name="T50" fmla="*/ 592 w 1961"/>
                <a:gd name="T51" fmla="*/ 800 h 2087"/>
                <a:gd name="T52" fmla="*/ 995 w 1961"/>
                <a:gd name="T53" fmla="*/ 583 h 2087"/>
                <a:gd name="T54" fmla="*/ 1385 w 1961"/>
                <a:gd name="T55" fmla="*/ 830 h 2087"/>
                <a:gd name="T56" fmla="*/ 1327 w 1961"/>
                <a:gd name="T57" fmla="*/ 478 h 2087"/>
                <a:gd name="T58" fmla="*/ 1208 w 1961"/>
                <a:gd name="T59" fmla="*/ 650 h 2087"/>
                <a:gd name="T60" fmla="*/ 1327 w 1961"/>
                <a:gd name="T61" fmla="*/ 478 h 2087"/>
                <a:gd name="T62" fmla="*/ 753 w 1961"/>
                <a:gd name="T63" fmla="*/ 650 h 2087"/>
                <a:gd name="T64" fmla="*/ 675 w 1961"/>
                <a:gd name="T65" fmla="*/ 456 h 2087"/>
                <a:gd name="T66" fmla="*/ 158 w 1961"/>
                <a:gd name="T67" fmla="*/ 530 h 2087"/>
                <a:gd name="T68" fmla="*/ 538 w 1961"/>
                <a:gd name="T69" fmla="*/ 788 h 2087"/>
                <a:gd name="T70" fmla="*/ 158 w 1961"/>
                <a:gd name="T71" fmla="*/ 530 h 2087"/>
                <a:gd name="T72" fmla="*/ 533 w 1961"/>
                <a:gd name="T73" fmla="*/ 841 h 2087"/>
                <a:gd name="T74" fmla="*/ 532 w 1961"/>
                <a:gd name="T75" fmla="*/ 1229 h 2087"/>
                <a:gd name="T76" fmla="*/ 578 w 1961"/>
                <a:gd name="T77" fmla="*/ 1327 h 2087"/>
                <a:gd name="T78" fmla="*/ 911 w 1961"/>
                <a:gd name="T79" fmla="*/ 1522 h 2087"/>
                <a:gd name="T80" fmla="*/ 578 w 1961"/>
                <a:gd name="T81" fmla="*/ 1327 h 2087"/>
                <a:gd name="T82" fmla="*/ 644 w 1961"/>
                <a:gd name="T83" fmla="*/ 1671 h 2087"/>
                <a:gd name="T84" fmla="*/ 1284 w 1961"/>
                <a:gd name="T85" fmla="*/ 1663 h 2087"/>
                <a:gd name="T86" fmla="*/ 1297 w 1961"/>
                <a:gd name="T87" fmla="*/ 1626 h 2087"/>
                <a:gd name="T88" fmla="*/ 1208 w 1961"/>
                <a:gd name="T89" fmla="*/ 1437 h 2087"/>
                <a:gd name="T90" fmla="*/ 1297 w 1961"/>
                <a:gd name="T91" fmla="*/ 1626 h 2087"/>
                <a:gd name="T92" fmla="*/ 1435 w 1961"/>
                <a:gd name="T93" fmla="*/ 1044 h 2087"/>
                <a:gd name="T94" fmla="*/ 1642 w 1961"/>
                <a:gd name="T95" fmla="*/ 1073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61" h="2087">
                  <a:moveTo>
                    <a:pt x="1713" y="1044"/>
                  </a:moveTo>
                  <a:cubicBezTo>
                    <a:pt x="1890" y="847"/>
                    <a:pt x="1961" y="655"/>
                    <a:pt x="1884" y="522"/>
                  </a:cubicBezTo>
                  <a:cubicBezTo>
                    <a:pt x="1807" y="389"/>
                    <a:pt x="1605" y="354"/>
                    <a:pt x="1346" y="409"/>
                  </a:cubicBezTo>
                  <a:cubicBezTo>
                    <a:pt x="1344" y="403"/>
                    <a:pt x="1342" y="396"/>
                    <a:pt x="1340" y="389"/>
                  </a:cubicBezTo>
                  <a:cubicBezTo>
                    <a:pt x="1330" y="399"/>
                    <a:pt x="1319" y="407"/>
                    <a:pt x="1306" y="412"/>
                  </a:cubicBezTo>
                  <a:cubicBezTo>
                    <a:pt x="1306" y="414"/>
                    <a:pt x="1307" y="416"/>
                    <a:pt x="1308" y="418"/>
                  </a:cubicBezTo>
                  <a:cubicBezTo>
                    <a:pt x="1205" y="443"/>
                    <a:pt x="1095" y="481"/>
                    <a:pt x="980" y="533"/>
                  </a:cubicBezTo>
                  <a:cubicBezTo>
                    <a:pt x="878" y="487"/>
                    <a:pt x="779" y="452"/>
                    <a:pt x="686" y="427"/>
                  </a:cubicBezTo>
                  <a:cubicBezTo>
                    <a:pt x="767" y="222"/>
                    <a:pt x="884" y="98"/>
                    <a:pt x="1014" y="102"/>
                  </a:cubicBezTo>
                  <a:cubicBezTo>
                    <a:pt x="1089" y="105"/>
                    <a:pt x="1156" y="150"/>
                    <a:pt x="1212" y="227"/>
                  </a:cubicBezTo>
                  <a:cubicBezTo>
                    <a:pt x="1227" y="219"/>
                    <a:pt x="1244" y="213"/>
                    <a:pt x="1262" y="213"/>
                  </a:cubicBezTo>
                  <a:cubicBezTo>
                    <a:pt x="1185" y="78"/>
                    <a:pt x="1088" y="0"/>
                    <a:pt x="980" y="0"/>
                  </a:cubicBezTo>
                  <a:cubicBezTo>
                    <a:pt x="827" y="0"/>
                    <a:pt x="695" y="157"/>
                    <a:pt x="614" y="409"/>
                  </a:cubicBezTo>
                  <a:cubicBezTo>
                    <a:pt x="355" y="354"/>
                    <a:pt x="153" y="389"/>
                    <a:pt x="77" y="522"/>
                  </a:cubicBezTo>
                  <a:cubicBezTo>
                    <a:pt x="0" y="655"/>
                    <a:pt x="71" y="847"/>
                    <a:pt x="248" y="1044"/>
                  </a:cubicBezTo>
                  <a:cubicBezTo>
                    <a:pt x="243" y="1049"/>
                    <a:pt x="239" y="1054"/>
                    <a:pt x="234" y="1059"/>
                  </a:cubicBezTo>
                  <a:cubicBezTo>
                    <a:pt x="245" y="1067"/>
                    <a:pt x="254" y="1078"/>
                    <a:pt x="260" y="1090"/>
                  </a:cubicBezTo>
                  <a:cubicBezTo>
                    <a:pt x="265" y="1084"/>
                    <a:pt x="270" y="1078"/>
                    <a:pt x="275" y="1072"/>
                  </a:cubicBezTo>
                  <a:cubicBezTo>
                    <a:pt x="348" y="1149"/>
                    <a:pt x="436" y="1225"/>
                    <a:pt x="538" y="1299"/>
                  </a:cubicBezTo>
                  <a:cubicBezTo>
                    <a:pt x="549" y="1410"/>
                    <a:pt x="568" y="1514"/>
                    <a:pt x="593" y="1607"/>
                  </a:cubicBezTo>
                  <a:cubicBezTo>
                    <a:pt x="375" y="1639"/>
                    <a:pt x="209" y="1600"/>
                    <a:pt x="148" y="1485"/>
                  </a:cubicBezTo>
                  <a:cubicBezTo>
                    <a:pt x="112" y="1417"/>
                    <a:pt x="119" y="1333"/>
                    <a:pt x="161" y="1243"/>
                  </a:cubicBezTo>
                  <a:cubicBezTo>
                    <a:pt x="143" y="1241"/>
                    <a:pt x="127" y="1236"/>
                    <a:pt x="113" y="1227"/>
                  </a:cubicBezTo>
                  <a:cubicBezTo>
                    <a:pt x="41" y="1356"/>
                    <a:pt x="24" y="1474"/>
                    <a:pt x="77" y="1565"/>
                  </a:cubicBezTo>
                  <a:cubicBezTo>
                    <a:pt x="153" y="1698"/>
                    <a:pt x="355" y="1733"/>
                    <a:pt x="614" y="1678"/>
                  </a:cubicBezTo>
                  <a:cubicBezTo>
                    <a:pt x="696" y="1930"/>
                    <a:pt x="827" y="2087"/>
                    <a:pt x="980" y="2087"/>
                  </a:cubicBezTo>
                  <a:cubicBezTo>
                    <a:pt x="1134" y="2087"/>
                    <a:pt x="1265" y="1930"/>
                    <a:pt x="1346" y="1678"/>
                  </a:cubicBezTo>
                  <a:cubicBezTo>
                    <a:pt x="1354" y="1679"/>
                    <a:pt x="1362" y="1681"/>
                    <a:pt x="1370" y="1683"/>
                  </a:cubicBezTo>
                  <a:cubicBezTo>
                    <a:pt x="1368" y="1674"/>
                    <a:pt x="1366" y="1664"/>
                    <a:pt x="1366" y="1654"/>
                  </a:cubicBezTo>
                  <a:cubicBezTo>
                    <a:pt x="1366" y="1650"/>
                    <a:pt x="1367" y="1646"/>
                    <a:pt x="1367" y="1642"/>
                  </a:cubicBezTo>
                  <a:cubicBezTo>
                    <a:pt x="1364" y="1641"/>
                    <a:pt x="1361" y="1641"/>
                    <a:pt x="1358" y="1640"/>
                  </a:cubicBezTo>
                  <a:cubicBezTo>
                    <a:pt x="1388" y="1539"/>
                    <a:pt x="1410" y="1424"/>
                    <a:pt x="1422" y="1299"/>
                  </a:cubicBezTo>
                  <a:cubicBezTo>
                    <a:pt x="1513" y="1233"/>
                    <a:pt x="1594" y="1165"/>
                    <a:pt x="1661" y="1097"/>
                  </a:cubicBezTo>
                  <a:cubicBezTo>
                    <a:pt x="1798" y="1270"/>
                    <a:pt x="1847" y="1433"/>
                    <a:pt x="1778" y="1543"/>
                  </a:cubicBezTo>
                  <a:cubicBezTo>
                    <a:pt x="1739" y="1606"/>
                    <a:pt x="1668" y="1642"/>
                    <a:pt x="1574" y="1652"/>
                  </a:cubicBezTo>
                  <a:cubicBezTo>
                    <a:pt x="1574" y="1653"/>
                    <a:pt x="1574" y="1654"/>
                    <a:pt x="1574" y="1654"/>
                  </a:cubicBezTo>
                  <a:cubicBezTo>
                    <a:pt x="1574" y="1672"/>
                    <a:pt x="1569" y="1688"/>
                    <a:pt x="1562" y="1703"/>
                  </a:cubicBezTo>
                  <a:cubicBezTo>
                    <a:pt x="1715" y="1703"/>
                    <a:pt x="1830" y="1658"/>
                    <a:pt x="1884" y="1565"/>
                  </a:cubicBezTo>
                  <a:cubicBezTo>
                    <a:pt x="1961" y="1432"/>
                    <a:pt x="1890" y="1240"/>
                    <a:pt x="1713" y="1044"/>
                  </a:cubicBezTo>
                  <a:close/>
                  <a:moveTo>
                    <a:pt x="1837" y="588"/>
                  </a:moveTo>
                  <a:cubicBezTo>
                    <a:pt x="1897" y="702"/>
                    <a:pt x="1838" y="860"/>
                    <a:pt x="1692" y="1021"/>
                  </a:cubicBezTo>
                  <a:cubicBezTo>
                    <a:pt x="1618" y="943"/>
                    <a:pt x="1527" y="864"/>
                    <a:pt x="1422" y="788"/>
                  </a:cubicBezTo>
                  <a:cubicBezTo>
                    <a:pt x="1411" y="673"/>
                    <a:pt x="1391" y="566"/>
                    <a:pt x="1365" y="471"/>
                  </a:cubicBezTo>
                  <a:cubicBezTo>
                    <a:pt x="1596" y="431"/>
                    <a:pt x="1773" y="468"/>
                    <a:pt x="1837" y="588"/>
                  </a:cubicBezTo>
                  <a:close/>
                  <a:moveTo>
                    <a:pt x="1389" y="1072"/>
                  </a:moveTo>
                  <a:cubicBezTo>
                    <a:pt x="1386" y="1147"/>
                    <a:pt x="1381" y="1218"/>
                    <a:pt x="1372" y="1287"/>
                  </a:cubicBezTo>
                  <a:cubicBezTo>
                    <a:pt x="1313" y="1325"/>
                    <a:pt x="1251" y="1362"/>
                    <a:pt x="1184" y="1398"/>
                  </a:cubicBezTo>
                  <a:cubicBezTo>
                    <a:pt x="1109" y="1438"/>
                    <a:pt x="1035" y="1472"/>
                    <a:pt x="963" y="1501"/>
                  </a:cubicBezTo>
                  <a:cubicBezTo>
                    <a:pt x="893" y="1467"/>
                    <a:pt x="823" y="1428"/>
                    <a:pt x="751" y="1383"/>
                  </a:cubicBezTo>
                  <a:cubicBezTo>
                    <a:pt x="688" y="1344"/>
                    <a:pt x="629" y="1303"/>
                    <a:pt x="574" y="1261"/>
                  </a:cubicBezTo>
                  <a:cubicBezTo>
                    <a:pt x="570" y="1191"/>
                    <a:pt x="569" y="1119"/>
                    <a:pt x="571" y="1043"/>
                  </a:cubicBezTo>
                  <a:cubicBezTo>
                    <a:pt x="574" y="958"/>
                    <a:pt x="581" y="877"/>
                    <a:pt x="592" y="800"/>
                  </a:cubicBezTo>
                  <a:cubicBezTo>
                    <a:pt x="656" y="756"/>
                    <a:pt x="726" y="715"/>
                    <a:pt x="800" y="675"/>
                  </a:cubicBezTo>
                  <a:cubicBezTo>
                    <a:pt x="866" y="640"/>
                    <a:pt x="932" y="609"/>
                    <a:pt x="995" y="583"/>
                  </a:cubicBezTo>
                  <a:cubicBezTo>
                    <a:pt x="1058" y="614"/>
                    <a:pt x="1121" y="650"/>
                    <a:pt x="1185" y="690"/>
                  </a:cubicBezTo>
                  <a:cubicBezTo>
                    <a:pt x="1257" y="735"/>
                    <a:pt x="1324" y="782"/>
                    <a:pt x="1385" y="830"/>
                  </a:cubicBezTo>
                  <a:cubicBezTo>
                    <a:pt x="1391" y="907"/>
                    <a:pt x="1392" y="988"/>
                    <a:pt x="1389" y="1072"/>
                  </a:cubicBezTo>
                  <a:close/>
                  <a:moveTo>
                    <a:pt x="1327" y="478"/>
                  </a:moveTo>
                  <a:cubicBezTo>
                    <a:pt x="1351" y="561"/>
                    <a:pt x="1369" y="655"/>
                    <a:pt x="1379" y="758"/>
                  </a:cubicBezTo>
                  <a:cubicBezTo>
                    <a:pt x="1325" y="721"/>
                    <a:pt x="1268" y="685"/>
                    <a:pt x="1208" y="650"/>
                  </a:cubicBezTo>
                  <a:cubicBezTo>
                    <a:pt x="1153" y="618"/>
                    <a:pt x="1098" y="589"/>
                    <a:pt x="1044" y="563"/>
                  </a:cubicBezTo>
                  <a:cubicBezTo>
                    <a:pt x="1143" y="524"/>
                    <a:pt x="1239" y="496"/>
                    <a:pt x="1327" y="478"/>
                  </a:cubicBezTo>
                  <a:close/>
                  <a:moveTo>
                    <a:pt x="936" y="554"/>
                  </a:moveTo>
                  <a:cubicBezTo>
                    <a:pt x="875" y="582"/>
                    <a:pt x="814" y="614"/>
                    <a:pt x="753" y="650"/>
                  </a:cubicBezTo>
                  <a:cubicBezTo>
                    <a:pt x="700" y="680"/>
                    <a:pt x="649" y="712"/>
                    <a:pt x="601" y="744"/>
                  </a:cubicBezTo>
                  <a:cubicBezTo>
                    <a:pt x="619" y="638"/>
                    <a:pt x="644" y="541"/>
                    <a:pt x="675" y="456"/>
                  </a:cubicBezTo>
                  <a:cubicBezTo>
                    <a:pt x="757" y="479"/>
                    <a:pt x="845" y="511"/>
                    <a:pt x="936" y="554"/>
                  </a:cubicBezTo>
                  <a:close/>
                  <a:moveTo>
                    <a:pt x="158" y="530"/>
                  </a:moveTo>
                  <a:cubicBezTo>
                    <a:pt x="226" y="420"/>
                    <a:pt x="392" y="393"/>
                    <a:pt x="605" y="439"/>
                  </a:cubicBezTo>
                  <a:cubicBezTo>
                    <a:pt x="574" y="542"/>
                    <a:pt x="551" y="660"/>
                    <a:pt x="538" y="788"/>
                  </a:cubicBezTo>
                  <a:cubicBezTo>
                    <a:pt x="444" y="856"/>
                    <a:pt x="361" y="927"/>
                    <a:pt x="292" y="997"/>
                  </a:cubicBezTo>
                  <a:cubicBezTo>
                    <a:pt x="142" y="816"/>
                    <a:pt x="86" y="645"/>
                    <a:pt x="158" y="530"/>
                  </a:cubicBezTo>
                  <a:close/>
                  <a:moveTo>
                    <a:pt x="317" y="1026"/>
                  </a:moveTo>
                  <a:cubicBezTo>
                    <a:pt x="377" y="964"/>
                    <a:pt x="450" y="901"/>
                    <a:pt x="533" y="841"/>
                  </a:cubicBezTo>
                  <a:cubicBezTo>
                    <a:pt x="528" y="906"/>
                    <a:pt x="525" y="974"/>
                    <a:pt x="525" y="1044"/>
                  </a:cubicBezTo>
                  <a:cubicBezTo>
                    <a:pt x="525" y="1107"/>
                    <a:pt x="528" y="1169"/>
                    <a:pt x="532" y="1229"/>
                  </a:cubicBezTo>
                  <a:cubicBezTo>
                    <a:pt x="449" y="1162"/>
                    <a:pt x="377" y="1094"/>
                    <a:pt x="317" y="1026"/>
                  </a:cubicBezTo>
                  <a:close/>
                  <a:moveTo>
                    <a:pt x="578" y="1327"/>
                  </a:moveTo>
                  <a:cubicBezTo>
                    <a:pt x="633" y="1365"/>
                    <a:pt x="691" y="1402"/>
                    <a:pt x="753" y="1437"/>
                  </a:cubicBezTo>
                  <a:cubicBezTo>
                    <a:pt x="806" y="1468"/>
                    <a:pt x="859" y="1496"/>
                    <a:pt x="911" y="1522"/>
                  </a:cubicBezTo>
                  <a:cubicBezTo>
                    <a:pt x="809" y="1559"/>
                    <a:pt x="713" y="1586"/>
                    <a:pt x="624" y="1602"/>
                  </a:cubicBezTo>
                  <a:cubicBezTo>
                    <a:pt x="603" y="1519"/>
                    <a:pt x="587" y="1427"/>
                    <a:pt x="578" y="1327"/>
                  </a:cubicBezTo>
                  <a:close/>
                  <a:moveTo>
                    <a:pt x="947" y="2013"/>
                  </a:moveTo>
                  <a:cubicBezTo>
                    <a:pt x="817" y="2008"/>
                    <a:pt x="711" y="1878"/>
                    <a:pt x="644" y="1671"/>
                  </a:cubicBezTo>
                  <a:cubicBezTo>
                    <a:pt x="749" y="1646"/>
                    <a:pt x="862" y="1607"/>
                    <a:pt x="980" y="1554"/>
                  </a:cubicBezTo>
                  <a:cubicBezTo>
                    <a:pt x="1086" y="1602"/>
                    <a:pt x="1188" y="1638"/>
                    <a:pt x="1284" y="1663"/>
                  </a:cubicBezTo>
                  <a:cubicBezTo>
                    <a:pt x="1203" y="1883"/>
                    <a:pt x="1082" y="2018"/>
                    <a:pt x="947" y="2013"/>
                  </a:cubicBezTo>
                  <a:close/>
                  <a:moveTo>
                    <a:pt x="1297" y="1626"/>
                  </a:moveTo>
                  <a:cubicBezTo>
                    <a:pt x="1213" y="1606"/>
                    <a:pt x="1122" y="1574"/>
                    <a:pt x="1028" y="1532"/>
                  </a:cubicBezTo>
                  <a:cubicBezTo>
                    <a:pt x="1087" y="1504"/>
                    <a:pt x="1147" y="1472"/>
                    <a:pt x="1208" y="1437"/>
                  </a:cubicBezTo>
                  <a:cubicBezTo>
                    <a:pt x="1263" y="1406"/>
                    <a:pt x="1315" y="1373"/>
                    <a:pt x="1365" y="1339"/>
                  </a:cubicBezTo>
                  <a:cubicBezTo>
                    <a:pt x="1349" y="1445"/>
                    <a:pt x="1326" y="1541"/>
                    <a:pt x="1297" y="1626"/>
                  </a:cubicBezTo>
                  <a:close/>
                  <a:moveTo>
                    <a:pt x="1427" y="1250"/>
                  </a:moveTo>
                  <a:cubicBezTo>
                    <a:pt x="1432" y="1183"/>
                    <a:pt x="1435" y="1115"/>
                    <a:pt x="1435" y="1044"/>
                  </a:cubicBezTo>
                  <a:cubicBezTo>
                    <a:pt x="1435" y="982"/>
                    <a:pt x="1433" y="922"/>
                    <a:pt x="1429" y="865"/>
                  </a:cubicBezTo>
                  <a:cubicBezTo>
                    <a:pt x="1512" y="933"/>
                    <a:pt x="1584" y="1004"/>
                    <a:pt x="1642" y="1073"/>
                  </a:cubicBezTo>
                  <a:cubicBezTo>
                    <a:pt x="1581" y="1133"/>
                    <a:pt x="1509" y="1192"/>
                    <a:pt x="1427" y="12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1" name="Group 90"/>
            <p:cNvGrpSpPr/>
            <p:nvPr/>
          </p:nvGrpSpPr>
          <p:grpSpPr>
            <a:xfrm>
              <a:off x="3756025" y="1620838"/>
              <a:ext cx="3687763" cy="3783012"/>
              <a:chOff x="3756025" y="1620838"/>
              <a:chExt cx="3687763" cy="3783012"/>
            </a:xfrm>
            <a:grpFill/>
          </p:grpSpPr>
          <p:sp>
            <p:nvSpPr>
              <p:cNvPr id="92" name="Freeform 15"/>
              <p:cNvSpPr>
                <a:spLocks/>
              </p:cNvSpPr>
              <p:nvPr/>
            </p:nvSpPr>
            <p:spPr bwMode="auto">
              <a:xfrm>
                <a:off x="6526213" y="1620838"/>
                <a:ext cx="401638" cy="401637"/>
              </a:xfrm>
              <a:custGeom>
                <a:avLst/>
                <a:gdLst>
                  <a:gd name="T0" fmla="*/ 0 w 159"/>
                  <a:gd name="T1" fmla="*/ 79 h 159"/>
                  <a:gd name="T2" fmla="*/ 80 w 159"/>
                  <a:gd name="T3" fmla="*/ 159 h 159"/>
                  <a:gd name="T4" fmla="*/ 111 w 159"/>
                  <a:gd name="T5" fmla="*/ 152 h 159"/>
                  <a:gd name="T6" fmla="*/ 144 w 159"/>
                  <a:gd name="T7" fmla="*/ 125 h 159"/>
                  <a:gd name="T8" fmla="*/ 159 w 159"/>
                  <a:gd name="T9" fmla="*/ 79 h 159"/>
                  <a:gd name="T10" fmla="*/ 90 w 159"/>
                  <a:gd name="T11" fmla="*/ 1 h 159"/>
                  <a:gd name="T12" fmla="*/ 80 w 159"/>
                  <a:gd name="T13" fmla="*/ 0 h 159"/>
                  <a:gd name="T14" fmla="*/ 41 w 159"/>
                  <a:gd name="T15" fmla="*/ 11 h 159"/>
                  <a:gd name="T16" fmla="*/ 0 w 159"/>
                  <a:gd name="T17" fmla="*/ 7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59">
                    <a:moveTo>
                      <a:pt x="0" y="79"/>
                    </a:moveTo>
                    <a:cubicBezTo>
                      <a:pt x="0" y="123"/>
                      <a:pt x="36" y="159"/>
                      <a:pt x="80" y="159"/>
                    </a:cubicBezTo>
                    <a:cubicBezTo>
                      <a:pt x="91" y="159"/>
                      <a:pt x="101" y="156"/>
                      <a:pt x="111" y="152"/>
                    </a:cubicBezTo>
                    <a:cubicBezTo>
                      <a:pt x="124" y="146"/>
                      <a:pt x="136" y="137"/>
                      <a:pt x="144" y="125"/>
                    </a:cubicBezTo>
                    <a:cubicBezTo>
                      <a:pt x="153" y="112"/>
                      <a:pt x="159" y="96"/>
                      <a:pt x="159" y="79"/>
                    </a:cubicBezTo>
                    <a:cubicBezTo>
                      <a:pt x="159" y="39"/>
                      <a:pt x="129" y="6"/>
                      <a:pt x="90" y="1"/>
                    </a:cubicBezTo>
                    <a:cubicBezTo>
                      <a:pt x="86" y="1"/>
                      <a:pt x="83" y="0"/>
                      <a:pt x="80" y="0"/>
                    </a:cubicBezTo>
                    <a:cubicBezTo>
                      <a:pt x="65" y="0"/>
                      <a:pt x="52" y="4"/>
                      <a:pt x="41" y="11"/>
                    </a:cubicBezTo>
                    <a:cubicBezTo>
                      <a:pt x="17" y="24"/>
                      <a:pt x="0" y="50"/>
                      <a:pt x="0"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16"/>
              <p:cNvSpPr>
                <a:spLocks/>
              </p:cNvSpPr>
              <p:nvPr/>
            </p:nvSpPr>
            <p:spPr bwMode="auto">
              <a:xfrm>
                <a:off x="7043738" y="5002213"/>
                <a:ext cx="400050" cy="401637"/>
              </a:xfrm>
              <a:custGeom>
                <a:avLst/>
                <a:gdLst>
                  <a:gd name="T0" fmla="*/ 79 w 158"/>
                  <a:gd name="T1" fmla="*/ 0 h 159"/>
                  <a:gd name="T2" fmla="*/ 1 w 158"/>
                  <a:gd name="T3" fmla="*/ 71 h 159"/>
                  <a:gd name="T4" fmla="*/ 0 w 158"/>
                  <a:gd name="T5" fmla="*/ 79 h 159"/>
                  <a:gd name="T6" fmla="*/ 7 w 158"/>
                  <a:gd name="T7" fmla="*/ 113 h 159"/>
                  <a:gd name="T8" fmla="*/ 79 w 158"/>
                  <a:gd name="T9" fmla="*/ 159 h 159"/>
                  <a:gd name="T10" fmla="*/ 142 w 158"/>
                  <a:gd name="T11" fmla="*/ 127 h 159"/>
                  <a:gd name="T12" fmla="*/ 158 w 158"/>
                  <a:gd name="T13" fmla="*/ 80 h 159"/>
                  <a:gd name="T14" fmla="*/ 158 w 158"/>
                  <a:gd name="T15" fmla="*/ 79 h 159"/>
                  <a:gd name="T16" fmla="*/ 79 w 15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59">
                    <a:moveTo>
                      <a:pt x="79" y="0"/>
                    </a:moveTo>
                    <a:cubicBezTo>
                      <a:pt x="38" y="0"/>
                      <a:pt x="5" y="31"/>
                      <a:pt x="1" y="71"/>
                    </a:cubicBezTo>
                    <a:cubicBezTo>
                      <a:pt x="0" y="74"/>
                      <a:pt x="0" y="76"/>
                      <a:pt x="0" y="79"/>
                    </a:cubicBezTo>
                    <a:cubicBezTo>
                      <a:pt x="0" y="91"/>
                      <a:pt x="3" y="103"/>
                      <a:pt x="7" y="113"/>
                    </a:cubicBezTo>
                    <a:cubicBezTo>
                      <a:pt x="20" y="140"/>
                      <a:pt x="47" y="159"/>
                      <a:pt x="79" y="159"/>
                    </a:cubicBezTo>
                    <a:cubicBezTo>
                      <a:pt x="105" y="159"/>
                      <a:pt x="127" y="146"/>
                      <a:pt x="142" y="127"/>
                    </a:cubicBezTo>
                    <a:cubicBezTo>
                      <a:pt x="152" y="114"/>
                      <a:pt x="158" y="98"/>
                      <a:pt x="158" y="80"/>
                    </a:cubicBezTo>
                    <a:cubicBezTo>
                      <a:pt x="158" y="80"/>
                      <a:pt x="158" y="79"/>
                      <a:pt x="158" y="79"/>
                    </a:cubicBezTo>
                    <a:cubicBezTo>
                      <a:pt x="158" y="36"/>
                      <a:pt x="123" y="0"/>
                      <a:pt x="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17"/>
              <p:cNvSpPr>
                <a:spLocks/>
              </p:cNvSpPr>
              <p:nvPr/>
            </p:nvSpPr>
            <p:spPr bwMode="auto">
              <a:xfrm>
                <a:off x="3756025" y="3700463"/>
                <a:ext cx="403225" cy="401637"/>
              </a:xfrm>
              <a:custGeom>
                <a:avLst/>
                <a:gdLst>
                  <a:gd name="T0" fmla="*/ 79 w 159"/>
                  <a:gd name="T1" fmla="*/ 159 h 159"/>
                  <a:gd name="T2" fmla="*/ 83 w 159"/>
                  <a:gd name="T3" fmla="*/ 159 h 159"/>
                  <a:gd name="T4" fmla="*/ 159 w 159"/>
                  <a:gd name="T5" fmla="*/ 80 h 159"/>
                  <a:gd name="T6" fmla="*/ 153 w 159"/>
                  <a:gd name="T7" fmla="*/ 51 h 159"/>
                  <a:gd name="T8" fmla="*/ 128 w 159"/>
                  <a:gd name="T9" fmla="*/ 18 h 159"/>
                  <a:gd name="T10" fmla="*/ 79 w 159"/>
                  <a:gd name="T11" fmla="*/ 0 h 159"/>
                  <a:gd name="T12" fmla="*/ 0 w 159"/>
                  <a:gd name="T13" fmla="*/ 80 h 159"/>
                  <a:gd name="T14" fmla="*/ 35 w 159"/>
                  <a:gd name="T15" fmla="*/ 146 h 159"/>
                  <a:gd name="T16" fmla="*/ 79 w 159"/>
                  <a:gd name="T17"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59">
                    <a:moveTo>
                      <a:pt x="79" y="159"/>
                    </a:moveTo>
                    <a:cubicBezTo>
                      <a:pt x="81" y="159"/>
                      <a:pt x="82" y="159"/>
                      <a:pt x="83" y="159"/>
                    </a:cubicBezTo>
                    <a:cubicBezTo>
                      <a:pt x="125" y="157"/>
                      <a:pt x="159" y="122"/>
                      <a:pt x="159" y="80"/>
                    </a:cubicBezTo>
                    <a:cubicBezTo>
                      <a:pt x="159" y="70"/>
                      <a:pt x="157" y="60"/>
                      <a:pt x="153" y="51"/>
                    </a:cubicBezTo>
                    <a:cubicBezTo>
                      <a:pt x="148" y="38"/>
                      <a:pt x="139" y="26"/>
                      <a:pt x="128" y="18"/>
                    </a:cubicBezTo>
                    <a:cubicBezTo>
                      <a:pt x="115" y="7"/>
                      <a:pt x="98" y="0"/>
                      <a:pt x="79" y="0"/>
                    </a:cubicBezTo>
                    <a:cubicBezTo>
                      <a:pt x="36" y="0"/>
                      <a:pt x="0" y="36"/>
                      <a:pt x="0" y="80"/>
                    </a:cubicBezTo>
                    <a:cubicBezTo>
                      <a:pt x="0" y="107"/>
                      <a:pt x="14" y="131"/>
                      <a:pt x="35" y="146"/>
                    </a:cubicBezTo>
                    <a:cubicBezTo>
                      <a:pt x="48" y="154"/>
                      <a:pt x="63" y="159"/>
                      <a:pt x="79" y="1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5" name="Group 94"/>
          <p:cNvGrpSpPr/>
          <p:nvPr/>
        </p:nvGrpSpPr>
        <p:grpSpPr>
          <a:xfrm>
            <a:off x="8364203" y="4125938"/>
            <a:ext cx="270526" cy="269026"/>
            <a:chOff x="-1065213" y="5981700"/>
            <a:chExt cx="858838" cy="854075"/>
          </a:xfrm>
          <a:solidFill>
            <a:schemeClr val="bg1"/>
          </a:solidFill>
        </p:grpSpPr>
        <p:sp>
          <p:nvSpPr>
            <p:cNvPr id="96" name="Freeform 42"/>
            <p:cNvSpPr>
              <a:spLocks/>
            </p:cNvSpPr>
            <p:nvPr/>
          </p:nvSpPr>
          <p:spPr bwMode="auto">
            <a:xfrm>
              <a:off x="-885825" y="6513513"/>
              <a:ext cx="138113" cy="322262"/>
            </a:xfrm>
            <a:custGeom>
              <a:avLst/>
              <a:gdLst>
                <a:gd name="T0" fmla="*/ 0 w 37"/>
                <a:gd name="T1" fmla="*/ 22 h 86"/>
                <a:gd name="T2" fmla="*/ 0 w 37"/>
                <a:gd name="T3" fmla="*/ 86 h 86"/>
                <a:gd name="T4" fmla="*/ 37 w 37"/>
                <a:gd name="T5" fmla="*/ 86 h 86"/>
                <a:gd name="T6" fmla="*/ 37 w 37"/>
                <a:gd name="T7" fmla="*/ 16 h 86"/>
                <a:gd name="T8" fmla="*/ 21 w 37"/>
                <a:gd name="T9" fmla="*/ 0 h 86"/>
                <a:gd name="T10" fmla="*/ 0 w 37"/>
                <a:gd name="T11" fmla="*/ 22 h 86"/>
              </a:gdLst>
              <a:ahLst/>
              <a:cxnLst>
                <a:cxn ang="0">
                  <a:pos x="T0" y="T1"/>
                </a:cxn>
                <a:cxn ang="0">
                  <a:pos x="T2" y="T3"/>
                </a:cxn>
                <a:cxn ang="0">
                  <a:pos x="T4" y="T5"/>
                </a:cxn>
                <a:cxn ang="0">
                  <a:pos x="T6" y="T7"/>
                </a:cxn>
                <a:cxn ang="0">
                  <a:pos x="T8" y="T9"/>
                </a:cxn>
                <a:cxn ang="0">
                  <a:pos x="T10" y="T11"/>
                </a:cxn>
              </a:cxnLst>
              <a:rect l="0" t="0" r="r" b="b"/>
              <a:pathLst>
                <a:path w="37" h="86">
                  <a:moveTo>
                    <a:pt x="0" y="22"/>
                  </a:moveTo>
                  <a:cubicBezTo>
                    <a:pt x="0" y="86"/>
                    <a:pt x="0" y="86"/>
                    <a:pt x="0" y="86"/>
                  </a:cubicBezTo>
                  <a:cubicBezTo>
                    <a:pt x="37" y="86"/>
                    <a:pt x="37" y="86"/>
                    <a:pt x="37" y="86"/>
                  </a:cubicBezTo>
                  <a:cubicBezTo>
                    <a:pt x="37" y="16"/>
                    <a:pt x="37" y="16"/>
                    <a:pt x="37" y="16"/>
                  </a:cubicBezTo>
                  <a:cubicBezTo>
                    <a:pt x="21" y="0"/>
                    <a:pt x="21" y="0"/>
                    <a:pt x="21" y="0"/>
                  </a:cubicBezTo>
                  <a:cubicBezTo>
                    <a:pt x="16" y="6"/>
                    <a:pt x="8" y="14"/>
                    <a:pt x="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43"/>
            <p:cNvSpPr>
              <a:spLocks/>
            </p:cNvSpPr>
            <p:nvPr/>
          </p:nvSpPr>
          <p:spPr bwMode="auto">
            <a:xfrm>
              <a:off x="-1065213" y="6645275"/>
              <a:ext cx="134938" cy="190500"/>
            </a:xfrm>
            <a:custGeom>
              <a:avLst/>
              <a:gdLst>
                <a:gd name="T0" fmla="*/ 0 w 36"/>
                <a:gd name="T1" fmla="*/ 51 h 51"/>
                <a:gd name="T2" fmla="*/ 36 w 36"/>
                <a:gd name="T3" fmla="*/ 51 h 51"/>
                <a:gd name="T4" fmla="*/ 36 w 36"/>
                <a:gd name="T5" fmla="*/ 0 h 51"/>
                <a:gd name="T6" fmla="*/ 0 w 36"/>
                <a:gd name="T7" fmla="*/ 38 h 51"/>
                <a:gd name="T8" fmla="*/ 0 w 36"/>
                <a:gd name="T9" fmla="*/ 51 h 51"/>
              </a:gdLst>
              <a:ahLst/>
              <a:cxnLst>
                <a:cxn ang="0">
                  <a:pos x="T0" y="T1"/>
                </a:cxn>
                <a:cxn ang="0">
                  <a:pos x="T2" y="T3"/>
                </a:cxn>
                <a:cxn ang="0">
                  <a:pos x="T4" y="T5"/>
                </a:cxn>
                <a:cxn ang="0">
                  <a:pos x="T6" y="T7"/>
                </a:cxn>
                <a:cxn ang="0">
                  <a:pos x="T8" y="T9"/>
                </a:cxn>
              </a:cxnLst>
              <a:rect l="0" t="0" r="r" b="b"/>
              <a:pathLst>
                <a:path w="36" h="51">
                  <a:moveTo>
                    <a:pt x="0" y="51"/>
                  </a:moveTo>
                  <a:cubicBezTo>
                    <a:pt x="36" y="51"/>
                    <a:pt x="36" y="51"/>
                    <a:pt x="36" y="51"/>
                  </a:cubicBezTo>
                  <a:cubicBezTo>
                    <a:pt x="36" y="0"/>
                    <a:pt x="36" y="0"/>
                    <a:pt x="36" y="0"/>
                  </a:cubicBezTo>
                  <a:cubicBezTo>
                    <a:pt x="23" y="13"/>
                    <a:pt x="0" y="38"/>
                    <a:pt x="0" y="38"/>
                  </a:cubicBezTo>
                  <a:lnTo>
                    <a:pt x="0"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44"/>
            <p:cNvSpPr>
              <a:spLocks/>
            </p:cNvSpPr>
            <p:nvPr/>
          </p:nvSpPr>
          <p:spPr bwMode="auto">
            <a:xfrm>
              <a:off x="-701675" y="6480175"/>
              <a:ext cx="134938" cy="355600"/>
            </a:xfrm>
            <a:custGeom>
              <a:avLst/>
              <a:gdLst>
                <a:gd name="T0" fmla="*/ 0 w 85"/>
                <a:gd name="T1" fmla="*/ 224 h 224"/>
                <a:gd name="T2" fmla="*/ 85 w 85"/>
                <a:gd name="T3" fmla="*/ 224 h 224"/>
                <a:gd name="T4" fmla="*/ 85 w 85"/>
                <a:gd name="T5" fmla="*/ 0 h 224"/>
                <a:gd name="T6" fmla="*/ 0 w 85"/>
                <a:gd name="T7" fmla="*/ 90 h 224"/>
                <a:gd name="T8" fmla="*/ 0 w 85"/>
                <a:gd name="T9" fmla="*/ 224 h 224"/>
              </a:gdLst>
              <a:ahLst/>
              <a:cxnLst>
                <a:cxn ang="0">
                  <a:pos x="T0" y="T1"/>
                </a:cxn>
                <a:cxn ang="0">
                  <a:pos x="T2" y="T3"/>
                </a:cxn>
                <a:cxn ang="0">
                  <a:pos x="T4" y="T5"/>
                </a:cxn>
                <a:cxn ang="0">
                  <a:pos x="T6" y="T7"/>
                </a:cxn>
                <a:cxn ang="0">
                  <a:pos x="T8" y="T9"/>
                </a:cxn>
              </a:cxnLst>
              <a:rect l="0" t="0" r="r" b="b"/>
              <a:pathLst>
                <a:path w="85" h="224">
                  <a:moveTo>
                    <a:pt x="0" y="224"/>
                  </a:moveTo>
                  <a:lnTo>
                    <a:pt x="85" y="224"/>
                  </a:lnTo>
                  <a:lnTo>
                    <a:pt x="85" y="0"/>
                  </a:lnTo>
                  <a:lnTo>
                    <a:pt x="0" y="90"/>
                  </a:lnTo>
                  <a:lnTo>
                    <a:pt x="0"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45"/>
            <p:cNvSpPr>
              <a:spLocks/>
            </p:cNvSpPr>
            <p:nvPr/>
          </p:nvSpPr>
          <p:spPr bwMode="auto">
            <a:xfrm>
              <a:off x="-522288" y="6288088"/>
              <a:ext cx="134938" cy="547687"/>
            </a:xfrm>
            <a:custGeom>
              <a:avLst/>
              <a:gdLst>
                <a:gd name="T0" fmla="*/ 0 w 85"/>
                <a:gd name="T1" fmla="*/ 345 h 345"/>
                <a:gd name="T2" fmla="*/ 85 w 85"/>
                <a:gd name="T3" fmla="*/ 345 h 345"/>
                <a:gd name="T4" fmla="*/ 85 w 85"/>
                <a:gd name="T5" fmla="*/ 0 h 345"/>
                <a:gd name="T6" fmla="*/ 0 w 85"/>
                <a:gd name="T7" fmla="*/ 90 h 345"/>
                <a:gd name="T8" fmla="*/ 0 w 85"/>
                <a:gd name="T9" fmla="*/ 345 h 345"/>
              </a:gdLst>
              <a:ahLst/>
              <a:cxnLst>
                <a:cxn ang="0">
                  <a:pos x="T0" y="T1"/>
                </a:cxn>
                <a:cxn ang="0">
                  <a:pos x="T2" y="T3"/>
                </a:cxn>
                <a:cxn ang="0">
                  <a:pos x="T4" y="T5"/>
                </a:cxn>
                <a:cxn ang="0">
                  <a:pos x="T6" y="T7"/>
                </a:cxn>
                <a:cxn ang="0">
                  <a:pos x="T8" y="T9"/>
                </a:cxn>
              </a:cxnLst>
              <a:rect l="0" t="0" r="r" b="b"/>
              <a:pathLst>
                <a:path w="85" h="345">
                  <a:moveTo>
                    <a:pt x="0" y="345"/>
                  </a:moveTo>
                  <a:lnTo>
                    <a:pt x="85" y="345"/>
                  </a:lnTo>
                  <a:lnTo>
                    <a:pt x="85" y="0"/>
                  </a:lnTo>
                  <a:lnTo>
                    <a:pt x="0" y="90"/>
                  </a:lnTo>
                  <a:lnTo>
                    <a:pt x="0"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6"/>
            <p:cNvSpPr>
              <a:spLocks/>
            </p:cNvSpPr>
            <p:nvPr/>
          </p:nvSpPr>
          <p:spPr bwMode="auto">
            <a:xfrm>
              <a:off x="-1065213" y="5981700"/>
              <a:ext cx="858838" cy="738187"/>
            </a:xfrm>
            <a:custGeom>
              <a:avLst/>
              <a:gdLst>
                <a:gd name="T0" fmla="*/ 151 w 229"/>
                <a:gd name="T1" fmla="*/ 31 h 197"/>
                <a:gd name="T2" fmla="*/ 166 w 229"/>
                <a:gd name="T3" fmla="*/ 46 h 197"/>
                <a:gd name="T4" fmla="*/ 97 w 229"/>
                <a:gd name="T5" fmla="*/ 118 h 197"/>
                <a:gd name="T6" fmla="*/ 68 w 229"/>
                <a:gd name="T7" fmla="*/ 90 h 197"/>
                <a:gd name="T8" fmla="*/ 0 w 229"/>
                <a:gd name="T9" fmla="*/ 162 h 197"/>
                <a:gd name="T10" fmla="*/ 0 w 229"/>
                <a:gd name="T11" fmla="*/ 197 h 197"/>
                <a:gd name="T12" fmla="*/ 69 w 229"/>
                <a:gd name="T13" fmla="*/ 125 h 197"/>
                <a:gd name="T14" fmla="*/ 97 w 229"/>
                <a:gd name="T15" fmla="*/ 153 h 197"/>
                <a:gd name="T16" fmla="*/ 183 w 229"/>
                <a:gd name="T17" fmla="*/ 63 h 197"/>
                <a:gd name="T18" fmla="*/ 197 w 229"/>
                <a:gd name="T19" fmla="*/ 77 h 197"/>
                <a:gd name="T20" fmla="*/ 229 w 229"/>
                <a:gd name="T21" fmla="*/ 0 h 197"/>
                <a:gd name="T22" fmla="*/ 151 w 229"/>
                <a:gd name="T23" fmla="*/ 3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9" h="197">
                  <a:moveTo>
                    <a:pt x="151" y="31"/>
                  </a:moveTo>
                  <a:cubicBezTo>
                    <a:pt x="166" y="46"/>
                    <a:pt x="166" y="46"/>
                    <a:pt x="166" y="46"/>
                  </a:cubicBezTo>
                  <a:cubicBezTo>
                    <a:pt x="148" y="64"/>
                    <a:pt x="97" y="118"/>
                    <a:pt x="97" y="118"/>
                  </a:cubicBezTo>
                  <a:cubicBezTo>
                    <a:pt x="68" y="90"/>
                    <a:pt x="68" y="90"/>
                    <a:pt x="68" y="90"/>
                  </a:cubicBezTo>
                  <a:cubicBezTo>
                    <a:pt x="0" y="162"/>
                    <a:pt x="0" y="162"/>
                    <a:pt x="0" y="162"/>
                  </a:cubicBezTo>
                  <a:cubicBezTo>
                    <a:pt x="0" y="197"/>
                    <a:pt x="0" y="197"/>
                    <a:pt x="0" y="197"/>
                  </a:cubicBezTo>
                  <a:cubicBezTo>
                    <a:pt x="12" y="184"/>
                    <a:pt x="69" y="125"/>
                    <a:pt x="69" y="125"/>
                  </a:cubicBezTo>
                  <a:cubicBezTo>
                    <a:pt x="97" y="153"/>
                    <a:pt x="97" y="153"/>
                    <a:pt x="97" y="153"/>
                  </a:cubicBezTo>
                  <a:cubicBezTo>
                    <a:pt x="183" y="63"/>
                    <a:pt x="183" y="63"/>
                    <a:pt x="183" y="63"/>
                  </a:cubicBezTo>
                  <a:cubicBezTo>
                    <a:pt x="197" y="77"/>
                    <a:pt x="197" y="77"/>
                    <a:pt x="197" y="77"/>
                  </a:cubicBezTo>
                  <a:cubicBezTo>
                    <a:pt x="229" y="0"/>
                    <a:pt x="229" y="0"/>
                    <a:pt x="229" y="0"/>
                  </a:cubicBezTo>
                  <a:lnTo>
                    <a:pt x="151"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0" name="Rectangle 109"/>
          <p:cNvSpPr/>
          <p:nvPr>
            <p:custDataLst>
              <p:tags r:id="rId3"/>
            </p:custDataLst>
          </p:nvPr>
        </p:nvSpPr>
        <p:spPr>
          <a:xfrm>
            <a:off x="5785948" y="3162300"/>
            <a:ext cx="3132627" cy="444094"/>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smtClean="0"/>
              <a:t>Products from WE migrate to AME / CEE while NA products eventually move to LA and AP</a:t>
            </a:r>
            <a:endParaRPr lang="en-US" sz="1000" b="1" dirty="0"/>
          </a:p>
        </p:txBody>
      </p:sp>
      <p:sp>
        <p:nvSpPr>
          <p:cNvPr id="111" name="TextBox 110"/>
          <p:cNvSpPr txBox="1"/>
          <p:nvPr>
            <p:custDataLst>
              <p:tags r:id="rId4"/>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smtClean="0"/>
              <a:t>Note: (1) </a:t>
            </a:r>
            <a:r>
              <a:rPr lang="en-US" sz="700" i="1" dirty="0"/>
              <a:t>Product featured in graphs is </a:t>
            </a:r>
            <a:r>
              <a:rPr lang="en-US" sz="700" i="1" dirty="0" err="1"/>
              <a:t>Katun’s</a:t>
            </a:r>
            <a:r>
              <a:rPr lang="en-US" sz="700" i="1" dirty="0"/>
              <a:t> Canon 5000 Toner Cartridge</a:t>
            </a:r>
          </a:p>
        </p:txBody>
      </p:sp>
      <p:graphicFrame>
        <p:nvGraphicFramePr>
          <p:cNvPr id="113" name="TextBox 3"/>
          <p:cNvGraphicFramePr/>
          <p:nvPr>
            <p:custDataLst>
              <p:tags r:id="rId5"/>
            </p:custDataLst>
            <p:extLst>
              <p:ext uri="{D42A27DB-BD31-4B8C-83A1-F6EECF244321}">
                <p14:modId xmlns:p14="http://schemas.microsoft.com/office/powerpoint/2010/main" val="961998634"/>
              </p:ext>
            </p:extLst>
          </p:nvPr>
        </p:nvGraphicFramePr>
        <p:xfrm>
          <a:off x="5801456" y="2209800"/>
          <a:ext cx="3106555" cy="952501"/>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114" name="TextBox 3"/>
          <p:cNvGraphicFramePr/>
          <p:nvPr>
            <p:custDataLst>
              <p:tags r:id="rId6"/>
            </p:custDataLst>
            <p:extLst>
              <p:ext uri="{D42A27DB-BD31-4B8C-83A1-F6EECF244321}">
                <p14:modId xmlns:p14="http://schemas.microsoft.com/office/powerpoint/2010/main" val="669988873"/>
              </p:ext>
            </p:extLst>
          </p:nvPr>
        </p:nvGraphicFramePr>
        <p:xfrm>
          <a:off x="5801456" y="1618154"/>
          <a:ext cx="3106555" cy="805005"/>
        </p:xfrm>
        <a:graphic>
          <a:graphicData uri="http://schemas.openxmlformats.org/drawingml/2006/chart">
            <c:chart xmlns:c="http://schemas.openxmlformats.org/drawingml/2006/chart" xmlns:r="http://schemas.openxmlformats.org/officeDocument/2006/relationships" r:id="rId12"/>
          </a:graphicData>
        </a:graphic>
      </p:graphicFrame>
      <p:graphicFrame>
        <p:nvGraphicFramePr>
          <p:cNvPr id="115" name="TextBox 3"/>
          <p:cNvGraphicFramePr/>
          <p:nvPr>
            <p:custDataLst>
              <p:tags r:id="rId7"/>
            </p:custDataLst>
            <p:extLst>
              <p:ext uri="{D42A27DB-BD31-4B8C-83A1-F6EECF244321}">
                <p14:modId xmlns:p14="http://schemas.microsoft.com/office/powerpoint/2010/main" val="2950002394"/>
              </p:ext>
            </p:extLst>
          </p:nvPr>
        </p:nvGraphicFramePr>
        <p:xfrm>
          <a:off x="10001981" y="2185845"/>
          <a:ext cx="3106555" cy="805005"/>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116" name="TextBox 3"/>
          <p:cNvGraphicFramePr/>
          <p:nvPr>
            <p:custDataLst>
              <p:tags r:id="rId8"/>
            </p:custDataLst>
            <p:extLst>
              <p:ext uri="{D42A27DB-BD31-4B8C-83A1-F6EECF244321}">
                <p14:modId xmlns:p14="http://schemas.microsoft.com/office/powerpoint/2010/main" val="674195005"/>
              </p:ext>
            </p:extLst>
          </p:nvPr>
        </p:nvGraphicFramePr>
        <p:xfrm>
          <a:off x="10001981" y="1446704"/>
          <a:ext cx="3106555" cy="805005"/>
        </p:xfrm>
        <a:graphic>
          <a:graphicData uri="http://schemas.openxmlformats.org/drawingml/2006/chart">
            <c:chart xmlns:c="http://schemas.openxmlformats.org/drawingml/2006/chart" xmlns:r="http://schemas.openxmlformats.org/officeDocument/2006/relationships" r:id="rId14"/>
          </a:graphicData>
        </a:graphic>
      </p:graphicFrame>
      <p:sp>
        <p:nvSpPr>
          <p:cNvPr id="13"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Platform for Growth</a:t>
            </a:r>
            <a:endParaRPr lang="en-US" sz="800" b="1" dirty="0">
              <a:solidFill>
                <a:srgbClr val="FFFFFF"/>
              </a:solidFill>
              <a:latin typeface="Tahoma"/>
            </a:endParaRPr>
          </a:p>
        </p:txBody>
      </p:sp>
      <p:sp>
        <p:nvSpPr>
          <p:cNvPr id="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37</a:t>
            </a:r>
            <a:endParaRPr lang="en-US" sz="900" dirty="0">
              <a:solidFill>
                <a:srgbClr val="000000"/>
              </a:solidFill>
              <a:latin typeface="Tahoma"/>
            </a:endParaRPr>
          </a:p>
        </p:txBody>
      </p:sp>
    </p:spTree>
    <p:extLst>
      <p:ext uri="{BB962C8B-B14F-4D97-AF65-F5344CB8AC3E}">
        <p14:creationId xmlns:p14="http://schemas.microsoft.com/office/powerpoint/2010/main" val="32125242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9766" y="118872"/>
            <a:ext cx="6624638" cy="585216"/>
          </a:xfrm>
        </p:spPr>
        <p:txBody>
          <a:bodyPr/>
          <a:lstStyle/>
          <a:p>
            <a:r>
              <a:rPr lang="en-US" dirty="0"/>
              <a:t>Innovative Approach to Inventory Management</a:t>
            </a:r>
          </a:p>
        </p:txBody>
      </p:sp>
      <p:sp>
        <p:nvSpPr>
          <p:cNvPr id="89" name="TextBox 88"/>
          <p:cNvSpPr txBox="1"/>
          <p:nvPr/>
        </p:nvSpPr>
        <p:spPr>
          <a:xfrm>
            <a:off x="288924" y="1125407"/>
            <a:ext cx="1847851" cy="5193729"/>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Overview</a:t>
            </a:r>
            <a:endParaRPr lang="en-US" sz="900" dirty="0">
              <a:solidFill>
                <a:schemeClr val="bg1"/>
              </a:solidFill>
            </a:endParaRPr>
          </a:p>
          <a:p>
            <a:pPr marL="177800" lvl="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 optimizes inventory through (i) consignment, (ii) by increasing the availability of higher turn-rate products and (iii) by reducing overstock inventory through a combination of technology, process, forecasting and supplier management improvements; the result is unmatched WC efficiency</a:t>
            </a:r>
          </a:p>
          <a:p>
            <a:pPr fontAlgn="base">
              <a:spcBef>
                <a:spcPts val="400"/>
              </a:spcBef>
              <a:buClr>
                <a:schemeClr val="bg1"/>
              </a:buClr>
              <a:buSzPct val="100000"/>
              <a:tabLst>
                <a:tab pos="179388" algn="l"/>
              </a:tabLst>
            </a:pPr>
            <a:r>
              <a:rPr lang="en-US" sz="900" b="1" dirty="0">
                <a:solidFill>
                  <a:schemeClr val="bg1"/>
                </a:solidFill>
              </a:rPr>
              <a:t>Enhanced Technology &amp; Process</a:t>
            </a:r>
          </a:p>
          <a:p>
            <a:pPr marL="177800" lvl="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Barcoding and process mapping improvements enhance </a:t>
            </a:r>
            <a:r>
              <a:rPr lang="en-US" sz="800" dirty="0" smtClean="0">
                <a:solidFill>
                  <a:schemeClr val="bg1"/>
                </a:solidFill>
              </a:rPr>
              <a:t>inventory </a:t>
            </a:r>
            <a:r>
              <a:rPr lang="en-US" sz="800" dirty="0">
                <a:solidFill>
                  <a:schemeClr val="bg1"/>
                </a:solidFill>
              </a:rPr>
              <a:t>tracking and process deficiency identification</a:t>
            </a:r>
          </a:p>
          <a:p>
            <a:pPr marL="177800" indent="-177800">
              <a:spcBef>
                <a:spcPts val="300"/>
              </a:spcBef>
              <a:spcAft>
                <a:spcPts val="200"/>
              </a:spcAft>
              <a:buClr>
                <a:schemeClr val="bg1"/>
              </a:buClr>
              <a:buSzPct val="100000"/>
              <a:buFont typeface="Wingdings" panose="05000000000000000000" pitchFamily="2" charset="2"/>
              <a:buChar char="§"/>
            </a:pPr>
            <a:r>
              <a:rPr lang="en-US" sz="800" dirty="0" smtClean="0">
                <a:solidFill>
                  <a:schemeClr val="bg1"/>
                </a:solidFill>
              </a:rPr>
              <a:t>Disciplined </a:t>
            </a:r>
            <a:r>
              <a:rPr lang="en-US" sz="800" dirty="0">
                <a:solidFill>
                  <a:schemeClr val="bg1"/>
                </a:solidFill>
              </a:rPr>
              <a:t>inventory management processes identify end-of-life products and default to restricted and manual review before order commitment </a:t>
            </a:r>
          </a:p>
          <a:p>
            <a:pPr>
              <a:spcBef>
                <a:spcPts val="400"/>
              </a:spcBef>
              <a:buClr>
                <a:schemeClr val="bg1"/>
              </a:buClr>
              <a:buSzPct val="100000"/>
            </a:pPr>
            <a:r>
              <a:rPr lang="en-US" sz="900" b="1" dirty="0" smtClean="0">
                <a:solidFill>
                  <a:schemeClr val="bg1"/>
                </a:solidFill>
              </a:rPr>
              <a:t>Improved Forecasting </a:t>
            </a:r>
          </a:p>
          <a:p>
            <a:pPr marL="177800" lvl="0" indent="-177800">
              <a:spcBef>
                <a:spcPts val="300"/>
              </a:spcBef>
              <a:spcAft>
                <a:spcPts val="200"/>
              </a:spcAft>
              <a:buClr>
                <a:schemeClr val="bg1"/>
              </a:buClr>
              <a:buSzPct val="100000"/>
              <a:buFont typeface="Wingdings" panose="05000000000000000000" pitchFamily="2" charset="2"/>
              <a:buChar char="§"/>
            </a:pPr>
            <a:r>
              <a:rPr lang="en-US" sz="800" dirty="0" smtClean="0">
                <a:solidFill>
                  <a:schemeClr val="bg1"/>
                </a:solidFill>
              </a:rPr>
              <a:t>Forecasting </a:t>
            </a:r>
            <a:r>
              <a:rPr lang="en-US" sz="800" dirty="0">
                <a:solidFill>
                  <a:schemeClr val="bg1"/>
                </a:solidFill>
              </a:rPr>
              <a:t>technologies improve “front-end” demand planning as well as aggregate demand planning with distributor partners, enabling more direct shipments to end-user customers from suppliers</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Out-of-stock measurement tool also reduces over-ordering / </a:t>
            </a:r>
            <a:r>
              <a:rPr lang="en-US" sz="800" dirty="0" err="1">
                <a:solidFill>
                  <a:schemeClr val="bg1"/>
                </a:solidFill>
              </a:rPr>
              <a:t>mis</a:t>
            </a:r>
            <a:r>
              <a:rPr lang="en-US" sz="800" dirty="0">
                <a:solidFill>
                  <a:schemeClr val="bg1"/>
                </a:solidFill>
              </a:rPr>
              <a:t>-ordering of SKUs close to product retirement</a:t>
            </a:r>
          </a:p>
          <a:p>
            <a:pPr>
              <a:spcBef>
                <a:spcPts val="400"/>
              </a:spcBef>
              <a:buClr>
                <a:schemeClr val="bg1"/>
              </a:buClr>
              <a:buSzPct val="100000"/>
            </a:pPr>
            <a:r>
              <a:rPr lang="en-US" sz="900" b="1" dirty="0">
                <a:solidFill>
                  <a:schemeClr val="bg1"/>
                </a:solidFill>
              </a:rPr>
              <a:t>Results</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Since 2012, Katun has eliminated </a:t>
            </a:r>
            <a:r>
              <a:rPr lang="en-US" sz="800" dirty="0" smtClean="0">
                <a:solidFill>
                  <a:schemeClr val="bg1"/>
                </a:solidFill>
              </a:rPr>
              <a:t>$1.3 million </a:t>
            </a:r>
            <a:r>
              <a:rPr lang="en-US" sz="800" dirty="0">
                <a:solidFill>
                  <a:schemeClr val="bg1"/>
                </a:solidFill>
              </a:rPr>
              <a:t>of obsolete inventory while reducing inventory days on hand by </a:t>
            </a:r>
            <a:r>
              <a:rPr lang="en-US" sz="800" dirty="0" smtClean="0">
                <a:solidFill>
                  <a:schemeClr val="bg1"/>
                </a:solidFill>
              </a:rPr>
              <a:t>30+%</a:t>
            </a:r>
            <a:endParaRPr lang="en-US" sz="8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endParaRPr lang="en-US" sz="800" dirty="0">
              <a:solidFill>
                <a:schemeClr val="bg1"/>
              </a:solidFill>
            </a:endParaRPr>
          </a:p>
        </p:txBody>
      </p:sp>
      <p:graphicFrame>
        <p:nvGraphicFramePr>
          <p:cNvPr id="29" name="Table 28"/>
          <p:cNvGraphicFramePr>
            <a:graphicFrameLocks noGrp="1"/>
          </p:cNvGraphicFramePr>
          <p:nvPr>
            <p:extLst>
              <p:ext uri="{D42A27DB-BD31-4B8C-83A1-F6EECF244321}">
                <p14:modId xmlns:p14="http://schemas.microsoft.com/office/powerpoint/2010/main" val="396709563"/>
              </p:ext>
            </p:extLst>
          </p:nvPr>
        </p:nvGraphicFramePr>
        <p:xfrm>
          <a:off x="5812244" y="1078065"/>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Historical</a:t>
                      </a:r>
                      <a:r>
                        <a:rPr lang="en-US" sz="1000" b="1" i="0" u="none" baseline="0" dirty="0">
                          <a:solidFill>
                            <a:schemeClr val="tx1"/>
                          </a:solidFill>
                          <a:latin typeface="Tahoma"/>
                        </a:rPr>
                        <a:t> and Projected </a:t>
                      </a:r>
                      <a:r>
                        <a:rPr lang="en-US" sz="1000" b="1" i="0" u="none" dirty="0">
                          <a:solidFill>
                            <a:schemeClr val="tx1"/>
                          </a:solidFill>
                          <a:latin typeface="Tahoma"/>
                        </a:rPr>
                        <a:t>Obsolete</a:t>
                      </a:r>
                      <a:r>
                        <a:rPr lang="en-US" sz="1000" b="1" i="0" u="none" baseline="0" dirty="0">
                          <a:solidFill>
                            <a:schemeClr val="tx1"/>
                          </a:solidFill>
                          <a:latin typeface="Tahoma"/>
                        </a:rPr>
                        <a:t> Inventory</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 millions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3979434261"/>
              </p:ext>
            </p:extLst>
          </p:nvPr>
        </p:nvGraphicFramePr>
        <p:xfrm>
          <a:off x="2423077" y="1078065"/>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Average Inventory Days on Hand</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Days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2" name="Rectangle 11"/>
          <p:cNvSpPr/>
          <p:nvPr>
            <p:custDataLst>
              <p:tags r:id="rId1"/>
            </p:custDataLst>
          </p:nvPr>
        </p:nvSpPr>
        <p:spPr>
          <a:xfrm>
            <a:off x="2420448" y="5686444"/>
            <a:ext cx="6501384" cy="598469"/>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spcAft>
                <a:spcPts val="200"/>
              </a:spcAft>
            </a:pPr>
            <a:r>
              <a:rPr lang="en-US" sz="1000" b="1" dirty="0">
                <a:solidFill>
                  <a:srgbClr val="FFFFFF"/>
                </a:solidFill>
                <a:latin typeface="Tahoma" panose="020B0604030504040204" pitchFamily="34" charset="0"/>
              </a:rPr>
              <a:t>Katun’s innovative approach to inventory management is a significant competitive edge that has optimized working capital by increasing the availability of high velocity products, </a:t>
            </a:r>
            <a:r>
              <a:rPr lang="en-US" sz="1000" b="1" dirty="0" smtClean="0">
                <a:solidFill>
                  <a:srgbClr val="FFFFFF"/>
                </a:solidFill>
                <a:latin typeface="Tahoma" panose="020B0604030504040204" pitchFamily="34" charset="0"/>
              </a:rPr>
              <a:t/>
            </a:r>
            <a:br>
              <a:rPr lang="en-US" sz="1000" b="1" dirty="0" smtClean="0">
                <a:solidFill>
                  <a:srgbClr val="FFFFFF"/>
                </a:solidFill>
                <a:latin typeface="Tahoma" panose="020B0604030504040204" pitchFamily="34" charset="0"/>
              </a:rPr>
            </a:br>
            <a:r>
              <a:rPr lang="en-US" sz="1000" b="1" dirty="0" smtClean="0">
                <a:solidFill>
                  <a:srgbClr val="FFFFFF"/>
                </a:solidFill>
                <a:latin typeface="Tahoma" panose="020B0604030504040204" pitchFamily="34" charset="0"/>
              </a:rPr>
              <a:t>shrinking </a:t>
            </a:r>
            <a:r>
              <a:rPr lang="en-US" sz="1000" b="1" dirty="0">
                <a:solidFill>
                  <a:srgbClr val="FFFFFF"/>
                </a:solidFill>
                <a:latin typeface="Tahoma" panose="020B0604030504040204" pitchFamily="34" charset="0"/>
              </a:rPr>
              <a:t>payables and reducing overstock inventory</a:t>
            </a:r>
          </a:p>
        </p:txBody>
      </p:sp>
      <p:graphicFrame>
        <p:nvGraphicFramePr>
          <p:cNvPr id="13" name="Table 12"/>
          <p:cNvGraphicFramePr>
            <a:graphicFrameLocks noGrp="1"/>
          </p:cNvGraphicFramePr>
          <p:nvPr>
            <p:extLst>
              <p:ext uri="{D42A27DB-BD31-4B8C-83A1-F6EECF244321}">
                <p14:modId xmlns:p14="http://schemas.microsoft.com/office/powerpoint/2010/main" val="1127462918"/>
              </p:ext>
            </p:extLst>
          </p:nvPr>
        </p:nvGraphicFramePr>
        <p:xfrm>
          <a:off x="2420448" y="3271150"/>
          <a:ext cx="6501384" cy="445008"/>
        </p:xfrm>
        <a:graphic>
          <a:graphicData uri="http://schemas.openxmlformats.org/drawingml/2006/table">
            <a:tbl>
              <a:tblPr firstRow="1" bandRow="1">
                <a:tableStyleId>{5C22544A-7EE6-4342-B048-85BDC9FD1C3A}</a:tableStyleId>
              </a:tblPr>
              <a:tblGrid>
                <a:gridCol w="650138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Leveraging</a:t>
                      </a:r>
                      <a:r>
                        <a:rPr lang="en-US" sz="1000" b="1" i="0" u="none" baseline="0" dirty="0" smtClean="0">
                          <a:solidFill>
                            <a:schemeClr val="tx1"/>
                          </a:solidFill>
                          <a:latin typeface="+mn-lt"/>
                        </a:rPr>
                        <a:t> Manufacturer Direct-to-Customer Shipments to Reduce Inventory</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6" name="Rectangle 15"/>
          <p:cNvSpPr/>
          <p:nvPr>
            <p:custDataLst>
              <p:tags r:id="rId2"/>
            </p:custDataLst>
          </p:nvPr>
        </p:nvSpPr>
        <p:spPr>
          <a:xfrm>
            <a:off x="2430463" y="3578286"/>
            <a:ext cx="3124201" cy="1728678"/>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a:spcBef>
                <a:spcPts val="400"/>
              </a:spcBef>
              <a:buClr>
                <a:schemeClr val="accent4"/>
              </a:buClr>
              <a:buSzPct val="100000"/>
            </a:pPr>
            <a:r>
              <a:rPr lang="en-US" sz="900" b="1" i="1" dirty="0"/>
              <a:t>Case Study</a:t>
            </a:r>
          </a:p>
          <a:p>
            <a:pPr marL="177800" indent="-177800">
              <a:spcBef>
                <a:spcPts val="400"/>
              </a:spcBef>
              <a:buClr>
                <a:schemeClr val="accent5"/>
              </a:buClr>
              <a:buSzPct val="100000"/>
              <a:buFont typeface="Wingdings" panose="05000000000000000000" pitchFamily="2" charset="2"/>
              <a:buChar char="§"/>
            </a:pPr>
            <a:r>
              <a:rPr lang="en-US" sz="900" b="1" dirty="0" smtClean="0"/>
              <a:t>Situation: </a:t>
            </a:r>
            <a:r>
              <a:rPr lang="en-US" sz="900" dirty="0" smtClean="0"/>
              <a:t>Large distributor </a:t>
            </a:r>
            <a:r>
              <a:rPr lang="en-US" sz="900" dirty="0"/>
              <a:t>customers in international markets were placing orders </a:t>
            </a:r>
            <a:r>
              <a:rPr lang="en-US" sz="900" dirty="0" smtClean="0"/>
              <a:t>with </a:t>
            </a:r>
            <a:r>
              <a:rPr lang="en-US" sz="900" dirty="0"/>
              <a:t>Katun for delivery </a:t>
            </a:r>
            <a:endParaRPr lang="en-US" sz="900" dirty="0" smtClean="0"/>
          </a:p>
          <a:p>
            <a:pPr marL="177800" indent="-177800">
              <a:spcBef>
                <a:spcPts val="400"/>
              </a:spcBef>
              <a:buClr>
                <a:schemeClr val="accent5"/>
              </a:buClr>
              <a:buSzPct val="100000"/>
              <a:buFont typeface="Wingdings" panose="05000000000000000000" pitchFamily="2" charset="2"/>
              <a:buChar char="§"/>
            </a:pPr>
            <a:r>
              <a:rPr lang="en-US" sz="900" dirty="0" smtClean="0"/>
              <a:t>Inconsistent </a:t>
            </a:r>
            <a:r>
              <a:rPr lang="en-US" sz="900" dirty="0"/>
              <a:t>customer demand made planning inventory a challenge, resulting in long lead times or overstock</a:t>
            </a:r>
          </a:p>
          <a:p>
            <a:pPr marL="177800" indent="-177800">
              <a:spcBef>
                <a:spcPts val="400"/>
              </a:spcBef>
              <a:buClr>
                <a:schemeClr val="accent5"/>
              </a:buClr>
              <a:buSzPct val="100000"/>
              <a:buFont typeface="Wingdings" panose="05000000000000000000" pitchFamily="2" charset="2"/>
              <a:buChar char="§"/>
            </a:pPr>
            <a:r>
              <a:rPr lang="en-US" sz="900" dirty="0" smtClean="0"/>
              <a:t>Demand </a:t>
            </a:r>
            <a:r>
              <a:rPr lang="en-US" sz="900" dirty="0"/>
              <a:t>spikes caused planning problems for manufacturers</a:t>
            </a:r>
          </a:p>
          <a:p>
            <a:pPr marL="177800" indent="-177800">
              <a:spcBef>
                <a:spcPts val="400"/>
              </a:spcBef>
              <a:buClr>
                <a:schemeClr val="accent5"/>
              </a:buClr>
              <a:buSzPct val="100000"/>
              <a:buFont typeface="Wingdings" panose="05000000000000000000" pitchFamily="2" charset="2"/>
              <a:buChar char="§"/>
            </a:pPr>
            <a:r>
              <a:rPr lang="en-US" sz="900" b="1" dirty="0" smtClean="0"/>
              <a:t>Approach</a:t>
            </a:r>
            <a:r>
              <a:rPr lang="en-US" sz="900" b="1" dirty="0"/>
              <a:t>: </a:t>
            </a:r>
            <a:r>
              <a:rPr lang="en-US" sz="900" dirty="0"/>
              <a:t>Katun transitioned to </a:t>
            </a:r>
            <a:r>
              <a:rPr lang="en-US" sz="900" dirty="0" smtClean="0"/>
              <a:t>supplying high </a:t>
            </a:r>
            <a:r>
              <a:rPr lang="en-US" sz="900" dirty="0"/>
              <a:t>volume products directly from </a:t>
            </a:r>
            <a:r>
              <a:rPr lang="en-US" sz="900" dirty="0" smtClean="0"/>
              <a:t>manufacturers (i.e., direct ship program), </a:t>
            </a:r>
            <a:r>
              <a:rPr lang="en-US" sz="900" dirty="0"/>
              <a:t>using Katun’s forwarder to maintain supplier and customer </a:t>
            </a:r>
            <a:r>
              <a:rPr lang="en-US" sz="900" dirty="0" smtClean="0"/>
              <a:t>confidentiality</a:t>
            </a:r>
            <a:endParaRPr lang="en-US" sz="900" dirty="0"/>
          </a:p>
        </p:txBody>
      </p:sp>
      <p:sp>
        <p:nvSpPr>
          <p:cNvPr id="78" name="Oval 77"/>
          <p:cNvSpPr/>
          <p:nvPr/>
        </p:nvSpPr>
        <p:spPr bwMode="auto">
          <a:xfrm>
            <a:off x="22301" y="350144"/>
            <a:ext cx="306853" cy="301873"/>
          </a:xfrm>
          <a:prstGeom prst="ellipse">
            <a:avLst/>
          </a:prstGeom>
          <a:solidFill>
            <a:schemeClr val="accent6"/>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C</a:t>
            </a:r>
          </a:p>
        </p:txBody>
      </p:sp>
      <p:graphicFrame>
        <p:nvGraphicFramePr>
          <p:cNvPr id="17" name="TextBox 3"/>
          <p:cNvGraphicFramePr/>
          <p:nvPr>
            <p:custDataLst>
              <p:tags r:id="rId3"/>
            </p:custDataLst>
            <p:extLst>
              <p:ext uri="{D42A27DB-BD31-4B8C-83A1-F6EECF244321}">
                <p14:modId xmlns:p14="http://schemas.microsoft.com/office/powerpoint/2010/main" val="2796518559"/>
              </p:ext>
            </p:extLst>
          </p:nvPr>
        </p:nvGraphicFramePr>
        <p:xfrm>
          <a:off x="2423077" y="1496633"/>
          <a:ext cx="3108960" cy="1763402"/>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8" name="TextBox 3"/>
          <p:cNvGraphicFramePr/>
          <p:nvPr>
            <p:custDataLst>
              <p:tags r:id="rId4"/>
            </p:custDataLst>
            <p:extLst>
              <p:ext uri="{D42A27DB-BD31-4B8C-83A1-F6EECF244321}">
                <p14:modId xmlns:p14="http://schemas.microsoft.com/office/powerpoint/2010/main" val="649557962"/>
              </p:ext>
            </p:extLst>
          </p:nvPr>
        </p:nvGraphicFramePr>
        <p:xfrm>
          <a:off x="5812244" y="1496633"/>
          <a:ext cx="3108960" cy="1763402"/>
        </p:xfrm>
        <a:graphic>
          <a:graphicData uri="http://schemas.openxmlformats.org/drawingml/2006/chart">
            <c:chart xmlns:c="http://schemas.openxmlformats.org/drawingml/2006/chart" xmlns:r="http://schemas.openxmlformats.org/officeDocument/2006/relationships" r:id="rId8"/>
          </a:graphicData>
        </a:graphic>
      </p:graphicFrame>
      <p:sp>
        <p:nvSpPr>
          <p:cNvPr id="19" name="Rectangle 18"/>
          <p:cNvSpPr/>
          <p:nvPr>
            <p:custDataLst>
              <p:tags r:id="rId5"/>
            </p:custDataLst>
          </p:nvPr>
        </p:nvSpPr>
        <p:spPr>
          <a:xfrm>
            <a:off x="5794374" y="3578286"/>
            <a:ext cx="3124201" cy="1867178"/>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b="1" dirty="0"/>
              <a:t>Results: </a:t>
            </a:r>
            <a:r>
              <a:rPr lang="en-US" sz="900" dirty="0"/>
              <a:t>Since </a:t>
            </a:r>
            <a:r>
              <a:rPr lang="en-US" sz="900" dirty="0" smtClean="0"/>
              <a:t>implementing the </a:t>
            </a:r>
            <a:r>
              <a:rPr lang="en-US" sz="900" dirty="0"/>
              <a:t>direct ship program in </a:t>
            </a:r>
            <a:r>
              <a:rPr lang="en-US" sz="900" dirty="0" smtClean="0"/>
              <a:t>2014, </a:t>
            </a:r>
            <a:r>
              <a:rPr lang="en-US" sz="900" dirty="0"/>
              <a:t>the number of direct ship orders has increased by 86%</a:t>
            </a:r>
          </a:p>
          <a:p>
            <a:pPr marL="177800" indent="-177800">
              <a:spcBef>
                <a:spcPts val="400"/>
              </a:spcBef>
              <a:buClr>
                <a:schemeClr val="accent5"/>
              </a:buClr>
              <a:buSzPct val="100000"/>
              <a:buFont typeface="Wingdings" panose="05000000000000000000" pitchFamily="2" charset="2"/>
              <a:buChar char="§"/>
            </a:pPr>
            <a:r>
              <a:rPr lang="en-US" sz="900" dirty="0"/>
              <a:t>Katun has negotiated similar direct shipping terms with </a:t>
            </a:r>
            <a:r>
              <a:rPr lang="en-US" sz="900" dirty="0" smtClean="0"/>
              <a:t>20+ </a:t>
            </a:r>
            <a:r>
              <a:rPr lang="en-US" sz="900" dirty="0"/>
              <a:t>key suppliers offering </a:t>
            </a:r>
            <a:r>
              <a:rPr lang="en-US" sz="900" dirty="0" smtClean="0"/>
              <a:t>900+ </a:t>
            </a:r>
            <a:r>
              <a:rPr lang="en-US" sz="900" dirty="0"/>
              <a:t>part numbers</a:t>
            </a:r>
          </a:p>
          <a:p>
            <a:pPr marL="177800" indent="-177800">
              <a:spcBef>
                <a:spcPts val="400"/>
              </a:spcBef>
              <a:buClr>
                <a:schemeClr val="accent5"/>
              </a:buClr>
              <a:buSzPct val="100000"/>
              <a:buFont typeface="Wingdings" panose="05000000000000000000" pitchFamily="2" charset="2"/>
              <a:buChar char="§"/>
            </a:pPr>
            <a:r>
              <a:rPr lang="en-US" sz="900" dirty="0"/>
              <a:t>Revenue </a:t>
            </a:r>
            <a:r>
              <a:rPr lang="en-US" sz="900" dirty="0" smtClean="0"/>
              <a:t>from these parts represented </a:t>
            </a:r>
            <a:r>
              <a:rPr lang="en-US" sz="900" dirty="0"/>
              <a:t>$5.1 million in sales in </a:t>
            </a:r>
            <a:r>
              <a:rPr lang="en-US" sz="900" dirty="0" smtClean="0"/>
              <a:t>2016, </a:t>
            </a:r>
            <a:r>
              <a:rPr lang="en-US" sz="900" dirty="0"/>
              <a:t>supported </a:t>
            </a:r>
            <a:r>
              <a:rPr lang="en-US" sz="900" dirty="0" smtClean="0"/>
              <a:t>with </a:t>
            </a:r>
            <a:r>
              <a:rPr lang="en-US" sz="900" dirty="0"/>
              <a:t>zero inventory owned by Katun</a:t>
            </a:r>
          </a:p>
          <a:p>
            <a:pPr marL="177800" indent="-177800">
              <a:spcBef>
                <a:spcPts val="400"/>
              </a:spcBef>
              <a:buClr>
                <a:schemeClr val="accent5"/>
              </a:buClr>
              <a:buSzPct val="100000"/>
              <a:buFont typeface="Wingdings" panose="05000000000000000000" pitchFamily="2" charset="2"/>
              <a:buChar char="§"/>
            </a:pPr>
            <a:r>
              <a:rPr lang="en-US" sz="900" dirty="0"/>
              <a:t>Customers </a:t>
            </a:r>
            <a:r>
              <a:rPr lang="en-US" sz="900" dirty="0" smtClean="0"/>
              <a:t>enjoy </a:t>
            </a:r>
            <a:r>
              <a:rPr lang="en-US" sz="900" dirty="0"/>
              <a:t>shorter confirmed delivery times and manufacturers plan resources to firm orders</a:t>
            </a:r>
          </a:p>
          <a:p>
            <a:pPr marL="177800" indent="-177800">
              <a:spcBef>
                <a:spcPts val="400"/>
              </a:spcBef>
              <a:buClr>
                <a:schemeClr val="accent5"/>
              </a:buClr>
              <a:buSzPct val="100000"/>
              <a:buFont typeface="Wingdings" panose="05000000000000000000" pitchFamily="2" charset="2"/>
              <a:buChar char="§"/>
            </a:pPr>
            <a:r>
              <a:rPr lang="en-US" sz="900" dirty="0"/>
              <a:t>In </a:t>
            </a:r>
            <a:r>
              <a:rPr lang="en-US" sz="900" dirty="0" smtClean="0"/>
              <a:t>2016, </a:t>
            </a:r>
            <a:r>
              <a:rPr lang="en-US" sz="900" dirty="0"/>
              <a:t>84% of sales to </a:t>
            </a:r>
            <a:r>
              <a:rPr lang="en-US" sz="900" dirty="0" smtClean="0"/>
              <a:t>a large Asian </a:t>
            </a:r>
            <a:r>
              <a:rPr lang="en-US" sz="900" dirty="0"/>
              <a:t>Distributor </a:t>
            </a:r>
            <a:r>
              <a:rPr lang="en-US" sz="900" dirty="0" smtClean="0"/>
              <a:t>were </a:t>
            </a:r>
            <a:r>
              <a:rPr lang="en-US" sz="900" dirty="0"/>
              <a:t>supported via Supplier Direct Shipments</a:t>
            </a:r>
          </a:p>
        </p:txBody>
      </p:sp>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Platform for Growth</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38</a:t>
            </a:r>
            <a:endParaRPr lang="en-US" sz="900" dirty="0">
              <a:solidFill>
                <a:srgbClr val="000000"/>
              </a:solidFill>
              <a:latin typeface="Tahoma"/>
            </a:endParaRPr>
          </a:p>
        </p:txBody>
      </p:sp>
    </p:spTree>
    <p:extLst>
      <p:ext uri="{BB962C8B-B14F-4D97-AF65-F5344CB8AC3E}">
        <p14:creationId xmlns:p14="http://schemas.microsoft.com/office/powerpoint/2010/main" val="3004740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extBox 3"/>
          <p:cNvGraphicFramePr/>
          <p:nvPr>
            <p:custDataLst>
              <p:tags r:id="rId1"/>
            </p:custDataLst>
            <p:extLst>
              <p:ext uri="{D42A27DB-BD31-4B8C-83A1-F6EECF244321}">
                <p14:modId xmlns:p14="http://schemas.microsoft.com/office/powerpoint/2010/main" val="218756604"/>
              </p:ext>
            </p:extLst>
          </p:nvPr>
        </p:nvGraphicFramePr>
        <p:xfrm>
          <a:off x="2430463" y="1603376"/>
          <a:ext cx="3091882" cy="1636782"/>
        </p:xfrm>
        <a:graphic>
          <a:graphicData uri="http://schemas.openxmlformats.org/drawingml/2006/chart">
            <c:chart xmlns:c="http://schemas.openxmlformats.org/drawingml/2006/chart" xmlns:r="http://schemas.openxmlformats.org/officeDocument/2006/relationships" r:id="rId6"/>
          </a:graphicData>
        </a:graphic>
      </p:graphicFrame>
      <p:sp>
        <p:nvSpPr>
          <p:cNvPr id="108" name="Freeform 15"/>
          <p:cNvSpPr>
            <a:spLocks/>
          </p:cNvSpPr>
          <p:nvPr/>
        </p:nvSpPr>
        <p:spPr bwMode="auto">
          <a:xfrm rot="20363376">
            <a:off x="2910540" y="1778104"/>
            <a:ext cx="2458949" cy="894871"/>
          </a:xfrm>
          <a:custGeom>
            <a:avLst/>
            <a:gdLst>
              <a:gd name="T0" fmla="*/ 284 w 343"/>
              <a:gd name="T1" fmla="*/ 121 h 226"/>
              <a:gd name="T2" fmla="*/ 313 w 343"/>
              <a:gd name="T3" fmla="*/ 147 h 226"/>
              <a:gd name="T4" fmla="*/ 343 w 343"/>
              <a:gd name="T5" fmla="*/ 0 h 226"/>
              <a:gd name="T6" fmla="*/ 201 w 343"/>
              <a:gd name="T7" fmla="*/ 46 h 226"/>
              <a:gd name="T8" fmla="*/ 232 w 343"/>
              <a:gd name="T9" fmla="*/ 75 h 226"/>
              <a:gd name="T10" fmla="*/ 0 w 343"/>
              <a:gd name="T11" fmla="*/ 125 h 226"/>
              <a:gd name="T12" fmla="*/ 284 w 343"/>
              <a:gd name="T13" fmla="*/ 122 h 226"/>
              <a:gd name="T14" fmla="*/ 284 w 343"/>
              <a:gd name="T15" fmla="*/ 121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226">
                <a:moveTo>
                  <a:pt x="284" y="121"/>
                </a:moveTo>
                <a:cubicBezTo>
                  <a:pt x="313" y="147"/>
                  <a:pt x="313" y="147"/>
                  <a:pt x="313" y="147"/>
                </a:cubicBezTo>
                <a:cubicBezTo>
                  <a:pt x="343" y="0"/>
                  <a:pt x="343" y="0"/>
                  <a:pt x="343" y="0"/>
                </a:cubicBezTo>
                <a:cubicBezTo>
                  <a:pt x="201" y="46"/>
                  <a:pt x="201" y="46"/>
                  <a:pt x="201" y="46"/>
                </a:cubicBezTo>
                <a:cubicBezTo>
                  <a:pt x="232" y="75"/>
                  <a:pt x="232" y="75"/>
                  <a:pt x="232" y="75"/>
                </a:cubicBezTo>
                <a:cubicBezTo>
                  <a:pt x="181" y="138"/>
                  <a:pt x="78" y="191"/>
                  <a:pt x="0" y="125"/>
                </a:cubicBezTo>
                <a:cubicBezTo>
                  <a:pt x="76" y="226"/>
                  <a:pt x="207" y="207"/>
                  <a:pt x="284" y="122"/>
                </a:cubicBezTo>
                <a:cubicBezTo>
                  <a:pt x="284" y="121"/>
                  <a:pt x="284" y="121"/>
                  <a:pt x="284" y="121"/>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 name="Title 2"/>
          <p:cNvSpPr>
            <a:spLocks noGrp="1"/>
          </p:cNvSpPr>
          <p:nvPr>
            <p:ph type="title"/>
          </p:nvPr>
        </p:nvSpPr>
        <p:spPr>
          <a:xfrm>
            <a:off x="389766" y="118872"/>
            <a:ext cx="6624638" cy="585216"/>
          </a:xfrm>
        </p:spPr>
        <p:txBody>
          <a:bodyPr/>
          <a:lstStyle/>
          <a:p>
            <a:r>
              <a:rPr lang="en-US" dirty="0"/>
              <a:t>Innovative Approach to Inventory Management </a:t>
            </a:r>
            <a:r>
              <a:rPr lang="en-US" sz="1000" dirty="0"/>
              <a:t>(cont.)</a:t>
            </a:r>
          </a:p>
        </p:txBody>
      </p:sp>
      <p:sp>
        <p:nvSpPr>
          <p:cNvPr id="89" name="TextBox 88"/>
          <p:cNvSpPr txBox="1"/>
          <p:nvPr/>
        </p:nvSpPr>
        <p:spPr>
          <a:xfrm>
            <a:off x="288924" y="1125407"/>
            <a:ext cx="1847851" cy="5186035"/>
          </a:xfrm>
          <a:prstGeom prst="rect">
            <a:avLst/>
          </a:prstGeom>
          <a:noFill/>
        </p:spPr>
        <p:txBody>
          <a:bodyPr wrap="square" lIns="0" tIns="0" rIns="0" bIns="0" rtlCol="0">
            <a:spAutoFit/>
          </a:bodyPr>
          <a:lstStyle/>
          <a:p>
            <a:pPr lvl="0" fontAlgn="base">
              <a:spcBef>
                <a:spcPts val="400"/>
              </a:spcBef>
              <a:buClr>
                <a:schemeClr val="bg1"/>
              </a:buClr>
              <a:buSzPct val="100000"/>
              <a:tabLst>
                <a:tab pos="179388" algn="l"/>
              </a:tabLst>
            </a:pPr>
            <a:r>
              <a:rPr lang="en-US" sz="900" b="1" dirty="0">
                <a:solidFill>
                  <a:schemeClr val="bg1"/>
                </a:solidFill>
              </a:rPr>
              <a:t>Consignment Overview</a:t>
            </a:r>
          </a:p>
          <a:p>
            <a:pPr marL="177800" lvl="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Katun’s leading market position and importance to the imaging supplies industry has enabled the Company to move increasingly towards a consigned inventory approach</a:t>
            </a:r>
          </a:p>
          <a:p>
            <a:pPr marL="177800" lvl="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Previously, Katun took ownership of much of its inventory as soon as it left the supplier (as much as 90 days of inventory at Katun’s warehouses)</a:t>
            </a:r>
          </a:p>
          <a:p>
            <a:pPr marL="177800" lvl="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Today, as part of Katun’s supplier engagement approach, many of the Company’s larger suppliers consign inventory to Katun’s warehouses, meaning inventory once owned by Katun en-route from a supplier is now owned by the supplier until sold to the customer</a:t>
            </a:r>
          </a:p>
          <a:p>
            <a:pPr marL="177800" lvl="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With lower working capital investment, Katun enjoys the following benefits: i</a:t>
            </a:r>
            <a:r>
              <a:rPr lang="en-US" sz="800" dirty="0">
                <a:solidFill>
                  <a:schemeClr val="bg1"/>
                </a:solidFill>
                <a:cs typeface="Tahoma" panose="020B0604030504040204" pitchFamily="34" charset="0"/>
              </a:rPr>
              <a:t>) flexibility to be more responsive to market demand; ii) faster penetration in growing geographies and channels with minimal spend; and iii) ability to be more aggressive in sales</a:t>
            </a:r>
          </a:p>
          <a:p>
            <a:pPr marL="177800" lvl="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Going forward Katun intends to consign the majority of newly developed products to one of three dedicated warehouse locations</a:t>
            </a:r>
          </a:p>
          <a:p>
            <a:pPr marL="177800" lvl="0" indent="-177800">
              <a:spcBef>
                <a:spcPts val="300"/>
              </a:spcBef>
              <a:spcAft>
                <a:spcPts val="200"/>
              </a:spcAft>
              <a:buClr>
                <a:schemeClr val="bg1"/>
              </a:buClr>
              <a:buSzPct val="100000"/>
              <a:buFont typeface="Wingdings" panose="05000000000000000000" pitchFamily="2" charset="2"/>
              <a:buChar char="§"/>
            </a:pPr>
            <a:r>
              <a:rPr lang="en-US" sz="800" dirty="0" smtClean="0">
                <a:solidFill>
                  <a:schemeClr val="bg1"/>
                </a:solidFill>
              </a:rPr>
              <a:t>Currently </a:t>
            </a:r>
            <a:r>
              <a:rPr lang="en-US" sz="800" dirty="0">
                <a:solidFill>
                  <a:schemeClr val="bg1"/>
                </a:solidFill>
              </a:rPr>
              <a:t>Katun continues to hone its consignment approach by: i) </a:t>
            </a:r>
            <a:r>
              <a:rPr lang="en-US" sz="800" dirty="0">
                <a:solidFill>
                  <a:schemeClr val="bg1"/>
                </a:solidFill>
                <a:cs typeface="Tahoma" panose="020B0604030504040204" pitchFamily="34" charset="0"/>
              </a:rPr>
              <a:t>identifying high velocity products; ii) separating the products by vendor; and iii) negotiating on consignment terms that maximize WC efficiency (e.g., maximizing days payable)</a:t>
            </a:r>
            <a:endParaRPr lang="en-US" sz="800" dirty="0">
              <a:solidFill>
                <a:schemeClr val="bg1"/>
              </a:solidFill>
            </a:endParaRPr>
          </a:p>
          <a:p>
            <a:pPr>
              <a:spcBef>
                <a:spcPts val="300"/>
              </a:spcBef>
              <a:buClr>
                <a:schemeClr val="bg1"/>
              </a:buClr>
            </a:pPr>
            <a:endParaRPr lang="en-US" sz="900" dirty="0">
              <a:solidFill>
                <a:schemeClr val="bg1"/>
              </a:solidFill>
              <a:latin typeface="Tahoma" panose="020B0604030504040204" pitchFamily="34" charset="0"/>
            </a:endParaRPr>
          </a:p>
        </p:txBody>
      </p:sp>
      <p:graphicFrame>
        <p:nvGraphicFramePr>
          <p:cNvPr id="101" name="Table 100"/>
          <p:cNvGraphicFramePr>
            <a:graphicFrameLocks noGrp="1"/>
          </p:cNvGraphicFramePr>
          <p:nvPr>
            <p:extLst/>
          </p:nvPr>
        </p:nvGraphicFramePr>
        <p:xfrm>
          <a:off x="2412525" y="3294310"/>
          <a:ext cx="6501384" cy="438912"/>
        </p:xfrm>
        <a:graphic>
          <a:graphicData uri="http://schemas.openxmlformats.org/drawingml/2006/table">
            <a:tbl>
              <a:tblPr firstRow="1" bandRow="1">
                <a:tableStyleId>{5C22544A-7EE6-4342-B048-85BDC9FD1C3A}</a:tableStyleId>
              </a:tblPr>
              <a:tblGrid>
                <a:gridCol w="650138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Consigned Inventory’s Significant</a:t>
                      </a:r>
                      <a:r>
                        <a:rPr lang="en-US" sz="1000" b="1" i="0" u="none" baseline="0" dirty="0">
                          <a:solidFill>
                            <a:schemeClr val="tx1"/>
                          </a:solidFill>
                          <a:latin typeface="+mn-lt"/>
                        </a:rPr>
                        <a:t> </a:t>
                      </a:r>
                      <a:r>
                        <a:rPr lang="en-US" sz="1000" b="1" i="0" u="none" dirty="0">
                          <a:solidFill>
                            <a:schemeClr val="tx1"/>
                          </a:solidFill>
                          <a:latin typeface="+mn-lt"/>
                        </a:rPr>
                        <a:t>Impact on Working Capital</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 millions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05" name="TextBox 104"/>
          <p:cNvSpPr txBox="1"/>
          <p:nvPr/>
        </p:nvSpPr>
        <p:spPr>
          <a:xfrm>
            <a:off x="7545398" y="3855999"/>
            <a:ext cx="1358572" cy="1384995"/>
          </a:xfrm>
          <a:prstGeom prst="rect">
            <a:avLst/>
          </a:prstGeom>
          <a:noFill/>
        </p:spPr>
        <p:txBody>
          <a:bodyPr wrap="square" lIns="0" tIns="0" rIns="0" bIns="0" rtlCol="0">
            <a:spAutoFit/>
          </a:bodyPr>
          <a:lstStyle/>
          <a:p>
            <a:pPr algn="ctr"/>
            <a:r>
              <a:rPr lang="en-US" sz="900" i="1" dirty="0"/>
              <a:t>The roll-out of the consignment model has reduced Katun’s </a:t>
            </a:r>
            <a:r>
              <a:rPr lang="en-US" sz="900" i="1" dirty="0" smtClean="0"/>
              <a:t>owned inventory </a:t>
            </a:r>
            <a:r>
              <a:rPr lang="en-US" sz="900" i="1" dirty="0"/>
              <a:t>by </a:t>
            </a:r>
            <a:r>
              <a:rPr lang="en-US" sz="900" i="1" dirty="0" smtClean="0"/>
              <a:t>23.3% from December 2015 and </a:t>
            </a:r>
            <a:r>
              <a:rPr lang="en-US" sz="900" i="1" dirty="0"/>
              <a:t>significantly reduced the overall investment in working capital without sacrificing product availability</a:t>
            </a:r>
          </a:p>
        </p:txBody>
      </p:sp>
      <p:graphicFrame>
        <p:nvGraphicFramePr>
          <p:cNvPr id="106" name="Table 105"/>
          <p:cNvGraphicFramePr>
            <a:graphicFrameLocks noGrp="1"/>
          </p:cNvGraphicFramePr>
          <p:nvPr>
            <p:extLst>
              <p:ext uri="{D42A27DB-BD31-4B8C-83A1-F6EECF244321}">
                <p14:modId xmlns:p14="http://schemas.microsoft.com/office/powerpoint/2010/main" val="1557517738"/>
              </p:ext>
            </p:extLst>
          </p:nvPr>
        </p:nvGraphicFramePr>
        <p:xfrm>
          <a:off x="2420448" y="1079277"/>
          <a:ext cx="3154680" cy="438912"/>
        </p:xfrm>
        <a:graphic>
          <a:graphicData uri="http://schemas.openxmlformats.org/drawingml/2006/table">
            <a:tbl>
              <a:tblPr firstRow="1" bandRow="1">
                <a:tableStyleId>{5C22544A-7EE6-4342-B048-85BDC9FD1C3A}</a:tableStyleId>
              </a:tblPr>
              <a:tblGrid>
                <a:gridCol w="315468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baseline="0" dirty="0">
                          <a:solidFill>
                            <a:schemeClr val="tx1"/>
                          </a:solidFill>
                          <a:latin typeface="Tahoma"/>
                        </a:rPr>
                        <a:t>Rapid Growth of Consignment Platform in 2016</a:t>
                      </a:r>
                      <a:endParaRPr lang="en-US" sz="1000" b="1" i="0" u="none" dirty="0">
                        <a:solidFill>
                          <a:schemeClr val="tx1"/>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smtClean="0">
                          <a:solidFill>
                            <a:schemeClr val="accent2"/>
                          </a:solidFill>
                          <a:latin typeface="Tahoma"/>
                        </a:rPr>
                        <a:t>$ in millions</a:t>
                      </a: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10" name="Table 109"/>
          <p:cNvGraphicFramePr>
            <a:graphicFrameLocks noGrp="1"/>
          </p:cNvGraphicFramePr>
          <p:nvPr>
            <p:extLst>
              <p:ext uri="{D42A27DB-BD31-4B8C-83A1-F6EECF244321}">
                <p14:modId xmlns:p14="http://schemas.microsoft.com/office/powerpoint/2010/main" val="1101149604"/>
              </p:ext>
            </p:extLst>
          </p:nvPr>
        </p:nvGraphicFramePr>
        <p:xfrm>
          <a:off x="5798012" y="1079277"/>
          <a:ext cx="3345987" cy="438912"/>
        </p:xfrm>
        <a:graphic>
          <a:graphicData uri="http://schemas.openxmlformats.org/drawingml/2006/table">
            <a:tbl>
              <a:tblPr firstRow="1" bandRow="1">
                <a:tableStyleId>{5C22544A-7EE6-4342-B048-85BDC9FD1C3A}</a:tableStyleId>
              </a:tblPr>
              <a:tblGrid>
                <a:gridCol w="3345987">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Total</a:t>
                      </a:r>
                      <a:r>
                        <a:rPr lang="en-US" sz="1000" b="1" i="0" u="none" baseline="0" dirty="0">
                          <a:solidFill>
                            <a:schemeClr val="tx1"/>
                          </a:solidFill>
                          <a:latin typeface="Tahoma"/>
                        </a:rPr>
                        <a:t> Available Inventory Stable with Consignment</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smtClean="0">
                          <a:solidFill>
                            <a:schemeClr val="accent2"/>
                          </a:solidFill>
                          <a:latin typeface="Tahoma"/>
                        </a:rPr>
                        <a:t>$ in millions</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22" name="Rectangle 21"/>
          <p:cNvSpPr/>
          <p:nvPr>
            <p:custDataLst>
              <p:tags r:id="rId2"/>
            </p:custDataLst>
          </p:nvPr>
        </p:nvSpPr>
        <p:spPr>
          <a:xfrm>
            <a:off x="2420448" y="5686444"/>
            <a:ext cx="6501384" cy="605294"/>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spcAft>
                <a:spcPts val="200"/>
              </a:spcAft>
            </a:pPr>
            <a:r>
              <a:rPr lang="en-US" sz="1100" b="1" dirty="0">
                <a:solidFill>
                  <a:srgbClr val="FFFFFF"/>
                </a:solidFill>
                <a:latin typeface="Tahoma" panose="020B0604030504040204" pitchFamily="34" charset="0"/>
              </a:rPr>
              <a:t>Katun’s unique consignment inventory approach provides access to a </a:t>
            </a:r>
            <a:br>
              <a:rPr lang="en-US" sz="1100" b="1" dirty="0">
                <a:solidFill>
                  <a:srgbClr val="FFFFFF"/>
                </a:solidFill>
                <a:latin typeface="Tahoma" panose="020B0604030504040204" pitchFamily="34" charset="0"/>
              </a:rPr>
            </a:br>
            <a:r>
              <a:rPr lang="en-US" sz="1100" b="1" dirty="0">
                <a:solidFill>
                  <a:srgbClr val="FFFFFF"/>
                </a:solidFill>
                <a:latin typeface="Tahoma" panose="020B0604030504040204" pitchFamily="34" charset="0"/>
              </a:rPr>
              <a:t>wider selection of products and enables the Company to more aggressively </a:t>
            </a:r>
            <a:br>
              <a:rPr lang="en-US" sz="1100" b="1" dirty="0">
                <a:solidFill>
                  <a:srgbClr val="FFFFFF"/>
                </a:solidFill>
                <a:latin typeface="Tahoma" panose="020B0604030504040204" pitchFamily="34" charset="0"/>
              </a:rPr>
            </a:br>
            <a:r>
              <a:rPr lang="en-US" sz="1100" b="1" dirty="0">
                <a:solidFill>
                  <a:srgbClr val="FFFFFF"/>
                </a:solidFill>
                <a:latin typeface="Tahoma" panose="020B0604030504040204" pitchFamily="34" charset="0"/>
              </a:rPr>
              <a:t>pursue growth opportunities with a minimal burden to working capital</a:t>
            </a:r>
          </a:p>
        </p:txBody>
      </p:sp>
      <p:sp>
        <p:nvSpPr>
          <p:cNvPr id="23" name="Oval 22"/>
          <p:cNvSpPr/>
          <p:nvPr/>
        </p:nvSpPr>
        <p:spPr bwMode="auto">
          <a:xfrm>
            <a:off x="22301" y="350144"/>
            <a:ext cx="306853" cy="301873"/>
          </a:xfrm>
          <a:prstGeom prst="ellipse">
            <a:avLst/>
          </a:prstGeom>
          <a:solidFill>
            <a:schemeClr val="accent6"/>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C</a:t>
            </a:r>
          </a:p>
        </p:txBody>
      </p:sp>
      <p:graphicFrame>
        <p:nvGraphicFramePr>
          <p:cNvPr id="25" name="Chart 24">
            <a:extLst>
              <a:ext uri="{FF2B5EF4-FFF2-40B4-BE49-F238E27FC236}">
                <a16:creationId xmlns:lc="http://schemas.openxmlformats.org/drawingml/2006/lockedCanvas" xmlns:a16="http://schemas.microsoft.com/office/drawing/2014/main" xmlns="" xmlns:xdr="http://schemas.openxmlformats.org/drawingml/2006/spreadsheetDrawing" id="{6531E115-395D-463B-9F02-BA65A85D5A9B}"/>
              </a:ext>
            </a:extLst>
          </p:cNvPr>
          <p:cNvGraphicFramePr>
            <a:graphicFrameLocks/>
          </p:cNvGraphicFramePr>
          <p:nvPr>
            <p:extLst>
              <p:ext uri="{D42A27DB-BD31-4B8C-83A1-F6EECF244321}">
                <p14:modId xmlns:p14="http://schemas.microsoft.com/office/powerpoint/2010/main" val="1662992454"/>
              </p:ext>
            </p:extLst>
          </p:nvPr>
        </p:nvGraphicFramePr>
        <p:xfrm>
          <a:off x="9822788" y="3172781"/>
          <a:ext cx="7092156" cy="411995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7" name="TextBox 3"/>
          <p:cNvGraphicFramePr/>
          <p:nvPr>
            <p:custDataLst>
              <p:tags r:id="rId3"/>
            </p:custDataLst>
            <p:extLst>
              <p:ext uri="{D42A27DB-BD31-4B8C-83A1-F6EECF244321}">
                <p14:modId xmlns:p14="http://schemas.microsoft.com/office/powerpoint/2010/main" val="3796943772"/>
              </p:ext>
            </p:extLst>
          </p:nvPr>
        </p:nvGraphicFramePr>
        <p:xfrm>
          <a:off x="5791300" y="1603376"/>
          <a:ext cx="3091882" cy="1636782"/>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0" name="TextBox 3"/>
          <p:cNvGraphicFramePr/>
          <p:nvPr>
            <p:custDataLst>
              <p:tags r:id="rId4"/>
            </p:custDataLst>
            <p:extLst>
              <p:ext uri="{D42A27DB-BD31-4B8C-83A1-F6EECF244321}">
                <p14:modId xmlns:p14="http://schemas.microsoft.com/office/powerpoint/2010/main" val="1951095822"/>
              </p:ext>
            </p:extLst>
          </p:nvPr>
        </p:nvGraphicFramePr>
        <p:xfrm>
          <a:off x="2426360" y="3718423"/>
          <a:ext cx="4998170" cy="1827611"/>
        </p:xfrm>
        <a:graphic>
          <a:graphicData uri="http://schemas.openxmlformats.org/drawingml/2006/chart">
            <c:chart xmlns:c="http://schemas.openxmlformats.org/drawingml/2006/chart" xmlns:r="http://schemas.openxmlformats.org/officeDocument/2006/relationships" r:id="rId9"/>
          </a:graphicData>
        </a:graphic>
      </p:graphicFrame>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Platform for Growth</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39</a:t>
            </a:r>
            <a:endParaRPr lang="en-US" sz="900" dirty="0">
              <a:solidFill>
                <a:srgbClr val="000000"/>
              </a:solidFill>
              <a:latin typeface="Tahoma"/>
            </a:endParaRPr>
          </a:p>
        </p:txBody>
      </p:sp>
    </p:spTree>
    <p:extLst>
      <p:ext uri="{BB962C8B-B14F-4D97-AF65-F5344CB8AC3E}">
        <p14:creationId xmlns:p14="http://schemas.microsoft.com/office/powerpoint/2010/main" val="2696338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 descr="H:\Williams Lea\Administrative\Client Work\Katun\Website Images\_Creating Color.jpg"/>
          <p:cNvPicPr>
            <a:picLocks noChangeAspect="1" noChangeArrowheads="1"/>
          </p:cNvPicPr>
          <p:nvPr/>
        </p:nvPicPr>
        <p:blipFill rotWithShape="1">
          <a:blip r:embed="rId4">
            <a:extLst>
              <a:ext uri="{28A0092B-C50C-407E-A947-70E740481C1C}">
                <a14:useLocalDpi xmlns:a14="http://schemas.microsoft.com/office/drawing/2010/main" val="0"/>
              </a:ext>
            </a:extLst>
          </a:blip>
          <a:srcRect t="1339" b="49403"/>
          <a:stretch/>
        </p:blipFill>
        <p:spPr bwMode="auto">
          <a:xfrm>
            <a:off x="235903" y="3717069"/>
            <a:ext cx="8672195" cy="2743200"/>
          </a:xfrm>
          <a:prstGeom prst="rect">
            <a:avLst/>
          </a:prstGeom>
          <a:noFill/>
          <a:extLst>
            <a:ext uri="{909E8E84-426E-40DD-AFC4-6F175D3DCCD1}">
              <a14:hiddenFill xmlns:a14="http://schemas.microsoft.com/office/drawing/2010/main">
                <a:solidFill>
                  <a:srgbClr val="FFFFFF"/>
                </a:solidFill>
              </a14:hiddenFill>
            </a:ext>
          </a:extLst>
        </p:spPr>
      </p:pic>
      <p:sp>
        <p:nvSpPr>
          <p:cNvPr id="27" name="Title 1"/>
          <p:cNvSpPr>
            <a:spLocks noGrp="1"/>
          </p:cNvSpPr>
          <p:nvPr>
            <p:ph type="title"/>
          </p:nvPr>
        </p:nvSpPr>
        <p:spPr>
          <a:xfrm>
            <a:off x="231776" y="118872"/>
            <a:ext cx="6624638" cy="585216"/>
          </a:xfrm>
        </p:spPr>
        <p:txBody>
          <a:bodyPr/>
          <a:lstStyle/>
          <a:p>
            <a:r>
              <a:rPr lang="en-US" dirty="0" smtClean="0"/>
              <a:t>List of Acronyms</a:t>
            </a:r>
            <a:endParaRPr lang="en-US" dirty="0"/>
          </a:p>
        </p:txBody>
      </p:sp>
      <p:graphicFrame>
        <p:nvGraphicFramePr>
          <p:cNvPr id="28" name="Table 27"/>
          <p:cNvGraphicFramePr>
            <a:graphicFrameLocks noGrp="1"/>
          </p:cNvGraphicFramePr>
          <p:nvPr>
            <p:extLst>
              <p:ext uri="{D42A27DB-BD31-4B8C-83A1-F6EECF244321}">
                <p14:modId xmlns:p14="http://schemas.microsoft.com/office/powerpoint/2010/main" val="2351736102"/>
              </p:ext>
            </p:extLst>
          </p:nvPr>
        </p:nvGraphicFramePr>
        <p:xfrm>
          <a:off x="231774" y="1074685"/>
          <a:ext cx="8672195" cy="438912"/>
        </p:xfrm>
        <a:graphic>
          <a:graphicData uri="http://schemas.openxmlformats.org/drawingml/2006/table">
            <a:tbl>
              <a:tblPr firstRow="1" bandRow="1">
                <a:tableStyleId>{5C22544A-7EE6-4342-B048-85BDC9FD1C3A}</a:tableStyleId>
              </a:tblPr>
              <a:tblGrid>
                <a:gridCol w="8672195">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Tahoma"/>
                        </a:rPr>
                        <a:t>Frequently</a:t>
                      </a:r>
                      <a:r>
                        <a:rPr lang="en-US" sz="1000" b="1" i="0" u="none" baseline="0" dirty="0" smtClean="0">
                          <a:solidFill>
                            <a:schemeClr val="tx1"/>
                          </a:solidFill>
                          <a:latin typeface="Tahoma"/>
                        </a:rPr>
                        <a:t> Used Acronyms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2" name="Rectangle 31"/>
          <p:cNvSpPr/>
          <p:nvPr>
            <p:custDataLst>
              <p:tags r:id="rId1"/>
            </p:custDataLst>
          </p:nvPr>
        </p:nvSpPr>
        <p:spPr>
          <a:xfrm>
            <a:off x="231775" y="1366984"/>
            <a:ext cx="4064000" cy="2292935"/>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lgn="just">
              <a:spcBef>
                <a:spcPts val="600"/>
              </a:spcBef>
              <a:buClr>
                <a:schemeClr val="accent5"/>
              </a:buClr>
              <a:buSzPct val="100000"/>
              <a:buFont typeface="Wingdings" panose="05000000000000000000" pitchFamily="2" charset="2"/>
              <a:buChar char="§"/>
            </a:pPr>
            <a:r>
              <a:rPr lang="en-US" sz="900" b="1" dirty="0" smtClean="0"/>
              <a:t>AME</a:t>
            </a:r>
            <a:r>
              <a:rPr lang="en-US" sz="900" dirty="0" smtClean="0"/>
              <a:t> – Africa and the Middle East</a:t>
            </a:r>
          </a:p>
          <a:p>
            <a:pPr marL="177800" indent="-177800" algn="just">
              <a:spcBef>
                <a:spcPts val="600"/>
              </a:spcBef>
              <a:buClr>
                <a:schemeClr val="accent5"/>
              </a:buClr>
              <a:buSzPct val="100000"/>
              <a:buFont typeface="Wingdings" panose="05000000000000000000" pitchFamily="2" charset="2"/>
              <a:buChar char="§"/>
            </a:pPr>
            <a:r>
              <a:rPr lang="en-US" sz="900" b="1" dirty="0" smtClean="0"/>
              <a:t>AP</a:t>
            </a:r>
            <a:r>
              <a:rPr lang="en-US" sz="900" dirty="0" smtClean="0"/>
              <a:t> – Asia Pacific</a:t>
            </a:r>
          </a:p>
          <a:p>
            <a:pPr marL="177800" indent="-177800" algn="just">
              <a:spcBef>
                <a:spcPts val="600"/>
              </a:spcBef>
              <a:buClr>
                <a:schemeClr val="accent5"/>
              </a:buClr>
              <a:buSzPct val="100000"/>
              <a:buFont typeface="Wingdings" panose="05000000000000000000" pitchFamily="2" charset="2"/>
              <a:buChar char="§"/>
            </a:pPr>
            <a:r>
              <a:rPr lang="en-US" sz="900" b="1" dirty="0" smtClean="0"/>
              <a:t>APBU</a:t>
            </a:r>
            <a:r>
              <a:rPr lang="en-US" sz="900" dirty="0" smtClean="0"/>
              <a:t> – Asia Pacific Business Unit</a:t>
            </a:r>
          </a:p>
          <a:p>
            <a:pPr marL="177800" indent="-177800" algn="just">
              <a:spcBef>
                <a:spcPts val="600"/>
              </a:spcBef>
              <a:buClr>
                <a:schemeClr val="accent5"/>
              </a:buClr>
              <a:buSzPct val="100000"/>
              <a:buFont typeface="Wingdings" panose="05000000000000000000" pitchFamily="2" charset="2"/>
              <a:buChar char="§"/>
            </a:pPr>
            <a:r>
              <a:rPr lang="en-US" sz="900" b="1" dirty="0" smtClean="0"/>
              <a:t>CEE</a:t>
            </a:r>
            <a:r>
              <a:rPr lang="en-US" sz="900" dirty="0" smtClean="0"/>
              <a:t> – Central and Eastern Europe</a:t>
            </a:r>
          </a:p>
          <a:p>
            <a:pPr marL="177800" indent="-177800" algn="just">
              <a:spcBef>
                <a:spcPts val="600"/>
              </a:spcBef>
              <a:buClr>
                <a:schemeClr val="accent5"/>
              </a:buClr>
              <a:buSzPct val="100000"/>
              <a:buFont typeface="Wingdings" panose="05000000000000000000" pitchFamily="2" charset="2"/>
              <a:buChar char="§"/>
            </a:pPr>
            <a:r>
              <a:rPr lang="en-US" sz="900" b="1" dirty="0" smtClean="0"/>
              <a:t>EAME</a:t>
            </a:r>
            <a:r>
              <a:rPr lang="en-US" sz="900" dirty="0" smtClean="0"/>
              <a:t> – Europe, Africa and the Middle East</a:t>
            </a:r>
          </a:p>
          <a:p>
            <a:pPr marL="177800" indent="-177800" algn="just">
              <a:spcBef>
                <a:spcPts val="600"/>
              </a:spcBef>
              <a:buClr>
                <a:schemeClr val="accent5"/>
              </a:buClr>
              <a:buSzPct val="100000"/>
              <a:buFont typeface="Wingdings" panose="05000000000000000000" pitchFamily="2" charset="2"/>
              <a:buChar char="§"/>
            </a:pPr>
            <a:r>
              <a:rPr lang="en-US" sz="900" b="1" dirty="0" smtClean="0"/>
              <a:t>EUR</a:t>
            </a:r>
            <a:r>
              <a:rPr lang="en-US" sz="900" dirty="0"/>
              <a:t> – </a:t>
            </a:r>
            <a:r>
              <a:rPr lang="en-US" sz="900" dirty="0" smtClean="0"/>
              <a:t>France, Germany, Italy, Spain and the UK (if not the currency)</a:t>
            </a:r>
          </a:p>
          <a:p>
            <a:pPr marL="177800" indent="-177800" algn="just">
              <a:spcBef>
                <a:spcPts val="600"/>
              </a:spcBef>
              <a:buClr>
                <a:schemeClr val="accent5"/>
              </a:buClr>
              <a:buSzPct val="100000"/>
              <a:buFont typeface="Wingdings" panose="05000000000000000000" pitchFamily="2" charset="2"/>
              <a:buChar char="§"/>
            </a:pPr>
            <a:r>
              <a:rPr lang="en-US" sz="900" b="1" dirty="0" smtClean="0">
                <a:latin typeface="Tahoma" panose="020B0604030504040204" pitchFamily="34" charset="0"/>
              </a:rPr>
              <a:t>FTE</a:t>
            </a:r>
            <a:r>
              <a:rPr lang="en-US" sz="900" dirty="0" smtClean="0">
                <a:latin typeface="Tahoma" panose="020B0604030504040204" pitchFamily="34" charset="0"/>
              </a:rPr>
              <a:t> – Full-Time Employee</a:t>
            </a:r>
            <a:endParaRPr lang="en-US" sz="900" b="1" dirty="0" smtClean="0">
              <a:latin typeface="Tahoma" panose="020B0604030504040204" pitchFamily="34" charset="0"/>
            </a:endParaRPr>
          </a:p>
          <a:p>
            <a:pPr marL="177800" indent="-177800" algn="just">
              <a:spcBef>
                <a:spcPts val="600"/>
              </a:spcBef>
              <a:buClr>
                <a:schemeClr val="accent5"/>
              </a:buClr>
              <a:buSzPct val="100000"/>
              <a:buFont typeface="Wingdings" panose="05000000000000000000" pitchFamily="2" charset="2"/>
              <a:buChar char="§"/>
            </a:pPr>
            <a:r>
              <a:rPr lang="en-US" sz="900" b="1" dirty="0" smtClean="0">
                <a:latin typeface="Tahoma" panose="020B0604030504040204" pitchFamily="34" charset="0"/>
              </a:rPr>
              <a:t>IT </a:t>
            </a:r>
            <a:r>
              <a:rPr lang="en-US" sz="900" b="1" dirty="0">
                <a:latin typeface="Tahoma" panose="020B0604030504040204" pitchFamily="34" charset="0"/>
              </a:rPr>
              <a:t>/ VAR </a:t>
            </a:r>
            <a:r>
              <a:rPr lang="en-US" sz="900" b="1" dirty="0" smtClean="0">
                <a:latin typeface="Tahoma" panose="020B0604030504040204" pitchFamily="34" charset="0"/>
              </a:rPr>
              <a:t>Dealers</a:t>
            </a:r>
            <a:r>
              <a:rPr lang="en-US" sz="900" dirty="0"/>
              <a:t> – </a:t>
            </a:r>
            <a:r>
              <a:rPr lang="en-US" sz="900" dirty="0" smtClean="0">
                <a:latin typeface="Tahoma" panose="020B0604030504040204" pitchFamily="34" charset="0"/>
              </a:rPr>
              <a:t>IT </a:t>
            </a:r>
            <a:r>
              <a:rPr lang="en-US" sz="900" dirty="0">
                <a:latin typeface="Tahoma" panose="020B0604030504040204" pitchFamily="34" charset="0"/>
              </a:rPr>
              <a:t>/ Value Added Reseller </a:t>
            </a:r>
            <a:r>
              <a:rPr lang="en-US" sz="900" dirty="0" smtClean="0">
                <a:latin typeface="Tahoma" panose="020B0604030504040204" pitchFamily="34" charset="0"/>
              </a:rPr>
              <a:t>Dealer</a:t>
            </a:r>
            <a:endParaRPr lang="en-US" sz="900" b="1" dirty="0" smtClean="0"/>
          </a:p>
          <a:p>
            <a:pPr marL="177800" indent="-177800" algn="just">
              <a:spcBef>
                <a:spcPts val="600"/>
              </a:spcBef>
              <a:buClr>
                <a:schemeClr val="accent5"/>
              </a:buClr>
              <a:buSzPct val="100000"/>
              <a:buFont typeface="Wingdings" panose="05000000000000000000" pitchFamily="2" charset="2"/>
              <a:buChar char="§"/>
            </a:pPr>
            <a:r>
              <a:rPr lang="en-US" sz="900" b="1" dirty="0" smtClean="0"/>
              <a:t>LA</a:t>
            </a:r>
            <a:r>
              <a:rPr lang="en-US" sz="900" dirty="0" smtClean="0"/>
              <a:t> – Latin America</a:t>
            </a:r>
          </a:p>
          <a:p>
            <a:pPr marL="177800" indent="-177800" algn="just">
              <a:spcBef>
                <a:spcPts val="600"/>
              </a:spcBef>
              <a:buClr>
                <a:schemeClr val="accent5"/>
              </a:buClr>
              <a:buSzPct val="100000"/>
              <a:buFont typeface="Wingdings" panose="05000000000000000000" pitchFamily="2" charset="2"/>
              <a:buChar char="§"/>
            </a:pPr>
            <a:r>
              <a:rPr lang="en-US" sz="900" b="1" dirty="0" smtClean="0"/>
              <a:t>LABU</a:t>
            </a:r>
            <a:r>
              <a:rPr lang="en-US" sz="900" dirty="0" smtClean="0"/>
              <a:t> – Latin America Business Unit</a:t>
            </a:r>
          </a:p>
          <a:p>
            <a:pPr marL="177800" indent="-177800" algn="just">
              <a:spcBef>
                <a:spcPts val="600"/>
              </a:spcBef>
              <a:buClr>
                <a:schemeClr val="accent5"/>
              </a:buClr>
              <a:buSzPct val="100000"/>
              <a:buFont typeface="Wingdings" panose="05000000000000000000" pitchFamily="2" charset="2"/>
              <a:buChar char="§"/>
            </a:pPr>
            <a:r>
              <a:rPr lang="en-US" sz="900" b="1" dirty="0" smtClean="0"/>
              <a:t>MFD – </a:t>
            </a:r>
            <a:r>
              <a:rPr lang="en-US" sz="900" dirty="0" smtClean="0"/>
              <a:t>Multifunction Device</a:t>
            </a:r>
          </a:p>
        </p:txBody>
      </p:sp>
      <p:sp>
        <p:nvSpPr>
          <p:cNvPr id="9" name="SectionTitleTextBox"/>
          <p:cNvSpPr txBox="1"/>
          <p:nvPr/>
        </p:nvSpPr>
        <p:spPr>
          <a:xfrm>
            <a:off x="7086600" y="38100"/>
            <a:ext cx="1817370" cy="153888"/>
          </a:xfrm>
          <a:prstGeom prst="rect">
            <a:avLst/>
          </a:prstGeom>
          <a:noFill/>
        </p:spPr>
        <p:txBody>
          <a:bodyPr vert="horz" wrap="square" lIns="45720" tIns="45720" rIns="45720" bIns="45720" rtlCol="0" anchor="ctr">
            <a:noAutofit/>
          </a:bodyPr>
          <a:lstStyle/>
          <a:p>
            <a:pPr algn="r"/>
            <a:endParaRPr lang="en-US" sz="800" b="1" dirty="0">
              <a:solidFill>
                <a:srgbClr val="FFFFFF"/>
              </a:solidFill>
              <a:latin typeface="Tahoma"/>
            </a:endParaRPr>
          </a:p>
        </p:txBody>
      </p:sp>
      <p:sp>
        <p:nvSpPr>
          <p:cNvPr id="16" name="SectionTitleTextBox"/>
          <p:cNvSpPr txBox="1"/>
          <p:nvPr/>
        </p:nvSpPr>
        <p:spPr>
          <a:xfrm>
            <a:off x="7086600" y="38100"/>
            <a:ext cx="1817370" cy="153888"/>
          </a:xfrm>
          <a:prstGeom prst="rect">
            <a:avLst/>
          </a:prstGeom>
          <a:noFill/>
        </p:spPr>
        <p:txBody>
          <a:bodyPr vert="horz" wrap="square" lIns="0" tIns="0" rIns="0" bIns="0" rtlCol="0">
            <a:spAutoFit/>
          </a:bodyPr>
          <a:lstStyle/>
          <a:p>
            <a:endParaRPr lang="en-US" sz="1000" dirty="0"/>
          </a:p>
        </p:txBody>
      </p:sp>
      <p:sp>
        <p:nvSpPr>
          <p:cNvPr id="35" name="Rectangle 34"/>
          <p:cNvSpPr/>
          <p:nvPr>
            <p:custDataLst>
              <p:tags r:id="rId2"/>
            </p:custDataLst>
          </p:nvPr>
        </p:nvSpPr>
        <p:spPr>
          <a:xfrm>
            <a:off x="4839969" y="1366984"/>
            <a:ext cx="4064000" cy="2292935"/>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lgn="just">
              <a:spcBef>
                <a:spcPts val="600"/>
              </a:spcBef>
              <a:buClr>
                <a:schemeClr val="accent5"/>
              </a:buClr>
              <a:buSzPct val="100000"/>
              <a:buFont typeface="Wingdings" panose="05000000000000000000" pitchFamily="2" charset="2"/>
              <a:buChar char="§"/>
            </a:pPr>
            <a:r>
              <a:rPr lang="en-US" sz="900" b="1" dirty="0" smtClean="0"/>
              <a:t>MIF</a:t>
            </a:r>
            <a:r>
              <a:rPr lang="en-US" sz="900" dirty="0" smtClean="0"/>
              <a:t> – Machines in the Field</a:t>
            </a:r>
            <a:endParaRPr lang="en-US" sz="900" b="1" dirty="0" smtClean="0"/>
          </a:p>
          <a:p>
            <a:pPr marL="177800" indent="-177800" algn="just">
              <a:spcBef>
                <a:spcPts val="600"/>
              </a:spcBef>
              <a:buClr>
                <a:schemeClr val="accent5"/>
              </a:buClr>
              <a:buSzPct val="100000"/>
              <a:buFont typeface="Wingdings" panose="05000000000000000000" pitchFamily="2" charset="2"/>
              <a:buChar char="§"/>
            </a:pPr>
            <a:r>
              <a:rPr lang="en-US" sz="900" b="1" dirty="0" smtClean="0"/>
              <a:t>MPS</a:t>
            </a:r>
            <a:r>
              <a:rPr lang="en-US" sz="900" dirty="0" smtClean="0"/>
              <a:t> – Managed Print Services</a:t>
            </a:r>
          </a:p>
          <a:p>
            <a:pPr marL="177800" indent="-177800" algn="just">
              <a:spcBef>
                <a:spcPts val="600"/>
              </a:spcBef>
              <a:buClr>
                <a:schemeClr val="accent5"/>
              </a:buClr>
              <a:buSzPct val="100000"/>
              <a:buFont typeface="Wingdings" panose="05000000000000000000" pitchFamily="2" charset="2"/>
              <a:buChar char="§"/>
            </a:pPr>
            <a:r>
              <a:rPr lang="en-US" sz="900" b="1" dirty="0" smtClean="0"/>
              <a:t>MVS</a:t>
            </a:r>
            <a:r>
              <a:rPr lang="en-US" sz="900" dirty="0" smtClean="0"/>
              <a:t> – Multi-Vendor Service</a:t>
            </a:r>
            <a:endParaRPr lang="en-US" sz="900" b="1" dirty="0" smtClean="0"/>
          </a:p>
          <a:p>
            <a:pPr marL="177800" indent="-177800" algn="just">
              <a:spcBef>
                <a:spcPts val="600"/>
              </a:spcBef>
              <a:buClr>
                <a:schemeClr val="accent5"/>
              </a:buClr>
              <a:buSzPct val="100000"/>
              <a:buFont typeface="Wingdings" panose="05000000000000000000" pitchFamily="2" charset="2"/>
              <a:buChar char="§"/>
            </a:pPr>
            <a:r>
              <a:rPr lang="en-US" sz="900" b="1" dirty="0" smtClean="0"/>
              <a:t>NA</a:t>
            </a:r>
            <a:r>
              <a:rPr lang="en-US" sz="900" dirty="0" smtClean="0"/>
              <a:t> – North America</a:t>
            </a:r>
          </a:p>
          <a:p>
            <a:pPr marL="177800" indent="-177800" algn="just">
              <a:spcBef>
                <a:spcPts val="600"/>
              </a:spcBef>
              <a:buClr>
                <a:schemeClr val="accent5"/>
              </a:buClr>
              <a:buSzPct val="100000"/>
              <a:buFont typeface="Wingdings" panose="05000000000000000000" pitchFamily="2" charset="2"/>
              <a:buChar char="§"/>
            </a:pPr>
            <a:r>
              <a:rPr lang="en-US" sz="900" b="1" dirty="0" smtClean="0"/>
              <a:t>NABU</a:t>
            </a:r>
            <a:r>
              <a:rPr lang="en-US" sz="900" dirty="0" smtClean="0"/>
              <a:t> – North America Business Unit</a:t>
            </a:r>
          </a:p>
          <a:p>
            <a:pPr marL="177800" indent="-177800" algn="just">
              <a:spcBef>
                <a:spcPts val="600"/>
              </a:spcBef>
              <a:buClr>
                <a:schemeClr val="accent5"/>
              </a:buClr>
              <a:buSzPct val="100000"/>
              <a:buFont typeface="Wingdings" panose="05000000000000000000" pitchFamily="2" charset="2"/>
              <a:buChar char="§"/>
            </a:pPr>
            <a:r>
              <a:rPr lang="en-US" sz="900" b="1" dirty="0" smtClean="0"/>
              <a:t>OEC</a:t>
            </a:r>
            <a:r>
              <a:rPr lang="en-US" sz="900" dirty="0" smtClean="0"/>
              <a:t> – Office Equipment Channel</a:t>
            </a:r>
          </a:p>
          <a:p>
            <a:pPr marL="177800" indent="-177800" algn="just">
              <a:spcBef>
                <a:spcPts val="600"/>
              </a:spcBef>
              <a:buClr>
                <a:schemeClr val="accent5"/>
              </a:buClr>
              <a:buSzPct val="100000"/>
              <a:buFont typeface="Wingdings" panose="05000000000000000000" pitchFamily="2" charset="2"/>
              <a:buChar char="§"/>
            </a:pPr>
            <a:r>
              <a:rPr lang="en-US" sz="900" b="1" dirty="0" smtClean="0"/>
              <a:t>OED</a:t>
            </a:r>
            <a:r>
              <a:rPr lang="en-US" sz="900" dirty="0" smtClean="0"/>
              <a:t> – Office Equipment Dealer</a:t>
            </a:r>
            <a:endParaRPr lang="en-US" sz="900" b="1" dirty="0" smtClean="0"/>
          </a:p>
          <a:p>
            <a:pPr marL="177800" indent="-177800" algn="just">
              <a:spcBef>
                <a:spcPts val="600"/>
              </a:spcBef>
              <a:buClr>
                <a:schemeClr val="accent5"/>
              </a:buClr>
              <a:buSzPct val="100000"/>
              <a:buFont typeface="Wingdings" panose="05000000000000000000" pitchFamily="2" charset="2"/>
              <a:buChar char="§"/>
            </a:pPr>
            <a:r>
              <a:rPr lang="en-US" sz="900" b="1" dirty="0" smtClean="0"/>
              <a:t>OEM</a:t>
            </a:r>
            <a:r>
              <a:rPr lang="en-US" sz="900" dirty="0" smtClean="0"/>
              <a:t> – Original Equipment</a:t>
            </a:r>
          </a:p>
          <a:p>
            <a:pPr marL="177800" indent="-177800" algn="just">
              <a:spcBef>
                <a:spcPts val="600"/>
              </a:spcBef>
              <a:buClr>
                <a:schemeClr val="accent5"/>
              </a:buClr>
              <a:buSzPct val="100000"/>
              <a:buFont typeface="Wingdings" panose="05000000000000000000" pitchFamily="2" charset="2"/>
              <a:buChar char="§"/>
            </a:pPr>
            <a:r>
              <a:rPr lang="en-US" sz="900" b="1" dirty="0" smtClean="0"/>
              <a:t>OSC</a:t>
            </a:r>
            <a:r>
              <a:rPr lang="en-US" sz="900" dirty="0" smtClean="0"/>
              <a:t> – Office Supply Channel</a:t>
            </a:r>
            <a:endParaRPr lang="en-US" sz="900" b="1" dirty="0" smtClean="0"/>
          </a:p>
          <a:p>
            <a:pPr marL="177800" indent="-177800" algn="just">
              <a:spcBef>
                <a:spcPts val="600"/>
              </a:spcBef>
              <a:buClr>
                <a:schemeClr val="accent5"/>
              </a:buClr>
              <a:buSzPct val="100000"/>
              <a:buFont typeface="Wingdings" panose="05000000000000000000" pitchFamily="2" charset="2"/>
              <a:buChar char="§"/>
            </a:pPr>
            <a:r>
              <a:rPr lang="en-US" sz="900" b="1" dirty="0" smtClean="0"/>
              <a:t>TTM</a:t>
            </a:r>
            <a:r>
              <a:rPr lang="en-US" sz="900" dirty="0" smtClean="0"/>
              <a:t> – Time-to-Market</a:t>
            </a:r>
          </a:p>
          <a:p>
            <a:pPr marL="177800" indent="-177800" algn="just">
              <a:spcBef>
                <a:spcPts val="600"/>
              </a:spcBef>
              <a:buClr>
                <a:schemeClr val="accent5"/>
              </a:buClr>
              <a:buSzPct val="100000"/>
              <a:buFont typeface="Wingdings" panose="05000000000000000000" pitchFamily="2" charset="2"/>
              <a:buChar char="§"/>
            </a:pPr>
            <a:r>
              <a:rPr lang="en-US" sz="900" b="1" dirty="0" smtClean="0"/>
              <a:t>WE</a:t>
            </a:r>
            <a:r>
              <a:rPr lang="en-US" sz="900" dirty="0" smtClean="0"/>
              <a:t> – Western Europe</a:t>
            </a:r>
          </a:p>
        </p:txBody>
      </p:sp>
      <p:sp>
        <p:nvSpPr>
          <p:cNvPr id="42"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List of Acronyms</a:t>
            </a:r>
            <a:endParaRPr lang="en-US" sz="800" b="1" dirty="0">
              <a:solidFill>
                <a:srgbClr val="FFFFFF"/>
              </a:solidFill>
              <a:latin typeface="Tahoma"/>
            </a:endParaRPr>
          </a:p>
        </p:txBody>
      </p:sp>
      <p:sp>
        <p:nvSpPr>
          <p:cNvPr id="2" name="PageNumberTextBox"/>
          <p:cNvSpPr txBox="1"/>
          <p:nvPr/>
        </p:nvSpPr>
        <p:spPr>
          <a:xfrm>
            <a:off x="4540741" y="6638290"/>
            <a:ext cx="62518"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4</a:t>
            </a:r>
            <a:endParaRPr lang="en-US" sz="900" dirty="0">
              <a:solidFill>
                <a:srgbClr val="000000"/>
              </a:solidFill>
              <a:latin typeface="Tahoma"/>
            </a:endParaRPr>
          </a:p>
        </p:txBody>
      </p:sp>
    </p:spTree>
    <p:extLst>
      <p:ext uri="{BB962C8B-B14F-4D97-AF65-F5344CB8AC3E}">
        <p14:creationId xmlns:p14="http://schemas.microsoft.com/office/powerpoint/2010/main" val="8842363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hart 35"/>
          <p:cNvGraphicFramePr>
            <a:graphicFrameLocks/>
          </p:cNvGraphicFramePr>
          <p:nvPr>
            <p:custDataLst>
              <p:tags r:id="rId1"/>
            </p:custDataLst>
            <p:extLst>
              <p:ext uri="{D42A27DB-BD31-4B8C-83A1-F6EECF244321}">
                <p14:modId xmlns:p14="http://schemas.microsoft.com/office/powerpoint/2010/main" val="1790929277"/>
              </p:ext>
            </p:extLst>
          </p:nvPr>
        </p:nvGraphicFramePr>
        <p:xfrm>
          <a:off x="5781847" y="4344752"/>
          <a:ext cx="3108960" cy="2242754"/>
        </p:xfrm>
        <a:graphic>
          <a:graphicData uri="http://schemas.openxmlformats.org/drawingml/2006/chart">
            <c:chart xmlns:c="http://schemas.openxmlformats.org/drawingml/2006/chart" xmlns:r="http://schemas.openxmlformats.org/officeDocument/2006/relationships" r:id="rId5"/>
          </a:graphicData>
        </a:graphic>
      </p:graphicFrame>
      <p:sp>
        <p:nvSpPr>
          <p:cNvPr id="3" name="Title 2"/>
          <p:cNvSpPr>
            <a:spLocks noGrp="1"/>
          </p:cNvSpPr>
          <p:nvPr>
            <p:ph type="title"/>
          </p:nvPr>
        </p:nvSpPr>
        <p:spPr>
          <a:xfrm>
            <a:off x="389766" y="118872"/>
            <a:ext cx="6624638" cy="585216"/>
          </a:xfrm>
        </p:spPr>
        <p:txBody>
          <a:bodyPr/>
          <a:lstStyle/>
          <a:p>
            <a:r>
              <a:rPr lang="en-US" dirty="0"/>
              <a:t>Strategic and Collaborative Engagement with Suppliers</a:t>
            </a:r>
          </a:p>
        </p:txBody>
      </p:sp>
      <p:graphicFrame>
        <p:nvGraphicFramePr>
          <p:cNvPr id="6" name="Table 5"/>
          <p:cNvGraphicFramePr>
            <a:graphicFrameLocks noGrp="1"/>
          </p:cNvGraphicFramePr>
          <p:nvPr>
            <p:extLst>
              <p:ext uri="{D42A27DB-BD31-4B8C-83A1-F6EECF244321}">
                <p14:modId xmlns:p14="http://schemas.microsoft.com/office/powerpoint/2010/main" val="2954889281"/>
              </p:ext>
            </p:extLst>
          </p:nvPr>
        </p:nvGraphicFramePr>
        <p:xfrm>
          <a:off x="2420448" y="3887626"/>
          <a:ext cx="3104923" cy="438912"/>
        </p:xfrm>
        <a:graphic>
          <a:graphicData uri="http://schemas.openxmlformats.org/drawingml/2006/table">
            <a:tbl>
              <a:tblPr firstRow="1" bandRow="1">
                <a:tableStyleId>{5C22544A-7EE6-4342-B048-85BDC9FD1C3A}</a:tableStyleId>
              </a:tblPr>
              <a:tblGrid>
                <a:gridCol w="3104923">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Stronger Negotiation</a:t>
                      </a:r>
                      <a:r>
                        <a:rPr lang="en-US" sz="1000" b="1" i="0" u="none" baseline="0" dirty="0">
                          <a:solidFill>
                            <a:schemeClr val="tx1"/>
                          </a:solidFill>
                          <a:latin typeface="Tahoma"/>
                        </a:rPr>
                        <a:t> on Vendor Terms</a:t>
                      </a:r>
                      <a:endParaRPr lang="en-US" sz="1000" b="1" i="0" u="none" dirty="0">
                        <a:solidFill>
                          <a:schemeClr val="tx1"/>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985755463"/>
              </p:ext>
            </p:extLst>
          </p:nvPr>
        </p:nvGraphicFramePr>
        <p:xfrm>
          <a:off x="2420448" y="1079277"/>
          <a:ext cx="6483522" cy="438912"/>
        </p:xfrm>
        <a:graphic>
          <a:graphicData uri="http://schemas.openxmlformats.org/drawingml/2006/table">
            <a:tbl>
              <a:tblPr firstRow="1" bandRow="1">
                <a:tableStyleId>{5C22544A-7EE6-4342-B048-85BDC9FD1C3A}</a:tableStyleId>
              </a:tblPr>
              <a:tblGrid>
                <a:gridCol w="648352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Case Study – Supplier Collaboration through</a:t>
                      </a:r>
                      <a:r>
                        <a:rPr lang="en-US" sz="1000" b="1" i="0" u="none" baseline="0" dirty="0">
                          <a:solidFill>
                            <a:schemeClr val="tx1"/>
                          </a:solidFill>
                          <a:latin typeface="+mn-lt"/>
                        </a:rPr>
                        <a:t> New Product Development</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89" name="TextBox 88"/>
          <p:cNvSpPr txBox="1"/>
          <p:nvPr/>
        </p:nvSpPr>
        <p:spPr>
          <a:xfrm>
            <a:off x="288924" y="1125407"/>
            <a:ext cx="1847851" cy="3634328"/>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Overview</a:t>
            </a:r>
            <a:endParaRPr lang="en-US" sz="900" dirty="0">
              <a:solidFill>
                <a:schemeClr val="bg1"/>
              </a:solidFill>
            </a:endParaRPr>
          </a:p>
          <a:p>
            <a:pPr marL="177800" lvl="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In recent years, Katun has shifted its approach to developing and sourcing products, adopting a process more focused on fostering more supplier competition and willingness to share more fully in supply chain costs</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Katun’s leading global market position allows the Company to use its own application expertise and its potential suppliers’ capabilities in prototyping, development and inventory investment to facilitate competition among potential suppliers </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Increased competition results in higher quality, speed-to-market and lower cost</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This approach, a centerpiece of Katun’s strategic effort to introduce a greater number of higher quality products faster, has resulted in reducing Katun’s product development costs, working capital investments and improving overall top / bottom line performance</a:t>
            </a:r>
          </a:p>
          <a:p>
            <a:pPr marL="177800" lvl="0" indent="-177800">
              <a:spcBef>
                <a:spcPts val="300"/>
              </a:spcBef>
              <a:spcAft>
                <a:spcPts val="200"/>
              </a:spcAft>
              <a:buClr>
                <a:schemeClr val="bg1"/>
              </a:buClr>
              <a:buSzPct val="100000"/>
              <a:buFont typeface="Wingdings" panose="05000000000000000000" pitchFamily="2" charset="2"/>
              <a:buChar char="§"/>
            </a:pPr>
            <a:endParaRPr lang="en-US" sz="800" dirty="0">
              <a:solidFill>
                <a:schemeClr val="bg1"/>
              </a:solidFill>
            </a:endParaRPr>
          </a:p>
        </p:txBody>
      </p:sp>
      <p:graphicFrame>
        <p:nvGraphicFramePr>
          <p:cNvPr id="33" name="Table 32"/>
          <p:cNvGraphicFramePr>
            <a:graphicFrameLocks noGrp="1"/>
          </p:cNvGraphicFramePr>
          <p:nvPr>
            <p:extLst>
              <p:ext uri="{D42A27DB-BD31-4B8C-83A1-F6EECF244321}">
                <p14:modId xmlns:p14="http://schemas.microsoft.com/office/powerpoint/2010/main" val="2481031131"/>
              </p:ext>
            </p:extLst>
          </p:nvPr>
        </p:nvGraphicFramePr>
        <p:xfrm>
          <a:off x="5794375" y="3887626"/>
          <a:ext cx="3124200" cy="438912"/>
        </p:xfrm>
        <a:graphic>
          <a:graphicData uri="http://schemas.openxmlformats.org/drawingml/2006/table">
            <a:tbl>
              <a:tblPr firstRow="1" bandRow="1">
                <a:tableStyleId>{5C22544A-7EE6-4342-B048-85BDC9FD1C3A}</a:tableStyleId>
              </a:tblPr>
              <a:tblGrid>
                <a:gridCol w="312420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Avg. Cost of Sales Savings by Supplier Category</a:t>
                      </a: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 millions</a:t>
                      </a: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pSp>
        <p:nvGrpSpPr>
          <p:cNvPr id="83" name="Group 82"/>
          <p:cNvGrpSpPr/>
          <p:nvPr/>
        </p:nvGrpSpPr>
        <p:grpSpPr>
          <a:xfrm>
            <a:off x="2376635" y="4220588"/>
            <a:ext cx="942107" cy="1158354"/>
            <a:chOff x="376462" y="2085975"/>
            <a:chExt cx="942107" cy="1158354"/>
          </a:xfrm>
        </p:grpSpPr>
        <p:sp>
          <p:nvSpPr>
            <p:cNvPr id="84" name="Rectangle 83"/>
            <p:cNvSpPr/>
            <p:nvPr/>
          </p:nvSpPr>
          <p:spPr>
            <a:xfrm>
              <a:off x="376462" y="2085975"/>
              <a:ext cx="942107" cy="1158354"/>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000" b="1" dirty="0">
                  <a:solidFill>
                    <a:schemeClr val="tx1"/>
                  </a:solidFill>
                </a:rPr>
                <a:t>Price</a:t>
              </a:r>
            </a:p>
            <a:p>
              <a:pPr algn="ctr"/>
              <a:r>
                <a:rPr lang="en-US" sz="900" dirty="0">
                  <a:solidFill>
                    <a:schemeClr val="tx1"/>
                  </a:solidFill>
                </a:rPr>
                <a:t>Suppliers have less direct impact to Katun’s margin profile</a:t>
              </a:r>
            </a:p>
            <a:p>
              <a:pPr algn="ctr"/>
              <a:endParaRPr lang="en-US" sz="1000" b="1" dirty="0">
                <a:solidFill>
                  <a:schemeClr val="tx1"/>
                </a:solidFill>
              </a:endParaRPr>
            </a:p>
          </p:txBody>
        </p:sp>
        <p:pic>
          <p:nvPicPr>
            <p:cNvPr id="85" name="Picture 7" descr="H:\Williams Lea\Administrative\Client Work\Katun\Website Images\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122" y="2851616"/>
              <a:ext cx="903001" cy="392713"/>
            </a:xfrm>
            <a:prstGeom prst="rect">
              <a:avLst/>
            </a:prstGeom>
            <a:noFill/>
            <a:extLst>
              <a:ext uri="{909E8E84-426E-40DD-AFC4-6F175D3DCCD1}">
                <a14:hiddenFill xmlns:a14="http://schemas.microsoft.com/office/drawing/2010/main">
                  <a:solidFill>
                    <a:srgbClr val="FFFFFF"/>
                  </a:solidFill>
                </a14:hiddenFill>
              </a:ext>
            </a:extLst>
          </p:spPr>
        </p:pic>
      </p:grpSp>
      <p:sp>
        <p:nvSpPr>
          <p:cNvPr id="86" name="Freeform 85"/>
          <p:cNvSpPr>
            <a:spLocks/>
          </p:cNvSpPr>
          <p:nvPr/>
        </p:nvSpPr>
        <p:spPr bwMode="auto">
          <a:xfrm>
            <a:off x="4725238" y="1931692"/>
            <a:ext cx="131418" cy="36730"/>
          </a:xfrm>
          <a:custGeom>
            <a:avLst/>
            <a:gdLst>
              <a:gd name="T0" fmla="*/ 72 w 82"/>
              <a:gd name="T1" fmla="*/ 41 h 41"/>
              <a:gd name="T2" fmla="*/ 82 w 82"/>
              <a:gd name="T3" fmla="*/ 41 h 41"/>
              <a:gd name="T4" fmla="*/ 0 w 82"/>
              <a:gd name="T5" fmla="*/ 0 h 41"/>
              <a:gd name="T6" fmla="*/ 72 w 82"/>
              <a:gd name="T7" fmla="*/ 41 h 41"/>
            </a:gdLst>
            <a:ahLst/>
            <a:cxnLst>
              <a:cxn ang="0">
                <a:pos x="T0" y="T1"/>
              </a:cxn>
              <a:cxn ang="0">
                <a:pos x="T2" y="T3"/>
              </a:cxn>
              <a:cxn ang="0">
                <a:pos x="T4" y="T5"/>
              </a:cxn>
              <a:cxn ang="0">
                <a:pos x="T6" y="T7"/>
              </a:cxn>
            </a:cxnLst>
            <a:rect l="0" t="0" r="r" b="b"/>
            <a:pathLst>
              <a:path w="82" h="41">
                <a:moveTo>
                  <a:pt x="72" y="41"/>
                </a:moveTo>
                <a:lnTo>
                  <a:pt x="82" y="41"/>
                </a:lnTo>
                <a:lnTo>
                  <a:pt x="0" y="0"/>
                </a:lnTo>
                <a:lnTo>
                  <a:pt x="72" y="41"/>
                </a:lnTo>
                <a:close/>
              </a:path>
            </a:pathLst>
          </a:custGeom>
          <a:solidFill>
            <a:schemeClr val="accent1"/>
          </a:solidFill>
          <a:ln w="11113"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87" name="Group 86"/>
          <p:cNvGrpSpPr/>
          <p:nvPr/>
        </p:nvGrpSpPr>
        <p:grpSpPr>
          <a:xfrm>
            <a:off x="3487647" y="4220587"/>
            <a:ext cx="962544" cy="1170807"/>
            <a:chOff x="1769248" y="2085974"/>
            <a:chExt cx="962544" cy="1170807"/>
          </a:xfrm>
        </p:grpSpPr>
        <p:sp>
          <p:nvSpPr>
            <p:cNvPr id="88" name="Rectangle 87"/>
            <p:cNvSpPr/>
            <p:nvPr/>
          </p:nvSpPr>
          <p:spPr>
            <a:xfrm>
              <a:off x="1769248" y="2085974"/>
              <a:ext cx="942107" cy="1170807"/>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000" b="1" dirty="0">
                  <a:solidFill>
                    <a:schemeClr val="tx1"/>
                  </a:solidFill>
                </a:rPr>
                <a:t>Quality</a:t>
              </a:r>
            </a:p>
            <a:p>
              <a:pPr algn="ctr"/>
              <a:r>
                <a:rPr lang="en-US" sz="900" dirty="0">
                  <a:solidFill>
                    <a:schemeClr val="tx1"/>
                  </a:solidFill>
                </a:rPr>
                <a:t>Suppliers must perform to Katun’s regularly tested </a:t>
              </a:r>
              <a:r>
                <a:rPr lang="en-US" sz="1000" dirty="0">
                  <a:solidFill>
                    <a:schemeClr val="tx1"/>
                  </a:solidFill>
                </a:rPr>
                <a:t>protocols</a:t>
              </a:r>
            </a:p>
            <a:p>
              <a:pPr algn="ctr"/>
              <a:endParaRPr lang="en-US" sz="1000" b="1" dirty="0">
                <a:solidFill>
                  <a:schemeClr val="tx1"/>
                </a:solidFill>
              </a:endParaRPr>
            </a:p>
          </p:txBody>
        </p:sp>
        <p:pic>
          <p:nvPicPr>
            <p:cNvPr id="90" name="Picture 7" descr="H:\Williams Lea\Administrative\Client Work\Katun\Website Images\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791" y="2864068"/>
              <a:ext cx="903001" cy="3927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4598659" y="4220587"/>
            <a:ext cx="942107" cy="1168987"/>
            <a:chOff x="3162035" y="2085974"/>
            <a:chExt cx="942107" cy="1168987"/>
          </a:xfrm>
        </p:grpSpPr>
        <p:sp>
          <p:nvSpPr>
            <p:cNvPr id="92" name="Rectangle 91"/>
            <p:cNvSpPr/>
            <p:nvPr/>
          </p:nvSpPr>
          <p:spPr>
            <a:xfrm>
              <a:off x="3162035" y="2085974"/>
              <a:ext cx="942107" cy="1168987"/>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000" b="1" dirty="0">
                  <a:solidFill>
                    <a:schemeClr val="tx1"/>
                  </a:solidFill>
                </a:rPr>
                <a:t>R&amp;D Share</a:t>
              </a:r>
            </a:p>
            <a:p>
              <a:pPr algn="ctr"/>
              <a:r>
                <a:rPr lang="en-US" sz="900" dirty="0">
                  <a:solidFill>
                    <a:schemeClr val="tx1"/>
                  </a:solidFill>
                </a:rPr>
                <a:t>Suppliers share the cost of R&amp;D with Katun in new product development</a:t>
              </a:r>
            </a:p>
            <a:p>
              <a:pPr algn="ctr"/>
              <a:endParaRPr lang="en-US" sz="900" b="1" dirty="0">
                <a:solidFill>
                  <a:schemeClr val="tx1"/>
                </a:solidFill>
              </a:endParaRPr>
            </a:p>
          </p:txBody>
        </p:sp>
        <p:pic>
          <p:nvPicPr>
            <p:cNvPr id="93" name="Picture 7" descr="H:\Williams Lea\Administrative\Client Work\Katun\Website Images\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5983" y="2862248"/>
              <a:ext cx="903001" cy="3927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3032547" y="5271600"/>
            <a:ext cx="942107" cy="1005840"/>
            <a:chOff x="1032374" y="2909476"/>
            <a:chExt cx="942107" cy="1005840"/>
          </a:xfrm>
        </p:grpSpPr>
        <p:sp>
          <p:nvSpPr>
            <p:cNvPr id="81" name="Rectangle 80"/>
            <p:cNvSpPr/>
            <p:nvPr/>
          </p:nvSpPr>
          <p:spPr>
            <a:xfrm>
              <a:off x="1032374" y="2909476"/>
              <a:ext cx="942107" cy="1005840"/>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000" b="1" dirty="0">
                  <a:solidFill>
                    <a:schemeClr val="tx1"/>
                  </a:solidFill>
                </a:rPr>
                <a:t>Timing</a:t>
              </a:r>
              <a:br>
                <a:rPr lang="en-US" sz="1000" b="1" dirty="0">
                  <a:solidFill>
                    <a:schemeClr val="tx1"/>
                  </a:solidFill>
                </a:rPr>
              </a:br>
              <a:r>
                <a:rPr lang="en-US" sz="900" dirty="0">
                  <a:solidFill>
                    <a:schemeClr val="tx1"/>
                  </a:solidFill>
                </a:rPr>
                <a:t>Suppliers must abide by Katun’s timing requirements</a:t>
              </a:r>
            </a:p>
            <a:p>
              <a:pPr algn="ctr"/>
              <a:endParaRPr lang="en-US" sz="1000" b="1" dirty="0">
                <a:solidFill>
                  <a:schemeClr val="tx1"/>
                </a:solidFill>
              </a:endParaRPr>
            </a:p>
          </p:txBody>
        </p:sp>
        <p:pic>
          <p:nvPicPr>
            <p:cNvPr id="82" name="Picture 7" descr="H:\Williams Lea\Administrative\Client Work\Katun\Website Images\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7396" y="3522603"/>
              <a:ext cx="903001" cy="3927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7" name="Group 76"/>
          <p:cNvGrpSpPr/>
          <p:nvPr/>
        </p:nvGrpSpPr>
        <p:grpSpPr>
          <a:xfrm>
            <a:off x="4102534" y="5271600"/>
            <a:ext cx="942107" cy="1005840"/>
            <a:chOff x="2496598" y="2909476"/>
            <a:chExt cx="942107" cy="1005840"/>
          </a:xfrm>
        </p:grpSpPr>
        <p:sp>
          <p:nvSpPr>
            <p:cNvPr id="78" name="Rectangle 77"/>
            <p:cNvSpPr/>
            <p:nvPr/>
          </p:nvSpPr>
          <p:spPr>
            <a:xfrm>
              <a:off x="2496598" y="2909476"/>
              <a:ext cx="942107" cy="1005840"/>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000" b="1" dirty="0">
                  <a:solidFill>
                    <a:schemeClr val="tx1"/>
                  </a:solidFill>
                </a:rPr>
                <a:t>Consignment</a:t>
              </a:r>
            </a:p>
            <a:p>
              <a:pPr algn="ctr"/>
              <a:r>
                <a:rPr lang="en-US" sz="900" dirty="0">
                  <a:solidFill>
                    <a:schemeClr val="tx1"/>
                  </a:solidFill>
                </a:rPr>
                <a:t>Suppliers must consign for new Katun projects up for bid</a:t>
              </a:r>
            </a:p>
            <a:p>
              <a:pPr algn="ctr"/>
              <a:endParaRPr lang="en-US" sz="900" b="1" dirty="0">
                <a:solidFill>
                  <a:schemeClr val="tx1"/>
                </a:solidFill>
              </a:endParaRPr>
            </a:p>
          </p:txBody>
        </p:sp>
        <p:pic>
          <p:nvPicPr>
            <p:cNvPr id="79" name="Picture 7" descr="H:\Williams Lea\Administrative\Client Work\Katun\Website Images\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5704" y="3522603"/>
              <a:ext cx="903001" cy="392713"/>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Freeform 15"/>
          <p:cNvSpPr>
            <a:spLocks/>
          </p:cNvSpPr>
          <p:nvPr/>
        </p:nvSpPr>
        <p:spPr bwMode="auto">
          <a:xfrm rot="20363376">
            <a:off x="6287261" y="4916741"/>
            <a:ext cx="2458949" cy="1038831"/>
          </a:xfrm>
          <a:custGeom>
            <a:avLst/>
            <a:gdLst>
              <a:gd name="T0" fmla="*/ 284 w 343"/>
              <a:gd name="T1" fmla="*/ 121 h 226"/>
              <a:gd name="T2" fmla="*/ 313 w 343"/>
              <a:gd name="T3" fmla="*/ 147 h 226"/>
              <a:gd name="T4" fmla="*/ 343 w 343"/>
              <a:gd name="T5" fmla="*/ 0 h 226"/>
              <a:gd name="T6" fmla="*/ 201 w 343"/>
              <a:gd name="T7" fmla="*/ 46 h 226"/>
              <a:gd name="T8" fmla="*/ 232 w 343"/>
              <a:gd name="T9" fmla="*/ 75 h 226"/>
              <a:gd name="T10" fmla="*/ 0 w 343"/>
              <a:gd name="T11" fmla="*/ 125 h 226"/>
              <a:gd name="T12" fmla="*/ 284 w 343"/>
              <a:gd name="T13" fmla="*/ 122 h 226"/>
              <a:gd name="T14" fmla="*/ 284 w 343"/>
              <a:gd name="T15" fmla="*/ 121 h 2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226">
                <a:moveTo>
                  <a:pt x="284" y="121"/>
                </a:moveTo>
                <a:cubicBezTo>
                  <a:pt x="313" y="147"/>
                  <a:pt x="313" y="147"/>
                  <a:pt x="313" y="147"/>
                </a:cubicBezTo>
                <a:cubicBezTo>
                  <a:pt x="343" y="0"/>
                  <a:pt x="343" y="0"/>
                  <a:pt x="343" y="0"/>
                </a:cubicBezTo>
                <a:cubicBezTo>
                  <a:pt x="201" y="46"/>
                  <a:pt x="201" y="46"/>
                  <a:pt x="201" y="46"/>
                </a:cubicBezTo>
                <a:cubicBezTo>
                  <a:pt x="232" y="75"/>
                  <a:pt x="232" y="75"/>
                  <a:pt x="232" y="75"/>
                </a:cubicBezTo>
                <a:cubicBezTo>
                  <a:pt x="181" y="138"/>
                  <a:pt x="78" y="191"/>
                  <a:pt x="0" y="125"/>
                </a:cubicBezTo>
                <a:cubicBezTo>
                  <a:pt x="76" y="226"/>
                  <a:pt x="207" y="207"/>
                  <a:pt x="284" y="122"/>
                </a:cubicBezTo>
                <a:cubicBezTo>
                  <a:pt x="284" y="121"/>
                  <a:pt x="284" y="121"/>
                  <a:pt x="284" y="121"/>
                </a:cubicBezTo>
                <a:close/>
              </a:path>
            </a:pathLst>
          </a:custGeom>
          <a:solidFill>
            <a:schemeClr val="accent3">
              <a:alpha val="2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5" name="TextBox 34"/>
          <p:cNvSpPr txBox="1"/>
          <p:nvPr/>
        </p:nvSpPr>
        <p:spPr>
          <a:xfrm>
            <a:off x="6315075" y="4401250"/>
            <a:ext cx="2484609" cy="276999"/>
          </a:xfrm>
          <a:prstGeom prst="rect">
            <a:avLst/>
          </a:prstGeom>
          <a:noFill/>
        </p:spPr>
        <p:txBody>
          <a:bodyPr wrap="square" lIns="0" tIns="0" rIns="0" bIns="0" rtlCol="0">
            <a:spAutoFit/>
          </a:bodyPr>
          <a:lstStyle/>
          <a:p>
            <a:r>
              <a:rPr lang="en-US" sz="900" i="1" dirty="0" smtClean="0"/>
              <a:t>$650K+ annualized cost savings </a:t>
            </a:r>
            <a:r>
              <a:rPr lang="en-US" sz="900" i="1" dirty="0"/>
              <a:t>from </a:t>
            </a:r>
            <a:r>
              <a:rPr lang="en-US" sz="900" i="1" dirty="0" smtClean="0"/>
              <a:t>supplier A/B conversion</a:t>
            </a:r>
            <a:endParaRPr lang="en-US" sz="900" i="1" dirty="0"/>
          </a:p>
        </p:txBody>
      </p:sp>
      <p:sp>
        <p:nvSpPr>
          <p:cNvPr id="38" name="Oval 37"/>
          <p:cNvSpPr/>
          <p:nvPr/>
        </p:nvSpPr>
        <p:spPr bwMode="auto">
          <a:xfrm>
            <a:off x="22301" y="350144"/>
            <a:ext cx="306853" cy="301873"/>
          </a:xfrm>
          <a:prstGeom prst="ellipse">
            <a:avLst/>
          </a:prstGeom>
          <a:solidFill>
            <a:schemeClr val="accent6"/>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D</a:t>
            </a:r>
          </a:p>
        </p:txBody>
      </p:sp>
      <p:sp>
        <p:nvSpPr>
          <p:cNvPr id="32" name="Rectangle 31"/>
          <p:cNvSpPr/>
          <p:nvPr>
            <p:custDataLst>
              <p:tags r:id="rId2"/>
            </p:custDataLst>
          </p:nvPr>
        </p:nvSpPr>
        <p:spPr>
          <a:xfrm>
            <a:off x="2420449" y="1384004"/>
            <a:ext cx="3120317" cy="2508379"/>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lvl="1" indent="-177800">
              <a:spcBef>
                <a:spcPts val="300"/>
              </a:spcBef>
              <a:buClr>
                <a:schemeClr val="accent5"/>
              </a:buClr>
              <a:buSzPct val="100000"/>
              <a:buFont typeface="Wingdings" panose="05000000000000000000" pitchFamily="2" charset="2"/>
              <a:buChar char="§"/>
            </a:pPr>
            <a:r>
              <a:rPr lang="en-US" sz="900" b="1" dirty="0" smtClean="0"/>
              <a:t>Situation:</a:t>
            </a:r>
            <a:r>
              <a:rPr lang="en-US" sz="900" dirty="0" smtClean="0"/>
              <a:t> At </a:t>
            </a:r>
            <a:r>
              <a:rPr lang="en-US" sz="900" dirty="0"/>
              <a:t>the end of 2004, Katun launched a strategic study of the future color market and quickly recognized the need to challenge the existing supplier base and develop new, color-capable manufacturer relationships</a:t>
            </a:r>
          </a:p>
          <a:p>
            <a:pPr marL="177800" lvl="1" indent="-177800">
              <a:spcBef>
                <a:spcPts val="300"/>
              </a:spcBef>
              <a:buClr>
                <a:schemeClr val="accent5"/>
              </a:buClr>
              <a:buSzPct val="100000"/>
              <a:buFont typeface="Wingdings" panose="05000000000000000000" pitchFamily="2" charset="2"/>
              <a:buChar char="§"/>
            </a:pPr>
            <a:r>
              <a:rPr lang="en-US" sz="900" dirty="0"/>
              <a:t>By 2007, Katun had begun to market and launch highly demanded MFD color toners</a:t>
            </a:r>
          </a:p>
          <a:p>
            <a:pPr marL="177800" lvl="1" indent="-177800">
              <a:spcBef>
                <a:spcPts val="300"/>
              </a:spcBef>
              <a:buClr>
                <a:schemeClr val="accent5"/>
              </a:buClr>
              <a:buSzPct val="100000"/>
              <a:buFont typeface="Wingdings" panose="05000000000000000000" pitchFamily="2" charset="2"/>
              <a:buChar char="§"/>
            </a:pPr>
            <a:r>
              <a:rPr lang="en-US" sz="900" b="1" dirty="0" smtClean="0"/>
              <a:t>Approach</a:t>
            </a:r>
            <a:r>
              <a:rPr lang="en-US" sz="900" b="1" dirty="0"/>
              <a:t>: </a:t>
            </a:r>
            <a:r>
              <a:rPr lang="en-US" sz="900" dirty="0"/>
              <a:t>Beginning in 2005, Katun invested and hired PhD scientists, engineers, and in-house Intellectual Property Counsel and spent three years working with multiple manufacturers to design, manufacture and qualify OEM-equivalent color </a:t>
            </a:r>
            <a:r>
              <a:rPr lang="en-US" sz="900" dirty="0" smtClean="0"/>
              <a:t>toners</a:t>
            </a:r>
            <a:endParaRPr lang="en-US" sz="900" dirty="0"/>
          </a:p>
          <a:p>
            <a:pPr marL="177800" lvl="1" indent="-177800">
              <a:spcBef>
                <a:spcPts val="300"/>
              </a:spcBef>
              <a:buClr>
                <a:schemeClr val="accent5"/>
              </a:buClr>
              <a:buSzPct val="100000"/>
              <a:buFont typeface="Wingdings" panose="05000000000000000000" pitchFamily="2" charset="2"/>
              <a:buChar char="§"/>
            </a:pPr>
            <a:r>
              <a:rPr lang="en-US" sz="900" b="1" dirty="0" smtClean="0"/>
              <a:t>Result</a:t>
            </a:r>
            <a:r>
              <a:rPr lang="en-US" sz="900" b="1" dirty="0"/>
              <a:t>: </a:t>
            </a:r>
            <a:r>
              <a:rPr lang="en-US" sz="900" dirty="0"/>
              <a:t>Color products are Katun’s largest revenue category</a:t>
            </a:r>
          </a:p>
          <a:p>
            <a:pPr marL="177800" lvl="1" indent="-177800">
              <a:spcBef>
                <a:spcPts val="300"/>
              </a:spcBef>
              <a:buClr>
                <a:schemeClr val="accent5"/>
              </a:buClr>
              <a:buSzPct val="100000"/>
              <a:buFont typeface="Wingdings" panose="05000000000000000000" pitchFamily="2" charset="2"/>
              <a:buChar char="§"/>
            </a:pPr>
            <a:r>
              <a:rPr lang="en-US" sz="900" dirty="0" smtClean="0"/>
              <a:t>As a result of partnering with </a:t>
            </a:r>
            <a:r>
              <a:rPr lang="en-US" sz="900" dirty="0" err="1" smtClean="0"/>
              <a:t>Katun</a:t>
            </a:r>
            <a:r>
              <a:rPr lang="en-US" sz="900" dirty="0" smtClean="0"/>
              <a:t>, one vendor transformed their small Japanese company into an industry leading producer of OEM-equivalent color toners</a:t>
            </a:r>
          </a:p>
        </p:txBody>
      </p:sp>
      <p:graphicFrame>
        <p:nvGraphicFramePr>
          <p:cNvPr id="31" name="TextBox 3"/>
          <p:cNvGraphicFramePr/>
          <p:nvPr>
            <p:custDataLst>
              <p:tags r:id="rId3"/>
            </p:custDataLst>
            <p:extLst>
              <p:ext uri="{D42A27DB-BD31-4B8C-83A1-F6EECF244321}">
                <p14:modId xmlns:p14="http://schemas.microsoft.com/office/powerpoint/2010/main" val="4230676066"/>
              </p:ext>
            </p:extLst>
          </p:nvPr>
        </p:nvGraphicFramePr>
        <p:xfrm>
          <a:off x="5804269" y="1469728"/>
          <a:ext cx="3114306" cy="2307141"/>
        </p:xfrm>
        <a:graphic>
          <a:graphicData uri="http://schemas.openxmlformats.org/drawingml/2006/chart">
            <c:chart xmlns:c="http://schemas.openxmlformats.org/drawingml/2006/chart" xmlns:r="http://schemas.openxmlformats.org/officeDocument/2006/relationships" r:id="rId7"/>
          </a:graphicData>
        </a:graphic>
      </p:graphicFrame>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Platform for Growth</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40</a:t>
            </a:r>
            <a:endParaRPr lang="en-US" sz="900" dirty="0">
              <a:solidFill>
                <a:srgbClr val="000000"/>
              </a:solidFill>
              <a:latin typeface="Tahoma"/>
            </a:endParaRPr>
          </a:p>
        </p:txBody>
      </p:sp>
    </p:spTree>
    <p:extLst>
      <p:ext uri="{BB962C8B-B14F-4D97-AF65-F5344CB8AC3E}">
        <p14:creationId xmlns:p14="http://schemas.microsoft.com/office/powerpoint/2010/main" val="37799590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Table 30"/>
          <p:cNvGraphicFramePr>
            <a:graphicFrameLocks noGrp="1"/>
          </p:cNvGraphicFramePr>
          <p:nvPr>
            <p:extLst>
              <p:ext uri="{D42A27DB-BD31-4B8C-83A1-F6EECF244321}">
                <p14:modId xmlns:p14="http://schemas.microsoft.com/office/powerpoint/2010/main" val="2953113902"/>
              </p:ext>
            </p:extLst>
          </p:nvPr>
        </p:nvGraphicFramePr>
        <p:xfrm>
          <a:off x="2429354" y="1125538"/>
          <a:ext cx="3123721" cy="438912"/>
        </p:xfrm>
        <a:graphic>
          <a:graphicData uri="http://schemas.openxmlformats.org/drawingml/2006/table">
            <a:tbl>
              <a:tblPr firstRow="1" bandRow="1">
                <a:tableStyleId>{5C22544A-7EE6-4342-B048-85BDC9FD1C3A}</a:tableStyleId>
              </a:tblPr>
              <a:tblGrid>
                <a:gridCol w="3123721">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Case </a:t>
                      </a:r>
                      <a:r>
                        <a:rPr lang="en-US" sz="1000" b="1" i="0" u="none" dirty="0" smtClean="0">
                          <a:solidFill>
                            <a:schemeClr val="tx1"/>
                          </a:solidFill>
                          <a:latin typeface="+mn-lt"/>
                        </a:rPr>
                        <a:t>Study </a:t>
                      </a:r>
                      <a:r>
                        <a:rPr lang="en-US" sz="1000" b="1" i="0" u="none" dirty="0">
                          <a:solidFill>
                            <a:schemeClr val="tx1"/>
                          </a:solidFill>
                          <a:latin typeface="+mn-lt"/>
                        </a:rPr>
                        <a:t>– New Customer Opportunity</a:t>
                      </a: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 name="Title 2"/>
          <p:cNvSpPr>
            <a:spLocks noGrp="1"/>
          </p:cNvSpPr>
          <p:nvPr>
            <p:ph type="title"/>
          </p:nvPr>
        </p:nvSpPr>
        <p:spPr>
          <a:xfrm>
            <a:off x="389766" y="118872"/>
            <a:ext cx="7283449" cy="585216"/>
          </a:xfrm>
        </p:spPr>
        <p:txBody>
          <a:bodyPr/>
          <a:lstStyle/>
          <a:p>
            <a:r>
              <a:rPr lang="en-US" dirty="0"/>
              <a:t>Expanding Share of Wallet and Targeting Capabilities</a:t>
            </a:r>
          </a:p>
        </p:txBody>
      </p:sp>
      <p:sp>
        <p:nvSpPr>
          <p:cNvPr id="14" name="Rectangle 13"/>
          <p:cNvSpPr/>
          <p:nvPr>
            <p:custDataLst>
              <p:tags r:id="rId1"/>
            </p:custDataLst>
          </p:nvPr>
        </p:nvSpPr>
        <p:spPr>
          <a:xfrm>
            <a:off x="2420448" y="5686444"/>
            <a:ext cx="6501384" cy="605294"/>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spcAft>
                <a:spcPts val="200"/>
              </a:spcAft>
            </a:pPr>
            <a:r>
              <a:rPr lang="en-US" sz="1000" b="1" dirty="0" err="1">
                <a:solidFill>
                  <a:schemeClr val="bg1"/>
                </a:solidFill>
                <a:latin typeface="Tahoma" panose="020B0604030504040204" pitchFamily="34" charset="0"/>
                <a:ea typeface="Tahoma" panose="020B0604030504040204" pitchFamily="34" charset="0"/>
                <a:cs typeface="Tahoma" panose="020B0604030504040204" pitchFamily="34" charset="0"/>
              </a:rPr>
              <a:t>Katun</a:t>
            </a:r>
            <a:r>
              <a:rPr lang="en-US" sz="1000" b="1" dirty="0">
                <a:solidFill>
                  <a:schemeClr val="bg1"/>
                </a:solidFill>
                <a:latin typeface="Tahoma" panose="020B0604030504040204" pitchFamily="34" charset="0"/>
                <a:ea typeface="Tahoma" panose="020B0604030504040204" pitchFamily="34" charset="0"/>
                <a:cs typeface="Tahoma" panose="020B0604030504040204" pitchFamily="34" charset="0"/>
              </a:rPr>
              <a:t> is aggressively and proactively pursuing attractive whitespace opportunities identified through its improved customer segmentation and targeting initiatives </a:t>
            </a:r>
          </a:p>
        </p:txBody>
      </p:sp>
      <p:sp>
        <p:nvSpPr>
          <p:cNvPr id="89" name="TextBox 88"/>
          <p:cNvSpPr txBox="1"/>
          <p:nvPr/>
        </p:nvSpPr>
        <p:spPr>
          <a:xfrm>
            <a:off x="288924" y="1125407"/>
            <a:ext cx="1847851" cy="4680769"/>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Overview</a:t>
            </a:r>
            <a:endParaRPr lang="en-US" sz="9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 actively segments its customer base through a four staged process to best determine how to focus its sales and marketing resources</a:t>
            </a:r>
          </a:p>
          <a:p>
            <a:pPr>
              <a:spcBef>
                <a:spcPts val="400"/>
              </a:spcBef>
              <a:buClr>
                <a:schemeClr val="bg1"/>
              </a:buClr>
              <a:buSzPct val="100000"/>
            </a:pPr>
            <a:r>
              <a:rPr lang="en-US" sz="900" b="1" dirty="0">
                <a:solidFill>
                  <a:schemeClr val="bg1"/>
                </a:solidFill>
              </a:rPr>
              <a:t>High Potential Identification</a:t>
            </a:r>
            <a:endParaRPr lang="en-US" sz="9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The Company measures and monitors customers’ performance to identify and profile those that are: (i) most profitable to Katun and (ii) most aligned in terms of growth</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Upon identifying such high potential targets, Katun implements detailed coverage of these accounts through increased sales support, customer service and other necessary supporting infrastructure to improve Katun’s relationship and interaction with the client</a:t>
            </a:r>
          </a:p>
          <a:p>
            <a:pPr>
              <a:spcBef>
                <a:spcPts val="400"/>
              </a:spcBef>
              <a:buClr>
                <a:schemeClr val="bg1"/>
              </a:buClr>
              <a:buSzPct val="100000"/>
            </a:pPr>
            <a:r>
              <a:rPr lang="en-US" sz="900" b="1" dirty="0">
                <a:solidFill>
                  <a:schemeClr val="bg1"/>
                </a:solidFill>
              </a:rPr>
              <a:t>Prioritization to Drive Effective Sales Volume</a:t>
            </a:r>
            <a:endParaRPr lang="en-US" sz="9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 then works to prioritize and segment customers to determine the most effective individual sales approach to garner higher account volume </a:t>
            </a:r>
          </a:p>
          <a:p>
            <a:pPr>
              <a:spcBef>
                <a:spcPts val="400"/>
              </a:spcBef>
              <a:buClr>
                <a:schemeClr val="bg1"/>
              </a:buClr>
              <a:buSzPct val="100000"/>
            </a:pPr>
            <a:r>
              <a:rPr lang="en-US" sz="900" b="1" dirty="0">
                <a:solidFill>
                  <a:schemeClr val="bg1"/>
                </a:solidFill>
              </a:rPr>
              <a:t>Progress Monitoring</a:t>
            </a:r>
            <a:endParaRPr lang="en-US" sz="9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Finally, Katun tracks and monitors the progress of all sales efforts and adjusts strategies as necessary to achieve the desired sales goals</a:t>
            </a:r>
          </a:p>
          <a:p>
            <a:pPr>
              <a:spcBef>
                <a:spcPts val="400"/>
              </a:spcBef>
              <a:buClr>
                <a:schemeClr val="bg1"/>
              </a:buClr>
              <a:buSzPct val="100000"/>
            </a:pPr>
            <a:endParaRPr lang="en-US" sz="900" dirty="0">
              <a:solidFill>
                <a:schemeClr val="bg1"/>
              </a:solidFill>
            </a:endParaRPr>
          </a:p>
        </p:txBody>
      </p:sp>
      <p:sp>
        <p:nvSpPr>
          <p:cNvPr id="15" name="Oval 14"/>
          <p:cNvSpPr/>
          <p:nvPr/>
        </p:nvSpPr>
        <p:spPr bwMode="auto">
          <a:xfrm>
            <a:off x="22301" y="350144"/>
            <a:ext cx="306853" cy="301873"/>
          </a:xfrm>
          <a:prstGeom prst="ellipse">
            <a:avLst/>
          </a:prstGeom>
          <a:solidFill>
            <a:schemeClr val="accent6"/>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E</a:t>
            </a:r>
          </a:p>
        </p:txBody>
      </p:sp>
      <p:sp>
        <p:nvSpPr>
          <p:cNvPr id="16" name="Rectangle 15"/>
          <p:cNvSpPr/>
          <p:nvPr>
            <p:custDataLst>
              <p:tags r:id="rId2"/>
            </p:custDataLst>
          </p:nvPr>
        </p:nvSpPr>
        <p:spPr>
          <a:xfrm>
            <a:off x="2439368" y="1467277"/>
            <a:ext cx="3113707" cy="3893374"/>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lvl="1" indent="-177800">
              <a:spcBef>
                <a:spcPts val="300"/>
              </a:spcBef>
              <a:buSzPct val="100000"/>
              <a:buFont typeface="Wingdings" panose="05000000000000000000" pitchFamily="2" charset="2"/>
              <a:buChar char="§"/>
            </a:pPr>
            <a:r>
              <a:rPr lang="en-US" sz="900" b="1" dirty="0" smtClean="0"/>
              <a:t>Situation: </a:t>
            </a:r>
            <a:r>
              <a:rPr lang="en-US" sz="900" dirty="0" smtClean="0"/>
              <a:t>In 2014, </a:t>
            </a:r>
            <a:r>
              <a:rPr lang="en-US" sz="900" dirty="0" err="1" smtClean="0"/>
              <a:t>Katun’s</a:t>
            </a:r>
            <a:r>
              <a:rPr lang="en-US" sz="900" dirty="0" smtClean="0"/>
              <a:t> Western Europe team was looking to better assess new customer opportunities</a:t>
            </a:r>
            <a:endParaRPr lang="en-US" sz="900" b="1" dirty="0" smtClean="0"/>
          </a:p>
          <a:p>
            <a:pPr marL="177800" lvl="1" indent="-177800">
              <a:spcBef>
                <a:spcPts val="300"/>
              </a:spcBef>
              <a:buSzPct val="100000"/>
              <a:buFont typeface="Wingdings" panose="05000000000000000000" pitchFamily="2" charset="2"/>
              <a:buChar char="§"/>
            </a:pPr>
            <a:r>
              <a:rPr lang="en-US" sz="900" b="1" dirty="0" smtClean="0"/>
              <a:t>Approach:</a:t>
            </a:r>
            <a:r>
              <a:rPr lang="en-US" sz="900" dirty="0" smtClean="0"/>
              <a:t> The team </a:t>
            </a:r>
            <a:r>
              <a:rPr lang="en-US" sz="900" dirty="0"/>
              <a:t>segmented the customer </a:t>
            </a:r>
            <a:r>
              <a:rPr lang="en-US" sz="900" dirty="0" smtClean="0"/>
              <a:t>base using industry benchmark data (i.e., Machines in the Field, and / or service engineer count) and over </a:t>
            </a:r>
            <a:r>
              <a:rPr lang="en-US" sz="900" dirty="0"/>
              <a:t>1,000 prospects were </a:t>
            </a:r>
            <a:r>
              <a:rPr lang="en-US" sz="900" dirty="0" smtClean="0"/>
              <a:t>identified</a:t>
            </a:r>
            <a:endParaRPr lang="en-US" sz="900" dirty="0"/>
          </a:p>
          <a:p>
            <a:pPr marL="177800" lvl="1" indent="-177800">
              <a:spcBef>
                <a:spcPts val="300"/>
              </a:spcBef>
              <a:buSzPct val="100000"/>
              <a:buFont typeface="Wingdings" panose="05000000000000000000" pitchFamily="2" charset="2"/>
              <a:buChar char="§"/>
            </a:pPr>
            <a:r>
              <a:rPr lang="en-US" sz="900" b="1" dirty="0" smtClean="0"/>
              <a:t>Results: </a:t>
            </a:r>
            <a:r>
              <a:rPr lang="en-US" sz="900" dirty="0" smtClean="0"/>
              <a:t>Of </a:t>
            </a:r>
            <a:r>
              <a:rPr lang="en-US" sz="900" dirty="0"/>
              <a:t>the many </a:t>
            </a:r>
            <a:r>
              <a:rPr lang="en-US" sz="900" dirty="0" smtClean="0"/>
              <a:t>targeted customers that began purchasing</a:t>
            </a:r>
            <a:r>
              <a:rPr lang="en-US" sz="900" dirty="0"/>
              <a:t>, </a:t>
            </a:r>
            <a:r>
              <a:rPr lang="en-US" sz="900" dirty="0" smtClean="0"/>
              <a:t>three customers (</a:t>
            </a:r>
            <a:r>
              <a:rPr lang="en-US" sz="900" dirty="0" err="1"/>
              <a:t>Cogeda</a:t>
            </a:r>
            <a:r>
              <a:rPr lang="en-US" sz="900" dirty="0"/>
              <a:t> in Italy, White Portugal in Portugal and Vision in the </a:t>
            </a:r>
            <a:r>
              <a:rPr lang="en-US" sz="900" dirty="0" smtClean="0"/>
              <a:t>UK) in particular were quintessential examples of </a:t>
            </a:r>
            <a:r>
              <a:rPr lang="en-US" sz="900" dirty="0"/>
              <a:t>perseverance, a sound product portfolio and customers that appreciate </a:t>
            </a:r>
            <a:r>
              <a:rPr lang="en-US" sz="900" dirty="0" smtClean="0"/>
              <a:t>the value-added nature of Katun’s product and service expertise</a:t>
            </a:r>
            <a:endParaRPr lang="en-US" sz="900" dirty="0"/>
          </a:p>
          <a:p>
            <a:pPr marL="177800" lvl="1" indent="-177800">
              <a:spcBef>
                <a:spcPts val="300"/>
              </a:spcBef>
              <a:buSzPct val="100000"/>
              <a:buFont typeface="Wingdings" panose="05000000000000000000" pitchFamily="2" charset="2"/>
              <a:buChar char="§"/>
            </a:pPr>
            <a:r>
              <a:rPr lang="en-US" sz="900" dirty="0" err="1"/>
              <a:t>Cogeda</a:t>
            </a:r>
            <a:r>
              <a:rPr lang="en-US" sz="900" dirty="0"/>
              <a:t> and White Portugal </a:t>
            </a:r>
            <a:r>
              <a:rPr lang="en-US" sz="900" dirty="0" smtClean="0"/>
              <a:t>previously purchased primarily </a:t>
            </a:r>
            <a:r>
              <a:rPr lang="en-US" sz="900" dirty="0"/>
              <a:t>OEM </a:t>
            </a:r>
            <a:r>
              <a:rPr lang="en-US" sz="900" dirty="0" smtClean="0"/>
              <a:t>consumables that had been converted </a:t>
            </a:r>
            <a:r>
              <a:rPr lang="en-US" sz="900" dirty="0"/>
              <a:t>to Katun </a:t>
            </a:r>
            <a:r>
              <a:rPr lang="en-US" sz="900" dirty="0" smtClean="0"/>
              <a:t>over time; the two customers started </a:t>
            </a:r>
            <a:r>
              <a:rPr lang="en-US" sz="900" dirty="0"/>
              <a:t>with </a:t>
            </a:r>
            <a:r>
              <a:rPr lang="en-US" sz="900" dirty="0" smtClean="0"/>
              <a:t>lower </a:t>
            </a:r>
            <a:r>
              <a:rPr lang="en-US" sz="900" dirty="0"/>
              <a:t>volume </a:t>
            </a:r>
            <a:r>
              <a:rPr lang="en-US" sz="900" dirty="0" smtClean="0"/>
              <a:t>products and built trust </a:t>
            </a:r>
            <a:r>
              <a:rPr lang="en-US" sz="900" dirty="0"/>
              <a:t>and </a:t>
            </a:r>
            <a:r>
              <a:rPr lang="en-US" sz="900" dirty="0" smtClean="0"/>
              <a:t>a relationship with the Company following initiatives by Service </a:t>
            </a:r>
            <a:r>
              <a:rPr lang="en-US" sz="900" dirty="0"/>
              <a:t>Directors and </a:t>
            </a:r>
            <a:r>
              <a:rPr lang="en-US" sz="900" dirty="0" smtClean="0"/>
              <a:t>Owners who proactively identified </a:t>
            </a:r>
            <a:r>
              <a:rPr lang="en-US" sz="900" dirty="0"/>
              <a:t>opportunities for profit </a:t>
            </a:r>
            <a:r>
              <a:rPr lang="en-US" sz="900" dirty="0" smtClean="0"/>
              <a:t>improvement</a:t>
            </a:r>
          </a:p>
          <a:p>
            <a:pPr marL="177800" lvl="1" indent="-177800">
              <a:spcBef>
                <a:spcPts val="300"/>
              </a:spcBef>
              <a:buSzPct val="100000"/>
              <a:buFont typeface="Wingdings" panose="05000000000000000000" pitchFamily="2" charset="2"/>
              <a:buChar char="§"/>
            </a:pPr>
            <a:r>
              <a:rPr lang="en-US" sz="900" dirty="0" smtClean="0"/>
              <a:t>Vision </a:t>
            </a:r>
            <a:r>
              <a:rPr lang="en-US" sz="900" dirty="0"/>
              <a:t>in the </a:t>
            </a:r>
            <a:r>
              <a:rPr lang="en-US" sz="900" dirty="0" smtClean="0"/>
              <a:t>UK provides an example of a separate partnership dimension; to </a:t>
            </a:r>
            <a:r>
              <a:rPr lang="en-US" sz="900" dirty="0"/>
              <a:t>penetrate the market more effectively Katun UK partnered with a </a:t>
            </a:r>
            <a:r>
              <a:rPr lang="en-US" sz="900" dirty="0" smtClean="0"/>
              <a:t>large UK-based service management software </a:t>
            </a:r>
            <a:r>
              <a:rPr lang="en-US" sz="900" dirty="0"/>
              <a:t>provider </a:t>
            </a:r>
            <a:r>
              <a:rPr lang="en-US" sz="900" dirty="0" smtClean="0"/>
              <a:t>and a </a:t>
            </a:r>
            <a:r>
              <a:rPr lang="en-US" sz="900" dirty="0"/>
              <a:t>local partner providing next day delivery to </a:t>
            </a:r>
            <a:r>
              <a:rPr lang="en-US" sz="900" dirty="0" smtClean="0"/>
              <a:t>end-user devices, together supporting the Company’s strong </a:t>
            </a:r>
            <a:r>
              <a:rPr lang="en-US" sz="900" dirty="0"/>
              <a:t>growth </a:t>
            </a:r>
            <a:r>
              <a:rPr lang="en-US" sz="900" dirty="0" smtClean="0"/>
              <a:t>with Vision</a:t>
            </a:r>
            <a:endParaRPr lang="en-US" sz="900" dirty="0"/>
          </a:p>
        </p:txBody>
      </p:sp>
      <p:graphicFrame>
        <p:nvGraphicFramePr>
          <p:cNvPr id="17" name="TextBox 3"/>
          <p:cNvGraphicFramePr/>
          <p:nvPr>
            <p:custDataLst>
              <p:tags r:id="rId3"/>
            </p:custDataLst>
            <p:extLst>
              <p:ext uri="{D42A27DB-BD31-4B8C-83A1-F6EECF244321}">
                <p14:modId xmlns:p14="http://schemas.microsoft.com/office/powerpoint/2010/main" val="4257746211"/>
              </p:ext>
            </p:extLst>
          </p:nvPr>
        </p:nvGraphicFramePr>
        <p:xfrm>
          <a:off x="5756755" y="1560478"/>
          <a:ext cx="3165077" cy="160182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369128297"/>
              </p:ext>
            </p:extLst>
          </p:nvPr>
        </p:nvGraphicFramePr>
        <p:xfrm>
          <a:off x="5794375" y="1125538"/>
          <a:ext cx="3109594" cy="438912"/>
        </p:xfrm>
        <a:graphic>
          <a:graphicData uri="http://schemas.openxmlformats.org/drawingml/2006/table">
            <a:tbl>
              <a:tblPr firstRow="1" bandRow="1">
                <a:tableStyleId>{5C22544A-7EE6-4342-B048-85BDC9FD1C3A}</a:tableStyleId>
              </a:tblPr>
              <a:tblGrid>
                <a:gridCol w="310959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Case Study – New Customer Opportunity (cont.)</a:t>
                      </a:r>
                      <a:endParaRPr lang="en-US" sz="1000" b="1" i="0" u="none" dirty="0">
                        <a:solidFill>
                          <a:schemeClr val="tx1"/>
                        </a:solidFill>
                        <a:latin typeface="+mn-lt"/>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algn="l" defTabSz="914400" rtl="0" eaLnBrk="1" latinLnBrk="0" hangingPunct="1">
                        <a:spcBef>
                          <a:spcPts val="0"/>
                        </a:spcBef>
                      </a:pPr>
                      <a:r>
                        <a:rPr lang="en-US" sz="900" b="1" i="0" u="none" kern="1200" dirty="0" smtClean="0">
                          <a:solidFill>
                            <a:schemeClr val="accent2"/>
                          </a:solidFill>
                          <a:latin typeface="Tahoma"/>
                          <a:ea typeface="+mn-ea"/>
                          <a:cs typeface="+mn-cs"/>
                        </a:rPr>
                        <a:t>Sales ($ in thousands)</a:t>
                      </a:r>
                      <a:endParaRPr lang="en-US" sz="900" b="1" i="0" u="none" kern="1200" dirty="0">
                        <a:solidFill>
                          <a:schemeClr val="accent2"/>
                        </a:solidFill>
                        <a:latin typeface="Tahoma"/>
                        <a:ea typeface="+mn-ea"/>
                        <a:cs typeface="+mn-cs"/>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9" name="Chart 18"/>
          <p:cNvGraphicFramePr>
            <a:graphicFrameLocks/>
          </p:cNvGraphicFramePr>
          <p:nvPr>
            <p:extLst>
              <p:ext uri="{D42A27DB-BD31-4B8C-83A1-F6EECF244321}">
                <p14:modId xmlns:p14="http://schemas.microsoft.com/office/powerpoint/2010/main" val="1295802113"/>
              </p:ext>
            </p:extLst>
          </p:nvPr>
        </p:nvGraphicFramePr>
        <p:xfrm>
          <a:off x="5794375" y="3597741"/>
          <a:ext cx="3109595" cy="2088703"/>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895719330"/>
              </p:ext>
            </p:extLst>
          </p:nvPr>
        </p:nvGraphicFramePr>
        <p:xfrm>
          <a:off x="5794375" y="3188481"/>
          <a:ext cx="3109594" cy="438912"/>
        </p:xfrm>
        <a:graphic>
          <a:graphicData uri="http://schemas.openxmlformats.org/drawingml/2006/table">
            <a:tbl>
              <a:tblPr firstRow="1" bandRow="1">
                <a:tableStyleId>{5C22544A-7EE6-4342-B048-85BDC9FD1C3A}</a:tableStyleId>
              </a:tblPr>
              <a:tblGrid>
                <a:gridCol w="310959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Accelerating Rate of New Customer</a:t>
                      </a:r>
                      <a:r>
                        <a:rPr lang="en-US" sz="1000" b="1" i="0" u="none" baseline="0" dirty="0" smtClean="0">
                          <a:solidFill>
                            <a:schemeClr val="tx1"/>
                          </a:solidFill>
                          <a:latin typeface="+mn-lt"/>
                        </a:rPr>
                        <a:t> Conversion</a:t>
                      </a:r>
                      <a:endParaRPr lang="en-US" sz="1000" b="1" i="0" u="none" dirty="0">
                        <a:solidFill>
                          <a:schemeClr val="tx1"/>
                        </a:solidFill>
                        <a:latin typeface="+mn-lt"/>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algn="l" defTabSz="914400" rtl="0" eaLnBrk="1" latinLnBrk="0" hangingPunct="1">
                        <a:spcBef>
                          <a:spcPts val="0"/>
                        </a:spcBef>
                      </a:pPr>
                      <a:r>
                        <a:rPr lang="en-US" sz="900" b="1" i="0" u="none" kern="1200" dirty="0" smtClean="0">
                          <a:solidFill>
                            <a:schemeClr val="accent2"/>
                          </a:solidFill>
                          <a:latin typeface="Tahoma"/>
                          <a:ea typeface="+mn-ea"/>
                          <a:cs typeface="+mn-cs"/>
                        </a:rPr>
                        <a:t>Sales ($ in thousands)</a:t>
                      </a:r>
                      <a:endParaRPr lang="en-US" sz="900" b="1" i="0" u="none" kern="1200" dirty="0">
                        <a:solidFill>
                          <a:schemeClr val="accent2"/>
                        </a:solidFill>
                        <a:latin typeface="Tahoma"/>
                        <a:ea typeface="+mn-ea"/>
                        <a:cs typeface="+mn-cs"/>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Platform for Growth</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41</a:t>
            </a:r>
            <a:endParaRPr lang="en-US" sz="900" dirty="0">
              <a:solidFill>
                <a:srgbClr val="000000"/>
              </a:solidFill>
              <a:latin typeface="Tahoma"/>
            </a:endParaRPr>
          </a:p>
        </p:txBody>
      </p:sp>
    </p:spTree>
    <p:extLst>
      <p:ext uri="{BB962C8B-B14F-4D97-AF65-F5344CB8AC3E}">
        <p14:creationId xmlns:p14="http://schemas.microsoft.com/office/powerpoint/2010/main" val="30342270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Growth Opportunities</a:t>
            </a:r>
          </a:p>
        </p:txBody>
      </p:sp>
      <p:sp>
        <p:nvSpPr>
          <p:cNvPr id="7" name="Text Placeholder 6"/>
          <p:cNvSpPr>
            <a:spLocks noGrp="1"/>
          </p:cNvSpPr>
          <p:nvPr>
            <p:ph type="body" idx="1"/>
          </p:nvPr>
        </p:nvSpPr>
        <p:spPr/>
        <p:txBody>
          <a:bodyPr/>
          <a:lstStyle/>
          <a:p>
            <a:r>
              <a:rPr lang="en-US" dirty="0"/>
              <a:t>Section V</a:t>
            </a:r>
          </a:p>
        </p:txBody>
      </p:sp>
    </p:spTree>
    <p:extLst>
      <p:ext uri="{BB962C8B-B14F-4D97-AF65-F5344CB8AC3E}">
        <p14:creationId xmlns:p14="http://schemas.microsoft.com/office/powerpoint/2010/main" val="17601656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118872"/>
            <a:ext cx="7248887" cy="585216"/>
          </a:xfrm>
        </p:spPr>
        <p:txBody>
          <a:bodyPr/>
          <a:lstStyle/>
          <a:p>
            <a:r>
              <a:rPr lang="en-US" dirty="0"/>
              <a:t>Clear Path for Continued Growth and Accelerating Profitability</a:t>
            </a:r>
          </a:p>
        </p:txBody>
      </p:sp>
      <p:sp>
        <p:nvSpPr>
          <p:cNvPr id="108" name="Text Placeholder 2"/>
          <p:cNvSpPr>
            <a:spLocks noGrp="1"/>
          </p:cNvSpPr>
          <p:nvPr>
            <p:ph type="body" sz="quarter" idx="11"/>
          </p:nvPr>
        </p:nvSpPr>
        <p:spPr>
          <a:xfrm>
            <a:off x="231775" y="715963"/>
            <a:ext cx="8686800" cy="361950"/>
          </a:xfrm>
        </p:spPr>
        <p:txBody>
          <a:bodyPr/>
          <a:lstStyle/>
          <a:p>
            <a:r>
              <a:rPr lang="en-US" dirty="0"/>
              <a:t>Katun’s selling model aligns well to capitalize on the strongest growth segment of the OEC toner opportunity</a:t>
            </a:r>
          </a:p>
        </p:txBody>
      </p:sp>
      <p:pic>
        <p:nvPicPr>
          <p:cNvPr id="109" name="Picture 2" descr="H:\Libraries\Logos\Katun\Katun_2015.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799" y="1019579"/>
            <a:ext cx="1465092" cy="248816"/>
          </a:xfrm>
          <a:prstGeom prst="rect">
            <a:avLst/>
          </a:prstGeom>
          <a:noFill/>
          <a:extLst>
            <a:ext uri="{909E8E84-426E-40DD-AFC4-6F175D3DCCD1}">
              <a14:hiddenFill xmlns:a14="http://schemas.microsoft.com/office/drawing/2010/main">
                <a:solidFill>
                  <a:srgbClr val="FFFFFF"/>
                </a:solidFill>
              </a14:hiddenFill>
            </a:ext>
          </a:extLst>
        </p:spPr>
      </p:pic>
      <p:sp>
        <p:nvSpPr>
          <p:cNvPr id="110" name="Trapezoid 4"/>
          <p:cNvSpPr/>
          <p:nvPr/>
        </p:nvSpPr>
        <p:spPr>
          <a:xfrm>
            <a:off x="358199" y="1314449"/>
            <a:ext cx="8548171" cy="409609"/>
          </a:xfrm>
          <a:custGeom>
            <a:avLst/>
            <a:gdLst>
              <a:gd name="connsiteX0" fmla="*/ 0 w 8458200"/>
              <a:gd name="connsiteY0" fmla="*/ 490458 h 490458"/>
              <a:gd name="connsiteX1" fmla="*/ 3031913 w 8458200"/>
              <a:gd name="connsiteY1" fmla="*/ 0 h 490458"/>
              <a:gd name="connsiteX2" fmla="*/ 5426287 w 8458200"/>
              <a:gd name="connsiteY2" fmla="*/ 0 h 490458"/>
              <a:gd name="connsiteX3" fmla="*/ 8458200 w 8458200"/>
              <a:gd name="connsiteY3" fmla="*/ 490458 h 490458"/>
              <a:gd name="connsiteX4" fmla="*/ 0 w 8458200"/>
              <a:gd name="connsiteY4" fmla="*/ 490458 h 490458"/>
              <a:gd name="connsiteX0" fmla="*/ 0 w 8458200"/>
              <a:gd name="connsiteY0" fmla="*/ 490458 h 490458"/>
              <a:gd name="connsiteX1" fmla="*/ 3697738 w 8458200"/>
              <a:gd name="connsiteY1" fmla="*/ 0 h 490458"/>
              <a:gd name="connsiteX2" fmla="*/ 5426287 w 8458200"/>
              <a:gd name="connsiteY2" fmla="*/ 0 h 490458"/>
              <a:gd name="connsiteX3" fmla="*/ 8458200 w 8458200"/>
              <a:gd name="connsiteY3" fmla="*/ 490458 h 490458"/>
              <a:gd name="connsiteX4" fmla="*/ 0 w 8458200"/>
              <a:gd name="connsiteY4" fmla="*/ 490458 h 490458"/>
              <a:gd name="connsiteX0" fmla="*/ 0 w 8458200"/>
              <a:gd name="connsiteY0" fmla="*/ 490458 h 490458"/>
              <a:gd name="connsiteX1" fmla="*/ 3697738 w 8458200"/>
              <a:gd name="connsiteY1" fmla="*/ 0 h 490458"/>
              <a:gd name="connsiteX2" fmla="*/ 4662808 w 8458200"/>
              <a:gd name="connsiteY2" fmla="*/ 0 h 490458"/>
              <a:gd name="connsiteX3" fmla="*/ 8458200 w 8458200"/>
              <a:gd name="connsiteY3" fmla="*/ 490458 h 490458"/>
              <a:gd name="connsiteX4" fmla="*/ 0 w 8458200"/>
              <a:gd name="connsiteY4" fmla="*/ 490458 h 490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8200" h="490458">
                <a:moveTo>
                  <a:pt x="0" y="490458"/>
                </a:moveTo>
                <a:lnTo>
                  <a:pt x="3697738" y="0"/>
                </a:lnTo>
                <a:lnTo>
                  <a:pt x="4662808" y="0"/>
                </a:lnTo>
                <a:lnTo>
                  <a:pt x="8458200" y="490458"/>
                </a:lnTo>
                <a:lnTo>
                  <a:pt x="0" y="490458"/>
                </a:lnTo>
                <a:close/>
              </a:path>
            </a:pathLst>
          </a:custGeom>
          <a:gradFill flip="none" rotWithShape="1">
            <a:gsLst>
              <a:gs pos="0">
                <a:schemeClr val="bg2">
                  <a:lumMod val="50000"/>
                </a:schemeClr>
              </a:gs>
              <a:gs pos="72000">
                <a:schemeClr val="bg2"/>
              </a:gs>
              <a:gs pos="100000">
                <a:schemeClr val="bg1">
                  <a:lumMod val="95000"/>
                </a:schemeClr>
              </a:gs>
            </a:gsLst>
            <a:lin ang="540000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endParaRPr lang="en-US" sz="1000" b="1" dirty="0">
              <a:solidFill>
                <a:schemeClr val="bg1"/>
              </a:solidFill>
            </a:endParaRPr>
          </a:p>
        </p:txBody>
      </p:sp>
      <p:sp>
        <p:nvSpPr>
          <p:cNvPr id="111" name="Rectangle 110"/>
          <p:cNvSpPr/>
          <p:nvPr/>
        </p:nvSpPr>
        <p:spPr>
          <a:xfrm>
            <a:off x="370013" y="1724059"/>
            <a:ext cx="2050125" cy="4686049"/>
          </a:xfrm>
          <a:prstGeom prst="rect">
            <a:avLst/>
          </a:prstGeom>
          <a:gradFill flip="none" rotWithShape="1">
            <a:gsLst>
              <a:gs pos="100000">
                <a:schemeClr val="tx2"/>
              </a:gs>
              <a:gs pos="91000">
                <a:schemeClr val="bg1">
                  <a:lumMod val="95000"/>
                </a:schemeClr>
              </a:gs>
              <a:gs pos="9000">
                <a:schemeClr val="bg1">
                  <a:lumMod val="95000"/>
                </a:schemeClr>
              </a:gs>
              <a:gs pos="0">
                <a:schemeClr val="tx2"/>
              </a:gs>
              <a:gs pos="5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TextBox 111"/>
          <p:cNvSpPr txBox="1"/>
          <p:nvPr/>
        </p:nvSpPr>
        <p:spPr>
          <a:xfrm>
            <a:off x="522400" y="2501173"/>
            <a:ext cx="1745351" cy="430887"/>
          </a:xfrm>
          <a:prstGeom prst="rect">
            <a:avLst/>
          </a:prstGeom>
          <a:noFill/>
        </p:spPr>
        <p:txBody>
          <a:bodyPr wrap="square" lIns="0" rIns="0" rtlCol="0" anchor="ctr" anchorCtr="0">
            <a:spAutoFit/>
          </a:bodyPr>
          <a:lstStyle/>
          <a:p>
            <a:pPr algn="ctr"/>
            <a:r>
              <a:rPr lang="en-US" sz="1100" b="1" dirty="0">
                <a:solidFill>
                  <a:schemeClr val="accent6"/>
                </a:solidFill>
              </a:rPr>
              <a:t>Increase Share in the Color MFD Market</a:t>
            </a:r>
          </a:p>
        </p:txBody>
      </p:sp>
      <p:sp>
        <p:nvSpPr>
          <p:cNvPr id="113" name="TextBox 112"/>
          <p:cNvSpPr txBox="1"/>
          <p:nvPr/>
        </p:nvSpPr>
        <p:spPr>
          <a:xfrm>
            <a:off x="472550" y="3010740"/>
            <a:ext cx="1871401" cy="2146742"/>
          </a:xfrm>
          <a:prstGeom prst="rect">
            <a:avLst/>
          </a:prstGeom>
          <a:noFill/>
        </p:spPr>
        <p:txBody>
          <a:bodyPr wrap="square" lIns="0" rIns="0" rtlCol="0" anchor="t" anchorCtr="0">
            <a:spAutoFit/>
          </a:bodyPr>
          <a:lstStyle/>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OEC color MFD toner market is </a:t>
            </a:r>
            <a:r>
              <a:rPr lang="en-US" sz="900" b="1" dirty="0">
                <a:latin typeface="Tahoma" panose="020B0604030504040204" pitchFamily="34" charset="0"/>
              </a:rPr>
              <a:t>9.3x </a:t>
            </a:r>
            <a:r>
              <a:rPr lang="en-US" sz="900" dirty="0">
                <a:latin typeface="Tahoma" panose="020B0604030504040204" pitchFamily="34" charset="0"/>
              </a:rPr>
              <a:t>the size of mono MFD toner</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Katun’s current share of color MFD toner (~1.4%) is under-penetrated relative to its share of mono MFD toner (~3.4%)</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Katun’s strong market position within the OEC supports the Company’s ability to achieve color MFD penetration at the level of existing mono MFD share</a:t>
            </a:r>
          </a:p>
          <a:p>
            <a:pPr marL="171450" indent="-171450">
              <a:spcAft>
                <a:spcPts val="300"/>
              </a:spcAft>
              <a:buClr>
                <a:srgbClr val="07325F"/>
              </a:buClr>
              <a:buSzPct val="100000"/>
              <a:buFont typeface="Wingdings" panose="05000000000000000000" pitchFamily="2" charset="2"/>
              <a:buChar char="ü"/>
            </a:pPr>
            <a:r>
              <a:rPr lang="en-US" sz="900" b="1" dirty="0">
                <a:latin typeface="Tahoma" panose="020B0604030504040204" pitchFamily="34" charset="0"/>
              </a:rPr>
              <a:t>Opportunity to drive incremental $85m+ in annual revenue potential </a:t>
            </a:r>
            <a:endParaRPr lang="en-US" sz="900" b="1" dirty="0">
              <a:solidFill>
                <a:srgbClr val="000000"/>
              </a:solidFill>
            </a:endParaRPr>
          </a:p>
        </p:txBody>
      </p:sp>
      <p:grpSp>
        <p:nvGrpSpPr>
          <p:cNvPr id="114" name="Group 113"/>
          <p:cNvGrpSpPr/>
          <p:nvPr/>
        </p:nvGrpSpPr>
        <p:grpSpPr>
          <a:xfrm>
            <a:off x="989748" y="1531353"/>
            <a:ext cx="810655" cy="810655"/>
            <a:chOff x="1277187" y="3408983"/>
            <a:chExt cx="877824" cy="877824"/>
          </a:xfrm>
        </p:grpSpPr>
        <p:sp>
          <p:nvSpPr>
            <p:cNvPr id="115" name="Freeform 17"/>
            <p:cNvSpPr>
              <a:spLocks/>
            </p:cNvSpPr>
            <p:nvPr/>
          </p:nvSpPr>
          <p:spPr bwMode="auto">
            <a:xfrm>
              <a:off x="1706267" y="3830884"/>
              <a:ext cx="19664" cy="34023"/>
            </a:xfrm>
            <a:custGeom>
              <a:avLst/>
              <a:gdLst>
                <a:gd name="T0" fmla="*/ 1 w 6"/>
                <a:gd name="T1" fmla="*/ 0 h 11"/>
                <a:gd name="T2" fmla="*/ 2 w 6"/>
                <a:gd name="T3" fmla="*/ 5 h 11"/>
                <a:gd name="T4" fmla="*/ 6 w 6"/>
                <a:gd name="T5" fmla="*/ 9 h 11"/>
                <a:gd name="T6" fmla="*/ 6 w 6"/>
                <a:gd name="T7" fmla="*/ 2 h 11"/>
                <a:gd name="T8" fmla="*/ 1 w 6"/>
                <a:gd name="T9" fmla="*/ 0 h 11"/>
              </a:gdLst>
              <a:ahLst/>
              <a:cxnLst>
                <a:cxn ang="0">
                  <a:pos x="T0" y="T1"/>
                </a:cxn>
                <a:cxn ang="0">
                  <a:pos x="T2" y="T3"/>
                </a:cxn>
                <a:cxn ang="0">
                  <a:pos x="T4" y="T5"/>
                </a:cxn>
                <a:cxn ang="0">
                  <a:pos x="T6" y="T7"/>
                </a:cxn>
                <a:cxn ang="0">
                  <a:pos x="T8" y="T9"/>
                </a:cxn>
              </a:cxnLst>
              <a:rect l="0" t="0" r="r" b="b"/>
              <a:pathLst>
                <a:path w="6" h="11">
                  <a:moveTo>
                    <a:pt x="1" y="0"/>
                  </a:moveTo>
                  <a:cubicBezTo>
                    <a:pt x="0" y="0"/>
                    <a:pt x="1" y="3"/>
                    <a:pt x="2" y="5"/>
                  </a:cubicBezTo>
                  <a:cubicBezTo>
                    <a:pt x="3" y="8"/>
                    <a:pt x="6" y="11"/>
                    <a:pt x="6" y="9"/>
                  </a:cubicBezTo>
                  <a:cubicBezTo>
                    <a:pt x="6" y="7"/>
                    <a:pt x="6" y="5"/>
                    <a:pt x="6" y="2"/>
                  </a:cubicBezTo>
                  <a:cubicBezTo>
                    <a:pt x="6" y="0"/>
                    <a:pt x="3" y="0"/>
                    <a:pt x="1"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8"/>
            <p:cNvSpPr>
              <a:spLocks/>
            </p:cNvSpPr>
            <p:nvPr/>
          </p:nvSpPr>
          <p:spPr bwMode="auto">
            <a:xfrm>
              <a:off x="1697091" y="3796860"/>
              <a:ext cx="38017" cy="102070"/>
            </a:xfrm>
            <a:custGeom>
              <a:avLst/>
              <a:gdLst>
                <a:gd name="T0" fmla="*/ 2 w 12"/>
                <a:gd name="T1" fmla="*/ 0 h 33"/>
                <a:gd name="T2" fmla="*/ 1 w 12"/>
                <a:gd name="T3" fmla="*/ 22 h 33"/>
                <a:gd name="T4" fmla="*/ 10 w 12"/>
                <a:gd name="T5" fmla="*/ 33 h 33"/>
                <a:gd name="T6" fmla="*/ 8 w 12"/>
                <a:gd name="T7" fmla="*/ 19 h 33"/>
                <a:gd name="T8" fmla="*/ 2 w 12"/>
                <a:gd name="T9" fmla="*/ 0 h 33"/>
              </a:gdLst>
              <a:ahLst/>
              <a:cxnLst>
                <a:cxn ang="0">
                  <a:pos x="T0" y="T1"/>
                </a:cxn>
                <a:cxn ang="0">
                  <a:pos x="T2" y="T3"/>
                </a:cxn>
                <a:cxn ang="0">
                  <a:pos x="T4" y="T5"/>
                </a:cxn>
                <a:cxn ang="0">
                  <a:pos x="T6" y="T7"/>
                </a:cxn>
                <a:cxn ang="0">
                  <a:pos x="T8" y="T9"/>
                </a:cxn>
              </a:cxnLst>
              <a:rect l="0" t="0" r="r" b="b"/>
              <a:pathLst>
                <a:path w="12" h="33">
                  <a:moveTo>
                    <a:pt x="2" y="0"/>
                  </a:moveTo>
                  <a:cubicBezTo>
                    <a:pt x="0" y="0"/>
                    <a:pt x="0" y="13"/>
                    <a:pt x="1" y="22"/>
                  </a:cubicBezTo>
                  <a:cubicBezTo>
                    <a:pt x="1" y="31"/>
                    <a:pt x="9" y="33"/>
                    <a:pt x="10" y="33"/>
                  </a:cubicBezTo>
                  <a:cubicBezTo>
                    <a:pt x="12" y="32"/>
                    <a:pt x="9" y="26"/>
                    <a:pt x="8" y="19"/>
                  </a:cubicBezTo>
                  <a:cubicBezTo>
                    <a:pt x="7" y="12"/>
                    <a:pt x="4" y="0"/>
                    <a:pt x="2"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Oval 116"/>
            <p:cNvSpPr>
              <a:spLocks noChangeAspect="1"/>
            </p:cNvSpPr>
            <p:nvPr/>
          </p:nvSpPr>
          <p:spPr>
            <a:xfrm>
              <a:off x="1392165" y="3524539"/>
              <a:ext cx="647869" cy="646713"/>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r"/>
              <a:endParaRPr lang="en-US" sz="1000" dirty="0">
                <a:solidFill>
                  <a:schemeClr val="tx1"/>
                </a:solidFill>
              </a:endParaRPr>
            </a:p>
          </p:txBody>
        </p:sp>
        <p:grpSp>
          <p:nvGrpSpPr>
            <p:cNvPr id="118" name="Group 117"/>
            <p:cNvGrpSpPr/>
            <p:nvPr/>
          </p:nvGrpSpPr>
          <p:grpSpPr>
            <a:xfrm>
              <a:off x="1277187" y="3408983"/>
              <a:ext cx="877824" cy="877824"/>
              <a:chOff x="1277187" y="3408983"/>
              <a:chExt cx="877824" cy="877824"/>
            </a:xfrm>
          </p:grpSpPr>
          <p:sp>
            <p:nvSpPr>
              <p:cNvPr id="119" name="Oval 118"/>
              <p:cNvSpPr/>
              <p:nvPr/>
            </p:nvSpPr>
            <p:spPr>
              <a:xfrm>
                <a:off x="1277187" y="3408983"/>
                <a:ext cx="877824" cy="877824"/>
              </a:xfrm>
              <a:prstGeom prst="ellipse">
                <a:avLst/>
              </a:prstGeom>
              <a:solidFill>
                <a:schemeClr val="accent6"/>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0" name="Group 119"/>
              <p:cNvGrpSpPr/>
              <p:nvPr/>
            </p:nvGrpSpPr>
            <p:grpSpPr>
              <a:xfrm>
                <a:off x="1440687" y="3571810"/>
                <a:ext cx="533890" cy="535236"/>
                <a:chOff x="7473957" y="5045077"/>
                <a:chExt cx="1258884" cy="1262061"/>
              </a:xfrm>
            </p:grpSpPr>
            <p:sp>
              <p:nvSpPr>
                <p:cNvPr id="121" name="Freeform 178"/>
                <p:cNvSpPr>
                  <a:spLocks/>
                </p:cNvSpPr>
                <p:nvPr/>
              </p:nvSpPr>
              <p:spPr bwMode="auto">
                <a:xfrm>
                  <a:off x="8104194" y="5045077"/>
                  <a:ext cx="546100" cy="633412"/>
                </a:xfrm>
                <a:custGeom>
                  <a:avLst/>
                  <a:gdLst>
                    <a:gd name="T0" fmla="*/ 2 w 699"/>
                    <a:gd name="T1" fmla="*/ 812 h 812"/>
                    <a:gd name="T2" fmla="*/ 699 w 699"/>
                    <a:gd name="T3" fmla="*/ 409 h 812"/>
                    <a:gd name="T4" fmla="*/ 0 w 699"/>
                    <a:gd name="T5" fmla="*/ 0 h 812"/>
                    <a:gd name="T6" fmla="*/ 0 w 699"/>
                    <a:gd name="T7" fmla="*/ 811 h 812"/>
                    <a:gd name="T8" fmla="*/ 2 w 699"/>
                    <a:gd name="T9" fmla="*/ 812 h 812"/>
                  </a:gdLst>
                  <a:ahLst/>
                  <a:cxnLst>
                    <a:cxn ang="0">
                      <a:pos x="T0" y="T1"/>
                    </a:cxn>
                    <a:cxn ang="0">
                      <a:pos x="T2" y="T3"/>
                    </a:cxn>
                    <a:cxn ang="0">
                      <a:pos x="T4" y="T5"/>
                    </a:cxn>
                    <a:cxn ang="0">
                      <a:pos x="T6" y="T7"/>
                    </a:cxn>
                    <a:cxn ang="0">
                      <a:pos x="T8" y="T9"/>
                    </a:cxn>
                  </a:cxnLst>
                  <a:rect l="0" t="0" r="r" b="b"/>
                  <a:pathLst>
                    <a:path w="699" h="812">
                      <a:moveTo>
                        <a:pt x="2" y="812"/>
                      </a:moveTo>
                      <a:cubicBezTo>
                        <a:pt x="699" y="409"/>
                        <a:pt x="699" y="409"/>
                        <a:pt x="699" y="409"/>
                      </a:cubicBezTo>
                      <a:cubicBezTo>
                        <a:pt x="560" y="165"/>
                        <a:pt x="299" y="1"/>
                        <a:pt x="0" y="0"/>
                      </a:cubicBezTo>
                      <a:cubicBezTo>
                        <a:pt x="0" y="811"/>
                        <a:pt x="0" y="811"/>
                        <a:pt x="0" y="811"/>
                      </a:cubicBezTo>
                      <a:lnTo>
                        <a:pt x="2" y="812"/>
                      </a:lnTo>
                      <a:close/>
                    </a:path>
                  </a:pathLst>
                </a:custGeom>
                <a:solidFill>
                  <a:srgbClr val="07437F"/>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79"/>
                <p:cNvSpPr>
                  <a:spLocks/>
                </p:cNvSpPr>
                <p:nvPr/>
              </p:nvSpPr>
              <p:spPr bwMode="auto">
                <a:xfrm>
                  <a:off x="7559680" y="5045077"/>
                  <a:ext cx="544513" cy="633412"/>
                </a:xfrm>
                <a:custGeom>
                  <a:avLst/>
                  <a:gdLst>
                    <a:gd name="T0" fmla="*/ 699 w 699"/>
                    <a:gd name="T1" fmla="*/ 0 h 811"/>
                    <a:gd name="T2" fmla="*/ 697 w 699"/>
                    <a:gd name="T3" fmla="*/ 0 h 811"/>
                    <a:gd name="T4" fmla="*/ 0 w 699"/>
                    <a:gd name="T5" fmla="*/ 402 h 811"/>
                    <a:gd name="T6" fmla="*/ 699 w 699"/>
                    <a:gd name="T7" fmla="*/ 811 h 811"/>
                    <a:gd name="T8" fmla="*/ 699 w 699"/>
                    <a:gd name="T9" fmla="*/ 0 h 811"/>
                  </a:gdLst>
                  <a:ahLst/>
                  <a:cxnLst>
                    <a:cxn ang="0">
                      <a:pos x="T0" y="T1"/>
                    </a:cxn>
                    <a:cxn ang="0">
                      <a:pos x="T2" y="T3"/>
                    </a:cxn>
                    <a:cxn ang="0">
                      <a:pos x="T4" y="T5"/>
                    </a:cxn>
                    <a:cxn ang="0">
                      <a:pos x="T6" y="T7"/>
                    </a:cxn>
                    <a:cxn ang="0">
                      <a:pos x="T8" y="T9"/>
                    </a:cxn>
                  </a:cxnLst>
                  <a:rect l="0" t="0" r="r" b="b"/>
                  <a:pathLst>
                    <a:path w="699" h="811">
                      <a:moveTo>
                        <a:pt x="699" y="0"/>
                      </a:moveTo>
                      <a:cubicBezTo>
                        <a:pt x="698" y="0"/>
                        <a:pt x="698" y="0"/>
                        <a:pt x="697" y="0"/>
                      </a:cubicBezTo>
                      <a:cubicBezTo>
                        <a:pt x="399" y="0"/>
                        <a:pt x="140" y="162"/>
                        <a:pt x="0" y="402"/>
                      </a:cubicBezTo>
                      <a:cubicBezTo>
                        <a:pt x="699" y="811"/>
                        <a:pt x="699" y="811"/>
                        <a:pt x="699" y="811"/>
                      </a:cubicBezTo>
                      <a:lnTo>
                        <a:pt x="699" y="0"/>
                      </a:lnTo>
                      <a:close/>
                    </a:path>
                  </a:pathLst>
                </a:custGeom>
                <a:solidFill>
                  <a:srgbClr val="7030A0"/>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80"/>
                <p:cNvSpPr>
                  <a:spLocks/>
                </p:cNvSpPr>
                <p:nvPr/>
              </p:nvSpPr>
              <p:spPr bwMode="auto">
                <a:xfrm>
                  <a:off x="8104194" y="5678489"/>
                  <a:ext cx="1587" cy="1587"/>
                </a:xfrm>
                <a:custGeom>
                  <a:avLst/>
                  <a:gdLst>
                    <a:gd name="T0" fmla="*/ 0 w 1"/>
                    <a:gd name="T1" fmla="*/ 1 h 1"/>
                    <a:gd name="T2" fmla="*/ 1 w 1"/>
                    <a:gd name="T3" fmla="*/ 0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0"/>
                      </a:lnTo>
                      <a:lnTo>
                        <a:pt x="0" y="0"/>
                      </a:lnTo>
                      <a:lnTo>
                        <a:pt x="0" y="1"/>
                      </a:lnTo>
                      <a:close/>
                    </a:path>
                  </a:pathLst>
                </a:custGeom>
                <a:noFill/>
                <a:ln w="47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81"/>
                <p:cNvSpPr>
                  <a:spLocks/>
                </p:cNvSpPr>
                <p:nvPr/>
              </p:nvSpPr>
              <p:spPr bwMode="auto">
                <a:xfrm>
                  <a:off x="7473957" y="5359399"/>
                  <a:ext cx="630239" cy="635001"/>
                </a:xfrm>
                <a:custGeom>
                  <a:avLst/>
                  <a:gdLst>
                    <a:gd name="T0" fmla="*/ 808 w 808"/>
                    <a:gd name="T1" fmla="*/ 409 h 815"/>
                    <a:gd name="T2" fmla="*/ 109 w 808"/>
                    <a:gd name="T3" fmla="*/ 0 h 815"/>
                    <a:gd name="T4" fmla="*/ 0 w 808"/>
                    <a:gd name="T5" fmla="*/ 407 h 815"/>
                    <a:gd name="T6" fmla="*/ 110 w 808"/>
                    <a:gd name="T7" fmla="*/ 815 h 815"/>
                    <a:gd name="T8" fmla="*/ 808 w 808"/>
                    <a:gd name="T9" fmla="*/ 411 h 815"/>
                    <a:gd name="T10" fmla="*/ 808 w 808"/>
                    <a:gd name="T11" fmla="*/ 409 h 815"/>
                  </a:gdLst>
                  <a:ahLst/>
                  <a:cxnLst>
                    <a:cxn ang="0">
                      <a:pos x="T0" y="T1"/>
                    </a:cxn>
                    <a:cxn ang="0">
                      <a:pos x="T2" y="T3"/>
                    </a:cxn>
                    <a:cxn ang="0">
                      <a:pos x="T4" y="T5"/>
                    </a:cxn>
                    <a:cxn ang="0">
                      <a:pos x="T6" y="T7"/>
                    </a:cxn>
                    <a:cxn ang="0">
                      <a:pos x="T8" y="T9"/>
                    </a:cxn>
                    <a:cxn ang="0">
                      <a:pos x="T10" y="T11"/>
                    </a:cxn>
                  </a:cxnLst>
                  <a:rect l="0" t="0" r="r" b="b"/>
                  <a:pathLst>
                    <a:path w="808" h="815">
                      <a:moveTo>
                        <a:pt x="808" y="409"/>
                      </a:moveTo>
                      <a:cubicBezTo>
                        <a:pt x="109" y="0"/>
                        <a:pt x="109" y="0"/>
                        <a:pt x="109" y="0"/>
                      </a:cubicBezTo>
                      <a:cubicBezTo>
                        <a:pt x="39" y="120"/>
                        <a:pt x="0" y="259"/>
                        <a:pt x="0" y="407"/>
                      </a:cubicBezTo>
                      <a:cubicBezTo>
                        <a:pt x="0" y="556"/>
                        <a:pt x="40" y="695"/>
                        <a:pt x="110" y="815"/>
                      </a:cubicBezTo>
                      <a:cubicBezTo>
                        <a:pt x="808" y="411"/>
                        <a:pt x="808" y="411"/>
                        <a:pt x="808" y="411"/>
                      </a:cubicBezTo>
                      <a:lnTo>
                        <a:pt x="808" y="409"/>
                      </a:lnTo>
                      <a:close/>
                    </a:path>
                  </a:pathLst>
                </a:custGeom>
                <a:solidFill>
                  <a:srgbClr val="FF0000"/>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82"/>
                <p:cNvSpPr>
                  <a:spLocks/>
                </p:cNvSpPr>
                <p:nvPr/>
              </p:nvSpPr>
              <p:spPr bwMode="auto">
                <a:xfrm>
                  <a:off x="8105778" y="5364160"/>
                  <a:ext cx="627063" cy="630238"/>
                </a:xfrm>
                <a:custGeom>
                  <a:avLst/>
                  <a:gdLst>
                    <a:gd name="T0" fmla="*/ 697 w 802"/>
                    <a:gd name="T1" fmla="*/ 0 h 808"/>
                    <a:gd name="T2" fmla="*/ 0 w 802"/>
                    <a:gd name="T3" fmla="*/ 403 h 808"/>
                    <a:gd name="T4" fmla="*/ 692 w 802"/>
                    <a:gd name="T5" fmla="*/ 808 h 808"/>
                    <a:gd name="T6" fmla="*/ 802 w 802"/>
                    <a:gd name="T7" fmla="*/ 400 h 808"/>
                    <a:gd name="T8" fmla="*/ 697 w 802"/>
                    <a:gd name="T9" fmla="*/ 0 h 808"/>
                  </a:gdLst>
                  <a:ahLst/>
                  <a:cxnLst>
                    <a:cxn ang="0">
                      <a:pos x="T0" y="T1"/>
                    </a:cxn>
                    <a:cxn ang="0">
                      <a:pos x="T2" y="T3"/>
                    </a:cxn>
                    <a:cxn ang="0">
                      <a:pos x="T4" y="T5"/>
                    </a:cxn>
                    <a:cxn ang="0">
                      <a:pos x="T6" y="T7"/>
                    </a:cxn>
                    <a:cxn ang="0">
                      <a:pos x="T8" y="T9"/>
                    </a:cxn>
                  </a:cxnLst>
                  <a:rect l="0" t="0" r="r" b="b"/>
                  <a:pathLst>
                    <a:path w="802" h="808">
                      <a:moveTo>
                        <a:pt x="697" y="0"/>
                      </a:moveTo>
                      <a:cubicBezTo>
                        <a:pt x="0" y="403"/>
                        <a:pt x="0" y="403"/>
                        <a:pt x="0" y="403"/>
                      </a:cubicBezTo>
                      <a:cubicBezTo>
                        <a:pt x="692" y="808"/>
                        <a:pt x="692" y="808"/>
                        <a:pt x="692" y="808"/>
                      </a:cubicBezTo>
                      <a:cubicBezTo>
                        <a:pt x="762" y="688"/>
                        <a:pt x="802" y="549"/>
                        <a:pt x="802" y="400"/>
                      </a:cubicBezTo>
                      <a:cubicBezTo>
                        <a:pt x="802" y="254"/>
                        <a:pt x="764" y="118"/>
                        <a:pt x="697" y="0"/>
                      </a:cubicBezTo>
                      <a:close/>
                    </a:path>
                  </a:pathLst>
                </a:custGeom>
                <a:solidFill>
                  <a:srgbClr val="00B050"/>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83"/>
                <p:cNvSpPr>
                  <a:spLocks/>
                </p:cNvSpPr>
                <p:nvPr/>
              </p:nvSpPr>
              <p:spPr bwMode="auto">
                <a:xfrm>
                  <a:off x="8104186" y="5678487"/>
                  <a:ext cx="542924" cy="628651"/>
                </a:xfrm>
                <a:custGeom>
                  <a:avLst/>
                  <a:gdLst>
                    <a:gd name="T0" fmla="*/ 0 w 694"/>
                    <a:gd name="T1" fmla="*/ 1 h 805"/>
                    <a:gd name="T2" fmla="*/ 0 w 694"/>
                    <a:gd name="T3" fmla="*/ 805 h 805"/>
                    <a:gd name="T4" fmla="*/ 694 w 694"/>
                    <a:gd name="T5" fmla="*/ 405 h 805"/>
                    <a:gd name="T6" fmla="*/ 2 w 694"/>
                    <a:gd name="T7" fmla="*/ 0 h 805"/>
                    <a:gd name="T8" fmla="*/ 0 w 694"/>
                    <a:gd name="T9" fmla="*/ 1 h 805"/>
                  </a:gdLst>
                  <a:ahLst/>
                  <a:cxnLst>
                    <a:cxn ang="0">
                      <a:pos x="T0" y="T1"/>
                    </a:cxn>
                    <a:cxn ang="0">
                      <a:pos x="T2" y="T3"/>
                    </a:cxn>
                    <a:cxn ang="0">
                      <a:pos x="T4" y="T5"/>
                    </a:cxn>
                    <a:cxn ang="0">
                      <a:pos x="T6" y="T7"/>
                    </a:cxn>
                    <a:cxn ang="0">
                      <a:pos x="T8" y="T9"/>
                    </a:cxn>
                  </a:cxnLst>
                  <a:rect l="0" t="0" r="r" b="b"/>
                  <a:pathLst>
                    <a:path w="694" h="805">
                      <a:moveTo>
                        <a:pt x="0" y="1"/>
                      </a:moveTo>
                      <a:cubicBezTo>
                        <a:pt x="0" y="805"/>
                        <a:pt x="0" y="805"/>
                        <a:pt x="0" y="805"/>
                      </a:cubicBezTo>
                      <a:cubicBezTo>
                        <a:pt x="296" y="805"/>
                        <a:pt x="554" y="644"/>
                        <a:pt x="694" y="405"/>
                      </a:cubicBezTo>
                      <a:cubicBezTo>
                        <a:pt x="2" y="0"/>
                        <a:pt x="2" y="0"/>
                        <a:pt x="2" y="0"/>
                      </a:cubicBezTo>
                      <a:lnTo>
                        <a:pt x="0" y="1"/>
                      </a:lnTo>
                      <a:close/>
                    </a:path>
                  </a:pathLst>
                </a:custGeom>
                <a:solidFill>
                  <a:srgbClr val="FFFF00"/>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84"/>
                <p:cNvSpPr>
                  <a:spLocks/>
                </p:cNvSpPr>
                <p:nvPr/>
              </p:nvSpPr>
              <p:spPr bwMode="auto">
                <a:xfrm>
                  <a:off x="7559675" y="5680076"/>
                  <a:ext cx="544513" cy="627062"/>
                </a:xfrm>
                <a:custGeom>
                  <a:avLst/>
                  <a:gdLst>
                    <a:gd name="T0" fmla="*/ 0 w 698"/>
                    <a:gd name="T1" fmla="*/ 404 h 804"/>
                    <a:gd name="T2" fmla="*/ 696 w 698"/>
                    <a:gd name="T3" fmla="*/ 804 h 804"/>
                    <a:gd name="T4" fmla="*/ 698 w 698"/>
                    <a:gd name="T5" fmla="*/ 804 h 804"/>
                    <a:gd name="T6" fmla="*/ 698 w 698"/>
                    <a:gd name="T7" fmla="*/ 0 h 804"/>
                    <a:gd name="T8" fmla="*/ 0 w 698"/>
                    <a:gd name="T9" fmla="*/ 404 h 804"/>
                  </a:gdLst>
                  <a:ahLst/>
                  <a:cxnLst>
                    <a:cxn ang="0">
                      <a:pos x="T0" y="T1"/>
                    </a:cxn>
                    <a:cxn ang="0">
                      <a:pos x="T2" y="T3"/>
                    </a:cxn>
                    <a:cxn ang="0">
                      <a:pos x="T4" y="T5"/>
                    </a:cxn>
                    <a:cxn ang="0">
                      <a:pos x="T6" y="T7"/>
                    </a:cxn>
                    <a:cxn ang="0">
                      <a:pos x="T8" y="T9"/>
                    </a:cxn>
                  </a:cxnLst>
                  <a:rect l="0" t="0" r="r" b="b"/>
                  <a:pathLst>
                    <a:path w="698" h="804">
                      <a:moveTo>
                        <a:pt x="0" y="404"/>
                      </a:moveTo>
                      <a:cubicBezTo>
                        <a:pt x="140" y="644"/>
                        <a:pt x="399" y="804"/>
                        <a:pt x="696" y="804"/>
                      </a:cubicBezTo>
                      <a:cubicBezTo>
                        <a:pt x="697" y="804"/>
                        <a:pt x="697" y="804"/>
                        <a:pt x="698" y="804"/>
                      </a:cubicBezTo>
                      <a:cubicBezTo>
                        <a:pt x="698" y="0"/>
                        <a:pt x="698" y="0"/>
                        <a:pt x="698" y="0"/>
                      </a:cubicBezTo>
                      <a:lnTo>
                        <a:pt x="0" y="404"/>
                      </a:lnTo>
                      <a:close/>
                    </a:path>
                  </a:pathLst>
                </a:custGeom>
                <a:solidFill>
                  <a:srgbClr val="FFC000"/>
                </a:solidFill>
                <a:ln w="4763" cap="flat">
                  <a:solidFill>
                    <a:schemeClr val="bg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28" name="Rectangle 127"/>
          <p:cNvSpPr/>
          <p:nvPr/>
        </p:nvSpPr>
        <p:spPr>
          <a:xfrm>
            <a:off x="4699263" y="1724059"/>
            <a:ext cx="2050125" cy="4705316"/>
          </a:xfrm>
          <a:prstGeom prst="rect">
            <a:avLst/>
          </a:prstGeom>
          <a:gradFill flip="none" rotWithShape="1">
            <a:gsLst>
              <a:gs pos="100000">
                <a:schemeClr val="tx2"/>
              </a:gs>
              <a:gs pos="91000">
                <a:schemeClr val="bg1">
                  <a:lumMod val="95000"/>
                </a:schemeClr>
              </a:gs>
              <a:gs pos="9000">
                <a:schemeClr val="bg1">
                  <a:lumMod val="95000"/>
                </a:schemeClr>
              </a:gs>
              <a:gs pos="0">
                <a:schemeClr val="tx2"/>
              </a:gs>
              <a:gs pos="5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TextBox 128"/>
          <p:cNvSpPr txBox="1"/>
          <p:nvPr/>
        </p:nvSpPr>
        <p:spPr>
          <a:xfrm>
            <a:off x="4938513" y="2416534"/>
            <a:ext cx="1571625" cy="600164"/>
          </a:xfrm>
          <a:prstGeom prst="rect">
            <a:avLst/>
          </a:prstGeom>
          <a:noFill/>
        </p:spPr>
        <p:txBody>
          <a:bodyPr wrap="square" lIns="0" rIns="0" rtlCol="0" anchor="t" anchorCtr="0">
            <a:spAutoFit/>
          </a:bodyPr>
          <a:lstStyle/>
          <a:p>
            <a:pPr algn="ctr"/>
            <a:r>
              <a:rPr lang="en-US" sz="1100" b="1" dirty="0">
                <a:solidFill>
                  <a:schemeClr val="accent4"/>
                </a:solidFill>
              </a:rPr>
              <a:t>Introduce a Refurbished Imaging Equipment Offering</a:t>
            </a:r>
          </a:p>
        </p:txBody>
      </p:sp>
      <p:grpSp>
        <p:nvGrpSpPr>
          <p:cNvPr id="131" name="Group 130"/>
          <p:cNvGrpSpPr/>
          <p:nvPr/>
        </p:nvGrpSpPr>
        <p:grpSpPr>
          <a:xfrm>
            <a:off x="5320770" y="1531353"/>
            <a:ext cx="810655" cy="810655"/>
            <a:chOff x="5174344" y="3427658"/>
            <a:chExt cx="877824" cy="877824"/>
          </a:xfrm>
        </p:grpSpPr>
        <p:sp>
          <p:nvSpPr>
            <p:cNvPr id="132" name="Freeform 7"/>
            <p:cNvSpPr>
              <a:spLocks noChangeAspect="1" noEditPoints="1"/>
            </p:cNvSpPr>
            <p:nvPr/>
          </p:nvSpPr>
          <p:spPr bwMode="auto">
            <a:xfrm>
              <a:off x="5290769" y="3545312"/>
              <a:ext cx="644974" cy="642516"/>
            </a:xfrm>
            <a:custGeom>
              <a:avLst/>
              <a:gdLst>
                <a:gd name="T0" fmla="*/ 104 w 208"/>
                <a:gd name="T1" fmla="*/ 0 h 208"/>
                <a:gd name="T2" fmla="*/ 0 w 208"/>
                <a:gd name="T3" fmla="*/ 104 h 208"/>
                <a:gd name="T4" fmla="*/ 104 w 208"/>
                <a:gd name="T5" fmla="*/ 208 h 208"/>
                <a:gd name="T6" fmla="*/ 208 w 208"/>
                <a:gd name="T7" fmla="*/ 104 h 208"/>
                <a:gd name="T8" fmla="*/ 104 w 208"/>
                <a:gd name="T9" fmla="*/ 0 h 208"/>
                <a:gd name="T10" fmla="*/ 167 w 208"/>
                <a:gd name="T11" fmla="*/ 77 h 208"/>
                <a:gd name="T12" fmla="*/ 142 w 208"/>
                <a:gd name="T13" fmla="*/ 96 h 208"/>
                <a:gd name="T14" fmla="*/ 143 w 208"/>
                <a:gd name="T15" fmla="*/ 102 h 208"/>
                <a:gd name="T16" fmla="*/ 151 w 208"/>
                <a:gd name="T17" fmla="*/ 103 h 208"/>
                <a:gd name="T18" fmla="*/ 143 w 208"/>
                <a:gd name="T19" fmla="*/ 111 h 208"/>
                <a:gd name="T20" fmla="*/ 145 w 208"/>
                <a:gd name="T21" fmla="*/ 120 h 208"/>
                <a:gd name="T22" fmla="*/ 153 w 208"/>
                <a:gd name="T23" fmla="*/ 121 h 208"/>
                <a:gd name="T24" fmla="*/ 145 w 208"/>
                <a:gd name="T25" fmla="*/ 130 h 208"/>
                <a:gd name="T26" fmla="*/ 147 w 208"/>
                <a:gd name="T27" fmla="*/ 153 h 208"/>
                <a:gd name="T28" fmla="*/ 138 w 208"/>
                <a:gd name="T29" fmla="*/ 161 h 208"/>
                <a:gd name="T30" fmla="*/ 124 w 208"/>
                <a:gd name="T31" fmla="*/ 114 h 208"/>
                <a:gd name="T32" fmla="*/ 111 w 208"/>
                <a:gd name="T33" fmla="*/ 112 h 208"/>
                <a:gd name="T34" fmla="*/ 55 w 208"/>
                <a:gd name="T35" fmla="*/ 140 h 208"/>
                <a:gd name="T36" fmla="*/ 56 w 208"/>
                <a:gd name="T37" fmla="*/ 162 h 208"/>
                <a:gd name="T38" fmla="*/ 50 w 208"/>
                <a:gd name="T39" fmla="*/ 167 h 208"/>
                <a:gd name="T40" fmla="*/ 41 w 208"/>
                <a:gd name="T41" fmla="*/ 146 h 208"/>
                <a:gd name="T42" fmla="*/ 34 w 208"/>
                <a:gd name="T43" fmla="*/ 146 h 208"/>
                <a:gd name="T44" fmla="*/ 38 w 208"/>
                <a:gd name="T45" fmla="*/ 140 h 208"/>
                <a:gd name="T46" fmla="*/ 22 w 208"/>
                <a:gd name="T47" fmla="*/ 124 h 208"/>
                <a:gd name="T48" fmla="*/ 30 w 208"/>
                <a:gd name="T49" fmla="*/ 120 h 208"/>
                <a:gd name="T50" fmla="*/ 50 w 208"/>
                <a:gd name="T51" fmla="*/ 131 h 208"/>
                <a:gd name="T52" fmla="*/ 104 w 208"/>
                <a:gd name="T53" fmla="*/ 93 h 208"/>
                <a:gd name="T54" fmla="*/ 104 w 208"/>
                <a:gd name="T55" fmla="*/ 82 h 208"/>
                <a:gd name="T56" fmla="*/ 70 w 208"/>
                <a:gd name="T57" fmla="*/ 49 h 208"/>
                <a:gd name="T58" fmla="*/ 82 w 208"/>
                <a:gd name="T59" fmla="*/ 43 h 208"/>
                <a:gd name="T60" fmla="*/ 102 w 208"/>
                <a:gd name="T61" fmla="*/ 56 h 208"/>
                <a:gd name="T62" fmla="*/ 113 w 208"/>
                <a:gd name="T63" fmla="*/ 53 h 208"/>
                <a:gd name="T64" fmla="*/ 110 w 208"/>
                <a:gd name="T65" fmla="*/ 62 h 208"/>
                <a:gd name="T66" fmla="*/ 117 w 208"/>
                <a:gd name="T67" fmla="*/ 67 h 208"/>
                <a:gd name="T68" fmla="*/ 128 w 208"/>
                <a:gd name="T69" fmla="*/ 63 h 208"/>
                <a:gd name="T70" fmla="*/ 125 w 208"/>
                <a:gd name="T71" fmla="*/ 72 h 208"/>
                <a:gd name="T72" fmla="*/ 132 w 208"/>
                <a:gd name="T73" fmla="*/ 76 h 208"/>
                <a:gd name="T74" fmla="*/ 159 w 208"/>
                <a:gd name="T75" fmla="*/ 62 h 208"/>
                <a:gd name="T76" fmla="*/ 177 w 208"/>
                <a:gd name="T77" fmla="*/ 60 h 208"/>
                <a:gd name="T78" fmla="*/ 167 w 208"/>
                <a:gd name="T79" fmla="*/ 7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8" h="208">
                  <a:moveTo>
                    <a:pt x="104" y="0"/>
                  </a:moveTo>
                  <a:cubicBezTo>
                    <a:pt x="46" y="0"/>
                    <a:pt x="0" y="47"/>
                    <a:pt x="0" y="104"/>
                  </a:cubicBezTo>
                  <a:cubicBezTo>
                    <a:pt x="0" y="162"/>
                    <a:pt x="46" y="208"/>
                    <a:pt x="104" y="208"/>
                  </a:cubicBezTo>
                  <a:cubicBezTo>
                    <a:pt x="161" y="208"/>
                    <a:pt x="208" y="162"/>
                    <a:pt x="208" y="104"/>
                  </a:cubicBezTo>
                  <a:cubicBezTo>
                    <a:pt x="208" y="47"/>
                    <a:pt x="161" y="0"/>
                    <a:pt x="104" y="0"/>
                  </a:cubicBezTo>
                  <a:close/>
                  <a:moveTo>
                    <a:pt x="167" y="77"/>
                  </a:moveTo>
                  <a:cubicBezTo>
                    <a:pt x="158" y="84"/>
                    <a:pt x="142" y="96"/>
                    <a:pt x="142" y="96"/>
                  </a:cubicBezTo>
                  <a:cubicBezTo>
                    <a:pt x="143" y="102"/>
                    <a:pt x="143" y="102"/>
                    <a:pt x="143" y="102"/>
                  </a:cubicBezTo>
                  <a:cubicBezTo>
                    <a:pt x="143" y="102"/>
                    <a:pt x="150" y="100"/>
                    <a:pt x="151" y="103"/>
                  </a:cubicBezTo>
                  <a:cubicBezTo>
                    <a:pt x="152" y="108"/>
                    <a:pt x="143" y="111"/>
                    <a:pt x="143" y="111"/>
                  </a:cubicBezTo>
                  <a:cubicBezTo>
                    <a:pt x="145" y="120"/>
                    <a:pt x="145" y="120"/>
                    <a:pt x="145" y="120"/>
                  </a:cubicBezTo>
                  <a:cubicBezTo>
                    <a:pt x="145" y="120"/>
                    <a:pt x="152" y="117"/>
                    <a:pt x="153" y="121"/>
                  </a:cubicBezTo>
                  <a:cubicBezTo>
                    <a:pt x="154" y="124"/>
                    <a:pt x="151" y="127"/>
                    <a:pt x="145" y="130"/>
                  </a:cubicBezTo>
                  <a:cubicBezTo>
                    <a:pt x="147" y="153"/>
                    <a:pt x="147" y="153"/>
                    <a:pt x="147" y="153"/>
                  </a:cubicBezTo>
                  <a:cubicBezTo>
                    <a:pt x="138" y="161"/>
                    <a:pt x="138" y="161"/>
                    <a:pt x="138" y="161"/>
                  </a:cubicBezTo>
                  <a:cubicBezTo>
                    <a:pt x="138" y="161"/>
                    <a:pt x="125" y="119"/>
                    <a:pt x="124" y="114"/>
                  </a:cubicBezTo>
                  <a:cubicBezTo>
                    <a:pt x="122" y="109"/>
                    <a:pt x="115" y="109"/>
                    <a:pt x="111" y="112"/>
                  </a:cubicBezTo>
                  <a:cubicBezTo>
                    <a:pt x="107" y="114"/>
                    <a:pt x="55" y="140"/>
                    <a:pt x="55" y="140"/>
                  </a:cubicBezTo>
                  <a:cubicBezTo>
                    <a:pt x="56" y="162"/>
                    <a:pt x="56" y="162"/>
                    <a:pt x="56" y="162"/>
                  </a:cubicBezTo>
                  <a:cubicBezTo>
                    <a:pt x="50" y="167"/>
                    <a:pt x="50" y="167"/>
                    <a:pt x="50" y="167"/>
                  </a:cubicBezTo>
                  <a:cubicBezTo>
                    <a:pt x="41" y="146"/>
                    <a:pt x="41" y="146"/>
                    <a:pt x="41" y="146"/>
                  </a:cubicBezTo>
                  <a:cubicBezTo>
                    <a:pt x="41" y="146"/>
                    <a:pt x="35" y="147"/>
                    <a:pt x="34" y="146"/>
                  </a:cubicBezTo>
                  <a:cubicBezTo>
                    <a:pt x="33" y="145"/>
                    <a:pt x="38" y="140"/>
                    <a:pt x="38" y="140"/>
                  </a:cubicBezTo>
                  <a:cubicBezTo>
                    <a:pt x="22" y="124"/>
                    <a:pt x="22" y="124"/>
                    <a:pt x="22" y="124"/>
                  </a:cubicBezTo>
                  <a:cubicBezTo>
                    <a:pt x="30" y="120"/>
                    <a:pt x="30" y="120"/>
                    <a:pt x="30" y="120"/>
                  </a:cubicBezTo>
                  <a:cubicBezTo>
                    <a:pt x="50" y="131"/>
                    <a:pt x="50" y="131"/>
                    <a:pt x="50" y="131"/>
                  </a:cubicBezTo>
                  <a:cubicBezTo>
                    <a:pt x="50" y="131"/>
                    <a:pt x="100" y="96"/>
                    <a:pt x="104" y="93"/>
                  </a:cubicBezTo>
                  <a:cubicBezTo>
                    <a:pt x="108" y="90"/>
                    <a:pt x="106" y="85"/>
                    <a:pt x="104" y="82"/>
                  </a:cubicBezTo>
                  <a:cubicBezTo>
                    <a:pt x="102" y="79"/>
                    <a:pt x="70" y="49"/>
                    <a:pt x="70" y="49"/>
                  </a:cubicBezTo>
                  <a:cubicBezTo>
                    <a:pt x="82" y="43"/>
                    <a:pt x="82" y="43"/>
                    <a:pt x="82" y="43"/>
                  </a:cubicBezTo>
                  <a:cubicBezTo>
                    <a:pt x="102" y="56"/>
                    <a:pt x="102" y="56"/>
                    <a:pt x="102" y="56"/>
                  </a:cubicBezTo>
                  <a:cubicBezTo>
                    <a:pt x="102" y="56"/>
                    <a:pt x="109" y="50"/>
                    <a:pt x="113" y="53"/>
                  </a:cubicBezTo>
                  <a:cubicBezTo>
                    <a:pt x="117" y="55"/>
                    <a:pt x="110" y="62"/>
                    <a:pt x="110" y="62"/>
                  </a:cubicBezTo>
                  <a:cubicBezTo>
                    <a:pt x="117" y="67"/>
                    <a:pt x="117" y="67"/>
                    <a:pt x="117" y="67"/>
                  </a:cubicBezTo>
                  <a:cubicBezTo>
                    <a:pt x="117" y="67"/>
                    <a:pt x="124" y="60"/>
                    <a:pt x="128" y="63"/>
                  </a:cubicBezTo>
                  <a:cubicBezTo>
                    <a:pt x="132" y="66"/>
                    <a:pt x="125" y="72"/>
                    <a:pt x="125" y="72"/>
                  </a:cubicBezTo>
                  <a:cubicBezTo>
                    <a:pt x="132" y="76"/>
                    <a:pt x="132" y="76"/>
                    <a:pt x="132" y="76"/>
                  </a:cubicBezTo>
                  <a:cubicBezTo>
                    <a:pt x="132" y="76"/>
                    <a:pt x="153" y="65"/>
                    <a:pt x="159" y="62"/>
                  </a:cubicBezTo>
                  <a:cubicBezTo>
                    <a:pt x="165" y="59"/>
                    <a:pt x="174" y="57"/>
                    <a:pt x="177" y="60"/>
                  </a:cubicBezTo>
                  <a:cubicBezTo>
                    <a:pt x="180" y="63"/>
                    <a:pt x="175" y="70"/>
                    <a:pt x="167" y="77"/>
                  </a:cubicBezTo>
                  <a:close/>
                </a:path>
              </a:pathLst>
            </a:custGeom>
            <a:solidFill>
              <a:schemeClr val="bg1"/>
            </a:solidFill>
            <a:ln>
              <a:noFill/>
            </a:ln>
            <a:effectLst/>
            <a:extLst/>
          </p:spPr>
          <p:txBody>
            <a:bodyPr vert="horz" wrap="square" lIns="91440" tIns="45720" rIns="91440" bIns="45720" numCol="1" anchor="t" anchorCtr="0" compatLnSpc="1">
              <a:prstTxWarp prst="textNoShape">
                <a:avLst/>
              </a:prstTxWarp>
            </a:bodyPr>
            <a:lstStyle/>
            <a:p>
              <a:endParaRPr lang="en-US" dirty="0"/>
            </a:p>
          </p:txBody>
        </p:sp>
        <p:sp>
          <p:nvSpPr>
            <p:cNvPr id="133" name="Oval 132"/>
            <p:cNvSpPr/>
            <p:nvPr/>
          </p:nvSpPr>
          <p:spPr>
            <a:xfrm>
              <a:off x="5174344" y="3427658"/>
              <a:ext cx="877824" cy="877824"/>
            </a:xfrm>
            <a:prstGeom prst="ellipse">
              <a:avLst/>
            </a:prstGeom>
            <a:solidFill>
              <a:schemeClr val="accent4"/>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Oval 133"/>
            <p:cNvSpPr>
              <a:spLocks noChangeAspect="1"/>
            </p:cNvSpPr>
            <p:nvPr/>
          </p:nvSpPr>
          <p:spPr>
            <a:xfrm>
              <a:off x="5289322" y="3543214"/>
              <a:ext cx="647869" cy="646713"/>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r"/>
              <a:endParaRPr lang="en-US" sz="1000" dirty="0">
                <a:solidFill>
                  <a:schemeClr val="tx1"/>
                </a:solidFill>
              </a:endParaRPr>
            </a:p>
          </p:txBody>
        </p:sp>
        <p:grpSp>
          <p:nvGrpSpPr>
            <p:cNvPr id="135" name="Group 134"/>
            <p:cNvGrpSpPr/>
            <p:nvPr/>
          </p:nvGrpSpPr>
          <p:grpSpPr>
            <a:xfrm>
              <a:off x="5392191" y="3652758"/>
              <a:ext cx="442122" cy="427624"/>
              <a:chOff x="3949700" y="3263978"/>
              <a:chExt cx="581030" cy="561976"/>
            </a:xfrm>
            <a:solidFill>
              <a:schemeClr val="accent4"/>
            </a:solidFill>
          </p:grpSpPr>
          <p:sp>
            <p:nvSpPr>
              <p:cNvPr id="136" name="Freeform 18"/>
              <p:cNvSpPr>
                <a:spLocks/>
              </p:cNvSpPr>
              <p:nvPr/>
            </p:nvSpPr>
            <p:spPr bwMode="auto">
              <a:xfrm>
                <a:off x="4002097" y="3589416"/>
                <a:ext cx="225426" cy="225424"/>
              </a:xfrm>
              <a:custGeom>
                <a:avLst/>
                <a:gdLst>
                  <a:gd name="T0" fmla="*/ 76 w 142"/>
                  <a:gd name="T1" fmla="*/ 45 h 142"/>
                  <a:gd name="T2" fmla="*/ 50 w 142"/>
                  <a:gd name="T3" fmla="*/ 50 h 142"/>
                  <a:gd name="T4" fmla="*/ 0 w 142"/>
                  <a:gd name="T5" fmla="*/ 123 h 142"/>
                  <a:gd name="T6" fmla="*/ 19 w 142"/>
                  <a:gd name="T7" fmla="*/ 142 h 142"/>
                  <a:gd name="T8" fmla="*/ 92 w 142"/>
                  <a:gd name="T9" fmla="*/ 92 h 142"/>
                  <a:gd name="T10" fmla="*/ 97 w 142"/>
                  <a:gd name="T11" fmla="*/ 66 h 142"/>
                  <a:gd name="T12" fmla="*/ 142 w 142"/>
                  <a:gd name="T13" fmla="*/ 21 h 142"/>
                  <a:gd name="T14" fmla="*/ 121 w 142"/>
                  <a:gd name="T15" fmla="*/ 0 h 142"/>
                  <a:gd name="T16" fmla="*/ 76 w 142"/>
                  <a:gd name="T17" fmla="*/ 4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2">
                    <a:moveTo>
                      <a:pt x="76" y="45"/>
                    </a:moveTo>
                    <a:lnTo>
                      <a:pt x="50" y="50"/>
                    </a:lnTo>
                    <a:lnTo>
                      <a:pt x="0" y="123"/>
                    </a:lnTo>
                    <a:lnTo>
                      <a:pt x="19" y="142"/>
                    </a:lnTo>
                    <a:lnTo>
                      <a:pt x="92" y="92"/>
                    </a:lnTo>
                    <a:lnTo>
                      <a:pt x="97" y="66"/>
                    </a:lnTo>
                    <a:lnTo>
                      <a:pt x="142" y="21"/>
                    </a:lnTo>
                    <a:lnTo>
                      <a:pt x="121" y="0"/>
                    </a:lnTo>
                    <a:lnTo>
                      <a:pt x="76" y="45"/>
                    </a:lnTo>
                    <a:close/>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9"/>
              <p:cNvSpPr>
                <a:spLocks noEditPoints="1"/>
              </p:cNvSpPr>
              <p:nvPr/>
            </p:nvSpPr>
            <p:spPr bwMode="auto">
              <a:xfrm>
                <a:off x="4178304" y="3297316"/>
                <a:ext cx="352426" cy="349251"/>
              </a:xfrm>
              <a:custGeom>
                <a:avLst/>
                <a:gdLst>
                  <a:gd name="T0" fmla="*/ 80 w 94"/>
                  <a:gd name="T1" fmla="*/ 29 h 93"/>
                  <a:gd name="T2" fmla="*/ 36 w 94"/>
                  <a:gd name="T3" fmla="*/ 73 h 93"/>
                  <a:gd name="T4" fmla="*/ 31 w 94"/>
                  <a:gd name="T5" fmla="*/ 73 h 93"/>
                  <a:gd name="T6" fmla="*/ 31 w 94"/>
                  <a:gd name="T7" fmla="*/ 68 h 93"/>
                  <a:gd name="T8" fmla="*/ 75 w 94"/>
                  <a:gd name="T9" fmla="*/ 24 h 93"/>
                  <a:gd name="T10" fmla="*/ 80 w 94"/>
                  <a:gd name="T11" fmla="*/ 24 h 93"/>
                  <a:gd name="T12" fmla="*/ 80 w 94"/>
                  <a:gd name="T13" fmla="*/ 29 h 93"/>
                  <a:gd name="T14" fmla="*/ 25 w 94"/>
                  <a:gd name="T15" fmla="*/ 62 h 93"/>
                  <a:gd name="T16" fmla="*/ 20 w 94"/>
                  <a:gd name="T17" fmla="*/ 62 h 93"/>
                  <a:gd name="T18" fmla="*/ 20 w 94"/>
                  <a:gd name="T19" fmla="*/ 57 h 93"/>
                  <a:gd name="T20" fmla="*/ 64 w 94"/>
                  <a:gd name="T21" fmla="*/ 13 h 93"/>
                  <a:gd name="T22" fmla="*/ 70 w 94"/>
                  <a:gd name="T23" fmla="*/ 13 h 93"/>
                  <a:gd name="T24" fmla="*/ 70 w 94"/>
                  <a:gd name="T25" fmla="*/ 18 h 93"/>
                  <a:gd name="T26" fmla="*/ 25 w 94"/>
                  <a:gd name="T27" fmla="*/ 62 h 93"/>
                  <a:gd name="T28" fmla="*/ 86 w 94"/>
                  <a:gd name="T29" fmla="*/ 8 h 93"/>
                  <a:gd name="T30" fmla="*/ 57 w 94"/>
                  <a:gd name="T31" fmla="*/ 8 h 93"/>
                  <a:gd name="T32" fmla="*/ 0 w 94"/>
                  <a:gd name="T33" fmla="*/ 64 h 93"/>
                  <a:gd name="T34" fmla="*/ 29 w 94"/>
                  <a:gd name="T35" fmla="*/ 93 h 93"/>
                  <a:gd name="T36" fmla="*/ 86 w 94"/>
                  <a:gd name="T37" fmla="*/ 36 h 93"/>
                  <a:gd name="T38" fmla="*/ 86 w 94"/>
                  <a:gd name="T39" fmla="*/ 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4" h="93">
                    <a:moveTo>
                      <a:pt x="80" y="29"/>
                    </a:moveTo>
                    <a:cubicBezTo>
                      <a:pt x="36" y="73"/>
                      <a:pt x="36" y="73"/>
                      <a:pt x="36" y="73"/>
                    </a:cubicBezTo>
                    <a:cubicBezTo>
                      <a:pt x="34" y="75"/>
                      <a:pt x="32" y="75"/>
                      <a:pt x="31" y="73"/>
                    </a:cubicBezTo>
                    <a:cubicBezTo>
                      <a:pt x="29" y="72"/>
                      <a:pt x="29" y="69"/>
                      <a:pt x="31" y="68"/>
                    </a:cubicBezTo>
                    <a:cubicBezTo>
                      <a:pt x="75" y="24"/>
                      <a:pt x="75" y="24"/>
                      <a:pt x="75" y="24"/>
                    </a:cubicBezTo>
                    <a:cubicBezTo>
                      <a:pt x="77" y="22"/>
                      <a:pt x="79" y="22"/>
                      <a:pt x="80" y="24"/>
                    </a:cubicBezTo>
                    <a:cubicBezTo>
                      <a:pt x="82" y="25"/>
                      <a:pt x="82" y="28"/>
                      <a:pt x="80" y="29"/>
                    </a:cubicBezTo>
                    <a:moveTo>
                      <a:pt x="25" y="62"/>
                    </a:moveTo>
                    <a:cubicBezTo>
                      <a:pt x="24" y="64"/>
                      <a:pt x="21" y="64"/>
                      <a:pt x="20" y="62"/>
                    </a:cubicBezTo>
                    <a:cubicBezTo>
                      <a:pt x="18" y="61"/>
                      <a:pt x="18" y="59"/>
                      <a:pt x="20" y="57"/>
                    </a:cubicBezTo>
                    <a:cubicBezTo>
                      <a:pt x="64" y="13"/>
                      <a:pt x="64" y="13"/>
                      <a:pt x="64" y="13"/>
                    </a:cubicBezTo>
                    <a:cubicBezTo>
                      <a:pt x="66" y="12"/>
                      <a:pt x="68" y="12"/>
                      <a:pt x="70" y="13"/>
                    </a:cubicBezTo>
                    <a:cubicBezTo>
                      <a:pt x="71" y="14"/>
                      <a:pt x="71" y="17"/>
                      <a:pt x="70" y="18"/>
                    </a:cubicBezTo>
                    <a:lnTo>
                      <a:pt x="25" y="62"/>
                    </a:lnTo>
                    <a:close/>
                    <a:moveTo>
                      <a:pt x="86" y="8"/>
                    </a:moveTo>
                    <a:cubicBezTo>
                      <a:pt x="78" y="0"/>
                      <a:pt x="65" y="0"/>
                      <a:pt x="57" y="8"/>
                    </a:cubicBezTo>
                    <a:cubicBezTo>
                      <a:pt x="0" y="64"/>
                      <a:pt x="0" y="64"/>
                      <a:pt x="0" y="64"/>
                    </a:cubicBezTo>
                    <a:cubicBezTo>
                      <a:pt x="29" y="93"/>
                      <a:pt x="29" y="93"/>
                      <a:pt x="29" y="93"/>
                    </a:cubicBezTo>
                    <a:cubicBezTo>
                      <a:pt x="86" y="36"/>
                      <a:pt x="86" y="36"/>
                      <a:pt x="86" y="36"/>
                    </a:cubicBezTo>
                    <a:cubicBezTo>
                      <a:pt x="94" y="28"/>
                      <a:pt x="94" y="16"/>
                      <a:pt x="86" y="8"/>
                    </a:cubicBezTo>
                  </a:path>
                </a:pathLst>
              </a:custGeom>
              <a:grp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138" name="Group 137"/>
              <p:cNvGrpSpPr/>
              <p:nvPr/>
            </p:nvGrpSpPr>
            <p:grpSpPr>
              <a:xfrm>
                <a:off x="3949700" y="3263978"/>
                <a:ext cx="566739" cy="561976"/>
                <a:chOff x="3949700" y="3263978"/>
                <a:chExt cx="566738" cy="561976"/>
              </a:xfrm>
              <a:grpFill/>
            </p:grpSpPr>
            <p:sp>
              <p:nvSpPr>
                <p:cNvPr id="139" name="Freeform 20"/>
                <p:cNvSpPr>
                  <a:spLocks noEditPoints="1"/>
                </p:cNvSpPr>
                <p:nvPr/>
              </p:nvSpPr>
              <p:spPr bwMode="auto">
                <a:xfrm>
                  <a:off x="4279900" y="3589416"/>
                  <a:ext cx="236538" cy="236538"/>
                </a:xfrm>
                <a:custGeom>
                  <a:avLst/>
                  <a:gdLst>
                    <a:gd name="T0" fmla="*/ 47 w 63"/>
                    <a:gd name="T1" fmla="*/ 47 h 63"/>
                    <a:gd name="T2" fmla="*/ 36 w 63"/>
                    <a:gd name="T3" fmla="*/ 47 h 63"/>
                    <a:gd name="T4" fmla="*/ 36 w 63"/>
                    <a:gd name="T5" fmla="*/ 36 h 63"/>
                    <a:gd name="T6" fmla="*/ 47 w 63"/>
                    <a:gd name="T7" fmla="*/ 36 h 63"/>
                    <a:gd name="T8" fmla="*/ 47 w 63"/>
                    <a:gd name="T9" fmla="*/ 47 h 63"/>
                    <a:gd name="T10" fmla="*/ 55 w 63"/>
                    <a:gd name="T11" fmla="*/ 27 h 63"/>
                    <a:gd name="T12" fmla="*/ 55 w 63"/>
                    <a:gd name="T13" fmla="*/ 27 h 63"/>
                    <a:gd name="T14" fmla="*/ 26 w 63"/>
                    <a:gd name="T15" fmla="*/ 0 h 63"/>
                    <a:gd name="T16" fmla="*/ 0 w 63"/>
                    <a:gd name="T17" fmla="*/ 26 h 63"/>
                    <a:gd name="T18" fmla="*/ 27 w 63"/>
                    <a:gd name="T19" fmla="*/ 55 h 63"/>
                    <a:gd name="T20" fmla="*/ 27 w 63"/>
                    <a:gd name="T21" fmla="*/ 55 h 63"/>
                    <a:gd name="T22" fmla="*/ 56 w 63"/>
                    <a:gd name="T23" fmla="*/ 55 h 63"/>
                    <a:gd name="T24" fmla="*/ 55 w 63"/>
                    <a:gd name="T2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47" y="47"/>
                      </a:moveTo>
                      <a:cubicBezTo>
                        <a:pt x="44" y="50"/>
                        <a:pt x="39" y="50"/>
                        <a:pt x="36" y="47"/>
                      </a:cubicBezTo>
                      <a:cubicBezTo>
                        <a:pt x="33" y="44"/>
                        <a:pt x="33" y="39"/>
                        <a:pt x="36" y="36"/>
                      </a:cubicBezTo>
                      <a:cubicBezTo>
                        <a:pt x="39" y="33"/>
                        <a:pt x="44" y="33"/>
                        <a:pt x="47" y="36"/>
                      </a:cubicBezTo>
                      <a:cubicBezTo>
                        <a:pt x="50" y="39"/>
                        <a:pt x="50" y="44"/>
                        <a:pt x="47" y="47"/>
                      </a:cubicBezTo>
                      <a:moveTo>
                        <a:pt x="55" y="27"/>
                      </a:moveTo>
                      <a:cubicBezTo>
                        <a:pt x="55" y="27"/>
                        <a:pt x="55" y="27"/>
                        <a:pt x="55" y="27"/>
                      </a:cubicBezTo>
                      <a:cubicBezTo>
                        <a:pt x="26" y="0"/>
                        <a:pt x="26" y="0"/>
                        <a:pt x="26" y="0"/>
                      </a:cubicBezTo>
                      <a:cubicBezTo>
                        <a:pt x="0" y="26"/>
                        <a:pt x="0" y="26"/>
                        <a:pt x="0" y="26"/>
                      </a:cubicBezTo>
                      <a:cubicBezTo>
                        <a:pt x="12" y="39"/>
                        <a:pt x="22" y="50"/>
                        <a:pt x="27" y="55"/>
                      </a:cubicBezTo>
                      <a:cubicBezTo>
                        <a:pt x="27" y="55"/>
                        <a:pt x="27" y="55"/>
                        <a:pt x="27" y="55"/>
                      </a:cubicBezTo>
                      <a:cubicBezTo>
                        <a:pt x="35" y="63"/>
                        <a:pt x="48" y="63"/>
                        <a:pt x="56" y="55"/>
                      </a:cubicBezTo>
                      <a:cubicBezTo>
                        <a:pt x="63" y="48"/>
                        <a:pt x="63" y="35"/>
                        <a:pt x="55"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21"/>
                <p:cNvSpPr>
                  <a:spLocks/>
                </p:cNvSpPr>
                <p:nvPr/>
              </p:nvSpPr>
              <p:spPr bwMode="auto">
                <a:xfrm>
                  <a:off x="3949700" y="3263978"/>
                  <a:ext cx="277813" cy="273050"/>
                </a:xfrm>
                <a:custGeom>
                  <a:avLst/>
                  <a:gdLst>
                    <a:gd name="T0" fmla="*/ 37 w 74"/>
                    <a:gd name="T1" fmla="*/ 0 h 73"/>
                    <a:gd name="T2" fmla="*/ 23 w 74"/>
                    <a:gd name="T3" fmla="*/ 2 h 73"/>
                    <a:gd name="T4" fmla="*/ 43 w 74"/>
                    <a:gd name="T5" fmla="*/ 22 h 73"/>
                    <a:gd name="T6" fmla="*/ 43 w 74"/>
                    <a:gd name="T7" fmla="*/ 35 h 73"/>
                    <a:gd name="T8" fmla="*/ 35 w 74"/>
                    <a:gd name="T9" fmla="*/ 43 h 73"/>
                    <a:gd name="T10" fmla="*/ 22 w 74"/>
                    <a:gd name="T11" fmla="*/ 43 h 73"/>
                    <a:gd name="T12" fmla="*/ 3 w 74"/>
                    <a:gd name="T13" fmla="*/ 23 h 73"/>
                    <a:gd name="T14" fmla="*/ 0 w 74"/>
                    <a:gd name="T15" fmla="*/ 37 h 73"/>
                    <a:gd name="T16" fmla="*/ 37 w 74"/>
                    <a:gd name="T17" fmla="*/ 73 h 73"/>
                    <a:gd name="T18" fmla="*/ 74 w 74"/>
                    <a:gd name="T19" fmla="*/ 37 h 73"/>
                    <a:gd name="T20" fmla="*/ 37 w 74"/>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 h="73">
                      <a:moveTo>
                        <a:pt x="37" y="0"/>
                      </a:moveTo>
                      <a:cubicBezTo>
                        <a:pt x="32" y="0"/>
                        <a:pt x="27" y="1"/>
                        <a:pt x="23" y="2"/>
                      </a:cubicBezTo>
                      <a:cubicBezTo>
                        <a:pt x="43" y="22"/>
                        <a:pt x="43" y="22"/>
                        <a:pt x="43" y="22"/>
                      </a:cubicBezTo>
                      <a:cubicBezTo>
                        <a:pt x="47" y="26"/>
                        <a:pt x="47" y="32"/>
                        <a:pt x="43" y="35"/>
                      </a:cubicBezTo>
                      <a:cubicBezTo>
                        <a:pt x="35" y="43"/>
                        <a:pt x="35" y="43"/>
                        <a:pt x="35" y="43"/>
                      </a:cubicBezTo>
                      <a:cubicBezTo>
                        <a:pt x="32" y="46"/>
                        <a:pt x="26" y="46"/>
                        <a:pt x="22" y="43"/>
                      </a:cubicBezTo>
                      <a:cubicBezTo>
                        <a:pt x="3" y="23"/>
                        <a:pt x="3" y="23"/>
                        <a:pt x="3" y="23"/>
                      </a:cubicBezTo>
                      <a:cubicBezTo>
                        <a:pt x="1" y="27"/>
                        <a:pt x="0" y="32"/>
                        <a:pt x="0" y="37"/>
                      </a:cubicBezTo>
                      <a:cubicBezTo>
                        <a:pt x="0" y="57"/>
                        <a:pt x="17" y="73"/>
                        <a:pt x="37" y="73"/>
                      </a:cubicBezTo>
                      <a:cubicBezTo>
                        <a:pt x="58" y="73"/>
                        <a:pt x="74" y="57"/>
                        <a:pt x="74" y="37"/>
                      </a:cubicBezTo>
                      <a:cubicBezTo>
                        <a:pt x="74" y="16"/>
                        <a:pt x="58"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41" name="Rectangle 140"/>
          <p:cNvSpPr/>
          <p:nvPr/>
        </p:nvSpPr>
        <p:spPr>
          <a:xfrm>
            <a:off x="6863888" y="1724059"/>
            <a:ext cx="2050125" cy="4705316"/>
          </a:xfrm>
          <a:prstGeom prst="rect">
            <a:avLst/>
          </a:prstGeom>
          <a:gradFill flip="none" rotWithShape="1">
            <a:gsLst>
              <a:gs pos="100000">
                <a:schemeClr val="tx2"/>
              </a:gs>
              <a:gs pos="91000">
                <a:schemeClr val="bg1">
                  <a:lumMod val="95000"/>
                </a:schemeClr>
              </a:gs>
              <a:gs pos="9000">
                <a:schemeClr val="bg1">
                  <a:lumMod val="95000"/>
                </a:schemeClr>
              </a:gs>
              <a:gs pos="0">
                <a:schemeClr val="tx2"/>
              </a:gs>
              <a:gs pos="5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TextBox 141"/>
          <p:cNvSpPr txBox="1"/>
          <p:nvPr/>
        </p:nvSpPr>
        <p:spPr>
          <a:xfrm>
            <a:off x="7167731" y="2416534"/>
            <a:ext cx="1442439" cy="600164"/>
          </a:xfrm>
          <a:prstGeom prst="rect">
            <a:avLst/>
          </a:prstGeom>
          <a:noFill/>
        </p:spPr>
        <p:txBody>
          <a:bodyPr wrap="square" lIns="0" rIns="0" rtlCol="0" anchor="t" anchorCtr="0">
            <a:spAutoFit/>
          </a:bodyPr>
          <a:lstStyle/>
          <a:p>
            <a:pPr algn="ctr"/>
            <a:r>
              <a:rPr lang="en-US" sz="1100" b="1" dirty="0">
                <a:solidFill>
                  <a:schemeClr val="accent1">
                    <a:lumMod val="50000"/>
                    <a:lumOff val="50000"/>
                  </a:schemeClr>
                </a:solidFill>
              </a:rPr>
              <a:t>Enhance Service Level Value Proposition</a:t>
            </a:r>
          </a:p>
        </p:txBody>
      </p:sp>
      <p:grpSp>
        <p:nvGrpSpPr>
          <p:cNvPr id="143" name="Group 142"/>
          <p:cNvGrpSpPr/>
          <p:nvPr/>
        </p:nvGrpSpPr>
        <p:grpSpPr>
          <a:xfrm>
            <a:off x="7486077" y="1532514"/>
            <a:ext cx="805747" cy="809541"/>
            <a:chOff x="7112216" y="3428263"/>
            <a:chExt cx="872508" cy="876615"/>
          </a:xfrm>
        </p:grpSpPr>
        <p:grpSp>
          <p:nvGrpSpPr>
            <p:cNvPr id="144" name="Group 143"/>
            <p:cNvGrpSpPr/>
            <p:nvPr/>
          </p:nvGrpSpPr>
          <p:grpSpPr>
            <a:xfrm>
              <a:off x="7112216" y="3428263"/>
              <a:ext cx="872508" cy="876615"/>
              <a:chOff x="6250377" y="2635487"/>
              <a:chExt cx="872508" cy="876615"/>
            </a:xfrm>
          </p:grpSpPr>
          <p:sp>
            <p:nvSpPr>
              <p:cNvPr id="287" name="Oval 286"/>
              <p:cNvSpPr>
                <a:spLocks noChangeAspect="1"/>
              </p:cNvSpPr>
              <p:nvPr/>
            </p:nvSpPr>
            <p:spPr>
              <a:xfrm>
                <a:off x="6250377" y="2635487"/>
                <a:ext cx="872508" cy="876615"/>
              </a:xfrm>
              <a:prstGeom prst="ellipse">
                <a:avLst/>
              </a:prstGeom>
              <a:solidFill>
                <a:schemeClr val="accent1">
                  <a:lumMod val="50000"/>
                  <a:lumOff val="50000"/>
                </a:schemeClr>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8" name="Oval 287"/>
              <p:cNvSpPr/>
              <p:nvPr/>
            </p:nvSpPr>
            <p:spPr>
              <a:xfrm>
                <a:off x="6366591" y="2753754"/>
                <a:ext cx="640080" cy="640080"/>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grpSp>
          <p:nvGrpSpPr>
            <p:cNvPr id="145" name="Group 144"/>
            <p:cNvGrpSpPr>
              <a:grpSpLocks noChangeAspect="1"/>
            </p:cNvGrpSpPr>
            <p:nvPr/>
          </p:nvGrpSpPr>
          <p:grpSpPr>
            <a:xfrm>
              <a:off x="7279569" y="3701464"/>
              <a:ext cx="529073" cy="344018"/>
              <a:chOff x="5981660" y="3817333"/>
              <a:chExt cx="2431081" cy="1580749"/>
            </a:xfrm>
            <a:solidFill>
              <a:schemeClr val="accent1">
                <a:lumMod val="50000"/>
                <a:lumOff val="50000"/>
              </a:schemeClr>
            </a:solidFill>
          </p:grpSpPr>
          <p:sp>
            <p:nvSpPr>
              <p:cNvPr id="146" name="Freeform 57"/>
              <p:cNvSpPr>
                <a:spLocks/>
              </p:cNvSpPr>
              <p:nvPr/>
            </p:nvSpPr>
            <p:spPr bwMode="auto">
              <a:xfrm>
                <a:off x="8235333" y="3817333"/>
                <a:ext cx="177408" cy="291192"/>
              </a:xfrm>
              <a:custGeom>
                <a:avLst/>
                <a:gdLst>
                  <a:gd name="T0" fmla="*/ 21 w 61"/>
                  <a:gd name="T1" fmla="*/ 101 h 101"/>
                  <a:gd name="T2" fmla="*/ 25 w 61"/>
                  <a:gd name="T3" fmla="*/ 88 h 101"/>
                  <a:gd name="T4" fmla="*/ 25 w 61"/>
                  <a:gd name="T5" fmla="*/ 81 h 101"/>
                  <a:gd name="T6" fmla="*/ 27 w 61"/>
                  <a:gd name="T7" fmla="*/ 84 h 101"/>
                  <a:gd name="T8" fmla="*/ 27 w 61"/>
                  <a:gd name="T9" fmla="*/ 81 h 101"/>
                  <a:gd name="T10" fmla="*/ 29 w 61"/>
                  <a:gd name="T11" fmla="*/ 83 h 101"/>
                  <a:gd name="T12" fmla="*/ 29 w 61"/>
                  <a:gd name="T13" fmla="*/ 82 h 101"/>
                  <a:gd name="T14" fmla="*/ 29 w 61"/>
                  <a:gd name="T15" fmla="*/ 82 h 101"/>
                  <a:gd name="T16" fmla="*/ 29 w 61"/>
                  <a:gd name="T17" fmla="*/ 77 h 101"/>
                  <a:gd name="T18" fmla="*/ 31 w 61"/>
                  <a:gd name="T19" fmla="*/ 80 h 101"/>
                  <a:gd name="T20" fmla="*/ 30 w 61"/>
                  <a:gd name="T21" fmla="*/ 76 h 101"/>
                  <a:gd name="T22" fmla="*/ 32 w 61"/>
                  <a:gd name="T23" fmla="*/ 79 h 101"/>
                  <a:gd name="T24" fmla="*/ 32 w 61"/>
                  <a:gd name="T25" fmla="*/ 76 h 101"/>
                  <a:gd name="T26" fmla="*/ 33 w 61"/>
                  <a:gd name="T27" fmla="*/ 74 h 101"/>
                  <a:gd name="T28" fmla="*/ 36 w 61"/>
                  <a:gd name="T29" fmla="*/ 74 h 101"/>
                  <a:gd name="T30" fmla="*/ 36 w 61"/>
                  <a:gd name="T31" fmla="*/ 63 h 101"/>
                  <a:gd name="T32" fmla="*/ 36 w 61"/>
                  <a:gd name="T33" fmla="*/ 61 h 101"/>
                  <a:gd name="T34" fmla="*/ 42 w 61"/>
                  <a:gd name="T35" fmla="*/ 66 h 101"/>
                  <a:gd name="T36" fmla="*/ 41 w 61"/>
                  <a:gd name="T37" fmla="*/ 64 h 101"/>
                  <a:gd name="T38" fmla="*/ 41 w 61"/>
                  <a:gd name="T39" fmla="*/ 61 h 101"/>
                  <a:gd name="T40" fmla="*/ 42 w 61"/>
                  <a:gd name="T41" fmla="*/ 62 h 101"/>
                  <a:gd name="T42" fmla="*/ 44 w 61"/>
                  <a:gd name="T43" fmla="*/ 59 h 101"/>
                  <a:gd name="T44" fmla="*/ 48 w 61"/>
                  <a:gd name="T45" fmla="*/ 61 h 101"/>
                  <a:gd name="T46" fmla="*/ 49 w 61"/>
                  <a:gd name="T47" fmla="*/ 55 h 101"/>
                  <a:gd name="T48" fmla="*/ 51 w 61"/>
                  <a:gd name="T49" fmla="*/ 56 h 101"/>
                  <a:gd name="T50" fmla="*/ 54 w 61"/>
                  <a:gd name="T51" fmla="*/ 51 h 101"/>
                  <a:gd name="T52" fmla="*/ 58 w 61"/>
                  <a:gd name="T53" fmla="*/ 46 h 101"/>
                  <a:gd name="T54" fmla="*/ 52 w 61"/>
                  <a:gd name="T55" fmla="*/ 41 h 101"/>
                  <a:gd name="T56" fmla="*/ 52 w 61"/>
                  <a:gd name="T57" fmla="*/ 40 h 101"/>
                  <a:gd name="T58" fmla="*/ 48 w 61"/>
                  <a:gd name="T59" fmla="*/ 40 h 101"/>
                  <a:gd name="T60" fmla="*/ 46 w 61"/>
                  <a:gd name="T61" fmla="*/ 34 h 101"/>
                  <a:gd name="T62" fmla="*/ 40 w 61"/>
                  <a:gd name="T63" fmla="*/ 35 h 101"/>
                  <a:gd name="T64" fmla="*/ 28 w 61"/>
                  <a:gd name="T65" fmla="*/ 9 h 101"/>
                  <a:gd name="T66" fmla="*/ 13 w 61"/>
                  <a:gd name="T67" fmla="*/ 13 h 101"/>
                  <a:gd name="T68" fmla="*/ 7 w 61"/>
                  <a:gd name="T69" fmla="*/ 9 h 101"/>
                  <a:gd name="T70" fmla="*/ 3 w 61"/>
                  <a:gd name="T71" fmla="*/ 39 h 101"/>
                  <a:gd name="T72" fmla="*/ 6 w 61"/>
                  <a:gd name="T73" fmla="*/ 44 h 101"/>
                  <a:gd name="T74" fmla="*/ 3 w 61"/>
                  <a:gd name="T75" fmla="*/ 55 h 101"/>
                  <a:gd name="T76" fmla="*/ 4 w 61"/>
                  <a:gd name="T77" fmla="*/ 56 h 101"/>
                  <a:gd name="T78" fmla="*/ 3 w 61"/>
                  <a:gd name="T79" fmla="*/ 61 h 101"/>
                  <a:gd name="T80" fmla="*/ 1 w 61"/>
                  <a:gd name="T81" fmla="*/ 60 h 101"/>
                  <a:gd name="T82" fmla="*/ 0 w 61"/>
                  <a:gd name="T83" fmla="*/ 61 h 101"/>
                  <a:gd name="T84" fmla="*/ 0 w 61"/>
                  <a:gd name="T85" fmla="*/ 61 h 101"/>
                  <a:gd name="T86" fmla="*/ 21 w 61"/>
                  <a:gd name="T87" fmla="*/ 10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 h="101">
                    <a:moveTo>
                      <a:pt x="21" y="101"/>
                    </a:moveTo>
                    <a:cubicBezTo>
                      <a:pt x="22" y="96"/>
                      <a:pt x="25" y="89"/>
                      <a:pt x="25" y="88"/>
                    </a:cubicBezTo>
                    <a:cubicBezTo>
                      <a:pt x="25" y="87"/>
                      <a:pt x="21" y="83"/>
                      <a:pt x="25" y="81"/>
                    </a:cubicBezTo>
                    <a:cubicBezTo>
                      <a:pt x="26" y="81"/>
                      <a:pt x="26" y="85"/>
                      <a:pt x="27" y="84"/>
                    </a:cubicBezTo>
                    <a:cubicBezTo>
                      <a:pt x="28" y="84"/>
                      <a:pt x="26" y="81"/>
                      <a:pt x="27" y="81"/>
                    </a:cubicBezTo>
                    <a:cubicBezTo>
                      <a:pt x="28" y="80"/>
                      <a:pt x="29" y="84"/>
                      <a:pt x="29" y="83"/>
                    </a:cubicBezTo>
                    <a:cubicBezTo>
                      <a:pt x="29" y="82"/>
                      <a:pt x="29" y="82"/>
                      <a:pt x="29" y="82"/>
                    </a:cubicBezTo>
                    <a:cubicBezTo>
                      <a:pt x="29" y="82"/>
                      <a:pt x="29" y="82"/>
                      <a:pt x="29" y="82"/>
                    </a:cubicBezTo>
                    <a:cubicBezTo>
                      <a:pt x="30" y="82"/>
                      <a:pt x="28" y="77"/>
                      <a:pt x="29" y="77"/>
                    </a:cubicBezTo>
                    <a:cubicBezTo>
                      <a:pt x="30" y="77"/>
                      <a:pt x="30" y="81"/>
                      <a:pt x="31" y="80"/>
                    </a:cubicBezTo>
                    <a:cubicBezTo>
                      <a:pt x="32" y="80"/>
                      <a:pt x="29" y="77"/>
                      <a:pt x="30" y="76"/>
                    </a:cubicBezTo>
                    <a:cubicBezTo>
                      <a:pt x="31" y="76"/>
                      <a:pt x="31" y="79"/>
                      <a:pt x="32" y="79"/>
                    </a:cubicBezTo>
                    <a:cubicBezTo>
                      <a:pt x="33" y="79"/>
                      <a:pt x="32" y="77"/>
                      <a:pt x="32" y="76"/>
                    </a:cubicBezTo>
                    <a:cubicBezTo>
                      <a:pt x="32" y="75"/>
                      <a:pt x="32" y="75"/>
                      <a:pt x="33" y="74"/>
                    </a:cubicBezTo>
                    <a:cubicBezTo>
                      <a:pt x="33" y="74"/>
                      <a:pt x="35" y="75"/>
                      <a:pt x="36" y="74"/>
                    </a:cubicBezTo>
                    <a:cubicBezTo>
                      <a:pt x="38" y="71"/>
                      <a:pt x="33" y="66"/>
                      <a:pt x="36" y="63"/>
                    </a:cubicBezTo>
                    <a:cubicBezTo>
                      <a:pt x="36" y="63"/>
                      <a:pt x="35" y="61"/>
                      <a:pt x="36" y="61"/>
                    </a:cubicBezTo>
                    <a:cubicBezTo>
                      <a:pt x="45" y="63"/>
                      <a:pt x="30" y="68"/>
                      <a:pt x="42" y="66"/>
                    </a:cubicBezTo>
                    <a:cubicBezTo>
                      <a:pt x="43" y="66"/>
                      <a:pt x="41" y="64"/>
                      <a:pt x="41" y="64"/>
                    </a:cubicBezTo>
                    <a:cubicBezTo>
                      <a:pt x="41" y="63"/>
                      <a:pt x="40" y="62"/>
                      <a:pt x="41" y="61"/>
                    </a:cubicBezTo>
                    <a:cubicBezTo>
                      <a:pt x="41" y="60"/>
                      <a:pt x="42" y="63"/>
                      <a:pt x="42" y="62"/>
                    </a:cubicBezTo>
                    <a:cubicBezTo>
                      <a:pt x="43" y="62"/>
                      <a:pt x="43" y="59"/>
                      <a:pt x="44" y="59"/>
                    </a:cubicBezTo>
                    <a:cubicBezTo>
                      <a:pt x="46" y="58"/>
                      <a:pt x="46" y="61"/>
                      <a:pt x="48" y="61"/>
                    </a:cubicBezTo>
                    <a:cubicBezTo>
                      <a:pt x="50" y="62"/>
                      <a:pt x="48" y="57"/>
                      <a:pt x="49" y="55"/>
                    </a:cubicBezTo>
                    <a:cubicBezTo>
                      <a:pt x="50" y="54"/>
                      <a:pt x="50" y="57"/>
                      <a:pt x="51" y="56"/>
                    </a:cubicBezTo>
                    <a:cubicBezTo>
                      <a:pt x="52" y="56"/>
                      <a:pt x="54" y="52"/>
                      <a:pt x="54" y="51"/>
                    </a:cubicBezTo>
                    <a:cubicBezTo>
                      <a:pt x="54" y="50"/>
                      <a:pt x="61" y="52"/>
                      <a:pt x="58" y="46"/>
                    </a:cubicBezTo>
                    <a:cubicBezTo>
                      <a:pt x="55" y="41"/>
                      <a:pt x="53" y="50"/>
                      <a:pt x="52" y="41"/>
                    </a:cubicBezTo>
                    <a:cubicBezTo>
                      <a:pt x="52" y="41"/>
                      <a:pt x="52" y="41"/>
                      <a:pt x="52" y="40"/>
                    </a:cubicBezTo>
                    <a:cubicBezTo>
                      <a:pt x="50" y="40"/>
                      <a:pt x="51" y="44"/>
                      <a:pt x="48" y="40"/>
                    </a:cubicBezTo>
                    <a:cubicBezTo>
                      <a:pt x="46" y="38"/>
                      <a:pt x="47" y="36"/>
                      <a:pt x="46" y="34"/>
                    </a:cubicBezTo>
                    <a:cubicBezTo>
                      <a:pt x="45" y="33"/>
                      <a:pt x="42" y="35"/>
                      <a:pt x="40" y="35"/>
                    </a:cubicBezTo>
                    <a:cubicBezTo>
                      <a:pt x="39" y="34"/>
                      <a:pt x="33" y="13"/>
                      <a:pt x="28" y="9"/>
                    </a:cubicBezTo>
                    <a:cubicBezTo>
                      <a:pt x="19" y="0"/>
                      <a:pt x="16" y="13"/>
                      <a:pt x="13" y="13"/>
                    </a:cubicBezTo>
                    <a:cubicBezTo>
                      <a:pt x="11" y="12"/>
                      <a:pt x="9" y="7"/>
                      <a:pt x="7" y="9"/>
                    </a:cubicBezTo>
                    <a:cubicBezTo>
                      <a:pt x="4" y="12"/>
                      <a:pt x="3" y="34"/>
                      <a:pt x="3" y="39"/>
                    </a:cubicBezTo>
                    <a:cubicBezTo>
                      <a:pt x="3" y="40"/>
                      <a:pt x="6" y="44"/>
                      <a:pt x="6" y="44"/>
                    </a:cubicBezTo>
                    <a:cubicBezTo>
                      <a:pt x="5" y="45"/>
                      <a:pt x="3" y="55"/>
                      <a:pt x="3" y="55"/>
                    </a:cubicBezTo>
                    <a:cubicBezTo>
                      <a:pt x="3" y="56"/>
                      <a:pt x="5" y="56"/>
                      <a:pt x="4" y="56"/>
                    </a:cubicBezTo>
                    <a:cubicBezTo>
                      <a:pt x="1" y="57"/>
                      <a:pt x="3" y="61"/>
                      <a:pt x="3" y="61"/>
                    </a:cubicBezTo>
                    <a:cubicBezTo>
                      <a:pt x="2" y="61"/>
                      <a:pt x="1" y="61"/>
                      <a:pt x="1" y="60"/>
                    </a:cubicBezTo>
                    <a:cubicBezTo>
                      <a:pt x="0" y="61"/>
                      <a:pt x="0" y="61"/>
                      <a:pt x="0" y="61"/>
                    </a:cubicBezTo>
                    <a:cubicBezTo>
                      <a:pt x="0" y="61"/>
                      <a:pt x="0" y="61"/>
                      <a:pt x="0" y="61"/>
                    </a:cubicBezTo>
                    <a:cubicBezTo>
                      <a:pt x="4" y="70"/>
                      <a:pt x="14" y="97"/>
                      <a:pt x="21" y="101"/>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8"/>
              <p:cNvSpPr>
                <a:spLocks/>
              </p:cNvSpPr>
              <p:nvPr/>
            </p:nvSpPr>
            <p:spPr bwMode="auto">
              <a:xfrm>
                <a:off x="6762246" y="4767984"/>
                <a:ext cx="670477" cy="630098"/>
              </a:xfrm>
              <a:custGeom>
                <a:avLst/>
                <a:gdLst>
                  <a:gd name="T0" fmla="*/ 228 w 232"/>
                  <a:gd name="T1" fmla="*/ 129 h 218"/>
                  <a:gd name="T2" fmla="*/ 231 w 232"/>
                  <a:gd name="T3" fmla="*/ 125 h 218"/>
                  <a:gd name="T4" fmla="*/ 221 w 232"/>
                  <a:gd name="T5" fmla="*/ 84 h 218"/>
                  <a:gd name="T6" fmla="*/ 196 w 232"/>
                  <a:gd name="T7" fmla="*/ 46 h 218"/>
                  <a:gd name="T8" fmla="*/ 185 w 232"/>
                  <a:gd name="T9" fmla="*/ 48 h 218"/>
                  <a:gd name="T10" fmla="*/ 175 w 232"/>
                  <a:gd name="T11" fmla="*/ 51 h 218"/>
                  <a:gd name="T12" fmla="*/ 152 w 232"/>
                  <a:gd name="T13" fmla="*/ 52 h 218"/>
                  <a:gd name="T14" fmla="*/ 147 w 232"/>
                  <a:gd name="T15" fmla="*/ 46 h 218"/>
                  <a:gd name="T16" fmla="*/ 126 w 232"/>
                  <a:gd name="T17" fmla="*/ 41 h 218"/>
                  <a:gd name="T18" fmla="*/ 115 w 232"/>
                  <a:gd name="T19" fmla="*/ 39 h 218"/>
                  <a:gd name="T20" fmla="*/ 63 w 232"/>
                  <a:gd name="T21" fmla="*/ 1 h 218"/>
                  <a:gd name="T22" fmla="*/ 63 w 232"/>
                  <a:gd name="T23" fmla="*/ 74 h 218"/>
                  <a:gd name="T24" fmla="*/ 0 w 232"/>
                  <a:gd name="T25" fmla="*/ 94 h 218"/>
                  <a:gd name="T26" fmla="*/ 2 w 232"/>
                  <a:gd name="T27" fmla="*/ 99 h 218"/>
                  <a:gd name="T28" fmla="*/ 31 w 232"/>
                  <a:gd name="T29" fmla="*/ 126 h 218"/>
                  <a:gd name="T30" fmla="*/ 58 w 232"/>
                  <a:gd name="T31" fmla="*/ 156 h 218"/>
                  <a:gd name="T32" fmla="*/ 94 w 232"/>
                  <a:gd name="T33" fmla="*/ 140 h 218"/>
                  <a:gd name="T34" fmla="*/ 117 w 232"/>
                  <a:gd name="T35" fmla="*/ 172 h 218"/>
                  <a:gd name="T36" fmla="*/ 131 w 232"/>
                  <a:gd name="T37" fmla="*/ 185 h 218"/>
                  <a:gd name="T38" fmla="*/ 136 w 232"/>
                  <a:gd name="T39" fmla="*/ 199 h 218"/>
                  <a:gd name="T40" fmla="*/ 142 w 232"/>
                  <a:gd name="T41" fmla="*/ 209 h 218"/>
                  <a:gd name="T42" fmla="*/ 173 w 232"/>
                  <a:gd name="T43" fmla="*/ 218 h 218"/>
                  <a:gd name="T44" fmla="*/ 178 w 232"/>
                  <a:gd name="T45" fmla="*/ 215 h 218"/>
                  <a:gd name="T46" fmla="*/ 176 w 232"/>
                  <a:gd name="T47" fmla="*/ 213 h 218"/>
                  <a:gd name="T48" fmla="*/ 170 w 232"/>
                  <a:gd name="T49" fmla="*/ 188 h 218"/>
                  <a:gd name="T50" fmla="*/ 170 w 232"/>
                  <a:gd name="T51" fmla="*/ 187 h 218"/>
                  <a:gd name="T52" fmla="*/ 170 w 232"/>
                  <a:gd name="T53" fmla="*/ 176 h 218"/>
                  <a:gd name="T54" fmla="*/ 174 w 232"/>
                  <a:gd name="T55" fmla="*/ 173 h 218"/>
                  <a:gd name="T56" fmla="*/ 177 w 232"/>
                  <a:gd name="T57" fmla="*/ 170 h 218"/>
                  <a:gd name="T58" fmla="*/ 178 w 232"/>
                  <a:gd name="T59" fmla="*/ 169 h 218"/>
                  <a:gd name="T60" fmla="*/ 179 w 232"/>
                  <a:gd name="T61" fmla="*/ 163 h 218"/>
                  <a:gd name="T62" fmla="*/ 184 w 232"/>
                  <a:gd name="T63" fmla="*/ 162 h 218"/>
                  <a:gd name="T64" fmla="*/ 182 w 232"/>
                  <a:gd name="T65" fmla="*/ 157 h 218"/>
                  <a:gd name="T66" fmla="*/ 190 w 232"/>
                  <a:gd name="T67" fmla="*/ 161 h 218"/>
                  <a:gd name="T68" fmla="*/ 199 w 232"/>
                  <a:gd name="T69" fmla="*/ 155 h 218"/>
                  <a:gd name="T70" fmla="*/ 202 w 232"/>
                  <a:gd name="T71" fmla="*/ 153 h 218"/>
                  <a:gd name="T72" fmla="*/ 214 w 232"/>
                  <a:gd name="T73" fmla="*/ 140 h 218"/>
                  <a:gd name="T74" fmla="*/ 211 w 232"/>
                  <a:gd name="T75" fmla="*/ 139 h 218"/>
                  <a:gd name="T76" fmla="*/ 208 w 232"/>
                  <a:gd name="T77" fmla="*/ 133 h 218"/>
                  <a:gd name="T78" fmla="*/ 214 w 232"/>
                  <a:gd name="T79" fmla="*/ 131 h 218"/>
                  <a:gd name="T80" fmla="*/ 218 w 232"/>
                  <a:gd name="T81" fmla="*/ 135 h 218"/>
                  <a:gd name="T82" fmla="*/ 214 w 232"/>
                  <a:gd name="T83" fmla="*/ 14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18">
                    <a:moveTo>
                      <a:pt x="216" y="138"/>
                    </a:moveTo>
                    <a:cubicBezTo>
                      <a:pt x="221" y="135"/>
                      <a:pt x="225" y="134"/>
                      <a:pt x="228" y="129"/>
                    </a:cubicBezTo>
                    <a:cubicBezTo>
                      <a:pt x="228" y="129"/>
                      <a:pt x="229" y="129"/>
                      <a:pt x="229" y="128"/>
                    </a:cubicBezTo>
                    <a:cubicBezTo>
                      <a:pt x="229" y="128"/>
                      <a:pt x="230" y="127"/>
                      <a:pt x="231" y="125"/>
                    </a:cubicBezTo>
                    <a:cubicBezTo>
                      <a:pt x="231" y="124"/>
                      <a:pt x="232" y="101"/>
                      <a:pt x="232" y="100"/>
                    </a:cubicBezTo>
                    <a:cubicBezTo>
                      <a:pt x="227" y="95"/>
                      <a:pt x="226" y="89"/>
                      <a:pt x="221" y="84"/>
                    </a:cubicBezTo>
                    <a:cubicBezTo>
                      <a:pt x="220" y="73"/>
                      <a:pt x="219" y="63"/>
                      <a:pt x="218" y="52"/>
                    </a:cubicBezTo>
                    <a:cubicBezTo>
                      <a:pt x="209" y="53"/>
                      <a:pt x="202" y="46"/>
                      <a:pt x="196" y="46"/>
                    </a:cubicBezTo>
                    <a:cubicBezTo>
                      <a:pt x="196" y="46"/>
                      <a:pt x="196" y="47"/>
                      <a:pt x="195" y="48"/>
                    </a:cubicBezTo>
                    <a:cubicBezTo>
                      <a:pt x="193" y="49"/>
                      <a:pt x="187" y="48"/>
                      <a:pt x="185" y="48"/>
                    </a:cubicBezTo>
                    <a:cubicBezTo>
                      <a:pt x="182" y="49"/>
                      <a:pt x="181" y="54"/>
                      <a:pt x="178" y="53"/>
                    </a:cubicBezTo>
                    <a:cubicBezTo>
                      <a:pt x="177" y="53"/>
                      <a:pt x="176" y="52"/>
                      <a:pt x="175" y="51"/>
                    </a:cubicBezTo>
                    <a:cubicBezTo>
                      <a:pt x="174" y="51"/>
                      <a:pt x="167" y="48"/>
                      <a:pt x="167" y="50"/>
                    </a:cubicBezTo>
                    <a:cubicBezTo>
                      <a:pt x="164" y="57"/>
                      <a:pt x="161" y="47"/>
                      <a:pt x="152" y="52"/>
                    </a:cubicBezTo>
                    <a:cubicBezTo>
                      <a:pt x="151" y="52"/>
                      <a:pt x="150" y="52"/>
                      <a:pt x="150" y="52"/>
                    </a:cubicBezTo>
                    <a:cubicBezTo>
                      <a:pt x="150" y="51"/>
                      <a:pt x="148" y="47"/>
                      <a:pt x="147" y="46"/>
                    </a:cubicBezTo>
                    <a:cubicBezTo>
                      <a:pt x="147" y="46"/>
                      <a:pt x="134" y="48"/>
                      <a:pt x="129" y="46"/>
                    </a:cubicBezTo>
                    <a:cubicBezTo>
                      <a:pt x="128" y="45"/>
                      <a:pt x="127" y="42"/>
                      <a:pt x="126" y="41"/>
                    </a:cubicBezTo>
                    <a:cubicBezTo>
                      <a:pt x="124" y="40"/>
                      <a:pt x="123" y="43"/>
                      <a:pt x="122" y="43"/>
                    </a:cubicBezTo>
                    <a:cubicBezTo>
                      <a:pt x="119" y="44"/>
                      <a:pt x="118" y="40"/>
                      <a:pt x="115" y="39"/>
                    </a:cubicBezTo>
                    <a:cubicBezTo>
                      <a:pt x="114" y="26"/>
                      <a:pt x="113" y="13"/>
                      <a:pt x="113" y="0"/>
                    </a:cubicBezTo>
                    <a:cubicBezTo>
                      <a:pt x="96" y="1"/>
                      <a:pt x="79" y="1"/>
                      <a:pt x="63" y="1"/>
                    </a:cubicBezTo>
                    <a:cubicBezTo>
                      <a:pt x="63" y="19"/>
                      <a:pt x="63" y="36"/>
                      <a:pt x="63" y="53"/>
                    </a:cubicBezTo>
                    <a:cubicBezTo>
                      <a:pt x="63" y="60"/>
                      <a:pt x="63" y="67"/>
                      <a:pt x="63" y="74"/>
                    </a:cubicBezTo>
                    <a:cubicBezTo>
                      <a:pt x="63" y="80"/>
                      <a:pt x="63" y="87"/>
                      <a:pt x="63" y="94"/>
                    </a:cubicBezTo>
                    <a:cubicBezTo>
                      <a:pt x="42" y="94"/>
                      <a:pt x="21" y="94"/>
                      <a:pt x="0" y="94"/>
                    </a:cubicBezTo>
                    <a:cubicBezTo>
                      <a:pt x="1" y="98"/>
                      <a:pt x="0" y="96"/>
                      <a:pt x="3" y="98"/>
                    </a:cubicBezTo>
                    <a:cubicBezTo>
                      <a:pt x="2" y="99"/>
                      <a:pt x="2" y="99"/>
                      <a:pt x="2" y="99"/>
                    </a:cubicBezTo>
                    <a:cubicBezTo>
                      <a:pt x="2" y="99"/>
                      <a:pt x="2" y="99"/>
                      <a:pt x="2" y="99"/>
                    </a:cubicBezTo>
                    <a:cubicBezTo>
                      <a:pt x="3" y="99"/>
                      <a:pt x="30" y="124"/>
                      <a:pt x="31" y="126"/>
                    </a:cubicBezTo>
                    <a:cubicBezTo>
                      <a:pt x="35" y="132"/>
                      <a:pt x="34" y="139"/>
                      <a:pt x="39" y="145"/>
                    </a:cubicBezTo>
                    <a:cubicBezTo>
                      <a:pt x="43" y="150"/>
                      <a:pt x="52" y="154"/>
                      <a:pt x="58" y="156"/>
                    </a:cubicBezTo>
                    <a:cubicBezTo>
                      <a:pt x="69" y="161"/>
                      <a:pt x="66" y="145"/>
                      <a:pt x="71" y="141"/>
                    </a:cubicBezTo>
                    <a:cubicBezTo>
                      <a:pt x="74" y="139"/>
                      <a:pt x="91" y="139"/>
                      <a:pt x="94" y="140"/>
                    </a:cubicBezTo>
                    <a:cubicBezTo>
                      <a:pt x="95" y="141"/>
                      <a:pt x="95" y="144"/>
                      <a:pt x="96" y="144"/>
                    </a:cubicBezTo>
                    <a:cubicBezTo>
                      <a:pt x="108" y="147"/>
                      <a:pt x="109" y="163"/>
                      <a:pt x="117" y="172"/>
                    </a:cubicBezTo>
                    <a:cubicBezTo>
                      <a:pt x="120" y="175"/>
                      <a:pt x="124" y="181"/>
                      <a:pt x="127" y="183"/>
                    </a:cubicBezTo>
                    <a:cubicBezTo>
                      <a:pt x="128" y="183"/>
                      <a:pt x="130" y="183"/>
                      <a:pt x="131" y="185"/>
                    </a:cubicBezTo>
                    <a:cubicBezTo>
                      <a:pt x="132" y="189"/>
                      <a:pt x="131" y="192"/>
                      <a:pt x="132" y="195"/>
                    </a:cubicBezTo>
                    <a:cubicBezTo>
                      <a:pt x="132" y="197"/>
                      <a:pt x="136" y="199"/>
                      <a:pt x="136" y="199"/>
                    </a:cubicBezTo>
                    <a:cubicBezTo>
                      <a:pt x="138" y="201"/>
                      <a:pt x="138" y="206"/>
                      <a:pt x="140" y="208"/>
                    </a:cubicBezTo>
                    <a:cubicBezTo>
                      <a:pt x="140" y="209"/>
                      <a:pt x="141" y="209"/>
                      <a:pt x="142" y="209"/>
                    </a:cubicBezTo>
                    <a:cubicBezTo>
                      <a:pt x="150" y="209"/>
                      <a:pt x="155" y="214"/>
                      <a:pt x="165" y="214"/>
                    </a:cubicBezTo>
                    <a:cubicBezTo>
                      <a:pt x="168" y="214"/>
                      <a:pt x="170" y="218"/>
                      <a:pt x="173" y="218"/>
                    </a:cubicBezTo>
                    <a:cubicBezTo>
                      <a:pt x="174" y="218"/>
                      <a:pt x="173" y="217"/>
                      <a:pt x="174" y="217"/>
                    </a:cubicBezTo>
                    <a:cubicBezTo>
                      <a:pt x="175" y="216"/>
                      <a:pt x="176" y="216"/>
                      <a:pt x="178" y="215"/>
                    </a:cubicBezTo>
                    <a:cubicBezTo>
                      <a:pt x="177" y="215"/>
                      <a:pt x="176" y="215"/>
                      <a:pt x="175" y="215"/>
                    </a:cubicBezTo>
                    <a:cubicBezTo>
                      <a:pt x="174" y="214"/>
                      <a:pt x="176" y="213"/>
                      <a:pt x="176" y="213"/>
                    </a:cubicBezTo>
                    <a:cubicBezTo>
                      <a:pt x="173" y="206"/>
                      <a:pt x="171" y="205"/>
                      <a:pt x="168" y="198"/>
                    </a:cubicBezTo>
                    <a:cubicBezTo>
                      <a:pt x="167" y="195"/>
                      <a:pt x="172" y="191"/>
                      <a:pt x="170" y="188"/>
                    </a:cubicBezTo>
                    <a:cubicBezTo>
                      <a:pt x="170" y="188"/>
                      <a:pt x="170" y="188"/>
                      <a:pt x="169" y="188"/>
                    </a:cubicBezTo>
                    <a:cubicBezTo>
                      <a:pt x="170" y="188"/>
                      <a:pt x="170" y="187"/>
                      <a:pt x="170" y="187"/>
                    </a:cubicBezTo>
                    <a:cubicBezTo>
                      <a:pt x="176" y="179"/>
                      <a:pt x="168" y="178"/>
                      <a:pt x="167" y="176"/>
                    </a:cubicBezTo>
                    <a:cubicBezTo>
                      <a:pt x="167" y="175"/>
                      <a:pt x="169" y="176"/>
                      <a:pt x="170" y="176"/>
                    </a:cubicBezTo>
                    <a:cubicBezTo>
                      <a:pt x="173" y="175"/>
                      <a:pt x="174" y="177"/>
                      <a:pt x="176" y="172"/>
                    </a:cubicBezTo>
                    <a:cubicBezTo>
                      <a:pt x="176" y="171"/>
                      <a:pt x="175" y="173"/>
                      <a:pt x="174" y="173"/>
                    </a:cubicBezTo>
                    <a:cubicBezTo>
                      <a:pt x="173" y="172"/>
                      <a:pt x="172" y="170"/>
                      <a:pt x="173" y="170"/>
                    </a:cubicBezTo>
                    <a:cubicBezTo>
                      <a:pt x="174" y="169"/>
                      <a:pt x="176" y="171"/>
                      <a:pt x="177" y="170"/>
                    </a:cubicBezTo>
                    <a:cubicBezTo>
                      <a:pt x="178" y="169"/>
                      <a:pt x="177" y="167"/>
                      <a:pt x="178" y="167"/>
                    </a:cubicBezTo>
                    <a:cubicBezTo>
                      <a:pt x="178" y="166"/>
                      <a:pt x="177" y="169"/>
                      <a:pt x="178" y="169"/>
                    </a:cubicBezTo>
                    <a:cubicBezTo>
                      <a:pt x="181" y="170"/>
                      <a:pt x="180" y="165"/>
                      <a:pt x="180" y="165"/>
                    </a:cubicBezTo>
                    <a:cubicBezTo>
                      <a:pt x="180" y="164"/>
                      <a:pt x="178" y="163"/>
                      <a:pt x="179" y="163"/>
                    </a:cubicBezTo>
                    <a:cubicBezTo>
                      <a:pt x="181" y="164"/>
                      <a:pt x="188" y="165"/>
                      <a:pt x="187" y="162"/>
                    </a:cubicBezTo>
                    <a:cubicBezTo>
                      <a:pt x="186" y="161"/>
                      <a:pt x="185" y="163"/>
                      <a:pt x="184" y="162"/>
                    </a:cubicBezTo>
                    <a:cubicBezTo>
                      <a:pt x="183" y="161"/>
                      <a:pt x="183" y="160"/>
                      <a:pt x="183" y="160"/>
                    </a:cubicBezTo>
                    <a:cubicBezTo>
                      <a:pt x="182" y="159"/>
                      <a:pt x="181" y="156"/>
                      <a:pt x="182" y="157"/>
                    </a:cubicBezTo>
                    <a:cubicBezTo>
                      <a:pt x="183" y="158"/>
                      <a:pt x="184" y="159"/>
                      <a:pt x="185" y="160"/>
                    </a:cubicBezTo>
                    <a:cubicBezTo>
                      <a:pt x="186" y="160"/>
                      <a:pt x="201" y="153"/>
                      <a:pt x="190" y="161"/>
                    </a:cubicBezTo>
                    <a:cubicBezTo>
                      <a:pt x="190" y="161"/>
                      <a:pt x="194" y="159"/>
                      <a:pt x="197" y="157"/>
                    </a:cubicBezTo>
                    <a:cubicBezTo>
                      <a:pt x="197" y="156"/>
                      <a:pt x="199" y="155"/>
                      <a:pt x="199" y="155"/>
                    </a:cubicBezTo>
                    <a:cubicBezTo>
                      <a:pt x="197" y="156"/>
                      <a:pt x="196" y="157"/>
                      <a:pt x="195" y="158"/>
                    </a:cubicBezTo>
                    <a:cubicBezTo>
                      <a:pt x="194" y="158"/>
                      <a:pt x="201" y="154"/>
                      <a:pt x="202" y="153"/>
                    </a:cubicBezTo>
                    <a:cubicBezTo>
                      <a:pt x="206" y="150"/>
                      <a:pt x="207" y="149"/>
                      <a:pt x="208" y="144"/>
                    </a:cubicBezTo>
                    <a:cubicBezTo>
                      <a:pt x="208" y="142"/>
                      <a:pt x="214" y="142"/>
                      <a:pt x="214" y="140"/>
                    </a:cubicBezTo>
                    <a:cubicBezTo>
                      <a:pt x="214" y="139"/>
                      <a:pt x="213" y="139"/>
                      <a:pt x="212" y="139"/>
                    </a:cubicBezTo>
                    <a:cubicBezTo>
                      <a:pt x="212" y="139"/>
                      <a:pt x="211" y="139"/>
                      <a:pt x="211" y="139"/>
                    </a:cubicBezTo>
                    <a:cubicBezTo>
                      <a:pt x="211" y="139"/>
                      <a:pt x="210" y="136"/>
                      <a:pt x="210" y="136"/>
                    </a:cubicBezTo>
                    <a:cubicBezTo>
                      <a:pt x="210" y="135"/>
                      <a:pt x="207" y="133"/>
                      <a:pt x="208" y="133"/>
                    </a:cubicBezTo>
                    <a:cubicBezTo>
                      <a:pt x="210" y="133"/>
                      <a:pt x="211" y="134"/>
                      <a:pt x="211" y="134"/>
                    </a:cubicBezTo>
                    <a:cubicBezTo>
                      <a:pt x="211" y="133"/>
                      <a:pt x="212" y="133"/>
                      <a:pt x="214" y="131"/>
                    </a:cubicBezTo>
                    <a:cubicBezTo>
                      <a:pt x="215" y="131"/>
                      <a:pt x="215" y="133"/>
                      <a:pt x="215" y="134"/>
                    </a:cubicBezTo>
                    <a:cubicBezTo>
                      <a:pt x="214" y="138"/>
                      <a:pt x="213" y="136"/>
                      <a:pt x="218" y="135"/>
                    </a:cubicBezTo>
                    <a:cubicBezTo>
                      <a:pt x="218" y="135"/>
                      <a:pt x="219" y="135"/>
                      <a:pt x="219" y="135"/>
                    </a:cubicBezTo>
                    <a:cubicBezTo>
                      <a:pt x="220" y="136"/>
                      <a:pt x="213" y="138"/>
                      <a:pt x="214" y="140"/>
                    </a:cubicBezTo>
                    <a:cubicBezTo>
                      <a:pt x="215" y="141"/>
                      <a:pt x="216" y="139"/>
                      <a:pt x="216" y="13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59"/>
              <p:cNvSpPr>
                <a:spLocks/>
              </p:cNvSpPr>
              <p:nvPr/>
            </p:nvSpPr>
            <p:spPr bwMode="auto">
              <a:xfrm>
                <a:off x="8209642" y="4180707"/>
                <a:ext cx="80752" cy="89317"/>
              </a:xfrm>
              <a:custGeom>
                <a:avLst/>
                <a:gdLst>
                  <a:gd name="T0" fmla="*/ 24 w 28"/>
                  <a:gd name="T1" fmla="*/ 1 h 31"/>
                  <a:gd name="T2" fmla="*/ 20 w 28"/>
                  <a:gd name="T3" fmla="*/ 3 h 31"/>
                  <a:gd name="T4" fmla="*/ 0 w 28"/>
                  <a:gd name="T5" fmla="*/ 10 h 31"/>
                  <a:gd name="T6" fmla="*/ 3 w 28"/>
                  <a:gd name="T7" fmla="*/ 21 h 31"/>
                  <a:gd name="T8" fmla="*/ 6 w 28"/>
                  <a:gd name="T9" fmla="*/ 26 h 31"/>
                  <a:gd name="T10" fmla="*/ 5 w 28"/>
                  <a:gd name="T11" fmla="*/ 31 h 31"/>
                  <a:gd name="T12" fmla="*/ 5 w 28"/>
                  <a:gd name="T13" fmla="*/ 31 h 31"/>
                  <a:gd name="T14" fmla="*/ 13 w 28"/>
                  <a:gd name="T15" fmla="*/ 21 h 31"/>
                  <a:gd name="T16" fmla="*/ 20 w 28"/>
                  <a:gd name="T17" fmla="*/ 17 h 31"/>
                  <a:gd name="T18" fmla="*/ 22 w 28"/>
                  <a:gd name="T19" fmla="*/ 18 h 31"/>
                  <a:gd name="T20" fmla="*/ 28 w 28"/>
                  <a:gd name="T21" fmla="*/ 15 h 31"/>
                  <a:gd name="T22" fmla="*/ 24 w 28"/>
                  <a:gd name="T23"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31">
                    <a:moveTo>
                      <a:pt x="24" y="1"/>
                    </a:moveTo>
                    <a:cubicBezTo>
                      <a:pt x="23" y="0"/>
                      <a:pt x="21" y="2"/>
                      <a:pt x="20" y="3"/>
                    </a:cubicBezTo>
                    <a:cubicBezTo>
                      <a:pt x="13" y="5"/>
                      <a:pt x="7" y="7"/>
                      <a:pt x="0" y="10"/>
                    </a:cubicBezTo>
                    <a:cubicBezTo>
                      <a:pt x="1" y="13"/>
                      <a:pt x="2" y="17"/>
                      <a:pt x="3" y="21"/>
                    </a:cubicBezTo>
                    <a:cubicBezTo>
                      <a:pt x="4" y="22"/>
                      <a:pt x="6" y="24"/>
                      <a:pt x="6" y="26"/>
                    </a:cubicBezTo>
                    <a:cubicBezTo>
                      <a:pt x="4" y="31"/>
                      <a:pt x="1" y="28"/>
                      <a:pt x="5" y="31"/>
                    </a:cubicBezTo>
                    <a:cubicBezTo>
                      <a:pt x="5" y="31"/>
                      <a:pt x="5" y="31"/>
                      <a:pt x="5" y="31"/>
                    </a:cubicBezTo>
                    <a:cubicBezTo>
                      <a:pt x="7" y="27"/>
                      <a:pt x="10" y="23"/>
                      <a:pt x="13" y="21"/>
                    </a:cubicBezTo>
                    <a:cubicBezTo>
                      <a:pt x="15" y="18"/>
                      <a:pt x="20" y="22"/>
                      <a:pt x="20" y="17"/>
                    </a:cubicBezTo>
                    <a:cubicBezTo>
                      <a:pt x="20" y="16"/>
                      <a:pt x="21" y="18"/>
                      <a:pt x="22" y="18"/>
                    </a:cubicBezTo>
                    <a:cubicBezTo>
                      <a:pt x="22" y="18"/>
                      <a:pt x="25" y="16"/>
                      <a:pt x="28" y="15"/>
                    </a:cubicBezTo>
                    <a:cubicBezTo>
                      <a:pt x="28" y="12"/>
                      <a:pt x="26" y="2"/>
                      <a:pt x="24" y="1"/>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60"/>
              <p:cNvSpPr>
                <a:spLocks/>
              </p:cNvSpPr>
              <p:nvPr/>
            </p:nvSpPr>
            <p:spPr bwMode="auto">
              <a:xfrm>
                <a:off x="8203522" y="4123206"/>
                <a:ext cx="165171" cy="101549"/>
              </a:xfrm>
              <a:custGeom>
                <a:avLst/>
                <a:gdLst>
                  <a:gd name="T0" fmla="*/ 55 w 57"/>
                  <a:gd name="T1" fmla="*/ 17 h 35"/>
                  <a:gd name="T2" fmla="*/ 48 w 57"/>
                  <a:gd name="T3" fmla="*/ 18 h 35"/>
                  <a:gd name="T4" fmla="*/ 36 w 57"/>
                  <a:gd name="T5" fmla="*/ 10 h 35"/>
                  <a:gd name="T6" fmla="*/ 39 w 57"/>
                  <a:gd name="T7" fmla="*/ 3 h 35"/>
                  <a:gd name="T8" fmla="*/ 37 w 57"/>
                  <a:gd name="T9" fmla="*/ 2 h 35"/>
                  <a:gd name="T10" fmla="*/ 33 w 57"/>
                  <a:gd name="T11" fmla="*/ 0 h 35"/>
                  <a:gd name="T12" fmla="*/ 28 w 57"/>
                  <a:gd name="T13" fmla="*/ 6 h 35"/>
                  <a:gd name="T14" fmla="*/ 0 w 57"/>
                  <a:gd name="T15" fmla="*/ 15 h 35"/>
                  <a:gd name="T16" fmla="*/ 2 w 57"/>
                  <a:gd name="T17" fmla="*/ 30 h 35"/>
                  <a:gd name="T18" fmla="*/ 22 w 57"/>
                  <a:gd name="T19" fmla="*/ 23 h 35"/>
                  <a:gd name="T20" fmla="*/ 26 w 57"/>
                  <a:gd name="T21" fmla="*/ 21 h 35"/>
                  <a:gd name="T22" fmla="*/ 26 w 57"/>
                  <a:gd name="T23" fmla="*/ 21 h 35"/>
                  <a:gd name="T24" fmla="*/ 34 w 57"/>
                  <a:gd name="T25" fmla="*/ 21 h 35"/>
                  <a:gd name="T26" fmla="*/ 37 w 57"/>
                  <a:gd name="T27" fmla="*/ 21 h 35"/>
                  <a:gd name="T28" fmla="*/ 38 w 57"/>
                  <a:gd name="T29" fmla="*/ 24 h 35"/>
                  <a:gd name="T30" fmla="*/ 39 w 57"/>
                  <a:gd name="T31" fmla="*/ 27 h 35"/>
                  <a:gd name="T32" fmla="*/ 39 w 57"/>
                  <a:gd name="T33" fmla="*/ 27 h 35"/>
                  <a:gd name="T34" fmla="*/ 42 w 57"/>
                  <a:gd name="T35" fmla="*/ 23 h 35"/>
                  <a:gd name="T36" fmla="*/ 50 w 57"/>
                  <a:gd name="T37" fmla="*/ 26 h 35"/>
                  <a:gd name="T38" fmla="*/ 48 w 57"/>
                  <a:gd name="T39" fmla="*/ 22 h 35"/>
                  <a:gd name="T40" fmla="*/ 55 w 57"/>
                  <a:gd name="T41"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7" h="35">
                    <a:moveTo>
                      <a:pt x="55" y="17"/>
                    </a:moveTo>
                    <a:cubicBezTo>
                      <a:pt x="47" y="13"/>
                      <a:pt x="56" y="19"/>
                      <a:pt x="48" y="18"/>
                    </a:cubicBezTo>
                    <a:cubicBezTo>
                      <a:pt x="43" y="18"/>
                      <a:pt x="41" y="12"/>
                      <a:pt x="36" y="10"/>
                    </a:cubicBezTo>
                    <a:cubicBezTo>
                      <a:pt x="32" y="9"/>
                      <a:pt x="39" y="4"/>
                      <a:pt x="39" y="3"/>
                    </a:cubicBezTo>
                    <a:cubicBezTo>
                      <a:pt x="40" y="2"/>
                      <a:pt x="38" y="2"/>
                      <a:pt x="37" y="2"/>
                    </a:cubicBezTo>
                    <a:cubicBezTo>
                      <a:pt x="34" y="1"/>
                      <a:pt x="36" y="7"/>
                      <a:pt x="33" y="0"/>
                    </a:cubicBezTo>
                    <a:cubicBezTo>
                      <a:pt x="30" y="1"/>
                      <a:pt x="30" y="4"/>
                      <a:pt x="28" y="6"/>
                    </a:cubicBezTo>
                    <a:cubicBezTo>
                      <a:pt x="20" y="11"/>
                      <a:pt x="9" y="12"/>
                      <a:pt x="0" y="15"/>
                    </a:cubicBezTo>
                    <a:cubicBezTo>
                      <a:pt x="1" y="20"/>
                      <a:pt x="1" y="25"/>
                      <a:pt x="2" y="30"/>
                    </a:cubicBezTo>
                    <a:cubicBezTo>
                      <a:pt x="9" y="27"/>
                      <a:pt x="15" y="25"/>
                      <a:pt x="22" y="23"/>
                    </a:cubicBezTo>
                    <a:cubicBezTo>
                      <a:pt x="23" y="22"/>
                      <a:pt x="25" y="20"/>
                      <a:pt x="26" y="21"/>
                    </a:cubicBezTo>
                    <a:cubicBezTo>
                      <a:pt x="26" y="21"/>
                      <a:pt x="26" y="21"/>
                      <a:pt x="26" y="21"/>
                    </a:cubicBezTo>
                    <a:cubicBezTo>
                      <a:pt x="29" y="20"/>
                      <a:pt x="32" y="20"/>
                      <a:pt x="34" y="21"/>
                    </a:cubicBezTo>
                    <a:cubicBezTo>
                      <a:pt x="34" y="21"/>
                      <a:pt x="35" y="21"/>
                      <a:pt x="37" y="21"/>
                    </a:cubicBezTo>
                    <a:cubicBezTo>
                      <a:pt x="37" y="22"/>
                      <a:pt x="38" y="23"/>
                      <a:pt x="38" y="24"/>
                    </a:cubicBezTo>
                    <a:cubicBezTo>
                      <a:pt x="38" y="25"/>
                      <a:pt x="39" y="26"/>
                      <a:pt x="39" y="27"/>
                    </a:cubicBezTo>
                    <a:cubicBezTo>
                      <a:pt x="39" y="27"/>
                      <a:pt x="39" y="27"/>
                      <a:pt x="39" y="27"/>
                    </a:cubicBezTo>
                    <a:cubicBezTo>
                      <a:pt x="40" y="27"/>
                      <a:pt x="39" y="26"/>
                      <a:pt x="42" y="23"/>
                    </a:cubicBezTo>
                    <a:cubicBezTo>
                      <a:pt x="46" y="20"/>
                      <a:pt x="42" y="35"/>
                      <a:pt x="50" y="26"/>
                    </a:cubicBezTo>
                    <a:cubicBezTo>
                      <a:pt x="51" y="25"/>
                      <a:pt x="48" y="23"/>
                      <a:pt x="48" y="22"/>
                    </a:cubicBezTo>
                    <a:cubicBezTo>
                      <a:pt x="48" y="19"/>
                      <a:pt x="57" y="19"/>
                      <a:pt x="55" y="17"/>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61"/>
              <p:cNvSpPr>
                <a:spLocks noEditPoints="1"/>
              </p:cNvSpPr>
              <p:nvPr/>
            </p:nvSpPr>
            <p:spPr bwMode="auto">
              <a:xfrm>
                <a:off x="8279381" y="4180707"/>
                <a:ext cx="37927" cy="44047"/>
              </a:xfrm>
              <a:custGeom>
                <a:avLst/>
                <a:gdLst>
                  <a:gd name="T0" fmla="*/ 4 w 13"/>
                  <a:gd name="T1" fmla="*/ 15 h 15"/>
                  <a:gd name="T2" fmla="*/ 0 w 13"/>
                  <a:gd name="T3" fmla="*/ 1 h 15"/>
                  <a:gd name="T4" fmla="*/ 8 w 13"/>
                  <a:gd name="T5" fmla="*/ 1 h 15"/>
                  <a:gd name="T6" fmla="*/ 9 w 13"/>
                  <a:gd name="T7" fmla="*/ 12 h 15"/>
                  <a:gd name="T8" fmla="*/ 4 w 13"/>
                  <a:gd name="T9" fmla="*/ 15 h 15"/>
                  <a:gd name="T10" fmla="*/ 13 w 13"/>
                  <a:gd name="T11" fmla="*/ 7 h 15"/>
                  <a:gd name="T12" fmla="*/ 12 w 13"/>
                  <a:gd name="T13" fmla="*/ 4 h 15"/>
                  <a:gd name="T14" fmla="*/ 12 w 13"/>
                  <a:gd name="T15" fmla="*/ 8 h 15"/>
                  <a:gd name="T16" fmla="*/ 13 w 13"/>
                  <a:gd name="T1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15">
                    <a:moveTo>
                      <a:pt x="4" y="15"/>
                    </a:moveTo>
                    <a:cubicBezTo>
                      <a:pt x="4" y="12"/>
                      <a:pt x="2" y="3"/>
                      <a:pt x="0" y="1"/>
                    </a:cubicBezTo>
                    <a:cubicBezTo>
                      <a:pt x="3" y="0"/>
                      <a:pt x="6" y="0"/>
                      <a:pt x="8" y="1"/>
                    </a:cubicBezTo>
                    <a:cubicBezTo>
                      <a:pt x="6" y="3"/>
                      <a:pt x="9" y="11"/>
                      <a:pt x="9" y="12"/>
                    </a:cubicBezTo>
                    <a:cubicBezTo>
                      <a:pt x="8" y="12"/>
                      <a:pt x="7" y="13"/>
                      <a:pt x="4" y="15"/>
                    </a:cubicBezTo>
                    <a:close/>
                    <a:moveTo>
                      <a:pt x="13" y="7"/>
                    </a:moveTo>
                    <a:cubicBezTo>
                      <a:pt x="13" y="6"/>
                      <a:pt x="12" y="5"/>
                      <a:pt x="12" y="4"/>
                    </a:cubicBezTo>
                    <a:cubicBezTo>
                      <a:pt x="11" y="6"/>
                      <a:pt x="11" y="8"/>
                      <a:pt x="12" y="8"/>
                    </a:cubicBezTo>
                    <a:cubicBezTo>
                      <a:pt x="13" y="8"/>
                      <a:pt x="13" y="8"/>
                      <a:pt x="13" y="7"/>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62"/>
              <p:cNvSpPr>
                <a:spLocks/>
              </p:cNvSpPr>
              <p:nvPr/>
            </p:nvSpPr>
            <p:spPr bwMode="auto">
              <a:xfrm>
                <a:off x="8215759" y="3993517"/>
                <a:ext cx="83197" cy="163948"/>
              </a:xfrm>
              <a:custGeom>
                <a:avLst/>
                <a:gdLst>
                  <a:gd name="T0" fmla="*/ 29 w 29"/>
                  <a:gd name="T1" fmla="*/ 45 h 57"/>
                  <a:gd name="T2" fmla="*/ 29 w 29"/>
                  <a:gd name="T3" fmla="*/ 44 h 57"/>
                  <a:gd name="T4" fmla="*/ 28 w 29"/>
                  <a:gd name="T5" fmla="*/ 40 h 57"/>
                  <a:gd name="T6" fmla="*/ 7 w 29"/>
                  <a:gd name="T7" fmla="*/ 0 h 57"/>
                  <a:gd name="T8" fmla="*/ 7 w 29"/>
                  <a:gd name="T9" fmla="*/ 0 h 57"/>
                  <a:gd name="T10" fmla="*/ 6 w 29"/>
                  <a:gd name="T11" fmla="*/ 1 h 57"/>
                  <a:gd name="T12" fmla="*/ 3 w 29"/>
                  <a:gd name="T13" fmla="*/ 7 h 57"/>
                  <a:gd name="T14" fmla="*/ 4 w 29"/>
                  <a:gd name="T15" fmla="*/ 8 h 57"/>
                  <a:gd name="T16" fmla="*/ 6 w 29"/>
                  <a:gd name="T17" fmla="*/ 19 h 57"/>
                  <a:gd name="T18" fmla="*/ 2 w 29"/>
                  <a:gd name="T19" fmla="*/ 24 h 57"/>
                  <a:gd name="T20" fmla="*/ 7 w 29"/>
                  <a:gd name="T21" fmla="*/ 56 h 57"/>
                  <a:gd name="T22" fmla="*/ 8 w 29"/>
                  <a:gd name="T23" fmla="*/ 57 h 57"/>
                  <a:gd name="T24" fmla="*/ 24 w 29"/>
                  <a:gd name="T25" fmla="*/ 51 h 57"/>
                  <a:gd name="T26" fmla="*/ 29 w 29"/>
                  <a:gd name="T27" fmla="*/ 4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7">
                    <a:moveTo>
                      <a:pt x="29" y="45"/>
                    </a:moveTo>
                    <a:cubicBezTo>
                      <a:pt x="29" y="45"/>
                      <a:pt x="29" y="44"/>
                      <a:pt x="29" y="44"/>
                    </a:cubicBezTo>
                    <a:cubicBezTo>
                      <a:pt x="28" y="43"/>
                      <a:pt x="28" y="42"/>
                      <a:pt x="28" y="40"/>
                    </a:cubicBezTo>
                    <a:cubicBezTo>
                      <a:pt x="21" y="36"/>
                      <a:pt x="11" y="9"/>
                      <a:pt x="7" y="0"/>
                    </a:cubicBezTo>
                    <a:cubicBezTo>
                      <a:pt x="7" y="0"/>
                      <a:pt x="7" y="0"/>
                      <a:pt x="7" y="0"/>
                    </a:cubicBezTo>
                    <a:cubicBezTo>
                      <a:pt x="7" y="0"/>
                      <a:pt x="6" y="0"/>
                      <a:pt x="6" y="1"/>
                    </a:cubicBezTo>
                    <a:cubicBezTo>
                      <a:pt x="1" y="4"/>
                      <a:pt x="5" y="5"/>
                      <a:pt x="3" y="7"/>
                    </a:cubicBezTo>
                    <a:cubicBezTo>
                      <a:pt x="4" y="8"/>
                      <a:pt x="4" y="8"/>
                      <a:pt x="4" y="8"/>
                    </a:cubicBezTo>
                    <a:cubicBezTo>
                      <a:pt x="2" y="10"/>
                      <a:pt x="7" y="16"/>
                      <a:pt x="6" y="19"/>
                    </a:cubicBezTo>
                    <a:cubicBezTo>
                      <a:pt x="5" y="21"/>
                      <a:pt x="1" y="23"/>
                      <a:pt x="2" y="24"/>
                    </a:cubicBezTo>
                    <a:cubicBezTo>
                      <a:pt x="4" y="33"/>
                      <a:pt x="0" y="51"/>
                      <a:pt x="7" y="56"/>
                    </a:cubicBezTo>
                    <a:cubicBezTo>
                      <a:pt x="8" y="57"/>
                      <a:pt x="8" y="57"/>
                      <a:pt x="8" y="57"/>
                    </a:cubicBezTo>
                    <a:cubicBezTo>
                      <a:pt x="14" y="55"/>
                      <a:pt x="20" y="54"/>
                      <a:pt x="24" y="51"/>
                    </a:cubicBezTo>
                    <a:cubicBezTo>
                      <a:pt x="26" y="49"/>
                      <a:pt x="26" y="46"/>
                      <a:pt x="29" y="4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63"/>
              <p:cNvSpPr>
                <a:spLocks/>
              </p:cNvSpPr>
              <p:nvPr/>
            </p:nvSpPr>
            <p:spPr bwMode="auto">
              <a:xfrm>
                <a:off x="8154586" y="4013092"/>
                <a:ext cx="84419" cy="152939"/>
              </a:xfrm>
              <a:custGeom>
                <a:avLst/>
                <a:gdLst>
                  <a:gd name="T0" fmla="*/ 0 w 29"/>
                  <a:gd name="T1" fmla="*/ 9 h 53"/>
                  <a:gd name="T2" fmla="*/ 0 w 29"/>
                  <a:gd name="T3" fmla="*/ 10 h 53"/>
                  <a:gd name="T4" fmla="*/ 9 w 29"/>
                  <a:gd name="T5" fmla="*/ 35 h 53"/>
                  <a:gd name="T6" fmla="*/ 9 w 29"/>
                  <a:gd name="T7" fmla="*/ 38 h 53"/>
                  <a:gd name="T8" fmla="*/ 17 w 29"/>
                  <a:gd name="T9" fmla="*/ 53 h 53"/>
                  <a:gd name="T10" fmla="*/ 29 w 29"/>
                  <a:gd name="T11" fmla="*/ 50 h 53"/>
                  <a:gd name="T12" fmla="*/ 28 w 29"/>
                  <a:gd name="T13" fmla="*/ 49 h 53"/>
                  <a:gd name="T14" fmla="*/ 23 w 29"/>
                  <a:gd name="T15" fmla="*/ 17 h 53"/>
                  <a:gd name="T16" fmla="*/ 27 w 29"/>
                  <a:gd name="T17" fmla="*/ 12 h 53"/>
                  <a:gd name="T18" fmla="*/ 25 w 29"/>
                  <a:gd name="T19" fmla="*/ 1 h 53"/>
                  <a:gd name="T20" fmla="*/ 24 w 29"/>
                  <a:gd name="T21" fmla="*/ 0 h 53"/>
                  <a:gd name="T22" fmla="*/ 24 w 29"/>
                  <a:gd name="T23" fmla="*/ 0 h 53"/>
                  <a:gd name="T24" fmla="*/ 8 w 29"/>
                  <a:gd name="T25" fmla="*/ 6 h 53"/>
                  <a:gd name="T26" fmla="*/ 0 w 29"/>
                  <a:gd name="T2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3">
                    <a:moveTo>
                      <a:pt x="0" y="9"/>
                    </a:moveTo>
                    <a:cubicBezTo>
                      <a:pt x="0" y="10"/>
                      <a:pt x="0" y="10"/>
                      <a:pt x="0" y="10"/>
                    </a:cubicBezTo>
                    <a:cubicBezTo>
                      <a:pt x="4" y="18"/>
                      <a:pt x="5" y="27"/>
                      <a:pt x="9" y="35"/>
                    </a:cubicBezTo>
                    <a:cubicBezTo>
                      <a:pt x="9" y="38"/>
                      <a:pt x="8" y="37"/>
                      <a:pt x="9" y="38"/>
                    </a:cubicBezTo>
                    <a:cubicBezTo>
                      <a:pt x="10" y="33"/>
                      <a:pt x="16" y="52"/>
                      <a:pt x="17" y="53"/>
                    </a:cubicBezTo>
                    <a:cubicBezTo>
                      <a:pt x="21" y="52"/>
                      <a:pt x="25" y="51"/>
                      <a:pt x="29" y="50"/>
                    </a:cubicBezTo>
                    <a:cubicBezTo>
                      <a:pt x="28" y="49"/>
                      <a:pt x="28" y="49"/>
                      <a:pt x="28" y="49"/>
                    </a:cubicBezTo>
                    <a:cubicBezTo>
                      <a:pt x="21" y="44"/>
                      <a:pt x="25" y="26"/>
                      <a:pt x="23" y="17"/>
                    </a:cubicBezTo>
                    <a:cubicBezTo>
                      <a:pt x="22" y="16"/>
                      <a:pt x="26" y="14"/>
                      <a:pt x="27" y="12"/>
                    </a:cubicBezTo>
                    <a:cubicBezTo>
                      <a:pt x="28" y="9"/>
                      <a:pt x="23" y="3"/>
                      <a:pt x="25" y="1"/>
                    </a:cubicBezTo>
                    <a:cubicBezTo>
                      <a:pt x="24" y="0"/>
                      <a:pt x="24" y="0"/>
                      <a:pt x="24" y="0"/>
                    </a:cubicBezTo>
                    <a:cubicBezTo>
                      <a:pt x="24" y="0"/>
                      <a:pt x="24" y="0"/>
                      <a:pt x="24" y="0"/>
                    </a:cubicBezTo>
                    <a:cubicBezTo>
                      <a:pt x="20" y="3"/>
                      <a:pt x="12" y="5"/>
                      <a:pt x="8" y="6"/>
                    </a:cubicBezTo>
                    <a:cubicBezTo>
                      <a:pt x="6" y="7"/>
                      <a:pt x="3" y="8"/>
                      <a:pt x="0" y="9"/>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64"/>
              <p:cNvSpPr>
                <a:spLocks/>
              </p:cNvSpPr>
              <p:nvPr/>
            </p:nvSpPr>
            <p:spPr bwMode="auto">
              <a:xfrm>
                <a:off x="8160702" y="4267575"/>
                <a:ext cx="69738" cy="144374"/>
              </a:xfrm>
              <a:custGeom>
                <a:avLst/>
                <a:gdLst>
                  <a:gd name="T0" fmla="*/ 17 w 24"/>
                  <a:gd name="T1" fmla="*/ 11 h 50"/>
                  <a:gd name="T2" fmla="*/ 18 w 24"/>
                  <a:gd name="T3" fmla="*/ 2 h 50"/>
                  <a:gd name="T4" fmla="*/ 4 w 24"/>
                  <a:gd name="T5" fmla="*/ 0 h 50"/>
                  <a:gd name="T6" fmla="*/ 1 w 24"/>
                  <a:gd name="T7" fmla="*/ 15 h 50"/>
                  <a:gd name="T8" fmla="*/ 8 w 24"/>
                  <a:gd name="T9" fmla="*/ 27 h 50"/>
                  <a:gd name="T10" fmla="*/ 7 w 24"/>
                  <a:gd name="T11" fmla="*/ 29 h 50"/>
                  <a:gd name="T12" fmla="*/ 7 w 24"/>
                  <a:gd name="T13" fmla="*/ 30 h 50"/>
                  <a:gd name="T14" fmla="*/ 6 w 24"/>
                  <a:gd name="T15" fmla="*/ 30 h 50"/>
                  <a:gd name="T16" fmla="*/ 3 w 24"/>
                  <a:gd name="T17" fmla="*/ 37 h 50"/>
                  <a:gd name="T18" fmla="*/ 4 w 24"/>
                  <a:gd name="T19" fmla="*/ 40 h 50"/>
                  <a:gd name="T20" fmla="*/ 15 w 24"/>
                  <a:gd name="T21" fmla="*/ 42 h 50"/>
                  <a:gd name="T22" fmla="*/ 18 w 24"/>
                  <a:gd name="T23" fmla="*/ 46 h 50"/>
                  <a:gd name="T24" fmla="*/ 18 w 24"/>
                  <a:gd name="T25" fmla="*/ 38 h 50"/>
                  <a:gd name="T26" fmla="*/ 23 w 24"/>
                  <a:gd name="T27" fmla="*/ 28 h 50"/>
                  <a:gd name="T28" fmla="*/ 22 w 24"/>
                  <a:gd name="T29" fmla="*/ 21 h 50"/>
                  <a:gd name="T30" fmla="*/ 23 w 24"/>
                  <a:gd name="T31" fmla="*/ 26 h 50"/>
                  <a:gd name="T32" fmla="*/ 22 w 24"/>
                  <a:gd name="T33" fmla="*/ 20 h 50"/>
                  <a:gd name="T34" fmla="*/ 17 w 24"/>
                  <a:gd name="T35" fmla="*/ 1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50">
                    <a:moveTo>
                      <a:pt x="17" y="11"/>
                    </a:moveTo>
                    <a:cubicBezTo>
                      <a:pt x="17" y="10"/>
                      <a:pt x="19" y="6"/>
                      <a:pt x="18" y="2"/>
                    </a:cubicBezTo>
                    <a:cubicBezTo>
                      <a:pt x="18" y="2"/>
                      <a:pt x="5" y="0"/>
                      <a:pt x="4" y="0"/>
                    </a:cubicBezTo>
                    <a:cubicBezTo>
                      <a:pt x="2" y="6"/>
                      <a:pt x="0" y="9"/>
                      <a:pt x="1" y="15"/>
                    </a:cubicBezTo>
                    <a:cubicBezTo>
                      <a:pt x="4" y="21"/>
                      <a:pt x="15" y="19"/>
                      <a:pt x="8" y="27"/>
                    </a:cubicBezTo>
                    <a:cubicBezTo>
                      <a:pt x="8" y="28"/>
                      <a:pt x="8" y="28"/>
                      <a:pt x="7" y="29"/>
                    </a:cubicBezTo>
                    <a:cubicBezTo>
                      <a:pt x="7" y="29"/>
                      <a:pt x="8" y="29"/>
                      <a:pt x="7" y="30"/>
                    </a:cubicBezTo>
                    <a:cubicBezTo>
                      <a:pt x="7" y="30"/>
                      <a:pt x="7" y="30"/>
                      <a:pt x="6" y="30"/>
                    </a:cubicBezTo>
                    <a:cubicBezTo>
                      <a:pt x="4" y="32"/>
                      <a:pt x="3" y="34"/>
                      <a:pt x="3" y="37"/>
                    </a:cubicBezTo>
                    <a:cubicBezTo>
                      <a:pt x="3" y="38"/>
                      <a:pt x="3" y="39"/>
                      <a:pt x="4" y="40"/>
                    </a:cubicBezTo>
                    <a:cubicBezTo>
                      <a:pt x="7" y="42"/>
                      <a:pt x="13" y="42"/>
                      <a:pt x="15" y="42"/>
                    </a:cubicBezTo>
                    <a:cubicBezTo>
                      <a:pt x="17" y="42"/>
                      <a:pt x="15" y="50"/>
                      <a:pt x="18" y="46"/>
                    </a:cubicBezTo>
                    <a:cubicBezTo>
                      <a:pt x="19" y="44"/>
                      <a:pt x="17" y="40"/>
                      <a:pt x="18" y="38"/>
                    </a:cubicBezTo>
                    <a:cubicBezTo>
                      <a:pt x="20" y="36"/>
                      <a:pt x="22" y="34"/>
                      <a:pt x="23" y="28"/>
                    </a:cubicBezTo>
                    <a:cubicBezTo>
                      <a:pt x="23" y="26"/>
                      <a:pt x="22" y="23"/>
                      <a:pt x="22" y="21"/>
                    </a:cubicBezTo>
                    <a:cubicBezTo>
                      <a:pt x="22" y="19"/>
                      <a:pt x="23" y="28"/>
                      <a:pt x="23" y="26"/>
                    </a:cubicBezTo>
                    <a:cubicBezTo>
                      <a:pt x="24" y="25"/>
                      <a:pt x="22" y="21"/>
                      <a:pt x="22" y="20"/>
                    </a:cubicBezTo>
                    <a:cubicBezTo>
                      <a:pt x="20" y="6"/>
                      <a:pt x="15" y="18"/>
                      <a:pt x="17" y="11"/>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65"/>
              <p:cNvSpPr>
                <a:spLocks noEditPoints="1"/>
              </p:cNvSpPr>
              <p:nvPr/>
            </p:nvSpPr>
            <p:spPr bwMode="auto">
              <a:xfrm>
                <a:off x="7941696" y="4038782"/>
                <a:ext cx="357260" cy="260603"/>
              </a:xfrm>
              <a:custGeom>
                <a:avLst/>
                <a:gdLst>
                  <a:gd name="T0" fmla="*/ 122 w 124"/>
                  <a:gd name="T1" fmla="*/ 68 h 90"/>
                  <a:gd name="T2" fmla="*/ 116 w 124"/>
                  <a:gd name="T3" fmla="*/ 72 h 90"/>
                  <a:gd name="T4" fmla="*/ 115 w 124"/>
                  <a:gd name="T5" fmla="*/ 74 h 90"/>
                  <a:gd name="T6" fmla="*/ 116 w 124"/>
                  <a:gd name="T7" fmla="*/ 69 h 90"/>
                  <a:gd name="T8" fmla="*/ 109 w 124"/>
                  <a:gd name="T9" fmla="*/ 76 h 90"/>
                  <a:gd name="T10" fmla="*/ 95 w 124"/>
                  <a:gd name="T11" fmla="*/ 89 h 90"/>
                  <a:gd name="T12" fmla="*/ 98 w 124"/>
                  <a:gd name="T13" fmla="*/ 87 h 90"/>
                  <a:gd name="T14" fmla="*/ 96 w 124"/>
                  <a:gd name="T15" fmla="*/ 89 h 90"/>
                  <a:gd name="T16" fmla="*/ 122 w 124"/>
                  <a:gd name="T17" fmla="*/ 69 h 90"/>
                  <a:gd name="T18" fmla="*/ 122 w 124"/>
                  <a:gd name="T19" fmla="*/ 68 h 90"/>
                  <a:gd name="T20" fmla="*/ 66 w 124"/>
                  <a:gd name="T21" fmla="*/ 69 h 90"/>
                  <a:gd name="T22" fmla="*/ 2 w 124"/>
                  <a:gd name="T23" fmla="*/ 89 h 90"/>
                  <a:gd name="T24" fmla="*/ 0 w 124"/>
                  <a:gd name="T25" fmla="*/ 83 h 90"/>
                  <a:gd name="T26" fmla="*/ 10 w 124"/>
                  <a:gd name="T27" fmla="*/ 70 h 90"/>
                  <a:gd name="T28" fmla="*/ 9 w 124"/>
                  <a:gd name="T29" fmla="*/ 68 h 90"/>
                  <a:gd name="T30" fmla="*/ 4 w 124"/>
                  <a:gd name="T31" fmla="*/ 62 h 90"/>
                  <a:gd name="T32" fmla="*/ 11 w 124"/>
                  <a:gd name="T33" fmla="*/ 57 h 90"/>
                  <a:gd name="T34" fmla="*/ 37 w 124"/>
                  <a:gd name="T35" fmla="*/ 50 h 90"/>
                  <a:gd name="T36" fmla="*/ 42 w 124"/>
                  <a:gd name="T37" fmla="*/ 39 h 90"/>
                  <a:gd name="T38" fmla="*/ 40 w 124"/>
                  <a:gd name="T39" fmla="*/ 37 h 90"/>
                  <a:gd name="T40" fmla="*/ 43 w 124"/>
                  <a:gd name="T41" fmla="*/ 34 h 90"/>
                  <a:gd name="T42" fmla="*/ 40 w 124"/>
                  <a:gd name="T43" fmla="*/ 35 h 90"/>
                  <a:gd name="T44" fmla="*/ 41 w 124"/>
                  <a:gd name="T45" fmla="*/ 33 h 90"/>
                  <a:gd name="T46" fmla="*/ 38 w 124"/>
                  <a:gd name="T47" fmla="*/ 32 h 90"/>
                  <a:gd name="T48" fmla="*/ 37 w 124"/>
                  <a:gd name="T49" fmla="*/ 32 h 90"/>
                  <a:gd name="T50" fmla="*/ 49 w 124"/>
                  <a:gd name="T51" fmla="*/ 11 h 90"/>
                  <a:gd name="T52" fmla="*/ 74 w 124"/>
                  <a:gd name="T53" fmla="*/ 0 h 90"/>
                  <a:gd name="T54" fmla="*/ 74 w 124"/>
                  <a:gd name="T55" fmla="*/ 1 h 90"/>
                  <a:gd name="T56" fmla="*/ 83 w 124"/>
                  <a:gd name="T57" fmla="*/ 26 h 90"/>
                  <a:gd name="T58" fmla="*/ 83 w 124"/>
                  <a:gd name="T59" fmla="*/ 29 h 90"/>
                  <a:gd name="T60" fmla="*/ 91 w 124"/>
                  <a:gd name="T61" fmla="*/ 44 h 90"/>
                  <a:gd name="T62" fmla="*/ 96 w 124"/>
                  <a:gd name="T63" fmla="*/ 70 h 90"/>
                  <a:gd name="T64" fmla="*/ 99 w 124"/>
                  <a:gd name="T65" fmla="*/ 75 h 90"/>
                  <a:gd name="T66" fmla="*/ 98 w 124"/>
                  <a:gd name="T67" fmla="*/ 80 h 90"/>
                  <a:gd name="T68" fmla="*/ 98 w 124"/>
                  <a:gd name="T69" fmla="*/ 80 h 90"/>
                  <a:gd name="T70" fmla="*/ 94 w 124"/>
                  <a:gd name="T71" fmla="*/ 81 h 90"/>
                  <a:gd name="T72" fmla="*/ 80 w 124"/>
                  <a:gd name="T73" fmla="*/ 79 h 90"/>
                  <a:gd name="T74" fmla="*/ 73 w 124"/>
                  <a:gd name="T75" fmla="*/ 75 h 90"/>
                  <a:gd name="T76" fmla="*/ 66 w 124"/>
                  <a:gd name="T77" fmla="*/ 6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4" h="90">
                    <a:moveTo>
                      <a:pt x="122" y="68"/>
                    </a:moveTo>
                    <a:cubicBezTo>
                      <a:pt x="121" y="69"/>
                      <a:pt x="116" y="72"/>
                      <a:pt x="116" y="72"/>
                    </a:cubicBezTo>
                    <a:cubicBezTo>
                      <a:pt x="115" y="72"/>
                      <a:pt x="116" y="75"/>
                      <a:pt x="115" y="74"/>
                    </a:cubicBezTo>
                    <a:cubicBezTo>
                      <a:pt x="112" y="74"/>
                      <a:pt x="117" y="69"/>
                      <a:pt x="116" y="69"/>
                    </a:cubicBezTo>
                    <a:cubicBezTo>
                      <a:pt x="115" y="68"/>
                      <a:pt x="116" y="72"/>
                      <a:pt x="109" y="76"/>
                    </a:cubicBezTo>
                    <a:cubicBezTo>
                      <a:pt x="104" y="78"/>
                      <a:pt x="92" y="84"/>
                      <a:pt x="95" y="89"/>
                    </a:cubicBezTo>
                    <a:cubicBezTo>
                      <a:pt x="96" y="90"/>
                      <a:pt x="97" y="87"/>
                      <a:pt x="98" y="87"/>
                    </a:cubicBezTo>
                    <a:cubicBezTo>
                      <a:pt x="99" y="87"/>
                      <a:pt x="96" y="89"/>
                      <a:pt x="96" y="89"/>
                    </a:cubicBezTo>
                    <a:cubicBezTo>
                      <a:pt x="103" y="87"/>
                      <a:pt x="116" y="76"/>
                      <a:pt x="122" y="69"/>
                    </a:cubicBezTo>
                    <a:cubicBezTo>
                      <a:pt x="122" y="69"/>
                      <a:pt x="124" y="67"/>
                      <a:pt x="122" y="68"/>
                    </a:cubicBezTo>
                    <a:close/>
                    <a:moveTo>
                      <a:pt x="66" y="69"/>
                    </a:moveTo>
                    <a:cubicBezTo>
                      <a:pt x="45" y="77"/>
                      <a:pt x="24" y="83"/>
                      <a:pt x="2" y="89"/>
                    </a:cubicBezTo>
                    <a:cubicBezTo>
                      <a:pt x="0" y="83"/>
                      <a:pt x="0" y="83"/>
                      <a:pt x="0" y="83"/>
                    </a:cubicBezTo>
                    <a:cubicBezTo>
                      <a:pt x="5" y="77"/>
                      <a:pt x="9" y="72"/>
                      <a:pt x="10" y="70"/>
                    </a:cubicBezTo>
                    <a:cubicBezTo>
                      <a:pt x="11" y="69"/>
                      <a:pt x="10" y="68"/>
                      <a:pt x="9" y="68"/>
                    </a:cubicBezTo>
                    <a:cubicBezTo>
                      <a:pt x="8" y="66"/>
                      <a:pt x="6" y="64"/>
                      <a:pt x="4" y="62"/>
                    </a:cubicBezTo>
                    <a:cubicBezTo>
                      <a:pt x="7" y="60"/>
                      <a:pt x="10" y="57"/>
                      <a:pt x="11" y="57"/>
                    </a:cubicBezTo>
                    <a:cubicBezTo>
                      <a:pt x="20" y="53"/>
                      <a:pt x="29" y="56"/>
                      <a:pt x="37" y="50"/>
                    </a:cubicBezTo>
                    <a:cubicBezTo>
                      <a:pt x="40" y="47"/>
                      <a:pt x="45" y="43"/>
                      <a:pt x="42" y="39"/>
                    </a:cubicBezTo>
                    <a:cubicBezTo>
                      <a:pt x="42" y="39"/>
                      <a:pt x="40" y="38"/>
                      <a:pt x="40" y="37"/>
                    </a:cubicBezTo>
                    <a:cubicBezTo>
                      <a:pt x="40" y="36"/>
                      <a:pt x="42" y="35"/>
                      <a:pt x="43" y="34"/>
                    </a:cubicBezTo>
                    <a:cubicBezTo>
                      <a:pt x="43" y="33"/>
                      <a:pt x="41" y="35"/>
                      <a:pt x="40" y="35"/>
                    </a:cubicBezTo>
                    <a:cubicBezTo>
                      <a:pt x="40" y="34"/>
                      <a:pt x="41" y="33"/>
                      <a:pt x="41" y="33"/>
                    </a:cubicBezTo>
                    <a:cubicBezTo>
                      <a:pt x="40" y="32"/>
                      <a:pt x="38" y="33"/>
                      <a:pt x="38" y="32"/>
                    </a:cubicBezTo>
                    <a:cubicBezTo>
                      <a:pt x="38" y="32"/>
                      <a:pt x="38" y="32"/>
                      <a:pt x="37" y="32"/>
                    </a:cubicBezTo>
                    <a:cubicBezTo>
                      <a:pt x="40" y="25"/>
                      <a:pt x="45" y="16"/>
                      <a:pt x="49" y="11"/>
                    </a:cubicBezTo>
                    <a:cubicBezTo>
                      <a:pt x="54" y="6"/>
                      <a:pt x="65" y="3"/>
                      <a:pt x="74" y="0"/>
                    </a:cubicBezTo>
                    <a:cubicBezTo>
                      <a:pt x="74" y="1"/>
                      <a:pt x="74" y="1"/>
                      <a:pt x="74" y="1"/>
                    </a:cubicBezTo>
                    <a:cubicBezTo>
                      <a:pt x="78" y="9"/>
                      <a:pt x="79" y="18"/>
                      <a:pt x="83" y="26"/>
                    </a:cubicBezTo>
                    <a:cubicBezTo>
                      <a:pt x="83" y="29"/>
                      <a:pt x="82" y="28"/>
                      <a:pt x="83" y="29"/>
                    </a:cubicBezTo>
                    <a:cubicBezTo>
                      <a:pt x="84" y="24"/>
                      <a:pt x="90" y="43"/>
                      <a:pt x="91" y="44"/>
                    </a:cubicBezTo>
                    <a:cubicBezTo>
                      <a:pt x="92" y="53"/>
                      <a:pt x="93" y="61"/>
                      <a:pt x="96" y="70"/>
                    </a:cubicBezTo>
                    <a:cubicBezTo>
                      <a:pt x="97" y="71"/>
                      <a:pt x="99" y="73"/>
                      <a:pt x="99" y="75"/>
                    </a:cubicBezTo>
                    <a:cubicBezTo>
                      <a:pt x="97" y="80"/>
                      <a:pt x="94" y="77"/>
                      <a:pt x="98" y="80"/>
                    </a:cubicBezTo>
                    <a:cubicBezTo>
                      <a:pt x="98" y="80"/>
                      <a:pt x="98" y="80"/>
                      <a:pt x="98" y="80"/>
                    </a:cubicBezTo>
                    <a:cubicBezTo>
                      <a:pt x="96" y="84"/>
                      <a:pt x="95" y="85"/>
                      <a:pt x="94" y="81"/>
                    </a:cubicBezTo>
                    <a:cubicBezTo>
                      <a:pt x="94" y="81"/>
                      <a:pt x="81" y="79"/>
                      <a:pt x="80" y="79"/>
                    </a:cubicBezTo>
                    <a:cubicBezTo>
                      <a:pt x="81" y="76"/>
                      <a:pt x="74" y="78"/>
                      <a:pt x="73" y="75"/>
                    </a:cubicBezTo>
                    <a:cubicBezTo>
                      <a:pt x="71" y="71"/>
                      <a:pt x="71" y="70"/>
                      <a:pt x="66" y="69"/>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66"/>
              <p:cNvSpPr>
                <a:spLocks/>
              </p:cNvSpPr>
              <p:nvPr/>
            </p:nvSpPr>
            <p:spPr bwMode="auto">
              <a:xfrm>
                <a:off x="8146022" y="4363007"/>
                <a:ext cx="67294" cy="80752"/>
              </a:xfrm>
              <a:custGeom>
                <a:avLst/>
                <a:gdLst>
                  <a:gd name="T0" fmla="*/ 22 w 23"/>
                  <a:gd name="T1" fmla="*/ 21 h 28"/>
                  <a:gd name="T2" fmla="*/ 8 w 23"/>
                  <a:gd name="T3" fmla="*/ 7 h 28"/>
                  <a:gd name="T4" fmla="*/ 8 w 23"/>
                  <a:gd name="T5" fmla="*/ 0 h 28"/>
                  <a:gd name="T6" fmla="*/ 13 w 23"/>
                  <a:gd name="T7" fmla="*/ 28 h 28"/>
                  <a:gd name="T8" fmla="*/ 23 w 23"/>
                  <a:gd name="T9" fmla="*/ 25 h 28"/>
                  <a:gd name="T10" fmla="*/ 20 w 23"/>
                  <a:gd name="T11" fmla="*/ 23 h 28"/>
                  <a:gd name="T12" fmla="*/ 21 w 23"/>
                  <a:gd name="T13" fmla="*/ 21 h 28"/>
                  <a:gd name="T14" fmla="*/ 22 w 23"/>
                  <a:gd name="T15" fmla="*/ 21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8">
                    <a:moveTo>
                      <a:pt x="22" y="21"/>
                    </a:moveTo>
                    <a:cubicBezTo>
                      <a:pt x="20" y="16"/>
                      <a:pt x="11" y="12"/>
                      <a:pt x="8" y="7"/>
                    </a:cubicBezTo>
                    <a:cubicBezTo>
                      <a:pt x="7" y="6"/>
                      <a:pt x="8" y="3"/>
                      <a:pt x="8" y="0"/>
                    </a:cubicBezTo>
                    <a:cubicBezTo>
                      <a:pt x="0" y="1"/>
                      <a:pt x="12" y="27"/>
                      <a:pt x="13" y="28"/>
                    </a:cubicBezTo>
                    <a:cubicBezTo>
                      <a:pt x="14" y="28"/>
                      <a:pt x="21" y="26"/>
                      <a:pt x="23" y="25"/>
                    </a:cubicBezTo>
                    <a:cubicBezTo>
                      <a:pt x="22" y="24"/>
                      <a:pt x="21" y="23"/>
                      <a:pt x="20" y="23"/>
                    </a:cubicBezTo>
                    <a:cubicBezTo>
                      <a:pt x="19" y="22"/>
                      <a:pt x="21" y="21"/>
                      <a:pt x="21" y="21"/>
                    </a:cubicBezTo>
                    <a:cubicBezTo>
                      <a:pt x="21" y="21"/>
                      <a:pt x="22" y="21"/>
                      <a:pt x="22" y="21"/>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67"/>
              <p:cNvSpPr>
                <a:spLocks/>
              </p:cNvSpPr>
              <p:nvPr/>
            </p:nvSpPr>
            <p:spPr bwMode="auto">
              <a:xfrm>
                <a:off x="7914779" y="4238213"/>
                <a:ext cx="288744" cy="199431"/>
              </a:xfrm>
              <a:custGeom>
                <a:avLst/>
                <a:gdLst>
                  <a:gd name="T0" fmla="*/ 86 w 100"/>
                  <a:gd name="T1" fmla="*/ 25 h 69"/>
                  <a:gd name="T2" fmla="*/ 89 w 100"/>
                  <a:gd name="T3" fmla="*/ 10 h 69"/>
                  <a:gd name="T4" fmla="*/ 82 w 100"/>
                  <a:gd name="T5" fmla="*/ 6 h 69"/>
                  <a:gd name="T6" fmla="*/ 75 w 100"/>
                  <a:gd name="T7" fmla="*/ 0 h 69"/>
                  <a:gd name="T8" fmla="*/ 11 w 100"/>
                  <a:gd name="T9" fmla="*/ 20 h 69"/>
                  <a:gd name="T10" fmla="*/ 9 w 100"/>
                  <a:gd name="T11" fmla="*/ 14 h 69"/>
                  <a:gd name="T12" fmla="*/ 0 w 100"/>
                  <a:gd name="T13" fmla="*/ 23 h 69"/>
                  <a:gd name="T14" fmla="*/ 0 w 100"/>
                  <a:gd name="T15" fmla="*/ 24 h 69"/>
                  <a:gd name="T16" fmla="*/ 13 w 100"/>
                  <a:gd name="T17" fmla="*/ 69 h 69"/>
                  <a:gd name="T18" fmla="*/ 28 w 100"/>
                  <a:gd name="T19" fmla="*/ 64 h 69"/>
                  <a:gd name="T20" fmla="*/ 84 w 100"/>
                  <a:gd name="T21" fmla="*/ 47 h 69"/>
                  <a:gd name="T22" fmla="*/ 84 w 100"/>
                  <a:gd name="T23" fmla="*/ 47 h 69"/>
                  <a:gd name="T24" fmla="*/ 85 w 100"/>
                  <a:gd name="T25" fmla="*/ 47 h 69"/>
                  <a:gd name="T26" fmla="*/ 88 w 100"/>
                  <a:gd name="T27" fmla="*/ 43 h 69"/>
                  <a:gd name="T28" fmla="*/ 93 w 100"/>
                  <a:gd name="T29" fmla="*/ 37 h 69"/>
                  <a:gd name="T30" fmla="*/ 92 w 100"/>
                  <a:gd name="T31" fmla="*/ 38 h 69"/>
                  <a:gd name="T32" fmla="*/ 92 w 100"/>
                  <a:gd name="T33" fmla="*/ 39 h 69"/>
                  <a:gd name="T34" fmla="*/ 93 w 100"/>
                  <a:gd name="T35" fmla="*/ 37 h 69"/>
                  <a:gd name="T36" fmla="*/ 86 w 100"/>
                  <a:gd name="T37"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69">
                    <a:moveTo>
                      <a:pt x="86" y="25"/>
                    </a:moveTo>
                    <a:cubicBezTo>
                      <a:pt x="85" y="19"/>
                      <a:pt x="87" y="16"/>
                      <a:pt x="89" y="10"/>
                    </a:cubicBezTo>
                    <a:cubicBezTo>
                      <a:pt x="90" y="7"/>
                      <a:pt x="83" y="9"/>
                      <a:pt x="82" y="6"/>
                    </a:cubicBezTo>
                    <a:cubicBezTo>
                      <a:pt x="80" y="2"/>
                      <a:pt x="80" y="1"/>
                      <a:pt x="75" y="0"/>
                    </a:cubicBezTo>
                    <a:cubicBezTo>
                      <a:pt x="54" y="8"/>
                      <a:pt x="33" y="14"/>
                      <a:pt x="11" y="20"/>
                    </a:cubicBezTo>
                    <a:cubicBezTo>
                      <a:pt x="9" y="14"/>
                      <a:pt x="9" y="14"/>
                      <a:pt x="9" y="14"/>
                    </a:cubicBezTo>
                    <a:cubicBezTo>
                      <a:pt x="6" y="17"/>
                      <a:pt x="3" y="20"/>
                      <a:pt x="0" y="23"/>
                    </a:cubicBezTo>
                    <a:cubicBezTo>
                      <a:pt x="0" y="24"/>
                      <a:pt x="0" y="24"/>
                      <a:pt x="0" y="24"/>
                    </a:cubicBezTo>
                    <a:cubicBezTo>
                      <a:pt x="5" y="39"/>
                      <a:pt x="9" y="54"/>
                      <a:pt x="13" y="69"/>
                    </a:cubicBezTo>
                    <a:cubicBezTo>
                      <a:pt x="18" y="67"/>
                      <a:pt x="23" y="66"/>
                      <a:pt x="28" y="64"/>
                    </a:cubicBezTo>
                    <a:cubicBezTo>
                      <a:pt x="47" y="59"/>
                      <a:pt x="66" y="53"/>
                      <a:pt x="84" y="47"/>
                    </a:cubicBezTo>
                    <a:cubicBezTo>
                      <a:pt x="84" y="47"/>
                      <a:pt x="84" y="47"/>
                      <a:pt x="84" y="47"/>
                    </a:cubicBezTo>
                    <a:cubicBezTo>
                      <a:pt x="85" y="47"/>
                      <a:pt x="85" y="47"/>
                      <a:pt x="85" y="47"/>
                    </a:cubicBezTo>
                    <a:cubicBezTo>
                      <a:pt x="86" y="45"/>
                      <a:pt x="87" y="43"/>
                      <a:pt x="88" y="43"/>
                    </a:cubicBezTo>
                    <a:cubicBezTo>
                      <a:pt x="89" y="40"/>
                      <a:pt x="91" y="38"/>
                      <a:pt x="93" y="37"/>
                    </a:cubicBezTo>
                    <a:cubicBezTo>
                      <a:pt x="93" y="37"/>
                      <a:pt x="92" y="38"/>
                      <a:pt x="92" y="38"/>
                    </a:cubicBezTo>
                    <a:cubicBezTo>
                      <a:pt x="92" y="39"/>
                      <a:pt x="92" y="39"/>
                      <a:pt x="92" y="39"/>
                    </a:cubicBezTo>
                    <a:cubicBezTo>
                      <a:pt x="93" y="38"/>
                      <a:pt x="93" y="38"/>
                      <a:pt x="93" y="37"/>
                    </a:cubicBezTo>
                    <a:cubicBezTo>
                      <a:pt x="100" y="29"/>
                      <a:pt x="89" y="31"/>
                      <a:pt x="86" y="2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68"/>
              <p:cNvSpPr>
                <a:spLocks/>
              </p:cNvSpPr>
              <p:nvPr/>
            </p:nvSpPr>
            <p:spPr bwMode="auto">
              <a:xfrm>
                <a:off x="7995531" y="4374022"/>
                <a:ext cx="222678" cy="101549"/>
              </a:xfrm>
              <a:custGeom>
                <a:avLst/>
                <a:gdLst>
                  <a:gd name="T0" fmla="*/ 75 w 77"/>
                  <a:gd name="T1" fmla="*/ 21 h 35"/>
                  <a:gd name="T2" fmla="*/ 65 w 77"/>
                  <a:gd name="T3" fmla="*/ 24 h 35"/>
                  <a:gd name="T4" fmla="*/ 57 w 77"/>
                  <a:gd name="T5" fmla="*/ 0 h 35"/>
                  <a:gd name="T6" fmla="*/ 56 w 77"/>
                  <a:gd name="T7" fmla="*/ 0 h 35"/>
                  <a:gd name="T8" fmla="*/ 56 w 77"/>
                  <a:gd name="T9" fmla="*/ 0 h 35"/>
                  <a:gd name="T10" fmla="*/ 0 w 77"/>
                  <a:gd name="T11" fmla="*/ 17 h 35"/>
                  <a:gd name="T12" fmla="*/ 3 w 77"/>
                  <a:gd name="T13" fmla="*/ 27 h 35"/>
                  <a:gd name="T14" fmla="*/ 10 w 77"/>
                  <a:gd name="T15" fmla="*/ 20 h 35"/>
                  <a:gd name="T16" fmla="*/ 12 w 77"/>
                  <a:gd name="T17" fmla="*/ 16 h 35"/>
                  <a:gd name="T18" fmla="*/ 15 w 77"/>
                  <a:gd name="T19" fmla="*/ 17 h 35"/>
                  <a:gd name="T20" fmla="*/ 15 w 77"/>
                  <a:gd name="T21" fmla="*/ 17 h 35"/>
                  <a:gd name="T22" fmla="*/ 20 w 77"/>
                  <a:gd name="T23" fmla="*/ 12 h 35"/>
                  <a:gd name="T24" fmla="*/ 35 w 77"/>
                  <a:gd name="T25" fmla="*/ 20 h 35"/>
                  <a:gd name="T26" fmla="*/ 41 w 77"/>
                  <a:gd name="T27" fmla="*/ 21 h 35"/>
                  <a:gd name="T28" fmla="*/ 41 w 77"/>
                  <a:gd name="T29" fmla="*/ 21 h 35"/>
                  <a:gd name="T30" fmla="*/ 43 w 77"/>
                  <a:gd name="T31" fmla="*/ 24 h 35"/>
                  <a:gd name="T32" fmla="*/ 44 w 77"/>
                  <a:gd name="T33" fmla="*/ 25 h 35"/>
                  <a:gd name="T34" fmla="*/ 41 w 77"/>
                  <a:gd name="T35" fmla="*/ 31 h 35"/>
                  <a:gd name="T36" fmla="*/ 42 w 77"/>
                  <a:gd name="T37" fmla="*/ 32 h 35"/>
                  <a:gd name="T38" fmla="*/ 45 w 77"/>
                  <a:gd name="T39" fmla="*/ 29 h 35"/>
                  <a:gd name="T40" fmla="*/ 49 w 77"/>
                  <a:gd name="T41" fmla="*/ 33 h 35"/>
                  <a:gd name="T42" fmla="*/ 48 w 77"/>
                  <a:gd name="T43" fmla="*/ 30 h 35"/>
                  <a:gd name="T44" fmla="*/ 50 w 77"/>
                  <a:gd name="T45" fmla="*/ 33 h 35"/>
                  <a:gd name="T46" fmla="*/ 53 w 77"/>
                  <a:gd name="T47" fmla="*/ 32 h 35"/>
                  <a:gd name="T48" fmla="*/ 58 w 77"/>
                  <a:gd name="T49" fmla="*/ 34 h 35"/>
                  <a:gd name="T50" fmla="*/ 56 w 77"/>
                  <a:gd name="T51" fmla="*/ 31 h 35"/>
                  <a:gd name="T52" fmla="*/ 49 w 77"/>
                  <a:gd name="T53" fmla="*/ 24 h 35"/>
                  <a:gd name="T54" fmla="*/ 55 w 77"/>
                  <a:gd name="T55" fmla="*/ 29 h 35"/>
                  <a:gd name="T56" fmla="*/ 50 w 77"/>
                  <a:gd name="T57" fmla="*/ 22 h 35"/>
                  <a:gd name="T58" fmla="*/ 48 w 77"/>
                  <a:gd name="T59" fmla="*/ 16 h 35"/>
                  <a:gd name="T60" fmla="*/ 51 w 77"/>
                  <a:gd name="T61" fmla="*/ 16 h 35"/>
                  <a:gd name="T62" fmla="*/ 49 w 77"/>
                  <a:gd name="T63" fmla="*/ 15 h 35"/>
                  <a:gd name="T64" fmla="*/ 50 w 77"/>
                  <a:gd name="T65" fmla="*/ 15 h 35"/>
                  <a:gd name="T66" fmla="*/ 46 w 77"/>
                  <a:gd name="T67" fmla="*/ 13 h 35"/>
                  <a:gd name="T68" fmla="*/ 48 w 77"/>
                  <a:gd name="T69" fmla="*/ 12 h 35"/>
                  <a:gd name="T70" fmla="*/ 49 w 77"/>
                  <a:gd name="T71" fmla="*/ 9 h 35"/>
                  <a:gd name="T72" fmla="*/ 51 w 77"/>
                  <a:gd name="T73" fmla="*/ 10 h 35"/>
                  <a:gd name="T74" fmla="*/ 50 w 77"/>
                  <a:gd name="T75" fmla="*/ 6 h 35"/>
                  <a:gd name="T76" fmla="*/ 52 w 77"/>
                  <a:gd name="T77" fmla="*/ 8 h 35"/>
                  <a:gd name="T78" fmla="*/ 54 w 77"/>
                  <a:gd name="T79" fmla="*/ 2 h 35"/>
                  <a:gd name="T80" fmla="*/ 54 w 77"/>
                  <a:gd name="T81" fmla="*/ 5 h 35"/>
                  <a:gd name="T82" fmla="*/ 56 w 77"/>
                  <a:gd name="T83" fmla="*/ 2 h 35"/>
                  <a:gd name="T84" fmla="*/ 54 w 77"/>
                  <a:gd name="T85" fmla="*/ 7 h 35"/>
                  <a:gd name="T86" fmla="*/ 57 w 77"/>
                  <a:gd name="T87" fmla="*/ 6 h 35"/>
                  <a:gd name="T88" fmla="*/ 52 w 77"/>
                  <a:gd name="T89" fmla="*/ 9 h 35"/>
                  <a:gd name="T90" fmla="*/ 55 w 77"/>
                  <a:gd name="T91" fmla="*/ 15 h 35"/>
                  <a:gd name="T92" fmla="*/ 52 w 77"/>
                  <a:gd name="T93" fmla="*/ 18 h 35"/>
                  <a:gd name="T94" fmla="*/ 60 w 77"/>
                  <a:gd name="T95" fmla="*/ 22 h 35"/>
                  <a:gd name="T96" fmla="*/ 55 w 77"/>
                  <a:gd name="T97" fmla="*/ 26 h 35"/>
                  <a:gd name="T98" fmla="*/ 63 w 77"/>
                  <a:gd name="T99" fmla="*/ 25 h 35"/>
                  <a:gd name="T100" fmla="*/ 65 w 77"/>
                  <a:gd name="T101" fmla="*/ 28 h 35"/>
                  <a:gd name="T102" fmla="*/ 64 w 77"/>
                  <a:gd name="T103" fmla="*/ 30 h 35"/>
                  <a:gd name="T104" fmla="*/ 67 w 77"/>
                  <a:gd name="T105" fmla="*/ 30 h 35"/>
                  <a:gd name="T106" fmla="*/ 66 w 77"/>
                  <a:gd name="T107" fmla="*/ 34 h 35"/>
                  <a:gd name="T108" fmla="*/ 66 w 77"/>
                  <a:gd name="T109" fmla="*/ 34 h 35"/>
                  <a:gd name="T110" fmla="*/ 69 w 77"/>
                  <a:gd name="T111" fmla="*/ 33 h 35"/>
                  <a:gd name="T112" fmla="*/ 69 w 77"/>
                  <a:gd name="T113" fmla="*/ 33 h 35"/>
                  <a:gd name="T114" fmla="*/ 72 w 77"/>
                  <a:gd name="T115" fmla="*/ 31 h 35"/>
                  <a:gd name="T116" fmla="*/ 73 w 77"/>
                  <a:gd name="T117" fmla="*/ 29 h 35"/>
                  <a:gd name="T118" fmla="*/ 75 w 77"/>
                  <a:gd name="T119" fmla="*/ 2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7" h="35">
                    <a:moveTo>
                      <a:pt x="75" y="21"/>
                    </a:moveTo>
                    <a:cubicBezTo>
                      <a:pt x="73" y="22"/>
                      <a:pt x="66" y="24"/>
                      <a:pt x="65" y="24"/>
                    </a:cubicBezTo>
                    <a:cubicBezTo>
                      <a:pt x="64" y="23"/>
                      <a:pt x="56" y="7"/>
                      <a:pt x="57" y="0"/>
                    </a:cubicBezTo>
                    <a:cubicBezTo>
                      <a:pt x="56" y="0"/>
                      <a:pt x="56" y="0"/>
                      <a:pt x="56" y="0"/>
                    </a:cubicBezTo>
                    <a:cubicBezTo>
                      <a:pt x="56" y="0"/>
                      <a:pt x="56" y="0"/>
                      <a:pt x="56" y="0"/>
                    </a:cubicBezTo>
                    <a:cubicBezTo>
                      <a:pt x="38" y="6"/>
                      <a:pt x="19" y="12"/>
                      <a:pt x="0" y="17"/>
                    </a:cubicBezTo>
                    <a:cubicBezTo>
                      <a:pt x="1" y="20"/>
                      <a:pt x="2" y="24"/>
                      <a:pt x="3" y="27"/>
                    </a:cubicBezTo>
                    <a:cubicBezTo>
                      <a:pt x="5" y="25"/>
                      <a:pt x="9" y="21"/>
                      <a:pt x="10" y="20"/>
                    </a:cubicBezTo>
                    <a:cubicBezTo>
                      <a:pt x="11" y="19"/>
                      <a:pt x="10" y="15"/>
                      <a:pt x="12" y="16"/>
                    </a:cubicBezTo>
                    <a:cubicBezTo>
                      <a:pt x="18" y="17"/>
                      <a:pt x="10" y="17"/>
                      <a:pt x="15" y="17"/>
                    </a:cubicBezTo>
                    <a:cubicBezTo>
                      <a:pt x="15" y="17"/>
                      <a:pt x="15" y="17"/>
                      <a:pt x="15" y="17"/>
                    </a:cubicBezTo>
                    <a:cubicBezTo>
                      <a:pt x="18" y="16"/>
                      <a:pt x="18" y="14"/>
                      <a:pt x="20" y="12"/>
                    </a:cubicBezTo>
                    <a:cubicBezTo>
                      <a:pt x="23" y="8"/>
                      <a:pt x="35" y="20"/>
                      <a:pt x="35" y="20"/>
                    </a:cubicBezTo>
                    <a:cubicBezTo>
                      <a:pt x="41" y="20"/>
                      <a:pt x="35" y="19"/>
                      <a:pt x="41" y="21"/>
                    </a:cubicBezTo>
                    <a:cubicBezTo>
                      <a:pt x="41" y="21"/>
                      <a:pt x="41" y="21"/>
                      <a:pt x="41" y="21"/>
                    </a:cubicBezTo>
                    <a:cubicBezTo>
                      <a:pt x="43" y="18"/>
                      <a:pt x="44" y="21"/>
                      <a:pt x="43" y="24"/>
                    </a:cubicBezTo>
                    <a:cubicBezTo>
                      <a:pt x="44" y="24"/>
                      <a:pt x="44" y="25"/>
                      <a:pt x="44" y="25"/>
                    </a:cubicBezTo>
                    <a:cubicBezTo>
                      <a:pt x="43" y="27"/>
                      <a:pt x="41" y="28"/>
                      <a:pt x="41" y="31"/>
                    </a:cubicBezTo>
                    <a:cubicBezTo>
                      <a:pt x="41" y="31"/>
                      <a:pt x="41" y="32"/>
                      <a:pt x="42" y="32"/>
                    </a:cubicBezTo>
                    <a:cubicBezTo>
                      <a:pt x="43" y="32"/>
                      <a:pt x="44" y="30"/>
                      <a:pt x="45" y="29"/>
                    </a:cubicBezTo>
                    <a:cubicBezTo>
                      <a:pt x="47" y="29"/>
                      <a:pt x="48" y="34"/>
                      <a:pt x="49" y="33"/>
                    </a:cubicBezTo>
                    <a:cubicBezTo>
                      <a:pt x="49" y="32"/>
                      <a:pt x="48" y="31"/>
                      <a:pt x="48" y="30"/>
                    </a:cubicBezTo>
                    <a:cubicBezTo>
                      <a:pt x="48" y="29"/>
                      <a:pt x="49" y="32"/>
                      <a:pt x="50" y="33"/>
                    </a:cubicBezTo>
                    <a:cubicBezTo>
                      <a:pt x="51" y="33"/>
                      <a:pt x="52" y="32"/>
                      <a:pt x="53" y="32"/>
                    </a:cubicBezTo>
                    <a:cubicBezTo>
                      <a:pt x="56" y="33"/>
                      <a:pt x="55" y="32"/>
                      <a:pt x="58" y="34"/>
                    </a:cubicBezTo>
                    <a:cubicBezTo>
                      <a:pt x="59" y="35"/>
                      <a:pt x="57" y="32"/>
                      <a:pt x="56" y="31"/>
                    </a:cubicBezTo>
                    <a:cubicBezTo>
                      <a:pt x="54" y="28"/>
                      <a:pt x="40" y="27"/>
                      <a:pt x="49" y="24"/>
                    </a:cubicBezTo>
                    <a:cubicBezTo>
                      <a:pt x="51" y="23"/>
                      <a:pt x="52" y="30"/>
                      <a:pt x="55" y="29"/>
                    </a:cubicBezTo>
                    <a:cubicBezTo>
                      <a:pt x="56" y="29"/>
                      <a:pt x="50" y="23"/>
                      <a:pt x="50" y="22"/>
                    </a:cubicBezTo>
                    <a:cubicBezTo>
                      <a:pt x="49" y="13"/>
                      <a:pt x="47" y="23"/>
                      <a:pt x="48" y="16"/>
                    </a:cubicBezTo>
                    <a:cubicBezTo>
                      <a:pt x="48" y="15"/>
                      <a:pt x="50" y="17"/>
                      <a:pt x="51" y="16"/>
                    </a:cubicBezTo>
                    <a:cubicBezTo>
                      <a:pt x="51" y="15"/>
                      <a:pt x="49" y="16"/>
                      <a:pt x="49" y="15"/>
                    </a:cubicBezTo>
                    <a:cubicBezTo>
                      <a:pt x="48" y="15"/>
                      <a:pt x="50" y="16"/>
                      <a:pt x="50" y="15"/>
                    </a:cubicBezTo>
                    <a:cubicBezTo>
                      <a:pt x="51" y="14"/>
                      <a:pt x="45" y="13"/>
                      <a:pt x="46" y="13"/>
                    </a:cubicBezTo>
                    <a:cubicBezTo>
                      <a:pt x="47" y="12"/>
                      <a:pt x="47" y="12"/>
                      <a:pt x="48" y="12"/>
                    </a:cubicBezTo>
                    <a:cubicBezTo>
                      <a:pt x="48" y="12"/>
                      <a:pt x="48" y="11"/>
                      <a:pt x="49" y="9"/>
                    </a:cubicBezTo>
                    <a:cubicBezTo>
                      <a:pt x="49" y="8"/>
                      <a:pt x="50" y="10"/>
                      <a:pt x="51" y="10"/>
                    </a:cubicBezTo>
                    <a:cubicBezTo>
                      <a:pt x="51" y="9"/>
                      <a:pt x="50" y="7"/>
                      <a:pt x="50" y="6"/>
                    </a:cubicBezTo>
                    <a:cubicBezTo>
                      <a:pt x="51" y="6"/>
                      <a:pt x="51" y="9"/>
                      <a:pt x="52" y="8"/>
                    </a:cubicBezTo>
                    <a:cubicBezTo>
                      <a:pt x="53" y="6"/>
                      <a:pt x="53" y="1"/>
                      <a:pt x="54" y="2"/>
                    </a:cubicBezTo>
                    <a:cubicBezTo>
                      <a:pt x="55" y="3"/>
                      <a:pt x="53" y="5"/>
                      <a:pt x="54" y="5"/>
                    </a:cubicBezTo>
                    <a:cubicBezTo>
                      <a:pt x="55" y="5"/>
                      <a:pt x="56" y="1"/>
                      <a:pt x="56" y="2"/>
                    </a:cubicBezTo>
                    <a:cubicBezTo>
                      <a:pt x="56" y="4"/>
                      <a:pt x="54" y="5"/>
                      <a:pt x="54" y="7"/>
                    </a:cubicBezTo>
                    <a:cubicBezTo>
                      <a:pt x="54" y="8"/>
                      <a:pt x="58" y="6"/>
                      <a:pt x="57" y="6"/>
                    </a:cubicBezTo>
                    <a:cubicBezTo>
                      <a:pt x="55" y="9"/>
                      <a:pt x="53" y="6"/>
                      <a:pt x="52" y="9"/>
                    </a:cubicBezTo>
                    <a:cubicBezTo>
                      <a:pt x="51" y="18"/>
                      <a:pt x="58" y="10"/>
                      <a:pt x="55" y="15"/>
                    </a:cubicBezTo>
                    <a:cubicBezTo>
                      <a:pt x="54" y="16"/>
                      <a:pt x="49" y="15"/>
                      <a:pt x="52" y="18"/>
                    </a:cubicBezTo>
                    <a:cubicBezTo>
                      <a:pt x="53" y="18"/>
                      <a:pt x="61" y="18"/>
                      <a:pt x="60" y="22"/>
                    </a:cubicBezTo>
                    <a:cubicBezTo>
                      <a:pt x="60" y="23"/>
                      <a:pt x="54" y="24"/>
                      <a:pt x="55" y="26"/>
                    </a:cubicBezTo>
                    <a:cubicBezTo>
                      <a:pt x="58" y="31"/>
                      <a:pt x="61" y="29"/>
                      <a:pt x="63" y="25"/>
                    </a:cubicBezTo>
                    <a:cubicBezTo>
                      <a:pt x="64" y="25"/>
                      <a:pt x="65" y="28"/>
                      <a:pt x="65" y="28"/>
                    </a:cubicBezTo>
                    <a:cubicBezTo>
                      <a:pt x="65" y="29"/>
                      <a:pt x="64" y="29"/>
                      <a:pt x="64" y="30"/>
                    </a:cubicBezTo>
                    <a:cubicBezTo>
                      <a:pt x="65" y="29"/>
                      <a:pt x="66" y="29"/>
                      <a:pt x="67" y="30"/>
                    </a:cubicBezTo>
                    <a:cubicBezTo>
                      <a:pt x="67" y="32"/>
                      <a:pt x="65" y="33"/>
                      <a:pt x="66" y="34"/>
                    </a:cubicBezTo>
                    <a:cubicBezTo>
                      <a:pt x="66" y="34"/>
                      <a:pt x="66" y="34"/>
                      <a:pt x="66" y="34"/>
                    </a:cubicBezTo>
                    <a:cubicBezTo>
                      <a:pt x="67" y="34"/>
                      <a:pt x="68" y="33"/>
                      <a:pt x="69" y="33"/>
                    </a:cubicBezTo>
                    <a:cubicBezTo>
                      <a:pt x="69" y="33"/>
                      <a:pt x="69" y="33"/>
                      <a:pt x="69" y="33"/>
                    </a:cubicBezTo>
                    <a:cubicBezTo>
                      <a:pt x="70" y="32"/>
                      <a:pt x="71" y="32"/>
                      <a:pt x="72" y="31"/>
                    </a:cubicBezTo>
                    <a:cubicBezTo>
                      <a:pt x="73" y="30"/>
                      <a:pt x="73" y="30"/>
                      <a:pt x="73" y="29"/>
                    </a:cubicBezTo>
                    <a:cubicBezTo>
                      <a:pt x="74" y="23"/>
                      <a:pt x="77" y="22"/>
                      <a:pt x="75" y="21"/>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69"/>
              <p:cNvSpPr>
                <a:spLocks/>
              </p:cNvSpPr>
              <p:nvPr/>
            </p:nvSpPr>
            <p:spPr bwMode="auto">
              <a:xfrm>
                <a:off x="8114211" y="4426629"/>
                <a:ext cx="8565" cy="17130"/>
              </a:xfrm>
              <a:custGeom>
                <a:avLst/>
                <a:gdLst>
                  <a:gd name="T0" fmla="*/ 0 w 3"/>
                  <a:gd name="T1" fmla="*/ 3 h 6"/>
                  <a:gd name="T2" fmla="*/ 0 w 3"/>
                  <a:gd name="T3" fmla="*/ 3 h 6"/>
                  <a:gd name="T4" fmla="*/ 1 w 3"/>
                  <a:gd name="T5" fmla="*/ 4 h 6"/>
                  <a:gd name="T6" fmla="*/ 1 w 3"/>
                  <a:gd name="T7" fmla="*/ 3 h 6"/>
                  <a:gd name="T8" fmla="*/ 2 w 3"/>
                  <a:gd name="T9" fmla="*/ 6 h 6"/>
                  <a:gd name="T10" fmla="*/ 0 w 3"/>
                  <a:gd name="T11" fmla="*/ 3 h 6"/>
                </a:gdLst>
                <a:ahLst/>
                <a:cxnLst>
                  <a:cxn ang="0">
                    <a:pos x="T0" y="T1"/>
                  </a:cxn>
                  <a:cxn ang="0">
                    <a:pos x="T2" y="T3"/>
                  </a:cxn>
                  <a:cxn ang="0">
                    <a:pos x="T4" y="T5"/>
                  </a:cxn>
                  <a:cxn ang="0">
                    <a:pos x="T6" y="T7"/>
                  </a:cxn>
                  <a:cxn ang="0">
                    <a:pos x="T8" y="T9"/>
                  </a:cxn>
                  <a:cxn ang="0">
                    <a:pos x="T10" y="T11"/>
                  </a:cxn>
                </a:cxnLst>
                <a:rect l="0" t="0" r="r" b="b"/>
                <a:pathLst>
                  <a:path w="3" h="6">
                    <a:moveTo>
                      <a:pt x="0" y="3"/>
                    </a:moveTo>
                    <a:cubicBezTo>
                      <a:pt x="0" y="3"/>
                      <a:pt x="0" y="3"/>
                      <a:pt x="0" y="3"/>
                    </a:cubicBezTo>
                    <a:cubicBezTo>
                      <a:pt x="0" y="3"/>
                      <a:pt x="0" y="4"/>
                      <a:pt x="1" y="4"/>
                    </a:cubicBezTo>
                    <a:cubicBezTo>
                      <a:pt x="1" y="4"/>
                      <a:pt x="1" y="4"/>
                      <a:pt x="1" y="3"/>
                    </a:cubicBezTo>
                    <a:cubicBezTo>
                      <a:pt x="1" y="2"/>
                      <a:pt x="2" y="4"/>
                      <a:pt x="2" y="6"/>
                    </a:cubicBezTo>
                    <a:cubicBezTo>
                      <a:pt x="3" y="3"/>
                      <a:pt x="2" y="0"/>
                      <a:pt x="0" y="3"/>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70"/>
              <p:cNvSpPr>
                <a:spLocks/>
              </p:cNvSpPr>
              <p:nvPr/>
            </p:nvSpPr>
            <p:spPr bwMode="auto">
              <a:xfrm>
                <a:off x="7891533" y="4704362"/>
                <a:ext cx="243474" cy="178629"/>
              </a:xfrm>
              <a:custGeom>
                <a:avLst/>
                <a:gdLst>
                  <a:gd name="T0" fmla="*/ 57 w 84"/>
                  <a:gd name="T1" fmla="*/ 62 h 62"/>
                  <a:gd name="T2" fmla="*/ 57 w 84"/>
                  <a:gd name="T3" fmla="*/ 62 h 62"/>
                  <a:gd name="T4" fmla="*/ 59 w 84"/>
                  <a:gd name="T5" fmla="*/ 56 h 62"/>
                  <a:gd name="T6" fmla="*/ 58 w 84"/>
                  <a:gd name="T7" fmla="*/ 54 h 62"/>
                  <a:gd name="T8" fmla="*/ 58 w 84"/>
                  <a:gd name="T9" fmla="*/ 51 h 62"/>
                  <a:gd name="T10" fmla="*/ 59 w 84"/>
                  <a:gd name="T11" fmla="*/ 51 h 62"/>
                  <a:gd name="T12" fmla="*/ 58 w 84"/>
                  <a:gd name="T13" fmla="*/ 51 h 62"/>
                  <a:gd name="T14" fmla="*/ 62 w 84"/>
                  <a:gd name="T15" fmla="*/ 50 h 62"/>
                  <a:gd name="T16" fmla="*/ 70 w 84"/>
                  <a:gd name="T17" fmla="*/ 43 h 62"/>
                  <a:gd name="T18" fmla="*/ 68 w 84"/>
                  <a:gd name="T19" fmla="*/ 40 h 62"/>
                  <a:gd name="T20" fmla="*/ 70 w 84"/>
                  <a:gd name="T21" fmla="*/ 42 h 62"/>
                  <a:gd name="T22" fmla="*/ 77 w 84"/>
                  <a:gd name="T23" fmla="*/ 32 h 62"/>
                  <a:gd name="T24" fmla="*/ 76 w 84"/>
                  <a:gd name="T25" fmla="*/ 27 h 62"/>
                  <a:gd name="T26" fmla="*/ 77 w 84"/>
                  <a:gd name="T27" fmla="*/ 25 h 62"/>
                  <a:gd name="T28" fmla="*/ 78 w 84"/>
                  <a:gd name="T29" fmla="*/ 30 h 62"/>
                  <a:gd name="T30" fmla="*/ 78 w 84"/>
                  <a:gd name="T31" fmla="*/ 25 h 62"/>
                  <a:gd name="T32" fmla="*/ 79 w 84"/>
                  <a:gd name="T33" fmla="*/ 23 h 62"/>
                  <a:gd name="T34" fmla="*/ 84 w 84"/>
                  <a:gd name="T35" fmla="*/ 14 h 62"/>
                  <a:gd name="T36" fmla="*/ 84 w 84"/>
                  <a:gd name="T37" fmla="*/ 13 h 62"/>
                  <a:gd name="T38" fmla="*/ 62 w 84"/>
                  <a:gd name="T39" fmla="*/ 1 h 62"/>
                  <a:gd name="T40" fmla="*/ 43 w 84"/>
                  <a:gd name="T41" fmla="*/ 5 h 62"/>
                  <a:gd name="T42" fmla="*/ 43 w 84"/>
                  <a:gd name="T43" fmla="*/ 3 h 62"/>
                  <a:gd name="T44" fmla="*/ 39 w 84"/>
                  <a:gd name="T45" fmla="*/ 0 h 62"/>
                  <a:gd name="T46" fmla="*/ 38 w 84"/>
                  <a:gd name="T47" fmla="*/ 2 h 62"/>
                  <a:gd name="T48" fmla="*/ 37 w 84"/>
                  <a:gd name="T49" fmla="*/ 0 h 62"/>
                  <a:gd name="T50" fmla="*/ 30 w 84"/>
                  <a:gd name="T51" fmla="*/ 1 h 62"/>
                  <a:gd name="T52" fmla="*/ 5 w 84"/>
                  <a:gd name="T53" fmla="*/ 12 h 62"/>
                  <a:gd name="T54" fmla="*/ 5 w 84"/>
                  <a:gd name="T55" fmla="*/ 20 h 62"/>
                  <a:gd name="T56" fmla="*/ 12 w 84"/>
                  <a:gd name="T57" fmla="*/ 24 h 62"/>
                  <a:gd name="T58" fmla="*/ 12 w 84"/>
                  <a:gd name="T59" fmla="*/ 23 h 62"/>
                  <a:gd name="T60" fmla="*/ 18 w 84"/>
                  <a:gd name="T61" fmla="*/ 29 h 62"/>
                  <a:gd name="T62" fmla="*/ 26 w 84"/>
                  <a:gd name="T63" fmla="*/ 35 h 62"/>
                  <a:gd name="T64" fmla="*/ 26 w 84"/>
                  <a:gd name="T65" fmla="*/ 35 h 62"/>
                  <a:gd name="T66" fmla="*/ 41 w 84"/>
                  <a:gd name="T67" fmla="*/ 45 h 62"/>
                  <a:gd name="T68" fmla="*/ 45 w 84"/>
                  <a:gd name="T69" fmla="*/ 52 h 62"/>
                  <a:gd name="T70" fmla="*/ 57 w 84"/>
                  <a:gd name="T7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62">
                    <a:moveTo>
                      <a:pt x="57" y="62"/>
                    </a:moveTo>
                    <a:cubicBezTo>
                      <a:pt x="57" y="62"/>
                      <a:pt x="57" y="62"/>
                      <a:pt x="57" y="62"/>
                    </a:cubicBezTo>
                    <a:cubicBezTo>
                      <a:pt x="58" y="59"/>
                      <a:pt x="59" y="57"/>
                      <a:pt x="59" y="56"/>
                    </a:cubicBezTo>
                    <a:cubicBezTo>
                      <a:pt x="59" y="56"/>
                      <a:pt x="59" y="55"/>
                      <a:pt x="58" y="54"/>
                    </a:cubicBezTo>
                    <a:cubicBezTo>
                      <a:pt x="59" y="54"/>
                      <a:pt x="57" y="52"/>
                      <a:pt x="58" y="51"/>
                    </a:cubicBezTo>
                    <a:cubicBezTo>
                      <a:pt x="58" y="51"/>
                      <a:pt x="59" y="51"/>
                      <a:pt x="59" y="51"/>
                    </a:cubicBezTo>
                    <a:cubicBezTo>
                      <a:pt x="59" y="51"/>
                      <a:pt x="58" y="51"/>
                      <a:pt x="58" y="51"/>
                    </a:cubicBezTo>
                    <a:cubicBezTo>
                      <a:pt x="56" y="49"/>
                      <a:pt x="61" y="51"/>
                      <a:pt x="62" y="50"/>
                    </a:cubicBezTo>
                    <a:cubicBezTo>
                      <a:pt x="65" y="48"/>
                      <a:pt x="70" y="44"/>
                      <a:pt x="70" y="43"/>
                    </a:cubicBezTo>
                    <a:cubicBezTo>
                      <a:pt x="70" y="42"/>
                      <a:pt x="68" y="42"/>
                      <a:pt x="68" y="40"/>
                    </a:cubicBezTo>
                    <a:cubicBezTo>
                      <a:pt x="68" y="40"/>
                      <a:pt x="69" y="42"/>
                      <a:pt x="70" y="42"/>
                    </a:cubicBezTo>
                    <a:cubicBezTo>
                      <a:pt x="70" y="42"/>
                      <a:pt x="77" y="32"/>
                      <a:pt x="77" y="32"/>
                    </a:cubicBezTo>
                    <a:cubicBezTo>
                      <a:pt x="78" y="30"/>
                      <a:pt x="78" y="33"/>
                      <a:pt x="76" y="27"/>
                    </a:cubicBezTo>
                    <a:cubicBezTo>
                      <a:pt x="76" y="26"/>
                      <a:pt x="77" y="25"/>
                      <a:pt x="77" y="25"/>
                    </a:cubicBezTo>
                    <a:cubicBezTo>
                      <a:pt x="78" y="26"/>
                      <a:pt x="77" y="29"/>
                      <a:pt x="78" y="30"/>
                    </a:cubicBezTo>
                    <a:cubicBezTo>
                      <a:pt x="80" y="30"/>
                      <a:pt x="78" y="27"/>
                      <a:pt x="78" y="25"/>
                    </a:cubicBezTo>
                    <a:cubicBezTo>
                      <a:pt x="78" y="24"/>
                      <a:pt x="79" y="24"/>
                      <a:pt x="79" y="23"/>
                    </a:cubicBezTo>
                    <a:cubicBezTo>
                      <a:pt x="80" y="20"/>
                      <a:pt x="84" y="15"/>
                      <a:pt x="84" y="14"/>
                    </a:cubicBezTo>
                    <a:cubicBezTo>
                      <a:pt x="84" y="14"/>
                      <a:pt x="84" y="13"/>
                      <a:pt x="84" y="13"/>
                    </a:cubicBezTo>
                    <a:cubicBezTo>
                      <a:pt x="78" y="10"/>
                      <a:pt x="68" y="2"/>
                      <a:pt x="62" y="1"/>
                    </a:cubicBezTo>
                    <a:cubicBezTo>
                      <a:pt x="56" y="0"/>
                      <a:pt x="48" y="7"/>
                      <a:pt x="43" y="5"/>
                    </a:cubicBezTo>
                    <a:cubicBezTo>
                      <a:pt x="42" y="5"/>
                      <a:pt x="43" y="4"/>
                      <a:pt x="43" y="3"/>
                    </a:cubicBezTo>
                    <a:cubicBezTo>
                      <a:pt x="42" y="2"/>
                      <a:pt x="41" y="1"/>
                      <a:pt x="39" y="0"/>
                    </a:cubicBezTo>
                    <a:cubicBezTo>
                      <a:pt x="39" y="0"/>
                      <a:pt x="39" y="2"/>
                      <a:pt x="38" y="2"/>
                    </a:cubicBezTo>
                    <a:cubicBezTo>
                      <a:pt x="38" y="2"/>
                      <a:pt x="38" y="0"/>
                      <a:pt x="37" y="0"/>
                    </a:cubicBezTo>
                    <a:cubicBezTo>
                      <a:pt x="35" y="0"/>
                      <a:pt x="32" y="1"/>
                      <a:pt x="30" y="1"/>
                    </a:cubicBezTo>
                    <a:cubicBezTo>
                      <a:pt x="20" y="3"/>
                      <a:pt x="13" y="6"/>
                      <a:pt x="5" y="12"/>
                    </a:cubicBezTo>
                    <a:cubicBezTo>
                      <a:pt x="2" y="17"/>
                      <a:pt x="0" y="18"/>
                      <a:pt x="5" y="20"/>
                    </a:cubicBezTo>
                    <a:cubicBezTo>
                      <a:pt x="9" y="22"/>
                      <a:pt x="10" y="20"/>
                      <a:pt x="12" y="24"/>
                    </a:cubicBezTo>
                    <a:cubicBezTo>
                      <a:pt x="12" y="23"/>
                      <a:pt x="12" y="23"/>
                      <a:pt x="12" y="23"/>
                    </a:cubicBezTo>
                    <a:cubicBezTo>
                      <a:pt x="16" y="27"/>
                      <a:pt x="14" y="25"/>
                      <a:pt x="18" y="29"/>
                    </a:cubicBezTo>
                    <a:cubicBezTo>
                      <a:pt x="21" y="31"/>
                      <a:pt x="24" y="32"/>
                      <a:pt x="26" y="35"/>
                    </a:cubicBezTo>
                    <a:cubicBezTo>
                      <a:pt x="26" y="35"/>
                      <a:pt x="26" y="35"/>
                      <a:pt x="26" y="35"/>
                    </a:cubicBezTo>
                    <a:cubicBezTo>
                      <a:pt x="31" y="39"/>
                      <a:pt x="36" y="41"/>
                      <a:pt x="41" y="45"/>
                    </a:cubicBezTo>
                    <a:cubicBezTo>
                      <a:pt x="43" y="46"/>
                      <a:pt x="43" y="50"/>
                      <a:pt x="45" y="52"/>
                    </a:cubicBezTo>
                    <a:cubicBezTo>
                      <a:pt x="49" y="56"/>
                      <a:pt x="52" y="60"/>
                      <a:pt x="57" y="62"/>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71"/>
              <p:cNvSpPr>
                <a:spLocks/>
              </p:cNvSpPr>
              <p:nvPr/>
            </p:nvSpPr>
            <p:spPr bwMode="auto">
              <a:xfrm>
                <a:off x="7331175" y="4110969"/>
                <a:ext cx="263049" cy="260603"/>
              </a:xfrm>
              <a:custGeom>
                <a:avLst/>
                <a:gdLst>
                  <a:gd name="T0" fmla="*/ 88 w 91"/>
                  <a:gd name="T1" fmla="*/ 54 h 90"/>
                  <a:gd name="T2" fmla="*/ 90 w 91"/>
                  <a:gd name="T3" fmla="*/ 35 h 90"/>
                  <a:gd name="T4" fmla="*/ 81 w 91"/>
                  <a:gd name="T5" fmla="*/ 40 h 90"/>
                  <a:gd name="T6" fmla="*/ 84 w 91"/>
                  <a:gd name="T7" fmla="*/ 29 h 90"/>
                  <a:gd name="T8" fmla="*/ 84 w 91"/>
                  <a:gd name="T9" fmla="*/ 25 h 90"/>
                  <a:gd name="T10" fmla="*/ 80 w 91"/>
                  <a:gd name="T11" fmla="*/ 25 h 90"/>
                  <a:gd name="T12" fmla="*/ 65 w 91"/>
                  <a:gd name="T13" fmla="*/ 14 h 90"/>
                  <a:gd name="T14" fmla="*/ 41 w 91"/>
                  <a:gd name="T15" fmla="*/ 7 h 90"/>
                  <a:gd name="T16" fmla="*/ 39 w 91"/>
                  <a:gd name="T17" fmla="*/ 7 h 90"/>
                  <a:gd name="T18" fmla="*/ 33 w 91"/>
                  <a:gd name="T19" fmla="*/ 7 h 90"/>
                  <a:gd name="T20" fmla="*/ 32 w 91"/>
                  <a:gd name="T21" fmla="*/ 8 h 90"/>
                  <a:gd name="T22" fmla="*/ 33 w 91"/>
                  <a:gd name="T23" fmla="*/ 0 h 90"/>
                  <a:gd name="T24" fmla="*/ 18 w 91"/>
                  <a:gd name="T25" fmla="*/ 5 h 90"/>
                  <a:gd name="T26" fmla="*/ 16 w 91"/>
                  <a:gd name="T27" fmla="*/ 6 h 90"/>
                  <a:gd name="T28" fmla="*/ 14 w 91"/>
                  <a:gd name="T29" fmla="*/ 9 h 90"/>
                  <a:gd name="T30" fmla="*/ 16 w 91"/>
                  <a:gd name="T31" fmla="*/ 21 h 90"/>
                  <a:gd name="T32" fmla="*/ 12 w 91"/>
                  <a:gd name="T33" fmla="*/ 35 h 90"/>
                  <a:gd name="T34" fmla="*/ 12 w 91"/>
                  <a:gd name="T35" fmla="*/ 49 h 90"/>
                  <a:gd name="T36" fmla="*/ 16 w 91"/>
                  <a:gd name="T37" fmla="*/ 51 h 90"/>
                  <a:gd name="T38" fmla="*/ 15 w 91"/>
                  <a:gd name="T39" fmla="*/ 51 h 90"/>
                  <a:gd name="T40" fmla="*/ 23 w 91"/>
                  <a:gd name="T41" fmla="*/ 54 h 90"/>
                  <a:gd name="T42" fmla="*/ 23 w 91"/>
                  <a:gd name="T43" fmla="*/ 54 h 90"/>
                  <a:gd name="T44" fmla="*/ 35 w 91"/>
                  <a:gd name="T45" fmla="*/ 63 h 90"/>
                  <a:gd name="T46" fmla="*/ 37 w 91"/>
                  <a:gd name="T47" fmla="*/ 65 h 90"/>
                  <a:gd name="T48" fmla="*/ 37 w 91"/>
                  <a:gd name="T49" fmla="*/ 66 h 90"/>
                  <a:gd name="T50" fmla="*/ 37 w 91"/>
                  <a:gd name="T51" fmla="*/ 67 h 90"/>
                  <a:gd name="T52" fmla="*/ 38 w 91"/>
                  <a:gd name="T53" fmla="*/ 69 h 90"/>
                  <a:gd name="T54" fmla="*/ 39 w 91"/>
                  <a:gd name="T55" fmla="*/ 72 h 90"/>
                  <a:gd name="T56" fmla="*/ 39 w 91"/>
                  <a:gd name="T57" fmla="*/ 74 h 90"/>
                  <a:gd name="T58" fmla="*/ 41 w 91"/>
                  <a:gd name="T59" fmla="*/ 79 h 90"/>
                  <a:gd name="T60" fmla="*/ 41 w 91"/>
                  <a:gd name="T61" fmla="*/ 81 h 90"/>
                  <a:gd name="T62" fmla="*/ 50 w 91"/>
                  <a:gd name="T63" fmla="*/ 90 h 90"/>
                  <a:gd name="T64" fmla="*/ 50 w 91"/>
                  <a:gd name="T65" fmla="*/ 90 h 90"/>
                  <a:gd name="T66" fmla="*/ 91 w 91"/>
                  <a:gd name="T67" fmla="*/ 83 h 90"/>
                  <a:gd name="T68" fmla="*/ 88 w 91"/>
                  <a:gd name="T69" fmla="*/ 5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1" h="90">
                    <a:moveTo>
                      <a:pt x="88" y="54"/>
                    </a:moveTo>
                    <a:cubicBezTo>
                      <a:pt x="88" y="53"/>
                      <a:pt x="91" y="35"/>
                      <a:pt x="90" y="35"/>
                    </a:cubicBezTo>
                    <a:cubicBezTo>
                      <a:pt x="85" y="34"/>
                      <a:pt x="82" y="45"/>
                      <a:pt x="81" y="40"/>
                    </a:cubicBezTo>
                    <a:cubicBezTo>
                      <a:pt x="80" y="38"/>
                      <a:pt x="82" y="33"/>
                      <a:pt x="84" y="29"/>
                    </a:cubicBezTo>
                    <a:cubicBezTo>
                      <a:pt x="82" y="28"/>
                      <a:pt x="84" y="28"/>
                      <a:pt x="84" y="25"/>
                    </a:cubicBezTo>
                    <a:cubicBezTo>
                      <a:pt x="84" y="23"/>
                      <a:pt x="80" y="27"/>
                      <a:pt x="80" y="25"/>
                    </a:cubicBezTo>
                    <a:cubicBezTo>
                      <a:pt x="80" y="15"/>
                      <a:pt x="75" y="14"/>
                      <a:pt x="65" y="14"/>
                    </a:cubicBezTo>
                    <a:cubicBezTo>
                      <a:pt x="57" y="12"/>
                      <a:pt x="44" y="13"/>
                      <a:pt x="41" y="7"/>
                    </a:cubicBezTo>
                    <a:cubicBezTo>
                      <a:pt x="40" y="7"/>
                      <a:pt x="40" y="7"/>
                      <a:pt x="39" y="7"/>
                    </a:cubicBezTo>
                    <a:cubicBezTo>
                      <a:pt x="33" y="6"/>
                      <a:pt x="37" y="5"/>
                      <a:pt x="33" y="7"/>
                    </a:cubicBezTo>
                    <a:cubicBezTo>
                      <a:pt x="33" y="8"/>
                      <a:pt x="32" y="8"/>
                      <a:pt x="32" y="8"/>
                    </a:cubicBezTo>
                    <a:cubicBezTo>
                      <a:pt x="32" y="7"/>
                      <a:pt x="36" y="0"/>
                      <a:pt x="33" y="0"/>
                    </a:cubicBezTo>
                    <a:cubicBezTo>
                      <a:pt x="30" y="0"/>
                      <a:pt x="20" y="11"/>
                      <a:pt x="18" y="5"/>
                    </a:cubicBezTo>
                    <a:cubicBezTo>
                      <a:pt x="16" y="6"/>
                      <a:pt x="16" y="6"/>
                      <a:pt x="16" y="6"/>
                    </a:cubicBezTo>
                    <a:cubicBezTo>
                      <a:pt x="15" y="9"/>
                      <a:pt x="16" y="9"/>
                      <a:pt x="14" y="9"/>
                    </a:cubicBezTo>
                    <a:cubicBezTo>
                      <a:pt x="14" y="13"/>
                      <a:pt x="15" y="17"/>
                      <a:pt x="16" y="21"/>
                    </a:cubicBezTo>
                    <a:cubicBezTo>
                      <a:pt x="0" y="34"/>
                      <a:pt x="11" y="29"/>
                      <a:pt x="12" y="35"/>
                    </a:cubicBezTo>
                    <a:cubicBezTo>
                      <a:pt x="13" y="38"/>
                      <a:pt x="12" y="45"/>
                      <a:pt x="12" y="49"/>
                    </a:cubicBezTo>
                    <a:cubicBezTo>
                      <a:pt x="13" y="50"/>
                      <a:pt x="14" y="50"/>
                      <a:pt x="16" y="51"/>
                    </a:cubicBezTo>
                    <a:cubicBezTo>
                      <a:pt x="15" y="51"/>
                      <a:pt x="15" y="51"/>
                      <a:pt x="15" y="51"/>
                    </a:cubicBezTo>
                    <a:cubicBezTo>
                      <a:pt x="19" y="52"/>
                      <a:pt x="20" y="53"/>
                      <a:pt x="23" y="54"/>
                    </a:cubicBezTo>
                    <a:cubicBezTo>
                      <a:pt x="23" y="54"/>
                      <a:pt x="23" y="54"/>
                      <a:pt x="23" y="54"/>
                    </a:cubicBezTo>
                    <a:cubicBezTo>
                      <a:pt x="27" y="56"/>
                      <a:pt x="32" y="60"/>
                      <a:pt x="35" y="63"/>
                    </a:cubicBezTo>
                    <a:cubicBezTo>
                      <a:pt x="36" y="64"/>
                      <a:pt x="37" y="64"/>
                      <a:pt x="37" y="65"/>
                    </a:cubicBezTo>
                    <a:cubicBezTo>
                      <a:pt x="37" y="66"/>
                      <a:pt x="37" y="66"/>
                      <a:pt x="37" y="66"/>
                    </a:cubicBezTo>
                    <a:cubicBezTo>
                      <a:pt x="37" y="67"/>
                      <a:pt x="37" y="67"/>
                      <a:pt x="37" y="67"/>
                    </a:cubicBezTo>
                    <a:cubicBezTo>
                      <a:pt x="37" y="67"/>
                      <a:pt x="38" y="68"/>
                      <a:pt x="38" y="69"/>
                    </a:cubicBezTo>
                    <a:cubicBezTo>
                      <a:pt x="38" y="70"/>
                      <a:pt x="38" y="71"/>
                      <a:pt x="39" y="72"/>
                    </a:cubicBezTo>
                    <a:cubicBezTo>
                      <a:pt x="39" y="73"/>
                      <a:pt x="39" y="73"/>
                      <a:pt x="39" y="74"/>
                    </a:cubicBezTo>
                    <a:cubicBezTo>
                      <a:pt x="43" y="76"/>
                      <a:pt x="40" y="76"/>
                      <a:pt x="41" y="79"/>
                    </a:cubicBezTo>
                    <a:cubicBezTo>
                      <a:pt x="41" y="80"/>
                      <a:pt x="41" y="80"/>
                      <a:pt x="41" y="81"/>
                    </a:cubicBezTo>
                    <a:cubicBezTo>
                      <a:pt x="42" y="84"/>
                      <a:pt x="46" y="87"/>
                      <a:pt x="50" y="90"/>
                    </a:cubicBezTo>
                    <a:cubicBezTo>
                      <a:pt x="50" y="90"/>
                      <a:pt x="50" y="90"/>
                      <a:pt x="50" y="90"/>
                    </a:cubicBezTo>
                    <a:cubicBezTo>
                      <a:pt x="64" y="87"/>
                      <a:pt x="78" y="85"/>
                      <a:pt x="91" y="83"/>
                    </a:cubicBezTo>
                    <a:cubicBezTo>
                      <a:pt x="89" y="74"/>
                      <a:pt x="88" y="63"/>
                      <a:pt x="88" y="5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72"/>
              <p:cNvSpPr>
                <a:spLocks noEditPoints="1"/>
              </p:cNvSpPr>
              <p:nvPr/>
            </p:nvSpPr>
            <p:spPr bwMode="auto">
              <a:xfrm>
                <a:off x="7857277" y="4420513"/>
                <a:ext cx="358482" cy="231241"/>
              </a:xfrm>
              <a:custGeom>
                <a:avLst/>
                <a:gdLst>
                  <a:gd name="T0" fmla="*/ 117 w 124"/>
                  <a:gd name="T1" fmla="*/ 17 h 80"/>
                  <a:gd name="T2" fmla="*/ 117 w 124"/>
                  <a:gd name="T3" fmla="*/ 17 h 80"/>
                  <a:gd name="T4" fmla="*/ 120 w 124"/>
                  <a:gd name="T5" fmla="*/ 15 h 80"/>
                  <a:gd name="T6" fmla="*/ 118 w 124"/>
                  <a:gd name="T7" fmla="*/ 32 h 80"/>
                  <a:gd name="T8" fmla="*/ 118 w 124"/>
                  <a:gd name="T9" fmla="*/ 34 h 80"/>
                  <a:gd name="T10" fmla="*/ 117 w 124"/>
                  <a:gd name="T11" fmla="*/ 17 h 80"/>
                  <a:gd name="T12" fmla="*/ 121 w 124"/>
                  <a:gd name="T13" fmla="*/ 46 h 80"/>
                  <a:gd name="T14" fmla="*/ 120 w 124"/>
                  <a:gd name="T15" fmla="*/ 46 h 80"/>
                  <a:gd name="T16" fmla="*/ 122 w 124"/>
                  <a:gd name="T17" fmla="*/ 46 h 80"/>
                  <a:gd name="T18" fmla="*/ 121 w 124"/>
                  <a:gd name="T19" fmla="*/ 42 h 80"/>
                  <a:gd name="T20" fmla="*/ 123 w 124"/>
                  <a:gd name="T21" fmla="*/ 46 h 80"/>
                  <a:gd name="T22" fmla="*/ 123 w 124"/>
                  <a:gd name="T23" fmla="*/ 46 h 80"/>
                  <a:gd name="T24" fmla="*/ 124 w 124"/>
                  <a:gd name="T25" fmla="*/ 45 h 80"/>
                  <a:gd name="T26" fmla="*/ 119 w 124"/>
                  <a:gd name="T27" fmla="*/ 39 h 80"/>
                  <a:gd name="T28" fmla="*/ 111 w 124"/>
                  <a:gd name="T29" fmla="*/ 43 h 80"/>
                  <a:gd name="T30" fmla="*/ 109 w 124"/>
                  <a:gd name="T31" fmla="*/ 40 h 80"/>
                  <a:gd name="T32" fmla="*/ 107 w 124"/>
                  <a:gd name="T33" fmla="*/ 37 h 80"/>
                  <a:gd name="T34" fmla="*/ 96 w 124"/>
                  <a:gd name="T35" fmla="*/ 38 h 80"/>
                  <a:gd name="T36" fmla="*/ 99 w 124"/>
                  <a:gd name="T37" fmla="*/ 36 h 80"/>
                  <a:gd name="T38" fmla="*/ 107 w 124"/>
                  <a:gd name="T39" fmla="*/ 36 h 80"/>
                  <a:gd name="T40" fmla="*/ 112 w 124"/>
                  <a:gd name="T41" fmla="*/ 40 h 80"/>
                  <a:gd name="T42" fmla="*/ 112 w 124"/>
                  <a:gd name="T43" fmla="*/ 37 h 80"/>
                  <a:gd name="T44" fmla="*/ 102 w 124"/>
                  <a:gd name="T45" fmla="*/ 32 h 80"/>
                  <a:gd name="T46" fmla="*/ 105 w 124"/>
                  <a:gd name="T47" fmla="*/ 32 h 80"/>
                  <a:gd name="T48" fmla="*/ 112 w 124"/>
                  <a:gd name="T49" fmla="*/ 32 h 80"/>
                  <a:gd name="T50" fmla="*/ 98 w 124"/>
                  <a:gd name="T51" fmla="*/ 23 h 80"/>
                  <a:gd name="T52" fmla="*/ 93 w 124"/>
                  <a:gd name="T53" fmla="*/ 20 h 80"/>
                  <a:gd name="T54" fmla="*/ 106 w 124"/>
                  <a:gd name="T55" fmla="*/ 26 h 80"/>
                  <a:gd name="T56" fmla="*/ 109 w 124"/>
                  <a:gd name="T57" fmla="*/ 27 h 80"/>
                  <a:gd name="T58" fmla="*/ 101 w 124"/>
                  <a:gd name="T59" fmla="*/ 18 h 80"/>
                  <a:gd name="T60" fmla="*/ 96 w 124"/>
                  <a:gd name="T61" fmla="*/ 19 h 80"/>
                  <a:gd name="T62" fmla="*/ 93 w 124"/>
                  <a:gd name="T63" fmla="*/ 15 h 80"/>
                  <a:gd name="T64" fmla="*/ 89 w 124"/>
                  <a:gd name="T65" fmla="*/ 18 h 80"/>
                  <a:gd name="T66" fmla="*/ 89 w 124"/>
                  <a:gd name="T67" fmla="*/ 13 h 80"/>
                  <a:gd name="T68" fmla="*/ 89 w 124"/>
                  <a:gd name="T69" fmla="*/ 13 h 80"/>
                  <a:gd name="T70" fmla="*/ 89 w 124"/>
                  <a:gd name="T71" fmla="*/ 13 h 80"/>
                  <a:gd name="T72" fmla="*/ 90 w 124"/>
                  <a:gd name="T73" fmla="*/ 6 h 80"/>
                  <a:gd name="T74" fmla="*/ 83 w 124"/>
                  <a:gd name="T75" fmla="*/ 4 h 80"/>
                  <a:gd name="T76" fmla="*/ 78 w 124"/>
                  <a:gd name="T77" fmla="*/ 0 h 80"/>
                  <a:gd name="T78" fmla="*/ 77 w 124"/>
                  <a:gd name="T79" fmla="*/ 1 h 80"/>
                  <a:gd name="T80" fmla="*/ 67 w 124"/>
                  <a:gd name="T81" fmla="*/ 1 h 80"/>
                  <a:gd name="T82" fmla="*/ 68 w 124"/>
                  <a:gd name="T83" fmla="*/ 3 h 80"/>
                  <a:gd name="T84" fmla="*/ 64 w 124"/>
                  <a:gd name="T85" fmla="*/ 13 h 80"/>
                  <a:gd name="T86" fmla="*/ 63 w 124"/>
                  <a:gd name="T87" fmla="*/ 17 h 80"/>
                  <a:gd name="T88" fmla="*/ 61 w 124"/>
                  <a:gd name="T89" fmla="*/ 16 h 80"/>
                  <a:gd name="T90" fmla="*/ 60 w 124"/>
                  <a:gd name="T91" fmla="*/ 19 h 80"/>
                  <a:gd name="T92" fmla="*/ 60 w 124"/>
                  <a:gd name="T93" fmla="*/ 20 h 80"/>
                  <a:gd name="T94" fmla="*/ 59 w 124"/>
                  <a:gd name="T95" fmla="*/ 26 h 80"/>
                  <a:gd name="T96" fmla="*/ 53 w 124"/>
                  <a:gd name="T97" fmla="*/ 24 h 80"/>
                  <a:gd name="T98" fmla="*/ 49 w 124"/>
                  <a:gd name="T99" fmla="*/ 48 h 80"/>
                  <a:gd name="T100" fmla="*/ 40 w 124"/>
                  <a:gd name="T101" fmla="*/ 52 h 80"/>
                  <a:gd name="T102" fmla="*/ 39 w 124"/>
                  <a:gd name="T103" fmla="*/ 55 h 80"/>
                  <a:gd name="T104" fmla="*/ 33 w 124"/>
                  <a:gd name="T105" fmla="*/ 56 h 80"/>
                  <a:gd name="T106" fmla="*/ 32 w 124"/>
                  <a:gd name="T107" fmla="*/ 58 h 80"/>
                  <a:gd name="T108" fmla="*/ 22 w 124"/>
                  <a:gd name="T109" fmla="*/ 55 h 80"/>
                  <a:gd name="T110" fmla="*/ 7 w 124"/>
                  <a:gd name="T111" fmla="*/ 75 h 80"/>
                  <a:gd name="T112" fmla="*/ 0 w 124"/>
                  <a:gd name="T113" fmla="*/ 80 h 80"/>
                  <a:gd name="T114" fmla="*/ 0 w 124"/>
                  <a:gd name="T115" fmla="*/ 80 h 80"/>
                  <a:gd name="T116" fmla="*/ 54 w 124"/>
                  <a:gd name="T117" fmla="*/ 67 h 80"/>
                  <a:gd name="T118" fmla="*/ 121 w 124"/>
                  <a:gd name="T119"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4" h="80">
                    <a:moveTo>
                      <a:pt x="117" y="17"/>
                    </a:moveTo>
                    <a:cubicBezTo>
                      <a:pt x="118" y="17"/>
                      <a:pt x="118" y="17"/>
                      <a:pt x="117" y="17"/>
                    </a:cubicBezTo>
                    <a:cubicBezTo>
                      <a:pt x="118" y="16"/>
                      <a:pt x="119" y="16"/>
                      <a:pt x="120" y="15"/>
                    </a:cubicBezTo>
                    <a:cubicBezTo>
                      <a:pt x="119" y="23"/>
                      <a:pt x="120" y="28"/>
                      <a:pt x="118" y="32"/>
                    </a:cubicBezTo>
                    <a:cubicBezTo>
                      <a:pt x="118" y="33"/>
                      <a:pt x="119" y="34"/>
                      <a:pt x="118" y="34"/>
                    </a:cubicBezTo>
                    <a:cubicBezTo>
                      <a:pt x="118" y="34"/>
                      <a:pt x="113" y="25"/>
                      <a:pt x="117" y="17"/>
                    </a:cubicBezTo>
                    <a:close/>
                    <a:moveTo>
                      <a:pt x="121" y="46"/>
                    </a:moveTo>
                    <a:cubicBezTo>
                      <a:pt x="120" y="46"/>
                      <a:pt x="120" y="46"/>
                      <a:pt x="120" y="46"/>
                    </a:cubicBezTo>
                    <a:cubicBezTo>
                      <a:pt x="121" y="45"/>
                      <a:pt x="121" y="45"/>
                      <a:pt x="122" y="46"/>
                    </a:cubicBezTo>
                    <a:cubicBezTo>
                      <a:pt x="122" y="45"/>
                      <a:pt x="121" y="44"/>
                      <a:pt x="121" y="42"/>
                    </a:cubicBezTo>
                    <a:cubicBezTo>
                      <a:pt x="121" y="41"/>
                      <a:pt x="122" y="44"/>
                      <a:pt x="123" y="46"/>
                    </a:cubicBezTo>
                    <a:cubicBezTo>
                      <a:pt x="123" y="46"/>
                      <a:pt x="123" y="46"/>
                      <a:pt x="123" y="46"/>
                    </a:cubicBezTo>
                    <a:cubicBezTo>
                      <a:pt x="123" y="46"/>
                      <a:pt x="124" y="46"/>
                      <a:pt x="124" y="45"/>
                    </a:cubicBezTo>
                    <a:cubicBezTo>
                      <a:pt x="122" y="43"/>
                      <a:pt x="121" y="40"/>
                      <a:pt x="119" y="39"/>
                    </a:cubicBezTo>
                    <a:cubicBezTo>
                      <a:pt x="115" y="36"/>
                      <a:pt x="113" y="42"/>
                      <a:pt x="111" y="43"/>
                    </a:cubicBezTo>
                    <a:cubicBezTo>
                      <a:pt x="110" y="43"/>
                      <a:pt x="110" y="40"/>
                      <a:pt x="109" y="40"/>
                    </a:cubicBezTo>
                    <a:cubicBezTo>
                      <a:pt x="106" y="39"/>
                      <a:pt x="110" y="40"/>
                      <a:pt x="107" y="37"/>
                    </a:cubicBezTo>
                    <a:cubicBezTo>
                      <a:pt x="106" y="36"/>
                      <a:pt x="98" y="38"/>
                      <a:pt x="96" y="38"/>
                    </a:cubicBezTo>
                    <a:cubicBezTo>
                      <a:pt x="95" y="37"/>
                      <a:pt x="98" y="36"/>
                      <a:pt x="99" y="36"/>
                    </a:cubicBezTo>
                    <a:cubicBezTo>
                      <a:pt x="101" y="36"/>
                      <a:pt x="104" y="35"/>
                      <a:pt x="107" y="36"/>
                    </a:cubicBezTo>
                    <a:cubicBezTo>
                      <a:pt x="108" y="37"/>
                      <a:pt x="109" y="41"/>
                      <a:pt x="112" y="40"/>
                    </a:cubicBezTo>
                    <a:cubicBezTo>
                      <a:pt x="113" y="40"/>
                      <a:pt x="113" y="38"/>
                      <a:pt x="112" y="37"/>
                    </a:cubicBezTo>
                    <a:cubicBezTo>
                      <a:pt x="111" y="35"/>
                      <a:pt x="105" y="36"/>
                      <a:pt x="102" y="32"/>
                    </a:cubicBezTo>
                    <a:cubicBezTo>
                      <a:pt x="102" y="31"/>
                      <a:pt x="104" y="32"/>
                      <a:pt x="105" y="32"/>
                    </a:cubicBezTo>
                    <a:cubicBezTo>
                      <a:pt x="106" y="33"/>
                      <a:pt x="111" y="37"/>
                      <a:pt x="112" y="32"/>
                    </a:cubicBezTo>
                    <a:cubicBezTo>
                      <a:pt x="113" y="28"/>
                      <a:pt x="104" y="27"/>
                      <a:pt x="98" y="23"/>
                    </a:cubicBezTo>
                    <a:cubicBezTo>
                      <a:pt x="96" y="22"/>
                      <a:pt x="92" y="22"/>
                      <a:pt x="93" y="20"/>
                    </a:cubicBezTo>
                    <a:cubicBezTo>
                      <a:pt x="94" y="19"/>
                      <a:pt x="106" y="26"/>
                      <a:pt x="106" y="26"/>
                    </a:cubicBezTo>
                    <a:cubicBezTo>
                      <a:pt x="107" y="26"/>
                      <a:pt x="109" y="28"/>
                      <a:pt x="109" y="27"/>
                    </a:cubicBezTo>
                    <a:cubicBezTo>
                      <a:pt x="110" y="23"/>
                      <a:pt x="105" y="18"/>
                      <a:pt x="101" y="18"/>
                    </a:cubicBezTo>
                    <a:cubicBezTo>
                      <a:pt x="97" y="18"/>
                      <a:pt x="102" y="22"/>
                      <a:pt x="96" y="19"/>
                    </a:cubicBezTo>
                    <a:cubicBezTo>
                      <a:pt x="94" y="18"/>
                      <a:pt x="95" y="15"/>
                      <a:pt x="93" y="15"/>
                    </a:cubicBezTo>
                    <a:cubicBezTo>
                      <a:pt x="92" y="15"/>
                      <a:pt x="91" y="19"/>
                      <a:pt x="89" y="18"/>
                    </a:cubicBezTo>
                    <a:cubicBezTo>
                      <a:pt x="88" y="17"/>
                      <a:pt x="89" y="16"/>
                      <a:pt x="89" y="13"/>
                    </a:cubicBezTo>
                    <a:cubicBezTo>
                      <a:pt x="89" y="13"/>
                      <a:pt x="89" y="13"/>
                      <a:pt x="89" y="13"/>
                    </a:cubicBezTo>
                    <a:cubicBezTo>
                      <a:pt x="89" y="13"/>
                      <a:pt x="89" y="13"/>
                      <a:pt x="89" y="13"/>
                    </a:cubicBezTo>
                    <a:cubicBezTo>
                      <a:pt x="89" y="11"/>
                      <a:pt x="90" y="8"/>
                      <a:pt x="90" y="6"/>
                    </a:cubicBezTo>
                    <a:cubicBezTo>
                      <a:pt x="83" y="2"/>
                      <a:pt x="89" y="4"/>
                      <a:pt x="83" y="4"/>
                    </a:cubicBezTo>
                    <a:cubicBezTo>
                      <a:pt x="83" y="4"/>
                      <a:pt x="81" y="2"/>
                      <a:pt x="78" y="0"/>
                    </a:cubicBezTo>
                    <a:cubicBezTo>
                      <a:pt x="77" y="1"/>
                      <a:pt x="77" y="1"/>
                      <a:pt x="77" y="1"/>
                    </a:cubicBezTo>
                    <a:cubicBezTo>
                      <a:pt x="72" y="5"/>
                      <a:pt x="73" y="2"/>
                      <a:pt x="67" y="1"/>
                    </a:cubicBezTo>
                    <a:cubicBezTo>
                      <a:pt x="67" y="1"/>
                      <a:pt x="68" y="2"/>
                      <a:pt x="68" y="3"/>
                    </a:cubicBezTo>
                    <a:cubicBezTo>
                      <a:pt x="68" y="8"/>
                      <a:pt x="66" y="10"/>
                      <a:pt x="64" y="13"/>
                    </a:cubicBezTo>
                    <a:cubicBezTo>
                      <a:pt x="64" y="14"/>
                      <a:pt x="64" y="16"/>
                      <a:pt x="63" y="17"/>
                    </a:cubicBezTo>
                    <a:cubicBezTo>
                      <a:pt x="63" y="17"/>
                      <a:pt x="62" y="15"/>
                      <a:pt x="61" y="16"/>
                    </a:cubicBezTo>
                    <a:cubicBezTo>
                      <a:pt x="60" y="16"/>
                      <a:pt x="60" y="18"/>
                      <a:pt x="60" y="19"/>
                    </a:cubicBezTo>
                    <a:cubicBezTo>
                      <a:pt x="60" y="19"/>
                      <a:pt x="60" y="20"/>
                      <a:pt x="60" y="20"/>
                    </a:cubicBezTo>
                    <a:cubicBezTo>
                      <a:pt x="60" y="21"/>
                      <a:pt x="59" y="26"/>
                      <a:pt x="59" y="26"/>
                    </a:cubicBezTo>
                    <a:cubicBezTo>
                      <a:pt x="56" y="28"/>
                      <a:pt x="54" y="22"/>
                      <a:pt x="53" y="24"/>
                    </a:cubicBezTo>
                    <a:cubicBezTo>
                      <a:pt x="52" y="24"/>
                      <a:pt x="49" y="47"/>
                      <a:pt x="49" y="48"/>
                    </a:cubicBezTo>
                    <a:cubicBezTo>
                      <a:pt x="47" y="51"/>
                      <a:pt x="43" y="51"/>
                      <a:pt x="40" y="52"/>
                    </a:cubicBezTo>
                    <a:cubicBezTo>
                      <a:pt x="39" y="53"/>
                      <a:pt x="42" y="54"/>
                      <a:pt x="39" y="55"/>
                    </a:cubicBezTo>
                    <a:cubicBezTo>
                      <a:pt x="37" y="57"/>
                      <a:pt x="35" y="57"/>
                      <a:pt x="33" y="56"/>
                    </a:cubicBezTo>
                    <a:cubicBezTo>
                      <a:pt x="32" y="56"/>
                      <a:pt x="32" y="57"/>
                      <a:pt x="32" y="58"/>
                    </a:cubicBezTo>
                    <a:cubicBezTo>
                      <a:pt x="29" y="62"/>
                      <a:pt x="24" y="58"/>
                      <a:pt x="22" y="55"/>
                    </a:cubicBezTo>
                    <a:cubicBezTo>
                      <a:pt x="18" y="60"/>
                      <a:pt x="11" y="71"/>
                      <a:pt x="7" y="75"/>
                    </a:cubicBezTo>
                    <a:cubicBezTo>
                      <a:pt x="5" y="77"/>
                      <a:pt x="2" y="78"/>
                      <a:pt x="0" y="80"/>
                    </a:cubicBezTo>
                    <a:cubicBezTo>
                      <a:pt x="0" y="80"/>
                      <a:pt x="0" y="80"/>
                      <a:pt x="0" y="80"/>
                    </a:cubicBezTo>
                    <a:cubicBezTo>
                      <a:pt x="18" y="76"/>
                      <a:pt x="36" y="71"/>
                      <a:pt x="54" y="67"/>
                    </a:cubicBezTo>
                    <a:cubicBezTo>
                      <a:pt x="77" y="61"/>
                      <a:pt x="99" y="54"/>
                      <a:pt x="121" y="46"/>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73"/>
              <p:cNvSpPr>
                <a:spLocks/>
              </p:cNvSpPr>
              <p:nvPr/>
            </p:nvSpPr>
            <p:spPr bwMode="auto">
              <a:xfrm>
                <a:off x="7579543" y="4515946"/>
                <a:ext cx="341352" cy="199431"/>
              </a:xfrm>
              <a:custGeom>
                <a:avLst/>
                <a:gdLst>
                  <a:gd name="T0" fmla="*/ 104 w 118"/>
                  <a:gd name="T1" fmla="*/ 7 h 69"/>
                  <a:gd name="T2" fmla="*/ 98 w 118"/>
                  <a:gd name="T3" fmla="*/ 2 h 69"/>
                  <a:gd name="T4" fmla="*/ 86 w 118"/>
                  <a:gd name="T5" fmla="*/ 7 h 69"/>
                  <a:gd name="T6" fmla="*/ 72 w 118"/>
                  <a:gd name="T7" fmla="*/ 0 h 69"/>
                  <a:gd name="T8" fmla="*/ 66 w 118"/>
                  <a:gd name="T9" fmla="*/ 5 h 69"/>
                  <a:gd name="T10" fmla="*/ 68 w 118"/>
                  <a:gd name="T11" fmla="*/ 8 h 69"/>
                  <a:gd name="T12" fmla="*/ 62 w 118"/>
                  <a:gd name="T13" fmla="*/ 11 h 69"/>
                  <a:gd name="T14" fmla="*/ 62 w 118"/>
                  <a:gd name="T15" fmla="*/ 11 h 69"/>
                  <a:gd name="T16" fmla="*/ 52 w 118"/>
                  <a:gd name="T17" fmla="*/ 28 h 69"/>
                  <a:gd name="T18" fmla="*/ 45 w 118"/>
                  <a:gd name="T19" fmla="*/ 25 h 69"/>
                  <a:gd name="T20" fmla="*/ 43 w 118"/>
                  <a:gd name="T21" fmla="*/ 32 h 69"/>
                  <a:gd name="T22" fmla="*/ 36 w 118"/>
                  <a:gd name="T23" fmla="*/ 32 h 69"/>
                  <a:gd name="T24" fmla="*/ 35 w 118"/>
                  <a:gd name="T25" fmla="*/ 35 h 69"/>
                  <a:gd name="T26" fmla="*/ 28 w 118"/>
                  <a:gd name="T27" fmla="*/ 34 h 69"/>
                  <a:gd name="T28" fmla="*/ 27 w 118"/>
                  <a:gd name="T29" fmla="*/ 33 h 69"/>
                  <a:gd name="T30" fmla="*/ 26 w 118"/>
                  <a:gd name="T31" fmla="*/ 36 h 69"/>
                  <a:gd name="T32" fmla="*/ 22 w 118"/>
                  <a:gd name="T33" fmla="*/ 35 h 69"/>
                  <a:gd name="T34" fmla="*/ 19 w 118"/>
                  <a:gd name="T35" fmla="*/ 41 h 69"/>
                  <a:gd name="T36" fmla="*/ 21 w 118"/>
                  <a:gd name="T37" fmla="*/ 44 h 69"/>
                  <a:gd name="T38" fmla="*/ 15 w 118"/>
                  <a:gd name="T39" fmla="*/ 48 h 69"/>
                  <a:gd name="T40" fmla="*/ 17 w 118"/>
                  <a:gd name="T41" fmla="*/ 53 h 69"/>
                  <a:gd name="T42" fmla="*/ 9 w 118"/>
                  <a:gd name="T43" fmla="*/ 52 h 69"/>
                  <a:gd name="T44" fmla="*/ 5 w 118"/>
                  <a:gd name="T45" fmla="*/ 57 h 69"/>
                  <a:gd name="T46" fmla="*/ 6 w 118"/>
                  <a:gd name="T47" fmla="*/ 57 h 69"/>
                  <a:gd name="T48" fmla="*/ 6 w 118"/>
                  <a:gd name="T49" fmla="*/ 58 h 69"/>
                  <a:gd name="T50" fmla="*/ 6 w 118"/>
                  <a:gd name="T51" fmla="*/ 58 h 69"/>
                  <a:gd name="T52" fmla="*/ 6 w 118"/>
                  <a:gd name="T53" fmla="*/ 60 h 69"/>
                  <a:gd name="T54" fmla="*/ 6 w 118"/>
                  <a:gd name="T55" fmla="*/ 64 h 69"/>
                  <a:gd name="T56" fmla="*/ 2 w 118"/>
                  <a:gd name="T57" fmla="*/ 68 h 69"/>
                  <a:gd name="T58" fmla="*/ 0 w 118"/>
                  <a:gd name="T59" fmla="*/ 68 h 69"/>
                  <a:gd name="T60" fmla="*/ 0 w 118"/>
                  <a:gd name="T61" fmla="*/ 68 h 69"/>
                  <a:gd name="T62" fmla="*/ 1 w 118"/>
                  <a:gd name="T63" fmla="*/ 68 h 69"/>
                  <a:gd name="T64" fmla="*/ 2 w 118"/>
                  <a:gd name="T65" fmla="*/ 68 h 69"/>
                  <a:gd name="T66" fmla="*/ 3 w 118"/>
                  <a:gd name="T67" fmla="*/ 68 h 69"/>
                  <a:gd name="T68" fmla="*/ 25 w 118"/>
                  <a:gd name="T69" fmla="*/ 64 h 69"/>
                  <a:gd name="T70" fmla="*/ 41 w 118"/>
                  <a:gd name="T71" fmla="*/ 58 h 69"/>
                  <a:gd name="T72" fmla="*/ 95 w 118"/>
                  <a:gd name="T73" fmla="*/ 47 h 69"/>
                  <a:gd name="T74" fmla="*/ 96 w 118"/>
                  <a:gd name="T75" fmla="*/ 47 h 69"/>
                  <a:gd name="T76" fmla="*/ 96 w 118"/>
                  <a:gd name="T77" fmla="*/ 47 h 69"/>
                  <a:gd name="T78" fmla="*/ 103 w 118"/>
                  <a:gd name="T79" fmla="*/ 42 h 69"/>
                  <a:gd name="T80" fmla="*/ 118 w 118"/>
                  <a:gd name="T81" fmla="*/ 22 h 69"/>
                  <a:gd name="T82" fmla="*/ 104 w 118"/>
                  <a:gd name="T83" fmla="*/ 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8" h="69">
                    <a:moveTo>
                      <a:pt x="104" y="7"/>
                    </a:moveTo>
                    <a:cubicBezTo>
                      <a:pt x="101" y="6"/>
                      <a:pt x="99" y="1"/>
                      <a:pt x="98" y="2"/>
                    </a:cubicBezTo>
                    <a:cubicBezTo>
                      <a:pt x="97" y="2"/>
                      <a:pt x="88" y="6"/>
                      <a:pt x="86" y="7"/>
                    </a:cubicBezTo>
                    <a:cubicBezTo>
                      <a:pt x="81" y="7"/>
                      <a:pt x="72" y="0"/>
                      <a:pt x="72" y="0"/>
                    </a:cubicBezTo>
                    <a:cubicBezTo>
                      <a:pt x="68" y="0"/>
                      <a:pt x="64" y="2"/>
                      <a:pt x="66" y="5"/>
                    </a:cubicBezTo>
                    <a:cubicBezTo>
                      <a:pt x="66" y="6"/>
                      <a:pt x="70" y="5"/>
                      <a:pt x="68" y="8"/>
                    </a:cubicBezTo>
                    <a:cubicBezTo>
                      <a:pt x="66" y="9"/>
                      <a:pt x="64" y="9"/>
                      <a:pt x="62" y="11"/>
                    </a:cubicBezTo>
                    <a:cubicBezTo>
                      <a:pt x="62" y="11"/>
                      <a:pt x="62" y="11"/>
                      <a:pt x="62" y="11"/>
                    </a:cubicBezTo>
                    <a:cubicBezTo>
                      <a:pt x="57" y="8"/>
                      <a:pt x="54" y="28"/>
                      <a:pt x="52" y="28"/>
                    </a:cubicBezTo>
                    <a:cubicBezTo>
                      <a:pt x="49" y="28"/>
                      <a:pt x="47" y="23"/>
                      <a:pt x="45" y="25"/>
                    </a:cubicBezTo>
                    <a:cubicBezTo>
                      <a:pt x="45" y="25"/>
                      <a:pt x="46" y="30"/>
                      <a:pt x="43" y="32"/>
                    </a:cubicBezTo>
                    <a:cubicBezTo>
                      <a:pt x="42" y="34"/>
                      <a:pt x="40" y="28"/>
                      <a:pt x="36" y="32"/>
                    </a:cubicBezTo>
                    <a:cubicBezTo>
                      <a:pt x="36" y="33"/>
                      <a:pt x="36" y="36"/>
                      <a:pt x="35" y="35"/>
                    </a:cubicBezTo>
                    <a:cubicBezTo>
                      <a:pt x="32" y="34"/>
                      <a:pt x="31" y="32"/>
                      <a:pt x="28" y="34"/>
                    </a:cubicBezTo>
                    <a:cubicBezTo>
                      <a:pt x="28" y="34"/>
                      <a:pt x="27" y="33"/>
                      <a:pt x="27" y="33"/>
                    </a:cubicBezTo>
                    <a:cubicBezTo>
                      <a:pt x="27" y="34"/>
                      <a:pt x="27" y="36"/>
                      <a:pt x="26" y="36"/>
                    </a:cubicBezTo>
                    <a:cubicBezTo>
                      <a:pt x="26" y="36"/>
                      <a:pt x="22" y="35"/>
                      <a:pt x="22" y="35"/>
                    </a:cubicBezTo>
                    <a:cubicBezTo>
                      <a:pt x="23" y="40"/>
                      <a:pt x="21" y="35"/>
                      <a:pt x="19" y="41"/>
                    </a:cubicBezTo>
                    <a:cubicBezTo>
                      <a:pt x="19" y="42"/>
                      <a:pt x="22" y="44"/>
                      <a:pt x="21" y="44"/>
                    </a:cubicBezTo>
                    <a:cubicBezTo>
                      <a:pt x="19" y="46"/>
                      <a:pt x="16" y="45"/>
                      <a:pt x="15" y="48"/>
                    </a:cubicBezTo>
                    <a:cubicBezTo>
                      <a:pt x="15" y="51"/>
                      <a:pt x="17" y="51"/>
                      <a:pt x="17" y="53"/>
                    </a:cubicBezTo>
                    <a:cubicBezTo>
                      <a:pt x="16" y="55"/>
                      <a:pt x="10" y="52"/>
                      <a:pt x="9" y="52"/>
                    </a:cubicBezTo>
                    <a:cubicBezTo>
                      <a:pt x="7" y="52"/>
                      <a:pt x="5" y="55"/>
                      <a:pt x="5" y="57"/>
                    </a:cubicBezTo>
                    <a:cubicBezTo>
                      <a:pt x="6" y="57"/>
                      <a:pt x="6" y="57"/>
                      <a:pt x="6" y="57"/>
                    </a:cubicBezTo>
                    <a:cubicBezTo>
                      <a:pt x="6" y="57"/>
                      <a:pt x="6" y="57"/>
                      <a:pt x="6" y="58"/>
                    </a:cubicBezTo>
                    <a:cubicBezTo>
                      <a:pt x="6" y="58"/>
                      <a:pt x="6" y="58"/>
                      <a:pt x="6" y="58"/>
                    </a:cubicBezTo>
                    <a:cubicBezTo>
                      <a:pt x="6" y="58"/>
                      <a:pt x="6" y="59"/>
                      <a:pt x="6" y="60"/>
                    </a:cubicBezTo>
                    <a:cubicBezTo>
                      <a:pt x="6" y="61"/>
                      <a:pt x="6" y="63"/>
                      <a:pt x="6" y="64"/>
                    </a:cubicBezTo>
                    <a:cubicBezTo>
                      <a:pt x="6" y="65"/>
                      <a:pt x="2" y="69"/>
                      <a:pt x="2" y="68"/>
                    </a:cubicBezTo>
                    <a:cubicBezTo>
                      <a:pt x="2" y="67"/>
                      <a:pt x="0" y="67"/>
                      <a:pt x="0" y="68"/>
                    </a:cubicBezTo>
                    <a:cubicBezTo>
                      <a:pt x="0" y="68"/>
                      <a:pt x="0" y="68"/>
                      <a:pt x="0" y="68"/>
                    </a:cubicBezTo>
                    <a:cubicBezTo>
                      <a:pt x="1" y="68"/>
                      <a:pt x="1" y="68"/>
                      <a:pt x="1" y="68"/>
                    </a:cubicBezTo>
                    <a:cubicBezTo>
                      <a:pt x="1" y="68"/>
                      <a:pt x="1" y="68"/>
                      <a:pt x="2" y="68"/>
                    </a:cubicBezTo>
                    <a:cubicBezTo>
                      <a:pt x="3" y="68"/>
                      <a:pt x="3" y="68"/>
                      <a:pt x="3" y="68"/>
                    </a:cubicBezTo>
                    <a:cubicBezTo>
                      <a:pt x="11" y="67"/>
                      <a:pt x="18" y="65"/>
                      <a:pt x="25" y="64"/>
                    </a:cubicBezTo>
                    <a:cubicBezTo>
                      <a:pt x="23" y="58"/>
                      <a:pt x="35" y="59"/>
                      <a:pt x="41" y="58"/>
                    </a:cubicBezTo>
                    <a:cubicBezTo>
                      <a:pt x="59" y="54"/>
                      <a:pt x="77" y="51"/>
                      <a:pt x="95" y="47"/>
                    </a:cubicBezTo>
                    <a:cubicBezTo>
                      <a:pt x="95" y="47"/>
                      <a:pt x="96" y="47"/>
                      <a:pt x="96" y="47"/>
                    </a:cubicBezTo>
                    <a:cubicBezTo>
                      <a:pt x="96" y="47"/>
                      <a:pt x="96" y="47"/>
                      <a:pt x="96" y="47"/>
                    </a:cubicBezTo>
                    <a:cubicBezTo>
                      <a:pt x="98" y="45"/>
                      <a:pt x="101" y="44"/>
                      <a:pt x="103" y="42"/>
                    </a:cubicBezTo>
                    <a:cubicBezTo>
                      <a:pt x="107" y="38"/>
                      <a:pt x="114" y="27"/>
                      <a:pt x="118" y="22"/>
                    </a:cubicBezTo>
                    <a:cubicBezTo>
                      <a:pt x="110" y="22"/>
                      <a:pt x="106" y="13"/>
                      <a:pt x="104" y="7"/>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74"/>
              <p:cNvSpPr>
                <a:spLocks/>
              </p:cNvSpPr>
              <p:nvPr/>
            </p:nvSpPr>
            <p:spPr bwMode="auto">
              <a:xfrm>
                <a:off x="7880523" y="4383809"/>
                <a:ext cx="201876" cy="216556"/>
              </a:xfrm>
              <a:custGeom>
                <a:avLst/>
                <a:gdLst>
                  <a:gd name="T0" fmla="*/ 51 w 70"/>
                  <a:gd name="T1" fmla="*/ 39 h 75"/>
                  <a:gd name="T2" fmla="*/ 52 w 70"/>
                  <a:gd name="T3" fmla="*/ 33 h 75"/>
                  <a:gd name="T4" fmla="*/ 52 w 70"/>
                  <a:gd name="T5" fmla="*/ 32 h 75"/>
                  <a:gd name="T6" fmla="*/ 53 w 70"/>
                  <a:gd name="T7" fmla="*/ 29 h 75"/>
                  <a:gd name="T8" fmla="*/ 55 w 70"/>
                  <a:gd name="T9" fmla="*/ 30 h 75"/>
                  <a:gd name="T10" fmla="*/ 56 w 70"/>
                  <a:gd name="T11" fmla="*/ 26 h 75"/>
                  <a:gd name="T12" fmla="*/ 60 w 70"/>
                  <a:gd name="T13" fmla="*/ 16 h 75"/>
                  <a:gd name="T14" fmla="*/ 59 w 70"/>
                  <a:gd name="T15" fmla="*/ 14 h 75"/>
                  <a:gd name="T16" fmla="*/ 69 w 70"/>
                  <a:gd name="T17" fmla="*/ 14 h 75"/>
                  <a:gd name="T18" fmla="*/ 70 w 70"/>
                  <a:gd name="T19" fmla="*/ 13 h 75"/>
                  <a:gd name="T20" fmla="*/ 60 w 70"/>
                  <a:gd name="T21" fmla="*/ 9 h 75"/>
                  <a:gd name="T22" fmla="*/ 55 w 70"/>
                  <a:gd name="T23" fmla="*/ 14 h 75"/>
                  <a:gd name="T24" fmla="*/ 55 w 70"/>
                  <a:gd name="T25" fmla="*/ 14 h 75"/>
                  <a:gd name="T26" fmla="*/ 52 w 70"/>
                  <a:gd name="T27" fmla="*/ 13 h 75"/>
                  <a:gd name="T28" fmla="*/ 50 w 70"/>
                  <a:gd name="T29" fmla="*/ 17 h 75"/>
                  <a:gd name="T30" fmla="*/ 43 w 70"/>
                  <a:gd name="T31" fmla="*/ 24 h 75"/>
                  <a:gd name="T32" fmla="*/ 40 w 70"/>
                  <a:gd name="T33" fmla="*/ 14 h 75"/>
                  <a:gd name="T34" fmla="*/ 25 w 70"/>
                  <a:gd name="T35" fmla="*/ 19 h 75"/>
                  <a:gd name="T36" fmla="*/ 20 w 70"/>
                  <a:gd name="T37" fmla="*/ 0 h 75"/>
                  <a:gd name="T38" fmla="*/ 20 w 70"/>
                  <a:gd name="T39" fmla="*/ 0 h 75"/>
                  <a:gd name="T40" fmla="*/ 20 w 70"/>
                  <a:gd name="T41" fmla="*/ 22 h 75"/>
                  <a:gd name="T42" fmla="*/ 10 w 70"/>
                  <a:gd name="T43" fmla="*/ 39 h 75"/>
                  <a:gd name="T44" fmla="*/ 5 w 70"/>
                  <a:gd name="T45" fmla="*/ 39 h 75"/>
                  <a:gd name="T46" fmla="*/ 4 w 70"/>
                  <a:gd name="T47" fmla="*/ 51 h 75"/>
                  <a:gd name="T48" fmla="*/ 0 w 70"/>
                  <a:gd name="T49" fmla="*/ 53 h 75"/>
                  <a:gd name="T50" fmla="*/ 14 w 70"/>
                  <a:gd name="T51" fmla="*/ 68 h 75"/>
                  <a:gd name="T52" fmla="*/ 24 w 70"/>
                  <a:gd name="T53" fmla="*/ 71 h 75"/>
                  <a:gd name="T54" fmla="*/ 25 w 70"/>
                  <a:gd name="T55" fmla="*/ 69 h 75"/>
                  <a:gd name="T56" fmla="*/ 31 w 70"/>
                  <a:gd name="T57" fmla="*/ 68 h 75"/>
                  <a:gd name="T58" fmla="*/ 32 w 70"/>
                  <a:gd name="T59" fmla="*/ 65 h 75"/>
                  <a:gd name="T60" fmla="*/ 41 w 70"/>
                  <a:gd name="T61" fmla="*/ 61 h 75"/>
                  <a:gd name="T62" fmla="*/ 45 w 70"/>
                  <a:gd name="T63" fmla="*/ 37 h 75"/>
                  <a:gd name="T64" fmla="*/ 51 w 70"/>
                  <a:gd name="T65"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 h="75">
                    <a:moveTo>
                      <a:pt x="51" y="39"/>
                    </a:moveTo>
                    <a:cubicBezTo>
                      <a:pt x="51" y="39"/>
                      <a:pt x="52" y="34"/>
                      <a:pt x="52" y="33"/>
                    </a:cubicBezTo>
                    <a:cubicBezTo>
                      <a:pt x="52" y="33"/>
                      <a:pt x="52" y="32"/>
                      <a:pt x="52" y="32"/>
                    </a:cubicBezTo>
                    <a:cubicBezTo>
                      <a:pt x="52" y="31"/>
                      <a:pt x="52" y="29"/>
                      <a:pt x="53" y="29"/>
                    </a:cubicBezTo>
                    <a:cubicBezTo>
                      <a:pt x="54" y="28"/>
                      <a:pt x="55" y="30"/>
                      <a:pt x="55" y="30"/>
                    </a:cubicBezTo>
                    <a:cubicBezTo>
                      <a:pt x="56" y="29"/>
                      <a:pt x="56" y="27"/>
                      <a:pt x="56" y="26"/>
                    </a:cubicBezTo>
                    <a:cubicBezTo>
                      <a:pt x="58" y="23"/>
                      <a:pt x="60" y="21"/>
                      <a:pt x="60" y="16"/>
                    </a:cubicBezTo>
                    <a:cubicBezTo>
                      <a:pt x="60" y="15"/>
                      <a:pt x="59" y="14"/>
                      <a:pt x="59" y="14"/>
                    </a:cubicBezTo>
                    <a:cubicBezTo>
                      <a:pt x="65" y="15"/>
                      <a:pt x="64" y="18"/>
                      <a:pt x="69" y="14"/>
                    </a:cubicBezTo>
                    <a:cubicBezTo>
                      <a:pt x="70" y="13"/>
                      <a:pt x="70" y="13"/>
                      <a:pt x="70" y="13"/>
                    </a:cubicBezTo>
                    <a:cubicBezTo>
                      <a:pt x="66" y="10"/>
                      <a:pt x="62" y="7"/>
                      <a:pt x="60" y="9"/>
                    </a:cubicBezTo>
                    <a:cubicBezTo>
                      <a:pt x="58" y="11"/>
                      <a:pt x="58" y="13"/>
                      <a:pt x="55" y="14"/>
                    </a:cubicBezTo>
                    <a:cubicBezTo>
                      <a:pt x="55" y="14"/>
                      <a:pt x="55" y="14"/>
                      <a:pt x="55" y="14"/>
                    </a:cubicBezTo>
                    <a:cubicBezTo>
                      <a:pt x="50" y="14"/>
                      <a:pt x="58" y="14"/>
                      <a:pt x="52" y="13"/>
                    </a:cubicBezTo>
                    <a:cubicBezTo>
                      <a:pt x="50" y="12"/>
                      <a:pt x="51" y="16"/>
                      <a:pt x="50" y="17"/>
                    </a:cubicBezTo>
                    <a:cubicBezTo>
                      <a:pt x="49" y="18"/>
                      <a:pt x="45" y="22"/>
                      <a:pt x="43" y="24"/>
                    </a:cubicBezTo>
                    <a:cubicBezTo>
                      <a:pt x="42" y="21"/>
                      <a:pt x="41" y="17"/>
                      <a:pt x="40" y="14"/>
                    </a:cubicBezTo>
                    <a:cubicBezTo>
                      <a:pt x="35" y="16"/>
                      <a:pt x="30" y="17"/>
                      <a:pt x="25" y="19"/>
                    </a:cubicBezTo>
                    <a:cubicBezTo>
                      <a:pt x="23" y="12"/>
                      <a:pt x="21" y="6"/>
                      <a:pt x="20" y="0"/>
                    </a:cubicBezTo>
                    <a:cubicBezTo>
                      <a:pt x="20" y="0"/>
                      <a:pt x="20" y="0"/>
                      <a:pt x="20" y="0"/>
                    </a:cubicBezTo>
                    <a:cubicBezTo>
                      <a:pt x="17" y="2"/>
                      <a:pt x="22" y="18"/>
                      <a:pt x="20" y="22"/>
                    </a:cubicBezTo>
                    <a:cubicBezTo>
                      <a:pt x="15" y="31"/>
                      <a:pt x="8" y="28"/>
                      <a:pt x="10" y="39"/>
                    </a:cubicBezTo>
                    <a:cubicBezTo>
                      <a:pt x="10" y="42"/>
                      <a:pt x="6" y="38"/>
                      <a:pt x="5" y="39"/>
                    </a:cubicBezTo>
                    <a:cubicBezTo>
                      <a:pt x="3" y="44"/>
                      <a:pt x="7" y="47"/>
                      <a:pt x="4" y="51"/>
                    </a:cubicBezTo>
                    <a:cubicBezTo>
                      <a:pt x="2" y="53"/>
                      <a:pt x="1" y="53"/>
                      <a:pt x="0" y="53"/>
                    </a:cubicBezTo>
                    <a:cubicBezTo>
                      <a:pt x="2" y="59"/>
                      <a:pt x="6" y="68"/>
                      <a:pt x="14" y="68"/>
                    </a:cubicBezTo>
                    <a:cubicBezTo>
                      <a:pt x="16" y="71"/>
                      <a:pt x="21" y="75"/>
                      <a:pt x="24" y="71"/>
                    </a:cubicBezTo>
                    <a:cubicBezTo>
                      <a:pt x="24" y="70"/>
                      <a:pt x="24" y="69"/>
                      <a:pt x="25" y="69"/>
                    </a:cubicBezTo>
                    <a:cubicBezTo>
                      <a:pt x="27" y="70"/>
                      <a:pt x="29" y="70"/>
                      <a:pt x="31" y="68"/>
                    </a:cubicBezTo>
                    <a:cubicBezTo>
                      <a:pt x="34" y="67"/>
                      <a:pt x="31" y="66"/>
                      <a:pt x="32" y="65"/>
                    </a:cubicBezTo>
                    <a:cubicBezTo>
                      <a:pt x="35" y="64"/>
                      <a:pt x="39" y="64"/>
                      <a:pt x="41" y="61"/>
                    </a:cubicBezTo>
                    <a:cubicBezTo>
                      <a:pt x="41" y="60"/>
                      <a:pt x="44" y="37"/>
                      <a:pt x="45" y="37"/>
                    </a:cubicBezTo>
                    <a:cubicBezTo>
                      <a:pt x="46" y="35"/>
                      <a:pt x="48" y="41"/>
                      <a:pt x="51" y="39"/>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75"/>
              <p:cNvSpPr>
                <a:spLocks/>
              </p:cNvSpPr>
              <p:nvPr/>
            </p:nvSpPr>
            <p:spPr bwMode="auto">
              <a:xfrm>
                <a:off x="7447405" y="4351998"/>
                <a:ext cx="210441" cy="331568"/>
              </a:xfrm>
              <a:custGeom>
                <a:avLst/>
                <a:gdLst>
                  <a:gd name="T0" fmla="*/ 67 w 73"/>
                  <a:gd name="T1" fmla="*/ 95 h 115"/>
                  <a:gd name="T2" fmla="*/ 67 w 73"/>
                  <a:gd name="T3" fmla="*/ 95 h 115"/>
                  <a:gd name="T4" fmla="*/ 65 w 73"/>
                  <a:gd name="T5" fmla="*/ 93 h 115"/>
                  <a:gd name="T6" fmla="*/ 71 w 73"/>
                  <a:gd name="T7" fmla="*/ 76 h 115"/>
                  <a:gd name="T8" fmla="*/ 69 w 73"/>
                  <a:gd name="T9" fmla="*/ 62 h 115"/>
                  <a:gd name="T10" fmla="*/ 60 w 73"/>
                  <a:gd name="T11" fmla="*/ 15 h 115"/>
                  <a:gd name="T12" fmla="*/ 58 w 73"/>
                  <a:gd name="T13" fmla="*/ 14 h 115"/>
                  <a:gd name="T14" fmla="*/ 51 w 73"/>
                  <a:gd name="T15" fmla="*/ 0 h 115"/>
                  <a:gd name="T16" fmla="*/ 10 w 73"/>
                  <a:gd name="T17" fmla="*/ 7 h 115"/>
                  <a:gd name="T18" fmla="*/ 10 w 73"/>
                  <a:gd name="T19" fmla="*/ 7 h 115"/>
                  <a:gd name="T20" fmla="*/ 19 w 73"/>
                  <a:gd name="T21" fmla="*/ 14 h 115"/>
                  <a:gd name="T22" fmla="*/ 8 w 73"/>
                  <a:gd name="T23" fmla="*/ 30 h 115"/>
                  <a:gd name="T24" fmla="*/ 10 w 73"/>
                  <a:gd name="T25" fmla="*/ 38 h 115"/>
                  <a:gd name="T26" fmla="*/ 8 w 73"/>
                  <a:gd name="T27" fmla="*/ 45 h 115"/>
                  <a:gd name="T28" fmla="*/ 4 w 73"/>
                  <a:gd name="T29" fmla="*/ 48 h 115"/>
                  <a:gd name="T30" fmla="*/ 5 w 73"/>
                  <a:gd name="T31" fmla="*/ 52 h 115"/>
                  <a:gd name="T32" fmla="*/ 18 w 73"/>
                  <a:gd name="T33" fmla="*/ 72 h 115"/>
                  <a:gd name="T34" fmla="*/ 22 w 73"/>
                  <a:gd name="T35" fmla="*/ 80 h 115"/>
                  <a:gd name="T36" fmla="*/ 30 w 73"/>
                  <a:gd name="T37" fmla="*/ 79 h 115"/>
                  <a:gd name="T38" fmla="*/ 36 w 73"/>
                  <a:gd name="T39" fmla="*/ 97 h 115"/>
                  <a:gd name="T40" fmla="*/ 37 w 73"/>
                  <a:gd name="T41" fmla="*/ 98 h 115"/>
                  <a:gd name="T42" fmla="*/ 48 w 73"/>
                  <a:gd name="T43" fmla="*/ 114 h 115"/>
                  <a:gd name="T44" fmla="*/ 51 w 73"/>
                  <a:gd name="T45" fmla="*/ 114 h 115"/>
                  <a:gd name="T46" fmla="*/ 55 w 73"/>
                  <a:gd name="T47" fmla="*/ 109 h 115"/>
                  <a:gd name="T48" fmla="*/ 63 w 73"/>
                  <a:gd name="T49" fmla="*/ 110 h 115"/>
                  <a:gd name="T50" fmla="*/ 61 w 73"/>
                  <a:gd name="T51" fmla="*/ 105 h 115"/>
                  <a:gd name="T52" fmla="*/ 67 w 73"/>
                  <a:gd name="T53" fmla="*/ 101 h 115"/>
                  <a:gd name="T54" fmla="*/ 65 w 73"/>
                  <a:gd name="T55" fmla="*/ 98 h 115"/>
                  <a:gd name="T56" fmla="*/ 67 w 73"/>
                  <a:gd name="T57" fmla="*/ 9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3" h="115">
                    <a:moveTo>
                      <a:pt x="67" y="95"/>
                    </a:moveTo>
                    <a:cubicBezTo>
                      <a:pt x="67" y="95"/>
                      <a:pt x="67" y="95"/>
                      <a:pt x="67" y="95"/>
                    </a:cubicBezTo>
                    <a:cubicBezTo>
                      <a:pt x="67" y="92"/>
                      <a:pt x="66" y="98"/>
                      <a:pt x="65" y="93"/>
                    </a:cubicBezTo>
                    <a:cubicBezTo>
                      <a:pt x="64" y="90"/>
                      <a:pt x="69" y="81"/>
                      <a:pt x="71" y="76"/>
                    </a:cubicBezTo>
                    <a:cubicBezTo>
                      <a:pt x="73" y="72"/>
                      <a:pt x="64" y="65"/>
                      <a:pt x="69" y="62"/>
                    </a:cubicBezTo>
                    <a:cubicBezTo>
                      <a:pt x="66" y="46"/>
                      <a:pt x="63" y="31"/>
                      <a:pt x="60" y="15"/>
                    </a:cubicBezTo>
                    <a:cubicBezTo>
                      <a:pt x="59" y="15"/>
                      <a:pt x="59" y="14"/>
                      <a:pt x="58" y="14"/>
                    </a:cubicBezTo>
                    <a:cubicBezTo>
                      <a:pt x="55" y="10"/>
                      <a:pt x="53" y="5"/>
                      <a:pt x="51" y="0"/>
                    </a:cubicBezTo>
                    <a:cubicBezTo>
                      <a:pt x="38" y="2"/>
                      <a:pt x="24" y="4"/>
                      <a:pt x="10" y="7"/>
                    </a:cubicBezTo>
                    <a:cubicBezTo>
                      <a:pt x="10" y="7"/>
                      <a:pt x="10" y="7"/>
                      <a:pt x="10" y="7"/>
                    </a:cubicBezTo>
                    <a:cubicBezTo>
                      <a:pt x="13" y="9"/>
                      <a:pt x="16" y="11"/>
                      <a:pt x="19" y="14"/>
                    </a:cubicBezTo>
                    <a:cubicBezTo>
                      <a:pt x="27" y="22"/>
                      <a:pt x="8" y="28"/>
                      <a:pt x="8" y="30"/>
                    </a:cubicBezTo>
                    <a:cubicBezTo>
                      <a:pt x="7" y="35"/>
                      <a:pt x="11" y="34"/>
                      <a:pt x="10" y="38"/>
                    </a:cubicBezTo>
                    <a:cubicBezTo>
                      <a:pt x="10" y="41"/>
                      <a:pt x="10" y="44"/>
                      <a:pt x="8" y="45"/>
                    </a:cubicBezTo>
                    <a:cubicBezTo>
                      <a:pt x="7" y="46"/>
                      <a:pt x="4" y="46"/>
                      <a:pt x="4" y="48"/>
                    </a:cubicBezTo>
                    <a:cubicBezTo>
                      <a:pt x="5" y="52"/>
                      <a:pt x="7" y="50"/>
                      <a:pt x="5" y="52"/>
                    </a:cubicBezTo>
                    <a:cubicBezTo>
                      <a:pt x="0" y="61"/>
                      <a:pt x="12" y="68"/>
                      <a:pt x="18" y="72"/>
                    </a:cubicBezTo>
                    <a:cubicBezTo>
                      <a:pt x="21" y="74"/>
                      <a:pt x="19" y="78"/>
                      <a:pt x="22" y="80"/>
                    </a:cubicBezTo>
                    <a:cubicBezTo>
                      <a:pt x="23" y="81"/>
                      <a:pt x="26" y="77"/>
                      <a:pt x="30" y="79"/>
                    </a:cubicBezTo>
                    <a:cubicBezTo>
                      <a:pt x="33" y="82"/>
                      <a:pt x="20" y="96"/>
                      <a:pt x="36" y="97"/>
                    </a:cubicBezTo>
                    <a:cubicBezTo>
                      <a:pt x="36" y="99"/>
                      <a:pt x="36" y="99"/>
                      <a:pt x="37" y="98"/>
                    </a:cubicBezTo>
                    <a:cubicBezTo>
                      <a:pt x="48" y="104"/>
                      <a:pt x="42" y="109"/>
                      <a:pt x="48" y="114"/>
                    </a:cubicBezTo>
                    <a:cubicBezTo>
                      <a:pt x="49" y="115"/>
                      <a:pt x="50" y="113"/>
                      <a:pt x="51" y="114"/>
                    </a:cubicBezTo>
                    <a:cubicBezTo>
                      <a:pt x="51" y="112"/>
                      <a:pt x="53" y="109"/>
                      <a:pt x="55" y="109"/>
                    </a:cubicBezTo>
                    <a:cubicBezTo>
                      <a:pt x="56" y="109"/>
                      <a:pt x="62" y="112"/>
                      <a:pt x="63" y="110"/>
                    </a:cubicBezTo>
                    <a:cubicBezTo>
                      <a:pt x="63" y="108"/>
                      <a:pt x="61" y="108"/>
                      <a:pt x="61" y="105"/>
                    </a:cubicBezTo>
                    <a:cubicBezTo>
                      <a:pt x="62" y="102"/>
                      <a:pt x="65" y="103"/>
                      <a:pt x="67" y="101"/>
                    </a:cubicBezTo>
                    <a:cubicBezTo>
                      <a:pt x="68" y="101"/>
                      <a:pt x="65" y="99"/>
                      <a:pt x="65" y="98"/>
                    </a:cubicBezTo>
                    <a:cubicBezTo>
                      <a:pt x="66" y="96"/>
                      <a:pt x="66" y="95"/>
                      <a:pt x="67" y="9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76"/>
              <p:cNvSpPr>
                <a:spLocks/>
              </p:cNvSpPr>
              <p:nvPr/>
            </p:nvSpPr>
            <p:spPr bwMode="auto">
              <a:xfrm>
                <a:off x="7619919" y="4365457"/>
                <a:ext cx="162727" cy="269168"/>
              </a:xfrm>
              <a:custGeom>
                <a:avLst/>
                <a:gdLst>
                  <a:gd name="T0" fmla="*/ 22 w 56"/>
                  <a:gd name="T1" fmla="*/ 84 h 93"/>
                  <a:gd name="T2" fmla="*/ 29 w 56"/>
                  <a:gd name="T3" fmla="*/ 84 h 93"/>
                  <a:gd name="T4" fmla="*/ 31 w 56"/>
                  <a:gd name="T5" fmla="*/ 77 h 93"/>
                  <a:gd name="T6" fmla="*/ 38 w 56"/>
                  <a:gd name="T7" fmla="*/ 80 h 93"/>
                  <a:gd name="T8" fmla="*/ 48 w 56"/>
                  <a:gd name="T9" fmla="*/ 63 h 93"/>
                  <a:gd name="T10" fmla="*/ 48 w 56"/>
                  <a:gd name="T11" fmla="*/ 63 h 93"/>
                  <a:gd name="T12" fmla="*/ 54 w 56"/>
                  <a:gd name="T13" fmla="*/ 60 h 93"/>
                  <a:gd name="T14" fmla="*/ 52 w 56"/>
                  <a:gd name="T15" fmla="*/ 57 h 93"/>
                  <a:gd name="T16" fmla="*/ 52 w 56"/>
                  <a:gd name="T17" fmla="*/ 53 h 93"/>
                  <a:gd name="T18" fmla="*/ 52 w 56"/>
                  <a:gd name="T19" fmla="*/ 53 h 93"/>
                  <a:gd name="T20" fmla="*/ 40 w 56"/>
                  <a:gd name="T21" fmla="*/ 0 h 93"/>
                  <a:gd name="T22" fmla="*/ 10 w 56"/>
                  <a:gd name="T23" fmla="*/ 7 h 93"/>
                  <a:gd name="T24" fmla="*/ 9 w 56"/>
                  <a:gd name="T25" fmla="*/ 7 h 93"/>
                  <a:gd name="T26" fmla="*/ 0 w 56"/>
                  <a:gd name="T27" fmla="*/ 10 h 93"/>
                  <a:gd name="T28" fmla="*/ 9 w 56"/>
                  <a:gd name="T29" fmla="*/ 57 h 93"/>
                  <a:gd name="T30" fmla="*/ 11 w 56"/>
                  <a:gd name="T31" fmla="*/ 71 h 93"/>
                  <a:gd name="T32" fmla="*/ 5 w 56"/>
                  <a:gd name="T33" fmla="*/ 88 h 93"/>
                  <a:gd name="T34" fmla="*/ 7 w 56"/>
                  <a:gd name="T35" fmla="*/ 90 h 93"/>
                  <a:gd name="T36" fmla="*/ 7 w 56"/>
                  <a:gd name="T37" fmla="*/ 90 h 93"/>
                  <a:gd name="T38" fmla="*/ 8 w 56"/>
                  <a:gd name="T39" fmla="*/ 87 h 93"/>
                  <a:gd name="T40" fmla="*/ 12 w 56"/>
                  <a:gd name="T41" fmla="*/ 88 h 93"/>
                  <a:gd name="T42" fmla="*/ 13 w 56"/>
                  <a:gd name="T43" fmla="*/ 85 h 93"/>
                  <a:gd name="T44" fmla="*/ 14 w 56"/>
                  <a:gd name="T45" fmla="*/ 86 h 93"/>
                  <a:gd name="T46" fmla="*/ 21 w 56"/>
                  <a:gd name="T47" fmla="*/ 87 h 93"/>
                  <a:gd name="T48" fmla="*/ 22 w 56"/>
                  <a:gd name="T49"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93">
                    <a:moveTo>
                      <a:pt x="22" y="84"/>
                    </a:moveTo>
                    <a:cubicBezTo>
                      <a:pt x="26" y="80"/>
                      <a:pt x="28" y="86"/>
                      <a:pt x="29" y="84"/>
                    </a:cubicBezTo>
                    <a:cubicBezTo>
                      <a:pt x="32" y="82"/>
                      <a:pt x="31" y="77"/>
                      <a:pt x="31" y="77"/>
                    </a:cubicBezTo>
                    <a:cubicBezTo>
                      <a:pt x="33" y="75"/>
                      <a:pt x="35" y="80"/>
                      <a:pt x="38" y="80"/>
                    </a:cubicBezTo>
                    <a:cubicBezTo>
                      <a:pt x="40" y="80"/>
                      <a:pt x="43" y="60"/>
                      <a:pt x="48" y="63"/>
                    </a:cubicBezTo>
                    <a:cubicBezTo>
                      <a:pt x="48" y="63"/>
                      <a:pt x="48" y="63"/>
                      <a:pt x="48" y="63"/>
                    </a:cubicBezTo>
                    <a:cubicBezTo>
                      <a:pt x="50" y="61"/>
                      <a:pt x="52" y="61"/>
                      <a:pt x="54" y="60"/>
                    </a:cubicBezTo>
                    <a:cubicBezTo>
                      <a:pt x="56" y="57"/>
                      <a:pt x="52" y="58"/>
                      <a:pt x="52" y="57"/>
                    </a:cubicBezTo>
                    <a:cubicBezTo>
                      <a:pt x="51" y="56"/>
                      <a:pt x="51" y="54"/>
                      <a:pt x="52" y="53"/>
                    </a:cubicBezTo>
                    <a:cubicBezTo>
                      <a:pt x="52" y="53"/>
                      <a:pt x="52" y="53"/>
                      <a:pt x="52" y="53"/>
                    </a:cubicBezTo>
                    <a:cubicBezTo>
                      <a:pt x="48" y="36"/>
                      <a:pt x="44" y="18"/>
                      <a:pt x="40" y="0"/>
                    </a:cubicBezTo>
                    <a:cubicBezTo>
                      <a:pt x="30" y="2"/>
                      <a:pt x="20" y="4"/>
                      <a:pt x="10" y="7"/>
                    </a:cubicBezTo>
                    <a:cubicBezTo>
                      <a:pt x="9" y="7"/>
                      <a:pt x="9" y="7"/>
                      <a:pt x="9" y="7"/>
                    </a:cubicBezTo>
                    <a:cubicBezTo>
                      <a:pt x="6" y="10"/>
                      <a:pt x="3" y="13"/>
                      <a:pt x="0" y="10"/>
                    </a:cubicBezTo>
                    <a:cubicBezTo>
                      <a:pt x="3" y="26"/>
                      <a:pt x="6" y="41"/>
                      <a:pt x="9" y="57"/>
                    </a:cubicBezTo>
                    <a:cubicBezTo>
                      <a:pt x="4" y="60"/>
                      <a:pt x="13" y="67"/>
                      <a:pt x="11" y="71"/>
                    </a:cubicBezTo>
                    <a:cubicBezTo>
                      <a:pt x="9" y="76"/>
                      <a:pt x="4" y="85"/>
                      <a:pt x="5" y="88"/>
                    </a:cubicBezTo>
                    <a:cubicBezTo>
                      <a:pt x="6" y="93"/>
                      <a:pt x="7" y="87"/>
                      <a:pt x="7" y="90"/>
                    </a:cubicBezTo>
                    <a:cubicBezTo>
                      <a:pt x="7" y="90"/>
                      <a:pt x="7" y="90"/>
                      <a:pt x="7" y="90"/>
                    </a:cubicBezTo>
                    <a:cubicBezTo>
                      <a:pt x="8" y="89"/>
                      <a:pt x="9" y="91"/>
                      <a:pt x="8" y="87"/>
                    </a:cubicBezTo>
                    <a:cubicBezTo>
                      <a:pt x="8" y="87"/>
                      <a:pt x="12" y="88"/>
                      <a:pt x="12" y="88"/>
                    </a:cubicBezTo>
                    <a:cubicBezTo>
                      <a:pt x="13" y="88"/>
                      <a:pt x="13" y="86"/>
                      <a:pt x="13" y="85"/>
                    </a:cubicBezTo>
                    <a:cubicBezTo>
                      <a:pt x="13" y="85"/>
                      <a:pt x="14" y="86"/>
                      <a:pt x="14" y="86"/>
                    </a:cubicBezTo>
                    <a:cubicBezTo>
                      <a:pt x="17" y="84"/>
                      <a:pt x="18" y="86"/>
                      <a:pt x="21" y="87"/>
                    </a:cubicBezTo>
                    <a:cubicBezTo>
                      <a:pt x="22" y="88"/>
                      <a:pt x="22" y="85"/>
                      <a:pt x="22" y="8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77"/>
              <p:cNvSpPr>
                <a:spLocks/>
              </p:cNvSpPr>
              <p:nvPr/>
            </p:nvSpPr>
            <p:spPr bwMode="auto">
              <a:xfrm>
                <a:off x="7736149" y="4305506"/>
                <a:ext cx="207997" cy="242251"/>
              </a:xfrm>
              <a:custGeom>
                <a:avLst/>
                <a:gdLst>
                  <a:gd name="T0" fmla="*/ 54 w 72"/>
                  <a:gd name="T1" fmla="*/ 78 h 84"/>
                  <a:gd name="T2" fmla="*/ 55 w 72"/>
                  <a:gd name="T3" fmla="*/ 66 h 84"/>
                  <a:gd name="T4" fmla="*/ 60 w 72"/>
                  <a:gd name="T5" fmla="*/ 66 h 84"/>
                  <a:gd name="T6" fmla="*/ 70 w 72"/>
                  <a:gd name="T7" fmla="*/ 49 h 84"/>
                  <a:gd name="T8" fmla="*/ 70 w 72"/>
                  <a:gd name="T9" fmla="*/ 27 h 84"/>
                  <a:gd name="T10" fmla="*/ 70 w 72"/>
                  <a:gd name="T11" fmla="*/ 27 h 84"/>
                  <a:gd name="T12" fmla="*/ 62 w 72"/>
                  <a:gd name="T13" fmla="*/ 1 h 84"/>
                  <a:gd name="T14" fmla="*/ 62 w 72"/>
                  <a:gd name="T15" fmla="*/ 0 h 84"/>
                  <a:gd name="T16" fmla="*/ 47 w 72"/>
                  <a:gd name="T17" fmla="*/ 15 h 84"/>
                  <a:gd name="T18" fmla="*/ 27 w 72"/>
                  <a:gd name="T19" fmla="*/ 21 h 84"/>
                  <a:gd name="T20" fmla="*/ 31 w 72"/>
                  <a:gd name="T21" fmla="*/ 18 h 84"/>
                  <a:gd name="T22" fmla="*/ 20 w 72"/>
                  <a:gd name="T23" fmla="*/ 17 h 84"/>
                  <a:gd name="T24" fmla="*/ 20 w 72"/>
                  <a:gd name="T25" fmla="*/ 17 h 84"/>
                  <a:gd name="T26" fmla="*/ 0 w 72"/>
                  <a:gd name="T27" fmla="*/ 22 h 84"/>
                  <a:gd name="T28" fmla="*/ 0 w 72"/>
                  <a:gd name="T29" fmla="*/ 22 h 84"/>
                  <a:gd name="T30" fmla="*/ 12 w 72"/>
                  <a:gd name="T31" fmla="*/ 74 h 84"/>
                  <a:gd name="T32" fmla="*/ 12 w 72"/>
                  <a:gd name="T33" fmla="*/ 74 h 84"/>
                  <a:gd name="T34" fmla="*/ 18 w 72"/>
                  <a:gd name="T35" fmla="*/ 73 h 84"/>
                  <a:gd name="T36" fmla="*/ 32 w 72"/>
                  <a:gd name="T37" fmla="*/ 80 h 84"/>
                  <a:gd name="T38" fmla="*/ 44 w 72"/>
                  <a:gd name="T39" fmla="*/ 75 h 84"/>
                  <a:gd name="T40" fmla="*/ 54 w 72"/>
                  <a:gd name="T41"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84">
                    <a:moveTo>
                      <a:pt x="54" y="78"/>
                    </a:moveTo>
                    <a:cubicBezTo>
                      <a:pt x="57" y="74"/>
                      <a:pt x="53" y="71"/>
                      <a:pt x="55" y="66"/>
                    </a:cubicBezTo>
                    <a:cubicBezTo>
                      <a:pt x="56" y="65"/>
                      <a:pt x="60" y="69"/>
                      <a:pt x="60" y="66"/>
                    </a:cubicBezTo>
                    <a:cubicBezTo>
                      <a:pt x="58" y="55"/>
                      <a:pt x="65" y="58"/>
                      <a:pt x="70" y="49"/>
                    </a:cubicBezTo>
                    <a:cubicBezTo>
                      <a:pt x="72" y="45"/>
                      <a:pt x="67" y="29"/>
                      <a:pt x="70" y="27"/>
                    </a:cubicBezTo>
                    <a:cubicBezTo>
                      <a:pt x="70" y="27"/>
                      <a:pt x="70" y="27"/>
                      <a:pt x="70" y="27"/>
                    </a:cubicBezTo>
                    <a:cubicBezTo>
                      <a:pt x="67" y="18"/>
                      <a:pt x="65" y="10"/>
                      <a:pt x="62" y="1"/>
                    </a:cubicBezTo>
                    <a:cubicBezTo>
                      <a:pt x="62" y="0"/>
                      <a:pt x="62" y="0"/>
                      <a:pt x="62" y="0"/>
                    </a:cubicBezTo>
                    <a:cubicBezTo>
                      <a:pt x="55" y="8"/>
                      <a:pt x="48" y="14"/>
                      <a:pt x="47" y="15"/>
                    </a:cubicBezTo>
                    <a:cubicBezTo>
                      <a:pt x="40" y="18"/>
                      <a:pt x="34" y="20"/>
                      <a:pt x="27" y="21"/>
                    </a:cubicBezTo>
                    <a:cubicBezTo>
                      <a:pt x="27" y="21"/>
                      <a:pt x="34" y="19"/>
                      <a:pt x="31" y="18"/>
                    </a:cubicBezTo>
                    <a:cubicBezTo>
                      <a:pt x="30" y="18"/>
                      <a:pt x="21" y="19"/>
                      <a:pt x="20" y="17"/>
                    </a:cubicBezTo>
                    <a:cubicBezTo>
                      <a:pt x="20" y="17"/>
                      <a:pt x="20" y="17"/>
                      <a:pt x="20" y="17"/>
                    </a:cubicBezTo>
                    <a:cubicBezTo>
                      <a:pt x="13" y="19"/>
                      <a:pt x="7" y="21"/>
                      <a:pt x="0" y="22"/>
                    </a:cubicBezTo>
                    <a:cubicBezTo>
                      <a:pt x="0" y="22"/>
                      <a:pt x="0" y="22"/>
                      <a:pt x="0" y="22"/>
                    </a:cubicBezTo>
                    <a:cubicBezTo>
                      <a:pt x="4" y="40"/>
                      <a:pt x="8" y="57"/>
                      <a:pt x="12" y="74"/>
                    </a:cubicBezTo>
                    <a:cubicBezTo>
                      <a:pt x="12" y="74"/>
                      <a:pt x="12" y="74"/>
                      <a:pt x="12" y="74"/>
                    </a:cubicBezTo>
                    <a:cubicBezTo>
                      <a:pt x="13" y="73"/>
                      <a:pt x="16" y="73"/>
                      <a:pt x="18" y="73"/>
                    </a:cubicBezTo>
                    <a:cubicBezTo>
                      <a:pt x="18" y="73"/>
                      <a:pt x="27" y="80"/>
                      <a:pt x="32" y="80"/>
                    </a:cubicBezTo>
                    <a:cubicBezTo>
                      <a:pt x="34" y="79"/>
                      <a:pt x="43" y="75"/>
                      <a:pt x="44" y="75"/>
                    </a:cubicBezTo>
                    <a:cubicBezTo>
                      <a:pt x="46" y="74"/>
                      <a:pt x="49" y="84"/>
                      <a:pt x="54" y="7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78"/>
              <p:cNvSpPr>
                <a:spLocks noEditPoints="1"/>
              </p:cNvSpPr>
              <p:nvPr/>
            </p:nvSpPr>
            <p:spPr bwMode="auto">
              <a:xfrm>
                <a:off x="7449854" y="4025328"/>
                <a:ext cx="373163" cy="360930"/>
              </a:xfrm>
              <a:custGeom>
                <a:avLst/>
                <a:gdLst>
                  <a:gd name="T0" fmla="*/ 11 w 129"/>
                  <a:gd name="T1" fmla="*/ 8 h 125"/>
                  <a:gd name="T2" fmla="*/ 20 w 129"/>
                  <a:gd name="T3" fmla="*/ 0 h 125"/>
                  <a:gd name="T4" fmla="*/ 11 w 129"/>
                  <a:gd name="T5" fmla="*/ 8 h 125"/>
                  <a:gd name="T6" fmla="*/ 92 w 129"/>
                  <a:gd name="T7" fmla="*/ 31 h 125"/>
                  <a:gd name="T8" fmla="*/ 95 w 129"/>
                  <a:gd name="T9" fmla="*/ 28 h 125"/>
                  <a:gd name="T10" fmla="*/ 92 w 129"/>
                  <a:gd name="T11" fmla="*/ 31 h 125"/>
                  <a:gd name="T12" fmla="*/ 99 w 129"/>
                  <a:gd name="T13" fmla="*/ 118 h 125"/>
                  <a:gd name="T14" fmla="*/ 69 w 129"/>
                  <a:gd name="T15" fmla="*/ 125 h 125"/>
                  <a:gd name="T16" fmla="*/ 68 w 129"/>
                  <a:gd name="T17" fmla="*/ 125 h 125"/>
                  <a:gd name="T18" fmla="*/ 74 w 129"/>
                  <a:gd name="T19" fmla="*/ 106 h 125"/>
                  <a:gd name="T20" fmla="*/ 65 w 129"/>
                  <a:gd name="T21" fmla="*/ 75 h 125"/>
                  <a:gd name="T22" fmla="*/ 69 w 129"/>
                  <a:gd name="T23" fmla="*/ 58 h 125"/>
                  <a:gd name="T24" fmla="*/ 72 w 129"/>
                  <a:gd name="T25" fmla="*/ 52 h 125"/>
                  <a:gd name="T26" fmla="*/ 75 w 129"/>
                  <a:gd name="T27" fmla="*/ 60 h 125"/>
                  <a:gd name="T28" fmla="*/ 75 w 129"/>
                  <a:gd name="T29" fmla="*/ 50 h 125"/>
                  <a:gd name="T30" fmla="*/ 81 w 129"/>
                  <a:gd name="T31" fmla="*/ 46 h 125"/>
                  <a:gd name="T32" fmla="*/ 81 w 129"/>
                  <a:gd name="T33" fmla="*/ 37 h 125"/>
                  <a:gd name="T34" fmla="*/ 106 w 129"/>
                  <a:gd name="T35" fmla="*/ 48 h 125"/>
                  <a:gd name="T36" fmla="*/ 103 w 129"/>
                  <a:gd name="T37" fmla="*/ 49 h 125"/>
                  <a:gd name="T38" fmla="*/ 108 w 129"/>
                  <a:gd name="T39" fmla="*/ 62 h 125"/>
                  <a:gd name="T40" fmla="*/ 102 w 129"/>
                  <a:gd name="T41" fmla="*/ 76 h 125"/>
                  <a:gd name="T42" fmla="*/ 115 w 129"/>
                  <a:gd name="T43" fmla="*/ 66 h 125"/>
                  <a:gd name="T44" fmla="*/ 128 w 129"/>
                  <a:gd name="T45" fmla="*/ 85 h 125"/>
                  <a:gd name="T46" fmla="*/ 129 w 129"/>
                  <a:gd name="T47" fmla="*/ 84 h 125"/>
                  <a:gd name="T48" fmla="*/ 128 w 129"/>
                  <a:gd name="T49" fmla="*/ 93 h 125"/>
                  <a:gd name="T50" fmla="*/ 127 w 129"/>
                  <a:gd name="T51" fmla="*/ 95 h 125"/>
                  <a:gd name="T52" fmla="*/ 125 w 129"/>
                  <a:gd name="T53" fmla="*/ 92 h 125"/>
                  <a:gd name="T54" fmla="*/ 124 w 129"/>
                  <a:gd name="T55" fmla="*/ 98 h 125"/>
                  <a:gd name="T56" fmla="*/ 121 w 129"/>
                  <a:gd name="T57" fmla="*/ 102 h 125"/>
                  <a:gd name="T58" fmla="*/ 122 w 129"/>
                  <a:gd name="T59" fmla="*/ 106 h 125"/>
                  <a:gd name="T60" fmla="*/ 119 w 129"/>
                  <a:gd name="T61" fmla="*/ 114 h 125"/>
                  <a:gd name="T62" fmla="*/ 99 w 129"/>
                  <a:gd name="T63" fmla="*/ 119 h 125"/>
                  <a:gd name="T64" fmla="*/ 99 w 129"/>
                  <a:gd name="T65" fmla="*/ 119 h 125"/>
                  <a:gd name="T66" fmla="*/ 99 w 129"/>
                  <a:gd name="T67" fmla="*/ 118 h 125"/>
                  <a:gd name="T68" fmla="*/ 39 w 129"/>
                  <a:gd name="T69" fmla="*/ 55 h 125"/>
                  <a:gd name="T70" fmla="*/ 43 w 129"/>
                  <a:gd name="T71" fmla="*/ 55 h 125"/>
                  <a:gd name="T72" fmla="*/ 43 w 129"/>
                  <a:gd name="T73" fmla="*/ 59 h 125"/>
                  <a:gd name="T74" fmla="*/ 47 w 129"/>
                  <a:gd name="T75" fmla="*/ 51 h 125"/>
                  <a:gd name="T76" fmla="*/ 49 w 129"/>
                  <a:gd name="T77" fmla="*/ 42 h 125"/>
                  <a:gd name="T78" fmla="*/ 49 w 129"/>
                  <a:gd name="T79" fmla="*/ 42 h 125"/>
                  <a:gd name="T80" fmla="*/ 55 w 129"/>
                  <a:gd name="T81" fmla="*/ 41 h 125"/>
                  <a:gd name="T82" fmla="*/ 55 w 129"/>
                  <a:gd name="T83" fmla="*/ 47 h 125"/>
                  <a:gd name="T84" fmla="*/ 59 w 129"/>
                  <a:gd name="T85" fmla="*/ 39 h 125"/>
                  <a:gd name="T86" fmla="*/ 69 w 129"/>
                  <a:gd name="T87" fmla="*/ 34 h 125"/>
                  <a:gd name="T88" fmla="*/ 76 w 129"/>
                  <a:gd name="T89" fmla="*/ 34 h 125"/>
                  <a:gd name="T90" fmla="*/ 81 w 129"/>
                  <a:gd name="T91" fmla="*/ 36 h 125"/>
                  <a:gd name="T92" fmla="*/ 81 w 129"/>
                  <a:gd name="T93" fmla="*/ 32 h 125"/>
                  <a:gd name="T94" fmla="*/ 84 w 129"/>
                  <a:gd name="T95" fmla="*/ 33 h 125"/>
                  <a:gd name="T96" fmla="*/ 88 w 129"/>
                  <a:gd name="T97" fmla="*/ 31 h 125"/>
                  <a:gd name="T98" fmla="*/ 92 w 129"/>
                  <a:gd name="T99" fmla="*/ 30 h 125"/>
                  <a:gd name="T100" fmla="*/ 75 w 129"/>
                  <a:gd name="T101" fmla="*/ 24 h 125"/>
                  <a:gd name="T102" fmla="*/ 74 w 129"/>
                  <a:gd name="T103" fmla="*/ 18 h 125"/>
                  <a:gd name="T104" fmla="*/ 42 w 129"/>
                  <a:gd name="T105" fmla="*/ 30 h 125"/>
                  <a:gd name="T106" fmla="*/ 36 w 129"/>
                  <a:gd name="T107" fmla="*/ 25 h 125"/>
                  <a:gd name="T108" fmla="*/ 26 w 129"/>
                  <a:gd name="T109" fmla="*/ 28 h 125"/>
                  <a:gd name="T110" fmla="*/ 25 w 129"/>
                  <a:gd name="T111" fmla="*/ 24 h 125"/>
                  <a:gd name="T112" fmla="*/ 24 w 129"/>
                  <a:gd name="T113" fmla="*/ 23 h 125"/>
                  <a:gd name="T114" fmla="*/ 30 w 129"/>
                  <a:gd name="T115" fmla="*/ 16 h 125"/>
                  <a:gd name="T116" fmla="*/ 23 w 129"/>
                  <a:gd name="T117" fmla="*/ 16 h 125"/>
                  <a:gd name="T118" fmla="*/ 0 w 129"/>
                  <a:gd name="T119" fmla="*/ 37 h 125"/>
                  <a:gd name="T120" fmla="*/ 24 w 129"/>
                  <a:gd name="T121" fmla="*/ 44 h 125"/>
                  <a:gd name="T122" fmla="*/ 39 w 129"/>
                  <a:gd name="T123" fmla="*/ 5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9" h="125">
                    <a:moveTo>
                      <a:pt x="11" y="8"/>
                    </a:moveTo>
                    <a:cubicBezTo>
                      <a:pt x="11" y="9"/>
                      <a:pt x="18" y="4"/>
                      <a:pt x="20" y="0"/>
                    </a:cubicBezTo>
                    <a:cubicBezTo>
                      <a:pt x="18" y="0"/>
                      <a:pt x="11" y="6"/>
                      <a:pt x="11" y="8"/>
                    </a:cubicBezTo>
                    <a:close/>
                    <a:moveTo>
                      <a:pt x="92" y="31"/>
                    </a:moveTo>
                    <a:cubicBezTo>
                      <a:pt x="94" y="33"/>
                      <a:pt x="101" y="29"/>
                      <a:pt x="95" y="28"/>
                    </a:cubicBezTo>
                    <a:cubicBezTo>
                      <a:pt x="94" y="28"/>
                      <a:pt x="91" y="30"/>
                      <a:pt x="92" y="31"/>
                    </a:cubicBezTo>
                    <a:close/>
                    <a:moveTo>
                      <a:pt x="99" y="118"/>
                    </a:moveTo>
                    <a:cubicBezTo>
                      <a:pt x="89" y="120"/>
                      <a:pt x="79" y="122"/>
                      <a:pt x="69" y="125"/>
                    </a:cubicBezTo>
                    <a:cubicBezTo>
                      <a:pt x="68" y="125"/>
                      <a:pt x="68" y="125"/>
                      <a:pt x="68" y="125"/>
                    </a:cubicBezTo>
                    <a:cubicBezTo>
                      <a:pt x="72" y="119"/>
                      <a:pt x="74" y="109"/>
                      <a:pt x="74" y="106"/>
                    </a:cubicBezTo>
                    <a:cubicBezTo>
                      <a:pt x="73" y="94"/>
                      <a:pt x="61" y="85"/>
                      <a:pt x="65" y="75"/>
                    </a:cubicBezTo>
                    <a:cubicBezTo>
                      <a:pt x="67" y="70"/>
                      <a:pt x="63" y="58"/>
                      <a:pt x="69" y="58"/>
                    </a:cubicBezTo>
                    <a:cubicBezTo>
                      <a:pt x="71" y="58"/>
                      <a:pt x="71" y="50"/>
                      <a:pt x="72" y="52"/>
                    </a:cubicBezTo>
                    <a:cubicBezTo>
                      <a:pt x="73" y="58"/>
                      <a:pt x="74" y="60"/>
                      <a:pt x="75" y="60"/>
                    </a:cubicBezTo>
                    <a:cubicBezTo>
                      <a:pt x="77" y="59"/>
                      <a:pt x="75" y="51"/>
                      <a:pt x="75" y="50"/>
                    </a:cubicBezTo>
                    <a:cubicBezTo>
                      <a:pt x="75" y="47"/>
                      <a:pt x="82" y="48"/>
                      <a:pt x="81" y="46"/>
                    </a:cubicBezTo>
                    <a:cubicBezTo>
                      <a:pt x="80" y="44"/>
                      <a:pt x="73" y="37"/>
                      <a:pt x="81" y="37"/>
                    </a:cubicBezTo>
                    <a:cubicBezTo>
                      <a:pt x="85" y="37"/>
                      <a:pt x="105" y="43"/>
                      <a:pt x="106" y="48"/>
                    </a:cubicBezTo>
                    <a:cubicBezTo>
                      <a:pt x="106" y="49"/>
                      <a:pt x="103" y="48"/>
                      <a:pt x="103" y="49"/>
                    </a:cubicBezTo>
                    <a:cubicBezTo>
                      <a:pt x="103" y="53"/>
                      <a:pt x="109" y="56"/>
                      <a:pt x="108" y="62"/>
                    </a:cubicBezTo>
                    <a:cubicBezTo>
                      <a:pt x="107" y="65"/>
                      <a:pt x="99" y="72"/>
                      <a:pt x="102" y="76"/>
                    </a:cubicBezTo>
                    <a:cubicBezTo>
                      <a:pt x="108" y="84"/>
                      <a:pt x="110" y="66"/>
                      <a:pt x="115" y="66"/>
                    </a:cubicBezTo>
                    <a:cubicBezTo>
                      <a:pt x="121" y="65"/>
                      <a:pt x="125" y="80"/>
                      <a:pt x="128" y="85"/>
                    </a:cubicBezTo>
                    <a:cubicBezTo>
                      <a:pt x="128" y="84"/>
                      <a:pt x="128" y="84"/>
                      <a:pt x="129" y="84"/>
                    </a:cubicBezTo>
                    <a:cubicBezTo>
                      <a:pt x="129" y="87"/>
                      <a:pt x="129" y="90"/>
                      <a:pt x="128" y="93"/>
                    </a:cubicBezTo>
                    <a:cubicBezTo>
                      <a:pt x="128" y="94"/>
                      <a:pt x="128" y="94"/>
                      <a:pt x="127" y="95"/>
                    </a:cubicBezTo>
                    <a:cubicBezTo>
                      <a:pt x="126" y="95"/>
                      <a:pt x="129" y="92"/>
                      <a:pt x="125" y="92"/>
                    </a:cubicBezTo>
                    <a:cubicBezTo>
                      <a:pt x="123" y="92"/>
                      <a:pt x="124" y="97"/>
                      <a:pt x="124" y="98"/>
                    </a:cubicBezTo>
                    <a:cubicBezTo>
                      <a:pt x="123" y="100"/>
                      <a:pt x="121" y="101"/>
                      <a:pt x="121" y="102"/>
                    </a:cubicBezTo>
                    <a:cubicBezTo>
                      <a:pt x="121" y="104"/>
                      <a:pt x="122" y="105"/>
                      <a:pt x="122" y="106"/>
                    </a:cubicBezTo>
                    <a:cubicBezTo>
                      <a:pt x="121" y="108"/>
                      <a:pt x="119" y="114"/>
                      <a:pt x="119" y="114"/>
                    </a:cubicBezTo>
                    <a:cubicBezTo>
                      <a:pt x="112" y="116"/>
                      <a:pt x="106" y="118"/>
                      <a:pt x="99" y="119"/>
                    </a:cubicBezTo>
                    <a:cubicBezTo>
                      <a:pt x="99" y="119"/>
                      <a:pt x="99" y="119"/>
                      <a:pt x="99" y="119"/>
                    </a:cubicBezTo>
                    <a:cubicBezTo>
                      <a:pt x="99" y="119"/>
                      <a:pt x="99" y="118"/>
                      <a:pt x="99" y="118"/>
                    </a:cubicBezTo>
                    <a:close/>
                    <a:moveTo>
                      <a:pt x="39" y="55"/>
                    </a:moveTo>
                    <a:cubicBezTo>
                      <a:pt x="39" y="57"/>
                      <a:pt x="43" y="53"/>
                      <a:pt x="43" y="55"/>
                    </a:cubicBezTo>
                    <a:cubicBezTo>
                      <a:pt x="43" y="58"/>
                      <a:pt x="41" y="58"/>
                      <a:pt x="43" y="59"/>
                    </a:cubicBezTo>
                    <a:cubicBezTo>
                      <a:pt x="45" y="56"/>
                      <a:pt x="46" y="53"/>
                      <a:pt x="47" y="51"/>
                    </a:cubicBezTo>
                    <a:cubicBezTo>
                      <a:pt x="48" y="48"/>
                      <a:pt x="49" y="46"/>
                      <a:pt x="49" y="42"/>
                    </a:cubicBezTo>
                    <a:cubicBezTo>
                      <a:pt x="49" y="42"/>
                      <a:pt x="49" y="41"/>
                      <a:pt x="49" y="42"/>
                    </a:cubicBezTo>
                    <a:cubicBezTo>
                      <a:pt x="51" y="51"/>
                      <a:pt x="51" y="41"/>
                      <a:pt x="55" y="41"/>
                    </a:cubicBezTo>
                    <a:cubicBezTo>
                      <a:pt x="56" y="41"/>
                      <a:pt x="53" y="48"/>
                      <a:pt x="55" y="47"/>
                    </a:cubicBezTo>
                    <a:cubicBezTo>
                      <a:pt x="57" y="46"/>
                      <a:pt x="58" y="40"/>
                      <a:pt x="59" y="39"/>
                    </a:cubicBezTo>
                    <a:cubicBezTo>
                      <a:pt x="63" y="36"/>
                      <a:pt x="63" y="38"/>
                      <a:pt x="69" y="34"/>
                    </a:cubicBezTo>
                    <a:cubicBezTo>
                      <a:pt x="70" y="33"/>
                      <a:pt x="75" y="33"/>
                      <a:pt x="76" y="34"/>
                    </a:cubicBezTo>
                    <a:cubicBezTo>
                      <a:pt x="76" y="34"/>
                      <a:pt x="81" y="36"/>
                      <a:pt x="81" y="36"/>
                    </a:cubicBezTo>
                    <a:cubicBezTo>
                      <a:pt x="82" y="35"/>
                      <a:pt x="81" y="33"/>
                      <a:pt x="81" y="32"/>
                    </a:cubicBezTo>
                    <a:cubicBezTo>
                      <a:pt x="82" y="31"/>
                      <a:pt x="84" y="33"/>
                      <a:pt x="84" y="33"/>
                    </a:cubicBezTo>
                    <a:cubicBezTo>
                      <a:pt x="85" y="33"/>
                      <a:pt x="87" y="32"/>
                      <a:pt x="88" y="31"/>
                    </a:cubicBezTo>
                    <a:cubicBezTo>
                      <a:pt x="90" y="31"/>
                      <a:pt x="93" y="31"/>
                      <a:pt x="92" y="30"/>
                    </a:cubicBezTo>
                    <a:cubicBezTo>
                      <a:pt x="79" y="20"/>
                      <a:pt x="89" y="24"/>
                      <a:pt x="75" y="24"/>
                    </a:cubicBezTo>
                    <a:cubicBezTo>
                      <a:pt x="72" y="24"/>
                      <a:pt x="76" y="18"/>
                      <a:pt x="74" y="18"/>
                    </a:cubicBezTo>
                    <a:cubicBezTo>
                      <a:pt x="66" y="17"/>
                      <a:pt x="53" y="31"/>
                      <a:pt x="42" y="30"/>
                    </a:cubicBezTo>
                    <a:cubicBezTo>
                      <a:pt x="41" y="30"/>
                      <a:pt x="38" y="26"/>
                      <a:pt x="36" y="25"/>
                    </a:cubicBezTo>
                    <a:cubicBezTo>
                      <a:pt x="28" y="21"/>
                      <a:pt x="26" y="28"/>
                      <a:pt x="26" y="28"/>
                    </a:cubicBezTo>
                    <a:cubicBezTo>
                      <a:pt x="25" y="28"/>
                      <a:pt x="25" y="24"/>
                      <a:pt x="25" y="24"/>
                    </a:cubicBezTo>
                    <a:cubicBezTo>
                      <a:pt x="25" y="24"/>
                      <a:pt x="25" y="23"/>
                      <a:pt x="24" y="23"/>
                    </a:cubicBezTo>
                    <a:cubicBezTo>
                      <a:pt x="27" y="23"/>
                      <a:pt x="28" y="18"/>
                      <a:pt x="30" y="16"/>
                    </a:cubicBezTo>
                    <a:cubicBezTo>
                      <a:pt x="36" y="8"/>
                      <a:pt x="25" y="14"/>
                      <a:pt x="23" y="16"/>
                    </a:cubicBezTo>
                    <a:cubicBezTo>
                      <a:pt x="23" y="17"/>
                      <a:pt x="5" y="35"/>
                      <a:pt x="0" y="37"/>
                    </a:cubicBezTo>
                    <a:cubicBezTo>
                      <a:pt x="3" y="43"/>
                      <a:pt x="16" y="42"/>
                      <a:pt x="24" y="44"/>
                    </a:cubicBezTo>
                    <a:cubicBezTo>
                      <a:pt x="34" y="44"/>
                      <a:pt x="39" y="45"/>
                      <a:pt x="39" y="5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79"/>
              <p:cNvSpPr>
                <a:spLocks/>
              </p:cNvSpPr>
              <p:nvPr/>
            </p:nvSpPr>
            <p:spPr bwMode="auto">
              <a:xfrm>
                <a:off x="7562413" y="4628509"/>
                <a:ext cx="390293" cy="179851"/>
              </a:xfrm>
              <a:custGeom>
                <a:avLst/>
                <a:gdLst>
                  <a:gd name="T0" fmla="*/ 117 w 135"/>
                  <a:gd name="T1" fmla="*/ 22 h 62"/>
                  <a:gd name="T2" fmla="*/ 121 w 135"/>
                  <a:gd name="T3" fmla="*/ 15 h 62"/>
                  <a:gd name="T4" fmla="*/ 123 w 135"/>
                  <a:gd name="T5" fmla="*/ 16 h 62"/>
                  <a:gd name="T6" fmla="*/ 127 w 135"/>
                  <a:gd name="T7" fmla="*/ 11 h 62"/>
                  <a:gd name="T8" fmla="*/ 130 w 135"/>
                  <a:gd name="T9" fmla="*/ 12 h 62"/>
                  <a:gd name="T10" fmla="*/ 134 w 135"/>
                  <a:gd name="T11" fmla="*/ 5 h 62"/>
                  <a:gd name="T12" fmla="*/ 134 w 135"/>
                  <a:gd name="T13" fmla="*/ 0 h 62"/>
                  <a:gd name="T14" fmla="*/ 101 w 135"/>
                  <a:gd name="T15" fmla="*/ 8 h 62"/>
                  <a:gd name="T16" fmla="*/ 47 w 135"/>
                  <a:gd name="T17" fmla="*/ 19 h 62"/>
                  <a:gd name="T18" fmla="*/ 31 w 135"/>
                  <a:gd name="T19" fmla="*/ 25 h 62"/>
                  <a:gd name="T20" fmla="*/ 9 w 135"/>
                  <a:gd name="T21" fmla="*/ 29 h 62"/>
                  <a:gd name="T22" fmla="*/ 8 w 135"/>
                  <a:gd name="T23" fmla="*/ 29 h 62"/>
                  <a:gd name="T24" fmla="*/ 7 w 135"/>
                  <a:gd name="T25" fmla="*/ 29 h 62"/>
                  <a:gd name="T26" fmla="*/ 6 w 135"/>
                  <a:gd name="T27" fmla="*/ 29 h 62"/>
                  <a:gd name="T28" fmla="*/ 6 w 135"/>
                  <a:gd name="T29" fmla="*/ 44 h 62"/>
                  <a:gd name="T30" fmla="*/ 2 w 135"/>
                  <a:gd name="T31" fmla="*/ 51 h 62"/>
                  <a:gd name="T32" fmla="*/ 0 w 135"/>
                  <a:gd name="T33" fmla="*/ 54 h 62"/>
                  <a:gd name="T34" fmla="*/ 1 w 135"/>
                  <a:gd name="T35" fmla="*/ 62 h 62"/>
                  <a:gd name="T36" fmla="*/ 35 w 135"/>
                  <a:gd name="T37" fmla="*/ 56 h 62"/>
                  <a:gd name="T38" fmla="*/ 57 w 135"/>
                  <a:gd name="T39" fmla="*/ 52 h 62"/>
                  <a:gd name="T40" fmla="*/ 94 w 135"/>
                  <a:gd name="T41" fmla="*/ 44 h 62"/>
                  <a:gd name="T42" fmla="*/ 99 w 135"/>
                  <a:gd name="T43" fmla="*/ 43 h 62"/>
                  <a:gd name="T44" fmla="*/ 117 w 135"/>
                  <a:gd name="T45" fmla="*/ 2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5" h="62">
                    <a:moveTo>
                      <a:pt x="117" y="22"/>
                    </a:moveTo>
                    <a:cubicBezTo>
                      <a:pt x="119" y="20"/>
                      <a:pt x="118" y="17"/>
                      <a:pt x="121" y="15"/>
                    </a:cubicBezTo>
                    <a:cubicBezTo>
                      <a:pt x="122" y="14"/>
                      <a:pt x="122" y="18"/>
                      <a:pt x="123" y="16"/>
                    </a:cubicBezTo>
                    <a:cubicBezTo>
                      <a:pt x="124" y="14"/>
                      <a:pt x="125" y="11"/>
                      <a:pt x="127" y="11"/>
                    </a:cubicBezTo>
                    <a:cubicBezTo>
                      <a:pt x="128" y="11"/>
                      <a:pt x="129" y="12"/>
                      <a:pt x="130" y="12"/>
                    </a:cubicBezTo>
                    <a:cubicBezTo>
                      <a:pt x="133" y="6"/>
                      <a:pt x="131" y="8"/>
                      <a:pt x="134" y="5"/>
                    </a:cubicBezTo>
                    <a:cubicBezTo>
                      <a:pt x="135" y="4"/>
                      <a:pt x="134" y="2"/>
                      <a:pt x="134" y="0"/>
                    </a:cubicBezTo>
                    <a:cubicBezTo>
                      <a:pt x="123" y="3"/>
                      <a:pt x="112" y="6"/>
                      <a:pt x="101" y="8"/>
                    </a:cubicBezTo>
                    <a:cubicBezTo>
                      <a:pt x="83" y="12"/>
                      <a:pt x="65" y="15"/>
                      <a:pt x="47" y="19"/>
                    </a:cubicBezTo>
                    <a:cubicBezTo>
                      <a:pt x="41" y="20"/>
                      <a:pt x="29" y="19"/>
                      <a:pt x="31" y="25"/>
                    </a:cubicBezTo>
                    <a:cubicBezTo>
                      <a:pt x="24" y="26"/>
                      <a:pt x="17" y="28"/>
                      <a:pt x="9" y="29"/>
                    </a:cubicBezTo>
                    <a:cubicBezTo>
                      <a:pt x="8" y="29"/>
                      <a:pt x="8" y="29"/>
                      <a:pt x="8" y="29"/>
                    </a:cubicBezTo>
                    <a:cubicBezTo>
                      <a:pt x="7" y="29"/>
                      <a:pt x="7" y="29"/>
                      <a:pt x="7" y="29"/>
                    </a:cubicBezTo>
                    <a:cubicBezTo>
                      <a:pt x="6" y="29"/>
                      <a:pt x="6" y="29"/>
                      <a:pt x="6" y="29"/>
                    </a:cubicBezTo>
                    <a:cubicBezTo>
                      <a:pt x="7" y="34"/>
                      <a:pt x="7" y="42"/>
                      <a:pt x="6" y="44"/>
                    </a:cubicBezTo>
                    <a:cubicBezTo>
                      <a:pt x="2" y="45"/>
                      <a:pt x="5" y="51"/>
                      <a:pt x="2" y="51"/>
                    </a:cubicBezTo>
                    <a:cubicBezTo>
                      <a:pt x="1" y="52"/>
                      <a:pt x="0" y="53"/>
                      <a:pt x="0" y="54"/>
                    </a:cubicBezTo>
                    <a:cubicBezTo>
                      <a:pt x="2" y="55"/>
                      <a:pt x="2" y="58"/>
                      <a:pt x="1" y="62"/>
                    </a:cubicBezTo>
                    <a:cubicBezTo>
                      <a:pt x="13" y="60"/>
                      <a:pt x="24" y="58"/>
                      <a:pt x="35" y="56"/>
                    </a:cubicBezTo>
                    <a:cubicBezTo>
                      <a:pt x="42" y="54"/>
                      <a:pt x="50" y="53"/>
                      <a:pt x="57" y="52"/>
                    </a:cubicBezTo>
                    <a:cubicBezTo>
                      <a:pt x="70" y="49"/>
                      <a:pt x="82" y="46"/>
                      <a:pt x="94" y="44"/>
                    </a:cubicBezTo>
                    <a:cubicBezTo>
                      <a:pt x="96" y="43"/>
                      <a:pt x="97" y="43"/>
                      <a:pt x="99" y="43"/>
                    </a:cubicBezTo>
                    <a:cubicBezTo>
                      <a:pt x="97" y="33"/>
                      <a:pt x="109" y="28"/>
                      <a:pt x="117" y="22"/>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80"/>
              <p:cNvSpPr>
                <a:spLocks/>
              </p:cNvSpPr>
              <p:nvPr/>
            </p:nvSpPr>
            <p:spPr bwMode="auto">
              <a:xfrm>
                <a:off x="7736149" y="4961294"/>
                <a:ext cx="462481" cy="329119"/>
              </a:xfrm>
              <a:custGeom>
                <a:avLst/>
                <a:gdLst>
                  <a:gd name="T0" fmla="*/ 157 w 160"/>
                  <a:gd name="T1" fmla="*/ 96 h 114"/>
                  <a:gd name="T2" fmla="*/ 147 w 160"/>
                  <a:gd name="T3" fmla="*/ 66 h 114"/>
                  <a:gd name="T4" fmla="*/ 141 w 160"/>
                  <a:gd name="T5" fmla="*/ 54 h 114"/>
                  <a:gd name="T6" fmla="*/ 132 w 160"/>
                  <a:gd name="T7" fmla="*/ 40 h 114"/>
                  <a:gd name="T8" fmla="*/ 130 w 160"/>
                  <a:gd name="T9" fmla="*/ 35 h 114"/>
                  <a:gd name="T10" fmla="*/ 98 w 160"/>
                  <a:gd name="T11" fmla="*/ 3 h 114"/>
                  <a:gd name="T12" fmla="*/ 96 w 160"/>
                  <a:gd name="T13" fmla="*/ 8 h 114"/>
                  <a:gd name="T14" fmla="*/ 46 w 160"/>
                  <a:gd name="T15" fmla="*/ 12 h 114"/>
                  <a:gd name="T16" fmla="*/ 0 w 160"/>
                  <a:gd name="T17" fmla="*/ 20 h 114"/>
                  <a:gd name="T18" fmla="*/ 8 w 160"/>
                  <a:gd name="T19" fmla="*/ 33 h 114"/>
                  <a:gd name="T20" fmla="*/ 9 w 160"/>
                  <a:gd name="T21" fmla="*/ 28 h 114"/>
                  <a:gd name="T22" fmla="*/ 12 w 160"/>
                  <a:gd name="T23" fmla="*/ 26 h 114"/>
                  <a:gd name="T24" fmla="*/ 23 w 160"/>
                  <a:gd name="T25" fmla="*/ 26 h 114"/>
                  <a:gd name="T26" fmla="*/ 29 w 160"/>
                  <a:gd name="T27" fmla="*/ 28 h 114"/>
                  <a:gd name="T28" fmla="*/ 25 w 160"/>
                  <a:gd name="T29" fmla="*/ 28 h 114"/>
                  <a:gd name="T30" fmla="*/ 34 w 160"/>
                  <a:gd name="T31" fmla="*/ 30 h 114"/>
                  <a:gd name="T32" fmla="*/ 34 w 160"/>
                  <a:gd name="T33" fmla="*/ 28 h 114"/>
                  <a:gd name="T34" fmla="*/ 36 w 160"/>
                  <a:gd name="T35" fmla="*/ 30 h 114"/>
                  <a:gd name="T36" fmla="*/ 42 w 160"/>
                  <a:gd name="T37" fmla="*/ 32 h 114"/>
                  <a:gd name="T38" fmla="*/ 45 w 160"/>
                  <a:gd name="T39" fmla="*/ 36 h 114"/>
                  <a:gd name="T40" fmla="*/ 45 w 160"/>
                  <a:gd name="T41" fmla="*/ 39 h 114"/>
                  <a:gd name="T42" fmla="*/ 62 w 160"/>
                  <a:gd name="T43" fmla="*/ 31 h 114"/>
                  <a:gd name="T44" fmla="*/ 71 w 160"/>
                  <a:gd name="T45" fmla="*/ 26 h 114"/>
                  <a:gd name="T46" fmla="*/ 93 w 160"/>
                  <a:gd name="T47" fmla="*/ 39 h 114"/>
                  <a:gd name="T48" fmla="*/ 103 w 160"/>
                  <a:gd name="T49" fmla="*/ 68 h 114"/>
                  <a:gd name="T50" fmla="*/ 104 w 160"/>
                  <a:gd name="T51" fmla="*/ 72 h 114"/>
                  <a:gd name="T52" fmla="*/ 107 w 160"/>
                  <a:gd name="T53" fmla="*/ 76 h 114"/>
                  <a:gd name="T54" fmla="*/ 119 w 160"/>
                  <a:gd name="T55" fmla="*/ 79 h 114"/>
                  <a:gd name="T56" fmla="*/ 120 w 160"/>
                  <a:gd name="T57" fmla="*/ 89 h 114"/>
                  <a:gd name="T58" fmla="*/ 130 w 160"/>
                  <a:gd name="T59" fmla="*/ 98 h 114"/>
                  <a:gd name="T60" fmla="*/ 137 w 160"/>
                  <a:gd name="T61" fmla="*/ 101 h 114"/>
                  <a:gd name="T62" fmla="*/ 141 w 160"/>
                  <a:gd name="T63" fmla="*/ 106 h 114"/>
                  <a:gd name="T64" fmla="*/ 148 w 160"/>
                  <a:gd name="T65" fmla="*/ 109 h 114"/>
                  <a:gd name="T66" fmla="*/ 145 w 160"/>
                  <a:gd name="T67" fmla="*/ 11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0" h="114">
                    <a:moveTo>
                      <a:pt x="158" y="108"/>
                    </a:moveTo>
                    <a:cubicBezTo>
                      <a:pt x="160" y="109"/>
                      <a:pt x="155" y="100"/>
                      <a:pt x="157" y="96"/>
                    </a:cubicBezTo>
                    <a:cubicBezTo>
                      <a:pt x="158" y="94"/>
                      <a:pt x="159" y="85"/>
                      <a:pt x="155" y="74"/>
                    </a:cubicBezTo>
                    <a:cubicBezTo>
                      <a:pt x="154" y="70"/>
                      <a:pt x="146" y="66"/>
                      <a:pt x="147" y="66"/>
                    </a:cubicBezTo>
                    <a:cubicBezTo>
                      <a:pt x="148" y="66"/>
                      <a:pt x="150" y="67"/>
                      <a:pt x="150" y="66"/>
                    </a:cubicBezTo>
                    <a:cubicBezTo>
                      <a:pt x="150" y="66"/>
                      <a:pt x="141" y="55"/>
                      <a:pt x="141" y="54"/>
                    </a:cubicBezTo>
                    <a:cubicBezTo>
                      <a:pt x="139" y="52"/>
                      <a:pt x="128" y="38"/>
                      <a:pt x="129" y="37"/>
                    </a:cubicBezTo>
                    <a:cubicBezTo>
                      <a:pt x="130" y="36"/>
                      <a:pt x="130" y="40"/>
                      <a:pt x="132" y="40"/>
                    </a:cubicBezTo>
                    <a:cubicBezTo>
                      <a:pt x="132" y="40"/>
                      <a:pt x="133" y="40"/>
                      <a:pt x="134" y="40"/>
                    </a:cubicBezTo>
                    <a:cubicBezTo>
                      <a:pt x="133" y="38"/>
                      <a:pt x="132" y="37"/>
                      <a:pt x="130" y="35"/>
                    </a:cubicBezTo>
                    <a:cubicBezTo>
                      <a:pt x="121" y="26"/>
                      <a:pt x="111" y="13"/>
                      <a:pt x="107" y="2"/>
                    </a:cubicBezTo>
                    <a:cubicBezTo>
                      <a:pt x="104" y="2"/>
                      <a:pt x="99" y="0"/>
                      <a:pt x="98" y="3"/>
                    </a:cubicBezTo>
                    <a:cubicBezTo>
                      <a:pt x="97" y="6"/>
                      <a:pt x="101" y="8"/>
                      <a:pt x="100" y="11"/>
                    </a:cubicBezTo>
                    <a:cubicBezTo>
                      <a:pt x="98" y="15"/>
                      <a:pt x="96" y="8"/>
                      <a:pt x="96" y="8"/>
                    </a:cubicBezTo>
                    <a:cubicBezTo>
                      <a:pt x="92" y="8"/>
                      <a:pt x="86" y="10"/>
                      <a:pt x="82" y="10"/>
                    </a:cubicBezTo>
                    <a:cubicBezTo>
                      <a:pt x="74" y="12"/>
                      <a:pt x="51" y="20"/>
                      <a:pt x="46" y="12"/>
                    </a:cubicBezTo>
                    <a:cubicBezTo>
                      <a:pt x="46" y="12"/>
                      <a:pt x="46" y="11"/>
                      <a:pt x="45" y="11"/>
                    </a:cubicBezTo>
                    <a:cubicBezTo>
                      <a:pt x="30" y="14"/>
                      <a:pt x="15" y="17"/>
                      <a:pt x="0" y="20"/>
                    </a:cubicBezTo>
                    <a:cubicBezTo>
                      <a:pt x="0" y="26"/>
                      <a:pt x="7" y="26"/>
                      <a:pt x="6" y="31"/>
                    </a:cubicBezTo>
                    <a:cubicBezTo>
                      <a:pt x="8" y="33"/>
                      <a:pt x="8" y="33"/>
                      <a:pt x="8" y="33"/>
                    </a:cubicBezTo>
                    <a:cubicBezTo>
                      <a:pt x="8" y="33"/>
                      <a:pt x="8" y="32"/>
                      <a:pt x="8" y="32"/>
                    </a:cubicBezTo>
                    <a:cubicBezTo>
                      <a:pt x="10" y="31"/>
                      <a:pt x="10" y="30"/>
                      <a:pt x="9" y="28"/>
                    </a:cubicBezTo>
                    <a:cubicBezTo>
                      <a:pt x="9" y="27"/>
                      <a:pt x="10" y="30"/>
                      <a:pt x="11" y="29"/>
                    </a:cubicBezTo>
                    <a:cubicBezTo>
                      <a:pt x="12" y="29"/>
                      <a:pt x="11" y="26"/>
                      <a:pt x="12" y="26"/>
                    </a:cubicBezTo>
                    <a:cubicBezTo>
                      <a:pt x="21" y="25"/>
                      <a:pt x="9" y="32"/>
                      <a:pt x="10" y="32"/>
                    </a:cubicBezTo>
                    <a:cubicBezTo>
                      <a:pt x="14" y="31"/>
                      <a:pt x="22" y="26"/>
                      <a:pt x="23" y="26"/>
                    </a:cubicBezTo>
                    <a:cubicBezTo>
                      <a:pt x="23" y="28"/>
                      <a:pt x="25" y="25"/>
                      <a:pt x="27" y="25"/>
                    </a:cubicBezTo>
                    <a:cubicBezTo>
                      <a:pt x="28" y="25"/>
                      <a:pt x="30" y="28"/>
                      <a:pt x="29" y="28"/>
                    </a:cubicBezTo>
                    <a:cubicBezTo>
                      <a:pt x="23" y="27"/>
                      <a:pt x="21" y="28"/>
                      <a:pt x="21" y="28"/>
                    </a:cubicBezTo>
                    <a:cubicBezTo>
                      <a:pt x="22" y="29"/>
                      <a:pt x="24" y="28"/>
                      <a:pt x="25" y="28"/>
                    </a:cubicBezTo>
                    <a:cubicBezTo>
                      <a:pt x="27" y="29"/>
                      <a:pt x="28" y="29"/>
                      <a:pt x="29" y="29"/>
                    </a:cubicBezTo>
                    <a:cubicBezTo>
                      <a:pt x="31" y="29"/>
                      <a:pt x="32" y="29"/>
                      <a:pt x="34" y="30"/>
                    </a:cubicBezTo>
                    <a:cubicBezTo>
                      <a:pt x="35" y="30"/>
                      <a:pt x="36" y="32"/>
                      <a:pt x="36" y="31"/>
                    </a:cubicBezTo>
                    <a:cubicBezTo>
                      <a:pt x="37" y="30"/>
                      <a:pt x="33" y="29"/>
                      <a:pt x="34" y="28"/>
                    </a:cubicBezTo>
                    <a:cubicBezTo>
                      <a:pt x="35" y="27"/>
                      <a:pt x="37" y="26"/>
                      <a:pt x="38" y="27"/>
                    </a:cubicBezTo>
                    <a:cubicBezTo>
                      <a:pt x="40" y="27"/>
                      <a:pt x="36" y="29"/>
                      <a:pt x="36" y="30"/>
                    </a:cubicBezTo>
                    <a:cubicBezTo>
                      <a:pt x="37" y="31"/>
                      <a:pt x="39" y="30"/>
                      <a:pt x="40" y="30"/>
                    </a:cubicBezTo>
                    <a:cubicBezTo>
                      <a:pt x="41" y="30"/>
                      <a:pt x="43" y="32"/>
                      <a:pt x="42" y="32"/>
                    </a:cubicBezTo>
                    <a:cubicBezTo>
                      <a:pt x="40" y="33"/>
                      <a:pt x="39" y="31"/>
                      <a:pt x="37" y="31"/>
                    </a:cubicBezTo>
                    <a:cubicBezTo>
                      <a:pt x="35" y="31"/>
                      <a:pt x="44" y="33"/>
                      <a:pt x="45" y="36"/>
                    </a:cubicBezTo>
                    <a:cubicBezTo>
                      <a:pt x="47" y="39"/>
                      <a:pt x="46" y="39"/>
                      <a:pt x="45" y="38"/>
                    </a:cubicBezTo>
                    <a:cubicBezTo>
                      <a:pt x="45" y="38"/>
                      <a:pt x="45" y="39"/>
                      <a:pt x="45" y="39"/>
                    </a:cubicBezTo>
                    <a:cubicBezTo>
                      <a:pt x="50" y="40"/>
                      <a:pt x="55" y="34"/>
                      <a:pt x="58" y="32"/>
                    </a:cubicBezTo>
                    <a:cubicBezTo>
                      <a:pt x="59" y="31"/>
                      <a:pt x="62" y="32"/>
                      <a:pt x="62" y="31"/>
                    </a:cubicBezTo>
                    <a:cubicBezTo>
                      <a:pt x="62" y="30"/>
                      <a:pt x="59" y="29"/>
                      <a:pt x="59" y="28"/>
                    </a:cubicBezTo>
                    <a:cubicBezTo>
                      <a:pt x="60" y="23"/>
                      <a:pt x="69" y="26"/>
                      <a:pt x="71" y="26"/>
                    </a:cubicBezTo>
                    <a:cubicBezTo>
                      <a:pt x="75" y="28"/>
                      <a:pt x="78" y="31"/>
                      <a:pt x="80" y="34"/>
                    </a:cubicBezTo>
                    <a:cubicBezTo>
                      <a:pt x="83" y="38"/>
                      <a:pt x="89" y="38"/>
                      <a:pt x="93" y="39"/>
                    </a:cubicBezTo>
                    <a:cubicBezTo>
                      <a:pt x="98" y="39"/>
                      <a:pt x="99" y="60"/>
                      <a:pt x="99" y="65"/>
                    </a:cubicBezTo>
                    <a:cubicBezTo>
                      <a:pt x="98" y="66"/>
                      <a:pt x="101" y="68"/>
                      <a:pt x="103" y="68"/>
                    </a:cubicBezTo>
                    <a:cubicBezTo>
                      <a:pt x="106" y="66"/>
                      <a:pt x="94" y="57"/>
                      <a:pt x="105" y="62"/>
                    </a:cubicBezTo>
                    <a:cubicBezTo>
                      <a:pt x="108" y="63"/>
                      <a:pt x="105" y="72"/>
                      <a:pt x="104" y="72"/>
                    </a:cubicBezTo>
                    <a:cubicBezTo>
                      <a:pt x="103" y="72"/>
                      <a:pt x="103" y="71"/>
                      <a:pt x="102" y="72"/>
                    </a:cubicBezTo>
                    <a:cubicBezTo>
                      <a:pt x="101" y="73"/>
                      <a:pt x="106" y="74"/>
                      <a:pt x="107" y="76"/>
                    </a:cubicBezTo>
                    <a:cubicBezTo>
                      <a:pt x="108" y="77"/>
                      <a:pt x="115" y="87"/>
                      <a:pt x="117" y="84"/>
                    </a:cubicBezTo>
                    <a:cubicBezTo>
                      <a:pt x="119" y="81"/>
                      <a:pt x="110" y="81"/>
                      <a:pt x="119" y="79"/>
                    </a:cubicBezTo>
                    <a:cubicBezTo>
                      <a:pt x="119" y="79"/>
                      <a:pt x="116" y="86"/>
                      <a:pt x="120" y="89"/>
                    </a:cubicBezTo>
                    <a:cubicBezTo>
                      <a:pt x="120" y="89"/>
                      <a:pt x="120" y="89"/>
                      <a:pt x="120" y="89"/>
                    </a:cubicBezTo>
                    <a:cubicBezTo>
                      <a:pt x="120" y="89"/>
                      <a:pt x="120" y="89"/>
                      <a:pt x="121" y="90"/>
                    </a:cubicBezTo>
                    <a:cubicBezTo>
                      <a:pt x="125" y="91"/>
                      <a:pt x="128" y="95"/>
                      <a:pt x="130" y="98"/>
                    </a:cubicBezTo>
                    <a:cubicBezTo>
                      <a:pt x="130" y="99"/>
                      <a:pt x="128" y="100"/>
                      <a:pt x="129" y="100"/>
                    </a:cubicBezTo>
                    <a:cubicBezTo>
                      <a:pt x="130" y="100"/>
                      <a:pt x="137" y="97"/>
                      <a:pt x="137" y="101"/>
                    </a:cubicBezTo>
                    <a:cubicBezTo>
                      <a:pt x="137" y="102"/>
                      <a:pt x="141" y="104"/>
                      <a:pt x="141" y="104"/>
                    </a:cubicBezTo>
                    <a:cubicBezTo>
                      <a:pt x="141" y="105"/>
                      <a:pt x="141" y="105"/>
                      <a:pt x="141" y="106"/>
                    </a:cubicBezTo>
                    <a:cubicBezTo>
                      <a:pt x="141" y="106"/>
                      <a:pt x="142" y="107"/>
                      <a:pt x="143" y="108"/>
                    </a:cubicBezTo>
                    <a:cubicBezTo>
                      <a:pt x="144" y="109"/>
                      <a:pt x="149" y="109"/>
                      <a:pt x="148" y="109"/>
                    </a:cubicBezTo>
                    <a:cubicBezTo>
                      <a:pt x="146" y="109"/>
                      <a:pt x="144" y="107"/>
                      <a:pt x="143" y="109"/>
                    </a:cubicBezTo>
                    <a:cubicBezTo>
                      <a:pt x="142" y="110"/>
                      <a:pt x="144" y="112"/>
                      <a:pt x="145" y="113"/>
                    </a:cubicBezTo>
                    <a:cubicBezTo>
                      <a:pt x="147" y="114"/>
                      <a:pt x="155" y="107"/>
                      <a:pt x="158" y="10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81"/>
              <p:cNvSpPr>
                <a:spLocks/>
              </p:cNvSpPr>
              <p:nvPr/>
            </p:nvSpPr>
            <p:spPr bwMode="auto">
              <a:xfrm>
                <a:off x="7663966" y="4764313"/>
                <a:ext cx="201876" cy="307095"/>
              </a:xfrm>
              <a:custGeom>
                <a:avLst/>
                <a:gdLst>
                  <a:gd name="T0" fmla="*/ 18 w 70"/>
                  <a:gd name="T1" fmla="*/ 104 h 106"/>
                  <a:gd name="T2" fmla="*/ 19 w 70"/>
                  <a:gd name="T3" fmla="*/ 95 h 106"/>
                  <a:gd name="T4" fmla="*/ 21 w 70"/>
                  <a:gd name="T5" fmla="*/ 97 h 106"/>
                  <a:gd name="T6" fmla="*/ 25 w 70"/>
                  <a:gd name="T7" fmla="*/ 103 h 106"/>
                  <a:gd name="T8" fmla="*/ 21 w 70"/>
                  <a:gd name="T9" fmla="*/ 105 h 106"/>
                  <a:gd name="T10" fmla="*/ 26 w 70"/>
                  <a:gd name="T11" fmla="*/ 104 h 106"/>
                  <a:gd name="T12" fmla="*/ 29 w 70"/>
                  <a:gd name="T13" fmla="*/ 101 h 106"/>
                  <a:gd name="T14" fmla="*/ 30 w 70"/>
                  <a:gd name="T15" fmla="*/ 103 h 106"/>
                  <a:gd name="T16" fmla="*/ 33 w 70"/>
                  <a:gd name="T17" fmla="*/ 101 h 106"/>
                  <a:gd name="T18" fmla="*/ 31 w 70"/>
                  <a:gd name="T19" fmla="*/ 99 h 106"/>
                  <a:gd name="T20" fmla="*/ 25 w 70"/>
                  <a:gd name="T21" fmla="*/ 88 h 106"/>
                  <a:gd name="T22" fmla="*/ 70 w 70"/>
                  <a:gd name="T23" fmla="*/ 79 h 106"/>
                  <a:gd name="T24" fmla="*/ 66 w 70"/>
                  <a:gd name="T25" fmla="*/ 66 h 106"/>
                  <a:gd name="T26" fmla="*/ 65 w 70"/>
                  <a:gd name="T27" fmla="*/ 58 h 106"/>
                  <a:gd name="T28" fmla="*/ 64 w 70"/>
                  <a:gd name="T29" fmla="*/ 56 h 106"/>
                  <a:gd name="T30" fmla="*/ 66 w 70"/>
                  <a:gd name="T31" fmla="*/ 53 h 106"/>
                  <a:gd name="T32" fmla="*/ 59 w 70"/>
                  <a:gd name="T33" fmla="*/ 42 h 106"/>
                  <a:gd name="T34" fmla="*/ 42 w 70"/>
                  <a:gd name="T35" fmla="*/ 0 h 106"/>
                  <a:gd name="T36" fmla="*/ 42 w 70"/>
                  <a:gd name="T37" fmla="*/ 0 h 106"/>
                  <a:gd name="T38" fmla="*/ 22 w 70"/>
                  <a:gd name="T39" fmla="*/ 5 h 106"/>
                  <a:gd name="T40" fmla="*/ 0 w 70"/>
                  <a:gd name="T41" fmla="*/ 9 h 106"/>
                  <a:gd name="T42" fmla="*/ 3 w 70"/>
                  <a:gd name="T43" fmla="*/ 33 h 106"/>
                  <a:gd name="T44" fmla="*/ 13 w 70"/>
                  <a:gd name="T45" fmla="*/ 103 h 106"/>
                  <a:gd name="T46" fmla="*/ 14 w 70"/>
                  <a:gd name="T47" fmla="*/ 103 h 106"/>
                  <a:gd name="T48" fmla="*/ 17 w 70"/>
                  <a:gd name="T49" fmla="*/ 103 h 106"/>
                  <a:gd name="T50" fmla="*/ 18 w 70"/>
                  <a:gd name="T51" fmla="*/ 10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0" h="106">
                    <a:moveTo>
                      <a:pt x="18" y="104"/>
                    </a:moveTo>
                    <a:cubicBezTo>
                      <a:pt x="18" y="100"/>
                      <a:pt x="17" y="99"/>
                      <a:pt x="19" y="95"/>
                    </a:cubicBezTo>
                    <a:cubicBezTo>
                      <a:pt x="19" y="94"/>
                      <a:pt x="21" y="96"/>
                      <a:pt x="21" y="97"/>
                    </a:cubicBezTo>
                    <a:cubicBezTo>
                      <a:pt x="22" y="101"/>
                      <a:pt x="25" y="102"/>
                      <a:pt x="25" y="103"/>
                    </a:cubicBezTo>
                    <a:cubicBezTo>
                      <a:pt x="25" y="105"/>
                      <a:pt x="22" y="104"/>
                      <a:pt x="21" y="105"/>
                    </a:cubicBezTo>
                    <a:cubicBezTo>
                      <a:pt x="20" y="106"/>
                      <a:pt x="24" y="105"/>
                      <a:pt x="26" y="104"/>
                    </a:cubicBezTo>
                    <a:cubicBezTo>
                      <a:pt x="26" y="104"/>
                      <a:pt x="28" y="103"/>
                      <a:pt x="29" y="101"/>
                    </a:cubicBezTo>
                    <a:cubicBezTo>
                      <a:pt x="29" y="102"/>
                      <a:pt x="29" y="102"/>
                      <a:pt x="30" y="103"/>
                    </a:cubicBezTo>
                    <a:cubicBezTo>
                      <a:pt x="31" y="103"/>
                      <a:pt x="32" y="102"/>
                      <a:pt x="33" y="101"/>
                    </a:cubicBezTo>
                    <a:cubicBezTo>
                      <a:pt x="31" y="99"/>
                      <a:pt x="31" y="99"/>
                      <a:pt x="31" y="99"/>
                    </a:cubicBezTo>
                    <a:cubicBezTo>
                      <a:pt x="32" y="94"/>
                      <a:pt x="25" y="94"/>
                      <a:pt x="25" y="88"/>
                    </a:cubicBezTo>
                    <a:cubicBezTo>
                      <a:pt x="40" y="85"/>
                      <a:pt x="55" y="82"/>
                      <a:pt x="70" y="79"/>
                    </a:cubicBezTo>
                    <a:cubicBezTo>
                      <a:pt x="68" y="75"/>
                      <a:pt x="68" y="71"/>
                      <a:pt x="66" y="66"/>
                    </a:cubicBezTo>
                    <a:cubicBezTo>
                      <a:pt x="64" y="63"/>
                      <a:pt x="64" y="62"/>
                      <a:pt x="65" y="58"/>
                    </a:cubicBezTo>
                    <a:cubicBezTo>
                      <a:pt x="64" y="57"/>
                      <a:pt x="64" y="56"/>
                      <a:pt x="64" y="56"/>
                    </a:cubicBezTo>
                    <a:cubicBezTo>
                      <a:pt x="65" y="55"/>
                      <a:pt x="66" y="54"/>
                      <a:pt x="66" y="53"/>
                    </a:cubicBezTo>
                    <a:cubicBezTo>
                      <a:pt x="66" y="51"/>
                      <a:pt x="61" y="45"/>
                      <a:pt x="59" y="42"/>
                    </a:cubicBezTo>
                    <a:cubicBezTo>
                      <a:pt x="54" y="28"/>
                      <a:pt x="48" y="14"/>
                      <a:pt x="42" y="0"/>
                    </a:cubicBezTo>
                    <a:cubicBezTo>
                      <a:pt x="42" y="0"/>
                      <a:pt x="42" y="0"/>
                      <a:pt x="42" y="0"/>
                    </a:cubicBezTo>
                    <a:cubicBezTo>
                      <a:pt x="36" y="2"/>
                      <a:pt x="29" y="3"/>
                      <a:pt x="22" y="5"/>
                    </a:cubicBezTo>
                    <a:cubicBezTo>
                      <a:pt x="15" y="6"/>
                      <a:pt x="7" y="7"/>
                      <a:pt x="0" y="9"/>
                    </a:cubicBezTo>
                    <a:cubicBezTo>
                      <a:pt x="5" y="13"/>
                      <a:pt x="3" y="27"/>
                      <a:pt x="3" y="33"/>
                    </a:cubicBezTo>
                    <a:cubicBezTo>
                      <a:pt x="5" y="57"/>
                      <a:pt x="7" y="80"/>
                      <a:pt x="13" y="103"/>
                    </a:cubicBezTo>
                    <a:cubicBezTo>
                      <a:pt x="14" y="103"/>
                      <a:pt x="14" y="103"/>
                      <a:pt x="14" y="103"/>
                    </a:cubicBezTo>
                    <a:cubicBezTo>
                      <a:pt x="15" y="103"/>
                      <a:pt x="16" y="103"/>
                      <a:pt x="17" y="103"/>
                    </a:cubicBezTo>
                    <a:cubicBezTo>
                      <a:pt x="17" y="103"/>
                      <a:pt x="18" y="104"/>
                      <a:pt x="18" y="10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82"/>
              <p:cNvSpPr>
                <a:spLocks/>
              </p:cNvSpPr>
              <p:nvPr/>
            </p:nvSpPr>
            <p:spPr bwMode="auto">
              <a:xfrm>
                <a:off x="7528157" y="4791230"/>
                <a:ext cx="173736" cy="294863"/>
              </a:xfrm>
              <a:custGeom>
                <a:avLst/>
                <a:gdLst>
                  <a:gd name="T0" fmla="*/ 50 w 60"/>
                  <a:gd name="T1" fmla="*/ 24 h 102"/>
                  <a:gd name="T2" fmla="*/ 47 w 60"/>
                  <a:gd name="T3" fmla="*/ 0 h 102"/>
                  <a:gd name="T4" fmla="*/ 13 w 60"/>
                  <a:gd name="T5" fmla="*/ 6 h 102"/>
                  <a:gd name="T6" fmla="*/ 12 w 60"/>
                  <a:gd name="T7" fmla="*/ 9 h 102"/>
                  <a:gd name="T8" fmla="*/ 10 w 60"/>
                  <a:gd name="T9" fmla="*/ 9 h 102"/>
                  <a:gd name="T10" fmla="*/ 9 w 60"/>
                  <a:gd name="T11" fmla="*/ 12 h 102"/>
                  <a:gd name="T12" fmla="*/ 8 w 60"/>
                  <a:gd name="T13" fmla="*/ 11 h 102"/>
                  <a:gd name="T14" fmla="*/ 10 w 60"/>
                  <a:gd name="T15" fmla="*/ 13 h 102"/>
                  <a:gd name="T16" fmla="*/ 8 w 60"/>
                  <a:gd name="T17" fmla="*/ 13 h 102"/>
                  <a:gd name="T18" fmla="*/ 9 w 60"/>
                  <a:gd name="T19" fmla="*/ 15 h 102"/>
                  <a:gd name="T20" fmla="*/ 4 w 60"/>
                  <a:gd name="T21" fmla="*/ 23 h 102"/>
                  <a:gd name="T22" fmla="*/ 5 w 60"/>
                  <a:gd name="T23" fmla="*/ 25 h 102"/>
                  <a:gd name="T24" fmla="*/ 5 w 60"/>
                  <a:gd name="T25" fmla="*/ 27 h 102"/>
                  <a:gd name="T26" fmla="*/ 1 w 60"/>
                  <a:gd name="T27" fmla="*/ 28 h 102"/>
                  <a:gd name="T28" fmla="*/ 3 w 60"/>
                  <a:gd name="T29" fmla="*/ 33 h 102"/>
                  <a:gd name="T30" fmla="*/ 1 w 60"/>
                  <a:gd name="T31" fmla="*/ 33 h 102"/>
                  <a:gd name="T32" fmla="*/ 3 w 60"/>
                  <a:gd name="T33" fmla="*/ 35 h 102"/>
                  <a:gd name="T34" fmla="*/ 1 w 60"/>
                  <a:gd name="T35" fmla="*/ 34 h 102"/>
                  <a:gd name="T36" fmla="*/ 1 w 60"/>
                  <a:gd name="T37" fmla="*/ 40 h 102"/>
                  <a:gd name="T38" fmla="*/ 2 w 60"/>
                  <a:gd name="T39" fmla="*/ 39 h 102"/>
                  <a:gd name="T40" fmla="*/ 2 w 60"/>
                  <a:gd name="T41" fmla="*/ 41 h 102"/>
                  <a:gd name="T42" fmla="*/ 4 w 60"/>
                  <a:gd name="T43" fmla="*/ 39 h 102"/>
                  <a:gd name="T44" fmla="*/ 3 w 60"/>
                  <a:gd name="T45" fmla="*/ 41 h 102"/>
                  <a:gd name="T46" fmla="*/ 5 w 60"/>
                  <a:gd name="T47" fmla="*/ 43 h 102"/>
                  <a:gd name="T48" fmla="*/ 2 w 60"/>
                  <a:gd name="T49" fmla="*/ 46 h 102"/>
                  <a:gd name="T50" fmla="*/ 4 w 60"/>
                  <a:gd name="T51" fmla="*/ 47 h 102"/>
                  <a:gd name="T52" fmla="*/ 4 w 60"/>
                  <a:gd name="T53" fmla="*/ 53 h 102"/>
                  <a:gd name="T54" fmla="*/ 6 w 60"/>
                  <a:gd name="T55" fmla="*/ 54 h 102"/>
                  <a:gd name="T56" fmla="*/ 10 w 60"/>
                  <a:gd name="T57" fmla="*/ 62 h 102"/>
                  <a:gd name="T58" fmla="*/ 6 w 60"/>
                  <a:gd name="T59" fmla="*/ 65 h 102"/>
                  <a:gd name="T60" fmla="*/ 8 w 60"/>
                  <a:gd name="T61" fmla="*/ 66 h 102"/>
                  <a:gd name="T62" fmla="*/ 7 w 60"/>
                  <a:gd name="T63" fmla="*/ 68 h 102"/>
                  <a:gd name="T64" fmla="*/ 8 w 60"/>
                  <a:gd name="T65" fmla="*/ 69 h 102"/>
                  <a:gd name="T66" fmla="*/ 2 w 60"/>
                  <a:gd name="T67" fmla="*/ 84 h 102"/>
                  <a:gd name="T68" fmla="*/ 0 w 60"/>
                  <a:gd name="T69" fmla="*/ 86 h 102"/>
                  <a:gd name="T70" fmla="*/ 1 w 60"/>
                  <a:gd name="T71" fmla="*/ 91 h 102"/>
                  <a:gd name="T72" fmla="*/ 35 w 60"/>
                  <a:gd name="T73" fmla="*/ 86 h 102"/>
                  <a:gd name="T74" fmla="*/ 41 w 60"/>
                  <a:gd name="T75" fmla="*/ 102 h 102"/>
                  <a:gd name="T76" fmla="*/ 44 w 60"/>
                  <a:gd name="T77" fmla="*/ 98 h 102"/>
                  <a:gd name="T78" fmla="*/ 51 w 60"/>
                  <a:gd name="T79" fmla="*/ 95 h 102"/>
                  <a:gd name="T80" fmla="*/ 60 w 60"/>
                  <a:gd name="T81" fmla="*/ 94 h 102"/>
                  <a:gd name="T82" fmla="*/ 50 w 60"/>
                  <a:gd name="T83" fmla="*/ 2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 h="102">
                    <a:moveTo>
                      <a:pt x="50" y="24"/>
                    </a:moveTo>
                    <a:cubicBezTo>
                      <a:pt x="50" y="18"/>
                      <a:pt x="52" y="4"/>
                      <a:pt x="47" y="0"/>
                    </a:cubicBezTo>
                    <a:cubicBezTo>
                      <a:pt x="36" y="2"/>
                      <a:pt x="25" y="4"/>
                      <a:pt x="13" y="6"/>
                    </a:cubicBezTo>
                    <a:cubicBezTo>
                      <a:pt x="13" y="7"/>
                      <a:pt x="13" y="8"/>
                      <a:pt x="12" y="9"/>
                    </a:cubicBezTo>
                    <a:cubicBezTo>
                      <a:pt x="12" y="9"/>
                      <a:pt x="10" y="8"/>
                      <a:pt x="10" y="9"/>
                    </a:cubicBezTo>
                    <a:cubicBezTo>
                      <a:pt x="9" y="10"/>
                      <a:pt x="10" y="11"/>
                      <a:pt x="9" y="12"/>
                    </a:cubicBezTo>
                    <a:cubicBezTo>
                      <a:pt x="9" y="13"/>
                      <a:pt x="9" y="10"/>
                      <a:pt x="8" y="11"/>
                    </a:cubicBezTo>
                    <a:cubicBezTo>
                      <a:pt x="7" y="14"/>
                      <a:pt x="11" y="12"/>
                      <a:pt x="10" y="13"/>
                    </a:cubicBezTo>
                    <a:cubicBezTo>
                      <a:pt x="9" y="16"/>
                      <a:pt x="9" y="13"/>
                      <a:pt x="8" y="13"/>
                    </a:cubicBezTo>
                    <a:cubicBezTo>
                      <a:pt x="7" y="13"/>
                      <a:pt x="9" y="14"/>
                      <a:pt x="9" y="15"/>
                    </a:cubicBezTo>
                    <a:cubicBezTo>
                      <a:pt x="10" y="19"/>
                      <a:pt x="6" y="23"/>
                      <a:pt x="4" y="23"/>
                    </a:cubicBezTo>
                    <a:cubicBezTo>
                      <a:pt x="3" y="23"/>
                      <a:pt x="7" y="24"/>
                      <a:pt x="5" y="25"/>
                    </a:cubicBezTo>
                    <a:cubicBezTo>
                      <a:pt x="1" y="26"/>
                      <a:pt x="6" y="24"/>
                      <a:pt x="5" y="27"/>
                    </a:cubicBezTo>
                    <a:cubicBezTo>
                      <a:pt x="4" y="28"/>
                      <a:pt x="1" y="27"/>
                      <a:pt x="1" y="28"/>
                    </a:cubicBezTo>
                    <a:cubicBezTo>
                      <a:pt x="2" y="29"/>
                      <a:pt x="4" y="32"/>
                      <a:pt x="3" y="33"/>
                    </a:cubicBezTo>
                    <a:cubicBezTo>
                      <a:pt x="2" y="33"/>
                      <a:pt x="1" y="33"/>
                      <a:pt x="1" y="33"/>
                    </a:cubicBezTo>
                    <a:cubicBezTo>
                      <a:pt x="1" y="34"/>
                      <a:pt x="3" y="33"/>
                      <a:pt x="3" y="35"/>
                    </a:cubicBezTo>
                    <a:cubicBezTo>
                      <a:pt x="3" y="36"/>
                      <a:pt x="1" y="34"/>
                      <a:pt x="1" y="34"/>
                    </a:cubicBezTo>
                    <a:cubicBezTo>
                      <a:pt x="0" y="34"/>
                      <a:pt x="0" y="36"/>
                      <a:pt x="1" y="40"/>
                    </a:cubicBezTo>
                    <a:cubicBezTo>
                      <a:pt x="1" y="41"/>
                      <a:pt x="1" y="37"/>
                      <a:pt x="2" y="39"/>
                    </a:cubicBezTo>
                    <a:cubicBezTo>
                      <a:pt x="3" y="40"/>
                      <a:pt x="0" y="41"/>
                      <a:pt x="2" y="41"/>
                    </a:cubicBezTo>
                    <a:cubicBezTo>
                      <a:pt x="3" y="41"/>
                      <a:pt x="3" y="39"/>
                      <a:pt x="4" y="39"/>
                    </a:cubicBezTo>
                    <a:cubicBezTo>
                      <a:pt x="4" y="40"/>
                      <a:pt x="3" y="41"/>
                      <a:pt x="3" y="41"/>
                    </a:cubicBezTo>
                    <a:cubicBezTo>
                      <a:pt x="2" y="46"/>
                      <a:pt x="5" y="41"/>
                      <a:pt x="5" y="43"/>
                    </a:cubicBezTo>
                    <a:cubicBezTo>
                      <a:pt x="4" y="45"/>
                      <a:pt x="4" y="45"/>
                      <a:pt x="2" y="46"/>
                    </a:cubicBezTo>
                    <a:cubicBezTo>
                      <a:pt x="2" y="46"/>
                      <a:pt x="4" y="47"/>
                      <a:pt x="4" y="47"/>
                    </a:cubicBezTo>
                    <a:cubicBezTo>
                      <a:pt x="4" y="51"/>
                      <a:pt x="4" y="53"/>
                      <a:pt x="4" y="53"/>
                    </a:cubicBezTo>
                    <a:cubicBezTo>
                      <a:pt x="4" y="54"/>
                      <a:pt x="6" y="53"/>
                      <a:pt x="6" y="54"/>
                    </a:cubicBezTo>
                    <a:cubicBezTo>
                      <a:pt x="5" y="56"/>
                      <a:pt x="5" y="60"/>
                      <a:pt x="10" y="62"/>
                    </a:cubicBezTo>
                    <a:cubicBezTo>
                      <a:pt x="8" y="63"/>
                      <a:pt x="8" y="63"/>
                      <a:pt x="6" y="65"/>
                    </a:cubicBezTo>
                    <a:cubicBezTo>
                      <a:pt x="5" y="65"/>
                      <a:pt x="6" y="67"/>
                      <a:pt x="8" y="66"/>
                    </a:cubicBezTo>
                    <a:cubicBezTo>
                      <a:pt x="10" y="65"/>
                      <a:pt x="6" y="68"/>
                      <a:pt x="7" y="68"/>
                    </a:cubicBezTo>
                    <a:cubicBezTo>
                      <a:pt x="7" y="69"/>
                      <a:pt x="8" y="68"/>
                      <a:pt x="8" y="69"/>
                    </a:cubicBezTo>
                    <a:cubicBezTo>
                      <a:pt x="3" y="75"/>
                      <a:pt x="0" y="80"/>
                      <a:pt x="2" y="84"/>
                    </a:cubicBezTo>
                    <a:cubicBezTo>
                      <a:pt x="3" y="86"/>
                      <a:pt x="0" y="85"/>
                      <a:pt x="0" y="86"/>
                    </a:cubicBezTo>
                    <a:cubicBezTo>
                      <a:pt x="1" y="88"/>
                      <a:pt x="3" y="89"/>
                      <a:pt x="1" y="91"/>
                    </a:cubicBezTo>
                    <a:cubicBezTo>
                      <a:pt x="12" y="89"/>
                      <a:pt x="24" y="88"/>
                      <a:pt x="35" y="86"/>
                    </a:cubicBezTo>
                    <a:cubicBezTo>
                      <a:pt x="35" y="89"/>
                      <a:pt x="36" y="102"/>
                      <a:pt x="41" y="102"/>
                    </a:cubicBezTo>
                    <a:cubicBezTo>
                      <a:pt x="43" y="100"/>
                      <a:pt x="44" y="98"/>
                      <a:pt x="44" y="98"/>
                    </a:cubicBezTo>
                    <a:cubicBezTo>
                      <a:pt x="47" y="97"/>
                      <a:pt x="48" y="96"/>
                      <a:pt x="51" y="95"/>
                    </a:cubicBezTo>
                    <a:cubicBezTo>
                      <a:pt x="55" y="94"/>
                      <a:pt x="57" y="95"/>
                      <a:pt x="60" y="94"/>
                    </a:cubicBezTo>
                    <a:cubicBezTo>
                      <a:pt x="54" y="71"/>
                      <a:pt x="52" y="48"/>
                      <a:pt x="50" y="2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83"/>
              <p:cNvSpPr>
                <a:spLocks noEditPoints="1"/>
              </p:cNvSpPr>
              <p:nvPr/>
            </p:nvSpPr>
            <p:spPr bwMode="auto">
              <a:xfrm>
                <a:off x="7394797" y="4931933"/>
                <a:ext cx="294860" cy="237357"/>
              </a:xfrm>
              <a:custGeom>
                <a:avLst/>
                <a:gdLst>
                  <a:gd name="T0" fmla="*/ 100 w 102"/>
                  <a:gd name="T1" fmla="*/ 60 h 82"/>
                  <a:gd name="T2" fmla="*/ 100 w 102"/>
                  <a:gd name="T3" fmla="*/ 60 h 82"/>
                  <a:gd name="T4" fmla="*/ 100 w 102"/>
                  <a:gd name="T5" fmla="*/ 60 h 82"/>
                  <a:gd name="T6" fmla="*/ 78 w 102"/>
                  <a:gd name="T7" fmla="*/ 68 h 82"/>
                  <a:gd name="T8" fmla="*/ 81 w 102"/>
                  <a:gd name="T9" fmla="*/ 75 h 82"/>
                  <a:gd name="T10" fmla="*/ 59 w 102"/>
                  <a:gd name="T11" fmla="*/ 77 h 82"/>
                  <a:gd name="T12" fmla="*/ 62 w 102"/>
                  <a:gd name="T13" fmla="*/ 76 h 82"/>
                  <a:gd name="T14" fmla="*/ 59 w 102"/>
                  <a:gd name="T15" fmla="*/ 70 h 82"/>
                  <a:gd name="T16" fmla="*/ 47 w 102"/>
                  <a:gd name="T17" fmla="*/ 69 h 82"/>
                  <a:gd name="T18" fmla="*/ 44 w 102"/>
                  <a:gd name="T19" fmla="*/ 67 h 82"/>
                  <a:gd name="T20" fmla="*/ 42 w 102"/>
                  <a:gd name="T21" fmla="*/ 69 h 82"/>
                  <a:gd name="T22" fmla="*/ 40 w 102"/>
                  <a:gd name="T23" fmla="*/ 74 h 82"/>
                  <a:gd name="T24" fmla="*/ 10 w 102"/>
                  <a:gd name="T25" fmla="*/ 72 h 82"/>
                  <a:gd name="T26" fmla="*/ 12 w 102"/>
                  <a:gd name="T27" fmla="*/ 68 h 82"/>
                  <a:gd name="T28" fmla="*/ 12 w 102"/>
                  <a:gd name="T29" fmla="*/ 68 h 82"/>
                  <a:gd name="T30" fmla="*/ 2 w 102"/>
                  <a:gd name="T31" fmla="*/ 27 h 82"/>
                  <a:gd name="T32" fmla="*/ 49 w 102"/>
                  <a:gd name="T33" fmla="*/ 0 h 82"/>
                  <a:gd name="T34" fmla="*/ 50 w 102"/>
                  <a:gd name="T35" fmla="*/ 4 h 82"/>
                  <a:gd name="T36" fmla="*/ 56 w 102"/>
                  <a:gd name="T37" fmla="*/ 13 h 82"/>
                  <a:gd name="T38" fmla="*/ 54 w 102"/>
                  <a:gd name="T39" fmla="*/ 17 h 82"/>
                  <a:gd name="T40" fmla="*/ 54 w 102"/>
                  <a:gd name="T41" fmla="*/ 20 h 82"/>
                  <a:gd name="T42" fmla="*/ 46 w 102"/>
                  <a:gd name="T43" fmla="*/ 37 h 82"/>
                  <a:gd name="T44" fmla="*/ 81 w 102"/>
                  <a:gd name="T45" fmla="*/ 37 h 82"/>
                  <a:gd name="T46" fmla="*/ 86 w 102"/>
                  <a:gd name="T47" fmla="*/ 54 h 82"/>
                  <a:gd name="T48" fmla="*/ 85 w 102"/>
                  <a:gd name="T49" fmla="*/ 54 h 82"/>
                  <a:gd name="T50" fmla="*/ 71 w 102"/>
                  <a:gd name="T51" fmla="*/ 55 h 82"/>
                  <a:gd name="T52" fmla="*/ 84 w 102"/>
                  <a:gd name="T53" fmla="*/ 55 h 82"/>
                  <a:gd name="T54" fmla="*/ 87 w 102"/>
                  <a:gd name="T55" fmla="*/ 57 h 82"/>
                  <a:gd name="T56" fmla="*/ 85 w 102"/>
                  <a:gd name="T57" fmla="*/ 66 h 82"/>
                  <a:gd name="T58" fmla="*/ 100 w 102"/>
                  <a:gd name="T59" fmla="*/ 72 h 82"/>
                  <a:gd name="T60" fmla="*/ 94 w 102"/>
                  <a:gd name="T61" fmla="*/ 73 h 82"/>
                  <a:gd name="T62" fmla="*/ 85 w 102"/>
                  <a:gd name="T63"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82">
                    <a:moveTo>
                      <a:pt x="100" y="55"/>
                    </a:moveTo>
                    <a:cubicBezTo>
                      <a:pt x="100" y="53"/>
                      <a:pt x="100" y="61"/>
                      <a:pt x="100" y="60"/>
                    </a:cubicBezTo>
                    <a:cubicBezTo>
                      <a:pt x="102" y="58"/>
                      <a:pt x="101" y="57"/>
                      <a:pt x="100" y="55"/>
                    </a:cubicBezTo>
                    <a:moveTo>
                      <a:pt x="100" y="60"/>
                    </a:moveTo>
                    <a:cubicBezTo>
                      <a:pt x="102" y="58"/>
                      <a:pt x="101" y="57"/>
                      <a:pt x="100" y="55"/>
                    </a:cubicBezTo>
                    <a:cubicBezTo>
                      <a:pt x="100" y="53"/>
                      <a:pt x="100" y="61"/>
                      <a:pt x="100" y="60"/>
                    </a:cubicBezTo>
                    <a:close/>
                    <a:moveTo>
                      <a:pt x="85" y="72"/>
                    </a:moveTo>
                    <a:cubicBezTo>
                      <a:pt x="85" y="71"/>
                      <a:pt x="84" y="66"/>
                      <a:pt x="78" y="68"/>
                    </a:cubicBezTo>
                    <a:cubicBezTo>
                      <a:pt x="77" y="68"/>
                      <a:pt x="78" y="69"/>
                      <a:pt x="79" y="70"/>
                    </a:cubicBezTo>
                    <a:cubicBezTo>
                      <a:pt x="81" y="70"/>
                      <a:pt x="82" y="74"/>
                      <a:pt x="81" y="75"/>
                    </a:cubicBezTo>
                    <a:cubicBezTo>
                      <a:pt x="75" y="82"/>
                      <a:pt x="79" y="70"/>
                      <a:pt x="74" y="73"/>
                    </a:cubicBezTo>
                    <a:cubicBezTo>
                      <a:pt x="69" y="75"/>
                      <a:pt x="70" y="82"/>
                      <a:pt x="59" y="77"/>
                    </a:cubicBezTo>
                    <a:cubicBezTo>
                      <a:pt x="58" y="77"/>
                      <a:pt x="58" y="74"/>
                      <a:pt x="59" y="74"/>
                    </a:cubicBezTo>
                    <a:cubicBezTo>
                      <a:pt x="60" y="75"/>
                      <a:pt x="61" y="76"/>
                      <a:pt x="62" y="76"/>
                    </a:cubicBezTo>
                    <a:cubicBezTo>
                      <a:pt x="63" y="77"/>
                      <a:pt x="58" y="73"/>
                      <a:pt x="58" y="73"/>
                    </a:cubicBezTo>
                    <a:cubicBezTo>
                      <a:pt x="58" y="72"/>
                      <a:pt x="59" y="70"/>
                      <a:pt x="59" y="70"/>
                    </a:cubicBezTo>
                    <a:cubicBezTo>
                      <a:pt x="56" y="77"/>
                      <a:pt x="51" y="68"/>
                      <a:pt x="51" y="68"/>
                    </a:cubicBezTo>
                    <a:cubicBezTo>
                      <a:pt x="50" y="67"/>
                      <a:pt x="48" y="70"/>
                      <a:pt x="47" y="69"/>
                    </a:cubicBezTo>
                    <a:cubicBezTo>
                      <a:pt x="46" y="69"/>
                      <a:pt x="48" y="67"/>
                      <a:pt x="47" y="67"/>
                    </a:cubicBezTo>
                    <a:cubicBezTo>
                      <a:pt x="46" y="66"/>
                      <a:pt x="45" y="67"/>
                      <a:pt x="44" y="67"/>
                    </a:cubicBezTo>
                    <a:cubicBezTo>
                      <a:pt x="44" y="67"/>
                      <a:pt x="45" y="68"/>
                      <a:pt x="45" y="68"/>
                    </a:cubicBezTo>
                    <a:cubicBezTo>
                      <a:pt x="44" y="68"/>
                      <a:pt x="43" y="69"/>
                      <a:pt x="42" y="69"/>
                    </a:cubicBezTo>
                    <a:cubicBezTo>
                      <a:pt x="42" y="70"/>
                      <a:pt x="40" y="69"/>
                      <a:pt x="41" y="69"/>
                    </a:cubicBezTo>
                    <a:cubicBezTo>
                      <a:pt x="43" y="72"/>
                      <a:pt x="46" y="73"/>
                      <a:pt x="40" y="74"/>
                    </a:cubicBezTo>
                    <a:cubicBezTo>
                      <a:pt x="34" y="75"/>
                      <a:pt x="28" y="71"/>
                      <a:pt x="22" y="71"/>
                    </a:cubicBezTo>
                    <a:cubicBezTo>
                      <a:pt x="20" y="71"/>
                      <a:pt x="10" y="75"/>
                      <a:pt x="10" y="72"/>
                    </a:cubicBezTo>
                    <a:cubicBezTo>
                      <a:pt x="10" y="72"/>
                      <a:pt x="12" y="72"/>
                      <a:pt x="12" y="71"/>
                    </a:cubicBezTo>
                    <a:cubicBezTo>
                      <a:pt x="12" y="70"/>
                      <a:pt x="12" y="69"/>
                      <a:pt x="12" y="68"/>
                    </a:cubicBezTo>
                    <a:cubicBezTo>
                      <a:pt x="12" y="67"/>
                      <a:pt x="11" y="70"/>
                      <a:pt x="10" y="71"/>
                    </a:cubicBezTo>
                    <a:cubicBezTo>
                      <a:pt x="10" y="71"/>
                      <a:pt x="11" y="70"/>
                      <a:pt x="12" y="68"/>
                    </a:cubicBezTo>
                    <a:cubicBezTo>
                      <a:pt x="12" y="67"/>
                      <a:pt x="13" y="44"/>
                      <a:pt x="13" y="43"/>
                    </a:cubicBezTo>
                    <a:cubicBezTo>
                      <a:pt x="8" y="38"/>
                      <a:pt x="7" y="32"/>
                      <a:pt x="2" y="27"/>
                    </a:cubicBezTo>
                    <a:cubicBezTo>
                      <a:pt x="1" y="20"/>
                      <a:pt x="1" y="13"/>
                      <a:pt x="0" y="6"/>
                    </a:cubicBezTo>
                    <a:cubicBezTo>
                      <a:pt x="16" y="4"/>
                      <a:pt x="33" y="2"/>
                      <a:pt x="49" y="0"/>
                    </a:cubicBezTo>
                    <a:cubicBezTo>
                      <a:pt x="50" y="0"/>
                      <a:pt x="50" y="0"/>
                      <a:pt x="50" y="0"/>
                    </a:cubicBezTo>
                    <a:cubicBezTo>
                      <a:pt x="50" y="2"/>
                      <a:pt x="50" y="4"/>
                      <a:pt x="50" y="4"/>
                    </a:cubicBezTo>
                    <a:cubicBezTo>
                      <a:pt x="50" y="5"/>
                      <a:pt x="52" y="4"/>
                      <a:pt x="52" y="5"/>
                    </a:cubicBezTo>
                    <a:cubicBezTo>
                      <a:pt x="51" y="7"/>
                      <a:pt x="51" y="11"/>
                      <a:pt x="56" y="13"/>
                    </a:cubicBezTo>
                    <a:cubicBezTo>
                      <a:pt x="54" y="14"/>
                      <a:pt x="54" y="14"/>
                      <a:pt x="52" y="16"/>
                    </a:cubicBezTo>
                    <a:cubicBezTo>
                      <a:pt x="51" y="16"/>
                      <a:pt x="52" y="18"/>
                      <a:pt x="54" y="17"/>
                    </a:cubicBezTo>
                    <a:cubicBezTo>
                      <a:pt x="56" y="16"/>
                      <a:pt x="52" y="19"/>
                      <a:pt x="53" y="19"/>
                    </a:cubicBezTo>
                    <a:cubicBezTo>
                      <a:pt x="53" y="20"/>
                      <a:pt x="54" y="19"/>
                      <a:pt x="54" y="20"/>
                    </a:cubicBezTo>
                    <a:cubicBezTo>
                      <a:pt x="49" y="26"/>
                      <a:pt x="46" y="31"/>
                      <a:pt x="48" y="35"/>
                    </a:cubicBezTo>
                    <a:cubicBezTo>
                      <a:pt x="49" y="37"/>
                      <a:pt x="46" y="36"/>
                      <a:pt x="46" y="37"/>
                    </a:cubicBezTo>
                    <a:cubicBezTo>
                      <a:pt x="47" y="39"/>
                      <a:pt x="49" y="40"/>
                      <a:pt x="47" y="42"/>
                    </a:cubicBezTo>
                    <a:cubicBezTo>
                      <a:pt x="58" y="40"/>
                      <a:pt x="70" y="39"/>
                      <a:pt x="81" y="37"/>
                    </a:cubicBezTo>
                    <a:cubicBezTo>
                      <a:pt x="81" y="40"/>
                      <a:pt x="82" y="53"/>
                      <a:pt x="87" y="53"/>
                    </a:cubicBezTo>
                    <a:cubicBezTo>
                      <a:pt x="87" y="53"/>
                      <a:pt x="87" y="54"/>
                      <a:pt x="86" y="54"/>
                    </a:cubicBezTo>
                    <a:cubicBezTo>
                      <a:pt x="86" y="54"/>
                      <a:pt x="85" y="54"/>
                      <a:pt x="85" y="54"/>
                    </a:cubicBezTo>
                    <a:cubicBezTo>
                      <a:pt x="85" y="54"/>
                      <a:pt x="85" y="54"/>
                      <a:pt x="85" y="54"/>
                    </a:cubicBezTo>
                    <a:cubicBezTo>
                      <a:pt x="85" y="54"/>
                      <a:pt x="85" y="54"/>
                      <a:pt x="85" y="54"/>
                    </a:cubicBezTo>
                    <a:cubicBezTo>
                      <a:pt x="81" y="54"/>
                      <a:pt x="75" y="47"/>
                      <a:pt x="71" y="55"/>
                    </a:cubicBezTo>
                    <a:cubicBezTo>
                      <a:pt x="70" y="58"/>
                      <a:pt x="76" y="58"/>
                      <a:pt x="77" y="58"/>
                    </a:cubicBezTo>
                    <a:cubicBezTo>
                      <a:pt x="82" y="57"/>
                      <a:pt x="81" y="54"/>
                      <a:pt x="84" y="55"/>
                    </a:cubicBezTo>
                    <a:cubicBezTo>
                      <a:pt x="81" y="58"/>
                      <a:pt x="81" y="58"/>
                      <a:pt x="86" y="60"/>
                    </a:cubicBezTo>
                    <a:cubicBezTo>
                      <a:pt x="87" y="60"/>
                      <a:pt x="87" y="58"/>
                      <a:pt x="87" y="57"/>
                    </a:cubicBezTo>
                    <a:cubicBezTo>
                      <a:pt x="88" y="55"/>
                      <a:pt x="91" y="57"/>
                      <a:pt x="92" y="59"/>
                    </a:cubicBezTo>
                    <a:cubicBezTo>
                      <a:pt x="92" y="64"/>
                      <a:pt x="84" y="63"/>
                      <a:pt x="85" y="66"/>
                    </a:cubicBezTo>
                    <a:cubicBezTo>
                      <a:pt x="87" y="70"/>
                      <a:pt x="95" y="70"/>
                      <a:pt x="97" y="71"/>
                    </a:cubicBezTo>
                    <a:cubicBezTo>
                      <a:pt x="98" y="72"/>
                      <a:pt x="100" y="71"/>
                      <a:pt x="100" y="72"/>
                    </a:cubicBezTo>
                    <a:cubicBezTo>
                      <a:pt x="99" y="74"/>
                      <a:pt x="96" y="77"/>
                      <a:pt x="93" y="78"/>
                    </a:cubicBezTo>
                    <a:cubicBezTo>
                      <a:pt x="93" y="79"/>
                      <a:pt x="97" y="75"/>
                      <a:pt x="94" y="73"/>
                    </a:cubicBezTo>
                    <a:cubicBezTo>
                      <a:pt x="94" y="72"/>
                      <a:pt x="94" y="75"/>
                      <a:pt x="93" y="75"/>
                    </a:cubicBezTo>
                    <a:cubicBezTo>
                      <a:pt x="90" y="70"/>
                      <a:pt x="86" y="73"/>
                      <a:pt x="85" y="72"/>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84"/>
              <p:cNvSpPr>
                <a:spLocks/>
              </p:cNvSpPr>
              <p:nvPr/>
            </p:nvSpPr>
            <p:spPr bwMode="auto">
              <a:xfrm>
                <a:off x="7343407" y="4719044"/>
                <a:ext cx="239803" cy="231242"/>
              </a:xfrm>
              <a:custGeom>
                <a:avLst/>
                <a:gdLst>
                  <a:gd name="T0" fmla="*/ 82 w 83"/>
                  <a:gd name="T1" fmla="*/ 9 h 80"/>
                  <a:gd name="T2" fmla="*/ 78 w 83"/>
                  <a:gd name="T3" fmla="*/ 10 h 80"/>
                  <a:gd name="T4" fmla="*/ 73 w 83"/>
                  <a:gd name="T5" fmla="*/ 0 h 80"/>
                  <a:gd name="T6" fmla="*/ 0 w 83"/>
                  <a:gd name="T7" fmla="*/ 10 h 80"/>
                  <a:gd name="T8" fmla="*/ 9 w 83"/>
                  <a:gd name="T9" fmla="*/ 68 h 80"/>
                  <a:gd name="T10" fmla="*/ 9 w 83"/>
                  <a:gd name="T11" fmla="*/ 68 h 80"/>
                  <a:gd name="T12" fmla="*/ 17 w 83"/>
                  <a:gd name="T13" fmla="*/ 69 h 80"/>
                  <a:gd name="T14" fmla="*/ 18 w 83"/>
                  <a:gd name="T15" fmla="*/ 80 h 80"/>
                  <a:gd name="T16" fmla="*/ 67 w 83"/>
                  <a:gd name="T17" fmla="*/ 74 h 80"/>
                  <a:gd name="T18" fmla="*/ 68 w 83"/>
                  <a:gd name="T19" fmla="*/ 74 h 80"/>
                  <a:gd name="T20" fmla="*/ 68 w 83"/>
                  <a:gd name="T21" fmla="*/ 72 h 80"/>
                  <a:gd name="T22" fmla="*/ 66 w 83"/>
                  <a:gd name="T23" fmla="*/ 71 h 80"/>
                  <a:gd name="T24" fmla="*/ 69 w 83"/>
                  <a:gd name="T25" fmla="*/ 68 h 80"/>
                  <a:gd name="T26" fmla="*/ 67 w 83"/>
                  <a:gd name="T27" fmla="*/ 66 h 80"/>
                  <a:gd name="T28" fmla="*/ 68 w 83"/>
                  <a:gd name="T29" fmla="*/ 64 h 80"/>
                  <a:gd name="T30" fmla="*/ 66 w 83"/>
                  <a:gd name="T31" fmla="*/ 66 h 80"/>
                  <a:gd name="T32" fmla="*/ 66 w 83"/>
                  <a:gd name="T33" fmla="*/ 64 h 80"/>
                  <a:gd name="T34" fmla="*/ 65 w 83"/>
                  <a:gd name="T35" fmla="*/ 65 h 80"/>
                  <a:gd name="T36" fmla="*/ 65 w 83"/>
                  <a:gd name="T37" fmla="*/ 59 h 80"/>
                  <a:gd name="T38" fmla="*/ 67 w 83"/>
                  <a:gd name="T39" fmla="*/ 60 h 80"/>
                  <a:gd name="T40" fmla="*/ 65 w 83"/>
                  <a:gd name="T41" fmla="*/ 58 h 80"/>
                  <a:gd name="T42" fmla="*/ 67 w 83"/>
                  <a:gd name="T43" fmla="*/ 58 h 80"/>
                  <a:gd name="T44" fmla="*/ 65 w 83"/>
                  <a:gd name="T45" fmla="*/ 53 h 80"/>
                  <a:gd name="T46" fmla="*/ 69 w 83"/>
                  <a:gd name="T47" fmla="*/ 52 h 80"/>
                  <a:gd name="T48" fmla="*/ 69 w 83"/>
                  <a:gd name="T49" fmla="*/ 50 h 80"/>
                  <a:gd name="T50" fmla="*/ 68 w 83"/>
                  <a:gd name="T51" fmla="*/ 48 h 80"/>
                  <a:gd name="T52" fmla="*/ 73 w 83"/>
                  <a:gd name="T53" fmla="*/ 40 h 80"/>
                  <a:gd name="T54" fmla="*/ 72 w 83"/>
                  <a:gd name="T55" fmla="*/ 38 h 80"/>
                  <a:gd name="T56" fmla="*/ 74 w 83"/>
                  <a:gd name="T57" fmla="*/ 38 h 80"/>
                  <a:gd name="T58" fmla="*/ 72 w 83"/>
                  <a:gd name="T59" fmla="*/ 36 h 80"/>
                  <a:gd name="T60" fmla="*/ 73 w 83"/>
                  <a:gd name="T61" fmla="*/ 37 h 80"/>
                  <a:gd name="T62" fmla="*/ 74 w 83"/>
                  <a:gd name="T63" fmla="*/ 34 h 80"/>
                  <a:gd name="T64" fmla="*/ 76 w 83"/>
                  <a:gd name="T65" fmla="*/ 34 h 80"/>
                  <a:gd name="T66" fmla="*/ 76 w 83"/>
                  <a:gd name="T67" fmla="*/ 23 h 80"/>
                  <a:gd name="T68" fmla="*/ 78 w 83"/>
                  <a:gd name="T69" fmla="*/ 20 h 80"/>
                  <a:gd name="T70" fmla="*/ 82 w 83"/>
                  <a:gd name="T71" fmla="*/ 13 h 80"/>
                  <a:gd name="T72" fmla="*/ 83 w 83"/>
                  <a:gd name="T73" fmla="*/ 9 h 80"/>
                  <a:gd name="T74" fmla="*/ 82 w 83"/>
                  <a:gd name="T75" fmla="*/ 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3" h="80">
                    <a:moveTo>
                      <a:pt x="82" y="9"/>
                    </a:moveTo>
                    <a:cubicBezTo>
                      <a:pt x="81" y="9"/>
                      <a:pt x="79" y="10"/>
                      <a:pt x="78" y="10"/>
                    </a:cubicBezTo>
                    <a:cubicBezTo>
                      <a:pt x="66" y="12"/>
                      <a:pt x="78" y="5"/>
                      <a:pt x="73" y="0"/>
                    </a:cubicBezTo>
                    <a:cubicBezTo>
                      <a:pt x="49" y="4"/>
                      <a:pt x="25" y="7"/>
                      <a:pt x="0" y="10"/>
                    </a:cubicBezTo>
                    <a:cubicBezTo>
                      <a:pt x="5" y="29"/>
                      <a:pt x="7" y="48"/>
                      <a:pt x="9" y="68"/>
                    </a:cubicBezTo>
                    <a:cubicBezTo>
                      <a:pt x="9" y="68"/>
                      <a:pt x="9" y="68"/>
                      <a:pt x="9" y="68"/>
                    </a:cubicBezTo>
                    <a:cubicBezTo>
                      <a:pt x="11" y="69"/>
                      <a:pt x="14" y="70"/>
                      <a:pt x="17" y="69"/>
                    </a:cubicBezTo>
                    <a:cubicBezTo>
                      <a:pt x="17" y="73"/>
                      <a:pt x="17" y="77"/>
                      <a:pt x="18" y="80"/>
                    </a:cubicBezTo>
                    <a:cubicBezTo>
                      <a:pt x="34" y="78"/>
                      <a:pt x="51" y="76"/>
                      <a:pt x="67" y="74"/>
                    </a:cubicBezTo>
                    <a:cubicBezTo>
                      <a:pt x="68" y="74"/>
                      <a:pt x="68" y="74"/>
                      <a:pt x="68" y="74"/>
                    </a:cubicBezTo>
                    <a:cubicBezTo>
                      <a:pt x="68" y="73"/>
                      <a:pt x="68" y="73"/>
                      <a:pt x="68" y="72"/>
                    </a:cubicBezTo>
                    <a:cubicBezTo>
                      <a:pt x="68" y="72"/>
                      <a:pt x="66" y="71"/>
                      <a:pt x="66" y="71"/>
                    </a:cubicBezTo>
                    <a:cubicBezTo>
                      <a:pt x="68" y="70"/>
                      <a:pt x="68" y="70"/>
                      <a:pt x="69" y="68"/>
                    </a:cubicBezTo>
                    <a:cubicBezTo>
                      <a:pt x="69" y="66"/>
                      <a:pt x="66" y="71"/>
                      <a:pt x="67" y="66"/>
                    </a:cubicBezTo>
                    <a:cubicBezTo>
                      <a:pt x="67" y="66"/>
                      <a:pt x="68" y="65"/>
                      <a:pt x="68" y="64"/>
                    </a:cubicBezTo>
                    <a:cubicBezTo>
                      <a:pt x="67" y="64"/>
                      <a:pt x="67" y="66"/>
                      <a:pt x="66" y="66"/>
                    </a:cubicBezTo>
                    <a:cubicBezTo>
                      <a:pt x="64" y="66"/>
                      <a:pt x="67" y="65"/>
                      <a:pt x="66" y="64"/>
                    </a:cubicBezTo>
                    <a:cubicBezTo>
                      <a:pt x="65" y="62"/>
                      <a:pt x="65" y="66"/>
                      <a:pt x="65" y="65"/>
                    </a:cubicBezTo>
                    <a:cubicBezTo>
                      <a:pt x="64" y="61"/>
                      <a:pt x="64" y="59"/>
                      <a:pt x="65" y="59"/>
                    </a:cubicBezTo>
                    <a:cubicBezTo>
                      <a:pt x="65" y="59"/>
                      <a:pt x="67" y="61"/>
                      <a:pt x="67" y="60"/>
                    </a:cubicBezTo>
                    <a:cubicBezTo>
                      <a:pt x="67" y="58"/>
                      <a:pt x="65" y="59"/>
                      <a:pt x="65" y="58"/>
                    </a:cubicBezTo>
                    <a:cubicBezTo>
                      <a:pt x="65" y="58"/>
                      <a:pt x="66" y="58"/>
                      <a:pt x="67" y="58"/>
                    </a:cubicBezTo>
                    <a:cubicBezTo>
                      <a:pt x="68" y="57"/>
                      <a:pt x="66" y="54"/>
                      <a:pt x="65" y="53"/>
                    </a:cubicBezTo>
                    <a:cubicBezTo>
                      <a:pt x="65" y="52"/>
                      <a:pt x="68" y="53"/>
                      <a:pt x="69" y="52"/>
                    </a:cubicBezTo>
                    <a:cubicBezTo>
                      <a:pt x="70" y="49"/>
                      <a:pt x="65" y="51"/>
                      <a:pt x="69" y="50"/>
                    </a:cubicBezTo>
                    <a:cubicBezTo>
                      <a:pt x="71" y="49"/>
                      <a:pt x="67" y="48"/>
                      <a:pt x="68" y="48"/>
                    </a:cubicBezTo>
                    <a:cubicBezTo>
                      <a:pt x="70" y="48"/>
                      <a:pt x="74" y="44"/>
                      <a:pt x="73" y="40"/>
                    </a:cubicBezTo>
                    <a:cubicBezTo>
                      <a:pt x="73" y="39"/>
                      <a:pt x="71" y="38"/>
                      <a:pt x="72" y="38"/>
                    </a:cubicBezTo>
                    <a:cubicBezTo>
                      <a:pt x="73" y="38"/>
                      <a:pt x="73" y="41"/>
                      <a:pt x="74" y="38"/>
                    </a:cubicBezTo>
                    <a:cubicBezTo>
                      <a:pt x="75" y="37"/>
                      <a:pt x="71" y="39"/>
                      <a:pt x="72" y="36"/>
                    </a:cubicBezTo>
                    <a:cubicBezTo>
                      <a:pt x="73" y="35"/>
                      <a:pt x="73" y="38"/>
                      <a:pt x="73" y="37"/>
                    </a:cubicBezTo>
                    <a:cubicBezTo>
                      <a:pt x="74" y="36"/>
                      <a:pt x="73" y="35"/>
                      <a:pt x="74" y="34"/>
                    </a:cubicBezTo>
                    <a:cubicBezTo>
                      <a:pt x="74" y="33"/>
                      <a:pt x="76" y="34"/>
                      <a:pt x="76" y="34"/>
                    </a:cubicBezTo>
                    <a:cubicBezTo>
                      <a:pt x="78" y="31"/>
                      <a:pt x="79" y="24"/>
                      <a:pt x="76" y="23"/>
                    </a:cubicBezTo>
                    <a:cubicBezTo>
                      <a:pt x="76" y="22"/>
                      <a:pt x="77" y="21"/>
                      <a:pt x="78" y="20"/>
                    </a:cubicBezTo>
                    <a:cubicBezTo>
                      <a:pt x="81" y="20"/>
                      <a:pt x="78" y="14"/>
                      <a:pt x="82" y="13"/>
                    </a:cubicBezTo>
                    <a:cubicBezTo>
                      <a:pt x="82" y="12"/>
                      <a:pt x="83" y="11"/>
                      <a:pt x="83" y="9"/>
                    </a:cubicBezTo>
                    <a:lnTo>
                      <a:pt x="82" y="9"/>
                    </a:ln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0" name="Freeform 85"/>
              <p:cNvSpPr>
                <a:spLocks/>
              </p:cNvSpPr>
              <p:nvPr/>
            </p:nvSpPr>
            <p:spPr bwMode="auto">
              <a:xfrm>
                <a:off x="7265103" y="4487807"/>
                <a:ext cx="332792" cy="265497"/>
              </a:xfrm>
              <a:custGeom>
                <a:avLst/>
                <a:gdLst>
                  <a:gd name="T0" fmla="*/ 115 w 115"/>
                  <a:gd name="T1" fmla="*/ 70 h 92"/>
                  <a:gd name="T2" fmla="*/ 111 w 115"/>
                  <a:gd name="T3" fmla="*/ 67 h 92"/>
                  <a:gd name="T4" fmla="*/ 100 w 115"/>
                  <a:gd name="T5" fmla="*/ 51 h 92"/>
                  <a:gd name="T6" fmla="*/ 99 w 115"/>
                  <a:gd name="T7" fmla="*/ 50 h 92"/>
                  <a:gd name="T8" fmla="*/ 93 w 115"/>
                  <a:gd name="T9" fmla="*/ 32 h 92"/>
                  <a:gd name="T10" fmla="*/ 85 w 115"/>
                  <a:gd name="T11" fmla="*/ 33 h 92"/>
                  <a:gd name="T12" fmla="*/ 81 w 115"/>
                  <a:gd name="T13" fmla="*/ 25 h 92"/>
                  <a:gd name="T14" fmla="*/ 68 w 115"/>
                  <a:gd name="T15" fmla="*/ 5 h 92"/>
                  <a:gd name="T16" fmla="*/ 62 w 115"/>
                  <a:gd name="T17" fmla="*/ 0 h 92"/>
                  <a:gd name="T18" fmla="*/ 0 w 115"/>
                  <a:gd name="T19" fmla="*/ 8 h 92"/>
                  <a:gd name="T20" fmla="*/ 7 w 115"/>
                  <a:gd name="T21" fmla="*/ 19 h 92"/>
                  <a:gd name="T22" fmla="*/ 14 w 115"/>
                  <a:gd name="T23" fmla="*/ 21 h 92"/>
                  <a:gd name="T24" fmla="*/ 21 w 115"/>
                  <a:gd name="T25" fmla="*/ 37 h 92"/>
                  <a:gd name="T26" fmla="*/ 21 w 115"/>
                  <a:gd name="T27" fmla="*/ 36 h 92"/>
                  <a:gd name="T28" fmla="*/ 26 w 115"/>
                  <a:gd name="T29" fmla="*/ 80 h 92"/>
                  <a:gd name="T30" fmla="*/ 27 w 115"/>
                  <a:gd name="T31" fmla="*/ 90 h 92"/>
                  <a:gd name="T32" fmla="*/ 100 w 115"/>
                  <a:gd name="T33" fmla="*/ 80 h 92"/>
                  <a:gd name="T34" fmla="*/ 105 w 115"/>
                  <a:gd name="T35" fmla="*/ 90 h 92"/>
                  <a:gd name="T36" fmla="*/ 109 w 115"/>
                  <a:gd name="T37" fmla="*/ 89 h 92"/>
                  <a:gd name="T38" fmla="*/ 110 w 115"/>
                  <a:gd name="T39" fmla="*/ 89 h 92"/>
                  <a:gd name="T40" fmla="*/ 109 w 115"/>
                  <a:gd name="T41" fmla="*/ 78 h 92"/>
                  <a:gd name="T42" fmla="*/ 111 w 115"/>
                  <a:gd name="T43" fmla="*/ 78 h 92"/>
                  <a:gd name="T44" fmla="*/ 115 w 115"/>
                  <a:gd name="T45" fmla="*/ 74 h 92"/>
                  <a:gd name="T46" fmla="*/ 115 w 115"/>
                  <a:gd name="T47" fmla="*/ 7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 h="92">
                    <a:moveTo>
                      <a:pt x="115" y="70"/>
                    </a:moveTo>
                    <a:cubicBezTo>
                      <a:pt x="115" y="64"/>
                      <a:pt x="112" y="68"/>
                      <a:pt x="111" y="67"/>
                    </a:cubicBezTo>
                    <a:cubicBezTo>
                      <a:pt x="105" y="62"/>
                      <a:pt x="111" y="57"/>
                      <a:pt x="100" y="51"/>
                    </a:cubicBezTo>
                    <a:cubicBezTo>
                      <a:pt x="99" y="52"/>
                      <a:pt x="99" y="52"/>
                      <a:pt x="99" y="50"/>
                    </a:cubicBezTo>
                    <a:cubicBezTo>
                      <a:pt x="83" y="49"/>
                      <a:pt x="96" y="35"/>
                      <a:pt x="93" y="32"/>
                    </a:cubicBezTo>
                    <a:cubicBezTo>
                      <a:pt x="89" y="30"/>
                      <a:pt x="86" y="34"/>
                      <a:pt x="85" y="33"/>
                    </a:cubicBezTo>
                    <a:cubicBezTo>
                      <a:pt x="82" y="31"/>
                      <a:pt x="84" y="27"/>
                      <a:pt x="81" y="25"/>
                    </a:cubicBezTo>
                    <a:cubicBezTo>
                      <a:pt x="75" y="21"/>
                      <a:pt x="63" y="14"/>
                      <a:pt x="68" y="5"/>
                    </a:cubicBezTo>
                    <a:cubicBezTo>
                      <a:pt x="64" y="2"/>
                      <a:pt x="66" y="3"/>
                      <a:pt x="62" y="0"/>
                    </a:cubicBezTo>
                    <a:cubicBezTo>
                      <a:pt x="42" y="5"/>
                      <a:pt x="21" y="7"/>
                      <a:pt x="0" y="8"/>
                    </a:cubicBezTo>
                    <a:cubicBezTo>
                      <a:pt x="2" y="12"/>
                      <a:pt x="4" y="15"/>
                      <a:pt x="7" y="19"/>
                    </a:cubicBezTo>
                    <a:cubicBezTo>
                      <a:pt x="9" y="22"/>
                      <a:pt x="13" y="21"/>
                      <a:pt x="14" y="21"/>
                    </a:cubicBezTo>
                    <a:cubicBezTo>
                      <a:pt x="18" y="23"/>
                      <a:pt x="8" y="31"/>
                      <a:pt x="21" y="37"/>
                    </a:cubicBezTo>
                    <a:cubicBezTo>
                      <a:pt x="21" y="36"/>
                      <a:pt x="21" y="36"/>
                      <a:pt x="21" y="36"/>
                    </a:cubicBezTo>
                    <a:cubicBezTo>
                      <a:pt x="23" y="51"/>
                      <a:pt x="25" y="65"/>
                      <a:pt x="26" y="80"/>
                    </a:cubicBezTo>
                    <a:cubicBezTo>
                      <a:pt x="26" y="83"/>
                      <a:pt x="27" y="87"/>
                      <a:pt x="27" y="90"/>
                    </a:cubicBezTo>
                    <a:cubicBezTo>
                      <a:pt x="52" y="87"/>
                      <a:pt x="76" y="84"/>
                      <a:pt x="100" y="80"/>
                    </a:cubicBezTo>
                    <a:cubicBezTo>
                      <a:pt x="105" y="85"/>
                      <a:pt x="93" y="92"/>
                      <a:pt x="105" y="90"/>
                    </a:cubicBezTo>
                    <a:cubicBezTo>
                      <a:pt x="106" y="90"/>
                      <a:pt x="108" y="89"/>
                      <a:pt x="109" y="89"/>
                    </a:cubicBezTo>
                    <a:cubicBezTo>
                      <a:pt x="110" y="89"/>
                      <a:pt x="110" y="89"/>
                      <a:pt x="110" y="89"/>
                    </a:cubicBezTo>
                    <a:cubicBezTo>
                      <a:pt x="110" y="86"/>
                      <a:pt x="110" y="81"/>
                      <a:pt x="109" y="78"/>
                    </a:cubicBezTo>
                    <a:cubicBezTo>
                      <a:pt x="109" y="77"/>
                      <a:pt x="111" y="77"/>
                      <a:pt x="111" y="78"/>
                    </a:cubicBezTo>
                    <a:cubicBezTo>
                      <a:pt x="111" y="79"/>
                      <a:pt x="115" y="75"/>
                      <a:pt x="115" y="74"/>
                    </a:cubicBezTo>
                    <a:cubicBezTo>
                      <a:pt x="115" y="73"/>
                      <a:pt x="115" y="71"/>
                      <a:pt x="115" y="70"/>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Freeform 86"/>
              <p:cNvSpPr>
                <a:spLocks/>
              </p:cNvSpPr>
              <p:nvPr/>
            </p:nvSpPr>
            <p:spPr bwMode="auto">
              <a:xfrm>
                <a:off x="7212495" y="4316516"/>
                <a:ext cx="311990" cy="193310"/>
              </a:xfrm>
              <a:custGeom>
                <a:avLst/>
                <a:gdLst>
                  <a:gd name="T0" fmla="*/ 86 w 108"/>
                  <a:gd name="T1" fmla="*/ 64 h 67"/>
                  <a:gd name="T2" fmla="*/ 85 w 108"/>
                  <a:gd name="T3" fmla="*/ 60 h 67"/>
                  <a:gd name="T4" fmla="*/ 89 w 108"/>
                  <a:gd name="T5" fmla="*/ 57 h 67"/>
                  <a:gd name="T6" fmla="*/ 91 w 108"/>
                  <a:gd name="T7" fmla="*/ 50 h 67"/>
                  <a:gd name="T8" fmla="*/ 89 w 108"/>
                  <a:gd name="T9" fmla="*/ 42 h 67"/>
                  <a:gd name="T10" fmla="*/ 100 w 108"/>
                  <a:gd name="T11" fmla="*/ 26 h 67"/>
                  <a:gd name="T12" fmla="*/ 82 w 108"/>
                  <a:gd name="T13" fmla="*/ 10 h 67"/>
                  <a:gd name="T14" fmla="*/ 82 w 108"/>
                  <a:gd name="T15" fmla="*/ 8 h 67"/>
                  <a:gd name="T16" fmla="*/ 80 w 108"/>
                  <a:gd name="T17" fmla="*/ 3 h 67"/>
                  <a:gd name="T18" fmla="*/ 80 w 108"/>
                  <a:gd name="T19" fmla="*/ 1 h 67"/>
                  <a:gd name="T20" fmla="*/ 79 w 108"/>
                  <a:gd name="T21" fmla="*/ 0 h 67"/>
                  <a:gd name="T22" fmla="*/ 0 w 108"/>
                  <a:gd name="T23" fmla="*/ 9 h 67"/>
                  <a:gd name="T24" fmla="*/ 3 w 108"/>
                  <a:gd name="T25" fmla="*/ 19 h 67"/>
                  <a:gd name="T26" fmla="*/ 4 w 108"/>
                  <a:gd name="T27" fmla="*/ 29 h 67"/>
                  <a:gd name="T28" fmla="*/ 5 w 108"/>
                  <a:gd name="T29" fmla="*/ 29 h 67"/>
                  <a:gd name="T30" fmla="*/ 16 w 108"/>
                  <a:gd name="T31" fmla="*/ 58 h 67"/>
                  <a:gd name="T32" fmla="*/ 18 w 108"/>
                  <a:gd name="T33" fmla="*/ 67 h 67"/>
                  <a:gd name="T34" fmla="*/ 80 w 108"/>
                  <a:gd name="T35" fmla="*/ 59 h 67"/>
                  <a:gd name="T36" fmla="*/ 86 w 108"/>
                  <a:gd name="T37" fmla="*/ 6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7">
                    <a:moveTo>
                      <a:pt x="86" y="64"/>
                    </a:moveTo>
                    <a:cubicBezTo>
                      <a:pt x="88" y="62"/>
                      <a:pt x="86" y="64"/>
                      <a:pt x="85" y="60"/>
                    </a:cubicBezTo>
                    <a:cubicBezTo>
                      <a:pt x="85" y="58"/>
                      <a:pt x="88" y="58"/>
                      <a:pt x="89" y="57"/>
                    </a:cubicBezTo>
                    <a:cubicBezTo>
                      <a:pt x="91" y="56"/>
                      <a:pt x="91" y="53"/>
                      <a:pt x="91" y="50"/>
                    </a:cubicBezTo>
                    <a:cubicBezTo>
                      <a:pt x="92" y="46"/>
                      <a:pt x="88" y="47"/>
                      <a:pt x="89" y="42"/>
                    </a:cubicBezTo>
                    <a:cubicBezTo>
                      <a:pt x="89" y="40"/>
                      <a:pt x="108" y="34"/>
                      <a:pt x="100" y="26"/>
                    </a:cubicBezTo>
                    <a:cubicBezTo>
                      <a:pt x="94" y="21"/>
                      <a:pt x="85" y="15"/>
                      <a:pt x="82" y="10"/>
                    </a:cubicBezTo>
                    <a:cubicBezTo>
                      <a:pt x="82" y="9"/>
                      <a:pt x="82" y="9"/>
                      <a:pt x="82" y="8"/>
                    </a:cubicBezTo>
                    <a:cubicBezTo>
                      <a:pt x="81" y="5"/>
                      <a:pt x="84" y="5"/>
                      <a:pt x="80" y="3"/>
                    </a:cubicBezTo>
                    <a:cubicBezTo>
                      <a:pt x="80" y="2"/>
                      <a:pt x="80" y="2"/>
                      <a:pt x="80" y="1"/>
                    </a:cubicBezTo>
                    <a:cubicBezTo>
                      <a:pt x="80" y="1"/>
                      <a:pt x="79" y="0"/>
                      <a:pt x="79" y="0"/>
                    </a:cubicBezTo>
                    <a:cubicBezTo>
                      <a:pt x="53" y="4"/>
                      <a:pt x="27" y="7"/>
                      <a:pt x="0" y="9"/>
                    </a:cubicBezTo>
                    <a:cubicBezTo>
                      <a:pt x="2" y="12"/>
                      <a:pt x="3" y="17"/>
                      <a:pt x="3" y="19"/>
                    </a:cubicBezTo>
                    <a:cubicBezTo>
                      <a:pt x="1" y="25"/>
                      <a:pt x="2" y="24"/>
                      <a:pt x="4" y="29"/>
                    </a:cubicBezTo>
                    <a:cubicBezTo>
                      <a:pt x="4" y="29"/>
                      <a:pt x="5" y="29"/>
                      <a:pt x="5" y="29"/>
                    </a:cubicBezTo>
                    <a:cubicBezTo>
                      <a:pt x="6" y="30"/>
                      <a:pt x="16" y="58"/>
                      <a:pt x="16" y="58"/>
                    </a:cubicBezTo>
                    <a:cubicBezTo>
                      <a:pt x="17" y="62"/>
                      <a:pt x="17" y="65"/>
                      <a:pt x="18" y="67"/>
                    </a:cubicBezTo>
                    <a:cubicBezTo>
                      <a:pt x="39" y="66"/>
                      <a:pt x="60" y="64"/>
                      <a:pt x="80" y="59"/>
                    </a:cubicBezTo>
                    <a:cubicBezTo>
                      <a:pt x="84" y="62"/>
                      <a:pt x="82" y="61"/>
                      <a:pt x="86" y="6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87"/>
              <p:cNvSpPr>
                <a:spLocks/>
              </p:cNvSpPr>
              <p:nvPr/>
            </p:nvSpPr>
            <p:spPr bwMode="auto">
              <a:xfrm>
                <a:off x="7161110" y="3978832"/>
                <a:ext cx="303425" cy="363374"/>
              </a:xfrm>
              <a:custGeom>
                <a:avLst/>
                <a:gdLst>
                  <a:gd name="T0" fmla="*/ 17 w 105"/>
                  <a:gd name="T1" fmla="*/ 89 h 126"/>
                  <a:gd name="T2" fmla="*/ 20 w 105"/>
                  <a:gd name="T3" fmla="*/ 126 h 126"/>
                  <a:gd name="T4" fmla="*/ 97 w 105"/>
                  <a:gd name="T5" fmla="*/ 117 h 126"/>
                  <a:gd name="T6" fmla="*/ 97 w 105"/>
                  <a:gd name="T7" fmla="*/ 115 h 126"/>
                  <a:gd name="T8" fmla="*/ 96 w 105"/>
                  <a:gd name="T9" fmla="*/ 113 h 126"/>
                  <a:gd name="T10" fmla="*/ 96 w 105"/>
                  <a:gd name="T11" fmla="*/ 112 h 126"/>
                  <a:gd name="T12" fmla="*/ 96 w 105"/>
                  <a:gd name="T13" fmla="*/ 111 h 126"/>
                  <a:gd name="T14" fmla="*/ 94 w 105"/>
                  <a:gd name="T15" fmla="*/ 109 h 126"/>
                  <a:gd name="T16" fmla="*/ 82 w 105"/>
                  <a:gd name="T17" fmla="*/ 100 h 126"/>
                  <a:gd name="T18" fmla="*/ 82 w 105"/>
                  <a:gd name="T19" fmla="*/ 100 h 126"/>
                  <a:gd name="T20" fmla="*/ 74 w 105"/>
                  <a:gd name="T21" fmla="*/ 97 h 126"/>
                  <a:gd name="T22" fmla="*/ 75 w 105"/>
                  <a:gd name="T23" fmla="*/ 97 h 126"/>
                  <a:gd name="T24" fmla="*/ 71 w 105"/>
                  <a:gd name="T25" fmla="*/ 95 h 126"/>
                  <a:gd name="T26" fmla="*/ 71 w 105"/>
                  <a:gd name="T27" fmla="*/ 81 h 126"/>
                  <a:gd name="T28" fmla="*/ 75 w 105"/>
                  <a:gd name="T29" fmla="*/ 67 h 126"/>
                  <a:gd name="T30" fmla="*/ 73 w 105"/>
                  <a:gd name="T31" fmla="*/ 55 h 126"/>
                  <a:gd name="T32" fmla="*/ 75 w 105"/>
                  <a:gd name="T33" fmla="*/ 52 h 126"/>
                  <a:gd name="T34" fmla="*/ 77 w 105"/>
                  <a:gd name="T35" fmla="*/ 51 h 126"/>
                  <a:gd name="T36" fmla="*/ 77 w 105"/>
                  <a:gd name="T37" fmla="*/ 50 h 126"/>
                  <a:gd name="T38" fmla="*/ 103 w 105"/>
                  <a:gd name="T39" fmla="*/ 25 h 126"/>
                  <a:gd name="T40" fmla="*/ 105 w 105"/>
                  <a:gd name="T41" fmla="*/ 23 h 126"/>
                  <a:gd name="T42" fmla="*/ 90 w 105"/>
                  <a:gd name="T43" fmla="*/ 23 h 126"/>
                  <a:gd name="T44" fmla="*/ 87 w 105"/>
                  <a:gd name="T45" fmla="*/ 20 h 126"/>
                  <a:gd name="T46" fmla="*/ 71 w 105"/>
                  <a:gd name="T47" fmla="*/ 20 h 126"/>
                  <a:gd name="T48" fmla="*/ 67 w 105"/>
                  <a:gd name="T49" fmla="*/ 23 h 126"/>
                  <a:gd name="T50" fmla="*/ 47 w 105"/>
                  <a:gd name="T51" fmla="*/ 20 h 126"/>
                  <a:gd name="T52" fmla="*/ 37 w 105"/>
                  <a:gd name="T53" fmla="*/ 17 h 126"/>
                  <a:gd name="T54" fmla="*/ 27 w 105"/>
                  <a:gd name="T55" fmla="*/ 4 h 126"/>
                  <a:gd name="T56" fmla="*/ 27 w 105"/>
                  <a:gd name="T57" fmla="*/ 12 h 126"/>
                  <a:gd name="T58" fmla="*/ 4 w 105"/>
                  <a:gd name="T59" fmla="*/ 14 h 126"/>
                  <a:gd name="T60" fmla="*/ 0 w 105"/>
                  <a:gd name="T61" fmla="*/ 14 h 126"/>
                  <a:gd name="T62" fmla="*/ 5 w 105"/>
                  <a:gd name="T63" fmla="*/ 36 h 126"/>
                  <a:gd name="T64" fmla="*/ 14 w 105"/>
                  <a:gd name="T65" fmla="*/ 78 h 126"/>
                  <a:gd name="T66" fmla="*/ 14 w 105"/>
                  <a:gd name="T67" fmla="*/ 79 h 126"/>
                  <a:gd name="T68" fmla="*/ 11 w 105"/>
                  <a:gd name="T69" fmla="*/ 84 h 126"/>
                  <a:gd name="T70" fmla="*/ 17 w 105"/>
                  <a:gd name="T71" fmla="*/ 8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 h="126">
                    <a:moveTo>
                      <a:pt x="17" y="89"/>
                    </a:moveTo>
                    <a:cubicBezTo>
                      <a:pt x="18" y="102"/>
                      <a:pt x="19" y="114"/>
                      <a:pt x="20" y="126"/>
                    </a:cubicBezTo>
                    <a:cubicBezTo>
                      <a:pt x="46" y="124"/>
                      <a:pt x="72" y="121"/>
                      <a:pt x="97" y="117"/>
                    </a:cubicBezTo>
                    <a:cubicBezTo>
                      <a:pt x="97" y="116"/>
                      <a:pt x="97" y="116"/>
                      <a:pt x="97" y="115"/>
                    </a:cubicBezTo>
                    <a:cubicBezTo>
                      <a:pt x="97" y="114"/>
                      <a:pt x="96" y="113"/>
                      <a:pt x="96" y="113"/>
                    </a:cubicBezTo>
                    <a:cubicBezTo>
                      <a:pt x="96" y="112"/>
                      <a:pt x="96" y="112"/>
                      <a:pt x="96" y="112"/>
                    </a:cubicBezTo>
                    <a:cubicBezTo>
                      <a:pt x="96" y="112"/>
                      <a:pt x="96" y="112"/>
                      <a:pt x="96" y="111"/>
                    </a:cubicBezTo>
                    <a:cubicBezTo>
                      <a:pt x="96" y="110"/>
                      <a:pt x="95" y="110"/>
                      <a:pt x="94" y="109"/>
                    </a:cubicBezTo>
                    <a:cubicBezTo>
                      <a:pt x="91" y="106"/>
                      <a:pt x="86" y="102"/>
                      <a:pt x="82" y="100"/>
                    </a:cubicBezTo>
                    <a:cubicBezTo>
                      <a:pt x="82" y="100"/>
                      <a:pt x="82" y="100"/>
                      <a:pt x="82" y="100"/>
                    </a:cubicBezTo>
                    <a:cubicBezTo>
                      <a:pt x="79" y="99"/>
                      <a:pt x="78" y="98"/>
                      <a:pt x="74" y="97"/>
                    </a:cubicBezTo>
                    <a:cubicBezTo>
                      <a:pt x="75" y="97"/>
                      <a:pt x="75" y="97"/>
                      <a:pt x="75" y="97"/>
                    </a:cubicBezTo>
                    <a:cubicBezTo>
                      <a:pt x="73" y="96"/>
                      <a:pt x="72" y="96"/>
                      <a:pt x="71" y="95"/>
                    </a:cubicBezTo>
                    <a:cubicBezTo>
                      <a:pt x="71" y="91"/>
                      <a:pt x="72" y="84"/>
                      <a:pt x="71" y="81"/>
                    </a:cubicBezTo>
                    <a:cubicBezTo>
                      <a:pt x="70" y="75"/>
                      <a:pt x="59" y="80"/>
                      <a:pt x="75" y="67"/>
                    </a:cubicBezTo>
                    <a:cubicBezTo>
                      <a:pt x="74" y="63"/>
                      <a:pt x="73" y="59"/>
                      <a:pt x="73" y="55"/>
                    </a:cubicBezTo>
                    <a:cubicBezTo>
                      <a:pt x="75" y="55"/>
                      <a:pt x="74" y="55"/>
                      <a:pt x="75" y="52"/>
                    </a:cubicBezTo>
                    <a:cubicBezTo>
                      <a:pt x="77" y="51"/>
                      <a:pt x="77" y="51"/>
                      <a:pt x="77" y="51"/>
                    </a:cubicBezTo>
                    <a:cubicBezTo>
                      <a:pt x="77" y="51"/>
                      <a:pt x="77" y="50"/>
                      <a:pt x="77" y="50"/>
                    </a:cubicBezTo>
                    <a:cubicBezTo>
                      <a:pt x="77" y="44"/>
                      <a:pt x="99" y="28"/>
                      <a:pt x="103" y="25"/>
                    </a:cubicBezTo>
                    <a:cubicBezTo>
                      <a:pt x="104" y="24"/>
                      <a:pt x="105" y="23"/>
                      <a:pt x="105" y="23"/>
                    </a:cubicBezTo>
                    <a:cubicBezTo>
                      <a:pt x="101" y="23"/>
                      <a:pt x="94" y="22"/>
                      <a:pt x="90" y="23"/>
                    </a:cubicBezTo>
                    <a:cubicBezTo>
                      <a:pt x="88" y="23"/>
                      <a:pt x="89" y="20"/>
                      <a:pt x="87" y="20"/>
                    </a:cubicBezTo>
                    <a:cubicBezTo>
                      <a:pt x="73" y="26"/>
                      <a:pt x="83" y="25"/>
                      <a:pt x="71" y="20"/>
                    </a:cubicBezTo>
                    <a:cubicBezTo>
                      <a:pt x="68" y="19"/>
                      <a:pt x="67" y="23"/>
                      <a:pt x="67" y="23"/>
                    </a:cubicBezTo>
                    <a:cubicBezTo>
                      <a:pt x="55" y="11"/>
                      <a:pt x="49" y="21"/>
                      <a:pt x="47" y="20"/>
                    </a:cubicBezTo>
                    <a:cubicBezTo>
                      <a:pt x="43" y="18"/>
                      <a:pt x="41" y="18"/>
                      <a:pt x="37" y="17"/>
                    </a:cubicBezTo>
                    <a:cubicBezTo>
                      <a:pt x="32" y="17"/>
                      <a:pt x="32" y="0"/>
                      <a:pt x="27" y="4"/>
                    </a:cubicBezTo>
                    <a:cubicBezTo>
                      <a:pt x="27" y="4"/>
                      <a:pt x="27" y="12"/>
                      <a:pt x="27" y="12"/>
                    </a:cubicBezTo>
                    <a:cubicBezTo>
                      <a:pt x="27" y="13"/>
                      <a:pt x="7" y="14"/>
                      <a:pt x="4" y="14"/>
                    </a:cubicBezTo>
                    <a:cubicBezTo>
                      <a:pt x="3" y="14"/>
                      <a:pt x="2" y="14"/>
                      <a:pt x="0" y="14"/>
                    </a:cubicBezTo>
                    <a:cubicBezTo>
                      <a:pt x="2" y="22"/>
                      <a:pt x="1" y="29"/>
                      <a:pt x="5" y="36"/>
                    </a:cubicBezTo>
                    <a:cubicBezTo>
                      <a:pt x="4" y="40"/>
                      <a:pt x="14" y="71"/>
                      <a:pt x="14" y="78"/>
                    </a:cubicBezTo>
                    <a:cubicBezTo>
                      <a:pt x="14" y="79"/>
                      <a:pt x="14" y="79"/>
                      <a:pt x="14" y="79"/>
                    </a:cubicBezTo>
                    <a:cubicBezTo>
                      <a:pt x="13" y="80"/>
                      <a:pt x="11" y="82"/>
                      <a:pt x="11" y="84"/>
                    </a:cubicBezTo>
                    <a:cubicBezTo>
                      <a:pt x="14" y="88"/>
                      <a:pt x="14" y="87"/>
                      <a:pt x="17" y="89"/>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88"/>
              <p:cNvSpPr>
                <a:spLocks/>
              </p:cNvSpPr>
              <p:nvPr/>
            </p:nvSpPr>
            <p:spPr bwMode="auto">
              <a:xfrm>
                <a:off x="6944548" y="4719044"/>
                <a:ext cx="424554" cy="212889"/>
              </a:xfrm>
              <a:custGeom>
                <a:avLst/>
                <a:gdLst>
                  <a:gd name="T0" fmla="*/ 52 w 147"/>
                  <a:gd name="T1" fmla="*/ 56 h 74"/>
                  <a:gd name="T2" fmla="*/ 59 w 147"/>
                  <a:gd name="T3" fmla="*/ 60 h 74"/>
                  <a:gd name="T4" fmla="*/ 63 w 147"/>
                  <a:gd name="T5" fmla="*/ 58 h 74"/>
                  <a:gd name="T6" fmla="*/ 66 w 147"/>
                  <a:gd name="T7" fmla="*/ 63 h 74"/>
                  <a:gd name="T8" fmla="*/ 84 w 147"/>
                  <a:gd name="T9" fmla="*/ 63 h 74"/>
                  <a:gd name="T10" fmla="*/ 87 w 147"/>
                  <a:gd name="T11" fmla="*/ 69 h 74"/>
                  <a:gd name="T12" fmla="*/ 89 w 147"/>
                  <a:gd name="T13" fmla="*/ 69 h 74"/>
                  <a:gd name="T14" fmla="*/ 104 w 147"/>
                  <a:gd name="T15" fmla="*/ 67 h 74"/>
                  <a:gd name="T16" fmla="*/ 112 w 147"/>
                  <a:gd name="T17" fmla="*/ 68 h 74"/>
                  <a:gd name="T18" fmla="*/ 115 w 147"/>
                  <a:gd name="T19" fmla="*/ 70 h 74"/>
                  <a:gd name="T20" fmla="*/ 122 w 147"/>
                  <a:gd name="T21" fmla="*/ 65 h 74"/>
                  <a:gd name="T22" fmla="*/ 132 w 147"/>
                  <a:gd name="T23" fmla="*/ 65 h 74"/>
                  <a:gd name="T24" fmla="*/ 133 w 147"/>
                  <a:gd name="T25" fmla="*/ 63 h 74"/>
                  <a:gd name="T26" fmla="*/ 147 w 147"/>
                  <a:gd name="T27" fmla="*/ 68 h 74"/>
                  <a:gd name="T28" fmla="*/ 147 w 147"/>
                  <a:gd name="T29" fmla="*/ 68 h 74"/>
                  <a:gd name="T30" fmla="*/ 138 w 147"/>
                  <a:gd name="T31" fmla="*/ 10 h 74"/>
                  <a:gd name="T32" fmla="*/ 137 w 147"/>
                  <a:gd name="T33" fmla="*/ 0 h 74"/>
                  <a:gd name="T34" fmla="*/ 49 w 147"/>
                  <a:gd name="T35" fmla="*/ 7 h 74"/>
                  <a:gd name="T36" fmla="*/ 0 w 147"/>
                  <a:gd name="T37" fmla="*/ 8 h 74"/>
                  <a:gd name="T38" fmla="*/ 0 w 147"/>
                  <a:gd name="T39" fmla="*/ 8 h 74"/>
                  <a:gd name="T40" fmla="*/ 0 w 147"/>
                  <a:gd name="T41" fmla="*/ 18 h 74"/>
                  <a:gd name="T42" fmla="*/ 0 w 147"/>
                  <a:gd name="T43" fmla="*/ 18 h 74"/>
                  <a:gd name="T44" fmla="*/ 50 w 147"/>
                  <a:gd name="T45" fmla="*/ 17 h 74"/>
                  <a:gd name="T46" fmla="*/ 52 w 147"/>
                  <a:gd name="T47" fmla="*/ 5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 h="74">
                    <a:moveTo>
                      <a:pt x="52" y="56"/>
                    </a:moveTo>
                    <a:cubicBezTo>
                      <a:pt x="55" y="57"/>
                      <a:pt x="56" y="61"/>
                      <a:pt x="59" y="60"/>
                    </a:cubicBezTo>
                    <a:cubicBezTo>
                      <a:pt x="60" y="60"/>
                      <a:pt x="61" y="57"/>
                      <a:pt x="63" y="58"/>
                    </a:cubicBezTo>
                    <a:cubicBezTo>
                      <a:pt x="64" y="59"/>
                      <a:pt x="65" y="62"/>
                      <a:pt x="66" y="63"/>
                    </a:cubicBezTo>
                    <a:cubicBezTo>
                      <a:pt x="71" y="65"/>
                      <a:pt x="84" y="63"/>
                      <a:pt x="84" y="63"/>
                    </a:cubicBezTo>
                    <a:cubicBezTo>
                      <a:pt x="85" y="64"/>
                      <a:pt x="87" y="68"/>
                      <a:pt x="87" y="69"/>
                    </a:cubicBezTo>
                    <a:cubicBezTo>
                      <a:pt x="87" y="69"/>
                      <a:pt x="88" y="69"/>
                      <a:pt x="89" y="69"/>
                    </a:cubicBezTo>
                    <a:cubicBezTo>
                      <a:pt x="98" y="64"/>
                      <a:pt x="101" y="74"/>
                      <a:pt x="104" y="67"/>
                    </a:cubicBezTo>
                    <a:cubicBezTo>
                      <a:pt x="104" y="65"/>
                      <a:pt x="111" y="68"/>
                      <a:pt x="112" y="68"/>
                    </a:cubicBezTo>
                    <a:cubicBezTo>
                      <a:pt x="113" y="69"/>
                      <a:pt x="114" y="70"/>
                      <a:pt x="115" y="70"/>
                    </a:cubicBezTo>
                    <a:cubicBezTo>
                      <a:pt x="118" y="71"/>
                      <a:pt x="119" y="66"/>
                      <a:pt x="122" y="65"/>
                    </a:cubicBezTo>
                    <a:cubicBezTo>
                      <a:pt x="124" y="65"/>
                      <a:pt x="130" y="66"/>
                      <a:pt x="132" y="65"/>
                    </a:cubicBezTo>
                    <a:cubicBezTo>
                      <a:pt x="133" y="64"/>
                      <a:pt x="133" y="63"/>
                      <a:pt x="133" y="63"/>
                    </a:cubicBezTo>
                    <a:cubicBezTo>
                      <a:pt x="137" y="63"/>
                      <a:pt x="142" y="66"/>
                      <a:pt x="147" y="68"/>
                    </a:cubicBezTo>
                    <a:cubicBezTo>
                      <a:pt x="147" y="68"/>
                      <a:pt x="147" y="68"/>
                      <a:pt x="147" y="68"/>
                    </a:cubicBezTo>
                    <a:cubicBezTo>
                      <a:pt x="145" y="48"/>
                      <a:pt x="143" y="29"/>
                      <a:pt x="138" y="10"/>
                    </a:cubicBezTo>
                    <a:cubicBezTo>
                      <a:pt x="138" y="7"/>
                      <a:pt x="137" y="3"/>
                      <a:pt x="137" y="0"/>
                    </a:cubicBezTo>
                    <a:cubicBezTo>
                      <a:pt x="108" y="3"/>
                      <a:pt x="79" y="5"/>
                      <a:pt x="49" y="7"/>
                    </a:cubicBezTo>
                    <a:cubicBezTo>
                      <a:pt x="33" y="7"/>
                      <a:pt x="16" y="8"/>
                      <a:pt x="0" y="8"/>
                    </a:cubicBezTo>
                    <a:cubicBezTo>
                      <a:pt x="0" y="8"/>
                      <a:pt x="0" y="8"/>
                      <a:pt x="0" y="8"/>
                    </a:cubicBezTo>
                    <a:cubicBezTo>
                      <a:pt x="0" y="12"/>
                      <a:pt x="0" y="15"/>
                      <a:pt x="0" y="18"/>
                    </a:cubicBezTo>
                    <a:cubicBezTo>
                      <a:pt x="0" y="18"/>
                      <a:pt x="0" y="18"/>
                      <a:pt x="0" y="18"/>
                    </a:cubicBezTo>
                    <a:cubicBezTo>
                      <a:pt x="17" y="18"/>
                      <a:pt x="33" y="18"/>
                      <a:pt x="50" y="17"/>
                    </a:cubicBezTo>
                    <a:cubicBezTo>
                      <a:pt x="50" y="30"/>
                      <a:pt x="51" y="43"/>
                      <a:pt x="52" y="56"/>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89"/>
              <p:cNvSpPr>
                <a:spLocks/>
              </p:cNvSpPr>
              <p:nvPr/>
            </p:nvSpPr>
            <p:spPr bwMode="auto">
              <a:xfrm>
                <a:off x="6352379" y="4715377"/>
                <a:ext cx="305874" cy="360930"/>
              </a:xfrm>
              <a:custGeom>
                <a:avLst/>
                <a:gdLst>
                  <a:gd name="T0" fmla="*/ 99 w 106"/>
                  <a:gd name="T1" fmla="*/ 124 h 125"/>
                  <a:gd name="T2" fmla="*/ 106 w 106"/>
                  <a:gd name="T3" fmla="*/ 7 h 125"/>
                  <a:gd name="T4" fmla="*/ 24 w 106"/>
                  <a:gd name="T5" fmla="*/ 0 h 125"/>
                  <a:gd name="T6" fmla="*/ 22 w 106"/>
                  <a:gd name="T7" fmla="*/ 16 h 125"/>
                  <a:gd name="T8" fmla="*/ 11 w 106"/>
                  <a:gd name="T9" fmla="*/ 19 h 125"/>
                  <a:gd name="T10" fmla="*/ 11 w 106"/>
                  <a:gd name="T11" fmla="*/ 19 h 125"/>
                  <a:gd name="T12" fmla="*/ 11 w 106"/>
                  <a:gd name="T13" fmla="*/ 27 h 125"/>
                  <a:gd name="T14" fmla="*/ 12 w 106"/>
                  <a:gd name="T15" fmla="*/ 33 h 125"/>
                  <a:gd name="T16" fmla="*/ 11 w 106"/>
                  <a:gd name="T17" fmla="*/ 44 h 125"/>
                  <a:gd name="T18" fmla="*/ 11 w 106"/>
                  <a:gd name="T19" fmla="*/ 44 h 125"/>
                  <a:gd name="T20" fmla="*/ 12 w 106"/>
                  <a:gd name="T21" fmla="*/ 46 h 125"/>
                  <a:gd name="T22" fmla="*/ 13 w 106"/>
                  <a:gd name="T23" fmla="*/ 50 h 125"/>
                  <a:gd name="T24" fmla="*/ 17 w 106"/>
                  <a:gd name="T25" fmla="*/ 55 h 125"/>
                  <a:gd name="T26" fmla="*/ 12 w 106"/>
                  <a:gd name="T27" fmla="*/ 58 h 125"/>
                  <a:gd name="T28" fmla="*/ 8 w 106"/>
                  <a:gd name="T29" fmla="*/ 69 h 125"/>
                  <a:gd name="T30" fmla="*/ 5 w 106"/>
                  <a:gd name="T31" fmla="*/ 72 h 125"/>
                  <a:gd name="T32" fmla="*/ 3 w 106"/>
                  <a:gd name="T33" fmla="*/ 86 h 125"/>
                  <a:gd name="T34" fmla="*/ 2 w 106"/>
                  <a:gd name="T35" fmla="*/ 87 h 125"/>
                  <a:gd name="T36" fmla="*/ 3 w 106"/>
                  <a:gd name="T37" fmla="*/ 87 h 125"/>
                  <a:gd name="T38" fmla="*/ 0 w 106"/>
                  <a:gd name="T39" fmla="*/ 91 h 125"/>
                  <a:gd name="T40" fmla="*/ 17 w 106"/>
                  <a:gd name="T41" fmla="*/ 99 h 125"/>
                  <a:gd name="T42" fmla="*/ 64 w 106"/>
                  <a:gd name="T43" fmla="*/ 122 h 125"/>
                  <a:gd name="T44" fmla="*/ 99 w 106"/>
                  <a:gd name="T45" fmla="*/ 12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125">
                    <a:moveTo>
                      <a:pt x="99" y="124"/>
                    </a:moveTo>
                    <a:cubicBezTo>
                      <a:pt x="102" y="85"/>
                      <a:pt x="104" y="46"/>
                      <a:pt x="106" y="7"/>
                    </a:cubicBezTo>
                    <a:cubicBezTo>
                      <a:pt x="79" y="5"/>
                      <a:pt x="52" y="3"/>
                      <a:pt x="24" y="0"/>
                    </a:cubicBezTo>
                    <a:cubicBezTo>
                      <a:pt x="24" y="6"/>
                      <a:pt x="23" y="11"/>
                      <a:pt x="22" y="16"/>
                    </a:cubicBezTo>
                    <a:cubicBezTo>
                      <a:pt x="18" y="24"/>
                      <a:pt x="13" y="11"/>
                      <a:pt x="11" y="19"/>
                    </a:cubicBezTo>
                    <a:cubicBezTo>
                      <a:pt x="11" y="19"/>
                      <a:pt x="11" y="19"/>
                      <a:pt x="11" y="19"/>
                    </a:cubicBezTo>
                    <a:cubicBezTo>
                      <a:pt x="11" y="22"/>
                      <a:pt x="11" y="24"/>
                      <a:pt x="11" y="27"/>
                    </a:cubicBezTo>
                    <a:cubicBezTo>
                      <a:pt x="10" y="30"/>
                      <a:pt x="10" y="29"/>
                      <a:pt x="12" y="33"/>
                    </a:cubicBezTo>
                    <a:cubicBezTo>
                      <a:pt x="11" y="36"/>
                      <a:pt x="9" y="40"/>
                      <a:pt x="11" y="44"/>
                    </a:cubicBezTo>
                    <a:cubicBezTo>
                      <a:pt x="11" y="44"/>
                      <a:pt x="11" y="44"/>
                      <a:pt x="11" y="44"/>
                    </a:cubicBezTo>
                    <a:cubicBezTo>
                      <a:pt x="11" y="45"/>
                      <a:pt x="11" y="45"/>
                      <a:pt x="12" y="46"/>
                    </a:cubicBezTo>
                    <a:cubicBezTo>
                      <a:pt x="12" y="47"/>
                      <a:pt x="13" y="48"/>
                      <a:pt x="13" y="50"/>
                    </a:cubicBezTo>
                    <a:cubicBezTo>
                      <a:pt x="12" y="52"/>
                      <a:pt x="15" y="53"/>
                      <a:pt x="17" y="55"/>
                    </a:cubicBezTo>
                    <a:cubicBezTo>
                      <a:pt x="17" y="57"/>
                      <a:pt x="13" y="57"/>
                      <a:pt x="12" y="58"/>
                    </a:cubicBezTo>
                    <a:cubicBezTo>
                      <a:pt x="8" y="62"/>
                      <a:pt x="11" y="65"/>
                      <a:pt x="8" y="69"/>
                    </a:cubicBezTo>
                    <a:cubicBezTo>
                      <a:pt x="7" y="71"/>
                      <a:pt x="5" y="71"/>
                      <a:pt x="5" y="72"/>
                    </a:cubicBezTo>
                    <a:cubicBezTo>
                      <a:pt x="2" y="77"/>
                      <a:pt x="13" y="86"/>
                      <a:pt x="3" y="86"/>
                    </a:cubicBezTo>
                    <a:cubicBezTo>
                      <a:pt x="2" y="87"/>
                      <a:pt x="2" y="87"/>
                      <a:pt x="2" y="87"/>
                    </a:cubicBezTo>
                    <a:cubicBezTo>
                      <a:pt x="2" y="87"/>
                      <a:pt x="3" y="87"/>
                      <a:pt x="3" y="87"/>
                    </a:cubicBezTo>
                    <a:cubicBezTo>
                      <a:pt x="3" y="88"/>
                      <a:pt x="0" y="90"/>
                      <a:pt x="0" y="91"/>
                    </a:cubicBezTo>
                    <a:cubicBezTo>
                      <a:pt x="1" y="93"/>
                      <a:pt x="14" y="98"/>
                      <a:pt x="17" y="99"/>
                    </a:cubicBezTo>
                    <a:cubicBezTo>
                      <a:pt x="31" y="106"/>
                      <a:pt x="48" y="118"/>
                      <a:pt x="64" y="122"/>
                    </a:cubicBezTo>
                    <a:cubicBezTo>
                      <a:pt x="75" y="125"/>
                      <a:pt x="88" y="124"/>
                      <a:pt x="99" y="12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90"/>
              <p:cNvSpPr>
                <a:spLocks/>
              </p:cNvSpPr>
              <p:nvPr/>
            </p:nvSpPr>
            <p:spPr bwMode="auto">
              <a:xfrm>
                <a:off x="6637452" y="4736174"/>
                <a:ext cx="307097" cy="340128"/>
              </a:xfrm>
              <a:custGeom>
                <a:avLst/>
                <a:gdLst>
                  <a:gd name="T0" fmla="*/ 106 w 106"/>
                  <a:gd name="T1" fmla="*/ 12 h 118"/>
                  <a:gd name="T2" fmla="*/ 106 w 106"/>
                  <a:gd name="T3" fmla="*/ 12 h 118"/>
                  <a:gd name="T4" fmla="*/ 106 w 106"/>
                  <a:gd name="T5" fmla="*/ 12 h 118"/>
                  <a:gd name="T6" fmla="*/ 106 w 106"/>
                  <a:gd name="T7" fmla="*/ 2 h 118"/>
                  <a:gd name="T8" fmla="*/ 106 w 106"/>
                  <a:gd name="T9" fmla="*/ 2 h 118"/>
                  <a:gd name="T10" fmla="*/ 7 w 106"/>
                  <a:gd name="T11" fmla="*/ 0 h 118"/>
                  <a:gd name="T12" fmla="*/ 0 w 106"/>
                  <a:gd name="T13" fmla="*/ 117 h 118"/>
                  <a:gd name="T14" fmla="*/ 0 w 106"/>
                  <a:gd name="T15" fmla="*/ 117 h 118"/>
                  <a:gd name="T16" fmla="*/ 6 w 106"/>
                  <a:gd name="T17" fmla="*/ 117 h 118"/>
                  <a:gd name="T18" fmla="*/ 15 w 106"/>
                  <a:gd name="T19" fmla="*/ 118 h 118"/>
                  <a:gd name="T20" fmla="*/ 15 w 106"/>
                  <a:gd name="T21" fmla="*/ 109 h 118"/>
                  <a:gd name="T22" fmla="*/ 24 w 106"/>
                  <a:gd name="T23" fmla="*/ 109 h 118"/>
                  <a:gd name="T24" fmla="*/ 45 w 106"/>
                  <a:gd name="T25" fmla="*/ 110 h 118"/>
                  <a:gd name="T26" fmla="*/ 46 w 106"/>
                  <a:gd name="T27" fmla="*/ 109 h 118"/>
                  <a:gd name="T28" fmla="*/ 43 w 106"/>
                  <a:gd name="T29" fmla="*/ 105 h 118"/>
                  <a:gd name="T30" fmla="*/ 106 w 106"/>
                  <a:gd name="T31" fmla="*/ 105 h 118"/>
                  <a:gd name="T32" fmla="*/ 106 w 106"/>
                  <a:gd name="T33" fmla="*/ 85 h 118"/>
                  <a:gd name="T34" fmla="*/ 106 w 106"/>
                  <a:gd name="T35" fmla="*/ 64 h 118"/>
                  <a:gd name="T36" fmla="*/ 106 w 106"/>
                  <a:gd name="T37" fmla="*/ 12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6" h="118">
                    <a:moveTo>
                      <a:pt x="106" y="12"/>
                    </a:moveTo>
                    <a:cubicBezTo>
                      <a:pt x="106" y="12"/>
                      <a:pt x="106" y="12"/>
                      <a:pt x="106" y="12"/>
                    </a:cubicBezTo>
                    <a:cubicBezTo>
                      <a:pt x="106" y="12"/>
                      <a:pt x="106" y="12"/>
                      <a:pt x="106" y="12"/>
                    </a:cubicBezTo>
                    <a:cubicBezTo>
                      <a:pt x="106" y="9"/>
                      <a:pt x="106" y="6"/>
                      <a:pt x="106" y="2"/>
                    </a:cubicBezTo>
                    <a:cubicBezTo>
                      <a:pt x="106" y="2"/>
                      <a:pt x="106" y="2"/>
                      <a:pt x="106" y="2"/>
                    </a:cubicBezTo>
                    <a:cubicBezTo>
                      <a:pt x="73" y="2"/>
                      <a:pt x="40" y="2"/>
                      <a:pt x="7" y="0"/>
                    </a:cubicBezTo>
                    <a:cubicBezTo>
                      <a:pt x="5" y="39"/>
                      <a:pt x="3" y="78"/>
                      <a:pt x="0" y="117"/>
                    </a:cubicBezTo>
                    <a:cubicBezTo>
                      <a:pt x="0" y="117"/>
                      <a:pt x="0" y="117"/>
                      <a:pt x="0" y="117"/>
                    </a:cubicBezTo>
                    <a:cubicBezTo>
                      <a:pt x="2" y="117"/>
                      <a:pt x="4" y="117"/>
                      <a:pt x="6" y="117"/>
                    </a:cubicBezTo>
                    <a:cubicBezTo>
                      <a:pt x="6" y="117"/>
                      <a:pt x="15" y="118"/>
                      <a:pt x="15" y="118"/>
                    </a:cubicBezTo>
                    <a:cubicBezTo>
                      <a:pt x="15" y="118"/>
                      <a:pt x="15" y="109"/>
                      <a:pt x="15" y="109"/>
                    </a:cubicBezTo>
                    <a:cubicBezTo>
                      <a:pt x="17" y="107"/>
                      <a:pt x="21" y="109"/>
                      <a:pt x="24" y="109"/>
                    </a:cubicBezTo>
                    <a:cubicBezTo>
                      <a:pt x="30" y="109"/>
                      <a:pt x="39" y="108"/>
                      <a:pt x="45" y="110"/>
                    </a:cubicBezTo>
                    <a:cubicBezTo>
                      <a:pt x="46" y="109"/>
                      <a:pt x="46" y="109"/>
                      <a:pt x="46" y="109"/>
                    </a:cubicBezTo>
                    <a:cubicBezTo>
                      <a:pt x="43" y="107"/>
                      <a:pt x="44" y="109"/>
                      <a:pt x="43" y="105"/>
                    </a:cubicBezTo>
                    <a:cubicBezTo>
                      <a:pt x="64" y="105"/>
                      <a:pt x="85" y="105"/>
                      <a:pt x="106" y="105"/>
                    </a:cubicBezTo>
                    <a:cubicBezTo>
                      <a:pt x="106" y="98"/>
                      <a:pt x="106" y="91"/>
                      <a:pt x="106" y="85"/>
                    </a:cubicBezTo>
                    <a:cubicBezTo>
                      <a:pt x="106" y="78"/>
                      <a:pt x="106" y="71"/>
                      <a:pt x="106" y="64"/>
                    </a:cubicBezTo>
                    <a:cubicBezTo>
                      <a:pt x="106" y="47"/>
                      <a:pt x="106" y="30"/>
                      <a:pt x="106" y="12"/>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91"/>
              <p:cNvSpPr>
                <a:spLocks/>
              </p:cNvSpPr>
              <p:nvPr/>
            </p:nvSpPr>
            <p:spPr bwMode="auto">
              <a:xfrm>
                <a:off x="6895612" y="4019208"/>
                <a:ext cx="305874" cy="193310"/>
              </a:xfrm>
              <a:custGeom>
                <a:avLst/>
                <a:gdLst>
                  <a:gd name="T0" fmla="*/ 106 w 106"/>
                  <a:gd name="T1" fmla="*/ 62 h 67"/>
                  <a:gd name="T2" fmla="*/ 97 w 106"/>
                  <a:gd name="T3" fmla="*/ 22 h 67"/>
                  <a:gd name="T4" fmla="*/ 92 w 106"/>
                  <a:gd name="T5" fmla="*/ 0 h 67"/>
                  <a:gd name="T6" fmla="*/ 30 w 106"/>
                  <a:gd name="T7" fmla="*/ 4 h 67"/>
                  <a:gd name="T8" fmla="*/ 0 w 106"/>
                  <a:gd name="T9" fmla="*/ 4 h 67"/>
                  <a:gd name="T10" fmla="*/ 0 w 106"/>
                  <a:gd name="T11" fmla="*/ 67 h 67"/>
                  <a:gd name="T12" fmla="*/ 15 w 106"/>
                  <a:gd name="T13" fmla="*/ 67 h 67"/>
                  <a:gd name="T14" fmla="*/ 106 w 106"/>
                  <a:gd name="T15" fmla="*/ 62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67">
                    <a:moveTo>
                      <a:pt x="106" y="62"/>
                    </a:moveTo>
                    <a:cubicBezTo>
                      <a:pt x="105" y="53"/>
                      <a:pt x="96" y="26"/>
                      <a:pt x="97" y="22"/>
                    </a:cubicBezTo>
                    <a:cubicBezTo>
                      <a:pt x="93" y="15"/>
                      <a:pt x="94" y="8"/>
                      <a:pt x="92" y="0"/>
                    </a:cubicBezTo>
                    <a:cubicBezTo>
                      <a:pt x="71" y="2"/>
                      <a:pt x="51" y="3"/>
                      <a:pt x="30" y="4"/>
                    </a:cubicBezTo>
                    <a:cubicBezTo>
                      <a:pt x="20" y="4"/>
                      <a:pt x="10" y="4"/>
                      <a:pt x="0" y="4"/>
                    </a:cubicBezTo>
                    <a:cubicBezTo>
                      <a:pt x="0" y="25"/>
                      <a:pt x="0" y="46"/>
                      <a:pt x="0" y="67"/>
                    </a:cubicBezTo>
                    <a:cubicBezTo>
                      <a:pt x="5" y="67"/>
                      <a:pt x="10" y="67"/>
                      <a:pt x="15" y="67"/>
                    </a:cubicBezTo>
                    <a:cubicBezTo>
                      <a:pt x="45" y="67"/>
                      <a:pt x="76" y="65"/>
                      <a:pt x="106" y="62"/>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92"/>
              <p:cNvSpPr>
                <a:spLocks/>
              </p:cNvSpPr>
              <p:nvPr/>
            </p:nvSpPr>
            <p:spPr bwMode="auto">
              <a:xfrm>
                <a:off x="6984924" y="4545308"/>
                <a:ext cx="354815" cy="195759"/>
              </a:xfrm>
              <a:custGeom>
                <a:avLst/>
                <a:gdLst>
                  <a:gd name="T0" fmla="*/ 35 w 123"/>
                  <a:gd name="T1" fmla="*/ 67 h 68"/>
                  <a:gd name="T2" fmla="*/ 123 w 123"/>
                  <a:gd name="T3" fmla="*/ 60 h 68"/>
                  <a:gd name="T4" fmla="*/ 118 w 123"/>
                  <a:gd name="T5" fmla="*/ 16 h 68"/>
                  <a:gd name="T6" fmla="*/ 118 w 123"/>
                  <a:gd name="T7" fmla="*/ 17 h 68"/>
                  <a:gd name="T8" fmla="*/ 111 w 123"/>
                  <a:gd name="T9" fmla="*/ 1 h 68"/>
                  <a:gd name="T10" fmla="*/ 104 w 123"/>
                  <a:gd name="T11" fmla="*/ 0 h 68"/>
                  <a:gd name="T12" fmla="*/ 32 w 123"/>
                  <a:gd name="T13" fmla="*/ 5 h 68"/>
                  <a:gd name="T14" fmla="*/ 1 w 123"/>
                  <a:gd name="T15" fmla="*/ 6 h 68"/>
                  <a:gd name="T16" fmla="*/ 0 w 123"/>
                  <a:gd name="T17" fmla="*/ 7 h 68"/>
                  <a:gd name="T18" fmla="*/ 2 w 123"/>
                  <a:gd name="T19" fmla="*/ 68 h 68"/>
                  <a:gd name="T20" fmla="*/ 35 w 123"/>
                  <a:gd name="T21" fmla="*/ 6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68">
                    <a:moveTo>
                      <a:pt x="35" y="67"/>
                    </a:moveTo>
                    <a:cubicBezTo>
                      <a:pt x="65" y="65"/>
                      <a:pt x="94" y="63"/>
                      <a:pt x="123" y="60"/>
                    </a:cubicBezTo>
                    <a:cubicBezTo>
                      <a:pt x="122" y="45"/>
                      <a:pt x="120" y="31"/>
                      <a:pt x="118" y="16"/>
                    </a:cubicBezTo>
                    <a:cubicBezTo>
                      <a:pt x="118" y="17"/>
                      <a:pt x="118" y="17"/>
                      <a:pt x="118" y="17"/>
                    </a:cubicBezTo>
                    <a:cubicBezTo>
                      <a:pt x="105" y="11"/>
                      <a:pt x="115" y="3"/>
                      <a:pt x="111" y="1"/>
                    </a:cubicBezTo>
                    <a:cubicBezTo>
                      <a:pt x="110" y="1"/>
                      <a:pt x="107" y="2"/>
                      <a:pt x="104" y="0"/>
                    </a:cubicBezTo>
                    <a:cubicBezTo>
                      <a:pt x="80" y="2"/>
                      <a:pt x="56" y="4"/>
                      <a:pt x="32" y="5"/>
                    </a:cubicBezTo>
                    <a:cubicBezTo>
                      <a:pt x="22" y="6"/>
                      <a:pt x="11" y="6"/>
                      <a:pt x="1" y="6"/>
                    </a:cubicBezTo>
                    <a:cubicBezTo>
                      <a:pt x="0" y="7"/>
                      <a:pt x="0" y="7"/>
                      <a:pt x="0" y="7"/>
                    </a:cubicBezTo>
                    <a:cubicBezTo>
                      <a:pt x="1" y="27"/>
                      <a:pt x="2" y="47"/>
                      <a:pt x="2" y="68"/>
                    </a:cubicBezTo>
                    <a:cubicBezTo>
                      <a:pt x="13" y="68"/>
                      <a:pt x="24" y="67"/>
                      <a:pt x="35" y="67"/>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93"/>
              <p:cNvSpPr>
                <a:spLocks/>
              </p:cNvSpPr>
              <p:nvPr/>
            </p:nvSpPr>
            <p:spPr bwMode="auto">
              <a:xfrm>
                <a:off x="6582394" y="4256565"/>
                <a:ext cx="313213" cy="248367"/>
              </a:xfrm>
              <a:custGeom>
                <a:avLst/>
                <a:gdLst>
                  <a:gd name="T0" fmla="*/ 108 w 108"/>
                  <a:gd name="T1" fmla="*/ 4 h 86"/>
                  <a:gd name="T2" fmla="*/ 108 w 108"/>
                  <a:gd name="T3" fmla="*/ 4 h 86"/>
                  <a:gd name="T4" fmla="*/ 6 w 108"/>
                  <a:gd name="T5" fmla="*/ 0 h 86"/>
                  <a:gd name="T6" fmla="*/ 0 w 108"/>
                  <a:gd name="T7" fmla="*/ 82 h 86"/>
                  <a:gd name="T8" fmla="*/ 31 w 108"/>
                  <a:gd name="T9" fmla="*/ 84 h 86"/>
                  <a:gd name="T10" fmla="*/ 108 w 108"/>
                  <a:gd name="T11" fmla="*/ 86 h 86"/>
                  <a:gd name="T12" fmla="*/ 108 w 108"/>
                  <a:gd name="T13" fmla="*/ 4 h 86"/>
                </a:gdLst>
                <a:ahLst/>
                <a:cxnLst>
                  <a:cxn ang="0">
                    <a:pos x="T0" y="T1"/>
                  </a:cxn>
                  <a:cxn ang="0">
                    <a:pos x="T2" y="T3"/>
                  </a:cxn>
                  <a:cxn ang="0">
                    <a:pos x="T4" y="T5"/>
                  </a:cxn>
                  <a:cxn ang="0">
                    <a:pos x="T6" y="T7"/>
                  </a:cxn>
                  <a:cxn ang="0">
                    <a:pos x="T8" y="T9"/>
                  </a:cxn>
                  <a:cxn ang="0">
                    <a:pos x="T10" y="T11"/>
                  </a:cxn>
                  <a:cxn ang="0">
                    <a:pos x="T12" y="T13"/>
                  </a:cxn>
                </a:cxnLst>
                <a:rect l="0" t="0" r="r" b="b"/>
                <a:pathLst>
                  <a:path w="108" h="86">
                    <a:moveTo>
                      <a:pt x="108" y="4"/>
                    </a:moveTo>
                    <a:cubicBezTo>
                      <a:pt x="108" y="4"/>
                      <a:pt x="108" y="4"/>
                      <a:pt x="108" y="4"/>
                    </a:cubicBezTo>
                    <a:cubicBezTo>
                      <a:pt x="74" y="4"/>
                      <a:pt x="40" y="3"/>
                      <a:pt x="6" y="0"/>
                    </a:cubicBezTo>
                    <a:cubicBezTo>
                      <a:pt x="4" y="28"/>
                      <a:pt x="2" y="55"/>
                      <a:pt x="0" y="82"/>
                    </a:cubicBezTo>
                    <a:cubicBezTo>
                      <a:pt x="10" y="83"/>
                      <a:pt x="20" y="84"/>
                      <a:pt x="31" y="84"/>
                    </a:cubicBezTo>
                    <a:cubicBezTo>
                      <a:pt x="56" y="86"/>
                      <a:pt x="82" y="86"/>
                      <a:pt x="108" y="86"/>
                    </a:cubicBezTo>
                    <a:cubicBezTo>
                      <a:pt x="108" y="59"/>
                      <a:pt x="108" y="32"/>
                      <a:pt x="108" y="4"/>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94"/>
              <p:cNvSpPr>
                <a:spLocks/>
              </p:cNvSpPr>
              <p:nvPr/>
            </p:nvSpPr>
            <p:spPr bwMode="auto">
              <a:xfrm>
                <a:off x="6895612" y="4371572"/>
                <a:ext cx="389071" cy="193310"/>
              </a:xfrm>
              <a:custGeom>
                <a:avLst/>
                <a:gdLst>
                  <a:gd name="T0" fmla="*/ 128 w 135"/>
                  <a:gd name="T1" fmla="*/ 48 h 67"/>
                  <a:gd name="T2" fmla="*/ 128 w 135"/>
                  <a:gd name="T3" fmla="*/ 48 h 67"/>
                  <a:gd name="T4" fmla="*/ 126 w 135"/>
                  <a:gd name="T5" fmla="*/ 39 h 67"/>
                  <a:gd name="T6" fmla="*/ 115 w 135"/>
                  <a:gd name="T7" fmla="*/ 10 h 67"/>
                  <a:gd name="T8" fmla="*/ 114 w 135"/>
                  <a:gd name="T9" fmla="*/ 10 h 67"/>
                  <a:gd name="T10" fmla="*/ 102 w 135"/>
                  <a:gd name="T11" fmla="*/ 4 h 67"/>
                  <a:gd name="T12" fmla="*/ 83 w 135"/>
                  <a:gd name="T13" fmla="*/ 3 h 67"/>
                  <a:gd name="T14" fmla="*/ 15 w 135"/>
                  <a:gd name="T15" fmla="*/ 5 h 67"/>
                  <a:gd name="T16" fmla="*/ 0 w 135"/>
                  <a:gd name="T17" fmla="*/ 5 h 67"/>
                  <a:gd name="T18" fmla="*/ 0 w 135"/>
                  <a:gd name="T19" fmla="*/ 46 h 67"/>
                  <a:gd name="T20" fmla="*/ 31 w 135"/>
                  <a:gd name="T21" fmla="*/ 46 h 67"/>
                  <a:gd name="T22" fmla="*/ 31 w 135"/>
                  <a:gd name="T23" fmla="*/ 67 h 67"/>
                  <a:gd name="T24" fmla="*/ 32 w 135"/>
                  <a:gd name="T25" fmla="*/ 66 h 67"/>
                  <a:gd name="T26" fmla="*/ 63 w 135"/>
                  <a:gd name="T27" fmla="*/ 65 h 67"/>
                  <a:gd name="T28" fmla="*/ 135 w 135"/>
                  <a:gd name="T29" fmla="*/ 60 h 67"/>
                  <a:gd name="T30" fmla="*/ 135 w 135"/>
                  <a:gd name="T31" fmla="*/ 59 h 67"/>
                  <a:gd name="T32" fmla="*/ 128 w 135"/>
                  <a:gd name="T33" fmla="*/ 4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 h="67">
                    <a:moveTo>
                      <a:pt x="128" y="48"/>
                    </a:moveTo>
                    <a:cubicBezTo>
                      <a:pt x="128" y="48"/>
                      <a:pt x="128" y="48"/>
                      <a:pt x="128" y="48"/>
                    </a:cubicBezTo>
                    <a:cubicBezTo>
                      <a:pt x="127" y="46"/>
                      <a:pt x="127" y="43"/>
                      <a:pt x="126" y="39"/>
                    </a:cubicBezTo>
                    <a:cubicBezTo>
                      <a:pt x="126" y="39"/>
                      <a:pt x="116" y="11"/>
                      <a:pt x="115" y="10"/>
                    </a:cubicBezTo>
                    <a:cubicBezTo>
                      <a:pt x="115" y="10"/>
                      <a:pt x="114" y="10"/>
                      <a:pt x="114" y="10"/>
                    </a:cubicBezTo>
                    <a:cubicBezTo>
                      <a:pt x="110" y="9"/>
                      <a:pt x="105" y="6"/>
                      <a:pt x="102" y="4"/>
                    </a:cubicBezTo>
                    <a:cubicBezTo>
                      <a:pt x="95" y="0"/>
                      <a:pt x="92" y="11"/>
                      <a:pt x="83" y="3"/>
                    </a:cubicBezTo>
                    <a:cubicBezTo>
                      <a:pt x="61" y="4"/>
                      <a:pt x="38" y="5"/>
                      <a:pt x="15" y="5"/>
                    </a:cubicBezTo>
                    <a:cubicBezTo>
                      <a:pt x="10" y="5"/>
                      <a:pt x="5" y="5"/>
                      <a:pt x="0" y="5"/>
                    </a:cubicBezTo>
                    <a:cubicBezTo>
                      <a:pt x="0" y="19"/>
                      <a:pt x="0" y="33"/>
                      <a:pt x="0" y="46"/>
                    </a:cubicBezTo>
                    <a:cubicBezTo>
                      <a:pt x="10" y="46"/>
                      <a:pt x="21" y="46"/>
                      <a:pt x="31" y="46"/>
                    </a:cubicBezTo>
                    <a:cubicBezTo>
                      <a:pt x="31" y="53"/>
                      <a:pt x="31" y="60"/>
                      <a:pt x="31" y="67"/>
                    </a:cubicBezTo>
                    <a:cubicBezTo>
                      <a:pt x="32" y="66"/>
                      <a:pt x="32" y="66"/>
                      <a:pt x="32" y="66"/>
                    </a:cubicBezTo>
                    <a:cubicBezTo>
                      <a:pt x="42" y="66"/>
                      <a:pt x="53" y="66"/>
                      <a:pt x="63" y="65"/>
                    </a:cubicBezTo>
                    <a:cubicBezTo>
                      <a:pt x="87" y="64"/>
                      <a:pt x="111" y="62"/>
                      <a:pt x="135" y="60"/>
                    </a:cubicBezTo>
                    <a:cubicBezTo>
                      <a:pt x="135" y="60"/>
                      <a:pt x="135" y="60"/>
                      <a:pt x="135" y="59"/>
                    </a:cubicBezTo>
                    <a:cubicBezTo>
                      <a:pt x="132" y="55"/>
                      <a:pt x="130" y="52"/>
                      <a:pt x="128" y="4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95"/>
              <p:cNvSpPr>
                <a:spLocks/>
              </p:cNvSpPr>
              <p:nvPr/>
            </p:nvSpPr>
            <p:spPr bwMode="auto">
              <a:xfrm>
                <a:off x="6895612" y="4197837"/>
                <a:ext cx="329120" cy="205546"/>
              </a:xfrm>
              <a:custGeom>
                <a:avLst/>
                <a:gdLst>
                  <a:gd name="T0" fmla="*/ 15 w 114"/>
                  <a:gd name="T1" fmla="*/ 65 h 71"/>
                  <a:gd name="T2" fmla="*/ 83 w 114"/>
                  <a:gd name="T3" fmla="*/ 63 h 71"/>
                  <a:gd name="T4" fmla="*/ 102 w 114"/>
                  <a:gd name="T5" fmla="*/ 64 h 71"/>
                  <a:gd name="T6" fmla="*/ 114 w 114"/>
                  <a:gd name="T7" fmla="*/ 70 h 71"/>
                  <a:gd name="T8" fmla="*/ 113 w 114"/>
                  <a:gd name="T9" fmla="*/ 60 h 71"/>
                  <a:gd name="T10" fmla="*/ 110 w 114"/>
                  <a:gd name="T11" fmla="*/ 50 h 71"/>
                  <a:gd name="T12" fmla="*/ 112 w 114"/>
                  <a:gd name="T13" fmla="*/ 50 h 71"/>
                  <a:gd name="T14" fmla="*/ 109 w 114"/>
                  <a:gd name="T15" fmla="*/ 13 h 71"/>
                  <a:gd name="T16" fmla="*/ 103 w 114"/>
                  <a:gd name="T17" fmla="*/ 8 h 71"/>
                  <a:gd name="T18" fmla="*/ 106 w 114"/>
                  <a:gd name="T19" fmla="*/ 3 h 71"/>
                  <a:gd name="T20" fmla="*/ 106 w 114"/>
                  <a:gd name="T21" fmla="*/ 2 h 71"/>
                  <a:gd name="T22" fmla="*/ 106 w 114"/>
                  <a:gd name="T23" fmla="*/ 0 h 71"/>
                  <a:gd name="T24" fmla="*/ 15 w 114"/>
                  <a:gd name="T25" fmla="*/ 5 h 71"/>
                  <a:gd name="T26" fmla="*/ 0 w 114"/>
                  <a:gd name="T27" fmla="*/ 5 h 71"/>
                  <a:gd name="T28" fmla="*/ 0 w 114"/>
                  <a:gd name="T29" fmla="*/ 24 h 71"/>
                  <a:gd name="T30" fmla="*/ 0 w 114"/>
                  <a:gd name="T31" fmla="*/ 24 h 71"/>
                  <a:gd name="T32" fmla="*/ 0 w 114"/>
                  <a:gd name="T33" fmla="*/ 24 h 71"/>
                  <a:gd name="T34" fmla="*/ 0 w 114"/>
                  <a:gd name="T35" fmla="*/ 65 h 71"/>
                  <a:gd name="T36" fmla="*/ 15 w 114"/>
                  <a:gd name="T3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71">
                    <a:moveTo>
                      <a:pt x="15" y="65"/>
                    </a:moveTo>
                    <a:cubicBezTo>
                      <a:pt x="38" y="65"/>
                      <a:pt x="61" y="64"/>
                      <a:pt x="83" y="63"/>
                    </a:cubicBezTo>
                    <a:cubicBezTo>
                      <a:pt x="92" y="71"/>
                      <a:pt x="95" y="60"/>
                      <a:pt x="102" y="64"/>
                    </a:cubicBezTo>
                    <a:cubicBezTo>
                      <a:pt x="105" y="66"/>
                      <a:pt x="110" y="69"/>
                      <a:pt x="114" y="70"/>
                    </a:cubicBezTo>
                    <a:cubicBezTo>
                      <a:pt x="112" y="65"/>
                      <a:pt x="111" y="66"/>
                      <a:pt x="113" y="60"/>
                    </a:cubicBezTo>
                    <a:cubicBezTo>
                      <a:pt x="113" y="58"/>
                      <a:pt x="112" y="53"/>
                      <a:pt x="110" y="50"/>
                    </a:cubicBezTo>
                    <a:cubicBezTo>
                      <a:pt x="111" y="50"/>
                      <a:pt x="112" y="50"/>
                      <a:pt x="112" y="50"/>
                    </a:cubicBezTo>
                    <a:cubicBezTo>
                      <a:pt x="111" y="38"/>
                      <a:pt x="110" y="26"/>
                      <a:pt x="109" y="13"/>
                    </a:cubicBezTo>
                    <a:cubicBezTo>
                      <a:pt x="106" y="11"/>
                      <a:pt x="106" y="12"/>
                      <a:pt x="103" y="8"/>
                    </a:cubicBezTo>
                    <a:cubicBezTo>
                      <a:pt x="103" y="6"/>
                      <a:pt x="105" y="4"/>
                      <a:pt x="106" y="3"/>
                    </a:cubicBezTo>
                    <a:cubicBezTo>
                      <a:pt x="106" y="2"/>
                      <a:pt x="106" y="2"/>
                      <a:pt x="106" y="2"/>
                    </a:cubicBezTo>
                    <a:cubicBezTo>
                      <a:pt x="106" y="2"/>
                      <a:pt x="106" y="1"/>
                      <a:pt x="106" y="0"/>
                    </a:cubicBezTo>
                    <a:cubicBezTo>
                      <a:pt x="76" y="3"/>
                      <a:pt x="45" y="5"/>
                      <a:pt x="15" y="5"/>
                    </a:cubicBezTo>
                    <a:cubicBezTo>
                      <a:pt x="10" y="5"/>
                      <a:pt x="5" y="5"/>
                      <a:pt x="0" y="5"/>
                    </a:cubicBezTo>
                    <a:cubicBezTo>
                      <a:pt x="0" y="11"/>
                      <a:pt x="0" y="18"/>
                      <a:pt x="0" y="24"/>
                    </a:cubicBezTo>
                    <a:cubicBezTo>
                      <a:pt x="0" y="24"/>
                      <a:pt x="0" y="24"/>
                      <a:pt x="0" y="24"/>
                    </a:cubicBezTo>
                    <a:cubicBezTo>
                      <a:pt x="0" y="24"/>
                      <a:pt x="0" y="24"/>
                      <a:pt x="0" y="24"/>
                    </a:cubicBezTo>
                    <a:cubicBezTo>
                      <a:pt x="0" y="38"/>
                      <a:pt x="0" y="52"/>
                      <a:pt x="0" y="65"/>
                    </a:cubicBezTo>
                    <a:cubicBezTo>
                      <a:pt x="5" y="65"/>
                      <a:pt x="10" y="65"/>
                      <a:pt x="15" y="6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96"/>
              <p:cNvSpPr>
                <a:spLocks/>
              </p:cNvSpPr>
              <p:nvPr/>
            </p:nvSpPr>
            <p:spPr bwMode="auto">
              <a:xfrm>
                <a:off x="6658253" y="4498816"/>
                <a:ext cx="332792" cy="245922"/>
              </a:xfrm>
              <a:custGeom>
                <a:avLst/>
                <a:gdLst>
                  <a:gd name="T0" fmla="*/ 5 w 115"/>
                  <a:gd name="T1" fmla="*/ 0 h 85"/>
                  <a:gd name="T2" fmla="*/ 0 w 115"/>
                  <a:gd name="T3" fmla="*/ 82 h 85"/>
                  <a:gd name="T4" fmla="*/ 115 w 115"/>
                  <a:gd name="T5" fmla="*/ 84 h 85"/>
                  <a:gd name="T6" fmla="*/ 113 w 115"/>
                  <a:gd name="T7" fmla="*/ 2 h 85"/>
                  <a:gd name="T8" fmla="*/ 5 w 115"/>
                  <a:gd name="T9" fmla="*/ 0 h 85"/>
                </a:gdLst>
                <a:ahLst/>
                <a:cxnLst>
                  <a:cxn ang="0">
                    <a:pos x="T0" y="T1"/>
                  </a:cxn>
                  <a:cxn ang="0">
                    <a:pos x="T2" y="T3"/>
                  </a:cxn>
                  <a:cxn ang="0">
                    <a:pos x="T4" y="T5"/>
                  </a:cxn>
                  <a:cxn ang="0">
                    <a:pos x="T6" y="T7"/>
                  </a:cxn>
                  <a:cxn ang="0">
                    <a:pos x="T8" y="T9"/>
                  </a:cxn>
                </a:cxnLst>
                <a:rect l="0" t="0" r="r" b="b"/>
                <a:pathLst>
                  <a:path w="115" h="85">
                    <a:moveTo>
                      <a:pt x="5" y="0"/>
                    </a:moveTo>
                    <a:cubicBezTo>
                      <a:pt x="3" y="27"/>
                      <a:pt x="2" y="55"/>
                      <a:pt x="0" y="82"/>
                    </a:cubicBezTo>
                    <a:cubicBezTo>
                      <a:pt x="38" y="84"/>
                      <a:pt x="77" y="85"/>
                      <a:pt x="115" y="84"/>
                    </a:cubicBezTo>
                    <a:cubicBezTo>
                      <a:pt x="114" y="57"/>
                      <a:pt x="114" y="29"/>
                      <a:pt x="113" y="2"/>
                    </a:cubicBezTo>
                    <a:cubicBezTo>
                      <a:pt x="77" y="3"/>
                      <a:pt x="41" y="2"/>
                      <a:pt x="5" y="0"/>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97"/>
              <p:cNvSpPr>
                <a:spLocks/>
              </p:cNvSpPr>
              <p:nvPr/>
            </p:nvSpPr>
            <p:spPr bwMode="auto">
              <a:xfrm>
                <a:off x="6418445" y="4002078"/>
                <a:ext cx="477162" cy="288743"/>
              </a:xfrm>
              <a:custGeom>
                <a:avLst/>
                <a:gdLst>
                  <a:gd name="T0" fmla="*/ 165 w 165"/>
                  <a:gd name="T1" fmla="*/ 10 h 100"/>
                  <a:gd name="T2" fmla="*/ 2 w 165"/>
                  <a:gd name="T3" fmla="*/ 0 h 100"/>
                  <a:gd name="T4" fmla="*/ 0 w 165"/>
                  <a:gd name="T5" fmla="*/ 20 h 100"/>
                  <a:gd name="T6" fmla="*/ 13 w 165"/>
                  <a:gd name="T7" fmla="*/ 47 h 100"/>
                  <a:gd name="T8" fmla="*/ 16 w 165"/>
                  <a:gd name="T9" fmla="*/ 50 h 100"/>
                  <a:gd name="T10" fmla="*/ 20 w 165"/>
                  <a:gd name="T11" fmla="*/ 50 h 100"/>
                  <a:gd name="T12" fmla="*/ 14 w 165"/>
                  <a:gd name="T13" fmla="*/ 72 h 100"/>
                  <a:gd name="T14" fmla="*/ 23 w 165"/>
                  <a:gd name="T15" fmla="*/ 71 h 100"/>
                  <a:gd name="T16" fmla="*/ 36 w 165"/>
                  <a:gd name="T17" fmla="*/ 99 h 100"/>
                  <a:gd name="T18" fmla="*/ 38 w 165"/>
                  <a:gd name="T19" fmla="*/ 97 h 100"/>
                  <a:gd name="T20" fmla="*/ 42 w 165"/>
                  <a:gd name="T21" fmla="*/ 97 h 100"/>
                  <a:gd name="T22" fmla="*/ 45 w 165"/>
                  <a:gd name="T23" fmla="*/ 96 h 100"/>
                  <a:gd name="T24" fmla="*/ 56 w 165"/>
                  <a:gd name="T25" fmla="*/ 97 h 100"/>
                  <a:gd name="T26" fmla="*/ 58 w 165"/>
                  <a:gd name="T27" fmla="*/ 93 h 100"/>
                  <a:gd name="T28" fmla="*/ 62 w 165"/>
                  <a:gd name="T29" fmla="*/ 99 h 100"/>
                  <a:gd name="T30" fmla="*/ 62 w 165"/>
                  <a:gd name="T31" fmla="*/ 99 h 100"/>
                  <a:gd name="T32" fmla="*/ 63 w 165"/>
                  <a:gd name="T33" fmla="*/ 88 h 100"/>
                  <a:gd name="T34" fmla="*/ 165 w 165"/>
                  <a:gd name="T35" fmla="*/ 92 h 100"/>
                  <a:gd name="T36" fmla="*/ 165 w 165"/>
                  <a:gd name="T37" fmla="*/ 1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 h="100">
                    <a:moveTo>
                      <a:pt x="165" y="10"/>
                    </a:moveTo>
                    <a:cubicBezTo>
                      <a:pt x="110" y="11"/>
                      <a:pt x="56" y="7"/>
                      <a:pt x="2" y="0"/>
                    </a:cubicBezTo>
                    <a:cubicBezTo>
                      <a:pt x="1" y="6"/>
                      <a:pt x="0" y="13"/>
                      <a:pt x="0" y="20"/>
                    </a:cubicBezTo>
                    <a:cubicBezTo>
                      <a:pt x="5" y="28"/>
                      <a:pt x="6" y="39"/>
                      <a:pt x="13" y="47"/>
                    </a:cubicBezTo>
                    <a:cubicBezTo>
                      <a:pt x="13" y="47"/>
                      <a:pt x="16" y="50"/>
                      <a:pt x="16" y="50"/>
                    </a:cubicBezTo>
                    <a:cubicBezTo>
                      <a:pt x="17" y="50"/>
                      <a:pt x="20" y="49"/>
                      <a:pt x="20" y="50"/>
                    </a:cubicBezTo>
                    <a:cubicBezTo>
                      <a:pt x="20" y="53"/>
                      <a:pt x="14" y="71"/>
                      <a:pt x="14" y="72"/>
                    </a:cubicBezTo>
                    <a:cubicBezTo>
                      <a:pt x="17" y="78"/>
                      <a:pt x="21" y="69"/>
                      <a:pt x="23" y="71"/>
                    </a:cubicBezTo>
                    <a:cubicBezTo>
                      <a:pt x="26" y="73"/>
                      <a:pt x="31" y="96"/>
                      <a:pt x="36" y="99"/>
                    </a:cubicBezTo>
                    <a:cubicBezTo>
                      <a:pt x="37" y="100"/>
                      <a:pt x="37" y="97"/>
                      <a:pt x="38" y="97"/>
                    </a:cubicBezTo>
                    <a:cubicBezTo>
                      <a:pt x="42" y="96"/>
                      <a:pt x="43" y="96"/>
                      <a:pt x="42" y="97"/>
                    </a:cubicBezTo>
                    <a:cubicBezTo>
                      <a:pt x="43" y="96"/>
                      <a:pt x="44" y="96"/>
                      <a:pt x="45" y="96"/>
                    </a:cubicBezTo>
                    <a:cubicBezTo>
                      <a:pt x="48" y="95"/>
                      <a:pt x="54" y="97"/>
                      <a:pt x="56" y="97"/>
                    </a:cubicBezTo>
                    <a:cubicBezTo>
                      <a:pt x="58" y="97"/>
                      <a:pt x="57" y="93"/>
                      <a:pt x="58" y="93"/>
                    </a:cubicBezTo>
                    <a:cubicBezTo>
                      <a:pt x="61" y="94"/>
                      <a:pt x="60" y="98"/>
                      <a:pt x="62" y="99"/>
                    </a:cubicBezTo>
                    <a:cubicBezTo>
                      <a:pt x="62" y="99"/>
                      <a:pt x="62" y="99"/>
                      <a:pt x="62" y="99"/>
                    </a:cubicBezTo>
                    <a:cubicBezTo>
                      <a:pt x="63" y="95"/>
                      <a:pt x="63" y="92"/>
                      <a:pt x="63" y="88"/>
                    </a:cubicBezTo>
                    <a:cubicBezTo>
                      <a:pt x="97" y="91"/>
                      <a:pt x="131" y="92"/>
                      <a:pt x="165" y="92"/>
                    </a:cubicBezTo>
                    <a:cubicBezTo>
                      <a:pt x="165" y="65"/>
                      <a:pt x="165" y="38"/>
                      <a:pt x="165" y="10"/>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98"/>
              <p:cNvSpPr>
                <a:spLocks/>
              </p:cNvSpPr>
              <p:nvPr/>
            </p:nvSpPr>
            <p:spPr bwMode="auto">
              <a:xfrm>
                <a:off x="6325461" y="3995962"/>
                <a:ext cx="271614" cy="439232"/>
              </a:xfrm>
              <a:custGeom>
                <a:avLst/>
                <a:gdLst>
                  <a:gd name="T0" fmla="*/ 90 w 94"/>
                  <a:gd name="T1" fmla="*/ 95 h 152"/>
                  <a:gd name="T2" fmla="*/ 88 w 94"/>
                  <a:gd name="T3" fmla="*/ 99 h 152"/>
                  <a:gd name="T4" fmla="*/ 77 w 94"/>
                  <a:gd name="T5" fmla="*/ 98 h 152"/>
                  <a:gd name="T6" fmla="*/ 74 w 94"/>
                  <a:gd name="T7" fmla="*/ 99 h 152"/>
                  <a:gd name="T8" fmla="*/ 74 w 94"/>
                  <a:gd name="T9" fmla="*/ 99 h 152"/>
                  <a:gd name="T10" fmla="*/ 70 w 94"/>
                  <a:gd name="T11" fmla="*/ 99 h 152"/>
                  <a:gd name="T12" fmla="*/ 68 w 94"/>
                  <a:gd name="T13" fmla="*/ 101 h 152"/>
                  <a:gd name="T14" fmla="*/ 55 w 94"/>
                  <a:gd name="T15" fmla="*/ 73 h 152"/>
                  <a:gd name="T16" fmla="*/ 46 w 94"/>
                  <a:gd name="T17" fmla="*/ 74 h 152"/>
                  <a:gd name="T18" fmla="*/ 52 w 94"/>
                  <a:gd name="T19" fmla="*/ 52 h 152"/>
                  <a:gd name="T20" fmla="*/ 48 w 94"/>
                  <a:gd name="T21" fmla="*/ 52 h 152"/>
                  <a:gd name="T22" fmla="*/ 45 w 94"/>
                  <a:gd name="T23" fmla="*/ 49 h 152"/>
                  <a:gd name="T24" fmla="*/ 32 w 94"/>
                  <a:gd name="T25" fmla="*/ 22 h 152"/>
                  <a:gd name="T26" fmla="*/ 34 w 94"/>
                  <a:gd name="T27" fmla="*/ 2 h 152"/>
                  <a:gd name="T28" fmla="*/ 21 w 94"/>
                  <a:gd name="T29" fmla="*/ 0 h 152"/>
                  <a:gd name="T30" fmla="*/ 14 w 94"/>
                  <a:gd name="T31" fmla="*/ 49 h 152"/>
                  <a:gd name="T32" fmla="*/ 14 w 94"/>
                  <a:gd name="T33" fmla="*/ 50 h 152"/>
                  <a:gd name="T34" fmla="*/ 19 w 94"/>
                  <a:gd name="T35" fmla="*/ 70 h 152"/>
                  <a:gd name="T36" fmla="*/ 5 w 94"/>
                  <a:gd name="T37" fmla="*/ 91 h 152"/>
                  <a:gd name="T38" fmla="*/ 8 w 94"/>
                  <a:gd name="T39" fmla="*/ 98 h 152"/>
                  <a:gd name="T40" fmla="*/ 6 w 94"/>
                  <a:gd name="T41" fmla="*/ 105 h 152"/>
                  <a:gd name="T42" fmla="*/ 0 w 94"/>
                  <a:gd name="T43" fmla="*/ 141 h 152"/>
                  <a:gd name="T44" fmla="*/ 90 w 94"/>
                  <a:gd name="T45" fmla="*/ 152 h 152"/>
                  <a:gd name="T46" fmla="*/ 90 w 94"/>
                  <a:gd name="T47" fmla="*/ 152 h 152"/>
                  <a:gd name="T48" fmla="*/ 94 w 94"/>
                  <a:gd name="T49" fmla="*/ 101 h 152"/>
                  <a:gd name="T50" fmla="*/ 94 w 94"/>
                  <a:gd name="T51" fmla="*/ 101 h 152"/>
                  <a:gd name="T52" fmla="*/ 90 w 94"/>
                  <a:gd name="T53" fmla="*/ 9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152">
                    <a:moveTo>
                      <a:pt x="90" y="95"/>
                    </a:moveTo>
                    <a:cubicBezTo>
                      <a:pt x="89" y="95"/>
                      <a:pt x="90" y="99"/>
                      <a:pt x="88" y="99"/>
                    </a:cubicBezTo>
                    <a:cubicBezTo>
                      <a:pt x="86" y="99"/>
                      <a:pt x="80" y="97"/>
                      <a:pt x="77" y="98"/>
                    </a:cubicBezTo>
                    <a:cubicBezTo>
                      <a:pt x="76" y="98"/>
                      <a:pt x="75" y="98"/>
                      <a:pt x="74" y="99"/>
                    </a:cubicBezTo>
                    <a:cubicBezTo>
                      <a:pt x="74" y="99"/>
                      <a:pt x="74" y="99"/>
                      <a:pt x="74" y="99"/>
                    </a:cubicBezTo>
                    <a:cubicBezTo>
                      <a:pt x="75" y="98"/>
                      <a:pt x="74" y="98"/>
                      <a:pt x="70" y="99"/>
                    </a:cubicBezTo>
                    <a:cubicBezTo>
                      <a:pt x="69" y="99"/>
                      <a:pt x="69" y="102"/>
                      <a:pt x="68" y="101"/>
                    </a:cubicBezTo>
                    <a:cubicBezTo>
                      <a:pt x="63" y="98"/>
                      <a:pt x="58" y="75"/>
                      <a:pt x="55" y="73"/>
                    </a:cubicBezTo>
                    <a:cubicBezTo>
                      <a:pt x="53" y="71"/>
                      <a:pt x="49" y="80"/>
                      <a:pt x="46" y="74"/>
                    </a:cubicBezTo>
                    <a:cubicBezTo>
                      <a:pt x="46" y="73"/>
                      <a:pt x="52" y="55"/>
                      <a:pt x="52" y="52"/>
                    </a:cubicBezTo>
                    <a:cubicBezTo>
                      <a:pt x="52" y="51"/>
                      <a:pt x="49" y="52"/>
                      <a:pt x="48" y="52"/>
                    </a:cubicBezTo>
                    <a:cubicBezTo>
                      <a:pt x="48" y="52"/>
                      <a:pt x="45" y="49"/>
                      <a:pt x="45" y="49"/>
                    </a:cubicBezTo>
                    <a:cubicBezTo>
                      <a:pt x="38" y="41"/>
                      <a:pt x="37" y="30"/>
                      <a:pt x="32" y="22"/>
                    </a:cubicBezTo>
                    <a:cubicBezTo>
                      <a:pt x="32" y="15"/>
                      <a:pt x="33" y="8"/>
                      <a:pt x="34" y="2"/>
                    </a:cubicBezTo>
                    <a:cubicBezTo>
                      <a:pt x="30" y="1"/>
                      <a:pt x="25" y="1"/>
                      <a:pt x="21" y="0"/>
                    </a:cubicBezTo>
                    <a:cubicBezTo>
                      <a:pt x="19" y="16"/>
                      <a:pt x="16" y="32"/>
                      <a:pt x="14" y="49"/>
                    </a:cubicBezTo>
                    <a:cubicBezTo>
                      <a:pt x="14" y="50"/>
                      <a:pt x="14" y="50"/>
                      <a:pt x="14" y="50"/>
                    </a:cubicBezTo>
                    <a:cubicBezTo>
                      <a:pt x="12" y="58"/>
                      <a:pt x="20" y="67"/>
                      <a:pt x="19" y="70"/>
                    </a:cubicBezTo>
                    <a:cubicBezTo>
                      <a:pt x="17" y="78"/>
                      <a:pt x="8" y="83"/>
                      <a:pt x="5" y="91"/>
                    </a:cubicBezTo>
                    <a:cubicBezTo>
                      <a:pt x="2" y="99"/>
                      <a:pt x="9" y="92"/>
                      <a:pt x="8" y="98"/>
                    </a:cubicBezTo>
                    <a:cubicBezTo>
                      <a:pt x="8" y="100"/>
                      <a:pt x="6" y="103"/>
                      <a:pt x="6" y="105"/>
                    </a:cubicBezTo>
                    <a:cubicBezTo>
                      <a:pt x="4" y="117"/>
                      <a:pt x="2" y="129"/>
                      <a:pt x="0" y="141"/>
                    </a:cubicBezTo>
                    <a:cubicBezTo>
                      <a:pt x="30" y="146"/>
                      <a:pt x="60" y="149"/>
                      <a:pt x="90" y="152"/>
                    </a:cubicBezTo>
                    <a:cubicBezTo>
                      <a:pt x="90" y="152"/>
                      <a:pt x="90" y="152"/>
                      <a:pt x="90" y="152"/>
                    </a:cubicBezTo>
                    <a:cubicBezTo>
                      <a:pt x="92" y="135"/>
                      <a:pt x="93" y="118"/>
                      <a:pt x="94" y="101"/>
                    </a:cubicBezTo>
                    <a:cubicBezTo>
                      <a:pt x="94" y="101"/>
                      <a:pt x="94" y="101"/>
                      <a:pt x="94" y="101"/>
                    </a:cubicBezTo>
                    <a:cubicBezTo>
                      <a:pt x="92" y="100"/>
                      <a:pt x="93" y="96"/>
                      <a:pt x="90" y="95"/>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99"/>
              <p:cNvSpPr>
                <a:spLocks/>
              </p:cNvSpPr>
              <p:nvPr/>
            </p:nvSpPr>
            <p:spPr bwMode="auto">
              <a:xfrm>
                <a:off x="6070977" y="3955586"/>
                <a:ext cx="315662" cy="216556"/>
              </a:xfrm>
              <a:custGeom>
                <a:avLst/>
                <a:gdLst>
                  <a:gd name="T0" fmla="*/ 102 w 109"/>
                  <a:gd name="T1" fmla="*/ 63 h 75"/>
                  <a:gd name="T2" fmla="*/ 109 w 109"/>
                  <a:gd name="T3" fmla="*/ 14 h 75"/>
                  <a:gd name="T4" fmla="*/ 90 w 109"/>
                  <a:gd name="T5" fmla="*/ 11 h 75"/>
                  <a:gd name="T6" fmla="*/ 49 w 109"/>
                  <a:gd name="T7" fmla="*/ 3 h 75"/>
                  <a:gd name="T8" fmla="*/ 34 w 109"/>
                  <a:gd name="T9" fmla="*/ 1 h 75"/>
                  <a:gd name="T10" fmla="*/ 32 w 109"/>
                  <a:gd name="T11" fmla="*/ 0 h 75"/>
                  <a:gd name="T12" fmla="*/ 32 w 109"/>
                  <a:gd name="T13" fmla="*/ 0 h 75"/>
                  <a:gd name="T14" fmla="*/ 32 w 109"/>
                  <a:gd name="T15" fmla="*/ 6 h 75"/>
                  <a:gd name="T16" fmla="*/ 34 w 109"/>
                  <a:gd name="T17" fmla="*/ 6 h 75"/>
                  <a:gd name="T18" fmla="*/ 35 w 109"/>
                  <a:gd name="T19" fmla="*/ 9 h 75"/>
                  <a:gd name="T20" fmla="*/ 33 w 109"/>
                  <a:gd name="T21" fmla="*/ 9 h 75"/>
                  <a:gd name="T22" fmla="*/ 32 w 109"/>
                  <a:gd name="T23" fmla="*/ 10 h 75"/>
                  <a:gd name="T24" fmla="*/ 31 w 109"/>
                  <a:gd name="T25" fmla="*/ 10 h 75"/>
                  <a:gd name="T26" fmla="*/ 31 w 109"/>
                  <a:gd name="T27" fmla="*/ 11 h 75"/>
                  <a:gd name="T28" fmla="*/ 31 w 109"/>
                  <a:gd name="T29" fmla="*/ 12 h 75"/>
                  <a:gd name="T30" fmla="*/ 34 w 109"/>
                  <a:gd name="T31" fmla="*/ 15 h 75"/>
                  <a:gd name="T32" fmla="*/ 34 w 109"/>
                  <a:gd name="T33" fmla="*/ 17 h 75"/>
                  <a:gd name="T34" fmla="*/ 34 w 109"/>
                  <a:gd name="T35" fmla="*/ 21 h 75"/>
                  <a:gd name="T36" fmla="*/ 36 w 109"/>
                  <a:gd name="T37" fmla="*/ 22 h 75"/>
                  <a:gd name="T38" fmla="*/ 31 w 109"/>
                  <a:gd name="T39" fmla="*/ 28 h 75"/>
                  <a:gd name="T40" fmla="*/ 30 w 109"/>
                  <a:gd name="T41" fmla="*/ 35 h 75"/>
                  <a:gd name="T42" fmla="*/ 25 w 109"/>
                  <a:gd name="T43" fmla="*/ 38 h 75"/>
                  <a:gd name="T44" fmla="*/ 25 w 109"/>
                  <a:gd name="T45" fmla="*/ 32 h 75"/>
                  <a:gd name="T46" fmla="*/ 24 w 109"/>
                  <a:gd name="T47" fmla="*/ 37 h 75"/>
                  <a:gd name="T48" fmla="*/ 27 w 109"/>
                  <a:gd name="T49" fmla="*/ 32 h 75"/>
                  <a:gd name="T50" fmla="*/ 28 w 109"/>
                  <a:gd name="T51" fmla="*/ 35 h 75"/>
                  <a:gd name="T52" fmla="*/ 28 w 109"/>
                  <a:gd name="T53" fmla="*/ 29 h 75"/>
                  <a:gd name="T54" fmla="*/ 30 w 109"/>
                  <a:gd name="T55" fmla="*/ 22 h 75"/>
                  <a:gd name="T56" fmla="*/ 30 w 109"/>
                  <a:gd name="T57" fmla="*/ 24 h 75"/>
                  <a:gd name="T58" fmla="*/ 24 w 109"/>
                  <a:gd name="T59" fmla="*/ 27 h 75"/>
                  <a:gd name="T60" fmla="*/ 20 w 109"/>
                  <a:gd name="T61" fmla="*/ 32 h 75"/>
                  <a:gd name="T62" fmla="*/ 29 w 109"/>
                  <a:gd name="T63" fmla="*/ 23 h 75"/>
                  <a:gd name="T64" fmla="*/ 28 w 109"/>
                  <a:gd name="T65" fmla="*/ 18 h 75"/>
                  <a:gd name="T66" fmla="*/ 29 w 109"/>
                  <a:gd name="T67" fmla="*/ 17 h 75"/>
                  <a:gd name="T68" fmla="*/ 24 w 109"/>
                  <a:gd name="T69" fmla="*/ 16 h 75"/>
                  <a:gd name="T70" fmla="*/ 24 w 109"/>
                  <a:gd name="T71" fmla="*/ 15 h 75"/>
                  <a:gd name="T72" fmla="*/ 17 w 109"/>
                  <a:gd name="T73" fmla="*/ 15 h 75"/>
                  <a:gd name="T74" fmla="*/ 5 w 109"/>
                  <a:gd name="T75" fmla="*/ 7 h 75"/>
                  <a:gd name="T76" fmla="*/ 3 w 109"/>
                  <a:gd name="T77" fmla="*/ 6 h 75"/>
                  <a:gd name="T78" fmla="*/ 2 w 109"/>
                  <a:gd name="T79" fmla="*/ 11 h 75"/>
                  <a:gd name="T80" fmla="*/ 5 w 109"/>
                  <a:gd name="T81" fmla="*/ 22 h 75"/>
                  <a:gd name="T82" fmla="*/ 4 w 109"/>
                  <a:gd name="T83" fmla="*/ 36 h 75"/>
                  <a:gd name="T84" fmla="*/ 6 w 109"/>
                  <a:gd name="T85" fmla="*/ 35 h 75"/>
                  <a:gd name="T86" fmla="*/ 9 w 109"/>
                  <a:gd name="T87" fmla="*/ 38 h 75"/>
                  <a:gd name="T88" fmla="*/ 4 w 109"/>
                  <a:gd name="T89" fmla="*/ 38 h 75"/>
                  <a:gd name="T90" fmla="*/ 8 w 109"/>
                  <a:gd name="T91" fmla="*/ 43 h 75"/>
                  <a:gd name="T92" fmla="*/ 6 w 109"/>
                  <a:gd name="T93" fmla="*/ 43 h 75"/>
                  <a:gd name="T94" fmla="*/ 6 w 109"/>
                  <a:gd name="T95" fmla="*/ 49 h 75"/>
                  <a:gd name="T96" fmla="*/ 4 w 109"/>
                  <a:gd name="T97" fmla="*/ 49 h 75"/>
                  <a:gd name="T98" fmla="*/ 3 w 109"/>
                  <a:gd name="T99" fmla="*/ 50 h 75"/>
                  <a:gd name="T100" fmla="*/ 15 w 109"/>
                  <a:gd name="T101" fmla="*/ 54 h 75"/>
                  <a:gd name="T102" fmla="*/ 20 w 109"/>
                  <a:gd name="T103" fmla="*/ 68 h 75"/>
                  <a:gd name="T104" fmla="*/ 32 w 109"/>
                  <a:gd name="T105" fmla="*/ 68 h 75"/>
                  <a:gd name="T106" fmla="*/ 41 w 109"/>
                  <a:gd name="T107" fmla="*/ 72 h 75"/>
                  <a:gd name="T108" fmla="*/ 72 w 109"/>
                  <a:gd name="T109" fmla="*/ 70 h 75"/>
                  <a:gd name="T110" fmla="*/ 102 w 109"/>
                  <a:gd name="T111" fmla="*/ 75 h 75"/>
                  <a:gd name="T112" fmla="*/ 103 w 109"/>
                  <a:gd name="T113" fmla="*/ 75 h 75"/>
                  <a:gd name="T114" fmla="*/ 102 w 109"/>
                  <a:gd name="T115" fmla="*/ 64 h 75"/>
                  <a:gd name="T116" fmla="*/ 102 w 109"/>
                  <a:gd name="T117" fmla="*/ 6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9" h="75">
                    <a:moveTo>
                      <a:pt x="102" y="63"/>
                    </a:moveTo>
                    <a:cubicBezTo>
                      <a:pt x="104" y="46"/>
                      <a:pt x="107" y="30"/>
                      <a:pt x="109" y="14"/>
                    </a:cubicBezTo>
                    <a:cubicBezTo>
                      <a:pt x="103" y="13"/>
                      <a:pt x="96" y="12"/>
                      <a:pt x="90" y="11"/>
                    </a:cubicBezTo>
                    <a:cubicBezTo>
                      <a:pt x="76" y="9"/>
                      <a:pt x="62" y="6"/>
                      <a:pt x="49" y="3"/>
                    </a:cubicBezTo>
                    <a:cubicBezTo>
                      <a:pt x="44" y="3"/>
                      <a:pt x="39" y="2"/>
                      <a:pt x="34" y="1"/>
                    </a:cubicBezTo>
                    <a:cubicBezTo>
                      <a:pt x="34" y="0"/>
                      <a:pt x="33" y="0"/>
                      <a:pt x="32" y="0"/>
                    </a:cubicBezTo>
                    <a:cubicBezTo>
                      <a:pt x="32" y="0"/>
                      <a:pt x="32" y="0"/>
                      <a:pt x="32" y="0"/>
                    </a:cubicBezTo>
                    <a:cubicBezTo>
                      <a:pt x="33" y="2"/>
                      <a:pt x="31" y="5"/>
                      <a:pt x="32" y="6"/>
                    </a:cubicBezTo>
                    <a:cubicBezTo>
                      <a:pt x="33" y="7"/>
                      <a:pt x="33" y="3"/>
                      <a:pt x="34" y="6"/>
                    </a:cubicBezTo>
                    <a:cubicBezTo>
                      <a:pt x="34" y="7"/>
                      <a:pt x="35" y="8"/>
                      <a:pt x="35" y="9"/>
                    </a:cubicBezTo>
                    <a:cubicBezTo>
                      <a:pt x="34" y="10"/>
                      <a:pt x="33" y="9"/>
                      <a:pt x="33" y="9"/>
                    </a:cubicBezTo>
                    <a:cubicBezTo>
                      <a:pt x="32" y="10"/>
                      <a:pt x="34" y="13"/>
                      <a:pt x="32" y="10"/>
                    </a:cubicBezTo>
                    <a:cubicBezTo>
                      <a:pt x="32" y="10"/>
                      <a:pt x="31" y="10"/>
                      <a:pt x="31" y="10"/>
                    </a:cubicBezTo>
                    <a:cubicBezTo>
                      <a:pt x="30" y="10"/>
                      <a:pt x="31" y="11"/>
                      <a:pt x="31" y="11"/>
                    </a:cubicBezTo>
                    <a:cubicBezTo>
                      <a:pt x="31" y="11"/>
                      <a:pt x="30" y="12"/>
                      <a:pt x="31" y="12"/>
                    </a:cubicBezTo>
                    <a:cubicBezTo>
                      <a:pt x="31" y="13"/>
                      <a:pt x="34" y="14"/>
                      <a:pt x="34" y="15"/>
                    </a:cubicBezTo>
                    <a:cubicBezTo>
                      <a:pt x="34" y="16"/>
                      <a:pt x="34" y="16"/>
                      <a:pt x="34" y="17"/>
                    </a:cubicBezTo>
                    <a:cubicBezTo>
                      <a:pt x="34" y="16"/>
                      <a:pt x="34" y="20"/>
                      <a:pt x="34" y="21"/>
                    </a:cubicBezTo>
                    <a:cubicBezTo>
                      <a:pt x="35" y="21"/>
                      <a:pt x="36" y="21"/>
                      <a:pt x="36" y="22"/>
                    </a:cubicBezTo>
                    <a:cubicBezTo>
                      <a:pt x="35" y="23"/>
                      <a:pt x="31" y="26"/>
                      <a:pt x="31" y="28"/>
                    </a:cubicBezTo>
                    <a:cubicBezTo>
                      <a:pt x="31" y="28"/>
                      <a:pt x="32" y="36"/>
                      <a:pt x="30" y="35"/>
                    </a:cubicBezTo>
                    <a:cubicBezTo>
                      <a:pt x="26" y="35"/>
                      <a:pt x="29" y="38"/>
                      <a:pt x="25" y="38"/>
                    </a:cubicBezTo>
                    <a:cubicBezTo>
                      <a:pt x="14" y="40"/>
                      <a:pt x="24" y="32"/>
                      <a:pt x="25" y="32"/>
                    </a:cubicBezTo>
                    <a:cubicBezTo>
                      <a:pt x="25" y="33"/>
                      <a:pt x="24" y="35"/>
                      <a:pt x="24" y="37"/>
                    </a:cubicBezTo>
                    <a:cubicBezTo>
                      <a:pt x="24" y="38"/>
                      <a:pt x="25" y="32"/>
                      <a:pt x="27" y="32"/>
                    </a:cubicBezTo>
                    <a:cubicBezTo>
                      <a:pt x="28" y="33"/>
                      <a:pt x="27" y="36"/>
                      <a:pt x="28" y="35"/>
                    </a:cubicBezTo>
                    <a:cubicBezTo>
                      <a:pt x="31" y="32"/>
                      <a:pt x="30" y="31"/>
                      <a:pt x="28" y="29"/>
                    </a:cubicBezTo>
                    <a:cubicBezTo>
                      <a:pt x="29" y="27"/>
                      <a:pt x="31" y="23"/>
                      <a:pt x="30" y="22"/>
                    </a:cubicBezTo>
                    <a:cubicBezTo>
                      <a:pt x="29" y="21"/>
                      <a:pt x="30" y="23"/>
                      <a:pt x="30" y="24"/>
                    </a:cubicBezTo>
                    <a:cubicBezTo>
                      <a:pt x="29" y="25"/>
                      <a:pt x="25" y="27"/>
                      <a:pt x="24" y="27"/>
                    </a:cubicBezTo>
                    <a:cubicBezTo>
                      <a:pt x="22" y="28"/>
                      <a:pt x="19" y="34"/>
                      <a:pt x="20" y="32"/>
                    </a:cubicBezTo>
                    <a:cubicBezTo>
                      <a:pt x="21" y="26"/>
                      <a:pt x="29" y="23"/>
                      <a:pt x="29" y="23"/>
                    </a:cubicBezTo>
                    <a:cubicBezTo>
                      <a:pt x="30" y="21"/>
                      <a:pt x="28" y="20"/>
                      <a:pt x="28" y="18"/>
                    </a:cubicBezTo>
                    <a:cubicBezTo>
                      <a:pt x="28" y="18"/>
                      <a:pt x="29" y="16"/>
                      <a:pt x="29" y="17"/>
                    </a:cubicBezTo>
                    <a:cubicBezTo>
                      <a:pt x="26" y="20"/>
                      <a:pt x="25" y="19"/>
                      <a:pt x="24" y="16"/>
                    </a:cubicBezTo>
                    <a:cubicBezTo>
                      <a:pt x="24" y="16"/>
                      <a:pt x="24" y="15"/>
                      <a:pt x="24" y="15"/>
                    </a:cubicBezTo>
                    <a:cubicBezTo>
                      <a:pt x="21" y="16"/>
                      <a:pt x="20" y="16"/>
                      <a:pt x="17" y="15"/>
                    </a:cubicBezTo>
                    <a:cubicBezTo>
                      <a:pt x="12" y="13"/>
                      <a:pt x="9" y="10"/>
                      <a:pt x="5" y="7"/>
                    </a:cubicBezTo>
                    <a:cubicBezTo>
                      <a:pt x="5" y="7"/>
                      <a:pt x="4" y="6"/>
                      <a:pt x="3" y="6"/>
                    </a:cubicBezTo>
                    <a:cubicBezTo>
                      <a:pt x="2" y="7"/>
                      <a:pt x="3" y="9"/>
                      <a:pt x="2" y="11"/>
                    </a:cubicBezTo>
                    <a:cubicBezTo>
                      <a:pt x="1" y="16"/>
                      <a:pt x="5" y="18"/>
                      <a:pt x="5" y="22"/>
                    </a:cubicBezTo>
                    <a:cubicBezTo>
                      <a:pt x="5" y="26"/>
                      <a:pt x="3" y="32"/>
                      <a:pt x="4" y="36"/>
                    </a:cubicBezTo>
                    <a:cubicBezTo>
                      <a:pt x="4" y="37"/>
                      <a:pt x="5" y="35"/>
                      <a:pt x="6" y="35"/>
                    </a:cubicBezTo>
                    <a:cubicBezTo>
                      <a:pt x="7" y="35"/>
                      <a:pt x="10" y="36"/>
                      <a:pt x="9" y="38"/>
                    </a:cubicBezTo>
                    <a:cubicBezTo>
                      <a:pt x="8" y="39"/>
                      <a:pt x="6" y="37"/>
                      <a:pt x="4" y="38"/>
                    </a:cubicBezTo>
                    <a:cubicBezTo>
                      <a:pt x="0" y="41"/>
                      <a:pt x="8" y="43"/>
                      <a:pt x="8" y="43"/>
                    </a:cubicBezTo>
                    <a:cubicBezTo>
                      <a:pt x="9" y="44"/>
                      <a:pt x="7" y="43"/>
                      <a:pt x="6" y="43"/>
                    </a:cubicBezTo>
                    <a:cubicBezTo>
                      <a:pt x="5" y="44"/>
                      <a:pt x="7" y="48"/>
                      <a:pt x="6" y="49"/>
                    </a:cubicBezTo>
                    <a:cubicBezTo>
                      <a:pt x="6" y="49"/>
                      <a:pt x="4" y="48"/>
                      <a:pt x="4" y="49"/>
                    </a:cubicBezTo>
                    <a:cubicBezTo>
                      <a:pt x="3" y="49"/>
                      <a:pt x="3" y="49"/>
                      <a:pt x="3" y="50"/>
                    </a:cubicBezTo>
                    <a:cubicBezTo>
                      <a:pt x="7" y="49"/>
                      <a:pt x="11" y="55"/>
                      <a:pt x="15" y="54"/>
                    </a:cubicBezTo>
                    <a:cubicBezTo>
                      <a:pt x="20" y="59"/>
                      <a:pt x="17" y="66"/>
                      <a:pt x="20" y="68"/>
                    </a:cubicBezTo>
                    <a:cubicBezTo>
                      <a:pt x="25" y="71"/>
                      <a:pt x="26" y="68"/>
                      <a:pt x="32" y="68"/>
                    </a:cubicBezTo>
                    <a:cubicBezTo>
                      <a:pt x="37" y="68"/>
                      <a:pt x="38" y="71"/>
                      <a:pt x="41" y="72"/>
                    </a:cubicBezTo>
                    <a:cubicBezTo>
                      <a:pt x="42" y="73"/>
                      <a:pt x="72" y="70"/>
                      <a:pt x="72" y="70"/>
                    </a:cubicBezTo>
                    <a:cubicBezTo>
                      <a:pt x="82" y="72"/>
                      <a:pt x="92" y="73"/>
                      <a:pt x="102" y="75"/>
                    </a:cubicBezTo>
                    <a:cubicBezTo>
                      <a:pt x="103" y="75"/>
                      <a:pt x="103" y="75"/>
                      <a:pt x="103" y="75"/>
                    </a:cubicBezTo>
                    <a:cubicBezTo>
                      <a:pt x="102" y="71"/>
                      <a:pt x="101" y="67"/>
                      <a:pt x="102" y="64"/>
                    </a:cubicBezTo>
                    <a:lnTo>
                      <a:pt x="102" y="63"/>
                    </a:ln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100"/>
              <p:cNvSpPr>
                <a:spLocks/>
              </p:cNvSpPr>
              <p:nvPr/>
            </p:nvSpPr>
            <p:spPr bwMode="auto">
              <a:xfrm>
                <a:off x="6007355" y="4097511"/>
                <a:ext cx="373163" cy="305873"/>
              </a:xfrm>
              <a:custGeom>
                <a:avLst/>
                <a:gdLst>
                  <a:gd name="T0" fmla="*/ 124 w 129"/>
                  <a:gd name="T1" fmla="*/ 26 h 106"/>
                  <a:gd name="T2" fmla="*/ 94 w 129"/>
                  <a:gd name="T3" fmla="*/ 21 h 106"/>
                  <a:gd name="T4" fmla="*/ 63 w 129"/>
                  <a:gd name="T5" fmla="*/ 23 h 106"/>
                  <a:gd name="T6" fmla="*/ 54 w 129"/>
                  <a:gd name="T7" fmla="*/ 19 h 106"/>
                  <a:gd name="T8" fmla="*/ 42 w 129"/>
                  <a:gd name="T9" fmla="*/ 19 h 106"/>
                  <a:gd name="T10" fmla="*/ 37 w 129"/>
                  <a:gd name="T11" fmla="*/ 5 h 106"/>
                  <a:gd name="T12" fmla="*/ 25 w 129"/>
                  <a:gd name="T13" fmla="*/ 1 h 106"/>
                  <a:gd name="T14" fmla="*/ 24 w 129"/>
                  <a:gd name="T15" fmla="*/ 2 h 106"/>
                  <a:gd name="T16" fmla="*/ 26 w 129"/>
                  <a:gd name="T17" fmla="*/ 1 h 106"/>
                  <a:gd name="T18" fmla="*/ 36 w 129"/>
                  <a:gd name="T19" fmla="*/ 6 h 106"/>
                  <a:gd name="T20" fmla="*/ 33 w 129"/>
                  <a:gd name="T21" fmla="*/ 6 h 106"/>
                  <a:gd name="T22" fmla="*/ 27 w 129"/>
                  <a:gd name="T23" fmla="*/ 6 h 106"/>
                  <a:gd name="T24" fmla="*/ 25 w 129"/>
                  <a:gd name="T25" fmla="*/ 3 h 106"/>
                  <a:gd name="T26" fmla="*/ 25 w 129"/>
                  <a:gd name="T27" fmla="*/ 7 h 106"/>
                  <a:gd name="T28" fmla="*/ 23 w 129"/>
                  <a:gd name="T29" fmla="*/ 16 h 106"/>
                  <a:gd name="T30" fmla="*/ 24 w 129"/>
                  <a:gd name="T31" fmla="*/ 18 h 106"/>
                  <a:gd name="T32" fmla="*/ 17 w 129"/>
                  <a:gd name="T33" fmla="*/ 34 h 106"/>
                  <a:gd name="T34" fmla="*/ 17 w 129"/>
                  <a:gd name="T35" fmla="*/ 35 h 106"/>
                  <a:gd name="T36" fmla="*/ 11 w 129"/>
                  <a:gd name="T37" fmla="*/ 53 h 106"/>
                  <a:gd name="T38" fmla="*/ 11 w 129"/>
                  <a:gd name="T39" fmla="*/ 53 h 106"/>
                  <a:gd name="T40" fmla="*/ 10 w 129"/>
                  <a:gd name="T41" fmla="*/ 54 h 106"/>
                  <a:gd name="T42" fmla="*/ 7 w 129"/>
                  <a:gd name="T43" fmla="*/ 59 h 106"/>
                  <a:gd name="T44" fmla="*/ 7 w 129"/>
                  <a:gd name="T45" fmla="*/ 59 h 106"/>
                  <a:gd name="T46" fmla="*/ 1 w 129"/>
                  <a:gd name="T47" fmla="*/ 69 h 106"/>
                  <a:gd name="T48" fmla="*/ 3 w 129"/>
                  <a:gd name="T49" fmla="*/ 73 h 106"/>
                  <a:gd name="T50" fmla="*/ 1 w 129"/>
                  <a:gd name="T51" fmla="*/ 79 h 106"/>
                  <a:gd name="T52" fmla="*/ 1 w 129"/>
                  <a:gd name="T53" fmla="*/ 86 h 106"/>
                  <a:gd name="T54" fmla="*/ 3 w 129"/>
                  <a:gd name="T55" fmla="*/ 86 h 106"/>
                  <a:gd name="T56" fmla="*/ 110 w 129"/>
                  <a:gd name="T57" fmla="*/ 106 h 106"/>
                  <a:gd name="T58" fmla="*/ 116 w 129"/>
                  <a:gd name="T59" fmla="*/ 70 h 106"/>
                  <a:gd name="T60" fmla="*/ 118 w 129"/>
                  <a:gd name="T61" fmla="*/ 63 h 106"/>
                  <a:gd name="T62" fmla="*/ 115 w 129"/>
                  <a:gd name="T63" fmla="*/ 56 h 106"/>
                  <a:gd name="T64" fmla="*/ 129 w 129"/>
                  <a:gd name="T65" fmla="*/ 35 h 106"/>
                  <a:gd name="T66" fmla="*/ 125 w 129"/>
                  <a:gd name="T67" fmla="*/ 26 h 106"/>
                  <a:gd name="T68" fmla="*/ 124 w 129"/>
                  <a:gd name="T69" fmla="*/ 2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9" h="106">
                    <a:moveTo>
                      <a:pt x="124" y="26"/>
                    </a:moveTo>
                    <a:cubicBezTo>
                      <a:pt x="114" y="24"/>
                      <a:pt x="104" y="23"/>
                      <a:pt x="94" y="21"/>
                    </a:cubicBezTo>
                    <a:cubicBezTo>
                      <a:pt x="94" y="21"/>
                      <a:pt x="64" y="24"/>
                      <a:pt x="63" y="23"/>
                    </a:cubicBezTo>
                    <a:cubicBezTo>
                      <a:pt x="60" y="22"/>
                      <a:pt x="59" y="19"/>
                      <a:pt x="54" y="19"/>
                    </a:cubicBezTo>
                    <a:cubicBezTo>
                      <a:pt x="48" y="19"/>
                      <a:pt x="47" y="22"/>
                      <a:pt x="42" y="19"/>
                    </a:cubicBezTo>
                    <a:cubicBezTo>
                      <a:pt x="39" y="17"/>
                      <a:pt x="42" y="10"/>
                      <a:pt x="37" y="5"/>
                    </a:cubicBezTo>
                    <a:cubicBezTo>
                      <a:pt x="33" y="6"/>
                      <a:pt x="29" y="0"/>
                      <a:pt x="25" y="1"/>
                    </a:cubicBezTo>
                    <a:cubicBezTo>
                      <a:pt x="24" y="1"/>
                      <a:pt x="24" y="1"/>
                      <a:pt x="24" y="2"/>
                    </a:cubicBezTo>
                    <a:cubicBezTo>
                      <a:pt x="24" y="2"/>
                      <a:pt x="25" y="1"/>
                      <a:pt x="26" y="1"/>
                    </a:cubicBezTo>
                    <a:cubicBezTo>
                      <a:pt x="27" y="2"/>
                      <a:pt x="36" y="6"/>
                      <a:pt x="36" y="6"/>
                    </a:cubicBezTo>
                    <a:cubicBezTo>
                      <a:pt x="36" y="8"/>
                      <a:pt x="33" y="6"/>
                      <a:pt x="33" y="6"/>
                    </a:cubicBezTo>
                    <a:cubicBezTo>
                      <a:pt x="28" y="2"/>
                      <a:pt x="28" y="6"/>
                      <a:pt x="27" y="6"/>
                    </a:cubicBezTo>
                    <a:cubicBezTo>
                      <a:pt x="26" y="6"/>
                      <a:pt x="26" y="2"/>
                      <a:pt x="25" y="3"/>
                    </a:cubicBezTo>
                    <a:cubicBezTo>
                      <a:pt x="24" y="4"/>
                      <a:pt x="25" y="6"/>
                      <a:pt x="25" y="7"/>
                    </a:cubicBezTo>
                    <a:cubicBezTo>
                      <a:pt x="24" y="11"/>
                      <a:pt x="23" y="14"/>
                      <a:pt x="23" y="16"/>
                    </a:cubicBezTo>
                    <a:cubicBezTo>
                      <a:pt x="24" y="17"/>
                      <a:pt x="24" y="17"/>
                      <a:pt x="24" y="18"/>
                    </a:cubicBezTo>
                    <a:cubicBezTo>
                      <a:pt x="24" y="19"/>
                      <a:pt x="17" y="27"/>
                      <a:pt x="17" y="34"/>
                    </a:cubicBezTo>
                    <a:cubicBezTo>
                      <a:pt x="17" y="34"/>
                      <a:pt x="18" y="35"/>
                      <a:pt x="17" y="35"/>
                    </a:cubicBezTo>
                    <a:cubicBezTo>
                      <a:pt x="17" y="35"/>
                      <a:pt x="10" y="53"/>
                      <a:pt x="11" y="53"/>
                    </a:cubicBezTo>
                    <a:cubicBezTo>
                      <a:pt x="11" y="53"/>
                      <a:pt x="11" y="53"/>
                      <a:pt x="11" y="53"/>
                    </a:cubicBezTo>
                    <a:cubicBezTo>
                      <a:pt x="11" y="53"/>
                      <a:pt x="10" y="54"/>
                      <a:pt x="10" y="54"/>
                    </a:cubicBezTo>
                    <a:cubicBezTo>
                      <a:pt x="9" y="55"/>
                      <a:pt x="7" y="57"/>
                      <a:pt x="7" y="59"/>
                    </a:cubicBezTo>
                    <a:cubicBezTo>
                      <a:pt x="7" y="59"/>
                      <a:pt x="7" y="59"/>
                      <a:pt x="7" y="59"/>
                    </a:cubicBezTo>
                    <a:cubicBezTo>
                      <a:pt x="5" y="62"/>
                      <a:pt x="3" y="66"/>
                      <a:pt x="1" y="69"/>
                    </a:cubicBezTo>
                    <a:cubicBezTo>
                      <a:pt x="0" y="71"/>
                      <a:pt x="3" y="71"/>
                      <a:pt x="3" y="73"/>
                    </a:cubicBezTo>
                    <a:cubicBezTo>
                      <a:pt x="3" y="75"/>
                      <a:pt x="1" y="77"/>
                      <a:pt x="1" y="79"/>
                    </a:cubicBezTo>
                    <a:cubicBezTo>
                      <a:pt x="0" y="81"/>
                      <a:pt x="0" y="83"/>
                      <a:pt x="1" y="86"/>
                    </a:cubicBezTo>
                    <a:cubicBezTo>
                      <a:pt x="3" y="86"/>
                      <a:pt x="3" y="86"/>
                      <a:pt x="3" y="86"/>
                    </a:cubicBezTo>
                    <a:cubicBezTo>
                      <a:pt x="38" y="94"/>
                      <a:pt x="74" y="101"/>
                      <a:pt x="110" y="106"/>
                    </a:cubicBezTo>
                    <a:cubicBezTo>
                      <a:pt x="112" y="94"/>
                      <a:pt x="114" y="82"/>
                      <a:pt x="116" y="70"/>
                    </a:cubicBezTo>
                    <a:cubicBezTo>
                      <a:pt x="116" y="68"/>
                      <a:pt x="118" y="65"/>
                      <a:pt x="118" y="63"/>
                    </a:cubicBezTo>
                    <a:cubicBezTo>
                      <a:pt x="119" y="57"/>
                      <a:pt x="112" y="64"/>
                      <a:pt x="115" y="56"/>
                    </a:cubicBezTo>
                    <a:cubicBezTo>
                      <a:pt x="118" y="48"/>
                      <a:pt x="127" y="43"/>
                      <a:pt x="129" y="35"/>
                    </a:cubicBezTo>
                    <a:cubicBezTo>
                      <a:pt x="129" y="33"/>
                      <a:pt x="127" y="30"/>
                      <a:pt x="125" y="26"/>
                    </a:cubicBezTo>
                    <a:lnTo>
                      <a:pt x="124" y="26"/>
                    </a:ln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01"/>
              <p:cNvSpPr>
                <a:spLocks/>
              </p:cNvSpPr>
              <p:nvPr/>
            </p:nvSpPr>
            <p:spPr bwMode="auto">
              <a:xfrm>
                <a:off x="6420895" y="4420514"/>
                <a:ext cx="252039" cy="315660"/>
              </a:xfrm>
              <a:custGeom>
                <a:avLst/>
                <a:gdLst>
                  <a:gd name="T0" fmla="*/ 87 w 87"/>
                  <a:gd name="T1" fmla="*/ 27 h 109"/>
                  <a:gd name="T2" fmla="*/ 56 w 87"/>
                  <a:gd name="T3" fmla="*/ 25 h 109"/>
                  <a:gd name="T4" fmla="*/ 57 w 87"/>
                  <a:gd name="T5" fmla="*/ 5 h 109"/>
                  <a:gd name="T6" fmla="*/ 57 w 87"/>
                  <a:gd name="T7" fmla="*/ 5 h 109"/>
                  <a:gd name="T8" fmla="*/ 12 w 87"/>
                  <a:gd name="T9" fmla="*/ 0 h 109"/>
                  <a:gd name="T10" fmla="*/ 12 w 87"/>
                  <a:gd name="T11" fmla="*/ 0 h 109"/>
                  <a:gd name="T12" fmla="*/ 0 w 87"/>
                  <a:gd name="T13" fmla="*/ 102 h 109"/>
                  <a:gd name="T14" fmla="*/ 0 w 87"/>
                  <a:gd name="T15" fmla="*/ 102 h 109"/>
                  <a:gd name="T16" fmla="*/ 82 w 87"/>
                  <a:gd name="T17" fmla="*/ 109 h 109"/>
                  <a:gd name="T18" fmla="*/ 87 w 87"/>
                  <a:gd name="T19" fmla="*/ 27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7" h="109">
                    <a:moveTo>
                      <a:pt x="87" y="27"/>
                    </a:moveTo>
                    <a:cubicBezTo>
                      <a:pt x="76" y="27"/>
                      <a:pt x="66" y="26"/>
                      <a:pt x="56" y="25"/>
                    </a:cubicBezTo>
                    <a:cubicBezTo>
                      <a:pt x="56" y="18"/>
                      <a:pt x="57" y="12"/>
                      <a:pt x="57" y="5"/>
                    </a:cubicBezTo>
                    <a:cubicBezTo>
                      <a:pt x="57" y="5"/>
                      <a:pt x="57" y="5"/>
                      <a:pt x="57" y="5"/>
                    </a:cubicBezTo>
                    <a:cubicBezTo>
                      <a:pt x="42" y="4"/>
                      <a:pt x="27" y="2"/>
                      <a:pt x="12" y="0"/>
                    </a:cubicBezTo>
                    <a:cubicBezTo>
                      <a:pt x="12" y="0"/>
                      <a:pt x="12" y="0"/>
                      <a:pt x="12" y="0"/>
                    </a:cubicBezTo>
                    <a:cubicBezTo>
                      <a:pt x="8" y="34"/>
                      <a:pt x="4" y="68"/>
                      <a:pt x="0" y="102"/>
                    </a:cubicBezTo>
                    <a:cubicBezTo>
                      <a:pt x="0" y="102"/>
                      <a:pt x="0" y="102"/>
                      <a:pt x="0" y="102"/>
                    </a:cubicBezTo>
                    <a:cubicBezTo>
                      <a:pt x="28" y="105"/>
                      <a:pt x="55" y="107"/>
                      <a:pt x="82" y="109"/>
                    </a:cubicBezTo>
                    <a:cubicBezTo>
                      <a:pt x="84" y="82"/>
                      <a:pt x="85" y="54"/>
                      <a:pt x="87" y="27"/>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02"/>
              <p:cNvSpPr>
                <a:spLocks noEditPoints="1"/>
              </p:cNvSpPr>
              <p:nvPr/>
            </p:nvSpPr>
            <p:spPr bwMode="auto">
              <a:xfrm>
                <a:off x="5981660" y="4345887"/>
                <a:ext cx="419660" cy="621533"/>
              </a:xfrm>
              <a:custGeom>
                <a:avLst/>
                <a:gdLst>
                  <a:gd name="T0" fmla="*/ 47 w 145"/>
                  <a:gd name="T1" fmla="*/ 174 h 215"/>
                  <a:gd name="T2" fmla="*/ 53 w 145"/>
                  <a:gd name="T3" fmla="*/ 176 h 215"/>
                  <a:gd name="T4" fmla="*/ 47 w 145"/>
                  <a:gd name="T5" fmla="*/ 174 h 215"/>
                  <a:gd name="T6" fmla="*/ 141 w 145"/>
                  <a:gd name="T7" fmla="*/ 178 h 215"/>
                  <a:gd name="T8" fmla="*/ 140 w 145"/>
                  <a:gd name="T9" fmla="*/ 174 h 215"/>
                  <a:gd name="T10" fmla="*/ 139 w 145"/>
                  <a:gd name="T11" fmla="*/ 172 h 215"/>
                  <a:gd name="T12" fmla="*/ 139 w 145"/>
                  <a:gd name="T13" fmla="*/ 172 h 215"/>
                  <a:gd name="T14" fmla="*/ 138 w 145"/>
                  <a:gd name="T15" fmla="*/ 168 h 215"/>
                  <a:gd name="T16" fmla="*/ 138 w 145"/>
                  <a:gd name="T17" fmla="*/ 168 h 215"/>
                  <a:gd name="T18" fmla="*/ 63 w 145"/>
                  <a:gd name="T19" fmla="*/ 73 h 215"/>
                  <a:gd name="T20" fmla="*/ 74 w 145"/>
                  <a:gd name="T21" fmla="*/ 13 h 215"/>
                  <a:gd name="T22" fmla="*/ 74 w 145"/>
                  <a:gd name="T23" fmla="*/ 13 h 215"/>
                  <a:gd name="T24" fmla="*/ 12 w 145"/>
                  <a:gd name="T25" fmla="*/ 0 h 215"/>
                  <a:gd name="T26" fmla="*/ 10 w 145"/>
                  <a:gd name="T27" fmla="*/ 0 h 215"/>
                  <a:gd name="T28" fmla="*/ 11 w 145"/>
                  <a:gd name="T29" fmla="*/ 13 h 215"/>
                  <a:gd name="T30" fmla="*/ 8 w 145"/>
                  <a:gd name="T31" fmla="*/ 24 h 215"/>
                  <a:gd name="T32" fmla="*/ 6 w 145"/>
                  <a:gd name="T33" fmla="*/ 26 h 215"/>
                  <a:gd name="T34" fmla="*/ 1 w 145"/>
                  <a:gd name="T35" fmla="*/ 31 h 215"/>
                  <a:gd name="T36" fmla="*/ 7 w 145"/>
                  <a:gd name="T37" fmla="*/ 45 h 215"/>
                  <a:gd name="T38" fmla="*/ 5 w 145"/>
                  <a:gd name="T39" fmla="*/ 64 h 215"/>
                  <a:gd name="T40" fmla="*/ 15 w 145"/>
                  <a:gd name="T41" fmla="*/ 83 h 215"/>
                  <a:gd name="T42" fmla="*/ 12 w 145"/>
                  <a:gd name="T43" fmla="*/ 85 h 215"/>
                  <a:gd name="T44" fmla="*/ 15 w 145"/>
                  <a:gd name="T45" fmla="*/ 86 h 215"/>
                  <a:gd name="T46" fmla="*/ 19 w 145"/>
                  <a:gd name="T47" fmla="*/ 90 h 215"/>
                  <a:gd name="T48" fmla="*/ 22 w 145"/>
                  <a:gd name="T49" fmla="*/ 84 h 215"/>
                  <a:gd name="T50" fmla="*/ 26 w 145"/>
                  <a:gd name="T51" fmla="*/ 87 h 215"/>
                  <a:gd name="T52" fmla="*/ 26 w 145"/>
                  <a:gd name="T53" fmla="*/ 87 h 215"/>
                  <a:gd name="T54" fmla="*/ 22 w 145"/>
                  <a:gd name="T55" fmla="*/ 87 h 215"/>
                  <a:gd name="T56" fmla="*/ 25 w 145"/>
                  <a:gd name="T57" fmla="*/ 99 h 215"/>
                  <a:gd name="T58" fmla="*/ 24 w 145"/>
                  <a:gd name="T59" fmla="*/ 98 h 215"/>
                  <a:gd name="T60" fmla="*/ 20 w 145"/>
                  <a:gd name="T61" fmla="*/ 90 h 215"/>
                  <a:gd name="T62" fmla="*/ 18 w 145"/>
                  <a:gd name="T63" fmla="*/ 95 h 215"/>
                  <a:gd name="T64" fmla="*/ 18 w 145"/>
                  <a:gd name="T65" fmla="*/ 103 h 215"/>
                  <a:gd name="T66" fmla="*/ 27 w 145"/>
                  <a:gd name="T67" fmla="*/ 115 h 215"/>
                  <a:gd name="T68" fmla="*/ 23 w 145"/>
                  <a:gd name="T69" fmla="*/ 116 h 215"/>
                  <a:gd name="T70" fmla="*/ 39 w 145"/>
                  <a:gd name="T71" fmla="*/ 150 h 215"/>
                  <a:gd name="T72" fmla="*/ 39 w 145"/>
                  <a:gd name="T73" fmla="*/ 165 h 215"/>
                  <a:gd name="T74" fmla="*/ 54 w 145"/>
                  <a:gd name="T75" fmla="*/ 168 h 215"/>
                  <a:gd name="T76" fmla="*/ 60 w 145"/>
                  <a:gd name="T77" fmla="*/ 175 h 215"/>
                  <a:gd name="T78" fmla="*/ 69 w 145"/>
                  <a:gd name="T79" fmla="*/ 178 h 215"/>
                  <a:gd name="T80" fmla="*/ 71 w 145"/>
                  <a:gd name="T81" fmla="*/ 185 h 215"/>
                  <a:gd name="T82" fmla="*/ 86 w 145"/>
                  <a:gd name="T83" fmla="*/ 198 h 215"/>
                  <a:gd name="T84" fmla="*/ 88 w 145"/>
                  <a:gd name="T85" fmla="*/ 206 h 215"/>
                  <a:gd name="T86" fmla="*/ 87 w 145"/>
                  <a:gd name="T87" fmla="*/ 210 h 215"/>
                  <a:gd name="T88" fmla="*/ 88 w 145"/>
                  <a:gd name="T89" fmla="*/ 210 h 215"/>
                  <a:gd name="T90" fmla="*/ 87 w 145"/>
                  <a:gd name="T91" fmla="*/ 210 h 215"/>
                  <a:gd name="T92" fmla="*/ 88 w 145"/>
                  <a:gd name="T93" fmla="*/ 210 h 215"/>
                  <a:gd name="T94" fmla="*/ 89 w 145"/>
                  <a:gd name="T95" fmla="*/ 211 h 215"/>
                  <a:gd name="T96" fmla="*/ 88 w 145"/>
                  <a:gd name="T97" fmla="*/ 211 h 215"/>
                  <a:gd name="T98" fmla="*/ 89 w 145"/>
                  <a:gd name="T99" fmla="*/ 213 h 215"/>
                  <a:gd name="T100" fmla="*/ 89 w 145"/>
                  <a:gd name="T101" fmla="*/ 213 h 215"/>
                  <a:gd name="T102" fmla="*/ 127 w 145"/>
                  <a:gd name="T103" fmla="*/ 215 h 215"/>
                  <a:gd name="T104" fmla="*/ 130 w 145"/>
                  <a:gd name="T105" fmla="*/ 215 h 215"/>
                  <a:gd name="T106" fmla="*/ 131 w 145"/>
                  <a:gd name="T107" fmla="*/ 214 h 215"/>
                  <a:gd name="T108" fmla="*/ 133 w 145"/>
                  <a:gd name="T109" fmla="*/ 200 h 215"/>
                  <a:gd name="T110" fmla="*/ 136 w 145"/>
                  <a:gd name="T111" fmla="*/ 197 h 215"/>
                  <a:gd name="T112" fmla="*/ 140 w 145"/>
                  <a:gd name="T113" fmla="*/ 186 h 215"/>
                  <a:gd name="T114" fmla="*/ 145 w 145"/>
                  <a:gd name="T115" fmla="*/ 183 h 215"/>
                  <a:gd name="T116" fmla="*/ 141 w 145"/>
                  <a:gd name="T117" fmla="*/ 17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 h="215">
                    <a:moveTo>
                      <a:pt x="47" y="174"/>
                    </a:moveTo>
                    <a:cubicBezTo>
                      <a:pt x="49" y="175"/>
                      <a:pt x="55" y="175"/>
                      <a:pt x="53" y="176"/>
                    </a:cubicBezTo>
                    <a:cubicBezTo>
                      <a:pt x="47" y="178"/>
                      <a:pt x="49" y="178"/>
                      <a:pt x="47" y="174"/>
                    </a:cubicBezTo>
                    <a:close/>
                    <a:moveTo>
                      <a:pt x="141" y="178"/>
                    </a:moveTo>
                    <a:cubicBezTo>
                      <a:pt x="141" y="176"/>
                      <a:pt x="140" y="175"/>
                      <a:pt x="140" y="174"/>
                    </a:cubicBezTo>
                    <a:cubicBezTo>
                      <a:pt x="139" y="173"/>
                      <a:pt x="139" y="173"/>
                      <a:pt x="139" y="172"/>
                    </a:cubicBezTo>
                    <a:cubicBezTo>
                      <a:pt x="139" y="172"/>
                      <a:pt x="139" y="172"/>
                      <a:pt x="139" y="172"/>
                    </a:cubicBezTo>
                    <a:cubicBezTo>
                      <a:pt x="138" y="170"/>
                      <a:pt x="138" y="169"/>
                      <a:pt x="138" y="168"/>
                    </a:cubicBezTo>
                    <a:cubicBezTo>
                      <a:pt x="138" y="168"/>
                      <a:pt x="138" y="168"/>
                      <a:pt x="138" y="168"/>
                    </a:cubicBezTo>
                    <a:cubicBezTo>
                      <a:pt x="113" y="136"/>
                      <a:pt x="88" y="105"/>
                      <a:pt x="63" y="73"/>
                    </a:cubicBezTo>
                    <a:cubicBezTo>
                      <a:pt x="67" y="53"/>
                      <a:pt x="71" y="33"/>
                      <a:pt x="74" y="13"/>
                    </a:cubicBezTo>
                    <a:cubicBezTo>
                      <a:pt x="74" y="13"/>
                      <a:pt x="74" y="13"/>
                      <a:pt x="74" y="13"/>
                    </a:cubicBezTo>
                    <a:cubicBezTo>
                      <a:pt x="53" y="9"/>
                      <a:pt x="33" y="5"/>
                      <a:pt x="12" y="0"/>
                    </a:cubicBezTo>
                    <a:cubicBezTo>
                      <a:pt x="10" y="0"/>
                      <a:pt x="10" y="0"/>
                      <a:pt x="10" y="0"/>
                    </a:cubicBezTo>
                    <a:cubicBezTo>
                      <a:pt x="11" y="4"/>
                      <a:pt x="12" y="10"/>
                      <a:pt x="11" y="13"/>
                    </a:cubicBezTo>
                    <a:cubicBezTo>
                      <a:pt x="10" y="16"/>
                      <a:pt x="3" y="26"/>
                      <a:pt x="8" y="24"/>
                    </a:cubicBezTo>
                    <a:cubicBezTo>
                      <a:pt x="9" y="24"/>
                      <a:pt x="7" y="26"/>
                      <a:pt x="6" y="26"/>
                    </a:cubicBezTo>
                    <a:cubicBezTo>
                      <a:pt x="4" y="28"/>
                      <a:pt x="2" y="28"/>
                      <a:pt x="1" y="31"/>
                    </a:cubicBezTo>
                    <a:cubicBezTo>
                      <a:pt x="0" y="37"/>
                      <a:pt x="6" y="40"/>
                      <a:pt x="7" y="45"/>
                    </a:cubicBezTo>
                    <a:cubicBezTo>
                      <a:pt x="9" y="51"/>
                      <a:pt x="4" y="58"/>
                      <a:pt x="5" y="64"/>
                    </a:cubicBezTo>
                    <a:cubicBezTo>
                      <a:pt x="6" y="68"/>
                      <a:pt x="16" y="80"/>
                      <a:pt x="15" y="83"/>
                    </a:cubicBezTo>
                    <a:cubicBezTo>
                      <a:pt x="15" y="84"/>
                      <a:pt x="13" y="85"/>
                      <a:pt x="12" y="85"/>
                    </a:cubicBezTo>
                    <a:cubicBezTo>
                      <a:pt x="11" y="85"/>
                      <a:pt x="15" y="85"/>
                      <a:pt x="15" y="86"/>
                    </a:cubicBezTo>
                    <a:cubicBezTo>
                      <a:pt x="16" y="86"/>
                      <a:pt x="18" y="90"/>
                      <a:pt x="19" y="90"/>
                    </a:cubicBezTo>
                    <a:cubicBezTo>
                      <a:pt x="22" y="90"/>
                      <a:pt x="20" y="84"/>
                      <a:pt x="22" y="84"/>
                    </a:cubicBezTo>
                    <a:cubicBezTo>
                      <a:pt x="24" y="84"/>
                      <a:pt x="24" y="86"/>
                      <a:pt x="26" y="87"/>
                    </a:cubicBezTo>
                    <a:cubicBezTo>
                      <a:pt x="26" y="87"/>
                      <a:pt x="26" y="87"/>
                      <a:pt x="26" y="87"/>
                    </a:cubicBezTo>
                    <a:cubicBezTo>
                      <a:pt x="24" y="87"/>
                      <a:pt x="23" y="86"/>
                      <a:pt x="22" y="87"/>
                    </a:cubicBezTo>
                    <a:cubicBezTo>
                      <a:pt x="19" y="88"/>
                      <a:pt x="26" y="97"/>
                      <a:pt x="25" y="99"/>
                    </a:cubicBezTo>
                    <a:cubicBezTo>
                      <a:pt x="25" y="100"/>
                      <a:pt x="24" y="98"/>
                      <a:pt x="24" y="98"/>
                    </a:cubicBezTo>
                    <a:cubicBezTo>
                      <a:pt x="21" y="95"/>
                      <a:pt x="21" y="95"/>
                      <a:pt x="20" y="90"/>
                    </a:cubicBezTo>
                    <a:cubicBezTo>
                      <a:pt x="19" y="89"/>
                      <a:pt x="18" y="93"/>
                      <a:pt x="18" y="95"/>
                    </a:cubicBezTo>
                    <a:cubicBezTo>
                      <a:pt x="18" y="96"/>
                      <a:pt x="18" y="101"/>
                      <a:pt x="18" y="103"/>
                    </a:cubicBezTo>
                    <a:cubicBezTo>
                      <a:pt x="18" y="106"/>
                      <a:pt x="30" y="112"/>
                      <a:pt x="27" y="115"/>
                    </a:cubicBezTo>
                    <a:cubicBezTo>
                      <a:pt x="26" y="115"/>
                      <a:pt x="23" y="115"/>
                      <a:pt x="23" y="116"/>
                    </a:cubicBezTo>
                    <a:cubicBezTo>
                      <a:pt x="21" y="123"/>
                      <a:pt x="36" y="147"/>
                      <a:pt x="39" y="150"/>
                    </a:cubicBezTo>
                    <a:cubicBezTo>
                      <a:pt x="40" y="152"/>
                      <a:pt x="34" y="162"/>
                      <a:pt x="39" y="165"/>
                    </a:cubicBezTo>
                    <a:cubicBezTo>
                      <a:pt x="42" y="167"/>
                      <a:pt x="50" y="167"/>
                      <a:pt x="54" y="168"/>
                    </a:cubicBezTo>
                    <a:cubicBezTo>
                      <a:pt x="57" y="170"/>
                      <a:pt x="58" y="174"/>
                      <a:pt x="60" y="175"/>
                    </a:cubicBezTo>
                    <a:cubicBezTo>
                      <a:pt x="61" y="176"/>
                      <a:pt x="69" y="178"/>
                      <a:pt x="69" y="178"/>
                    </a:cubicBezTo>
                    <a:cubicBezTo>
                      <a:pt x="71" y="180"/>
                      <a:pt x="69" y="184"/>
                      <a:pt x="71" y="185"/>
                    </a:cubicBezTo>
                    <a:cubicBezTo>
                      <a:pt x="77" y="186"/>
                      <a:pt x="83" y="191"/>
                      <a:pt x="86" y="198"/>
                    </a:cubicBezTo>
                    <a:cubicBezTo>
                      <a:pt x="87" y="200"/>
                      <a:pt x="88" y="203"/>
                      <a:pt x="88" y="206"/>
                    </a:cubicBezTo>
                    <a:cubicBezTo>
                      <a:pt x="87" y="206"/>
                      <a:pt x="86" y="211"/>
                      <a:pt x="87" y="210"/>
                    </a:cubicBezTo>
                    <a:cubicBezTo>
                      <a:pt x="87" y="210"/>
                      <a:pt x="87" y="210"/>
                      <a:pt x="88" y="210"/>
                    </a:cubicBezTo>
                    <a:cubicBezTo>
                      <a:pt x="88" y="210"/>
                      <a:pt x="88" y="210"/>
                      <a:pt x="87" y="210"/>
                    </a:cubicBezTo>
                    <a:cubicBezTo>
                      <a:pt x="87" y="210"/>
                      <a:pt x="88" y="210"/>
                      <a:pt x="88" y="210"/>
                    </a:cubicBezTo>
                    <a:cubicBezTo>
                      <a:pt x="89" y="211"/>
                      <a:pt x="90" y="212"/>
                      <a:pt x="89" y="211"/>
                    </a:cubicBezTo>
                    <a:cubicBezTo>
                      <a:pt x="89" y="211"/>
                      <a:pt x="89" y="211"/>
                      <a:pt x="88" y="211"/>
                    </a:cubicBezTo>
                    <a:cubicBezTo>
                      <a:pt x="89" y="212"/>
                      <a:pt x="89" y="213"/>
                      <a:pt x="89" y="213"/>
                    </a:cubicBezTo>
                    <a:cubicBezTo>
                      <a:pt x="89" y="213"/>
                      <a:pt x="89" y="213"/>
                      <a:pt x="89" y="213"/>
                    </a:cubicBezTo>
                    <a:cubicBezTo>
                      <a:pt x="101" y="214"/>
                      <a:pt x="114" y="214"/>
                      <a:pt x="127" y="215"/>
                    </a:cubicBezTo>
                    <a:cubicBezTo>
                      <a:pt x="128" y="215"/>
                      <a:pt x="130" y="214"/>
                      <a:pt x="130" y="215"/>
                    </a:cubicBezTo>
                    <a:cubicBezTo>
                      <a:pt x="131" y="214"/>
                      <a:pt x="131" y="214"/>
                      <a:pt x="131" y="214"/>
                    </a:cubicBezTo>
                    <a:cubicBezTo>
                      <a:pt x="141" y="214"/>
                      <a:pt x="130" y="205"/>
                      <a:pt x="133" y="200"/>
                    </a:cubicBezTo>
                    <a:cubicBezTo>
                      <a:pt x="133" y="199"/>
                      <a:pt x="135" y="199"/>
                      <a:pt x="136" y="197"/>
                    </a:cubicBezTo>
                    <a:cubicBezTo>
                      <a:pt x="139" y="193"/>
                      <a:pt x="136" y="190"/>
                      <a:pt x="140" y="186"/>
                    </a:cubicBezTo>
                    <a:cubicBezTo>
                      <a:pt x="141" y="185"/>
                      <a:pt x="145" y="185"/>
                      <a:pt x="145" y="183"/>
                    </a:cubicBezTo>
                    <a:cubicBezTo>
                      <a:pt x="143" y="181"/>
                      <a:pt x="140" y="180"/>
                      <a:pt x="141" y="17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84" name="Freeform 103"/>
              <p:cNvSpPr>
                <a:spLocks/>
              </p:cNvSpPr>
              <p:nvPr/>
            </p:nvSpPr>
            <p:spPr bwMode="auto">
              <a:xfrm>
                <a:off x="6163961" y="4383818"/>
                <a:ext cx="292416" cy="447798"/>
              </a:xfrm>
              <a:custGeom>
                <a:avLst/>
                <a:gdLst>
                  <a:gd name="T0" fmla="*/ 11 w 101"/>
                  <a:gd name="T1" fmla="*/ 0 h 155"/>
                  <a:gd name="T2" fmla="*/ 0 w 101"/>
                  <a:gd name="T3" fmla="*/ 60 h 155"/>
                  <a:gd name="T4" fmla="*/ 75 w 101"/>
                  <a:gd name="T5" fmla="*/ 155 h 155"/>
                  <a:gd name="T6" fmla="*/ 75 w 101"/>
                  <a:gd name="T7" fmla="*/ 155 h 155"/>
                  <a:gd name="T8" fmla="*/ 77 w 101"/>
                  <a:gd name="T9" fmla="*/ 148 h 155"/>
                  <a:gd name="T10" fmla="*/ 76 w 101"/>
                  <a:gd name="T11" fmla="*/ 142 h 155"/>
                  <a:gd name="T12" fmla="*/ 76 w 101"/>
                  <a:gd name="T13" fmla="*/ 134 h 155"/>
                  <a:gd name="T14" fmla="*/ 76 w 101"/>
                  <a:gd name="T15" fmla="*/ 134 h 155"/>
                  <a:gd name="T16" fmla="*/ 87 w 101"/>
                  <a:gd name="T17" fmla="*/ 131 h 155"/>
                  <a:gd name="T18" fmla="*/ 89 w 101"/>
                  <a:gd name="T19" fmla="*/ 115 h 155"/>
                  <a:gd name="T20" fmla="*/ 89 w 101"/>
                  <a:gd name="T21" fmla="*/ 115 h 155"/>
                  <a:gd name="T22" fmla="*/ 89 w 101"/>
                  <a:gd name="T23" fmla="*/ 115 h 155"/>
                  <a:gd name="T24" fmla="*/ 101 w 101"/>
                  <a:gd name="T25" fmla="*/ 13 h 155"/>
                  <a:gd name="T26" fmla="*/ 101 w 101"/>
                  <a:gd name="T27" fmla="*/ 13 h 155"/>
                  <a:gd name="T28" fmla="*/ 11 w 101"/>
                  <a:gd name="T29"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55">
                    <a:moveTo>
                      <a:pt x="11" y="0"/>
                    </a:moveTo>
                    <a:cubicBezTo>
                      <a:pt x="8" y="20"/>
                      <a:pt x="4" y="40"/>
                      <a:pt x="0" y="60"/>
                    </a:cubicBezTo>
                    <a:cubicBezTo>
                      <a:pt x="25" y="92"/>
                      <a:pt x="50" y="123"/>
                      <a:pt x="75" y="155"/>
                    </a:cubicBezTo>
                    <a:cubicBezTo>
                      <a:pt x="75" y="155"/>
                      <a:pt x="75" y="155"/>
                      <a:pt x="75" y="155"/>
                    </a:cubicBezTo>
                    <a:cubicBezTo>
                      <a:pt x="75" y="153"/>
                      <a:pt x="76" y="150"/>
                      <a:pt x="77" y="148"/>
                    </a:cubicBezTo>
                    <a:cubicBezTo>
                      <a:pt x="75" y="144"/>
                      <a:pt x="75" y="145"/>
                      <a:pt x="76" y="142"/>
                    </a:cubicBezTo>
                    <a:cubicBezTo>
                      <a:pt x="76" y="139"/>
                      <a:pt x="76" y="137"/>
                      <a:pt x="76" y="134"/>
                    </a:cubicBezTo>
                    <a:cubicBezTo>
                      <a:pt x="76" y="134"/>
                      <a:pt x="76" y="134"/>
                      <a:pt x="76" y="134"/>
                    </a:cubicBezTo>
                    <a:cubicBezTo>
                      <a:pt x="78" y="126"/>
                      <a:pt x="83" y="139"/>
                      <a:pt x="87" y="131"/>
                    </a:cubicBezTo>
                    <a:cubicBezTo>
                      <a:pt x="88" y="126"/>
                      <a:pt x="89" y="121"/>
                      <a:pt x="89" y="115"/>
                    </a:cubicBezTo>
                    <a:cubicBezTo>
                      <a:pt x="89" y="115"/>
                      <a:pt x="89" y="115"/>
                      <a:pt x="89" y="115"/>
                    </a:cubicBezTo>
                    <a:cubicBezTo>
                      <a:pt x="89" y="115"/>
                      <a:pt x="89" y="115"/>
                      <a:pt x="89" y="115"/>
                    </a:cubicBezTo>
                    <a:cubicBezTo>
                      <a:pt x="93" y="81"/>
                      <a:pt x="97" y="47"/>
                      <a:pt x="101" y="13"/>
                    </a:cubicBezTo>
                    <a:cubicBezTo>
                      <a:pt x="101" y="13"/>
                      <a:pt x="101" y="13"/>
                      <a:pt x="101" y="13"/>
                    </a:cubicBezTo>
                    <a:cubicBezTo>
                      <a:pt x="71" y="10"/>
                      <a:pt x="41" y="5"/>
                      <a:pt x="11" y="0"/>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85" name="Freeform 104"/>
              <p:cNvSpPr>
                <a:spLocks/>
              </p:cNvSpPr>
              <p:nvPr/>
            </p:nvSpPr>
            <p:spPr bwMode="auto">
              <a:xfrm>
                <a:off x="7785081" y="4738627"/>
                <a:ext cx="274063" cy="280178"/>
              </a:xfrm>
              <a:custGeom>
                <a:avLst/>
                <a:gdLst>
                  <a:gd name="T0" fmla="*/ 89 w 95"/>
                  <a:gd name="T1" fmla="*/ 76 h 97"/>
                  <a:gd name="T2" fmla="*/ 89 w 95"/>
                  <a:gd name="T3" fmla="*/ 68 h 97"/>
                  <a:gd name="T4" fmla="*/ 90 w 95"/>
                  <a:gd name="T5" fmla="*/ 69 h 97"/>
                  <a:gd name="T6" fmla="*/ 91 w 95"/>
                  <a:gd name="T7" fmla="*/ 66 h 97"/>
                  <a:gd name="T8" fmla="*/ 87 w 95"/>
                  <a:gd name="T9" fmla="*/ 65 h 97"/>
                  <a:gd name="T10" fmla="*/ 92 w 95"/>
                  <a:gd name="T11" fmla="*/ 60 h 97"/>
                  <a:gd name="T12" fmla="*/ 89 w 95"/>
                  <a:gd name="T13" fmla="*/ 61 h 97"/>
                  <a:gd name="T14" fmla="*/ 91 w 95"/>
                  <a:gd name="T15" fmla="*/ 57 h 97"/>
                  <a:gd name="T16" fmla="*/ 89 w 95"/>
                  <a:gd name="T17" fmla="*/ 56 h 97"/>
                  <a:gd name="T18" fmla="*/ 91 w 95"/>
                  <a:gd name="T19" fmla="*/ 56 h 97"/>
                  <a:gd name="T20" fmla="*/ 94 w 95"/>
                  <a:gd name="T21" fmla="*/ 50 h 97"/>
                  <a:gd name="T22" fmla="*/ 94 w 95"/>
                  <a:gd name="T23" fmla="*/ 50 h 97"/>
                  <a:gd name="T24" fmla="*/ 82 w 95"/>
                  <a:gd name="T25" fmla="*/ 40 h 97"/>
                  <a:gd name="T26" fmla="*/ 78 w 95"/>
                  <a:gd name="T27" fmla="*/ 33 h 97"/>
                  <a:gd name="T28" fmla="*/ 63 w 95"/>
                  <a:gd name="T29" fmla="*/ 23 h 97"/>
                  <a:gd name="T30" fmla="*/ 63 w 95"/>
                  <a:gd name="T31" fmla="*/ 23 h 97"/>
                  <a:gd name="T32" fmla="*/ 55 w 95"/>
                  <a:gd name="T33" fmla="*/ 17 h 97"/>
                  <a:gd name="T34" fmla="*/ 49 w 95"/>
                  <a:gd name="T35" fmla="*/ 11 h 97"/>
                  <a:gd name="T36" fmla="*/ 49 w 95"/>
                  <a:gd name="T37" fmla="*/ 12 h 97"/>
                  <a:gd name="T38" fmla="*/ 42 w 95"/>
                  <a:gd name="T39" fmla="*/ 8 h 97"/>
                  <a:gd name="T40" fmla="*/ 42 w 95"/>
                  <a:gd name="T41" fmla="*/ 0 h 97"/>
                  <a:gd name="T42" fmla="*/ 17 w 95"/>
                  <a:gd name="T43" fmla="*/ 6 h 97"/>
                  <a:gd name="T44" fmla="*/ 0 w 95"/>
                  <a:gd name="T45" fmla="*/ 9 h 97"/>
                  <a:gd name="T46" fmla="*/ 0 w 95"/>
                  <a:gd name="T47" fmla="*/ 9 h 97"/>
                  <a:gd name="T48" fmla="*/ 17 w 95"/>
                  <a:gd name="T49" fmla="*/ 51 h 97"/>
                  <a:gd name="T50" fmla="*/ 24 w 95"/>
                  <a:gd name="T51" fmla="*/ 62 h 97"/>
                  <a:gd name="T52" fmla="*/ 22 w 95"/>
                  <a:gd name="T53" fmla="*/ 65 h 97"/>
                  <a:gd name="T54" fmla="*/ 23 w 95"/>
                  <a:gd name="T55" fmla="*/ 67 h 97"/>
                  <a:gd name="T56" fmla="*/ 24 w 95"/>
                  <a:gd name="T57" fmla="*/ 75 h 97"/>
                  <a:gd name="T58" fmla="*/ 29 w 95"/>
                  <a:gd name="T59" fmla="*/ 89 h 97"/>
                  <a:gd name="T60" fmla="*/ 65 w 95"/>
                  <a:gd name="T61" fmla="*/ 87 h 97"/>
                  <a:gd name="T62" fmla="*/ 79 w 95"/>
                  <a:gd name="T63" fmla="*/ 85 h 97"/>
                  <a:gd name="T64" fmla="*/ 83 w 95"/>
                  <a:gd name="T65" fmla="*/ 88 h 97"/>
                  <a:gd name="T66" fmla="*/ 81 w 95"/>
                  <a:gd name="T67" fmla="*/ 80 h 97"/>
                  <a:gd name="T68" fmla="*/ 90 w 95"/>
                  <a:gd name="T69" fmla="*/ 79 h 97"/>
                  <a:gd name="T70" fmla="*/ 89 w 95"/>
                  <a:gd name="T71"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5" h="97">
                    <a:moveTo>
                      <a:pt x="89" y="76"/>
                    </a:moveTo>
                    <a:cubicBezTo>
                      <a:pt x="88" y="74"/>
                      <a:pt x="89" y="68"/>
                      <a:pt x="89" y="68"/>
                    </a:cubicBezTo>
                    <a:cubicBezTo>
                      <a:pt x="90" y="67"/>
                      <a:pt x="90" y="70"/>
                      <a:pt x="90" y="69"/>
                    </a:cubicBezTo>
                    <a:cubicBezTo>
                      <a:pt x="91" y="69"/>
                      <a:pt x="92" y="67"/>
                      <a:pt x="91" y="66"/>
                    </a:cubicBezTo>
                    <a:cubicBezTo>
                      <a:pt x="91" y="65"/>
                      <a:pt x="88" y="67"/>
                      <a:pt x="87" y="65"/>
                    </a:cubicBezTo>
                    <a:cubicBezTo>
                      <a:pt x="83" y="57"/>
                      <a:pt x="95" y="72"/>
                      <a:pt x="92" y="60"/>
                    </a:cubicBezTo>
                    <a:cubicBezTo>
                      <a:pt x="91" y="60"/>
                      <a:pt x="89" y="62"/>
                      <a:pt x="89" y="61"/>
                    </a:cubicBezTo>
                    <a:cubicBezTo>
                      <a:pt x="89" y="59"/>
                      <a:pt x="91" y="59"/>
                      <a:pt x="91" y="57"/>
                    </a:cubicBezTo>
                    <a:cubicBezTo>
                      <a:pt x="91" y="56"/>
                      <a:pt x="89" y="57"/>
                      <a:pt x="89" y="56"/>
                    </a:cubicBezTo>
                    <a:cubicBezTo>
                      <a:pt x="89" y="55"/>
                      <a:pt x="91" y="57"/>
                      <a:pt x="91" y="56"/>
                    </a:cubicBezTo>
                    <a:cubicBezTo>
                      <a:pt x="92" y="56"/>
                      <a:pt x="93" y="53"/>
                      <a:pt x="94" y="50"/>
                    </a:cubicBezTo>
                    <a:cubicBezTo>
                      <a:pt x="94" y="50"/>
                      <a:pt x="94" y="50"/>
                      <a:pt x="94" y="50"/>
                    </a:cubicBezTo>
                    <a:cubicBezTo>
                      <a:pt x="89" y="48"/>
                      <a:pt x="86" y="44"/>
                      <a:pt x="82" y="40"/>
                    </a:cubicBezTo>
                    <a:cubicBezTo>
                      <a:pt x="80" y="38"/>
                      <a:pt x="80" y="34"/>
                      <a:pt x="78" y="33"/>
                    </a:cubicBezTo>
                    <a:cubicBezTo>
                      <a:pt x="73" y="29"/>
                      <a:pt x="68" y="27"/>
                      <a:pt x="63" y="23"/>
                    </a:cubicBezTo>
                    <a:cubicBezTo>
                      <a:pt x="63" y="23"/>
                      <a:pt x="63" y="23"/>
                      <a:pt x="63" y="23"/>
                    </a:cubicBezTo>
                    <a:cubicBezTo>
                      <a:pt x="61" y="20"/>
                      <a:pt x="58" y="19"/>
                      <a:pt x="55" y="17"/>
                    </a:cubicBezTo>
                    <a:cubicBezTo>
                      <a:pt x="51" y="13"/>
                      <a:pt x="53" y="15"/>
                      <a:pt x="49" y="11"/>
                    </a:cubicBezTo>
                    <a:cubicBezTo>
                      <a:pt x="49" y="12"/>
                      <a:pt x="49" y="12"/>
                      <a:pt x="49" y="12"/>
                    </a:cubicBezTo>
                    <a:cubicBezTo>
                      <a:pt x="47" y="8"/>
                      <a:pt x="46" y="10"/>
                      <a:pt x="42" y="8"/>
                    </a:cubicBezTo>
                    <a:cubicBezTo>
                      <a:pt x="37" y="6"/>
                      <a:pt x="39" y="5"/>
                      <a:pt x="42" y="0"/>
                    </a:cubicBezTo>
                    <a:cubicBezTo>
                      <a:pt x="34" y="2"/>
                      <a:pt x="25" y="4"/>
                      <a:pt x="17" y="6"/>
                    </a:cubicBezTo>
                    <a:cubicBezTo>
                      <a:pt x="12" y="7"/>
                      <a:pt x="6" y="8"/>
                      <a:pt x="0" y="9"/>
                    </a:cubicBezTo>
                    <a:cubicBezTo>
                      <a:pt x="0" y="9"/>
                      <a:pt x="0" y="9"/>
                      <a:pt x="0" y="9"/>
                    </a:cubicBezTo>
                    <a:cubicBezTo>
                      <a:pt x="6" y="23"/>
                      <a:pt x="12" y="37"/>
                      <a:pt x="17" y="51"/>
                    </a:cubicBezTo>
                    <a:cubicBezTo>
                      <a:pt x="19" y="54"/>
                      <a:pt x="24" y="60"/>
                      <a:pt x="24" y="62"/>
                    </a:cubicBezTo>
                    <a:cubicBezTo>
                      <a:pt x="24" y="63"/>
                      <a:pt x="23" y="64"/>
                      <a:pt x="22" y="65"/>
                    </a:cubicBezTo>
                    <a:cubicBezTo>
                      <a:pt x="22" y="65"/>
                      <a:pt x="22" y="66"/>
                      <a:pt x="23" y="67"/>
                    </a:cubicBezTo>
                    <a:cubicBezTo>
                      <a:pt x="22" y="71"/>
                      <a:pt x="22" y="72"/>
                      <a:pt x="24" y="75"/>
                    </a:cubicBezTo>
                    <a:cubicBezTo>
                      <a:pt x="26" y="81"/>
                      <a:pt x="26" y="84"/>
                      <a:pt x="29" y="89"/>
                    </a:cubicBezTo>
                    <a:cubicBezTo>
                      <a:pt x="34" y="97"/>
                      <a:pt x="57" y="89"/>
                      <a:pt x="65" y="87"/>
                    </a:cubicBezTo>
                    <a:cubicBezTo>
                      <a:pt x="69" y="87"/>
                      <a:pt x="75" y="85"/>
                      <a:pt x="79" y="85"/>
                    </a:cubicBezTo>
                    <a:cubicBezTo>
                      <a:pt x="79" y="85"/>
                      <a:pt x="81" y="92"/>
                      <a:pt x="83" y="88"/>
                    </a:cubicBezTo>
                    <a:cubicBezTo>
                      <a:pt x="84" y="85"/>
                      <a:pt x="80" y="83"/>
                      <a:pt x="81" y="80"/>
                    </a:cubicBezTo>
                    <a:cubicBezTo>
                      <a:pt x="82" y="77"/>
                      <a:pt x="87" y="79"/>
                      <a:pt x="90" y="79"/>
                    </a:cubicBezTo>
                    <a:cubicBezTo>
                      <a:pt x="90" y="78"/>
                      <a:pt x="89" y="77"/>
                      <a:pt x="89" y="76"/>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86" name="Freeform 105"/>
              <p:cNvSpPr>
                <a:spLocks noEditPoints="1"/>
              </p:cNvSpPr>
              <p:nvPr/>
            </p:nvSpPr>
            <p:spPr bwMode="auto">
              <a:xfrm>
                <a:off x="7842583" y="4551442"/>
                <a:ext cx="404974" cy="201875"/>
              </a:xfrm>
              <a:custGeom>
                <a:avLst/>
                <a:gdLst>
                  <a:gd name="T0" fmla="*/ 116 w 140"/>
                  <a:gd name="T1" fmla="*/ 26 h 70"/>
                  <a:gd name="T2" fmla="*/ 127 w 140"/>
                  <a:gd name="T3" fmla="*/ 28 h 70"/>
                  <a:gd name="T4" fmla="*/ 124 w 140"/>
                  <a:gd name="T5" fmla="*/ 36 h 70"/>
                  <a:gd name="T6" fmla="*/ 121 w 140"/>
                  <a:gd name="T7" fmla="*/ 35 h 70"/>
                  <a:gd name="T8" fmla="*/ 118 w 140"/>
                  <a:gd name="T9" fmla="*/ 34 h 70"/>
                  <a:gd name="T10" fmla="*/ 128 w 140"/>
                  <a:gd name="T11" fmla="*/ 34 h 70"/>
                  <a:gd name="T12" fmla="*/ 128 w 140"/>
                  <a:gd name="T13" fmla="*/ 33 h 70"/>
                  <a:gd name="T14" fmla="*/ 128 w 140"/>
                  <a:gd name="T15" fmla="*/ 33 h 70"/>
                  <a:gd name="T16" fmla="*/ 129 w 140"/>
                  <a:gd name="T17" fmla="*/ 32 h 70"/>
                  <a:gd name="T18" fmla="*/ 129 w 140"/>
                  <a:gd name="T19" fmla="*/ 33 h 70"/>
                  <a:gd name="T20" fmla="*/ 132 w 140"/>
                  <a:gd name="T21" fmla="*/ 33 h 70"/>
                  <a:gd name="T22" fmla="*/ 127 w 140"/>
                  <a:gd name="T23" fmla="*/ 40 h 70"/>
                  <a:gd name="T24" fmla="*/ 120 w 140"/>
                  <a:gd name="T25" fmla="*/ 42 h 70"/>
                  <a:gd name="T26" fmla="*/ 118 w 140"/>
                  <a:gd name="T27" fmla="*/ 47 h 70"/>
                  <a:gd name="T28" fmla="*/ 116 w 140"/>
                  <a:gd name="T29" fmla="*/ 46 h 70"/>
                  <a:gd name="T30" fmla="*/ 115 w 140"/>
                  <a:gd name="T31" fmla="*/ 47 h 70"/>
                  <a:gd name="T32" fmla="*/ 117 w 140"/>
                  <a:gd name="T33" fmla="*/ 48 h 70"/>
                  <a:gd name="T34" fmla="*/ 113 w 140"/>
                  <a:gd name="T35" fmla="*/ 52 h 70"/>
                  <a:gd name="T36" fmla="*/ 112 w 140"/>
                  <a:gd name="T37" fmla="*/ 62 h 70"/>
                  <a:gd name="T38" fmla="*/ 110 w 140"/>
                  <a:gd name="T39" fmla="*/ 57 h 70"/>
                  <a:gd name="T40" fmla="*/ 111 w 140"/>
                  <a:gd name="T41" fmla="*/ 64 h 70"/>
                  <a:gd name="T42" fmla="*/ 101 w 140"/>
                  <a:gd name="T43" fmla="*/ 66 h 70"/>
                  <a:gd name="T44" fmla="*/ 79 w 140"/>
                  <a:gd name="T45" fmla="*/ 54 h 70"/>
                  <a:gd name="T46" fmla="*/ 60 w 140"/>
                  <a:gd name="T47" fmla="*/ 58 h 70"/>
                  <a:gd name="T48" fmla="*/ 60 w 140"/>
                  <a:gd name="T49" fmla="*/ 56 h 70"/>
                  <a:gd name="T50" fmla="*/ 56 w 140"/>
                  <a:gd name="T51" fmla="*/ 53 h 70"/>
                  <a:gd name="T52" fmla="*/ 55 w 140"/>
                  <a:gd name="T53" fmla="*/ 55 h 70"/>
                  <a:gd name="T54" fmla="*/ 54 w 140"/>
                  <a:gd name="T55" fmla="*/ 53 h 70"/>
                  <a:gd name="T56" fmla="*/ 47 w 140"/>
                  <a:gd name="T57" fmla="*/ 54 h 70"/>
                  <a:gd name="T58" fmla="*/ 22 w 140"/>
                  <a:gd name="T59" fmla="*/ 65 h 70"/>
                  <a:gd name="T60" fmla="*/ 2 w 140"/>
                  <a:gd name="T61" fmla="*/ 70 h 70"/>
                  <a:gd name="T62" fmla="*/ 20 w 140"/>
                  <a:gd name="T63" fmla="*/ 49 h 70"/>
                  <a:gd name="T64" fmla="*/ 24 w 140"/>
                  <a:gd name="T65" fmla="*/ 42 h 70"/>
                  <a:gd name="T66" fmla="*/ 26 w 140"/>
                  <a:gd name="T67" fmla="*/ 43 h 70"/>
                  <a:gd name="T68" fmla="*/ 30 w 140"/>
                  <a:gd name="T69" fmla="*/ 38 h 70"/>
                  <a:gd name="T70" fmla="*/ 33 w 140"/>
                  <a:gd name="T71" fmla="*/ 39 h 70"/>
                  <a:gd name="T72" fmla="*/ 37 w 140"/>
                  <a:gd name="T73" fmla="*/ 32 h 70"/>
                  <a:gd name="T74" fmla="*/ 37 w 140"/>
                  <a:gd name="T75" fmla="*/ 27 h 70"/>
                  <a:gd name="T76" fmla="*/ 59 w 140"/>
                  <a:gd name="T77" fmla="*/ 22 h 70"/>
                  <a:gd name="T78" fmla="*/ 126 w 140"/>
                  <a:gd name="T79" fmla="*/ 1 h 70"/>
                  <a:gd name="T80" fmla="*/ 128 w 140"/>
                  <a:gd name="T81" fmla="*/ 4 h 70"/>
                  <a:gd name="T82" fmla="*/ 133 w 140"/>
                  <a:gd name="T83" fmla="*/ 9 h 70"/>
                  <a:gd name="T84" fmla="*/ 128 w 140"/>
                  <a:gd name="T85" fmla="*/ 5 h 70"/>
                  <a:gd name="T86" fmla="*/ 128 w 140"/>
                  <a:gd name="T87" fmla="*/ 9 h 70"/>
                  <a:gd name="T88" fmla="*/ 125 w 140"/>
                  <a:gd name="T89" fmla="*/ 10 h 70"/>
                  <a:gd name="T90" fmla="*/ 121 w 140"/>
                  <a:gd name="T91" fmla="*/ 10 h 70"/>
                  <a:gd name="T92" fmla="*/ 124 w 140"/>
                  <a:gd name="T93" fmla="*/ 11 h 70"/>
                  <a:gd name="T94" fmla="*/ 121 w 140"/>
                  <a:gd name="T95" fmla="*/ 14 h 70"/>
                  <a:gd name="T96" fmla="*/ 118 w 140"/>
                  <a:gd name="T97" fmla="*/ 16 h 70"/>
                  <a:gd name="T98" fmla="*/ 129 w 140"/>
                  <a:gd name="T99" fmla="*/ 12 h 70"/>
                  <a:gd name="T100" fmla="*/ 130 w 140"/>
                  <a:gd name="T101" fmla="*/ 18 h 70"/>
                  <a:gd name="T102" fmla="*/ 131 w 140"/>
                  <a:gd name="T103" fmla="*/ 19 h 70"/>
                  <a:gd name="T104" fmla="*/ 133 w 140"/>
                  <a:gd name="T105" fmla="*/ 12 h 70"/>
                  <a:gd name="T106" fmla="*/ 128 w 140"/>
                  <a:gd name="T107" fmla="*/ 27 h 70"/>
                  <a:gd name="T108" fmla="*/ 127 w 140"/>
                  <a:gd name="T109" fmla="*/ 24 h 70"/>
                  <a:gd name="T110" fmla="*/ 124 w 140"/>
                  <a:gd name="T111" fmla="*/ 27 h 70"/>
                  <a:gd name="T112" fmla="*/ 116 w 140"/>
                  <a:gd name="T113" fmla="*/ 26 h 70"/>
                  <a:gd name="T114" fmla="*/ 133 w 140"/>
                  <a:gd name="T115" fmla="*/ 8 h 70"/>
                  <a:gd name="T116" fmla="*/ 129 w 140"/>
                  <a:gd name="T117" fmla="*/ 0 h 70"/>
                  <a:gd name="T118" fmla="*/ 128 w 140"/>
                  <a:gd name="T119" fmla="*/ 1 h 70"/>
                  <a:gd name="T120" fmla="*/ 135 w 140"/>
                  <a:gd name="T121" fmla="*/ 10 h 70"/>
                  <a:gd name="T122" fmla="*/ 139 w 140"/>
                  <a:gd name="T123" fmla="*/ 13 h 70"/>
                  <a:gd name="T124" fmla="*/ 133 w 140"/>
                  <a:gd name="T125" fmla="*/ 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0" h="70">
                    <a:moveTo>
                      <a:pt x="116" y="26"/>
                    </a:moveTo>
                    <a:cubicBezTo>
                      <a:pt x="115" y="27"/>
                      <a:pt x="127" y="28"/>
                      <a:pt x="127" y="28"/>
                    </a:cubicBezTo>
                    <a:cubicBezTo>
                      <a:pt x="127" y="30"/>
                      <a:pt x="126" y="35"/>
                      <a:pt x="124" y="36"/>
                    </a:cubicBezTo>
                    <a:cubicBezTo>
                      <a:pt x="123" y="36"/>
                      <a:pt x="122" y="35"/>
                      <a:pt x="121" y="35"/>
                    </a:cubicBezTo>
                    <a:cubicBezTo>
                      <a:pt x="120" y="35"/>
                      <a:pt x="117" y="33"/>
                      <a:pt x="118" y="34"/>
                    </a:cubicBezTo>
                    <a:cubicBezTo>
                      <a:pt x="123" y="40"/>
                      <a:pt x="126" y="34"/>
                      <a:pt x="128" y="34"/>
                    </a:cubicBezTo>
                    <a:cubicBezTo>
                      <a:pt x="128" y="34"/>
                      <a:pt x="128" y="34"/>
                      <a:pt x="128" y="33"/>
                    </a:cubicBezTo>
                    <a:cubicBezTo>
                      <a:pt x="128" y="33"/>
                      <a:pt x="128" y="33"/>
                      <a:pt x="128" y="33"/>
                    </a:cubicBezTo>
                    <a:cubicBezTo>
                      <a:pt x="128" y="32"/>
                      <a:pt x="128" y="32"/>
                      <a:pt x="129" y="32"/>
                    </a:cubicBezTo>
                    <a:cubicBezTo>
                      <a:pt x="129" y="32"/>
                      <a:pt x="129" y="33"/>
                      <a:pt x="129" y="33"/>
                    </a:cubicBezTo>
                    <a:cubicBezTo>
                      <a:pt x="130" y="33"/>
                      <a:pt x="131" y="33"/>
                      <a:pt x="132" y="33"/>
                    </a:cubicBezTo>
                    <a:cubicBezTo>
                      <a:pt x="133" y="33"/>
                      <a:pt x="130" y="42"/>
                      <a:pt x="127" y="40"/>
                    </a:cubicBezTo>
                    <a:cubicBezTo>
                      <a:pt x="127" y="40"/>
                      <a:pt x="123" y="41"/>
                      <a:pt x="120" y="42"/>
                    </a:cubicBezTo>
                    <a:cubicBezTo>
                      <a:pt x="119" y="42"/>
                      <a:pt x="122" y="47"/>
                      <a:pt x="118" y="47"/>
                    </a:cubicBezTo>
                    <a:cubicBezTo>
                      <a:pt x="117" y="47"/>
                      <a:pt x="117" y="46"/>
                      <a:pt x="116" y="46"/>
                    </a:cubicBezTo>
                    <a:cubicBezTo>
                      <a:pt x="116" y="46"/>
                      <a:pt x="115" y="46"/>
                      <a:pt x="115" y="47"/>
                    </a:cubicBezTo>
                    <a:cubicBezTo>
                      <a:pt x="116" y="47"/>
                      <a:pt x="117" y="47"/>
                      <a:pt x="117" y="48"/>
                    </a:cubicBezTo>
                    <a:cubicBezTo>
                      <a:pt x="118" y="50"/>
                      <a:pt x="114" y="50"/>
                      <a:pt x="113" y="52"/>
                    </a:cubicBezTo>
                    <a:cubicBezTo>
                      <a:pt x="111" y="55"/>
                      <a:pt x="113" y="59"/>
                      <a:pt x="112" y="62"/>
                    </a:cubicBezTo>
                    <a:cubicBezTo>
                      <a:pt x="111" y="64"/>
                      <a:pt x="110" y="56"/>
                      <a:pt x="110" y="57"/>
                    </a:cubicBezTo>
                    <a:cubicBezTo>
                      <a:pt x="110" y="58"/>
                      <a:pt x="112" y="62"/>
                      <a:pt x="111" y="64"/>
                    </a:cubicBezTo>
                    <a:cubicBezTo>
                      <a:pt x="108" y="65"/>
                      <a:pt x="102" y="64"/>
                      <a:pt x="101" y="66"/>
                    </a:cubicBezTo>
                    <a:cubicBezTo>
                      <a:pt x="95" y="63"/>
                      <a:pt x="85" y="55"/>
                      <a:pt x="79" y="54"/>
                    </a:cubicBezTo>
                    <a:cubicBezTo>
                      <a:pt x="73" y="53"/>
                      <a:pt x="65" y="60"/>
                      <a:pt x="60" y="58"/>
                    </a:cubicBezTo>
                    <a:cubicBezTo>
                      <a:pt x="59" y="58"/>
                      <a:pt x="60" y="57"/>
                      <a:pt x="60" y="56"/>
                    </a:cubicBezTo>
                    <a:cubicBezTo>
                      <a:pt x="59" y="55"/>
                      <a:pt x="58" y="54"/>
                      <a:pt x="56" y="53"/>
                    </a:cubicBezTo>
                    <a:cubicBezTo>
                      <a:pt x="56" y="53"/>
                      <a:pt x="56" y="55"/>
                      <a:pt x="55" y="55"/>
                    </a:cubicBezTo>
                    <a:cubicBezTo>
                      <a:pt x="55" y="55"/>
                      <a:pt x="55" y="53"/>
                      <a:pt x="54" y="53"/>
                    </a:cubicBezTo>
                    <a:cubicBezTo>
                      <a:pt x="52" y="53"/>
                      <a:pt x="49" y="54"/>
                      <a:pt x="47" y="54"/>
                    </a:cubicBezTo>
                    <a:cubicBezTo>
                      <a:pt x="37" y="56"/>
                      <a:pt x="30" y="59"/>
                      <a:pt x="22" y="65"/>
                    </a:cubicBezTo>
                    <a:cubicBezTo>
                      <a:pt x="15" y="66"/>
                      <a:pt x="8" y="68"/>
                      <a:pt x="2" y="70"/>
                    </a:cubicBezTo>
                    <a:cubicBezTo>
                      <a:pt x="0" y="60"/>
                      <a:pt x="12" y="55"/>
                      <a:pt x="20" y="49"/>
                    </a:cubicBezTo>
                    <a:cubicBezTo>
                      <a:pt x="22" y="47"/>
                      <a:pt x="21" y="44"/>
                      <a:pt x="24" y="42"/>
                    </a:cubicBezTo>
                    <a:cubicBezTo>
                      <a:pt x="25" y="41"/>
                      <a:pt x="25" y="45"/>
                      <a:pt x="26" y="43"/>
                    </a:cubicBezTo>
                    <a:cubicBezTo>
                      <a:pt x="27" y="41"/>
                      <a:pt x="28" y="38"/>
                      <a:pt x="30" y="38"/>
                    </a:cubicBezTo>
                    <a:cubicBezTo>
                      <a:pt x="31" y="38"/>
                      <a:pt x="32" y="39"/>
                      <a:pt x="33" y="39"/>
                    </a:cubicBezTo>
                    <a:cubicBezTo>
                      <a:pt x="36" y="33"/>
                      <a:pt x="34" y="35"/>
                      <a:pt x="37" y="32"/>
                    </a:cubicBezTo>
                    <a:cubicBezTo>
                      <a:pt x="38" y="31"/>
                      <a:pt x="37" y="29"/>
                      <a:pt x="37" y="27"/>
                    </a:cubicBezTo>
                    <a:cubicBezTo>
                      <a:pt x="44" y="26"/>
                      <a:pt x="52" y="24"/>
                      <a:pt x="59" y="22"/>
                    </a:cubicBezTo>
                    <a:cubicBezTo>
                      <a:pt x="82" y="16"/>
                      <a:pt x="104" y="9"/>
                      <a:pt x="126" y="1"/>
                    </a:cubicBezTo>
                    <a:cubicBezTo>
                      <a:pt x="127" y="3"/>
                      <a:pt x="128" y="4"/>
                      <a:pt x="128" y="4"/>
                    </a:cubicBezTo>
                    <a:cubicBezTo>
                      <a:pt x="130" y="5"/>
                      <a:pt x="131" y="6"/>
                      <a:pt x="133" y="9"/>
                    </a:cubicBezTo>
                    <a:cubicBezTo>
                      <a:pt x="133" y="11"/>
                      <a:pt x="130" y="4"/>
                      <a:pt x="128" y="5"/>
                    </a:cubicBezTo>
                    <a:cubicBezTo>
                      <a:pt x="127" y="6"/>
                      <a:pt x="128" y="8"/>
                      <a:pt x="128" y="9"/>
                    </a:cubicBezTo>
                    <a:cubicBezTo>
                      <a:pt x="127" y="12"/>
                      <a:pt x="122" y="8"/>
                      <a:pt x="125" y="10"/>
                    </a:cubicBezTo>
                    <a:cubicBezTo>
                      <a:pt x="127" y="12"/>
                      <a:pt x="126" y="10"/>
                      <a:pt x="121" y="10"/>
                    </a:cubicBezTo>
                    <a:cubicBezTo>
                      <a:pt x="120" y="10"/>
                      <a:pt x="124" y="10"/>
                      <a:pt x="124" y="11"/>
                    </a:cubicBezTo>
                    <a:cubicBezTo>
                      <a:pt x="124" y="13"/>
                      <a:pt x="122" y="13"/>
                      <a:pt x="121" y="14"/>
                    </a:cubicBezTo>
                    <a:cubicBezTo>
                      <a:pt x="121" y="15"/>
                      <a:pt x="118" y="15"/>
                      <a:pt x="118" y="16"/>
                    </a:cubicBezTo>
                    <a:cubicBezTo>
                      <a:pt x="118" y="17"/>
                      <a:pt x="129" y="12"/>
                      <a:pt x="129" y="12"/>
                    </a:cubicBezTo>
                    <a:cubicBezTo>
                      <a:pt x="130" y="12"/>
                      <a:pt x="130" y="18"/>
                      <a:pt x="130" y="18"/>
                    </a:cubicBezTo>
                    <a:cubicBezTo>
                      <a:pt x="130" y="19"/>
                      <a:pt x="131" y="19"/>
                      <a:pt x="131" y="19"/>
                    </a:cubicBezTo>
                    <a:cubicBezTo>
                      <a:pt x="132" y="17"/>
                      <a:pt x="129" y="12"/>
                      <a:pt x="133" y="12"/>
                    </a:cubicBezTo>
                    <a:cubicBezTo>
                      <a:pt x="140" y="12"/>
                      <a:pt x="132" y="27"/>
                      <a:pt x="128" y="27"/>
                    </a:cubicBezTo>
                    <a:cubicBezTo>
                      <a:pt x="127" y="26"/>
                      <a:pt x="128" y="24"/>
                      <a:pt x="127" y="24"/>
                    </a:cubicBezTo>
                    <a:cubicBezTo>
                      <a:pt x="127" y="24"/>
                      <a:pt x="125" y="28"/>
                      <a:pt x="124" y="27"/>
                    </a:cubicBezTo>
                    <a:cubicBezTo>
                      <a:pt x="124" y="28"/>
                      <a:pt x="117" y="25"/>
                      <a:pt x="116" y="26"/>
                    </a:cubicBezTo>
                    <a:close/>
                    <a:moveTo>
                      <a:pt x="133" y="8"/>
                    </a:moveTo>
                    <a:cubicBezTo>
                      <a:pt x="131" y="6"/>
                      <a:pt x="130" y="3"/>
                      <a:pt x="129" y="0"/>
                    </a:cubicBezTo>
                    <a:cubicBezTo>
                      <a:pt x="129" y="1"/>
                      <a:pt x="128" y="1"/>
                      <a:pt x="128" y="1"/>
                    </a:cubicBezTo>
                    <a:cubicBezTo>
                      <a:pt x="130" y="4"/>
                      <a:pt x="133" y="9"/>
                      <a:pt x="135" y="10"/>
                    </a:cubicBezTo>
                    <a:cubicBezTo>
                      <a:pt x="136" y="11"/>
                      <a:pt x="139" y="15"/>
                      <a:pt x="139" y="13"/>
                    </a:cubicBezTo>
                    <a:cubicBezTo>
                      <a:pt x="139" y="11"/>
                      <a:pt x="134" y="9"/>
                      <a:pt x="133" y="8"/>
                    </a:cubicBezTo>
                    <a:close/>
                  </a:path>
                </a:pathLst>
              </a:custGeom>
              <a:grpFill/>
              <a:ln w="7938" cap="flat">
                <a:solidFill>
                  <a:schemeClr val="accent1">
                    <a:lumMod val="50000"/>
                    <a:lumOff val="50000"/>
                  </a:schemeClr>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289" name="Rectangle 288"/>
          <p:cNvSpPr/>
          <p:nvPr/>
        </p:nvSpPr>
        <p:spPr>
          <a:xfrm>
            <a:off x="2534638" y="1724059"/>
            <a:ext cx="2050125" cy="4705316"/>
          </a:xfrm>
          <a:prstGeom prst="rect">
            <a:avLst/>
          </a:prstGeom>
          <a:gradFill flip="none" rotWithShape="1">
            <a:gsLst>
              <a:gs pos="100000">
                <a:schemeClr val="tx2"/>
              </a:gs>
              <a:gs pos="91000">
                <a:schemeClr val="bg1">
                  <a:lumMod val="95000"/>
                </a:schemeClr>
              </a:gs>
              <a:gs pos="9000">
                <a:schemeClr val="bg1">
                  <a:lumMod val="95000"/>
                </a:schemeClr>
              </a:gs>
              <a:gs pos="0">
                <a:schemeClr val="tx2"/>
              </a:gs>
              <a:gs pos="5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TextBox 289"/>
          <p:cNvSpPr txBox="1"/>
          <p:nvPr/>
        </p:nvSpPr>
        <p:spPr>
          <a:xfrm>
            <a:off x="2687025" y="2416534"/>
            <a:ext cx="1745351" cy="600164"/>
          </a:xfrm>
          <a:prstGeom prst="rect">
            <a:avLst/>
          </a:prstGeom>
          <a:noFill/>
        </p:spPr>
        <p:txBody>
          <a:bodyPr wrap="square" lIns="0" rIns="0" rtlCol="0" anchor="ctr" anchorCtr="0">
            <a:spAutoFit/>
          </a:bodyPr>
          <a:lstStyle/>
          <a:p>
            <a:pPr algn="ctr"/>
            <a:r>
              <a:rPr lang="en-US" sz="1100" b="1" dirty="0">
                <a:solidFill>
                  <a:schemeClr val="accent1"/>
                </a:solidFill>
              </a:rPr>
              <a:t>Increase Penetration of the Printer-Based Toner Market</a:t>
            </a:r>
          </a:p>
        </p:txBody>
      </p:sp>
      <p:grpSp>
        <p:nvGrpSpPr>
          <p:cNvPr id="291" name="Group 290"/>
          <p:cNvGrpSpPr/>
          <p:nvPr/>
        </p:nvGrpSpPr>
        <p:grpSpPr>
          <a:xfrm>
            <a:off x="3155259" y="1531353"/>
            <a:ext cx="810655" cy="810655"/>
            <a:chOff x="3239130" y="3427658"/>
            <a:chExt cx="877824" cy="877824"/>
          </a:xfrm>
        </p:grpSpPr>
        <p:grpSp>
          <p:nvGrpSpPr>
            <p:cNvPr id="292" name="Group 291"/>
            <p:cNvGrpSpPr/>
            <p:nvPr/>
          </p:nvGrpSpPr>
          <p:grpSpPr>
            <a:xfrm>
              <a:off x="3239130" y="3427658"/>
              <a:ext cx="877824" cy="877824"/>
              <a:chOff x="2189988" y="3427165"/>
              <a:chExt cx="877824" cy="877824"/>
            </a:xfrm>
          </p:grpSpPr>
          <p:sp>
            <p:nvSpPr>
              <p:cNvPr id="294" name="Freeform 17"/>
              <p:cNvSpPr>
                <a:spLocks/>
              </p:cNvSpPr>
              <p:nvPr/>
            </p:nvSpPr>
            <p:spPr bwMode="auto">
              <a:xfrm>
                <a:off x="2619068" y="3849066"/>
                <a:ext cx="19664" cy="34023"/>
              </a:xfrm>
              <a:custGeom>
                <a:avLst/>
                <a:gdLst>
                  <a:gd name="T0" fmla="*/ 1 w 6"/>
                  <a:gd name="T1" fmla="*/ 0 h 11"/>
                  <a:gd name="T2" fmla="*/ 2 w 6"/>
                  <a:gd name="T3" fmla="*/ 5 h 11"/>
                  <a:gd name="T4" fmla="*/ 6 w 6"/>
                  <a:gd name="T5" fmla="*/ 9 h 11"/>
                  <a:gd name="T6" fmla="*/ 6 w 6"/>
                  <a:gd name="T7" fmla="*/ 2 h 11"/>
                  <a:gd name="T8" fmla="*/ 1 w 6"/>
                  <a:gd name="T9" fmla="*/ 0 h 11"/>
                </a:gdLst>
                <a:ahLst/>
                <a:cxnLst>
                  <a:cxn ang="0">
                    <a:pos x="T0" y="T1"/>
                  </a:cxn>
                  <a:cxn ang="0">
                    <a:pos x="T2" y="T3"/>
                  </a:cxn>
                  <a:cxn ang="0">
                    <a:pos x="T4" y="T5"/>
                  </a:cxn>
                  <a:cxn ang="0">
                    <a:pos x="T6" y="T7"/>
                  </a:cxn>
                  <a:cxn ang="0">
                    <a:pos x="T8" y="T9"/>
                  </a:cxn>
                </a:cxnLst>
                <a:rect l="0" t="0" r="r" b="b"/>
                <a:pathLst>
                  <a:path w="6" h="11">
                    <a:moveTo>
                      <a:pt x="1" y="0"/>
                    </a:moveTo>
                    <a:cubicBezTo>
                      <a:pt x="0" y="0"/>
                      <a:pt x="1" y="3"/>
                      <a:pt x="2" y="5"/>
                    </a:cubicBezTo>
                    <a:cubicBezTo>
                      <a:pt x="3" y="8"/>
                      <a:pt x="6" y="11"/>
                      <a:pt x="6" y="9"/>
                    </a:cubicBezTo>
                    <a:cubicBezTo>
                      <a:pt x="6" y="7"/>
                      <a:pt x="6" y="5"/>
                      <a:pt x="6" y="2"/>
                    </a:cubicBezTo>
                    <a:cubicBezTo>
                      <a:pt x="6" y="0"/>
                      <a:pt x="3" y="0"/>
                      <a:pt x="1"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5" name="Freeform 18"/>
              <p:cNvSpPr>
                <a:spLocks/>
              </p:cNvSpPr>
              <p:nvPr/>
            </p:nvSpPr>
            <p:spPr bwMode="auto">
              <a:xfrm>
                <a:off x="2609892" y="3815042"/>
                <a:ext cx="38017" cy="102070"/>
              </a:xfrm>
              <a:custGeom>
                <a:avLst/>
                <a:gdLst>
                  <a:gd name="T0" fmla="*/ 2 w 12"/>
                  <a:gd name="T1" fmla="*/ 0 h 33"/>
                  <a:gd name="T2" fmla="*/ 1 w 12"/>
                  <a:gd name="T3" fmla="*/ 22 h 33"/>
                  <a:gd name="T4" fmla="*/ 10 w 12"/>
                  <a:gd name="T5" fmla="*/ 33 h 33"/>
                  <a:gd name="T6" fmla="*/ 8 w 12"/>
                  <a:gd name="T7" fmla="*/ 19 h 33"/>
                  <a:gd name="T8" fmla="*/ 2 w 12"/>
                  <a:gd name="T9" fmla="*/ 0 h 33"/>
                </a:gdLst>
                <a:ahLst/>
                <a:cxnLst>
                  <a:cxn ang="0">
                    <a:pos x="T0" y="T1"/>
                  </a:cxn>
                  <a:cxn ang="0">
                    <a:pos x="T2" y="T3"/>
                  </a:cxn>
                  <a:cxn ang="0">
                    <a:pos x="T4" y="T5"/>
                  </a:cxn>
                  <a:cxn ang="0">
                    <a:pos x="T6" y="T7"/>
                  </a:cxn>
                  <a:cxn ang="0">
                    <a:pos x="T8" y="T9"/>
                  </a:cxn>
                </a:cxnLst>
                <a:rect l="0" t="0" r="r" b="b"/>
                <a:pathLst>
                  <a:path w="12" h="33">
                    <a:moveTo>
                      <a:pt x="2" y="0"/>
                    </a:moveTo>
                    <a:cubicBezTo>
                      <a:pt x="0" y="0"/>
                      <a:pt x="0" y="13"/>
                      <a:pt x="1" y="22"/>
                    </a:cubicBezTo>
                    <a:cubicBezTo>
                      <a:pt x="1" y="31"/>
                      <a:pt x="9" y="33"/>
                      <a:pt x="10" y="33"/>
                    </a:cubicBezTo>
                    <a:cubicBezTo>
                      <a:pt x="12" y="32"/>
                      <a:pt x="9" y="26"/>
                      <a:pt x="8" y="19"/>
                    </a:cubicBezTo>
                    <a:cubicBezTo>
                      <a:pt x="7" y="12"/>
                      <a:pt x="4" y="0"/>
                      <a:pt x="2" y="0"/>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6" name="Oval 295"/>
              <p:cNvSpPr/>
              <p:nvPr/>
            </p:nvSpPr>
            <p:spPr>
              <a:xfrm>
                <a:off x="2189988" y="3427165"/>
                <a:ext cx="877824" cy="877824"/>
              </a:xfrm>
              <a:prstGeom prst="ellipse">
                <a:avLst/>
              </a:prstGeom>
              <a:solidFill>
                <a:schemeClr val="accent1"/>
              </a:solidFill>
              <a:ln w="5715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7" name="Oval 296"/>
              <p:cNvSpPr>
                <a:spLocks noChangeAspect="1"/>
              </p:cNvSpPr>
              <p:nvPr/>
            </p:nvSpPr>
            <p:spPr>
              <a:xfrm>
                <a:off x="2304966" y="3542721"/>
                <a:ext cx="647869" cy="646713"/>
              </a:xfrm>
              <a:prstGeom prst="ellipse">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r"/>
                <a:endParaRPr lang="en-US" sz="1000" dirty="0">
                  <a:solidFill>
                    <a:schemeClr val="tx1"/>
                  </a:solidFill>
                </a:endParaRPr>
              </a:p>
            </p:txBody>
          </p:sp>
        </p:grpSp>
        <p:sp>
          <p:nvSpPr>
            <p:cNvPr id="293" name="Freeform 191"/>
            <p:cNvSpPr>
              <a:spLocks noEditPoints="1"/>
            </p:cNvSpPr>
            <p:nvPr/>
          </p:nvSpPr>
          <p:spPr bwMode="auto">
            <a:xfrm>
              <a:off x="3416695" y="3691678"/>
              <a:ext cx="522695" cy="349784"/>
            </a:xfrm>
            <a:custGeom>
              <a:avLst/>
              <a:gdLst>
                <a:gd name="T0" fmla="*/ 696 w 915"/>
                <a:gd name="T1" fmla="*/ 588 h 611"/>
                <a:gd name="T2" fmla="*/ 731 w 915"/>
                <a:gd name="T3" fmla="*/ 506 h 611"/>
                <a:gd name="T4" fmla="*/ 0 w 915"/>
                <a:gd name="T5" fmla="*/ 236 h 611"/>
                <a:gd name="T6" fmla="*/ 28 w 915"/>
                <a:gd name="T7" fmla="*/ 480 h 611"/>
                <a:gd name="T8" fmla="*/ 40 w 915"/>
                <a:gd name="T9" fmla="*/ 536 h 611"/>
                <a:gd name="T10" fmla="*/ 172 w 915"/>
                <a:gd name="T11" fmla="*/ 506 h 611"/>
                <a:gd name="T12" fmla="*/ 44 w 915"/>
                <a:gd name="T13" fmla="*/ 480 h 611"/>
                <a:gd name="T14" fmla="*/ 12 w 915"/>
                <a:gd name="T15" fmla="*/ 248 h 611"/>
                <a:gd name="T16" fmla="*/ 903 w 915"/>
                <a:gd name="T17" fmla="*/ 248 h 611"/>
                <a:gd name="T18" fmla="*/ 870 w 915"/>
                <a:gd name="T19" fmla="*/ 480 h 611"/>
                <a:gd name="T20" fmla="*/ 743 w 915"/>
                <a:gd name="T21" fmla="*/ 506 h 611"/>
                <a:gd name="T22" fmla="*/ 875 w 915"/>
                <a:gd name="T23" fmla="*/ 536 h 611"/>
                <a:gd name="T24" fmla="*/ 886 w 915"/>
                <a:gd name="T25" fmla="*/ 480 h 611"/>
                <a:gd name="T26" fmla="*/ 915 w 915"/>
                <a:gd name="T27" fmla="*/ 236 h 611"/>
                <a:gd name="T28" fmla="*/ 28 w 915"/>
                <a:gd name="T29" fmla="*/ 410 h 611"/>
                <a:gd name="T30" fmla="*/ 108 w 915"/>
                <a:gd name="T31" fmla="*/ 490 h 611"/>
                <a:gd name="T32" fmla="*/ 214 w 915"/>
                <a:gd name="T33" fmla="*/ 403 h 611"/>
                <a:gd name="T34" fmla="*/ 689 w 915"/>
                <a:gd name="T35" fmla="*/ 392 h 611"/>
                <a:gd name="T36" fmla="*/ 700 w 915"/>
                <a:gd name="T37" fmla="*/ 490 h 611"/>
                <a:gd name="T38" fmla="*/ 845 w 915"/>
                <a:gd name="T39" fmla="*/ 480 h 611"/>
                <a:gd name="T40" fmla="*/ 886 w 915"/>
                <a:gd name="T41" fmla="*/ 293 h 611"/>
                <a:gd name="T42" fmla="*/ 28 w 915"/>
                <a:gd name="T43" fmla="*/ 410 h 611"/>
                <a:gd name="T44" fmla="*/ 626 w 915"/>
                <a:gd name="T45" fmla="*/ 11 h 611"/>
                <a:gd name="T46" fmla="*/ 700 w 915"/>
                <a:gd name="T47" fmla="*/ 225 h 611"/>
                <a:gd name="T48" fmla="*/ 638 w 915"/>
                <a:gd name="T49" fmla="*/ 28 h 611"/>
                <a:gd name="T50" fmla="*/ 277 w 915"/>
                <a:gd name="T51" fmla="*/ 0 h 611"/>
                <a:gd name="T52" fmla="*/ 214 w 915"/>
                <a:gd name="T53" fmla="*/ 28 h 611"/>
                <a:gd name="T54" fmla="*/ 288 w 915"/>
                <a:gd name="T55" fmla="*/ 225 h 611"/>
                <a:gd name="T56" fmla="*/ 28 w 915"/>
                <a:gd name="T57" fmla="*/ 260 h 611"/>
                <a:gd name="T58" fmla="*/ 163 w 915"/>
                <a:gd name="T59" fmla="*/ 283 h 611"/>
                <a:gd name="T60" fmla="*/ 28 w 915"/>
                <a:gd name="T61" fmla="*/ 260 h 611"/>
                <a:gd name="T62" fmla="*/ 752 w 915"/>
                <a:gd name="T63" fmla="*/ 260 h 611"/>
                <a:gd name="T64" fmla="*/ 886 w 915"/>
                <a:gd name="T65" fmla="*/ 283 h 611"/>
                <a:gd name="T66" fmla="*/ 174 w 915"/>
                <a:gd name="T67" fmla="*/ 260 h 611"/>
                <a:gd name="T68" fmla="*/ 740 w 915"/>
                <a:gd name="T69" fmla="*/ 283 h 611"/>
                <a:gd name="T70" fmla="*/ 174 w 915"/>
                <a:gd name="T71" fmla="*/ 260 h 611"/>
                <a:gd name="T72" fmla="*/ 161 w 915"/>
                <a:gd name="T73" fmla="*/ 588 h 611"/>
                <a:gd name="T74" fmla="*/ 239 w 915"/>
                <a:gd name="T75" fmla="*/ 506 h 611"/>
                <a:gd name="T76" fmla="*/ 627 w 915"/>
                <a:gd name="T77" fmla="*/ 408 h 611"/>
                <a:gd name="T78" fmla="*/ 238 w 915"/>
                <a:gd name="T79" fmla="*/ 600 h 611"/>
                <a:gd name="T80" fmla="*/ 276 w 915"/>
                <a:gd name="T81" fmla="*/ 408 h 611"/>
                <a:gd name="T82" fmla="*/ 690 w 915"/>
                <a:gd name="T83" fmla="*/ 611 h 611"/>
                <a:gd name="T84" fmla="*/ 627 w 915"/>
                <a:gd name="T85" fmla="*/ 40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5" h="611">
                  <a:moveTo>
                    <a:pt x="675" y="506"/>
                  </a:moveTo>
                  <a:cubicBezTo>
                    <a:pt x="696" y="588"/>
                    <a:pt x="696" y="588"/>
                    <a:pt x="696" y="588"/>
                  </a:cubicBezTo>
                  <a:cubicBezTo>
                    <a:pt x="753" y="588"/>
                    <a:pt x="753" y="588"/>
                    <a:pt x="753" y="588"/>
                  </a:cubicBezTo>
                  <a:cubicBezTo>
                    <a:pt x="731" y="506"/>
                    <a:pt x="731" y="506"/>
                    <a:pt x="731" y="506"/>
                  </a:cubicBezTo>
                  <a:lnTo>
                    <a:pt x="675" y="506"/>
                  </a:lnTo>
                  <a:close/>
                  <a:moveTo>
                    <a:pt x="0" y="236"/>
                  </a:moveTo>
                  <a:cubicBezTo>
                    <a:pt x="0" y="399"/>
                    <a:pt x="0" y="399"/>
                    <a:pt x="0" y="399"/>
                  </a:cubicBezTo>
                  <a:cubicBezTo>
                    <a:pt x="0" y="430"/>
                    <a:pt x="10" y="458"/>
                    <a:pt x="28" y="480"/>
                  </a:cubicBezTo>
                  <a:cubicBezTo>
                    <a:pt x="28" y="525"/>
                    <a:pt x="28" y="525"/>
                    <a:pt x="28" y="525"/>
                  </a:cubicBezTo>
                  <a:cubicBezTo>
                    <a:pt x="28" y="531"/>
                    <a:pt x="33" y="536"/>
                    <a:pt x="40" y="536"/>
                  </a:cubicBezTo>
                  <a:cubicBezTo>
                    <a:pt x="163" y="536"/>
                    <a:pt x="163" y="536"/>
                    <a:pt x="163" y="536"/>
                  </a:cubicBezTo>
                  <a:cubicBezTo>
                    <a:pt x="172" y="506"/>
                    <a:pt x="172" y="506"/>
                    <a:pt x="172" y="506"/>
                  </a:cubicBezTo>
                  <a:cubicBezTo>
                    <a:pt x="108" y="506"/>
                    <a:pt x="108" y="506"/>
                    <a:pt x="108" y="506"/>
                  </a:cubicBezTo>
                  <a:cubicBezTo>
                    <a:pt x="83" y="506"/>
                    <a:pt x="61" y="496"/>
                    <a:pt x="44" y="480"/>
                  </a:cubicBezTo>
                  <a:cubicBezTo>
                    <a:pt x="24" y="460"/>
                    <a:pt x="12" y="431"/>
                    <a:pt x="12" y="399"/>
                  </a:cubicBezTo>
                  <a:cubicBezTo>
                    <a:pt x="12" y="399"/>
                    <a:pt x="12" y="259"/>
                    <a:pt x="12" y="248"/>
                  </a:cubicBezTo>
                  <a:cubicBezTo>
                    <a:pt x="23" y="248"/>
                    <a:pt x="886" y="248"/>
                    <a:pt x="886" y="248"/>
                  </a:cubicBezTo>
                  <a:cubicBezTo>
                    <a:pt x="886" y="248"/>
                    <a:pt x="896" y="248"/>
                    <a:pt x="903" y="248"/>
                  </a:cubicBezTo>
                  <a:cubicBezTo>
                    <a:pt x="903" y="259"/>
                    <a:pt x="903" y="399"/>
                    <a:pt x="903" y="399"/>
                  </a:cubicBezTo>
                  <a:cubicBezTo>
                    <a:pt x="903" y="431"/>
                    <a:pt x="890" y="460"/>
                    <a:pt x="870" y="480"/>
                  </a:cubicBezTo>
                  <a:cubicBezTo>
                    <a:pt x="853" y="496"/>
                    <a:pt x="831" y="506"/>
                    <a:pt x="807" y="506"/>
                  </a:cubicBezTo>
                  <a:cubicBezTo>
                    <a:pt x="743" y="506"/>
                    <a:pt x="743" y="506"/>
                    <a:pt x="743" y="506"/>
                  </a:cubicBezTo>
                  <a:cubicBezTo>
                    <a:pt x="751" y="536"/>
                    <a:pt x="751" y="536"/>
                    <a:pt x="751" y="536"/>
                  </a:cubicBezTo>
                  <a:cubicBezTo>
                    <a:pt x="875" y="536"/>
                    <a:pt x="875" y="536"/>
                    <a:pt x="875" y="536"/>
                  </a:cubicBezTo>
                  <a:cubicBezTo>
                    <a:pt x="881" y="536"/>
                    <a:pt x="886" y="531"/>
                    <a:pt x="886" y="525"/>
                  </a:cubicBezTo>
                  <a:cubicBezTo>
                    <a:pt x="886" y="480"/>
                    <a:pt x="886" y="480"/>
                    <a:pt x="886" y="480"/>
                  </a:cubicBezTo>
                  <a:cubicBezTo>
                    <a:pt x="904" y="458"/>
                    <a:pt x="915" y="430"/>
                    <a:pt x="915" y="399"/>
                  </a:cubicBezTo>
                  <a:cubicBezTo>
                    <a:pt x="915" y="236"/>
                    <a:pt x="915" y="236"/>
                    <a:pt x="915" y="236"/>
                  </a:cubicBezTo>
                  <a:lnTo>
                    <a:pt x="0" y="236"/>
                  </a:lnTo>
                  <a:close/>
                  <a:moveTo>
                    <a:pt x="28" y="410"/>
                  </a:moveTo>
                  <a:cubicBezTo>
                    <a:pt x="28" y="440"/>
                    <a:pt x="45" y="466"/>
                    <a:pt x="69" y="480"/>
                  </a:cubicBezTo>
                  <a:cubicBezTo>
                    <a:pt x="81" y="486"/>
                    <a:pt x="94" y="490"/>
                    <a:pt x="108" y="490"/>
                  </a:cubicBezTo>
                  <a:cubicBezTo>
                    <a:pt x="214" y="490"/>
                    <a:pt x="214" y="490"/>
                    <a:pt x="214" y="490"/>
                  </a:cubicBezTo>
                  <a:cubicBezTo>
                    <a:pt x="214" y="403"/>
                    <a:pt x="214" y="403"/>
                    <a:pt x="214" y="403"/>
                  </a:cubicBezTo>
                  <a:cubicBezTo>
                    <a:pt x="214" y="397"/>
                    <a:pt x="219" y="392"/>
                    <a:pt x="226" y="392"/>
                  </a:cubicBezTo>
                  <a:cubicBezTo>
                    <a:pt x="689" y="392"/>
                    <a:pt x="689" y="392"/>
                    <a:pt x="689" y="392"/>
                  </a:cubicBezTo>
                  <a:cubicBezTo>
                    <a:pt x="695" y="392"/>
                    <a:pt x="700" y="397"/>
                    <a:pt x="700" y="403"/>
                  </a:cubicBezTo>
                  <a:cubicBezTo>
                    <a:pt x="700" y="490"/>
                    <a:pt x="700" y="490"/>
                    <a:pt x="700" y="490"/>
                  </a:cubicBezTo>
                  <a:cubicBezTo>
                    <a:pt x="807" y="490"/>
                    <a:pt x="807" y="490"/>
                    <a:pt x="807" y="490"/>
                  </a:cubicBezTo>
                  <a:cubicBezTo>
                    <a:pt x="821" y="490"/>
                    <a:pt x="834" y="486"/>
                    <a:pt x="845" y="480"/>
                  </a:cubicBezTo>
                  <a:cubicBezTo>
                    <a:pt x="869" y="466"/>
                    <a:pt x="886" y="440"/>
                    <a:pt x="886" y="410"/>
                  </a:cubicBezTo>
                  <a:cubicBezTo>
                    <a:pt x="886" y="293"/>
                    <a:pt x="886" y="293"/>
                    <a:pt x="886" y="293"/>
                  </a:cubicBezTo>
                  <a:cubicBezTo>
                    <a:pt x="28" y="293"/>
                    <a:pt x="28" y="293"/>
                    <a:pt x="28" y="293"/>
                  </a:cubicBezTo>
                  <a:lnTo>
                    <a:pt x="28" y="410"/>
                  </a:lnTo>
                  <a:close/>
                  <a:moveTo>
                    <a:pt x="288" y="11"/>
                  </a:moveTo>
                  <a:cubicBezTo>
                    <a:pt x="626" y="11"/>
                    <a:pt x="626" y="11"/>
                    <a:pt x="626" y="11"/>
                  </a:cubicBezTo>
                  <a:cubicBezTo>
                    <a:pt x="626" y="225"/>
                    <a:pt x="626" y="225"/>
                    <a:pt x="626" y="225"/>
                  </a:cubicBezTo>
                  <a:cubicBezTo>
                    <a:pt x="700" y="225"/>
                    <a:pt x="700" y="225"/>
                    <a:pt x="700" y="225"/>
                  </a:cubicBezTo>
                  <a:cubicBezTo>
                    <a:pt x="700" y="28"/>
                    <a:pt x="700" y="28"/>
                    <a:pt x="700" y="28"/>
                  </a:cubicBezTo>
                  <a:cubicBezTo>
                    <a:pt x="638" y="28"/>
                    <a:pt x="638" y="28"/>
                    <a:pt x="638" y="28"/>
                  </a:cubicBezTo>
                  <a:cubicBezTo>
                    <a:pt x="638" y="0"/>
                    <a:pt x="638" y="0"/>
                    <a:pt x="638" y="0"/>
                  </a:cubicBezTo>
                  <a:cubicBezTo>
                    <a:pt x="277" y="0"/>
                    <a:pt x="277" y="0"/>
                    <a:pt x="277" y="0"/>
                  </a:cubicBezTo>
                  <a:cubicBezTo>
                    <a:pt x="277" y="28"/>
                    <a:pt x="277" y="28"/>
                    <a:pt x="277" y="28"/>
                  </a:cubicBezTo>
                  <a:cubicBezTo>
                    <a:pt x="214" y="28"/>
                    <a:pt x="214" y="28"/>
                    <a:pt x="214" y="28"/>
                  </a:cubicBezTo>
                  <a:cubicBezTo>
                    <a:pt x="214" y="225"/>
                    <a:pt x="214" y="225"/>
                    <a:pt x="214" y="225"/>
                  </a:cubicBezTo>
                  <a:cubicBezTo>
                    <a:pt x="288" y="225"/>
                    <a:pt x="288" y="225"/>
                    <a:pt x="288" y="225"/>
                  </a:cubicBezTo>
                  <a:lnTo>
                    <a:pt x="288" y="11"/>
                  </a:lnTo>
                  <a:close/>
                  <a:moveTo>
                    <a:pt x="28" y="260"/>
                  </a:moveTo>
                  <a:cubicBezTo>
                    <a:pt x="28" y="283"/>
                    <a:pt x="28" y="283"/>
                    <a:pt x="28" y="283"/>
                  </a:cubicBezTo>
                  <a:cubicBezTo>
                    <a:pt x="163" y="283"/>
                    <a:pt x="163" y="283"/>
                    <a:pt x="163" y="283"/>
                  </a:cubicBezTo>
                  <a:cubicBezTo>
                    <a:pt x="163" y="260"/>
                    <a:pt x="163" y="260"/>
                    <a:pt x="163" y="260"/>
                  </a:cubicBezTo>
                  <a:lnTo>
                    <a:pt x="28" y="260"/>
                  </a:lnTo>
                  <a:close/>
                  <a:moveTo>
                    <a:pt x="886" y="260"/>
                  </a:moveTo>
                  <a:cubicBezTo>
                    <a:pt x="752" y="260"/>
                    <a:pt x="752" y="260"/>
                    <a:pt x="752" y="260"/>
                  </a:cubicBezTo>
                  <a:cubicBezTo>
                    <a:pt x="752" y="283"/>
                    <a:pt x="752" y="283"/>
                    <a:pt x="752" y="283"/>
                  </a:cubicBezTo>
                  <a:cubicBezTo>
                    <a:pt x="886" y="283"/>
                    <a:pt x="886" y="283"/>
                    <a:pt x="886" y="283"/>
                  </a:cubicBezTo>
                  <a:lnTo>
                    <a:pt x="886" y="260"/>
                  </a:lnTo>
                  <a:close/>
                  <a:moveTo>
                    <a:pt x="174" y="260"/>
                  </a:moveTo>
                  <a:cubicBezTo>
                    <a:pt x="174" y="283"/>
                    <a:pt x="174" y="283"/>
                    <a:pt x="174" y="283"/>
                  </a:cubicBezTo>
                  <a:cubicBezTo>
                    <a:pt x="740" y="283"/>
                    <a:pt x="740" y="283"/>
                    <a:pt x="740" y="283"/>
                  </a:cubicBezTo>
                  <a:cubicBezTo>
                    <a:pt x="740" y="260"/>
                    <a:pt x="740" y="260"/>
                    <a:pt x="740" y="260"/>
                  </a:cubicBezTo>
                  <a:lnTo>
                    <a:pt x="174" y="260"/>
                  </a:lnTo>
                  <a:close/>
                  <a:moveTo>
                    <a:pt x="183" y="506"/>
                  </a:moveTo>
                  <a:cubicBezTo>
                    <a:pt x="161" y="588"/>
                    <a:pt x="161" y="588"/>
                    <a:pt x="161" y="588"/>
                  </a:cubicBezTo>
                  <a:cubicBezTo>
                    <a:pt x="218" y="588"/>
                    <a:pt x="218" y="588"/>
                    <a:pt x="218" y="588"/>
                  </a:cubicBezTo>
                  <a:cubicBezTo>
                    <a:pt x="239" y="506"/>
                    <a:pt x="239" y="506"/>
                    <a:pt x="239" y="506"/>
                  </a:cubicBezTo>
                  <a:lnTo>
                    <a:pt x="183" y="506"/>
                  </a:lnTo>
                  <a:close/>
                  <a:moveTo>
                    <a:pt x="627" y="408"/>
                  </a:moveTo>
                  <a:cubicBezTo>
                    <a:pt x="627" y="408"/>
                    <a:pt x="673" y="587"/>
                    <a:pt x="676" y="600"/>
                  </a:cubicBezTo>
                  <a:cubicBezTo>
                    <a:pt x="238" y="600"/>
                    <a:pt x="238" y="600"/>
                    <a:pt x="238" y="600"/>
                  </a:cubicBezTo>
                  <a:cubicBezTo>
                    <a:pt x="242" y="587"/>
                    <a:pt x="288" y="408"/>
                    <a:pt x="288" y="408"/>
                  </a:cubicBezTo>
                  <a:cubicBezTo>
                    <a:pt x="276" y="408"/>
                    <a:pt x="276" y="408"/>
                    <a:pt x="276" y="408"/>
                  </a:cubicBezTo>
                  <a:cubicBezTo>
                    <a:pt x="224" y="611"/>
                    <a:pt x="224" y="611"/>
                    <a:pt x="224" y="611"/>
                  </a:cubicBezTo>
                  <a:cubicBezTo>
                    <a:pt x="690" y="611"/>
                    <a:pt x="690" y="611"/>
                    <a:pt x="690" y="611"/>
                  </a:cubicBezTo>
                  <a:cubicBezTo>
                    <a:pt x="638" y="408"/>
                    <a:pt x="638" y="408"/>
                    <a:pt x="638" y="408"/>
                  </a:cubicBezTo>
                  <a:lnTo>
                    <a:pt x="627" y="408"/>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ltLang="ja-JP" dirty="0"/>
            </a:p>
          </p:txBody>
        </p:sp>
      </p:grpSp>
      <p:grpSp>
        <p:nvGrpSpPr>
          <p:cNvPr id="298" name="Group 297"/>
          <p:cNvGrpSpPr/>
          <p:nvPr/>
        </p:nvGrpSpPr>
        <p:grpSpPr>
          <a:xfrm>
            <a:off x="444217" y="5858997"/>
            <a:ext cx="1975921" cy="515784"/>
            <a:chOff x="368017" y="4352027"/>
            <a:chExt cx="2049639" cy="515784"/>
          </a:xfrm>
        </p:grpSpPr>
        <p:grpSp>
          <p:nvGrpSpPr>
            <p:cNvPr id="299" name="Group 298"/>
            <p:cNvGrpSpPr/>
            <p:nvPr/>
          </p:nvGrpSpPr>
          <p:grpSpPr>
            <a:xfrm>
              <a:off x="910512" y="4352027"/>
              <a:ext cx="1507144" cy="515784"/>
              <a:chOff x="288924" y="2914350"/>
              <a:chExt cx="1950107" cy="515784"/>
            </a:xfrm>
          </p:grpSpPr>
          <p:sp>
            <p:nvSpPr>
              <p:cNvPr id="308" name="TextBox 307"/>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4-5%</a:t>
                </a:r>
              </a:p>
            </p:txBody>
          </p:sp>
          <p:sp>
            <p:nvSpPr>
              <p:cNvPr id="309" name="TextBox 308"/>
              <p:cNvSpPr txBox="1"/>
              <p:nvPr/>
            </p:nvSpPr>
            <p:spPr>
              <a:xfrm>
                <a:off x="288924" y="315313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Projected CAGR </a:t>
                </a:r>
                <a:br>
                  <a:rPr lang="en-US" dirty="0">
                    <a:solidFill>
                      <a:schemeClr val="tx1"/>
                    </a:solidFill>
                  </a:rPr>
                </a:br>
                <a:r>
                  <a:rPr lang="en-US" dirty="0">
                    <a:solidFill>
                      <a:schemeClr val="tx1"/>
                    </a:solidFill>
                  </a:rPr>
                  <a:t>through 2020 </a:t>
                </a:r>
              </a:p>
            </p:txBody>
          </p:sp>
        </p:grpSp>
        <p:grpSp>
          <p:nvGrpSpPr>
            <p:cNvPr id="300" name="Group 299"/>
            <p:cNvGrpSpPr/>
            <p:nvPr/>
          </p:nvGrpSpPr>
          <p:grpSpPr>
            <a:xfrm>
              <a:off x="368017" y="4394362"/>
              <a:ext cx="365760" cy="365760"/>
              <a:chOff x="6919913" y="5016501"/>
              <a:chExt cx="889000" cy="917575"/>
            </a:xfrm>
            <a:solidFill>
              <a:schemeClr val="accent6"/>
            </a:solidFill>
          </p:grpSpPr>
          <p:sp>
            <p:nvSpPr>
              <p:cNvPr id="301" name="Freeform 21"/>
              <p:cNvSpPr>
                <a:spLocks/>
              </p:cNvSpPr>
              <p:nvPr/>
            </p:nvSpPr>
            <p:spPr bwMode="auto">
              <a:xfrm>
                <a:off x="6919913" y="5262563"/>
                <a:ext cx="889000" cy="390525"/>
              </a:xfrm>
              <a:custGeom>
                <a:avLst/>
                <a:gdLst>
                  <a:gd name="T0" fmla="*/ 112 w 237"/>
                  <a:gd name="T1" fmla="*/ 86 h 104"/>
                  <a:gd name="T2" fmla="*/ 207 w 237"/>
                  <a:gd name="T3" fmla="*/ 15 h 104"/>
                  <a:gd name="T4" fmla="*/ 207 w 237"/>
                  <a:gd name="T5" fmla="*/ 15 h 104"/>
                  <a:gd name="T6" fmla="*/ 194 w 237"/>
                  <a:gd name="T7" fmla="*/ 14 h 104"/>
                  <a:gd name="T8" fmla="*/ 187 w 237"/>
                  <a:gd name="T9" fmla="*/ 4 h 104"/>
                  <a:gd name="T10" fmla="*/ 194 w 237"/>
                  <a:gd name="T11" fmla="*/ 0 h 104"/>
                  <a:gd name="T12" fmla="*/ 220 w 237"/>
                  <a:gd name="T13" fmla="*/ 1 h 104"/>
                  <a:gd name="T14" fmla="*/ 228 w 237"/>
                  <a:gd name="T15" fmla="*/ 2 h 104"/>
                  <a:gd name="T16" fmla="*/ 235 w 237"/>
                  <a:gd name="T17" fmla="*/ 12 h 104"/>
                  <a:gd name="T18" fmla="*/ 223 w 237"/>
                  <a:gd name="T19" fmla="*/ 45 h 104"/>
                  <a:gd name="T20" fmla="*/ 214 w 237"/>
                  <a:gd name="T21" fmla="*/ 49 h 104"/>
                  <a:gd name="T22" fmla="*/ 210 w 237"/>
                  <a:gd name="T23" fmla="*/ 40 h 104"/>
                  <a:gd name="T24" fmla="*/ 213 w 237"/>
                  <a:gd name="T25" fmla="*/ 29 h 104"/>
                  <a:gd name="T26" fmla="*/ 206 w 237"/>
                  <a:gd name="T27" fmla="*/ 34 h 104"/>
                  <a:gd name="T28" fmla="*/ 116 w 237"/>
                  <a:gd name="T29" fmla="*/ 100 h 104"/>
                  <a:gd name="T30" fmla="*/ 103 w 237"/>
                  <a:gd name="T31" fmla="*/ 98 h 104"/>
                  <a:gd name="T32" fmla="*/ 61 w 237"/>
                  <a:gd name="T33" fmla="*/ 40 h 104"/>
                  <a:gd name="T34" fmla="*/ 58 w 237"/>
                  <a:gd name="T35" fmla="*/ 37 h 104"/>
                  <a:gd name="T36" fmla="*/ 0 w 237"/>
                  <a:gd name="T37" fmla="*/ 80 h 104"/>
                  <a:gd name="T38" fmla="*/ 0 w 237"/>
                  <a:gd name="T39" fmla="*/ 64 h 104"/>
                  <a:gd name="T40" fmla="*/ 2 w 237"/>
                  <a:gd name="T41" fmla="*/ 61 h 104"/>
                  <a:gd name="T42" fmla="*/ 55 w 237"/>
                  <a:gd name="T43" fmla="*/ 22 h 104"/>
                  <a:gd name="T44" fmla="*/ 66 w 237"/>
                  <a:gd name="T45" fmla="*/ 24 h 104"/>
                  <a:gd name="T46" fmla="*/ 109 w 237"/>
                  <a:gd name="T47" fmla="*/ 82 h 104"/>
                  <a:gd name="T48" fmla="*/ 112 w 237"/>
                  <a:gd name="T49" fmla="*/ 8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104">
                    <a:moveTo>
                      <a:pt x="112" y="86"/>
                    </a:moveTo>
                    <a:cubicBezTo>
                      <a:pt x="144" y="62"/>
                      <a:pt x="176" y="39"/>
                      <a:pt x="207" y="15"/>
                    </a:cubicBezTo>
                    <a:cubicBezTo>
                      <a:pt x="207" y="15"/>
                      <a:pt x="207" y="15"/>
                      <a:pt x="207" y="15"/>
                    </a:cubicBezTo>
                    <a:cubicBezTo>
                      <a:pt x="203" y="15"/>
                      <a:pt x="198" y="14"/>
                      <a:pt x="194" y="14"/>
                    </a:cubicBezTo>
                    <a:cubicBezTo>
                      <a:pt x="188" y="14"/>
                      <a:pt x="185" y="9"/>
                      <a:pt x="187" y="4"/>
                    </a:cubicBezTo>
                    <a:cubicBezTo>
                      <a:pt x="188" y="1"/>
                      <a:pt x="191" y="0"/>
                      <a:pt x="194" y="0"/>
                    </a:cubicBezTo>
                    <a:cubicBezTo>
                      <a:pt x="203" y="0"/>
                      <a:pt x="211" y="1"/>
                      <a:pt x="220" y="1"/>
                    </a:cubicBezTo>
                    <a:cubicBezTo>
                      <a:pt x="223" y="1"/>
                      <a:pt x="225" y="2"/>
                      <a:pt x="228" y="2"/>
                    </a:cubicBezTo>
                    <a:cubicBezTo>
                      <a:pt x="234" y="2"/>
                      <a:pt x="237" y="6"/>
                      <a:pt x="235" y="12"/>
                    </a:cubicBezTo>
                    <a:cubicBezTo>
                      <a:pt x="231" y="23"/>
                      <a:pt x="227" y="34"/>
                      <a:pt x="223" y="45"/>
                    </a:cubicBezTo>
                    <a:cubicBezTo>
                      <a:pt x="221" y="49"/>
                      <a:pt x="218" y="50"/>
                      <a:pt x="214" y="49"/>
                    </a:cubicBezTo>
                    <a:cubicBezTo>
                      <a:pt x="210" y="48"/>
                      <a:pt x="208" y="44"/>
                      <a:pt x="210" y="40"/>
                    </a:cubicBezTo>
                    <a:cubicBezTo>
                      <a:pt x="211" y="36"/>
                      <a:pt x="212" y="33"/>
                      <a:pt x="213" y="29"/>
                    </a:cubicBezTo>
                    <a:cubicBezTo>
                      <a:pt x="211" y="31"/>
                      <a:pt x="208" y="33"/>
                      <a:pt x="206" y="34"/>
                    </a:cubicBezTo>
                    <a:cubicBezTo>
                      <a:pt x="176" y="56"/>
                      <a:pt x="146" y="78"/>
                      <a:pt x="116" y="100"/>
                    </a:cubicBezTo>
                    <a:cubicBezTo>
                      <a:pt x="111" y="104"/>
                      <a:pt x="107" y="104"/>
                      <a:pt x="103" y="98"/>
                    </a:cubicBezTo>
                    <a:cubicBezTo>
                      <a:pt x="89" y="79"/>
                      <a:pt x="75" y="60"/>
                      <a:pt x="61" y="40"/>
                    </a:cubicBezTo>
                    <a:cubicBezTo>
                      <a:pt x="60" y="39"/>
                      <a:pt x="59" y="38"/>
                      <a:pt x="58" y="37"/>
                    </a:cubicBezTo>
                    <a:cubicBezTo>
                      <a:pt x="39" y="51"/>
                      <a:pt x="20" y="65"/>
                      <a:pt x="0" y="80"/>
                    </a:cubicBezTo>
                    <a:cubicBezTo>
                      <a:pt x="0" y="74"/>
                      <a:pt x="0" y="69"/>
                      <a:pt x="0" y="64"/>
                    </a:cubicBezTo>
                    <a:cubicBezTo>
                      <a:pt x="0" y="63"/>
                      <a:pt x="1" y="62"/>
                      <a:pt x="2" y="61"/>
                    </a:cubicBezTo>
                    <a:cubicBezTo>
                      <a:pt x="19" y="48"/>
                      <a:pt x="37" y="35"/>
                      <a:pt x="55" y="22"/>
                    </a:cubicBezTo>
                    <a:cubicBezTo>
                      <a:pt x="59" y="19"/>
                      <a:pt x="63" y="20"/>
                      <a:pt x="66" y="24"/>
                    </a:cubicBezTo>
                    <a:cubicBezTo>
                      <a:pt x="80" y="43"/>
                      <a:pt x="95" y="62"/>
                      <a:pt x="109" y="82"/>
                    </a:cubicBezTo>
                    <a:cubicBezTo>
                      <a:pt x="110" y="83"/>
                      <a:pt x="111" y="84"/>
                      <a:pt x="11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2" name="Freeform 22"/>
              <p:cNvSpPr>
                <a:spLocks/>
              </p:cNvSpPr>
              <p:nvPr/>
            </p:nvSpPr>
            <p:spPr bwMode="auto">
              <a:xfrm>
                <a:off x="7662863" y="5413376"/>
                <a:ext cx="141287" cy="520700"/>
              </a:xfrm>
              <a:custGeom>
                <a:avLst/>
                <a:gdLst>
                  <a:gd name="T0" fmla="*/ 4 w 38"/>
                  <a:gd name="T1" fmla="*/ 10 h 139"/>
                  <a:gd name="T2" fmla="*/ 14 w 38"/>
                  <a:gd name="T3" fmla="*/ 19 h 139"/>
                  <a:gd name="T4" fmla="*/ 35 w 38"/>
                  <a:gd name="T5" fmla="*/ 8 h 139"/>
                  <a:gd name="T6" fmla="*/ 38 w 38"/>
                  <a:gd name="T7" fmla="*/ 0 h 139"/>
                  <a:gd name="T8" fmla="*/ 38 w 38"/>
                  <a:gd name="T9" fmla="*/ 139 h 139"/>
                  <a:gd name="T10" fmla="*/ 0 w 38"/>
                  <a:gd name="T11" fmla="*/ 139 h 139"/>
                  <a:gd name="T12" fmla="*/ 0 w 38"/>
                  <a:gd name="T13" fmla="*/ 136 h 139"/>
                  <a:gd name="T14" fmla="*/ 0 w 38"/>
                  <a:gd name="T15" fmla="*/ 17 h 139"/>
                  <a:gd name="T16" fmla="*/ 4 w 38"/>
                  <a:gd name="T17" fmla="*/ 1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9">
                    <a:moveTo>
                      <a:pt x="4" y="10"/>
                    </a:moveTo>
                    <a:cubicBezTo>
                      <a:pt x="6" y="14"/>
                      <a:pt x="10" y="17"/>
                      <a:pt x="14" y="19"/>
                    </a:cubicBezTo>
                    <a:cubicBezTo>
                      <a:pt x="23" y="21"/>
                      <a:pt x="31" y="17"/>
                      <a:pt x="35" y="8"/>
                    </a:cubicBezTo>
                    <a:cubicBezTo>
                      <a:pt x="36" y="6"/>
                      <a:pt x="37" y="3"/>
                      <a:pt x="38" y="0"/>
                    </a:cubicBezTo>
                    <a:cubicBezTo>
                      <a:pt x="38" y="47"/>
                      <a:pt x="38" y="93"/>
                      <a:pt x="38" y="139"/>
                    </a:cubicBezTo>
                    <a:cubicBezTo>
                      <a:pt x="25" y="139"/>
                      <a:pt x="13" y="139"/>
                      <a:pt x="0" y="139"/>
                    </a:cubicBezTo>
                    <a:cubicBezTo>
                      <a:pt x="0" y="138"/>
                      <a:pt x="0" y="137"/>
                      <a:pt x="0" y="136"/>
                    </a:cubicBezTo>
                    <a:cubicBezTo>
                      <a:pt x="0" y="96"/>
                      <a:pt x="0" y="56"/>
                      <a:pt x="0" y="17"/>
                    </a:cubicBezTo>
                    <a:cubicBezTo>
                      <a:pt x="0" y="13"/>
                      <a:pt x="1"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3" name="Freeform 23"/>
              <p:cNvSpPr>
                <a:spLocks/>
              </p:cNvSpPr>
              <p:nvPr/>
            </p:nvSpPr>
            <p:spPr bwMode="auto">
              <a:xfrm>
                <a:off x="7099300" y="5454651"/>
                <a:ext cx="153987" cy="479425"/>
              </a:xfrm>
              <a:custGeom>
                <a:avLst/>
                <a:gdLst>
                  <a:gd name="T0" fmla="*/ 41 w 41"/>
                  <a:gd name="T1" fmla="*/ 128 h 128"/>
                  <a:gd name="T2" fmla="*/ 1 w 41"/>
                  <a:gd name="T3" fmla="*/ 128 h 128"/>
                  <a:gd name="T4" fmla="*/ 1 w 41"/>
                  <a:gd name="T5" fmla="*/ 125 h 128"/>
                  <a:gd name="T6" fmla="*/ 0 w 41"/>
                  <a:gd name="T7" fmla="*/ 10 h 128"/>
                  <a:gd name="T8" fmla="*/ 4 w 41"/>
                  <a:gd name="T9" fmla="*/ 4 h 128"/>
                  <a:gd name="T10" fmla="*/ 8 w 41"/>
                  <a:gd name="T11" fmla="*/ 0 h 128"/>
                  <a:gd name="T12" fmla="*/ 10 w 41"/>
                  <a:gd name="T13" fmla="*/ 2 h 128"/>
                  <a:gd name="T14" fmla="*/ 39 w 41"/>
                  <a:gd name="T15" fmla="*/ 42 h 128"/>
                  <a:gd name="T16" fmla="*/ 41 w 41"/>
                  <a:gd name="T17" fmla="*/ 46 h 128"/>
                  <a:gd name="T18" fmla="*/ 41 w 41"/>
                  <a:gd name="T19" fmla="*/ 126 h 128"/>
                  <a:gd name="T20" fmla="*/ 41 w 41"/>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28">
                    <a:moveTo>
                      <a:pt x="41" y="128"/>
                    </a:moveTo>
                    <a:cubicBezTo>
                      <a:pt x="27" y="128"/>
                      <a:pt x="14" y="128"/>
                      <a:pt x="1" y="128"/>
                    </a:cubicBezTo>
                    <a:cubicBezTo>
                      <a:pt x="1" y="127"/>
                      <a:pt x="1" y="126"/>
                      <a:pt x="1" y="125"/>
                    </a:cubicBezTo>
                    <a:cubicBezTo>
                      <a:pt x="1" y="87"/>
                      <a:pt x="1" y="48"/>
                      <a:pt x="0" y="10"/>
                    </a:cubicBezTo>
                    <a:cubicBezTo>
                      <a:pt x="0" y="7"/>
                      <a:pt x="1" y="5"/>
                      <a:pt x="4" y="4"/>
                    </a:cubicBezTo>
                    <a:cubicBezTo>
                      <a:pt x="5" y="2"/>
                      <a:pt x="7" y="1"/>
                      <a:pt x="8" y="0"/>
                    </a:cubicBezTo>
                    <a:cubicBezTo>
                      <a:pt x="9" y="1"/>
                      <a:pt x="10" y="2"/>
                      <a:pt x="10" y="2"/>
                    </a:cubicBezTo>
                    <a:cubicBezTo>
                      <a:pt x="20" y="16"/>
                      <a:pt x="29" y="29"/>
                      <a:pt x="39" y="42"/>
                    </a:cubicBezTo>
                    <a:cubicBezTo>
                      <a:pt x="40" y="43"/>
                      <a:pt x="41" y="45"/>
                      <a:pt x="41" y="46"/>
                    </a:cubicBezTo>
                    <a:cubicBezTo>
                      <a:pt x="41" y="73"/>
                      <a:pt x="41" y="100"/>
                      <a:pt x="41" y="126"/>
                    </a:cubicBezTo>
                    <a:cubicBezTo>
                      <a:pt x="41" y="127"/>
                      <a:pt x="41" y="127"/>
                      <a:pt x="4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4" name="Freeform 24"/>
              <p:cNvSpPr>
                <a:spLocks/>
              </p:cNvSpPr>
              <p:nvPr/>
            </p:nvSpPr>
            <p:spPr bwMode="auto">
              <a:xfrm>
                <a:off x="7470775" y="5491163"/>
                <a:ext cx="153987" cy="442913"/>
              </a:xfrm>
              <a:custGeom>
                <a:avLst/>
                <a:gdLst>
                  <a:gd name="T0" fmla="*/ 41 w 41"/>
                  <a:gd name="T1" fmla="*/ 118 h 118"/>
                  <a:gd name="T2" fmla="*/ 0 w 41"/>
                  <a:gd name="T3" fmla="*/ 118 h 118"/>
                  <a:gd name="T4" fmla="*/ 0 w 41"/>
                  <a:gd name="T5" fmla="*/ 115 h 118"/>
                  <a:gd name="T6" fmla="*/ 0 w 41"/>
                  <a:gd name="T7" fmla="*/ 32 h 118"/>
                  <a:gd name="T8" fmla="*/ 2 w 41"/>
                  <a:gd name="T9" fmla="*/ 28 h 118"/>
                  <a:gd name="T10" fmla="*/ 39 w 41"/>
                  <a:gd name="T11" fmla="*/ 1 h 118"/>
                  <a:gd name="T12" fmla="*/ 41 w 41"/>
                  <a:gd name="T13" fmla="*/ 0 h 118"/>
                  <a:gd name="T14" fmla="*/ 41 w 41"/>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18">
                    <a:moveTo>
                      <a:pt x="41" y="118"/>
                    </a:moveTo>
                    <a:cubicBezTo>
                      <a:pt x="27" y="118"/>
                      <a:pt x="14" y="118"/>
                      <a:pt x="0" y="118"/>
                    </a:cubicBezTo>
                    <a:cubicBezTo>
                      <a:pt x="0" y="117"/>
                      <a:pt x="0" y="116"/>
                      <a:pt x="0" y="115"/>
                    </a:cubicBezTo>
                    <a:cubicBezTo>
                      <a:pt x="0" y="87"/>
                      <a:pt x="0" y="60"/>
                      <a:pt x="0" y="32"/>
                    </a:cubicBezTo>
                    <a:cubicBezTo>
                      <a:pt x="0" y="31"/>
                      <a:pt x="1" y="29"/>
                      <a:pt x="2" y="28"/>
                    </a:cubicBezTo>
                    <a:cubicBezTo>
                      <a:pt x="14" y="19"/>
                      <a:pt x="27" y="10"/>
                      <a:pt x="39" y="1"/>
                    </a:cubicBezTo>
                    <a:cubicBezTo>
                      <a:pt x="40" y="0"/>
                      <a:pt x="40" y="0"/>
                      <a:pt x="41" y="0"/>
                    </a:cubicBezTo>
                    <a:cubicBezTo>
                      <a:pt x="41" y="39"/>
                      <a:pt x="41" y="79"/>
                      <a:pt x="4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5"/>
              <p:cNvSpPr>
                <a:spLocks/>
              </p:cNvSpPr>
              <p:nvPr/>
            </p:nvSpPr>
            <p:spPr bwMode="auto">
              <a:xfrm>
                <a:off x="6919913" y="5503863"/>
                <a:ext cx="142875" cy="430213"/>
              </a:xfrm>
              <a:custGeom>
                <a:avLst/>
                <a:gdLst>
                  <a:gd name="T0" fmla="*/ 38 w 38"/>
                  <a:gd name="T1" fmla="*/ 0 h 115"/>
                  <a:gd name="T2" fmla="*/ 38 w 38"/>
                  <a:gd name="T3" fmla="*/ 115 h 115"/>
                  <a:gd name="T4" fmla="*/ 0 w 38"/>
                  <a:gd name="T5" fmla="*/ 115 h 115"/>
                  <a:gd name="T6" fmla="*/ 0 w 38"/>
                  <a:gd name="T7" fmla="*/ 112 h 115"/>
                  <a:gd name="T8" fmla="*/ 0 w 38"/>
                  <a:gd name="T9" fmla="*/ 31 h 115"/>
                  <a:gd name="T10" fmla="*/ 2 w 38"/>
                  <a:gd name="T11" fmla="*/ 27 h 115"/>
                  <a:gd name="T12" fmla="*/ 36 w 38"/>
                  <a:gd name="T13" fmla="*/ 2 h 115"/>
                  <a:gd name="T14" fmla="*/ 38 w 3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15">
                    <a:moveTo>
                      <a:pt x="38" y="0"/>
                    </a:moveTo>
                    <a:cubicBezTo>
                      <a:pt x="38" y="39"/>
                      <a:pt x="38" y="77"/>
                      <a:pt x="38" y="115"/>
                    </a:cubicBezTo>
                    <a:cubicBezTo>
                      <a:pt x="26" y="115"/>
                      <a:pt x="13" y="115"/>
                      <a:pt x="0" y="115"/>
                    </a:cubicBezTo>
                    <a:cubicBezTo>
                      <a:pt x="0" y="114"/>
                      <a:pt x="0" y="113"/>
                      <a:pt x="0" y="112"/>
                    </a:cubicBezTo>
                    <a:cubicBezTo>
                      <a:pt x="0" y="85"/>
                      <a:pt x="0" y="58"/>
                      <a:pt x="0" y="31"/>
                    </a:cubicBezTo>
                    <a:cubicBezTo>
                      <a:pt x="0" y="29"/>
                      <a:pt x="0" y="28"/>
                      <a:pt x="2" y="27"/>
                    </a:cubicBezTo>
                    <a:cubicBezTo>
                      <a:pt x="14" y="18"/>
                      <a:pt x="25" y="10"/>
                      <a:pt x="36" y="2"/>
                    </a:cubicBezTo>
                    <a:cubicBezTo>
                      <a:pt x="37" y="1"/>
                      <a:pt x="37"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6"/>
              <p:cNvSpPr>
                <a:spLocks/>
              </p:cNvSpPr>
              <p:nvPr/>
            </p:nvSpPr>
            <p:spPr bwMode="auto">
              <a:xfrm>
                <a:off x="7242175" y="5016501"/>
                <a:ext cx="255587" cy="358775"/>
              </a:xfrm>
              <a:custGeom>
                <a:avLst/>
                <a:gdLst>
                  <a:gd name="T0" fmla="*/ 64 w 68"/>
                  <a:gd name="T1" fmla="*/ 14 h 96"/>
                  <a:gd name="T2" fmla="*/ 57 w 68"/>
                  <a:gd name="T3" fmla="*/ 30 h 96"/>
                  <a:gd name="T4" fmla="*/ 42 w 68"/>
                  <a:gd name="T5" fmla="*/ 25 h 96"/>
                  <a:gd name="T6" fmla="*/ 32 w 68"/>
                  <a:gd name="T7" fmla="*/ 25 h 96"/>
                  <a:gd name="T8" fmla="*/ 27 w 68"/>
                  <a:gd name="T9" fmla="*/ 28 h 96"/>
                  <a:gd name="T10" fmla="*/ 30 w 68"/>
                  <a:gd name="T11" fmla="*/ 33 h 96"/>
                  <a:gd name="T12" fmla="*/ 42 w 68"/>
                  <a:gd name="T13" fmla="*/ 39 h 96"/>
                  <a:gd name="T14" fmla="*/ 56 w 68"/>
                  <a:gd name="T15" fmla="*/ 46 h 96"/>
                  <a:gd name="T16" fmla="*/ 53 w 68"/>
                  <a:gd name="T17" fmla="*/ 81 h 96"/>
                  <a:gd name="T18" fmla="*/ 42 w 68"/>
                  <a:gd name="T19" fmla="*/ 86 h 96"/>
                  <a:gd name="T20" fmla="*/ 42 w 68"/>
                  <a:gd name="T21" fmla="*/ 96 h 96"/>
                  <a:gd name="T22" fmla="*/ 30 w 68"/>
                  <a:gd name="T23" fmla="*/ 96 h 96"/>
                  <a:gd name="T24" fmla="*/ 30 w 68"/>
                  <a:gd name="T25" fmla="*/ 86 h 96"/>
                  <a:gd name="T26" fmla="*/ 16 w 68"/>
                  <a:gd name="T27" fmla="*/ 83 h 96"/>
                  <a:gd name="T28" fmla="*/ 5 w 68"/>
                  <a:gd name="T29" fmla="*/ 70 h 96"/>
                  <a:gd name="T30" fmla="*/ 5 w 68"/>
                  <a:gd name="T31" fmla="*/ 61 h 96"/>
                  <a:gd name="T32" fmla="*/ 9 w 68"/>
                  <a:gd name="T33" fmla="*/ 63 h 96"/>
                  <a:gd name="T34" fmla="*/ 30 w 68"/>
                  <a:gd name="T35" fmla="*/ 69 h 96"/>
                  <a:gd name="T36" fmla="*/ 38 w 68"/>
                  <a:gd name="T37" fmla="*/ 68 h 96"/>
                  <a:gd name="T38" fmla="*/ 42 w 68"/>
                  <a:gd name="T39" fmla="*/ 65 h 96"/>
                  <a:gd name="T40" fmla="*/ 40 w 68"/>
                  <a:gd name="T41" fmla="*/ 60 h 96"/>
                  <a:gd name="T42" fmla="*/ 26 w 68"/>
                  <a:gd name="T43" fmla="*/ 54 h 96"/>
                  <a:gd name="T44" fmla="*/ 11 w 68"/>
                  <a:gd name="T45" fmla="*/ 45 h 96"/>
                  <a:gd name="T46" fmla="*/ 17 w 68"/>
                  <a:gd name="T47" fmla="*/ 11 h 96"/>
                  <a:gd name="T48" fmla="*/ 29 w 68"/>
                  <a:gd name="T49" fmla="*/ 8 h 96"/>
                  <a:gd name="T50" fmla="*/ 29 w 68"/>
                  <a:gd name="T51" fmla="*/ 0 h 96"/>
                  <a:gd name="T52" fmla="*/ 41 w 68"/>
                  <a:gd name="T53" fmla="*/ 0 h 96"/>
                  <a:gd name="T54" fmla="*/ 41 w 68"/>
                  <a:gd name="T55" fmla="*/ 8 h 96"/>
                  <a:gd name="T56" fmla="*/ 53 w 68"/>
                  <a:gd name="T57" fmla="*/ 10 h 96"/>
                  <a:gd name="T58" fmla="*/ 64 w 68"/>
                  <a:gd name="T59"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96">
                    <a:moveTo>
                      <a:pt x="64" y="14"/>
                    </a:moveTo>
                    <a:cubicBezTo>
                      <a:pt x="61" y="20"/>
                      <a:pt x="59" y="25"/>
                      <a:pt x="57" y="30"/>
                    </a:cubicBezTo>
                    <a:cubicBezTo>
                      <a:pt x="52" y="28"/>
                      <a:pt x="47" y="26"/>
                      <a:pt x="42" y="25"/>
                    </a:cubicBezTo>
                    <a:cubicBezTo>
                      <a:pt x="38" y="25"/>
                      <a:pt x="35" y="25"/>
                      <a:pt x="32" y="25"/>
                    </a:cubicBezTo>
                    <a:cubicBezTo>
                      <a:pt x="30" y="25"/>
                      <a:pt x="28" y="27"/>
                      <a:pt x="27" y="28"/>
                    </a:cubicBezTo>
                    <a:cubicBezTo>
                      <a:pt x="26" y="31"/>
                      <a:pt x="28" y="33"/>
                      <a:pt x="30" y="33"/>
                    </a:cubicBezTo>
                    <a:cubicBezTo>
                      <a:pt x="34" y="35"/>
                      <a:pt x="38" y="37"/>
                      <a:pt x="42" y="39"/>
                    </a:cubicBezTo>
                    <a:cubicBezTo>
                      <a:pt x="47" y="41"/>
                      <a:pt x="52" y="43"/>
                      <a:pt x="56" y="46"/>
                    </a:cubicBezTo>
                    <a:cubicBezTo>
                      <a:pt x="68" y="53"/>
                      <a:pt x="67" y="75"/>
                      <a:pt x="53" y="81"/>
                    </a:cubicBezTo>
                    <a:cubicBezTo>
                      <a:pt x="50" y="83"/>
                      <a:pt x="46" y="84"/>
                      <a:pt x="42" y="86"/>
                    </a:cubicBezTo>
                    <a:cubicBezTo>
                      <a:pt x="42" y="89"/>
                      <a:pt x="42" y="92"/>
                      <a:pt x="42" y="96"/>
                    </a:cubicBezTo>
                    <a:cubicBezTo>
                      <a:pt x="37" y="96"/>
                      <a:pt x="34" y="96"/>
                      <a:pt x="30" y="96"/>
                    </a:cubicBezTo>
                    <a:cubicBezTo>
                      <a:pt x="30" y="92"/>
                      <a:pt x="30" y="89"/>
                      <a:pt x="30" y="86"/>
                    </a:cubicBezTo>
                    <a:cubicBezTo>
                      <a:pt x="25" y="85"/>
                      <a:pt x="20" y="84"/>
                      <a:pt x="16" y="83"/>
                    </a:cubicBezTo>
                    <a:cubicBezTo>
                      <a:pt x="5" y="81"/>
                      <a:pt x="5" y="81"/>
                      <a:pt x="5" y="70"/>
                    </a:cubicBezTo>
                    <a:cubicBezTo>
                      <a:pt x="5" y="68"/>
                      <a:pt x="5" y="65"/>
                      <a:pt x="5" y="61"/>
                    </a:cubicBezTo>
                    <a:cubicBezTo>
                      <a:pt x="7" y="62"/>
                      <a:pt x="8" y="62"/>
                      <a:pt x="9" y="63"/>
                    </a:cubicBezTo>
                    <a:cubicBezTo>
                      <a:pt x="16" y="66"/>
                      <a:pt x="23" y="68"/>
                      <a:pt x="30" y="69"/>
                    </a:cubicBezTo>
                    <a:cubicBezTo>
                      <a:pt x="33" y="69"/>
                      <a:pt x="36" y="69"/>
                      <a:pt x="38" y="68"/>
                    </a:cubicBezTo>
                    <a:cubicBezTo>
                      <a:pt x="40" y="68"/>
                      <a:pt x="41" y="66"/>
                      <a:pt x="42" y="65"/>
                    </a:cubicBezTo>
                    <a:cubicBezTo>
                      <a:pt x="43" y="63"/>
                      <a:pt x="42" y="61"/>
                      <a:pt x="40" y="60"/>
                    </a:cubicBezTo>
                    <a:cubicBezTo>
                      <a:pt x="35" y="58"/>
                      <a:pt x="31" y="56"/>
                      <a:pt x="26" y="54"/>
                    </a:cubicBezTo>
                    <a:cubicBezTo>
                      <a:pt x="20" y="52"/>
                      <a:pt x="15" y="49"/>
                      <a:pt x="11" y="45"/>
                    </a:cubicBezTo>
                    <a:cubicBezTo>
                      <a:pt x="0" y="35"/>
                      <a:pt x="4" y="17"/>
                      <a:pt x="17" y="11"/>
                    </a:cubicBezTo>
                    <a:cubicBezTo>
                      <a:pt x="21" y="10"/>
                      <a:pt x="25" y="9"/>
                      <a:pt x="29" y="8"/>
                    </a:cubicBezTo>
                    <a:cubicBezTo>
                      <a:pt x="29" y="6"/>
                      <a:pt x="29" y="3"/>
                      <a:pt x="29" y="0"/>
                    </a:cubicBezTo>
                    <a:cubicBezTo>
                      <a:pt x="34" y="0"/>
                      <a:pt x="37" y="0"/>
                      <a:pt x="41" y="0"/>
                    </a:cubicBezTo>
                    <a:cubicBezTo>
                      <a:pt x="41" y="3"/>
                      <a:pt x="41" y="6"/>
                      <a:pt x="41" y="8"/>
                    </a:cubicBezTo>
                    <a:cubicBezTo>
                      <a:pt x="45" y="9"/>
                      <a:pt x="49" y="10"/>
                      <a:pt x="53" y="10"/>
                    </a:cubicBezTo>
                    <a:cubicBezTo>
                      <a:pt x="56" y="11"/>
                      <a:pt x="60" y="1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7"/>
              <p:cNvSpPr>
                <a:spLocks/>
              </p:cNvSpPr>
              <p:nvPr/>
            </p:nvSpPr>
            <p:spPr bwMode="auto">
              <a:xfrm>
                <a:off x="7291388" y="5626101"/>
                <a:ext cx="142875" cy="307975"/>
              </a:xfrm>
              <a:custGeom>
                <a:avLst/>
                <a:gdLst>
                  <a:gd name="T0" fmla="*/ 0 w 38"/>
                  <a:gd name="T1" fmla="*/ 11 h 82"/>
                  <a:gd name="T2" fmla="*/ 24 w 38"/>
                  <a:gd name="T3" fmla="*/ 10 h 82"/>
                  <a:gd name="T4" fmla="*/ 38 w 38"/>
                  <a:gd name="T5" fmla="*/ 0 h 82"/>
                  <a:gd name="T6" fmla="*/ 38 w 38"/>
                  <a:gd name="T7" fmla="*/ 82 h 82"/>
                  <a:gd name="T8" fmla="*/ 0 w 38"/>
                  <a:gd name="T9" fmla="*/ 82 h 82"/>
                  <a:gd name="T10" fmla="*/ 0 w 38"/>
                  <a:gd name="T11" fmla="*/ 11 h 82"/>
                </a:gdLst>
                <a:ahLst/>
                <a:cxnLst>
                  <a:cxn ang="0">
                    <a:pos x="T0" y="T1"/>
                  </a:cxn>
                  <a:cxn ang="0">
                    <a:pos x="T2" y="T3"/>
                  </a:cxn>
                  <a:cxn ang="0">
                    <a:pos x="T4" y="T5"/>
                  </a:cxn>
                  <a:cxn ang="0">
                    <a:pos x="T6" y="T7"/>
                  </a:cxn>
                  <a:cxn ang="0">
                    <a:pos x="T8" y="T9"/>
                  </a:cxn>
                  <a:cxn ang="0">
                    <a:pos x="T10" y="T11"/>
                  </a:cxn>
                </a:cxnLst>
                <a:rect l="0" t="0" r="r" b="b"/>
                <a:pathLst>
                  <a:path w="38" h="82">
                    <a:moveTo>
                      <a:pt x="0" y="11"/>
                    </a:moveTo>
                    <a:cubicBezTo>
                      <a:pt x="8" y="18"/>
                      <a:pt x="16" y="16"/>
                      <a:pt x="24" y="10"/>
                    </a:cubicBezTo>
                    <a:cubicBezTo>
                      <a:pt x="28" y="7"/>
                      <a:pt x="33" y="4"/>
                      <a:pt x="38" y="0"/>
                    </a:cubicBezTo>
                    <a:cubicBezTo>
                      <a:pt x="38" y="28"/>
                      <a:pt x="38" y="55"/>
                      <a:pt x="38" y="82"/>
                    </a:cubicBezTo>
                    <a:cubicBezTo>
                      <a:pt x="25" y="82"/>
                      <a:pt x="12" y="82"/>
                      <a:pt x="0" y="82"/>
                    </a:cubicBezTo>
                    <a:cubicBezTo>
                      <a:pt x="0" y="59"/>
                      <a:pt x="0" y="3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10" name="Group 309"/>
          <p:cNvGrpSpPr/>
          <p:nvPr/>
        </p:nvGrpSpPr>
        <p:grpSpPr>
          <a:xfrm>
            <a:off x="444216" y="5236743"/>
            <a:ext cx="1975922" cy="539257"/>
            <a:chOff x="368016" y="3512718"/>
            <a:chExt cx="2049640" cy="539257"/>
          </a:xfrm>
        </p:grpSpPr>
        <p:grpSp>
          <p:nvGrpSpPr>
            <p:cNvPr id="311" name="Group 310"/>
            <p:cNvGrpSpPr/>
            <p:nvPr/>
          </p:nvGrpSpPr>
          <p:grpSpPr>
            <a:xfrm>
              <a:off x="910512" y="3512718"/>
              <a:ext cx="1507144" cy="515784"/>
              <a:chOff x="288924" y="1679910"/>
              <a:chExt cx="1950107" cy="515784"/>
            </a:xfrm>
          </p:grpSpPr>
          <p:sp>
            <p:nvSpPr>
              <p:cNvPr id="323" name="TextBox 322"/>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$2.8B</a:t>
                </a:r>
              </a:p>
            </p:txBody>
          </p:sp>
          <p:sp>
            <p:nvSpPr>
              <p:cNvPr id="324" name="TextBox 323"/>
              <p:cNvSpPr txBox="1"/>
              <p:nvPr/>
            </p:nvSpPr>
            <p:spPr>
              <a:xfrm>
                <a:off x="288924" y="191869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OEC market for MFD color toner in NA and EUR</a:t>
                </a:r>
              </a:p>
            </p:txBody>
          </p:sp>
        </p:grpSp>
        <p:grpSp>
          <p:nvGrpSpPr>
            <p:cNvPr id="312" name="Group 311"/>
            <p:cNvGrpSpPr/>
            <p:nvPr/>
          </p:nvGrpSpPr>
          <p:grpSpPr>
            <a:xfrm>
              <a:off x="368016" y="3588921"/>
              <a:ext cx="432412" cy="463054"/>
              <a:chOff x="368016" y="3839860"/>
              <a:chExt cx="432412" cy="463054"/>
            </a:xfrm>
          </p:grpSpPr>
          <p:sp>
            <p:nvSpPr>
              <p:cNvPr id="313" name="Freeform 9"/>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4" name="Freeform 6"/>
              <p:cNvSpPr>
                <a:spLocks noEditPoints="1"/>
              </p:cNvSpPr>
              <p:nvPr/>
            </p:nvSpPr>
            <p:spPr bwMode="auto">
              <a:xfrm>
                <a:off x="368016" y="3839860"/>
                <a:ext cx="432412" cy="433897"/>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chemeClr val="bg1"/>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5" name="Freeform 7"/>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8"/>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7" name="Freeform 11"/>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8" name="Freeform 12"/>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13"/>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0" name="Oval 14"/>
              <p:cNvSpPr>
                <a:spLocks noChangeArrowheads="1"/>
              </p:cNvSpPr>
              <p:nvPr/>
            </p:nvSpPr>
            <p:spPr bwMode="auto">
              <a:xfrm>
                <a:off x="369005" y="4066198"/>
                <a:ext cx="236716" cy="236716"/>
              </a:xfrm>
              <a:prstGeom prst="ellipse">
                <a:avLst/>
              </a:prstGeom>
              <a:solidFill>
                <a:schemeClr val="bg1"/>
              </a:solidFill>
              <a:ln w="3175">
                <a:noFill/>
              </a:ln>
            </p:spPr>
            <p:txBody>
              <a:bodyPr vert="horz" wrap="square" lIns="91440" tIns="45720" rIns="91440" bIns="45720" numCol="1" anchor="t" anchorCtr="0" compatLnSpc="1">
                <a:prstTxWarp prst="textNoShape">
                  <a:avLst/>
                </a:prstTxWarp>
              </a:bodyPr>
              <a:lstStyle/>
              <a:p>
                <a:endParaRPr lang="en-US" dirty="0"/>
              </a:p>
            </p:txBody>
          </p:sp>
          <p:sp>
            <p:nvSpPr>
              <p:cNvPr id="321" name="Oval 15"/>
              <p:cNvSpPr>
                <a:spLocks noChangeArrowheads="1"/>
              </p:cNvSpPr>
              <p:nvPr/>
            </p:nvSpPr>
            <p:spPr bwMode="auto">
              <a:xfrm>
                <a:off x="386302" y="4083495"/>
                <a:ext cx="202123" cy="202123"/>
              </a:xfrm>
              <a:prstGeom prst="ellipse">
                <a:avLst/>
              </a:prstGeom>
              <a:solidFill>
                <a:schemeClr val="accent6"/>
              </a:solidFill>
              <a:ln w="9525">
                <a:solidFill>
                  <a:schemeClr val="accent6"/>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16"/>
              <p:cNvSpPr>
                <a:spLocks noEditPoints="1"/>
              </p:cNvSpPr>
              <p:nvPr/>
            </p:nvSpPr>
            <p:spPr bwMode="auto">
              <a:xfrm>
                <a:off x="434238" y="4092884"/>
                <a:ext cx="106250" cy="183344"/>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325" name="TextBox 324"/>
          <p:cNvSpPr txBox="1"/>
          <p:nvPr/>
        </p:nvSpPr>
        <p:spPr>
          <a:xfrm>
            <a:off x="2624000" y="3010740"/>
            <a:ext cx="1871401" cy="2146742"/>
          </a:xfrm>
          <a:prstGeom prst="rect">
            <a:avLst/>
          </a:prstGeom>
          <a:noFill/>
        </p:spPr>
        <p:txBody>
          <a:bodyPr wrap="square" lIns="0" rIns="0" rtlCol="0" anchor="t" anchorCtr="0">
            <a:spAutoFit/>
          </a:bodyPr>
          <a:lstStyle/>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OEC is the </a:t>
            </a:r>
            <a:r>
              <a:rPr lang="en-US" sz="900" dirty="0" smtClean="0">
                <a:latin typeface="Tahoma" panose="020B0604030504040204" pitchFamily="34" charset="0"/>
              </a:rPr>
              <a:t>fastest </a:t>
            </a:r>
            <a:r>
              <a:rPr lang="en-US" sz="900" dirty="0">
                <a:latin typeface="Tahoma" panose="020B0604030504040204" pitchFamily="34" charset="0"/>
              </a:rPr>
              <a:t>growing of the printer-based toner market, benefiting from the office shift to laser-based printing and effectiveness of MPS</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Aftermarket color toner is also projected to increase</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Existing and legacy access to OEC customers and exceptional reputation in color best positions Katun to achieve this growth</a:t>
            </a:r>
          </a:p>
          <a:p>
            <a:pPr marL="171450" indent="-171450">
              <a:spcAft>
                <a:spcPts val="300"/>
              </a:spcAft>
              <a:buClr>
                <a:srgbClr val="07325F"/>
              </a:buClr>
              <a:buSzPct val="100000"/>
              <a:buFont typeface="Wingdings" panose="05000000000000000000" pitchFamily="2" charset="2"/>
              <a:buChar char="ü"/>
            </a:pPr>
            <a:r>
              <a:rPr lang="en-US" sz="900" b="1" dirty="0">
                <a:latin typeface="Tahoma" panose="020B0604030504040204" pitchFamily="34" charset="0"/>
              </a:rPr>
              <a:t>Opportunity to drive incremental $25m+ in annual revenue potential </a:t>
            </a:r>
          </a:p>
        </p:txBody>
      </p:sp>
      <p:sp>
        <p:nvSpPr>
          <p:cNvPr id="326" name="TextBox 325"/>
          <p:cNvSpPr txBox="1"/>
          <p:nvPr/>
        </p:nvSpPr>
        <p:spPr>
          <a:xfrm>
            <a:off x="4788625" y="3010740"/>
            <a:ext cx="1871401" cy="2146742"/>
          </a:xfrm>
          <a:prstGeom prst="rect">
            <a:avLst/>
          </a:prstGeom>
          <a:noFill/>
        </p:spPr>
        <p:txBody>
          <a:bodyPr wrap="square" lIns="0" rIns="0" rtlCol="0" anchor="t" anchorCtr="0">
            <a:spAutoFit/>
          </a:bodyPr>
          <a:lstStyle/>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Identified link between MPS customer hardware and imaging supply needs – complete solution</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Existing dealer access provides Katun an entry point to 60-75% of the market flow of higher margin, used equipment </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By expanding its offering to refurbished equipment, Katun can drive sales of toner into second life equipment</a:t>
            </a:r>
          </a:p>
          <a:p>
            <a:pPr marL="171450" indent="-171450">
              <a:spcAft>
                <a:spcPts val="300"/>
              </a:spcAft>
              <a:buClr>
                <a:srgbClr val="07325F"/>
              </a:buClr>
              <a:buSzPct val="100000"/>
              <a:buFont typeface="Wingdings" panose="05000000000000000000" pitchFamily="2" charset="2"/>
              <a:buChar char="ü"/>
            </a:pPr>
            <a:r>
              <a:rPr lang="en-US" sz="900" b="1" dirty="0">
                <a:latin typeface="Tahoma" panose="020B0604030504040204" pitchFamily="34" charset="0"/>
              </a:rPr>
              <a:t>Opportunity to drive incremental $80m+ in annual revenue potential </a:t>
            </a:r>
            <a:endParaRPr lang="en-US" sz="900" b="1" dirty="0">
              <a:solidFill>
                <a:srgbClr val="000000"/>
              </a:solidFill>
            </a:endParaRPr>
          </a:p>
        </p:txBody>
      </p:sp>
      <p:sp>
        <p:nvSpPr>
          <p:cNvPr id="327" name="TextBox 326"/>
          <p:cNvSpPr txBox="1"/>
          <p:nvPr/>
        </p:nvSpPr>
        <p:spPr>
          <a:xfrm>
            <a:off x="6953250" y="3010740"/>
            <a:ext cx="1871401" cy="2285241"/>
          </a:xfrm>
          <a:prstGeom prst="rect">
            <a:avLst/>
          </a:prstGeom>
          <a:noFill/>
        </p:spPr>
        <p:txBody>
          <a:bodyPr wrap="square" lIns="0" rIns="0" rtlCol="0" anchor="t" anchorCtr="0">
            <a:spAutoFit/>
          </a:bodyPr>
          <a:lstStyle/>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Increasing demand for next-day, 2nd-day and blind drop shipping</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Opportunity identified to leverage relationships with third-party logistics providers to offer reliable, cost-effective expedited shipping across all U.S. markets to meet this growing demand </a:t>
            </a:r>
          </a:p>
          <a:p>
            <a:pPr marL="171450" indent="-171450">
              <a:spcAft>
                <a:spcPts val="300"/>
              </a:spcAft>
              <a:buClr>
                <a:srgbClr val="07325F"/>
              </a:buClr>
              <a:buSzPct val="100000"/>
              <a:buFont typeface="Wingdings" panose="05000000000000000000" pitchFamily="2" charset="2"/>
              <a:buChar char="ü"/>
            </a:pPr>
            <a:r>
              <a:rPr lang="en-US" sz="900" dirty="0">
                <a:latin typeface="Tahoma" panose="020B0604030504040204" pitchFamily="34" charset="0"/>
              </a:rPr>
              <a:t>Substantial freight expense savings and growth potential in printer toner as dealers value 1-2 day turnarounds </a:t>
            </a:r>
          </a:p>
          <a:p>
            <a:pPr marL="171450" indent="-171450">
              <a:spcAft>
                <a:spcPts val="300"/>
              </a:spcAft>
              <a:buClr>
                <a:srgbClr val="07325F"/>
              </a:buClr>
              <a:buSzPct val="100000"/>
              <a:buFont typeface="Wingdings" panose="05000000000000000000" pitchFamily="2" charset="2"/>
              <a:buChar char="ü"/>
            </a:pPr>
            <a:r>
              <a:rPr lang="en-US" sz="900" b="1" dirty="0">
                <a:latin typeface="Tahoma" panose="020B0604030504040204" pitchFamily="34" charset="0"/>
              </a:rPr>
              <a:t>Opportunity of $</a:t>
            </a:r>
            <a:r>
              <a:rPr lang="en-US" sz="900" b="1" dirty="0" smtClean="0">
                <a:latin typeface="Tahoma" panose="020B0604030504040204" pitchFamily="34" charset="0"/>
              </a:rPr>
              <a:t>1.2m</a:t>
            </a:r>
            <a:r>
              <a:rPr lang="en-US" sz="900" b="1" dirty="0">
                <a:latin typeface="Tahoma" panose="020B0604030504040204" pitchFamily="34" charset="0"/>
              </a:rPr>
              <a:t>+ in annual revenue growth potential </a:t>
            </a:r>
            <a:endParaRPr lang="en-US" sz="900" b="1" dirty="0"/>
          </a:p>
        </p:txBody>
      </p:sp>
      <p:grpSp>
        <p:nvGrpSpPr>
          <p:cNvPr id="328" name="Group 327"/>
          <p:cNvGrpSpPr/>
          <p:nvPr/>
        </p:nvGrpSpPr>
        <p:grpSpPr>
          <a:xfrm>
            <a:off x="2608842" y="5858997"/>
            <a:ext cx="1975921" cy="515784"/>
            <a:chOff x="2608842" y="5858997"/>
            <a:chExt cx="1975921" cy="515784"/>
          </a:xfrm>
        </p:grpSpPr>
        <p:grpSp>
          <p:nvGrpSpPr>
            <p:cNvPr id="329" name="Group 328"/>
            <p:cNvGrpSpPr/>
            <p:nvPr/>
          </p:nvGrpSpPr>
          <p:grpSpPr>
            <a:xfrm>
              <a:off x="3131825" y="5858997"/>
              <a:ext cx="1452938" cy="515784"/>
              <a:chOff x="288924" y="2914350"/>
              <a:chExt cx="1950107" cy="515784"/>
            </a:xfrm>
          </p:grpSpPr>
          <p:sp>
            <p:nvSpPr>
              <p:cNvPr id="338" name="TextBox 337"/>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6-7%</a:t>
                </a:r>
              </a:p>
            </p:txBody>
          </p:sp>
          <p:sp>
            <p:nvSpPr>
              <p:cNvPr id="339" name="TextBox 338"/>
              <p:cNvSpPr txBox="1"/>
              <p:nvPr/>
            </p:nvSpPr>
            <p:spPr>
              <a:xfrm>
                <a:off x="288924" y="315313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Color-only Projected CAGR </a:t>
                </a:r>
                <a:br>
                  <a:rPr lang="en-US" dirty="0">
                    <a:solidFill>
                      <a:schemeClr val="tx1"/>
                    </a:solidFill>
                  </a:rPr>
                </a:br>
                <a:r>
                  <a:rPr lang="en-US" dirty="0">
                    <a:solidFill>
                      <a:schemeClr val="tx1"/>
                    </a:solidFill>
                  </a:rPr>
                  <a:t>through 2020</a:t>
                </a:r>
              </a:p>
            </p:txBody>
          </p:sp>
        </p:grpSp>
        <p:grpSp>
          <p:nvGrpSpPr>
            <p:cNvPr id="330" name="Group 329"/>
            <p:cNvGrpSpPr/>
            <p:nvPr/>
          </p:nvGrpSpPr>
          <p:grpSpPr>
            <a:xfrm>
              <a:off x="2608842" y="5901332"/>
              <a:ext cx="352605" cy="365760"/>
              <a:chOff x="6919913" y="5016501"/>
              <a:chExt cx="889000" cy="917575"/>
            </a:xfrm>
            <a:solidFill>
              <a:schemeClr val="accent1"/>
            </a:solidFill>
          </p:grpSpPr>
          <p:sp>
            <p:nvSpPr>
              <p:cNvPr id="331" name="Freeform 21"/>
              <p:cNvSpPr>
                <a:spLocks/>
              </p:cNvSpPr>
              <p:nvPr/>
            </p:nvSpPr>
            <p:spPr bwMode="auto">
              <a:xfrm>
                <a:off x="6919913" y="5262563"/>
                <a:ext cx="889000" cy="390525"/>
              </a:xfrm>
              <a:custGeom>
                <a:avLst/>
                <a:gdLst>
                  <a:gd name="T0" fmla="*/ 112 w 237"/>
                  <a:gd name="T1" fmla="*/ 86 h 104"/>
                  <a:gd name="T2" fmla="*/ 207 w 237"/>
                  <a:gd name="T3" fmla="*/ 15 h 104"/>
                  <a:gd name="T4" fmla="*/ 207 w 237"/>
                  <a:gd name="T5" fmla="*/ 15 h 104"/>
                  <a:gd name="T6" fmla="*/ 194 w 237"/>
                  <a:gd name="T7" fmla="*/ 14 h 104"/>
                  <a:gd name="T8" fmla="*/ 187 w 237"/>
                  <a:gd name="T9" fmla="*/ 4 h 104"/>
                  <a:gd name="T10" fmla="*/ 194 w 237"/>
                  <a:gd name="T11" fmla="*/ 0 h 104"/>
                  <a:gd name="T12" fmla="*/ 220 w 237"/>
                  <a:gd name="T13" fmla="*/ 1 h 104"/>
                  <a:gd name="T14" fmla="*/ 228 w 237"/>
                  <a:gd name="T15" fmla="*/ 2 h 104"/>
                  <a:gd name="T16" fmla="*/ 235 w 237"/>
                  <a:gd name="T17" fmla="*/ 12 h 104"/>
                  <a:gd name="T18" fmla="*/ 223 w 237"/>
                  <a:gd name="T19" fmla="*/ 45 h 104"/>
                  <a:gd name="T20" fmla="*/ 214 w 237"/>
                  <a:gd name="T21" fmla="*/ 49 h 104"/>
                  <a:gd name="T22" fmla="*/ 210 w 237"/>
                  <a:gd name="T23" fmla="*/ 40 h 104"/>
                  <a:gd name="T24" fmla="*/ 213 w 237"/>
                  <a:gd name="T25" fmla="*/ 29 h 104"/>
                  <a:gd name="T26" fmla="*/ 206 w 237"/>
                  <a:gd name="T27" fmla="*/ 34 h 104"/>
                  <a:gd name="T28" fmla="*/ 116 w 237"/>
                  <a:gd name="T29" fmla="*/ 100 h 104"/>
                  <a:gd name="T30" fmla="*/ 103 w 237"/>
                  <a:gd name="T31" fmla="*/ 98 h 104"/>
                  <a:gd name="T32" fmla="*/ 61 w 237"/>
                  <a:gd name="T33" fmla="*/ 40 h 104"/>
                  <a:gd name="T34" fmla="*/ 58 w 237"/>
                  <a:gd name="T35" fmla="*/ 37 h 104"/>
                  <a:gd name="T36" fmla="*/ 0 w 237"/>
                  <a:gd name="T37" fmla="*/ 80 h 104"/>
                  <a:gd name="T38" fmla="*/ 0 w 237"/>
                  <a:gd name="T39" fmla="*/ 64 h 104"/>
                  <a:gd name="T40" fmla="*/ 2 w 237"/>
                  <a:gd name="T41" fmla="*/ 61 h 104"/>
                  <a:gd name="T42" fmla="*/ 55 w 237"/>
                  <a:gd name="T43" fmla="*/ 22 h 104"/>
                  <a:gd name="T44" fmla="*/ 66 w 237"/>
                  <a:gd name="T45" fmla="*/ 24 h 104"/>
                  <a:gd name="T46" fmla="*/ 109 w 237"/>
                  <a:gd name="T47" fmla="*/ 82 h 104"/>
                  <a:gd name="T48" fmla="*/ 112 w 237"/>
                  <a:gd name="T49" fmla="*/ 8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104">
                    <a:moveTo>
                      <a:pt x="112" y="86"/>
                    </a:moveTo>
                    <a:cubicBezTo>
                      <a:pt x="144" y="62"/>
                      <a:pt x="176" y="39"/>
                      <a:pt x="207" y="15"/>
                    </a:cubicBezTo>
                    <a:cubicBezTo>
                      <a:pt x="207" y="15"/>
                      <a:pt x="207" y="15"/>
                      <a:pt x="207" y="15"/>
                    </a:cubicBezTo>
                    <a:cubicBezTo>
                      <a:pt x="203" y="15"/>
                      <a:pt x="198" y="14"/>
                      <a:pt x="194" y="14"/>
                    </a:cubicBezTo>
                    <a:cubicBezTo>
                      <a:pt x="188" y="14"/>
                      <a:pt x="185" y="9"/>
                      <a:pt x="187" y="4"/>
                    </a:cubicBezTo>
                    <a:cubicBezTo>
                      <a:pt x="188" y="1"/>
                      <a:pt x="191" y="0"/>
                      <a:pt x="194" y="0"/>
                    </a:cubicBezTo>
                    <a:cubicBezTo>
                      <a:pt x="203" y="0"/>
                      <a:pt x="211" y="1"/>
                      <a:pt x="220" y="1"/>
                    </a:cubicBezTo>
                    <a:cubicBezTo>
                      <a:pt x="223" y="1"/>
                      <a:pt x="225" y="2"/>
                      <a:pt x="228" y="2"/>
                    </a:cubicBezTo>
                    <a:cubicBezTo>
                      <a:pt x="234" y="2"/>
                      <a:pt x="237" y="6"/>
                      <a:pt x="235" y="12"/>
                    </a:cubicBezTo>
                    <a:cubicBezTo>
                      <a:pt x="231" y="23"/>
                      <a:pt x="227" y="34"/>
                      <a:pt x="223" y="45"/>
                    </a:cubicBezTo>
                    <a:cubicBezTo>
                      <a:pt x="221" y="49"/>
                      <a:pt x="218" y="50"/>
                      <a:pt x="214" y="49"/>
                    </a:cubicBezTo>
                    <a:cubicBezTo>
                      <a:pt x="210" y="48"/>
                      <a:pt x="208" y="44"/>
                      <a:pt x="210" y="40"/>
                    </a:cubicBezTo>
                    <a:cubicBezTo>
                      <a:pt x="211" y="36"/>
                      <a:pt x="212" y="33"/>
                      <a:pt x="213" y="29"/>
                    </a:cubicBezTo>
                    <a:cubicBezTo>
                      <a:pt x="211" y="31"/>
                      <a:pt x="208" y="33"/>
                      <a:pt x="206" y="34"/>
                    </a:cubicBezTo>
                    <a:cubicBezTo>
                      <a:pt x="176" y="56"/>
                      <a:pt x="146" y="78"/>
                      <a:pt x="116" y="100"/>
                    </a:cubicBezTo>
                    <a:cubicBezTo>
                      <a:pt x="111" y="104"/>
                      <a:pt x="107" y="104"/>
                      <a:pt x="103" y="98"/>
                    </a:cubicBezTo>
                    <a:cubicBezTo>
                      <a:pt x="89" y="79"/>
                      <a:pt x="75" y="60"/>
                      <a:pt x="61" y="40"/>
                    </a:cubicBezTo>
                    <a:cubicBezTo>
                      <a:pt x="60" y="39"/>
                      <a:pt x="59" y="38"/>
                      <a:pt x="58" y="37"/>
                    </a:cubicBezTo>
                    <a:cubicBezTo>
                      <a:pt x="39" y="51"/>
                      <a:pt x="20" y="65"/>
                      <a:pt x="0" y="80"/>
                    </a:cubicBezTo>
                    <a:cubicBezTo>
                      <a:pt x="0" y="74"/>
                      <a:pt x="0" y="69"/>
                      <a:pt x="0" y="64"/>
                    </a:cubicBezTo>
                    <a:cubicBezTo>
                      <a:pt x="0" y="63"/>
                      <a:pt x="1" y="62"/>
                      <a:pt x="2" y="61"/>
                    </a:cubicBezTo>
                    <a:cubicBezTo>
                      <a:pt x="19" y="48"/>
                      <a:pt x="37" y="35"/>
                      <a:pt x="55" y="22"/>
                    </a:cubicBezTo>
                    <a:cubicBezTo>
                      <a:pt x="59" y="19"/>
                      <a:pt x="63" y="20"/>
                      <a:pt x="66" y="24"/>
                    </a:cubicBezTo>
                    <a:cubicBezTo>
                      <a:pt x="80" y="43"/>
                      <a:pt x="95" y="62"/>
                      <a:pt x="109" y="82"/>
                    </a:cubicBezTo>
                    <a:cubicBezTo>
                      <a:pt x="110" y="83"/>
                      <a:pt x="111" y="84"/>
                      <a:pt x="11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2" name="Freeform 22"/>
              <p:cNvSpPr>
                <a:spLocks/>
              </p:cNvSpPr>
              <p:nvPr/>
            </p:nvSpPr>
            <p:spPr bwMode="auto">
              <a:xfrm>
                <a:off x="7662863" y="5413376"/>
                <a:ext cx="141287" cy="520700"/>
              </a:xfrm>
              <a:custGeom>
                <a:avLst/>
                <a:gdLst>
                  <a:gd name="T0" fmla="*/ 4 w 38"/>
                  <a:gd name="T1" fmla="*/ 10 h 139"/>
                  <a:gd name="T2" fmla="*/ 14 w 38"/>
                  <a:gd name="T3" fmla="*/ 19 h 139"/>
                  <a:gd name="T4" fmla="*/ 35 w 38"/>
                  <a:gd name="T5" fmla="*/ 8 h 139"/>
                  <a:gd name="T6" fmla="*/ 38 w 38"/>
                  <a:gd name="T7" fmla="*/ 0 h 139"/>
                  <a:gd name="T8" fmla="*/ 38 w 38"/>
                  <a:gd name="T9" fmla="*/ 139 h 139"/>
                  <a:gd name="T10" fmla="*/ 0 w 38"/>
                  <a:gd name="T11" fmla="*/ 139 h 139"/>
                  <a:gd name="T12" fmla="*/ 0 w 38"/>
                  <a:gd name="T13" fmla="*/ 136 h 139"/>
                  <a:gd name="T14" fmla="*/ 0 w 38"/>
                  <a:gd name="T15" fmla="*/ 17 h 139"/>
                  <a:gd name="T16" fmla="*/ 4 w 38"/>
                  <a:gd name="T17" fmla="*/ 1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9">
                    <a:moveTo>
                      <a:pt x="4" y="10"/>
                    </a:moveTo>
                    <a:cubicBezTo>
                      <a:pt x="6" y="14"/>
                      <a:pt x="10" y="17"/>
                      <a:pt x="14" y="19"/>
                    </a:cubicBezTo>
                    <a:cubicBezTo>
                      <a:pt x="23" y="21"/>
                      <a:pt x="31" y="17"/>
                      <a:pt x="35" y="8"/>
                    </a:cubicBezTo>
                    <a:cubicBezTo>
                      <a:pt x="36" y="6"/>
                      <a:pt x="37" y="3"/>
                      <a:pt x="38" y="0"/>
                    </a:cubicBezTo>
                    <a:cubicBezTo>
                      <a:pt x="38" y="47"/>
                      <a:pt x="38" y="93"/>
                      <a:pt x="38" y="139"/>
                    </a:cubicBezTo>
                    <a:cubicBezTo>
                      <a:pt x="25" y="139"/>
                      <a:pt x="13" y="139"/>
                      <a:pt x="0" y="139"/>
                    </a:cubicBezTo>
                    <a:cubicBezTo>
                      <a:pt x="0" y="138"/>
                      <a:pt x="0" y="137"/>
                      <a:pt x="0" y="136"/>
                    </a:cubicBezTo>
                    <a:cubicBezTo>
                      <a:pt x="0" y="96"/>
                      <a:pt x="0" y="56"/>
                      <a:pt x="0" y="17"/>
                    </a:cubicBezTo>
                    <a:cubicBezTo>
                      <a:pt x="0" y="13"/>
                      <a:pt x="1"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3" name="Freeform 23"/>
              <p:cNvSpPr>
                <a:spLocks/>
              </p:cNvSpPr>
              <p:nvPr/>
            </p:nvSpPr>
            <p:spPr bwMode="auto">
              <a:xfrm>
                <a:off x="7099300" y="5454651"/>
                <a:ext cx="153987" cy="479425"/>
              </a:xfrm>
              <a:custGeom>
                <a:avLst/>
                <a:gdLst>
                  <a:gd name="T0" fmla="*/ 41 w 41"/>
                  <a:gd name="T1" fmla="*/ 128 h 128"/>
                  <a:gd name="T2" fmla="*/ 1 w 41"/>
                  <a:gd name="T3" fmla="*/ 128 h 128"/>
                  <a:gd name="T4" fmla="*/ 1 w 41"/>
                  <a:gd name="T5" fmla="*/ 125 h 128"/>
                  <a:gd name="T6" fmla="*/ 0 w 41"/>
                  <a:gd name="T7" fmla="*/ 10 h 128"/>
                  <a:gd name="T8" fmla="*/ 4 w 41"/>
                  <a:gd name="T9" fmla="*/ 4 h 128"/>
                  <a:gd name="T10" fmla="*/ 8 w 41"/>
                  <a:gd name="T11" fmla="*/ 0 h 128"/>
                  <a:gd name="T12" fmla="*/ 10 w 41"/>
                  <a:gd name="T13" fmla="*/ 2 h 128"/>
                  <a:gd name="T14" fmla="*/ 39 w 41"/>
                  <a:gd name="T15" fmla="*/ 42 h 128"/>
                  <a:gd name="T16" fmla="*/ 41 w 41"/>
                  <a:gd name="T17" fmla="*/ 46 h 128"/>
                  <a:gd name="T18" fmla="*/ 41 w 41"/>
                  <a:gd name="T19" fmla="*/ 126 h 128"/>
                  <a:gd name="T20" fmla="*/ 41 w 41"/>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28">
                    <a:moveTo>
                      <a:pt x="41" y="128"/>
                    </a:moveTo>
                    <a:cubicBezTo>
                      <a:pt x="27" y="128"/>
                      <a:pt x="14" y="128"/>
                      <a:pt x="1" y="128"/>
                    </a:cubicBezTo>
                    <a:cubicBezTo>
                      <a:pt x="1" y="127"/>
                      <a:pt x="1" y="126"/>
                      <a:pt x="1" y="125"/>
                    </a:cubicBezTo>
                    <a:cubicBezTo>
                      <a:pt x="1" y="87"/>
                      <a:pt x="1" y="48"/>
                      <a:pt x="0" y="10"/>
                    </a:cubicBezTo>
                    <a:cubicBezTo>
                      <a:pt x="0" y="7"/>
                      <a:pt x="1" y="5"/>
                      <a:pt x="4" y="4"/>
                    </a:cubicBezTo>
                    <a:cubicBezTo>
                      <a:pt x="5" y="2"/>
                      <a:pt x="7" y="1"/>
                      <a:pt x="8" y="0"/>
                    </a:cubicBezTo>
                    <a:cubicBezTo>
                      <a:pt x="9" y="1"/>
                      <a:pt x="10" y="2"/>
                      <a:pt x="10" y="2"/>
                    </a:cubicBezTo>
                    <a:cubicBezTo>
                      <a:pt x="20" y="16"/>
                      <a:pt x="29" y="29"/>
                      <a:pt x="39" y="42"/>
                    </a:cubicBezTo>
                    <a:cubicBezTo>
                      <a:pt x="40" y="43"/>
                      <a:pt x="41" y="45"/>
                      <a:pt x="41" y="46"/>
                    </a:cubicBezTo>
                    <a:cubicBezTo>
                      <a:pt x="41" y="73"/>
                      <a:pt x="41" y="100"/>
                      <a:pt x="41" y="126"/>
                    </a:cubicBezTo>
                    <a:cubicBezTo>
                      <a:pt x="41" y="127"/>
                      <a:pt x="41" y="127"/>
                      <a:pt x="4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24"/>
              <p:cNvSpPr>
                <a:spLocks/>
              </p:cNvSpPr>
              <p:nvPr/>
            </p:nvSpPr>
            <p:spPr bwMode="auto">
              <a:xfrm>
                <a:off x="7470775" y="5491163"/>
                <a:ext cx="153987" cy="442913"/>
              </a:xfrm>
              <a:custGeom>
                <a:avLst/>
                <a:gdLst>
                  <a:gd name="T0" fmla="*/ 41 w 41"/>
                  <a:gd name="T1" fmla="*/ 118 h 118"/>
                  <a:gd name="T2" fmla="*/ 0 w 41"/>
                  <a:gd name="T3" fmla="*/ 118 h 118"/>
                  <a:gd name="T4" fmla="*/ 0 w 41"/>
                  <a:gd name="T5" fmla="*/ 115 h 118"/>
                  <a:gd name="T6" fmla="*/ 0 w 41"/>
                  <a:gd name="T7" fmla="*/ 32 h 118"/>
                  <a:gd name="T8" fmla="*/ 2 w 41"/>
                  <a:gd name="T9" fmla="*/ 28 h 118"/>
                  <a:gd name="T10" fmla="*/ 39 w 41"/>
                  <a:gd name="T11" fmla="*/ 1 h 118"/>
                  <a:gd name="T12" fmla="*/ 41 w 41"/>
                  <a:gd name="T13" fmla="*/ 0 h 118"/>
                  <a:gd name="T14" fmla="*/ 41 w 41"/>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18">
                    <a:moveTo>
                      <a:pt x="41" y="118"/>
                    </a:moveTo>
                    <a:cubicBezTo>
                      <a:pt x="27" y="118"/>
                      <a:pt x="14" y="118"/>
                      <a:pt x="0" y="118"/>
                    </a:cubicBezTo>
                    <a:cubicBezTo>
                      <a:pt x="0" y="117"/>
                      <a:pt x="0" y="116"/>
                      <a:pt x="0" y="115"/>
                    </a:cubicBezTo>
                    <a:cubicBezTo>
                      <a:pt x="0" y="87"/>
                      <a:pt x="0" y="60"/>
                      <a:pt x="0" y="32"/>
                    </a:cubicBezTo>
                    <a:cubicBezTo>
                      <a:pt x="0" y="31"/>
                      <a:pt x="1" y="29"/>
                      <a:pt x="2" y="28"/>
                    </a:cubicBezTo>
                    <a:cubicBezTo>
                      <a:pt x="14" y="19"/>
                      <a:pt x="27" y="10"/>
                      <a:pt x="39" y="1"/>
                    </a:cubicBezTo>
                    <a:cubicBezTo>
                      <a:pt x="40" y="0"/>
                      <a:pt x="40" y="0"/>
                      <a:pt x="41" y="0"/>
                    </a:cubicBezTo>
                    <a:cubicBezTo>
                      <a:pt x="41" y="39"/>
                      <a:pt x="41" y="79"/>
                      <a:pt x="4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5" name="Freeform 25"/>
              <p:cNvSpPr>
                <a:spLocks/>
              </p:cNvSpPr>
              <p:nvPr/>
            </p:nvSpPr>
            <p:spPr bwMode="auto">
              <a:xfrm>
                <a:off x="6919913" y="5503863"/>
                <a:ext cx="142875" cy="430213"/>
              </a:xfrm>
              <a:custGeom>
                <a:avLst/>
                <a:gdLst>
                  <a:gd name="T0" fmla="*/ 38 w 38"/>
                  <a:gd name="T1" fmla="*/ 0 h 115"/>
                  <a:gd name="T2" fmla="*/ 38 w 38"/>
                  <a:gd name="T3" fmla="*/ 115 h 115"/>
                  <a:gd name="T4" fmla="*/ 0 w 38"/>
                  <a:gd name="T5" fmla="*/ 115 h 115"/>
                  <a:gd name="T6" fmla="*/ 0 w 38"/>
                  <a:gd name="T7" fmla="*/ 112 h 115"/>
                  <a:gd name="T8" fmla="*/ 0 w 38"/>
                  <a:gd name="T9" fmla="*/ 31 h 115"/>
                  <a:gd name="T10" fmla="*/ 2 w 38"/>
                  <a:gd name="T11" fmla="*/ 27 h 115"/>
                  <a:gd name="T12" fmla="*/ 36 w 38"/>
                  <a:gd name="T13" fmla="*/ 2 h 115"/>
                  <a:gd name="T14" fmla="*/ 38 w 3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15">
                    <a:moveTo>
                      <a:pt x="38" y="0"/>
                    </a:moveTo>
                    <a:cubicBezTo>
                      <a:pt x="38" y="39"/>
                      <a:pt x="38" y="77"/>
                      <a:pt x="38" y="115"/>
                    </a:cubicBezTo>
                    <a:cubicBezTo>
                      <a:pt x="26" y="115"/>
                      <a:pt x="13" y="115"/>
                      <a:pt x="0" y="115"/>
                    </a:cubicBezTo>
                    <a:cubicBezTo>
                      <a:pt x="0" y="114"/>
                      <a:pt x="0" y="113"/>
                      <a:pt x="0" y="112"/>
                    </a:cubicBezTo>
                    <a:cubicBezTo>
                      <a:pt x="0" y="85"/>
                      <a:pt x="0" y="58"/>
                      <a:pt x="0" y="31"/>
                    </a:cubicBezTo>
                    <a:cubicBezTo>
                      <a:pt x="0" y="29"/>
                      <a:pt x="0" y="28"/>
                      <a:pt x="2" y="27"/>
                    </a:cubicBezTo>
                    <a:cubicBezTo>
                      <a:pt x="14" y="18"/>
                      <a:pt x="25" y="10"/>
                      <a:pt x="36" y="2"/>
                    </a:cubicBezTo>
                    <a:cubicBezTo>
                      <a:pt x="37" y="1"/>
                      <a:pt x="37"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6" name="Freeform 26"/>
              <p:cNvSpPr>
                <a:spLocks/>
              </p:cNvSpPr>
              <p:nvPr/>
            </p:nvSpPr>
            <p:spPr bwMode="auto">
              <a:xfrm>
                <a:off x="7242175" y="5016501"/>
                <a:ext cx="255587" cy="358775"/>
              </a:xfrm>
              <a:custGeom>
                <a:avLst/>
                <a:gdLst>
                  <a:gd name="T0" fmla="*/ 64 w 68"/>
                  <a:gd name="T1" fmla="*/ 14 h 96"/>
                  <a:gd name="T2" fmla="*/ 57 w 68"/>
                  <a:gd name="T3" fmla="*/ 30 h 96"/>
                  <a:gd name="T4" fmla="*/ 42 w 68"/>
                  <a:gd name="T5" fmla="*/ 25 h 96"/>
                  <a:gd name="T6" fmla="*/ 32 w 68"/>
                  <a:gd name="T7" fmla="*/ 25 h 96"/>
                  <a:gd name="T8" fmla="*/ 27 w 68"/>
                  <a:gd name="T9" fmla="*/ 28 h 96"/>
                  <a:gd name="T10" fmla="*/ 30 w 68"/>
                  <a:gd name="T11" fmla="*/ 33 h 96"/>
                  <a:gd name="T12" fmla="*/ 42 w 68"/>
                  <a:gd name="T13" fmla="*/ 39 h 96"/>
                  <a:gd name="T14" fmla="*/ 56 w 68"/>
                  <a:gd name="T15" fmla="*/ 46 h 96"/>
                  <a:gd name="T16" fmla="*/ 53 w 68"/>
                  <a:gd name="T17" fmla="*/ 81 h 96"/>
                  <a:gd name="T18" fmla="*/ 42 w 68"/>
                  <a:gd name="T19" fmla="*/ 86 h 96"/>
                  <a:gd name="T20" fmla="*/ 42 w 68"/>
                  <a:gd name="T21" fmla="*/ 96 h 96"/>
                  <a:gd name="T22" fmla="*/ 30 w 68"/>
                  <a:gd name="T23" fmla="*/ 96 h 96"/>
                  <a:gd name="T24" fmla="*/ 30 w 68"/>
                  <a:gd name="T25" fmla="*/ 86 h 96"/>
                  <a:gd name="T26" fmla="*/ 16 w 68"/>
                  <a:gd name="T27" fmla="*/ 83 h 96"/>
                  <a:gd name="T28" fmla="*/ 5 w 68"/>
                  <a:gd name="T29" fmla="*/ 70 h 96"/>
                  <a:gd name="T30" fmla="*/ 5 w 68"/>
                  <a:gd name="T31" fmla="*/ 61 h 96"/>
                  <a:gd name="T32" fmla="*/ 9 w 68"/>
                  <a:gd name="T33" fmla="*/ 63 h 96"/>
                  <a:gd name="T34" fmla="*/ 30 w 68"/>
                  <a:gd name="T35" fmla="*/ 69 h 96"/>
                  <a:gd name="T36" fmla="*/ 38 w 68"/>
                  <a:gd name="T37" fmla="*/ 68 h 96"/>
                  <a:gd name="T38" fmla="*/ 42 w 68"/>
                  <a:gd name="T39" fmla="*/ 65 h 96"/>
                  <a:gd name="T40" fmla="*/ 40 w 68"/>
                  <a:gd name="T41" fmla="*/ 60 h 96"/>
                  <a:gd name="T42" fmla="*/ 26 w 68"/>
                  <a:gd name="T43" fmla="*/ 54 h 96"/>
                  <a:gd name="T44" fmla="*/ 11 w 68"/>
                  <a:gd name="T45" fmla="*/ 45 h 96"/>
                  <a:gd name="T46" fmla="*/ 17 w 68"/>
                  <a:gd name="T47" fmla="*/ 11 h 96"/>
                  <a:gd name="T48" fmla="*/ 29 w 68"/>
                  <a:gd name="T49" fmla="*/ 8 h 96"/>
                  <a:gd name="T50" fmla="*/ 29 w 68"/>
                  <a:gd name="T51" fmla="*/ 0 h 96"/>
                  <a:gd name="T52" fmla="*/ 41 w 68"/>
                  <a:gd name="T53" fmla="*/ 0 h 96"/>
                  <a:gd name="T54" fmla="*/ 41 w 68"/>
                  <a:gd name="T55" fmla="*/ 8 h 96"/>
                  <a:gd name="T56" fmla="*/ 53 w 68"/>
                  <a:gd name="T57" fmla="*/ 10 h 96"/>
                  <a:gd name="T58" fmla="*/ 64 w 68"/>
                  <a:gd name="T59"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96">
                    <a:moveTo>
                      <a:pt x="64" y="14"/>
                    </a:moveTo>
                    <a:cubicBezTo>
                      <a:pt x="61" y="20"/>
                      <a:pt x="59" y="25"/>
                      <a:pt x="57" y="30"/>
                    </a:cubicBezTo>
                    <a:cubicBezTo>
                      <a:pt x="52" y="28"/>
                      <a:pt x="47" y="26"/>
                      <a:pt x="42" y="25"/>
                    </a:cubicBezTo>
                    <a:cubicBezTo>
                      <a:pt x="38" y="25"/>
                      <a:pt x="35" y="25"/>
                      <a:pt x="32" y="25"/>
                    </a:cubicBezTo>
                    <a:cubicBezTo>
                      <a:pt x="30" y="25"/>
                      <a:pt x="28" y="27"/>
                      <a:pt x="27" y="28"/>
                    </a:cubicBezTo>
                    <a:cubicBezTo>
                      <a:pt x="26" y="31"/>
                      <a:pt x="28" y="33"/>
                      <a:pt x="30" y="33"/>
                    </a:cubicBezTo>
                    <a:cubicBezTo>
                      <a:pt x="34" y="35"/>
                      <a:pt x="38" y="37"/>
                      <a:pt x="42" y="39"/>
                    </a:cubicBezTo>
                    <a:cubicBezTo>
                      <a:pt x="47" y="41"/>
                      <a:pt x="52" y="43"/>
                      <a:pt x="56" y="46"/>
                    </a:cubicBezTo>
                    <a:cubicBezTo>
                      <a:pt x="68" y="53"/>
                      <a:pt x="67" y="75"/>
                      <a:pt x="53" y="81"/>
                    </a:cubicBezTo>
                    <a:cubicBezTo>
                      <a:pt x="50" y="83"/>
                      <a:pt x="46" y="84"/>
                      <a:pt x="42" y="86"/>
                    </a:cubicBezTo>
                    <a:cubicBezTo>
                      <a:pt x="42" y="89"/>
                      <a:pt x="42" y="92"/>
                      <a:pt x="42" y="96"/>
                    </a:cubicBezTo>
                    <a:cubicBezTo>
                      <a:pt x="37" y="96"/>
                      <a:pt x="34" y="96"/>
                      <a:pt x="30" y="96"/>
                    </a:cubicBezTo>
                    <a:cubicBezTo>
                      <a:pt x="30" y="92"/>
                      <a:pt x="30" y="89"/>
                      <a:pt x="30" y="86"/>
                    </a:cubicBezTo>
                    <a:cubicBezTo>
                      <a:pt x="25" y="85"/>
                      <a:pt x="20" y="84"/>
                      <a:pt x="16" y="83"/>
                    </a:cubicBezTo>
                    <a:cubicBezTo>
                      <a:pt x="5" y="81"/>
                      <a:pt x="5" y="81"/>
                      <a:pt x="5" y="70"/>
                    </a:cubicBezTo>
                    <a:cubicBezTo>
                      <a:pt x="5" y="68"/>
                      <a:pt x="5" y="65"/>
                      <a:pt x="5" y="61"/>
                    </a:cubicBezTo>
                    <a:cubicBezTo>
                      <a:pt x="7" y="62"/>
                      <a:pt x="8" y="62"/>
                      <a:pt x="9" y="63"/>
                    </a:cubicBezTo>
                    <a:cubicBezTo>
                      <a:pt x="16" y="66"/>
                      <a:pt x="23" y="68"/>
                      <a:pt x="30" y="69"/>
                    </a:cubicBezTo>
                    <a:cubicBezTo>
                      <a:pt x="33" y="69"/>
                      <a:pt x="36" y="69"/>
                      <a:pt x="38" y="68"/>
                    </a:cubicBezTo>
                    <a:cubicBezTo>
                      <a:pt x="40" y="68"/>
                      <a:pt x="41" y="66"/>
                      <a:pt x="42" y="65"/>
                    </a:cubicBezTo>
                    <a:cubicBezTo>
                      <a:pt x="43" y="63"/>
                      <a:pt x="42" y="61"/>
                      <a:pt x="40" y="60"/>
                    </a:cubicBezTo>
                    <a:cubicBezTo>
                      <a:pt x="35" y="58"/>
                      <a:pt x="31" y="56"/>
                      <a:pt x="26" y="54"/>
                    </a:cubicBezTo>
                    <a:cubicBezTo>
                      <a:pt x="20" y="52"/>
                      <a:pt x="15" y="49"/>
                      <a:pt x="11" y="45"/>
                    </a:cubicBezTo>
                    <a:cubicBezTo>
                      <a:pt x="0" y="35"/>
                      <a:pt x="4" y="17"/>
                      <a:pt x="17" y="11"/>
                    </a:cubicBezTo>
                    <a:cubicBezTo>
                      <a:pt x="21" y="10"/>
                      <a:pt x="25" y="9"/>
                      <a:pt x="29" y="8"/>
                    </a:cubicBezTo>
                    <a:cubicBezTo>
                      <a:pt x="29" y="6"/>
                      <a:pt x="29" y="3"/>
                      <a:pt x="29" y="0"/>
                    </a:cubicBezTo>
                    <a:cubicBezTo>
                      <a:pt x="34" y="0"/>
                      <a:pt x="37" y="0"/>
                      <a:pt x="41" y="0"/>
                    </a:cubicBezTo>
                    <a:cubicBezTo>
                      <a:pt x="41" y="3"/>
                      <a:pt x="41" y="6"/>
                      <a:pt x="41" y="8"/>
                    </a:cubicBezTo>
                    <a:cubicBezTo>
                      <a:pt x="45" y="9"/>
                      <a:pt x="49" y="10"/>
                      <a:pt x="53" y="10"/>
                    </a:cubicBezTo>
                    <a:cubicBezTo>
                      <a:pt x="56" y="11"/>
                      <a:pt x="60" y="1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7" name="Freeform 27"/>
              <p:cNvSpPr>
                <a:spLocks/>
              </p:cNvSpPr>
              <p:nvPr/>
            </p:nvSpPr>
            <p:spPr bwMode="auto">
              <a:xfrm>
                <a:off x="7291388" y="5626101"/>
                <a:ext cx="142875" cy="307975"/>
              </a:xfrm>
              <a:custGeom>
                <a:avLst/>
                <a:gdLst>
                  <a:gd name="T0" fmla="*/ 0 w 38"/>
                  <a:gd name="T1" fmla="*/ 11 h 82"/>
                  <a:gd name="T2" fmla="*/ 24 w 38"/>
                  <a:gd name="T3" fmla="*/ 10 h 82"/>
                  <a:gd name="T4" fmla="*/ 38 w 38"/>
                  <a:gd name="T5" fmla="*/ 0 h 82"/>
                  <a:gd name="T6" fmla="*/ 38 w 38"/>
                  <a:gd name="T7" fmla="*/ 82 h 82"/>
                  <a:gd name="T8" fmla="*/ 0 w 38"/>
                  <a:gd name="T9" fmla="*/ 82 h 82"/>
                  <a:gd name="T10" fmla="*/ 0 w 38"/>
                  <a:gd name="T11" fmla="*/ 11 h 82"/>
                </a:gdLst>
                <a:ahLst/>
                <a:cxnLst>
                  <a:cxn ang="0">
                    <a:pos x="T0" y="T1"/>
                  </a:cxn>
                  <a:cxn ang="0">
                    <a:pos x="T2" y="T3"/>
                  </a:cxn>
                  <a:cxn ang="0">
                    <a:pos x="T4" y="T5"/>
                  </a:cxn>
                  <a:cxn ang="0">
                    <a:pos x="T6" y="T7"/>
                  </a:cxn>
                  <a:cxn ang="0">
                    <a:pos x="T8" y="T9"/>
                  </a:cxn>
                  <a:cxn ang="0">
                    <a:pos x="T10" y="T11"/>
                  </a:cxn>
                </a:cxnLst>
                <a:rect l="0" t="0" r="r" b="b"/>
                <a:pathLst>
                  <a:path w="38" h="82">
                    <a:moveTo>
                      <a:pt x="0" y="11"/>
                    </a:moveTo>
                    <a:cubicBezTo>
                      <a:pt x="8" y="18"/>
                      <a:pt x="16" y="16"/>
                      <a:pt x="24" y="10"/>
                    </a:cubicBezTo>
                    <a:cubicBezTo>
                      <a:pt x="28" y="7"/>
                      <a:pt x="33" y="4"/>
                      <a:pt x="38" y="0"/>
                    </a:cubicBezTo>
                    <a:cubicBezTo>
                      <a:pt x="38" y="28"/>
                      <a:pt x="38" y="55"/>
                      <a:pt x="38" y="82"/>
                    </a:cubicBezTo>
                    <a:cubicBezTo>
                      <a:pt x="25" y="82"/>
                      <a:pt x="12" y="82"/>
                      <a:pt x="0" y="82"/>
                    </a:cubicBezTo>
                    <a:cubicBezTo>
                      <a:pt x="0" y="59"/>
                      <a:pt x="0" y="3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40" name="Group 339"/>
          <p:cNvGrpSpPr/>
          <p:nvPr/>
        </p:nvGrpSpPr>
        <p:grpSpPr>
          <a:xfrm>
            <a:off x="2608841" y="5236743"/>
            <a:ext cx="1975922" cy="539257"/>
            <a:chOff x="368016" y="3512718"/>
            <a:chExt cx="2049640" cy="539257"/>
          </a:xfrm>
        </p:grpSpPr>
        <p:grpSp>
          <p:nvGrpSpPr>
            <p:cNvPr id="341" name="Group 340"/>
            <p:cNvGrpSpPr/>
            <p:nvPr/>
          </p:nvGrpSpPr>
          <p:grpSpPr>
            <a:xfrm>
              <a:off x="910512" y="3512718"/>
              <a:ext cx="1507144" cy="515784"/>
              <a:chOff x="288924" y="1679910"/>
              <a:chExt cx="1950107" cy="515784"/>
            </a:xfrm>
          </p:grpSpPr>
          <p:sp>
            <p:nvSpPr>
              <p:cNvPr id="353" name="TextBox 352"/>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$3.3B</a:t>
                </a:r>
              </a:p>
            </p:txBody>
          </p:sp>
          <p:sp>
            <p:nvSpPr>
              <p:cNvPr id="354" name="TextBox 353"/>
              <p:cNvSpPr txBox="1"/>
              <p:nvPr/>
            </p:nvSpPr>
            <p:spPr>
              <a:xfrm>
                <a:off x="288924" y="191869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OEC market for printer-based toner in NA and EUR</a:t>
                </a:r>
              </a:p>
            </p:txBody>
          </p:sp>
        </p:grpSp>
        <p:grpSp>
          <p:nvGrpSpPr>
            <p:cNvPr id="342" name="Group 341"/>
            <p:cNvGrpSpPr/>
            <p:nvPr/>
          </p:nvGrpSpPr>
          <p:grpSpPr>
            <a:xfrm>
              <a:off x="368016" y="3588921"/>
              <a:ext cx="432412" cy="463054"/>
              <a:chOff x="368016" y="3839860"/>
              <a:chExt cx="432412" cy="463054"/>
            </a:xfrm>
          </p:grpSpPr>
          <p:sp>
            <p:nvSpPr>
              <p:cNvPr id="343" name="Freeform 9"/>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4" name="Freeform 6"/>
              <p:cNvSpPr>
                <a:spLocks noEditPoints="1"/>
              </p:cNvSpPr>
              <p:nvPr/>
            </p:nvSpPr>
            <p:spPr bwMode="auto">
              <a:xfrm>
                <a:off x="368016" y="3839860"/>
                <a:ext cx="432412" cy="433897"/>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chemeClr val="bg1"/>
              </a:solid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5" name="Freeform 7"/>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6" name="Freeform 8"/>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7" name="Freeform 11"/>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8" name="Freeform 12"/>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49" name="Freeform 13"/>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50" name="Oval 14"/>
              <p:cNvSpPr>
                <a:spLocks noChangeArrowheads="1"/>
              </p:cNvSpPr>
              <p:nvPr/>
            </p:nvSpPr>
            <p:spPr bwMode="auto">
              <a:xfrm>
                <a:off x="369005" y="4066198"/>
                <a:ext cx="236716" cy="236716"/>
              </a:xfrm>
              <a:prstGeom prst="ellipse">
                <a:avLst/>
              </a:prstGeom>
              <a:solidFill>
                <a:schemeClr val="bg1"/>
              </a:solidFill>
              <a:ln w="3175">
                <a:noFill/>
              </a:ln>
            </p:spPr>
            <p:txBody>
              <a:bodyPr vert="horz" wrap="square" lIns="91440" tIns="45720" rIns="91440" bIns="45720" numCol="1" anchor="t" anchorCtr="0" compatLnSpc="1">
                <a:prstTxWarp prst="textNoShape">
                  <a:avLst/>
                </a:prstTxWarp>
              </a:bodyPr>
              <a:lstStyle/>
              <a:p>
                <a:endParaRPr lang="en-US" dirty="0"/>
              </a:p>
            </p:txBody>
          </p:sp>
          <p:sp>
            <p:nvSpPr>
              <p:cNvPr id="351" name="Oval 15"/>
              <p:cNvSpPr>
                <a:spLocks noChangeArrowheads="1"/>
              </p:cNvSpPr>
              <p:nvPr/>
            </p:nvSpPr>
            <p:spPr bwMode="auto">
              <a:xfrm>
                <a:off x="386302" y="4083495"/>
                <a:ext cx="202123" cy="202123"/>
              </a:xfrm>
              <a:prstGeom prst="ellipse">
                <a:avLst/>
              </a:prstGeom>
              <a:solidFill>
                <a:schemeClr val="accent1"/>
              </a:solidFill>
              <a:ln w="9525">
                <a:solidFill>
                  <a:schemeClr val="accent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52" name="Freeform 16"/>
              <p:cNvSpPr>
                <a:spLocks noEditPoints="1"/>
              </p:cNvSpPr>
              <p:nvPr/>
            </p:nvSpPr>
            <p:spPr bwMode="auto">
              <a:xfrm>
                <a:off x="434238" y="4092884"/>
                <a:ext cx="106250" cy="183344"/>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55" name="Group 354"/>
          <p:cNvGrpSpPr/>
          <p:nvPr/>
        </p:nvGrpSpPr>
        <p:grpSpPr>
          <a:xfrm>
            <a:off x="4773467" y="5858997"/>
            <a:ext cx="1975921" cy="515784"/>
            <a:chOff x="4773467" y="5858997"/>
            <a:chExt cx="1975921" cy="515784"/>
          </a:xfrm>
        </p:grpSpPr>
        <p:grpSp>
          <p:nvGrpSpPr>
            <p:cNvPr id="356" name="Group 355"/>
            <p:cNvGrpSpPr/>
            <p:nvPr/>
          </p:nvGrpSpPr>
          <p:grpSpPr>
            <a:xfrm>
              <a:off x="5296450" y="5858997"/>
              <a:ext cx="1452938" cy="515784"/>
              <a:chOff x="288924" y="2914350"/>
              <a:chExt cx="1950107" cy="515784"/>
            </a:xfrm>
          </p:grpSpPr>
          <p:sp>
            <p:nvSpPr>
              <p:cNvPr id="365" name="TextBox 364"/>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~2-3%</a:t>
                </a:r>
              </a:p>
            </p:txBody>
          </p:sp>
          <p:sp>
            <p:nvSpPr>
              <p:cNvPr id="366" name="TextBox 365"/>
              <p:cNvSpPr txBox="1"/>
              <p:nvPr/>
            </p:nvSpPr>
            <p:spPr>
              <a:xfrm>
                <a:off x="288924" y="315313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Projected CAGR </a:t>
                </a:r>
                <a:br>
                  <a:rPr lang="en-US" dirty="0">
                    <a:solidFill>
                      <a:schemeClr val="tx1"/>
                    </a:solidFill>
                  </a:rPr>
                </a:br>
                <a:r>
                  <a:rPr lang="en-US" dirty="0">
                    <a:solidFill>
                      <a:schemeClr val="tx1"/>
                    </a:solidFill>
                  </a:rPr>
                  <a:t>through 2020</a:t>
                </a:r>
              </a:p>
            </p:txBody>
          </p:sp>
        </p:grpSp>
        <p:grpSp>
          <p:nvGrpSpPr>
            <p:cNvPr id="357" name="Group 356"/>
            <p:cNvGrpSpPr/>
            <p:nvPr/>
          </p:nvGrpSpPr>
          <p:grpSpPr>
            <a:xfrm>
              <a:off x="4773467" y="5901332"/>
              <a:ext cx="352605" cy="365760"/>
              <a:chOff x="6919913" y="5016501"/>
              <a:chExt cx="889000" cy="917575"/>
            </a:xfrm>
            <a:solidFill>
              <a:schemeClr val="accent4"/>
            </a:solidFill>
          </p:grpSpPr>
          <p:sp>
            <p:nvSpPr>
              <p:cNvPr id="358" name="Freeform 21"/>
              <p:cNvSpPr>
                <a:spLocks/>
              </p:cNvSpPr>
              <p:nvPr/>
            </p:nvSpPr>
            <p:spPr bwMode="auto">
              <a:xfrm>
                <a:off x="6919913" y="5262563"/>
                <a:ext cx="889000" cy="390525"/>
              </a:xfrm>
              <a:custGeom>
                <a:avLst/>
                <a:gdLst>
                  <a:gd name="T0" fmla="*/ 112 w 237"/>
                  <a:gd name="T1" fmla="*/ 86 h 104"/>
                  <a:gd name="T2" fmla="*/ 207 w 237"/>
                  <a:gd name="T3" fmla="*/ 15 h 104"/>
                  <a:gd name="T4" fmla="*/ 207 w 237"/>
                  <a:gd name="T5" fmla="*/ 15 h 104"/>
                  <a:gd name="T6" fmla="*/ 194 w 237"/>
                  <a:gd name="T7" fmla="*/ 14 h 104"/>
                  <a:gd name="T8" fmla="*/ 187 w 237"/>
                  <a:gd name="T9" fmla="*/ 4 h 104"/>
                  <a:gd name="T10" fmla="*/ 194 w 237"/>
                  <a:gd name="T11" fmla="*/ 0 h 104"/>
                  <a:gd name="T12" fmla="*/ 220 w 237"/>
                  <a:gd name="T13" fmla="*/ 1 h 104"/>
                  <a:gd name="T14" fmla="*/ 228 w 237"/>
                  <a:gd name="T15" fmla="*/ 2 h 104"/>
                  <a:gd name="T16" fmla="*/ 235 w 237"/>
                  <a:gd name="T17" fmla="*/ 12 h 104"/>
                  <a:gd name="T18" fmla="*/ 223 w 237"/>
                  <a:gd name="T19" fmla="*/ 45 h 104"/>
                  <a:gd name="T20" fmla="*/ 214 w 237"/>
                  <a:gd name="T21" fmla="*/ 49 h 104"/>
                  <a:gd name="T22" fmla="*/ 210 w 237"/>
                  <a:gd name="T23" fmla="*/ 40 h 104"/>
                  <a:gd name="T24" fmla="*/ 213 w 237"/>
                  <a:gd name="T25" fmla="*/ 29 h 104"/>
                  <a:gd name="T26" fmla="*/ 206 w 237"/>
                  <a:gd name="T27" fmla="*/ 34 h 104"/>
                  <a:gd name="T28" fmla="*/ 116 w 237"/>
                  <a:gd name="T29" fmla="*/ 100 h 104"/>
                  <a:gd name="T30" fmla="*/ 103 w 237"/>
                  <a:gd name="T31" fmla="*/ 98 h 104"/>
                  <a:gd name="T32" fmla="*/ 61 w 237"/>
                  <a:gd name="T33" fmla="*/ 40 h 104"/>
                  <a:gd name="T34" fmla="*/ 58 w 237"/>
                  <a:gd name="T35" fmla="*/ 37 h 104"/>
                  <a:gd name="T36" fmla="*/ 0 w 237"/>
                  <a:gd name="T37" fmla="*/ 80 h 104"/>
                  <a:gd name="T38" fmla="*/ 0 w 237"/>
                  <a:gd name="T39" fmla="*/ 64 h 104"/>
                  <a:gd name="T40" fmla="*/ 2 w 237"/>
                  <a:gd name="T41" fmla="*/ 61 h 104"/>
                  <a:gd name="T42" fmla="*/ 55 w 237"/>
                  <a:gd name="T43" fmla="*/ 22 h 104"/>
                  <a:gd name="T44" fmla="*/ 66 w 237"/>
                  <a:gd name="T45" fmla="*/ 24 h 104"/>
                  <a:gd name="T46" fmla="*/ 109 w 237"/>
                  <a:gd name="T47" fmla="*/ 82 h 104"/>
                  <a:gd name="T48" fmla="*/ 112 w 237"/>
                  <a:gd name="T49" fmla="*/ 8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104">
                    <a:moveTo>
                      <a:pt x="112" y="86"/>
                    </a:moveTo>
                    <a:cubicBezTo>
                      <a:pt x="144" y="62"/>
                      <a:pt x="176" y="39"/>
                      <a:pt x="207" y="15"/>
                    </a:cubicBezTo>
                    <a:cubicBezTo>
                      <a:pt x="207" y="15"/>
                      <a:pt x="207" y="15"/>
                      <a:pt x="207" y="15"/>
                    </a:cubicBezTo>
                    <a:cubicBezTo>
                      <a:pt x="203" y="15"/>
                      <a:pt x="198" y="14"/>
                      <a:pt x="194" y="14"/>
                    </a:cubicBezTo>
                    <a:cubicBezTo>
                      <a:pt x="188" y="14"/>
                      <a:pt x="185" y="9"/>
                      <a:pt x="187" y="4"/>
                    </a:cubicBezTo>
                    <a:cubicBezTo>
                      <a:pt x="188" y="1"/>
                      <a:pt x="191" y="0"/>
                      <a:pt x="194" y="0"/>
                    </a:cubicBezTo>
                    <a:cubicBezTo>
                      <a:pt x="203" y="0"/>
                      <a:pt x="211" y="1"/>
                      <a:pt x="220" y="1"/>
                    </a:cubicBezTo>
                    <a:cubicBezTo>
                      <a:pt x="223" y="1"/>
                      <a:pt x="225" y="2"/>
                      <a:pt x="228" y="2"/>
                    </a:cubicBezTo>
                    <a:cubicBezTo>
                      <a:pt x="234" y="2"/>
                      <a:pt x="237" y="6"/>
                      <a:pt x="235" y="12"/>
                    </a:cubicBezTo>
                    <a:cubicBezTo>
                      <a:pt x="231" y="23"/>
                      <a:pt x="227" y="34"/>
                      <a:pt x="223" y="45"/>
                    </a:cubicBezTo>
                    <a:cubicBezTo>
                      <a:pt x="221" y="49"/>
                      <a:pt x="218" y="50"/>
                      <a:pt x="214" y="49"/>
                    </a:cubicBezTo>
                    <a:cubicBezTo>
                      <a:pt x="210" y="48"/>
                      <a:pt x="208" y="44"/>
                      <a:pt x="210" y="40"/>
                    </a:cubicBezTo>
                    <a:cubicBezTo>
                      <a:pt x="211" y="36"/>
                      <a:pt x="212" y="33"/>
                      <a:pt x="213" y="29"/>
                    </a:cubicBezTo>
                    <a:cubicBezTo>
                      <a:pt x="211" y="31"/>
                      <a:pt x="208" y="33"/>
                      <a:pt x="206" y="34"/>
                    </a:cubicBezTo>
                    <a:cubicBezTo>
                      <a:pt x="176" y="56"/>
                      <a:pt x="146" y="78"/>
                      <a:pt x="116" y="100"/>
                    </a:cubicBezTo>
                    <a:cubicBezTo>
                      <a:pt x="111" y="104"/>
                      <a:pt x="107" y="104"/>
                      <a:pt x="103" y="98"/>
                    </a:cubicBezTo>
                    <a:cubicBezTo>
                      <a:pt x="89" y="79"/>
                      <a:pt x="75" y="60"/>
                      <a:pt x="61" y="40"/>
                    </a:cubicBezTo>
                    <a:cubicBezTo>
                      <a:pt x="60" y="39"/>
                      <a:pt x="59" y="38"/>
                      <a:pt x="58" y="37"/>
                    </a:cubicBezTo>
                    <a:cubicBezTo>
                      <a:pt x="39" y="51"/>
                      <a:pt x="20" y="65"/>
                      <a:pt x="0" y="80"/>
                    </a:cubicBezTo>
                    <a:cubicBezTo>
                      <a:pt x="0" y="74"/>
                      <a:pt x="0" y="69"/>
                      <a:pt x="0" y="64"/>
                    </a:cubicBezTo>
                    <a:cubicBezTo>
                      <a:pt x="0" y="63"/>
                      <a:pt x="1" y="62"/>
                      <a:pt x="2" y="61"/>
                    </a:cubicBezTo>
                    <a:cubicBezTo>
                      <a:pt x="19" y="48"/>
                      <a:pt x="37" y="35"/>
                      <a:pt x="55" y="22"/>
                    </a:cubicBezTo>
                    <a:cubicBezTo>
                      <a:pt x="59" y="19"/>
                      <a:pt x="63" y="20"/>
                      <a:pt x="66" y="24"/>
                    </a:cubicBezTo>
                    <a:cubicBezTo>
                      <a:pt x="80" y="43"/>
                      <a:pt x="95" y="62"/>
                      <a:pt x="109" y="82"/>
                    </a:cubicBezTo>
                    <a:cubicBezTo>
                      <a:pt x="110" y="83"/>
                      <a:pt x="111" y="84"/>
                      <a:pt x="11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9" name="Freeform 22"/>
              <p:cNvSpPr>
                <a:spLocks/>
              </p:cNvSpPr>
              <p:nvPr/>
            </p:nvSpPr>
            <p:spPr bwMode="auto">
              <a:xfrm>
                <a:off x="7662863" y="5413376"/>
                <a:ext cx="141287" cy="520700"/>
              </a:xfrm>
              <a:custGeom>
                <a:avLst/>
                <a:gdLst>
                  <a:gd name="T0" fmla="*/ 4 w 38"/>
                  <a:gd name="T1" fmla="*/ 10 h 139"/>
                  <a:gd name="T2" fmla="*/ 14 w 38"/>
                  <a:gd name="T3" fmla="*/ 19 h 139"/>
                  <a:gd name="T4" fmla="*/ 35 w 38"/>
                  <a:gd name="T5" fmla="*/ 8 h 139"/>
                  <a:gd name="T6" fmla="*/ 38 w 38"/>
                  <a:gd name="T7" fmla="*/ 0 h 139"/>
                  <a:gd name="T8" fmla="*/ 38 w 38"/>
                  <a:gd name="T9" fmla="*/ 139 h 139"/>
                  <a:gd name="T10" fmla="*/ 0 w 38"/>
                  <a:gd name="T11" fmla="*/ 139 h 139"/>
                  <a:gd name="T12" fmla="*/ 0 w 38"/>
                  <a:gd name="T13" fmla="*/ 136 h 139"/>
                  <a:gd name="T14" fmla="*/ 0 w 38"/>
                  <a:gd name="T15" fmla="*/ 17 h 139"/>
                  <a:gd name="T16" fmla="*/ 4 w 38"/>
                  <a:gd name="T17" fmla="*/ 1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9">
                    <a:moveTo>
                      <a:pt x="4" y="10"/>
                    </a:moveTo>
                    <a:cubicBezTo>
                      <a:pt x="6" y="14"/>
                      <a:pt x="10" y="17"/>
                      <a:pt x="14" y="19"/>
                    </a:cubicBezTo>
                    <a:cubicBezTo>
                      <a:pt x="23" y="21"/>
                      <a:pt x="31" y="17"/>
                      <a:pt x="35" y="8"/>
                    </a:cubicBezTo>
                    <a:cubicBezTo>
                      <a:pt x="36" y="6"/>
                      <a:pt x="37" y="3"/>
                      <a:pt x="38" y="0"/>
                    </a:cubicBezTo>
                    <a:cubicBezTo>
                      <a:pt x="38" y="47"/>
                      <a:pt x="38" y="93"/>
                      <a:pt x="38" y="139"/>
                    </a:cubicBezTo>
                    <a:cubicBezTo>
                      <a:pt x="25" y="139"/>
                      <a:pt x="13" y="139"/>
                      <a:pt x="0" y="139"/>
                    </a:cubicBezTo>
                    <a:cubicBezTo>
                      <a:pt x="0" y="138"/>
                      <a:pt x="0" y="137"/>
                      <a:pt x="0" y="136"/>
                    </a:cubicBezTo>
                    <a:cubicBezTo>
                      <a:pt x="0" y="96"/>
                      <a:pt x="0" y="56"/>
                      <a:pt x="0" y="17"/>
                    </a:cubicBezTo>
                    <a:cubicBezTo>
                      <a:pt x="0" y="13"/>
                      <a:pt x="1"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0" name="Freeform 23"/>
              <p:cNvSpPr>
                <a:spLocks/>
              </p:cNvSpPr>
              <p:nvPr/>
            </p:nvSpPr>
            <p:spPr bwMode="auto">
              <a:xfrm>
                <a:off x="7099300" y="5454651"/>
                <a:ext cx="153987" cy="479425"/>
              </a:xfrm>
              <a:custGeom>
                <a:avLst/>
                <a:gdLst>
                  <a:gd name="T0" fmla="*/ 41 w 41"/>
                  <a:gd name="T1" fmla="*/ 128 h 128"/>
                  <a:gd name="T2" fmla="*/ 1 w 41"/>
                  <a:gd name="T3" fmla="*/ 128 h 128"/>
                  <a:gd name="T4" fmla="*/ 1 w 41"/>
                  <a:gd name="T5" fmla="*/ 125 h 128"/>
                  <a:gd name="T6" fmla="*/ 0 w 41"/>
                  <a:gd name="T7" fmla="*/ 10 h 128"/>
                  <a:gd name="T8" fmla="*/ 4 w 41"/>
                  <a:gd name="T9" fmla="*/ 4 h 128"/>
                  <a:gd name="T10" fmla="*/ 8 w 41"/>
                  <a:gd name="T11" fmla="*/ 0 h 128"/>
                  <a:gd name="T12" fmla="*/ 10 w 41"/>
                  <a:gd name="T13" fmla="*/ 2 h 128"/>
                  <a:gd name="T14" fmla="*/ 39 w 41"/>
                  <a:gd name="T15" fmla="*/ 42 h 128"/>
                  <a:gd name="T16" fmla="*/ 41 w 41"/>
                  <a:gd name="T17" fmla="*/ 46 h 128"/>
                  <a:gd name="T18" fmla="*/ 41 w 41"/>
                  <a:gd name="T19" fmla="*/ 126 h 128"/>
                  <a:gd name="T20" fmla="*/ 41 w 41"/>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28">
                    <a:moveTo>
                      <a:pt x="41" y="128"/>
                    </a:moveTo>
                    <a:cubicBezTo>
                      <a:pt x="27" y="128"/>
                      <a:pt x="14" y="128"/>
                      <a:pt x="1" y="128"/>
                    </a:cubicBezTo>
                    <a:cubicBezTo>
                      <a:pt x="1" y="127"/>
                      <a:pt x="1" y="126"/>
                      <a:pt x="1" y="125"/>
                    </a:cubicBezTo>
                    <a:cubicBezTo>
                      <a:pt x="1" y="87"/>
                      <a:pt x="1" y="48"/>
                      <a:pt x="0" y="10"/>
                    </a:cubicBezTo>
                    <a:cubicBezTo>
                      <a:pt x="0" y="7"/>
                      <a:pt x="1" y="5"/>
                      <a:pt x="4" y="4"/>
                    </a:cubicBezTo>
                    <a:cubicBezTo>
                      <a:pt x="5" y="2"/>
                      <a:pt x="7" y="1"/>
                      <a:pt x="8" y="0"/>
                    </a:cubicBezTo>
                    <a:cubicBezTo>
                      <a:pt x="9" y="1"/>
                      <a:pt x="10" y="2"/>
                      <a:pt x="10" y="2"/>
                    </a:cubicBezTo>
                    <a:cubicBezTo>
                      <a:pt x="20" y="16"/>
                      <a:pt x="29" y="29"/>
                      <a:pt x="39" y="42"/>
                    </a:cubicBezTo>
                    <a:cubicBezTo>
                      <a:pt x="40" y="43"/>
                      <a:pt x="41" y="45"/>
                      <a:pt x="41" y="46"/>
                    </a:cubicBezTo>
                    <a:cubicBezTo>
                      <a:pt x="41" y="73"/>
                      <a:pt x="41" y="100"/>
                      <a:pt x="41" y="126"/>
                    </a:cubicBezTo>
                    <a:cubicBezTo>
                      <a:pt x="41" y="127"/>
                      <a:pt x="41" y="127"/>
                      <a:pt x="4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1" name="Freeform 24"/>
              <p:cNvSpPr>
                <a:spLocks/>
              </p:cNvSpPr>
              <p:nvPr/>
            </p:nvSpPr>
            <p:spPr bwMode="auto">
              <a:xfrm>
                <a:off x="7470775" y="5491163"/>
                <a:ext cx="153987" cy="442913"/>
              </a:xfrm>
              <a:custGeom>
                <a:avLst/>
                <a:gdLst>
                  <a:gd name="T0" fmla="*/ 41 w 41"/>
                  <a:gd name="T1" fmla="*/ 118 h 118"/>
                  <a:gd name="T2" fmla="*/ 0 w 41"/>
                  <a:gd name="T3" fmla="*/ 118 h 118"/>
                  <a:gd name="T4" fmla="*/ 0 w 41"/>
                  <a:gd name="T5" fmla="*/ 115 h 118"/>
                  <a:gd name="T6" fmla="*/ 0 w 41"/>
                  <a:gd name="T7" fmla="*/ 32 h 118"/>
                  <a:gd name="T8" fmla="*/ 2 w 41"/>
                  <a:gd name="T9" fmla="*/ 28 h 118"/>
                  <a:gd name="T10" fmla="*/ 39 w 41"/>
                  <a:gd name="T11" fmla="*/ 1 h 118"/>
                  <a:gd name="T12" fmla="*/ 41 w 41"/>
                  <a:gd name="T13" fmla="*/ 0 h 118"/>
                  <a:gd name="T14" fmla="*/ 41 w 41"/>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18">
                    <a:moveTo>
                      <a:pt x="41" y="118"/>
                    </a:moveTo>
                    <a:cubicBezTo>
                      <a:pt x="27" y="118"/>
                      <a:pt x="14" y="118"/>
                      <a:pt x="0" y="118"/>
                    </a:cubicBezTo>
                    <a:cubicBezTo>
                      <a:pt x="0" y="117"/>
                      <a:pt x="0" y="116"/>
                      <a:pt x="0" y="115"/>
                    </a:cubicBezTo>
                    <a:cubicBezTo>
                      <a:pt x="0" y="87"/>
                      <a:pt x="0" y="60"/>
                      <a:pt x="0" y="32"/>
                    </a:cubicBezTo>
                    <a:cubicBezTo>
                      <a:pt x="0" y="31"/>
                      <a:pt x="1" y="29"/>
                      <a:pt x="2" y="28"/>
                    </a:cubicBezTo>
                    <a:cubicBezTo>
                      <a:pt x="14" y="19"/>
                      <a:pt x="27" y="10"/>
                      <a:pt x="39" y="1"/>
                    </a:cubicBezTo>
                    <a:cubicBezTo>
                      <a:pt x="40" y="0"/>
                      <a:pt x="40" y="0"/>
                      <a:pt x="41" y="0"/>
                    </a:cubicBezTo>
                    <a:cubicBezTo>
                      <a:pt x="41" y="39"/>
                      <a:pt x="41" y="79"/>
                      <a:pt x="4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2" name="Freeform 25"/>
              <p:cNvSpPr>
                <a:spLocks/>
              </p:cNvSpPr>
              <p:nvPr/>
            </p:nvSpPr>
            <p:spPr bwMode="auto">
              <a:xfrm>
                <a:off x="6919913" y="5503863"/>
                <a:ext cx="142875" cy="430213"/>
              </a:xfrm>
              <a:custGeom>
                <a:avLst/>
                <a:gdLst>
                  <a:gd name="T0" fmla="*/ 38 w 38"/>
                  <a:gd name="T1" fmla="*/ 0 h 115"/>
                  <a:gd name="T2" fmla="*/ 38 w 38"/>
                  <a:gd name="T3" fmla="*/ 115 h 115"/>
                  <a:gd name="T4" fmla="*/ 0 w 38"/>
                  <a:gd name="T5" fmla="*/ 115 h 115"/>
                  <a:gd name="T6" fmla="*/ 0 w 38"/>
                  <a:gd name="T7" fmla="*/ 112 h 115"/>
                  <a:gd name="T8" fmla="*/ 0 w 38"/>
                  <a:gd name="T9" fmla="*/ 31 h 115"/>
                  <a:gd name="T10" fmla="*/ 2 w 38"/>
                  <a:gd name="T11" fmla="*/ 27 h 115"/>
                  <a:gd name="T12" fmla="*/ 36 w 38"/>
                  <a:gd name="T13" fmla="*/ 2 h 115"/>
                  <a:gd name="T14" fmla="*/ 38 w 3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15">
                    <a:moveTo>
                      <a:pt x="38" y="0"/>
                    </a:moveTo>
                    <a:cubicBezTo>
                      <a:pt x="38" y="39"/>
                      <a:pt x="38" y="77"/>
                      <a:pt x="38" y="115"/>
                    </a:cubicBezTo>
                    <a:cubicBezTo>
                      <a:pt x="26" y="115"/>
                      <a:pt x="13" y="115"/>
                      <a:pt x="0" y="115"/>
                    </a:cubicBezTo>
                    <a:cubicBezTo>
                      <a:pt x="0" y="114"/>
                      <a:pt x="0" y="113"/>
                      <a:pt x="0" y="112"/>
                    </a:cubicBezTo>
                    <a:cubicBezTo>
                      <a:pt x="0" y="85"/>
                      <a:pt x="0" y="58"/>
                      <a:pt x="0" y="31"/>
                    </a:cubicBezTo>
                    <a:cubicBezTo>
                      <a:pt x="0" y="29"/>
                      <a:pt x="0" y="28"/>
                      <a:pt x="2" y="27"/>
                    </a:cubicBezTo>
                    <a:cubicBezTo>
                      <a:pt x="14" y="18"/>
                      <a:pt x="25" y="10"/>
                      <a:pt x="36" y="2"/>
                    </a:cubicBezTo>
                    <a:cubicBezTo>
                      <a:pt x="37" y="1"/>
                      <a:pt x="37"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3" name="Freeform 26"/>
              <p:cNvSpPr>
                <a:spLocks/>
              </p:cNvSpPr>
              <p:nvPr/>
            </p:nvSpPr>
            <p:spPr bwMode="auto">
              <a:xfrm>
                <a:off x="7242175" y="5016501"/>
                <a:ext cx="255587" cy="358775"/>
              </a:xfrm>
              <a:custGeom>
                <a:avLst/>
                <a:gdLst>
                  <a:gd name="T0" fmla="*/ 64 w 68"/>
                  <a:gd name="T1" fmla="*/ 14 h 96"/>
                  <a:gd name="T2" fmla="*/ 57 w 68"/>
                  <a:gd name="T3" fmla="*/ 30 h 96"/>
                  <a:gd name="T4" fmla="*/ 42 w 68"/>
                  <a:gd name="T5" fmla="*/ 25 h 96"/>
                  <a:gd name="T6" fmla="*/ 32 w 68"/>
                  <a:gd name="T7" fmla="*/ 25 h 96"/>
                  <a:gd name="T8" fmla="*/ 27 w 68"/>
                  <a:gd name="T9" fmla="*/ 28 h 96"/>
                  <a:gd name="T10" fmla="*/ 30 w 68"/>
                  <a:gd name="T11" fmla="*/ 33 h 96"/>
                  <a:gd name="T12" fmla="*/ 42 w 68"/>
                  <a:gd name="T13" fmla="*/ 39 h 96"/>
                  <a:gd name="T14" fmla="*/ 56 w 68"/>
                  <a:gd name="T15" fmla="*/ 46 h 96"/>
                  <a:gd name="T16" fmla="*/ 53 w 68"/>
                  <a:gd name="T17" fmla="*/ 81 h 96"/>
                  <a:gd name="T18" fmla="*/ 42 w 68"/>
                  <a:gd name="T19" fmla="*/ 86 h 96"/>
                  <a:gd name="T20" fmla="*/ 42 w 68"/>
                  <a:gd name="T21" fmla="*/ 96 h 96"/>
                  <a:gd name="T22" fmla="*/ 30 w 68"/>
                  <a:gd name="T23" fmla="*/ 96 h 96"/>
                  <a:gd name="T24" fmla="*/ 30 w 68"/>
                  <a:gd name="T25" fmla="*/ 86 h 96"/>
                  <a:gd name="T26" fmla="*/ 16 w 68"/>
                  <a:gd name="T27" fmla="*/ 83 h 96"/>
                  <a:gd name="T28" fmla="*/ 5 w 68"/>
                  <a:gd name="T29" fmla="*/ 70 h 96"/>
                  <a:gd name="T30" fmla="*/ 5 w 68"/>
                  <a:gd name="T31" fmla="*/ 61 h 96"/>
                  <a:gd name="T32" fmla="*/ 9 w 68"/>
                  <a:gd name="T33" fmla="*/ 63 h 96"/>
                  <a:gd name="T34" fmla="*/ 30 w 68"/>
                  <a:gd name="T35" fmla="*/ 69 h 96"/>
                  <a:gd name="T36" fmla="*/ 38 w 68"/>
                  <a:gd name="T37" fmla="*/ 68 h 96"/>
                  <a:gd name="T38" fmla="*/ 42 w 68"/>
                  <a:gd name="T39" fmla="*/ 65 h 96"/>
                  <a:gd name="T40" fmla="*/ 40 w 68"/>
                  <a:gd name="T41" fmla="*/ 60 h 96"/>
                  <a:gd name="T42" fmla="*/ 26 w 68"/>
                  <a:gd name="T43" fmla="*/ 54 h 96"/>
                  <a:gd name="T44" fmla="*/ 11 w 68"/>
                  <a:gd name="T45" fmla="*/ 45 h 96"/>
                  <a:gd name="T46" fmla="*/ 17 w 68"/>
                  <a:gd name="T47" fmla="*/ 11 h 96"/>
                  <a:gd name="T48" fmla="*/ 29 w 68"/>
                  <a:gd name="T49" fmla="*/ 8 h 96"/>
                  <a:gd name="T50" fmla="*/ 29 w 68"/>
                  <a:gd name="T51" fmla="*/ 0 h 96"/>
                  <a:gd name="T52" fmla="*/ 41 w 68"/>
                  <a:gd name="T53" fmla="*/ 0 h 96"/>
                  <a:gd name="T54" fmla="*/ 41 w 68"/>
                  <a:gd name="T55" fmla="*/ 8 h 96"/>
                  <a:gd name="T56" fmla="*/ 53 w 68"/>
                  <a:gd name="T57" fmla="*/ 10 h 96"/>
                  <a:gd name="T58" fmla="*/ 64 w 68"/>
                  <a:gd name="T59"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96">
                    <a:moveTo>
                      <a:pt x="64" y="14"/>
                    </a:moveTo>
                    <a:cubicBezTo>
                      <a:pt x="61" y="20"/>
                      <a:pt x="59" y="25"/>
                      <a:pt x="57" y="30"/>
                    </a:cubicBezTo>
                    <a:cubicBezTo>
                      <a:pt x="52" y="28"/>
                      <a:pt x="47" y="26"/>
                      <a:pt x="42" y="25"/>
                    </a:cubicBezTo>
                    <a:cubicBezTo>
                      <a:pt x="38" y="25"/>
                      <a:pt x="35" y="25"/>
                      <a:pt x="32" y="25"/>
                    </a:cubicBezTo>
                    <a:cubicBezTo>
                      <a:pt x="30" y="25"/>
                      <a:pt x="28" y="27"/>
                      <a:pt x="27" y="28"/>
                    </a:cubicBezTo>
                    <a:cubicBezTo>
                      <a:pt x="26" y="31"/>
                      <a:pt x="28" y="33"/>
                      <a:pt x="30" y="33"/>
                    </a:cubicBezTo>
                    <a:cubicBezTo>
                      <a:pt x="34" y="35"/>
                      <a:pt x="38" y="37"/>
                      <a:pt x="42" y="39"/>
                    </a:cubicBezTo>
                    <a:cubicBezTo>
                      <a:pt x="47" y="41"/>
                      <a:pt x="52" y="43"/>
                      <a:pt x="56" y="46"/>
                    </a:cubicBezTo>
                    <a:cubicBezTo>
                      <a:pt x="68" y="53"/>
                      <a:pt x="67" y="75"/>
                      <a:pt x="53" y="81"/>
                    </a:cubicBezTo>
                    <a:cubicBezTo>
                      <a:pt x="50" y="83"/>
                      <a:pt x="46" y="84"/>
                      <a:pt x="42" y="86"/>
                    </a:cubicBezTo>
                    <a:cubicBezTo>
                      <a:pt x="42" y="89"/>
                      <a:pt x="42" y="92"/>
                      <a:pt x="42" y="96"/>
                    </a:cubicBezTo>
                    <a:cubicBezTo>
                      <a:pt x="37" y="96"/>
                      <a:pt x="34" y="96"/>
                      <a:pt x="30" y="96"/>
                    </a:cubicBezTo>
                    <a:cubicBezTo>
                      <a:pt x="30" y="92"/>
                      <a:pt x="30" y="89"/>
                      <a:pt x="30" y="86"/>
                    </a:cubicBezTo>
                    <a:cubicBezTo>
                      <a:pt x="25" y="85"/>
                      <a:pt x="20" y="84"/>
                      <a:pt x="16" y="83"/>
                    </a:cubicBezTo>
                    <a:cubicBezTo>
                      <a:pt x="5" y="81"/>
                      <a:pt x="5" y="81"/>
                      <a:pt x="5" y="70"/>
                    </a:cubicBezTo>
                    <a:cubicBezTo>
                      <a:pt x="5" y="68"/>
                      <a:pt x="5" y="65"/>
                      <a:pt x="5" y="61"/>
                    </a:cubicBezTo>
                    <a:cubicBezTo>
                      <a:pt x="7" y="62"/>
                      <a:pt x="8" y="62"/>
                      <a:pt x="9" y="63"/>
                    </a:cubicBezTo>
                    <a:cubicBezTo>
                      <a:pt x="16" y="66"/>
                      <a:pt x="23" y="68"/>
                      <a:pt x="30" y="69"/>
                    </a:cubicBezTo>
                    <a:cubicBezTo>
                      <a:pt x="33" y="69"/>
                      <a:pt x="36" y="69"/>
                      <a:pt x="38" y="68"/>
                    </a:cubicBezTo>
                    <a:cubicBezTo>
                      <a:pt x="40" y="68"/>
                      <a:pt x="41" y="66"/>
                      <a:pt x="42" y="65"/>
                    </a:cubicBezTo>
                    <a:cubicBezTo>
                      <a:pt x="43" y="63"/>
                      <a:pt x="42" y="61"/>
                      <a:pt x="40" y="60"/>
                    </a:cubicBezTo>
                    <a:cubicBezTo>
                      <a:pt x="35" y="58"/>
                      <a:pt x="31" y="56"/>
                      <a:pt x="26" y="54"/>
                    </a:cubicBezTo>
                    <a:cubicBezTo>
                      <a:pt x="20" y="52"/>
                      <a:pt x="15" y="49"/>
                      <a:pt x="11" y="45"/>
                    </a:cubicBezTo>
                    <a:cubicBezTo>
                      <a:pt x="0" y="35"/>
                      <a:pt x="4" y="17"/>
                      <a:pt x="17" y="11"/>
                    </a:cubicBezTo>
                    <a:cubicBezTo>
                      <a:pt x="21" y="10"/>
                      <a:pt x="25" y="9"/>
                      <a:pt x="29" y="8"/>
                    </a:cubicBezTo>
                    <a:cubicBezTo>
                      <a:pt x="29" y="6"/>
                      <a:pt x="29" y="3"/>
                      <a:pt x="29" y="0"/>
                    </a:cubicBezTo>
                    <a:cubicBezTo>
                      <a:pt x="34" y="0"/>
                      <a:pt x="37" y="0"/>
                      <a:pt x="41" y="0"/>
                    </a:cubicBezTo>
                    <a:cubicBezTo>
                      <a:pt x="41" y="3"/>
                      <a:pt x="41" y="6"/>
                      <a:pt x="41" y="8"/>
                    </a:cubicBezTo>
                    <a:cubicBezTo>
                      <a:pt x="45" y="9"/>
                      <a:pt x="49" y="10"/>
                      <a:pt x="53" y="10"/>
                    </a:cubicBezTo>
                    <a:cubicBezTo>
                      <a:pt x="56" y="11"/>
                      <a:pt x="60" y="1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4" name="Freeform 27"/>
              <p:cNvSpPr>
                <a:spLocks/>
              </p:cNvSpPr>
              <p:nvPr/>
            </p:nvSpPr>
            <p:spPr bwMode="auto">
              <a:xfrm>
                <a:off x="7291388" y="5626101"/>
                <a:ext cx="142875" cy="307975"/>
              </a:xfrm>
              <a:custGeom>
                <a:avLst/>
                <a:gdLst>
                  <a:gd name="T0" fmla="*/ 0 w 38"/>
                  <a:gd name="T1" fmla="*/ 11 h 82"/>
                  <a:gd name="T2" fmla="*/ 24 w 38"/>
                  <a:gd name="T3" fmla="*/ 10 h 82"/>
                  <a:gd name="T4" fmla="*/ 38 w 38"/>
                  <a:gd name="T5" fmla="*/ 0 h 82"/>
                  <a:gd name="T6" fmla="*/ 38 w 38"/>
                  <a:gd name="T7" fmla="*/ 82 h 82"/>
                  <a:gd name="T8" fmla="*/ 0 w 38"/>
                  <a:gd name="T9" fmla="*/ 82 h 82"/>
                  <a:gd name="T10" fmla="*/ 0 w 38"/>
                  <a:gd name="T11" fmla="*/ 11 h 82"/>
                </a:gdLst>
                <a:ahLst/>
                <a:cxnLst>
                  <a:cxn ang="0">
                    <a:pos x="T0" y="T1"/>
                  </a:cxn>
                  <a:cxn ang="0">
                    <a:pos x="T2" y="T3"/>
                  </a:cxn>
                  <a:cxn ang="0">
                    <a:pos x="T4" y="T5"/>
                  </a:cxn>
                  <a:cxn ang="0">
                    <a:pos x="T6" y="T7"/>
                  </a:cxn>
                  <a:cxn ang="0">
                    <a:pos x="T8" y="T9"/>
                  </a:cxn>
                  <a:cxn ang="0">
                    <a:pos x="T10" y="T11"/>
                  </a:cxn>
                </a:cxnLst>
                <a:rect l="0" t="0" r="r" b="b"/>
                <a:pathLst>
                  <a:path w="38" h="82">
                    <a:moveTo>
                      <a:pt x="0" y="11"/>
                    </a:moveTo>
                    <a:cubicBezTo>
                      <a:pt x="8" y="18"/>
                      <a:pt x="16" y="16"/>
                      <a:pt x="24" y="10"/>
                    </a:cubicBezTo>
                    <a:cubicBezTo>
                      <a:pt x="28" y="7"/>
                      <a:pt x="33" y="4"/>
                      <a:pt x="38" y="0"/>
                    </a:cubicBezTo>
                    <a:cubicBezTo>
                      <a:pt x="38" y="28"/>
                      <a:pt x="38" y="55"/>
                      <a:pt x="38" y="82"/>
                    </a:cubicBezTo>
                    <a:cubicBezTo>
                      <a:pt x="25" y="82"/>
                      <a:pt x="12" y="82"/>
                      <a:pt x="0" y="82"/>
                    </a:cubicBezTo>
                    <a:cubicBezTo>
                      <a:pt x="0" y="59"/>
                      <a:pt x="0" y="3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67" name="Group 366"/>
          <p:cNvGrpSpPr/>
          <p:nvPr/>
        </p:nvGrpSpPr>
        <p:grpSpPr>
          <a:xfrm>
            <a:off x="4773466" y="5236743"/>
            <a:ext cx="1975922" cy="539257"/>
            <a:chOff x="368016" y="3512718"/>
            <a:chExt cx="2049640" cy="539257"/>
          </a:xfrm>
        </p:grpSpPr>
        <p:grpSp>
          <p:nvGrpSpPr>
            <p:cNvPr id="368" name="Group 367"/>
            <p:cNvGrpSpPr/>
            <p:nvPr/>
          </p:nvGrpSpPr>
          <p:grpSpPr>
            <a:xfrm>
              <a:off x="910512" y="3512718"/>
              <a:ext cx="1507144" cy="515784"/>
              <a:chOff x="288924" y="1679910"/>
              <a:chExt cx="1950107" cy="515784"/>
            </a:xfrm>
          </p:grpSpPr>
          <p:sp>
            <p:nvSpPr>
              <p:cNvPr id="380" name="TextBox 379"/>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$550-$600m</a:t>
                </a:r>
              </a:p>
            </p:txBody>
          </p:sp>
          <p:sp>
            <p:nvSpPr>
              <p:cNvPr id="381" name="TextBox 380"/>
              <p:cNvSpPr txBox="1"/>
              <p:nvPr/>
            </p:nvSpPr>
            <p:spPr>
              <a:xfrm>
                <a:off x="288924" y="191869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Refurbished imaging equipment market</a:t>
                </a:r>
              </a:p>
            </p:txBody>
          </p:sp>
        </p:grpSp>
        <p:grpSp>
          <p:nvGrpSpPr>
            <p:cNvPr id="369" name="Group 368"/>
            <p:cNvGrpSpPr/>
            <p:nvPr/>
          </p:nvGrpSpPr>
          <p:grpSpPr>
            <a:xfrm>
              <a:off x="368016" y="3588921"/>
              <a:ext cx="432412" cy="463054"/>
              <a:chOff x="368016" y="3839860"/>
              <a:chExt cx="432412" cy="463054"/>
            </a:xfrm>
          </p:grpSpPr>
          <p:sp>
            <p:nvSpPr>
              <p:cNvPr id="370" name="Freeform 9"/>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1" name="Freeform 6"/>
              <p:cNvSpPr>
                <a:spLocks noEditPoints="1"/>
              </p:cNvSpPr>
              <p:nvPr/>
            </p:nvSpPr>
            <p:spPr bwMode="auto">
              <a:xfrm>
                <a:off x="368016" y="3839860"/>
                <a:ext cx="432412" cy="433897"/>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chemeClr val="bg1"/>
              </a:solidFill>
              <a:ln w="9525">
                <a:solidFill>
                  <a:schemeClr val="accent4"/>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2" name="Freeform 7"/>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3" name="Freeform 8"/>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4" name="Freeform 11"/>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5" name="Freeform 12"/>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6" name="Freeform 13"/>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7" name="Oval 14"/>
              <p:cNvSpPr>
                <a:spLocks noChangeArrowheads="1"/>
              </p:cNvSpPr>
              <p:nvPr/>
            </p:nvSpPr>
            <p:spPr bwMode="auto">
              <a:xfrm>
                <a:off x="369005" y="4066198"/>
                <a:ext cx="236716" cy="236716"/>
              </a:xfrm>
              <a:prstGeom prst="ellipse">
                <a:avLst/>
              </a:prstGeom>
              <a:solidFill>
                <a:schemeClr val="bg1"/>
              </a:solidFill>
              <a:ln w="3175">
                <a:noFill/>
              </a:ln>
            </p:spPr>
            <p:txBody>
              <a:bodyPr vert="horz" wrap="square" lIns="91440" tIns="45720" rIns="91440" bIns="45720" numCol="1" anchor="t" anchorCtr="0" compatLnSpc="1">
                <a:prstTxWarp prst="textNoShape">
                  <a:avLst/>
                </a:prstTxWarp>
              </a:bodyPr>
              <a:lstStyle/>
              <a:p>
                <a:endParaRPr lang="en-US" dirty="0"/>
              </a:p>
            </p:txBody>
          </p:sp>
          <p:sp>
            <p:nvSpPr>
              <p:cNvPr id="378" name="Oval 15"/>
              <p:cNvSpPr>
                <a:spLocks noChangeArrowheads="1"/>
              </p:cNvSpPr>
              <p:nvPr/>
            </p:nvSpPr>
            <p:spPr bwMode="auto">
              <a:xfrm>
                <a:off x="386302" y="4083495"/>
                <a:ext cx="202123" cy="202123"/>
              </a:xfrm>
              <a:prstGeom prst="ellipse">
                <a:avLst/>
              </a:prstGeom>
              <a:solidFill>
                <a:schemeClr val="accent4"/>
              </a:solidFill>
              <a:ln w="9525">
                <a:solidFill>
                  <a:schemeClr val="accent4"/>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79" name="Freeform 16"/>
              <p:cNvSpPr>
                <a:spLocks noEditPoints="1"/>
              </p:cNvSpPr>
              <p:nvPr/>
            </p:nvSpPr>
            <p:spPr bwMode="auto">
              <a:xfrm>
                <a:off x="434238" y="4092884"/>
                <a:ext cx="106250" cy="183344"/>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382" name="Group 381"/>
          <p:cNvGrpSpPr/>
          <p:nvPr/>
        </p:nvGrpSpPr>
        <p:grpSpPr>
          <a:xfrm>
            <a:off x="6938091" y="5236743"/>
            <a:ext cx="1975921" cy="539257"/>
            <a:chOff x="368016" y="3512718"/>
            <a:chExt cx="2049638" cy="539257"/>
          </a:xfrm>
        </p:grpSpPr>
        <p:grpSp>
          <p:nvGrpSpPr>
            <p:cNvPr id="383" name="Group 382"/>
            <p:cNvGrpSpPr/>
            <p:nvPr/>
          </p:nvGrpSpPr>
          <p:grpSpPr>
            <a:xfrm>
              <a:off x="910511" y="3512718"/>
              <a:ext cx="1507143" cy="515784"/>
              <a:chOff x="288924" y="1679910"/>
              <a:chExt cx="1950107" cy="515784"/>
            </a:xfrm>
          </p:grpSpPr>
          <p:sp>
            <p:nvSpPr>
              <p:cNvPr id="395" name="TextBox 394"/>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t>$1.4m</a:t>
                </a:r>
              </a:p>
            </p:txBody>
          </p:sp>
          <p:sp>
            <p:nvSpPr>
              <p:cNvPr id="396" name="TextBox 395"/>
              <p:cNvSpPr txBox="1"/>
              <p:nvPr/>
            </p:nvSpPr>
            <p:spPr>
              <a:xfrm>
                <a:off x="288924" y="191869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Projected cost savings for </a:t>
                </a:r>
                <a:r>
                  <a:rPr lang="en-US" dirty="0" smtClean="0">
                    <a:solidFill>
                      <a:schemeClr val="tx1"/>
                    </a:solidFill>
                  </a:rPr>
                  <a:t>-2017F-2022F</a:t>
                </a:r>
                <a:endParaRPr lang="en-US" dirty="0">
                  <a:solidFill>
                    <a:schemeClr val="tx1"/>
                  </a:solidFill>
                </a:endParaRPr>
              </a:p>
            </p:txBody>
          </p:sp>
        </p:grpSp>
        <p:grpSp>
          <p:nvGrpSpPr>
            <p:cNvPr id="384" name="Group 383"/>
            <p:cNvGrpSpPr/>
            <p:nvPr/>
          </p:nvGrpSpPr>
          <p:grpSpPr>
            <a:xfrm>
              <a:off x="368016" y="3588921"/>
              <a:ext cx="432412" cy="463054"/>
              <a:chOff x="368016" y="3839860"/>
              <a:chExt cx="432412" cy="463054"/>
            </a:xfrm>
          </p:grpSpPr>
          <p:sp>
            <p:nvSpPr>
              <p:cNvPr id="385" name="Freeform 9"/>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86" name="Freeform 6"/>
              <p:cNvSpPr>
                <a:spLocks noEditPoints="1"/>
              </p:cNvSpPr>
              <p:nvPr/>
            </p:nvSpPr>
            <p:spPr bwMode="auto">
              <a:xfrm>
                <a:off x="368016" y="3839860"/>
                <a:ext cx="432412" cy="433897"/>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chemeClr val="bg1"/>
              </a:solidFill>
              <a:ln w="9525">
                <a:solidFill>
                  <a:schemeClr val="accent1">
                    <a:lumMod val="50000"/>
                    <a:lumOff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87" name="Freeform 7"/>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88" name="Freeform 8"/>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89" name="Freeform 11"/>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90" name="Freeform 12"/>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91" name="Freeform 13"/>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92" name="Oval 14"/>
              <p:cNvSpPr>
                <a:spLocks noChangeArrowheads="1"/>
              </p:cNvSpPr>
              <p:nvPr/>
            </p:nvSpPr>
            <p:spPr bwMode="auto">
              <a:xfrm>
                <a:off x="369005" y="4066198"/>
                <a:ext cx="236716" cy="236716"/>
              </a:xfrm>
              <a:prstGeom prst="ellipse">
                <a:avLst/>
              </a:prstGeom>
              <a:solidFill>
                <a:schemeClr val="bg1"/>
              </a:solidFill>
              <a:ln w="3175">
                <a:noFill/>
              </a:ln>
            </p:spPr>
            <p:txBody>
              <a:bodyPr vert="horz" wrap="square" lIns="91440" tIns="45720" rIns="91440" bIns="45720" numCol="1" anchor="t" anchorCtr="0" compatLnSpc="1">
                <a:prstTxWarp prst="textNoShape">
                  <a:avLst/>
                </a:prstTxWarp>
              </a:bodyPr>
              <a:lstStyle/>
              <a:p>
                <a:endParaRPr lang="en-US" dirty="0"/>
              </a:p>
            </p:txBody>
          </p:sp>
          <p:sp>
            <p:nvSpPr>
              <p:cNvPr id="393" name="Oval 15"/>
              <p:cNvSpPr>
                <a:spLocks noChangeArrowheads="1"/>
              </p:cNvSpPr>
              <p:nvPr/>
            </p:nvSpPr>
            <p:spPr bwMode="auto">
              <a:xfrm>
                <a:off x="386302" y="4083495"/>
                <a:ext cx="202123" cy="202123"/>
              </a:xfrm>
              <a:prstGeom prst="ellipse">
                <a:avLst/>
              </a:prstGeom>
              <a:solidFill>
                <a:schemeClr val="accent1">
                  <a:lumMod val="50000"/>
                  <a:lumOff val="50000"/>
                </a:schemeClr>
              </a:solidFill>
              <a:ln w="9525">
                <a:solidFill>
                  <a:schemeClr val="accent1">
                    <a:lumMod val="50000"/>
                    <a:lumOff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94" name="Freeform 16"/>
              <p:cNvSpPr>
                <a:spLocks noEditPoints="1"/>
              </p:cNvSpPr>
              <p:nvPr/>
            </p:nvSpPr>
            <p:spPr bwMode="auto">
              <a:xfrm>
                <a:off x="434238" y="4092884"/>
                <a:ext cx="106250" cy="183344"/>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397" name="Freeform 170"/>
          <p:cNvSpPr>
            <a:spLocks noEditPoints="1"/>
          </p:cNvSpPr>
          <p:nvPr/>
        </p:nvSpPr>
        <p:spPr bwMode="auto">
          <a:xfrm>
            <a:off x="6970706" y="5857858"/>
            <a:ext cx="377970" cy="433167"/>
          </a:xfrm>
          <a:custGeom>
            <a:avLst/>
            <a:gdLst>
              <a:gd name="T0" fmla="*/ 195 w 341"/>
              <a:gd name="T1" fmla="*/ 133 h 423"/>
              <a:gd name="T2" fmla="*/ 192 w 341"/>
              <a:gd name="T3" fmla="*/ 167 h 423"/>
              <a:gd name="T4" fmla="*/ 157 w 341"/>
              <a:gd name="T5" fmla="*/ 129 h 423"/>
              <a:gd name="T6" fmla="*/ 149 w 341"/>
              <a:gd name="T7" fmla="*/ 131 h 423"/>
              <a:gd name="T8" fmla="*/ 85 w 341"/>
              <a:gd name="T9" fmla="*/ 179 h 423"/>
              <a:gd name="T10" fmla="*/ 37 w 341"/>
              <a:gd name="T11" fmla="*/ 408 h 423"/>
              <a:gd name="T12" fmla="*/ 326 w 341"/>
              <a:gd name="T13" fmla="*/ 371 h 423"/>
              <a:gd name="T14" fmla="*/ 174 w 341"/>
              <a:gd name="T15" fmla="*/ 362 h 423"/>
              <a:gd name="T16" fmla="*/ 168 w 341"/>
              <a:gd name="T17" fmla="*/ 385 h 423"/>
              <a:gd name="T18" fmla="*/ 162 w 341"/>
              <a:gd name="T19" fmla="*/ 362 h 423"/>
              <a:gd name="T20" fmla="*/ 126 w 341"/>
              <a:gd name="T21" fmla="*/ 302 h 423"/>
              <a:gd name="T22" fmla="*/ 162 w 341"/>
              <a:gd name="T23" fmla="*/ 338 h 423"/>
              <a:gd name="T24" fmla="*/ 119 w 341"/>
              <a:gd name="T25" fmla="*/ 248 h 423"/>
              <a:gd name="T26" fmla="*/ 162 w 341"/>
              <a:gd name="T27" fmla="*/ 192 h 423"/>
              <a:gd name="T28" fmla="*/ 174 w 341"/>
              <a:gd name="T29" fmla="*/ 192 h 423"/>
              <a:gd name="T30" fmla="*/ 215 w 341"/>
              <a:gd name="T31" fmla="*/ 237 h 423"/>
              <a:gd name="T32" fmla="*/ 192 w 341"/>
              <a:gd name="T33" fmla="*/ 245 h 423"/>
              <a:gd name="T34" fmla="*/ 174 w 341"/>
              <a:gd name="T35" fmla="*/ 270 h 423"/>
              <a:gd name="T36" fmla="*/ 221 w 341"/>
              <a:gd name="T37" fmla="*/ 319 h 423"/>
              <a:gd name="T38" fmla="*/ 249 w 341"/>
              <a:gd name="T39" fmla="*/ 57 h 423"/>
              <a:gd name="T40" fmla="*/ 200 w 341"/>
              <a:gd name="T41" fmla="*/ 123 h 423"/>
              <a:gd name="T42" fmla="*/ 197 w 341"/>
              <a:gd name="T43" fmla="*/ 87 h 423"/>
              <a:gd name="T44" fmla="*/ 168 w 341"/>
              <a:gd name="T45" fmla="*/ 116 h 423"/>
              <a:gd name="T46" fmla="*/ 90 w 341"/>
              <a:gd name="T47" fmla="*/ 71 h 423"/>
              <a:gd name="T48" fmla="*/ 116 w 341"/>
              <a:gd name="T49" fmla="*/ 32 h 423"/>
              <a:gd name="T50" fmla="*/ 119 w 341"/>
              <a:gd name="T51" fmla="*/ 15 h 423"/>
              <a:gd name="T52" fmla="*/ 230 w 341"/>
              <a:gd name="T53" fmla="*/ 14 h 423"/>
              <a:gd name="T54" fmla="*/ 230 w 341"/>
              <a:gd name="T55" fmla="*/ 33 h 423"/>
              <a:gd name="T56" fmla="*/ 197 w 341"/>
              <a:gd name="T57" fmla="*/ 319 h 423"/>
              <a:gd name="T58" fmla="*/ 174 w 341"/>
              <a:gd name="T59" fmla="*/ 295 h 423"/>
              <a:gd name="T60" fmla="*/ 162 w 341"/>
              <a:gd name="T61" fmla="*/ 227 h 423"/>
              <a:gd name="T62" fmla="*/ 143 w 341"/>
              <a:gd name="T63" fmla="*/ 24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423">
                <a:moveTo>
                  <a:pt x="295" y="236"/>
                </a:moveTo>
                <a:cubicBezTo>
                  <a:pt x="257" y="170"/>
                  <a:pt x="211" y="143"/>
                  <a:pt x="195" y="133"/>
                </a:cubicBezTo>
                <a:cubicBezTo>
                  <a:pt x="192" y="132"/>
                  <a:pt x="189" y="130"/>
                  <a:pt x="185" y="129"/>
                </a:cubicBezTo>
                <a:cubicBezTo>
                  <a:pt x="192" y="167"/>
                  <a:pt x="192" y="167"/>
                  <a:pt x="192" y="167"/>
                </a:cubicBezTo>
                <a:cubicBezTo>
                  <a:pt x="173" y="128"/>
                  <a:pt x="173" y="128"/>
                  <a:pt x="173" y="128"/>
                </a:cubicBezTo>
                <a:cubicBezTo>
                  <a:pt x="168" y="128"/>
                  <a:pt x="162" y="128"/>
                  <a:pt x="157" y="129"/>
                </a:cubicBezTo>
                <a:cubicBezTo>
                  <a:pt x="130" y="167"/>
                  <a:pt x="130" y="167"/>
                  <a:pt x="130" y="167"/>
                </a:cubicBezTo>
                <a:cubicBezTo>
                  <a:pt x="149" y="131"/>
                  <a:pt x="149" y="131"/>
                  <a:pt x="149" y="131"/>
                </a:cubicBezTo>
                <a:cubicBezTo>
                  <a:pt x="144" y="132"/>
                  <a:pt x="141" y="133"/>
                  <a:pt x="139" y="133"/>
                </a:cubicBezTo>
                <a:cubicBezTo>
                  <a:pt x="132" y="137"/>
                  <a:pt x="116" y="149"/>
                  <a:pt x="85" y="179"/>
                </a:cubicBezTo>
                <a:cubicBezTo>
                  <a:pt x="54" y="209"/>
                  <a:pt x="4" y="284"/>
                  <a:pt x="2" y="331"/>
                </a:cubicBezTo>
                <a:cubicBezTo>
                  <a:pt x="0" y="378"/>
                  <a:pt x="28" y="404"/>
                  <a:pt x="37" y="408"/>
                </a:cubicBezTo>
                <a:cubicBezTo>
                  <a:pt x="45" y="412"/>
                  <a:pt x="70" y="423"/>
                  <a:pt x="174" y="423"/>
                </a:cubicBezTo>
                <a:cubicBezTo>
                  <a:pt x="278" y="423"/>
                  <a:pt x="307" y="414"/>
                  <a:pt x="326" y="371"/>
                </a:cubicBezTo>
                <a:cubicBezTo>
                  <a:pt x="341" y="337"/>
                  <a:pt x="332" y="302"/>
                  <a:pt x="295" y="236"/>
                </a:cubicBezTo>
                <a:close/>
                <a:moveTo>
                  <a:pt x="174" y="362"/>
                </a:moveTo>
                <a:cubicBezTo>
                  <a:pt x="174" y="378"/>
                  <a:pt x="174" y="378"/>
                  <a:pt x="174" y="378"/>
                </a:cubicBezTo>
                <a:cubicBezTo>
                  <a:pt x="174" y="382"/>
                  <a:pt x="171" y="385"/>
                  <a:pt x="168" y="385"/>
                </a:cubicBezTo>
                <a:cubicBezTo>
                  <a:pt x="164" y="385"/>
                  <a:pt x="162" y="382"/>
                  <a:pt x="162" y="378"/>
                </a:cubicBezTo>
                <a:cubicBezTo>
                  <a:pt x="162" y="362"/>
                  <a:pt x="162" y="362"/>
                  <a:pt x="162" y="362"/>
                </a:cubicBezTo>
                <a:cubicBezTo>
                  <a:pt x="127" y="359"/>
                  <a:pt x="116" y="330"/>
                  <a:pt x="115" y="315"/>
                </a:cubicBezTo>
                <a:cubicBezTo>
                  <a:pt x="115" y="308"/>
                  <a:pt x="120" y="302"/>
                  <a:pt x="126" y="302"/>
                </a:cubicBezTo>
                <a:cubicBezTo>
                  <a:pt x="133" y="302"/>
                  <a:pt x="139" y="307"/>
                  <a:pt x="139" y="313"/>
                </a:cubicBezTo>
                <a:cubicBezTo>
                  <a:pt x="139" y="317"/>
                  <a:pt x="142" y="335"/>
                  <a:pt x="162" y="338"/>
                </a:cubicBezTo>
                <a:cubicBezTo>
                  <a:pt x="162" y="291"/>
                  <a:pt x="162" y="291"/>
                  <a:pt x="162" y="291"/>
                </a:cubicBezTo>
                <a:cubicBezTo>
                  <a:pt x="141" y="283"/>
                  <a:pt x="119" y="274"/>
                  <a:pt x="119" y="248"/>
                </a:cubicBezTo>
                <a:cubicBezTo>
                  <a:pt x="119" y="222"/>
                  <a:pt x="135" y="205"/>
                  <a:pt x="162" y="203"/>
                </a:cubicBezTo>
                <a:cubicBezTo>
                  <a:pt x="162" y="192"/>
                  <a:pt x="162" y="192"/>
                  <a:pt x="162" y="192"/>
                </a:cubicBezTo>
                <a:cubicBezTo>
                  <a:pt x="162" y="188"/>
                  <a:pt x="164" y="186"/>
                  <a:pt x="168" y="186"/>
                </a:cubicBezTo>
                <a:cubicBezTo>
                  <a:pt x="171" y="186"/>
                  <a:pt x="174" y="188"/>
                  <a:pt x="174" y="192"/>
                </a:cubicBezTo>
                <a:cubicBezTo>
                  <a:pt x="174" y="203"/>
                  <a:pt x="174" y="203"/>
                  <a:pt x="174" y="203"/>
                </a:cubicBezTo>
                <a:cubicBezTo>
                  <a:pt x="204" y="207"/>
                  <a:pt x="214" y="236"/>
                  <a:pt x="215" y="237"/>
                </a:cubicBezTo>
                <a:cubicBezTo>
                  <a:pt x="217" y="243"/>
                  <a:pt x="214" y="250"/>
                  <a:pt x="207" y="252"/>
                </a:cubicBezTo>
                <a:cubicBezTo>
                  <a:pt x="201" y="255"/>
                  <a:pt x="194" y="251"/>
                  <a:pt x="192" y="245"/>
                </a:cubicBezTo>
                <a:cubicBezTo>
                  <a:pt x="192" y="244"/>
                  <a:pt x="187" y="231"/>
                  <a:pt x="174" y="227"/>
                </a:cubicBezTo>
                <a:cubicBezTo>
                  <a:pt x="174" y="270"/>
                  <a:pt x="174" y="270"/>
                  <a:pt x="174" y="270"/>
                </a:cubicBezTo>
                <a:cubicBezTo>
                  <a:pt x="176" y="270"/>
                  <a:pt x="176" y="270"/>
                  <a:pt x="176" y="270"/>
                </a:cubicBezTo>
                <a:cubicBezTo>
                  <a:pt x="195" y="277"/>
                  <a:pt x="221" y="286"/>
                  <a:pt x="221" y="319"/>
                </a:cubicBezTo>
                <a:cubicBezTo>
                  <a:pt x="221" y="347"/>
                  <a:pt x="194" y="359"/>
                  <a:pt x="174" y="362"/>
                </a:cubicBezTo>
                <a:close/>
                <a:moveTo>
                  <a:pt x="249" y="57"/>
                </a:moveTo>
                <a:cubicBezTo>
                  <a:pt x="249" y="61"/>
                  <a:pt x="245" y="69"/>
                  <a:pt x="245" y="69"/>
                </a:cubicBezTo>
                <a:cubicBezTo>
                  <a:pt x="200" y="123"/>
                  <a:pt x="200" y="123"/>
                  <a:pt x="200" y="123"/>
                </a:cubicBezTo>
                <a:cubicBezTo>
                  <a:pt x="200" y="123"/>
                  <a:pt x="194" y="120"/>
                  <a:pt x="184" y="118"/>
                </a:cubicBezTo>
                <a:cubicBezTo>
                  <a:pt x="197" y="87"/>
                  <a:pt x="197" y="87"/>
                  <a:pt x="197" y="87"/>
                </a:cubicBezTo>
                <a:cubicBezTo>
                  <a:pt x="176" y="117"/>
                  <a:pt x="176" y="117"/>
                  <a:pt x="176" y="117"/>
                </a:cubicBezTo>
                <a:cubicBezTo>
                  <a:pt x="174" y="117"/>
                  <a:pt x="171" y="116"/>
                  <a:pt x="168" y="116"/>
                </a:cubicBezTo>
                <a:cubicBezTo>
                  <a:pt x="142" y="115"/>
                  <a:pt x="134" y="123"/>
                  <a:pt x="134" y="123"/>
                </a:cubicBezTo>
                <a:cubicBezTo>
                  <a:pt x="134" y="123"/>
                  <a:pt x="102" y="83"/>
                  <a:pt x="90" y="71"/>
                </a:cubicBezTo>
                <a:cubicBezTo>
                  <a:pt x="79" y="60"/>
                  <a:pt x="88" y="49"/>
                  <a:pt x="95" y="42"/>
                </a:cubicBezTo>
                <a:cubicBezTo>
                  <a:pt x="102" y="36"/>
                  <a:pt x="116" y="32"/>
                  <a:pt x="116" y="32"/>
                </a:cubicBezTo>
                <a:cubicBezTo>
                  <a:pt x="136" y="72"/>
                  <a:pt x="136" y="72"/>
                  <a:pt x="136" y="72"/>
                </a:cubicBezTo>
                <a:cubicBezTo>
                  <a:pt x="119" y="15"/>
                  <a:pt x="119" y="15"/>
                  <a:pt x="119" y="15"/>
                </a:cubicBezTo>
                <a:cubicBezTo>
                  <a:pt x="119" y="15"/>
                  <a:pt x="131" y="0"/>
                  <a:pt x="174" y="0"/>
                </a:cubicBezTo>
                <a:cubicBezTo>
                  <a:pt x="217" y="0"/>
                  <a:pt x="230" y="14"/>
                  <a:pt x="230" y="14"/>
                </a:cubicBezTo>
                <a:cubicBezTo>
                  <a:pt x="211" y="59"/>
                  <a:pt x="211" y="59"/>
                  <a:pt x="211" y="59"/>
                </a:cubicBezTo>
                <a:cubicBezTo>
                  <a:pt x="230" y="33"/>
                  <a:pt x="230" y="33"/>
                  <a:pt x="230" y="33"/>
                </a:cubicBezTo>
                <a:cubicBezTo>
                  <a:pt x="230" y="33"/>
                  <a:pt x="249" y="44"/>
                  <a:pt x="249" y="57"/>
                </a:cubicBezTo>
                <a:close/>
                <a:moveTo>
                  <a:pt x="197" y="319"/>
                </a:moveTo>
                <a:cubicBezTo>
                  <a:pt x="197" y="331"/>
                  <a:pt x="183" y="336"/>
                  <a:pt x="174" y="337"/>
                </a:cubicBezTo>
                <a:cubicBezTo>
                  <a:pt x="174" y="295"/>
                  <a:pt x="174" y="295"/>
                  <a:pt x="174" y="295"/>
                </a:cubicBezTo>
                <a:cubicBezTo>
                  <a:pt x="190" y="301"/>
                  <a:pt x="197" y="306"/>
                  <a:pt x="197" y="319"/>
                </a:cubicBezTo>
                <a:close/>
                <a:moveTo>
                  <a:pt x="162" y="227"/>
                </a:moveTo>
                <a:cubicBezTo>
                  <a:pt x="162" y="265"/>
                  <a:pt x="162" y="265"/>
                  <a:pt x="162" y="265"/>
                </a:cubicBezTo>
                <a:cubicBezTo>
                  <a:pt x="147" y="259"/>
                  <a:pt x="143" y="255"/>
                  <a:pt x="143" y="248"/>
                </a:cubicBezTo>
                <a:cubicBezTo>
                  <a:pt x="143" y="235"/>
                  <a:pt x="149" y="228"/>
                  <a:pt x="162" y="227"/>
                </a:cubicBezTo>
                <a:close/>
              </a:path>
            </a:pathLst>
          </a:custGeom>
          <a:solidFill>
            <a:schemeClr val="accent1">
              <a:lumMod val="50000"/>
              <a:lumOff val="50000"/>
            </a:schemeClr>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98" name="Group 397"/>
          <p:cNvGrpSpPr/>
          <p:nvPr/>
        </p:nvGrpSpPr>
        <p:grpSpPr>
          <a:xfrm>
            <a:off x="7468150" y="5858997"/>
            <a:ext cx="1452938" cy="515784"/>
            <a:chOff x="288924" y="2914350"/>
            <a:chExt cx="1950107" cy="515784"/>
          </a:xfrm>
        </p:grpSpPr>
        <p:sp>
          <p:nvSpPr>
            <p:cNvPr id="399" name="TextBox 398"/>
            <p:cNvSpPr txBox="1"/>
            <p:nvPr/>
          </p:nvSpPr>
          <p:spPr>
            <a:xfrm>
              <a:off x="288924" y="2914350"/>
              <a:ext cx="1847852" cy="215444"/>
            </a:xfrm>
            <a:prstGeom prst="rect">
              <a:avLst/>
            </a:prstGeom>
            <a:noFill/>
          </p:spPr>
          <p:txBody>
            <a:bodyPr wrap="square" lIns="0" tIns="0" rIns="0" bIns="0" rtlCol="0">
              <a:spAutoFit/>
            </a:bodyPr>
            <a:lstStyle/>
            <a:p>
              <a:pPr>
                <a:spcBef>
                  <a:spcPts val="300"/>
                </a:spcBef>
                <a:buClr>
                  <a:schemeClr val="bg1"/>
                </a:buClr>
              </a:pPr>
              <a:r>
                <a:rPr lang="en-US" sz="1400" b="1" dirty="0"/>
                <a:t>$1.2m</a:t>
              </a:r>
            </a:p>
          </p:txBody>
        </p:sp>
        <p:sp>
          <p:nvSpPr>
            <p:cNvPr id="400" name="TextBox 399"/>
            <p:cNvSpPr txBox="1"/>
            <p:nvPr/>
          </p:nvSpPr>
          <p:spPr>
            <a:xfrm>
              <a:off x="288924" y="3153135"/>
              <a:ext cx="1950107"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solidFill>
                    <a:schemeClr val="tx1"/>
                  </a:solidFill>
                </a:rPr>
                <a:t>Est. incremental annual revenue in printer toner</a:t>
              </a:r>
            </a:p>
          </p:txBody>
        </p:sp>
      </p:grpSp>
      <p:sp>
        <p:nvSpPr>
          <p:cNvPr id="104" name="Oval 103"/>
          <p:cNvSpPr/>
          <p:nvPr/>
        </p:nvSpPr>
        <p:spPr bwMode="auto">
          <a:xfrm>
            <a:off x="292705" y="1618131"/>
            <a:ext cx="215351" cy="211856"/>
          </a:xfrm>
          <a:prstGeom prst="ellipse">
            <a:avLst/>
          </a:prstGeom>
          <a:solidFill>
            <a:schemeClr val="accent1">
              <a:lumMod val="25000"/>
              <a:lumOff val="75000"/>
            </a:schemeClr>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A</a:t>
            </a:r>
          </a:p>
        </p:txBody>
      </p:sp>
      <p:sp>
        <p:nvSpPr>
          <p:cNvPr id="107" name="Oval 106"/>
          <p:cNvSpPr/>
          <p:nvPr/>
        </p:nvSpPr>
        <p:spPr bwMode="auto">
          <a:xfrm>
            <a:off x="2430463" y="1618131"/>
            <a:ext cx="215351" cy="211856"/>
          </a:xfrm>
          <a:prstGeom prst="ellipse">
            <a:avLst/>
          </a:prstGeom>
          <a:solidFill>
            <a:schemeClr val="accent1">
              <a:lumMod val="25000"/>
              <a:lumOff val="75000"/>
            </a:schemeClr>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B</a:t>
            </a:r>
          </a:p>
        </p:txBody>
      </p:sp>
      <p:sp>
        <p:nvSpPr>
          <p:cNvPr id="105" name="Oval 104"/>
          <p:cNvSpPr/>
          <p:nvPr/>
        </p:nvSpPr>
        <p:spPr bwMode="auto">
          <a:xfrm>
            <a:off x="4614785" y="1618131"/>
            <a:ext cx="215351" cy="211856"/>
          </a:xfrm>
          <a:prstGeom prst="ellipse">
            <a:avLst/>
          </a:prstGeom>
          <a:solidFill>
            <a:schemeClr val="accent1">
              <a:lumMod val="25000"/>
              <a:lumOff val="75000"/>
            </a:schemeClr>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C</a:t>
            </a:r>
          </a:p>
        </p:txBody>
      </p:sp>
      <p:sp>
        <p:nvSpPr>
          <p:cNvPr id="106" name="Oval 105"/>
          <p:cNvSpPr/>
          <p:nvPr/>
        </p:nvSpPr>
        <p:spPr bwMode="auto">
          <a:xfrm>
            <a:off x="6749388" y="1618131"/>
            <a:ext cx="215351" cy="211856"/>
          </a:xfrm>
          <a:prstGeom prst="ellipse">
            <a:avLst/>
          </a:prstGeom>
          <a:solidFill>
            <a:schemeClr val="accent1">
              <a:lumMod val="25000"/>
              <a:lumOff val="75000"/>
            </a:schemeClr>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D</a:t>
            </a:r>
          </a:p>
        </p:txBody>
      </p:sp>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Growth Opportunities</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43</a:t>
            </a:r>
            <a:endParaRPr lang="en-US" sz="900" dirty="0">
              <a:solidFill>
                <a:srgbClr val="000000"/>
              </a:solidFill>
              <a:latin typeface="Tahoma"/>
            </a:endParaRPr>
          </a:p>
        </p:txBody>
      </p:sp>
    </p:spTree>
    <p:extLst>
      <p:ext uri="{BB962C8B-B14F-4D97-AF65-F5344CB8AC3E}">
        <p14:creationId xmlns:p14="http://schemas.microsoft.com/office/powerpoint/2010/main" val="17419643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7833" y="118872"/>
            <a:ext cx="6624638" cy="585216"/>
          </a:xfrm>
        </p:spPr>
        <p:txBody>
          <a:bodyPr/>
          <a:lstStyle/>
          <a:p>
            <a:r>
              <a:rPr lang="en-US" dirty="0"/>
              <a:t>Increase Share in the Color MFD Market</a:t>
            </a:r>
          </a:p>
        </p:txBody>
      </p:sp>
      <p:sp>
        <p:nvSpPr>
          <p:cNvPr id="96" name="Oval 95"/>
          <p:cNvSpPr/>
          <p:nvPr/>
        </p:nvSpPr>
        <p:spPr bwMode="auto">
          <a:xfrm>
            <a:off x="22301" y="350144"/>
            <a:ext cx="306853" cy="301873"/>
          </a:xfrm>
          <a:prstGeom prst="ellipse">
            <a:avLst/>
          </a:prstGeom>
          <a:solidFill>
            <a:schemeClr val="accent1">
              <a:lumMod val="25000"/>
              <a:lumOff val="75000"/>
            </a:schemeClr>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A</a:t>
            </a:r>
          </a:p>
        </p:txBody>
      </p:sp>
      <p:sp>
        <p:nvSpPr>
          <p:cNvPr id="31" name="TextBox 30"/>
          <p:cNvSpPr txBox="1"/>
          <p:nvPr/>
        </p:nvSpPr>
        <p:spPr>
          <a:xfrm>
            <a:off x="288924" y="1125407"/>
            <a:ext cx="1847851" cy="2131353"/>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Overview</a:t>
            </a:r>
          </a:p>
          <a:p>
            <a:pPr marL="171450" indent="-171450">
              <a:spcBef>
                <a:spcPts val="300"/>
              </a:spcBef>
              <a:buClr>
                <a:schemeClr val="bg1"/>
              </a:buClr>
              <a:buFont typeface="Wingdings" panose="05000000000000000000" pitchFamily="2" charset="2"/>
              <a:buChar char="§"/>
            </a:pPr>
            <a:r>
              <a:rPr lang="en-US" sz="900" dirty="0">
                <a:solidFill>
                  <a:schemeClr val="bg1"/>
                </a:solidFill>
              </a:rPr>
              <a:t>Katun has developed a multi-pronged approach to increase share of the MFD Color Toner Market</a:t>
            </a:r>
          </a:p>
          <a:p>
            <a:pPr marL="171450" indent="-171450">
              <a:spcBef>
                <a:spcPts val="300"/>
              </a:spcBef>
              <a:buClr>
                <a:schemeClr val="bg1"/>
              </a:buClr>
              <a:buFont typeface="Wingdings" panose="05000000000000000000" pitchFamily="2" charset="2"/>
              <a:buChar char="§"/>
            </a:pPr>
            <a:r>
              <a:rPr lang="en-US" sz="900" dirty="0">
                <a:solidFill>
                  <a:schemeClr val="bg1"/>
                </a:solidFill>
              </a:rPr>
              <a:t>Grow </a:t>
            </a:r>
            <a:r>
              <a:rPr lang="en-US" sz="900" dirty="0" err="1">
                <a:solidFill>
                  <a:schemeClr val="bg1"/>
                </a:solidFill>
              </a:rPr>
              <a:t>Katun’s</a:t>
            </a:r>
            <a:r>
              <a:rPr lang="en-US" sz="900" dirty="0">
                <a:solidFill>
                  <a:schemeClr val="bg1"/>
                </a:solidFill>
              </a:rPr>
              <a:t> Market Share of Color MFD Toner in Core OEC Markets</a:t>
            </a:r>
          </a:p>
          <a:p>
            <a:pPr marL="171450" indent="-171450">
              <a:spcBef>
                <a:spcPts val="300"/>
              </a:spcBef>
              <a:buClr>
                <a:schemeClr val="bg1"/>
              </a:buClr>
              <a:buFont typeface="Wingdings" panose="05000000000000000000" pitchFamily="2" charset="2"/>
              <a:buChar char="§"/>
            </a:pPr>
            <a:r>
              <a:rPr lang="en-US" sz="900" dirty="0">
                <a:solidFill>
                  <a:schemeClr val="bg1"/>
                </a:solidFill>
              </a:rPr>
              <a:t>Grow the Total Aftermarket Share of Color MFD to Monochrome Level</a:t>
            </a:r>
          </a:p>
          <a:p>
            <a:pPr marL="171450" indent="-171450">
              <a:spcBef>
                <a:spcPts val="300"/>
              </a:spcBef>
              <a:buClr>
                <a:schemeClr val="bg1"/>
              </a:buClr>
              <a:buFont typeface="Wingdings" panose="05000000000000000000" pitchFamily="2" charset="2"/>
              <a:buChar char="§"/>
            </a:pPr>
            <a:r>
              <a:rPr lang="en-US" sz="900" dirty="0">
                <a:solidFill>
                  <a:schemeClr val="bg1"/>
                </a:solidFill>
              </a:rPr>
              <a:t>Improve Color MFD and Product Line Coverage</a:t>
            </a:r>
          </a:p>
          <a:p>
            <a:pPr>
              <a:spcBef>
                <a:spcPts val="300"/>
              </a:spcBef>
              <a:buClr>
                <a:schemeClr val="bg1"/>
              </a:buClr>
            </a:pPr>
            <a:endParaRPr lang="en-US" sz="900" dirty="0">
              <a:solidFill>
                <a:schemeClr val="bg1"/>
              </a:solidFill>
              <a:latin typeface="Tahoma" panose="020B0604030504040204" pitchFamily="34" charset="0"/>
            </a:endParaRPr>
          </a:p>
        </p:txBody>
      </p:sp>
      <p:grpSp>
        <p:nvGrpSpPr>
          <p:cNvPr id="32" name="Group 31"/>
          <p:cNvGrpSpPr/>
          <p:nvPr/>
        </p:nvGrpSpPr>
        <p:grpSpPr>
          <a:xfrm>
            <a:off x="368017" y="5686731"/>
            <a:ext cx="1970610" cy="515784"/>
            <a:chOff x="368017" y="5686731"/>
            <a:chExt cx="1970610" cy="515784"/>
          </a:xfrm>
        </p:grpSpPr>
        <p:grpSp>
          <p:nvGrpSpPr>
            <p:cNvPr id="33" name="Group 32"/>
            <p:cNvGrpSpPr/>
            <p:nvPr/>
          </p:nvGrpSpPr>
          <p:grpSpPr>
            <a:xfrm>
              <a:off x="910512" y="5686731"/>
              <a:ext cx="1428115" cy="515784"/>
              <a:chOff x="288924" y="2358090"/>
              <a:chExt cx="1847851" cy="515784"/>
            </a:xfrm>
          </p:grpSpPr>
          <p:sp>
            <p:nvSpPr>
              <p:cNvPr id="35" name="TextBox 34"/>
              <p:cNvSpPr txBox="1"/>
              <p:nvPr/>
            </p:nvSpPr>
            <p:spPr>
              <a:xfrm>
                <a:off x="288924" y="235809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$18-$26m</a:t>
                </a:r>
              </a:p>
            </p:txBody>
          </p:sp>
          <p:sp>
            <p:nvSpPr>
              <p:cNvPr id="36" name="TextBox 35"/>
              <p:cNvSpPr txBox="1"/>
              <p:nvPr/>
            </p:nvSpPr>
            <p:spPr>
              <a:xfrm>
                <a:off x="288925" y="2596875"/>
                <a:ext cx="1501776" cy="276999"/>
              </a:xfrm>
              <a:prstGeom prst="rect">
                <a:avLst/>
              </a:prstGeom>
              <a:noFill/>
            </p:spPr>
            <p:txBody>
              <a:bodyPr wrap="square" lIns="0" tIns="0" rIns="0" bIns="0" rtlCol="0">
                <a:spAutoFit/>
              </a:bodyPr>
              <a:lstStyle/>
              <a:p>
                <a:pPr>
                  <a:spcBef>
                    <a:spcPts val="300"/>
                  </a:spcBef>
                  <a:buClr>
                    <a:schemeClr val="bg1"/>
                  </a:buClr>
                </a:pPr>
                <a:r>
                  <a:rPr lang="en-US" sz="900" dirty="0">
                    <a:solidFill>
                      <a:schemeClr val="bg1"/>
                    </a:solidFill>
                  </a:rPr>
                  <a:t>Additional annual revenue</a:t>
                </a:r>
              </a:p>
            </p:txBody>
          </p:sp>
        </p:grpSp>
        <p:sp>
          <p:nvSpPr>
            <p:cNvPr id="34" name="Freeform 170"/>
            <p:cNvSpPr>
              <a:spLocks noEditPoints="1"/>
            </p:cNvSpPr>
            <p:nvPr/>
          </p:nvSpPr>
          <p:spPr bwMode="auto">
            <a:xfrm>
              <a:off x="368017" y="5730003"/>
              <a:ext cx="340240" cy="422235"/>
            </a:xfrm>
            <a:custGeom>
              <a:avLst/>
              <a:gdLst>
                <a:gd name="T0" fmla="*/ 195 w 341"/>
                <a:gd name="T1" fmla="*/ 133 h 423"/>
                <a:gd name="T2" fmla="*/ 192 w 341"/>
                <a:gd name="T3" fmla="*/ 167 h 423"/>
                <a:gd name="T4" fmla="*/ 157 w 341"/>
                <a:gd name="T5" fmla="*/ 129 h 423"/>
                <a:gd name="T6" fmla="*/ 149 w 341"/>
                <a:gd name="T7" fmla="*/ 131 h 423"/>
                <a:gd name="T8" fmla="*/ 85 w 341"/>
                <a:gd name="T9" fmla="*/ 179 h 423"/>
                <a:gd name="T10" fmla="*/ 37 w 341"/>
                <a:gd name="T11" fmla="*/ 408 h 423"/>
                <a:gd name="T12" fmla="*/ 326 w 341"/>
                <a:gd name="T13" fmla="*/ 371 h 423"/>
                <a:gd name="T14" fmla="*/ 174 w 341"/>
                <a:gd name="T15" fmla="*/ 362 h 423"/>
                <a:gd name="T16" fmla="*/ 168 w 341"/>
                <a:gd name="T17" fmla="*/ 385 h 423"/>
                <a:gd name="T18" fmla="*/ 162 w 341"/>
                <a:gd name="T19" fmla="*/ 362 h 423"/>
                <a:gd name="T20" fmla="*/ 126 w 341"/>
                <a:gd name="T21" fmla="*/ 302 h 423"/>
                <a:gd name="T22" fmla="*/ 162 w 341"/>
                <a:gd name="T23" fmla="*/ 338 h 423"/>
                <a:gd name="T24" fmla="*/ 119 w 341"/>
                <a:gd name="T25" fmla="*/ 248 h 423"/>
                <a:gd name="T26" fmla="*/ 162 w 341"/>
                <a:gd name="T27" fmla="*/ 192 h 423"/>
                <a:gd name="T28" fmla="*/ 174 w 341"/>
                <a:gd name="T29" fmla="*/ 192 h 423"/>
                <a:gd name="T30" fmla="*/ 215 w 341"/>
                <a:gd name="T31" fmla="*/ 237 h 423"/>
                <a:gd name="T32" fmla="*/ 192 w 341"/>
                <a:gd name="T33" fmla="*/ 245 h 423"/>
                <a:gd name="T34" fmla="*/ 174 w 341"/>
                <a:gd name="T35" fmla="*/ 270 h 423"/>
                <a:gd name="T36" fmla="*/ 221 w 341"/>
                <a:gd name="T37" fmla="*/ 319 h 423"/>
                <a:gd name="T38" fmla="*/ 249 w 341"/>
                <a:gd name="T39" fmla="*/ 57 h 423"/>
                <a:gd name="T40" fmla="*/ 200 w 341"/>
                <a:gd name="T41" fmla="*/ 123 h 423"/>
                <a:gd name="T42" fmla="*/ 197 w 341"/>
                <a:gd name="T43" fmla="*/ 87 h 423"/>
                <a:gd name="T44" fmla="*/ 168 w 341"/>
                <a:gd name="T45" fmla="*/ 116 h 423"/>
                <a:gd name="T46" fmla="*/ 90 w 341"/>
                <a:gd name="T47" fmla="*/ 71 h 423"/>
                <a:gd name="T48" fmla="*/ 116 w 341"/>
                <a:gd name="T49" fmla="*/ 32 h 423"/>
                <a:gd name="T50" fmla="*/ 119 w 341"/>
                <a:gd name="T51" fmla="*/ 15 h 423"/>
                <a:gd name="T52" fmla="*/ 230 w 341"/>
                <a:gd name="T53" fmla="*/ 14 h 423"/>
                <a:gd name="T54" fmla="*/ 230 w 341"/>
                <a:gd name="T55" fmla="*/ 33 h 423"/>
                <a:gd name="T56" fmla="*/ 197 w 341"/>
                <a:gd name="T57" fmla="*/ 319 h 423"/>
                <a:gd name="T58" fmla="*/ 174 w 341"/>
                <a:gd name="T59" fmla="*/ 295 h 423"/>
                <a:gd name="T60" fmla="*/ 162 w 341"/>
                <a:gd name="T61" fmla="*/ 227 h 423"/>
                <a:gd name="T62" fmla="*/ 143 w 341"/>
                <a:gd name="T63" fmla="*/ 24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423">
                  <a:moveTo>
                    <a:pt x="295" y="236"/>
                  </a:moveTo>
                  <a:cubicBezTo>
                    <a:pt x="257" y="170"/>
                    <a:pt x="211" y="143"/>
                    <a:pt x="195" y="133"/>
                  </a:cubicBezTo>
                  <a:cubicBezTo>
                    <a:pt x="192" y="132"/>
                    <a:pt x="189" y="130"/>
                    <a:pt x="185" y="129"/>
                  </a:cubicBezTo>
                  <a:cubicBezTo>
                    <a:pt x="192" y="167"/>
                    <a:pt x="192" y="167"/>
                    <a:pt x="192" y="167"/>
                  </a:cubicBezTo>
                  <a:cubicBezTo>
                    <a:pt x="173" y="128"/>
                    <a:pt x="173" y="128"/>
                    <a:pt x="173" y="128"/>
                  </a:cubicBezTo>
                  <a:cubicBezTo>
                    <a:pt x="168" y="128"/>
                    <a:pt x="162" y="128"/>
                    <a:pt x="157" y="129"/>
                  </a:cubicBezTo>
                  <a:cubicBezTo>
                    <a:pt x="130" y="167"/>
                    <a:pt x="130" y="167"/>
                    <a:pt x="130" y="167"/>
                  </a:cubicBezTo>
                  <a:cubicBezTo>
                    <a:pt x="149" y="131"/>
                    <a:pt x="149" y="131"/>
                    <a:pt x="149" y="131"/>
                  </a:cubicBezTo>
                  <a:cubicBezTo>
                    <a:pt x="144" y="132"/>
                    <a:pt x="141" y="133"/>
                    <a:pt x="139" y="133"/>
                  </a:cubicBezTo>
                  <a:cubicBezTo>
                    <a:pt x="132" y="137"/>
                    <a:pt x="116" y="149"/>
                    <a:pt x="85" y="179"/>
                  </a:cubicBezTo>
                  <a:cubicBezTo>
                    <a:pt x="54" y="209"/>
                    <a:pt x="4" y="284"/>
                    <a:pt x="2" y="331"/>
                  </a:cubicBezTo>
                  <a:cubicBezTo>
                    <a:pt x="0" y="378"/>
                    <a:pt x="28" y="404"/>
                    <a:pt x="37" y="408"/>
                  </a:cubicBezTo>
                  <a:cubicBezTo>
                    <a:pt x="45" y="412"/>
                    <a:pt x="70" y="423"/>
                    <a:pt x="174" y="423"/>
                  </a:cubicBezTo>
                  <a:cubicBezTo>
                    <a:pt x="278" y="423"/>
                    <a:pt x="307" y="414"/>
                    <a:pt x="326" y="371"/>
                  </a:cubicBezTo>
                  <a:cubicBezTo>
                    <a:pt x="341" y="337"/>
                    <a:pt x="332" y="302"/>
                    <a:pt x="295" y="236"/>
                  </a:cubicBezTo>
                  <a:close/>
                  <a:moveTo>
                    <a:pt x="174" y="362"/>
                  </a:moveTo>
                  <a:cubicBezTo>
                    <a:pt x="174" y="378"/>
                    <a:pt x="174" y="378"/>
                    <a:pt x="174" y="378"/>
                  </a:cubicBezTo>
                  <a:cubicBezTo>
                    <a:pt x="174" y="382"/>
                    <a:pt x="171" y="385"/>
                    <a:pt x="168" y="385"/>
                  </a:cubicBezTo>
                  <a:cubicBezTo>
                    <a:pt x="164" y="385"/>
                    <a:pt x="162" y="382"/>
                    <a:pt x="162" y="378"/>
                  </a:cubicBezTo>
                  <a:cubicBezTo>
                    <a:pt x="162" y="362"/>
                    <a:pt x="162" y="362"/>
                    <a:pt x="162" y="362"/>
                  </a:cubicBezTo>
                  <a:cubicBezTo>
                    <a:pt x="127" y="359"/>
                    <a:pt x="116" y="330"/>
                    <a:pt x="115" y="315"/>
                  </a:cubicBezTo>
                  <a:cubicBezTo>
                    <a:pt x="115" y="308"/>
                    <a:pt x="120" y="302"/>
                    <a:pt x="126" y="302"/>
                  </a:cubicBezTo>
                  <a:cubicBezTo>
                    <a:pt x="133" y="302"/>
                    <a:pt x="139" y="307"/>
                    <a:pt x="139" y="313"/>
                  </a:cubicBezTo>
                  <a:cubicBezTo>
                    <a:pt x="139" y="317"/>
                    <a:pt x="142" y="335"/>
                    <a:pt x="162" y="338"/>
                  </a:cubicBezTo>
                  <a:cubicBezTo>
                    <a:pt x="162" y="291"/>
                    <a:pt x="162" y="291"/>
                    <a:pt x="162" y="291"/>
                  </a:cubicBezTo>
                  <a:cubicBezTo>
                    <a:pt x="141" y="283"/>
                    <a:pt x="119" y="274"/>
                    <a:pt x="119" y="248"/>
                  </a:cubicBezTo>
                  <a:cubicBezTo>
                    <a:pt x="119" y="222"/>
                    <a:pt x="135" y="205"/>
                    <a:pt x="162" y="203"/>
                  </a:cubicBezTo>
                  <a:cubicBezTo>
                    <a:pt x="162" y="192"/>
                    <a:pt x="162" y="192"/>
                    <a:pt x="162" y="192"/>
                  </a:cubicBezTo>
                  <a:cubicBezTo>
                    <a:pt x="162" y="188"/>
                    <a:pt x="164" y="186"/>
                    <a:pt x="168" y="186"/>
                  </a:cubicBezTo>
                  <a:cubicBezTo>
                    <a:pt x="171" y="186"/>
                    <a:pt x="174" y="188"/>
                    <a:pt x="174" y="192"/>
                  </a:cubicBezTo>
                  <a:cubicBezTo>
                    <a:pt x="174" y="203"/>
                    <a:pt x="174" y="203"/>
                    <a:pt x="174" y="203"/>
                  </a:cubicBezTo>
                  <a:cubicBezTo>
                    <a:pt x="204" y="207"/>
                    <a:pt x="214" y="236"/>
                    <a:pt x="215" y="237"/>
                  </a:cubicBezTo>
                  <a:cubicBezTo>
                    <a:pt x="217" y="243"/>
                    <a:pt x="214" y="250"/>
                    <a:pt x="207" y="252"/>
                  </a:cubicBezTo>
                  <a:cubicBezTo>
                    <a:pt x="201" y="255"/>
                    <a:pt x="194" y="251"/>
                    <a:pt x="192" y="245"/>
                  </a:cubicBezTo>
                  <a:cubicBezTo>
                    <a:pt x="192" y="244"/>
                    <a:pt x="187" y="231"/>
                    <a:pt x="174" y="227"/>
                  </a:cubicBezTo>
                  <a:cubicBezTo>
                    <a:pt x="174" y="270"/>
                    <a:pt x="174" y="270"/>
                    <a:pt x="174" y="270"/>
                  </a:cubicBezTo>
                  <a:cubicBezTo>
                    <a:pt x="176" y="270"/>
                    <a:pt x="176" y="270"/>
                    <a:pt x="176" y="270"/>
                  </a:cubicBezTo>
                  <a:cubicBezTo>
                    <a:pt x="195" y="277"/>
                    <a:pt x="221" y="286"/>
                    <a:pt x="221" y="319"/>
                  </a:cubicBezTo>
                  <a:cubicBezTo>
                    <a:pt x="221" y="347"/>
                    <a:pt x="194" y="359"/>
                    <a:pt x="174" y="362"/>
                  </a:cubicBezTo>
                  <a:close/>
                  <a:moveTo>
                    <a:pt x="249" y="57"/>
                  </a:moveTo>
                  <a:cubicBezTo>
                    <a:pt x="249" y="61"/>
                    <a:pt x="245" y="69"/>
                    <a:pt x="245" y="69"/>
                  </a:cubicBezTo>
                  <a:cubicBezTo>
                    <a:pt x="200" y="123"/>
                    <a:pt x="200" y="123"/>
                    <a:pt x="200" y="123"/>
                  </a:cubicBezTo>
                  <a:cubicBezTo>
                    <a:pt x="200" y="123"/>
                    <a:pt x="194" y="120"/>
                    <a:pt x="184" y="118"/>
                  </a:cubicBezTo>
                  <a:cubicBezTo>
                    <a:pt x="197" y="87"/>
                    <a:pt x="197" y="87"/>
                    <a:pt x="197" y="87"/>
                  </a:cubicBezTo>
                  <a:cubicBezTo>
                    <a:pt x="176" y="117"/>
                    <a:pt x="176" y="117"/>
                    <a:pt x="176" y="117"/>
                  </a:cubicBezTo>
                  <a:cubicBezTo>
                    <a:pt x="174" y="117"/>
                    <a:pt x="171" y="116"/>
                    <a:pt x="168" y="116"/>
                  </a:cubicBezTo>
                  <a:cubicBezTo>
                    <a:pt x="142" y="115"/>
                    <a:pt x="134" y="123"/>
                    <a:pt x="134" y="123"/>
                  </a:cubicBezTo>
                  <a:cubicBezTo>
                    <a:pt x="134" y="123"/>
                    <a:pt x="102" y="83"/>
                    <a:pt x="90" y="71"/>
                  </a:cubicBezTo>
                  <a:cubicBezTo>
                    <a:pt x="79" y="60"/>
                    <a:pt x="88" y="49"/>
                    <a:pt x="95" y="42"/>
                  </a:cubicBezTo>
                  <a:cubicBezTo>
                    <a:pt x="102" y="36"/>
                    <a:pt x="116" y="32"/>
                    <a:pt x="116" y="32"/>
                  </a:cubicBezTo>
                  <a:cubicBezTo>
                    <a:pt x="136" y="72"/>
                    <a:pt x="136" y="72"/>
                    <a:pt x="136" y="72"/>
                  </a:cubicBezTo>
                  <a:cubicBezTo>
                    <a:pt x="119" y="15"/>
                    <a:pt x="119" y="15"/>
                    <a:pt x="119" y="15"/>
                  </a:cubicBezTo>
                  <a:cubicBezTo>
                    <a:pt x="119" y="15"/>
                    <a:pt x="131" y="0"/>
                    <a:pt x="174" y="0"/>
                  </a:cubicBezTo>
                  <a:cubicBezTo>
                    <a:pt x="217" y="0"/>
                    <a:pt x="230" y="14"/>
                    <a:pt x="230" y="14"/>
                  </a:cubicBezTo>
                  <a:cubicBezTo>
                    <a:pt x="211" y="59"/>
                    <a:pt x="211" y="59"/>
                    <a:pt x="211" y="59"/>
                  </a:cubicBezTo>
                  <a:cubicBezTo>
                    <a:pt x="230" y="33"/>
                    <a:pt x="230" y="33"/>
                    <a:pt x="230" y="33"/>
                  </a:cubicBezTo>
                  <a:cubicBezTo>
                    <a:pt x="230" y="33"/>
                    <a:pt x="249" y="44"/>
                    <a:pt x="249" y="57"/>
                  </a:cubicBezTo>
                  <a:close/>
                  <a:moveTo>
                    <a:pt x="197" y="319"/>
                  </a:moveTo>
                  <a:cubicBezTo>
                    <a:pt x="197" y="331"/>
                    <a:pt x="183" y="336"/>
                    <a:pt x="174" y="337"/>
                  </a:cubicBezTo>
                  <a:cubicBezTo>
                    <a:pt x="174" y="295"/>
                    <a:pt x="174" y="295"/>
                    <a:pt x="174" y="295"/>
                  </a:cubicBezTo>
                  <a:cubicBezTo>
                    <a:pt x="190" y="301"/>
                    <a:pt x="197" y="306"/>
                    <a:pt x="197" y="319"/>
                  </a:cubicBezTo>
                  <a:close/>
                  <a:moveTo>
                    <a:pt x="162" y="227"/>
                  </a:moveTo>
                  <a:cubicBezTo>
                    <a:pt x="162" y="265"/>
                    <a:pt x="162" y="265"/>
                    <a:pt x="162" y="265"/>
                  </a:cubicBezTo>
                  <a:cubicBezTo>
                    <a:pt x="147" y="259"/>
                    <a:pt x="143" y="255"/>
                    <a:pt x="143" y="248"/>
                  </a:cubicBezTo>
                  <a:cubicBezTo>
                    <a:pt x="143" y="235"/>
                    <a:pt x="149" y="228"/>
                    <a:pt x="162" y="22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37" name="Group 36"/>
          <p:cNvGrpSpPr/>
          <p:nvPr/>
        </p:nvGrpSpPr>
        <p:grpSpPr>
          <a:xfrm>
            <a:off x="368017" y="4352027"/>
            <a:ext cx="1970610" cy="515784"/>
            <a:chOff x="368017" y="4500846"/>
            <a:chExt cx="1970610" cy="515784"/>
          </a:xfrm>
        </p:grpSpPr>
        <p:grpSp>
          <p:nvGrpSpPr>
            <p:cNvPr id="38" name="Group 37"/>
            <p:cNvGrpSpPr/>
            <p:nvPr/>
          </p:nvGrpSpPr>
          <p:grpSpPr>
            <a:xfrm>
              <a:off x="910512" y="4500846"/>
              <a:ext cx="1428115" cy="515784"/>
              <a:chOff x="288924" y="2914350"/>
              <a:chExt cx="1847851" cy="515784"/>
            </a:xfrm>
          </p:grpSpPr>
          <p:sp>
            <p:nvSpPr>
              <p:cNvPr id="47" name="TextBox 46"/>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4-5%</a:t>
                </a:r>
              </a:p>
            </p:txBody>
          </p:sp>
          <p:sp>
            <p:nvSpPr>
              <p:cNvPr id="48" name="TextBox 47"/>
              <p:cNvSpPr txBox="1"/>
              <p:nvPr/>
            </p:nvSpPr>
            <p:spPr>
              <a:xfrm>
                <a:off x="288925" y="3153135"/>
                <a:ext cx="1501776"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t>Projected CAGR through 2020 </a:t>
                </a:r>
              </a:p>
            </p:txBody>
          </p:sp>
        </p:grpSp>
        <p:grpSp>
          <p:nvGrpSpPr>
            <p:cNvPr id="39" name="Group 38"/>
            <p:cNvGrpSpPr/>
            <p:nvPr/>
          </p:nvGrpSpPr>
          <p:grpSpPr>
            <a:xfrm>
              <a:off x="368017" y="4543181"/>
              <a:ext cx="365760" cy="365760"/>
              <a:chOff x="6919913" y="5016501"/>
              <a:chExt cx="889000" cy="917575"/>
            </a:xfrm>
            <a:solidFill>
              <a:schemeClr val="bg1"/>
            </a:solidFill>
          </p:grpSpPr>
          <p:sp>
            <p:nvSpPr>
              <p:cNvPr id="40" name="Freeform 21"/>
              <p:cNvSpPr>
                <a:spLocks/>
              </p:cNvSpPr>
              <p:nvPr/>
            </p:nvSpPr>
            <p:spPr bwMode="auto">
              <a:xfrm>
                <a:off x="6919913" y="5262563"/>
                <a:ext cx="889000" cy="390525"/>
              </a:xfrm>
              <a:custGeom>
                <a:avLst/>
                <a:gdLst>
                  <a:gd name="T0" fmla="*/ 112 w 237"/>
                  <a:gd name="T1" fmla="*/ 86 h 104"/>
                  <a:gd name="T2" fmla="*/ 207 w 237"/>
                  <a:gd name="T3" fmla="*/ 15 h 104"/>
                  <a:gd name="T4" fmla="*/ 207 w 237"/>
                  <a:gd name="T5" fmla="*/ 15 h 104"/>
                  <a:gd name="T6" fmla="*/ 194 w 237"/>
                  <a:gd name="T7" fmla="*/ 14 h 104"/>
                  <a:gd name="T8" fmla="*/ 187 w 237"/>
                  <a:gd name="T9" fmla="*/ 4 h 104"/>
                  <a:gd name="T10" fmla="*/ 194 w 237"/>
                  <a:gd name="T11" fmla="*/ 0 h 104"/>
                  <a:gd name="T12" fmla="*/ 220 w 237"/>
                  <a:gd name="T13" fmla="*/ 1 h 104"/>
                  <a:gd name="T14" fmla="*/ 228 w 237"/>
                  <a:gd name="T15" fmla="*/ 2 h 104"/>
                  <a:gd name="T16" fmla="*/ 235 w 237"/>
                  <a:gd name="T17" fmla="*/ 12 h 104"/>
                  <a:gd name="T18" fmla="*/ 223 w 237"/>
                  <a:gd name="T19" fmla="*/ 45 h 104"/>
                  <a:gd name="T20" fmla="*/ 214 w 237"/>
                  <a:gd name="T21" fmla="*/ 49 h 104"/>
                  <a:gd name="T22" fmla="*/ 210 w 237"/>
                  <a:gd name="T23" fmla="*/ 40 h 104"/>
                  <a:gd name="T24" fmla="*/ 213 w 237"/>
                  <a:gd name="T25" fmla="*/ 29 h 104"/>
                  <a:gd name="T26" fmla="*/ 206 w 237"/>
                  <a:gd name="T27" fmla="*/ 34 h 104"/>
                  <a:gd name="T28" fmla="*/ 116 w 237"/>
                  <a:gd name="T29" fmla="*/ 100 h 104"/>
                  <a:gd name="T30" fmla="*/ 103 w 237"/>
                  <a:gd name="T31" fmla="*/ 98 h 104"/>
                  <a:gd name="T32" fmla="*/ 61 w 237"/>
                  <a:gd name="T33" fmla="*/ 40 h 104"/>
                  <a:gd name="T34" fmla="*/ 58 w 237"/>
                  <a:gd name="T35" fmla="*/ 37 h 104"/>
                  <a:gd name="T36" fmla="*/ 0 w 237"/>
                  <a:gd name="T37" fmla="*/ 80 h 104"/>
                  <a:gd name="T38" fmla="*/ 0 w 237"/>
                  <a:gd name="T39" fmla="*/ 64 h 104"/>
                  <a:gd name="T40" fmla="*/ 2 w 237"/>
                  <a:gd name="T41" fmla="*/ 61 h 104"/>
                  <a:gd name="T42" fmla="*/ 55 w 237"/>
                  <a:gd name="T43" fmla="*/ 22 h 104"/>
                  <a:gd name="T44" fmla="*/ 66 w 237"/>
                  <a:gd name="T45" fmla="*/ 24 h 104"/>
                  <a:gd name="T46" fmla="*/ 109 w 237"/>
                  <a:gd name="T47" fmla="*/ 82 h 104"/>
                  <a:gd name="T48" fmla="*/ 112 w 237"/>
                  <a:gd name="T49" fmla="*/ 8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104">
                    <a:moveTo>
                      <a:pt x="112" y="86"/>
                    </a:moveTo>
                    <a:cubicBezTo>
                      <a:pt x="144" y="62"/>
                      <a:pt x="176" y="39"/>
                      <a:pt x="207" y="15"/>
                    </a:cubicBezTo>
                    <a:cubicBezTo>
                      <a:pt x="207" y="15"/>
                      <a:pt x="207" y="15"/>
                      <a:pt x="207" y="15"/>
                    </a:cubicBezTo>
                    <a:cubicBezTo>
                      <a:pt x="203" y="15"/>
                      <a:pt x="198" y="14"/>
                      <a:pt x="194" y="14"/>
                    </a:cubicBezTo>
                    <a:cubicBezTo>
                      <a:pt x="188" y="14"/>
                      <a:pt x="185" y="9"/>
                      <a:pt x="187" y="4"/>
                    </a:cubicBezTo>
                    <a:cubicBezTo>
                      <a:pt x="188" y="1"/>
                      <a:pt x="191" y="0"/>
                      <a:pt x="194" y="0"/>
                    </a:cubicBezTo>
                    <a:cubicBezTo>
                      <a:pt x="203" y="0"/>
                      <a:pt x="211" y="1"/>
                      <a:pt x="220" y="1"/>
                    </a:cubicBezTo>
                    <a:cubicBezTo>
                      <a:pt x="223" y="1"/>
                      <a:pt x="225" y="2"/>
                      <a:pt x="228" y="2"/>
                    </a:cubicBezTo>
                    <a:cubicBezTo>
                      <a:pt x="234" y="2"/>
                      <a:pt x="237" y="6"/>
                      <a:pt x="235" y="12"/>
                    </a:cubicBezTo>
                    <a:cubicBezTo>
                      <a:pt x="231" y="23"/>
                      <a:pt x="227" y="34"/>
                      <a:pt x="223" y="45"/>
                    </a:cubicBezTo>
                    <a:cubicBezTo>
                      <a:pt x="221" y="49"/>
                      <a:pt x="218" y="50"/>
                      <a:pt x="214" y="49"/>
                    </a:cubicBezTo>
                    <a:cubicBezTo>
                      <a:pt x="210" y="48"/>
                      <a:pt x="208" y="44"/>
                      <a:pt x="210" y="40"/>
                    </a:cubicBezTo>
                    <a:cubicBezTo>
                      <a:pt x="211" y="36"/>
                      <a:pt x="212" y="33"/>
                      <a:pt x="213" y="29"/>
                    </a:cubicBezTo>
                    <a:cubicBezTo>
                      <a:pt x="211" y="31"/>
                      <a:pt x="208" y="33"/>
                      <a:pt x="206" y="34"/>
                    </a:cubicBezTo>
                    <a:cubicBezTo>
                      <a:pt x="176" y="56"/>
                      <a:pt x="146" y="78"/>
                      <a:pt x="116" y="100"/>
                    </a:cubicBezTo>
                    <a:cubicBezTo>
                      <a:pt x="111" y="104"/>
                      <a:pt x="107" y="104"/>
                      <a:pt x="103" y="98"/>
                    </a:cubicBezTo>
                    <a:cubicBezTo>
                      <a:pt x="89" y="79"/>
                      <a:pt x="75" y="60"/>
                      <a:pt x="61" y="40"/>
                    </a:cubicBezTo>
                    <a:cubicBezTo>
                      <a:pt x="60" y="39"/>
                      <a:pt x="59" y="38"/>
                      <a:pt x="58" y="37"/>
                    </a:cubicBezTo>
                    <a:cubicBezTo>
                      <a:pt x="39" y="51"/>
                      <a:pt x="20" y="65"/>
                      <a:pt x="0" y="80"/>
                    </a:cubicBezTo>
                    <a:cubicBezTo>
                      <a:pt x="0" y="74"/>
                      <a:pt x="0" y="69"/>
                      <a:pt x="0" y="64"/>
                    </a:cubicBezTo>
                    <a:cubicBezTo>
                      <a:pt x="0" y="63"/>
                      <a:pt x="1" y="62"/>
                      <a:pt x="2" y="61"/>
                    </a:cubicBezTo>
                    <a:cubicBezTo>
                      <a:pt x="19" y="48"/>
                      <a:pt x="37" y="35"/>
                      <a:pt x="55" y="22"/>
                    </a:cubicBezTo>
                    <a:cubicBezTo>
                      <a:pt x="59" y="19"/>
                      <a:pt x="63" y="20"/>
                      <a:pt x="66" y="24"/>
                    </a:cubicBezTo>
                    <a:cubicBezTo>
                      <a:pt x="80" y="43"/>
                      <a:pt x="95" y="62"/>
                      <a:pt x="109" y="82"/>
                    </a:cubicBezTo>
                    <a:cubicBezTo>
                      <a:pt x="110" y="83"/>
                      <a:pt x="111" y="84"/>
                      <a:pt x="11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2"/>
              <p:cNvSpPr>
                <a:spLocks/>
              </p:cNvSpPr>
              <p:nvPr/>
            </p:nvSpPr>
            <p:spPr bwMode="auto">
              <a:xfrm>
                <a:off x="7662863" y="5413376"/>
                <a:ext cx="141287" cy="520700"/>
              </a:xfrm>
              <a:custGeom>
                <a:avLst/>
                <a:gdLst>
                  <a:gd name="T0" fmla="*/ 4 w 38"/>
                  <a:gd name="T1" fmla="*/ 10 h 139"/>
                  <a:gd name="T2" fmla="*/ 14 w 38"/>
                  <a:gd name="T3" fmla="*/ 19 h 139"/>
                  <a:gd name="T4" fmla="*/ 35 w 38"/>
                  <a:gd name="T5" fmla="*/ 8 h 139"/>
                  <a:gd name="T6" fmla="*/ 38 w 38"/>
                  <a:gd name="T7" fmla="*/ 0 h 139"/>
                  <a:gd name="T8" fmla="*/ 38 w 38"/>
                  <a:gd name="T9" fmla="*/ 139 h 139"/>
                  <a:gd name="T10" fmla="*/ 0 w 38"/>
                  <a:gd name="T11" fmla="*/ 139 h 139"/>
                  <a:gd name="T12" fmla="*/ 0 w 38"/>
                  <a:gd name="T13" fmla="*/ 136 h 139"/>
                  <a:gd name="T14" fmla="*/ 0 w 38"/>
                  <a:gd name="T15" fmla="*/ 17 h 139"/>
                  <a:gd name="T16" fmla="*/ 4 w 38"/>
                  <a:gd name="T17" fmla="*/ 1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9">
                    <a:moveTo>
                      <a:pt x="4" y="10"/>
                    </a:moveTo>
                    <a:cubicBezTo>
                      <a:pt x="6" y="14"/>
                      <a:pt x="10" y="17"/>
                      <a:pt x="14" y="19"/>
                    </a:cubicBezTo>
                    <a:cubicBezTo>
                      <a:pt x="23" y="21"/>
                      <a:pt x="31" y="17"/>
                      <a:pt x="35" y="8"/>
                    </a:cubicBezTo>
                    <a:cubicBezTo>
                      <a:pt x="36" y="6"/>
                      <a:pt x="37" y="3"/>
                      <a:pt x="38" y="0"/>
                    </a:cubicBezTo>
                    <a:cubicBezTo>
                      <a:pt x="38" y="47"/>
                      <a:pt x="38" y="93"/>
                      <a:pt x="38" y="139"/>
                    </a:cubicBezTo>
                    <a:cubicBezTo>
                      <a:pt x="25" y="139"/>
                      <a:pt x="13" y="139"/>
                      <a:pt x="0" y="139"/>
                    </a:cubicBezTo>
                    <a:cubicBezTo>
                      <a:pt x="0" y="138"/>
                      <a:pt x="0" y="137"/>
                      <a:pt x="0" y="136"/>
                    </a:cubicBezTo>
                    <a:cubicBezTo>
                      <a:pt x="0" y="96"/>
                      <a:pt x="0" y="56"/>
                      <a:pt x="0" y="17"/>
                    </a:cubicBezTo>
                    <a:cubicBezTo>
                      <a:pt x="0" y="13"/>
                      <a:pt x="1"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23"/>
              <p:cNvSpPr>
                <a:spLocks/>
              </p:cNvSpPr>
              <p:nvPr/>
            </p:nvSpPr>
            <p:spPr bwMode="auto">
              <a:xfrm>
                <a:off x="7099300" y="5454651"/>
                <a:ext cx="153987" cy="479425"/>
              </a:xfrm>
              <a:custGeom>
                <a:avLst/>
                <a:gdLst>
                  <a:gd name="T0" fmla="*/ 41 w 41"/>
                  <a:gd name="T1" fmla="*/ 128 h 128"/>
                  <a:gd name="T2" fmla="*/ 1 w 41"/>
                  <a:gd name="T3" fmla="*/ 128 h 128"/>
                  <a:gd name="T4" fmla="*/ 1 w 41"/>
                  <a:gd name="T5" fmla="*/ 125 h 128"/>
                  <a:gd name="T6" fmla="*/ 0 w 41"/>
                  <a:gd name="T7" fmla="*/ 10 h 128"/>
                  <a:gd name="T8" fmla="*/ 4 w 41"/>
                  <a:gd name="T9" fmla="*/ 4 h 128"/>
                  <a:gd name="T10" fmla="*/ 8 w 41"/>
                  <a:gd name="T11" fmla="*/ 0 h 128"/>
                  <a:gd name="T12" fmla="*/ 10 w 41"/>
                  <a:gd name="T13" fmla="*/ 2 h 128"/>
                  <a:gd name="T14" fmla="*/ 39 w 41"/>
                  <a:gd name="T15" fmla="*/ 42 h 128"/>
                  <a:gd name="T16" fmla="*/ 41 w 41"/>
                  <a:gd name="T17" fmla="*/ 46 h 128"/>
                  <a:gd name="T18" fmla="*/ 41 w 41"/>
                  <a:gd name="T19" fmla="*/ 126 h 128"/>
                  <a:gd name="T20" fmla="*/ 41 w 41"/>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28">
                    <a:moveTo>
                      <a:pt x="41" y="128"/>
                    </a:moveTo>
                    <a:cubicBezTo>
                      <a:pt x="27" y="128"/>
                      <a:pt x="14" y="128"/>
                      <a:pt x="1" y="128"/>
                    </a:cubicBezTo>
                    <a:cubicBezTo>
                      <a:pt x="1" y="127"/>
                      <a:pt x="1" y="126"/>
                      <a:pt x="1" y="125"/>
                    </a:cubicBezTo>
                    <a:cubicBezTo>
                      <a:pt x="1" y="87"/>
                      <a:pt x="1" y="48"/>
                      <a:pt x="0" y="10"/>
                    </a:cubicBezTo>
                    <a:cubicBezTo>
                      <a:pt x="0" y="7"/>
                      <a:pt x="1" y="5"/>
                      <a:pt x="4" y="4"/>
                    </a:cubicBezTo>
                    <a:cubicBezTo>
                      <a:pt x="5" y="2"/>
                      <a:pt x="7" y="1"/>
                      <a:pt x="8" y="0"/>
                    </a:cubicBezTo>
                    <a:cubicBezTo>
                      <a:pt x="9" y="1"/>
                      <a:pt x="10" y="2"/>
                      <a:pt x="10" y="2"/>
                    </a:cubicBezTo>
                    <a:cubicBezTo>
                      <a:pt x="20" y="16"/>
                      <a:pt x="29" y="29"/>
                      <a:pt x="39" y="42"/>
                    </a:cubicBezTo>
                    <a:cubicBezTo>
                      <a:pt x="40" y="43"/>
                      <a:pt x="41" y="45"/>
                      <a:pt x="41" y="46"/>
                    </a:cubicBezTo>
                    <a:cubicBezTo>
                      <a:pt x="41" y="73"/>
                      <a:pt x="41" y="100"/>
                      <a:pt x="41" y="126"/>
                    </a:cubicBezTo>
                    <a:cubicBezTo>
                      <a:pt x="41" y="127"/>
                      <a:pt x="41" y="127"/>
                      <a:pt x="4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24"/>
              <p:cNvSpPr>
                <a:spLocks/>
              </p:cNvSpPr>
              <p:nvPr/>
            </p:nvSpPr>
            <p:spPr bwMode="auto">
              <a:xfrm>
                <a:off x="7470775" y="5491163"/>
                <a:ext cx="153987" cy="442913"/>
              </a:xfrm>
              <a:custGeom>
                <a:avLst/>
                <a:gdLst>
                  <a:gd name="T0" fmla="*/ 41 w 41"/>
                  <a:gd name="T1" fmla="*/ 118 h 118"/>
                  <a:gd name="T2" fmla="*/ 0 w 41"/>
                  <a:gd name="T3" fmla="*/ 118 h 118"/>
                  <a:gd name="T4" fmla="*/ 0 w 41"/>
                  <a:gd name="T5" fmla="*/ 115 h 118"/>
                  <a:gd name="T6" fmla="*/ 0 w 41"/>
                  <a:gd name="T7" fmla="*/ 32 h 118"/>
                  <a:gd name="T8" fmla="*/ 2 w 41"/>
                  <a:gd name="T9" fmla="*/ 28 h 118"/>
                  <a:gd name="T10" fmla="*/ 39 w 41"/>
                  <a:gd name="T11" fmla="*/ 1 h 118"/>
                  <a:gd name="T12" fmla="*/ 41 w 41"/>
                  <a:gd name="T13" fmla="*/ 0 h 118"/>
                  <a:gd name="T14" fmla="*/ 41 w 41"/>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18">
                    <a:moveTo>
                      <a:pt x="41" y="118"/>
                    </a:moveTo>
                    <a:cubicBezTo>
                      <a:pt x="27" y="118"/>
                      <a:pt x="14" y="118"/>
                      <a:pt x="0" y="118"/>
                    </a:cubicBezTo>
                    <a:cubicBezTo>
                      <a:pt x="0" y="117"/>
                      <a:pt x="0" y="116"/>
                      <a:pt x="0" y="115"/>
                    </a:cubicBezTo>
                    <a:cubicBezTo>
                      <a:pt x="0" y="87"/>
                      <a:pt x="0" y="60"/>
                      <a:pt x="0" y="32"/>
                    </a:cubicBezTo>
                    <a:cubicBezTo>
                      <a:pt x="0" y="31"/>
                      <a:pt x="1" y="29"/>
                      <a:pt x="2" y="28"/>
                    </a:cubicBezTo>
                    <a:cubicBezTo>
                      <a:pt x="14" y="19"/>
                      <a:pt x="27" y="10"/>
                      <a:pt x="39" y="1"/>
                    </a:cubicBezTo>
                    <a:cubicBezTo>
                      <a:pt x="40" y="0"/>
                      <a:pt x="40" y="0"/>
                      <a:pt x="41" y="0"/>
                    </a:cubicBezTo>
                    <a:cubicBezTo>
                      <a:pt x="41" y="39"/>
                      <a:pt x="41" y="79"/>
                      <a:pt x="4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25"/>
              <p:cNvSpPr>
                <a:spLocks/>
              </p:cNvSpPr>
              <p:nvPr/>
            </p:nvSpPr>
            <p:spPr bwMode="auto">
              <a:xfrm>
                <a:off x="6919913" y="5503863"/>
                <a:ext cx="142875" cy="430213"/>
              </a:xfrm>
              <a:custGeom>
                <a:avLst/>
                <a:gdLst>
                  <a:gd name="T0" fmla="*/ 38 w 38"/>
                  <a:gd name="T1" fmla="*/ 0 h 115"/>
                  <a:gd name="T2" fmla="*/ 38 w 38"/>
                  <a:gd name="T3" fmla="*/ 115 h 115"/>
                  <a:gd name="T4" fmla="*/ 0 w 38"/>
                  <a:gd name="T5" fmla="*/ 115 h 115"/>
                  <a:gd name="T6" fmla="*/ 0 w 38"/>
                  <a:gd name="T7" fmla="*/ 112 h 115"/>
                  <a:gd name="T8" fmla="*/ 0 w 38"/>
                  <a:gd name="T9" fmla="*/ 31 h 115"/>
                  <a:gd name="T10" fmla="*/ 2 w 38"/>
                  <a:gd name="T11" fmla="*/ 27 h 115"/>
                  <a:gd name="T12" fmla="*/ 36 w 38"/>
                  <a:gd name="T13" fmla="*/ 2 h 115"/>
                  <a:gd name="T14" fmla="*/ 38 w 3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15">
                    <a:moveTo>
                      <a:pt x="38" y="0"/>
                    </a:moveTo>
                    <a:cubicBezTo>
                      <a:pt x="38" y="39"/>
                      <a:pt x="38" y="77"/>
                      <a:pt x="38" y="115"/>
                    </a:cubicBezTo>
                    <a:cubicBezTo>
                      <a:pt x="26" y="115"/>
                      <a:pt x="13" y="115"/>
                      <a:pt x="0" y="115"/>
                    </a:cubicBezTo>
                    <a:cubicBezTo>
                      <a:pt x="0" y="114"/>
                      <a:pt x="0" y="113"/>
                      <a:pt x="0" y="112"/>
                    </a:cubicBezTo>
                    <a:cubicBezTo>
                      <a:pt x="0" y="85"/>
                      <a:pt x="0" y="58"/>
                      <a:pt x="0" y="31"/>
                    </a:cubicBezTo>
                    <a:cubicBezTo>
                      <a:pt x="0" y="29"/>
                      <a:pt x="0" y="28"/>
                      <a:pt x="2" y="27"/>
                    </a:cubicBezTo>
                    <a:cubicBezTo>
                      <a:pt x="14" y="18"/>
                      <a:pt x="25" y="10"/>
                      <a:pt x="36" y="2"/>
                    </a:cubicBezTo>
                    <a:cubicBezTo>
                      <a:pt x="37" y="1"/>
                      <a:pt x="37"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6"/>
              <p:cNvSpPr>
                <a:spLocks/>
              </p:cNvSpPr>
              <p:nvPr/>
            </p:nvSpPr>
            <p:spPr bwMode="auto">
              <a:xfrm>
                <a:off x="7242175" y="5016501"/>
                <a:ext cx="255587" cy="358775"/>
              </a:xfrm>
              <a:custGeom>
                <a:avLst/>
                <a:gdLst>
                  <a:gd name="T0" fmla="*/ 64 w 68"/>
                  <a:gd name="T1" fmla="*/ 14 h 96"/>
                  <a:gd name="T2" fmla="*/ 57 w 68"/>
                  <a:gd name="T3" fmla="*/ 30 h 96"/>
                  <a:gd name="T4" fmla="*/ 42 w 68"/>
                  <a:gd name="T5" fmla="*/ 25 h 96"/>
                  <a:gd name="T6" fmla="*/ 32 w 68"/>
                  <a:gd name="T7" fmla="*/ 25 h 96"/>
                  <a:gd name="T8" fmla="*/ 27 w 68"/>
                  <a:gd name="T9" fmla="*/ 28 h 96"/>
                  <a:gd name="T10" fmla="*/ 30 w 68"/>
                  <a:gd name="T11" fmla="*/ 33 h 96"/>
                  <a:gd name="T12" fmla="*/ 42 w 68"/>
                  <a:gd name="T13" fmla="*/ 39 h 96"/>
                  <a:gd name="T14" fmla="*/ 56 w 68"/>
                  <a:gd name="T15" fmla="*/ 46 h 96"/>
                  <a:gd name="T16" fmla="*/ 53 w 68"/>
                  <a:gd name="T17" fmla="*/ 81 h 96"/>
                  <a:gd name="T18" fmla="*/ 42 w 68"/>
                  <a:gd name="T19" fmla="*/ 86 h 96"/>
                  <a:gd name="T20" fmla="*/ 42 w 68"/>
                  <a:gd name="T21" fmla="*/ 96 h 96"/>
                  <a:gd name="T22" fmla="*/ 30 w 68"/>
                  <a:gd name="T23" fmla="*/ 96 h 96"/>
                  <a:gd name="T24" fmla="*/ 30 w 68"/>
                  <a:gd name="T25" fmla="*/ 86 h 96"/>
                  <a:gd name="T26" fmla="*/ 16 w 68"/>
                  <a:gd name="T27" fmla="*/ 83 h 96"/>
                  <a:gd name="T28" fmla="*/ 5 w 68"/>
                  <a:gd name="T29" fmla="*/ 70 h 96"/>
                  <a:gd name="T30" fmla="*/ 5 w 68"/>
                  <a:gd name="T31" fmla="*/ 61 h 96"/>
                  <a:gd name="T32" fmla="*/ 9 w 68"/>
                  <a:gd name="T33" fmla="*/ 63 h 96"/>
                  <a:gd name="T34" fmla="*/ 30 w 68"/>
                  <a:gd name="T35" fmla="*/ 69 h 96"/>
                  <a:gd name="T36" fmla="*/ 38 w 68"/>
                  <a:gd name="T37" fmla="*/ 68 h 96"/>
                  <a:gd name="T38" fmla="*/ 42 w 68"/>
                  <a:gd name="T39" fmla="*/ 65 h 96"/>
                  <a:gd name="T40" fmla="*/ 40 w 68"/>
                  <a:gd name="T41" fmla="*/ 60 h 96"/>
                  <a:gd name="T42" fmla="*/ 26 w 68"/>
                  <a:gd name="T43" fmla="*/ 54 h 96"/>
                  <a:gd name="T44" fmla="*/ 11 w 68"/>
                  <a:gd name="T45" fmla="*/ 45 h 96"/>
                  <a:gd name="T46" fmla="*/ 17 w 68"/>
                  <a:gd name="T47" fmla="*/ 11 h 96"/>
                  <a:gd name="T48" fmla="*/ 29 w 68"/>
                  <a:gd name="T49" fmla="*/ 8 h 96"/>
                  <a:gd name="T50" fmla="*/ 29 w 68"/>
                  <a:gd name="T51" fmla="*/ 0 h 96"/>
                  <a:gd name="T52" fmla="*/ 41 w 68"/>
                  <a:gd name="T53" fmla="*/ 0 h 96"/>
                  <a:gd name="T54" fmla="*/ 41 w 68"/>
                  <a:gd name="T55" fmla="*/ 8 h 96"/>
                  <a:gd name="T56" fmla="*/ 53 w 68"/>
                  <a:gd name="T57" fmla="*/ 10 h 96"/>
                  <a:gd name="T58" fmla="*/ 64 w 68"/>
                  <a:gd name="T59"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96">
                    <a:moveTo>
                      <a:pt x="64" y="14"/>
                    </a:moveTo>
                    <a:cubicBezTo>
                      <a:pt x="61" y="20"/>
                      <a:pt x="59" y="25"/>
                      <a:pt x="57" y="30"/>
                    </a:cubicBezTo>
                    <a:cubicBezTo>
                      <a:pt x="52" y="28"/>
                      <a:pt x="47" y="26"/>
                      <a:pt x="42" y="25"/>
                    </a:cubicBezTo>
                    <a:cubicBezTo>
                      <a:pt x="38" y="25"/>
                      <a:pt x="35" y="25"/>
                      <a:pt x="32" y="25"/>
                    </a:cubicBezTo>
                    <a:cubicBezTo>
                      <a:pt x="30" y="25"/>
                      <a:pt x="28" y="27"/>
                      <a:pt x="27" y="28"/>
                    </a:cubicBezTo>
                    <a:cubicBezTo>
                      <a:pt x="26" y="31"/>
                      <a:pt x="28" y="33"/>
                      <a:pt x="30" y="33"/>
                    </a:cubicBezTo>
                    <a:cubicBezTo>
                      <a:pt x="34" y="35"/>
                      <a:pt x="38" y="37"/>
                      <a:pt x="42" y="39"/>
                    </a:cubicBezTo>
                    <a:cubicBezTo>
                      <a:pt x="47" y="41"/>
                      <a:pt x="52" y="43"/>
                      <a:pt x="56" y="46"/>
                    </a:cubicBezTo>
                    <a:cubicBezTo>
                      <a:pt x="68" y="53"/>
                      <a:pt x="67" y="75"/>
                      <a:pt x="53" y="81"/>
                    </a:cubicBezTo>
                    <a:cubicBezTo>
                      <a:pt x="50" y="83"/>
                      <a:pt x="46" y="84"/>
                      <a:pt x="42" y="86"/>
                    </a:cubicBezTo>
                    <a:cubicBezTo>
                      <a:pt x="42" y="89"/>
                      <a:pt x="42" y="92"/>
                      <a:pt x="42" y="96"/>
                    </a:cubicBezTo>
                    <a:cubicBezTo>
                      <a:pt x="37" y="96"/>
                      <a:pt x="34" y="96"/>
                      <a:pt x="30" y="96"/>
                    </a:cubicBezTo>
                    <a:cubicBezTo>
                      <a:pt x="30" y="92"/>
                      <a:pt x="30" y="89"/>
                      <a:pt x="30" y="86"/>
                    </a:cubicBezTo>
                    <a:cubicBezTo>
                      <a:pt x="25" y="85"/>
                      <a:pt x="20" y="84"/>
                      <a:pt x="16" y="83"/>
                    </a:cubicBezTo>
                    <a:cubicBezTo>
                      <a:pt x="5" y="81"/>
                      <a:pt x="5" y="81"/>
                      <a:pt x="5" y="70"/>
                    </a:cubicBezTo>
                    <a:cubicBezTo>
                      <a:pt x="5" y="68"/>
                      <a:pt x="5" y="65"/>
                      <a:pt x="5" y="61"/>
                    </a:cubicBezTo>
                    <a:cubicBezTo>
                      <a:pt x="7" y="62"/>
                      <a:pt x="8" y="62"/>
                      <a:pt x="9" y="63"/>
                    </a:cubicBezTo>
                    <a:cubicBezTo>
                      <a:pt x="16" y="66"/>
                      <a:pt x="23" y="68"/>
                      <a:pt x="30" y="69"/>
                    </a:cubicBezTo>
                    <a:cubicBezTo>
                      <a:pt x="33" y="69"/>
                      <a:pt x="36" y="69"/>
                      <a:pt x="38" y="68"/>
                    </a:cubicBezTo>
                    <a:cubicBezTo>
                      <a:pt x="40" y="68"/>
                      <a:pt x="41" y="66"/>
                      <a:pt x="42" y="65"/>
                    </a:cubicBezTo>
                    <a:cubicBezTo>
                      <a:pt x="43" y="63"/>
                      <a:pt x="42" y="61"/>
                      <a:pt x="40" y="60"/>
                    </a:cubicBezTo>
                    <a:cubicBezTo>
                      <a:pt x="35" y="58"/>
                      <a:pt x="31" y="56"/>
                      <a:pt x="26" y="54"/>
                    </a:cubicBezTo>
                    <a:cubicBezTo>
                      <a:pt x="20" y="52"/>
                      <a:pt x="15" y="49"/>
                      <a:pt x="11" y="45"/>
                    </a:cubicBezTo>
                    <a:cubicBezTo>
                      <a:pt x="0" y="35"/>
                      <a:pt x="4" y="17"/>
                      <a:pt x="17" y="11"/>
                    </a:cubicBezTo>
                    <a:cubicBezTo>
                      <a:pt x="21" y="10"/>
                      <a:pt x="25" y="9"/>
                      <a:pt x="29" y="8"/>
                    </a:cubicBezTo>
                    <a:cubicBezTo>
                      <a:pt x="29" y="6"/>
                      <a:pt x="29" y="3"/>
                      <a:pt x="29" y="0"/>
                    </a:cubicBezTo>
                    <a:cubicBezTo>
                      <a:pt x="34" y="0"/>
                      <a:pt x="37" y="0"/>
                      <a:pt x="41" y="0"/>
                    </a:cubicBezTo>
                    <a:cubicBezTo>
                      <a:pt x="41" y="3"/>
                      <a:pt x="41" y="6"/>
                      <a:pt x="41" y="8"/>
                    </a:cubicBezTo>
                    <a:cubicBezTo>
                      <a:pt x="45" y="9"/>
                      <a:pt x="49" y="10"/>
                      <a:pt x="53" y="10"/>
                    </a:cubicBezTo>
                    <a:cubicBezTo>
                      <a:pt x="56" y="11"/>
                      <a:pt x="60" y="1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7"/>
              <p:cNvSpPr>
                <a:spLocks/>
              </p:cNvSpPr>
              <p:nvPr/>
            </p:nvSpPr>
            <p:spPr bwMode="auto">
              <a:xfrm>
                <a:off x="7291388" y="5626101"/>
                <a:ext cx="142875" cy="307975"/>
              </a:xfrm>
              <a:custGeom>
                <a:avLst/>
                <a:gdLst>
                  <a:gd name="T0" fmla="*/ 0 w 38"/>
                  <a:gd name="T1" fmla="*/ 11 h 82"/>
                  <a:gd name="T2" fmla="*/ 24 w 38"/>
                  <a:gd name="T3" fmla="*/ 10 h 82"/>
                  <a:gd name="T4" fmla="*/ 38 w 38"/>
                  <a:gd name="T5" fmla="*/ 0 h 82"/>
                  <a:gd name="T6" fmla="*/ 38 w 38"/>
                  <a:gd name="T7" fmla="*/ 82 h 82"/>
                  <a:gd name="T8" fmla="*/ 0 w 38"/>
                  <a:gd name="T9" fmla="*/ 82 h 82"/>
                  <a:gd name="T10" fmla="*/ 0 w 38"/>
                  <a:gd name="T11" fmla="*/ 11 h 82"/>
                </a:gdLst>
                <a:ahLst/>
                <a:cxnLst>
                  <a:cxn ang="0">
                    <a:pos x="T0" y="T1"/>
                  </a:cxn>
                  <a:cxn ang="0">
                    <a:pos x="T2" y="T3"/>
                  </a:cxn>
                  <a:cxn ang="0">
                    <a:pos x="T4" y="T5"/>
                  </a:cxn>
                  <a:cxn ang="0">
                    <a:pos x="T6" y="T7"/>
                  </a:cxn>
                  <a:cxn ang="0">
                    <a:pos x="T8" y="T9"/>
                  </a:cxn>
                  <a:cxn ang="0">
                    <a:pos x="T10" y="T11"/>
                  </a:cxn>
                </a:cxnLst>
                <a:rect l="0" t="0" r="r" b="b"/>
                <a:pathLst>
                  <a:path w="38" h="82">
                    <a:moveTo>
                      <a:pt x="0" y="11"/>
                    </a:moveTo>
                    <a:cubicBezTo>
                      <a:pt x="8" y="18"/>
                      <a:pt x="16" y="16"/>
                      <a:pt x="24" y="10"/>
                    </a:cubicBezTo>
                    <a:cubicBezTo>
                      <a:pt x="28" y="7"/>
                      <a:pt x="33" y="4"/>
                      <a:pt x="38" y="0"/>
                    </a:cubicBezTo>
                    <a:cubicBezTo>
                      <a:pt x="38" y="28"/>
                      <a:pt x="38" y="55"/>
                      <a:pt x="38" y="82"/>
                    </a:cubicBezTo>
                    <a:cubicBezTo>
                      <a:pt x="25" y="82"/>
                      <a:pt x="12" y="82"/>
                      <a:pt x="0" y="82"/>
                    </a:cubicBezTo>
                    <a:cubicBezTo>
                      <a:pt x="0" y="59"/>
                      <a:pt x="0" y="3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49" name="Group 48"/>
          <p:cNvGrpSpPr/>
          <p:nvPr/>
        </p:nvGrpSpPr>
        <p:grpSpPr>
          <a:xfrm>
            <a:off x="368017" y="5052837"/>
            <a:ext cx="1970610" cy="448868"/>
            <a:chOff x="368017" y="5184206"/>
            <a:chExt cx="1970610" cy="448868"/>
          </a:xfrm>
        </p:grpSpPr>
        <p:grpSp>
          <p:nvGrpSpPr>
            <p:cNvPr id="50" name="Group 49"/>
            <p:cNvGrpSpPr/>
            <p:nvPr/>
          </p:nvGrpSpPr>
          <p:grpSpPr>
            <a:xfrm>
              <a:off x="910512" y="5184206"/>
              <a:ext cx="1428115" cy="377284"/>
              <a:chOff x="288924" y="2914350"/>
              <a:chExt cx="1847851" cy="377284"/>
            </a:xfrm>
          </p:grpSpPr>
          <p:sp>
            <p:nvSpPr>
              <p:cNvPr id="57" name="TextBox 56"/>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46%-49%</a:t>
                </a:r>
              </a:p>
            </p:txBody>
          </p:sp>
          <p:sp>
            <p:nvSpPr>
              <p:cNvPr id="58" name="TextBox 57"/>
              <p:cNvSpPr txBox="1"/>
              <p:nvPr/>
            </p:nvSpPr>
            <p:spPr>
              <a:xfrm>
                <a:off x="288925" y="3153135"/>
                <a:ext cx="1501776" cy="1384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t>Gross Margins</a:t>
                </a:r>
                <a:endParaRPr lang="en-US" baseline="30000" dirty="0"/>
              </a:p>
            </p:txBody>
          </p:sp>
        </p:grpSp>
        <p:grpSp>
          <p:nvGrpSpPr>
            <p:cNvPr id="51" name="Group 50"/>
            <p:cNvGrpSpPr/>
            <p:nvPr/>
          </p:nvGrpSpPr>
          <p:grpSpPr>
            <a:xfrm>
              <a:off x="368017" y="5210715"/>
              <a:ext cx="391684" cy="422359"/>
              <a:chOff x="2238375" y="4911725"/>
              <a:chExt cx="1662113" cy="1792288"/>
            </a:xfrm>
            <a:solidFill>
              <a:schemeClr val="bg1"/>
            </a:solidFill>
          </p:grpSpPr>
          <p:sp>
            <p:nvSpPr>
              <p:cNvPr id="52" name="Freeform 51"/>
              <p:cNvSpPr>
                <a:spLocks/>
              </p:cNvSpPr>
              <p:nvPr/>
            </p:nvSpPr>
            <p:spPr bwMode="auto">
              <a:xfrm>
                <a:off x="2238375" y="5032375"/>
                <a:ext cx="723900" cy="1101725"/>
              </a:xfrm>
              <a:custGeom>
                <a:avLst/>
                <a:gdLst>
                  <a:gd name="T0" fmla="*/ 138 w 193"/>
                  <a:gd name="T1" fmla="*/ 0 h 294"/>
                  <a:gd name="T2" fmla="*/ 22 w 193"/>
                  <a:gd name="T3" fmla="*/ 116 h 294"/>
                  <a:gd name="T4" fmla="*/ 52 w 193"/>
                  <a:gd name="T5" fmla="*/ 294 h 294"/>
                  <a:gd name="T6" fmla="*/ 193 w 193"/>
                  <a:gd name="T7" fmla="*/ 176 h 294"/>
                  <a:gd name="T8" fmla="*/ 138 w 193"/>
                  <a:gd name="T9" fmla="*/ 0 h 294"/>
                </a:gdLst>
                <a:ahLst/>
                <a:cxnLst>
                  <a:cxn ang="0">
                    <a:pos x="T0" y="T1"/>
                  </a:cxn>
                  <a:cxn ang="0">
                    <a:pos x="T2" y="T3"/>
                  </a:cxn>
                  <a:cxn ang="0">
                    <a:pos x="T4" y="T5"/>
                  </a:cxn>
                  <a:cxn ang="0">
                    <a:pos x="T6" y="T7"/>
                  </a:cxn>
                  <a:cxn ang="0">
                    <a:pos x="T8" y="T9"/>
                  </a:cxn>
                </a:cxnLst>
                <a:rect l="0" t="0" r="r" b="b"/>
                <a:pathLst>
                  <a:path w="193" h="294">
                    <a:moveTo>
                      <a:pt x="138" y="0"/>
                    </a:moveTo>
                    <a:cubicBezTo>
                      <a:pt x="85" y="19"/>
                      <a:pt x="41" y="61"/>
                      <a:pt x="22" y="116"/>
                    </a:cubicBezTo>
                    <a:cubicBezTo>
                      <a:pt x="0" y="179"/>
                      <a:pt x="14" y="246"/>
                      <a:pt x="52" y="294"/>
                    </a:cubicBezTo>
                    <a:cubicBezTo>
                      <a:pt x="193" y="176"/>
                      <a:pt x="193" y="176"/>
                      <a:pt x="193" y="176"/>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2"/>
              <p:cNvSpPr>
                <a:spLocks/>
              </p:cNvSpPr>
              <p:nvPr/>
            </p:nvSpPr>
            <p:spPr bwMode="auto">
              <a:xfrm>
                <a:off x="2541588" y="5170488"/>
                <a:ext cx="1230313" cy="1282700"/>
              </a:xfrm>
              <a:custGeom>
                <a:avLst/>
                <a:gdLst>
                  <a:gd name="T0" fmla="*/ 268 w 328"/>
                  <a:gd name="T1" fmla="*/ 270 h 342"/>
                  <a:gd name="T2" fmla="*/ 266 w 328"/>
                  <a:gd name="T3" fmla="*/ 271 h 342"/>
                  <a:gd name="T4" fmla="*/ 254 w 328"/>
                  <a:gd name="T5" fmla="*/ 276 h 342"/>
                  <a:gd name="T6" fmla="*/ 250 w 328"/>
                  <a:gd name="T7" fmla="*/ 264 h 342"/>
                  <a:gd name="T8" fmla="*/ 247 w 328"/>
                  <a:gd name="T9" fmla="*/ 256 h 342"/>
                  <a:gd name="T10" fmla="*/ 247 w 328"/>
                  <a:gd name="T11" fmla="*/ 256 h 342"/>
                  <a:gd name="T12" fmla="*/ 242 w 328"/>
                  <a:gd name="T13" fmla="*/ 245 h 342"/>
                  <a:gd name="T14" fmla="*/ 238 w 328"/>
                  <a:gd name="T15" fmla="*/ 233 h 342"/>
                  <a:gd name="T16" fmla="*/ 233 w 328"/>
                  <a:gd name="T17" fmla="*/ 222 h 342"/>
                  <a:gd name="T18" fmla="*/ 244 w 328"/>
                  <a:gd name="T19" fmla="*/ 217 h 342"/>
                  <a:gd name="T20" fmla="*/ 247 w 328"/>
                  <a:gd name="T21" fmla="*/ 216 h 342"/>
                  <a:gd name="T22" fmla="*/ 251 w 328"/>
                  <a:gd name="T23" fmla="*/ 193 h 342"/>
                  <a:gd name="T24" fmla="*/ 290 w 328"/>
                  <a:gd name="T25" fmla="*/ 154 h 342"/>
                  <a:gd name="T26" fmla="*/ 319 w 328"/>
                  <a:gd name="T27" fmla="*/ 148 h 342"/>
                  <a:gd name="T28" fmla="*/ 322 w 328"/>
                  <a:gd name="T29" fmla="*/ 148 h 342"/>
                  <a:gd name="T30" fmla="*/ 328 w 328"/>
                  <a:gd name="T31" fmla="*/ 148 h 342"/>
                  <a:gd name="T32" fmla="*/ 246 w 328"/>
                  <a:gd name="T33" fmla="*/ 0 h 342"/>
                  <a:gd name="T34" fmla="*/ 146 w 328"/>
                  <a:gd name="T35" fmla="*/ 155 h 342"/>
                  <a:gd name="T36" fmla="*/ 146 w 328"/>
                  <a:gd name="T37" fmla="*/ 157 h 342"/>
                  <a:gd name="T38" fmla="*/ 106 w 328"/>
                  <a:gd name="T39" fmla="*/ 187 h 342"/>
                  <a:gd name="T40" fmla="*/ 0 w 328"/>
                  <a:gd name="T41" fmla="*/ 279 h 342"/>
                  <a:gd name="T42" fmla="*/ 69 w 328"/>
                  <a:gd name="T43" fmla="*/ 328 h 342"/>
                  <a:gd name="T44" fmla="*/ 105 w 328"/>
                  <a:gd name="T45" fmla="*/ 339 h 342"/>
                  <a:gd name="T46" fmla="*/ 106 w 328"/>
                  <a:gd name="T47" fmla="*/ 336 h 342"/>
                  <a:gd name="T48" fmla="*/ 112 w 328"/>
                  <a:gd name="T49" fmla="*/ 340 h 342"/>
                  <a:gd name="T50" fmla="*/ 129 w 328"/>
                  <a:gd name="T51" fmla="*/ 342 h 342"/>
                  <a:gd name="T52" fmla="*/ 100 w 328"/>
                  <a:gd name="T53" fmla="*/ 296 h 342"/>
                  <a:gd name="T54" fmla="*/ 137 w 328"/>
                  <a:gd name="T55" fmla="*/ 254 h 342"/>
                  <a:gd name="T56" fmla="*/ 138 w 328"/>
                  <a:gd name="T57" fmla="*/ 245 h 342"/>
                  <a:gd name="T58" fmla="*/ 139 w 328"/>
                  <a:gd name="T59" fmla="*/ 233 h 342"/>
                  <a:gd name="T60" fmla="*/ 151 w 328"/>
                  <a:gd name="T61" fmla="*/ 234 h 342"/>
                  <a:gd name="T62" fmla="*/ 170 w 328"/>
                  <a:gd name="T63" fmla="*/ 235 h 342"/>
                  <a:gd name="T64" fmla="*/ 182 w 328"/>
                  <a:gd name="T65" fmla="*/ 236 h 342"/>
                  <a:gd name="T66" fmla="*/ 181 w 328"/>
                  <a:gd name="T67" fmla="*/ 248 h 342"/>
                  <a:gd name="T68" fmla="*/ 180 w 328"/>
                  <a:gd name="T69" fmla="*/ 255 h 342"/>
                  <a:gd name="T70" fmla="*/ 202 w 328"/>
                  <a:gd name="T71" fmla="*/ 263 h 342"/>
                  <a:gd name="T72" fmla="*/ 210 w 328"/>
                  <a:gd name="T73" fmla="*/ 268 h 342"/>
                  <a:gd name="T74" fmla="*/ 207 w 328"/>
                  <a:gd name="T75" fmla="*/ 278 h 342"/>
                  <a:gd name="T76" fmla="*/ 200 w 328"/>
                  <a:gd name="T77" fmla="*/ 299 h 342"/>
                  <a:gd name="T78" fmla="*/ 195 w 328"/>
                  <a:gd name="T79" fmla="*/ 313 h 342"/>
                  <a:gd name="T80" fmla="*/ 183 w 328"/>
                  <a:gd name="T81" fmla="*/ 306 h 342"/>
                  <a:gd name="T82" fmla="*/ 181 w 328"/>
                  <a:gd name="T83" fmla="*/ 305 h 342"/>
                  <a:gd name="T84" fmla="*/ 159 w 328"/>
                  <a:gd name="T85" fmla="*/ 298 h 342"/>
                  <a:gd name="T86" fmla="*/ 159 w 328"/>
                  <a:gd name="T87" fmla="*/ 298 h 342"/>
                  <a:gd name="T88" fmla="*/ 170 w 328"/>
                  <a:gd name="T89" fmla="*/ 304 h 342"/>
                  <a:gd name="T90" fmla="*/ 203 w 328"/>
                  <a:gd name="T91" fmla="*/ 332 h 342"/>
                  <a:gd name="T92" fmla="*/ 279 w 328"/>
                  <a:gd name="T93" fmla="*/ 281 h 342"/>
                  <a:gd name="T94" fmla="*/ 268 w 328"/>
                  <a:gd name="T95" fmla="*/ 27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8" h="342">
                    <a:moveTo>
                      <a:pt x="268" y="270"/>
                    </a:moveTo>
                    <a:cubicBezTo>
                      <a:pt x="266" y="271"/>
                      <a:pt x="266" y="271"/>
                      <a:pt x="266" y="271"/>
                    </a:cubicBezTo>
                    <a:cubicBezTo>
                      <a:pt x="254" y="276"/>
                      <a:pt x="254" y="276"/>
                      <a:pt x="254" y="276"/>
                    </a:cubicBezTo>
                    <a:cubicBezTo>
                      <a:pt x="250" y="264"/>
                      <a:pt x="250" y="264"/>
                      <a:pt x="250" y="264"/>
                    </a:cubicBezTo>
                    <a:cubicBezTo>
                      <a:pt x="247" y="256"/>
                      <a:pt x="247" y="256"/>
                      <a:pt x="247" y="256"/>
                    </a:cubicBezTo>
                    <a:cubicBezTo>
                      <a:pt x="247" y="256"/>
                      <a:pt x="247" y="256"/>
                      <a:pt x="247" y="256"/>
                    </a:cubicBezTo>
                    <a:cubicBezTo>
                      <a:pt x="242" y="245"/>
                      <a:pt x="242" y="245"/>
                      <a:pt x="242" y="245"/>
                    </a:cubicBezTo>
                    <a:cubicBezTo>
                      <a:pt x="238" y="233"/>
                      <a:pt x="238" y="233"/>
                      <a:pt x="238" y="233"/>
                    </a:cubicBezTo>
                    <a:cubicBezTo>
                      <a:pt x="233" y="222"/>
                      <a:pt x="233" y="222"/>
                      <a:pt x="233" y="222"/>
                    </a:cubicBezTo>
                    <a:cubicBezTo>
                      <a:pt x="244" y="217"/>
                      <a:pt x="244" y="217"/>
                      <a:pt x="244" y="217"/>
                    </a:cubicBezTo>
                    <a:cubicBezTo>
                      <a:pt x="247" y="216"/>
                      <a:pt x="247" y="216"/>
                      <a:pt x="247" y="216"/>
                    </a:cubicBezTo>
                    <a:cubicBezTo>
                      <a:pt x="247" y="208"/>
                      <a:pt x="249" y="200"/>
                      <a:pt x="251" y="193"/>
                    </a:cubicBezTo>
                    <a:cubicBezTo>
                      <a:pt x="258" y="175"/>
                      <a:pt x="272" y="161"/>
                      <a:pt x="290" y="154"/>
                    </a:cubicBezTo>
                    <a:cubicBezTo>
                      <a:pt x="299" y="150"/>
                      <a:pt x="310" y="148"/>
                      <a:pt x="319" y="148"/>
                    </a:cubicBezTo>
                    <a:cubicBezTo>
                      <a:pt x="320" y="148"/>
                      <a:pt x="321" y="148"/>
                      <a:pt x="322" y="148"/>
                    </a:cubicBezTo>
                    <a:cubicBezTo>
                      <a:pt x="328" y="148"/>
                      <a:pt x="328" y="148"/>
                      <a:pt x="328" y="148"/>
                    </a:cubicBezTo>
                    <a:cubicBezTo>
                      <a:pt x="326" y="89"/>
                      <a:pt x="296" y="34"/>
                      <a:pt x="246" y="0"/>
                    </a:cubicBezTo>
                    <a:cubicBezTo>
                      <a:pt x="146" y="155"/>
                      <a:pt x="146" y="155"/>
                      <a:pt x="146" y="155"/>
                    </a:cubicBezTo>
                    <a:cubicBezTo>
                      <a:pt x="146" y="157"/>
                      <a:pt x="146" y="157"/>
                      <a:pt x="146" y="157"/>
                    </a:cubicBezTo>
                    <a:cubicBezTo>
                      <a:pt x="106" y="187"/>
                      <a:pt x="106" y="187"/>
                      <a:pt x="106" y="187"/>
                    </a:cubicBezTo>
                    <a:cubicBezTo>
                      <a:pt x="0" y="279"/>
                      <a:pt x="0" y="279"/>
                      <a:pt x="0" y="279"/>
                    </a:cubicBezTo>
                    <a:cubicBezTo>
                      <a:pt x="18" y="300"/>
                      <a:pt x="42" y="317"/>
                      <a:pt x="69" y="328"/>
                    </a:cubicBezTo>
                    <a:cubicBezTo>
                      <a:pt x="81" y="333"/>
                      <a:pt x="93" y="336"/>
                      <a:pt x="105" y="339"/>
                    </a:cubicBezTo>
                    <a:cubicBezTo>
                      <a:pt x="106" y="336"/>
                      <a:pt x="106" y="336"/>
                      <a:pt x="106" y="336"/>
                    </a:cubicBezTo>
                    <a:cubicBezTo>
                      <a:pt x="112" y="340"/>
                      <a:pt x="112" y="340"/>
                      <a:pt x="112" y="340"/>
                    </a:cubicBezTo>
                    <a:cubicBezTo>
                      <a:pt x="117" y="341"/>
                      <a:pt x="123" y="341"/>
                      <a:pt x="129" y="342"/>
                    </a:cubicBezTo>
                    <a:cubicBezTo>
                      <a:pt x="113" y="333"/>
                      <a:pt x="98" y="320"/>
                      <a:pt x="100" y="296"/>
                    </a:cubicBezTo>
                    <a:cubicBezTo>
                      <a:pt x="101" y="276"/>
                      <a:pt x="116" y="260"/>
                      <a:pt x="137" y="254"/>
                    </a:cubicBezTo>
                    <a:cubicBezTo>
                      <a:pt x="138" y="245"/>
                      <a:pt x="138" y="245"/>
                      <a:pt x="138" y="245"/>
                    </a:cubicBezTo>
                    <a:cubicBezTo>
                      <a:pt x="139" y="233"/>
                      <a:pt x="139" y="233"/>
                      <a:pt x="139" y="233"/>
                    </a:cubicBezTo>
                    <a:cubicBezTo>
                      <a:pt x="151" y="234"/>
                      <a:pt x="151" y="234"/>
                      <a:pt x="151" y="234"/>
                    </a:cubicBezTo>
                    <a:cubicBezTo>
                      <a:pt x="170" y="235"/>
                      <a:pt x="170" y="235"/>
                      <a:pt x="170" y="235"/>
                    </a:cubicBezTo>
                    <a:cubicBezTo>
                      <a:pt x="182" y="236"/>
                      <a:pt x="182" y="236"/>
                      <a:pt x="182" y="236"/>
                    </a:cubicBezTo>
                    <a:cubicBezTo>
                      <a:pt x="181" y="248"/>
                      <a:pt x="181" y="248"/>
                      <a:pt x="181" y="248"/>
                    </a:cubicBezTo>
                    <a:cubicBezTo>
                      <a:pt x="180" y="255"/>
                      <a:pt x="180" y="255"/>
                      <a:pt x="180" y="255"/>
                    </a:cubicBezTo>
                    <a:cubicBezTo>
                      <a:pt x="189" y="257"/>
                      <a:pt x="196" y="260"/>
                      <a:pt x="202" y="263"/>
                    </a:cubicBezTo>
                    <a:cubicBezTo>
                      <a:pt x="210" y="268"/>
                      <a:pt x="210" y="268"/>
                      <a:pt x="210" y="268"/>
                    </a:cubicBezTo>
                    <a:cubicBezTo>
                      <a:pt x="207" y="278"/>
                      <a:pt x="207" y="278"/>
                      <a:pt x="207" y="278"/>
                    </a:cubicBezTo>
                    <a:cubicBezTo>
                      <a:pt x="200" y="299"/>
                      <a:pt x="200" y="299"/>
                      <a:pt x="200" y="299"/>
                    </a:cubicBezTo>
                    <a:cubicBezTo>
                      <a:pt x="195" y="313"/>
                      <a:pt x="195" y="313"/>
                      <a:pt x="195" y="313"/>
                    </a:cubicBezTo>
                    <a:cubicBezTo>
                      <a:pt x="183" y="306"/>
                      <a:pt x="183" y="306"/>
                      <a:pt x="183" y="306"/>
                    </a:cubicBezTo>
                    <a:cubicBezTo>
                      <a:pt x="181" y="305"/>
                      <a:pt x="181" y="305"/>
                      <a:pt x="181" y="305"/>
                    </a:cubicBezTo>
                    <a:cubicBezTo>
                      <a:pt x="176" y="303"/>
                      <a:pt x="170" y="299"/>
                      <a:pt x="159" y="298"/>
                    </a:cubicBezTo>
                    <a:cubicBezTo>
                      <a:pt x="159" y="298"/>
                      <a:pt x="159" y="298"/>
                      <a:pt x="159" y="298"/>
                    </a:cubicBezTo>
                    <a:cubicBezTo>
                      <a:pt x="161" y="300"/>
                      <a:pt x="164" y="302"/>
                      <a:pt x="170" y="304"/>
                    </a:cubicBezTo>
                    <a:cubicBezTo>
                      <a:pt x="182" y="310"/>
                      <a:pt x="196" y="318"/>
                      <a:pt x="203" y="332"/>
                    </a:cubicBezTo>
                    <a:cubicBezTo>
                      <a:pt x="232" y="321"/>
                      <a:pt x="258" y="304"/>
                      <a:pt x="279" y="281"/>
                    </a:cubicBezTo>
                    <a:cubicBezTo>
                      <a:pt x="275" y="278"/>
                      <a:pt x="271" y="275"/>
                      <a:pt x="268"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3"/>
              <p:cNvSpPr>
                <a:spLocks/>
              </p:cNvSpPr>
              <p:nvPr/>
            </p:nvSpPr>
            <p:spPr bwMode="auto">
              <a:xfrm>
                <a:off x="2924175" y="4911725"/>
                <a:ext cx="492125" cy="657225"/>
              </a:xfrm>
              <a:custGeom>
                <a:avLst/>
                <a:gdLst>
                  <a:gd name="T0" fmla="*/ 36 w 131"/>
                  <a:gd name="T1" fmla="*/ 175 h 175"/>
                  <a:gd name="T2" fmla="*/ 131 w 131"/>
                  <a:gd name="T3" fmla="*/ 27 h 175"/>
                  <a:gd name="T4" fmla="*/ 105 w 131"/>
                  <a:gd name="T5" fmla="*/ 14 h 175"/>
                  <a:gd name="T6" fmla="*/ 34 w 131"/>
                  <a:gd name="T7" fmla="*/ 0 h 175"/>
                  <a:gd name="T8" fmla="*/ 0 w 131"/>
                  <a:gd name="T9" fmla="*/ 3 h 175"/>
                  <a:gd name="T10" fmla="*/ 31 w 131"/>
                  <a:gd name="T11" fmla="*/ 155 h 175"/>
                  <a:gd name="T12" fmla="*/ 36 w 131"/>
                  <a:gd name="T13" fmla="*/ 175 h 175"/>
                </a:gdLst>
                <a:ahLst/>
                <a:cxnLst>
                  <a:cxn ang="0">
                    <a:pos x="T0" y="T1"/>
                  </a:cxn>
                  <a:cxn ang="0">
                    <a:pos x="T2" y="T3"/>
                  </a:cxn>
                  <a:cxn ang="0">
                    <a:pos x="T4" y="T5"/>
                  </a:cxn>
                  <a:cxn ang="0">
                    <a:pos x="T6" y="T7"/>
                  </a:cxn>
                  <a:cxn ang="0">
                    <a:pos x="T8" y="T9"/>
                  </a:cxn>
                  <a:cxn ang="0">
                    <a:pos x="T10" y="T11"/>
                  </a:cxn>
                  <a:cxn ang="0">
                    <a:pos x="T12" y="T13"/>
                  </a:cxn>
                </a:cxnLst>
                <a:rect l="0" t="0" r="r" b="b"/>
                <a:pathLst>
                  <a:path w="131" h="175">
                    <a:moveTo>
                      <a:pt x="36" y="175"/>
                    </a:moveTo>
                    <a:cubicBezTo>
                      <a:pt x="131" y="27"/>
                      <a:pt x="131" y="27"/>
                      <a:pt x="131" y="27"/>
                    </a:cubicBezTo>
                    <a:cubicBezTo>
                      <a:pt x="123" y="22"/>
                      <a:pt x="114" y="18"/>
                      <a:pt x="105" y="14"/>
                    </a:cubicBezTo>
                    <a:cubicBezTo>
                      <a:pt x="82" y="5"/>
                      <a:pt x="58" y="0"/>
                      <a:pt x="34" y="0"/>
                    </a:cubicBezTo>
                    <a:cubicBezTo>
                      <a:pt x="22" y="0"/>
                      <a:pt x="11" y="1"/>
                      <a:pt x="0" y="3"/>
                    </a:cubicBezTo>
                    <a:cubicBezTo>
                      <a:pt x="31" y="155"/>
                      <a:pt x="31" y="155"/>
                      <a:pt x="31" y="155"/>
                    </a:cubicBezTo>
                    <a:lnTo>
                      <a:pt x="36"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4"/>
              <p:cNvSpPr>
                <a:spLocks/>
              </p:cNvSpPr>
              <p:nvPr/>
            </p:nvSpPr>
            <p:spPr bwMode="auto">
              <a:xfrm>
                <a:off x="2932113" y="6092825"/>
                <a:ext cx="344488" cy="611188"/>
              </a:xfrm>
              <a:custGeom>
                <a:avLst/>
                <a:gdLst>
                  <a:gd name="T0" fmla="*/ 61 w 92"/>
                  <a:gd name="T1" fmla="*/ 69 h 163"/>
                  <a:gd name="T2" fmla="*/ 38 w 92"/>
                  <a:gd name="T3" fmla="*/ 50 h 163"/>
                  <a:gd name="T4" fmla="*/ 39 w 92"/>
                  <a:gd name="T5" fmla="*/ 48 h 163"/>
                  <a:gd name="T6" fmla="*/ 39 w 92"/>
                  <a:gd name="T7" fmla="*/ 48 h 163"/>
                  <a:gd name="T8" fmla="*/ 39 w 92"/>
                  <a:gd name="T9" fmla="*/ 46 h 163"/>
                  <a:gd name="T10" fmla="*/ 40 w 92"/>
                  <a:gd name="T11" fmla="*/ 46 h 163"/>
                  <a:gd name="T12" fmla="*/ 41 w 92"/>
                  <a:gd name="T13" fmla="*/ 45 h 163"/>
                  <a:gd name="T14" fmla="*/ 41 w 92"/>
                  <a:gd name="T15" fmla="*/ 44 h 163"/>
                  <a:gd name="T16" fmla="*/ 42 w 92"/>
                  <a:gd name="T17" fmla="*/ 43 h 163"/>
                  <a:gd name="T18" fmla="*/ 43 w 92"/>
                  <a:gd name="T19" fmla="*/ 43 h 163"/>
                  <a:gd name="T20" fmla="*/ 45 w 92"/>
                  <a:gd name="T21" fmla="*/ 42 h 163"/>
                  <a:gd name="T22" fmla="*/ 46 w 92"/>
                  <a:gd name="T23" fmla="*/ 41 h 163"/>
                  <a:gd name="T24" fmla="*/ 47 w 92"/>
                  <a:gd name="T25" fmla="*/ 41 h 163"/>
                  <a:gd name="T26" fmla="*/ 49 w 92"/>
                  <a:gd name="T27" fmla="*/ 41 h 163"/>
                  <a:gd name="T28" fmla="*/ 51 w 92"/>
                  <a:gd name="T29" fmla="*/ 40 h 163"/>
                  <a:gd name="T30" fmla="*/ 52 w 92"/>
                  <a:gd name="T31" fmla="*/ 40 h 163"/>
                  <a:gd name="T32" fmla="*/ 53 w 92"/>
                  <a:gd name="T33" fmla="*/ 40 h 163"/>
                  <a:gd name="T34" fmla="*/ 56 w 92"/>
                  <a:gd name="T35" fmla="*/ 40 h 163"/>
                  <a:gd name="T36" fmla="*/ 84 w 92"/>
                  <a:gd name="T37" fmla="*/ 49 h 163"/>
                  <a:gd name="T38" fmla="*/ 92 w 92"/>
                  <a:gd name="T39" fmla="*/ 28 h 163"/>
                  <a:gd name="T40" fmla="*/ 64 w 92"/>
                  <a:gd name="T41" fmla="*/ 19 h 163"/>
                  <a:gd name="T42" fmla="*/ 65 w 92"/>
                  <a:gd name="T43" fmla="*/ 1 h 163"/>
                  <a:gd name="T44" fmla="*/ 46 w 92"/>
                  <a:gd name="T45" fmla="*/ 0 h 163"/>
                  <a:gd name="T46" fmla="*/ 44 w 92"/>
                  <a:gd name="T47" fmla="*/ 19 h 163"/>
                  <a:gd name="T48" fmla="*/ 8 w 92"/>
                  <a:gd name="T49" fmla="*/ 51 h 163"/>
                  <a:gd name="T50" fmla="*/ 40 w 92"/>
                  <a:gd name="T51" fmla="*/ 90 h 163"/>
                  <a:gd name="T52" fmla="*/ 60 w 92"/>
                  <a:gd name="T53" fmla="*/ 109 h 163"/>
                  <a:gd name="T54" fmla="*/ 59 w 92"/>
                  <a:gd name="T55" fmla="*/ 112 h 163"/>
                  <a:gd name="T56" fmla="*/ 59 w 92"/>
                  <a:gd name="T57" fmla="*/ 112 h 163"/>
                  <a:gd name="T58" fmla="*/ 58 w 92"/>
                  <a:gd name="T59" fmla="*/ 114 h 163"/>
                  <a:gd name="T60" fmla="*/ 58 w 92"/>
                  <a:gd name="T61" fmla="*/ 115 h 163"/>
                  <a:gd name="T62" fmla="*/ 57 w 92"/>
                  <a:gd name="T63" fmla="*/ 116 h 163"/>
                  <a:gd name="T64" fmla="*/ 56 w 92"/>
                  <a:gd name="T65" fmla="*/ 117 h 163"/>
                  <a:gd name="T66" fmla="*/ 54 w 92"/>
                  <a:gd name="T67" fmla="*/ 117 h 163"/>
                  <a:gd name="T68" fmla="*/ 53 w 92"/>
                  <a:gd name="T69" fmla="*/ 118 h 163"/>
                  <a:gd name="T70" fmla="*/ 52 w 92"/>
                  <a:gd name="T71" fmla="*/ 119 h 163"/>
                  <a:gd name="T72" fmla="*/ 51 w 92"/>
                  <a:gd name="T73" fmla="*/ 119 h 163"/>
                  <a:gd name="T74" fmla="*/ 49 w 92"/>
                  <a:gd name="T75" fmla="*/ 119 h 163"/>
                  <a:gd name="T76" fmla="*/ 47 w 92"/>
                  <a:gd name="T77" fmla="*/ 120 h 163"/>
                  <a:gd name="T78" fmla="*/ 45 w 92"/>
                  <a:gd name="T79" fmla="*/ 120 h 163"/>
                  <a:gd name="T80" fmla="*/ 44 w 92"/>
                  <a:gd name="T81" fmla="*/ 120 h 163"/>
                  <a:gd name="T82" fmla="*/ 43 w 92"/>
                  <a:gd name="T83" fmla="*/ 120 h 163"/>
                  <a:gd name="T84" fmla="*/ 40 w 92"/>
                  <a:gd name="T85" fmla="*/ 120 h 163"/>
                  <a:gd name="T86" fmla="*/ 8 w 92"/>
                  <a:gd name="T87" fmla="*/ 108 h 163"/>
                  <a:gd name="T88" fmla="*/ 0 w 92"/>
                  <a:gd name="T89" fmla="*/ 131 h 163"/>
                  <a:gd name="T90" fmla="*/ 33 w 92"/>
                  <a:gd name="T91" fmla="*/ 142 h 163"/>
                  <a:gd name="T92" fmla="*/ 32 w 92"/>
                  <a:gd name="T93" fmla="*/ 161 h 163"/>
                  <a:gd name="T94" fmla="*/ 51 w 92"/>
                  <a:gd name="T95" fmla="*/ 163 h 163"/>
                  <a:gd name="T96" fmla="*/ 53 w 92"/>
                  <a:gd name="T97" fmla="*/ 143 h 163"/>
                  <a:gd name="T98" fmla="*/ 91 w 92"/>
                  <a:gd name="T99" fmla="*/ 109 h 163"/>
                  <a:gd name="T100" fmla="*/ 61 w 92"/>
                  <a:gd name="T101" fmla="*/ 6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163">
                    <a:moveTo>
                      <a:pt x="61" y="69"/>
                    </a:moveTo>
                    <a:cubicBezTo>
                      <a:pt x="44" y="61"/>
                      <a:pt x="38" y="57"/>
                      <a:pt x="38" y="50"/>
                    </a:cubicBezTo>
                    <a:cubicBezTo>
                      <a:pt x="38" y="49"/>
                      <a:pt x="39" y="49"/>
                      <a:pt x="39" y="48"/>
                    </a:cubicBezTo>
                    <a:cubicBezTo>
                      <a:pt x="39" y="48"/>
                      <a:pt x="39" y="48"/>
                      <a:pt x="39" y="48"/>
                    </a:cubicBezTo>
                    <a:cubicBezTo>
                      <a:pt x="39" y="47"/>
                      <a:pt x="39" y="47"/>
                      <a:pt x="39" y="46"/>
                    </a:cubicBezTo>
                    <a:cubicBezTo>
                      <a:pt x="40" y="46"/>
                      <a:pt x="40" y="46"/>
                      <a:pt x="40" y="46"/>
                    </a:cubicBezTo>
                    <a:cubicBezTo>
                      <a:pt x="40" y="45"/>
                      <a:pt x="40" y="45"/>
                      <a:pt x="41" y="45"/>
                    </a:cubicBezTo>
                    <a:cubicBezTo>
                      <a:pt x="41" y="44"/>
                      <a:pt x="41" y="44"/>
                      <a:pt x="41" y="44"/>
                    </a:cubicBezTo>
                    <a:cubicBezTo>
                      <a:pt x="42" y="44"/>
                      <a:pt x="42" y="43"/>
                      <a:pt x="42" y="43"/>
                    </a:cubicBezTo>
                    <a:cubicBezTo>
                      <a:pt x="43" y="43"/>
                      <a:pt x="43" y="43"/>
                      <a:pt x="43" y="43"/>
                    </a:cubicBezTo>
                    <a:cubicBezTo>
                      <a:pt x="44" y="42"/>
                      <a:pt x="44" y="42"/>
                      <a:pt x="45" y="42"/>
                    </a:cubicBezTo>
                    <a:cubicBezTo>
                      <a:pt x="45" y="42"/>
                      <a:pt x="45" y="42"/>
                      <a:pt x="46" y="41"/>
                    </a:cubicBezTo>
                    <a:cubicBezTo>
                      <a:pt x="46" y="41"/>
                      <a:pt x="47" y="41"/>
                      <a:pt x="47" y="41"/>
                    </a:cubicBezTo>
                    <a:cubicBezTo>
                      <a:pt x="48" y="41"/>
                      <a:pt x="48" y="41"/>
                      <a:pt x="49" y="41"/>
                    </a:cubicBezTo>
                    <a:cubicBezTo>
                      <a:pt x="49" y="41"/>
                      <a:pt x="50" y="41"/>
                      <a:pt x="51" y="40"/>
                    </a:cubicBezTo>
                    <a:cubicBezTo>
                      <a:pt x="51" y="40"/>
                      <a:pt x="52" y="40"/>
                      <a:pt x="52" y="40"/>
                    </a:cubicBezTo>
                    <a:cubicBezTo>
                      <a:pt x="53" y="40"/>
                      <a:pt x="53" y="40"/>
                      <a:pt x="53" y="40"/>
                    </a:cubicBezTo>
                    <a:cubicBezTo>
                      <a:pt x="54" y="40"/>
                      <a:pt x="55" y="40"/>
                      <a:pt x="56" y="40"/>
                    </a:cubicBezTo>
                    <a:cubicBezTo>
                      <a:pt x="71" y="42"/>
                      <a:pt x="79" y="47"/>
                      <a:pt x="84" y="49"/>
                    </a:cubicBezTo>
                    <a:cubicBezTo>
                      <a:pt x="92" y="28"/>
                      <a:pt x="92" y="28"/>
                      <a:pt x="92" y="28"/>
                    </a:cubicBezTo>
                    <a:cubicBezTo>
                      <a:pt x="86" y="24"/>
                      <a:pt x="77" y="20"/>
                      <a:pt x="64" y="19"/>
                    </a:cubicBezTo>
                    <a:cubicBezTo>
                      <a:pt x="65" y="1"/>
                      <a:pt x="65" y="1"/>
                      <a:pt x="65" y="1"/>
                    </a:cubicBezTo>
                    <a:cubicBezTo>
                      <a:pt x="46" y="0"/>
                      <a:pt x="46" y="0"/>
                      <a:pt x="46" y="0"/>
                    </a:cubicBezTo>
                    <a:cubicBezTo>
                      <a:pt x="44" y="19"/>
                      <a:pt x="44" y="19"/>
                      <a:pt x="44" y="19"/>
                    </a:cubicBezTo>
                    <a:cubicBezTo>
                      <a:pt x="23" y="21"/>
                      <a:pt x="9" y="34"/>
                      <a:pt x="8" y="51"/>
                    </a:cubicBezTo>
                    <a:cubicBezTo>
                      <a:pt x="6" y="70"/>
                      <a:pt x="20" y="81"/>
                      <a:pt x="40" y="90"/>
                    </a:cubicBezTo>
                    <a:cubicBezTo>
                      <a:pt x="55" y="96"/>
                      <a:pt x="61" y="102"/>
                      <a:pt x="60" y="109"/>
                    </a:cubicBezTo>
                    <a:cubicBezTo>
                      <a:pt x="60" y="110"/>
                      <a:pt x="60" y="111"/>
                      <a:pt x="59" y="112"/>
                    </a:cubicBezTo>
                    <a:cubicBezTo>
                      <a:pt x="59" y="112"/>
                      <a:pt x="59" y="112"/>
                      <a:pt x="59" y="112"/>
                    </a:cubicBezTo>
                    <a:cubicBezTo>
                      <a:pt x="59" y="113"/>
                      <a:pt x="59" y="114"/>
                      <a:pt x="58" y="114"/>
                    </a:cubicBezTo>
                    <a:cubicBezTo>
                      <a:pt x="58" y="114"/>
                      <a:pt x="58" y="115"/>
                      <a:pt x="58" y="115"/>
                    </a:cubicBezTo>
                    <a:cubicBezTo>
                      <a:pt x="57" y="115"/>
                      <a:pt x="57" y="116"/>
                      <a:pt x="57" y="116"/>
                    </a:cubicBezTo>
                    <a:cubicBezTo>
                      <a:pt x="56" y="116"/>
                      <a:pt x="56" y="116"/>
                      <a:pt x="56" y="117"/>
                    </a:cubicBezTo>
                    <a:cubicBezTo>
                      <a:pt x="55" y="117"/>
                      <a:pt x="55" y="117"/>
                      <a:pt x="54" y="117"/>
                    </a:cubicBezTo>
                    <a:cubicBezTo>
                      <a:pt x="54" y="118"/>
                      <a:pt x="54" y="118"/>
                      <a:pt x="53" y="118"/>
                    </a:cubicBezTo>
                    <a:cubicBezTo>
                      <a:pt x="53" y="118"/>
                      <a:pt x="52" y="118"/>
                      <a:pt x="52" y="119"/>
                    </a:cubicBezTo>
                    <a:cubicBezTo>
                      <a:pt x="51" y="119"/>
                      <a:pt x="51" y="119"/>
                      <a:pt x="51" y="119"/>
                    </a:cubicBezTo>
                    <a:cubicBezTo>
                      <a:pt x="50" y="119"/>
                      <a:pt x="49" y="119"/>
                      <a:pt x="49" y="119"/>
                    </a:cubicBezTo>
                    <a:cubicBezTo>
                      <a:pt x="48" y="120"/>
                      <a:pt x="48" y="120"/>
                      <a:pt x="47" y="120"/>
                    </a:cubicBezTo>
                    <a:cubicBezTo>
                      <a:pt x="47" y="120"/>
                      <a:pt x="46" y="120"/>
                      <a:pt x="45" y="120"/>
                    </a:cubicBezTo>
                    <a:cubicBezTo>
                      <a:pt x="45" y="120"/>
                      <a:pt x="44" y="120"/>
                      <a:pt x="44" y="120"/>
                    </a:cubicBezTo>
                    <a:cubicBezTo>
                      <a:pt x="44" y="120"/>
                      <a:pt x="43" y="120"/>
                      <a:pt x="43" y="120"/>
                    </a:cubicBezTo>
                    <a:cubicBezTo>
                      <a:pt x="42" y="120"/>
                      <a:pt x="41" y="120"/>
                      <a:pt x="40" y="120"/>
                    </a:cubicBezTo>
                    <a:cubicBezTo>
                      <a:pt x="27" y="119"/>
                      <a:pt x="16" y="114"/>
                      <a:pt x="8" y="108"/>
                    </a:cubicBezTo>
                    <a:cubicBezTo>
                      <a:pt x="0" y="131"/>
                      <a:pt x="0" y="131"/>
                      <a:pt x="0" y="131"/>
                    </a:cubicBezTo>
                    <a:cubicBezTo>
                      <a:pt x="7" y="136"/>
                      <a:pt x="20" y="141"/>
                      <a:pt x="33" y="142"/>
                    </a:cubicBezTo>
                    <a:cubicBezTo>
                      <a:pt x="32" y="161"/>
                      <a:pt x="32" y="161"/>
                      <a:pt x="32" y="161"/>
                    </a:cubicBezTo>
                    <a:cubicBezTo>
                      <a:pt x="51" y="163"/>
                      <a:pt x="51" y="163"/>
                      <a:pt x="51" y="163"/>
                    </a:cubicBezTo>
                    <a:cubicBezTo>
                      <a:pt x="53" y="143"/>
                      <a:pt x="53" y="143"/>
                      <a:pt x="53" y="143"/>
                    </a:cubicBezTo>
                    <a:cubicBezTo>
                      <a:pt x="76" y="140"/>
                      <a:pt x="89" y="126"/>
                      <a:pt x="91" y="109"/>
                    </a:cubicBezTo>
                    <a:cubicBezTo>
                      <a:pt x="92" y="91"/>
                      <a:pt x="84" y="79"/>
                      <a:pt x="6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5"/>
              <p:cNvSpPr>
                <a:spLocks/>
              </p:cNvSpPr>
              <p:nvPr/>
            </p:nvSpPr>
            <p:spPr bwMode="auto">
              <a:xfrm>
                <a:off x="3476625" y="5770563"/>
                <a:ext cx="423863" cy="454025"/>
              </a:xfrm>
              <a:custGeom>
                <a:avLst/>
                <a:gdLst>
                  <a:gd name="T0" fmla="*/ 84 w 113"/>
                  <a:gd name="T1" fmla="*/ 95 h 121"/>
                  <a:gd name="T2" fmla="*/ 80 w 113"/>
                  <a:gd name="T3" fmla="*/ 96 h 121"/>
                  <a:gd name="T4" fmla="*/ 76 w 113"/>
                  <a:gd name="T5" fmla="*/ 97 h 121"/>
                  <a:gd name="T6" fmla="*/ 73 w 113"/>
                  <a:gd name="T7" fmla="*/ 98 h 121"/>
                  <a:gd name="T8" fmla="*/ 71 w 113"/>
                  <a:gd name="T9" fmla="*/ 98 h 121"/>
                  <a:gd name="T10" fmla="*/ 68 w 113"/>
                  <a:gd name="T11" fmla="*/ 98 h 121"/>
                  <a:gd name="T12" fmla="*/ 65 w 113"/>
                  <a:gd name="T13" fmla="*/ 97 h 121"/>
                  <a:gd name="T14" fmla="*/ 62 w 113"/>
                  <a:gd name="T15" fmla="*/ 96 h 121"/>
                  <a:gd name="T16" fmla="*/ 49 w 113"/>
                  <a:gd name="T17" fmla="*/ 86 h 121"/>
                  <a:gd name="T18" fmla="*/ 86 w 113"/>
                  <a:gd name="T19" fmla="*/ 57 h 121"/>
                  <a:gd name="T20" fmla="*/ 41 w 113"/>
                  <a:gd name="T21" fmla="*/ 72 h 121"/>
                  <a:gd name="T22" fmla="*/ 83 w 113"/>
                  <a:gd name="T23" fmla="*/ 49 h 121"/>
                  <a:gd name="T24" fmla="*/ 37 w 113"/>
                  <a:gd name="T25" fmla="*/ 54 h 121"/>
                  <a:gd name="T26" fmla="*/ 55 w 113"/>
                  <a:gd name="T27" fmla="*/ 24 h 121"/>
                  <a:gd name="T28" fmla="*/ 60 w 113"/>
                  <a:gd name="T29" fmla="*/ 22 h 121"/>
                  <a:gd name="T30" fmla="*/ 65 w 113"/>
                  <a:gd name="T31" fmla="*/ 21 h 121"/>
                  <a:gd name="T32" fmla="*/ 70 w 113"/>
                  <a:gd name="T33" fmla="*/ 21 h 121"/>
                  <a:gd name="T34" fmla="*/ 74 w 113"/>
                  <a:gd name="T35" fmla="*/ 21 h 121"/>
                  <a:gd name="T36" fmla="*/ 72 w 113"/>
                  <a:gd name="T37" fmla="*/ 0 h 121"/>
                  <a:gd name="T38" fmla="*/ 72 w 113"/>
                  <a:gd name="T39" fmla="*/ 0 h 121"/>
                  <a:gd name="T40" fmla="*/ 70 w 113"/>
                  <a:gd name="T41" fmla="*/ 0 h 121"/>
                  <a:gd name="T42" fmla="*/ 65 w 113"/>
                  <a:gd name="T43" fmla="*/ 0 h 121"/>
                  <a:gd name="T44" fmla="*/ 59 w 113"/>
                  <a:gd name="T45" fmla="*/ 1 h 121"/>
                  <a:gd name="T46" fmla="*/ 52 w 113"/>
                  <a:gd name="T47" fmla="*/ 2 h 121"/>
                  <a:gd name="T48" fmla="*/ 45 w 113"/>
                  <a:gd name="T49" fmla="*/ 5 h 121"/>
                  <a:gd name="T50" fmla="*/ 11 w 113"/>
                  <a:gd name="T51" fmla="*/ 64 h 121"/>
                  <a:gd name="T52" fmla="*/ 5 w 113"/>
                  <a:gd name="T53" fmla="*/ 80 h 121"/>
                  <a:gd name="T54" fmla="*/ 16 w 113"/>
                  <a:gd name="T55" fmla="*/ 82 h 121"/>
                  <a:gd name="T56" fmla="*/ 8 w 113"/>
                  <a:gd name="T57" fmla="*/ 88 h 121"/>
                  <a:gd name="T58" fmla="*/ 23 w 113"/>
                  <a:gd name="T59" fmla="*/ 96 h 121"/>
                  <a:gd name="T60" fmla="*/ 46 w 113"/>
                  <a:gd name="T61" fmla="*/ 116 h 121"/>
                  <a:gd name="T62" fmla="*/ 52 w 113"/>
                  <a:gd name="T63" fmla="*/ 119 h 121"/>
                  <a:gd name="T64" fmla="*/ 58 w 113"/>
                  <a:gd name="T65" fmla="*/ 120 h 121"/>
                  <a:gd name="T66" fmla="*/ 64 w 113"/>
                  <a:gd name="T67" fmla="*/ 121 h 121"/>
                  <a:gd name="T68" fmla="*/ 69 w 113"/>
                  <a:gd name="T69" fmla="*/ 121 h 121"/>
                  <a:gd name="T70" fmla="*/ 75 w 113"/>
                  <a:gd name="T71" fmla="*/ 120 h 121"/>
                  <a:gd name="T72" fmla="*/ 81 w 113"/>
                  <a:gd name="T73" fmla="*/ 119 h 121"/>
                  <a:gd name="T74" fmla="*/ 89 w 113"/>
                  <a:gd name="T75" fmla="*/ 117 h 121"/>
                  <a:gd name="T76" fmla="*/ 101 w 113"/>
                  <a:gd name="T77" fmla="*/ 8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21">
                    <a:moveTo>
                      <a:pt x="101" y="83"/>
                    </a:moveTo>
                    <a:cubicBezTo>
                      <a:pt x="98" y="86"/>
                      <a:pt x="92" y="92"/>
                      <a:pt x="84" y="95"/>
                    </a:cubicBezTo>
                    <a:cubicBezTo>
                      <a:pt x="83" y="95"/>
                      <a:pt x="82" y="96"/>
                      <a:pt x="81" y="96"/>
                    </a:cubicBezTo>
                    <a:cubicBezTo>
                      <a:pt x="80" y="96"/>
                      <a:pt x="80" y="96"/>
                      <a:pt x="80" y="96"/>
                    </a:cubicBezTo>
                    <a:cubicBezTo>
                      <a:pt x="79" y="97"/>
                      <a:pt x="78" y="97"/>
                      <a:pt x="78" y="97"/>
                    </a:cubicBezTo>
                    <a:cubicBezTo>
                      <a:pt x="77" y="97"/>
                      <a:pt x="77" y="97"/>
                      <a:pt x="76" y="97"/>
                    </a:cubicBezTo>
                    <a:cubicBezTo>
                      <a:pt x="76" y="97"/>
                      <a:pt x="75" y="97"/>
                      <a:pt x="74" y="98"/>
                    </a:cubicBezTo>
                    <a:cubicBezTo>
                      <a:pt x="74" y="98"/>
                      <a:pt x="73" y="98"/>
                      <a:pt x="73" y="98"/>
                    </a:cubicBezTo>
                    <a:cubicBezTo>
                      <a:pt x="72" y="98"/>
                      <a:pt x="72" y="98"/>
                      <a:pt x="71" y="98"/>
                    </a:cubicBezTo>
                    <a:cubicBezTo>
                      <a:pt x="71" y="98"/>
                      <a:pt x="71" y="98"/>
                      <a:pt x="71" y="98"/>
                    </a:cubicBezTo>
                    <a:cubicBezTo>
                      <a:pt x="70" y="98"/>
                      <a:pt x="70" y="98"/>
                      <a:pt x="69" y="98"/>
                    </a:cubicBezTo>
                    <a:cubicBezTo>
                      <a:pt x="69" y="98"/>
                      <a:pt x="68" y="98"/>
                      <a:pt x="68" y="98"/>
                    </a:cubicBezTo>
                    <a:cubicBezTo>
                      <a:pt x="67" y="98"/>
                      <a:pt x="67" y="97"/>
                      <a:pt x="66" y="97"/>
                    </a:cubicBezTo>
                    <a:cubicBezTo>
                      <a:pt x="66" y="97"/>
                      <a:pt x="65" y="97"/>
                      <a:pt x="65" y="97"/>
                    </a:cubicBezTo>
                    <a:cubicBezTo>
                      <a:pt x="64" y="97"/>
                      <a:pt x="64" y="97"/>
                      <a:pt x="63" y="97"/>
                    </a:cubicBezTo>
                    <a:cubicBezTo>
                      <a:pt x="63" y="96"/>
                      <a:pt x="62" y="96"/>
                      <a:pt x="62" y="96"/>
                    </a:cubicBezTo>
                    <a:cubicBezTo>
                      <a:pt x="61" y="96"/>
                      <a:pt x="60" y="95"/>
                      <a:pt x="59" y="95"/>
                    </a:cubicBezTo>
                    <a:cubicBezTo>
                      <a:pt x="56" y="93"/>
                      <a:pt x="52" y="90"/>
                      <a:pt x="49" y="86"/>
                    </a:cubicBezTo>
                    <a:cubicBezTo>
                      <a:pt x="91" y="69"/>
                      <a:pt x="91" y="69"/>
                      <a:pt x="91" y="69"/>
                    </a:cubicBezTo>
                    <a:cubicBezTo>
                      <a:pt x="86" y="57"/>
                      <a:pt x="86" y="57"/>
                      <a:pt x="86" y="57"/>
                    </a:cubicBezTo>
                    <a:cubicBezTo>
                      <a:pt x="42" y="75"/>
                      <a:pt x="42" y="75"/>
                      <a:pt x="42" y="75"/>
                    </a:cubicBezTo>
                    <a:cubicBezTo>
                      <a:pt x="42" y="74"/>
                      <a:pt x="41" y="73"/>
                      <a:pt x="41" y="72"/>
                    </a:cubicBezTo>
                    <a:cubicBezTo>
                      <a:pt x="40" y="70"/>
                      <a:pt x="40" y="68"/>
                      <a:pt x="39" y="67"/>
                    </a:cubicBezTo>
                    <a:cubicBezTo>
                      <a:pt x="83" y="49"/>
                      <a:pt x="83" y="49"/>
                      <a:pt x="83" y="49"/>
                    </a:cubicBezTo>
                    <a:cubicBezTo>
                      <a:pt x="78" y="38"/>
                      <a:pt x="78" y="38"/>
                      <a:pt x="78" y="38"/>
                    </a:cubicBezTo>
                    <a:cubicBezTo>
                      <a:pt x="37" y="54"/>
                      <a:pt x="37" y="54"/>
                      <a:pt x="37" y="54"/>
                    </a:cubicBezTo>
                    <a:cubicBezTo>
                      <a:pt x="36" y="49"/>
                      <a:pt x="37" y="45"/>
                      <a:pt x="38" y="41"/>
                    </a:cubicBezTo>
                    <a:cubicBezTo>
                      <a:pt x="41" y="33"/>
                      <a:pt x="47" y="27"/>
                      <a:pt x="55" y="24"/>
                    </a:cubicBezTo>
                    <a:cubicBezTo>
                      <a:pt x="57" y="23"/>
                      <a:pt x="58" y="23"/>
                      <a:pt x="60" y="22"/>
                    </a:cubicBezTo>
                    <a:cubicBezTo>
                      <a:pt x="60" y="22"/>
                      <a:pt x="60" y="22"/>
                      <a:pt x="60" y="22"/>
                    </a:cubicBezTo>
                    <a:cubicBezTo>
                      <a:pt x="62" y="22"/>
                      <a:pt x="63" y="22"/>
                      <a:pt x="65" y="21"/>
                    </a:cubicBezTo>
                    <a:cubicBezTo>
                      <a:pt x="65" y="21"/>
                      <a:pt x="65" y="21"/>
                      <a:pt x="65" y="21"/>
                    </a:cubicBezTo>
                    <a:cubicBezTo>
                      <a:pt x="67" y="21"/>
                      <a:pt x="68" y="21"/>
                      <a:pt x="69" y="21"/>
                    </a:cubicBezTo>
                    <a:cubicBezTo>
                      <a:pt x="69" y="21"/>
                      <a:pt x="70" y="21"/>
                      <a:pt x="70" y="21"/>
                    </a:cubicBezTo>
                    <a:cubicBezTo>
                      <a:pt x="71" y="21"/>
                      <a:pt x="72" y="21"/>
                      <a:pt x="74" y="21"/>
                    </a:cubicBezTo>
                    <a:cubicBezTo>
                      <a:pt x="74" y="21"/>
                      <a:pt x="74" y="21"/>
                      <a:pt x="74" y="21"/>
                    </a:cubicBezTo>
                    <a:cubicBezTo>
                      <a:pt x="74" y="21"/>
                      <a:pt x="75" y="21"/>
                      <a:pt x="75" y="21"/>
                    </a:cubicBezTo>
                    <a:cubicBezTo>
                      <a:pt x="72" y="0"/>
                      <a:pt x="72" y="0"/>
                      <a:pt x="72" y="0"/>
                    </a:cubicBezTo>
                    <a:cubicBezTo>
                      <a:pt x="72" y="0"/>
                      <a:pt x="72" y="0"/>
                      <a:pt x="71" y="0"/>
                    </a:cubicBezTo>
                    <a:cubicBezTo>
                      <a:pt x="72" y="0"/>
                      <a:pt x="72" y="0"/>
                      <a:pt x="72" y="0"/>
                    </a:cubicBezTo>
                    <a:cubicBezTo>
                      <a:pt x="72" y="0"/>
                      <a:pt x="71" y="0"/>
                      <a:pt x="70" y="0"/>
                    </a:cubicBezTo>
                    <a:cubicBezTo>
                      <a:pt x="70" y="0"/>
                      <a:pt x="70" y="0"/>
                      <a:pt x="70" y="0"/>
                    </a:cubicBezTo>
                    <a:cubicBezTo>
                      <a:pt x="70" y="0"/>
                      <a:pt x="70" y="0"/>
                      <a:pt x="70" y="0"/>
                    </a:cubicBezTo>
                    <a:cubicBezTo>
                      <a:pt x="68" y="0"/>
                      <a:pt x="67" y="0"/>
                      <a:pt x="65" y="0"/>
                    </a:cubicBezTo>
                    <a:cubicBezTo>
                      <a:pt x="65" y="0"/>
                      <a:pt x="65" y="0"/>
                      <a:pt x="64" y="0"/>
                    </a:cubicBezTo>
                    <a:cubicBezTo>
                      <a:pt x="63" y="0"/>
                      <a:pt x="61" y="1"/>
                      <a:pt x="59" y="1"/>
                    </a:cubicBezTo>
                    <a:cubicBezTo>
                      <a:pt x="59" y="1"/>
                      <a:pt x="58" y="1"/>
                      <a:pt x="58" y="1"/>
                    </a:cubicBezTo>
                    <a:cubicBezTo>
                      <a:pt x="56" y="1"/>
                      <a:pt x="54" y="2"/>
                      <a:pt x="52" y="2"/>
                    </a:cubicBezTo>
                    <a:cubicBezTo>
                      <a:pt x="52" y="2"/>
                      <a:pt x="52" y="2"/>
                      <a:pt x="52" y="3"/>
                    </a:cubicBezTo>
                    <a:cubicBezTo>
                      <a:pt x="49" y="3"/>
                      <a:pt x="47" y="4"/>
                      <a:pt x="45" y="5"/>
                    </a:cubicBezTo>
                    <a:cubicBezTo>
                      <a:pt x="30" y="11"/>
                      <a:pt x="19" y="22"/>
                      <a:pt x="13" y="37"/>
                    </a:cubicBezTo>
                    <a:cubicBezTo>
                      <a:pt x="11" y="45"/>
                      <a:pt x="10" y="54"/>
                      <a:pt x="11" y="64"/>
                    </a:cubicBezTo>
                    <a:cubicBezTo>
                      <a:pt x="0" y="69"/>
                      <a:pt x="0" y="69"/>
                      <a:pt x="0" y="69"/>
                    </a:cubicBezTo>
                    <a:cubicBezTo>
                      <a:pt x="5" y="80"/>
                      <a:pt x="5" y="80"/>
                      <a:pt x="5" y="80"/>
                    </a:cubicBezTo>
                    <a:cubicBezTo>
                      <a:pt x="14" y="77"/>
                      <a:pt x="14" y="77"/>
                      <a:pt x="14" y="77"/>
                    </a:cubicBezTo>
                    <a:cubicBezTo>
                      <a:pt x="15" y="78"/>
                      <a:pt x="15" y="80"/>
                      <a:pt x="16" y="82"/>
                    </a:cubicBezTo>
                    <a:cubicBezTo>
                      <a:pt x="16" y="83"/>
                      <a:pt x="16" y="84"/>
                      <a:pt x="17" y="85"/>
                    </a:cubicBezTo>
                    <a:cubicBezTo>
                      <a:pt x="8" y="88"/>
                      <a:pt x="8" y="88"/>
                      <a:pt x="8" y="88"/>
                    </a:cubicBezTo>
                    <a:cubicBezTo>
                      <a:pt x="12" y="100"/>
                      <a:pt x="12" y="100"/>
                      <a:pt x="12" y="100"/>
                    </a:cubicBezTo>
                    <a:cubicBezTo>
                      <a:pt x="23" y="96"/>
                      <a:pt x="23" y="96"/>
                      <a:pt x="23" y="96"/>
                    </a:cubicBezTo>
                    <a:cubicBezTo>
                      <a:pt x="28" y="104"/>
                      <a:pt x="34" y="110"/>
                      <a:pt x="41" y="114"/>
                    </a:cubicBezTo>
                    <a:cubicBezTo>
                      <a:pt x="43" y="115"/>
                      <a:pt x="44" y="116"/>
                      <a:pt x="46" y="116"/>
                    </a:cubicBezTo>
                    <a:cubicBezTo>
                      <a:pt x="46" y="116"/>
                      <a:pt x="46" y="117"/>
                      <a:pt x="47" y="117"/>
                    </a:cubicBezTo>
                    <a:cubicBezTo>
                      <a:pt x="48" y="117"/>
                      <a:pt x="50" y="118"/>
                      <a:pt x="52" y="119"/>
                    </a:cubicBezTo>
                    <a:cubicBezTo>
                      <a:pt x="52" y="119"/>
                      <a:pt x="52" y="119"/>
                      <a:pt x="53" y="119"/>
                    </a:cubicBezTo>
                    <a:cubicBezTo>
                      <a:pt x="54" y="119"/>
                      <a:pt x="56" y="120"/>
                      <a:pt x="58" y="120"/>
                    </a:cubicBezTo>
                    <a:cubicBezTo>
                      <a:pt x="58" y="120"/>
                      <a:pt x="58" y="120"/>
                      <a:pt x="59" y="120"/>
                    </a:cubicBezTo>
                    <a:cubicBezTo>
                      <a:pt x="60" y="121"/>
                      <a:pt x="62" y="121"/>
                      <a:pt x="64" y="121"/>
                    </a:cubicBezTo>
                    <a:cubicBezTo>
                      <a:pt x="64" y="121"/>
                      <a:pt x="64" y="121"/>
                      <a:pt x="65" y="121"/>
                    </a:cubicBezTo>
                    <a:cubicBezTo>
                      <a:pt x="66" y="121"/>
                      <a:pt x="68" y="121"/>
                      <a:pt x="69" y="121"/>
                    </a:cubicBezTo>
                    <a:cubicBezTo>
                      <a:pt x="70" y="121"/>
                      <a:pt x="71" y="121"/>
                      <a:pt x="71" y="121"/>
                    </a:cubicBezTo>
                    <a:cubicBezTo>
                      <a:pt x="73" y="121"/>
                      <a:pt x="74" y="121"/>
                      <a:pt x="75" y="120"/>
                    </a:cubicBezTo>
                    <a:cubicBezTo>
                      <a:pt x="76" y="120"/>
                      <a:pt x="77" y="120"/>
                      <a:pt x="77" y="120"/>
                    </a:cubicBezTo>
                    <a:cubicBezTo>
                      <a:pt x="79" y="120"/>
                      <a:pt x="80" y="119"/>
                      <a:pt x="81" y="119"/>
                    </a:cubicBezTo>
                    <a:cubicBezTo>
                      <a:pt x="82" y="119"/>
                      <a:pt x="83" y="119"/>
                      <a:pt x="83" y="119"/>
                    </a:cubicBezTo>
                    <a:cubicBezTo>
                      <a:pt x="85" y="118"/>
                      <a:pt x="87" y="117"/>
                      <a:pt x="89" y="117"/>
                    </a:cubicBezTo>
                    <a:cubicBezTo>
                      <a:pt x="100" y="112"/>
                      <a:pt x="108" y="106"/>
                      <a:pt x="113" y="100"/>
                    </a:cubicBezTo>
                    <a:lnTo>
                      <a:pt x="101"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9" name="Group 58"/>
          <p:cNvGrpSpPr/>
          <p:nvPr/>
        </p:nvGrpSpPr>
        <p:grpSpPr>
          <a:xfrm>
            <a:off x="368016" y="3512718"/>
            <a:ext cx="1970611" cy="654283"/>
            <a:chOff x="368016" y="3763657"/>
            <a:chExt cx="1970611" cy="654283"/>
          </a:xfrm>
        </p:grpSpPr>
        <p:grpSp>
          <p:nvGrpSpPr>
            <p:cNvPr id="60" name="Group 59"/>
            <p:cNvGrpSpPr/>
            <p:nvPr/>
          </p:nvGrpSpPr>
          <p:grpSpPr>
            <a:xfrm>
              <a:off x="910512" y="3763657"/>
              <a:ext cx="1428115" cy="654283"/>
              <a:chOff x="288924" y="1679910"/>
              <a:chExt cx="1847851" cy="654283"/>
            </a:xfrm>
          </p:grpSpPr>
          <p:sp>
            <p:nvSpPr>
              <p:cNvPr id="72" name="TextBox 71"/>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$2.8B</a:t>
                </a:r>
              </a:p>
            </p:txBody>
          </p:sp>
          <p:sp>
            <p:nvSpPr>
              <p:cNvPr id="73" name="TextBox 72"/>
              <p:cNvSpPr txBox="1"/>
              <p:nvPr/>
            </p:nvSpPr>
            <p:spPr>
              <a:xfrm>
                <a:off x="288925" y="1918695"/>
                <a:ext cx="1501776" cy="415498"/>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t>Market for MFD color toner in NA and EUR alone</a:t>
                </a:r>
              </a:p>
            </p:txBody>
          </p:sp>
        </p:grpSp>
        <p:grpSp>
          <p:nvGrpSpPr>
            <p:cNvPr id="61" name="Group 60"/>
            <p:cNvGrpSpPr/>
            <p:nvPr/>
          </p:nvGrpSpPr>
          <p:grpSpPr>
            <a:xfrm>
              <a:off x="368016" y="3839860"/>
              <a:ext cx="432412" cy="463054"/>
              <a:chOff x="368016" y="3839860"/>
              <a:chExt cx="432412" cy="463054"/>
            </a:xfrm>
          </p:grpSpPr>
          <p:sp>
            <p:nvSpPr>
              <p:cNvPr id="62" name="Freeform 9"/>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noEditPoints="1"/>
              </p:cNvSpPr>
              <p:nvPr/>
            </p:nvSpPr>
            <p:spPr bwMode="auto">
              <a:xfrm>
                <a:off x="368016" y="3839860"/>
                <a:ext cx="432412" cy="433897"/>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chemeClr val="bg1"/>
              </a:solidFill>
              <a:ln w="9525">
                <a:solidFill>
                  <a:schemeClr val="accent4">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5" name="Freeform 8"/>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1"/>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2"/>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3"/>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69" name="Oval 14"/>
              <p:cNvSpPr>
                <a:spLocks noChangeArrowheads="1"/>
              </p:cNvSpPr>
              <p:nvPr/>
            </p:nvSpPr>
            <p:spPr bwMode="auto">
              <a:xfrm>
                <a:off x="369005" y="4066198"/>
                <a:ext cx="236716" cy="236716"/>
              </a:xfrm>
              <a:prstGeom prst="ellipse">
                <a:avLst/>
              </a:prstGeom>
              <a:solidFill>
                <a:schemeClr val="bg1"/>
              </a:solidFill>
              <a:ln w="3175">
                <a:noFill/>
              </a:ln>
            </p:spPr>
            <p:txBody>
              <a:bodyPr vert="horz" wrap="square" lIns="91440" tIns="45720" rIns="91440" bIns="45720" numCol="1" anchor="t" anchorCtr="0" compatLnSpc="1">
                <a:prstTxWarp prst="textNoShape">
                  <a:avLst/>
                </a:prstTxWarp>
              </a:bodyPr>
              <a:lstStyle/>
              <a:p>
                <a:endParaRPr lang="en-US" dirty="0"/>
              </a:p>
            </p:txBody>
          </p:sp>
          <p:sp>
            <p:nvSpPr>
              <p:cNvPr id="70" name="Oval 15"/>
              <p:cNvSpPr>
                <a:spLocks noChangeArrowheads="1"/>
              </p:cNvSpPr>
              <p:nvPr/>
            </p:nvSpPr>
            <p:spPr bwMode="auto">
              <a:xfrm>
                <a:off x="386302" y="4083495"/>
                <a:ext cx="202123" cy="202123"/>
              </a:xfrm>
              <a:prstGeom prst="ellipse">
                <a:avLst/>
              </a:prstGeom>
              <a:solidFill>
                <a:schemeClr val="accent4">
                  <a:lumMod val="50000"/>
                </a:schemeClr>
              </a:solidFill>
              <a:ln w="9525">
                <a:solidFill>
                  <a:schemeClr val="accent4">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6"/>
              <p:cNvSpPr>
                <a:spLocks noEditPoints="1"/>
              </p:cNvSpPr>
              <p:nvPr/>
            </p:nvSpPr>
            <p:spPr bwMode="auto">
              <a:xfrm>
                <a:off x="434238" y="4092884"/>
                <a:ext cx="106250" cy="183344"/>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graphicFrame>
        <p:nvGraphicFramePr>
          <p:cNvPr id="74" name="Table 73"/>
          <p:cNvGraphicFramePr>
            <a:graphicFrameLocks noGrp="1"/>
          </p:cNvGraphicFramePr>
          <p:nvPr>
            <p:extLst>
              <p:ext uri="{D42A27DB-BD31-4B8C-83A1-F6EECF244321}">
                <p14:modId xmlns:p14="http://schemas.microsoft.com/office/powerpoint/2010/main" val="733005576"/>
              </p:ext>
            </p:extLst>
          </p:nvPr>
        </p:nvGraphicFramePr>
        <p:xfrm>
          <a:off x="2422845" y="1084263"/>
          <a:ext cx="3114185" cy="438912"/>
        </p:xfrm>
        <a:graphic>
          <a:graphicData uri="http://schemas.openxmlformats.org/drawingml/2006/table">
            <a:tbl>
              <a:tblPr firstRow="1" bandRow="1">
                <a:tableStyleId>{5C22544A-7EE6-4342-B048-85BDC9FD1C3A}</a:tableStyleId>
              </a:tblPr>
              <a:tblGrid>
                <a:gridCol w="3114185">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     Grow </a:t>
                      </a:r>
                      <a:r>
                        <a:rPr lang="en-US" sz="1000" b="1" i="0" u="none" baseline="0" dirty="0">
                          <a:solidFill>
                            <a:schemeClr val="tx1"/>
                          </a:solidFill>
                          <a:latin typeface="+mn-lt"/>
                        </a:rPr>
                        <a:t>MFD Toner in OEC Markets</a:t>
                      </a:r>
                      <a:endParaRPr lang="en-US" sz="1000" b="1" i="0" u="none"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900" b="1"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75" name="TextBox 74"/>
          <p:cNvSpPr txBox="1"/>
          <p:nvPr/>
        </p:nvSpPr>
        <p:spPr>
          <a:xfrm>
            <a:off x="288924" y="3256760"/>
            <a:ext cx="1847851" cy="138499"/>
          </a:xfrm>
          <a:prstGeom prst="rect">
            <a:avLst/>
          </a:prstGeom>
          <a:noFill/>
        </p:spPr>
        <p:txBody>
          <a:bodyPr wrap="square" lIns="0" tIns="0" rIns="0" bIns="0" rtlCol="0">
            <a:spAutoFit/>
          </a:bodyPr>
          <a:lstStyle/>
          <a:p>
            <a:pPr algn="ctr">
              <a:spcBef>
                <a:spcPts val="300"/>
              </a:spcBef>
              <a:buClr>
                <a:schemeClr val="bg1"/>
              </a:buClr>
            </a:pPr>
            <a:r>
              <a:rPr lang="en-US" sz="900" b="1" u="sng" dirty="0">
                <a:solidFill>
                  <a:schemeClr val="bg1"/>
                </a:solidFill>
              </a:rPr>
              <a:t>Market </a:t>
            </a:r>
            <a:r>
              <a:rPr lang="en-US" sz="900" b="1" u="sng" dirty="0" smtClean="0">
                <a:solidFill>
                  <a:schemeClr val="bg1"/>
                </a:solidFill>
              </a:rPr>
              <a:t>Highlights</a:t>
            </a:r>
            <a:r>
              <a:rPr lang="en-US" sz="900" b="1" u="sng" baseline="30000" dirty="0" smtClean="0">
                <a:solidFill>
                  <a:schemeClr val="bg1"/>
                </a:solidFill>
              </a:rPr>
              <a:t>(1)</a:t>
            </a:r>
            <a:endParaRPr lang="en-US" sz="900" b="1" u="sng" baseline="30000" dirty="0">
              <a:solidFill>
                <a:schemeClr val="bg1"/>
              </a:solidFill>
            </a:endParaRPr>
          </a:p>
        </p:txBody>
      </p:sp>
      <p:sp>
        <p:nvSpPr>
          <p:cNvPr id="76" name="Oval 75"/>
          <p:cNvSpPr/>
          <p:nvPr/>
        </p:nvSpPr>
        <p:spPr bwMode="auto">
          <a:xfrm>
            <a:off x="2323543" y="1125005"/>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1</a:t>
            </a:r>
          </a:p>
        </p:txBody>
      </p:sp>
      <p:sp>
        <p:nvSpPr>
          <p:cNvPr id="77" name="Oval 76"/>
          <p:cNvSpPr/>
          <p:nvPr/>
        </p:nvSpPr>
        <p:spPr bwMode="auto">
          <a:xfrm>
            <a:off x="199178" y="2308061"/>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2</a:t>
            </a:r>
          </a:p>
        </p:txBody>
      </p:sp>
      <p:sp>
        <p:nvSpPr>
          <p:cNvPr id="78" name="Oval 77"/>
          <p:cNvSpPr/>
          <p:nvPr/>
        </p:nvSpPr>
        <p:spPr bwMode="auto">
          <a:xfrm>
            <a:off x="199178" y="2759027"/>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3</a:t>
            </a:r>
          </a:p>
        </p:txBody>
      </p:sp>
      <p:sp>
        <p:nvSpPr>
          <p:cNvPr id="79" name="Oval 78"/>
          <p:cNvSpPr/>
          <p:nvPr/>
        </p:nvSpPr>
        <p:spPr bwMode="auto">
          <a:xfrm>
            <a:off x="199178" y="1857624"/>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1</a:t>
            </a:r>
          </a:p>
        </p:txBody>
      </p:sp>
      <p:graphicFrame>
        <p:nvGraphicFramePr>
          <p:cNvPr id="80" name="Table 79"/>
          <p:cNvGraphicFramePr>
            <a:graphicFrameLocks noGrp="1"/>
          </p:cNvGraphicFramePr>
          <p:nvPr>
            <p:extLst>
              <p:ext uri="{D42A27DB-BD31-4B8C-83A1-F6EECF244321}">
                <p14:modId xmlns:p14="http://schemas.microsoft.com/office/powerpoint/2010/main" val="4223142247"/>
              </p:ext>
            </p:extLst>
          </p:nvPr>
        </p:nvGraphicFramePr>
        <p:xfrm>
          <a:off x="2420448" y="4646613"/>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Midsize Dealer</a:t>
                      </a:r>
                      <a:r>
                        <a:rPr lang="en-US" sz="1000" b="1" i="0" u="none" baseline="0" dirty="0">
                          <a:solidFill>
                            <a:schemeClr val="tx1"/>
                          </a:solidFill>
                          <a:latin typeface="Tahoma"/>
                        </a:rPr>
                        <a:t> Focus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81" name="Rectangle 80"/>
          <p:cNvSpPr/>
          <p:nvPr>
            <p:custDataLst>
              <p:tags r:id="rId1"/>
            </p:custDataLst>
          </p:nvPr>
        </p:nvSpPr>
        <p:spPr>
          <a:xfrm>
            <a:off x="2422845" y="1415972"/>
            <a:ext cx="3124201" cy="1892826"/>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0" lvl="1">
              <a:spcBef>
                <a:spcPts val="300"/>
              </a:spcBef>
              <a:buClr>
                <a:schemeClr val="accent5"/>
              </a:buClr>
              <a:buSzPct val="100000"/>
            </a:pPr>
            <a:r>
              <a:rPr lang="en-US" sz="900" b="1" dirty="0"/>
              <a:t>Strategic Approach: </a:t>
            </a:r>
          </a:p>
          <a:p>
            <a:pPr marL="177800" lvl="1" indent="-177800">
              <a:spcBef>
                <a:spcPts val="300"/>
              </a:spcBef>
              <a:buClr>
                <a:schemeClr val="accent5"/>
              </a:buClr>
              <a:buSzPct val="100000"/>
              <a:buFont typeface="Wingdings" panose="05000000000000000000" pitchFamily="2" charset="2"/>
              <a:buChar char="§"/>
            </a:pPr>
            <a:r>
              <a:rPr lang="en-US" sz="900" dirty="0"/>
              <a:t>Create additional loyalty programs to combat OEM rebate programs and introduce a guarantee program and free-trial initiatives to encourage adoption by new customers</a:t>
            </a:r>
          </a:p>
          <a:p>
            <a:pPr marL="177800" lvl="1" indent="-177800">
              <a:spcBef>
                <a:spcPts val="300"/>
              </a:spcBef>
              <a:buClr>
                <a:schemeClr val="accent5"/>
              </a:buClr>
              <a:buSzPct val="100000"/>
              <a:buFont typeface="Wingdings" panose="05000000000000000000" pitchFamily="2" charset="2"/>
              <a:buChar char="§"/>
            </a:pPr>
            <a:r>
              <a:rPr lang="en-US" sz="900" dirty="0"/>
              <a:t>Bundle color and monochrome products to convert OEM loyalists</a:t>
            </a:r>
          </a:p>
          <a:p>
            <a:pPr marL="177800" lvl="1" indent="-177800">
              <a:spcBef>
                <a:spcPts val="300"/>
              </a:spcBef>
              <a:buClr>
                <a:schemeClr val="accent5"/>
              </a:buClr>
              <a:buSzPct val="100000"/>
              <a:buFont typeface="Wingdings" panose="05000000000000000000" pitchFamily="2" charset="2"/>
              <a:buChar char="§"/>
            </a:pPr>
            <a:r>
              <a:rPr lang="en-US" sz="900" dirty="0"/>
              <a:t>Utilize share of wallet methodology for targeting and measuring effectiveness </a:t>
            </a:r>
            <a:r>
              <a:rPr lang="en-US" sz="900" i="1" dirty="0"/>
              <a:t>(see right-hand side)</a:t>
            </a:r>
          </a:p>
          <a:p>
            <a:pPr marL="177800" lvl="1" indent="-177800">
              <a:spcBef>
                <a:spcPts val="300"/>
              </a:spcBef>
              <a:buClr>
                <a:schemeClr val="accent5"/>
              </a:buClr>
              <a:buSzPct val="100000"/>
              <a:buFont typeface="Wingdings" panose="05000000000000000000" pitchFamily="2" charset="2"/>
              <a:buChar char="§"/>
            </a:pPr>
            <a:r>
              <a:rPr lang="en-US" sz="900" dirty="0"/>
              <a:t>Forecast utilizing new share of wallet data and pricing tool</a:t>
            </a:r>
          </a:p>
          <a:p>
            <a:pPr marL="177800" lvl="1" indent="-177800">
              <a:spcBef>
                <a:spcPts val="300"/>
              </a:spcBef>
              <a:buClr>
                <a:schemeClr val="accent5"/>
              </a:buClr>
              <a:buSzPct val="100000"/>
              <a:buFont typeface="Wingdings" panose="05000000000000000000" pitchFamily="2" charset="2"/>
              <a:buChar char="§"/>
            </a:pPr>
            <a:r>
              <a:rPr lang="en-US" sz="900" dirty="0"/>
              <a:t>NABU new product market “seeding” along with early launch notices in place</a:t>
            </a:r>
          </a:p>
          <a:p>
            <a:pPr marL="0" lvl="1">
              <a:spcBef>
                <a:spcPts val="300"/>
              </a:spcBef>
              <a:buClr>
                <a:schemeClr val="accent5"/>
              </a:buClr>
              <a:buSzPct val="100000"/>
            </a:pPr>
            <a:r>
              <a:rPr lang="en-US" sz="900" b="1" dirty="0"/>
              <a:t>Accelerating </a:t>
            </a:r>
            <a:r>
              <a:rPr lang="en-US" sz="900" b="1" dirty="0" err="1"/>
              <a:t>Katun</a:t>
            </a:r>
            <a:r>
              <a:rPr lang="en-US" sz="900" b="1" dirty="0"/>
              <a:t> Performance in MFD Color:</a:t>
            </a:r>
          </a:p>
        </p:txBody>
      </p:sp>
      <p:sp>
        <p:nvSpPr>
          <p:cNvPr id="82" name="Rectangle 81"/>
          <p:cNvSpPr/>
          <p:nvPr>
            <p:custDataLst>
              <p:tags r:id="rId2"/>
            </p:custDataLst>
          </p:nvPr>
        </p:nvSpPr>
        <p:spPr>
          <a:xfrm>
            <a:off x="5909773" y="4050987"/>
            <a:ext cx="3124201" cy="2092881"/>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dirty="0"/>
              <a:t>The market for color MFD toner in NA is 4.5 times the market size for mono. In EUR, the market for color MFD is 17.0 times the market size of mono</a:t>
            </a:r>
          </a:p>
          <a:p>
            <a:pPr marL="177800" indent="-177800">
              <a:spcBef>
                <a:spcPts val="400"/>
              </a:spcBef>
              <a:buClr>
                <a:schemeClr val="accent5"/>
              </a:buClr>
              <a:buSzPct val="100000"/>
              <a:buFont typeface="Wingdings" panose="05000000000000000000" pitchFamily="2" charset="2"/>
              <a:buChar char="§"/>
            </a:pPr>
            <a:r>
              <a:rPr lang="en-US" sz="900" dirty="0"/>
              <a:t>Getting active customers that buy only mono or only color MFD toner to buy in a ratio in line with the market </a:t>
            </a:r>
            <a:r>
              <a:rPr lang="en-US" sz="900" b="1" dirty="0"/>
              <a:t>would result in an additional $2.8 million in sales in NA and $9.3 million in sales in EUR ($12.1 million total sales)</a:t>
            </a:r>
          </a:p>
          <a:p>
            <a:pPr marL="177800" indent="-177800">
              <a:spcBef>
                <a:spcPts val="400"/>
              </a:spcBef>
              <a:buClr>
                <a:schemeClr val="accent4"/>
              </a:buClr>
              <a:buSzPct val="100000"/>
              <a:buFont typeface="Wingdings" panose="05000000000000000000" pitchFamily="2" charset="2"/>
              <a:buChar char="§"/>
            </a:pPr>
            <a:r>
              <a:rPr lang="en-US" sz="900" dirty="0"/>
              <a:t>Getting active customers that buy both mono and color MFD toner to buy in a ratio in line with the market </a:t>
            </a:r>
            <a:r>
              <a:rPr lang="en-US" sz="900" b="1" dirty="0"/>
              <a:t>would result in an additional $10.1 million in sales in NA and $65.3 million in sales in EUR ($75.3 million total sales)</a:t>
            </a:r>
          </a:p>
          <a:p>
            <a:pPr>
              <a:spcBef>
                <a:spcPts val="400"/>
              </a:spcBef>
              <a:buClr>
                <a:schemeClr val="accent4"/>
              </a:buClr>
              <a:buSzPct val="100000"/>
            </a:pPr>
            <a:endParaRPr lang="en-US" sz="900" dirty="0"/>
          </a:p>
        </p:txBody>
      </p:sp>
      <p:grpSp>
        <p:nvGrpSpPr>
          <p:cNvPr id="83" name="Group 82"/>
          <p:cNvGrpSpPr/>
          <p:nvPr/>
        </p:nvGrpSpPr>
        <p:grpSpPr>
          <a:xfrm>
            <a:off x="5918751" y="1691501"/>
            <a:ext cx="3113694" cy="2214686"/>
            <a:chOff x="2429426" y="1686738"/>
            <a:chExt cx="3113694" cy="2214686"/>
          </a:xfrm>
        </p:grpSpPr>
        <p:grpSp>
          <p:nvGrpSpPr>
            <p:cNvPr id="84" name="Group 83"/>
            <p:cNvGrpSpPr/>
            <p:nvPr/>
          </p:nvGrpSpPr>
          <p:grpSpPr>
            <a:xfrm>
              <a:off x="2429426" y="1686738"/>
              <a:ext cx="2929821" cy="2034541"/>
              <a:chOff x="2576048" y="4436258"/>
              <a:chExt cx="2929821" cy="2034541"/>
            </a:xfrm>
          </p:grpSpPr>
          <p:grpSp>
            <p:nvGrpSpPr>
              <p:cNvPr id="95" name="Group 94"/>
              <p:cNvGrpSpPr/>
              <p:nvPr/>
            </p:nvGrpSpPr>
            <p:grpSpPr>
              <a:xfrm>
                <a:off x="2576048" y="4594196"/>
                <a:ext cx="402626" cy="1544971"/>
                <a:chOff x="2669185" y="4382521"/>
                <a:chExt cx="402626" cy="1544971"/>
              </a:xfrm>
            </p:grpSpPr>
            <p:grpSp>
              <p:nvGrpSpPr>
                <p:cNvPr id="126" name="Group 125"/>
                <p:cNvGrpSpPr/>
                <p:nvPr/>
              </p:nvGrpSpPr>
              <p:grpSpPr>
                <a:xfrm>
                  <a:off x="2669185" y="4382521"/>
                  <a:ext cx="402623" cy="1353932"/>
                  <a:chOff x="5854096" y="1830124"/>
                  <a:chExt cx="442886" cy="1802084"/>
                </a:xfrm>
              </p:grpSpPr>
              <p:sp>
                <p:nvSpPr>
                  <p:cNvPr id="128" name="Rectangle 127"/>
                  <p:cNvSpPr/>
                  <p:nvPr/>
                </p:nvSpPr>
                <p:spPr>
                  <a:xfrm>
                    <a:off x="5854096" y="3225819"/>
                    <a:ext cx="442886" cy="406389"/>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$0.2B</a:t>
                    </a:r>
                  </a:p>
                  <a:p>
                    <a:pPr algn="ctr"/>
                    <a:r>
                      <a:rPr lang="en-US" sz="700" b="1" dirty="0">
                        <a:solidFill>
                          <a:schemeClr val="bg1"/>
                        </a:solidFill>
                      </a:rPr>
                      <a:t>(1.0x)</a:t>
                    </a:r>
                  </a:p>
                </p:txBody>
              </p:sp>
              <p:sp>
                <p:nvSpPr>
                  <p:cNvPr id="129" name="Rectangle 128"/>
                  <p:cNvSpPr/>
                  <p:nvPr/>
                </p:nvSpPr>
                <p:spPr>
                  <a:xfrm>
                    <a:off x="5854096" y="1830124"/>
                    <a:ext cx="442886" cy="1395695"/>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$0.9B</a:t>
                    </a:r>
                  </a:p>
                  <a:p>
                    <a:pPr algn="ctr"/>
                    <a:r>
                      <a:rPr lang="en-US" sz="700" b="1" dirty="0">
                        <a:solidFill>
                          <a:schemeClr val="bg1"/>
                        </a:solidFill>
                      </a:rPr>
                      <a:t>(4.5x)</a:t>
                    </a:r>
                  </a:p>
                </p:txBody>
              </p:sp>
            </p:grpSp>
            <p:sp>
              <p:nvSpPr>
                <p:cNvPr id="127" name="TextBox 126"/>
                <p:cNvSpPr txBox="1"/>
                <p:nvPr/>
              </p:nvSpPr>
              <p:spPr>
                <a:xfrm>
                  <a:off x="2669188" y="5819770"/>
                  <a:ext cx="402623" cy="107722"/>
                </a:xfrm>
                <a:prstGeom prst="rect">
                  <a:avLst/>
                </a:prstGeom>
                <a:noFill/>
              </p:spPr>
              <p:txBody>
                <a:bodyPr wrap="square" lIns="0" tIns="0" rIns="0" bIns="0" rtlCol="0">
                  <a:spAutoFit/>
                </a:bodyPr>
                <a:lstStyle/>
                <a:p>
                  <a:pPr algn="ctr"/>
                  <a:r>
                    <a:rPr lang="en-US" sz="700" dirty="0"/>
                    <a:t>Market</a:t>
                  </a:r>
                </a:p>
              </p:txBody>
            </p:sp>
          </p:grpSp>
          <p:grpSp>
            <p:nvGrpSpPr>
              <p:cNvPr id="97" name="Group 96"/>
              <p:cNvGrpSpPr/>
              <p:nvPr/>
            </p:nvGrpSpPr>
            <p:grpSpPr>
              <a:xfrm>
                <a:off x="3014734" y="4594196"/>
                <a:ext cx="402623" cy="1868136"/>
                <a:chOff x="3147571" y="4382521"/>
                <a:chExt cx="402623" cy="1868136"/>
              </a:xfrm>
            </p:grpSpPr>
            <p:sp>
              <p:nvSpPr>
                <p:cNvPr id="122" name="Rectangle 121"/>
                <p:cNvSpPr/>
                <p:nvPr/>
              </p:nvSpPr>
              <p:spPr>
                <a:xfrm>
                  <a:off x="3147571" y="5431127"/>
                  <a:ext cx="402623" cy="305326"/>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$0.8m</a:t>
                  </a:r>
                </a:p>
              </p:txBody>
            </p:sp>
            <p:sp>
              <p:nvSpPr>
                <p:cNvPr id="123" name="Rectangle 122"/>
                <p:cNvSpPr/>
                <p:nvPr/>
              </p:nvSpPr>
              <p:spPr>
                <a:xfrm>
                  <a:off x="3147571" y="4382521"/>
                  <a:ext cx="402623" cy="864327"/>
                </a:xfrm>
                <a:prstGeom prst="rect">
                  <a:avLst/>
                </a:prstGeom>
                <a:pattFill prst="dkUpDiag">
                  <a:fgClr>
                    <a:schemeClr val="accent1">
                      <a:lumMod val="25000"/>
                      <a:lumOff val="75000"/>
                    </a:schemeClr>
                  </a:fgClr>
                  <a:bgClr>
                    <a:schemeClr val="bg1"/>
                  </a:bgClr>
                </a:patt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tx1"/>
                      </a:solidFill>
                    </a:rPr>
                    <a:t>$2.8m</a:t>
                  </a:r>
                </a:p>
              </p:txBody>
            </p:sp>
            <p:sp>
              <p:nvSpPr>
                <p:cNvPr id="124" name="Rectangle 123"/>
                <p:cNvSpPr/>
                <p:nvPr/>
              </p:nvSpPr>
              <p:spPr>
                <a:xfrm>
                  <a:off x="3147571" y="5239467"/>
                  <a:ext cx="402623" cy="191660"/>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$0.6m</a:t>
                  </a:r>
                </a:p>
              </p:txBody>
            </p:sp>
            <p:sp>
              <p:nvSpPr>
                <p:cNvPr id="125" name="TextBox 124"/>
                <p:cNvSpPr txBox="1"/>
                <p:nvPr/>
              </p:nvSpPr>
              <p:spPr>
                <a:xfrm>
                  <a:off x="3147571" y="5819770"/>
                  <a:ext cx="402623" cy="430887"/>
                </a:xfrm>
                <a:prstGeom prst="rect">
                  <a:avLst/>
                </a:prstGeom>
                <a:noFill/>
              </p:spPr>
              <p:txBody>
                <a:bodyPr wrap="square" lIns="0" tIns="0" rIns="0" bIns="0" rtlCol="0">
                  <a:spAutoFit/>
                </a:bodyPr>
                <a:lstStyle/>
                <a:p>
                  <a:pPr algn="ctr"/>
                  <a:r>
                    <a:rPr lang="en-US" sz="700" dirty="0"/>
                    <a:t>Mono</a:t>
                  </a:r>
                  <a:br>
                    <a:rPr lang="en-US" sz="700" dirty="0"/>
                  </a:br>
                  <a:r>
                    <a:rPr lang="en-US" sz="700" dirty="0"/>
                    <a:t>or</a:t>
                  </a:r>
                  <a:br>
                    <a:rPr lang="en-US" sz="700" dirty="0"/>
                  </a:br>
                  <a:r>
                    <a:rPr lang="en-US" sz="700" dirty="0"/>
                    <a:t>Color</a:t>
                  </a:r>
                  <a:br>
                    <a:rPr lang="en-US" sz="700" dirty="0"/>
                  </a:br>
                  <a:r>
                    <a:rPr lang="en-US" sz="700" dirty="0"/>
                    <a:t>Only</a:t>
                  </a:r>
                </a:p>
              </p:txBody>
            </p:sp>
          </p:grpSp>
          <p:grpSp>
            <p:nvGrpSpPr>
              <p:cNvPr id="98" name="Group 97"/>
              <p:cNvGrpSpPr/>
              <p:nvPr/>
            </p:nvGrpSpPr>
            <p:grpSpPr>
              <a:xfrm>
                <a:off x="3453411" y="4594196"/>
                <a:ext cx="442891" cy="1760414"/>
                <a:chOff x="3605817" y="4382521"/>
                <a:chExt cx="442891" cy="1760414"/>
              </a:xfrm>
            </p:grpSpPr>
            <p:grpSp>
              <p:nvGrpSpPr>
                <p:cNvPr id="117" name="Group 116"/>
                <p:cNvGrpSpPr/>
                <p:nvPr/>
              </p:nvGrpSpPr>
              <p:grpSpPr>
                <a:xfrm>
                  <a:off x="3605817" y="4382521"/>
                  <a:ext cx="442891" cy="1353932"/>
                  <a:chOff x="6932656" y="1830124"/>
                  <a:chExt cx="487181" cy="1802084"/>
                </a:xfrm>
              </p:grpSpPr>
              <p:sp>
                <p:nvSpPr>
                  <p:cNvPr id="119" name="Rectangle 118"/>
                  <p:cNvSpPr/>
                  <p:nvPr/>
                </p:nvSpPr>
                <p:spPr>
                  <a:xfrm>
                    <a:off x="6932656" y="3225819"/>
                    <a:ext cx="487174" cy="406389"/>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$3.8m</a:t>
                    </a:r>
                  </a:p>
                </p:txBody>
              </p:sp>
              <p:sp>
                <p:nvSpPr>
                  <p:cNvPr id="120" name="Rectangle 119"/>
                  <p:cNvSpPr/>
                  <p:nvPr/>
                </p:nvSpPr>
                <p:spPr>
                  <a:xfrm>
                    <a:off x="6932656" y="1830124"/>
                    <a:ext cx="487174" cy="848015"/>
                  </a:xfrm>
                  <a:prstGeom prst="rect">
                    <a:avLst/>
                  </a:prstGeom>
                  <a:pattFill prst="dkUpDiag">
                    <a:fgClr>
                      <a:schemeClr val="accent1">
                        <a:lumMod val="25000"/>
                        <a:lumOff val="75000"/>
                      </a:schemeClr>
                    </a:fgClr>
                    <a:bgClr>
                      <a:schemeClr val="bg1"/>
                    </a:bgClr>
                  </a:patt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tx1"/>
                        </a:solidFill>
                      </a:rPr>
                      <a:t>$10.1m</a:t>
                    </a:r>
                  </a:p>
                </p:txBody>
              </p:sp>
              <p:sp>
                <p:nvSpPr>
                  <p:cNvPr id="121" name="Rectangle 120"/>
                  <p:cNvSpPr/>
                  <p:nvPr/>
                </p:nvSpPr>
                <p:spPr>
                  <a:xfrm>
                    <a:off x="6932663" y="2678139"/>
                    <a:ext cx="487174" cy="547680"/>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$7.2m</a:t>
                    </a:r>
                  </a:p>
                </p:txBody>
              </p:sp>
            </p:grpSp>
            <p:sp>
              <p:nvSpPr>
                <p:cNvPr id="118" name="TextBox 117"/>
                <p:cNvSpPr txBox="1"/>
                <p:nvPr/>
              </p:nvSpPr>
              <p:spPr>
                <a:xfrm>
                  <a:off x="3605822" y="5819770"/>
                  <a:ext cx="442885" cy="323165"/>
                </a:xfrm>
                <a:prstGeom prst="rect">
                  <a:avLst/>
                </a:prstGeom>
                <a:noFill/>
              </p:spPr>
              <p:txBody>
                <a:bodyPr wrap="square" lIns="0" tIns="0" rIns="0" bIns="0" rtlCol="0">
                  <a:spAutoFit/>
                </a:bodyPr>
                <a:lstStyle/>
                <a:p>
                  <a:pPr algn="ctr"/>
                  <a:r>
                    <a:rPr lang="en-US" sz="700" dirty="0"/>
                    <a:t>Mono</a:t>
                  </a:r>
                  <a:br>
                    <a:rPr lang="en-US" sz="700" dirty="0"/>
                  </a:br>
                  <a:r>
                    <a:rPr lang="en-US" sz="700" dirty="0"/>
                    <a:t>and</a:t>
                  </a:r>
                  <a:br>
                    <a:rPr lang="en-US" sz="700" dirty="0"/>
                  </a:br>
                  <a:r>
                    <a:rPr lang="en-US" sz="700" dirty="0"/>
                    <a:t>Color</a:t>
                  </a:r>
                </a:p>
              </p:txBody>
            </p:sp>
          </p:grpSp>
          <p:sp>
            <p:nvSpPr>
              <p:cNvPr id="99" name="TextBox 98"/>
              <p:cNvSpPr txBox="1"/>
              <p:nvPr/>
            </p:nvSpPr>
            <p:spPr>
              <a:xfrm>
                <a:off x="2576051" y="4436258"/>
                <a:ext cx="1379519" cy="123111"/>
              </a:xfrm>
              <a:prstGeom prst="rect">
                <a:avLst/>
              </a:prstGeom>
              <a:noFill/>
            </p:spPr>
            <p:txBody>
              <a:bodyPr wrap="square" lIns="0" tIns="0" rIns="0" bIns="0" rtlCol="0">
                <a:spAutoFit/>
              </a:bodyPr>
              <a:lstStyle/>
              <a:p>
                <a:pPr algn="ctr"/>
                <a:r>
                  <a:rPr lang="en-US" sz="800" b="1" u="sng" dirty="0"/>
                  <a:t>NA</a:t>
                </a:r>
              </a:p>
            </p:txBody>
          </p:sp>
          <p:grpSp>
            <p:nvGrpSpPr>
              <p:cNvPr id="100" name="Group 99"/>
              <p:cNvGrpSpPr/>
              <p:nvPr/>
            </p:nvGrpSpPr>
            <p:grpSpPr>
              <a:xfrm>
                <a:off x="4194083" y="4602663"/>
                <a:ext cx="402626" cy="1544971"/>
                <a:chOff x="4219484" y="4382521"/>
                <a:chExt cx="402626" cy="1544971"/>
              </a:xfrm>
            </p:grpSpPr>
            <p:grpSp>
              <p:nvGrpSpPr>
                <p:cNvPr id="113" name="Group 112"/>
                <p:cNvGrpSpPr/>
                <p:nvPr/>
              </p:nvGrpSpPr>
              <p:grpSpPr>
                <a:xfrm>
                  <a:off x="4219484" y="4382521"/>
                  <a:ext cx="402623" cy="1353933"/>
                  <a:chOff x="5854096" y="1830123"/>
                  <a:chExt cx="442886" cy="1802085"/>
                </a:xfrm>
              </p:grpSpPr>
              <p:sp>
                <p:nvSpPr>
                  <p:cNvPr id="115" name="Rectangle 114"/>
                  <p:cNvSpPr/>
                  <p:nvPr/>
                </p:nvSpPr>
                <p:spPr>
                  <a:xfrm>
                    <a:off x="5854096" y="3311497"/>
                    <a:ext cx="442886" cy="320711"/>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$0.1B</a:t>
                    </a:r>
                  </a:p>
                  <a:p>
                    <a:pPr algn="ctr"/>
                    <a:r>
                      <a:rPr lang="en-US" sz="700" b="1" dirty="0">
                        <a:solidFill>
                          <a:schemeClr val="bg1"/>
                        </a:solidFill>
                      </a:rPr>
                      <a:t>(1.0x)</a:t>
                    </a:r>
                  </a:p>
                </p:txBody>
              </p:sp>
              <p:sp>
                <p:nvSpPr>
                  <p:cNvPr id="116" name="Rectangle 115"/>
                  <p:cNvSpPr/>
                  <p:nvPr/>
                </p:nvSpPr>
                <p:spPr>
                  <a:xfrm>
                    <a:off x="5854096" y="1830123"/>
                    <a:ext cx="442886" cy="1481373"/>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$1.7B</a:t>
                    </a:r>
                    <a:br>
                      <a:rPr lang="en-US" sz="700" b="1" dirty="0">
                        <a:solidFill>
                          <a:schemeClr val="bg1"/>
                        </a:solidFill>
                      </a:rPr>
                    </a:br>
                    <a:r>
                      <a:rPr lang="en-US" sz="700" b="1" dirty="0">
                        <a:solidFill>
                          <a:schemeClr val="bg1"/>
                        </a:solidFill>
                      </a:rPr>
                      <a:t>(17x)</a:t>
                    </a:r>
                  </a:p>
                </p:txBody>
              </p:sp>
            </p:grpSp>
            <p:sp>
              <p:nvSpPr>
                <p:cNvPr id="114" name="TextBox 113"/>
                <p:cNvSpPr txBox="1"/>
                <p:nvPr/>
              </p:nvSpPr>
              <p:spPr>
                <a:xfrm>
                  <a:off x="4219487" y="5819770"/>
                  <a:ext cx="402623" cy="107722"/>
                </a:xfrm>
                <a:prstGeom prst="rect">
                  <a:avLst/>
                </a:prstGeom>
                <a:noFill/>
              </p:spPr>
              <p:txBody>
                <a:bodyPr wrap="square" lIns="0" tIns="0" rIns="0" bIns="0" rtlCol="0">
                  <a:spAutoFit/>
                </a:bodyPr>
                <a:lstStyle/>
                <a:p>
                  <a:pPr algn="ctr"/>
                  <a:r>
                    <a:rPr lang="en-US" sz="700" dirty="0"/>
                    <a:t>Market</a:t>
                  </a:r>
                </a:p>
              </p:txBody>
            </p:sp>
          </p:grpSp>
          <p:grpSp>
            <p:nvGrpSpPr>
              <p:cNvPr id="101" name="Group 100"/>
              <p:cNvGrpSpPr/>
              <p:nvPr/>
            </p:nvGrpSpPr>
            <p:grpSpPr>
              <a:xfrm>
                <a:off x="4628535" y="4602663"/>
                <a:ext cx="402623" cy="1868136"/>
                <a:chOff x="4697870" y="4382521"/>
                <a:chExt cx="402623" cy="1868136"/>
              </a:xfrm>
            </p:grpSpPr>
            <p:sp>
              <p:nvSpPr>
                <p:cNvPr id="109" name="Rectangle 108"/>
                <p:cNvSpPr/>
                <p:nvPr/>
              </p:nvSpPr>
              <p:spPr>
                <a:xfrm>
                  <a:off x="4697870" y="4382521"/>
                  <a:ext cx="402623" cy="984418"/>
                </a:xfrm>
                <a:prstGeom prst="rect">
                  <a:avLst/>
                </a:prstGeom>
                <a:pattFill prst="dkUpDiag">
                  <a:fgClr>
                    <a:schemeClr val="accent1">
                      <a:lumMod val="25000"/>
                      <a:lumOff val="75000"/>
                    </a:schemeClr>
                  </a:fgClr>
                  <a:bgClr>
                    <a:schemeClr val="bg1"/>
                  </a:bgClr>
                </a:patt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tx1"/>
                      </a:solidFill>
                    </a:rPr>
                    <a:t>$9.3m</a:t>
                  </a:r>
                </a:p>
              </p:txBody>
            </p:sp>
            <p:sp>
              <p:nvSpPr>
                <p:cNvPr id="110" name="Rectangle 109"/>
                <p:cNvSpPr/>
                <p:nvPr/>
              </p:nvSpPr>
              <p:spPr>
                <a:xfrm>
                  <a:off x="4697870" y="5366939"/>
                  <a:ext cx="402623" cy="128559"/>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$2.2m</a:t>
                  </a:r>
                </a:p>
              </p:txBody>
            </p:sp>
            <p:sp>
              <p:nvSpPr>
                <p:cNvPr id="111" name="Rectangle 110"/>
                <p:cNvSpPr/>
                <p:nvPr/>
              </p:nvSpPr>
              <p:spPr>
                <a:xfrm>
                  <a:off x="4697870" y="5495499"/>
                  <a:ext cx="402623" cy="240954"/>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$0.7m</a:t>
                  </a:r>
                </a:p>
              </p:txBody>
            </p:sp>
            <p:sp>
              <p:nvSpPr>
                <p:cNvPr id="112" name="TextBox 111"/>
                <p:cNvSpPr txBox="1"/>
                <p:nvPr/>
              </p:nvSpPr>
              <p:spPr>
                <a:xfrm>
                  <a:off x="4697870" y="5819770"/>
                  <a:ext cx="402623" cy="430887"/>
                </a:xfrm>
                <a:prstGeom prst="rect">
                  <a:avLst/>
                </a:prstGeom>
                <a:noFill/>
              </p:spPr>
              <p:txBody>
                <a:bodyPr wrap="square" lIns="0" tIns="0" rIns="0" bIns="0" rtlCol="0">
                  <a:spAutoFit/>
                </a:bodyPr>
                <a:lstStyle/>
                <a:p>
                  <a:pPr algn="ctr"/>
                  <a:r>
                    <a:rPr lang="en-US" sz="700" dirty="0"/>
                    <a:t>Mono</a:t>
                  </a:r>
                  <a:br>
                    <a:rPr lang="en-US" sz="700" dirty="0"/>
                  </a:br>
                  <a:r>
                    <a:rPr lang="en-US" sz="700" dirty="0"/>
                    <a:t>or</a:t>
                  </a:r>
                  <a:br>
                    <a:rPr lang="en-US" sz="700" dirty="0"/>
                  </a:br>
                  <a:r>
                    <a:rPr lang="en-US" sz="700" dirty="0"/>
                    <a:t>Color</a:t>
                  </a:r>
                  <a:br>
                    <a:rPr lang="en-US" sz="700" dirty="0"/>
                  </a:br>
                  <a:r>
                    <a:rPr lang="en-US" sz="700" dirty="0"/>
                    <a:t>Only</a:t>
                  </a:r>
                </a:p>
              </p:txBody>
            </p:sp>
          </p:grpSp>
          <p:grpSp>
            <p:nvGrpSpPr>
              <p:cNvPr id="102" name="Group 101"/>
              <p:cNvGrpSpPr/>
              <p:nvPr/>
            </p:nvGrpSpPr>
            <p:grpSpPr>
              <a:xfrm>
                <a:off x="5062984" y="4602663"/>
                <a:ext cx="442885" cy="1760414"/>
                <a:chOff x="5156121" y="4382521"/>
                <a:chExt cx="442885" cy="1760414"/>
              </a:xfrm>
            </p:grpSpPr>
            <p:grpSp>
              <p:nvGrpSpPr>
                <p:cNvPr id="104" name="Group 103"/>
                <p:cNvGrpSpPr/>
                <p:nvPr/>
              </p:nvGrpSpPr>
              <p:grpSpPr>
                <a:xfrm>
                  <a:off x="5156121" y="4382521"/>
                  <a:ext cx="442885" cy="1353932"/>
                  <a:chOff x="6932656" y="1830125"/>
                  <a:chExt cx="487174" cy="1802083"/>
                </a:xfrm>
              </p:grpSpPr>
              <p:sp>
                <p:nvSpPr>
                  <p:cNvPr id="106" name="Rectangle 105"/>
                  <p:cNvSpPr/>
                  <p:nvPr/>
                </p:nvSpPr>
                <p:spPr>
                  <a:xfrm>
                    <a:off x="6932656" y="3311498"/>
                    <a:ext cx="487174" cy="320710"/>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$5.3m</a:t>
                    </a:r>
                  </a:p>
                </p:txBody>
              </p:sp>
              <p:sp>
                <p:nvSpPr>
                  <p:cNvPr id="107" name="Rectangle 106"/>
                  <p:cNvSpPr/>
                  <p:nvPr/>
                </p:nvSpPr>
                <p:spPr>
                  <a:xfrm>
                    <a:off x="6932656" y="1830125"/>
                    <a:ext cx="487174" cy="1139149"/>
                  </a:xfrm>
                  <a:prstGeom prst="rect">
                    <a:avLst/>
                  </a:prstGeom>
                  <a:pattFill prst="dkUpDiag">
                    <a:fgClr>
                      <a:schemeClr val="accent1">
                        <a:lumMod val="25000"/>
                        <a:lumOff val="75000"/>
                      </a:schemeClr>
                    </a:fgClr>
                    <a:bgClr>
                      <a:schemeClr val="bg1"/>
                    </a:bgClr>
                  </a:patt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tx1"/>
                        </a:solidFill>
                      </a:rPr>
                      <a:t>$65.3m</a:t>
                    </a:r>
                  </a:p>
                </p:txBody>
              </p:sp>
              <p:sp>
                <p:nvSpPr>
                  <p:cNvPr id="108" name="Rectangle 107"/>
                  <p:cNvSpPr/>
                  <p:nvPr/>
                </p:nvSpPr>
                <p:spPr>
                  <a:xfrm>
                    <a:off x="6932656" y="2969274"/>
                    <a:ext cx="487174" cy="342223"/>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$24.9m</a:t>
                    </a:r>
                  </a:p>
                </p:txBody>
              </p:sp>
            </p:grpSp>
            <p:sp>
              <p:nvSpPr>
                <p:cNvPr id="105" name="TextBox 104"/>
                <p:cNvSpPr txBox="1"/>
                <p:nvPr/>
              </p:nvSpPr>
              <p:spPr>
                <a:xfrm>
                  <a:off x="5156121" y="5819770"/>
                  <a:ext cx="442885" cy="323165"/>
                </a:xfrm>
                <a:prstGeom prst="rect">
                  <a:avLst/>
                </a:prstGeom>
                <a:noFill/>
              </p:spPr>
              <p:txBody>
                <a:bodyPr wrap="square" lIns="0" tIns="0" rIns="0" bIns="0" rtlCol="0">
                  <a:spAutoFit/>
                </a:bodyPr>
                <a:lstStyle/>
                <a:p>
                  <a:pPr algn="ctr"/>
                  <a:r>
                    <a:rPr lang="en-US" sz="700" dirty="0"/>
                    <a:t>Mono</a:t>
                  </a:r>
                  <a:br>
                    <a:rPr lang="en-US" sz="700" dirty="0"/>
                  </a:br>
                  <a:r>
                    <a:rPr lang="en-US" sz="700" dirty="0"/>
                    <a:t>and</a:t>
                  </a:r>
                  <a:br>
                    <a:rPr lang="en-US" sz="700" dirty="0"/>
                  </a:br>
                  <a:r>
                    <a:rPr lang="en-US" sz="700" dirty="0"/>
                    <a:t>Color</a:t>
                  </a:r>
                </a:p>
              </p:txBody>
            </p:sp>
          </p:grpSp>
          <p:sp>
            <p:nvSpPr>
              <p:cNvPr id="103" name="TextBox 102"/>
              <p:cNvSpPr txBox="1"/>
              <p:nvPr/>
            </p:nvSpPr>
            <p:spPr>
              <a:xfrm>
                <a:off x="4126347" y="4436258"/>
                <a:ext cx="1379519" cy="123111"/>
              </a:xfrm>
              <a:prstGeom prst="rect">
                <a:avLst/>
              </a:prstGeom>
              <a:noFill/>
            </p:spPr>
            <p:txBody>
              <a:bodyPr wrap="square" lIns="0" tIns="0" rIns="0" bIns="0" rtlCol="0">
                <a:spAutoFit/>
              </a:bodyPr>
              <a:lstStyle/>
              <a:p>
                <a:pPr algn="ctr"/>
                <a:r>
                  <a:rPr lang="en-US" sz="800" b="1" u="sng" dirty="0"/>
                  <a:t>EUR</a:t>
                </a:r>
              </a:p>
            </p:txBody>
          </p:sp>
        </p:grpSp>
        <p:grpSp>
          <p:nvGrpSpPr>
            <p:cNvPr id="85" name="Group 84"/>
            <p:cNvGrpSpPr/>
            <p:nvPr/>
          </p:nvGrpSpPr>
          <p:grpSpPr>
            <a:xfrm>
              <a:off x="2429426" y="3764264"/>
              <a:ext cx="3113694" cy="137160"/>
              <a:chOff x="5804881" y="6073511"/>
              <a:chExt cx="3113694" cy="137160"/>
            </a:xfrm>
          </p:grpSpPr>
          <p:grpSp>
            <p:nvGrpSpPr>
              <p:cNvPr id="86" name="Group 85"/>
              <p:cNvGrpSpPr/>
              <p:nvPr/>
            </p:nvGrpSpPr>
            <p:grpSpPr>
              <a:xfrm>
                <a:off x="6999356" y="6073511"/>
                <a:ext cx="1919219" cy="137160"/>
                <a:chOff x="2415714" y="6343700"/>
                <a:chExt cx="1919219" cy="137160"/>
              </a:xfrm>
            </p:grpSpPr>
            <p:sp>
              <p:nvSpPr>
                <p:cNvPr id="93" name="Rectangle 92"/>
                <p:cNvSpPr/>
                <p:nvPr/>
              </p:nvSpPr>
              <p:spPr>
                <a:xfrm>
                  <a:off x="2415714" y="6343700"/>
                  <a:ext cx="137160" cy="137160"/>
                </a:xfrm>
                <a:prstGeom prst="rect">
                  <a:avLst/>
                </a:prstGeom>
                <a:pattFill prst="dkUpDiag">
                  <a:fgClr>
                    <a:schemeClr val="accent1">
                      <a:lumMod val="25000"/>
                      <a:lumOff val="75000"/>
                    </a:schemeClr>
                  </a:fgClr>
                  <a:bgClr>
                    <a:schemeClr val="bg1"/>
                  </a:bgClr>
                </a:patt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a:solidFill>
                      <a:schemeClr val="tx1"/>
                    </a:solidFill>
                  </a:endParaRPr>
                </a:p>
              </p:txBody>
            </p:sp>
            <p:sp>
              <p:nvSpPr>
                <p:cNvPr id="94" name="TextBox 93"/>
                <p:cNvSpPr txBox="1"/>
                <p:nvPr/>
              </p:nvSpPr>
              <p:spPr>
                <a:xfrm>
                  <a:off x="2641312" y="6358418"/>
                  <a:ext cx="1693621" cy="107722"/>
                </a:xfrm>
                <a:prstGeom prst="rect">
                  <a:avLst/>
                </a:prstGeom>
                <a:noFill/>
              </p:spPr>
              <p:txBody>
                <a:bodyPr wrap="square" lIns="0" tIns="0" rIns="0" bIns="0" rtlCol="0">
                  <a:spAutoFit/>
                </a:bodyPr>
                <a:lstStyle/>
                <a:p>
                  <a:r>
                    <a:rPr lang="en-US" sz="700" dirty="0"/>
                    <a:t>Additional Color Opportunity</a:t>
                  </a:r>
                </a:p>
              </p:txBody>
            </p:sp>
          </p:grpSp>
          <p:grpSp>
            <p:nvGrpSpPr>
              <p:cNvPr id="87" name="Group 86"/>
              <p:cNvGrpSpPr/>
              <p:nvPr/>
            </p:nvGrpSpPr>
            <p:grpSpPr>
              <a:xfrm>
                <a:off x="5804881" y="6073511"/>
                <a:ext cx="494913" cy="137160"/>
                <a:chOff x="4334933" y="6328980"/>
                <a:chExt cx="494913" cy="137160"/>
              </a:xfrm>
            </p:grpSpPr>
            <p:sp>
              <p:nvSpPr>
                <p:cNvPr id="91" name="Rectangle 90"/>
                <p:cNvSpPr/>
                <p:nvPr/>
              </p:nvSpPr>
              <p:spPr>
                <a:xfrm>
                  <a:off x="4334933" y="6328980"/>
                  <a:ext cx="137160" cy="137160"/>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a:solidFill>
                      <a:schemeClr val="tx1"/>
                    </a:solidFill>
                  </a:endParaRPr>
                </a:p>
              </p:txBody>
            </p:sp>
            <p:sp>
              <p:nvSpPr>
                <p:cNvPr id="92" name="TextBox 91"/>
                <p:cNvSpPr txBox="1"/>
                <p:nvPr/>
              </p:nvSpPr>
              <p:spPr>
                <a:xfrm>
                  <a:off x="4560531" y="6343698"/>
                  <a:ext cx="269315" cy="107722"/>
                </a:xfrm>
                <a:prstGeom prst="rect">
                  <a:avLst/>
                </a:prstGeom>
                <a:noFill/>
              </p:spPr>
              <p:txBody>
                <a:bodyPr wrap="square" lIns="0" tIns="0" rIns="0" bIns="0" rtlCol="0">
                  <a:spAutoFit/>
                </a:bodyPr>
                <a:lstStyle/>
                <a:p>
                  <a:r>
                    <a:rPr lang="en-US" sz="700" dirty="0"/>
                    <a:t>Mono</a:t>
                  </a:r>
                </a:p>
              </p:txBody>
            </p:sp>
          </p:grpSp>
          <p:grpSp>
            <p:nvGrpSpPr>
              <p:cNvPr id="88" name="Group 87"/>
              <p:cNvGrpSpPr/>
              <p:nvPr/>
            </p:nvGrpSpPr>
            <p:grpSpPr>
              <a:xfrm>
                <a:off x="6402118" y="6073511"/>
                <a:ext cx="494913" cy="137160"/>
                <a:chOff x="4982246" y="6332513"/>
                <a:chExt cx="494913" cy="137160"/>
              </a:xfrm>
            </p:grpSpPr>
            <p:sp>
              <p:nvSpPr>
                <p:cNvPr id="89" name="Rectangle 88"/>
                <p:cNvSpPr/>
                <p:nvPr/>
              </p:nvSpPr>
              <p:spPr>
                <a:xfrm>
                  <a:off x="4982246" y="6332513"/>
                  <a:ext cx="137160" cy="137160"/>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a:solidFill>
                      <a:schemeClr val="tx1"/>
                    </a:solidFill>
                  </a:endParaRPr>
                </a:p>
              </p:txBody>
            </p:sp>
            <p:sp>
              <p:nvSpPr>
                <p:cNvPr id="90" name="TextBox 89"/>
                <p:cNvSpPr txBox="1"/>
                <p:nvPr/>
              </p:nvSpPr>
              <p:spPr>
                <a:xfrm>
                  <a:off x="5207844" y="6347231"/>
                  <a:ext cx="269315" cy="107722"/>
                </a:xfrm>
                <a:prstGeom prst="rect">
                  <a:avLst/>
                </a:prstGeom>
                <a:noFill/>
              </p:spPr>
              <p:txBody>
                <a:bodyPr wrap="square" lIns="0" tIns="0" rIns="0" bIns="0" rtlCol="0">
                  <a:spAutoFit/>
                </a:bodyPr>
                <a:lstStyle/>
                <a:p>
                  <a:r>
                    <a:rPr lang="en-US" sz="700" dirty="0"/>
                    <a:t>Color</a:t>
                  </a:r>
                </a:p>
              </p:txBody>
            </p:sp>
          </p:grpSp>
        </p:grpSp>
      </p:grpSp>
      <p:graphicFrame>
        <p:nvGraphicFramePr>
          <p:cNvPr id="130" name="Table 129"/>
          <p:cNvGraphicFramePr>
            <a:graphicFrameLocks noGrp="1"/>
          </p:cNvGraphicFramePr>
          <p:nvPr>
            <p:extLst>
              <p:ext uri="{D42A27DB-BD31-4B8C-83A1-F6EECF244321}">
                <p14:modId xmlns:p14="http://schemas.microsoft.com/office/powerpoint/2010/main" val="2095752681"/>
              </p:ext>
            </p:extLst>
          </p:nvPr>
        </p:nvGraphicFramePr>
        <p:xfrm>
          <a:off x="5909773" y="1084040"/>
          <a:ext cx="3116752" cy="566928"/>
        </p:xfrm>
        <a:graphic>
          <a:graphicData uri="http://schemas.openxmlformats.org/drawingml/2006/table">
            <a:tbl>
              <a:tblPr firstRow="1" bandRow="1">
                <a:tableStyleId>{5C22544A-7EE6-4342-B048-85BDC9FD1C3A}</a:tableStyleId>
              </a:tblPr>
              <a:tblGrid>
                <a:gridCol w="311675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Targeting Customers</a:t>
                      </a:r>
                      <a:r>
                        <a:rPr lang="en-US" sz="1000" b="1" i="0" u="none" baseline="0" dirty="0">
                          <a:solidFill>
                            <a:schemeClr val="tx1"/>
                          </a:solidFill>
                          <a:latin typeface="+mn-lt"/>
                        </a:rPr>
                        <a:t> with Low Penetration</a:t>
                      </a:r>
                      <a:endParaRPr lang="en-US" sz="1000" b="1" i="0" u="none" dirty="0">
                        <a:solidFill>
                          <a:schemeClr val="tx1"/>
                        </a:solidFill>
                        <a:latin typeface="+mn-lt"/>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err="1">
                          <a:solidFill>
                            <a:schemeClr val="accent2"/>
                          </a:solidFill>
                          <a:latin typeface="Tahoma"/>
                        </a:rPr>
                        <a:t>Katun</a:t>
                      </a:r>
                      <a:r>
                        <a:rPr lang="en-US" sz="900" b="1" i="0" u="none" baseline="0" dirty="0">
                          <a:solidFill>
                            <a:schemeClr val="accent2"/>
                          </a:solidFill>
                          <a:latin typeface="Tahoma"/>
                        </a:rPr>
                        <a:t> stands to realize enormous potential simply by bringing existing customers in line with the market</a:t>
                      </a: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31" name="Rectangle 130"/>
          <p:cNvSpPr/>
          <p:nvPr>
            <p:custDataLst>
              <p:tags r:id="rId3"/>
            </p:custDataLst>
          </p:nvPr>
        </p:nvSpPr>
        <p:spPr>
          <a:xfrm>
            <a:off x="2422844" y="4975527"/>
            <a:ext cx="3124201" cy="134908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dirty="0"/>
              <a:t>Converting midsize dealers using OEM products represents 30% of the market opportunity</a:t>
            </a:r>
          </a:p>
          <a:p>
            <a:pPr marL="177800" indent="-177800">
              <a:spcBef>
                <a:spcPts val="400"/>
              </a:spcBef>
              <a:buClr>
                <a:schemeClr val="accent5"/>
              </a:buClr>
              <a:buSzPct val="100000"/>
              <a:buFont typeface="Wingdings" panose="05000000000000000000" pitchFamily="2" charset="2"/>
              <a:buChar char="§"/>
            </a:pPr>
            <a:r>
              <a:rPr lang="en-US" sz="900" dirty="0"/>
              <a:t>Midsize dealers have a higher contribution margin and are less likely to receive rebates than large dealers making them more open to aftermarket products and well-aligned to </a:t>
            </a:r>
            <a:r>
              <a:rPr lang="en-US" sz="900" dirty="0" err="1"/>
              <a:t>Katun’s</a:t>
            </a:r>
            <a:r>
              <a:rPr lang="en-US" sz="900" dirty="0"/>
              <a:t> strengths</a:t>
            </a:r>
          </a:p>
          <a:p>
            <a:pPr marL="177800" indent="-177800">
              <a:spcBef>
                <a:spcPts val="400"/>
              </a:spcBef>
              <a:buClr>
                <a:schemeClr val="accent5"/>
              </a:buClr>
              <a:buSzPct val="100000"/>
              <a:buFont typeface="Wingdings" panose="05000000000000000000" pitchFamily="2" charset="2"/>
              <a:buChar char="§"/>
            </a:pPr>
            <a:r>
              <a:rPr lang="en-US" sz="900" dirty="0"/>
              <a:t>Midsized dealers purchase in significantly larger order quantities than the average small dealer despite a nominally smaller margin</a:t>
            </a:r>
          </a:p>
        </p:txBody>
      </p:sp>
      <p:graphicFrame>
        <p:nvGraphicFramePr>
          <p:cNvPr id="132" name="TextBox 3"/>
          <p:cNvGraphicFramePr/>
          <p:nvPr>
            <p:custDataLst>
              <p:tags r:id="rId4"/>
            </p:custDataLst>
            <p:extLst>
              <p:ext uri="{D42A27DB-BD31-4B8C-83A1-F6EECF244321}">
                <p14:modId xmlns:p14="http://schemas.microsoft.com/office/powerpoint/2010/main" val="1433053260"/>
              </p:ext>
            </p:extLst>
          </p:nvPr>
        </p:nvGraphicFramePr>
        <p:xfrm>
          <a:off x="2438086" y="3305738"/>
          <a:ext cx="3108960" cy="1377881"/>
        </p:xfrm>
        <a:graphic>
          <a:graphicData uri="http://schemas.openxmlformats.org/drawingml/2006/chart">
            <c:chart xmlns:c="http://schemas.openxmlformats.org/drawingml/2006/chart" xmlns:r="http://schemas.openxmlformats.org/officeDocument/2006/relationships" r:id="rId7"/>
          </a:graphicData>
        </a:graphic>
      </p:graphicFrame>
      <p:sp>
        <p:nvSpPr>
          <p:cNvPr id="133" name="TextBox 132"/>
          <p:cNvSpPr txBox="1"/>
          <p:nvPr>
            <p:custDataLst>
              <p:tags r:id="rId5"/>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smtClean="0"/>
              <a:t>(</a:t>
            </a:r>
            <a:r>
              <a:rPr lang="en-US" sz="700" i="1" dirty="0"/>
              <a:t>1)  Source: LEK Study</a:t>
            </a:r>
          </a:p>
        </p:txBody>
      </p:sp>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Growth Opportunities</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44</a:t>
            </a:r>
            <a:endParaRPr lang="en-US" sz="900" dirty="0">
              <a:solidFill>
                <a:srgbClr val="000000"/>
              </a:solidFill>
              <a:latin typeface="Tahoma"/>
            </a:endParaRPr>
          </a:p>
        </p:txBody>
      </p:sp>
    </p:spTree>
    <p:extLst>
      <p:ext uri="{BB962C8B-B14F-4D97-AF65-F5344CB8AC3E}">
        <p14:creationId xmlns:p14="http://schemas.microsoft.com/office/powerpoint/2010/main" val="33112170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7833" y="118872"/>
            <a:ext cx="6624638" cy="585216"/>
          </a:xfrm>
        </p:spPr>
        <p:txBody>
          <a:bodyPr/>
          <a:lstStyle/>
          <a:p>
            <a:r>
              <a:rPr lang="en-US" dirty="0"/>
              <a:t>Increase Share in the Color MFD Market </a:t>
            </a:r>
            <a:r>
              <a:rPr lang="en-US" sz="1000" dirty="0"/>
              <a:t>(cont.)</a:t>
            </a:r>
          </a:p>
        </p:txBody>
      </p:sp>
      <p:sp>
        <p:nvSpPr>
          <p:cNvPr id="96" name="Oval 95"/>
          <p:cNvSpPr/>
          <p:nvPr/>
        </p:nvSpPr>
        <p:spPr bwMode="auto">
          <a:xfrm>
            <a:off x="22301" y="350144"/>
            <a:ext cx="306853" cy="301873"/>
          </a:xfrm>
          <a:prstGeom prst="ellipse">
            <a:avLst/>
          </a:prstGeom>
          <a:solidFill>
            <a:schemeClr val="accent1">
              <a:lumMod val="25000"/>
              <a:lumOff val="75000"/>
            </a:schemeClr>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A</a:t>
            </a:r>
          </a:p>
        </p:txBody>
      </p:sp>
      <p:sp>
        <p:nvSpPr>
          <p:cNvPr id="105" name="Rectangle 104"/>
          <p:cNvSpPr/>
          <p:nvPr>
            <p:custDataLst>
              <p:tags r:id="rId1"/>
            </p:custDataLst>
          </p:nvPr>
        </p:nvSpPr>
        <p:spPr>
          <a:xfrm>
            <a:off x="2422845" y="1415972"/>
            <a:ext cx="3124201" cy="214417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a:spcBef>
                <a:spcPts val="300"/>
              </a:spcBef>
              <a:buClr>
                <a:schemeClr val="accent5"/>
              </a:buClr>
              <a:buSzPct val="100000"/>
            </a:pPr>
            <a:r>
              <a:rPr lang="en-US" sz="900" b="1" dirty="0"/>
              <a:t>Highlights:</a:t>
            </a:r>
          </a:p>
          <a:p>
            <a:pPr marL="177800" lvl="1" indent="-177800">
              <a:spcBef>
                <a:spcPts val="300"/>
              </a:spcBef>
              <a:buClr>
                <a:schemeClr val="accent5"/>
              </a:buClr>
              <a:buSzPct val="100000"/>
              <a:buFont typeface="Wingdings" panose="05000000000000000000" pitchFamily="2" charset="2"/>
              <a:buChar char="§"/>
            </a:pPr>
            <a:r>
              <a:rPr lang="en-US" sz="900" dirty="0"/>
              <a:t>Katun has substantial runway for growth in MFD color toner where aftermarket (and Katun) sales are underpenetrated relative to monochrome</a:t>
            </a:r>
          </a:p>
          <a:p>
            <a:pPr marL="177800" lvl="1" indent="-177800">
              <a:spcBef>
                <a:spcPts val="300"/>
              </a:spcBef>
              <a:buClr>
                <a:schemeClr val="accent5"/>
              </a:buClr>
              <a:buSzPct val="100000"/>
              <a:buFont typeface="Wingdings" panose="05000000000000000000" pitchFamily="2" charset="2"/>
              <a:buChar char="§"/>
            </a:pPr>
            <a:r>
              <a:rPr lang="en-US" sz="900" dirty="0"/>
              <a:t>Aftermarket color penetration is projected to improve from 6% share to 7% share by 2020F of an already expanding market (MFD color toner), growing from a $156 million market to $245 million with 9.4% CAGR</a:t>
            </a:r>
          </a:p>
          <a:p>
            <a:pPr marL="177800" lvl="1" indent="-177800">
              <a:spcBef>
                <a:spcPts val="300"/>
              </a:spcBef>
              <a:buClr>
                <a:schemeClr val="accent5"/>
              </a:buClr>
              <a:buSzPct val="100000"/>
              <a:buFont typeface="Wingdings" panose="05000000000000000000" pitchFamily="2" charset="2"/>
              <a:buChar char="§"/>
            </a:pPr>
            <a:r>
              <a:rPr lang="en-US" sz="900" dirty="0"/>
              <a:t>As aftermarket color approaches the acceptance levels of monochrome as a viable alternative, </a:t>
            </a:r>
            <a:r>
              <a:rPr lang="en-US" sz="900" b="1" dirty="0"/>
              <a:t>the 12% market share difference represents an additional $420 million opportunity</a:t>
            </a:r>
          </a:p>
          <a:p>
            <a:pPr marL="177800" lvl="1" indent="-177800">
              <a:spcBef>
                <a:spcPts val="300"/>
              </a:spcBef>
              <a:buClr>
                <a:schemeClr val="accent5"/>
              </a:buClr>
              <a:buSzPct val="100000"/>
              <a:buFont typeface="Wingdings" panose="05000000000000000000" pitchFamily="2" charset="2"/>
              <a:buChar char="§"/>
            </a:pPr>
            <a:endParaRPr lang="en-US" sz="900" dirty="0"/>
          </a:p>
          <a:p>
            <a:pPr marL="177800" indent="-177800">
              <a:spcBef>
                <a:spcPts val="400"/>
              </a:spcBef>
              <a:buClr>
                <a:schemeClr val="accent5"/>
              </a:buClr>
              <a:buSzPct val="100000"/>
              <a:buFont typeface="Wingdings" panose="05000000000000000000" pitchFamily="2" charset="2"/>
              <a:buChar char="§"/>
            </a:pPr>
            <a:endParaRPr lang="en-US" sz="900" dirty="0"/>
          </a:p>
        </p:txBody>
      </p:sp>
      <p:graphicFrame>
        <p:nvGraphicFramePr>
          <p:cNvPr id="132" name="Table 131"/>
          <p:cNvGraphicFramePr>
            <a:graphicFrameLocks noGrp="1"/>
          </p:cNvGraphicFramePr>
          <p:nvPr>
            <p:extLst/>
          </p:nvPr>
        </p:nvGraphicFramePr>
        <p:xfrm>
          <a:off x="2422845" y="1084263"/>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     Grow Aftermarket</a:t>
                      </a:r>
                      <a:r>
                        <a:rPr lang="en-US" sz="1000" b="1" i="0" u="none" baseline="0" dirty="0">
                          <a:solidFill>
                            <a:schemeClr val="tx1"/>
                          </a:solidFill>
                          <a:latin typeface="+mn-lt"/>
                        </a:rPr>
                        <a:t> Share of Color</a:t>
                      </a:r>
                      <a:endParaRPr lang="en-US" sz="1000" b="1" i="0" u="none"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33" name="Table 132"/>
          <p:cNvGraphicFramePr>
            <a:graphicFrameLocks noGrp="1"/>
          </p:cNvGraphicFramePr>
          <p:nvPr>
            <p:extLst/>
          </p:nvPr>
        </p:nvGraphicFramePr>
        <p:xfrm>
          <a:off x="5801005" y="1084263"/>
          <a:ext cx="3114185" cy="438912"/>
        </p:xfrm>
        <a:graphic>
          <a:graphicData uri="http://schemas.openxmlformats.org/drawingml/2006/table">
            <a:tbl>
              <a:tblPr firstRow="1" bandRow="1">
                <a:tableStyleId>{5C22544A-7EE6-4342-B048-85BDC9FD1C3A}</a:tableStyleId>
              </a:tblPr>
              <a:tblGrid>
                <a:gridCol w="3114185">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spc="-20" dirty="0">
                          <a:solidFill>
                            <a:schemeClr val="tx1"/>
                          </a:solidFill>
                          <a:latin typeface="+mn-lt"/>
                        </a:rPr>
                        <a:t>      Improve Color MFD and Product Line Coverage</a:t>
                      </a:r>
                      <a:endParaRPr lang="en-US" sz="1000" b="1" i="0" u="none"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900" b="1"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34" name="Oval 133"/>
          <p:cNvSpPr/>
          <p:nvPr/>
        </p:nvSpPr>
        <p:spPr bwMode="auto">
          <a:xfrm>
            <a:off x="5719184" y="1130393"/>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3</a:t>
            </a:r>
          </a:p>
        </p:txBody>
      </p:sp>
      <p:sp>
        <p:nvSpPr>
          <p:cNvPr id="135" name="Oval 134"/>
          <p:cNvSpPr/>
          <p:nvPr/>
        </p:nvSpPr>
        <p:spPr bwMode="auto">
          <a:xfrm>
            <a:off x="2323543" y="1125005"/>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2</a:t>
            </a:r>
          </a:p>
        </p:txBody>
      </p:sp>
      <p:sp>
        <p:nvSpPr>
          <p:cNvPr id="136" name="TextBox 135"/>
          <p:cNvSpPr txBox="1"/>
          <p:nvPr/>
        </p:nvSpPr>
        <p:spPr>
          <a:xfrm>
            <a:off x="288924" y="1125407"/>
            <a:ext cx="1847851" cy="2131353"/>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Overview</a:t>
            </a:r>
          </a:p>
          <a:p>
            <a:pPr marL="171450" indent="-171450">
              <a:spcBef>
                <a:spcPts val="300"/>
              </a:spcBef>
              <a:buClr>
                <a:schemeClr val="bg1"/>
              </a:buClr>
              <a:buFont typeface="Wingdings" panose="05000000000000000000" pitchFamily="2" charset="2"/>
              <a:buChar char="§"/>
            </a:pPr>
            <a:r>
              <a:rPr lang="en-US" sz="900" dirty="0">
                <a:solidFill>
                  <a:schemeClr val="bg1"/>
                </a:solidFill>
              </a:rPr>
              <a:t>Katun has developed a multi-pronged approach to increase share of the MFD Color Toner Market</a:t>
            </a:r>
          </a:p>
          <a:p>
            <a:pPr marL="171450" indent="-171450">
              <a:spcBef>
                <a:spcPts val="300"/>
              </a:spcBef>
              <a:buClr>
                <a:schemeClr val="bg1"/>
              </a:buClr>
              <a:buFont typeface="Wingdings" panose="05000000000000000000" pitchFamily="2" charset="2"/>
              <a:buChar char="§"/>
            </a:pPr>
            <a:r>
              <a:rPr lang="en-US" sz="900" dirty="0">
                <a:solidFill>
                  <a:schemeClr val="bg1"/>
                </a:solidFill>
              </a:rPr>
              <a:t>Grow </a:t>
            </a:r>
            <a:r>
              <a:rPr lang="en-US" sz="900" dirty="0" err="1">
                <a:solidFill>
                  <a:schemeClr val="bg1"/>
                </a:solidFill>
              </a:rPr>
              <a:t>Katun’s</a:t>
            </a:r>
            <a:r>
              <a:rPr lang="en-US" sz="900" dirty="0">
                <a:solidFill>
                  <a:schemeClr val="bg1"/>
                </a:solidFill>
              </a:rPr>
              <a:t> Market Share of Color MFD Toner in Core OEC Markets</a:t>
            </a:r>
          </a:p>
          <a:p>
            <a:pPr marL="171450" indent="-171450">
              <a:spcBef>
                <a:spcPts val="300"/>
              </a:spcBef>
              <a:buClr>
                <a:schemeClr val="bg1"/>
              </a:buClr>
              <a:buFont typeface="Wingdings" panose="05000000000000000000" pitchFamily="2" charset="2"/>
              <a:buChar char="§"/>
            </a:pPr>
            <a:r>
              <a:rPr lang="en-US" sz="900" dirty="0">
                <a:solidFill>
                  <a:schemeClr val="bg1"/>
                </a:solidFill>
              </a:rPr>
              <a:t>Grow the Total Aftermarket Share of Color MFD to Monochrome Level</a:t>
            </a:r>
          </a:p>
          <a:p>
            <a:pPr marL="171450" indent="-171450">
              <a:spcBef>
                <a:spcPts val="300"/>
              </a:spcBef>
              <a:buClr>
                <a:schemeClr val="bg1"/>
              </a:buClr>
              <a:buFont typeface="Wingdings" panose="05000000000000000000" pitchFamily="2" charset="2"/>
              <a:buChar char="§"/>
            </a:pPr>
            <a:r>
              <a:rPr lang="en-US" sz="900" dirty="0">
                <a:solidFill>
                  <a:schemeClr val="bg1"/>
                </a:solidFill>
              </a:rPr>
              <a:t>Improve Color MFD and Product Line Coverage</a:t>
            </a:r>
          </a:p>
          <a:p>
            <a:pPr>
              <a:spcBef>
                <a:spcPts val="300"/>
              </a:spcBef>
              <a:buClr>
                <a:schemeClr val="bg1"/>
              </a:buClr>
            </a:pPr>
            <a:endParaRPr lang="en-US" sz="900" dirty="0">
              <a:solidFill>
                <a:schemeClr val="bg1"/>
              </a:solidFill>
              <a:latin typeface="Tahoma" panose="020B0604030504040204" pitchFamily="34" charset="0"/>
            </a:endParaRPr>
          </a:p>
        </p:txBody>
      </p:sp>
      <p:sp>
        <p:nvSpPr>
          <p:cNvPr id="137" name="Oval 136"/>
          <p:cNvSpPr/>
          <p:nvPr/>
        </p:nvSpPr>
        <p:spPr bwMode="auto">
          <a:xfrm>
            <a:off x="199178" y="2308061"/>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2</a:t>
            </a:r>
          </a:p>
        </p:txBody>
      </p:sp>
      <p:sp>
        <p:nvSpPr>
          <p:cNvPr id="138" name="Oval 137"/>
          <p:cNvSpPr/>
          <p:nvPr/>
        </p:nvSpPr>
        <p:spPr bwMode="auto">
          <a:xfrm>
            <a:off x="199178" y="2759027"/>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3</a:t>
            </a:r>
          </a:p>
        </p:txBody>
      </p:sp>
      <p:sp>
        <p:nvSpPr>
          <p:cNvPr id="139" name="Oval 138"/>
          <p:cNvSpPr/>
          <p:nvPr/>
        </p:nvSpPr>
        <p:spPr bwMode="auto">
          <a:xfrm>
            <a:off x="199178" y="1857624"/>
            <a:ext cx="215351" cy="211856"/>
          </a:xfrm>
          <a:prstGeom prst="ellipse">
            <a:avLst/>
          </a:prstGeom>
          <a:solidFill>
            <a:schemeClr val="accent3"/>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solidFill>
                  <a:schemeClr val="bg1"/>
                </a:solidFill>
              </a:rPr>
              <a:t>1</a:t>
            </a:r>
          </a:p>
        </p:txBody>
      </p:sp>
      <p:grpSp>
        <p:nvGrpSpPr>
          <p:cNvPr id="140" name="Group 139"/>
          <p:cNvGrpSpPr/>
          <p:nvPr/>
        </p:nvGrpSpPr>
        <p:grpSpPr>
          <a:xfrm>
            <a:off x="368017" y="5686731"/>
            <a:ext cx="1970610" cy="515784"/>
            <a:chOff x="368017" y="5686731"/>
            <a:chExt cx="1970610" cy="515784"/>
          </a:xfrm>
        </p:grpSpPr>
        <p:grpSp>
          <p:nvGrpSpPr>
            <p:cNvPr id="141" name="Group 140"/>
            <p:cNvGrpSpPr/>
            <p:nvPr/>
          </p:nvGrpSpPr>
          <p:grpSpPr>
            <a:xfrm>
              <a:off x="910512" y="5686731"/>
              <a:ext cx="1428115" cy="515784"/>
              <a:chOff x="288924" y="2358090"/>
              <a:chExt cx="1847851" cy="515784"/>
            </a:xfrm>
          </p:grpSpPr>
          <p:sp>
            <p:nvSpPr>
              <p:cNvPr id="144" name="TextBox 143"/>
              <p:cNvSpPr txBox="1"/>
              <p:nvPr/>
            </p:nvSpPr>
            <p:spPr>
              <a:xfrm>
                <a:off x="288924" y="235809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$18-$26m</a:t>
                </a:r>
              </a:p>
            </p:txBody>
          </p:sp>
          <p:sp>
            <p:nvSpPr>
              <p:cNvPr id="145" name="TextBox 144"/>
              <p:cNvSpPr txBox="1"/>
              <p:nvPr/>
            </p:nvSpPr>
            <p:spPr>
              <a:xfrm>
                <a:off x="288925" y="2596875"/>
                <a:ext cx="1501776" cy="276999"/>
              </a:xfrm>
              <a:prstGeom prst="rect">
                <a:avLst/>
              </a:prstGeom>
              <a:noFill/>
            </p:spPr>
            <p:txBody>
              <a:bodyPr wrap="square" lIns="0" tIns="0" rIns="0" bIns="0" rtlCol="0">
                <a:spAutoFit/>
              </a:bodyPr>
              <a:lstStyle/>
              <a:p>
                <a:pPr>
                  <a:spcBef>
                    <a:spcPts val="300"/>
                  </a:spcBef>
                  <a:buClr>
                    <a:schemeClr val="bg1"/>
                  </a:buClr>
                </a:pPr>
                <a:r>
                  <a:rPr lang="en-US" sz="900" dirty="0">
                    <a:solidFill>
                      <a:schemeClr val="bg1"/>
                    </a:solidFill>
                  </a:rPr>
                  <a:t>Additional annual revenue</a:t>
                </a:r>
              </a:p>
            </p:txBody>
          </p:sp>
        </p:grpSp>
        <p:sp>
          <p:nvSpPr>
            <p:cNvPr id="143" name="Freeform 170"/>
            <p:cNvSpPr>
              <a:spLocks noEditPoints="1"/>
            </p:cNvSpPr>
            <p:nvPr/>
          </p:nvSpPr>
          <p:spPr bwMode="auto">
            <a:xfrm>
              <a:off x="368017" y="5730003"/>
              <a:ext cx="340240" cy="422235"/>
            </a:xfrm>
            <a:custGeom>
              <a:avLst/>
              <a:gdLst>
                <a:gd name="T0" fmla="*/ 195 w 341"/>
                <a:gd name="T1" fmla="*/ 133 h 423"/>
                <a:gd name="T2" fmla="*/ 192 w 341"/>
                <a:gd name="T3" fmla="*/ 167 h 423"/>
                <a:gd name="T4" fmla="*/ 157 w 341"/>
                <a:gd name="T5" fmla="*/ 129 h 423"/>
                <a:gd name="T6" fmla="*/ 149 w 341"/>
                <a:gd name="T7" fmla="*/ 131 h 423"/>
                <a:gd name="T8" fmla="*/ 85 w 341"/>
                <a:gd name="T9" fmla="*/ 179 h 423"/>
                <a:gd name="T10" fmla="*/ 37 w 341"/>
                <a:gd name="T11" fmla="*/ 408 h 423"/>
                <a:gd name="T12" fmla="*/ 326 w 341"/>
                <a:gd name="T13" fmla="*/ 371 h 423"/>
                <a:gd name="T14" fmla="*/ 174 w 341"/>
                <a:gd name="T15" fmla="*/ 362 h 423"/>
                <a:gd name="T16" fmla="*/ 168 w 341"/>
                <a:gd name="T17" fmla="*/ 385 h 423"/>
                <a:gd name="T18" fmla="*/ 162 w 341"/>
                <a:gd name="T19" fmla="*/ 362 h 423"/>
                <a:gd name="T20" fmla="*/ 126 w 341"/>
                <a:gd name="T21" fmla="*/ 302 h 423"/>
                <a:gd name="T22" fmla="*/ 162 w 341"/>
                <a:gd name="T23" fmla="*/ 338 h 423"/>
                <a:gd name="T24" fmla="*/ 119 w 341"/>
                <a:gd name="T25" fmla="*/ 248 h 423"/>
                <a:gd name="T26" fmla="*/ 162 w 341"/>
                <a:gd name="T27" fmla="*/ 192 h 423"/>
                <a:gd name="T28" fmla="*/ 174 w 341"/>
                <a:gd name="T29" fmla="*/ 192 h 423"/>
                <a:gd name="T30" fmla="*/ 215 w 341"/>
                <a:gd name="T31" fmla="*/ 237 h 423"/>
                <a:gd name="T32" fmla="*/ 192 w 341"/>
                <a:gd name="T33" fmla="*/ 245 h 423"/>
                <a:gd name="T34" fmla="*/ 174 w 341"/>
                <a:gd name="T35" fmla="*/ 270 h 423"/>
                <a:gd name="T36" fmla="*/ 221 w 341"/>
                <a:gd name="T37" fmla="*/ 319 h 423"/>
                <a:gd name="T38" fmla="*/ 249 w 341"/>
                <a:gd name="T39" fmla="*/ 57 h 423"/>
                <a:gd name="T40" fmla="*/ 200 w 341"/>
                <a:gd name="T41" fmla="*/ 123 h 423"/>
                <a:gd name="T42" fmla="*/ 197 w 341"/>
                <a:gd name="T43" fmla="*/ 87 h 423"/>
                <a:gd name="T44" fmla="*/ 168 w 341"/>
                <a:gd name="T45" fmla="*/ 116 h 423"/>
                <a:gd name="T46" fmla="*/ 90 w 341"/>
                <a:gd name="T47" fmla="*/ 71 h 423"/>
                <a:gd name="T48" fmla="*/ 116 w 341"/>
                <a:gd name="T49" fmla="*/ 32 h 423"/>
                <a:gd name="T50" fmla="*/ 119 w 341"/>
                <a:gd name="T51" fmla="*/ 15 h 423"/>
                <a:gd name="T52" fmla="*/ 230 w 341"/>
                <a:gd name="T53" fmla="*/ 14 h 423"/>
                <a:gd name="T54" fmla="*/ 230 w 341"/>
                <a:gd name="T55" fmla="*/ 33 h 423"/>
                <a:gd name="T56" fmla="*/ 197 w 341"/>
                <a:gd name="T57" fmla="*/ 319 h 423"/>
                <a:gd name="T58" fmla="*/ 174 w 341"/>
                <a:gd name="T59" fmla="*/ 295 h 423"/>
                <a:gd name="T60" fmla="*/ 162 w 341"/>
                <a:gd name="T61" fmla="*/ 227 h 423"/>
                <a:gd name="T62" fmla="*/ 143 w 341"/>
                <a:gd name="T63" fmla="*/ 24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423">
                  <a:moveTo>
                    <a:pt x="295" y="236"/>
                  </a:moveTo>
                  <a:cubicBezTo>
                    <a:pt x="257" y="170"/>
                    <a:pt x="211" y="143"/>
                    <a:pt x="195" y="133"/>
                  </a:cubicBezTo>
                  <a:cubicBezTo>
                    <a:pt x="192" y="132"/>
                    <a:pt x="189" y="130"/>
                    <a:pt x="185" y="129"/>
                  </a:cubicBezTo>
                  <a:cubicBezTo>
                    <a:pt x="192" y="167"/>
                    <a:pt x="192" y="167"/>
                    <a:pt x="192" y="167"/>
                  </a:cubicBezTo>
                  <a:cubicBezTo>
                    <a:pt x="173" y="128"/>
                    <a:pt x="173" y="128"/>
                    <a:pt x="173" y="128"/>
                  </a:cubicBezTo>
                  <a:cubicBezTo>
                    <a:pt x="168" y="128"/>
                    <a:pt x="162" y="128"/>
                    <a:pt x="157" y="129"/>
                  </a:cubicBezTo>
                  <a:cubicBezTo>
                    <a:pt x="130" y="167"/>
                    <a:pt x="130" y="167"/>
                    <a:pt x="130" y="167"/>
                  </a:cubicBezTo>
                  <a:cubicBezTo>
                    <a:pt x="149" y="131"/>
                    <a:pt x="149" y="131"/>
                    <a:pt x="149" y="131"/>
                  </a:cubicBezTo>
                  <a:cubicBezTo>
                    <a:pt x="144" y="132"/>
                    <a:pt x="141" y="133"/>
                    <a:pt x="139" y="133"/>
                  </a:cubicBezTo>
                  <a:cubicBezTo>
                    <a:pt x="132" y="137"/>
                    <a:pt x="116" y="149"/>
                    <a:pt x="85" y="179"/>
                  </a:cubicBezTo>
                  <a:cubicBezTo>
                    <a:pt x="54" y="209"/>
                    <a:pt x="4" y="284"/>
                    <a:pt x="2" y="331"/>
                  </a:cubicBezTo>
                  <a:cubicBezTo>
                    <a:pt x="0" y="378"/>
                    <a:pt x="28" y="404"/>
                    <a:pt x="37" y="408"/>
                  </a:cubicBezTo>
                  <a:cubicBezTo>
                    <a:pt x="45" y="412"/>
                    <a:pt x="70" y="423"/>
                    <a:pt x="174" y="423"/>
                  </a:cubicBezTo>
                  <a:cubicBezTo>
                    <a:pt x="278" y="423"/>
                    <a:pt x="307" y="414"/>
                    <a:pt x="326" y="371"/>
                  </a:cubicBezTo>
                  <a:cubicBezTo>
                    <a:pt x="341" y="337"/>
                    <a:pt x="332" y="302"/>
                    <a:pt x="295" y="236"/>
                  </a:cubicBezTo>
                  <a:close/>
                  <a:moveTo>
                    <a:pt x="174" y="362"/>
                  </a:moveTo>
                  <a:cubicBezTo>
                    <a:pt x="174" y="378"/>
                    <a:pt x="174" y="378"/>
                    <a:pt x="174" y="378"/>
                  </a:cubicBezTo>
                  <a:cubicBezTo>
                    <a:pt x="174" y="382"/>
                    <a:pt x="171" y="385"/>
                    <a:pt x="168" y="385"/>
                  </a:cubicBezTo>
                  <a:cubicBezTo>
                    <a:pt x="164" y="385"/>
                    <a:pt x="162" y="382"/>
                    <a:pt x="162" y="378"/>
                  </a:cubicBezTo>
                  <a:cubicBezTo>
                    <a:pt x="162" y="362"/>
                    <a:pt x="162" y="362"/>
                    <a:pt x="162" y="362"/>
                  </a:cubicBezTo>
                  <a:cubicBezTo>
                    <a:pt x="127" y="359"/>
                    <a:pt x="116" y="330"/>
                    <a:pt x="115" y="315"/>
                  </a:cubicBezTo>
                  <a:cubicBezTo>
                    <a:pt x="115" y="308"/>
                    <a:pt x="120" y="302"/>
                    <a:pt x="126" y="302"/>
                  </a:cubicBezTo>
                  <a:cubicBezTo>
                    <a:pt x="133" y="302"/>
                    <a:pt x="139" y="307"/>
                    <a:pt x="139" y="313"/>
                  </a:cubicBezTo>
                  <a:cubicBezTo>
                    <a:pt x="139" y="317"/>
                    <a:pt x="142" y="335"/>
                    <a:pt x="162" y="338"/>
                  </a:cubicBezTo>
                  <a:cubicBezTo>
                    <a:pt x="162" y="291"/>
                    <a:pt x="162" y="291"/>
                    <a:pt x="162" y="291"/>
                  </a:cubicBezTo>
                  <a:cubicBezTo>
                    <a:pt x="141" y="283"/>
                    <a:pt x="119" y="274"/>
                    <a:pt x="119" y="248"/>
                  </a:cubicBezTo>
                  <a:cubicBezTo>
                    <a:pt x="119" y="222"/>
                    <a:pt x="135" y="205"/>
                    <a:pt x="162" y="203"/>
                  </a:cubicBezTo>
                  <a:cubicBezTo>
                    <a:pt x="162" y="192"/>
                    <a:pt x="162" y="192"/>
                    <a:pt x="162" y="192"/>
                  </a:cubicBezTo>
                  <a:cubicBezTo>
                    <a:pt x="162" y="188"/>
                    <a:pt x="164" y="186"/>
                    <a:pt x="168" y="186"/>
                  </a:cubicBezTo>
                  <a:cubicBezTo>
                    <a:pt x="171" y="186"/>
                    <a:pt x="174" y="188"/>
                    <a:pt x="174" y="192"/>
                  </a:cubicBezTo>
                  <a:cubicBezTo>
                    <a:pt x="174" y="203"/>
                    <a:pt x="174" y="203"/>
                    <a:pt x="174" y="203"/>
                  </a:cubicBezTo>
                  <a:cubicBezTo>
                    <a:pt x="204" y="207"/>
                    <a:pt x="214" y="236"/>
                    <a:pt x="215" y="237"/>
                  </a:cubicBezTo>
                  <a:cubicBezTo>
                    <a:pt x="217" y="243"/>
                    <a:pt x="214" y="250"/>
                    <a:pt x="207" y="252"/>
                  </a:cubicBezTo>
                  <a:cubicBezTo>
                    <a:pt x="201" y="255"/>
                    <a:pt x="194" y="251"/>
                    <a:pt x="192" y="245"/>
                  </a:cubicBezTo>
                  <a:cubicBezTo>
                    <a:pt x="192" y="244"/>
                    <a:pt x="187" y="231"/>
                    <a:pt x="174" y="227"/>
                  </a:cubicBezTo>
                  <a:cubicBezTo>
                    <a:pt x="174" y="270"/>
                    <a:pt x="174" y="270"/>
                    <a:pt x="174" y="270"/>
                  </a:cubicBezTo>
                  <a:cubicBezTo>
                    <a:pt x="176" y="270"/>
                    <a:pt x="176" y="270"/>
                    <a:pt x="176" y="270"/>
                  </a:cubicBezTo>
                  <a:cubicBezTo>
                    <a:pt x="195" y="277"/>
                    <a:pt x="221" y="286"/>
                    <a:pt x="221" y="319"/>
                  </a:cubicBezTo>
                  <a:cubicBezTo>
                    <a:pt x="221" y="347"/>
                    <a:pt x="194" y="359"/>
                    <a:pt x="174" y="362"/>
                  </a:cubicBezTo>
                  <a:close/>
                  <a:moveTo>
                    <a:pt x="249" y="57"/>
                  </a:moveTo>
                  <a:cubicBezTo>
                    <a:pt x="249" y="61"/>
                    <a:pt x="245" y="69"/>
                    <a:pt x="245" y="69"/>
                  </a:cubicBezTo>
                  <a:cubicBezTo>
                    <a:pt x="200" y="123"/>
                    <a:pt x="200" y="123"/>
                    <a:pt x="200" y="123"/>
                  </a:cubicBezTo>
                  <a:cubicBezTo>
                    <a:pt x="200" y="123"/>
                    <a:pt x="194" y="120"/>
                    <a:pt x="184" y="118"/>
                  </a:cubicBezTo>
                  <a:cubicBezTo>
                    <a:pt x="197" y="87"/>
                    <a:pt x="197" y="87"/>
                    <a:pt x="197" y="87"/>
                  </a:cubicBezTo>
                  <a:cubicBezTo>
                    <a:pt x="176" y="117"/>
                    <a:pt x="176" y="117"/>
                    <a:pt x="176" y="117"/>
                  </a:cubicBezTo>
                  <a:cubicBezTo>
                    <a:pt x="174" y="117"/>
                    <a:pt x="171" y="116"/>
                    <a:pt x="168" y="116"/>
                  </a:cubicBezTo>
                  <a:cubicBezTo>
                    <a:pt x="142" y="115"/>
                    <a:pt x="134" y="123"/>
                    <a:pt x="134" y="123"/>
                  </a:cubicBezTo>
                  <a:cubicBezTo>
                    <a:pt x="134" y="123"/>
                    <a:pt x="102" y="83"/>
                    <a:pt x="90" y="71"/>
                  </a:cubicBezTo>
                  <a:cubicBezTo>
                    <a:pt x="79" y="60"/>
                    <a:pt x="88" y="49"/>
                    <a:pt x="95" y="42"/>
                  </a:cubicBezTo>
                  <a:cubicBezTo>
                    <a:pt x="102" y="36"/>
                    <a:pt x="116" y="32"/>
                    <a:pt x="116" y="32"/>
                  </a:cubicBezTo>
                  <a:cubicBezTo>
                    <a:pt x="136" y="72"/>
                    <a:pt x="136" y="72"/>
                    <a:pt x="136" y="72"/>
                  </a:cubicBezTo>
                  <a:cubicBezTo>
                    <a:pt x="119" y="15"/>
                    <a:pt x="119" y="15"/>
                    <a:pt x="119" y="15"/>
                  </a:cubicBezTo>
                  <a:cubicBezTo>
                    <a:pt x="119" y="15"/>
                    <a:pt x="131" y="0"/>
                    <a:pt x="174" y="0"/>
                  </a:cubicBezTo>
                  <a:cubicBezTo>
                    <a:pt x="217" y="0"/>
                    <a:pt x="230" y="14"/>
                    <a:pt x="230" y="14"/>
                  </a:cubicBezTo>
                  <a:cubicBezTo>
                    <a:pt x="211" y="59"/>
                    <a:pt x="211" y="59"/>
                    <a:pt x="211" y="59"/>
                  </a:cubicBezTo>
                  <a:cubicBezTo>
                    <a:pt x="230" y="33"/>
                    <a:pt x="230" y="33"/>
                    <a:pt x="230" y="33"/>
                  </a:cubicBezTo>
                  <a:cubicBezTo>
                    <a:pt x="230" y="33"/>
                    <a:pt x="249" y="44"/>
                    <a:pt x="249" y="57"/>
                  </a:cubicBezTo>
                  <a:close/>
                  <a:moveTo>
                    <a:pt x="197" y="319"/>
                  </a:moveTo>
                  <a:cubicBezTo>
                    <a:pt x="197" y="331"/>
                    <a:pt x="183" y="336"/>
                    <a:pt x="174" y="337"/>
                  </a:cubicBezTo>
                  <a:cubicBezTo>
                    <a:pt x="174" y="295"/>
                    <a:pt x="174" y="295"/>
                    <a:pt x="174" y="295"/>
                  </a:cubicBezTo>
                  <a:cubicBezTo>
                    <a:pt x="190" y="301"/>
                    <a:pt x="197" y="306"/>
                    <a:pt x="197" y="319"/>
                  </a:cubicBezTo>
                  <a:close/>
                  <a:moveTo>
                    <a:pt x="162" y="227"/>
                  </a:moveTo>
                  <a:cubicBezTo>
                    <a:pt x="162" y="265"/>
                    <a:pt x="162" y="265"/>
                    <a:pt x="162" y="265"/>
                  </a:cubicBezTo>
                  <a:cubicBezTo>
                    <a:pt x="147" y="259"/>
                    <a:pt x="143" y="255"/>
                    <a:pt x="143" y="248"/>
                  </a:cubicBezTo>
                  <a:cubicBezTo>
                    <a:pt x="143" y="235"/>
                    <a:pt x="149" y="228"/>
                    <a:pt x="162" y="22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nvGrpSpPr>
          <p:cNvPr id="146" name="Group 145"/>
          <p:cNvGrpSpPr/>
          <p:nvPr/>
        </p:nvGrpSpPr>
        <p:grpSpPr>
          <a:xfrm>
            <a:off x="368017" y="4352027"/>
            <a:ext cx="1970610" cy="515784"/>
            <a:chOff x="368017" y="4500846"/>
            <a:chExt cx="1970610" cy="515784"/>
          </a:xfrm>
        </p:grpSpPr>
        <p:grpSp>
          <p:nvGrpSpPr>
            <p:cNvPr id="147" name="Group 146"/>
            <p:cNvGrpSpPr/>
            <p:nvPr/>
          </p:nvGrpSpPr>
          <p:grpSpPr>
            <a:xfrm>
              <a:off x="910512" y="4500846"/>
              <a:ext cx="1428115" cy="515784"/>
              <a:chOff x="288924" y="2914350"/>
              <a:chExt cx="1847851" cy="515784"/>
            </a:xfrm>
          </p:grpSpPr>
          <p:sp>
            <p:nvSpPr>
              <p:cNvPr id="156" name="TextBox 155"/>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4-5%</a:t>
                </a:r>
              </a:p>
            </p:txBody>
          </p:sp>
          <p:sp>
            <p:nvSpPr>
              <p:cNvPr id="157" name="TextBox 156"/>
              <p:cNvSpPr txBox="1"/>
              <p:nvPr/>
            </p:nvSpPr>
            <p:spPr>
              <a:xfrm>
                <a:off x="288925" y="3153135"/>
                <a:ext cx="1501776"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t>Projected CAGR through 2020 </a:t>
                </a:r>
              </a:p>
            </p:txBody>
          </p:sp>
        </p:grpSp>
        <p:grpSp>
          <p:nvGrpSpPr>
            <p:cNvPr id="148" name="Group 147"/>
            <p:cNvGrpSpPr/>
            <p:nvPr/>
          </p:nvGrpSpPr>
          <p:grpSpPr>
            <a:xfrm>
              <a:off x="368017" y="4543181"/>
              <a:ext cx="365760" cy="365760"/>
              <a:chOff x="6919913" y="5016501"/>
              <a:chExt cx="889000" cy="917575"/>
            </a:xfrm>
            <a:solidFill>
              <a:schemeClr val="bg1"/>
            </a:solidFill>
          </p:grpSpPr>
          <p:sp>
            <p:nvSpPr>
              <p:cNvPr id="149" name="Freeform 21"/>
              <p:cNvSpPr>
                <a:spLocks/>
              </p:cNvSpPr>
              <p:nvPr/>
            </p:nvSpPr>
            <p:spPr bwMode="auto">
              <a:xfrm>
                <a:off x="6919913" y="5262563"/>
                <a:ext cx="889000" cy="390525"/>
              </a:xfrm>
              <a:custGeom>
                <a:avLst/>
                <a:gdLst>
                  <a:gd name="T0" fmla="*/ 112 w 237"/>
                  <a:gd name="T1" fmla="*/ 86 h 104"/>
                  <a:gd name="T2" fmla="*/ 207 w 237"/>
                  <a:gd name="T3" fmla="*/ 15 h 104"/>
                  <a:gd name="T4" fmla="*/ 207 w 237"/>
                  <a:gd name="T5" fmla="*/ 15 h 104"/>
                  <a:gd name="T6" fmla="*/ 194 w 237"/>
                  <a:gd name="T7" fmla="*/ 14 h 104"/>
                  <a:gd name="T8" fmla="*/ 187 w 237"/>
                  <a:gd name="T9" fmla="*/ 4 h 104"/>
                  <a:gd name="T10" fmla="*/ 194 w 237"/>
                  <a:gd name="T11" fmla="*/ 0 h 104"/>
                  <a:gd name="T12" fmla="*/ 220 w 237"/>
                  <a:gd name="T13" fmla="*/ 1 h 104"/>
                  <a:gd name="T14" fmla="*/ 228 w 237"/>
                  <a:gd name="T15" fmla="*/ 2 h 104"/>
                  <a:gd name="T16" fmla="*/ 235 w 237"/>
                  <a:gd name="T17" fmla="*/ 12 h 104"/>
                  <a:gd name="T18" fmla="*/ 223 w 237"/>
                  <a:gd name="T19" fmla="*/ 45 h 104"/>
                  <a:gd name="T20" fmla="*/ 214 w 237"/>
                  <a:gd name="T21" fmla="*/ 49 h 104"/>
                  <a:gd name="T22" fmla="*/ 210 w 237"/>
                  <a:gd name="T23" fmla="*/ 40 h 104"/>
                  <a:gd name="T24" fmla="*/ 213 w 237"/>
                  <a:gd name="T25" fmla="*/ 29 h 104"/>
                  <a:gd name="T26" fmla="*/ 206 w 237"/>
                  <a:gd name="T27" fmla="*/ 34 h 104"/>
                  <a:gd name="T28" fmla="*/ 116 w 237"/>
                  <a:gd name="T29" fmla="*/ 100 h 104"/>
                  <a:gd name="T30" fmla="*/ 103 w 237"/>
                  <a:gd name="T31" fmla="*/ 98 h 104"/>
                  <a:gd name="T32" fmla="*/ 61 w 237"/>
                  <a:gd name="T33" fmla="*/ 40 h 104"/>
                  <a:gd name="T34" fmla="*/ 58 w 237"/>
                  <a:gd name="T35" fmla="*/ 37 h 104"/>
                  <a:gd name="T36" fmla="*/ 0 w 237"/>
                  <a:gd name="T37" fmla="*/ 80 h 104"/>
                  <a:gd name="T38" fmla="*/ 0 w 237"/>
                  <a:gd name="T39" fmla="*/ 64 h 104"/>
                  <a:gd name="T40" fmla="*/ 2 w 237"/>
                  <a:gd name="T41" fmla="*/ 61 h 104"/>
                  <a:gd name="T42" fmla="*/ 55 w 237"/>
                  <a:gd name="T43" fmla="*/ 22 h 104"/>
                  <a:gd name="T44" fmla="*/ 66 w 237"/>
                  <a:gd name="T45" fmla="*/ 24 h 104"/>
                  <a:gd name="T46" fmla="*/ 109 w 237"/>
                  <a:gd name="T47" fmla="*/ 82 h 104"/>
                  <a:gd name="T48" fmla="*/ 112 w 237"/>
                  <a:gd name="T49" fmla="*/ 8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104">
                    <a:moveTo>
                      <a:pt x="112" y="86"/>
                    </a:moveTo>
                    <a:cubicBezTo>
                      <a:pt x="144" y="62"/>
                      <a:pt x="176" y="39"/>
                      <a:pt x="207" y="15"/>
                    </a:cubicBezTo>
                    <a:cubicBezTo>
                      <a:pt x="207" y="15"/>
                      <a:pt x="207" y="15"/>
                      <a:pt x="207" y="15"/>
                    </a:cubicBezTo>
                    <a:cubicBezTo>
                      <a:pt x="203" y="15"/>
                      <a:pt x="198" y="14"/>
                      <a:pt x="194" y="14"/>
                    </a:cubicBezTo>
                    <a:cubicBezTo>
                      <a:pt x="188" y="14"/>
                      <a:pt x="185" y="9"/>
                      <a:pt x="187" y="4"/>
                    </a:cubicBezTo>
                    <a:cubicBezTo>
                      <a:pt x="188" y="1"/>
                      <a:pt x="191" y="0"/>
                      <a:pt x="194" y="0"/>
                    </a:cubicBezTo>
                    <a:cubicBezTo>
                      <a:pt x="203" y="0"/>
                      <a:pt x="211" y="1"/>
                      <a:pt x="220" y="1"/>
                    </a:cubicBezTo>
                    <a:cubicBezTo>
                      <a:pt x="223" y="1"/>
                      <a:pt x="225" y="2"/>
                      <a:pt x="228" y="2"/>
                    </a:cubicBezTo>
                    <a:cubicBezTo>
                      <a:pt x="234" y="2"/>
                      <a:pt x="237" y="6"/>
                      <a:pt x="235" y="12"/>
                    </a:cubicBezTo>
                    <a:cubicBezTo>
                      <a:pt x="231" y="23"/>
                      <a:pt x="227" y="34"/>
                      <a:pt x="223" y="45"/>
                    </a:cubicBezTo>
                    <a:cubicBezTo>
                      <a:pt x="221" y="49"/>
                      <a:pt x="218" y="50"/>
                      <a:pt x="214" y="49"/>
                    </a:cubicBezTo>
                    <a:cubicBezTo>
                      <a:pt x="210" y="48"/>
                      <a:pt x="208" y="44"/>
                      <a:pt x="210" y="40"/>
                    </a:cubicBezTo>
                    <a:cubicBezTo>
                      <a:pt x="211" y="36"/>
                      <a:pt x="212" y="33"/>
                      <a:pt x="213" y="29"/>
                    </a:cubicBezTo>
                    <a:cubicBezTo>
                      <a:pt x="211" y="31"/>
                      <a:pt x="208" y="33"/>
                      <a:pt x="206" y="34"/>
                    </a:cubicBezTo>
                    <a:cubicBezTo>
                      <a:pt x="176" y="56"/>
                      <a:pt x="146" y="78"/>
                      <a:pt x="116" y="100"/>
                    </a:cubicBezTo>
                    <a:cubicBezTo>
                      <a:pt x="111" y="104"/>
                      <a:pt x="107" y="104"/>
                      <a:pt x="103" y="98"/>
                    </a:cubicBezTo>
                    <a:cubicBezTo>
                      <a:pt x="89" y="79"/>
                      <a:pt x="75" y="60"/>
                      <a:pt x="61" y="40"/>
                    </a:cubicBezTo>
                    <a:cubicBezTo>
                      <a:pt x="60" y="39"/>
                      <a:pt x="59" y="38"/>
                      <a:pt x="58" y="37"/>
                    </a:cubicBezTo>
                    <a:cubicBezTo>
                      <a:pt x="39" y="51"/>
                      <a:pt x="20" y="65"/>
                      <a:pt x="0" y="80"/>
                    </a:cubicBezTo>
                    <a:cubicBezTo>
                      <a:pt x="0" y="74"/>
                      <a:pt x="0" y="69"/>
                      <a:pt x="0" y="64"/>
                    </a:cubicBezTo>
                    <a:cubicBezTo>
                      <a:pt x="0" y="63"/>
                      <a:pt x="1" y="62"/>
                      <a:pt x="2" y="61"/>
                    </a:cubicBezTo>
                    <a:cubicBezTo>
                      <a:pt x="19" y="48"/>
                      <a:pt x="37" y="35"/>
                      <a:pt x="55" y="22"/>
                    </a:cubicBezTo>
                    <a:cubicBezTo>
                      <a:pt x="59" y="19"/>
                      <a:pt x="63" y="20"/>
                      <a:pt x="66" y="24"/>
                    </a:cubicBezTo>
                    <a:cubicBezTo>
                      <a:pt x="80" y="43"/>
                      <a:pt x="95" y="62"/>
                      <a:pt x="109" y="82"/>
                    </a:cubicBezTo>
                    <a:cubicBezTo>
                      <a:pt x="110" y="83"/>
                      <a:pt x="111" y="84"/>
                      <a:pt x="11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2"/>
              <p:cNvSpPr>
                <a:spLocks/>
              </p:cNvSpPr>
              <p:nvPr/>
            </p:nvSpPr>
            <p:spPr bwMode="auto">
              <a:xfrm>
                <a:off x="7662863" y="5413376"/>
                <a:ext cx="141287" cy="520700"/>
              </a:xfrm>
              <a:custGeom>
                <a:avLst/>
                <a:gdLst>
                  <a:gd name="T0" fmla="*/ 4 w 38"/>
                  <a:gd name="T1" fmla="*/ 10 h 139"/>
                  <a:gd name="T2" fmla="*/ 14 w 38"/>
                  <a:gd name="T3" fmla="*/ 19 h 139"/>
                  <a:gd name="T4" fmla="*/ 35 w 38"/>
                  <a:gd name="T5" fmla="*/ 8 h 139"/>
                  <a:gd name="T6" fmla="*/ 38 w 38"/>
                  <a:gd name="T7" fmla="*/ 0 h 139"/>
                  <a:gd name="T8" fmla="*/ 38 w 38"/>
                  <a:gd name="T9" fmla="*/ 139 h 139"/>
                  <a:gd name="T10" fmla="*/ 0 w 38"/>
                  <a:gd name="T11" fmla="*/ 139 h 139"/>
                  <a:gd name="T12" fmla="*/ 0 w 38"/>
                  <a:gd name="T13" fmla="*/ 136 h 139"/>
                  <a:gd name="T14" fmla="*/ 0 w 38"/>
                  <a:gd name="T15" fmla="*/ 17 h 139"/>
                  <a:gd name="T16" fmla="*/ 4 w 38"/>
                  <a:gd name="T17" fmla="*/ 1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9">
                    <a:moveTo>
                      <a:pt x="4" y="10"/>
                    </a:moveTo>
                    <a:cubicBezTo>
                      <a:pt x="6" y="14"/>
                      <a:pt x="10" y="17"/>
                      <a:pt x="14" y="19"/>
                    </a:cubicBezTo>
                    <a:cubicBezTo>
                      <a:pt x="23" y="21"/>
                      <a:pt x="31" y="17"/>
                      <a:pt x="35" y="8"/>
                    </a:cubicBezTo>
                    <a:cubicBezTo>
                      <a:pt x="36" y="6"/>
                      <a:pt x="37" y="3"/>
                      <a:pt x="38" y="0"/>
                    </a:cubicBezTo>
                    <a:cubicBezTo>
                      <a:pt x="38" y="47"/>
                      <a:pt x="38" y="93"/>
                      <a:pt x="38" y="139"/>
                    </a:cubicBezTo>
                    <a:cubicBezTo>
                      <a:pt x="25" y="139"/>
                      <a:pt x="13" y="139"/>
                      <a:pt x="0" y="139"/>
                    </a:cubicBezTo>
                    <a:cubicBezTo>
                      <a:pt x="0" y="138"/>
                      <a:pt x="0" y="137"/>
                      <a:pt x="0" y="136"/>
                    </a:cubicBezTo>
                    <a:cubicBezTo>
                      <a:pt x="0" y="96"/>
                      <a:pt x="0" y="56"/>
                      <a:pt x="0" y="17"/>
                    </a:cubicBezTo>
                    <a:cubicBezTo>
                      <a:pt x="0" y="13"/>
                      <a:pt x="1"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23"/>
              <p:cNvSpPr>
                <a:spLocks/>
              </p:cNvSpPr>
              <p:nvPr/>
            </p:nvSpPr>
            <p:spPr bwMode="auto">
              <a:xfrm>
                <a:off x="7099300" y="5454651"/>
                <a:ext cx="153987" cy="479425"/>
              </a:xfrm>
              <a:custGeom>
                <a:avLst/>
                <a:gdLst>
                  <a:gd name="T0" fmla="*/ 41 w 41"/>
                  <a:gd name="T1" fmla="*/ 128 h 128"/>
                  <a:gd name="T2" fmla="*/ 1 w 41"/>
                  <a:gd name="T3" fmla="*/ 128 h 128"/>
                  <a:gd name="T4" fmla="*/ 1 w 41"/>
                  <a:gd name="T5" fmla="*/ 125 h 128"/>
                  <a:gd name="T6" fmla="*/ 0 w 41"/>
                  <a:gd name="T7" fmla="*/ 10 h 128"/>
                  <a:gd name="T8" fmla="*/ 4 w 41"/>
                  <a:gd name="T9" fmla="*/ 4 h 128"/>
                  <a:gd name="T10" fmla="*/ 8 w 41"/>
                  <a:gd name="T11" fmla="*/ 0 h 128"/>
                  <a:gd name="T12" fmla="*/ 10 w 41"/>
                  <a:gd name="T13" fmla="*/ 2 h 128"/>
                  <a:gd name="T14" fmla="*/ 39 w 41"/>
                  <a:gd name="T15" fmla="*/ 42 h 128"/>
                  <a:gd name="T16" fmla="*/ 41 w 41"/>
                  <a:gd name="T17" fmla="*/ 46 h 128"/>
                  <a:gd name="T18" fmla="*/ 41 w 41"/>
                  <a:gd name="T19" fmla="*/ 126 h 128"/>
                  <a:gd name="T20" fmla="*/ 41 w 41"/>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28">
                    <a:moveTo>
                      <a:pt x="41" y="128"/>
                    </a:moveTo>
                    <a:cubicBezTo>
                      <a:pt x="27" y="128"/>
                      <a:pt x="14" y="128"/>
                      <a:pt x="1" y="128"/>
                    </a:cubicBezTo>
                    <a:cubicBezTo>
                      <a:pt x="1" y="127"/>
                      <a:pt x="1" y="126"/>
                      <a:pt x="1" y="125"/>
                    </a:cubicBezTo>
                    <a:cubicBezTo>
                      <a:pt x="1" y="87"/>
                      <a:pt x="1" y="48"/>
                      <a:pt x="0" y="10"/>
                    </a:cubicBezTo>
                    <a:cubicBezTo>
                      <a:pt x="0" y="7"/>
                      <a:pt x="1" y="5"/>
                      <a:pt x="4" y="4"/>
                    </a:cubicBezTo>
                    <a:cubicBezTo>
                      <a:pt x="5" y="2"/>
                      <a:pt x="7" y="1"/>
                      <a:pt x="8" y="0"/>
                    </a:cubicBezTo>
                    <a:cubicBezTo>
                      <a:pt x="9" y="1"/>
                      <a:pt x="10" y="2"/>
                      <a:pt x="10" y="2"/>
                    </a:cubicBezTo>
                    <a:cubicBezTo>
                      <a:pt x="20" y="16"/>
                      <a:pt x="29" y="29"/>
                      <a:pt x="39" y="42"/>
                    </a:cubicBezTo>
                    <a:cubicBezTo>
                      <a:pt x="40" y="43"/>
                      <a:pt x="41" y="45"/>
                      <a:pt x="41" y="46"/>
                    </a:cubicBezTo>
                    <a:cubicBezTo>
                      <a:pt x="41" y="73"/>
                      <a:pt x="41" y="100"/>
                      <a:pt x="41" y="126"/>
                    </a:cubicBezTo>
                    <a:cubicBezTo>
                      <a:pt x="41" y="127"/>
                      <a:pt x="41" y="127"/>
                      <a:pt x="4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4"/>
              <p:cNvSpPr>
                <a:spLocks/>
              </p:cNvSpPr>
              <p:nvPr/>
            </p:nvSpPr>
            <p:spPr bwMode="auto">
              <a:xfrm>
                <a:off x="7470775" y="5491163"/>
                <a:ext cx="153987" cy="442913"/>
              </a:xfrm>
              <a:custGeom>
                <a:avLst/>
                <a:gdLst>
                  <a:gd name="T0" fmla="*/ 41 w 41"/>
                  <a:gd name="T1" fmla="*/ 118 h 118"/>
                  <a:gd name="T2" fmla="*/ 0 w 41"/>
                  <a:gd name="T3" fmla="*/ 118 h 118"/>
                  <a:gd name="T4" fmla="*/ 0 w 41"/>
                  <a:gd name="T5" fmla="*/ 115 h 118"/>
                  <a:gd name="T6" fmla="*/ 0 w 41"/>
                  <a:gd name="T7" fmla="*/ 32 h 118"/>
                  <a:gd name="T8" fmla="*/ 2 w 41"/>
                  <a:gd name="T9" fmla="*/ 28 h 118"/>
                  <a:gd name="T10" fmla="*/ 39 w 41"/>
                  <a:gd name="T11" fmla="*/ 1 h 118"/>
                  <a:gd name="T12" fmla="*/ 41 w 41"/>
                  <a:gd name="T13" fmla="*/ 0 h 118"/>
                  <a:gd name="T14" fmla="*/ 41 w 41"/>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18">
                    <a:moveTo>
                      <a:pt x="41" y="118"/>
                    </a:moveTo>
                    <a:cubicBezTo>
                      <a:pt x="27" y="118"/>
                      <a:pt x="14" y="118"/>
                      <a:pt x="0" y="118"/>
                    </a:cubicBezTo>
                    <a:cubicBezTo>
                      <a:pt x="0" y="117"/>
                      <a:pt x="0" y="116"/>
                      <a:pt x="0" y="115"/>
                    </a:cubicBezTo>
                    <a:cubicBezTo>
                      <a:pt x="0" y="87"/>
                      <a:pt x="0" y="60"/>
                      <a:pt x="0" y="32"/>
                    </a:cubicBezTo>
                    <a:cubicBezTo>
                      <a:pt x="0" y="31"/>
                      <a:pt x="1" y="29"/>
                      <a:pt x="2" y="28"/>
                    </a:cubicBezTo>
                    <a:cubicBezTo>
                      <a:pt x="14" y="19"/>
                      <a:pt x="27" y="10"/>
                      <a:pt x="39" y="1"/>
                    </a:cubicBezTo>
                    <a:cubicBezTo>
                      <a:pt x="40" y="0"/>
                      <a:pt x="40" y="0"/>
                      <a:pt x="41" y="0"/>
                    </a:cubicBezTo>
                    <a:cubicBezTo>
                      <a:pt x="41" y="39"/>
                      <a:pt x="41" y="79"/>
                      <a:pt x="4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5"/>
              <p:cNvSpPr>
                <a:spLocks/>
              </p:cNvSpPr>
              <p:nvPr/>
            </p:nvSpPr>
            <p:spPr bwMode="auto">
              <a:xfrm>
                <a:off x="6919913" y="5503863"/>
                <a:ext cx="142875" cy="430213"/>
              </a:xfrm>
              <a:custGeom>
                <a:avLst/>
                <a:gdLst>
                  <a:gd name="T0" fmla="*/ 38 w 38"/>
                  <a:gd name="T1" fmla="*/ 0 h 115"/>
                  <a:gd name="T2" fmla="*/ 38 w 38"/>
                  <a:gd name="T3" fmla="*/ 115 h 115"/>
                  <a:gd name="T4" fmla="*/ 0 w 38"/>
                  <a:gd name="T5" fmla="*/ 115 h 115"/>
                  <a:gd name="T6" fmla="*/ 0 w 38"/>
                  <a:gd name="T7" fmla="*/ 112 h 115"/>
                  <a:gd name="T8" fmla="*/ 0 w 38"/>
                  <a:gd name="T9" fmla="*/ 31 h 115"/>
                  <a:gd name="T10" fmla="*/ 2 w 38"/>
                  <a:gd name="T11" fmla="*/ 27 h 115"/>
                  <a:gd name="T12" fmla="*/ 36 w 38"/>
                  <a:gd name="T13" fmla="*/ 2 h 115"/>
                  <a:gd name="T14" fmla="*/ 38 w 3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15">
                    <a:moveTo>
                      <a:pt x="38" y="0"/>
                    </a:moveTo>
                    <a:cubicBezTo>
                      <a:pt x="38" y="39"/>
                      <a:pt x="38" y="77"/>
                      <a:pt x="38" y="115"/>
                    </a:cubicBezTo>
                    <a:cubicBezTo>
                      <a:pt x="26" y="115"/>
                      <a:pt x="13" y="115"/>
                      <a:pt x="0" y="115"/>
                    </a:cubicBezTo>
                    <a:cubicBezTo>
                      <a:pt x="0" y="114"/>
                      <a:pt x="0" y="113"/>
                      <a:pt x="0" y="112"/>
                    </a:cubicBezTo>
                    <a:cubicBezTo>
                      <a:pt x="0" y="85"/>
                      <a:pt x="0" y="58"/>
                      <a:pt x="0" y="31"/>
                    </a:cubicBezTo>
                    <a:cubicBezTo>
                      <a:pt x="0" y="29"/>
                      <a:pt x="0" y="28"/>
                      <a:pt x="2" y="27"/>
                    </a:cubicBezTo>
                    <a:cubicBezTo>
                      <a:pt x="14" y="18"/>
                      <a:pt x="25" y="10"/>
                      <a:pt x="36" y="2"/>
                    </a:cubicBezTo>
                    <a:cubicBezTo>
                      <a:pt x="37" y="1"/>
                      <a:pt x="37"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26"/>
              <p:cNvSpPr>
                <a:spLocks/>
              </p:cNvSpPr>
              <p:nvPr/>
            </p:nvSpPr>
            <p:spPr bwMode="auto">
              <a:xfrm>
                <a:off x="7242175" y="5016501"/>
                <a:ext cx="255587" cy="358775"/>
              </a:xfrm>
              <a:custGeom>
                <a:avLst/>
                <a:gdLst>
                  <a:gd name="T0" fmla="*/ 64 w 68"/>
                  <a:gd name="T1" fmla="*/ 14 h 96"/>
                  <a:gd name="T2" fmla="*/ 57 w 68"/>
                  <a:gd name="T3" fmla="*/ 30 h 96"/>
                  <a:gd name="T4" fmla="*/ 42 w 68"/>
                  <a:gd name="T5" fmla="*/ 25 h 96"/>
                  <a:gd name="T6" fmla="*/ 32 w 68"/>
                  <a:gd name="T7" fmla="*/ 25 h 96"/>
                  <a:gd name="T8" fmla="*/ 27 w 68"/>
                  <a:gd name="T9" fmla="*/ 28 h 96"/>
                  <a:gd name="T10" fmla="*/ 30 w 68"/>
                  <a:gd name="T11" fmla="*/ 33 h 96"/>
                  <a:gd name="T12" fmla="*/ 42 w 68"/>
                  <a:gd name="T13" fmla="*/ 39 h 96"/>
                  <a:gd name="T14" fmla="*/ 56 w 68"/>
                  <a:gd name="T15" fmla="*/ 46 h 96"/>
                  <a:gd name="T16" fmla="*/ 53 w 68"/>
                  <a:gd name="T17" fmla="*/ 81 h 96"/>
                  <a:gd name="T18" fmla="*/ 42 w 68"/>
                  <a:gd name="T19" fmla="*/ 86 h 96"/>
                  <a:gd name="T20" fmla="*/ 42 w 68"/>
                  <a:gd name="T21" fmla="*/ 96 h 96"/>
                  <a:gd name="T22" fmla="*/ 30 w 68"/>
                  <a:gd name="T23" fmla="*/ 96 h 96"/>
                  <a:gd name="T24" fmla="*/ 30 w 68"/>
                  <a:gd name="T25" fmla="*/ 86 h 96"/>
                  <a:gd name="T26" fmla="*/ 16 w 68"/>
                  <a:gd name="T27" fmla="*/ 83 h 96"/>
                  <a:gd name="T28" fmla="*/ 5 w 68"/>
                  <a:gd name="T29" fmla="*/ 70 h 96"/>
                  <a:gd name="T30" fmla="*/ 5 w 68"/>
                  <a:gd name="T31" fmla="*/ 61 h 96"/>
                  <a:gd name="T32" fmla="*/ 9 w 68"/>
                  <a:gd name="T33" fmla="*/ 63 h 96"/>
                  <a:gd name="T34" fmla="*/ 30 w 68"/>
                  <a:gd name="T35" fmla="*/ 69 h 96"/>
                  <a:gd name="T36" fmla="*/ 38 w 68"/>
                  <a:gd name="T37" fmla="*/ 68 h 96"/>
                  <a:gd name="T38" fmla="*/ 42 w 68"/>
                  <a:gd name="T39" fmla="*/ 65 h 96"/>
                  <a:gd name="T40" fmla="*/ 40 w 68"/>
                  <a:gd name="T41" fmla="*/ 60 h 96"/>
                  <a:gd name="T42" fmla="*/ 26 w 68"/>
                  <a:gd name="T43" fmla="*/ 54 h 96"/>
                  <a:gd name="T44" fmla="*/ 11 w 68"/>
                  <a:gd name="T45" fmla="*/ 45 h 96"/>
                  <a:gd name="T46" fmla="*/ 17 w 68"/>
                  <a:gd name="T47" fmla="*/ 11 h 96"/>
                  <a:gd name="T48" fmla="*/ 29 w 68"/>
                  <a:gd name="T49" fmla="*/ 8 h 96"/>
                  <a:gd name="T50" fmla="*/ 29 w 68"/>
                  <a:gd name="T51" fmla="*/ 0 h 96"/>
                  <a:gd name="T52" fmla="*/ 41 w 68"/>
                  <a:gd name="T53" fmla="*/ 0 h 96"/>
                  <a:gd name="T54" fmla="*/ 41 w 68"/>
                  <a:gd name="T55" fmla="*/ 8 h 96"/>
                  <a:gd name="T56" fmla="*/ 53 w 68"/>
                  <a:gd name="T57" fmla="*/ 10 h 96"/>
                  <a:gd name="T58" fmla="*/ 64 w 68"/>
                  <a:gd name="T59"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96">
                    <a:moveTo>
                      <a:pt x="64" y="14"/>
                    </a:moveTo>
                    <a:cubicBezTo>
                      <a:pt x="61" y="20"/>
                      <a:pt x="59" y="25"/>
                      <a:pt x="57" y="30"/>
                    </a:cubicBezTo>
                    <a:cubicBezTo>
                      <a:pt x="52" y="28"/>
                      <a:pt x="47" y="26"/>
                      <a:pt x="42" y="25"/>
                    </a:cubicBezTo>
                    <a:cubicBezTo>
                      <a:pt x="38" y="25"/>
                      <a:pt x="35" y="25"/>
                      <a:pt x="32" y="25"/>
                    </a:cubicBezTo>
                    <a:cubicBezTo>
                      <a:pt x="30" y="25"/>
                      <a:pt x="28" y="27"/>
                      <a:pt x="27" y="28"/>
                    </a:cubicBezTo>
                    <a:cubicBezTo>
                      <a:pt x="26" y="31"/>
                      <a:pt x="28" y="33"/>
                      <a:pt x="30" y="33"/>
                    </a:cubicBezTo>
                    <a:cubicBezTo>
                      <a:pt x="34" y="35"/>
                      <a:pt x="38" y="37"/>
                      <a:pt x="42" y="39"/>
                    </a:cubicBezTo>
                    <a:cubicBezTo>
                      <a:pt x="47" y="41"/>
                      <a:pt x="52" y="43"/>
                      <a:pt x="56" y="46"/>
                    </a:cubicBezTo>
                    <a:cubicBezTo>
                      <a:pt x="68" y="53"/>
                      <a:pt x="67" y="75"/>
                      <a:pt x="53" y="81"/>
                    </a:cubicBezTo>
                    <a:cubicBezTo>
                      <a:pt x="50" y="83"/>
                      <a:pt x="46" y="84"/>
                      <a:pt x="42" y="86"/>
                    </a:cubicBezTo>
                    <a:cubicBezTo>
                      <a:pt x="42" y="89"/>
                      <a:pt x="42" y="92"/>
                      <a:pt x="42" y="96"/>
                    </a:cubicBezTo>
                    <a:cubicBezTo>
                      <a:pt x="37" y="96"/>
                      <a:pt x="34" y="96"/>
                      <a:pt x="30" y="96"/>
                    </a:cubicBezTo>
                    <a:cubicBezTo>
                      <a:pt x="30" y="92"/>
                      <a:pt x="30" y="89"/>
                      <a:pt x="30" y="86"/>
                    </a:cubicBezTo>
                    <a:cubicBezTo>
                      <a:pt x="25" y="85"/>
                      <a:pt x="20" y="84"/>
                      <a:pt x="16" y="83"/>
                    </a:cubicBezTo>
                    <a:cubicBezTo>
                      <a:pt x="5" y="81"/>
                      <a:pt x="5" y="81"/>
                      <a:pt x="5" y="70"/>
                    </a:cubicBezTo>
                    <a:cubicBezTo>
                      <a:pt x="5" y="68"/>
                      <a:pt x="5" y="65"/>
                      <a:pt x="5" y="61"/>
                    </a:cubicBezTo>
                    <a:cubicBezTo>
                      <a:pt x="7" y="62"/>
                      <a:pt x="8" y="62"/>
                      <a:pt x="9" y="63"/>
                    </a:cubicBezTo>
                    <a:cubicBezTo>
                      <a:pt x="16" y="66"/>
                      <a:pt x="23" y="68"/>
                      <a:pt x="30" y="69"/>
                    </a:cubicBezTo>
                    <a:cubicBezTo>
                      <a:pt x="33" y="69"/>
                      <a:pt x="36" y="69"/>
                      <a:pt x="38" y="68"/>
                    </a:cubicBezTo>
                    <a:cubicBezTo>
                      <a:pt x="40" y="68"/>
                      <a:pt x="41" y="66"/>
                      <a:pt x="42" y="65"/>
                    </a:cubicBezTo>
                    <a:cubicBezTo>
                      <a:pt x="43" y="63"/>
                      <a:pt x="42" y="61"/>
                      <a:pt x="40" y="60"/>
                    </a:cubicBezTo>
                    <a:cubicBezTo>
                      <a:pt x="35" y="58"/>
                      <a:pt x="31" y="56"/>
                      <a:pt x="26" y="54"/>
                    </a:cubicBezTo>
                    <a:cubicBezTo>
                      <a:pt x="20" y="52"/>
                      <a:pt x="15" y="49"/>
                      <a:pt x="11" y="45"/>
                    </a:cubicBezTo>
                    <a:cubicBezTo>
                      <a:pt x="0" y="35"/>
                      <a:pt x="4" y="17"/>
                      <a:pt x="17" y="11"/>
                    </a:cubicBezTo>
                    <a:cubicBezTo>
                      <a:pt x="21" y="10"/>
                      <a:pt x="25" y="9"/>
                      <a:pt x="29" y="8"/>
                    </a:cubicBezTo>
                    <a:cubicBezTo>
                      <a:pt x="29" y="6"/>
                      <a:pt x="29" y="3"/>
                      <a:pt x="29" y="0"/>
                    </a:cubicBezTo>
                    <a:cubicBezTo>
                      <a:pt x="34" y="0"/>
                      <a:pt x="37" y="0"/>
                      <a:pt x="41" y="0"/>
                    </a:cubicBezTo>
                    <a:cubicBezTo>
                      <a:pt x="41" y="3"/>
                      <a:pt x="41" y="6"/>
                      <a:pt x="41" y="8"/>
                    </a:cubicBezTo>
                    <a:cubicBezTo>
                      <a:pt x="45" y="9"/>
                      <a:pt x="49" y="10"/>
                      <a:pt x="53" y="10"/>
                    </a:cubicBezTo>
                    <a:cubicBezTo>
                      <a:pt x="56" y="11"/>
                      <a:pt x="60" y="1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27"/>
              <p:cNvSpPr>
                <a:spLocks/>
              </p:cNvSpPr>
              <p:nvPr/>
            </p:nvSpPr>
            <p:spPr bwMode="auto">
              <a:xfrm>
                <a:off x="7291388" y="5626101"/>
                <a:ext cx="142875" cy="307975"/>
              </a:xfrm>
              <a:custGeom>
                <a:avLst/>
                <a:gdLst>
                  <a:gd name="T0" fmla="*/ 0 w 38"/>
                  <a:gd name="T1" fmla="*/ 11 h 82"/>
                  <a:gd name="T2" fmla="*/ 24 w 38"/>
                  <a:gd name="T3" fmla="*/ 10 h 82"/>
                  <a:gd name="T4" fmla="*/ 38 w 38"/>
                  <a:gd name="T5" fmla="*/ 0 h 82"/>
                  <a:gd name="T6" fmla="*/ 38 w 38"/>
                  <a:gd name="T7" fmla="*/ 82 h 82"/>
                  <a:gd name="T8" fmla="*/ 0 w 38"/>
                  <a:gd name="T9" fmla="*/ 82 h 82"/>
                  <a:gd name="T10" fmla="*/ 0 w 38"/>
                  <a:gd name="T11" fmla="*/ 11 h 82"/>
                </a:gdLst>
                <a:ahLst/>
                <a:cxnLst>
                  <a:cxn ang="0">
                    <a:pos x="T0" y="T1"/>
                  </a:cxn>
                  <a:cxn ang="0">
                    <a:pos x="T2" y="T3"/>
                  </a:cxn>
                  <a:cxn ang="0">
                    <a:pos x="T4" y="T5"/>
                  </a:cxn>
                  <a:cxn ang="0">
                    <a:pos x="T6" y="T7"/>
                  </a:cxn>
                  <a:cxn ang="0">
                    <a:pos x="T8" y="T9"/>
                  </a:cxn>
                  <a:cxn ang="0">
                    <a:pos x="T10" y="T11"/>
                  </a:cxn>
                </a:cxnLst>
                <a:rect l="0" t="0" r="r" b="b"/>
                <a:pathLst>
                  <a:path w="38" h="82">
                    <a:moveTo>
                      <a:pt x="0" y="11"/>
                    </a:moveTo>
                    <a:cubicBezTo>
                      <a:pt x="8" y="18"/>
                      <a:pt x="16" y="16"/>
                      <a:pt x="24" y="10"/>
                    </a:cubicBezTo>
                    <a:cubicBezTo>
                      <a:pt x="28" y="7"/>
                      <a:pt x="33" y="4"/>
                      <a:pt x="38" y="0"/>
                    </a:cubicBezTo>
                    <a:cubicBezTo>
                      <a:pt x="38" y="28"/>
                      <a:pt x="38" y="55"/>
                      <a:pt x="38" y="82"/>
                    </a:cubicBezTo>
                    <a:cubicBezTo>
                      <a:pt x="25" y="82"/>
                      <a:pt x="12" y="82"/>
                      <a:pt x="0" y="82"/>
                    </a:cubicBezTo>
                    <a:cubicBezTo>
                      <a:pt x="0" y="59"/>
                      <a:pt x="0" y="3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59" name="Group 158"/>
          <p:cNvGrpSpPr/>
          <p:nvPr/>
        </p:nvGrpSpPr>
        <p:grpSpPr>
          <a:xfrm>
            <a:off x="368017" y="5052837"/>
            <a:ext cx="1970610" cy="448868"/>
            <a:chOff x="368017" y="5184206"/>
            <a:chExt cx="1970610" cy="448868"/>
          </a:xfrm>
        </p:grpSpPr>
        <p:grpSp>
          <p:nvGrpSpPr>
            <p:cNvPr id="164" name="Group 163"/>
            <p:cNvGrpSpPr/>
            <p:nvPr/>
          </p:nvGrpSpPr>
          <p:grpSpPr>
            <a:xfrm>
              <a:off x="910512" y="5184206"/>
              <a:ext cx="1428115" cy="377284"/>
              <a:chOff x="288924" y="2914350"/>
              <a:chExt cx="1847851" cy="377284"/>
            </a:xfrm>
          </p:grpSpPr>
          <p:sp>
            <p:nvSpPr>
              <p:cNvPr id="171" name="TextBox 170"/>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46%-49%</a:t>
                </a:r>
              </a:p>
            </p:txBody>
          </p:sp>
          <p:sp>
            <p:nvSpPr>
              <p:cNvPr id="172" name="TextBox 171"/>
              <p:cNvSpPr txBox="1"/>
              <p:nvPr/>
            </p:nvSpPr>
            <p:spPr>
              <a:xfrm>
                <a:off x="288925" y="3153135"/>
                <a:ext cx="1501776" cy="1384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t>Gross Margins</a:t>
                </a:r>
                <a:endParaRPr lang="en-US" baseline="30000" dirty="0"/>
              </a:p>
            </p:txBody>
          </p:sp>
        </p:grpSp>
        <p:grpSp>
          <p:nvGrpSpPr>
            <p:cNvPr id="165" name="Group 164"/>
            <p:cNvGrpSpPr/>
            <p:nvPr/>
          </p:nvGrpSpPr>
          <p:grpSpPr>
            <a:xfrm>
              <a:off x="368017" y="5210715"/>
              <a:ext cx="391684" cy="422359"/>
              <a:chOff x="2238375" y="4911725"/>
              <a:chExt cx="1662113" cy="1792288"/>
            </a:xfrm>
            <a:solidFill>
              <a:schemeClr val="bg1"/>
            </a:solidFill>
          </p:grpSpPr>
          <p:sp>
            <p:nvSpPr>
              <p:cNvPr id="166" name="Freeform 51"/>
              <p:cNvSpPr>
                <a:spLocks/>
              </p:cNvSpPr>
              <p:nvPr/>
            </p:nvSpPr>
            <p:spPr bwMode="auto">
              <a:xfrm>
                <a:off x="2238375" y="5032375"/>
                <a:ext cx="723900" cy="1101725"/>
              </a:xfrm>
              <a:custGeom>
                <a:avLst/>
                <a:gdLst>
                  <a:gd name="T0" fmla="*/ 138 w 193"/>
                  <a:gd name="T1" fmla="*/ 0 h 294"/>
                  <a:gd name="T2" fmla="*/ 22 w 193"/>
                  <a:gd name="T3" fmla="*/ 116 h 294"/>
                  <a:gd name="T4" fmla="*/ 52 w 193"/>
                  <a:gd name="T5" fmla="*/ 294 h 294"/>
                  <a:gd name="T6" fmla="*/ 193 w 193"/>
                  <a:gd name="T7" fmla="*/ 176 h 294"/>
                  <a:gd name="T8" fmla="*/ 138 w 193"/>
                  <a:gd name="T9" fmla="*/ 0 h 294"/>
                </a:gdLst>
                <a:ahLst/>
                <a:cxnLst>
                  <a:cxn ang="0">
                    <a:pos x="T0" y="T1"/>
                  </a:cxn>
                  <a:cxn ang="0">
                    <a:pos x="T2" y="T3"/>
                  </a:cxn>
                  <a:cxn ang="0">
                    <a:pos x="T4" y="T5"/>
                  </a:cxn>
                  <a:cxn ang="0">
                    <a:pos x="T6" y="T7"/>
                  </a:cxn>
                  <a:cxn ang="0">
                    <a:pos x="T8" y="T9"/>
                  </a:cxn>
                </a:cxnLst>
                <a:rect l="0" t="0" r="r" b="b"/>
                <a:pathLst>
                  <a:path w="193" h="294">
                    <a:moveTo>
                      <a:pt x="138" y="0"/>
                    </a:moveTo>
                    <a:cubicBezTo>
                      <a:pt x="85" y="19"/>
                      <a:pt x="41" y="61"/>
                      <a:pt x="22" y="116"/>
                    </a:cubicBezTo>
                    <a:cubicBezTo>
                      <a:pt x="0" y="179"/>
                      <a:pt x="14" y="246"/>
                      <a:pt x="52" y="294"/>
                    </a:cubicBezTo>
                    <a:cubicBezTo>
                      <a:pt x="193" y="176"/>
                      <a:pt x="193" y="176"/>
                      <a:pt x="193" y="176"/>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52"/>
              <p:cNvSpPr>
                <a:spLocks/>
              </p:cNvSpPr>
              <p:nvPr/>
            </p:nvSpPr>
            <p:spPr bwMode="auto">
              <a:xfrm>
                <a:off x="2541588" y="5170488"/>
                <a:ext cx="1230313" cy="1282700"/>
              </a:xfrm>
              <a:custGeom>
                <a:avLst/>
                <a:gdLst>
                  <a:gd name="T0" fmla="*/ 268 w 328"/>
                  <a:gd name="T1" fmla="*/ 270 h 342"/>
                  <a:gd name="T2" fmla="*/ 266 w 328"/>
                  <a:gd name="T3" fmla="*/ 271 h 342"/>
                  <a:gd name="T4" fmla="*/ 254 w 328"/>
                  <a:gd name="T5" fmla="*/ 276 h 342"/>
                  <a:gd name="T6" fmla="*/ 250 w 328"/>
                  <a:gd name="T7" fmla="*/ 264 h 342"/>
                  <a:gd name="T8" fmla="*/ 247 w 328"/>
                  <a:gd name="T9" fmla="*/ 256 h 342"/>
                  <a:gd name="T10" fmla="*/ 247 w 328"/>
                  <a:gd name="T11" fmla="*/ 256 h 342"/>
                  <a:gd name="T12" fmla="*/ 242 w 328"/>
                  <a:gd name="T13" fmla="*/ 245 h 342"/>
                  <a:gd name="T14" fmla="*/ 238 w 328"/>
                  <a:gd name="T15" fmla="*/ 233 h 342"/>
                  <a:gd name="T16" fmla="*/ 233 w 328"/>
                  <a:gd name="T17" fmla="*/ 222 h 342"/>
                  <a:gd name="T18" fmla="*/ 244 w 328"/>
                  <a:gd name="T19" fmla="*/ 217 h 342"/>
                  <a:gd name="T20" fmla="*/ 247 w 328"/>
                  <a:gd name="T21" fmla="*/ 216 h 342"/>
                  <a:gd name="T22" fmla="*/ 251 w 328"/>
                  <a:gd name="T23" fmla="*/ 193 h 342"/>
                  <a:gd name="T24" fmla="*/ 290 w 328"/>
                  <a:gd name="T25" fmla="*/ 154 h 342"/>
                  <a:gd name="T26" fmla="*/ 319 w 328"/>
                  <a:gd name="T27" fmla="*/ 148 h 342"/>
                  <a:gd name="T28" fmla="*/ 322 w 328"/>
                  <a:gd name="T29" fmla="*/ 148 h 342"/>
                  <a:gd name="T30" fmla="*/ 328 w 328"/>
                  <a:gd name="T31" fmla="*/ 148 h 342"/>
                  <a:gd name="T32" fmla="*/ 246 w 328"/>
                  <a:gd name="T33" fmla="*/ 0 h 342"/>
                  <a:gd name="T34" fmla="*/ 146 w 328"/>
                  <a:gd name="T35" fmla="*/ 155 h 342"/>
                  <a:gd name="T36" fmla="*/ 146 w 328"/>
                  <a:gd name="T37" fmla="*/ 157 h 342"/>
                  <a:gd name="T38" fmla="*/ 106 w 328"/>
                  <a:gd name="T39" fmla="*/ 187 h 342"/>
                  <a:gd name="T40" fmla="*/ 0 w 328"/>
                  <a:gd name="T41" fmla="*/ 279 h 342"/>
                  <a:gd name="T42" fmla="*/ 69 w 328"/>
                  <a:gd name="T43" fmla="*/ 328 h 342"/>
                  <a:gd name="T44" fmla="*/ 105 w 328"/>
                  <a:gd name="T45" fmla="*/ 339 h 342"/>
                  <a:gd name="T46" fmla="*/ 106 w 328"/>
                  <a:gd name="T47" fmla="*/ 336 h 342"/>
                  <a:gd name="T48" fmla="*/ 112 w 328"/>
                  <a:gd name="T49" fmla="*/ 340 h 342"/>
                  <a:gd name="T50" fmla="*/ 129 w 328"/>
                  <a:gd name="T51" fmla="*/ 342 h 342"/>
                  <a:gd name="T52" fmla="*/ 100 w 328"/>
                  <a:gd name="T53" fmla="*/ 296 h 342"/>
                  <a:gd name="T54" fmla="*/ 137 w 328"/>
                  <a:gd name="T55" fmla="*/ 254 h 342"/>
                  <a:gd name="T56" fmla="*/ 138 w 328"/>
                  <a:gd name="T57" fmla="*/ 245 h 342"/>
                  <a:gd name="T58" fmla="*/ 139 w 328"/>
                  <a:gd name="T59" fmla="*/ 233 h 342"/>
                  <a:gd name="T60" fmla="*/ 151 w 328"/>
                  <a:gd name="T61" fmla="*/ 234 h 342"/>
                  <a:gd name="T62" fmla="*/ 170 w 328"/>
                  <a:gd name="T63" fmla="*/ 235 h 342"/>
                  <a:gd name="T64" fmla="*/ 182 w 328"/>
                  <a:gd name="T65" fmla="*/ 236 h 342"/>
                  <a:gd name="T66" fmla="*/ 181 w 328"/>
                  <a:gd name="T67" fmla="*/ 248 h 342"/>
                  <a:gd name="T68" fmla="*/ 180 w 328"/>
                  <a:gd name="T69" fmla="*/ 255 h 342"/>
                  <a:gd name="T70" fmla="*/ 202 w 328"/>
                  <a:gd name="T71" fmla="*/ 263 h 342"/>
                  <a:gd name="T72" fmla="*/ 210 w 328"/>
                  <a:gd name="T73" fmla="*/ 268 h 342"/>
                  <a:gd name="T74" fmla="*/ 207 w 328"/>
                  <a:gd name="T75" fmla="*/ 278 h 342"/>
                  <a:gd name="T76" fmla="*/ 200 w 328"/>
                  <a:gd name="T77" fmla="*/ 299 h 342"/>
                  <a:gd name="T78" fmla="*/ 195 w 328"/>
                  <a:gd name="T79" fmla="*/ 313 h 342"/>
                  <a:gd name="T80" fmla="*/ 183 w 328"/>
                  <a:gd name="T81" fmla="*/ 306 h 342"/>
                  <a:gd name="T82" fmla="*/ 181 w 328"/>
                  <a:gd name="T83" fmla="*/ 305 h 342"/>
                  <a:gd name="T84" fmla="*/ 159 w 328"/>
                  <a:gd name="T85" fmla="*/ 298 h 342"/>
                  <a:gd name="T86" fmla="*/ 159 w 328"/>
                  <a:gd name="T87" fmla="*/ 298 h 342"/>
                  <a:gd name="T88" fmla="*/ 170 w 328"/>
                  <a:gd name="T89" fmla="*/ 304 h 342"/>
                  <a:gd name="T90" fmla="*/ 203 w 328"/>
                  <a:gd name="T91" fmla="*/ 332 h 342"/>
                  <a:gd name="T92" fmla="*/ 279 w 328"/>
                  <a:gd name="T93" fmla="*/ 281 h 342"/>
                  <a:gd name="T94" fmla="*/ 268 w 328"/>
                  <a:gd name="T95" fmla="*/ 27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8" h="342">
                    <a:moveTo>
                      <a:pt x="268" y="270"/>
                    </a:moveTo>
                    <a:cubicBezTo>
                      <a:pt x="266" y="271"/>
                      <a:pt x="266" y="271"/>
                      <a:pt x="266" y="271"/>
                    </a:cubicBezTo>
                    <a:cubicBezTo>
                      <a:pt x="254" y="276"/>
                      <a:pt x="254" y="276"/>
                      <a:pt x="254" y="276"/>
                    </a:cubicBezTo>
                    <a:cubicBezTo>
                      <a:pt x="250" y="264"/>
                      <a:pt x="250" y="264"/>
                      <a:pt x="250" y="264"/>
                    </a:cubicBezTo>
                    <a:cubicBezTo>
                      <a:pt x="247" y="256"/>
                      <a:pt x="247" y="256"/>
                      <a:pt x="247" y="256"/>
                    </a:cubicBezTo>
                    <a:cubicBezTo>
                      <a:pt x="247" y="256"/>
                      <a:pt x="247" y="256"/>
                      <a:pt x="247" y="256"/>
                    </a:cubicBezTo>
                    <a:cubicBezTo>
                      <a:pt x="242" y="245"/>
                      <a:pt x="242" y="245"/>
                      <a:pt x="242" y="245"/>
                    </a:cubicBezTo>
                    <a:cubicBezTo>
                      <a:pt x="238" y="233"/>
                      <a:pt x="238" y="233"/>
                      <a:pt x="238" y="233"/>
                    </a:cubicBezTo>
                    <a:cubicBezTo>
                      <a:pt x="233" y="222"/>
                      <a:pt x="233" y="222"/>
                      <a:pt x="233" y="222"/>
                    </a:cubicBezTo>
                    <a:cubicBezTo>
                      <a:pt x="244" y="217"/>
                      <a:pt x="244" y="217"/>
                      <a:pt x="244" y="217"/>
                    </a:cubicBezTo>
                    <a:cubicBezTo>
                      <a:pt x="247" y="216"/>
                      <a:pt x="247" y="216"/>
                      <a:pt x="247" y="216"/>
                    </a:cubicBezTo>
                    <a:cubicBezTo>
                      <a:pt x="247" y="208"/>
                      <a:pt x="249" y="200"/>
                      <a:pt x="251" y="193"/>
                    </a:cubicBezTo>
                    <a:cubicBezTo>
                      <a:pt x="258" y="175"/>
                      <a:pt x="272" y="161"/>
                      <a:pt x="290" y="154"/>
                    </a:cubicBezTo>
                    <a:cubicBezTo>
                      <a:pt x="299" y="150"/>
                      <a:pt x="310" y="148"/>
                      <a:pt x="319" y="148"/>
                    </a:cubicBezTo>
                    <a:cubicBezTo>
                      <a:pt x="320" y="148"/>
                      <a:pt x="321" y="148"/>
                      <a:pt x="322" y="148"/>
                    </a:cubicBezTo>
                    <a:cubicBezTo>
                      <a:pt x="328" y="148"/>
                      <a:pt x="328" y="148"/>
                      <a:pt x="328" y="148"/>
                    </a:cubicBezTo>
                    <a:cubicBezTo>
                      <a:pt x="326" y="89"/>
                      <a:pt x="296" y="34"/>
                      <a:pt x="246" y="0"/>
                    </a:cubicBezTo>
                    <a:cubicBezTo>
                      <a:pt x="146" y="155"/>
                      <a:pt x="146" y="155"/>
                      <a:pt x="146" y="155"/>
                    </a:cubicBezTo>
                    <a:cubicBezTo>
                      <a:pt x="146" y="157"/>
                      <a:pt x="146" y="157"/>
                      <a:pt x="146" y="157"/>
                    </a:cubicBezTo>
                    <a:cubicBezTo>
                      <a:pt x="106" y="187"/>
                      <a:pt x="106" y="187"/>
                      <a:pt x="106" y="187"/>
                    </a:cubicBezTo>
                    <a:cubicBezTo>
                      <a:pt x="0" y="279"/>
                      <a:pt x="0" y="279"/>
                      <a:pt x="0" y="279"/>
                    </a:cubicBezTo>
                    <a:cubicBezTo>
                      <a:pt x="18" y="300"/>
                      <a:pt x="42" y="317"/>
                      <a:pt x="69" y="328"/>
                    </a:cubicBezTo>
                    <a:cubicBezTo>
                      <a:pt x="81" y="333"/>
                      <a:pt x="93" y="336"/>
                      <a:pt x="105" y="339"/>
                    </a:cubicBezTo>
                    <a:cubicBezTo>
                      <a:pt x="106" y="336"/>
                      <a:pt x="106" y="336"/>
                      <a:pt x="106" y="336"/>
                    </a:cubicBezTo>
                    <a:cubicBezTo>
                      <a:pt x="112" y="340"/>
                      <a:pt x="112" y="340"/>
                      <a:pt x="112" y="340"/>
                    </a:cubicBezTo>
                    <a:cubicBezTo>
                      <a:pt x="117" y="341"/>
                      <a:pt x="123" y="341"/>
                      <a:pt x="129" y="342"/>
                    </a:cubicBezTo>
                    <a:cubicBezTo>
                      <a:pt x="113" y="333"/>
                      <a:pt x="98" y="320"/>
                      <a:pt x="100" y="296"/>
                    </a:cubicBezTo>
                    <a:cubicBezTo>
                      <a:pt x="101" y="276"/>
                      <a:pt x="116" y="260"/>
                      <a:pt x="137" y="254"/>
                    </a:cubicBezTo>
                    <a:cubicBezTo>
                      <a:pt x="138" y="245"/>
                      <a:pt x="138" y="245"/>
                      <a:pt x="138" y="245"/>
                    </a:cubicBezTo>
                    <a:cubicBezTo>
                      <a:pt x="139" y="233"/>
                      <a:pt x="139" y="233"/>
                      <a:pt x="139" y="233"/>
                    </a:cubicBezTo>
                    <a:cubicBezTo>
                      <a:pt x="151" y="234"/>
                      <a:pt x="151" y="234"/>
                      <a:pt x="151" y="234"/>
                    </a:cubicBezTo>
                    <a:cubicBezTo>
                      <a:pt x="170" y="235"/>
                      <a:pt x="170" y="235"/>
                      <a:pt x="170" y="235"/>
                    </a:cubicBezTo>
                    <a:cubicBezTo>
                      <a:pt x="182" y="236"/>
                      <a:pt x="182" y="236"/>
                      <a:pt x="182" y="236"/>
                    </a:cubicBezTo>
                    <a:cubicBezTo>
                      <a:pt x="181" y="248"/>
                      <a:pt x="181" y="248"/>
                      <a:pt x="181" y="248"/>
                    </a:cubicBezTo>
                    <a:cubicBezTo>
                      <a:pt x="180" y="255"/>
                      <a:pt x="180" y="255"/>
                      <a:pt x="180" y="255"/>
                    </a:cubicBezTo>
                    <a:cubicBezTo>
                      <a:pt x="189" y="257"/>
                      <a:pt x="196" y="260"/>
                      <a:pt x="202" y="263"/>
                    </a:cubicBezTo>
                    <a:cubicBezTo>
                      <a:pt x="210" y="268"/>
                      <a:pt x="210" y="268"/>
                      <a:pt x="210" y="268"/>
                    </a:cubicBezTo>
                    <a:cubicBezTo>
                      <a:pt x="207" y="278"/>
                      <a:pt x="207" y="278"/>
                      <a:pt x="207" y="278"/>
                    </a:cubicBezTo>
                    <a:cubicBezTo>
                      <a:pt x="200" y="299"/>
                      <a:pt x="200" y="299"/>
                      <a:pt x="200" y="299"/>
                    </a:cubicBezTo>
                    <a:cubicBezTo>
                      <a:pt x="195" y="313"/>
                      <a:pt x="195" y="313"/>
                      <a:pt x="195" y="313"/>
                    </a:cubicBezTo>
                    <a:cubicBezTo>
                      <a:pt x="183" y="306"/>
                      <a:pt x="183" y="306"/>
                      <a:pt x="183" y="306"/>
                    </a:cubicBezTo>
                    <a:cubicBezTo>
                      <a:pt x="181" y="305"/>
                      <a:pt x="181" y="305"/>
                      <a:pt x="181" y="305"/>
                    </a:cubicBezTo>
                    <a:cubicBezTo>
                      <a:pt x="176" y="303"/>
                      <a:pt x="170" y="299"/>
                      <a:pt x="159" y="298"/>
                    </a:cubicBezTo>
                    <a:cubicBezTo>
                      <a:pt x="159" y="298"/>
                      <a:pt x="159" y="298"/>
                      <a:pt x="159" y="298"/>
                    </a:cubicBezTo>
                    <a:cubicBezTo>
                      <a:pt x="161" y="300"/>
                      <a:pt x="164" y="302"/>
                      <a:pt x="170" y="304"/>
                    </a:cubicBezTo>
                    <a:cubicBezTo>
                      <a:pt x="182" y="310"/>
                      <a:pt x="196" y="318"/>
                      <a:pt x="203" y="332"/>
                    </a:cubicBezTo>
                    <a:cubicBezTo>
                      <a:pt x="232" y="321"/>
                      <a:pt x="258" y="304"/>
                      <a:pt x="279" y="281"/>
                    </a:cubicBezTo>
                    <a:cubicBezTo>
                      <a:pt x="275" y="278"/>
                      <a:pt x="271" y="275"/>
                      <a:pt x="268"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53"/>
              <p:cNvSpPr>
                <a:spLocks/>
              </p:cNvSpPr>
              <p:nvPr/>
            </p:nvSpPr>
            <p:spPr bwMode="auto">
              <a:xfrm>
                <a:off x="2924175" y="4911725"/>
                <a:ext cx="492125" cy="657225"/>
              </a:xfrm>
              <a:custGeom>
                <a:avLst/>
                <a:gdLst>
                  <a:gd name="T0" fmla="*/ 36 w 131"/>
                  <a:gd name="T1" fmla="*/ 175 h 175"/>
                  <a:gd name="T2" fmla="*/ 131 w 131"/>
                  <a:gd name="T3" fmla="*/ 27 h 175"/>
                  <a:gd name="T4" fmla="*/ 105 w 131"/>
                  <a:gd name="T5" fmla="*/ 14 h 175"/>
                  <a:gd name="T6" fmla="*/ 34 w 131"/>
                  <a:gd name="T7" fmla="*/ 0 h 175"/>
                  <a:gd name="T8" fmla="*/ 0 w 131"/>
                  <a:gd name="T9" fmla="*/ 3 h 175"/>
                  <a:gd name="T10" fmla="*/ 31 w 131"/>
                  <a:gd name="T11" fmla="*/ 155 h 175"/>
                  <a:gd name="T12" fmla="*/ 36 w 131"/>
                  <a:gd name="T13" fmla="*/ 175 h 175"/>
                </a:gdLst>
                <a:ahLst/>
                <a:cxnLst>
                  <a:cxn ang="0">
                    <a:pos x="T0" y="T1"/>
                  </a:cxn>
                  <a:cxn ang="0">
                    <a:pos x="T2" y="T3"/>
                  </a:cxn>
                  <a:cxn ang="0">
                    <a:pos x="T4" y="T5"/>
                  </a:cxn>
                  <a:cxn ang="0">
                    <a:pos x="T6" y="T7"/>
                  </a:cxn>
                  <a:cxn ang="0">
                    <a:pos x="T8" y="T9"/>
                  </a:cxn>
                  <a:cxn ang="0">
                    <a:pos x="T10" y="T11"/>
                  </a:cxn>
                  <a:cxn ang="0">
                    <a:pos x="T12" y="T13"/>
                  </a:cxn>
                </a:cxnLst>
                <a:rect l="0" t="0" r="r" b="b"/>
                <a:pathLst>
                  <a:path w="131" h="175">
                    <a:moveTo>
                      <a:pt x="36" y="175"/>
                    </a:moveTo>
                    <a:cubicBezTo>
                      <a:pt x="131" y="27"/>
                      <a:pt x="131" y="27"/>
                      <a:pt x="131" y="27"/>
                    </a:cubicBezTo>
                    <a:cubicBezTo>
                      <a:pt x="123" y="22"/>
                      <a:pt x="114" y="18"/>
                      <a:pt x="105" y="14"/>
                    </a:cubicBezTo>
                    <a:cubicBezTo>
                      <a:pt x="82" y="5"/>
                      <a:pt x="58" y="0"/>
                      <a:pt x="34" y="0"/>
                    </a:cubicBezTo>
                    <a:cubicBezTo>
                      <a:pt x="22" y="0"/>
                      <a:pt x="11" y="1"/>
                      <a:pt x="0" y="3"/>
                    </a:cubicBezTo>
                    <a:cubicBezTo>
                      <a:pt x="31" y="155"/>
                      <a:pt x="31" y="155"/>
                      <a:pt x="31" y="155"/>
                    </a:cubicBezTo>
                    <a:lnTo>
                      <a:pt x="36"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54"/>
              <p:cNvSpPr>
                <a:spLocks/>
              </p:cNvSpPr>
              <p:nvPr/>
            </p:nvSpPr>
            <p:spPr bwMode="auto">
              <a:xfrm>
                <a:off x="2932113" y="6092825"/>
                <a:ext cx="344488" cy="611188"/>
              </a:xfrm>
              <a:custGeom>
                <a:avLst/>
                <a:gdLst>
                  <a:gd name="T0" fmla="*/ 61 w 92"/>
                  <a:gd name="T1" fmla="*/ 69 h 163"/>
                  <a:gd name="T2" fmla="*/ 38 w 92"/>
                  <a:gd name="T3" fmla="*/ 50 h 163"/>
                  <a:gd name="T4" fmla="*/ 39 w 92"/>
                  <a:gd name="T5" fmla="*/ 48 h 163"/>
                  <a:gd name="T6" fmla="*/ 39 w 92"/>
                  <a:gd name="T7" fmla="*/ 48 h 163"/>
                  <a:gd name="T8" fmla="*/ 39 w 92"/>
                  <a:gd name="T9" fmla="*/ 46 h 163"/>
                  <a:gd name="T10" fmla="*/ 40 w 92"/>
                  <a:gd name="T11" fmla="*/ 46 h 163"/>
                  <a:gd name="T12" fmla="*/ 41 w 92"/>
                  <a:gd name="T13" fmla="*/ 45 h 163"/>
                  <a:gd name="T14" fmla="*/ 41 w 92"/>
                  <a:gd name="T15" fmla="*/ 44 h 163"/>
                  <a:gd name="T16" fmla="*/ 42 w 92"/>
                  <a:gd name="T17" fmla="*/ 43 h 163"/>
                  <a:gd name="T18" fmla="*/ 43 w 92"/>
                  <a:gd name="T19" fmla="*/ 43 h 163"/>
                  <a:gd name="T20" fmla="*/ 45 w 92"/>
                  <a:gd name="T21" fmla="*/ 42 h 163"/>
                  <a:gd name="T22" fmla="*/ 46 w 92"/>
                  <a:gd name="T23" fmla="*/ 41 h 163"/>
                  <a:gd name="T24" fmla="*/ 47 w 92"/>
                  <a:gd name="T25" fmla="*/ 41 h 163"/>
                  <a:gd name="T26" fmla="*/ 49 w 92"/>
                  <a:gd name="T27" fmla="*/ 41 h 163"/>
                  <a:gd name="T28" fmla="*/ 51 w 92"/>
                  <a:gd name="T29" fmla="*/ 40 h 163"/>
                  <a:gd name="T30" fmla="*/ 52 w 92"/>
                  <a:gd name="T31" fmla="*/ 40 h 163"/>
                  <a:gd name="T32" fmla="*/ 53 w 92"/>
                  <a:gd name="T33" fmla="*/ 40 h 163"/>
                  <a:gd name="T34" fmla="*/ 56 w 92"/>
                  <a:gd name="T35" fmla="*/ 40 h 163"/>
                  <a:gd name="T36" fmla="*/ 84 w 92"/>
                  <a:gd name="T37" fmla="*/ 49 h 163"/>
                  <a:gd name="T38" fmla="*/ 92 w 92"/>
                  <a:gd name="T39" fmla="*/ 28 h 163"/>
                  <a:gd name="T40" fmla="*/ 64 w 92"/>
                  <a:gd name="T41" fmla="*/ 19 h 163"/>
                  <a:gd name="T42" fmla="*/ 65 w 92"/>
                  <a:gd name="T43" fmla="*/ 1 h 163"/>
                  <a:gd name="T44" fmla="*/ 46 w 92"/>
                  <a:gd name="T45" fmla="*/ 0 h 163"/>
                  <a:gd name="T46" fmla="*/ 44 w 92"/>
                  <a:gd name="T47" fmla="*/ 19 h 163"/>
                  <a:gd name="T48" fmla="*/ 8 w 92"/>
                  <a:gd name="T49" fmla="*/ 51 h 163"/>
                  <a:gd name="T50" fmla="*/ 40 w 92"/>
                  <a:gd name="T51" fmla="*/ 90 h 163"/>
                  <a:gd name="T52" fmla="*/ 60 w 92"/>
                  <a:gd name="T53" fmla="*/ 109 h 163"/>
                  <a:gd name="T54" fmla="*/ 59 w 92"/>
                  <a:gd name="T55" fmla="*/ 112 h 163"/>
                  <a:gd name="T56" fmla="*/ 59 w 92"/>
                  <a:gd name="T57" fmla="*/ 112 h 163"/>
                  <a:gd name="T58" fmla="*/ 58 w 92"/>
                  <a:gd name="T59" fmla="*/ 114 h 163"/>
                  <a:gd name="T60" fmla="*/ 58 w 92"/>
                  <a:gd name="T61" fmla="*/ 115 h 163"/>
                  <a:gd name="T62" fmla="*/ 57 w 92"/>
                  <a:gd name="T63" fmla="*/ 116 h 163"/>
                  <a:gd name="T64" fmla="*/ 56 w 92"/>
                  <a:gd name="T65" fmla="*/ 117 h 163"/>
                  <a:gd name="T66" fmla="*/ 54 w 92"/>
                  <a:gd name="T67" fmla="*/ 117 h 163"/>
                  <a:gd name="T68" fmla="*/ 53 w 92"/>
                  <a:gd name="T69" fmla="*/ 118 h 163"/>
                  <a:gd name="T70" fmla="*/ 52 w 92"/>
                  <a:gd name="T71" fmla="*/ 119 h 163"/>
                  <a:gd name="T72" fmla="*/ 51 w 92"/>
                  <a:gd name="T73" fmla="*/ 119 h 163"/>
                  <a:gd name="T74" fmla="*/ 49 w 92"/>
                  <a:gd name="T75" fmla="*/ 119 h 163"/>
                  <a:gd name="T76" fmla="*/ 47 w 92"/>
                  <a:gd name="T77" fmla="*/ 120 h 163"/>
                  <a:gd name="T78" fmla="*/ 45 w 92"/>
                  <a:gd name="T79" fmla="*/ 120 h 163"/>
                  <a:gd name="T80" fmla="*/ 44 w 92"/>
                  <a:gd name="T81" fmla="*/ 120 h 163"/>
                  <a:gd name="T82" fmla="*/ 43 w 92"/>
                  <a:gd name="T83" fmla="*/ 120 h 163"/>
                  <a:gd name="T84" fmla="*/ 40 w 92"/>
                  <a:gd name="T85" fmla="*/ 120 h 163"/>
                  <a:gd name="T86" fmla="*/ 8 w 92"/>
                  <a:gd name="T87" fmla="*/ 108 h 163"/>
                  <a:gd name="T88" fmla="*/ 0 w 92"/>
                  <a:gd name="T89" fmla="*/ 131 h 163"/>
                  <a:gd name="T90" fmla="*/ 33 w 92"/>
                  <a:gd name="T91" fmla="*/ 142 h 163"/>
                  <a:gd name="T92" fmla="*/ 32 w 92"/>
                  <a:gd name="T93" fmla="*/ 161 h 163"/>
                  <a:gd name="T94" fmla="*/ 51 w 92"/>
                  <a:gd name="T95" fmla="*/ 163 h 163"/>
                  <a:gd name="T96" fmla="*/ 53 w 92"/>
                  <a:gd name="T97" fmla="*/ 143 h 163"/>
                  <a:gd name="T98" fmla="*/ 91 w 92"/>
                  <a:gd name="T99" fmla="*/ 109 h 163"/>
                  <a:gd name="T100" fmla="*/ 61 w 92"/>
                  <a:gd name="T101" fmla="*/ 6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163">
                    <a:moveTo>
                      <a:pt x="61" y="69"/>
                    </a:moveTo>
                    <a:cubicBezTo>
                      <a:pt x="44" y="61"/>
                      <a:pt x="38" y="57"/>
                      <a:pt x="38" y="50"/>
                    </a:cubicBezTo>
                    <a:cubicBezTo>
                      <a:pt x="38" y="49"/>
                      <a:pt x="39" y="49"/>
                      <a:pt x="39" y="48"/>
                    </a:cubicBezTo>
                    <a:cubicBezTo>
                      <a:pt x="39" y="48"/>
                      <a:pt x="39" y="48"/>
                      <a:pt x="39" y="48"/>
                    </a:cubicBezTo>
                    <a:cubicBezTo>
                      <a:pt x="39" y="47"/>
                      <a:pt x="39" y="47"/>
                      <a:pt x="39" y="46"/>
                    </a:cubicBezTo>
                    <a:cubicBezTo>
                      <a:pt x="40" y="46"/>
                      <a:pt x="40" y="46"/>
                      <a:pt x="40" y="46"/>
                    </a:cubicBezTo>
                    <a:cubicBezTo>
                      <a:pt x="40" y="45"/>
                      <a:pt x="40" y="45"/>
                      <a:pt x="41" y="45"/>
                    </a:cubicBezTo>
                    <a:cubicBezTo>
                      <a:pt x="41" y="44"/>
                      <a:pt x="41" y="44"/>
                      <a:pt x="41" y="44"/>
                    </a:cubicBezTo>
                    <a:cubicBezTo>
                      <a:pt x="42" y="44"/>
                      <a:pt x="42" y="43"/>
                      <a:pt x="42" y="43"/>
                    </a:cubicBezTo>
                    <a:cubicBezTo>
                      <a:pt x="43" y="43"/>
                      <a:pt x="43" y="43"/>
                      <a:pt x="43" y="43"/>
                    </a:cubicBezTo>
                    <a:cubicBezTo>
                      <a:pt x="44" y="42"/>
                      <a:pt x="44" y="42"/>
                      <a:pt x="45" y="42"/>
                    </a:cubicBezTo>
                    <a:cubicBezTo>
                      <a:pt x="45" y="42"/>
                      <a:pt x="45" y="42"/>
                      <a:pt x="46" y="41"/>
                    </a:cubicBezTo>
                    <a:cubicBezTo>
                      <a:pt x="46" y="41"/>
                      <a:pt x="47" y="41"/>
                      <a:pt x="47" y="41"/>
                    </a:cubicBezTo>
                    <a:cubicBezTo>
                      <a:pt x="48" y="41"/>
                      <a:pt x="48" y="41"/>
                      <a:pt x="49" y="41"/>
                    </a:cubicBezTo>
                    <a:cubicBezTo>
                      <a:pt x="49" y="41"/>
                      <a:pt x="50" y="41"/>
                      <a:pt x="51" y="40"/>
                    </a:cubicBezTo>
                    <a:cubicBezTo>
                      <a:pt x="51" y="40"/>
                      <a:pt x="52" y="40"/>
                      <a:pt x="52" y="40"/>
                    </a:cubicBezTo>
                    <a:cubicBezTo>
                      <a:pt x="53" y="40"/>
                      <a:pt x="53" y="40"/>
                      <a:pt x="53" y="40"/>
                    </a:cubicBezTo>
                    <a:cubicBezTo>
                      <a:pt x="54" y="40"/>
                      <a:pt x="55" y="40"/>
                      <a:pt x="56" y="40"/>
                    </a:cubicBezTo>
                    <a:cubicBezTo>
                      <a:pt x="71" y="42"/>
                      <a:pt x="79" y="47"/>
                      <a:pt x="84" y="49"/>
                    </a:cubicBezTo>
                    <a:cubicBezTo>
                      <a:pt x="92" y="28"/>
                      <a:pt x="92" y="28"/>
                      <a:pt x="92" y="28"/>
                    </a:cubicBezTo>
                    <a:cubicBezTo>
                      <a:pt x="86" y="24"/>
                      <a:pt x="77" y="20"/>
                      <a:pt x="64" y="19"/>
                    </a:cubicBezTo>
                    <a:cubicBezTo>
                      <a:pt x="65" y="1"/>
                      <a:pt x="65" y="1"/>
                      <a:pt x="65" y="1"/>
                    </a:cubicBezTo>
                    <a:cubicBezTo>
                      <a:pt x="46" y="0"/>
                      <a:pt x="46" y="0"/>
                      <a:pt x="46" y="0"/>
                    </a:cubicBezTo>
                    <a:cubicBezTo>
                      <a:pt x="44" y="19"/>
                      <a:pt x="44" y="19"/>
                      <a:pt x="44" y="19"/>
                    </a:cubicBezTo>
                    <a:cubicBezTo>
                      <a:pt x="23" y="21"/>
                      <a:pt x="9" y="34"/>
                      <a:pt x="8" y="51"/>
                    </a:cubicBezTo>
                    <a:cubicBezTo>
                      <a:pt x="6" y="70"/>
                      <a:pt x="20" y="81"/>
                      <a:pt x="40" y="90"/>
                    </a:cubicBezTo>
                    <a:cubicBezTo>
                      <a:pt x="55" y="96"/>
                      <a:pt x="61" y="102"/>
                      <a:pt x="60" y="109"/>
                    </a:cubicBezTo>
                    <a:cubicBezTo>
                      <a:pt x="60" y="110"/>
                      <a:pt x="60" y="111"/>
                      <a:pt x="59" y="112"/>
                    </a:cubicBezTo>
                    <a:cubicBezTo>
                      <a:pt x="59" y="112"/>
                      <a:pt x="59" y="112"/>
                      <a:pt x="59" y="112"/>
                    </a:cubicBezTo>
                    <a:cubicBezTo>
                      <a:pt x="59" y="113"/>
                      <a:pt x="59" y="114"/>
                      <a:pt x="58" y="114"/>
                    </a:cubicBezTo>
                    <a:cubicBezTo>
                      <a:pt x="58" y="114"/>
                      <a:pt x="58" y="115"/>
                      <a:pt x="58" y="115"/>
                    </a:cubicBezTo>
                    <a:cubicBezTo>
                      <a:pt x="57" y="115"/>
                      <a:pt x="57" y="116"/>
                      <a:pt x="57" y="116"/>
                    </a:cubicBezTo>
                    <a:cubicBezTo>
                      <a:pt x="56" y="116"/>
                      <a:pt x="56" y="116"/>
                      <a:pt x="56" y="117"/>
                    </a:cubicBezTo>
                    <a:cubicBezTo>
                      <a:pt x="55" y="117"/>
                      <a:pt x="55" y="117"/>
                      <a:pt x="54" y="117"/>
                    </a:cubicBezTo>
                    <a:cubicBezTo>
                      <a:pt x="54" y="118"/>
                      <a:pt x="54" y="118"/>
                      <a:pt x="53" y="118"/>
                    </a:cubicBezTo>
                    <a:cubicBezTo>
                      <a:pt x="53" y="118"/>
                      <a:pt x="52" y="118"/>
                      <a:pt x="52" y="119"/>
                    </a:cubicBezTo>
                    <a:cubicBezTo>
                      <a:pt x="51" y="119"/>
                      <a:pt x="51" y="119"/>
                      <a:pt x="51" y="119"/>
                    </a:cubicBezTo>
                    <a:cubicBezTo>
                      <a:pt x="50" y="119"/>
                      <a:pt x="49" y="119"/>
                      <a:pt x="49" y="119"/>
                    </a:cubicBezTo>
                    <a:cubicBezTo>
                      <a:pt x="48" y="120"/>
                      <a:pt x="48" y="120"/>
                      <a:pt x="47" y="120"/>
                    </a:cubicBezTo>
                    <a:cubicBezTo>
                      <a:pt x="47" y="120"/>
                      <a:pt x="46" y="120"/>
                      <a:pt x="45" y="120"/>
                    </a:cubicBezTo>
                    <a:cubicBezTo>
                      <a:pt x="45" y="120"/>
                      <a:pt x="44" y="120"/>
                      <a:pt x="44" y="120"/>
                    </a:cubicBezTo>
                    <a:cubicBezTo>
                      <a:pt x="44" y="120"/>
                      <a:pt x="43" y="120"/>
                      <a:pt x="43" y="120"/>
                    </a:cubicBezTo>
                    <a:cubicBezTo>
                      <a:pt x="42" y="120"/>
                      <a:pt x="41" y="120"/>
                      <a:pt x="40" y="120"/>
                    </a:cubicBezTo>
                    <a:cubicBezTo>
                      <a:pt x="27" y="119"/>
                      <a:pt x="16" y="114"/>
                      <a:pt x="8" y="108"/>
                    </a:cubicBezTo>
                    <a:cubicBezTo>
                      <a:pt x="0" y="131"/>
                      <a:pt x="0" y="131"/>
                      <a:pt x="0" y="131"/>
                    </a:cubicBezTo>
                    <a:cubicBezTo>
                      <a:pt x="7" y="136"/>
                      <a:pt x="20" y="141"/>
                      <a:pt x="33" y="142"/>
                    </a:cubicBezTo>
                    <a:cubicBezTo>
                      <a:pt x="32" y="161"/>
                      <a:pt x="32" y="161"/>
                      <a:pt x="32" y="161"/>
                    </a:cubicBezTo>
                    <a:cubicBezTo>
                      <a:pt x="51" y="163"/>
                      <a:pt x="51" y="163"/>
                      <a:pt x="51" y="163"/>
                    </a:cubicBezTo>
                    <a:cubicBezTo>
                      <a:pt x="53" y="143"/>
                      <a:pt x="53" y="143"/>
                      <a:pt x="53" y="143"/>
                    </a:cubicBezTo>
                    <a:cubicBezTo>
                      <a:pt x="76" y="140"/>
                      <a:pt x="89" y="126"/>
                      <a:pt x="91" y="109"/>
                    </a:cubicBezTo>
                    <a:cubicBezTo>
                      <a:pt x="92" y="91"/>
                      <a:pt x="84" y="79"/>
                      <a:pt x="6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55"/>
              <p:cNvSpPr>
                <a:spLocks/>
              </p:cNvSpPr>
              <p:nvPr/>
            </p:nvSpPr>
            <p:spPr bwMode="auto">
              <a:xfrm>
                <a:off x="3476625" y="5770563"/>
                <a:ext cx="423863" cy="454025"/>
              </a:xfrm>
              <a:custGeom>
                <a:avLst/>
                <a:gdLst>
                  <a:gd name="T0" fmla="*/ 84 w 113"/>
                  <a:gd name="T1" fmla="*/ 95 h 121"/>
                  <a:gd name="T2" fmla="*/ 80 w 113"/>
                  <a:gd name="T3" fmla="*/ 96 h 121"/>
                  <a:gd name="T4" fmla="*/ 76 w 113"/>
                  <a:gd name="T5" fmla="*/ 97 h 121"/>
                  <a:gd name="T6" fmla="*/ 73 w 113"/>
                  <a:gd name="T7" fmla="*/ 98 h 121"/>
                  <a:gd name="T8" fmla="*/ 71 w 113"/>
                  <a:gd name="T9" fmla="*/ 98 h 121"/>
                  <a:gd name="T10" fmla="*/ 68 w 113"/>
                  <a:gd name="T11" fmla="*/ 98 h 121"/>
                  <a:gd name="T12" fmla="*/ 65 w 113"/>
                  <a:gd name="T13" fmla="*/ 97 h 121"/>
                  <a:gd name="T14" fmla="*/ 62 w 113"/>
                  <a:gd name="T15" fmla="*/ 96 h 121"/>
                  <a:gd name="T16" fmla="*/ 49 w 113"/>
                  <a:gd name="T17" fmla="*/ 86 h 121"/>
                  <a:gd name="T18" fmla="*/ 86 w 113"/>
                  <a:gd name="T19" fmla="*/ 57 h 121"/>
                  <a:gd name="T20" fmla="*/ 41 w 113"/>
                  <a:gd name="T21" fmla="*/ 72 h 121"/>
                  <a:gd name="T22" fmla="*/ 83 w 113"/>
                  <a:gd name="T23" fmla="*/ 49 h 121"/>
                  <a:gd name="T24" fmla="*/ 37 w 113"/>
                  <a:gd name="T25" fmla="*/ 54 h 121"/>
                  <a:gd name="T26" fmla="*/ 55 w 113"/>
                  <a:gd name="T27" fmla="*/ 24 h 121"/>
                  <a:gd name="T28" fmla="*/ 60 w 113"/>
                  <a:gd name="T29" fmla="*/ 22 h 121"/>
                  <a:gd name="T30" fmla="*/ 65 w 113"/>
                  <a:gd name="T31" fmla="*/ 21 h 121"/>
                  <a:gd name="T32" fmla="*/ 70 w 113"/>
                  <a:gd name="T33" fmla="*/ 21 h 121"/>
                  <a:gd name="T34" fmla="*/ 74 w 113"/>
                  <a:gd name="T35" fmla="*/ 21 h 121"/>
                  <a:gd name="T36" fmla="*/ 72 w 113"/>
                  <a:gd name="T37" fmla="*/ 0 h 121"/>
                  <a:gd name="T38" fmla="*/ 72 w 113"/>
                  <a:gd name="T39" fmla="*/ 0 h 121"/>
                  <a:gd name="T40" fmla="*/ 70 w 113"/>
                  <a:gd name="T41" fmla="*/ 0 h 121"/>
                  <a:gd name="T42" fmla="*/ 65 w 113"/>
                  <a:gd name="T43" fmla="*/ 0 h 121"/>
                  <a:gd name="T44" fmla="*/ 59 w 113"/>
                  <a:gd name="T45" fmla="*/ 1 h 121"/>
                  <a:gd name="T46" fmla="*/ 52 w 113"/>
                  <a:gd name="T47" fmla="*/ 2 h 121"/>
                  <a:gd name="T48" fmla="*/ 45 w 113"/>
                  <a:gd name="T49" fmla="*/ 5 h 121"/>
                  <a:gd name="T50" fmla="*/ 11 w 113"/>
                  <a:gd name="T51" fmla="*/ 64 h 121"/>
                  <a:gd name="T52" fmla="*/ 5 w 113"/>
                  <a:gd name="T53" fmla="*/ 80 h 121"/>
                  <a:gd name="T54" fmla="*/ 16 w 113"/>
                  <a:gd name="T55" fmla="*/ 82 h 121"/>
                  <a:gd name="T56" fmla="*/ 8 w 113"/>
                  <a:gd name="T57" fmla="*/ 88 h 121"/>
                  <a:gd name="T58" fmla="*/ 23 w 113"/>
                  <a:gd name="T59" fmla="*/ 96 h 121"/>
                  <a:gd name="T60" fmla="*/ 46 w 113"/>
                  <a:gd name="T61" fmla="*/ 116 h 121"/>
                  <a:gd name="T62" fmla="*/ 52 w 113"/>
                  <a:gd name="T63" fmla="*/ 119 h 121"/>
                  <a:gd name="T64" fmla="*/ 58 w 113"/>
                  <a:gd name="T65" fmla="*/ 120 h 121"/>
                  <a:gd name="T66" fmla="*/ 64 w 113"/>
                  <a:gd name="T67" fmla="*/ 121 h 121"/>
                  <a:gd name="T68" fmla="*/ 69 w 113"/>
                  <a:gd name="T69" fmla="*/ 121 h 121"/>
                  <a:gd name="T70" fmla="*/ 75 w 113"/>
                  <a:gd name="T71" fmla="*/ 120 h 121"/>
                  <a:gd name="T72" fmla="*/ 81 w 113"/>
                  <a:gd name="T73" fmla="*/ 119 h 121"/>
                  <a:gd name="T74" fmla="*/ 89 w 113"/>
                  <a:gd name="T75" fmla="*/ 117 h 121"/>
                  <a:gd name="T76" fmla="*/ 101 w 113"/>
                  <a:gd name="T77" fmla="*/ 8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21">
                    <a:moveTo>
                      <a:pt x="101" y="83"/>
                    </a:moveTo>
                    <a:cubicBezTo>
                      <a:pt x="98" y="86"/>
                      <a:pt x="92" y="92"/>
                      <a:pt x="84" y="95"/>
                    </a:cubicBezTo>
                    <a:cubicBezTo>
                      <a:pt x="83" y="95"/>
                      <a:pt x="82" y="96"/>
                      <a:pt x="81" y="96"/>
                    </a:cubicBezTo>
                    <a:cubicBezTo>
                      <a:pt x="80" y="96"/>
                      <a:pt x="80" y="96"/>
                      <a:pt x="80" y="96"/>
                    </a:cubicBezTo>
                    <a:cubicBezTo>
                      <a:pt x="79" y="97"/>
                      <a:pt x="78" y="97"/>
                      <a:pt x="78" y="97"/>
                    </a:cubicBezTo>
                    <a:cubicBezTo>
                      <a:pt x="77" y="97"/>
                      <a:pt x="77" y="97"/>
                      <a:pt x="76" y="97"/>
                    </a:cubicBezTo>
                    <a:cubicBezTo>
                      <a:pt x="76" y="97"/>
                      <a:pt x="75" y="97"/>
                      <a:pt x="74" y="98"/>
                    </a:cubicBezTo>
                    <a:cubicBezTo>
                      <a:pt x="74" y="98"/>
                      <a:pt x="73" y="98"/>
                      <a:pt x="73" y="98"/>
                    </a:cubicBezTo>
                    <a:cubicBezTo>
                      <a:pt x="72" y="98"/>
                      <a:pt x="72" y="98"/>
                      <a:pt x="71" y="98"/>
                    </a:cubicBezTo>
                    <a:cubicBezTo>
                      <a:pt x="71" y="98"/>
                      <a:pt x="71" y="98"/>
                      <a:pt x="71" y="98"/>
                    </a:cubicBezTo>
                    <a:cubicBezTo>
                      <a:pt x="70" y="98"/>
                      <a:pt x="70" y="98"/>
                      <a:pt x="69" y="98"/>
                    </a:cubicBezTo>
                    <a:cubicBezTo>
                      <a:pt x="69" y="98"/>
                      <a:pt x="68" y="98"/>
                      <a:pt x="68" y="98"/>
                    </a:cubicBezTo>
                    <a:cubicBezTo>
                      <a:pt x="67" y="98"/>
                      <a:pt x="67" y="97"/>
                      <a:pt x="66" y="97"/>
                    </a:cubicBezTo>
                    <a:cubicBezTo>
                      <a:pt x="66" y="97"/>
                      <a:pt x="65" y="97"/>
                      <a:pt x="65" y="97"/>
                    </a:cubicBezTo>
                    <a:cubicBezTo>
                      <a:pt x="64" y="97"/>
                      <a:pt x="64" y="97"/>
                      <a:pt x="63" y="97"/>
                    </a:cubicBezTo>
                    <a:cubicBezTo>
                      <a:pt x="63" y="96"/>
                      <a:pt x="62" y="96"/>
                      <a:pt x="62" y="96"/>
                    </a:cubicBezTo>
                    <a:cubicBezTo>
                      <a:pt x="61" y="96"/>
                      <a:pt x="60" y="95"/>
                      <a:pt x="59" y="95"/>
                    </a:cubicBezTo>
                    <a:cubicBezTo>
                      <a:pt x="56" y="93"/>
                      <a:pt x="52" y="90"/>
                      <a:pt x="49" y="86"/>
                    </a:cubicBezTo>
                    <a:cubicBezTo>
                      <a:pt x="91" y="69"/>
                      <a:pt x="91" y="69"/>
                      <a:pt x="91" y="69"/>
                    </a:cubicBezTo>
                    <a:cubicBezTo>
                      <a:pt x="86" y="57"/>
                      <a:pt x="86" y="57"/>
                      <a:pt x="86" y="57"/>
                    </a:cubicBezTo>
                    <a:cubicBezTo>
                      <a:pt x="42" y="75"/>
                      <a:pt x="42" y="75"/>
                      <a:pt x="42" y="75"/>
                    </a:cubicBezTo>
                    <a:cubicBezTo>
                      <a:pt x="42" y="74"/>
                      <a:pt x="41" y="73"/>
                      <a:pt x="41" y="72"/>
                    </a:cubicBezTo>
                    <a:cubicBezTo>
                      <a:pt x="40" y="70"/>
                      <a:pt x="40" y="68"/>
                      <a:pt x="39" y="67"/>
                    </a:cubicBezTo>
                    <a:cubicBezTo>
                      <a:pt x="83" y="49"/>
                      <a:pt x="83" y="49"/>
                      <a:pt x="83" y="49"/>
                    </a:cubicBezTo>
                    <a:cubicBezTo>
                      <a:pt x="78" y="38"/>
                      <a:pt x="78" y="38"/>
                      <a:pt x="78" y="38"/>
                    </a:cubicBezTo>
                    <a:cubicBezTo>
                      <a:pt x="37" y="54"/>
                      <a:pt x="37" y="54"/>
                      <a:pt x="37" y="54"/>
                    </a:cubicBezTo>
                    <a:cubicBezTo>
                      <a:pt x="36" y="49"/>
                      <a:pt x="37" y="45"/>
                      <a:pt x="38" y="41"/>
                    </a:cubicBezTo>
                    <a:cubicBezTo>
                      <a:pt x="41" y="33"/>
                      <a:pt x="47" y="27"/>
                      <a:pt x="55" y="24"/>
                    </a:cubicBezTo>
                    <a:cubicBezTo>
                      <a:pt x="57" y="23"/>
                      <a:pt x="58" y="23"/>
                      <a:pt x="60" y="22"/>
                    </a:cubicBezTo>
                    <a:cubicBezTo>
                      <a:pt x="60" y="22"/>
                      <a:pt x="60" y="22"/>
                      <a:pt x="60" y="22"/>
                    </a:cubicBezTo>
                    <a:cubicBezTo>
                      <a:pt x="62" y="22"/>
                      <a:pt x="63" y="22"/>
                      <a:pt x="65" y="21"/>
                    </a:cubicBezTo>
                    <a:cubicBezTo>
                      <a:pt x="65" y="21"/>
                      <a:pt x="65" y="21"/>
                      <a:pt x="65" y="21"/>
                    </a:cubicBezTo>
                    <a:cubicBezTo>
                      <a:pt x="67" y="21"/>
                      <a:pt x="68" y="21"/>
                      <a:pt x="69" y="21"/>
                    </a:cubicBezTo>
                    <a:cubicBezTo>
                      <a:pt x="69" y="21"/>
                      <a:pt x="70" y="21"/>
                      <a:pt x="70" y="21"/>
                    </a:cubicBezTo>
                    <a:cubicBezTo>
                      <a:pt x="71" y="21"/>
                      <a:pt x="72" y="21"/>
                      <a:pt x="74" y="21"/>
                    </a:cubicBezTo>
                    <a:cubicBezTo>
                      <a:pt x="74" y="21"/>
                      <a:pt x="74" y="21"/>
                      <a:pt x="74" y="21"/>
                    </a:cubicBezTo>
                    <a:cubicBezTo>
                      <a:pt x="74" y="21"/>
                      <a:pt x="75" y="21"/>
                      <a:pt x="75" y="21"/>
                    </a:cubicBezTo>
                    <a:cubicBezTo>
                      <a:pt x="72" y="0"/>
                      <a:pt x="72" y="0"/>
                      <a:pt x="72" y="0"/>
                    </a:cubicBezTo>
                    <a:cubicBezTo>
                      <a:pt x="72" y="0"/>
                      <a:pt x="72" y="0"/>
                      <a:pt x="71" y="0"/>
                    </a:cubicBezTo>
                    <a:cubicBezTo>
                      <a:pt x="72" y="0"/>
                      <a:pt x="72" y="0"/>
                      <a:pt x="72" y="0"/>
                    </a:cubicBezTo>
                    <a:cubicBezTo>
                      <a:pt x="72" y="0"/>
                      <a:pt x="71" y="0"/>
                      <a:pt x="70" y="0"/>
                    </a:cubicBezTo>
                    <a:cubicBezTo>
                      <a:pt x="70" y="0"/>
                      <a:pt x="70" y="0"/>
                      <a:pt x="70" y="0"/>
                    </a:cubicBezTo>
                    <a:cubicBezTo>
                      <a:pt x="70" y="0"/>
                      <a:pt x="70" y="0"/>
                      <a:pt x="70" y="0"/>
                    </a:cubicBezTo>
                    <a:cubicBezTo>
                      <a:pt x="68" y="0"/>
                      <a:pt x="67" y="0"/>
                      <a:pt x="65" y="0"/>
                    </a:cubicBezTo>
                    <a:cubicBezTo>
                      <a:pt x="65" y="0"/>
                      <a:pt x="65" y="0"/>
                      <a:pt x="64" y="0"/>
                    </a:cubicBezTo>
                    <a:cubicBezTo>
                      <a:pt x="63" y="0"/>
                      <a:pt x="61" y="1"/>
                      <a:pt x="59" y="1"/>
                    </a:cubicBezTo>
                    <a:cubicBezTo>
                      <a:pt x="59" y="1"/>
                      <a:pt x="58" y="1"/>
                      <a:pt x="58" y="1"/>
                    </a:cubicBezTo>
                    <a:cubicBezTo>
                      <a:pt x="56" y="1"/>
                      <a:pt x="54" y="2"/>
                      <a:pt x="52" y="2"/>
                    </a:cubicBezTo>
                    <a:cubicBezTo>
                      <a:pt x="52" y="2"/>
                      <a:pt x="52" y="2"/>
                      <a:pt x="52" y="3"/>
                    </a:cubicBezTo>
                    <a:cubicBezTo>
                      <a:pt x="49" y="3"/>
                      <a:pt x="47" y="4"/>
                      <a:pt x="45" y="5"/>
                    </a:cubicBezTo>
                    <a:cubicBezTo>
                      <a:pt x="30" y="11"/>
                      <a:pt x="19" y="22"/>
                      <a:pt x="13" y="37"/>
                    </a:cubicBezTo>
                    <a:cubicBezTo>
                      <a:pt x="11" y="45"/>
                      <a:pt x="10" y="54"/>
                      <a:pt x="11" y="64"/>
                    </a:cubicBezTo>
                    <a:cubicBezTo>
                      <a:pt x="0" y="69"/>
                      <a:pt x="0" y="69"/>
                      <a:pt x="0" y="69"/>
                    </a:cubicBezTo>
                    <a:cubicBezTo>
                      <a:pt x="5" y="80"/>
                      <a:pt x="5" y="80"/>
                      <a:pt x="5" y="80"/>
                    </a:cubicBezTo>
                    <a:cubicBezTo>
                      <a:pt x="14" y="77"/>
                      <a:pt x="14" y="77"/>
                      <a:pt x="14" y="77"/>
                    </a:cubicBezTo>
                    <a:cubicBezTo>
                      <a:pt x="15" y="78"/>
                      <a:pt x="15" y="80"/>
                      <a:pt x="16" y="82"/>
                    </a:cubicBezTo>
                    <a:cubicBezTo>
                      <a:pt x="16" y="83"/>
                      <a:pt x="16" y="84"/>
                      <a:pt x="17" y="85"/>
                    </a:cubicBezTo>
                    <a:cubicBezTo>
                      <a:pt x="8" y="88"/>
                      <a:pt x="8" y="88"/>
                      <a:pt x="8" y="88"/>
                    </a:cubicBezTo>
                    <a:cubicBezTo>
                      <a:pt x="12" y="100"/>
                      <a:pt x="12" y="100"/>
                      <a:pt x="12" y="100"/>
                    </a:cubicBezTo>
                    <a:cubicBezTo>
                      <a:pt x="23" y="96"/>
                      <a:pt x="23" y="96"/>
                      <a:pt x="23" y="96"/>
                    </a:cubicBezTo>
                    <a:cubicBezTo>
                      <a:pt x="28" y="104"/>
                      <a:pt x="34" y="110"/>
                      <a:pt x="41" y="114"/>
                    </a:cubicBezTo>
                    <a:cubicBezTo>
                      <a:pt x="43" y="115"/>
                      <a:pt x="44" y="116"/>
                      <a:pt x="46" y="116"/>
                    </a:cubicBezTo>
                    <a:cubicBezTo>
                      <a:pt x="46" y="116"/>
                      <a:pt x="46" y="117"/>
                      <a:pt x="47" y="117"/>
                    </a:cubicBezTo>
                    <a:cubicBezTo>
                      <a:pt x="48" y="117"/>
                      <a:pt x="50" y="118"/>
                      <a:pt x="52" y="119"/>
                    </a:cubicBezTo>
                    <a:cubicBezTo>
                      <a:pt x="52" y="119"/>
                      <a:pt x="52" y="119"/>
                      <a:pt x="53" y="119"/>
                    </a:cubicBezTo>
                    <a:cubicBezTo>
                      <a:pt x="54" y="119"/>
                      <a:pt x="56" y="120"/>
                      <a:pt x="58" y="120"/>
                    </a:cubicBezTo>
                    <a:cubicBezTo>
                      <a:pt x="58" y="120"/>
                      <a:pt x="58" y="120"/>
                      <a:pt x="59" y="120"/>
                    </a:cubicBezTo>
                    <a:cubicBezTo>
                      <a:pt x="60" y="121"/>
                      <a:pt x="62" y="121"/>
                      <a:pt x="64" y="121"/>
                    </a:cubicBezTo>
                    <a:cubicBezTo>
                      <a:pt x="64" y="121"/>
                      <a:pt x="64" y="121"/>
                      <a:pt x="65" y="121"/>
                    </a:cubicBezTo>
                    <a:cubicBezTo>
                      <a:pt x="66" y="121"/>
                      <a:pt x="68" y="121"/>
                      <a:pt x="69" y="121"/>
                    </a:cubicBezTo>
                    <a:cubicBezTo>
                      <a:pt x="70" y="121"/>
                      <a:pt x="71" y="121"/>
                      <a:pt x="71" y="121"/>
                    </a:cubicBezTo>
                    <a:cubicBezTo>
                      <a:pt x="73" y="121"/>
                      <a:pt x="74" y="121"/>
                      <a:pt x="75" y="120"/>
                    </a:cubicBezTo>
                    <a:cubicBezTo>
                      <a:pt x="76" y="120"/>
                      <a:pt x="77" y="120"/>
                      <a:pt x="77" y="120"/>
                    </a:cubicBezTo>
                    <a:cubicBezTo>
                      <a:pt x="79" y="120"/>
                      <a:pt x="80" y="119"/>
                      <a:pt x="81" y="119"/>
                    </a:cubicBezTo>
                    <a:cubicBezTo>
                      <a:pt x="82" y="119"/>
                      <a:pt x="83" y="119"/>
                      <a:pt x="83" y="119"/>
                    </a:cubicBezTo>
                    <a:cubicBezTo>
                      <a:pt x="85" y="118"/>
                      <a:pt x="87" y="117"/>
                      <a:pt x="89" y="117"/>
                    </a:cubicBezTo>
                    <a:cubicBezTo>
                      <a:pt x="100" y="112"/>
                      <a:pt x="108" y="106"/>
                      <a:pt x="113" y="100"/>
                    </a:cubicBezTo>
                    <a:lnTo>
                      <a:pt x="101"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73" name="Group 172"/>
          <p:cNvGrpSpPr/>
          <p:nvPr/>
        </p:nvGrpSpPr>
        <p:grpSpPr>
          <a:xfrm>
            <a:off x="368016" y="3512718"/>
            <a:ext cx="1970611" cy="654283"/>
            <a:chOff x="368016" y="3763657"/>
            <a:chExt cx="1970611" cy="654283"/>
          </a:xfrm>
        </p:grpSpPr>
        <p:grpSp>
          <p:nvGrpSpPr>
            <p:cNvPr id="174" name="Group 173"/>
            <p:cNvGrpSpPr/>
            <p:nvPr/>
          </p:nvGrpSpPr>
          <p:grpSpPr>
            <a:xfrm>
              <a:off x="910512" y="3763657"/>
              <a:ext cx="1428115" cy="654283"/>
              <a:chOff x="288924" y="1679910"/>
              <a:chExt cx="1847851" cy="654283"/>
            </a:xfrm>
          </p:grpSpPr>
          <p:sp>
            <p:nvSpPr>
              <p:cNvPr id="210" name="TextBox 209"/>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$2.8B</a:t>
                </a:r>
              </a:p>
            </p:txBody>
          </p:sp>
          <p:sp>
            <p:nvSpPr>
              <p:cNvPr id="211" name="TextBox 210"/>
              <p:cNvSpPr txBox="1"/>
              <p:nvPr/>
            </p:nvSpPr>
            <p:spPr>
              <a:xfrm>
                <a:off x="288925" y="1918695"/>
                <a:ext cx="1501776" cy="415498"/>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t>Market for MFD color toner in NA and EUR alone</a:t>
                </a:r>
              </a:p>
            </p:txBody>
          </p:sp>
        </p:grpSp>
        <p:grpSp>
          <p:nvGrpSpPr>
            <p:cNvPr id="175" name="Group 174"/>
            <p:cNvGrpSpPr/>
            <p:nvPr/>
          </p:nvGrpSpPr>
          <p:grpSpPr>
            <a:xfrm>
              <a:off x="368016" y="3839860"/>
              <a:ext cx="432412" cy="463054"/>
              <a:chOff x="368016" y="3839860"/>
              <a:chExt cx="432412" cy="463054"/>
            </a:xfrm>
          </p:grpSpPr>
          <p:sp>
            <p:nvSpPr>
              <p:cNvPr id="192" name="Freeform 9"/>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6"/>
              <p:cNvSpPr>
                <a:spLocks noEditPoints="1"/>
              </p:cNvSpPr>
              <p:nvPr/>
            </p:nvSpPr>
            <p:spPr bwMode="auto">
              <a:xfrm>
                <a:off x="368016" y="3839860"/>
                <a:ext cx="432412" cy="433897"/>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chemeClr val="bg1"/>
              </a:solidFill>
              <a:ln w="9525">
                <a:solidFill>
                  <a:schemeClr val="accent4">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7"/>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8"/>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11"/>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12"/>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13"/>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07" name="Oval 14"/>
              <p:cNvSpPr>
                <a:spLocks noChangeArrowheads="1"/>
              </p:cNvSpPr>
              <p:nvPr/>
            </p:nvSpPr>
            <p:spPr bwMode="auto">
              <a:xfrm>
                <a:off x="369005" y="4066198"/>
                <a:ext cx="236716" cy="236716"/>
              </a:xfrm>
              <a:prstGeom prst="ellipse">
                <a:avLst/>
              </a:prstGeom>
              <a:solidFill>
                <a:schemeClr val="bg1"/>
              </a:solidFill>
              <a:ln w="3175">
                <a:noFill/>
              </a:ln>
            </p:spPr>
            <p:txBody>
              <a:bodyPr vert="horz" wrap="square" lIns="91440" tIns="45720" rIns="91440" bIns="45720" numCol="1" anchor="t" anchorCtr="0" compatLnSpc="1">
                <a:prstTxWarp prst="textNoShape">
                  <a:avLst/>
                </a:prstTxWarp>
              </a:bodyPr>
              <a:lstStyle/>
              <a:p>
                <a:endParaRPr lang="en-US" dirty="0"/>
              </a:p>
            </p:txBody>
          </p:sp>
          <p:sp>
            <p:nvSpPr>
              <p:cNvPr id="208" name="Oval 15"/>
              <p:cNvSpPr>
                <a:spLocks noChangeArrowheads="1"/>
              </p:cNvSpPr>
              <p:nvPr/>
            </p:nvSpPr>
            <p:spPr bwMode="auto">
              <a:xfrm>
                <a:off x="386302" y="4083495"/>
                <a:ext cx="202123" cy="202123"/>
              </a:xfrm>
              <a:prstGeom prst="ellipse">
                <a:avLst/>
              </a:prstGeom>
              <a:solidFill>
                <a:schemeClr val="accent4">
                  <a:lumMod val="50000"/>
                </a:schemeClr>
              </a:solidFill>
              <a:ln w="9525">
                <a:solidFill>
                  <a:schemeClr val="accent4">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16"/>
              <p:cNvSpPr>
                <a:spLocks noEditPoints="1"/>
              </p:cNvSpPr>
              <p:nvPr/>
            </p:nvSpPr>
            <p:spPr bwMode="auto">
              <a:xfrm>
                <a:off x="434238" y="4092884"/>
                <a:ext cx="106250" cy="183344"/>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213" name="Rectangle 212"/>
          <p:cNvSpPr/>
          <p:nvPr>
            <p:custDataLst>
              <p:tags r:id="rId2"/>
            </p:custDataLst>
          </p:nvPr>
        </p:nvSpPr>
        <p:spPr>
          <a:xfrm>
            <a:off x="2431218" y="4905397"/>
            <a:ext cx="3124201" cy="1590179"/>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a:spcBef>
                <a:spcPts val="300"/>
              </a:spcBef>
              <a:buClr>
                <a:schemeClr val="accent5"/>
              </a:buClr>
              <a:buSzPct val="100000"/>
            </a:pPr>
            <a:r>
              <a:rPr lang="en-US" sz="900" b="1" dirty="0"/>
              <a:t>Initiatives:</a:t>
            </a:r>
          </a:p>
          <a:p>
            <a:pPr marL="177800" lvl="1" indent="-177800">
              <a:spcBef>
                <a:spcPts val="300"/>
              </a:spcBef>
              <a:buClr>
                <a:schemeClr val="accent5"/>
              </a:buClr>
              <a:buSzPct val="100000"/>
              <a:buFont typeface="Wingdings" panose="05000000000000000000" pitchFamily="2" charset="2"/>
              <a:buChar char="§"/>
            </a:pPr>
            <a:r>
              <a:rPr lang="en-US" sz="900" dirty="0"/>
              <a:t>Continue color awareness campaigns</a:t>
            </a:r>
          </a:p>
          <a:p>
            <a:pPr marL="177800" lvl="1" indent="-177800">
              <a:spcBef>
                <a:spcPts val="300"/>
              </a:spcBef>
              <a:buClr>
                <a:schemeClr val="accent5"/>
              </a:buClr>
              <a:buSzPct val="100000"/>
              <a:buFont typeface="Wingdings" panose="05000000000000000000" pitchFamily="2" charset="2"/>
              <a:buChar char="§"/>
            </a:pPr>
            <a:r>
              <a:rPr lang="en-US" sz="900" dirty="0"/>
              <a:t>Generate technical performance reports and customer informational bulletins</a:t>
            </a:r>
          </a:p>
          <a:p>
            <a:pPr marL="177800" lvl="1" indent="-177800">
              <a:spcBef>
                <a:spcPts val="300"/>
              </a:spcBef>
              <a:buClr>
                <a:schemeClr val="accent5"/>
              </a:buClr>
              <a:buSzPct val="100000"/>
              <a:buFont typeface="Wingdings" panose="05000000000000000000" pitchFamily="2" charset="2"/>
              <a:buChar char="§"/>
            </a:pPr>
            <a:r>
              <a:rPr lang="en-US" sz="900" dirty="0"/>
              <a:t>Communicate across multiple platforms (social media, trade publications, broadcast e-mail campaigns, technical white papers, etc.)</a:t>
            </a:r>
          </a:p>
          <a:p>
            <a:pPr marL="177800" lvl="1" indent="-177800">
              <a:spcBef>
                <a:spcPts val="300"/>
              </a:spcBef>
              <a:buClr>
                <a:schemeClr val="accent5"/>
              </a:buClr>
              <a:buSzPct val="100000"/>
              <a:buFont typeface="Wingdings" panose="05000000000000000000" pitchFamily="2" charset="2"/>
              <a:buChar char="§"/>
            </a:pPr>
            <a:r>
              <a:rPr lang="en-US" sz="900" dirty="0"/>
              <a:t>Launch new marketing calendars as part of planned color communication strategy (BU and Corporate)</a:t>
            </a:r>
          </a:p>
          <a:p>
            <a:pPr marL="177800" indent="-177800">
              <a:spcBef>
                <a:spcPts val="400"/>
              </a:spcBef>
              <a:buClr>
                <a:schemeClr val="accent5"/>
              </a:buClr>
              <a:buSzPct val="100000"/>
              <a:buFont typeface="Wingdings" panose="05000000000000000000" pitchFamily="2" charset="2"/>
              <a:buChar char="§"/>
            </a:pPr>
            <a:endParaRPr lang="en-US" sz="900" dirty="0"/>
          </a:p>
        </p:txBody>
      </p:sp>
      <p:grpSp>
        <p:nvGrpSpPr>
          <p:cNvPr id="248" name="Group 247"/>
          <p:cNvGrpSpPr/>
          <p:nvPr/>
        </p:nvGrpSpPr>
        <p:grpSpPr>
          <a:xfrm>
            <a:off x="2422845" y="3154680"/>
            <a:ext cx="3124201" cy="1730931"/>
            <a:chOff x="2422845" y="2768371"/>
            <a:chExt cx="3124201" cy="1943268"/>
          </a:xfrm>
        </p:grpSpPr>
        <p:graphicFrame>
          <p:nvGraphicFramePr>
            <p:cNvPr id="249" name="TextBox 3"/>
            <p:cNvGraphicFramePr/>
            <p:nvPr>
              <p:custDataLst>
                <p:tags r:id="rId6"/>
              </p:custDataLst>
              <p:extLst>
                <p:ext uri="{D42A27DB-BD31-4B8C-83A1-F6EECF244321}">
                  <p14:modId xmlns:p14="http://schemas.microsoft.com/office/powerpoint/2010/main" val="3276788047"/>
                </p:ext>
              </p:extLst>
            </p:nvPr>
          </p:nvGraphicFramePr>
          <p:xfrm>
            <a:off x="2422845" y="2768371"/>
            <a:ext cx="3124201" cy="1901528"/>
          </p:xfrm>
          <a:graphic>
            <a:graphicData uri="http://schemas.openxmlformats.org/drawingml/2006/chart">
              <c:chart xmlns:c="http://schemas.openxmlformats.org/drawingml/2006/chart" xmlns:r="http://schemas.openxmlformats.org/officeDocument/2006/relationships" r:id="rId8"/>
            </a:graphicData>
          </a:graphic>
        </p:graphicFrame>
        <p:grpSp>
          <p:nvGrpSpPr>
            <p:cNvPr id="250" name="Group 249"/>
            <p:cNvGrpSpPr/>
            <p:nvPr/>
          </p:nvGrpSpPr>
          <p:grpSpPr>
            <a:xfrm>
              <a:off x="2582959" y="4412111"/>
              <a:ext cx="2930715" cy="299528"/>
              <a:chOff x="6156651" y="3180596"/>
              <a:chExt cx="2724147" cy="299528"/>
            </a:xfrm>
          </p:grpSpPr>
          <p:grpSp>
            <p:nvGrpSpPr>
              <p:cNvPr id="251" name="Group 250"/>
              <p:cNvGrpSpPr/>
              <p:nvPr/>
            </p:nvGrpSpPr>
            <p:grpSpPr>
              <a:xfrm>
                <a:off x="6156651" y="3180596"/>
                <a:ext cx="685799" cy="299528"/>
                <a:chOff x="2727961" y="3174209"/>
                <a:chExt cx="754378" cy="299528"/>
              </a:xfrm>
            </p:grpSpPr>
            <p:sp>
              <p:nvSpPr>
                <p:cNvPr id="267" name="Right Brace 266"/>
                <p:cNvSpPr/>
                <p:nvPr/>
              </p:nvSpPr>
              <p:spPr>
                <a:xfrm rot="5400000">
                  <a:off x="3034903" y="2901555"/>
                  <a:ext cx="140492" cy="685800"/>
                </a:xfrm>
                <a:prstGeom prst="rightBrace">
                  <a:avLst>
                    <a:gd name="adj1" fmla="val 8332"/>
                    <a:gd name="adj2" fmla="val 50165"/>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8" name="TextBox 267"/>
                <p:cNvSpPr txBox="1"/>
                <p:nvPr/>
              </p:nvSpPr>
              <p:spPr>
                <a:xfrm>
                  <a:off x="2727961" y="3352800"/>
                  <a:ext cx="754378" cy="120937"/>
                </a:xfrm>
                <a:prstGeom prst="rect">
                  <a:avLst/>
                </a:prstGeom>
                <a:noFill/>
              </p:spPr>
              <p:txBody>
                <a:bodyPr wrap="square" lIns="0" tIns="0" rIns="0" bIns="0" rtlCol="0">
                  <a:spAutoFit/>
                </a:bodyPr>
                <a:lstStyle/>
                <a:p>
                  <a:pPr algn="ctr"/>
                  <a:r>
                    <a:rPr lang="en-US" sz="700" dirty="0"/>
                    <a:t>NA MFD Color</a:t>
                  </a:r>
                </a:p>
              </p:txBody>
            </p:sp>
          </p:grpSp>
          <p:grpSp>
            <p:nvGrpSpPr>
              <p:cNvPr id="252" name="Group 251"/>
              <p:cNvGrpSpPr/>
              <p:nvPr/>
            </p:nvGrpSpPr>
            <p:grpSpPr>
              <a:xfrm>
                <a:off x="8194999" y="3180596"/>
                <a:ext cx="685799" cy="293141"/>
                <a:chOff x="2762250" y="3180596"/>
                <a:chExt cx="685799" cy="293141"/>
              </a:xfrm>
            </p:grpSpPr>
            <p:sp>
              <p:nvSpPr>
                <p:cNvPr id="265" name="Right Brace 264"/>
                <p:cNvSpPr/>
                <p:nvPr/>
              </p:nvSpPr>
              <p:spPr>
                <a:xfrm rot="5400000">
                  <a:off x="3041289" y="2932728"/>
                  <a:ext cx="127720" cy="623455"/>
                </a:xfrm>
                <a:prstGeom prst="rightBrace">
                  <a:avLst>
                    <a:gd name="adj1" fmla="val 8332"/>
                    <a:gd name="adj2" fmla="val 50165"/>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6" name="TextBox 265"/>
                <p:cNvSpPr txBox="1"/>
                <p:nvPr/>
              </p:nvSpPr>
              <p:spPr>
                <a:xfrm>
                  <a:off x="2762250" y="3352800"/>
                  <a:ext cx="685799" cy="120937"/>
                </a:xfrm>
                <a:prstGeom prst="rect">
                  <a:avLst/>
                </a:prstGeom>
                <a:noFill/>
              </p:spPr>
              <p:txBody>
                <a:bodyPr wrap="square" lIns="0" tIns="0" rIns="0" bIns="0" rtlCol="0">
                  <a:spAutoFit/>
                </a:bodyPr>
                <a:lstStyle/>
                <a:p>
                  <a:pPr algn="ctr"/>
                  <a:r>
                    <a:rPr lang="en-US" sz="700" dirty="0"/>
                    <a:t>EUR MFD Mono</a:t>
                  </a:r>
                </a:p>
              </p:txBody>
            </p:sp>
          </p:grpSp>
          <p:grpSp>
            <p:nvGrpSpPr>
              <p:cNvPr id="259" name="Group 258"/>
              <p:cNvGrpSpPr/>
              <p:nvPr/>
            </p:nvGrpSpPr>
            <p:grpSpPr>
              <a:xfrm>
                <a:off x="6836099" y="3180596"/>
                <a:ext cx="685799" cy="293141"/>
                <a:chOff x="2762250" y="3180596"/>
                <a:chExt cx="685799" cy="293141"/>
              </a:xfrm>
            </p:grpSpPr>
            <p:sp>
              <p:nvSpPr>
                <p:cNvPr id="263" name="Right Brace 262"/>
                <p:cNvSpPr/>
                <p:nvPr/>
              </p:nvSpPr>
              <p:spPr>
                <a:xfrm rot="5400000">
                  <a:off x="3041289" y="2932728"/>
                  <a:ext cx="127720" cy="623455"/>
                </a:xfrm>
                <a:prstGeom prst="rightBrace">
                  <a:avLst>
                    <a:gd name="adj1" fmla="val 8332"/>
                    <a:gd name="adj2" fmla="val 50165"/>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4" name="TextBox 263"/>
                <p:cNvSpPr txBox="1"/>
                <p:nvPr/>
              </p:nvSpPr>
              <p:spPr>
                <a:xfrm>
                  <a:off x="2762250" y="3352800"/>
                  <a:ext cx="685799" cy="120937"/>
                </a:xfrm>
                <a:prstGeom prst="rect">
                  <a:avLst/>
                </a:prstGeom>
                <a:noFill/>
              </p:spPr>
              <p:txBody>
                <a:bodyPr wrap="square" lIns="0" tIns="0" rIns="0" bIns="0" rtlCol="0">
                  <a:spAutoFit/>
                </a:bodyPr>
                <a:lstStyle/>
                <a:p>
                  <a:pPr algn="ctr"/>
                  <a:r>
                    <a:rPr lang="en-US" sz="700" dirty="0"/>
                    <a:t>NA MFD Mono</a:t>
                  </a:r>
                </a:p>
              </p:txBody>
            </p:sp>
          </p:grpSp>
          <p:grpSp>
            <p:nvGrpSpPr>
              <p:cNvPr id="260" name="Group 259"/>
              <p:cNvGrpSpPr/>
              <p:nvPr/>
            </p:nvGrpSpPr>
            <p:grpSpPr>
              <a:xfrm>
                <a:off x="7515549" y="3180596"/>
                <a:ext cx="685799" cy="293141"/>
                <a:chOff x="2762250" y="3180596"/>
                <a:chExt cx="685799" cy="293141"/>
              </a:xfrm>
            </p:grpSpPr>
            <p:sp>
              <p:nvSpPr>
                <p:cNvPr id="261" name="Right Brace 260"/>
                <p:cNvSpPr/>
                <p:nvPr/>
              </p:nvSpPr>
              <p:spPr>
                <a:xfrm rot="5400000">
                  <a:off x="3041289" y="2932728"/>
                  <a:ext cx="127720" cy="623455"/>
                </a:xfrm>
                <a:prstGeom prst="rightBrace">
                  <a:avLst>
                    <a:gd name="adj1" fmla="val 8332"/>
                    <a:gd name="adj2" fmla="val 50165"/>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2" name="TextBox 261"/>
                <p:cNvSpPr txBox="1"/>
                <p:nvPr/>
              </p:nvSpPr>
              <p:spPr>
                <a:xfrm>
                  <a:off x="2762250" y="3352800"/>
                  <a:ext cx="685799" cy="120937"/>
                </a:xfrm>
                <a:prstGeom prst="rect">
                  <a:avLst/>
                </a:prstGeom>
                <a:noFill/>
              </p:spPr>
              <p:txBody>
                <a:bodyPr wrap="square" lIns="0" tIns="0" rIns="0" bIns="0" rtlCol="0">
                  <a:spAutoFit/>
                </a:bodyPr>
                <a:lstStyle/>
                <a:p>
                  <a:pPr algn="ctr"/>
                  <a:r>
                    <a:rPr lang="en-US" sz="700" dirty="0"/>
                    <a:t>EUR MFD Color</a:t>
                  </a:r>
                </a:p>
              </p:txBody>
            </p:sp>
          </p:grpSp>
        </p:grpSp>
      </p:grpSp>
      <p:sp>
        <p:nvSpPr>
          <p:cNvPr id="269" name="Rectangle 268"/>
          <p:cNvSpPr/>
          <p:nvPr>
            <p:custDataLst>
              <p:tags r:id="rId3"/>
            </p:custDataLst>
          </p:nvPr>
        </p:nvSpPr>
        <p:spPr>
          <a:xfrm>
            <a:off x="5794375" y="3198970"/>
            <a:ext cx="3124201" cy="2610971"/>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a:spcBef>
                <a:spcPts val="300"/>
              </a:spcBef>
              <a:buClr>
                <a:schemeClr val="accent5"/>
              </a:buClr>
              <a:buSzPct val="100000"/>
            </a:pPr>
            <a:r>
              <a:rPr lang="en-US" sz="900" b="1" dirty="0"/>
              <a:t>Improve TTM metrics:</a:t>
            </a:r>
          </a:p>
          <a:p>
            <a:pPr marL="177800" lvl="1" indent="-177800">
              <a:spcBef>
                <a:spcPts val="300"/>
              </a:spcBef>
              <a:buClr>
                <a:schemeClr val="accent5"/>
              </a:buClr>
              <a:buSzPct val="100000"/>
              <a:buFont typeface="Wingdings" panose="05000000000000000000" pitchFamily="2" charset="2"/>
              <a:buChar char="§"/>
            </a:pPr>
            <a:r>
              <a:rPr lang="en-US" sz="900" dirty="0"/>
              <a:t>Through the Company’s effective product lifecycle management efforts, Katun has identified 30-36 months into a new OEM model’s lifecycle as the optimal window for new product launches</a:t>
            </a:r>
          </a:p>
          <a:p>
            <a:pPr marL="342900" lvl="1" indent="-165100">
              <a:spcBef>
                <a:spcPts val="150"/>
              </a:spcBef>
              <a:buClr>
                <a:schemeClr val="accent5"/>
              </a:buClr>
              <a:buSzPct val="100000"/>
              <a:buFont typeface="Arial"/>
              <a:buChar char="-"/>
            </a:pPr>
            <a:r>
              <a:rPr lang="en-US" sz="900" dirty="0"/>
              <a:t>80% of Katun’s MFD color toner launches in 2016 fell within this window, up from 55% in </a:t>
            </a:r>
            <a:r>
              <a:rPr lang="en-US" sz="900" dirty="0" smtClean="0"/>
              <a:t>2015</a:t>
            </a:r>
            <a:endParaRPr lang="en-US" sz="900" dirty="0"/>
          </a:p>
          <a:p>
            <a:pPr marL="342900" lvl="1" indent="-165100">
              <a:spcBef>
                <a:spcPts val="150"/>
              </a:spcBef>
              <a:buClr>
                <a:schemeClr val="accent5"/>
              </a:buClr>
              <a:buSzPct val="100000"/>
              <a:buFont typeface="Arial"/>
              <a:buChar char="-"/>
            </a:pPr>
            <a:r>
              <a:rPr lang="en-US" sz="900" dirty="0"/>
              <a:t>Focus manufacturers on OEM line gaps</a:t>
            </a:r>
          </a:p>
          <a:p>
            <a:pPr marL="342900" lvl="1" indent="-165100">
              <a:spcBef>
                <a:spcPts val="150"/>
              </a:spcBef>
              <a:buClr>
                <a:schemeClr val="accent5"/>
              </a:buClr>
              <a:buSzPct val="100000"/>
              <a:buFont typeface="Arial"/>
              <a:buChar char="-"/>
            </a:pPr>
            <a:r>
              <a:rPr lang="en-US" sz="900" dirty="0"/>
              <a:t>Continue to drive cost / cycle time platform prioritization (weekly reviews in place)</a:t>
            </a:r>
          </a:p>
          <a:p>
            <a:pPr marL="342900" lvl="1" indent="-165100">
              <a:spcBef>
                <a:spcPts val="150"/>
              </a:spcBef>
              <a:buClr>
                <a:schemeClr val="accent5"/>
              </a:buClr>
              <a:buSzPct val="100000"/>
              <a:buFont typeface="Arial"/>
              <a:buChar char="-"/>
            </a:pPr>
            <a:r>
              <a:rPr lang="en-US" sz="900" dirty="0"/>
              <a:t>Award business to manufacturers who deliver</a:t>
            </a:r>
          </a:p>
          <a:p>
            <a:pPr>
              <a:spcBef>
                <a:spcPts val="300"/>
              </a:spcBef>
              <a:buClr>
                <a:schemeClr val="accent5"/>
              </a:buClr>
              <a:buSzPct val="100000"/>
            </a:pPr>
            <a:r>
              <a:rPr lang="en-US" sz="900" b="1" dirty="0"/>
              <a:t>Expand color MFD coverage to 79%:</a:t>
            </a:r>
            <a:endParaRPr lang="en-US" sz="900" dirty="0"/>
          </a:p>
          <a:p>
            <a:pPr marL="177800" lvl="1" indent="-177800">
              <a:spcBef>
                <a:spcPts val="300"/>
              </a:spcBef>
              <a:buClr>
                <a:schemeClr val="accent5"/>
              </a:buClr>
              <a:buSzPct val="100000"/>
              <a:buFont typeface="Wingdings" panose="05000000000000000000" pitchFamily="2" charset="2"/>
              <a:buChar char="§"/>
            </a:pPr>
            <a:r>
              <a:rPr lang="en-US" sz="900" dirty="0"/>
              <a:t>Katun has identified a </a:t>
            </a:r>
            <a:r>
              <a:rPr lang="en-US" sz="900" dirty="0" smtClean="0"/>
              <a:t>$4.4 </a:t>
            </a:r>
            <a:r>
              <a:rPr lang="en-US" sz="900" dirty="0"/>
              <a:t>million opportunity in incremental sales over a 4-year period by improving coverage of active color MFD OEM models (69%) to current coverage for mono MFD OEM models (79%)</a:t>
            </a:r>
          </a:p>
          <a:p>
            <a:pPr marL="177800" lvl="1" indent="-177800">
              <a:spcBef>
                <a:spcPts val="300"/>
              </a:spcBef>
              <a:buClr>
                <a:schemeClr val="accent5"/>
              </a:buClr>
              <a:buSzPct val="100000"/>
              <a:buFont typeface="Wingdings" panose="05000000000000000000" pitchFamily="2" charset="2"/>
              <a:buChar char="§"/>
            </a:pPr>
            <a:r>
              <a:rPr lang="en-US" sz="900" dirty="0"/>
              <a:t>Target of 79% color MFD toner coverage by 2018</a:t>
            </a:r>
          </a:p>
        </p:txBody>
      </p:sp>
      <p:graphicFrame>
        <p:nvGraphicFramePr>
          <p:cNvPr id="270" name="Table 269"/>
          <p:cNvGraphicFramePr>
            <a:graphicFrameLocks noGrp="1"/>
          </p:cNvGraphicFramePr>
          <p:nvPr>
            <p:extLst>
              <p:ext uri="{D42A27DB-BD31-4B8C-83A1-F6EECF244321}">
                <p14:modId xmlns:p14="http://schemas.microsoft.com/office/powerpoint/2010/main" val="1553546282"/>
              </p:ext>
            </p:extLst>
          </p:nvPr>
        </p:nvGraphicFramePr>
        <p:xfrm>
          <a:off x="5806289" y="5794453"/>
          <a:ext cx="3097681" cy="713977"/>
        </p:xfrm>
        <a:graphic>
          <a:graphicData uri="http://schemas.openxmlformats.org/drawingml/2006/table">
            <a:tbl>
              <a:tblPr firstRow="1" bandRow="1">
                <a:tableStyleId>{5C22544A-7EE6-4342-B048-85BDC9FD1C3A}</a:tableStyleId>
              </a:tblPr>
              <a:tblGrid>
                <a:gridCol w="262001">
                  <a:extLst>
                    <a:ext uri="{9D8B030D-6E8A-4147-A177-3AD203B41FA5}">
                      <a16:colId xmlns="" xmlns:a16="http://schemas.microsoft.com/office/drawing/2014/main" val="20000"/>
                    </a:ext>
                  </a:extLst>
                </a:gridCol>
                <a:gridCol w="354460">
                  <a:extLst>
                    <a:ext uri="{9D8B030D-6E8A-4147-A177-3AD203B41FA5}">
                      <a16:colId xmlns="" xmlns:a16="http://schemas.microsoft.com/office/drawing/2014/main" val="20001"/>
                    </a:ext>
                  </a:extLst>
                </a:gridCol>
                <a:gridCol w="354460">
                  <a:extLst>
                    <a:ext uri="{9D8B030D-6E8A-4147-A177-3AD203B41FA5}">
                      <a16:colId xmlns="" xmlns:a16="http://schemas.microsoft.com/office/drawing/2014/main" val="20002"/>
                    </a:ext>
                  </a:extLst>
                </a:gridCol>
                <a:gridCol w="354460">
                  <a:extLst>
                    <a:ext uri="{9D8B030D-6E8A-4147-A177-3AD203B41FA5}">
                      <a16:colId xmlns="" xmlns:a16="http://schemas.microsoft.com/office/drawing/2014/main" val="20003"/>
                    </a:ext>
                  </a:extLst>
                </a:gridCol>
                <a:gridCol w="354460">
                  <a:extLst>
                    <a:ext uri="{9D8B030D-6E8A-4147-A177-3AD203B41FA5}">
                      <a16:colId xmlns="" xmlns:a16="http://schemas.microsoft.com/office/drawing/2014/main" val="20004"/>
                    </a:ext>
                  </a:extLst>
                </a:gridCol>
                <a:gridCol w="354460">
                  <a:extLst>
                    <a:ext uri="{9D8B030D-6E8A-4147-A177-3AD203B41FA5}">
                      <a16:colId xmlns="" xmlns:a16="http://schemas.microsoft.com/office/drawing/2014/main" val="20005"/>
                    </a:ext>
                  </a:extLst>
                </a:gridCol>
                <a:gridCol w="354460">
                  <a:extLst>
                    <a:ext uri="{9D8B030D-6E8A-4147-A177-3AD203B41FA5}">
                      <a16:colId xmlns="" xmlns:a16="http://schemas.microsoft.com/office/drawing/2014/main" val="20006"/>
                    </a:ext>
                  </a:extLst>
                </a:gridCol>
                <a:gridCol w="354460">
                  <a:extLst>
                    <a:ext uri="{9D8B030D-6E8A-4147-A177-3AD203B41FA5}">
                      <a16:colId xmlns="" xmlns:a16="http://schemas.microsoft.com/office/drawing/2014/main" val="20007"/>
                    </a:ext>
                  </a:extLst>
                </a:gridCol>
                <a:gridCol w="354460">
                  <a:extLst>
                    <a:ext uri="{9D8B030D-6E8A-4147-A177-3AD203B41FA5}">
                      <a16:colId xmlns="" xmlns:a16="http://schemas.microsoft.com/office/drawing/2014/main" val="20008"/>
                    </a:ext>
                  </a:extLst>
                </a:gridCol>
              </a:tblGrid>
              <a:tr h="302881">
                <a:tc>
                  <a:txBody>
                    <a:bodyPr/>
                    <a:lstStyle/>
                    <a:p>
                      <a:pPr algn="ctr">
                        <a:spcBef>
                          <a:spcPts val="0"/>
                        </a:spcBef>
                      </a:pPr>
                      <a:endParaRPr lang="en-US" sz="700" b="0" i="0" u="none" dirty="0">
                        <a:solidFill>
                          <a:srgbClr val="FFFFFF"/>
                        </a:solidFill>
                        <a:latin typeface="Tahoma"/>
                      </a:endParaRP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spcBef>
                          <a:spcPts val="0"/>
                        </a:spcBef>
                      </a:pPr>
                      <a:r>
                        <a:rPr lang="en-US" sz="700" b="0" i="0" u="none" dirty="0">
                          <a:solidFill>
                            <a:srgbClr val="FFFFFF"/>
                          </a:solidFill>
                          <a:latin typeface="Tahoma"/>
                        </a:rPr>
                        <a:t>Canon</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spcBef>
                          <a:spcPts val="0"/>
                        </a:spcBef>
                      </a:pPr>
                      <a:r>
                        <a:rPr lang="en-US" sz="700" b="0" i="0" u="none" dirty="0">
                          <a:solidFill>
                            <a:srgbClr val="FFFFFF"/>
                          </a:solidFill>
                          <a:latin typeface="Tahoma"/>
                        </a:rPr>
                        <a:t>Konica Minolta</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spcBef>
                          <a:spcPts val="0"/>
                        </a:spcBef>
                      </a:pPr>
                      <a:r>
                        <a:rPr lang="en-US" sz="700" b="0" i="0" u="none" dirty="0">
                          <a:solidFill>
                            <a:srgbClr val="FFFFFF"/>
                          </a:solidFill>
                          <a:latin typeface="Tahoma"/>
                        </a:rPr>
                        <a:t>Ricoh</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spcBef>
                          <a:spcPts val="0"/>
                        </a:spcBef>
                      </a:pPr>
                      <a:r>
                        <a:rPr lang="en-US" sz="700" b="0" i="0" u="none" dirty="0">
                          <a:solidFill>
                            <a:srgbClr val="FFFFFF"/>
                          </a:solidFill>
                          <a:latin typeface="Tahoma"/>
                        </a:rPr>
                        <a:t>Toshiba</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spcBef>
                          <a:spcPts val="0"/>
                        </a:spcBef>
                      </a:pPr>
                      <a:r>
                        <a:rPr lang="en-US" sz="700" b="0" i="0" u="none" dirty="0">
                          <a:solidFill>
                            <a:srgbClr val="FFFFFF"/>
                          </a:solidFill>
                          <a:latin typeface="Tahoma"/>
                        </a:rPr>
                        <a:t>Sharp</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spcBef>
                          <a:spcPts val="0"/>
                        </a:spcBef>
                      </a:pPr>
                      <a:r>
                        <a:rPr lang="en-US" sz="700" b="0" i="0" u="none" dirty="0">
                          <a:solidFill>
                            <a:srgbClr val="FFFFFF"/>
                          </a:solidFill>
                          <a:latin typeface="Tahoma"/>
                        </a:rPr>
                        <a:t>Kyocera</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spcBef>
                          <a:spcPts val="0"/>
                        </a:spcBef>
                      </a:pPr>
                      <a:r>
                        <a:rPr lang="en-US" sz="700" b="0" i="0" u="none" dirty="0">
                          <a:solidFill>
                            <a:srgbClr val="FFFFFF"/>
                          </a:solidFill>
                          <a:latin typeface="Tahoma"/>
                        </a:rPr>
                        <a:t>Color MFD</a:t>
                      </a:r>
                      <a:r>
                        <a:rPr lang="en-US" sz="700" b="0" i="0" u="none" baseline="0" dirty="0">
                          <a:solidFill>
                            <a:srgbClr val="FFFFFF"/>
                          </a:solidFill>
                          <a:latin typeface="Tahoma"/>
                        </a:rPr>
                        <a:t> Avg.</a:t>
                      </a:r>
                      <a:endParaRPr lang="en-US" sz="700" b="0" i="0" u="none" dirty="0">
                        <a:solidFill>
                          <a:srgbClr val="FFFFFF"/>
                        </a:solidFill>
                        <a:latin typeface="Tahoma"/>
                      </a:endParaRP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spcBef>
                          <a:spcPts val="0"/>
                        </a:spcBef>
                      </a:pPr>
                      <a:r>
                        <a:rPr lang="en-US" sz="700" b="0" i="0" u="none" dirty="0">
                          <a:solidFill>
                            <a:srgbClr val="FFFFFF"/>
                          </a:solidFill>
                          <a:latin typeface="Tahoma"/>
                        </a:rPr>
                        <a:t>Mono MFD Avg.</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extLst>
                  <a:ext uri="{0D108BD9-81ED-4DB2-BD59-A6C34878D82A}">
                    <a16:rowId xmlns="" xmlns:a16="http://schemas.microsoft.com/office/drawing/2014/main" val="10000"/>
                  </a:ext>
                </a:extLst>
              </a:tr>
              <a:tr h="214105">
                <a:tc>
                  <a:txBody>
                    <a:bodyPr/>
                    <a:lstStyle/>
                    <a:p>
                      <a:pPr algn="ctr">
                        <a:spcBef>
                          <a:spcPts val="400"/>
                        </a:spcBef>
                      </a:pPr>
                      <a:r>
                        <a:rPr lang="en-US" sz="700" b="0" i="0" u="none" dirty="0">
                          <a:solidFill>
                            <a:srgbClr val="000000"/>
                          </a:solidFill>
                          <a:latin typeface="Tahoma"/>
                        </a:rPr>
                        <a:t>2016</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a:solidFill>
                            <a:srgbClr val="000000"/>
                          </a:solidFill>
                          <a:latin typeface="Tahoma"/>
                        </a:rPr>
                        <a:t>88%</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a:solidFill>
                            <a:srgbClr val="000000"/>
                          </a:solidFill>
                          <a:latin typeface="Tahoma"/>
                        </a:rPr>
                        <a:t>73%</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a:solidFill>
                            <a:srgbClr val="000000"/>
                          </a:solidFill>
                          <a:latin typeface="Tahoma"/>
                        </a:rPr>
                        <a:t>51%</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a:solidFill>
                            <a:srgbClr val="000000"/>
                          </a:solidFill>
                          <a:latin typeface="Tahoma"/>
                        </a:rPr>
                        <a:t>46%</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a:solidFill>
                            <a:srgbClr val="000000"/>
                          </a:solidFill>
                          <a:latin typeface="Tahoma"/>
                        </a:rPr>
                        <a:t>89%</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a:solidFill>
                            <a:srgbClr val="000000"/>
                          </a:solidFill>
                          <a:latin typeface="Tahoma"/>
                        </a:rPr>
                        <a:t>90%</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a:solidFill>
                            <a:srgbClr val="000000"/>
                          </a:solidFill>
                          <a:latin typeface="Tahoma"/>
                        </a:rPr>
                        <a:t>69%</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a:solidFill>
                            <a:srgbClr val="000000"/>
                          </a:solidFill>
                          <a:latin typeface="Tahoma"/>
                        </a:rPr>
                        <a:t>79%</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1"/>
                  </a:ext>
                </a:extLst>
              </a:tr>
              <a:tr h="121670">
                <a:tc>
                  <a:txBody>
                    <a:bodyPr/>
                    <a:lstStyle/>
                    <a:p>
                      <a:pPr algn="ctr">
                        <a:spcBef>
                          <a:spcPts val="400"/>
                        </a:spcBef>
                      </a:pPr>
                      <a:r>
                        <a:rPr lang="en-US" sz="700" b="0" i="0" u="none" dirty="0">
                          <a:solidFill>
                            <a:srgbClr val="000000"/>
                          </a:solidFill>
                          <a:latin typeface="Tahoma"/>
                        </a:rPr>
                        <a:t>2018</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smtClean="0">
                          <a:solidFill>
                            <a:srgbClr val="000000"/>
                          </a:solidFill>
                          <a:latin typeface="Tahoma"/>
                        </a:rPr>
                        <a:t>85%</a:t>
                      </a:r>
                      <a:endParaRPr lang="en-US" sz="700" b="0" i="0" u="none" dirty="0">
                        <a:solidFill>
                          <a:srgbClr val="000000"/>
                        </a:solidFill>
                        <a:latin typeface="Tahoma"/>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smtClean="0">
                          <a:solidFill>
                            <a:srgbClr val="000000"/>
                          </a:solidFill>
                          <a:latin typeface="Tahoma"/>
                        </a:rPr>
                        <a:t>80%</a:t>
                      </a:r>
                      <a:endParaRPr lang="en-US" sz="700" b="0" i="0" u="none" dirty="0">
                        <a:solidFill>
                          <a:srgbClr val="000000"/>
                        </a:solidFill>
                        <a:latin typeface="Tahoma"/>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smtClean="0">
                          <a:solidFill>
                            <a:srgbClr val="000000"/>
                          </a:solidFill>
                          <a:latin typeface="Tahoma"/>
                        </a:rPr>
                        <a:t>65%</a:t>
                      </a:r>
                      <a:endParaRPr lang="en-US" sz="700" b="0" i="0" u="none" dirty="0">
                        <a:solidFill>
                          <a:srgbClr val="000000"/>
                        </a:solidFill>
                        <a:latin typeface="Tahoma"/>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smtClean="0">
                          <a:solidFill>
                            <a:srgbClr val="000000"/>
                          </a:solidFill>
                          <a:latin typeface="Tahoma"/>
                        </a:rPr>
                        <a:t>65%</a:t>
                      </a:r>
                      <a:endParaRPr lang="en-US" sz="700" b="0" i="0" u="none" dirty="0">
                        <a:solidFill>
                          <a:srgbClr val="000000"/>
                        </a:solidFill>
                        <a:latin typeface="Tahoma"/>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smtClean="0">
                          <a:solidFill>
                            <a:srgbClr val="000000"/>
                          </a:solidFill>
                          <a:latin typeface="Tahoma"/>
                        </a:rPr>
                        <a:t>85%</a:t>
                      </a:r>
                      <a:endParaRPr lang="en-US" sz="700" b="0" i="0" u="none" dirty="0">
                        <a:solidFill>
                          <a:srgbClr val="000000"/>
                        </a:solidFill>
                        <a:latin typeface="Tahoma"/>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smtClean="0">
                          <a:solidFill>
                            <a:srgbClr val="000000"/>
                          </a:solidFill>
                          <a:latin typeface="Tahoma"/>
                        </a:rPr>
                        <a:t>85%</a:t>
                      </a:r>
                      <a:endParaRPr lang="en-US" sz="700" b="0" i="0" u="none" dirty="0">
                        <a:solidFill>
                          <a:srgbClr val="000000"/>
                        </a:solidFill>
                        <a:latin typeface="Tahoma"/>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a:solidFill>
                            <a:srgbClr val="000000"/>
                          </a:solidFill>
                          <a:latin typeface="Tahoma"/>
                        </a:rPr>
                        <a:t>79%</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a:spcBef>
                          <a:spcPts val="400"/>
                        </a:spcBef>
                      </a:pPr>
                      <a:r>
                        <a:rPr lang="en-US" sz="700" b="0" i="0" u="none" dirty="0">
                          <a:solidFill>
                            <a:srgbClr val="000000"/>
                          </a:solidFill>
                          <a:latin typeface="Tahoma"/>
                        </a:rPr>
                        <a:t>79%</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2"/>
                  </a:ext>
                </a:extLst>
              </a:tr>
            </a:tbl>
          </a:graphicData>
        </a:graphic>
      </p:graphicFrame>
      <p:graphicFrame>
        <p:nvGraphicFramePr>
          <p:cNvPr id="271" name="TextBox 3"/>
          <p:cNvGraphicFramePr/>
          <p:nvPr>
            <p:custDataLst>
              <p:tags r:id="rId4"/>
            </p:custDataLst>
            <p:extLst>
              <p:ext uri="{D42A27DB-BD31-4B8C-83A1-F6EECF244321}">
                <p14:modId xmlns:p14="http://schemas.microsoft.com/office/powerpoint/2010/main" val="342145664"/>
              </p:ext>
            </p:extLst>
          </p:nvPr>
        </p:nvGraphicFramePr>
        <p:xfrm>
          <a:off x="5794375" y="1415972"/>
          <a:ext cx="3124201" cy="1782998"/>
        </p:xfrm>
        <a:graphic>
          <a:graphicData uri="http://schemas.openxmlformats.org/drawingml/2006/chart">
            <c:chart xmlns:c="http://schemas.openxmlformats.org/drawingml/2006/chart" xmlns:r="http://schemas.openxmlformats.org/officeDocument/2006/relationships" r:id="rId9"/>
          </a:graphicData>
        </a:graphic>
      </p:graphicFrame>
      <p:sp>
        <p:nvSpPr>
          <p:cNvPr id="78" name="TextBox 77"/>
          <p:cNvSpPr txBox="1"/>
          <p:nvPr>
            <p:custDataLst>
              <p:tags r:id="rId5"/>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smtClean="0"/>
              <a:t>(</a:t>
            </a:r>
            <a:r>
              <a:rPr lang="en-US" sz="700" i="1" dirty="0"/>
              <a:t>1)  Source: LEK Study</a:t>
            </a:r>
          </a:p>
        </p:txBody>
      </p:sp>
      <p:sp>
        <p:nvSpPr>
          <p:cNvPr id="79" name="TextBox 78"/>
          <p:cNvSpPr txBox="1"/>
          <p:nvPr/>
        </p:nvSpPr>
        <p:spPr>
          <a:xfrm>
            <a:off x="288924" y="3256760"/>
            <a:ext cx="1847851" cy="138499"/>
          </a:xfrm>
          <a:prstGeom prst="rect">
            <a:avLst/>
          </a:prstGeom>
          <a:noFill/>
        </p:spPr>
        <p:txBody>
          <a:bodyPr wrap="square" lIns="0" tIns="0" rIns="0" bIns="0" rtlCol="0">
            <a:spAutoFit/>
          </a:bodyPr>
          <a:lstStyle/>
          <a:p>
            <a:pPr algn="ctr">
              <a:spcBef>
                <a:spcPts val="300"/>
              </a:spcBef>
              <a:buClr>
                <a:schemeClr val="bg1"/>
              </a:buClr>
            </a:pPr>
            <a:r>
              <a:rPr lang="en-US" sz="900" b="1" u="sng" dirty="0">
                <a:solidFill>
                  <a:schemeClr val="bg1"/>
                </a:solidFill>
              </a:rPr>
              <a:t>Market </a:t>
            </a:r>
            <a:r>
              <a:rPr lang="en-US" sz="900" b="1" u="sng" dirty="0" smtClean="0">
                <a:solidFill>
                  <a:schemeClr val="bg1"/>
                </a:solidFill>
              </a:rPr>
              <a:t>Highlights</a:t>
            </a:r>
            <a:r>
              <a:rPr lang="en-US" sz="900" b="1" u="sng" baseline="30000" dirty="0" smtClean="0">
                <a:solidFill>
                  <a:schemeClr val="bg1"/>
                </a:solidFill>
              </a:rPr>
              <a:t>(1)</a:t>
            </a:r>
            <a:endParaRPr lang="en-US" sz="900" b="1" u="sng" baseline="30000" dirty="0">
              <a:solidFill>
                <a:schemeClr val="bg1"/>
              </a:solidFill>
            </a:endParaRPr>
          </a:p>
        </p:txBody>
      </p:sp>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Growth Opportunities</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45</a:t>
            </a:r>
            <a:endParaRPr lang="en-US" sz="900" dirty="0">
              <a:solidFill>
                <a:srgbClr val="000000"/>
              </a:solidFill>
              <a:latin typeface="Tahoma"/>
            </a:endParaRPr>
          </a:p>
        </p:txBody>
      </p:sp>
    </p:spTree>
    <p:extLst>
      <p:ext uri="{BB962C8B-B14F-4D97-AF65-F5344CB8AC3E}">
        <p14:creationId xmlns:p14="http://schemas.microsoft.com/office/powerpoint/2010/main" val="23907597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TextBox 191"/>
          <p:cNvSpPr txBox="1"/>
          <p:nvPr/>
        </p:nvSpPr>
        <p:spPr>
          <a:xfrm>
            <a:off x="288924" y="1125407"/>
            <a:ext cx="1847851" cy="4878259"/>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Overview</a:t>
            </a:r>
          </a:p>
          <a:p>
            <a:pPr marL="171450" indent="-171450">
              <a:spcBef>
                <a:spcPts val="300"/>
              </a:spcBef>
              <a:buClr>
                <a:schemeClr val="bg1"/>
              </a:buClr>
              <a:buFont typeface="Wingdings" panose="05000000000000000000" pitchFamily="2" charset="2"/>
              <a:buChar char="§"/>
            </a:pPr>
            <a:r>
              <a:rPr lang="en-US" sz="900" dirty="0">
                <a:solidFill>
                  <a:schemeClr val="bg1"/>
                </a:solidFill>
              </a:rPr>
              <a:t>Printer toner is expected to grow in the OEC, benefitting from the shift to laser based printing and effectiveness of MPS</a:t>
            </a:r>
          </a:p>
          <a:p>
            <a:pPr marL="171450" indent="-171450">
              <a:spcBef>
                <a:spcPts val="300"/>
              </a:spcBef>
              <a:buClr>
                <a:schemeClr val="bg1"/>
              </a:buClr>
              <a:buFont typeface="Wingdings" panose="05000000000000000000" pitchFamily="2" charset="2"/>
              <a:buChar char="§"/>
            </a:pPr>
            <a:r>
              <a:rPr lang="en-US" sz="900" dirty="0">
                <a:solidFill>
                  <a:schemeClr val="bg1"/>
                </a:solidFill>
              </a:rPr>
              <a:t>Aftermarket color toner for printers is projected to grow by 6.4% through 2020F, driven by improved aftermarket manufacturing capabilities, growth in color usage and customer receptivity to aftermarket products</a:t>
            </a:r>
          </a:p>
          <a:p>
            <a:pPr>
              <a:spcBef>
                <a:spcPts val="300"/>
              </a:spcBef>
              <a:buClr>
                <a:schemeClr val="bg1"/>
              </a:buClr>
            </a:pPr>
            <a:r>
              <a:rPr lang="en-US" sz="900" b="1" dirty="0">
                <a:solidFill>
                  <a:schemeClr val="bg1"/>
                </a:solidFill>
              </a:rPr>
              <a:t>Target Underpenetrated Customers</a:t>
            </a:r>
          </a:p>
          <a:p>
            <a:pPr marL="171450" indent="-171450">
              <a:spcBef>
                <a:spcPts val="300"/>
              </a:spcBef>
              <a:buClr>
                <a:schemeClr val="bg1"/>
              </a:buClr>
              <a:buFont typeface="Wingdings" panose="05000000000000000000" pitchFamily="2" charset="2"/>
              <a:buChar char="§"/>
            </a:pPr>
            <a:r>
              <a:rPr lang="en-US" sz="900" dirty="0">
                <a:solidFill>
                  <a:schemeClr val="bg1"/>
                </a:solidFill>
              </a:rPr>
              <a:t>Katun’s strong relationship in the OEC channel and emerging leadership in the aftermarket color segment well position the Company to further penetrate the color printer toner market</a:t>
            </a:r>
          </a:p>
          <a:p>
            <a:pPr marL="171450" indent="-171450">
              <a:spcBef>
                <a:spcPts val="300"/>
              </a:spcBef>
              <a:buClr>
                <a:schemeClr val="bg1"/>
              </a:buClr>
              <a:buFont typeface="Wingdings" panose="05000000000000000000" pitchFamily="2" charset="2"/>
              <a:buChar char="§"/>
            </a:pPr>
            <a:r>
              <a:rPr lang="en-US" sz="900" dirty="0">
                <a:solidFill>
                  <a:schemeClr val="bg1"/>
                </a:solidFill>
              </a:rPr>
              <a:t>Presently, the Company sells far more MFD toner than printer toner, representing a large opportunity with existing customers</a:t>
            </a:r>
          </a:p>
          <a:p>
            <a:pPr marL="171450" indent="-171450">
              <a:spcBef>
                <a:spcPts val="300"/>
              </a:spcBef>
              <a:buClr>
                <a:schemeClr val="bg1"/>
              </a:buClr>
              <a:buFont typeface="Wingdings" panose="05000000000000000000" pitchFamily="2" charset="2"/>
              <a:buChar char="§"/>
            </a:pPr>
            <a:r>
              <a:rPr lang="en-US" sz="900" dirty="0">
                <a:solidFill>
                  <a:schemeClr val="bg1"/>
                </a:solidFill>
              </a:rPr>
              <a:t>Bringing existing customer printer to MFD sales ratios in line with the market would represent an additional $19.6 million in sales in 2016</a:t>
            </a:r>
          </a:p>
          <a:p>
            <a:pPr>
              <a:spcBef>
                <a:spcPts val="300"/>
              </a:spcBef>
              <a:buClr>
                <a:schemeClr val="bg1"/>
              </a:buClr>
            </a:pPr>
            <a:endParaRPr lang="en-US" sz="900" dirty="0">
              <a:solidFill>
                <a:schemeClr val="bg1"/>
              </a:solidFill>
            </a:endParaRPr>
          </a:p>
          <a:p>
            <a:pPr>
              <a:spcBef>
                <a:spcPts val="300"/>
              </a:spcBef>
              <a:buClr>
                <a:schemeClr val="bg1"/>
              </a:buClr>
            </a:pPr>
            <a:endParaRPr lang="en-US" sz="900" dirty="0">
              <a:solidFill>
                <a:schemeClr val="bg1"/>
              </a:solidFill>
              <a:latin typeface="Tahoma" panose="020B0604030504040204" pitchFamily="34" charset="0"/>
            </a:endParaRPr>
          </a:p>
        </p:txBody>
      </p:sp>
      <p:graphicFrame>
        <p:nvGraphicFramePr>
          <p:cNvPr id="193" name="Table 192"/>
          <p:cNvGraphicFramePr>
            <a:graphicFrameLocks noGrp="1"/>
          </p:cNvGraphicFramePr>
          <p:nvPr>
            <p:extLst>
              <p:ext uri="{D42A27DB-BD31-4B8C-83A1-F6EECF244321}">
                <p14:modId xmlns:p14="http://schemas.microsoft.com/office/powerpoint/2010/main" val="73650107"/>
              </p:ext>
            </p:extLst>
          </p:nvPr>
        </p:nvGraphicFramePr>
        <p:xfrm>
          <a:off x="5786582" y="3712849"/>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Printer Targeting Initiatives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94" name="Table 193"/>
          <p:cNvGraphicFramePr>
            <a:graphicFrameLocks noGrp="1"/>
          </p:cNvGraphicFramePr>
          <p:nvPr>
            <p:extLst>
              <p:ext uri="{D42A27DB-BD31-4B8C-83A1-F6EECF244321}">
                <p14:modId xmlns:p14="http://schemas.microsoft.com/office/powerpoint/2010/main" val="1701078530"/>
              </p:ext>
            </p:extLst>
          </p:nvPr>
        </p:nvGraphicFramePr>
        <p:xfrm>
          <a:off x="5801823"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Expanding</a:t>
                      </a:r>
                      <a:r>
                        <a:rPr lang="en-US" sz="1000" b="1" i="0" u="none" baseline="0" dirty="0">
                          <a:solidFill>
                            <a:schemeClr val="tx1"/>
                          </a:solidFill>
                          <a:latin typeface="Tahoma"/>
                        </a:rPr>
                        <a:t> </a:t>
                      </a:r>
                      <a:r>
                        <a:rPr lang="en-US" sz="1000" b="1" i="0" u="none" dirty="0">
                          <a:solidFill>
                            <a:schemeClr val="tx1"/>
                          </a:solidFill>
                          <a:latin typeface="Tahoma"/>
                        </a:rPr>
                        <a:t>OEC Color Toner Market for Printers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 billions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212" name="Rectangle 211"/>
          <p:cNvSpPr/>
          <p:nvPr>
            <p:custDataLst>
              <p:tags r:id="rId1"/>
            </p:custDataLst>
          </p:nvPr>
        </p:nvSpPr>
        <p:spPr>
          <a:xfrm>
            <a:off x="2420448" y="4046224"/>
            <a:ext cx="3124201" cy="2508379"/>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dirty="0"/>
              <a:t>The market for OEC printer toner in NA is 1.4 times the market size of MFD toner. In EUR, the market for OEC </a:t>
            </a:r>
            <a:r>
              <a:rPr lang="en-US" sz="900" dirty="0" smtClean="0"/>
              <a:t>printer toner </a:t>
            </a:r>
            <a:r>
              <a:rPr lang="en-US" sz="900" dirty="0"/>
              <a:t>is 0.8 times the market size of MFD </a:t>
            </a:r>
            <a:r>
              <a:rPr lang="en-US" sz="900" dirty="0" smtClean="0"/>
              <a:t>toner; </a:t>
            </a:r>
            <a:r>
              <a:rPr lang="en-US" sz="900" b="1" dirty="0" smtClean="0"/>
              <a:t>however, actual Katun MFD toner sales are at a 2.9 ratio relative to actual printer, with printer under-indexed relative to market opportunity</a:t>
            </a:r>
            <a:endParaRPr lang="en-US" sz="900" b="1" dirty="0"/>
          </a:p>
          <a:p>
            <a:pPr marL="177800" indent="-177800">
              <a:spcBef>
                <a:spcPts val="400"/>
              </a:spcBef>
              <a:buClr>
                <a:schemeClr val="accent5"/>
              </a:buClr>
              <a:buSzPct val="100000"/>
              <a:buFont typeface="Wingdings" panose="05000000000000000000" pitchFamily="2" charset="2"/>
              <a:buChar char="§"/>
            </a:pPr>
            <a:r>
              <a:rPr lang="en-US" sz="900" dirty="0"/>
              <a:t>Getting active customers that only buy printer or only buy MFD toner to buy in a ratio in line with the market </a:t>
            </a:r>
            <a:r>
              <a:rPr lang="en-US" sz="900" b="1" dirty="0"/>
              <a:t>would result in an additional $4.4 million in sales in NA and $4.5 million in sales in EUR ($8.9 million total sales)</a:t>
            </a:r>
          </a:p>
          <a:p>
            <a:pPr marL="177800" indent="-177800">
              <a:spcBef>
                <a:spcPts val="400"/>
              </a:spcBef>
              <a:buClr>
                <a:schemeClr val="accent4"/>
              </a:buClr>
              <a:buSzPct val="100000"/>
              <a:buFont typeface="Wingdings" panose="05000000000000000000" pitchFamily="2" charset="2"/>
              <a:buChar char="§"/>
            </a:pPr>
            <a:r>
              <a:rPr lang="en-US" sz="900" dirty="0"/>
              <a:t>Getting active customers that buy both printer and MFD toner to buy in a ratio in line with the market </a:t>
            </a:r>
            <a:r>
              <a:rPr lang="en-US" sz="900" b="1" dirty="0"/>
              <a:t>would result in an additional $7.8 million in sales in NA and $11.8 million in sales in EUR ($19.6 million total sales)</a:t>
            </a:r>
          </a:p>
          <a:p>
            <a:pPr>
              <a:spcBef>
                <a:spcPts val="400"/>
              </a:spcBef>
              <a:buClr>
                <a:schemeClr val="accent4"/>
              </a:buClr>
              <a:buSzPct val="100000"/>
            </a:pPr>
            <a:endParaRPr lang="en-US" sz="900" dirty="0"/>
          </a:p>
        </p:txBody>
      </p:sp>
      <p:grpSp>
        <p:nvGrpSpPr>
          <p:cNvPr id="213" name="Group 212"/>
          <p:cNvGrpSpPr/>
          <p:nvPr/>
        </p:nvGrpSpPr>
        <p:grpSpPr>
          <a:xfrm>
            <a:off x="2429426" y="1686738"/>
            <a:ext cx="3113694" cy="2214686"/>
            <a:chOff x="2429426" y="1686738"/>
            <a:chExt cx="3113694" cy="2214686"/>
          </a:xfrm>
        </p:grpSpPr>
        <p:grpSp>
          <p:nvGrpSpPr>
            <p:cNvPr id="248" name="Group 247"/>
            <p:cNvGrpSpPr/>
            <p:nvPr/>
          </p:nvGrpSpPr>
          <p:grpSpPr>
            <a:xfrm>
              <a:off x="2429426" y="1686738"/>
              <a:ext cx="2929821" cy="2034541"/>
              <a:chOff x="2576048" y="4436258"/>
              <a:chExt cx="2929821" cy="2034541"/>
            </a:xfrm>
          </p:grpSpPr>
          <p:grpSp>
            <p:nvGrpSpPr>
              <p:cNvPr id="265" name="Group 264"/>
              <p:cNvGrpSpPr/>
              <p:nvPr/>
            </p:nvGrpSpPr>
            <p:grpSpPr>
              <a:xfrm>
                <a:off x="2576048" y="4594196"/>
                <a:ext cx="402626" cy="1544971"/>
                <a:chOff x="2669185" y="4382521"/>
                <a:chExt cx="402626" cy="1544971"/>
              </a:xfrm>
            </p:grpSpPr>
            <p:grpSp>
              <p:nvGrpSpPr>
                <p:cNvPr id="300" name="Group 299"/>
                <p:cNvGrpSpPr/>
                <p:nvPr/>
              </p:nvGrpSpPr>
              <p:grpSpPr>
                <a:xfrm>
                  <a:off x="2669185" y="4382521"/>
                  <a:ext cx="402623" cy="1353932"/>
                  <a:chOff x="5854096" y="1830124"/>
                  <a:chExt cx="442886" cy="1802084"/>
                </a:xfrm>
              </p:grpSpPr>
              <p:sp>
                <p:nvSpPr>
                  <p:cNvPr id="302" name="Rectangle 301"/>
                  <p:cNvSpPr/>
                  <p:nvPr/>
                </p:nvSpPr>
                <p:spPr>
                  <a:xfrm>
                    <a:off x="5854096" y="2819431"/>
                    <a:ext cx="442886" cy="812777"/>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$0.9B</a:t>
                    </a:r>
                  </a:p>
                  <a:p>
                    <a:pPr algn="ctr"/>
                    <a:r>
                      <a:rPr lang="en-US" sz="700" b="1" dirty="0">
                        <a:solidFill>
                          <a:schemeClr val="bg1"/>
                        </a:solidFill>
                      </a:rPr>
                      <a:t>(1.0x)</a:t>
                    </a:r>
                  </a:p>
                </p:txBody>
              </p:sp>
              <p:sp>
                <p:nvSpPr>
                  <p:cNvPr id="303" name="Rectangle 302"/>
                  <p:cNvSpPr/>
                  <p:nvPr/>
                </p:nvSpPr>
                <p:spPr>
                  <a:xfrm>
                    <a:off x="5854096" y="1830124"/>
                    <a:ext cx="442886" cy="989307"/>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$1.6B</a:t>
                    </a:r>
                  </a:p>
                  <a:p>
                    <a:pPr algn="ctr"/>
                    <a:r>
                      <a:rPr lang="en-US" sz="700" b="1" dirty="0">
                        <a:solidFill>
                          <a:schemeClr val="bg1"/>
                        </a:solidFill>
                      </a:rPr>
                      <a:t>(1.4x)</a:t>
                    </a:r>
                  </a:p>
                </p:txBody>
              </p:sp>
            </p:grpSp>
            <p:sp>
              <p:nvSpPr>
                <p:cNvPr id="301" name="TextBox 300"/>
                <p:cNvSpPr txBox="1"/>
                <p:nvPr/>
              </p:nvSpPr>
              <p:spPr>
                <a:xfrm>
                  <a:off x="2669188" y="5819770"/>
                  <a:ext cx="402623" cy="107722"/>
                </a:xfrm>
                <a:prstGeom prst="rect">
                  <a:avLst/>
                </a:prstGeom>
                <a:noFill/>
              </p:spPr>
              <p:txBody>
                <a:bodyPr wrap="square" lIns="0" tIns="0" rIns="0" bIns="0" rtlCol="0">
                  <a:spAutoFit/>
                </a:bodyPr>
                <a:lstStyle/>
                <a:p>
                  <a:pPr algn="ctr"/>
                  <a:r>
                    <a:rPr lang="en-US" sz="700" dirty="0"/>
                    <a:t>Market</a:t>
                  </a:r>
                </a:p>
              </p:txBody>
            </p:sp>
          </p:grpSp>
          <p:grpSp>
            <p:nvGrpSpPr>
              <p:cNvPr id="266" name="Group 265"/>
              <p:cNvGrpSpPr/>
              <p:nvPr/>
            </p:nvGrpSpPr>
            <p:grpSpPr>
              <a:xfrm>
                <a:off x="3014734" y="4594196"/>
                <a:ext cx="402623" cy="1868136"/>
                <a:chOff x="3147571" y="4382521"/>
                <a:chExt cx="402623" cy="1868136"/>
              </a:xfrm>
            </p:grpSpPr>
            <p:sp>
              <p:nvSpPr>
                <p:cNvPr id="296" name="Rectangle 295"/>
                <p:cNvSpPr/>
                <p:nvPr/>
              </p:nvSpPr>
              <p:spPr>
                <a:xfrm>
                  <a:off x="3147571" y="5125802"/>
                  <a:ext cx="402623" cy="610651"/>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$3.9m</a:t>
                  </a:r>
                </a:p>
              </p:txBody>
            </p:sp>
            <p:sp>
              <p:nvSpPr>
                <p:cNvPr id="297" name="Rectangle 296"/>
                <p:cNvSpPr/>
                <p:nvPr/>
              </p:nvSpPr>
              <p:spPr>
                <a:xfrm>
                  <a:off x="3147571" y="4382521"/>
                  <a:ext cx="402623" cy="574353"/>
                </a:xfrm>
                <a:prstGeom prst="rect">
                  <a:avLst/>
                </a:prstGeom>
                <a:pattFill prst="dkUpDiag">
                  <a:fgClr>
                    <a:schemeClr val="accent1">
                      <a:lumMod val="25000"/>
                      <a:lumOff val="75000"/>
                    </a:schemeClr>
                  </a:fgClr>
                  <a:bgClr>
                    <a:schemeClr val="bg1"/>
                  </a:bgClr>
                </a:patt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tx1"/>
                      </a:solidFill>
                    </a:rPr>
                    <a:t>$4.4m</a:t>
                  </a:r>
                </a:p>
              </p:txBody>
            </p:sp>
            <p:sp>
              <p:nvSpPr>
                <p:cNvPr id="298" name="Rectangle 297"/>
                <p:cNvSpPr/>
                <p:nvPr/>
              </p:nvSpPr>
              <p:spPr>
                <a:xfrm>
                  <a:off x="3147571" y="4934142"/>
                  <a:ext cx="402623" cy="191660"/>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$1.1m</a:t>
                  </a:r>
                </a:p>
              </p:txBody>
            </p:sp>
            <p:sp>
              <p:nvSpPr>
                <p:cNvPr id="299" name="TextBox 298"/>
                <p:cNvSpPr txBox="1"/>
                <p:nvPr/>
              </p:nvSpPr>
              <p:spPr>
                <a:xfrm>
                  <a:off x="3147571" y="5819770"/>
                  <a:ext cx="402623" cy="430887"/>
                </a:xfrm>
                <a:prstGeom prst="rect">
                  <a:avLst/>
                </a:prstGeom>
                <a:noFill/>
              </p:spPr>
              <p:txBody>
                <a:bodyPr wrap="square" lIns="0" tIns="0" rIns="0" bIns="0" rtlCol="0">
                  <a:spAutoFit/>
                </a:bodyPr>
                <a:lstStyle/>
                <a:p>
                  <a:pPr algn="ctr"/>
                  <a:r>
                    <a:rPr lang="en-US" sz="700" dirty="0"/>
                    <a:t>MFD</a:t>
                  </a:r>
                  <a:br>
                    <a:rPr lang="en-US" sz="700" dirty="0"/>
                  </a:br>
                  <a:r>
                    <a:rPr lang="en-US" sz="700" dirty="0"/>
                    <a:t>or</a:t>
                  </a:r>
                  <a:br>
                    <a:rPr lang="en-US" sz="700" dirty="0"/>
                  </a:br>
                  <a:r>
                    <a:rPr lang="en-US" sz="700" dirty="0"/>
                    <a:t>Printer</a:t>
                  </a:r>
                  <a:br>
                    <a:rPr lang="en-US" sz="700" dirty="0"/>
                  </a:br>
                  <a:r>
                    <a:rPr lang="en-US" sz="700" dirty="0"/>
                    <a:t>Only</a:t>
                  </a:r>
                </a:p>
              </p:txBody>
            </p:sp>
          </p:grpSp>
          <p:grpSp>
            <p:nvGrpSpPr>
              <p:cNvPr id="267" name="Group 266"/>
              <p:cNvGrpSpPr/>
              <p:nvPr/>
            </p:nvGrpSpPr>
            <p:grpSpPr>
              <a:xfrm>
                <a:off x="3453416" y="4594196"/>
                <a:ext cx="442885" cy="1760414"/>
                <a:chOff x="3605822" y="4382521"/>
                <a:chExt cx="442885" cy="1760414"/>
              </a:xfrm>
            </p:grpSpPr>
            <p:grpSp>
              <p:nvGrpSpPr>
                <p:cNvPr id="289" name="Group 288"/>
                <p:cNvGrpSpPr/>
                <p:nvPr/>
              </p:nvGrpSpPr>
              <p:grpSpPr>
                <a:xfrm>
                  <a:off x="3605822" y="4382521"/>
                  <a:ext cx="442885" cy="1353932"/>
                  <a:chOff x="6932656" y="1830124"/>
                  <a:chExt cx="487174" cy="1802084"/>
                </a:xfrm>
              </p:grpSpPr>
              <p:sp>
                <p:nvSpPr>
                  <p:cNvPr id="291" name="Rectangle 290"/>
                  <p:cNvSpPr/>
                  <p:nvPr/>
                </p:nvSpPr>
                <p:spPr>
                  <a:xfrm>
                    <a:off x="6932656" y="2819431"/>
                    <a:ext cx="487174" cy="812777"/>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$8.5m</a:t>
                    </a:r>
                  </a:p>
                </p:txBody>
              </p:sp>
              <p:sp>
                <p:nvSpPr>
                  <p:cNvPr id="292" name="Rectangle 291"/>
                  <p:cNvSpPr/>
                  <p:nvPr/>
                </p:nvSpPr>
                <p:spPr>
                  <a:xfrm>
                    <a:off x="6932656" y="1830124"/>
                    <a:ext cx="487174" cy="539621"/>
                  </a:xfrm>
                  <a:prstGeom prst="rect">
                    <a:avLst/>
                  </a:prstGeom>
                  <a:pattFill prst="dkUpDiag">
                    <a:fgClr>
                      <a:schemeClr val="accent1">
                        <a:lumMod val="25000"/>
                        <a:lumOff val="75000"/>
                      </a:schemeClr>
                    </a:fgClr>
                    <a:bgClr>
                      <a:schemeClr val="bg1"/>
                    </a:bgClr>
                  </a:patt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tx1"/>
                        </a:solidFill>
                      </a:rPr>
                      <a:t>$7.8m</a:t>
                    </a:r>
                  </a:p>
                </p:txBody>
              </p:sp>
              <p:sp>
                <p:nvSpPr>
                  <p:cNvPr id="293" name="Rectangle 292"/>
                  <p:cNvSpPr/>
                  <p:nvPr/>
                </p:nvSpPr>
                <p:spPr>
                  <a:xfrm>
                    <a:off x="6932656" y="2369745"/>
                    <a:ext cx="487174" cy="449686"/>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$4.2m</a:t>
                    </a:r>
                  </a:p>
                </p:txBody>
              </p:sp>
            </p:grpSp>
            <p:sp>
              <p:nvSpPr>
                <p:cNvPr id="290" name="TextBox 289"/>
                <p:cNvSpPr txBox="1"/>
                <p:nvPr/>
              </p:nvSpPr>
              <p:spPr>
                <a:xfrm>
                  <a:off x="3605822" y="5819770"/>
                  <a:ext cx="442885" cy="323165"/>
                </a:xfrm>
                <a:prstGeom prst="rect">
                  <a:avLst/>
                </a:prstGeom>
                <a:noFill/>
              </p:spPr>
              <p:txBody>
                <a:bodyPr wrap="square" lIns="0" tIns="0" rIns="0" bIns="0" rtlCol="0">
                  <a:spAutoFit/>
                </a:bodyPr>
                <a:lstStyle/>
                <a:p>
                  <a:pPr algn="ctr"/>
                  <a:r>
                    <a:rPr lang="en-US" sz="700" dirty="0"/>
                    <a:t>MFD</a:t>
                  </a:r>
                  <a:br>
                    <a:rPr lang="en-US" sz="700" dirty="0"/>
                  </a:br>
                  <a:r>
                    <a:rPr lang="en-US" sz="700" dirty="0"/>
                    <a:t>and</a:t>
                  </a:r>
                  <a:br>
                    <a:rPr lang="en-US" sz="700" dirty="0"/>
                  </a:br>
                  <a:r>
                    <a:rPr lang="en-US" sz="700" dirty="0"/>
                    <a:t>Printer</a:t>
                  </a:r>
                </a:p>
              </p:txBody>
            </p:sp>
          </p:grpSp>
          <p:sp>
            <p:nvSpPr>
              <p:cNvPr id="268" name="TextBox 267"/>
              <p:cNvSpPr txBox="1"/>
              <p:nvPr/>
            </p:nvSpPr>
            <p:spPr>
              <a:xfrm>
                <a:off x="2576051" y="4436258"/>
                <a:ext cx="1379519" cy="123111"/>
              </a:xfrm>
              <a:prstGeom prst="rect">
                <a:avLst/>
              </a:prstGeom>
              <a:noFill/>
            </p:spPr>
            <p:txBody>
              <a:bodyPr wrap="square" lIns="0" tIns="0" rIns="0" bIns="0" rtlCol="0">
                <a:spAutoFit/>
              </a:bodyPr>
              <a:lstStyle/>
              <a:p>
                <a:pPr algn="ctr"/>
                <a:r>
                  <a:rPr lang="en-US" sz="800" b="1" u="sng" dirty="0"/>
                  <a:t>NA</a:t>
                </a:r>
              </a:p>
            </p:txBody>
          </p:sp>
          <p:grpSp>
            <p:nvGrpSpPr>
              <p:cNvPr id="269" name="Group 268"/>
              <p:cNvGrpSpPr/>
              <p:nvPr/>
            </p:nvGrpSpPr>
            <p:grpSpPr>
              <a:xfrm>
                <a:off x="4194083" y="4602663"/>
                <a:ext cx="402626" cy="1544971"/>
                <a:chOff x="4219484" y="4382521"/>
                <a:chExt cx="402626" cy="1544971"/>
              </a:xfrm>
            </p:grpSpPr>
            <p:grpSp>
              <p:nvGrpSpPr>
                <p:cNvPr id="285" name="Group 284"/>
                <p:cNvGrpSpPr/>
                <p:nvPr/>
              </p:nvGrpSpPr>
              <p:grpSpPr>
                <a:xfrm>
                  <a:off x="4219484" y="4382521"/>
                  <a:ext cx="402623" cy="1353932"/>
                  <a:chOff x="5854096" y="1830124"/>
                  <a:chExt cx="442886" cy="1802084"/>
                </a:xfrm>
              </p:grpSpPr>
              <p:sp>
                <p:nvSpPr>
                  <p:cNvPr id="287" name="Rectangle 286"/>
                  <p:cNvSpPr/>
                  <p:nvPr/>
                </p:nvSpPr>
                <p:spPr>
                  <a:xfrm>
                    <a:off x="5854096" y="2666998"/>
                    <a:ext cx="442886" cy="965210"/>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$1.9B</a:t>
                    </a:r>
                  </a:p>
                  <a:p>
                    <a:pPr algn="ctr"/>
                    <a:r>
                      <a:rPr lang="en-US" sz="700" b="1" dirty="0">
                        <a:solidFill>
                          <a:schemeClr val="bg1"/>
                        </a:solidFill>
                      </a:rPr>
                      <a:t>(1.0x)</a:t>
                    </a:r>
                  </a:p>
                </p:txBody>
              </p:sp>
              <p:sp>
                <p:nvSpPr>
                  <p:cNvPr id="288" name="Rectangle 287"/>
                  <p:cNvSpPr/>
                  <p:nvPr/>
                </p:nvSpPr>
                <p:spPr>
                  <a:xfrm>
                    <a:off x="5854096" y="1830124"/>
                    <a:ext cx="442886" cy="836874"/>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$1.6B</a:t>
                    </a:r>
                    <a:br>
                      <a:rPr lang="en-US" sz="700" b="1" dirty="0">
                        <a:solidFill>
                          <a:schemeClr val="bg1"/>
                        </a:solidFill>
                      </a:rPr>
                    </a:br>
                    <a:r>
                      <a:rPr lang="en-US" sz="700" b="1" dirty="0">
                        <a:solidFill>
                          <a:schemeClr val="bg1"/>
                        </a:solidFill>
                      </a:rPr>
                      <a:t>(0.8x)</a:t>
                    </a:r>
                  </a:p>
                </p:txBody>
              </p:sp>
            </p:grpSp>
            <p:sp>
              <p:nvSpPr>
                <p:cNvPr id="286" name="TextBox 285"/>
                <p:cNvSpPr txBox="1"/>
                <p:nvPr/>
              </p:nvSpPr>
              <p:spPr>
                <a:xfrm>
                  <a:off x="4219487" y="5819770"/>
                  <a:ext cx="402623" cy="107722"/>
                </a:xfrm>
                <a:prstGeom prst="rect">
                  <a:avLst/>
                </a:prstGeom>
                <a:noFill/>
              </p:spPr>
              <p:txBody>
                <a:bodyPr wrap="square" lIns="0" tIns="0" rIns="0" bIns="0" rtlCol="0">
                  <a:spAutoFit/>
                </a:bodyPr>
                <a:lstStyle/>
                <a:p>
                  <a:pPr algn="ctr"/>
                  <a:r>
                    <a:rPr lang="en-US" sz="700" dirty="0"/>
                    <a:t>Market</a:t>
                  </a:r>
                </a:p>
              </p:txBody>
            </p:sp>
          </p:grpSp>
          <p:grpSp>
            <p:nvGrpSpPr>
              <p:cNvPr id="270" name="Group 269"/>
              <p:cNvGrpSpPr/>
              <p:nvPr/>
            </p:nvGrpSpPr>
            <p:grpSpPr>
              <a:xfrm>
                <a:off x="4628535" y="4602663"/>
                <a:ext cx="402623" cy="1868136"/>
                <a:chOff x="4697870" y="4382521"/>
                <a:chExt cx="402623" cy="1868136"/>
              </a:xfrm>
            </p:grpSpPr>
            <p:sp>
              <p:nvSpPr>
                <p:cNvPr id="279" name="Rectangle 278"/>
                <p:cNvSpPr/>
                <p:nvPr/>
              </p:nvSpPr>
              <p:spPr>
                <a:xfrm>
                  <a:off x="4697870" y="4382521"/>
                  <a:ext cx="402623" cy="500197"/>
                </a:xfrm>
                <a:prstGeom prst="rect">
                  <a:avLst/>
                </a:prstGeom>
                <a:pattFill prst="dkUpDiag">
                  <a:fgClr>
                    <a:schemeClr val="accent1">
                      <a:lumMod val="25000"/>
                      <a:lumOff val="75000"/>
                    </a:schemeClr>
                  </a:fgClr>
                  <a:bgClr>
                    <a:schemeClr val="bg1"/>
                  </a:bgClr>
                </a:patt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tx1"/>
                      </a:solidFill>
                    </a:rPr>
                    <a:t>$4.5m</a:t>
                  </a:r>
                </a:p>
              </p:txBody>
            </p:sp>
            <p:sp>
              <p:nvSpPr>
                <p:cNvPr id="281" name="Rectangle 280"/>
                <p:cNvSpPr/>
                <p:nvPr/>
              </p:nvSpPr>
              <p:spPr>
                <a:xfrm>
                  <a:off x="4697870" y="4882718"/>
                  <a:ext cx="402623" cy="128559"/>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$0.9m</a:t>
                  </a:r>
                </a:p>
              </p:txBody>
            </p:sp>
            <p:sp>
              <p:nvSpPr>
                <p:cNvPr id="282" name="Rectangle 281"/>
                <p:cNvSpPr/>
                <p:nvPr/>
              </p:nvSpPr>
              <p:spPr>
                <a:xfrm>
                  <a:off x="4697870" y="5011277"/>
                  <a:ext cx="402623" cy="725176"/>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$6.7m</a:t>
                  </a:r>
                </a:p>
              </p:txBody>
            </p:sp>
            <p:sp>
              <p:nvSpPr>
                <p:cNvPr id="284" name="TextBox 283"/>
                <p:cNvSpPr txBox="1"/>
                <p:nvPr/>
              </p:nvSpPr>
              <p:spPr>
                <a:xfrm>
                  <a:off x="4697870" y="5819770"/>
                  <a:ext cx="402623" cy="430887"/>
                </a:xfrm>
                <a:prstGeom prst="rect">
                  <a:avLst/>
                </a:prstGeom>
                <a:noFill/>
              </p:spPr>
              <p:txBody>
                <a:bodyPr wrap="square" lIns="0" tIns="0" rIns="0" bIns="0" rtlCol="0">
                  <a:spAutoFit/>
                </a:bodyPr>
                <a:lstStyle/>
                <a:p>
                  <a:pPr algn="ctr"/>
                  <a:r>
                    <a:rPr lang="en-US" sz="700" dirty="0"/>
                    <a:t>MFD</a:t>
                  </a:r>
                  <a:br>
                    <a:rPr lang="en-US" sz="700" dirty="0"/>
                  </a:br>
                  <a:r>
                    <a:rPr lang="en-US" sz="700" dirty="0"/>
                    <a:t>or</a:t>
                  </a:r>
                  <a:br>
                    <a:rPr lang="en-US" sz="700" dirty="0"/>
                  </a:br>
                  <a:r>
                    <a:rPr lang="en-US" sz="700" dirty="0"/>
                    <a:t>Printer</a:t>
                  </a:r>
                  <a:br>
                    <a:rPr lang="en-US" sz="700" dirty="0"/>
                  </a:br>
                  <a:r>
                    <a:rPr lang="en-US" sz="700" dirty="0"/>
                    <a:t>Only</a:t>
                  </a:r>
                </a:p>
              </p:txBody>
            </p:sp>
          </p:grpSp>
          <p:grpSp>
            <p:nvGrpSpPr>
              <p:cNvPr id="271" name="Group 270"/>
              <p:cNvGrpSpPr/>
              <p:nvPr/>
            </p:nvGrpSpPr>
            <p:grpSpPr>
              <a:xfrm>
                <a:off x="5062984" y="4602663"/>
                <a:ext cx="442885" cy="1760414"/>
                <a:chOff x="5156121" y="4382521"/>
                <a:chExt cx="442885" cy="1760414"/>
              </a:xfrm>
            </p:grpSpPr>
            <p:grpSp>
              <p:nvGrpSpPr>
                <p:cNvPr id="273" name="Group 272"/>
                <p:cNvGrpSpPr/>
                <p:nvPr/>
              </p:nvGrpSpPr>
              <p:grpSpPr>
                <a:xfrm>
                  <a:off x="5156121" y="4382521"/>
                  <a:ext cx="442885" cy="1353932"/>
                  <a:chOff x="6932656" y="1830125"/>
                  <a:chExt cx="487174" cy="1802083"/>
                </a:xfrm>
              </p:grpSpPr>
              <p:sp>
                <p:nvSpPr>
                  <p:cNvPr id="275" name="Rectangle 274"/>
                  <p:cNvSpPr/>
                  <p:nvPr/>
                </p:nvSpPr>
                <p:spPr>
                  <a:xfrm>
                    <a:off x="6932656" y="2666999"/>
                    <a:ext cx="487174" cy="965209"/>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$26.4m</a:t>
                    </a:r>
                  </a:p>
                </p:txBody>
              </p:sp>
              <p:sp>
                <p:nvSpPr>
                  <p:cNvPr id="276" name="Rectangle 275"/>
                  <p:cNvSpPr/>
                  <p:nvPr/>
                </p:nvSpPr>
                <p:spPr>
                  <a:xfrm>
                    <a:off x="6932656" y="1830125"/>
                    <a:ext cx="487174" cy="494652"/>
                  </a:xfrm>
                  <a:prstGeom prst="rect">
                    <a:avLst/>
                  </a:prstGeom>
                  <a:pattFill prst="dkUpDiag">
                    <a:fgClr>
                      <a:schemeClr val="accent1">
                        <a:lumMod val="25000"/>
                        <a:lumOff val="75000"/>
                      </a:schemeClr>
                    </a:fgClr>
                    <a:bgClr>
                      <a:schemeClr val="bg1"/>
                    </a:bgClr>
                  </a:patt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tx1"/>
                        </a:solidFill>
                      </a:rPr>
                      <a:t>$11.8m</a:t>
                    </a:r>
                  </a:p>
                </p:txBody>
              </p:sp>
              <p:sp>
                <p:nvSpPr>
                  <p:cNvPr id="277" name="Rectangle 276"/>
                  <p:cNvSpPr/>
                  <p:nvPr/>
                </p:nvSpPr>
                <p:spPr>
                  <a:xfrm>
                    <a:off x="6932656" y="2324777"/>
                    <a:ext cx="487174" cy="342222"/>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dirty="0">
                        <a:solidFill>
                          <a:schemeClr val="bg1"/>
                        </a:solidFill>
                      </a:rPr>
                      <a:t>$9.3m</a:t>
                    </a:r>
                  </a:p>
                </p:txBody>
              </p:sp>
            </p:grpSp>
            <p:sp>
              <p:nvSpPr>
                <p:cNvPr id="274" name="TextBox 273"/>
                <p:cNvSpPr txBox="1"/>
                <p:nvPr/>
              </p:nvSpPr>
              <p:spPr>
                <a:xfrm>
                  <a:off x="5156121" y="5819770"/>
                  <a:ext cx="442885" cy="323165"/>
                </a:xfrm>
                <a:prstGeom prst="rect">
                  <a:avLst/>
                </a:prstGeom>
                <a:noFill/>
              </p:spPr>
              <p:txBody>
                <a:bodyPr wrap="square" lIns="0" tIns="0" rIns="0" bIns="0" rtlCol="0">
                  <a:spAutoFit/>
                </a:bodyPr>
                <a:lstStyle/>
                <a:p>
                  <a:pPr algn="ctr"/>
                  <a:r>
                    <a:rPr lang="en-US" sz="700" dirty="0"/>
                    <a:t>MFD</a:t>
                  </a:r>
                  <a:br>
                    <a:rPr lang="en-US" sz="700" dirty="0"/>
                  </a:br>
                  <a:r>
                    <a:rPr lang="en-US" sz="700" dirty="0"/>
                    <a:t>and</a:t>
                  </a:r>
                  <a:br>
                    <a:rPr lang="en-US" sz="700" dirty="0"/>
                  </a:br>
                  <a:r>
                    <a:rPr lang="en-US" sz="700" dirty="0"/>
                    <a:t>Printer</a:t>
                  </a:r>
                </a:p>
              </p:txBody>
            </p:sp>
          </p:grpSp>
          <p:sp>
            <p:nvSpPr>
              <p:cNvPr id="272" name="TextBox 271"/>
              <p:cNvSpPr txBox="1"/>
              <p:nvPr/>
            </p:nvSpPr>
            <p:spPr>
              <a:xfrm>
                <a:off x="4126347" y="4436258"/>
                <a:ext cx="1379519" cy="123111"/>
              </a:xfrm>
              <a:prstGeom prst="rect">
                <a:avLst/>
              </a:prstGeom>
              <a:noFill/>
            </p:spPr>
            <p:txBody>
              <a:bodyPr wrap="square" lIns="0" tIns="0" rIns="0" bIns="0" rtlCol="0">
                <a:spAutoFit/>
              </a:bodyPr>
              <a:lstStyle/>
              <a:p>
                <a:pPr algn="ctr"/>
                <a:r>
                  <a:rPr lang="en-US" sz="800" b="1" u="sng" dirty="0"/>
                  <a:t>EUR</a:t>
                </a:r>
              </a:p>
            </p:txBody>
          </p:sp>
        </p:grpSp>
        <p:grpSp>
          <p:nvGrpSpPr>
            <p:cNvPr id="249" name="Group 248"/>
            <p:cNvGrpSpPr/>
            <p:nvPr/>
          </p:nvGrpSpPr>
          <p:grpSpPr>
            <a:xfrm>
              <a:off x="2429426" y="3764264"/>
              <a:ext cx="3113694" cy="137160"/>
              <a:chOff x="5804881" y="6073511"/>
              <a:chExt cx="3113694" cy="137160"/>
            </a:xfrm>
          </p:grpSpPr>
          <p:grpSp>
            <p:nvGrpSpPr>
              <p:cNvPr id="250" name="Group 249"/>
              <p:cNvGrpSpPr/>
              <p:nvPr/>
            </p:nvGrpSpPr>
            <p:grpSpPr>
              <a:xfrm>
                <a:off x="6999356" y="6073511"/>
                <a:ext cx="1919219" cy="137160"/>
                <a:chOff x="2415714" y="6343700"/>
                <a:chExt cx="1919219" cy="137160"/>
              </a:xfrm>
            </p:grpSpPr>
            <p:sp>
              <p:nvSpPr>
                <p:cNvPr id="263" name="Rectangle 262"/>
                <p:cNvSpPr/>
                <p:nvPr/>
              </p:nvSpPr>
              <p:spPr>
                <a:xfrm>
                  <a:off x="2415714" y="6343700"/>
                  <a:ext cx="137160" cy="137160"/>
                </a:xfrm>
                <a:prstGeom prst="rect">
                  <a:avLst/>
                </a:prstGeom>
                <a:pattFill prst="dkUpDiag">
                  <a:fgClr>
                    <a:schemeClr val="accent1">
                      <a:lumMod val="25000"/>
                      <a:lumOff val="75000"/>
                    </a:schemeClr>
                  </a:fgClr>
                  <a:bgClr>
                    <a:schemeClr val="bg1"/>
                  </a:bgClr>
                </a:patt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a:solidFill>
                      <a:schemeClr val="tx1"/>
                    </a:solidFill>
                  </a:endParaRPr>
                </a:p>
              </p:txBody>
            </p:sp>
            <p:sp>
              <p:nvSpPr>
                <p:cNvPr id="264" name="TextBox 263"/>
                <p:cNvSpPr txBox="1"/>
                <p:nvPr/>
              </p:nvSpPr>
              <p:spPr>
                <a:xfrm>
                  <a:off x="2641312" y="6358418"/>
                  <a:ext cx="1693621" cy="107722"/>
                </a:xfrm>
                <a:prstGeom prst="rect">
                  <a:avLst/>
                </a:prstGeom>
                <a:noFill/>
              </p:spPr>
              <p:txBody>
                <a:bodyPr wrap="square" lIns="0" tIns="0" rIns="0" bIns="0" rtlCol="0">
                  <a:spAutoFit/>
                </a:bodyPr>
                <a:lstStyle/>
                <a:p>
                  <a:r>
                    <a:rPr lang="en-US" sz="700" dirty="0"/>
                    <a:t>Additional Printer opportunity</a:t>
                  </a:r>
                </a:p>
              </p:txBody>
            </p:sp>
          </p:grpSp>
          <p:grpSp>
            <p:nvGrpSpPr>
              <p:cNvPr id="251" name="Group 250"/>
              <p:cNvGrpSpPr/>
              <p:nvPr/>
            </p:nvGrpSpPr>
            <p:grpSpPr>
              <a:xfrm>
                <a:off x="5804881" y="6073511"/>
                <a:ext cx="494913" cy="137160"/>
                <a:chOff x="4334933" y="6328980"/>
                <a:chExt cx="494913" cy="137160"/>
              </a:xfrm>
            </p:grpSpPr>
            <p:sp>
              <p:nvSpPr>
                <p:cNvPr id="261" name="Rectangle 260"/>
                <p:cNvSpPr/>
                <p:nvPr/>
              </p:nvSpPr>
              <p:spPr>
                <a:xfrm>
                  <a:off x="4334933" y="6328980"/>
                  <a:ext cx="137160" cy="137160"/>
                </a:xfrm>
                <a:prstGeom prst="rect">
                  <a:avLst/>
                </a:prstGeom>
                <a:solidFill>
                  <a:schemeClr val="accent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a:solidFill>
                      <a:schemeClr val="tx1"/>
                    </a:solidFill>
                  </a:endParaRPr>
                </a:p>
              </p:txBody>
            </p:sp>
            <p:sp>
              <p:nvSpPr>
                <p:cNvPr id="262" name="TextBox 261"/>
                <p:cNvSpPr txBox="1"/>
                <p:nvPr/>
              </p:nvSpPr>
              <p:spPr>
                <a:xfrm>
                  <a:off x="4560531" y="6343698"/>
                  <a:ext cx="269315" cy="107722"/>
                </a:xfrm>
                <a:prstGeom prst="rect">
                  <a:avLst/>
                </a:prstGeom>
                <a:noFill/>
              </p:spPr>
              <p:txBody>
                <a:bodyPr wrap="square" lIns="0" tIns="0" rIns="0" bIns="0" rtlCol="0">
                  <a:spAutoFit/>
                </a:bodyPr>
                <a:lstStyle/>
                <a:p>
                  <a:r>
                    <a:rPr lang="en-US" sz="700" dirty="0"/>
                    <a:t>MFD</a:t>
                  </a:r>
                </a:p>
              </p:txBody>
            </p:sp>
          </p:grpSp>
          <p:grpSp>
            <p:nvGrpSpPr>
              <p:cNvPr id="252" name="Group 251"/>
              <p:cNvGrpSpPr/>
              <p:nvPr/>
            </p:nvGrpSpPr>
            <p:grpSpPr>
              <a:xfrm>
                <a:off x="6402118" y="6073511"/>
                <a:ext cx="494913" cy="137160"/>
                <a:chOff x="4982246" y="6332513"/>
                <a:chExt cx="494913" cy="137160"/>
              </a:xfrm>
            </p:grpSpPr>
            <p:sp>
              <p:nvSpPr>
                <p:cNvPr id="259" name="Rectangle 258"/>
                <p:cNvSpPr/>
                <p:nvPr/>
              </p:nvSpPr>
              <p:spPr>
                <a:xfrm>
                  <a:off x="4982246" y="6332513"/>
                  <a:ext cx="137160" cy="137160"/>
                </a:xfrm>
                <a:prstGeom prst="rect">
                  <a:avLst/>
                </a:prstGeom>
                <a:solidFill>
                  <a:schemeClr val="accent1">
                    <a:lumMod val="25000"/>
                    <a:lumOff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a:solidFill>
                      <a:schemeClr val="tx1"/>
                    </a:solidFill>
                  </a:endParaRPr>
                </a:p>
              </p:txBody>
            </p:sp>
            <p:sp>
              <p:nvSpPr>
                <p:cNvPr id="260" name="TextBox 259"/>
                <p:cNvSpPr txBox="1"/>
                <p:nvPr/>
              </p:nvSpPr>
              <p:spPr>
                <a:xfrm>
                  <a:off x="5207844" y="6347231"/>
                  <a:ext cx="269315" cy="107722"/>
                </a:xfrm>
                <a:prstGeom prst="rect">
                  <a:avLst/>
                </a:prstGeom>
                <a:noFill/>
              </p:spPr>
              <p:txBody>
                <a:bodyPr wrap="square" lIns="0" tIns="0" rIns="0" bIns="0" rtlCol="0">
                  <a:spAutoFit/>
                </a:bodyPr>
                <a:lstStyle/>
                <a:p>
                  <a:r>
                    <a:rPr lang="en-US" sz="700" dirty="0"/>
                    <a:t>Printer</a:t>
                  </a:r>
                </a:p>
              </p:txBody>
            </p:sp>
          </p:grpSp>
        </p:grpSp>
      </p:grpSp>
      <p:graphicFrame>
        <p:nvGraphicFramePr>
          <p:cNvPr id="304" name="Table 303"/>
          <p:cNvGraphicFramePr>
            <a:graphicFrameLocks noGrp="1"/>
          </p:cNvGraphicFramePr>
          <p:nvPr>
            <p:extLst>
              <p:ext uri="{D42A27DB-BD31-4B8C-83A1-F6EECF244321}">
                <p14:modId xmlns:p14="http://schemas.microsoft.com/office/powerpoint/2010/main" val="2561202160"/>
              </p:ext>
            </p:extLst>
          </p:nvPr>
        </p:nvGraphicFramePr>
        <p:xfrm>
          <a:off x="2420448" y="1079277"/>
          <a:ext cx="3116752" cy="566928"/>
        </p:xfrm>
        <a:graphic>
          <a:graphicData uri="http://schemas.openxmlformats.org/drawingml/2006/table">
            <a:tbl>
              <a:tblPr firstRow="1" bandRow="1">
                <a:tableStyleId>{5C22544A-7EE6-4342-B048-85BDC9FD1C3A}</a:tableStyleId>
              </a:tblPr>
              <a:tblGrid>
                <a:gridCol w="311675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Targeting Customers</a:t>
                      </a:r>
                      <a:r>
                        <a:rPr lang="en-US" sz="1000" b="1" i="0" u="none" baseline="0" dirty="0">
                          <a:solidFill>
                            <a:schemeClr val="tx1"/>
                          </a:solidFill>
                          <a:latin typeface="+mn-lt"/>
                        </a:rPr>
                        <a:t> with Low </a:t>
                      </a:r>
                      <a:r>
                        <a:rPr lang="en-US" sz="1000" b="1" i="0" u="none" baseline="0" dirty="0" smtClean="0">
                          <a:solidFill>
                            <a:schemeClr val="tx1"/>
                          </a:solidFill>
                          <a:latin typeface="+mn-lt"/>
                        </a:rPr>
                        <a:t>Penetration</a:t>
                      </a:r>
                      <a:r>
                        <a:rPr lang="en-US" sz="1000" b="1" i="0" u="none" baseline="30000" dirty="0" smtClean="0">
                          <a:solidFill>
                            <a:schemeClr val="tx1"/>
                          </a:solidFill>
                          <a:latin typeface="+mn-lt"/>
                        </a:rPr>
                        <a:t>(1)</a:t>
                      </a:r>
                      <a:endParaRPr lang="en-US" sz="1000" b="1" i="0" u="none" dirty="0">
                        <a:solidFill>
                          <a:schemeClr val="tx1"/>
                        </a:solidFill>
                        <a:latin typeface="+mn-lt"/>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err="1">
                          <a:solidFill>
                            <a:schemeClr val="accent2"/>
                          </a:solidFill>
                          <a:latin typeface="Tahoma"/>
                        </a:rPr>
                        <a:t>Katun</a:t>
                      </a:r>
                      <a:r>
                        <a:rPr lang="en-US" sz="900" b="1" i="0" u="none" baseline="0" dirty="0">
                          <a:solidFill>
                            <a:schemeClr val="accent2"/>
                          </a:solidFill>
                          <a:latin typeface="Tahoma"/>
                        </a:rPr>
                        <a:t> stands to realize enormous potential simply by bringing existing customers in line with the market</a:t>
                      </a: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07" name="Rectangle 306"/>
          <p:cNvSpPr/>
          <p:nvPr>
            <p:custDataLst>
              <p:tags r:id="rId2"/>
            </p:custDataLst>
          </p:nvPr>
        </p:nvSpPr>
        <p:spPr>
          <a:xfrm>
            <a:off x="5771341" y="4046224"/>
            <a:ext cx="3124201" cy="1677382"/>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dirty="0"/>
              <a:t>Goal to grow worldwide Katun printer toner sales by ~10% by </a:t>
            </a:r>
            <a:r>
              <a:rPr lang="en-US" sz="900" dirty="0" smtClean="0"/>
              <a:t>2018 </a:t>
            </a:r>
            <a:r>
              <a:rPr lang="en-US" sz="900" dirty="0"/>
              <a:t>with </a:t>
            </a:r>
            <a:r>
              <a:rPr lang="en-US" sz="900" dirty="0" smtClean="0"/>
              <a:t>5-year timeline </a:t>
            </a:r>
            <a:r>
              <a:rPr lang="en-US" sz="900" dirty="0"/>
              <a:t>to achieve penetration goal in the color segment in NA and EUR</a:t>
            </a:r>
          </a:p>
          <a:p>
            <a:pPr marL="177800" indent="-177800">
              <a:spcBef>
                <a:spcPts val="400"/>
              </a:spcBef>
              <a:buClr>
                <a:schemeClr val="accent5"/>
              </a:buClr>
              <a:buSzPct val="100000"/>
              <a:buFont typeface="Wingdings" panose="05000000000000000000" pitchFamily="2" charset="2"/>
              <a:buChar char="§"/>
            </a:pPr>
            <a:r>
              <a:rPr lang="en-US" sz="900" dirty="0"/>
              <a:t>Hired </a:t>
            </a:r>
            <a:r>
              <a:rPr lang="en-US" sz="900" dirty="0" smtClean="0"/>
              <a:t>three </a:t>
            </a:r>
            <a:r>
              <a:rPr lang="en-US" sz="900" dirty="0"/>
              <a:t>additional sales representatives with extensive OEM and aftermarket print experience</a:t>
            </a:r>
          </a:p>
          <a:p>
            <a:pPr marL="177800" indent="-177800">
              <a:spcBef>
                <a:spcPts val="400"/>
              </a:spcBef>
              <a:buClr>
                <a:schemeClr val="accent5"/>
              </a:buClr>
              <a:buSzPct val="100000"/>
              <a:buFont typeface="Wingdings" panose="05000000000000000000" pitchFamily="2" charset="2"/>
              <a:buChar char="§"/>
            </a:pPr>
            <a:r>
              <a:rPr lang="en-US" sz="900" dirty="0"/>
              <a:t>Starting in </a:t>
            </a:r>
            <a:r>
              <a:rPr lang="en-US" sz="900" dirty="0" smtClean="0"/>
              <a:t>2016, </a:t>
            </a:r>
            <a:r>
              <a:rPr lang="en-US" sz="900" dirty="0"/>
              <a:t>Katun’s sales team began actively targeting legacy color MFD OEC customers that do not purchase printer toner </a:t>
            </a:r>
            <a:r>
              <a:rPr lang="en-US" sz="900" dirty="0" smtClean="0"/>
              <a:t>with </a:t>
            </a:r>
            <a:r>
              <a:rPr lang="en-US" sz="900" dirty="0"/>
              <a:t>incentives to purchase printer toner as </a:t>
            </a:r>
            <a:r>
              <a:rPr lang="en-US" sz="900" dirty="0" smtClean="0"/>
              <a:t>well</a:t>
            </a:r>
            <a:endParaRPr lang="en-US" sz="900" dirty="0"/>
          </a:p>
          <a:p>
            <a:pPr marL="177800" indent="-177800">
              <a:spcBef>
                <a:spcPts val="400"/>
              </a:spcBef>
              <a:buClr>
                <a:schemeClr val="accent5"/>
              </a:buClr>
              <a:buSzPct val="100000"/>
              <a:buFont typeface="Wingdings" panose="05000000000000000000" pitchFamily="2" charset="2"/>
              <a:buChar char="§"/>
            </a:pPr>
            <a:r>
              <a:rPr lang="en-US" sz="900" dirty="0"/>
              <a:t>Focused sales efforts on IT / VARS, OEMs and large distributors, </a:t>
            </a:r>
            <a:r>
              <a:rPr lang="en-US" sz="900" dirty="0" smtClean="0"/>
              <a:t>expanding product line in </a:t>
            </a:r>
            <a:r>
              <a:rPr lang="en-US" sz="900" dirty="0"/>
              <a:t>Q1 </a:t>
            </a:r>
            <a:r>
              <a:rPr lang="en-US" sz="900" dirty="0" smtClean="0"/>
              <a:t>2017</a:t>
            </a:r>
            <a:endParaRPr lang="en-US" sz="900" dirty="0"/>
          </a:p>
        </p:txBody>
      </p:sp>
      <p:sp>
        <p:nvSpPr>
          <p:cNvPr id="309" name="Oval 308"/>
          <p:cNvSpPr/>
          <p:nvPr/>
        </p:nvSpPr>
        <p:spPr bwMode="auto">
          <a:xfrm>
            <a:off x="22301" y="350144"/>
            <a:ext cx="306853" cy="301873"/>
          </a:xfrm>
          <a:prstGeom prst="ellipse">
            <a:avLst/>
          </a:prstGeom>
          <a:solidFill>
            <a:schemeClr val="accent1">
              <a:lumMod val="25000"/>
              <a:lumOff val="75000"/>
            </a:schemeClr>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B</a:t>
            </a:r>
          </a:p>
        </p:txBody>
      </p:sp>
      <p:sp>
        <p:nvSpPr>
          <p:cNvPr id="310" name="Title 1"/>
          <p:cNvSpPr>
            <a:spLocks noGrp="1"/>
          </p:cNvSpPr>
          <p:nvPr>
            <p:ph type="title"/>
          </p:nvPr>
        </p:nvSpPr>
        <p:spPr>
          <a:xfrm>
            <a:off x="406400" y="118872"/>
            <a:ext cx="6450014" cy="585216"/>
          </a:xfrm>
        </p:spPr>
        <p:txBody>
          <a:bodyPr/>
          <a:lstStyle/>
          <a:p>
            <a:r>
              <a:rPr lang="en-US" dirty="0"/>
              <a:t>Increase Penetration of the Printer-Based Toner Market </a:t>
            </a:r>
          </a:p>
        </p:txBody>
      </p:sp>
      <p:graphicFrame>
        <p:nvGraphicFramePr>
          <p:cNvPr id="196" name="TextBox 3"/>
          <p:cNvGraphicFramePr/>
          <p:nvPr>
            <p:custDataLst>
              <p:tags r:id="rId3"/>
            </p:custDataLst>
            <p:extLst>
              <p:ext uri="{D42A27DB-BD31-4B8C-83A1-F6EECF244321}">
                <p14:modId xmlns:p14="http://schemas.microsoft.com/office/powerpoint/2010/main" val="3684511752"/>
              </p:ext>
            </p:extLst>
          </p:nvPr>
        </p:nvGraphicFramePr>
        <p:xfrm>
          <a:off x="5818901" y="1509379"/>
          <a:ext cx="3091882" cy="2269603"/>
        </p:xfrm>
        <a:graphic>
          <a:graphicData uri="http://schemas.openxmlformats.org/drawingml/2006/chart">
            <c:chart xmlns:c="http://schemas.openxmlformats.org/drawingml/2006/chart" xmlns:r="http://schemas.openxmlformats.org/officeDocument/2006/relationships" r:id="rId6"/>
          </a:graphicData>
        </a:graphic>
      </p:graphicFrame>
      <p:grpSp>
        <p:nvGrpSpPr>
          <p:cNvPr id="205" name="Group 204"/>
          <p:cNvGrpSpPr/>
          <p:nvPr/>
        </p:nvGrpSpPr>
        <p:grpSpPr>
          <a:xfrm>
            <a:off x="6210128" y="3466396"/>
            <a:ext cx="2653494" cy="243802"/>
            <a:chOff x="2811675" y="5915390"/>
            <a:chExt cx="2653494" cy="265857"/>
          </a:xfrm>
        </p:grpSpPr>
        <p:grpSp>
          <p:nvGrpSpPr>
            <p:cNvPr id="206" name="Group 205"/>
            <p:cNvGrpSpPr/>
            <p:nvPr/>
          </p:nvGrpSpPr>
          <p:grpSpPr>
            <a:xfrm>
              <a:off x="2811675" y="5915390"/>
              <a:ext cx="1280160" cy="265857"/>
              <a:chOff x="2811675" y="5915390"/>
              <a:chExt cx="1280160" cy="265857"/>
            </a:xfrm>
          </p:grpSpPr>
          <p:sp>
            <p:nvSpPr>
              <p:cNvPr id="210" name="Right Brace 209"/>
              <p:cNvSpPr/>
              <p:nvPr/>
            </p:nvSpPr>
            <p:spPr>
              <a:xfrm rot="5400000">
                <a:off x="3381509" y="5345556"/>
                <a:ext cx="140492" cy="1280160"/>
              </a:xfrm>
              <a:prstGeom prst="rightBrace">
                <a:avLst>
                  <a:gd name="adj1" fmla="val 8332"/>
                  <a:gd name="adj2" fmla="val 50165"/>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1" name="TextBox 210"/>
              <p:cNvSpPr txBox="1"/>
              <p:nvPr/>
            </p:nvSpPr>
            <p:spPr>
              <a:xfrm>
                <a:off x="3086671" y="6063780"/>
                <a:ext cx="730169" cy="117467"/>
              </a:xfrm>
              <a:prstGeom prst="rect">
                <a:avLst/>
              </a:prstGeom>
              <a:noFill/>
            </p:spPr>
            <p:txBody>
              <a:bodyPr wrap="square" lIns="0" tIns="0" rIns="0" bIns="0" rtlCol="0">
                <a:spAutoFit/>
              </a:bodyPr>
              <a:lstStyle/>
              <a:p>
                <a:pPr algn="ctr"/>
                <a:r>
                  <a:rPr lang="en-US" sz="700" dirty="0"/>
                  <a:t>NA</a:t>
                </a:r>
              </a:p>
            </p:txBody>
          </p:sp>
        </p:grpSp>
        <p:grpSp>
          <p:nvGrpSpPr>
            <p:cNvPr id="207" name="Group 206"/>
            <p:cNvGrpSpPr/>
            <p:nvPr/>
          </p:nvGrpSpPr>
          <p:grpSpPr>
            <a:xfrm>
              <a:off x="4185009" y="5915390"/>
              <a:ext cx="1280160" cy="265857"/>
              <a:chOff x="4185009" y="5915390"/>
              <a:chExt cx="1280160" cy="265857"/>
            </a:xfrm>
          </p:grpSpPr>
          <p:sp>
            <p:nvSpPr>
              <p:cNvPr id="208" name="Right Brace 207"/>
              <p:cNvSpPr/>
              <p:nvPr/>
            </p:nvSpPr>
            <p:spPr>
              <a:xfrm rot="5400000">
                <a:off x="4761229" y="5339170"/>
                <a:ext cx="127720" cy="1280160"/>
              </a:xfrm>
              <a:prstGeom prst="rightBrace">
                <a:avLst>
                  <a:gd name="adj1" fmla="val 8332"/>
                  <a:gd name="adj2" fmla="val 50165"/>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09" name="TextBox 208"/>
              <p:cNvSpPr txBox="1"/>
              <p:nvPr/>
            </p:nvSpPr>
            <p:spPr>
              <a:xfrm>
                <a:off x="4460004" y="6063780"/>
                <a:ext cx="730170" cy="117467"/>
              </a:xfrm>
              <a:prstGeom prst="rect">
                <a:avLst/>
              </a:prstGeom>
              <a:noFill/>
            </p:spPr>
            <p:txBody>
              <a:bodyPr wrap="square" lIns="0" tIns="0" rIns="0" bIns="0" rtlCol="0">
                <a:spAutoFit/>
              </a:bodyPr>
              <a:lstStyle/>
              <a:p>
                <a:pPr algn="ctr"/>
                <a:r>
                  <a:rPr lang="en-US" sz="700" dirty="0"/>
                  <a:t>EUR</a:t>
                </a:r>
              </a:p>
            </p:txBody>
          </p:sp>
        </p:grpSp>
      </p:grpSp>
      <p:grpSp>
        <p:nvGrpSpPr>
          <p:cNvPr id="9" name="Group 8"/>
          <p:cNvGrpSpPr/>
          <p:nvPr/>
        </p:nvGrpSpPr>
        <p:grpSpPr>
          <a:xfrm>
            <a:off x="6210127" y="1630918"/>
            <a:ext cx="1056299" cy="722422"/>
            <a:chOff x="6266334" y="1686738"/>
            <a:chExt cx="928372" cy="514199"/>
          </a:xfrm>
        </p:grpSpPr>
        <p:cxnSp>
          <p:nvCxnSpPr>
            <p:cNvPr id="4" name="Straight Arrow Connector 3"/>
            <p:cNvCxnSpPr/>
            <p:nvPr/>
          </p:nvCxnSpPr>
          <p:spPr>
            <a:xfrm flipV="1">
              <a:off x="6266334" y="1686738"/>
              <a:ext cx="928372" cy="514199"/>
            </a:xfrm>
            <a:prstGeom prst="straightConnector1">
              <a:avLst/>
            </a:prstGeom>
            <a:ln>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9571468">
              <a:off x="6510737" y="1839002"/>
              <a:ext cx="439566" cy="76673"/>
            </a:xfrm>
            <a:prstGeom prst="rect">
              <a:avLst/>
            </a:prstGeom>
            <a:noFill/>
          </p:spPr>
          <p:txBody>
            <a:bodyPr wrap="none" lIns="0" tIns="0" rIns="0" bIns="0" rtlCol="0">
              <a:spAutoFit/>
            </a:bodyPr>
            <a:lstStyle/>
            <a:p>
              <a:r>
                <a:rPr lang="en-US" sz="700" dirty="0"/>
                <a:t>CAGR: 6.5%</a:t>
              </a:r>
            </a:p>
          </p:txBody>
        </p:sp>
      </p:grpSp>
      <p:grpSp>
        <p:nvGrpSpPr>
          <p:cNvPr id="77" name="Group 76"/>
          <p:cNvGrpSpPr/>
          <p:nvPr/>
        </p:nvGrpSpPr>
        <p:grpSpPr>
          <a:xfrm>
            <a:off x="7740940" y="1630918"/>
            <a:ext cx="928372" cy="619183"/>
            <a:chOff x="6266334" y="1686738"/>
            <a:chExt cx="928372" cy="514199"/>
          </a:xfrm>
        </p:grpSpPr>
        <p:cxnSp>
          <p:nvCxnSpPr>
            <p:cNvPr id="78" name="Straight Arrow Connector 77"/>
            <p:cNvCxnSpPr/>
            <p:nvPr/>
          </p:nvCxnSpPr>
          <p:spPr>
            <a:xfrm flipV="1">
              <a:off x="6266334" y="1686738"/>
              <a:ext cx="928372" cy="514199"/>
            </a:xfrm>
            <a:prstGeom prst="straightConnector1">
              <a:avLst/>
            </a:prstGeom>
            <a:ln>
              <a:solidFill>
                <a:schemeClr val="tx1"/>
              </a:solidFill>
              <a:tailEnd type="arrow"/>
            </a:ln>
            <a:effectLst/>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rot="19385477">
              <a:off x="6480452" y="1832610"/>
              <a:ext cx="500137" cy="89457"/>
            </a:xfrm>
            <a:prstGeom prst="rect">
              <a:avLst/>
            </a:prstGeom>
            <a:noFill/>
          </p:spPr>
          <p:txBody>
            <a:bodyPr wrap="none" lIns="0" tIns="0" rIns="0" bIns="0" rtlCol="0">
              <a:spAutoFit/>
            </a:bodyPr>
            <a:lstStyle/>
            <a:p>
              <a:r>
                <a:rPr lang="en-US" sz="700" dirty="0"/>
                <a:t>CAGR: 5.9%</a:t>
              </a:r>
            </a:p>
          </p:txBody>
        </p:sp>
      </p:grpSp>
      <p:sp>
        <p:nvSpPr>
          <p:cNvPr id="72" name="TextBox 71"/>
          <p:cNvSpPr txBox="1"/>
          <p:nvPr>
            <p:custDataLst>
              <p:tags r:id="rId4"/>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smtClean="0"/>
              <a:t>(</a:t>
            </a:r>
            <a:r>
              <a:rPr lang="en-US" sz="700" i="1" dirty="0"/>
              <a:t>1)  Source: LEK Study</a:t>
            </a:r>
          </a:p>
        </p:txBody>
      </p:sp>
      <p:sp>
        <p:nvSpPr>
          <p:cNvPr id="1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Growth Opportunities</a:t>
            </a:r>
            <a:endParaRPr lang="en-US" sz="800" b="1" dirty="0">
              <a:solidFill>
                <a:srgbClr val="FFFFFF"/>
              </a:solidFill>
              <a:latin typeface="Tahoma"/>
            </a:endParaRPr>
          </a:p>
        </p:txBody>
      </p:sp>
      <p:sp>
        <p:nvSpPr>
          <p:cNvPr id="3"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46</a:t>
            </a:r>
            <a:endParaRPr lang="en-US" sz="900" dirty="0">
              <a:solidFill>
                <a:srgbClr val="000000"/>
              </a:solidFill>
              <a:latin typeface="Tahoma"/>
            </a:endParaRPr>
          </a:p>
        </p:txBody>
      </p:sp>
    </p:spTree>
    <p:extLst>
      <p:ext uri="{BB962C8B-B14F-4D97-AF65-F5344CB8AC3E}">
        <p14:creationId xmlns:p14="http://schemas.microsoft.com/office/powerpoint/2010/main" val="7517203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2"/>
          <p:cNvSpPr>
            <a:spLocks noGrp="1"/>
          </p:cNvSpPr>
          <p:nvPr>
            <p:ph type="title"/>
          </p:nvPr>
        </p:nvSpPr>
        <p:spPr>
          <a:xfrm>
            <a:off x="397833" y="118872"/>
            <a:ext cx="6624638" cy="585216"/>
          </a:xfrm>
        </p:spPr>
        <p:txBody>
          <a:bodyPr/>
          <a:lstStyle/>
          <a:p>
            <a:r>
              <a:rPr lang="en-US" dirty="0"/>
              <a:t>Introduce a Refurbished Imaging Equipment Offering</a:t>
            </a:r>
          </a:p>
        </p:txBody>
      </p:sp>
      <p:sp>
        <p:nvSpPr>
          <p:cNvPr id="120" name="Oval 119"/>
          <p:cNvSpPr/>
          <p:nvPr/>
        </p:nvSpPr>
        <p:spPr bwMode="auto">
          <a:xfrm>
            <a:off x="22301" y="350144"/>
            <a:ext cx="306853" cy="301873"/>
          </a:xfrm>
          <a:prstGeom prst="ellipse">
            <a:avLst/>
          </a:prstGeom>
          <a:solidFill>
            <a:schemeClr val="accent1">
              <a:lumMod val="25000"/>
              <a:lumOff val="75000"/>
            </a:schemeClr>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C</a:t>
            </a:r>
          </a:p>
        </p:txBody>
      </p:sp>
      <p:graphicFrame>
        <p:nvGraphicFramePr>
          <p:cNvPr id="114" name="Table 113"/>
          <p:cNvGraphicFramePr>
            <a:graphicFrameLocks noGrp="1"/>
          </p:cNvGraphicFramePr>
          <p:nvPr>
            <p:extLst>
              <p:ext uri="{D42A27DB-BD31-4B8C-83A1-F6EECF244321}">
                <p14:modId xmlns:p14="http://schemas.microsoft.com/office/powerpoint/2010/main" val="4089841853"/>
              </p:ext>
            </p:extLst>
          </p:nvPr>
        </p:nvGraphicFramePr>
        <p:xfrm>
          <a:off x="5809615"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baseline="0" dirty="0">
                          <a:solidFill>
                            <a:schemeClr val="tx1"/>
                          </a:solidFill>
                          <a:latin typeface="Tahoma"/>
                        </a:rPr>
                        <a:t>Katun’s Approach</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16" name="Table 115"/>
          <p:cNvGraphicFramePr>
            <a:graphicFrameLocks noGrp="1"/>
          </p:cNvGraphicFramePr>
          <p:nvPr>
            <p:extLst>
              <p:ext uri="{D42A27DB-BD31-4B8C-83A1-F6EECF244321}">
                <p14:modId xmlns:p14="http://schemas.microsoft.com/office/powerpoint/2010/main" val="1475674407"/>
              </p:ext>
            </p:extLst>
          </p:nvPr>
        </p:nvGraphicFramePr>
        <p:xfrm>
          <a:off x="2420448" y="1079277"/>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Opportunity</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18" name="TextBox 117"/>
          <p:cNvSpPr txBox="1"/>
          <p:nvPr/>
        </p:nvSpPr>
        <p:spPr>
          <a:xfrm>
            <a:off x="6324398" y="1949193"/>
            <a:ext cx="2594178" cy="415498"/>
          </a:xfrm>
          <a:prstGeom prst="rect">
            <a:avLst/>
          </a:prstGeom>
          <a:noFill/>
        </p:spPr>
        <p:txBody>
          <a:bodyPr wrap="square" lIns="0" tIns="0" rIns="0" bIns="0" rtlCol="0">
            <a:spAutoFit/>
          </a:bodyPr>
          <a:lstStyle/>
          <a:p>
            <a:pPr>
              <a:spcBef>
                <a:spcPts val="300"/>
              </a:spcBef>
              <a:buClr>
                <a:schemeClr val="bg1"/>
              </a:buClr>
            </a:pPr>
            <a:r>
              <a:rPr lang="en-US" sz="900" b="1" dirty="0" smtClean="0">
                <a:latin typeface="Tahoma" panose="020B0604030504040204" pitchFamily="34" charset="0"/>
              </a:rPr>
              <a:t>1-2 Months: </a:t>
            </a:r>
            <a:r>
              <a:rPr lang="en-US" sz="900" dirty="0" smtClean="0">
                <a:latin typeface="Tahoma" panose="020B0604030504040204" pitchFamily="34" charset="0"/>
              </a:rPr>
              <a:t>Gain </a:t>
            </a:r>
            <a:r>
              <a:rPr lang="en-US" sz="900" dirty="0">
                <a:latin typeface="Tahoma" panose="020B0604030504040204" pitchFamily="34" charset="0"/>
              </a:rPr>
              <a:t>access to “used” brokers, further technical expertise and expand supply chain and customer base</a:t>
            </a:r>
          </a:p>
        </p:txBody>
      </p:sp>
      <p:sp>
        <p:nvSpPr>
          <p:cNvPr id="202" name="TextBox 201"/>
          <p:cNvSpPr txBox="1"/>
          <p:nvPr/>
        </p:nvSpPr>
        <p:spPr>
          <a:xfrm>
            <a:off x="6324398" y="2928102"/>
            <a:ext cx="2594178" cy="276999"/>
          </a:xfrm>
          <a:prstGeom prst="rect">
            <a:avLst/>
          </a:prstGeom>
          <a:noFill/>
        </p:spPr>
        <p:txBody>
          <a:bodyPr wrap="square" lIns="0" tIns="0" rIns="0" bIns="0" rtlCol="0">
            <a:spAutoFit/>
          </a:bodyPr>
          <a:lstStyle/>
          <a:p>
            <a:pPr>
              <a:spcBef>
                <a:spcPts val="300"/>
              </a:spcBef>
              <a:buClr>
                <a:schemeClr val="bg1"/>
              </a:buClr>
            </a:pPr>
            <a:r>
              <a:rPr lang="en-US" sz="900" b="1" dirty="0" smtClean="0">
                <a:latin typeface="Tahoma" panose="020B0604030504040204" pitchFamily="34" charset="0"/>
              </a:rPr>
              <a:t>2-3 Months:</a:t>
            </a:r>
            <a:r>
              <a:rPr lang="en-US" sz="900" dirty="0" smtClean="0">
                <a:latin typeface="Tahoma" panose="020B0604030504040204" pitchFamily="34" charset="0"/>
              </a:rPr>
              <a:t> </a:t>
            </a:r>
            <a:r>
              <a:rPr lang="en-US" sz="900" dirty="0">
                <a:latin typeface="Tahoma" panose="020B0604030504040204" pitchFamily="34" charset="0"/>
              </a:rPr>
              <a:t>Establish, refine and communicate refurbished brand with existing customers</a:t>
            </a:r>
          </a:p>
        </p:txBody>
      </p:sp>
      <p:sp>
        <p:nvSpPr>
          <p:cNvPr id="204" name="TextBox 203"/>
          <p:cNvSpPr txBox="1"/>
          <p:nvPr/>
        </p:nvSpPr>
        <p:spPr>
          <a:xfrm>
            <a:off x="6324398" y="3751928"/>
            <a:ext cx="2594178" cy="276999"/>
          </a:xfrm>
          <a:prstGeom prst="rect">
            <a:avLst/>
          </a:prstGeom>
          <a:noFill/>
        </p:spPr>
        <p:txBody>
          <a:bodyPr wrap="square" lIns="0" tIns="0" rIns="0" bIns="0" rtlCol="0">
            <a:spAutoFit/>
          </a:bodyPr>
          <a:lstStyle/>
          <a:p>
            <a:pPr>
              <a:spcBef>
                <a:spcPts val="300"/>
              </a:spcBef>
              <a:buClr>
                <a:schemeClr val="bg1"/>
              </a:buClr>
            </a:pPr>
            <a:r>
              <a:rPr lang="en-US" sz="900" b="1" dirty="0" smtClean="0">
                <a:latin typeface="Tahoma" panose="020B0604030504040204" pitchFamily="34" charset="0"/>
              </a:rPr>
              <a:t>4-6 Months:</a:t>
            </a:r>
            <a:r>
              <a:rPr lang="en-US" sz="900" dirty="0" smtClean="0">
                <a:latin typeface="Tahoma" panose="020B0604030504040204" pitchFamily="34" charset="0"/>
              </a:rPr>
              <a:t> </a:t>
            </a:r>
            <a:r>
              <a:rPr lang="en-US" sz="900" dirty="0">
                <a:latin typeface="Tahoma" panose="020B0604030504040204" pitchFamily="34" charset="0"/>
              </a:rPr>
              <a:t>Larger imaging equipment will require additional supply chain consideration</a:t>
            </a:r>
          </a:p>
        </p:txBody>
      </p:sp>
      <p:sp>
        <p:nvSpPr>
          <p:cNvPr id="206" name="TextBox 205"/>
          <p:cNvSpPr txBox="1"/>
          <p:nvPr/>
        </p:nvSpPr>
        <p:spPr>
          <a:xfrm>
            <a:off x="6324398" y="4575754"/>
            <a:ext cx="2594178" cy="276999"/>
          </a:xfrm>
          <a:prstGeom prst="rect">
            <a:avLst/>
          </a:prstGeom>
          <a:noFill/>
        </p:spPr>
        <p:txBody>
          <a:bodyPr wrap="square" lIns="0" tIns="0" rIns="0" bIns="0" rtlCol="0">
            <a:spAutoFit/>
          </a:bodyPr>
          <a:lstStyle/>
          <a:p>
            <a:pPr>
              <a:spcBef>
                <a:spcPts val="300"/>
              </a:spcBef>
              <a:buClr>
                <a:schemeClr val="bg1"/>
              </a:buClr>
            </a:pPr>
            <a:r>
              <a:rPr lang="en-US" sz="900" b="1" dirty="0" smtClean="0">
                <a:latin typeface="Tahoma" panose="020B0604030504040204" pitchFamily="34" charset="0"/>
              </a:rPr>
              <a:t>Ongoing: </a:t>
            </a:r>
            <a:r>
              <a:rPr lang="en-US" sz="900" dirty="0">
                <a:latin typeface="Tahoma" panose="020B0604030504040204" pitchFamily="34" charset="0"/>
              </a:rPr>
              <a:t>Share extensive imaging equipment knowledge across platforms and brands</a:t>
            </a:r>
          </a:p>
        </p:txBody>
      </p:sp>
      <p:sp>
        <p:nvSpPr>
          <p:cNvPr id="208" name="TextBox 207"/>
          <p:cNvSpPr txBox="1"/>
          <p:nvPr/>
        </p:nvSpPr>
        <p:spPr>
          <a:xfrm>
            <a:off x="6324398" y="5399580"/>
            <a:ext cx="2594178" cy="276999"/>
          </a:xfrm>
          <a:prstGeom prst="rect">
            <a:avLst/>
          </a:prstGeom>
          <a:noFill/>
        </p:spPr>
        <p:txBody>
          <a:bodyPr wrap="square" lIns="0" tIns="0" rIns="0" bIns="0" rtlCol="0">
            <a:spAutoFit/>
          </a:bodyPr>
          <a:lstStyle/>
          <a:p>
            <a:pPr>
              <a:spcBef>
                <a:spcPts val="300"/>
              </a:spcBef>
              <a:buClr>
                <a:schemeClr val="bg1"/>
              </a:buClr>
            </a:pPr>
            <a:r>
              <a:rPr lang="en-US" sz="900" b="1" dirty="0" smtClean="0">
                <a:latin typeface="Tahoma" panose="020B0604030504040204" pitchFamily="34" charset="0"/>
              </a:rPr>
              <a:t>6-9 Months:</a:t>
            </a:r>
            <a:r>
              <a:rPr lang="en-US" sz="900" dirty="0" smtClean="0">
                <a:latin typeface="Tahoma" panose="020B0604030504040204" pitchFamily="34" charset="0"/>
              </a:rPr>
              <a:t> </a:t>
            </a:r>
            <a:r>
              <a:rPr lang="en-US" sz="900" dirty="0">
                <a:latin typeface="Tahoma" panose="020B0604030504040204" pitchFamily="34" charset="0"/>
              </a:rPr>
              <a:t>Communicate Katun’s value and grow equipment brand equity among dealers</a:t>
            </a:r>
          </a:p>
        </p:txBody>
      </p:sp>
      <p:sp>
        <p:nvSpPr>
          <p:cNvPr id="209" name="Rectangle 208"/>
          <p:cNvSpPr/>
          <p:nvPr>
            <p:custDataLst>
              <p:tags r:id="rId1"/>
            </p:custDataLst>
          </p:nvPr>
        </p:nvSpPr>
        <p:spPr>
          <a:xfrm>
            <a:off x="2420448" y="1382411"/>
            <a:ext cx="3124201" cy="231858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b="1" dirty="0"/>
              <a:t>Lack of recognizable players in the market: </a:t>
            </a:r>
            <a:r>
              <a:rPr lang="en-US" sz="900" dirty="0"/>
              <a:t>Though other competitors provide refurbishing services, OEMs serve the market passively and other third-parties are typically narrower in focus and coverage. Dealers that refurbish themselves lack the scale and volume for cost effective returns and reliable quality</a:t>
            </a:r>
          </a:p>
          <a:p>
            <a:pPr marL="177800" indent="-177800">
              <a:spcBef>
                <a:spcPts val="400"/>
              </a:spcBef>
              <a:buClr>
                <a:schemeClr val="accent5"/>
              </a:buClr>
              <a:buSzPct val="100000"/>
              <a:buFont typeface="Wingdings" panose="05000000000000000000" pitchFamily="2" charset="2"/>
              <a:buChar char="§"/>
            </a:pPr>
            <a:r>
              <a:rPr lang="en-US" sz="900" b="1" dirty="0"/>
              <a:t>The </a:t>
            </a:r>
            <a:r>
              <a:rPr lang="en-US" sz="900" b="1" dirty="0" err="1"/>
              <a:t>Katun</a:t>
            </a:r>
            <a:r>
              <a:rPr lang="en-US" sz="900" b="1" dirty="0"/>
              <a:t> brand value:</a:t>
            </a:r>
            <a:r>
              <a:rPr lang="en-US" sz="900" dirty="0"/>
              <a:t> Dealers that purchase refurbished imaging equipment value quality and within the imaging market, customers will value the quality “</a:t>
            </a:r>
            <a:r>
              <a:rPr lang="en-US" sz="900" dirty="0" err="1"/>
              <a:t>Katun</a:t>
            </a:r>
            <a:r>
              <a:rPr lang="en-US" sz="900" dirty="0"/>
              <a:t> Certified Refurbished” branch cache. An additional service offering provides new entry points for cross-selling compatibles portfolio in addition to revenue expansion with existing customer base</a:t>
            </a:r>
          </a:p>
          <a:p>
            <a:pPr marL="177800" indent="-177800">
              <a:spcBef>
                <a:spcPts val="400"/>
              </a:spcBef>
              <a:buClr>
                <a:schemeClr val="accent5"/>
              </a:buClr>
              <a:buSzPct val="100000"/>
              <a:buFont typeface="Wingdings" panose="05000000000000000000" pitchFamily="2" charset="2"/>
              <a:buChar char="§"/>
            </a:pPr>
            <a:r>
              <a:rPr lang="en-US" sz="900" b="1" dirty="0"/>
              <a:t>Achievable Penetration:</a:t>
            </a:r>
            <a:r>
              <a:rPr lang="en-US" sz="900" dirty="0"/>
              <a:t> Gaining 10% addressable market share by 2020 would add $80m of revenue and $35m of gross </a:t>
            </a:r>
            <a:r>
              <a:rPr lang="en-US" sz="900" dirty="0" smtClean="0"/>
              <a:t>margin</a:t>
            </a:r>
            <a:endParaRPr lang="en-US" sz="900" dirty="0"/>
          </a:p>
        </p:txBody>
      </p:sp>
      <p:grpSp>
        <p:nvGrpSpPr>
          <p:cNvPr id="210" name="Group 209"/>
          <p:cNvGrpSpPr>
            <a:grpSpLocks noChangeAspect="1"/>
          </p:cNvGrpSpPr>
          <p:nvPr/>
        </p:nvGrpSpPr>
        <p:grpSpPr>
          <a:xfrm>
            <a:off x="5825140" y="1504354"/>
            <a:ext cx="457200" cy="333898"/>
            <a:chOff x="-3016250" y="3048000"/>
            <a:chExt cx="2660650" cy="1943101"/>
          </a:xfrm>
          <a:solidFill>
            <a:schemeClr val="accent4"/>
          </a:solidFill>
        </p:grpSpPr>
        <p:sp>
          <p:nvSpPr>
            <p:cNvPr id="211" name="Freeform 14"/>
            <p:cNvSpPr>
              <a:spLocks/>
            </p:cNvSpPr>
            <p:nvPr/>
          </p:nvSpPr>
          <p:spPr bwMode="auto">
            <a:xfrm>
              <a:off x="-3016250" y="3063875"/>
              <a:ext cx="2155825" cy="1893888"/>
            </a:xfrm>
            <a:custGeom>
              <a:avLst/>
              <a:gdLst>
                <a:gd name="T0" fmla="*/ 0 w 575"/>
                <a:gd name="T1" fmla="*/ 39 h 505"/>
                <a:gd name="T2" fmla="*/ 89 w 575"/>
                <a:gd name="T3" fmla="*/ 69 h 505"/>
                <a:gd name="T4" fmla="*/ 138 w 575"/>
                <a:gd name="T5" fmla="*/ 60 h 505"/>
                <a:gd name="T6" fmla="*/ 226 w 575"/>
                <a:gd name="T7" fmla="*/ 13 h 505"/>
                <a:gd name="T8" fmla="*/ 293 w 575"/>
                <a:gd name="T9" fmla="*/ 6 h 505"/>
                <a:gd name="T10" fmla="*/ 330 w 575"/>
                <a:gd name="T11" fmla="*/ 28 h 505"/>
                <a:gd name="T12" fmla="*/ 321 w 575"/>
                <a:gd name="T13" fmla="*/ 33 h 505"/>
                <a:gd name="T14" fmla="*/ 242 w 575"/>
                <a:gd name="T15" fmla="*/ 79 h 505"/>
                <a:gd name="T16" fmla="*/ 207 w 575"/>
                <a:gd name="T17" fmla="*/ 120 h 505"/>
                <a:gd name="T18" fmla="*/ 241 w 575"/>
                <a:gd name="T19" fmla="*/ 204 h 505"/>
                <a:gd name="T20" fmla="*/ 305 w 575"/>
                <a:gd name="T21" fmla="*/ 205 h 505"/>
                <a:gd name="T22" fmla="*/ 372 w 575"/>
                <a:gd name="T23" fmla="*/ 174 h 505"/>
                <a:gd name="T24" fmla="*/ 432 w 575"/>
                <a:gd name="T25" fmla="*/ 185 h 505"/>
                <a:gd name="T26" fmla="*/ 555 w 575"/>
                <a:gd name="T27" fmla="*/ 308 h 505"/>
                <a:gd name="T28" fmla="*/ 564 w 575"/>
                <a:gd name="T29" fmla="*/ 317 h 505"/>
                <a:gd name="T30" fmla="*/ 562 w 575"/>
                <a:gd name="T31" fmla="*/ 361 h 505"/>
                <a:gd name="T32" fmla="*/ 518 w 575"/>
                <a:gd name="T33" fmla="*/ 358 h 505"/>
                <a:gd name="T34" fmla="*/ 478 w 575"/>
                <a:gd name="T35" fmla="*/ 319 h 505"/>
                <a:gd name="T36" fmla="*/ 472 w 575"/>
                <a:gd name="T37" fmla="*/ 314 h 505"/>
                <a:gd name="T38" fmla="*/ 464 w 575"/>
                <a:gd name="T39" fmla="*/ 312 h 505"/>
                <a:gd name="T40" fmla="*/ 466 w 575"/>
                <a:gd name="T41" fmla="*/ 321 h 505"/>
                <a:gd name="T42" fmla="*/ 482 w 575"/>
                <a:gd name="T43" fmla="*/ 339 h 505"/>
                <a:gd name="T44" fmla="*/ 509 w 575"/>
                <a:gd name="T45" fmla="*/ 366 h 505"/>
                <a:gd name="T46" fmla="*/ 513 w 575"/>
                <a:gd name="T47" fmla="*/ 408 h 505"/>
                <a:gd name="T48" fmla="*/ 464 w 575"/>
                <a:gd name="T49" fmla="*/ 410 h 505"/>
                <a:gd name="T50" fmla="*/ 412 w 575"/>
                <a:gd name="T51" fmla="*/ 359 h 505"/>
                <a:gd name="T52" fmla="*/ 407 w 575"/>
                <a:gd name="T53" fmla="*/ 355 h 505"/>
                <a:gd name="T54" fmla="*/ 402 w 575"/>
                <a:gd name="T55" fmla="*/ 354 h 505"/>
                <a:gd name="T56" fmla="*/ 402 w 575"/>
                <a:gd name="T57" fmla="*/ 359 h 505"/>
                <a:gd name="T58" fmla="*/ 409 w 575"/>
                <a:gd name="T59" fmla="*/ 368 h 505"/>
                <a:gd name="T60" fmla="*/ 449 w 575"/>
                <a:gd name="T61" fmla="*/ 410 h 505"/>
                <a:gd name="T62" fmla="*/ 445 w 575"/>
                <a:gd name="T63" fmla="*/ 458 h 505"/>
                <a:gd name="T64" fmla="*/ 405 w 575"/>
                <a:gd name="T65" fmla="*/ 453 h 505"/>
                <a:gd name="T66" fmla="*/ 354 w 575"/>
                <a:gd name="T67" fmla="*/ 402 h 505"/>
                <a:gd name="T68" fmla="*/ 351 w 575"/>
                <a:gd name="T69" fmla="*/ 400 h 505"/>
                <a:gd name="T70" fmla="*/ 346 w 575"/>
                <a:gd name="T71" fmla="*/ 400 h 505"/>
                <a:gd name="T72" fmla="*/ 345 w 575"/>
                <a:gd name="T73" fmla="*/ 405 h 505"/>
                <a:gd name="T74" fmla="*/ 350 w 575"/>
                <a:gd name="T75" fmla="*/ 412 h 505"/>
                <a:gd name="T76" fmla="*/ 386 w 575"/>
                <a:gd name="T77" fmla="*/ 449 h 505"/>
                <a:gd name="T78" fmla="*/ 386 w 575"/>
                <a:gd name="T79" fmla="*/ 493 h 505"/>
                <a:gd name="T80" fmla="*/ 342 w 575"/>
                <a:gd name="T81" fmla="*/ 492 h 505"/>
                <a:gd name="T82" fmla="*/ 328 w 575"/>
                <a:gd name="T83" fmla="*/ 477 h 505"/>
                <a:gd name="T84" fmla="*/ 326 w 575"/>
                <a:gd name="T85" fmla="*/ 472 h 505"/>
                <a:gd name="T86" fmla="*/ 281 w 575"/>
                <a:gd name="T87" fmla="*/ 396 h 505"/>
                <a:gd name="T88" fmla="*/ 275 w 575"/>
                <a:gd name="T89" fmla="*/ 391 h 505"/>
                <a:gd name="T90" fmla="*/ 233 w 575"/>
                <a:gd name="T91" fmla="*/ 345 h 505"/>
                <a:gd name="T92" fmla="*/ 228 w 575"/>
                <a:gd name="T93" fmla="*/ 340 h 505"/>
                <a:gd name="T94" fmla="*/ 188 w 575"/>
                <a:gd name="T95" fmla="*/ 298 h 505"/>
                <a:gd name="T96" fmla="*/ 182 w 575"/>
                <a:gd name="T97" fmla="*/ 292 h 505"/>
                <a:gd name="T98" fmla="*/ 111 w 575"/>
                <a:gd name="T99" fmla="*/ 245 h 505"/>
                <a:gd name="T100" fmla="*/ 40 w 575"/>
                <a:gd name="T101" fmla="*/ 295 h 505"/>
                <a:gd name="T102" fmla="*/ 39 w 575"/>
                <a:gd name="T103" fmla="*/ 298 h 505"/>
                <a:gd name="T104" fmla="*/ 0 w 575"/>
                <a:gd name="T105" fmla="*/ 286 h 505"/>
                <a:gd name="T106" fmla="*/ 0 w 575"/>
                <a:gd name="T107" fmla="*/ 3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75" h="505">
                  <a:moveTo>
                    <a:pt x="0" y="39"/>
                  </a:moveTo>
                  <a:cubicBezTo>
                    <a:pt x="30" y="49"/>
                    <a:pt x="59" y="60"/>
                    <a:pt x="89" y="69"/>
                  </a:cubicBezTo>
                  <a:cubicBezTo>
                    <a:pt x="106" y="73"/>
                    <a:pt x="123" y="69"/>
                    <a:pt x="138" y="60"/>
                  </a:cubicBezTo>
                  <a:cubicBezTo>
                    <a:pt x="166" y="42"/>
                    <a:pt x="195" y="26"/>
                    <a:pt x="226" y="13"/>
                  </a:cubicBezTo>
                  <a:cubicBezTo>
                    <a:pt x="248" y="4"/>
                    <a:pt x="269" y="0"/>
                    <a:pt x="293" y="6"/>
                  </a:cubicBezTo>
                  <a:cubicBezTo>
                    <a:pt x="306" y="9"/>
                    <a:pt x="323" y="18"/>
                    <a:pt x="330" y="28"/>
                  </a:cubicBezTo>
                  <a:cubicBezTo>
                    <a:pt x="327" y="30"/>
                    <a:pt x="324" y="31"/>
                    <a:pt x="321" y="33"/>
                  </a:cubicBezTo>
                  <a:cubicBezTo>
                    <a:pt x="295" y="48"/>
                    <a:pt x="268" y="64"/>
                    <a:pt x="242" y="79"/>
                  </a:cubicBezTo>
                  <a:cubicBezTo>
                    <a:pt x="226" y="89"/>
                    <a:pt x="214" y="102"/>
                    <a:pt x="207" y="120"/>
                  </a:cubicBezTo>
                  <a:cubicBezTo>
                    <a:pt x="197" y="152"/>
                    <a:pt x="212" y="188"/>
                    <a:pt x="241" y="204"/>
                  </a:cubicBezTo>
                  <a:cubicBezTo>
                    <a:pt x="262" y="216"/>
                    <a:pt x="283" y="215"/>
                    <a:pt x="305" y="205"/>
                  </a:cubicBezTo>
                  <a:cubicBezTo>
                    <a:pt x="327" y="195"/>
                    <a:pt x="349" y="185"/>
                    <a:pt x="372" y="174"/>
                  </a:cubicBezTo>
                  <a:cubicBezTo>
                    <a:pt x="396" y="163"/>
                    <a:pt x="413" y="166"/>
                    <a:pt x="432" y="185"/>
                  </a:cubicBezTo>
                  <a:cubicBezTo>
                    <a:pt x="473" y="226"/>
                    <a:pt x="514" y="267"/>
                    <a:pt x="555" y="308"/>
                  </a:cubicBezTo>
                  <a:cubicBezTo>
                    <a:pt x="558" y="311"/>
                    <a:pt x="562" y="314"/>
                    <a:pt x="564" y="317"/>
                  </a:cubicBezTo>
                  <a:cubicBezTo>
                    <a:pt x="575" y="330"/>
                    <a:pt x="575" y="349"/>
                    <a:pt x="562" y="361"/>
                  </a:cubicBezTo>
                  <a:cubicBezTo>
                    <a:pt x="550" y="372"/>
                    <a:pt x="531" y="371"/>
                    <a:pt x="518" y="358"/>
                  </a:cubicBezTo>
                  <a:cubicBezTo>
                    <a:pt x="505" y="345"/>
                    <a:pt x="491" y="332"/>
                    <a:pt x="478" y="319"/>
                  </a:cubicBezTo>
                  <a:cubicBezTo>
                    <a:pt x="476" y="317"/>
                    <a:pt x="474" y="316"/>
                    <a:pt x="472" y="314"/>
                  </a:cubicBezTo>
                  <a:cubicBezTo>
                    <a:pt x="470" y="312"/>
                    <a:pt x="467" y="308"/>
                    <a:pt x="464" y="312"/>
                  </a:cubicBezTo>
                  <a:cubicBezTo>
                    <a:pt x="460" y="315"/>
                    <a:pt x="464" y="318"/>
                    <a:pt x="466" y="321"/>
                  </a:cubicBezTo>
                  <a:cubicBezTo>
                    <a:pt x="471" y="327"/>
                    <a:pt x="477" y="333"/>
                    <a:pt x="482" y="339"/>
                  </a:cubicBezTo>
                  <a:cubicBezTo>
                    <a:pt x="491" y="348"/>
                    <a:pt x="500" y="357"/>
                    <a:pt x="509" y="366"/>
                  </a:cubicBezTo>
                  <a:cubicBezTo>
                    <a:pt x="520" y="378"/>
                    <a:pt x="522" y="396"/>
                    <a:pt x="513" y="408"/>
                  </a:cubicBezTo>
                  <a:cubicBezTo>
                    <a:pt x="501" y="424"/>
                    <a:pt x="479" y="425"/>
                    <a:pt x="464" y="410"/>
                  </a:cubicBezTo>
                  <a:cubicBezTo>
                    <a:pt x="447" y="393"/>
                    <a:pt x="429" y="376"/>
                    <a:pt x="412" y="359"/>
                  </a:cubicBezTo>
                  <a:cubicBezTo>
                    <a:pt x="410" y="357"/>
                    <a:pt x="409" y="356"/>
                    <a:pt x="407" y="355"/>
                  </a:cubicBezTo>
                  <a:cubicBezTo>
                    <a:pt x="405" y="354"/>
                    <a:pt x="404" y="354"/>
                    <a:pt x="402" y="354"/>
                  </a:cubicBezTo>
                  <a:cubicBezTo>
                    <a:pt x="402" y="356"/>
                    <a:pt x="402" y="358"/>
                    <a:pt x="402" y="359"/>
                  </a:cubicBezTo>
                  <a:cubicBezTo>
                    <a:pt x="404" y="362"/>
                    <a:pt x="407" y="365"/>
                    <a:pt x="409" y="368"/>
                  </a:cubicBezTo>
                  <a:cubicBezTo>
                    <a:pt x="422" y="382"/>
                    <a:pt x="435" y="396"/>
                    <a:pt x="449" y="410"/>
                  </a:cubicBezTo>
                  <a:cubicBezTo>
                    <a:pt x="463" y="424"/>
                    <a:pt x="461" y="446"/>
                    <a:pt x="445" y="458"/>
                  </a:cubicBezTo>
                  <a:cubicBezTo>
                    <a:pt x="433" y="467"/>
                    <a:pt x="415" y="464"/>
                    <a:pt x="405" y="453"/>
                  </a:cubicBezTo>
                  <a:cubicBezTo>
                    <a:pt x="388" y="436"/>
                    <a:pt x="371" y="419"/>
                    <a:pt x="354" y="402"/>
                  </a:cubicBezTo>
                  <a:cubicBezTo>
                    <a:pt x="353" y="402"/>
                    <a:pt x="352" y="400"/>
                    <a:pt x="351" y="400"/>
                  </a:cubicBezTo>
                  <a:cubicBezTo>
                    <a:pt x="349" y="400"/>
                    <a:pt x="347" y="400"/>
                    <a:pt x="346" y="400"/>
                  </a:cubicBezTo>
                  <a:cubicBezTo>
                    <a:pt x="345" y="401"/>
                    <a:pt x="345" y="404"/>
                    <a:pt x="345" y="405"/>
                  </a:cubicBezTo>
                  <a:cubicBezTo>
                    <a:pt x="346" y="408"/>
                    <a:pt x="348" y="410"/>
                    <a:pt x="350" y="412"/>
                  </a:cubicBezTo>
                  <a:cubicBezTo>
                    <a:pt x="362" y="424"/>
                    <a:pt x="374" y="437"/>
                    <a:pt x="386" y="449"/>
                  </a:cubicBezTo>
                  <a:cubicBezTo>
                    <a:pt x="398" y="462"/>
                    <a:pt x="398" y="481"/>
                    <a:pt x="386" y="493"/>
                  </a:cubicBezTo>
                  <a:cubicBezTo>
                    <a:pt x="373" y="505"/>
                    <a:pt x="354" y="505"/>
                    <a:pt x="342" y="492"/>
                  </a:cubicBezTo>
                  <a:cubicBezTo>
                    <a:pt x="337" y="487"/>
                    <a:pt x="332" y="482"/>
                    <a:pt x="328" y="477"/>
                  </a:cubicBezTo>
                  <a:cubicBezTo>
                    <a:pt x="326" y="476"/>
                    <a:pt x="326" y="474"/>
                    <a:pt x="326" y="472"/>
                  </a:cubicBezTo>
                  <a:cubicBezTo>
                    <a:pt x="330" y="438"/>
                    <a:pt x="312" y="408"/>
                    <a:pt x="281" y="396"/>
                  </a:cubicBezTo>
                  <a:cubicBezTo>
                    <a:pt x="278" y="395"/>
                    <a:pt x="276" y="393"/>
                    <a:pt x="275" y="391"/>
                  </a:cubicBezTo>
                  <a:cubicBezTo>
                    <a:pt x="268" y="369"/>
                    <a:pt x="254" y="354"/>
                    <a:pt x="233" y="345"/>
                  </a:cubicBezTo>
                  <a:cubicBezTo>
                    <a:pt x="231" y="344"/>
                    <a:pt x="229" y="342"/>
                    <a:pt x="228" y="340"/>
                  </a:cubicBezTo>
                  <a:cubicBezTo>
                    <a:pt x="221" y="320"/>
                    <a:pt x="208" y="306"/>
                    <a:pt x="188" y="298"/>
                  </a:cubicBezTo>
                  <a:cubicBezTo>
                    <a:pt x="186" y="297"/>
                    <a:pt x="183" y="295"/>
                    <a:pt x="182" y="292"/>
                  </a:cubicBezTo>
                  <a:cubicBezTo>
                    <a:pt x="171" y="262"/>
                    <a:pt x="144" y="243"/>
                    <a:pt x="111" y="245"/>
                  </a:cubicBezTo>
                  <a:cubicBezTo>
                    <a:pt x="77" y="247"/>
                    <a:pt x="53" y="264"/>
                    <a:pt x="40" y="295"/>
                  </a:cubicBezTo>
                  <a:cubicBezTo>
                    <a:pt x="39" y="296"/>
                    <a:pt x="39" y="297"/>
                    <a:pt x="39" y="298"/>
                  </a:cubicBezTo>
                  <a:cubicBezTo>
                    <a:pt x="26" y="294"/>
                    <a:pt x="13" y="290"/>
                    <a:pt x="0" y="286"/>
                  </a:cubicBezTo>
                  <a:cubicBezTo>
                    <a:pt x="0" y="203"/>
                    <a:pt x="0" y="121"/>
                    <a:pt x="0"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12" name="Group 211"/>
            <p:cNvGrpSpPr/>
            <p:nvPr/>
          </p:nvGrpSpPr>
          <p:grpSpPr>
            <a:xfrm>
              <a:off x="-2787650" y="3048000"/>
              <a:ext cx="2432050" cy="1943101"/>
              <a:chOff x="-2787650" y="3048000"/>
              <a:chExt cx="2432050" cy="1943101"/>
            </a:xfrm>
            <a:grpFill/>
          </p:grpSpPr>
          <p:sp>
            <p:nvSpPr>
              <p:cNvPr id="213" name="Freeform 15"/>
              <p:cNvSpPr>
                <a:spLocks/>
              </p:cNvSpPr>
              <p:nvPr/>
            </p:nvSpPr>
            <p:spPr bwMode="auto">
              <a:xfrm>
                <a:off x="-2162175" y="3048000"/>
                <a:ext cx="1806575" cy="1114425"/>
              </a:xfrm>
              <a:custGeom>
                <a:avLst/>
                <a:gdLst>
                  <a:gd name="T0" fmla="*/ 482 w 482"/>
                  <a:gd name="T1" fmla="*/ 68 h 297"/>
                  <a:gd name="T2" fmla="*/ 482 w 482"/>
                  <a:gd name="T3" fmla="*/ 282 h 297"/>
                  <a:gd name="T4" fmla="*/ 450 w 482"/>
                  <a:gd name="T5" fmla="*/ 288 h 297"/>
                  <a:gd name="T6" fmla="*/ 412 w 482"/>
                  <a:gd name="T7" fmla="*/ 295 h 297"/>
                  <a:gd name="T8" fmla="*/ 363 w 482"/>
                  <a:gd name="T9" fmla="*/ 279 h 297"/>
                  <a:gd name="T10" fmla="*/ 219 w 482"/>
                  <a:gd name="T11" fmla="*/ 136 h 297"/>
                  <a:gd name="T12" fmla="*/ 171 w 482"/>
                  <a:gd name="T13" fmla="*/ 127 h 297"/>
                  <a:gd name="T14" fmla="*/ 112 w 482"/>
                  <a:gd name="T15" fmla="*/ 157 h 297"/>
                  <a:gd name="T16" fmla="*/ 64 w 482"/>
                  <a:gd name="T17" fmla="*/ 181 h 297"/>
                  <a:gd name="T18" fmla="*/ 11 w 482"/>
                  <a:gd name="T19" fmla="*/ 165 h 297"/>
                  <a:gd name="T20" fmla="*/ 25 w 482"/>
                  <a:gd name="T21" fmla="*/ 110 h 297"/>
                  <a:gd name="T22" fmla="*/ 200 w 482"/>
                  <a:gd name="T23" fmla="*/ 12 h 297"/>
                  <a:gd name="T24" fmla="*/ 240 w 482"/>
                  <a:gd name="T25" fmla="*/ 6 h 297"/>
                  <a:gd name="T26" fmla="*/ 272 w 482"/>
                  <a:gd name="T27" fmla="*/ 27 h 297"/>
                  <a:gd name="T28" fmla="*/ 340 w 482"/>
                  <a:gd name="T29" fmla="*/ 84 h 297"/>
                  <a:gd name="T30" fmla="*/ 374 w 482"/>
                  <a:gd name="T31" fmla="*/ 91 h 297"/>
                  <a:gd name="T32" fmla="*/ 477 w 482"/>
                  <a:gd name="T33" fmla="*/ 69 h 297"/>
                  <a:gd name="T34" fmla="*/ 482 w 482"/>
                  <a:gd name="T35" fmla="*/ 68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2" h="297">
                    <a:moveTo>
                      <a:pt x="482" y="68"/>
                    </a:moveTo>
                    <a:cubicBezTo>
                      <a:pt x="482" y="139"/>
                      <a:pt x="482" y="210"/>
                      <a:pt x="482" y="282"/>
                    </a:cubicBezTo>
                    <a:cubicBezTo>
                      <a:pt x="472" y="284"/>
                      <a:pt x="461" y="286"/>
                      <a:pt x="450" y="288"/>
                    </a:cubicBezTo>
                    <a:cubicBezTo>
                      <a:pt x="437" y="290"/>
                      <a:pt x="425" y="293"/>
                      <a:pt x="412" y="295"/>
                    </a:cubicBezTo>
                    <a:cubicBezTo>
                      <a:pt x="393" y="297"/>
                      <a:pt x="377" y="293"/>
                      <a:pt x="363" y="279"/>
                    </a:cubicBezTo>
                    <a:cubicBezTo>
                      <a:pt x="315" y="231"/>
                      <a:pt x="267" y="184"/>
                      <a:pt x="219" y="136"/>
                    </a:cubicBezTo>
                    <a:cubicBezTo>
                      <a:pt x="205" y="123"/>
                      <a:pt x="188" y="120"/>
                      <a:pt x="171" y="127"/>
                    </a:cubicBezTo>
                    <a:cubicBezTo>
                      <a:pt x="151" y="136"/>
                      <a:pt x="132" y="147"/>
                      <a:pt x="112" y="157"/>
                    </a:cubicBezTo>
                    <a:cubicBezTo>
                      <a:pt x="96" y="165"/>
                      <a:pt x="80" y="173"/>
                      <a:pt x="64" y="181"/>
                    </a:cubicBezTo>
                    <a:cubicBezTo>
                      <a:pt x="45" y="191"/>
                      <a:pt x="21" y="184"/>
                      <a:pt x="11" y="165"/>
                    </a:cubicBezTo>
                    <a:cubicBezTo>
                      <a:pt x="0" y="145"/>
                      <a:pt x="7" y="121"/>
                      <a:pt x="25" y="110"/>
                    </a:cubicBezTo>
                    <a:cubicBezTo>
                      <a:pt x="83" y="78"/>
                      <a:pt x="142" y="45"/>
                      <a:pt x="200" y="12"/>
                    </a:cubicBezTo>
                    <a:cubicBezTo>
                      <a:pt x="213" y="5"/>
                      <a:pt x="226" y="0"/>
                      <a:pt x="240" y="6"/>
                    </a:cubicBezTo>
                    <a:cubicBezTo>
                      <a:pt x="252" y="12"/>
                      <a:pt x="262" y="19"/>
                      <a:pt x="272" y="27"/>
                    </a:cubicBezTo>
                    <a:cubicBezTo>
                      <a:pt x="295" y="45"/>
                      <a:pt x="317" y="65"/>
                      <a:pt x="340" y="84"/>
                    </a:cubicBezTo>
                    <a:cubicBezTo>
                      <a:pt x="349" y="92"/>
                      <a:pt x="362" y="94"/>
                      <a:pt x="374" y="91"/>
                    </a:cubicBezTo>
                    <a:cubicBezTo>
                      <a:pt x="408" y="84"/>
                      <a:pt x="443" y="76"/>
                      <a:pt x="477" y="69"/>
                    </a:cubicBezTo>
                    <a:cubicBezTo>
                      <a:pt x="479" y="68"/>
                      <a:pt x="481" y="68"/>
                      <a:pt x="482"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6"/>
              <p:cNvSpPr>
                <a:spLocks/>
              </p:cNvSpPr>
              <p:nvPr/>
            </p:nvSpPr>
            <p:spPr bwMode="auto">
              <a:xfrm>
                <a:off x="-2787650" y="4087813"/>
                <a:ext cx="892175" cy="903288"/>
              </a:xfrm>
              <a:custGeom>
                <a:avLst/>
                <a:gdLst>
                  <a:gd name="T0" fmla="*/ 151 w 238"/>
                  <a:gd name="T1" fmla="*/ 182 h 241"/>
                  <a:gd name="T2" fmla="*/ 132 w 238"/>
                  <a:gd name="T3" fmla="*/ 187 h 241"/>
                  <a:gd name="T4" fmla="*/ 103 w 238"/>
                  <a:gd name="T5" fmla="*/ 182 h 241"/>
                  <a:gd name="T6" fmla="*/ 95 w 238"/>
                  <a:gd name="T7" fmla="*/ 152 h 241"/>
                  <a:gd name="T8" fmla="*/ 101 w 238"/>
                  <a:gd name="T9" fmla="*/ 135 h 241"/>
                  <a:gd name="T10" fmla="*/ 83 w 238"/>
                  <a:gd name="T11" fmla="*/ 139 h 241"/>
                  <a:gd name="T12" fmla="*/ 55 w 238"/>
                  <a:gd name="T13" fmla="*/ 132 h 241"/>
                  <a:gd name="T14" fmla="*/ 50 w 238"/>
                  <a:gd name="T15" fmla="*/ 102 h 241"/>
                  <a:gd name="T16" fmla="*/ 55 w 238"/>
                  <a:gd name="T17" fmla="*/ 87 h 241"/>
                  <a:gd name="T18" fmla="*/ 40 w 238"/>
                  <a:gd name="T19" fmla="*/ 91 h 241"/>
                  <a:gd name="T20" fmla="*/ 18 w 238"/>
                  <a:gd name="T21" fmla="*/ 91 h 241"/>
                  <a:gd name="T22" fmla="*/ 1 w 238"/>
                  <a:gd name="T23" fmla="*/ 60 h 241"/>
                  <a:gd name="T24" fmla="*/ 34 w 238"/>
                  <a:gd name="T25" fmla="*/ 10 h 241"/>
                  <a:gd name="T26" fmla="*/ 86 w 238"/>
                  <a:gd name="T27" fmla="*/ 23 h 241"/>
                  <a:gd name="T28" fmla="*/ 90 w 238"/>
                  <a:gd name="T29" fmla="*/ 49 h 241"/>
                  <a:gd name="T30" fmla="*/ 89 w 238"/>
                  <a:gd name="T31" fmla="*/ 55 h 241"/>
                  <a:gd name="T32" fmla="*/ 127 w 238"/>
                  <a:gd name="T33" fmla="*/ 64 h 241"/>
                  <a:gd name="T34" fmla="*/ 135 w 238"/>
                  <a:gd name="T35" fmla="*/ 102 h 241"/>
                  <a:gd name="T36" fmla="*/ 174 w 238"/>
                  <a:gd name="T37" fmla="*/ 114 h 241"/>
                  <a:gd name="T38" fmla="*/ 180 w 238"/>
                  <a:gd name="T39" fmla="*/ 154 h 241"/>
                  <a:gd name="T40" fmla="*/ 197 w 238"/>
                  <a:gd name="T41" fmla="*/ 153 h 241"/>
                  <a:gd name="T42" fmla="*/ 230 w 238"/>
                  <a:gd name="T43" fmla="*/ 203 h 241"/>
                  <a:gd name="T44" fmla="*/ 189 w 238"/>
                  <a:gd name="T45" fmla="*/ 238 h 241"/>
                  <a:gd name="T46" fmla="*/ 160 w 238"/>
                  <a:gd name="T47" fmla="*/ 237 h 241"/>
                  <a:gd name="T48" fmla="*/ 143 w 238"/>
                  <a:gd name="T49" fmla="*/ 202 h 241"/>
                  <a:gd name="T50" fmla="*/ 151 w 238"/>
                  <a:gd name="T51" fmla="*/ 182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8" h="241">
                    <a:moveTo>
                      <a:pt x="151" y="182"/>
                    </a:moveTo>
                    <a:cubicBezTo>
                      <a:pt x="144" y="184"/>
                      <a:pt x="138" y="186"/>
                      <a:pt x="132" y="187"/>
                    </a:cubicBezTo>
                    <a:cubicBezTo>
                      <a:pt x="122" y="189"/>
                      <a:pt x="112" y="189"/>
                      <a:pt x="103" y="182"/>
                    </a:cubicBezTo>
                    <a:cubicBezTo>
                      <a:pt x="95" y="174"/>
                      <a:pt x="92" y="164"/>
                      <a:pt x="95" y="152"/>
                    </a:cubicBezTo>
                    <a:cubicBezTo>
                      <a:pt x="97" y="147"/>
                      <a:pt x="99" y="141"/>
                      <a:pt x="101" y="135"/>
                    </a:cubicBezTo>
                    <a:cubicBezTo>
                      <a:pt x="95" y="137"/>
                      <a:pt x="89" y="138"/>
                      <a:pt x="83" y="139"/>
                    </a:cubicBezTo>
                    <a:cubicBezTo>
                      <a:pt x="73" y="142"/>
                      <a:pt x="63" y="141"/>
                      <a:pt x="55" y="132"/>
                    </a:cubicBezTo>
                    <a:cubicBezTo>
                      <a:pt x="48" y="123"/>
                      <a:pt x="46" y="113"/>
                      <a:pt x="50" y="102"/>
                    </a:cubicBezTo>
                    <a:cubicBezTo>
                      <a:pt x="52" y="98"/>
                      <a:pt x="53" y="93"/>
                      <a:pt x="55" y="87"/>
                    </a:cubicBezTo>
                    <a:cubicBezTo>
                      <a:pt x="49" y="89"/>
                      <a:pt x="45" y="90"/>
                      <a:pt x="40" y="91"/>
                    </a:cubicBezTo>
                    <a:cubicBezTo>
                      <a:pt x="32" y="93"/>
                      <a:pt x="25" y="94"/>
                      <a:pt x="18" y="91"/>
                    </a:cubicBezTo>
                    <a:cubicBezTo>
                      <a:pt x="6" y="84"/>
                      <a:pt x="0" y="73"/>
                      <a:pt x="1" y="60"/>
                    </a:cubicBezTo>
                    <a:cubicBezTo>
                      <a:pt x="3" y="38"/>
                      <a:pt x="14" y="20"/>
                      <a:pt x="34" y="10"/>
                    </a:cubicBezTo>
                    <a:cubicBezTo>
                      <a:pt x="53" y="0"/>
                      <a:pt x="76" y="7"/>
                      <a:pt x="86" y="23"/>
                    </a:cubicBezTo>
                    <a:cubicBezTo>
                      <a:pt x="90" y="31"/>
                      <a:pt x="91" y="40"/>
                      <a:pt x="90" y="49"/>
                    </a:cubicBezTo>
                    <a:cubicBezTo>
                      <a:pt x="90" y="50"/>
                      <a:pt x="89" y="52"/>
                      <a:pt x="89" y="55"/>
                    </a:cubicBezTo>
                    <a:cubicBezTo>
                      <a:pt x="103" y="53"/>
                      <a:pt x="116" y="54"/>
                      <a:pt x="127" y="64"/>
                    </a:cubicBezTo>
                    <a:cubicBezTo>
                      <a:pt x="137" y="75"/>
                      <a:pt x="138" y="88"/>
                      <a:pt x="135" y="102"/>
                    </a:cubicBezTo>
                    <a:cubicBezTo>
                      <a:pt x="150" y="101"/>
                      <a:pt x="164" y="102"/>
                      <a:pt x="174" y="114"/>
                    </a:cubicBezTo>
                    <a:cubicBezTo>
                      <a:pt x="184" y="126"/>
                      <a:pt x="185" y="140"/>
                      <a:pt x="180" y="154"/>
                    </a:cubicBezTo>
                    <a:cubicBezTo>
                      <a:pt x="186" y="154"/>
                      <a:pt x="192" y="152"/>
                      <a:pt x="197" y="153"/>
                    </a:cubicBezTo>
                    <a:cubicBezTo>
                      <a:pt x="223" y="155"/>
                      <a:pt x="238" y="178"/>
                      <a:pt x="230" y="203"/>
                    </a:cubicBezTo>
                    <a:cubicBezTo>
                      <a:pt x="223" y="223"/>
                      <a:pt x="208" y="232"/>
                      <a:pt x="189" y="238"/>
                    </a:cubicBezTo>
                    <a:cubicBezTo>
                      <a:pt x="179" y="240"/>
                      <a:pt x="169" y="241"/>
                      <a:pt x="160" y="237"/>
                    </a:cubicBezTo>
                    <a:cubicBezTo>
                      <a:pt x="145" y="231"/>
                      <a:pt x="138" y="217"/>
                      <a:pt x="143" y="202"/>
                    </a:cubicBezTo>
                    <a:cubicBezTo>
                      <a:pt x="145" y="196"/>
                      <a:pt x="148" y="189"/>
                      <a:pt x="151"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15" name="Group 214"/>
          <p:cNvGrpSpPr>
            <a:grpSpLocks noChangeAspect="1"/>
          </p:cNvGrpSpPr>
          <p:nvPr/>
        </p:nvGrpSpPr>
        <p:grpSpPr>
          <a:xfrm>
            <a:off x="5881990" y="2464090"/>
            <a:ext cx="343501" cy="372244"/>
            <a:chOff x="5783479" y="1123278"/>
            <a:chExt cx="668406" cy="724335"/>
          </a:xfrm>
          <a:solidFill>
            <a:schemeClr val="accent4"/>
          </a:solidFill>
        </p:grpSpPr>
        <p:sp>
          <p:nvSpPr>
            <p:cNvPr id="216" name="Freeform 32"/>
            <p:cNvSpPr>
              <a:spLocks noEditPoints="1"/>
            </p:cNvSpPr>
            <p:nvPr/>
          </p:nvSpPr>
          <p:spPr bwMode="auto">
            <a:xfrm>
              <a:off x="5862438" y="1123278"/>
              <a:ext cx="156820" cy="155724"/>
            </a:xfrm>
            <a:custGeom>
              <a:avLst/>
              <a:gdLst>
                <a:gd name="T0" fmla="*/ 121 w 121"/>
                <a:gd name="T1" fmla="*/ 60 h 120"/>
                <a:gd name="T2" fmla="*/ 60 w 121"/>
                <a:gd name="T3" fmla="*/ 120 h 120"/>
                <a:gd name="T4" fmla="*/ 0 w 121"/>
                <a:gd name="T5" fmla="*/ 60 h 120"/>
                <a:gd name="T6" fmla="*/ 60 w 121"/>
                <a:gd name="T7" fmla="*/ 0 h 120"/>
                <a:gd name="T8" fmla="*/ 121 w 121"/>
                <a:gd name="T9" fmla="*/ 60 h 120"/>
                <a:gd name="T10" fmla="*/ 121 w 121"/>
                <a:gd name="T11" fmla="*/ 60 h 120"/>
                <a:gd name="T12" fmla="*/ 121 w 121"/>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121" y="60"/>
                  </a:moveTo>
                  <a:cubicBezTo>
                    <a:pt x="121" y="93"/>
                    <a:pt x="94" y="120"/>
                    <a:pt x="60" y="120"/>
                  </a:cubicBezTo>
                  <a:cubicBezTo>
                    <a:pt x="27" y="120"/>
                    <a:pt x="0" y="93"/>
                    <a:pt x="0" y="60"/>
                  </a:cubicBezTo>
                  <a:cubicBezTo>
                    <a:pt x="0" y="27"/>
                    <a:pt x="27" y="0"/>
                    <a:pt x="60" y="0"/>
                  </a:cubicBezTo>
                  <a:cubicBezTo>
                    <a:pt x="94" y="0"/>
                    <a:pt x="121" y="27"/>
                    <a:pt x="121" y="60"/>
                  </a:cubicBezTo>
                  <a:close/>
                  <a:moveTo>
                    <a:pt x="121" y="60"/>
                  </a:moveTo>
                  <a:cubicBezTo>
                    <a:pt x="121" y="60"/>
                    <a:pt x="121" y="60"/>
                    <a:pt x="121"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7" name="Freeform 33"/>
            <p:cNvSpPr>
              <a:spLocks noEditPoints="1"/>
            </p:cNvSpPr>
            <p:nvPr/>
          </p:nvSpPr>
          <p:spPr bwMode="auto">
            <a:xfrm>
              <a:off x="6120149" y="1123278"/>
              <a:ext cx="155176" cy="155724"/>
            </a:xfrm>
            <a:custGeom>
              <a:avLst/>
              <a:gdLst>
                <a:gd name="T0" fmla="*/ 120 w 120"/>
                <a:gd name="T1" fmla="*/ 60 h 120"/>
                <a:gd name="T2" fmla="*/ 60 w 120"/>
                <a:gd name="T3" fmla="*/ 120 h 120"/>
                <a:gd name="T4" fmla="*/ 0 w 120"/>
                <a:gd name="T5" fmla="*/ 60 h 120"/>
                <a:gd name="T6" fmla="*/ 60 w 120"/>
                <a:gd name="T7" fmla="*/ 0 h 120"/>
                <a:gd name="T8" fmla="*/ 120 w 120"/>
                <a:gd name="T9" fmla="*/ 60 h 120"/>
                <a:gd name="T10" fmla="*/ 120 w 120"/>
                <a:gd name="T11" fmla="*/ 60 h 120"/>
                <a:gd name="T12" fmla="*/ 12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20" y="60"/>
                  </a:moveTo>
                  <a:cubicBezTo>
                    <a:pt x="120" y="93"/>
                    <a:pt x="93" y="120"/>
                    <a:pt x="60" y="120"/>
                  </a:cubicBezTo>
                  <a:cubicBezTo>
                    <a:pt x="27" y="120"/>
                    <a:pt x="0" y="93"/>
                    <a:pt x="0" y="60"/>
                  </a:cubicBezTo>
                  <a:cubicBezTo>
                    <a:pt x="0" y="27"/>
                    <a:pt x="27" y="0"/>
                    <a:pt x="60" y="0"/>
                  </a:cubicBezTo>
                  <a:cubicBezTo>
                    <a:pt x="93" y="0"/>
                    <a:pt x="120" y="27"/>
                    <a:pt x="120" y="60"/>
                  </a:cubicBezTo>
                  <a:close/>
                  <a:moveTo>
                    <a:pt x="120" y="60"/>
                  </a:moveTo>
                  <a:cubicBezTo>
                    <a:pt x="120" y="60"/>
                    <a:pt x="120" y="60"/>
                    <a:pt x="120"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8" name="Freeform 34"/>
            <p:cNvSpPr>
              <a:spLocks noEditPoints="1"/>
            </p:cNvSpPr>
            <p:nvPr/>
          </p:nvSpPr>
          <p:spPr bwMode="auto">
            <a:xfrm>
              <a:off x="6246812" y="1750560"/>
              <a:ext cx="83345" cy="97053"/>
            </a:xfrm>
            <a:custGeom>
              <a:avLst/>
              <a:gdLst>
                <a:gd name="T0" fmla="*/ 0 w 64"/>
                <a:gd name="T1" fmla="*/ 0 h 75"/>
                <a:gd name="T2" fmla="*/ 0 w 64"/>
                <a:gd name="T3" fmla="*/ 43 h 75"/>
                <a:gd name="T4" fmla="*/ 32 w 64"/>
                <a:gd name="T5" fmla="*/ 75 h 75"/>
                <a:gd name="T6" fmla="*/ 32 w 64"/>
                <a:gd name="T7" fmla="*/ 75 h 75"/>
                <a:gd name="T8" fmla="*/ 64 w 64"/>
                <a:gd name="T9" fmla="*/ 43 h 75"/>
                <a:gd name="T10" fmla="*/ 64 w 64"/>
                <a:gd name="T11" fmla="*/ 0 h 75"/>
                <a:gd name="T12" fmla="*/ 0 w 64"/>
                <a:gd name="T13" fmla="*/ 0 h 75"/>
                <a:gd name="T14" fmla="*/ 0 w 64"/>
                <a:gd name="T15" fmla="*/ 0 h 75"/>
                <a:gd name="T16" fmla="*/ 0 w 64"/>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5">
                  <a:moveTo>
                    <a:pt x="0" y="0"/>
                  </a:moveTo>
                  <a:cubicBezTo>
                    <a:pt x="0" y="43"/>
                    <a:pt x="0" y="43"/>
                    <a:pt x="0" y="43"/>
                  </a:cubicBezTo>
                  <a:cubicBezTo>
                    <a:pt x="0" y="61"/>
                    <a:pt x="14" y="75"/>
                    <a:pt x="32" y="75"/>
                  </a:cubicBezTo>
                  <a:cubicBezTo>
                    <a:pt x="32" y="75"/>
                    <a:pt x="32" y="75"/>
                    <a:pt x="32" y="75"/>
                  </a:cubicBezTo>
                  <a:cubicBezTo>
                    <a:pt x="50" y="75"/>
                    <a:pt x="64" y="61"/>
                    <a:pt x="64" y="43"/>
                  </a:cubicBezTo>
                  <a:cubicBezTo>
                    <a:pt x="64" y="0"/>
                    <a:pt x="64" y="0"/>
                    <a:pt x="64" y="0"/>
                  </a:cubicBezTo>
                  <a:lnTo>
                    <a:pt x="0" y="0"/>
                  </a:lnTo>
                  <a:close/>
                  <a:moveTo>
                    <a:pt x="0" y="0"/>
                  </a:move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19" name="Freeform 35"/>
            <p:cNvSpPr>
              <a:spLocks noEditPoints="1"/>
            </p:cNvSpPr>
            <p:nvPr/>
          </p:nvSpPr>
          <p:spPr bwMode="auto">
            <a:xfrm>
              <a:off x="5783479" y="1275164"/>
              <a:ext cx="573546" cy="572449"/>
            </a:xfrm>
            <a:custGeom>
              <a:avLst/>
              <a:gdLst>
                <a:gd name="T0" fmla="*/ 442 w 443"/>
                <a:gd name="T1" fmla="*/ 201 h 442"/>
                <a:gd name="T2" fmla="*/ 442 w 443"/>
                <a:gd name="T3" fmla="*/ 195 h 442"/>
                <a:gd name="T4" fmla="*/ 403 w 443"/>
                <a:gd name="T5" fmla="*/ 36 h 442"/>
                <a:gd name="T6" fmla="*/ 360 w 443"/>
                <a:gd name="T7" fmla="*/ 0 h 442"/>
                <a:gd name="T8" fmla="*/ 360 w 443"/>
                <a:gd name="T9" fmla="*/ 0 h 442"/>
                <a:gd name="T10" fmla="*/ 346 w 443"/>
                <a:gd name="T11" fmla="*/ 1 h 442"/>
                <a:gd name="T12" fmla="*/ 334 w 443"/>
                <a:gd name="T13" fmla="*/ 6 h 442"/>
                <a:gd name="T14" fmla="*/ 302 w 443"/>
                <a:gd name="T15" fmla="*/ 47 h 442"/>
                <a:gd name="T16" fmla="*/ 301 w 443"/>
                <a:gd name="T17" fmla="*/ 50 h 442"/>
                <a:gd name="T18" fmla="*/ 284 w 443"/>
                <a:gd name="T19" fmla="*/ 104 h 442"/>
                <a:gd name="T20" fmla="*/ 219 w 443"/>
                <a:gd name="T21" fmla="*/ 116 h 442"/>
                <a:gd name="T22" fmla="*/ 199 w 443"/>
                <a:gd name="T23" fmla="*/ 127 h 442"/>
                <a:gd name="T24" fmla="*/ 157 w 443"/>
                <a:gd name="T25" fmla="*/ 109 h 442"/>
                <a:gd name="T26" fmla="*/ 140 w 443"/>
                <a:gd name="T27" fmla="*/ 50 h 442"/>
                <a:gd name="T28" fmla="*/ 140 w 443"/>
                <a:gd name="T29" fmla="*/ 47 h 442"/>
                <a:gd name="T30" fmla="*/ 108 w 443"/>
                <a:gd name="T31" fmla="*/ 6 h 442"/>
                <a:gd name="T32" fmla="*/ 96 w 443"/>
                <a:gd name="T33" fmla="*/ 1 h 442"/>
                <a:gd name="T34" fmla="*/ 82 w 443"/>
                <a:gd name="T35" fmla="*/ 0 h 442"/>
                <a:gd name="T36" fmla="*/ 82 w 443"/>
                <a:gd name="T37" fmla="*/ 0 h 442"/>
                <a:gd name="T38" fmla="*/ 31 w 443"/>
                <a:gd name="T39" fmla="*/ 36 h 442"/>
                <a:gd name="T40" fmla="*/ 3 w 443"/>
                <a:gd name="T41" fmla="*/ 166 h 442"/>
                <a:gd name="T42" fmla="*/ 20 w 443"/>
                <a:gd name="T43" fmla="*/ 210 h 442"/>
                <a:gd name="T44" fmla="*/ 20 w 443"/>
                <a:gd name="T45" fmla="*/ 410 h 442"/>
                <a:gd name="T46" fmla="*/ 52 w 443"/>
                <a:gd name="T47" fmla="*/ 442 h 442"/>
                <a:gd name="T48" fmla="*/ 83 w 443"/>
                <a:gd name="T49" fmla="*/ 410 h 442"/>
                <a:gd name="T50" fmla="*/ 84 w 443"/>
                <a:gd name="T51" fmla="*/ 221 h 442"/>
                <a:gd name="T52" fmla="*/ 111 w 443"/>
                <a:gd name="T53" fmla="*/ 189 h 442"/>
                <a:gd name="T54" fmla="*/ 122 w 443"/>
                <a:gd name="T55" fmla="*/ 140 h 442"/>
                <a:gd name="T56" fmla="*/ 216 w 443"/>
                <a:gd name="T57" fmla="*/ 178 h 442"/>
                <a:gd name="T58" fmla="*/ 219 w 443"/>
                <a:gd name="T59" fmla="*/ 178 h 442"/>
                <a:gd name="T60" fmla="*/ 241 w 443"/>
                <a:gd name="T61" fmla="*/ 162 h 442"/>
                <a:gd name="T62" fmla="*/ 319 w 443"/>
                <a:gd name="T63" fmla="*/ 136 h 442"/>
                <a:gd name="T64" fmla="*/ 330 w 443"/>
                <a:gd name="T65" fmla="*/ 189 h 442"/>
                <a:gd name="T66" fmla="*/ 353 w 443"/>
                <a:gd name="T67" fmla="*/ 218 h 442"/>
                <a:gd name="T68" fmla="*/ 368 w 443"/>
                <a:gd name="T69" fmla="*/ 218 h 442"/>
                <a:gd name="T70" fmla="*/ 387 w 443"/>
                <a:gd name="T71" fmla="*/ 197 h 442"/>
                <a:gd name="T72" fmla="*/ 358 w 443"/>
                <a:gd name="T73" fmla="*/ 100 h 442"/>
                <a:gd name="T74" fmla="*/ 366 w 443"/>
                <a:gd name="T75" fmla="*/ 96 h 442"/>
                <a:gd name="T76" fmla="*/ 396 w 443"/>
                <a:gd name="T77" fmla="*/ 201 h 442"/>
                <a:gd name="T78" fmla="*/ 402 w 443"/>
                <a:gd name="T79" fmla="*/ 215 h 442"/>
                <a:gd name="T80" fmla="*/ 419 w 443"/>
                <a:gd name="T81" fmla="*/ 223 h 442"/>
                <a:gd name="T82" fmla="*/ 424 w 443"/>
                <a:gd name="T83" fmla="*/ 222 h 442"/>
                <a:gd name="T84" fmla="*/ 436 w 443"/>
                <a:gd name="T85" fmla="*/ 21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442">
                  <a:moveTo>
                    <a:pt x="442" y="201"/>
                  </a:moveTo>
                  <a:cubicBezTo>
                    <a:pt x="443" y="199"/>
                    <a:pt x="443" y="197"/>
                    <a:pt x="442" y="195"/>
                  </a:cubicBezTo>
                  <a:cubicBezTo>
                    <a:pt x="439" y="180"/>
                    <a:pt x="403" y="36"/>
                    <a:pt x="403" y="36"/>
                  </a:cubicBezTo>
                  <a:cubicBezTo>
                    <a:pt x="397" y="12"/>
                    <a:pt x="381" y="0"/>
                    <a:pt x="360" y="0"/>
                  </a:cubicBezTo>
                  <a:cubicBezTo>
                    <a:pt x="360" y="0"/>
                    <a:pt x="360" y="0"/>
                    <a:pt x="360" y="0"/>
                  </a:cubicBezTo>
                  <a:cubicBezTo>
                    <a:pt x="360" y="0"/>
                    <a:pt x="352" y="0"/>
                    <a:pt x="346" y="1"/>
                  </a:cubicBezTo>
                  <a:cubicBezTo>
                    <a:pt x="339" y="2"/>
                    <a:pt x="334" y="6"/>
                    <a:pt x="334" y="6"/>
                  </a:cubicBezTo>
                  <a:cubicBezTo>
                    <a:pt x="318" y="13"/>
                    <a:pt x="304" y="28"/>
                    <a:pt x="302" y="47"/>
                  </a:cubicBezTo>
                  <a:cubicBezTo>
                    <a:pt x="302" y="48"/>
                    <a:pt x="301" y="49"/>
                    <a:pt x="301" y="50"/>
                  </a:cubicBezTo>
                  <a:cubicBezTo>
                    <a:pt x="297" y="78"/>
                    <a:pt x="293" y="96"/>
                    <a:pt x="284" y="104"/>
                  </a:cubicBezTo>
                  <a:cubicBezTo>
                    <a:pt x="275" y="113"/>
                    <a:pt x="255" y="116"/>
                    <a:pt x="219" y="116"/>
                  </a:cubicBezTo>
                  <a:cubicBezTo>
                    <a:pt x="210" y="116"/>
                    <a:pt x="203" y="121"/>
                    <a:pt x="199" y="127"/>
                  </a:cubicBezTo>
                  <a:cubicBezTo>
                    <a:pt x="177" y="123"/>
                    <a:pt x="164" y="117"/>
                    <a:pt x="157" y="109"/>
                  </a:cubicBezTo>
                  <a:cubicBezTo>
                    <a:pt x="148" y="99"/>
                    <a:pt x="145" y="80"/>
                    <a:pt x="140" y="50"/>
                  </a:cubicBezTo>
                  <a:cubicBezTo>
                    <a:pt x="140" y="49"/>
                    <a:pt x="140" y="48"/>
                    <a:pt x="140" y="47"/>
                  </a:cubicBezTo>
                  <a:cubicBezTo>
                    <a:pt x="138" y="28"/>
                    <a:pt x="123" y="13"/>
                    <a:pt x="108" y="6"/>
                  </a:cubicBezTo>
                  <a:cubicBezTo>
                    <a:pt x="108" y="6"/>
                    <a:pt x="102" y="2"/>
                    <a:pt x="96" y="1"/>
                  </a:cubicBezTo>
                  <a:cubicBezTo>
                    <a:pt x="89" y="0"/>
                    <a:pt x="82" y="0"/>
                    <a:pt x="82" y="0"/>
                  </a:cubicBezTo>
                  <a:cubicBezTo>
                    <a:pt x="82" y="0"/>
                    <a:pt x="82" y="0"/>
                    <a:pt x="82" y="0"/>
                  </a:cubicBezTo>
                  <a:cubicBezTo>
                    <a:pt x="61" y="0"/>
                    <a:pt x="36" y="12"/>
                    <a:pt x="31" y="36"/>
                  </a:cubicBezTo>
                  <a:cubicBezTo>
                    <a:pt x="3" y="166"/>
                    <a:pt x="3" y="166"/>
                    <a:pt x="3" y="166"/>
                  </a:cubicBezTo>
                  <a:cubicBezTo>
                    <a:pt x="0" y="183"/>
                    <a:pt x="7" y="199"/>
                    <a:pt x="20" y="210"/>
                  </a:cubicBezTo>
                  <a:cubicBezTo>
                    <a:pt x="20" y="410"/>
                    <a:pt x="20" y="410"/>
                    <a:pt x="20" y="410"/>
                  </a:cubicBezTo>
                  <a:cubicBezTo>
                    <a:pt x="20" y="428"/>
                    <a:pt x="34" y="442"/>
                    <a:pt x="52" y="442"/>
                  </a:cubicBezTo>
                  <a:cubicBezTo>
                    <a:pt x="69" y="442"/>
                    <a:pt x="83" y="428"/>
                    <a:pt x="83" y="410"/>
                  </a:cubicBezTo>
                  <a:cubicBezTo>
                    <a:pt x="84" y="221"/>
                    <a:pt x="84" y="221"/>
                    <a:pt x="84" y="221"/>
                  </a:cubicBezTo>
                  <a:cubicBezTo>
                    <a:pt x="97" y="215"/>
                    <a:pt x="108" y="205"/>
                    <a:pt x="111" y="189"/>
                  </a:cubicBezTo>
                  <a:cubicBezTo>
                    <a:pt x="122" y="140"/>
                    <a:pt x="122" y="140"/>
                    <a:pt x="122" y="140"/>
                  </a:cubicBezTo>
                  <a:cubicBezTo>
                    <a:pt x="139" y="160"/>
                    <a:pt x="166" y="171"/>
                    <a:pt x="216" y="178"/>
                  </a:cubicBezTo>
                  <a:cubicBezTo>
                    <a:pt x="217" y="178"/>
                    <a:pt x="218" y="178"/>
                    <a:pt x="219" y="178"/>
                  </a:cubicBezTo>
                  <a:cubicBezTo>
                    <a:pt x="229" y="178"/>
                    <a:pt x="237" y="172"/>
                    <a:pt x="241" y="162"/>
                  </a:cubicBezTo>
                  <a:cubicBezTo>
                    <a:pt x="279" y="160"/>
                    <a:pt x="303" y="152"/>
                    <a:pt x="319" y="136"/>
                  </a:cubicBezTo>
                  <a:cubicBezTo>
                    <a:pt x="330" y="189"/>
                    <a:pt x="330" y="189"/>
                    <a:pt x="330" y="189"/>
                  </a:cubicBezTo>
                  <a:cubicBezTo>
                    <a:pt x="333" y="203"/>
                    <a:pt x="342" y="213"/>
                    <a:pt x="353" y="218"/>
                  </a:cubicBezTo>
                  <a:cubicBezTo>
                    <a:pt x="368" y="218"/>
                    <a:pt x="368" y="218"/>
                    <a:pt x="368" y="218"/>
                  </a:cubicBezTo>
                  <a:cubicBezTo>
                    <a:pt x="371" y="209"/>
                    <a:pt x="378" y="201"/>
                    <a:pt x="387" y="197"/>
                  </a:cubicBezTo>
                  <a:cubicBezTo>
                    <a:pt x="379" y="159"/>
                    <a:pt x="368" y="122"/>
                    <a:pt x="358" y="100"/>
                  </a:cubicBezTo>
                  <a:cubicBezTo>
                    <a:pt x="352" y="88"/>
                    <a:pt x="361" y="84"/>
                    <a:pt x="366" y="96"/>
                  </a:cubicBezTo>
                  <a:cubicBezTo>
                    <a:pt x="370" y="108"/>
                    <a:pt x="388" y="164"/>
                    <a:pt x="396" y="201"/>
                  </a:cubicBezTo>
                  <a:moveTo>
                    <a:pt x="402" y="215"/>
                  </a:moveTo>
                  <a:cubicBezTo>
                    <a:pt x="406" y="220"/>
                    <a:pt x="413" y="223"/>
                    <a:pt x="419" y="223"/>
                  </a:cubicBezTo>
                  <a:cubicBezTo>
                    <a:pt x="421" y="223"/>
                    <a:pt x="422" y="223"/>
                    <a:pt x="424" y="222"/>
                  </a:cubicBezTo>
                  <a:cubicBezTo>
                    <a:pt x="429" y="221"/>
                    <a:pt x="433" y="219"/>
                    <a:pt x="436" y="21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0" name="Freeform 36"/>
            <p:cNvSpPr>
              <a:spLocks noEditPoints="1"/>
            </p:cNvSpPr>
            <p:nvPr/>
          </p:nvSpPr>
          <p:spPr bwMode="auto">
            <a:xfrm>
              <a:off x="5862438" y="1123278"/>
              <a:ext cx="156820" cy="155724"/>
            </a:xfrm>
            <a:custGeom>
              <a:avLst/>
              <a:gdLst>
                <a:gd name="T0" fmla="*/ 121 w 121"/>
                <a:gd name="T1" fmla="*/ 60 h 120"/>
                <a:gd name="T2" fmla="*/ 60 w 121"/>
                <a:gd name="T3" fmla="*/ 120 h 120"/>
                <a:gd name="T4" fmla="*/ 0 w 121"/>
                <a:gd name="T5" fmla="*/ 60 h 120"/>
                <a:gd name="T6" fmla="*/ 60 w 121"/>
                <a:gd name="T7" fmla="*/ 0 h 120"/>
                <a:gd name="T8" fmla="*/ 121 w 121"/>
                <a:gd name="T9" fmla="*/ 60 h 120"/>
                <a:gd name="T10" fmla="*/ 121 w 121"/>
                <a:gd name="T11" fmla="*/ 60 h 120"/>
                <a:gd name="T12" fmla="*/ 121 w 121"/>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121" y="60"/>
                  </a:moveTo>
                  <a:cubicBezTo>
                    <a:pt x="121" y="93"/>
                    <a:pt x="94" y="120"/>
                    <a:pt x="60" y="120"/>
                  </a:cubicBezTo>
                  <a:cubicBezTo>
                    <a:pt x="27" y="120"/>
                    <a:pt x="0" y="93"/>
                    <a:pt x="0" y="60"/>
                  </a:cubicBezTo>
                  <a:cubicBezTo>
                    <a:pt x="0" y="27"/>
                    <a:pt x="27" y="0"/>
                    <a:pt x="60" y="0"/>
                  </a:cubicBezTo>
                  <a:cubicBezTo>
                    <a:pt x="94" y="0"/>
                    <a:pt x="121" y="27"/>
                    <a:pt x="121" y="60"/>
                  </a:cubicBezTo>
                  <a:close/>
                  <a:moveTo>
                    <a:pt x="121" y="60"/>
                  </a:moveTo>
                  <a:cubicBezTo>
                    <a:pt x="121" y="60"/>
                    <a:pt x="121" y="60"/>
                    <a:pt x="121"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1" name="Freeform 37"/>
            <p:cNvSpPr>
              <a:spLocks noEditPoints="1"/>
            </p:cNvSpPr>
            <p:nvPr/>
          </p:nvSpPr>
          <p:spPr bwMode="auto">
            <a:xfrm>
              <a:off x="6120149" y="1123278"/>
              <a:ext cx="155176" cy="155724"/>
            </a:xfrm>
            <a:custGeom>
              <a:avLst/>
              <a:gdLst>
                <a:gd name="T0" fmla="*/ 120 w 120"/>
                <a:gd name="T1" fmla="*/ 60 h 120"/>
                <a:gd name="T2" fmla="*/ 60 w 120"/>
                <a:gd name="T3" fmla="*/ 120 h 120"/>
                <a:gd name="T4" fmla="*/ 0 w 120"/>
                <a:gd name="T5" fmla="*/ 60 h 120"/>
                <a:gd name="T6" fmla="*/ 60 w 120"/>
                <a:gd name="T7" fmla="*/ 0 h 120"/>
                <a:gd name="T8" fmla="*/ 120 w 120"/>
                <a:gd name="T9" fmla="*/ 60 h 120"/>
                <a:gd name="T10" fmla="*/ 120 w 120"/>
                <a:gd name="T11" fmla="*/ 60 h 120"/>
                <a:gd name="T12" fmla="*/ 12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20" y="60"/>
                  </a:moveTo>
                  <a:cubicBezTo>
                    <a:pt x="120" y="93"/>
                    <a:pt x="93" y="120"/>
                    <a:pt x="60" y="120"/>
                  </a:cubicBezTo>
                  <a:cubicBezTo>
                    <a:pt x="27" y="120"/>
                    <a:pt x="0" y="93"/>
                    <a:pt x="0" y="60"/>
                  </a:cubicBezTo>
                  <a:cubicBezTo>
                    <a:pt x="0" y="27"/>
                    <a:pt x="27" y="0"/>
                    <a:pt x="60" y="0"/>
                  </a:cubicBezTo>
                  <a:cubicBezTo>
                    <a:pt x="93" y="0"/>
                    <a:pt x="120" y="27"/>
                    <a:pt x="120" y="60"/>
                  </a:cubicBezTo>
                  <a:close/>
                  <a:moveTo>
                    <a:pt x="120" y="60"/>
                  </a:moveTo>
                  <a:cubicBezTo>
                    <a:pt x="120" y="60"/>
                    <a:pt x="120" y="60"/>
                    <a:pt x="120"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2" name="Freeform 38"/>
            <p:cNvSpPr>
              <a:spLocks noEditPoints="1"/>
            </p:cNvSpPr>
            <p:nvPr/>
          </p:nvSpPr>
          <p:spPr bwMode="auto">
            <a:xfrm>
              <a:off x="6246812" y="1750560"/>
              <a:ext cx="83345" cy="97053"/>
            </a:xfrm>
            <a:custGeom>
              <a:avLst/>
              <a:gdLst>
                <a:gd name="T0" fmla="*/ 0 w 64"/>
                <a:gd name="T1" fmla="*/ 0 h 75"/>
                <a:gd name="T2" fmla="*/ 0 w 64"/>
                <a:gd name="T3" fmla="*/ 43 h 75"/>
                <a:gd name="T4" fmla="*/ 32 w 64"/>
                <a:gd name="T5" fmla="*/ 75 h 75"/>
                <a:gd name="T6" fmla="*/ 32 w 64"/>
                <a:gd name="T7" fmla="*/ 75 h 75"/>
                <a:gd name="T8" fmla="*/ 64 w 64"/>
                <a:gd name="T9" fmla="*/ 43 h 75"/>
                <a:gd name="T10" fmla="*/ 64 w 64"/>
                <a:gd name="T11" fmla="*/ 0 h 75"/>
                <a:gd name="T12" fmla="*/ 0 w 64"/>
                <a:gd name="T13" fmla="*/ 0 h 75"/>
                <a:gd name="T14" fmla="*/ 0 w 64"/>
                <a:gd name="T15" fmla="*/ 0 h 75"/>
                <a:gd name="T16" fmla="*/ 0 w 64"/>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5">
                  <a:moveTo>
                    <a:pt x="0" y="0"/>
                  </a:moveTo>
                  <a:cubicBezTo>
                    <a:pt x="0" y="43"/>
                    <a:pt x="0" y="43"/>
                    <a:pt x="0" y="43"/>
                  </a:cubicBezTo>
                  <a:cubicBezTo>
                    <a:pt x="0" y="61"/>
                    <a:pt x="14" y="75"/>
                    <a:pt x="32" y="75"/>
                  </a:cubicBezTo>
                  <a:cubicBezTo>
                    <a:pt x="32" y="75"/>
                    <a:pt x="32" y="75"/>
                    <a:pt x="32" y="75"/>
                  </a:cubicBezTo>
                  <a:cubicBezTo>
                    <a:pt x="50" y="75"/>
                    <a:pt x="64" y="61"/>
                    <a:pt x="64" y="43"/>
                  </a:cubicBezTo>
                  <a:cubicBezTo>
                    <a:pt x="64" y="0"/>
                    <a:pt x="64" y="0"/>
                    <a:pt x="64" y="0"/>
                  </a:cubicBezTo>
                  <a:lnTo>
                    <a:pt x="0" y="0"/>
                  </a:lnTo>
                  <a:close/>
                  <a:moveTo>
                    <a:pt x="0" y="0"/>
                  </a:move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3" name="Freeform 39"/>
            <p:cNvSpPr>
              <a:spLocks noEditPoints="1"/>
            </p:cNvSpPr>
            <p:nvPr/>
          </p:nvSpPr>
          <p:spPr bwMode="auto">
            <a:xfrm>
              <a:off x="5783479" y="1275164"/>
              <a:ext cx="573546" cy="572449"/>
            </a:xfrm>
            <a:custGeom>
              <a:avLst/>
              <a:gdLst>
                <a:gd name="T0" fmla="*/ 442 w 443"/>
                <a:gd name="T1" fmla="*/ 201 h 442"/>
                <a:gd name="T2" fmla="*/ 442 w 443"/>
                <a:gd name="T3" fmla="*/ 195 h 442"/>
                <a:gd name="T4" fmla="*/ 403 w 443"/>
                <a:gd name="T5" fmla="*/ 36 h 442"/>
                <a:gd name="T6" fmla="*/ 360 w 443"/>
                <a:gd name="T7" fmla="*/ 0 h 442"/>
                <a:gd name="T8" fmla="*/ 360 w 443"/>
                <a:gd name="T9" fmla="*/ 0 h 442"/>
                <a:gd name="T10" fmla="*/ 346 w 443"/>
                <a:gd name="T11" fmla="*/ 1 h 442"/>
                <a:gd name="T12" fmla="*/ 334 w 443"/>
                <a:gd name="T13" fmla="*/ 6 h 442"/>
                <a:gd name="T14" fmla="*/ 302 w 443"/>
                <a:gd name="T15" fmla="*/ 47 h 442"/>
                <a:gd name="T16" fmla="*/ 301 w 443"/>
                <a:gd name="T17" fmla="*/ 50 h 442"/>
                <a:gd name="T18" fmla="*/ 284 w 443"/>
                <a:gd name="T19" fmla="*/ 104 h 442"/>
                <a:gd name="T20" fmla="*/ 219 w 443"/>
                <a:gd name="T21" fmla="*/ 116 h 442"/>
                <a:gd name="T22" fmla="*/ 199 w 443"/>
                <a:gd name="T23" fmla="*/ 127 h 442"/>
                <a:gd name="T24" fmla="*/ 157 w 443"/>
                <a:gd name="T25" fmla="*/ 109 h 442"/>
                <a:gd name="T26" fmla="*/ 140 w 443"/>
                <a:gd name="T27" fmla="*/ 50 h 442"/>
                <a:gd name="T28" fmla="*/ 140 w 443"/>
                <a:gd name="T29" fmla="*/ 47 h 442"/>
                <a:gd name="T30" fmla="*/ 108 w 443"/>
                <a:gd name="T31" fmla="*/ 6 h 442"/>
                <a:gd name="T32" fmla="*/ 96 w 443"/>
                <a:gd name="T33" fmla="*/ 1 h 442"/>
                <a:gd name="T34" fmla="*/ 82 w 443"/>
                <a:gd name="T35" fmla="*/ 0 h 442"/>
                <a:gd name="T36" fmla="*/ 82 w 443"/>
                <a:gd name="T37" fmla="*/ 0 h 442"/>
                <a:gd name="T38" fmla="*/ 31 w 443"/>
                <a:gd name="T39" fmla="*/ 36 h 442"/>
                <a:gd name="T40" fmla="*/ 3 w 443"/>
                <a:gd name="T41" fmla="*/ 166 h 442"/>
                <a:gd name="T42" fmla="*/ 20 w 443"/>
                <a:gd name="T43" fmla="*/ 210 h 442"/>
                <a:gd name="T44" fmla="*/ 20 w 443"/>
                <a:gd name="T45" fmla="*/ 410 h 442"/>
                <a:gd name="T46" fmla="*/ 52 w 443"/>
                <a:gd name="T47" fmla="*/ 442 h 442"/>
                <a:gd name="T48" fmla="*/ 83 w 443"/>
                <a:gd name="T49" fmla="*/ 410 h 442"/>
                <a:gd name="T50" fmla="*/ 84 w 443"/>
                <a:gd name="T51" fmla="*/ 221 h 442"/>
                <a:gd name="T52" fmla="*/ 111 w 443"/>
                <a:gd name="T53" fmla="*/ 189 h 442"/>
                <a:gd name="T54" fmla="*/ 122 w 443"/>
                <a:gd name="T55" fmla="*/ 140 h 442"/>
                <a:gd name="T56" fmla="*/ 216 w 443"/>
                <a:gd name="T57" fmla="*/ 178 h 442"/>
                <a:gd name="T58" fmla="*/ 219 w 443"/>
                <a:gd name="T59" fmla="*/ 178 h 442"/>
                <a:gd name="T60" fmla="*/ 241 w 443"/>
                <a:gd name="T61" fmla="*/ 162 h 442"/>
                <a:gd name="T62" fmla="*/ 319 w 443"/>
                <a:gd name="T63" fmla="*/ 136 h 442"/>
                <a:gd name="T64" fmla="*/ 330 w 443"/>
                <a:gd name="T65" fmla="*/ 189 h 442"/>
                <a:gd name="T66" fmla="*/ 353 w 443"/>
                <a:gd name="T67" fmla="*/ 218 h 442"/>
                <a:gd name="T68" fmla="*/ 368 w 443"/>
                <a:gd name="T69" fmla="*/ 218 h 442"/>
                <a:gd name="T70" fmla="*/ 387 w 443"/>
                <a:gd name="T71" fmla="*/ 197 h 442"/>
                <a:gd name="T72" fmla="*/ 358 w 443"/>
                <a:gd name="T73" fmla="*/ 100 h 442"/>
                <a:gd name="T74" fmla="*/ 366 w 443"/>
                <a:gd name="T75" fmla="*/ 96 h 442"/>
                <a:gd name="T76" fmla="*/ 396 w 443"/>
                <a:gd name="T77" fmla="*/ 201 h 442"/>
                <a:gd name="T78" fmla="*/ 402 w 443"/>
                <a:gd name="T79" fmla="*/ 215 h 442"/>
                <a:gd name="T80" fmla="*/ 419 w 443"/>
                <a:gd name="T81" fmla="*/ 223 h 442"/>
                <a:gd name="T82" fmla="*/ 424 w 443"/>
                <a:gd name="T83" fmla="*/ 222 h 442"/>
                <a:gd name="T84" fmla="*/ 436 w 443"/>
                <a:gd name="T85" fmla="*/ 21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442">
                  <a:moveTo>
                    <a:pt x="442" y="201"/>
                  </a:moveTo>
                  <a:cubicBezTo>
                    <a:pt x="443" y="199"/>
                    <a:pt x="443" y="197"/>
                    <a:pt x="442" y="195"/>
                  </a:cubicBezTo>
                  <a:cubicBezTo>
                    <a:pt x="439" y="180"/>
                    <a:pt x="403" y="36"/>
                    <a:pt x="403" y="36"/>
                  </a:cubicBezTo>
                  <a:cubicBezTo>
                    <a:pt x="397" y="12"/>
                    <a:pt x="381" y="0"/>
                    <a:pt x="360" y="0"/>
                  </a:cubicBezTo>
                  <a:cubicBezTo>
                    <a:pt x="360" y="0"/>
                    <a:pt x="360" y="0"/>
                    <a:pt x="360" y="0"/>
                  </a:cubicBezTo>
                  <a:cubicBezTo>
                    <a:pt x="360" y="0"/>
                    <a:pt x="352" y="0"/>
                    <a:pt x="346" y="1"/>
                  </a:cubicBezTo>
                  <a:cubicBezTo>
                    <a:pt x="339" y="2"/>
                    <a:pt x="334" y="6"/>
                    <a:pt x="334" y="6"/>
                  </a:cubicBezTo>
                  <a:cubicBezTo>
                    <a:pt x="318" y="13"/>
                    <a:pt x="304" y="28"/>
                    <a:pt x="302" y="47"/>
                  </a:cubicBezTo>
                  <a:cubicBezTo>
                    <a:pt x="302" y="48"/>
                    <a:pt x="301" y="49"/>
                    <a:pt x="301" y="50"/>
                  </a:cubicBezTo>
                  <a:cubicBezTo>
                    <a:pt x="297" y="78"/>
                    <a:pt x="293" y="96"/>
                    <a:pt x="284" y="104"/>
                  </a:cubicBezTo>
                  <a:cubicBezTo>
                    <a:pt x="275" y="113"/>
                    <a:pt x="255" y="116"/>
                    <a:pt x="219" y="116"/>
                  </a:cubicBezTo>
                  <a:cubicBezTo>
                    <a:pt x="210" y="116"/>
                    <a:pt x="203" y="121"/>
                    <a:pt x="199" y="127"/>
                  </a:cubicBezTo>
                  <a:cubicBezTo>
                    <a:pt x="177" y="123"/>
                    <a:pt x="164" y="117"/>
                    <a:pt x="157" y="109"/>
                  </a:cubicBezTo>
                  <a:cubicBezTo>
                    <a:pt x="148" y="99"/>
                    <a:pt x="145" y="80"/>
                    <a:pt x="140" y="50"/>
                  </a:cubicBezTo>
                  <a:cubicBezTo>
                    <a:pt x="140" y="49"/>
                    <a:pt x="140" y="48"/>
                    <a:pt x="140" y="47"/>
                  </a:cubicBezTo>
                  <a:cubicBezTo>
                    <a:pt x="138" y="28"/>
                    <a:pt x="123" y="13"/>
                    <a:pt x="108" y="6"/>
                  </a:cubicBezTo>
                  <a:cubicBezTo>
                    <a:pt x="108" y="6"/>
                    <a:pt x="102" y="2"/>
                    <a:pt x="96" y="1"/>
                  </a:cubicBezTo>
                  <a:cubicBezTo>
                    <a:pt x="89" y="0"/>
                    <a:pt x="82" y="0"/>
                    <a:pt x="82" y="0"/>
                  </a:cubicBezTo>
                  <a:cubicBezTo>
                    <a:pt x="82" y="0"/>
                    <a:pt x="82" y="0"/>
                    <a:pt x="82" y="0"/>
                  </a:cubicBezTo>
                  <a:cubicBezTo>
                    <a:pt x="61" y="0"/>
                    <a:pt x="36" y="12"/>
                    <a:pt x="31" y="36"/>
                  </a:cubicBezTo>
                  <a:cubicBezTo>
                    <a:pt x="3" y="166"/>
                    <a:pt x="3" y="166"/>
                    <a:pt x="3" y="166"/>
                  </a:cubicBezTo>
                  <a:cubicBezTo>
                    <a:pt x="0" y="183"/>
                    <a:pt x="7" y="199"/>
                    <a:pt x="20" y="210"/>
                  </a:cubicBezTo>
                  <a:cubicBezTo>
                    <a:pt x="20" y="410"/>
                    <a:pt x="20" y="410"/>
                    <a:pt x="20" y="410"/>
                  </a:cubicBezTo>
                  <a:cubicBezTo>
                    <a:pt x="20" y="428"/>
                    <a:pt x="34" y="442"/>
                    <a:pt x="52" y="442"/>
                  </a:cubicBezTo>
                  <a:cubicBezTo>
                    <a:pt x="69" y="442"/>
                    <a:pt x="83" y="428"/>
                    <a:pt x="83" y="410"/>
                  </a:cubicBezTo>
                  <a:cubicBezTo>
                    <a:pt x="84" y="221"/>
                    <a:pt x="84" y="221"/>
                    <a:pt x="84" y="221"/>
                  </a:cubicBezTo>
                  <a:cubicBezTo>
                    <a:pt x="97" y="215"/>
                    <a:pt x="108" y="205"/>
                    <a:pt x="111" y="189"/>
                  </a:cubicBezTo>
                  <a:cubicBezTo>
                    <a:pt x="122" y="140"/>
                    <a:pt x="122" y="140"/>
                    <a:pt x="122" y="140"/>
                  </a:cubicBezTo>
                  <a:cubicBezTo>
                    <a:pt x="139" y="160"/>
                    <a:pt x="166" y="171"/>
                    <a:pt x="216" y="178"/>
                  </a:cubicBezTo>
                  <a:cubicBezTo>
                    <a:pt x="217" y="178"/>
                    <a:pt x="218" y="178"/>
                    <a:pt x="219" y="178"/>
                  </a:cubicBezTo>
                  <a:cubicBezTo>
                    <a:pt x="229" y="178"/>
                    <a:pt x="237" y="172"/>
                    <a:pt x="241" y="162"/>
                  </a:cubicBezTo>
                  <a:cubicBezTo>
                    <a:pt x="279" y="160"/>
                    <a:pt x="303" y="152"/>
                    <a:pt x="319" y="136"/>
                  </a:cubicBezTo>
                  <a:cubicBezTo>
                    <a:pt x="330" y="189"/>
                    <a:pt x="330" y="189"/>
                    <a:pt x="330" y="189"/>
                  </a:cubicBezTo>
                  <a:cubicBezTo>
                    <a:pt x="333" y="203"/>
                    <a:pt x="342" y="213"/>
                    <a:pt x="353" y="218"/>
                  </a:cubicBezTo>
                  <a:cubicBezTo>
                    <a:pt x="368" y="218"/>
                    <a:pt x="368" y="218"/>
                    <a:pt x="368" y="218"/>
                  </a:cubicBezTo>
                  <a:cubicBezTo>
                    <a:pt x="371" y="209"/>
                    <a:pt x="378" y="201"/>
                    <a:pt x="387" y="197"/>
                  </a:cubicBezTo>
                  <a:cubicBezTo>
                    <a:pt x="379" y="159"/>
                    <a:pt x="368" y="122"/>
                    <a:pt x="358" y="100"/>
                  </a:cubicBezTo>
                  <a:cubicBezTo>
                    <a:pt x="352" y="88"/>
                    <a:pt x="361" y="84"/>
                    <a:pt x="366" y="96"/>
                  </a:cubicBezTo>
                  <a:cubicBezTo>
                    <a:pt x="370" y="108"/>
                    <a:pt x="388" y="164"/>
                    <a:pt x="396" y="201"/>
                  </a:cubicBezTo>
                  <a:moveTo>
                    <a:pt x="402" y="215"/>
                  </a:moveTo>
                  <a:cubicBezTo>
                    <a:pt x="406" y="220"/>
                    <a:pt x="413" y="223"/>
                    <a:pt x="419" y="223"/>
                  </a:cubicBezTo>
                  <a:cubicBezTo>
                    <a:pt x="421" y="223"/>
                    <a:pt x="422" y="223"/>
                    <a:pt x="424" y="222"/>
                  </a:cubicBezTo>
                  <a:cubicBezTo>
                    <a:pt x="429" y="221"/>
                    <a:pt x="433" y="219"/>
                    <a:pt x="436" y="21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224" name="Freeform 41"/>
            <p:cNvSpPr>
              <a:spLocks noEditPoints="1"/>
            </p:cNvSpPr>
            <p:nvPr/>
          </p:nvSpPr>
          <p:spPr bwMode="auto">
            <a:xfrm>
              <a:off x="6218299" y="1530134"/>
              <a:ext cx="233586" cy="211105"/>
            </a:xfrm>
            <a:custGeom>
              <a:avLst/>
              <a:gdLst>
                <a:gd name="T0" fmla="*/ 145 w 180"/>
                <a:gd name="T1" fmla="*/ 30 h 163"/>
                <a:gd name="T2" fmla="*/ 145 w 180"/>
                <a:gd name="T3" fmla="*/ 28 h 163"/>
                <a:gd name="T4" fmla="*/ 117 w 180"/>
                <a:gd name="T5" fmla="*/ 0 h 163"/>
                <a:gd name="T6" fmla="*/ 59 w 180"/>
                <a:gd name="T7" fmla="*/ 0 h 163"/>
                <a:gd name="T8" fmla="*/ 31 w 180"/>
                <a:gd name="T9" fmla="*/ 28 h 163"/>
                <a:gd name="T10" fmla="*/ 31 w 180"/>
                <a:gd name="T11" fmla="*/ 30 h 163"/>
                <a:gd name="T12" fmla="*/ 0 w 180"/>
                <a:gd name="T13" fmla="*/ 30 h 163"/>
                <a:gd name="T14" fmla="*/ 0 w 180"/>
                <a:gd name="T15" fmla="*/ 163 h 163"/>
                <a:gd name="T16" fmla="*/ 180 w 180"/>
                <a:gd name="T17" fmla="*/ 163 h 163"/>
                <a:gd name="T18" fmla="*/ 180 w 180"/>
                <a:gd name="T19" fmla="*/ 30 h 163"/>
                <a:gd name="T20" fmla="*/ 145 w 180"/>
                <a:gd name="T21" fmla="*/ 30 h 163"/>
                <a:gd name="T22" fmla="*/ 68 w 180"/>
                <a:gd name="T23" fmla="*/ 13 h 163"/>
                <a:gd name="T24" fmla="*/ 105 w 180"/>
                <a:gd name="T25" fmla="*/ 13 h 163"/>
                <a:gd name="T26" fmla="*/ 126 w 180"/>
                <a:gd name="T27" fmla="*/ 30 h 163"/>
                <a:gd name="T28" fmla="*/ 47 w 180"/>
                <a:gd name="T29" fmla="*/ 30 h 163"/>
                <a:gd name="T30" fmla="*/ 68 w 180"/>
                <a:gd name="T31" fmla="*/ 1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163">
                  <a:moveTo>
                    <a:pt x="145" y="30"/>
                  </a:moveTo>
                  <a:cubicBezTo>
                    <a:pt x="145" y="28"/>
                    <a:pt x="145" y="28"/>
                    <a:pt x="145" y="28"/>
                  </a:cubicBezTo>
                  <a:cubicBezTo>
                    <a:pt x="145" y="13"/>
                    <a:pt x="133" y="0"/>
                    <a:pt x="117" y="0"/>
                  </a:cubicBezTo>
                  <a:cubicBezTo>
                    <a:pt x="59" y="0"/>
                    <a:pt x="59" y="0"/>
                    <a:pt x="59" y="0"/>
                  </a:cubicBezTo>
                  <a:cubicBezTo>
                    <a:pt x="43" y="0"/>
                    <a:pt x="31" y="13"/>
                    <a:pt x="31" y="28"/>
                  </a:cubicBezTo>
                  <a:cubicBezTo>
                    <a:pt x="31" y="30"/>
                    <a:pt x="31" y="30"/>
                    <a:pt x="31" y="30"/>
                  </a:cubicBezTo>
                  <a:cubicBezTo>
                    <a:pt x="0" y="30"/>
                    <a:pt x="0" y="30"/>
                    <a:pt x="0" y="30"/>
                  </a:cubicBezTo>
                  <a:cubicBezTo>
                    <a:pt x="0" y="163"/>
                    <a:pt x="0" y="163"/>
                    <a:pt x="0" y="163"/>
                  </a:cubicBezTo>
                  <a:cubicBezTo>
                    <a:pt x="180" y="163"/>
                    <a:pt x="180" y="163"/>
                    <a:pt x="180" y="163"/>
                  </a:cubicBezTo>
                  <a:cubicBezTo>
                    <a:pt x="180" y="30"/>
                    <a:pt x="180" y="30"/>
                    <a:pt x="180" y="30"/>
                  </a:cubicBezTo>
                  <a:lnTo>
                    <a:pt x="145" y="30"/>
                  </a:lnTo>
                  <a:close/>
                  <a:moveTo>
                    <a:pt x="68" y="13"/>
                  </a:moveTo>
                  <a:cubicBezTo>
                    <a:pt x="105" y="13"/>
                    <a:pt x="105" y="13"/>
                    <a:pt x="105" y="13"/>
                  </a:cubicBezTo>
                  <a:cubicBezTo>
                    <a:pt x="115" y="13"/>
                    <a:pt x="124" y="21"/>
                    <a:pt x="126" y="30"/>
                  </a:cubicBezTo>
                  <a:cubicBezTo>
                    <a:pt x="47" y="30"/>
                    <a:pt x="47" y="30"/>
                    <a:pt x="47" y="30"/>
                  </a:cubicBezTo>
                  <a:cubicBezTo>
                    <a:pt x="49" y="21"/>
                    <a:pt x="58" y="13"/>
                    <a:pt x="68" y="13"/>
                  </a:cubicBezTo>
                  <a:close/>
                </a:path>
              </a:pathLst>
            </a:custGeom>
            <a:grpFill/>
            <a:ln w="222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25" name="Group 224"/>
          <p:cNvGrpSpPr>
            <a:grpSpLocks noChangeAspect="1"/>
          </p:cNvGrpSpPr>
          <p:nvPr/>
        </p:nvGrpSpPr>
        <p:grpSpPr>
          <a:xfrm>
            <a:off x="5729509" y="3380971"/>
            <a:ext cx="553212" cy="218683"/>
            <a:chOff x="4654550" y="4711700"/>
            <a:chExt cx="2092325" cy="827088"/>
          </a:xfrm>
          <a:solidFill>
            <a:schemeClr val="accent4"/>
          </a:solidFill>
        </p:grpSpPr>
        <p:grpSp>
          <p:nvGrpSpPr>
            <p:cNvPr id="226" name="Group 225"/>
            <p:cNvGrpSpPr/>
            <p:nvPr/>
          </p:nvGrpSpPr>
          <p:grpSpPr>
            <a:xfrm>
              <a:off x="5238750" y="4711700"/>
              <a:ext cx="1508125" cy="827088"/>
              <a:chOff x="5238750" y="4711700"/>
              <a:chExt cx="1508125" cy="827088"/>
            </a:xfrm>
            <a:grpFill/>
          </p:grpSpPr>
          <p:sp>
            <p:nvSpPr>
              <p:cNvPr id="233" name="Freeform 206"/>
              <p:cNvSpPr>
                <a:spLocks/>
              </p:cNvSpPr>
              <p:nvPr/>
            </p:nvSpPr>
            <p:spPr bwMode="auto">
              <a:xfrm>
                <a:off x="6623050" y="5132388"/>
                <a:ext cx="71438" cy="165100"/>
              </a:xfrm>
              <a:custGeom>
                <a:avLst/>
                <a:gdLst>
                  <a:gd name="T0" fmla="*/ 45 w 45"/>
                  <a:gd name="T1" fmla="*/ 104 h 104"/>
                  <a:gd name="T2" fmla="*/ 28 w 45"/>
                  <a:gd name="T3" fmla="*/ 0 h 104"/>
                  <a:gd name="T4" fmla="*/ 0 w 45"/>
                  <a:gd name="T5" fmla="*/ 0 h 104"/>
                  <a:gd name="T6" fmla="*/ 17 w 45"/>
                  <a:gd name="T7" fmla="*/ 104 h 104"/>
                  <a:gd name="T8" fmla="*/ 45 w 45"/>
                  <a:gd name="T9" fmla="*/ 104 h 104"/>
                </a:gdLst>
                <a:ahLst/>
                <a:cxnLst>
                  <a:cxn ang="0">
                    <a:pos x="T0" y="T1"/>
                  </a:cxn>
                  <a:cxn ang="0">
                    <a:pos x="T2" y="T3"/>
                  </a:cxn>
                  <a:cxn ang="0">
                    <a:pos x="T4" y="T5"/>
                  </a:cxn>
                  <a:cxn ang="0">
                    <a:pos x="T6" y="T7"/>
                  </a:cxn>
                  <a:cxn ang="0">
                    <a:pos x="T8" y="T9"/>
                  </a:cxn>
                </a:cxnLst>
                <a:rect l="0" t="0" r="r" b="b"/>
                <a:pathLst>
                  <a:path w="45" h="104">
                    <a:moveTo>
                      <a:pt x="45" y="104"/>
                    </a:moveTo>
                    <a:lnTo>
                      <a:pt x="28" y="0"/>
                    </a:lnTo>
                    <a:lnTo>
                      <a:pt x="0" y="0"/>
                    </a:lnTo>
                    <a:lnTo>
                      <a:pt x="17" y="104"/>
                    </a:lnTo>
                    <a:lnTo>
                      <a:pt x="45"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Freeform 207"/>
              <p:cNvSpPr>
                <a:spLocks noEditPoints="1"/>
              </p:cNvSpPr>
              <p:nvPr/>
            </p:nvSpPr>
            <p:spPr bwMode="auto">
              <a:xfrm>
                <a:off x="6297613" y="5272088"/>
                <a:ext cx="287338" cy="266700"/>
              </a:xfrm>
              <a:custGeom>
                <a:avLst/>
                <a:gdLst>
                  <a:gd name="T0" fmla="*/ 32 w 77"/>
                  <a:gd name="T1" fmla="*/ 0 h 71"/>
                  <a:gd name="T2" fmla="*/ 3 w 77"/>
                  <a:gd name="T3" fmla="*/ 35 h 71"/>
                  <a:gd name="T4" fmla="*/ 44 w 77"/>
                  <a:gd name="T5" fmla="*/ 71 h 71"/>
                  <a:gd name="T6" fmla="*/ 74 w 77"/>
                  <a:gd name="T7" fmla="*/ 35 h 71"/>
                  <a:gd name="T8" fmla="*/ 32 w 77"/>
                  <a:gd name="T9" fmla="*/ 0 h 71"/>
                  <a:gd name="T10" fmla="*/ 40 w 77"/>
                  <a:gd name="T11" fmla="*/ 47 h 71"/>
                  <a:gd name="T12" fmla="*/ 27 w 77"/>
                  <a:gd name="T13" fmla="*/ 35 h 71"/>
                  <a:gd name="T14" fmla="*/ 36 w 77"/>
                  <a:gd name="T15" fmla="*/ 24 h 71"/>
                  <a:gd name="T16" fmla="*/ 50 w 77"/>
                  <a:gd name="T17" fmla="*/ 35 h 71"/>
                  <a:gd name="T18" fmla="*/ 40 w 77"/>
                  <a:gd name="T19"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1">
                    <a:moveTo>
                      <a:pt x="32" y="0"/>
                    </a:moveTo>
                    <a:cubicBezTo>
                      <a:pt x="13" y="0"/>
                      <a:pt x="0" y="16"/>
                      <a:pt x="3" y="35"/>
                    </a:cubicBezTo>
                    <a:cubicBezTo>
                      <a:pt x="6" y="55"/>
                      <a:pt x="25" y="71"/>
                      <a:pt x="44" y="71"/>
                    </a:cubicBezTo>
                    <a:cubicBezTo>
                      <a:pt x="64" y="71"/>
                      <a:pt x="77" y="55"/>
                      <a:pt x="74" y="35"/>
                    </a:cubicBezTo>
                    <a:cubicBezTo>
                      <a:pt x="70" y="16"/>
                      <a:pt x="52" y="0"/>
                      <a:pt x="32" y="0"/>
                    </a:cubicBezTo>
                    <a:close/>
                    <a:moveTo>
                      <a:pt x="40" y="47"/>
                    </a:moveTo>
                    <a:cubicBezTo>
                      <a:pt x="34" y="47"/>
                      <a:pt x="28" y="42"/>
                      <a:pt x="27" y="35"/>
                    </a:cubicBezTo>
                    <a:cubicBezTo>
                      <a:pt x="26" y="29"/>
                      <a:pt x="30" y="24"/>
                      <a:pt x="36" y="24"/>
                    </a:cubicBezTo>
                    <a:cubicBezTo>
                      <a:pt x="43" y="24"/>
                      <a:pt x="49" y="29"/>
                      <a:pt x="50" y="35"/>
                    </a:cubicBezTo>
                    <a:cubicBezTo>
                      <a:pt x="51" y="42"/>
                      <a:pt x="47" y="47"/>
                      <a:pt x="4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Freeform 208"/>
              <p:cNvSpPr>
                <a:spLocks/>
              </p:cNvSpPr>
              <p:nvPr/>
            </p:nvSpPr>
            <p:spPr bwMode="auto">
              <a:xfrm>
                <a:off x="5238750" y="4711700"/>
                <a:ext cx="941388" cy="585788"/>
              </a:xfrm>
              <a:custGeom>
                <a:avLst/>
                <a:gdLst>
                  <a:gd name="T0" fmla="*/ 140 w 251"/>
                  <a:gd name="T1" fmla="*/ 156 h 156"/>
                  <a:gd name="T2" fmla="*/ 246 w 251"/>
                  <a:gd name="T3" fmla="*/ 156 h 156"/>
                  <a:gd name="T4" fmla="*/ 250 w 251"/>
                  <a:gd name="T5" fmla="*/ 150 h 156"/>
                  <a:gd name="T6" fmla="*/ 225 w 251"/>
                  <a:gd name="T7" fmla="*/ 6 h 156"/>
                  <a:gd name="T8" fmla="*/ 219 w 251"/>
                  <a:gd name="T9" fmla="*/ 0 h 156"/>
                  <a:gd name="T10" fmla="*/ 5 w 251"/>
                  <a:gd name="T11" fmla="*/ 0 h 156"/>
                  <a:gd name="T12" fmla="*/ 1 w 251"/>
                  <a:gd name="T13" fmla="*/ 6 h 156"/>
                  <a:gd name="T14" fmla="*/ 25 w 251"/>
                  <a:gd name="T15" fmla="*/ 150 h 156"/>
                  <a:gd name="T16" fmla="*/ 32 w 251"/>
                  <a:gd name="T17" fmla="*/ 156 h 156"/>
                  <a:gd name="T18" fmla="*/ 68 w 251"/>
                  <a:gd name="T19" fmla="*/ 156 h 156"/>
                  <a:gd name="T20" fmla="*/ 101 w 251"/>
                  <a:gd name="T21" fmla="*/ 138 h 156"/>
                  <a:gd name="T22" fmla="*/ 140 w 251"/>
                  <a:gd name="T23" fmla="*/ 156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1" h="156">
                    <a:moveTo>
                      <a:pt x="140" y="156"/>
                    </a:moveTo>
                    <a:cubicBezTo>
                      <a:pt x="246" y="156"/>
                      <a:pt x="246" y="156"/>
                      <a:pt x="246" y="156"/>
                    </a:cubicBezTo>
                    <a:cubicBezTo>
                      <a:pt x="249" y="156"/>
                      <a:pt x="251" y="153"/>
                      <a:pt x="250" y="150"/>
                    </a:cubicBezTo>
                    <a:cubicBezTo>
                      <a:pt x="225" y="6"/>
                      <a:pt x="225" y="6"/>
                      <a:pt x="225" y="6"/>
                    </a:cubicBezTo>
                    <a:cubicBezTo>
                      <a:pt x="225" y="3"/>
                      <a:pt x="222" y="0"/>
                      <a:pt x="219" y="0"/>
                    </a:cubicBezTo>
                    <a:cubicBezTo>
                      <a:pt x="5" y="0"/>
                      <a:pt x="5" y="0"/>
                      <a:pt x="5" y="0"/>
                    </a:cubicBezTo>
                    <a:cubicBezTo>
                      <a:pt x="2" y="0"/>
                      <a:pt x="0" y="3"/>
                      <a:pt x="1" y="6"/>
                    </a:cubicBezTo>
                    <a:cubicBezTo>
                      <a:pt x="25" y="150"/>
                      <a:pt x="25" y="150"/>
                      <a:pt x="25" y="150"/>
                    </a:cubicBezTo>
                    <a:cubicBezTo>
                      <a:pt x="26" y="153"/>
                      <a:pt x="29" y="156"/>
                      <a:pt x="32" y="156"/>
                    </a:cubicBezTo>
                    <a:cubicBezTo>
                      <a:pt x="68" y="156"/>
                      <a:pt x="68" y="156"/>
                      <a:pt x="68" y="156"/>
                    </a:cubicBezTo>
                    <a:cubicBezTo>
                      <a:pt x="75" y="145"/>
                      <a:pt x="87" y="138"/>
                      <a:pt x="101" y="138"/>
                    </a:cubicBezTo>
                    <a:cubicBezTo>
                      <a:pt x="116" y="138"/>
                      <a:pt x="130" y="145"/>
                      <a:pt x="140" y="1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Freeform 209"/>
              <p:cNvSpPr>
                <a:spLocks/>
              </p:cNvSpPr>
              <p:nvPr/>
            </p:nvSpPr>
            <p:spPr bwMode="auto">
              <a:xfrm>
                <a:off x="5295900" y="5324475"/>
                <a:ext cx="187325" cy="107950"/>
              </a:xfrm>
              <a:custGeom>
                <a:avLst/>
                <a:gdLst>
                  <a:gd name="T0" fmla="*/ 49 w 50"/>
                  <a:gd name="T1" fmla="*/ 0 h 29"/>
                  <a:gd name="T2" fmla="*/ 0 w 50"/>
                  <a:gd name="T3" fmla="*/ 0 h 29"/>
                  <a:gd name="T4" fmla="*/ 5 w 50"/>
                  <a:gd name="T5" fmla="*/ 29 h 29"/>
                  <a:gd name="T6" fmla="*/ 50 w 50"/>
                  <a:gd name="T7" fmla="*/ 29 h 29"/>
                  <a:gd name="T8" fmla="*/ 48 w 50"/>
                  <a:gd name="T9" fmla="*/ 21 h 29"/>
                  <a:gd name="T10" fmla="*/ 49 w 50"/>
                  <a:gd name="T11" fmla="*/ 0 h 29"/>
                </a:gdLst>
                <a:ahLst/>
                <a:cxnLst>
                  <a:cxn ang="0">
                    <a:pos x="T0" y="T1"/>
                  </a:cxn>
                  <a:cxn ang="0">
                    <a:pos x="T2" y="T3"/>
                  </a:cxn>
                  <a:cxn ang="0">
                    <a:pos x="T4" y="T5"/>
                  </a:cxn>
                  <a:cxn ang="0">
                    <a:pos x="T6" y="T7"/>
                  </a:cxn>
                  <a:cxn ang="0">
                    <a:pos x="T8" y="T9"/>
                  </a:cxn>
                  <a:cxn ang="0">
                    <a:pos x="T10" y="T11"/>
                  </a:cxn>
                </a:cxnLst>
                <a:rect l="0" t="0" r="r" b="b"/>
                <a:pathLst>
                  <a:path w="50" h="29">
                    <a:moveTo>
                      <a:pt x="49" y="0"/>
                    </a:moveTo>
                    <a:cubicBezTo>
                      <a:pt x="0" y="0"/>
                      <a:pt x="0" y="0"/>
                      <a:pt x="0" y="0"/>
                    </a:cubicBezTo>
                    <a:cubicBezTo>
                      <a:pt x="5" y="29"/>
                      <a:pt x="5" y="29"/>
                      <a:pt x="5" y="29"/>
                    </a:cubicBezTo>
                    <a:cubicBezTo>
                      <a:pt x="50" y="29"/>
                      <a:pt x="50" y="29"/>
                      <a:pt x="50" y="29"/>
                    </a:cubicBezTo>
                    <a:cubicBezTo>
                      <a:pt x="49" y="27"/>
                      <a:pt x="48" y="24"/>
                      <a:pt x="48" y="21"/>
                    </a:cubicBezTo>
                    <a:cubicBezTo>
                      <a:pt x="46" y="14"/>
                      <a:pt x="47" y="7"/>
                      <a:pt x="4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Freeform 210"/>
              <p:cNvSpPr>
                <a:spLocks/>
              </p:cNvSpPr>
              <p:nvPr/>
            </p:nvSpPr>
            <p:spPr bwMode="auto">
              <a:xfrm>
                <a:off x="5786438" y="5324475"/>
                <a:ext cx="487363" cy="107950"/>
              </a:xfrm>
              <a:custGeom>
                <a:avLst/>
                <a:gdLst>
                  <a:gd name="T0" fmla="*/ 130 w 130"/>
                  <a:gd name="T1" fmla="*/ 0 h 29"/>
                  <a:gd name="T2" fmla="*/ 0 w 130"/>
                  <a:gd name="T3" fmla="*/ 0 h 29"/>
                  <a:gd name="T4" fmla="*/ 9 w 130"/>
                  <a:gd name="T5" fmla="*/ 21 h 29"/>
                  <a:gd name="T6" fmla="*/ 10 w 130"/>
                  <a:gd name="T7" fmla="*/ 29 h 29"/>
                  <a:gd name="T8" fmla="*/ 130 w 130"/>
                  <a:gd name="T9" fmla="*/ 29 h 29"/>
                  <a:gd name="T10" fmla="*/ 128 w 130"/>
                  <a:gd name="T11" fmla="*/ 21 h 29"/>
                  <a:gd name="T12" fmla="*/ 130 w 130"/>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130" h="29">
                    <a:moveTo>
                      <a:pt x="130" y="0"/>
                    </a:moveTo>
                    <a:cubicBezTo>
                      <a:pt x="0" y="0"/>
                      <a:pt x="0" y="0"/>
                      <a:pt x="0" y="0"/>
                    </a:cubicBezTo>
                    <a:cubicBezTo>
                      <a:pt x="5" y="7"/>
                      <a:pt x="8" y="14"/>
                      <a:pt x="9" y="21"/>
                    </a:cubicBezTo>
                    <a:cubicBezTo>
                      <a:pt x="10" y="24"/>
                      <a:pt x="10" y="27"/>
                      <a:pt x="10" y="29"/>
                    </a:cubicBezTo>
                    <a:cubicBezTo>
                      <a:pt x="130" y="29"/>
                      <a:pt x="130" y="29"/>
                      <a:pt x="130" y="29"/>
                    </a:cubicBezTo>
                    <a:cubicBezTo>
                      <a:pt x="129" y="27"/>
                      <a:pt x="129" y="24"/>
                      <a:pt x="128" y="21"/>
                    </a:cubicBezTo>
                    <a:cubicBezTo>
                      <a:pt x="127" y="14"/>
                      <a:pt x="128" y="7"/>
                      <a:pt x="1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Freeform 211"/>
              <p:cNvSpPr>
                <a:spLocks/>
              </p:cNvSpPr>
              <p:nvPr/>
            </p:nvSpPr>
            <p:spPr bwMode="auto">
              <a:xfrm>
                <a:off x="6581775" y="5324475"/>
                <a:ext cx="165100" cy="107950"/>
              </a:xfrm>
              <a:custGeom>
                <a:avLst/>
                <a:gdLst>
                  <a:gd name="T0" fmla="*/ 39 w 44"/>
                  <a:gd name="T1" fmla="*/ 0 h 29"/>
                  <a:gd name="T2" fmla="*/ 0 w 44"/>
                  <a:gd name="T3" fmla="*/ 0 h 29"/>
                  <a:gd name="T4" fmla="*/ 9 w 44"/>
                  <a:gd name="T5" fmla="*/ 21 h 29"/>
                  <a:gd name="T6" fmla="*/ 9 w 44"/>
                  <a:gd name="T7" fmla="*/ 29 h 29"/>
                  <a:gd name="T8" fmla="*/ 44 w 44"/>
                  <a:gd name="T9" fmla="*/ 29 h 29"/>
                  <a:gd name="T10" fmla="*/ 39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39" y="0"/>
                    </a:moveTo>
                    <a:cubicBezTo>
                      <a:pt x="0" y="0"/>
                      <a:pt x="0" y="0"/>
                      <a:pt x="0" y="0"/>
                    </a:cubicBezTo>
                    <a:cubicBezTo>
                      <a:pt x="4" y="7"/>
                      <a:pt x="7" y="14"/>
                      <a:pt x="9" y="21"/>
                    </a:cubicBezTo>
                    <a:cubicBezTo>
                      <a:pt x="9" y="24"/>
                      <a:pt x="9" y="27"/>
                      <a:pt x="9" y="29"/>
                    </a:cubicBezTo>
                    <a:cubicBezTo>
                      <a:pt x="44" y="29"/>
                      <a:pt x="44" y="29"/>
                      <a:pt x="44" y="29"/>
                    </a:cubicBezTo>
                    <a:lnTo>
                      <a:pt x="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Freeform 212"/>
              <p:cNvSpPr>
                <a:spLocks noEditPoints="1"/>
              </p:cNvSpPr>
              <p:nvPr/>
            </p:nvSpPr>
            <p:spPr bwMode="auto">
              <a:xfrm>
                <a:off x="6143625" y="4892675"/>
                <a:ext cx="490538" cy="404813"/>
              </a:xfrm>
              <a:custGeom>
                <a:avLst/>
                <a:gdLst>
                  <a:gd name="T0" fmla="*/ 110 w 131"/>
                  <a:gd name="T1" fmla="*/ 108 h 108"/>
                  <a:gd name="T2" fmla="*/ 131 w 131"/>
                  <a:gd name="T3" fmla="*/ 108 h 108"/>
                  <a:gd name="T4" fmla="*/ 121 w 131"/>
                  <a:gd name="T5" fmla="*/ 48 h 108"/>
                  <a:gd name="T6" fmla="*/ 65 w 131"/>
                  <a:gd name="T7" fmla="*/ 0 h 108"/>
                  <a:gd name="T8" fmla="*/ 0 w 131"/>
                  <a:gd name="T9" fmla="*/ 0 h 108"/>
                  <a:gd name="T10" fmla="*/ 18 w 131"/>
                  <a:gd name="T11" fmla="*/ 108 h 108"/>
                  <a:gd name="T12" fmla="*/ 38 w 131"/>
                  <a:gd name="T13" fmla="*/ 108 h 108"/>
                  <a:gd name="T14" fmla="*/ 71 w 131"/>
                  <a:gd name="T15" fmla="*/ 90 h 108"/>
                  <a:gd name="T16" fmla="*/ 110 w 131"/>
                  <a:gd name="T17" fmla="*/ 108 h 108"/>
                  <a:gd name="T18" fmla="*/ 20 w 131"/>
                  <a:gd name="T19" fmla="*/ 48 h 108"/>
                  <a:gd name="T20" fmla="*/ 14 w 131"/>
                  <a:gd name="T21" fmla="*/ 13 h 108"/>
                  <a:gd name="T22" fmla="*/ 63 w 131"/>
                  <a:gd name="T23" fmla="*/ 13 h 108"/>
                  <a:gd name="T24" fmla="*/ 100 w 131"/>
                  <a:gd name="T25" fmla="*/ 48 h 108"/>
                  <a:gd name="T26" fmla="*/ 20 w 131"/>
                  <a:gd name="T27" fmla="*/ 4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08">
                    <a:moveTo>
                      <a:pt x="110" y="108"/>
                    </a:moveTo>
                    <a:cubicBezTo>
                      <a:pt x="131" y="108"/>
                      <a:pt x="131" y="108"/>
                      <a:pt x="131" y="108"/>
                    </a:cubicBezTo>
                    <a:cubicBezTo>
                      <a:pt x="121" y="48"/>
                      <a:pt x="121" y="48"/>
                      <a:pt x="121" y="48"/>
                    </a:cubicBezTo>
                    <a:cubicBezTo>
                      <a:pt x="65" y="0"/>
                      <a:pt x="65" y="0"/>
                      <a:pt x="65" y="0"/>
                    </a:cubicBezTo>
                    <a:cubicBezTo>
                      <a:pt x="0" y="0"/>
                      <a:pt x="0" y="0"/>
                      <a:pt x="0" y="0"/>
                    </a:cubicBezTo>
                    <a:cubicBezTo>
                      <a:pt x="18" y="108"/>
                      <a:pt x="18" y="108"/>
                      <a:pt x="18" y="108"/>
                    </a:cubicBezTo>
                    <a:cubicBezTo>
                      <a:pt x="38" y="108"/>
                      <a:pt x="38" y="108"/>
                      <a:pt x="38" y="108"/>
                    </a:cubicBezTo>
                    <a:cubicBezTo>
                      <a:pt x="45" y="97"/>
                      <a:pt x="57" y="90"/>
                      <a:pt x="71" y="90"/>
                    </a:cubicBezTo>
                    <a:cubicBezTo>
                      <a:pt x="86" y="90"/>
                      <a:pt x="100" y="97"/>
                      <a:pt x="110" y="108"/>
                    </a:cubicBezTo>
                    <a:close/>
                    <a:moveTo>
                      <a:pt x="20" y="48"/>
                    </a:moveTo>
                    <a:cubicBezTo>
                      <a:pt x="14" y="13"/>
                      <a:pt x="14" y="13"/>
                      <a:pt x="14" y="13"/>
                    </a:cubicBezTo>
                    <a:cubicBezTo>
                      <a:pt x="63" y="13"/>
                      <a:pt x="63" y="13"/>
                      <a:pt x="63" y="13"/>
                    </a:cubicBezTo>
                    <a:cubicBezTo>
                      <a:pt x="100" y="48"/>
                      <a:pt x="100" y="48"/>
                      <a:pt x="100" y="48"/>
                    </a:cubicBezTo>
                    <a:lnTo>
                      <a:pt x="2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Freeform 213"/>
              <p:cNvSpPr>
                <a:spLocks noEditPoints="1"/>
              </p:cNvSpPr>
              <p:nvPr/>
            </p:nvSpPr>
            <p:spPr bwMode="auto">
              <a:xfrm>
                <a:off x="5502275" y="5272088"/>
                <a:ext cx="288925" cy="266700"/>
              </a:xfrm>
              <a:custGeom>
                <a:avLst/>
                <a:gdLst>
                  <a:gd name="T0" fmla="*/ 33 w 77"/>
                  <a:gd name="T1" fmla="*/ 0 h 71"/>
                  <a:gd name="T2" fmla="*/ 4 w 77"/>
                  <a:gd name="T3" fmla="*/ 35 h 71"/>
                  <a:gd name="T4" fmla="*/ 45 w 77"/>
                  <a:gd name="T5" fmla="*/ 71 h 71"/>
                  <a:gd name="T6" fmla="*/ 74 w 77"/>
                  <a:gd name="T7" fmla="*/ 35 h 71"/>
                  <a:gd name="T8" fmla="*/ 33 w 77"/>
                  <a:gd name="T9" fmla="*/ 0 h 71"/>
                  <a:gd name="T10" fmla="*/ 41 w 77"/>
                  <a:gd name="T11" fmla="*/ 47 h 71"/>
                  <a:gd name="T12" fmla="*/ 27 w 77"/>
                  <a:gd name="T13" fmla="*/ 35 h 71"/>
                  <a:gd name="T14" fmla="*/ 37 w 77"/>
                  <a:gd name="T15" fmla="*/ 24 h 71"/>
                  <a:gd name="T16" fmla="*/ 50 w 77"/>
                  <a:gd name="T17" fmla="*/ 35 h 71"/>
                  <a:gd name="T18" fmla="*/ 41 w 77"/>
                  <a:gd name="T19" fmla="*/ 4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71">
                    <a:moveTo>
                      <a:pt x="33" y="0"/>
                    </a:moveTo>
                    <a:cubicBezTo>
                      <a:pt x="14" y="0"/>
                      <a:pt x="0" y="16"/>
                      <a:pt x="4" y="35"/>
                    </a:cubicBezTo>
                    <a:cubicBezTo>
                      <a:pt x="7" y="55"/>
                      <a:pt x="26" y="71"/>
                      <a:pt x="45" y="71"/>
                    </a:cubicBezTo>
                    <a:cubicBezTo>
                      <a:pt x="64" y="71"/>
                      <a:pt x="77" y="55"/>
                      <a:pt x="74" y="35"/>
                    </a:cubicBezTo>
                    <a:cubicBezTo>
                      <a:pt x="71" y="16"/>
                      <a:pt x="52" y="0"/>
                      <a:pt x="33" y="0"/>
                    </a:cubicBezTo>
                    <a:close/>
                    <a:moveTo>
                      <a:pt x="41" y="47"/>
                    </a:moveTo>
                    <a:cubicBezTo>
                      <a:pt x="35" y="47"/>
                      <a:pt x="29" y="42"/>
                      <a:pt x="27" y="35"/>
                    </a:cubicBezTo>
                    <a:cubicBezTo>
                      <a:pt x="26" y="29"/>
                      <a:pt x="31" y="24"/>
                      <a:pt x="37" y="24"/>
                    </a:cubicBezTo>
                    <a:cubicBezTo>
                      <a:pt x="43" y="24"/>
                      <a:pt x="49" y="29"/>
                      <a:pt x="50" y="35"/>
                    </a:cubicBezTo>
                    <a:cubicBezTo>
                      <a:pt x="52" y="42"/>
                      <a:pt x="47" y="47"/>
                      <a:pt x="41"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7" name="Group 226"/>
            <p:cNvGrpSpPr/>
            <p:nvPr/>
          </p:nvGrpSpPr>
          <p:grpSpPr>
            <a:xfrm>
              <a:off x="4654550" y="4765675"/>
              <a:ext cx="633413" cy="501650"/>
              <a:chOff x="4654550" y="4765675"/>
              <a:chExt cx="633413" cy="501650"/>
            </a:xfrm>
            <a:grpFill/>
          </p:grpSpPr>
          <p:sp>
            <p:nvSpPr>
              <p:cNvPr id="228" name="Freeform 214"/>
              <p:cNvSpPr>
                <a:spLocks/>
              </p:cNvSpPr>
              <p:nvPr/>
            </p:nvSpPr>
            <p:spPr bwMode="auto">
              <a:xfrm>
                <a:off x="5133975" y="5219700"/>
                <a:ext cx="153988" cy="47625"/>
              </a:xfrm>
              <a:custGeom>
                <a:avLst/>
                <a:gdLst>
                  <a:gd name="T0" fmla="*/ 0 w 97"/>
                  <a:gd name="T1" fmla="*/ 0 h 30"/>
                  <a:gd name="T2" fmla="*/ 0 w 97"/>
                  <a:gd name="T3" fmla="*/ 30 h 30"/>
                  <a:gd name="T4" fmla="*/ 97 w 97"/>
                  <a:gd name="T5" fmla="*/ 30 h 30"/>
                  <a:gd name="T6" fmla="*/ 92 w 97"/>
                  <a:gd name="T7" fmla="*/ 0 h 30"/>
                  <a:gd name="T8" fmla="*/ 0 w 97"/>
                  <a:gd name="T9" fmla="*/ 0 h 30"/>
                </a:gdLst>
                <a:ahLst/>
                <a:cxnLst>
                  <a:cxn ang="0">
                    <a:pos x="T0" y="T1"/>
                  </a:cxn>
                  <a:cxn ang="0">
                    <a:pos x="T2" y="T3"/>
                  </a:cxn>
                  <a:cxn ang="0">
                    <a:pos x="T4" y="T5"/>
                  </a:cxn>
                  <a:cxn ang="0">
                    <a:pos x="T6" y="T7"/>
                  </a:cxn>
                  <a:cxn ang="0">
                    <a:pos x="T8" y="T9"/>
                  </a:cxn>
                </a:cxnLst>
                <a:rect l="0" t="0" r="r" b="b"/>
                <a:pathLst>
                  <a:path w="97" h="30">
                    <a:moveTo>
                      <a:pt x="0" y="0"/>
                    </a:moveTo>
                    <a:lnTo>
                      <a:pt x="0" y="30"/>
                    </a:lnTo>
                    <a:lnTo>
                      <a:pt x="97" y="30"/>
                    </a:lnTo>
                    <a:lnTo>
                      <a:pt x="92"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Freeform 215"/>
              <p:cNvSpPr>
                <a:spLocks/>
              </p:cNvSpPr>
              <p:nvPr/>
            </p:nvSpPr>
            <p:spPr bwMode="auto">
              <a:xfrm>
                <a:off x="4946650" y="5106988"/>
                <a:ext cx="322263" cy="44450"/>
              </a:xfrm>
              <a:custGeom>
                <a:avLst/>
                <a:gdLst>
                  <a:gd name="T0" fmla="*/ 196 w 203"/>
                  <a:gd name="T1" fmla="*/ 0 h 28"/>
                  <a:gd name="T2" fmla="*/ 3 w 203"/>
                  <a:gd name="T3" fmla="*/ 0 h 28"/>
                  <a:gd name="T4" fmla="*/ 0 w 203"/>
                  <a:gd name="T5" fmla="*/ 28 h 28"/>
                  <a:gd name="T6" fmla="*/ 203 w 203"/>
                  <a:gd name="T7" fmla="*/ 28 h 28"/>
                  <a:gd name="T8" fmla="*/ 196 w 203"/>
                  <a:gd name="T9" fmla="*/ 0 h 28"/>
                </a:gdLst>
                <a:ahLst/>
                <a:cxnLst>
                  <a:cxn ang="0">
                    <a:pos x="T0" y="T1"/>
                  </a:cxn>
                  <a:cxn ang="0">
                    <a:pos x="T2" y="T3"/>
                  </a:cxn>
                  <a:cxn ang="0">
                    <a:pos x="T4" y="T5"/>
                  </a:cxn>
                  <a:cxn ang="0">
                    <a:pos x="T6" y="T7"/>
                  </a:cxn>
                  <a:cxn ang="0">
                    <a:pos x="T8" y="T9"/>
                  </a:cxn>
                </a:cxnLst>
                <a:rect l="0" t="0" r="r" b="b"/>
                <a:pathLst>
                  <a:path w="203" h="28">
                    <a:moveTo>
                      <a:pt x="196" y="0"/>
                    </a:moveTo>
                    <a:lnTo>
                      <a:pt x="3" y="0"/>
                    </a:lnTo>
                    <a:lnTo>
                      <a:pt x="0" y="28"/>
                    </a:lnTo>
                    <a:lnTo>
                      <a:pt x="203" y="28"/>
                    </a:lnTo>
                    <a:lnTo>
                      <a:pt x="19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Freeform 216"/>
              <p:cNvSpPr>
                <a:spLocks/>
              </p:cNvSpPr>
              <p:nvPr/>
            </p:nvSpPr>
            <p:spPr bwMode="auto">
              <a:xfrm>
                <a:off x="4786313" y="4994275"/>
                <a:ext cx="460375" cy="44450"/>
              </a:xfrm>
              <a:custGeom>
                <a:avLst/>
                <a:gdLst>
                  <a:gd name="T0" fmla="*/ 285 w 290"/>
                  <a:gd name="T1" fmla="*/ 0 h 28"/>
                  <a:gd name="T2" fmla="*/ 2 w 290"/>
                  <a:gd name="T3" fmla="*/ 0 h 28"/>
                  <a:gd name="T4" fmla="*/ 0 w 290"/>
                  <a:gd name="T5" fmla="*/ 28 h 28"/>
                  <a:gd name="T6" fmla="*/ 290 w 290"/>
                  <a:gd name="T7" fmla="*/ 28 h 28"/>
                  <a:gd name="T8" fmla="*/ 285 w 290"/>
                  <a:gd name="T9" fmla="*/ 0 h 28"/>
                </a:gdLst>
                <a:ahLst/>
                <a:cxnLst>
                  <a:cxn ang="0">
                    <a:pos x="T0" y="T1"/>
                  </a:cxn>
                  <a:cxn ang="0">
                    <a:pos x="T2" y="T3"/>
                  </a:cxn>
                  <a:cxn ang="0">
                    <a:pos x="T4" y="T5"/>
                  </a:cxn>
                  <a:cxn ang="0">
                    <a:pos x="T6" y="T7"/>
                  </a:cxn>
                  <a:cxn ang="0">
                    <a:pos x="T8" y="T9"/>
                  </a:cxn>
                </a:cxnLst>
                <a:rect l="0" t="0" r="r" b="b"/>
                <a:pathLst>
                  <a:path w="290" h="28">
                    <a:moveTo>
                      <a:pt x="285" y="0"/>
                    </a:moveTo>
                    <a:lnTo>
                      <a:pt x="2" y="0"/>
                    </a:lnTo>
                    <a:lnTo>
                      <a:pt x="0" y="28"/>
                    </a:lnTo>
                    <a:lnTo>
                      <a:pt x="290" y="28"/>
                    </a:lnTo>
                    <a:lnTo>
                      <a:pt x="2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Freeform 217"/>
              <p:cNvSpPr>
                <a:spLocks/>
              </p:cNvSpPr>
              <p:nvPr/>
            </p:nvSpPr>
            <p:spPr bwMode="auto">
              <a:xfrm>
                <a:off x="4654550" y="4878388"/>
                <a:ext cx="569913" cy="47625"/>
              </a:xfrm>
              <a:custGeom>
                <a:avLst/>
                <a:gdLst>
                  <a:gd name="T0" fmla="*/ 354 w 359"/>
                  <a:gd name="T1" fmla="*/ 0 h 30"/>
                  <a:gd name="T2" fmla="*/ 2 w 359"/>
                  <a:gd name="T3" fmla="*/ 0 h 30"/>
                  <a:gd name="T4" fmla="*/ 0 w 359"/>
                  <a:gd name="T5" fmla="*/ 30 h 30"/>
                  <a:gd name="T6" fmla="*/ 359 w 359"/>
                  <a:gd name="T7" fmla="*/ 30 h 30"/>
                  <a:gd name="T8" fmla="*/ 354 w 359"/>
                  <a:gd name="T9" fmla="*/ 0 h 30"/>
                </a:gdLst>
                <a:ahLst/>
                <a:cxnLst>
                  <a:cxn ang="0">
                    <a:pos x="T0" y="T1"/>
                  </a:cxn>
                  <a:cxn ang="0">
                    <a:pos x="T2" y="T3"/>
                  </a:cxn>
                  <a:cxn ang="0">
                    <a:pos x="T4" y="T5"/>
                  </a:cxn>
                  <a:cxn ang="0">
                    <a:pos x="T6" y="T7"/>
                  </a:cxn>
                  <a:cxn ang="0">
                    <a:pos x="T8" y="T9"/>
                  </a:cxn>
                </a:cxnLst>
                <a:rect l="0" t="0" r="r" b="b"/>
                <a:pathLst>
                  <a:path w="359" h="30">
                    <a:moveTo>
                      <a:pt x="354" y="0"/>
                    </a:moveTo>
                    <a:lnTo>
                      <a:pt x="2" y="0"/>
                    </a:lnTo>
                    <a:lnTo>
                      <a:pt x="0" y="30"/>
                    </a:lnTo>
                    <a:lnTo>
                      <a:pt x="359" y="30"/>
                    </a:lnTo>
                    <a:lnTo>
                      <a:pt x="35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Freeform 218"/>
              <p:cNvSpPr>
                <a:spLocks/>
              </p:cNvSpPr>
              <p:nvPr/>
            </p:nvSpPr>
            <p:spPr bwMode="auto">
              <a:xfrm>
                <a:off x="4797425" y="4765675"/>
                <a:ext cx="407988" cy="44450"/>
              </a:xfrm>
              <a:custGeom>
                <a:avLst/>
                <a:gdLst>
                  <a:gd name="T0" fmla="*/ 250 w 257"/>
                  <a:gd name="T1" fmla="*/ 0 h 28"/>
                  <a:gd name="T2" fmla="*/ 0 w 257"/>
                  <a:gd name="T3" fmla="*/ 0 h 28"/>
                  <a:gd name="T4" fmla="*/ 0 w 257"/>
                  <a:gd name="T5" fmla="*/ 28 h 28"/>
                  <a:gd name="T6" fmla="*/ 257 w 257"/>
                  <a:gd name="T7" fmla="*/ 28 h 28"/>
                  <a:gd name="T8" fmla="*/ 250 w 257"/>
                  <a:gd name="T9" fmla="*/ 0 h 28"/>
                </a:gdLst>
                <a:ahLst/>
                <a:cxnLst>
                  <a:cxn ang="0">
                    <a:pos x="T0" y="T1"/>
                  </a:cxn>
                  <a:cxn ang="0">
                    <a:pos x="T2" y="T3"/>
                  </a:cxn>
                  <a:cxn ang="0">
                    <a:pos x="T4" y="T5"/>
                  </a:cxn>
                  <a:cxn ang="0">
                    <a:pos x="T6" y="T7"/>
                  </a:cxn>
                  <a:cxn ang="0">
                    <a:pos x="T8" y="T9"/>
                  </a:cxn>
                </a:cxnLst>
                <a:rect l="0" t="0" r="r" b="b"/>
                <a:pathLst>
                  <a:path w="257" h="28">
                    <a:moveTo>
                      <a:pt x="250" y="0"/>
                    </a:moveTo>
                    <a:lnTo>
                      <a:pt x="0" y="0"/>
                    </a:lnTo>
                    <a:lnTo>
                      <a:pt x="0" y="28"/>
                    </a:lnTo>
                    <a:lnTo>
                      <a:pt x="257" y="28"/>
                    </a:lnTo>
                    <a:lnTo>
                      <a:pt x="2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58" name="Group 257"/>
          <p:cNvGrpSpPr>
            <a:grpSpLocks noChangeAspect="1"/>
          </p:cNvGrpSpPr>
          <p:nvPr/>
        </p:nvGrpSpPr>
        <p:grpSpPr>
          <a:xfrm>
            <a:off x="5818697" y="4047958"/>
            <a:ext cx="457200" cy="452761"/>
            <a:chOff x="1566863" y="2503488"/>
            <a:chExt cx="817563" cy="809625"/>
          </a:xfrm>
          <a:solidFill>
            <a:schemeClr val="accent4"/>
          </a:solidFill>
        </p:grpSpPr>
        <p:sp>
          <p:nvSpPr>
            <p:cNvPr id="259" name="Freeform 240"/>
            <p:cNvSpPr>
              <a:spLocks/>
            </p:cNvSpPr>
            <p:nvPr/>
          </p:nvSpPr>
          <p:spPr bwMode="auto">
            <a:xfrm>
              <a:off x="2090738" y="2665413"/>
              <a:ext cx="142875" cy="160338"/>
            </a:xfrm>
            <a:custGeom>
              <a:avLst/>
              <a:gdLst>
                <a:gd name="T0" fmla="*/ 2 w 38"/>
                <a:gd name="T1" fmla="*/ 28 h 43"/>
                <a:gd name="T2" fmla="*/ 3 w 38"/>
                <a:gd name="T3" fmla="*/ 28 h 43"/>
                <a:gd name="T4" fmla="*/ 19 w 38"/>
                <a:gd name="T5" fmla="*/ 43 h 43"/>
                <a:gd name="T6" fmla="*/ 34 w 38"/>
                <a:gd name="T7" fmla="*/ 28 h 43"/>
                <a:gd name="T8" fmla="*/ 35 w 38"/>
                <a:gd name="T9" fmla="*/ 29 h 43"/>
                <a:gd name="T10" fmla="*/ 38 w 38"/>
                <a:gd name="T11" fmla="*/ 24 h 43"/>
                <a:gd name="T12" fmla="*/ 35 w 38"/>
                <a:gd name="T13" fmla="*/ 20 h 43"/>
                <a:gd name="T14" fmla="*/ 19 w 38"/>
                <a:gd name="T15" fmla="*/ 0 h 43"/>
                <a:gd name="T16" fmla="*/ 2 w 38"/>
                <a:gd name="T17" fmla="*/ 19 h 43"/>
                <a:gd name="T18" fmla="*/ 0 w 38"/>
                <a:gd name="T19" fmla="*/ 24 h 43"/>
                <a:gd name="T20" fmla="*/ 2 w 38"/>
                <a:gd name="T21"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43">
                  <a:moveTo>
                    <a:pt x="2" y="28"/>
                  </a:moveTo>
                  <a:cubicBezTo>
                    <a:pt x="3" y="28"/>
                    <a:pt x="3" y="28"/>
                    <a:pt x="3" y="28"/>
                  </a:cubicBezTo>
                  <a:cubicBezTo>
                    <a:pt x="5" y="36"/>
                    <a:pt x="11" y="43"/>
                    <a:pt x="19" y="43"/>
                  </a:cubicBezTo>
                  <a:cubicBezTo>
                    <a:pt x="26" y="43"/>
                    <a:pt x="32" y="37"/>
                    <a:pt x="34" y="28"/>
                  </a:cubicBezTo>
                  <a:cubicBezTo>
                    <a:pt x="35" y="29"/>
                    <a:pt x="35" y="29"/>
                    <a:pt x="35" y="29"/>
                  </a:cubicBezTo>
                  <a:cubicBezTo>
                    <a:pt x="36" y="29"/>
                    <a:pt x="38" y="27"/>
                    <a:pt x="38" y="24"/>
                  </a:cubicBezTo>
                  <a:cubicBezTo>
                    <a:pt x="38" y="22"/>
                    <a:pt x="37" y="20"/>
                    <a:pt x="35" y="20"/>
                  </a:cubicBezTo>
                  <a:cubicBezTo>
                    <a:pt x="35" y="9"/>
                    <a:pt x="28" y="0"/>
                    <a:pt x="19" y="0"/>
                  </a:cubicBezTo>
                  <a:cubicBezTo>
                    <a:pt x="10" y="0"/>
                    <a:pt x="3" y="8"/>
                    <a:pt x="2" y="19"/>
                  </a:cubicBezTo>
                  <a:cubicBezTo>
                    <a:pt x="1" y="19"/>
                    <a:pt x="0" y="21"/>
                    <a:pt x="0" y="24"/>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241"/>
            <p:cNvSpPr>
              <a:spLocks/>
            </p:cNvSpPr>
            <p:nvPr/>
          </p:nvSpPr>
          <p:spPr bwMode="auto">
            <a:xfrm>
              <a:off x="1566863" y="2503488"/>
              <a:ext cx="817563" cy="566738"/>
            </a:xfrm>
            <a:custGeom>
              <a:avLst/>
              <a:gdLst>
                <a:gd name="T0" fmla="*/ 170 w 218"/>
                <a:gd name="T1" fmla="*/ 0 h 151"/>
                <a:gd name="T2" fmla="*/ 48 w 218"/>
                <a:gd name="T3" fmla="*/ 0 h 151"/>
                <a:gd name="T4" fmla="*/ 0 w 218"/>
                <a:gd name="T5" fmla="*/ 48 h 151"/>
                <a:gd name="T6" fmla="*/ 0 w 218"/>
                <a:gd name="T7" fmla="*/ 103 h 151"/>
                <a:gd name="T8" fmla="*/ 48 w 218"/>
                <a:gd name="T9" fmla="*/ 151 h 151"/>
                <a:gd name="T10" fmla="*/ 111 w 218"/>
                <a:gd name="T11" fmla="*/ 151 h 151"/>
                <a:gd name="T12" fmla="*/ 111 w 218"/>
                <a:gd name="T13" fmla="*/ 139 h 151"/>
                <a:gd name="T14" fmla="*/ 55 w 218"/>
                <a:gd name="T15" fmla="*/ 139 h 151"/>
                <a:gd name="T16" fmla="*/ 12 w 218"/>
                <a:gd name="T17" fmla="*/ 99 h 151"/>
                <a:gd name="T18" fmla="*/ 12 w 218"/>
                <a:gd name="T19" fmla="*/ 52 h 151"/>
                <a:gd name="T20" fmla="*/ 55 w 218"/>
                <a:gd name="T21" fmla="*/ 12 h 151"/>
                <a:gd name="T22" fmla="*/ 163 w 218"/>
                <a:gd name="T23" fmla="*/ 12 h 151"/>
                <a:gd name="T24" fmla="*/ 206 w 218"/>
                <a:gd name="T25" fmla="*/ 52 h 151"/>
                <a:gd name="T26" fmla="*/ 206 w 218"/>
                <a:gd name="T27" fmla="*/ 99 h 151"/>
                <a:gd name="T28" fmla="*/ 187 w 218"/>
                <a:gd name="T29" fmla="*/ 133 h 151"/>
                <a:gd name="T30" fmla="*/ 187 w 218"/>
                <a:gd name="T31" fmla="*/ 94 h 151"/>
                <a:gd name="T32" fmla="*/ 182 w 218"/>
                <a:gd name="T33" fmla="*/ 88 h 151"/>
                <a:gd name="T34" fmla="*/ 181 w 218"/>
                <a:gd name="T35" fmla="*/ 88 h 151"/>
                <a:gd name="T36" fmla="*/ 171 w 218"/>
                <a:gd name="T37" fmla="*/ 85 h 151"/>
                <a:gd name="T38" fmla="*/ 157 w 218"/>
                <a:gd name="T39" fmla="*/ 111 h 151"/>
                <a:gd name="T40" fmla="*/ 145 w 218"/>
                <a:gd name="T41" fmla="*/ 84 h 151"/>
                <a:gd name="T42" fmla="*/ 143 w 218"/>
                <a:gd name="T43" fmla="*/ 85 h 151"/>
                <a:gd name="T44" fmla="*/ 141 w 218"/>
                <a:gd name="T45" fmla="*/ 84 h 151"/>
                <a:gd name="T46" fmla="*/ 81 w 218"/>
                <a:gd name="T47" fmla="*/ 84 h 151"/>
                <a:gd name="T48" fmla="*/ 78 w 218"/>
                <a:gd name="T49" fmla="*/ 85 h 151"/>
                <a:gd name="T50" fmla="*/ 75 w 218"/>
                <a:gd name="T51" fmla="*/ 84 h 151"/>
                <a:gd name="T52" fmla="*/ 69 w 218"/>
                <a:gd name="T53" fmla="*/ 90 h 151"/>
                <a:gd name="T54" fmla="*/ 76 w 218"/>
                <a:gd name="T55" fmla="*/ 95 h 151"/>
                <a:gd name="T56" fmla="*/ 78 w 218"/>
                <a:gd name="T57" fmla="*/ 95 h 151"/>
                <a:gd name="T58" fmla="*/ 81 w 218"/>
                <a:gd name="T59" fmla="*/ 96 h 151"/>
                <a:gd name="T60" fmla="*/ 136 w 218"/>
                <a:gd name="T61" fmla="*/ 96 h 151"/>
                <a:gd name="T62" fmla="*/ 140 w 218"/>
                <a:gd name="T63" fmla="*/ 139 h 151"/>
                <a:gd name="T64" fmla="*/ 133 w 218"/>
                <a:gd name="T65" fmla="*/ 139 h 151"/>
                <a:gd name="T66" fmla="*/ 133 w 218"/>
                <a:gd name="T67" fmla="*/ 151 h 151"/>
                <a:gd name="T68" fmla="*/ 170 w 218"/>
                <a:gd name="T69" fmla="*/ 151 h 151"/>
                <a:gd name="T70" fmla="*/ 218 w 218"/>
                <a:gd name="T71" fmla="*/ 103 h 151"/>
                <a:gd name="T72" fmla="*/ 218 w 218"/>
                <a:gd name="T73" fmla="*/ 48 h 151"/>
                <a:gd name="T74" fmla="*/ 170 w 218"/>
                <a:gd name="T75"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8" h="151">
                  <a:moveTo>
                    <a:pt x="170" y="0"/>
                  </a:moveTo>
                  <a:cubicBezTo>
                    <a:pt x="48" y="0"/>
                    <a:pt x="48" y="0"/>
                    <a:pt x="48" y="0"/>
                  </a:cubicBezTo>
                  <a:cubicBezTo>
                    <a:pt x="22" y="0"/>
                    <a:pt x="0" y="21"/>
                    <a:pt x="0" y="48"/>
                  </a:cubicBezTo>
                  <a:cubicBezTo>
                    <a:pt x="0" y="103"/>
                    <a:pt x="0" y="103"/>
                    <a:pt x="0" y="103"/>
                  </a:cubicBezTo>
                  <a:cubicBezTo>
                    <a:pt x="0" y="130"/>
                    <a:pt x="22" y="151"/>
                    <a:pt x="48" y="151"/>
                  </a:cubicBezTo>
                  <a:cubicBezTo>
                    <a:pt x="111" y="151"/>
                    <a:pt x="111" y="151"/>
                    <a:pt x="111" y="151"/>
                  </a:cubicBezTo>
                  <a:cubicBezTo>
                    <a:pt x="111" y="139"/>
                    <a:pt x="111" y="139"/>
                    <a:pt x="111" y="139"/>
                  </a:cubicBezTo>
                  <a:cubicBezTo>
                    <a:pt x="55" y="139"/>
                    <a:pt x="55" y="139"/>
                    <a:pt x="55" y="139"/>
                  </a:cubicBezTo>
                  <a:cubicBezTo>
                    <a:pt x="31" y="139"/>
                    <a:pt x="12" y="121"/>
                    <a:pt x="12" y="99"/>
                  </a:cubicBezTo>
                  <a:cubicBezTo>
                    <a:pt x="12" y="52"/>
                    <a:pt x="12" y="52"/>
                    <a:pt x="12" y="52"/>
                  </a:cubicBezTo>
                  <a:cubicBezTo>
                    <a:pt x="12" y="30"/>
                    <a:pt x="31" y="12"/>
                    <a:pt x="55" y="12"/>
                  </a:cubicBezTo>
                  <a:cubicBezTo>
                    <a:pt x="163" y="12"/>
                    <a:pt x="163" y="12"/>
                    <a:pt x="163" y="12"/>
                  </a:cubicBezTo>
                  <a:cubicBezTo>
                    <a:pt x="187" y="12"/>
                    <a:pt x="206" y="30"/>
                    <a:pt x="206" y="52"/>
                  </a:cubicBezTo>
                  <a:cubicBezTo>
                    <a:pt x="206" y="99"/>
                    <a:pt x="206" y="99"/>
                    <a:pt x="206" y="99"/>
                  </a:cubicBezTo>
                  <a:cubicBezTo>
                    <a:pt x="206" y="113"/>
                    <a:pt x="199" y="125"/>
                    <a:pt x="187" y="133"/>
                  </a:cubicBezTo>
                  <a:cubicBezTo>
                    <a:pt x="187" y="94"/>
                    <a:pt x="187" y="94"/>
                    <a:pt x="187" y="94"/>
                  </a:cubicBezTo>
                  <a:cubicBezTo>
                    <a:pt x="187" y="91"/>
                    <a:pt x="185" y="88"/>
                    <a:pt x="182" y="88"/>
                  </a:cubicBezTo>
                  <a:cubicBezTo>
                    <a:pt x="181" y="88"/>
                    <a:pt x="181" y="88"/>
                    <a:pt x="181" y="88"/>
                  </a:cubicBezTo>
                  <a:cubicBezTo>
                    <a:pt x="171" y="85"/>
                    <a:pt x="171" y="85"/>
                    <a:pt x="171" y="85"/>
                  </a:cubicBezTo>
                  <a:cubicBezTo>
                    <a:pt x="157" y="111"/>
                    <a:pt x="157" y="111"/>
                    <a:pt x="157" y="111"/>
                  </a:cubicBezTo>
                  <a:cubicBezTo>
                    <a:pt x="145" y="84"/>
                    <a:pt x="145" y="84"/>
                    <a:pt x="145" y="84"/>
                  </a:cubicBezTo>
                  <a:cubicBezTo>
                    <a:pt x="143" y="85"/>
                    <a:pt x="143" y="85"/>
                    <a:pt x="143" y="85"/>
                  </a:cubicBezTo>
                  <a:cubicBezTo>
                    <a:pt x="142" y="84"/>
                    <a:pt x="141" y="84"/>
                    <a:pt x="141" y="84"/>
                  </a:cubicBezTo>
                  <a:cubicBezTo>
                    <a:pt x="81" y="84"/>
                    <a:pt x="81" y="84"/>
                    <a:pt x="81" y="84"/>
                  </a:cubicBezTo>
                  <a:cubicBezTo>
                    <a:pt x="80" y="84"/>
                    <a:pt x="79" y="85"/>
                    <a:pt x="78" y="85"/>
                  </a:cubicBezTo>
                  <a:cubicBezTo>
                    <a:pt x="77" y="84"/>
                    <a:pt x="76" y="84"/>
                    <a:pt x="75" y="84"/>
                  </a:cubicBezTo>
                  <a:cubicBezTo>
                    <a:pt x="72" y="84"/>
                    <a:pt x="69" y="87"/>
                    <a:pt x="69" y="90"/>
                  </a:cubicBezTo>
                  <a:cubicBezTo>
                    <a:pt x="69" y="93"/>
                    <a:pt x="72" y="95"/>
                    <a:pt x="76" y="95"/>
                  </a:cubicBezTo>
                  <a:cubicBezTo>
                    <a:pt x="76" y="95"/>
                    <a:pt x="77" y="95"/>
                    <a:pt x="78" y="95"/>
                  </a:cubicBezTo>
                  <a:cubicBezTo>
                    <a:pt x="79" y="95"/>
                    <a:pt x="80" y="96"/>
                    <a:pt x="81" y="96"/>
                  </a:cubicBezTo>
                  <a:cubicBezTo>
                    <a:pt x="136" y="96"/>
                    <a:pt x="136" y="96"/>
                    <a:pt x="136" y="96"/>
                  </a:cubicBezTo>
                  <a:cubicBezTo>
                    <a:pt x="140" y="139"/>
                    <a:pt x="140" y="139"/>
                    <a:pt x="140" y="139"/>
                  </a:cubicBezTo>
                  <a:cubicBezTo>
                    <a:pt x="133" y="139"/>
                    <a:pt x="133" y="139"/>
                    <a:pt x="133" y="139"/>
                  </a:cubicBezTo>
                  <a:cubicBezTo>
                    <a:pt x="133" y="151"/>
                    <a:pt x="133" y="151"/>
                    <a:pt x="133" y="151"/>
                  </a:cubicBezTo>
                  <a:cubicBezTo>
                    <a:pt x="170" y="151"/>
                    <a:pt x="170" y="151"/>
                    <a:pt x="170" y="151"/>
                  </a:cubicBezTo>
                  <a:cubicBezTo>
                    <a:pt x="196" y="151"/>
                    <a:pt x="218" y="130"/>
                    <a:pt x="218" y="103"/>
                  </a:cubicBezTo>
                  <a:cubicBezTo>
                    <a:pt x="218" y="48"/>
                    <a:pt x="218" y="48"/>
                    <a:pt x="218" y="48"/>
                  </a:cubicBezTo>
                  <a:cubicBezTo>
                    <a:pt x="218" y="21"/>
                    <a:pt x="196" y="0"/>
                    <a:pt x="1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242"/>
            <p:cNvSpPr>
              <a:spLocks/>
            </p:cNvSpPr>
            <p:nvPr/>
          </p:nvSpPr>
          <p:spPr bwMode="auto">
            <a:xfrm>
              <a:off x="1581150" y="3136900"/>
              <a:ext cx="220663" cy="176213"/>
            </a:xfrm>
            <a:custGeom>
              <a:avLst/>
              <a:gdLst>
                <a:gd name="T0" fmla="*/ 29 w 59"/>
                <a:gd name="T1" fmla="*/ 0 h 47"/>
                <a:gd name="T2" fmla="*/ 0 w 59"/>
                <a:gd name="T3" fmla="*/ 19 h 47"/>
                <a:gd name="T4" fmla="*/ 0 w 59"/>
                <a:gd name="T5" fmla="*/ 21 h 47"/>
                <a:gd name="T6" fmla="*/ 0 w 59"/>
                <a:gd name="T7" fmla="*/ 21 h 47"/>
                <a:gd name="T8" fmla="*/ 0 w 59"/>
                <a:gd name="T9" fmla="*/ 47 h 47"/>
                <a:gd name="T10" fmla="*/ 59 w 59"/>
                <a:gd name="T11" fmla="*/ 47 h 47"/>
                <a:gd name="T12" fmla="*/ 59 w 59"/>
                <a:gd name="T13" fmla="*/ 21 h 47"/>
                <a:gd name="T14" fmla="*/ 59 w 59"/>
                <a:gd name="T15" fmla="*/ 21 h 47"/>
                <a:gd name="T16" fmla="*/ 59 w 59"/>
                <a:gd name="T17" fmla="*/ 19 h 47"/>
                <a:gd name="T18" fmla="*/ 29 w 59"/>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7">
                  <a:moveTo>
                    <a:pt x="29" y="0"/>
                  </a:moveTo>
                  <a:cubicBezTo>
                    <a:pt x="13" y="0"/>
                    <a:pt x="0" y="9"/>
                    <a:pt x="0" y="19"/>
                  </a:cubicBezTo>
                  <a:cubicBezTo>
                    <a:pt x="0" y="20"/>
                    <a:pt x="0" y="20"/>
                    <a:pt x="0" y="21"/>
                  </a:cubicBezTo>
                  <a:cubicBezTo>
                    <a:pt x="0" y="21"/>
                    <a:pt x="0" y="21"/>
                    <a:pt x="0" y="21"/>
                  </a:cubicBezTo>
                  <a:cubicBezTo>
                    <a:pt x="0" y="47"/>
                    <a:pt x="0" y="47"/>
                    <a:pt x="0" y="47"/>
                  </a:cubicBezTo>
                  <a:cubicBezTo>
                    <a:pt x="59" y="47"/>
                    <a:pt x="59" y="47"/>
                    <a:pt x="59" y="47"/>
                  </a:cubicBezTo>
                  <a:cubicBezTo>
                    <a:pt x="59" y="21"/>
                    <a:pt x="59" y="21"/>
                    <a:pt x="59" y="21"/>
                  </a:cubicBezTo>
                  <a:cubicBezTo>
                    <a:pt x="59" y="21"/>
                    <a:pt x="59" y="21"/>
                    <a:pt x="59" y="21"/>
                  </a:cubicBezTo>
                  <a:cubicBezTo>
                    <a:pt x="59" y="20"/>
                    <a:pt x="59" y="20"/>
                    <a:pt x="59" y="19"/>
                  </a:cubicBezTo>
                  <a:cubicBezTo>
                    <a:pt x="59" y="9"/>
                    <a:pt x="46"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243"/>
            <p:cNvSpPr>
              <a:spLocks/>
            </p:cNvSpPr>
            <p:nvPr/>
          </p:nvSpPr>
          <p:spPr bwMode="auto">
            <a:xfrm>
              <a:off x="1858963" y="3136900"/>
              <a:ext cx="220663" cy="176213"/>
            </a:xfrm>
            <a:custGeom>
              <a:avLst/>
              <a:gdLst>
                <a:gd name="T0" fmla="*/ 29 w 59"/>
                <a:gd name="T1" fmla="*/ 0 h 47"/>
                <a:gd name="T2" fmla="*/ 0 w 59"/>
                <a:gd name="T3" fmla="*/ 19 h 47"/>
                <a:gd name="T4" fmla="*/ 0 w 59"/>
                <a:gd name="T5" fmla="*/ 21 h 47"/>
                <a:gd name="T6" fmla="*/ 0 w 59"/>
                <a:gd name="T7" fmla="*/ 21 h 47"/>
                <a:gd name="T8" fmla="*/ 0 w 59"/>
                <a:gd name="T9" fmla="*/ 47 h 47"/>
                <a:gd name="T10" fmla="*/ 59 w 59"/>
                <a:gd name="T11" fmla="*/ 47 h 47"/>
                <a:gd name="T12" fmla="*/ 59 w 59"/>
                <a:gd name="T13" fmla="*/ 21 h 47"/>
                <a:gd name="T14" fmla="*/ 59 w 59"/>
                <a:gd name="T15" fmla="*/ 21 h 47"/>
                <a:gd name="T16" fmla="*/ 59 w 59"/>
                <a:gd name="T17" fmla="*/ 19 h 47"/>
                <a:gd name="T18" fmla="*/ 29 w 59"/>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7">
                  <a:moveTo>
                    <a:pt x="29" y="0"/>
                  </a:moveTo>
                  <a:cubicBezTo>
                    <a:pt x="13" y="0"/>
                    <a:pt x="0" y="9"/>
                    <a:pt x="0" y="19"/>
                  </a:cubicBezTo>
                  <a:cubicBezTo>
                    <a:pt x="0" y="20"/>
                    <a:pt x="0" y="20"/>
                    <a:pt x="0" y="21"/>
                  </a:cubicBezTo>
                  <a:cubicBezTo>
                    <a:pt x="0" y="21"/>
                    <a:pt x="0" y="21"/>
                    <a:pt x="0" y="21"/>
                  </a:cubicBezTo>
                  <a:cubicBezTo>
                    <a:pt x="0" y="47"/>
                    <a:pt x="0" y="47"/>
                    <a:pt x="0" y="47"/>
                  </a:cubicBezTo>
                  <a:cubicBezTo>
                    <a:pt x="59" y="47"/>
                    <a:pt x="59" y="47"/>
                    <a:pt x="59" y="47"/>
                  </a:cubicBezTo>
                  <a:cubicBezTo>
                    <a:pt x="59" y="21"/>
                    <a:pt x="59" y="21"/>
                    <a:pt x="59" y="21"/>
                  </a:cubicBezTo>
                  <a:cubicBezTo>
                    <a:pt x="59" y="21"/>
                    <a:pt x="59" y="21"/>
                    <a:pt x="59" y="21"/>
                  </a:cubicBezTo>
                  <a:cubicBezTo>
                    <a:pt x="59" y="20"/>
                    <a:pt x="59" y="20"/>
                    <a:pt x="59" y="19"/>
                  </a:cubicBezTo>
                  <a:cubicBezTo>
                    <a:pt x="59" y="9"/>
                    <a:pt x="46"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244"/>
            <p:cNvSpPr>
              <a:spLocks/>
            </p:cNvSpPr>
            <p:nvPr/>
          </p:nvSpPr>
          <p:spPr bwMode="auto">
            <a:xfrm>
              <a:off x="2136775" y="3136900"/>
              <a:ext cx="220663" cy="176213"/>
            </a:xfrm>
            <a:custGeom>
              <a:avLst/>
              <a:gdLst>
                <a:gd name="T0" fmla="*/ 29 w 59"/>
                <a:gd name="T1" fmla="*/ 0 h 47"/>
                <a:gd name="T2" fmla="*/ 0 w 59"/>
                <a:gd name="T3" fmla="*/ 19 h 47"/>
                <a:gd name="T4" fmla="*/ 0 w 59"/>
                <a:gd name="T5" fmla="*/ 21 h 47"/>
                <a:gd name="T6" fmla="*/ 0 w 59"/>
                <a:gd name="T7" fmla="*/ 21 h 47"/>
                <a:gd name="T8" fmla="*/ 0 w 59"/>
                <a:gd name="T9" fmla="*/ 47 h 47"/>
                <a:gd name="T10" fmla="*/ 59 w 59"/>
                <a:gd name="T11" fmla="*/ 47 h 47"/>
                <a:gd name="T12" fmla="*/ 59 w 59"/>
                <a:gd name="T13" fmla="*/ 21 h 47"/>
                <a:gd name="T14" fmla="*/ 59 w 59"/>
                <a:gd name="T15" fmla="*/ 21 h 47"/>
                <a:gd name="T16" fmla="*/ 59 w 59"/>
                <a:gd name="T17" fmla="*/ 19 h 47"/>
                <a:gd name="T18" fmla="*/ 29 w 59"/>
                <a:gd name="T1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7">
                  <a:moveTo>
                    <a:pt x="29" y="0"/>
                  </a:moveTo>
                  <a:cubicBezTo>
                    <a:pt x="13" y="0"/>
                    <a:pt x="0" y="9"/>
                    <a:pt x="0" y="19"/>
                  </a:cubicBezTo>
                  <a:cubicBezTo>
                    <a:pt x="0" y="20"/>
                    <a:pt x="0" y="20"/>
                    <a:pt x="0" y="21"/>
                  </a:cubicBezTo>
                  <a:cubicBezTo>
                    <a:pt x="0" y="21"/>
                    <a:pt x="0" y="21"/>
                    <a:pt x="0" y="21"/>
                  </a:cubicBezTo>
                  <a:cubicBezTo>
                    <a:pt x="0" y="47"/>
                    <a:pt x="0" y="47"/>
                    <a:pt x="0" y="47"/>
                  </a:cubicBezTo>
                  <a:cubicBezTo>
                    <a:pt x="59" y="47"/>
                    <a:pt x="59" y="47"/>
                    <a:pt x="59" y="47"/>
                  </a:cubicBezTo>
                  <a:cubicBezTo>
                    <a:pt x="59" y="21"/>
                    <a:pt x="59" y="21"/>
                    <a:pt x="59" y="21"/>
                  </a:cubicBezTo>
                  <a:cubicBezTo>
                    <a:pt x="59" y="21"/>
                    <a:pt x="59" y="21"/>
                    <a:pt x="59" y="21"/>
                  </a:cubicBezTo>
                  <a:cubicBezTo>
                    <a:pt x="59" y="20"/>
                    <a:pt x="59" y="20"/>
                    <a:pt x="59" y="19"/>
                  </a:cubicBezTo>
                  <a:cubicBezTo>
                    <a:pt x="59" y="9"/>
                    <a:pt x="46" y="0"/>
                    <a:pt x="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64" name="Group 263"/>
          <p:cNvGrpSpPr>
            <a:grpSpLocks noChangeAspect="1"/>
          </p:cNvGrpSpPr>
          <p:nvPr/>
        </p:nvGrpSpPr>
        <p:grpSpPr>
          <a:xfrm>
            <a:off x="5825140" y="4932331"/>
            <a:ext cx="457200" cy="412931"/>
            <a:chOff x="5984875" y="5811838"/>
            <a:chExt cx="1000126" cy="903288"/>
          </a:xfrm>
          <a:solidFill>
            <a:schemeClr val="accent4"/>
          </a:solidFill>
        </p:grpSpPr>
        <p:sp>
          <p:nvSpPr>
            <p:cNvPr id="265" name="Freeform 187"/>
            <p:cNvSpPr>
              <a:spLocks/>
            </p:cNvSpPr>
            <p:nvPr/>
          </p:nvSpPr>
          <p:spPr bwMode="auto">
            <a:xfrm>
              <a:off x="6400800" y="5811838"/>
              <a:ext cx="179388" cy="198438"/>
            </a:xfrm>
            <a:custGeom>
              <a:avLst/>
              <a:gdLst>
                <a:gd name="T0" fmla="*/ 3 w 48"/>
                <a:gd name="T1" fmla="*/ 35 h 53"/>
                <a:gd name="T2" fmla="*/ 4 w 48"/>
                <a:gd name="T3" fmla="*/ 35 h 53"/>
                <a:gd name="T4" fmla="*/ 24 w 48"/>
                <a:gd name="T5" fmla="*/ 53 h 53"/>
                <a:gd name="T6" fmla="*/ 44 w 48"/>
                <a:gd name="T7" fmla="*/ 35 h 53"/>
                <a:gd name="T8" fmla="*/ 44 w 48"/>
                <a:gd name="T9" fmla="*/ 36 h 53"/>
                <a:gd name="T10" fmla="*/ 48 w 48"/>
                <a:gd name="T11" fmla="*/ 30 h 53"/>
                <a:gd name="T12" fmla="*/ 45 w 48"/>
                <a:gd name="T13" fmla="*/ 25 h 53"/>
                <a:gd name="T14" fmla="*/ 24 w 48"/>
                <a:gd name="T15" fmla="*/ 0 h 53"/>
                <a:gd name="T16" fmla="*/ 3 w 48"/>
                <a:gd name="T17" fmla="*/ 24 h 53"/>
                <a:gd name="T18" fmla="*/ 0 w 48"/>
                <a:gd name="T19" fmla="*/ 29 h 53"/>
                <a:gd name="T20" fmla="*/ 3 w 48"/>
                <a:gd name="T21"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53">
                  <a:moveTo>
                    <a:pt x="3" y="35"/>
                  </a:moveTo>
                  <a:cubicBezTo>
                    <a:pt x="4" y="35"/>
                    <a:pt x="4" y="35"/>
                    <a:pt x="4" y="35"/>
                  </a:cubicBezTo>
                  <a:cubicBezTo>
                    <a:pt x="7" y="45"/>
                    <a:pt x="15" y="53"/>
                    <a:pt x="24" y="53"/>
                  </a:cubicBezTo>
                  <a:cubicBezTo>
                    <a:pt x="33" y="53"/>
                    <a:pt x="41" y="46"/>
                    <a:pt x="44" y="35"/>
                  </a:cubicBezTo>
                  <a:cubicBezTo>
                    <a:pt x="44" y="36"/>
                    <a:pt x="44" y="36"/>
                    <a:pt x="44" y="36"/>
                  </a:cubicBezTo>
                  <a:cubicBezTo>
                    <a:pt x="46" y="36"/>
                    <a:pt x="48" y="33"/>
                    <a:pt x="48" y="30"/>
                  </a:cubicBezTo>
                  <a:cubicBezTo>
                    <a:pt x="48" y="27"/>
                    <a:pt x="46" y="25"/>
                    <a:pt x="45" y="25"/>
                  </a:cubicBezTo>
                  <a:cubicBezTo>
                    <a:pt x="44" y="11"/>
                    <a:pt x="35" y="0"/>
                    <a:pt x="24" y="0"/>
                  </a:cubicBezTo>
                  <a:cubicBezTo>
                    <a:pt x="14" y="0"/>
                    <a:pt x="5" y="10"/>
                    <a:pt x="3" y="24"/>
                  </a:cubicBezTo>
                  <a:cubicBezTo>
                    <a:pt x="2" y="24"/>
                    <a:pt x="0" y="26"/>
                    <a:pt x="0" y="29"/>
                  </a:cubicBezTo>
                  <a:cubicBezTo>
                    <a:pt x="0" y="32"/>
                    <a:pt x="2" y="35"/>
                    <a:pt x="3"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188"/>
            <p:cNvSpPr>
              <a:spLocks/>
            </p:cNvSpPr>
            <p:nvPr/>
          </p:nvSpPr>
          <p:spPr bwMode="auto">
            <a:xfrm>
              <a:off x="6351588" y="6005513"/>
              <a:ext cx="274638" cy="709613"/>
            </a:xfrm>
            <a:custGeom>
              <a:avLst/>
              <a:gdLst>
                <a:gd name="T0" fmla="*/ 69 w 73"/>
                <a:gd name="T1" fmla="*/ 94 h 189"/>
                <a:gd name="T2" fmla="*/ 69 w 73"/>
                <a:gd name="T3" fmla="*/ 92 h 189"/>
                <a:gd name="T4" fmla="*/ 72 w 73"/>
                <a:gd name="T5" fmla="*/ 86 h 189"/>
                <a:gd name="T6" fmla="*/ 73 w 73"/>
                <a:gd name="T7" fmla="*/ 11 h 189"/>
                <a:gd name="T8" fmla="*/ 66 w 73"/>
                <a:gd name="T9" fmla="*/ 4 h 189"/>
                <a:gd name="T10" fmla="*/ 64 w 73"/>
                <a:gd name="T11" fmla="*/ 4 h 189"/>
                <a:gd name="T12" fmla="*/ 53 w 73"/>
                <a:gd name="T13" fmla="*/ 0 h 189"/>
                <a:gd name="T14" fmla="*/ 35 w 73"/>
                <a:gd name="T15" fmla="*/ 33 h 189"/>
                <a:gd name="T16" fmla="*/ 20 w 73"/>
                <a:gd name="T17" fmla="*/ 0 h 189"/>
                <a:gd name="T18" fmla="*/ 7 w 73"/>
                <a:gd name="T19" fmla="*/ 1 h 189"/>
                <a:gd name="T20" fmla="*/ 7 w 73"/>
                <a:gd name="T21" fmla="*/ 2 h 189"/>
                <a:gd name="T22" fmla="*/ 0 w 73"/>
                <a:gd name="T23" fmla="*/ 9 h 189"/>
                <a:gd name="T24" fmla="*/ 0 w 73"/>
                <a:gd name="T25" fmla="*/ 84 h 189"/>
                <a:gd name="T26" fmla="*/ 4 w 73"/>
                <a:gd name="T27" fmla="*/ 90 h 189"/>
                <a:gd name="T28" fmla="*/ 4 w 73"/>
                <a:gd name="T29" fmla="*/ 91 h 189"/>
                <a:gd name="T30" fmla="*/ 10 w 73"/>
                <a:gd name="T31" fmla="*/ 99 h 189"/>
                <a:gd name="T32" fmla="*/ 14 w 73"/>
                <a:gd name="T33" fmla="*/ 98 h 189"/>
                <a:gd name="T34" fmla="*/ 14 w 73"/>
                <a:gd name="T35" fmla="*/ 189 h 189"/>
                <a:gd name="T36" fmla="*/ 34 w 73"/>
                <a:gd name="T37" fmla="*/ 189 h 189"/>
                <a:gd name="T38" fmla="*/ 35 w 73"/>
                <a:gd name="T39" fmla="*/ 102 h 189"/>
                <a:gd name="T40" fmla="*/ 37 w 73"/>
                <a:gd name="T41" fmla="*/ 188 h 189"/>
                <a:gd name="T42" fmla="*/ 59 w 73"/>
                <a:gd name="T43" fmla="*/ 188 h 189"/>
                <a:gd name="T44" fmla="*/ 59 w 73"/>
                <a:gd name="T45" fmla="*/ 100 h 189"/>
                <a:gd name="T46" fmla="*/ 62 w 73"/>
                <a:gd name="T47" fmla="*/ 101 h 189"/>
                <a:gd name="T48" fmla="*/ 69 w 73"/>
                <a:gd name="T49" fmla="*/ 9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189">
                  <a:moveTo>
                    <a:pt x="69" y="94"/>
                  </a:moveTo>
                  <a:cubicBezTo>
                    <a:pt x="69" y="93"/>
                    <a:pt x="69" y="93"/>
                    <a:pt x="69" y="92"/>
                  </a:cubicBezTo>
                  <a:cubicBezTo>
                    <a:pt x="71" y="91"/>
                    <a:pt x="72" y="89"/>
                    <a:pt x="72" y="86"/>
                  </a:cubicBezTo>
                  <a:cubicBezTo>
                    <a:pt x="73" y="11"/>
                    <a:pt x="73" y="11"/>
                    <a:pt x="73" y="11"/>
                  </a:cubicBezTo>
                  <a:cubicBezTo>
                    <a:pt x="73" y="7"/>
                    <a:pt x="70" y="4"/>
                    <a:pt x="66" y="4"/>
                  </a:cubicBezTo>
                  <a:cubicBezTo>
                    <a:pt x="65" y="4"/>
                    <a:pt x="65" y="4"/>
                    <a:pt x="64" y="4"/>
                  </a:cubicBezTo>
                  <a:cubicBezTo>
                    <a:pt x="53" y="0"/>
                    <a:pt x="53" y="0"/>
                    <a:pt x="53" y="0"/>
                  </a:cubicBezTo>
                  <a:cubicBezTo>
                    <a:pt x="35" y="33"/>
                    <a:pt x="35" y="33"/>
                    <a:pt x="35" y="33"/>
                  </a:cubicBezTo>
                  <a:cubicBezTo>
                    <a:pt x="20" y="0"/>
                    <a:pt x="20" y="0"/>
                    <a:pt x="20" y="0"/>
                  </a:cubicBezTo>
                  <a:cubicBezTo>
                    <a:pt x="7" y="1"/>
                    <a:pt x="7" y="1"/>
                    <a:pt x="7" y="1"/>
                  </a:cubicBezTo>
                  <a:cubicBezTo>
                    <a:pt x="7" y="2"/>
                    <a:pt x="7" y="2"/>
                    <a:pt x="7" y="2"/>
                  </a:cubicBezTo>
                  <a:cubicBezTo>
                    <a:pt x="3" y="2"/>
                    <a:pt x="0" y="5"/>
                    <a:pt x="0" y="9"/>
                  </a:cubicBezTo>
                  <a:cubicBezTo>
                    <a:pt x="0" y="84"/>
                    <a:pt x="0" y="84"/>
                    <a:pt x="0" y="84"/>
                  </a:cubicBezTo>
                  <a:cubicBezTo>
                    <a:pt x="0" y="86"/>
                    <a:pt x="2" y="89"/>
                    <a:pt x="4" y="90"/>
                  </a:cubicBezTo>
                  <a:cubicBezTo>
                    <a:pt x="4" y="90"/>
                    <a:pt x="4" y="91"/>
                    <a:pt x="4" y="91"/>
                  </a:cubicBezTo>
                  <a:cubicBezTo>
                    <a:pt x="4" y="95"/>
                    <a:pt x="7" y="99"/>
                    <a:pt x="10" y="99"/>
                  </a:cubicBezTo>
                  <a:cubicBezTo>
                    <a:pt x="12" y="99"/>
                    <a:pt x="13" y="98"/>
                    <a:pt x="14" y="98"/>
                  </a:cubicBezTo>
                  <a:cubicBezTo>
                    <a:pt x="14" y="189"/>
                    <a:pt x="14" y="189"/>
                    <a:pt x="14" y="189"/>
                  </a:cubicBezTo>
                  <a:cubicBezTo>
                    <a:pt x="34" y="189"/>
                    <a:pt x="34" y="189"/>
                    <a:pt x="34" y="189"/>
                  </a:cubicBezTo>
                  <a:cubicBezTo>
                    <a:pt x="35" y="102"/>
                    <a:pt x="35" y="102"/>
                    <a:pt x="35" y="102"/>
                  </a:cubicBezTo>
                  <a:cubicBezTo>
                    <a:pt x="37" y="188"/>
                    <a:pt x="37" y="188"/>
                    <a:pt x="37" y="188"/>
                  </a:cubicBezTo>
                  <a:cubicBezTo>
                    <a:pt x="59" y="188"/>
                    <a:pt x="59" y="188"/>
                    <a:pt x="59" y="188"/>
                  </a:cubicBezTo>
                  <a:cubicBezTo>
                    <a:pt x="59" y="100"/>
                    <a:pt x="59" y="100"/>
                    <a:pt x="59" y="100"/>
                  </a:cubicBezTo>
                  <a:cubicBezTo>
                    <a:pt x="60" y="101"/>
                    <a:pt x="61" y="101"/>
                    <a:pt x="62" y="101"/>
                  </a:cubicBezTo>
                  <a:cubicBezTo>
                    <a:pt x="66" y="101"/>
                    <a:pt x="69" y="98"/>
                    <a:pt x="69" y="9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189"/>
            <p:cNvSpPr>
              <a:spLocks/>
            </p:cNvSpPr>
            <p:nvPr/>
          </p:nvSpPr>
          <p:spPr bwMode="auto">
            <a:xfrm>
              <a:off x="6599238" y="6230938"/>
              <a:ext cx="385763" cy="446088"/>
            </a:xfrm>
            <a:custGeom>
              <a:avLst/>
              <a:gdLst>
                <a:gd name="T0" fmla="*/ 106 w 243"/>
                <a:gd name="T1" fmla="*/ 50 h 281"/>
                <a:gd name="T2" fmla="*/ 137 w 243"/>
                <a:gd name="T3" fmla="*/ 76 h 281"/>
                <a:gd name="T4" fmla="*/ 0 w 243"/>
                <a:gd name="T5" fmla="*/ 241 h 281"/>
                <a:gd name="T6" fmla="*/ 50 w 243"/>
                <a:gd name="T7" fmla="*/ 281 h 281"/>
                <a:gd name="T8" fmla="*/ 184 w 243"/>
                <a:gd name="T9" fmla="*/ 113 h 281"/>
                <a:gd name="T10" fmla="*/ 217 w 243"/>
                <a:gd name="T11" fmla="*/ 142 h 281"/>
                <a:gd name="T12" fmla="*/ 243 w 243"/>
                <a:gd name="T13" fmla="*/ 0 h 281"/>
                <a:gd name="T14" fmla="*/ 106 w 243"/>
                <a:gd name="T15" fmla="*/ 50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281">
                  <a:moveTo>
                    <a:pt x="106" y="50"/>
                  </a:moveTo>
                  <a:lnTo>
                    <a:pt x="137" y="76"/>
                  </a:lnTo>
                  <a:lnTo>
                    <a:pt x="0" y="241"/>
                  </a:lnTo>
                  <a:lnTo>
                    <a:pt x="50" y="281"/>
                  </a:lnTo>
                  <a:lnTo>
                    <a:pt x="184" y="113"/>
                  </a:lnTo>
                  <a:lnTo>
                    <a:pt x="217" y="142"/>
                  </a:lnTo>
                  <a:lnTo>
                    <a:pt x="243" y="0"/>
                  </a:lnTo>
                  <a:lnTo>
                    <a:pt x="106"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190"/>
            <p:cNvSpPr>
              <a:spLocks/>
            </p:cNvSpPr>
            <p:nvPr/>
          </p:nvSpPr>
          <p:spPr bwMode="auto">
            <a:xfrm>
              <a:off x="5984875" y="6234113"/>
              <a:ext cx="388938" cy="442913"/>
            </a:xfrm>
            <a:custGeom>
              <a:avLst/>
              <a:gdLst>
                <a:gd name="T0" fmla="*/ 134 w 245"/>
                <a:gd name="T1" fmla="*/ 48 h 279"/>
                <a:gd name="T2" fmla="*/ 0 w 245"/>
                <a:gd name="T3" fmla="*/ 0 h 279"/>
                <a:gd name="T4" fmla="*/ 26 w 245"/>
                <a:gd name="T5" fmla="*/ 142 h 279"/>
                <a:gd name="T6" fmla="*/ 56 w 245"/>
                <a:gd name="T7" fmla="*/ 116 h 279"/>
                <a:gd name="T8" fmla="*/ 198 w 245"/>
                <a:gd name="T9" fmla="*/ 279 h 279"/>
                <a:gd name="T10" fmla="*/ 245 w 245"/>
                <a:gd name="T11" fmla="*/ 237 h 279"/>
                <a:gd name="T12" fmla="*/ 104 w 245"/>
                <a:gd name="T13" fmla="*/ 76 h 279"/>
                <a:gd name="T14" fmla="*/ 134 w 245"/>
                <a:gd name="T15" fmla="*/ 48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279">
                  <a:moveTo>
                    <a:pt x="134" y="48"/>
                  </a:moveTo>
                  <a:lnTo>
                    <a:pt x="0" y="0"/>
                  </a:lnTo>
                  <a:lnTo>
                    <a:pt x="26" y="142"/>
                  </a:lnTo>
                  <a:lnTo>
                    <a:pt x="56" y="116"/>
                  </a:lnTo>
                  <a:lnTo>
                    <a:pt x="198" y="279"/>
                  </a:lnTo>
                  <a:lnTo>
                    <a:pt x="245" y="237"/>
                  </a:lnTo>
                  <a:lnTo>
                    <a:pt x="104" y="76"/>
                  </a:lnTo>
                  <a:lnTo>
                    <a:pt x="134"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69" name="Straight Arrow Connector 268"/>
          <p:cNvCxnSpPr/>
          <p:nvPr/>
        </p:nvCxnSpPr>
        <p:spPr>
          <a:xfrm>
            <a:off x="3982548" y="5058264"/>
            <a:ext cx="0" cy="168035"/>
          </a:xfrm>
          <a:prstGeom prst="straightConnector1">
            <a:avLst/>
          </a:prstGeom>
          <a:ln w="38100">
            <a:solidFill>
              <a:schemeClr val="accent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p:nvPr/>
        </p:nvCxnSpPr>
        <p:spPr>
          <a:xfrm>
            <a:off x="3982548" y="5314346"/>
            <a:ext cx="0" cy="168035"/>
          </a:xfrm>
          <a:prstGeom prst="straightConnector1">
            <a:avLst/>
          </a:prstGeom>
          <a:ln w="38100">
            <a:solidFill>
              <a:schemeClr val="accent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81" name="Straight Arrow Connector 280"/>
          <p:cNvCxnSpPr/>
          <p:nvPr/>
        </p:nvCxnSpPr>
        <p:spPr>
          <a:xfrm>
            <a:off x="3982548" y="5570428"/>
            <a:ext cx="0" cy="168035"/>
          </a:xfrm>
          <a:prstGeom prst="straightConnector1">
            <a:avLst/>
          </a:prstGeom>
          <a:ln w="38100">
            <a:solidFill>
              <a:schemeClr val="accent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p:nvPr/>
        </p:nvCxnSpPr>
        <p:spPr>
          <a:xfrm>
            <a:off x="3982548" y="5826510"/>
            <a:ext cx="0" cy="168035"/>
          </a:xfrm>
          <a:prstGeom prst="straightConnector1">
            <a:avLst/>
          </a:prstGeom>
          <a:ln w="38100">
            <a:solidFill>
              <a:schemeClr val="accent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83" name="Straight Arrow Connector 282"/>
          <p:cNvCxnSpPr/>
          <p:nvPr/>
        </p:nvCxnSpPr>
        <p:spPr>
          <a:xfrm>
            <a:off x="3982548" y="6082590"/>
            <a:ext cx="0" cy="146516"/>
          </a:xfrm>
          <a:prstGeom prst="straightConnector1">
            <a:avLst/>
          </a:prstGeom>
          <a:ln w="38100">
            <a:solidFill>
              <a:schemeClr val="accent3"/>
            </a:solidFill>
            <a:headEnd type="non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284" name="Rectangle 283"/>
          <p:cNvSpPr/>
          <p:nvPr/>
        </p:nvSpPr>
        <p:spPr>
          <a:xfrm>
            <a:off x="2736360" y="4949081"/>
            <a:ext cx="2492376" cy="174442"/>
          </a:xfrm>
          <a:prstGeom prst="rect">
            <a:avLst/>
          </a:prstGeom>
          <a:solidFill>
            <a:schemeClr val="accent4">
              <a:lumMod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smtClean="0">
                <a:solidFill>
                  <a:schemeClr val="bg1"/>
                </a:solidFill>
              </a:rPr>
              <a:t>Imaging equipment reaches end </a:t>
            </a:r>
            <a:r>
              <a:rPr lang="en-US" sz="900" b="1" dirty="0">
                <a:solidFill>
                  <a:schemeClr val="bg1"/>
                </a:solidFill>
              </a:rPr>
              <a:t>of lease</a:t>
            </a:r>
          </a:p>
        </p:txBody>
      </p:sp>
      <p:sp>
        <p:nvSpPr>
          <p:cNvPr id="285" name="Rectangle 284"/>
          <p:cNvSpPr/>
          <p:nvPr/>
        </p:nvSpPr>
        <p:spPr>
          <a:xfrm>
            <a:off x="2736360" y="5198758"/>
            <a:ext cx="2492376" cy="174442"/>
          </a:xfrm>
          <a:prstGeom prst="rect">
            <a:avLst/>
          </a:prstGeom>
          <a:solidFill>
            <a:schemeClr val="accent4">
              <a:lumMod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a:solidFill>
                  <a:schemeClr val="bg1"/>
                </a:solidFill>
              </a:rPr>
              <a:t>Purchased by a used equipment broker</a:t>
            </a:r>
          </a:p>
        </p:txBody>
      </p:sp>
      <p:sp>
        <p:nvSpPr>
          <p:cNvPr id="286" name="Rectangle 285"/>
          <p:cNvSpPr/>
          <p:nvPr/>
        </p:nvSpPr>
        <p:spPr>
          <a:xfrm>
            <a:off x="2736360" y="5448435"/>
            <a:ext cx="2492376" cy="174442"/>
          </a:xfrm>
          <a:prstGeom prst="rect">
            <a:avLst/>
          </a:prstGeom>
          <a:solidFill>
            <a:schemeClr val="accent4">
              <a:lumMod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a:solidFill>
                  <a:schemeClr val="bg1"/>
                </a:solidFill>
              </a:rPr>
              <a:t>Resold to a non-dealer entity</a:t>
            </a:r>
          </a:p>
        </p:txBody>
      </p:sp>
      <p:sp>
        <p:nvSpPr>
          <p:cNvPr id="287" name="Rectangle 286"/>
          <p:cNvSpPr/>
          <p:nvPr/>
        </p:nvSpPr>
        <p:spPr>
          <a:xfrm>
            <a:off x="2736360" y="5698112"/>
            <a:ext cx="2492376" cy="174442"/>
          </a:xfrm>
          <a:prstGeom prst="rect">
            <a:avLst/>
          </a:prstGeom>
          <a:solidFill>
            <a:schemeClr val="accent4">
              <a:lumMod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a:solidFill>
                  <a:schemeClr val="bg1"/>
                </a:solidFill>
              </a:rPr>
              <a:t>Refurbished by a non-dealer</a:t>
            </a:r>
          </a:p>
        </p:txBody>
      </p:sp>
      <p:sp>
        <p:nvSpPr>
          <p:cNvPr id="288" name="Rectangle 287"/>
          <p:cNvSpPr/>
          <p:nvPr/>
        </p:nvSpPr>
        <p:spPr>
          <a:xfrm>
            <a:off x="2736360" y="5947789"/>
            <a:ext cx="2492376" cy="174442"/>
          </a:xfrm>
          <a:prstGeom prst="rect">
            <a:avLst/>
          </a:prstGeom>
          <a:solidFill>
            <a:schemeClr val="accent4">
              <a:lumMod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a:solidFill>
                  <a:schemeClr val="bg1"/>
                </a:solidFill>
              </a:rPr>
              <a:t>Sold to dealers</a:t>
            </a:r>
          </a:p>
        </p:txBody>
      </p:sp>
      <p:sp>
        <p:nvSpPr>
          <p:cNvPr id="289" name="Rectangle 288"/>
          <p:cNvSpPr/>
          <p:nvPr/>
        </p:nvSpPr>
        <p:spPr>
          <a:xfrm>
            <a:off x="2736360" y="6197467"/>
            <a:ext cx="2492376" cy="174442"/>
          </a:xfrm>
          <a:prstGeom prst="rect">
            <a:avLst/>
          </a:prstGeom>
          <a:solidFill>
            <a:schemeClr val="accent4">
              <a:lumMod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a:solidFill>
                  <a:schemeClr val="bg1"/>
                </a:solidFill>
              </a:rPr>
              <a:t>Sold to end-customer</a:t>
            </a:r>
          </a:p>
        </p:txBody>
      </p:sp>
      <p:grpSp>
        <p:nvGrpSpPr>
          <p:cNvPr id="290" name="Group 289"/>
          <p:cNvGrpSpPr/>
          <p:nvPr/>
        </p:nvGrpSpPr>
        <p:grpSpPr>
          <a:xfrm>
            <a:off x="910512" y="3763657"/>
            <a:ext cx="1428115" cy="515784"/>
            <a:chOff x="288924" y="1679910"/>
            <a:chExt cx="1847851" cy="515784"/>
          </a:xfrm>
        </p:grpSpPr>
        <p:sp>
          <p:nvSpPr>
            <p:cNvPr id="291" name="TextBox 290"/>
            <p:cNvSpPr txBox="1"/>
            <p:nvPr/>
          </p:nvSpPr>
          <p:spPr>
            <a:xfrm>
              <a:off x="288924" y="167991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$550-$600m</a:t>
              </a:r>
            </a:p>
          </p:txBody>
        </p:sp>
        <p:sp>
          <p:nvSpPr>
            <p:cNvPr id="292" name="TextBox 291"/>
            <p:cNvSpPr txBox="1"/>
            <p:nvPr/>
          </p:nvSpPr>
          <p:spPr>
            <a:xfrm>
              <a:off x="288925" y="1918695"/>
              <a:ext cx="1501776"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t>Refurbished imaging equipment market</a:t>
              </a:r>
            </a:p>
          </p:txBody>
        </p:sp>
      </p:grpSp>
      <p:grpSp>
        <p:nvGrpSpPr>
          <p:cNvPr id="293" name="Group 292"/>
          <p:cNvGrpSpPr/>
          <p:nvPr/>
        </p:nvGrpSpPr>
        <p:grpSpPr>
          <a:xfrm>
            <a:off x="910512" y="5686731"/>
            <a:ext cx="1428115" cy="515784"/>
            <a:chOff x="288924" y="2358090"/>
            <a:chExt cx="1847851" cy="515784"/>
          </a:xfrm>
        </p:grpSpPr>
        <p:sp>
          <p:nvSpPr>
            <p:cNvPr id="294" name="TextBox 293"/>
            <p:cNvSpPr txBox="1"/>
            <p:nvPr/>
          </p:nvSpPr>
          <p:spPr>
            <a:xfrm>
              <a:off x="288924" y="235809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$80m+</a:t>
              </a:r>
            </a:p>
          </p:txBody>
        </p:sp>
        <p:sp>
          <p:nvSpPr>
            <p:cNvPr id="295" name="TextBox 294"/>
            <p:cNvSpPr txBox="1"/>
            <p:nvPr/>
          </p:nvSpPr>
          <p:spPr>
            <a:xfrm>
              <a:off x="288925" y="2596875"/>
              <a:ext cx="1501776" cy="276999"/>
            </a:xfrm>
            <a:prstGeom prst="rect">
              <a:avLst/>
            </a:prstGeom>
            <a:noFill/>
          </p:spPr>
          <p:txBody>
            <a:bodyPr wrap="square" lIns="0" tIns="0" rIns="0" bIns="0" rtlCol="0">
              <a:spAutoFit/>
            </a:bodyPr>
            <a:lstStyle/>
            <a:p>
              <a:pPr>
                <a:spcBef>
                  <a:spcPts val="300"/>
                </a:spcBef>
                <a:buClr>
                  <a:schemeClr val="bg1"/>
                </a:buClr>
              </a:pPr>
              <a:r>
                <a:rPr lang="en-US" sz="900" dirty="0">
                  <a:solidFill>
                    <a:schemeClr val="bg1"/>
                  </a:solidFill>
                </a:rPr>
                <a:t>Additional annual revenue</a:t>
              </a:r>
            </a:p>
          </p:txBody>
        </p:sp>
      </p:grpSp>
      <p:grpSp>
        <p:nvGrpSpPr>
          <p:cNvPr id="296" name="Group 295"/>
          <p:cNvGrpSpPr/>
          <p:nvPr/>
        </p:nvGrpSpPr>
        <p:grpSpPr>
          <a:xfrm>
            <a:off x="910512" y="5184206"/>
            <a:ext cx="1428115" cy="377284"/>
            <a:chOff x="288924" y="2914350"/>
            <a:chExt cx="1847851" cy="377284"/>
          </a:xfrm>
        </p:grpSpPr>
        <p:sp>
          <p:nvSpPr>
            <p:cNvPr id="297" name="TextBox 296"/>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30%-45%</a:t>
              </a:r>
            </a:p>
          </p:txBody>
        </p:sp>
        <p:sp>
          <p:nvSpPr>
            <p:cNvPr id="298" name="TextBox 297"/>
            <p:cNvSpPr txBox="1"/>
            <p:nvPr/>
          </p:nvSpPr>
          <p:spPr>
            <a:xfrm>
              <a:off x="288925" y="3153135"/>
              <a:ext cx="1501776" cy="1384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t>Gross Margins</a:t>
              </a:r>
              <a:endParaRPr lang="en-US" baseline="30000" dirty="0"/>
            </a:p>
          </p:txBody>
        </p:sp>
      </p:grpSp>
      <p:grpSp>
        <p:nvGrpSpPr>
          <p:cNvPr id="299" name="Group 298"/>
          <p:cNvGrpSpPr/>
          <p:nvPr/>
        </p:nvGrpSpPr>
        <p:grpSpPr>
          <a:xfrm>
            <a:off x="910512" y="4500846"/>
            <a:ext cx="1428115" cy="515784"/>
            <a:chOff x="288924" y="2914350"/>
            <a:chExt cx="1847851" cy="515784"/>
          </a:xfrm>
        </p:grpSpPr>
        <p:sp>
          <p:nvSpPr>
            <p:cNvPr id="300" name="TextBox 299"/>
            <p:cNvSpPr txBox="1"/>
            <p:nvPr/>
          </p:nvSpPr>
          <p:spPr>
            <a:xfrm>
              <a:off x="288924" y="2914350"/>
              <a:ext cx="1847851" cy="215444"/>
            </a:xfrm>
            <a:prstGeom prst="rect">
              <a:avLst/>
            </a:prstGeom>
            <a:noFill/>
          </p:spPr>
          <p:txBody>
            <a:bodyPr wrap="square" lIns="0" tIns="0" rIns="0" bIns="0" rtlCol="0">
              <a:spAutoFit/>
            </a:bodyPr>
            <a:lstStyle/>
            <a:p>
              <a:pPr>
                <a:spcBef>
                  <a:spcPts val="300"/>
                </a:spcBef>
                <a:buClr>
                  <a:schemeClr val="bg1"/>
                </a:buClr>
              </a:pPr>
              <a:r>
                <a:rPr lang="en-US" sz="1400" b="1" dirty="0">
                  <a:solidFill>
                    <a:schemeClr val="bg1"/>
                  </a:solidFill>
                </a:rPr>
                <a:t>~2-3%</a:t>
              </a:r>
            </a:p>
          </p:txBody>
        </p:sp>
        <p:sp>
          <p:nvSpPr>
            <p:cNvPr id="301" name="TextBox 300"/>
            <p:cNvSpPr txBox="1"/>
            <p:nvPr/>
          </p:nvSpPr>
          <p:spPr>
            <a:xfrm>
              <a:off x="288925" y="3153135"/>
              <a:ext cx="1501776" cy="276999"/>
            </a:xfrm>
            <a:prstGeom prst="rect">
              <a:avLst/>
            </a:prstGeom>
            <a:noFill/>
          </p:spPr>
          <p:txBody>
            <a:bodyPr wrap="square" lIns="0" tIns="0" rIns="0" bIns="0" rtlCol="0">
              <a:spAutoFit/>
            </a:bodyPr>
            <a:lstStyle>
              <a:defPPr>
                <a:defRPr lang="en-US"/>
              </a:defPPr>
              <a:lvl1pPr>
                <a:spcBef>
                  <a:spcPts val="300"/>
                </a:spcBef>
                <a:buClr>
                  <a:schemeClr val="bg1"/>
                </a:buClr>
                <a:defRPr sz="900">
                  <a:solidFill>
                    <a:schemeClr val="bg1"/>
                  </a:solidFill>
                </a:defRPr>
              </a:lvl1pPr>
            </a:lstStyle>
            <a:p>
              <a:r>
                <a:rPr lang="en-US" dirty="0"/>
                <a:t>Projected CAGR through 2020 </a:t>
              </a:r>
            </a:p>
          </p:txBody>
        </p:sp>
      </p:grpSp>
      <p:sp>
        <p:nvSpPr>
          <p:cNvPr id="302" name="Freeform 170"/>
          <p:cNvSpPr>
            <a:spLocks noEditPoints="1"/>
          </p:cNvSpPr>
          <p:nvPr/>
        </p:nvSpPr>
        <p:spPr bwMode="auto">
          <a:xfrm>
            <a:off x="368017" y="5730003"/>
            <a:ext cx="340240" cy="422235"/>
          </a:xfrm>
          <a:custGeom>
            <a:avLst/>
            <a:gdLst>
              <a:gd name="T0" fmla="*/ 195 w 341"/>
              <a:gd name="T1" fmla="*/ 133 h 423"/>
              <a:gd name="T2" fmla="*/ 192 w 341"/>
              <a:gd name="T3" fmla="*/ 167 h 423"/>
              <a:gd name="T4" fmla="*/ 157 w 341"/>
              <a:gd name="T5" fmla="*/ 129 h 423"/>
              <a:gd name="T6" fmla="*/ 149 w 341"/>
              <a:gd name="T7" fmla="*/ 131 h 423"/>
              <a:gd name="T8" fmla="*/ 85 w 341"/>
              <a:gd name="T9" fmla="*/ 179 h 423"/>
              <a:gd name="T10" fmla="*/ 37 w 341"/>
              <a:gd name="T11" fmla="*/ 408 h 423"/>
              <a:gd name="T12" fmla="*/ 326 w 341"/>
              <a:gd name="T13" fmla="*/ 371 h 423"/>
              <a:gd name="T14" fmla="*/ 174 w 341"/>
              <a:gd name="T15" fmla="*/ 362 h 423"/>
              <a:gd name="T16" fmla="*/ 168 w 341"/>
              <a:gd name="T17" fmla="*/ 385 h 423"/>
              <a:gd name="T18" fmla="*/ 162 w 341"/>
              <a:gd name="T19" fmla="*/ 362 h 423"/>
              <a:gd name="T20" fmla="*/ 126 w 341"/>
              <a:gd name="T21" fmla="*/ 302 h 423"/>
              <a:gd name="T22" fmla="*/ 162 w 341"/>
              <a:gd name="T23" fmla="*/ 338 h 423"/>
              <a:gd name="T24" fmla="*/ 119 w 341"/>
              <a:gd name="T25" fmla="*/ 248 h 423"/>
              <a:gd name="T26" fmla="*/ 162 w 341"/>
              <a:gd name="T27" fmla="*/ 192 h 423"/>
              <a:gd name="T28" fmla="*/ 174 w 341"/>
              <a:gd name="T29" fmla="*/ 192 h 423"/>
              <a:gd name="T30" fmla="*/ 215 w 341"/>
              <a:gd name="T31" fmla="*/ 237 h 423"/>
              <a:gd name="T32" fmla="*/ 192 w 341"/>
              <a:gd name="T33" fmla="*/ 245 h 423"/>
              <a:gd name="T34" fmla="*/ 174 w 341"/>
              <a:gd name="T35" fmla="*/ 270 h 423"/>
              <a:gd name="T36" fmla="*/ 221 w 341"/>
              <a:gd name="T37" fmla="*/ 319 h 423"/>
              <a:gd name="T38" fmla="*/ 249 w 341"/>
              <a:gd name="T39" fmla="*/ 57 h 423"/>
              <a:gd name="T40" fmla="*/ 200 w 341"/>
              <a:gd name="T41" fmla="*/ 123 h 423"/>
              <a:gd name="T42" fmla="*/ 197 w 341"/>
              <a:gd name="T43" fmla="*/ 87 h 423"/>
              <a:gd name="T44" fmla="*/ 168 w 341"/>
              <a:gd name="T45" fmla="*/ 116 h 423"/>
              <a:gd name="T46" fmla="*/ 90 w 341"/>
              <a:gd name="T47" fmla="*/ 71 h 423"/>
              <a:gd name="T48" fmla="*/ 116 w 341"/>
              <a:gd name="T49" fmla="*/ 32 h 423"/>
              <a:gd name="T50" fmla="*/ 119 w 341"/>
              <a:gd name="T51" fmla="*/ 15 h 423"/>
              <a:gd name="T52" fmla="*/ 230 w 341"/>
              <a:gd name="T53" fmla="*/ 14 h 423"/>
              <a:gd name="T54" fmla="*/ 230 w 341"/>
              <a:gd name="T55" fmla="*/ 33 h 423"/>
              <a:gd name="T56" fmla="*/ 197 w 341"/>
              <a:gd name="T57" fmla="*/ 319 h 423"/>
              <a:gd name="T58" fmla="*/ 174 w 341"/>
              <a:gd name="T59" fmla="*/ 295 h 423"/>
              <a:gd name="T60" fmla="*/ 162 w 341"/>
              <a:gd name="T61" fmla="*/ 227 h 423"/>
              <a:gd name="T62" fmla="*/ 143 w 341"/>
              <a:gd name="T63" fmla="*/ 248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423">
                <a:moveTo>
                  <a:pt x="295" y="236"/>
                </a:moveTo>
                <a:cubicBezTo>
                  <a:pt x="257" y="170"/>
                  <a:pt x="211" y="143"/>
                  <a:pt x="195" y="133"/>
                </a:cubicBezTo>
                <a:cubicBezTo>
                  <a:pt x="192" y="132"/>
                  <a:pt x="189" y="130"/>
                  <a:pt x="185" y="129"/>
                </a:cubicBezTo>
                <a:cubicBezTo>
                  <a:pt x="192" y="167"/>
                  <a:pt x="192" y="167"/>
                  <a:pt x="192" y="167"/>
                </a:cubicBezTo>
                <a:cubicBezTo>
                  <a:pt x="173" y="128"/>
                  <a:pt x="173" y="128"/>
                  <a:pt x="173" y="128"/>
                </a:cubicBezTo>
                <a:cubicBezTo>
                  <a:pt x="168" y="128"/>
                  <a:pt x="162" y="128"/>
                  <a:pt x="157" y="129"/>
                </a:cubicBezTo>
                <a:cubicBezTo>
                  <a:pt x="130" y="167"/>
                  <a:pt x="130" y="167"/>
                  <a:pt x="130" y="167"/>
                </a:cubicBezTo>
                <a:cubicBezTo>
                  <a:pt x="149" y="131"/>
                  <a:pt x="149" y="131"/>
                  <a:pt x="149" y="131"/>
                </a:cubicBezTo>
                <a:cubicBezTo>
                  <a:pt x="144" y="132"/>
                  <a:pt x="141" y="133"/>
                  <a:pt x="139" y="133"/>
                </a:cubicBezTo>
                <a:cubicBezTo>
                  <a:pt x="132" y="137"/>
                  <a:pt x="116" y="149"/>
                  <a:pt x="85" y="179"/>
                </a:cubicBezTo>
                <a:cubicBezTo>
                  <a:pt x="54" y="209"/>
                  <a:pt x="4" y="284"/>
                  <a:pt x="2" y="331"/>
                </a:cubicBezTo>
                <a:cubicBezTo>
                  <a:pt x="0" y="378"/>
                  <a:pt x="28" y="404"/>
                  <a:pt x="37" y="408"/>
                </a:cubicBezTo>
                <a:cubicBezTo>
                  <a:pt x="45" y="412"/>
                  <a:pt x="70" y="423"/>
                  <a:pt x="174" y="423"/>
                </a:cubicBezTo>
                <a:cubicBezTo>
                  <a:pt x="278" y="423"/>
                  <a:pt x="307" y="414"/>
                  <a:pt x="326" y="371"/>
                </a:cubicBezTo>
                <a:cubicBezTo>
                  <a:pt x="341" y="337"/>
                  <a:pt x="332" y="302"/>
                  <a:pt x="295" y="236"/>
                </a:cubicBezTo>
                <a:close/>
                <a:moveTo>
                  <a:pt x="174" y="362"/>
                </a:moveTo>
                <a:cubicBezTo>
                  <a:pt x="174" y="378"/>
                  <a:pt x="174" y="378"/>
                  <a:pt x="174" y="378"/>
                </a:cubicBezTo>
                <a:cubicBezTo>
                  <a:pt x="174" y="382"/>
                  <a:pt x="171" y="385"/>
                  <a:pt x="168" y="385"/>
                </a:cubicBezTo>
                <a:cubicBezTo>
                  <a:pt x="164" y="385"/>
                  <a:pt x="162" y="382"/>
                  <a:pt x="162" y="378"/>
                </a:cubicBezTo>
                <a:cubicBezTo>
                  <a:pt x="162" y="362"/>
                  <a:pt x="162" y="362"/>
                  <a:pt x="162" y="362"/>
                </a:cubicBezTo>
                <a:cubicBezTo>
                  <a:pt x="127" y="359"/>
                  <a:pt x="116" y="330"/>
                  <a:pt x="115" y="315"/>
                </a:cubicBezTo>
                <a:cubicBezTo>
                  <a:pt x="115" y="308"/>
                  <a:pt x="120" y="302"/>
                  <a:pt x="126" y="302"/>
                </a:cubicBezTo>
                <a:cubicBezTo>
                  <a:pt x="133" y="302"/>
                  <a:pt x="139" y="307"/>
                  <a:pt x="139" y="313"/>
                </a:cubicBezTo>
                <a:cubicBezTo>
                  <a:pt x="139" y="317"/>
                  <a:pt x="142" y="335"/>
                  <a:pt x="162" y="338"/>
                </a:cubicBezTo>
                <a:cubicBezTo>
                  <a:pt x="162" y="291"/>
                  <a:pt x="162" y="291"/>
                  <a:pt x="162" y="291"/>
                </a:cubicBezTo>
                <a:cubicBezTo>
                  <a:pt x="141" y="283"/>
                  <a:pt x="119" y="274"/>
                  <a:pt x="119" y="248"/>
                </a:cubicBezTo>
                <a:cubicBezTo>
                  <a:pt x="119" y="222"/>
                  <a:pt x="135" y="205"/>
                  <a:pt x="162" y="203"/>
                </a:cubicBezTo>
                <a:cubicBezTo>
                  <a:pt x="162" y="192"/>
                  <a:pt x="162" y="192"/>
                  <a:pt x="162" y="192"/>
                </a:cubicBezTo>
                <a:cubicBezTo>
                  <a:pt x="162" y="188"/>
                  <a:pt x="164" y="186"/>
                  <a:pt x="168" y="186"/>
                </a:cubicBezTo>
                <a:cubicBezTo>
                  <a:pt x="171" y="186"/>
                  <a:pt x="174" y="188"/>
                  <a:pt x="174" y="192"/>
                </a:cubicBezTo>
                <a:cubicBezTo>
                  <a:pt x="174" y="203"/>
                  <a:pt x="174" y="203"/>
                  <a:pt x="174" y="203"/>
                </a:cubicBezTo>
                <a:cubicBezTo>
                  <a:pt x="204" y="207"/>
                  <a:pt x="214" y="236"/>
                  <a:pt x="215" y="237"/>
                </a:cubicBezTo>
                <a:cubicBezTo>
                  <a:pt x="217" y="243"/>
                  <a:pt x="214" y="250"/>
                  <a:pt x="207" y="252"/>
                </a:cubicBezTo>
                <a:cubicBezTo>
                  <a:pt x="201" y="255"/>
                  <a:pt x="194" y="251"/>
                  <a:pt x="192" y="245"/>
                </a:cubicBezTo>
                <a:cubicBezTo>
                  <a:pt x="192" y="244"/>
                  <a:pt x="187" y="231"/>
                  <a:pt x="174" y="227"/>
                </a:cubicBezTo>
                <a:cubicBezTo>
                  <a:pt x="174" y="270"/>
                  <a:pt x="174" y="270"/>
                  <a:pt x="174" y="270"/>
                </a:cubicBezTo>
                <a:cubicBezTo>
                  <a:pt x="176" y="270"/>
                  <a:pt x="176" y="270"/>
                  <a:pt x="176" y="270"/>
                </a:cubicBezTo>
                <a:cubicBezTo>
                  <a:pt x="195" y="277"/>
                  <a:pt x="221" y="286"/>
                  <a:pt x="221" y="319"/>
                </a:cubicBezTo>
                <a:cubicBezTo>
                  <a:pt x="221" y="347"/>
                  <a:pt x="194" y="359"/>
                  <a:pt x="174" y="362"/>
                </a:cubicBezTo>
                <a:close/>
                <a:moveTo>
                  <a:pt x="249" y="57"/>
                </a:moveTo>
                <a:cubicBezTo>
                  <a:pt x="249" y="61"/>
                  <a:pt x="245" y="69"/>
                  <a:pt x="245" y="69"/>
                </a:cubicBezTo>
                <a:cubicBezTo>
                  <a:pt x="200" y="123"/>
                  <a:pt x="200" y="123"/>
                  <a:pt x="200" y="123"/>
                </a:cubicBezTo>
                <a:cubicBezTo>
                  <a:pt x="200" y="123"/>
                  <a:pt x="194" y="120"/>
                  <a:pt x="184" y="118"/>
                </a:cubicBezTo>
                <a:cubicBezTo>
                  <a:pt x="197" y="87"/>
                  <a:pt x="197" y="87"/>
                  <a:pt x="197" y="87"/>
                </a:cubicBezTo>
                <a:cubicBezTo>
                  <a:pt x="176" y="117"/>
                  <a:pt x="176" y="117"/>
                  <a:pt x="176" y="117"/>
                </a:cubicBezTo>
                <a:cubicBezTo>
                  <a:pt x="174" y="117"/>
                  <a:pt x="171" y="116"/>
                  <a:pt x="168" y="116"/>
                </a:cubicBezTo>
                <a:cubicBezTo>
                  <a:pt x="142" y="115"/>
                  <a:pt x="134" y="123"/>
                  <a:pt x="134" y="123"/>
                </a:cubicBezTo>
                <a:cubicBezTo>
                  <a:pt x="134" y="123"/>
                  <a:pt x="102" y="83"/>
                  <a:pt x="90" y="71"/>
                </a:cubicBezTo>
                <a:cubicBezTo>
                  <a:pt x="79" y="60"/>
                  <a:pt x="88" y="49"/>
                  <a:pt x="95" y="42"/>
                </a:cubicBezTo>
                <a:cubicBezTo>
                  <a:pt x="102" y="36"/>
                  <a:pt x="116" y="32"/>
                  <a:pt x="116" y="32"/>
                </a:cubicBezTo>
                <a:cubicBezTo>
                  <a:pt x="136" y="72"/>
                  <a:pt x="136" y="72"/>
                  <a:pt x="136" y="72"/>
                </a:cubicBezTo>
                <a:cubicBezTo>
                  <a:pt x="119" y="15"/>
                  <a:pt x="119" y="15"/>
                  <a:pt x="119" y="15"/>
                </a:cubicBezTo>
                <a:cubicBezTo>
                  <a:pt x="119" y="15"/>
                  <a:pt x="131" y="0"/>
                  <a:pt x="174" y="0"/>
                </a:cubicBezTo>
                <a:cubicBezTo>
                  <a:pt x="217" y="0"/>
                  <a:pt x="230" y="14"/>
                  <a:pt x="230" y="14"/>
                </a:cubicBezTo>
                <a:cubicBezTo>
                  <a:pt x="211" y="59"/>
                  <a:pt x="211" y="59"/>
                  <a:pt x="211" y="59"/>
                </a:cubicBezTo>
                <a:cubicBezTo>
                  <a:pt x="230" y="33"/>
                  <a:pt x="230" y="33"/>
                  <a:pt x="230" y="33"/>
                </a:cubicBezTo>
                <a:cubicBezTo>
                  <a:pt x="230" y="33"/>
                  <a:pt x="249" y="44"/>
                  <a:pt x="249" y="57"/>
                </a:cubicBezTo>
                <a:close/>
                <a:moveTo>
                  <a:pt x="197" y="319"/>
                </a:moveTo>
                <a:cubicBezTo>
                  <a:pt x="197" y="331"/>
                  <a:pt x="183" y="336"/>
                  <a:pt x="174" y="337"/>
                </a:cubicBezTo>
                <a:cubicBezTo>
                  <a:pt x="174" y="295"/>
                  <a:pt x="174" y="295"/>
                  <a:pt x="174" y="295"/>
                </a:cubicBezTo>
                <a:cubicBezTo>
                  <a:pt x="190" y="301"/>
                  <a:pt x="197" y="306"/>
                  <a:pt x="197" y="319"/>
                </a:cubicBezTo>
                <a:close/>
                <a:moveTo>
                  <a:pt x="162" y="227"/>
                </a:moveTo>
                <a:cubicBezTo>
                  <a:pt x="162" y="265"/>
                  <a:pt x="162" y="265"/>
                  <a:pt x="162" y="265"/>
                </a:cubicBezTo>
                <a:cubicBezTo>
                  <a:pt x="147" y="259"/>
                  <a:pt x="143" y="255"/>
                  <a:pt x="143" y="248"/>
                </a:cubicBezTo>
                <a:cubicBezTo>
                  <a:pt x="143" y="235"/>
                  <a:pt x="149" y="228"/>
                  <a:pt x="162" y="22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grpSp>
        <p:nvGrpSpPr>
          <p:cNvPr id="303" name="Group 302"/>
          <p:cNvGrpSpPr/>
          <p:nvPr/>
        </p:nvGrpSpPr>
        <p:grpSpPr>
          <a:xfrm>
            <a:off x="368017" y="4543181"/>
            <a:ext cx="365760" cy="365760"/>
            <a:chOff x="6919913" y="5016501"/>
            <a:chExt cx="889000" cy="917575"/>
          </a:xfrm>
          <a:solidFill>
            <a:schemeClr val="bg1"/>
          </a:solidFill>
        </p:grpSpPr>
        <p:sp>
          <p:nvSpPr>
            <p:cNvPr id="304" name="Freeform 21"/>
            <p:cNvSpPr>
              <a:spLocks/>
            </p:cNvSpPr>
            <p:nvPr/>
          </p:nvSpPr>
          <p:spPr bwMode="auto">
            <a:xfrm>
              <a:off x="6919913" y="5262563"/>
              <a:ext cx="889000" cy="390525"/>
            </a:xfrm>
            <a:custGeom>
              <a:avLst/>
              <a:gdLst>
                <a:gd name="T0" fmla="*/ 112 w 237"/>
                <a:gd name="T1" fmla="*/ 86 h 104"/>
                <a:gd name="T2" fmla="*/ 207 w 237"/>
                <a:gd name="T3" fmla="*/ 15 h 104"/>
                <a:gd name="T4" fmla="*/ 207 w 237"/>
                <a:gd name="T5" fmla="*/ 15 h 104"/>
                <a:gd name="T6" fmla="*/ 194 w 237"/>
                <a:gd name="T7" fmla="*/ 14 h 104"/>
                <a:gd name="T8" fmla="*/ 187 w 237"/>
                <a:gd name="T9" fmla="*/ 4 h 104"/>
                <a:gd name="T10" fmla="*/ 194 w 237"/>
                <a:gd name="T11" fmla="*/ 0 h 104"/>
                <a:gd name="T12" fmla="*/ 220 w 237"/>
                <a:gd name="T13" fmla="*/ 1 h 104"/>
                <a:gd name="T14" fmla="*/ 228 w 237"/>
                <a:gd name="T15" fmla="*/ 2 h 104"/>
                <a:gd name="T16" fmla="*/ 235 w 237"/>
                <a:gd name="T17" fmla="*/ 12 h 104"/>
                <a:gd name="T18" fmla="*/ 223 w 237"/>
                <a:gd name="T19" fmla="*/ 45 h 104"/>
                <a:gd name="T20" fmla="*/ 214 w 237"/>
                <a:gd name="T21" fmla="*/ 49 h 104"/>
                <a:gd name="T22" fmla="*/ 210 w 237"/>
                <a:gd name="T23" fmla="*/ 40 h 104"/>
                <a:gd name="T24" fmla="*/ 213 w 237"/>
                <a:gd name="T25" fmla="*/ 29 h 104"/>
                <a:gd name="T26" fmla="*/ 206 w 237"/>
                <a:gd name="T27" fmla="*/ 34 h 104"/>
                <a:gd name="T28" fmla="*/ 116 w 237"/>
                <a:gd name="T29" fmla="*/ 100 h 104"/>
                <a:gd name="T30" fmla="*/ 103 w 237"/>
                <a:gd name="T31" fmla="*/ 98 h 104"/>
                <a:gd name="T32" fmla="*/ 61 w 237"/>
                <a:gd name="T33" fmla="*/ 40 h 104"/>
                <a:gd name="T34" fmla="*/ 58 w 237"/>
                <a:gd name="T35" fmla="*/ 37 h 104"/>
                <a:gd name="T36" fmla="*/ 0 w 237"/>
                <a:gd name="T37" fmla="*/ 80 h 104"/>
                <a:gd name="T38" fmla="*/ 0 w 237"/>
                <a:gd name="T39" fmla="*/ 64 h 104"/>
                <a:gd name="T40" fmla="*/ 2 w 237"/>
                <a:gd name="T41" fmla="*/ 61 h 104"/>
                <a:gd name="T42" fmla="*/ 55 w 237"/>
                <a:gd name="T43" fmla="*/ 22 h 104"/>
                <a:gd name="T44" fmla="*/ 66 w 237"/>
                <a:gd name="T45" fmla="*/ 24 h 104"/>
                <a:gd name="T46" fmla="*/ 109 w 237"/>
                <a:gd name="T47" fmla="*/ 82 h 104"/>
                <a:gd name="T48" fmla="*/ 112 w 237"/>
                <a:gd name="T49" fmla="*/ 8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7" h="104">
                  <a:moveTo>
                    <a:pt x="112" y="86"/>
                  </a:moveTo>
                  <a:cubicBezTo>
                    <a:pt x="144" y="62"/>
                    <a:pt x="176" y="39"/>
                    <a:pt x="207" y="15"/>
                  </a:cubicBezTo>
                  <a:cubicBezTo>
                    <a:pt x="207" y="15"/>
                    <a:pt x="207" y="15"/>
                    <a:pt x="207" y="15"/>
                  </a:cubicBezTo>
                  <a:cubicBezTo>
                    <a:pt x="203" y="15"/>
                    <a:pt x="198" y="14"/>
                    <a:pt x="194" y="14"/>
                  </a:cubicBezTo>
                  <a:cubicBezTo>
                    <a:pt x="188" y="14"/>
                    <a:pt x="185" y="9"/>
                    <a:pt x="187" y="4"/>
                  </a:cubicBezTo>
                  <a:cubicBezTo>
                    <a:pt x="188" y="1"/>
                    <a:pt x="191" y="0"/>
                    <a:pt x="194" y="0"/>
                  </a:cubicBezTo>
                  <a:cubicBezTo>
                    <a:pt x="203" y="0"/>
                    <a:pt x="211" y="1"/>
                    <a:pt x="220" y="1"/>
                  </a:cubicBezTo>
                  <a:cubicBezTo>
                    <a:pt x="223" y="1"/>
                    <a:pt x="225" y="2"/>
                    <a:pt x="228" y="2"/>
                  </a:cubicBezTo>
                  <a:cubicBezTo>
                    <a:pt x="234" y="2"/>
                    <a:pt x="237" y="6"/>
                    <a:pt x="235" y="12"/>
                  </a:cubicBezTo>
                  <a:cubicBezTo>
                    <a:pt x="231" y="23"/>
                    <a:pt x="227" y="34"/>
                    <a:pt x="223" y="45"/>
                  </a:cubicBezTo>
                  <a:cubicBezTo>
                    <a:pt x="221" y="49"/>
                    <a:pt x="218" y="50"/>
                    <a:pt x="214" y="49"/>
                  </a:cubicBezTo>
                  <a:cubicBezTo>
                    <a:pt x="210" y="48"/>
                    <a:pt x="208" y="44"/>
                    <a:pt x="210" y="40"/>
                  </a:cubicBezTo>
                  <a:cubicBezTo>
                    <a:pt x="211" y="36"/>
                    <a:pt x="212" y="33"/>
                    <a:pt x="213" y="29"/>
                  </a:cubicBezTo>
                  <a:cubicBezTo>
                    <a:pt x="211" y="31"/>
                    <a:pt x="208" y="33"/>
                    <a:pt x="206" y="34"/>
                  </a:cubicBezTo>
                  <a:cubicBezTo>
                    <a:pt x="176" y="56"/>
                    <a:pt x="146" y="78"/>
                    <a:pt x="116" y="100"/>
                  </a:cubicBezTo>
                  <a:cubicBezTo>
                    <a:pt x="111" y="104"/>
                    <a:pt x="107" y="104"/>
                    <a:pt x="103" y="98"/>
                  </a:cubicBezTo>
                  <a:cubicBezTo>
                    <a:pt x="89" y="79"/>
                    <a:pt x="75" y="60"/>
                    <a:pt x="61" y="40"/>
                  </a:cubicBezTo>
                  <a:cubicBezTo>
                    <a:pt x="60" y="39"/>
                    <a:pt x="59" y="38"/>
                    <a:pt x="58" y="37"/>
                  </a:cubicBezTo>
                  <a:cubicBezTo>
                    <a:pt x="39" y="51"/>
                    <a:pt x="20" y="65"/>
                    <a:pt x="0" y="80"/>
                  </a:cubicBezTo>
                  <a:cubicBezTo>
                    <a:pt x="0" y="74"/>
                    <a:pt x="0" y="69"/>
                    <a:pt x="0" y="64"/>
                  </a:cubicBezTo>
                  <a:cubicBezTo>
                    <a:pt x="0" y="63"/>
                    <a:pt x="1" y="62"/>
                    <a:pt x="2" y="61"/>
                  </a:cubicBezTo>
                  <a:cubicBezTo>
                    <a:pt x="19" y="48"/>
                    <a:pt x="37" y="35"/>
                    <a:pt x="55" y="22"/>
                  </a:cubicBezTo>
                  <a:cubicBezTo>
                    <a:pt x="59" y="19"/>
                    <a:pt x="63" y="20"/>
                    <a:pt x="66" y="24"/>
                  </a:cubicBezTo>
                  <a:cubicBezTo>
                    <a:pt x="80" y="43"/>
                    <a:pt x="95" y="62"/>
                    <a:pt x="109" y="82"/>
                  </a:cubicBezTo>
                  <a:cubicBezTo>
                    <a:pt x="110" y="83"/>
                    <a:pt x="111" y="84"/>
                    <a:pt x="112"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5" name="Freeform 22"/>
            <p:cNvSpPr>
              <a:spLocks/>
            </p:cNvSpPr>
            <p:nvPr/>
          </p:nvSpPr>
          <p:spPr bwMode="auto">
            <a:xfrm>
              <a:off x="7662863" y="5413376"/>
              <a:ext cx="141287" cy="520700"/>
            </a:xfrm>
            <a:custGeom>
              <a:avLst/>
              <a:gdLst>
                <a:gd name="T0" fmla="*/ 4 w 38"/>
                <a:gd name="T1" fmla="*/ 10 h 139"/>
                <a:gd name="T2" fmla="*/ 14 w 38"/>
                <a:gd name="T3" fmla="*/ 19 h 139"/>
                <a:gd name="T4" fmla="*/ 35 w 38"/>
                <a:gd name="T5" fmla="*/ 8 h 139"/>
                <a:gd name="T6" fmla="*/ 38 w 38"/>
                <a:gd name="T7" fmla="*/ 0 h 139"/>
                <a:gd name="T8" fmla="*/ 38 w 38"/>
                <a:gd name="T9" fmla="*/ 139 h 139"/>
                <a:gd name="T10" fmla="*/ 0 w 38"/>
                <a:gd name="T11" fmla="*/ 139 h 139"/>
                <a:gd name="T12" fmla="*/ 0 w 38"/>
                <a:gd name="T13" fmla="*/ 136 h 139"/>
                <a:gd name="T14" fmla="*/ 0 w 38"/>
                <a:gd name="T15" fmla="*/ 17 h 139"/>
                <a:gd name="T16" fmla="*/ 4 w 38"/>
                <a:gd name="T17" fmla="*/ 1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139">
                  <a:moveTo>
                    <a:pt x="4" y="10"/>
                  </a:moveTo>
                  <a:cubicBezTo>
                    <a:pt x="6" y="14"/>
                    <a:pt x="10" y="17"/>
                    <a:pt x="14" y="19"/>
                  </a:cubicBezTo>
                  <a:cubicBezTo>
                    <a:pt x="23" y="21"/>
                    <a:pt x="31" y="17"/>
                    <a:pt x="35" y="8"/>
                  </a:cubicBezTo>
                  <a:cubicBezTo>
                    <a:pt x="36" y="6"/>
                    <a:pt x="37" y="3"/>
                    <a:pt x="38" y="0"/>
                  </a:cubicBezTo>
                  <a:cubicBezTo>
                    <a:pt x="38" y="47"/>
                    <a:pt x="38" y="93"/>
                    <a:pt x="38" y="139"/>
                  </a:cubicBezTo>
                  <a:cubicBezTo>
                    <a:pt x="25" y="139"/>
                    <a:pt x="13" y="139"/>
                    <a:pt x="0" y="139"/>
                  </a:cubicBezTo>
                  <a:cubicBezTo>
                    <a:pt x="0" y="138"/>
                    <a:pt x="0" y="137"/>
                    <a:pt x="0" y="136"/>
                  </a:cubicBezTo>
                  <a:cubicBezTo>
                    <a:pt x="0" y="96"/>
                    <a:pt x="0" y="56"/>
                    <a:pt x="0" y="17"/>
                  </a:cubicBezTo>
                  <a:cubicBezTo>
                    <a:pt x="0" y="13"/>
                    <a:pt x="1" y="11"/>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6" name="Freeform 23"/>
            <p:cNvSpPr>
              <a:spLocks/>
            </p:cNvSpPr>
            <p:nvPr/>
          </p:nvSpPr>
          <p:spPr bwMode="auto">
            <a:xfrm>
              <a:off x="7099300" y="5454651"/>
              <a:ext cx="153987" cy="479425"/>
            </a:xfrm>
            <a:custGeom>
              <a:avLst/>
              <a:gdLst>
                <a:gd name="T0" fmla="*/ 41 w 41"/>
                <a:gd name="T1" fmla="*/ 128 h 128"/>
                <a:gd name="T2" fmla="*/ 1 w 41"/>
                <a:gd name="T3" fmla="*/ 128 h 128"/>
                <a:gd name="T4" fmla="*/ 1 w 41"/>
                <a:gd name="T5" fmla="*/ 125 h 128"/>
                <a:gd name="T6" fmla="*/ 0 w 41"/>
                <a:gd name="T7" fmla="*/ 10 h 128"/>
                <a:gd name="T8" fmla="*/ 4 w 41"/>
                <a:gd name="T9" fmla="*/ 4 h 128"/>
                <a:gd name="T10" fmla="*/ 8 w 41"/>
                <a:gd name="T11" fmla="*/ 0 h 128"/>
                <a:gd name="T12" fmla="*/ 10 w 41"/>
                <a:gd name="T13" fmla="*/ 2 h 128"/>
                <a:gd name="T14" fmla="*/ 39 w 41"/>
                <a:gd name="T15" fmla="*/ 42 h 128"/>
                <a:gd name="T16" fmla="*/ 41 w 41"/>
                <a:gd name="T17" fmla="*/ 46 h 128"/>
                <a:gd name="T18" fmla="*/ 41 w 41"/>
                <a:gd name="T19" fmla="*/ 126 h 128"/>
                <a:gd name="T20" fmla="*/ 41 w 41"/>
                <a:gd name="T21"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128">
                  <a:moveTo>
                    <a:pt x="41" y="128"/>
                  </a:moveTo>
                  <a:cubicBezTo>
                    <a:pt x="27" y="128"/>
                    <a:pt x="14" y="128"/>
                    <a:pt x="1" y="128"/>
                  </a:cubicBezTo>
                  <a:cubicBezTo>
                    <a:pt x="1" y="127"/>
                    <a:pt x="1" y="126"/>
                    <a:pt x="1" y="125"/>
                  </a:cubicBezTo>
                  <a:cubicBezTo>
                    <a:pt x="1" y="87"/>
                    <a:pt x="1" y="48"/>
                    <a:pt x="0" y="10"/>
                  </a:cubicBezTo>
                  <a:cubicBezTo>
                    <a:pt x="0" y="7"/>
                    <a:pt x="1" y="5"/>
                    <a:pt x="4" y="4"/>
                  </a:cubicBezTo>
                  <a:cubicBezTo>
                    <a:pt x="5" y="2"/>
                    <a:pt x="7" y="1"/>
                    <a:pt x="8" y="0"/>
                  </a:cubicBezTo>
                  <a:cubicBezTo>
                    <a:pt x="9" y="1"/>
                    <a:pt x="10" y="2"/>
                    <a:pt x="10" y="2"/>
                  </a:cubicBezTo>
                  <a:cubicBezTo>
                    <a:pt x="20" y="16"/>
                    <a:pt x="29" y="29"/>
                    <a:pt x="39" y="42"/>
                  </a:cubicBezTo>
                  <a:cubicBezTo>
                    <a:pt x="40" y="43"/>
                    <a:pt x="41" y="45"/>
                    <a:pt x="41" y="46"/>
                  </a:cubicBezTo>
                  <a:cubicBezTo>
                    <a:pt x="41" y="73"/>
                    <a:pt x="41" y="100"/>
                    <a:pt x="41" y="126"/>
                  </a:cubicBezTo>
                  <a:cubicBezTo>
                    <a:pt x="41" y="127"/>
                    <a:pt x="41" y="127"/>
                    <a:pt x="41"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7" name="Freeform 24"/>
            <p:cNvSpPr>
              <a:spLocks/>
            </p:cNvSpPr>
            <p:nvPr/>
          </p:nvSpPr>
          <p:spPr bwMode="auto">
            <a:xfrm>
              <a:off x="7470775" y="5491163"/>
              <a:ext cx="153987" cy="442913"/>
            </a:xfrm>
            <a:custGeom>
              <a:avLst/>
              <a:gdLst>
                <a:gd name="T0" fmla="*/ 41 w 41"/>
                <a:gd name="T1" fmla="*/ 118 h 118"/>
                <a:gd name="T2" fmla="*/ 0 w 41"/>
                <a:gd name="T3" fmla="*/ 118 h 118"/>
                <a:gd name="T4" fmla="*/ 0 w 41"/>
                <a:gd name="T5" fmla="*/ 115 h 118"/>
                <a:gd name="T6" fmla="*/ 0 w 41"/>
                <a:gd name="T7" fmla="*/ 32 h 118"/>
                <a:gd name="T8" fmla="*/ 2 w 41"/>
                <a:gd name="T9" fmla="*/ 28 h 118"/>
                <a:gd name="T10" fmla="*/ 39 w 41"/>
                <a:gd name="T11" fmla="*/ 1 h 118"/>
                <a:gd name="T12" fmla="*/ 41 w 41"/>
                <a:gd name="T13" fmla="*/ 0 h 118"/>
                <a:gd name="T14" fmla="*/ 41 w 41"/>
                <a:gd name="T15" fmla="*/ 118 h 1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18">
                  <a:moveTo>
                    <a:pt x="41" y="118"/>
                  </a:moveTo>
                  <a:cubicBezTo>
                    <a:pt x="27" y="118"/>
                    <a:pt x="14" y="118"/>
                    <a:pt x="0" y="118"/>
                  </a:cubicBezTo>
                  <a:cubicBezTo>
                    <a:pt x="0" y="117"/>
                    <a:pt x="0" y="116"/>
                    <a:pt x="0" y="115"/>
                  </a:cubicBezTo>
                  <a:cubicBezTo>
                    <a:pt x="0" y="87"/>
                    <a:pt x="0" y="60"/>
                    <a:pt x="0" y="32"/>
                  </a:cubicBezTo>
                  <a:cubicBezTo>
                    <a:pt x="0" y="31"/>
                    <a:pt x="1" y="29"/>
                    <a:pt x="2" y="28"/>
                  </a:cubicBezTo>
                  <a:cubicBezTo>
                    <a:pt x="14" y="19"/>
                    <a:pt x="27" y="10"/>
                    <a:pt x="39" y="1"/>
                  </a:cubicBezTo>
                  <a:cubicBezTo>
                    <a:pt x="40" y="0"/>
                    <a:pt x="40" y="0"/>
                    <a:pt x="41" y="0"/>
                  </a:cubicBezTo>
                  <a:cubicBezTo>
                    <a:pt x="41" y="39"/>
                    <a:pt x="41" y="79"/>
                    <a:pt x="4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8" name="Freeform 25"/>
            <p:cNvSpPr>
              <a:spLocks/>
            </p:cNvSpPr>
            <p:nvPr/>
          </p:nvSpPr>
          <p:spPr bwMode="auto">
            <a:xfrm>
              <a:off x="6919913" y="5503863"/>
              <a:ext cx="142875" cy="430213"/>
            </a:xfrm>
            <a:custGeom>
              <a:avLst/>
              <a:gdLst>
                <a:gd name="T0" fmla="*/ 38 w 38"/>
                <a:gd name="T1" fmla="*/ 0 h 115"/>
                <a:gd name="T2" fmla="*/ 38 w 38"/>
                <a:gd name="T3" fmla="*/ 115 h 115"/>
                <a:gd name="T4" fmla="*/ 0 w 38"/>
                <a:gd name="T5" fmla="*/ 115 h 115"/>
                <a:gd name="T6" fmla="*/ 0 w 38"/>
                <a:gd name="T7" fmla="*/ 112 h 115"/>
                <a:gd name="T8" fmla="*/ 0 w 38"/>
                <a:gd name="T9" fmla="*/ 31 h 115"/>
                <a:gd name="T10" fmla="*/ 2 w 38"/>
                <a:gd name="T11" fmla="*/ 27 h 115"/>
                <a:gd name="T12" fmla="*/ 36 w 38"/>
                <a:gd name="T13" fmla="*/ 2 h 115"/>
                <a:gd name="T14" fmla="*/ 38 w 3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15">
                  <a:moveTo>
                    <a:pt x="38" y="0"/>
                  </a:moveTo>
                  <a:cubicBezTo>
                    <a:pt x="38" y="39"/>
                    <a:pt x="38" y="77"/>
                    <a:pt x="38" y="115"/>
                  </a:cubicBezTo>
                  <a:cubicBezTo>
                    <a:pt x="26" y="115"/>
                    <a:pt x="13" y="115"/>
                    <a:pt x="0" y="115"/>
                  </a:cubicBezTo>
                  <a:cubicBezTo>
                    <a:pt x="0" y="114"/>
                    <a:pt x="0" y="113"/>
                    <a:pt x="0" y="112"/>
                  </a:cubicBezTo>
                  <a:cubicBezTo>
                    <a:pt x="0" y="85"/>
                    <a:pt x="0" y="58"/>
                    <a:pt x="0" y="31"/>
                  </a:cubicBezTo>
                  <a:cubicBezTo>
                    <a:pt x="0" y="29"/>
                    <a:pt x="0" y="28"/>
                    <a:pt x="2" y="27"/>
                  </a:cubicBezTo>
                  <a:cubicBezTo>
                    <a:pt x="14" y="18"/>
                    <a:pt x="25" y="10"/>
                    <a:pt x="36" y="2"/>
                  </a:cubicBezTo>
                  <a:cubicBezTo>
                    <a:pt x="37" y="1"/>
                    <a:pt x="37" y="1"/>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9" name="Freeform 26"/>
            <p:cNvSpPr>
              <a:spLocks/>
            </p:cNvSpPr>
            <p:nvPr/>
          </p:nvSpPr>
          <p:spPr bwMode="auto">
            <a:xfrm>
              <a:off x="7242175" y="5016501"/>
              <a:ext cx="255587" cy="358775"/>
            </a:xfrm>
            <a:custGeom>
              <a:avLst/>
              <a:gdLst>
                <a:gd name="T0" fmla="*/ 64 w 68"/>
                <a:gd name="T1" fmla="*/ 14 h 96"/>
                <a:gd name="T2" fmla="*/ 57 w 68"/>
                <a:gd name="T3" fmla="*/ 30 h 96"/>
                <a:gd name="T4" fmla="*/ 42 w 68"/>
                <a:gd name="T5" fmla="*/ 25 h 96"/>
                <a:gd name="T6" fmla="*/ 32 w 68"/>
                <a:gd name="T7" fmla="*/ 25 h 96"/>
                <a:gd name="T8" fmla="*/ 27 w 68"/>
                <a:gd name="T9" fmla="*/ 28 h 96"/>
                <a:gd name="T10" fmla="*/ 30 w 68"/>
                <a:gd name="T11" fmla="*/ 33 h 96"/>
                <a:gd name="T12" fmla="*/ 42 w 68"/>
                <a:gd name="T13" fmla="*/ 39 h 96"/>
                <a:gd name="T14" fmla="*/ 56 w 68"/>
                <a:gd name="T15" fmla="*/ 46 h 96"/>
                <a:gd name="T16" fmla="*/ 53 w 68"/>
                <a:gd name="T17" fmla="*/ 81 h 96"/>
                <a:gd name="T18" fmla="*/ 42 w 68"/>
                <a:gd name="T19" fmla="*/ 86 h 96"/>
                <a:gd name="T20" fmla="*/ 42 w 68"/>
                <a:gd name="T21" fmla="*/ 96 h 96"/>
                <a:gd name="T22" fmla="*/ 30 w 68"/>
                <a:gd name="T23" fmla="*/ 96 h 96"/>
                <a:gd name="T24" fmla="*/ 30 w 68"/>
                <a:gd name="T25" fmla="*/ 86 h 96"/>
                <a:gd name="T26" fmla="*/ 16 w 68"/>
                <a:gd name="T27" fmla="*/ 83 h 96"/>
                <a:gd name="T28" fmla="*/ 5 w 68"/>
                <a:gd name="T29" fmla="*/ 70 h 96"/>
                <a:gd name="T30" fmla="*/ 5 w 68"/>
                <a:gd name="T31" fmla="*/ 61 h 96"/>
                <a:gd name="T32" fmla="*/ 9 w 68"/>
                <a:gd name="T33" fmla="*/ 63 h 96"/>
                <a:gd name="T34" fmla="*/ 30 w 68"/>
                <a:gd name="T35" fmla="*/ 69 h 96"/>
                <a:gd name="T36" fmla="*/ 38 w 68"/>
                <a:gd name="T37" fmla="*/ 68 h 96"/>
                <a:gd name="T38" fmla="*/ 42 w 68"/>
                <a:gd name="T39" fmla="*/ 65 h 96"/>
                <a:gd name="T40" fmla="*/ 40 w 68"/>
                <a:gd name="T41" fmla="*/ 60 h 96"/>
                <a:gd name="T42" fmla="*/ 26 w 68"/>
                <a:gd name="T43" fmla="*/ 54 h 96"/>
                <a:gd name="T44" fmla="*/ 11 w 68"/>
                <a:gd name="T45" fmla="*/ 45 h 96"/>
                <a:gd name="T46" fmla="*/ 17 w 68"/>
                <a:gd name="T47" fmla="*/ 11 h 96"/>
                <a:gd name="T48" fmla="*/ 29 w 68"/>
                <a:gd name="T49" fmla="*/ 8 h 96"/>
                <a:gd name="T50" fmla="*/ 29 w 68"/>
                <a:gd name="T51" fmla="*/ 0 h 96"/>
                <a:gd name="T52" fmla="*/ 41 w 68"/>
                <a:gd name="T53" fmla="*/ 0 h 96"/>
                <a:gd name="T54" fmla="*/ 41 w 68"/>
                <a:gd name="T55" fmla="*/ 8 h 96"/>
                <a:gd name="T56" fmla="*/ 53 w 68"/>
                <a:gd name="T57" fmla="*/ 10 h 96"/>
                <a:gd name="T58" fmla="*/ 64 w 68"/>
                <a:gd name="T59"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 h="96">
                  <a:moveTo>
                    <a:pt x="64" y="14"/>
                  </a:moveTo>
                  <a:cubicBezTo>
                    <a:pt x="61" y="20"/>
                    <a:pt x="59" y="25"/>
                    <a:pt x="57" y="30"/>
                  </a:cubicBezTo>
                  <a:cubicBezTo>
                    <a:pt x="52" y="28"/>
                    <a:pt x="47" y="26"/>
                    <a:pt x="42" y="25"/>
                  </a:cubicBezTo>
                  <a:cubicBezTo>
                    <a:pt x="38" y="25"/>
                    <a:pt x="35" y="25"/>
                    <a:pt x="32" y="25"/>
                  </a:cubicBezTo>
                  <a:cubicBezTo>
                    <a:pt x="30" y="25"/>
                    <a:pt x="28" y="27"/>
                    <a:pt x="27" y="28"/>
                  </a:cubicBezTo>
                  <a:cubicBezTo>
                    <a:pt x="26" y="31"/>
                    <a:pt x="28" y="33"/>
                    <a:pt x="30" y="33"/>
                  </a:cubicBezTo>
                  <a:cubicBezTo>
                    <a:pt x="34" y="35"/>
                    <a:pt x="38" y="37"/>
                    <a:pt x="42" y="39"/>
                  </a:cubicBezTo>
                  <a:cubicBezTo>
                    <a:pt x="47" y="41"/>
                    <a:pt x="52" y="43"/>
                    <a:pt x="56" y="46"/>
                  </a:cubicBezTo>
                  <a:cubicBezTo>
                    <a:pt x="68" y="53"/>
                    <a:pt x="67" y="75"/>
                    <a:pt x="53" y="81"/>
                  </a:cubicBezTo>
                  <a:cubicBezTo>
                    <a:pt x="50" y="83"/>
                    <a:pt x="46" y="84"/>
                    <a:pt x="42" y="86"/>
                  </a:cubicBezTo>
                  <a:cubicBezTo>
                    <a:pt x="42" y="89"/>
                    <a:pt x="42" y="92"/>
                    <a:pt x="42" y="96"/>
                  </a:cubicBezTo>
                  <a:cubicBezTo>
                    <a:pt x="37" y="96"/>
                    <a:pt x="34" y="96"/>
                    <a:pt x="30" y="96"/>
                  </a:cubicBezTo>
                  <a:cubicBezTo>
                    <a:pt x="30" y="92"/>
                    <a:pt x="30" y="89"/>
                    <a:pt x="30" y="86"/>
                  </a:cubicBezTo>
                  <a:cubicBezTo>
                    <a:pt x="25" y="85"/>
                    <a:pt x="20" y="84"/>
                    <a:pt x="16" y="83"/>
                  </a:cubicBezTo>
                  <a:cubicBezTo>
                    <a:pt x="5" y="81"/>
                    <a:pt x="5" y="81"/>
                    <a:pt x="5" y="70"/>
                  </a:cubicBezTo>
                  <a:cubicBezTo>
                    <a:pt x="5" y="68"/>
                    <a:pt x="5" y="65"/>
                    <a:pt x="5" y="61"/>
                  </a:cubicBezTo>
                  <a:cubicBezTo>
                    <a:pt x="7" y="62"/>
                    <a:pt x="8" y="62"/>
                    <a:pt x="9" y="63"/>
                  </a:cubicBezTo>
                  <a:cubicBezTo>
                    <a:pt x="16" y="66"/>
                    <a:pt x="23" y="68"/>
                    <a:pt x="30" y="69"/>
                  </a:cubicBezTo>
                  <a:cubicBezTo>
                    <a:pt x="33" y="69"/>
                    <a:pt x="36" y="69"/>
                    <a:pt x="38" y="68"/>
                  </a:cubicBezTo>
                  <a:cubicBezTo>
                    <a:pt x="40" y="68"/>
                    <a:pt x="41" y="66"/>
                    <a:pt x="42" y="65"/>
                  </a:cubicBezTo>
                  <a:cubicBezTo>
                    <a:pt x="43" y="63"/>
                    <a:pt x="42" y="61"/>
                    <a:pt x="40" y="60"/>
                  </a:cubicBezTo>
                  <a:cubicBezTo>
                    <a:pt x="35" y="58"/>
                    <a:pt x="31" y="56"/>
                    <a:pt x="26" y="54"/>
                  </a:cubicBezTo>
                  <a:cubicBezTo>
                    <a:pt x="20" y="52"/>
                    <a:pt x="15" y="49"/>
                    <a:pt x="11" y="45"/>
                  </a:cubicBezTo>
                  <a:cubicBezTo>
                    <a:pt x="0" y="35"/>
                    <a:pt x="4" y="17"/>
                    <a:pt x="17" y="11"/>
                  </a:cubicBezTo>
                  <a:cubicBezTo>
                    <a:pt x="21" y="10"/>
                    <a:pt x="25" y="9"/>
                    <a:pt x="29" y="8"/>
                  </a:cubicBezTo>
                  <a:cubicBezTo>
                    <a:pt x="29" y="6"/>
                    <a:pt x="29" y="3"/>
                    <a:pt x="29" y="0"/>
                  </a:cubicBezTo>
                  <a:cubicBezTo>
                    <a:pt x="34" y="0"/>
                    <a:pt x="37" y="0"/>
                    <a:pt x="41" y="0"/>
                  </a:cubicBezTo>
                  <a:cubicBezTo>
                    <a:pt x="41" y="3"/>
                    <a:pt x="41" y="6"/>
                    <a:pt x="41" y="8"/>
                  </a:cubicBezTo>
                  <a:cubicBezTo>
                    <a:pt x="45" y="9"/>
                    <a:pt x="49" y="10"/>
                    <a:pt x="53" y="10"/>
                  </a:cubicBezTo>
                  <a:cubicBezTo>
                    <a:pt x="56" y="11"/>
                    <a:pt x="60" y="13"/>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0" name="Freeform 27"/>
            <p:cNvSpPr>
              <a:spLocks/>
            </p:cNvSpPr>
            <p:nvPr/>
          </p:nvSpPr>
          <p:spPr bwMode="auto">
            <a:xfrm>
              <a:off x="7291388" y="5626101"/>
              <a:ext cx="142875" cy="307975"/>
            </a:xfrm>
            <a:custGeom>
              <a:avLst/>
              <a:gdLst>
                <a:gd name="T0" fmla="*/ 0 w 38"/>
                <a:gd name="T1" fmla="*/ 11 h 82"/>
                <a:gd name="T2" fmla="*/ 24 w 38"/>
                <a:gd name="T3" fmla="*/ 10 h 82"/>
                <a:gd name="T4" fmla="*/ 38 w 38"/>
                <a:gd name="T5" fmla="*/ 0 h 82"/>
                <a:gd name="T6" fmla="*/ 38 w 38"/>
                <a:gd name="T7" fmla="*/ 82 h 82"/>
                <a:gd name="T8" fmla="*/ 0 w 38"/>
                <a:gd name="T9" fmla="*/ 82 h 82"/>
                <a:gd name="T10" fmla="*/ 0 w 38"/>
                <a:gd name="T11" fmla="*/ 11 h 82"/>
              </a:gdLst>
              <a:ahLst/>
              <a:cxnLst>
                <a:cxn ang="0">
                  <a:pos x="T0" y="T1"/>
                </a:cxn>
                <a:cxn ang="0">
                  <a:pos x="T2" y="T3"/>
                </a:cxn>
                <a:cxn ang="0">
                  <a:pos x="T4" y="T5"/>
                </a:cxn>
                <a:cxn ang="0">
                  <a:pos x="T6" y="T7"/>
                </a:cxn>
                <a:cxn ang="0">
                  <a:pos x="T8" y="T9"/>
                </a:cxn>
                <a:cxn ang="0">
                  <a:pos x="T10" y="T11"/>
                </a:cxn>
              </a:cxnLst>
              <a:rect l="0" t="0" r="r" b="b"/>
              <a:pathLst>
                <a:path w="38" h="82">
                  <a:moveTo>
                    <a:pt x="0" y="11"/>
                  </a:moveTo>
                  <a:cubicBezTo>
                    <a:pt x="8" y="18"/>
                    <a:pt x="16" y="16"/>
                    <a:pt x="24" y="10"/>
                  </a:cubicBezTo>
                  <a:cubicBezTo>
                    <a:pt x="28" y="7"/>
                    <a:pt x="33" y="4"/>
                    <a:pt x="38" y="0"/>
                  </a:cubicBezTo>
                  <a:cubicBezTo>
                    <a:pt x="38" y="28"/>
                    <a:pt x="38" y="55"/>
                    <a:pt x="38" y="82"/>
                  </a:cubicBezTo>
                  <a:cubicBezTo>
                    <a:pt x="25" y="82"/>
                    <a:pt x="12" y="82"/>
                    <a:pt x="0" y="82"/>
                  </a:cubicBezTo>
                  <a:cubicBezTo>
                    <a:pt x="0" y="59"/>
                    <a:pt x="0" y="35"/>
                    <a:pt x="0"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1" name="Group 310"/>
          <p:cNvGrpSpPr/>
          <p:nvPr/>
        </p:nvGrpSpPr>
        <p:grpSpPr>
          <a:xfrm>
            <a:off x="368017" y="5210715"/>
            <a:ext cx="391684" cy="422359"/>
            <a:chOff x="2238375" y="4911725"/>
            <a:chExt cx="1662113" cy="1792288"/>
          </a:xfrm>
          <a:solidFill>
            <a:schemeClr val="bg1"/>
          </a:solidFill>
        </p:grpSpPr>
        <p:sp>
          <p:nvSpPr>
            <p:cNvPr id="312" name="Freeform 51"/>
            <p:cNvSpPr>
              <a:spLocks/>
            </p:cNvSpPr>
            <p:nvPr/>
          </p:nvSpPr>
          <p:spPr bwMode="auto">
            <a:xfrm>
              <a:off x="2238375" y="5032375"/>
              <a:ext cx="723900" cy="1101725"/>
            </a:xfrm>
            <a:custGeom>
              <a:avLst/>
              <a:gdLst>
                <a:gd name="T0" fmla="*/ 138 w 193"/>
                <a:gd name="T1" fmla="*/ 0 h 294"/>
                <a:gd name="T2" fmla="*/ 22 w 193"/>
                <a:gd name="T3" fmla="*/ 116 h 294"/>
                <a:gd name="T4" fmla="*/ 52 w 193"/>
                <a:gd name="T5" fmla="*/ 294 h 294"/>
                <a:gd name="T6" fmla="*/ 193 w 193"/>
                <a:gd name="T7" fmla="*/ 176 h 294"/>
                <a:gd name="T8" fmla="*/ 138 w 193"/>
                <a:gd name="T9" fmla="*/ 0 h 294"/>
              </a:gdLst>
              <a:ahLst/>
              <a:cxnLst>
                <a:cxn ang="0">
                  <a:pos x="T0" y="T1"/>
                </a:cxn>
                <a:cxn ang="0">
                  <a:pos x="T2" y="T3"/>
                </a:cxn>
                <a:cxn ang="0">
                  <a:pos x="T4" y="T5"/>
                </a:cxn>
                <a:cxn ang="0">
                  <a:pos x="T6" y="T7"/>
                </a:cxn>
                <a:cxn ang="0">
                  <a:pos x="T8" y="T9"/>
                </a:cxn>
              </a:cxnLst>
              <a:rect l="0" t="0" r="r" b="b"/>
              <a:pathLst>
                <a:path w="193" h="294">
                  <a:moveTo>
                    <a:pt x="138" y="0"/>
                  </a:moveTo>
                  <a:cubicBezTo>
                    <a:pt x="85" y="19"/>
                    <a:pt x="41" y="61"/>
                    <a:pt x="22" y="116"/>
                  </a:cubicBezTo>
                  <a:cubicBezTo>
                    <a:pt x="0" y="179"/>
                    <a:pt x="14" y="246"/>
                    <a:pt x="52" y="294"/>
                  </a:cubicBezTo>
                  <a:cubicBezTo>
                    <a:pt x="193" y="176"/>
                    <a:pt x="193" y="176"/>
                    <a:pt x="193" y="176"/>
                  </a:cubicBezTo>
                  <a:lnTo>
                    <a:pt x="13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3" name="Freeform 52"/>
            <p:cNvSpPr>
              <a:spLocks/>
            </p:cNvSpPr>
            <p:nvPr/>
          </p:nvSpPr>
          <p:spPr bwMode="auto">
            <a:xfrm>
              <a:off x="2541588" y="5170488"/>
              <a:ext cx="1230313" cy="1282700"/>
            </a:xfrm>
            <a:custGeom>
              <a:avLst/>
              <a:gdLst>
                <a:gd name="T0" fmla="*/ 268 w 328"/>
                <a:gd name="T1" fmla="*/ 270 h 342"/>
                <a:gd name="T2" fmla="*/ 266 w 328"/>
                <a:gd name="T3" fmla="*/ 271 h 342"/>
                <a:gd name="T4" fmla="*/ 254 w 328"/>
                <a:gd name="T5" fmla="*/ 276 h 342"/>
                <a:gd name="T6" fmla="*/ 250 w 328"/>
                <a:gd name="T7" fmla="*/ 264 h 342"/>
                <a:gd name="T8" fmla="*/ 247 w 328"/>
                <a:gd name="T9" fmla="*/ 256 h 342"/>
                <a:gd name="T10" fmla="*/ 247 w 328"/>
                <a:gd name="T11" fmla="*/ 256 h 342"/>
                <a:gd name="T12" fmla="*/ 242 w 328"/>
                <a:gd name="T13" fmla="*/ 245 h 342"/>
                <a:gd name="T14" fmla="*/ 238 w 328"/>
                <a:gd name="T15" fmla="*/ 233 h 342"/>
                <a:gd name="T16" fmla="*/ 233 w 328"/>
                <a:gd name="T17" fmla="*/ 222 h 342"/>
                <a:gd name="T18" fmla="*/ 244 w 328"/>
                <a:gd name="T19" fmla="*/ 217 h 342"/>
                <a:gd name="T20" fmla="*/ 247 w 328"/>
                <a:gd name="T21" fmla="*/ 216 h 342"/>
                <a:gd name="T22" fmla="*/ 251 w 328"/>
                <a:gd name="T23" fmla="*/ 193 h 342"/>
                <a:gd name="T24" fmla="*/ 290 w 328"/>
                <a:gd name="T25" fmla="*/ 154 h 342"/>
                <a:gd name="T26" fmla="*/ 319 w 328"/>
                <a:gd name="T27" fmla="*/ 148 h 342"/>
                <a:gd name="T28" fmla="*/ 322 w 328"/>
                <a:gd name="T29" fmla="*/ 148 h 342"/>
                <a:gd name="T30" fmla="*/ 328 w 328"/>
                <a:gd name="T31" fmla="*/ 148 h 342"/>
                <a:gd name="T32" fmla="*/ 246 w 328"/>
                <a:gd name="T33" fmla="*/ 0 h 342"/>
                <a:gd name="T34" fmla="*/ 146 w 328"/>
                <a:gd name="T35" fmla="*/ 155 h 342"/>
                <a:gd name="T36" fmla="*/ 146 w 328"/>
                <a:gd name="T37" fmla="*/ 157 h 342"/>
                <a:gd name="T38" fmla="*/ 106 w 328"/>
                <a:gd name="T39" fmla="*/ 187 h 342"/>
                <a:gd name="T40" fmla="*/ 0 w 328"/>
                <a:gd name="T41" fmla="*/ 279 h 342"/>
                <a:gd name="T42" fmla="*/ 69 w 328"/>
                <a:gd name="T43" fmla="*/ 328 h 342"/>
                <a:gd name="T44" fmla="*/ 105 w 328"/>
                <a:gd name="T45" fmla="*/ 339 h 342"/>
                <a:gd name="T46" fmla="*/ 106 w 328"/>
                <a:gd name="T47" fmla="*/ 336 h 342"/>
                <a:gd name="T48" fmla="*/ 112 w 328"/>
                <a:gd name="T49" fmla="*/ 340 h 342"/>
                <a:gd name="T50" fmla="*/ 129 w 328"/>
                <a:gd name="T51" fmla="*/ 342 h 342"/>
                <a:gd name="T52" fmla="*/ 100 w 328"/>
                <a:gd name="T53" fmla="*/ 296 h 342"/>
                <a:gd name="T54" fmla="*/ 137 w 328"/>
                <a:gd name="T55" fmla="*/ 254 h 342"/>
                <a:gd name="T56" fmla="*/ 138 w 328"/>
                <a:gd name="T57" fmla="*/ 245 h 342"/>
                <a:gd name="T58" fmla="*/ 139 w 328"/>
                <a:gd name="T59" fmla="*/ 233 h 342"/>
                <a:gd name="T60" fmla="*/ 151 w 328"/>
                <a:gd name="T61" fmla="*/ 234 h 342"/>
                <a:gd name="T62" fmla="*/ 170 w 328"/>
                <a:gd name="T63" fmla="*/ 235 h 342"/>
                <a:gd name="T64" fmla="*/ 182 w 328"/>
                <a:gd name="T65" fmla="*/ 236 h 342"/>
                <a:gd name="T66" fmla="*/ 181 w 328"/>
                <a:gd name="T67" fmla="*/ 248 h 342"/>
                <a:gd name="T68" fmla="*/ 180 w 328"/>
                <a:gd name="T69" fmla="*/ 255 h 342"/>
                <a:gd name="T70" fmla="*/ 202 w 328"/>
                <a:gd name="T71" fmla="*/ 263 h 342"/>
                <a:gd name="T72" fmla="*/ 210 w 328"/>
                <a:gd name="T73" fmla="*/ 268 h 342"/>
                <a:gd name="T74" fmla="*/ 207 w 328"/>
                <a:gd name="T75" fmla="*/ 278 h 342"/>
                <a:gd name="T76" fmla="*/ 200 w 328"/>
                <a:gd name="T77" fmla="*/ 299 h 342"/>
                <a:gd name="T78" fmla="*/ 195 w 328"/>
                <a:gd name="T79" fmla="*/ 313 h 342"/>
                <a:gd name="T80" fmla="*/ 183 w 328"/>
                <a:gd name="T81" fmla="*/ 306 h 342"/>
                <a:gd name="T82" fmla="*/ 181 w 328"/>
                <a:gd name="T83" fmla="*/ 305 h 342"/>
                <a:gd name="T84" fmla="*/ 159 w 328"/>
                <a:gd name="T85" fmla="*/ 298 h 342"/>
                <a:gd name="T86" fmla="*/ 159 w 328"/>
                <a:gd name="T87" fmla="*/ 298 h 342"/>
                <a:gd name="T88" fmla="*/ 170 w 328"/>
                <a:gd name="T89" fmla="*/ 304 h 342"/>
                <a:gd name="T90" fmla="*/ 203 w 328"/>
                <a:gd name="T91" fmla="*/ 332 h 342"/>
                <a:gd name="T92" fmla="*/ 279 w 328"/>
                <a:gd name="T93" fmla="*/ 281 h 342"/>
                <a:gd name="T94" fmla="*/ 268 w 328"/>
                <a:gd name="T95" fmla="*/ 270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28" h="342">
                  <a:moveTo>
                    <a:pt x="268" y="270"/>
                  </a:moveTo>
                  <a:cubicBezTo>
                    <a:pt x="266" y="271"/>
                    <a:pt x="266" y="271"/>
                    <a:pt x="266" y="271"/>
                  </a:cubicBezTo>
                  <a:cubicBezTo>
                    <a:pt x="254" y="276"/>
                    <a:pt x="254" y="276"/>
                    <a:pt x="254" y="276"/>
                  </a:cubicBezTo>
                  <a:cubicBezTo>
                    <a:pt x="250" y="264"/>
                    <a:pt x="250" y="264"/>
                    <a:pt x="250" y="264"/>
                  </a:cubicBezTo>
                  <a:cubicBezTo>
                    <a:pt x="247" y="256"/>
                    <a:pt x="247" y="256"/>
                    <a:pt x="247" y="256"/>
                  </a:cubicBezTo>
                  <a:cubicBezTo>
                    <a:pt x="247" y="256"/>
                    <a:pt x="247" y="256"/>
                    <a:pt x="247" y="256"/>
                  </a:cubicBezTo>
                  <a:cubicBezTo>
                    <a:pt x="242" y="245"/>
                    <a:pt x="242" y="245"/>
                    <a:pt x="242" y="245"/>
                  </a:cubicBezTo>
                  <a:cubicBezTo>
                    <a:pt x="238" y="233"/>
                    <a:pt x="238" y="233"/>
                    <a:pt x="238" y="233"/>
                  </a:cubicBezTo>
                  <a:cubicBezTo>
                    <a:pt x="233" y="222"/>
                    <a:pt x="233" y="222"/>
                    <a:pt x="233" y="222"/>
                  </a:cubicBezTo>
                  <a:cubicBezTo>
                    <a:pt x="244" y="217"/>
                    <a:pt x="244" y="217"/>
                    <a:pt x="244" y="217"/>
                  </a:cubicBezTo>
                  <a:cubicBezTo>
                    <a:pt x="247" y="216"/>
                    <a:pt x="247" y="216"/>
                    <a:pt x="247" y="216"/>
                  </a:cubicBezTo>
                  <a:cubicBezTo>
                    <a:pt x="247" y="208"/>
                    <a:pt x="249" y="200"/>
                    <a:pt x="251" y="193"/>
                  </a:cubicBezTo>
                  <a:cubicBezTo>
                    <a:pt x="258" y="175"/>
                    <a:pt x="272" y="161"/>
                    <a:pt x="290" y="154"/>
                  </a:cubicBezTo>
                  <a:cubicBezTo>
                    <a:pt x="299" y="150"/>
                    <a:pt x="310" y="148"/>
                    <a:pt x="319" y="148"/>
                  </a:cubicBezTo>
                  <a:cubicBezTo>
                    <a:pt x="320" y="148"/>
                    <a:pt x="321" y="148"/>
                    <a:pt x="322" y="148"/>
                  </a:cubicBezTo>
                  <a:cubicBezTo>
                    <a:pt x="328" y="148"/>
                    <a:pt x="328" y="148"/>
                    <a:pt x="328" y="148"/>
                  </a:cubicBezTo>
                  <a:cubicBezTo>
                    <a:pt x="326" y="89"/>
                    <a:pt x="296" y="34"/>
                    <a:pt x="246" y="0"/>
                  </a:cubicBezTo>
                  <a:cubicBezTo>
                    <a:pt x="146" y="155"/>
                    <a:pt x="146" y="155"/>
                    <a:pt x="146" y="155"/>
                  </a:cubicBezTo>
                  <a:cubicBezTo>
                    <a:pt x="146" y="157"/>
                    <a:pt x="146" y="157"/>
                    <a:pt x="146" y="157"/>
                  </a:cubicBezTo>
                  <a:cubicBezTo>
                    <a:pt x="106" y="187"/>
                    <a:pt x="106" y="187"/>
                    <a:pt x="106" y="187"/>
                  </a:cubicBezTo>
                  <a:cubicBezTo>
                    <a:pt x="0" y="279"/>
                    <a:pt x="0" y="279"/>
                    <a:pt x="0" y="279"/>
                  </a:cubicBezTo>
                  <a:cubicBezTo>
                    <a:pt x="18" y="300"/>
                    <a:pt x="42" y="317"/>
                    <a:pt x="69" y="328"/>
                  </a:cubicBezTo>
                  <a:cubicBezTo>
                    <a:pt x="81" y="333"/>
                    <a:pt x="93" y="336"/>
                    <a:pt x="105" y="339"/>
                  </a:cubicBezTo>
                  <a:cubicBezTo>
                    <a:pt x="106" y="336"/>
                    <a:pt x="106" y="336"/>
                    <a:pt x="106" y="336"/>
                  </a:cubicBezTo>
                  <a:cubicBezTo>
                    <a:pt x="112" y="340"/>
                    <a:pt x="112" y="340"/>
                    <a:pt x="112" y="340"/>
                  </a:cubicBezTo>
                  <a:cubicBezTo>
                    <a:pt x="117" y="341"/>
                    <a:pt x="123" y="341"/>
                    <a:pt x="129" y="342"/>
                  </a:cubicBezTo>
                  <a:cubicBezTo>
                    <a:pt x="113" y="333"/>
                    <a:pt x="98" y="320"/>
                    <a:pt x="100" y="296"/>
                  </a:cubicBezTo>
                  <a:cubicBezTo>
                    <a:pt x="101" y="276"/>
                    <a:pt x="116" y="260"/>
                    <a:pt x="137" y="254"/>
                  </a:cubicBezTo>
                  <a:cubicBezTo>
                    <a:pt x="138" y="245"/>
                    <a:pt x="138" y="245"/>
                    <a:pt x="138" y="245"/>
                  </a:cubicBezTo>
                  <a:cubicBezTo>
                    <a:pt x="139" y="233"/>
                    <a:pt x="139" y="233"/>
                    <a:pt x="139" y="233"/>
                  </a:cubicBezTo>
                  <a:cubicBezTo>
                    <a:pt x="151" y="234"/>
                    <a:pt x="151" y="234"/>
                    <a:pt x="151" y="234"/>
                  </a:cubicBezTo>
                  <a:cubicBezTo>
                    <a:pt x="170" y="235"/>
                    <a:pt x="170" y="235"/>
                    <a:pt x="170" y="235"/>
                  </a:cubicBezTo>
                  <a:cubicBezTo>
                    <a:pt x="182" y="236"/>
                    <a:pt x="182" y="236"/>
                    <a:pt x="182" y="236"/>
                  </a:cubicBezTo>
                  <a:cubicBezTo>
                    <a:pt x="181" y="248"/>
                    <a:pt x="181" y="248"/>
                    <a:pt x="181" y="248"/>
                  </a:cubicBezTo>
                  <a:cubicBezTo>
                    <a:pt x="180" y="255"/>
                    <a:pt x="180" y="255"/>
                    <a:pt x="180" y="255"/>
                  </a:cubicBezTo>
                  <a:cubicBezTo>
                    <a:pt x="189" y="257"/>
                    <a:pt x="196" y="260"/>
                    <a:pt x="202" y="263"/>
                  </a:cubicBezTo>
                  <a:cubicBezTo>
                    <a:pt x="210" y="268"/>
                    <a:pt x="210" y="268"/>
                    <a:pt x="210" y="268"/>
                  </a:cubicBezTo>
                  <a:cubicBezTo>
                    <a:pt x="207" y="278"/>
                    <a:pt x="207" y="278"/>
                    <a:pt x="207" y="278"/>
                  </a:cubicBezTo>
                  <a:cubicBezTo>
                    <a:pt x="200" y="299"/>
                    <a:pt x="200" y="299"/>
                    <a:pt x="200" y="299"/>
                  </a:cubicBezTo>
                  <a:cubicBezTo>
                    <a:pt x="195" y="313"/>
                    <a:pt x="195" y="313"/>
                    <a:pt x="195" y="313"/>
                  </a:cubicBezTo>
                  <a:cubicBezTo>
                    <a:pt x="183" y="306"/>
                    <a:pt x="183" y="306"/>
                    <a:pt x="183" y="306"/>
                  </a:cubicBezTo>
                  <a:cubicBezTo>
                    <a:pt x="181" y="305"/>
                    <a:pt x="181" y="305"/>
                    <a:pt x="181" y="305"/>
                  </a:cubicBezTo>
                  <a:cubicBezTo>
                    <a:pt x="176" y="303"/>
                    <a:pt x="170" y="299"/>
                    <a:pt x="159" y="298"/>
                  </a:cubicBezTo>
                  <a:cubicBezTo>
                    <a:pt x="159" y="298"/>
                    <a:pt x="159" y="298"/>
                    <a:pt x="159" y="298"/>
                  </a:cubicBezTo>
                  <a:cubicBezTo>
                    <a:pt x="161" y="300"/>
                    <a:pt x="164" y="302"/>
                    <a:pt x="170" y="304"/>
                  </a:cubicBezTo>
                  <a:cubicBezTo>
                    <a:pt x="182" y="310"/>
                    <a:pt x="196" y="318"/>
                    <a:pt x="203" y="332"/>
                  </a:cubicBezTo>
                  <a:cubicBezTo>
                    <a:pt x="232" y="321"/>
                    <a:pt x="258" y="304"/>
                    <a:pt x="279" y="281"/>
                  </a:cubicBezTo>
                  <a:cubicBezTo>
                    <a:pt x="275" y="278"/>
                    <a:pt x="271" y="275"/>
                    <a:pt x="268"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4" name="Freeform 53"/>
            <p:cNvSpPr>
              <a:spLocks/>
            </p:cNvSpPr>
            <p:nvPr/>
          </p:nvSpPr>
          <p:spPr bwMode="auto">
            <a:xfrm>
              <a:off x="2924175" y="4911725"/>
              <a:ext cx="492125" cy="657225"/>
            </a:xfrm>
            <a:custGeom>
              <a:avLst/>
              <a:gdLst>
                <a:gd name="T0" fmla="*/ 36 w 131"/>
                <a:gd name="T1" fmla="*/ 175 h 175"/>
                <a:gd name="T2" fmla="*/ 131 w 131"/>
                <a:gd name="T3" fmla="*/ 27 h 175"/>
                <a:gd name="T4" fmla="*/ 105 w 131"/>
                <a:gd name="T5" fmla="*/ 14 h 175"/>
                <a:gd name="T6" fmla="*/ 34 w 131"/>
                <a:gd name="T7" fmla="*/ 0 h 175"/>
                <a:gd name="T8" fmla="*/ 0 w 131"/>
                <a:gd name="T9" fmla="*/ 3 h 175"/>
                <a:gd name="T10" fmla="*/ 31 w 131"/>
                <a:gd name="T11" fmla="*/ 155 h 175"/>
                <a:gd name="T12" fmla="*/ 36 w 131"/>
                <a:gd name="T13" fmla="*/ 175 h 175"/>
              </a:gdLst>
              <a:ahLst/>
              <a:cxnLst>
                <a:cxn ang="0">
                  <a:pos x="T0" y="T1"/>
                </a:cxn>
                <a:cxn ang="0">
                  <a:pos x="T2" y="T3"/>
                </a:cxn>
                <a:cxn ang="0">
                  <a:pos x="T4" y="T5"/>
                </a:cxn>
                <a:cxn ang="0">
                  <a:pos x="T6" y="T7"/>
                </a:cxn>
                <a:cxn ang="0">
                  <a:pos x="T8" y="T9"/>
                </a:cxn>
                <a:cxn ang="0">
                  <a:pos x="T10" y="T11"/>
                </a:cxn>
                <a:cxn ang="0">
                  <a:pos x="T12" y="T13"/>
                </a:cxn>
              </a:cxnLst>
              <a:rect l="0" t="0" r="r" b="b"/>
              <a:pathLst>
                <a:path w="131" h="175">
                  <a:moveTo>
                    <a:pt x="36" y="175"/>
                  </a:moveTo>
                  <a:cubicBezTo>
                    <a:pt x="131" y="27"/>
                    <a:pt x="131" y="27"/>
                    <a:pt x="131" y="27"/>
                  </a:cubicBezTo>
                  <a:cubicBezTo>
                    <a:pt x="123" y="22"/>
                    <a:pt x="114" y="18"/>
                    <a:pt x="105" y="14"/>
                  </a:cubicBezTo>
                  <a:cubicBezTo>
                    <a:pt x="82" y="5"/>
                    <a:pt x="58" y="0"/>
                    <a:pt x="34" y="0"/>
                  </a:cubicBezTo>
                  <a:cubicBezTo>
                    <a:pt x="22" y="0"/>
                    <a:pt x="11" y="1"/>
                    <a:pt x="0" y="3"/>
                  </a:cubicBezTo>
                  <a:cubicBezTo>
                    <a:pt x="31" y="155"/>
                    <a:pt x="31" y="155"/>
                    <a:pt x="31" y="155"/>
                  </a:cubicBezTo>
                  <a:lnTo>
                    <a:pt x="36"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5" name="Freeform 54"/>
            <p:cNvSpPr>
              <a:spLocks/>
            </p:cNvSpPr>
            <p:nvPr/>
          </p:nvSpPr>
          <p:spPr bwMode="auto">
            <a:xfrm>
              <a:off x="2932113" y="6092825"/>
              <a:ext cx="344488" cy="611188"/>
            </a:xfrm>
            <a:custGeom>
              <a:avLst/>
              <a:gdLst>
                <a:gd name="T0" fmla="*/ 61 w 92"/>
                <a:gd name="T1" fmla="*/ 69 h 163"/>
                <a:gd name="T2" fmla="*/ 38 w 92"/>
                <a:gd name="T3" fmla="*/ 50 h 163"/>
                <a:gd name="T4" fmla="*/ 39 w 92"/>
                <a:gd name="T5" fmla="*/ 48 h 163"/>
                <a:gd name="T6" fmla="*/ 39 w 92"/>
                <a:gd name="T7" fmla="*/ 48 h 163"/>
                <a:gd name="T8" fmla="*/ 39 w 92"/>
                <a:gd name="T9" fmla="*/ 46 h 163"/>
                <a:gd name="T10" fmla="*/ 40 w 92"/>
                <a:gd name="T11" fmla="*/ 46 h 163"/>
                <a:gd name="T12" fmla="*/ 41 w 92"/>
                <a:gd name="T13" fmla="*/ 45 h 163"/>
                <a:gd name="T14" fmla="*/ 41 w 92"/>
                <a:gd name="T15" fmla="*/ 44 h 163"/>
                <a:gd name="T16" fmla="*/ 42 w 92"/>
                <a:gd name="T17" fmla="*/ 43 h 163"/>
                <a:gd name="T18" fmla="*/ 43 w 92"/>
                <a:gd name="T19" fmla="*/ 43 h 163"/>
                <a:gd name="T20" fmla="*/ 45 w 92"/>
                <a:gd name="T21" fmla="*/ 42 h 163"/>
                <a:gd name="T22" fmla="*/ 46 w 92"/>
                <a:gd name="T23" fmla="*/ 41 h 163"/>
                <a:gd name="T24" fmla="*/ 47 w 92"/>
                <a:gd name="T25" fmla="*/ 41 h 163"/>
                <a:gd name="T26" fmla="*/ 49 w 92"/>
                <a:gd name="T27" fmla="*/ 41 h 163"/>
                <a:gd name="T28" fmla="*/ 51 w 92"/>
                <a:gd name="T29" fmla="*/ 40 h 163"/>
                <a:gd name="T30" fmla="*/ 52 w 92"/>
                <a:gd name="T31" fmla="*/ 40 h 163"/>
                <a:gd name="T32" fmla="*/ 53 w 92"/>
                <a:gd name="T33" fmla="*/ 40 h 163"/>
                <a:gd name="T34" fmla="*/ 56 w 92"/>
                <a:gd name="T35" fmla="*/ 40 h 163"/>
                <a:gd name="T36" fmla="*/ 84 w 92"/>
                <a:gd name="T37" fmla="*/ 49 h 163"/>
                <a:gd name="T38" fmla="*/ 92 w 92"/>
                <a:gd name="T39" fmla="*/ 28 h 163"/>
                <a:gd name="T40" fmla="*/ 64 w 92"/>
                <a:gd name="T41" fmla="*/ 19 h 163"/>
                <a:gd name="T42" fmla="*/ 65 w 92"/>
                <a:gd name="T43" fmla="*/ 1 h 163"/>
                <a:gd name="T44" fmla="*/ 46 w 92"/>
                <a:gd name="T45" fmla="*/ 0 h 163"/>
                <a:gd name="T46" fmla="*/ 44 w 92"/>
                <a:gd name="T47" fmla="*/ 19 h 163"/>
                <a:gd name="T48" fmla="*/ 8 w 92"/>
                <a:gd name="T49" fmla="*/ 51 h 163"/>
                <a:gd name="T50" fmla="*/ 40 w 92"/>
                <a:gd name="T51" fmla="*/ 90 h 163"/>
                <a:gd name="T52" fmla="*/ 60 w 92"/>
                <a:gd name="T53" fmla="*/ 109 h 163"/>
                <a:gd name="T54" fmla="*/ 59 w 92"/>
                <a:gd name="T55" fmla="*/ 112 h 163"/>
                <a:gd name="T56" fmla="*/ 59 w 92"/>
                <a:gd name="T57" fmla="*/ 112 h 163"/>
                <a:gd name="T58" fmla="*/ 58 w 92"/>
                <a:gd name="T59" fmla="*/ 114 h 163"/>
                <a:gd name="T60" fmla="*/ 58 w 92"/>
                <a:gd name="T61" fmla="*/ 115 h 163"/>
                <a:gd name="T62" fmla="*/ 57 w 92"/>
                <a:gd name="T63" fmla="*/ 116 h 163"/>
                <a:gd name="T64" fmla="*/ 56 w 92"/>
                <a:gd name="T65" fmla="*/ 117 h 163"/>
                <a:gd name="T66" fmla="*/ 54 w 92"/>
                <a:gd name="T67" fmla="*/ 117 h 163"/>
                <a:gd name="T68" fmla="*/ 53 w 92"/>
                <a:gd name="T69" fmla="*/ 118 h 163"/>
                <a:gd name="T70" fmla="*/ 52 w 92"/>
                <a:gd name="T71" fmla="*/ 119 h 163"/>
                <a:gd name="T72" fmla="*/ 51 w 92"/>
                <a:gd name="T73" fmla="*/ 119 h 163"/>
                <a:gd name="T74" fmla="*/ 49 w 92"/>
                <a:gd name="T75" fmla="*/ 119 h 163"/>
                <a:gd name="T76" fmla="*/ 47 w 92"/>
                <a:gd name="T77" fmla="*/ 120 h 163"/>
                <a:gd name="T78" fmla="*/ 45 w 92"/>
                <a:gd name="T79" fmla="*/ 120 h 163"/>
                <a:gd name="T80" fmla="*/ 44 w 92"/>
                <a:gd name="T81" fmla="*/ 120 h 163"/>
                <a:gd name="T82" fmla="*/ 43 w 92"/>
                <a:gd name="T83" fmla="*/ 120 h 163"/>
                <a:gd name="T84" fmla="*/ 40 w 92"/>
                <a:gd name="T85" fmla="*/ 120 h 163"/>
                <a:gd name="T86" fmla="*/ 8 w 92"/>
                <a:gd name="T87" fmla="*/ 108 h 163"/>
                <a:gd name="T88" fmla="*/ 0 w 92"/>
                <a:gd name="T89" fmla="*/ 131 h 163"/>
                <a:gd name="T90" fmla="*/ 33 w 92"/>
                <a:gd name="T91" fmla="*/ 142 h 163"/>
                <a:gd name="T92" fmla="*/ 32 w 92"/>
                <a:gd name="T93" fmla="*/ 161 h 163"/>
                <a:gd name="T94" fmla="*/ 51 w 92"/>
                <a:gd name="T95" fmla="*/ 163 h 163"/>
                <a:gd name="T96" fmla="*/ 53 w 92"/>
                <a:gd name="T97" fmla="*/ 143 h 163"/>
                <a:gd name="T98" fmla="*/ 91 w 92"/>
                <a:gd name="T99" fmla="*/ 109 h 163"/>
                <a:gd name="T100" fmla="*/ 61 w 92"/>
                <a:gd name="T101" fmla="*/ 69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2" h="163">
                  <a:moveTo>
                    <a:pt x="61" y="69"/>
                  </a:moveTo>
                  <a:cubicBezTo>
                    <a:pt x="44" y="61"/>
                    <a:pt x="38" y="57"/>
                    <a:pt x="38" y="50"/>
                  </a:cubicBezTo>
                  <a:cubicBezTo>
                    <a:pt x="38" y="49"/>
                    <a:pt x="39" y="49"/>
                    <a:pt x="39" y="48"/>
                  </a:cubicBezTo>
                  <a:cubicBezTo>
                    <a:pt x="39" y="48"/>
                    <a:pt x="39" y="48"/>
                    <a:pt x="39" y="48"/>
                  </a:cubicBezTo>
                  <a:cubicBezTo>
                    <a:pt x="39" y="47"/>
                    <a:pt x="39" y="47"/>
                    <a:pt x="39" y="46"/>
                  </a:cubicBezTo>
                  <a:cubicBezTo>
                    <a:pt x="40" y="46"/>
                    <a:pt x="40" y="46"/>
                    <a:pt x="40" y="46"/>
                  </a:cubicBezTo>
                  <a:cubicBezTo>
                    <a:pt x="40" y="45"/>
                    <a:pt x="40" y="45"/>
                    <a:pt x="41" y="45"/>
                  </a:cubicBezTo>
                  <a:cubicBezTo>
                    <a:pt x="41" y="44"/>
                    <a:pt x="41" y="44"/>
                    <a:pt x="41" y="44"/>
                  </a:cubicBezTo>
                  <a:cubicBezTo>
                    <a:pt x="42" y="44"/>
                    <a:pt x="42" y="43"/>
                    <a:pt x="42" y="43"/>
                  </a:cubicBezTo>
                  <a:cubicBezTo>
                    <a:pt x="43" y="43"/>
                    <a:pt x="43" y="43"/>
                    <a:pt x="43" y="43"/>
                  </a:cubicBezTo>
                  <a:cubicBezTo>
                    <a:pt x="44" y="42"/>
                    <a:pt x="44" y="42"/>
                    <a:pt x="45" y="42"/>
                  </a:cubicBezTo>
                  <a:cubicBezTo>
                    <a:pt x="45" y="42"/>
                    <a:pt x="45" y="42"/>
                    <a:pt x="46" y="41"/>
                  </a:cubicBezTo>
                  <a:cubicBezTo>
                    <a:pt x="46" y="41"/>
                    <a:pt x="47" y="41"/>
                    <a:pt x="47" y="41"/>
                  </a:cubicBezTo>
                  <a:cubicBezTo>
                    <a:pt x="48" y="41"/>
                    <a:pt x="48" y="41"/>
                    <a:pt x="49" y="41"/>
                  </a:cubicBezTo>
                  <a:cubicBezTo>
                    <a:pt x="49" y="41"/>
                    <a:pt x="50" y="41"/>
                    <a:pt x="51" y="40"/>
                  </a:cubicBezTo>
                  <a:cubicBezTo>
                    <a:pt x="51" y="40"/>
                    <a:pt x="52" y="40"/>
                    <a:pt x="52" y="40"/>
                  </a:cubicBezTo>
                  <a:cubicBezTo>
                    <a:pt x="53" y="40"/>
                    <a:pt x="53" y="40"/>
                    <a:pt x="53" y="40"/>
                  </a:cubicBezTo>
                  <a:cubicBezTo>
                    <a:pt x="54" y="40"/>
                    <a:pt x="55" y="40"/>
                    <a:pt x="56" y="40"/>
                  </a:cubicBezTo>
                  <a:cubicBezTo>
                    <a:pt x="71" y="42"/>
                    <a:pt x="79" y="47"/>
                    <a:pt x="84" y="49"/>
                  </a:cubicBezTo>
                  <a:cubicBezTo>
                    <a:pt x="92" y="28"/>
                    <a:pt x="92" y="28"/>
                    <a:pt x="92" y="28"/>
                  </a:cubicBezTo>
                  <a:cubicBezTo>
                    <a:pt x="86" y="24"/>
                    <a:pt x="77" y="20"/>
                    <a:pt x="64" y="19"/>
                  </a:cubicBezTo>
                  <a:cubicBezTo>
                    <a:pt x="65" y="1"/>
                    <a:pt x="65" y="1"/>
                    <a:pt x="65" y="1"/>
                  </a:cubicBezTo>
                  <a:cubicBezTo>
                    <a:pt x="46" y="0"/>
                    <a:pt x="46" y="0"/>
                    <a:pt x="46" y="0"/>
                  </a:cubicBezTo>
                  <a:cubicBezTo>
                    <a:pt x="44" y="19"/>
                    <a:pt x="44" y="19"/>
                    <a:pt x="44" y="19"/>
                  </a:cubicBezTo>
                  <a:cubicBezTo>
                    <a:pt x="23" y="21"/>
                    <a:pt x="9" y="34"/>
                    <a:pt x="8" y="51"/>
                  </a:cubicBezTo>
                  <a:cubicBezTo>
                    <a:pt x="6" y="70"/>
                    <a:pt x="20" y="81"/>
                    <a:pt x="40" y="90"/>
                  </a:cubicBezTo>
                  <a:cubicBezTo>
                    <a:pt x="55" y="96"/>
                    <a:pt x="61" y="102"/>
                    <a:pt x="60" y="109"/>
                  </a:cubicBezTo>
                  <a:cubicBezTo>
                    <a:pt x="60" y="110"/>
                    <a:pt x="60" y="111"/>
                    <a:pt x="59" y="112"/>
                  </a:cubicBezTo>
                  <a:cubicBezTo>
                    <a:pt x="59" y="112"/>
                    <a:pt x="59" y="112"/>
                    <a:pt x="59" y="112"/>
                  </a:cubicBezTo>
                  <a:cubicBezTo>
                    <a:pt x="59" y="113"/>
                    <a:pt x="59" y="114"/>
                    <a:pt x="58" y="114"/>
                  </a:cubicBezTo>
                  <a:cubicBezTo>
                    <a:pt x="58" y="114"/>
                    <a:pt x="58" y="115"/>
                    <a:pt x="58" y="115"/>
                  </a:cubicBezTo>
                  <a:cubicBezTo>
                    <a:pt x="57" y="115"/>
                    <a:pt x="57" y="116"/>
                    <a:pt x="57" y="116"/>
                  </a:cubicBezTo>
                  <a:cubicBezTo>
                    <a:pt x="56" y="116"/>
                    <a:pt x="56" y="116"/>
                    <a:pt x="56" y="117"/>
                  </a:cubicBezTo>
                  <a:cubicBezTo>
                    <a:pt x="55" y="117"/>
                    <a:pt x="55" y="117"/>
                    <a:pt x="54" y="117"/>
                  </a:cubicBezTo>
                  <a:cubicBezTo>
                    <a:pt x="54" y="118"/>
                    <a:pt x="54" y="118"/>
                    <a:pt x="53" y="118"/>
                  </a:cubicBezTo>
                  <a:cubicBezTo>
                    <a:pt x="53" y="118"/>
                    <a:pt x="52" y="118"/>
                    <a:pt x="52" y="119"/>
                  </a:cubicBezTo>
                  <a:cubicBezTo>
                    <a:pt x="51" y="119"/>
                    <a:pt x="51" y="119"/>
                    <a:pt x="51" y="119"/>
                  </a:cubicBezTo>
                  <a:cubicBezTo>
                    <a:pt x="50" y="119"/>
                    <a:pt x="49" y="119"/>
                    <a:pt x="49" y="119"/>
                  </a:cubicBezTo>
                  <a:cubicBezTo>
                    <a:pt x="48" y="120"/>
                    <a:pt x="48" y="120"/>
                    <a:pt x="47" y="120"/>
                  </a:cubicBezTo>
                  <a:cubicBezTo>
                    <a:pt x="47" y="120"/>
                    <a:pt x="46" y="120"/>
                    <a:pt x="45" y="120"/>
                  </a:cubicBezTo>
                  <a:cubicBezTo>
                    <a:pt x="45" y="120"/>
                    <a:pt x="44" y="120"/>
                    <a:pt x="44" y="120"/>
                  </a:cubicBezTo>
                  <a:cubicBezTo>
                    <a:pt x="44" y="120"/>
                    <a:pt x="43" y="120"/>
                    <a:pt x="43" y="120"/>
                  </a:cubicBezTo>
                  <a:cubicBezTo>
                    <a:pt x="42" y="120"/>
                    <a:pt x="41" y="120"/>
                    <a:pt x="40" y="120"/>
                  </a:cubicBezTo>
                  <a:cubicBezTo>
                    <a:pt x="27" y="119"/>
                    <a:pt x="16" y="114"/>
                    <a:pt x="8" y="108"/>
                  </a:cubicBezTo>
                  <a:cubicBezTo>
                    <a:pt x="0" y="131"/>
                    <a:pt x="0" y="131"/>
                    <a:pt x="0" y="131"/>
                  </a:cubicBezTo>
                  <a:cubicBezTo>
                    <a:pt x="7" y="136"/>
                    <a:pt x="20" y="141"/>
                    <a:pt x="33" y="142"/>
                  </a:cubicBezTo>
                  <a:cubicBezTo>
                    <a:pt x="32" y="161"/>
                    <a:pt x="32" y="161"/>
                    <a:pt x="32" y="161"/>
                  </a:cubicBezTo>
                  <a:cubicBezTo>
                    <a:pt x="51" y="163"/>
                    <a:pt x="51" y="163"/>
                    <a:pt x="51" y="163"/>
                  </a:cubicBezTo>
                  <a:cubicBezTo>
                    <a:pt x="53" y="143"/>
                    <a:pt x="53" y="143"/>
                    <a:pt x="53" y="143"/>
                  </a:cubicBezTo>
                  <a:cubicBezTo>
                    <a:pt x="76" y="140"/>
                    <a:pt x="89" y="126"/>
                    <a:pt x="91" y="109"/>
                  </a:cubicBezTo>
                  <a:cubicBezTo>
                    <a:pt x="92" y="91"/>
                    <a:pt x="84" y="79"/>
                    <a:pt x="61"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6" name="Freeform 55"/>
            <p:cNvSpPr>
              <a:spLocks/>
            </p:cNvSpPr>
            <p:nvPr/>
          </p:nvSpPr>
          <p:spPr bwMode="auto">
            <a:xfrm>
              <a:off x="3476625" y="5770563"/>
              <a:ext cx="423863" cy="454025"/>
            </a:xfrm>
            <a:custGeom>
              <a:avLst/>
              <a:gdLst>
                <a:gd name="T0" fmla="*/ 84 w 113"/>
                <a:gd name="T1" fmla="*/ 95 h 121"/>
                <a:gd name="T2" fmla="*/ 80 w 113"/>
                <a:gd name="T3" fmla="*/ 96 h 121"/>
                <a:gd name="T4" fmla="*/ 76 w 113"/>
                <a:gd name="T5" fmla="*/ 97 h 121"/>
                <a:gd name="T6" fmla="*/ 73 w 113"/>
                <a:gd name="T7" fmla="*/ 98 h 121"/>
                <a:gd name="T8" fmla="*/ 71 w 113"/>
                <a:gd name="T9" fmla="*/ 98 h 121"/>
                <a:gd name="T10" fmla="*/ 68 w 113"/>
                <a:gd name="T11" fmla="*/ 98 h 121"/>
                <a:gd name="T12" fmla="*/ 65 w 113"/>
                <a:gd name="T13" fmla="*/ 97 h 121"/>
                <a:gd name="T14" fmla="*/ 62 w 113"/>
                <a:gd name="T15" fmla="*/ 96 h 121"/>
                <a:gd name="T16" fmla="*/ 49 w 113"/>
                <a:gd name="T17" fmla="*/ 86 h 121"/>
                <a:gd name="T18" fmla="*/ 86 w 113"/>
                <a:gd name="T19" fmla="*/ 57 h 121"/>
                <a:gd name="T20" fmla="*/ 41 w 113"/>
                <a:gd name="T21" fmla="*/ 72 h 121"/>
                <a:gd name="T22" fmla="*/ 83 w 113"/>
                <a:gd name="T23" fmla="*/ 49 h 121"/>
                <a:gd name="T24" fmla="*/ 37 w 113"/>
                <a:gd name="T25" fmla="*/ 54 h 121"/>
                <a:gd name="T26" fmla="*/ 55 w 113"/>
                <a:gd name="T27" fmla="*/ 24 h 121"/>
                <a:gd name="T28" fmla="*/ 60 w 113"/>
                <a:gd name="T29" fmla="*/ 22 h 121"/>
                <a:gd name="T30" fmla="*/ 65 w 113"/>
                <a:gd name="T31" fmla="*/ 21 h 121"/>
                <a:gd name="T32" fmla="*/ 70 w 113"/>
                <a:gd name="T33" fmla="*/ 21 h 121"/>
                <a:gd name="T34" fmla="*/ 74 w 113"/>
                <a:gd name="T35" fmla="*/ 21 h 121"/>
                <a:gd name="T36" fmla="*/ 72 w 113"/>
                <a:gd name="T37" fmla="*/ 0 h 121"/>
                <a:gd name="T38" fmla="*/ 72 w 113"/>
                <a:gd name="T39" fmla="*/ 0 h 121"/>
                <a:gd name="T40" fmla="*/ 70 w 113"/>
                <a:gd name="T41" fmla="*/ 0 h 121"/>
                <a:gd name="T42" fmla="*/ 65 w 113"/>
                <a:gd name="T43" fmla="*/ 0 h 121"/>
                <a:gd name="T44" fmla="*/ 59 w 113"/>
                <a:gd name="T45" fmla="*/ 1 h 121"/>
                <a:gd name="T46" fmla="*/ 52 w 113"/>
                <a:gd name="T47" fmla="*/ 2 h 121"/>
                <a:gd name="T48" fmla="*/ 45 w 113"/>
                <a:gd name="T49" fmla="*/ 5 h 121"/>
                <a:gd name="T50" fmla="*/ 11 w 113"/>
                <a:gd name="T51" fmla="*/ 64 h 121"/>
                <a:gd name="T52" fmla="*/ 5 w 113"/>
                <a:gd name="T53" fmla="*/ 80 h 121"/>
                <a:gd name="T54" fmla="*/ 16 w 113"/>
                <a:gd name="T55" fmla="*/ 82 h 121"/>
                <a:gd name="T56" fmla="*/ 8 w 113"/>
                <a:gd name="T57" fmla="*/ 88 h 121"/>
                <a:gd name="T58" fmla="*/ 23 w 113"/>
                <a:gd name="T59" fmla="*/ 96 h 121"/>
                <a:gd name="T60" fmla="*/ 46 w 113"/>
                <a:gd name="T61" fmla="*/ 116 h 121"/>
                <a:gd name="T62" fmla="*/ 52 w 113"/>
                <a:gd name="T63" fmla="*/ 119 h 121"/>
                <a:gd name="T64" fmla="*/ 58 w 113"/>
                <a:gd name="T65" fmla="*/ 120 h 121"/>
                <a:gd name="T66" fmla="*/ 64 w 113"/>
                <a:gd name="T67" fmla="*/ 121 h 121"/>
                <a:gd name="T68" fmla="*/ 69 w 113"/>
                <a:gd name="T69" fmla="*/ 121 h 121"/>
                <a:gd name="T70" fmla="*/ 75 w 113"/>
                <a:gd name="T71" fmla="*/ 120 h 121"/>
                <a:gd name="T72" fmla="*/ 81 w 113"/>
                <a:gd name="T73" fmla="*/ 119 h 121"/>
                <a:gd name="T74" fmla="*/ 89 w 113"/>
                <a:gd name="T75" fmla="*/ 117 h 121"/>
                <a:gd name="T76" fmla="*/ 101 w 113"/>
                <a:gd name="T77" fmla="*/ 8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21">
                  <a:moveTo>
                    <a:pt x="101" y="83"/>
                  </a:moveTo>
                  <a:cubicBezTo>
                    <a:pt x="98" y="86"/>
                    <a:pt x="92" y="92"/>
                    <a:pt x="84" y="95"/>
                  </a:cubicBezTo>
                  <a:cubicBezTo>
                    <a:pt x="83" y="95"/>
                    <a:pt x="82" y="96"/>
                    <a:pt x="81" y="96"/>
                  </a:cubicBezTo>
                  <a:cubicBezTo>
                    <a:pt x="80" y="96"/>
                    <a:pt x="80" y="96"/>
                    <a:pt x="80" y="96"/>
                  </a:cubicBezTo>
                  <a:cubicBezTo>
                    <a:pt x="79" y="97"/>
                    <a:pt x="78" y="97"/>
                    <a:pt x="78" y="97"/>
                  </a:cubicBezTo>
                  <a:cubicBezTo>
                    <a:pt x="77" y="97"/>
                    <a:pt x="77" y="97"/>
                    <a:pt x="76" y="97"/>
                  </a:cubicBezTo>
                  <a:cubicBezTo>
                    <a:pt x="76" y="97"/>
                    <a:pt x="75" y="97"/>
                    <a:pt x="74" y="98"/>
                  </a:cubicBezTo>
                  <a:cubicBezTo>
                    <a:pt x="74" y="98"/>
                    <a:pt x="73" y="98"/>
                    <a:pt x="73" y="98"/>
                  </a:cubicBezTo>
                  <a:cubicBezTo>
                    <a:pt x="72" y="98"/>
                    <a:pt x="72" y="98"/>
                    <a:pt x="71" y="98"/>
                  </a:cubicBezTo>
                  <a:cubicBezTo>
                    <a:pt x="71" y="98"/>
                    <a:pt x="71" y="98"/>
                    <a:pt x="71" y="98"/>
                  </a:cubicBezTo>
                  <a:cubicBezTo>
                    <a:pt x="70" y="98"/>
                    <a:pt x="70" y="98"/>
                    <a:pt x="69" y="98"/>
                  </a:cubicBezTo>
                  <a:cubicBezTo>
                    <a:pt x="69" y="98"/>
                    <a:pt x="68" y="98"/>
                    <a:pt x="68" y="98"/>
                  </a:cubicBezTo>
                  <a:cubicBezTo>
                    <a:pt x="67" y="98"/>
                    <a:pt x="67" y="97"/>
                    <a:pt x="66" y="97"/>
                  </a:cubicBezTo>
                  <a:cubicBezTo>
                    <a:pt x="66" y="97"/>
                    <a:pt x="65" y="97"/>
                    <a:pt x="65" y="97"/>
                  </a:cubicBezTo>
                  <a:cubicBezTo>
                    <a:pt x="64" y="97"/>
                    <a:pt x="64" y="97"/>
                    <a:pt x="63" y="97"/>
                  </a:cubicBezTo>
                  <a:cubicBezTo>
                    <a:pt x="63" y="96"/>
                    <a:pt x="62" y="96"/>
                    <a:pt x="62" y="96"/>
                  </a:cubicBezTo>
                  <a:cubicBezTo>
                    <a:pt x="61" y="96"/>
                    <a:pt x="60" y="95"/>
                    <a:pt x="59" y="95"/>
                  </a:cubicBezTo>
                  <a:cubicBezTo>
                    <a:pt x="56" y="93"/>
                    <a:pt x="52" y="90"/>
                    <a:pt x="49" y="86"/>
                  </a:cubicBezTo>
                  <a:cubicBezTo>
                    <a:pt x="91" y="69"/>
                    <a:pt x="91" y="69"/>
                    <a:pt x="91" y="69"/>
                  </a:cubicBezTo>
                  <a:cubicBezTo>
                    <a:pt x="86" y="57"/>
                    <a:pt x="86" y="57"/>
                    <a:pt x="86" y="57"/>
                  </a:cubicBezTo>
                  <a:cubicBezTo>
                    <a:pt x="42" y="75"/>
                    <a:pt x="42" y="75"/>
                    <a:pt x="42" y="75"/>
                  </a:cubicBezTo>
                  <a:cubicBezTo>
                    <a:pt x="42" y="74"/>
                    <a:pt x="41" y="73"/>
                    <a:pt x="41" y="72"/>
                  </a:cubicBezTo>
                  <a:cubicBezTo>
                    <a:pt x="40" y="70"/>
                    <a:pt x="40" y="68"/>
                    <a:pt x="39" y="67"/>
                  </a:cubicBezTo>
                  <a:cubicBezTo>
                    <a:pt x="83" y="49"/>
                    <a:pt x="83" y="49"/>
                    <a:pt x="83" y="49"/>
                  </a:cubicBezTo>
                  <a:cubicBezTo>
                    <a:pt x="78" y="38"/>
                    <a:pt x="78" y="38"/>
                    <a:pt x="78" y="38"/>
                  </a:cubicBezTo>
                  <a:cubicBezTo>
                    <a:pt x="37" y="54"/>
                    <a:pt x="37" y="54"/>
                    <a:pt x="37" y="54"/>
                  </a:cubicBezTo>
                  <a:cubicBezTo>
                    <a:pt x="36" y="49"/>
                    <a:pt x="37" y="45"/>
                    <a:pt x="38" y="41"/>
                  </a:cubicBezTo>
                  <a:cubicBezTo>
                    <a:pt x="41" y="33"/>
                    <a:pt x="47" y="27"/>
                    <a:pt x="55" y="24"/>
                  </a:cubicBezTo>
                  <a:cubicBezTo>
                    <a:pt x="57" y="23"/>
                    <a:pt x="58" y="23"/>
                    <a:pt x="60" y="22"/>
                  </a:cubicBezTo>
                  <a:cubicBezTo>
                    <a:pt x="60" y="22"/>
                    <a:pt x="60" y="22"/>
                    <a:pt x="60" y="22"/>
                  </a:cubicBezTo>
                  <a:cubicBezTo>
                    <a:pt x="62" y="22"/>
                    <a:pt x="63" y="22"/>
                    <a:pt x="65" y="21"/>
                  </a:cubicBezTo>
                  <a:cubicBezTo>
                    <a:pt x="65" y="21"/>
                    <a:pt x="65" y="21"/>
                    <a:pt x="65" y="21"/>
                  </a:cubicBezTo>
                  <a:cubicBezTo>
                    <a:pt x="67" y="21"/>
                    <a:pt x="68" y="21"/>
                    <a:pt x="69" y="21"/>
                  </a:cubicBezTo>
                  <a:cubicBezTo>
                    <a:pt x="69" y="21"/>
                    <a:pt x="70" y="21"/>
                    <a:pt x="70" y="21"/>
                  </a:cubicBezTo>
                  <a:cubicBezTo>
                    <a:pt x="71" y="21"/>
                    <a:pt x="72" y="21"/>
                    <a:pt x="74" y="21"/>
                  </a:cubicBezTo>
                  <a:cubicBezTo>
                    <a:pt x="74" y="21"/>
                    <a:pt x="74" y="21"/>
                    <a:pt x="74" y="21"/>
                  </a:cubicBezTo>
                  <a:cubicBezTo>
                    <a:pt x="74" y="21"/>
                    <a:pt x="75" y="21"/>
                    <a:pt x="75" y="21"/>
                  </a:cubicBezTo>
                  <a:cubicBezTo>
                    <a:pt x="72" y="0"/>
                    <a:pt x="72" y="0"/>
                    <a:pt x="72" y="0"/>
                  </a:cubicBezTo>
                  <a:cubicBezTo>
                    <a:pt x="72" y="0"/>
                    <a:pt x="72" y="0"/>
                    <a:pt x="71" y="0"/>
                  </a:cubicBezTo>
                  <a:cubicBezTo>
                    <a:pt x="72" y="0"/>
                    <a:pt x="72" y="0"/>
                    <a:pt x="72" y="0"/>
                  </a:cubicBezTo>
                  <a:cubicBezTo>
                    <a:pt x="72" y="0"/>
                    <a:pt x="71" y="0"/>
                    <a:pt x="70" y="0"/>
                  </a:cubicBezTo>
                  <a:cubicBezTo>
                    <a:pt x="70" y="0"/>
                    <a:pt x="70" y="0"/>
                    <a:pt x="70" y="0"/>
                  </a:cubicBezTo>
                  <a:cubicBezTo>
                    <a:pt x="70" y="0"/>
                    <a:pt x="70" y="0"/>
                    <a:pt x="70" y="0"/>
                  </a:cubicBezTo>
                  <a:cubicBezTo>
                    <a:pt x="68" y="0"/>
                    <a:pt x="67" y="0"/>
                    <a:pt x="65" y="0"/>
                  </a:cubicBezTo>
                  <a:cubicBezTo>
                    <a:pt x="65" y="0"/>
                    <a:pt x="65" y="0"/>
                    <a:pt x="64" y="0"/>
                  </a:cubicBezTo>
                  <a:cubicBezTo>
                    <a:pt x="63" y="0"/>
                    <a:pt x="61" y="1"/>
                    <a:pt x="59" y="1"/>
                  </a:cubicBezTo>
                  <a:cubicBezTo>
                    <a:pt x="59" y="1"/>
                    <a:pt x="58" y="1"/>
                    <a:pt x="58" y="1"/>
                  </a:cubicBezTo>
                  <a:cubicBezTo>
                    <a:pt x="56" y="1"/>
                    <a:pt x="54" y="2"/>
                    <a:pt x="52" y="2"/>
                  </a:cubicBezTo>
                  <a:cubicBezTo>
                    <a:pt x="52" y="2"/>
                    <a:pt x="52" y="2"/>
                    <a:pt x="52" y="3"/>
                  </a:cubicBezTo>
                  <a:cubicBezTo>
                    <a:pt x="49" y="3"/>
                    <a:pt x="47" y="4"/>
                    <a:pt x="45" y="5"/>
                  </a:cubicBezTo>
                  <a:cubicBezTo>
                    <a:pt x="30" y="11"/>
                    <a:pt x="19" y="22"/>
                    <a:pt x="13" y="37"/>
                  </a:cubicBezTo>
                  <a:cubicBezTo>
                    <a:pt x="11" y="45"/>
                    <a:pt x="10" y="54"/>
                    <a:pt x="11" y="64"/>
                  </a:cubicBezTo>
                  <a:cubicBezTo>
                    <a:pt x="0" y="69"/>
                    <a:pt x="0" y="69"/>
                    <a:pt x="0" y="69"/>
                  </a:cubicBezTo>
                  <a:cubicBezTo>
                    <a:pt x="5" y="80"/>
                    <a:pt x="5" y="80"/>
                    <a:pt x="5" y="80"/>
                  </a:cubicBezTo>
                  <a:cubicBezTo>
                    <a:pt x="14" y="77"/>
                    <a:pt x="14" y="77"/>
                    <a:pt x="14" y="77"/>
                  </a:cubicBezTo>
                  <a:cubicBezTo>
                    <a:pt x="15" y="78"/>
                    <a:pt x="15" y="80"/>
                    <a:pt x="16" y="82"/>
                  </a:cubicBezTo>
                  <a:cubicBezTo>
                    <a:pt x="16" y="83"/>
                    <a:pt x="16" y="84"/>
                    <a:pt x="17" y="85"/>
                  </a:cubicBezTo>
                  <a:cubicBezTo>
                    <a:pt x="8" y="88"/>
                    <a:pt x="8" y="88"/>
                    <a:pt x="8" y="88"/>
                  </a:cubicBezTo>
                  <a:cubicBezTo>
                    <a:pt x="12" y="100"/>
                    <a:pt x="12" y="100"/>
                    <a:pt x="12" y="100"/>
                  </a:cubicBezTo>
                  <a:cubicBezTo>
                    <a:pt x="23" y="96"/>
                    <a:pt x="23" y="96"/>
                    <a:pt x="23" y="96"/>
                  </a:cubicBezTo>
                  <a:cubicBezTo>
                    <a:pt x="28" y="104"/>
                    <a:pt x="34" y="110"/>
                    <a:pt x="41" y="114"/>
                  </a:cubicBezTo>
                  <a:cubicBezTo>
                    <a:pt x="43" y="115"/>
                    <a:pt x="44" y="116"/>
                    <a:pt x="46" y="116"/>
                  </a:cubicBezTo>
                  <a:cubicBezTo>
                    <a:pt x="46" y="116"/>
                    <a:pt x="46" y="117"/>
                    <a:pt x="47" y="117"/>
                  </a:cubicBezTo>
                  <a:cubicBezTo>
                    <a:pt x="48" y="117"/>
                    <a:pt x="50" y="118"/>
                    <a:pt x="52" y="119"/>
                  </a:cubicBezTo>
                  <a:cubicBezTo>
                    <a:pt x="52" y="119"/>
                    <a:pt x="52" y="119"/>
                    <a:pt x="53" y="119"/>
                  </a:cubicBezTo>
                  <a:cubicBezTo>
                    <a:pt x="54" y="119"/>
                    <a:pt x="56" y="120"/>
                    <a:pt x="58" y="120"/>
                  </a:cubicBezTo>
                  <a:cubicBezTo>
                    <a:pt x="58" y="120"/>
                    <a:pt x="58" y="120"/>
                    <a:pt x="59" y="120"/>
                  </a:cubicBezTo>
                  <a:cubicBezTo>
                    <a:pt x="60" y="121"/>
                    <a:pt x="62" y="121"/>
                    <a:pt x="64" y="121"/>
                  </a:cubicBezTo>
                  <a:cubicBezTo>
                    <a:pt x="64" y="121"/>
                    <a:pt x="64" y="121"/>
                    <a:pt x="65" y="121"/>
                  </a:cubicBezTo>
                  <a:cubicBezTo>
                    <a:pt x="66" y="121"/>
                    <a:pt x="68" y="121"/>
                    <a:pt x="69" y="121"/>
                  </a:cubicBezTo>
                  <a:cubicBezTo>
                    <a:pt x="70" y="121"/>
                    <a:pt x="71" y="121"/>
                    <a:pt x="71" y="121"/>
                  </a:cubicBezTo>
                  <a:cubicBezTo>
                    <a:pt x="73" y="121"/>
                    <a:pt x="74" y="121"/>
                    <a:pt x="75" y="120"/>
                  </a:cubicBezTo>
                  <a:cubicBezTo>
                    <a:pt x="76" y="120"/>
                    <a:pt x="77" y="120"/>
                    <a:pt x="77" y="120"/>
                  </a:cubicBezTo>
                  <a:cubicBezTo>
                    <a:pt x="79" y="120"/>
                    <a:pt x="80" y="119"/>
                    <a:pt x="81" y="119"/>
                  </a:cubicBezTo>
                  <a:cubicBezTo>
                    <a:pt x="82" y="119"/>
                    <a:pt x="83" y="119"/>
                    <a:pt x="83" y="119"/>
                  </a:cubicBezTo>
                  <a:cubicBezTo>
                    <a:pt x="85" y="118"/>
                    <a:pt x="87" y="117"/>
                    <a:pt x="89" y="117"/>
                  </a:cubicBezTo>
                  <a:cubicBezTo>
                    <a:pt x="100" y="112"/>
                    <a:pt x="108" y="106"/>
                    <a:pt x="113" y="100"/>
                  </a:cubicBezTo>
                  <a:lnTo>
                    <a:pt x="101"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17" name="Group 316"/>
          <p:cNvGrpSpPr/>
          <p:nvPr/>
        </p:nvGrpSpPr>
        <p:grpSpPr>
          <a:xfrm>
            <a:off x="368016" y="3839860"/>
            <a:ext cx="432412" cy="463054"/>
            <a:chOff x="368016" y="3839860"/>
            <a:chExt cx="432412" cy="463054"/>
          </a:xfrm>
        </p:grpSpPr>
        <p:sp>
          <p:nvSpPr>
            <p:cNvPr id="318" name="Freeform 9"/>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19" name="Freeform 6"/>
            <p:cNvSpPr>
              <a:spLocks noEditPoints="1"/>
            </p:cNvSpPr>
            <p:nvPr/>
          </p:nvSpPr>
          <p:spPr bwMode="auto">
            <a:xfrm>
              <a:off x="368016" y="3839860"/>
              <a:ext cx="432412" cy="433897"/>
            </a:xfrm>
            <a:custGeom>
              <a:avLst/>
              <a:gdLst>
                <a:gd name="T0" fmla="*/ 186 w 371"/>
                <a:gd name="T1" fmla="*/ 372 h 372"/>
                <a:gd name="T2" fmla="*/ 309 w 371"/>
                <a:gd name="T3" fmla="*/ 287 h 372"/>
                <a:gd name="T4" fmla="*/ 282 w 371"/>
                <a:gd name="T5" fmla="*/ 308 h 372"/>
                <a:gd name="T6" fmla="*/ 268 w 371"/>
                <a:gd name="T7" fmla="*/ 286 h 372"/>
                <a:gd name="T8" fmla="*/ 276 w 371"/>
                <a:gd name="T9" fmla="*/ 233 h 372"/>
                <a:gd name="T10" fmla="*/ 237 w 371"/>
                <a:gd name="T11" fmla="*/ 226 h 372"/>
                <a:gd name="T12" fmla="*/ 212 w 371"/>
                <a:gd name="T13" fmla="*/ 178 h 372"/>
                <a:gd name="T14" fmla="*/ 235 w 371"/>
                <a:gd name="T15" fmla="*/ 140 h 372"/>
                <a:gd name="T16" fmla="*/ 234 w 371"/>
                <a:gd name="T17" fmla="*/ 122 h 372"/>
                <a:gd name="T18" fmla="*/ 240 w 371"/>
                <a:gd name="T19" fmla="*/ 100 h 372"/>
                <a:gd name="T20" fmla="*/ 230 w 371"/>
                <a:gd name="T21" fmla="*/ 86 h 372"/>
                <a:gd name="T22" fmla="*/ 253 w 371"/>
                <a:gd name="T23" fmla="*/ 91 h 372"/>
                <a:gd name="T24" fmla="*/ 252 w 371"/>
                <a:gd name="T25" fmla="*/ 61 h 372"/>
                <a:gd name="T26" fmla="*/ 266 w 371"/>
                <a:gd name="T27" fmla="*/ 45 h 372"/>
                <a:gd name="T28" fmla="*/ 126 w 371"/>
                <a:gd name="T29" fmla="*/ 39 h 372"/>
                <a:gd name="T30" fmla="*/ 146 w 371"/>
                <a:gd name="T31" fmla="*/ 39 h 372"/>
                <a:gd name="T32" fmla="*/ 172 w 371"/>
                <a:gd name="T33" fmla="*/ 29 h 372"/>
                <a:gd name="T34" fmla="*/ 207 w 371"/>
                <a:gd name="T35" fmla="*/ 32 h 372"/>
                <a:gd name="T36" fmla="*/ 213 w 371"/>
                <a:gd name="T37" fmla="*/ 41 h 372"/>
                <a:gd name="T38" fmla="*/ 170 w 371"/>
                <a:gd name="T39" fmla="*/ 76 h 372"/>
                <a:gd name="T40" fmla="*/ 164 w 371"/>
                <a:gd name="T41" fmla="*/ 41 h 372"/>
                <a:gd name="T42" fmla="*/ 140 w 371"/>
                <a:gd name="T43" fmla="*/ 72 h 372"/>
                <a:gd name="T44" fmla="*/ 134 w 371"/>
                <a:gd name="T45" fmla="*/ 105 h 372"/>
                <a:gd name="T46" fmla="*/ 100 w 371"/>
                <a:gd name="T47" fmla="*/ 112 h 372"/>
                <a:gd name="T48" fmla="*/ 75 w 371"/>
                <a:gd name="T49" fmla="*/ 134 h 372"/>
                <a:gd name="T50" fmla="*/ 62 w 371"/>
                <a:gd name="T51" fmla="*/ 163 h 372"/>
                <a:gd name="T52" fmla="*/ 52 w 371"/>
                <a:gd name="T53" fmla="*/ 152 h 372"/>
                <a:gd name="T54" fmla="*/ 29 w 371"/>
                <a:gd name="T55" fmla="*/ 175 h 372"/>
                <a:gd name="T56" fmla="*/ 53 w 371"/>
                <a:gd name="T57" fmla="*/ 166 h 372"/>
                <a:gd name="T58" fmla="*/ 86 w 371"/>
                <a:gd name="T59" fmla="*/ 180 h 372"/>
                <a:gd name="T60" fmla="*/ 101 w 371"/>
                <a:gd name="T61" fmla="*/ 208 h 372"/>
                <a:gd name="T62" fmla="*/ 140 w 371"/>
                <a:gd name="T63" fmla="*/ 242 h 372"/>
                <a:gd name="T64" fmla="*/ 158 w 371"/>
                <a:gd name="T65" fmla="*/ 282 h 372"/>
                <a:gd name="T66" fmla="*/ 144 w 371"/>
                <a:gd name="T67" fmla="*/ 325 h 372"/>
                <a:gd name="T68" fmla="*/ 165 w 371"/>
                <a:gd name="T69" fmla="*/ 343 h 372"/>
                <a:gd name="T70" fmla="*/ 94 w 371"/>
                <a:gd name="T71" fmla="*/ 290 h 372"/>
                <a:gd name="T72" fmla="*/ 52 w 371"/>
                <a:gd name="T73" fmla="*/ 216 h 372"/>
                <a:gd name="T74" fmla="*/ 27 w 371"/>
                <a:gd name="T75" fmla="*/ 190 h 372"/>
                <a:gd name="T76" fmla="*/ 52 w 371"/>
                <a:gd name="T77" fmla="*/ 184 h 372"/>
                <a:gd name="T78" fmla="*/ 43 w 371"/>
                <a:gd name="T79" fmla="*/ 173 h 372"/>
                <a:gd name="T80" fmla="*/ 50 w 371"/>
                <a:gd name="T81" fmla="*/ 207 h 372"/>
                <a:gd name="T82" fmla="*/ 80 w 371"/>
                <a:gd name="T83" fmla="*/ 205 h 372"/>
                <a:gd name="T84" fmla="*/ 298 w 371"/>
                <a:gd name="T85" fmla="*/ 145 h 372"/>
                <a:gd name="T86" fmla="*/ 316 w 371"/>
                <a:gd name="T87" fmla="*/ 133 h 372"/>
                <a:gd name="T88" fmla="*/ 291 w 371"/>
                <a:gd name="T89" fmla="*/ 124 h 372"/>
                <a:gd name="T90" fmla="*/ 258 w 371"/>
                <a:gd name="T91" fmla="*/ 122 h 372"/>
                <a:gd name="T92" fmla="*/ 284 w 371"/>
                <a:gd name="T93" fmla="*/ 124 h 372"/>
                <a:gd name="T94" fmla="*/ 269 w 371"/>
                <a:gd name="T95" fmla="*/ 116 h 372"/>
                <a:gd name="T96" fmla="*/ 115 w 371"/>
                <a:gd name="T97" fmla="*/ 64 h 372"/>
                <a:gd name="T98" fmla="*/ 340 w 371"/>
                <a:gd name="T99" fmla="*/ 232 h 372"/>
                <a:gd name="T100" fmla="*/ 306 w 371"/>
                <a:gd name="T101" fmla="*/ 114 h 372"/>
                <a:gd name="T102" fmla="*/ 271 w 371"/>
                <a:gd name="T103" fmla="*/ 85 h 372"/>
                <a:gd name="T104" fmla="*/ 118 w 371"/>
                <a:gd name="T105" fmla="*/ 100 h 372"/>
                <a:gd name="T106" fmla="*/ 130 w 371"/>
                <a:gd name="T107" fmla="*/ 65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1" h="372">
                  <a:moveTo>
                    <a:pt x="186" y="372"/>
                  </a:moveTo>
                  <a:cubicBezTo>
                    <a:pt x="83" y="371"/>
                    <a:pt x="0" y="288"/>
                    <a:pt x="0" y="186"/>
                  </a:cubicBezTo>
                  <a:cubicBezTo>
                    <a:pt x="0" y="84"/>
                    <a:pt x="84" y="0"/>
                    <a:pt x="186" y="1"/>
                  </a:cubicBezTo>
                  <a:cubicBezTo>
                    <a:pt x="288" y="1"/>
                    <a:pt x="371" y="84"/>
                    <a:pt x="371" y="186"/>
                  </a:cubicBezTo>
                  <a:cubicBezTo>
                    <a:pt x="371" y="288"/>
                    <a:pt x="288" y="372"/>
                    <a:pt x="186" y="372"/>
                  </a:cubicBezTo>
                  <a:close/>
                  <a:moveTo>
                    <a:pt x="162" y="347"/>
                  </a:moveTo>
                  <a:cubicBezTo>
                    <a:pt x="178" y="349"/>
                    <a:pt x="192" y="349"/>
                    <a:pt x="207" y="347"/>
                  </a:cubicBezTo>
                  <a:cubicBezTo>
                    <a:pt x="243" y="342"/>
                    <a:pt x="274" y="327"/>
                    <a:pt x="300" y="301"/>
                  </a:cubicBezTo>
                  <a:cubicBezTo>
                    <a:pt x="300" y="301"/>
                    <a:pt x="301" y="300"/>
                    <a:pt x="301" y="299"/>
                  </a:cubicBezTo>
                  <a:cubicBezTo>
                    <a:pt x="302" y="294"/>
                    <a:pt x="305" y="291"/>
                    <a:pt x="309" y="287"/>
                  </a:cubicBezTo>
                  <a:cubicBezTo>
                    <a:pt x="310" y="285"/>
                    <a:pt x="312" y="283"/>
                    <a:pt x="313" y="281"/>
                  </a:cubicBezTo>
                  <a:cubicBezTo>
                    <a:pt x="312" y="281"/>
                    <a:pt x="311" y="281"/>
                    <a:pt x="311" y="282"/>
                  </a:cubicBezTo>
                  <a:cubicBezTo>
                    <a:pt x="306" y="285"/>
                    <a:pt x="302" y="289"/>
                    <a:pt x="298" y="294"/>
                  </a:cubicBezTo>
                  <a:cubicBezTo>
                    <a:pt x="296" y="298"/>
                    <a:pt x="291" y="300"/>
                    <a:pt x="288" y="303"/>
                  </a:cubicBezTo>
                  <a:cubicBezTo>
                    <a:pt x="286" y="305"/>
                    <a:pt x="284" y="307"/>
                    <a:pt x="282" y="308"/>
                  </a:cubicBezTo>
                  <a:cubicBezTo>
                    <a:pt x="276" y="313"/>
                    <a:pt x="268" y="317"/>
                    <a:pt x="260" y="318"/>
                  </a:cubicBezTo>
                  <a:cubicBezTo>
                    <a:pt x="259" y="318"/>
                    <a:pt x="257" y="318"/>
                    <a:pt x="256" y="318"/>
                  </a:cubicBezTo>
                  <a:cubicBezTo>
                    <a:pt x="256" y="317"/>
                    <a:pt x="256" y="316"/>
                    <a:pt x="257" y="314"/>
                  </a:cubicBezTo>
                  <a:cubicBezTo>
                    <a:pt x="257" y="314"/>
                    <a:pt x="257" y="314"/>
                    <a:pt x="257" y="313"/>
                  </a:cubicBezTo>
                  <a:cubicBezTo>
                    <a:pt x="264" y="305"/>
                    <a:pt x="264" y="295"/>
                    <a:pt x="268" y="286"/>
                  </a:cubicBezTo>
                  <a:cubicBezTo>
                    <a:pt x="268" y="286"/>
                    <a:pt x="268" y="285"/>
                    <a:pt x="268" y="285"/>
                  </a:cubicBezTo>
                  <a:cubicBezTo>
                    <a:pt x="266" y="280"/>
                    <a:pt x="268" y="277"/>
                    <a:pt x="271" y="274"/>
                  </a:cubicBezTo>
                  <a:cubicBezTo>
                    <a:pt x="273" y="272"/>
                    <a:pt x="275" y="270"/>
                    <a:pt x="276" y="267"/>
                  </a:cubicBezTo>
                  <a:cubicBezTo>
                    <a:pt x="278" y="260"/>
                    <a:pt x="280" y="253"/>
                    <a:pt x="276" y="246"/>
                  </a:cubicBezTo>
                  <a:cubicBezTo>
                    <a:pt x="273" y="241"/>
                    <a:pt x="273" y="237"/>
                    <a:pt x="276" y="233"/>
                  </a:cubicBezTo>
                  <a:cubicBezTo>
                    <a:pt x="278" y="229"/>
                    <a:pt x="276" y="226"/>
                    <a:pt x="272" y="227"/>
                  </a:cubicBezTo>
                  <a:cubicBezTo>
                    <a:pt x="270" y="227"/>
                    <a:pt x="268" y="226"/>
                    <a:pt x="268" y="224"/>
                  </a:cubicBezTo>
                  <a:cubicBezTo>
                    <a:pt x="267" y="223"/>
                    <a:pt x="266" y="222"/>
                    <a:pt x="265" y="222"/>
                  </a:cubicBezTo>
                  <a:cubicBezTo>
                    <a:pt x="261" y="223"/>
                    <a:pt x="258" y="224"/>
                    <a:pt x="255" y="224"/>
                  </a:cubicBezTo>
                  <a:cubicBezTo>
                    <a:pt x="249" y="225"/>
                    <a:pt x="243" y="225"/>
                    <a:pt x="237" y="226"/>
                  </a:cubicBezTo>
                  <a:cubicBezTo>
                    <a:pt x="236" y="226"/>
                    <a:pt x="235" y="226"/>
                    <a:pt x="235" y="226"/>
                  </a:cubicBezTo>
                  <a:cubicBezTo>
                    <a:pt x="229" y="222"/>
                    <a:pt x="222" y="218"/>
                    <a:pt x="218" y="212"/>
                  </a:cubicBezTo>
                  <a:cubicBezTo>
                    <a:pt x="215" y="208"/>
                    <a:pt x="211" y="204"/>
                    <a:pt x="210" y="198"/>
                  </a:cubicBezTo>
                  <a:cubicBezTo>
                    <a:pt x="210" y="196"/>
                    <a:pt x="209" y="193"/>
                    <a:pt x="211" y="191"/>
                  </a:cubicBezTo>
                  <a:cubicBezTo>
                    <a:pt x="214" y="187"/>
                    <a:pt x="213" y="183"/>
                    <a:pt x="212" y="178"/>
                  </a:cubicBezTo>
                  <a:cubicBezTo>
                    <a:pt x="211" y="176"/>
                    <a:pt x="211" y="174"/>
                    <a:pt x="212" y="173"/>
                  </a:cubicBezTo>
                  <a:cubicBezTo>
                    <a:pt x="215" y="167"/>
                    <a:pt x="217" y="162"/>
                    <a:pt x="220" y="157"/>
                  </a:cubicBezTo>
                  <a:cubicBezTo>
                    <a:pt x="221" y="156"/>
                    <a:pt x="223" y="154"/>
                    <a:pt x="224" y="153"/>
                  </a:cubicBezTo>
                  <a:cubicBezTo>
                    <a:pt x="228" y="151"/>
                    <a:pt x="232" y="149"/>
                    <a:pt x="232" y="144"/>
                  </a:cubicBezTo>
                  <a:cubicBezTo>
                    <a:pt x="233" y="142"/>
                    <a:pt x="234" y="141"/>
                    <a:pt x="235" y="140"/>
                  </a:cubicBezTo>
                  <a:cubicBezTo>
                    <a:pt x="237" y="138"/>
                    <a:pt x="240" y="136"/>
                    <a:pt x="242" y="134"/>
                  </a:cubicBezTo>
                  <a:cubicBezTo>
                    <a:pt x="242" y="134"/>
                    <a:pt x="241" y="133"/>
                    <a:pt x="241" y="133"/>
                  </a:cubicBezTo>
                  <a:cubicBezTo>
                    <a:pt x="240" y="133"/>
                    <a:pt x="240" y="133"/>
                    <a:pt x="239" y="133"/>
                  </a:cubicBezTo>
                  <a:cubicBezTo>
                    <a:pt x="238" y="133"/>
                    <a:pt x="236" y="133"/>
                    <a:pt x="236" y="132"/>
                  </a:cubicBezTo>
                  <a:cubicBezTo>
                    <a:pt x="235" y="129"/>
                    <a:pt x="232" y="126"/>
                    <a:pt x="234" y="122"/>
                  </a:cubicBezTo>
                  <a:cubicBezTo>
                    <a:pt x="234" y="121"/>
                    <a:pt x="234" y="119"/>
                    <a:pt x="234" y="117"/>
                  </a:cubicBezTo>
                  <a:cubicBezTo>
                    <a:pt x="233" y="112"/>
                    <a:pt x="235" y="110"/>
                    <a:pt x="240" y="111"/>
                  </a:cubicBezTo>
                  <a:cubicBezTo>
                    <a:pt x="243" y="111"/>
                    <a:pt x="245" y="111"/>
                    <a:pt x="247" y="111"/>
                  </a:cubicBezTo>
                  <a:cubicBezTo>
                    <a:pt x="248" y="108"/>
                    <a:pt x="247" y="106"/>
                    <a:pt x="244" y="106"/>
                  </a:cubicBezTo>
                  <a:cubicBezTo>
                    <a:pt x="240" y="105"/>
                    <a:pt x="240" y="103"/>
                    <a:pt x="240" y="100"/>
                  </a:cubicBezTo>
                  <a:cubicBezTo>
                    <a:pt x="235" y="99"/>
                    <a:pt x="238" y="96"/>
                    <a:pt x="239" y="94"/>
                  </a:cubicBezTo>
                  <a:cubicBezTo>
                    <a:pt x="236" y="95"/>
                    <a:pt x="234" y="96"/>
                    <a:pt x="231" y="96"/>
                  </a:cubicBezTo>
                  <a:cubicBezTo>
                    <a:pt x="231" y="96"/>
                    <a:pt x="229" y="95"/>
                    <a:pt x="229" y="94"/>
                  </a:cubicBezTo>
                  <a:cubicBezTo>
                    <a:pt x="228" y="92"/>
                    <a:pt x="228" y="91"/>
                    <a:pt x="228" y="89"/>
                  </a:cubicBezTo>
                  <a:cubicBezTo>
                    <a:pt x="228" y="88"/>
                    <a:pt x="229" y="86"/>
                    <a:pt x="230" y="86"/>
                  </a:cubicBezTo>
                  <a:cubicBezTo>
                    <a:pt x="234" y="85"/>
                    <a:pt x="234" y="82"/>
                    <a:pt x="235" y="78"/>
                  </a:cubicBezTo>
                  <a:cubicBezTo>
                    <a:pt x="235" y="77"/>
                    <a:pt x="238" y="76"/>
                    <a:pt x="238" y="76"/>
                  </a:cubicBezTo>
                  <a:cubicBezTo>
                    <a:pt x="240" y="78"/>
                    <a:pt x="242" y="79"/>
                    <a:pt x="244" y="81"/>
                  </a:cubicBezTo>
                  <a:cubicBezTo>
                    <a:pt x="245" y="82"/>
                    <a:pt x="246" y="84"/>
                    <a:pt x="247" y="86"/>
                  </a:cubicBezTo>
                  <a:cubicBezTo>
                    <a:pt x="249" y="88"/>
                    <a:pt x="251" y="89"/>
                    <a:pt x="253" y="91"/>
                  </a:cubicBezTo>
                  <a:cubicBezTo>
                    <a:pt x="255" y="90"/>
                    <a:pt x="257" y="89"/>
                    <a:pt x="259" y="87"/>
                  </a:cubicBezTo>
                  <a:cubicBezTo>
                    <a:pt x="258" y="85"/>
                    <a:pt x="258" y="84"/>
                    <a:pt x="257" y="82"/>
                  </a:cubicBezTo>
                  <a:cubicBezTo>
                    <a:pt x="255" y="81"/>
                    <a:pt x="249" y="75"/>
                    <a:pt x="248" y="72"/>
                  </a:cubicBezTo>
                  <a:cubicBezTo>
                    <a:pt x="248" y="71"/>
                    <a:pt x="248" y="70"/>
                    <a:pt x="249" y="70"/>
                  </a:cubicBezTo>
                  <a:cubicBezTo>
                    <a:pt x="252" y="67"/>
                    <a:pt x="252" y="64"/>
                    <a:pt x="252" y="61"/>
                  </a:cubicBezTo>
                  <a:cubicBezTo>
                    <a:pt x="253" y="54"/>
                    <a:pt x="258" y="51"/>
                    <a:pt x="264" y="53"/>
                  </a:cubicBezTo>
                  <a:cubicBezTo>
                    <a:pt x="269" y="55"/>
                    <a:pt x="275" y="56"/>
                    <a:pt x="281" y="57"/>
                  </a:cubicBezTo>
                  <a:cubicBezTo>
                    <a:pt x="281" y="57"/>
                    <a:pt x="281" y="56"/>
                    <a:pt x="281" y="56"/>
                  </a:cubicBezTo>
                  <a:cubicBezTo>
                    <a:pt x="280" y="55"/>
                    <a:pt x="278" y="55"/>
                    <a:pt x="277" y="54"/>
                  </a:cubicBezTo>
                  <a:cubicBezTo>
                    <a:pt x="273" y="51"/>
                    <a:pt x="270" y="48"/>
                    <a:pt x="266" y="45"/>
                  </a:cubicBezTo>
                  <a:cubicBezTo>
                    <a:pt x="228" y="24"/>
                    <a:pt x="188" y="19"/>
                    <a:pt x="146" y="29"/>
                  </a:cubicBezTo>
                  <a:cubicBezTo>
                    <a:pt x="131" y="33"/>
                    <a:pt x="117" y="38"/>
                    <a:pt x="104" y="46"/>
                  </a:cubicBezTo>
                  <a:cubicBezTo>
                    <a:pt x="105" y="47"/>
                    <a:pt x="106" y="48"/>
                    <a:pt x="107" y="48"/>
                  </a:cubicBezTo>
                  <a:cubicBezTo>
                    <a:pt x="109" y="47"/>
                    <a:pt x="111" y="45"/>
                    <a:pt x="112" y="44"/>
                  </a:cubicBezTo>
                  <a:cubicBezTo>
                    <a:pt x="117" y="42"/>
                    <a:pt x="122" y="40"/>
                    <a:pt x="126" y="39"/>
                  </a:cubicBezTo>
                  <a:cubicBezTo>
                    <a:pt x="130" y="38"/>
                    <a:pt x="133" y="38"/>
                    <a:pt x="137" y="37"/>
                  </a:cubicBezTo>
                  <a:cubicBezTo>
                    <a:pt x="138" y="37"/>
                    <a:pt x="140" y="38"/>
                    <a:pt x="141" y="39"/>
                  </a:cubicBezTo>
                  <a:cubicBezTo>
                    <a:pt x="142" y="38"/>
                    <a:pt x="142" y="38"/>
                    <a:pt x="143" y="37"/>
                  </a:cubicBezTo>
                  <a:cubicBezTo>
                    <a:pt x="144" y="37"/>
                    <a:pt x="145" y="37"/>
                    <a:pt x="146" y="36"/>
                  </a:cubicBezTo>
                  <a:cubicBezTo>
                    <a:pt x="146" y="37"/>
                    <a:pt x="146" y="38"/>
                    <a:pt x="146" y="39"/>
                  </a:cubicBezTo>
                  <a:cubicBezTo>
                    <a:pt x="146" y="40"/>
                    <a:pt x="146" y="40"/>
                    <a:pt x="146" y="40"/>
                  </a:cubicBezTo>
                  <a:cubicBezTo>
                    <a:pt x="148" y="39"/>
                    <a:pt x="150" y="37"/>
                    <a:pt x="152" y="35"/>
                  </a:cubicBezTo>
                  <a:cubicBezTo>
                    <a:pt x="154" y="34"/>
                    <a:pt x="156" y="33"/>
                    <a:pt x="157" y="36"/>
                  </a:cubicBezTo>
                  <a:cubicBezTo>
                    <a:pt x="160" y="33"/>
                    <a:pt x="164" y="30"/>
                    <a:pt x="168" y="28"/>
                  </a:cubicBezTo>
                  <a:cubicBezTo>
                    <a:pt x="169" y="28"/>
                    <a:pt x="171" y="28"/>
                    <a:pt x="172" y="29"/>
                  </a:cubicBezTo>
                  <a:cubicBezTo>
                    <a:pt x="175" y="30"/>
                    <a:pt x="176" y="32"/>
                    <a:pt x="178" y="33"/>
                  </a:cubicBezTo>
                  <a:cubicBezTo>
                    <a:pt x="179" y="34"/>
                    <a:pt x="181" y="34"/>
                    <a:pt x="183" y="33"/>
                  </a:cubicBezTo>
                  <a:cubicBezTo>
                    <a:pt x="185" y="33"/>
                    <a:pt x="187" y="31"/>
                    <a:pt x="189" y="31"/>
                  </a:cubicBezTo>
                  <a:cubicBezTo>
                    <a:pt x="193" y="31"/>
                    <a:pt x="198" y="31"/>
                    <a:pt x="202" y="31"/>
                  </a:cubicBezTo>
                  <a:cubicBezTo>
                    <a:pt x="204" y="31"/>
                    <a:pt x="206" y="31"/>
                    <a:pt x="207" y="32"/>
                  </a:cubicBezTo>
                  <a:cubicBezTo>
                    <a:pt x="208" y="35"/>
                    <a:pt x="211" y="36"/>
                    <a:pt x="213" y="36"/>
                  </a:cubicBezTo>
                  <a:cubicBezTo>
                    <a:pt x="214" y="36"/>
                    <a:pt x="215" y="38"/>
                    <a:pt x="216" y="38"/>
                  </a:cubicBezTo>
                  <a:cubicBezTo>
                    <a:pt x="215" y="39"/>
                    <a:pt x="214" y="40"/>
                    <a:pt x="213" y="41"/>
                  </a:cubicBezTo>
                  <a:cubicBezTo>
                    <a:pt x="213" y="41"/>
                    <a:pt x="213" y="41"/>
                    <a:pt x="212" y="41"/>
                  </a:cubicBezTo>
                  <a:cubicBezTo>
                    <a:pt x="213" y="41"/>
                    <a:pt x="213" y="41"/>
                    <a:pt x="213" y="41"/>
                  </a:cubicBezTo>
                  <a:cubicBezTo>
                    <a:pt x="213" y="45"/>
                    <a:pt x="212" y="48"/>
                    <a:pt x="212" y="52"/>
                  </a:cubicBezTo>
                  <a:cubicBezTo>
                    <a:pt x="212" y="57"/>
                    <a:pt x="208" y="57"/>
                    <a:pt x="205" y="59"/>
                  </a:cubicBezTo>
                  <a:cubicBezTo>
                    <a:pt x="200" y="61"/>
                    <a:pt x="194" y="62"/>
                    <a:pt x="189" y="64"/>
                  </a:cubicBezTo>
                  <a:cubicBezTo>
                    <a:pt x="184" y="66"/>
                    <a:pt x="180" y="68"/>
                    <a:pt x="177" y="72"/>
                  </a:cubicBezTo>
                  <a:cubicBezTo>
                    <a:pt x="175" y="75"/>
                    <a:pt x="172" y="77"/>
                    <a:pt x="170" y="76"/>
                  </a:cubicBezTo>
                  <a:cubicBezTo>
                    <a:pt x="167" y="74"/>
                    <a:pt x="163" y="73"/>
                    <a:pt x="163" y="69"/>
                  </a:cubicBezTo>
                  <a:cubicBezTo>
                    <a:pt x="163" y="67"/>
                    <a:pt x="164" y="65"/>
                    <a:pt x="164" y="63"/>
                  </a:cubicBezTo>
                  <a:cubicBezTo>
                    <a:pt x="163" y="58"/>
                    <a:pt x="166" y="56"/>
                    <a:pt x="170" y="55"/>
                  </a:cubicBezTo>
                  <a:cubicBezTo>
                    <a:pt x="170" y="52"/>
                    <a:pt x="170" y="50"/>
                    <a:pt x="170" y="47"/>
                  </a:cubicBezTo>
                  <a:cubicBezTo>
                    <a:pt x="168" y="45"/>
                    <a:pt x="162" y="48"/>
                    <a:pt x="164" y="41"/>
                  </a:cubicBezTo>
                  <a:cubicBezTo>
                    <a:pt x="159" y="43"/>
                    <a:pt x="155" y="45"/>
                    <a:pt x="151" y="47"/>
                  </a:cubicBezTo>
                  <a:cubicBezTo>
                    <a:pt x="153" y="50"/>
                    <a:pt x="157" y="52"/>
                    <a:pt x="153" y="56"/>
                  </a:cubicBezTo>
                  <a:cubicBezTo>
                    <a:pt x="157" y="61"/>
                    <a:pt x="157" y="61"/>
                    <a:pt x="152" y="63"/>
                  </a:cubicBezTo>
                  <a:cubicBezTo>
                    <a:pt x="148" y="65"/>
                    <a:pt x="145" y="66"/>
                    <a:pt x="142" y="68"/>
                  </a:cubicBezTo>
                  <a:cubicBezTo>
                    <a:pt x="141" y="69"/>
                    <a:pt x="140" y="70"/>
                    <a:pt x="140" y="72"/>
                  </a:cubicBezTo>
                  <a:cubicBezTo>
                    <a:pt x="140" y="76"/>
                    <a:pt x="139" y="81"/>
                    <a:pt x="139" y="85"/>
                  </a:cubicBezTo>
                  <a:cubicBezTo>
                    <a:pt x="140" y="86"/>
                    <a:pt x="142" y="87"/>
                    <a:pt x="142" y="88"/>
                  </a:cubicBezTo>
                  <a:cubicBezTo>
                    <a:pt x="142" y="90"/>
                    <a:pt x="141" y="92"/>
                    <a:pt x="140" y="95"/>
                  </a:cubicBezTo>
                  <a:cubicBezTo>
                    <a:pt x="140" y="95"/>
                    <a:pt x="140" y="96"/>
                    <a:pt x="140" y="97"/>
                  </a:cubicBezTo>
                  <a:cubicBezTo>
                    <a:pt x="142" y="102"/>
                    <a:pt x="140" y="105"/>
                    <a:pt x="134" y="105"/>
                  </a:cubicBezTo>
                  <a:cubicBezTo>
                    <a:pt x="131" y="104"/>
                    <a:pt x="128" y="103"/>
                    <a:pt x="125" y="102"/>
                  </a:cubicBezTo>
                  <a:cubicBezTo>
                    <a:pt x="124" y="104"/>
                    <a:pt x="124" y="107"/>
                    <a:pt x="122" y="107"/>
                  </a:cubicBezTo>
                  <a:cubicBezTo>
                    <a:pt x="118" y="109"/>
                    <a:pt x="114" y="111"/>
                    <a:pt x="110" y="112"/>
                  </a:cubicBezTo>
                  <a:cubicBezTo>
                    <a:pt x="107" y="113"/>
                    <a:pt x="106" y="113"/>
                    <a:pt x="105" y="110"/>
                  </a:cubicBezTo>
                  <a:cubicBezTo>
                    <a:pt x="103" y="111"/>
                    <a:pt x="101" y="112"/>
                    <a:pt x="100" y="112"/>
                  </a:cubicBezTo>
                  <a:cubicBezTo>
                    <a:pt x="99" y="113"/>
                    <a:pt x="98" y="114"/>
                    <a:pt x="98" y="115"/>
                  </a:cubicBezTo>
                  <a:cubicBezTo>
                    <a:pt x="97" y="117"/>
                    <a:pt x="95" y="119"/>
                    <a:pt x="92" y="119"/>
                  </a:cubicBezTo>
                  <a:cubicBezTo>
                    <a:pt x="91" y="119"/>
                    <a:pt x="89" y="119"/>
                    <a:pt x="88" y="120"/>
                  </a:cubicBezTo>
                  <a:cubicBezTo>
                    <a:pt x="85" y="125"/>
                    <a:pt x="78" y="126"/>
                    <a:pt x="77" y="132"/>
                  </a:cubicBezTo>
                  <a:cubicBezTo>
                    <a:pt x="77" y="133"/>
                    <a:pt x="76" y="134"/>
                    <a:pt x="75" y="134"/>
                  </a:cubicBezTo>
                  <a:cubicBezTo>
                    <a:pt x="72" y="136"/>
                    <a:pt x="69" y="138"/>
                    <a:pt x="66" y="140"/>
                  </a:cubicBezTo>
                  <a:cubicBezTo>
                    <a:pt x="64" y="142"/>
                    <a:pt x="62" y="145"/>
                    <a:pt x="60" y="148"/>
                  </a:cubicBezTo>
                  <a:cubicBezTo>
                    <a:pt x="59" y="151"/>
                    <a:pt x="59" y="154"/>
                    <a:pt x="59" y="158"/>
                  </a:cubicBezTo>
                  <a:cubicBezTo>
                    <a:pt x="59" y="158"/>
                    <a:pt x="60" y="158"/>
                    <a:pt x="61" y="158"/>
                  </a:cubicBezTo>
                  <a:cubicBezTo>
                    <a:pt x="61" y="160"/>
                    <a:pt x="62" y="161"/>
                    <a:pt x="62" y="163"/>
                  </a:cubicBezTo>
                  <a:cubicBezTo>
                    <a:pt x="62" y="164"/>
                    <a:pt x="61" y="165"/>
                    <a:pt x="60" y="165"/>
                  </a:cubicBezTo>
                  <a:cubicBezTo>
                    <a:pt x="59" y="164"/>
                    <a:pt x="58" y="164"/>
                    <a:pt x="57" y="163"/>
                  </a:cubicBezTo>
                  <a:cubicBezTo>
                    <a:pt x="56" y="163"/>
                    <a:pt x="56" y="162"/>
                    <a:pt x="55" y="162"/>
                  </a:cubicBezTo>
                  <a:cubicBezTo>
                    <a:pt x="51" y="163"/>
                    <a:pt x="51" y="160"/>
                    <a:pt x="51" y="157"/>
                  </a:cubicBezTo>
                  <a:cubicBezTo>
                    <a:pt x="52" y="155"/>
                    <a:pt x="51" y="154"/>
                    <a:pt x="52" y="152"/>
                  </a:cubicBezTo>
                  <a:cubicBezTo>
                    <a:pt x="52" y="149"/>
                    <a:pt x="51" y="148"/>
                    <a:pt x="47" y="148"/>
                  </a:cubicBezTo>
                  <a:cubicBezTo>
                    <a:pt x="46" y="151"/>
                    <a:pt x="44" y="152"/>
                    <a:pt x="42" y="149"/>
                  </a:cubicBezTo>
                  <a:cubicBezTo>
                    <a:pt x="40" y="147"/>
                    <a:pt x="38" y="147"/>
                    <a:pt x="37" y="149"/>
                  </a:cubicBezTo>
                  <a:cubicBezTo>
                    <a:pt x="36" y="152"/>
                    <a:pt x="34" y="154"/>
                    <a:pt x="32" y="157"/>
                  </a:cubicBezTo>
                  <a:cubicBezTo>
                    <a:pt x="30" y="162"/>
                    <a:pt x="28" y="168"/>
                    <a:pt x="29" y="175"/>
                  </a:cubicBezTo>
                  <a:cubicBezTo>
                    <a:pt x="30" y="175"/>
                    <a:pt x="31" y="176"/>
                    <a:pt x="31" y="177"/>
                  </a:cubicBezTo>
                  <a:cubicBezTo>
                    <a:pt x="32" y="176"/>
                    <a:pt x="33" y="175"/>
                    <a:pt x="33" y="174"/>
                  </a:cubicBezTo>
                  <a:cubicBezTo>
                    <a:pt x="33" y="171"/>
                    <a:pt x="35" y="170"/>
                    <a:pt x="38" y="170"/>
                  </a:cubicBezTo>
                  <a:cubicBezTo>
                    <a:pt x="40" y="170"/>
                    <a:pt x="43" y="169"/>
                    <a:pt x="44" y="168"/>
                  </a:cubicBezTo>
                  <a:cubicBezTo>
                    <a:pt x="46" y="164"/>
                    <a:pt x="50" y="163"/>
                    <a:pt x="53" y="166"/>
                  </a:cubicBezTo>
                  <a:cubicBezTo>
                    <a:pt x="56" y="168"/>
                    <a:pt x="60" y="170"/>
                    <a:pt x="62" y="172"/>
                  </a:cubicBezTo>
                  <a:cubicBezTo>
                    <a:pt x="64" y="171"/>
                    <a:pt x="65" y="170"/>
                    <a:pt x="66" y="169"/>
                  </a:cubicBezTo>
                  <a:cubicBezTo>
                    <a:pt x="67" y="171"/>
                    <a:pt x="68" y="173"/>
                    <a:pt x="69" y="175"/>
                  </a:cubicBezTo>
                  <a:cubicBezTo>
                    <a:pt x="69" y="176"/>
                    <a:pt x="68" y="176"/>
                    <a:pt x="68" y="176"/>
                  </a:cubicBezTo>
                  <a:cubicBezTo>
                    <a:pt x="74" y="178"/>
                    <a:pt x="80" y="179"/>
                    <a:pt x="86" y="180"/>
                  </a:cubicBezTo>
                  <a:cubicBezTo>
                    <a:pt x="92" y="182"/>
                    <a:pt x="95" y="185"/>
                    <a:pt x="94" y="191"/>
                  </a:cubicBezTo>
                  <a:cubicBezTo>
                    <a:pt x="94" y="192"/>
                    <a:pt x="94" y="192"/>
                    <a:pt x="94" y="193"/>
                  </a:cubicBezTo>
                  <a:cubicBezTo>
                    <a:pt x="95" y="196"/>
                    <a:pt x="96" y="199"/>
                    <a:pt x="95" y="201"/>
                  </a:cubicBezTo>
                  <a:cubicBezTo>
                    <a:pt x="94" y="205"/>
                    <a:pt x="96" y="205"/>
                    <a:pt x="99" y="205"/>
                  </a:cubicBezTo>
                  <a:cubicBezTo>
                    <a:pt x="100" y="205"/>
                    <a:pt x="101" y="207"/>
                    <a:pt x="101" y="208"/>
                  </a:cubicBezTo>
                  <a:cubicBezTo>
                    <a:pt x="100" y="210"/>
                    <a:pt x="99" y="212"/>
                    <a:pt x="98" y="214"/>
                  </a:cubicBezTo>
                  <a:cubicBezTo>
                    <a:pt x="102" y="218"/>
                    <a:pt x="102" y="218"/>
                    <a:pt x="107" y="218"/>
                  </a:cubicBezTo>
                  <a:cubicBezTo>
                    <a:pt x="107" y="218"/>
                    <a:pt x="108" y="218"/>
                    <a:pt x="108" y="219"/>
                  </a:cubicBezTo>
                  <a:cubicBezTo>
                    <a:pt x="117" y="221"/>
                    <a:pt x="121" y="228"/>
                    <a:pt x="127" y="234"/>
                  </a:cubicBezTo>
                  <a:cubicBezTo>
                    <a:pt x="131" y="238"/>
                    <a:pt x="134" y="241"/>
                    <a:pt x="140" y="242"/>
                  </a:cubicBezTo>
                  <a:cubicBezTo>
                    <a:pt x="148" y="242"/>
                    <a:pt x="154" y="246"/>
                    <a:pt x="161" y="249"/>
                  </a:cubicBezTo>
                  <a:cubicBezTo>
                    <a:pt x="162" y="250"/>
                    <a:pt x="163" y="251"/>
                    <a:pt x="163" y="251"/>
                  </a:cubicBezTo>
                  <a:cubicBezTo>
                    <a:pt x="165" y="257"/>
                    <a:pt x="163" y="267"/>
                    <a:pt x="158" y="270"/>
                  </a:cubicBezTo>
                  <a:cubicBezTo>
                    <a:pt x="156" y="272"/>
                    <a:pt x="156" y="273"/>
                    <a:pt x="156" y="275"/>
                  </a:cubicBezTo>
                  <a:cubicBezTo>
                    <a:pt x="157" y="277"/>
                    <a:pt x="158" y="280"/>
                    <a:pt x="158" y="282"/>
                  </a:cubicBezTo>
                  <a:cubicBezTo>
                    <a:pt x="157" y="289"/>
                    <a:pt x="156" y="297"/>
                    <a:pt x="147" y="299"/>
                  </a:cubicBezTo>
                  <a:cubicBezTo>
                    <a:pt x="145" y="299"/>
                    <a:pt x="145" y="301"/>
                    <a:pt x="146" y="302"/>
                  </a:cubicBezTo>
                  <a:cubicBezTo>
                    <a:pt x="148" y="306"/>
                    <a:pt x="148" y="310"/>
                    <a:pt x="146" y="314"/>
                  </a:cubicBezTo>
                  <a:cubicBezTo>
                    <a:pt x="145" y="317"/>
                    <a:pt x="143" y="320"/>
                    <a:pt x="145" y="323"/>
                  </a:cubicBezTo>
                  <a:cubicBezTo>
                    <a:pt x="145" y="323"/>
                    <a:pt x="144" y="325"/>
                    <a:pt x="144" y="325"/>
                  </a:cubicBezTo>
                  <a:cubicBezTo>
                    <a:pt x="144" y="327"/>
                    <a:pt x="143" y="329"/>
                    <a:pt x="144" y="330"/>
                  </a:cubicBezTo>
                  <a:cubicBezTo>
                    <a:pt x="147" y="333"/>
                    <a:pt x="151" y="337"/>
                    <a:pt x="154" y="340"/>
                  </a:cubicBezTo>
                  <a:cubicBezTo>
                    <a:pt x="155" y="341"/>
                    <a:pt x="157" y="342"/>
                    <a:pt x="158" y="342"/>
                  </a:cubicBezTo>
                  <a:cubicBezTo>
                    <a:pt x="159" y="341"/>
                    <a:pt x="160" y="340"/>
                    <a:pt x="161" y="340"/>
                  </a:cubicBezTo>
                  <a:cubicBezTo>
                    <a:pt x="163" y="341"/>
                    <a:pt x="164" y="342"/>
                    <a:pt x="165" y="343"/>
                  </a:cubicBezTo>
                  <a:cubicBezTo>
                    <a:pt x="164" y="344"/>
                    <a:pt x="164" y="345"/>
                    <a:pt x="162" y="347"/>
                  </a:cubicBezTo>
                  <a:close/>
                  <a:moveTo>
                    <a:pt x="148" y="344"/>
                  </a:moveTo>
                  <a:cubicBezTo>
                    <a:pt x="146" y="342"/>
                    <a:pt x="143" y="340"/>
                    <a:pt x="140" y="339"/>
                  </a:cubicBezTo>
                  <a:cubicBezTo>
                    <a:pt x="134" y="334"/>
                    <a:pt x="127" y="330"/>
                    <a:pt x="122" y="324"/>
                  </a:cubicBezTo>
                  <a:cubicBezTo>
                    <a:pt x="111" y="314"/>
                    <a:pt x="102" y="302"/>
                    <a:pt x="94" y="290"/>
                  </a:cubicBezTo>
                  <a:cubicBezTo>
                    <a:pt x="92" y="287"/>
                    <a:pt x="89" y="285"/>
                    <a:pt x="86" y="283"/>
                  </a:cubicBezTo>
                  <a:cubicBezTo>
                    <a:pt x="80" y="280"/>
                    <a:pt x="75" y="276"/>
                    <a:pt x="71" y="270"/>
                  </a:cubicBezTo>
                  <a:cubicBezTo>
                    <a:pt x="68" y="266"/>
                    <a:pt x="65" y="262"/>
                    <a:pt x="62" y="259"/>
                  </a:cubicBezTo>
                  <a:cubicBezTo>
                    <a:pt x="54" y="251"/>
                    <a:pt x="51" y="243"/>
                    <a:pt x="54" y="233"/>
                  </a:cubicBezTo>
                  <a:cubicBezTo>
                    <a:pt x="56" y="227"/>
                    <a:pt x="53" y="222"/>
                    <a:pt x="52" y="216"/>
                  </a:cubicBezTo>
                  <a:cubicBezTo>
                    <a:pt x="50" y="218"/>
                    <a:pt x="48" y="218"/>
                    <a:pt x="46" y="215"/>
                  </a:cubicBezTo>
                  <a:cubicBezTo>
                    <a:pt x="46" y="214"/>
                    <a:pt x="44" y="212"/>
                    <a:pt x="43" y="212"/>
                  </a:cubicBezTo>
                  <a:cubicBezTo>
                    <a:pt x="39" y="211"/>
                    <a:pt x="39" y="208"/>
                    <a:pt x="38" y="205"/>
                  </a:cubicBezTo>
                  <a:cubicBezTo>
                    <a:pt x="37" y="203"/>
                    <a:pt x="37" y="201"/>
                    <a:pt x="35" y="199"/>
                  </a:cubicBezTo>
                  <a:cubicBezTo>
                    <a:pt x="33" y="196"/>
                    <a:pt x="30" y="193"/>
                    <a:pt x="27" y="190"/>
                  </a:cubicBezTo>
                  <a:cubicBezTo>
                    <a:pt x="27" y="190"/>
                    <a:pt x="25" y="190"/>
                    <a:pt x="24" y="190"/>
                  </a:cubicBezTo>
                  <a:cubicBezTo>
                    <a:pt x="25" y="267"/>
                    <a:pt x="82" y="330"/>
                    <a:pt x="148" y="344"/>
                  </a:cubicBezTo>
                  <a:close/>
                  <a:moveTo>
                    <a:pt x="61" y="184"/>
                  </a:moveTo>
                  <a:cubicBezTo>
                    <a:pt x="60" y="184"/>
                    <a:pt x="60" y="185"/>
                    <a:pt x="58" y="186"/>
                  </a:cubicBezTo>
                  <a:cubicBezTo>
                    <a:pt x="56" y="188"/>
                    <a:pt x="54" y="186"/>
                    <a:pt x="52" y="184"/>
                  </a:cubicBezTo>
                  <a:cubicBezTo>
                    <a:pt x="52" y="184"/>
                    <a:pt x="53" y="181"/>
                    <a:pt x="54" y="180"/>
                  </a:cubicBezTo>
                  <a:cubicBezTo>
                    <a:pt x="54" y="179"/>
                    <a:pt x="54" y="178"/>
                    <a:pt x="55" y="177"/>
                  </a:cubicBezTo>
                  <a:cubicBezTo>
                    <a:pt x="54" y="178"/>
                    <a:pt x="53" y="179"/>
                    <a:pt x="53" y="180"/>
                  </a:cubicBezTo>
                  <a:cubicBezTo>
                    <a:pt x="51" y="182"/>
                    <a:pt x="49" y="182"/>
                    <a:pt x="48" y="180"/>
                  </a:cubicBezTo>
                  <a:cubicBezTo>
                    <a:pt x="46" y="178"/>
                    <a:pt x="44" y="176"/>
                    <a:pt x="43" y="173"/>
                  </a:cubicBezTo>
                  <a:cubicBezTo>
                    <a:pt x="42" y="176"/>
                    <a:pt x="40" y="179"/>
                    <a:pt x="39" y="182"/>
                  </a:cubicBezTo>
                  <a:cubicBezTo>
                    <a:pt x="39" y="184"/>
                    <a:pt x="38" y="185"/>
                    <a:pt x="41" y="186"/>
                  </a:cubicBezTo>
                  <a:cubicBezTo>
                    <a:pt x="45" y="188"/>
                    <a:pt x="47" y="190"/>
                    <a:pt x="47" y="195"/>
                  </a:cubicBezTo>
                  <a:cubicBezTo>
                    <a:pt x="46" y="198"/>
                    <a:pt x="46" y="201"/>
                    <a:pt x="46" y="204"/>
                  </a:cubicBezTo>
                  <a:cubicBezTo>
                    <a:pt x="46" y="206"/>
                    <a:pt x="47" y="208"/>
                    <a:pt x="50" y="207"/>
                  </a:cubicBezTo>
                  <a:cubicBezTo>
                    <a:pt x="52" y="207"/>
                    <a:pt x="54" y="207"/>
                    <a:pt x="56" y="208"/>
                  </a:cubicBezTo>
                  <a:cubicBezTo>
                    <a:pt x="56" y="203"/>
                    <a:pt x="59" y="201"/>
                    <a:pt x="63" y="200"/>
                  </a:cubicBezTo>
                  <a:cubicBezTo>
                    <a:pt x="65" y="199"/>
                    <a:pt x="67" y="200"/>
                    <a:pt x="68" y="200"/>
                  </a:cubicBezTo>
                  <a:cubicBezTo>
                    <a:pt x="71" y="198"/>
                    <a:pt x="72" y="200"/>
                    <a:pt x="73" y="201"/>
                  </a:cubicBezTo>
                  <a:cubicBezTo>
                    <a:pt x="75" y="204"/>
                    <a:pt x="78" y="204"/>
                    <a:pt x="80" y="205"/>
                  </a:cubicBezTo>
                  <a:cubicBezTo>
                    <a:pt x="83" y="205"/>
                    <a:pt x="87" y="205"/>
                    <a:pt x="90" y="206"/>
                  </a:cubicBezTo>
                  <a:cubicBezTo>
                    <a:pt x="89" y="201"/>
                    <a:pt x="88" y="196"/>
                    <a:pt x="88" y="191"/>
                  </a:cubicBezTo>
                  <a:cubicBezTo>
                    <a:pt x="87" y="187"/>
                    <a:pt x="85" y="185"/>
                    <a:pt x="82" y="185"/>
                  </a:cubicBezTo>
                  <a:cubicBezTo>
                    <a:pt x="75" y="185"/>
                    <a:pt x="68" y="184"/>
                    <a:pt x="61" y="184"/>
                  </a:cubicBezTo>
                  <a:close/>
                  <a:moveTo>
                    <a:pt x="298" y="145"/>
                  </a:moveTo>
                  <a:cubicBezTo>
                    <a:pt x="300" y="141"/>
                    <a:pt x="302" y="140"/>
                    <a:pt x="307" y="142"/>
                  </a:cubicBezTo>
                  <a:cubicBezTo>
                    <a:pt x="310" y="143"/>
                    <a:pt x="313" y="144"/>
                    <a:pt x="316" y="144"/>
                  </a:cubicBezTo>
                  <a:cubicBezTo>
                    <a:pt x="318" y="144"/>
                    <a:pt x="320" y="143"/>
                    <a:pt x="322" y="143"/>
                  </a:cubicBezTo>
                  <a:cubicBezTo>
                    <a:pt x="322" y="141"/>
                    <a:pt x="322" y="139"/>
                    <a:pt x="322" y="137"/>
                  </a:cubicBezTo>
                  <a:cubicBezTo>
                    <a:pt x="318" y="139"/>
                    <a:pt x="317" y="136"/>
                    <a:pt x="316" y="133"/>
                  </a:cubicBezTo>
                  <a:cubicBezTo>
                    <a:pt x="314" y="134"/>
                    <a:pt x="311" y="134"/>
                    <a:pt x="311" y="135"/>
                  </a:cubicBezTo>
                  <a:cubicBezTo>
                    <a:pt x="310" y="136"/>
                    <a:pt x="310" y="137"/>
                    <a:pt x="308" y="137"/>
                  </a:cubicBezTo>
                  <a:cubicBezTo>
                    <a:pt x="306" y="137"/>
                    <a:pt x="304" y="136"/>
                    <a:pt x="303" y="135"/>
                  </a:cubicBezTo>
                  <a:cubicBezTo>
                    <a:pt x="301" y="133"/>
                    <a:pt x="299" y="131"/>
                    <a:pt x="297" y="129"/>
                  </a:cubicBezTo>
                  <a:cubicBezTo>
                    <a:pt x="295" y="127"/>
                    <a:pt x="293" y="125"/>
                    <a:pt x="291" y="124"/>
                  </a:cubicBezTo>
                  <a:cubicBezTo>
                    <a:pt x="290" y="128"/>
                    <a:pt x="289" y="132"/>
                    <a:pt x="288" y="135"/>
                  </a:cubicBezTo>
                  <a:cubicBezTo>
                    <a:pt x="287" y="138"/>
                    <a:pt x="285" y="139"/>
                    <a:pt x="282" y="137"/>
                  </a:cubicBezTo>
                  <a:cubicBezTo>
                    <a:pt x="283" y="138"/>
                    <a:pt x="283" y="140"/>
                    <a:pt x="284" y="140"/>
                  </a:cubicBezTo>
                  <a:cubicBezTo>
                    <a:pt x="289" y="142"/>
                    <a:pt x="293" y="143"/>
                    <a:pt x="298" y="145"/>
                  </a:cubicBezTo>
                  <a:close/>
                  <a:moveTo>
                    <a:pt x="258" y="122"/>
                  </a:moveTo>
                  <a:cubicBezTo>
                    <a:pt x="257" y="125"/>
                    <a:pt x="257" y="127"/>
                    <a:pt x="256" y="129"/>
                  </a:cubicBezTo>
                  <a:cubicBezTo>
                    <a:pt x="254" y="131"/>
                    <a:pt x="252" y="132"/>
                    <a:pt x="250" y="133"/>
                  </a:cubicBezTo>
                  <a:cubicBezTo>
                    <a:pt x="260" y="130"/>
                    <a:pt x="270" y="129"/>
                    <a:pt x="280" y="130"/>
                  </a:cubicBezTo>
                  <a:cubicBezTo>
                    <a:pt x="280" y="129"/>
                    <a:pt x="279" y="127"/>
                    <a:pt x="279" y="126"/>
                  </a:cubicBezTo>
                  <a:cubicBezTo>
                    <a:pt x="281" y="125"/>
                    <a:pt x="282" y="125"/>
                    <a:pt x="284" y="124"/>
                  </a:cubicBezTo>
                  <a:cubicBezTo>
                    <a:pt x="281" y="122"/>
                    <a:pt x="278" y="120"/>
                    <a:pt x="274" y="118"/>
                  </a:cubicBezTo>
                  <a:cubicBezTo>
                    <a:pt x="275" y="120"/>
                    <a:pt x="275" y="121"/>
                    <a:pt x="276" y="122"/>
                  </a:cubicBezTo>
                  <a:cubicBezTo>
                    <a:pt x="277" y="124"/>
                    <a:pt x="276" y="125"/>
                    <a:pt x="274" y="126"/>
                  </a:cubicBezTo>
                  <a:cubicBezTo>
                    <a:pt x="272" y="127"/>
                    <a:pt x="271" y="126"/>
                    <a:pt x="271" y="124"/>
                  </a:cubicBezTo>
                  <a:cubicBezTo>
                    <a:pt x="270" y="121"/>
                    <a:pt x="269" y="118"/>
                    <a:pt x="269" y="116"/>
                  </a:cubicBezTo>
                  <a:cubicBezTo>
                    <a:pt x="266" y="116"/>
                    <a:pt x="264" y="117"/>
                    <a:pt x="262" y="117"/>
                  </a:cubicBezTo>
                  <a:cubicBezTo>
                    <a:pt x="262" y="121"/>
                    <a:pt x="260" y="121"/>
                    <a:pt x="258" y="122"/>
                  </a:cubicBezTo>
                  <a:close/>
                  <a:moveTo>
                    <a:pt x="121" y="67"/>
                  </a:moveTo>
                  <a:cubicBezTo>
                    <a:pt x="119" y="66"/>
                    <a:pt x="118" y="65"/>
                    <a:pt x="117" y="64"/>
                  </a:cubicBezTo>
                  <a:cubicBezTo>
                    <a:pt x="116" y="64"/>
                    <a:pt x="115" y="64"/>
                    <a:pt x="115" y="64"/>
                  </a:cubicBezTo>
                  <a:cubicBezTo>
                    <a:pt x="110" y="67"/>
                    <a:pt x="105" y="69"/>
                    <a:pt x="101" y="71"/>
                  </a:cubicBezTo>
                  <a:cubicBezTo>
                    <a:pt x="100" y="72"/>
                    <a:pt x="99" y="74"/>
                    <a:pt x="99" y="75"/>
                  </a:cubicBezTo>
                  <a:cubicBezTo>
                    <a:pt x="100" y="77"/>
                    <a:pt x="101" y="79"/>
                    <a:pt x="102" y="81"/>
                  </a:cubicBezTo>
                  <a:cubicBezTo>
                    <a:pt x="111" y="80"/>
                    <a:pt x="115" y="72"/>
                    <a:pt x="121" y="67"/>
                  </a:cubicBezTo>
                  <a:close/>
                  <a:moveTo>
                    <a:pt x="340" y="232"/>
                  </a:moveTo>
                  <a:cubicBezTo>
                    <a:pt x="332" y="242"/>
                    <a:pt x="325" y="253"/>
                    <a:pt x="323" y="265"/>
                  </a:cubicBezTo>
                  <a:cubicBezTo>
                    <a:pt x="324" y="266"/>
                    <a:pt x="325" y="266"/>
                    <a:pt x="326" y="267"/>
                  </a:cubicBezTo>
                  <a:cubicBezTo>
                    <a:pt x="332" y="256"/>
                    <a:pt x="337" y="245"/>
                    <a:pt x="340" y="232"/>
                  </a:cubicBezTo>
                  <a:close/>
                  <a:moveTo>
                    <a:pt x="306" y="109"/>
                  </a:moveTo>
                  <a:cubicBezTo>
                    <a:pt x="306" y="111"/>
                    <a:pt x="305" y="113"/>
                    <a:pt x="306" y="114"/>
                  </a:cubicBezTo>
                  <a:cubicBezTo>
                    <a:pt x="306" y="115"/>
                    <a:pt x="308" y="116"/>
                    <a:pt x="309" y="116"/>
                  </a:cubicBezTo>
                  <a:cubicBezTo>
                    <a:pt x="312" y="116"/>
                    <a:pt x="315" y="115"/>
                    <a:pt x="319" y="115"/>
                  </a:cubicBezTo>
                  <a:cubicBezTo>
                    <a:pt x="317" y="114"/>
                    <a:pt x="315" y="112"/>
                    <a:pt x="313" y="110"/>
                  </a:cubicBezTo>
                  <a:cubicBezTo>
                    <a:pt x="310" y="114"/>
                    <a:pt x="309" y="111"/>
                    <a:pt x="306" y="109"/>
                  </a:cubicBezTo>
                  <a:close/>
                  <a:moveTo>
                    <a:pt x="271" y="85"/>
                  </a:moveTo>
                  <a:cubicBezTo>
                    <a:pt x="274" y="84"/>
                    <a:pt x="276" y="84"/>
                    <a:pt x="279" y="83"/>
                  </a:cubicBezTo>
                  <a:cubicBezTo>
                    <a:pt x="278" y="80"/>
                    <a:pt x="277" y="76"/>
                    <a:pt x="272" y="76"/>
                  </a:cubicBezTo>
                  <a:cubicBezTo>
                    <a:pt x="272" y="79"/>
                    <a:pt x="271" y="82"/>
                    <a:pt x="271" y="85"/>
                  </a:cubicBezTo>
                  <a:close/>
                  <a:moveTo>
                    <a:pt x="121" y="96"/>
                  </a:moveTo>
                  <a:cubicBezTo>
                    <a:pt x="120" y="98"/>
                    <a:pt x="119" y="99"/>
                    <a:pt x="118" y="100"/>
                  </a:cubicBezTo>
                  <a:cubicBezTo>
                    <a:pt x="118" y="101"/>
                    <a:pt x="117" y="102"/>
                    <a:pt x="117" y="103"/>
                  </a:cubicBezTo>
                  <a:cubicBezTo>
                    <a:pt x="120" y="103"/>
                    <a:pt x="121" y="98"/>
                    <a:pt x="125" y="101"/>
                  </a:cubicBezTo>
                  <a:cubicBezTo>
                    <a:pt x="125" y="99"/>
                    <a:pt x="126" y="98"/>
                    <a:pt x="126" y="96"/>
                  </a:cubicBezTo>
                  <a:cubicBezTo>
                    <a:pt x="124" y="96"/>
                    <a:pt x="122" y="96"/>
                    <a:pt x="121" y="96"/>
                  </a:cubicBezTo>
                  <a:close/>
                  <a:moveTo>
                    <a:pt x="130" y="65"/>
                  </a:moveTo>
                  <a:cubicBezTo>
                    <a:pt x="132" y="68"/>
                    <a:pt x="133" y="70"/>
                    <a:pt x="134" y="72"/>
                  </a:cubicBezTo>
                  <a:cubicBezTo>
                    <a:pt x="135" y="72"/>
                    <a:pt x="136" y="71"/>
                    <a:pt x="137" y="71"/>
                  </a:cubicBezTo>
                  <a:cubicBezTo>
                    <a:pt x="136" y="69"/>
                    <a:pt x="134" y="67"/>
                    <a:pt x="132" y="65"/>
                  </a:cubicBezTo>
                  <a:cubicBezTo>
                    <a:pt x="132" y="65"/>
                    <a:pt x="131" y="65"/>
                    <a:pt x="130" y="65"/>
                  </a:cubicBezTo>
                  <a:close/>
                </a:path>
              </a:pathLst>
            </a:custGeom>
            <a:solidFill>
              <a:schemeClr val="bg1"/>
            </a:solidFill>
            <a:ln w="9525">
              <a:solidFill>
                <a:schemeClr val="accent4">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0" name="Freeform 7"/>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1" name="Freeform 8"/>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2" name="Freeform 11"/>
            <p:cNvSpPr>
              <a:spLocks/>
            </p:cNvSpPr>
            <p:nvPr/>
          </p:nvSpPr>
          <p:spPr bwMode="auto">
            <a:xfrm>
              <a:off x="605719" y="3909540"/>
              <a:ext cx="21250" cy="12849"/>
            </a:xfrm>
            <a:custGeom>
              <a:avLst/>
              <a:gdLst>
                <a:gd name="T0" fmla="*/ 5 w 18"/>
                <a:gd name="T1" fmla="*/ 1 h 11"/>
                <a:gd name="T2" fmla="*/ 12 w 18"/>
                <a:gd name="T3" fmla="*/ 1 h 11"/>
                <a:gd name="T4" fmla="*/ 18 w 18"/>
                <a:gd name="T5" fmla="*/ 4 h 11"/>
                <a:gd name="T6" fmla="*/ 17 w 18"/>
                <a:gd name="T7" fmla="*/ 7 h 11"/>
                <a:gd name="T8" fmla="*/ 5 w 18"/>
                <a:gd name="T9" fmla="*/ 9 h 11"/>
                <a:gd name="T10" fmla="*/ 0 w 18"/>
                <a:gd name="T11" fmla="*/ 3 h 11"/>
                <a:gd name="T12" fmla="*/ 4 w 18"/>
                <a:gd name="T13" fmla="*/ 0 h 11"/>
                <a:gd name="T14" fmla="*/ 5 w 18"/>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
                  <a:moveTo>
                    <a:pt x="5" y="1"/>
                  </a:moveTo>
                  <a:cubicBezTo>
                    <a:pt x="7" y="1"/>
                    <a:pt x="10" y="0"/>
                    <a:pt x="12" y="1"/>
                  </a:cubicBezTo>
                  <a:cubicBezTo>
                    <a:pt x="14" y="1"/>
                    <a:pt x="16" y="3"/>
                    <a:pt x="18" y="4"/>
                  </a:cubicBezTo>
                  <a:cubicBezTo>
                    <a:pt x="18" y="4"/>
                    <a:pt x="18" y="7"/>
                    <a:pt x="17" y="7"/>
                  </a:cubicBezTo>
                  <a:cubicBezTo>
                    <a:pt x="13" y="9"/>
                    <a:pt x="10" y="11"/>
                    <a:pt x="5" y="9"/>
                  </a:cubicBezTo>
                  <a:cubicBezTo>
                    <a:pt x="1" y="8"/>
                    <a:pt x="3" y="4"/>
                    <a:pt x="0" y="3"/>
                  </a:cubicBezTo>
                  <a:cubicBezTo>
                    <a:pt x="1" y="2"/>
                    <a:pt x="3" y="1"/>
                    <a:pt x="4" y="0"/>
                  </a:cubicBezTo>
                  <a:cubicBezTo>
                    <a:pt x="4" y="0"/>
                    <a:pt x="4" y="1"/>
                    <a:pt x="5" y="1"/>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3" name="Freeform 12"/>
            <p:cNvSpPr>
              <a:spLocks/>
            </p:cNvSpPr>
            <p:nvPr/>
          </p:nvSpPr>
          <p:spPr bwMode="auto">
            <a:xfrm>
              <a:off x="638335" y="3882854"/>
              <a:ext cx="18779" cy="12849"/>
            </a:xfrm>
            <a:custGeom>
              <a:avLst/>
              <a:gdLst>
                <a:gd name="T0" fmla="*/ 0 w 16"/>
                <a:gd name="T1" fmla="*/ 2 h 11"/>
                <a:gd name="T2" fmla="*/ 9 w 16"/>
                <a:gd name="T3" fmla="*/ 1 h 11"/>
                <a:gd name="T4" fmla="*/ 16 w 16"/>
                <a:gd name="T5" fmla="*/ 6 h 11"/>
                <a:gd name="T6" fmla="*/ 6 w 16"/>
                <a:gd name="T7" fmla="*/ 7 h 11"/>
                <a:gd name="T8" fmla="*/ 0 w 16"/>
                <a:gd name="T9" fmla="*/ 3 h 11"/>
                <a:gd name="T10" fmla="*/ 0 w 16"/>
                <a:gd name="T11" fmla="*/ 2 h 11"/>
              </a:gdLst>
              <a:ahLst/>
              <a:cxnLst>
                <a:cxn ang="0">
                  <a:pos x="T0" y="T1"/>
                </a:cxn>
                <a:cxn ang="0">
                  <a:pos x="T2" y="T3"/>
                </a:cxn>
                <a:cxn ang="0">
                  <a:pos x="T4" y="T5"/>
                </a:cxn>
                <a:cxn ang="0">
                  <a:pos x="T6" y="T7"/>
                </a:cxn>
                <a:cxn ang="0">
                  <a:pos x="T8" y="T9"/>
                </a:cxn>
                <a:cxn ang="0">
                  <a:pos x="T10" y="T11"/>
                </a:cxn>
              </a:cxnLst>
              <a:rect l="0" t="0" r="r" b="b"/>
              <a:pathLst>
                <a:path w="16" h="11">
                  <a:moveTo>
                    <a:pt x="0" y="2"/>
                  </a:moveTo>
                  <a:cubicBezTo>
                    <a:pt x="3" y="2"/>
                    <a:pt x="6" y="0"/>
                    <a:pt x="9" y="1"/>
                  </a:cubicBezTo>
                  <a:cubicBezTo>
                    <a:pt x="12" y="1"/>
                    <a:pt x="14" y="4"/>
                    <a:pt x="16" y="6"/>
                  </a:cubicBezTo>
                  <a:cubicBezTo>
                    <a:pt x="11" y="10"/>
                    <a:pt x="12" y="11"/>
                    <a:pt x="6" y="7"/>
                  </a:cubicBezTo>
                  <a:cubicBezTo>
                    <a:pt x="4" y="6"/>
                    <a:pt x="2" y="5"/>
                    <a:pt x="0" y="3"/>
                  </a:cubicBezTo>
                  <a:cubicBezTo>
                    <a:pt x="0" y="3"/>
                    <a:pt x="0" y="3"/>
                    <a:pt x="0" y="2"/>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4" name="Freeform 13"/>
            <p:cNvSpPr>
              <a:spLocks/>
            </p:cNvSpPr>
            <p:nvPr/>
          </p:nvSpPr>
          <p:spPr bwMode="auto">
            <a:xfrm>
              <a:off x="676882" y="4109192"/>
              <a:ext cx="9389" cy="10378"/>
            </a:xfrm>
            <a:custGeom>
              <a:avLst/>
              <a:gdLst>
                <a:gd name="T0" fmla="*/ 3 w 8"/>
                <a:gd name="T1" fmla="*/ 9 h 9"/>
                <a:gd name="T2" fmla="*/ 0 w 8"/>
                <a:gd name="T3" fmla="*/ 4 h 9"/>
                <a:gd name="T4" fmla="*/ 4 w 8"/>
                <a:gd name="T5" fmla="*/ 1 h 9"/>
                <a:gd name="T6" fmla="*/ 8 w 8"/>
                <a:gd name="T7" fmla="*/ 4 h 9"/>
                <a:gd name="T8" fmla="*/ 4 w 8"/>
                <a:gd name="T9" fmla="*/ 9 h 9"/>
                <a:gd name="T10" fmla="*/ 3 w 8"/>
                <a:gd name="T11" fmla="*/ 9 h 9"/>
              </a:gdLst>
              <a:ahLst/>
              <a:cxnLst>
                <a:cxn ang="0">
                  <a:pos x="T0" y="T1"/>
                </a:cxn>
                <a:cxn ang="0">
                  <a:pos x="T2" y="T3"/>
                </a:cxn>
                <a:cxn ang="0">
                  <a:pos x="T4" y="T5"/>
                </a:cxn>
                <a:cxn ang="0">
                  <a:pos x="T6" y="T7"/>
                </a:cxn>
                <a:cxn ang="0">
                  <a:pos x="T8" y="T9"/>
                </a:cxn>
                <a:cxn ang="0">
                  <a:pos x="T10" y="T11"/>
                </a:cxn>
              </a:cxnLst>
              <a:rect l="0" t="0" r="r" b="b"/>
              <a:pathLst>
                <a:path w="8" h="9">
                  <a:moveTo>
                    <a:pt x="3" y="9"/>
                  </a:moveTo>
                  <a:cubicBezTo>
                    <a:pt x="2" y="7"/>
                    <a:pt x="0" y="5"/>
                    <a:pt x="0" y="4"/>
                  </a:cubicBezTo>
                  <a:cubicBezTo>
                    <a:pt x="1" y="3"/>
                    <a:pt x="3" y="1"/>
                    <a:pt x="4" y="1"/>
                  </a:cubicBezTo>
                  <a:cubicBezTo>
                    <a:pt x="6" y="0"/>
                    <a:pt x="8" y="2"/>
                    <a:pt x="8" y="4"/>
                  </a:cubicBezTo>
                  <a:cubicBezTo>
                    <a:pt x="7" y="6"/>
                    <a:pt x="6" y="7"/>
                    <a:pt x="4" y="9"/>
                  </a:cubicBezTo>
                  <a:cubicBezTo>
                    <a:pt x="4" y="9"/>
                    <a:pt x="3" y="9"/>
                    <a:pt x="3" y="9"/>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5" name="Oval 14"/>
            <p:cNvSpPr>
              <a:spLocks noChangeArrowheads="1"/>
            </p:cNvSpPr>
            <p:nvPr/>
          </p:nvSpPr>
          <p:spPr bwMode="auto">
            <a:xfrm>
              <a:off x="369005" y="4066198"/>
              <a:ext cx="236716" cy="236716"/>
            </a:xfrm>
            <a:prstGeom prst="ellipse">
              <a:avLst/>
            </a:prstGeom>
            <a:solidFill>
              <a:schemeClr val="bg1"/>
            </a:solidFill>
            <a:ln w="3175">
              <a:noFill/>
            </a:ln>
          </p:spPr>
          <p:txBody>
            <a:bodyPr vert="horz" wrap="square" lIns="91440" tIns="45720" rIns="91440" bIns="45720" numCol="1" anchor="t" anchorCtr="0" compatLnSpc="1">
              <a:prstTxWarp prst="textNoShape">
                <a:avLst/>
              </a:prstTxWarp>
            </a:bodyPr>
            <a:lstStyle/>
            <a:p>
              <a:endParaRPr lang="en-US" dirty="0"/>
            </a:p>
          </p:txBody>
        </p:sp>
        <p:sp>
          <p:nvSpPr>
            <p:cNvPr id="326" name="Oval 15"/>
            <p:cNvSpPr>
              <a:spLocks noChangeArrowheads="1"/>
            </p:cNvSpPr>
            <p:nvPr/>
          </p:nvSpPr>
          <p:spPr bwMode="auto">
            <a:xfrm>
              <a:off x="386302" y="4083495"/>
              <a:ext cx="202123" cy="202123"/>
            </a:xfrm>
            <a:prstGeom prst="ellipse">
              <a:avLst/>
            </a:prstGeom>
            <a:solidFill>
              <a:schemeClr val="accent4">
                <a:lumMod val="50000"/>
              </a:schemeClr>
            </a:solidFill>
            <a:ln w="9525">
              <a:solidFill>
                <a:schemeClr val="accent4">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327" name="Freeform 16"/>
            <p:cNvSpPr>
              <a:spLocks noEditPoints="1"/>
            </p:cNvSpPr>
            <p:nvPr/>
          </p:nvSpPr>
          <p:spPr bwMode="auto">
            <a:xfrm>
              <a:off x="434238" y="4092884"/>
              <a:ext cx="106250" cy="183344"/>
            </a:xfrm>
            <a:custGeom>
              <a:avLst/>
              <a:gdLst>
                <a:gd name="T0" fmla="*/ 91 w 91"/>
                <a:gd name="T1" fmla="*/ 93 h 157"/>
                <a:gd name="T2" fmla="*/ 88 w 91"/>
                <a:gd name="T3" fmla="*/ 106 h 157"/>
                <a:gd name="T4" fmla="*/ 80 w 91"/>
                <a:gd name="T5" fmla="*/ 116 h 157"/>
                <a:gd name="T6" fmla="*/ 68 w 91"/>
                <a:gd name="T7" fmla="*/ 124 h 157"/>
                <a:gd name="T8" fmla="*/ 51 w 91"/>
                <a:gd name="T9" fmla="*/ 127 h 157"/>
                <a:gd name="T10" fmla="*/ 51 w 91"/>
                <a:gd name="T11" fmla="*/ 157 h 157"/>
                <a:gd name="T12" fmla="*/ 38 w 91"/>
                <a:gd name="T13" fmla="*/ 157 h 157"/>
                <a:gd name="T14" fmla="*/ 38 w 91"/>
                <a:gd name="T15" fmla="*/ 128 h 157"/>
                <a:gd name="T16" fmla="*/ 19 w 91"/>
                <a:gd name="T17" fmla="*/ 126 h 157"/>
                <a:gd name="T18" fmla="*/ 2 w 91"/>
                <a:gd name="T19" fmla="*/ 120 h 157"/>
                <a:gd name="T20" fmla="*/ 2 w 91"/>
                <a:gd name="T21" fmla="*/ 97 h 157"/>
                <a:gd name="T22" fmla="*/ 5 w 91"/>
                <a:gd name="T23" fmla="*/ 97 h 157"/>
                <a:gd name="T24" fmla="*/ 19 w 91"/>
                <a:gd name="T25" fmla="*/ 103 h 157"/>
                <a:gd name="T26" fmla="*/ 39 w 91"/>
                <a:gd name="T27" fmla="*/ 106 h 157"/>
                <a:gd name="T28" fmla="*/ 39 w 91"/>
                <a:gd name="T29" fmla="*/ 84 h 157"/>
                <a:gd name="T30" fmla="*/ 31 w 91"/>
                <a:gd name="T31" fmla="*/ 82 h 157"/>
                <a:gd name="T32" fmla="*/ 20 w 91"/>
                <a:gd name="T33" fmla="*/ 79 h 157"/>
                <a:gd name="T34" fmla="*/ 9 w 91"/>
                <a:gd name="T35" fmla="*/ 73 h 157"/>
                <a:gd name="T36" fmla="*/ 2 w 91"/>
                <a:gd name="T37" fmla="*/ 64 h 157"/>
                <a:gd name="T38" fmla="*/ 0 w 91"/>
                <a:gd name="T39" fmla="*/ 50 h 157"/>
                <a:gd name="T40" fmla="*/ 10 w 91"/>
                <a:gd name="T41" fmla="*/ 29 h 157"/>
                <a:gd name="T42" fmla="*/ 38 w 91"/>
                <a:gd name="T43" fmla="*/ 19 h 157"/>
                <a:gd name="T44" fmla="*/ 38 w 91"/>
                <a:gd name="T45" fmla="*/ 0 h 157"/>
                <a:gd name="T46" fmla="*/ 51 w 91"/>
                <a:gd name="T47" fmla="*/ 0 h 157"/>
                <a:gd name="T48" fmla="*/ 51 w 91"/>
                <a:gd name="T49" fmla="*/ 19 h 157"/>
                <a:gd name="T50" fmla="*/ 68 w 91"/>
                <a:gd name="T51" fmla="*/ 21 h 157"/>
                <a:gd name="T52" fmla="*/ 82 w 91"/>
                <a:gd name="T53" fmla="*/ 25 h 157"/>
                <a:gd name="T54" fmla="*/ 82 w 91"/>
                <a:gd name="T55" fmla="*/ 48 h 157"/>
                <a:gd name="T56" fmla="*/ 80 w 91"/>
                <a:gd name="T57" fmla="*/ 48 h 157"/>
                <a:gd name="T58" fmla="*/ 67 w 91"/>
                <a:gd name="T59" fmla="*/ 43 h 157"/>
                <a:gd name="T60" fmla="*/ 51 w 91"/>
                <a:gd name="T61" fmla="*/ 40 h 157"/>
                <a:gd name="T62" fmla="*/ 51 w 91"/>
                <a:gd name="T63" fmla="*/ 61 h 157"/>
                <a:gd name="T64" fmla="*/ 58 w 91"/>
                <a:gd name="T65" fmla="*/ 62 h 157"/>
                <a:gd name="T66" fmla="*/ 83 w 91"/>
                <a:gd name="T67" fmla="*/ 73 h 157"/>
                <a:gd name="T68" fmla="*/ 91 w 91"/>
                <a:gd name="T69" fmla="*/ 93 h 157"/>
                <a:gd name="T70" fmla="*/ 39 w 91"/>
                <a:gd name="T71" fmla="*/ 59 h 157"/>
                <a:gd name="T72" fmla="*/ 39 w 91"/>
                <a:gd name="T73" fmla="*/ 40 h 157"/>
                <a:gd name="T74" fmla="*/ 31 w 91"/>
                <a:gd name="T75" fmla="*/ 43 h 157"/>
                <a:gd name="T76" fmla="*/ 28 w 91"/>
                <a:gd name="T77" fmla="*/ 49 h 157"/>
                <a:gd name="T78" fmla="*/ 30 w 91"/>
                <a:gd name="T79" fmla="*/ 55 h 157"/>
                <a:gd name="T80" fmla="*/ 39 w 91"/>
                <a:gd name="T81" fmla="*/ 59 h 157"/>
                <a:gd name="T82" fmla="*/ 62 w 91"/>
                <a:gd name="T83" fmla="*/ 96 h 157"/>
                <a:gd name="T84" fmla="*/ 60 w 91"/>
                <a:gd name="T85" fmla="*/ 89 h 157"/>
                <a:gd name="T86" fmla="*/ 50 w 91"/>
                <a:gd name="T87" fmla="*/ 86 h 157"/>
                <a:gd name="T88" fmla="*/ 50 w 91"/>
                <a:gd name="T89" fmla="*/ 106 h 157"/>
                <a:gd name="T90" fmla="*/ 59 w 91"/>
                <a:gd name="T91" fmla="*/ 103 h 157"/>
                <a:gd name="T92" fmla="*/ 62 w 91"/>
                <a:gd name="T93" fmla="*/ 9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1" h="157">
                  <a:moveTo>
                    <a:pt x="91" y="93"/>
                  </a:moveTo>
                  <a:cubicBezTo>
                    <a:pt x="91" y="97"/>
                    <a:pt x="90" y="102"/>
                    <a:pt x="88" y="106"/>
                  </a:cubicBezTo>
                  <a:cubicBezTo>
                    <a:pt x="86" y="110"/>
                    <a:pt x="84" y="113"/>
                    <a:pt x="80" y="116"/>
                  </a:cubicBezTo>
                  <a:cubicBezTo>
                    <a:pt x="77" y="119"/>
                    <a:pt x="73" y="122"/>
                    <a:pt x="68" y="124"/>
                  </a:cubicBezTo>
                  <a:cubicBezTo>
                    <a:pt x="63" y="126"/>
                    <a:pt x="58" y="127"/>
                    <a:pt x="51" y="127"/>
                  </a:cubicBezTo>
                  <a:cubicBezTo>
                    <a:pt x="51" y="157"/>
                    <a:pt x="51" y="157"/>
                    <a:pt x="51" y="157"/>
                  </a:cubicBezTo>
                  <a:cubicBezTo>
                    <a:pt x="38" y="157"/>
                    <a:pt x="38" y="157"/>
                    <a:pt x="38" y="157"/>
                  </a:cubicBezTo>
                  <a:cubicBezTo>
                    <a:pt x="38" y="128"/>
                    <a:pt x="38" y="128"/>
                    <a:pt x="38" y="128"/>
                  </a:cubicBezTo>
                  <a:cubicBezTo>
                    <a:pt x="32" y="128"/>
                    <a:pt x="26" y="127"/>
                    <a:pt x="19" y="126"/>
                  </a:cubicBezTo>
                  <a:cubicBezTo>
                    <a:pt x="12" y="124"/>
                    <a:pt x="6" y="122"/>
                    <a:pt x="2" y="120"/>
                  </a:cubicBezTo>
                  <a:cubicBezTo>
                    <a:pt x="2" y="97"/>
                    <a:pt x="2" y="97"/>
                    <a:pt x="2" y="97"/>
                  </a:cubicBezTo>
                  <a:cubicBezTo>
                    <a:pt x="5" y="97"/>
                    <a:pt x="5" y="97"/>
                    <a:pt x="5" y="97"/>
                  </a:cubicBezTo>
                  <a:cubicBezTo>
                    <a:pt x="7" y="99"/>
                    <a:pt x="12" y="101"/>
                    <a:pt x="19" y="103"/>
                  </a:cubicBezTo>
                  <a:cubicBezTo>
                    <a:pt x="25" y="105"/>
                    <a:pt x="32" y="106"/>
                    <a:pt x="39" y="106"/>
                  </a:cubicBezTo>
                  <a:cubicBezTo>
                    <a:pt x="39" y="84"/>
                    <a:pt x="39" y="84"/>
                    <a:pt x="39" y="84"/>
                  </a:cubicBezTo>
                  <a:cubicBezTo>
                    <a:pt x="31" y="82"/>
                    <a:pt x="31" y="82"/>
                    <a:pt x="31" y="82"/>
                  </a:cubicBezTo>
                  <a:cubicBezTo>
                    <a:pt x="27" y="81"/>
                    <a:pt x="23" y="80"/>
                    <a:pt x="20" y="79"/>
                  </a:cubicBezTo>
                  <a:cubicBezTo>
                    <a:pt x="16" y="77"/>
                    <a:pt x="12" y="75"/>
                    <a:pt x="9" y="73"/>
                  </a:cubicBezTo>
                  <a:cubicBezTo>
                    <a:pt x="6" y="70"/>
                    <a:pt x="4" y="67"/>
                    <a:pt x="2" y="64"/>
                  </a:cubicBezTo>
                  <a:cubicBezTo>
                    <a:pt x="1" y="60"/>
                    <a:pt x="0" y="56"/>
                    <a:pt x="0" y="50"/>
                  </a:cubicBezTo>
                  <a:cubicBezTo>
                    <a:pt x="0" y="42"/>
                    <a:pt x="3" y="35"/>
                    <a:pt x="10" y="29"/>
                  </a:cubicBezTo>
                  <a:cubicBezTo>
                    <a:pt x="17" y="24"/>
                    <a:pt x="26" y="20"/>
                    <a:pt x="38" y="19"/>
                  </a:cubicBezTo>
                  <a:cubicBezTo>
                    <a:pt x="38" y="0"/>
                    <a:pt x="38" y="0"/>
                    <a:pt x="38" y="0"/>
                  </a:cubicBezTo>
                  <a:cubicBezTo>
                    <a:pt x="51" y="0"/>
                    <a:pt x="51" y="0"/>
                    <a:pt x="51" y="0"/>
                  </a:cubicBezTo>
                  <a:cubicBezTo>
                    <a:pt x="51" y="19"/>
                    <a:pt x="51" y="19"/>
                    <a:pt x="51" y="19"/>
                  </a:cubicBezTo>
                  <a:cubicBezTo>
                    <a:pt x="56" y="19"/>
                    <a:pt x="62" y="20"/>
                    <a:pt x="68" y="21"/>
                  </a:cubicBezTo>
                  <a:cubicBezTo>
                    <a:pt x="74" y="22"/>
                    <a:pt x="79" y="24"/>
                    <a:pt x="82" y="25"/>
                  </a:cubicBezTo>
                  <a:cubicBezTo>
                    <a:pt x="82" y="48"/>
                    <a:pt x="82" y="48"/>
                    <a:pt x="82" y="48"/>
                  </a:cubicBezTo>
                  <a:cubicBezTo>
                    <a:pt x="80" y="48"/>
                    <a:pt x="80" y="48"/>
                    <a:pt x="80" y="48"/>
                  </a:cubicBezTo>
                  <a:cubicBezTo>
                    <a:pt x="76" y="46"/>
                    <a:pt x="72" y="44"/>
                    <a:pt x="67" y="43"/>
                  </a:cubicBezTo>
                  <a:cubicBezTo>
                    <a:pt x="62" y="41"/>
                    <a:pt x="57" y="40"/>
                    <a:pt x="51" y="40"/>
                  </a:cubicBezTo>
                  <a:cubicBezTo>
                    <a:pt x="51" y="61"/>
                    <a:pt x="51" y="61"/>
                    <a:pt x="51" y="61"/>
                  </a:cubicBezTo>
                  <a:cubicBezTo>
                    <a:pt x="58" y="62"/>
                    <a:pt x="58" y="62"/>
                    <a:pt x="58" y="62"/>
                  </a:cubicBezTo>
                  <a:cubicBezTo>
                    <a:pt x="69" y="65"/>
                    <a:pt x="78" y="68"/>
                    <a:pt x="83" y="73"/>
                  </a:cubicBezTo>
                  <a:cubicBezTo>
                    <a:pt x="88" y="77"/>
                    <a:pt x="91" y="84"/>
                    <a:pt x="91" y="93"/>
                  </a:cubicBezTo>
                  <a:close/>
                  <a:moveTo>
                    <a:pt x="39" y="59"/>
                  </a:moveTo>
                  <a:cubicBezTo>
                    <a:pt x="39" y="40"/>
                    <a:pt x="39" y="40"/>
                    <a:pt x="39" y="40"/>
                  </a:cubicBezTo>
                  <a:cubicBezTo>
                    <a:pt x="36" y="40"/>
                    <a:pt x="34" y="41"/>
                    <a:pt x="31" y="43"/>
                  </a:cubicBezTo>
                  <a:cubicBezTo>
                    <a:pt x="29" y="44"/>
                    <a:pt x="28" y="47"/>
                    <a:pt x="28" y="49"/>
                  </a:cubicBezTo>
                  <a:cubicBezTo>
                    <a:pt x="28" y="52"/>
                    <a:pt x="29" y="54"/>
                    <a:pt x="30" y="55"/>
                  </a:cubicBezTo>
                  <a:cubicBezTo>
                    <a:pt x="31" y="57"/>
                    <a:pt x="34" y="58"/>
                    <a:pt x="39" y="59"/>
                  </a:cubicBezTo>
                  <a:close/>
                  <a:moveTo>
                    <a:pt x="62" y="96"/>
                  </a:moveTo>
                  <a:cubicBezTo>
                    <a:pt x="62" y="93"/>
                    <a:pt x="62" y="91"/>
                    <a:pt x="60" y="89"/>
                  </a:cubicBezTo>
                  <a:cubicBezTo>
                    <a:pt x="58" y="88"/>
                    <a:pt x="55" y="86"/>
                    <a:pt x="50" y="86"/>
                  </a:cubicBezTo>
                  <a:cubicBezTo>
                    <a:pt x="50" y="106"/>
                    <a:pt x="50" y="106"/>
                    <a:pt x="50" y="106"/>
                  </a:cubicBezTo>
                  <a:cubicBezTo>
                    <a:pt x="54" y="106"/>
                    <a:pt x="57" y="105"/>
                    <a:pt x="59" y="103"/>
                  </a:cubicBezTo>
                  <a:cubicBezTo>
                    <a:pt x="61" y="102"/>
                    <a:pt x="62" y="99"/>
                    <a:pt x="62" y="9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328" name="TextBox 327"/>
          <p:cNvSpPr txBox="1"/>
          <p:nvPr/>
        </p:nvSpPr>
        <p:spPr>
          <a:xfrm>
            <a:off x="288924" y="1125407"/>
            <a:ext cx="1847851" cy="2231380"/>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latin typeface="Tahoma" panose="020B0604030504040204" pitchFamily="34" charset="0"/>
              </a:rPr>
              <a:t>Roll-Out</a:t>
            </a:r>
          </a:p>
          <a:p>
            <a:pPr marL="171450" indent="-171450">
              <a:spcBef>
                <a:spcPts val="300"/>
              </a:spcBef>
              <a:buClr>
                <a:schemeClr val="bg1"/>
              </a:buClr>
              <a:buFont typeface="Wingdings" panose="05000000000000000000" pitchFamily="2" charset="2"/>
              <a:buChar char="§"/>
            </a:pPr>
            <a:r>
              <a:rPr lang="en-US" sz="900" dirty="0">
                <a:solidFill>
                  <a:schemeClr val="bg1"/>
                </a:solidFill>
                <a:latin typeface="Tahoma" panose="020B0604030504040204" pitchFamily="34" charset="0"/>
              </a:rPr>
              <a:t>Negotiated a two-tier sourcing partnership with a “</a:t>
            </a:r>
            <a:r>
              <a:rPr lang="en-US" sz="900" dirty="0" err="1">
                <a:solidFill>
                  <a:schemeClr val="bg1"/>
                </a:solidFill>
                <a:latin typeface="Tahoma" panose="020B0604030504040204" pitchFamily="34" charset="0"/>
              </a:rPr>
              <a:t>Katun</a:t>
            </a:r>
            <a:r>
              <a:rPr lang="en-US" sz="900" dirty="0">
                <a:solidFill>
                  <a:schemeClr val="bg1"/>
                </a:solidFill>
                <a:latin typeface="Tahoma" panose="020B0604030504040204" pitchFamily="34" charset="0"/>
              </a:rPr>
              <a:t> Certified Remanufactured” remanufacturer who facilitates the orders as a virtual consigned stockroom</a:t>
            </a:r>
          </a:p>
          <a:p>
            <a:pPr marL="171450" indent="-171450">
              <a:spcBef>
                <a:spcPts val="300"/>
              </a:spcBef>
              <a:buClr>
                <a:schemeClr val="bg1"/>
              </a:buClr>
              <a:buFont typeface="Wingdings" panose="05000000000000000000" pitchFamily="2" charset="2"/>
              <a:buChar char="§"/>
            </a:pPr>
            <a:r>
              <a:rPr lang="en-US" sz="900" dirty="0">
                <a:solidFill>
                  <a:schemeClr val="bg1"/>
                </a:solidFill>
                <a:latin typeface="Tahoma" panose="020B0604030504040204" pitchFamily="34" charset="0"/>
              </a:rPr>
              <a:t>Hired Director of </a:t>
            </a:r>
            <a:r>
              <a:rPr lang="en-US" sz="900" dirty="0" smtClean="0">
                <a:solidFill>
                  <a:schemeClr val="bg1"/>
                </a:solidFill>
                <a:latin typeface="Tahoma" panose="020B0604030504040204" pitchFamily="34" charset="0"/>
              </a:rPr>
              <a:t>North America Refurbished Hardware Program</a:t>
            </a:r>
            <a:endParaRPr lang="en-US" sz="900" dirty="0">
              <a:solidFill>
                <a:schemeClr val="bg1"/>
              </a:solidFill>
              <a:latin typeface="Tahoma" panose="020B0604030504040204" pitchFamily="34" charset="0"/>
            </a:endParaRPr>
          </a:p>
          <a:p>
            <a:pPr marL="171450" indent="-171450">
              <a:spcBef>
                <a:spcPts val="300"/>
              </a:spcBef>
              <a:buClr>
                <a:schemeClr val="bg1"/>
              </a:buClr>
              <a:buFont typeface="Wingdings" panose="05000000000000000000" pitchFamily="2" charset="2"/>
              <a:buChar char="§"/>
            </a:pPr>
            <a:r>
              <a:rPr lang="en-US" sz="900" dirty="0">
                <a:solidFill>
                  <a:schemeClr val="bg1"/>
                </a:solidFill>
                <a:latin typeface="Tahoma" panose="020B0604030504040204" pitchFamily="34" charset="0"/>
              </a:rPr>
              <a:t>Launched refurbished hardware program in the US in </a:t>
            </a:r>
            <a:r>
              <a:rPr lang="en-US" sz="900" dirty="0" smtClean="0">
                <a:solidFill>
                  <a:schemeClr val="bg1"/>
                </a:solidFill>
                <a:latin typeface="Tahoma" panose="020B0604030504040204" pitchFamily="34" charset="0"/>
              </a:rPr>
              <a:t>Q1 2017 – sales targeted for Q2 2017</a:t>
            </a:r>
            <a:endParaRPr lang="en-US" sz="900" dirty="0">
              <a:solidFill>
                <a:schemeClr val="bg1"/>
              </a:solidFill>
              <a:latin typeface="Tahoma" panose="020B0604030504040204" pitchFamily="34" charset="0"/>
            </a:endParaRPr>
          </a:p>
          <a:p>
            <a:pPr marL="171450" indent="-171450">
              <a:spcBef>
                <a:spcPts val="300"/>
              </a:spcBef>
              <a:buClr>
                <a:schemeClr val="bg1"/>
              </a:buClr>
              <a:buFont typeface="Wingdings" panose="05000000000000000000" pitchFamily="2" charset="2"/>
              <a:buChar char="§"/>
            </a:pPr>
            <a:r>
              <a:rPr lang="en-US" sz="900" dirty="0">
                <a:solidFill>
                  <a:schemeClr val="bg1"/>
                </a:solidFill>
                <a:latin typeface="Tahoma" panose="020B0604030504040204" pitchFamily="34" charset="0"/>
              </a:rPr>
              <a:t>Created a detailed project plan for achieving sales target of </a:t>
            </a:r>
            <a:r>
              <a:rPr lang="en-US" sz="900" dirty="0" smtClean="0">
                <a:solidFill>
                  <a:schemeClr val="bg1"/>
                </a:solidFill>
                <a:latin typeface="Tahoma" panose="020B0604030504040204" pitchFamily="34" charset="0"/>
              </a:rPr>
              <a:t>$500 </a:t>
            </a:r>
            <a:r>
              <a:rPr lang="en-US" sz="900" dirty="0">
                <a:solidFill>
                  <a:schemeClr val="bg1"/>
                </a:solidFill>
                <a:latin typeface="Tahoma" panose="020B0604030504040204" pitchFamily="34" charset="0"/>
              </a:rPr>
              <a:t>thousand in 2017</a:t>
            </a:r>
          </a:p>
        </p:txBody>
      </p:sp>
      <p:sp>
        <p:nvSpPr>
          <p:cNvPr id="329" name="TextBox 328"/>
          <p:cNvSpPr txBox="1"/>
          <p:nvPr/>
        </p:nvSpPr>
        <p:spPr>
          <a:xfrm>
            <a:off x="288924" y="3544851"/>
            <a:ext cx="1847851" cy="138499"/>
          </a:xfrm>
          <a:prstGeom prst="rect">
            <a:avLst/>
          </a:prstGeom>
          <a:noFill/>
        </p:spPr>
        <p:txBody>
          <a:bodyPr wrap="square" lIns="0" tIns="0" rIns="0" bIns="0" rtlCol="0">
            <a:spAutoFit/>
          </a:bodyPr>
          <a:lstStyle/>
          <a:p>
            <a:pPr algn="ctr">
              <a:spcBef>
                <a:spcPts val="300"/>
              </a:spcBef>
              <a:buClr>
                <a:schemeClr val="bg1"/>
              </a:buClr>
            </a:pPr>
            <a:r>
              <a:rPr lang="en-US" sz="900" b="1" u="sng" dirty="0">
                <a:solidFill>
                  <a:schemeClr val="bg1"/>
                </a:solidFill>
              </a:rPr>
              <a:t>Financial Highlights</a:t>
            </a:r>
          </a:p>
        </p:txBody>
      </p:sp>
      <p:sp>
        <p:nvSpPr>
          <p:cNvPr id="331" name="TextBox 330"/>
          <p:cNvSpPr txBox="1"/>
          <p:nvPr/>
        </p:nvSpPr>
        <p:spPr>
          <a:xfrm>
            <a:off x="6324398" y="6223406"/>
            <a:ext cx="2594178" cy="276999"/>
          </a:xfrm>
          <a:prstGeom prst="rect">
            <a:avLst/>
          </a:prstGeom>
          <a:noFill/>
        </p:spPr>
        <p:txBody>
          <a:bodyPr wrap="square" lIns="0" tIns="0" rIns="0" bIns="0" rtlCol="0">
            <a:spAutoFit/>
          </a:bodyPr>
          <a:lstStyle/>
          <a:p>
            <a:pPr>
              <a:spcBef>
                <a:spcPts val="300"/>
              </a:spcBef>
              <a:buClr>
                <a:schemeClr val="bg1"/>
              </a:buClr>
            </a:pPr>
            <a:r>
              <a:rPr lang="en-US" sz="900" b="1" dirty="0" smtClean="0">
                <a:latin typeface="Tahoma" panose="020B0604030504040204" pitchFamily="34" charset="0"/>
              </a:rPr>
              <a:t>9-24 Months:</a:t>
            </a:r>
            <a:r>
              <a:rPr lang="en-US" sz="900" dirty="0" smtClean="0">
                <a:latin typeface="Tahoma" panose="020B0604030504040204" pitchFamily="34" charset="0"/>
              </a:rPr>
              <a:t> Expand focus from N.A. to European markets, from printer to MFD markets</a:t>
            </a:r>
            <a:endParaRPr lang="en-US" sz="900" dirty="0">
              <a:latin typeface="Tahoma" panose="020B0604030504040204" pitchFamily="34" charset="0"/>
            </a:endParaRPr>
          </a:p>
        </p:txBody>
      </p:sp>
      <p:graphicFrame>
        <p:nvGraphicFramePr>
          <p:cNvPr id="335" name="Table 334"/>
          <p:cNvGraphicFramePr>
            <a:graphicFrameLocks noGrp="1"/>
          </p:cNvGraphicFramePr>
          <p:nvPr>
            <p:extLst>
              <p:ext uri="{D42A27DB-BD31-4B8C-83A1-F6EECF244321}">
                <p14:modId xmlns:p14="http://schemas.microsoft.com/office/powerpoint/2010/main" val="1412032669"/>
              </p:ext>
            </p:extLst>
          </p:nvPr>
        </p:nvGraphicFramePr>
        <p:xfrm>
          <a:off x="2420448" y="3651588"/>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Tahoma"/>
                        </a:rPr>
                        <a:t>Hired Industry Veteran </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36" name="Rectangle 335"/>
          <p:cNvSpPr/>
          <p:nvPr>
            <p:custDataLst>
              <p:tags r:id="rId2"/>
            </p:custDataLst>
          </p:nvPr>
        </p:nvSpPr>
        <p:spPr>
          <a:xfrm>
            <a:off x="2420448" y="3961643"/>
            <a:ext cx="3124201" cy="933589"/>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dirty="0" smtClean="0"/>
              <a:t>Stan Jablonski joined the Company on 01/19/17 as Director, NA Hardware Refurbishment Program</a:t>
            </a:r>
          </a:p>
          <a:p>
            <a:pPr marL="177800" indent="-177800">
              <a:spcBef>
                <a:spcPts val="400"/>
              </a:spcBef>
              <a:buClr>
                <a:schemeClr val="accent5"/>
              </a:buClr>
              <a:buSzPct val="100000"/>
              <a:buFont typeface="Wingdings" panose="05000000000000000000" pitchFamily="2" charset="2"/>
              <a:buChar char="§"/>
            </a:pPr>
            <a:r>
              <a:rPr lang="en-US" sz="900" dirty="0" smtClean="0"/>
              <a:t>Worked for Tomoegawa USA since 1994, most recently as VP, Marketing, Sales &amp; Customer Relationships</a:t>
            </a:r>
          </a:p>
          <a:p>
            <a:pPr marL="177800" indent="-177800">
              <a:spcBef>
                <a:spcPts val="400"/>
              </a:spcBef>
              <a:buClr>
                <a:schemeClr val="accent5"/>
              </a:buClr>
              <a:buSzPct val="100000"/>
              <a:buFont typeface="Wingdings" panose="05000000000000000000" pitchFamily="2" charset="2"/>
              <a:buChar char="§"/>
            </a:pPr>
            <a:r>
              <a:rPr lang="en-US" sz="900" dirty="0" smtClean="0"/>
              <a:t>BA in Chemistry </a:t>
            </a:r>
            <a:r>
              <a:rPr lang="en-US" sz="900" dirty="0"/>
              <a:t>(</a:t>
            </a:r>
            <a:r>
              <a:rPr lang="en-US" sz="900" dirty="0" smtClean="0"/>
              <a:t>University of North Carolina at Wilmington); MS in Management (Purdue University)</a:t>
            </a:r>
            <a:endParaRPr lang="en-US" sz="900" dirty="0"/>
          </a:p>
        </p:txBody>
      </p:sp>
      <p:sp>
        <p:nvSpPr>
          <p:cNvPr id="121" name="Rectangle 120"/>
          <p:cNvSpPr/>
          <p:nvPr/>
        </p:nvSpPr>
        <p:spPr>
          <a:xfrm>
            <a:off x="6330346" y="1430905"/>
            <a:ext cx="2588230" cy="480796"/>
          </a:xfrm>
          <a:prstGeom prst="rect">
            <a:avLst/>
          </a:prstGeom>
          <a:solidFill>
            <a:schemeClr val="accent1">
              <a:lumMod val="75000"/>
              <a:lumOff val="2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smtClean="0">
                <a:solidFill>
                  <a:schemeClr val="bg1"/>
                </a:solidFill>
              </a:rPr>
              <a:t>Phase 1: Partner with a </a:t>
            </a:r>
            <a:r>
              <a:rPr lang="en-US" sz="900" b="1" dirty="0">
                <a:solidFill>
                  <a:schemeClr val="bg1"/>
                </a:solidFill>
              </a:rPr>
              <a:t>refurbished imaging equipment </a:t>
            </a:r>
            <a:r>
              <a:rPr lang="en-US" sz="900" b="1" dirty="0" smtClean="0">
                <a:solidFill>
                  <a:schemeClr val="bg1"/>
                </a:solidFill>
              </a:rPr>
              <a:t>company; </a:t>
            </a:r>
            <a:br>
              <a:rPr lang="en-US" sz="900" b="1" dirty="0" smtClean="0">
                <a:solidFill>
                  <a:schemeClr val="bg1"/>
                </a:solidFill>
              </a:rPr>
            </a:br>
            <a:r>
              <a:rPr lang="en-US" sz="900" b="1" dirty="0" smtClean="0">
                <a:solidFill>
                  <a:schemeClr val="bg1"/>
                </a:solidFill>
              </a:rPr>
              <a:t>begin targeted focus on N.A. printers</a:t>
            </a:r>
            <a:endParaRPr lang="en-US" sz="900" b="1" dirty="0">
              <a:solidFill>
                <a:schemeClr val="bg1"/>
              </a:solidFill>
            </a:endParaRPr>
          </a:p>
        </p:txBody>
      </p:sp>
      <p:sp>
        <p:nvSpPr>
          <p:cNvPr id="122" name="Rectangle 121"/>
          <p:cNvSpPr/>
          <p:nvPr/>
        </p:nvSpPr>
        <p:spPr>
          <a:xfrm>
            <a:off x="6330346" y="2400289"/>
            <a:ext cx="2588230" cy="480796"/>
          </a:xfrm>
          <a:prstGeom prst="rect">
            <a:avLst/>
          </a:prstGeom>
          <a:solidFill>
            <a:schemeClr val="accent1">
              <a:lumMod val="75000"/>
              <a:lumOff val="2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smtClean="0">
                <a:solidFill>
                  <a:schemeClr val="bg1"/>
                </a:solidFill>
              </a:rPr>
              <a:t>Phase 1: Approach </a:t>
            </a:r>
            <a:r>
              <a:rPr lang="en-US" sz="900" b="1" dirty="0">
                <a:solidFill>
                  <a:schemeClr val="bg1"/>
                </a:solidFill>
              </a:rPr>
              <a:t>dealer customers with refurbished product </a:t>
            </a:r>
            <a:r>
              <a:rPr lang="en-US" sz="900" b="1" dirty="0" smtClean="0">
                <a:solidFill>
                  <a:schemeClr val="bg1"/>
                </a:solidFill>
              </a:rPr>
              <a:t>offering</a:t>
            </a:r>
            <a:endParaRPr lang="en-US" sz="900" b="1" dirty="0">
              <a:solidFill>
                <a:schemeClr val="bg1"/>
              </a:solidFill>
            </a:endParaRPr>
          </a:p>
        </p:txBody>
      </p:sp>
      <p:sp>
        <p:nvSpPr>
          <p:cNvPr id="123" name="Rectangle 122"/>
          <p:cNvSpPr/>
          <p:nvPr/>
        </p:nvSpPr>
        <p:spPr>
          <a:xfrm>
            <a:off x="6330346" y="3225121"/>
            <a:ext cx="2588230" cy="480796"/>
          </a:xfrm>
          <a:prstGeom prst="rect">
            <a:avLst/>
          </a:prstGeom>
          <a:solidFill>
            <a:schemeClr val="accent1">
              <a:lumMod val="75000"/>
              <a:lumOff val="2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smtClean="0">
                <a:solidFill>
                  <a:schemeClr val="bg1"/>
                </a:solidFill>
              </a:rPr>
              <a:t>Phase 1: Invest </a:t>
            </a:r>
            <a:r>
              <a:rPr lang="en-US" sz="900" b="1" dirty="0">
                <a:solidFill>
                  <a:schemeClr val="bg1"/>
                </a:solidFill>
              </a:rPr>
              <a:t>in existing supply chain to support larger equipment</a:t>
            </a:r>
          </a:p>
        </p:txBody>
      </p:sp>
      <p:sp>
        <p:nvSpPr>
          <p:cNvPr id="124" name="Rectangle 123"/>
          <p:cNvSpPr/>
          <p:nvPr/>
        </p:nvSpPr>
        <p:spPr>
          <a:xfrm>
            <a:off x="6330346" y="4049953"/>
            <a:ext cx="2588230" cy="480796"/>
          </a:xfrm>
          <a:prstGeom prst="rect">
            <a:avLst/>
          </a:prstGeom>
          <a:solidFill>
            <a:schemeClr val="accent1">
              <a:lumMod val="75000"/>
              <a:lumOff val="2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smtClean="0">
                <a:solidFill>
                  <a:schemeClr val="bg1"/>
                </a:solidFill>
              </a:rPr>
              <a:t>Phase 1: Leverage </a:t>
            </a:r>
            <a:r>
              <a:rPr lang="en-US" sz="900" b="1" dirty="0">
                <a:solidFill>
                  <a:schemeClr val="bg1"/>
                </a:solidFill>
              </a:rPr>
              <a:t>extensive industry knowledge and develop technical refurbishing skill</a:t>
            </a:r>
          </a:p>
        </p:txBody>
      </p:sp>
      <p:sp>
        <p:nvSpPr>
          <p:cNvPr id="125" name="Rectangle 124"/>
          <p:cNvSpPr/>
          <p:nvPr/>
        </p:nvSpPr>
        <p:spPr>
          <a:xfrm>
            <a:off x="6330346" y="4874785"/>
            <a:ext cx="2588230" cy="480796"/>
          </a:xfrm>
          <a:prstGeom prst="rect">
            <a:avLst/>
          </a:prstGeom>
          <a:solidFill>
            <a:schemeClr val="accent1">
              <a:lumMod val="75000"/>
              <a:lumOff val="2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smtClean="0">
                <a:solidFill>
                  <a:schemeClr val="bg1"/>
                </a:solidFill>
              </a:rPr>
              <a:t>Phase 1: Begin </a:t>
            </a:r>
            <a:r>
              <a:rPr lang="en-US" sz="900" b="1" dirty="0">
                <a:solidFill>
                  <a:schemeClr val="bg1"/>
                </a:solidFill>
              </a:rPr>
              <a:t>outreach to </a:t>
            </a:r>
            <a:r>
              <a:rPr lang="en-US" sz="900" b="1" dirty="0" smtClean="0">
                <a:solidFill>
                  <a:schemeClr val="bg1"/>
                </a:solidFill>
              </a:rPr>
              <a:t>N.A. dealers and distributors with </a:t>
            </a:r>
            <a:r>
              <a:rPr lang="en-US" sz="900" b="1" dirty="0">
                <a:solidFill>
                  <a:schemeClr val="bg1"/>
                </a:solidFill>
              </a:rPr>
              <a:t>refurbished </a:t>
            </a:r>
            <a:r>
              <a:rPr lang="en-US" sz="900" b="1" dirty="0" smtClean="0">
                <a:solidFill>
                  <a:schemeClr val="bg1"/>
                </a:solidFill>
              </a:rPr>
              <a:t>printers</a:t>
            </a:r>
            <a:endParaRPr lang="en-US" sz="900" b="1" dirty="0">
              <a:solidFill>
                <a:schemeClr val="bg1"/>
              </a:solidFill>
            </a:endParaRPr>
          </a:p>
        </p:txBody>
      </p:sp>
      <p:sp>
        <p:nvSpPr>
          <p:cNvPr id="126" name="Rectangle 125"/>
          <p:cNvSpPr/>
          <p:nvPr/>
        </p:nvSpPr>
        <p:spPr>
          <a:xfrm>
            <a:off x="6330346" y="5699619"/>
            <a:ext cx="2588230" cy="480796"/>
          </a:xfrm>
          <a:prstGeom prst="rect">
            <a:avLst/>
          </a:prstGeom>
          <a:solidFill>
            <a:schemeClr val="accent1">
              <a:lumMod val="75000"/>
              <a:lumOff val="2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r>
              <a:rPr lang="en-US" sz="900" b="1" dirty="0" smtClean="0">
                <a:solidFill>
                  <a:schemeClr val="bg1"/>
                </a:solidFill>
              </a:rPr>
              <a:t>Phases 2-3: Leverage approach to penetrate WE refurbished printer market; leverage approach to N.A. and WE MFDs</a:t>
            </a:r>
            <a:endParaRPr lang="en-US" sz="900" b="1" dirty="0">
              <a:solidFill>
                <a:schemeClr val="bg1"/>
              </a:solidFill>
            </a:endParaRPr>
          </a:p>
        </p:txBody>
      </p:sp>
      <p:grpSp>
        <p:nvGrpSpPr>
          <p:cNvPr id="332" name="Group 331"/>
          <p:cNvGrpSpPr>
            <a:grpSpLocks noChangeAspect="1"/>
          </p:cNvGrpSpPr>
          <p:nvPr/>
        </p:nvGrpSpPr>
        <p:grpSpPr>
          <a:xfrm>
            <a:off x="5680798" y="5755185"/>
            <a:ext cx="642874" cy="445113"/>
            <a:chOff x="1422923" y="4118462"/>
            <a:chExt cx="1122337" cy="777081"/>
          </a:xfrm>
          <a:solidFill>
            <a:schemeClr val="accent4"/>
          </a:solidFill>
        </p:grpSpPr>
        <p:sp>
          <p:nvSpPr>
            <p:cNvPr id="333" name="Freeform 134"/>
            <p:cNvSpPr>
              <a:spLocks noEditPoints="1"/>
            </p:cNvSpPr>
            <p:nvPr/>
          </p:nvSpPr>
          <p:spPr bwMode="auto">
            <a:xfrm>
              <a:off x="1422923" y="4261717"/>
              <a:ext cx="1122337" cy="633826"/>
            </a:xfrm>
            <a:custGeom>
              <a:avLst/>
              <a:gdLst>
                <a:gd name="T0" fmla="*/ 327 w 461"/>
                <a:gd name="T1" fmla="*/ 3 h 260"/>
                <a:gd name="T2" fmla="*/ 364 w 461"/>
                <a:gd name="T3" fmla="*/ 40 h 260"/>
                <a:gd name="T4" fmla="*/ 131 w 461"/>
                <a:gd name="T5" fmla="*/ 169 h 260"/>
                <a:gd name="T6" fmla="*/ 88 w 461"/>
                <a:gd name="T7" fmla="*/ 71 h 260"/>
                <a:gd name="T8" fmla="*/ 98 w 461"/>
                <a:gd name="T9" fmla="*/ 196 h 260"/>
                <a:gd name="T10" fmla="*/ 415 w 461"/>
                <a:gd name="T11" fmla="*/ 101 h 260"/>
                <a:gd name="T12" fmla="*/ 455 w 461"/>
                <a:gd name="T13" fmla="*/ 141 h 260"/>
                <a:gd name="T14" fmla="*/ 461 w 461"/>
                <a:gd name="T15" fmla="*/ 0 h 260"/>
                <a:gd name="T16" fmla="*/ 327 w 461"/>
                <a:gd name="T17" fmla="*/ 3 h 260"/>
                <a:gd name="T18" fmla="*/ 72 w 461"/>
                <a:gd name="T19" fmla="*/ 95 h 260"/>
                <a:gd name="T20" fmla="*/ 72 w 461"/>
                <a:gd name="T21" fmla="*/ 95 h 260"/>
                <a:gd name="T22" fmla="*/ 72 w 461"/>
                <a:gd name="T23" fmla="*/ 95 h 260"/>
                <a:gd name="T24" fmla="*/ 72 w 461"/>
                <a:gd name="T25" fmla="*/ 9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1" h="260">
                  <a:moveTo>
                    <a:pt x="327" y="3"/>
                  </a:moveTo>
                  <a:cubicBezTo>
                    <a:pt x="364" y="40"/>
                    <a:pt x="364" y="40"/>
                    <a:pt x="364" y="40"/>
                  </a:cubicBezTo>
                  <a:cubicBezTo>
                    <a:pt x="364" y="40"/>
                    <a:pt x="281" y="168"/>
                    <a:pt x="131" y="169"/>
                  </a:cubicBezTo>
                  <a:cubicBezTo>
                    <a:pt x="131" y="169"/>
                    <a:pt x="28" y="173"/>
                    <a:pt x="88" y="71"/>
                  </a:cubicBezTo>
                  <a:cubicBezTo>
                    <a:pt x="88" y="71"/>
                    <a:pt x="0" y="143"/>
                    <a:pt x="98" y="196"/>
                  </a:cubicBezTo>
                  <a:cubicBezTo>
                    <a:pt x="98" y="196"/>
                    <a:pt x="268" y="260"/>
                    <a:pt x="415" y="101"/>
                  </a:cubicBezTo>
                  <a:cubicBezTo>
                    <a:pt x="455" y="141"/>
                    <a:pt x="455" y="141"/>
                    <a:pt x="455" y="141"/>
                  </a:cubicBezTo>
                  <a:cubicBezTo>
                    <a:pt x="461" y="0"/>
                    <a:pt x="461" y="0"/>
                    <a:pt x="461" y="0"/>
                  </a:cubicBezTo>
                  <a:lnTo>
                    <a:pt x="327" y="3"/>
                  </a:lnTo>
                  <a:close/>
                  <a:moveTo>
                    <a:pt x="72" y="95"/>
                  </a:moveTo>
                  <a:cubicBezTo>
                    <a:pt x="72" y="95"/>
                    <a:pt x="72" y="95"/>
                    <a:pt x="72" y="95"/>
                  </a:cubicBezTo>
                  <a:cubicBezTo>
                    <a:pt x="72" y="95"/>
                    <a:pt x="72" y="95"/>
                    <a:pt x="72" y="95"/>
                  </a:cubicBezTo>
                  <a:cubicBezTo>
                    <a:pt x="72" y="95"/>
                    <a:pt x="72" y="95"/>
                    <a:pt x="72"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4" name="Freeform 135"/>
            <p:cNvSpPr>
              <a:spLocks noEditPoints="1"/>
            </p:cNvSpPr>
            <p:nvPr/>
          </p:nvSpPr>
          <p:spPr bwMode="auto">
            <a:xfrm>
              <a:off x="1585760" y="4118462"/>
              <a:ext cx="592602" cy="545194"/>
            </a:xfrm>
            <a:custGeom>
              <a:avLst/>
              <a:gdLst>
                <a:gd name="T0" fmla="*/ 18 w 243"/>
                <a:gd name="T1" fmla="*/ 127 h 224"/>
                <a:gd name="T2" fmla="*/ 17 w 243"/>
                <a:gd name="T3" fmla="*/ 113 h 224"/>
                <a:gd name="T4" fmla="*/ 55 w 243"/>
                <a:gd name="T5" fmla="*/ 77 h 224"/>
                <a:gd name="T6" fmla="*/ 36 w 243"/>
                <a:gd name="T7" fmla="*/ 113 h 224"/>
                <a:gd name="T8" fmla="*/ 51 w 243"/>
                <a:gd name="T9" fmla="*/ 129 h 224"/>
                <a:gd name="T10" fmla="*/ 26 w 243"/>
                <a:gd name="T11" fmla="*/ 165 h 224"/>
                <a:gd name="T12" fmla="*/ 9 w 243"/>
                <a:gd name="T13" fmla="*/ 167 h 224"/>
                <a:gd name="T14" fmla="*/ 16 w 243"/>
                <a:gd name="T15" fmla="*/ 181 h 224"/>
                <a:gd name="T16" fmla="*/ 58 w 243"/>
                <a:gd name="T17" fmla="*/ 224 h 224"/>
                <a:gd name="T18" fmla="*/ 64 w 243"/>
                <a:gd name="T19" fmla="*/ 224 h 224"/>
                <a:gd name="T20" fmla="*/ 77 w 243"/>
                <a:gd name="T21" fmla="*/ 181 h 224"/>
                <a:gd name="T22" fmla="*/ 113 w 243"/>
                <a:gd name="T23" fmla="*/ 219 h 224"/>
                <a:gd name="T24" fmla="*/ 129 w 243"/>
                <a:gd name="T25" fmla="*/ 181 h 224"/>
                <a:gd name="T26" fmla="*/ 151 w 243"/>
                <a:gd name="T27" fmla="*/ 208 h 224"/>
                <a:gd name="T28" fmla="*/ 183 w 243"/>
                <a:gd name="T29" fmla="*/ 181 h 224"/>
                <a:gd name="T30" fmla="*/ 237 w 243"/>
                <a:gd name="T31" fmla="*/ 157 h 224"/>
                <a:gd name="T32" fmla="*/ 243 w 243"/>
                <a:gd name="T33" fmla="*/ 129 h 224"/>
                <a:gd name="T34" fmla="*/ 242 w 243"/>
                <a:gd name="T35" fmla="*/ 113 h 224"/>
                <a:gd name="T36" fmla="*/ 235 w 243"/>
                <a:gd name="T37" fmla="*/ 77 h 224"/>
                <a:gd name="T38" fmla="*/ 227 w 243"/>
                <a:gd name="T39" fmla="*/ 61 h 224"/>
                <a:gd name="T40" fmla="*/ 129 w 243"/>
                <a:gd name="T41" fmla="*/ 0 h 224"/>
                <a:gd name="T42" fmla="*/ 113 w 243"/>
                <a:gd name="T43" fmla="*/ 0 h 224"/>
                <a:gd name="T44" fmla="*/ 16 w 243"/>
                <a:gd name="T45" fmla="*/ 61 h 224"/>
                <a:gd name="T46" fmla="*/ 14 w 243"/>
                <a:gd name="T47" fmla="*/ 65 h 224"/>
                <a:gd name="T48" fmla="*/ 9 w 243"/>
                <a:gd name="T49" fmla="*/ 77 h 224"/>
                <a:gd name="T50" fmla="*/ 0 w 243"/>
                <a:gd name="T51" fmla="*/ 113 h 224"/>
                <a:gd name="T52" fmla="*/ 0 w 243"/>
                <a:gd name="T53" fmla="*/ 129 h 224"/>
                <a:gd name="T54" fmla="*/ 217 w 243"/>
                <a:gd name="T55" fmla="*/ 165 h 224"/>
                <a:gd name="T56" fmla="*/ 192 w 243"/>
                <a:gd name="T57" fmla="*/ 129 h 224"/>
                <a:gd name="T58" fmla="*/ 217 w 243"/>
                <a:gd name="T59" fmla="*/ 165 h 224"/>
                <a:gd name="T60" fmla="*/ 226 w 243"/>
                <a:gd name="T61" fmla="*/ 113 h 224"/>
                <a:gd name="T62" fmla="*/ 187 w 243"/>
                <a:gd name="T63" fmla="*/ 77 h 224"/>
                <a:gd name="T64" fmla="*/ 207 w 243"/>
                <a:gd name="T65" fmla="*/ 61 h 224"/>
                <a:gd name="T66" fmla="*/ 166 w 243"/>
                <a:gd name="T67" fmla="*/ 26 h 224"/>
                <a:gd name="T68" fmla="*/ 129 w 243"/>
                <a:gd name="T69" fmla="*/ 17 h 224"/>
                <a:gd name="T70" fmla="*/ 129 w 243"/>
                <a:gd name="T71" fmla="*/ 61 h 224"/>
                <a:gd name="T72" fmla="*/ 129 w 243"/>
                <a:gd name="T73" fmla="*/ 77 h 224"/>
                <a:gd name="T74" fmla="*/ 175 w 243"/>
                <a:gd name="T75" fmla="*/ 113 h 224"/>
                <a:gd name="T76" fmla="*/ 129 w 243"/>
                <a:gd name="T77" fmla="*/ 77 h 224"/>
                <a:gd name="T78" fmla="*/ 175 w 243"/>
                <a:gd name="T79" fmla="*/ 129 h 224"/>
                <a:gd name="T80" fmla="*/ 129 w 243"/>
                <a:gd name="T81" fmla="*/ 165 h 224"/>
                <a:gd name="T82" fmla="*/ 36 w 243"/>
                <a:gd name="T83" fmla="*/ 181 h 224"/>
                <a:gd name="T84" fmla="*/ 77 w 243"/>
                <a:gd name="T85" fmla="*/ 216 h 224"/>
                <a:gd name="T86" fmla="*/ 113 w 243"/>
                <a:gd name="T87" fmla="*/ 165 h 224"/>
                <a:gd name="T88" fmla="*/ 67 w 243"/>
                <a:gd name="T89" fmla="*/ 129 h 224"/>
                <a:gd name="T90" fmla="*/ 113 w 243"/>
                <a:gd name="T91" fmla="*/ 165 h 224"/>
                <a:gd name="T92" fmla="*/ 67 w 243"/>
                <a:gd name="T93" fmla="*/ 113 h 224"/>
                <a:gd name="T94" fmla="*/ 113 w 243"/>
                <a:gd name="T95" fmla="*/ 77 h 224"/>
                <a:gd name="T96" fmla="*/ 113 w 243"/>
                <a:gd name="T97" fmla="*/ 17 h 224"/>
                <a:gd name="T98" fmla="*/ 77 w 243"/>
                <a:gd name="T99" fmla="*/ 61 h 224"/>
                <a:gd name="T100" fmla="*/ 77 w 243"/>
                <a:gd name="T101" fmla="*/ 26 h 224"/>
                <a:gd name="T102" fmla="*/ 36 w 243"/>
                <a:gd name="T103" fmla="*/ 6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43" h="224">
                  <a:moveTo>
                    <a:pt x="2" y="143"/>
                  </a:moveTo>
                  <a:cubicBezTo>
                    <a:pt x="10" y="134"/>
                    <a:pt x="18" y="127"/>
                    <a:pt x="18" y="127"/>
                  </a:cubicBezTo>
                  <a:cubicBezTo>
                    <a:pt x="35" y="113"/>
                    <a:pt x="35" y="113"/>
                    <a:pt x="35" y="113"/>
                  </a:cubicBezTo>
                  <a:cubicBezTo>
                    <a:pt x="17" y="113"/>
                    <a:pt x="17" y="113"/>
                    <a:pt x="17" y="113"/>
                  </a:cubicBezTo>
                  <a:cubicBezTo>
                    <a:pt x="18" y="100"/>
                    <a:pt x="21" y="88"/>
                    <a:pt x="26" y="77"/>
                  </a:cubicBezTo>
                  <a:cubicBezTo>
                    <a:pt x="55" y="77"/>
                    <a:pt x="55" y="77"/>
                    <a:pt x="55" y="77"/>
                  </a:cubicBezTo>
                  <a:cubicBezTo>
                    <a:pt x="53" y="88"/>
                    <a:pt x="51" y="101"/>
                    <a:pt x="51" y="113"/>
                  </a:cubicBezTo>
                  <a:cubicBezTo>
                    <a:pt x="36" y="113"/>
                    <a:pt x="36" y="113"/>
                    <a:pt x="36" y="113"/>
                  </a:cubicBezTo>
                  <a:cubicBezTo>
                    <a:pt x="26" y="129"/>
                    <a:pt x="26" y="129"/>
                    <a:pt x="26" y="129"/>
                  </a:cubicBezTo>
                  <a:cubicBezTo>
                    <a:pt x="51" y="129"/>
                    <a:pt x="51" y="129"/>
                    <a:pt x="51" y="129"/>
                  </a:cubicBezTo>
                  <a:cubicBezTo>
                    <a:pt x="51" y="141"/>
                    <a:pt x="53" y="154"/>
                    <a:pt x="55" y="165"/>
                  </a:cubicBezTo>
                  <a:cubicBezTo>
                    <a:pt x="26" y="165"/>
                    <a:pt x="26" y="165"/>
                    <a:pt x="26" y="165"/>
                  </a:cubicBezTo>
                  <a:cubicBezTo>
                    <a:pt x="23" y="158"/>
                    <a:pt x="20" y="150"/>
                    <a:pt x="19" y="143"/>
                  </a:cubicBezTo>
                  <a:cubicBezTo>
                    <a:pt x="14" y="152"/>
                    <a:pt x="11" y="160"/>
                    <a:pt x="9" y="167"/>
                  </a:cubicBezTo>
                  <a:cubicBezTo>
                    <a:pt x="14" y="177"/>
                    <a:pt x="14" y="177"/>
                    <a:pt x="14" y="177"/>
                  </a:cubicBezTo>
                  <a:cubicBezTo>
                    <a:pt x="16" y="181"/>
                    <a:pt x="16" y="181"/>
                    <a:pt x="16" y="181"/>
                  </a:cubicBezTo>
                  <a:cubicBezTo>
                    <a:pt x="16" y="181"/>
                    <a:pt x="16" y="181"/>
                    <a:pt x="16" y="181"/>
                  </a:cubicBezTo>
                  <a:cubicBezTo>
                    <a:pt x="27" y="199"/>
                    <a:pt x="41" y="214"/>
                    <a:pt x="58" y="224"/>
                  </a:cubicBezTo>
                  <a:cubicBezTo>
                    <a:pt x="60" y="224"/>
                    <a:pt x="62" y="224"/>
                    <a:pt x="63" y="224"/>
                  </a:cubicBezTo>
                  <a:cubicBezTo>
                    <a:pt x="64" y="224"/>
                    <a:pt x="64" y="224"/>
                    <a:pt x="64" y="224"/>
                  </a:cubicBezTo>
                  <a:cubicBezTo>
                    <a:pt x="78" y="224"/>
                    <a:pt x="92" y="223"/>
                    <a:pt x="105" y="221"/>
                  </a:cubicBezTo>
                  <a:cubicBezTo>
                    <a:pt x="94" y="214"/>
                    <a:pt x="84" y="200"/>
                    <a:pt x="77" y="181"/>
                  </a:cubicBezTo>
                  <a:cubicBezTo>
                    <a:pt x="113" y="181"/>
                    <a:pt x="113" y="181"/>
                    <a:pt x="113" y="181"/>
                  </a:cubicBezTo>
                  <a:cubicBezTo>
                    <a:pt x="113" y="219"/>
                    <a:pt x="113" y="219"/>
                    <a:pt x="113" y="219"/>
                  </a:cubicBezTo>
                  <a:cubicBezTo>
                    <a:pt x="119" y="218"/>
                    <a:pt x="124" y="217"/>
                    <a:pt x="129" y="215"/>
                  </a:cubicBezTo>
                  <a:cubicBezTo>
                    <a:pt x="129" y="181"/>
                    <a:pt x="129" y="181"/>
                    <a:pt x="129" y="181"/>
                  </a:cubicBezTo>
                  <a:cubicBezTo>
                    <a:pt x="166" y="181"/>
                    <a:pt x="166" y="181"/>
                    <a:pt x="166" y="181"/>
                  </a:cubicBezTo>
                  <a:cubicBezTo>
                    <a:pt x="162" y="192"/>
                    <a:pt x="157" y="201"/>
                    <a:pt x="151" y="208"/>
                  </a:cubicBezTo>
                  <a:cubicBezTo>
                    <a:pt x="160" y="205"/>
                    <a:pt x="169" y="201"/>
                    <a:pt x="177" y="197"/>
                  </a:cubicBezTo>
                  <a:cubicBezTo>
                    <a:pt x="179" y="192"/>
                    <a:pt x="181" y="187"/>
                    <a:pt x="183" y="181"/>
                  </a:cubicBezTo>
                  <a:cubicBezTo>
                    <a:pt x="205" y="181"/>
                    <a:pt x="205" y="181"/>
                    <a:pt x="205" y="181"/>
                  </a:cubicBezTo>
                  <a:cubicBezTo>
                    <a:pt x="217" y="173"/>
                    <a:pt x="227" y="165"/>
                    <a:pt x="237" y="157"/>
                  </a:cubicBezTo>
                  <a:cubicBezTo>
                    <a:pt x="240" y="148"/>
                    <a:pt x="241" y="139"/>
                    <a:pt x="242" y="129"/>
                  </a:cubicBezTo>
                  <a:cubicBezTo>
                    <a:pt x="243" y="129"/>
                    <a:pt x="243" y="129"/>
                    <a:pt x="243" y="129"/>
                  </a:cubicBezTo>
                  <a:cubicBezTo>
                    <a:pt x="243" y="113"/>
                    <a:pt x="243" y="113"/>
                    <a:pt x="243" y="113"/>
                  </a:cubicBezTo>
                  <a:cubicBezTo>
                    <a:pt x="242" y="113"/>
                    <a:pt x="242" y="113"/>
                    <a:pt x="242" y="113"/>
                  </a:cubicBezTo>
                  <a:cubicBezTo>
                    <a:pt x="241" y="101"/>
                    <a:pt x="239" y="88"/>
                    <a:pt x="234" y="77"/>
                  </a:cubicBezTo>
                  <a:cubicBezTo>
                    <a:pt x="235" y="77"/>
                    <a:pt x="235" y="77"/>
                    <a:pt x="235" y="77"/>
                  </a:cubicBezTo>
                  <a:cubicBezTo>
                    <a:pt x="229" y="65"/>
                    <a:pt x="229" y="65"/>
                    <a:pt x="229" y="65"/>
                  </a:cubicBezTo>
                  <a:cubicBezTo>
                    <a:pt x="227" y="61"/>
                    <a:pt x="227" y="61"/>
                    <a:pt x="227" y="61"/>
                  </a:cubicBezTo>
                  <a:cubicBezTo>
                    <a:pt x="226" y="61"/>
                    <a:pt x="226" y="61"/>
                    <a:pt x="226" y="61"/>
                  </a:cubicBezTo>
                  <a:cubicBezTo>
                    <a:pt x="206" y="25"/>
                    <a:pt x="170" y="3"/>
                    <a:pt x="129" y="0"/>
                  </a:cubicBezTo>
                  <a:cubicBezTo>
                    <a:pt x="129" y="0"/>
                    <a:pt x="129" y="0"/>
                    <a:pt x="129" y="0"/>
                  </a:cubicBezTo>
                  <a:cubicBezTo>
                    <a:pt x="113" y="0"/>
                    <a:pt x="113" y="0"/>
                    <a:pt x="113" y="0"/>
                  </a:cubicBezTo>
                  <a:cubicBezTo>
                    <a:pt x="113" y="0"/>
                    <a:pt x="113" y="0"/>
                    <a:pt x="113" y="0"/>
                  </a:cubicBezTo>
                  <a:cubicBezTo>
                    <a:pt x="73" y="3"/>
                    <a:pt x="37" y="25"/>
                    <a:pt x="16" y="61"/>
                  </a:cubicBezTo>
                  <a:cubicBezTo>
                    <a:pt x="16" y="61"/>
                    <a:pt x="16" y="61"/>
                    <a:pt x="16" y="61"/>
                  </a:cubicBezTo>
                  <a:cubicBezTo>
                    <a:pt x="14" y="65"/>
                    <a:pt x="14" y="65"/>
                    <a:pt x="14" y="65"/>
                  </a:cubicBezTo>
                  <a:cubicBezTo>
                    <a:pt x="8" y="77"/>
                    <a:pt x="8" y="77"/>
                    <a:pt x="8" y="77"/>
                  </a:cubicBezTo>
                  <a:cubicBezTo>
                    <a:pt x="9" y="77"/>
                    <a:pt x="9" y="77"/>
                    <a:pt x="9" y="77"/>
                  </a:cubicBezTo>
                  <a:cubicBezTo>
                    <a:pt x="4" y="88"/>
                    <a:pt x="1" y="101"/>
                    <a:pt x="0" y="113"/>
                  </a:cubicBezTo>
                  <a:cubicBezTo>
                    <a:pt x="0" y="113"/>
                    <a:pt x="0" y="113"/>
                    <a:pt x="0" y="113"/>
                  </a:cubicBezTo>
                  <a:cubicBezTo>
                    <a:pt x="0" y="129"/>
                    <a:pt x="0" y="129"/>
                    <a:pt x="0" y="129"/>
                  </a:cubicBezTo>
                  <a:cubicBezTo>
                    <a:pt x="0" y="129"/>
                    <a:pt x="0" y="129"/>
                    <a:pt x="0" y="129"/>
                  </a:cubicBezTo>
                  <a:cubicBezTo>
                    <a:pt x="1" y="134"/>
                    <a:pt x="1" y="138"/>
                    <a:pt x="2" y="143"/>
                  </a:cubicBezTo>
                  <a:close/>
                  <a:moveTo>
                    <a:pt x="217" y="165"/>
                  </a:moveTo>
                  <a:cubicBezTo>
                    <a:pt x="187" y="165"/>
                    <a:pt x="187" y="165"/>
                    <a:pt x="187" y="165"/>
                  </a:cubicBezTo>
                  <a:cubicBezTo>
                    <a:pt x="190" y="154"/>
                    <a:pt x="192" y="141"/>
                    <a:pt x="192" y="129"/>
                  </a:cubicBezTo>
                  <a:cubicBezTo>
                    <a:pt x="226" y="129"/>
                    <a:pt x="226" y="129"/>
                    <a:pt x="226" y="129"/>
                  </a:cubicBezTo>
                  <a:cubicBezTo>
                    <a:pt x="225" y="141"/>
                    <a:pt x="222" y="154"/>
                    <a:pt x="217" y="165"/>
                  </a:cubicBezTo>
                  <a:close/>
                  <a:moveTo>
                    <a:pt x="217" y="77"/>
                  </a:moveTo>
                  <a:cubicBezTo>
                    <a:pt x="222" y="88"/>
                    <a:pt x="225" y="100"/>
                    <a:pt x="226" y="113"/>
                  </a:cubicBezTo>
                  <a:cubicBezTo>
                    <a:pt x="192" y="113"/>
                    <a:pt x="192" y="113"/>
                    <a:pt x="192" y="113"/>
                  </a:cubicBezTo>
                  <a:cubicBezTo>
                    <a:pt x="192" y="101"/>
                    <a:pt x="190" y="88"/>
                    <a:pt x="187" y="77"/>
                  </a:cubicBezTo>
                  <a:lnTo>
                    <a:pt x="217" y="77"/>
                  </a:lnTo>
                  <a:close/>
                  <a:moveTo>
                    <a:pt x="207" y="61"/>
                  </a:moveTo>
                  <a:cubicBezTo>
                    <a:pt x="183" y="61"/>
                    <a:pt x="183" y="61"/>
                    <a:pt x="183" y="61"/>
                  </a:cubicBezTo>
                  <a:cubicBezTo>
                    <a:pt x="178" y="48"/>
                    <a:pt x="173" y="36"/>
                    <a:pt x="166" y="26"/>
                  </a:cubicBezTo>
                  <a:cubicBezTo>
                    <a:pt x="182" y="34"/>
                    <a:pt x="196" y="46"/>
                    <a:pt x="207" y="61"/>
                  </a:cubicBezTo>
                  <a:close/>
                  <a:moveTo>
                    <a:pt x="129" y="17"/>
                  </a:moveTo>
                  <a:cubicBezTo>
                    <a:pt x="144" y="22"/>
                    <a:pt x="157" y="38"/>
                    <a:pt x="166" y="61"/>
                  </a:cubicBezTo>
                  <a:cubicBezTo>
                    <a:pt x="129" y="61"/>
                    <a:pt x="129" y="61"/>
                    <a:pt x="129" y="61"/>
                  </a:cubicBezTo>
                  <a:lnTo>
                    <a:pt x="129" y="17"/>
                  </a:lnTo>
                  <a:close/>
                  <a:moveTo>
                    <a:pt x="129" y="77"/>
                  </a:moveTo>
                  <a:cubicBezTo>
                    <a:pt x="171" y="77"/>
                    <a:pt x="171" y="77"/>
                    <a:pt x="171" y="77"/>
                  </a:cubicBezTo>
                  <a:cubicBezTo>
                    <a:pt x="173" y="88"/>
                    <a:pt x="175" y="101"/>
                    <a:pt x="175" y="113"/>
                  </a:cubicBezTo>
                  <a:cubicBezTo>
                    <a:pt x="129" y="113"/>
                    <a:pt x="129" y="113"/>
                    <a:pt x="129" y="113"/>
                  </a:cubicBezTo>
                  <a:lnTo>
                    <a:pt x="129" y="77"/>
                  </a:lnTo>
                  <a:close/>
                  <a:moveTo>
                    <a:pt x="129" y="129"/>
                  </a:moveTo>
                  <a:cubicBezTo>
                    <a:pt x="175" y="129"/>
                    <a:pt x="175" y="129"/>
                    <a:pt x="175" y="129"/>
                  </a:cubicBezTo>
                  <a:cubicBezTo>
                    <a:pt x="175" y="141"/>
                    <a:pt x="173" y="154"/>
                    <a:pt x="171" y="165"/>
                  </a:cubicBezTo>
                  <a:cubicBezTo>
                    <a:pt x="129" y="165"/>
                    <a:pt x="129" y="165"/>
                    <a:pt x="129" y="165"/>
                  </a:cubicBezTo>
                  <a:lnTo>
                    <a:pt x="129" y="129"/>
                  </a:lnTo>
                  <a:close/>
                  <a:moveTo>
                    <a:pt x="36" y="181"/>
                  </a:moveTo>
                  <a:cubicBezTo>
                    <a:pt x="60" y="181"/>
                    <a:pt x="60" y="181"/>
                    <a:pt x="60" y="181"/>
                  </a:cubicBezTo>
                  <a:cubicBezTo>
                    <a:pt x="64" y="194"/>
                    <a:pt x="70" y="206"/>
                    <a:pt x="77" y="216"/>
                  </a:cubicBezTo>
                  <a:cubicBezTo>
                    <a:pt x="60" y="208"/>
                    <a:pt x="46" y="196"/>
                    <a:pt x="36" y="181"/>
                  </a:cubicBezTo>
                  <a:close/>
                  <a:moveTo>
                    <a:pt x="113" y="165"/>
                  </a:moveTo>
                  <a:cubicBezTo>
                    <a:pt x="72" y="165"/>
                    <a:pt x="72" y="165"/>
                    <a:pt x="72" y="165"/>
                  </a:cubicBezTo>
                  <a:cubicBezTo>
                    <a:pt x="69" y="154"/>
                    <a:pt x="68" y="141"/>
                    <a:pt x="67" y="129"/>
                  </a:cubicBezTo>
                  <a:cubicBezTo>
                    <a:pt x="113" y="129"/>
                    <a:pt x="113" y="129"/>
                    <a:pt x="113" y="129"/>
                  </a:cubicBezTo>
                  <a:lnTo>
                    <a:pt x="113" y="165"/>
                  </a:lnTo>
                  <a:close/>
                  <a:moveTo>
                    <a:pt x="113" y="113"/>
                  </a:moveTo>
                  <a:cubicBezTo>
                    <a:pt x="67" y="113"/>
                    <a:pt x="67" y="113"/>
                    <a:pt x="67" y="113"/>
                  </a:cubicBezTo>
                  <a:cubicBezTo>
                    <a:pt x="68" y="101"/>
                    <a:pt x="69" y="88"/>
                    <a:pt x="72" y="77"/>
                  </a:cubicBezTo>
                  <a:cubicBezTo>
                    <a:pt x="113" y="77"/>
                    <a:pt x="113" y="77"/>
                    <a:pt x="113" y="77"/>
                  </a:cubicBezTo>
                  <a:lnTo>
                    <a:pt x="113" y="113"/>
                  </a:lnTo>
                  <a:close/>
                  <a:moveTo>
                    <a:pt x="113" y="17"/>
                  </a:moveTo>
                  <a:cubicBezTo>
                    <a:pt x="113" y="61"/>
                    <a:pt x="113" y="61"/>
                    <a:pt x="113" y="61"/>
                  </a:cubicBezTo>
                  <a:cubicBezTo>
                    <a:pt x="77" y="61"/>
                    <a:pt x="77" y="61"/>
                    <a:pt x="77" y="61"/>
                  </a:cubicBezTo>
                  <a:cubicBezTo>
                    <a:pt x="86" y="38"/>
                    <a:pt x="99" y="22"/>
                    <a:pt x="113" y="17"/>
                  </a:cubicBezTo>
                  <a:close/>
                  <a:moveTo>
                    <a:pt x="77" y="26"/>
                  </a:moveTo>
                  <a:cubicBezTo>
                    <a:pt x="70" y="36"/>
                    <a:pt x="64" y="48"/>
                    <a:pt x="60" y="61"/>
                  </a:cubicBezTo>
                  <a:cubicBezTo>
                    <a:pt x="36" y="61"/>
                    <a:pt x="36" y="61"/>
                    <a:pt x="36" y="61"/>
                  </a:cubicBezTo>
                  <a:cubicBezTo>
                    <a:pt x="46" y="46"/>
                    <a:pt x="60" y="34"/>
                    <a:pt x="77"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Growth Opportunities</a:t>
            </a:r>
            <a:endParaRPr lang="en-US" sz="800" b="1" dirty="0">
              <a:solidFill>
                <a:srgbClr val="FFFFFF"/>
              </a:solidFill>
              <a:latin typeface="Tahoma"/>
            </a:endParaRPr>
          </a:p>
        </p:txBody>
      </p:sp>
      <p:sp>
        <p:nvSpPr>
          <p:cNvPr id="3"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47</a:t>
            </a:r>
            <a:endParaRPr lang="en-US" sz="900" dirty="0">
              <a:solidFill>
                <a:srgbClr val="000000"/>
              </a:solidFill>
              <a:latin typeface="Tahoma"/>
            </a:endParaRPr>
          </a:p>
        </p:txBody>
      </p:sp>
    </p:spTree>
    <p:extLst>
      <p:ext uri="{BB962C8B-B14F-4D97-AF65-F5344CB8AC3E}">
        <p14:creationId xmlns:p14="http://schemas.microsoft.com/office/powerpoint/2010/main" val="21656578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118872"/>
            <a:ext cx="6450014" cy="585216"/>
          </a:xfrm>
        </p:spPr>
        <p:txBody>
          <a:bodyPr/>
          <a:lstStyle/>
          <a:p>
            <a:r>
              <a:rPr lang="en-US" dirty="0"/>
              <a:t>Enhance Service Level Value Proposition</a:t>
            </a:r>
          </a:p>
        </p:txBody>
      </p:sp>
      <p:graphicFrame>
        <p:nvGraphicFramePr>
          <p:cNvPr id="5" name="Table 4"/>
          <p:cNvGraphicFramePr>
            <a:graphicFrameLocks noGrp="1"/>
          </p:cNvGraphicFramePr>
          <p:nvPr>
            <p:extLst>
              <p:ext uri="{D42A27DB-BD31-4B8C-83A1-F6EECF244321}">
                <p14:modId xmlns:p14="http://schemas.microsoft.com/office/powerpoint/2010/main" val="2997477253"/>
              </p:ext>
            </p:extLst>
          </p:nvPr>
        </p:nvGraphicFramePr>
        <p:xfrm>
          <a:off x="2415842" y="3652299"/>
          <a:ext cx="6479850" cy="438912"/>
        </p:xfrm>
        <a:graphic>
          <a:graphicData uri="http://schemas.openxmlformats.org/drawingml/2006/table">
            <a:tbl>
              <a:tblPr firstRow="1" bandRow="1">
                <a:tableStyleId>{5C22544A-7EE6-4342-B048-85BDC9FD1C3A}</a:tableStyleId>
              </a:tblPr>
              <a:tblGrid>
                <a:gridCol w="647985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baseline="0" dirty="0">
                          <a:solidFill>
                            <a:schemeClr val="tx1"/>
                          </a:solidFill>
                          <a:latin typeface="Tahoma"/>
                        </a:rPr>
                        <a:t>3PL Partnership Established and Project Underway</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67" name="Table 66"/>
          <p:cNvGraphicFramePr>
            <a:graphicFrameLocks noGrp="1"/>
          </p:cNvGraphicFramePr>
          <p:nvPr>
            <p:extLst/>
          </p:nvPr>
        </p:nvGraphicFramePr>
        <p:xfrm>
          <a:off x="2420448" y="2517031"/>
          <a:ext cx="6494952" cy="438912"/>
        </p:xfrm>
        <a:graphic>
          <a:graphicData uri="http://schemas.openxmlformats.org/drawingml/2006/table">
            <a:tbl>
              <a:tblPr firstRow="1" bandRow="1">
                <a:tableStyleId>{5C22544A-7EE6-4342-B048-85BDC9FD1C3A}</a:tableStyleId>
              </a:tblPr>
              <a:tblGrid>
                <a:gridCol w="649495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baseline="0" dirty="0">
                          <a:solidFill>
                            <a:schemeClr val="tx1"/>
                          </a:solidFill>
                          <a:latin typeface="Tahoma"/>
                        </a:rPr>
                        <a:t>Transform US Distribution Platform to Address Under-penetrated Regions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31" name="Rectangle 130"/>
          <p:cNvSpPr/>
          <p:nvPr>
            <p:custDataLst>
              <p:tags r:id="rId1"/>
            </p:custDataLst>
          </p:nvPr>
        </p:nvSpPr>
        <p:spPr>
          <a:xfrm>
            <a:off x="2420448" y="2863776"/>
            <a:ext cx="6498127" cy="769441"/>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lvl="1" indent="-177800">
              <a:spcBef>
                <a:spcPts val="300"/>
              </a:spcBef>
              <a:buClr>
                <a:schemeClr val="accent5"/>
              </a:buClr>
              <a:buSzPct val="100000"/>
              <a:buFont typeface="Wingdings" panose="05000000000000000000" pitchFamily="2" charset="2"/>
              <a:buChar char="§"/>
            </a:pPr>
            <a:r>
              <a:rPr lang="en-US" sz="900" dirty="0"/>
              <a:t>As of 2016, Katun services 100% of US dealer and MPS-related shipments </a:t>
            </a:r>
            <a:r>
              <a:rPr lang="en-US" sz="900" dirty="0" smtClean="0"/>
              <a:t>(sales</a:t>
            </a:r>
            <a:r>
              <a:rPr lang="en-US" sz="900" dirty="0"/>
              <a:t>) out of </a:t>
            </a:r>
            <a:r>
              <a:rPr lang="en-US" sz="900" dirty="0" smtClean="0"/>
              <a:t>Davenport</a:t>
            </a:r>
            <a:r>
              <a:rPr lang="en-US" sz="900" dirty="0"/>
              <a:t>, IA distribution center</a:t>
            </a:r>
          </a:p>
          <a:p>
            <a:pPr marL="177800" lvl="1" indent="-177800">
              <a:spcBef>
                <a:spcPts val="300"/>
              </a:spcBef>
              <a:buClr>
                <a:schemeClr val="accent5"/>
              </a:buClr>
              <a:buSzPct val="100000"/>
              <a:buFont typeface="Wingdings" panose="05000000000000000000" pitchFamily="2" charset="2"/>
              <a:buChar char="§"/>
            </a:pPr>
            <a:r>
              <a:rPr lang="en-US" sz="900" dirty="0"/>
              <a:t>Establishing 3PL relationships on the East and West Coasts will allow Katun to provide one or two-day ground service with blind drop-shipping to regions of high and under-penetrated potential, particularly targeting dealers leveraging </a:t>
            </a:r>
            <a:r>
              <a:rPr lang="en-US" sz="900" dirty="0" smtClean="0"/>
              <a:t>MPS</a:t>
            </a:r>
            <a:endParaRPr lang="en-US" sz="900" dirty="0"/>
          </a:p>
          <a:p>
            <a:pPr marL="177800" lvl="1" indent="-177800">
              <a:spcBef>
                <a:spcPts val="300"/>
              </a:spcBef>
              <a:buClr>
                <a:schemeClr val="accent5"/>
              </a:buClr>
              <a:buSzPct val="100000"/>
              <a:buFont typeface="Wingdings" panose="05000000000000000000" pitchFamily="2" charset="2"/>
              <a:buChar char="§"/>
            </a:pPr>
            <a:r>
              <a:rPr lang="en-US" sz="900" dirty="0"/>
              <a:t>The additional coverage represents an incremental revenue opportunity of $1.1 million in annual </a:t>
            </a:r>
            <a:r>
              <a:rPr lang="en-US" sz="900" dirty="0" smtClean="0"/>
              <a:t>growth</a:t>
            </a:r>
            <a:r>
              <a:rPr lang="en-US" sz="900" dirty="0"/>
              <a:t>, as Katun gains in market share on the West and East </a:t>
            </a:r>
            <a:r>
              <a:rPr lang="en-US" sz="900" dirty="0" smtClean="0"/>
              <a:t>Coasts </a:t>
            </a:r>
            <a:endParaRPr lang="en-US" sz="900" dirty="0"/>
          </a:p>
        </p:txBody>
      </p:sp>
      <p:sp>
        <p:nvSpPr>
          <p:cNvPr id="142" name="TextBox 141"/>
          <p:cNvSpPr txBox="1"/>
          <p:nvPr/>
        </p:nvSpPr>
        <p:spPr>
          <a:xfrm>
            <a:off x="288924" y="1125407"/>
            <a:ext cx="1847851" cy="5670783"/>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Increase US 2 Day Coverage</a:t>
            </a:r>
          </a:p>
          <a:p>
            <a:pPr marL="171450" indent="-171450">
              <a:spcBef>
                <a:spcPts val="300"/>
              </a:spcBef>
              <a:buClr>
                <a:schemeClr val="bg1"/>
              </a:buClr>
              <a:buFont typeface="Wingdings" panose="05000000000000000000" pitchFamily="2" charset="2"/>
              <a:buChar char="§"/>
            </a:pPr>
            <a:r>
              <a:rPr lang="en-US" sz="900" dirty="0">
                <a:solidFill>
                  <a:schemeClr val="bg1"/>
                </a:solidFill>
              </a:rPr>
              <a:t>Midsize to large dealers value 1-2 day turnarounds to service MPS contracts and as demand for next-day, second-day and blind drop-shipping to end customer locations has increased, Katun has increasingly relied on service freight to maintain market share</a:t>
            </a:r>
          </a:p>
          <a:p>
            <a:pPr marL="171450" indent="-171450">
              <a:spcBef>
                <a:spcPts val="300"/>
              </a:spcBef>
              <a:buClr>
                <a:schemeClr val="bg1"/>
              </a:buClr>
              <a:buFont typeface="Wingdings" panose="05000000000000000000" pitchFamily="2" charset="2"/>
              <a:buChar char="§"/>
            </a:pPr>
            <a:r>
              <a:rPr lang="en-US" sz="900" dirty="0">
                <a:solidFill>
                  <a:schemeClr val="bg1"/>
                </a:solidFill>
              </a:rPr>
              <a:t>Management estimates $1.4 million in savings for </a:t>
            </a:r>
            <a:r>
              <a:rPr lang="en-US" sz="900" dirty="0" smtClean="0">
                <a:solidFill>
                  <a:schemeClr val="bg1"/>
                </a:solidFill>
              </a:rPr>
              <a:t>2017F-2022F </a:t>
            </a:r>
            <a:r>
              <a:rPr lang="en-US" sz="900" dirty="0">
                <a:solidFill>
                  <a:schemeClr val="bg1"/>
                </a:solidFill>
              </a:rPr>
              <a:t>by providing 1-2 day shipping through internal or partnership channels and avoiding freight surcharges</a:t>
            </a:r>
          </a:p>
          <a:p>
            <a:pPr marL="171450" indent="-171450">
              <a:spcBef>
                <a:spcPts val="300"/>
              </a:spcBef>
              <a:buClr>
                <a:schemeClr val="bg1"/>
              </a:buClr>
              <a:buFont typeface="Wingdings" panose="05000000000000000000" pitchFamily="2" charset="2"/>
              <a:buChar char="§"/>
            </a:pPr>
            <a:r>
              <a:rPr lang="en-US" sz="900" dirty="0">
                <a:solidFill>
                  <a:schemeClr val="bg1"/>
                </a:solidFill>
              </a:rPr>
              <a:t>Additionally, improved next-day and </a:t>
            </a:r>
            <a:r>
              <a:rPr lang="en-US" sz="900" dirty="0" smtClean="0">
                <a:solidFill>
                  <a:schemeClr val="bg1"/>
                </a:solidFill>
              </a:rPr>
              <a:t>second-day </a:t>
            </a:r>
            <a:r>
              <a:rPr lang="en-US" sz="900" dirty="0">
                <a:solidFill>
                  <a:schemeClr val="bg1"/>
                </a:solidFill>
              </a:rPr>
              <a:t>ground service will bring Katun to parity with regional competitors and enable greater penetration on the West and East Coasts – at an annual revenue growth rate of $1.1 </a:t>
            </a:r>
            <a:r>
              <a:rPr lang="en-US" sz="900" dirty="0" smtClean="0">
                <a:solidFill>
                  <a:schemeClr val="bg1"/>
                </a:solidFill>
              </a:rPr>
              <a:t>million</a:t>
            </a:r>
            <a:endParaRPr lang="en-US" sz="900" dirty="0">
              <a:solidFill>
                <a:schemeClr val="bg1"/>
              </a:solidFill>
            </a:endParaRPr>
          </a:p>
          <a:p>
            <a:pPr>
              <a:spcBef>
                <a:spcPts val="300"/>
              </a:spcBef>
              <a:buClr>
                <a:schemeClr val="bg1"/>
              </a:buClr>
            </a:pPr>
            <a:r>
              <a:rPr lang="en-US" sz="900" b="1" dirty="0">
                <a:solidFill>
                  <a:schemeClr val="bg1"/>
                </a:solidFill>
              </a:rPr>
              <a:t>Establish 3PL Partnerships</a:t>
            </a:r>
          </a:p>
          <a:p>
            <a:pPr marL="171450" indent="-171450">
              <a:spcBef>
                <a:spcPts val="300"/>
              </a:spcBef>
              <a:buClr>
                <a:schemeClr val="bg1"/>
              </a:buClr>
              <a:buFont typeface="Wingdings" panose="05000000000000000000" pitchFamily="2" charset="2"/>
              <a:buChar char="§"/>
            </a:pPr>
            <a:r>
              <a:rPr lang="en-US" sz="900" dirty="0">
                <a:solidFill>
                  <a:schemeClr val="bg1"/>
                </a:solidFill>
                <a:latin typeface="Tahoma" panose="020B0604030504040204" pitchFamily="34" charset="0"/>
              </a:rPr>
              <a:t>Four </a:t>
            </a:r>
            <a:r>
              <a:rPr lang="en-US" sz="900" dirty="0" smtClean="0">
                <a:solidFill>
                  <a:schemeClr val="bg1"/>
                </a:solidFill>
                <a:latin typeface="Tahoma" panose="020B0604030504040204" pitchFamily="34" charset="0"/>
              </a:rPr>
              <a:t>step </a:t>
            </a:r>
            <a:r>
              <a:rPr lang="en-US" sz="900" dirty="0">
                <a:solidFill>
                  <a:schemeClr val="bg1"/>
                </a:solidFill>
                <a:latin typeface="Tahoma" panose="020B0604030504040204" pitchFamily="34" charset="0"/>
              </a:rPr>
              <a:t>process for determining location: (i) isolate geographies with high-volume sales opportunities, (ii) determine optimal location for territorial coverage, (iii) isolate the appropriate 3PL vendor and establish inventory terms </a:t>
            </a:r>
            <a:r>
              <a:rPr lang="en-US" sz="900" dirty="0" smtClean="0">
                <a:solidFill>
                  <a:schemeClr val="bg1"/>
                </a:solidFill>
                <a:latin typeface="Tahoma" panose="020B0604030504040204" pitchFamily="34" charset="0"/>
              </a:rPr>
              <a:t>&amp; (iv</a:t>
            </a:r>
            <a:r>
              <a:rPr lang="en-US" sz="900" dirty="0">
                <a:solidFill>
                  <a:schemeClr val="bg1"/>
                </a:solidFill>
                <a:latin typeface="Tahoma" panose="020B0604030504040204" pitchFamily="34" charset="0"/>
              </a:rPr>
              <a:t>) add additional partnerships to meet redundancy and capacity requirements to avoid shortages</a:t>
            </a:r>
          </a:p>
          <a:p>
            <a:pPr>
              <a:spcBef>
                <a:spcPts val="300"/>
              </a:spcBef>
              <a:buClr>
                <a:schemeClr val="bg1"/>
              </a:buClr>
            </a:pPr>
            <a:endParaRPr lang="en-US" sz="900" dirty="0">
              <a:solidFill>
                <a:schemeClr val="bg1"/>
              </a:solidFill>
            </a:endParaRPr>
          </a:p>
          <a:p>
            <a:pPr>
              <a:spcBef>
                <a:spcPts val="300"/>
              </a:spcBef>
              <a:buClr>
                <a:schemeClr val="bg1"/>
              </a:buClr>
            </a:pPr>
            <a:endParaRPr lang="en-US" sz="900" dirty="0">
              <a:solidFill>
                <a:schemeClr val="bg1"/>
              </a:solidFill>
              <a:latin typeface="Tahoma" panose="020B0604030504040204" pitchFamily="34" charset="0"/>
            </a:endParaRPr>
          </a:p>
        </p:txBody>
      </p:sp>
      <p:sp>
        <p:nvSpPr>
          <p:cNvPr id="127" name="Oval 126"/>
          <p:cNvSpPr/>
          <p:nvPr/>
        </p:nvSpPr>
        <p:spPr bwMode="auto">
          <a:xfrm>
            <a:off x="22301" y="350144"/>
            <a:ext cx="306853" cy="301873"/>
          </a:xfrm>
          <a:prstGeom prst="ellipse">
            <a:avLst/>
          </a:prstGeom>
          <a:solidFill>
            <a:schemeClr val="accent1">
              <a:lumMod val="25000"/>
              <a:lumOff val="75000"/>
            </a:schemeClr>
          </a:solidFill>
          <a:ln w="25400" cap="flat" cmpd="sng" algn="ctr">
            <a:solidFill>
              <a:schemeClr val="bg1"/>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D</a:t>
            </a:r>
          </a:p>
        </p:txBody>
      </p:sp>
      <p:graphicFrame>
        <p:nvGraphicFramePr>
          <p:cNvPr id="177" name="Table 176"/>
          <p:cNvGraphicFramePr>
            <a:graphicFrameLocks noGrp="1"/>
          </p:cNvGraphicFramePr>
          <p:nvPr>
            <p:extLst>
              <p:ext uri="{D42A27DB-BD31-4B8C-83A1-F6EECF244321}">
                <p14:modId xmlns:p14="http://schemas.microsoft.com/office/powerpoint/2010/main" val="1498376526"/>
              </p:ext>
            </p:extLst>
          </p:nvPr>
        </p:nvGraphicFramePr>
        <p:xfrm>
          <a:off x="2420447" y="1079277"/>
          <a:ext cx="6498128" cy="438912"/>
        </p:xfrm>
        <a:graphic>
          <a:graphicData uri="http://schemas.openxmlformats.org/drawingml/2006/table">
            <a:tbl>
              <a:tblPr firstRow="1" bandRow="1">
                <a:tableStyleId>{5C22544A-7EE6-4342-B048-85BDC9FD1C3A}</a:tableStyleId>
              </a:tblPr>
              <a:tblGrid>
                <a:gridCol w="6498128">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Phases of Service</a:t>
                      </a:r>
                      <a:r>
                        <a:rPr lang="en-US" sz="1000" b="1" i="0" u="none" baseline="0" dirty="0">
                          <a:solidFill>
                            <a:schemeClr val="tx1"/>
                          </a:solidFill>
                          <a:latin typeface="Tahoma"/>
                        </a:rPr>
                        <a:t> Level Improvement to Achieve 100% Coverage of US Domestic Markets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78" name="Rectangle 177"/>
          <p:cNvSpPr/>
          <p:nvPr>
            <p:custDataLst>
              <p:tags r:id="rId2"/>
            </p:custDataLst>
          </p:nvPr>
        </p:nvSpPr>
        <p:spPr>
          <a:xfrm>
            <a:off x="2415842" y="1396166"/>
            <a:ext cx="6488127" cy="1123384"/>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b="1" dirty="0"/>
              <a:t>Phase 1: </a:t>
            </a:r>
            <a:r>
              <a:rPr lang="en-US" sz="900" dirty="0"/>
              <a:t>Partner with strategic supplier to leverage their portfolio in their West Coast distribution facility, thereby improving next and 2</a:t>
            </a:r>
            <a:r>
              <a:rPr lang="en-US" sz="900" baseline="30000" dirty="0"/>
              <a:t>nd</a:t>
            </a:r>
            <a:r>
              <a:rPr lang="en-US" sz="900" dirty="0"/>
              <a:t> day ground service to the western </a:t>
            </a:r>
            <a:r>
              <a:rPr lang="en-US" sz="900" dirty="0" smtClean="0"/>
              <a:t>US</a:t>
            </a:r>
            <a:endParaRPr lang="en-US" sz="900" dirty="0"/>
          </a:p>
          <a:p>
            <a:pPr marL="177800" indent="-177800">
              <a:spcBef>
                <a:spcPts val="400"/>
              </a:spcBef>
              <a:buClr>
                <a:schemeClr val="accent5"/>
              </a:buClr>
              <a:buSzPct val="100000"/>
              <a:buFont typeface="Wingdings" panose="05000000000000000000" pitchFamily="2" charset="2"/>
              <a:buChar char="§"/>
            </a:pPr>
            <a:r>
              <a:rPr lang="en-US" sz="900" b="1" dirty="0"/>
              <a:t>Phase 2:</a:t>
            </a:r>
            <a:r>
              <a:rPr lang="en-US" sz="900" dirty="0"/>
              <a:t> Expand this model to their East Coast distribution facility, and improve next and 2</a:t>
            </a:r>
            <a:r>
              <a:rPr lang="en-US" sz="900" baseline="30000" dirty="0"/>
              <a:t>nd</a:t>
            </a:r>
            <a:r>
              <a:rPr lang="en-US" sz="900" dirty="0"/>
              <a:t> day ground service to much </a:t>
            </a:r>
            <a:r>
              <a:rPr lang="en-US" sz="900" dirty="0" smtClean="0"/>
              <a:t>of the </a:t>
            </a:r>
            <a:r>
              <a:rPr lang="en-US" sz="900" dirty="0"/>
              <a:t>eastern </a:t>
            </a:r>
            <a:r>
              <a:rPr lang="en-US" sz="900" dirty="0" smtClean="0"/>
              <a:t>US</a:t>
            </a:r>
            <a:endParaRPr lang="en-US" sz="900" b="1" dirty="0"/>
          </a:p>
          <a:p>
            <a:pPr marL="177800" indent="-177800">
              <a:spcBef>
                <a:spcPts val="400"/>
              </a:spcBef>
              <a:buClr>
                <a:schemeClr val="accent5"/>
              </a:buClr>
              <a:buSzPct val="100000"/>
              <a:buFont typeface="Wingdings" panose="05000000000000000000" pitchFamily="2" charset="2"/>
              <a:buChar char="§"/>
            </a:pPr>
            <a:r>
              <a:rPr lang="en-US" sz="900" b="1" dirty="0"/>
              <a:t>Phase 3:</a:t>
            </a:r>
            <a:r>
              <a:rPr lang="en-US" sz="900" dirty="0"/>
              <a:t> Add additional high-volume MPS-based consumables to the West and East Coast facilities to provide a full offering of print and MFD toners at next or 2</a:t>
            </a:r>
            <a:r>
              <a:rPr lang="en-US" sz="900" baseline="30000" dirty="0"/>
              <a:t>nd</a:t>
            </a:r>
            <a:r>
              <a:rPr lang="en-US" sz="900" dirty="0"/>
              <a:t> day ground </a:t>
            </a:r>
            <a:r>
              <a:rPr lang="en-US" sz="900" dirty="0" smtClean="0"/>
              <a:t>service</a:t>
            </a:r>
            <a:endParaRPr lang="en-US" sz="900" b="1" dirty="0"/>
          </a:p>
          <a:p>
            <a:pPr marL="177800" indent="-177800">
              <a:spcBef>
                <a:spcPts val="400"/>
              </a:spcBef>
              <a:buClr>
                <a:schemeClr val="accent5"/>
              </a:buClr>
              <a:buSzPct val="100000"/>
              <a:buFont typeface="Wingdings" panose="05000000000000000000" pitchFamily="2" charset="2"/>
              <a:buChar char="§"/>
            </a:pPr>
            <a:r>
              <a:rPr lang="en-US" sz="900" b="1" dirty="0"/>
              <a:t>Phase 4: </a:t>
            </a:r>
            <a:r>
              <a:rPr lang="en-US" sz="900" dirty="0"/>
              <a:t>Continue service improvement expansion initiatives to address Texas through </a:t>
            </a:r>
            <a:r>
              <a:rPr lang="en-US" sz="900" dirty="0" smtClean="0"/>
              <a:t>Colorado, </a:t>
            </a:r>
            <a:r>
              <a:rPr lang="en-US" sz="900" dirty="0"/>
              <a:t>as well as Florida</a:t>
            </a:r>
          </a:p>
        </p:txBody>
      </p:sp>
      <p:sp>
        <p:nvSpPr>
          <p:cNvPr id="115" name="TextBox 114"/>
          <p:cNvSpPr txBox="1"/>
          <p:nvPr>
            <p:custDataLst>
              <p:tags r:id="rId3"/>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smtClean="0"/>
              <a:t>Note: (1) Represents </a:t>
            </a:r>
            <a:r>
              <a:rPr lang="en-US" sz="700" i="1" dirty="0" err="1" smtClean="0"/>
              <a:t>Katun’s</a:t>
            </a:r>
            <a:r>
              <a:rPr lang="en-US" sz="700" i="1" dirty="0" smtClean="0"/>
              <a:t> market share in that state of the combined toner and imaging supplies revenue</a:t>
            </a:r>
            <a:endParaRPr lang="en-US" sz="700" i="1" dirty="0"/>
          </a:p>
        </p:txBody>
      </p:sp>
      <p:sp>
        <p:nvSpPr>
          <p:cNvPr id="117" name="Rectangle 116"/>
          <p:cNvSpPr/>
          <p:nvPr>
            <p:custDataLst>
              <p:tags r:id="rId4"/>
            </p:custDataLst>
          </p:nvPr>
        </p:nvSpPr>
        <p:spPr>
          <a:xfrm>
            <a:off x="2423289" y="3982041"/>
            <a:ext cx="2817407" cy="2685351"/>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300"/>
              </a:spcBef>
              <a:buClr>
                <a:schemeClr val="accent5"/>
              </a:buClr>
              <a:buSzPct val="100000"/>
              <a:buFont typeface="Wingdings" panose="05000000000000000000" pitchFamily="2" charset="2"/>
              <a:buChar char="§"/>
            </a:pPr>
            <a:r>
              <a:rPr lang="en-US" sz="900" dirty="0">
                <a:latin typeface="Tahoma" panose="020B0604030504040204" pitchFamily="34" charset="0"/>
              </a:rPr>
              <a:t>Management has engaged a current supplier of its existing portfolio for 3PL support beginning in </a:t>
            </a:r>
            <a:r>
              <a:rPr lang="en-US" sz="900" dirty="0" smtClean="0">
                <a:latin typeface="Tahoma" panose="020B0604030504040204" pitchFamily="34" charset="0"/>
              </a:rPr>
              <a:t>2</a:t>
            </a:r>
            <a:r>
              <a:rPr lang="en-US" sz="900" baseline="30000" dirty="0">
                <a:latin typeface="Tahoma" panose="020B0604030504040204" pitchFamily="34" charset="0"/>
              </a:rPr>
              <a:t>n</a:t>
            </a:r>
            <a:r>
              <a:rPr lang="en-US" sz="900" baseline="30000" dirty="0" smtClean="0">
                <a:latin typeface="Tahoma" panose="020B0604030504040204" pitchFamily="34" charset="0"/>
              </a:rPr>
              <a:t>d</a:t>
            </a:r>
            <a:r>
              <a:rPr lang="en-US" sz="900" dirty="0" smtClean="0">
                <a:latin typeface="Tahoma" panose="020B0604030504040204" pitchFamily="34" charset="0"/>
              </a:rPr>
              <a:t> </a:t>
            </a:r>
            <a:r>
              <a:rPr lang="en-US" sz="900" dirty="0">
                <a:latin typeface="Tahoma" panose="020B0604030504040204" pitchFamily="34" charset="0"/>
              </a:rPr>
              <a:t>quarter 2017 with West Coast </a:t>
            </a:r>
            <a:r>
              <a:rPr lang="en-US" sz="900" dirty="0" smtClean="0">
                <a:latin typeface="Tahoma" panose="020B0604030504040204" pitchFamily="34" charset="0"/>
              </a:rPr>
              <a:t>coverage; East </a:t>
            </a:r>
            <a:r>
              <a:rPr lang="en-US" sz="900" dirty="0">
                <a:latin typeface="Tahoma" panose="020B0604030504040204" pitchFamily="34" charset="0"/>
              </a:rPr>
              <a:t>Coast phase is targeted for a </a:t>
            </a:r>
            <a:r>
              <a:rPr lang="en-US" sz="900" dirty="0" smtClean="0">
                <a:latin typeface="Tahoma" panose="020B0604030504040204" pitchFamily="34" charset="0"/>
              </a:rPr>
              <a:t>3</a:t>
            </a:r>
            <a:r>
              <a:rPr lang="en-US" sz="900" baseline="30000" dirty="0" smtClean="0">
                <a:latin typeface="Tahoma" panose="020B0604030504040204" pitchFamily="34" charset="0"/>
              </a:rPr>
              <a:t>r</a:t>
            </a:r>
            <a:r>
              <a:rPr lang="en-US" sz="900" baseline="30000" dirty="0">
                <a:latin typeface="Tahoma" panose="020B0604030504040204" pitchFamily="34" charset="0"/>
              </a:rPr>
              <a:t>d</a:t>
            </a:r>
            <a:r>
              <a:rPr lang="en-US" sz="900" dirty="0" smtClean="0">
                <a:latin typeface="Tahoma" panose="020B0604030504040204" pitchFamily="34" charset="0"/>
              </a:rPr>
              <a:t> </a:t>
            </a:r>
            <a:r>
              <a:rPr lang="en-US" sz="900" dirty="0">
                <a:latin typeface="Tahoma" panose="020B0604030504040204" pitchFamily="34" charset="0"/>
              </a:rPr>
              <a:t>quarter 2017 </a:t>
            </a:r>
            <a:r>
              <a:rPr lang="en-US" sz="900" dirty="0" smtClean="0">
                <a:latin typeface="Tahoma" panose="020B0604030504040204" pitchFamily="34" charset="0"/>
              </a:rPr>
              <a:t>launch</a:t>
            </a:r>
            <a:endParaRPr lang="en-US" sz="900" dirty="0">
              <a:latin typeface="Tahoma" panose="020B0604030504040204" pitchFamily="34" charset="0"/>
            </a:endParaRPr>
          </a:p>
          <a:p>
            <a:pPr marL="177800" indent="-177800">
              <a:spcBef>
                <a:spcPts val="300"/>
              </a:spcBef>
              <a:buClr>
                <a:schemeClr val="accent5"/>
              </a:buClr>
              <a:buSzPct val="100000"/>
              <a:buFont typeface="Wingdings" panose="05000000000000000000" pitchFamily="2" charset="2"/>
              <a:buChar char="§"/>
            </a:pPr>
            <a:r>
              <a:rPr lang="en-US" sz="900" dirty="0" smtClean="0">
                <a:latin typeface="Tahoma" panose="020B0604030504040204" pitchFamily="34" charset="0"/>
              </a:rPr>
              <a:t>The new West </a:t>
            </a:r>
            <a:r>
              <a:rPr lang="en-US" sz="900" dirty="0">
                <a:latin typeface="Tahoma" panose="020B0604030504040204" pitchFamily="34" charset="0"/>
              </a:rPr>
              <a:t>C</a:t>
            </a:r>
            <a:r>
              <a:rPr lang="en-US" sz="900" dirty="0" smtClean="0">
                <a:latin typeface="Tahoma" panose="020B0604030504040204" pitchFamily="34" charset="0"/>
              </a:rPr>
              <a:t>oast location provides superior coverage to CA, AZ and NV while allowing Katun to better service the Northwest, where Katun has its lowest market share (see coverage map)</a:t>
            </a:r>
          </a:p>
          <a:p>
            <a:pPr marL="177800" indent="-177800">
              <a:spcBef>
                <a:spcPts val="300"/>
              </a:spcBef>
              <a:buClr>
                <a:schemeClr val="accent5"/>
              </a:buClr>
              <a:buSzPct val="100000"/>
              <a:buFont typeface="Wingdings" panose="05000000000000000000" pitchFamily="2" charset="2"/>
              <a:buChar char="§"/>
            </a:pPr>
            <a:r>
              <a:rPr lang="en-US" sz="900" dirty="0" smtClean="0">
                <a:latin typeface="Tahoma" panose="020B0604030504040204" pitchFamily="34" charset="0"/>
              </a:rPr>
              <a:t>Supplier </a:t>
            </a:r>
            <a:r>
              <a:rPr lang="en-US" sz="900" dirty="0">
                <a:latin typeface="Tahoma" panose="020B0604030504040204" pitchFamily="34" charset="0"/>
              </a:rPr>
              <a:t>will own all inventory related to their Katun-supported portfolio and will provide 3PL and blind drop-ship service for this portfolio, as well as the remainder of the Katun portfolio they do not </a:t>
            </a:r>
            <a:r>
              <a:rPr lang="en-US" sz="900" dirty="0" smtClean="0">
                <a:latin typeface="Tahoma" panose="020B0604030504040204" pitchFamily="34" charset="0"/>
              </a:rPr>
              <a:t>directly supply</a:t>
            </a:r>
            <a:endParaRPr lang="en-US" sz="900" dirty="0" smtClean="0"/>
          </a:p>
          <a:p>
            <a:pPr marL="177800" indent="-177800">
              <a:spcBef>
                <a:spcPts val="300"/>
              </a:spcBef>
              <a:buClr>
                <a:schemeClr val="accent5"/>
              </a:buClr>
              <a:buSzPct val="100000"/>
              <a:buFont typeface="Wingdings" panose="05000000000000000000" pitchFamily="2" charset="2"/>
              <a:buChar char="§"/>
            </a:pPr>
            <a:r>
              <a:rPr lang="en-US" sz="900" dirty="0" smtClean="0"/>
              <a:t>Management </a:t>
            </a:r>
            <a:r>
              <a:rPr lang="en-US" sz="900" dirty="0"/>
              <a:t>expects this 3PL initiative to be fully operational by end of 2017 for both the West and East </a:t>
            </a:r>
            <a:r>
              <a:rPr lang="en-US" sz="900" dirty="0" smtClean="0"/>
              <a:t>Coasts</a:t>
            </a:r>
            <a:endParaRPr lang="en-US" sz="900" dirty="0">
              <a:latin typeface="Tahoma" panose="020B0604030504040204" pitchFamily="34" charset="0"/>
            </a:endParaRPr>
          </a:p>
          <a:p>
            <a:pPr marL="342900" lvl="1" indent="-165100">
              <a:spcBef>
                <a:spcPts val="300"/>
              </a:spcBef>
              <a:buClr>
                <a:schemeClr val="accent5"/>
              </a:buClr>
              <a:buSzPct val="100000"/>
              <a:buFont typeface="Arial"/>
              <a:buChar char="-"/>
            </a:pPr>
            <a:endParaRPr lang="en-US" sz="900" dirty="0">
              <a:latin typeface="Tahoma" panose="020B0604030504040204" pitchFamily="34" charset="0"/>
            </a:endParaRPr>
          </a:p>
          <a:p>
            <a:pPr marL="342900" lvl="1" indent="-165100">
              <a:spcBef>
                <a:spcPts val="300"/>
              </a:spcBef>
              <a:buClr>
                <a:schemeClr val="accent5"/>
              </a:buClr>
              <a:buSzPct val="100000"/>
              <a:buFont typeface="Arial"/>
              <a:buChar char="-"/>
            </a:pPr>
            <a:endParaRPr lang="en-US" sz="900" dirty="0"/>
          </a:p>
        </p:txBody>
      </p:sp>
      <p:grpSp>
        <p:nvGrpSpPr>
          <p:cNvPr id="118" name="Group 117"/>
          <p:cNvGrpSpPr/>
          <p:nvPr/>
        </p:nvGrpSpPr>
        <p:grpSpPr>
          <a:xfrm>
            <a:off x="9959134" y="4058450"/>
            <a:ext cx="2157619" cy="553727"/>
            <a:chOff x="5236682" y="4058450"/>
            <a:chExt cx="2157619" cy="553727"/>
          </a:xfrm>
        </p:grpSpPr>
        <p:grpSp>
          <p:nvGrpSpPr>
            <p:cNvPr id="119" name="Group 118"/>
            <p:cNvGrpSpPr/>
            <p:nvPr/>
          </p:nvGrpSpPr>
          <p:grpSpPr>
            <a:xfrm>
              <a:off x="5240696" y="4214560"/>
              <a:ext cx="867931" cy="124691"/>
              <a:chOff x="5479550" y="3480481"/>
              <a:chExt cx="867931" cy="124691"/>
            </a:xfrm>
          </p:grpSpPr>
          <p:sp>
            <p:nvSpPr>
              <p:cNvPr id="135" name="Rectangle 134"/>
              <p:cNvSpPr/>
              <p:nvPr/>
            </p:nvSpPr>
            <p:spPr>
              <a:xfrm>
                <a:off x="5479550" y="3480481"/>
                <a:ext cx="124691" cy="124691"/>
              </a:xfrm>
              <a:prstGeom prst="rect">
                <a:avLst/>
              </a:prstGeom>
              <a:solidFill>
                <a:schemeClr val="accent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smtClean="0">
                  <a:solidFill>
                    <a:schemeClr val="tx1"/>
                  </a:solidFill>
                </a:endParaRPr>
              </a:p>
            </p:txBody>
          </p:sp>
          <p:sp>
            <p:nvSpPr>
              <p:cNvPr id="136" name="TextBox 135"/>
              <p:cNvSpPr txBox="1"/>
              <p:nvPr/>
            </p:nvSpPr>
            <p:spPr>
              <a:xfrm>
                <a:off x="5698913" y="3488964"/>
                <a:ext cx="648568" cy="107722"/>
              </a:xfrm>
              <a:prstGeom prst="rect">
                <a:avLst/>
              </a:prstGeom>
              <a:noFill/>
            </p:spPr>
            <p:txBody>
              <a:bodyPr wrap="square" lIns="0" tIns="0" rIns="0" bIns="0" rtlCol="0">
                <a:spAutoFit/>
              </a:bodyPr>
              <a:lstStyle/>
              <a:p>
                <a:r>
                  <a:rPr lang="en-US" sz="700" dirty="0" smtClean="0"/>
                  <a:t>&gt; 4%</a:t>
                </a:r>
                <a:endParaRPr lang="en-US" sz="700" dirty="0"/>
              </a:p>
            </p:txBody>
          </p:sp>
        </p:grpSp>
        <p:grpSp>
          <p:nvGrpSpPr>
            <p:cNvPr id="120" name="Group 119"/>
            <p:cNvGrpSpPr/>
            <p:nvPr/>
          </p:nvGrpSpPr>
          <p:grpSpPr>
            <a:xfrm>
              <a:off x="5240696" y="4351023"/>
              <a:ext cx="867931" cy="124691"/>
              <a:chOff x="3317040" y="6499807"/>
              <a:chExt cx="867931" cy="124691"/>
            </a:xfrm>
          </p:grpSpPr>
          <p:sp>
            <p:nvSpPr>
              <p:cNvPr id="133" name="Rectangle 132"/>
              <p:cNvSpPr/>
              <p:nvPr/>
            </p:nvSpPr>
            <p:spPr>
              <a:xfrm>
                <a:off x="3317040" y="6499807"/>
                <a:ext cx="124691" cy="124691"/>
              </a:xfrm>
              <a:prstGeom prst="rect">
                <a:avLst/>
              </a:prstGeom>
              <a:solidFill>
                <a:schemeClr val="accent1">
                  <a:lumMod val="75000"/>
                  <a:lumOff val="25000"/>
                </a:schemeClr>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smtClean="0">
                  <a:solidFill>
                    <a:schemeClr val="tx1"/>
                  </a:solidFill>
                </a:endParaRPr>
              </a:p>
            </p:txBody>
          </p:sp>
          <p:sp>
            <p:nvSpPr>
              <p:cNvPr id="134" name="TextBox 133"/>
              <p:cNvSpPr txBox="1"/>
              <p:nvPr/>
            </p:nvSpPr>
            <p:spPr>
              <a:xfrm>
                <a:off x="3536403" y="6508290"/>
                <a:ext cx="648568" cy="107722"/>
              </a:xfrm>
              <a:prstGeom prst="rect">
                <a:avLst/>
              </a:prstGeom>
              <a:noFill/>
            </p:spPr>
            <p:txBody>
              <a:bodyPr wrap="square" lIns="0" tIns="0" rIns="0" bIns="0" rtlCol="0">
                <a:spAutoFit/>
              </a:bodyPr>
              <a:lstStyle/>
              <a:p>
                <a:r>
                  <a:rPr lang="en-US" sz="700" dirty="0" smtClean="0"/>
                  <a:t>2.5% - 4%</a:t>
                </a:r>
                <a:endParaRPr lang="en-US" sz="700" dirty="0"/>
              </a:p>
            </p:txBody>
          </p:sp>
        </p:grpSp>
        <p:grpSp>
          <p:nvGrpSpPr>
            <p:cNvPr id="121" name="Group 120"/>
            <p:cNvGrpSpPr/>
            <p:nvPr/>
          </p:nvGrpSpPr>
          <p:grpSpPr>
            <a:xfrm>
              <a:off x="5240696" y="4487486"/>
              <a:ext cx="867931" cy="124691"/>
              <a:chOff x="3317040" y="6499807"/>
              <a:chExt cx="867931" cy="124691"/>
            </a:xfrm>
          </p:grpSpPr>
          <p:sp>
            <p:nvSpPr>
              <p:cNvPr id="130" name="Rectangle 129"/>
              <p:cNvSpPr/>
              <p:nvPr/>
            </p:nvSpPr>
            <p:spPr>
              <a:xfrm>
                <a:off x="3317040" y="6499807"/>
                <a:ext cx="124691" cy="124691"/>
              </a:xfrm>
              <a:prstGeom prst="rect">
                <a:avLst/>
              </a:prstGeom>
              <a:solidFill>
                <a:schemeClr val="accent1">
                  <a:lumMod val="50000"/>
                  <a:lumOff val="50000"/>
                </a:schemeClr>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smtClean="0">
                  <a:solidFill>
                    <a:schemeClr val="tx1"/>
                  </a:solidFill>
                </a:endParaRPr>
              </a:p>
            </p:txBody>
          </p:sp>
          <p:sp>
            <p:nvSpPr>
              <p:cNvPr id="132" name="TextBox 131"/>
              <p:cNvSpPr txBox="1"/>
              <p:nvPr/>
            </p:nvSpPr>
            <p:spPr>
              <a:xfrm>
                <a:off x="3536403" y="6508290"/>
                <a:ext cx="648568" cy="107722"/>
              </a:xfrm>
              <a:prstGeom prst="rect">
                <a:avLst/>
              </a:prstGeom>
              <a:noFill/>
            </p:spPr>
            <p:txBody>
              <a:bodyPr wrap="square" lIns="0" tIns="0" rIns="0" bIns="0" rtlCol="0">
                <a:spAutoFit/>
              </a:bodyPr>
              <a:lstStyle/>
              <a:p>
                <a:r>
                  <a:rPr lang="en-US" sz="700" dirty="0" smtClean="0"/>
                  <a:t>1.5% - 2.5%</a:t>
                </a:r>
                <a:endParaRPr lang="en-US" sz="700" dirty="0"/>
              </a:p>
            </p:txBody>
          </p:sp>
        </p:grpSp>
        <p:grpSp>
          <p:nvGrpSpPr>
            <p:cNvPr id="122" name="Group 121"/>
            <p:cNvGrpSpPr/>
            <p:nvPr/>
          </p:nvGrpSpPr>
          <p:grpSpPr>
            <a:xfrm>
              <a:off x="6111922" y="4214560"/>
              <a:ext cx="867931" cy="124691"/>
              <a:chOff x="5212394" y="5921167"/>
              <a:chExt cx="867931" cy="124691"/>
            </a:xfrm>
          </p:grpSpPr>
          <p:sp>
            <p:nvSpPr>
              <p:cNvPr id="128" name="Rectangle 127"/>
              <p:cNvSpPr/>
              <p:nvPr/>
            </p:nvSpPr>
            <p:spPr>
              <a:xfrm>
                <a:off x="5212394" y="5921167"/>
                <a:ext cx="124691" cy="124691"/>
              </a:xfrm>
              <a:prstGeom prst="rect">
                <a:avLst/>
              </a:prstGeom>
              <a:solidFill>
                <a:schemeClr val="accent1">
                  <a:lumMod val="25000"/>
                  <a:lumOff val="75000"/>
                </a:schemeClr>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smtClean="0">
                  <a:solidFill>
                    <a:schemeClr val="tx1"/>
                  </a:solidFill>
                </a:endParaRPr>
              </a:p>
            </p:txBody>
          </p:sp>
          <p:sp>
            <p:nvSpPr>
              <p:cNvPr id="129" name="TextBox 128"/>
              <p:cNvSpPr txBox="1"/>
              <p:nvPr/>
            </p:nvSpPr>
            <p:spPr>
              <a:xfrm>
                <a:off x="5431757" y="5929650"/>
                <a:ext cx="648568" cy="107722"/>
              </a:xfrm>
              <a:prstGeom prst="rect">
                <a:avLst/>
              </a:prstGeom>
              <a:noFill/>
            </p:spPr>
            <p:txBody>
              <a:bodyPr wrap="square" lIns="0" tIns="0" rIns="0" bIns="0" rtlCol="0">
                <a:spAutoFit/>
              </a:bodyPr>
              <a:lstStyle/>
              <a:p>
                <a:r>
                  <a:rPr lang="en-US" sz="700" dirty="0" smtClean="0"/>
                  <a:t>0.5% - 1.5%</a:t>
                </a:r>
                <a:endParaRPr lang="en-US" sz="700" dirty="0"/>
              </a:p>
            </p:txBody>
          </p:sp>
        </p:grpSp>
        <p:grpSp>
          <p:nvGrpSpPr>
            <p:cNvPr id="123" name="Group 122"/>
            <p:cNvGrpSpPr/>
            <p:nvPr/>
          </p:nvGrpSpPr>
          <p:grpSpPr>
            <a:xfrm>
              <a:off x="6111922" y="4351023"/>
              <a:ext cx="867931" cy="124691"/>
              <a:chOff x="5212394" y="5921167"/>
              <a:chExt cx="867931" cy="124691"/>
            </a:xfrm>
          </p:grpSpPr>
          <p:sp>
            <p:nvSpPr>
              <p:cNvPr id="125" name="Rectangle 124"/>
              <p:cNvSpPr/>
              <p:nvPr/>
            </p:nvSpPr>
            <p:spPr>
              <a:xfrm>
                <a:off x="5212394" y="5921167"/>
                <a:ext cx="124691" cy="124691"/>
              </a:xfrm>
              <a:prstGeom prst="rect">
                <a:avLst/>
              </a:prstGeom>
              <a:solidFill>
                <a:schemeClr val="accent1">
                  <a:lumMod val="10000"/>
                  <a:lumOff val="90000"/>
                </a:schemeClr>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smtClean="0">
                  <a:solidFill>
                    <a:schemeClr val="tx1"/>
                  </a:solidFill>
                </a:endParaRPr>
              </a:p>
            </p:txBody>
          </p:sp>
          <p:sp>
            <p:nvSpPr>
              <p:cNvPr id="126" name="TextBox 125"/>
              <p:cNvSpPr txBox="1"/>
              <p:nvPr/>
            </p:nvSpPr>
            <p:spPr>
              <a:xfrm>
                <a:off x="5431757" y="5929650"/>
                <a:ext cx="648568" cy="107722"/>
              </a:xfrm>
              <a:prstGeom prst="rect">
                <a:avLst/>
              </a:prstGeom>
              <a:noFill/>
            </p:spPr>
            <p:txBody>
              <a:bodyPr wrap="square" lIns="0" tIns="0" rIns="0" bIns="0" rtlCol="0">
                <a:spAutoFit/>
              </a:bodyPr>
              <a:lstStyle/>
              <a:p>
                <a:r>
                  <a:rPr lang="en-US" sz="700" dirty="0"/>
                  <a:t>&lt;</a:t>
                </a:r>
                <a:r>
                  <a:rPr lang="en-US" sz="700" dirty="0" smtClean="0"/>
                  <a:t> 0.5%</a:t>
                </a:r>
                <a:endParaRPr lang="en-US" sz="700" dirty="0"/>
              </a:p>
            </p:txBody>
          </p:sp>
        </p:grpSp>
        <p:sp>
          <p:nvSpPr>
            <p:cNvPr id="124" name="TextBox 123"/>
            <p:cNvSpPr txBox="1"/>
            <p:nvPr/>
          </p:nvSpPr>
          <p:spPr>
            <a:xfrm>
              <a:off x="5236682" y="4058450"/>
              <a:ext cx="2157619" cy="107722"/>
            </a:xfrm>
            <a:prstGeom prst="rect">
              <a:avLst/>
            </a:prstGeom>
            <a:noFill/>
          </p:spPr>
          <p:txBody>
            <a:bodyPr wrap="square" lIns="0" tIns="0" rIns="0" bIns="0" rtlCol="0">
              <a:spAutoFit/>
            </a:bodyPr>
            <a:lstStyle/>
            <a:p>
              <a:r>
                <a:rPr lang="en-US" sz="700" b="1" dirty="0" err="1" smtClean="0"/>
                <a:t>Katun</a:t>
              </a:r>
              <a:r>
                <a:rPr lang="en-US" sz="700" b="1" dirty="0" smtClean="0"/>
                <a:t> Market Share</a:t>
              </a:r>
              <a:r>
                <a:rPr lang="en-US" sz="700" b="1" baseline="30000" dirty="0" smtClean="0"/>
                <a:t>(1)</a:t>
              </a:r>
              <a:r>
                <a:rPr lang="en-US" sz="700" b="1" dirty="0" smtClean="0"/>
                <a:t> per State:</a:t>
              </a:r>
              <a:endParaRPr lang="en-US" sz="700" b="1" dirty="0"/>
            </a:p>
          </p:txBody>
        </p:sp>
      </p:grpSp>
      <p:grpSp>
        <p:nvGrpSpPr>
          <p:cNvPr id="137" name="Group 136"/>
          <p:cNvGrpSpPr/>
          <p:nvPr/>
        </p:nvGrpSpPr>
        <p:grpSpPr>
          <a:xfrm>
            <a:off x="12251882" y="4058450"/>
            <a:ext cx="1109484" cy="538153"/>
            <a:chOff x="7767441" y="3324371"/>
            <a:chExt cx="1109484" cy="538153"/>
          </a:xfrm>
        </p:grpSpPr>
        <p:grpSp>
          <p:nvGrpSpPr>
            <p:cNvPr id="138" name="Group 137"/>
            <p:cNvGrpSpPr/>
            <p:nvPr/>
          </p:nvGrpSpPr>
          <p:grpSpPr>
            <a:xfrm>
              <a:off x="7767441" y="3480481"/>
              <a:ext cx="1109484" cy="382043"/>
              <a:chOff x="7489218" y="3324372"/>
              <a:chExt cx="1109484" cy="382043"/>
            </a:xfrm>
          </p:grpSpPr>
          <p:grpSp>
            <p:nvGrpSpPr>
              <p:cNvPr id="140" name="Group 139"/>
              <p:cNvGrpSpPr/>
              <p:nvPr/>
            </p:nvGrpSpPr>
            <p:grpSpPr>
              <a:xfrm>
                <a:off x="7489218" y="3324372"/>
                <a:ext cx="855550" cy="107722"/>
                <a:chOff x="7489218" y="3324372"/>
                <a:chExt cx="855550" cy="107722"/>
              </a:xfrm>
            </p:grpSpPr>
            <p:sp>
              <p:nvSpPr>
                <p:cNvPr id="150" name="TextBox 149"/>
                <p:cNvSpPr txBox="1"/>
                <p:nvPr/>
              </p:nvSpPr>
              <p:spPr>
                <a:xfrm>
                  <a:off x="7696200" y="3324372"/>
                  <a:ext cx="648568" cy="107722"/>
                </a:xfrm>
                <a:prstGeom prst="rect">
                  <a:avLst/>
                </a:prstGeom>
                <a:noFill/>
              </p:spPr>
              <p:txBody>
                <a:bodyPr wrap="square" lIns="0" tIns="0" rIns="0" bIns="0" rtlCol="0">
                  <a:spAutoFit/>
                </a:bodyPr>
                <a:lstStyle/>
                <a:p>
                  <a:r>
                    <a:rPr lang="en-US" sz="700" dirty="0" smtClean="0"/>
                    <a:t>Location</a:t>
                  </a:r>
                  <a:endParaRPr lang="en-US" sz="700" dirty="0"/>
                </a:p>
              </p:txBody>
            </p:sp>
            <p:sp>
              <p:nvSpPr>
                <p:cNvPr id="151" name="Oval 150"/>
                <p:cNvSpPr/>
                <p:nvPr/>
              </p:nvSpPr>
              <p:spPr>
                <a:xfrm>
                  <a:off x="7489218" y="3328269"/>
                  <a:ext cx="99929" cy="99930"/>
                </a:xfrm>
                <a:prstGeom prst="ellipse">
                  <a:avLst/>
                </a:prstGeom>
                <a:solidFill>
                  <a:schemeClr val="accent1">
                    <a:lumMod val="50000"/>
                    <a:lumOff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grpSp>
          <p:grpSp>
            <p:nvGrpSpPr>
              <p:cNvPr id="141" name="Group 140"/>
              <p:cNvGrpSpPr/>
              <p:nvPr/>
            </p:nvGrpSpPr>
            <p:grpSpPr>
              <a:xfrm>
                <a:off x="7489218" y="3598693"/>
                <a:ext cx="1109484" cy="107722"/>
                <a:chOff x="7489218" y="3461533"/>
                <a:chExt cx="1109484" cy="107722"/>
              </a:xfrm>
            </p:grpSpPr>
            <p:sp>
              <p:nvSpPr>
                <p:cNvPr id="148" name="Oval 147"/>
                <p:cNvSpPr/>
                <p:nvPr/>
              </p:nvSpPr>
              <p:spPr>
                <a:xfrm>
                  <a:off x="7489218" y="3465429"/>
                  <a:ext cx="99929" cy="99930"/>
                </a:xfrm>
                <a:prstGeom prst="ellipse">
                  <a:avLst/>
                </a:prstGeom>
                <a:solidFill>
                  <a:schemeClr val="accent1">
                    <a:alpha val="25000"/>
                  </a:schemeClr>
                </a:solidFill>
                <a:ln w="9525">
                  <a:solidFill>
                    <a:schemeClr val="accent1"/>
                  </a:solidFill>
                  <a:prstDash val="sys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sp>
              <p:nvSpPr>
                <p:cNvPr id="149" name="TextBox 148"/>
                <p:cNvSpPr txBox="1"/>
                <p:nvPr/>
              </p:nvSpPr>
              <p:spPr>
                <a:xfrm>
                  <a:off x="7696199" y="3461533"/>
                  <a:ext cx="902503" cy="107722"/>
                </a:xfrm>
                <a:prstGeom prst="rect">
                  <a:avLst/>
                </a:prstGeom>
                <a:noFill/>
              </p:spPr>
              <p:txBody>
                <a:bodyPr wrap="square" lIns="0" tIns="0" rIns="0" bIns="0" rtlCol="0">
                  <a:spAutoFit/>
                </a:bodyPr>
                <a:lstStyle/>
                <a:p>
                  <a:r>
                    <a:rPr lang="en-US" sz="700" dirty="0"/>
                    <a:t>2</a:t>
                  </a:r>
                  <a:r>
                    <a:rPr lang="en-US" sz="700" dirty="0" smtClean="0"/>
                    <a:t>-day delivery radius</a:t>
                  </a:r>
                  <a:endParaRPr lang="en-US" sz="700" dirty="0"/>
                </a:p>
              </p:txBody>
            </p:sp>
          </p:grpSp>
          <p:grpSp>
            <p:nvGrpSpPr>
              <p:cNvPr id="143" name="Group 142"/>
              <p:cNvGrpSpPr/>
              <p:nvPr/>
            </p:nvGrpSpPr>
            <p:grpSpPr>
              <a:xfrm>
                <a:off x="7489218" y="3461533"/>
                <a:ext cx="1094338" cy="107722"/>
                <a:chOff x="7489218" y="3598693"/>
                <a:chExt cx="1094338" cy="107722"/>
              </a:xfrm>
            </p:grpSpPr>
            <p:grpSp>
              <p:nvGrpSpPr>
                <p:cNvPr id="144" name="Group 143"/>
                <p:cNvGrpSpPr/>
                <p:nvPr/>
              </p:nvGrpSpPr>
              <p:grpSpPr>
                <a:xfrm>
                  <a:off x="7489218" y="3602589"/>
                  <a:ext cx="99929" cy="99930"/>
                  <a:chOff x="7489218" y="3602589"/>
                  <a:chExt cx="99929" cy="99930"/>
                </a:xfrm>
              </p:grpSpPr>
              <p:sp>
                <p:nvSpPr>
                  <p:cNvPr id="146" name="Oval 145"/>
                  <p:cNvSpPr/>
                  <p:nvPr/>
                </p:nvSpPr>
                <p:spPr>
                  <a:xfrm>
                    <a:off x="7489218" y="3602589"/>
                    <a:ext cx="99929" cy="99930"/>
                  </a:xfrm>
                  <a:prstGeom prst="ellipse">
                    <a:avLst/>
                  </a:prstGeom>
                  <a:solidFill>
                    <a:schemeClr val="accent1">
                      <a:alpha val="25000"/>
                    </a:schemeClr>
                  </a:solidFill>
                  <a:ln w="9525">
                    <a:solidFill>
                      <a:schemeClr val="accent1"/>
                    </a:solidFill>
                    <a:prstDash val="sys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sp>
                <p:nvSpPr>
                  <p:cNvPr id="147" name="Oval 146"/>
                  <p:cNvSpPr/>
                  <p:nvPr/>
                </p:nvSpPr>
                <p:spPr>
                  <a:xfrm>
                    <a:off x="7489218" y="3602589"/>
                    <a:ext cx="99929" cy="99930"/>
                  </a:xfrm>
                  <a:prstGeom prst="ellipse">
                    <a:avLst/>
                  </a:prstGeom>
                  <a:solidFill>
                    <a:schemeClr val="accent1">
                      <a:alpha val="25000"/>
                    </a:schemeClr>
                  </a:solidFill>
                  <a:ln w="9525">
                    <a:solidFill>
                      <a:schemeClr val="accent1"/>
                    </a:solidFill>
                    <a:prstDash val="sys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grpSp>
            <p:sp>
              <p:nvSpPr>
                <p:cNvPr id="145" name="TextBox 144"/>
                <p:cNvSpPr txBox="1"/>
                <p:nvPr/>
              </p:nvSpPr>
              <p:spPr>
                <a:xfrm>
                  <a:off x="7696200" y="3598693"/>
                  <a:ext cx="887356" cy="107722"/>
                </a:xfrm>
                <a:prstGeom prst="rect">
                  <a:avLst/>
                </a:prstGeom>
                <a:noFill/>
              </p:spPr>
              <p:txBody>
                <a:bodyPr wrap="square" lIns="0" tIns="0" rIns="0" bIns="0" rtlCol="0">
                  <a:spAutoFit/>
                </a:bodyPr>
                <a:lstStyle/>
                <a:p>
                  <a:r>
                    <a:rPr lang="en-US" sz="700" dirty="0"/>
                    <a:t>1-day delivery radius</a:t>
                  </a:r>
                </a:p>
              </p:txBody>
            </p:sp>
          </p:grpSp>
        </p:grpSp>
        <p:sp>
          <p:nvSpPr>
            <p:cNvPr id="139" name="TextBox 138"/>
            <p:cNvSpPr txBox="1"/>
            <p:nvPr/>
          </p:nvSpPr>
          <p:spPr>
            <a:xfrm>
              <a:off x="7767441" y="3324371"/>
              <a:ext cx="1068093" cy="107722"/>
            </a:xfrm>
            <a:prstGeom prst="rect">
              <a:avLst/>
            </a:prstGeom>
            <a:noFill/>
          </p:spPr>
          <p:txBody>
            <a:bodyPr wrap="square" lIns="0" tIns="0" rIns="0" bIns="0" rtlCol="0">
              <a:spAutoFit/>
            </a:bodyPr>
            <a:lstStyle/>
            <a:p>
              <a:r>
                <a:rPr lang="en-US" sz="700" b="1" dirty="0" smtClean="0"/>
                <a:t>Delivery Information:</a:t>
              </a:r>
              <a:endParaRPr lang="en-US" sz="700" b="1" dirty="0"/>
            </a:p>
          </p:txBody>
        </p:sp>
      </p:grpSp>
      <p:grpSp>
        <p:nvGrpSpPr>
          <p:cNvPr id="152" name="Group 151"/>
          <p:cNvGrpSpPr>
            <a:grpSpLocks noChangeAspect="1"/>
          </p:cNvGrpSpPr>
          <p:nvPr/>
        </p:nvGrpSpPr>
        <p:grpSpPr>
          <a:xfrm>
            <a:off x="10329213" y="4656143"/>
            <a:ext cx="2901055" cy="1796245"/>
            <a:chOff x="1254097" y="1666875"/>
            <a:chExt cx="6840536" cy="4235448"/>
          </a:xfrm>
          <a:solidFill>
            <a:schemeClr val="accent1">
              <a:lumMod val="10000"/>
              <a:lumOff val="90000"/>
            </a:schemeClr>
          </a:solidFill>
        </p:grpSpPr>
        <p:sp>
          <p:nvSpPr>
            <p:cNvPr id="153" name="Freeform 17"/>
            <p:cNvSpPr>
              <a:spLocks/>
            </p:cNvSpPr>
            <p:nvPr/>
          </p:nvSpPr>
          <p:spPr bwMode="auto">
            <a:xfrm>
              <a:off x="2195484" y="3927473"/>
              <a:ext cx="901700" cy="1017588"/>
            </a:xfrm>
            <a:custGeom>
              <a:avLst/>
              <a:gdLst>
                <a:gd name="T0" fmla="*/ 81 w 306"/>
                <a:gd name="T1" fmla="*/ 0 h 344"/>
                <a:gd name="T2" fmla="*/ 80 w 306"/>
                <a:gd name="T3" fmla="*/ 4 h 344"/>
                <a:gd name="T4" fmla="*/ 78 w 306"/>
                <a:gd name="T5" fmla="*/ 16 h 344"/>
                <a:gd name="T6" fmla="*/ 73 w 306"/>
                <a:gd name="T7" fmla="*/ 44 h 344"/>
                <a:gd name="T8" fmla="*/ 70 w 306"/>
                <a:gd name="T9" fmla="*/ 47 h 344"/>
                <a:gd name="T10" fmla="*/ 67 w 306"/>
                <a:gd name="T11" fmla="*/ 52 h 344"/>
                <a:gd name="T12" fmla="*/ 59 w 306"/>
                <a:gd name="T13" fmla="*/ 44 h 344"/>
                <a:gd name="T14" fmla="*/ 57 w 306"/>
                <a:gd name="T15" fmla="*/ 44 h 344"/>
                <a:gd name="T16" fmla="*/ 54 w 306"/>
                <a:gd name="T17" fmla="*/ 44 h 344"/>
                <a:gd name="T18" fmla="*/ 43 w 306"/>
                <a:gd name="T19" fmla="*/ 43 h 344"/>
                <a:gd name="T20" fmla="*/ 40 w 306"/>
                <a:gd name="T21" fmla="*/ 55 h 344"/>
                <a:gd name="T22" fmla="*/ 41 w 306"/>
                <a:gd name="T23" fmla="*/ 56 h 344"/>
                <a:gd name="T24" fmla="*/ 40 w 306"/>
                <a:gd name="T25" fmla="*/ 59 h 344"/>
                <a:gd name="T26" fmla="*/ 40 w 306"/>
                <a:gd name="T27" fmla="*/ 71 h 344"/>
                <a:gd name="T28" fmla="*/ 38 w 306"/>
                <a:gd name="T29" fmla="*/ 77 h 344"/>
                <a:gd name="T30" fmla="*/ 39 w 306"/>
                <a:gd name="T31" fmla="*/ 93 h 344"/>
                <a:gd name="T32" fmla="*/ 35 w 306"/>
                <a:gd name="T33" fmla="*/ 98 h 344"/>
                <a:gd name="T34" fmla="*/ 36 w 306"/>
                <a:gd name="T35" fmla="*/ 100 h 344"/>
                <a:gd name="T36" fmla="*/ 35 w 306"/>
                <a:gd name="T37" fmla="*/ 105 h 344"/>
                <a:gd name="T38" fmla="*/ 34 w 306"/>
                <a:gd name="T39" fmla="*/ 111 h 344"/>
                <a:gd name="T40" fmla="*/ 35 w 306"/>
                <a:gd name="T41" fmla="*/ 115 h 344"/>
                <a:gd name="T42" fmla="*/ 40 w 306"/>
                <a:gd name="T43" fmla="*/ 124 h 344"/>
                <a:gd name="T44" fmla="*/ 41 w 306"/>
                <a:gd name="T45" fmla="*/ 135 h 344"/>
                <a:gd name="T46" fmla="*/ 41 w 306"/>
                <a:gd name="T47" fmla="*/ 136 h 344"/>
                <a:gd name="T48" fmla="*/ 43 w 306"/>
                <a:gd name="T49" fmla="*/ 136 h 344"/>
                <a:gd name="T50" fmla="*/ 51 w 306"/>
                <a:gd name="T51" fmla="*/ 148 h 344"/>
                <a:gd name="T52" fmla="*/ 37 w 306"/>
                <a:gd name="T53" fmla="*/ 155 h 344"/>
                <a:gd name="T54" fmla="*/ 35 w 306"/>
                <a:gd name="T55" fmla="*/ 159 h 344"/>
                <a:gd name="T56" fmla="*/ 29 w 306"/>
                <a:gd name="T57" fmla="*/ 163 h 344"/>
                <a:gd name="T58" fmla="*/ 30 w 306"/>
                <a:gd name="T59" fmla="*/ 166 h 344"/>
                <a:gd name="T60" fmla="*/ 28 w 306"/>
                <a:gd name="T61" fmla="*/ 167 h 344"/>
                <a:gd name="T62" fmla="*/ 28 w 306"/>
                <a:gd name="T63" fmla="*/ 176 h 344"/>
                <a:gd name="T64" fmla="*/ 26 w 306"/>
                <a:gd name="T65" fmla="*/ 177 h 344"/>
                <a:gd name="T66" fmla="*/ 24 w 306"/>
                <a:gd name="T67" fmla="*/ 184 h 344"/>
                <a:gd name="T68" fmla="*/ 22 w 306"/>
                <a:gd name="T69" fmla="*/ 186 h 344"/>
                <a:gd name="T70" fmla="*/ 18 w 306"/>
                <a:gd name="T71" fmla="*/ 191 h 344"/>
                <a:gd name="T72" fmla="*/ 15 w 306"/>
                <a:gd name="T73" fmla="*/ 191 h 344"/>
                <a:gd name="T74" fmla="*/ 14 w 306"/>
                <a:gd name="T75" fmla="*/ 192 h 344"/>
                <a:gd name="T76" fmla="*/ 15 w 306"/>
                <a:gd name="T77" fmla="*/ 193 h 344"/>
                <a:gd name="T78" fmla="*/ 12 w 306"/>
                <a:gd name="T79" fmla="*/ 196 h 344"/>
                <a:gd name="T80" fmla="*/ 15 w 306"/>
                <a:gd name="T81" fmla="*/ 201 h 344"/>
                <a:gd name="T82" fmla="*/ 12 w 306"/>
                <a:gd name="T83" fmla="*/ 208 h 344"/>
                <a:gd name="T84" fmla="*/ 21 w 306"/>
                <a:gd name="T85" fmla="*/ 219 h 344"/>
                <a:gd name="T86" fmla="*/ 21 w 306"/>
                <a:gd name="T87" fmla="*/ 221 h 344"/>
                <a:gd name="T88" fmla="*/ 21 w 306"/>
                <a:gd name="T89" fmla="*/ 222 h 344"/>
                <a:gd name="T90" fmla="*/ 17 w 306"/>
                <a:gd name="T91" fmla="*/ 225 h 344"/>
                <a:gd name="T92" fmla="*/ 16 w 306"/>
                <a:gd name="T93" fmla="*/ 229 h 344"/>
                <a:gd name="T94" fmla="*/ 7 w 306"/>
                <a:gd name="T95" fmla="*/ 228 h 344"/>
                <a:gd name="T96" fmla="*/ 6 w 306"/>
                <a:gd name="T97" fmla="*/ 229 h 344"/>
                <a:gd name="T98" fmla="*/ 0 w 306"/>
                <a:gd name="T99" fmla="*/ 239 h 344"/>
                <a:gd name="T100" fmla="*/ 10 w 306"/>
                <a:gd name="T101" fmla="*/ 245 h 344"/>
                <a:gd name="T102" fmla="*/ 41 w 306"/>
                <a:gd name="T103" fmla="*/ 262 h 344"/>
                <a:gd name="T104" fmla="*/ 129 w 306"/>
                <a:gd name="T105" fmla="*/ 309 h 344"/>
                <a:gd name="T106" fmla="*/ 159 w 306"/>
                <a:gd name="T107" fmla="*/ 325 h 344"/>
                <a:gd name="T108" fmla="*/ 172 w 306"/>
                <a:gd name="T109" fmla="*/ 332 h 344"/>
                <a:gd name="T110" fmla="*/ 205 w 306"/>
                <a:gd name="T111" fmla="*/ 337 h 344"/>
                <a:gd name="T112" fmla="*/ 270 w 306"/>
                <a:gd name="T113" fmla="*/ 344 h 344"/>
                <a:gd name="T114" fmla="*/ 306 w 306"/>
                <a:gd name="T115" fmla="*/ 32 h 344"/>
                <a:gd name="T116" fmla="*/ 81 w 306"/>
                <a:gd name="T11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6" h="344">
                  <a:moveTo>
                    <a:pt x="81" y="0"/>
                  </a:moveTo>
                  <a:cubicBezTo>
                    <a:pt x="81" y="0"/>
                    <a:pt x="81" y="3"/>
                    <a:pt x="80" y="4"/>
                  </a:cubicBezTo>
                  <a:cubicBezTo>
                    <a:pt x="80" y="8"/>
                    <a:pt x="79" y="12"/>
                    <a:pt x="78" y="16"/>
                  </a:cubicBezTo>
                  <a:cubicBezTo>
                    <a:pt x="77" y="22"/>
                    <a:pt x="76" y="40"/>
                    <a:pt x="73" y="44"/>
                  </a:cubicBezTo>
                  <a:cubicBezTo>
                    <a:pt x="73" y="45"/>
                    <a:pt x="71" y="46"/>
                    <a:pt x="70" y="47"/>
                  </a:cubicBezTo>
                  <a:cubicBezTo>
                    <a:pt x="69" y="48"/>
                    <a:pt x="69" y="51"/>
                    <a:pt x="67" y="52"/>
                  </a:cubicBezTo>
                  <a:cubicBezTo>
                    <a:pt x="61" y="56"/>
                    <a:pt x="60" y="44"/>
                    <a:pt x="59" y="44"/>
                  </a:cubicBezTo>
                  <a:cubicBezTo>
                    <a:pt x="58" y="44"/>
                    <a:pt x="58" y="44"/>
                    <a:pt x="57" y="44"/>
                  </a:cubicBezTo>
                  <a:cubicBezTo>
                    <a:pt x="57" y="44"/>
                    <a:pt x="54" y="44"/>
                    <a:pt x="54" y="44"/>
                  </a:cubicBezTo>
                  <a:cubicBezTo>
                    <a:pt x="49" y="42"/>
                    <a:pt x="50" y="40"/>
                    <a:pt x="43" y="43"/>
                  </a:cubicBezTo>
                  <a:cubicBezTo>
                    <a:pt x="40" y="44"/>
                    <a:pt x="39" y="51"/>
                    <a:pt x="40" y="55"/>
                  </a:cubicBezTo>
                  <a:cubicBezTo>
                    <a:pt x="40" y="55"/>
                    <a:pt x="41" y="55"/>
                    <a:pt x="41" y="56"/>
                  </a:cubicBezTo>
                  <a:cubicBezTo>
                    <a:pt x="42" y="57"/>
                    <a:pt x="40" y="58"/>
                    <a:pt x="40" y="59"/>
                  </a:cubicBezTo>
                  <a:cubicBezTo>
                    <a:pt x="39" y="63"/>
                    <a:pt x="40" y="67"/>
                    <a:pt x="40" y="71"/>
                  </a:cubicBezTo>
                  <a:cubicBezTo>
                    <a:pt x="39" y="73"/>
                    <a:pt x="38" y="75"/>
                    <a:pt x="38" y="77"/>
                  </a:cubicBezTo>
                  <a:cubicBezTo>
                    <a:pt x="37" y="82"/>
                    <a:pt x="41" y="87"/>
                    <a:pt x="39" y="93"/>
                  </a:cubicBezTo>
                  <a:cubicBezTo>
                    <a:pt x="39" y="96"/>
                    <a:pt x="35" y="98"/>
                    <a:pt x="35" y="98"/>
                  </a:cubicBezTo>
                  <a:cubicBezTo>
                    <a:pt x="35" y="99"/>
                    <a:pt x="37" y="99"/>
                    <a:pt x="36" y="100"/>
                  </a:cubicBezTo>
                  <a:cubicBezTo>
                    <a:pt x="36" y="102"/>
                    <a:pt x="35" y="101"/>
                    <a:pt x="35" y="105"/>
                  </a:cubicBezTo>
                  <a:cubicBezTo>
                    <a:pt x="35" y="105"/>
                    <a:pt x="33" y="109"/>
                    <a:pt x="34" y="111"/>
                  </a:cubicBezTo>
                  <a:cubicBezTo>
                    <a:pt x="34" y="113"/>
                    <a:pt x="36" y="113"/>
                    <a:pt x="35" y="115"/>
                  </a:cubicBezTo>
                  <a:cubicBezTo>
                    <a:pt x="35" y="117"/>
                    <a:pt x="39" y="121"/>
                    <a:pt x="40" y="124"/>
                  </a:cubicBezTo>
                  <a:cubicBezTo>
                    <a:pt x="40" y="125"/>
                    <a:pt x="42" y="133"/>
                    <a:pt x="41" y="135"/>
                  </a:cubicBezTo>
                  <a:cubicBezTo>
                    <a:pt x="41" y="135"/>
                    <a:pt x="41" y="136"/>
                    <a:pt x="41" y="136"/>
                  </a:cubicBezTo>
                  <a:cubicBezTo>
                    <a:pt x="41" y="136"/>
                    <a:pt x="42" y="136"/>
                    <a:pt x="43" y="136"/>
                  </a:cubicBezTo>
                  <a:cubicBezTo>
                    <a:pt x="44" y="137"/>
                    <a:pt x="51" y="146"/>
                    <a:pt x="51" y="148"/>
                  </a:cubicBezTo>
                  <a:cubicBezTo>
                    <a:pt x="50" y="152"/>
                    <a:pt x="39" y="153"/>
                    <a:pt x="37" y="155"/>
                  </a:cubicBezTo>
                  <a:cubicBezTo>
                    <a:pt x="36" y="156"/>
                    <a:pt x="36" y="158"/>
                    <a:pt x="35" y="159"/>
                  </a:cubicBezTo>
                  <a:cubicBezTo>
                    <a:pt x="33" y="160"/>
                    <a:pt x="30" y="161"/>
                    <a:pt x="29" y="163"/>
                  </a:cubicBezTo>
                  <a:cubicBezTo>
                    <a:pt x="29" y="163"/>
                    <a:pt x="30" y="166"/>
                    <a:pt x="30" y="166"/>
                  </a:cubicBezTo>
                  <a:cubicBezTo>
                    <a:pt x="30" y="166"/>
                    <a:pt x="28" y="167"/>
                    <a:pt x="28" y="167"/>
                  </a:cubicBezTo>
                  <a:cubicBezTo>
                    <a:pt x="27" y="170"/>
                    <a:pt x="29" y="173"/>
                    <a:pt x="28" y="176"/>
                  </a:cubicBezTo>
                  <a:cubicBezTo>
                    <a:pt x="28" y="176"/>
                    <a:pt x="26" y="177"/>
                    <a:pt x="26" y="177"/>
                  </a:cubicBezTo>
                  <a:cubicBezTo>
                    <a:pt x="25" y="179"/>
                    <a:pt x="26" y="182"/>
                    <a:pt x="24" y="184"/>
                  </a:cubicBezTo>
                  <a:cubicBezTo>
                    <a:pt x="24" y="184"/>
                    <a:pt x="22" y="185"/>
                    <a:pt x="22" y="186"/>
                  </a:cubicBezTo>
                  <a:cubicBezTo>
                    <a:pt x="21" y="187"/>
                    <a:pt x="20" y="190"/>
                    <a:pt x="18" y="191"/>
                  </a:cubicBezTo>
                  <a:cubicBezTo>
                    <a:pt x="18" y="191"/>
                    <a:pt x="15" y="191"/>
                    <a:pt x="15" y="191"/>
                  </a:cubicBezTo>
                  <a:cubicBezTo>
                    <a:pt x="14" y="191"/>
                    <a:pt x="14" y="191"/>
                    <a:pt x="14" y="192"/>
                  </a:cubicBezTo>
                  <a:cubicBezTo>
                    <a:pt x="14" y="192"/>
                    <a:pt x="15" y="193"/>
                    <a:pt x="15" y="193"/>
                  </a:cubicBezTo>
                  <a:cubicBezTo>
                    <a:pt x="14" y="194"/>
                    <a:pt x="12" y="195"/>
                    <a:pt x="12" y="196"/>
                  </a:cubicBezTo>
                  <a:cubicBezTo>
                    <a:pt x="12" y="198"/>
                    <a:pt x="15" y="199"/>
                    <a:pt x="15" y="201"/>
                  </a:cubicBezTo>
                  <a:cubicBezTo>
                    <a:pt x="15" y="204"/>
                    <a:pt x="12" y="206"/>
                    <a:pt x="12" y="208"/>
                  </a:cubicBezTo>
                  <a:cubicBezTo>
                    <a:pt x="12" y="215"/>
                    <a:pt x="22" y="210"/>
                    <a:pt x="21" y="219"/>
                  </a:cubicBezTo>
                  <a:cubicBezTo>
                    <a:pt x="21" y="219"/>
                    <a:pt x="21" y="221"/>
                    <a:pt x="21" y="221"/>
                  </a:cubicBezTo>
                  <a:cubicBezTo>
                    <a:pt x="21" y="222"/>
                    <a:pt x="22" y="222"/>
                    <a:pt x="21" y="222"/>
                  </a:cubicBezTo>
                  <a:cubicBezTo>
                    <a:pt x="21" y="224"/>
                    <a:pt x="17" y="224"/>
                    <a:pt x="17" y="225"/>
                  </a:cubicBezTo>
                  <a:cubicBezTo>
                    <a:pt x="16" y="226"/>
                    <a:pt x="18" y="229"/>
                    <a:pt x="16" y="229"/>
                  </a:cubicBezTo>
                  <a:cubicBezTo>
                    <a:pt x="12" y="229"/>
                    <a:pt x="11" y="225"/>
                    <a:pt x="7" y="228"/>
                  </a:cubicBezTo>
                  <a:cubicBezTo>
                    <a:pt x="6" y="229"/>
                    <a:pt x="6" y="229"/>
                    <a:pt x="6" y="229"/>
                  </a:cubicBezTo>
                  <a:cubicBezTo>
                    <a:pt x="7" y="232"/>
                    <a:pt x="0" y="237"/>
                    <a:pt x="0" y="239"/>
                  </a:cubicBezTo>
                  <a:cubicBezTo>
                    <a:pt x="0" y="239"/>
                    <a:pt x="9" y="244"/>
                    <a:pt x="10" y="245"/>
                  </a:cubicBezTo>
                  <a:cubicBezTo>
                    <a:pt x="21" y="250"/>
                    <a:pt x="31" y="256"/>
                    <a:pt x="41" y="262"/>
                  </a:cubicBezTo>
                  <a:cubicBezTo>
                    <a:pt x="70" y="278"/>
                    <a:pt x="99" y="293"/>
                    <a:pt x="129" y="309"/>
                  </a:cubicBezTo>
                  <a:cubicBezTo>
                    <a:pt x="139" y="315"/>
                    <a:pt x="149" y="320"/>
                    <a:pt x="159" y="325"/>
                  </a:cubicBezTo>
                  <a:cubicBezTo>
                    <a:pt x="163" y="327"/>
                    <a:pt x="168" y="331"/>
                    <a:pt x="172" y="332"/>
                  </a:cubicBezTo>
                  <a:cubicBezTo>
                    <a:pt x="182" y="335"/>
                    <a:pt x="195" y="335"/>
                    <a:pt x="205" y="337"/>
                  </a:cubicBezTo>
                  <a:cubicBezTo>
                    <a:pt x="227" y="339"/>
                    <a:pt x="249" y="342"/>
                    <a:pt x="270" y="344"/>
                  </a:cubicBezTo>
                  <a:cubicBezTo>
                    <a:pt x="282" y="240"/>
                    <a:pt x="294" y="136"/>
                    <a:pt x="306" y="32"/>
                  </a:cubicBezTo>
                  <a:cubicBezTo>
                    <a:pt x="231" y="24"/>
                    <a:pt x="156" y="13"/>
                    <a:pt x="81" y="0"/>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19"/>
            <p:cNvSpPr>
              <a:spLocks/>
            </p:cNvSpPr>
            <p:nvPr/>
          </p:nvSpPr>
          <p:spPr bwMode="auto">
            <a:xfrm>
              <a:off x="7527896" y="2647950"/>
              <a:ext cx="236538" cy="239713"/>
            </a:xfrm>
            <a:custGeom>
              <a:avLst/>
              <a:gdLst>
                <a:gd name="T0" fmla="*/ 78 w 80"/>
                <a:gd name="T1" fmla="*/ 29 h 81"/>
                <a:gd name="T2" fmla="*/ 71 w 80"/>
                <a:gd name="T3" fmla="*/ 11 h 81"/>
                <a:gd name="T4" fmla="*/ 67 w 80"/>
                <a:gd name="T5" fmla="*/ 0 h 81"/>
                <a:gd name="T6" fmla="*/ 56 w 80"/>
                <a:gd name="T7" fmla="*/ 4 h 81"/>
                <a:gd name="T8" fmla="*/ 36 w 80"/>
                <a:gd name="T9" fmla="*/ 12 h 81"/>
                <a:gd name="T10" fmla="*/ 29 w 80"/>
                <a:gd name="T11" fmla="*/ 14 h 81"/>
                <a:gd name="T12" fmla="*/ 29 w 80"/>
                <a:gd name="T13" fmla="*/ 16 h 81"/>
                <a:gd name="T14" fmla="*/ 27 w 80"/>
                <a:gd name="T15" fmla="*/ 14 h 81"/>
                <a:gd name="T16" fmla="*/ 0 w 80"/>
                <a:gd name="T17" fmla="*/ 23 h 81"/>
                <a:gd name="T18" fmla="*/ 10 w 80"/>
                <a:gd name="T19" fmla="*/ 60 h 81"/>
                <a:gd name="T20" fmla="*/ 11 w 80"/>
                <a:gd name="T21" fmla="*/ 64 h 81"/>
                <a:gd name="T22" fmla="*/ 15 w 80"/>
                <a:gd name="T23" fmla="*/ 67 h 81"/>
                <a:gd name="T24" fmla="*/ 8 w 80"/>
                <a:gd name="T25" fmla="*/ 77 h 81"/>
                <a:gd name="T26" fmla="*/ 13 w 80"/>
                <a:gd name="T27" fmla="*/ 81 h 81"/>
                <a:gd name="T28" fmla="*/ 19 w 80"/>
                <a:gd name="T29" fmla="*/ 76 h 81"/>
                <a:gd name="T30" fmla="*/ 22 w 80"/>
                <a:gd name="T31" fmla="*/ 71 h 81"/>
                <a:gd name="T32" fmla="*/ 26 w 80"/>
                <a:gd name="T33" fmla="*/ 68 h 81"/>
                <a:gd name="T34" fmla="*/ 29 w 80"/>
                <a:gd name="T35" fmla="*/ 65 h 81"/>
                <a:gd name="T36" fmla="*/ 30 w 80"/>
                <a:gd name="T37" fmla="*/ 66 h 81"/>
                <a:gd name="T38" fmla="*/ 36 w 80"/>
                <a:gd name="T39" fmla="*/ 56 h 81"/>
                <a:gd name="T40" fmla="*/ 39 w 80"/>
                <a:gd name="T41" fmla="*/ 57 h 81"/>
                <a:gd name="T42" fmla="*/ 43 w 80"/>
                <a:gd name="T43" fmla="*/ 54 h 81"/>
                <a:gd name="T44" fmla="*/ 47 w 80"/>
                <a:gd name="T45" fmla="*/ 54 h 81"/>
                <a:gd name="T46" fmla="*/ 49 w 80"/>
                <a:gd name="T47" fmla="*/ 51 h 81"/>
                <a:gd name="T48" fmla="*/ 53 w 80"/>
                <a:gd name="T49" fmla="*/ 52 h 81"/>
                <a:gd name="T50" fmla="*/ 55 w 80"/>
                <a:gd name="T51" fmla="*/ 49 h 81"/>
                <a:gd name="T52" fmla="*/ 60 w 80"/>
                <a:gd name="T53" fmla="*/ 48 h 81"/>
                <a:gd name="T54" fmla="*/ 57 w 80"/>
                <a:gd name="T55" fmla="*/ 44 h 81"/>
                <a:gd name="T56" fmla="*/ 64 w 80"/>
                <a:gd name="T57" fmla="*/ 46 h 81"/>
                <a:gd name="T58" fmla="*/ 64 w 80"/>
                <a:gd name="T59" fmla="*/ 44 h 81"/>
                <a:gd name="T60" fmla="*/ 69 w 80"/>
                <a:gd name="T61" fmla="*/ 43 h 81"/>
                <a:gd name="T62" fmla="*/ 69 w 80"/>
                <a:gd name="T63" fmla="*/ 40 h 81"/>
                <a:gd name="T64" fmla="*/ 73 w 80"/>
                <a:gd name="T65" fmla="*/ 41 h 81"/>
                <a:gd name="T66" fmla="*/ 74 w 80"/>
                <a:gd name="T67" fmla="*/ 39 h 81"/>
                <a:gd name="T68" fmla="*/ 80 w 80"/>
                <a:gd name="T69" fmla="*/ 38 h 81"/>
                <a:gd name="T70" fmla="*/ 78 w 80"/>
                <a:gd name="T71" fmla="*/ 34 h 81"/>
                <a:gd name="T72" fmla="*/ 78 w 80"/>
                <a:gd name="T73"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81">
                  <a:moveTo>
                    <a:pt x="78" y="29"/>
                  </a:moveTo>
                  <a:cubicBezTo>
                    <a:pt x="76" y="23"/>
                    <a:pt x="74" y="17"/>
                    <a:pt x="71" y="11"/>
                  </a:cubicBezTo>
                  <a:cubicBezTo>
                    <a:pt x="70" y="8"/>
                    <a:pt x="68" y="0"/>
                    <a:pt x="67" y="0"/>
                  </a:cubicBezTo>
                  <a:cubicBezTo>
                    <a:pt x="65" y="0"/>
                    <a:pt x="59" y="3"/>
                    <a:pt x="56" y="4"/>
                  </a:cubicBezTo>
                  <a:cubicBezTo>
                    <a:pt x="50" y="6"/>
                    <a:pt x="41" y="8"/>
                    <a:pt x="36" y="12"/>
                  </a:cubicBezTo>
                  <a:cubicBezTo>
                    <a:pt x="36" y="12"/>
                    <a:pt x="31" y="12"/>
                    <a:pt x="29" y="14"/>
                  </a:cubicBezTo>
                  <a:cubicBezTo>
                    <a:pt x="29" y="14"/>
                    <a:pt x="30" y="15"/>
                    <a:pt x="29" y="16"/>
                  </a:cubicBezTo>
                  <a:cubicBezTo>
                    <a:pt x="27" y="16"/>
                    <a:pt x="28" y="15"/>
                    <a:pt x="27" y="14"/>
                  </a:cubicBezTo>
                  <a:cubicBezTo>
                    <a:pt x="24" y="14"/>
                    <a:pt x="4" y="21"/>
                    <a:pt x="0" y="23"/>
                  </a:cubicBezTo>
                  <a:cubicBezTo>
                    <a:pt x="3" y="35"/>
                    <a:pt x="7" y="48"/>
                    <a:pt x="10" y="60"/>
                  </a:cubicBezTo>
                  <a:cubicBezTo>
                    <a:pt x="11" y="62"/>
                    <a:pt x="11" y="63"/>
                    <a:pt x="11" y="64"/>
                  </a:cubicBezTo>
                  <a:cubicBezTo>
                    <a:pt x="12" y="65"/>
                    <a:pt x="15" y="66"/>
                    <a:pt x="15" y="67"/>
                  </a:cubicBezTo>
                  <a:cubicBezTo>
                    <a:pt x="15" y="68"/>
                    <a:pt x="8" y="76"/>
                    <a:pt x="8" y="77"/>
                  </a:cubicBezTo>
                  <a:cubicBezTo>
                    <a:pt x="8" y="78"/>
                    <a:pt x="12" y="80"/>
                    <a:pt x="13" y="81"/>
                  </a:cubicBezTo>
                  <a:cubicBezTo>
                    <a:pt x="13" y="79"/>
                    <a:pt x="18" y="77"/>
                    <a:pt x="19" y="76"/>
                  </a:cubicBezTo>
                  <a:cubicBezTo>
                    <a:pt x="20" y="75"/>
                    <a:pt x="21" y="72"/>
                    <a:pt x="22" y="71"/>
                  </a:cubicBezTo>
                  <a:cubicBezTo>
                    <a:pt x="23" y="70"/>
                    <a:pt x="25" y="70"/>
                    <a:pt x="26" y="68"/>
                  </a:cubicBezTo>
                  <a:cubicBezTo>
                    <a:pt x="27" y="67"/>
                    <a:pt x="27" y="65"/>
                    <a:pt x="29" y="65"/>
                  </a:cubicBezTo>
                  <a:cubicBezTo>
                    <a:pt x="31" y="64"/>
                    <a:pt x="29" y="66"/>
                    <a:pt x="30" y="66"/>
                  </a:cubicBezTo>
                  <a:cubicBezTo>
                    <a:pt x="31" y="66"/>
                    <a:pt x="36" y="57"/>
                    <a:pt x="36" y="56"/>
                  </a:cubicBezTo>
                  <a:cubicBezTo>
                    <a:pt x="38" y="55"/>
                    <a:pt x="38" y="57"/>
                    <a:pt x="39" y="57"/>
                  </a:cubicBezTo>
                  <a:cubicBezTo>
                    <a:pt x="41" y="58"/>
                    <a:pt x="42" y="55"/>
                    <a:pt x="43" y="54"/>
                  </a:cubicBezTo>
                  <a:cubicBezTo>
                    <a:pt x="44" y="54"/>
                    <a:pt x="46" y="55"/>
                    <a:pt x="47" y="54"/>
                  </a:cubicBezTo>
                  <a:cubicBezTo>
                    <a:pt x="48" y="54"/>
                    <a:pt x="48" y="52"/>
                    <a:pt x="49" y="51"/>
                  </a:cubicBezTo>
                  <a:cubicBezTo>
                    <a:pt x="51" y="51"/>
                    <a:pt x="53" y="52"/>
                    <a:pt x="53" y="52"/>
                  </a:cubicBezTo>
                  <a:cubicBezTo>
                    <a:pt x="55" y="49"/>
                    <a:pt x="55" y="49"/>
                    <a:pt x="55" y="49"/>
                  </a:cubicBezTo>
                  <a:cubicBezTo>
                    <a:pt x="56" y="48"/>
                    <a:pt x="59" y="49"/>
                    <a:pt x="60" y="48"/>
                  </a:cubicBezTo>
                  <a:cubicBezTo>
                    <a:pt x="61" y="46"/>
                    <a:pt x="56" y="44"/>
                    <a:pt x="57" y="44"/>
                  </a:cubicBezTo>
                  <a:cubicBezTo>
                    <a:pt x="59" y="42"/>
                    <a:pt x="59" y="51"/>
                    <a:pt x="64" y="46"/>
                  </a:cubicBezTo>
                  <a:cubicBezTo>
                    <a:pt x="64" y="46"/>
                    <a:pt x="63" y="44"/>
                    <a:pt x="64" y="44"/>
                  </a:cubicBezTo>
                  <a:cubicBezTo>
                    <a:pt x="65" y="44"/>
                    <a:pt x="68" y="44"/>
                    <a:pt x="69" y="43"/>
                  </a:cubicBezTo>
                  <a:cubicBezTo>
                    <a:pt x="69" y="43"/>
                    <a:pt x="68" y="41"/>
                    <a:pt x="69" y="40"/>
                  </a:cubicBezTo>
                  <a:cubicBezTo>
                    <a:pt x="70" y="40"/>
                    <a:pt x="71" y="42"/>
                    <a:pt x="73" y="41"/>
                  </a:cubicBezTo>
                  <a:cubicBezTo>
                    <a:pt x="73" y="40"/>
                    <a:pt x="73" y="39"/>
                    <a:pt x="74" y="39"/>
                  </a:cubicBezTo>
                  <a:cubicBezTo>
                    <a:pt x="75" y="37"/>
                    <a:pt x="78" y="39"/>
                    <a:pt x="80" y="38"/>
                  </a:cubicBezTo>
                  <a:cubicBezTo>
                    <a:pt x="80" y="38"/>
                    <a:pt x="78" y="36"/>
                    <a:pt x="78" y="34"/>
                  </a:cubicBezTo>
                  <a:cubicBezTo>
                    <a:pt x="78" y="31"/>
                    <a:pt x="80" y="35"/>
                    <a:pt x="78" y="29"/>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21"/>
            <p:cNvSpPr>
              <a:spLocks noEditPoints="1"/>
            </p:cNvSpPr>
            <p:nvPr/>
          </p:nvSpPr>
          <p:spPr bwMode="auto">
            <a:xfrm>
              <a:off x="6496020" y="3308349"/>
              <a:ext cx="1027113" cy="625476"/>
            </a:xfrm>
            <a:custGeom>
              <a:avLst/>
              <a:gdLst>
                <a:gd name="T0" fmla="*/ 332 w 348"/>
                <a:gd name="T1" fmla="*/ 47 h 212"/>
                <a:gd name="T2" fmla="*/ 332 w 348"/>
                <a:gd name="T3" fmla="*/ 56 h 212"/>
                <a:gd name="T4" fmla="*/ 329 w 348"/>
                <a:gd name="T5" fmla="*/ 62 h 212"/>
                <a:gd name="T6" fmla="*/ 327 w 348"/>
                <a:gd name="T7" fmla="*/ 67 h 212"/>
                <a:gd name="T8" fmla="*/ 327 w 348"/>
                <a:gd name="T9" fmla="*/ 72 h 212"/>
                <a:gd name="T10" fmla="*/ 329 w 348"/>
                <a:gd name="T11" fmla="*/ 76 h 212"/>
                <a:gd name="T12" fmla="*/ 333 w 348"/>
                <a:gd name="T13" fmla="*/ 96 h 212"/>
                <a:gd name="T14" fmla="*/ 335 w 348"/>
                <a:gd name="T15" fmla="*/ 90 h 212"/>
                <a:gd name="T16" fmla="*/ 342 w 348"/>
                <a:gd name="T17" fmla="*/ 67 h 212"/>
                <a:gd name="T18" fmla="*/ 343 w 348"/>
                <a:gd name="T19" fmla="*/ 41 h 212"/>
                <a:gd name="T20" fmla="*/ 332 w 348"/>
                <a:gd name="T21" fmla="*/ 110 h 212"/>
                <a:gd name="T22" fmla="*/ 317 w 348"/>
                <a:gd name="T23" fmla="*/ 114 h 212"/>
                <a:gd name="T24" fmla="*/ 300 w 348"/>
                <a:gd name="T25" fmla="*/ 103 h 212"/>
                <a:gd name="T26" fmla="*/ 285 w 348"/>
                <a:gd name="T27" fmla="*/ 101 h 212"/>
                <a:gd name="T28" fmla="*/ 281 w 348"/>
                <a:gd name="T29" fmla="*/ 100 h 212"/>
                <a:gd name="T30" fmla="*/ 291 w 348"/>
                <a:gd name="T31" fmla="*/ 100 h 212"/>
                <a:gd name="T32" fmla="*/ 302 w 348"/>
                <a:gd name="T33" fmla="*/ 100 h 212"/>
                <a:gd name="T34" fmla="*/ 312 w 348"/>
                <a:gd name="T35" fmla="*/ 107 h 212"/>
                <a:gd name="T36" fmla="*/ 317 w 348"/>
                <a:gd name="T37" fmla="*/ 102 h 212"/>
                <a:gd name="T38" fmla="*/ 302 w 348"/>
                <a:gd name="T39" fmla="*/ 95 h 212"/>
                <a:gd name="T40" fmla="*/ 311 w 348"/>
                <a:gd name="T41" fmla="*/ 91 h 212"/>
                <a:gd name="T42" fmla="*/ 309 w 348"/>
                <a:gd name="T43" fmla="*/ 88 h 212"/>
                <a:gd name="T44" fmla="*/ 313 w 348"/>
                <a:gd name="T45" fmla="*/ 87 h 212"/>
                <a:gd name="T46" fmla="*/ 312 w 348"/>
                <a:gd name="T47" fmla="*/ 79 h 212"/>
                <a:gd name="T48" fmla="*/ 311 w 348"/>
                <a:gd name="T49" fmla="*/ 77 h 212"/>
                <a:gd name="T50" fmla="*/ 285 w 348"/>
                <a:gd name="T51" fmla="*/ 65 h 212"/>
                <a:gd name="T52" fmla="*/ 270 w 348"/>
                <a:gd name="T53" fmla="*/ 57 h 212"/>
                <a:gd name="T54" fmla="*/ 269 w 348"/>
                <a:gd name="T55" fmla="*/ 55 h 212"/>
                <a:gd name="T56" fmla="*/ 275 w 348"/>
                <a:gd name="T57" fmla="*/ 57 h 212"/>
                <a:gd name="T58" fmla="*/ 293 w 348"/>
                <a:gd name="T59" fmla="*/ 68 h 212"/>
                <a:gd name="T60" fmla="*/ 302 w 348"/>
                <a:gd name="T61" fmla="*/ 73 h 212"/>
                <a:gd name="T62" fmla="*/ 308 w 348"/>
                <a:gd name="T63" fmla="*/ 70 h 212"/>
                <a:gd name="T64" fmla="*/ 306 w 348"/>
                <a:gd name="T65" fmla="*/ 63 h 212"/>
                <a:gd name="T66" fmla="*/ 297 w 348"/>
                <a:gd name="T67" fmla="*/ 57 h 212"/>
                <a:gd name="T68" fmla="*/ 289 w 348"/>
                <a:gd name="T69" fmla="*/ 50 h 212"/>
                <a:gd name="T70" fmla="*/ 273 w 348"/>
                <a:gd name="T71" fmla="*/ 51 h 212"/>
                <a:gd name="T72" fmla="*/ 255 w 348"/>
                <a:gd name="T73" fmla="*/ 48 h 212"/>
                <a:gd name="T74" fmla="*/ 253 w 348"/>
                <a:gd name="T75" fmla="*/ 37 h 212"/>
                <a:gd name="T76" fmla="*/ 256 w 348"/>
                <a:gd name="T77" fmla="*/ 27 h 212"/>
                <a:gd name="T78" fmla="*/ 258 w 348"/>
                <a:gd name="T79" fmla="*/ 15 h 212"/>
                <a:gd name="T80" fmla="*/ 252 w 348"/>
                <a:gd name="T81" fmla="*/ 13 h 212"/>
                <a:gd name="T82" fmla="*/ 235 w 348"/>
                <a:gd name="T83" fmla="*/ 2 h 212"/>
                <a:gd name="T84" fmla="*/ 195 w 348"/>
                <a:gd name="T85" fmla="*/ 2 h 212"/>
                <a:gd name="T86" fmla="*/ 187 w 348"/>
                <a:gd name="T87" fmla="*/ 34 h 212"/>
                <a:gd name="T88" fmla="*/ 169 w 348"/>
                <a:gd name="T89" fmla="*/ 68 h 212"/>
                <a:gd name="T90" fmla="*/ 158 w 348"/>
                <a:gd name="T91" fmla="*/ 65 h 212"/>
                <a:gd name="T92" fmla="*/ 145 w 348"/>
                <a:gd name="T93" fmla="*/ 88 h 212"/>
                <a:gd name="T94" fmla="*/ 137 w 348"/>
                <a:gd name="T95" fmla="*/ 125 h 212"/>
                <a:gd name="T96" fmla="*/ 115 w 348"/>
                <a:gd name="T97" fmla="*/ 138 h 212"/>
                <a:gd name="T98" fmla="*/ 103 w 348"/>
                <a:gd name="T99" fmla="*/ 150 h 212"/>
                <a:gd name="T100" fmla="*/ 89 w 348"/>
                <a:gd name="T101" fmla="*/ 154 h 212"/>
                <a:gd name="T102" fmla="*/ 71 w 348"/>
                <a:gd name="T103" fmla="*/ 154 h 212"/>
                <a:gd name="T104" fmla="*/ 64 w 348"/>
                <a:gd name="T105" fmla="*/ 144 h 212"/>
                <a:gd name="T106" fmla="*/ 32 w 348"/>
                <a:gd name="T107" fmla="*/ 183 h 212"/>
                <a:gd name="T108" fmla="*/ 24 w 348"/>
                <a:gd name="T109" fmla="*/ 193 h 212"/>
                <a:gd name="T110" fmla="*/ 0 w 348"/>
                <a:gd name="T111" fmla="*/ 212 h 212"/>
                <a:gd name="T112" fmla="*/ 90 w 348"/>
                <a:gd name="T113" fmla="*/ 192 h 212"/>
                <a:gd name="T114" fmla="*/ 340 w 348"/>
                <a:gd name="T115" fmla="*/ 127 h 212"/>
                <a:gd name="T116" fmla="*/ 346 w 348"/>
                <a:gd name="T117" fmla="*/ 126 h 212"/>
                <a:gd name="T118" fmla="*/ 344 w 348"/>
                <a:gd name="T119" fmla="*/ 12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212">
                  <a:moveTo>
                    <a:pt x="334" y="91"/>
                  </a:moveTo>
                  <a:cubicBezTo>
                    <a:pt x="335" y="90"/>
                    <a:pt x="335" y="90"/>
                    <a:pt x="334" y="91"/>
                  </a:cubicBezTo>
                  <a:moveTo>
                    <a:pt x="333" y="46"/>
                  </a:moveTo>
                  <a:cubicBezTo>
                    <a:pt x="332" y="46"/>
                    <a:pt x="332" y="47"/>
                    <a:pt x="332" y="47"/>
                  </a:cubicBezTo>
                  <a:cubicBezTo>
                    <a:pt x="333" y="47"/>
                    <a:pt x="333" y="47"/>
                    <a:pt x="333" y="48"/>
                  </a:cubicBezTo>
                  <a:cubicBezTo>
                    <a:pt x="333" y="48"/>
                    <a:pt x="331" y="50"/>
                    <a:pt x="331" y="50"/>
                  </a:cubicBezTo>
                  <a:cubicBezTo>
                    <a:pt x="331" y="51"/>
                    <a:pt x="334" y="54"/>
                    <a:pt x="334" y="54"/>
                  </a:cubicBezTo>
                  <a:cubicBezTo>
                    <a:pt x="333" y="55"/>
                    <a:pt x="331" y="54"/>
                    <a:pt x="332" y="56"/>
                  </a:cubicBezTo>
                  <a:cubicBezTo>
                    <a:pt x="332" y="56"/>
                    <a:pt x="333" y="56"/>
                    <a:pt x="333" y="57"/>
                  </a:cubicBezTo>
                  <a:cubicBezTo>
                    <a:pt x="333" y="59"/>
                    <a:pt x="329" y="58"/>
                    <a:pt x="328" y="58"/>
                  </a:cubicBezTo>
                  <a:cubicBezTo>
                    <a:pt x="330" y="59"/>
                    <a:pt x="330" y="59"/>
                    <a:pt x="330" y="59"/>
                  </a:cubicBezTo>
                  <a:cubicBezTo>
                    <a:pt x="330" y="59"/>
                    <a:pt x="329" y="62"/>
                    <a:pt x="329" y="62"/>
                  </a:cubicBezTo>
                  <a:cubicBezTo>
                    <a:pt x="329" y="62"/>
                    <a:pt x="331" y="62"/>
                    <a:pt x="331" y="62"/>
                  </a:cubicBezTo>
                  <a:cubicBezTo>
                    <a:pt x="331" y="62"/>
                    <a:pt x="329" y="64"/>
                    <a:pt x="329" y="64"/>
                  </a:cubicBezTo>
                  <a:cubicBezTo>
                    <a:pt x="329" y="64"/>
                    <a:pt x="330" y="65"/>
                    <a:pt x="330" y="65"/>
                  </a:cubicBezTo>
                  <a:cubicBezTo>
                    <a:pt x="329" y="67"/>
                    <a:pt x="328" y="65"/>
                    <a:pt x="327" y="67"/>
                  </a:cubicBezTo>
                  <a:cubicBezTo>
                    <a:pt x="327" y="68"/>
                    <a:pt x="329" y="68"/>
                    <a:pt x="329" y="69"/>
                  </a:cubicBezTo>
                  <a:cubicBezTo>
                    <a:pt x="328" y="69"/>
                    <a:pt x="328" y="69"/>
                    <a:pt x="327" y="69"/>
                  </a:cubicBezTo>
                  <a:cubicBezTo>
                    <a:pt x="326" y="70"/>
                    <a:pt x="328" y="70"/>
                    <a:pt x="328" y="71"/>
                  </a:cubicBezTo>
                  <a:cubicBezTo>
                    <a:pt x="328" y="71"/>
                    <a:pt x="326" y="72"/>
                    <a:pt x="327" y="72"/>
                  </a:cubicBezTo>
                  <a:cubicBezTo>
                    <a:pt x="327" y="73"/>
                    <a:pt x="328" y="72"/>
                    <a:pt x="328" y="73"/>
                  </a:cubicBezTo>
                  <a:cubicBezTo>
                    <a:pt x="329" y="73"/>
                    <a:pt x="327" y="74"/>
                    <a:pt x="327" y="74"/>
                  </a:cubicBezTo>
                  <a:cubicBezTo>
                    <a:pt x="327" y="75"/>
                    <a:pt x="327" y="77"/>
                    <a:pt x="327" y="77"/>
                  </a:cubicBezTo>
                  <a:cubicBezTo>
                    <a:pt x="327" y="77"/>
                    <a:pt x="328" y="74"/>
                    <a:pt x="329" y="76"/>
                  </a:cubicBezTo>
                  <a:cubicBezTo>
                    <a:pt x="328" y="78"/>
                    <a:pt x="328" y="78"/>
                    <a:pt x="328" y="78"/>
                  </a:cubicBezTo>
                  <a:cubicBezTo>
                    <a:pt x="327" y="79"/>
                    <a:pt x="328" y="85"/>
                    <a:pt x="329" y="86"/>
                  </a:cubicBezTo>
                  <a:cubicBezTo>
                    <a:pt x="329" y="87"/>
                    <a:pt x="328" y="88"/>
                    <a:pt x="328" y="89"/>
                  </a:cubicBezTo>
                  <a:cubicBezTo>
                    <a:pt x="328" y="90"/>
                    <a:pt x="332" y="95"/>
                    <a:pt x="333" y="96"/>
                  </a:cubicBezTo>
                  <a:cubicBezTo>
                    <a:pt x="334" y="96"/>
                    <a:pt x="334" y="93"/>
                    <a:pt x="334" y="93"/>
                  </a:cubicBezTo>
                  <a:cubicBezTo>
                    <a:pt x="334" y="92"/>
                    <a:pt x="334" y="92"/>
                    <a:pt x="334" y="91"/>
                  </a:cubicBezTo>
                  <a:cubicBezTo>
                    <a:pt x="335" y="90"/>
                    <a:pt x="335" y="90"/>
                    <a:pt x="334" y="91"/>
                  </a:cubicBezTo>
                  <a:cubicBezTo>
                    <a:pt x="334" y="93"/>
                    <a:pt x="334" y="95"/>
                    <a:pt x="335" y="90"/>
                  </a:cubicBezTo>
                  <a:cubicBezTo>
                    <a:pt x="336" y="88"/>
                    <a:pt x="333" y="76"/>
                    <a:pt x="334" y="75"/>
                  </a:cubicBezTo>
                  <a:cubicBezTo>
                    <a:pt x="335" y="74"/>
                    <a:pt x="337" y="74"/>
                    <a:pt x="337" y="72"/>
                  </a:cubicBezTo>
                  <a:cubicBezTo>
                    <a:pt x="337" y="72"/>
                    <a:pt x="336" y="72"/>
                    <a:pt x="336" y="71"/>
                  </a:cubicBezTo>
                  <a:cubicBezTo>
                    <a:pt x="336" y="71"/>
                    <a:pt x="343" y="73"/>
                    <a:pt x="342" y="67"/>
                  </a:cubicBezTo>
                  <a:cubicBezTo>
                    <a:pt x="342" y="67"/>
                    <a:pt x="340" y="68"/>
                    <a:pt x="340" y="67"/>
                  </a:cubicBezTo>
                  <a:cubicBezTo>
                    <a:pt x="338" y="63"/>
                    <a:pt x="343" y="53"/>
                    <a:pt x="343" y="49"/>
                  </a:cubicBezTo>
                  <a:cubicBezTo>
                    <a:pt x="343" y="47"/>
                    <a:pt x="341" y="46"/>
                    <a:pt x="341" y="44"/>
                  </a:cubicBezTo>
                  <a:cubicBezTo>
                    <a:pt x="342" y="43"/>
                    <a:pt x="343" y="42"/>
                    <a:pt x="343" y="41"/>
                  </a:cubicBezTo>
                  <a:cubicBezTo>
                    <a:pt x="341" y="42"/>
                    <a:pt x="334" y="43"/>
                    <a:pt x="333" y="46"/>
                  </a:cubicBezTo>
                  <a:moveTo>
                    <a:pt x="341" y="116"/>
                  </a:moveTo>
                  <a:cubicBezTo>
                    <a:pt x="340" y="114"/>
                    <a:pt x="336" y="108"/>
                    <a:pt x="334" y="108"/>
                  </a:cubicBezTo>
                  <a:cubicBezTo>
                    <a:pt x="333" y="108"/>
                    <a:pt x="333" y="109"/>
                    <a:pt x="332" y="110"/>
                  </a:cubicBezTo>
                  <a:cubicBezTo>
                    <a:pt x="330" y="110"/>
                    <a:pt x="323" y="108"/>
                    <a:pt x="322" y="109"/>
                  </a:cubicBezTo>
                  <a:cubicBezTo>
                    <a:pt x="320" y="110"/>
                    <a:pt x="321" y="113"/>
                    <a:pt x="322" y="115"/>
                  </a:cubicBezTo>
                  <a:cubicBezTo>
                    <a:pt x="322" y="115"/>
                    <a:pt x="323" y="115"/>
                    <a:pt x="322" y="115"/>
                  </a:cubicBezTo>
                  <a:cubicBezTo>
                    <a:pt x="321" y="116"/>
                    <a:pt x="318" y="113"/>
                    <a:pt x="317" y="114"/>
                  </a:cubicBezTo>
                  <a:cubicBezTo>
                    <a:pt x="315" y="116"/>
                    <a:pt x="315" y="116"/>
                    <a:pt x="315" y="116"/>
                  </a:cubicBezTo>
                  <a:cubicBezTo>
                    <a:pt x="312" y="116"/>
                    <a:pt x="313" y="112"/>
                    <a:pt x="313" y="112"/>
                  </a:cubicBezTo>
                  <a:cubicBezTo>
                    <a:pt x="312" y="111"/>
                    <a:pt x="305" y="110"/>
                    <a:pt x="304" y="109"/>
                  </a:cubicBezTo>
                  <a:cubicBezTo>
                    <a:pt x="302" y="108"/>
                    <a:pt x="303" y="103"/>
                    <a:pt x="300" y="103"/>
                  </a:cubicBezTo>
                  <a:cubicBezTo>
                    <a:pt x="300" y="103"/>
                    <a:pt x="299" y="105"/>
                    <a:pt x="299" y="105"/>
                  </a:cubicBezTo>
                  <a:cubicBezTo>
                    <a:pt x="298" y="105"/>
                    <a:pt x="296" y="103"/>
                    <a:pt x="295" y="103"/>
                  </a:cubicBezTo>
                  <a:cubicBezTo>
                    <a:pt x="292" y="103"/>
                    <a:pt x="290" y="105"/>
                    <a:pt x="287" y="104"/>
                  </a:cubicBezTo>
                  <a:cubicBezTo>
                    <a:pt x="286" y="103"/>
                    <a:pt x="286" y="101"/>
                    <a:pt x="285" y="101"/>
                  </a:cubicBezTo>
                  <a:cubicBezTo>
                    <a:pt x="284" y="101"/>
                    <a:pt x="282" y="102"/>
                    <a:pt x="281" y="103"/>
                  </a:cubicBezTo>
                  <a:cubicBezTo>
                    <a:pt x="280" y="103"/>
                    <a:pt x="272" y="105"/>
                    <a:pt x="273" y="102"/>
                  </a:cubicBezTo>
                  <a:cubicBezTo>
                    <a:pt x="273" y="101"/>
                    <a:pt x="277" y="101"/>
                    <a:pt x="277" y="101"/>
                  </a:cubicBezTo>
                  <a:cubicBezTo>
                    <a:pt x="278" y="101"/>
                    <a:pt x="280" y="100"/>
                    <a:pt x="281" y="100"/>
                  </a:cubicBezTo>
                  <a:cubicBezTo>
                    <a:pt x="281" y="100"/>
                    <a:pt x="283" y="102"/>
                    <a:pt x="283" y="102"/>
                  </a:cubicBezTo>
                  <a:cubicBezTo>
                    <a:pt x="283" y="102"/>
                    <a:pt x="285" y="99"/>
                    <a:pt x="285" y="99"/>
                  </a:cubicBezTo>
                  <a:cubicBezTo>
                    <a:pt x="286" y="99"/>
                    <a:pt x="288" y="103"/>
                    <a:pt x="289" y="103"/>
                  </a:cubicBezTo>
                  <a:cubicBezTo>
                    <a:pt x="291" y="100"/>
                    <a:pt x="291" y="100"/>
                    <a:pt x="291" y="100"/>
                  </a:cubicBezTo>
                  <a:cubicBezTo>
                    <a:pt x="291" y="100"/>
                    <a:pt x="290" y="99"/>
                    <a:pt x="291" y="99"/>
                  </a:cubicBezTo>
                  <a:cubicBezTo>
                    <a:pt x="291" y="99"/>
                    <a:pt x="291" y="99"/>
                    <a:pt x="291" y="99"/>
                  </a:cubicBezTo>
                  <a:cubicBezTo>
                    <a:pt x="292" y="100"/>
                    <a:pt x="296" y="103"/>
                    <a:pt x="297" y="103"/>
                  </a:cubicBezTo>
                  <a:cubicBezTo>
                    <a:pt x="298" y="102"/>
                    <a:pt x="300" y="100"/>
                    <a:pt x="302" y="100"/>
                  </a:cubicBezTo>
                  <a:cubicBezTo>
                    <a:pt x="304" y="100"/>
                    <a:pt x="303" y="104"/>
                    <a:pt x="304" y="104"/>
                  </a:cubicBezTo>
                  <a:cubicBezTo>
                    <a:pt x="306" y="107"/>
                    <a:pt x="308" y="105"/>
                    <a:pt x="308" y="105"/>
                  </a:cubicBezTo>
                  <a:cubicBezTo>
                    <a:pt x="309" y="105"/>
                    <a:pt x="309" y="106"/>
                    <a:pt x="310" y="107"/>
                  </a:cubicBezTo>
                  <a:cubicBezTo>
                    <a:pt x="310" y="107"/>
                    <a:pt x="312" y="107"/>
                    <a:pt x="312" y="107"/>
                  </a:cubicBezTo>
                  <a:cubicBezTo>
                    <a:pt x="313" y="107"/>
                    <a:pt x="314" y="109"/>
                    <a:pt x="315" y="110"/>
                  </a:cubicBezTo>
                  <a:cubicBezTo>
                    <a:pt x="315" y="110"/>
                    <a:pt x="321" y="107"/>
                    <a:pt x="321" y="107"/>
                  </a:cubicBezTo>
                  <a:cubicBezTo>
                    <a:pt x="321" y="107"/>
                    <a:pt x="320" y="102"/>
                    <a:pt x="320" y="102"/>
                  </a:cubicBezTo>
                  <a:cubicBezTo>
                    <a:pt x="317" y="102"/>
                    <a:pt x="317" y="102"/>
                    <a:pt x="317" y="102"/>
                  </a:cubicBezTo>
                  <a:cubicBezTo>
                    <a:pt x="316" y="102"/>
                    <a:pt x="319" y="101"/>
                    <a:pt x="319" y="100"/>
                  </a:cubicBezTo>
                  <a:cubicBezTo>
                    <a:pt x="318" y="97"/>
                    <a:pt x="314" y="100"/>
                    <a:pt x="314" y="100"/>
                  </a:cubicBezTo>
                  <a:cubicBezTo>
                    <a:pt x="312" y="99"/>
                    <a:pt x="315" y="97"/>
                    <a:pt x="312" y="96"/>
                  </a:cubicBezTo>
                  <a:cubicBezTo>
                    <a:pt x="310" y="96"/>
                    <a:pt x="306" y="97"/>
                    <a:pt x="302" y="95"/>
                  </a:cubicBezTo>
                  <a:cubicBezTo>
                    <a:pt x="299" y="94"/>
                    <a:pt x="296" y="90"/>
                    <a:pt x="294" y="88"/>
                  </a:cubicBezTo>
                  <a:cubicBezTo>
                    <a:pt x="293" y="88"/>
                    <a:pt x="290" y="87"/>
                    <a:pt x="290" y="86"/>
                  </a:cubicBezTo>
                  <a:cubicBezTo>
                    <a:pt x="290" y="82"/>
                    <a:pt x="306" y="101"/>
                    <a:pt x="311" y="94"/>
                  </a:cubicBezTo>
                  <a:cubicBezTo>
                    <a:pt x="312" y="93"/>
                    <a:pt x="312" y="92"/>
                    <a:pt x="311" y="91"/>
                  </a:cubicBezTo>
                  <a:cubicBezTo>
                    <a:pt x="311" y="91"/>
                    <a:pt x="308" y="93"/>
                    <a:pt x="310" y="91"/>
                  </a:cubicBezTo>
                  <a:cubicBezTo>
                    <a:pt x="310" y="91"/>
                    <a:pt x="310" y="91"/>
                    <a:pt x="310" y="91"/>
                  </a:cubicBezTo>
                  <a:cubicBezTo>
                    <a:pt x="310" y="90"/>
                    <a:pt x="309" y="90"/>
                    <a:pt x="309" y="90"/>
                  </a:cubicBezTo>
                  <a:cubicBezTo>
                    <a:pt x="305" y="89"/>
                    <a:pt x="309" y="89"/>
                    <a:pt x="309" y="88"/>
                  </a:cubicBezTo>
                  <a:cubicBezTo>
                    <a:pt x="310" y="87"/>
                    <a:pt x="308" y="88"/>
                    <a:pt x="307" y="87"/>
                  </a:cubicBezTo>
                  <a:cubicBezTo>
                    <a:pt x="307" y="86"/>
                    <a:pt x="308" y="85"/>
                    <a:pt x="309" y="85"/>
                  </a:cubicBezTo>
                  <a:cubicBezTo>
                    <a:pt x="310" y="86"/>
                    <a:pt x="311" y="88"/>
                    <a:pt x="312" y="88"/>
                  </a:cubicBezTo>
                  <a:cubicBezTo>
                    <a:pt x="312" y="88"/>
                    <a:pt x="312" y="87"/>
                    <a:pt x="313" y="87"/>
                  </a:cubicBezTo>
                  <a:cubicBezTo>
                    <a:pt x="314" y="87"/>
                    <a:pt x="315" y="91"/>
                    <a:pt x="316" y="89"/>
                  </a:cubicBezTo>
                  <a:cubicBezTo>
                    <a:pt x="319" y="84"/>
                    <a:pt x="314" y="84"/>
                    <a:pt x="313" y="82"/>
                  </a:cubicBezTo>
                  <a:cubicBezTo>
                    <a:pt x="313" y="81"/>
                    <a:pt x="316" y="80"/>
                    <a:pt x="313" y="80"/>
                  </a:cubicBezTo>
                  <a:cubicBezTo>
                    <a:pt x="313" y="80"/>
                    <a:pt x="313" y="79"/>
                    <a:pt x="312" y="79"/>
                  </a:cubicBezTo>
                  <a:cubicBezTo>
                    <a:pt x="312" y="80"/>
                    <a:pt x="313" y="80"/>
                    <a:pt x="313" y="80"/>
                  </a:cubicBezTo>
                  <a:cubicBezTo>
                    <a:pt x="313" y="81"/>
                    <a:pt x="313" y="81"/>
                    <a:pt x="312" y="81"/>
                  </a:cubicBezTo>
                  <a:cubicBezTo>
                    <a:pt x="311" y="82"/>
                    <a:pt x="307" y="80"/>
                    <a:pt x="307" y="79"/>
                  </a:cubicBezTo>
                  <a:cubicBezTo>
                    <a:pt x="308" y="78"/>
                    <a:pt x="312" y="78"/>
                    <a:pt x="311" y="77"/>
                  </a:cubicBezTo>
                  <a:cubicBezTo>
                    <a:pt x="309" y="76"/>
                    <a:pt x="302" y="77"/>
                    <a:pt x="300" y="76"/>
                  </a:cubicBezTo>
                  <a:cubicBezTo>
                    <a:pt x="298" y="76"/>
                    <a:pt x="296" y="72"/>
                    <a:pt x="294" y="71"/>
                  </a:cubicBezTo>
                  <a:cubicBezTo>
                    <a:pt x="293" y="71"/>
                    <a:pt x="291" y="71"/>
                    <a:pt x="289" y="70"/>
                  </a:cubicBezTo>
                  <a:cubicBezTo>
                    <a:pt x="287" y="69"/>
                    <a:pt x="286" y="66"/>
                    <a:pt x="285" y="65"/>
                  </a:cubicBezTo>
                  <a:cubicBezTo>
                    <a:pt x="283" y="64"/>
                    <a:pt x="280" y="64"/>
                    <a:pt x="278" y="62"/>
                  </a:cubicBezTo>
                  <a:cubicBezTo>
                    <a:pt x="277" y="62"/>
                    <a:pt x="277" y="60"/>
                    <a:pt x="276" y="59"/>
                  </a:cubicBezTo>
                  <a:cubicBezTo>
                    <a:pt x="275" y="57"/>
                    <a:pt x="272" y="59"/>
                    <a:pt x="271" y="58"/>
                  </a:cubicBezTo>
                  <a:cubicBezTo>
                    <a:pt x="270" y="58"/>
                    <a:pt x="270" y="57"/>
                    <a:pt x="270" y="57"/>
                  </a:cubicBezTo>
                  <a:cubicBezTo>
                    <a:pt x="270" y="56"/>
                    <a:pt x="269" y="56"/>
                    <a:pt x="269" y="55"/>
                  </a:cubicBezTo>
                  <a:cubicBezTo>
                    <a:pt x="268" y="56"/>
                    <a:pt x="268" y="57"/>
                    <a:pt x="267" y="57"/>
                  </a:cubicBezTo>
                  <a:cubicBezTo>
                    <a:pt x="267" y="57"/>
                    <a:pt x="266" y="57"/>
                    <a:pt x="266" y="56"/>
                  </a:cubicBezTo>
                  <a:cubicBezTo>
                    <a:pt x="267" y="54"/>
                    <a:pt x="268" y="54"/>
                    <a:pt x="269" y="55"/>
                  </a:cubicBezTo>
                  <a:cubicBezTo>
                    <a:pt x="269" y="55"/>
                    <a:pt x="269" y="55"/>
                    <a:pt x="269" y="55"/>
                  </a:cubicBezTo>
                  <a:cubicBezTo>
                    <a:pt x="270" y="55"/>
                    <a:pt x="270" y="56"/>
                    <a:pt x="270" y="57"/>
                  </a:cubicBezTo>
                  <a:cubicBezTo>
                    <a:pt x="270" y="57"/>
                    <a:pt x="270" y="57"/>
                    <a:pt x="270" y="57"/>
                  </a:cubicBezTo>
                  <a:cubicBezTo>
                    <a:pt x="272" y="58"/>
                    <a:pt x="274" y="57"/>
                    <a:pt x="275" y="57"/>
                  </a:cubicBezTo>
                  <a:cubicBezTo>
                    <a:pt x="277" y="58"/>
                    <a:pt x="277" y="61"/>
                    <a:pt x="279" y="61"/>
                  </a:cubicBezTo>
                  <a:cubicBezTo>
                    <a:pt x="281" y="62"/>
                    <a:pt x="283" y="63"/>
                    <a:pt x="285" y="64"/>
                  </a:cubicBezTo>
                  <a:cubicBezTo>
                    <a:pt x="286" y="65"/>
                    <a:pt x="287" y="68"/>
                    <a:pt x="289" y="68"/>
                  </a:cubicBezTo>
                  <a:cubicBezTo>
                    <a:pt x="290" y="68"/>
                    <a:pt x="292" y="67"/>
                    <a:pt x="293" y="68"/>
                  </a:cubicBezTo>
                  <a:cubicBezTo>
                    <a:pt x="293" y="68"/>
                    <a:pt x="293" y="68"/>
                    <a:pt x="293" y="69"/>
                  </a:cubicBezTo>
                  <a:cubicBezTo>
                    <a:pt x="294" y="71"/>
                    <a:pt x="293" y="69"/>
                    <a:pt x="295" y="69"/>
                  </a:cubicBezTo>
                  <a:cubicBezTo>
                    <a:pt x="296" y="69"/>
                    <a:pt x="301" y="75"/>
                    <a:pt x="302" y="75"/>
                  </a:cubicBezTo>
                  <a:cubicBezTo>
                    <a:pt x="302" y="75"/>
                    <a:pt x="302" y="74"/>
                    <a:pt x="302" y="73"/>
                  </a:cubicBezTo>
                  <a:cubicBezTo>
                    <a:pt x="301" y="73"/>
                    <a:pt x="301" y="72"/>
                    <a:pt x="301" y="72"/>
                  </a:cubicBezTo>
                  <a:cubicBezTo>
                    <a:pt x="302" y="72"/>
                    <a:pt x="307" y="77"/>
                    <a:pt x="309" y="75"/>
                  </a:cubicBezTo>
                  <a:cubicBezTo>
                    <a:pt x="311" y="73"/>
                    <a:pt x="308" y="74"/>
                    <a:pt x="308" y="72"/>
                  </a:cubicBezTo>
                  <a:cubicBezTo>
                    <a:pt x="308" y="71"/>
                    <a:pt x="307" y="71"/>
                    <a:pt x="308" y="70"/>
                  </a:cubicBezTo>
                  <a:cubicBezTo>
                    <a:pt x="308" y="70"/>
                    <a:pt x="309" y="70"/>
                    <a:pt x="309" y="70"/>
                  </a:cubicBezTo>
                  <a:cubicBezTo>
                    <a:pt x="310" y="69"/>
                    <a:pt x="308" y="69"/>
                    <a:pt x="307" y="68"/>
                  </a:cubicBezTo>
                  <a:cubicBezTo>
                    <a:pt x="307" y="68"/>
                    <a:pt x="308" y="66"/>
                    <a:pt x="308" y="65"/>
                  </a:cubicBezTo>
                  <a:cubicBezTo>
                    <a:pt x="306" y="63"/>
                    <a:pt x="306" y="63"/>
                    <a:pt x="306" y="63"/>
                  </a:cubicBezTo>
                  <a:cubicBezTo>
                    <a:pt x="307" y="61"/>
                    <a:pt x="310" y="63"/>
                    <a:pt x="308" y="58"/>
                  </a:cubicBezTo>
                  <a:cubicBezTo>
                    <a:pt x="308" y="58"/>
                    <a:pt x="303" y="57"/>
                    <a:pt x="302" y="57"/>
                  </a:cubicBezTo>
                  <a:cubicBezTo>
                    <a:pt x="301" y="57"/>
                    <a:pt x="300" y="56"/>
                    <a:pt x="299" y="56"/>
                  </a:cubicBezTo>
                  <a:cubicBezTo>
                    <a:pt x="297" y="57"/>
                    <a:pt x="297" y="57"/>
                    <a:pt x="297" y="57"/>
                  </a:cubicBezTo>
                  <a:cubicBezTo>
                    <a:pt x="296" y="56"/>
                    <a:pt x="299" y="55"/>
                    <a:pt x="296" y="55"/>
                  </a:cubicBezTo>
                  <a:cubicBezTo>
                    <a:pt x="296" y="55"/>
                    <a:pt x="293" y="56"/>
                    <a:pt x="293" y="56"/>
                  </a:cubicBezTo>
                  <a:cubicBezTo>
                    <a:pt x="293" y="56"/>
                    <a:pt x="294" y="53"/>
                    <a:pt x="293" y="53"/>
                  </a:cubicBezTo>
                  <a:cubicBezTo>
                    <a:pt x="293" y="52"/>
                    <a:pt x="290" y="52"/>
                    <a:pt x="289" y="50"/>
                  </a:cubicBezTo>
                  <a:cubicBezTo>
                    <a:pt x="289" y="50"/>
                    <a:pt x="289" y="50"/>
                    <a:pt x="288" y="50"/>
                  </a:cubicBezTo>
                  <a:cubicBezTo>
                    <a:pt x="288" y="50"/>
                    <a:pt x="284" y="52"/>
                    <a:pt x="283" y="52"/>
                  </a:cubicBezTo>
                  <a:cubicBezTo>
                    <a:pt x="281" y="51"/>
                    <a:pt x="281" y="51"/>
                    <a:pt x="281" y="51"/>
                  </a:cubicBezTo>
                  <a:cubicBezTo>
                    <a:pt x="279" y="51"/>
                    <a:pt x="275" y="53"/>
                    <a:pt x="273" y="51"/>
                  </a:cubicBezTo>
                  <a:cubicBezTo>
                    <a:pt x="272" y="51"/>
                    <a:pt x="273" y="49"/>
                    <a:pt x="272" y="49"/>
                  </a:cubicBezTo>
                  <a:cubicBezTo>
                    <a:pt x="271" y="48"/>
                    <a:pt x="269" y="48"/>
                    <a:pt x="268" y="47"/>
                  </a:cubicBezTo>
                  <a:cubicBezTo>
                    <a:pt x="266" y="45"/>
                    <a:pt x="270" y="44"/>
                    <a:pt x="267" y="42"/>
                  </a:cubicBezTo>
                  <a:cubicBezTo>
                    <a:pt x="266" y="41"/>
                    <a:pt x="257" y="51"/>
                    <a:pt x="255" y="48"/>
                  </a:cubicBezTo>
                  <a:cubicBezTo>
                    <a:pt x="255" y="48"/>
                    <a:pt x="256" y="47"/>
                    <a:pt x="256" y="47"/>
                  </a:cubicBezTo>
                  <a:cubicBezTo>
                    <a:pt x="256" y="47"/>
                    <a:pt x="253" y="45"/>
                    <a:pt x="253" y="45"/>
                  </a:cubicBezTo>
                  <a:cubicBezTo>
                    <a:pt x="253" y="44"/>
                    <a:pt x="254" y="44"/>
                    <a:pt x="254" y="44"/>
                  </a:cubicBezTo>
                  <a:cubicBezTo>
                    <a:pt x="255" y="42"/>
                    <a:pt x="252" y="39"/>
                    <a:pt x="253" y="37"/>
                  </a:cubicBezTo>
                  <a:cubicBezTo>
                    <a:pt x="254" y="35"/>
                    <a:pt x="254" y="35"/>
                    <a:pt x="254" y="35"/>
                  </a:cubicBezTo>
                  <a:cubicBezTo>
                    <a:pt x="254" y="35"/>
                    <a:pt x="252" y="32"/>
                    <a:pt x="253" y="31"/>
                  </a:cubicBezTo>
                  <a:cubicBezTo>
                    <a:pt x="254" y="31"/>
                    <a:pt x="258" y="32"/>
                    <a:pt x="258" y="30"/>
                  </a:cubicBezTo>
                  <a:cubicBezTo>
                    <a:pt x="258" y="29"/>
                    <a:pt x="254" y="28"/>
                    <a:pt x="256" y="27"/>
                  </a:cubicBezTo>
                  <a:cubicBezTo>
                    <a:pt x="257" y="27"/>
                    <a:pt x="257" y="28"/>
                    <a:pt x="257" y="28"/>
                  </a:cubicBezTo>
                  <a:cubicBezTo>
                    <a:pt x="257" y="28"/>
                    <a:pt x="261" y="24"/>
                    <a:pt x="261" y="24"/>
                  </a:cubicBezTo>
                  <a:cubicBezTo>
                    <a:pt x="261" y="20"/>
                    <a:pt x="257" y="18"/>
                    <a:pt x="257" y="15"/>
                  </a:cubicBezTo>
                  <a:cubicBezTo>
                    <a:pt x="257" y="15"/>
                    <a:pt x="257" y="15"/>
                    <a:pt x="258" y="15"/>
                  </a:cubicBezTo>
                  <a:cubicBezTo>
                    <a:pt x="257" y="15"/>
                    <a:pt x="257" y="15"/>
                    <a:pt x="257" y="15"/>
                  </a:cubicBezTo>
                  <a:cubicBezTo>
                    <a:pt x="256" y="15"/>
                    <a:pt x="255" y="14"/>
                    <a:pt x="254" y="14"/>
                  </a:cubicBezTo>
                  <a:cubicBezTo>
                    <a:pt x="254" y="14"/>
                    <a:pt x="253" y="13"/>
                    <a:pt x="253" y="12"/>
                  </a:cubicBezTo>
                  <a:cubicBezTo>
                    <a:pt x="252" y="12"/>
                    <a:pt x="252" y="13"/>
                    <a:pt x="252" y="13"/>
                  </a:cubicBezTo>
                  <a:cubicBezTo>
                    <a:pt x="252" y="13"/>
                    <a:pt x="249" y="13"/>
                    <a:pt x="249" y="13"/>
                  </a:cubicBezTo>
                  <a:cubicBezTo>
                    <a:pt x="248" y="12"/>
                    <a:pt x="247" y="10"/>
                    <a:pt x="246" y="10"/>
                  </a:cubicBezTo>
                  <a:cubicBezTo>
                    <a:pt x="243" y="9"/>
                    <a:pt x="240" y="12"/>
                    <a:pt x="238" y="11"/>
                  </a:cubicBezTo>
                  <a:cubicBezTo>
                    <a:pt x="230" y="9"/>
                    <a:pt x="237" y="4"/>
                    <a:pt x="235" y="2"/>
                  </a:cubicBezTo>
                  <a:cubicBezTo>
                    <a:pt x="233" y="0"/>
                    <a:pt x="225" y="0"/>
                    <a:pt x="222" y="0"/>
                  </a:cubicBezTo>
                  <a:cubicBezTo>
                    <a:pt x="221" y="3"/>
                    <a:pt x="221" y="11"/>
                    <a:pt x="220" y="11"/>
                  </a:cubicBezTo>
                  <a:cubicBezTo>
                    <a:pt x="218" y="12"/>
                    <a:pt x="198" y="0"/>
                    <a:pt x="195" y="1"/>
                  </a:cubicBezTo>
                  <a:cubicBezTo>
                    <a:pt x="194" y="1"/>
                    <a:pt x="195" y="1"/>
                    <a:pt x="195" y="2"/>
                  </a:cubicBezTo>
                  <a:cubicBezTo>
                    <a:pt x="194" y="2"/>
                    <a:pt x="194" y="2"/>
                    <a:pt x="194" y="3"/>
                  </a:cubicBezTo>
                  <a:cubicBezTo>
                    <a:pt x="195" y="6"/>
                    <a:pt x="194" y="9"/>
                    <a:pt x="194" y="12"/>
                  </a:cubicBezTo>
                  <a:cubicBezTo>
                    <a:pt x="194" y="13"/>
                    <a:pt x="195" y="15"/>
                    <a:pt x="195" y="17"/>
                  </a:cubicBezTo>
                  <a:cubicBezTo>
                    <a:pt x="195" y="20"/>
                    <a:pt x="189" y="33"/>
                    <a:pt x="187" y="34"/>
                  </a:cubicBezTo>
                  <a:cubicBezTo>
                    <a:pt x="186" y="34"/>
                    <a:pt x="185" y="33"/>
                    <a:pt x="185" y="34"/>
                  </a:cubicBezTo>
                  <a:cubicBezTo>
                    <a:pt x="183" y="35"/>
                    <a:pt x="184" y="42"/>
                    <a:pt x="182" y="43"/>
                  </a:cubicBezTo>
                  <a:cubicBezTo>
                    <a:pt x="181" y="44"/>
                    <a:pt x="176" y="40"/>
                    <a:pt x="175" y="41"/>
                  </a:cubicBezTo>
                  <a:cubicBezTo>
                    <a:pt x="174" y="42"/>
                    <a:pt x="172" y="66"/>
                    <a:pt x="169" y="68"/>
                  </a:cubicBezTo>
                  <a:cubicBezTo>
                    <a:pt x="168" y="68"/>
                    <a:pt x="163" y="67"/>
                    <a:pt x="161" y="67"/>
                  </a:cubicBezTo>
                  <a:cubicBezTo>
                    <a:pt x="158" y="67"/>
                    <a:pt x="158" y="67"/>
                    <a:pt x="158" y="67"/>
                  </a:cubicBezTo>
                  <a:cubicBezTo>
                    <a:pt x="158" y="66"/>
                    <a:pt x="159" y="66"/>
                    <a:pt x="159" y="66"/>
                  </a:cubicBezTo>
                  <a:cubicBezTo>
                    <a:pt x="159" y="65"/>
                    <a:pt x="158" y="65"/>
                    <a:pt x="158" y="65"/>
                  </a:cubicBezTo>
                  <a:cubicBezTo>
                    <a:pt x="156" y="63"/>
                    <a:pt x="153" y="61"/>
                    <a:pt x="151" y="63"/>
                  </a:cubicBezTo>
                  <a:cubicBezTo>
                    <a:pt x="150" y="63"/>
                    <a:pt x="152" y="74"/>
                    <a:pt x="151" y="75"/>
                  </a:cubicBezTo>
                  <a:cubicBezTo>
                    <a:pt x="147" y="79"/>
                    <a:pt x="150" y="78"/>
                    <a:pt x="149" y="82"/>
                  </a:cubicBezTo>
                  <a:cubicBezTo>
                    <a:pt x="149" y="84"/>
                    <a:pt x="146" y="86"/>
                    <a:pt x="145" y="88"/>
                  </a:cubicBezTo>
                  <a:cubicBezTo>
                    <a:pt x="145" y="91"/>
                    <a:pt x="146" y="94"/>
                    <a:pt x="145" y="97"/>
                  </a:cubicBezTo>
                  <a:cubicBezTo>
                    <a:pt x="141" y="106"/>
                    <a:pt x="137" y="109"/>
                    <a:pt x="136" y="119"/>
                  </a:cubicBezTo>
                  <a:cubicBezTo>
                    <a:pt x="136" y="120"/>
                    <a:pt x="138" y="119"/>
                    <a:pt x="139" y="120"/>
                  </a:cubicBezTo>
                  <a:cubicBezTo>
                    <a:pt x="140" y="122"/>
                    <a:pt x="137" y="123"/>
                    <a:pt x="137" y="125"/>
                  </a:cubicBezTo>
                  <a:cubicBezTo>
                    <a:pt x="137" y="127"/>
                    <a:pt x="139" y="125"/>
                    <a:pt x="138" y="128"/>
                  </a:cubicBezTo>
                  <a:cubicBezTo>
                    <a:pt x="133" y="137"/>
                    <a:pt x="130" y="133"/>
                    <a:pt x="130" y="133"/>
                  </a:cubicBezTo>
                  <a:cubicBezTo>
                    <a:pt x="126" y="134"/>
                    <a:pt x="123" y="139"/>
                    <a:pt x="120" y="140"/>
                  </a:cubicBezTo>
                  <a:cubicBezTo>
                    <a:pt x="119" y="140"/>
                    <a:pt x="115" y="138"/>
                    <a:pt x="115" y="138"/>
                  </a:cubicBezTo>
                  <a:cubicBezTo>
                    <a:pt x="114" y="141"/>
                    <a:pt x="115" y="141"/>
                    <a:pt x="115" y="143"/>
                  </a:cubicBezTo>
                  <a:cubicBezTo>
                    <a:pt x="115" y="149"/>
                    <a:pt x="110" y="146"/>
                    <a:pt x="110" y="146"/>
                  </a:cubicBezTo>
                  <a:cubicBezTo>
                    <a:pt x="109" y="146"/>
                    <a:pt x="109" y="147"/>
                    <a:pt x="109" y="147"/>
                  </a:cubicBezTo>
                  <a:cubicBezTo>
                    <a:pt x="109" y="149"/>
                    <a:pt x="105" y="149"/>
                    <a:pt x="103" y="150"/>
                  </a:cubicBezTo>
                  <a:cubicBezTo>
                    <a:pt x="103" y="150"/>
                    <a:pt x="102" y="152"/>
                    <a:pt x="101" y="152"/>
                  </a:cubicBezTo>
                  <a:cubicBezTo>
                    <a:pt x="99" y="152"/>
                    <a:pt x="95" y="148"/>
                    <a:pt x="93" y="149"/>
                  </a:cubicBezTo>
                  <a:cubicBezTo>
                    <a:pt x="92" y="150"/>
                    <a:pt x="93" y="153"/>
                    <a:pt x="92" y="153"/>
                  </a:cubicBezTo>
                  <a:cubicBezTo>
                    <a:pt x="92" y="153"/>
                    <a:pt x="89" y="154"/>
                    <a:pt x="89" y="154"/>
                  </a:cubicBezTo>
                  <a:cubicBezTo>
                    <a:pt x="86" y="156"/>
                    <a:pt x="86" y="162"/>
                    <a:pt x="79" y="158"/>
                  </a:cubicBezTo>
                  <a:cubicBezTo>
                    <a:pt x="78" y="158"/>
                    <a:pt x="78" y="156"/>
                    <a:pt x="77" y="156"/>
                  </a:cubicBezTo>
                  <a:cubicBezTo>
                    <a:pt x="76" y="156"/>
                    <a:pt x="74" y="157"/>
                    <a:pt x="73" y="157"/>
                  </a:cubicBezTo>
                  <a:cubicBezTo>
                    <a:pt x="73" y="157"/>
                    <a:pt x="71" y="154"/>
                    <a:pt x="71" y="154"/>
                  </a:cubicBezTo>
                  <a:cubicBezTo>
                    <a:pt x="70" y="154"/>
                    <a:pt x="68" y="154"/>
                    <a:pt x="68" y="153"/>
                  </a:cubicBezTo>
                  <a:cubicBezTo>
                    <a:pt x="67" y="152"/>
                    <a:pt x="68" y="150"/>
                    <a:pt x="67" y="150"/>
                  </a:cubicBezTo>
                  <a:cubicBezTo>
                    <a:pt x="67" y="150"/>
                    <a:pt x="64" y="148"/>
                    <a:pt x="64" y="148"/>
                  </a:cubicBezTo>
                  <a:cubicBezTo>
                    <a:pt x="64" y="146"/>
                    <a:pt x="66" y="146"/>
                    <a:pt x="64" y="144"/>
                  </a:cubicBezTo>
                  <a:cubicBezTo>
                    <a:pt x="60" y="151"/>
                    <a:pt x="55" y="158"/>
                    <a:pt x="50" y="163"/>
                  </a:cubicBezTo>
                  <a:cubicBezTo>
                    <a:pt x="46" y="167"/>
                    <a:pt x="40" y="169"/>
                    <a:pt x="37" y="174"/>
                  </a:cubicBezTo>
                  <a:cubicBezTo>
                    <a:pt x="35" y="175"/>
                    <a:pt x="38" y="177"/>
                    <a:pt x="37" y="178"/>
                  </a:cubicBezTo>
                  <a:cubicBezTo>
                    <a:pt x="36" y="180"/>
                    <a:pt x="33" y="181"/>
                    <a:pt x="32" y="183"/>
                  </a:cubicBezTo>
                  <a:cubicBezTo>
                    <a:pt x="32" y="184"/>
                    <a:pt x="32" y="184"/>
                    <a:pt x="32" y="185"/>
                  </a:cubicBezTo>
                  <a:cubicBezTo>
                    <a:pt x="32" y="185"/>
                    <a:pt x="32" y="186"/>
                    <a:pt x="32" y="186"/>
                  </a:cubicBezTo>
                  <a:cubicBezTo>
                    <a:pt x="32" y="187"/>
                    <a:pt x="32" y="187"/>
                    <a:pt x="32" y="188"/>
                  </a:cubicBezTo>
                  <a:cubicBezTo>
                    <a:pt x="31" y="191"/>
                    <a:pt x="26" y="191"/>
                    <a:pt x="24" y="193"/>
                  </a:cubicBezTo>
                  <a:cubicBezTo>
                    <a:pt x="23" y="194"/>
                    <a:pt x="23" y="197"/>
                    <a:pt x="22" y="199"/>
                  </a:cubicBezTo>
                  <a:cubicBezTo>
                    <a:pt x="20" y="201"/>
                    <a:pt x="9" y="205"/>
                    <a:pt x="6" y="207"/>
                  </a:cubicBezTo>
                  <a:cubicBezTo>
                    <a:pt x="4" y="208"/>
                    <a:pt x="2" y="209"/>
                    <a:pt x="1" y="211"/>
                  </a:cubicBezTo>
                  <a:cubicBezTo>
                    <a:pt x="0" y="211"/>
                    <a:pt x="0" y="212"/>
                    <a:pt x="0" y="212"/>
                  </a:cubicBezTo>
                  <a:cubicBezTo>
                    <a:pt x="20" y="208"/>
                    <a:pt x="40" y="203"/>
                    <a:pt x="60" y="199"/>
                  </a:cubicBezTo>
                  <a:cubicBezTo>
                    <a:pt x="65" y="198"/>
                    <a:pt x="72" y="198"/>
                    <a:pt x="77" y="195"/>
                  </a:cubicBezTo>
                  <a:cubicBezTo>
                    <a:pt x="78" y="194"/>
                    <a:pt x="77" y="194"/>
                    <a:pt x="79" y="194"/>
                  </a:cubicBezTo>
                  <a:cubicBezTo>
                    <a:pt x="83" y="193"/>
                    <a:pt x="90" y="192"/>
                    <a:pt x="90" y="192"/>
                  </a:cubicBezTo>
                  <a:cubicBezTo>
                    <a:pt x="130" y="186"/>
                    <a:pt x="168" y="176"/>
                    <a:pt x="207" y="166"/>
                  </a:cubicBezTo>
                  <a:cubicBezTo>
                    <a:pt x="251" y="154"/>
                    <a:pt x="295" y="141"/>
                    <a:pt x="339" y="128"/>
                  </a:cubicBezTo>
                  <a:cubicBezTo>
                    <a:pt x="339" y="127"/>
                    <a:pt x="338" y="127"/>
                    <a:pt x="338" y="126"/>
                  </a:cubicBezTo>
                  <a:cubicBezTo>
                    <a:pt x="337" y="126"/>
                    <a:pt x="339" y="127"/>
                    <a:pt x="340" y="127"/>
                  </a:cubicBezTo>
                  <a:cubicBezTo>
                    <a:pt x="341" y="127"/>
                    <a:pt x="341" y="127"/>
                    <a:pt x="342" y="127"/>
                  </a:cubicBezTo>
                  <a:cubicBezTo>
                    <a:pt x="341" y="127"/>
                    <a:pt x="341" y="126"/>
                    <a:pt x="341" y="125"/>
                  </a:cubicBezTo>
                  <a:cubicBezTo>
                    <a:pt x="340" y="125"/>
                    <a:pt x="339" y="118"/>
                    <a:pt x="340" y="118"/>
                  </a:cubicBezTo>
                  <a:cubicBezTo>
                    <a:pt x="343" y="119"/>
                    <a:pt x="344" y="123"/>
                    <a:pt x="346" y="126"/>
                  </a:cubicBezTo>
                  <a:cubicBezTo>
                    <a:pt x="346" y="126"/>
                    <a:pt x="347" y="125"/>
                    <a:pt x="348" y="125"/>
                  </a:cubicBezTo>
                  <a:cubicBezTo>
                    <a:pt x="346" y="122"/>
                    <a:pt x="343" y="119"/>
                    <a:pt x="341" y="116"/>
                  </a:cubicBezTo>
                  <a:moveTo>
                    <a:pt x="342" y="127"/>
                  </a:moveTo>
                  <a:cubicBezTo>
                    <a:pt x="343" y="127"/>
                    <a:pt x="344" y="126"/>
                    <a:pt x="344" y="126"/>
                  </a:cubicBezTo>
                  <a:cubicBezTo>
                    <a:pt x="344" y="126"/>
                    <a:pt x="344" y="125"/>
                    <a:pt x="344" y="125"/>
                  </a:cubicBezTo>
                  <a:cubicBezTo>
                    <a:pt x="343" y="125"/>
                    <a:pt x="343" y="126"/>
                    <a:pt x="342" y="127"/>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23"/>
            <p:cNvSpPr>
              <a:spLocks/>
            </p:cNvSpPr>
            <p:nvPr/>
          </p:nvSpPr>
          <p:spPr bwMode="auto">
            <a:xfrm>
              <a:off x="4841846" y="3435348"/>
              <a:ext cx="928687" cy="747712"/>
            </a:xfrm>
            <a:custGeom>
              <a:avLst/>
              <a:gdLst>
                <a:gd name="T0" fmla="*/ 310 w 315"/>
                <a:gd name="T1" fmla="*/ 198 h 253"/>
                <a:gd name="T2" fmla="*/ 308 w 315"/>
                <a:gd name="T3" fmla="*/ 190 h 253"/>
                <a:gd name="T4" fmla="*/ 304 w 315"/>
                <a:gd name="T5" fmla="*/ 190 h 253"/>
                <a:gd name="T6" fmla="*/ 299 w 315"/>
                <a:gd name="T7" fmla="*/ 185 h 253"/>
                <a:gd name="T8" fmla="*/ 294 w 315"/>
                <a:gd name="T9" fmla="*/ 177 h 253"/>
                <a:gd name="T10" fmla="*/ 295 w 315"/>
                <a:gd name="T11" fmla="*/ 168 h 253"/>
                <a:gd name="T12" fmla="*/ 288 w 315"/>
                <a:gd name="T13" fmla="*/ 153 h 253"/>
                <a:gd name="T14" fmla="*/ 278 w 315"/>
                <a:gd name="T15" fmla="*/ 146 h 253"/>
                <a:gd name="T16" fmla="*/ 273 w 315"/>
                <a:gd name="T17" fmla="*/ 143 h 253"/>
                <a:gd name="T18" fmla="*/ 268 w 315"/>
                <a:gd name="T19" fmla="*/ 141 h 253"/>
                <a:gd name="T20" fmla="*/ 258 w 315"/>
                <a:gd name="T21" fmla="*/ 136 h 253"/>
                <a:gd name="T22" fmla="*/ 247 w 315"/>
                <a:gd name="T23" fmla="*/ 127 h 253"/>
                <a:gd name="T24" fmla="*/ 251 w 315"/>
                <a:gd name="T25" fmla="*/ 100 h 253"/>
                <a:gd name="T26" fmla="*/ 239 w 315"/>
                <a:gd name="T27" fmla="*/ 87 h 253"/>
                <a:gd name="T28" fmla="*/ 227 w 315"/>
                <a:gd name="T29" fmla="*/ 81 h 253"/>
                <a:gd name="T30" fmla="*/ 224 w 315"/>
                <a:gd name="T31" fmla="*/ 73 h 253"/>
                <a:gd name="T32" fmla="*/ 207 w 315"/>
                <a:gd name="T33" fmla="*/ 59 h 253"/>
                <a:gd name="T34" fmla="*/ 192 w 315"/>
                <a:gd name="T35" fmla="*/ 45 h 253"/>
                <a:gd name="T36" fmla="*/ 190 w 315"/>
                <a:gd name="T37" fmla="*/ 38 h 253"/>
                <a:gd name="T38" fmla="*/ 185 w 315"/>
                <a:gd name="T39" fmla="*/ 23 h 253"/>
                <a:gd name="T40" fmla="*/ 187 w 315"/>
                <a:gd name="T41" fmla="*/ 13 h 253"/>
                <a:gd name="T42" fmla="*/ 181 w 315"/>
                <a:gd name="T43" fmla="*/ 9 h 253"/>
                <a:gd name="T44" fmla="*/ 162 w 315"/>
                <a:gd name="T45" fmla="*/ 2 h 253"/>
                <a:gd name="T46" fmla="*/ 0 w 315"/>
                <a:gd name="T47" fmla="*/ 16 h 253"/>
                <a:gd name="T48" fmla="*/ 6 w 315"/>
                <a:gd name="T49" fmla="*/ 31 h 253"/>
                <a:gd name="T50" fmla="*/ 14 w 315"/>
                <a:gd name="T51" fmla="*/ 37 h 253"/>
                <a:gd name="T52" fmla="*/ 17 w 315"/>
                <a:gd name="T53" fmla="*/ 47 h 253"/>
                <a:gd name="T54" fmla="*/ 22 w 315"/>
                <a:gd name="T55" fmla="*/ 49 h 253"/>
                <a:gd name="T56" fmla="*/ 38 w 315"/>
                <a:gd name="T57" fmla="*/ 53 h 253"/>
                <a:gd name="T58" fmla="*/ 41 w 315"/>
                <a:gd name="T59" fmla="*/ 57 h 253"/>
                <a:gd name="T60" fmla="*/ 42 w 315"/>
                <a:gd name="T61" fmla="*/ 62 h 253"/>
                <a:gd name="T62" fmla="*/ 37 w 315"/>
                <a:gd name="T63" fmla="*/ 65 h 253"/>
                <a:gd name="T64" fmla="*/ 34 w 315"/>
                <a:gd name="T65" fmla="*/ 71 h 253"/>
                <a:gd name="T66" fmla="*/ 42 w 315"/>
                <a:gd name="T67" fmla="*/ 82 h 253"/>
                <a:gd name="T68" fmla="*/ 45 w 315"/>
                <a:gd name="T69" fmla="*/ 88 h 253"/>
                <a:gd name="T70" fmla="*/ 56 w 315"/>
                <a:gd name="T71" fmla="*/ 94 h 253"/>
                <a:gd name="T72" fmla="*/ 55 w 315"/>
                <a:gd name="T73" fmla="*/ 102 h 253"/>
                <a:gd name="T74" fmla="*/ 63 w 315"/>
                <a:gd name="T75" fmla="*/ 214 h 253"/>
                <a:gd name="T76" fmla="*/ 212 w 315"/>
                <a:gd name="T77" fmla="*/ 229 h 253"/>
                <a:gd name="T78" fmla="*/ 268 w 315"/>
                <a:gd name="T79" fmla="*/ 223 h 253"/>
                <a:gd name="T80" fmla="*/ 271 w 315"/>
                <a:gd name="T81" fmla="*/ 238 h 253"/>
                <a:gd name="T82" fmla="*/ 267 w 315"/>
                <a:gd name="T83" fmla="*/ 243 h 253"/>
                <a:gd name="T84" fmla="*/ 262 w 315"/>
                <a:gd name="T85" fmla="*/ 252 h 253"/>
                <a:gd name="T86" fmla="*/ 291 w 315"/>
                <a:gd name="T87" fmla="*/ 249 h 253"/>
                <a:gd name="T88" fmla="*/ 294 w 315"/>
                <a:gd name="T89" fmla="*/ 242 h 253"/>
                <a:gd name="T90" fmla="*/ 293 w 315"/>
                <a:gd name="T91" fmla="*/ 236 h 253"/>
                <a:gd name="T92" fmla="*/ 294 w 315"/>
                <a:gd name="T93" fmla="*/ 230 h 253"/>
                <a:gd name="T94" fmla="*/ 295 w 315"/>
                <a:gd name="T95" fmla="*/ 216 h 253"/>
                <a:gd name="T96" fmla="*/ 302 w 315"/>
                <a:gd name="T97" fmla="*/ 219 h 253"/>
                <a:gd name="T98" fmla="*/ 303 w 315"/>
                <a:gd name="T99" fmla="*/ 211 h 253"/>
                <a:gd name="T100" fmla="*/ 312 w 315"/>
                <a:gd name="T101" fmla="*/ 207 h 253"/>
                <a:gd name="T102" fmla="*/ 313 w 315"/>
                <a:gd name="T103" fmla="*/ 20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 h="253">
                  <a:moveTo>
                    <a:pt x="313" y="202"/>
                  </a:moveTo>
                  <a:cubicBezTo>
                    <a:pt x="315" y="200"/>
                    <a:pt x="310" y="200"/>
                    <a:pt x="310" y="198"/>
                  </a:cubicBezTo>
                  <a:cubicBezTo>
                    <a:pt x="311" y="195"/>
                    <a:pt x="313" y="197"/>
                    <a:pt x="312" y="191"/>
                  </a:cubicBezTo>
                  <a:cubicBezTo>
                    <a:pt x="311" y="189"/>
                    <a:pt x="310" y="191"/>
                    <a:pt x="308" y="190"/>
                  </a:cubicBezTo>
                  <a:cubicBezTo>
                    <a:pt x="307" y="190"/>
                    <a:pt x="305" y="184"/>
                    <a:pt x="303" y="185"/>
                  </a:cubicBezTo>
                  <a:cubicBezTo>
                    <a:pt x="301" y="187"/>
                    <a:pt x="307" y="189"/>
                    <a:pt x="304" y="190"/>
                  </a:cubicBezTo>
                  <a:cubicBezTo>
                    <a:pt x="304" y="190"/>
                    <a:pt x="300" y="188"/>
                    <a:pt x="300" y="188"/>
                  </a:cubicBezTo>
                  <a:cubicBezTo>
                    <a:pt x="299" y="187"/>
                    <a:pt x="300" y="186"/>
                    <a:pt x="299" y="185"/>
                  </a:cubicBezTo>
                  <a:cubicBezTo>
                    <a:pt x="298" y="183"/>
                    <a:pt x="296" y="182"/>
                    <a:pt x="295" y="180"/>
                  </a:cubicBezTo>
                  <a:cubicBezTo>
                    <a:pt x="294" y="177"/>
                    <a:pt x="294" y="177"/>
                    <a:pt x="294" y="177"/>
                  </a:cubicBezTo>
                  <a:cubicBezTo>
                    <a:pt x="292" y="176"/>
                    <a:pt x="292" y="176"/>
                    <a:pt x="292" y="176"/>
                  </a:cubicBezTo>
                  <a:cubicBezTo>
                    <a:pt x="291" y="172"/>
                    <a:pt x="296" y="172"/>
                    <a:pt x="295" y="168"/>
                  </a:cubicBezTo>
                  <a:cubicBezTo>
                    <a:pt x="294" y="165"/>
                    <a:pt x="290" y="163"/>
                    <a:pt x="289" y="161"/>
                  </a:cubicBezTo>
                  <a:cubicBezTo>
                    <a:pt x="288" y="159"/>
                    <a:pt x="289" y="155"/>
                    <a:pt x="288" y="153"/>
                  </a:cubicBezTo>
                  <a:cubicBezTo>
                    <a:pt x="287" y="152"/>
                    <a:pt x="283" y="152"/>
                    <a:pt x="282" y="151"/>
                  </a:cubicBezTo>
                  <a:cubicBezTo>
                    <a:pt x="280" y="150"/>
                    <a:pt x="280" y="147"/>
                    <a:pt x="278" y="146"/>
                  </a:cubicBezTo>
                  <a:cubicBezTo>
                    <a:pt x="277" y="145"/>
                    <a:pt x="275" y="145"/>
                    <a:pt x="274" y="145"/>
                  </a:cubicBezTo>
                  <a:cubicBezTo>
                    <a:pt x="274" y="144"/>
                    <a:pt x="273" y="143"/>
                    <a:pt x="273" y="143"/>
                  </a:cubicBezTo>
                  <a:cubicBezTo>
                    <a:pt x="271" y="143"/>
                    <a:pt x="271" y="146"/>
                    <a:pt x="268" y="145"/>
                  </a:cubicBezTo>
                  <a:cubicBezTo>
                    <a:pt x="266" y="143"/>
                    <a:pt x="269" y="142"/>
                    <a:pt x="268" y="141"/>
                  </a:cubicBezTo>
                  <a:cubicBezTo>
                    <a:pt x="267" y="140"/>
                    <a:pt x="262" y="140"/>
                    <a:pt x="260" y="138"/>
                  </a:cubicBezTo>
                  <a:cubicBezTo>
                    <a:pt x="259" y="137"/>
                    <a:pt x="259" y="136"/>
                    <a:pt x="258" y="136"/>
                  </a:cubicBezTo>
                  <a:cubicBezTo>
                    <a:pt x="257" y="135"/>
                    <a:pt x="255" y="135"/>
                    <a:pt x="254" y="134"/>
                  </a:cubicBezTo>
                  <a:cubicBezTo>
                    <a:pt x="252" y="133"/>
                    <a:pt x="249" y="130"/>
                    <a:pt x="247" y="127"/>
                  </a:cubicBezTo>
                  <a:cubicBezTo>
                    <a:pt x="242" y="120"/>
                    <a:pt x="252" y="111"/>
                    <a:pt x="253" y="104"/>
                  </a:cubicBezTo>
                  <a:cubicBezTo>
                    <a:pt x="253" y="103"/>
                    <a:pt x="251" y="101"/>
                    <a:pt x="251" y="100"/>
                  </a:cubicBezTo>
                  <a:cubicBezTo>
                    <a:pt x="252" y="98"/>
                    <a:pt x="255" y="95"/>
                    <a:pt x="254" y="93"/>
                  </a:cubicBezTo>
                  <a:cubicBezTo>
                    <a:pt x="252" y="91"/>
                    <a:pt x="241" y="86"/>
                    <a:pt x="239" y="87"/>
                  </a:cubicBezTo>
                  <a:cubicBezTo>
                    <a:pt x="237" y="88"/>
                    <a:pt x="235" y="94"/>
                    <a:pt x="232" y="93"/>
                  </a:cubicBezTo>
                  <a:cubicBezTo>
                    <a:pt x="226" y="91"/>
                    <a:pt x="228" y="84"/>
                    <a:pt x="227" y="81"/>
                  </a:cubicBezTo>
                  <a:cubicBezTo>
                    <a:pt x="227" y="80"/>
                    <a:pt x="226" y="80"/>
                    <a:pt x="225" y="79"/>
                  </a:cubicBezTo>
                  <a:cubicBezTo>
                    <a:pt x="224" y="77"/>
                    <a:pt x="225" y="75"/>
                    <a:pt x="224" y="73"/>
                  </a:cubicBezTo>
                  <a:cubicBezTo>
                    <a:pt x="221" y="68"/>
                    <a:pt x="214" y="66"/>
                    <a:pt x="210" y="63"/>
                  </a:cubicBezTo>
                  <a:cubicBezTo>
                    <a:pt x="209" y="62"/>
                    <a:pt x="208" y="60"/>
                    <a:pt x="207" y="59"/>
                  </a:cubicBezTo>
                  <a:cubicBezTo>
                    <a:pt x="203" y="56"/>
                    <a:pt x="196" y="54"/>
                    <a:pt x="193" y="50"/>
                  </a:cubicBezTo>
                  <a:cubicBezTo>
                    <a:pt x="193" y="49"/>
                    <a:pt x="193" y="47"/>
                    <a:pt x="192" y="45"/>
                  </a:cubicBezTo>
                  <a:cubicBezTo>
                    <a:pt x="192" y="44"/>
                    <a:pt x="190" y="43"/>
                    <a:pt x="190" y="42"/>
                  </a:cubicBezTo>
                  <a:cubicBezTo>
                    <a:pt x="189" y="41"/>
                    <a:pt x="190" y="39"/>
                    <a:pt x="190" y="38"/>
                  </a:cubicBezTo>
                  <a:cubicBezTo>
                    <a:pt x="189" y="37"/>
                    <a:pt x="188" y="36"/>
                    <a:pt x="187" y="35"/>
                  </a:cubicBezTo>
                  <a:cubicBezTo>
                    <a:pt x="186" y="31"/>
                    <a:pt x="185" y="27"/>
                    <a:pt x="185" y="23"/>
                  </a:cubicBezTo>
                  <a:cubicBezTo>
                    <a:pt x="185" y="21"/>
                    <a:pt x="184" y="17"/>
                    <a:pt x="186" y="14"/>
                  </a:cubicBezTo>
                  <a:cubicBezTo>
                    <a:pt x="186" y="13"/>
                    <a:pt x="187" y="13"/>
                    <a:pt x="187" y="13"/>
                  </a:cubicBezTo>
                  <a:cubicBezTo>
                    <a:pt x="187" y="13"/>
                    <a:pt x="186" y="13"/>
                    <a:pt x="186" y="12"/>
                  </a:cubicBezTo>
                  <a:cubicBezTo>
                    <a:pt x="183" y="11"/>
                    <a:pt x="183" y="10"/>
                    <a:pt x="181" y="9"/>
                  </a:cubicBezTo>
                  <a:cubicBezTo>
                    <a:pt x="177" y="6"/>
                    <a:pt x="175" y="4"/>
                    <a:pt x="173" y="0"/>
                  </a:cubicBezTo>
                  <a:cubicBezTo>
                    <a:pt x="173" y="0"/>
                    <a:pt x="165" y="2"/>
                    <a:pt x="162" y="2"/>
                  </a:cubicBezTo>
                  <a:cubicBezTo>
                    <a:pt x="151" y="4"/>
                    <a:pt x="139" y="6"/>
                    <a:pt x="128" y="7"/>
                  </a:cubicBezTo>
                  <a:cubicBezTo>
                    <a:pt x="85" y="11"/>
                    <a:pt x="43" y="14"/>
                    <a:pt x="0" y="16"/>
                  </a:cubicBezTo>
                  <a:cubicBezTo>
                    <a:pt x="1" y="21"/>
                    <a:pt x="3" y="19"/>
                    <a:pt x="5" y="24"/>
                  </a:cubicBezTo>
                  <a:cubicBezTo>
                    <a:pt x="6" y="25"/>
                    <a:pt x="6" y="31"/>
                    <a:pt x="6" y="31"/>
                  </a:cubicBezTo>
                  <a:cubicBezTo>
                    <a:pt x="6" y="31"/>
                    <a:pt x="14" y="35"/>
                    <a:pt x="14" y="35"/>
                  </a:cubicBezTo>
                  <a:cubicBezTo>
                    <a:pt x="14" y="37"/>
                    <a:pt x="14" y="37"/>
                    <a:pt x="14" y="37"/>
                  </a:cubicBezTo>
                  <a:cubicBezTo>
                    <a:pt x="14" y="39"/>
                    <a:pt x="17" y="40"/>
                    <a:pt x="18" y="42"/>
                  </a:cubicBezTo>
                  <a:cubicBezTo>
                    <a:pt x="18" y="43"/>
                    <a:pt x="16" y="46"/>
                    <a:pt x="17" y="47"/>
                  </a:cubicBezTo>
                  <a:cubicBezTo>
                    <a:pt x="17" y="47"/>
                    <a:pt x="20" y="47"/>
                    <a:pt x="22" y="48"/>
                  </a:cubicBezTo>
                  <a:cubicBezTo>
                    <a:pt x="22" y="48"/>
                    <a:pt x="22" y="49"/>
                    <a:pt x="22" y="49"/>
                  </a:cubicBezTo>
                  <a:cubicBezTo>
                    <a:pt x="22" y="49"/>
                    <a:pt x="28" y="54"/>
                    <a:pt x="32" y="55"/>
                  </a:cubicBezTo>
                  <a:cubicBezTo>
                    <a:pt x="34" y="56"/>
                    <a:pt x="36" y="51"/>
                    <a:pt x="38" y="53"/>
                  </a:cubicBezTo>
                  <a:cubicBezTo>
                    <a:pt x="38" y="56"/>
                    <a:pt x="38" y="56"/>
                    <a:pt x="38" y="56"/>
                  </a:cubicBezTo>
                  <a:cubicBezTo>
                    <a:pt x="38" y="56"/>
                    <a:pt x="40" y="56"/>
                    <a:pt x="41" y="57"/>
                  </a:cubicBezTo>
                  <a:cubicBezTo>
                    <a:pt x="41" y="58"/>
                    <a:pt x="41" y="58"/>
                    <a:pt x="41" y="59"/>
                  </a:cubicBezTo>
                  <a:cubicBezTo>
                    <a:pt x="42" y="60"/>
                    <a:pt x="42" y="61"/>
                    <a:pt x="42" y="62"/>
                  </a:cubicBezTo>
                  <a:cubicBezTo>
                    <a:pt x="42" y="64"/>
                    <a:pt x="38" y="62"/>
                    <a:pt x="38" y="62"/>
                  </a:cubicBezTo>
                  <a:cubicBezTo>
                    <a:pt x="37" y="63"/>
                    <a:pt x="38" y="64"/>
                    <a:pt x="37" y="65"/>
                  </a:cubicBezTo>
                  <a:cubicBezTo>
                    <a:pt x="37" y="66"/>
                    <a:pt x="35" y="66"/>
                    <a:pt x="35" y="66"/>
                  </a:cubicBezTo>
                  <a:cubicBezTo>
                    <a:pt x="34" y="67"/>
                    <a:pt x="35" y="70"/>
                    <a:pt x="34" y="71"/>
                  </a:cubicBezTo>
                  <a:cubicBezTo>
                    <a:pt x="33" y="71"/>
                    <a:pt x="33" y="71"/>
                    <a:pt x="32" y="72"/>
                  </a:cubicBezTo>
                  <a:cubicBezTo>
                    <a:pt x="31" y="75"/>
                    <a:pt x="41" y="80"/>
                    <a:pt x="42" y="82"/>
                  </a:cubicBezTo>
                  <a:cubicBezTo>
                    <a:pt x="41" y="84"/>
                    <a:pt x="41" y="84"/>
                    <a:pt x="41" y="84"/>
                  </a:cubicBezTo>
                  <a:cubicBezTo>
                    <a:pt x="41" y="87"/>
                    <a:pt x="44" y="86"/>
                    <a:pt x="45" y="88"/>
                  </a:cubicBezTo>
                  <a:cubicBezTo>
                    <a:pt x="46" y="89"/>
                    <a:pt x="45" y="91"/>
                    <a:pt x="46" y="92"/>
                  </a:cubicBezTo>
                  <a:cubicBezTo>
                    <a:pt x="49" y="94"/>
                    <a:pt x="53" y="92"/>
                    <a:pt x="56" y="94"/>
                  </a:cubicBezTo>
                  <a:cubicBezTo>
                    <a:pt x="56" y="94"/>
                    <a:pt x="55" y="94"/>
                    <a:pt x="55" y="94"/>
                  </a:cubicBezTo>
                  <a:cubicBezTo>
                    <a:pt x="54" y="95"/>
                    <a:pt x="55" y="100"/>
                    <a:pt x="55" y="102"/>
                  </a:cubicBezTo>
                  <a:cubicBezTo>
                    <a:pt x="55" y="109"/>
                    <a:pt x="56" y="116"/>
                    <a:pt x="56" y="123"/>
                  </a:cubicBezTo>
                  <a:cubicBezTo>
                    <a:pt x="59" y="153"/>
                    <a:pt x="61" y="184"/>
                    <a:pt x="63" y="214"/>
                  </a:cubicBezTo>
                  <a:cubicBezTo>
                    <a:pt x="64" y="223"/>
                    <a:pt x="64" y="233"/>
                    <a:pt x="65" y="242"/>
                  </a:cubicBezTo>
                  <a:cubicBezTo>
                    <a:pt x="114" y="239"/>
                    <a:pt x="163" y="234"/>
                    <a:pt x="212" y="229"/>
                  </a:cubicBezTo>
                  <a:cubicBezTo>
                    <a:pt x="226" y="228"/>
                    <a:pt x="239" y="226"/>
                    <a:pt x="253" y="224"/>
                  </a:cubicBezTo>
                  <a:cubicBezTo>
                    <a:pt x="256" y="224"/>
                    <a:pt x="266" y="222"/>
                    <a:pt x="268" y="223"/>
                  </a:cubicBezTo>
                  <a:cubicBezTo>
                    <a:pt x="269" y="223"/>
                    <a:pt x="270" y="226"/>
                    <a:pt x="271" y="227"/>
                  </a:cubicBezTo>
                  <a:cubicBezTo>
                    <a:pt x="274" y="231"/>
                    <a:pt x="276" y="234"/>
                    <a:pt x="271" y="238"/>
                  </a:cubicBezTo>
                  <a:cubicBezTo>
                    <a:pt x="270" y="239"/>
                    <a:pt x="268" y="239"/>
                    <a:pt x="267" y="241"/>
                  </a:cubicBezTo>
                  <a:cubicBezTo>
                    <a:pt x="267" y="241"/>
                    <a:pt x="267" y="243"/>
                    <a:pt x="267" y="243"/>
                  </a:cubicBezTo>
                  <a:cubicBezTo>
                    <a:pt x="267" y="243"/>
                    <a:pt x="265" y="245"/>
                    <a:pt x="265" y="245"/>
                  </a:cubicBezTo>
                  <a:cubicBezTo>
                    <a:pt x="264" y="245"/>
                    <a:pt x="261" y="252"/>
                    <a:pt x="262" y="252"/>
                  </a:cubicBezTo>
                  <a:cubicBezTo>
                    <a:pt x="262" y="253"/>
                    <a:pt x="267" y="252"/>
                    <a:pt x="268" y="252"/>
                  </a:cubicBezTo>
                  <a:cubicBezTo>
                    <a:pt x="276" y="251"/>
                    <a:pt x="284" y="250"/>
                    <a:pt x="291" y="249"/>
                  </a:cubicBezTo>
                  <a:cubicBezTo>
                    <a:pt x="291" y="249"/>
                    <a:pt x="292" y="248"/>
                    <a:pt x="292" y="247"/>
                  </a:cubicBezTo>
                  <a:cubicBezTo>
                    <a:pt x="292" y="246"/>
                    <a:pt x="293" y="243"/>
                    <a:pt x="294" y="242"/>
                  </a:cubicBezTo>
                  <a:cubicBezTo>
                    <a:pt x="294" y="241"/>
                    <a:pt x="296" y="240"/>
                    <a:pt x="296" y="240"/>
                  </a:cubicBezTo>
                  <a:cubicBezTo>
                    <a:pt x="296" y="238"/>
                    <a:pt x="293" y="237"/>
                    <a:pt x="293" y="236"/>
                  </a:cubicBezTo>
                  <a:cubicBezTo>
                    <a:pt x="293" y="234"/>
                    <a:pt x="298" y="233"/>
                    <a:pt x="298" y="232"/>
                  </a:cubicBezTo>
                  <a:cubicBezTo>
                    <a:pt x="297" y="231"/>
                    <a:pt x="294" y="231"/>
                    <a:pt x="294" y="230"/>
                  </a:cubicBezTo>
                  <a:cubicBezTo>
                    <a:pt x="292" y="227"/>
                    <a:pt x="298" y="228"/>
                    <a:pt x="298" y="226"/>
                  </a:cubicBezTo>
                  <a:cubicBezTo>
                    <a:pt x="298" y="224"/>
                    <a:pt x="294" y="219"/>
                    <a:pt x="295" y="216"/>
                  </a:cubicBezTo>
                  <a:cubicBezTo>
                    <a:pt x="295" y="216"/>
                    <a:pt x="295" y="216"/>
                    <a:pt x="296" y="216"/>
                  </a:cubicBezTo>
                  <a:cubicBezTo>
                    <a:pt x="301" y="212"/>
                    <a:pt x="295" y="225"/>
                    <a:pt x="302" y="219"/>
                  </a:cubicBezTo>
                  <a:cubicBezTo>
                    <a:pt x="302" y="219"/>
                    <a:pt x="303" y="215"/>
                    <a:pt x="303" y="213"/>
                  </a:cubicBezTo>
                  <a:cubicBezTo>
                    <a:pt x="303" y="213"/>
                    <a:pt x="302" y="211"/>
                    <a:pt x="303" y="211"/>
                  </a:cubicBezTo>
                  <a:cubicBezTo>
                    <a:pt x="305" y="210"/>
                    <a:pt x="307" y="214"/>
                    <a:pt x="309" y="214"/>
                  </a:cubicBezTo>
                  <a:cubicBezTo>
                    <a:pt x="311" y="213"/>
                    <a:pt x="312" y="209"/>
                    <a:pt x="312" y="207"/>
                  </a:cubicBezTo>
                  <a:cubicBezTo>
                    <a:pt x="312" y="206"/>
                    <a:pt x="310" y="205"/>
                    <a:pt x="310" y="204"/>
                  </a:cubicBezTo>
                  <a:cubicBezTo>
                    <a:pt x="310" y="201"/>
                    <a:pt x="312" y="203"/>
                    <a:pt x="313" y="202"/>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25"/>
            <p:cNvSpPr>
              <a:spLocks/>
            </p:cNvSpPr>
            <p:nvPr/>
          </p:nvSpPr>
          <p:spPr bwMode="auto">
            <a:xfrm>
              <a:off x="3816321" y="2595561"/>
              <a:ext cx="922337" cy="573087"/>
            </a:xfrm>
            <a:custGeom>
              <a:avLst/>
              <a:gdLst>
                <a:gd name="T0" fmla="*/ 0 w 313"/>
                <a:gd name="T1" fmla="*/ 165 h 194"/>
                <a:gd name="T2" fmla="*/ 221 w 313"/>
                <a:gd name="T3" fmla="*/ 169 h 194"/>
                <a:gd name="T4" fmla="*/ 226 w 313"/>
                <a:gd name="T5" fmla="*/ 169 h 194"/>
                <a:gd name="T6" fmla="*/ 227 w 313"/>
                <a:gd name="T7" fmla="*/ 169 h 194"/>
                <a:gd name="T8" fmla="*/ 229 w 313"/>
                <a:gd name="T9" fmla="*/ 169 h 194"/>
                <a:gd name="T10" fmla="*/ 234 w 313"/>
                <a:gd name="T11" fmla="*/ 173 h 194"/>
                <a:gd name="T12" fmla="*/ 249 w 313"/>
                <a:gd name="T13" fmla="*/ 180 h 194"/>
                <a:gd name="T14" fmla="*/ 255 w 313"/>
                <a:gd name="T15" fmla="*/ 176 h 194"/>
                <a:gd name="T16" fmla="*/ 268 w 313"/>
                <a:gd name="T17" fmla="*/ 176 h 194"/>
                <a:gd name="T18" fmla="*/ 280 w 313"/>
                <a:gd name="T19" fmla="*/ 175 h 194"/>
                <a:gd name="T20" fmla="*/ 286 w 313"/>
                <a:gd name="T21" fmla="*/ 179 h 194"/>
                <a:gd name="T22" fmla="*/ 298 w 313"/>
                <a:gd name="T23" fmla="*/ 183 h 194"/>
                <a:gd name="T24" fmla="*/ 299 w 313"/>
                <a:gd name="T25" fmla="*/ 184 h 194"/>
                <a:gd name="T26" fmla="*/ 303 w 313"/>
                <a:gd name="T27" fmla="*/ 185 h 194"/>
                <a:gd name="T28" fmla="*/ 303 w 313"/>
                <a:gd name="T29" fmla="*/ 187 h 194"/>
                <a:gd name="T30" fmla="*/ 306 w 313"/>
                <a:gd name="T31" fmla="*/ 190 h 194"/>
                <a:gd name="T32" fmla="*/ 307 w 313"/>
                <a:gd name="T33" fmla="*/ 193 h 194"/>
                <a:gd name="T34" fmla="*/ 313 w 313"/>
                <a:gd name="T35" fmla="*/ 193 h 194"/>
                <a:gd name="T36" fmla="*/ 311 w 313"/>
                <a:gd name="T37" fmla="*/ 188 h 194"/>
                <a:gd name="T38" fmla="*/ 310 w 313"/>
                <a:gd name="T39" fmla="*/ 187 h 194"/>
                <a:gd name="T40" fmla="*/ 311 w 313"/>
                <a:gd name="T41" fmla="*/ 186 h 194"/>
                <a:gd name="T42" fmla="*/ 306 w 313"/>
                <a:gd name="T43" fmla="*/ 182 h 194"/>
                <a:gd name="T44" fmla="*/ 307 w 313"/>
                <a:gd name="T45" fmla="*/ 176 h 194"/>
                <a:gd name="T46" fmla="*/ 309 w 313"/>
                <a:gd name="T47" fmla="*/ 175 h 194"/>
                <a:gd name="T48" fmla="*/ 308 w 313"/>
                <a:gd name="T49" fmla="*/ 174 h 194"/>
                <a:gd name="T50" fmla="*/ 311 w 313"/>
                <a:gd name="T51" fmla="*/ 169 h 194"/>
                <a:gd name="T52" fmla="*/ 310 w 313"/>
                <a:gd name="T53" fmla="*/ 164 h 194"/>
                <a:gd name="T54" fmla="*/ 313 w 313"/>
                <a:gd name="T55" fmla="*/ 159 h 194"/>
                <a:gd name="T56" fmla="*/ 308 w 313"/>
                <a:gd name="T57" fmla="*/ 153 h 194"/>
                <a:gd name="T58" fmla="*/ 308 w 313"/>
                <a:gd name="T59" fmla="*/ 152 h 194"/>
                <a:gd name="T60" fmla="*/ 307 w 313"/>
                <a:gd name="T61" fmla="*/ 151 h 194"/>
                <a:gd name="T62" fmla="*/ 309 w 313"/>
                <a:gd name="T63" fmla="*/ 149 h 194"/>
                <a:gd name="T64" fmla="*/ 309 w 313"/>
                <a:gd name="T65" fmla="*/ 148 h 194"/>
                <a:gd name="T66" fmla="*/ 309 w 313"/>
                <a:gd name="T67" fmla="*/ 146 h 194"/>
                <a:gd name="T68" fmla="*/ 309 w 313"/>
                <a:gd name="T69" fmla="*/ 145 h 194"/>
                <a:gd name="T70" fmla="*/ 306 w 313"/>
                <a:gd name="T71" fmla="*/ 138 h 194"/>
                <a:gd name="T72" fmla="*/ 312 w 313"/>
                <a:gd name="T73" fmla="*/ 138 h 194"/>
                <a:gd name="T74" fmla="*/ 309 w 313"/>
                <a:gd name="T75" fmla="*/ 66 h 194"/>
                <a:gd name="T76" fmla="*/ 307 w 313"/>
                <a:gd name="T77" fmla="*/ 36 h 194"/>
                <a:gd name="T78" fmla="*/ 297 w 313"/>
                <a:gd name="T79" fmla="*/ 30 h 194"/>
                <a:gd name="T80" fmla="*/ 290 w 313"/>
                <a:gd name="T81" fmla="*/ 20 h 194"/>
                <a:gd name="T82" fmla="*/ 299 w 313"/>
                <a:gd name="T83" fmla="*/ 10 h 194"/>
                <a:gd name="T84" fmla="*/ 302 w 313"/>
                <a:gd name="T85" fmla="*/ 1 h 194"/>
                <a:gd name="T86" fmla="*/ 290 w 313"/>
                <a:gd name="T87" fmla="*/ 1 h 194"/>
                <a:gd name="T88" fmla="*/ 268 w 313"/>
                <a:gd name="T89" fmla="*/ 2 h 194"/>
                <a:gd name="T90" fmla="*/ 204 w 313"/>
                <a:gd name="T91" fmla="*/ 4 h 194"/>
                <a:gd name="T92" fmla="*/ 9 w 313"/>
                <a:gd name="T93" fmla="*/ 0 h 194"/>
                <a:gd name="T94" fmla="*/ 7 w 313"/>
                <a:gd name="T95" fmla="*/ 52 h 194"/>
                <a:gd name="T96" fmla="*/ 0 w 313"/>
                <a:gd name="T97" fmla="*/ 16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3" h="194">
                  <a:moveTo>
                    <a:pt x="0" y="165"/>
                  </a:moveTo>
                  <a:cubicBezTo>
                    <a:pt x="73" y="169"/>
                    <a:pt x="147" y="170"/>
                    <a:pt x="221" y="169"/>
                  </a:cubicBezTo>
                  <a:cubicBezTo>
                    <a:pt x="222" y="169"/>
                    <a:pt x="224" y="169"/>
                    <a:pt x="226" y="169"/>
                  </a:cubicBezTo>
                  <a:cubicBezTo>
                    <a:pt x="226" y="169"/>
                    <a:pt x="227" y="169"/>
                    <a:pt x="227" y="169"/>
                  </a:cubicBezTo>
                  <a:cubicBezTo>
                    <a:pt x="228" y="169"/>
                    <a:pt x="228" y="169"/>
                    <a:pt x="229" y="169"/>
                  </a:cubicBezTo>
                  <a:cubicBezTo>
                    <a:pt x="230" y="169"/>
                    <a:pt x="232" y="172"/>
                    <a:pt x="234" y="173"/>
                  </a:cubicBezTo>
                  <a:cubicBezTo>
                    <a:pt x="236" y="175"/>
                    <a:pt x="247" y="180"/>
                    <a:pt x="249" y="180"/>
                  </a:cubicBezTo>
                  <a:cubicBezTo>
                    <a:pt x="255" y="180"/>
                    <a:pt x="252" y="177"/>
                    <a:pt x="255" y="176"/>
                  </a:cubicBezTo>
                  <a:cubicBezTo>
                    <a:pt x="256" y="175"/>
                    <a:pt x="267" y="176"/>
                    <a:pt x="268" y="176"/>
                  </a:cubicBezTo>
                  <a:cubicBezTo>
                    <a:pt x="272" y="176"/>
                    <a:pt x="276" y="172"/>
                    <a:pt x="280" y="175"/>
                  </a:cubicBezTo>
                  <a:cubicBezTo>
                    <a:pt x="282" y="176"/>
                    <a:pt x="283" y="178"/>
                    <a:pt x="286" y="179"/>
                  </a:cubicBezTo>
                  <a:cubicBezTo>
                    <a:pt x="288" y="180"/>
                    <a:pt x="297" y="182"/>
                    <a:pt x="298" y="183"/>
                  </a:cubicBezTo>
                  <a:cubicBezTo>
                    <a:pt x="299" y="183"/>
                    <a:pt x="299" y="184"/>
                    <a:pt x="299" y="184"/>
                  </a:cubicBezTo>
                  <a:cubicBezTo>
                    <a:pt x="300" y="185"/>
                    <a:pt x="302" y="184"/>
                    <a:pt x="303" y="185"/>
                  </a:cubicBezTo>
                  <a:cubicBezTo>
                    <a:pt x="303" y="187"/>
                    <a:pt x="303" y="187"/>
                    <a:pt x="303" y="187"/>
                  </a:cubicBezTo>
                  <a:cubicBezTo>
                    <a:pt x="304" y="188"/>
                    <a:pt x="306" y="189"/>
                    <a:pt x="306" y="190"/>
                  </a:cubicBezTo>
                  <a:cubicBezTo>
                    <a:pt x="306" y="190"/>
                    <a:pt x="307" y="193"/>
                    <a:pt x="307" y="193"/>
                  </a:cubicBezTo>
                  <a:cubicBezTo>
                    <a:pt x="309" y="194"/>
                    <a:pt x="313" y="193"/>
                    <a:pt x="313" y="193"/>
                  </a:cubicBezTo>
                  <a:cubicBezTo>
                    <a:pt x="313" y="192"/>
                    <a:pt x="312" y="189"/>
                    <a:pt x="311" y="188"/>
                  </a:cubicBezTo>
                  <a:cubicBezTo>
                    <a:pt x="311" y="187"/>
                    <a:pt x="310" y="187"/>
                    <a:pt x="310" y="187"/>
                  </a:cubicBezTo>
                  <a:cubicBezTo>
                    <a:pt x="310" y="186"/>
                    <a:pt x="311" y="186"/>
                    <a:pt x="311" y="186"/>
                  </a:cubicBezTo>
                  <a:cubicBezTo>
                    <a:pt x="311" y="185"/>
                    <a:pt x="307" y="183"/>
                    <a:pt x="306" y="182"/>
                  </a:cubicBezTo>
                  <a:cubicBezTo>
                    <a:pt x="306" y="182"/>
                    <a:pt x="307" y="176"/>
                    <a:pt x="307" y="176"/>
                  </a:cubicBezTo>
                  <a:cubicBezTo>
                    <a:pt x="309" y="175"/>
                    <a:pt x="309" y="175"/>
                    <a:pt x="309" y="175"/>
                  </a:cubicBezTo>
                  <a:cubicBezTo>
                    <a:pt x="309" y="174"/>
                    <a:pt x="308" y="174"/>
                    <a:pt x="308" y="174"/>
                  </a:cubicBezTo>
                  <a:cubicBezTo>
                    <a:pt x="308" y="172"/>
                    <a:pt x="310" y="170"/>
                    <a:pt x="311" y="169"/>
                  </a:cubicBezTo>
                  <a:cubicBezTo>
                    <a:pt x="312" y="168"/>
                    <a:pt x="310" y="165"/>
                    <a:pt x="310" y="164"/>
                  </a:cubicBezTo>
                  <a:cubicBezTo>
                    <a:pt x="310" y="163"/>
                    <a:pt x="313" y="161"/>
                    <a:pt x="313" y="159"/>
                  </a:cubicBezTo>
                  <a:cubicBezTo>
                    <a:pt x="312" y="153"/>
                    <a:pt x="308" y="153"/>
                    <a:pt x="308" y="153"/>
                  </a:cubicBezTo>
                  <a:cubicBezTo>
                    <a:pt x="307" y="153"/>
                    <a:pt x="308" y="152"/>
                    <a:pt x="308" y="152"/>
                  </a:cubicBezTo>
                  <a:cubicBezTo>
                    <a:pt x="308" y="152"/>
                    <a:pt x="307" y="152"/>
                    <a:pt x="307" y="151"/>
                  </a:cubicBezTo>
                  <a:cubicBezTo>
                    <a:pt x="306" y="150"/>
                    <a:pt x="308" y="150"/>
                    <a:pt x="309" y="149"/>
                  </a:cubicBezTo>
                  <a:cubicBezTo>
                    <a:pt x="309" y="149"/>
                    <a:pt x="309" y="148"/>
                    <a:pt x="309" y="148"/>
                  </a:cubicBezTo>
                  <a:cubicBezTo>
                    <a:pt x="309" y="147"/>
                    <a:pt x="309" y="147"/>
                    <a:pt x="309" y="146"/>
                  </a:cubicBezTo>
                  <a:cubicBezTo>
                    <a:pt x="309" y="146"/>
                    <a:pt x="309" y="145"/>
                    <a:pt x="309" y="145"/>
                  </a:cubicBezTo>
                  <a:cubicBezTo>
                    <a:pt x="308" y="143"/>
                    <a:pt x="303" y="140"/>
                    <a:pt x="306" y="138"/>
                  </a:cubicBezTo>
                  <a:cubicBezTo>
                    <a:pt x="306" y="137"/>
                    <a:pt x="311" y="138"/>
                    <a:pt x="312" y="138"/>
                  </a:cubicBezTo>
                  <a:cubicBezTo>
                    <a:pt x="311" y="114"/>
                    <a:pt x="310" y="90"/>
                    <a:pt x="309" y="66"/>
                  </a:cubicBezTo>
                  <a:cubicBezTo>
                    <a:pt x="308" y="60"/>
                    <a:pt x="309" y="41"/>
                    <a:pt x="307" y="36"/>
                  </a:cubicBezTo>
                  <a:cubicBezTo>
                    <a:pt x="305" y="32"/>
                    <a:pt x="300" y="33"/>
                    <a:pt x="297" y="30"/>
                  </a:cubicBezTo>
                  <a:cubicBezTo>
                    <a:pt x="295" y="29"/>
                    <a:pt x="290" y="22"/>
                    <a:pt x="290" y="20"/>
                  </a:cubicBezTo>
                  <a:cubicBezTo>
                    <a:pt x="290" y="16"/>
                    <a:pt x="297" y="13"/>
                    <a:pt x="299" y="10"/>
                  </a:cubicBezTo>
                  <a:cubicBezTo>
                    <a:pt x="301" y="7"/>
                    <a:pt x="300" y="4"/>
                    <a:pt x="302" y="1"/>
                  </a:cubicBezTo>
                  <a:cubicBezTo>
                    <a:pt x="302" y="1"/>
                    <a:pt x="294" y="1"/>
                    <a:pt x="290" y="1"/>
                  </a:cubicBezTo>
                  <a:cubicBezTo>
                    <a:pt x="283" y="2"/>
                    <a:pt x="276" y="2"/>
                    <a:pt x="268" y="2"/>
                  </a:cubicBezTo>
                  <a:cubicBezTo>
                    <a:pt x="247" y="3"/>
                    <a:pt x="225" y="3"/>
                    <a:pt x="204" y="4"/>
                  </a:cubicBezTo>
                  <a:cubicBezTo>
                    <a:pt x="139" y="4"/>
                    <a:pt x="74" y="3"/>
                    <a:pt x="9" y="0"/>
                  </a:cubicBezTo>
                  <a:cubicBezTo>
                    <a:pt x="9" y="17"/>
                    <a:pt x="8" y="35"/>
                    <a:pt x="7" y="52"/>
                  </a:cubicBezTo>
                  <a:cubicBezTo>
                    <a:pt x="5" y="90"/>
                    <a:pt x="2" y="128"/>
                    <a:pt x="0" y="165"/>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27"/>
            <p:cNvSpPr>
              <a:spLocks/>
            </p:cNvSpPr>
            <p:nvPr/>
          </p:nvSpPr>
          <p:spPr bwMode="auto">
            <a:xfrm>
              <a:off x="2216121" y="1898649"/>
              <a:ext cx="784225" cy="1269999"/>
            </a:xfrm>
            <a:custGeom>
              <a:avLst/>
              <a:gdLst>
                <a:gd name="T0" fmla="*/ 255 w 266"/>
                <a:gd name="T1" fmla="*/ 274 h 430"/>
                <a:gd name="T2" fmla="*/ 249 w 266"/>
                <a:gd name="T3" fmla="*/ 281 h 430"/>
                <a:gd name="T4" fmla="*/ 247 w 266"/>
                <a:gd name="T5" fmla="*/ 284 h 430"/>
                <a:gd name="T6" fmla="*/ 234 w 266"/>
                <a:gd name="T7" fmla="*/ 282 h 430"/>
                <a:gd name="T8" fmla="*/ 219 w 266"/>
                <a:gd name="T9" fmla="*/ 280 h 430"/>
                <a:gd name="T10" fmla="*/ 210 w 266"/>
                <a:gd name="T11" fmla="*/ 283 h 430"/>
                <a:gd name="T12" fmla="*/ 194 w 266"/>
                <a:gd name="T13" fmla="*/ 287 h 430"/>
                <a:gd name="T14" fmla="*/ 188 w 266"/>
                <a:gd name="T15" fmla="*/ 280 h 430"/>
                <a:gd name="T16" fmla="*/ 187 w 266"/>
                <a:gd name="T17" fmla="*/ 272 h 430"/>
                <a:gd name="T18" fmla="*/ 186 w 266"/>
                <a:gd name="T19" fmla="*/ 262 h 430"/>
                <a:gd name="T20" fmla="*/ 178 w 266"/>
                <a:gd name="T21" fmla="*/ 258 h 430"/>
                <a:gd name="T22" fmla="*/ 176 w 266"/>
                <a:gd name="T23" fmla="*/ 247 h 430"/>
                <a:gd name="T24" fmla="*/ 172 w 266"/>
                <a:gd name="T25" fmla="*/ 240 h 430"/>
                <a:gd name="T26" fmla="*/ 169 w 266"/>
                <a:gd name="T27" fmla="*/ 232 h 430"/>
                <a:gd name="T28" fmla="*/ 167 w 266"/>
                <a:gd name="T29" fmla="*/ 222 h 430"/>
                <a:gd name="T30" fmla="*/ 166 w 266"/>
                <a:gd name="T31" fmla="*/ 216 h 430"/>
                <a:gd name="T32" fmla="*/ 162 w 266"/>
                <a:gd name="T33" fmla="*/ 206 h 430"/>
                <a:gd name="T34" fmla="*/ 151 w 266"/>
                <a:gd name="T35" fmla="*/ 212 h 430"/>
                <a:gd name="T36" fmla="*/ 142 w 266"/>
                <a:gd name="T37" fmla="*/ 209 h 430"/>
                <a:gd name="T38" fmla="*/ 138 w 266"/>
                <a:gd name="T39" fmla="*/ 209 h 430"/>
                <a:gd name="T40" fmla="*/ 142 w 266"/>
                <a:gd name="T41" fmla="*/ 201 h 430"/>
                <a:gd name="T42" fmla="*/ 148 w 266"/>
                <a:gd name="T43" fmla="*/ 191 h 430"/>
                <a:gd name="T44" fmla="*/ 148 w 266"/>
                <a:gd name="T45" fmla="*/ 187 h 430"/>
                <a:gd name="T46" fmla="*/ 147 w 266"/>
                <a:gd name="T47" fmla="*/ 179 h 430"/>
                <a:gd name="T48" fmla="*/ 149 w 266"/>
                <a:gd name="T49" fmla="*/ 175 h 430"/>
                <a:gd name="T50" fmla="*/ 154 w 266"/>
                <a:gd name="T51" fmla="*/ 161 h 430"/>
                <a:gd name="T52" fmla="*/ 155 w 266"/>
                <a:gd name="T53" fmla="*/ 155 h 430"/>
                <a:gd name="T54" fmla="*/ 148 w 266"/>
                <a:gd name="T55" fmla="*/ 148 h 430"/>
                <a:gd name="T56" fmla="*/ 142 w 266"/>
                <a:gd name="T57" fmla="*/ 143 h 430"/>
                <a:gd name="T58" fmla="*/ 139 w 266"/>
                <a:gd name="T59" fmla="*/ 139 h 430"/>
                <a:gd name="T60" fmla="*/ 133 w 266"/>
                <a:gd name="T61" fmla="*/ 126 h 430"/>
                <a:gd name="T62" fmla="*/ 131 w 266"/>
                <a:gd name="T63" fmla="*/ 120 h 430"/>
                <a:gd name="T64" fmla="*/ 120 w 266"/>
                <a:gd name="T65" fmla="*/ 106 h 430"/>
                <a:gd name="T66" fmla="*/ 113 w 266"/>
                <a:gd name="T67" fmla="*/ 97 h 430"/>
                <a:gd name="T68" fmla="*/ 114 w 266"/>
                <a:gd name="T69" fmla="*/ 90 h 430"/>
                <a:gd name="T70" fmla="*/ 115 w 266"/>
                <a:gd name="T71" fmla="*/ 85 h 430"/>
                <a:gd name="T72" fmla="*/ 113 w 266"/>
                <a:gd name="T73" fmla="*/ 77 h 430"/>
                <a:gd name="T74" fmla="*/ 110 w 266"/>
                <a:gd name="T75" fmla="*/ 70 h 430"/>
                <a:gd name="T76" fmla="*/ 115 w 266"/>
                <a:gd name="T77" fmla="*/ 26 h 430"/>
                <a:gd name="T78" fmla="*/ 119 w 266"/>
                <a:gd name="T79" fmla="*/ 8 h 430"/>
                <a:gd name="T80" fmla="*/ 82 w 266"/>
                <a:gd name="T81" fmla="*/ 0 h 430"/>
                <a:gd name="T82" fmla="*/ 81 w 266"/>
                <a:gd name="T83" fmla="*/ 6 h 430"/>
                <a:gd name="T84" fmla="*/ 70 w 266"/>
                <a:gd name="T85" fmla="*/ 57 h 430"/>
                <a:gd name="T86" fmla="*/ 53 w 266"/>
                <a:gd name="T87" fmla="*/ 142 h 430"/>
                <a:gd name="T88" fmla="*/ 53 w 266"/>
                <a:gd name="T89" fmla="*/ 152 h 430"/>
                <a:gd name="T90" fmla="*/ 51 w 266"/>
                <a:gd name="T91" fmla="*/ 161 h 430"/>
                <a:gd name="T92" fmla="*/ 56 w 266"/>
                <a:gd name="T93" fmla="*/ 177 h 430"/>
                <a:gd name="T94" fmla="*/ 65 w 266"/>
                <a:gd name="T95" fmla="*/ 192 h 430"/>
                <a:gd name="T96" fmla="*/ 49 w 266"/>
                <a:gd name="T97" fmla="*/ 214 h 430"/>
                <a:gd name="T98" fmla="*/ 36 w 266"/>
                <a:gd name="T99" fmla="*/ 233 h 430"/>
                <a:gd name="T100" fmla="*/ 26 w 266"/>
                <a:gd name="T101" fmla="*/ 245 h 430"/>
                <a:gd name="T102" fmla="*/ 20 w 266"/>
                <a:gd name="T103" fmla="*/ 259 h 430"/>
                <a:gd name="T104" fmla="*/ 25 w 266"/>
                <a:gd name="T105" fmla="*/ 262 h 430"/>
                <a:gd name="T106" fmla="*/ 28 w 266"/>
                <a:gd name="T107" fmla="*/ 264 h 430"/>
                <a:gd name="T108" fmla="*/ 27 w 266"/>
                <a:gd name="T109" fmla="*/ 271 h 430"/>
                <a:gd name="T110" fmla="*/ 24 w 266"/>
                <a:gd name="T111" fmla="*/ 283 h 430"/>
                <a:gd name="T112" fmla="*/ 19 w 266"/>
                <a:gd name="T113" fmla="*/ 294 h 430"/>
                <a:gd name="T114" fmla="*/ 123 w 266"/>
                <a:gd name="T115" fmla="*/ 410 h 430"/>
                <a:gd name="T116" fmla="*/ 266 w 266"/>
                <a:gd name="T117" fmla="*/ 29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430">
                  <a:moveTo>
                    <a:pt x="266" y="290"/>
                  </a:moveTo>
                  <a:cubicBezTo>
                    <a:pt x="260" y="289"/>
                    <a:pt x="260" y="274"/>
                    <a:pt x="255" y="274"/>
                  </a:cubicBezTo>
                  <a:cubicBezTo>
                    <a:pt x="250" y="275"/>
                    <a:pt x="253" y="276"/>
                    <a:pt x="251" y="279"/>
                  </a:cubicBezTo>
                  <a:cubicBezTo>
                    <a:pt x="251" y="280"/>
                    <a:pt x="250" y="279"/>
                    <a:pt x="249" y="281"/>
                  </a:cubicBezTo>
                  <a:cubicBezTo>
                    <a:pt x="248" y="284"/>
                    <a:pt x="249" y="283"/>
                    <a:pt x="251" y="285"/>
                  </a:cubicBezTo>
                  <a:cubicBezTo>
                    <a:pt x="251" y="285"/>
                    <a:pt x="247" y="284"/>
                    <a:pt x="247" y="284"/>
                  </a:cubicBezTo>
                  <a:cubicBezTo>
                    <a:pt x="245" y="283"/>
                    <a:pt x="242" y="283"/>
                    <a:pt x="241" y="283"/>
                  </a:cubicBezTo>
                  <a:cubicBezTo>
                    <a:pt x="236" y="284"/>
                    <a:pt x="238" y="283"/>
                    <a:pt x="234" y="282"/>
                  </a:cubicBezTo>
                  <a:cubicBezTo>
                    <a:pt x="232" y="281"/>
                    <a:pt x="229" y="282"/>
                    <a:pt x="228" y="283"/>
                  </a:cubicBezTo>
                  <a:cubicBezTo>
                    <a:pt x="226" y="283"/>
                    <a:pt x="221" y="280"/>
                    <a:pt x="219" y="280"/>
                  </a:cubicBezTo>
                  <a:cubicBezTo>
                    <a:pt x="215" y="278"/>
                    <a:pt x="215" y="286"/>
                    <a:pt x="212" y="285"/>
                  </a:cubicBezTo>
                  <a:cubicBezTo>
                    <a:pt x="212" y="285"/>
                    <a:pt x="210" y="283"/>
                    <a:pt x="210" y="283"/>
                  </a:cubicBezTo>
                  <a:cubicBezTo>
                    <a:pt x="208" y="281"/>
                    <a:pt x="201" y="280"/>
                    <a:pt x="198" y="281"/>
                  </a:cubicBezTo>
                  <a:cubicBezTo>
                    <a:pt x="194" y="283"/>
                    <a:pt x="195" y="287"/>
                    <a:pt x="194" y="287"/>
                  </a:cubicBezTo>
                  <a:cubicBezTo>
                    <a:pt x="193" y="285"/>
                    <a:pt x="193" y="285"/>
                    <a:pt x="193" y="285"/>
                  </a:cubicBezTo>
                  <a:cubicBezTo>
                    <a:pt x="192" y="283"/>
                    <a:pt x="189" y="282"/>
                    <a:pt x="188" y="280"/>
                  </a:cubicBezTo>
                  <a:cubicBezTo>
                    <a:pt x="188" y="279"/>
                    <a:pt x="189" y="277"/>
                    <a:pt x="189" y="277"/>
                  </a:cubicBezTo>
                  <a:cubicBezTo>
                    <a:pt x="188" y="275"/>
                    <a:pt x="187" y="274"/>
                    <a:pt x="187" y="272"/>
                  </a:cubicBezTo>
                  <a:cubicBezTo>
                    <a:pt x="186" y="271"/>
                    <a:pt x="188" y="271"/>
                    <a:pt x="188" y="270"/>
                  </a:cubicBezTo>
                  <a:cubicBezTo>
                    <a:pt x="188" y="268"/>
                    <a:pt x="187" y="264"/>
                    <a:pt x="186" y="262"/>
                  </a:cubicBezTo>
                  <a:cubicBezTo>
                    <a:pt x="183" y="256"/>
                    <a:pt x="179" y="261"/>
                    <a:pt x="178" y="260"/>
                  </a:cubicBezTo>
                  <a:cubicBezTo>
                    <a:pt x="178" y="260"/>
                    <a:pt x="178" y="258"/>
                    <a:pt x="178" y="258"/>
                  </a:cubicBezTo>
                  <a:cubicBezTo>
                    <a:pt x="177" y="256"/>
                    <a:pt x="172" y="254"/>
                    <a:pt x="173" y="251"/>
                  </a:cubicBezTo>
                  <a:cubicBezTo>
                    <a:pt x="174" y="250"/>
                    <a:pt x="176" y="249"/>
                    <a:pt x="176" y="247"/>
                  </a:cubicBezTo>
                  <a:cubicBezTo>
                    <a:pt x="176" y="246"/>
                    <a:pt x="175" y="242"/>
                    <a:pt x="174" y="241"/>
                  </a:cubicBezTo>
                  <a:cubicBezTo>
                    <a:pt x="174" y="241"/>
                    <a:pt x="172" y="240"/>
                    <a:pt x="172" y="240"/>
                  </a:cubicBezTo>
                  <a:cubicBezTo>
                    <a:pt x="171" y="239"/>
                    <a:pt x="172" y="236"/>
                    <a:pt x="171" y="235"/>
                  </a:cubicBezTo>
                  <a:cubicBezTo>
                    <a:pt x="171" y="235"/>
                    <a:pt x="169" y="232"/>
                    <a:pt x="169" y="232"/>
                  </a:cubicBezTo>
                  <a:cubicBezTo>
                    <a:pt x="168" y="230"/>
                    <a:pt x="169" y="227"/>
                    <a:pt x="168" y="225"/>
                  </a:cubicBezTo>
                  <a:cubicBezTo>
                    <a:pt x="168" y="224"/>
                    <a:pt x="167" y="223"/>
                    <a:pt x="167" y="222"/>
                  </a:cubicBezTo>
                  <a:cubicBezTo>
                    <a:pt x="166" y="221"/>
                    <a:pt x="169" y="219"/>
                    <a:pt x="168" y="218"/>
                  </a:cubicBezTo>
                  <a:cubicBezTo>
                    <a:pt x="168" y="218"/>
                    <a:pt x="166" y="216"/>
                    <a:pt x="166" y="216"/>
                  </a:cubicBezTo>
                  <a:cubicBezTo>
                    <a:pt x="166" y="214"/>
                    <a:pt x="169" y="214"/>
                    <a:pt x="167" y="212"/>
                  </a:cubicBezTo>
                  <a:cubicBezTo>
                    <a:pt x="166" y="211"/>
                    <a:pt x="163" y="206"/>
                    <a:pt x="162" y="206"/>
                  </a:cubicBezTo>
                  <a:cubicBezTo>
                    <a:pt x="160" y="205"/>
                    <a:pt x="158" y="211"/>
                    <a:pt x="155" y="212"/>
                  </a:cubicBezTo>
                  <a:cubicBezTo>
                    <a:pt x="154" y="212"/>
                    <a:pt x="152" y="211"/>
                    <a:pt x="151" y="212"/>
                  </a:cubicBezTo>
                  <a:cubicBezTo>
                    <a:pt x="149" y="213"/>
                    <a:pt x="149" y="216"/>
                    <a:pt x="146" y="215"/>
                  </a:cubicBezTo>
                  <a:cubicBezTo>
                    <a:pt x="143" y="214"/>
                    <a:pt x="144" y="210"/>
                    <a:pt x="142" y="209"/>
                  </a:cubicBezTo>
                  <a:cubicBezTo>
                    <a:pt x="141" y="209"/>
                    <a:pt x="140" y="209"/>
                    <a:pt x="139" y="209"/>
                  </a:cubicBezTo>
                  <a:cubicBezTo>
                    <a:pt x="139" y="209"/>
                    <a:pt x="138" y="209"/>
                    <a:pt x="138" y="209"/>
                  </a:cubicBezTo>
                  <a:cubicBezTo>
                    <a:pt x="138" y="207"/>
                    <a:pt x="138" y="206"/>
                    <a:pt x="138" y="205"/>
                  </a:cubicBezTo>
                  <a:cubicBezTo>
                    <a:pt x="139" y="203"/>
                    <a:pt x="142" y="203"/>
                    <a:pt x="142" y="201"/>
                  </a:cubicBezTo>
                  <a:cubicBezTo>
                    <a:pt x="142" y="199"/>
                    <a:pt x="140" y="198"/>
                    <a:pt x="140" y="197"/>
                  </a:cubicBezTo>
                  <a:cubicBezTo>
                    <a:pt x="140" y="192"/>
                    <a:pt x="147" y="196"/>
                    <a:pt x="148" y="191"/>
                  </a:cubicBezTo>
                  <a:cubicBezTo>
                    <a:pt x="148" y="191"/>
                    <a:pt x="147" y="190"/>
                    <a:pt x="147" y="189"/>
                  </a:cubicBezTo>
                  <a:cubicBezTo>
                    <a:pt x="148" y="187"/>
                    <a:pt x="148" y="187"/>
                    <a:pt x="148" y="187"/>
                  </a:cubicBezTo>
                  <a:cubicBezTo>
                    <a:pt x="147" y="185"/>
                    <a:pt x="145" y="186"/>
                    <a:pt x="145" y="182"/>
                  </a:cubicBezTo>
                  <a:cubicBezTo>
                    <a:pt x="145" y="181"/>
                    <a:pt x="147" y="180"/>
                    <a:pt x="147" y="179"/>
                  </a:cubicBezTo>
                  <a:cubicBezTo>
                    <a:pt x="147" y="178"/>
                    <a:pt x="146" y="176"/>
                    <a:pt x="146" y="176"/>
                  </a:cubicBezTo>
                  <a:cubicBezTo>
                    <a:pt x="146" y="175"/>
                    <a:pt x="148" y="176"/>
                    <a:pt x="149" y="175"/>
                  </a:cubicBezTo>
                  <a:cubicBezTo>
                    <a:pt x="149" y="174"/>
                    <a:pt x="148" y="171"/>
                    <a:pt x="149" y="170"/>
                  </a:cubicBezTo>
                  <a:cubicBezTo>
                    <a:pt x="150" y="167"/>
                    <a:pt x="153" y="164"/>
                    <a:pt x="154" y="161"/>
                  </a:cubicBezTo>
                  <a:cubicBezTo>
                    <a:pt x="154" y="161"/>
                    <a:pt x="153" y="158"/>
                    <a:pt x="153" y="158"/>
                  </a:cubicBezTo>
                  <a:cubicBezTo>
                    <a:pt x="154" y="156"/>
                    <a:pt x="155" y="158"/>
                    <a:pt x="155" y="155"/>
                  </a:cubicBezTo>
                  <a:cubicBezTo>
                    <a:pt x="155" y="155"/>
                    <a:pt x="158" y="150"/>
                    <a:pt x="158" y="149"/>
                  </a:cubicBezTo>
                  <a:cubicBezTo>
                    <a:pt x="156" y="147"/>
                    <a:pt x="151" y="149"/>
                    <a:pt x="148" y="148"/>
                  </a:cubicBezTo>
                  <a:cubicBezTo>
                    <a:pt x="144" y="147"/>
                    <a:pt x="149" y="143"/>
                    <a:pt x="145" y="142"/>
                  </a:cubicBezTo>
                  <a:cubicBezTo>
                    <a:pt x="145" y="142"/>
                    <a:pt x="142" y="143"/>
                    <a:pt x="142" y="143"/>
                  </a:cubicBezTo>
                  <a:cubicBezTo>
                    <a:pt x="140" y="143"/>
                    <a:pt x="142" y="140"/>
                    <a:pt x="142" y="140"/>
                  </a:cubicBezTo>
                  <a:cubicBezTo>
                    <a:pt x="141" y="139"/>
                    <a:pt x="140" y="140"/>
                    <a:pt x="139" y="139"/>
                  </a:cubicBezTo>
                  <a:cubicBezTo>
                    <a:pt x="136" y="137"/>
                    <a:pt x="138" y="134"/>
                    <a:pt x="138" y="131"/>
                  </a:cubicBezTo>
                  <a:cubicBezTo>
                    <a:pt x="137" y="128"/>
                    <a:pt x="134" y="127"/>
                    <a:pt x="133" y="126"/>
                  </a:cubicBezTo>
                  <a:cubicBezTo>
                    <a:pt x="133" y="126"/>
                    <a:pt x="133" y="124"/>
                    <a:pt x="133" y="124"/>
                  </a:cubicBezTo>
                  <a:cubicBezTo>
                    <a:pt x="133" y="122"/>
                    <a:pt x="131" y="121"/>
                    <a:pt x="131" y="120"/>
                  </a:cubicBezTo>
                  <a:cubicBezTo>
                    <a:pt x="129" y="117"/>
                    <a:pt x="128" y="113"/>
                    <a:pt x="126" y="110"/>
                  </a:cubicBezTo>
                  <a:cubicBezTo>
                    <a:pt x="125" y="108"/>
                    <a:pt x="121" y="107"/>
                    <a:pt x="120" y="106"/>
                  </a:cubicBezTo>
                  <a:cubicBezTo>
                    <a:pt x="119" y="104"/>
                    <a:pt x="119" y="102"/>
                    <a:pt x="118" y="101"/>
                  </a:cubicBezTo>
                  <a:cubicBezTo>
                    <a:pt x="117" y="99"/>
                    <a:pt x="113" y="98"/>
                    <a:pt x="113" y="97"/>
                  </a:cubicBezTo>
                  <a:cubicBezTo>
                    <a:pt x="112" y="94"/>
                    <a:pt x="117" y="96"/>
                    <a:pt x="117" y="95"/>
                  </a:cubicBezTo>
                  <a:cubicBezTo>
                    <a:pt x="117" y="94"/>
                    <a:pt x="114" y="90"/>
                    <a:pt x="114" y="90"/>
                  </a:cubicBezTo>
                  <a:cubicBezTo>
                    <a:pt x="114" y="89"/>
                    <a:pt x="117" y="88"/>
                    <a:pt x="117" y="87"/>
                  </a:cubicBezTo>
                  <a:cubicBezTo>
                    <a:pt x="117" y="86"/>
                    <a:pt x="116" y="86"/>
                    <a:pt x="115" y="85"/>
                  </a:cubicBezTo>
                  <a:cubicBezTo>
                    <a:pt x="116" y="82"/>
                    <a:pt x="116" y="82"/>
                    <a:pt x="116" y="82"/>
                  </a:cubicBezTo>
                  <a:cubicBezTo>
                    <a:pt x="116" y="80"/>
                    <a:pt x="113" y="79"/>
                    <a:pt x="113" y="77"/>
                  </a:cubicBezTo>
                  <a:cubicBezTo>
                    <a:pt x="112" y="76"/>
                    <a:pt x="113" y="74"/>
                    <a:pt x="113" y="73"/>
                  </a:cubicBezTo>
                  <a:cubicBezTo>
                    <a:pt x="112" y="72"/>
                    <a:pt x="110" y="71"/>
                    <a:pt x="110" y="70"/>
                  </a:cubicBezTo>
                  <a:cubicBezTo>
                    <a:pt x="109" y="69"/>
                    <a:pt x="107" y="64"/>
                    <a:pt x="107" y="63"/>
                  </a:cubicBezTo>
                  <a:cubicBezTo>
                    <a:pt x="106" y="58"/>
                    <a:pt x="113" y="32"/>
                    <a:pt x="115" y="26"/>
                  </a:cubicBezTo>
                  <a:cubicBezTo>
                    <a:pt x="116" y="22"/>
                    <a:pt x="116" y="18"/>
                    <a:pt x="117" y="14"/>
                  </a:cubicBezTo>
                  <a:cubicBezTo>
                    <a:pt x="118" y="12"/>
                    <a:pt x="119" y="8"/>
                    <a:pt x="119" y="8"/>
                  </a:cubicBezTo>
                  <a:cubicBezTo>
                    <a:pt x="119" y="8"/>
                    <a:pt x="119" y="8"/>
                    <a:pt x="119" y="8"/>
                  </a:cubicBezTo>
                  <a:cubicBezTo>
                    <a:pt x="107" y="5"/>
                    <a:pt x="94" y="3"/>
                    <a:pt x="82" y="0"/>
                  </a:cubicBezTo>
                  <a:cubicBezTo>
                    <a:pt x="82" y="0"/>
                    <a:pt x="82" y="0"/>
                    <a:pt x="82" y="0"/>
                  </a:cubicBezTo>
                  <a:cubicBezTo>
                    <a:pt x="82" y="0"/>
                    <a:pt x="81" y="4"/>
                    <a:pt x="81" y="6"/>
                  </a:cubicBezTo>
                  <a:cubicBezTo>
                    <a:pt x="80" y="11"/>
                    <a:pt x="79" y="15"/>
                    <a:pt x="78" y="19"/>
                  </a:cubicBezTo>
                  <a:cubicBezTo>
                    <a:pt x="76" y="32"/>
                    <a:pt x="73" y="44"/>
                    <a:pt x="70" y="57"/>
                  </a:cubicBezTo>
                  <a:cubicBezTo>
                    <a:pt x="65" y="79"/>
                    <a:pt x="61" y="101"/>
                    <a:pt x="56" y="123"/>
                  </a:cubicBezTo>
                  <a:cubicBezTo>
                    <a:pt x="55" y="129"/>
                    <a:pt x="54" y="136"/>
                    <a:pt x="53" y="142"/>
                  </a:cubicBezTo>
                  <a:cubicBezTo>
                    <a:pt x="52" y="143"/>
                    <a:pt x="51" y="144"/>
                    <a:pt x="50" y="145"/>
                  </a:cubicBezTo>
                  <a:cubicBezTo>
                    <a:pt x="50" y="147"/>
                    <a:pt x="53" y="149"/>
                    <a:pt x="53" y="152"/>
                  </a:cubicBezTo>
                  <a:cubicBezTo>
                    <a:pt x="53" y="153"/>
                    <a:pt x="53" y="156"/>
                    <a:pt x="53" y="157"/>
                  </a:cubicBezTo>
                  <a:cubicBezTo>
                    <a:pt x="53" y="158"/>
                    <a:pt x="51" y="159"/>
                    <a:pt x="51" y="161"/>
                  </a:cubicBezTo>
                  <a:cubicBezTo>
                    <a:pt x="50" y="162"/>
                    <a:pt x="52" y="165"/>
                    <a:pt x="53" y="167"/>
                  </a:cubicBezTo>
                  <a:cubicBezTo>
                    <a:pt x="53" y="167"/>
                    <a:pt x="53" y="175"/>
                    <a:pt x="56" y="177"/>
                  </a:cubicBezTo>
                  <a:cubicBezTo>
                    <a:pt x="56" y="177"/>
                    <a:pt x="58" y="177"/>
                    <a:pt x="58" y="177"/>
                  </a:cubicBezTo>
                  <a:cubicBezTo>
                    <a:pt x="61" y="180"/>
                    <a:pt x="66" y="188"/>
                    <a:pt x="65" y="192"/>
                  </a:cubicBezTo>
                  <a:cubicBezTo>
                    <a:pt x="63" y="197"/>
                    <a:pt x="56" y="201"/>
                    <a:pt x="54" y="205"/>
                  </a:cubicBezTo>
                  <a:cubicBezTo>
                    <a:pt x="52" y="207"/>
                    <a:pt x="51" y="211"/>
                    <a:pt x="49" y="214"/>
                  </a:cubicBezTo>
                  <a:cubicBezTo>
                    <a:pt x="48" y="216"/>
                    <a:pt x="44" y="218"/>
                    <a:pt x="43" y="221"/>
                  </a:cubicBezTo>
                  <a:cubicBezTo>
                    <a:pt x="41" y="225"/>
                    <a:pt x="41" y="230"/>
                    <a:pt x="36" y="233"/>
                  </a:cubicBezTo>
                  <a:cubicBezTo>
                    <a:pt x="35" y="234"/>
                    <a:pt x="33" y="234"/>
                    <a:pt x="32" y="234"/>
                  </a:cubicBezTo>
                  <a:cubicBezTo>
                    <a:pt x="29" y="237"/>
                    <a:pt x="28" y="242"/>
                    <a:pt x="26" y="245"/>
                  </a:cubicBezTo>
                  <a:cubicBezTo>
                    <a:pt x="25" y="246"/>
                    <a:pt x="22" y="246"/>
                    <a:pt x="22" y="248"/>
                  </a:cubicBezTo>
                  <a:cubicBezTo>
                    <a:pt x="21" y="249"/>
                    <a:pt x="20" y="258"/>
                    <a:pt x="20" y="259"/>
                  </a:cubicBezTo>
                  <a:cubicBezTo>
                    <a:pt x="21" y="262"/>
                    <a:pt x="22" y="259"/>
                    <a:pt x="24" y="260"/>
                  </a:cubicBezTo>
                  <a:cubicBezTo>
                    <a:pt x="27" y="260"/>
                    <a:pt x="23" y="261"/>
                    <a:pt x="25" y="262"/>
                  </a:cubicBezTo>
                  <a:cubicBezTo>
                    <a:pt x="26" y="262"/>
                    <a:pt x="27" y="261"/>
                    <a:pt x="28" y="262"/>
                  </a:cubicBezTo>
                  <a:cubicBezTo>
                    <a:pt x="29" y="262"/>
                    <a:pt x="28" y="264"/>
                    <a:pt x="28" y="264"/>
                  </a:cubicBezTo>
                  <a:cubicBezTo>
                    <a:pt x="29" y="266"/>
                    <a:pt x="31" y="267"/>
                    <a:pt x="31" y="268"/>
                  </a:cubicBezTo>
                  <a:cubicBezTo>
                    <a:pt x="31" y="271"/>
                    <a:pt x="28" y="270"/>
                    <a:pt x="27" y="271"/>
                  </a:cubicBezTo>
                  <a:cubicBezTo>
                    <a:pt x="27" y="271"/>
                    <a:pt x="27" y="275"/>
                    <a:pt x="27" y="277"/>
                  </a:cubicBezTo>
                  <a:cubicBezTo>
                    <a:pt x="26" y="279"/>
                    <a:pt x="25" y="281"/>
                    <a:pt x="24" y="283"/>
                  </a:cubicBezTo>
                  <a:cubicBezTo>
                    <a:pt x="23" y="284"/>
                    <a:pt x="22" y="285"/>
                    <a:pt x="21" y="286"/>
                  </a:cubicBezTo>
                  <a:cubicBezTo>
                    <a:pt x="20" y="288"/>
                    <a:pt x="20" y="292"/>
                    <a:pt x="19" y="294"/>
                  </a:cubicBezTo>
                  <a:cubicBezTo>
                    <a:pt x="13" y="325"/>
                    <a:pt x="6" y="355"/>
                    <a:pt x="0" y="386"/>
                  </a:cubicBezTo>
                  <a:cubicBezTo>
                    <a:pt x="41" y="395"/>
                    <a:pt x="82" y="403"/>
                    <a:pt x="123" y="410"/>
                  </a:cubicBezTo>
                  <a:cubicBezTo>
                    <a:pt x="164" y="417"/>
                    <a:pt x="205" y="424"/>
                    <a:pt x="247" y="430"/>
                  </a:cubicBezTo>
                  <a:cubicBezTo>
                    <a:pt x="253" y="383"/>
                    <a:pt x="260" y="337"/>
                    <a:pt x="266" y="290"/>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29"/>
            <p:cNvSpPr>
              <a:spLocks noEditPoints="1"/>
            </p:cNvSpPr>
            <p:nvPr/>
          </p:nvSpPr>
          <p:spPr bwMode="auto">
            <a:xfrm>
              <a:off x="3344835" y="4164010"/>
              <a:ext cx="1909763" cy="1738313"/>
            </a:xfrm>
            <a:custGeom>
              <a:avLst/>
              <a:gdLst>
                <a:gd name="T0" fmla="*/ 641 w 648"/>
                <a:gd name="T1" fmla="*/ 318 h 588"/>
                <a:gd name="T2" fmla="*/ 636 w 648"/>
                <a:gd name="T3" fmla="*/ 352 h 588"/>
                <a:gd name="T4" fmla="*/ 591 w 648"/>
                <a:gd name="T5" fmla="*/ 389 h 588"/>
                <a:gd name="T6" fmla="*/ 598 w 648"/>
                <a:gd name="T7" fmla="*/ 377 h 588"/>
                <a:gd name="T8" fmla="*/ 591 w 648"/>
                <a:gd name="T9" fmla="*/ 366 h 588"/>
                <a:gd name="T10" fmla="*/ 580 w 648"/>
                <a:gd name="T11" fmla="*/ 377 h 588"/>
                <a:gd name="T12" fmla="*/ 588 w 648"/>
                <a:gd name="T13" fmla="*/ 389 h 588"/>
                <a:gd name="T14" fmla="*/ 572 w 648"/>
                <a:gd name="T15" fmla="*/ 399 h 588"/>
                <a:gd name="T16" fmla="*/ 542 w 648"/>
                <a:gd name="T17" fmla="*/ 429 h 588"/>
                <a:gd name="T18" fmla="*/ 523 w 648"/>
                <a:gd name="T19" fmla="*/ 434 h 588"/>
                <a:gd name="T20" fmla="*/ 511 w 648"/>
                <a:gd name="T21" fmla="*/ 429 h 588"/>
                <a:gd name="T22" fmla="*/ 506 w 648"/>
                <a:gd name="T23" fmla="*/ 435 h 588"/>
                <a:gd name="T24" fmla="*/ 506 w 648"/>
                <a:gd name="T25" fmla="*/ 439 h 588"/>
                <a:gd name="T26" fmla="*/ 493 w 648"/>
                <a:gd name="T27" fmla="*/ 445 h 588"/>
                <a:gd name="T28" fmla="*/ 492 w 648"/>
                <a:gd name="T29" fmla="*/ 456 h 588"/>
                <a:gd name="T30" fmla="*/ 480 w 648"/>
                <a:gd name="T31" fmla="*/ 458 h 588"/>
                <a:gd name="T32" fmla="*/ 480 w 648"/>
                <a:gd name="T33" fmla="*/ 466 h 588"/>
                <a:gd name="T34" fmla="*/ 458 w 648"/>
                <a:gd name="T35" fmla="*/ 477 h 588"/>
                <a:gd name="T36" fmla="*/ 469 w 648"/>
                <a:gd name="T37" fmla="*/ 486 h 588"/>
                <a:gd name="T38" fmla="*/ 457 w 648"/>
                <a:gd name="T39" fmla="*/ 506 h 588"/>
                <a:gd name="T40" fmla="*/ 443 w 648"/>
                <a:gd name="T41" fmla="*/ 501 h 588"/>
                <a:gd name="T42" fmla="*/ 445 w 648"/>
                <a:gd name="T43" fmla="*/ 509 h 588"/>
                <a:gd name="T44" fmla="*/ 459 w 648"/>
                <a:gd name="T45" fmla="*/ 523 h 588"/>
                <a:gd name="T46" fmla="*/ 458 w 648"/>
                <a:gd name="T47" fmla="*/ 535 h 588"/>
                <a:gd name="T48" fmla="*/ 465 w 648"/>
                <a:gd name="T49" fmla="*/ 559 h 588"/>
                <a:gd name="T50" fmla="*/ 472 w 648"/>
                <a:gd name="T51" fmla="*/ 574 h 588"/>
                <a:gd name="T52" fmla="*/ 429 w 648"/>
                <a:gd name="T53" fmla="*/ 577 h 588"/>
                <a:gd name="T54" fmla="*/ 374 w 648"/>
                <a:gd name="T55" fmla="*/ 558 h 588"/>
                <a:gd name="T56" fmla="*/ 354 w 648"/>
                <a:gd name="T57" fmla="*/ 523 h 588"/>
                <a:gd name="T58" fmla="*/ 332 w 648"/>
                <a:gd name="T59" fmla="*/ 477 h 588"/>
                <a:gd name="T60" fmla="*/ 309 w 648"/>
                <a:gd name="T61" fmla="*/ 444 h 588"/>
                <a:gd name="T62" fmla="*/ 275 w 648"/>
                <a:gd name="T63" fmla="*/ 396 h 588"/>
                <a:gd name="T64" fmla="*/ 254 w 648"/>
                <a:gd name="T65" fmla="*/ 375 h 588"/>
                <a:gd name="T66" fmla="*/ 210 w 648"/>
                <a:gd name="T67" fmla="*/ 368 h 588"/>
                <a:gd name="T68" fmla="*/ 178 w 648"/>
                <a:gd name="T69" fmla="*/ 404 h 588"/>
                <a:gd name="T70" fmla="*/ 101 w 648"/>
                <a:gd name="T71" fmla="*/ 379 h 588"/>
                <a:gd name="T72" fmla="*/ 61 w 648"/>
                <a:gd name="T73" fmla="*/ 307 h 588"/>
                <a:gd name="T74" fmla="*/ 9 w 648"/>
                <a:gd name="T75" fmla="*/ 240 h 588"/>
                <a:gd name="T76" fmla="*/ 187 w 648"/>
                <a:gd name="T77" fmla="*/ 14 h 588"/>
                <a:gd name="T78" fmla="*/ 326 w 648"/>
                <a:gd name="T79" fmla="*/ 3 h 588"/>
                <a:gd name="T80" fmla="*/ 326 w 648"/>
                <a:gd name="T81" fmla="*/ 108 h 588"/>
                <a:gd name="T82" fmla="*/ 357 w 648"/>
                <a:gd name="T83" fmla="*/ 116 h 588"/>
                <a:gd name="T84" fmla="*/ 393 w 648"/>
                <a:gd name="T85" fmla="*/ 133 h 588"/>
                <a:gd name="T86" fmla="*/ 424 w 648"/>
                <a:gd name="T87" fmla="*/ 147 h 588"/>
                <a:gd name="T88" fmla="*/ 449 w 648"/>
                <a:gd name="T89" fmla="*/ 150 h 588"/>
                <a:gd name="T90" fmla="*/ 467 w 648"/>
                <a:gd name="T91" fmla="*/ 150 h 588"/>
                <a:gd name="T92" fmla="*/ 488 w 648"/>
                <a:gd name="T93" fmla="*/ 143 h 588"/>
                <a:gd name="T94" fmla="*/ 502 w 648"/>
                <a:gd name="T95" fmla="*/ 155 h 588"/>
                <a:gd name="T96" fmla="*/ 527 w 648"/>
                <a:gd name="T97" fmla="*/ 145 h 588"/>
                <a:gd name="T98" fmla="*/ 551 w 648"/>
                <a:gd name="T99" fmla="*/ 141 h 588"/>
                <a:gd name="T100" fmla="*/ 563 w 648"/>
                <a:gd name="T101" fmla="*/ 142 h 588"/>
                <a:gd name="T102" fmla="*/ 584 w 648"/>
                <a:gd name="T103" fmla="*/ 152 h 588"/>
                <a:gd name="T104" fmla="*/ 598 w 648"/>
                <a:gd name="T105" fmla="*/ 158 h 588"/>
                <a:gd name="T106" fmla="*/ 625 w 648"/>
                <a:gd name="T107" fmla="*/ 248 h 588"/>
                <a:gd name="T108" fmla="*/ 640 w 648"/>
                <a:gd name="T109" fmla="*/ 275 h 588"/>
                <a:gd name="T110" fmla="*/ 648 w 648"/>
                <a:gd name="T111" fmla="*/ 293 h 588"/>
                <a:gd name="T112" fmla="*/ 511 w 648"/>
                <a:gd name="T113" fmla="*/ 448 h 588"/>
                <a:gd name="T114" fmla="*/ 482 w 648"/>
                <a:gd name="T115" fmla="*/ 475 h 588"/>
                <a:gd name="T116" fmla="*/ 468 w 648"/>
                <a:gd name="T117" fmla="*/ 498 h 588"/>
                <a:gd name="T118" fmla="*/ 475 w 648"/>
                <a:gd name="T119" fmla="*/ 569 h 588"/>
                <a:gd name="T120" fmla="*/ 581 w 648"/>
                <a:gd name="T121" fmla="*/ 39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8" h="588">
                  <a:moveTo>
                    <a:pt x="645" y="294"/>
                  </a:moveTo>
                  <a:cubicBezTo>
                    <a:pt x="644" y="297"/>
                    <a:pt x="647" y="297"/>
                    <a:pt x="647" y="298"/>
                  </a:cubicBezTo>
                  <a:cubicBezTo>
                    <a:pt x="647" y="298"/>
                    <a:pt x="646" y="301"/>
                    <a:pt x="646" y="301"/>
                  </a:cubicBezTo>
                  <a:cubicBezTo>
                    <a:pt x="645" y="304"/>
                    <a:pt x="646" y="308"/>
                    <a:pt x="644" y="312"/>
                  </a:cubicBezTo>
                  <a:cubicBezTo>
                    <a:pt x="644" y="313"/>
                    <a:pt x="642" y="314"/>
                    <a:pt x="641" y="315"/>
                  </a:cubicBezTo>
                  <a:cubicBezTo>
                    <a:pt x="641" y="315"/>
                    <a:pt x="641" y="318"/>
                    <a:pt x="641" y="318"/>
                  </a:cubicBezTo>
                  <a:cubicBezTo>
                    <a:pt x="641" y="319"/>
                    <a:pt x="639" y="319"/>
                    <a:pt x="639" y="320"/>
                  </a:cubicBezTo>
                  <a:cubicBezTo>
                    <a:pt x="639" y="322"/>
                    <a:pt x="641" y="324"/>
                    <a:pt x="641" y="326"/>
                  </a:cubicBezTo>
                  <a:cubicBezTo>
                    <a:pt x="641" y="328"/>
                    <a:pt x="638" y="328"/>
                    <a:pt x="639" y="331"/>
                  </a:cubicBezTo>
                  <a:cubicBezTo>
                    <a:pt x="642" y="340"/>
                    <a:pt x="644" y="343"/>
                    <a:pt x="639" y="352"/>
                  </a:cubicBezTo>
                  <a:cubicBezTo>
                    <a:pt x="639" y="352"/>
                    <a:pt x="639" y="352"/>
                    <a:pt x="639" y="352"/>
                  </a:cubicBezTo>
                  <a:cubicBezTo>
                    <a:pt x="638" y="351"/>
                    <a:pt x="637" y="351"/>
                    <a:pt x="636" y="352"/>
                  </a:cubicBezTo>
                  <a:cubicBezTo>
                    <a:pt x="634" y="353"/>
                    <a:pt x="630" y="360"/>
                    <a:pt x="631" y="362"/>
                  </a:cubicBezTo>
                  <a:cubicBezTo>
                    <a:pt x="632" y="363"/>
                    <a:pt x="638" y="367"/>
                    <a:pt x="635" y="368"/>
                  </a:cubicBezTo>
                  <a:cubicBezTo>
                    <a:pt x="634" y="370"/>
                    <a:pt x="629" y="368"/>
                    <a:pt x="627" y="369"/>
                  </a:cubicBezTo>
                  <a:cubicBezTo>
                    <a:pt x="620" y="371"/>
                    <a:pt x="614" y="376"/>
                    <a:pt x="608" y="379"/>
                  </a:cubicBezTo>
                  <a:cubicBezTo>
                    <a:pt x="604" y="380"/>
                    <a:pt x="601" y="382"/>
                    <a:pt x="597" y="384"/>
                  </a:cubicBezTo>
                  <a:cubicBezTo>
                    <a:pt x="597" y="384"/>
                    <a:pt x="592" y="390"/>
                    <a:pt x="591" y="389"/>
                  </a:cubicBezTo>
                  <a:cubicBezTo>
                    <a:pt x="589" y="387"/>
                    <a:pt x="593" y="386"/>
                    <a:pt x="594" y="385"/>
                  </a:cubicBezTo>
                  <a:cubicBezTo>
                    <a:pt x="596" y="383"/>
                    <a:pt x="599" y="380"/>
                    <a:pt x="601" y="379"/>
                  </a:cubicBezTo>
                  <a:cubicBezTo>
                    <a:pt x="603" y="378"/>
                    <a:pt x="604" y="381"/>
                    <a:pt x="605" y="378"/>
                  </a:cubicBezTo>
                  <a:cubicBezTo>
                    <a:pt x="605" y="378"/>
                    <a:pt x="606" y="377"/>
                    <a:pt x="605" y="377"/>
                  </a:cubicBezTo>
                  <a:cubicBezTo>
                    <a:pt x="605" y="377"/>
                    <a:pt x="605" y="377"/>
                    <a:pt x="605" y="377"/>
                  </a:cubicBezTo>
                  <a:cubicBezTo>
                    <a:pt x="603" y="378"/>
                    <a:pt x="600" y="377"/>
                    <a:pt x="598" y="377"/>
                  </a:cubicBezTo>
                  <a:cubicBezTo>
                    <a:pt x="596" y="378"/>
                    <a:pt x="592" y="380"/>
                    <a:pt x="590" y="380"/>
                  </a:cubicBezTo>
                  <a:cubicBezTo>
                    <a:pt x="590" y="380"/>
                    <a:pt x="589" y="379"/>
                    <a:pt x="589" y="379"/>
                  </a:cubicBezTo>
                  <a:cubicBezTo>
                    <a:pt x="589" y="379"/>
                    <a:pt x="590" y="379"/>
                    <a:pt x="590" y="379"/>
                  </a:cubicBezTo>
                  <a:cubicBezTo>
                    <a:pt x="591" y="379"/>
                    <a:pt x="591" y="379"/>
                    <a:pt x="591" y="379"/>
                  </a:cubicBezTo>
                  <a:cubicBezTo>
                    <a:pt x="593" y="377"/>
                    <a:pt x="595" y="368"/>
                    <a:pt x="592" y="367"/>
                  </a:cubicBezTo>
                  <a:cubicBezTo>
                    <a:pt x="592" y="367"/>
                    <a:pt x="592" y="366"/>
                    <a:pt x="591" y="366"/>
                  </a:cubicBezTo>
                  <a:cubicBezTo>
                    <a:pt x="586" y="365"/>
                    <a:pt x="587" y="371"/>
                    <a:pt x="584" y="373"/>
                  </a:cubicBezTo>
                  <a:cubicBezTo>
                    <a:pt x="582" y="374"/>
                    <a:pt x="580" y="369"/>
                    <a:pt x="577" y="371"/>
                  </a:cubicBezTo>
                  <a:cubicBezTo>
                    <a:pt x="576" y="371"/>
                    <a:pt x="576" y="371"/>
                    <a:pt x="576" y="372"/>
                  </a:cubicBezTo>
                  <a:cubicBezTo>
                    <a:pt x="577" y="372"/>
                    <a:pt x="579" y="371"/>
                    <a:pt x="579" y="372"/>
                  </a:cubicBezTo>
                  <a:cubicBezTo>
                    <a:pt x="579" y="375"/>
                    <a:pt x="576" y="374"/>
                    <a:pt x="579" y="376"/>
                  </a:cubicBezTo>
                  <a:cubicBezTo>
                    <a:pt x="579" y="376"/>
                    <a:pt x="580" y="376"/>
                    <a:pt x="580" y="377"/>
                  </a:cubicBezTo>
                  <a:cubicBezTo>
                    <a:pt x="580" y="378"/>
                    <a:pt x="578" y="379"/>
                    <a:pt x="579" y="381"/>
                  </a:cubicBezTo>
                  <a:cubicBezTo>
                    <a:pt x="580" y="382"/>
                    <a:pt x="583" y="381"/>
                    <a:pt x="584" y="382"/>
                  </a:cubicBezTo>
                  <a:cubicBezTo>
                    <a:pt x="584" y="383"/>
                    <a:pt x="579" y="384"/>
                    <a:pt x="582" y="387"/>
                  </a:cubicBezTo>
                  <a:cubicBezTo>
                    <a:pt x="584" y="388"/>
                    <a:pt x="584" y="386"/>
                    <a:pt x="584" y="386"/>
                  </a:cubicBezTo>
                  <a:cubicBezTo>
                    <a:pt x="585" y="386"/>
                    <a:pt x="586" y="387"/>
                    <a:pt x="587" y="388"/>
                  </a:cubicBezTo>
                  <a:cubicBezTo>
                    <a:pt x="587" y="388"/>
                    <a:pt x="588" y="389"/>
                    <a:pt x="588" y="389"/>
                  </a:cubicBezTo>
                  <a:cubicBezTo>
                    <a:pt x="585" y="389"/>
                    <a:pt x="585" y="389"/>
                    <a:pt x="585" y="389"/>
                  </a:cubicBezTo>
                  <a:cubicBezTo>
                    <a:pt x="585" y="392"/>
                    <a:pt x="585" y="392"/>
                    <a:pt x="585" y="392"/>
                  </a:cubicBezTo>
                  <a:cubicBezTo>
                    <a:pt x="585" y="394"/>
                    <a:pt x="583" y="392"/>
                    <a:pt x="581" y="393"/>
                  </a:cubicBezTo>
                  <a:cubicBezTo>
                    <a:pt x="580" y="394"/>
                    <a:pt x="580" y="396"/>
                    <a:pt x="579" y="398"/>
                  </a:cubicBezTo>
                  <a:cubicBezTo>
                    <a:pt x="578" y="399"/>
                    <a:pt x="576" y="400"/>
                    <a:pt x="575" y="400"/>
                  </a:cubicBezTo>
                  <a:cubicBezTo>
                    <a:pt x="574" y="400"/>
                    <a:pt x="572" y="398"/>
                    <a:pt x="572" y="399"/>
                  </a:cubicBezTo>
                  <a:cubicBezTo>
                    <a:pt x="573" y="400"/>
                    <a:pt x="574" y="407"/>
                    <a:pt x="574" y="407"/>
                  </a:cubicBezTo>
                  <a:cubicBezTo>
                    <a:pt x="574" y="408"/>
                    <a:pt x="564" y="416"/>
                    <a:pt x="563" y="417"/>
                  </a:cubicBezTo>
                  <a:cubicBezTo>
                    <a:pt x="558" y="420"/>
                    <a:pt x="552" y="424"/>
                    <a:pt x="547" y="426"/>
                  </a:cubicBezTo>
                  <a:cubicBezTo>
                    <a:pt x="544" y="427"/>
                    <a:pt x="535" y="425"/>
                    <a:pt x="534" y="430"/>
                  </a:cubicBezTo>
                  <a:cubicBezTo>
                    <a:pt x="533" y="431"/>
                    <a:pt x="534" y="433"/>
                    <a:pt x="535" y="432"/>
                  </a:cubicBezTo>
                  <a:cubicBezTo>
                    <a:pt x="536" y="432"/>
                    <a:pt x="542" y="429"/>
                    <a:pt x="542" y="429"/>
                  </a:cubicBezTo>
                  <a:cubicBezTo>
                    <a:pt x="542" y="430"/>
                    <a:pt x="539" y="431"/>
                    <a:pt x="538" y="432"/>
                  </a:cubicBezTo>
                  <a:cubicBezTo>
                    <a:pt x="533" y="434"/>
                    <a:pt x="528" y="438"/>
                    <a:pt x="523" y="440"/>
                  </a:cubicBezTo>
                  <a:cubicBezTo>
                    <a:pt x="523" y="440"/>
                    <a:pt x="531" y="435"/>
                    <a:pt x="532" y="433"/>
                  </a:cubicBezTo>
                  <a:cubicBezTo>
                    <a:pt x="532" y="433"/>
                    <a:pt x="532" y="433"/>
                    <a:pt x="532" y="432"/>
                  </a:cubicBezTo>
                  <a:cubicBezTo>
                    <a:pt x="530" y="430"/>
                    <a:pt x="523" y="436"/>
                    <a:pt x="520" y="436"/>
                  </a:cubicBezTo>
                  <a:cubicBezTo>
                    <a:pt x="519" y="435"/>
                    <a:pt x="523" y="434"/>
                    <a:pt x="523" y="434"/>
                  </a:cubicBezTo>
                  <a:cubicBezTo>
                    <a:pt x="524" y="432"/>
                    <a:pt x="520" y="433"/>
                    <a:pt x="520" y="433"/>
                  </a:cubicBezTo>
                  <a:cubicBezTo>
                    <a:pt x="520" y="433"/>
                    <a:pt x="523" y="431"/>
                    <a:pt x="522" y="430"/>
                  </a:cubicBezTo>
                  <a:cubicBezTo>
                    <a:pt x="519" y="428"/>
                    <a:pt x="516" y="434"/>
                    <a:pt x="513" y="433"/>
                  </a:cubicBezTo>
                  <a:cubicBezTo>
                    <a:pt x="511" y="433"/>
                    <a:pt x="512" y="428"/>
                    <a:pt x="509" y="427"/>
                  </a:cubicBezTo>
                  <a:cubicBezTo>
                    <a:pt x="508" y="427"/>
                    <a:pt x="509" y="430"/>
                    <a:pt x="509" y="430"/>
                  </a:cubicBezTo>
                  <a:cubicBezTo>
                    <a:pt x="509" y="430"/>
                    <a:pt x="510" y="428"/>
                    <a:pt x="511" y="429"/>
                  </a:cubicBezTo>
                  <a:cubicBezTo>
                    <a:pt x="511" y="430"/>
                    <a:pt x="510" y="431"/>
                    <a:pt x="510" y="432"/>
                  </a:cubicBezTo>
                  <a:cubicBezTo>
                    <a:pt x="510" y="433"/>
                    <a:pt x="512" y="434"/>
                    <a:pt x="511" y="435"/>
                  </a:cubicBezTo>
                  <a:cubicBezTo>
                    <a:pt x="511" y="435"/>
                    <a:pt x="507" y="437"/>
                    <a:pt x="507" y="437"/>
                  </a:cubicBezTo>
                  <a:cubicBezTo>
                    <a:pt x="506" y="437"/>
                    <a:pt x="507" y="437"/>
                    <a:pt x="507" y="436"/>
                  </a:cubicBezTo>
                  <a:cubicBezTo>
                    <a:pt x="507" y="436"/>
                    <a:pt x="511" y="434"/>
                    <a:pt x="508" y="433"/>
                  </a:cubicBezTo>
                  <a:cubicBezTo>
                    <a:pt x="508" y="433"/>
                    <a:pt x="506" y="435"/>
                    <a:pt x="506" y="435"/>
                  </a:cubicBezTo>
                  <a:cubicBezTo>
                    <a:pt x="506" y="435"/>
                    <a:pt x="506" y="433"/>
                    <a:pt x="506" y="433"/>
                  </a:cubicBezTo>
                  <a:cubicBezTo>
                    <a:pt x="506" y="433"/>
                    <a:pt x="503" y="433"/>
                    <a:pt x="503" y="433"/>
                  </a:cubicBezTo>
                  <a:cubicBezTo>
                    <a:pt x="502" y="432"/>
                    <a:pt x="501" y="427"/>
                    <a:pt x="498" y="429"/>
                  </a:cubicBezTo>
                  <a:cubicBezTo>
                    <a:pt x="496" y="431"/>
                    <a:pt x="500" y="433"/>
                    <a:pt x="501" y="434"/>
                  </a:cubicBezTo>
                  <a:cubicBezTo>
                    <a:pt x="501" y="435"/>
                    <a:pt x="500" y="437"/>
                    <a:pt x="501" y="437"/>
                  </a:cubicBezTo>
                  <a:cubicBezTo>
                    <a:pt x="502" y="439"/>
                    <a:pt x="505" y="437"/>
                    <a:pt x="506" y="439"/>
                  </a:cubicBezTo>
                  <a:cubicBezTo>
                    <a:pt x="506" y="440"/>
                    <a:pt x="503" y="443"/>
                    <a:pt x="504" y="443"/>
                  </a:cubicBezTo>
                  <a:cubicBezTo>
                    <a:pt x="505" y="443"/>
                    <a:pt x="506" y="441"/>
                    <a:pt x="507" y="441"/>
                  </a:cubicBezTo>
                  <a:cubicBezTo>
                    <a:pt x="507" y="441"/>
                    <a:pt x="512" y="444"/>
                    <a:pt x="511" y="444"/>
                  </a:cubicBezTo>
                  <a:cubicBezTo>
                    <a:pt x="510" y="446"/>
                    <a:pt x="498" y="452"/>
                    <a:pt x="496" y="450"/>
                  </a:cubicBezTo>
                  <a:cubicBezTo>
                    <a:pt x="495" y="450"/>
                    <a:pt x="496" y="448"/>
                    <a:pt x="496" y="447"/>
                  </a:cubicBezTo>
                  <a:cubicBezTo>
                    <a:pt x="496" y="446"/>
                    <a:pt x="494" y="446"/>
                    <a:pt x="493" y="445"/>
                  </a:cubicBezTo>
                  <a:cubicBezTo>
                    <a:pt x="493" y="444"/>
                    <a:pt x="493" y="443"/>
                    <a:pt x="492" y="442"/>
                  </a:cubicBezTo>
                  <a:cubicBezTo>
                    <a:pt x="487" y="441"/>
                    <a:pt x="491" y="444"/>
                    <a:pt x="491" y="445"/>
                  </a:cubicBezTo>
                  <a:cubicBezTo>
                    <a:pt x="492" y="448"/>
                    <a:pt x="488" y="445"/>
                    <a:pt x="489" y="447"/>
                  </a:cubicBezTo>
                  <a:cubicBezTo>
                    <a:pt x="490" y="448"/>
                    <a:pt x="491" y="449"/>
                    <a:pt x="492" y="450"/>
                  </a:cubicBezTo>
                  <a:cubicBezTo>
                    <a:pt x="492" y="451"/>
                    <a:pt x="491" y="452"/>
                    <a:pt x="491" y="453"/>
                  </a:cubicBezTo>
                  <a:cubicBezTo>
                    <a:pt x="491" y="454"/>
                    <a:pt x="492" y="455"/>
                    <a:pt x="492" y="456"/>
                  </a:cubicBezTo>
                  <a:cubicBezTo>
                    <a:pt x="492" y="457"/>
                    <a:pt x="487" y="461"/>
                    <a:pt x="486" y="462"/>
                  </a:cubicBezTo>
                  <a:cubicBezTo>
                    <a:pt x="485" y="462"/>
                    <a:pt x="484" y="457"/>
                    <a:pt x="484" y="457"/>
                  </a:cubicBezTo>
                  <a:cubicBezTo>
                    <a:pt x="484" y="457"/>
                    <a:pt x="486" y="456"/>
                    <a:pt x="486" y="455"/>
                  </a:cubicBezTo>
                  <a:cubicBezTo>
                    <a:pt x="486" y="455"/>
                    <a:pt x="486" y="454"/>
                    <a:pt x="485" y="454"/>
                  </a:cubicBezTo>
                  <a:cubicBezTo>
                    <a:pt x="482" y="455"/>
                    <a:pt x="486" y="461"/>
                    <a:pt x="483" y="463"/>
                  </a:cubicBezTo>
                  <a:cubicBezTo>
                    <a:pt x="479" y="464"/>
                    <a:pt x="482" y="458"/>
                    <a:pt x="480" y="458"/>
                  </a:cubicBezTo>
                  <a:cubicBezTo>
                    <a:pt x="479" y="458"/>
                    <a:pt x="477" y="461"/>
                    <a:pt x="475" y="461"/>
                  </a:cubicBezTo>
                  <a:cubicBezTo>
                    <a:pt x="475" y="461"/>
                    <a:pt x="472" y="460"/>
                    <a:pt x="472" y="461"/>
                  </a:cubicBezTo>
                  <a:cubicBezTo>
                    <a:pt x="472" y="462"/>
                    <a:pt x="473" y="462"/>
                    <a:pt x="473" y="463"/>
                  </a:cubicBezTo>
                  <a:cubicBezTo>
                    <a:pt x="473" y="465"/>
                    <a:pt x="470" y="464"/>
                    <a:pt x="471" y="466"/>
                  </a:cubicBezTo>
                  <a:cubicBezTo>
                    <a:pt x="474" y="471"/>
                    <a:pt x="478" y="463"/>
                    <a:pt x="479" y="463"/>
                  </a:cubicBezTo>
                  <a:cubicBezTo>
                    <a:pt x="481" y="463"/>
                    <a:pt x="480" y="466"/>
                    <a:pt x="480" y="466"/>
                  </a:cubicBezTo>
                  <a:cubicBezTo>
                    <a:pt x="480" y="467"/>
                    <a:pt x="481" y="467"/>
                    <a:pt x="480" y="467"/>
                  </a:cubicBezTo>
                  <a:cubicBezTo>
                    <a:pt x="480" y="469"/>
                    <a:pt x="476" y="471"/>
                    <a:pt x="475" y="472"/>
                  </a:cubicBezTo>
                  <a:cubicBezTo>
                    <a:pt x="475" y="473"/>
                    <a:pt x="472" y="479"/>
                    <a:pt x="471" y="479"/>
                  </a:cubicBezTo>
                  <a:cubicBezTo>
                    <a:pt x="469" y="480"/>
                    <a:pt x="471" y="476"/>
                    <a:pt x="468" y="476"/>
                  </a:cubicBezTo>
                  <a:cubicBezTo>
                    <a:pt x="466" y="476"/>
                    <a:pt x="465" y="478"/>
                    <a:pt x="464" y="478"/>
                  </a:cubicBezTo>
                  <a:cubicBezTo>
                    <a:pt x="462" y="478"/>
                    <a:pt x="460" y="476"/>
                    <a:pt x="458" y="477"/>
                  </a:cubicBezTo>
                  <a:cubicBezTo>
                    <a:pt x="458" y="477"/>
                    <a:pt x="458" y="478"/>
                    <a:pt x="458" y="478"/>
                  </a:cubicBezTo>
                  <a:cubicBezTo>
                    <a:pt x="457" y="478"/>
                    <a:pt x="455" y="475"/>
                    <a:pt x="455" y="477"/>
                  </a:cubicBezTo>
                  <a:cubicBezTo>
                    <a:pt x="455" y="483"/>
                    <a:pt x="461" y="477"/>
                    <a:pt x="462" y="479"/>
                  </a:cubicBezTo>
                  <a:cubicBezTo>
                    <a:pt x="462" y="480"/>
                    <a:pt x="460" y="481"/>
                    <a:pt x="463" y="483"/>
                  </a:cubicBezTo>
                  <a:cubicBezTo>
                    <a:pt x="464" y="484"/>
                    <a:pt x="465" y="485"/>
                    <a:pt x="467" y="485"/>
                  </a:cubicBezTo>
                  <a:cubicBezTo>
                    <a:pt x="467" y="486"/>
                    <a:pt x="469" y="485"/>
                    <a:pt x="469" y="486"/>
                  </a:cubicBezTo>
                  <a:cubicBezTo>
                    <a:pt x="469" y="487"/>
                    <a:pt x="467" y="490"/>
                    <a:pt x="467" y="490"/>
                  </a:cubicBezTo>
                  <a:cubicBezTo>
                    <a:pt x="466" y="494"/>
                    <a:pt x="464" y="504"/>
                    <a:pt x="462" y="506"/>
                  </a:cubicBezTo>
                  <a:cubicBezTo>
                    <a:pt x="461" y="507"/>
                    <a:pt x="459" y="507"/>
                    <a:pt x="458" y="508"/>
                  </a:cubicBezTo>
                  <a:cubicBezTo>
                    <a:pt x="458" y="508"/>
                    <a:pt x="455" y="509"/>
                    <a:pt x="455" y="509"/>
                  </a:cubicBezTo>
                  <a:cubicBezTo>
                    <a:pt x="455" y="508"/>
                    <a:pt x="456" y="509"/>
                    <a:pt x="457" y="508"/>
                  </a:cubicBezTo>
                  <a:cubicBezTo>
                    <a:pt x="457" y="506"/>
                    <a:pt x="457" y="506"/>
                    <a:pt x="457" y="506"/>
                  </a:cubicBezTo>
                  <a:cubicBezTo>
                    <a:pt x="457" y="506"/>
                    <a:pt x="459" y="506"/>
                    <a:pt x="459" y="506"/>
                  </a:cubicBezTo>
                  <a:cubicBezTo>
                    <a:pt x="460" y="506"/>
                    <a:pt x="458" y="506"/>
                    <a:pt x="458" y="505"/>
                  </a:cubicBezTo>
                  <a:cubicBezTo>
                    <a:pt x="457" y="503"/>
                    <a:pt x="457" y="503"/>
                    <a:pt x="457" y="503"/>
                  </a:cubicBezTo>
                  <a:cubicBezTo>
                    <a:pt x="457" y="502"/>
                    <a:pt x="457" y="503"/>
                    <a:pt x="457" y="503"/>
                  </a:cubicBezTo>
                  <a:cubicBezTo>
                    <a:pt x="455" y="504"/>
                    <a:pt x="451" y="509"/>
                    <a:pt x="450" y="508"/>
                  </a:cubicBezTo>
                  <a:cubicBezTo>
                    <a:pt x="449" y="508"/>
                    <a:pt x="445" y="499"/>
                    <a:pt x="443" y="501"/>
                  </a:cubicBezTo>
                  <a:cubicBezTo>
                    <a:pt x="443" y="501"/>
                    <a:pt x="444" y="502"/>
                    <a:pt x="444" y="502"/>
                  </a:cubicBezTo>
                  <a:cubicBezTo>
                    <a:pt x="447" y="504"/>
                    <a:pt x="444" y="501"/>
                    <a:pt x="444" y="504"/>
                  </a:cubicBezTo>
                  <a:cubicBezTo>
                    <a:pt x="444" y="504"/>
                    <a:pt x="447" y="506"/>
                    <a:pt x="447" y="506"/>
                  </a:cubicBezTo>
                  <a:cubicBezTo>
                    <a:pt x="447" y="507"/>
                    <a:pt x="445" y="507"/>
                    <a:pt x="445" y="507"/>
                  </a:cubicBezTo>
                  <a:cubicBezTo>
                    <a:pt x="446" y="508"/>
                    <a:pt x="446" y="507"/>
                    <a:pt x="447" y="507"/>
                  </a:cubicBezTo>
                  <a:cubicBezTo>
                    <a:pt x="450" y="507"/>
                    <a:pt x="447" y="509"/>
                    <a:pt x="445" y="509"/>
                  </a:cubicBezTo>
                  <a:cubicBezTo>
                    <a:pt x="445" y="509"/>
                    <a:pt x="444" y="509"/>
                    <a:pt x="444" y="510"/>
                  </a:cubicBezTo>
                  <a:cubicBezTo>
                    <a:pt x="443" y="510"/>
                    <a:pt x="449" y="510"/>
                    <a:pt x="449" y="510"/>
                  </a:cubicBezTo>
                  <a:cubicBezTo>
                    <a:pt x="454" y="512"/>
                    <a:pt x="461" y="511"/>
                    <a:pt x="461" y="511"/>
                  </a:cubicBezTo>
                  <a:cubicBezTo>
                    <a:pt x="461" y="511"/>
                    <a:pt x="460" y="518"/>
                    <a:pt x="460" y="518"/>
                  </a:cubicBezTo>
                  <a:cubicBezTo>
                    <a:pt x="459" y="519"/>
                    <a:pt x="458" y="518"/>
                    <a:pt x="457" y="519"/>
                  </a:cubicBezTo>
                  <a:cubicBezTo>
                    <a:pt x="457" y="519"/>
                    <a:pt x="459" y="523"/>
                    <a:pt x="459" y="523"/>
                  </a:cubicBezTo>
                  <a:cubicBezTo>
                    <a:pt x="458" y="526"/>
                    <a:pt x="454" y="522"/>
                    <a:pt x="454" y="524"/>
                  </a:cubicBezTo>
                  <a:cubicBezTo>
                    <a:pt x="453" y="529"/>
                    <a:pt x="459" y="530"/>
                    <a:pt x="458" y="531"/>
                  </a:cubicBezTo>
                  <a:cubicBezTo>
                    <a:pt x="457" y="534"/>
                    <a:pt x="456" y="530"/>
                    <a:pt x="455" y="530"/>
                  </a:cubicBezTo>
                  <a:cubicBezTo>
                    <a:pt x="455" y="532"/>
                    <a:pt x="455" y="532"/>
                    <a:pt x="455" y="532"/>
                  </a:cubicBezTo>
                  <a:cubicBezTo>
                    <a:pt x="455" y="532"/>
                    <a:pt x="454" y="533"/>
                    <a:pt x="454" y="533"/>
                  </a:cubicBezTo>
                  <a:cubicBezTo>
                    <a:pt x="455" y="534"/>
                    <a:pt x="457" y="534"/>
                    <a:pt x="458" y="535"/>
                  </a:cubicBezTo>
                  <a:cubicBezTo>
                    <a:pt x="460" y="537"/>
                    <a:pt x="462" y="545"/>
                    <a:pt x="462" y="548"/>
                  </a:cubicBezTo>
                  <a:cubicBezTo>
                    <a:pt x="463" y="551"/>
                    <a:pt x="459" y="553"/>
                    <a:pt x="461" y="556"/>
                  </a:cubicBezTo>
                  <a:cubicBezTo>
                    <a:pt x="461" y="556"/>
                    <a:pt x="463" y="556"/>
                    <a:pt x="463" y="556"/>
                  </a:cubicBezTo>
                  <a:cubicBezTo>
                    <a:pt x="463" y="556"/>
                    <a:pt x="463" y="558"/>
                    <a:pt x="464" y="558"/>
                  </a:cubicBezTo>
                  <a:cubicBezTo>
                    <a:pt x="464" y="559"/>
                    <a:pt x="464" y="558"/>
                    <a:pt x="464" y="558"/>
                  </a:cubicBezTo>
                  <a:cubicBezTo>
                    <a:pt x="465" y="558"/>
                    <a:pt x="465" y="559"/>
                    <a:pt x="465" y="559"/>
                  </a:cubicBezTo>
                  <a:cubicBezTo>
                    <a:pt x="466" y="560"/>
                    <a:pt x="465" y="563"/>
                    <a:pt x="466" y="564"/>
                  </a:cubicBezTo>
                  <a:cubicBezTo>
                    <a:pt x="467" y="564"/>
                    <a:pt x="468" y="562"/>
                    <a:pt x="468" y="563"/>
                  </a:cubicBezTo>
                  <a:cubicBezTo>
                    <a:pt x="469" y="563"/>
                    <a:pt x="467" y="565"/>
                    <a:pt x="467" y="565"/>
                  </a:cubicBezTo>
                  <a:cubicBezTo>
                    <a:pt x="467" y="566"/>
                    <a:pt x="469" y="571"/>
                    <a:pt x="469" y="572"/>
                  </a:cubicBezTo>
                  <a:cubicBezTo>
                    <a:pt x="470" y="573"/>
                    <a:pt x="473" y="572"/>
                    <a:pt x="474" y="573"/>
                  </a:cubicBezTo>
                  <a:cubicBezTo>
                    <a:pt x="475" y="575"/>
                    <a:pt x="472" y="574"/>
                    <a:pt x="472" y="574"/>
                  </a:cubicBezTo>
                  <a:cubicBezTo>
                    <a:pt x="471" y="575"/>
                    <a:pt x="471" y="578"/>
                    <a:pt x="472" y="579"/>
                  </a:cubicBezTo>
                  <a:cubicBezTo>
                    <a:pt x="474" y="579"/>
                    <a:pt x="478" y="572"/>
                    <a:pt x="478" y="579"/>
                  </a:cubicBezTo>
                  <a:cubicBezTo>
                    <a:pt x="477" y="580"/>
                    <a:pt x="468" y="582"/>
                    <a:pt x="467" y="583"/>
                  </a:cubicBezTo>
                  <a:cubicBezTo>
                    <a:pt x="467" y="583"/>
                    <a:pt x="468" y="587"/>
                    <a:pt x="466" y="587"/>
                  </a:cubicBezTo>
                  <a:cubicBezTo>
                    <a:pt x="463" y="588"/>
                    <a:pt x="450" y="576"/>
                    <a:pt x="444" y="575"/>
                  </a:cubicBezTo>
                  <a:cubicBezTo>
                    <a:pt x="439" y="575"/>
                    <a:pt x="433" y="579"/>
                    <a:pt x="429" y="577"/>
                  </a:cubicBezTo>
                  <a:cubicBezTo>
                    <a:pt x="428" y="576"/>
                    <a:pt x="428" y="576"/>
                    <a:pt x="428" y="576"/>
                  </a:cubicBezTo>
                  <a:cubicBezTo>
                    <a:pt x="426" y="575"/>
                    <a:pt x="419" y="575"/>
                    <a:pt x="416" y="574"/>
                  </a:cubicBezTo>
                  <a:cubicBezTo>
                    <a:pt x="412" y="572"/>
                    <a:pt x="409" y="569"/>
                    <a:pt x="405" y="567"/>
                  </a:cubicBezTo>
                  <a:cubicBezTo>
                    <a:pt x="400" y="565"/>
                    <a:pt x="395" y="563"/>
                    <a:pt x="390" y="561"/>
                  </a:cubicBezTo>
                  <a:cubicBezTo>
                    <a:pt x="388" y="560"/>
                    <a:pt x="385" y="559"/>
                    <a:pt x="383" y="558"/>
                  </a:cubicBezTo>
                  <a:cubicBezTo>
                    <a:pt x="381" y="558"/>
                    <a:pt x="375" y="560"/>
                    <a:pt x="374" y="558"/>
                  </a:cubicBezTo>
                  <a:cubicBezTo>
                    <a:pt x="373" y="557"/>
                    <a:pt x="375" y="554"/>
                    <a:pt x="375" y="553"/>
                  </a:cubicBezTo>
                  <a:cubicBezTo>
                    <a:pt x="374" y="552"/>
                    <a:pt x="371" y="551"/>
                    <a:pt x="370" y="550"/>
                  </a:cubicBezTo>
                  <a:cubicBezTo>
                    <a:pt x="368" y="546"/>
                    <a:pt x="367" y="536"/>
                    <a:pt x="365" y="533"/>
                  </a:cubicBezTo>
                  <a:cubicBezTo>
                    <a:pt x="364" y="532"/>
                    <a:pt x="361" y="533"/>
                    <a:pt x="360" y="532"/>
                  </a:cubicBezTo>
                  <a:cubicBezTo>
                    <a:pt x="358" y="530"/>
                    <a:pt x="360" y="527"/>
                    <a:pt x="355" y="524"/>
                  </a:cubicBezTo>
                  <a:cubicBezTo>
                    <a:pt x="355" y="524"/>
                    <a:pt x="354" y="524"/>
                    <a:pt x="354" y="523"/>
                  </a:cubicBezTo>
                  <a:cubicBezTo>
                    <a:pt x="353" y="521"/>
                    <a:pt x="357" y="515"/>
                    <a:pt x="356" y="513"/>
                  </a:cubicBezTo>
                  <a:cubicBezTo>
                    <a:pt x="356" y="512"/>
                    <a:pt x="354" y="512"/>
                    <a:pt x="353" y="511"/>
                  </a:cubicBezTo>
                  <a:cubicBezTo>
                    <a:pt x="351" y="507"/>
                    <a:pt x="354" y="500"/>
                    <a:pt x="352" y="495"/>
                  </a:cubicBezTo>
                  <a:cubicBezTo>
                    <a:pt x="351" y="492"/>
                    <a:pt x="345" y="492"/>
                    <a:pt x="342" y="490"/>
                  </a:cubicBezTo>
                  <a:cubicBezTo>
                    <a:pt x="340" y="489"/>
                    <a:pt x="339" y="487"/>
                    <a:pt x="337" y="486"/>
                  </a:cubicBezTo>
                  <a:cubicBezTo>
                    <a:pt x="334" y="483"/>
                    <a:pt x="334" y="480"/>
                    <a:pt x="332" y="477"/>
                  </a:cubicBezTo>
                  <a:cubicBezTo>
                    <a:pt x="331" y="475"/>
                    <a:pt x="328" y="474"/>
                    <a:pt x="326" y="472"/>
                  </a:cubicBezTo>
                  <a:cubicBezTo>
                    <a:pt x="326" y="471"/>
                    <a:pt x="326" y="469"/>
                    <a:pt x="326" y="468"/>
                  </a:cubicBezTo>
                  <a:cubicBezTo>
                    <a:pt x="321" y="462"/>
                    <a:pt x="312" y="459"/>
                    <a:pt x="309" y="450"/>
                  </a:cubicBezTo>
                  <a:cubicBezTo>
                    <a:pt x="309" y="450"/>
                    <a:pt x="309" y="449"/>
                    <a:pt x="309" y="449"/>
                  </a:cubicBezTo>
                  <a:cubicBezTo>
                    <a:pt x="309" y="448"/>
                    <a:pt x="309" y="446"/>
                    <a:pt x="309" y="445"/>
                  </a:cubicBezTo>
                  <a:cubicBezTo>
                    <a:pt x="309" y="445"/>
                    <a:pt x="309" y="444"/>
                    <a:pt x="309" y="444"/>
                  </a:cubicBezTo>
                  <a:cubicBezTo>
                    <a:pt x="308" y="442"/>
                    <a:pt x="305" y="440"/>
                    <a:pt x="304" y="438"/>
                  </a:cubicBezTo>
                  <a:cubicBezTo>
                    <a:pt x="302" y="435"/>
                    <a:pt x="299" y="430"/>
                    <a:pt x="297" y="427"/>
                  </a:cubicBezTo>
                  <a:cubicBezTo>
                    <a:pt x="295" y="422"/>
                    <a:pt x="295" y="415"/>
                    <a:pt x="292" y="411"/>
                  </a:cubicBezTo>
                  <a:cubicBezTo>
                    <a:pt x="291" y="410"/>
                    <a:pt x="288" y="410"/>
                    <a:pt x="287" y="408"/>
                  </a:cubicBezTo>
                  <a:cubicBezTo>
                    <a:pt x="287" y="407"/>
                    <a:pt x="287" y="405"/>
                    <a:pt x="287" y="405"/>
                  </a:cubicBezTo>
                  <a:cubicBezTo>
                    <a:pt x="284" y="401"/>
                    <a:pt x="277" y="400"/>
                    <a:pt x="275" y="396"/>
                  </a:cubicBezTo>
                  <a:cubicBezTo>
                    <a:pt x="274" y="395"/>
                    <a:pt x="275" y="393"/>
                    <a:pt x="274" y="393"/>
                  </a:cubicBezTo>
                  <a:cubicBezTo>
                    <a:pt x="273" y="391"/>
                    <a:pt x="270" y="391"/>
                    <a:pt x="269" y="390"/>
                  </a:cubicBezTo>
                  <a:cubicBezTo>
                    <a:pt x="267" y="388"/>
                    <a:pt x="266" y="384"/>
                    <a:pt x="264" y="383"/>
                  </a:cubicBezTo>
                  <a:cubicBezTo>
                    <a:pt x="263" y="383"/>
                    <a:pt x="262" y="386"/>
                    <a:pt x="261" y="384"/>
                  </a:cubicBezTo>
                  <a:cubicBezTo>
                    <a:pt x="260" y="382"/>
                    <a:pt x="257" y="376"/>
                    <a:pt x="256" y="375"/>
                  </a:cubicBezTo>
                  <a:cubicBezTo>
                    <a:pt x="255" y="375"/>
                    <a:pt x="255" y="375"/>
                    <a:pt x="254" y="375"/>
                  </a:cubicBezTo>
                  <a:cubicBezTo>
                    <a:pt x="253" y="375"/>
                    <a:pt x="252" y="375"/>
                    <a:pt x="251" y="375"/>
                  </a:cubicBezTo>
                  <a:cubicBezTo>
                    <a:pt x="250" y="375"/>
                    <a:pt x="249" y="375"/>
                    <a:pt x="249" y="375"/>
                  </a:cubicBezTo>
                  <a:cubicBezTo>
                    <a:pt x="249" y="375"/>
                    <a:pt x="249" y="372"/>
                    <a:pt x="249" y="372"/>
                  </a:cubicBezTo>
                  <a:cubicBezTo>
                    <a:pt x="249" y="372"/>
                    <a:pt x="247" y="375"/>
                    <a:pt x="246" y="375"/>
                  </a:cubicBezTo>
                  <a:cubicBezTo>
                    <a:pt x="243" y="376"/>
                    <a:pt x="236" y="373"/>
                    <a:pt x="232" y="372"/>
                  </a:cubicBezTo>
                  <a:cubicBezTo>
                    <a:pt x="229" y="372"/>
                    <a:pt x="212" y="367"/>
                    <a:pt x="210" y="368"/>
                  </a:cubicBezTo>
                  <a:cubicBezTo>
                    <a:pt x="208" y="368"/>
                    <a:pt x="208" y="373"/>
                    <a:pt x="206" y="374"/>
                  </a:cubicBezTo>
                  <a:cubicBezTo>
                    <a:pt x="202" y="376"/>
                    <a:pt x="195" y="372"/>
                    <a:pt x="192" y="374"/>
                  </a:cubicBezTo>
                  <a:cubicBezTo>
                    <a:pt x="186" y="377"/>
                    <a:pt x="186" y="389"/>
                    <a:pt x="184" y="393"/>
                  </a:cubicBezTo>
                  <a:cubicBezTo>
                    <a:pt x="183" y="394"/>
                    <a:pt x="180" y="395"/>
                    <a:pt x="180" y="397"/>
                  </a:cubicBezTo>
                  <a:cubicBezTo>
                    <a:pt x="179" y="398"/>
                    <a:pt x="181" y="401"/>
                    <a:pt x="181" y="403"/>
                  </a:cubicBezTo>
                  <a:cubicBezTo>
                    <a:pt x="180" y="404"/>
                    <a:pt x="179" y="403"/>
                    <a:pt x="178" y="404"/>
                  </a:cubicBezTo>
                  <a:cubicBezTo>
                    <a:pt x="176" y="406"/>
                    <a:pt x="170" y="409"/>
                    <a:pt x="169" y="410"/>
                  </a:cubicBezTo>
                  <a:cubicBezTo>
                    <a:pt x="168" y="411"/>
                    <a:pt x="168" y="413"/>
                    <a:pt x="167" y="414"/>
                  </a:cubicBezTo>
                  <a:cubicBezTo>
                    <a:pt x="166" y="416"/>
                    <a:pt x="155" y="413"/>
                    <a:pt x="153" y="412"/>
                  </a:cubicBezTo>
                  <a:cubicBezTo>
                    <a:pt x="150" y="410"/>
                    <a:pt x="149" y="407"/>
                    <a:pt x="146" y="405"/>
                  </a:cubicBezTo>
                  <a:cubicBezTo>
                    <a:pt x="143" y="404"/>
                    <a:pt x="138" y="403"/>
                    <a:pt x="135" y="401"/>
                  </a:cubicBezTo>
                  <a:cubicBezTo>
                    <a:pt x="127" y="397"/>
                    <a:pt x="107" y="386"/>
                    <a:pt x="101" y="379"/>
                  </a:cubicBezTo>
                  <a:cubicBezTo>
                    <a:pt x="99" y="376"/>
                    <a:pt x="91" y="362"/>
                    <a:pt x="91" y="359"/>
                  </a:cubicBezTo>
                  <a:cubicBezTo>
                    <a:pt x="90" y="355"/>
                    <a:pt x="92" y="350"/>
                    <a:pt x="91" y="346"/>
                  </a:cubicBezTo>
                  <a:cubicBezTo>
                    <a:pt x="91" y="343"/>
                    <a:pt x="87" y="340"/>
                    <a:pt x="85" y="336"/>
                  </a:cubicBezTo>
                  <a:cubicBezTo>
                    <a:pt x="84" y="334"/>
                    <a:pt x="85" y="331"/>
                    <a:pt x="83" y="328"/>
                  </a:cubicBezTo>
                  <a:cubicBezTo>
                    <a:pt x="81" y="324"/>
                    <a:pt x="75" y="317"/>
                    <a:pt x="71" y="314"/>
                  </a:cubicBezTo>
                  <a:cubicBezTo>
                    <a:pt x="68" y="311"/>
                    <a:pt x="64" y="310"/>
                    <a:pt x="61" y="307"/>
                  </a:cubicBezTo>
                  <a:cubicBezTo>
                    <a:pt x="51" y="300"/>
                    <a:pt x="46" y="289"/>
                    <a:pt x="37" y="281"/>
                  </a:cubicBezTo>
                  <a:cubicBezTo>
                    <a:pt x="32" y="277"/>
                    <a:pt x="24" y="274"/>
                    <a:pt x="20" y="269"/>
                  </a:cubicBezTo>
                  <a:cubicBezTo>
                    <a:pt x="15" y="263"/>
                    <a:pt x="17" y="255"/>
                    <a:pt x="7" y="252"/>
                  </a:cubicBezTo>
                  <a:cubicBezTo>
                    <a:pt x="6" y="251"/>
                    <a:pt x="4" y="250"/>
                    <a:pt x="3" y="249"/>
                  </a:cubicBezTo>
                  <a:cubicBezTo>
                    <a:pt x="2" y="247"/>
                    <a:pt x="0" y="239"/>
                    <a:pt x="0" y="239"/>
                  </a:cubicBezTo>
                  <a:cubicBezTo>
                    <a:pt x="1" y="239"/>
                    <a:pt x="8" y="240"/>
                    <a:pt x="9" y="240"/>
                  </a:cubicBezTo>
                  <a:cubicBezTo>
                    <a:pt x="17" y="241"/>
                    <a:pt x="25" y="241"/>
                    <a:pt x="33" y="242"/>
                  </a:cubicBezTo>
                  <a:cubicBezTo>
                    <a:pt x="68" y="245"/>
                    <a:pt x="102" y="247"/>
                    <a:pt x="136" y="248"/>
                  </a:cubicBezTo>
                  <a:cubicBezTo>
                    <a:pt x="146" y="249"/>
                    <a:pt x="156" y="249"/>
                    <a:pt x="166" y="250"/>
                  </a:cubicBezTo>
                  <a:cubicBezTo>
                    <a:pt x="169" y="250"/>
                    <a:pt x="176" y="250"/>
                    <a:pt x="176" y="250"/>
                  </a:cubicBezTo>
                  <a:cubicBezTo>
                    <a:pt x="179" y="186"/>
                    <a:pt x="183" y="122"/>
                    <a:pt x="185" y="59"/>
                  </a:cubicBezTo>
                  <a:cubicBezTo>
                    <a:pt x="186" y="44"/>
                    <a:pt x="186" y="29"/>
                    <a:pt x="187" y="14"/>
                  </a:cubicBezTo>
                  <a:cubicBezTo>
                    <a:pt x="187" y="11"/>
                    <a:pt x="186" y="0"/>
                    <a:pt x="189" y="1"/>
                  </a:cubicBezTo>
                  <a:cubicBezTo>
                    <a:pt x="222" y="2"/>
                    <a:pt x="255" y="3"/>
                    <a:pt x="288" y="3"/>
                  </a:cubicBezTo>
                  <a:cubicBezTo>
                    <a:pt x="298" y="3"/>
                    <a:pt x="307" y="3"/>
                    <a:pt x="316" y="3"/>
                  </a:cubicBezTo>
                  <a:cubicBezTo>
                    <a:pt x="319" y="3"/>
                    <a:pt x="321" y="3"/>
                    <a:pt x="323" y="3"/>
                  </a:cubicBezTo>
                  <a:cubicBezTo>
                    <a:pt x="324" y="3"/>
                    <a:pt x="324" y="3"/>
                    <a:pt x="325" y="3"/>
                  </a:cubicBezTo>
                  <a:cubicBezTo>
                    <a:pt x="325" y="3"/>
                    <a:pt x="326" y="3"/>
                    <a:pt x="326" y="3"/>
                  </a:cubicBezTo>
                  <a:cubicBezTo>
                    <a:pt x="327" y="3"/>
                    <a:pt x="326" y="4"/>
                    <a:pt x="326" y="4"/>
                  </a:cubicBezTo>
                  <a:cubicBezTo>
                    <a:pt x="326" y="6"/>
                    <a:pt x="326" y="7"/>
                    <a:pt x="326" y="9"/>
                  </a:cubicBezTo>
                  <a:cubicBezTo>
                    <a:pt x="326" y="15"/>
                    <a:pt x="326" y="22"/>
                    <a:pt x="326" y="28"/>
                  </a:cubicBezTo>
                  <a:cubicBezTo>
                    <a:pt x="326" y="49"/>
                    <a:pt x="326" y="69"/>
                    <a:pt x="326" y="89"/>
                  </a:cubicBezTo>
                  <a:cubicBezTo>
                    <a:pt x="326" y="95"/>
                    <a:pt x="326" y="101"/>
                    <a:pt x="326" y="107"/>
                  </a:cubicBezTo>
                  <a:cubicBezTo>
                    <a:pt x="326" y="107"/>
                    <a:pt x="326" y="108"/>
                    <a:pt x="326" y="108"/>
                  </a:cubicBezTo>
                  <a:cubicBezTo>
                    <a:pt x="326" y="109"/>
                    <a:pt x="326" y="109"/>
                    <a:pt x="326" y="110"/>
                  </a:cubicBezTo>
                  <a:cubicBezTo>
                    <a:pt x="327" y="111"/>
                    <a:pt x="331" y="110"/>
                    <a:pt x="332" y="111"/>
                  </a:cubicBezTo>
                  <a:cubicBezTo>
                    <a:pt x="336" y="113"/>
                    <a:pt x="340" y="123"/>
                    <a:pt x="346" y="121"/>
                  </a:cubicBezTo>
                  <a:cubicBezTo>
                    <a:pt x="347" y="121"/>
                    <a:pt x="347" y="119"/>
                    <a:pt x="348" y="119"/>
                  </a:cubicBezTo>
                  <a:cubicBezTo>
                    <a:pt x="350" y="119"/>
                    <a:pt x="352" y="122"/>
                    <a:pt x="353" y="122"/>
                  </a:cubicBezTo>
                  <a:cubicBezTo>
                    <a:pt x="355" y="122"/>
                    <a:pt x="356" y="115"/>
                    <a:pt x="357" y="116"/>
                  </a:cubicBezTo>
                  <a:cubicBezTo>
                    <a:pt x="358" y="117"/>
                    <a:pt x="357" y="118"/>
                    <a:pt x="358" y="119"/>
                  </a:cubicBezTo>
                  <a:cubicBezTo>
                    <a:pt x="360" y="121"/>
                    <a:pt x="363" y="121"/>
                    <a:pt x="364" y="124"/>
                  </a:cubicBezTo>
                  <a:cubicBezTo>
                    <a:pt x="365" y="125"/>
                    <a:pt x="363" y="129"/>
                    <a:pt x="365" y="130"/>
                  </a:cubicBezTo>
                  <a:cubicBezTo>
                    <a:pt x="368" y="132"/>
                    <a:pt x="372" y="130"/>
                    <a:pt x="375" y="130"/>
                  </a:cubicBezTo>
                  <a:cubicBezTo>
                    <a:pt x="379" y="130"/>
                    <a:pt x="382" y="134"/>
                    <a:pt x="387" y="134"/>
                  </a:cubicBezTo>
                  <a:cubicBezTo>
                    <a:pt x="388" y="135"/>
                    <a:pt x="391" y="133"/>
                    <a:pt x="393" y="133"/>
                  </a:cubicBezTo>
                  <a:cubicBezTo>
                    <a:pt x="395" y="134"/>
                    <a:pt x="397" y="139"/>
                    <a:pt x="399" y="138"/>
                  </a:cubicBezTo>
                  <a:cubicBezTo>
                    <a:pt x="402" y="137"/>
                    <a:pt x="403" y="135"/>
                    <a:pt x="405" y="134"/>
                  </a:cubicBezTo>
                  <a:cubicBezTo>
                    <a:pt x="406" y="134"/>
                    <a:pt x="416" y="133"/>
                    <a:pt x="417" y="133"/>
                  </a:cubicBezTo>
                  <a:cubicBezTo>
                    <a:pt x="419" y="134"/>
                    <a:pt x="415" y="138"/>
                    <a:pt x="418" y="140"/>
                  </a:cubicBezTo>
                  <a:cubicBezTo>
                    <a:pt x="419" y="141"/>
                    <a:pt x="423" y="141"/>
                    <a:pt x="424" y="142"/>
                  </a:cubicBezTo>
                  <a:cubicBezTo>
                    <a:pt x="425" y="143"/>
                    <a:pt x="422" y="146"/>
                    <a:pt x="424" y="147"/>
                  </a:cubicBezTo>
                  <a:cubicBezTo>
                    <a:pt x="431" y="152"/>
                    <a:pt x="435" y="141"/>
                    <a:pt x="438" y="142"/>
                  </a:cubicBezTo>
                  <a:cubicBezTo>
                    <a:pt x="445" y="143"/>
                    <a:pt x="439" y="144"/>
                    <a:pt x="441" y="146"/>
                  </a:cubicBezTo>
                  <a:cubicBezTo>
                    <a:pt x="442" y="146"/>
                    <a:pt x="442" y="146"/>
                    <a:pt x="443" y="146"/>
                  </a:cubicBezTo>
                  <a:cubicBezTo>
                    <a:pt x="444" y="146"/>
                    <a:pt x="445" y="146"/>
                    <a:pt x="446" y="146"/>
                  </a:cubicBezTo>
                  <a:cubicBezTo>
                    <a:pt x="446" y="146"/>
                    <a:pt x="447" y="146"/>
                    <a:pt x="447" y="146"/>
                  </a:cubicBezTo>
                  <a:cubicBezTo>
                    <a:pt x="448" y="147"/>
                    <a:pt x="447" y="150"/>
                    <a:pt x="449" y="150"/>
                  </a:cubicBezTo>
                  <a:cubicBezTo>
                    <a:pt x="452" y="151"/>
                    <a:pt x="453" y="147"/>
                    <a:pt x="454" y="147"/>
                  </a:cubicBezTo>
                  <a:cubicBezTo>
                    <a:pt x="455" y="146"/>
                    <a:pt x="456" y="148"/>
                    <a:pt x="457" y="148"/>
                  </a:cubicBezTo>
                  <a:cubicBezTo>
                    <a:pt x="457" y="148"/>
                    <a:pt x="458" y="146"/>
                    <a:pt x="459" y="146"/>
                  </a:cubicBezTo>
                  <a:cubicBezTo>
                    <a:pt x="462" y="145"/>
                    <a:pt x="459" y="152"/>
                    <a:pt x="462" y="154"/>
                  </a:cubicBezTo>
                  <a:cubicBezTo>
                    <a:pt x="462" y="155"/>
                    <a:pt x="463" y="156"/>
                    <a:pt x="463" y="156"/>
                  </a:cubicBezTo>
                  <a:cubicBezTo>
                    <a:pt x="464" y="155"/>
                    <a:pt x="467" y="150"/>
                    <a:pt x="467" y="150"/>
                  </a:cubicBezTo>
                  <a:cubicBezTo>
                    <a:pt x="465" y="148"/>
                    <a:pt x="465" y="148"/>
                    <a:pt x="465" y="148"/>
                  </a:cubicBezTo>
                  <a:cubicBezTo>
                    <a:pt x="466" y="148"/>
                    <a:pt x="468" y="148"/>
                    <a:pt x="469" y="148"/>
                  </a:cubicBezTo>
                  <a:cubicBezTo>
                    <a:pt x="471" y="145"/>
                    <a:pt x="468" y="141"/>
                    <a:pt x="473" y="141"/>
                  </a:cubicBezTo>
                  <a:cubicBezTo>
                    <a:pt x="476" y="141"/>
                    <a:pt x="475" y="146"/>
                    <a:pt x="476" y="147"/>
                  </a:cubicBezTo>
                  <a:cubicBezTo>
                    <a:pt x="477" y="147"/>
                    <a:pt x="484" y="148"/>
                    <a:pt x="484" y="147"/>
                  </a:cubicBezTo>
                  <a:cubicBezTo>
                    <a:pt x="485" y="147"/>
                    <a:pt x="486" y="141"/>
                    <a:pt x="488" y="143"/>
                  </a:cubicBezTo>
                  <a:cubicBezTo>
                    <a:pt x="489" y="144"/>
                    <a:pt x="488" y="146"/>
                    <a:pt x="488" y="147"/>
                  </a:cubicBezTo>
                  <a:cubicBezTo>
                    <a:pt x="489" y="148"/>
                    <a:pt x="492" y="148"/>
                    <a:pt x="492" y="149"/>
                  </a:cubicBezTo>
                  <a:cubicBezTo>
                    <a:pt x="493" y="151"/>
                    <a:pt x="493" y="151"/>
                    <a:pt x="493" y="151"/>
                  </a:cubicBezTo>
                  <a:cubicBezTo>
                    <a:pt x="493" y="151"/>
                    <a:pt x="497" y="151"/>
                    <a:pt x="497" y="151"/>
                  </a:cubicBezTo>
                  <a:cubicBezTo>
                    <a:pt x="497" y="150"/>
                    <a:pt x="498" y="150"/>
                    <a:pt x="498" y="150"/>
                  </a:cubicBezTo>
                  <a:cubicBezTo>
                    <a:pt x="498" y="151"/>
                    <a:pt x="502" y="156"/>
                    <a:pt x="502" y="155"/>
                  </a:cubicBezTo>
                  <a:cubicBezTo>
                    <a:pt x="503" y="154"/>
                    <a:pt x="503" y="152"/>
                    <a:pt x="504" y="151"/>
                  </a:cubicBezTo>
                  <a:cubicBezTo>
                    <a:pt x="505" y="150"/>
                    <a:pt x="507" y="151"/>
                    <a:pt x="508" y="151"/>
                  </a:cubicBezTo>
                  <a:cubicBezTo>
                    <a:pt x="509" y="150"/>
                    <a:pt x="509" y="148"/>
                    <a:pt x="510" y="147"/>
                  </a:cubicBezTo>
                  <a:cubicBezTo>
                    <a:pt x="511" y="146"/>
                    <a:pt x="514" y="146"/>
                    <a:pt x="516" y="146"/>
                  </a:cubicBezTo>
                  <a:cubicBezTo>
                    <a:pt x="517" y="146"/>
                    <a:pt x="520" y="143"/>
                    <a:pt x="520" y="143"/>
                  </a:cubicBezTo>
                  <a:cubicBezTo>
                    <a:pt x="521" y="143"/>
                    <a:pt x="526" y="146"/>
                    <a:pt x="527" y="145"/>
                  </a:cubicBezTo>
                  <a:cubicBezTo>
                    <a:pt x="528" y="143"/>
                    <a:pt x="528" y="143"/>
                    <a:pt x="528" y="143"/>
                  </a:cubicBezTo>
                  <a:cubicBezTo>
                    <a:pt x="528" y="142"/>
                    <a:pt x="529" y="142"/>
                    <a:pt x="529" y="142"/>
                  </a:cubicBezTo>
                  <a:cubicBezTo>
                    <a:pt x="532" y="142"/>
                    <a:pt x="535" y="139"/>
                    <a:pt x="536" y="139"/>
                  </a:cubicBezTo>
                  <a:cubicBezTo>
                    <a:pt x="538" y="139"/>
                    <a:pt x="539" y="143"/>
                    <a:pt x="541" y="144"/>
                  </a:cubicBezTo>
                  <a:cubicBezTo>
                    <a:pt x="542" y="144"/>
                    <a:pt x="547" y="144"/>
                    <a:pt x="548" y="143"/>
                  </a:cubicBezTo>
                  <a:cubicBezTo>
                    <a:pt x="549" y="143"/>
                    <a:pt x="550" y="142"/>
                    <a:pt x="551" y="141"/>
                  </a:cubicBezTo>
                  <a:cubicBezTo>
                    <a:pt x="551" y="141"/>
                    <a:pt x="551" y="140"/>
                    <a:pt x="551" y="140"/>
                  </a:cubicBezTo>
                  <a:cubicBezTo>
                    <a:pt x="551" y="140"/>
                    <a:pt x="551" y="141"/>
                    <a:pt x="552" y="141"/>
                  </a:cubicBezTo>
                  <a:cubicBezTo>
                    <a:pt x="553" y="141"/>
                    <a:pt x="552" y="138"/>
                    <a:pt x="553" y="137"/>
                  </a:cubicBezTo>
                  <a:cubicBezTo>
                    <a:pt x="556" y="136"/>
                    <a:pt x="557" y="139"/>
                    <a:pt x="558" y="140"/>
                  </a:cubicBezTo>
                  <a:cubicBezTo>
                    <a:pt x="558" y="140"/>
                    <a:pt x="560" y="140"/>
                    <a:pt x="560" y="140"/>
                  </a:cubicBezTo>
                  <a:cubicBezTo>
                    <a:pt x="561" y="140"/>
                    <a:pt x="562" y="142"/>
                    <a:pt x="563" y="142"/>
                  </a:cubicBezTo>
                  <a:cubicBezTo>
                    <a:pt x="565" y="144"/>
                    <a:pt x="565" y="142"/>
                    <a:pt x="565" y="142"/>
                  </a:cubicBezTo>
                  <a:cubicBezTo>
                    <a:pt x="566" y="142"/>
                    <a:pt x="566" y="144"/>
                    <a:pt x="567" y="145"/>
                  </a:cubicBezTo>
                  <a:cubicBezTo>
                    <a:pt x="568" y="145"/>
                    <a:pt x="568" y="145"/>
                    <a:pt x="569" y="145"/>
                  </a:cubicBezTo>
                  <a:cubicBezTo>
                    <a:pt x="570" y="145"/>
                    <a:pt x="570" y="148"/>
                    <a:pt x="571" y="148"/>
                  </a:cubicBezTo>
                  <a:cubicBezTo>
                    <a:pt x="573" y="149"/>
                    <a:pt x="575" y="149"/>
                    <a:pt x="579" y="151"/>
                  </a:cubicBezTo>
                  <a:cubicBezTo>
                    <a:pt x="580" y="151"/>
                    <a:pt x="583" y="152"/>
                    <a:pt x="584" y="152"/>
                  </a:cubicBezTo>
                  <a:cubicBezTo>
                    <a:pt x="584" y="152"/>
                    <a:pt x="584" y="151"/>
                    <a:pt x="585" y="151"/>
                  </a:cubicBezTo>
                  <a:cubicBezTo>
                    <a:pt x="587" y="152"/>
                    <a:pt x="590" y="153"/>
                    <a:pt x="590" y="153"/>
                  </a:cubicBezTo>
                  <a:cubicBezTo>
                    <a:pt x="591" y="153"/>
                    <a:pt x="591" y="155"/>
                    <a:pt x="592" y="155"/>
                  </a:cubicBezTo>
                  <a:cubicBezTo>
                    <a:pt x="592" y="156"/>
                    <a:pt x="595" y="156"/>
                    <a:pt x="595" y="156"/>
                  </a:cubicBezTo>
                  <a:cubicBezTo>
                    <a:pt x="595" y="156"/>
                    <a:pt x="594" y="157"/>
                    <a:pt x="594" y="157"/>
                  </a:cubicBezTo>
                  <a:cubicBezTo>
                    <a:pt x="594" y="158"/>
                    <a:pt x="598" y="158"/>
                    <a:pt x="598" y="158"/>
                  </a:cubicBezTo>
                  <a:cubicBezTo>
                    <a:pt x="601" y="156"/>
                    <a:pt x="596" y="155"/>
                    <a:pt x="602" y="156"/>
                  </a:cubicBezTo>
                  <a:cubicBezTo>
                    <a:pt x="603" y="157"/>
                    <a:pt x="610" y="155"/>
                    <a:pt x="611" y="157"/>
                  </a:cubicBezTo>
                  <a:cubicBezTo>
                    <a:pt x="613" y="161"/>
                    <a:pt x="613" y="180"/>
                    <a:pt x="613" y="186"/>
                  </a:cubicBezTo>
                  <a:cubicBezTo>
                    <a:pt x="614" y="199"/>
                    <a:pt x="615" y="212"/>
                    <a:pt x="616" y="226"/>
                  </a:cubicBezTo>
                  <a:cubicBezTo>
                    <a:pt x="616" y="229"/>
                    <a:pt x="616" y="240"/>
                    <a:pt x="617" y="242"/>
                  </a:cubicBezTo>
                  <a:cubicBezTo>
                    <a:pt x="619" y="244"/>
                    <a:pt x="623" y="246"/>
                    <a:pt x="625" y="248"/>
                  </a:cubicBezTo>
                  <a:cubicBezTo>
                    <a:pt x="628" y="251"/>
                    <a:pt x="629" y="254"/>
                    <a:pt x="630" y="258"/>
                  </a:cubicBezTo>
                  <a:cubicBezTo>
                    <a:pt x="630" y="259"/>
                    <a:pt x="629" y="262"/>
                    <a:pt x="630" y="263"/>
                  </a:cubicBezTo>
                  <a:cubicBezTo>
                    <a:pt x="630" y="265"/>
                    <a:pt x="634" y="266"/>
                    <a:pt x="635" y="267"/>
                  </a:cubicBezTo>
                  <a:cubicBezTo>
                    <a:pt x="635" y="267"/>
                    <a:pt x="635" y="268"/>
                    <a:pt x="635" y="268"/>
                  </a:cubicBezTo>
                  <a:cubicBezTo>
                    <a:pt x="635" y="269"/>
                    <a:pt x="634" y="269"/>
                    <a:pt x="634" y="269"/>
                  </a:cubicBezTo>
                  <a:cubicBezTo>
                    <a:pt x="634" y="271"/>
                    <a:pt x="639" y="274"/>
                    <a:pt x="640" y="275"/>
                  </a:cubicBezTo>
                  <a:cubicBezTo>
                    <a:pt x="640" y="276"/>
                    <a:pt x="638" y="277"/>
                    <a:pt x="638" y="278"/>
                  </a:cubicBezTo>
                  <a:cubicBezTo>
                    <a:pt x="638" y="279"/>
                    <a:pt x="641" y="280"/>
                    <a:pt x="642" y="281"/>
                  </a:cubicBezTo>
                  <a:cubicBezTo>
                    <a:pt x="642" y="282"/>
                    <a:pt x="642" y="284"/>
                    <a:pt x="643" y="284"/>
                  </a:cubicBezTo>
                  <a:cubicBezTo>
                    <a:pt x="643" y="285"/>
                    <a:pt x="646" y="284"/>
                    <a:pt x="646" y="285"/>
                  </a:cubicBezTo>
                  <a:cubicBezTo>
                    <a:pt x="647" y="286"/>
                    <a:pt x="645" y="288"/>
                    <a:pt x="645" y="290"/>
                  </a:cubicBezTo>
                  <a:cubicBezTo>
                    <a:pt x="645" y="291"/>
                    <a:pt x="648" y="292"/>
                    <a:pt x="648" y="293"/>
                  </a:cubicBezTo>
                  <a:cubicBezTo>
                    <a:pt x="645" y="294"/>
                    <a:pt x="645" y="294"/>
                    <a:pt x="645" y="294"/>
                  </a:cubicBezTo>
                  <a:moveTo>
                    <a:pt x="511" y="447"/>
                  </a:moveTo>
                  <a:cubicBezTo>
                    <a:pt x="508" y="449"/>
                    <a:pt x="493" y="456"/>
                    <a:pt x="492" y="458"/>
                  </a:cubicBezTo>
                  <a:cubicBezTo>
                    <a:pt x="492" y="458"/>
                    <a:pt x="490" y="463"/>
                    <a:pt x="492" y="463"/>
                  </a:cubicBezTo>
                  <a:cubicBezTo>
                    <a:pt x="492" y="463"/>
                    <a:pt x="511" y="450"/>
                    <a:pt x="512" y="450"/>
                  </a:cubicBezTo>
                  <a:cubicBezTo>
                    <a:pt x="512" y="449"/>
                    <a:pt x="512" y="449"/>
                    <a:pt x="511" y="448"/>
                  </a:cubicBezTo>
                  <a:cubicBezTo>
                    <a:pt x="511" y="448"/>
                    <a:pt x="511" y="447"/>
                    <a:pt x="511" y="447"/>
                  </a:cubicBezTo>
                  <a:moveTo>
                    <a:pt x="490" y="463"/>
                  </a:moveTo>
                  <a:cubicBezTo>
                    <a:pt x="489" y="463"/>
                    <a:pt x="489" y="461"/>
                    <a:pt x="488" y="462"/>
                  </a:cubicBezTo>
                  <a:cubicBezTo>
                    <a:pt x="487" y="462"/>
                    <a:pt x="484" y="469"/>
                    <a:pt x="483" y="470"/>
                  </a:cubicBezTo>
                  <a:cubicBezTo>
                    <a:pt x="483" y="471"/>
                    <a:pt x="480" y="476"/>
                    <a:pt x="481" y="476"/>
                  </a:cubicBezTo>
                  <a:cubicBezTo>
                    <a:pt x="481" y="476"/>
                    <a:pt x="481" y="475"/>
                    <a:pt x="482" y="475"/>
                  </a:cubicBezTo>
                  <a:cubicBezTo>
                    <a:pt x="484" y="471"/>
                    <a:pt x="487" y="467"/>
                    <a:pt x="490" y="463"/>
                  </a:cubicBezTo>
                  <a:moveTo>
                    <a:pt x="479" y="479"/>
                  </a:moveTo>
                  <a:cubicBezTo>
                    <a:pt x="472" y="484"/>
                    <a:pt x="467" y="494"/>
                    <a:pt x="465" y="502"/>
                  </a:cubicBezTo>
                  <a:cubicBezTo>
                    <a:pt x="464" y="504"/>
                    <a:pt x="462" y="510"/>
                    <a:pt x="462" y="510"/>
                  </a:cubicBezTo>
                  <a:cubicBezTo>
                    <a:pt x="463" y="510"/>
                    <a:pt x="463" y="509"/>
                    <a:pt x="463" y="508"/>
                  </a:cubicBezTo>
                  <a:cubicBezTo>
                    <a:pt x="465" y="505"/>
                    <a:pt x="466" y="501"/>
                    <a:pt x="468" y="498"/>
                  </a:cubicBezTo>
                  <a:cubicBezTo>
                    <a:pt x="471" y="491"/>
                    <a:pt x="475" y="485"/>
                    <a:pt x="479" y="479"/>
                  </a:cubicBezTo>
                  <a:moveTo>
                    <a:pt x="463" y="514"/>
                  </a:moveTo>
                  <a:cubicBezTo>
                    <a:pt x="463" y="514"/>
                    <a:pt x="463" y="523"/>
                    <a:pt x="463" y="528"/>
                  </a:cubicBezTo>
                  <a:cubicBezTo>
                    <a:pt x="464" y="537"/>
                    <a:pt x="468" y="547"/>
                    <a:pt x="470" y="555"/>
                  </a:cubicBezTo>
                  <a:cubicBezTo>
                    <a:pt x="471" y="557"/>
                    <a:pt x="471" y="558"/>
                    <a:pt x="472" y="560"/>
                  </a:cubicBezTo>
                  <a:cubicBezTo>
                    <a:pt x="472" y="562"/>
                    <a:pt x="474" y="569"/>
                    <a:pt x="475" y="569"/>
                  </a:cubicBezTo>
                  <a:cubicBezTo>
                    <a:pt x="475" y="569"/>
                    <a:pt x="475" y="568"/>
                    <a:pt x="475" y="567"/>
                  </a:cubicBezTo>
                  <a:cubicBezTo>
                    <a:pt x="474" y="564"/>
                    <a:pt x="473" y="560"/>
                    <a:pt x="473" y="556"/>
                  </a:cubicBezTo>
                  <a:cubicBezTo>
                    <a:pt x="471" y="547"/>
                    <a:pt x="466" y="539"/>
                    <a:pt x="464" y="530"/>
                  </a:cubicBezTo>
                  <a:cubicBezTo>
                    <a:pt x="463" y="525"/>
                    <a:pt x="463" y="519"/>
                    <a:pt x="463" y="514"/>
                  </a:cubicBezTo>
                  <a:moveTo>
                    <a:pt x="589" y="390"/>
                  </a:moveTo>
                  <a:cubicBezTo>
                    <a:pt x="587" y="390"/>
                    <a:pt x="582" y="396"/>
                    <a:pt x="581" y="398"/>
                  </a:cubicBezTo>
                  <a:cubicBezTo>
                    <a:pt x="579" y="400"/>
                    <a:pt x="572" y="406"/>
                    <a:pt x="576" y="404"/>
                  </a:cubicBezTo>
                  <a:cubicBezTo>
                    <a:pt x="580" y="402"/>
                    <a:pt x="583" y="398"/>
                    <a:pt x="586" y="396"/>
                  </a:cubicBezTo>
                  <a:cubicBezTo>
                    <a:pt x="587" y="395"/>
                    <a:pt x="593" y="392"/>
                    <a:pt x="592" y="390"/>
                  </a:cubicBezTo>
                  <a:cubicBezTo>
                    <a:pt x="591" y="390"/>
                    <a:pt x="590" y="390"/>
                    <a:pt x="589" y="390"/>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31"/>
            <p:cNvSpPr>
              <a:spLocks noEditPoints="1"/>
            </p:cNvSpPr>
            <p:nvPr/>
          </p:nvSpPr>
          <p:spPr bwMode="auto">
            <a:xfrm>
              <a:off x="6113433" y="4800599"/>
              <a:ext cx="1276350" cy="871537"/>
            </a:xfrm>
            <a:custGeom>
              <a:avLst/>
              <a:gdLst>
                <a:gd name="T0" fmla="*/ 428 w 433"/>
                <a:gd name="T1" fmla="*/ 253 h 295"/>
                <a:gd name="T2" fmla="*/ 425 w 433"/>
                <a:gd name="T3" fmla="*/ 280 h 295"/>
                <a:gd name="T4" fmla="*/ 421 w 433"/>
                <a:gd name="T5" fmla="*/ 282 h 295"/>
                <a:gd name="T6" fmla="*/ 401 w 433"/>
                <a:gd name="T7" fmla="*/ 291 h 295"/>
                <a:gd name="T8" fmla="*/ 396 w 433"/>
                <a:gd name="T9" fmla="*/ 288 h 295"/>
                <a:gd name="T10" fmla="*/ 379 w 433"/>
                <a:gd name="T11" fmla="*/ 272 h 295"/>
                <a:gd name="T12" fmla="*/ 357 w 433"/>
                <a:gd name="T13" fmla="*/ 259 h 295"/>
                <a:gd name="T14" fmla="*/ 351 w 433"/>
                <a:gd name="T15" fmla="*/ 256 h 295"/>
                <a:gd name="T16" fmla="*/ 336 w 433"/>
                <a:gd name="T17" fmla="*/ 234 h 295"/>
                <a:gd name="T18" fmla="*/ 334 w 433"/>
                <a:gd name="T19" fmla="*/ 221 h 295"/>
                <a:gd name="T20" fmla="*/ 318 w 433"/>
                <a:gd name="T21" fmla="*/ 213 h 295"/>
                <a:gd name="T22" fmla="*/ 310 w 433"/>
                <a:gd name="T23" fmla="*/ 211 h 295"/>
                <a:gd name="T24" fmla="*/ 316 w 433"/>
                <a:gd name="T25" fmla="*/ 218 h 295"/>
                <a:gd name="T26" fmla="*/ 295 w 433"/>
                <a:gd name="T27" fmla="*/ 202 h 295"/>
                <a:gd name="T28" fmla="*/ 282 w 433"/>
                <a:gd name="T29" fmla="*/ 189 h 295"/>
                <a:gd name="T30" fmla="*/ 287 w 433"/>
                <a:gd name="T31" fmla="*/ 184 h 295"/>
                <a:gd name="T32" fmla="*/ 285 w 433"/>
                <a:gd name="T33" fmla="*/ 168 h 295"/>
                <a:gd name="T34" fmla="*/ 276 w 433"/>
                <a:gd name="T35" fmla="*/ 165 h 295"/>
                <a:gd name="T36" fmla="*/ 277 w 433"/>
                <a:gd name="T37" fmla="*/ 175 h 295"/>
                <a:gd name="T38" fmla="*/ 269 w 433"/>
                <a:gd name="T39" fmla="*/ 167 h 295"/>
                <a:gd name="T40" fmla="*/ 269 w 433"/>
                <a:gd name="T41" fmla="*/ 145 h 295"/>
                <a:gd name="T42" fmla="*/ 267 w 433"/>
                <a:gd name="T43" fmla="*/ 117 h 295"/>
                <a:gd name="T44" fmla="*/ 255 w 433"/>
                <a:gd name="T45" fmla="*/ 100 h 295"/>
                <a:gd name="T46" fmla="*/ 217 w 433"/>
                <a:gd name="T47" fmla="*/ 79 h 295"/>
                <a:gd name="T48" fmla="*/ 180 w 433"/>
                <a:gd name="T49" fmla="*/ 64 h 295"/>
                <a:gd name="T50" fmla="*/ 164 w 433"/>
                <a:gd name="T51" fmla="*/ 73 h 295"/>
                <a:gd name="T52" fmla="*/ 156 w 433"/>
                <a:gd name="T53" fmla="*/ 84 h 295"/>
                <a:gd name="T54" fmla="*/ 119 w 433"/>
                <a:gd name="T55" fmla="*/ 88 h 295"/>
                <a:gd name="T56" fmla="*/ 104 w 433"/>
                <a:gd name="T57" fmla="*/ 78 h 295"/>
                <a:gd name="T58" fmla="*/ 114 w 433"/>
                <a:gd name="T59" fmla="*/ 80 h 295"/>
                <a:gd name="T60" fmla="*/ 106 w 433"/>
                <a:gd name="T61" fmla="*/ 67 h 295"/>
                <a:gd name="T62" fmla="*/ 98 w 433"/>
                <a:gd name="T63" fmla="*/ 67 h 295"/>
                <a:gd name="T64" fmla="*/ 83 w 433"/>
                <a:gd name="T65" fmla="*/ 71 h 295"/>
                <a:gd name="T66" fmla="*/ 71 w 433"/>
                <a:gd name="T67" fmla="*/ 66 h 295"/>
                <a:gd name="T68" fmla="*/ 74 w 433"/>
                <a:gd name="T69" fmla="*/ 63 h 295"/>
                <a:gd name="T70" fmla="*/ 60 w 433"/>
                <a:gd name="T71" fmla="*/ 63 h 295"/>
                <a:gd name="T72" fmla="*/ 26 w 433"/>
                <a:gd name="T73" fmla="*/ 77 h 295"/>
                <a:gd name="T74" fmla="*/ 33 w 433"/>
                <a:gd name="T75" fmla="*/ 68 h 295"/>
                <a:gd name="T76" fmla="*/ 30 w 433"/>
                <a:gd name="T77" fmla="*/ 70 h 295"/>
                <a:gd name="T78" fmla="*/ 23 w 433"/>
                <a:gd name="T79" fmla="*/ 75 h 295"/>
                <a:gd name="T80" fmla="*/ 13 w 433"/>
                <a:gd name="T81" fmla="*/ 82 h 295"/>
                <a:gd name="T82" fmla="*/ 15 w 433"/>
                <a:gd name="T83" fmla="*/ 73 h 295"/>
                <a:gd name="T84" fmla="*/ 0 w 433"/>
                <a:gd name="T85" fmla="*/ 46 h 295"/>
                <a:gd name="T86" fmla="*/ 222 w 433"/>
                <a:gd name="T87" fmla="*/ 26 h 295"/>
                <a:gd name="T88" fmla="*/ 278 w 433"/>
                <a:gd name="T89" fmla="*/ 25 h 295"/>
                <a:gd name="T90" fmla="*/ 301 w 433"/>
                <a:gd name="T91" fmla="*/ 3 h 295"/>
                <a:gd name="T92" fmla="*/ 308 w 433"/>
                <a:gd name="T93" fmla="*/ 15 h 295"/>
                <a:gd name="T94" fmla="*/ 377 w 433"/>
                <a:gd name="T95" fmla="*/ 111 h 295"/>
                <a:gd name="T96" fmla="*/ 374 w 433"/>
                <a:gd name="T97" fmla="*/ 114 h 295"/>
                <a:gd name="T98" fmla="*/ 366 w 433"/>
                <a:gd name="T99" fmla="*/ 114 h 295"/>
                <a:gd name="T100" fmla="*/ 421 w 433"/>
                <a:gd name="T101" fmla="*/ 185 h 295"/>
                <a:gd name="T102" fmla="*/ 431 w 433"/>
                <a:gd name="T103" fmla="*/ 235 h 295"/>
                <a:gd name="T104" fmla="*/ 154 w 433"/>
                <a:gd name="T105" fmla="*/ 88 h 295"/>
                <a:gd name="T106" fmla="*/ 327 w 433"/>
                <a:gd name="T107" fmla="*/ 236 h 295"/>
                <a:gd name="T108" fmla="*/ 423 w 433"/>
                <a:gd name="T109" fmla="*/ 291 h 295"/>
                <a:gd name="T110" fmla="*/ 402 w 433"/>
                <a:gd name="T111" fmla="*/ 15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3" h="295">
                  <a:moveTo>
                    <a:pt x="431" y="235"/>
                  </a:moveTo>
                  <a:cubicBezTo>
                    <a:pt x="432" y="238"/>
                    <a:pt x="433" y="248"/>
                    <a:pt x="433" y="248"/>
                  </a:cubicBezTo>
                  <a:cubicBezTo>
                    <a:pt x="433" y="248"/>
                    <a:pt x="433" y="242"/>
                    <a:pt x="431" y="243"/>
                  </a:cubicBezTo>
                  <a:cubicBezTo>
                    <a:pt x="429" y="244"/>
                    <a:pt x="431" y="248"/>
                    <a:pt x="431" y="249"/>
                  </a:cubicBezTo>
                  <a:cubicBezTo>
                    <a:pt x="430" y="250"/>
                    <a:pt x="428" y="250"/>
                    <a:pt x="428" y="251"/>
                  </a:cubicBezTo>
                  <a:cubicBezTo>
                    <a:pt x="427" y="252"/>
                    <a:pt x="428" y="252"/>
                    <a:pt x="428" y="253"/>
                  </a:cubicBezTo>
                  <a:cubicBezTo>
                    <a:pt x="428" y="256"/>
                    <a:pt x="428" y="256"/>
                    <a:pt x="428" y="256"/>
                  </a:cubicBezTo>
                  <a:cubicBezTo>
                    <a:pt x="428" y="257"/>
                    <a:pt x="426" y="257"/>
                    <a:pt x="426" y="258"/>
                  </a:cubicBezTo>
                  <a:cubicBezTo>
                    <a:pt x="425" y="259"/>
                    <a:pt x="427" y="261"/>
                    <a:pt x="427" y="263"/>
                  </a:cubicBezTo>
                  <a:cubicBezTo>
                    <a:pt x="427" y="264"/>
                    <a:pt x="426" y="264"/>
                    <a:pt x="426" y="266"/>
                  </a:cubicBezTo>
                  <a:cubicBezTo>
                    <a:pt x="426" y="267"/>
                    <a:pt x="428" y="269"/>
                    <a:pt x="429" y="270"/>
                  </a:cubicBezTo>
                  <a:cubicBezTo>
                    <a:pt x="429" y="273"/>
                    <a:pt x="425" y="276"/>
                    <a:pt x="425" y="280"/>
                  </a:cubicBezTo>
                  <a:cubicBezTo>
                    <a:pt x="425" y="280"/>
                    <a:pt x="425" y="280"/>
                    <a:pt x="425" y="281"/>
                  </a:cubicBezTo>
                  <a:cubicBezTo>
                    <a:pt x="424" y="280"/>
                    <a:pt x="422" y="278"/>
                    <a:pt x="421" y="281"/>
                  </a:cubicBezTo>
                  <a:cubicBezTo>
                    <a:pt x="421" y="282"/>
                    <a:pt x="423" y="281"/>
                    <a:pt x="423" y="281"/>
                  </a:cubicBezTo>
                  <a:cubicBezTo>
                    <a:pt x="424" y="282"/>
                    <a:pt x="424" y="282"/>
                    <a:pt x="424" y="282"/>
                  </a:cubicBezTo>
                  <a:cubicBezTo>
                    <a:pt x="423" y="282"/>
                    <a:pt x="423" y="281"/>
                    <a:pt x="422" y="281"/>
                  </a:cubicBezTo>
                  <a:cubicBezTo>
                    <a:pt x="422" y="281"/>
                    <a:pt x="421" y="283"/>
                    <a:pt x="421" y="282"/>
                  </a:cubicBezTo>
                  <a:cubicBezTo>
                    <a:pt x="420" y="282"/>
                    <a:pt x="422" y="279"/>
                    <a:pt x="419" y="280"/>
                  </a:cubicBezTo>
                  <a:cubicBezTo>
                    <a:pt x="416" y="281"/>
                    <a:pt x="418" y="283"/>
                    <a:pt x="417" y="284"/>
                  </a:cubicBezTo>
                  <a:cubicBezTo>
                    <a:pt x="417" y="284"/>
                    <a:pt x="414" y="285"/>
                    <a:pt x="414" y="285"/>
                  </a:cubicBezTo>
                  <a:cubicBezTo>
                    <a:pt x="414" y="285"/>
                    <a:pt x="412" y="288"/>
                    <a:pt x="411" y="289"/>
                  </a:cubicBezTo>
                  <a:cubicBezTo>
                    <a:pt x="409" y="290"/>
                    <a:pt x="405" y="287"/>
                    <a:pt x="404" y="288"/>
                  </a:cubicBezTo>
                  <a:cubicBezTo>
                    <a:pt x="402" y="288"/>
                    <a:pt x="402" y="290"/>
                    <a:pt x="401" y="291"/>
                  </a:cubicBezTo>
                  <a:cubicBezTo>
                    <a:pt x="397" y="293"/>
                    <a:pt x="392" y="295"/>
                    <a:pt x="388" y="292"/>
                  </a:cubicBezTo>
                  <a:cubicBezTo>
                    <a:pt x="386" y="291"/>
                    <a:pt x="384" y="284"/>
                    <a:pt x="388" y="284"/>
                  </a:cubicBezTo>
                  <a:cubicBezTo>
                    <a:pt x="389" y="284"/>
                    <a:pt x="390" y="286"/>
                    <a:pt x="391" y="286"/>
                  </a:cubicBezTo>
                  <a:cubicBezTo>
                    <a:pt x="392" y="286"/>
                    <a:pt x="396" y="286"/>
                    <a:pt x="396" y="287"/>
                  </a:cubicBezTo>
                  <a:cubicBezTo>
                    <a:pt x="396" y="287"/>
                    <a:pt x="395" y="287"/>
                    <a:pt x="395" y="288"/>
                  </a:cubicBezTo>
                  <a:cubicBezTo>
                    <a:pt x="396" y="288"/>
                    <a:pt x="396" y="288"/>
                    <a:pt x="396" y="288"/>
                  </a:cubicBezTo>
                  <a:cubicBezTo>
                    <a:pt x="398" y="288"/>
                    <a:pt x="401" y="287"/>
                    <a:pt x="399" y="285"/>
                  </a:cubicBezTo>
                  <a:cubicBezTo>
                    <a:pt x="396" y="281"/>
                    <a:pt x="389" y="284"/>
                    <a:pt x="386" y="281"/>
                  </a:cubicBezTo>
                  <a:cubicBezTo>
                    <a:pt x="385" y="280"/>
                    <a:pt x="384" y="278"/>
                    <a:pt x="384" y="277"/>
                  </a:cubicBezTo>
                  <a:cubicBezTo>
                    <a:pt x="381" y="275"/>
                    <a:pt x="381" y="275"/>
                    <a:pt x="381" y="275"/>
                  </a:cubicBezTo>
                  <a:cubicBezTo>
                    <a:pt x="381" y="275"/>
                    <a:pt x="382" y="273"/>
                    <a:pt x="382" y="273"/>
                  </a:cubicBezTo>
                  <a:cubicBezTo>
                    <a:pt x="381" y="272"/>
                    <a:pt x="380" y="273"/>
                    <a:pt x="379" y="272"/>
                  </a:cubicBezTo>
                  <a:cubicBezTo>
                    <a:pt x="377" y="271"/>
                    <a:pt x="377" y="267"/>
                    <a:pt x="375" y="266"/>
                  </a:cubicBezTo>
                  <a:cubicBezTo>
                    <a:pt x="374" y="265"/>
                    <a:pt x="370" y="267"/>
                    <a:pt x="370" y="263"/>
                  </a:cubicBezTo>
                  <a:cubicBezTo>
                    <a:pt x="372" y="262"/>
                    <a:pt x="372" y="262"/>
                    <a:pt x="372" y="262"/>
                  </a:cubicBezTo>
                  <a:cubicBezTo>
                    <a:pt x="371" y="259"/>
                    <a:pt x="365" y="260"/>
                    <a:pt x="363" y="259"/>
                  </a:cubicBezTo>
                  <a:cubicBezTo>
                    <a:pt x="363" y="259"/>
                    <a:pt x="359" y="258"/>
                    <a:pt x="358" y="258"/>
                  </a:cubicBezTo>
                  <a:cubicBezTo>
                    <a:pt x="358" y="258"/>
                    <a:pt x="357" y="259"/>
                    <a:pt x="357" y="259"/>
                  </a:cubicBezTo>
                  <a:cubicBezTo>
                    <a:pt x="356" y="259"/>
                    <a:pt x="355" y="257"/>
                    <a:pt x="354" y="257"/>
                  </a:cubicBezTo>
                  <a:cubicBezTo>
                    <a:pt x="353" y="257"/>
                    <a:pt x="351" y="262"/>
                    <a:pt x="349" y="261"/>
                  </a:cubicBezTo>
                  <a:cubicBezTo>
                    <a:pt x="348" y="261"/>
                    <a:pt x="349" y="260"/>
                    <a:pt x="349" y="260"/>
                  </a:cubicBezTo>
                  <a:cubicBezTo>
                    <a:pt x="348" y="259"/>
                    <a:pt x="348" y="259"/>
                    <a:pt x="348" y="258"/>
                  </a:cubicBezTo>
                  <a:cubicBezTo>
                    <a:pt x="349" y="258"/>
                    <a:pt x="350" y="259"/>
                    <a:pt x="350" y="259"/>
                  </a:cubicBezTo>
                  <a:cubicBezTo>
                    <a:pt x="351" y="259"/>
                    <a:pt x="353" y="256"/>
                    <a:pt x="351" y="256"/>
                  </a:cubicBezTo>
                  <a:cubicBezTo>
                    <a:pt x="350" y="256"/>
                    <a:pt x="350" y="257"/>
                    <a:pt x="349" y="257"/>
                  </a:cubicBezTo>
                  <a:cubicBezTo>
                    <a:pt x="348" y="257"/>
                    <a:pt x="348" y="255"/>
                    <a:pt x="347" y="255"/>
                  </a:cubicBezTo>
                  <a:cubicBezTo>
                    <a:pt x="345" y="251"/>
                    <a:pt x="339" y="248"/>
                    <a:pt x="339" y="243"/>
                  </a:cubicBezTo>
                  <a:cubicBezTo>
                    <a:pt x="339" y="242"/>
                    <a:pt x="340" y="242"/>
                    <a:pt x="340" y="242"/>
                  </a:cubicBezTo>
                  <a:cubicBezTo>
                    <a:pt x="340" y="241"/>
                    <a:pt x="338" y="240"/>
                    <a:pt x="337" y="239"/>
                  </a:cubicBezTo>
                  <a:cubicBezTo>
                    <a:pt x="337" y="237"/>
                    <a:pt x="338" y="236"/>
                    <a:pt x="336" y="234"/>
                  </a:cubicBezTo>
                  <a:cubicBezTo>
                    <a:pt x="333" y="231"/>
                    <a:pt x="337" y="234"/>
                    <a:pt x="335" y="235"/>
                  </a:cubicBezTo>
                  <a:cubicBezTo>
                    <a:pt x="334" y="235"/>
                    <a:pt x="331" y="234"/>
                    <a:pt x="330" y="234"/>
                  </a:cubicBezTo>
                  <a:cubicBezTo>
                    <a:pt x="329" y="234"/>
                    <a:pt x="329" y="234"/>
                    <a:pt x="328" y="234"/>
                  </a:cubicBezTo>
                  <a:cubicBezTo>
                    <a:pt x="328" y="234"/>
                    <a:pt x="327" y="234"/>
                    <a:pt x="327" y="234"/>
                  </a:cubicBezTo>
                  <a:cubicBezTo>
                    <a:pt x="328" y="231"/>
                    <a:pt x="331" y="231"/>
                    <a:pt x="332" y="226"/>
                  </a:cubicBezTo>
                  <a:cubicBezTo>
                    <a:pt x="332" y="225"/>
                    <a:pt x="335" y="221"/>
                    <a:pt x="334" y="221"/>
                  </a:cubicBezTo>
                  <a:cubicBezTo>
                    <a:pt x="331" y="220"/>
                    <a:pt x="331" y="229"/>
                    <a:pt x="327" y="231"/>
                  </a:cubicBezTo>
                  <a:cubicBezTo>
                    <a:pt x="326" y="232"/>
                    <a:pt x="326" y="232"/>
                    <a:pt x="326" y="232"/>
                  </a:cubicBezTo>
                  <a:cubicBezTo>
                    <a:pt x="323" y="230"/>
                    <a:pt x="325" y="230"/>
                    <a:pt x="324" y="228"/>
                  </a:cubicBezTo>
                  <a:cubicBezTo>
                    <a:pt x="324" y="226"/>
                    <a:pt x="322" y="225"/>
                    <a:pt x="321" y="223"/>
                  </a:cubicBezTo>
                  <a:cubicBezTo>
                    <a:pt x="321" y="220"/>
                    <a:pt x="323" y="216"/>
                    <a:pt x="321" y="214"/>
                  </a:cubicBezTo>
                  <a:cubicBezTo>
                    <a:pt x="318" y="213"/>
                    <a:pt x="318" y="213"/>
                    <a:pt x="318" y="213"/>
                  </a:cubicBezTo>
                  <a:cubicBezTo>
                    <a:pt x="318" y="212"/>
                    <a:pt x="325" y="208"/>
                    <a:pt x="323" y="206"/>
                  </a:cubicBezTo>
                  <a:cubicBezTo>
                    <a:pt x="322" y="205"/>
                    <a:pt x="322" y="208"/>
                    <a:pt x="321" y="208"/>
                  </a:cubicBezTo>
                  <a:cubicBezTo>
                    <a:pt x="320" y="209"/>
                    <a:pt x="317" y="208"/>
                    <a:pt x="316" y="209"/>
                  </a:cubicBezTo>
                  <a:cubicBezTo>
                    <a:pt x="315" y="212"/>
                    <a:pt x="315" y="212"/>
                    <a:pt x="315" y="212"/>
                  </a:cubicBezTo>
                  <a:cubicBezTo>
                    <a:pt x="315" y="212"/>
                    <a:pt x="313" y="210"/>
                    <a:pt x="313" y="210"/>
                  </a:cubicBezTo>
                  <a:cubicBezTo>
                    <a:pt x="312" y="210"/>
                    <a:pt x="312" y="212"/>
                    <a:pt x="310" y="211"/>
                  </a:cubicBezTo>
                  <a:cubicBezTo>
                    <a:pt x="309" y="210"/>
                    <a:pt x="311" y="209"/>
                    <a:pt x="309" y="209"/>
                  </a:cubicBezTo>
                  <a:cubicBezTo>
                    <a:pt x="309" y="209"/>
                    <a:pt x="308" y="208"/>
                    <a:pt x="308" y="208"/>
                  </a:cubicBezTo>
                  <a:cubicBezTo>
                    <a:pt x="308" y="209"/>
                    <a:pt x="309" y="209"/>
                    <a:pt x="309" y="209"/>
                  </a:cubicBezTo>
                  <a:cubicBezTo>
                    <a:pt x="309" y="209"/>
                    <a:pt x="310" y="211"/>
                    <a:pt x="311" y="211"/>
                  </a:cubicBezTo>
                  <a:cubicBezTo>
                    <a:pt x="311" y="212"/>
                    <a:pt x="313" y="211"/>
                    <a:pt x="313" y="212"/>
                  </a:cubicBezTo>
                  <a:cubicBezTo>
                    <a:pt x="315" y="213"/>
                    <a:pt x="316" y="217"/>
                    <a:pt x="316" y="218"/>
                  </a:cubicBezTo>
                  <a:cubicBezTo>
                    <a:pt x="316" y="218"/>
                    <a:pt x="317" y="219"/>
                    <a:pt x="317" y="219"/>
                  </a:cubicBezTo>
                  <a:cubicBezTo>
                    <a:pt x="315" y="220"/>
                    <a:pt x="317" y="218"/>
                    <a:pt x="316" y="218"/>
                  </a:cubicBezTo>
                  <a:cubicBezTo>
                    <a:pt x="315" y="218"/>
                    <a:pt x="314" y="219"/>
                    <a:pt x="313" y="219"/>
                  </a:cubicBezTo>
                  <a:cubicBezTo>
                    <a:pt x="307" y="218"/>
                    <a:pt x="304" y="214"/>
                    <a:pt x="301" y="211"/>
                  </a:cubicBezTo>
                  <a:cubicBezTo>
                    <a:pt x="300" y="210"/>
                    <a:pt x="294" y="201"/>
                    <a:pt x="294" y="201"/>
                  </a:cubicBezTo>
                  <a:cubicBezTo>
                    <a:pt x="294" y="201"/>
                    <a:pt x="295" y="202"/>
                    <a:pt x="295" y="202"/>
                  </a:cubicBezTo>
                  <a:cubicBezTo>
                    <a:pt x="295" y="202"/>
                    <a:pt x="295" y="201"/>
                    <a:pt x="294" y="201"/>
                  </a:cubicBezTo>
                  <a:cubicBezTo>
                    <a:pt x="294" y="200"/>
                    <a:pt x="291" y="200"/>
                    <a:pt x="290" y="199"/>
                  </a:cubicBezTo>
                  <a:cubicBezTo>
                    <a:pt x="289" y="197"/>
                    <a:pt x="290" y="196"/>
                    <a:pt x="288" y="193"/>
                  </a:cubicBezTo>
                  <a:cubicBezTo>
                    <a:pt x="286" y="190"/>
                    <a:pt x="279" y="191"/>
                    <a:pt x="278" y="187"/>
                  </a:cubicBezTo>
                  <a:cubicBezTo>
                    <a:pt x="278" y="187"/>
                    <a:pt x="279" y="188"/>
                    <a:pt x="279" y="188"/>
                  </a:cubicBezTo>
                  <a:cubicBezTo>
                    <a:pt x="280" y="188"/>
                    <a:pt x="281" y="189"/>
                    <a:pt x="282" y="189"/>
                  </a:cubicBezTo>
                  <a:cubicBezTo>
                    <a:pt x="285" y="188"/>
                    <a:pt x="282" y="188"/>
                    <a:pt x="283" y="186"/>
                  </a:cubicBezTo>
                  <a:cubicBezTo>
                    <a:pt x="283" y="186"/>
                    <a:pt x="284" y="186"/>
                    <a:pt x="284" y="186"/>
                  </a:cubicBezTo>
                  <a:cubicBezTo>
                    <a:pt x="285" y="186"/>
                    <a:pt x="285" y="187"/>
                    <a:pt x="285" y="187"/>
                  </a:cubicBezTo>
                  <a:cubicBezTo>
                    <a:pt x="286" y="186"/>
                    <a:pt x="284" y="187"/>
                    <a:pt x="284" y="186"/>
                  </a:cubicBezTo>
                  <a:cubicBezTo>
                    <a:pt x="283" y="185"/>
                    <a:pt x="285" y="186"/>
                    <a:pt x="285" y="186"/>
                  </a:cubicBezTo>
                  <a:cubicBezTo>
                    <a:pt x="287" y="184"/>
                    <a:pt x="287" y="184"/>
                    <a:pt x="287" y="184"/>
                  </a:cubicBezTo>
                  <a:cubicBezTo>
                    <a:pt x="286" y="183"/>
                    <a:pt x="286" y="183"/>
                    <a:pt x="286" y="183"/>
                  </a:cubicBezTo>
                  <a:cubicBezTo>
                    <a:pt x="286" y="183"/>
                    <a:pt x="286" y="180"/>
                    <a:pt x="286" y="180"/>
                  </a:cubicBezTo>
                  <a:cubicBezTo>
                    <a:pt x="287" y="177"/>
                    <a:pt x="293" y="169"/>
                    <a:pt x="293" y="167"/>
                  </a:cubicBezTo>
                  <a:cubicBezTo>
                    <a:pt x="292" y="166"/>
                    <a:pt x="290" y="161"/>
                    <a:pt x="288" y="162"/>
                  </a:cubicBezTo>
                  <a:cubicBezTo>
                    <a:pt x="285" y="163"/>
                    <a:pt x="289" y="167"/>
                    <a:pt x="288" y="168"/>
                  </a:cubicBezTo>
                  <a:cubicBezTo>
                    <a:pt x="288" y="168"/>
                    <a:pt x="285" y="168"/>
                    <a:pt x="285" y="168"/>
                  </a:cubicBezTo>
                  <a:cubicBezTo>
                    <a:pt x="283" y="167"/>
                    <a:pt x="285" y="164"/>
                    <a:pt x="284" y="163"/>
                  </a:cubicBezTo>
                  <a:cubicBezTo>
                    <a:pt x="283" y="162"/>
                    <a:pt x="280" y="163"/>
                    <a:pt x="279" y="162"/>
                  </a:cubicBezTo>
                  <a:cubicBezTo>
                    <a:pt x="279" y="162"/>
                    <a:pt x="280" y="161"/>
                    <a:pt x="280" y="161"/>
                  </a:cubicBezTo>
                  <a:cubicBezTo>
                    <a:pt x="279" y="160"/>
                    <a:pt x="276" y="159"/>
                    <a:pt x="275" y="160"/>
                  </a:cubicBezTo>
                  <a:cubicBezTo>
                    <a:pt x="274" y="161"/>
                    <a:pt x="276" y="163"/>
                    <a:pt x="277" y="163"/>
                  </a:cubicBezTo>
                  <a:cubicBezTo>
                    <a:pt x="278" y="163"/>
                    <a:pt x="274" y="163"/>
                    <a:pt x="276" y="165"/>
                  </a:cubicBezTo>
                  <a:cubicBezTo>
                    <a:pt x="276" y="165"/>
                    <a:pt x="279" y="166"/>
                    <a:pt x="279" y="167"/>
                  </a:cubicBezTo>
                  <a:cubicBezTo>
                    <a:pt x="280" y="167"/>
                    <a:pt x="282" y="166"/>
                    <a:pt x="283" y="166"/>
                  </a:cubicBezTo>
                  <a:cubicBezTo>
                    <a:pt x="281" y="168"/>
                    <a:pt x="281" y="168"/>
                    <a:pt x="281" y="168"/>
                  </a:cubicBezTo>
                  <a:cubicBezTo>
                    <a:pt x="281" y="170"/>
                    <a:pt x="282" y="174"/>
                    <a:pt x="281" y="176"/>
                  </a:cubicBezTo>
                  <a:cubicBezTo>
                    <a:pt x="281" y="180"/>
                    <a:pt x="279" y="175"/>
                    <a:pt x="278" y="175"/>
                  </a:cubicBezTo>
                  <a:cubicBezTo>
                    <a:pt x="278" y="175"/>
                    <a:pt x="277" y="176"/>
                    <a:pt x="277" y="175"/>
                  </a:cubicBezTo>
                  <a:cubicBezTo>
                    <a:pt x="277" y="175"/>
                    <a:pt x="275" y="173"/>
                    <a:pt x="275" y="173"/>
                  </a:cubicBezTo>
                  <a:cubicBezTo>
                    <a:pt x="272" y="171"/>
                    <a:pt x="270" y="170"/>
                    <a:pt x="271" y="171"/>
                  </a:cubicBezTo>
                  <a:cubicBezTo>
                    <a:pt x="271" y="174"/>
                    <a:pt x="275" y="175"/>
                    <a:pt x="276" y="177"/>
                  </a:cubicBezTo>
                  <a:cubicBezTo>
                    <a:pt x="277" y="178"/>
                    <a:pt x="279" y="180"/>
                    <a:pt x="278" y="180"/>
                  </a:cubicBezTo>
                  <a:cubicBezTo>
                    <a:pt x="276" y="180"/>
                    <a:pt x="276" y="177"/>
                    <a:pt x="275" y="176"/>
                  </a:cubicBezTo>
                  <a:cubicBezTo>
                    <a:pt x="273" y="173"/>
                    <a:pt x="267" y="173"/>
                    <a:pt x="269" y="167"/>
                  </a:cubicBezTo>
                  <a:cubicBezTo>
                    <a:pt x="269" y="164"/>
                    <a:pt x="269" y="168"/>
                    <a:pt x="269" y="168"/>
                  </a:cubicBezTo>
                  <a:cubicBezTo>
                    <a:pt x="269" y="168"/>
                    <a:pt x="269" y="169"/>
                    <a:pt x="269" y="169"/>
                  </a:cubicBezTo>
                  <a:cubicBezTo>
                    <a:pt x="270" y="167"/>
                    <a:pt x="271" y="158"/>
                    <a:pt x="270" y="157"/>
                  </a:cubicBezTo>
                  <a:cubicBezTo>
                    <a:pt x="269" y="155"/>
                    <a:pt x="267" y="154"/>
                    <a:pt x="267" y="152"/>
                  </a:cubicBezTo>
                  <a:cubicBezTo>
                    <a:pt x="268" y="152"/>
                    <a:pt x="269" y="152"/>
                    <a:pt x="269" y="151"/>
                  </a:cubicBezTo>
                  <a:cubicBezTo>
                    <a:pt x="270" y="149"/>
                    <a:pt x="270" y="146"/>
                    <a:pt x="269" y="145"/>
                  </a:cubicBezTo>
                  <a:cubicBezTo>
                    <a:pt x="269" y="143"/>
                    <a:pt x="271" y="140"/>
                    <a:pt x="271" y="138"/>
                  </a:cubicBezTo>
                  <a:cubicBezTo>
                    <a:pt x="271" y="137"/>
                    <a:pt x="270" y="135"/>
                    <a:pt x="270" y="134"/>
                  </a:cubicBezTo>
                  <a:cubicBezTo>
                    <a:pt x="270" y="134"/>
                    <a:pt x="272" y="132"/>
                    <a:pt x="272" y="132"/>
                  </a:cubicBezTo>
                  <a:cubicBezTo>
                    <a:pt x="272" y="130"/>
                    <a:pt x="270" y="126"/>
                    <a:pt x="269" y="125"/>
                  </a:cubicBezTo>
                  <a:cubicBezTo>
                    <a:pt x="269" y="124"/>
                    <a:pt x="270" y="122"/>
                    <a:pt x="269" y="120"/>
                  </a:cubicBezTo>
                  <a:cubicBezTo>
                    <a:pt x="268" y="120"/>
                    <a:pt x="265" y="118"/>
                    <a:pt x="267" y="117"/>
                  </a:cubicBezTo>
                  <a:cubicBezTo>
                    <a:pt x="269" y="117"/>
                    <a:pt x="267" y="119"/>
                    <a:pt x="269" y="119"/>
                  </a:cubicBezTo>
                  <a:cubicBezTo>
                    <a:pt x="269" y="119"/>
                    <a:pt x="269" y="115"/>
                    <a:pt x="268" y="113"/>
                  </a:cubicBezTo>
                  <a:cubicBezTo>
                    <a:pt x="266" y="112"/>
                    <a:pt x="263" y="112"/>
                    <a:pt x="262" y="110"/>
                  </a:cubicBezTo>
                  <a:cubicBezTo>
                    <a:pt x="261" y="109"/>
                    <a:pt x="261" y="106"/>
                    <a:pt x="260" y="105"/>
                  </a:cubicBezTo>
                  <a:cubicBezTo>
                    <a:pt x="257" y="104"/>
                    <a:pt x="257" y="104"/>
                    <a:pt x="257" y="104"/>
                  </a:cubicBezTo>
                  <a:cubicBezTo>
                    <a:pt x="256" y="103"/>
                    <a:pt x="257" y="101"/>
                    <a:pt x="255" y="100"/>
                  </a:cubicBezTo>
                  <a:cubicBezTo>
                    <a:pt x="254" y="99"/>
                    <a:pt x="245" y="103"/>
                    <a:pt x="243" y="102"/>
                  </a:cubicBezTo>
                  <a:cubicBezTo>
                    <a:pt x="242" y="101"/>
                    <a:pt x="242" y="99"/>
                    <a:pt x="241" y="98"/>
                  </a:cubicBezTo>
                  <a:cubicBezTo>
                    <a:pt x="240" y="97"/>
                    <a:pt x="238" y="97"/>
                    <a:pt x="237" y="97"/>
                  </a:cubicBezTo>
                  <a:cubicBezTo>
                    <a:pt x="236" y="95"/>
                    <a:pt x="235" y="92"/>
                    <a:pt x="232" y="91"/>
                  </a:cubicBezTo>
                  <a:cubicBezTo>
                    <a:pt x="231" y="90"/>
                    <a:pt x="224" y="89"/>
                    <a:pt x="222" y="88"/>
                  </a:cubicBezTo>
                  <a:cubicBezTo>
                    <a:pt x="219" y="85"/>
                    <a:pt x="226" y="82"/>
                    <a:pt x="217" y="79"/>
                  </a:cubicBezTo>
                  <a:cubicBezTo>
                    <a:pt x="215" y="79"/>
                    <a:pt x="212" y="78"/>
                    <a:pt x="210" y="77"/>
                  </a:cubicBezTo>
                  <a:cubicBezTo>
                    <a:pt x="210" y="76"/>
                    <a:pt x="210" y="74"/>
                    <a:pt x="210" y="74"/>
                  </a:cubicBezTo>
                  <a:cubicBezTo>
                    <a:pt x="209" y="72"/>
                    <a:pt x="199" y="66"/>
                    <a:pt x="198" y="67"/>
                  </a:cubicBezTo>
                  <a:cubicBezTo>
                    <a:pt x="198" y="67"/>
                    <a:pt x="198" y="68"/>
                    <a:pt x="197" y="68"/>
                  </a:cubicBezTo>
                  <a:cubicBezTo>
                    <a:pt x="196" y="68"/>
                    <a:pt x="190" y="65"/>
                    <a:pt x="188" y="64"/>
                  </a:cubicBezTo>
                  <a:cubicBezTo>
                    <a:pt x="186" y="63"/>
                    <a:pt x="182" y="62"/>
                    <a:pt x="180" y="64"/>
                  </a:cubicBezTo>
                  <a:cubicBezTo>
                    <a:pt x="178" y="66"/>
                    <a:pt x="178" y="66"/>
                    <a:pt x="178" y="66"/>
                  </a:cubicBezTo>
                  <a:cubicBezTo>
                    <a:pt x="178" y="66"/>
                    <a:pt x="174" y="64"/>
                    <a:pt x="173" y="65"/>
                  </a:cubicBezTo>
                  <a:cubicBezTo>
                    <a:pt x="172" y="67"/>
                    <a:pt x="172" y="67"/>
                    <a:pt x="172" y="67"/>
                  </a:cubicBezTo>
                  <a:cubicBezTo>
                    <a:pt x="170" y="69"/>
                    <a:pt x="168" y="68"/>
                    <a:pt x="168" y="72"/>
                  </a:cubicBezTo>
                  <a:cubicBezTo>
                    <a:pt x="168" y="72"/>
                    <a:pt x="169" y="73"/>
                    <a:pt x="169" y="73"/>
                  </a:cubicBezTo>
                  <a:cubicBezTo>
                    <a:pt x="169" y="73"/>
                    <a:pt x="163" y="71"/>
                    <a:pt x="164" y="73"/>
                  </a:cubicBezTo>
                  <a:cubicBezTo>
                    <a:pt x="165" y="75"/>
                    <a:pt x="171" y="74"/>
                    <a:pt x="171" y="75"/>
                  </a:cubicBezTo>
                  <a:cubicBezTo>
                    <a:pt x="172" y="75"/>
                    <a:pt x="171" y="79"/>
                    <a:pt x="169" y="78"/>
                  </a:cubicBezTo>
                  <a:cubicBezTo>
                    <a:pt x="169" y="78"/>
                    <a:pt x="170" y="77"/>
                    <a:pt x="170" y="77"/>
                  </a:cubicBezTo>
                  <a:cubicBezTo>
                    <a:pt x="170" y="74"/>
                    <a:pt x="165" y="78"/>
                    <a:pt x="164" y="78"/>
                  </a:cubicBezTo>
                  <a:cubicBezTo>
                    <a:pt x="164" y="78"/>
                    <a:pt x="163" y="77"/>
                    <a:pt x="163" y="77"/>
                  </a:cubicBezTo>
                  <a:cubicBezTo>
                    <a:pt x="160" y="78"/>
                    <a:pt x="158" y="82"/>
                    <a:pt x="156" y="84"/>
                  </a:cubicBezTo>
                  <a:cubicBezTo>
                    <a:pt x="155" y="85"/>
                    <a:pt x="146" y="92"/>
                    <a:pt x="145" y="91"/>
                  </a:cubicBezTo>
                  <a:cubicBezTo>
                    <a:pt x="145" y="91"/>
                    <a:pt x="147" y="87"/>
                    <a:pt x="146" y="87"/>
                  </a:cubicBezTo>
                  <a:cubicBezTo>
                    <a:pt x="144" y="87"/>
                    <a:pt x="142" y="93"/>
                    <a:pt x="140" y="94"/>
                  </a:cubicBezTo>
                  <a:cubicBezTo>
                    <a:pt x="139" y="94"/>
                    <a:pt x="137" y="93"/>
                    <a:pt x="137" y="94"/>
                  </a:cubicBezTo>
                  <a:cubicBezTo>
                    <a:pt x="134" y="94"/>
                    <a:pt x="125" y="99"/>
                    <a:pt x="123" y="98"/>
                  </a:cubicBezTo>
                  <a:cubicBezTo>
                    <a:pt x="121" y="97"/>
                    <a:pt x="117" y="89"/>
                    <a:pt x="119" y="88"/>
                  </a:cubicBezTo>
                  <a:cubicBezTo>
                    <a:pt x="120" y="88"/>
                    <a:pt x="120" y="92"/>
                    <a:pt x="121" y="95"/>
                  </a:cubicBezTo>
                  <a:cubicBezTo>
                    <a:pt x="122" y="96"/>
                    <a:pt x="125" y="100"/>
                    <a:pt x="126" y="96"/>
                  </a:cubicBezTo>
                  <a:cubicBezTo>
                    <a:pt x="128" y="92"/>
                    <a:pt x="121" y="85"/>
                    <a:pt x="117" y="84"/>
                  </a:cubicBezTo>
                  <a:cubicBezTo>
                    <a:pt x="116" y="84"/>
                    <a:pt x="114" y="85"/>
                    <a:pt x="113" y="84"/>
                  </a:cubicBezTo>
                  <a:cubicBezTo>
                    <a:pt x="111" y="84"/>
                    <a:pt x="111" y="82"/>
                    <a:pt x="110" y="81"/>
                  </a:cubicBezTo>
                  <a:cubicBezTo>
                    <a:pt x="109" y="80"/>
                    <a:pt x="105" y="79"/>
                    <a:pt x="104" y="78"/>
                  </a:cubicBezTo>
                  <a:cubicBezTo>
                    <a:pt x="102" y="75"/>
                    <a:pt x="109" y="79"/>
                    <a:pt x="114" y="80"/>
                  </a:cubicBezTo>
                  <a:cubicBezTo>
                    <a:pt x="114" y="80"/>
                    <a:pt x="114" y="80"/>
                    <a:pt x="114" y="80"/>
                  </a:cubicBezTo>
                  <a:cubicBezTo>
                    <a:pt x="116" y="80"/>
                    <a:pt x="117" y="80"/>
                    <a:pt x="118" y="79"/>
                  </a:cubicBezTo>
                  <a:cubicBezTo>
                    <a:pt x="119" y="78"/>
                    <a:pt x="117" y="79"/>
                    <a:pt x="117" y="79"/>
                  </a:cubicBezTo>
                  <a:cubicBezTo>
                    <a:pt x="116" y="78"/>
                    <a:pt x="115" y="80"/>
                    <a:pt x="114" y="80"/>
                  </a:cubicBezTo>
                  <a:cubicBezTo>
                    <a:pt x="114" y="80"/>
                    <a:pt x="114" y="80"/>
                    <a:pt x="114" y="80"/>
                  </a:cubicBezTo>
                  <a:cubicBezTo>
                    <a:pt x="114" y="80"/>
                    <a:pt x="114" y="80"/>
                    <a:pt x="113" y="79"/>
                  </a:cubicBezTo>
                  <a:cubicBezTo>
                    <a:pt x="111" y="76"/>
                    <a:pt x="113" y="75"/>
                    <a:pt x="108" y="76"/>
                  </a:cubicBezTo>
                  <a:cubicBezTo>
                    <a:pt x="107" y="76"/>
                    <a:pt x="100" y="75"/>
                    <a:pt x="101" y="74"/>
                  </a:cubicBezTo>
                  <a:cubicBezTo>
                    <a:pt x="101" y="73"/>
                    <a:pt x="102" y="71"/>
                    <a:pt x="102" y="70"/>
                  </a:cubicBezTo>
                  <a:cubicBezTo>
                    <a:pt x="103" y="69"/>
                    <a:pt x="105" y="70"/>
                    <a:pt x="106" y="70"/>
                  </a:cubicBezTo>
                  <a:cubicBezTo>
                    <a:pt x="106" y="69"/>
                    <a:pt x="106" y="67"/>
                    <a:pt x="106" y="67"/>
                  </a:cubicBezTo>
                  <a:cubicBezTo>
                    <a:pt x="105" y="67"/>
                    <a:pt x="105" y="68"/>
                    <a:pt x="105" y="69"/>
                  </a:cubicBezTo>
                  <a:cubicBezTo>
                    <a:pt x="105" y="69"/>
                    <a:pt x="103" y="68"/>
                    <a:pt x="103" y="68"/>
                  </a:cubicBezTo>
                  <a:cubicBezTo>
                    <a:pt x="102" y="68"/>
                    <a:pt x="100" y="72"/>
                    <a:pt x="100" y="72"/>
                  </a:cubicBezTo>
                  <a:cubicBezTo>
                    <a:pt x="99" y="71"/>
                    <a:pt x="100" y="69"/>
                    <a:pt x="100" y="69"/>
                  </a:cubicBezTo>
                  <a:cubicBezTo>
                    <a:pt x="99" y="69"/>
                    <a:pt x="98" y="69"/>
                    <a:pt x="98" y="69"/>
                  </a:cubicBezTo>
                  <a:cubicBezTo>
                    <a:pt x="98" y="67"/>
                    <a:pt x="98" y="67"/>
                    <a:pt x="98" y="67"/>
                  </a:cubicBezTo>
                  <a:cubicBezTo>
                    <a:pt x="97" y="67"/>
                    <a:pt x="98" y="69"/>
                    <a:pt x="97" y="69"/>
                  </a:cubicBezTo>
                  <a:cubicBezTo>
                    <a:pt x="96" y="70"/>
                    <a:pt x="95" y="69"/>
                    <a:pt x="94" y="70"/>
                  </a:cubicBezTo>
                  <a:cubicBezTo>
                    <a:pt x="89" y="73"/>
                    <a:pt x="99" y="71"/>
                    <a:pt x="99" y="73"/>
                  </a:cubicBezTo>
                  <a:cubicBezTo>
                    <a:pt x="100" y="73"/>
                    <a:pt x="99" y="75"/>
                    <a:pt x="99" y="75"/>
                  </a:cubicBezTo>
                  <a:cubicBezTo>
                    <a:pt x="100" y="76"/>
                    <a:pt x="102" y="75"/>
                    <a:pt x="102" y="76"/>
                  </a:cubicBezTo>
                  <a:cubicBezTo>
                    <a:pt x="101" y="77"/>
                    <a:pt x="88" y="73"/>
                    <a:pt x="83" y="71"/>
                  </a:cubicBezTo>
                  <a:cubicBezTo>
                    <a:pt x="80" y="71"/>
                    <a:pt x="59" y="70"/>
                    <a:pt x="59" y="69"/>
                  </a:cubicBezTo>
                  <a:cubicBezTo>
                    <a:pt x="59" y="69"/>
                    <a:pt x="60" y="69"/>
                    <a:pt x="60" y="69"/>
                  </a:cubicBezTo>
                  <a:cubicBezTo>
                    <a:pt x="62" y="67"/>
                    <a:pt x="66" y="69"/>
                    <a:pt x="68" y="68"/>
                  </a:cubicBezTo>
                  <a:cubicBezTo>
                    <a:pt x="69" y="67"/>
                    <a:pt x="68" y="66"/>
                    <a:pt x="69" y="66"/>
                  </a:cubicBezTo>
                  <a:cubicBezTo>
                    <a:pt x="69" y="66"/>
                    <a:pt x="72" y="69"/>
                    <a:pt x="73" y="67"/>
                  </a:cubicBezTo>
                  <a:cubicBezTo>
                    <a:pt x="73" y="66"/>
                    <a:pt x="71" y="67"/>
                    <a:pt x="71" y="66"/>
                  </a:cubicBezTo>
                  <a:cubicBezTo>
                    <a:pt x="71" y="66"/>
                    <a:pt x="71" y="65"/>
                    <a:pt x="72" y="65"/>
                  </a:cubicBezTo>
                  <a:cubicBezTo>
                    <a:pt x="74" y="65"/>
                    <a:pt x="78" y="68"/>
                    <a:pt x="80" y="68"/>
                  </a:cubicBezTo>
                  <a:cubicBezTo>
                    <a:pt x="80" y="68"/>
                    <a:pt x="80" y="66"/>
                    <a:pt x="78" y="64"/>
                  </a:cubicBezTo>
                  <a:cubicBezTo>
                    <a:pt x="77" y="64"/>
                    <a:pt x="77" y="64"/>
                    <a:pt x="77" y="64"/>
                  </a:cubicBezTo>
                  <a:cubicBezTo>
                    <a:pt x="77" y="63"/>
                    <a:pt x="77" y="63"/>
                    <a:pt x="77" y="63"/>
                  </a:cubicBezTo>
                  <a:cubicBezTo>
                    <a:pt x="78" y="61"/>
                    <a:pt x="75" y="64"/>
                    <a:pt x="74" y="63"/>
                  </a:cubicBezTo>
                  <a:cubicBezTo>
                    <a:pt x="73" y="63"/>
                    <a:pt x="74" y="61"/>
                    <a:pt x="74" y="61"/>
                  </a:cubicBezTo>
                  <a:cubicBezTo>
                    <a:pt x="72" y="63"/>
                    <a:pt x="69" y="62"/>
                    <a:pt x="66" y="63"/>
                  </a:cubicBezTo>
                  <a:cubicBezTo>
                    <a:pt x="66" y="64"/>
                    <a:pt x="64" y="66"/>
                    <a:pt x="63" y="66"/>
                  </a:cubicBezTo>
                  <a:cubicBezTo>
                    <a:pt x="63" y="66"/>
                    <a:pt x="62" y="64"/>
                    <a:pt x="62" y="64"/>
                  </a:cubicBezTo>
                  <a:cubicBezTo>
                    <a:pt x="62" y="61"/>
                    <a:pt x="63" y="63"/>
                    <a:pt x="61" y="64"/>
                  </a:cubicBezTo>
                  <a:cubicBezTo>
                    <a:pt x="60" y="64"/>
                    <a:pt x="60" y="63"/>
                    <a:pt x="60" y="63"/>
                  </a:cubicBezTo>
                  <a:cubicBezTo>
                    <a:pt x="59" y="63"/>
                    <a:pt x="60" y="63"/>
                    <a:pt x="60" y="64"/>
                  </a:cubicBezTo>
                  <a:cubicBezTo>
                    <a:pt x="60" y="64"/>
                    <a:pt x="60" y="64"/>
                    <a:pt x="59" y="65"/>
                  </a:cubicBezTo>
                  <a:cubicBezTo>
                    <a:pt x="59" y="66"/>
                    <a:pt x="58" y="68"/>
                    <a:pt x="57" y="68"/>
                  </a:cubicBezTo>
                  <a:cubicBezTo>
                    <a:pt x="54" y="69"/>
                    <a:pt x="50" y="70"/>
                    <a:pt x="46" y="71"/>
                  </a:cubicBezTo>
                  <a:cubicBezTo>
                    <a:pt x="42" y="72"/>
                    <a:pt x="29" y="78"/>
                    <a:pt x="27" y="78"/>
                  </a:cubicBezTo>
                  <a:cubicBezTo>
                    <a:pt x="26" y="77"/>
                    <a:pt x="26" y="77"/>
                    <a:pt x="26" y="77"/>
                  </a:cubicBezTo>
                  <a:cubicBezTo>
                    <a:pt x="26" y="76"/>
                    <a:pt x="26" y="76"/>
                    <a:pt x="26" y="76"/>
                  </a:cubicBezTo>
                  <a:cubicBezTo>
                    <a:pt x="28" y="74"/>
                    <a:pt x="33" y="74"/>
                    <a:pt x="35" y="72"/>
                  </a:cubicBezTo>
                  <a:cubicBezTo>
                    <a:pt x="36" y="72"/>
                    <a:pt x="37" y="70"/>
                    <a:pt x="38" y="70"/>
                  </a:cubicBezTo>
                  <a:cubicBezTo>
                    <a:pt x="38" y="70"/>
                    <a:pt x="41" y="71"/>
                    <a:pt x="41" y="71"/>
                  </a:cubicBezTo>
                  <a:cubicBezTo>
                    <a:pt x="41" y="70"/>
                    <a:pt x="40" y="69"/>
                    <a:pt x="39" y="69"/>
                  </a:cubicBezTo>
                  <a:cubicBezTo>
                    <a:pt x="38" y="68"/>
                    <a:pt x="34" y="69"/>
                    <a:pt x="33" y="68"/>
                  </a:cubicBezTo>
                  <a:cubicBezTo>
                    <a:pt x="33" y="67"/>
                    <a:pt x="34" y="65"/>
                    <a:pt x="35" y="65"/>
                  </a:cubicBezTo>
                  <a:cubicBezTo>
                    <a:pt x="35" y="64"/>
                    <a:pt x="36" y="64"/>
                    <a:pt x="35" y="64"/>
                  </a:cubicBezTo>
                  <a:cubicBezTo>
                    <a:pt x="35" y="64"/>
                    <a:pt x="34" y="65"/>
                    <a:pt x="34" y="64"/>
                  </a:cubicBezTo>
                  <a:cubicBezTo>
                    <a:pt x="33" y="64"/>
                    <a:pt x="35" y="62"/>
                    <a:pt x="33" y="63"/>
                  </a:cubicBezTo>
                  <a:cubicBezTo>
                    <a:pt x="32" y="63"/>
                    <a:pt x="33" y="68"/>
                    <a:pt x="31" y="71"/>
                  </a:cubicBezTo>
                  <a:cubicBezTo>
                    <a:pt x="30" y="72"/>
                    <a:pt x="30" y="71"/>
                    <a:pt x="30" y="70"/>
                  </a:cubicBezTo>
                  <a:cubicBezTo>
                    <a:pt x="29" y="65"/>
                    <a:pt x="29" y="69"/>
                    <a:pt x="27" y="67"/>
                  </a:cubicBezTo>
                  <a:cubicBezTo>
                    <a:pt x="27" y="67"/>
                    <a:pt x="28" y="67"/>
                    <a:pt x="28" y="66"/>
                  </a:cubicBezTo>
                  <a:cubicBezTo>
                    <a:pt x="28" y="66"/>
                    <a:pt x="27" y="66"/>
                    <a:pt x="27" y="65"/>
                  </a:cubicBezTo>
                  <a:cubicBezTo>
                    <a:pt x="26" y="65"/>
                    <a:pt x="25" y="64"/>
                    <a:pt x="24" y="65"/>
                  </a:cubicBezTo>
                  <a:cubicBezTo>
                    <a:pt x="23" y="68"/>
                    <a:pt x="28" y="68"/>
                    <a:pt x="27" y="71"/>
                  </a:cubicBezTo>
                  <a:cubicBezTo>
                    <a:pt x="26" y="73"/>
                    <a:pt x="24" y="74"/>
                    <a:pt x="23" y="75"/>
                  </a:cubicBezTo>
                  <a:cubicBezTo>
                    <a:pt x="21" y="78"/>
                    <a:pt x="25" y="75"/>
                    <a:pt x="21" y="78"/>
                  </a:cubicBezTo>
                  <a:cubicBezTo>
                    <a:pt x="21" y="80"/>
                    <a:pt x="21" y="80"/>
                    <a:pt x="21" y="80"/>
                  </a:cubicBezTo>
                  <a:cubicBezTo>
                    <a:pt x="20" y="81"/>
                    <a:pt x="18" y="82"/>
                    <a:pt x="17" y="82"/>
                  </a:cubicBezTo>
                  <a:cubicBezTo>
                    <a:pt x="17" y="82"/>
                    <a:pt x="14" y="84"/>
                    <a:pt x="12" y="84"/>
                  </a:cubicBezTo>
                  <a:cubicBezTo>
                    <a:pt x="11" y="82"/>
                    <a:pt x="11" y="84"/>
                    <a:pt x="13" y="82"/>
                  </a:cubicBezTo>
                  <a:cubicBezTo>
                    <a:pt x="13" y="82"/>
                    <a:pt x="13" y="82"/>
                    <a:pt x="13" y="82"/>
                  </a:cubicBezTo>
                  <a:cubicBezTo>
                    <a:pt x="13" y="82"/>
                    <a:pt x="14" y="82"/>
                    <a:pt x="14" y="81"/>
                  </a:cubicBezTo>
                  <a:cubicBezTo>
                    <a:pt x="14" y="81"/>
                    <a:pt x="11" y="81"/>
                    <a:pt x="12" y="81"/>
                  </a:cubicBezTo>
                  <a:cubicBezTo>
                    <a:pt x="12" y="80"/>
                    <a:pt x="14" y="81"/>
                    <a:pt x="14" y="80"/>
                  </a:cubicBezTo>
                  <a:cubicBezTo>
                    <a:pt x="16" y="79"/>
                    <a:pt x="14" y="78"/>
                    <a:pt x="15" y="77"/>
                  </a:cubicBezTo>
                  <a:cubicBezTo>
                    <a:pt x="15" y="76"/>
                    <a:pt x="18" y="75"/>
                    <a:pt x="18" y="74"/>
                  </a:cubicBezTo>
                  <a:cubicBezTo>
                    <a:pt x="19" y="74"/>
                    <a:pt x="16" y="73"/>
                    <a:pt x="15" y="73"/>
                  </a:cubicBezTo>
                  <a:cubicBezTo>
                    <a:pt x="14" y="72"/>
                    <a:pt x="12" y="71"/>
                    <a:pt x="12" y="70"/>
                  </a:cubicBezTo>
                  <a:cubicBezTo>
                    <a:pt x="11" y="68"/>
                    <a:pt x="13" y="65"/>
                    <a:pt x="13" y="63"/>
                  </a:cubicBezTo>
                  <a:cubicBezTo>
                    <a:pt x="13" y="60"/>
                    <a:pt x="8" y="61"/>
                    <a:pt x="7" y="59"/>
                  </a:cubicBezTo>
                  <a:cubicBezTo>
                    <a:pt x="6" y="59"/>
                    <a:pt x="0" y="54"/>
                    <a:pt x="0" y="53"/>
                  </a:cubicBezTo>
                  <a:cubicBezTo>
                    <a:pt x="0" y="52"/>
                    <a:pt x="1" y="49"/>
                    <a:pt x="1" y="48"/>
                  </a:cubicBezTo>
                  <a:cubicBezTo>
                    <a:pt x="1" y="48"/>
                    <a:pt x="0" y="46"/>
                    <a:pt x="0" y="46"/>
                  </a:cubicBezTo>
                  <a:cubicBezTo>
                    <a:pt x="3" y="44"/>
                    <a:pt x="32" y="41"/>
                    <a:pt x="37" y="40"/>
                  </a:cubicBezTo>
                  <a:cubicBezTo>
                    <a:pt x="67" y="35"/>
                    <a:pt x="98" y="30"/>
                    <a:pt x="128" y="25"/>
                  </a:cubicBezTo>
                  <a:cubicBezTo>
                    <a:pt x="128" y="25"/>
                    <a:pt x="131" y="27"/>
                    <a:pt x="132" y="29"/>
                  </a:cubicBezTo>
                  <a:cubicBezTo>
                    <a:pt x="134" y="33"/>
                    <a:pt x="133" y="36"/>
                    <a:pt x="137" y="38"/>
                  </a:cubicBezTo>
                  <a:cubicBezTo>
                    <a:pt x="139" y="38"/>
                    <a:pt x="157" y="35"/>
                    <a:pt x="160" y="35"/>
                  </a:cubicBezTo>
                  <a:cubicBezTo>
                    <a:pt x="180" y="32"/>
                    <a:pt x="201" y="29"/>
                    <a:pt x="222" y="26"/>
                  </a:cubicBezTo>
                  <a:cubicBezTo>
                    <a:pt x="230" y="25"/>
                    <a:pt x="260" y="19"/>
                    <a:pt x="266" y="19"/>
                  </a:cubicBezTo>
                  <a:cubicBezTo>
                    <a:pt x="269" y="20"/>
                    <a:pt x="266" y="20"/>
                    <a:pt x="267" y="21"/>
                  </a:cubicBezTo>
                  <a:cubicBezTo>
                    <a:pt x="267" y="22"/>
                    <a:pt x="270" y="22"/>
                    <a:pt x="270" y="23"/>
                  </a:cubicBezTo>
                  <a:cubicBezTo>
                    <a:pt x="272" y="28"/>
                    <a:pt x="268" y="30"/>
                    <a:pt x="276" y="28"/>
                  </a:cubicBezTo>
                  <a:cubicBezTo>
                    <a:pt x="276" y="28"/>
                    <a:pt x="279" y="28"/>
                    <a:pt x="279" y="28"/>
                  </a:cubicBezTo>
                  <a:cubicBezTo>
                    <a:pt x="279" y="27"/>
                    <a:pt x="278" y="26"/>
                    <a:pt x="278" y="25"/>
                  </a:cubicBezTo>
                  <a:cubicBezTo>
                    <a:pt x="278" y="23"/>
                    <a:pt x="278" y="21"/>
                    <a:pt x="278" y="18"/>
                  </a:cubicBezTo>
                  <a:cubicBezTo>
                    <a:pt x="278" y="18"/>
                    <a:pt x="278" y="17"/>
                    <a:pt x="278" y="17"/>
                  </a:cubicBezTo>
                  <a:cubicBezTo>
                    <a:pt x="277" y="13"/>
                    <a:pt x="272" y="8"/>
                    <a:pt x="277" y="5"/>
                  </a:cubicBezTo>
                  <a:cubicBezTo>
                    <a:pt x="277" y="3"/>
                    <a:pt x="277" y="3"/>
                    <a:pt x="277" y="3"/>
                  </a:cubicBezTo>
                  <a:cubicBezTo>
                    <a:pt x="280" y="0"/>
                    <a:pt x="296" y="6"/>
                    <a:pt x="301" y="3"/>
                  </a:cubicBezTo>
                  <a:cubicBezTo>
                    <a:pt x="301" y="3"/>
                    <a:pt x="301" y="3"/>
                    <a:pt x="301" y="3"/>
                  </a:cubicBezTo>
                  <a:cubicBezTo>
                    <a:pt x="301" y="4"/>
                    <a:pt x="302" y="4"/>
                    <a:pt x="302" y="4"/>
                  </a:cubicBezTo>
                  <a:cubicBezTo>
                    <a:pt x="303" y="5"/>
                    <a:pt x="304" y="2"/>
                    <a:pt x="305" y="4"/>
                  </a:cubicBezTo>
                  <a:cubicBezTo>
                    <a:pt x="306" y="6"/>
                    <a:pt x="305" y="8"/>
                    <a:pt x="305" y="10"/>
                  </a:cubicBezTo>
                  <a:cubicBezTo>
                    <a:pt x="306" y="11"/>
                    <a:pt x="307" y="12"/>
                    <a:pt x="307" y="13"/>
                  </a:cubicBezTo>
                  <a:cubicBezTo>
                    <a:pt x="307" y="13"/>
                    <a:pt x="304" y="9"/>
                    <a:pt x="303" y="11"/>
                  </a:cubicBezTo>
                  <a:cubicBezTo>
                    <a:pt x="302" y="12"/>
                    <a:pt x="308" y="14"/>
                    <a:pt x="308" y="15"/>
                  </a:cubicBezTo>
                  <a:cubicBezTo>
                    <a:pt x="309" y="16"/>
                    <a:pt x="308" y="18"/>
                    <a:pt x="309" y="19"/>
                  </a:cubicBezTo>
                  <a:cubicBezTo>
                    <a:pt x="310" y="19"/>
                    <a:pt x="311" y="19"/>
                    <a:pt x="311" y="19"/>
                  </a:cubicBezTo>
                  <a:cubicBezTo>
                    <a:pt x="312" y="21"/>
                    <a:pt x="312" y="24"/>
                    <a:pt x="312" y="26"/>
                  </a:cubicBezTo>
                  <a:cubicBezTo>
                    <a:pt x="313" y="28"/>
                    <a:pt x="315" y="30"/>
                    <a:pt x="317" y="33"/>
                  </a:cubicBezTo>
                  <a:cubicBezTo>
                    <a:pt x="328" y="54"/>
                    <a:pt x="340" y="73"/>
                    <a:pt x="356" y="89"/>
                  </a:cubicBezTo>
                  <a:cubicBezTo>
                    <a:pt x="360" y="93"/>
                    <a:pt x="377" y="106"/>
                    <a:pt x="377" y="111"/>
                  </a:cubicBezTo>
                  <a:cubicBezTo>
                    <a:pt x="378" y="113"/>
                    <a:pt x="375" y="114"/>
                    <a:pt x="375" y="115"/>
                  </a:cubicBezTo>
                  <a:cubicBezTo>
                    <a:pt x="375" y="117"/>
                    <a:pt x="380" y="131"/>
                    <a:pt x="382" y="133"/>
                  </a:cubicBezTo>
                  <a:cubicBezTo>
                    <a:pt x="384" y="135"/>
                    <a:pt x="389" y="140"/>
                    <a:pt x="388" y="141"/>
                  </a:cubicBezTo>
                  <a:cubicBezTo>
                    <a:pt x="388" y="141"/>
                    <a:pt x="383" y="135"/>
                    <a:pt x="382" y="135"/>
                  </a:cubicBezTo>
                  <a:cubicBezTo>
                    <a:pt x="378" y="130"/>
                    <a:pt x="375" y="122"/>
                    <a:pt x="374" y="116"/>
                  </a:cubicBezTo>
                  <a:cubicBezTo>
                    <a:pt x="374" y="115"/>
                    <a:pt x="374" y="114"/>
                    <a:pt x="374" y="114"/>
                  </a:cubicBezTo>
                  <a:cubicBezTo>
                    <a:pt x="374" y="113"/>
                    <a:pt x="374" y="112"/>
                    <a:pt x="374" y="111"/>
                  </a:cubicBezTo>
                  <a:cubicBezTo>
                    <a:pt x="374" y="110"/>
                    <a:pt x="374" y="110"/>
                    <a:pt x="374" y="109"/>
                  </a:cubicBezTo>
                  <a:cubicBezTo>
                    <a:pt x="373" y="102"/>
                    <a:pt x="369" y="108"/>
                    <a:pt x="364" y="106"/>
                  </a:cubicBezTo>
                  <a:cubicBezTo>
                    <a:pt x="360" y="104"/>
                    <a:pt x="365" y="101"/>
                    <a:pt x="363" y="100"/>
                  </a:cubicBezTo>
                  <a:cubicBezTo>
                    <a:pt x="363" y="99"/>
                    <a:pt x="358" y="98"/>
                    <a:pt x="358" y="99"/>
                  </a:cubicBezTo>
                  <a:cubicBezTo>
                    <a:pt x="358" y="102"/>
                    <a:pt x="365" y="111"/>
                    <a:pt x="366" y="114"/>
                  </a:cubicBezTo>
                  <a:cubicBezTo>
                    <a:pt x="375" y="130"/>
                    <a:pt x="390" y="143"/>
                    <a:pt x="400" y="159"/>
                  </a:cubicBezTo>
                  <a:cubicBezTo>
                    <a:pt x="403" y="164"/>
                    <a:pt x="407" y="168"/>
                    <a:pt x="410" y="172"/>
                  </a:cubicBezTo>
                  <a:cubicBezTo>
                    <a:pt x="411" y="173"/>
                    <a:pt x="412" y="173"/>
                    <a:pt x="412" y="174"/>
                  </a:cubicBezTo>
                  <a:cubicBezTo>
                    <a:pt x="412" y="174"/>
                    <a:pt x="405" y="172"/>
                    <a:pt x="406" y="174"/>
                  </a:cubicBezTo>
                  <a:cubicBezTo>
                    <a:pt x="406" y="176"/>
                    <a:pt x="410" y="173"/>
                    <a:pt x="414" y="177"/>
                  </a:cubicBezTo>
                  <a:cubicBezTo>
                    <a:pt x="416" y="178"/>
                    <a:pt x="421" y="184"/>
                    <a:pt x="421" y="185"/>
                  </a:cubicBezTo>
                  <a:cubicBezTo>
                    <a:pt x="421" y="186"/>
                    <a:pt x="418" y="186"/>
                    <a:pt x="419" y="187"/>
                  </a:cubicBezTo>
                  <a:cubicBezTo>
                    <a:pt x="421" y="187"/>
                    <a:pt x="421" y="187"/>
                    <a:pt x="421" y="187"/>
                  </a:cubicBezTo>
                  <a:cubicBezTo>
                    <a:pt x="422" y="187"/>
                    <a:pt x="425" y="193"/>
                    <a:pt x="425" y="193"/>
                  </a:cubicBezTo>
                  <a:cubicBezTo>
                    <a:pt x="424" y="196"/>
                    <a:pt x="428" y="202"/>
                    <a:pt x="428" y="205"/>
                  </a:cubicBezTo>
                  <a:cubicBezTo>
                    <a:pt x="428" y="213"/>
                    <a:pt x="430" y="222"/>
                    <a:pt x="430" y="230"/>
                  </a:cubicBezTo>
                  <a:cubicBezTo>
                    <a:pt x="430" y="231"/>
                    <a:pt x="431" y="234"/>
                    <a:pt x="431" y="235"/>
                  </a:cubicBezTo>
                  <a:moveTo>
                    <a:pt x="57" y="70"/>
                  </a:moveTo>
                  <a:cubicBezTo>
                    <a:pt x="51" y="71"/>
                    <a:pt x="46" y="72"/>
                    <a:pt x="40" y="74"/>
                  </a:cubicBezTo>
                  <a:cubicBezTo>
                    <a:pt x="38" y="74"/>
                    <a:pt x="36" y="75"/>
                    <a:pt x="34" y="76"/>
                  </a:cubicBezTo>
                  <a:cubicBezTo>
                    <a:pt x="33" y="76"/>
                    <a:pt x="30" y="77"/>
                    <a:pt x="31" y="77"/>
                  </a:cubicBezTo>
                  <a:cubicBezTo>
                    <a:pt x="39" y="77"/>
                    <a:pt x="49" y="72"/>
                    <a:pt x="57" y="70"/>
                  </a:cubicBezTo>
                  <a:moveTo>
                    <a:pt x="154" y="88"/>
                  </a:moveTo>
                  <a:cubicBezTo>
                    <a:pt x="152" y="91"/>
                    <a:pt x="149" y="93"/>
                    <a:pt x="146" y="95"/>
                  </a:cubicBezTo>
                  <a:cubicBezTo>
                    <a:pt x="145" y="96"/>
                    <a:pt x="140" y="99"/>
                    <a:pt x="140" y="99"/>
                  </a:cubicBezTo>
                  <a:cubicBezTo>
                    <a:pt x="142" y="100"/>
                    <a:pt x="153" y="90"/>
                    <a:pt x="154" y="88"/>
                  </a:cubicBezTo>
                  <a:moveTo>
                    <a:pt x="318" y="234"/>
                  </a:moveTo>
                  <a:cubicBezTo>
                    <a:pt x="318" y="235"/>
                    <a:pt x="319" y="236"/>
                    <a:pt x="319" y="236"/>
                  </a:cubicBezTo>
                  <a:cubicBezTo>
                    <a:pt x="319" y="237"/>
                    <a:pt x="328" y="239"/>
                    <a:pt x="327" y="236"/>
                  </a:cubicBezTo>
                  <a:cubicBezTo>
                    <a:pt x="327" y="235"/>
                    <a:pt x="323" y="237"/>
                    <a:pt x="322" y="237"/>
                  </a:cubicBezTo>
                  <a:cubicBezTo>
                    <a:pt x="321" y="236"/>
                    <a:pt x="319" y="234"/>
                    <a:pt x="318" y="234"/>
                  </a:cubicBezTo>
                  <a:moveTo>
                    <a:pt x="432" y="272"/>
                  </a:moveTo>
                  <a:cubicBezTo>
                    <a:pt x="431" y="272"/>
                    <a:pt x="431" y="272"/>
                    <a:pt x="430" y="273"/>
                  </a:cubicBezTo>
                  <a:cubicBezTo>
                    <a:pt x="429" y="274"/>
                    <a:pt x="429" y="278"/>
                    <a:pt x="428" y="280"/>
                  </a:cubicBezTo>
                  <a:cubicBezTo>
                    <a:pt x="427" y="283"/>
                    <a:pt x="424" y="287"/>
                    <a:pt x="423" y="291"/>
                  </a:cubicBezTo>
                  <a:cubicBezTo>
                    <a:pt x="423" y="291"/>
                    <a:pt x="424" y="290"/>
                    <a:pt x="424" y="290"/>
                  </a:cubicBezTo>
                  <a:cubicBezTo>
                    <a:pt x="426" y="288"/>
                    <a:pt x="427" y="287"/>
                    <a:pt x="428" y="284"/>
                  </a:cubicBezTo>
                  <a:cubicBezTo>
                    <a:pt x="428" y="283"/>
                    <a:pt x="429" y="281"/>
                    <a:pt x="429" y="280"/>
                  </a:cubicBezTo>
                  <a:cubicBezTo>
                    <a:pt x="430" y="277"/>
                    <a:pt x="431" y="275"/>
                    <a:pt x="432" y="272"/>
                  </a:cubicBezTo>
                  <a:moveTo>
                    <a:pt x="391" y="142"/>
                  </a:moveTo>
                  <a:cubicBezTo>
                    <a:pt x="394" y="148"/>
                    <a:pt x="398" y="154"/>
                    <a:pt x="402" y="159"/>
                  </a:cubicBezTo>
                  <a:cubicBezTo>
                    <a:pt x="403" y="161"/>
                    <a:pt x="405" y="163"/>
                    <a:pt x="406" y="165"/>
                  </a:cubicBezTo>
                  <a:cubicBezTo>
                    <a:pt x="407" y="166"/>
                    <a:pt x="408" y="168"/>
                    <a:pt x="408" y="167"/>
                  </a:cubicBezTo>
                  <a:cubicBezTo>
                    <a:pt x="403" y="159"/>
                    <a:pt x="396" y="151"/>
                    <a:pt x="391" y="142"/>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33"/>
            <p:cNvSpPr>
              <a:spLocks/>
            </p:cNvSpPr>
            <p:nvPr/>
          </p:nvSpPr>
          <p:spPr bwMode="auto">
            <a:xfrm>
              <a:off x="7569169" y="2108200"/>
              <a:ext cx="223838" cy="457199"/>
            </a:xfrm>
            <a:custGeom>
              <a:avLst/>
              <a:gdLst>
                <a:gd name="T0" fmla="*/ 9 w 76"/>
                <a:gd name="T1" fmla="*/ 27 h 155"/>
                <a:gd name="T2" fmla="*/ 7 w 76"/>
                <a:gd name="T3" fmla="*/ 37 h 155"/>
                <a:gd name="T4" fmla="*/ 13 w 76"/>
                <a:gd name="T5" fmla="*/ 45 h 155"/>
                <a:gd name="T6" fmla="*/ 11 w 76"/>
                <a:gd name="T7" fmla="*/ 46 h 155"/>
                <a:gd name="T8" fmla="*/ 13 w 76"/>
                <a:gd name="T9" fmla="*/ 49 h 155"/>
                <a:gd name="T10" fmla="*/ 7 w 76"/>
                <a:gd name="T11" fmla="*/ 58 h 155"/>
                <a:gd name="T12" fmla="*/ 6 w 76"/>
                <a:gd name="T13" fmla="*/ 61 h 155"/>
                <a:gd name="T14" fmla="*/ 0 w 76"/>
                <a:gd name="T15" fmla="*/ 66 h 155"/>
                <a:gd name="T16" fmla="*/ 3 w 76"/>
                <a:gd name="T17" fmla="*/ 77 h 155"/>
                <a:gd name="T18" fmla="*/ 3 w 76"/>
                <a:gd name="T19" fmla="*/ 83 h 155"/>
                <a:gd name="T20" fmla="*/ 4 w 76"/>
                <a:gd name="T21" fmla="*/ 85 h 155"/>
                <a:gd name="T22" fmla="*/ 2 w 76"/>
                <a:gd name="T23" fmla="*/ 90 h 155"/>
                <a:gd name="T24" fmla="*/ 3 w 76"/>
                <a:gd name="T25" fmla="*/ 96 h 155"/>
                <a:gd name="T26" fmla="*/ 1 w 76"/>
                <a:gd name="T27" fmla="*/ 101 h 155"/>
                <a:gd name="T28" fmla="*/ 2 w 76"/>
                <a:gd name="T29" fmla="*/ 108 h 155"/>
                <a:gd name="T30" fmla="*/ 1 w 76"/>
                <a:gd name="T31" fmla="*/ 111 h 155"/>
                <a:gd name="T32" fmla="*/ 8 w 76"/>
                <a:gd name="T33" fmla="*/ 141 h 155"/>
                <a:gd name="T34" fmla="*/ 6 w 76"/>
                <a:gd name="T35" fmla="*/ 144 h 155"/>
                <a:gd name="T36" fmla="*/ 12 w 76"/>
                <a:gd name="T37" fmla="*/ 154 h 155"/>
                <a:gd name="T38" fmla="*/ 14 w 76"/>
                <a:gd name="T39" fmla="*/ 155 h 155"/>
                <a:gd name="T40" fmla="*/ 60 w 76"/>
                <a:gd name="T41" fmla="*/ 141 h 155"/>
                <a:gd name="T42" fmla="*/ 62 w 76"/>
                <a:gd name="T43" fmla="*/ 137 h 155"/>
                <a:gd name="T44" fmla="*/ 63 w 76"/>
                <a:gd name="T45" fmla="*/ 136 h 155"/>
                <a:gd name="T46" fmla="*/ 63 w 76"/>
                <a:gd name="T47" fmla="*/ 133 h 155"/>
                <a:gd name="T48" fmla="*/ 66 w 76"/>
                <a:gd name="T49" fmla="*/ 131 h 155"/>
                <a:gd name="T50" fmla="*/ 75 w 76"/>
                <a:gd name="T51" fmla="*/ 125 h 155"/>
                <a:gd name="T52" fmla="*/ 76 w 76"/>
                <a:gd name="T53" fmla="*/ 115 h 155"/>
                <a:gd name="T54" fmla="*/ 74 w 76"/>
                <a:gd name="T55" fmla="*/ 113 h 155"/>
                <a:gd name="T56" fmla="*/ 74 w 76"/>
                <a:gd name="T57" fmla="*/ 113 h 155"/>
                <a:gd name="T58" fmla="*/ 69 w 76"/>
                <a:gd name="T59" fmla="*/ 110 h 155"/>
                <a:gd name="T60" fmla="*/ 67 w 76"/>
                <a:gd name="T61" fmla="*/ 105 h 155"/>
                <a:gd name="T62" fmla="*/ 58 w 76"/>
                <a:gd name="T63" fmla="*/ 99 h 155"/>
                <a:gd name="T64" fmla="*/ 56 w 76"/>
                <a:gd name="T65" fmla="*/ 90 h 155"/>
                <a:gd name="T66" fmla="*/ 51 w 76"/>
                <a:gd name="T67" fmla="*/ 79 h 155"/>
                <a:gd name="T68" fmla="*/ 16 w 76"/>
                <a:gd name="T69" fmla="*/ 0 h 155"/>
                <a:gd name="T70" fmla="*/ 16 w 76"/>
                <a:gd name="T71" fmla="*/ 0 h 155"/>
                <a:gd name="T72" fmla="*/ 14 w 76"/>
                <a:gd name="T73" fmla="*/ 4 h 155"/>
                <a:gd name="T74" fmla="*/ 8 w 76"/>
                <a:gd name="T75" fmla="*/ 3 h 155"/>
                <a:gd name="T76" fmla="*/ 5 w 76"/>
                <a:gd name="T77" fmla="*/ 9 h 155"/>
                <a:gd name="T78" fmla="*/ 7 w 76"/>
                <a:gd name="T79" fmla="*/ 10 h 155"/>
                <a:gd name="T80" fmla="*/ 5 w 76"/>
                <a:gd name="T81" fmla="*/ 18 h 155"/>
                <a:gd name="T82" fmla="*/ 6 w 76"/>
                <a:gd name="T83" fmla="*/ 21 h 155"/>
                <a:gd name="T84" fmla="*/ 6 w 76"/>
                <a:gd name="T85" fmla="*/ 22 h 155"/>
                <a:gd name="T86" fmla="*/ 9 w 76"/>
                <a:gd name="T87" fmla="*/ 2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55">
                  <a:moveTo>
                    <a:pt x="9" y="27"/>
                  </a:moveTo>
                  <a:cubicBezTo>
                    <a:pt x="9" y="30"/>
                    <a:pt x="6" y="34"/>
                    <a:pt x="7" y="37"/>
                  </a:cubicBezTo>
                  <a:cubicBezTo>
                    <a:pt x="7" y="40"/>
                    <a:pt x="12" y="42"/>
                    <a:pt x="13" y="45"/>
                  </a:cubicBezTo>
                  <a:cubicBezTo>
                    <a:pt x="13" y="45"/>
                    <a:pt x="11" y="45"/>
                    <a:pt x="11" y="46"/>
                  </a:cubicBezTo>
                  <a:cubicBezTo>
                    <a:pt x="11" y="46"/>
                    <a:pt x="13" y="49"/>
                    <a:pt x="13" y="49"/>
                  </a:cubicBezTo>
                  <a:cubicBezTo>
                    <a:pt x="13" y="53"/>
                    <a:pt x="9" y="55"/>
                    <a:pt x="7" y="58"/>
                  </a:cubicBezTo>
                  <a:cubicBezTo>
                    <a:pt x="7" y="59"/>
                    <a:pt x="7" y="61"/>
                    <a:pt x="6" y="61"/>
                  </a:cubicBezTo>
                  <a:cubicBezTo>
                    <a:pt x="4" y="63"/>
                    <a:pt x="1" y="62"/>
                    <a:pt x="0" y="66"/>
                  </a:cubicBezTo>
                  <a:cubicBezTo>
                    <a:pt x="0" y="70"/>
                    <a:pt x="3" y="74"/>
                    <a:pt x="3" y="77"/>
                  </a:cubicBezTo>
                  <a:cubicBezTo>
                    <a:pt x="4" y="79"/>
                    <a:pt x="2" y="81"/>
                    <a:pt x="3" y="83"/>
                  </a:cubicBezTo>
                  <a:cubicBezTo>
                    <a:pt x="3" y="84"/>
                    <a:pt x="4" y="84"/>
                    <a:pt x="4" y="85"/>
                  </a:cubicBezTo>
                  <a:cubicBezTo>
                    <a:pt x="4" y="87"/>
                    <a:pt x="3" y="89"/>
                    <a:pt x="2" y="90"/>
                  </a:cubicBezTo>
                  <a:cubicBezTo>
                    <a:pt x="2" y="92"/>
                    <a:pt x="3" y="94"/>
                    <a:pt x="3" y="96"/>
                  </a:cubicBezTo>
                  <a:cubicBezTo>
                    <a:pt x="3" y="98"/>
                    <a:pt x="1" y="99"/>
                    <a:pt x="1" y="101"/>
                  </a:cubicBezTo>
                  <a:cubicBezTo>
                    <a:pt x="1" y="103"/>
                    <a:pt x="3" y="106"/>
                    <a:pt x="2" y="108"/>
                  </a:cubicBezTo>
                  <a:cubicBezTo>
                    <a:pt x="2" y="109"/>
                    <a:pt x="0" y="109"/>
                    <a:pt x="1" y="111"/>
                  </a:cubicBezTo>
                  <a:cubicBezTo>
                    <a:pt x="2" y="116"/>
                    <a:pt x="9" y="138"/>
                    <a:pt x="8" y="141"/>
                  </a:cubicBezTo>
                  <a:cubicBezTo>
                    <a:pt x="8" y="141"/>
                    <a:pt x="6" y="144"/>
                    <a:pt x="6" y="144"/>
                  </a:cubicBezTo>
                  <a:cubicBezTo>
                    <a:pt x="5" y="148"/>
                    <a:pt x="9" y="153"/>
                    <a:pt x="12" y="154"/>
                  </a:cubicBezTo>
                  <a:cubicBezTo>
                    <a:pt x="13" y="154"/>
                    <a:pt x="14" y="155"/>
                    <a:pt x="14" y="155"/>
                  </a:cubicBezTo>
                  <a:cubicBezTo>
                    <a:pt x="21" y="153"/>
                    <a:pt x="57" y="143"/>
                    <a:pt x="60" y="141"/>
                  </a:cubicBezTo>
                  <a:cubicBezTo>
                    <a:pt x="61" y="139"/>
                    <a:pt x="60" y="137"/>
                    <a:pt x="62" y="137"/>
                  </a:cubicBezTo>
                  <a:cubicBezTo>
                    <a:pt x="62" y="137"/>
                    <a:pt x="63" y="137"/>
                    <a:pt x="63" y="136"/>
                  </a:cubicBezTo>
                  <a:cubicBezTo>
                    <a:pt x="63" y="136"/>
                    <a:pt x="63" y="133"/>
                    <a:pt x="63" y="133"/>
                  </a:cubicBezTo>
                  <a:cubicBezTo>
                    <a:pt x="63" y="131"/>
                    <a:pt x="64" y="132"/>
                    <a:pt x="66" y="131"/>
                  </a:cubicBezTo>
                  <a:cubicBezTo>
                    <a:pt x="70" y="127"/>
                    <a:pt x="68" y="125"/>
                    <a:pt x="75" y="125"/>
                  </a:cubicBezTo>
                  <a:cubicBezTo>
                    <a:pt x="74" y="122"/>
                    <a:pt x="76" y="118"/>
                    <a:pt x="76" y="115"/>
                  </a:cubicBezTo>
                  <a:cubicBezTo>
                    <a:pt x="76" y="114"/>
                    <a:pt x="75" y="114"/>
                    <a:pt x="74" y="113"/>
                  </a:cubicBezTo>
                  <a:cubicBezTo>
                    <a:pt x="74" y="113"/>
                    <a:pt x="74" y="113"/>
                    <a:pt x="74" y="113"/>
                  </a:cubicBezTo>
                  <a:cubicBezTo>
                    <a:pt x="74" y="113"/>
                    <a:pt x="70" y="112"/>
                    <a:pt x="69" y="110"/>
                  </a:cubicBezTo>
                  <a:cubicBezTo>
                    <a:pt x="68" y="109"/>
                    <a:pt x="68" y="106"/>
                    <a:pt x="67" y="105"/>
                  </a:cubicBezTo>
                  <a:cubicBezTo>
                    <a:pt x="65" y="102"/>
                    <a:pt x="60" y="102"/>
                    <a:pt x="58" y="99"/>
                  </a:cubicBezTo>
                  <a:cubicBezTo>
                    <a:pt x="56" y="97"/>
                    <a:pt x="57" y="92"/>
                    <a:pt x="56" y="90"/>
                  </a:cubicBezTo>
                  <a:cubicBezTo>
                    <a:pt x="55" y="86"/>
                    <a:pt x="53" y="83"/>
                    <a:pt x="51" y="79"/>
                  </a:cubicBezTo>
                  <a:cubicBezTo>
                    <a:pt x="40" y="53"/>
                    <a:pt x="28" y="27"/>
                    <a:pt x="16" y="0"/>
                  </a:cubicBezTo>
                  <a:cubicBezTo>
                    <a:pt x="16" y="0"/>
                    <a:pt x="16" y="0"/>
                    <a:pt x="16" y="0"/>
                  </a:cubicBezTo>
                  <a:cubicBezTo>
                    <a:pt x="16" y="2"/>
                    <a:pt x="15" y="3"/>
                    <a:pt x="14" y="4"/>
                  </a:cubicBezTo>
                  <a:cubicBezTo>
                    <a:pt x="13" y="5"/>
                    <a:pt x="10" y="3"/>
                    <a:pt x="8" y="3"/>
                  </a:cubicBezTo>
                  <a:cubicBezTo>
                    <a:pt x="8" y="3"/>
                    <a:pt x="5" y="8"/>
                    <a:pt x="5" y="9"/>
                  </a:cubicBezTo>
                  <a:cubicBezTo>
                    <a:pt x="7" y="10"/>
                    <a:pt x="7" y="10"/>
                    <a:pt x="7" y="10"/>
                  </a:cubicBezTo>
                  <a:cubicBezTo>
                    <a:pt x="7" y="12"/>
                    <a:pt x="5" y="16"/>
                    <a:pt x="5" y="18"/>
                  </a:cubicBezTo>
                  <a:cubicBezTo>
                    <a:pt x="5" y="19"/>
                    <a:pt x="7" y="20"/>
                    <a:pt x="6" y="21"/>
                  </a:cubicBezTo>
                  <a:cubicBezTo>
                    <a:pt x="6" y="21"/>
                    <a:pt x="6" y="21"/>
                    <a:pt x="6" y="22"/>
                  </a:cubicBezTo>
                  <a:cubicBezTo>
                    <a:pt x="5" y="23"/>
                    <a:pt x="8" y="26"/>
                    <a:pt x="9" y="27"/>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35"/>
            <p:cNvSpPr>
              <a:spLocks/>
            </p:cNvSpPr>
            <p:nvPr/>
          </p:nvSpPr>
          <p:spPr bwMode="auto">
            <a:xfrm>
              <a:off x="7386607" y="2873374"/>
              <a:ext cx="192088" cy="398462"/>
            </a:xfrm>
            <a:custGeom>
              <a:avLst/>
              <a:gdLst>
                <a:gd name="T0" fmla="*/ 5 w 65"/>
                <a:gd name="T1" fmla="*/ 20 h 135"/>
                <a:gd name="T2" fmla="*/ 6 w 65"/>
                <a:gd name="T3" fmla="*/ 30 h 135"/>
                <a:gd name="T4" fmla="*/ 5 w 65"/>
                <a:gd name="T5" fmla="*/ 36 h 135"/>
                <a:gd name="T6" fmla="*/ 4 w 65"/>
                <a:gd name="T7" fmla="*/ 43 h 135"/>
                <a:gd name="T8" fmla="*/ 10 w 65"/>
                <a:gd name="T9" fmla="*/ 48 h 135"/>
                <a:gd name="T10" fmla="*/ 17 w 65"/>
                <a:gd name="T11" fmla="*/ 55 h 135"/>
                <a:gd name="T12" fmla="*/ 32 w 65"/>
                <a:gd name="T13" fmla="*/ 64 h 135"/>
                <a:gd name="T14" fmla="*/ 23 w 65"/>
                <a:gd name="T15" fmla="*/ 76 h 135"/>
                <a:gd name="T16" fmla="*/ 21 w 65"/>
                <a:gd name="T17" fmla="*/ 78 h 135"/>
                <a:gd name="T18" fmla="*/ 19 w 65"/>
                <a:gd name="T19" fmla="*/ 85 h 135"/>
                <a:gd name="T20" fmla="*/ 7 w 65"/>
                <a:gd name="T21" fmla="*/ 104 h 135"/>
                <a:gd name="T22" fmla="*/ 10 w 65"/>
                <a:gd name="T23" fmla="*/ 111 h 135"/>
                <a:gd name="T24" fmla="*/ 19 w 65"/>
                <a:gd name="T25" fmla="*/ 117 h 135"/>
                <a:gd name="T26" fmla="*/ 22 w 65"/>
                <a:gd name="T27" fmla="*/ 118 h 135"/>
                <a:gd name="T28" fmla="*/ 31 w 65"/>
                <a:gd name="T29" fmla="*/ 122 h 135"/>
                <a:gd name="T30" fmla="*/ 36 w 65"/>
                <a:gd name="T31" fmla="*/ 121 h 135"/>
                <a:gd name="T32" fmla="*/ 44 w 65"/>
                <a:gd name="T33" fmla="*/ 134 h 135"/>
                <a:gd name="T34" fmla="*/ 51 w 65"/>
                <a:gd name="T35" fmla="*/ 120 h 135"/>
                <a:gd name="T36" fmla="*/ 51 w 65"/>
                <a:gd name="T37" fmla="*/ 120 h 135"/>
                <a:gd name="T38" fmla="*/ 53 w 65"/>
                <a:gd name="T39" fmla="*/ 111 h 135"/>
                <a:gd name="T40" fmla="*/ 54 w 65"/>
                <a:gd name="T41" fmla="*/ 108 h 135"/>
                <a:gd name="T42" fmla="*/ 55 w 65"/>
                <a:gd name="T43" fmla="*/ 103 h 135"/>
                <a:gd name="T44" fmla="*/ 58 w 65"/>
                <a:gd name="T45" fmla="*/ 103 h 135"/>
                <a:gd name="T46" fmla="*/ 56 w 65"/>
                <a:gd name="T47" fmla="*/ 97 h 135"/>
                <a:gd name="T48" fmla="*/ 56 w 65"/>
                <a:gd name="T49" fmla="*/ 93 h 135"/>
                <a:gd name="T50" fmla="*/ 61 w 65"/>
                <a:gd name="T51" fmla="*/ 93 h 135"/>
                <a:gd name="T52" fmla="*/ 63 w 65"/>
                <a:gd name="T53" fmla="*/ 81 h 135"/>
                <a:gd name="T54" fmla="*/ 62 w 65"/>
                <a:gd name="T55" fmla="*/ 73 h 135"/>
                <a:gd name="T56" fmla="*/ 62 w 65"/>
                <a:gd name="T57" fmla="*/ 69 h 135"/>
                <a:gd name="T58" fmla="*/ 61 w 65"/>
                <a:gd name="T59" fmla="*/ 66 h 135"/>
                <a:gd name="T60" fmla="*/ 62 w 65"/>
                <a:gd name="T61" fmla="*/ 62 h 135"/>
                <a:gd name="T62" fmla="*/ 60 w 65"/>
                <a:gd name="T63" fmla="*/ 62 h 135"/>
                <a:gd name="T64" fmla="*/ 62 w 65"/>
                <a:gd name="T65" fmla="*/ 62 h 135"/>
                <a:gd name="T66" fmla="*/ 64 w 65"/>
                <a:gd name="T67" fmla="*/ 73 h 135"/>
                <a:gd name="T68" fmla="*/ 61 w 65"/>
                <a:gd name="T69" fmla="*/ 58 h 135"/>
                <a:gd name="T70" fmla="*/ 61 w 65"/>
                <a:gd name="T71" fmla="*/ 50 h 135"/>
                <a:gd name="T72" fmla="*/ 56 w 65"/>
                <a:gd name="T73" fmla="*/ 38 h 135"/>
                <a:gd name="T74" fmla="*/ 52 w 65"/>
                <a:gd name="T75" fmla="*/ 40 h 135"/>
                <a:gd name="T76" fmla="*/ 44 w 65"/>
                <a:gd name="T77" fmla="*/ 31 h 135"/>
                <a:gd name="T78" fmla="*/ 47 w 65"/>
                <a:gd name="T79" fmla="*/ 26 h 135"/>
                <a:gd name="T80" fmla="*/ 51 w 65"/>
                <a:gd name="T81" fmla="*/ 25 h 135"/>
                <a:gd name="T82" fmla="*/ 50 w 65"/>
                <a:gd name="T83" fmla="*/ 9 h 135"/>
                <a:gd name="T84" fmla="*/ 12 w 65"/>
                <a:gd name="T85" fmla="*/ 0 h 135"/>
                <a:gd name="T86" fmla="*/ 8 w 65"/>
                <a:gd name="T87" fmla="*/ 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135">
                  <a:moveTo>
                    <a:pt x="8" y="13"/>
                  </a:moveTo>
                  <a:cubicBezTo>
                    <a:pt x="7" y="15"/>
                    <a:pt x="5" y="18"/>
                    <a:pt x="5" y="20"/>
                  </a:cubicBezTo>
                  <a:cubicBezTo>
                    <a:pt x="4" y="21"/>
                    <a:pt x="0" y="25"/>
                    <a:pt x="1" y="26"/>
                  </a:cubicBezTo>
                  <a:cubicBezTo>
                    <a:pt x="1" y="28"/>
                    <a:pt x="5" y="28"/>
                    <a:pt x="6" y="30"/>
                  </a:cubicBezTo>
                  <a:cubicBezTo>
                    <a:pt x="7" y="32"/>
                    <a:pt x="5" y="32"/>
                    <a:pt x="4" y="32"/>
                  </a:cubicBezTo>
                  <a:cubicBezTo>
                    <a:pt x="4" y="33"/>
                    <a:pt x="5" y="35"/>
                    <a:pt x="5" y="36"/>
                  </a:cubicBezTo>
                  <a:cubicBezTo>
                    <a:pt x="4" y="37"/>
                    <a:pt x="3" y="36"/>
                    <a:pt x="3" y="37"/>
                  </a:cubicBezTo>
                  <a:cubicBezTo>
                    <a:pt x="1" y="38"/>
                    <a:pt x="4" y="42"/>
                    <a:pt x="4" y="43"/>
                  </a:cubicBezTo>
                  <a:cubicBezTo>
                    <a:pt x="4" y="45"/>
                    <a:pt x="4" y="47"/>
                    <a:pt x="5" y="48"/>
                  </a:cubicBezTo>
                  <a:cubicBezTo>
                    <a:pt x="7" y="49"/>
                    <a:pt x="9" y="47"/>
                    <a:pt x="10" y="48"/>
                  </a:cubicBezTo>
                  <a:cubicBezTo>
                    <a:pt x="12" y="50"/>
                    <a:pt x="12" y="54"/>
                    <a:pt x="14" y="55"/>
                  </a:cubicBezTo>
                  <a:cubicBezTo>
                    <a:pt x="15" y="56"/>
                    <a:pt x="16" y="54"/>
                    <a:pt x="17" y="55"/>
                  </a:cubicBezTo>
                  <a:cubicBezTo>
                    <a:pt x="19" y="55"/>
                    <a:pt x="20" y="58"/>
                    <a:pt x="21" y="59"/>
                  </a:cubicBezTo>
                  <a:cubicBezTo>
                    <a:pt x="24" y="60"/>
                    <a:pt x="31" y="62"/>
                    <a:pt x="32" y="64"/>
                  </a:cubicBezTo>
                  <a:cubicBezTo>
                    <a:pt x="32" y="65"/>
                    <a:pt x="26" y="71"/>
                    <a:pt x="25" y="72"/>
                  </a:cubicBezTo>
                  <a:cubicBezTo>
                    <a:pt x="24" y="74"/>
                    <a:pt x="24" y="75"/>
                    <a:pt x="23" y="76"/>
                  </a:cubicBezTo>
                  <a:cubicBezTo>
                    <a:pt x="22" y="77"/>
                    <a:pt x="22" y="77"/>
                    <a:pt x="22" y="77"/>
                  </a:cubicBezTo>
                  <a:cubicBezTo>
                    <a:pt x="21" y="78"/>
                    <a:pt x="21" y="78"/>
                    <a:pt x="21" y="78"/>
                  </a:cubicBezTo>
                  <a:cubicBezTo>
                    <a:pt x="22" y="79"/>
                    <a:pt x="19" y="81"/>
                    <a:pt x="19" y="81"/>
                  </a:cubicBezTo>
                  <a:cubicBezTo>
                    <a:pt x="18" y="83"/>
                    <a:pt x="22" y="83"/>
                    <a:pt x="19" y="85"/>
                  </a:cubicBezTo>
                  <a:cubicBezTo>
                    <a:pt x="11" y="92"/>
                    <a:pt x="10" y="91"/>
                    <a:pt x="8" y="102"/>
                  </a:cubicBezTo>
                  <a:cubicBezTo>
                    <a:pt x="7" y="103"/>
                    <a:pt x="6" y="104"/>
                    <a:pt x="7" y="104"/>
                  </a:cubicBezTo>
                  <a:cubicBezTo>
                    <a:pt x="7" y="105"/>
                    <a:pt x="13" y="113"/>
                    <a:pt x="9" y="111"/>
                  </a:cubicBezTo>
                  <a:cubicBezTo>
                    <a:pt x="8" y="110"/>
                    <a:pt x="9" y="111"/>
                    <a:pt x="10" y="111"/>
                  </a:cubicBezTo>
                  <a:cubicBezTo>
                    <a:pt x="11" y="112"/>
                    <a:pt x="10" y="112"/>
                    <a:pt x="12" y="113"/>
                  </a:cubicBezTo>
                  <a:cubicBezTo>
                    <a:pt x="14" y="113"/>
                    <a:pt x="17" y="117"/>
                    <a:pt x="19" y="117"/>
                  </a:cubicBezTo>
                  <a:cubicBezTo>
                    <a:pt x="20" y="117"/>
                    <a:pt x="20" y="116"/>
                    <a:pt x="20" y="116"/>
                  </a:cubicBezTo>
                  <a:cubicBezTo>
                    <a:pt x="21" y="116"/>
                    <a:pt x="22" y="118"/>
                    <a:pt x="22" y="118"/>
                  </a:cubicBezTo>
                  <a:cubicBezTo>
                    <a:pt x="24" y="119"/>
                    <a:pt x="28" y="118"/>
                    <a:pt x="29" y="120"/>
                  </a:cubicBezTo>
                  <a:cubicBezTo>
                    <a:pt x="30" y="120"/>
                    <a:pt x="29" y="122"/>
                    <a:pt x="31" y="122"/>
                  </a:cubicBezTo>
                  <a:cubicBezTo>
                    <a:pt x="32" y="122"/>
                    <a:pt x="34" y="119"/>
                    <a:pt x="35" y="119"/>
                  </a:cubicBezTo>
                  <a:cubicBezTo>
                    <a:pt x="35" y="119"/>
                    <a:pt x="36" y="121"/>
                    <a:pt x="36" y="121"/>
                  </a:cubicBezTo>
                  <a:cubicBezTo>
                    <a:pt x="38" y="120"/>
                    <a:pt x="39" y="117"/>
                    <a:pt x="41" y="119"/>
                  </a:cubicBezTo>
                  <a:cubicBezTo>
                    <a:pt x="44" y="121"/>
                    <a:pt x="40" y="135"/>
                    <a:pt x="44" y="134"/>
                  </a:cubicBezTo>
                  <a:cubicBezTo>
                    <a:pt x="47" y="132"/>
                    <a:pt x="51" y="123"/>
                    <a:pt x="51" y="121"/>
                  </a:cubicBezTo>
                  <a:cubicBezTo>
                    <a:pt x="51" y="120"/>
                    <a:pt x="51" y="120"/>
                    <a:pt x="51" y="120"/>
                  </a:cubicBezTo>
                  <a:cubicBezTo>
                    <a:pt x="50" y="120"/>
                    <a:pt x="49" y="120"/>
                    <a:pt x="49" y="120"/>
                  </a:cubicBezTo>
                  <a:cubicBezTo>
                    <a:pt x="49" y="120"/>
                    <a:pt x="50" y="120"/>
                    <a:pt x="51" y="120"/>
                  </a:cubicBezTo>
                  <a:cubicBezTo>
                    <a:pt x="52" y="118"/>
                    <a:pt x="51" y="115"/>
                    <a:pt x="52" y="113"/>
                  </a:cubicBezTo>
                  <a:cubicBezTo>
                    <a:pt x="52" y="112"/>
                    <a:pt x="53" y="112"/>
                    <a:pt x="53" y="111"/>
                  </a:cubicBezTo>
                  <a:cubicBezTo>
                    <a:pt x="53" y="111"/>
                    <a:pt x="49" y="110"/>
                    <a:pt x="50" y="109"/>
                  </a:cubicBezTo>
                  <a:cubicBezTo>
                    <a:pt x="50" y="108"/>
                    <a:pt x="53" y="109"/>
                    <a:pt x="54" y="108"/>
                  </a:cubicBezTo>
                  <a:cubicBezTo>
                    <a:pt x="54" y="108"/>
                    <a:pt x="53" y="106"/>
                    <a:pt x="54" y="105"/>
                  </a:cubicBezTo>
                  <a:cubicBezTo>
                    <a:pt x="55" y="104"/>
                    <a:pt x="55" y="103"/>
                    <a:pt x="55" y="103"/>
                  </a:cubicBezTo>
                  <a:cubicBezTo>
                    <a:pt x="55" y="103"/>
                    <a:pt x="55" y="106"/>
                    <a:pt x="55" y="106"/>
                  </a:cubicBezTo>
                  <a:cubicBezTo>
                    <a:pt x="55" y="107"/>
                    <a:pt x="58" y="104"/>
                    <a:pt x="58" y="103"/>
                  </a:cubicBezTo>
                  <a:cubicBezTo>
                    <a:pt x="59" y="100"/>
                    <a:pt x="54" y="104"/>
                    <a:pt x="56" y="98"/>
                  </a:cubicBezTo>
                  <a:cubicBezTo>
                    <a:pt x="56" y="98"/>
                    <a:pt x="56" y="97"/>
                    <a:pt x="56" y="97"/>
                  </a:cubicBezTo>
                  <a:cubicBezTo>
                    <a:pt x="57" y="97"/>
                    <a:pt x="57" y="99"/>
                    <a:pt x="58" y="99"/>
                  </a:cubicBezTo>
                  <a:cubicBezTo>
                    <a:pt x="59" y="97"/>
                    <a:pt x="56" y="95"/>
                    <a:pt x="56" y="93"/>
                  </a:cubicBezTo>
                  <a:cubicBezTo>
                    <a:pt x="56" y="93"/>
                    <a:pt x="55" y="93"/>
                    <a:pt x="56" y="93"/>
                  </a:cubicBezTo>
                  <a:cubicBezTo>
                    <a:pt x="56" y="92"/>
                    <a:pt x="61" y="94"/>
                    <a:pt x="61" y="93"/>
                  </a:cubicBezTo>
                  <a:cubicBezTo>
                    <a:pt x="61" y="92"/>
                    <a:pt x="59" y="92"/>
                    <a:pt x="59" y="91"/>
                  </a:cubicBezTo>
                  <a:cubicBezTo>
                    <a:pt x="58" y="88"/>
                    <a:pt x="64" y="84"/>
                    <a:pt x="63" y="81"/>
                  </a:cubicBezTo>
                  <a:cubicBezTo>
                    <a:pt x="63" y="80"/>
                    <a:pt x="61" y="79"/>
                    <a:pt x="61" y="78"/>
                  </a:cubicBezTo>
                  <a:cubicBezTo>
                    <a:pt x="60" y="76"/>
                    <a:pt x="62" y="74"/>
                    <a:pt x="62" y="73"/>
                  </a:cubicBezTo>
                  <a:cubicBezTo>
                    <a:pt x="61" y="71"/>
                    <a:pt x="61" y="71"/>
                    <a:pt x="61" y="71"/>
                  </a:cubicBezTo>
                  <a:cubicBezTo>
                    <a:pt x="61" y="71"/>
                    <a:pt x="62" y="69"/>
                    <a:pt x="62" y="69"/>
                  </a:cubicBezTo>
                  <a:cubicBezTo>
                    <a:pt x="62" y="68"/>
                    <a:pt x="60" y="69"/>
                    <a:pt x="60" y="68"/>
                  </a:cubicBezTo>
                  <a:cubicBezTo>
                    <a:pt x="59" y="68"/>
                    <a:pt x="61" y="67"/>
                    <a:pt x="61" y="66"/>
                  </a:cubicBezTo>
                  <a:cubicBezTo>
                    <a:pt x="59" y="65"/>
                    <a:pt x="59" y="65"/>
                    <a:pt x="59" y="65"/>
                  </a:cubicBezTo>
                  <a:cubicBezTo>
                    <a:pt x="60" y="64"/>
                    <a:pt x="62" y="63"/>
                    <a:pt x="62" y="62"/>
                  </a:cubicBezTo>
                  <a:cubicBezTo>
                    <a:pt x="62" y="62"/>
                    <a:pt x="62" y="62"/>
                    <a:pt x="61" y="62"/>
                  </a:cubicBezTo>
                  <a:cubicBezTo>
                    <a:pt x="61" y="62"/>
                    <a:pt x="60" y="62"/>
                    <a:pt x="60" y="62"/>
                  </a:cubicBezTo>
                  <a:cubicBezTo>
                    <a:pt x="60" y="61"/>
                    <a:pt x="61" y="61"/>
                    <a:pt x="61" y="62"/>
                  </a:cubicBezTo>
                  <a:cubicBezTo>
                    <a:pt x="61" y="62"/>
                    <a:pt x="62" y="62"/>
                    <a:pt x="62" y="62"/>
                  </a:cubicBezTo>
                  <a:cubicBezTo>
                    <a:pt x="62" y="62"/>
                    <a:pt x="62" y="62"/>
                    <a:pt x="62" y="62"/>
                  </a:cubicBezTo>
                  <a:cubicBezTo>
                    <a:pt x="63" y="65"/>
                    <a:pt x="64" y="74"/>
                    <a:pt x="64" y="73"/>
                  </a:cubicBezTo>
                  <a:cubicBezTo>
                    <a:pt x="65" y="69"/>
                    <a:pt x="63" y="61"/>
                    <a:pt x="61" y="59"/>
                  </a:cubicBezTo>
                  <a:cubicBezTo>
                    <a:pt x="61" y="59"/>
                    <a:pt x="61" y="58"/>
                    <a:pt x="61" y="58"/>
                  </a:cubicBezTo>
                  <a:cubicBezTo>
                    <a:pt x="61" y="57"/>
                    <a:pt x="61" y="57"/>
                    <a:pt x="61" y="56"/>
                  </a:cubicBezTo>
                  <a:cubicBezTo>
                    <a:pt x="61" y="54"/>
                    <a:pt x="61" y="52"/>
                    <a:pt x="61" y="50"/>
                  </a:cubicBezTo>
                  <a:cubicBezTo>
                    <a:pt x="61" y="46"/>
                    <a:pt x="60" y="42"/>
                    <a:pt x="57" y="39"/>
                  </a:cubicBezTo>
                  <a:cubicBezTo>
                    <a:pt x="57" y="39"/>
                    <a:pt x="56" y="38"/>
                    <a:pt x="56" y="38"/>
                  </a:cubicBezTo>
                  <a:cubicBezTo>
                    <a:pt x="57" y="40"/>
                    <a:pt x="57" y="40"/>
                    <a:pt x="57" y="40"/>
                  </a:cubicBezTo>
                  <a:cubicBezTo>
                    <a:pt x="57" y="42"/>
                    <a:pt x="53" y="40"/>
                    <a:pt x="52" y="40"/>
                  </a:cubicBezTo>
                  <a:cubicBezTo>
                    <a:pt x="50" y="41"/>
                    <a:pt x="47" y="45"/>
                    <a:pt x="45" y="42"/>
                  </a:cubicBezTo>
                  <a:cubicBezTo>
                    <a:pt x="44" y="41"/>
                    <a:pt x="44" y="32"/>
                    <a:pt x="44" y="31"/>
                  </a:cubicBezTo>
                  <a:cubicBezTo>
                    <a:pt x="45" y="30"/>
                    <a:pt x="46" y="28"/>
                    <a:pt x="47" y="27"/>
                  </a:cubicBezTo>
                  <a:cubicBezTo>
                    <a:pt x="47" y="27"/>
                    <a:pt x="47" y="26"/>
                    <a:pt x="47" y="26"/>
                  </a:cubicBezTo>
                  <a:cubicBezTo>
                    <a:pt x="48" y="27"/>
                    <a:pt x="47" y="28"/>
                    <a:pt x="47" y="29"/>
                  </a:cubicBezTo>
                  <a:cubicBezTo>
                    <a:pt x="47" y="29"/>
                    <a:pt x="51" y="26"/>
                    <a:pt x="51" y="25"/>
                  </a:cubicBezTo>
                  <a:cubicBezTo>
                    <a:pt x="51" y="24"/>
                    <a:pt x="50" y="22"/>
                    <a:pt x="50" y="21"/>
                  </a:cubicBezTo>
                  <a:cubicBezTo>
                    <a:pt x="50" y="16"/>
                    <a:pt x="51" y="13"/>
                    <a:pt x="50" y="9"/>
                  </a:cubicBezTo>
                  <a:cubicBezTo>
                    <a:pt x="48" y="8"/>
                    <a:pt x="43" y="7"/>
                    <a:pt x="41" y="7"/>
                  </a:cubicBezTo>
                  <a:cubicBezTo>
                    <a:pt x="31" y="5"/>
                    <a:pt x="22" y="3"/>
                    <a:pt x="12" y="0"/>
                  </a:cubicBezTo>
                  <a:cubicBezTo>
                    <a:pt x="10" y="2"/>
                    <a:pt x="7" y="5"/>
                    <a:pt x="7" y="8"/>
                  </a:cubicBezTo>
                  <a:cubicBezTo>
                    <a:pt x="7" y="9"/>
                    <a:pt x="8" y="11"/>
                    <a:pt x="8" y="13"/>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162"/>
            <p:cNvSpPr>
              <a:spLocks/>
            </p:cNvSpPr>
            <p:nvPr/>
          </p:nvSpPr>
          <p:spPr bwMode="auto">
            <a:xfrm>
              <a:off x="6573809" y="3192461"/>
              <a:ext cx="577850" cy="593724"/>
            </a:xfrm>
            <a:custGeom>
              <a:avLst/>
              <a:gdLst>
                <a:gd name="T0" fmla="*/ 59 w 196"/>
                <a:gd name="T1" fmla="*/ 9 h 201"/>
                <a:gd name="T2" fmla="*/ 60 w 196"/>
                <a:gd name="T3" fmla="*/ 15 h 201"/>
                <a:gd name="T4" fmla="*/ 60 w 196"/>
                <a:gd name="T5" fmla="*/ 36 h 201"/>
                <a:gd name="T6" fmla="*/ 60 w 196"/>
                <a:gd name="T7" fmla="*/ 41 h 201"/>
                <a:gd name="T8" fmla="*/ 58 w 196"/>
                <a:gd name="T9" fmla="*/ 46 h 201"/>
                <a:gd name="T10" fmla="*/ 59 w 196"/>
                <a:gd name="T11" fmla="*/ 53 h 201"/>
                <a:gd name="T12" fmla="*/ 46 w 196"/>
                <a:gd name="T13" fmla="*/ 74 h 201"/>
                <a:gd name="T14" fmla="*/ 36 w 196"/>
                <a:gd name="T15" fmla="*/ 77 h 201"/>
                <a:gd name="T16" fmla="*/ 29 w 196"/>
                <a:gd name="T17" fmla="*/ 86 h 201"/>
                <a:gd name="T18" fmla="*/ 27 w 196"/>
                <a:gd name="T19" fmla="*/ 99 h 201"/>
                <a:gd name="T20" fmla="*/ 28 w 196"/>
                <a:gd name="T21" fmla="*/ 103 h 201"/>
                <a:gd name="T22" fmla="*/ 25 w 196"/>
                <a:gd name="T23" fmla="*/ 110 h 201"/>
                <a:gd name="T24" fmla="*/ 24 w 196"/>
                <a:gd name="T25" fmla="*/ 106 h 201"/>
                <a:gd name="T26" fmla="*/ 12 w 196"/>
                <a:gd name="T27" fmla="*/ 119 h 201"/>
                <a:gd name="T28" fmla="*/ 12 w 196"/>
                <a:gd name="T29" fmla="*/ 129 h 201"/>
                <a:gd name="T30" fmla="*/ 2 w 196"/>
                <a:gd name="T31" fmla="*/ 142 h 201"/>
                <a:gd name="T32" fmla="*/ 0 w 196"/>
                <a:gd name="T33" fmla="*/ 142 h 201"/>
                <a:gd name="T34" fmla="*/ 0 w 196"/>
                <a:gd name="T35" fmla="*/ 144 h 201"/>
                <a:gd name="T36" fmla="*/ 2 w 196"/>
                <a:gd name="T37" fmla="*/ 151 h 201"/>
                <a:gd name="T38" fmla="*/ 11 w 196"/>
                <a:gd name="T39" fmla="*/ 167 h 201"/>
                <a:gd name="T40" fmla="*/ 16 w 196"/>
                <a:gd name="T41" fmla="*/ 172 h 201"/>
                <a:gd name="T42" fmla="*/ 23 w 196"/>
                <a:gd name="T43" fmla="*/ 178 h 201"/>
                <a:gd name="T44" fmla="*/ 31 w 196"/>
                <a:gd name="T45" fmla="*/ 183 h 201"/>
                <a:gd name="T46" fmla="*/ 38 w 196"/>
                <a:gd name="T47" fmla="*/ 187 h 201"/>
                <a:gd name="T48" fmla="*/ 42 w 196"/>
                <a:gd name="T49" fmla="*/ 192 h 201"/>
                <a:gd name="T50" fmla="*/ 47 w 196"/>
                <a:gd name="T51" fmla="*/ 196 h 201"/>
                <a:gd name="T52" fmla="*/ 53 w 196"/>
                <a:gd name="T53" fmla="*/ 197 h 201"/>
                <a:gd name="T54" fmla="*/ 66 w 196"/>
                <a:gd name="T55" fmla="*/ 192 h 201"/>
                <a:gd name="T56" fmla="*/ 75 w 196"/>
                <a:gd name="T57" fmla="*/ 191 h 201"/>
                <a:gd name="T58" fmla="*/ 83 w 196"/>
                <a:gd name="T59" fmla="*/ 186 h 201"/>
                <a:gd name="T60" fmla="*/ 89 w 196"/>
                <a:gd name="T61" fmla="*/ 182 h 201"/>
                <a:gd name="T62" fmla="*/ 94 w 196"/>
                <a:gd name="T63" fmla="*/ 179 h 201"/>
                <a:gd name="T64" fmla="*/ 112 w 196"/>
                <a:gd name="T65" fmla="*/ 167 h 201"/>
                <a:gd name="T66" fmla="*/ 113 w 196"/>
                <a:gd name="T67" fmla="*/ 159 h 201"/>
                <a:gd name="T68" fmla="*/ 119 w 196"/>
                <a:gd name="T69" fmla="*/ 136 h 201"/>
                <a:gd name="T70" fmla="*/ 123 w 196"/>
                <a:gd name="T71" fmla="*/ 121 h 201"/>
                <a:gd name="T72" fmla="*/ 125 w 196"/>
                <a:gd name="T73" fmla="*/ 102 h 201"/>
                <a:gd name="T74" fmla="*/ 133 w 196"/>
                <a:gd name="T75" fmla="*/ 105 h 201"/>
                <a:gd name="T76" fmla="*/ 135 w 196"/>
                <a:gd name="T77" fmla="*/ 106 h 201"/>
                <a:gd name="T78" fmla="*/ 149 w 196"/>
                <a:gd name="T79" fmla="*/ 80 h 201"/>
                <a:gd name="T80" fmla="*/ 159 w 196"/>
                <a:gd name="T81" fmla="*/ 73 h 201"/>
                <a:gd name="T82" fmla="*/ 169 w 196"/>
                <a:gd name="T83" fmla="*/ 56 h 201"/>
                <a:gd name="T84" fmla="*/ 168 w 196"/>
                <a:gd name="T85" fmla="*/ 42 h 201"/>
                <a:gd name="T86" fmla="*/ 169 w 196"/>
                <a:gd name="T87" fmla="*/ 40 h 201"/>
                <a:gd name="T88" fmla="*/ 196 w 196"/>
                <a:gd name="T89" fmla="*/ 39 h 201"/>
                <a:gd name="T90" fmla="*/ 191 w 196"/>
                <a:gd name="T91" fmla="*/ 34 h 201"/>
                <a:gd name="T92" fmla="*/ 189 w 196"/>
                <a:gd name="T93" fmla="*/ 31 h 201"/>
                <a:gd name="T94" fmla="*/ 189 w 196"/>
                <a:gd name="T95" fmla="*/ 29 h 201"/>
                <a:gd name="T96" fmla="*/ 187 w 196"/>
                <a:gd name="T97" fmla="*/ 26 h 201"/>
                <a:gd name="T98" fmla="*/ 171 w 196"/>
                <a:gd name="T99" fmla="*/ 25 h 201"/>
                <a:gd name="T100" fmla="*/ 165 w 196"/>
                <a:gd name="T101" fmla="*/ 29 h 201"/>
                <a:gd name="T102" fmla="*/ 164 w 196"/>
                <a:gd name="T103" fmla="*/ 32 h 201"/>
                <a:gd name="T104" fmla="*/ 164 w 196"/>
                <a:gd name="T105" fmla="*/ 35 h 201"/>
                <a:gd name="T106" fmla="*/ 147 w 196"/>
                <a:gd name="T107" fmla="*/ 35 h 201"/>
                <a:gd name="T108" fmla="*/ 147 w 196"/>
                <a:gd name="T109" fmla="*/ 39 h 201"/>
                <a:gd name="T110" fmla="*/ 143 w 196"/>
                <a:gd name="T111" fmla="*/ 47 h 201"/>
                <a:gd name="T112" fmla="*/ 135 w 196"/>
                <a:gd name="T113" fmla="*/ 51 h 201"/>
                <a:gd name="T114" fmla="*/ 131 w 196"/>
                <a:gd name="T115" fmla="*/ 59 h 201"/>
                <a:gd name="T116" fmla="*/ 123 w 196"/>
                <a:gd name="T117" fmla="*/ 65 h 201"/>
                <a:gd name="T118" fmla="*/ 84 w 196"/>
                <a:gd name="T119" fmla="*/ 47 h 201"/>
                <a:gd name="T120" fmla="*/ 69 w 196"/>
                <a:gd name="T121" fmla="*/ 37 h 201"/>
                <a:gd name="T122" fmla="*/ 55 w 196"/>
                <a:gd name="T123" fmla="*/ 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201">
                  <a:moveTo>
                    <a:pt x="55" y="4"/>
                  </a:moveTo>
                  <a:cubicBezTo>
                    <a:pt x="55" y="6"/>
                    <a:pt x="58" y="7"/>
                    <a:pt x="59" y="9"/>
                  </a:cubicBezTo>
                  <a:cubicBezTo>
                    <a:pt x="59" y="11"/>
                    <a:pt x="58" y="12"/>
                    <a:pt x="58" y="13"/>
                  </a:cubicBezTo>
                  <a:cubicBezTo>
                    <a:pt x="60" y="15"/>
                    <a:pt x="60" y="15"/>
                    <a:pt x="60" y="15"/>
                  </a:cubicBezTo>
                  <a:cubicBezTo>
                    <a:pt x="63" y="19"/>
                    <a:pt x="58" y="27"/>
                    <a:pt x="58" y="32"/>
                  </a:cubicBezTo>
                  <a:cubicBezTo>
                    <a:pt x="59" y="33"/>
                    <a:pt x="60" y="35"/>
                    <a:pt x="60" y="36"/>
                  </a:cubicBezTo>
                  <a:cubicBezTo>
                    <a:pt x="60" y="37"/>
                    <a:pt x="59" y="38"/>
                    <a:pt x="59" y="39"/>
                  </a:cubicBezTo>
                  <a:cubicBezTo>
                    <a:pt x="59" y="40"/>
                    <a:pt x="60" y="40"/>
                    <a:pt x="60" y="41"/>
                  </a:cubicBezTo>
                  <a:cubicBezTo>
                    <a:pt x="59" y="42"/>
                    <a:pt x="59" y="40"/>
                    <a:pt x="58" y="42"/>
                  </a:cubicBezTo>
                  <a:cubicBezTo>
                    <a:pt x="58" y="42"/>
                    <a:pt x="58" y="45"/>
                    <a:pt x="58" y="46"/>
                  </a:cubicBezTo>
                  <a:cubicBezTo>
                    <a:pt x="58" y="47"/>
                    <a:pt x="57" y="50"/>
                    <a:pt x="57" y="50"/>
                  </a:cubicBezTo>
                  <a:cubicBezTo>
                    <a:pt x="57" y="50"/>
                    <a:pt x="59" y="53"/>
                    <a:pt x="59" y="53"/>
                  </a:cubicBezTo>
                  <a:cubicBezTo>
                    <a:pt x="59" y="53"/>
                    <a:pt x="59" y="58"/>
                    <a:pt x="58" y="59"/>
                  </a:cubicBezTo>
                  <a:cubicBezTo>
                    <a:pt x="53" y="63"/>
                    <a:pt x="52" y="70"/>
                    <a:pt x="46" y="74"/>
                  </a:cubicBezTo>
                  <a:cubicBezTo>
                    <a:pt x="45" y="75"/>
                    <a:pt x="43" y="78"/>
                    <a:pt x="41" y="78"/>
                  </a:cubicBezTo>
                  <a:cubicBezTo>
                    <a:pt x="39" y="79"/>
                    <a:pt x="38" y="75"/>
                    <a:pt x="36" y="77"/>
                  </a:cubicBezTo>
                  <a:cubicBezTo>
                    <a:pt x="34" y="78"/>
                    <a:pt x="35" y="82"/>
                    <a:pt x="34" y="84"/>
                  </a:cubicBezTo>
                  <a:cubicBezTo>
                    <a:pt x="33" y="85"/>
                    <a:pt x="30" y="85"/>
                    <a:pt x="29" y="86"/>
                  </a:cubicBezTo>
                  <a:cubicBezTo>
                    <a:pt x="26" y="89"/>
                    <a:pt x="29" y="93"/>
                    <a:pt x="28" y="96"/>
                  </a:cubicBezTo>
                  <a:cubicBezTo>
                    <a:pt x="28" y="97"/>
                    <a:pt x="25" y="97"/>
                    <a:pt x="27" y="99"/>
                  </a:cubicBezTo>
                  <a:cubicBezTo>
                    <a:pt x="27" y="100"/>
                    <a:pt x="28" y="100"/>
                    <a:pt x="28" y="100"/>
                  </a:cubicBezTo>
                  <a:cubicBezTo>
                    <a:pt x="28" y="100"/>
                    <a:pt x="28" y="103"/>
                    <a:pt x="28" y="103"/>
                  </a:cubicBezTo>
                  <a:cubicBezTo>
                    <a:pt x="28" y="104"/>
                    <a:pt x="30" y="105"/>
                    <a:pt x="29" y="105"/>
                  </a:cubicBezTo>
                  <a:cubicBezTo>
                    <a:pt x="25" y="104"/>
                    <a:pt x="28" y="108"/>
                    <a:pt x="25" y="110"/>
                  </a:cubicBezTo>
                  <a:cubicBezTo>
                    <a:pt x="24" y="110"/>
                    <a:pt x="24" y="110"/>
                    <a:pt x="24" y="110"/>
                  </a:cubicBezTo>
                  <a:cubicBezTo>
                    <a:pt x="22" y="109"/>
                    <a:pt x="24" y="108"/>
                    <a:pt x="24" y="106"/>
                  </a:cubicBezTo>
                  <a:cubicBezTo>
                    <a:pt x="23" y="105"/>
                    <a:pt x="19" y="102"/>
                    <a:pt x="18" y="103"/>
                  </a:cubicBezTo>
                  <a:cubicBezTo>
                    <a:pt x="16" y="104"/>
                    <a:pt x="12" y="118"/>
                    <a:pt x="12" y="119"/>
                  </a:cubicBezTo>
                  <a:cubicBezTo>
                    <a:pt x="12" y="120"/>
                    <a:pt x="18" y="126"/>
                    <a:pt x="15" y="128"/>
                  </a:cubicBezTo>
                  <a:cubicBezTo>
                    <a:pt x="14" y="129"/>
                    <a:pt x="13" y="128"/>
                    <a:pt x="12" y="129"/>
                  </a:cubicBezTo>
                  <a:cubicBezTo>
                    <a:pt x="11" y="131"/>
                    <a:pt x="13" y="135"/>
                    <a:pt x="12" y="137"/>
                  </a:cubicBezTo>
                  <a:cubicBezTo>
                    <a:pt x="11" y="138"/>
                    <a:pt x="4" y="142"/>
                    <a:pt x="2" y="142"/>
                  </a:cubicBezTo>
                  <a:cubicBezTo>
                    <a:pt x="2" y="142"/>
                    <a:pt x="0" y="141"/>
                    <a:pt x="0" y="141"/>
                  </a:cubicBezTo>
                  <a:cubicBezTo>
                    <a:pt x="0" y="141"/>
                    <a:pt x="0" y="142"/>
                    <a:pt x="0" y="142"/>
                  </a:cubicBezTo>
                  <a:cubicBezTo>
                    <a:pt x="0" y="142"/>
                    <a:pt x="0" y="143"/>
                    <a:pt x="0" y="143"/>
                  </a:cubicBezTo>
                  <a:cubicBezTo>
                    <a:pt x="0" y="143"/>
                    <a:pt x="0" y="144"/>
                    <a:pt x="0" y="144"/>
                  </a:cubicBezTo>
                  <a:cubicBezTo>
                    <a:pt x="1" y="146"/>
                    <a:pt x="4" y="147"/>
                    <a:pt x="3" y="150"/>
                  </a:cubicBezTo>
                  <a:cubicBezTo>
                    <a:pt x="3" y="150"/>
                    <a:pt x="2" y="151"/>
                    <a:pt x="2" y="151"/>
                  </a:cubicBezTo>
                  <a:cubicBezTo>
                    <a:pt x="1" y="156"/>
                    <a:pt x="4" y="159"/>
                    <a:pt x="7" y="162"/>
                  </a:cubicBezTo>
                  <a:cubicBezTo>
                    <a:pt x="13" y="166"/>
                    <a:pt x="8" y="163"/>
                    <a:pt x="11" y="167"/>
                  </a:cubicBezTo>
                  <a:cubicBezTo>
                    <a:pt x="11" y="167"/>
                    <a:pt x="13" y="167"/>
                    <a:pt x="14" y="168"/>
                  </a:cubicBezTo>
                  <a:cubicBezTo>
                    <a:pt x="15" y="169"/>
                    <a:pt x="15" y="171"/>
                    <a:pt x="16" y="172"/>
                  </a:cubicBezTo>
                  <a:cubicBezTo>
                    <a:pt x="17" y="173"/>
                    <a:pt x="19" y="173"/>
                    <a:pt x="20" y="174"/>
                  </a:cubicBezTo>
                  <a:cubicBezTo>
                    <a:pt x="21" y="175"/>
                    <a:pt x="21" y="177"/>
                    <a:pt x="23" y="178"/>
                  </a:cubicBezTo>
                  <a:cubicBezTo>
                    <a:pt x="24" y="180"/>
                    <a:pt x="28" y="180"/>
                    <a:pt x="30" y="181"/>
                  </a:cubicBezTo>
                  <a:cubicBezTo>
                    <a:pt x="31" y="182"/>
                    <a:pt x="30" y="183"/>
                    <a:pt x="31" y="183"/>
                  </a:cubicBezTo>
                  <a:cubicBezTo>
                    <a:pt x="33" y="185"/>
                    <a:pt x="37" y="182"/>
                    <a:pt x="38" y="183"/>
                  </a:cubicBezTo>
                  <a:cubicBezTo>
                    <a:pt x="40" y="185"/>
                    <a:pt x="38" y="185"/>
                    <a:pt x="38" y="187"/>
                  </a:cubicBezTo>
                  <a:cubicBezTo>
                    <a:pt x="38" y="187"/>
                    <a:pt x="41" y="189"/>
                    <a:pt x="41" y="189"/>
                  </a:cubicBezTo>
                  <a:cubicBezTo>
                    <a:pt x="42" y="189"/>
                    <a:pt x="41" y="191"/>
                    <a:pt x="42" y="192"/>
                  </a:cubicBezTo>
                  <a:cubicBezTo>
                    <a:pt x="42" y="193"/>
                    <a:pt x="44" y="193"/>
                    <a:pt x="45" y="193"/>
                  </a:cubicBezTo>
                  <a:cubicBezTo>
                    <a:pt x="45" y="193"/>
                    <a:pt x="47" y="196"/>
                    <a:pt x="47" y="196"/>
                  </a:cubicBezTo>
                  <a:cubicBezTo>
                    <a:pt x="48" y="196"/>
                    <a:pt x="50" y="195"/>
                    <a:pt x="51" y="195"/>
                  </a:cubicBezTo>
                  <a:cubicBezTo>
                    <a:pt x="52" y="195"/>
                    <a:pt x="52" y="197"/>
                    <a:pt x="53" y="197"/>
                  </a:cubicBezTo>
                  <a:cubicBezTo>
                    <a:pt x="60" y="201"/>
                    <a:pt x="60" y="195"/>
                    <a:pt x="63" y="193"/>
                  </a:cubicBezTo>
                  <a:cubicBezTo>
                    <a:pt x="63" y="193"/>
                    <a:pt x="66" y="192"/>
                    <a:pt x="66" y="192"/>
                  </a:cubicBezTo>
                  <a:cubicBezTo>
                    <a:pt x="67" y="192"/>
                    <a:pt x="66" y="189"/>
                    <a:pt x="67" y="188"/>
                  </a:cubicBezTo>
                  <a:cubicBezTo>
                    <a:pt x="69" y="187"/>
                    <a:pt x="73" y="191"/>
                    <a:pt x="75" y="191"/>
                  </a:cubicBezTo>
                  <a:cubicBezTo>
                    <a:pt x="76" y="191"/>
                    <a:pt x="77" y="189"/>
                    <a:pt x="77" y="189"/>
                  </a:cubicBezTo>
                  <a:cubicBezTo>
                    <a:pt x="79" y="188"/>
                    <a:pt x="83" y="188"/>
                    <a:pt x="83" y="186"/>
                  </a:cubicBezTo>
                  <a:cubicBezTo>
                    <a:pt x="83" y="186"/>
                    <a:pt x="83" y="185"/>
                    <a:pt x="84" y="185"/>
                  </a:cubicBezTo>
                  <a:cubicBezTo>
                    <a:pt x="84" y="185"/>
                    <a:pt x="89" y="188"/>
                    <a:pt x="89" y="182"/>
                  </a:cubicBezTo>
                  <a:cubicBezTo>
                    <a:pt x="89" y="180"/>
                    <a:pt x="88" y="180"/>
                    <a:pt x="89" y="177"/>
                  </a:cubicBezTo>
                  <a:cubicBezTo>
                    <a:pt x="89" y="177"/>
                    <a:pt x="93" y="179"/>
                    <a:pt x="94" y="179"/>
                  </a:cubicBezTo>
                  <a:cubicBezTo>
                    <a:pt x="97" y="178"/>
                    <a:pt x="100" y="173"/>
                    <a:pt x="104" y="172"/>
                  </a:cubicBezTo>
                  <a:cubicBezTo>
                    <a:pt x="104" y="172"/>
                    <a:pt x="107" y="176"/>
                    <a:pt x="112" y="167"/>
                  </a:cubicBezTo>
                  <a:cubicBezTo>
                    <a:pt x="113" y="164"/>
                    <a:pt x="111" y="166"/>
                    <a:pt x="111" y="164"/>
                  </a:cubicBezTo>
                  <a:cubicBezTo>
                    <a:pt x="111" y="162"/>
                    <a:pt x="114" y="161"/>
                    <a:pt x="113" y="159"/>
                  </a:cubicBezTo>
                  <a:cubicBezTo>
                    <a:pt x="112" y="158"/>
                    <a:pt x="110" y="159"/>
                    <a:pt x="110" y="158"/>
                  </a:cubicBezTo>
                  <a:cubicBezTo>
                    <a:pt x="111" y="148"/>
                    <a:pt x="115" y="145"/>
                    <a:pt x="119" y="136"/>
                  </a:cubicBezTo>
                  <a:cubicBezTo>
                    <a:pt x="120" y="133"/>
                    <a:pt x="119" y="130"/>
                    <a:pt x="119" y="127"/>
                  </a:cubicBezTo>
                  <a:cubicBezTo>
                    <a:pt x="120" y="125"/>
                    <a:pt x="123" y="123"/>
                    <a:pt x="123" y="121"/>
                  </a:cubicBezTo>
                  <a:cubicBezTo>
                    <a:pt x="124" y="117"/>
                    <a:pt x="121" y="118"/>
                    <a:pt x="125" y="114"/>
                  </a:cubicBezTo>
                  <a:cubicBezTo>
                    <a:pt x="126" y="113"/>
                    <a:pt x="124" y="102"/>
                    <a:pt x="125" y="102"/>
                  </a:cubicBezTo>
                  <a:cubicBezTo>
                    <a:pt x="127" y="100"/>
                    <a:pt x="130" y="102"/>
                    <a:pt x="132" y="104"/>
                  </a:cubicBezTo>
                  <a:cubicBezTo>
                    <a:pt x="132" y="104"/>
                    <a:pt x="133" y="104"/>
                    <a:pt x="133" y="105"/>
                  </a:cubicBezTo>
                  <a:cubicBezTo>
                    <a:pt x="133" y="105"/>
                    <a:pt x="132" y="105"/>
                    <a:pt x="132" y="106"/>
                  </a:cubicBezTo>
                  <a:cubicBezTo>
                    <a:pt x="135" y="106"/>
                    <a:pt x="135" y="106"/>
                    <a:pt x="135" y="106"/>
                  </a:cubicBezTo>
                  <a:cubicBezTo>
                    <a:pt x="137" y="106"/>
                    <a:pt x="142" y="107"/>
                    <a:pt x="143" y="107"/>
                  </a:cubicBezTo>
                  <a:cubicBezTo>
                    <a:pt x="146" y="105"/>
                    <a:pt x="148" y="81"/>
                    <a:pt x="149" y="80"/>
                  </a:cubicBezTo>
                  <a:cubicBezTo>
                    <a:pt x="150" y="79"/>
                    <a:pt x="155" y="83"/>
                    <a:pt x="156" y="82"/>
                  </a:cubicBezTo>
                  <a:cubicBezTo>
                    <a:pt x="158" y="81"/>
                    <a:pt x="157" y="74"/>
                    <a:pt x="159" y="73"/>
                  </a:cubicBezTo>
                  <a:cubicBezTo>
                    <a:pt x="159" y="72"/>
                    <a:pt x="160" y="73"/>
                    <a:pt x="161" y="73"/>
                  </a:cubicBezTo>
                  <a:cubicBezTo>
                    <a:pt x="163" y="72"/>
                    <a:pt x="169" y="59"/>
                    <a:pt x="169" y="56"/>
                  </a:cubicBezTo>
                  <a:cubicBezTo>
                    <a:pt x="169" y="54"/>
                    <a:pt x="168" y="52"/>
                    <a:pt x="168" y="51"/>
                  </a:cubicBezTo>
                  <a:cubicBezTo>
                    <a:pt x="168" y="48"/>
                    <a:pt x="169" y="45"/>
                    <a:pt x="168" y="42"/>
                  </a:cubicBezTo>
                  <a:cubicBezTo>
                    <a:pt x="168" y="41"/>
                    <a:pt x="168" y="41"/>
                    <a:pt x="169" y="41"/>
                  </a:cubicBezTo>
                  <a:cubicBezTo>
                    <a:pt x="169" y="40"/>
                    <a:pt x="168" y="40"/>
                    <a:pt x="169" y="40"/>
                  </a:cubicBezTo>
                  <a:cubicBezTo>
                    <a:pt x="172" y="39"/>
                    <a:pt x="192" y="51"/>
                    <a:pt x="194" y="50"/>
                  </a:cubicBezTo>
                  <a:cubicBezTo>
                    <a:pt x="195" y="50"/>
                    <a:pt x="195" y="42"/>
                    <a:pt x="196" y="39"/>
                  </a:cubicBezTo>
                  <a:cubicBezTo>
                    <a:pt x="194" y="38"/>
                    <a:pt x="196" y="36"/>
                    <a:pt x="194" y="35"/>
                  </a:cubicBezTo>
                  <a:cubicBezTo>
                    <a:pt x="194" y="34"/>
                    <a:pt x="191" y="34"/>
                    <a:pt x="191" y="34"/>
                  </a:cubicBezTo>
                  <a:cubicBezTo>
                    <a:pt x="192" y="30"/>
                    <a:pt x="192" y="30"/>
                    <a:pt x="192" y="30"/>
                  </a:cubicBezTo>
                  <a:cubicBezTo>
                    <a:pt x="191" y="30"/>
                    <a:pt x="190" y="32"/>
                    <a:pt x="189" y="31"/>
                  </a:cubicBezTo>
                  <a:cubicBezTo>
                    <a:pt x="189" y="31"/>
                    <a:pt x="189" y="31"/>
                    <a:pt x="189" y="30"/>
                  </a:cubicBezTo>
                  <a:cubicBezTo>
                    <a:pt x="189" y="30"/>
                    <a:pt x="189" y="29"/>
                    <a:pt x="189" y="29"/>
                  </a:cubicBezTo>
                  <a:cubicBezTo>
                    <a:pt x="189" y="29"/>
                    <a:pt x="186" y="32"/>
                    <a:pt x="186" y="29"/>
                  </a:cubicBezTo>
                  <a:cubicBezTo>
                    <a:pt x="186" y="28"/>
                    <a:pt x="188" y="28"/>
                    <a:pt x="187" y="26"/>
                  </a:cubicBezTo>
                  <a:cubicBezTo>
                    <a:pt x="187" y="25"/>
                    <a:pt x="181" y="28"/>
                    <a:pt x="180" y="28"/>
                  </a:cubicBezTo>
                  <a:cubicBezTo>
                    <a:pt x="177" y="27"/>
                    <a:pt x="175" y="23"/>
                    <a:pt x="171" y="25"/>
                  </a:cubicBezTo>
                  <a:cubicBezTo>
                    <a:pt x="170" y="25"/>
                    <a:pt x="169" y="29"/>
                    <a:pt x="168" y="29"/>
                  </a:cubicBezTo>
                  <a:cubicBezTo>
                    <a:pt x="168" y="29"/>
                    <a:pt x="165" y="29"/>
                    <a:pt x="165" y="29"/>
                  </a:cubicBezTo>
                  <a:cubicBezTo>
                    <a:pt x="165" y="29"/>
                    <a:pt x="162" y="32"/>
                    <a:pt x="162" y="32"/>
                  </a:cubicBezTo>
                  <a:cubicBezTo>
                    <a:pt x="162" y="33"/>
                    <a:pt x="164" y="32"/>
                    <a:pt x="164" y="32"/>
                  </a:cubicBezTo>
                  <a:cubicBezTo>
                    <a:pt x="163" y="33"/>
                    <a:pt x="162" y="33"/>
                    <a:pt x="162" y="34"/>
                  </a:cubicBezTo>
                  <a:cubicBezTo>
                    <a:pt x="162" y="35"/>
                    <a:pt x="164" y="35"/>
                    <a:pt x="164" y="35"/>
                  </a:cubicBezTo>
                  <a:cubicBezTo>
                    <a:pt x="164" y="38"/>
                    <a:pt x="152" y="40"/>
                    <a:pt x="149" y="38"/>
                  </a:cubicBezTo>
                  <a:cubicBezTo>
                    <a:pt x="147" y="37"/>
                    <a:pt x="151" y="36"/>
                    <a:pt x="147" y="35"/>
                  </a:cubicBezTo>
                  <a:cubicBezTo>
                    <a:pt x="146" y="35"/>
                    <a:pt x="146" y="37"/>
                    <a:pt x="146" y="38"/>
                  </a:cubicBezTo>
                  <a:cubicBezTo>
                    <a:pt x="146" y="39"/>
                    <a:pt x="147" y="38"/>
                    <a:pt x="147" y="39"/>
                  </a:cubicBezTo>
                  <a:cubicBezTo>
                    <a:pt x="145" y="40"/>
                    <a:pt x="145" y="40"/>
                    <a:pt x="145" y="40"/>
                  </a:cubicBezTo>
                  <a:cubicBezTo>
                    <a:pt x="144" y="42"/>
                    <a:pt x="144" y="46"/>
                    <a:pt x="143" y="47"/>
                  </a:cubicBezTo>
                  <a:cubicBezTo>
                    <a:pt x="141" y="48"/>
                    <a:pt x="139" y="46"/>
                    <a:pt x="138" y="46"/>
                  </a:cubicBezTo>
                  <a:cubicBezTo>
                    <a:pt x="136" y="47"/>
                    <a:pt x="136" y="49"/>
                    <a:pt x="135" y="51"/>
                  </a:cubicBezTo>
                  <a:cubicBezTo>
                    <a:pt x="134" y="53"/>
                    <a:pt x="132" y="54"/>
                    <a:pt x="131" y="56"/>
                  </a:cubicBezTo>
                  <a:cubicBezTo>
                    <a:pt x="131" y="56"/>
                    <a:pt x="131" y="59"/>
                    <a:pt x="131" y="59"/>
                  </a:cubicBezTo>
                  <a:cubicBezTo>
                    <a:pt x="131" y="59"/>
                    <a:pt x="128" y="60"/>
                    <a:pt x="128" y="60"/>
                  </a:cubicBezTo>
                  <a:cubicBezTo>
                    <a:pt x="127" y="60"/>
                    <a:pt x="125" y="67"/>
                    <a:pt x="123" y="65"/>
                  </a:cubicBezTo>
                  <a:cubicBezTo>
                    <a:pt x="122" y="64"/>
                    <a:pt x="117" y="42"/>
                    <a:pt x="116" y="38"/>
                  </a:cubicBezTo>
                  <a:cubicBezTo>
                    <a:pt x="105" y="41"/>
                    <a:pt x="95" y="44"/>
                    <a:pt x="84" y="47"/>
                  </a:cubicBezTo>
                  <a:cubicBezTo>
                    <a:pt x="83" y="47"/>
                    <a:pt x="73" y="50"/>
                    <a:pt x="73" y="50"/>
                  </a:cubicBezTo>
                  <a:cubicBezTo>
                    <a:pt x="72" y="49"/>
                    <a:pt x="70" y="38"/>
                    <a:pt x="69" y="37"/>
                  </a:cubicBezTo>
                  <a:cubicBezTo>
                    <a:pt x="66" y="24"/>
                    <a:pt x="63" y="12"/>
                    <a:pt x="60" y="0"/>
                  </a:cubicBezTo>
                  <a:cubicBezTo>
                    <a:pt x="59" y="1"/>
                    <a:pt x="54" y="1"/>
                    <a:pt x="55" y="4"/>
                  </a:cubicBezTo>
                </a:path>
              </a:pathLst>
            </a:custGeom>
            <a:solidFill>
              <a:schemeClr val="accent1">
                <a:lumMod val="25000"/>
                <a:lumOff val="7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39"/>
            <p:cNvSpPr>
              <a:spLocks/>
            </p:cNvSpPr>
            <p:nvPr/>
          </p:nvSpPr>
          <p:spPr bwMode="auto">
            <a:xfrm>
              <a:off x="5522883" y="4300535"/>
              <a:ext cx="490538" cy="809624"/>
            </a:xfrm>
            <a:custGeom>
              <a:avLst/>
              <a:gdLst>
                <a:gd name="T0" fmla="*/ 155 w 166"/>
                <a:gd name="T1" fmla="*/ 198 h 274"/>
                <a:gd name="T2" fmla="*/ 147 w 166"/>
                <a:gd name="T3" fmla="*/ 75 h 274"/>
                <a:gd name="T4" fmla="*/ 139 w 166"/>
                <a:gd name="T5" fmla="*/ 0 h 274"/>
                <a:gd name="T6" fmla="*/ 38 w 166"/>
                <a:gd name="T7" fmla="*/ 22 h 274"/>
                <a:gd name="T8" fmla="*/ 36 w 166"/>
                <a:gd name="T9" fmla="*/ 27 h 274"/>
                <a:gd name="T10" fmla="*/ 31 w 166"/>
                <a:gd name="T11" fmla="*/ 30 h 274"/>
                <a:gd name="T12" fmla="*/ 31 w 166"/>
                <a:gd name="T13" fmla="*/ 31 h 274"/>
                <a:gd name="T14" fmla="*/ 33 w 166"/>
                <a:gd name="T15" fmla="*/ 39 h 274"/>
                <a:gd name="T16" fmla="*/ 29 w 166"/>
                <a:gd name="T17" fmla="*/ 49 h 274"/>
                <a:gd name="T18" fmla="*/ 24 w 166"/>
                <a:gd name="T19" fmla="*/ 53 h 274"/>
                <a:gd name="T20" fmla="*/ 17 w 166"/>
                <a:gd name="T21" fmla="*/ 61 h 274"/>
                <a:gd name="T22" fmla="*/ 20 w 166"/>
                <a:gd name="T23" fmla="*/ 66 h 274"/>
                <a:gd name="T24" fmla="*/ 13 w 166"/>
                <a:gd name="T25" fmla="*/ 76 h 274"/>
                <a:gd name="T26" fmla="*/ 9 w 166"/>
                <a:gd name="T27" fmla="*/ 84 h 274"/>
                <a:gd name="T28" fmla="*/ 14 w 166"/>
                <a:gd name="T29" fmla="*/ 90 h 274"/>
                <a:gd name="T30" fmla="*/ 9 w 166"/>
                <a:gd name="T31" fmla="*/ 94 h 274"/>
                <a:gd name="T32" fmla="*/ 8 w 166"/>
                <a:gd name="T33" fmla="*/ 100 h 274"/>
                <a:gd name="T34" fmla="*/ 8 w 166"/>
                <a:gd name="T35" fmla="*/ 107 h 274"/>
                <a:gd name="T36" fmla="*/ 17 w 166"/>
                <a:gd name="T37" fmla="*/ 112 h 274"/>
                <a:gd name="T38" fmla="*/ 10 w 166"/>
                <a:gd name="T39" fmla="*/ 120 h 274"/>
                <a:gd name="T40" fmla="*/ 11 w 166"/>
                <a:gd name="T41" fmla="*/ 133 h 274"/>
                <a:gd name="T42" fmla="*/ 19 w 166"/>
                <a:gd name="T43" fmla="*/ 142 h 274"/>
                <a:gd name="T44" fmla="*/ 19 w 166"/>
                <a:gd name="T45" fmla="*/ 152 h 274"/>
                <a:gd name="T46" fmla="*/ 25 w 166"/>
                <a:gd name="T47" fmla="*/ 157 h 274"/>
                <a:gd name="T48" fmla="*/ 26 w 166"/>
                <a:gd name="T49" fmla="*/ 166 h 274"/>
                <a:gd name="T50" fmla="*/ 25 w 166"/>
                <a:gd name="T51" fmla="*/ 173 h 274"/>
                <a:gd name="T52" fmla="*/ 23 w 166"/>
                <a:gd name="T53" fmla="*/ 182 h 274"/>
                <a:gd name="T54" fmla="*/ 11 w 166"/>
                <a:gd name="T55" fmla="*/ 193 h 274"/>
                <a:gd name="T56" fmla="*/ 10 w 166"/>
                <a:gd name="T57" fmla="*/ 199 h 274"/>
                <a:gd name="T58" fmla="*/ 8 w 166"/>
                <a:gd name="T59" fmla="*/ 206 h 274"/>
                <a:gd name="T60" fmla="*/ 3 w 166"/>
                <a:gd name="T61" fmla="*/ 217 h 274"/>
                <a:gd name="T62" fmla="*/ 2 w 166"/>
                <a:gd name="T63" fmla="*/ 229 h 274"/>
                <a:gd name="T64" fmla="*/ 2 w 166"/>
                <a:gd name="T65" fmla="*/ 239 h 274"/>
                <a:gd name="T66" fmla="*/ 24 w 166"/>
                <a:gd name="T67" fmla="*/ 238 h 274"/>
                <a:gd name="T68" fmla="*/ 92 w 166"/>
                <a:gd name="T69" fmla="*/ 248 h 274"/>
                <a:gd name="T70" fmla="*/ 102 w 166"/>
                <a:gd name="T71" fmla="*/ 258 h 274"/>
                <a:gd name="T72" fmla="*/ 114 w 166"/>
                <a:gd name="T73" fmla="*/ 271 h 274"/>
                <a:gd name="T74" fmla="*/ 121 w 166"/>
                <a:gd name="T75" fmla="*/ 265 h 274"/>
                <a:gd name="T76" fmla="*/ 124 w 166"/>
                <a:gd name="T77" fmla="*/ 264 h 274"/>
                <a:gd name="T78" fmla="*/ 143 w 166"/>
                <a:gd name="T79" fmla="*/ 254 h 274"/>
                <a:gd name="T80" fmla="*/ 156 w 166"/>
                <a:gd name="T81" fmla="*/ 254 h 274"/>
                <a:gd name="T82" fmla="*/ 163 w 166"/>
                <a:gd name="T83" fmla="*/ 258 h 274"/>
                <a:gd name="T84" fmla="*/ 166 w 166"/>
                <a:gd name="T85" fmla="*/ 2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74">
                  <a:moveTo>
                    <a:pt x="166" y="255"/>
                  </a:moveTo>
                  <a:cubicBezTo>
                    <a:pt x="166" y="254"/>
                    <a:pt x="166" y="254"/>
                    <a:pt x="166" y="254"/>
                  </a:cubicBezTo>
                  <a:cubicBezTo>
                    <a:pt x="162" y="235"/>
                    <a:pt x="159" y="217"/>
                    <a:pt x="155" y="198"/>
                  </a:cubicBezTo>
                  <a:cubicBezTo>
                    <a:pt x="153" y="190"/>
                    <a:pt x="151" y="181"/>
                    <a:pt x="150" y="172"/>
                  </a:cubicBezTo>
                  <a:cubicBezTo>
                    <a:pt x="149" y="162"/>
                    <a:pt x="149" y="151"/>
                    <a:pt x="149" y="140"/>
                  </a:cubicBezTo>
                  <a:cubicBezTo>
                    <a:pt x="149" y="119"/>
                    <a:pt x="148" y="97"/>
                    <a:pt x="147" y="75"/>
                  </a:cubicBezTo>
                  <a:cubicBezTo>
                    <a:pt x="147" y="58"/>
                    <a:pt x="146" y="42"/>
                    <a:pt x="146" y="25"/>
                  </a:cubicBezTo>
                  <a:cubicBezTo>
                    <a:pt x="145" y="21"/>
                    <a:pt x="146" y="7"/>
                    <a:pt x="145" y="5"/>
                  </a:cubicBezTo>
                  <a:cubicBezTo>
                    <a:pt x="144" y="4"/>
                    <a:pt x="141" y="2"/>
                    <a:pt x="139" y="0"/>
                  </a:cubicBezTo>
                  <a:cubicBezTo>
                    <a:pt x="107" y="5"/>
                    <a:pt x="74" y="9"/>
                    <a:pt x="41" y="13"/>
                  </a:cubicBezTo>
                  <a:cubicBezTo>
                    <a:pt x="42" y="15"/>
                    <a:pt x="44" y="20"/>
                    <a:pt x="41" y="22"/>
                  </a:cubicBezTo>
                  <a:cubicBezTo>
                    <a:pt x="40" y="22"/>
                    <a:pt x="40" y="20"/>
                    <a:pt x="38" y="22"/>
                  </a:cubicBezTo>
                  <a:cubicBezTo>
                    <a:pt x="36" y="23"/>
                    <a:pt x="36" y="23"/>
                    <a:pt x="36" y="23"/>
                  </a:cubicBezTo>
                  <a:cubicBezTo>
                    <a:pt x="35" y="23"/>
                    <a:pt x="37" y="19"/>
                    <a:pt x="34" y="21"/>
                  </a:cubicBezTo>
                  <a:cubicBezTo>
                    <a:pt x="33" y="22"/>
                    <a:pt x="36" y="26"/>
                    <a:pt x="36" y="27"/>
                  </a:cubicBezTo>
                  <a:cubicBezTo>
                    <a:pt x="36" y="28"/>
                    <a:pt x="33" y="31"/>
                    <a:pt x="32" y="29"/>
                  </a:cubicBezTo>
                  <a:cubicBezTo>
                    <a:pt x="32" y="29"/>
                    <a:pt x="35" y="26"/>
                    <a:pt x="32" y="26"/>
                  </a:cubicBezTo>
                  <a:cubicBezTo>
                    <a:pt x="30" y="25"/>
                    <a:pt x="30" y="30"/>
                    <a:pt x="31" y="30"/>
                  </a:cubicBezTo>
                  <a:cubicBezTo>
                    <a:pt x="32" y="31"/>
                    <a:pt x="35" y="30"/>
                    <a:pt x="35" y="32"/>
                  </a:cubicBezTo>
                  <a:cubicBezTo>
                    <a:pt x="35" y="32"/>
                    <a:pt x="32" y="36"/>
                    <a:pt x="32" y="35"/>
                  </a:cubicBezTo>
                  <a:cubicBezTo>
                    <a:pt x="31" y="34"/>
                    <a:pt x="32" y="31"/>
                    <a:pt x="31" y="31"/>
                  </a:cubicBezTo>
                  <a:cubicBezTo>
                    <a:pt x="30" y="31"/>
                    <a:pt x="30" y="32"/>
                    <a:pt x="30" y="32"/>
                  </a:cubicBezTo>
                  <a:cubicBezTo>
                    <a:pt x="29" y="37"/>
                    <a:pt x="31" y="35"/>
                    <a:pt x="33" y="38"/>
                  </a:cubicBezTo>
                  <a:cubicBezTo>
                    <a:pt x="33" y="38"/>
                    <a:pt x="33" y="38"/>
                    <a:pt x="33" y="39"/>
                  </a:cubicBezTo>
                  <a:cubicBezTo>
                    <a:pt x="33" y="40"/>
                    <a:pt x="32" y="40"/>
                    <a:pt x="31" y="42"/>
                  </a:cubicBezTo>
                  <a:cubicBezTo>
                    <a:pt x="30" y="43"/>
                    <a:pt x="32" y="46"/>
                    <a:pt x="32" y="47"/>
                  </a:cubicBezTo>
                  <a:cubicBezTo>
                    <a:pt x="31" y="48"/>
                    <a:pt x="29" y="48"/>
                    <a:pt x="29" y="49"/>
                  </a:cubicBezTo>
                  <a:cubicBezTo>
                    <a:pt x="28" y="50"/>
                    <a:pt x="28" y="53"/>
                    <a:pt x="28" y="53"/>
                  </a:cubicBezTo>
                  <a:cubicBezTo>
                    <a:pt x="27" y="53"/>
                    <a:pt x="25" y="48"/>
                    <a:pt x="23" y="51"/>
                  </a:cubicBezTo>
                  <a:cubicBezTo>
                    <a:pt x="24" y="53"/>
                    <a:pt x="24" y="53"/>
                    <a:pt x="24" y="53"/>
                  </a:cubicBezTo>
                  <a:cubicBezTo>
                    <a:pt x="25" y="55"/>
                    <a:pt x="22" y="55"/>
                    <a:pt x="21" y="57"/>
                  </a:cubicBezTo>
                  <a:cubicBezTo>
                    <a:pt x="20" y="60"/>
                    <a:pt x="20" y="60"/>
                    <a:pt x="20" y="60"/>
                  </a:cubicBezTo>
                  <a:cubicBezTo>
                    <a:pt x="19" y="60"/>
                    <a:pt x="13" y="59"/>
                    <a:pt x="17" y="61"/>
                  </a:cubicBezTo>
                  <a:cubicBezTo>
                    <a:pt x="18" y="62"/>
                    <a:pt x="22" y="60"/>
                    <a:pt x="22" y="62"/>
                  </a:cubicBezTo>
                  <a:cubicBezTo>
                    <a:pt x="22" y="64"/>
                    <a:pt x="16" y="62"/>
                    <a:pt x="15" y="64"/>
                  </a:cubicBezTo>
                  <a:cubicBezTo>
                    <a:pt x="14" y="66"/>
                    <a:pt x="20" y="66"/>
                    <a:pt x="20" y="66"/>
                  </a:cubicBezTo>
                  <a:cubicBezTo>
                    <a:pt x="22" y="69"/>
                    <a:pt x="14" y="73"/>
                    <a:pt x="13" y="73"/>
                  </a:cubicBezTo>
                  <a:cubicBezTo>
                    <a:pt x="13" y="73"/>
                    <a:pt x="12" y="72"/>
                    <a:pt x="12" y="72"/>
                  </a:cubicBezTo>
                  <a:cubicBezTo>
                    <a:pt x="10" y="74"/>
                    <a:pt x="13" y="75"/>
                    <a:pt x="13" y="76"/>
                  </a:cubicBezTo>
                  <a:cubicBezTo>
                    <a:pt x="14" y="78"/>
                    <a:pt x="12" y="80"/>
                    <a:pt x="12" y="81"/>
                  </a:cubicBezTo>
                  <a:cubicBezTo>
                    <a:pt x="13" y="82"/>
                    <a:pt x="16" y="82"/>
                    <a:pt x="16" y="83"/>
                  </a:cubicBezTo>
                  <a:cubicBezTo>
                    <a:pt x="16" y="85"/>
                    <a:pt x="9" y="84"/>
                    <a:pt x="9" y="84"/>
                  </a:cubicBezTo>
                  <a:cubicBezTo>
                    <a:pt x="9" y="84"/>
                    <a:pt x="9" y="85"/>
                    <a:pt x="9" y="85"/>
                  </a:cubicBezTo>
                  <a:cubicBezTo>
                    <a:pt x="10" y="91"/>
                    <a:pt x="12" y="87"/>
                    <a:pt x="14" y="89"/>
                  </a:cubicBezTo>
                  <a:cubicBezTo>
                    <a:pt x="14" y="89"/>
                    <a:pt x="14" y="90"/>
                    <a:pt x="14" y="90"/>
                  </a:cubicBezTo>
                  <a:cubicBezTo>
                    <a:pt x="13" y="94"/>
                    <a:pt x="8" y="88"/>
                    <a:pt x="6" y="89"/>
                  </a:cubicBezTo>
                  <a:cubicBezTo>
                    <a:pt x="6" y="89"/>
                    <a:pt x="5" y="89"/>
                    <a:pt x="5" y="89"/>
                  </a:cubicBezTo>
                  <a:cubicBezTo>
                    <a:pt x="5" y="91"/>
                    <a:pt x="9" y="93"/>
                    <a:pt x="9" y="94"/>
                  </a:cubicBezTo>
                  <a:cubicBezTo>
                    <a:pt x="9" y="95"/>
                    <a:pt x="9" y="95"/>
                    <a:pt x="9" y="95"/>
                  </a:cubicBezTo>
                  <a:cubicBezTo>
                    <a:pt x="8" y="97"/>
                    <a:pt x="6" y="96"/>
                    <a:pt x="6" y="98"/>
                  </a:cubicBezTo>
                  <a:cubicBezTo>
                    <a:pt x="7" y="106"/>
                    <a:pt x="7" y="91"/>
                    <a:pt x="8" y="100"/>
                  </a:cubicBezTo>
                  <a:cubicBezTo>
                    <a:pt x="8" y="101"/>
                    <a:pt x="6" y="104"/>
                    <a:pt x="6" y="104"/>
                  </a:cubicBezTo>
                  <a:cubicBezTo>
                    <a:pt x="9" y="107"/>
                    <a:pt x="9" y="96"/>
                    <a:pt x="12" y="101"/>
                  </a:cubicBezTo>
                  <a:cubicBezTo>
                    <a:pt x="12" y="103"/>
                    <a:pt x="7" y="106"/>
                    <a:pt x="8" y="107"/>
                  </a:cubicBezTo>
                  <a:cubicBezTo>
                    <a:pt x="13" y="109"/>
                    <a:pt x="13" y="100"/>
                    <a:pt x="15" y="103"/>
                  </a:cubicBezTo>
                  <a:cubicBezTo>
                    <a:pt x="16" y="105"/>
                    <a:pt x="12" y="107"/>
                    <a:pt x="12" y="109"/>
                  </a:cubicBezTo>
                  <a:cubicBezTo>
                    <a:pt x="11" y="116"/>
                    <a:pt x="16" y="110"/>
                    <a:pt x="17" y="112"/>
                  </a:cubicBezTo>
                  <a:cubicBezTo>
                    <a:pt x="17" y="113"/>
                    <a:pt x="15" y="114"/>
                    <a:pt x="15" y="115"/>
                  </a:cubicBezTo>
                  <a:cubicBezTo>
                    <a:pt x="14" y="116"/>
                    <a:pt x="16" y="119"/>
                    <a:pt x="15" y="120"/>
                  </a:cubicBezTo>
                  <a:cubicBezTo>
                    <a:pt x="14" y="121"/>
                    <a:pt x="11" y="119"/>
                    <a:pt x="10" y="120"/>
                  </a:cubicBezTo>
                  <a:cubicBezTo>
                    <a:pt x="9" y="121"/>
                    <a:pt x="14" y="124"/>
                    <a:pt x="14" y="124"/>
                  </a:cubicBezTo>
                  <a:cubicBezTo>
                    <a:pt x="14" y="126"/>
                    <a:pt x="12" y="128"/>
                    <a:pt x="12" y="128"/>
                  </a:cubicBezTo>
                  <a:cubicBezTo>
                    <a:pt x="11" y="129"/>
                    <a:pt x="9" y="132"/>
                    <a:pt x="11" y="133"/>
                  </a:cubicBezTo>
                  <a:cubicBezTo>
                    <a:pt x="16" y="135"/>
                    <a:pt x="13" y="127"/>
                    <a:pt x="16" y="129"/>
                  </a:cubicBezTo>
                  <a:cubicBezTo>
                    <a:pt x="19" y="130"/>
                    <a:pt x="13" y="139"/>
                    <a:pt x="13" y="140"/>
                  </a:cubicBezTo>
                  <a:cubicBezTo>
                    <a:pt x="14" y="141"/>
                    <a:pt x="19" y="140"/>
                    <a:pt x="19" y="142"/>
                  </a:cubicBezTo>
                  <a:cubicBezTo>
                    <a:pt x="20" y="146"/>
                    <a:pt x="13" y="145"/>
                    <a:pt x="15" y="149"/>
                  </a:cubicBezTo>
                  <a:cubicBezTo>
                    <a:pt x="17" y="152"/>
                    <a:pt x="21" y="144"/>
                    <a:pt x="22" y="148"/>
                  </a:cubicBezTo>
                  <a:cubicBezTo>
                    <a:pt x="23" y="149"/>
                    <a:pt x="19" y="151"/>
                    <a:pt x="19" y="152"/>
                  </a:cubicBezTo>
                  <a:cubicBezTo>
                    <a:pt x="20" y="152"/>
                    <a:pt x="24" y="154"/>
                    <a:pt x="23" y="155"/>
                  </a:cubicBezTo>
                  <a:cubicBezTo>
                    <a:pt x="23" y="155"/>
                    <a:pt x="15" y="154"/>
                    <a:pt x="18" y="157"/>
                  </a:cubicBezTo>
                  <a:cubicBezTo>
                    <a:pt x="20" y="159"/>
                    <a:pt x="23" y="157"/>
                    <a:pt x="25" y="157"/>
                  </a:cubicBezTo>
                  <a:cubicBezTo>
                    <a:pt x="25" y="158"/>
                    <a:pt x="24" y="161"/>
                    <a:pt x="25" y="162"/>
                  </a:cubicBezTo>
                  <a:cubicBezTo>
                    <a:pt x="25" y="163"/>
                    <a:pt x="28" y="163"/>
                    <a:pt x="29" y="164"/>
                  </a:cubicBezTo>
                  <a:cubicBezTo>
                    <a:pt x="30" y="165"/>
                    <a:pt x="26" y="165"/>
                    <a:pt x="26" y="166"/>
                  </a:cubicBezTo>
                  <a:cubicBezTo>
                    <a:pt x="26" y="168"/>
                    <a:pt x="26" y="168"/>
                    <a:pt x="26" y="168"/>
                  </a:cubicBezTo>
                  <a:cubicBezTo>
                    <a:pt x="26" y="170"/>
                    <a:pt x="16" y="169"/>
                    <a:pt x="18" y="174"/>
                  </a:cubicBezTo>
                  <a:cubicBezTo>
                    <a:pt x="19" y="178"/>
                    <a:pt x="24" y="172"/>
                    <a:pt x="25" y="173"/>
                  </a:cubicBezTo>
                  <a:cubicBezTo>
                    <a:pt x="26" y="174"/>
                    <a:pt x="23" y="179"/>
                    <a:pt x="23" y="179"/>
                  </a:cubicBezTo>
                  <a:cubicBezTo>
                    <a:pt x="22" y="179"/>
                    <a:pt x="19" y="178"/>
                    <a:pt x="18" y="179"/>
                  </a:cubicBezTo>
                  <a:cubicBezTo>
                    <a:pt x="18" y="179"/>
                    <a:pt x="24" y="180"/>
                    <a:pt x="23" y="182"/>
                  </a:cubicBezTo>
                  <a:cubicBezTo>
                    <a:pt x="22" y="183"/>
                    <a:pt x="19" y="184"/>
                    <a:pt x="18" y="185"/>
                  </a:cubicBezTo>
                  <a:cubicBezTo>
                    <a:pt x="17" y="187"/>
                    <a:pt x="16" y="190"/>
                    <a:pt x="15" y="192"/>
                  </a:cubicBezTo>
                  <a:cubicBezTo>
                    <a:pt x="15" y="194"/>
                    <a:pt x="12" y="190"/>
                    <a:pt x="11" y="193"/>
                  </a:cubicBezTo>
                  <a:cubicBezTo>
                    <a:pt x="11" y="194"/>
                    <a:pt x="11" y="194"/>
                    <a:pt x="11" y="195"/>
                  </a:cubicBezTo>
                  <a:cubicBezTo>
                    <a:pt x="10" y="198"/>
                    <a:pt x="13" y="194"/>
                    <a:pt x="13" y="196"/>
                  </a:cubicBezTo>
                  <a:cubicBezTo>
                    <a:pt x="14" y="198"/>
                    <a:pt x="10" y="198"/>
                    <a:pt x="10" y="199"/>
                  </a:cubicBezTo>
                  <a:cubicBezTo>
                    <a:pt x="9" y="200"/>
                    <a:pt x="10" y="204"/>
                    <a:pt x="9" y="205"/>
                  </a:cubicBezTo>
                  <a:cubicBezTo>
                    <a:pt x="8" y="205"/>
                    <a:pt x="4" y="203"/>
                    <a:pt x="4" y="205"/>
                  </a:cubicBezTo>
                  <a:cubicBezTo>
                    <a:pt x="4" y="208"/>
                    <a:pt x="8" y="206"/>
                    <a:pt x="8" y="206"/>
                  </a:cubicBezTo>
                  <a:cubicBezTo>
                    <a:pt x="10" y="208"/>
                    <a:pt x="5" y="210"/>
                    <a:pt x="5" y="211"/>
                  </a:cubicBezTo>
                  <a:cubicBezTo>
                    <a:pt x="3" y="213"/>
                    <a:pt x="7" y="215"/>
                    <a:pt x="7" y="217"/>
                  </a:cubicBezTo>
                  <a:cubicBezTo>
                    <a:pt x="7" y="220"/>
                    <a:pt x="3" y="215"/>
                    <a:pt x="3" y="217"/>
                  </a:cubicBezTo>
                  <a:cubicBezTo>
                    <a:pt x="2" y="220"/>
                    <a:pt x="7" y="221"/>
                    <a:pt x="6" y="223"/>
                  </a:cubicBezTo>
                  <a:cubicBezTo>
                    <a:pt x="5" y="225"/>
                    <a:pt x="0" y="226"/>
                    <a:pt x="0" y="226"/>
                  </a:cubicBezTo>
                  <a:cubicBezTo>
                    <a:pt x="0" y="227"/>
                    <a:pt x="2" y="228"/>
                    <a:pt x="2" y="229"/>
                  </a:cubicBezTo>
                  <a:cubicBezTo>
                    <a:pt x="3" y="230"/>
                    <a:pt x="1" y="232"/>
                    <a:pt x="1" y="233"/>
                  </a:cubicBezTo>
                  <a:cubicBezTo>
                    <a:pt x="2" y="234"/>
                    <a:pt x="5" y="235"/>
                    <a:pt x="5" y="236"/>
                  </a:cubicBezTo>
                  <a:cubicBezTo>
                    <a:pt x="5" y="237"/>
                    <a:pt x="2" y="239"/>
                    <a:pt x="2" y="239"/>
                  </a:cubicBezTo>
                  <a:cubicBezTo>
                    <a:pt x="2" y="240"/>
                    <a:pt x="2" y="240"/>
                    <a:pt x="3" y="240"/>
                  </a:cubicBezTo>
                  <a:cubicBezTo>
                    <a:pt x="7" y="241"/>
                    <a:pt x="18" y="239"/>
                    <a:pt x="22" y="238"/>
                  </a:cubicBezTo>
                  <a:cubicBezTo>
                    <a:pt x="23" y="238"/>
                    <a:pt x="23" y="238"/>
                    <a:pt x="24" y="238"/>
                  </a:cubicBezTo>
                  <a:cubicBezTo>
                    <a:pt x="41" y="236"/>
                    <a:pt x="58" y="234"/>
                    <a:pt x="74" y="232"/>
                  </a:cubicBezTo>
                  <a:cubicBezTo>
                    <a:pt x="79" y="231"/>
                    <a:pt x="91" y="228"/>
                    <a:pt x="96" y="229"/>
                  </a:cubicBezTo>
                  <a:cubicBezTo>
                    <a:pt x="99" y="230"/>
                    <a:pt x="91" y="245"/>
                    <a:pt x="92" y="248"/>
                  </a:cubicBezTo>
                  <a:cubicBezTo>
                    <a:pt x="92" y="248"/>
                    <a:pt x="94" y="250"/>
                    <a:pt x="94" y="250"/>
                  </a:cubicBezTo>
                  <a:cubicBezTo>
                    <a:pt x="95" y="251"/>
                    <a:pt x="94" y="253"/>
                    <a:pt x="95" y="253"/>
                  </a:cubicBezTo>
                  <a:cubicBezTo>
                    <a:pt x="97" y="255"/>
                    <a:pt x="100" y="256"/>
                    <a:pt x="102" y="258"/>
                  </a:cubicBezTo>
                  <a:cubicBezTo>
                    <a:pt x="105" y="263"/>
                    <a:pt x="105" y="268"/>
                    <a:pt x="109" y="272"/>
                  </a:cubicBezTo>
                  <a:cubicBezTo>
                    <a:pt x="110" y="274"/>
                    <a:pt x="110" y="271"/>
                    <a:pt x="112" y="272"/>
                  </a:cubicBezTo>
                  <a:cubicBezTo>
                    <a:pt x="113" y="272"/>
                    <a:pt x="114" y="271"/>
                    <a:pt x="114" y="271"/>
                  </a:cubicBezTo>
                  <a:cubicBezTo>
                    <a:pt x="115" y="271"/>
                    <a:pt x="115" y="272"/>
                    <a:pt x="115" y="272"/>
                  </a:cubicBezTo>
                  <a:cubicBezTo>
                    <a:pt x="116" y="272"/>
                    <a:pt x="116" y="269"/>
                    <a:pt x="117" y="268"/>
                  </a:cubicBezTo>
                  <a:cubicBezTo>
                    <a:pt x="118" y="267"/>
                    <a:pt x="121" y="266"/>
                    <a:pt x="121" y="265"/>
                  </a:cubicBezTo>
                  <a:cubicBezTo>
                    <a:pt x="122" y="262"/>
                    <a:pt x="118" y="262"/>
                    <a:pt x="120" y="261"/>
                  </a:cubicBezTo>
                  <a:cubicBezTo>
                    <a:pt x="120" y="261"/>
                    <a:pt x="124" y="261"/>
                    <a:pt x="124" y="262"/>
                  </a:cubicBezTo>
                  <a:cubicBezTo>
                    <a:pt x="124" y="264"/>
                    <a:pt x="124" y="264"/>
                    <a:pt x="124" y="264"/>
                  </a:cubicBezTo>
                  <a:cubicBezTo>
                    <a:pt x="124" y="264"/>
                    <a:pt x="127" y="263"/>
                    <a:pt x="127" y="263"/>
                  </a:cubicBezTo>
                  <a:cubicBezTo>
                    <a:pt x="129" y="262"/>
                    <a:pt x="139" y="258"/>
                    <a:pt x="140" y="257"/>
                  </a:cubicBezTo>
                  <a:cubicBezTo>
                    <a:pt x="141" y="256"/>
                    <a:pt x="140" y="254"/>
                    <a:pt x="143" y="254"/>
                  </a:cubicBezTo>
                  <a:cubicBezTo>
                    <a:pt x="146" y="255"/>
                    <a:pt x="147" y="258"/>
                    <a:pt x="150" y="258"/>
                  </a:cubicBezTo>
                  <a:cubicBezTo>
                    <a:pt x="151" y="258"/>
                    <a:pt x="155" y="257"/>
                    <a:pt x="155" y="256"/>
                  </a:cubicBezTo>
                  <a:cubicBezTo>
                    <a:pt x="156" y="256"/>
                    <a:pt x="155" y="254"/>
                    <a:pt x="156" y="254"/>
                  </a:cubicBezTo>
                  <a:cubicBezTo>
                    <a:pt x="157" y="255"/>
                    <a:pt x="157" y="257"/>
                    <a:pt x="158" y="257"/>
                  </a:cubicBezTo>
                  <a:cubicBezTo>
                    <a:pt x="158" y="257"/>
                    <a:pt x="161" y="256"/>
                    <a:pt x="161" y="256"/>
                  </a:cubicBezTo>
                  <a:cubicBezTo>
                    <a:pt x="163" y="258"/>
                    <a:pt x="163" y="258"/>
                    <a:pt x="163" y="258"/>
                  </a:cubicBezTo>
                  <a:cubicBezTo>
                    <a:pt x="163" y="258"/>
                    <a:pt x="165" y="256"/>
                    <a:pt x="165" y="256"/>
                  </a:cubicBezTo>
                  <a:cubicBezTo>
                    <a:pt x="165" y="256"/>
                    <a:pt x="166" y="256"/>
                    <a:pt x="166" y="256"/>
                  </a:cubicBezTo>
                  <a:cubicBezTo>
                    <a:pt x="166" y="255"/>
                    <a:pt x="166" y="255"/>
                    <a:pt x="166" y="255"/>
                  </a:cubicBezTo>
                </a:path>
              </a:pathLst>
            </a:custGeom>
            <a:solidFill>
              <a:schemeClr val="accent1">
                <a:lumMod val="25000"/>
                <a:lumOff val="7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41"/>
            <p:cNvSpPr>
              <a:spLocks/>
            </p:cNvSpPr>
            <p:nvPr/>
          </p:nvSpPr>
          <p:spPr bwMode="auto">
            <a:xfrm>
              <a:off x="2920973" y="2671763"/>
              <a:ext cx="915987" cy="744538"/>
            </a:xfrm>
            <a:custGeom>
              <a:avLst/>
              <a:gdLst>
                <a:gd name="T0" fmla="*/ 0 w 311"/>
                <a:gd name="T1" fmla="*/ 223 h 252"/>
                <a:gd name="T2" fmla="*/ 21 w 311"/>
                <a:gd name="T3" fmla="*/ 226 h 252"/>
                <a:gd name="T4" fmla="*/ 85 w 311"/>
                <a:gd name="T5" fmla="*/ 234 h 252"/>
                <a:gd name="T6" fmla="*/ 299 w 311"/>
                <a:gd name="T7" fmla="*/ 252 h 252"/>
                <a:gd name="T8" fmla="*/ 304 w 311"/>
                <a:gd name="T9" fmla="*/ 139 h 252"/>
                <a:gd name="T10" fmla="*/ 311 w 311"/>
                <a:gd name="T11" fmla="*/ 26 h 252"/>
                <a:gd name="T12" fmla="*/ 309 w 311"/>
                <a:gd name="T13" fmla="*/ 26 h 252"/>
                <a:gd name="T14" fmla="*/ 301 w 311"/>
                <a:gd name="T15" fmla="*/ 26 h 252"/>
                <a:gd name="T16" fmla="*/ 283 w 311"/>
                <a:gd name="T17" fmla="*/ 25 h 252"/>
                <a:gd name="T18" fmla="*/ 225 w 311"/>
                <a:gd name="T19" fmla="*/ 21 h 252"/>
                <a:gd name="T20" fmla="*/ 81 w 311"/>
                <a:gd name="T21" fmla="*/ 7 h 252"/>
                <a:gd name="T22" fmla="*/ 44 w 311"/>
                <a:gd name="T23" fmla="*/ 2 h 252"/>
                <a:gd name="T24" fmla="*/ 31 w 311"/>
                <a:gd name="T25" fmla="*/ 0 h 252"/>
                <a:gd name="T26" fmla="*/ 27 w 311"/>
                <a:gd name="T27" fmla="*/ 28 h 252"/>
                <a:gd name="T28" fmla="*/ 8 w 311"/>
                <a:gd name="T29" fmla="*/ 168 h 252"/>
                <a:gd name="T30" fmla="*/ 2 w 311"/>
                <a:gd name="T31" fmla="*/ 209 h 252"/>
                <a:gd name="T32" fmla="*/ 0 w 311"/>
                <a:gd name="T33" fmla="*/ 22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1" h="252">
                  <a:moveTo>
                    <a:pt x="0" y="223"/>
                  </a:moveTo>
                  <a:cubicBezTo>
                    <a:pt x="0" y="224"/>
                    <a:pt x="19" y="226"/>
                    <a:pt x="21" y="226"/>
                  </a:cubicBezTo>
                  <a:cubicBezTo>
                    <a:pt x="42" y="229"/>
                    <a:pt x="64" y="232"/>
                    <a:pt x="85" y="234"/>
                  </a:cubicBezTo>
                  <a:cubicBezTo>
                    <a:pt x="156" y="242"/>
                    <a:pt x="227" y="248"/>
                    <a:pt x="299" y="252"/>
                  </a:cubicBezTo>
                  <a:cubicBezTo>
                    <a:pt x="301" y="214"/>
                    <a:pt x="302" y="177"/>
                    <a:pt x="304" y="139"/>
                  </a:cubicBezTo>
                  <a:cubicBezTo>
                    <a:pt x="306" y="102"/>
                    <a:pt x="309" y="64"/>
                    <a:pt x="311" y="26"/>
                  </a:cubicBezTo>
                  <a:cubicBezTo>
                    <a:pt x="311" y="26"/>
                    <a:pt x="309" y="26"/>
                    <a:pt x="309" y="26"/>
                  </a:cubicBezTo>
                  <a:cubicBezTo>
                    <a:pt x="306" y="26"/>
                    <a:pt x="304" y="26"/>
                    <a:pt x="301" y="26"/>
                  </a:cubicBezTo>
                  <a:cubicBezTo>
                    <a:pt x="295" y="26"/>
                    <a:pt x="289" y="25"/>
                    <a:pt x="283" y="25"/>
                  </a:cubicBezTo>
                  <a:cubicBezTo>
                    <a:pt x="264" y="24"/>
                    <a:pt x="245" y="23"/>
                    <a:pt x="225" y="21"/>
                  </a:cubicBezTo>
                  <a:cubicBezTo>
                    <a:pt x="177" y="17"/>
                    <a:pt x="129" y="13"/>
                    <a:pt x="81" y="7"/>
                  </a:cubicBezTo>
                  <a:cubicBezTo>
                    <a:pt x="68" y="5"/>
                    <a:pt x="56" y="4"/>
                    <a:pt x="44" y="2"/>
                  </a:cubicBezTo>
                  <a:cubicBezTo>
                    <a:pt x="43" y="2"/>
                    <a:pt x="31" y="0"/>
                    <a:pt x="31" y="0"/>
                  </a:cubicBezTo>
                  <a:cubicBezTo>
                    <a:pt x="30" y="1"/>
                    <a:pt x="27" y="25"/>
                    <a:pt x="27" y="28"/>
                  </a:cubicBezTo>
                  <a:cubicBezTo>
                    <a:pt x="21" y="75"/>
                    <a:pt x="14" y="121"/>
                    <a:pt x="8" y="168"/>
                  </a:cubicBezTo>
                  <a:cubicBezTo>
                    <a:pt x="6" y="181"/>
                    <a:pt x="4" y="195"/>
                    <a:pt x="2" y="209"/>
                  </a:cubicBezTo>
                  <a:cubicBezTo>
                    <a:pt x="2" y="210"/>
                    <a:pt x="0" y="223"/>
                    <a:pt x="0" y="223"/>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43"/>
            <p:cNvSpPr>
              <a:spLocks/>
            </p:cNvSpPr>
            <p:nvPr/>
          </p:nvSpPr>
          <p:spPr bwMode="auto">
            <a:xfrm>
              <a:off x="2990822" y="4022724"/>
              <a:ext cx="914400" cy="939799"/>
            </a:xfrm>
            <a:custGeom>
              <a:avLst/>
              <a:gdLst>
                <a:gd name="T0" fmla="*/ 123 w 310"/>
                <a:gd name="T1" fmla="*/ 297 h 318"/>
                <a:gd name="T2" fmla="*/ 120 w 310"/>
                <a:gd name="T3" fmla="*/ 287 h 318"/>
                <a:gd name="T4" fmla="*/ 129 w 310"/>
                <a:gd name="T5" fmla="*/ 288 h 318"/>
                <a:gd name="T6" fmla="*/ 153 w 310"/>
                <a:gd name="T7" fmla="*/ 290 h 318"/>
                <a:gd name="T8" fmla="*/ 256 w 310"/>
                <a:gd name="T9" fmla="*/ 296 h 318"/>
                <a:gd name="T10" fmla="*/ 286 w 310"/>
                <a:gd name="T11" fmla="*/ 298 h 318"/>
                <a:gd name="T12" fmla="*/ 296 w 310"/>
                <a:gd name="T13" fmla="*/ 298 h 318"/>
                <a:gd name="T14" fmla="*/ 305 w 310"/>
                <a:gd name="T15" fmla="*/ 107 h 318"/>
                <a:gd name="T16" fmla="*/ 307 w 310"/>
                <a:gd name="T17" fmla="*/ 62 h 318"/>
                <a:gd name="T18" fmla="*/ 309 w 310"/>
                <a:gd name="T19" fmla="*/ 49 h 318"/>
                <a:gd name="T20" fmla="*/ 310 w 310"/>
                <a:gd name="T21" fmla="*/ 21 h 318"/>
                <a:gd name="T22" fmla="*/ 308 w 310"/>
                <a:gd name="T23" fmla="*/ 21 h 318"/>
                <a:gd name="T24" fmla="*/ 300 w 310"/>
                <a:gd name="T25" fmla="*/ 20 h 318"/>
                <a:gd name="T26" fmla="*/ 279 w 310"/>
                <a:gd name="T27" fmla="*/ 19 h 318"/>
                <a:gd name="T28" fmla="*/ 219 w 310"/>
                <a:gd name="T29" fmla="*/ 16 h 318"/>
                <a:gd name="T30" fmla="*/ 36 w 310"/>
                <a:gd name="T31" fmla="*/ 0 h 318"/>
                <a:gd name="T32" fmla="*/ 0 w 310"/>
                <a:gd name="T33" fmla="*/ 312 h 318"/>
                <a:gd name="T34" fmla="*/ 9 w 310"/>
                <a:gd name="T35" fmla="*/ 313 h 318"/>
                <a:gd name="T36" fmla="*/ 34 w 310"/>
                <a:gd name="T37" fmla="*/ 316 h 318"/>
                <a:gd name="T38" fmla="*/ 42 w 310"/>
                <a:gd name="T39" fmla="*/ 317 h 318"/>
                <a:gd name="T40" fmla="*/ 44 w 310"/>
                <a:gd name="T41" fmla="*/ 292 h 318"/>
                <a:gd name="T42" fmla="*/ 64 w 310"/>
                <a:gd name="T43" fmla="*/ 294 h 318"/>
                <a:gd name="T44" fmla="*/ 110 w 310"/>
                <a:gd name="T45" fmla="*/ 298 h 318"/>
                <a:gd name="T46" fmla="*/ 127 w 310"/>
                <a:gd name="T47" fmla="*/ 300 h 318"/>
                <a:gd name="T48" fmla="*/ 123 w 310"/>
                <a:gd name="T4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0" h="318">
                  <a:moveTo>
                    <a:pt x="123" y="297"/>
                  </a:moveTo>
                  <a:cubicBezTo>
                    <a:pt x="122" y="295"/>
                    <a:pt x="120" y="287"/>
                    <a:pt x="120" y="287"/>
                  </a:cubicBezTo>
                  <a:cubicBezTo>
                    <a:pt x="121" y="287"/>
                    <a:pt x="128" y="288"/>
                    <a:pt x="129" y="288"/>
                  </a:cubicBezTo>
                  <a:cubicBezTo>
                    <a:pt x="137" y="289"/>
                    <a:pt x="145" y="289"/>
                    <a:pt x="153" y="290"/>
                  </a:cubicBezTo>
                  <a:cubicBezTo>
                    <a:pt x="188" y="293"/>
                    <a:pt x="222" y="295"/>
                    <a:pt x="256" y="296"/>
                  </a:cubicBezTo>
                  <a:cubicBezTo>
                    <a:pt x="266" y="297"/>
                    <a:pt x="276" y="297"/>
                    <a:pt x="286" y="298"/>
                  </a:cubicBezTo>
                  <a:cubicBezTo>
                    <a:pt x="289" y="298"/>
                    <a:pt x="296" y="298"/>
                    <a:pt x="296" y="298"/>
                  </a:cubicBezTo>
                  <a:cubicBezTo>
                    <a:pt x="299" y="234"/>
                    <a:pt x="303" y="170"/>
                    <a:pt x="305" y="107"/>
                  </a:cubicBezTo>
                  <a:cubicBezTo>
                    <a:pt x="306" y="92"/>
                    <a:pt x="306" y="77"/>
                    <a:pt x="307" y="62"/>
                  </a:cubicBezTo>
                  <a:cubicBezTo>
                    <a:pt x="307" y="59"/>
                    <a:pt x="306" y="48"/>
                    <a:pt x="309" y="49"/>
                  </a:cubicBezTo>
                  <a:cubicBezTo>
                    <a:pt x="309" y="39"/>
                    <a:pt x="310" y="30"/>
                    <a:pt x="310" y="21"/>
                  </a:cubicBezTo>
                  <a:cubicBezTo>
                    <a:pt x="310" y="21"/>
                    <a:pt x="309" y="21"/>
                    <a:pt x="308" y="21"/>
                  </a:cubicBezTo>
                  <a:cubicBezTo>
                    <a:pt x="306" y="21"/>
                    <a:pt x="303" y="20"/>
                    <a:pt x="300" y="20"/>
                  </a:cubicBezTo>
                  <a:cubicBezTo>
                    <a:pt x="293" y="20"/>
                    <a:pt x="286" y="20"/>
                    <a:pt x="279" y="19"/>
                  </a:cubicBezTo>
                  <a:cubicBezTo>
                    <a:pt x="259" y="18"/>
                    <a:pt x="239" y="17"/>
                    <a:pt x="219" y="16"/>
                  </a:cubicBezTo>
                  <a:cubicBezTo>
                    <a:pt x="158" y="12"/>
                    <a:pt x="97" y="7"/>
                    <a:pt x="36" y="0"/>
                  </a:cubicBezTo>
                  <a:cubicBezTo>
                    <a:pt x="24" y="104"/>
                    <a:pt x="12" y="208"/>
                    <a:pt x="0" y="312"/>
                  </a:cubicBezTo>
                  <a:cubicBezTo>
                    <a:pt x="3" y="313"/>
                    <a:pt x="6" y="313"/>
                    <a:pt x="9" y="313"/>
                  </a:cubicBezTo>
                  <a:cubicBezTo>
                    <a:pt x="17" y="314"/>
                    <a:pt x="25" y="315"/>
                    <a:pt x="34" y="316"/>
                  </a:cubicBezTo>
                  <a:cubicBezTo>
                    <a:pt x="35" y="316"/>
                    <a:pt x="41" y="318"/>
                    <a:pt x="42" y="317"/>
                  </a:cubicBezTo>
                  <a:cubicBezTo>
                    <a:pt x="44" y="316"/>
                    <a:pt x="42" y="294"/>
                    <a:pt x="44" y="292"/>
                  </a:cubicBezTo>
                  <a:cubicBezTo>
                    <a:pt x="44" y="292"/>
                    <a:pt x="62" y="294"/>
                    <a:pt x="64" y="294"/>
                  </a:cubicBezTo>
                  <a:cubicBezTo>
                    <a:pt x="79" y="296"/>
                    <a:pt x="95" y="297"/>
                    <a:pt x="110" y="298"/>
                  </a:cubicBezTo>
                  <a:cubicBezTo>
                    <a:pt x="115" y="299"/>
                    <a:pt x="122" y="298"/>
                    <a:pt x="127" y="300"/>
                  </a:cubicBezTo>
                  <a:cubicBezTo>
                    <a:pt x="126" y="299"/>
                    <a:pt x="124" y="298"/>
                    <a:pt x="123" y="297"/>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45"/>
            <p:cNvSpPr>
              <a:spLocks/>
            </p:cNvSpPr>
            <p:nvPr/>
          </p:nvSpPr>
          <p:spPr bwMode="auto">
            <a:xfrm>
              <a:off x="4036985" y="3579812"/>
              <a:ext cx="990600" cy="514350"/>
            </a:xfrm>
            <a:custGeom>
              <a:avLst/>
              <a:gdLst>
                <a:gd name="T0" fmla="*/ 224 w 336"/>
                <a:gd name="T1" fmla="*/ 171 h 174"/>
                <a:gd name="T2" fmla="*/ 299 w 336"/>
                <a:gd name="T3" fmla="*/ 167 h 174"/>
                <a:gd name="T4" fmla="*/ 323 w 336"/>
                <a:gd name="T5" fmla="*/ 166 h 174"/>
                <a:gd name="T6" fmla="*/ 336 w 336"/>
                <a:gd name="T7" fmla="*/ 165 h 174"/>
                <a:gd name="T8" fmla="*/ 329 w 336"/>
                <a:gd name="T9" fmla="*/ 74 h 174"/>
                <a:gd name="T10" fmla="*/ 328 w 336"/>
                <a:gd name="T11" fmla="*/ 53 h 174"/>
                <a:gd name="T12" fmla="*/ 328 w 336"/>
                <a:gd name="T13" fmla="*/ 45 h 174"/>
                <a:gd name="T14" fmla="*/ 329 w 336"/>
                <a:gd name="T15" fmla="*/ 45 h 174"/>
                <a:gd name="T16" fmla="*/ 319 w 336"/>
                <a:gd name="T17" fmla="*/ 43 h 174"/>
                <a:gd name="T18" fmla="*/ 318 w 336"/>
                <a:gd name="T19" fmla="*/ 39 h 174"/>
                <a:gd name="T20" fmla="*/ 314 w 336"/>
                <a:gd name="T21" fmla="*/ 35 h 174"/>
                <a:gd name="T22" fmla="*/ 315 w 336"/>
                <a:gd name="T23" fmla="*/ 33 h 174"/>
                <a:gd name="T24" fmla="*/ 305 w 336"/>
                <a:gd name="T25" fmla="*/ 23 h 174"/>
                <a:gd name="T26" fmla="*/ 307 w 336"/>
                <a:gd name="T27" fmla="*/ 22 h 174"/>
                <a:gd name="T28" fmla="*/ 308 w 336"/>
                <a:gd name="T29" fmla="*/ 17 h 174"/>
                <a:gd name="T30" fmla="*/ 310 w 336"/>
                <a:gd name="T31" fmla="*/ 16 h 174"/>
                <a:gd name="T32" fmla="*/ 311 w 336"/>
                <a:gd name="T33" fmla="*/ 13 h 174"/>
                <a:gd name="T34" fmla="*/ 315 w 336"/>
                <a:gd name="T35" fmla="*/ 13 h 174"/>
                <a:gd name="T36" fmla="*/ 314 w 336"/>
                <a:gd name="T37" fmla="*/ 10 h 174"/>
                <a:gd name="T38" fmla="*/ 314 w 336"/>
                <a:gd name="T39" fmla="*/ 8 h 174"/>
                <a:gd name="T40" fmla="*/ 311 w 336"/>
                <a:gd name="T41" fmla="*/ 7 h 174"/>
                <a:gd name="T42" fmla="*/ 311 w 336"/>
                <a:gd name="T43" fmla="*/ 4 h 174"/>
                <a:gd name="T44" fmla="*/ 305 w 336"/>
                <a:gd name="T45" fmla="*/ 6 h 174"/>
                <a:gd name="T46" fmla="*/ 295 w 336"/>
                <a:gd name="T47" fmla="*/ 0 h 174"/>
                <a:gd name="T48" fmla="*/ 284 w 336"/>
                <a:gd name="T49" fmla="*/ 1 h 174"/>
                <a:gd name="T50" fmla="*/ 263 w 336"/>
                <a:gd name="T51" fmla="*/ 1 h 174"/>
                <a:gd name="T52" fmla="*/ 198 w 336"/>
                <a:gd name="T53" fmla="*/ 3 h 174"/>
                <a:gd name="T54" fmla="*/ 4 w 336"/>
                <a:gd name="T55" fmla="*/ 4 h 174"/>
                <a:gd name="T56" fmla="*/ 0 w 336"/>
                <a:gd name="T57" fmla="*/ 172 h 174"/>
                <a:gd name="T58" fmla="*/ 224 w 336"/>
                <a:gd name="T59" fmla="*/ 1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174">
                  <a:moveTo>
                    <a:pt x="224" y="171"/>
                  </a:moveTo>
                  <a:cubicBezTo>
                    <a:pt x="249" y="170"/>
                    <a:pt x="274" y="169"/>
                    <a:pt x="299" y="167"/>
                  </a:cubicBezTo>
                  <a:cubicBezTo>
                    <a:pt x="307" y="167"/>
                    <a:pt x="315" y="166"/>
                    <a:pt x="323" y="166"/>
                  </a:cubicBezTo>
                  <a:cubicBezTo>
                    <a:pt x="327" y="166"/>
                    <a:pt x="336" y="165"/>
                    <a:pt x="336" y="165"/>
                  </a:cubicBezTo>
                  <a:cubicBezTo>
                    <a:pt x="334" y="135"/>
                    <a:pt x="332" y="104"/>
                    <a:pt x="329" y="74"/>
                  </a:cubicBezTo>
                  <a:cubicBezTo>
                    <a:pt x="329" y="67"/>
                    <a:pt x="328" y="60"/>
                    <a:pt x="328" y="53"/>
                  </a:cubicBezTo>
                  <a:cubicBezTo>
                    <a:pt x="328" y="51"/>
                    <a:pt x="327" y="46"/>
                    <a:pt x="328" y="45"/>
                  </a:cubicBezTo>
                  <a:cubicBezTo>
                    <a:pt x="328" y="45"/>
                    <a:pt x="329" y="45"/>
                    <a:pt x="329" y="45"/>
                  </a:cubicBezTo>
                  <a:cubicBezTo>
                    <a:pt x="326" y="43"/>
                    <a:pt x="322" y="45"/>
                    <a:pt x="319" y="43"/>
                  </a:cubicBezTo>
                  <a:cubicBezTo>
                    <a:pt x="318" y="42"/>
                    <a:pt x="319" y="40"/>
                    <a:pt x="318" y="39"/>
                  </a:cubicBezTo>
                  <a:cubicBezTo>
                    <a:pt x="317" y="37"/>
                    <a:pt x="314" y="38"/>
                    <a:pt x="314" y="35"/>
                  </a:cubicBezTo>
                  <a:cubicBezTo>
                    <a:pt x="315" y="33"/>
                    <a:pt x="315" y="33"/>
                    <a:pt x="315" y="33"/>
                  </a:cubicBezTo>
                  <a:cubicBezTo>
                    <a:pt x="314" y="31"/>
                    <a:pt x="304" y="26"/>
                    <a:pt x="305" y="23"/>
                  </a:cubicBezTo>
                  <a:cubicBezTo>
                    <a:pt x="306" y="22"/>
                    <a:pt x="306" y="22"/>
                    <a:pt x="307" y="22"/>
                  </a:cubicBezTo>
                  <a:cubicBezTo>
                    <a:pt x="308" y="21"/>
                    <a:pt x="307" y="18"/>
                    <a:pt x="308" y="17"/>
                  </a:cubicBezTo>
                  <a:cubicBezTo>
                    <a:pt x="308" y="17"/>
                    <a:pt x="310" y="17"/>
                    <a:pt x="310" y="16"/>
                  </a:cubicBezTo>
                  <a:cubicBezTo>
                    <a:pt x="311" y="15"/>
                    <a:pt x="310" y="14"/>
                    <a:pt x="311" y="13"/>
                  </a:cubicBezTo>
                  <a:cubicBezTo>
                    <a:pt x="311" y="13"/>
                    <a:pt x="315" y="15"/>
                    <a:pt x="315" y="13"/>
                  </a:cubicBezTo>
                  <a:cubicBezTo>
                    <a:pt x="315" y="12"/>
                    <a:pt x="315" y="11"/>
                    <a:pt x="314" y="10"/>
                  </a:cubicBezTo>
                  <a:cubicBezTo>
                    <a:pt x="314" y="9"/>
                    <a:pt x="314" y="9"/>
                    <a:pt x="314" y="8"/>
                  </a:cubicBezTo>
                  <a:cubicBezTo>
                    <a:pt x="313" y="7"/>
                    <a:pt x="311" y="7"/>
                    <a:pt x="311" y="7"/>
                  </a:cubicBezTo>
                  <a:cubicBezTo>
                    <a:pt x="311" y="4"/>
                    <a:pt x="311" y="4"/>
                    <a:pt x="311" y="4"/>
                  </a:cubicBezTo>
                  <a:cubicBezTo>
                    <a:pt x="309" y="2"/>
                    <a:pt x="307" y="7"/>
                    <a:pt x="305" y="6"/>
                  </a:cubicBezTo>
                  <a:cubicBezTo>
                    <a:pt x="301" y="5"/>
                    <a:pt x="295" y="0"/>
                    <a:pt x="295" y="0"/>
                  </a:cubicBezTo>
                  <a:cubicBezTo>
                    <a:pt x="295" y="0"/>
                    <a:pt x="288" y="0"/>
                    <a:pt x="284" y="1"/>
                  </a:cubicBezTo>
                  <a:cubicBezTo>
                    <a:pt x="277" y="1"/>
                    <a:pt x="270" y="1"/>
                    <a:pt x="263" y="1"/>
                  </a:cubicBezTo>
                  <a:cubicBezTo>
                    <a:pt x="241" y="2"/>
                    <a:pt x="219" y="3"/>
                    <a:pt x="198" y="3"/>
                  </a:cubicBezTo>
                  <a:cubicBezTo>
                    <a:pt x="133" y="5"/>
                    <a:pt x="68" y="6"/>
                    <a:pt x="4" y="4"/>
                  </a:cubicBezTo>
                  <a:cubicBezTo>
                    <a:pt x="3" y="60"/>
                    <a:pt x="2" y="116"/>
                    <a:pt x="0" y="172"/>
                  </a:cubicBezTo>
                  <a:cubicBezTo>
                    <a:pt x="75" y="174"/>
                    <a:pt x="149" y="174"/>
                    <a:pt x="224" y="171"/>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167"/>
            <p:cNvSpPr>
              <a:spLocks/>
            </p:cNvSpPr>
            <p:nvPr/>
          </p:nvSpPr>
          <p:spPr bwMode="auto">
            <a:xfrm>
              <a:off x="1342996" y="2146300"/>
              <a:ext cx="1066799" cy="892173"/>
            </a:xfrm>
            <a:custGeom>
              <a:avLst/>
              <a:gdLst>
                <a:gd name="T0" fmla="*/ 317 w 362"/>
                <a:gd name="T1" fmla="*/ 202 h 302"/>
                <a:gd name="T2" fmla="*/ 323 w 362"/>
                <a:gd name="T3" fmla="*/ 193 h 302"/>
                <a:gd name="T4" fmla="*/ 327 w 362"/>
                <a:gd name="T5" fmla="*/ 184 h 302"/>
                <a:gd name="T6" fmla="*/ 324 w 362"/>
                <a:gd name="T7" fmla="*/ 178 h 302"/>
                <a:gd name="T8" fmla="*/ 320 w 362"/>
                <a:gd name="T9" fmla="*/ 176 h 302"/>
                <a:gd name="T10" fmla="*/ 318 w 362"/>
                <a:gd name="T11" fmla="*/ 164 h 302"/>
                <a:gd name="T12" fmla="*/ 328 w 362"/>
                <a:gd name="T13" fmla="*/ 150 h 302"/>
                <a:gd name="T14" fmla="*/ 339 w 362"/>
                <a:gd name="T15" fmla="*/ 137 h 302"/>
                <a:gd name="T16" fmla="*/ 350 w 362"/>
                <a:gd name="T17" fmla="*/ 121 h 302"/>
                <a:gd name="T18" fmla="*/ 354 w 362"/>
                <a:gd name="T19" fmla="*/ 93 h 302"/>
                <a:gd name="T20" fmla="*/ 349 w 362"/>
                <a:gd name="T21" fmla="*/ 83 h 302"/>
                <a:gd name="T22" fmla="*/ 268 w 362"/>
                <a:gd name="T23" fmla="*/ 65 h 302"/>
                <a:gd name="T24" fmla="*/ 247 w 362"/>
                <a:gd name="T25" fmla="*/ 64 h 302"/>
                <a:gd name="T26" fmla="*/ 240 w 362"/>
                <a:gd name="T27" fmla="*/ 65 h 302"/>
                <a:gd name="T28" fmla="*/ 221 w 362"/>
                <a:gd name="T29" fmla="*/ 66 h 302"/>
                <a:gd name="T30" fmla="*/ 207 w 362"/>
                <a:gd name="T31" fmla="*/ 66 h 302"/>
                <a:gd name="T32" fmla="*/ 190 w 362"/>
                <a:gd name="T33" fmla="*/ 65 h 302"/>
                <a:gd name="T34" fmla="*/ 180 w 362"/>
                <a:gd name="T35" fmla="*/ 64 h 302"/>
                <a:gd name="T36" fmla="*/ 167 w 362"/>
                <a:gd name="T37" fmla="*/ 54 h 302"/>
                <a:gd name="T38" fmla="*/ 162 w 362"/>
                <a:gd name="T39" fmla="*/ 54 h 302"/>
                <a:gd name="T40" fmla="*/ 156 w 362"/>
                <a:gd name="T41" fmla="*/ 52 h 302"/>
                <a:gd name="T42" fmla="*/ 138 w 362"/>
                <a:gd name="T43" fmla="*/ 56 h 302"/>
                <a:gd name="T44" fmla="*/ 121 w 362"/>
                <a:gd name="T45" fmla="*/ 44 h 302"/>
                <a:gd name="T46" fmla="*/ 116 w 362"/>
                <a:gd name="T47" fmla="*/ 13 h 302"/>
                <a:gd name="T48" fmla="*/ 111 w 362"/>
                <a:gd name="T49" fmla="*/ 13 h 302"/>
                <a:gd name="T50" fmla="*/ 101 w 362"/>
                <a:gd name="T51" fmla="*/ 5 h 302"/>
                <a:gd name="T52" fmla="*/ 88 w 362"/>
                <a:gd name="T53" fmla="*/ 4 h 302"/>
                <a:gd name="T54" fmla="*/ 89 w 362"/>
                <a:gd name="T55" fmla="*/ 9 h 302"/>
                <a:gd name="T56" fmla="*/ 87 w 362"/>
                <a:gd name="T57" fmla="*/ 5 h 302"/>
                <a:gd name="T58" fmla="*/ 82 w 362"/>
                <a:gd name="T59" fmla="*/ 12 h 302"/>
                <a:gd name="T60" fmla="*/ 79 w 362"/>
                <a:gd name="T61" fmla="*/ 17 h 302"/>
                <a:gd name="T62" fmla="*/ 79 w 362"/>
                <a:gd name="T63" fmla="*/ 20 h 302"/>
                <a:gd name="T64" fmla="*/ 77 w 362"/>
                <a:gd name="T65" fmla="*/ 29 h 302"/>
                <a:gd name="T66" fmla="*/ 79 w 362"/>
                <a:gd name="T67" fmla="*/ 29 h 302"/>
                <a:gd name="T68" fmla="*/ 75 w 362"/>
                <a:gd name="T69" fmla="*/ 35 h 302"/>
                <a:gd name="T70" fmla="*/ 76 w 362"/>
                <a:gd name="T71" fmla="*/ 38 h 302"/>
                <a:gd name="T72" fmla="*/ 77 w 362"/>
                <a:gd name="T73" fmla="*/ 41 h 302"/>
                <a:gd name="T74" fmla="*/ 72 w 362"/>
                <a:gd name="T75" fmla="*/ 40 h 302"/>
                <a:gd name="T76" fmla="*/ 71 w 362"/>
                <a:gd name="T77" fmla="*/ 46 h 302"/>
                <a:gd name="T78" fmla="*/ 70 w 362"/>
                <a:gd name="T79" fmla="*/ 47 h 302"/>
                <a:gd name="T80" fmla="*/ 69 w 362"/>
                <a:gd name="T81" fmla="*/ 52 h 302"/>
                <a:gd name="T82" fmla="*/ 61 w 362"/>
                <a:gd name="T83" fmla="*/ 70 h 302"/>
                <a:gd name="T84" fmla="*/ 56 w 362"/>
                <a:gd name="T85" fmla="*/ 87 h 302"/>
                <a:gd name="T86" fmla="*/ 51 w 362"/>
                <a:gd name="T87" fmla="*/ 94 h 302"/>
                <a:gd name="T88" fmla="*/ 50 w 362"/>
                <a:gd name="T89" fmla="*/ 96 h 302"/>
                <a:gd name="T90" fmla="*/ 37 w 362"/>
                <a:gd name="T91" fmla="*/ 126 h 302"/>
                <a:gd name="T92" fmla="*/ 35 w 362"/>
                <a:gd name="T93" fmla="*/ 135 h 302"/>
                <a:gd name="T94" fmla="*/ 38 w 362"/>
                <a:gd name="T95" fmla="*/ 135 h 302"/>
                <a:gd name="T96" fmla="*/ 35 w 362"/>
                <a:gd name="T97" fmla="*/ 135 h 302"/>
                <a:gd name="T98" fmla="*/ 28 w 362"/>
                <a:gd name="T99" fmla="*/ 148 h 302"/>
                <a:gd name="T100" fmla="*/ 27 w 362"/>
                <a:gd name="T101" fmla="*/ 151 h 302"/>
                <a:gd name="T102" fmla="*/ 28 w 362"/>
                <a:gd name="T103" fmla="*/ 148 h 302"/>
                <a:gd name="T104" fmla="*/ 22 w 362"/>
                <a:gd name="T105" fmla="*/ 154 h 302"/>
                <a:gd name="T106" fmla="*/ 10 w 362"/>
                <a:gd name="T107" fmla="*/ 170 h 302"/>
                <a:gd name="T108" fmla="*/ 6 w 362"/>
                <a:gd name="T109" fmla="*/ 178 h 302"/>
                <a:gd name="T110" fmla="*/ 6 w 362"/>
                <a:gd name="T111" fmla="*/ 182 h 302"/>
                <a:gd name="T112" fmla="*/ 4 w 362"/>
                <a:gd name="T113" fmla="*/ 197 h 302"/>
                <a:gd name="T114" fmla="*/ 1 w 362"/>
                <a:gd name="T115" fmla="*/ 205 h 302"/>
                <a:gd name="T116" fmla="*/ 1 w 362"/>
                <a:gd name="T117" fmla="*/ 218 h 302"/>
                <a:gd name="T118" fmla="*/ 174 w 362"/>
                <a:gd name="T119" fmla="*/ 274 h 302"/>
                <a:gd name="T120" fmla="*/ 315 w 362"/>
                <a:gd name="T121" fmla="*/ 21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02">
                  <a:moveTo>
                    <a:pt x="315" y="210"/>
                  </a:moveTo>
                  <a:cubicBezTo>
                    <a:pt x="316" y="208"/>
                    <a:pt x="316" y="204"/>
                    <a:pt x="317" y="202"/>
                  </a:cubicBezTo>
                  <a:cubicBezTo>
                    <a:pt x="318" y="201"/>
                    <a:pt x="319" y="200"/>
                    <a:pt x="320" y="199"/>
                  </a:cubicBezTo>
                  <a:cubicBezTo>
                    <a:pt x="321" y="197"/>
                    <a:pt x="322" y="195"/>
                    <a:pt x="323" y="193"/>
                  </a:cubicBezTo>
                  <a:cubicBezTo>
                    <a:pt x="323" y="191"/>
                    <a:pt x="323" y="187"/>
                    <a:pt x="323" y="187"/>
                  </a:cubicBezTo>
                  <a:cubicBezTo>
                    <a:pt x="324" y="186"/>
                    <a:pt x="327" y="187"/>
                    <a:pt x="327" y="184"/>
                  </a:cubicBezTo>
                  <a:cubicBezTo>
                    <a:pt x="327" y="183"/>
                    <a:pt x="325" y="182"/>
                    <a:pt x="324" y="180"/>
                  </a:cubicBezTo>
                  <a:cubicBezTo>
                    <a:pt x="324" y="180"/>
                    <a:pt x="325" y="178"/>
                    <a:pt x="324" y="178"/>
                  </a:cubicBezTo>
                  <a:cubicBezTo>
                    <a:pt x="323" y="177"/>
                    <a:pt x="322" y="178"/>
                    <a:pt x="321" y="178"/>
                  </a:cubicBezTo>
                  <a:cubicBezTo>
                    <a:pt x="319" y="177"/>
                    <a:pt x="323" y="176"/>
                    <a:pt x="320" y="176"/>
                  </a:cubicBezTo>
                  <a:cubicBezTo>
                    <a:pt x="318" y="175"/>
                    <a:pt x="317" y="178"/>
                    <a:pt x="316" y="175"/>
                  </a:cubicBezTo>
                  <a:cubicBezTo>
                    <a:pt x="316" y="174"/>
                    <a:pt x="317" y="165"/>
                    <a:pt x="318" y="164"/>
                  </a:cubicBezTo>
                  <a:cubicBezTo>
                    <a:pt x="318" y="162"/>
                    <a:pt x="321" y="162"/>
                    <a:pt x="322" y="161"/>
                  </a:cubicBezTo>
                  <a:cubicBezTo>
                    <a:pt x="324" y="158"/>
                    <a:pt x="325" y="153"/>
                    <a:pt x="328" y="150"/>
                  </a:cubicBezTo>
                  <a:cubicBezTo>
                    <a:pt x="329" y="150"/>
                    <a:pt x="331" y="150"/>
                    <a:pt x="332" y="149"/>
                  </a:cubicBezTo>
                  <a:cubicBezTo>
                    <a:pt x="337" y="146"/>
                    <a:pt x="337" y="141"/>
                    <a:pt x="339" y="137"/>
                  </a:cubicBezTo>
                  <a:cubicBezTo>
                    <a:pt x="340" y="134"/>
                    <a:pt x="344" y="132"/>
                    <a:pt x="345" y="130"/>
                  </a:cubicBezTo>
                  <a:cubicBezTo>
                    <a:pt x="347" y="127"/>
                    <a:pt x="348" y="123"/>
                    <a:pt x="350" y="121"/>
                  </a:cubicBezTo>
                  <a:cubicBezTo>
                    <a:pt x="352" y="117"/>
                    <a:pt x="359" y="113"/>
                    <a:pt x="361" y="108"/>
                  </a:cubicBezTo>
                  <a:cubicBezTo>
                    <a:pt x="362" y="104"/>
                    <a:pt x="357" y="96"/>
                    <a:pt x="354" y="93"/>
                  </a:cubicBezTo>
                  <a:cubicBezTo>
                    <a:pt x="354" y="93"/>
                    <a:pt x="352" y="93"/>
                    <a:pt x="352" y="93"/>
                  </a:cubicBezTo>
                  <a:cubicBezTo>
                    <a:pt x="349" y="91"/>
                    <a:pt x="349" y="83"/>
                    <a:pt x="349" y="83"/>
                  </a:cubicBezTo>
                  <a:cubicBezTo>
                    <a:pt x="330" y="79"/>
                    <a:pt x="311" y="75"/>
                    <a:pt x="292" y="70"/>
                  </a:cubicBezTo>
                  <a:cubicBezTo>
                    <a:pt x="287" y="69"/>
                    <a:pt x="273" y="64"/>
                    <a:pt x="268" y="65"/>
                  </a:cubicBezTo>
                  <a:cubicBezTo>
                    <a:pt x="266" y="65"/>
                    <a:pt x="264" y="67"/>
                    <a:pt x="262" y="67"/>
                  </a:cubicBezTo>
                  <a:cubicBezTo>
                    <a:pt x="259" y="67"/>
                    <a:pt x="250" y="65"/>
                    <a:pt x="247" y="64"/>
                  </a:cubicBezTo>
                  <a:cubicBezTo>
                    <a:pt x="247" y="64"/>
                    <a:pt x="246" y="63"/>
                    <a:pt x="245" y="63"/>
                  </a:cubicBezTo>
                  <a:cubicBezTo>
                    <a:pt x="244" y="63"/>
                    <a:pt x="242" y="65"/>
                    <a:pt x="240" y="65"/>
                  </a:cubicBezTo>
                  <a:cubicBezTo>
                    <a:pt x="239" y="66"/>
                    <a:pt x="237" y="64"/>
                    <a:pt x="235" y="64"/>
                  </a:cubicBezTo>
                  <a:cubicBezTo>
                    <a:pt x="230" y="65"/>
                    <a:pt x="226" y="64"/>
                    <a:pt x="221" y="66"/>
                  </a:cubicBezTo>
                  <a:cubicBezTo>
                    <a:pt x="220" y="66"/>
                    <a:pt x="219" y="67"/>
                    <a:pt x="218" y="67"/>
                  </a:cubicBezTo>
                  <a:cubicBezTo>
                    <a:pt x="215" y="68"/>
                    <a:pt x="209" y="67"/>
                    <a:pt x="207" y="66"/>
                  </a:cubicBezTo>
                  <a:cubicBezTo>
                    <a:pt x="206" y="65"/>
                    <a:pt x="206" y="63"/>
                    <a:pt x="203" y="63"/>
                  </a:cubicBezTo>
                  <a:cubicBezTo>
                    <a:pt x="199" y="62"/>
                    <a:pt x="194" y="65"/>
                    <a:pt x="190" y="65"/>
                  </a:cubicBezTo>
                  <a:cubicBezTo>
                    <a:pt x="189" y="65"/>
                    <a:pt x="187" y="63"/>
                    <a:pt x="185" y="63"/>
                  </a:cubicBezTo>
                  <a:cubicBezTo>
                    <a:pt x="184" y="63"/>
                    <a:pt x="182" y="65"/>
                    <a:pt x="180" y="64"/>
                  </a:cubicBezTo>
                  <a:cubicBezTo>
                    <a:pt x="180" y="64"/>
                    <a:pt x="179" y="59"/>
                    <a:pt x="176" y="57"/>
                  </a:cubicBezTo>
                  <a:cubicBezTo>
                    <a:pt x="174" y="56"/>
                    <a:pt x="170" y="55"/>
                    <a:pt x="167" y="54"/>
                  </a:cubicBezTo>
                  <a:cubicBezTo>
                    <a:pt x="167" y="54"/>
                    <a:pt x="167" y="54"/>
                    <a:pt x="166" y="54"/>
                  </a:cubicBezTo>
                  <a:cubicBezTo>
                    <a:pt x="165" y="54"/>
                    <a:pt x="163" y="54"/>
                    <a:pt x="162" y="54"/>
                  </a:cubicBezTo>
                  <a:cubicBezTo>
                    <a:pt x="162" y="54"/>
                    <a:pt x="161" y="54"/>
                    <a:pt x="161" y="54"/>
                  </a:cubicBezTo>
                  <a:cubicBezTo>
                    <a:pt x="159" y="54"/>
                    <a:pt x="158" y="52"/>
                    <a:pt x="156" y="52"/>
                  </a:cubicBezTo>
                  <a:cubicBezTo>
                    <a:pt x="154" y="52"/>
                    <a:pt x="152" y="54"/>
                    <a:pt x="150" y="55"/>
                  </a:cubicBezTo>
                  <a:cubicBezTo>
                    <a:pt x="147" y="56"/>
                    <a:pt x="141" y="56"/>
                    <a:pt x="138" y="56"/>
                  </a:cubicBezTo>
                  <a:cubicBezTo>
                    <a:pt x="134" y="55"/>
                    <a:pt x="131" y="52"/>
                    <a:pt x="128" y="50"/>
                  </a:cubicBezTo>
                  <a:cubicBezTo>
                    <a:pt x="125" y="48"/>
                    <a:pt x="121" y="49"/>
                    <a:pt x="121" y="44"/>
                  </a:cubicBezTo>
                  <a:cubicBezTo>
                    <a:pt x="121" y="42"/>
                    <a:pt x="122" y="40"/>
                    <a:pt x="122" y="38"/>
                  </a:cubicBezTo>
                  <a:cubicBezTo>
                    <a:pt x="123" y="30"/>
                    <a:pt x="124" y="19"/>
                    <a:pt x="116" y="13"/>
                  </a:cubicBezTo>
                  <a:cubicBezTo>
                    <a:pt x="115" y="12"/>
                    <a:pt x="113" y="12"/>
                    <a:pt x="112" y="12"/>
                  </a:cubicBezTo>
                  <a:cubicBezTo>
                    <a:pt x="112" y="12"/>
                    <a:pt x="112" y="12"/>
                    <a:pt x="111" y="13"/>
                  </a:cubicBezTo>
                  <a:cubicBezTo>
                    <a:pt x="110" y="14"/>
                    <a:pt x="105" y="12"/>
                    <a:pt x="104" y="10"/>
                  </a:cubicBezTo>
                  <a:cubicBezTo>
                    <a:pt x="103" y="9"/>
                    <a:pt x="104" y="5"/>
                    <a:pt x="101" y="5"/>
                  </a:cubicBezTo>
                  <a:cubicBezTo>
                    <a:pt x="98" y="5"/>
                    <a:pt x="96" y="8"/>
                    <a:pt x="92" y="6"/>
                  </a:cubicBezTo>
                  <a:cubicBezTo>
                    <a:pt x="92" y="6"/>
                    <a:pt x="90" y="1"/>
                    <a:pt x="88" y="4"/>
                  </a:cubicBezTo>
                  <a:cubicBezTo>
                    <a:pt x="88" y="5"/>
                    <a:pt x="90" y="6"/>
                    <a:pt x="89" y="8"/>
                  </a:cubicBezTo>
                  <a:cubicBezTo>
                    <a:pt x="89" y="8"/>
                    <a:pt x="89" y="9"/>
                    <a:pt x="89" y="9"/>
                  </a:cubicBezTo>
                  <a:cubicBezTo>
                    <a:pt x="87" y="8"/>
                    <a:pt x="89" y="6"/>
                    <a:pt x="89" y="6"/>
                  </a:cubicBezTo>
                  <a:cubicBezTo>
                    <a:pt x="89" y="5"/>
                    <a:pt x="88" y="6"/>
                    <a:pt x="87" y="5"/>
                  </a:cubicBezTo>
                  <a:cubicBezTo>
                    <a:pt x="87" y="5"/>
                    <a:pt x="84" y="0"/>
                    <a:pt x="83" y="2"/>
                  </a:cubicBezTo>
                  <a:cubicBezTo>
                    <a:pt x="82" y="4"/>
                    <a:pt x="83" y="9"/>
                    <a:pt x="82" y="12"/>
                  </a:cubicBezTo>
                  <a:cubicBezTo>
                    <a:pt x="82" y="15"/>
                    <a:pt x="80" y="14"/>
                    <a:pt x="79" y="16"/>
                  </a:cubicBezTo>
                  <a:cubicBezTo>
                    <a:pt x="79" y="16"/>
                    <a:pt x="79" y="17"/>
                    <a:pt x="79" y="17"/>
                  </a:cubicBezTo>
                  <a:cubicBezTo>
                    <a:pt x="79" y="17"/>
                    <a:pt x="79" y="18"/>
                    <a:pt x="79" y="18"/>
                  </a:cubicBezTo>
                  <a:cubicBezTo>
                    <a:pt x="79" y="19"/>
                    <a:pt x="79" y="19"/>
                    <a:pt x="79" y="20"/>
                  </a:cubicBezTo>
                  <a:cubicBezTo>
                    <a:pt x="79" y="21"/>
                    <a:pt x="77" y="23"/>
                    <a:pt x="76" y="25"/>
                  </a:cubicBezTo>
                  <a:cubicBezTo>
                    <a:pt x="76" y="26"/>
                    <a:pt x="77" y="28"/>
                    <a:pt x="77" y="29"/>
                  </a:cubicBezTo>
                  <a:cubicBezTo>
                    <a:pt x="77" y="31"/>
                    <a:pt x="77" y="31"/>
                    <a:pt x="77" y="31"/>
                  </a:cubicBezTo>
                  <a:cubicBezTo>
                    <a:pt x="77" y="31"/>
                    <a:pt x="77" y="29"/>
                    <a:pt x="79" y="29"/>
                  </a:cubicBezTo>
                  <a:cubicBezTo>
                    <a:pt x="79" y="29"/>
                    <a:pt x="80" y="29"/>
                    <a:pt x="80" y="30"/>
                  </a:cubicBezTo>
                  <a:cubicBezTo>
                    <a:pt x="80" y="30"/>
                    <a:pt x="75" y="33"/>
                    <a:pt x="75" y="35"/>
                  </a:cubicBezTo>
                  <a:cubicBezTo>
                    <a:pt x="74" y="37"/>
                    <a:pt x="76" y="35"/>
                    <a:pt x="76" y="36"/>
                  </a:cubicBezTo>
                  <a:cubicBezTo>
                    <a:pt x="76" y="37"/>
                    <a:pt x="76" y="37"/>
                    <a:pt x="76" y="38"/>
                  </a:cubicBezTo>
                  <a:cubicBezTo>
                    <a:pt x="76" y="38"/>
                    <a:pt x="76" y="39"/>
                    <a:pt x="76" y="39"/>
                  </a:cubicBezTo>
                  <a:cubicBezTo>
                    <a:pt x="76" y="40"/>
                    <a:pt x="77" y="40"/>
                    <a:pt x="77" y="41"/>
                  </a:cubicBezTo>
                  <a:cubicBezTo>
                    <a:pt x="77" y="41"/>
                    <a:pt x="76" y="41"/>
                    <a:pt x="76" y="41"/>
                  </a:cubicBezTo>
                  <a:cubicBezTo>
                    <a:pt x="74" y="43"/>
                    <a:pt x="74" y="37"/>
                    <a:pt x="72" y="40"/>
                  </a:cubicBezTo>
                  <a:cubicBezTo>
                    <a:pt x="71" y="42"/>
                    <a:pt x="73" y="44"/>
                    <a:pt x="73" y="45"/>
                  </a:cubicBezTo>
                  <a:cubicBezTo>
                    <a:pt x="72" y="46"/>
                    <a:pt x="72" y="46"/>
                    <a:pt x="71" y="46"/>
                  </a:cubicBezTo>
                  <a:cubicBezTo>
                    <a:pt x="72" y="44"/>
                    <a:pt x="72" y="44"/>
                    <a:pt x="72" y="44"/>
                  </a:cubicBezTo>
                  <a:cubicBezTo>
                    <a:pt x="71" y="45"/>
                    <a:pt x="71" y="47"/>
                    <a:pt x="70" y="47"/>
                  </a:cubicBezTo>
                  <a:cubicBezTo>
                    <a:pt x="70" y="48"/>
                    <a:pt x="69" y="47"/>
                    <a:pt x="68" y="48"/>
                  </a:cubicBezTo>
                  <a:cubicBezTo>
                    <a:pt x="68" y="48"/>
                    <a:pt x="70" y="51"/>
                    <a:pt x="69" y="52"/>
                  </a:cubicBezTo>
                  <a:cubicBezTo>
                    <a:pt x="68" y="56"/>
                    <a:pt x="65" y="59"/>
                    <a:pt x="63" y="63"/>
                  </a:cubicBezTo>
                  <a:cubicBezTo>
                    <a:pt x="62" y="65"/>
                    <a:pt x="62" y="68"/>
                    <a:pt x="61" y="70"/>
                  </a:cubicBezTo>
                  <a:cubicBezTo>
                    <a:pt x="58" y="74"/>
                    <a:pt x="56" y="78"/>
                    <a:pt x="55" y="83"/>
                  </a:cubicBezTo>
                  <a:cubicBezTo>
                    <a:pt x="54" y="85"/>
                    <a:pt x="57" y="86"/>
                    <a:pt x="56" y="87"/>
                  </a:cubicBezTo>
                  <a:cubicBezTo>
                    <a:pt x="55" y="87"/>
                    <a:pt x="54" y="86"/>
                    <a:pt x="54" y="87"/>
                  </a:cubicBezTo>
                  <a:cubicBezTo>
                    <a:pt x="53" y="87"/>
                    <a:pt x="51" y="94"/>
                    <a:pt x="51" y="94"/>
                  </a:cubicBezTo>
                  <a:cubicBezTo>
                    <a:pt x="51" y="96"/>
                    <a:pt x="54" y="98"/>
                    <a:pt x="52" y="98"/>
                  </a:cubicBezTo>
                  <a:cubicBezTo>
                    <a:pt x="51" y="98"/>
                    <a:pt x="51" y="96"/>
                    <a:pt x="50" y="96"/>
                  </a:cubicBezTo>
                  <a:cubicBezTo>
                    <a:pt x="49" y="97"/>
                    <a:pt x="47" y="103"/>
                    <a:pt x="46" y="104"/>
                  </a:cubicBezTo>
                  <a:cubicBezTo>
                    <a:pt x="44" y="112"/>
                    <a:pt x="41" y="119"/>
                    <a:pt x="37" y="126"/>
                  </a:cubicBezTo>
                  <a:cubicBezTo>
                    <a:pt x="37" y="127"/>
                    <a:pt x="33" y="133"/>
                    <a:pt x="33" y="134"/>
                  </a:cubicBezTo>
                  <a:cubicBezTo>
                    <a:pt x="33" y="135"/>
                    <a:pt x="34" y="135"/>
                    <a:pt x="35" y="135"/>
                  </a:cubicBezTo>
                  <a:cubicBezTo>
                    <a:pt x="35" y="134"/>
                    <a:pt x="35" y="133"/>
                    <a:pt x="35" y="132"/>
                  </a:cubicBezTo>
                  <a:cubicBezTo>
                    <a:pt x="36" y="131"/>
                    <a:pt x="38" y="135"/>
                    <a:pt x="38" y="135"/>
                  </a:cubicBezTo>
                  <a:cubicBezTo>
                    <a:pt x="38" y="135"/>
                    <a:pt x="37" y="134"/>
                    <a:pt x="36" y="133"/>
                  </a:cubicBezTo>
                  <a:cubicBezTo>
                    <a:pt x="36" y="133"/>
                    <a:pt x="35" y="134"/>
                    <a:pt x="35" y="135"/>
                  </a:cubicBezTo>
                  <a:cubicBezTo>
                    <a:pt x="33" y="136"/>
                    <a:pt x="25" y="146"/>
                    <a:pt x="24" y="149"/>
                  </a:cubicBezTo>
                  <a:cubicBezTo>
                    <a:pt x="24" y="149"/>
                    <a:pt x="28" y="147"/>
                    <a:pt x="28" y="148"/>
                  </a:cubicBezTo>
                  <a:cubicBezTo>
                    <a:pt x="29" y="148"/>
                    <a:pt x="29" y="151"/>
                    <a:pt x="29" y="152"/>
                  </a:cubicBezTo>
                  <a:cubicBezTo>
                    <a:pt x="29" y="153"/>
                    <a:pt x="27" y="151"/>
                    <a:pt x="27" y="151"/>
                  </a:cubicBezTo>
                  <a:cubicBezTo>
                    <a:pt x="27" y="151"/>
                    <a:pt x="27" y="150"/>
                    <a:pt x="27" y="150"/>
                  </a:cubicBezTo>
                  <a:cubicBezTo>
                    <a:pt x="27" y="149"/>
                    <a:pt x="28" y="149"/>
                    <a:pt x="28" y="148"/>
                  </a:cubicBezTo>
                  <a:cubicBezTo>
                    <a:pt x="25" y="147"/>
                    <a:pt x="25" y="151"/>
                    <a:pt x="23" y="153"/>
                  </a:cubicBezTo>
                  <a:cubicBezTo>
                    <a:pt x="22" y="153"/>
                    <a:pt x="23" y="155"/>
                    <a:pt x="22" y="154"/>
                  </a:cubicBezTo>
                  <a:cubicBezTo>
                    <a:pt x="22" y="154"/>
                    <a:pt x="23" y="149"/>
                    <a:pt x="20" y="151"/>
                  </a:cubicBezTo>
                  <a:cubicBezTo>
                    <a:pt x="18" y="152"/>
                    <a:pt x="13" y="166"/>
                    <a:pt x="10" y="170"/>
                  </a:cubicBezTo>
                  <a:cubicBezTo>
                    <a:pt x="9" y="171"/>
                    <a:pt x="5" y="174"/>
                    <a:pt x="5" y="176"/>
                  </a:cubicBezTo>
                  <a:cubicBezTo>
                    <a:pt x="6" y="178"/>
                    <a:pt x="6" y="178"/>
                    <a:pt x="6" y="178"/>
                  </a:cubicBezTo>
                  <a:cubicBezTo>
                    <a:pt x="6" y="179"/>
                    <a:pt x="5" y="181"/>
                    <a:pt x="5" y="182"/>
                  </a:cubicBezTo>
                  <a:cubicBezTo>
                    <a:pt x="5" y="182"/>
                    <a:pt x="6" y="182"/>
                    <a:pt x="6" y="182"/>
                  </a:cubicBezTo>
                  <a:cubicBezTo>
                    <a:pt x="6" y="182"/>
                    <a:pt x="8" y="187"/>
                    <a:pt x="8" y="188"/>
                  </a:cubicBezTo>
                  <a:cubicBezTo>
                    <a:pt x="8" y="191"/>
                    <a:pt x="5" y="194"/>
                    <a:pt x="4" y="197"/>
                  </a:cubicBezTo>
                  <a:cubicBezTo>
                    <a:pt x="3" y="199"/>
                    <a:pt x="4" y="201"/>
                    <a:pt x="3" y="203"/>
                  </a:cubicBezTo>
                  <a:cubicBezTo>
                    <a:pt x="2" y="203"/>
                    <a:pt x="1" y="204"/>
                    <a:pt x="1" y="205"/>
                  </a:cubicBezTo>
                  <a:cubicBezTo>
                    <a:pt x="1" y="207"/>
                    <a:pt x="1" y="207"/>
                    <a:pt x="1" y="207"/>
                  </a:cubicBezTo>
                  <a:cubicBezTo>
                    <a:pt x="1" y="210"/>
                    <a:pt x="0" y="214"/>
                    <a:pt x="1" y="218"/>
                  </a:cubicBezTo>
                  <a:cubicBezTo>
                    <a:pt x="1" y="221"/>
                    <a:pt x="4" y="223"/>
                    <a:pt x="5" y="226"/>
                  </a:cubicBezTo>
                  <a:cubicBezTo>
                    <a:pt x="61" y="243"/>
                    <a:pt x="117" y="259"/>
                    <a:pt x="174" y="274"/>
                  </a:cubicBezTo>
                  <a:cubicBezTo>
                    <a:pt x="214" y="284"/>
                    <a:pt x="255" y="293"/>
                    <a:pt x="296" y="302"/>
                  </a:cubicBezTo>
                  <a:cubicBezTo>
                    <a:pt x="302" y="271"/>
                    <a:pt x="309" y="241"/>
                    <a:pt x="315" y="210"/>
                  </a:cubicBezTo>
                </a:path>
              </a:pathLst>
            </a:custGeom>
            <a:solidFill>
              <a:schemeClr val="accent1">
                <a:lumMod val="25000"/>
                <a:lumOff val="7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49"/>
            <p:cNvSpPr>
              <a:spLocks noEditPoints="1"/>
            </p:cNvSpPr>
            <p:nvPr/>
          </p:nvSpPr>
          <p:spPr bwMode="auto">
            <a:xfrm>
              <a:off x="6454746" y="3676649"/>
              <a:ext cx="1173162" cy="534987"/>
            </a:xfrm>
            <a:custGeom>
              <a:avLst/>
              <a:gdLst>
                <a:gd name="T0" fmla="*/ 360 w 398"/>
                <a:gd name="T1" fmla="*/ 5 h 181"/>
                <a:gd name="T2" fmla="*/ 372 w 398"/>
                <a:gd name="T3" fmla="*/ 31 h 181"/>
                <a:gd name="T4" fmla="*/ 372 w 398"/>
                <a:gd name="T5" fmla="*/ 31 h 181"/>
                <a:gd name="T6" fmla="*/ 360 w 398"/>
                <a:gd name="T7" fmla="*/ 1 h 181"/>
                <a:gd name="T8" fmla="*/ 374 w 398"/>
                <a:gd name="T9" fmla="*/ 24 h 181"/>
                <a:gd name="T10" fmla="*/ 387 w 398"/>
                <a:gd name="T11" fmla="*/ 36 h 181"/>
                <a:gd name="T12" fmla="*/ 381 w 398"/>
                <a:gd name="T13" fmla="*/ 45 h 181"/>
                <a:gd name="T14" fmla="*/ 369 w 398"/>
                <a:gd name="T15" fmla="*/ 34 h 181"/>
                <a:gd name="T16" fmla="*/ 363 w 398"/>
                <a:gd name="T17" fmla="*/ 50 h 181"/>
                <a:gd name="T18" fmla="*/ 365 w 398"/>
                <a:gd name="T19" fmla="*/ 44 h 181"/>
                <a:gd name="T20" fmla="*/ 351 w 398"/>
                <a:gd name="T21" fmla="*/ 38 h 181"/>
                <a:gd name="T22" fmla="*/ 349 w 398"/>
                <a:gd name="T23" fmla="*/ 39 h 181"/>
                <a:gd name="T24" fmla="*/ 333 w 398"/>
                <a:gd name="T25" fmla="*/ 42 h 181"/>
                <a:gd name="T26" fmla="*/ 334 w 398"/>
                <a:gd name="T27" fmla="*/ 39 h 181"/>
                <a:gd name="T28" fmla="*/ 348 w 398"/>
                <a:gd name="T29" fmla="*/ 31 h 181"/>
                <a:gd name="T30" fmla="*/ 353 w 398"/>
                <a:gd name="T31" fmla="*/ 29 h 181"/>
                <a:gd name="T32" fmla="*/ 351 w 398"/>
                <a:gd name="T33" fmla="*/ 18 h 181"/>
                <a:gd name="T34" fmla="*/ 362 w 398"/>
                <a:gd name="T35" fmla="*/ 17 h 181"/>
                <a:gd name="T36" fmla="*/ 367 w 398"/>
                <a:gd name="T37" fmla="*/ 21 h 181"/>
                <a:gd name="T38" fmla="*/ 361 w 398"/>
                <a:gd name="T39" fmla="*/ 9 h 181"/>
                <a:gd name="T40" fmla="*/ 357 w 398"/>
                <a:gd name="T41" fmla="*/ 8 h 181"/>
                <a:gd name="T42" fmla="*/ 221 w 398"/>
                <a:gd name="T43" fmla="*/ 41 h 181"/>
                <a:gd name="T44" fmla="*/ 97 w 398"/>
                <a:gd name="T45" fmla="*/ 86 h 181"/>
                <a:gd name="T46" fmla="*/ 71 w 398"/>
                <a:gd name="T47" fmla="*/ 111 h 181"/>
                <a:gd name="T48" fmla="*/ 56 w 398"/>
                <a:gd name="T49" fmla="*/ 115 h 181"/>
                <a:gd name="T50" fmla="*/ 39 w 398"/>
                <a:gd name="T51" fmla="*/ 135 h 181"/>
                <a:gd name="T52" fmla="*/ 28 w 398"/>
                <a:gd name="T53" fmla="*/ 142 h 181"/>
                <a:gd name="T54" fmla="*/ 11 w 398"/>
                <a:gd name="T55" fmla="*/ 156 h 181"/>
                <a:gd name="T56" fmla="*/ 2 w 398"/>
                <a:gd name="T57" fmla="*/ 181 h 181"/>
                <a:gd name="T58" fmla="*/ 75 w 398"/>
                <a:gd name="T59" fmla="*/ 157 h 181"/>
                <a:gd name="T60" fmla="*/ 88 w 398"/>
                <a:gd name="T61" fmla="*/ 150 h 181"/>
                <a:gd name="T62" fmla="*/ 151 w 398"/>
                <a:gd name="T63" fmla="*/ 144 h 181"/>
                <a:gd name="T64" fmla="*/ 165 w 398"/>
                <a:gd name="T65" fmla="*/ 154 h 181"/>
                <a:gd name="T66" fmla="*/ 282 w 398"/>
                <a:gd name="T67" fmla="*/ 180 h 181"/>
                <a:gd name="T68" fmla="*/ 296 w 398"/>
                <a:gd name="T69" fmla="*/ 172 h 181"/>
                <a:gd name="T70" fmla="*/ 309 w 398"/>
                <a:gd name="T71" fmla="*/ 159 h 181"/>
                <a:gd name="T72" fmla="*/ 321 w 398"/>
                <a:gd name="T73" fmla="*/ 126 h 181"/>
                <a:gd name="T74" fmla="*/ 322 w 398"/>
                <a:gd name="T75" fmla="*/ 119 h 181"/>
                <a:gd name="T76" fmla="*/ 334 w 398"/>
                <a:gd name="T77" fmla="*/ 115 h 181"/>
                <a:gd name="T78" fmla="*/ 336 w 398"/>
                <a:gd name="T79" fmla="*/ 116 h 181"/>
                <a:gd name="T80" fmla="*/ 352 w 398"/>
                <a:gd name="T81" fmla="*/ 108 h 181"/>
                <a:gd name="T82" fmla="*/ 357 w 398"/>
                <a:gd name="T83" fmla="*/ 104 h 181"/>
                <a:gd name="T84" fmla="*/ 368 w 398"/>
                <a:gd name="T85" fmla="*/ 93 h 181"/>
                <a:gd name="T86" fmla="*/ 363 w 398"/>
                <a:gd name="T87" fmla="*/ 92 h 181"/>
                <a:gd name="T88" fmla="*/ 361 w 398"/>
                <a:gd name="T89" fmla="*/ 91 h 181"/>
                <a:gd name="T90" fmla="*/ 356 w 398"/>
                <a:gd name="T91" fmla="*/ 92 h 181"/>
                <a:gd name="T92" fmla="*/ 348 w 398"/>
                <a:gd name="T93" fmla="*/ 100 h 181"/>
                <a:gd name="T94" fmla="*/ 335 w 398"/>
                <a:gd name="T95" fmla="*/ 95 h 181"/>
                <a:gd name="T96" fmla="*/ 353 w 398"/>
                <a:gd name="T97" fmla="*/ 80 h 181"/>
                <a:gd name="T98" fmla="*/ 329 w 398"/>
                <a:gd name="T99" fmla="*/ 75 h 181"/>
                <a:gd name="T100" fmla="*/ 340 w 398"/>
                <a:gd name="T101" fmla="*/ 73 h 181"/>
                <a:gd name="T102" fmla="*/ 345 w 398"/>
                <a:gd name="T103" fmla="*/ 64 h 181"/>
                <a:gd name="T104" fmla="*/ 351 w 398"/>
                <a:gd name="T105" fmla="*/ 69 h 181"/>
                <a:gd name="T106" fmla="*/ 354 w 398"/>
                <a:gd name="T107" fmla="*/ 66 h 181"/>
                <a:gd name="T108" fmla="*/ 368 w 398"/>
                <a:gd name="T109" fmla="*/ 69 h 181"/>
                <a:gd name="T110" fmla="*/ 372 w 398"/>
                <a:gd name="T111" fmla="*/ 63 h 181"/>
                <a:gd name="T112" fmla="*/ 375 w 398"/>
                <a:gd name="T113" fmla="*/ 54 h 181"/>
                <a:gd name="T114" fmla="*/ 380 w 398"/>
                <a:gd name="T115" fmla="*/ 50 h 181"/>
                <a:gd name="T116" fmla="*/ 395 w 398"/>
                <a:gd name="T117" fmla="*/ 49 h 181"/>
                <a:gd name="T118" fmla="*/ 396 w 398"/>
                <a:gd name="T119" fmla="*/ 64 h 181"/>
                <a:gd name="T120" fmla="*/ 365 w 398"/>
                <a:gd name="T121" fmla="*/ 10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8" h="181">
                  <a:moveTo>
                    <a:pt x="356" y="2"/>
                  </a:moveTo>
                  <a:cubicBezTo>
                    <a:pt x="356" y="2"/>
                    <a:pt x="356" y="2"/>
                    <a:pt x="356" y="2"/>
                  </a:cubicBezTo>
                  <a:cubicBezTo>
                    <a:pt x="357" y="2"/>
                    <a:pt x="358" y="1"/>
                    <a:pt x="358" y="1"/>
                  </a:cubicBezTo>
                  <a:cubicBezTo>
                    <a:pt x="359" y="2"/>
                    <a:pt x="360" y="4"/>
                    <a:pt x="360" y="5"/>
                  </a:cubicBezTo>
                  <a:cubicBezTo>
                    <a:pt x="359" y="6"/>
                    <a:pt x="355" y="3"/>
                    <a:pt x="354" y="2"/>
                  </a:cubicBezTo>
                  <a:cubicBezTo>
                    <a:pt x="354" y="2"/>
                    <a:pt x="354" y="2"/>
                    <a:pt x="354" y="2"/>
                  </a:cubicBezTo>
                  <a:cubicBezTo>
                    <a:pt x="355" y="2"/>
                    <a:pt x="355" y="2"/>
                    <a:pt x="356" y="2"/>
                  </a:cubicBezTo>
                  <a:moveTo>
                    <a:pt x="372" y="31"/>
                  </a:moveTo>
                  <a:cubicBezTo>
                    <a:pt x="372" y="31"/>
                    <a:pt x="370" y="31"/>
                    <a:pt x="370" y="33"/>
                  </a:cubicBezTo>
                  <a:cubicBezTo>
                    <a:pt x="370" y="33"/>
                    <a:pt x="373" y="33"/>
                    <a:pt x="373" y="33"/>
                  </a:cubicBezTo>
                  <a:cubicBezTo>
                    <a:pt x="373" y="33"/>
                    <a:pt x="373" y="32"/>
                    <a:pt x="373" y="32"/>
                  </a:cubicBezTo>
                  <a:cubicBezTo>
                    <a:pt x="372" y="32"/>
                    <a:pt x="373" y="31"/>
                    <a:pt x="372" y="31"/>
                  </a:cubicBezTo>
                  <a:moveTo>
                    <a:pt x="382" y="29"/>
                  </a:moveTo>
                  <a:cubicBezTo>
                    <a:pt x="377" y="25"/>
                    <a:pt x="373" y="21"/>
                    <a:pt x="370" y="16"/>
                  </a:cubicBezTo>
                  <a:cubicBezTo>
                    <a:pt x="366" y="11"/>
                    <a:pt x="365" y="5"/>
                    <a:pt x="362" y="0"/>
                  </a:cubicBezTo>
                  <a:cubicBezTo>
                    <a:pt x="361" y="0"/>
                    <a:pt x="360" y="1"/>
                    <a:pt x="360" y="1"/>
                  </a:cubicBezTo>
                  <a:cubicBezTo>
                    <a:pt x="360" y="2"/>
                    <a:pt x="360" y="2"/>
                    <a:pt x="361" y="3"/>
                  </a:cubicBezTo>
                  <a:cubicBezTo>
                    <a:pt x="363" y="6"/>
                    <a:pt x="365" y="11"/>
                    <a:pt x="367" y="14"/>
                  </a:cubicBezTo>
                  <a:cubicBezTo>
                    <a:pt x="368" y="16"/>
                    <a:pt x="370" y="17"/>
                    <a:pt x="371" y="18"/>
                  </a:cubicBezTo>
                  <a:cubicBezTo>
                    <a:pt x="373" y="20"/>
                    <a:pt x="373" y="23"/>
                    <a:pt x="374" y="24"/>
                  </a:cubicBezTo>
                  <a:cubicBezTo>
                    <a:pt x="374" y="24"/>
                    <a:pt x="377" y="25"/>
                    <a:pt x="377" y="25"/>
                  </a:cubicBezTo>
                  <a:cubicBezTo>
                    <a:pt x="379" y="26"/>
                    <a:pt x="375" y="27"/>
                    <a:pt x="376" y="28"/>
                  </a:cubicBezTo>
                  <a:cubicBezTo>
                    <a:pt x="376" y="28"/>
                    <a:pt x="378" y="27"/>
                    <a:pt x="378" y="27"/>
                  </a:cubicBezTo>
                  <a:cubicBezTo>
                    <a:pt x="380" y="28"/>
                    <a:pt x="386" y="36"/>
                    <a:pt x="387" y="36"/>
                  </a:cubicBezTo>
                  <a:cubicBezTo>
                    <a:pt x="388" y="35"/>
                    <a:pt x="382" y="29"/>
                    <a:pt x="382" y="29"/>
                  </a:cubicBezTo>
                  <a:moveTo>
                    <a:pt x="381" y="48"/>
                  </a:moveTo>
                  <a:cubicBezTo>
                    <a:pt x="381" y="47"/>
                    <a:pt x="378" y="45"/>
                    <a:pt x="379" y="44"/>
                  </a:cubicBezTo>
                  <a:cubicBezTo>
                    <a:pt x="379" y="44"/>
                    <a:pt x="381" y="45"/>
                    <a:pt x="381" y="45"/>
                  </a:cubicBezTo>
                  <a:cubicBezTo>
                    <a:pt x="381" y="44"/>
                    <a:pt x="378" y="35"/>
                    <a:pt x="376" y="34"/>
                  </a:cubicBezTo>
                  <a:cubicBezTo>
                    <a:pt x="375" y="34"/>
                    <a:pt x="374" y="34"/>
                    <a:pt x="373" y="33"/>
                  </a:cubicBezTo>
                  <a:cubicBezTo>
                    <a:pt x="373" y="33"/>
                    <a:pt x="372" y="33"/>
                    <a:pt x="372" y="33"/>
                  </a:cubicBezTo>
                  <a:cubicBezTo>
                    <a:pt x="372" y="34"/>
                    <a:pt x="369" y="34"/>
                    <a:pt x="369" y="34"/>
                  </a:cubicBezTo>
                  <a:cubicBezTo>
                    <a:pt x="369" y="35"/>
                    <a:pt x="374" y="35"/>
                    <a:pt x="372" y="37"/>
                  </a:cubicBezTo>
                  <a:cubicBezTo>
                    <a:pt x="370" y="38"/>
                    <a:pt x="367" y="33"/>
                    <a:pt x="366" y="38"/>
                  </a:cubicBezTo>
                  <a:cubicBezTo>
                    <a:pt x="366" y="40"/>
                    <a:pt x="370" y="49"/>
                    <a:pt x="368" y="51"/>
                  </a:cubicBezTo>
                  <a:cubicBezTo>
                    <a:pt x="367" y="51"/>
                    <a:pt x="363" y="51"/>
                    <a:pt x="363" y="50"/>
                  </a:cubicBezTo>
                  <a:cubicBezTo>
                    <a:pt x="362" y="49"/>
                    <a:pt x="366" y="50"/>
                    <a:pt x="367" y="49"/>
                  </a:cubicBezTo>
                  <a:cubicBezTo>
                    <a:pt x="368" y="48"/>
                    <a:pt x="364" y="45"/>
                    <a:pt x="363" y="45"/>
                  </a:cubicBezTo>
                  <a:cubicBezTo>
                    <a:pt x="362" y="45"/>
                    <a:pt x="361" y="44"/>
                    <a:pt x="362" y="44"/>
                  </a:cubicBezTo>
                  <a:cubicBezTo>
                    <a:pt x="362" y="44"/>
                    <a:pt x="365" y="44"/>
                    <a:pt x="365" y="44"/>
                  </a:cubicBezTo>
                  <a:cubicBezTo>
                    <a:pt x="365" y="44"/>
                    <a:pt x="364" y="41"/>
                    <a:pt x="364" y="40"/>
                  </a:cubicBezTo>
                  <a:cubicBezTo>
                    <a:pt x="363" y="40"/>
                    <a:pt x="362" y="40"/>
                    <a:pt x="362" y="40"/>
                  </a:cubicBezTo>
                  <a:cubicBezTo>
                    <a:pt x="364" y="38"/>
                    <a:pt x="364" y="37"/>
                    <a:pt x="363" y="34"/>
                  </a:cubicBezTo>
                  <a:cubicBezTo>
                    <a:pt x="361" y="31"/>
                    <a:pt x="352" y="35"/>
                    <a:pt x="351" y="38"/>
                  </a:cubicBezTo>
                  <a:cubicBezTo>
                    <a:pt x="351" y="39"/>
                    <a:pt x="351" y="39"/>
                    <a:pt x="351" y="39"/>
                  </a:cubicBezTo>
                  <a:cubicBezTo>
                    <a:pt x="352" y="39"/>
                    <a:pt x="352" y="39"/>
                    <a:pt x="353" y="39"/>
                  </a:cubicBezTo>
                  <a:cubicBezTo>
                    <a:pt x="353" y="39"/>
                    <a:pt x="353" y="40"/>
                    <a:pt x="352" y="40"/>
                  </a:cubicBezTo>
                  <a:cubicBezTo>
                    <a:pt x="352" y="40"/>
                    <a:pt x="350" y="39"/>
                    <a:pt x="349" y="39"/>
                  </a:cubicBezTo>
                  <a:cubicBezTo>
                    <a:pt x="348" y="40"/>
                    <a:pt x="348" y="40"/>
                    <a:pt x="348" y="40"/>
                  </a:cubicBezTo>
                  <a:cubicBezTo>
                    <a:pt x="347" y="40"/>
                    <a:pt x="348" y="38"/>
                    <a:pt x="346" y="38"/>
                  </a:cubicBezTo>
                  <a:cubicBezTo>
                    <a:pt x="345" y="38"/>
                    <a:pt x="334" y="47"/>
                    <a:pt x="332" y="43"/>
                  </a:cubicBezTo>
                  <a:cubicBezTo>
                    <a:pt x="332" y="43"/>
                    <a:pt x="333" y="42"/>
                    <a:pt x="333" y="42"/>
                  </a:cubicBezTo>
                  <a:cubicBezTo>
                    <a:pt x="333" y="42"/>
                    <a:pt x="333" y="41"/>
                    <a:pt x="333" y="41"/>
                  </a:cubicBezTo>
                  <a:cubicBezTo>
                    <a:pt x="330" y="37"/>
                    <a:pt x="323" y="31"/>
                    <a:pt x="328" y="26"/>
                  </a:cubicBezTo>
                  <a:cubicBezTo>
                    <a:pt x="330" y="24"/>
                    <a:pt x="328" y="31"/>
                    <a:pt x="328" y="33"/>
                  </a:cubicBezTo>
                  <a:cubicBezTo>
                    <a:pt x="329" y="34"/>
                    <a:pt x="332" y="39"/>
                    <a:pt x="334" y="39"/>
                  </a:cubicBezTo>
                  <a:cubicBezTo>
                    <a:pt x="335" y="38"/>
                    <a:pt x="335" y="37"/>
                    <a:pt x="335" y="37"/>
                  </a:cubicBezTo>
                  <a:cubicBezTo>
                    <a:pt x="337" y="37"/>
                    <a:pt x="339" y="40"/>
                    <a:pt x="341" y="39"/>
                  </a:cubicBezTo>
                  <a:cubicBezTo>
                    <a:pt x="343" y="37"/>
                    <a:pt x="342" y="34"/>
                    <a:pt x="344" y="33"/>
                  </a:cubicBezTo>
                  <a:cubicBezTo>
                    <a:pt x="344" y="33"/>
                    <a:pt x="348" y="31"/>
                    <a:pt x="348" y="31"/>
                  </a:cubicBezTo>
                  <a:cubicBezTo>
                    <a:pt x="348" y="30"/>
                    <a:pt x="347" y="31"/>
                    <a:pt x="346" y="31"/>
                  </a:cubicBezTo>
                  <a:cubicBezTo>
                    <a:pt x="344" y="31"/>
                    <a:pt x="343" y="29"/>
                    <a:pt x="341" y="28"/>
                  </a:cubicBezTo>
                  <a:cubicBezTo>
                    <a:pt x="340" y="28"/>
                    <a:pt x="340" y="28"/>
                    <a:pt x="340" y="27"/>
                  </a:cubicBezTo>
                  <a:cubicBezTo>
                    <a:pt x="340" y="27"/>
                    <a:pt x="353" y="30"/>
                    <a:pt x="353" y="29"/>
                  </a:cubicBezTo>
                  <a:cubicBezTo>
                    <a:pt x="353" y="29"/>
                    <a:pt x="347" y="24"/>
                    <a:pt x="347" y="24"/>
                  </a:cubicBezTo>
                  <a:cubicBezTo>
                    <a:pt x="350" y="24"/>
                    <a:pt x="352" y="28"/>
                    <a:pt x="354" y="28"/>
                  </a:cubicBezTo>
                  <a:cubicBezTo>
                    <a:pt x="355" y="28"/>
                    <a:pt x="359" y="24"/>
                    <a:pt x="359" y="23"/>
                  </a:cubicBezTo>
                  <a:cubicBezTo>
                    <a:pt x="358" y="22"/>
                    <a:pt x="348" y="20"/>
                    <a:pt x="351" y="18"/>
                  </a:cubicBezTo>
                  <a:cubicBezTo>
                    <a:pt x="354" y="17"/>
                    <a:pt x="359" y="24"/>
                    <a:pt x="362" y="22"/>
                  </a:cubicBezTo>
                  <a:cubicBezTo>
                    <a:pt x="364" y="21"/>
                    <a:pt x="359" y="16"/>
                    <a:pt x="359" y="15"/>
                  </a:cubicBezTo>
                  <a:cubicBezTo>
                    <a:pt x="360" y="14"/>
                    <a:pt x="361" y="15"/>
                    <a:pt x="362" y="16"/>
                  </a:cubicBezTo>
                  <a:cubicBezTo>
                    <a:pt x="362" y="16"/>
                    <a:pt x="362" y="16"/>
                    <a:pt x="362" y="17"/>
                  </a:cubicBezTo>
                  <a:cubicBezTo>
                    <a:pt x="362" y="17"/>
                    <a:pt x="361" y="17"/>
                    <a:pt x="362" y="18"/>
                  </a:cubicBezTo>
                  <a:cubicBezTo>
                    <a:pt x="362" y="18"/>
                    <a:pt x="364" y="17"/>
                    <a:pt x="364" y="18"/>
                  </a:cubicBezTo>
                  <a:cubicBezTo>
                    <a:pt x="364" y="18"/>
                    <a:pt x="363" y="19"/>
                    <a:pt x="364" y="19"/>
                  </a:cubicBezTo>
                  <a:cubicBezTo>
                    <a:pt x="364" y="20"/>
                    <a:pt x="366" y="20"/>
                    <a:pt x="367" y="21"/>
                  </a:cubicBezTo>
                  <a:cubicBezTo>
                    <a:pt x="367" y="22"/>
                    <a:pt x="369" y="26"/>
                    <a:pt x="371" y="25"/>
                  </a:cubicBezTo>
                  <a:cubicBezTo>
                    <a:pt x="372" y="24"/>
                    <a:pt x="370" y="23"/>
                    <a:pt x="370" y="23"/>
                  </a:cubicBezTo>
                  <a:cubicBezTo>
                    <a:pt x="368" y="19"/>
                    <a:pt x="363" y="16"/>
                    <a:pt x="361" y="12"/>
                  </a:cubicBezTo>
                  <a:cubicBezTo>
                    <a:pt x="361" y="9"/>
                    <a:pt x="361" y="9"/>
                    <a:pt x="361" y="9"/>
                  </a:cubicBezTo>
                  <a:cubicBezTo>
                    <a:pt x="360" y="9"/>
                    <a:pt x="359" y="9"/>
                    <a:pt x="359" y="10"/>
                  </a:cubicBezTo>
                  <a:cubicBezTo>
                    <a:pt x="359" y="11"/>
                    <a:pt x="361" y="12"/>
                    <a:pt x="361" y="12"/>
                  </a:cubicBezTo>
                  <a:cubicBezTo>
                    <a:pt x="361" y="12"/>
                    <a:pt x="358" y="9"/>
                    <a:pt x="357" y="9"/>
                  </a:cubicBezTo>
                  <a:cubicBezTo>
                    <a:pt x="357" y="9"/>
                    <a:pt x="357" y="9"/>
                    <a:pt x="357" y="8"/>
                  </a:cubicBezTo>
                  <a:cubicBezTo>
                    <a:pt x="357" y="8"/>
                    <a:pt x="358" y="8"/>
                    <a:pt x="358" y="8"/>
                  </a:cubicBezTo>
                  <a:cubicBezTo>
                    <a:pt x="357" y="7"/>
                    <a:pt x="355" y="7"/>
                    <a:pt x="354" y="5"/>
                  </a:cubicBezTo>
                  <a:cubicBezTo>
                    <a:pt x="353" y="5"/>
                    <a:pt x="354" y="4"/>
                    <a:pt x="353" y="3"/>
                  </a:cubicBezTo>
                  <a:cubicBezTo>
                    <a:pt x="309" y="16"/>
                    <a:pt x="265" y="29"/>
                    <a:pt x="221" y="41"/>
                  </a:cubicBezTo>
                  <a:cubicBezTo>
                    <a:pt x="182" y="51"/>
                    <a:pt x="144" y="61"/>
                    <a:pt x="104" y="67"/>
                  </a:cubicBezTo>
                  <a:cubicBezTo>
                    <a:pt x="102" y="71"/>
                    <a:pt x="102" y="76"/>
                    <a:pt x="103" y="80"/>
                  </a:cubicBezTo>
                  <a:cubicBezTo>
                    <a:pt x="104" y="82"/>
                    <a:pt x="100" y="81"/>
                    <a:pt x="100" y="81"/>
                  </a:cubicBezTo>
                  <a:cubicBezTo>
                    <a:pt x="99" y="82"/>
                    <a:pt x="97" y="85"/>
                    <a:pt x="97" y="86"/>
                  </a:cubicBezTo>
                  <a:cubicBezTo>
                    <a:pt x="95" y="88"/>
                    <a:pt x="93" y="97"/>
                    <a:pt x="92" y="99"/>
                  </a:cubicBezTo>
                  <a:cubicBezTo>
                    <a:pt x="90" y="100"/>
                    <a:pt x="87" y="96"/>
                    <a:pt x="85" y="96"/>
                  </a:cubicBezTo>
                  <a:cubicBezTo>
                    <a:pt x="84" y="97"/>
                    <a:pt x="80" y="100"/>
                    <a:pt x="79" y="100"/>
                  </a:cubicBezTo>
                  <a:cubicBezTo>
                    <a:pt x="75" y="103"/>
                    <a:pt x="75" y="110"/>
                    <a:pt x="71" y="111"/>
                  </a:cubicBezTo>
                  <a:cubicBezTo>
                    <a:pt x="68" y="112"/>
                    <a:pt x="70" y="105"/>
                    <a:pt x="67" y="106"/>
                  </a:cubicBezTo>
                  <a:cubicBezTo>
                    <a:pt x="66" y="106"/>
                    <a:pt x="62" y="110"/>
                    <a:pt x="61" y="111"/>
                  </a:cubicBezTo>
                  <a:cubicBezTo>
                    <a:pt x="61" y="112"/>
                    <a:pt x="61" y="115"/>
                    <a:pt x="61" y="115"/>
                  </a:cubicBezTo>
                  <a:cubicBezTo>
                    <a:pt x="59" y="116"/>
                    <a:pt x="57" y="114"/>
                    <a:pt x="56" y="115"/>
                  </a:cubicBezTo>
                  <a:cubicBezTo>
                    <a:pt x="56" y="115"/>
                    <a:pt x="57" y="123"/>
                    <a:pt x="54" y="125"/>
                  </a:cubicBezTo>
                  <a:cubicBezTo>
                    <a:pt x="53" y="125"/>
                    <a:pt x="48" y="125"/>
                    <a:pt x="46" y="128"/>
                  </a:cubicBezTo>
                  <a:cubicBezTo>
                    <a:pt x="44" y="129"/>
                    <a:pt x="43" y="133"/>
                    <a:pt x="41" y="134"/>
                  </a:cubicBezTo>
                  <a:cubicBezTo>
                    <a:pt x="40" y="135"/>
                    <a:pt x="39" y="134"/>
                    <a:pt x="39" y="135"/>
                  </a:cubicBezTo>
                  <a:cubicBezTo>
                    <a:pt x="38" y="135"/>
                    <a:pt x="39" y="136"/>
                    <a:pt x="38" y="137"/>
                  </a:cubicBezTo>
                  <a:cubicBezTo>
                    <a:pt x="38" y="138"/>
                    <a:pt x="36" y="138"/>
                    <a:pt x="35" y="138"/>
                  </a:cubicBezTo>
                  <a:cubicBezTo>
                    <a:pt x="33" y="140"/>
                    <a:pt x="33" y="143"/>
                    <a:pt x="30" y="143"/>
                  </a:cubicBezTo>
                  <a:cubicBezTo>
                    <a:pt x="30" y="143"/>
                    <a:pt x="28" y="142"/>
                    <a:pt x="28" y="142"/>
                  </a:cubicBezTo>
                  <a:cubicBezTo>
                    <a:pt x="28" y="142"/>
                    <a:pt x="28" y="143"/>
                    <a:pt x="27" y="143"/>
                  </a:cubicBezTo>
                  <a:cubicBezTo>
                    <a:pt x="26" y="144"/>
                    <a:pt x="24" y="143"/>
                    <a:pt x="22" y="144"/>
                  </a:cubicBezTo>
                  <a:cubicBezTo>
                    <a:pt x="20" y="145"/>
                    <a:pt x="12" y="153"/>
                    <a:pt x="11" y="155"/>
                  </a:cubicBezTo>
                  <a:cubicBezTo>
                    <a:pt x="11" y="155"/>
                    <a:pt x="11" y="156"/>
                    <a:pt x="11" y="156"/>
                  </a:cubicBezTo>
                  <a:cubicBezTo>
                    <a:pt x="11" y="158"/>
                    <a:pt x="11" y="159"/>
                    <a:pt x="11" y="161"/>
                  </a:cubicBezTo>
                  <a:cubicBezTo>
                    <a:pt x="11" y="161"/>
                    <a:pt x="11" y="162"/>
                    <a:pt x="11" y="162"/>
                  </a:cubicBezTo>
                  <a:cubicBezTo>
                    <a:pt x="10" y="167"/>
                    <a:pt x="2" y="163"/>
                    <a:pt x="1" y="167"/>
                  </a:cubicBezTo>
                  <a:cubicBezTo>
                    <a:pt x="0" y="172"/>
                    <a:pt x="2" y="181"/>
                    <a:pt x="2" y="181"/>
                  </a:cubicBezTo>
                  <a:cubicBezTo>
                    <a:pt x="21" y="177"/>
                    <a:pt x="39" y="173"/>
                    <a:pt x="58" y="169"/>
                  </a:cubicBezTo>
                  <a:cubicBezTo>
                    <a:pt x="62" y="166"/>
                    <a:pt x="67" y="162"/>
                    <a:pt x="71" y="161"/>
                  </a:cubicBezTo>
                  <a:cubicBezTo>
                    <a:pt x="73" y="162"/>
                    <a:pt x="73" y="162"/>
                    <a:pt x="73" y="162"/>
                  </a:cubicBezTo>
                  <a:cubicBezTo>
                    <a:pt x="75" y="161"/>
                    <a:pt x="74" y="158"/>
                    <a:pt x="75" y="157"/>
                  </a:cubicBezTo>
                  <a:cubicBezTo>
                    <a:pt x="77" y="156"/>
                    <a:pt x="80" y="155"/>
                    <a:pt x="81" y="155"/>
                  </a:cubicBezTo>
                  <a:cubicBezTo>
                    <a:pt x="82" y="154"/>
                    <a:pt x="83" y="153"/>
                    <a:pt x="84" y="153"/>
                  </a:cubicBezTo>
                  <a:cubicBezTo>
                    <a:pt x="86" y="153"/>
                    <a:pt x="86" y="153"/>
                    <a:pt x="86" y="153"/>
                  </a:cubicBezTo>
                  <a:cubicBezTo>
                    <a:pt x="87" y="152"/>
                    <a:pt x="87" y="149"/>
                    <a:pt x="88" y="150"/>
                  </a:cubicBezTo>
                  <a:cubicBezTo>
                    <a:pt x="90" y="151"/>
                    <a:pt x="95" y="149"/>
                    <a:pt x="98" y="149"/>
                  </a:cubicBezTo>
                  <a:cubicBezTo>
                    <a:pt x="107" y="147"/>
                    <a:pt x="116" y="145"/>
                    <a:pt x="125" y="143"/>
                  </a:cubicBezTo>
                  <a:cubicBezTo>
                    <a:pt x="127" y="143"/>
                    <a:pt x="149" y="139"/>
                    <a:pt x="150" y="139"/>
                  </a:cubicBezTo>
                  <a:cubicBezTo>
                    <a:pt x="151" y="140"/>
                    <a:pt x="150" y="143"/>
                    <a:pt x="151" y="144"/>
                  </a:cubicBezTo>
                  <a:cubicBezTo>
                    <a:pt x="154" y="144"/>
                    <a:pt x="154" y="140"/>
                    <a:pt x="155" y="140"/>
                  </a:cubicBezTo>
                  <a:cubicBezTo>
                    <a:pt x="156" y="140"/>
                    <a:pt x="156" y="141"/>
                    <a:pt x="156" y="141"/>
                  </a:cubicBezTo>
                  <a:cubicBezTo>
                    <a:pt x="158" y="143"/>
                    <a:pt x="163" y="144"/>
                    <a:pt x="164" y="146"/>
                  </a:cubicBezTo>
                  <a:cubicBezTo>
                    <a:pt x="165" y="148"/>
                    <a:pt x="164" y="153"/>
                    <a:pt x="165" y="154"/>
                  </a:cubicBezTo>
                  <a:cubicBezTo>
                    <a:pt x="165" y="154"/>
                    <a:pt x="177" y="151"/>
                    <a:pt x="178" y="151"/>
                  </a:cubicBezTo>
                  <a:cubicBezTo>
                    <a:pt x="185" y="150"/>
                    <a:pt x="213" y="142"/>
                    <a:pt x="217" y="142"/>
                  </a:cubicBezTo>
                  <a:cubicBezTo>
                    <a:pt x="220" y="143"/>
                    <a:pt x="233" y="152"/>
                    <a:pt x="237" y="154"/>
                  </a:cubicBezTo>
                  <a:cubicBezTo>
                    <a:pt x="252" y="163"/>
                    <a:pt x="267" y="171"/>
                    <a:pt x="282" y="180"/>
                  </a:cubicBezTo>
                  <a:cubicBezTo>
                    <a:pt x="283" y="179"/>
                    <a:pt x="285" y="178"/>
                    <a:pt x="287" y="176"/>
                  </a:cubicBezTo>
                  <a:cubicBezTo>
                    <a:pt x="288" y="175"/>
                    <a:pt x="287" y="173"/>
                    <a:pt x="289" y="172"/>
                  </a:cubicBezTo>
                  <a:cubicBezTo>
                    <a:pt x="290" y="172"/>
                    <a:pt x="289" y="174"/>
                    <a:pt x="290" y="175"/>
                  </a:cubicBezTo>
                  <a:cubicBezTo>
                    <a:pt x="291" y="175"/>
                    <a:pt x="294" y="173"/>
                    <a:pt x="296" y="172"/>
                  </a:cubicBezTo>
                  <a:cubicBezTo>
                    <a:pt x="298" y="172"/>
                    <a:pt x="304" y="173"/>
                    <a:pt x="306" y="171"/>
                  </a:cubicBezTo>
                  <a:cubicBezTo>
                    <a:pt x="308" y="170"/>
                    <a:pt x="305" y="157"/>
                    <a:pt x="306" y="157"/>
                  </a:cubicBezTo>
                  <a:cubicBezTo>
                    <a:pt x="309" y="158"/>
                    <a:pt x="309" y="168"/>
                    <a:pt x="310" y="167"/>
                  </a:cubicBezTo>
                  <a:cubicBezTo>
                    <a:pt x="310" y="167"/>
                    <a:pt x="309" y="160"/>
                    <a:pt x="309" y="159"/>
                  </a:cubicBezTo>
                  <a:cubicBezTo>
                    <a:pt x="309" y="154"/>
                    <a:pt x="310" y="151"/>
                    <a:pt x="312" y="146"/>
                  </a:cubicBezTo>
                  <a:cubicBezTo>
                    <a:pt x="314" y="141"/>
                    <a:pt x="317" y="135"/>
                    <a:pt x="322" y="131"/>
                  </a:cubicBezTo>
                  <a:cubicBezTo>
                    <a:pt x="322" y="131"/>
                    <a:pt x="326" y="129"/>
                    <a:pt x="325" y="127"/>
                  </a:cubicBezTo>
                  <a:cubicBezTo>
                    <a:pt x="325" y="126"/>
                    <a:pt x="321" y="126"/>
                    <a:pt x="321" y="126"/>
                  </a:cubicBezTo>
                  <a:cubicBezTo>
                    <a:pt x="321" y="125"/>
                    <a:pt x="325" y="124"/>
                    <a:pt x="324" y="123"/>
                  </a:cubicBezTo>
                  <a:cubicBezTo>
                    <a:pt x="323" y="120"/>
                    <a:pt x="319" y="122"/>
                    <a:pt x="320" y="119"/>
                  </a:cubicBezTo>
                  <a:cubicBezTo>
                    <a:pt x="320" y="118"/>
                    <a:pt x="322" y="117"/>
                    <a:pt x="323" y="117"/>
                  </a:cubicBezTo>
                  <a:cubicBezTo>
                    <a:pt x="322" y="119"/>
                    <a:pt x="322" y="119"/>
                    <a:pt x="322" y="119"/>
                  </a:cubicBezTo>
                  <a:cubicBezTo>
                    <a:pt x="323" y="120"/>
                    <a:pt x="325" y="121"/>
                    <a:pt x="325" y="121"/>
                  </a:cubicBezTo>
                  <a:cubicBezTo>
                    <a:pt x="326" y="123"/>
                    <a:pt x="323" y="125"/>
                    <a:pt x="323" y="126"/>
                  </a:cubicBezTo>
                  <a:cubicBezTo>
                    <a:pt x="323" y="126"/>
                    <a:pt x="327" y="127"/>
                    <a:pt x="327" y="127"/>
                  </a:cubicBezTo>
                  <a:cubicBezTo>
                    <a:pt x="329" y="126"/>
                    <a:pt x="334" y="116"/>
                    <a:pt x="334" y="115"/>
                  </a:cubicBezTo>
                  <a:cubicBezTo>
                    <a:pt x="333" y="114"/>
                    <a:pt x="333" y="114"/>
                    <a:pt x="333" y="114"/>
                  </a:cubicBezTo>
                  <a:cubicBezTo>
                    <a:pt x="333" y="113"/>
                    <a:pt x="334" y="114"/>
                    <a:pt x="334" y="114"/>
                  </a:cubicBezTo>
                  <a:cubicBezTo>
                    <a:pt x="334" y="115"/>
                    <a:pt x="335" y="114"/>
                    <a:pt x="336" y="115"/>
                  </a:cubicBezTo>
                  <a:cubicBezTo>
                    <a:pt x="336" y="115"/>
                    <a:pt x="336" y="115"/>
                    <a:pt x="336" y="116"/>
                  </a:cubicBezTo>
                  <a:cubicBezTo>
                    <a:pt x="336" y="116"/>
                    <a:pt x="335" y="117"/>
                    <a:pt x="335" y="117"/>
                  </a:cubicBezTo>
                  <a:cubicBezTo>
                    <a:pt x="337" y="117"/>
                    <a:pt x="344" y="111"/>
                    <a:pt x="345" y="111"/>
                  </a:cubicBezTo>
                  <a:cubicBezTo>
                    <a:pt x="347" y="110"/>
                    <a:pt x="350" y="111"/>
                    <a:pt x="351" y="110"/>
                  </a:cubicBezTo>
                  <a:cubicBezTo>
                    <a:pt x="352" y="110"/>
                    <a:pt x="353" y="108"/>
                    <a:pt x="352" y="108"/>
                  </a:cubicBezTo>
                  <a:cubicBezTo>
                    <a:pt x="351" y="108"/>
                    <a:pt x="350" y="109"/>
                    <a:pt x="349" y="109"/>
                  </a:cubicBezTo>
                  <a:cubicBezTo>
                    <a:pt x="349" y="108"/>
                    <a:pt x="352" y="105"/>
                    <a:pt x="352" y="105"/>
                  </a:cubicBezTo>
                  <a:cubicBezTo>
                    <a:pt x="354" y="105"/>
                    <a:pt x="354" y="109"/>
                    <a:pt x="354" y="109"/>
                  </a:cubicBezTo>
                  <a:cubicBezTo>
                    <a:pt x="359" y="111"/>
                    <a:pt x="354" y="104"/>
                    <a:pt x="357" y="104"/>
                  </a:cubicBezTo>
                  <a:cubicBezTo>
                    <a:pt x="360" y="103"/>
                    <a:pt x="356" y="106"/>
                    <a:pt x="358" y="107"/>
                  </a:cubicBezTo>
                  <a:cubicBezTo>
                    <a:pt x="362" y="109"/>
                    <a:pt x="363" y="97"/>
                    <a:pt x="364" y="97"/>
                  </a:cubicBezTo>
                  <a:cubicBezTo>
                    <a:pt x="364" y="96"/>
                    <a:pt x="365" y="98"/>
                    <a:pt x="366" y="96"/>
                  </a:cubicBezTo>
                  <a:cubicBezTo>
                    <a:pt x="367" y="94"/>
                    <a:pt x="366" y="94"/>
                    <a:pt x="368" y="93"/>
                  </a:cubicBezTo>
                  <a:cubicBezTo>
                    <a:pt x="368" y="90"/>
                    <a:pt x="368" y="90"/>
                    <a:pt x="368" y="90"/>
                  </a:cubicBezTo>
                  <a:cubicBezTo>
                    <a:pt x="368" y="90"/>
                    <a:pt x="364" y="87"/>
                    <a:pt x="364" y="89"/>
                  </a:cubicBezTo>
                  <a:cubicBezTo>
                    <a:pt x="364" y="90"/>
                    <a:pt x="366" y="90"/>
                    <a:pt x="366" y="91"/>
                  </a:cubicBezTo>
                  <a:cubicBezTo>
                    <a:pt x="363" y="92"/>
                    <a:pt x="363" y="92"/>
                    <a:pt x="363" y="92"/>
                  </a:cubicBezTo>
                  <a:cubicBezTo>
                    <a:pt x="363" y="92"/>
                    <a:pt x="364" y="93"/>
                    <a:pt x="364" y="94"/>
                  </a:cubicBezTo>
                  <a:cubicBezTo>
                    <a:pt x="362" y="93"/>
                    <a:pt x="362" y="93"/>
                    <a:pt x="362" y="93"/>
                  </a:cubicBezTo>
                  <a:cubicBezTo>
                    <a:pt x="361" y="95"/>
                    <a:pt x="361" y="95"/>
                    <a:pt x="361" y="95"/>
                  </a:cubicBezTo>
                  <a:cubicBezTo>
                    <a:pt x="358" y="94"/>
                    <a:pt x="361" y="92"/>
                    <a:pt x="361" y="91"/>
                  </a:cubicBezTo>
                  <a:cubicBezTo>
                    <a:pt x="362" y="91"/>
                    <a:pt x="360" y="89"/>
                    <a:pt x="360" y="89"/>
                  </a:cubicBezTo>
                  <a:cubicBezTo>
                    <a:pt x="360" y="89"/>
                    <a:pt x="359" y="87"/>
                    <a:pt x="359" y="87"/>
                  </a:cubicBezTo>
                  <a:cubicBezTo>
                    <a:pt x="357" y="88"/>
                    <a:pt x="359" y="91"/>
                    <a:pt x="358" y="92"/>
                  </a:cubicBezTo>
                  <a:cubicBezTo>
                    <a:pt x="358" y="95"/>
                    <a:pt x="357" y="92"/>
                    <a:pt x="356" y="92"/>
                  </a:cubicBezTo>
                  <a:cubicBezTo>
                    <a:pt x="351" y="92"/>
                    <a:pt x="360" y="96"/>
                    <a:pt x="355" y="96"/>
                  </a:cubicBezTo>
                  <a:cubicBezTo>
                    <a:pt x="355" y="96"/>
                    <a:pt x="354" y="96"/>
                    <a:pt x="354" y="96"/>
                  </a:cubicBezTo>
                  <a:cubicBezTo>
                    <a:pt x="353" y="94"/>
                    <a:pt x="353" y="94"/>
                    <a:pt x="353" y="94"/>
                  </a:cubicBezTo>
                  <a:cubicBezTo>
                    <a:pt x="350" y="93"/>
                    <a:pt x="350" y="100"/>
                    <a:pt x="348" y="100"/>
                  </a:cubicBezTo>
                  <a:cubicBezTo>
                    <a:pt x="348" y="100"/>
                    <a:pt x="345" y="99"/>
                    <a:pt x="345" y="99"/>
                  </a:cubicBezTo>
                  <a:cubicBezTo>
                    <a:pt x="344" y="99"/>
                    <a:pt x="342" y="100"/>
                    <a:pt x="340" y="100"/>
                  </a:cubicBezTo>
                  <a:cubicBezTo>
                    <a:pt x="338" y="99"/>
                    <a:pt x="332" y="96"/>
                    <a:pt x="331" y="94"/>
                  </a:cubicBezTo>
                  <a:cubicBezTo>
                    <a:pt x="331" y="93"/>
                    <a:pt x="334" y="95"/>
                    <a:pt x="335" y="95"/>
                  </a:cubicBezTo>
                  <a:cubicBezTo>
                    <a:pt x="337" y="95"/>
                    <a:pt x="343" y="98"/>
                    <a:pt x="345" y="96"/>
                  </a:cubicBezTo>
                  <a:cubicBezTo>
                    <a:pt x="348" y="95"/>
                    <a:pt x="353" y="88"/>
                    <a:pt x="353" y="85"/>
                  </a:cubicBezTo>
                  <a:cubicBezTo>
                    <a:pt x="353" y="82"/>
                    <a:pt x="348" y="87"/>
                    <a:pt x="348" y="84"/>
                  </a:cubicBezTo>
                  <a:cubicBezTo>
                    <a:pt x="349" y="81"/>
                    <a:pt x="354" y="82"/>
                    <a:pt x="353" y="80"/>
                  </a:cubicBezTo>
                  <a:cubicBezTo>
                    <a:pt x="353" y="80"/>
                    <a:pt x="350" y="81"/>
                    <a:pt x="351" y="80"/>
                  </a:cubicBezTo>
                  <a:cubicBezTo>
                    <a:pt x="351" y="79"/>
                    <a:pt x="357" y="82"/>
                    <a:pt x="355" y="77"/>
                  </a:cubicBezTo>
                  <a:cubicBezTo>
                    <a:pt x="354" y="77"/>
                    <a:pt x="338" y="75"/>
                    <a:pt x="335" y="74"/>
                  </a:cubicBezTo>
                  <a:cubicBezTo>
                    <a:pt x="333" y="74"/>
                    <a:pt x="331" y="76"/>
                    <a:pt x="329" y="75"/>
                  </a:cubicBezTo>
                  <a:cubicBezTo>
                    <a:pt x="328" y="75"/>
                    <a:pt x="329" y="74"/>
                    <a:pt x="328" y="73"/>
                  </a:cubicBezTo>
                  <a:cubicBezTo>
                    <a:pt x="328" y="73"/>
                    <a:pt x="325" y="72"/>
                    <a:pt x="325" y="71"/>
                  </a:cubicBezTo>
                  <a:cubicBezTo>
                    <a:pt x="326" y="71"/>
                    <a:pt x="326" y="71"/>
                    <a:pt x="327" y="71"/>
                  </a:cubicBezTo>
                  <a:cubicBezTo>
                    <a:pt x="329" y="72"/>
                    <a:pt x="338" y="73"/>
                    <a:pt x="340" y="73"/>
                  </a:cubicBezTo>
                  <a:cubicBezTo>
                    <a:pt x="341" y="73"/>
                    <a:pt x="341" y="72"/>
                    <a:pt x="342" y="71"/>
                  </a:cubicBezTo>
                  <a:cubicBezTo>
                    <a:pt x="344" y="71"/>
                    <a:pt x="346" y="74"/>
                    <a:pt x="348" y="72"/>
                  </a:cubicBezTo>
                  <a:cubicBezTo>
                    <a:pt x="348" y="72"/>
                    <a:pt x="347" y="71"/>
                    <a:pt x="346" y="70"/>
                  </a:cubicBezTo>
                  <a:cubicBezTo>
                    <a:pt x="345" y="68"/>
                    <a:pt x="341" y="65"/>
                    <a:pt x="345" y="64"/>
                  </a:cubicBezTo>
                  <a:cubicBezTo>
                    <a:pt x="346" y="63"/>
                    <a:pt x="349" y="63"/>
                    <a:pt x="350" y="64"/>
                  </a:cubicBezTo>
                  <a:cubicBezTo>
                    <a:pt x="352" y="66"/>
                    <a:pt x="346" y="65"/>
                    <a:pt x="347" y="67"/>
                  </a:cubicBezTo>
                  <a:cubicBezTo>
                    <a:pt x="347" y="68"/>
                    <a:pt x="347" y="69"/>
                    <a:pt x="348" y="69"/>
                  </a:cubicBezTo>
                  <a:cubicBezTo>
                    <a:pt x="349" y="70"/>
                    <a:pt x="350" y="68"/>
                    <a:pt x="351" y="69"/>
                  </a:cubicBezTo>
                  <a:cubicBezTo>
                    <a:pt x="351" y="69"/>
                    <a:pt x="350" y="71"/>
                    <a:pt x="351" y="71"/>
                  </a:cubicBezTo>
                  <a:cubicBezTo>
                    <a:pt x="355" y="73"/>
                    <a:pt x="352" y="70"/>
                    <a:pt x="352" y="70"/>
                  </a:cubicBezTo>
                  <a:cubicBezTo>
                    <a:pt x="352" y="68"/>
                    <a:pt x="355" y="72"/>
                    <a:pt x="354" y="68"/>
                  </a:cubicBezTo>
                  <a:cubicBezTo>
                    <a:pt x="353" y="67"/>
                    <a:pt x="353" y="66"/>
                    <a:pt x="354" y="66"/>
                  </a:cubicBezTo>
                  <a:cubicBezTo>
                    <a:pt x="358" y="68"/>
                    <a:pt x="354" y="73"/>
                    <a:pt x="358" y="72"/>
                  </a:cubicBezTo>
                  <a:cubicBezTo>
                    <a:pt x="359" y="72"/>
                    <a:pt x="356" y="68"/>
                    <a:pt x="357" y="68"/>
                  </a:cubicBezTo>
                  <a:cubicBezTo>
                    <a:pt x="359" y="67"/>
                    <a:pt x="360" y="70"/>
                    <a:pt x="362" y="70"/>
                  </a:cubicBezTo>
                  <a:cubicBezTo>
                    <a:pt x="362" y="70"/>
                    <a:pt x="366" y="68"/>
                    <a:pt x="368" y="69"/>
                  </a:cubicBezTo>
                  <a:cubicBezTo>
                    <a:pt x="368" y="70"/>
                    <a:pt x="368" y="68"/>
                    <a:pt x="368" y="67"/>
                  </a:cubicBezTo>
                  <a:cubicBezTo>
                    <a:pt x="368" y="67"/>
                    <a:pt x="371" y="65"/>
                    <a:pt x="371" y="65"/>
                  </a:cubicBezTo>
                  <a:cubicBezTo>
                    <a:pt x="371" y="65"/>
                    <a:pt x="369" y="63"/>
                    <a:pt x="371" y="63"/>
                  </a:cubicBezTo>
                  <a:cubicBezTo>
                    <a:pt x="371" y="62"/>
                    <a:pt x="371" y="63"/>
                    <a:pt x="372" y="63"/>
                  </a:cubicBezTo>
                  <a:cubicBezTo>
                    <a:pt x="372" y="63"/>
                    <a:pt x="372" y="60"/>
                    <a:pt x="372" y="59"/>
                  </a:cubicBezTo>
                  <a:cubicBezTo>
                    <a:pt x="373" y="58"/>
                    <a:pt x="373" y="58"/>
                    <a:pt x="373" y="58"/>
                  </a:cubicBezTo>
                  <a:cubicBezTo>
                    <a:pt x="373" y="57"/>
                    <a:pt x="372" y="58"/>
                    <a:pt x="372" y="57"/>
                  </a:cubicBezTo>
                  <a:cubicBezTo>
                    <a:pt x="372" y="57"/>
                    <a:pt x="374" y="55"/>
                    <a:pt x="375" y="54"/>
                  </a:cubicBezTo>
                  <a:cubicBezTo>
                    <a:pt x="375" y="54"/>
                    <a:pt x="374" y="50"/>
                    <a:pt x="375" y="50"/>
                  </a:cubicBezTo>
                  <a:cubicBezTo>
                    <a:pt x="376" y="50"/>
                    <a:pt x="375" y="52"/>
                    <a:pt x="376" y="52"/>
                  </a:cubicBezTo>
                  <a:cubicBezTo>
                    <a:pt x="377" y="52"/>
                    <a:pt x="380" y="52"/>
                    <a:pt x="380" y="52"/>
                  </a:cubicBezTo>
                  <a:cubicBezTo>
                    <a:pt x="381" y="51"/>
                    <a:pt x="380" y="51"/>
                    <a:pt x="380" y="50"/>
                  </a:cubicBezTo>
                  <a:cubicBezTo>
                    <a:pt x="380" y="49"/>
                    <a:pt x="382" y="49"/>
                    <a:pt x="381" y="48"/>
                  </a:cubicBezTo>
                  <a:moveTo>
                    <a:pt x="389" y="70"/>
                  </a:moveTo>
                  <a:cubicBezTo>
                    <a:pt x="391" y="69"/>
                    <a:pt x="396" y="68"/>
                    <a:pt x="397" y="66"/>
                  </a:cubicBezTo>
                  <a:cubicBezTo>
                    <a:pt x="398" y="64"/>
                    <a:pt x="395" y="51"/>
                    <a:pt x="395" y="49"/>
                  </a:cubicBezTo>
                  <a:cubicBezTo>
                    <a:pt x="395" y="47"/>
                    <a:pt x="392" y="38"/>
                    <a:pt x="389" y="38"/>
                  </a:cubicBezTo>
                  <a:cubicBezTo>
                    <a:pt x="389" y="38"/>
                    <a:pt x="389" y="39"/>
                    <a:pt x="389" y="39"/>
                  </a:cubicBezTo>
                  <a:cubicBezTo>
                    <a:pt x="390" y="43"/>
                    <a:pt x="394" y="45"/>
                    <a:pt x="394" y="49"/>
                  </a:cubicBezTo>
                  <a:cubicBezTo>
                    <a:pt x="395" y="51"/>
                    <a:pt x="397" y="62"/>
                    <a:pt x="396" y="64"/>
                  </a:cubicBezTo>
                  <a:cubicBezTo>
                    <a:pt x="396" y="66"/>
                    <a:pt x="391" y="69"/>
                    <a:pt x="389" y="70"/>
                  </a:cubicBezTo>
                  <a:moveTo>
                    <a:pt x="372" y="93"/>
                  </a:moveTo>
                  <a:cubicBezTo>
                    <a:pt x="370" y="92"/>
                    <a:pt x="367" y="102"/>
                    <a:pt x="366" y="104"/>
                  </a:cubicBezTo>
                  <a:cubicBezTo>
                    <a:pt x="366" y="105"/>
                    <a:pt x="365" y="105"/>
                    <a:pt x="365" y="106"/>
                  </a:cubicBezTo>
                  <a:cubicBezTo>
                    <a:pt x="367" y="106"/>
                    <a:pt x="367" y="103"/>
                    <a:pt x="367" y="101"/>
                  </a:cubicBezTo>
                  <a:cubicBezTo>
                    <a:pt x="369" y="99"/>
                    <a:pt x="370" y="96"/>
                    <a:pt x="372" y="93"/>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51"/>
            <p:cNvSpPr>
              <a:spLocks/>
            </p:cNvSpPr>
            <p:nvPr/>
          </p:nvSpPr>
          <p:spPr bwMode="auto">
            <a:xfrm>
              <a:off x="1731935" y="2955924"/>
              <a:ext cx="846138" cy="1282699"/>
            </a:xfrm>
            <a:custGeom>
              <a:avLst/>
              <a:gdLst>
                <a:gd name="T0" fmla="*/ 192 w 287"/>
                <a:gd name="T1" fmla="*/ 427 h 434"/>
                <a:gd name="T2" fmla="*/ 196 w 287"/>
                <a:gd name="T3" fmla="*/ 422 h 434"/>
                <a:gd name="T4" fmla="*/ 195 w 287"/>
                <a:gd name="T5" fmla="*/ 406 h 434"/>
                <a:gd name="T6" fmla="*/ 197 w 287"/>
                <a:gd name="T7" fmla="*/ 400 h 434"/>
                <a:gd name="T8" fmla="*/ 197 w 287"/>
                <a:gd name="T9" fmla="*/ 388 h 434"/>
                <a:gd name="T10" fmla="*/ 198 w 287"/>
                <a:gd name="T11" fmla="*/ 385 h 434"/>
                <a:gd name="T12" fmla="*/ 197 w 287"/>
                <a:gd name="T13" fmla="*/ 384 h 434"/>
                <a:gd name="T14" fmla="*/ 200 w 287"/>
                <a:gd name="T15" fmla="*/ 372 h 434"/>
                <a:gd name="T16" fmla="*/ 211 w 287"/>
                <a:gd name="T17" fmla="*/ 373 h 434"/>
                <a:gd name="T18" fmla="*/ 214 w 287"/>
                <a:gd name="T19" fmla="*/ 373 h 434"/>
                <a:gd name="T20" fmla="*/ 216 w 287"/>
                <a:gd name="T21" fmla="*/ 373 h 434"/>
                <a:gd name="T22" fmla="*/ 224 w 287"/>
                <a:gd name="T23" fmla="*/ 381 h 434"/>
                <a:gd name="T24" fmla="*/ 227 w 287"/>
                <a:gd name="T25" fmla="*/ 376 h 434"/>
                <a:gd name="T26" fmla="*/ 230 w 287"/>
                <a:gd name="T27" fmla="*/ 373 h 434"/>
                <a:gd name="T28" fmla="*/ 235 w 287"/>
                <a:gd name="T29" fmla="*/ 345 h 434"/>
                <a:gd name="T30" fmla="*/ 237 w 287"/>
                <a:gd name="T31" fmla="*/ 333 h 434"/>
                <a:gd name="T32" fmla="*/ 238 w 287"/>
                <a:gd name="T33" fmla="*/ 329 h 434"/>
                <a:gd name="T34" fmla="*/ 287 w 287"/>
                <a:gd name="T35" fmla="*/ 52 h 434"/>
                <a:gd name="T36" fmla="*/ 164 w 287"/>
                <a:gd name="T37" fmla="*/ 28 h 434"/>
                <a:gd name="T38" fmla="*/ 42 w 287"/>
                <a:gd name="T39" fmla="*/ 0 h 434"/>
                <a:gd name="T40" fmla="*/ 12 w 287"/>
                <a:gd name="T41" fmla="*/ 116 h 434"/>
                <a:gd name="T42" fmla="*/ 4 w 287"/>
                <a:gd name="T43" fmla="*/ 149 h 434"/>
                <a:gd name="T44" fmla="*/ 0 w 287"/>
                <a:gd name="T45" fmla="*/ 163 h 434"/>
                <a:gd name="T46" fmla="*/ 15 w 287"/>
                <a:gd name="T47" fmla="*/ 185 h 434"/>
                <a:gd name="T48" fmla="*/ 50 w 287"/>
                <a:gd name="T49" fmla="*/ 239 h 434"/>
                <a:gd name="T50" fmla="*/ 192 w 287"/>
                <a:gd name="T51" fmla="*/ 434 h 434"/>
                <a:gd name="T52" fmla="*/ 193 w 287"/>
                <a:gd name="T53" fmla="*/ 429 h 434"/>
                <a:gd name="T54" fmla="*/ 192 w 287"/>
                <a:gd name="T55" fmla="*/ 42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 h="434">
                  <a:moveTo>
                    <a:pt x="192" y="427"/>
                  </a:moveTo>
                  <a:cubicBezTo>
                    <a:pt x="192" y="427"/>
                    <a:pt x="196" y="425"/>
                    <a:pt x="196" y="422"/>
                  </a:cubicBezTo>
                  <a:cubicBezTo>
                    <a:pt x="198" y="416"/>
                    <a:pt x="194" y="411"/>
                    <a:pt x="195" y="406"/>
                  </a:cubicBezTo>
                  <a:cubicBezTo>
                    <a:pt x="195" y="404"/>
                    <a:pt x="196" y="402"/>
                    <a:pt x="197" y="400"/>
                  </a:cubicBezTo>
                  <a:cubicBezTo>
                    <a:pt x="197" y="396"/>
                    <a:pt x="196" y="392"/>
                    <a:pt x="197" y="388"/>
                  </a:cubicBezTo>
                  <a:cubicBezTo>
                    <a:pt x="197" y="387"/>
                    <a:pt x="199" y="386"/>
                    <a:pt x="198" y="385"/>
                  </a:cubicBezTo>
                  <a:cubicBezTo>
                    <a:pt x="198" y="384"/>
                    <a:pt x="197" y="384"/>
                    <a:pt x="197" y="384"/>
                  </a:cubicBezTo>
                  <a:cubicBezTo>
                    <a:pt x="196" y="380"/>
                    <a:pt x="197" y="373"/>
                    <a:pt x="200" y="372"/>
                  </a:cubicBezTo>
                  <a:cubicBezTo>
                    <a:pt x="207" y="369"/>
                    <a:pt x="206" y="371"/>
                    <a:pt x="211" y="373"/>
                  </a:cubicBezTo>
                  <a:cubicBezTo>
                    <a:pt x="211" y="373"/>
                    <a:pt x="214" y="373"/>
                    <a:pt x="214" y="373"/>
                  </a:cubicBezTo>
                  <a:cubicBezTo>
                    <a:pt x="215" y="373"/>
                    <a:pt x="215" y="373"/>
                    <a:pt x="216" y="373"/>
                  </a:cubicBezTo>
                  <a:cubicBezTo>
                    <a:pt x="217" y="373"/>
                    <a:pt x="218" y="385"/>
                    <a:pt x="224" y="381"/>
                  </a:cubicBezTo>
                  <a:cubicBezTo>
                    <a:pt x="226" y="380"/>
                    <a:pt x="226" y="377"/>
                    <a:pt x="227" y="376"/>
                  </a:cubicBezTo>
                  <a:cubicBezTo>
                    <a:pt x="228" y="375"/>
                    <a:pt x="230" y="374"/>
                    <a:pt x="230" y="373"/>
                  </a:cubicBezTo>
                  <a:cubicBezTo>
                    <a:pt x="233" y="369"/>
                    <a:pt x="234" y="351"/>
                    <a:pt x="235" y="345"/>
                  </a:cubicBezTo>
                  <a:cubicBezTo>
                    <a:pt x="236" y="341"/>
                    <a:pt x="237" y="337"/>
                    <a:pt x="237" y="333"/>
                  </a:cubicBezTo>
                  <a:cubicBezTo>
                    <a:pt x="238" y="332"/>
                    <a:pt x="238" y="329"/>
                    <a:pt x="238" y="329"/>
                  </a:cubicBezTo>
                  <a:cubicBezTo>
                    <a:pt x="254" y="236"/>
                    <a:pt x="271" y="144"/>
                    <a:pt x="287" y="52"/>
                  </a:cubicBezTo>
                  <a:cubicBezTo>
                    <a:pt x="246" y="45"/>
                    <a:pt x="205" y="37"/>
                    <a:pt x="164" y="28"/>
                  </a:cubicBezTo>
                  <a:cubicBezTo>
                    <a:pt x="123" y="19"/>
                    <a:pt x="82" y="10"/>
                    <a:pt x="42" y="0"/>
                  </a:cubicBezTo>
                  <a:cubicBezTo>
                    <a:pt x="32" y="38"/>
                    <a:pt x="22" y="77"/>
                    <a:pt x="12" y="116"/>
                  </a:cubicBezTo>
                  <a:cubicBezTo>
                    <a:pt x="10" y="127"/>
                    <a:pt x="7" y="138"/>
                    <a:pt x="4" y="149"/>
                  </a:cubicBezTo>
                  <a:cubicBezTo>
                    <a:pt x="3" y="153"/>
                    <a:pt x="0" y="159"/>
                    <a:pt x="0" y="163"/>
                  </a:cubicBezTo>
                  <a:cubicBezTo>
                    <a:pt x="1" y="166"/>
                    <a:pt x="12" y="181"/>
                    <a:pt x="15" y="185"/>
                  </a:cubicBezTo>
                  <a:cubicBezTo>
                    <a:pt x="26" y="203"/>
                    <a:pt x="38" y="221"/>
                    <a:pt x="50" y="239"/>
                  </a:cubicBezTo>
                  <a:cubicBezTo>
                    <a:pt x="95" y="306"/>
                    <a:pt x="142" y="371"/>
                    <a:pt x="192" y="434"/>
                  </a:cubicBezTo>
                  <a:cubicBezTo>
                    <a:pt x="192" y="430"/>
                    <a:pt x="193" y="431"/>
                    <a:pt x="193" y="429"/>
                  </a:cubicBezTo>
                  <a:cubicBezTo>
                    <a:pt x="194" y="428"/>
                    <a:pt x="192" y="428"/>
                    <a:pt x="192" y="427"/>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3"/>
            <p:cNvSpPr>
              <a:spLocks/>
            </p:cNvSpPr>
            <p:nvPr/>
          </p:nvSpPr>
          <p:spPr bwMode="auto">
            <a:xfrm>
              <a:off x="7383434" y="2173289"/>
              <a:ext cx="227014" cy="422275"/>
            </a:xfrm>
            <a:custGeom>
              <a:avLst/>
              <a:gdLst>
                <a:gd name="T0" fmla="*/ 5 w 77"/>
                <a:gd name="T1" fmla="*/ 36 h 143"/>
                <a:gd name="T2" fmla="*/ 6 w 77"/>
                <a:gd name="T3" fmla="*/ 46 h 143"/>
                <a:gd name="T4" fmla="*/ 13 w 77"/>
                <a:gd name="T5" fmla="*/ 53 h 143"/>
                <a:gd name="T6" fmla="*/ 12 w 77"/>
                <a:gd name="T7" fmla="*/ 58 h 143"/>
                <a:gd name="T8" fmla="*/ 15 w 77"/>
                <a:gd name="T9" fmla="*/ 64 h 143"/>
                <a:gd name="T10" fmla="*/ 14 w 77"/>
                <a:gd name="T11" fmla="*/ 68 h 143"/>
                <a:gd name="T12" fmla="*/ 14 w 77"/>
                <a:gd name="T13" fmla="*/ 76 h 143"/>
                <a:gd name="T14" fmla="*/ 16 w 77"/>
                <a:gd name="T15" fmla="*/ 78 h 143"/>
                <a:gd name="T16" fmla="*/ 20 w 77"/>
                <a:gd name="T17" fmla="*/ 85 h 143"/>
                <a:gd name="T18" fmla="*/ 22 w 77"/>
                <a:gd name="T19" fmla="*/ 98 h 143"/>
                <a:gd name="T20" fmla="*/ 23 w 77"/>
                <a:gd name="T21" fmla="*/ 99 h 143"/>
                <a:gd name="T22" fmla="*/ 23 w 77"/>
                <a:gd name="T23" fmla="*/ 100 h 143"/>
                <a:gd name="T24" fmla="*/ 28 w 77"/>
                <a:gd name="T25" fmla="*/ 98 h 143"/>
                <a:gd name="T26" fmla="*/ 40 w 77"/>
                <a:gd name="T27" fmla="*/ 129 h 143"/>
                <a:gd name="T28" fmla="*/ 43 w 77"/>
                <a:gd name="T29" fmla="*/ 140 h 143"/>
                <a:gd name="T30" fmla="*/ 45 w 77"/>
                <a:gd name="T31" fmla="*/ 143 h 143"/>
                <a:gd name="T32" fmla="*/ 77 w 77"/>
                <a:gd name="T33" fmla="*/ 133 h 143"/>
                <a:gd name="T34" fmla="*/ 75 w 77"/>
                <a:gd name="T35" fmla="*/ 132 h 143"/>
                <a:gd name="T36" fmla="*/ 69 w 77"/>
                <a:gd name="T37" fmla="*/ 122 h 143"/>
                <a:gd name="T38" fmla="*/ 71 w 77"/>
                <a:gd name="T39" fmla="*/ 119 h 143"/>
                <a:gd name="T40" fmla="*/ 64 w 77"/>
                <a:gd name="T41" fmla="*/ 89 h 143"/>
                <a:gd name="T42" fmla="*/ 65 w 77"/>
                <a:gd name="T43" fmla="*/ 86 h 143"/>
                <a:gd name="T44" fmla="*/ 64 w 77"/>
                <a:gd name="T45" fmla="*/ 79 h 143"/>
                <a:gd name="T46" fmla="*/ 66 w 77"/>
                <a:gd name="T47" fmla="*/ 74 h 143"/>
                <a:gd name="T48" fmla="*/ 65 w 77"/>
                <a:gd name="T49" fmla="*/ 68 h 143"/>
                <a:gd name="T50" fmla="*/ 67 w 77"/>
                <a:gd name="T51" fmla="*/ 63 h 143"/>
                <a:gd name="T52" fmla="*/ 66 w 77"/>
                <a:gd name="T53" fmla="*/ 61 h 143"/>
                <a:gd name="T54" fmla="*/ 66 w 77"/>
                <a:gd name="T55" fmla="*/ 55 h 143"/>
                <a:gd name="T56" fmla="*/ 63 w 77"/>
                <a:gd name="T57" fmla="*/ 44 h 143"/>
                <a:gd name="T58" fmla="*/ 69 w 77"/>
                <a:gd name="T59" fmla="*/ 39 h 143"/>
                <a:gd name="T60" fmla="*/ 70 w 77"/>
                <a:gd name="T61" fmla="*/ 36 h 143"/>
                <a:gd name="T62" fmla="*/ 76 w 77"/>
                <a:gd name="T63" fmla="*/ 27 h 143"/>
                <a:gd name="T64" fmla="*/ 74 w 77"/>
                <a:gd name="T65" fmla="*/ 24 h 143"/>
                <a:gd name="T66" fmla="*/ 76 w 77"/>
                <a:gd name="T67" fmla="*/ 23 h 143"/>
                <a:gd name="T68" fmla="*/ 70 w 77"/>
                <a:gd name="T69" fmla="*/ 15 h 143"/>
                <a:gd name="T70" fmla="*/ 72 w 77"/>
                <a:gd name="T71" fmla="*/ 5 h 143"/>
                <a:gd name="T72" fmla="*/ 69 w 77"/>
                <a:gd name="T73" fmla="*/ 0 h 143"/>
                <a:gd name="T74" fmla="*/ 62 w 77"/>
                <a:gd name="T75" fmla="*/ 2 h 143"/>
                <a:gd name="T76" fmla="*/ 37 w 77"/>
                <a:gd name="T77" fmla="*/ 11 h 143"/>
                <a:gd name="T78" fmla="*/ 0 w 77"/>
                <a:gd name="T79" fmla="*/ 24 h 143"/>
                <a:gd name="T80" fmla="*/ 2 w 77"/>
                <a:gd name="T81" fmla="*/ 33 h 143"/>
                <a:gd name="T82" fmla="*/ 5 w 77"/>
                <a:gd name="T83"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43">
                  <a:moveTo>
                    <a:pt x="5" y="36"/>
                  </a:moveTo>
                  <a:cubicBezTo>
                    <a:pt x="6" y="39"/>
                    <a:pt x="5" y="43"/>
                    <a:pt x="6" y="46"/>
                  </a:cubicBezTo>
                  <a:cubicBezTo>
                    <a:pt x="7" y="49"/>
                    <a:pt x="12" y="50"/>
                    <a:pt x="13" y="53"/>
                  </a:cubicBezTo>
                  <a:cubicBezTo>
                    <a:pt x="13" y="55"/>
                    <a:pt x="12" y="57"/>
                    <a:pt x="12" y="58"/>
                  </a:cubicBezTo>
                  <a:cubicBezTo>
                    <a:pt x="13" y="60"/>
                    <a:pt x="15" y="62"/>
                    <a:pt x="15" y="64"/>
                  </a:cubicBezTo>
                  <a:cubicBezTo>
                    <a:pt x="15" y="65"/>
                    <a:pt x="14" y="67"/>
                    <a:pt x="14" y="68"/>
                  </a:cubicBezTo>
                  <a:cubicBezTo>
                    <a:pt x="13" y="70"/>
                    <a:pt x="14" y="75"/>
                    <a:pt x="14" y="76"/>
                  </a:cubicBezTo>
                  <a:cubicBezTo>
                    <a:pt x="14" y="76"/>
                    <a:pt x="16" y="78"/>
                    <a:pt x="16" y="78"/>
                  </a:cubicBezTo>
                  <a:cubicBezTo>
                    <a:pt x="17" y="78"/>
                    <a:pt x="20" y="85"/>
                    <a:pt x="20" y="85"/>
                  </a:cubicBezTo>
                  <a:cubicBezTo>
                    <a:pt x="22" y="89"/>
                    <a:pt x="22" y="93"/>
                    <a:pt x="22" y="98"/>
                  </a:cubicBezTo>
                  <a:cubicBezTo>
                    <a:pt x="22" y="98"/>
                    <a:pt x="23" y="99"/>
                    <a:pt x="23" y="99"/>
                  </a:cubicBezTo>
                  <a:cubicBezTo>
                    <a:pt x="23" y="100"/>
                    <a:pt x="23" y="100"/>
                    <a:pt x="23" y="100"/>
                  </a:cubicBezTo>
                  <a:cubicBezTo>
                    <a:pt x="27" y="104"/>
                    <a:pt x="24" y="95"/>
                    <a:pt x="28" y="98"/>
                  </a:cubicBezTo>
                  <a:cubicBezTo>
                    <a:pt x="35" y="103"/>
                    <a:pt x="38" y="121"/>
                    <a:pt x="40" y="129"/>
                  </a:cubicBezTo>
                  <a:cubicBezTo>
                    <a:pt x="41" y="132"/>
                    <a:pt x="42" y="137"/>
                    <a:pt x="43" y="140"/>
                  </a:cubicBezTo>
                  <a:cubicBezTo>
                    <a:pt x="43" y="141"/>
                    <a:pt x="45" y="143"/>
                    <a:pt x="45" y="143"/>
                  </a:cubicBezTo>
                  <a:cubicBezTo>
                    <a:pt x="56" y="140"/>
                    <a:pt x="67" y="137"/>
                    <a:pt x="77" y="133"/>
                  </a:cubicBezTo>
                  <a:cubicBezTo>
                    <a:pt x="77" y="133"/>
                    <a:pt x="76" y="132"/>
                    <a:pt x="75" y="132"/>
                  </a:cubicBezTo>
                  <a:cubicBezTo>
                    <a:pt x="72" y="131"/>
                    <a:pt x="68" y="126"/>
                    <a:pt x="69" y="122"/>
                  </a:cubicBezTo>
                  <a:cubicBezTo>
                    <a:pt x="69" y="122"/>
                    <a:pt x="71" y="119"/>
                    <a:pt x="71" y="119"/>
                  </a:cubicBezTo>
                  <a:cubicBezTo>
                    <a:pt x="72" y="116"/>
                    <a:pt x="65" y="94"/>
                    <a:pt x="64" y="89"/>
                  </a:cubicBezTo>
                  <a:cubicBezTo>
                    <a:pt x="63" y="87"/>
                    <a:pt x="65" y="87"/>
                    <a:pt x="65" y="86"/>
                  </a:cubicBezTo>
                  <a:cubicBezTo>
                    <a:pt x="66" y="84"/>
                    <a:pt x="64" y="81"/>
                    <a:pt x="64" y="79"/>
                  </a:cubicBezTo>
                  <a:cubicBezTo>
                    <a:pt x="64" y="77"/>
                    <a:pt x="66" y="76"/>
                    <a:pt x="66" y="74"/>
                  </a:cubicBezTo>
                  <a:cubicBezTo>
                    <a:pt x="66" y="72"/>
                    <a:pt x="65" y="70"/>
                    <a:pt x="65" y="68"/>
                  </a:cubicBezTo>
                  <a:cubicBezTo>
                    <a:pt x="66" y="67"/>
                    <a:pt x="67" y="65"/>
                    <a:pt x="67" y="63"/>
                  </a:cubicBezTo>
                  <a:cubicBezTo>
                    <a:pt x="67" y="62"/>
                    <a:pt x="66" y="62"/>
                    <a:pt x="66" y="61"/>
                  </a:cubicBezTo>
                  <a:cubicBezTo>
                    <a:pt x="65" y="59"/>
                    <a:pt x="67" y="57"/>
                    <a:pt x="66" y="55"/>
                  </a:cubicBezTo>
                  <a:cubicBezTo>
                    <a:pt x="66" y="52"/>
                    <a:pt x="63" y="48"/>
                    <a:pt x="63" y="44"/>
                  </a:cubicBezTo>
                  <a:cubicBezTo>
                    <a:pt x="64" y="40"/>
                    <a:pt x="67" y="41"/>
                    <a:pt x="69" y="39"/>
                  </a:cubicBezTo>
                  <a:cubicBezTo>
                    <a:pt x="70" y="39"/>
                    <a:pt x="70" y="37"/>
                    <a:pt x="70" y="36"/>
                  </a:cubicBezTo>
                  <a:cubicBezTo>
                    <a:pt x="72" y="33"/>
                    <a:pt x="76" y="31"/>
                    <a:pt x="76" y="27"/>
                  </a:cubicBezTo>
                  <a:cubicBezTo>
                    <a:pt x="76" y="27"/>
                    <a:pt x="74" y="24"/>
                    <a:pt x="74" y="24"/>
                  </a:cubicBezTo>
                  <a:cubicBezTo>
                    <a:pt x="74" y="23"/>
                    <a:pt x="76" y="23"/>
                    <a:pt x="76" y="23"/>
                  </a:cubicBezTo>
                  <a:cubicBezTo>
                    <a:pt x="75" y="20"/>
                    <a:pt x="70" y="18"/>
                    <a:pt x="70" y="15"/>
                  </a:cubicBezTo>
                  <a:cubicBezTo>
                    <a:pt x="69" y="12"/>
                    <a:pt x="72" y="8"/>
                    <a:pt x="72" y="5"/>
                  </a:cubicBezTo>
                  <a:cubicBezTo>
                    <a:pt x="71" y="4"/>
                    <a:pt x="68" y="1"/>
                    <a:pt x="69" y="0"/>
                  </a:cubicBezTo>
                  <a:cubicBezTo>
                    <a:pt x="67" y="0"/>
                    <a:pt x="63" y="1"/>
                    <a:pt x="62" y="2"/>
                  </a:cubicBezTo>
                  <a:cubicBezTo>
                    <a:pt x="54" y="5"/>
                    <a:pt x="45" y="8"/>
                    <a:pt x="37" y="11"/>
                  </a:cubicBezTo>
                  <a:cubicBezTo>
                    <a:pt x="25" y="15"/>
                    <a:pt x="12" y="20"/>
                    <a:pt x="0" y="24"/>
                  </a:cubicBezTo>
                  <a:cubicBezTo>
                    <a:pt x="2" y="29"/>
                    <a:pt x="1" y="31"/>
                    <a:pt x="2" y="33"/>
                  </a:cubicBezTo>
                  <a:cubicBezTo>
                    <a:pt x="2" y="34"/>
                    <a:pt x="4" y="35"/>
                    <a:pt x="5" y="36"/>
                  </a:cubicBezTo>
                </a:path>
              </a:pathLst>
            </a:custGeom>
            <a:solidFill>
              <a:schemeClr val="accent1">
                <a:lumMod val="10000"/>
                <a:lumOff val="9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55"/>
            <p:cNvSpPr>
              <a:spLocks/>
            </p:cNvSpPr>
            <p:nvPr/>
          </p:nvSpPr>
          <p:spPr bwMode="auto">
            <a:xfrm>
              <a:off x="6599208" y="4087811"/>
              <a:ext cx="687389" cy="493714"/>
            </a:xfrm>
            <a:custGeom>
              <a:avLst/>
              <a:gdLst>
                <a:gd name="T0" fmla="*/ 10 w 233"/>
                <a:gd name="T1" fmla="*/ 52 h 167"/>
                <a:gd name="T2" fmla="*/ 11 w 233"/>
                <a:gd name="T3" fmla="*/ 53 h 167"/>
                <a:gd name="T4" fmla="*/ 25 w 233"/>
                <a:gd name="T5" fmla="*/ 56 h 167"/>
                <a:gd name="T6" fmla="*/ 34 w 233"/>
                <a:gd name="T7" fmla="*/ 66 h 167"/>
                <a:gd name="T8" fmla="*/ 40 w 233"/>
                <a:gd name="T9" fmla="*/ 73 h 167"/>
                <a:gd name="T10" fmla="*/ 48 w 233"/>
                <a:gd name="T11" fmla="*/ 81 h 167"/>
                <a:gd name="T12" fmla="*/ 60 w 233"/>
                <a:gd name="T13" fmla="*/ 86 h 167"/>
                <a:gd name="T14" fmla="*/ 81 w 233"/>
                <a:gd name="T15" fmla="*/ 101 h 167"/>
                <a:gd name="T16" fmla="*/ 87 w 233"/>
                <a:gd name="T17" fmla="*/ 108 h 167"/>
                <a:gd name="T18" fmla="*/ 92 w 233"/>
                <a:gd name="T19" fmla="*/ 113 h 167"/>
                <a:gd name="T20" fmla="*/ 108 w 233"/>
                <a:gd name="T21" fmla="*/ 120 h 167"/>
                <a:gd name="T22" fmla="*/ 108 w 233"/>
                <a:gd name="T23" fmla="*/ 123 h 167"/>
                <a:gd name="T24" fmla="*/ 115 w 233"/>
                <a:gd name="T25" fmla="*/ 134 h 167"/>
                <a:gd name="T26" fmla="*/ 126 w 233"/>
                <a:gd name="T27" fmla="*/ 143 h 167"/>
                <a:gd name="T28" fmla="*/ 129 w 233"/>
                <a:gd name="T29" fmla="*/ 146 h 167"/>
                <a:gd name="T30" fmla="*/ 133 w 233"/>
                <a:gd name="T31" fmla="*/ 154 h 167"/>
                <a:gd name="T32" fmla="*/ 147 w 233"/>
                <a:gd name="T33" fmla="*/ 167 h 167"/>
                <a:gd name="T34" fmla="*/ 149 w 233"/>
                <a:gd name="T35" fmla="*/ 167 h 167"/>
                <a:gd name="T36" fmla="*/ 150 w 233"/>
                <a:gd name="T37" fmla="*/ 161 h 167"/>
                <a:gd name="T38" fmla="*/ 151 w 233"/>
                <a:gd name="T39" fmla="*/ 156 h 167"/>
                <a:gd name="T40" fmla="*/ 151 w 233"/>
                <a:gd name="T41" fmla="*/ 154 h 167"/>
                <a:gd name="T42" fmla="*/ 151 w 233"/>
                <a:gd name="T43" fmla="*/ 156 h 167"/>
                <a:gd name="T44" fmla="*/ 157 w 233"/>
                <a:gd name="T45" fmla="*/ 154 h 167"/>
                <a:gd name="T46" fmla="*/ 149 w 233"/>
                <a:gd name="T47" fmla="*/ 146 h 167"/>
                <a:gd name="T48" fmla="*/ 146 w 233"/>
                <a:gd name="T49" fmla="*/ 140 h 167"/>
                <a:gd name="T50" fmla="*/ 151 w 233"/>
                <a:gd name="T51" fmla="*/ 147 h 167"/>
                <a:gd name="T52" fmla="*/ 153 w 233"/>
                <a:gd name="T53" fmla="*/ 142 h 167"/>
                <a:gd name="T54" fmla="*/ 156 w 233"/>
                <a:gd name="T55" fmla="*/ 147 h 167"/>
                <a:gd name="T56" fmla="*/ 158 w 233"/>
                <a:gd name="T57" fmla="*/ 152 h 167"/>
                <a:gd name="T58" fmla="*/ 162 w 233"/>
                <a:gd name="T59" fmla="*/ 145 h 167"/>
                <a:gd name="T60" fmla="*/ 159 w 233"/>
                <a:gd name="T61" fmla="*/ 140 h 167"/>
                <a:gd name="T62" fmla="*/ 156 w 233"/>
                <a:gd name="T63" fmla="*/ 139 h 167"/>
                <a:gd name="T64" fmla="*/ 164 w 233"/>
                <a:gd name="T65" fmla="*/ 136 h 167"/>
                <a:gd name="T66" fmla="*/ 167 w 233"/>
                <a:gd name="T67" fmla="*/ 133 h 167"/>
                <a:gd name="T68" fmla="*/ 174 w 233"/>
                <a:gd name="T69" fmla="*/ 130 h 167"/>
                <a:gd name="T70" fmla="*/ 176 w 233"/>
                <a:gd name="T71" fmla="*/ 130 h 167"/>
                <a:gd name="T72" fmla="*/ 184 w 233"/>
                <a:gd name="T73" fmla="*/ 124 h 167"/>
                <a:gd name="T74" fmla="*/ 188 w 233"/>
                <a:gd name="T75" fmla="*/ 118 h 167"/>
                <a:gd name="T76" fmla="*/ 184 w 233"/>
                <a:gd name="T77" fmla="*/ 115 h 167"/>
                <a:gd name="T78" fmla="*/ 189 w 233"/>
                <a:gd name="T79" fmla="*/ 115 h 167"/>
                <a:gd name="T80" fmla="*/ 196 w 233"/>
                <a:gd name="T81" fmla="*/ 102 h 167"/>
                <a:gd name="T82" fmla="*/ 201 w 233"/>
                <a:gd name="T83" fmla="*/ 99 h 167"/>
                <a:gd name="T84" fmla="*/ 206 w 233"/>
                <a:gd name="T85" fmla="*/ 94 h 167"/>
                <a:gd name="T86" fmla="*/ 207 w 233"/>
                <a:gd name="T87" fmla="*/ 88 h 167"/>
                <a:gd name="T88" fmla="*/ 210 w 233"/>
                <a:gd name="T89" fmla="*/ 86 h 167"/>
                <a:gd name="T90" fmla="*/ 206 w 233"/>
                <a:gd name="T91" fmla="*/ 80 h 167"/>
                <a:gd name="T92" fmla="*/ 207 w 233"/>
                <a:gd name="T93" fmla="*/ 78 h 167"/>
                <a:gd name="T94" fmla="*/ 212 w 233"/>
                <a:gd name="T95" fmla="*/ 80 h 167"/>
                <a:gd name="T96" fmla="*/ 225 w 233"/>
                <a:gd name="T97" fmla="*/ 47 h 167"/>
                <a:gd name="T98" fmla="*/ 188 w 233"/>
                <a:gd name="T99" fmla="*/ 15 h 167"/>
                <a:gd name="T100" fmla="*/ 129 w 233"/>
                <a:gd name="T101" fmla="*/ 12 h 167"/>
                <a:gd name="T102" fmla="*/ 115 w 233"/>
                <a:gd name="T103" fmla="*/ 7 h 167"/>
                <a:gd name="T104" fmla="*/ 106 w 233"/>
                <a:gd name="T105" fmla="*/ 1 h 167"/>
                <a:gd name="T106" fmla="*/ 101 w 233"/>
                <a:gd name="T107" fmla="*/ 0 h 167"/>
                <a:gd name="T108" fmla="*/ 49 w 233"/>
                <a:gd name="T109" fmla="*/ 10 h 167"/>
                <a:gd name="T110" fmla="*/ 37 w 233"/>
                <a:gd name="T111" fmla="*/ 14 h 167"/>
                <a:gd name="T112" fmla="*/ 32 w 233"/>
                <a:gd name="T113" fmla="*/ 16 h 167"/>
                <a:gd name="T114" fmla="*/ 24 w 233"/>
                <a:gd name="T115" fmla="*/ 23 h 167"/>
                <a:gd name="T116" fmla="*/ 9 w 233"/>
                <a:gd name="T117" fmla="*/ 3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67">
                  <a:moveTo>
                    <a:pt x="1" y="48"/>
                  </a:moveTo>
                  <a:cubicBezTo>
                    <a:pt x="1" y="49"/>
                    <a:pt x="9" y="53"/>
                    <a:pt x="10" y="52"/>
                  </a:cubicBezTo>
                  <a:cubicBezTo>
                    <a:pt x="10" y="52"/>
                    <a:pt x="10" y="51"/>
                    <a:pt x="10" y="51"/>
                  </a:cubicBezTo>
                  <a:cubicBezTo>
                    <a:pt x="11" y="53"/>
                    <a:pt x="11" y="53"/>
                    <a:pt x="11" y="53"/>
                  </a:cubicBezTo>
                  <a:cubicBezTo>
                    <a:pt x="11" y="54"/>
                    <a:pt x="17" y="57"/>
                    <a:pt x="18" y="57"/>
                  </a:cubicBezTo>
                  <a:cubicBezTo>
                    <a:pt x="20" y="57"/>
                    <a:pt x="23" y="55"/>
                    <a:pt x="25" y="56"/>
                  </a:cubicBezTo>
                  <a:cubicBezTo>
                    <a:pt x="26" y="56"/>
                    <a:pt x="26" y="57"/>
                    <a:pt x="27" y="58"/>
                  </a:cubicBezTo>
                  <a:cubicBezTo>
                    <a:pt x="29" y="61"/>
                    <a:pt x="32" y="63"/>
                    <a:pt x="34" y="66"/>
                  </a:cubicBezTo>
                  <a:cubicBezTo>
                    <a:pt x="34" y="67"/>
                    <a:pt x="34" y="70"/>
                    <a:pt x="36" y="71"/>
                  </a:cubicBezTo>
                  <a:cubicBezTo>
                    <a:pt x="37" y="72"/>
                    <a:pt x="39" y="72"/>
                    <a:pt x="40" y="73"/>
                  </a:cubicBezTo>
                  <a:cubicBezTo>
                    <a:pt x="43" y="75"/>
                    <a:pt x="43" y="80"/>
                    <a:pt x="46" y="81"/>
                  </a:cubicBezTo>
                  <a:cubicBezTo>
                    <a:pt x="47" y="82"/>
                    <a:pt x="47" y="81"/>
                    <a:pt x="48" y="81"/>
                  </a:cubicBezTo>
                  <a:cubicBezTo>
                    <a:pt x="50" y="81"/>
                    <a:pt x="51" y="83"/>
                    <a:pt x="52" y="84"/>
                  </a:cubicBezTo>
                  <a:cubicBezTo>
                    <a:pt x="54" y="85"/>
                    <a:pt x="58" y="85"/>
                    <a:pt x="60" y="86"/>
                  </a:cubicBezTo>
                  <a:cubicBezTo>
                    <a:pt x="64" y="88"/>
                    <a:pt x="64" y="93"/>
                    <a:pt x="68" y="95"/>
                  </a:cubicBezTo>
                  <a:cubicBezTo>
                    <a:pt x="70" y="97"/>
                    <a:pt x="80" y="98"/>
                    <a:pt x="81" y="101"/>
                  </a:cubicBezTo>
                  <a:cubicBezTo>
                    <a:pt x="83" y="104"/>
                    <a:pt x="82" y="104"/>
                    <a:pt x="82" y="106"/>
                  </a:cubicBezTo>
                  <a:cubicBezTo>
                    <a:pt x="83" y="108"/>
                    <a:pt x="86" y="108"/>
                    <a:pt x="87" y="108"/>
                  </a:cubicBezTo>
                  <a:cubicBezTo>
                    <a:pt x="88" y="108"/>
                    <a:pt x="88" y="113"/>
                    <a:pt x="91" y="113"/>
                  </a:cubicBezTo>
                  <a:cubicBezTo>
                    <a:pt x="91" y="113"/>
                    <a:pt x="92" y="112"/>
                    <a:pt x="92" y="113"/>
                  </a:cubicBezTo>
                  <a:cubicBezTo>
                    <a:pt x="93" y="113"/>
                    <a:pt x="92" y="116"/>
                    <a:pt x="93" y="116"/>
                  </a:cubicBezTo>
                  <a:cubicBezTo>
                    <a:pt x="95" y="118"/>
                    <a:pt x="107" y="118"/>
                    <a:pt x="108" y="120"/>
                  </a:cubicBezTo>
                  <a:cubicBezTo>
                    <a:pt x="108" y="121"/>
                    <a:pt x="108" y="121"/>
                    <a:pt x="108" y="121"/>
                  </a:cubicBezTo>
                  <a:cubicBezTo>
                    <a:pt x="108" y="122"/>
                    <a:pt x="108" y="122"/>
                    <a:pt x="108" y="123"/>
                  </a:cubicBezTo>
                  <a:cubicBezTo>
                    <a:pt x="108" y="123"/>
                    <a:pt x="108" y="124"/>
                    <a:pt x="108" y="124"/>
                  </a:cubicBezTo>
                  <a:cubicBezTo>
                    <a:pt x="109" y="128"/>
                    <a:pt x="114" y="130"/>
                    <a:pt x="115" y="134"/>
                  </a:cubicBezTo>
                  <a:cubicBezTo>
                    <a:pt x="116" y="136"/>
                    <a:pt x="115" y="139"/>
                    <a:pt x="117" y="141"/>
                  </a:cubicBezTo>
                  <a:cubicBezTo>
                    <a:pt x="118" y="143"/>
                    <a:pt x="124" y="143"/>
                    <a:pt x="126" y="143"/>
                  </a:cubicBezTo>
                  <a:cubicBezTo>
                    <a:pt x="126" y="145"/>
                    <a:pt x="126" y="145"/>
                    <a:pt x="126" y="145"/>
                  </a:cubicBezTo>
                  <a:cubicBezTo>
                    <a:pt x="127" y="146"/>
                    <a:pt x="128" y="146"/>
                    <a:pt x="129" y="146"/>
                  </a:cubicBezTo>
                  <a:cubicBezTo>
                    <a:pt x="129" y="148"/>
                    <a:pt x="129" y="148"/>
                    <a:pt x="129" y="148"/>
                  </a:cubicBezTo>
                  <a:cubicBezTo>
                    <a:pt x="130" y="151"/>
                    <a:pt x="132" y="152"/>
                    <a:pt x="133" y="154"/>
                  </a:cubicBezTo>
                  <a:cubicBezTo>
                    <a:pt x="135" y="155"/>
                    <a:pt x="134" y="159"/>
                    <a:pt x="134" y="160"/>
                  </a:cubicBezTo>
                  <a:cubicBezTo>
                    <a:pt x="135" y="166"/>
                    <a:pt x="143" y="165"/>
                    <a:pt x="147" y="167"/>
                  </a:cubicBezTo>
                  <a:cubicBezTo>
                    <a:pt x="147" y="167"/>
                    <a:pt x="149" y="167"/>
                    <a:pt x="149" y="167"/>
                  </a:cubicBezTo>
                  <a:cubicBezTo>
                    <a:pt x="149" y="167"/>
                    <a:pt x="149" y="167"/>
                    <a:pt x="149" y="167"/>
                  </a:cubicBezTo>
                  <a:cubicBezTo>
                    <a:pt x="149" y="167"/>
                    <a:pt x="148" y="167"/>
                    <a:pt x="148" y="166"/>
                  </a:cubicBezTo>
                  <a:cubicBezTo>
                    <a:pt x="148" y="164"/>
                    <a:pt x="150" y="163"/>
                    <a:pt x="150" y="161"/>
                  </a:cubicBezTo>
                  <a:cubicBezTo>
                    <a:pt x="150" y="161"/>
                    <a:pt x="150" y="160"/>
                    <a:pt x="150" y="159"/>
                  </a:cubicBezTo>
                  <a:cubicBezTo>
                    <a:pt x="150" y="158"/>
                    <a:pt x="151" y="158"/>
                    <a:pt x="151" y="156"/>
                  </a:cubicBezTo>
                  <a:cubicBezTo>
                    <a:pt x="151" y="155"/>
                    <a:pt x="151" y="154"/>
                    <a:pt x="151" y="154"/>
                  </a:cubicBezTo>
                  <a:cubicBezTo>
                    <a:pt x="151" y="153"/>
                    <a:pt x="151" y="153"/>
                    <a:pt x="151" y="154"/>
                  </a:cubicBezTo>
                  <a:cubicBezTo>
                    <a:pt x="151" y="154"/>
                    <a:pt x="151" y="155"/>
                    <a:pt x="151" y="155"/>
                  </a:cubicBezTo>
                  <a:cubicBezTo>
                    <a:pt x="151" y="156"/>
                    <a:pt x="151" y="156"/>
                    <a:pt x="151" y="156"/>
                  </a:cubicBezTo>
                  <a:cubicBezTo>
                    <a:pt x="152" y="159"/>
                    <a:pt x="152" y="161"/>
                    <a:pt x="152" y="161"/>
                  </a:cubicBezTo>
                  <a:cubicBezTo>
                    <a:pt x="154" y="161"/>
                    <a:pt x="157" y="156"/>
                    <a:pt x="157" y="154"/>
                  </a:cubicBezTo>
                  <a:cubicBezTo>
                    <a:pt x="157" y="153"/>
                    <a:pt x="152" y="153"/>
                    <a:pt x="150" y="151"/>
                  </a:cubicBezTo>
                  <a:cubicBezTo>
                    <a:pt x="148" y="149"/>
                    <a:pt x="150" y="148"/>
                    <a:pt x="149" y="146"/>
                  </a:cubicBezTo>
                  <a:cubicBezTo>
                    <a:pt x="148" y="144"/>
                    <a:pt x="144" y="141"/>
                    <a:pt x="144" y="139"/>
                  </a:cubicBezTo>
                  <a:cubicBezTo>
                    <a:pt x="144" y="138"/>
                    <a:pt x="145" y="139"/>
                    <a:pt x="146" y="140"/>
                  </a:cubicBezTo>
                  <a:cubicBezTo>
                    <a:pt x="146" y="140"/>
                    <a:pt x="147" y="140"/>
                    <a:pt x="148" y="140"/>
                  </a:cubicBezTo>
                  <a:cubicBezTo>
                    <a:pt x="148" y="141"/>
                    <a:pt x="147" y="144"/>
                    <a:pt x="151" y="147"/>
                  </a:cubicBezTo>
                  <a:cubicBezTo>
                    <a:pt x="151" y="147"/>
                    <a:pt x="155" y="150"/>
                    <a:pt x="156" y="149"/>
                  </a:cubicBezTo>
                  <a:cubicBezTo>
                    <a:pt x="156" y="148"/>
                    <a:pt x="153" y="143"/>
                    <a:pt x="153" y="142"/>
                  </a:cubicBezTo>
                  <a:cubicBezTo>
                    <a:pt x="153" y="141"/>
                    <a:pt x="154" y="140"/>
                    <a:pt x="154" y="140"/>
                  </a:cubicBezTo>
                  <a:cubicBezTo>
                    <a:pt x="155" y="141"/>
                    <a:pt x="154" y="147"/>
                    <a:pt x="156" y="147"/>
                  </a:cubicBezTo>
                  <a:cubicBezTo>
                    <a:pt x="156" y="146"/>
                    <a:pt x="156" y="144"/>
                    <a:pt x="156" y="145"/>
                  </a:cubicBezTo>
                  <a:cubicBezTo>
                    <a:pt x="158" y="145"/>
                    <a:pt x="156" y="152"/>
                    <a:pt x="158" y="152"/>
                  </a:cubicBezTo>
                  <a:cubicBezTo>
                    <a:pt x="161" y="151"/>
                    <a:pt x="167" y="143"/>
                    <a:pt x="165" y="141"/>
                  </a:cubicBezTo>
                  <a:cubicBezTo>
                    <a:pt x="165" y="141"/>
                    <a:pt x="164" y="145"/>
                    <a:pt x="162" y="145"/>
                  </a:cubicBezTo>
                  <a:cubicBezTo>
                    <a:pt x="160" y="144"/>
                    <a:pt x="165" y="142"/>
                    <a:pt x="164" y="141"/>
                  </a:cubicBezTo>
                  <a:cubicBezTo>
                    <a:pt x="164" y="138"/>
                    <a:pt x="160" y="140"/>
                    <a:pt x="159" y="140"/>
                  </a:cubicBezTo>
                  <a:cubicBezTo>
                    <a:pt x="159" y="140"/>
                    <a:pt x="162" y="139"/>
                    <a:pt x="161" y="138"/>
                  </a:cubicBezTo>
                  <a:cubicBezTo>
                    <a:pt x="159" y="136"/>
                    <a:pt x="157" y="140"/>
                    <a:pt x="156" y="139"/>
                  </a:cubicBezTo>
                  <a:cubicBezTo>
                    <a:pt x="155" y="138"/>
                    <a:pt x="159" y="135"/>
                    <a:pt x="159" y="135"/>
                  </a:cubicBezTo>
                  <a:cubicBezTo>
                    <a:pt x="162" y="136"/>
                    <a:pt x="162" y="136"/>
                    <a:pt x="164" y="136"/>
                  </a:cubicBezTo>
                  <a:cubicBezTo>
                    <a:pt x="166" y="137"/>
                    <a:pt x="166" y="137"/>
                    <a:pt x="166" y="137"/>
                  </a:cubicBezTo>
                  <a:cubicBezTo>
                    <a:pt x="168" y="137"/>
                    <a:pt x="166" y="133"/>
                    <a:pt x="167" y="133"/>
                  </a:cubicBezTo>
                  <a:cubicBezTo>
                    <a:pt x="169" y="136"/>
                    <a:pt x="169" y="136"/>
                    <a:pt x="169" y="136"/>
                  </a:cubicBezTo>
                  <a:cubicBezTo>
                    <a:pt x="169" y="136"/>
                    <a:pt x="174" y="130"/>
                    <a:pt x="174" y="130"/>
                  </a:cubicBezTo>
                  <a:cubicBezTo>
                    <a:pt x="174" y="129"/>
                    <a:pt x="170" y="128"/>
                    <a:pt x="170" y="128"/>
                  </a:cubicBezTo>
                  <a:cubicBezTo>
                    <a:pt x="172" y="126"/>
                    <a:pt x="175" y="130"/>
                    <a:pt x="176" y="130"/>
                  </a:cubicBezTo>
                  <a:cubicBezTo>
                    <a:pt x="177" y="130"/>
                    <a:pt x="178" y="127"/>
                    <a:pt x="179" y="127"/>
                  </a:cubicBezTo>
                  <a:cubicBezTo>
                    <a:pt x="180" y="126"/>
                    <a:pt x="184" y="126"/>
                    <a:pt x="184" y="124"/>
                  </a:cubicBezTo>
                  <a:cubicBezTo>
                    <a:pt x="184" y="124"/>
                    <a:pt x="181" y="124"/>
                    <a:pt x="182" y="123"/>
                  </a:cubicBezTo>
                  <a:cubicBezTo>
                    <a:pt x="184" y="121"/>
                    <a:pt x="188" y="122"/>
                    <a:pt x="188" y="118"/>
                  </a:cubicBezTo>
                  <a:cubicBezTo>
                    <a:pt x="188" y="117"/>
                    <a:pt x="182" y="116"/>
                    <a:pt x="182" y="115"/>
                  </a:cubicBezTo>
                  <a:cubicBezTo>
                    <a:pt x="182" y="115"/>
                    <a:pt x="183" y="115"/>
                    <a:pt x="184" y="115"/>
                  </a:cubicBezTo>
                  <a:cubicBezTo>
                    <a:pt x="185" y="114"/>
                    <a:pt x="181" y="113"/>
                    <a:pt x="184" y="111"/>
                  </a:cubicBezTo>
                  <a:cubicBezTo>
                    <a:pt x="185" y="111"/>
                    <a:pt x="185" y="116"/>
                    <a:pt x="189" y="115"/>
                  </a:cubicBezTo>
                  <a:cubicBezTo>
                    <a:pt x="190" y="114"/>
                    <a:pt x="198" y="105"/>
                    <a:pt x="198" y="104"/>
                  </a:cubicBezTo>
                  <a:cubicBezTo>
                    <a:pt x="199" y="102"/>
                    <a:pt x="196" y="105"/>
                    <a:pt x="196" y="102"/>
                  </a:cubicBezTo>
                  <a:cubicBezTo>
                    <a:pt x="195" y="101"/>
                    <a:pt x="198" y="97"/>
                    <a:pt x="199" y="97"/>
                  </a:cubicBezTo>
                  <a:cubicBezTo>
                    <a:pt x="201" y="96"/>
                    <a:pt x="201" y="99"/>
                    <a:pt x="201" y="99"/>
                  </a:cubicBezTo>
                  <a:cubicBezTo>
                    <a:pt x="202" y="99"/>
                    <a:pt x="206" y="96"/>
                    <a:pt x="206" y="96"/>
                  </a:cubicBezTo>
                  <a:cubicBezTo>
                    <a:pt x="207" y="95"/>
                    <a:pt x="206" y="95"/>
                    <a:pt x="206" y="94"/>
                  </a:cubicBezTo>
                  <a:cubicBezTo>
                    <a:pt x="206" y="93"/>
                    <a:pt x="210" y="91"/>
                    <a:pt x="210" y="89"/>
                  </a:cubicBezTo>
                  <a:cubicBezTo>
                    <a:pt x="209" y="88"/>
                    <a:pt x="206" y="88"/>
                    <a:pt x="207" y="88"/>
                  </a:cubicBezTo>
                  <a:cubicBezTo>
                    <a:pt x="208" y="88"/>
                    <a:pt x="210" y="89"/>
                    <a:pt x="210" y="89"/>
                  </a:cubicBezTo>
                  <a:cubicBezTo>
                    <a:pt x="212" y="88"/>
                    <a:pt x="210" y="87"/>
                    <a:pt x="210" y="86"/>
                  </a:cubicBezTo>
                  <a:cubicBezTo>
                    <a:pt x="210" y="86"/>
                    <a:pt x="214" y="89"/>
                    <a:pt x="213" y="86"/>
                  </a:cubicBezTo>
                  <a:cubicBezTo>
                    <a:pt x="212" y="81"/>
                    <a:pt x="208" y="82"/>
                    <a:pt x="206" y="80"/>
                  </a:cubicBezTo>
                  <a:cubicBezTo>
                    <a:pt x="206" y="79"/>
                    <a:pt x="207" y="74"/>
                    <a:pt x="208" y="73"/>
                  </a:cubicBezTo>
                  <a:cubicBezTo>
                    <a:pt x="209" y="73"/>
                    <a:pt x="206" y="77"/>
                    <a:pt x="207" y="78"/>
                  </a:cubicBezTo>
                  <a:cubicBezTo>
                    <a:pt x="207" y="78"/>
                    <a:pt x="211" y="78"/>
                    <a:pt x="211" y="78"/>
                  </a:cubicBezTo>
                  <a:cubicBezTo>
                    <a:pt x="211" y="79"/>
                    <a:pt x="211" y="80"/>
                    <a:pt x="212" y="80"/>
                  </a:cubicBezTo>
                  <a:cubicBezTo>
                    <a:pt x="214" y="79"/>
                    <a:pt x="212" y="73"/>
                    <a:pt x="212" y="71"/>
                  </a:cubicBezTo>
                  <a:cubicBezTo>
                    <a:pt x="213" y="65"/>
                    <a:pt x="220" y="52"/>
                    <a:pt x="225" y="47"/>
                  </a:cubicBezTo>
                  <a:cubicBezTo>
                    <a:pt x="227" y="44"/>
                    <a:pt x="230" y="42"/>
                    <a:pt x="233" y="41"/>
                  </a:cubicBezTo>
                  <a:cubicBezTo>
                    <a:pt x="218" y="32"/>
                    <a:pt x="203" y="24"/>
                    <a:pt x="188" y="15"/>
                  </a:cubicBezTo>
                  <a:cubicBezTo>
                    <a:pt x="184" y="13"/>
                    <a:pt x="171" y="4"/>
                    <a:pt x="168" y="3"/>
                  </a:cubicBezTo>
                  <a:cubicBezTo>
                    <a:pt x="164" y="3"/>
                    <a:pt x="136" y="11"/>
                    <a:pt x="129" y="12"/>
                  </a:cubicBezTo>
                  <a:cubicBezTo>
                    <a:pt x="128" y="12"/>
                    <a:pt x="116" y="15"/>
                    <a:pt x="116" y="15"/>
                  </a:cubicBezTo>
                  <a:cubicBezTo>
                    <a:pt x="115" y="14"/>
                    <a:pt x="116" y="9"/>
                    <a:pt x="115" y="7"/>
                  </a:cubicBezTo>
                  <a:cubicBezTo>
                    <a:pt x="114" y="5"/>
                    <a:pt x="109" y="4"/>
                    <a:pt x="107" y="2"/>
                  </a:cubicBezTo>
                  <a:cubicBezTo>
                    <a:pt x="107" y="2"/>
                    <a:pt x="107" y="1"/>
                    <a:pt x="106" y="1"/>
                  </a:cubicBezTo>
                  <a:cubicBezTo>
                    <a:pt x="105" y="1"/>
                    <a:pt x="105" y="5"/>
                    <a:pt x="102" y="5"/>
                  </a:cubicBezTo>
                  <a:cubicBezTo>
                    <a:pt x="101" y="4"/>
                    <a:pt x="102" y="1"/>
                    <a:pt x="101" y="0"/>
                  </a:cubicBezTo>
                  <a:cubicBezTo>
                    <a:pt x="100" y="0"/>
                    <a:pt x="78" y="4"/>
                    <a:pt x="76" y="4"/>
                  </a:cubicBezTo>
                  <a:cubicBezTo>
                    <a:pt x="67" y="6"/>
                    <a:pt x="58" y="8"/>
                    <a:pt x="49" y="10"/>
                  </a:cubicBezTo>
                  <a:cubicBezTo>
                    <a:pt x="46" y="10"/>
                    <a:pt x="41" y="12"/>
                    <a:pt x="39" y="11"/>
                  </a:cubicBezTo>
                  <a:cubicBezTo>
                    <a:pt x="38" y="10"/>
                    <a:pt x="38" y="13"/>
                    <a:pt x="37" y="14"/>
                  </a:cubicBezTo>
                  <a:cubicBezTo>
                    <a:pt x="35" y="14"/>
                    <a:pt x="35" y="14"/>
                    <a:pt x="35" y="14"/>
                  </a:cubicBezTo>
                  <a:cubicBezTo>
                    <a:pt x="34" y="14"/>
                    <a:pt x="33" y="15"/>
                    <a:pt x="32" y="16"/>
                  </a:cubicBezTo>
                  <a:cubicBezTo>
                    <a:pt x="31" y="16"/>
                    <a:pt x="28" y="17"/>
                    <a:pt x="26" y="18"/>
                  </a:cubicBezTo>
                  <a:cubicBezTo>
                    <a:pt x="25" y="19"/>
                    <a:pt x="26" y="22"/>
                    <a:pt x="24" y="23"/>
                  </a:cubicBezTo>
                  <a:cubicBezTo>
                    <a:pt x="22" y="22"/>
                    <a:pt x="22" y="22"/>
                    <a:pt x="22" y="22"/>
                  </a:cubicBezTo>
                  <a:cubicBezTo>
                    <a:pt x="18" y="23"/>
                    <a:pt x="13" y="27"/>
                    <a:pt x="9" y="30"/>
                  </a:cubicBezTo>
                  <a:cubicBezTo>
                    <a:pt x="8" y="34"/>
                    <a:pt x="0" y="46"/>
                    <a:pt x="1" y="48"/>
                  </a:cubicBezTo>
                </a:path>
              </a:pathLst>
            </a:custGeom>
            <a:solidFill>
              <a:schemeClr val="accent1">
                <a:lumMod val="10000"/>
                <a:lumOff val="9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7"/>
            <p:cNvSpPr>
              <a:spLocks/>
            </p:cNvSpPr>
            <p:nvPr/>
          </p:nvSpPr>
          <p:spPr bwMode="auto">
            <a:xfrm>
              <a:off x="6697634" y="2793999"/>
              <a:ext cx="784225" cy="546100"/>
            </a:xfrm>
            <a:custGeom>
              <a:avLst/>
              <a:gdLst>
                <a:gd name="T0" fmla="*/ 255 w 266"/>
                <a:gd name="T1" fmla="*/ 86 h 185"/>
                <a:gd name="T2" fmla="*/ 251 w 266"/>
                <a:gd name="T3" fmla="*/ 82 h 185"/>
                <a:gd name="T4" fmla="*/ 248 w 266"/>
                <a:gd name="T5" fmla="*/ 82 h 185"/>
                <a:gd name="T6" fmla="*/ 244 w 266"/>
                <a:gd name="T7" fmla="*/ 75 h 185"/>
                <a:gd name="T8" fmla="*/ 239 w 266"/>
                <a:gd name="T9" fmla="*/ 75 h 185"/>
                <a:gd name="T10" fmla="*/ 238 w 266"/>
                <a:gd name="T11" fmla="*/ 70 h 185"/>
                <a:gd name="T12" fmla="*/ 237 w 266"/>
                <a:gd name="T13" fmla="*/ 64 h 185"/>
                <a:gd name="T14" fmla="*/ 239 w 266"/>
                <a:gd name="T15" fmla="*/ 63 h 185"/>
                <a:gd name="T16" fmla="*/ 238 w 266"/>
                <a:gd name="T17" fmla="*/ 59 h 185"/>
                <a:gd name="T18" fmla="*/ 240 w 266"/>
                <a:gd name="T19" fmla="*/ 57 h 185"/>
                <a:gd name="T20" fmla="*/ 235 w 266"/>
                <a:gd name="T21" fmla="*/ 53 h 185"/>
                <a:gd name="T22" fmla="*/ 239 w 266"/>
                <a:gd name="T23" fmla="*/ 47 h 185"/>
                <a:gd name="T24" fmla="*/ 242 w 266"/>
                <a:gd name="T25" fmla="*/ 40 h 185"/>
                <a:gd name="T26" fmla="*/ 241 w 266"/>
                <a:gd name="T27" fmla="*/ 35 h 185"/>
                <a:gd name="T28" fmla="*/ 246 w 266"/>
                <a:gd name="T29" fmla="*/ 27 h 185"/>
                <a:gd name="T30" fmla="*/ 242 w 266"/>
                <a:gd name="T31" fmla="*/ 24 h 185"/>
                <a:gd name="T32" fmla="*/ 237 w 266"/>
                <a:gd name="T33" fmla="*/ 24 h 185"/>
                <a:gd name="T34" fmla="*/ 235 w 266"/>
                <a:gd name="T35" fmla="*/ 23 h 185"/>
                <a:gd name="T36" fmla="*/ 232 w 266"/>
                <a:gd name="T37" fmla="*/ 24 h 185"/>
                <a:gd name="T38" fmla="*/ 226 w 266"/>
                <a:gd name="T39" fmla="*/ 18 h 185"/>
                <a:gd name="T40" fmla="*/ 224 w 266"/>
                <a:gd name="T41" fmla="*/ 9 h 185"/>
                <a:gd name="T42" fmla="*/ 222 w 266"/>
                <a:gd name="T43" fmla="*/ 9 h 185"/>
                <a:gd name="T44" fmla="*/ 222 w 266"/>
                <a:gd name="T45" fmla="*/ 7 h 185"/>
                <a:gd name="T46" fmla="*/ 215 w 266"/>
                <a:gd name="T47" fmla="*/ 7 h 185"/>
                <a:gd name="T48" fmla="*/ 209 w 266"/>
                <a:gd name="T49" fmla="*/ 1 h 185"/>
                <a:gd name="T50" fmla="*/ 184 w 266"/>
                <a:gd name="T51" fmla="*/ 9 h 185"/>
                <a:gd name="T52" fmla="*/ 69 w 266"/>
                <a:gd name="T53" fmla="*/ 42 h 185"/>
                <a:gd name="T54" fmla="*/ 40 w 266"/>
                <a:gd name="T55" fmla="*/ 50 h 185"/>
                <a:gd name="T56" fmla="*/ 30 w 266"/>
                <a:gd name="T57" fmla="*/ 52 h 185"/>
                <a:gd name="T58" fmla="*/ 26 w 266"/>
                <a:gd name="T59" fmla="*/ 38 h 185"/>
                <a:gd name="T60" fmla="*/ 14 w 266"/>
                <a:gd name="T61" fmla="*/ 49 h 185"/>
                <a:gd name="T62" fmla="*/ 15 w 266"/>
                <a:gd name="T63" fmla="*/ 46 h 185"/>
                <a:gd name="T64" fmla="*/ 12 w 266"/>
                <a:gd name="T65" fmla="*/ 51 h 185"/>
                <a:gd name="T66" fmla="*/ 5 w 266"/>
                <a:gd name="T67" fmla="*/ 57 h 185"/>
                <a:gd name="T68" fmla="*/ 1 w 266"/>
                <a:gd name="T69" fmla="*/ 60 h 185"/>
                <a:gd name="T70" fmla="*/ 0 w 266"/>
                <a:gd name="T71" fmla="*/ 61 h 185"/>
                <a:gd name="T72" fmla="*/ 18 w 266"/>
                <a:gd name="T73" fmla="*/ 135 h 185"/>
                <a:gd name="T74" fmla="*/ 27 w 266"/>
                <a:gd name="T75" fmla="*/ 172 h 185"/>
                <a:gd name="T76" fmla="*/ 31 w 266"/>
                <a:gd name="T77" fmla="*/ 185 h 185"/>
                <a:gd name="T78" fmla="*/ 42 w 266"/>
                <a:gd name="T79" fmla="*/ 182 h 185"/>
                <a:gd name="T80" fmla="*/ 74 w 266"/>
                <a:gd name="T81" fmla="*/ 173 h 185"/>
                <a:gd name="T82" fmla="*/ 229 w 266"/>
                <a:gd name="T83" fmla="*/ 129 h 185"/>
                <a:gd name="T84" fmla="*/ 242 w 266"/>
                <a:gd name="T85" fmla="*/ 120 h 185"/>
                <a:gd name="T86" fmla="*/ 244 w 266"/>
                <a:gd name="T87" fmla="*/ 116 h 185"/>
                <a:gd name="T88" fmla="*/ 253 w 266"/>
                <a:gd name="T89" fmla="*/ 111 h 185"/>
                <a:gd name="T90" fmla="*/ 255 w 266"/>
                <a:gd name="T91" fmla="*/ 105 h 185"/>
                <a:gd name="T92" fmla="*/ 255 w 266"/>
                <a:gd name="T93" fmla="*/ 105 h 185"/>
                <a:gd name="T94" fmla="*/ 256 w 266"/>
                <a:gd name="T95" fmla="*/ 104 h 185"/>
                <a:gd name="T96" fmla="*/ 257 w 266"/>
                <a:gd name="T97" fmla="*/ 103 h 185"/>
                <a:gd name="T98" fmla="*/ 259 w 266"/>
                <a:gd name="T99" fmla="*/ 99 h 185"/>
                <a:gd name="T100" fmla="*/ 266 w 266"/>
                <a:gd name="T101" fmla="*/ 91 h 185"/>
                <a:gd name="T102" fmla="*/ 255 w 266"/>
                <a:gd name="T103" fmla="*/ 8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185">
                  <a:moveTo>
                    <a:pt x="255" y="86"/>
                  </a:moveTo>
                  <a:cubicBezTo>
                    <a:pt x="254" y="85"/>
                    <a:pt x="253" y="82"/>
                    <a:pt x="251" y="82"/>
                  </a:cubicBezTo>
                  <a:cubicBezTo>
                    <a:pt x="250" y="81"/>
                    <a:pt x="249" y="83"/>
                    <a:pt x="248" y="82"/>
                  </a:cubicBezTo>
                  <a:cubicBezTo>
                    <a:pt x="246" y="81"/>
                    <a:pt x="246" y="77"/>
                    <a:pt x="244" y="75"/>
                  </a:cubicBezTo>
                  <a:cubicBezTo>
                    <a:pt x="243" y="74"/>
                    <a:pt x="241" y="76"/>
                    <a:pt x="239" y="75"/>
                  </a:cubicBezTo>
                  <a:cubicBezTo>
                    <a:pt x="238" y="74"/>
                    <a:pt x="238" y="72"/>
                    <a:pt x="238" y="70"/>
                  </a:cubicBezTo>
                  <a:cubicBezTo>
                    <a:pt x="238" y="69"/>
                    <a:pt x="235" y="65"/>
                    <a:pt x="237" y="64"/>
                  </a:cubicBezTo>
                  <a:cubicBezTo>
                    <a:pt x="237" y="63"/>
                    <a:pt x="238" y="64"/>
                    <a:pt x="239" y="63"/>
                  </a:cubicBezTo>
                  <a:cubicBezTo>
                    <a:pt x="239" y="62"/>
                    <a:pt x="238" y="60"/>
                    <a:pt x="238" y="59"/>
                  </a:cubicBezTo>
                  <a:cubicBezTo>
                    <a:pt x="239" y="59"/>
                    <a:pt x="241" y="59"/>
                    <a:pt x="240" y="57"/>
                  </a:cubicBezTo>
                  <a:cubicBezTo>
                    <a:pt x="239" y="55"/>
                    <a:pt x="235" y="55"/>
                    <a:pt x="235" y="53"/>
                  </a:cubicBezTo>
                  <a:cubicBezTo>
                    <a:pt x="234" y="52"/>
                    <a:pt x="238" y="48"/>
                    <a:pt x="239" y="47"/>
                  </a:cubicBezTo>
                  <a:cubicBezTo>
                    <a:pt x="239" y="45"/>
                    <a:pt x="241" y="42"/>
                    <a:pt x="242" y="40"/>
                  </a:cubicBezTo>
                  <a:cubicBezTo>
                    <a:pt x="242" y="38"/>
                    <a:pt x="241" y="36"/>
                    <a:pt x="241" y="35"/>
                  </a:cubicBezTo>
                  <a:cubicBezTo>
                    <a:pt x="241" y="32"/>
                    <a:pt x="244" y="29"/>
                    <a:pt x="246" y="27"/>
                  </a:cubicBezTo>
                  <a:cubicBezTo>
                    <a:pt x="246" y="27"/>
                    <a:pt x="244" y="24"/>
                    <a:pt x="242" y="24"/>
                  </a:cubicBezTo>
                  <a:cubicBezTo>
                    <a:pt x="241" y="23"/>
                    <a:pt x="238" y="25"/>
                    <a:pt x="237" y="24"/>
                  </a:cubicBezTo>
                  <a:cubicBezTo>
                    <a:pt x="236" y="24"/>
                    <a:pt x="236" y="23"/>
                    <a:pt x="235" y="23"/>
                  </a:cubicBezTo>
                  <a:cubicBezTo>
                    <a:pt x="235" y="23"/>
                    <a:pt x="232" y="24"/>
                    <a:pt x="232" y="24"/>
                  </a:cubicBezTo>
                  <a:cubicBezTo>
                    <a:pt x="231" y="24"/>
                    <a:pt x="227" y="19"/>
                    <a:pt x="226" y="18"/>
                  </a:cubicBezTo>
                  <a:cubicBezTo>
                    <a:pt x="226" y="16"/>
                    <a:pt x="225" y="10"/>
                    <a:pt x="224" y="9"/>
                  </a:cubicBezTo>
                  <a:cubicBezTo>
                    <a:pt x="224" y="9"/>
                    <a:pt x="222" y="9"/>
                    <a:pt x="222" y="9"/>
                  </a:cubicBezTo>
                  <a:cubicBezTo>
                    <a:pt x="222" y="9"/>
                    <a:pt x="222" y="7"/>
                    <a:pt x="222" y="7"/>
                  </a:cubicBezTo>
                  <a:cubicBezTo>
                    <a:pt x="220" y="5"/>
                    <a:pt x="216" y="8"/>
                    <a:pt x="215" y="7"/>
                  </a:cubicBezTo>
                  <a:cubicBezTo>
                    <a:pt x="213" y="6"/>
                    <a:pt x="212" y="1"/>
                    <a:pt x="209" y="1"/>
                  </a:cubicBezTo>
                  <a:cubicBezTo>
                    <a:pt x="208" y="0"/>
                    <a:pt x="187" y="8"/>
                    <a:pt x="184" y="9"/>
                  </a:cubicBezTo>
                  <a:cubicBezTo>
                    <a:pt x="146" y="20"/>
                    <a:pt x="107" y="32"/>
                    <a:pt x="69" y="42"/>
                  </a:cubicBezTo>
                  <a:cubicBezTo>
                    <a:pt x="59" y="45"/>
                    <a:pt x="50" y="47"/>
                    <a:pt x="40" y="50"/>
                  </a:cubicBezTo>
                  <a:cubicBezTo>
                    <a:pt x="38" y="50"/>
                    <a:pt x="31" y="53"/>
                    <a:pt x="30" y="52"/>
                  </a:cubicBezTo>
                  <a:cubicBezTo>
                    <a:pt x="30" y="52"/>
                    <a:pt x="28" y="46"/>
                    <a:pt x="26" y="38"/>
                  </a:cubicBezTo>
                  <a:cubicBezTo>
                    <a:pt x="23" y="42"/>
                    <a:pt x="17" y="48"/>
                    <a:pt x="14" y="49"/>
                  </a:cubicBezTo>
                  <a:cubicBezTo>
                    <a:pt x="13" y="49"/>
                    <a:pt x="16" y="46"/>
                    <a:pt x="15" y="46"/>
                  </a:cubicBezTo>
                  <a:cubicBezTo>
                    <a:pt x="13" y="46"/>
                    <a:pt x="13" y="50"/>
                    <a:pt x="12" y="51"/>
                  </a:cubicBezTo>
                  <a:cubicBezTo>
                    <a:pt x="10" y="53"/>
                    <a:pt x="7" y="55"/>
                    <a:pt x="5" y="57"/>
                  </a:cubicBezTo>
                  <a:cubicBezTo>
                    <a:pt x="4" y="58"/>
                    <a:pt x="3" y="59"/>
                    <a:pt x="1" y="60"/>
                  </a:cubicBezTo>
                  <a:cubicBezTo>
                    <a:pt x="1" y="60"/>
                    <a:pt x="0" y="60"/>
                    <a:pt x="0" y="61"/>
                  </a:cubicBezTo>
                  <a:cubicBezTo>
                    <a:pt x="6" y="85"/>
                    <a:pt x="14" y="116"/>
                    <a:pt x="18" y="135"/>
                  </a:cubicBezTo>
                  <a:cubicBezTo>
                    <a:pt x="21" y="147"/>
                    <a:pt x="24" y="159"/>
                    <a:pt x="27" y="172"/>
                  </a:cubicBezTo>
                  <a:cubicBezTo>
                    <a:pt x="28" y="173"/>
                    <a:pt x="30" y="184"/>
                    <a:pt x="31" y="185"/>
                  </a:cubicBezTo>
                  <a:cubicBezTo>
                    <a:pt x="31" y="185"/>
                    <a:pt x="41" y="182"/>
                    <a:pt x="42" y="182"/>
                  </a:cubicBezTo>
                  <a:cubicBezTo>
                    <a:pt x="53" y="179"/>
                    <a:pt x="63" y="176"/>
                    <a:pt x="74" y="173"/>
                  </a:cubicBezTo>
                  <a:cubicBezTo>
                    <a:pt x="126" y="160"/>
                    <a:pt x="178" y="145"/>
                    <a:pt x="229" y="129"/>
                  </a:cubicBezTo>
                  <a:cubicBezTo>
                    <a:pt x="231" y="122"/>
                    <a:pt x="235" y="116"/>
                    <a:pt x="242" y="120"/>
                  </a:cubicBezTo>
                  <a:cubicBezTo>
                    <a:pt x="243" y="118"/>
                    <a:pt x="244" y="117"/>
                    <a:pt x="244" y="116"/>
                  </a:cubicBezTo>
                  <a:cubicBezTo>
                    <a:pt x="246" y="114"/>
                    <a:pt x="251" y="113"/>
                    <a:pt x="253" y="111"/>
                  </a:cubicBezTo>
                  <a:cubicBezTo>
                    <a:pt x="253" y="110"/>
                    <a:pt x="252" y="104"/>
                    <a:pt x="255" y="105"/>
                  </a:cubicBezTo>
                  <a:cubicBezTo>
                    <a:pt x="255" y="105"/>
                    <a:pt x="255" y="105"/>
                    <a:pt x="255" y="105"/>
                  </a:cubicBezTo>
                  <a:cubicBezTo>
                    <a:pt x="256" y="104"/>
                    <a:pt x="256" y="104"/>
                    <a:pt x="256" y="104"/>
                  </a:cubicBezTo>
                  <a:cubicBezTo>
                    <a:pt x="256" y="104"/>
                    <a:pt x="256" y="104"/>
                    <a:pt x="257" y="103"/>
                  </a:cubicBezTo>
                  <a:cubicBezTo>
                    <a:pt x="258" y="102"/>
                    <a:pt x="258" y="101"/>
                    <a:pt x="259" y="99"/>
                  </a:cubicBezTo>
                  <a:cubicBezTo>
                    <a:pt x="260" y="98"/>
                    <a:pt x="266" y="92"/>
                    <a:pt x="266" y="91"/>
                  </a:cubicBezTo>
                  <a:cubicBezTo>
                    <a:pt x="265" y="89"/>
                    <a:pt x="258" y="87"/>
                    <a:pt x="255" y="86"/>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59"/>
            <p:cNvSpPr>
              <a:spLocks/>
            </p:cNvSpPr>
            <p:nvPr/>
          </p:nvSpPr>
          <p:spPr bwMode="auto">
            <a:xfrm>
              <a:off x="5732434" y="3543300"/>
              <a:ext cx="952500" cy="538163"/>
            </a:xfrm>
            <a:custGeom>
              <a:avLst/>
              <a:gdLst>
                <a:gd name="T0" fmla="*/ 51 w 323"/>
                <a:gd name="T1" fmla="*/ 120 h 182"/>
                <a:gd name="T2" fmla="*/ 41 w 323"/>
                <a:gd name="T3" fmla="*/ 125 h 182"/>
                <a:gd name="T4" fmla="*/ 39 w 323"/>
                <a:gd name="T5" fmla="*/ 143 h 182"/>
                <a:gd name="T6" fmla="*/ 13 w 323"/>
                <a:gd name="T7" fmla="*/ 139 h 182"/>
                <a:gd name="T8" fmla="*/ 9 w 323"/>
                <a:gd name="T9" fmla="*/ 153 h 182"/>
                <a:gd name="T10" fmla="*/ 8 w 323"/>
                <a:gd name="T11" fmla="*/ 161 h 182"/>
                <a:gd name="T12" fmla="*/ 8 w 323"/>
                <a:gd name="T13" fmla="*/ 167 h 182"/>
                <a:gd name="T14" fmla="*/ 7 w 323"/>
                <a:gd name="T15" fmla="*/ 177 h 182"/>
                <a:gd name="T16" fmla="*/ 1 w 323"/>
                <a:gd name="T17" fmla="*/ 176 h 182"/>
                <a:gd name="T18" fmla="*/ 46 w 323"/>
                <a:gd name="T19" fmla="*/ 175 h 182"/>
                <a:gd name="T20" fmla="*/ 60 w 323"/>
                <a:gd name="T21" fmla="*/ 162 h 182"/>
                <a:gd name="T22" fmla="*/ 71 w 323"/>
                <a:gd name="T23" fmla="*/ 164 h 182"/>
                <a:gd name="T24" fmla="*/ 127 w 323"/>
                <a:gd name="T25" fmla="*/ 154 h 182"/>
                <a:gd name="T26" fmla="*/ 130 w 323"/>
                <a:gd name="T27" fmla="*/ 152 h 182"/>
                <a:gd name="T28" fmla="*/ 192 w 323"/>
                <a:gd name="T29" fmla="*/ 143 h 182"/>
                <a:gd name="T30" fmla="*/ 249 w 323"/>
                <a:gd name="T31" fmla="*/ 134 h 182"/>
                <a:gd name="T32" fmla="*/ 259 w 323"/>
                <a:gd name="T33" fmla="*/ 132 h 182"/>
                <a:gd name="T34" fmla="*/ 265 w 323"/>
                <a:gd name="T35" fmla="*/ 127 h 182"/>
                <a:gd name="T36" fmla="*/ 283 w 323"/>
                <a:gd name="T37" fmla="*/ 113 h 182"/>
                <a:gd name="T38" fmla="*/ 291 w 323"/>
                <a:gd name="T39" fmla="*/ 106 h 182"/>
                <a:gd name="T40" fmla="*/ 291 w 323"/>
                <a:gd name="T41" fmla="*/ 103 h 182"/>
                <a:gd name="T42" fmla="*/ 296 w 323"/>
                <a:gd name="T43" fmla="*/ 94 h 182"/>
                <a:gd name="T44" fmla="*/ 323 w 323"/>
                <a:gd name="T45" fmla="*/ 64 h 182"/>
                <a:gd name="T46" fmla="*/ 315 w 323"/>
                <a:gd name="T47" fmla="*/ 62 h 182"/>
                <a:gd name="T48" fmla="*/ 305 w 323"/>
                <a:gd name="T49" fmla="*/ 55 h 182"/>
                <a:gd name="T50" fmla="*/ 299 w 323"/>
                <a:gd name="T51" fmla="*/ 49 h 182"/>
                <a:gd name="T52" fmla="*/ 292 w 323"/>
                <a:gd name="T53" fmla="*/ 43 h 182"/>
                <a:gd name="T54" fmla="*/ 288 w 323"/>
                <a:gd name="T55" fmla="*/ 31 h 182"/>
                <a:gd name="T56" fmla="*/ 285 w 323"/>
                <a:gd name="T57" fmla="*/ 24 h 182"/>
                <a:gd name="T58" fmla="*/ 285 w 323"/>
                <a:gd name="T59" fmla="*/ 22 h 182"/>
                <a:gd name="T60" fmla="*/ 268 w 323"/>
                <a:gd name="T61" fmla="*/ 7 h 182"/>
                <a:gd name="T62" fmla="*/ 259 w 323"/>
                <a:gd name="T63" fmla="*/ 17 h 182"/>
                <a:gd name="T64" fmla="*/ 252 w 323"/>
                <a:gd name="T65" fmla="*/ 19 h 182"/>
                <a:gd name="T66" fmla="*/ 247 w 323"/>
                <a:gd name="T67" fmla="*/ 17 h 182"/>
                <a:gd name="T68" fmla="*/ 244 w 323"/>
                <a:gd name="T69" fmla="*/ 17 h 182"/>
                <a:gd name="T70" fmla="*/ 231 w 323"/>
                <a:gd name="T71" fmla="*/ 20 h 182"/>
                <a:gd name="T72" fmla="*/ 211 w 323"/>
                <a:gd name="T73" fmla="*/ 15 h 182"/>
                <a:gd name="T74" fmla="*/ 199 w 323"/>
                <a:gd name="T75" fmla="*/ 4 h 182"/>
                <a:gd name="T76" fmla="*/ 191 w 323"/>
                <a:gd name="T77" fmla="*/ 5 h 182"/>
                <a:gd name="T78" fmla="*/ 181 w 323"/>
                <a:gd name="T79" fmla="*/ 6 h 182"/>
                <a:gd name="T80" fmla="*/ 181 w 323"/>
                <a:gd name="T81" fmla="*/ 16 h 182"/>
                <a:gd name="T82" fmla="*/ 184 w 323"/>
                <a:gd name="T83" fmla="*/ 19 h 182"/>
                <a:gd name="T84" fmla="*/ 183 w 323"/>
                <a:gd name="T85" fmla="*/ 21 h 182"/>
                <a:gd name="T86" fmla="*/ 169 w 323"/>
                <a:gd name="T87" fmla="*/ 31 h 182"/>
                <a:gd name="T88" fmla="*/ 161 w 323"/>
                <a:gd name="T89" fmla="*/ 41 h 182"/>
                <a:gd name="T90" fmla="*/ 151 w 323"/>
                <a:gd name="T91" fmla="*/ 56 h 182"/>
                <a:gd name="T92" fmla="*/ 143 w 323"/>
                <a:gd name="T93" fmla="*/ 74 h 182"/>
                <a:gd name="T94" fmla="*/ 139 w 323"/>
                <a:gd name="T95" fmla="*/ 76 h 182"/>
                <a:gd name="T96" fmla="*/ 122 w 323"/>
                <a:gd name="T97" fmla="*/ 67 h 182"/>
                <a:gd name="T98" fmla="*/ 119 w 323"/>
                <a:gd name="T99" fmla="*/ 72 h 182"/>
                <a:gd name="T100" fmla="*/ 117 w 323"/>
                <a:gd name="T101" fmla="*/ 77 h 182"/>
                <a:gd name="T102" fmla="*/ 115 w 323"/>
                <a:gd name="T103" fmla="*/ 84 h 182"/>
                <a:gd name="T104" fmla="*/ 112 w 323"/>
                <a:gd name="T105" fmla="*/ 88 h 182"/>
                <a:gd name="T106" fmla="*/ 113 w 323"/>
                <a:gd name="T107" fmla="*/ 85 h 182"/>
                <a:gd name="T108" fmla="*/ 104 w 323"/>
                <a:gd name="T109" fmla="*/ 82 h 182"/>
                <a:gd name="T110" fmla="*/ 96 w 323"/>
                <a:gd name="T111" fmla="*/ 87 h 182"/>
                <a:gd name="T112" fmla="*/ 91 w 323"/>
                <a:gd name="T113" fmla="*/ 94 h 182"/>
                <a:gd name="T114" fmla="*/ 72 w 323"/>
                <a:gd name="T115" fmla="*/ 91 h 182"/>
                <a:gd name="T116" fmla="*/ 70 w 323"/>
                <a:gd name="T117" fmla="*/ 90 h 182"/>
                <a:gd name="T118" fmla="*/ 67 w 323"/>
                <a:gd name="T119" fmla="*/ 93 h 182"/>
                <a:gd name="T120" fmla="*/ 57 w 323"/>
                <a:gd name="T121" fmla="*/ 92 h 182"/>
                <a:gd name="T122" fmla="*/ 52 w 323"/>
                <a:gd name="T123" fmla="*/ 100 h 182"/>
                <a:gd name="T124" fmla="*/ 48 w 323"/>
                <a:gd name="T125" fmla="*/ 11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3" h="182">
                  <a:moveTo>
                    <a:pt x="53" y="118"/>
                  </a:moveTo>
                  <a:cubicBezTo>
                    <a:pt x="52" y="119"/>
                    <a:pt x="52" y="119"/>
                    <a:pt x="51" y="120"/>
                  </a:cubicBezTo>
                  <a:cubicBezTo>
                    <a:pt x="48" y="121"/>
                    <a:pt x="44" y="121"/>
                    <a:pt x="42" y="123"/>
                  </a:cubicBezTo>
                  <a:cubicBezTo>
                    <a:pt x="42" y="123"/>
                    <a:pt x="41" y="125"/>
                    <a:pt x="41" y="125"/>
                  </a:cubicBezTo>
                  <a:cubicBezTo>
                    <a:pt x="39" y="126"/>
                    <a:pt x="36" y="124"/>
                    <a:pt x="35" y="127"/>
                  </a:cubicBezTo>
                  <a:cubicBezTo>
                    <a:pt x="31" y="136"/>
                    <a:pt x="43" y="134"/>
                    <a:pt x="39" y="143"/>
                  </a:cubicBezTo>
                  <a:cubicBezTo>
                    <a:pt x="38" y="143"/>
                    <a:pt x="38" y="144"/>
                    <a:pt x="38" y="144"/>
                  </a:cubicBezTo>
                  <a:cubicBezTo>
                    <a:pt x="31" y="145"/>
                    <a:pt x="19" y="135"/>
                    <a:pt x="13" y="139"/>
                  </a:cubicBezTo>
                  <a:cubicBezTo>
                    <a:pt x="12" y="140"/>
                    <a:pt x="7" y="148"/>
                    <a:pt x="7" y="148"/>
                  </a:cubicBezTo>
                  <a:cubicBezTo>
                    <a:pt x="8" y="151"/>
                    <a:pt x="8" y="151"/>
                    <a:pt x="9" y="153"/>
                  </a:cubicBezTo>
                  <a:cubicBezTo>
                    <a:pt x="10" y="153"/>
                    <a:pt x="10" y="154"/>
                    <a:pt x="10" y="154"/>
                  </a:cubicBezTo>
                  <a:cubicBezTo>
                    <a:pt x="11" y="160"/>
                    <a:pt x="9" y="158"/>
                    <a:pt x="8" y="161"/>
                  </a:cubicBezTo>
                  <a:cubicBezTo>
                    <a:pt x="8" y="163"/>
                    <a:pt x="13" y="163"/>
                    <a:pt x="11" y="165"/>
                  </a:cubicBezTo>
                  <a:cubicBezTo>
                    <a:pt x="10" y="166"/>
                    <a:pt x="8" y="164"/>
                    <a:pt x="8" y="167"/>
                  </a:cubicBezTo>
                  <a:cubicBezTo>
                    <a:pt x="8" y="168"/>
                    <a:pt x="10" y="169"/>
                    <a:pt x="10" y="170"/>
                  </a:cubicBezTo>
                  <a:cubicBezTo>
                    <a:pt x="10" y="172"/>
                    <a:pt x="9" y="176"/>
                    <a:pt x="7" y="177"/>
                  </a:cubicBezTo>
                  <a:cubicBezTo>
                    <a:pt x="5" y="177"/>
                    <a:pt x="3" y="173"/>
                    <a:pt x="1" y="174"/>
                  </a:cubicBezTo>
                  <a:cubicBezTo>
                    <a:pt x="0" y="174"/>
                    <a:pt x="1" y="176"/>
                    <a:pt x="1" y="176"/>
                  </a:cubicBezTo>
                  <a:cubicBezTo>
                    <a:pt x="1" y="178"/>
                    <a:pt x="0" y="182"/>
                    <a:pt x="0" y="182"/>
                  </a:cubicBezTo>
                  <a:cubicBezTo>
                    <a:pt x="15" y="180"/>
                    <a:pt x="31" y="178"/>
                    <a:pt x="46" y="175"/>
                  </a:cubicBezTo>
                  <a:cubicBezTo>
                    <a:pt x="48" y="175"/>
                    <a:pt x="61" y="174"/>
                    <a:pt x="62" y="172"/>
                  </a:cubicBezTo>
                  <a:cubicBezTo>
                    <a:pt x="65" y="170"/>
                    <a:pt x="59" y="164"/>
                    <a:pt x="60" y="162"/>
                  </a:cubicBezTo>
                  <a:cubicBezTo>
                    <a:pt x="60" y="162"/>
                    <a:pt x="66" y="162"/>
                    <a:pt x="67" y="162"/>
                  </a:cubicBezTo>
                  <a:cubicBezTo>
                    <a:pt x="71" y="162"/>
                    <a:pt x="69" y="163"/>
                    <a:pt x="71" y="164"/>
                  </a:cubicBezTo>
                  <a:cubicBezTo>
                    <a:pt x="74" y="164"/>
                    <a:pt x="80" y="162"/>
                    <a:pt x="84" y="161"/>
                  </a:cubicBezTo>
                  <a:cubicBezTo>
                    <a:pt x="90" y="160"/>
                    <a:pt x="123" y="153"/>
                    <a:pt x="127" y="154"/>
                  </a:cubicBezTo>
                  <a:cubicBezTo>
                    <a:pt x="128" y="154"/>
                    <a:pt x="128" y="155"/>
                    <a:pt x="128" y="154"/>
                  </a:cubicBezTo>
                  <a:cubicBezTo>
                    <a:pt x="128" y="154"/>
                    <a:pt x="130" y="152"/>
                    <a:pt x="130" y="152"/>
                  </a:cubicBezTo>
                  <a:cubicBezTo>
                    <a:pt x="133" y="151"/>
                    <a:pt x="156" y="149"/>
                    <a:pt x="161" y="149"/>
                  </a:cubicBezTo>
                  <a:cubicBezTo>
                    <a:pt x="172" y="148"/>
                    <a:pt x="181" y="145"/>
                    <a:pt x="192" y="143"/>
                  </a:cubicBezTo>
                  <a:cubicBezTo>
                    <a:pt x="203" y="141"/>
                    <a:pt x="215" y="140"/>
                    <a:pt x="227" y="138"/>
                  </a:cubicBezTo>
                  <a:cubicBezTo>
                    <a:pt x="234" y="137"/>
                    <a:pt x="242" y="135"/>
                    <a:pt x="249" y="134"/>
                  </a:cubicBezTo>
                  <a:cubicBezTo>
                    <a:pt x="251" y="134"/>
                    <a:pt x="255" y="134"/>
                    <a:pt x="258" y="133"/>
                  </a:cubicBezTo>
                  <a:cubicBezTo>
                    <a:pt x="258" y="132"/>
                    <a:pt x="259" y="132"/>
                    <a:pt x="259" y="132"/>
                  </a:cubicBezTo>
                  <a:cubicBezTo>
                    <a:pt x="259" y="132"/>
                    <a:pt x="259" y="131"/>
                    <a:pt x="260" y="131"/>
                  </a:cubicBezTo>
                  <a:cubicBezTo>
                    <a:pt x="261" y="129"/>
                    <a:pt x="263" y="128"/>
                    <a:pt x="265" y="127"/>
                  </a:cubicBezTo>
                  <a:cubicBezTo>
                    <a:pt x="268" y="125"/>
                    <a:pt x="279" y="121"/>
                    <a:pt x="281" y="119"/>
                  </a:cubicBezTo>
                  <a:cubicBezTo>
                    <a:pt x="282" y="117"/>
                    <a:pt x="282" y="114"/>
                    <a:pt x="283" y="113"/>
                  </a:cubicBezTo>
                  <a:cubicBezTo>
                    <a:pt x="285" y="111"/>
                    <a:pt x="290" y="111"/>
                    <a:pt x="291" y="108"/>
                  </a:cubicBezTo>
                  <a:cubicBezTo>
                    <a:pt x="291" y="107"/>
                    <a:pt x="291" y="107"/>
                    <a:pt x="291" y="106"/>
                  </a:cubicBezTo>
                  <a:cubicBezTo>
                    <a:pt x="291" y="106"/>
                    <a:pt x="291" y="105"/>
                    <a:pt x="291" y="105"/>
                  </a:cubicBezTo>
                  <a:cubicBezTo>
                    <a:pt x="291" y="104"/>
                    <a:pt x="291" y="104"/>
                    <a:pt x="291" y="103"/>
                  </a:cubicBezTo>
                  <a:cubicBezTo>
                    <a:pt x="292" y="101"/>
                    <a:pt x="295" y="100"/>
                    <a:pt x="296" y="98"/>
                  </a:cubicBezTo>
                  <a:cubicBezTo>
                    <a:pt x="297" y="97"/>
                    <a:pt x="294" y="95"/>
                    <a:pt x="296" y="94"/>
                  </a:cubicBezTo>
                  <a:cubicBezTo>
                    <a:pt x="299" y="89"/>
                    <a:pt x="305" y="87"/>
                    <a:pt x="309" y="83"/>
                  </a:cubicBezTo>
                  <a:cubicBezTo>
                    <a:pt x="314" y="78"/>
                    <a:pt x="319" y="71"/>
                    <a:pt x="323" y="64"/>
                  </a:cubicBezTo>
                  <a:cubicBezTo>
                    <a:pt x="322" y="63"/>
                    <a:pt x="318" y="66"/>
                    <a:pt x="316" y="64"/>
                  </a:cubicBezTo>
                  <a:cubicBezTo>
                    <a:pt x="315" y="64"/>
                    <a:pt x="316" y="63"/>
                    <a:pt x="315" y="62"/>
                  </a:cubicBezTo>
                  <a:cubicBezTo>
                    <a:pt x="313" y="61"/>
                    <a:pt x="309" y="61"/>
                    <a:pt x="308" y="59"/>
                  </a:cubicBezTo>
                  <a:cubicBezTo>
                    <a:pt x="306" y="58"/>
                    <a:pt x="306" y="56"/>
                    <a:pt x="305" y="55"/>
                  </a:cubicBezTo>
                  <a:cubicBezTo>
                    <a:pt x="304" y="54"/>
                    <a:pt x="302" y="54"/>
                    <a:pt x="301" y="53"/>
                  </a:cubicBezTo>
                  <a:cubicBezTo>
                    <a:pt x="300" y="52"/>
                    <a:pt x="300" y="50"/>
                    <a:pt x="299" y="49"/>
                  </a:cubicBezTo>
                  <a:cubicBezTo>
                    <a:pt x="298" y="48"/>
                    <a:pt x="296" y="48"/>
                    <a:pt x="296" y="48"/>
                  </a:cubicBezTo>
                  <a:cubicBezTo>
                    <a:pt x="293" y="44"/>
                    <a:pt x="298" y="47"/>
                    <a:pt x="292" y="43"/>
                  </a:cubicBezTo>
                  <a:cubicBezTo>
                    <a:pt x="289" y="40"/>
                    <a:pt x="286" y="37"/>
                    <a:pt x="287" y="32"/>
                  </a:cubicBezTo>
                  <a:cubicBezTo>
                    <a:pt x="287" y="32"/>
                    <a:pt x="288" y="31"/>
                    <a:pt x="288" y="31"/>
                  </a:cubicBezTo>
                  <a:cubicBezTo>
                    <a:pt x="289" y="28"/>
                    <a:pt x="286" y="27"/>
                    <a:pt x="285" y="25"/>
                  </a:cubicBezTo>
                  <a:cubicBezTo>
                    <a:pt x="285" y="25"/>
                    <a:pt x="285" y="24"/>
                    <a:pt x="285" y="24"/>
                  </a:cubicBezTo>
                  <a:cubicBezTo>
                    <a:pt x="285" y="24"/>
                    <a:pt x="285" y="23"/>
                    <a:pt x="285" y="23"/>
                  </a:cubicBezTo>
                  <a:cubicBezTo>
                    <a:pt x="285" y="23"/>
                    <a:pt x="285" y="22"/>
                    <a:pt x="285" y="22"/>
                  </a:cubicBezTo>
                  <a:cubicBezTo>
                    <a:pt x="280" y="16"/>
                    <a:pt x="276" y="18"/>
                    <a:pt x="273" y="15"/>
                  </a:cubicBezTo>
                  <a:cubicBezTo>
                    <a:pt x="271" y="14"/>
                    <a:pt x="271" y="8"/>
                    <a:pt x="268" y="7"/>
                  </a:cubicBezTo>
                  <a:cubicBezTo>
                    <a:pt x="267" y="6"/>
                    <a:pt x="260" y="13"/>
                    <a:pt x="259" y="14"/>
                  </a:cubicBezTo>
                  <a:cubicBezTo>
                    <a:pt x="259" y="14"/>
                    <a:pt x="259" y="17"/>
                    <a:pt x="259" y="17"/>
                  </a:cubicBezTo>
                  <a:cubicBezTo>
                    <a:pt x="258" y="17"/>
                    <a:pt x="255" y="17"/>
                    <a:pt x="255" y="17"/>
                  </a:cubicBezTo>
                  <a:cubicBezTo>
                    <a:pt x="254" y="18"/>
                    <a:pt x="252" y="19"/>
                    <a:pt x="252" y="19"/>
                  </a:cubicBezTo>
                  <a:cubicBezTo>
                    <a:pt x="251" y="19"/>
                    <a:pt x="250" y="17"/>
                    <a:pt x="249" y="17"/>
                  </a:cubicBezTo>
                  <a:cubicBezTo>
                    <a:pt x="248" y="17"/>
                    <a:pt x="248" y="17"/>
                    <a:pt x="247" y="17"/>
                  </a:cubicBezTo>
                  <a:cubicBezTo>
                    <a:pt x="247" y="17"/>
                    <a:pt x="246" y="17"/>
                    <a:pt x="246" y="17"/>
                  </a:cubicBezTo>
                  <a:cubicBezTo>
                    <a:pt x="245" y="17"/>
                    <a:pt x="245" y="17"/>
                    <a:pt x="244" y="17"/>
                  </a:cubicBezTo>
                  <a:cubicBezTo>
                    <a:pt x="243" y="17"/>
                    <a:pt x="243" y="15"/>
                    <a:pt x="242" y="15"/>
                  </a:cubicBezTo>
                  <a:cubicBezTo>
                    <a:pt x="237" y="15"/>
                    <a:pt x="237" y="23"/>
                    <a:pt x="231" y="20"/>
                  </a:cubicBezTo>
                  <a:cubicBezTo>
                    <a:pt x="229" y="20"/>
                    <a:pt x="228" y="16"/>
                    <a:pt x="226" y="15"/>
                  </a:cubicBezTo>
                  <a:cubicBezTo>
                    <a:pt x="222" y="13"/>
                    <a:pt x="215" y="18"/>
                    <a:pt x="211" y="15"/>
                  </a:cubicBezTo>
                  <a:cubicBezTo>
                    <a:pt x="208" y="13"/>
                    <a:pt x="207" y="8"/>
                    <a:pt x="204" y="6"/>
                  </a:cubicBezTo>
                  <a:cubicBezTo>
                    <a:pt x="203" y="5"/>
                    <a:pt x="201" y="5"/>
                    <a:pt x="199" y="4"/>
                  </a:cubicBezTo>
                  <a:cubicBezTo>
                    <a:pt x="199" y="3"/>
                    <a:pt x="197" y="1"/>
                    <a:pt x="197" y="1"/>
                  </a:cubicBezTo>
                  <a:cubicBezTo>
                    <a:pt x="195" y="0"/>
                    <a:pt x="192" y="4"/>
                    <a:pt x="191" y="5"/>
                  </a:cubicBezTo>
                  <a:cubicBezTo>
                    <a:pt x="188" y="5"/>
                    <a:pt x="186" y="2"/>
                    <a:pt x="184" y="2"/>
                  </a:cubicBezTo>
                  <a:cubicBezTo>
                    <a:pt x="183" y="2"/>
                    <a:pt x="181" y="6"/>
                    <a:pt x="181" y="6"/>
                  </a:cubicBezTo>
                  <a:cubicBezTo>
                    <a:pt x="176" y="11"/>
                    <a:pt x="184" y="9"/>
                    <a:pt x="181" y="14"/>
                  </a:cubicBezTo>
                  <a:cubicBezTo>
                    <a:pt x="181" y="14"/>
                    <a:pt x="180" y="16"/>
                    <a:pt x="181" y="16"/>
                  </a:cubicBezTo>
                  <a:cubicBezTo>
                    <a:pt x="182" y="16"/>
                    <a:pt x="184" y="14"/>
                    <a:pt x="185" y="16"/>
                  </a:cubicBezTo>
                  <a:cubicBezTo>
                    <a:pt x="185" y="16"/>
                    <a:pt x="184" y="19"/>
                    <a:pt x="184" y="19"/>
                  </a:cubicBezTo>
                  <a:cubicBezTo>
                    <a:pt x="184" y="20"/>
                    <a:pt x="185" y="21"/>
                    <a:pt x="185" y="22"/>
                  </a:cubicBezTo>
                  <a:cubicBezTo>
                    <a:pt x="183" y="21"/>
                    <a:pt x="183" y="21"/>
                    <a:pt x="183" y="21"/>
                  </a:cubicBezTo>
                  <a:cubicBezTo>
                    <a:pt x="181" y="22"/>
                    <a:pt x="178" y="23"/>
                    <a:pt x="177" y="23"/>
                  </a:cubicBezTo>
                  <a:cubicBezTo>
                    <a:pt x="175" y="25"/>
                    <a:pt x="172" y="30"/>
                    <a:pt x="169" y="31"/>
                  </a:cubicBezTo>
                  <a:cubicBezTo>
                    <a:pt x="168" y="31"/>
                    <a:pt x="163" y="25"/>
                    <a:pt x="158" y="30"/>
                  </a:cubicBezTo>
                  <a:cubicBezTo>
                    <a:pt x="156" y="32"/>
                    <a:pt x="161" y="38"/>
                    <a:pt x="161" y="41"/>
                  </a:cubicBezTo>
                  <a:cubicBezTo>
                    <a:pt x="160" y="43"/>
                    <a:pt x="154" y="46"/>
                    <a:pt x="154" y="47"/>
                  </a:cubicBezTo>
                  <a:cubicBezTo>
                    <a:pt x="152" y="49"/>
                    <a:pt x="153" y="53"/>
                    <a:pt x="151" y="56"/>
                  </a:cubicBezTo>
                  <a:cubicBezTo>
                    <a:pt x="149" y="59"/>
                    <a:pt x="146" y="56"/>
                    <a:pt x="145" y="58"/>
                  </a:cubicBezTo>
                  <a:cubicBezTo>
                    <a:pt x="141" y="61"/>
                    <a:pt x="145" y="73"/>
                    <a:pt x="143" y="74"/>
                  </a:cubicBezTo>
                  <a:cubicBezTo>
                    <a:pt x="143" y="74"/>
                    <a:pt x="140" y="75"/>
                    <a:pt x="140" y="75"/>
                  </a:cubicBezTo>
                  <a:cubicBezTo>
                    <a:pt x="140" y="75"/>
                    <a:pt x="139" y="76"/>
                    <a:pt x="139" y="76"/>
                  </a:cubicBezTo>
                  <a:cubicBezTo>
                    <a:pt x="138" y="77"/>
                    <a:pt x="128" y="74"/>
                    <a:pt x="127" y="72"/>
                  </a:cubicBezTo>
                  <a:cubicBezTo>
                    <a:pt x="126" y="71"/>
                    <a:pt x="125" y="66"/>
                    <a:pt x="122" y="67"/>
                  </a:cubicBezTo>
                  <a:cubicBezTo>
                    <a:pt x="120" y="67"/>
                    <a:pt x="125" y="69"/>
                    <a:pt x="124" y="70"/>
                  </a:cubicBezTo>
                  <a:cubicBezTo>
                    <a:pt x="124" y="72"/>
                    <a:pt x="119" y="72"/>
                    <a:pt x="119" y="72"/>
                  </a:cubicBezTo>
                  <a:cubicBezTo>
                    <a:pt x="121" y="74"/>
                    <a:pt x="121" y="74"/>
                    <a:pt x="121" y="74"/>
                  </a:cubicBezTo>
                  <a:cubicBezTo>
                    <a:pt x="120" y="75"/>
                    <a:pt x="118" y="76"/>
                    <a:pt x="117" y="77"/>
                  </a:cubicBezTo>
                  <a:cubicBezTo>
                    <a:pt x="117" y="78"/>
                    <a:pt x="119" y="81"/>
                    <a:pt x="118" y="82"/>
                  </a:cubicBezTo>
                  <a:cubicBezTo>
                    <a:pt x="118" y="82"/>
                    <a:pt x="115" y="84"/>
                    <a:pt x="115" y="84"/>
                  </a:cubicBezTo>
                  <a:cubicBezTo>
                    <a:pt x="114" y="85"/>
                    <a:pt x="116" y="87"/>
                    <a:pt x="114" y="88"/>
                  </a:cubicBezTo>
                  <a:cubicBezTo>
                    <a:pt x="113" y="88"/>
                    <a:pt x="113" y="88"/>
                    <a:pt x="112" y="88"/>
                  </a:cubicBezTo>
                  <a:cubicBezTo>
                    <a:pt x="112" y="88"/>
                    <a:pt x="112" y="87"/>
                    <a:pt x="112" y="87"/>
                  </a:cubicBezTo>
                  <a:cubicBezTo>
                    <a:pt x="113" y="86"/>
                    <a:pt x="113" y="86"/>
                    <a:pt x="113" y="85"/>
                  </a:cubicBezTo>
                  <a:cubicBezTo>
                    <a:pt x="112" y="85"/>
                    <a:pt x="109" y="86"/>
                    <a:pt x="108" y="86"/>
                  </a:cubicBezTo>
                  <a:cubicBezTo>
                    <a:pt x="107" y="86"/>
                    <a:pt x="105" y="81"/>
                    <a:pt x="104" y="82"/>
                  </a:cubicBezTo>
                  <a:cubicBezTo>
                    <a:pt x="102" y="83"/>
                    <a:pt x="102" y="85"/>
                    <a:pt x="101" y="85"/>
                  </a:cubicBezTo>
                  <a:cubicBezTo>
                    <a:pt x="99" y="86"/>
                    <a:pt x="97" y="86"/>
                    <a:pt x="96" y="87"/>
                  </a:cubicBezTo>
                  <a:cubicBezTo>
                    <a:pt x="94" y="89"/>
                    <a:pt x="96" y="93"/>
                    <a:pt x="93" y="95"/>
                  </a:cubicBezTo>
                  <a:cubicBezTo>
                    <a:pt x="92" y="95"/>
                    <a:pt x="92" y="95"/>
                    <a:pt x="91" y="94"/>
                  </a:cubicBezTo>
                  <a:cubicBezTo>
                    <a:pt x="88" y="92"/>
                    <a:pt x="83" y="89"/>
                    <a:pt x="79" y="89"/>
                  </a:cubicBezTo>
                  <a:cubicBezTo>
                    <a:pt x="77" y="89"/>
                    <a:pt x="74" y="92"/>
                    <a:pt x="72" y="91"/>
                  </a:cubicBezTo>
                  <a:cubicBezTo>
                    <a:pt x="69" y="89"/>
                    <a:pt x="73" y="90"/>
                    <a:pt x="70" y="89"/>
                  </a:cubicBezTo>
                  <a:cubicBezTo>
                    <a:pt x="69" y="89"/>
                    <a:pt x="69" y="90"/>
                    <a:pt x="70" y="90"/>
                  </a:cubicBezTo>
                  <a:cubicBezTo>
                    <a:pt x="70" y="93"/>
                    <a:pt x="73" y="94"/>
                    <a:pt x="70" y="96"/>
                  </a:cubicBezTo>
                  <a:cubicBezTo>
                    <a:pt x="66" y="98"/>
                    <a:pt x="69" y="93"/>
                    <a:pt x="67" y="93"/>
                  </a:cubicBezTo>
                  <a:cubicBezTo>
                    <a:pt x="65" y="93"/>
                    <a:pt x="64" y="95"/>
                    <a:pt x="63" y="95"/>
                  </a:cubicBezTo>
                  <a:cubicBezTo>
                    <a:pt x="60" y="96"/>
                    <a:pt x="59" y="92"/>
                    <a:pt x="57" y="92"/>
                  </a:cubicBezTo>
                  <a:cubicBezTo>
                    <a:pt x="53" y="92"/>
                    <a:pt x="61" y="100"/>
                    <a:pt x="56" y="101"/>
                  </a:cubicBezTo>
                  <a:cubicBezTo>
                    <a:pt x="55" y="101"/>
                    <a:pt x="53" y="99"/>
                    <a:pt x="52" y="100"/>
                  </a:cubicBezTo>
                  <a:cubicBezTo>
                    <a:pt x="52" y="101"/>
                    <a:pt x="52" y="101"/>
                    <a:pt x="52" y="101"/>
                  </a:cubicBezTo>
                  <a:cubicBezTo>
                    <a:pt x="51" y="104"/>
                    <a:pt x="48" y="107"/>
                    <a:pt x="48" y="111"/>
                  </a:cubicBezTo>
                  <a:cubicBezTo>
                    <a:pt x="48" y="114"/>
                    <a:pt x="53" y="114"/>
                    <a:pt x="53" y="118"/>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61"/>
            <p:cNvSpPr>
              <a:spLocks/>
            </p:cNvSpPr>
            <p:nvPr/>
          </p:nvSpPr>
          <p:spPr bwMode="auto">
            <a:xfrm>
              <a:off x="4610072" y="2016124"/>
              <a:ext cx="854075" cy="987425"/>
            </a:xfrm>
            <a:custGeom>
              <a:avLst/>
              <a:gdLst>
                <a:gd name="T0" fmla="*/ 2 w 290"/>
                <a:gd name="T1" fmla="*/ 32 h 334"/>
                <a:gd name="T2" fmla="*/ 4 w 290"/>
                <a:gd name="T3" fmla="*/ 50 h 334"/>
                <a:gd name="T4" fmla="*/ 4 w 290"/>
                <a:gd name="T5" fmla="*/ 60 h 334"/>
                <a:gd name="T6" fmla="*/ 5 w 290"/>
                <a:gd name="T7" fmla="*/ 73 h 334"/>
                <a:gd name="T8" fmla="*/ 11 w 290"/>
                <a:gd name="T9" fmla="*/ 86 h 334"/>
                <a:gd name="T10" fmla="*/ 17 w 290"/>
                <a:gd name="T11" fmla="*/ 103 h 334"/>
                <a:gd name="T12" fmla="*/ 18 w 290"/>
                <a:gd name="T13" fmla="*/ 116 h 334"/>
                <a:gd name="T14" fmla="*/ 22 w 290"/>
                <a:gd name="T15" fmla="*/ 142 h 334"/>
                <a:gd name="T16" fmla="*/ 23 w 290"/>
                <a:gd name="T17" fmla="*/ 161 h 334"/>
                <a:gd name="T18" fmla="*/ 30 w 290"/>
                <a:gd name="T19" fmla="*/ 175 h 334"/>
                <a:gd name="T20" fmla="*/ 32 w 290"/>
                <a:gd name="T21" fmla="*/ 187 h 334"/>
                <a:gd name="T22" fmla="*/ 30 w 290"/>
                <a:gd name="T23" fmla="*/ 206 h 334"/>
                <a:gd name="T24" fmla="*/ 28 w 290"/>
                <a:gd name="T25" fmla="*/ 226 h 334"/>
                <a:gd name="T26" fmla="*/ 40 w 290"/>
                <a:gd name="T27" fmla="*/ 262 h 334"/>
                <a:gd name="T28" fmla="*/ 185 w 290"/>
                <a:gd name="T29" fmla="*/ 324 h 334"/>
                <a:gd name="T30" fmla="*/ 248 w 290"/>
                <a:gd name="T31" fmla="*/ 318 h 334"/>
                <a:gd name="T32" fmla="*/ 256 w 290"/>
                <a:gd name="T33" fmla="*/ 317 h 334"/>
                <a:gd name="T34" fmla="*/ 241 w 290"/>
                <a:gd name="T35" fmla="*/ 289 h 334"/>
                <a:gd name="T36" fmla="*/ 229 w 290"/>
                <a:gd name="T37" fmla="*/ 283 h 334"/>
                <a:gd name="T38" fmla="*/ 209 w 290"/>
                <a:gd name="T39" fmla="*/ 268 h 334"/>
                <a:gd name="T40" fmla="*/ 196 w 290"/>
                <a:gd name="T41" fmla="*/ 261 h 334"/>
                <a:gd name="T42" fmla="*/ 187 w 290"/>
                <a:gd name="T43" fmla="*/ 243 h 334"/>
                <a:gd name="T44" fmla="*/ 186 w 290"/>
                <a:gd name="T45" fmla="*/ 233 h 334"/>
                <a:gd name="T46" fmla="*/ 187 w 290"/>
                <a:gd name="T47" fmla="*/ 215 h 334"/>
                <a:gd name="T48" fmla="*/ 177 w 290"/>
                <a:gd name="T49" fmla="*/ 204 h 334"/>
                <a:gd name="T50" fmla="*/ 177 w 290"/>
                <a:gd name="T51" fmla="*/ 200 h 334"/>
                <a:gd name="T52" fmla="*/ 184 w 290"/>
                <a:gd name="T53" fmla="*/ 188 h 334"/>
                <a:gd name="T54" fmla="*/ 196 w 290"/>
                <a:gd name="T55" fmla="*/ 152 h 334"/>
                <a:gd name="T56" fmla="*/ 198 w 290"/>
                <a:gd name="T57" fmla="*/ 144 h 334"/>
                <a:gd name="T58" fmla="*/ 201 w 290"/>
                <a:gd name="T59" fmla="*/ 139 h 334"/>
                <a:gd name="T60" fmla="*/ 202 w 290"/>
                <a:gd name="T61" fmla="*/ 137 h 334"/>
                <a:gd name="T62" fmla="*/ 228 w 290"/>
                <a:gd name="T63" fmla="*/ 110 h 334"/>
                <a:gd name="T64" fmla="*/ 247 w 290"/>
                <a:gd name="T65" fmla="*/ 85 h 334"/>
                <a:gd name="T66" fmla="*/ 264 w 290"/>
                <a:gd name="T67" fmla="*/ 75 h 334"/>
                <a:gd name="T68" fmla="*/ 288 w 290"/>
                <a:gd name="T69" fmla="*/ 59 h 334"/>
                <a:gd name="T70" fmla="*/ 290 w 290"/>
                <a:gd name="T71" fmla="*/ 57 h 334"/>
                <a:gd name="T72" fmla="*/ 278 w 290"/>
                <a:gd name="T73" fmla="*/ 60 h 334"/>
                <a:gd name="T74" fmla="*/ 246 w 290"/>
                <a:gd name="T75" fmla="*/ 58 h 334"/>
                <a:gd name="T76" fmla="*/ 220 w 290"/>
                <a:gd name="T77" fmla="*/ 63 h 334"/>
                <a:gd name="T78" fmla="*/ 208 w 290"/>
                <a:gd name="T79" fmla="*/ 57 h 334"/>
                <a:gd name="T80" fmla="*/ 195 w 290"/>
                <a:gd name="T81" fmla="*/ 49 h 334"/>
                <a:gd name="T82" fmla="*/ 187 w 290"/>
                <a:gd name="T83" fmla="*/ 50 h 334"/>
                <a:gd name="T84" fmla="*/ 178 w 290"/>
                <a:gd name="T85" fmla="*/ 45 h 334"/>
                <a:gd name="T86" fmla="*/ 173 w 290"/>
                <a:gd name="T87" fmla="*/ 41 h 334"/>
                <a:gd name="T88" fmla="*/ 145 w 290"/>
                <a:gd name="T89" fmla="*/ 38 h 334"/>
                <a:gd name="T90" fmla="*/ 129 w 290"/>
                <a:gd name="T91" fmla="*/ 45 h 334"/>
                <a:gd name="T92" fmla="*/ 112 w 290"/>
                <a:gd name="T93" fmla="*/ 38 h 334"/>
                <a:gd name="T94" fmla="*/ 102 w 290"/>
                <a:gd name="T95" fmla="*/ 37 h 334"/>
                <a:gd name="T96" fmla="*/ 88 w 290"/>
                <a:gd name="T97" fmla="*/ 3 h 334"/>
                <a:gd name="T98" fmla="*/ 76 w 290"/>
                <a:gd name="T99" fmla="*/ 0 h 334"/>
                <a:gd name="T100" fmla="*/ 62 w 290"/>
                <a:gd name="T101" fmla="*/ 22 h 334"/>
                <a:gd name="T102" fmla="*/ 1 w 290"/>
                <a:gd name="T103" fmla="*/ 25 h 334"/>
                <a:gd name="T104" fmla="*/ 1 w 290"/>
                <a:gd name="T105" fmla="*/ 2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0" h="334">
                  <a:moveTo>
                    <a:pt x="1" y="26"/>
                  </a:moveTo>
                  <a:cubicBezTo>
                    <a:pt x="0" y="28"/>
                    <a:pt x="1" y="30"/>
                    <a:pt x="2" y="32"/>
                  </a:cubicBezTo>
                  <a:cubicBezTo>
                    <a:pt x="3" y="35"/>
                    <a:pt x="6" y="41"/>
                    <a:pt x="6" y="45"/>
                  </a:cubicBezTo>
                  <a:cubicBezTo>
                    <a:pt x="5" y="47"/>
                    <a:pt x="4" y="48"/>
                    <a:pt x="4" y="50"/>
                  </a:cubicBezTo>
                  <a:cubicBezTo>
                    <a:pt x="4" y="53"/>
                    <a:pt x="6" y="55"/>
                    <a:pt x="5" y="57"/>
                  </a:cubicBezTo>
                  <a:cubicBezTo>
                    <a:pt x="5" y="57"/>
                    <a:pt x="4" y="60"/>
                    <a:pt x="4" y="60"/>
                  </a:cubicBezTo>
                  <a:cubicBezTo>
                    <a:pt x="4" y="62"/>
                    <a:pt x="6" y="64"/>
                    <a:pt x="6" y="65"/>
                  </a:cubicBezTo>
                  <a:cubicBezTo>
                    <a:pt x="6" y="68"/>
                    <a:pt x="5" y="70"/>
                    <a:pt x="5" y="73"/>
                  </a:cubicBezTo>
                  <a:cubicBezTo>
                    <a:pt x="6" y="74"/>
                    <a:pt x="9" y="83"/>
                    <a:pt x="9" y="84"/>
                  </a:cubicBezTo>
                  <a:cubicBezTo>
                    <a:pt x="9" y="85"/>
                    <a:pt x="11" y="85"/>
                    <a:pt x="11" y="86"/>
                  </a:cubicBezTo>
                  <a:cubicBezTo>
                    <a:pt x="11" y="87"/>
                    <a:pt x="11" y="91"/>
                    <a:pt x="12" y="92"/>
                  </a:cubicBezTo>
                  <a:cubicBezTo>
                    <a:pt x="14" y="96"/>
                    <a:pt x="17" y="99"/>
                    <a:pt x="17" y="103"/>
                  </a:cubicBezTo>
                  <a:cubicBezTo>
                    <a:pt x="18" y="107"/>
                    <a:pt x="16" y="111"/>
                    <a:pt x="17" y="114"/>
                  </a:cubicBezTo>
                  <a:cubicBezTo>
                    <a:pt x="17" y="114"/>
                    <a:pt x="18" y="116"/>
                    <a:pt x="18" y="116"/>
                  </a:cubicBezTo>
                  <a:cubicBezTo>
                    <a:pt x="20" y="122"/>
                    <a:pt x="18" y="130"/>
                    <a:pt x="19" y="137"/>
                  </a:cubicBezTo>
                  <a:cubicBezTo>
                    <a:pt x="20" y="139"/>
                    <a:pt x="21" y="140"/>
                    <a:pt x="22" y="142"/>
                  </a:cubicBezTo>
                  <a:cubicBezTo>
                    <a:pt x="23" y="144"/>
                    <a:pt x="21" y="154"/>
                    <a:pt x="21" y="157"/>
                  </a:cubicBezTo>
                  <a:cubicBezTo>
                    <a:pt x="22" y="158"/>
                    <a:pt x="23" y="159"/>
                    <a:pt x="23" y="161"/>
                  </a:cubicBezTo>
                  <a:cubicBezTo>
                    <a:pt x="24" y="163"/>
                    <a:pt x="24" y="167"/>
                    <a:pt x="25" y="169"/>
                  </a:cubicBezTo>
                  <a:cubicBezTo>
                    <a:pt x="26" y="171"/>
                    <a:pt x="29" y="173"/>
                    <a:pt x="30" y="175"/>
                  </a:cubicBezTo>
                  <a:cubicBezTo>
                    <a:pt x="30" y="177"/>
                    <a:pt x="30" y="179"/>
                    <a:pt x="30" y="181"/>
                  </a:cubicBezTo>
                  <a:cubicBezTo>
                    <a:pt x="31" y="183"/>
                    <a:pt x="32" y="185"/>
                    <a:pt x="32" y="187"/>
                  </a:cubicBezTo>
                  <a:cubicBezTo>
                    <a:pt x="32" y="192"/>
                    <a:pt x="31" y="192"/>
                    <a:pt x="33" y="197"/>
                  </a:cubicBezTo>
                  <a:cubicBezTo>
                    <a:pt x="31" y="200"/>
                    <a:pt x="32" y="203"/>
                    <a:pt x="30" y="206"/>
                  </a:cubicBezTo>
                  <a:cubicBezTo>
                    <a:pt x="28" y="209"/>
                    <a:pt x="21" y="212"/>
                    <a:pt x="21" y="216"/>
                  </a:cubicBezTo>
                  <a:cubicBezTo>
                    <a:pt x="21" y="218"/>
                    <a:pt x="26" y="225"/>
                    <a:pt x="28" y="226"/>
                  </a:cubicBezTo>
                  <a:cubicBezTo>
                    <a:pt x="31" y="229"/>
                    <a:pt x="36" y="228"/>
                    <a:pt x="38" y="232"/>
                  </a:cubicBezTo>
                  <a:cubicBezTo>
                    <a:pt x="40" y="237"/>
                    <a:pt x="39" y="256"/>
                    <a:pt x="40" y="262"/>
                  </a:cubicBezTo>
                  <a:cubicBezTo>
                    <a:pt x="41" y="286"/>
                    <a:pt x="42" y="310"/>
                    <a:pt x="43" y="334"/>
                  </a:cubicBezTo>
                  <a:cubicBezTo>
                    <a:pt x="91" y="332"/>
                    <a:pt x="138" y="329"/>
                    <a:pt x="185" y="324"/>
                  </a:cubicBezTo>
                  <a:cubicBezTo>
                    <a:pt x="201" y="323"/>
                    <a:pt x="217" y="322"/>
                    <a:pt x="233" y="320"/>
                  </a:cubicBezTo>
                  <a:cubicBezTo>
                    <a:pt x="238" y="319"/>
                    <a:pt x="243" y="319"/>
                    <a:pt x="248" y="318"/>
                  </a:cubicBezTo>
                  <a:cubicBezTo>
                    <a:pt x="250" y="318"/>
                    <a:pt x="252" y="318"/>
                    <a:pt x="255" y="318"/>
                  </a:cubicBezTo>
                  <a:cubicBezTo>
                    <a:pt x="255" y="318"/>
                    <a:pt x="256" y="317"/>
                    <a:pt x="256" y="317"/>
                  </a:cubicBezTo>
                  <a:cubicBezTo>
                    <a:pt x="254" y="312"/>
                    <a:pt x="254" y="306"/>
                    <a:pt x="252" y="301"/>
                  </a:cubicBezTo>
                  <a:cubicBezTo>
                    <a:pt x="251" y="297"/>
                    <a:pt x="245" y="290"/>
                    <a:pt x="241" y="289"/>
                  </a:cubicBezTo>
                  <a:cubicBezTo>
                    <a:pt x="240" y="289"/>
                    <a:pt x="239" y="289"/>
                    <a:pt x="238" y="289"/>
                  </a:cubicBezTo>
                  <a:cubicBezTo>
                    <a:pt x="235" y="288"/>
                    <a:pt x="231" y="285"/>
                    <a:pt x="229" y="283"/>
                  </a:cubicBezTo>
                  <a:cubicBezTo>
                    <a:pt x="225" y="281"/>
                    <a:pt x="225" y="277"/>
                    <a:pt x="222" y="274"/>
                  </a:cubicBezTo>
                  <a:cubicBezTo>
                    <a:pt x="219" y="270"/>
                    <a:pt x="213" y="270"/>
                    <a:pt x="209" y="268"/>
                  </a:cubicBezTo>
                  <a:cubicBezTo>
                    <a:pt x="207" y="266"/>
                    <a:pt x="206" y="264"/>
                    <a:pt x="204" y="263"/>
                  </a:cubicBezTo>
                  <a:cubicBezTo>
                    <a:pt x="201" y="262"/>
                    <a:pt x="198" y="262"/>
                    <a:pt x="196" y="261"/>
                  </a:cubicBezTo>
                  <a:cubicBezTo>
                    <a:pt x="194" y="261"/>
                    <a:pt x="185" y="254"/>
                    <a:pt x="185" y="254"/>
                  </a:cubicBezTo>
                  <a:cubicBezTo>
                    <a:pt x="185" y="253"/>
                    <a:pt x="186" y="244"/>
                    <a:pt x="187" y="243"/>
                  </a:cubicBezTo>
                  <a:cubicBezTo>
                    <a:pt x="187" y="240"/>
                    <a:pt x="184" y="238"/>
                    <a:pt x="184" y="236"/>
                  </a:cubicBezTo>
                  <a:cubicBezTo>
                    <a:pt x="184" y="235"/>
                    <a:pt x="186" y="234"/>
                    <a:pt x="186" y="233"/>
                  </a:cubicBezTo>
                  <a:cubicBezTo>
                    <a:pt x="186" y="230"/>
                    <a:pt x="183" y="227"/>
                    <a:pt x="184" y="224"/>
                  </a:cubicBezTo>
                  <a:cubicBezTo>
                    <a:pt x="185" y="221"/>
                    <a:pt x="188" y="219"/>
                    <a:pt x="187" y="215"/>
                  </a:cubicBezTo>
                  <a:cubicBezTo>
                    <a:pt x="187" y="214"/>
                    <a:pt x="184" y="209"/>
                    <a:pt x="183" y="209"/>
                  </a:cubicBezTo>
                  <a:cubicBezTo>
                    <a:pt x="180" y="206"/>
                    <a:pt x="177" y="210"/>
                    <a:pt x="177" y="204"/>
                  </a:cubicBezTo>
                  <a:cubicBezTo>
                    <a:pt x="177" y="203"/>
                    <a:pt x="177" y="202"/>
                    <a:pt x="177" y="201"/>
                  </a:cubicBezTo>
                  <a:cubicBezTo>
                    <a:pt x="177" y="201"/>
                    <a:pt x="177" y="200"/>
                    <a:pt x="177" y="200"/>
                  </a:cubicBezTo>
                  <a:cubicBezTo>
                    <a:pt x="178" y="198"/>
                    <a:pt x="180" y="198"/>
                    <a:pt x="181" y="196"/>
                  </a:cubicBezTo>
                  <a:cubicBezTo>
                    <a:pt x="182" y="194"/>
                    <a:pt x="181" y="190"/>
                    <a:pt x="184" y="188"/>
                  </a:cubicBezTo>
                  <a:cubicBezTo>
                    <a:pt x="187" y="185"/>
                    <a:pt x="197" y="182"/>
                    <a:pt x="198" y="177"/>
                  </a:cubicBezTo>
                  <a:cubicBezTo>
                    <a:pt x="199" y="173"/>
                    <a:pt x="196" y="158"/>
                    <a:pt x="196" y="152"/>
                  </a:cubicBezTo>
                  <a:cubicBezTo>
                    <a:pt x="196" y="151"/>
                    <a:pt x="194" y="145"/>
                    <a:pt x="195" y="144"/>
                  </a:cubicBezTo>
                  <a:cubicBezTo>
                    <a:pt x="196" y="143"/>
                    <a:pt x="198" y="145"/>
                    <a:pt x="198" y="144"/>
                  </a:cubicBezTo>
                  <a:cubicBezTo>
                    <a:pt x="198" y="144"/>
                    <a:pt x="199" y="141"/>
                    <a:pt x="199" y="141"/>
                  </a:cubicBezTo>
                  <a:cubicBezTo>
                    <a:pt x="199" y="140"/>
                    <a:pt x="200" y="141"/>
                    <a:pt x="201" y="139"/>
                  </a:cubicBezTo>
                  <a:cubicBezTo>
                    <a:pt x="201" y="139"/>
                    <a:pt x="202" y="138"/>
                    <a:pt x="202" y="138"/>
                  </a:cubicBezTo>
                  <a:cubicBezTo>
                    <a:pt x="202" y="138"/>
                    <a:pt x="202" y="137"/>
                    <a:pt x="202" y="137"/>
                  </a:cubicBezTo>
                  <a:cubicBezTo>
                    <a:pt x="203" y="133"/>
                    <a:pt x="215" y="126"/>
                    <a:pt x="217" y="122"/>
                  </a:cubicBezTo>
                  <a:cubicBezTo>
                    <a:pt x="220" y="118"/>
                    <a:pt x="224" y="114"/>
                    <a:pt x="228" y="110"/>
                  </a:cubicBezTo>
                  <a:cubicBezTo>
                    <a:pt x="230" y="108"/>
                    <a:pt x="232" y="103"/>
                    <a:pt x="235" y="99"/>
                  </a:cubicBezTo>
                  <a:cubicBezTo>
                    <a:pt x="238" y="94"/>
                    <a:pt x="243" y="88"/>
                    <a:pt x="247" y="85"/>
                  </a:cubicBezTo>
                  <a:cubicBezTo>
                    <a:pt x="250" y="82"/>
                    <a:pt x="254" y="80"/>
                    <a:pt x="257" y="78"/>
                  </a:cubicBezTo>
                  <a:cubicBezTo>
                    <a:pt x="259" y="77"/>
                    <a:pt x="262" y="76"/>
                    <a:pt x="264" y="75"/>
                  </a:cubicBezTo>
                  <a:cubicBezTo>
                    <a:pt x="266" y="73"/>
                    <a:pt x="269" y="73"/>
                    <a:pt x="271" y="71"/>
                  </a:cubicBezTo>
                  <a:cubicBezTo>
                    <a:pt x="278" y="68"/>
                    <a:pt x="284" y="63"/>
                    <a:pt x="288" y="59"/>
                  </a:cubicBezTo>
                  <a:cubicBezTo>
                    <a:pt x="288" y="58"/>
                    <a:pt x="290" y="59"/>
                    <a:pt x="290" y="58"/>
                  </a:cubicBezTo>
                  <a:cubicBezTo>
                    <a:pt x="290" y="57"/>
                    <a:pt x="290" y="57"/>
                    <a:pt x="290" y="57"/>
                  </a:cubicBezTo>
                  <a:cubicBezTo>
                    <a:pt x="289" y="57"/>
                    <a:pt x="288" y="57"/>
                    <a:pt x="287" y="57"/>
                  </a:cubicBezTo>
                  <a:cubicBezTo>
                    <a:pt x="284" y="57"/>
                    <a:pt x="281" y="60"/>
                    <a:pt x="278" y="60"/>
                  </a:cubicBezTo>
                  <a:cubicBezTo>
                    <a:pt x="273" y="60"/>
                    <a:pt x="273" y="54"/>
                    <a:pt x="268" y="54"/>
                  </a:cubicBezTo>
                  <a:cubicBezTo>
                    <a:pt x="261" y="54"/>
                    <a:pt x="253" y="59"/>
                    <a:pt x="246" y="58"/>
                  </a:cubicBezTo>
                  <a:cubicBezTo>
                    <a:pt x="242" y="58"/>
                    <a:pt x="243" y="50"/>
                    <a:pt x="240" y="51"/>
                  </a:cubicBezTo>
                  <a:cubicBezTo>
                    <a:pt x="233" y="52"/>
                    <a:pt x="227" y="62"/>
                    <a:pt x="220" y="63"/>
                  </a:cubicBezTo>
                  <a:cubicBezTo>
                    <a:pt x="219" y="63"/>
                    <a:pt x="211" y="62"/>
                    <a:pt x="210" y="61"/>
                  </a:cubicBezTo>
                  <a:cubicBezTo>
                    <a:pt x="209" y="61"/>
                    <a:pt x="209" y="58"/>
                    <a:pt x="208" y="57"/>
                  </a:cubicBezTo>
                  <a:cubicBezTo>
                    <a:pt x="206" y="55"/>
                    <a:pt x="202" y="56"/>
                    <a:pt x="200" y="55"/>
                  </a:cubicBezTo>
                  <a:cubicBezTo>
                    <a:pt x="198" y="54"/>
                    <a:pt x="197" y="50"/>
                    <a:pt x="195" y="49"/>
                  </a:cubicBezTo>
                  <a:cubicBezTo>
                    <a:pt x="194" y="48"/>
                    <a:pt x="193" y="49"/>
                    <a:pt x="192" y="49"/>
                  </a:cubicBezTo>
                  <a:cubicBezTo>
                    <a:pt x="191" y="49"/>
                    <a:pt x="188" y="49"/>
                    <a:pt x="187" y="50"/>
                  </a:cubicBezTo>
                  <a:cubicBezTo>
                    <a:pt x="186" y="51"/>
                    <a:pt x="189" y="58"/>
                    <a:pt x="184" y="56"/>
                  </a:cubicBezTo>
                  <a:cubicBezTo>
                    <a:pt x="182" y="56"/>
                    <a:pt x="180" y="46"/>
                    <a:pt x="178" y="45"/>
                  </a:cubicBezTo>
                  <a:cubicBezTo>
                    <a:pt x="176" y="44"/>
                    <a:pt x="173" y="46"/>
                    <a:pt x="171" y="45"/>
                  </a:cubicBezTo>
                  <a:cubicBezTo>
                    <a:pt x="168" y="44"/>
                    <a:pt x="176" y="43"/>
                    <a:pt x="173" y="41"/>
                  </a:cubicBezTo>
                  <a:cubicBezTo>
                    <a:pt x="170" y="39"/>
                    <a:pt x="152" y="37"/>
                    <a:pt x="149" y="37"/>
                  </a:cubicBezTo>
                  <a:cubicBezTo>
                    <a:pt x="148" y="37"/>
                    <a:pt x="146" y="38"/>
                    <a:pt x="145" y="38"/>
                  </a:cubicBezTo>
                  <a:cubicBezTo>
                    <a:pt x="140" y="40"/>
                    <a:pt x="143" y="40"/>
                    <a:pt x="142" y="41"/>
                  </a:cubicBezTo>
                  <a:cubicBezTo>
                    <a:pt x="140" y="43"/>
                    <a:pt x="132" y="47"/>
                    <a:pt x="129" y="45"/>
                  </a:cubicBezTo>
                  <a:cubicBezTo>
                    <a:pt x="127" y="44"/>
                    <a:pt x="127" y="40"/>
                    <a:pt x="126" y="39"/>
                  </a:cubicBezTo>
                  <a:cubicBezTo>
                    <a:pt x="122" y="37"/>
                    <a:pt x="116" y="40"/>
                    <a:pt x="112" y="38"/>
                  </a:cubicBezTo>
                  <a:cubicBezTo>
                    <a:pt x="111" y="38"/>
                    <a:pt x="111" y="36"/>
                    <a:pt x="110" y="36"/>
                  </a:cubicBezTo>
                  <a:cubicBezTo>
                    <a:pt x="108" y="35"/>
                    <a:pt x="105" y="37"/>
                    <a:pt x="102" y="37"/>
                  </a:cubicBezTo>
                  <a:cubicBezTo>
                    <a:pt x="101" y="37"/>
                    <a:pt x="96" y="35"/>
                    <a:pt x="95" y="34"/>
                  </a:cubicBezTo>
                  <a:cubicBezTo>
                    <a:pt x="94" y="32"/>
                    <a:pt x="90" y="5"/>
                    <a:pt x="88" y="3"/>
                  </a:cubicBezTo>
                  <a:cubicBezTo>
                    <a:pt x="87" y="2"/>
                    <a:pt x="82" y="1"/>
                    <a:pt x="80" y="1"/>
                  </a:cubicBezTo>
                  <a:cubicBezTo>
                    <a:pt x="80" y="1"/>
                    <a:pt x="76" y="0"/>
                    <a:pt x="76" y="0"/>
                  </a:cubicBezTo>
                  <a:cubicBezTo>
                    <a:pt x="75" y="1"/>
                    <a:pt x="78" y="20"/>
                    <a:pt x="77" y="21"/>
                  </a:cubicBezTo>
                  <a:cubicBezTo>
                    <a:pt x="77" y="22"/>
                    <a:pt x="64" y="22"/>
                    <a:pt x="62" y="22"/>
                  </a:cubicBezTo>
                  <a:cubicBezTo>
                    <a:pt x="46" y="23"/>
                    <a:pt x="30" y="24"/>
                    <a:pt x="14" y="25"/>
                  </a:cubicBezTo>
                  <a:cubicBezTo>
                    <a:pt x="10" y="25"/>
                    <a:pt x="6" y="25"/>
                    <a:pt x="1" y="25"/>
                  </a:cubicBezTo>
                  <a:cubicBezTo>
                    <a:pt x="1" y="25"/>
                    <a:pt x="1" y="25"/>
                    <a:pt x="1" y="25"/>
                  </a:cubicBezTo>
                  <a:cubicBezTo>
                    <a:pt x="1" y="25"/>
                    <a:pt x="1" y="26"/>
                    <a:pt x="1" y="26"/>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63"/>
            <p:cNvSpPr>
              <a:spLocks/>
            </p:cNvSpPr>
            <p:nvPr/>
          </p:nvSpPr>
          <p:spPr bwMode="auto">
            <a:xfrm>
              <a:off x="2528860" y="1920875"/>
              <a:ext cx="1341436" cy="833437"/>
            </a:xfrm>
            <a:custGeom>
              <a:avLst/>
              <a:gdLst>
                <a:gd name="T0" fmla="*/ 9 w 455"/>
                <a:gd name="T1" fmla="*/ 18 h 282"/>
                <a:gd name="T2" fmla="*/ 4 w 455"/>
                <a:gd name="T3" fmla="*/ 62 h 282"/>
                <a:gd name="T4" fmla="*/ 7 w 455"/>
                <a:gd name="T5" fmla="*/ 69 h 282"/>
                <a:gd name="T6" fmla="*/ 9 w 455"/>
                <a:gd name="T7" fmla="*/ 77 h 282"/>
                <a:gd name="T8" fmla="*/ 8 w 455"/>
                <a:gd name="T9" fmla="*/ 82 h 282"/>
                <a:gd name="T10" fmla="*/ 7 w 455"/>
                <a:gd name="T11" fmla="*/ 89 h 282"/>
                <a:gd name="T12" fmla="*/ 14 w 455"/>
                <a:gd name="T13" fmla="*/ 98 h 282"/>
                <a:gd name="T14" fmla="*/ 25 w 455"/>
                <a:gd name="T15" fmla="*/ 112 h 282"/>
                <a:gd name="T16" fmla="*/ 27 w 455"/>
                <a:gd name="T17" fmla="*/ 118 h 282"/>
                <a:gd name="T18" fmla="*/ 33 w 455"/>
                <a:gd name="T19" fmla="*/ 131 h 282"/>
                <a:gd name="T20" fmla="*/ 36 w 455"/>
                <a:gd name="T21" fmla="*/ 135 h 282"/>
                <a:gd name="T22" fmla="*/ 42 w 455"/>
                <a:gd name="T23" fmla="*/ 140 h 282"/>
                <a:gd name="T24" fmla="*/ 49 w 455"/>
                <a:gd name="T25" fmla="*/ 147 h 282"/>
                <a:gd name="T26" fmla="*/ 48 w 455"/>
                <a:gd name="T27" fmla="*/ 153 h 282"/>
                <a:gd name="T28" fmla="*/ 43 w 455"/>
                <a:gd name="T29" fmla="*/ 167 h 282"/>
                <a:gd name="T30" fmla="*/ 41 w 455"/>
                <a:gd name="T31" fmla="*/ 171 h 282"/>
                <a:gd name="T32" fmla="*/ 42 w 455"/>
                <a:gd name="T33" fmla="*/ 179 h 282"/>
                <a:gd name="T34" fmla="*/ 42 w 455"/>
                <a:gd name="T35" fmla="*/ 183 h 282"/>
                <a:gd name="T36" fmla="*/ 36 w 455"/>
                <a:gd name="T37" fmla="*/ 193 h 282"/>
                <a:gd name="T38" fmla="*/ 32 w 455"/>
                <a:gd name="T39" fmla="*/ 201 h 282"/>
                <a:gd name="T40" fmla="*/ 36 w 455"/>
                <a:gd name="T41" fmla="*/ 201 h 282"/>
                <a:gd name="T42" fmla="*/ 45 w 455"/>
                <a:gd name="T43" fmla="*/ 204 h 282"/>
                <a:gd name="T44" fmla="*/ 56 w 455"/>
                <a:gd name="T45" fmla="*/ 198 h 282"/>
                <a:gd name="T46" fmla="*/ 60 w 455"/>
                <a:gd name="T47" fmla="*/ 208 h 282"/>
                <a:gd name="T48" fmla="*/ 61 w 455"/>
                <a:gd name="T49" fmla="*/ 214 h 282"/>
                <a:gd name="T50" fmla="*/ 63 w 455"/>
                <a:gd name="T51" fmla="*/ 224 h 282"/>
                <a:gd name="T52" fmla="*/ 66 w 455"/>
                <a:gd name="T53" fmla="*/ 232 h 282"/>
                <a:gd name="T54" fmla="*/ 70 w 455"/>
                <a:gd name="T55" fmla="*/ 239 h 282"/>
                <a:gd name="T56" fmla="*/ 72 w 455"/>
                <a:gd name="T57" fmla="*/ 250 h 282"/>
                <a:gd name="T58" fmla="*/ 80 w 455"/>
                <a:gd name="T59" fmla="*/ 254 h 282"/>
                <a:gd name="T60" fmla="*/ 81 w 455"/>
                <a:gd name="T61" fmla="*/ 264 h 282"/>
                <a:gd name="T62" fmla="*/ 82 w 455"/>
                <a:gd name="T63" fmla="*/ 272 h 282"/>
                <a:gd name="T64" fmla="*/ 88 w 455"/>
                <a:gd name="T65" fmla="*/ 279 h 282"/>
                <a:gd name="T66" fmla="*/ 104 w 455"/>
                <a:gd name="T67" fmla="*/ 275 h 282"/>
                <a:gd name="T68" fmla="*/ 113 w 455"/>
                <a:gd name="T69" fmla="*/ 272 h 282"/>
                <a:gd name="T70" fmla="*/ 128 w 455"/>
                <a:gd name="T71" fmla="*/ 274 h 282"/>
                <a:gd name="T72" fmla="*/ 141 w 455"/>
                <a:gd name="T73" fmla="*/ 276 h 282"/>
                <a:gd name="T74" fmla="*/ 143 w 455"/>
                <a:gd name="T75" fmla="*/ 273 h 282"/>
                <a:gd name="T76" fmla="*/ 149 w 455"/>
                <a:gd name="T77" fmla="*/ 266 h 282"/>
                <a:gd name="T78" fmla="*/ 164 w 455"/>
                <a:gd name="T79" fmla="*/ 254 h 282"/>
                <a:gd name="T80" fmla="*/ 214 w 455"/>
                <a:gd name="T81" fmla="*/ 261 h 282"/>
                <a:gd name="T82" fmla="*/ 416 w 455"/>
                <a:gd name="T83" fmla="*/ 279 h 282"/>
                <a:gd name="T84" fmla="*/ 442 w 455"/>
                <a:gd name="T85" fmla="*/ 280 h 282"/>
                <a:gd name="T86" fmla="*/ 446 w 455"/>
                <a:gd name="T87" fmla="*/ 228 h 282"/>
                <a:gd name="T88" fmla="*/ 455 w 455"/>
                <a:gd name="T89" fmla="*/ 55 h 282"/>
                <a:gd name="T90" fmla="*/ 13 w 455"/>
                <a:gd name="T91"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5" h="282">
                  <a:moveTo>
                    <a:pt x="11" y="6"/>
                  </a:moveTo>
                  <a:cubicBezTo>
                    <a:pt x="10" y="10"/>
                    <a:pt x="10" y="14"/>
                    <a:pt x="9" y="18"/>
                  </a:cubicBezTo>
                  <a:cubicBezTo>
                    <a:pt x="7" y="24"/>
                    <a:pt x="0" y="50"/>
                    <a:pt x="1" y="55"/>
                  </a:cubicBezTo>
                  <a:cubicBezTo>
                    <a:pt x="1" y="56"/>
                    <a:pt x="3" y="61"/>
                    <a:pt x="4" y="62"/>
                  </a:cubicBezTo>
                  <a:cubicBezTo>
                    <a:pt x="4" y="63"/>
                    <a:pt x="6" y="64"/>
                    <a:pt x="7" y="65"/>
                  </a:cubicBezTo>
                  <a:cubicBezTo>
                    <a:pt x="7" y="66"/>
                    <a:pt x="6" y="68"/>
                    <a:pt x="7" y="69"/>
                  </a:cubicBezTo>
                  <a:cubicBezTo>
                    <a:pt x="7" y="71"/>
                    <a:pt x="10" y="72"/>
                    <a:pt x="10" y="74"/>
                  </a:cubicBezTo>
                  <a:cubicBezTo>
                    <a:pt x="9" y="77"/>
                    <a:pt x="9" y="77"/>
                    <a:pt x="9" y="77"/>
                  </a:cubicBezTo>
                  <a:cubicBezTo>
                    <a:pt x="10" y="78"/>
                    <a:pt x="11" y="78"/>
                    <a:pt x="11" y="79"/>
                  </a:cubicBezTo>
                  <a:cubicBezTo>
                    <a:pt x="11" y="80"/>
                    <a:pt x="8" y="81"/>
                    <a:pt x="8" y="82"/>
                  </a:cubicBezTo>
                  <a:cubicBezTo>
                    <a:pt x="8" y="82"/>
                    <a:pt x="11" y="86"/>
                    <a:pt x="11" y="87"/>
                  </a:cubicBezTo>
                  <a:cubicBezTo>
                    <a:pt x="11" y="88"/>
                    <a:pt x="6" y="86"/>
                    <a:pt x="7" y="89"/>
                  </a:cubicBezTo>
                  <a:cubicBezTo>
                    <a:pt x="7" y="90"/>
                    <a:pt x="11" y="91"/>
                    <a:pt x="12" y="93"/>
                  </a:cubicBezTo>
                  <a:cubicBezTo>
                    <a:pt x="13" y="94"/>
                    <a:pt x="13" y="96"/>
                    <a:pt x="14" y="98"/>
                  </a:cubicBezTo>
                  <a:cubicBezTo>
                    <a:pt x="15" y="99"/>
                    <a:pt x="19" y="100"/>
                    <a:pt x="20" y="102"/>
                  </a:cubicBezTo>
                  <a:cubicBezTo>
                    <a:pt x="22" y="105"/>
                    <a:pt x="23" y="109"/>
                    <a:pt x="25" y="112"/>
                  </a:cubicBezTo>
                  <a:cubicBezTo>
                    <a:pt x="25" y="113"/>
                    <a:pt x="27" y="114"/>
                    <a:pt x="27" y="116"/>
                  </a:cubicBezTo>
                  <a:cubicBezTo>
                    <a:pt x="27" y="116"/>
                    <a:pt x="27" y="118"/>
                    <a:pt x="27" y="118"/>
                  </a:cubicBezTo>
                  <a:cubicBezTo>
                    <a:pt x="28" y="119"/>
                    <a:pt x="31" y="120"/>
                    <a:pt x="32" y="123"/>
                  </a:cubicBezTo>
                  <a:cubicBezTo>
                    <a:pt x="32" y="126"/>
                    <a:pt x="30" y="129"/>
                    <a:pt x="33" y="131"/>
                  </a:cubicBezTo>
                  <a:cubicBezTo>
                    <a:pt x="34" y="132"/>
                    <a:pt x="35" y="131"/>
                    <a:pt x="36" y="132"/>
                  </a:cubicBezTo>
                  <a:cubicBezTo>
                    <a:pt x="36" y="132"/>
                    <a:pt x="34" y="135"/>
                    <a:pt x="36" y="135"/>
                  </a:cubicBezTo>
                  <a:cubicBezTo>
                    <a:pt x="36" y="135"/>
                    <a:pt x="39" y="134"/>
                    <a:pt x="39" y="134"/>
                  </a:cubicBezTo>
                  <a:cubicBezTo>
                    <a:pt x="43" y="135"/>
                    <a:pt x="38" y="139"/>
                    <a:pt x="42" y="140"/>
                  </a:cubicBezTo>
                  <a:cubicBezTo>
                    <a:pt x="45" y="141"/>
                    <a:pt x="50" y="139"/>
                    <a:pt x="52" y="141"/>
                  </a:cubicBezTo>
                  <a:cubicBezTo>
                    <a:pt x="52" y="142"/>
                    <a:pt x="49" y="147"/>
                    <a:pt x="49" y="147"/>
                  </a:cubicBezTo>
                  <a:cubicBezTo>
                    <a:pt x="49" y="150"/>
                    <a:pt x="48" y="148"/>
                    <a:pt x="47" y="150"/>
                  </a:cubicBezTo>
                  <a:cubicBezTo>
                    <a:pt x="47" y="150"/>
                    <a:pt x="48" y="153"/>
                    <a:pt x="48" y="153"/>
                  </a:cubicBezTo>
                  <a:cubicBezTo>
                    <a:pt x="47" y="156"/>
                    <a:pt x="44" y="159"/>
                    <a:pt x="43" y="162"/>
                  </a:cubicBezTo>
                  <a:cubicBezTo>
                    <a:pt x="42" y="163"/>
                    <a:pt x="43" y="166"/>
                    <a:pt x="43" y="167"/>
                  </a:cubicBezTo>
                  <a:cubicBezTo>
                    <a:pt x="42" y="168"/>
                    <a:pt x="40" y="167"/>
                    <a:pt x="40" y="168"/>
                  </a:cubicBezTo>
                  <a:cubicBezTo>
                    <a:pt x="40" y="168"/>
                    <a:pt x="41" y="170"/>
                    <a:pt x="41" y="171"/>
                  </a:cubicBezTo>
                  <a:cubicBezTo>
                    <a:pt x="41" y="172"/>
                    <a:pt x="39" y="173"/>
                    <a:pt x="39" y="174"/>
                  </a:cubicBezTo>
                  <a:cubicBezTo>
                    <a:pt x="39" y="178"/>
                    <a:pt x="41" y="177"/>
                    <a:pt x="42" y="179"/>
                  </a:cubicBezTo>
                  <a:cubicBezTo>
                    <a:pt x="41" y="181"/>
                    <a:pt x="41" y="181"/>
                    <a:pt x="41" y="181"/>
                  </a:cubicBezTo>
                  <a:cubicBezTo>
                    <a:pt x="41" y="182"/>
                    <a:pt x="42" y="183"/>
                    <a:pt x="42" y="183"/>
                  </a:cubicBezTo>
                  <a:cubicBezTo>
                    <a:pt x="41" y="188"/>
                    <a:pt x="34" y="184"/>
                    <a:pt x="34" y="189"/>
                  </a:cubicBezTo>
                  <a:cubicBezTo>
                    <a:pt x="34" y="190"/>
                    <a:pt x="36" y="191"/>
                    <a:pt x="36" y="193"/>
                  </a:cubicBezTo>
                  <a:cubicBezTo>
                    <a:pt x="36" y="195"/>
                    <a:pt x="33" y="195"/>
                    <a:pt x="32" y="197"/>
                  </a:cubicBezTo>
                  <a:cubicBezTo>
                    <a:pt x="32" y="198"/>
                    <a:pt x="32" y="199"/>
                    <a:pt x="32" y="201"/>
                  </a:cubicBezTo>
                  <a:cubicBezTo>
                    <a:pt x="32" y="201"/>
                    <a:pt x="33" y="201"/>
                    <a:pt x="33" y="201"/>
                  </a:cubicBezTo>
                  <a:cubicBezTo>
                    <a:pt x="34" y="201"/>
                    <a:pt x="35" y="201"/>
                    <a:pt x="36" y="201"/>
                  </a:cubicBezTo>
                  <a:cubicBezTo>
                    <a:pt x="38" y="202"/>
                    <a:pt x="37" y="206"/>
                    <a:pt x="40" y="207"/>
                  </a:cubicBezTo>
                  <a:cubicBezTo>
                    <a:pt x="43" y="208"/>
                    <a:pt x="43" y="205"/>
                    <a:pt x="45" y="204"/>
                  </a:cubicBezTo>
                  <a:cubicBezTo>
                    <a:pt x="46" y="203"/>
                    <a:pt x="48" y="204"/>
                    <a:pt x="49" y="204"/>
                  </a:cubicBezTo>
                  <a:cubicBezTo>
                    <a:pt x="52" y="203"/>
                    <a:pt x="54" y="197"/>
                    <a:pt x="56" y="198"/>
                  </a:cubicBezTo>
                  <a:cubicBezTo>
                    <a:pt x="57" y="198"/>
                    <a:pt x="60" y="203"/>
                    <a:pt x="61" y="204"/>
                  </a:cubicBezTo>
                  <a:cubicBezTo>
                    <a:pt x="63" y="206"/>
                    <a:pt x="60" y="206"/>
                    <a:pt x="60" y="208"/>
                  </a:cubicBezTo>
                  <a:cubicBezTo>
                    <a:pt x="60" y="208"/>
                    <a:pt x="62" y="210"/>
                    <a:pt x="62" y="210"/>
                  </a:cubicBezTo>
                  <a:cubicBezTo>
                    <a:pt x="63" y="211"/>
                    <a:pt x="60" y="213"/>
                    <a:pt x="61" y="214"/>
                  </a:cubicBezTo>
                  <a:cubicBezTo>
                    <a:pt x="61" y="215"/>
                    <a:pt x="62" y="216"/>
                    <a:pt x="62" y="217"/>
                  </a:cubicBezTo>
                  <a:cubicBezTo>
                    <a:pt x="63" y="219"/>
                    <a:pt x="62" y="222"/>
                    <a:pt x="63" y="224"/>
                  </a:cubicBezTo>
                  <a:cubicBezTo>
                    <a:pt x="63" y="224"/>
                    <a:pt x="65" y="227"/>
                    <a:pt x="65" y="227"/>
                  </a:cubicBezTo>
                  <a:cubicBezTo>
                    <a:pt x="66" y="228"/>
                    <a:pt x="65" y="231"/>
                    <a:pt x="66" y="232"/>
                  </a:cubicBezTo>
                  <a:cubicBezTo>
                    <a:pt x="66" y="232"/>
                    <a:pt x="68" y="233"/>
                    <a:pt x="68" y="233"/>
                  </a:cubicBezTo>
                  <a:cubicBezTo>
                    <a:pt x="69" y="234"/>
                    <a:pt x="70" y="238"/>
                    <a:pt x="70" y="239"/>
                  </a:cubicBezTo>
                  <a:cubicBezTo>
                    <a:pt x="70" y="241"/>
                    <a:pt x="68" y="242"/>
                    <a:pt x="67" y="243"/>
                  </a:cubicBezTo>
                  <a:cubicBezTo>
                    <a:pt x="66" y="246"/>
                    <a:pt x="71" y="248"/>
                    <a:pt x="72" y="250"/>
                  </a:cubicBezTo>
                  <a:cubicBezTo>
                    <a:pt x="72" y="250"/>
                    <a:pt x="72" y="252"/>
                    <a:pt x="72" y="252"/>
                  </a:cubicBezTo>
                  <a:cubicBezTo>
                    <a:pt x="73" y="253"/>
                    <a:pt x="77" y="248"/>
                    <a:pt x="80" y="254"/>
                  </a:cubicBezTo>
                  <a:cubicBezTo>
                    <a:pt x="81" y="256"/>
                    <a:pt x="82" y="260"/>
                    <a:pt x="82" y="262"/>
                  </a:cubicBezTo>
                  <a:cubicBezTo>
                    <a:pt x="82" y="263"/>
                    <a:pt x="80" y="263"/>
                    <a:pt x="81" y="264"/>
                  </a:cubicBezTo>
                  <a:cubicBezTo>
                    <a:pt x="81" y="266"/>
                    <a:pt x="82" y="267"/>
                    <a:pt x="83" y="269"/>
                  </a:cubicBezTo>
                  <a:cubicBezTo>
                    <a:pt x="83" y="269"/>
                    <a:pt x="82" y="271"/>
                    <a:pt x="82" y="272"/>
                  </a:cubicBezTo>
                  <a:cubicBezTo>
                    <a:pt x="83" y="274"/>
                    <a:pt x="86" y="275"/>
                    <a:pt x="87" y="277"/>
                  </a:cubicBezTo>
                  <a:cubicBezTo>
                    <a:pt x="88" y="279"/>
                    <a:pt x="88" y="279"/>
                    <a:pt x="88" y="279"/>
                  </a:cubicBezTo>
                  <a:cubicBezTo>
                    <a:pt x="89" y="279"/>
                    <a:pt x="88" y="275"/>
                    <a:pt x="92" y="273"/>
                  </a:cubicBezTo>
                  <a:cubicBezTo>
                    <a:pt x="95" y="272"/>
                    <a:pt x="102" y="273"/>
                    <a:pt x="104" y="275"/>
                  </a:cubicBezTo>
                  <a:cubicBezTo>
                    <a:pt x="104" y="275"/>
                    <a:pt x="106" y="277"/>
                    <a:pt x="106" y="277"/>
                  </a:cubicBezTo>
                  <a:cubicBezTo>
                    <a:pt x="109" y="278"/>
                    <a:pt x="109" y="270"/>
                    <a:pt x="113" y="272"/>
                  </a:cubicBezTo>
                  <a:cubicBezTo>
                    <a:pt x="115" y="272"/>
                    <a:pt x="120" y="275"/>
                    <a:pt x="122" y="275"/>
                  </a:cubicBezTo>
                  <a:cubicBezTo>
                    <a:pt x="123" y="274"/>
                    <a:pt x="126" y="273"/>
                    <a:pt x="128" y="274"/>
                  </a:cubicBezTo>
                  <a:cubicBezTo>
                    <a:pt x="132" y="275"/>
                    <a:pt x="130" y="276"/>
                    <a:pt x="135" y="275"/>
                  </a:cubicBezTo>
                  <a:cubicBezTo>
                    <a:pt x="136" y="275"/>
                    <a:pt x="139" y="275"/>
                    <a:pt x="141" y="276"/>
                  </a:cubicBezTo>
                  <a:cubicBezTo>
                    <a:pt x="141" y="276"/>
                    <a:pt x="145" y="277"/>
                    <a:pt x="145" y="277"/>
                  </a:cubicBezTo>
                  <a:cubicBezTo>
                    <a:pt x="143" y="275"/>
                    <a:pt x="142" y="276"/>
                    <a:pt x="143" y="273"/>
                  </a:cubicBezTo>
                  <a:cubicBezTo>
                    <a:pt x="144" y="271"/>
                    <a:pt x="145" y="272"/>
                    <a:pt x="145" y="271"/>
                  </a:cubicBezTo>
                  <a:cubicBezTo>
                    <a:pt x="147" y="268"/>
                    <a:pt x="144" y="267"/>
                    <a:pt x="149" y="266"/>
                  </a:cubicBezTo>
                  <a:cubicBezTo>
                    <a:pt x="154" y="266"/>
                    <a:pt x="154" y="281"/>
                    <a:pt x="160" y="282"/>
                  </a:cubicBezTo>
                  <a:cubicBezTo>
                    <a:pt x="160" y="279"/>
                    <a:pt x="163" y="255"/>
                    <a:pt x="164" y="254"/>
                  </a:cubicBezTo>
                  <a:cubicBezTo>
                    <a:pt x="164" y="254"/>
                    <a:pt x="176" y="256"/>
                    <a:pt x="177" y="256"/>
                  </a:cubicBezTo>
                  <a:cubicBezTo>
                    <a:pt x="189" y="258"/>
                    <a:pt x="201" y="259"/>
                    <a:pt x="214" y="261"/>
                  </a:cubicBezTo>
                  <a:cubicBezTo>
                    <a:pt x="262" y="267"/>
                    <a:pt x="310" y="271"/>
                    <a:pt x="358" y="275"/>
                  </a:cubicBezTo>
                  <a:cubicBezTo>
                    <a:pt x="378" y="277"/>
                    <a:pt x="397" y="278"/>
                    <a:pt x="416" y="279"/>
                  </a:cubicBezTo>
                  <a:cubicBezTo>
                    <a:pt x="422" y="279"/>
                    <a:pt x="428" y="280"/>
                    <a:pt x="434" y="280"/>
                  </a:cubicBezTo>
                  <a:cubicBezTo>
                    <a:pt x="437" y="280"/>
                    <a:pt x="439" y="280"/>
                    <a:pt x="442" y="280"/>
                  </a:cubicBezTo>
                  <a:cubicBezTo>
                    <a:pt x="442" y="280"/>
                    <a:pt x="444" y="280"/>
                    <a:pt x="444" y="280"/>
                  </a:cubicBezTo>
                  <a:cubicBezTo>
                    <a:pt x="445" y="263"/>
                    <a:pt x="446" y="245"/>
                    <a:pt x="446" y="228"/>
                  </a:cubicBezTo>
                  <a:cubicBezTo>
                    <a:pt x="449" y="170"/>
                    <a:pt x="452" y="113"/>
                    <a:pt x="455" y="55"/>
                  </a:cubicBezTo>
                  <a:cubicBezTo>
                    <a:pt x="455" y="55"/>
                    <a:pt x="455" y="55"/>
                    <a:pt x="455" y="55"/>
                  </a:cubicBezTo>
                  <a:cubicBezTo>
                    <a:pt x="306" y="48"/>
                    <a:pt x="158" y="29"/>
                    <a:pt x="13" y="0"/>
                  </a:cubicBezTo>
                  <a:cubicBezTo>
                    <a:pt x="13" y="0"/>
                    <a:pt x="13" y="0"/>
                    <a:pt x="13" y="0"/>
                  </a:cubicBezTo>
                  <a:cubicBezTo>
                    <a:pt x="13" y="0"/>
                    <a:pt x="12" y="4"/>
                    <a:pt x="11" y="6"/>
                  </a:cubicBezTo>
                </a:path>
              </a:pathLst>
            </a:custGeom>
            <a:solidFill>
              <a:schemeClr val="accent1">
                <a:lumMod val="10000"/>
                <a:lumOff val="9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65"/>
            <p:cNvSpPr>
              <a:spLocks noEditPoints="1"/>
            </p:cNvSpPr>
            <p:nvPr/>
          </p:nvSpPr>
          <p:spPr bwMode="auto">
            <a:xfrm>
              <a:off x="5151410" y="4675187"/>
              <a:ext cx="817562" cy="630236"/>
            </a:xfrm>
            <a:custGeom>
              <a:avLst/>
              <a:gdLst>
                <a:gd name="T0" fmla="*/ 269 w 277"/>
                <a:gd name="T1" fmla="*/ 202 h 213"/>
                <a:gd name="T2" fmla="*/ 266 w 277"/>
                <a:gd name="T3" fmla="*/ 208 h 213"/>
                <a:gd name="T4" fmla="*/ 252 w 277"/>
                <a:gd name="T5" fmla="*/ 213 h 213"/>
                <a:gd name="T6" fmla="*/ 255 w 277"/>
                <a:gd name="T7" fmla="*/ 199 h 213"/>
                <a:gd name="T8" fmla="*/ 246 w 277"/>
                <a:gd name="T9" fmla="*/ 196 h 213"/>
                <a:gd name="T10" fmla="*/ 240 w 277"/>
                <a:gd name="T11" fmla="*/ 197 h 213"/>
                <a:gd name="T12" fmla="*/ 232 w 277"/>
                <a:gd name="T13" fmla="*/ 191 h 213"/>
                <a:gd name="T14" fmla="*/ 229 w 277"/>
                <a:gd name="T15" fmla="*/ 187 h 213"/>
                <a:gd name="T16" fmla="*/ 209 w 277"/>
                <a:gd name="T17" fmla="*/ 183 h 213"/>
                <a:gd name="T18" fmla="*/ 210 w 277"/>
                <a:gd name="T19" fmla="*/ 188 h 213"/>
                <a:gd name="T20" fmla="*/ 215 w 277"/>
                <a:gd name="T21" fmla="*/ 199 h 213"/>
                <a:gd name="T22" fmla="*/ 209 w 277"/>
                <a:gd name="T23" fmla="*/ 208 h 213"/>
                <a:gd name="T24" fmla="*/ 200 w 277"/>
                <a:gd name="T25" fmla="*/ 200 h 213"/>
                <a:gd name="T26" fmla="*/ 191 w 277"/>
                <a:gd name="T27" fmla="*/ 202 h 213"/>
                <a:gd name="T28" fmla="*/ 186 w 277"/>
                <a:gd name="T29" fmla="*/ 211 h 213"/>
                <a:gd name="T30" fmla="*/ 178 w 277"/>
                <a:gd name="T31" fmla="*/ 208 h 213"/>
                <a:gd name="T32" fmla="*/ 170 w 277"/>
                <a:gd name="T33" fmla="*/ 207 h 213"/>
                <a:gd name="T34" fmla="*/ 158 w 277"/>
                <a:gd name="T35" fmla="*/ 200 h 213"/>
                <a:gd name="T36" fmla="*/ 155 w 277"/>
                <a:gd name="T37" fmla="*/ 195 h 213"/>
                <a:gd name="T38" fmla="*/ 140 w 277"/>
                <a:gd name="T39" fmla="*/ 187 h 213"/>
                <a:gd name="T40" fmla="*/ 125 w 277"/>
                <a:gd name="T41" fmla="*/ 178 h 213"/>
                <a:gd name="T42" fmla="*/ 110 w 277"/>
                <a:gd name="T43" fmla="*/ 185 h 213"/>
                <a:gd name="T44" fmla="*/ 112 w 277"/>
                <a:gd name="T45" fmla="*/ 186 h 213"/>
                <a:gd name="T46" fmla="*/ 114 w 277"/>
                <a:gd name="T47" fmla="*/ 193 h 213"/>
                <a:gd name="T48" fmla="*/ 54 w 277"/>
                <a:gd name="T49" fmla="*/ 187 h 213"/>
                <a:gd name="T50" fmla="*/ 27 w 277"/>
                <a:gd name="T51" fmla="*/ 183 h 213"/>
                <a:gd name="T52" fmla="*/ 26 w 277"/>
                <a:gd name="T53" fmla="*/ 147 h 213"/>
                <a:gd name="T54" fmla="*/ 34 w 277"/>
                <a:gd name="T55" fmla="*/ 125 h 213"/>
                <a:gd name="T56" fmla="*/ 30 w 277"/>
                <a:gd name="T57" fmla="*/ 111 h 213"/>
                <a:gd name="T58" fmla="*/ 22 w 277"/>
                <a:gd name="T59" fmla="*/ 95 h 213"/>
                <a:gd name="T60" fmla="*/ 4 w 277"/>
                <a:gd name="T61" fmla="*/ 69 h 213"/>
                <a:gd name="T62" fmla="*/ 142 w 277"/>
                <a:gd name="T63" fmla="*/ 2 h 213"/>
                <a:gd name="T64" fmla="*/ 145 w 277"/>
                <a:gd name="T65" fmla="*/ 25 h 213"/>
                <a:gd name="T66" fmla="*/ 155 w 277"/>
                <a:gd name="T67" fmla="*/ 37 h 213"/>
                <a:gd name="T68" fmla="*/ 149 w 277"/>
                <a:gd name="T69" fmla="*/ 52 h 213"/>
                <a:gd name="T70" fmla="*/ 137 w 277"/>
                <a:gd name="T71" fmla="*/ 66 h 213"/>
                <a:gd name="T72" fmla="*/ 130 w 277"/>
                <a:gd name="T73" fmla="*/ 78 h 213"/>
                <a:gd name="T74" fmla="*/ 132 w 277"/>
                <a:gd name="T75" fmla="*/ 96 h 213"/>
                <a:gd name="T76" fmla="*/ 128 w 277"/>
                <a:gd name="T77" fmla="*/ 112 h 213"/>
                <a:gd name="T78" fmla="*/ 222 w 277"/>
                <a:gd name="T79" fmla="*/ 102 h 213"/>
                <a:gd name="T80" fmla="*/ 235 w 277"/>
                <a:gd name="T81" fmla="*/ 145 h 213"/>
                <a:gd name="T82" fmla="*/ 226 w 277"/>
                <a:gd name="T83" fmla="*/ 144 h 213"/>
                <a:gd name="T84" fmla="*/ 214 w 277"/>
                <a:gd name="T85" fmla="*/ 144 h 213"/>
                <a:gd name="T86" fmla="*/ 220 w 277"/>
                <a:gd name="T87" fmla="*/ 150 h 213"/>
                <a:gd name="T88" fmla="*/ 223 w 277"/>
                <a:gd name="T89" fmla="*/ 157 h 213"/>
                <a:gd name="T90" fmla="*/ 240 w 277"/>
                <a:gd name="T91" fmla="*/ 151 h 213"/>
                <a:gd name="T92" fmla="*/ 247 w 277"/>
                <a:gd name="T93" fmla="*/ 158 h 213"/>
                <a:gd name="T94" fmla="*/ 249 w 277"/>
                <a:gd name="T95" fmla="*/ 162 h 213"/>
                <a:gd name="T96" fmla="*/ 241 w 277"/>
                <a:gd name="T97" fmla="*/ 169 h 213"/>
                <a:gd name="T98" fmla="*/ 242 w 277"/>
                <a:gd name="T99" fmla="*/ 174 h 213"/>
                <a:gd name="T100" fmla="*/ 232 w 277"/>
                <a:gd name="T101" fmla="*/ 173 h 213"/>
                <a:gd name="T102" fmla="*/ 231 w 277"/>
                <a:gd name="T103" fmla="*/ 177 h 213"/>
                <a:gd name="T104" fmla="*/ 253 w 277"/>
                <a:gd name="T105" fmla="*/ 188 h 213"/>
                <a:gd name="T106" fmla="*/ 268 w 277"/>
                <a:gd name="T107" fmla="*/ 196 h 213"/>
                <a:gd name="T108" fmla="*/ 116 w 277"/>
                <a:gd name="T109" fmla="*/ 193 h 213"/>
                <a:gd name="T110" fmla="*/ 274 w 277"/>
                <a:gd name="T111" fmla="*/ 16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7" h="213">
                  <a:moveTo>
                    <a:pt x="268" y="195"/>
                  </a:moveTo>
                  <a:cubicBezTo>
                    <a:pt x="276" y="194"/>
                    <a:pt x="266" y="198"/>
                    <a:pt x="266" y="199"/>
                  </a:cubicBezTo>
                  <a:cubicBezTo>
                    <a:pt x="267" y="199"/>
                    <a:pt x="266" y="200"/>
                    <a:pt x="267" y="200"/>
                  </a:cubicBezTo>
                  <a:cubicBezTo>
                    <a:pt x="267" y="200"/>
                    <a:pt x="270" y="197"/>
                    <a:pt x="271" y="199"/>
                  </a:cubicBezTo>
                  <a:cubicBezTo>
                    <a:pt x="269" y="202"/>
                    <a:pt x="269" y="202"/>
                    <a:pt x="269" y="202"/>
                  </a:cubicBezTo>
                  <a:cubicBezTo>
                    <a:pt x="269" y="202"/>
                    <a:pt x="267" y="199"/>
                    <a:pt x="267" y="201"/>
                  </a:cubicBezTo>
                  <a:cubicBezTo>
                    <a:pt x="267" y="201"/>
                    <a:pt x="268" y="202"/>
                    <a:pt x="268" y="202"/>
                  </a:cubicBezTo>
                  <a:cubicBezTo>
                    <a:pt x="267" y="202"/>
                    <a:pt x="267" y="201"/>
                    <a:pt x="267" y="201"/>
                  </a:cubicBezTo>
                  <a:cubicBezTo>
                    <a:pt x="266" y="202"/>
                    <a:pt x="265" y="205"/>
                    <a:pt x="265" y="205"/>
                  </a:cubicBezTo>
                  <a:cubicBezTo>
                    <a:pt x="265" y="206"/>
                    <a:pt x="267" y="207"/>
                    <a:pt x="266" y="208"/>
                  </a:cubicBezTo>
                  <a:cubicBezTo>
                    <a:pt x="264" y="209"/>
                    <a:pt x="261" y="202"/>
                    <a:pt x="260" y="202"/>
                  </a:cubicBezTo>
                  <a:cubicBezTo>
                    <a:pt x="259" y="202"/>
                    <a:pt x="260" y="204"/>
                    <a:pt x="260" y="204"/>
                  </a:cubicBezTo>
                  <a:cubicBezTo>
                    <a:pt x="258" y="206"/>
                    <a:pt x="256" y="207"/>
                    <a:pt x="255" y="210"/>
                  </a:cubicBezTo>
                  <a:cubicBezTo>
                    <a:pt x="255" y="210"/>
                    <a:pt x="255" y="211"/>
                    <a:pt x="254" y="211"/>
                  </a:cubicBezTo>
                  <a:cubicBezTo>
                    <a:pt x="254" y="212"/>
                    <a:pt x="252" y="213"/>
                    <a:pt x="252" y="213"/>
                  </a:cubicBezTo>
                  <a:cubicBezTo>
                    <a:pt x="253" y="211"/>
                    <a:pt x="254" y="209"/>
                    <a:pt x="255" y="207"/>
                  </a:cubicBezTo>
                  <a:cubicBezTo>
                    <a:pt x="254" y="205"/>
                    <a:pt x="254" y="205"/>
                    <a:pt x="254" y="205"/>
                  </a:cubicBezTo>
                  <a:cubicBezTo>
                    <a:pt x="256" y="203"/>
                    <a:pt x="260" y="204"/>
                    <a:pt x="256" y="201"/>
                  </a:cubicBezTo>
                  <a:cubicBezTo>
                    <a:pt x="256" y="200"/>
                    <a:pt x="256" y="199"/>
                    <a:pt x="255" y="198"/>
                  </a:cubicBezTo>
                  <a:cubicBezTo>
                    <a:pt x="255" y="198"/>
                    <a:pt x="255" y="199"/>
                    <a:pt x="255" y="199"/>
                  </a:cubicBezTo>
                  <a:cubicBezTo>
                    <a:pt x="254" y="201"/>
                    <a:pt x="257" y="203"/>
                    <a:pt x="253" y="204"/>
                  </a:cubicBezTo>
                  <a:cubicBezTo>
                    <a:pt x="251" y="205"/>
                    <a:pt x="252" y="201"/>
                    <a:pt x="251" y="201"/>
                  </a:cubicBezTo>
                  <a:cubicBezTo>
                    <a:pt x="251" y="201"/>
                    <a:pt x="247" y="199"/>
                    <a:pt x="247" y="197"/>
                  </a:cubicBezTo>
                  <a:cubicBezTo>
                    <a:pt x="247" y="196"/>
                    <a:pt x="247" y="196"/>
                    <a:pt x="247" y="196"/>
                  </a:cubicBezTo>
                  <a:cubicBezTo>
                    <a:pt x="247" y="196"/>
                    <a:pt x="247" y="196"/>
                    <a:pt x="246" y="196"/>
                  </a:cubicBezTo>
                  <a:cubicBezTo>
                    <a:pt x="246" y="196"/>
                    <a:pt x="246" y="196"/>
                    <a:pt x="246" y="196"/>
                  </a:cubicBezTo>
                  <a:cubicBezTo>
                    <a:pt x="245" y="196"/>
                    <a:pt x="246" y="197"/>
                    <a:pt x="246" y="197"/>
                  </a:cubicBezTo>
                  <a:cubicBezTo>
                    <a:pt x="246" y="197"/>
                    <a:pt x="246" y="198"/>
                    <a:pt x="246" y="198"/>
                  </a:cubicBezTo>
                  <a:cubicBezTo>
                    <a:pt x="244" y="197"/>
                    <a:pt x="244" y="197"/>
                    <a:pt x="244" y="197"/>
                  </a:cubicBezTo>
                  <a:cubicBezTo>
                    <a:pt x="243" y="197"/>
                    <a:pt x="241" y="197"/>
                    <a:pt x="240" y="197"/>
                  </a:cubicBezTo>
                  <a:cubicBezTo>
                    <a:pt x="238" y="196"/>
                    <a:pt x="240" y="191"/>
                    <a:pt x="237" y="193"/>
                  </a:cubicBezTo>
                  <a:cubicBezTo>
                    <a:pt x="237" y="193"/>
                    <a:pt x="235" y="195"/>
                    <a:pt x="235" y="195"/>
                  </a:cubicBezTo>
                  <a:cubicBezTo>
                    <a:pt x="235" y="195"/>
                    <a:pt x="233" y="194"/>
                    <a:pt x="232" y="194"/>
                  </a:cubicBezTo>
                  <a:cubicBezTo>
                    <a:pt x="229" y="194"/>
                    <a:pt x="229" y="194"/>
                    <a:pt x="229" y="194"/>
                  </a:cubicBezTo>
                  <a:cubicBezTo>
                    <a:pt x="229" y="193"/>
                    <a:pt x="233" y="193"/>
                    <a:pt x="232" y="191"/>
                  </a:cubicBezTo>
                  <a:cubicBezTo>
                    <a:pt x="232" y="191"/>
                    <a:pt x="232" y="191"/>
                    <a:pt x="231" y="191"/>
                  </a:cubicBezTo>
                  <a:cubicBezTo>
                    <a:pt x="231" y="190"/>
                    <a:pt x="231" y="191"/>
                    <a:pt x="230" y="191"/>
                  </a:cubicBezTo>
                  <a:cubicBezTo>
                    <a:pt x="231" y="189"/>
                    <a:pt x="231" y="189"/>
                    <a:pt x="231" y="189"/>
                  </a:cubicBezTo>
                  <a:cubicBezTo>
                    <a:pt x="231" y="189"/>
                    <a:pt x="227" y="191"/>
                    <a:pt x="228" y="188"/>
                  </a:cubicBezTo>
                  <a:cubicBezTo>
                    <a:pt x="229" y="187"/>
                    <a:pt x="229" y="187"/>
                    <a:pt x="229" y="187"/>
                  </a:cubicBezTo>
                  <a:cubicBezTo>
                    <a:pt x="229" y="187"/>
                    <a:pt x="227" y="185"/>
                    <a:pt x="226" y="186"/>
                  </a:cubicBezTo>
                  <a:cubicBezTo>
                    <a:pt x="226" y="186"/>
                    <a:pt x="228" y="188"/>
                    <a:pt x="226" y="188"/>
                  </a:cubicBezTo>
                  <a:cubicBezTo>
                    <a:pt x="224" y="187"/>
                    <a:pt x="224" y="187"/>
                    <a:pt x="224" y="187"/>
                  </a:cubicBezTo>
                  <a:cubicBezTo>
                    <a:pt x="223" y="187"/>
                    <a:pt x="222" y="188"/>
                    <a:pt x="221" y="187"/>
                  </a:cubicBezTo>
                  <a:cubicBezTo>
                    <a:pt x="212" y="184"/>
                    <a:pt x="209" y="183"/>
                    <a:pt x="209" y="183"/>
                  </a:cubicBezTo>
                  <a:cubicBezTo>
                    <a:pt x="209" y="185"/>
                    <a:pt x="209" y="185"/>
                    <a:pt x="209" y="185"/>
                  </a:cubicBezTo>
                  <a:cubicBezTo>
                    <a:pt x="209" y="185"/>
                    <a:pt x="209" y="186"/>
                    <a:pt x="209" y="186"/>
                  </a:cubicBezTo>
                  <a:cubicBezTo>
                    <a:pt x="207" y="185"/>
                    <a:pt x="209" y="186"/>
                    <a:pt x="209" y="186"/>
                  </a:cubicBezTo>
                  <a:cubicBezTo>
                    <a:pt x="209" y="186"/>
                    <a:pt x="209" y="186"/>
                    <a:pt x="209" y="186"/>
                  </a:cubicBezTo>
                  <a:cubicBezTo>
                    <a:pt x="210" y="186"/>
                    <a:pt x="210" y="187"/>
                    <a:pt x="210" y="188"/>
                  </a:cubicBezTo>
                  <a:cubicBezTo>
                    <a:pt x="212" y="189"/>
                    <a:pt x="214" y="187"/>
                    <a:pt x="216" y="188"/>
                  </a:cubicBezTo>
                  <a:cubicBezTo>
                    <a:pt x="217" y="188"/>
                    <a:pt x="218" y="195"/>
                    <a:pt x="219" y="197"/>
                  </a:cubicBezTo>
                  <a:cubicBezTo>
                    <a:pt x="219" y="197"/>
                    <a:pt x="218" y="197"/>
                    <a:pt x="218" y="197"/>
                  </a:cubicBezTo>
                  <a:cubicBezTo>
                    <a:pt x="218" y="197"/>
                    <a:pt x="218" y="197"/>
                    <a:pt x="218" y="197"/>
                  </a:cubicBezTo>
                  <a:cubicBezTo>
                    <a:pt x="217" y="196"/>
                    <a:pt x="215" y="198"/>
                    <a:pt x="215" y="199"/>
                  </a:cubicBezTo>
                  <a:cubicBezTo>
                    <a:pt x="215" y="203"/>
                    <a:pt x="219" y="200"/>
                    <a:pt x="217" y="203"/>
                  </a:cubicBezTo>
                  <a:cubicBezTo>
                    <a:pt x="217" y="204"/>
                    <a:pt x="215" y="206"/>
                    <a:pt x="214" y="206"/>
                  </a:cubicBezTo>
                  <a:cubicBezTo>
                    <a:pt x="214" y="206"/>
                    <a:pt x="212" y="208"/>
                    <a:pt x="212" y="208"/>
                  </a:cubicBezTo>
                  <a:cubicBezTo>
                    <a:pt x="211" y="209"/>
                    <a:pt x="209" y="211"/>
                    <a:pt x="209" y="210"/>
                  </a:cubicBezTo>
                  <a:cubicBezTo>
                    <a:pt x="209" y="208"/>
                    <a:pt x="210" y="210"/>
                    <a:pt x="209" y="208"/>
                  </a:cubicBezTo>
                  <a:cubicBezTo>
                    <a:pt x="208" y="205"/>
                    <a:pt x="207" y="205"/>
                    <a:pt x="208" y="203"/>
                  </a:cubicBezTo>
                  <a:cubicBezTo>
                    <a:pt x="208" y="202"/>
                    <a:pt x="208" y="200"/>
                    <a:pt x="207" y="200"/>
                  </a:cubicBezTo>
                  <a:cubicBezTo>
                    <a:pt x="206" y="200"/>
                    <a:pt x="207" y="202"/>
                    <a:pt x="206" y="202"/>
                  </a:cubicBezTo>
                  <a:cubicBezTo>
                    <a:pt x="205" y="202"/>
                    <a:pt x="204" y="198"/>
                    <a:pt x="202" y="199"/>
                  </a:cubicBezTo>
                  <a:cubicBezTo>
                    <a:pt x="201" y="199"/>
                    <a:pt x="201" y="201"/>
                    <a:pt x="200" y="200"/>
                  </a:cubicBezTo>
                  <a:cubicBezTo>
                    <a:pt x="200" y="200"/>
                    <a:pt x="201" y="196"/>
                    <a:pt x="198" y="197"/>
                  </a:cubicBezTo>
                  <a:cubicBezTo>
                    <a:pt x="197" y="197"/>
                    <a:pt x="197" y="200"/>
                    <a:pt x="196" y="200"/>
                  </a:cubicBezTo>
                  <a:cubicBezTo>
                    <a:pt x="194" y="201"/>
                    <a:pt x="193" y="199"/>
                    <a:pt x="191" y="199"/>
                  </a:cubicBezTo>
                  <a:cubicBezTo>
                    <a:pt x="191" y="199"/>
                    <a:pt x="191" y="199"/>
                    <a:pt x="191" y="200"/>
                  </a:cubicBezTo>
                  <a:cubicBezTo>
                    <a:pt x="188" y="201"/>
                    <a:pt x="192" y="200"/>
                    <a:pt x="191" y="202"/>
                  </a:cubicBezTo>
                  <a:cubicBezTo>
                    <a:pt x="191" y="203"/>
                    <a:pt x="190" y="203"/>
                    <a:pt x="190" y="204"/>
                  </a:cubicBezTo>
                  <a:cubicBezTo>
                    <a:pt x="190" y="204"/>
                    <a:pt x="190" y="204"/>
                    <a:pt x="189" y="204"/>
                  </a:cubicBezTo>
                  <a:cubicBezTo>
                    <a:pt x="187" y="205"/>
                    <a:pt x="190" y="208"/>
                    <a:pt x="189" y="209"/>
                  </a:cubicBezTo>
                  <a:cubicBezTo>
                    <a:pt x="189" y="210"/>
                    <a:pt x="188" y="207"/>
                    <a:pt x="187" y="208"/>
                  </a:cubicBezTo>
                  <a:cubicBezTo>
                    <a:pt x="187" y="208"/>
                    <a:pt x="187" y="211"/>
                    <a:pt x="186" y="211"/>
                  </a:cubicBezTo>
                  <a:cubicBezTo>
                    <a:pt x="186" y="211"/>
                    <a:pt x="181" y="211"/>
                    <a:pt x="181" y="210"/>
                  </a:cubicBezTo>
                  <a:cubicBezTo>
                    <a:pt x="181" y="210"/>
                    <a:pt x="181" y="210"/>
                    <a:pt x="182" y="210"/>
                  </a:cubicBezTo>
                  <a:cubicBezTo>
                    <a:pt x="182" y="210"/>
                    <a:pt x="183" y="209"/>
                    <a:pt x="182" y="208"/>
                  </a:cubicBezTo>
                  <a:cubicBezTo>
                    <a:pt x="181" y="208"/>
                    <a:pt x="181" y="209"/>
                    <a:pt x="180" y="209"/>
                  </a:cubicBezTo>
                  <a:cubicBezTo>
                    <a:pt x="179" y="209"/>
                    <a:pt x="178" y="208"/>
                    <a:pt x="178" y="208"/>
                  </a:cubicBezTo>
                  <a:cubicBezTo>
                    <a:pt x="178" y="208"/>
                    <a:pt x="180" y="211"/>
                    <a:pt x="177" y="211"/>
                  </a:cubicBezTo>
                  <a:cubicBezTo>
                    <a:pt x="175" y="211"/>
                    <a:pt x="174" y="209"/>
                    <a:pt x="173" y="209"/>
                  </a:cubicBezTo>
                  <a:cubicBezTo>
                    <a:pt x="173" y="209"/>
                    <a:pt x="170" y="209"/>
                    <a:pt x="169" y="209"/>
                  </a:cubicBezTo>
                  <a:cubicBezTo>
                    <a:pt x="169" y="208"/>
                    <a:pt x="171" y="208"/>
                    <a:pt x="171" y="207"/>
                  </a:cubicBezTo>
                  <a:cubicBezTo>
                    <a:pt x="171" y="207"/>
                    <a:pt x="170" y="207"/>
                    <a:pt x="170" y="207"/>
                  </a:cubicBezTo>
                  <a:cubicBezTo>
                    <a:pt x="168" y="207"/>
                    <a:pt x="169" y="209"/>
                    <a:pt x="168" y="209"/>
                  </a:cubicBezTo>
                  <a:cubicBezTo>
                    <a:pt x="166" y="210"/>
                    <a:pt x="155" y="206"/>
                    <a:pt x="153" y="204"/>
                  </a:cubicBezTo>
                  <a:cubicBezTo>
                    <a:pt x="153" y="203"/>
                    <a:pt x="152" y="203"/>
                    <a:pt x="153" y="203"/>
                  </a:cubicBezTo>
                  <a:cubicBezTo>
                    <a:pt x="153" y="202"/>
                    <a:pt x="154" y="203"/>
                    <a:pt x="154" y="203"/>
                  </a:cubicBezTo>
                  <a:cubicBezTo>
                    <a:pt x="156" y="202"/>
                    <a:pt x="156" y="199"/>
                    <a:pt x="158" y="200"/>
                  </a:cubicBezTo>
                  <a:cubicBezTo>
                    <a:pt x="159" y="203"/>
                    <a:pt x="159" y="203"/>
                    <a:pt x="159" y="203"/>
                  </a:cubicBezTo>
                  <a:cubicBezTo>
                    <a:pt x="160" y="203"/>
                    <a:pt x="160" y="201"/>
                    <a:pt x="161" y="202"/>
                  </a:cubicBezTo>
                  <a:cubicBezTo>
                    <a:pt x="162" y="202"/>
                    <a:pt x="161" y="206"/>
                    <a:pt x="162" y="206"/>
                  </a:cubicBezTo>
                  <a:cubicBezTo>
                    <a:pt x="164" y="207"/>
                    <a:pt x="164" y="201"/>
                    <a:pt x="163" y="200"/>
                  </a:cubicBezTo>
                  <a:cubicBezTo>
                    <a:pt x="162" y="198"/>
                    <a:pt x="157" y="198"/>
                    <a:pt x="155" y="195"/>
                  </a:cubicBezTo>
                  <a:cubicBezTo>
                    <a:pt x="153" y="192"/>
                    <a:pt x="159" y="189"/>
                    <a:pt x="156" y="187"/>
                  </a:cubicBezTo>
                  <a:cubicBezTo>
                    <a:pt x="154" y="186"/>
                    <a:pt x="154" y="194"/>
                    <a:pt x="153" y="194"/>
                  </a:cubicBezTo>
                  <a:cubicBezTo>
                    <a:pt x="151" y="195"/>
                    <a:pt x="148" y="192"/>
                    <a:pt x="146" y="192"/>
                  </a:cubicBezTo>
                  <a:cubicBezTo>
                    <a:pt x="145" y="191"/>
                    <a:pt x="141" y="193"/>
                    <a:pt x="140" y="193"/>
                  </a:cubicBezTo>
                  <a:cubicBezTo>
                    <a:pt x="140" y="193"/>
                    <a:pt x="141" y="188"/>
                    <a:pt x="140" y="187"/>
                  </a:cubicBezTo>
                  <a:cubicBezTo>
                    <a:pt x="138" y="186"/>
                    <a:pt x="136" y="190"/>
                    <a:pt x="135" y="187"/>
                  </a:cubicBezTo>
                  <a:cubicBezTo>
                    <a:pt x="135" y="185"/>
                    <a:pt x="137" y="182"/>
                    <a:pt x="135" y="182"/>
                  </a:cubicBezTo>
                  <a:cubicBezTo>
                    <a:pt x="132" y="181"/>
                    <a:pt x="124" y="185"/>
                    <a:pt x="124" y="185"/>
                  </a:cubicBezTo>
                  <a:cubicBezTo>
                    <a:pt x="123" y="184"/>
                    <a:pt x="124" y="183"/>
                    <a:pt x="123" y="183"/>
                  </a:cubicBezTo>
                  <a:cubicBezTo>
                    <a:pt x="121" y="179"/>
                    <a:pt x="128" y="180"/>
                    <a:pt x="125" y="178"/>
                  </a:cubicBezTo>
                  <a:cubicBezTo>
                    <a:pt x="124" y="178"/>
                    <a:pt x="124" y="178"/>
                    <a:pt x="123" y="178"/>
                  </a:cubicBezTo>
                  <a:cubicBezTo>
                    <a:pt x="121" y="178"/>
                    <a:pt x="121" y="179"/>
                    <a:pt x="120" y="179"/>
                  </a:cubicBezTo>
                  <a:cubicBezTo>
                    <a:pt x="119" y="180"/>
                    <a:pt x="118" y="178"/>
                    <a:pt x="117" y="179"/>
                  </a:cubicBezTo>
                  <a:cubicBezTo>
                    <a:pt x="117" y="179"/>
                    <a:pt x="118" y="180"/>
                    <a:pt x="117" y="181"/>
                  </a:cubicBezTo>
                  <a:cubicBezTo>
                    <a:pt x="117" y="181"/>
                    <a:pt x="110" y="185"/>
                    <a:pt x="110" y="185"/>
                  </a:cubicBezTo>
                  <a:cubicBezTo>
                    <a:pt x="109" y="185"/>
                    <a:pt x="110" y="183"/>
                    <a:pt x="110" y="183"/>
                  </a:cubicBezTo>
                  <a:cubicBezTo>
                    <a:pt x="109" y="183"/>
                    <a:pt x="109" y="183"/>
                    <a:pt x="108" y="183"/>
                  </a:cubicBezTo>
                  <a:cubicBezTo>
                    <a:pt x="108" y="183"/>
                    <a:pt x="107" y="183"/>
                    <a:pt x="106" y="184"/>
                  </a:cubicBezTo>
                  <a:cubicBezTo>
                    <a:pt x="106" y="184"/>
                    <a:pt x="108" y="187"/>
                    <a:pt x="108" y="187"/>
                  </a:cubicBezTo>
                  <a:cubicBezTo>
                    <a:pt x="108" y="187"/>
                    <a:pt x="111" y="185"/>
                    <a:pt x="112" y="186"/>
                  </a:cubicBezTo>
                  <a:cubicBezTo>
                    <a:pt x="112" y="186"/>
                    <a:pt x="110" y="187"/>
                    <a:pt x="110" y="188"/>
                  </a:cubicBezTo>
                  <a:cubicBezTo>
                    <a:pt x="110" y="188"/>
                    <a:pt x="112" y="191"/>
                    <a:pt x="112" y="191"/>
                  </a:cubicBezTo>
                  <a:cubicBezTo>
                    <a:pt x="112" y="191"/>
                    <a:pt x="117" y="189"/>
                    <a:pt x="117" y="191"/>
                  </a:cubicBezTo>
                  <a:cubicBezTo>
                    <a:pt x="116" y="191"/>
                    <a:pt x="114" y="191"/>
                    <a:pt x="114" y="191"/>
                  </a:cubicBezTo>
                  <a:cubicBezTo>
                    <a:pt x="113" y="193"/>
                    <a:pt x="118" y="191"/>
                    <a:pt x="114" y="193"/>
                  </a:cubicBezTo>
                  <a:cubicBezTo>
                    <a:pt x="112" y="194"/>
                    <a:pt x="110" y="193"/>
                    <a:pt x="108" y="193"/>
                  </a:cubicBezTo>
                  <a:cubicBezTo>
                    <a:pt x="107" y="194"/>
                    <a:pt x="105" y="196"/>
                    <a:pt x="104" y="197"/>
                  </a:cubicBezTo>
                  <a:cubicBezTo>
                    <a:pt x="101" y="197"/>
                    <a:pt x="98" y="196"/>
                    <a:pt x="96" y="196"/>
                  </a:cubicBezTo>
                  <a:cubicBezTo>
                    <a:pt x="92" y="196"/>
                    <a:pt x="87" y="196"/>
                    <a:pt x="83" y="195"/>
                  </a:cubicBezTo>
                  <a:cubicBezTo>
                    <a:pt x="73" y="193"/>
                    <a:pt x="64" y="188"/>
                    <a:pt x="54" y="187"/>
                  </a:cubicBezTo>
                  <a:cubicBezTo>
                    <a:pt x="49" y="187"/>
                    <a:pt x="35" y="188"/>
                    <a:pt x="30" y="190"/>
                  </a:cubicBezTo>
                  <a:cubicBezTo>
                    <a:pt x="29" y="191"/>
                    <a:pt x="26" y="194"/>
                    <a:pt x="25" y="194"/>
                  </a:cubicBezTo>
                  <a:cubicBezTo>
                    <a:pt x="24" y="194"/>
                    <a:pt x="22" y="192"/>
                    <a:pt x="22" y="192"/>
                  </a:cubicBezTo>
                  <a:cubicBezTo>
                    <a:pt x="19" y="187"/>
                    <a:pt x="24" y="188"/>
                    <a:pt x="26" y="187"/>
                  </a:cubicBezTo>
                  <a:cubicBezTo>
                    <a:pt x="26" y="187"/>
                    <a:pt x="27" y="184"/>
                    <a:pt x="27" y="183"/>
                  </a:cubicBezTo>
                  <a:cubicBezTo>
                    <a:pt x="27" y="182"/>
                    <a:pt x="27" y="180"/>
                    <a:pt x="26" y="179"/>
                  </a:cubicBezTo>
                  <a:cubicBezTo>
                    <a:pt x="26" y="179"/>
                    <a:pt x="26" y="179"/>
                    <a:pt x="26" y="179"/>
                  </a:cubicBezTo>
                  <a:cubicBezTo>
                    <a:pt x="31" y="170"/>
                    <a:pt x="29" y="167"/>
                    <a:pt x="26" y="158"/>
                  </a:cubicBezTo>
                  <a:cubicBezTo>
                    <a:pt x="25" y="155"/>
                    <a:pt x="28" y="155"/>
                    <a:pt x="28" y="153"/>
                  </a:cubicBezTo>
                  <a:cubicBezTo>
                    <a:pt x="28" y="151"/>
                    <a:pt x="26" y="149"/>
                    <a:pt x="26" y="147"/>
                  </a:cubicBezTo>
                  <a:cubicBezTo>
                    <a:pt x="26" y="146"/>
                    <a:pt x="28" y="146"/>
                    <a:pt x="28" y="145"/>
                  </a:cubicBezTo>
                  <a:cubicBezTo>
                    <a:pt x="28" y="145"/>
                    <a:pt x="28" y="142"/>
                    <a:pt x="28" y="142"/>
                  </a:cubicBezTo>
                  <a:cubicBezTo>
                    <a:pt x="29" y="141"/>
                    <a:pt x="31" y="140"/>
                    <a:pt x="31" y="139"/>
                  </a:cubicBezTo>
                  <a:cubicBezTo>
                    <a:pt x="33" y="135"/>
                    <a:pt x="32" y="131"/>
                    <a:pt x="33" y="128"/>
                  </a:cubicBezTo>
                  <a:cubicBezTo>
                    <a:pt x="33" y="128"/>
                    <a:pt x="34" y="125"/>
                    <a:pt x="34" y="125"/>
                  </a:cubicBezTo>
                  <a:cubicBezTo>
                    <a:pt x="34" y="124"/>
                    <a:pt x="31" y="124"/>
                    <a:pt x="32" y="121"/>
                  </a:cubicBezTo>
                  <a:cubicBezTo>
                    <a:pt x="35" y="120"/>
                    <a:pt x="35" y="120"/>
                    <a:pt x="35" y="120"/>
                  </a:cubicBezTo>
                  <a:cubicBezTo>
                    <a:pt x="35" y="119"/>
                    <a:pt x="32" y="118"/>
                    <a:pt x="32" y="117"/>
                  </a:cubicBezTo>
                  <a:cubicBezTo>
                    <a:pt x="32" y="115"/>
                    <a:pt x="34" y="113"/>
                    <a:pt x="33" y="112"/>
                  </a:cubicBezTo>
                  <a:cubicBezTo>
                    <a:pt x="33" y="111"/>
                    <a:pt x="30" y="112"/>
                    <a:pt x="30" y="111"/>
                  </a:cubicBezTo>
                  <a:cubicBezTo>
                    <a:pt x="29" y="111"/>
                    <a:pt x="29" y="109"/>
                    <a:pt x="29" y="108"/>
                  </a:cubicBezTo>
                  <a:cubicBezTo>
                    <a:pt x="28" y="107"/>
                    <a:pt x="25" y="106"/>
                    <a:pt x="25" y="105"/>
                  </a:cubicBezTo>
                  <a:cubicBezTo>
                    <a:pt x="25" y="104"/>
                    <a:pt x="27" y="103"/>
                    <a:pt x="27" y="102"/>
                  </a:cubicBezTo>
                  <a:cubicBezTo>
                    <a:pt x="26" y="101"/>
                    <a:pt x="21" y="98"/>
                    <a:pt x="21" y="96"/>
                  </a:cubicBezTo>
                  <a:cubicBezTo>
                    <a:pt x="21" y="96"/>
                    <a:pt x="22" y="96"/>
                    <a:pt x="22" y="95"/>
                  </a:cubicBezTo>
                  <a:cubicBezTo>
                    <a:pt x="22" y="95"/>
                    <a:pt x="22" y="94"/>
                    <a:pt x="22" y="94"/>
                  </a:cubicBezTo>
                  <a:cubicBezTo>
                    <a:pt x="21" y="93"/>
                    <a:pt x="17" y="92"/>
                    <a:pt x="17" y="90"/>
                  </a:cubicBezTo>
                  <a:cubicBezTo>
                    <a:pt x="16" y="89"/>
                    <a:pt x="17" y="86"/>
                    <a:pt x="17" y="85"/>
                  </a:cubicBezTo>
                  <a:cubicBezTo>
                    <a:pt x="16" y="81"/>
                    <a:pt x="15" y="78"/>
                    <a:pt x="12" y="75"/>
                  </a:cubicBezTo>
                  <a:cubicBezTo>
                    <a:pt x="10" y="73"/>
                    <a:pt x="6" y="71"/>
                    <a:pt x="4" y="69"/>
                  </a:cubicBezTo>
                  <a:cubicBezTo>
                    <a:pt x="3" y="67"/>
                    <a:pt x="3" y="56"/>
                    <a:pt x="3" y="53"/>
                  </a:cubicBezTo>
                  <a:cubicBezTo>
                    <a:pt x="2" y="39"/>
                    <a:pt x="1" y="26"/>
                    <a:pt x="0" y="13"/>
                  </a:cubicBezTo>
                  <a:cubicBezTo>
                    <a:pt x="46" y="10"/>
                    <a:pt x="92" y="6"/>
                    <a:pt x="138" y="1"/>
                  </a:cubicBezTo>
                  <a:cubicBezTo>
                    <a:pt x="137" y="2"/>
                    <a:pt x="135" y="5"/>
                    <a:pt x="137" y="6"/>
                  </a:cubicBezTo>
                  <a:cubicBezTo>
                    <a:pt x="142" y="8"/>
                    <a:pt x="139" y="0"/>
                    <a:pt x="142" y="2"/>
                  </a:cubicBezTo>
                  <a:cubicBezTo>
                    <a:pt x="145" y="3"/>
                    <a:pt x="139" y="12"/>
                    <a:pt x="139" y="13"/>
                  </a:cubicBezTo>
                  <a:cubicBezTo>
                    <a:pt x="140" y="14"/>
                    <a:pt x="145" y="13"/>
                    <a:pt x="145" y="15"/>
                  </a:cubicBezTo>
                  <a:cubicBezTo>
                    <a:pt x="146" y="19"/>
                    <a:pt x="139" y="18"/>
                    <a:pt x="141" y="22"/>
                  </a:cubicBezTo>
                  <a:cubicBezTo>
                    <a:pt x="143" y="25"/>
                    <a:pt x="147" y="17"/>
                    <a:pt x="148" y="21"/>
                  </a:cubicBezTo>
                  <a:cubicBezTo>
                    <a:pt x="149" y="22"/>
                    <a:pt x="145" y="24"/>
                    <a:pt x="145" y="25"/>
                  </a:cubicBezTo>
                  <a:cubicBezTo>
                    <a:pt x="146" y="25"/>
                    <a:pt x="150" y="27"/>
                    <a:pt x="149" y="28"/>
                  </a:cubicBezTo>
                  <a:cubicBezTo>
                    <a:pt x="149" y="28"/>
                    <a:pt x="141" y="27"/>
                    <a:pt x="144" y="30"/>
                  </a:cubicBezTo>
                  <a:cubicBezTo>
                    <a:pt x="146" y="32"/>
                    <a:pt x="149" y="30"/>
                    <a:pt x="151" y="30"/>
                  </a:cubicBezTo>
                  <a:cubicBezTo>
                    <a:pt x="151" y="31"/>
                    <a:pt x="150" y="34"/>
                    <a:pt x="151" y="35"/>
                  </a:cubicBezTo>
                  <a:cubicBezTo>
                    <a:pt x="151" y="36"/>
                    <a:pt x="154" y="36"/>
                    <a:pt x="155" y="37"/>
                  </a:cubicBezTo>
                  <a:cubicBezTo>
                    <a:pt x="156" y="38"/>
                    <a:pt x="152" y="38"/>
                    <a:pt x="152" y="39"/>
                  </a:cubicBezTo>
                  <a:cubicBezTo>
                    <a:pt x="152" y="41"/>
                    <a:pt x="152" y="41"/>
                    <a:pt x="152" y="41"/>
                  </a:cubicBezTo>
                  <a:cubicBezTo>
                    <a:pt x="152" y="43"/>
                    <a:pt x="142" y="42"/>
                    <a:pt x="144" y="47"/>
                  </a:cubicBezTo>
                  <a:cubicBezTo>
                    <a:pt x="145" y="51"/>
                    <a:pt x="150" y="45"/>
                    <a:pt x="151" y="46"/>
                  </a:cubicBezTo>
                  <a:cubicBezTo>
                    <a:pt x="152" y="47"/>
                    <a:pt x="149" y="52"/>
                    <a:pt x="149" y="52"/>
                  </a:cubicBezTo>
                  <a:cubicBezTo>
                    <a:pt x="148" y="52"/>
                    <a:pt x="145" y="51"/>
                    <a:pt x="144" y="52"/>
                  </a:cubicBezTo>
                  <a:cubicBezTo>
                    <a:pt x="144" y="52"/>
                    <a:pt x="150" y="53"/>
                    <a:pt x="149" y="55"/>
                  </a:cubicBezTo>
                  <a:cubicBezTo>
                    <a:pt x="148" y="56"/>
                    <a:pt x="145" y="57"/>
                    <a:pt x="144" y="58"/>
                  </a:cubicBezTo>
                  <a:cubicBezTo>
                    <a:pt x="143" y="60"/>
                    <a:pt x="142" y="63"/>
                    <a:pt x="141" y="65"/>
                  </a:cubicBezTo>
                  <a:cubicBezTo>
                    <a:pt x="141" y="67"/>
                    <a:pt x="138" y="63"/>
                    <a:pt x="137" y="66"/>
                  </a:cubicBezTo>
                  <a:cubicBezTo>
                    <a:pt x="137" y="67"/>
                    <a:pt x="137" y="67"/>
                    <a:pt x="137" y="68"/>
                  </a:cubicBezTo>
                  <a:cubicBezTo>
                    <a:pt x="136" y="71"/>
                    <a:pt x="139" y="67"/>
                    <a:pt x="139" y="69"/>
                  </a:cubicBezTo>
                  <a:cubicBezTo>
                    <a:pt x="140" y="71"/>
                    <a:pt x="136" y="71"/>
                    <a:pt x="136" y="72"/>
                  </a:cubicBezTo>
                  <a:cubicBezTo>
                    <a:pt x="135" y="73"/>
                    <a:pt x="136" y="77"/>
                    <a:pt x="135" y="78"/>
                  </a:cubicBezTo>
                  <a:cubicBezTo>
                    <a:pt x="134" y="78"/>
                    <a:pt x="130" y="76"/>
                    <a:pt x="130" y="78"/>
                  </a:cubicBezTo>
                  <a:cubicBezTo>
                    <a:pt x="130" y="81"/>
                    <a:pt x="134" y="79"/>
                    <a:pt x="134" y="79"/>
                  </a:cubicBezTo>
                  <a:cubicBezTo>
                    <a:pt x="136" y="81"/>
                    <a:pt x="131" y="83"/>
                    <a:pt x="131" y="84"/>
                  </a:cubicBezTo>
                  <a:cubicBezTo>
                    <a:pt x="129" y="86"/>
                    <a:pt x="133" y="88"/>
                    <a:pt x="133" y="90"/>
                  </a:cubicBezTo>
                  <a:cubicBezTo>
                    <a:pt x="133" y="93"/>
                    <a:pt x="129" y="88"/>
                    <a:pt x="129" y="90"/>
                  </a:cubicBezTo>
                  <a:cubicBezTo>
                    <a:pt x="128" y="93"/>
                    <a:pt x="133" y="94"/>
                    <a:pt x="132" y="96"/>
                  </a:cubicBezTo>
                  <a:cubicBezTo>
                    <a:pt x="131" y="98"/>
                    <a:pt x="126" y="99"/>
                    <a:pt x="126" y="99"/>
                  </a:cubicBezTo>
                  <a:cubicBezTo>
                    <a:pt x="126" y="100"/>
                    <a:pt x="128" y="101"/>
                    <a:pt x="128" y="102"/>
                  </a:cubicBezTo>
                  <a:cubicBezTo>
                    <a:pt x="129" y="103"/>
                    <a:pt x="127" y="105"/>
                    <a:pt x="127" y="106"/>
                  </a:cubicBezTo>
                  <a:cubicBezTo>
                    <a:pt x="128" y="107"/>
                    <a:pt x="131" y="108"/>
                    <a:pt x="131" y="109"/>
                  </a:cubicBezTo>
                  <a:cubicBezTo>
                    <a:pt x="131" y="110"/>
                    <a:pt x="128" y="112"/>
                    <a:pt x="128" y="112"/>
                  </a:cubicBezTo>
                  <a:cubicBezTo>
                    <a:pt x="128" y="113"/>
                    <a:pt x="128" y="113"/>
                    <a:pt x="129" y="113"/>
                  </a:cubicBezTo>
                  <a:cubicBezTo>
                    <a:pt x="133" y="114"/>
                    <a:pt x="144" y="112"/>
                    <a:pt x="148" y="111"/>
                  </a:cubicBezTo>
                  <a:cubicBezTo>
                    <a:pt x="149" y="111"/>
                    <a:pt x="149" y="111"/>
                    <a:pt x="150" y="111"/>
                  </a:cubicBezTo>
                  <a:cubicBezTo>
                    <a:pt x="167" y="109"/>
                    <a:pt x="184" y="107"/>
                    <a:pt x="200" y="105"/>
                  </a:cubicBezTo>
                  <a:cubicBezTo>
                    <a:pt x="205" y="104"/>
                    <a:pt x="217" y="101"/>
                    <a:pt x="222" y="102"/>
                  </a:cubicBezTo>
                  <a:cubicBezTo>
                    <a:pt x="225" y="103"/>
                    <a:pt x="217" y="118"/>
                    <a:pt x="218" y="121"/>
                  </a:cubicBezTo>
                  <a:cubicBezTo>
                    <a:pt x="218" y="121"/>
                    <a:pt x="220" y="123"/>
                    <a:pt x="220" y="123"/>
                  </a:cubicBezTo>
                  <a:cubicBezTo>
                    <a:pt x="221" y="124"/>
                    <a:pt x="220" y="126"/>
                    <a:pt x="221" y="126"/>
                  </a:cubicBezTo>
                  <a:cubicBezTo>
                    <a:pt x="223" y="128"/>
                    <a:pt x="226" y="129"/>
                    <a:pt x="228" y="131"/>
                  </a:cubicBezTo>
                  <a:cubicBezTo>
                    <a:pt x="231" y="136"/>
                    <a:pt x="231" y="141"/>
                    <a:pt x="235" y="145"/>
                  </a:cubicBezTo>
                  <a:cubicBezTo>
                    <a:pt x="236" y="147"/>
                    <a:pt x="236" y="144"/>
                    <a:pt x="238" y="145"/>
                  </a:cubicBezTo>
                  <a:cubicBezTo>
                    <a:pt x="236" y="147"/>
                    <a:pt x="235" y="149"/>
                    <a:pt x="233" y="148"/>
                  </a:cubicBezTo>
                  <a:cubicBezTo>
                    <a:pt x="233" y="148"/>
                    <a:pt x="234" y="148"/>
                    <a:pt x="234" y="147"/>
                  </a:cubicBezTo>
                  <a:cubicBezTo>
                    <a:pt x="237" y="146"/>
                    <a:pt x="233" y="147"/>
                    <a:pt x="232" y="147"/>
                  </a:cubicBezTo>
                  <a:cubicBezTo>
                    <a:pt x="225" y="149"/>
                    <a:pt x="227" y="145"/>
                    <a:pt x="226" y="144"/>
                  </a:cubicBezTo>
                  <a:cubicBezTo>
                    <a:pt x="225" y="144"/>
                    <a:pt x="225" y="145"/>
                    <a:pt x="224" y="146"/>
                  </a:cubicBezTo>
                  <a:cubicBezTo>
                    <a:pt x="222" y="146"/>
                    <a:pt x="221" y="145"/>
                    <a:pt x="220" y="144"/>
                  </a:cubicBezTo>
                  <a:cubicBezTo>
                    <a:pt x="220" y="144"/>
                    <a:pt x="219" y="144"/>
                    <a:pt x="219" y="144"/>
                  </a:cubicBezTo>
                  <a:cubicBezTo>
                    <a:pt x="218" y="144"/>
                    <a:pt x="217" y="144"/>
                    <a:pt x="216" y="144"/>
                  </a:cubicBezTo>
                  <a:cubicBezTo>
                    <a:pt x="215" y="144"/>
                    <a:pt x="215" y="144"/>
                    <a:pt x="214" y="144"/>
                  </a:cubicBezTo>
                  <a:cubicBezTo>
                    <a:pt x="214" y="144"/>
                    <a:pt x="213" y="141"/>
                    <a:pt x="213" y="141"/>
                  </a:cubicBezTo>
                  <a:cubicBezTo>
                    <a:pt x="211" y="139"/>
                    <a:pt x="205" y="139"/>
                    <a:pt x="203" y="139"/>
                  </a:cubicBezTo>
                  <a:cubicBezTo>
                    <a:pt x="202" y="139"/>
                    <a:pt x="194" y="149"/>
                    <a:pt x="193" y="150"/>
                  </a:cubicBezTo>
                  <a:cubicBezTo>
                    <a:pt x="189" y="159"/>
                    <a:pt x="210" y="159"/>
                    <a:pt x="214" y="157"/>
                  </a:cubicBezTo>
                  <a:cubicBezTo>
                    <a:pt x="217" y="156"/>
                    <a:pt x="219" y="150"/>
                    <a:pt x="220" y="150"/>
                  </a:cubicBezTo>
                  <a:cubicBezTo>
                    <a:pt x="223" y="148"/>
                    <a:pt x="223" y="154"/>
                    <a:pt x="226" y="153"/>
                  </a:cubicBezTo>
                  <a:cubicBezTo>
                    <a:pt x="226" y="152"/>
                    <a:pt x="226" y="145"/>
                    <a:pt x="227" y="148"/>
                  </a:cubicBezTo>
                  <a:cubicBezTo>
                    <a:pt x="228" y="148"/>
                    <a:pt x="226" y="152"/>
                    <a:pt x="228" y="151"/>
                  </a:cubicBezTo>
                  <a:cubicBezTo>
                    <a:pt x="228" y="151"/>
                    <a:pt x="231" y="147"/>
                    <a:pt x="232" y="149"/>
                  </a:cubicBezTo>
                  <a:cubicBezTo>
                    <a:pt x="233" y="156"/>
                    <a:pt x="223" y="154"/>
                    <a:pt x="223" y="157"/>
                  </a:cubicBezTo>
                  <a:cubicBezTo>
                    <a:pt x="223" y="162"/>
                    <a:pt x="228" y="158"/>
                    <a:pt x="230" y="159"/>
                  </a:cubicBezTo>
                  <a:cubicBezTo>
                    <a:pt x="230" y="160"/>
                    <a:pt x="229" y="161"/>
                    <a:pt x="231" y="162"/>
                  </a:cubicBezTo>
                  <a:cubicBezTo>
                    <a:pt x="238" y="166"/>
                    <a:pt x="235" y="159"/>
                    <a:pt x="237" y="156"/>
                  </a:cubicBezTo>
                  <a:cubicBezTo>
                    <a:pt x="237" y="155"/>
                    <a:pt x="239" y="155"/>
                    <a:pt x="240" y="154"/>
                  </a:cubicBezTo>
                  <a:cubicBezTo>
                    <a:pt x="240" y="153"/>
                    <a:pt x="240" y="151"/>
                    <a:pt x="240" y="151"/>
                  </a:cubicBezTo>
                  <a:cubicBezTo>
                    <a:pt x="241" y="150"/>
                    <a:pt x="242" y="152"/>
                    <a:pt x="243" y="152"/>
                  </a:cubicBezTo>
                  <a:cubicBezTo>
                    <a:pt x="244" y="153"/>
                    <a:pt x="245" y="152"/>
                    <a:pt x="246" y="153"/>
                  </a:cubicBezTo>
                  <a:cubicBezTo>
                    <a:pt x="246" y="153"/>
                    <a:pt x="242" y="155"/>
                    <a:pt x="243" y="157"/>
                  </a:cubicBezTo>
                  <a:cubicBezTo>
                    <a:pt x="244" y="158"/>
                    <a:pt x="247" y="155"/>
                    <a:pt x="247" y="157"/>
                  </a:cubicBezTo>
                  <a:cubicBezTo>
                    <a:pt x="247" y="157"/>
                    <a:pt x="248" y="158"/>
                    <a:pt x="247" y="158"/>
                  </a:cubicBezTo>
                  <a:cubicBezTo>
                    <a:pt x="246" y="159"/>
                    <a:pt x="244" y="156"/>
                    <a:pt x="244" y="159"/>
                  </a:cubicBezTo>
                  <a:cubicBezTo>
                    <a:pt x="245" y="160"/>
                    <a:pt x="245" y="160"/>
                    <a:pt x="245" y="160"/>
                  </a:cubicBezTo>
                  <a:cubicBezTo>
                    <a:pt x="246" y="160"/>
                    <a:pt x="247" y="158"/>
                    <a:pt x="247" y="159"/>
                  </a:cubicBezTo>
                  <a:cubicBezTo>
                    <a:pt x="248" y="160"/>
                    <a:pt x="246" y="161"/>
                    <a:pt x="247" y="162"/>
                  </a:cubicBezTo>
                  <a:cubicBezTo>
                    <a:pt x="247" y="162"/>
                    <a:pt x="248" y="161"/>
                    <a:pt x="249" y="162"/>
                  </a:cubicBezTo>
                  <a:cubicBezTo>
                    <a:pt x="249" y="162"/>
                    <a:pt x="247" y="163"/>
                    <a:pt x="247" y="164"/>
                  </a:cubicBezTo>
                  <a:cubicBezTo>
                    <a:pt x="247" y="165"/>
                    <a:pt x="250" y="165"/>
                    <a:pt x="249" y="166"/>
                  </a:cubicBezTo>
                  <a:cubicBezTo>
                    <a:pt x="249" y="167"/>
                    <a:pt x="248" y="166"/>
                    <a:pt x="248" y="166"/>
                  </a:cubicBezTo>
                  <a:cubicBezTo>
                    <a:pt x="244" y="168"/>
                    <a:pt x="245" y="164"/>
                    <a:pt x="243" y="164"/>
                  </a:cubicBezTo>
                  <a:cubicBezTo>
                    <a:pt x="242" y="164"/>
                    <a:pt x="242" y="169"/>
                    <a:pt x="241" y="169"/>
                  </a:cubicBezTo>
                  <a:cubicBezTo>
                    <a:pt x="241" y="169"/>
                    <a:pt x="237" y="169"/>
                    <a:pt x="237" y="170"/>
                  </a:cubicBezTo>
                  <a:cubicBezTo>
                    <a:pt x="238" y="176"/>
                    <a:pt x="241" y="171"/>
                    <a:pt x="242" y="173"/>
                  </a:cubicBezTo>
                  <a:cubicBezTo>
                    <a:pt x="242" y="174"/>
                    <a:pt x="241" y="174"/>
                    <a:pt x="241" y="174"/>
                  </a:cubicBezTo>
                  <a:cubicBezTo>
                    <a:pt x="240" y="173"/>
                    <a:pt x="241" y="174"/>
                    <a:pt x="241" y="174"/>
                  </a:cubicBezTo>
                  <a:cubicBezTo>
                    <a:pt x="241" y="174"/>
                    <a:pt x="242" y="174"/>
                    <a:pt x="242" y="174"/>
                  </a:cubicBezTo>
                  <a:cubicBezTo>
                    <a:pt x="242" y="174"/>
                    <a:pt x="243" y="175"/>
                    <a:pt x="242" y="175"/>
                  </a:cubicBezTo>
                  <a:cubicBezTo>
                    <a:pt x="240" y="174"/>
                    <a:pt x="238" y="174"/>
                    <a:pt x="236" y="173"/>
                  </a:cubicBezTo>
                  <a:cubicBezTo>
                    <a:pt x="235" y="173"/>
                    <a:pt x="235" y="173"/>
                    <a:pt x="235" y="173"/>
                  </a:cubicBezTo>
                  <a:cubicBezTo>
                    <a:pt x="234" y="173"/>
                    <a:pt x="234" y="173"/>
                    <a:pt x="234" y="173"/>
                  </a:cubicBezTo>
                  <a:cubicBezTo>
                    <a:pt x="233" y="173"/>
                    <a:pt x="232" y="173"/>
                    <a:pt x="232" y="173"/>
                  </a:cubicBezTo>
                  <a:cubicBezTo>
                    <a:pt x="233" y="173"/>
                    <a:pt x="237" y="175"/>
                    <a:pt x="236" y="177"/>
                  </a:cubicBezTo>
                  <a:cubicBezTo>
                    <a:pt x="236" y="177"/>
                    <a:pt x="235" y="177"/>
                    <a:pt x="234" y="177"/>
                  </a:cubicBezTo>
                  <a:cubicBezTo>
                    <a:pt x="233" y="177"/>
                    <a:pt x="233" y="177"/>
                    <a:pt x="232" y="177"/>
                  </a:cubicBezTo>
                  <a:cubicBezTo>
                    <a:pt x="231" y="177"/>
                    <a:pt x="231" y="177"/>
                    <a:pt x="230" y="177"/>
                  </a:cubicBezTo>
                  <a:cubicBezTo>
                    <a:pt x="230" y="177"/>
                    <a:pt x="231" y="177"/>
                    <a:pt x="231" y="177"/>
                  </a:cubicBezTo>
                  <a:cubicBezTo>
                    <a:pt x="233" y="178"/>
                    <a:pt x="233" y="181"/>
                    <a:pt x="234" y="183"/>
                  </a:cubicBezTo>
                  <a:cubicBezTo>
                    <a:pt x="236" y="184"/>
                    <a:pt x="242" y="182"/>
                    <a:pt x="243" y="184"/>
                  </a:cubicBezTo>
                  <a:cubicBezTo>
                    <a:pt x="243" y="185"/>
                    <a:pt x="243" y="187"/>
                    <a:pt x="243" y="188"/>
                  </a:cubicBezTo>
                  <a:cubicBezTo>
                    <a:pt x="243" y="189"/>
                    <a:pt x="247" y="188"/>
                    <a:pt x="247" y="188"/>
                  </a:cubicBezTo>
                  <a:cubicBezTo>
                    <a:pt x="249" y="187"/>
                    <a:pt x="251" y="188"/>
                    <a:pt x="253" y="188"/>
                  </a:cubicBezTo>
                  <a:cubicBezTo>
                    <a:pt x="254" y="188"/>
                    <a:pt x="250" y="188"/>
                    <a:pt x="251" y="189"/>
                  </a:cubicBezTo>
                  <a:cubicBezTo>
                    <a:pt x="251" y="190"/>
                    <a:pt x="256" y="189"/>
                    <a:pt x="257" y="189"/>
                  </a:cubicBezTo>
                  <a:cubicBezTo>
                    <a:pt x="258" y="191"/>
                    <a:pt x="258" y="191"/>
                    <a:pt x="258" y="191"/>
                  </a:cubicBezTo>
                  <a:cubicBezTo>
                    <a:pt x="260" y="190"/>
                    <a:pt x="258" y="189"/>
                    <a:pt x="260" y="189"/>
                  </a:cubicBezTo>
                  <a:cubicBezTo>
                    <a:pt x="262" y="188"/>
                    <a:pt x="265" y="197"/>
                    <a:pt x="268" y="196"/>
                  </a:cubicBezTo>
                  <a:cubicBezTo>
                    <a:pt x="268" y="196"/>
                    <a:pt x="267" y="195"/>
                    <a:pt x="268" y="195"/>
                  </a:cubicBezTo>
                  <a:cubicBezTo>
                    <a:pt x="268" y="195"/>
                    <a:pt x="268" y="195"/>
                    <a:pt x="268" y="195"/>
                  </a:cubicBezTo>
                  <a:moveTo>
                    <a:pt x="132" y="192"/>
                  </a:moveTo>
                  <a:cubicBezTo>
                    <a:pt x="128" y="190"/>
                    <a:pt x="121" y="187"/>
                    <a:pt x="117" y="191"/>
                  </a:cubicBezTo>
                  <a:cubicBezTo>
                    <a:pt x="116" y="191"/>
                    <a:pt x="115" y="192"/>
                    <a:pt x="116" y="193"/>
                  </a:cubicBezTo>
                  <a:cubicBezTo>
                    <a:pt x="117" y="194"/>
                    <a:pt x="125" y="197"/>
                    <a:pt x="126" y="197"/>
                  </a:cubicBezTo>
                  <a:cubicBezTo>
                    <a:pt x="128" y="197"/>
                    <a:pt x="131" y="193"/>
                    <a:pt x="132" y="192"/>
                  </a:cubicBezTo>
                  <a:moveTo>
                    <a:pt x="274" y="152"/>
                  </a:moveTo>
                  <a:cubicBezTo>
                    <a:pt x="272" y="148"/>
                    <a:pt x="275" y="156"/>
                    <a:pt x="275" y="158"/>
                  </a:cubicBezTo>
                  <a:cubicBezTo>
                    <a:pt x="275" y="159"/>
                    <a:pt x="275" y="161"/>
                    <a:pt x="274" y="162"/>
                  </a:cubicBezTo>
                  <a:cubicBezTo>
                    <a:pt x="274" y="162"/>
                    <a:pt x="274" y="163"/>
                    <a:pt x="274" y="163"/>
                  </a:cubicBezTo>
                  <a:cubicBezTo>
                    <a:pt x="277" y="159"/>
                    <a:pt x="276" y="155"/>
                    <a:pt x="274" y="152"/>
                  </a:cubicBezTo>
                </a:path>
              </a:pathLst>
            </a:custGeom>
            <a:solidFill>
              <a:schemeClr val="accent1">
                <a:lumMod val="25000"/>
                <a:lumOff val="7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180"/>
            <p:cNvSpPr>
              <a:spLocks noEditPoints="1"/>
            </p:cNvSpPr>
            <p:nvPr/>
          </p:nvSpPr>
          <p:spPr bwMode="auto">
            <a:xfrm>
              <a:off x="7726333" y="2633663"/>
              <a:ext cx="107949" cy="126999"/>
            </a:xfrm>
            <a:custGeom>
              <a:avLst/>
              <a:gdLst>
                <a:gd name="T0" fmla="*/ 21 w 37"/>
                <a:gd name="T1" fmla="*/ 6 h 43"/>
                <a:gd name="T2" fmla="*/ 23 w 37"/>
                <a:gd name="T3" fmla="*/ 11 h 43"/>
                <a:gd name="T4" fmla="*/ 26 w 37"/>
                <a:gd name="T5" fmla="*/ 13 h 43"/>
                <a:gd name="T6" fmla="*/ 26 w 37"/>
                <a:gd name="T7" fmla="*/ 13 h 43"/>
                <a:gd name="T8" fmla="*/ 26 w 37"/>
                <a:gd name="T9" fmla="*/ 14 h 43"/>
                <a:gd name="T10" fmla="*/ 21 w 37"/>
                <a:gd name="T11" fmla="*/ 10 h 43"/>
                <a:gd name="T12" fmla="*/ 24 w 37"/>
                <a:gd name="T13" fmla="*/ 18 h 43"/>
                <a:gd name="T14" fmla="*/ 21 w 37"/>
                <a:gd name="T15" fmla="*/ 18 h 43"/>
                <a:gd name="T16" fmla="*/ 23 w 37"/>
                <a:gd name="T17" fmla="*/ 20 h 43"/>
                <a:gd name="T18" fmla="*/ 23 w 37"/>
                <a:gd name="T19" fmla="*/ 25 h 43"/>
                <a:gd name="T20" fmla="*/ 25 w 37"/>
                <a:gd name="T21" fmla="*/ 26 h 43"/>
                <a:gd name="T22" fmla="*/ 26 w 37"/>
                <a:gd name="T23" fmla="*/ 36 h 43"/>
                <a:gd name="T24" fmla="*/ 23 w 37"/>
                <a:gd name="T25" fmla="*/ 36 h 43"/>
                <a:gd name="T26" fmla="*/ 13 w 37"/>
                <a:gd name="T27" fmla="*/ 43 h 43"/>
                <a:gd name="T28" fmla="*/ 11 w 37"/>
                <a:gd name="T29" fmla="*/ 39 h 43"/>
                <a:gd name="T30" fmla="*/ 11 w 37"/>
                <a:gd name="T31" fmla="*/ 34 h 43"/>
                <a:gd name="T32" fmla="*/ 4 w 37"/>
                <a:gd name="T33" fmla="*/ 16 h 43"/>
                <a:gd name="T34" fmla="*/ 0 w 37"/>
                <a:gd name="T35" fmla="*/ 6 h 43"/>
                <a:gd name="T36" fmla="*/ 17 w 37"/>
                <a:gd name="T37" fmla="*/ 0 h 43"/>
                <a:gd name="T38" fmla="*/ 17 w 37"/>
                <a:gd name="T39" fmla="*/ 1 h 43"/>
                <a:gd name="T40" fmla="*/ 21 w 37"/>
                <a:gd name="T41" fmla="*/ 6 h 43"/>
                <a:gd name="T42" fmla="*/ 29 w 37"/>
                <a:gd name="T43" fmla="*/ 18 h 43"/>
                <a:gd name="T44" fmla="*/ 30 w 37"/>
                <a:gd name="T45" fmla="*/ 14 h 43"/>
                <a:gd name="T46" fmla="*/ 26 w 37"/>
                <a:gd name="T47" fmla="*/ 13 h 43"/>
                <a:gd name="T48" fmla="*/ 29 w 37"/>
                <a:gd name="T49" fmla="*/ 18 h 43"/>
                <a:gd name="T50" fmla="*/ 34 w 37"/>
                <a:gd name="T51" fmla="*/ 16 h 43"/>
                <a:gd name="T52" fmla="*/ 32 w 37"/>
                <a:gd name="T53" fmla="*/ 14 h 43"/>
                <a:gd name="T54" fmla="*/ 35 w 37"/>
                <a:gd name="T55" fmla="*/ 26 h 43"/>
                <a:gd name="T56" fmla="*/ 37 w 37"/>
                <a:gd name="T57" fmla="*/ 23 h 43"/>
                <a:gd name="T58" fmla="*/ 37 w 37"/>
                <a:gd name="T59" fmla="*/ 22 h 43"/>
                <a:gd name="T60" fmla="*/ 34 w 37"/>
                <a:gd name="T61"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1" y="6"/>
                  </a:moveTo>
                  <a:cubicBezTo>
                    <a:pt x="23" y="7"/>
                    <a:pt x="22" y="10"/>
                    <a:pt x="23" y="11"/>
                  </a:cubicBezTo>
                  <a:cubicBezTo>
                    <a:pt x="24" y="12"/>
                    <a:pt x="25" y="12"/>
                    <a:pt x="26" y="13"/>
                  </a:cubicBezTo>
                  <a:cubicBezTo>
                    <a:pt x="26" y="13"/>
                    <a:pt x="26" y="13"/>
                    <a:pt x="26" y="13"/>
                  </a:cubicBezTo>
                  <a:cubicBezTo>
                    <a:pt x="26" y="14"/>
                    <a:pt x="26" y="14"/>
                    <a:pt x="26" y="14"/>
                  </a:cubicBezTo>
                  <a:cubicBezTo>
                    <a:pt x="23" y="15"/>
                    <a:pt x="22" y="10"/>
                    <a:pt x="21" y="10"/>
                  </a:cubicBezTo>
                  <a:cubicBezTo>
                    <a:pt x="19" y="11"/>
                    <a:pt x="25" y="18"/>
                    <a:pt x="24" y="18"/>
                  </a:cubicBezTo>
                  <a:cubicBezTo>
                    <a:pt x="23" y="19"/>
                    <a:pt x="20" y="15"/>
                    <a:pt x="21" y="18"/>
                  </a:cubicBezTo>
                  <a:cubicBezTo>
                    <a:pt x="23" y="20"/>
                    <a:pt x="23" y="20"/>
                    <a:pt x="23" y="20"/>
                  </a:cubicBezTo>
                  <a:cubicBezTo>
                    <a:pt x="24" y="22"/>
                    <a:pt x="22" y="23"/>
                    <a:pt x="23" y="25"/>
                  </a:cubicBezTo>
                  <a:cubicBezTo>
                    <a:pt x="25" y="26"/>
                    <a:pt x="25" y="26"/>
                    <a:pt x="25" y="26"/>
                  </a:cubicBezTo>
                  <a:cubicBezTo>
                    <a:pt x="26" y="27"/>
                    <a:pt x="27" y="34"/>
                    <a:pt x="26" y="36"/>
                  </a:cubicBezTo>
                  <a:cubicBezTo>
                    <a:pt x="23" y="36"/>
                    <a:pt x="23" y="36"/>
                    <a:pt x="23" y="36"/>
                  </a:cubicBezTo>
                  <a:cubicBezTo>
                    <a:pt x="19" y="37"/>
                    <a:pt x="17" y="42"/>
                    <a:pt x="13" y="43"/>
                  </a:cubicBezTo>
                  <a:cubicBezTo>
                    <a:pt x="13" y="43"/>
                    <a:pt x="11" y="41"/>
                    <a:pt x="11" y="39"/>
                  </a:cubicBezTo>
                  <a:cubicBezTo>
                    <a:pt x="11" y="36"/>
                    <a:pt x="13" y="40"/>
                    <a:pt x="11" y="34"/>
                  </a:cubicBezTo>
                  <a:cubicBezTo>
                    <a:pt x="9" y="28"/>
                    <a:pt x="7" y="22"/>
                    <a:pt x="4" y="16"/>
                  </a:cubicBezTo>
                  <a:cubicBezTo>
                    <a:pt x="3" y="14"/>
                    <a:pt x="1" y="8"/>
                    <a:pt x="0" y="6"/>
                  </a:cubicBezTo>
                  <a:cubicBezTo>
                    <a:pt x="3" y="5"/>
                    <a:pt x="17" y="0"/>
                    <a:pt x="17" y="0"/>
                  </a:cubicBezTo>
                  <a:cubicBezTo>
                    <a:pt x="17" y="0"/>
                    <a:pt x="17" y="1"/>
                    <a:pt x="17" y="1"/>
                  </a:cubicBezTo>
                  <a:cubicBezTo>
                    <a:pt x="20" y="8"/>
                    <a:pt x="19" y="4"/>
                    <a:pt x="21" y="6"/>
                  </a:cubicBezTo>
                  <a:moveTo>
                    <a:pt x="29" y="18"/>
                  </a:moveTo>
                  <a:cubicBezTo>
                    <a:pt x="29" y="18"/>
                    <a:pt x="29" y="16"/>
                    <a:pt x="30" y="14"/>
                  </a:cubicBezTo>
                  <a:cubicBezTo>
                    <a:pt x="28" y="14"/>
                    <a:pt x="27" y="13"/>
                    <a:pt x="26" y="13"/>
                  </a:cubicBezTo>
                  <a:cubicBezTo>
                    <a:pt x="26" y="16"/>
                    <a:pt x="25" y="17"/>
                    <a:pt x="29" y="18"/>
                  </a:cubicBezTo>
                  <a:moveTo>
                    <a:pt x="34" y="16"/>
                  </a:moveTo>
                  <a:cubicBezTo>
                    <a:pt x="33" y="15"/>
                    <a:pt x="32" y="15"/>
                    <a:pt x="32" y="14"/>
                  </a:cubicBezTo>
                  <a:cubicBezTo>
                    <a:pt x="32" y="17"/>
                    <a:pt x="34" y="26"/>
                    <a:pt x="35" y="26"/>
                  </a:cubicBezTo>
                  <a:cubicBezTo>
                    <a:pt x="37" y="26"/>
                    <a:pt x="37" y="24"/>
                    <a:pt x="37" y="23"/>
                  </a:cubicBezTo>
                  <a:cubicBezTo>
                    <a:pt x="37" y="22"/>
                    <a:pt x="37" y="22"/>
                    <a:pt x="37" y="22"/>
                  </a:cubicBezTo>
                  <a:cubicBezTo>
                    <a:pt x="36" y="20"/>
                    <a:pt x="35" y="17"/>
                    <a:pt x="34" y="16"/>
                  </a:cubicBezTo>
                </a:path>
              </a:pathLst>
            </a:custGeom>
            <a:solidFill>
              <a:schemeClr val="accent1">
                <a:lumMod val="10000"/>
                <a:lumOff val="9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69"/>
            <p:cNvSpPr>
              <a:spLocks/>
            </p:cNvSpPr>
            <p:nvPr/>
          </p:nvSpPr>
          <p:spPr bwMode="auto">
            <a:xfrm>
              <a:off x="7372321" y="3136899"/>
              <a:ext cx="155575" cy="238124"/>
            </a:xfrm>
            <a:custGeom>
              <a:avLst/>
              <a:gdLst>
                <a:gd name="T0" fmla="*/ 0 w 53"/>
                <a:gd name="T1" fmla="*/ 13 h 81"/>
                <a:gd name="T2" fmla="*/ 1 w 53"/>
                <a:gd name="T3" fmla="*/ 15 h 81"/>
                <a:gd name="T4" fmla="*/ 3 w 53"/>
                <a:gd name="T5" fmla="*/ 21 h 81"/>
                <a:gd name="T6" fmla="*/ 9 w 53"/>
                <a:gd name="T7" fmla="*/ 37 h 81"/>
                <a:gd name="T8" fmla="*/ 21 w 53"/>
                <a:gd name="T9" fmla="*/ 69 h 81"/>
                <a:gd name="T10" fmla="*/ 24 w 53"/>
                <a:gd name="T11" fmla="*/ 80 h 81"/>
                <a:gd name="T12" fmla="*/ 32 w 53"/>
                <a:gd name="T13" fmla="*/ 78 h 81"/>
                <a:gd name="T14" fmla="*/ 52 w 53"/>
                <a:gd name="T15" fmla="*/ 71 h 81"/>
                <a:gd name="T16" fmla="*/ 52 w 53"/>
                <a:gd name="T17" fmla="*/ 71 h 81"/>
                <a:gd name="T18" fmla="*/ 53 w 53"/>
                <a:gd name="T19" fmla="*/ 71 h 81"/>
                <a:gd name="T20" fmla="*/ 53 w 53"/>
                <a:gd name="T21" fmla="*/ 71 h 81"/>
                <a:gd name="T22" fmla="*/ 49 w 53"/>
                <a:gd name="T23" fmla="*/ 62 h 81"/>
                <a:gd name="T24" fmla="*/ 50 w 53"/>
                <a:gd name="T25" fmla="*/ 64 h 81"/>
                <a:gd name="T26" fmla="*/ 44 w 53"/>
                <a:gd name="T27" fmla="*/ 67 h 81"/>
                <a:gd name="T28" fmla="*/ 45 w 53"/>
                <a:gd name="T29" fmla="*/ 66 h 81"/>
                <a:gd name="T30" fmla="*/ 46 w 53"/>
                <a:gd name="T31" fmla="*/ 61 h 81"/>
                <a:gd name="T32" fmla="*/ 45 w 53"/>
                <a:gd name="T33" fmla="*/ 59 h 81"/>
                <a:gd name="T34" fmla="*/ 46 w 53"/>
                <a:gd name="T35" fmla="*/ 59 h 81"/>
                <a:gd name="T36" fmla="*/ 47 w 53"/>
                <a:gd name="T37" fmla="*/ 59 h 81"/>
                <a:gd name="T38" fmla="*/ 46 w 53"/>
                <a:gd name="T39" fmla="*/ 56 h 81"/>
                <a:gd name="T40" fmla="*/ 46 w 53"/>
                <a:gd name="T41" fmla="*/ 54 h 81"/>
                <a:gd name="T42" fmla="*/ 42 w 53"/>
                <a:gd name="T43" fmla="*/ 54 h 81"/>
                <a:gd name="T44" fmla="*/ 34 w 53"/>
                <a:gd name="T45" fmla="*/ 50 h 81"/>
                <a:gd name="T46" fmla="*/ 33 w 53"/>
                <a:gd name="T47" fmla="*/ 47 h 81"/>
                <a:gd name="T48" fmla="*/ 28 w 53"/>
                <a:gd name="T49" fmla="*/ 42 h 81"/>
                <a:gd name="T50" fmla="*/ 22 w 53"/>
                <a:gd name="T51" fmla="*/ 30 h 81"/>
                <a:gd name="T52" fmla="*/ 18 w 53"/>
                <a:gd name="T53" fmla="*/ 29 h 81"/>
                <a:gd name="T54" fmla="*/ 16 w 53"/>
                <a:gd name="T55" fmla="*/ 26 h 81"/>
                <a:gd name="T56" fmla="*/ 13 w 53"/>
                <a:gd name="T57" fmla="*/ 24 h 81"/>
                <a:gd name="T58" fmla="*/ 13 w 53"/>
                <a:gd name="T59" fmla="*/ 22 h 81"/>
                <a:gd name="T60" fmla="*/ 13 w 53"/>
                <a:gd name="T61" fmla="*/ 19 h 81"/>
                <a:gd name="T62" fmla="*/ 10 w 53"/>
                <a:gd name="T63" fmla="*/ 16 h 81"/>
                <a:gd name="T64" fmla="*/ 13 w 53"/>
                <a:gd name="T65" fmla="*/ 9 h 81"/>
                <a:gd name="T66" fmla="*/ 12 w 53"/>
                <a:gd name="T67" fmla="*/ 5 h 81"/>
                <a:gd name="T68" fmla="*/ 13 w 53"/>
                <a:gd name="T69" fmla="*/ 4 h 81"/>
                <a:gd name="T70" fmla="*/ 0 w 53"/>
                <a:gd name="T71"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81">
                  <a:moveTo>
                    <a:pt x="0" y="13"/>
                  </a:moveTo>
                  <a:cubicBezTo>
                    <a:pt x="0" y="13"/>
                    <a:pt x="1" y="14"/>
                    <a:pt x="1" y="15"/>
                  </a:cubicBezTo>
                  <a:cubicBezTo>
                    <a:pt x="2" y="17"/>
                    <a:pt x="2" y="19"/>
                    <a:pt x="3" y="21"/>
                  </a:cubicBezTo>
                  <a:cubicBezTo>
                    <a:pt x="5" y="26"/>
                    <a:pt x="7" y="31"/>
                    <a:pt x="9" y="37"/>
                  </a:cubicBezTo>
                  <a:cubicBezTo>
                    <a:pt x="13" y="47"/>
                    <a:pt x="17" y="58"/>
                    <a:pt x="21" y="69"/>
                  </a:cubicBezTo>
                  <a:cubicBezTo>
                    <a:pt x="21" y="70"/>
                    <a:pt x="24" y="80"/>
                    <a:pt x="24" y="80"/>
                  </a:cubicBezTo>
                  <a:cubicBezTo>
                    <a:pt x="25" y="81"/>
                    <a:pt x="31" y="78"/>
                    <a:pt x="32" y="78"/>
                  </a:cubicBezTo>
                  <a:cubicBezTo>
                    <a:pt x="38" y="76"/>
                    <a:pt x="45" y="73"/>
                    <a:pt x="52" y="71"/>
                  </a:cubicBezTo>
                  <a:cubicBezTo>
                    <a:pt x="52" y="71"/>
                    <a:pt x="52" y="71"/>
                    <a:pt x="52" y="71"/>
                  </a:cubicBezTo>
                  <a:cubicBezTo>
                    <a:pt x="52" y="71"/>
                    <a:pt x="53" y="71"/>
                    <a:pt x="53" y="71"/>
                  </a:cubicBezTo>
                  <a:cubicBezTo>
                    <a:pt x="53" y="71"/>
                    <a:pt x="53" y="71"/>
                    <a:pt x="53" y="71"/>
                  </a:cubicBezTo>
                  <a:cubicBezTo>
                    <a:pt x="52" y="67"/>
                    <a:pt x="49" y="62"/>
                    <a:pt x="49" y="62"/>
                  </a:cubicBezTo>
                  <a:cubicBezTo>
                    <a:pt x="50" y="64"/>
                    <a:pt x="50" y="64"/>
                    <a:pt x="50" y="64"/>
                  </a:cubicBezTo>
                  <a:cubicBezTo>
                    <a:pt x="50" y="64"/>
                    <a:pt x="45" y="67"/>
                    <a:pt x="44" y="67"/>
                  </a:cubicBezTo>
                  <a:cubicBezTo>
                    <a:pt x="44" y="67"/>
                    <a:pt x="45" y="66"/>
                    <a:pt x="45" y="66"/>
                  </a:cubicBezTo>
                  <a:cubicBezTo>
                    <a:pt x="44" y="63"/>
                    <a:pt x="47" y="64"/>
                    <a:pt x="46" y="61"/>
                  </a:cubicBezTo>
                  <a:cubicBezTo>
                    <a:pt x="45" y="59"/>
                    <a:pt x="45" y="59"/>
                    <a:pt x="45" y="59"/>
                  </a:cubicBezTo>
                  <a:cubicBezTo>
                    <a:pt x="45" y="59"/>
                    <a:pt x="45" y="59"/>
                    <a:pt x="46" y="59"/>
                  </a:cubicBezTo>
                  <a:cubicBezTo>
                    <a:pt x="47" y="58"/>
                    <a:pt x="49" y="62"/>
                    <a:pt x="47" y="59"/>
                  </a:cubicBezTo>
                  <a:cubicBezTo>
                    <a:pt x="47" y="58"/>
                    <a:pt x="47" y="57"/>
                    <a:pt x="46" y="56"/>
                  </a:cubicBezTo>
                  <a:cubicBezTo>
                    <a:pt x="46" y="55"/>
                    <a:pt x="46" y="55"/>
                    <a:pt x="46" y="54"/>
                  </a:cubicBezTo>
                  <a:cubicBezTo>
                    <a:pt x="45" y="53"/>
                    <a:pt x="43" y="55"/>
                    <a:pt x="42" y="54"/>
                  </a:cubicBezTo>
                  <a:cubicBezTo>
                    <a:pt x="40" y="53"/>
                    <a:pt x="35" y="51"/>
                    <a:pt x="34" y="50"/>
                  </a:cubicBezTo>
                  <a:cubicBezTo>
                    <a:pt x="33" y="49"/>
                    <a:pt x="34" y="48"/>
                    <a:pt x="33" y="47"/>
                  </a:cubicBezTo>
                  <a:cubicBezTo>
                    <a:pt x="32" y="45"/>
                    <a:pt x="29" y="44"/>
                    <a:pt x="28" y="42"/>
                  </a:cubicBezTo>
                  <a:cubicBezTo>
                    <a:pt x="25" y="38"/>
                    <a:pt x="25" y="32"/>
                    <a:pt x="22" y="30"/>
                  </a:cubicBezTo>
                  <a:cubicBezTo>
                    <a:pt x="21" y="29"/>
                    <a:pt x="19" y="30"/>
                    <a:pt x="18" y="29"/>
                  </a:cubicBezTo>
                  <a:cubicBezTo>
                    <a:pt x="17" y="28"/>
                    <a:pt x="17" y="26"/>
                    <a:pt x="16" y="26"/>
                  </a:cubicBezTo>
                  <a:cubicBezTo>
                    <a:pt x="16" y="25"/>
                    <a:pt x="13" y="25"/>
                    <a:pt x="13" y="24"/>
                  </a:cubicBezTo>
                  <a:cubicBezTo>
                    <a:pt x="13" y="23"/>
                    <a:pt x="13" y="23"/>
                    <a:pt x="13" y="22"/>
                  </a:cubicBezTo>
                  <a:cubicBezTo>
                    <a:pt x="13" y="22"/>
                    <a:pt x="13" y="19"/>
                    <a:pt x="13" y="19"/>
                  </a:cubicBezTo>
                  <a:cubicBezTo>
                    <a:pt x="12" y="18"/>
                    <a:pt x="10" y="17"/>
                    <a:pt x="10" y="16"/>
                  </a:cubicBezTo>
                  <a:cubicBezTo>
                    <a:pt x="9" y="14"/>
                    <a:pt x="12" y="11"/>
                    <a:pt x="13" y="9"/>
                  </a:cubicBezTo>
                  <a:cubicBezTo>
                    <a:pt x="13" y="8"/>
                    <a:pt x="12" y="6"/>
                    <a:pt x="12" y="5"/>
                  </a:cubicBezTo>
                  <a:cubicBezTo>
                    <a:pt x="12" y="5"/>
                    <a:pt x="13" y="4"/>
                    <a:pt x="13" y="4"/>
                  </a:cubicBezTo>
                  <a:cubicBezTo>
                    <a:pt x="6" y="0"/>
                    <a:pt x="2" y="6"/>
                    <a:pt x="0" y="13"/>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71"/>
            <p:cNvSpPr>
              <a:spLocks/>
            </p:cNvSpPr>
            <p:nvPr/>
          </p:nvSpPr>
          <p:spPr bwMode="auto">
            <a:xfrm>
              <a:off x="5853083" y="3121025"/>
              <a:ext cx="425449" cy="720725"/>
            </a:xfrm>
            <a:custGeom>
              <a:avLst/>
              <a:gdLst>
                <a:gd name="T0" fmla="*/ 20 w 144"/>
                <a:gd name="T1" fmla="*/ 154 h 244"/>
                <a:gd name="T2" fmla="*/ 19 w 144"/>
                <a:gd name="T3" fmla="*/ 163 h 244"/>
                <a:gd name="T4" fmla="*/ 23 w 144"/>
                <a:gd name="T5" fmla="*/ 176 h 244"/>
                <a:gd name="T6" fmla="*/ 23 w 144"/>
                <a:gd name="T7" fmla="*/ 180 h 244"/>
                <a:gd name="T8" fmla="*/ 25 w 144"/>
                <a:gd name="T9" fmla="*/ 185 h 244"/>
                <a:gd name="T10" fmla="*/ 23 w 144"/>
                <a:gd name="T11" fmla="*/ 196 h 244"/>
                <a:gd name="T12" fmla="*/ 22 w 144"/>
                <a:gd name="T13" fmla="*/ 202 h 244"/>
                <a:gd name="T14" fmla="*/ 18 w 144"/>
                <a:gd name="T15" fmla="*/ 209 h 244"/>
                <a:gd name="T16" fmla="*/ 15 w 144"/>
                <a:gd name="T17" fmla="*/ 216 h 244"/>
                <a:gd name="T18" fmla="*/ 13 w 144"/>
                <a:gd name="T19" fmla="*/ 214 h 244"/>
                <a:gd name="T20" fmla="*/ 11 w 144"/>
                <a:gd name="T21" fmla="*/ 216 h 244"/>
                <a:gd name="T22" fmla="*/ 13 w 144"/>
                <a:gd name="T23" fmla="*/ 223 h 244"/>
                <a:gd name="T24" fmla="*/ 11 w 144"/>
                <a:gd name="T25" fmla="*/ 228 h 244"/>
                <a:gd name="T26" fmla="*/ 10 w 144"/>
                <a:gd name="T27" fmla="*/ 238 h 244"/>
                <a:gd name="T28" fmla="*/ 11 w 144"/>
                <a:gd name="T29" fmla="*/ 244 h 244"/>
                <a:gd name="T30" fmla="*/ 16 w 144"/>
                <a:gd name="T31" fmla="*/ 235 h 244"/>
                <a:gd name="T32" fmla="*/ 26 w 144"/>
                <a:gd name="T33" fmla="*/ 236 h 244"/>
                <a:gd name="T34" fmla="*/ 29 w 144"/>
                <a:gd name="T35" fmla="*/ 233 h 244"/>
                <a:gd name="T36" fmla="*/ 31 w 144"/>
                <a:gd name="T37" fmla="*/ 234 h 244"/>
                <a:gd name="T38" fmla="*/ 50 w 144"/>
                <a:gd name="T39" fmla="*/ 237 h 244"/>
                <a:gd name="T40" fmla="*/ 55 w 144"/>
                <a:gd name="T41" fmla="*/ 230 h 244"/>
                <a:gd name="T42" fmla="*/ 63 w 144"/>
                <a:gd name="T43" fmla="*/ 225 h 244"/>
                <a:gd name="T44" fmla="*/ 72 w 144"/>
                <a:gd name="T45" fmla="*/ 228 h 244"/>
                <a:gd name="T46" fmla="*/ 71 w 144"/>
                <a:gd name="T47" fmla="*/ 231 h 244"/>
                <a:gd name="T48" fmla="*/ 74 w 144"/>
                <a:gd name="T49" fmla="*/ 227 h 244"/>
                <a:gd name="T50" fmla="*/ 76 w 144"/>
                <a:gd name="T51" fmla="*/ 220 h 244"/>
                <a:gd name="T52" fmla="*/ 78 w 144"/>
                <a:gd name="T53" fmla="*/ 215 h 244"/>
                <a:gd name="T54" fmla="*/ 81 w 144"/>
                <a:gd name="T55" fmla="*/ 210 h 244"/>
                <a:gd name="T56" fmla="*/ 98 w 144"/>
                <a:gd name="T57" fmla="*/ 219 h 244"/>
                <a:gd name="T58" fmla="*/ 102 w 144"/>
                <a:gd name="T59" fmla="*/ 217 h 244"/>
                <a:gd name="T60" fmla="*/ 110 w 144"/>
                <a:gd name="T61" fmla="*/ 199 h 244"/>
                <a:gd name="T62" fmla="*/ 120 w 144"/>
                <a:gd name="T63" fmla="*/ 184 h 244"/>
                <a:gd name="T64" fmla="*/ 128 w 144"/>
                <a:gd name="T65" fmla="*/ 174 h 244"/>
                <a:gd name="T66" fmla="*/ 142 w 144"/>
                <a:gd name="T67" fmla="*/ 164 h 244"/>
                <a:gd name="T68" fmla="*/ 143 w 144"/>
                <a:gd name="T69" fmla="*/ 162 h 244"/>
                <a:gd name="T70" fmla="*/ 140 w 144"/>
                <a:gd name="T71" fmla="*/ 159 h 244"/>
                <a:gd name="T72" fmla="*/ 140 w 144"/>
                <a:gd name="T73" fmla="*/ 149 h 244"/>
                <a:gd name="T74" fmla="*/ 112 w 144"/>
                <a:gd name="T75" fmla="*/ 0 h 244"/>
                <a:gd name="T76" fmla="*/ 28 w 144"/>
                <a:gd name="T77" fmla="*/ 16 h 244"/>
                <a:gd name="T78" fmla="*/ 11 w 144"/>
                <a:gd name="T79" fmla="*/ 27 h 244"/>
                <a:gd name="T80" fmla="*/ 4 w 144"/>
                <a:gd name="T81" fmla="*/ 24 h 244"/>
                <a:gd name="T82" fmla="*/ 0 w 144"/>
                <a:gd name="T83" fmla="*/ 2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244">
                  <a:moveTo>
                    <a:pt x="17" y="133"/>
                  </a:moveTo>
                  <a:cubicBezTo>
                    <a:pt x="17" y="137"/>
                    <a:pt x="21" y="151"/>
                    <a:pt x="20" y="154"/>
                  </a:cubicBezTo>
                  <a:cubicBezTo>
                    <a:pt x="20" y="155"/>
                    <a:pt x="16" y="156"/>
                    <a:pt x="16" y="158"/>
                  </a:cubicBezTo>
                  <a:cubicBezTo>
                    <a:pt x="16" y="159"/>
                    <a:pt x="19" y="161"/>
                    <a:pt x="19" y="163"/>
                  </a:cubicBezTo>
                  <a:cubicBezTo>
                    <a:pt x="19" y="165"/>
                    <a:pt x="14" y="165"/>
                    <a:pt x="16" y="168"/>
                  </a:cubicBezTo>
                  <a:cubicBezTo>
                    <a:pt x="18" y="171"/>
                    <a:pt x="22" y="173"/>
                    <a:pt x="23" y="176"/>
                  </a:cubicBezTo>
                  <a:cubicBezTo>
                    <a:pt x="24" y="177"/>
                    <a:pt x="23" y="177"/>
                    <a:pt x="23" y="178"/>
                  </a:cubicBezTo>
                  <a:cubicBezTo>
                    <a:pt x="23" y="179"/>
                    <a:pt x="23" y="179"/>
                    <a:pt x="23" y="180"/>
                  </a:cubicBezTo>
                  <a:cubicBezTo>
                    <a:pt x="23" y="180"/>
                    <a:pt x="23" y="181"/>
                    <a:pt x="23" y="181"/>
                  </a:cubicBezTo>
                  <a:cubicBezTo>
                    <a:pt x="24" y="182"/>
                    <a:pt x="25" y="183"/>
                    <a:pt x="25" y="185"/>
                  </a:cubicBezTo>
                  <a:cubicBezTo>
                    <a:pt x="28" y="191"/>
                    <a:pt x="23" y="191"/>
                    <a:pt x="22" y="194"/>
                  </a:cubicBezTo>
                  <a:cubicBezTo>
                    <a:pt x="23" y="196"/>
                    <a:pt x="23" y="196"/>
                    <a:pt x="23" y="196"/>
                  </a:cubicBezTo>
                  <a:cubicBezTo>
                    <a:pt x="22" y="197"/>
                    <a:pt x="21" y="198"/>
                    <a:pt x="21" y="199"/>
                  </a:cubicBezTo>
                  <a:cubicBezTo>
                    <a:pt x="21" y="199"/>
                    <a:pt x="23" y="202"/>
                    <a:pt x="22" y="202"/>
                  </a:cubicBezTo>
                  <a:cubicBezTo>
                    <a:pt x="21" y="203"/>
                    <a:pt x="19" y="204"/>
                    <a:pt x="18" y="206"/>
                  </a:cubicBezTo>
                  <a:cubicBezTo>
                    <a:pt x="18" y="207"/>
                    <a:pt x="19" y="208"/>
                    <a:pt x="18" y="209"/>
                  </a:cubicBezTo>
                  <a:cubicBezTo>
                    <a:pt x="17" y="211"/>
                    <a:pt x="16" y="211"/>
                    <a:pt x="15" y="214"/>
                  </a:cubicBezTo>
                  <a:cubicBezTo>
                    <a:pt x="15" y="214"/>
                    <a:pt x="16" y="215"/>
                    <a:pt x="15" y="216"/>
                  </a:cubicBezTo>
                  <a:cubicBezTo>
                    <a:pt x="15" y="216"/>
                    <a:pt x="15" y="215"/>
                    <a:pt x="14" y="215"/>
                  </a:cubicBezTo>
                  <a:cubicBezTo>
                    <a:pt x="14" y="214"/>
                    <a:pt x="14" y="214"/>
                    <a:pt x="13" y="214"/>
                  </a:cubicBezTo>
                  <a:cubicBezTo>
                    <a:pt x="13" y="214"/>
                    <a:pt x="14" y="216"/>
                    <a:pt x="13" y="216"/>
                  </a:cubicBezTo>
                  <a:cubicBezTo>
                    <a:pt x="12" y="217"/>
                    <a:pt x="12" y="214"/>
                    <a:pt x="11" y="216"/>
                  </a:cubicBezTo>
                  <a:cubicBezTo>
                    <a:pt x="9" y="220"/>
                    <a:pt x="10" y="220"/>
                    <a:pt x="13" y="223"/>
                  </a:cubicBezTo>
                  <a:cubicBezTo>
                    <a:pt x="13" y="223"/>
                    <a:pt x="13" y="223"/>
                    <a:pt x="13" y="223"/>
                  </a:cubicBezTo>
                  <a:cubicBezTo>
                    <a:pt x="12" y="225"/>
                    <a:pt x="10" y="225"/>
                    <a:pt x="10" y="226"/>
                  </a:cubicBezTo>
                  <a:cubicBezTo>
                    <a:pt x="8" y="229"/>
                    <a:pt x="11" y="225"/>
                    <a:pt x="11" y="228"/>
                  </a:cubicBezTo>
                  <a:cubicBezTo>
                    <a:pt x="10" y="229"/>
                    <a:pt x="8" y="229"/>
                    <a:pt x="8" y="230"/>
                  </a:cubicBezTo>
                  <a:cubicBezTo>
                    <a:pt x="8" y="230"/>
                    <a:pt x="10" y="238"/>
                    <a:pt x="10" y="238"/>
                  </a:cubicBezTo>
                  <a:cubicBezTo>
                    <a:pt x="8" y="239"/>
                    <a:pt x="8" y="239"/>
                    <a:pt x="8" y="239"/>
                  </a:cubicBezTo>
                  <a:cubicBezTo>
                    <a:pt x="7" y="241"/>
                    <a:pt x="11" y="244"/>
                    <a:pt x="11" y="244"/>
                  </a:cubicBezTo>
                  <a:cubicBezTo>
                    <a:pt x="11" y="241"/>
                    <a:pt x="14" y="244"/>
                    <a:pt x="15" y="244"/>
                  </a:cubicBezTo>
                  <a:cubicBezTo>
                    <a:pt x="20" y="243"/>
                    <a:pt x="12" y="235"/>
                    <a:pt x="16" y="235"/>
                  </a:cubicBezTo>
                  <a:cubicBezTo>
                    <a:pt x="18" y="235"/>
                    <a:pt x="19" y="239"/>
                    <a:pt x="22" y="238"/>
                  </a:cubicBezTo>
                  <a:cubicBezTo>
                    <a:pt x="23" y="238"/>
                    <a:pt x="24" y="236"/>
                    <a:pt x="26" y="236"/>
                  </a:cubicBezTo>
                  <a:cubicBezTo>
                    <a:pt x="28" y="236"/>
                    <a:pt x="25" y="241"/>
                    <a:pt x="29" y="239"/>
                  </a:cubicBezTo>
                  <a:cubicBezTo>
                    <a:pt x="32" y="237"/>
                    <a:pt x="29" y="236"/>
                    <a:pt x="29" y="233"/>
                  </a:cubicBezTo>
                  <a:cubicBezTo>
                    <a:pt x="28" y="233"/>
                    <a:pt x="28" y="232"/>
                    <a:pt x="29" y="232"/>
                  </a:cubicBezTo>
                  <a:cubicBezTo>
                    <a:pt x="32" y="233"/>
                    <a:pt x="28" y="232"/>
                    <a:pt x="31" y="234"/>
                  </a:cubicBezTo>
                  <a:cubicBezTo>
                    <a:pt x="33" y="235"/>
                    <a:pt x="36" y="232"/>
                    <a:pt x="38" y="232"/>
                  </a:cubicBezTo>
                  <a:cubicBezTo>
                    <a:pt x="42" y="232"/>
                    <a:pt x="47" y="235"/>
                    <a:pt x="50" y="237"/>
                  </a:cubicBezTo>
                  <a:cubicBezTo>
                    <a:pt x="51" y="238"/>
                    <a:pt x="51" y="238"/>
                    <a:pt x="52" y="238"/>
                  </a:cubicBezTo>
                  <a:cubicBezTo>
                    <a:pt x="55" y="236"/>
                    <a:pt x="53" y="232"/>
                    <a:pt x="55" y="230"/>
                  </a:cubicBezTo>
                  <a:cubicBezTo>
                    <a:pt x="56" y="229"/>
                    <a:pt x="58" y="229"/>
                    <a:pt x="60" y="228"/>
                  </a:cubicBezTo>
                  <a:cubicBezTo>
                    <a:pt x="61" y="228"/>
                    <a:pt x="61" y="226"/>
                    <a:pt x="63" y="225"/>
                  </a:cubicBezTo>
                  <a:cubicBezTo>
                    <a:pt x="64" y="224"/>
                    <a:pt x="66" y="229"/>
                    <a:pt x="67" y="229"/>
                  </a:cubicBezTo>
                  <a:cubicBezTo>
                    <a:pt x="68" y="229"/>
                    <a:pt x="71" y="228"/>
                    <a:pt x="72" y="228"/>
                  </a:cubicBezTo>
                  <a:cubicBezTo>
                    <a:pt x="72" y="229"/>
                    <a:pt x="72" y="229"/>
                    <a:pt x="71" y="230"/>
                  </a:cubicBezTo>
                  <a:cubicBezTo>
                    <a:pt x="71" y="230"/>
                    <a:pt x="71" y="231"/>
                    <a:pt x="71" y="231"/>
                  </a:cubicBezTo>
                  <a:cubicBezTo>
                    <a:pt x="72" y="231"/>
                    <a:pt x="72" y="231"/>
                    <a:pt x="73" y="231"/>
                  </a:cubicBezTo>
                  <a:cubicBezTo>
                    <a:pt x="75" y="230"/>
                    <a:pt x="73" y="228"/>
                    <a:pt x="74" y="227"/>
                  </a:cubicBezTo>
                  <a:cubicBezTo>
                    <a:pt x="74" y="227"/>
                    <a:pt x="77" y="225"/>
                    <a:pt x="77" y="225"/>
                  </a:cubicBezTo>
                  <a:cubicBezTo>
                    <a:pt x="78" y="224"/>
                    <a:pt x="76" y="221"/>
                    <a:pt x="76" y="220"/>
                  </a:cubicBezTo>
                  <a:cubicBezTo>
                    <a:pt x="77" y="219"/>
                    <a:pt x="79" y="218"/>
                    <a:pt x="80" y="217"/>
                  </a:cubicBezTo>
                  <a:cubicBezTo>
                    <a:pt x="78" y="215"/>
                    <a:pt x="78" y="215"/>
                    <a:pt x="78" y="215"/>
                  </a:cubicBezTo>
                  <a:cubicBezTo>
                    <a:pt x="78" y="215"/>
                    <a:pt x="83" y="215"/>
                    <a:pt x="83" y="213"/>
                  </a:cubicBezTo>
                  <a:cubicBezTo>
                    <a:pt x="84" y="212"/>
                    <a:pt x="79" y="210"/>
                    <a:pt x="81" y="210"/>
                  </a:cubicBezTo>
                  <a:cubicBezTo>
                    <a:pt x="84" y="209"/>
                    <a:pt x="85" y="214"/>
                    <a:pt x="86" y="215"/>
                  </a:cubicBezTo>
                  <a:cubicBezTo>
                    <a:pt x="87" y="217"/>
                    <a:pt x="97" y="220"/>
                    <a:pt x="98" y="219"/>
                  </a:cubicBezTo>
                  <a:cubicBezTo>
                    <a:pt x="98" y="219"/>
                    <a:pt x="99" y="218"/>
                    <a:pt x="99" y="218"/>
                  </a:cubicBezTo>
                  <a:cubicBezTo>
                    <a:pt x="99" y="218"/>
                    <a:pt x="102" y="217"/>
                    <a:pt x="102" y="217"/>
                  </a:cubicBezTo>
                  <a:cubicBezTo>
                    <a:pt x="104" y="216"/>
                    <a:pt x="100" y="204"/>
                    <a:pt x="104" y="201"/>
                  </a:cubicBezTo>
                  <a:cubicBezTo>
                    <a:pt x="105" y="199"/>
                    <a:pt x="108" y="202"/>
                    <a:pt x="110" y="199"/>
                  </a:cubicBezTo>
                  <a:cubicBezTo>
                    <a:pt x="112" y="196"/>
                    <a:pt x="111" y="192"/>
                    <a:pt x="113" y="190"/>
                  </a:cubicBezTo>
                  <a:cubicBezTo>
                    <a:pt x="113" y="189"/>
                    <a:pt x="119" y="186"/>
                    <a:pt x="120" y="184"/>
                  </a:cubicBezTo>
                  <a:cubicBezTo>
                    <a:pt x="120" y="181"/>
                    <a:pt x="115" y="175"/>
                    <a:pt x="117" y="173"/>
                  </a:cubicBezTo>
                  <a:cubicBezTo>
                    <a:pt x="122" y="168"/>
                    <a:pt x="127" y="174"/>
                    <a:pt x="128" y="174"/>
                  </a:cubicBezTo>
                  <a:cubicBezTo>
                    <a:pt x="131" y="173"/>
                    <a:pt x="134" y="168"/>
                    <a:pt x="136" y="166"/>
                  </a:cubicBezTo>
                  <a:cubicBezTo>
                    <a:pt x="137" y="166"/>
                    <a:pt x="140" y="165"/>
                    <a:pt x="142" y="164"/>
                  </a:cubicBezTo>
                  <a:cubicBezTo>
                    <a:pt x="144" y="165"/>
                    <a:pt x="144" y="165"/>
                    <a:pt x="144" y="165"/>
                  </a:cubicBezTo>
                  <a:cubicBezTo>
                    <a:pt x="144" y="164"/>
                    <a:pt x="143" y="163"/>
                    <a:pt x="143" y="162"/>
                  </a:cubicBezTo>
                  <a:cubicBezTo>
                    <a:pt x="143" y="162"/>
                    <a:pt x="144" y="159"/>
                    <a:pt x="144" y="159"/>
                  </a:cubicBezTo>
                  <a:cubicBezTo>
                    <a:pt x="143" y="157"/>
                    <a:pt x="141" y="159"/>
                    <a:pt x="140" y="159"/>
                  </a:cubicBezTo>
                  <a:cubicBezTo>
                    <a:pt x="139" y="159"/>
                    <a:pt x="140" y="157"/>
                    <a:pt x="140" y="157"/>
                  </a:cubicBezTo>
                  <a:cubicBezTo>
                    <a:pt x="143" y="152"/>
                    <a:pt x="135" y="154"/>
                    <a:pt x="140" y="149"/>
                  </a:cubicBezTo>
                  <a:cubicBezTo>
                    <a:pt x="131" y="101"/>
                    <a:pt x="122" y="53"/>
                    <a:pt x="113" y="5"/>
                  </a:cubicBezTo>
                  <a:cubicBezTo>
                    <a:pt x="113" y="5"/>
                    <a:pt x="113" y="0"/>
                    <a:pt x="112" y="0"/>
                  </a:cubicBezTo>
                  <a:cubicBezTo>
                    <a:pt x="110" y="0"/>
                    <a:pt x="96" y="4"/>
                    <a:pt x="93" y="4"/>
                  </a:cubicBezTo>
                  <a:cubicBezTo>
                    <a:pt x="71" y="8"/>
                    <a:pt x="50" y="12"/>
                    <a:pt x="28" y="16"/>
                  </a:cubicBezTo>
                  <a:cubicBezTo>
                    <a:pt x="28" y="16"/>
                    <a:pt x="28" y="16"/>
                    <a:pt x="28" y="16"/>
                  </a:cubicBezTo>
                  <a:cubicBezTo>
                    <a:pt x="23" y="21"/>
                    <a:pt x="16" y="26"/>
                    <a:pt x="11" y="27"/>
                  </a:cubicBezTo>
                  <a:cubicBezTo>
                    <a:pt x="9" y="27"/>
                    <a:pt x="4" y="27"/>
                    <a:pt x="4" y="24"/>
                  </a:cubicBezTo>
                  <a:cubicBezTo>
                    <a:pt x="4" y="24"/>
                    <a:pt x="4" y="24"/>
                    <a:pt x="4" y="24"/>
                  </a:cubicBezTo>
                  <a:cubicBezTo>
                    <a:pt x="3" y="24"/>
                    <a:pt x="1" y="23"/>
                    <a:pt x="0" y="23"/>
                  </a:cubicBezTo>
                  <a:cubicBezTo>
                    <a:pt x="0" y="23"/>
                    <a:pt x="0" y="23"/>
                    <a:pt x="0" y="23"/>
                  </a:cubicBezTo>
                  <a:cubicBezTo>
                    <a:pt x="6" y="59"/>
                    <a:pt x="11" y="96"/>
                    <a:pt x="17" y="133"/>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73"/>
            <p:cNvSpPr>
              <a:spLocks/>
            </p:cNvSpPr>
            <p:nvPr/>
          </p:nvSpPr>
          <p:spPr bwMode="auto">
            <a:xfrm>
              <a:off x="5641945" y="3875087"/>
              <a:ext cx="1119188" cy="463549"/>
            </a:xfrm>
            <a:custGeom>
              <a:avLst/>
              <a:gdLst>
                <a:gd name="T0" fmla="*/ 369 w 380"/>
                <a:gd name="T1" fmla="*/ 2 h 157"/>
                <a:gd name="T2" fmla="*/ 350 w 380"/>
                <a:gd name="T3" fmla="*/ 7 h 157"/>
                <a:gd name="T4" fmla="*/ 289 w 380"/>
                <a:gd name="T5" fmla="*/ 21 h 157"/>
                <a:gd name="T6" fmla="*/ 258 w 380"/>
                <a:gd name="T7" fmla="*/ 26 h 157"/>
                <a:gd name="T8" fmla="*/ 192 w 380"/>
                <a:gd name="T9" fmla="*/ 37 h 157"/>
                <a:gd name="T10" fmla="*/ 159 w 380"/>
                <a:gd name="T11" fmla="*/ 42 h 157"/>
                <a:gd name="T12" fmla="*/ 115 w 380"/>
                <a:gd name="T13" fmla="*/ 49 h 157"/>
                <a:gd name="T14" fmla="*/ 98 w 380"/>
                <a:gd name="T15" fmla="*/ 50 h 157"/>
                <a:gd name="T16" fmla="*/ 93 w 380"/>
                <a:gd name="T17" fmla="*/ 60 h 157"/>
                <a:gd name="T18" fmla="*/ 31 w 380"/>
                <a:gd name="T19" fmla="*/ 70 h 157"/>
                <a:gd name="T20" fmla="*/ 24 w 380"/>
                <a:gd name="T21" fmla="*/ 67 h 157"/>
                <a:gd name="T22" fmla="*/ 23 w 380"/>
                <a:gd name="T23" fmla="*/ 81 h 157"/>
                <a:gd name="T24" fmla="*/ 22 w 380"/>
                <a:gd name="T25" fmla="*/ 87 h 157"/>
                <a:gd name="T26" fmla="*/ 23 w 380"/>
                <a:gd name="T27" fmla="*/ 93 h 157"/>
                <a:gd name="T28" fmla="*/ 20 w 380"/>
                <a:gd name="T29" fmla="*/ 100 h 157"/>
                <a:gd name="T30" fmla="*/ 19 w 380"/>
                <a:gd name="T31" fmla="*/ 105 h 157"/>
                <a:gd name="T32" fmla="*/ 19 w 380"/>
                <a:gd name="T33" fmla="*/ 109 h 157"/>
                <a:gd name="T34" fmla="*/ 11 w 380"/>
                <a:gd name="T35" fmla="*/ 115 h 157"/>
                <a:gd name="T36" fmla="*/ 13 w 380"/>
                <a:gd name="T37" fmla="*/ 122 h 157"/>
                <a:gd name="T38" fmla="*/ 9 w 380"/>
                <a:gd name="T39" fmla="*/ 126 h 157"/>
                <a:gd name="T40" fmla="*/ 7 w 380"/>
                <a:gd name="T41" fmla="*/ 129 h 157"/>
                <a:gd name="T42" fmla="*/ 6 w 380"/>
                <a:gd name="T43" fmla="*/ 133 h 157"/>
                <a:gd name="T44" fmla="*/ 5 w 380"/>
                <a:gd name="T45" fmla="*/ 141 h 157"/>
                <a:gd name="T46" fmla="*/ 10 w 380"/>
                <a:gd name="T47" fmla="*/ 150 h 157"/>
                <a:gd name="T48" fmla="*/ 5 w 380"/>
                <a:gd name="T49" fmla="*/ 154 h 157"/>
                <a:gd name="T50" fmla="*/ 1 w 380"/>
                <a:gd name="T51" fmla="*/ 156 h 157"/>
                <a:gd name="T52" fmla="*/ 99 w 380"/>
                <a:gd name="T53" fmla="*/ 144 h 157"/>
                <a:gd name="T54" fmla="*/ 127 w 380"/>
                <a:gd name="T55" fmla="*/ 139 h 157"/>
                <a:gd name="T56" fmla="*/ 278 w 380"/>
                <a:gd name="T57" fmla="*/ 114 h 157"/>
                <a:gd name="T58" fmla="*/ 287 w 380"/>
                <a:gd name="T59" fmla="*/ 95 h 157"/>
                <a:gd name="T60" fmla="*/ 287 w 380"/>
                <a:gd name="T61" fmla="*/ 89 h 157"/>
                <a:gd name="T62" fmla="*/ 298 w 380"/>
                <a:gd name="T63" fmla="*/ 77 h 157"/>
                <a:gd name="T64" fmla="*/ 304 w 380"/>
                <a:gd name="T65" fmla="*/ 75 h 157"/>
                <a:gd name="T66" fmla="*/ 311 w 380"/>
                <a:gd name="T67" fmla="*/ 71 h 157"/>
                <a:gd name="T68" fmla="*/ 315 w 380"/>
                <a:gd name="T69" fmla="*/ 68 h 157"/>
                <a:gd name="T70" fmla="*/ 322 w 380"/>
                <a:gd name="T71" fmla="*/ 61 h 157"/>
                <a:gd name="T72" fmla="*/ 332 w 380"/>
                <a:gd name="T73" fmla="*/ 48 h 157"/>
                <a:gd name="T74" fmla="*/ 337 w 380"/>
                <a:gd name="T75" fmla="*/ 44 h 157"/>
                <a:gd name="T76" fmla="*/ 347 w 380"/>
                <a:gd name="T77" fmla="*/ 44 h 157"/>
                <a:gd name="T78" fmla="*/ 361 w 380"/>
                <a:gd name="T79" fmla="*/ 29 h 157"/>
                <a:gd name="T80" fmla="*/ 373 w 380"/>
                <a:gd name="T81" fmla="*/ 19 h 157"/>
                <a:gd name="T82" fmla="*/ 379 w 380"/>
                <a:gd name="T83" fmla="*/ 1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7">
                  <a:moveTo>
                    <a:pt x="380" y="0"/>
                  </a:moveTo>
                  <a:cubicBezTo>
                    <a:pt x="380" y="0"/>
                    <a:pt x="373" y="1"/>
                    <a:pt x="369" y="2"/>
                  </a:cubicBezTo>
                  <a:cubicBezTo>
                    <a:pt x="367" y="2"/>
                    <a:pt x="368" y="2"/>
                    <a:pt x="367" y="3"/>
                  </a:cubicBezTo>
                  <a:cubicBezTo>
                    <a:pt x="362" y="6"/>
                    <a:pt x="355" y="6"/>
                    <a:pt x="350" y="7"/>
                  </a:cubicBezTo>
                  <a:cubicBezTo>
                    <a:pt x="330" y="11"/>
                    <a:pt x="310" y="16"/>
                    <a:pt x="290" y="20"/>
                  </a:cubicBezTo>
                  <a:cubicBezTo>
                    <a:pt x="290" y="20"/>
                    <a:pt x="289" y="20"/>
                    <a:pt x="289" y="21"/>
                  </a:cubicBezTo>
                  <a:cubicBezTo>
                    <a:pt x="286" y="22"/>
                    <a:pt x="282" y="22"/>
                    <a:pt x="280" y="22"/>
                  </a:cubicBezTo>
                  <a:cubicBezTo>
                    <a:pt x="273" y="23"/>
                    <a:pt x="265" y="25"/>
                    <a:pt x="258" y="26"/>
                  </a:cubicBezTo>
                  <a:cubicBezTo>
                    <a:pt x="246" y="28"/>
                    <a:pt x="234" y="29"/>
                    <a:pt x="223" y="31"/>
                  </a:cubicBezTo>
                  <a:cubicBezTo>
                    <a:pt x="212" y="33"/>
                    <a:pt x="203" y="36"/>
                    <a:pt x="192" y="37"/>
                  </a:cubicBezTo>
                  <a:cubicBezTo>
                    <a:pt x="187" y="37"/>
                    <a:pt x="164" y="39"/>
                    <a:pt x="161" y="40"/>
                  </a:cubicBezTo>
                  <a:cubicBezTo>
                    <a:pt x="161" y="40"/>
                    <a:pt x="159" y="42"/>
                    <a:pt x="159" y="42"/>
                  </a:cubicBezTo>
                  <a:cubicBezTo>
                    <a:pt x="159" y="43"/>
                    <a:pt x="159" y="42"/>
                    <a:pt x="158" y="42"/>
                  </a:cubicBezTo>
                  <a:cubicBezTo>
                    <a:pt x="154" y="41"/>
                    <a:pt x="121" y="48"/>
                    <a:pt x="115" y="49"/>
                  </a:cubicBezTo>
                  <a:cubicBezTo>
                    <a:pt x="111" y="50"/>
                    <a:pt x="105" y="52"/>
                    <a:pt x="102" y="52"/>
                  </a:cubicBezTo>
                  <a:cubicBezTo>
                    <a:pt x="100" y="51"/>
                    <a:pt x="102" y="50"/>
                    <a:pt x="98" y="50"/>
                  </a:cubicBezTo>
                  <a:cubicBezTo>
                    <a:pt x="97" y="50"/>
                    <a:pt x="91" y="50"/>
                    <a:pt x="91" y="50"/>
                  </a:cubicBezTo>
                  <a:cubicBezTo>
                    <a:pt x="90" y="52"/>
                    <a:pt x="96" y="58"/>
                    <a:pt x="93" y="60"/>
                  </a:cubicBezTo>
                  <a:cubicBezTo>
                    <a:pt x="92" y="62"/>
                    <a:pt x="79" y="63"/>
                    <a:pt x="77" y="63"/>
                  </a:cubicBezTo>
                  <a:cubicBezTo>
                    <a:pt x="62" y="66"/>
                    <a:pt x="46" y="68"/>
                    <a:pt x="31" y="70"/>
                  </a:cubicBezTo>
                  <a:cubicBezTo>
                    <a:pt x="24" y="76"/>
                    <a:pt x="30" y="63"/>
                    <a:pt x="25" y="67"/>
                  </a:cubicBezTo>
                  <a:cubicBezTo>
                    <a:pt x="24" y="67"/>
                    <a:pt x="24" y="67"/>
                    <a:pt x="24" y="67"/>
                  </a:cubicBezTo>
                  <a:cubicBezTo>
                    <a:pt x="23" y="70"/>
                    <a:pt x="27" y="75"/>
                    <a:pt x="27" y="77"/>
                  </a:cubicBezTo>
                  <a:cubicBezTo>
                    <a:pt x="27" y="79"/>
                    <a:pt x="21" y="78"/>
                    <a:pt x="23" y="81"/>
                  </a:cubicBezTo>
                  <a:cubicBezTo>
                    <a:pt x="23" y="82"/>
                    <a:pt x="26" y="82"/>
                    <a:pt x="27" y="83"/>
                  </a:cubicBezTo>
                  <a:cubicBezTo>
                    <a:pt x="27" y="84"/>
                    <a:pt x="22" y="85"/>
                    <a:pt x="22" y="87"/>
                  </a:cubicBezTo>
                  <a:cubicBezTo>
                    <a:pt x="22" y="88"/>
                    <a:pt x="25" y="89"/>
                    <a:pt x="25" y="91"/>
                  </a:cubicBezTo>
                  <a:cubicBezTo>
                    <a:pt x="25" y="91"/>
                    <a:pt x="23" y="92"/>
                    <a:pt x="23" y="93"/>
                  </a:cubicBezTo>
                  <a:cubicBezTo>
                    <a:pt x="22" y="94"/>
                    <a:pt x="21" y="97"/>
                    <a:pt x="21" y="98"/>
                  </a:cubicBezTo>
                  <a:cubicBezTo>
                    <a:pt x="21" y="99"/>
                    <a:pt x="20" y="100"/>
                    <a:pt x="20" y="100"/>
                  </a:cubicBezTo>
                  <a:cubicBezTo>
                    <a:pt x="21" y="101"/>
                    <a:pt x="22" y="101"/>
                    <a:pt x="23" y="102"/>
                  </a:cubicBezTo>
                  <a:cubicBezTo>
                    <a:pt x="26" y="105"/>
                    <a:pt x="21" y="102"/>
                    <a:pt x="19" y="105"/>
                  </a:cubicBezTo>
                  <a:cubicBezTo>
                    <a:pt x="17" y="108"/>
                    <a:pt x="23" y="106"/>
                    <a:pt x="22" y="109"/>
                  </a:cubicBezTo>
                  <a:cubicBezTo>
                    <a:pt x="21" y="109"/>
                    <a:pt x="19" y="109"/>
                    <a:pt x="19" y="109"/>
                  </a:cubicBezTo>
                  <a:cubicBezTo>
                    <a:pt x="18" y="110"/>
                    <a:pt x="19" y="111"/>
                    <a:pt x="18" y="112"/>
                  </a:cubicBezTo>
                  <a:cubicBezTo>
                    <a:pt x="17" y="114"/>
                    <a:pt x="13" y="113"/>
                    <a:pt x="11" y="115"/>
                  </a:cubicBezTo>
                  <a:cubicBezTo>
                    <a:pt x="9" y="118"/>
                    <a:pt x="16" y="117"/>
                    <a:pt x="17" y="119"/>
                  </a:cubicBezTo>
                  <a:cubicBezTo>
                    <a:pt x="18" y="120"/>
                    <a:pt x="13" y="122"/>
                    <a:pt x="13" y="122"/>
                  </a:cubicBezTo>
                  <a:cubicBezTo>
                    <a:pt x="12" y="123"/>
                    <a:pt x="15" y="124"/>
                    <a:pt x="14" y="125"/>
                  </a:cubicBezTo>
                  <a:cubicBezTo>
                    <a:pt x="13" y="127"/>
                    <a:pt x="10" y="123"/>
                    <a:pt x="9" y="126"/>
                  </a:cubicBezTo>
                  <a:cubicBezTo>
                    <a:pt x="7" y="129"/>
                    <a:pt x="14" y="131"/>
                    <a:pt x="12" y="132"/>
                  </a:cubicBezTo>
                  <a:cubicBezTo>
                    <a:pt x="7" y="134"/>
                    <a:pt x="9" y="129"/>
                    <a:pt x="7" y="129"/>
                  </a:cubicBezTo>
                  <a:cubicBezTo>
                    <a:pt x="4" y="130"/>
                    <a:pt x="4" y="135"/>
                    <a:pt x="4" y="135"/>
                  </a:cubicBezTo>
                  <a:cubicBezTo>
                    <a:pt x="6" y="135"/>
                    <a:pt x="4" y="134"/>
                    <a:pt x="6" y="133"/>
                  </a:cubicBezTo>
                  <a:cubicBezTo>
                    <a:pt x="7" y="133"/>
                    <a:pt x="8" y="138"/>
                    <a:pt x="8" y="139"/>
                  </a:cubicBezTo>
                  <a:cubicBezTo>
                    <a:pt x="8" y="140"/>
                    <a:pt x="5" y="140"/>
                    <a:pt x="5" y="141"/>
                  </a:cubicBezTo>
                  <a:cubicBezTo>
                    <a:pt x="4" y="142"/>
                    <a:pt x="9" y="142"/>
                    <a:pt x="10" y="143"/>
                  </a:cubicBezTo>
                  <a:cubicBezTo>
                    <a:pt x="10" y="144"/>
                    <a:pt x="10" y="149"/>
                    <a:pt x="10" y="150"/>
                  </a:cubicBezTo>
                  <a:cubicBezTo>
                    <a:pt x="9" y="150"/>
                    <a:pt x="7" y="149"/>
                    <a:pt x="6" y="149"/>
                  </a:cubicBezTo>
                  <a:cubicBezTo>
                    <a:pt x="5" y="150"/>
                    <a:pt x="6" y="153"/>
                    <a:pt x="5" y="154"/>
                  </a:cubicBezTo>
                  <a:cubicBezTo>
                    <a:pt x="4" y="155"/>
                    <a:pt x="1" y="154"/>
                    <a:pt x="1" y="155"/>
                  </a:cubicBezTo>
                  <a:cubicBezTo>
                    <a:pt x="0" y="155"/>
                    <a:pt x="1" y="155"/>
                    <a:pt x="1" y="156"/>
                  </a:cubicBezTo>
                  <a:cubicBezTo>
                    <a:pt x="1" y="156"/>
                    <a:pt x="1" y="157"/>
                    <a:pt x="1" y="157"/>
                  </a:cubicBezTo>
                  <a:cubicBezTo>
                    <a:pt x="34" y="153"/>
                    <a:pt x="67" y="149"/>
                    <a:pt x="99" y="144"/>
                  </a:cubicBezTo>
                  <a:cubicBezTo>
                    <a:pt x="99" y="142"/>
                    <a:pt x="104" y="142"/>
                    <a:pt x="106" y="142"/>
                  </a:cubicBezTo>
                  <a:cubicBezTo>
                    <a:pt x="113" y="141"/>
                    <a:pt x="120" y="140"/>
                    <a:pt x="127" y="139"/>
                  </a:cubicBezTo>
                  <a:cubicBezTo>
                    <a:pt x="158" y="135"/>
                    <a:pt x="188" y="130"/>
                    <a:pt x="218" y="125"/>
                  </a:cubicBezTo>
                  <a:cubicBezTo>
                    <a:pt x="238" y="121"/>
                    <a:pt x="258" y="118"/>
                    <a:pt x="278" y="114"/>
                  </a:cubicBezTo>
                  <a:cubicBezTo>
                    <a:pt x="278" y="114"/>
                    <a:pt x="276" y="105"/>
                    <a:pt x="277" y="100"/>
                  </a:cubicBezTo>
                  <a:cubicBezTo>
                    <a:pt x="278" y="96"/>
                    <a:pt x="286" y="100"/>
                    <a:pt x="287" y="95"/>
                  </a:cubicBezTo>
                  <a:cubicBezTo>
                    <a:pt x="287" y="95"/>
                    <a:pt x="287" y="94"/>
                    <a:pt x="287" y="94"/>
                  </a:cubicBezTo>
                  <a:cubicBezTo>
                    <a:pt x="287" y="92"/>
                    <a:pt x="287" y="91"/>
                    <a:pt x="287" y="89"/>
                  </a:cubicBezTo>
                  <a:cubicBezTo>
                    <a:pt x="287" y="89"/>
                    <a:pt x="287" y="88"/>
                    <a:pt x="287" y="88"/>
                  </a:cubicBezTo>
                  <a:cubicBezTo>
                    <a:pt x="288" y="86"/>
                    <a:pt x="296" y="78"/>
                    <a:pt x="298" y="77"/>
                  </a:cubicBezTo>
                  <a:cubicBezTo>
                    <a:pt x="300" y="76"/>
                    <a:pt x="302" y="77"/>
                    <a:pt x="303" y="76"/>
                  </a:cubicBezTo>
                  <a:cubicBezTo>
                    <a:pt x="304" y="76"/>
                    <a:pt x="304" y="75"/>
                    <a:pt x="304" y="75"/>
                  </a:cubicBezTo>
                  <a:cubicBezTo>
                    <a:pt x="304" y="75"/>
                    <a:pt x="306" y="76"/>
                    <a:pt x="306" y="76"/>
                  </a:cubicBezTo>
                  <a:cubicBezTo>
                    <a:pt x="309" y="76"/>
                    <a:pt x="309" y="73"/>
                    <a:pt x="311" y="71"/>
                  </a:cubicBezTo>
                  <a:cubicBezTo>
                    <a:pt x="312" y="71"/>
                    <a:pt x="314" y="71"/>
                    <a:pt x="314" y="70"/>
                  </a:cubicBezTo>
                  <a:cubicBezTo>
                    <a:pt x="315" y="69"/>
                    <a:pt x="314" y="68"/>
                    <a:pt x="315" y="68"/>
                  </a:cubicBezTo>
                  <a:cubicBezTo>
                    <a:pt x="315" y="67"/>
                    <a:pt x="316" y="68"/>
                    <a:pt x="317" y="67"/>
                  </a:cubicBezTo>
                  <a:cubicBezTo>
                    <a:pt x="319" y="66"/>
                    <a:pt x="320" y="62"/>
                    <a:pt x="322" y="61"/>
                  </a:cubicBezTo>
                  <a:cubicBezTo>
                    <a:pt x="324" y="58"/>
                    <a:pt x="329" y="58"/>
                    <a:pt x="330" y="58"/>
                  </a:cubicBezTo>
                  <a:cubicBezTo>
                    <a:pt x="333" y="56"/>
                    <a:pt x="332" y="48"/>
                    <a:pt x="332" y="48"/>
                  </a:cubicBezTo>
                  <a:cubicBezTo>
                    <a:pt x="333" y="47"/>
                    <a:pt x="335" y="49"/>
                    <a:pt x="337" y="48"/>
                  </a:cubicBezTo>
                  <a:cubicBezTo>
                    <a:pt x="337" y="48"/>
                    <a:pt x="337" y="45"/>
                    <a:pt x="337" y="44"/>
                  </a:cubicBezTo>
                  <a:cubicBezTo>
                    <a:pt x="338" y="43"/>
                    <a:pt x="342" y="39"/>
                    <a:pt x="343" y="39"/>
                  </a:cubicBezTo>
                  <a:cubicBezTo>
                    <a:pt x="346" y="38"/>
                    <a:pt x="344" y="45"/>
                    <a:pt x="347" y="44"/>
                  </a:cubicBezTo>
                  <a:cubicBezTo>
                    <a:pt x="351" y="43"/>
                    <a:pt x="351" y="36"/>
                    <a:pt x="355" y="33"/>
                  </a:cubicBezTo>
                  <a:cubicBezTo>
                    <a:pt x="356" y="33"/>
                    <a:pt x="360" y="30"/>
                    <a:pt x="361" y="29"/>
                  </a:cubicBezTo>
                  <a:cubicBezTo>
                    <a:pt x="363" y="29"/>
                    <a:pt x="366" y="33"/>
                    <a:pt x="368" y="32"/>
                  </a:cubicBezTo>
                  <a:cubicBezTo>
                    <a:pt x="369" y="30"/>
                    <a:pt x="371" y="21"/>
                    <a:pt x="373" y="19"/>
                  </a:cubicBezTo>
                  <a:cubicBezTo>
                    <a:pt x="373" y="18"/>
                    <a:pt x="375" y="15"/>
                    <a:pt x="376" y="14"/>
                  </a:cubicBezTo>
                  <a:cubicBezTo>
                    <a:pt x="376" y="14"/>
                    <a:pt x="380" y="15"/>
                    <a:pt x="379" y="13"/>
                  </a:cubicBezTo>
                  <a:cubicBezTo>
                    <a:pt x="378" y="9"/>
                    <a:pt x="378" y="4"/>
                    <a:pt x="380" y="0"/>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75"/>
            <p:cNvSpPr>
              <a:spLocks/>
            </p:cNvSpPr>
            <p:nvPr/>
          </p:nvSpPr>
          <p:spPr bwMode="auto">
            <a:xfrm>
              <a:off x="3802034" y="3082925"/>
              <a:ext cx="1104899" cy="514351"/>
            </a:xfrm>
            <a:custGeom>
              <a:avLst/>
              <a:gdLst>
                <a:gd name="T0" fmla="*/ 63 w 375"/>
                <a:gd name="T1" fmla="*/ 115 h 174"/>
                <a:gd name="T2" fmla="*/ 85 w 375"/>
                <a:gd name="T3" fmla="*/ 116 h 174"/>
                <a:gd name="T4" fmla="*/ 84 w 375"/>
                <a:gd name="T5" fmla="*/ 131 h 174"/>
                <a:gd name="T6" fmla="*/ 84 w 375"/>
                <a:gd name="T7" fmla="*/ 172 h 174"/>
                <a:gd name="T8" fmla="*/ 278 w 375"/>
                <a:gd name="T9" fmla="*/ 171 h 174"/>
                <a:gd name="T10" fmla="*/ 343 w 375"/>
                <a:gd name="T11" fmla="*/ 169 h 174"/>
                <a:gd name="T12" fmla="*/ 364 w 375"/>
                <a:gd name="T13" fmla="*/ 169 h 174"/>
                <a:gd name="T14" fmla="*/ 375 w 375"/>
                <a:gd name="T15" fmla="*/ 168 h 174"/>
                <a:gd name="T16" fmla="*/ 375 w 375"/>
                <a:gd name="T17" fmla="*/ 167 h 174"/>
                <a:gd name="T18" fmla="*/ 370 w 375"/>
                <a:gd name="T19" fmla="*/ 166 h 174"/>
                <a:gd name="T20" fmla="*/ 371 w 375"/>
                <a:gd name="T21" fmla="*/ 161 h 174"/>
                <a:gd name="T22" fmla="*/ 367 w 375"/>
                <a:gd name="T23" fmla="*/ 156 h 174"/>
                <a:gd name="T24" fmla="*/ 367 w 375"/>
                <a:gd name="T25" fmla="*/ 154 h 174"/>
                <a:gd name="T26" fmla="*/ 359 w 375"/>
                <a:gd name="T27" fmla="*/ 150 h 174"/>
                <a:gd name="T28" fmla="*/ 358 w 375"/>
                <a:gd name="T29" fmla="*/ 143 h 174"/>
                <a:gd name="T30" fmla="*/ 353 w 375"/>
                <a:gd name="T31" fmla="*/ 135 h 174"/>
                <a:gd name="T32" fmla="*/ 349 w 375"/>
                <a:gd name="T33" fmla="*/ 127 h 174"/>
                <a:gd name="T34" fmla="*/ 350 w 375"/>
                <a:gd name="T35" fmla="*/ 119 h 174"/>
                <a:gd name="T36" fmla="*/ 347 w 375"/>
                <a:gd name="T37" fmla="*/ 109 h 174"/>
                <a:gd name="T38" fmla="*/ 348 w 375"/>
                <a:gd name="T39" fmla="*/ 102 h 174"/>
                <a:gd name="T40" fmla="*/ 344 w 375"/>
                <a:gd name="T41" fmla="*/ 101 h 174"/>
                <a:gd name="T42" fmla="*/ 346 w 375"/>
                <a:gd name="T43" fmla="*/ 96 h 174"/>
                <a:gd name="T44" fmla="*/ 343 w 375"/>
                <a:gd name="T45" fmla="*/ 94 h 174"/>
                <a:gd name="T46" fmla="*/ 344 w 375"/>
                <a:gd name="T47" fmla="*/ 87 h 174"/>
                <a:gd name="T48" fmla="*/ 341 w 375"/>
                <a:gd name="T49" fmla="*/ 85 h 174"/>
                <a:gd name="T50" fmla="*/ 341 w 375"/>
                <a:gd name="T51" fmla="*/ 82 h 174"/>
                <a:gd name="T52" fmla="*/ 337 w 375"/>
                <a:gd name="T53" fmla="*/ 83 h 174"/>
                <a:gd name="T54" fmla="*/ 338 w 375"/>
                <a:gd name="T55" fmla="*/ 80 h 174"/>
                <a:gd name="T56" fmla="*/ 336 w 375"/>
                <a:gd name="T57" fmla="*/ 74 h 174"/>
                <a:gd name="T58" fmla="*/ 337 w 375"/>
                <a:gd name="T59" fmla="*/ 68 h 174"/>
                <a:gd name="T60" fmla="*/ 333 w 375"/>
                <a:gd name="T61" fmla="*/ 62 h 174"/>
                <a:gd name="T62" fmla="*/ 333 w 375"/>
                <a:gd name="T63" fmla="*/ 58 h 174"/>
                <a:gd name="T64" fmla="*/ 329 w 375"/>
                <a:gd name="T65" fmla="*/ 54 h 174"/>
                <a:gd name="T66" fmla="*/ 328 w 375"/>
                <a:gd name="T67" fmla="*/ 50 h 174"/>
                <a:gd name="T68" fmla="*/ 324 w 375"/>
                <a:gd name="T69" fmla="*/ 47 h 174"/>
                <a:gd name="T70" fmla="*/ 325 w 375"/>
                <a:gd name="T71" fmla="*/ 41 h 174"/>
                <a:gd name="T72" fmla="*/ 321 w 375"/>
                <a:gd name="T73" fmla="*/ 37 h 174"/>
                <a:gd name="T74" fmla="*/ 322 w 375"/>
                <a:gd name="T75" fmla="*/ 31 h 174"/>
                <a:gd name="T76" fmla="*/ 318 w 375"/>
                <a:gd name="T77" fmla="*/ 28 h 174"/>
                <a:gd name="T78" fmla="*/ 312 w 375"/>
                <a:gd name="T79" fmla="*/ 28 h 174"/>
                <a:gd name="T80" fmla="*/ 311 w 375"/>
                <a:gd name="T81" fmla="*/ 25 h 174"/>
                <a:gd name="T82" fmla="*/ 308 w 375"/>
                <a:gd name="T83" fmla="*/ 22 h 174"/>
                <a:gd name="T84" fmla="*/ 308 w 375"/>
                <a:gd name="T85" fmla="*/ 20 h 174"/>
                <a:gd name="T86" fmla="*/ 304 w 375"/>
                <a:gd name="T87" fmla="*/ 19 h 174"/>
                <a:gd name="T88" fmla="*/ 303 w 375"/>
                <a:gd name="T89" fmla="*/ 18 h 174"/>
                <a:gd name="T90" fmla="*/ 291 w 375"/>
                <a:gd name="T91" fmla="*/ 14 h 174"/>
                <a:gd name="T92" fmla="*/ 285 w 375"/>
                <a:gd name="T93" fmla="*/ 10 h 174"/>
                <a:gd name="T94" fmla="*/ 273 w 375"/>
                <a:gd name="T95" fmla="*/ 11 h 174"/>
                <a:gd name="T96" fmla="*/ 260 w 375"/>
                <a:gd name="T97" fmla="*/ 11 h 174"/>
                <a:gd name="T98" fmla="*/ 254 w 375"/>
                <a:gd name="T99" fmla="*/ 15 h 174"/>
                <a:gd name="T100" fmla="*/ 239 w 375"/>
                <a:gd name="T101" fmla="*/ 8 h 174"/>
                <a:gd name="T102" fmla="*/ 234 w 375"/>
                <a:gd name="T103" fmla="*/ 4 h 174"/>
                <a:gd name="T104" fmla="*/ 232 w 375"/>
                <a:gd name="T105" fmla="*/ 4 h 174"/>
                <a:gd name="T106" fmla="*/ 231 w 375"/>
                <a:gd name="T107" fmla="*/ 4 h 174"/>
                <a:gd name="T108" fmla="*/ 226 w 375"/>
                <a:gd name="T109" fmla="*/ 4 h 174"/>
                <a:gd name="T110" fmla="*/ 5 w 375"/>
                <a:gd name="T111" fmla="*/ 0 h 174"/>
                <a:gd name="T112" fmla="*/ 0 w 375"/>
                <a:gd name="T113" fmla="*/ 113 h 174"/>
                <a:gd name="T114" fmla="*/ 63 w 375"/>
                <a:gd name="T115" fmla="*/ 11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5" h="174">
                  <a:moveTo>
                    <a:pt x="63" y="115"/>
                  </a:moveTo>
                  <a:cubicBezTo>
                    <a:pt x="65" y="115"/>
                    <a:pt x="84" y="116"/>
                    <a:pt x="85" y="116"/>
                  </a:cubicBezTo>
                  <a:cubicBezTo>
                    <a:pt x="85" y="116"/>
                    <a:pt x="84" y="129"/>
                    <a:pt x="84" y="131"/>
                  </a:cubicBezTo>
                  <a:cubicBezTo>
                    <a:pt x="84" y="144"/>
                    <a:pt x="84" y="158"/>
                    <a:pt x="84" y="172"/>
                  </a:cubicBezTo>
                  <a:cubicBezTo>
                    <a:pt x="148" y="174"/>
                    <a:pt x="213" y="173"/>
                    <a:pt x="278" y="171"/>
                  </a:cubicBezTo>
                  <a:cubicBezTo>
                    <a:pt x="299" y="171"/>
                    <a:pt x="321" y="170"/>
                    <a:pt x="343" y="169"/>
                  </a:cubicBezTo>
                  <a:cubicBezTo>
                    <a:pt x="350" y="169"/>
                    <a:pt x="357" y="169"/>
                    <a:pt x="364" y="169"/>
                  </a:cubicBezTo>
                  <a:cubicBezTo>
                    <a:pt x="368" y="168"/>
                    <a:pt x="375" y="168"/>
                    <a:pt x="375" y="168"/>
                  </a:cubicBezTo>
                  <a:cubicBezTo>
                    <a:pt x="375" y="168"/>
                    <a:pt x="375" y="167"/>
                    <a:pt x="375" y="167"/>
                  </a:cubicBezTo>
                  <a:cubicBezTo>
                    <a:pt x="373" y="166"/>
                    <a:pt x="370" y="166"/>
                    <a:pt x="370" y="166"/>
                  </a:cubicBezTo>
                  <a:cubicBezTo>
                    <a:pt x="369" y="165"/>
                    <a:pt x="371" y="162"/>
                    <a:pt x="371" y="161"/>
                  </a:cubicBezTo>
                  <a:cubicBezTo>
                    <a:pt x="370" y="159"/>
                    <a:pt x="367" y="158"/>
                    <a:pt x="367" y="156"/>
                  </a:cubicBezTo>
                  <a:cubicBezTo>
                    <a:pt x="367" y="154"/>
                    <a:pt x="367" y="154"/>
                    <a:pt x="367" y="154"/>
                  </a:cubicBezTo>
                  <a:cubicBezTo>
                    <a:pt x="367" y="154"/>
                    <a:pt x="359" y="150"/>
                    <a:pt x="359" y="150"/>
                  </a:cubicBezTo>
                  <a:cubicBezTo>
                    <a:pt x="359" y="150"/>
                    <a:pt x="359" y="144"/>
                    <a:pt x="358" y="143"/>
                  </a:cubicBezTo>
                  <a:cubicBezTo>
                    <a:pt x="356" y="138"/>
                    <a:pt x="354" y="140"/>
                    <a:pt x="353" y="135"/>
                  </a:cubicBezTo>
                  <a:cubicBezTo>
                    <a:pt x="352" y="131"/>
                    <a:pt x="349" y="129"/>
                    <a:pt x="349" y="127"/>
                  </a:cubicBezTo>
                  <a:cubicBezTo>
                    <a:pt x="348" y="125"/>
                    <a:pt x="350" y="122"/>
                    <a:pt x="350" y="119"/>
                  </a:cubicBezTo>
                  <a:cubicBezTo>
                    <a:pt x="350" y="115"/>
                    <a:pt x="348" y="112"/>
                    <a:pt x="347" y="109"/>
                  </a:cubicBezTo>
                  <a:cubicBezTo>
                    <a:pt x="347" y="108"/>
                    <a:pt x="348" y="102"/>
                    <a:pt x="348" y="102"/>
                  </a:cubicBezTo>
                  <a:cubicBezTo>
                    <a:pt x="347" y="101"/>
                    <a:pt x="345" y="103"/>
                    <a:pt x="344" y="101"/>
                  </a:cubicBezTo>
                  <a:cubicBezTo>
                    <a:pt x="344" y="99"/>
                    <a:pt x="346" y="98"/>
                    <a:pt x="346" y="96"/>
                  </a:cubicBezTo>
                  <a:cubicBezTo>
                    <a:pt x="346" y="94"/>
                    <a:pt x="344" y="95"/>
                    <a:pt x="343" y="94"/>
                  </a:cubicBezTo>
                  <a:cubicBezTo>
                    <a:pt x="343" y="92"/>
                    <a:pt x="345" y="89"/>
                    <a:pt x="344" y="87"/>
                  </a:cubicBezTo>
                  <a:cubicBezTo>
                    <a:pt x="344" y="86"/>
                    <a:pt x="341" y="86"/>
                    <a:pt x="341" y="85"/>
                  </a:cubicBezTo>
                  <a:cubicBezTo>
                    <a:pt x="340" y="85"/>
                    <a:pt x="342" y="82"/>
                    <a:pt x="341" y="82"/>
                  </a:cubicBezTo>
                  <a:cubicBezTo>
                    <a:pt x="340" y="82"/>
                    <a:pt x="338" y="84"/>
                    <a:pt x="337" y="83"/>
                  </a:cubicBezTo>
                  <a:cubicBezTo>
                    <a:pt x="336" y="82"/>
                    <a:pt x="338" y="81"/>
                    <a:pt x="338" y="80"/>
                  </a:cubicBezTo>
                  <a:cubicBezTo>
                    <a:pt x="337" y="78"/>
                    <a:pt x="335" y="77"/>
                    <a:pt x="336" y="74"/>
                  </a:cubicBezTo>
                  <a:cubicBezTo>
                    <a:pt x="337" y="72"/>
                    <a:pt x="338" y="70"/>
                    <a:pt x="337" y="68"/>
                  </a:cubicBezTo>
                  <a:cubicBezTo>
                    <a:pt x="337" y="66"/>
                    <a:pt x="334" y="64"/>
                    <a:pt x="333" y="62"/>
                  </a:cubicBezTo>
                  <a:cubicBezTo>
                    <a:pt x="333" y="61"/>
                    <a:pt x="334" y="59"/>
                    <a:pt x="333" y="58"/>
                  </a:cubicBezTo>
                  <a:cubicBezTo>
                    <a:pt x="332" y="56"/>
                    <a:pt x="330" y="56"/>
                    <a:pt x="329" y="54"/>
                  </a:cubicBezTo>
                  <a:cubicBezTo>
                    <a:pt x="328" y="53"/>
                    <a:pt x="328" y="51"/>
                    <a:pt x="328" y="50"/>
                  </a:cubicBezTo>
                  <a:cubicBezTo>
                    <a:pt x="327" y="49"/>
                    <a:pt x="325" y="48"/>
                    <a:pt x="324" y="47"/>
                  </a:cubicBezTo>
                  <a:cubicBezTo>
                    <a:pt x="323" y="45"/>
                    <a:pt x="325" y="43"/>
                    <a:pt x="325" y="41"/>
                  </a:cubicBezTo>
                  <a:cubicBezTo>
                    <a:pt x="324" y="39"/>
                    <a:pt x="321" y="38"/>
                    <a:pt x="321" y="37"/>
                  </a:cubicBezTo>
                  <a:cubicBezTo>
                    <a:pt x="321" y="35"/>
                    <a:pt x="322" y="32"/>
                    <a:pt x="322" y="31"/>
                  </a:cubicBezTo>
                  <a:cubicBezTo>
                    <a:pt x="322" y="29"/>
                    <a:pt x="318" y="28"/>
                    <a:pt x="318" y="28"/>
                  </a:cubicBezTo>
                  <a:cubicBezTo>
                    <a:pt x="318" y="28"/>
                    <a:pt x="314" y="29"/>
                    <a:pt x="312" y="28"/>
                  </a:cubicBezTo>
                  <a:cubicBezTo>
                    <a:pt x="312" y="28"/>
                    <a:pt x="311" y="25"/>
                    <a:pt x="311" y="25"/>
                  </a:cubicBezTo>
                  <a:cubicBezTo>
                    <a:pt x="311" y="24"/>
                    <a:pt x="309" y="23"/>
                    <a:pt x="308" y="22"/>
                  </a:cubicBezTo>
                  <a:cubicBezTo>
                    <a:pt x="308" y="20"/>
                    <a:pt x="308" y="20"/>
                    <a:pt x="308" y="20"/>
                  </a:cubicBezTo>
                  <a:cubicBezTo>
                    <a:pt x="307" y="19"/>
                    <a:pt x="305" y="20"/>
                    <a:pt x="304" y="19"/>
                  </a:cubicBezTo>
                  <a:cubicBezTo>
                    <a:pt x="304" y="19"/>
                    <a:pt x="304" y="18"/>
                    <a:pt x="303" y="18"/>
                  </a:cubicBezTo>
                  <a:cubicBezTo>
                    <a:pt x="302" y="17"/>
                    <a:pt x="293" y="15"/>
                    <a:pt x="291" y="14"/>
                  </a:cubicBezTo>
                  <a:cubicBezTo>
                    <a:pt x="288" y="13"/>
                    <a:pt x="287" y="11"/>
                    <a:pt x="285" y="10"/>
                  </a:cubicBezTo>
                  <a:cubicBezTo>
                    <a:pt x="281" y="7"/>
                    <a:pt x="277" y="11"/>
                    <a:pt x="273" y="11"/>
                  </a:cubicBezTo>
                  <a:cubicBezTo>
                    <a:pt x="272" y="11"/>
                    <a:pt x="261" y="10"/>
                    <a:pt x="260" y="11"/>
                  </a:cubicBezTo>
                  <a:cubicBezTo>
                    <a:pt x="257" y="12"/>
                    <a:pt x="260" y="15"/>
                    <a:pt x="254" y="15"/>
                  </a:cubicBezTo>
                  <a:cubicBezTo>
                    <a:pt x="252" y="15"/>
                    <a:pt x="241" y="10"/>
                    <a:pt x="239" y="8"/>
                  </a:cubicBezTo>
                  <a:cubicBezTo>
                    <a:pt x="237" y="7"/>
                    <a:pt x="235" y="4"/>
                    <a:pt x="234" y="4"/>
                  </a:cubicBezTo>
                  <a:cubicBezTo>
                    <a:pt x="233" y="4"/>
                    <a:pt x="233" y="4"/>
                    <a:pt x="232" y="4"/>
                  </a:cubicBezTo>
                  <a:cubicBezTo>
                    <a:pt x="232" y="4"/>
                    <a:pt x="231" y="4"/>
                    <a:pt x="231" y="4"/>
                  </a:cubicBezTo>
                  <a:cubicBezTo>
                    <a:pt x="229" y="4"/>
                    <a:pt x="227" y="4"/>
                    <a:pt x="226" y="4"/>
                  </a:cubicBezTo>
                  <a:cubicBezTo>
                    <a:pt x="152" y="5"/>
                    <a:pt x="78" y="4"/>
                    <a:pt x="5" y="0"/>
                  </a:cubicBezTo>
                  <a:cubicBezTo>
                    <a:pt x="3" y="38"/>
                    <a:pt x="2" y="75"/>
                    <a:pt x="0" y="113"/>
                  </a:cubicBezTo>
                  <a:cubicBezTo>
                    <a:pt x="21" y="114"/>
                    <a:pt x="42" y="115"/>
                    <a:pt x="63" y="115"/>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77"/>
            <p:cNvSpPr>
              <a:spLocks/>
            </p:cNvSpPr>
            <p:nvPr/>
          </p:nvSpPr>
          <p:spPr bwMode="auto">
            <a:xfrm>
              <a:off x="2433611" y="3109912"/>
              <a:ext cx="736599" cy="912813"/>
            </a:xfrm>
            <a:custGeom>
              <a:avLst/>
              <a:gdLst>
                <a:gd name="T0" fmla="*/ 186 w 250"/>
                <a:gd name="T1" fmla="*/ 78 h 309"/>
                <a:gd name="T2" fmla="*/ 165 w 250"/>
                <a:gd name="T3" fmla="*/ 75 h 309"/>
                <a:gd name="T4" fmla="*/ 167 w 250"/>
                <a:gd name="T5" fmla="*/ 61 h 309"/>
                <a:gd name="T6" fmla="*/ 173 w 250"/>
                <a:gd name="T7" fmla="*/ 20 h 309"/>
                <a:gd name="T8" fmla="*/ 49 w 250"/>
                <a:gd name="T9" fmla="*/ 0 h 309"/>
                <a:gd name="T10" fmla="*/ 0 w 250"/>
                <a:gd name="T11" fmla="*/ 277 h 309"/>
                <a:gd name="T12" fmla="*/ 225 w 250"/>
                <a:gd name="T13" fmla="*/ 309 h 309"/>
                <a:gd name="T14" fmla="*/ 250 w 250"/>
                <a:gd name="T15" fmla="*/ 86 h 309"/>
                <a:gd name="T16" fmla="*/ 186 w 250"/>
                <a:gd name="T17" fmla="*/ 7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309">
                  <a:moveTo>
                    <a:pt x="186" y="78"/>
                  </a:moveTo>
                  <a:cubicBezTo>
                    <a:pt x="184" y="78"/>
                    <a:pt x="165" y="76"/>
                    <a:pt x="165" y="75"/>
                  </a:cubicBezTo>
                  <a:cubicBezTo>
                    <a:pt x="165" y="75"/>
                    <a:pt x="167" y="62"/>
                    <a:pt x="167" y="61"/>
                  </a:cubicBezTo>
                  <a:cubicBezTo>
                    <a:pt x="169" y="47"/>
                    <a:pt x="171" y="33"/>
                    <a:pt x="173" y="20"/>
                  </a:cubicBezTo>
                  <a:cubicBezTo>
                    <a:pt x="131" y="14"/>
                    <a:pt x="90" y="7"/>
                    <a:pt x="49" y="0"/>
                  </a:cubicBezTo>
                  <a:cubicBezTo>
                    <a:pt x="33" y="92"/>
                    <a:pt x="16" y="184"/>
                    <a:pt x="0" y="277"/>
                  </a:cubicBezTo>
                  <a:cubicBezTo>
                    <a:pt x="75" y="290"/>
                    <a:pt x="150" y="301"/>
                    <a:pt x="225" y="309"/>
                  </a:cubicBezTo>
                  <a:cubicBezTo>
                    <a:pt x="233" y="235"/>
                    <a:pt x="242" y="160"/>
                    <a:pt x="250" y="86"/>
                  </a:cubicBezTo>
                  <a:cubicBezTo>
                    <a:pt x="229" y="84"/>
                    <a:pt x="207" y="81"/>
                    <a:pt x="186" y="78"/>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79"/>
            <p:cNvSpPr>
              <a:spLocks noEditPoints="1"/>
            </p:cNvSpPr>
            <p:nvPr/>
          </p:nvSpPr>
          <p:spPr bwMode="auto">
            <a:xfrm>
              <a:off x="1581121" y="1731964"/>
              <a:ext cx="876301" cy="658812"/>
            </a:xfrm>
            <a:custGeom>
              <a:avLst/>
              <a:gdLst>
                <a:gd name="T0" fmla="*/ 81 w 297"/>
                <a:gd name="T1" fmla="*/ 2 h 223"/>
                <a:gd name="T2" fmla="*/ 88 w 297"/>
                <a:gd name="T3" fmla="*/ 3 h 223"/>
                <a:gd name="T4" fmla="*/ 47 w 297"/>
                <a:gd name="T5" fmla="*/ 190 h 223"/>
                <a:gd name="T6" fmla="*/ 80 w 297"/>
                <a:gd name="T7" fmla="*/ 194 h 223"/>
                <a:gd name="T8" fmla="*/ 95 w 297"/>
                <a:gd name="T9" fmla="*/ 197 h 223"/>
                <a:gd name="T10" fmla="*/ 122 w 297"/>
                <a:gd name="T11" fmla="*/ 203 h 223"/>
                <a:gd name="T12" fmla="*/ 154 w 297"/>
                <a:gd name="T13" fmla="*/ 204 h 223"/>
                <a:gd name="T14" fmla="*/ 181 w 297"/>
                <a:gd name="T15" fmla="*/ 207 h 223"/>
                <a:gd name="T16" fmla="*/ 266 w 297"/>
                <a:gd name="T17" fmla="*/ 217 h 223"/>
                <a:gd name="T18" fmla="*/ 268 w 297"/>
                <a:gd name="T19" fmla="*/ 198 h 223"/>
                <a:gd name="T20" fmla="*/ 296 w 297"/>
                <a:gd name="T21" fmla="*/ 62 h 223"/>
                <a:gd name="T22" fmla="*/ 107 w 297"/>
                <a:gd name="T23" fmla="*/ 9 h 223"/>
                <a:gd name="T24" fmla="*/ 88 w 297"/>
                <a:gd name="T25" fmla="*/ 7 h 223"/>
                <a:gd name="T26" fmla="*/ 90 w 297"/>
                <a:gd name="T27" fmla="*/ 20 h 223"/>
                <a:gd name="T28" fmla="*/ 93 w 297"/>
                <a:gd name="T29" fmla="*/ 29 h 223"/>
                <a:gd name="T30" fmla="*/ 91 w 297"/>
                <a:gd name="T31" fmla="*/ 35 h 223"/>
                <a:gd name="T32" fmla="*/ 90 w 297"/>
                <a:gd name="T33" fmla="*/ 37 h 223"/>
                <a:gd name="T34" fmla="*/ 91 w 297"/>
                <a:gd name="T35" fmla="*/ 60 h 223"/>
                <a:gd name="T36" fmla="*/ 97 w 297"/>
                <a:gd name="T37" fmla="*/ 62 h 223"/>
                <a:gd name="T38" fmla="*/ 83 w 297"/>
                <a:gd name="T39" fmla="*/ 80 h 223"/>
                <a:gd name="T40" fmla="*/ 78 w 297"/>
                <a:gd name="T41" fmla="*/ 98 h 223"/>
                <a:gd name="T42" fmla="*/ 59 w 297"/>
                <a:gd name="T43" fmla="*/ 102 h 223"/>
                <a:gd name="T44" fmla="*/ 57 w 297"/>
                <a:gd name="T45" fmla="*/ 101 h 223"/>
                <a:gd name="T46" fmla="*/ 57 w 297"/>
                <a:gd name="T47" fmla="*/ 100 h 223"/>
                <a:gd name="T48" fmla="*/ 65 w 297"/>
                <a:gd name="T49" fmla="*/ 95 h 223"/>
                <a:gd name="T50" fmla="*/ 65 w 297"/>
                <a:gd name="T51" fmla="*/ 96 h 223"/>
                <a:gd name="T52" fmla="*/ 73 w 297"/>
                <a:gd name="T53" fmla="*/ 95 h 223"/>
                <a:gd name="T54" fmla="*/ 79 w 297"/>
                <a:gd name="T55" fmla="*/ 86 h 223"/>
                <a:gd name="T56" fmla="*/ 73 w 297"/>
                <a:gd name="T57" fmla="*/ 83 h 223"/>
                <a:gd name="T58" fmla="*/ 76 w 297"/>
                <a:gd name="T59" fmla="*/ 79 h 223"/>
                <a:gd name="T60" fmla="*/ 83 w 297"/>
                <a:gd name="T61" fmla="*/ 74 h 223"/>
                <a:gd name="T62" fmla="*/ 71 w 297"/>
                <a:gd name="T63" fmla="*/ 75 h 223"/>
                <a:gd name="T64" fmla="*/ 62 w 297"/>
                <a:gd name="T65" fmla="*/ 87 h 223"/>
                <a:gd name="T66" fmla="*/ 71 w 297"/>
                <a:gd name="T67" fmla="*/ 67 h 223"/>
                <a:gd name="T68" fmla="*/ 76 w 297"/>
                <a:gd name="T69" fmla="*/ 53 h 223"/>
                <a:gd name="T70" fmla="*/ 71 w 297"/>
                <a:gd name="T71" fmla="*/ 50 h 223"/>
                <a:gd name="T72" fmla="*/ 67 w 297"/>
                <a:gd name="T73" fmla="*/ 44 h 223"/>
                <a:gd name="T74" fmla="*/ 21 w 297"/>
                <a:gd name="T75" fmla="*/ 24 h 223"/>
                <a:gd name="T76" fmla="*/ 8 w 297"/>
                <a:gd name="T77" fmla="*/ 44 h 223"/>
                <a:gd name="T78" fmla="*/ 11 w 297"/>
                <a:gd name="T79" fmla="*/ 79 h 223"/>
                <a:gd name="T80" fmla="*/ 15 w 297"/>
                <a:gd name="T81" fmla="*/ 100 h 223"/>
                <a:gd name="T82" fmla="*/ 20 w 297"/>
                <a:gd name="T83" fmla="*/ 102 h 223"/>
                <a:gd name="T84" fmla="*/ 9 w 297"/>
                <a:gd name="T85" fmla="*/ 102 h 223"/>
                <a:gd name="T86" fmla="*/ 16 w 297"/>
                <a:gd name="T87" fmla="*/ 118 h 223"/>
                <a:gd name="T88" fmla="*/ 11 w 297"/>
                <a:gd name="T89" fmla="*/ 123 h 223"/>
                <a:gd name="T90" fmla="*/ 9 w 297"/>
                <a:gd name="T91" fmla="*/ 130 h 223"/>
                <a:gd name="T92" fmla="*/ 4 w 297"/>
                <a:gd name="T93" fmla="*/ 127 h 223"/>
                <a:gd name="T94" fmla="*/ 6 w 297"/>
                <a:gd name="T95" fmla="*/ 139 h 223"/>
                <a:gd name="T96" fmla="*/ 12 w 297"/>
                <a:gd name="T97" fmla="*/ 140 h 223"/>
                <a:gd name="T98" fmla="*/ 23 w 297"/>
                <a:gd name="T99" fmla="*/ 144 h 223"/>
                <a:gd name="T100" fmla="*/ 31 w 297"/>
                <a:gd name="T101" fmla="*/ 152 h 223"/>
                <a:gd name="T102" fmla="*/ 76 w 297"/>
                <a:gd name="T103" fmla="*/ 23 h 223"/>
                <a:gd name="T104" fmla="*/ 73 w 297"/>
                <a:gd name="T105" fmla="*/ 22 h 223"/>
                <a:gd name="T106" fmla="*/ 74 w 297"/>
                <a:gd name="T107" fmla="*/ 28 h 223"/>
                <a:gd name="T108" fmla="*/ 80 w 297"/>
                <a:gd name="T109" fmla="*/ 46 h 223"/>
                <a:gd name="T110" fmla="*/ 87 w 297"/>
                <a:gd name="T111" fmla="*/ 56 h 223"/>
                <a:gd name="T112" fmla="*/ 84 w 297"/>
                <a:gd name="T113" fmla="*/ 4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7" h="223">
                  <a:moveTo>
                    <a:pt x="80" y="2"/>
                  </a:moveTo>
                  <a:cubicBezTo>
                    <a:pt x="79" y="1"/>
                    <a:pt x="79" y="1"/>
                    <a:pt x="79" y="0"/>
                  </a:cubicBezTo>
                  <a:cubicBezTo>
                    <a:pt x="80" y="0"/>
                    <a:pt x="81" y="1"/>
                    <a:pt x="82" y="1"/>
                  </a:cubicBezTo>
                  <a:cubicBezTo>
                    <a:pt x="82" y="2"/>
                    <a:pt x="82" y="2"/>
                    <a:pt x="81" y="2"/>
                  </a:cubicBezTo>
                  <a:cubicBezTo>
                    <a:pt x="80" y="2"/>
                    <a:pt x="80" y="2"/>
                    <a:pt x="80" y="2"/>
                  </a:cubicBezTo>
                  <a:moveTo>
                    <a:pt x="89" y="3"/>
                  </a:moveTo>
                  <a:cubicBezTo>
                    <a:pt x="90" y="4"/>
                    <a:pt x="90" y="4"/>
                    <a:pt x="90" y="3"/>
                  </a:cubicBezTo>
                  <a:cubicBezTo>
                    <a:pt x="90" y="3"/>
                    <a:pt x="89" y="3"/>
                    <a:pt x="88" y="3"/>
                  </a:cubicBezTo>
                  <a:cubicBezTo>
                    <a:pt x="88" y="3"/>
                    <a:pt x="88" y="3"/>
                    <a:pt x="89" y="3"/>
                  </a:cubicBezTo>
                  <a:moveTo>
                    <a:pt x="41" y="178"/>
                  </a:moveTo>
                  <a:cubicBezTo>
                    <a:pt x="41" y="180"/>
                    <a:pt x="40" y="182"/>
                    <a:pt x="40" y="184"/>
                  </a:cubicBezTo>
                  <a:cubicBezTo>
                    <a:pt x="40" y="189"/>
                    <a:pt x="44" y="188"/>
                    <a:pt x="47" y="190"/>
                  </a:cubicBezTo>
                  <a:cubicBezTo>
                    <a:pt x="50" y="192"/>
                    <a:pt x="53" y="195"/>
                    <a:pt x="57" y="196"/>
                  </a:cubicBezTo>
                  <a:cubicBezTo>
                    <a:pt x="60" y="196"/>
                    <a:pt x="66" y="196"/>
                    <a:pt x="69" y="195"/>
                  </a:cubicBezTo>
                  <a:cubicBezTo>
                    <a:pt x="71" y="194"/>
                    <a:pt x="73" y="192"/>
                    <a:pt x="75" y="192"/>
                  </a:cubicBezTo>
                  <a:cubicBezTo>
                    <a:pt x="77" y="192"/>
                    <a:pt x="78" y="194"/>
                    <a:pt x="80" y="194"/>
                  </a:cubicBezTo>
                  <a:cubicBezTo>
                    <a:pt x="80" y="194"/>
                    <a:pt x="81" y="194"/>
                    <a:pt x="81" y="194"/>
                  </a:cubicBezTo>
                  <a:cubicBezTo>
                    <a:pt x="82" y="194"/>
                    <a:pt x="84" y="194"/>
                    <a:pt x="85" y="194"/>
                  </a:cubicBezTo>
                  <a:cubicBezTo>
                    <a:pt x="86" y="194"/>
                    <a:pt x="86" y="194"/>
                    <a:pt x="86" y="194"/>
                  </a:cubicBezTo>
                  <a:cubicBezTo>
                    <a:pt x="89" y="195"/>
                    <a:pt x="93" y="196"/>
                    <a:pt x="95" y="197"/>
                  </a:cubicBezTo>
                  <a:cubicBezTo>
                    <a:pt x="98" y="199"/>
                    <a:pt x="99" y="204"/>
                    <a:pt x="99" y="204"/>
                  </a:cubicBezTo>
                  <a:cubicBezTo>
                    <a:pt x="101" y="205"/>
                    <a:pt x="103" y="203"/>
                    <a:pt x="104" y="203"/>
                  </a:cubicBezTo>
                  <a:cubicBezTo>
                    <a:pt x="106" y="203"/>
                    <a:pt x="108" y="205"/>
                    <a:pt x="109" y="205"/>
                  </a:cubicBezTo>
                  <a:cubicBezTo>
                    <a:pt x="113" y="205"/>
                    <a:pt x="118" y="202"/>
                    <a:pt x="122" y="203"/>
                  </a:cubicBezTo>
                  <a:cubicBezTo>
                    <a:pt x="125" y="203"/>
                    <a:pt x="125" y="205"/>
                    <a:pt x="126" y="206"/>
                  </a:cubicBezTo>
                  <a:cubicBezTo>
                    <a:pt x="128" y="207"/>
                    <a:pt x="134" y="208"/>
                    <a:pt x="137" y="207"/>
                  </a:cubicBezTo>
                  <a:cubicBezTo>
                    <a:pt x="138" y="207"/>
                    <a:pt x="139" y="206"/>
                    <a:pt x="140" y="206"/>
                  </a:cubicBezTo>
                  <a:cubicBezTo>
                    <a:pt x="145" y="204"/>
                    <a:pt x="149" y="205"/>
                    <a:pt x="154" y="204"/>
                  </a:cubicBezTo>
                  <a:cubicBezTo>
                    <a:pt x="156" y="204"/>
                    <a:pt x="158" y="206"/>
                    <a:pt x="159" y="205"/>
                  </a:cubicBezTo>
                  <a:cubicBezTo>
                    <a:pt x="161" y="205"/>
                    <a:pt x="163" y="203"/>
                    <a:pt x="164" y="203"/>
                  </a:cubicBezTo>
                  <a:cubicBezTo>
                    <a:pt x="165" y="203"/>
                    <a:pt x="166" y="204"/>
                    <a:pt x="166" y="204"/>
                  </a:cubicBezTo>
                  <a:cubicBezTo>
                    <a:pt x="169" y="205"/>
                    <a:pt x="178" y="207"/>
                    <a:pt x="181" y="207"/>
                  </a:cubicBezTo>
                  <a:cubicBezTo>
                    <a:pt x="183" y="207"/>
                    <a:pt x="185" y="205"/>
                    <a:pt x="187" y="205"/>
                  </a:cubicBezTo>
                  <a:cubicBezTo>
                    <a:pt x="192" y="204"/>
                    <a:pt x="206" y="209"/>
                    <a:pt x="211" y="210"/>
                  </a:cubicBezTo>
                  <a:cubicBezTo>
                    <a:pt x="230" y="215"/>
                    <a:pt x="249" y="219"/>
                    <a:pt x="268" y="223"/>
                  </a:cubicBezTo>
                  <a:cubicBezTo>
                    <a:pt x="267" y="221"/>
                    <a:pt x="265" y="218"/>
                    <a:pt x="266" y="217"/>
                  </a:cubicBezTo>
                  <a:cubicBezTo>
                    <a:pt x="266" y="215"/>
                    <a:pt x="268" y="214"/>
                    <a:pt x="268" y="213"/>
                  </a:cubicBezTo>
                  <a:cubicBezTo>
                    <a:pt x="268" y="212"/>
                    <a:pt x="268" y="209"/>
                    <a:pt x="268" y="208"/>
                  </a:cubicBezTo>
                  <a:cubicBezTo>
                    <a:pt x="268" y="205"/>
                    <a:pt x="265" y="203"/>
                    <a:pt x="265" y="201"/>
                  </a:cubicBezTo>
                  <a:cubicBezTo>
                    <a:pt x="266" y="200"/>
                    <a:pt x="267" y="199"/>
                    <a:pt x="268" y="198"/>
                  </a:cubicBezTo>
                  <a:cubicBezTo>
                    <a:pt x="269" y="192"/>
                    <a:pt x="270" y="185"/>
                    <a:pt x="271" y="179"/>
                  </a:cubicBezTo>
                  <a:cubicBezTo>
                    <a:pt x="276" y="157"/>
                    <a:pt x="280" y="135"/>
                    <a:pt x="285" y="113"/>
                  </a:cubicBezTo>
                  <a:cubicBezTo>
                    <a:pt x="288" y="100"/>
                    <a:pt x="291" y="88"/>
                    <a:pt x="293" y="75"/>
                  </a:cubicBezTo>
                  <a:cubicBezTo>
                    <a:pt x="294" y="71"/>
                    <a:pt x="295" y="67"/>
                    <a:pt x="296" y="62"/>
                  </a:cubicBezTo>
                  <a:cubicBezTo>
                    <a:pt x="296" y="60"/>
                    <a:pt x="297" y="56"/>
                    <a:pt x="297" y="56"/>
                  </a:cubicBezTo>
                  <a:cubicBezTo>
                    <a:pt x="297" y="56"/>
                    <a:pt x="297" y="56"/>
                    <a:pt x="297" y="56"/>
                  </a:cubicBezTo>
                  <a:cubicBezTo>
                    <a:pt x="261" y="48"/>
                    <a:pt x="225" y="40"/>
                    <a:pt x="189" y="31"/>
                  </a:cubicBezTo>
                  <a:cubicBezTo>
                    <a:pt x="162" y="24"/>
                    <a:pt x="135" y="16"/>
                    <a:pt x="107" y="9"/>
                  </a:cubicBezTo>
                  <a:cubicBezTo>
                    <a:pt x="105" y="8"/>
                    <a:pt x="99" y="6"/>
                    <a:pt x="92" y="4"/>
                  </a:cubicBezTo>
                  <a:cubicBezTo>
                    <a:pt x="92" y="4"/>
                    <a:pt x="92" y="4"/>
                    <a:pt x="92" y="4"/>
                  </a:cubicBezTo>
                  <a:cubicBezTo>
                    <a:pt x="92" y="5"/>
                    <a:pt x="92" y="5"/>
                    <a:pt x="92" y="5"/>
                  </a:cubicBezTo>
                  <a:cubicBezTo>
                    <a:pt x="91" y="6"/>
                    <a:pt x="89" y="6"/>
                    <a:pt x="88" y="7"/>
                  </a:cubicBezTo>
                  <a:cubicBezTo>
                    <a:pt x="88" y="8"/>
                    <a:pt x="91" y="8"/>
                    <a:pt x="91" y="9"/>
                  </a:cubicBezTo>
                  <a:cubicBezTo>
                    <a:pt x="90" y="10"/>
                    <a:pt x="89" y="10"/>
                    <a:pt x="89" y="11"/>
                  </a:cubicBezTo>
                  <a:cubicBezTo>
                    <a:pt x="89" y="13"/>
                    <a:pt x="92" y="18"/>
                    <a:pt x="92" y="18"/>
                  </a:cubicBezTo>
                  <a:cubicBezTo>
                    <a:pt x="92" y="19"/>
                    <a:pt x="90" y="20"/>
                    <a:pt x="90" y="20"/>
                  </a:cubicBezTo>
                  <a:cubicBezTo>
                    <a:pt x="91" y="23"/>
                    <a:pt x="98" y="13"/>
                    <a:pt x="97" y="21"/>
                  </a:cubicBezTo>
                  <a:cubicBezTo>
                    <a:pt x="97" y="22"/>
                    <a:pt x="96" y="22"/>
                    <a:pt x="95" y="23"/>
                  </a:cubicBezTo>
                  <a:cubicBezTo>
                    <a:pt x="95" y="25"/>
                    <a:pt x="98" y="28"/>
                    <a:pt x="96" y="31"/>
                  </a:cubicBezTo>
                  <a:cubicBezTo>
                    <a:pt x="94" y="33"/>
                    <a:pt x="94" y="29"/>
                    <a:pt x="93" y="29"/>
                  </a:cubicBezTo>
                  <a:cubicBezTo>
                    <a:pt x="92" y="29"/>
                    <a:pt x="92" y="28"/>
                    <a:pt x="92" y="29"/>
                  </a:cubicBezTo>
                  <a:cubicBezTo>
                    <a:pt x="91" y="31"/>
                    <a:pt x="96" y="34"/>
                    <a:pt x="93" y="37"/>
                  </a:cubicBezTo>
                  <a:cubicBezTo>
                    <a:pt x="91" y="36"/>
                    <a:pt x="91" y="36"/>
                    <a:pt x="91" y="36"/>
                  </a:cubicBezTo>
                  <a:cubicBezTo>
                    <a:pt x="91" y="36"/>
                    <a:pt x="91" y="36"/>
                    <a:pt x="91" y="35"/>
                  </a:cubicBezTo>
                  <a:cubicBezTo>
                    <a:pt x="90" y="32"/>
                    <a:pt x="90" y="36"/>
                    <a:pt x="89" y="36"/>
                  </a:cubicBezTo>
                  <a:cubicBezTo>
                    <a:pt x="89" y="35"/>
                    <a:pt x="90" y="32"/>
                    <a:pt x="89" y="32"/>
                  </a:cubicBezTo>
                  <a:cubicBezTo>
                    <a:pt x="87" y="30"/>
                    <a:pt x="85" y="35"/>
                    <a:pt x="85" y="36"/>
                  </a:cubicBezTo>
                  <a:cubicBezTo>
                    <a:pt x="85" y="39"/>
                    <a:pt x="89" y="37"/>
                    <a:pt x="90" y="37"/>
                  </a:cubicBezTo>
                  <a:cubicBezTo>
                    <a:pt x="91" y="37"/>
                    <a:pt x="89" y="40"/>
                    <a:pt x="90" y="41"/>
                  </a:cubicBezTo>
                  <a:cubicBezTo>
                    <a:pt x="91" y="42"/>
                    <a:pt x="94" y="44"/>
                    <a:pt x="94" y="46"/>
                  </a:cubicBezTo>
                  <a:cubicBezTo>
                    <a:pt x="95" y="51"/>
                    <a:pt x="88" y="45"/>
                    <a:pt x="87" y="51"/>
                  </a:cubicBezTo>
                  <a:cubicBezTo>
                    <a:pt x="86" y="53"/>
                    <a:pt x="90" y="59"/>
                    <a:pt x="91" y="60"/>
                  </a:cubicBezTo>
                  <a:cubicBezTo>
                    <a:pt x="91" y="59"/>
                    <a:pt x="91" y="59"/>
                    <a:pt x="91" y="58"/>
                  </a:cubicBezTo>
                  <a:cubicBezTo>
                    <a:pt x="91" y="57"/>
                    <a:pt x="86" y="49"/>
                    <a:pt x="91" y="49"/>
                  </a:cubicBezTo>
                  <a:cubicBezTo>
                    <a:pt x="94" y="49"/>
                    <a:pt x="91" y="59"/>
                    <a:pt x="94" y="62"/>
                  </a:cubicBezTo>
                  <a:cubicBezTo>
                    <a:pt x="95" y="62"/>
                    <a:pt x="96" y="62"/>
                    <a:pt x="97" y="62"/>
                  </a:cubicBezTo>
                  <a:cubicBezTo>
                    <a:pt x="99" y="64"/>
                    <a:pt x="93" y="65"/>
                    <a:pt x="93" y="65"/>
                  </a:cubicBezTo>
                  <a:cubicBezTo>
                    <a:pt x="92" y="65"/>
                    <a:pt x="86" y="74"/>
                    <a:pt x="86" y="74"/>
                  </a:cubicBezTo>
                  <a:cubicBezTo>
                    <a:pt x="86" y="75"/>
                    <a:pt x="87" y="76"/>
                    <a:pt x="87" y="77"/>
                  </a:cubicBezTo>
                  <a:cubicBezTo>
                    <a:pt x="86" y="78"/>
                    <a:pt x="83" y="79"/>
                    <a:pt x="83" y="80"/>
                  </a:cubicBezTo>
                  <a:cubicBezTo>
                    <a:pt x="85" y="82"/>
                    <a:pt x="85" y="82"/>
                    <a:pt x="85" y="82"/>
                  </a:cubicBezTo>
                  <a:cubicBezTo>
                    <a:pt x="85" y="83"/>
                    <a:pt x="83" y="83"/>
                    <a:pt x="83" y="84"/>
                  </a:cubicBezTo>
                  <a:cubicBezTo>
                    <a:pt x="82" y="84"/>
                    <a:pt x="83" y="94"/>
                    <a:pt x="83" y="95"/>
                  </a:cubicBezTo>
                  <a:cubicBezTo>
                    <a:pt x="82" y="99"/>
                    <a:pt x="79" y="96"/>
                    <a:pt x="78" y="98"/>
                  </a:cubicBezTo>
                  <a:cubicBezTo>
                    <a:pt x="78" y="98"/>
                    <a:pt x="79" y="100"/>
                    <a:pt x="79" y="100"/>
                  </a:cubicBezTo>
                  <a:cubicBezTo>
                    <a:pt x="77" y="103"/>
                    <a:pt x="76" y="96"/>
                    <a:pt x="74" y="98"/>
                  </a:cubicBezTo>
                  <a:cubicBezTo>
                    <a:pt x="72" y="100"/>
                    <a:pt x="67" y="109"/>
                    <a:pt x="63" y="107"/>
                  </a:cubicBezTo>
                  <a:cubicBezTo>
                    <a:pt x="61" y="107"/>
                    <a:pt x="63" y="101"/>
                    <a:pt x="59" y="102"/>
                  </a:cubicBezTo>
                  <a:cubicBezTo>
                    <a:pt x="58" y="103"/>
                    <a:pt x="56" y="107"/>
                    <a:pt x="56" y="107"/>
                  </a:cubicBezTo>
                  <a:cubicBezTo>
                    <a:pt x="56" y="106"/>
                    <a:pt x="57" y="105"/>
                    <a:pt x="56" y="104"/>
                  </a:cubicBezTo>
                  <a:cubicBezTo>
                    <a:pt x="56" y="103"/>
                    <a:pt x="53" y="105"/>
                    <a:pt x="53" y="105"/>
                  </a:cubicBezTo>
                  <a:cubicBezTo>
                    <a:pt x="53" y="105"/>
                    <a:pt x="56" y="102"/>
                    <a:pt x="57" y="101"/>
                  </a:cubicBezTo>
                  <a:cubicBezTo>
                    <a:pt x="57" y="100"/>
                    <a:pt x="58" y="100"/>
                    <a:pt x="57" y="100"/>
                  </a:cubicBezTo>
                  <a:cubicBezTo>
                    <a:pt x="56" y="100"/>
                    <a:pt x="53" y="102"/>
                    <a:pt x="52" y="103"/>
                  </a:cubicBezTo>
                  <a:cubicBezTo>
                    <a:pt x="51" y="103"/>
                    <a:pt x="51" y="103"/>
                    <a:pt x="51" y="103"/>
                  </a:cubicBezTo>
                  <a:cubicBezTo>
                    <a:pt x="53" y="100"/>
                    <a:pt x="55" y="102"/>
                    <a:pt x="57" y="100"/>
                  </a:cubicBezTo>
                  <a:cubicBezTo>
                    <a:pt x="58" y="99"/>
                    <a:pt x="58" y="96"/>
                    <a:pt x="59" y="94"/>
                  </a:cubicBezTo>
                  <a:cubicBezTo>
                    <a:pt x="60" y="94"/>
                    <a:pt x="62" y="94"/>
                    <a:pt x="63" y="94"/>
                  </a:cubicBezTo>
                  <a:cubicBezTo>
                    <a:pt x="63" y="93"/>
                    <a:pt x="63" y="91"/>
                    <a:pt x="64" y="91"/>
                  </a:cubicBezTo>
                  <a:cubicBezTo>
                    <a:pt x="65" y="91"/>
                    <a:pt x="65" y="95"/>
                    <a:pt x="65" y="95"/>
                  </a:cubicBezTo>
                  <a:cubicBezTo>
                    <a:pt x="64" y="96"/>
                    <a:pt x="62" y="96"/>
                    <a:pt x="62" y="97"/>
                  </a:cubicBezTo>
                  <a:cubicBezTo>
                    <a:pt x="63" y="100"/>
                    <a:pt x="63" y="100"/>
                    <a:pt x="63" y="100"/>
                  </a:cubicBezTo>
                  <a:cubicBezTo>
                    <a:pt x="63" y="101"/>
                    <a:pt x="63" y="102"/>
                    <a:pt x="63" y="102"/>
                  </a:cubicBezTo>
                  <a:cubicBezTo>
                    <a:pt x="66" y="101"/>
                    <a:pt x="64" y="98"/>
                    <a:pt x="65" y="96"/>
                  </a:cubicBezTo>
                  <a:cubicBezTo>
                    <a:pt x="66" y="94"/>
                    <a:pt x="70" y="93"/>
                    <a:pt x="72" y="91"/>
                  </a:cubicBezTo>
                  <a:cubicBezTo>
                    <a:pt x="72" y="91"/>
                    <a:pt x="70" y="94"/>
                    <a:pt x="69" y="95"/>
                  </a:cubicBezTo>
                  <a:cubicBezTo>
                    <a:pt x="68" y="96"/>
                    <a:pt x="71" y="99"/>
                    <a:pt x="72" y="99"/>
                  </a:cubicBezTo>
                  <a:cubicBezTo>
                    <a:pt x="75" y="100"/>
                    <a:pt x="72" y="96"/>
                    <a:pt x="73" y="95"/>
                  </a:cubicBezTo>
                  <a:cubicBezTo>
                    <a:pt x="73" y="95"/>
                    <a:pt x="74" y="95"/>
                    <a:pt x="74" y="95"/>
                  </a:cubicBezTo>
                  <a:cubicBezTo>
                    <a:pt x="75" y="94"/>
                    <a:pt x="74" y="92"/>
                    <a:pt x="75" y="91"/>
                  </a:cubicBezTo>
                  <a:cubicBezTo>
                    <a:pt x="75" y="90"/>
                    <a:pt x="77" y="89"/>
                    <a:pt x="78" y="88"/>
                  </a:cubicBezTo>
                  <a:cubicBezTo>
                    <a:pt x="78" y="87"/>
                    <a:pt x="78" y="87"/>
                    <a:pt x="79" y="86"/>
                  </a:cubicBezTo>
                  <a:cubicBezTo>
                    <a:pt x="79" y="86"/>
                    <a:pt x="77" y="86"/>
                    <a:pt x="77" y="85"/>
                  </a:cubicBezTo>
                  <a:cubicBezTo>
                    <a:pt x="77" y="84"/>
                    <a:pt x="78" y="83"/>
                    <a:pt x="78" y="82"/>
                  </a:cubicBezTo>
                  <a:cubicBezTo>
                    <a:pt x="77" y="82"/>
                    <a:pt x="77" y="83"/>
                    <a:pt x="76" y="83"/>
                  </a:cubicBezTo>
                  <a:cubicBezTo>
                    <a:pt x="76" y="83"/>
                    <a:pt x="70" y="85"/>
                    <a:pt x="73" y="83"/>
                  </a:cubicBezTo>
                  <a:cubicBezTo>
                    <a:pt x="74" y="83"/>
                    <a:pt x="74" y="83"/>
                    <a:pt x="74" y="82"/>
                  </a:cubicBezTo>
                  <a:cubicBezTo>
                    <a:pt x="75" y="82"/>
                    <a:pt x="73" y="82"/>
                    <a:pt x="73" y="81"/>
                  </a:cubicBezTo>
                  <a:cubicBezTo>
                    <a:pt x="73" y="78"/>
                    <a:pt x="73" y="78"/>
                    <a:pt x="73" y="78"/>
                  </a:cubicBezTo>
                  <a:cubicBezTo>
                    <a:pt x="74" y="75"/>
                    <a:pt x="74" y="82"/>
                    <a:pt x="76" y="79"/>
                  </a:cubicBezTo>
                  <a:cubicBezTo>
                    <a:pt x="78" y="78"/>
                    <a:pt x="76" y="75"/>
                    <a:pt x="76" y="74"/>
                  </a:cubicBezTo>
                  <a:cubicBezTo>
                    <a:pt x="76" y="73"/>
                    <a:pt x="77" y="75"/>
                    <a:pt x="78" y="75"/>
                  </a:cubicBezTo>
                  <a:cubicBezTo>
                    <a:pt x="79" y="74"/>
                    <a:pt x="79" y="74"/>
                    <a:pt x="79" y="74"/>
                  </a:cubicBezTo>
                  <a:cubicBezTo>
                    <a:pt x="82" y="73"/>
                    <a:pt x="81" y="75"/>
                    <a:pt x="83" y="74"/>
                  </a:cubicBezTo>
                  <a:cubicBezTo>
                    <a:pt x="83" y="74"/>
                    <a:pt x="84" y="65"/>
                    <a:pt x="82" y="63"/>
                  </a:cubicBezTo>
                  <a:cubicBezTo>
                    <a:pt x="81" y="63"/>
                    <a:pt x="83" y="66"/>
                    <a:pt x="81" y="68"/>
                  </a:cubicBezTo>
                  <a:cubicBezTo>
                    <a:pt x="80" y="69"/>
                    <a:pt x="79" y="67"/>
                    <a:pt x="79" y="67"/>
                  </a:cubicBezTo>
                  <a:cubicBezTo>
                    <a:pt x="77" y="67"/>
                    <a:pt x="72" y="75"/>
                    <a:pt x="71" y="75"/>
                  </a:cubicBezTo>
                  <a:cubicBezTo>
                    <a:pt x="69" y="77"/>
                    <a:pt x="66" y="76"/>
                    <a:pt x="63" y="77"/>
                  </a:cubicBezTo>
                  <a:cubicBezTo>
                    <a:pt x="61" y="79"/>
                    <a:pt x="58" y="82"/>
                    <a:pt x="56" y="85"/>
                  </a:cubicBezTo>
                  <a:cubicBezTo>
                    <a:pt x="55" y="86"/>
                    <a:pt x="54" y="86"/>
                    <a:pt x="54" y="87"/>
                  </a:cubicBezTo>
                  <a:cubicBezTo>
                    <a:pt x="54" y="90"/>
                    <a:pt x="60" y="88"/>
                    <a:pt x="62" y="87"/>
                  </a:cubicBezTo>
                  <a:cubicBezTo>
                    <a:pt x="63" y="87"/>
                    <a:pt x="65" y="86"/>
                    <a:pt x="64" y="87"/>
                  </a:cubicBezTo>
                  <a:cubicBezTo>
                    <a:pt x="64" y="88"/>
                    <a:pt x="51" y="92"/>
                    <a:pt x="51" y="88"/>
                  </a:cubicBezTo>
                  <a:cubicBezTo>
                    <a:pt x="52" y="82"/>
                    <a:pt x="63" y="78"/>
                    <a:pt x="66" y="74"/>
                  </a:cubicBezTo>
                  <a:cubicBezTo>
                    <a:pt x="67" y="72"/>
                    <a:pt x="70" y="67"/>
                    <a:pt x="71" y="67"/>
                  </a:cubicBezTo>
                  <a:cubicBezTo>
                    <a:pt x="73" y="68"/>
                    <a:pt x="69" y="73"/>
                    <a:pt x="70" y="74"/>
                  </a:cubicBezTo>
                  <a:cubicBezTo>
                    <a:pt x="70" y="75"/>
                    <a:pt x="71" y="73"/>
                    <a:pt x="71" y="73"/>
                  </a:cubicBezTo>
                  <a:cubicBezTo>
                    <a:pt x="73" y="71"/>
                    <a:pt x="75" y="69"/>
                    <a:pt x="77" y="67"/>
                  </a:cubicBezTo>
                  <a:cubicBezTo>
                    <a:pt x="82" y="62"/>
                    <a:pt x="77" y="60"/>
                    <a:pt x="76" y="53"/>
                  </a:cubicBezTo>
                  <a:cubicBezTo>
                    <a:pt x="76" y="52"/>
                    <a:pt x="81" y="50"/>
                    <a:pt x="78" y="49"/>
                  </a:cubicBezTo>
                  <a:cubicBezTo>
                    <a:pt x="71" y="47"/>
                    <a:pt x="76" y="57"/>
                    <a:pt x="72" y="57"/>
                  </a:cubicBezTo>
                  <a:cubicBezTo>
                    <a:pt x="72" y="57"/>
                    <a:pt x="73" y="56"/>
                    <a:pt x="74" y="56"/>
                  </a:cubicBezTo>
                  <a:cubicBezTo>
                    <a:pt x="74" y="55"/>
                    <a:pt x="71" y="50"/>
                    <a:pt x="71" y="50"/>
                  </a:cubicBezTo>
                  <a:cubicBezTo>
                    <a:pt x="68" y="48"/>
                    <a:pt x="69" y="53"/>
                    <a:pt x="68" y="53"/>
                  </a:cubicBezTo>
                  <a:cubicBezTo>
                    <a:pt x="67" y="53"/>
                    <a:pt x="68" y="50"/>
                    <a:pt x="68" y="49"/>
                  </a:cubicBezTo>
                  <a:cubicBezTo>
                    <a:pt x="67" y="48"/>
                    <a:pt x="64" y="45"/>
                    <a:pt x="64" y="45"/>
                  </a:cubicBezTo>
                  <a:cubicBezTo>
                    <a:pt x="64" y="44"/>
                    <a:pt x="67" y="44"/>
                    <a:pt x="67" y="44"/>
                  </a:cubicBezTo>
                  <a:cubicBezTo>
                    <a:pt x="65" y="43"/>
                    <a:pt x="62" y="46"/>
                    <a:pt x="61" y="46"/>
                  </a:cubicBezTo>
                  <a:cubicBezTo>
                    <a:pt x="58" y="46"/>
                    <a:pt x="41" y="38"/>
                    <a:pt x="38" y="36"/>
                  </a:cubicBezTo>
                  <a:cubicBezTo>
                    <a:pt x="34" y="34"/>
                    <a:pt x="32" y="32"/>
                    <a:pt x="30" y="30"/>
                  </a:cubicBezTo>
                  <a:cubicBezTo>
                    <a:pt x="27" y="28"/>
                    <a:pt x="24" y="26"/>
                    <a:pt x="21" y="24"/>
                  </a:cubicBezTo>
                  <a:cubicBezTo>
                    <a:pt x="19" y="22"/>
                    <a:pt x="18" y="16"/>
                    <a:pt x="13" y="16"/>
                  </a:cubicBezTo>
                  <a:cubicBezTo>
                    <a:pt x="10" y="15"/>
                    <a:pt x="13" y="19"/>
                    <a:pt x="13" y="20"/>
                  </a:cubicBezTo>
                  <a:cubicBezTo>
                    <a:pt x="13" y="23"/>
                    <a:pt x="8" y="26"/>
                    <a:pt x="8" y="29"/>
                  </a:cubicBezTo>
                  <a:cubicBezTo>
                    <a:pt x="8" y="32"/>
                    <a:pt x="6" y="42"/>
                    <a:pt x="8" y="44"/>
                  </a:cubicBezTo>
                  <a:cubicBezTo>
                    <a:pt x="11" y="48"/>
                    <a:pt x="13" y="53"/>
                    <a:pt x="13" y="59"/>
                  </a:cubicBezTo>
                  <a:cubicBezTo>
                    <a:pt x="12" y="62"/>
                    <a:pt x="9" y="73"/>
                    <a:pt x="9" y="75"/>
                  </a:cubicBezTo>
                  <a:cubicBezTo>
                    <a:pt x="10" y="76"/>
                    <a:pt x="11" y="75"/>
                    <a:pt x="11" y="76"/>
                  </a:cubicBezTo>
                  <a:cubicBezTo>
                    <a:pt x="12" y="78"/>
                    <a:pt x="10" y="76"/>
                    <a:pt x="11" y="79"/>
                  </a:cubicBezTo>
                  <a:cubicBezTo>
                    <a:pt x="12" y="83"/>
                    <a:pt x="11" y="91"/>
                    <a:pt x="9" y="95"/>
                  </a:cubicBezTo>
                  <a:cubicBezTo>
                    <a:pt x="9" y="95"/>
                    <a:pt x="9" y="96"/>
                    <a:pt x="9" y="96"/>
                  </a:cubicBezTo>
                  <a:cubicBezTo>
                    <a:pt x="9" y="97"/>
                    <a:pt x="10" y="94"/>
                    <a:pt x="13" y="94"/>
                  </a:cubicBezTo>
                  <a:cubicBezTo>
                    <a:pt x="16" y="95"/>
                    <a:pt x="14" y="99"/>
                    <a:pt x="15" y="100"/>
                  </a:cubicBezTo>
                  <a:cubicBezTo>
                    <a:pt x="16" y="100"/>
                    <a:pt x="17" y="99"/>
                    <a:pt x="17" y="100"/>
                  </a:cubicBezTo>
                  <a:cubicBezTo>
                    <a:pt x="18" y="100"/>
                    <a:pt x="17" y="100"/>
                    <a:pt x="17" y="100"/>
                  </a:cubicBezTo>
                  <a:cubicBezTo>
                    <a:pt x="17" y="100"/>
                    <a:pt x="20" y="101"/>
                    <a:pt x="20" y="101"/>
                  </a:cubicBezTo>
                  <a:cubicBezTo>
                    <a:pt x="20" y="102"/>
                    <a:pt x="20" y="102"/>
                    <a:pt x="20" y="102"/>
                  </a:cubicBezTo>
                  <a:cubicBezTo>
                    <a:pt x="18" y="103"/>
                    <a:pt x="13" y="102"/>
                    <a:pt x="11" y="104"/>
                  </a:cubicBezTo>
                  <a:cubicBezTo>
                    <a:pt x="11" y="104"/>
                    <a:pt x="12" y="106"/>
                    <a:pt x="12" y="107"/>
                  </a:cubicBezTo>
                  <a:cubicBezTo>
                    <a:pt x="11" y="107"/>
                    <a:pt x="11" y="106"/>
                    <a:pt x="10" y="106"/>
                  </a:cubicBezTo>
                  <a:cubicBezTo>
                    <a:pt x="10" y="105"/>
                    <a:pt x="10" y="100"/>
                    <a:pt x="9" y="102"/>
                  </a:cubicBezTo>
                  <a:cubicBezTo>
                    <a:pt x="8" y="103"/>
                    <a:pt x="8" y="106"/>
                    <a:pt x="8" y="108"/>
                  </a:cubicBezTo>
                  <a:cubicBezTo>
                    <a:pt x="7" y="116"/>
                    <a:pt x="12" y="112"/>
                    <a:pt x="15" y="114"/>
                  </a:cubicBezTo>
                  <a:cubicBezTo>
                    <a:pt x="17" y="115"/>
                    <a:pt x="16" y="117"/>
                    <a:pt x="19" y="118"/>
                  </a:cubicBezTo>
                  <a:cubicBezTo>
                    <a:pt x="19" y="118"/>
                    <a:pt x="17" y="118"/>
                    <a:pt x="16" y="118"/>
                  </a:cubicBezTo>
                  <a:cubicBezTo>
                    <a:pt x="16" y="117"/>
                    <a:pt x="16" y="116"/>
                    <a:pt x="16" y="116"/>
                  </a:cubicBezTo>
                  <a:cubicBezTo>
                    <a:pt x="11" y="114"/>
                    <a:pt x="13" y="120"/>
                    <a:pt x="12" y="121"/>
                  </a:cubicBezTo>
                  <a:cubicBezTo>
                    <a:pt x="12" y="121"/>
                    <a:pt x="11" y="119"/>
                    <a:pt x="11" y="119"/>
                  </a:cubicBezTo>
                  <a:cubicBezTo>
                    <a:pt x="10" y="120"/>
                    <a:pt x="11" y="123"/>
                    <a:pt x="11" y="123"/>
                  </a:cubicBezTo>
                  <a:cubicBezTo>
                    <a:pt x="11" y="126"/>
                    <a:pt x="8" y="126"/>
                    <a:pt x="9" y="130"/>
                  </a:cubicBezTo>
                  <a:cubicBezTo>
                    <a:pt x="10" y="130"/>
                    <a:pt x="10" y="130"/>
                    <a:pt x="10" y="130"/>
                  </a:cubicBezTo>
                  <a:cubicBezTo>
                    <a:pt x="11" y="131"/>
                    <a:pt x="11" y="132"/>
                    <a:pt x="10" y="130"/>
                  </a:cubicBezTo>
                  <a:cubicBezTo>
                    <a:pt x="10" y="130"/>
                    <a:pt x="9" y="130"/>
                    <a:pt x="9" y="130"/>
                  </a:cubicBezTo>
                  <a:cubicBezTo>
                    <a:pt x="7" y="130"/>
                    <a:pt x="7" y="132"/>
                    <a:pt x="5" y="131"/>
                  </a:cubicBezTo>
                  <a:cubicBezTo>
                    <a:pt x="5" y="131"/>
                    <a:pt x="5" y="130"/>
                    <a:pt x="5" y="130"/>
                  </a:cubicBezTo>
                  <a:cubicBezTo>
                    <a:pt x="5" y="127"/>
                    <a:pt x="8" y="118"/>
                    <a:pt x="8" y="117"/>
                  </a:cubicBezTo>
                  <a:cubicBezTo>
                    <a:pt x="7" y="114"/>
                    <a:pt x="4" y="127"/>
                    <a:pt x="4" y="127"/>
                  </a:cubicBezTo>
                  <a:cubicBezTo>
                    <a:pt x="3" y="129"/>
                    <a:pt x="3" y="132"/>
                    <a:pt x="2" y="133"/>
                  </a:cubicBezTo>
                  <a:cubicBezTo>
                    <a:pt x="2" y="134"/>
                    <a:pt x="0" y="135"/>
                    <a:pt x="1" y="135"/>
                  </a:cubicBezTo>
                  <a:cubicBezTo>
                    <a:pt x="1" y="136"/>
                    <a:pt x="3" y="134"/>
                    <a:pt x="4" y="135"/>
                  </a:cubicBezTo>
                  <a:cubicBezTo>
                    <a:pt x="5" y="135"/>
                    <a:pt x="5" y="138"/>
                    <a:pt x="6" y="139"/>
                  </a:cubicBezTo>
                  <a:cubicBezTo>
                    <a:pt x="6" y="139"/>
                    <a:pt x="6" y="139"/>
                    <a:pt x="6" y="139"/>
                  </a:cubicBezTo>
                  <a:cubicBezTo>
                    <a:pt x="6" y="139"/>
                    <a:pt x="6" y="139"/>
                    <a:pt x="6" y="139"/>
                  </a:cubicBezTo>
                  <a:cubicBezTo>
                    <a:pt x="7" y="141"/>
                    <a:pt x="9" y="138"/>
                    <a:pt x="11" y="139"/>
                  </a:cubicBezTo>
                  <a:cubicBezTo>
                    <a:pt x="11" y="139"/>
                    <a:pt x="11" y="140"/>
                    <a:pt x="12" y="140"/>
                  </a:cubicBezTo>
                  <a:cubicBezTo>
                    <a:pt x="13" y="141"/>
                    <a:pt x="14" y="139"/>
                    <a:pt x="15" y="139"/>
                  </a:cubicBezTo>
                  <a:cubicBezTo>
                    <a:pt x="15" y="139"/>
                    <a:pt x="16" y="142"/>
                    <a:pt x="17" y="143"/>
                  </a:cubicBezTo>
                  <a:cubicBezTo>
                    <a:pt x="19" y="143"/>
                    <a:pt x="21" y="143"/>
                    <a:pt x="22" y="143"/>
                  </a:cubicBezTo>
                  <a:cubicBezTo>
                    <a:pt x="23" y="143"/>
                    <a:pt x="23" y="143"/>
                    <a:pt x="23" y="144"/>
                  </a:cubicBezTo>
                  <a:cubicBezTo>
                    <a:pt x="25" y="145"/>
                    <a:pt x="25" y="150"/>
                    <a:pt x="28" y="152"/>
                  </a:cubicBezTo>
                  <a:cubicBezTo>
                    <a:pt x="28" y="152"/>
                    <a:pt x="28" y="152"/>
                    <a:pt x="29" y="152"/>
                  </a:cubicBezTo>
                  <a:cubicBezTo>
                    <a:pt x="30" y="151"/>
                    <a:pt x="30" y="151"/>
                    <a:pt x="31" y="151"/>
                  </a:cubicBezTo>
                  <a:cubicBezTo>
                    <a:pt x="31" y="152"/>
                    <a:pt x="31" y="152"/>
                    <a:pt x="31" y="152"/>
                  </a:cubicBezTo>
                  <a:cubicBezTo>
                    <a:pt x="32" y="152"/>
                    <a:pt x="34" y="152"/>
                    <a:pt x="35" y="153"/>
                  </a:cubicBezTo>
                  <a:cubicBezTo>
                    <a:pt x="43" y="159"/>
                    <a:pt x="42" y="170"/>
                    <a:pt x="41" y="178"/>
                  </a:cubicBezTo>
                  <a:moveTo>
                    <a:pt x="82" y="18"/>
                  </a:moveTo>
                  <a:cubicBezTo>
                    <a:pt x="81" y="19"/>
                    <a:pt x="75" y="21"/>
                    <a:pt x="76" y="23"/>
                  </a:cubicBezTo>
                  <a:cubicBezTo>
                    <a:pt x="77" y="24"/>
                    <a:pt x="80" y="26"/>
                    <a:pt x="81" y="25"/>
                  </a:cubicBezTo>
                  <a:cubicBezTo>
                    <a:pt x="82" y="24"/>
                    <a:pt x="81" y="23"/>
                    <a:pt x="81" y="22"/>
                  </a:cubicBezTo>
                  <a:cubicBezTo>
                    <a:pt x="81" y="21"/>
                    <a:pt x="82" y="19"/>
                    <a:pt x="82" y="18"/>
                  </a:cubicBezTo>
                  <a:close/>
                  <a:moveTo>
                    <a:pt x="73" y="22"/>
                  </a:moveTo>
                  <a:cubicBezTo>
                    <a:pt x="70" y="19"/>
                    <a:pt x="69" y="25"/>
                    <a:pt x="70" y="27"/>
                  </a:cubicBezTo>
                  <a:cubicBezTo>
                    <a:pt x="72" y="29"/>
                    <a:pt x="72" y="29"/>
                    <a:pt x="72" y="29"/>
                  </a:cubicBezTo>
                  <a:cubicBezTo>
                    <a:pt x="73" y="30"/>
                    <a:pt x="75" y="32"/>
                    <a:pt x="75" y="32"/>
                  </a:cubicBezTo>
                  <a:cubicBezTo>
                    <a:pt x="76" y="31"/>
                    <a:pt x="74" y="29"/>
                    <a:pt x="74" y="28"/>
                  </a:cubicBezTo>
                  <a:cubicBezTo>
                    <a:pt x="74" y="28"/>
                    <a:pt x="76" y="27"/>
                    <a:pt x="76" y="27"/>
                  </a:cubicBezTo>
                  <a:cubicBezTo>
                    <a:pt x="76" y="26"/>
                    <a:pt x="74" y="23"/>
                    <a:pt x="73" y="22"/>
                  </a:cubicBezTo>
                  <a:close/>
                  <a:moveTo>
                    <a:pt x="88" y="38"/>
                  </a:moveTo>
                  <a:cubicBezTo>
                    <a:pt x="85" y="38"/>
                    <a:pt x="81" y="42"/>
                    <a:pt x="80" y="46"/>
                  </a:cubicBezTo>
                  <a:cubicBezTo>
                    <a:pt x="79" y="48"/>
                    <a:pt x="83" y="50"/>
                    <a:pt x="84" y="52"/>
                  </a:cubicBezTo>
                  <a:cubicBezTo>
                    <a:pt x="85" y="54"/>
                    <a:pt x="82" y="54"/>
                    <a:pt x="84" y="58"/>
                  </a:cubicBezTo>
                  <a:cubicBezTo>
                    <a:pt x="85" y="59"/>
                    <a:pt x="88" y="67"/>
                    <a:pt x="89" y="67"/>
                  </a:cubicBezTo>
                  <a:cubicBezTo>
                    <a:pt x="92" y="67"/>
                    <a:pt x="91" y="57"/>
                    <a:pt x="87" y="56"/>
                  </a:cubicBezTo>
                  <a:cubicBezTo>
                    <a:pt x="85" y="56"/>
                    <a:pt x="85" y="62"/>
                    <a:pt x="84" y="60"/>
                  </a:cubicBezTo>
                  <a:cubicBezTo>
                    <a:pt x="83" y="58"/>
                    <a:pt x="86" y="53"/>
                    <a:pt x="86" y="50"/>
                  </a:cubicBezTo>
                  <a:cubicBezTo>
                    <a:pt x="85" y="48"/>
                    <a:pt x="83" y="48"/>
                    <a:pt x="82" y="47"/>
                  </a:cubicBezTo>
                  <a:cubicBezTo>
                    <a:pt x="82" y="46"/>
                    <a:pt x="83" y="46"/>
                    <a:pt x="84" y="46"/>
                  </a:cubicBezTo>
                  <a:cubicBezTo>
                    <a:pt x="84" y="45"/>
                    <a:pt x="84" y="44"/>
                    <a:pt x="84" y="43"/>
                  </a:cubicBezTo>
                  <a:cubicBezTo>
                    <a:pt x="85" y="43"/>
                    <a:pt x="89" y="47"/>
                    <a:pt x="90" y="44"/>
                  </a:cubicBezTo>
                  <a:cubicBezTo>
                    <a:pt x="90" y="43"/>
                    <a:pt x="89" y="39"/>
                    <a:pt x="88" y="38"/>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80"/>
            <p:cNvSpPr>
              <a:spLocks noEditPoints="1"/>
            </p:cNvSpPr>
            <p:nvPr/>
          </p:nvSpPr>
          <p:spPr bwMode="auto">
            <a:xfrm>
              <a:off x="7616795" y="1666875"/>
              <a:ext cx="477838" cy="774698"/>
            </a:xfrm>
            <a:custGeom>
              <a:avLst/>
              <a:gdLst>
                <a:gd name="T0" fmla="*/ 154 w 162"/>
                <a:gd name="T1" fmla="*/ 126 h 262"/>
                <a:gd name="T2" fmla="*/ 149 w 162"/>
                <a:gd name="T3" fmla="*/ 125 h 262"/>
                <a:gd name="T4" fmla="*/ 149 w 162"/>
                <a:gd name="T5" fmla="*/ 131 h 262"/>
                <a:gd name="T6" fmla="*/ 146 w 162"/>
                <a:gd name="T7" fmla="*/ 136 h 262"/>
                <a:gd name="T8" fmla="*/ 138 w 162"/>
                <a:gd name="T9" fmla="*/ 140 h 262"/>
                <a:gd name="T10" fmla="*/ 138 w 162"/>
                <a:gd name="T11" fmla="*/ 143 h 262"/>
                <a:gd name="T12" fmla="*/ 134 w 162"/>
                <a:gd name="T13" fmla="*/ 147 h 262"/>
                <a:gd name="T14" fmla="*/ 134 w 162"/>
                <a:gd name="T15" fmla="*/ 150 h 262"/>
                <a:gd name="T16" fmla="*/ 133 w 162"/>
                <a:gd name="T17" fmla="*/ 154 h 262"/>
                <a:gd name="T18" fmla="*/ 123 w 162"/>
                <a:gd name="T19" fmla="*/ 147 h 262"/>
                <a:gd name="T20" fmla="*/ 119 w 162"/>
                <a:gd name="T21" fmla="*/ 153 h 262"/>
                <a:gd name="T22" fmla="*/ 117 w 162"/>
                <a:gd name="T23" fmla="*/ 158 h 262"/>
                <a:gd name="T24" fmla="*/ 112 w 162"/>
                <a:gd name="T25" fmla="*/ 158 h 262"/>
                <a:gd name="T26" fmla="*/ 116 w 162"/>
                <a:gd name="T27" fmla="*/ 166 h 262"/>
                <a:gd name="T28" fmla="*/ 106 w 162"/>
                <a:gd name="T29" fmla="*/ 163 h 262"/>
                <a:gd name="T30" fmla="*/ 105 w 162"/>
                <a:gd name="T31" fmla="*/ 160 h 262"/>
                <a:gd name="T32" fmla="*/ 100 w 162"/>
                <a:gd name="T33" fmla="*/ 159 h 262"/>
                <a:gd name="T34" fmla="*/ 99 w 162"/>
                <a:gd name="T35" fmla="*/ 171 h 262"/>
                <a:gd name="T36" fmla="*/ 97 w 162"/>
                <a:gd name="T37" fmla="*/ 194 h 262"/>
                <a:gd name="T38" fmla="*/ 91 w 162"/>
                <a:gd name="T39" fmla="*/ 193 h 262"/>
                <a:gd name="T40" fmla="*/ 89 w 162"/>
                <a:gd name="T41" fmla="*/ 201 h 262"/>
                <a:gd name="T42" fmla="*/ 87 w 162"/>
                <a:gd name="T43" fmla="*/ 203 h 262"/>
                <a:gd name="T44" fmla="*/ 84 w 162"/>
                <a:gd name="T45" fmla="*/ 204 h 262"/>
                <a:gd name="T46" fmla="*/ 81 w 162"/>
                <a:gd name="T47" fmla="*/ 197 h 262"/>
                <a:gd name="T48" fmla="*/ 81 w 162"/>
                <a:gd name="T49" fmla="*/ 211 h 262"/>
                <a:gd name="T50" fmla="*/ 74 w 162"/>
                <a:gd name="T51" fmla="*/ 197 h 262"/>
                <a:gd name="T52" fmla="*/ 80 w 162"/>
                <a:gd name="T53" fmla="*/ 214 h 262"/>
                <a:gd name="T54" fmla="*/ 72 w 162"/>
                <a:gd name="T55" fmla="*/ 208 h 262"/>
                <a:gd name="T56" fmla="*/ 71 w 162"/>
                <a:gd name="T57" fmla="*/ 210 h 262"/>
                <a:gd name="T58" fmla="*/ 64 w 162"/>
                <a:gd name="T59" fmla="*/ 220 h 262"/>
                <a:gd name="T60" fmla="*/ 69 w 162"/>
                <a:gd name="T61" fmla="*/ 227 h 262"/>
                <a:gd name="T62" fmla="*/ 63 w 162"/>
                <a:gd name="T63" fmla="*/ 230 h 262"/>
                <a:gd name="T64" fmla="*/ 61 w 162"/>
                <a:gd name="T65" fmla="*/ 253 h 262"/>
                <a:gd name="T66" fmla="*/ 58 w 162"/>
                <a:gd name="T67" fmla="*/ 260 h 262"/>
                <a:gd name="T68" fmla="*/ 51 w 162"/>
                <a:gd name="T69" fmla="*/ 254 h 262"/>
                <a:gd name="T70" fmla="*/ 0 w 162"/>
                <a:gd name="T71" fmla="*/ 149 h 262"/>
                <a:gd name="T72" fmla="*/ 8 w 162"/>
                <a:gd name="T73" fmla="*/ 139 h 262"/>
                <a:gd name="T74" fmla="*/ 17 w 162"/>
                <a:gd name="T75" fmla="*/ 116 h 262"/>
                <a:gd name="T76" fmla="*/ 15 w 162"/>
                <a:gd name="T77" fmla="*/ 101 h 262"/>
                <a:gd name="T78" fmla="*/ 15 w 162"/>
                <a:gd name="T79" fmla="*/ 75 h 262"/>
                <a:gd name="T80" fmla="*/ 26 w 162"/>
                <a:gd name="T81" fmla="*/ 9 h 262"/>
                <a:gd name="T82" fmla="*/ 56 w 162"/>
                <a:gd name="T83" fmla="*/ 6 h 262"/>
                <a:gd name="T84" fmla="*/ 107 w 162"/>
                <a:gd name="T85" fmla="*/ 64 h 262"/>
                <a:gd name="T86" fmla="*/ 125 w 162"/>
                <a:gd name="T87" fmla="*/ 80 h 262"/>
                <a:gd name="T88" fmla="*/ 134 w 162"/>
                <a:gd name="T89" fmla="*/ 95 h 262"/>
                <a:gd name="T90" fmla="*/ 146 w 162"/>
                <a:gd name="T91" fmla="*/ 97 h 262"/>
                <a:gd name="T92" fmla="*/ 154 w 162"/>
                <a:gd name="T93" fmla="*/ 108 h 262"/>
                <a:gd name="T94" fmla="*/ 156 w 162"/>
                <a:gd name="T95" fmla="*/ 115 h 262"/>
                <a:gd name="T96" fmla="*/ 159 w 162"/>
                <a:gd name="T97" fmla="*/ 114 h 262"/>
                <a:gd name="T98" fmla="*/ 161 w 162"/>
                <a:gd name="T99" fmla="*/ 111 h 262"/>
                <a:gd name="T100" fmla="*/ 124 w 162"/>
                <a:gd name="T101" fmla="*/ 153 h 262"/>
                <a:gd name="T102" fmla="*/ 129 w 162"/>
                <a:gd name="T103" fmla="*/ 1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 h="262">
                  <a:moveTo>
                    <a:pt x="160" y="116"/>
                  </a:moveTo>
                  <a:cubicBezTo>
                    <a:pt x="159" y="117"/>
                    <a:pt x="160" y="119"/>
                    <a:pt x="160" y="120"/>
                  </a:cubicBezTo>
                  <a:cubicBezTo>
                    <a:pt x="159" y="125"/>
                    <a:pt x="157" y="123"/>
                    <a:pt x="155" y="124"/>
                  </a:cubicBezTo>
                  <a:cubicBezTo>
                    <a:pt x="153" y="125"/>
                    <a:pt x="158" y="126"/>
                    <a:pt x="154" y="126"/>
                  </a:cubicBezTo>
                  <a:cubicBezTo>
                    <a:pt x="154" y="126"/>
                    <a:pt x="153" y="126"/>
                    <a:pt x="153" y="126"/>
                  </a:cubicBezTo>
                  <a:cubicBezTo>
                    <a:pt x="153" y="126"/>
                    <a:pt x="153" y="123"/>
                    <a:pt x="153" y="123"/>
                  </a:cubicBezTo>
                  <a:cubicBezTo>
                    <a:pt x="151" y="122"/>
                    <a:pt x="152" y="125"/>
                    <a:pt x="151" y="125"/>
                  </a:cubicBezTo>
                  <a:cubicBezTo>
                    <a:pt x="151" y="125"/>
                    <a:pt x="150" y="124"/>
                    <a:pt x="149" y="125"/>
                  </a:cubicBezTo>
                  <a:cubicBezTo>
                    <a:pt x="148" y="125"/>
                    <a:pt x="153" y="127"/>
                    <a:pt x="153" y="128"/>
                  </a:cubicBezTo>
                  <a:cubicBezTo>
                    <a:pt x="152" y="130"/>
                    <a:pt x="149" y="127"/>
                    <a:pt x="148" y="128"/>
                  </a:cubicBezTo>
                  <a:cubicBezTo>
                    <a:pt x="148" y="129"/>
                    <a:pt x="150" y="130"/>
                    <a:pt x="150" y="131"/>
                  </a:cubicBezTo>
                  <a:cubicBezTo>
                    <a:pt x="150" y="131"/>
                    <a:pt x="149" y="131"/>
                    <a:pt x="149" y="131"/>
                  </a:cubicBezTo>
                  <a:cubicBezTo>
                    <a:pt x="146" y="132"/>
                    <a:pt x="147" y="130"/>
                    <a:pt x="145" y="130"/>
                  </a:cubicBezTo>
                  <a:cubicBezTo>
                    <a:pt x="144" y="129"/>
                    <a:pt x="144" y="131"/>
                    <a:pt x="144" y="132"/>
                  </a:cubicBezTo>
                  <a:cubicBezTo>
                    <a:pt x="144" y="132"/>
                    <a:pt x="145" y="131"/>
                    <a:pt x="145" y="132"/>
                  </a:cubicBezTo>
                  <a:cubicBezTo>
                    <a:pt x="145" y="132"/>
                    <a:pt x="147" y="136"/>
                    <a:pt x="146" y="136"/>
                  </a:cubicBezTo>
                  <a:cubicBezTo>
                    <a:pt x="145" y="139"/>
                    <a:pt x="143" y="136"/>
                    <a:pt x="143" y="136"/>
                  </a:cubicBezTo>
                  <a:cubicBezTo>
                    <a:pt x="142" y="136"/>
                    <a:pt x="143" y="141"/>
                    <a:pt x="141" y="140"/>
                  </a:cubicBezTo>
                  <a:cubicBezTo>
                    <a:pt x="140" y="140"/>
                    <a:pt x="140" y="137"/>
                    <a:pt x="139" y="137"/>
                  </a:cubicBezTo>
                  <a:cubicBezTo>
                    <a:pt x="138" y="137"/>
                    <a:pt x="139" y="141"/>
                    <a:pt x="138" y="140"/>
                  </a:cubicBezTo>
                  <a:cubicBezTo>
                    <a:pt x="138" y="140"/>
                    <a:pt x="139" y="135"/>
                    <a:pt x="137" y="136"/>
                  </a:cubicBezTo>
                  <a:cubicBezTo>
                    <a:pt x="137" y="136"/>
                    <a:pt x="137" y="138"/>
                    <a:pt x="137" y="138"/>
                  </a:cubicBezTo>
                  <a:cubicBezTo>
                    <a:pt x="137" y="138"/>
                    <a:pt x="136" y="137"/>
                    <a:pt x="135" y="138"/>
                  </a:cubicBezTo>
                  <a:cubicBezTo>
                    <a:pt x="134" y="139"/>
                    <a:pt x="138" y="142"/>
                    <a:pt x="138" y="143"/>
                  </a:cubicBezTo>
                  <a:cubicBezTo>
                    <a:pt x="136" y="144"/>
                    <a:pt x="136" y="144"/>
                    <a:pt x="136" y="144"/>
                  </a:cubicBezTo>
                  <a:cubicBezTo>
                    <a:pt x="136" y="145"/>
                    <a:pt x="138" y="147"/>
                    <a:pt x="137" y="148"/>
                  </a:cubicBezTo>
                  <a:cubicBezTo>
                    <a:pt x="137" y="149"/>
                    <a:pt x="135" y="145"/>
                    <a:pt x="135" y="145"/>
                  </a:cubicBezTo>
                  <a:cubicBezTo>
                    <a:pt x="135" y="146"/>
                    <a:pt x="136" y="151"/>
                    <a:pt x="134" y="147"/>
                  </a:cubicBezTo>
                  <a:cubicBezTo>
                    <a:pt x="133" y="146"/>
                    <a:pt x="133" y="145"/>
                    <a:pt x="132" y="144"/>
                  </a:cubicBezTo>
                  <a:cubicBezTo>
                    <a:pt x="132" y="144"/>
                    <a:pt x="132" y="145"/>
                    <a:pt x="132" y="145"/>
                  </a:cubicBezTo>
                  <a:cubicBezTo>
                    <a:pt x="132" y="145"/>
                    <a:pt x="133" y="146"/>
                    <a:pt x="132" y="146"/>
                  </a:cubicBezTo>
                  <a:cubicBezTo>
                    <a:pt x="129" y="150"/>
                    <a:pt x="140" y="148"/>
                    <a:pt x="134" y="150"/>
                  </a:cubicBezTo>
                  <a:cubicBezTo>
                    <a:pt x="134" y="151"/>
                    <a:pt x="133" y="150"/>
                    <a:pt x="133" y="150"/>
                  </a:cubicBezTo>
                  <a:cubicBezTo>
                    <a:pt x="132" y="150"/>
                    <a:pt x="133" y="151"/>
                    <a:pt x="133" y="151"/>
                  </a:cubicBezTo>
                  <a:cubicBezTo>
                    <a:pt x="133" y="151"/>
                    <a:pt x="133" y="153"/>
                    <a:pt x="133" y="153"/>
                  </a:cubicBezTo>
                  <a:cubicBezTo>
                    <a:pt x="133" y="154"/>
                    <a:pt x="133" y="154"/>
                    <a:pt x="133" y="154"/>
                  </a:cubicBezTo>
                  <a:cubicBezTo>
                    <a:pt x="132" y="154"/>
                    <a:pt x="130" y="152"/>
                    <a:pt x="130" y="151"/>
                  </a:cubicBezTo>
                  <a:cubicBezTo>
                    <a:pt x="129" y="151"/>
                    <a:pt x="127" y="145"/>
                    <a:pt x="126" y="147"/>
                  </a:cubicBezTo>
                  <a:cubicBezTo>
                    <a:pt x="125" y="148"/>
                    <a:pt x="127" y="149"/>
                    <a:pt x="127" y="150"/>
                  </a:cubicBezTo>
                  <a:cubicBezTo>
                    <a:pt x="125" y="151"/>
                    <a:pt x="124" y="146"/>
                    <a:pt x="123" y="147"/>
                  </a:cubicBezTo>
                  <a:cubicBezTo>
                    <a:pt x="124" y="150"/>
                    <a:pt x="124" y="150"/>
                    <a:pt x="124" y="150"/>
                  </a:cubicBezTo>
                  <a:cubicBezTo>
                    <a:pt x="122" y="151"/>
                    <a:pt x="121" y="146"/>
                    <a:pt x="120" y="148"/>
                  </a:cubicBezTo>
                  <a:cubicBezTo>
                    <a:pt x="119" y="149"/>
                    <a:pt x="123" y="149"/>
                    <a:pt x="122" y="151"/>
                  </a:cubicBezTo>
                  <a:cubicBezTo>
                    <a:pt x="122" y="151"/>
                    <a:pt x="119" y="153"/>
                    <a:pt x="119" y="153"/>
                  </a:cubicBezTo>
                  <a:cubicBezTo>
                    <a:pt x="119" y="153"/>
                    <a:pt x="119" y="157"/>
                    <a:pt x="118" y="156"/>
                  </a:cubicBezTo>
                  <a:cubicBezTo>
                    <a:pt x="117" y="156"/>
                    <a:pt x="117" y="153"/>
                    <a:pt x="116" y="152"/>
                  </a:cubicBezTo>
                  <a:cubicBezTo>
                    <a:pt x="115" y="152"/>
                    <a:pt x="114" y="152"/>
                    <a:pt x="114" y="153"/>
                  </a:cubicBezTo>
                  <a:cubicBezTo>
                    <a:pt x="115" y="153"/>
                    <a:pt x="117" y="156"/>
                    <a:pt x="117" y="158"/>
                  </a:cubicBezTo>
                  <a:cubicBezTo>
                    <a:pt x="117" y="159"/>
                    <a:pt x="116" y="155"/>
                    <a:pt x="115" y="155"/>
                  </a:cubicBezTo>
                  <a:cubicBezTo>
                    <a:pt x="114" y="155"/>
                    <a:pt x="115" y="157"/>
                    <a:pt x="114" y="158"/>
                  </a:cubicBezTo>
                  <a:cubicBezTo>
                    <a:pt x="114" y="158"/>
                    <a:pt x="113" y="158"/>
                    <a:pt x="113" y="158"/>
                  </a:cubicBezTo>
                  <a:cubicBezTo>
                    <a:pt x="113" y="158"/>
                    <a:pt x="112" y="157"/>
                    <a:pt x="112" y="158"/>
                  </a:cubicBezTo>
                  <a:cubicBezTo>
                    <a:pt x="114" y="160"/>
                    <a:pt x="114" y="160"/>
                    <a:pt x="114" y="160"/>
                  </a:cubicBezTo>
                  <a:cubicBezTo>
                    <a:pt x="115" y="160"/>
                    <a:pt x="114" y="163"/>
                    <a:pt x="115" y="164"/>
                  </a:cubicBezTo>
                  <a:cubicBezTo>
                    <a:pt x="115" y="164"/>
                    <a:pt x="116" y="163"/>
                    <a:pt x="116" y="163"/>
                  </a:cubicBezTo>
                  <a:cubicBezTo>
                    <a:pt x="117" y="163"/>
                    <a:pt x="117" y="166"/>
                    <a:pt x="116" y="166"/>
                  </a:cubicBezTo>
                  <a:cubicBezTo>
                    <a:pt x="116" y="166"/>
                    <a:pt x="111" y="166"/>
                    <a:pt x="110" y="166"/>
                  </a:cubicBezTo>
                  <a:cubicBezTo>
                    <a:pt x="109" y="166"/>
                    <a:pt x="108" y="164"/>
                    <a:pt x="107" y="164"/>
                  </a:cubicBezTo>
                  <a:cubicBezTo>
                    <a:pt x="107" y="164"/>
                    <a:pt x="106" y="168"/>
                    <a:pt x="105" y="167"/>
                  </a:cubicBezTo>
                  <a:cubicBezTo>
                    <a:pt x="103" y="166"/>
                    <a:pt x="106" y="164"/>
                    <a:pt x="106" y="163"/>
                  </a:cubicBezTo>
                  <a:cubicBezTo>
                    <a:pt x="106" y="163"/>
                    <a:pt x="106" y="163"/>
                    <a:pt x="106" y="162"/>
                  </a:cubicBezTo>
                  <a:cubicBezTo>
                    <a:pt x="106" y="162"/>
                    <a:pt x="105" y="162"/>
                    <a:pt x="105" y="161"/>
                  </a:cubicBezTo>
                  <a:cubicBezTo>
                    <a:pt x="108" y="160"/>
                    <a:pt x="108" y="160"/>
                    <a:pt x="108" y="160"/>
                  </a:cubicBezTo>
                  <a:cubicBezTo>
                    <a:pt x="108" y="160"/>
                    <a:pt x="105" y="159"/>
                    <a:pt x="105" y="160"/>
                  </a:cubicBezTo>
                  <a:cubicBezTo>
                    <a:pt x="104" y="160"/>
                    <a:pt x="104" y="163"/>
                    <a:pt x="104" y="163"/>
                  </a:cubicBezTo>
                  <a:cubicBezTo>
                    <a:pt x="103" y="163"/>
                    <a:pt x="104" y="148"/>
                    <a:pt x="100" y="154"/>
                  </a:cubicBezTo>
                  <a:cubicBezTo>
                    <a:pt x="99" y="154"/>
                    <a:pt x="102" y="158"/>
                    <a:pt x="101" y="159"/>
                  </a:cubicBezTo>
                  <a:cubicBezTo>
                    <a:pt x="101" y="159"/>
                    <a:pt x="100" y="158"/>
                    <a:pt x="100" y="159"/>
                  </a:cubicBezTo>
                  <a:cubicBezTo>
                    <a:pt x="99" y="159"/>
                    <a:pt x="99" y="161"/>
                    <a:pt x="98" y="162"/>
                  </a:cubicBezTo>
                  <a:cubicBezTo>
                    <a:pt x="98" y="163"/>
                    <a:pt x="96" y="163"/>
                    <a:pt x="96" y="164"/>
                  </a:cubicBezTo>
                  <a:cubicBezTo>
                    <a:pt x="96" y="165"/>
                    <a:pt x="100" y="167"/>
                    <a:pt x="100" y="168"/>
                  </a:cubicBezTo>
                  <a:cubicBezTo>
                    <a:pt x="100" y="169"/>
                    <a:pt x="99" y="170"/>
                    <a:pt x="99" y="171"/>
                  </a:cubicBezTo>
                  <a:cubicBezTo>
                    <a:pt x="98" y="173"/>
                    <a:pt x="99" y="183"/>
                    <a:pt x="100" y="183"/>
                  </a:cubicBezTo>
                  <a:cubicBezTo>
                    <a:pt x="100" y="183"/>
                    <a:pt x="102" y="182"/>
                    <a:pt x="101" y="185"/>
                  </a:cubicBezTo>
                  <a:cubicBezTo>
                    <a:pt x="101" y="185"/>
                    <a:pt x="100" y="185"/>
                    <a:pt x="99" y="186"/>
                  </a:cubicBezTo>
                  <a:cubicBezTo>
                    <a:pt x="99" y="188"/>
                    <a:pt x="98" y="194"/>
                    <a:pt x="97" y="194"/>
                  </a:cubicBezTo>
                  <a:cubicBezTo>
                    <a:pt x="95" y="195"/>
                    <a:pt x="96" y="189"/>
                    <a:pt x="96" y="189"/>
                  </a:cubicBezTo>
                  <a:cubicBezTo>
                    <a:pt x="95" y="190"/>
                    <a:pt x="96" y="194"/>
                    <a:pt x="95" y="194"/>
                  </a:cubicBezTo>
                  <a:cubicBezTo>
                    <a:pt x="93" y="195"/>
                    <a:pt x="96" y="190"/>
                    <a:pt x="93" y="193"/>
                  </a:cubicBezTo>
                  <a:cubicBezTo>
                    <a:pt x="92" y="193"/>
                    <a:pt x="92" y="194"/>
                    <a:pt x="91" y="193"/>
                  </a:cubicBezTo>
                  <a:cubicBezTo>
                    <a:pt x="91" y="193"/>
                    <a:pt x="93" y="192"/>
                    <a:pt x="92" y="191"/>
                  </a:cubicBezTo>
                  <a:cubicBezTo>
                    <a:pt x="90" y="189"/>
                    <a:pt x="90" y="192"/>
                    <a:pt x="90" y="190"/>
                  </a:cubicBezTo>
                  <a:cubicBezTo>
                    <a:pt x="90" y="190"/>
                    <a:pt x="90" y="189"/>
                    <a:pt x="90" y="189"/>
                  </a:cubicBezTo>
                  <a:cubicBezTo>
                    <a:pt x="89" y="191"/>
                    <a:pt x="91" y="197"/>
                    <a:pt x="89" y="201"/>
                  </a:cubicBezTo>
                  <a:cubicBezTo>
                    <a:pt x="88" y="203"/>
                    <a:pt x="86" y="198"/>
                    <a:pt x="87" y="202"/>
                  </a:cubicBezTo>
                  <a:cubicBezTo>
                    <a:pt x="87" y="202"/>
                    <a:pt x="88" y="203"/>
                    <a:pt x="87" y="203"/>
                  </a:cubicBezTo>
                  <a:cubicBezTo>
                    <a:pt x="85" y="203"/>
                    <a:pt x="85" y="193"/>
                    <a:pt x="84" y="193"/>
                  </a:cubicBezTo>
                  <a:cubicBezTo>
                    <a:pt x="81" y="195"/>
                    <a:pt x="86" y="202"/>
                    <a:pt x="87" y="203"/>
                  </a:cubicBezTo>
                  <a:cubicBezTo>
                    <a:pt x="87" y="204"/>
                    <a:pt x="87" y="204"/>
                    <a:pt x="86" y="205"/>
                  </a:cubicBezTo>
                  <a:cubicBezTo>
                    <a:pt x="86" y="205"/>
                    <a:pt x="86" y="203"/>
                    <a:pt x="86" y="203"/>
                  </a:cubicBezTo>
                  <a:cubicBezTo>
                    <a:pt x="84" y="203"/>
                    <a:pt x="85" y="204"/>
                    <a:pt x="86" y="204"/>
                  </a:cubicBezTo>
                  <a:cubicBezTo>
                    <a:pt x="85" y="204"/>
                    <a:pt x="85" y="204"/>
                    <a:pt x="84" y="204"/>
                  </a:cubicBezTo>
                  <a:cubicBezTo>
                    <a:pt x="82" y="203"/>
                    <a:pt x="82" y="204"/>
                    <a:pt x="82" y="202"/>
                  </a:cubicBezTo>
                  <a:cubicBezTo>
                    <a:pt x="82" y="201"/>
                    <a:pt x="82" y="201"/>
                    <a:pt x="82" y="200"/>
                  </a:cubicBezTo>
                  <a:cubicBezTo>
                    <a:pt x="82" y="200"/>
                    <a:pt x="83" y="200"/>
                    <a:pt x="83" y="200"/>
                  </a:cubicBezTo>
                  <a:cubicBezTo>
                    <a:pt x="83" y="199"/>
                    <a:pt x="81" y="200"/>
                    <a:pt x="81" y="197"/>
                  </a:cubicBezTo>
                  <a:cubicBezTo>
                    <a:pt x="82" y="194"/>
                    <a:pt x="82" y="194"/>
                    <a:pt x="82" y="194"/>
                  </a:cubicBezTo>
                  <a:cubicBezTo>
                    <a:pt x="80" y="193"/>
                    <a:pt x="78" y="201"/>
                    <a:pt x="78" y="203"/>
                  </a:cubicBezTo>
                  <a:cubicBezTo>
                    <a:pt x="78" y="203"/>
                    <a:pt x="82" y="207"/>
                    <a:pt x="82" y="208"/>
                  </a:cubicBezTo>
                  <a:cubicBezTo>
                    <a:pt x="82" y="208"/>
                    <a:pt x="83" y="211"/>
                    <a:pt x="81" y="211"/>
                  </a:cubicBezTo>
                  <a:cubicBezTo>
                    <a:pt x="81" y="211"/>
                    <a:pt x="78" y="205"/>
                    <a:pt x="77" y="204"/>
                  </a:cubicBezTo>
                  <a:cubicBezTo>
                    <a:pt x="77" y="203"/>
                    <a:pt x="76" y="201"/>
                    <a:pt x="75" y="200"/>
                  </a:cubicBezTo>
                  <a:cubicBezTo>
                    <a:pt x="75" y="200"/>
                    <a:pt x="74" y="194"/>
                    <a:pt x="74" y="194"/>
                  </a:cubicBezTo>
                  <a:cubicBezTo>
                    <a:pt x="74" y="195"/>
                    <a:pt x="74" y="196"/>
                    <a:pt x="74" y="197"/>
                  </a:cubicBezTo>
                  <a:cubicBezTo>
                    <a:pt x="74" y="197"/>
                    <a:pt x="71" y="202"/>
                    <a:pt x="73" y="202"/>
                  </a:cubicBezTo>
                  <a:cubicBezTo>
                    <a:pt x="74" y="202"/>
                    <a:pt x="74" y="200"/>
                    <a:pt x="74" y="200"/>
                  </a:cubicBezTo>
                  <a:cubicBezTo>
                    <a:pt x="76" y="201"/>
                    <a:pt x="78" y="206"/>
                    <a:pt x="79" y="207"/>
                  </a:cubicBezTo>
                  <a:cubicBezTo>
                    <a:pt x="79" y="209"/>
                    <a:pt x="83" y="213"/>
                    <a:pt x="80" y="214"/>
                  </a:cubicBezTo>
                  <a:cubicBezTo>
                    <a:pt x="79" y="215"/>
                    <a:pt x="76" y="206"/>
                    <a:pt x="75" y="206"/>
                  </a:cubicBezTo>
                  <a:cubicBezTo>
                    <a:pt x="75" y="206"/>
                    <a:pt x="73" y="207"/>
                    <a:pt x="74" y="208"/>
                  </a:cubicBezTo>
                  <a:cubicBezTo>
                    <a:pt x="74" y="208"/>
                    <a:pt x="77" y="209"/>
                    <a:pt x="76" y="211"/>
                  </a:cubicBezTo>
                  <a:cubicBezTo>
                    <a:pt x="74" y="215"/>
                    <a:pt x="73" y="208"/>
                    <a:pt x="72" y="208"/>
                  </a:cubicBezTo>
                  <a:cubicBezTo>
                    <a:pt x="72" y="208"/>
                    <a:pt x="73" y="215"/>
                    <a:pt x="72" y="215"/>
                  </a:cubicBezTo>
                  <a:cubicBezTo>
                    <a:pt x="72" y="215"/>
                    <a:pt x="72" y="215"/>
                    <a:pt x="71" y="215"/>
                  </a:cubicBezTo>
                  <a:cubicBezTo>
                    <a:pt x="71" y="214"/>
                    <a:pt x="72" y="208"/>
                    <a:pt x="72" y="208"/>
                  </a:cubicBezTo>
                  <a:cubicBezTo>
                    <a:pt x="71" y="208"/>
                    <a:pt x="71" y="210"/>
                    <a:pt x="71" y="210"/>
                  </a:cubicBezTo>
                  <a:cubicBezTo>
                    <a:pt x="71" y="210"/>
                    <a:pt x="70" y="209"/>
                    <a:pt x="70" y="209"/>
                  </a:cubicBezTo>
                  <a:cubicBezTo>
                    <a:pt x="69" y="209"/>
                    <a:pt x="70" y="211"/>
                    <a:pt x="69" y="211"/>
                  </a:cubicBezTo>
                  <a:cubicBezTo>
                    <a:pt x="69" y="211"/>
                    <a:pt x="67" y="212"/>
                    <a:pt x="67" y="212"/>
                  </a:cubicBezTo>
                  <a:cubicBezTo>
                    <a:pt x="66" y="213"/>
                    <a:pt x="64" y="218"/>
                    <a:pt x="64" y="220"/>
                  </a:cubicBezTo>
                  <a:cubicBezTo>
                    <a:pt x="64" y="221"/>
                    <a:pt x="65" y="222"/>
                    <a:pt x="65" y="223"/>
                  </a:cubicBezTo>
                  <a:cubicBezTo>
                    <a:pt x="65" y="224"/>
                    <a:pt x="63" y="223"/>
                    <a:pt x="63" y="224"/>
                  </a:cubicBezTo>
                  <a:cubicBezTo>
                    <a:pt x="63" y="225"/>
                    <a:pt x="67" y="223"/>
                    <a:pt x="67" y="225"/>
                  </a:cubicBezTo>
                  <a:cubicBezTo>
                    <a:pt x="68" y="225"/>
                    <a:pt x="69" y="226"/>
                    <a:pt x="69" y="227"/>
                  </a:cubicBezTo>
                  <a:cubicBezTo>
                    <a:pt x="67" y="229"/>
                    <a:pt x="67" y="229"/>
                    <a:pt x="67" y="229"/>
                  </a:cubicBezTo>
                  <a:cubicBezTo>
                    <a:pt x="66" y="229"/>
                    <a:pt x="67" y="228"/>
                    <a:pt x="66" y="228"/>
                  </a:cubicBezTo>
                  <a:cubicBezTo>
                    <a:pt x="66" y="228"/>
                    <a:pt x="66" y="231"/>
                    <a:pt x="65" y="231"/>
                  </a:cubicBezTo>
                  <a:cubicBezTo>
                    <a:pt x="65" y="231"/>
                    <a:pt x="65" y="227"/>
                    <a:pt x="63" y="230"/>
                  </a:cubicBezTo>
                  <a:cubicBezTo>
                    <a:pt x="62" y="232"/>
                    <a:pt x="65" y="234"/>
                    <a:pt x="65" y="236"/>
                  </a:cubicBezTo>
                  <a:cubicBezTo>
                    <a:pt x="66" y="239"/>
                    <a:pt x="62" y="242"/>
                    <a:pt x="61" y="244"/>
                  </a:cubicBezTo>
                  <a:cubicBezTo>
                    <a:pt x="59" y="247"/>
                    <a:pt x="62" y="250"/>
                    <a:pt x="62" y="252"/>
                  </a:cubicBezTo>
                  <a:cubicBezTo>
                    <a:pt x="62" y="252"/>
                    <a:pt x="61" y="252"/>
                    <a:pt x="61" y="253"/>
                  </a:cubicBezTo>
                  <a:cubicBezTo>
                    <a:pt x="61" y="253"/>
                    <a:pt x="62" y="253"/>
                    <a:pt x="62" y="254"/>
                  </a:cubicBezTo>
                  <a:cubicBezTo>
                    <a:pt x="62" y="254"/>
                    <a:pt x="61" y="256"/>
                    <a:pt x="61" y="258"/>
                  </a:cubicBezTo>
                  <a:cubicBezTo>
                    <a:pt x="60" y="260"/>
                    <a:pt x="60" y="260"/>
                    <a:pt x="60" y="260"/>
                  </a:cubicBezTo>
                  <a:cubicBezTo>
                    <a:pt x="59" y="261"/>
                    <a:pt x="58" y="259"/>
                    <a:pt x="58" y="260"/>
                  </a:cubicBezTo>
                  <a:cubicBezTo>
                    <a:pt x="57" y="261"/>
                    <a:pt x="58" y="261"/>
                    <a:pt x="58" y="262"/>
                  </a:cubicBezTo>
                  <a:cubicBezTo>
                    <a:pt x="58" y="262"/>
                    <a:pt x="58" y="262"/>
                    <a:pt x="58" y="262"/>
                  </a:cubicBezTo>
                  <a:cubicBezTo>
                    <a:pt x="58" y="262"/>
                    <a:pt x="54" y="261"/>
                    <a:pt x="53" y="259"/>
                  </a:cubicBezTo>
                  <a:cubicBezTo>
                    <a:pt x="52" y="258"/>
                    <a:pt x="52" y="255"/>
                    <a:pt x="51" y="254"/>
                  </a:cubicBezTo>
                  <a:cubicBezTo>
                    <a:pt x="49" y="251"/>
                    <a:pt x="44" y="251"/>
                    <a:pt x="42" y="248"/>
                  </a:cubicBezTo>
                  <a:cubicBezTo>
                    <a:pt x="40" y="246"/>
                    <a:pt x="41" y="241"/>
                    <a:pt x="40" y="239"/>
                  </a:cubicBezTo>
                  <a:cubicBezTo>
                    <a:pt x="39" y="235"/>
                    <a:pt x="37" y="232"/>
                    <a:pt x="35" y="228"/>
                  </a:cubicBezTo>
                  <a:cubicBezTo>
                    <a:pt x="24" y="202"/>
                    <a:pt x="12" y="176"/>
                    <a:pt x="0" y="149"/>
                  </a:cubicBezTo>
                  <a:cubicBezTo>
                    <a:pt x="0" y="149"/>
                    <a:pt x="0" y="149"/>
                    <a:pt x="0" y="149"/>
                  </a:cubicBezTo>
                  <a:cubicBezTo>
                    <a:pt x="1" y="147"/>
                    <a:pt x="2" y="144"/>
                    <a:pt x="4" y="145"/>
                  </a:cubicBezTo>
                  <a:cubicBezTo>
                    <a:pt x="5" y="145"/>
                    <a:pt x="8" y="150"/>
                    <a:pt x="9" y="149"/>
                  </a:cubicBezTo>
                  <a:cubicBezTo>
                    <a:pt x="11" y="146"/>
                    <a:pt x="7" y="142"/>
                    <a:pt x="8" y="139"/>
                  </a:cubicBezTo>
                  <a:cubicBezTo>
                    <a:pt x="9" y="136"/>
                    <a:pt x="14" y="140"/>
                    <a:pt x="15" y="138"/>
                  </a:cubicBezTo>
                  <a:cubicBezTo>
                    <a:pt x="15" y="137"/>
                    <a:pt x="15" y="137"/>
                    <a:pt x="15" y="137"/>
                  </a:cubicBezTo>
                  <a:cubicBezTo>
                    <a:pt x="14" y="134"/>
                    <a:pt x="8" y="136"/>
                    <a:pt x="9" y="130"/>
                  </a:cubicBezTo>
                  <a:cubicBezTo>
                    <a:pt x="9" y="127"/>
                    <a:pt x="17" y="116"/>
                    <a:pt x="17" y="116"/>
                  </a:cubicBezTo>
                  <a:cubicBezTo>
                    <a:pt x="17" y="116"/>
                    <a:pt x="15" y="113"/>
                    <a:pt x="15" y="113"/>
                  </a:cubicBezTo>
                  <a:cubicBezTo>
                    <a:pt x="14" y="111"/>
                    <a:pt x="18" y="107"/>
                    <a:pt x="18" y="104"/>
                  </a:cubicBezTo>
                  <a:cubicBezTo>
                    <a:pt x="19" y="101"/>
                    <a:pt x="16" y="103"/>
                    <a:pt x="15" y="102"/>
                  </a:cubicBezTo>
                  <a:cubicBezTo>
                    <a:pt x="14" y="102"/>
                    <a:pt x="15" y="101"/>
                    <a:pt x="15" y="101"/>
                  </a:cubicBezTo>
                  <a:cubicBezTo>
                    <a:pt x="15" y="99"/>
                    <a:pt x="15" y="97"/>
                    <a:pt x="15" y="94"/>
                  </a:cubicBezTo>
                  <a:cubicBezTo>
                    <a:pt x="14" y="92"/>
                    <a:pt x="14" y="92"/>
                    <a:pt x="14" y="92"/>
                  </a:cubicBezTo>
                  <a:cubicBezTo>
                    <a:pt x="14" y="92"/>
                    <a:pt x="12" y="91"/>
                    <a:pt x="12" y="91"/>
                  </a:cubicBezTo>
                  <a:cubicBezTo>
                    <a:pt x="11" y="87"/>
                    <a:pt x="15" y="77"/>
                    <a:pt x="15" y="75"/>
                  </a:cubicBezTo>
                  <a:cubicBezTo>
                    <a:pt x="16" y="70"/>
                    <a:pt x="11" y="65"/>
                    <a:pt x="11" y="60"/>
                  </a:cubicBezTo>
                  <a:cubicBezTo>
                    <a:pt x="11" y="54"/>
                    <a:pt x="18" y="30"/>
                    <a:pt x="20" y="23"/>
                  </a:cubicBezTo>
                  <a:cubicBezTo>
                    <a:pt x="21" y="21"/>
                    <a:pt x="22" y="10"/>
                    <a:pt x="23" y="9"/>
                  </a:cubicBezTo>
                  <a:cubicBezTo>
                    <a:pt x="24" y="9"/>
                    <a:pt x="25" y="9"/>
                    <a:pt x="26" y="9"/>
                  </a:cubicBezTo>
                  <a:cubicBezTo>
                    <a:pt x="35" y="8"/>
                    <a:pt x="29" y="13"/>
                    <a:pt x="34" y="17"/>
                  </a:cubicBezTo>
                  <a:cubicBezTo>
                    <a:pt x="35" y="18"/>
                    <a:pt x="39" y="19"/>
                    <a:pt x="41" y="19"/>
                  </a:cubicBezTo>
                  <a:cubicBezTo>
                    <a:pt x="42" y="19"/>
                    <a:pt x="51" y="9"/>
                    <a:pt x="53" y="7"/>
                  </a:cubicBezTo>
                  <a:cubicBezTo>
                    <a:pt x="53" y="7"/>
                    <a:pt x="56" y="7"/>
                    <a:pt x="56" y="6"/>
                  </a:cubicBezTo>
                  <a:cubicBezTo>
                    <a:pt x="57" y="5"/>
                    <a:pt x="55" y="2"/>
                    <a:pt x="58" y="1"/>
                  </a:cubicBezTo>
                  <a:cubicBezTo>
                    <a:pt x="61" y="0"/>
                    <a:pt x="80" y="7"/>
                    <a:pt x="82" y="9"/>
                  </a:cubicBezTo>
                  <a:cubicBezTo>
                    <a:pt x="85" y="11"/>
                    <a:pt x="88" y="22"/>
                    <a:pt x="90" y="25"/>
                  </a:cubicBezTo>
                  <a:cubicBezTo>
                    <a:pt x="95" y="38"/>
                    <a:pt x="101" y="51"/>
                    <a:pt x="107" y="64"/>
                  </a:cubicBezTo>
                  <a:cubicBezTo>
                    <a:pt x="110" y="70"/>
                    <a:pt x="110" y="72"/>
                    <a:pt x="112" y="78"/>
                  </a:cubicBezTo>
                  <a:cubicBezTo>
                    <a:pt x="112" y="79"/>
                    <a:pt x="112" y="80"/>
                    <a:pt x="112" y="80"/>
                  </a:cubicBezTo>
                  <a:cubicBezTo>
                    <a:pt x="116" y="80"/>
                    <a:pt x="116" y="80"/>
                    <a:pt x="116" y="80"/>
                  </a:cubicBezTo>
                  <a:cubicBezTo>
                    <a:pt x="119" y="80"/>
                    <a:pt x="122" y="80"/>
                    <a:pt x="125" y="80"/>
                  </a:cubicBezTo>
                  <a:cubicBezTo>
                    <a:pt x="125" y="80"/>
                    <a:pt x="126" y="80"/>
                    <a:pt x="126" y="80"/>
                  </a:cubicBezTo>
                  <a:cubicBezTo>
                    <a:pt x="127" y="80"/>
                    <a:pt x="128" y="79"/>
                    <a:pt x="128" y="80"/>
                  </a:cubicBezTo>
                  <a:cubicBezTo>
                    <a:pt x="132" y="81"/>
                    <a:pt x="128" y="84"/>
                    <a:pt x="128" y="86"/>
                  </a:cubicBezTo>
                  <a:cubicBezTo>
                    <a:pt x="128" y="88"/>
                    <a:pt x="133" y="92"/>
                    <a:pt x="134" y="95"/>
                  </a:cubicBezTo>
                  <a:cubicBezTo>
                    <a:pt x="134" y="95"/>
                    <a:pt x="133" y="96"/>
                    <a:pt x="134" y="97"/>
                  </a:cubicBezTo>
                  <a:cubicBezTo>
                    <a:pt x="135" y="98"/>
                    <a:pt x="139" y="100"/>
                    <a:pt x="140" y="101"/>
                  </a:cubicBezTo>
                  <a:cubicBezTo>
                    <a:pt x="143" y="102"/>
                    <a:pt x="141" y="99"/>
                    <a:pt x="142" y="98"/>
                  </a:cubicBezTo>
                  <a:cubicBezTo>
                    <a:pt x="143" y="97"/>
                    <a:pt x="144" y="97"/>
                    <a:pt x="146" y="97"/>
                  </a:cubicBezTo>
                  <a:cubicBezTo>
                    <a:pt x="146" y="97"/>
                    <a:pt x="146" y="97"/>
                    <a:pt x="146" y="97"/>
                  </a:cubicBezTo>
                  <a:cubicBezTo>
                    <a:pt x="146" y="98"/>
                    <a:pt x="149" y="99"/>
                    <a:pt x="150" y="99"/>
                  </a:cubicBezTo>
                  <a:cubicBezTo>
                    <a:pt x="151" y="101"/>
                    <a:pt x="158" y="106"/>
                    <a:pt x="156" y="108"/>
                  </a:cubicBezTo>
                  <a:cubicBezTo>
                    <a:pt x="156" y="109"/>
                    <a:pt x="153" y="105"/>
                    <a:pt x="154" y="108"/>
                  </a:cubicBezTo>
                  <a:cubicBezTo>
                    <a:pt x="154" y="109"/>
                    <a:pt x="155" y="109"/>
                    <a:pt x="155" y="110"/>
                  </a:cubicBezTo>
                  <a:cubicBezTo>
                    <a:pt x="156" y="112"/>
                    <a:pt x="153" y="110"/>
                    <a:pt x="152" y="110"/>
                  </a:cubicBezTo>
                  <a:cubicBezTo>
                    <a:pt x="150" y="111"/>
                    <a:pt x="154" y="112"/>
                    <a:pt x="154" y="112"/>
                  </a:cubicBezTo>
                  <a:cubicBezTo>
                    <a:pt x="156" y="115"/>
                    <a:pt x="156" y="115"/>
                    <a:pt x="156" y="115"/>
                  </a:cubicBezTo>
                  <a:cubicBezTo>
                    <a:pt x="156" y="114"/>
                    <a:pt x="154" y="112"/>
                    <a:pt x="156" y="111"/>
                  </a:cubicBezTo>
                  <a:cubicBezTo>
                    <a:pt x="157" y="110"/>
                    <a:pt x="158" y="111"/>
                    <a:pt x="158" y="112"/>
                  </a:cubicBezTo>
                  <a:cubicBezTo>
                    <a:pt x="159" y="112"/>
                    <a:pt x="158" y="112"/>
                    <a:pt x="158" y="113"/>
                  </a:cubicBezTo>
                  <a:cubicBezTo>
                    <a:pt x="158" y="113"/>
                    <a:pt x="158" y="114"/>
                    <a:pt x="159" y="114"/>
                  </a:cubicBezTo>
                  <a:cubicBezTo>
                    <a:pt x="161" y="112"/>
                    <a:pt x="157" y="111"/>
                    <a:pt x="158" y="110"/>
                  </a:cubicBezTo>
                  <a:cubicBezTo>
                    <a:pt x="159" y="109"/>
                    <a:pt x="160" y="110"/>
                    <a:pt x="160" y="111"/>
                  </a:cubicBezTo>
                  <a:cubicBezTo>
                    <a:pt x="160" y="111"/>
                    <a:pt x="161" y="111"/>
                    <a:pt x="161" y="111"/>
                  </a:cubicBezTo>
                  <a:cubicBezTo>
                    <a:pt x="161" y="111"/>
                    <a:pt x="161" y="111"/>
                    <a:pt x="161" y="111"/>
                  </a:cubicBezTo>
                  <a:cubicBezTo>
                    <a:pt x="161" y="111"/>
                    <a:pt x="162" y="112"/>
                    <a:pt x="162" y="112"/>
                  </a:cubicBezTo>
                  <a:cubicBezTo>
                    <a:pt x="162" y="112"/>
                    <a:pt x="162" y="112"/>
                    <a:pt x="162" y="112"/>
                  </a:cubicBezTo>
                  <a:cubicBezTo>
                    <a:pt x="162" y="114"/>
                    <a:pt x="160" y="115"/>
                    <a:pt x="160" y="116"/>
                  </a:cubicBezTo>
                  <a:moveTo>
                    <a:pt x="124" y="153"/>
                  </a:moveTo>
                  <a:cubicBezTo>
                    <a:pt x="124" y="153"/>
                    <a:pt x="121" y="153"/>
                    <a:pt x="121" y="153"/>
                  </a:cubicBezTo>
                  <a:cubicBezTo>
                    <a:pt x="118" y="156"/>
                    <a:pt x="119" y="164"/>
                    <a:pt x="124" y="164"/>
                  </a:cubicBezTo>
                  <a:cubicBezTo>
                    <a:pt x="128" y="164"/>
                    <a:pt x="124" y="161"/>
                    <a:pt x="124" y="160"/>
                  </a:cubicBezTo>
                  <a:cubicBezTo>
                    <a:pt x="125" y="158"/>
                    <a:pt x="129" y="158"/>
                    <a:pt x="129" y="156"/>
                  </a:cubicBezTo>
                  <a:cubicBezTo>
                    <a:pt x="128" y="155"/>
                    <a:pt x="125" y="153"/>
                    <a:pt x="124" y="153"/>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82"/>
            <p:cNvSpPr>
              <a:spLocks/>
            </p:cNvSpPr>
            <p:nvPr/>
          </p:nvSpPr>
          <p:spPr bwMode="auto">
            <a:xfrm>
              <a:off x="7245319" y="3333749"/>
              <a:ext cx="30163" cy="33339"/>
            </a:xfrm>
            <a:custGeom>
              <a:avLst/>
              <a:gdLst>
                <a:gd name="T0" fmla="*/ 4 w 10"/>
                <a:gd name="T1" fmla="*/ 6 h 11"/>
                <a:gd name="T2" fmla="*/ 5 w 10"/>
                <a:gd name="T3" fmla="*/ 7 h 11"/>
                <a:gd name="T4" fmla="*/ 7 w 10"/>
                <a:gd name="T5" fmla="*/ 11 h 11"/>
                <a:gd name="T6" fmla="*/ 10 w 10"/>
                <a:gd name="T7" fmla="*/ 4 h 11"/>
                <a:gd name="T8" fmla="*/ 2 w 10"/>
                <a:gd name="T9" fmla="*/ 0 h 11"/>
                <a:gd name="T10" fmla="*/ 0 w 10"/>
                <a:gd name="T11" fmla="*/ 5 h 11"/>
                <a:gd name="T12" fmla="*/ 3 w 10"/>
                <a:gd name="T13" fmla="*/ 6 h 11"/>
                <a:gd name="T14" fmla="*/ 4 w 10"/>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4" y="6"/>
                  </a:moveTo>
                  <a:cubicBezTo>
                    <a:pt x="4" y="7"/>
                    <a:pt x="5" y="7"/>
                    <a:pt x="5" y="7"/>
                  </a:cubicBezTo>
                  <a:cubicBezTo>
                    <a:pt x="6" y="8"/>
                    <a:pt x="6" y="10"/>
                    <a:pt x="7" y="11"/>
                  </a:cubicBezTo>
                  <a:cubicBezTo>
                    <a:pt x="8" y="9"/>
                    <a:pt x="10" y="5"/>
                    <a:pt x="10" y="4"/>
                  </a:cubicBezTo>
                  <a:cubicBezTo>
                    <a:pt x="10" y="4"/>
                    <a:pt x="3" y="0"/>
                    <a:pt x="2" y="0"/>
                  </a:cubicBezTo>
                  <a:cubicBezTo>
                    <a:pt x="1" y="1"/>
                    <a:pt x="0" y="5"/>
                    <a:pt x="0" y="5"/>
                  </a:cubicBezTo>
                  <a:cubicBezTo>
                    <a:pt x="1" y="5"/>
                    <a:pt x="2" y="6"/>
                    <a:pt x="3" y="6"/>
                  </a:cubicBezTo>
                  <a:cubicBezTo>
                    <a:pt x="4" y="6"/>
                    <a:pt x="4" y="6"/>
                    <a:pt x="4" y="6"/>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85"/>
            <p:cNvSpPr>
              <a:spLocks/>
            </p:cNvSpPr>
            <p:nvPr/>
          </p:nvSpPr>
          <p:spPr bwMode="auto">
            <a:xfrm>
              <a:off x="6284885" y="4176713"/>
              <a:ext cx="763588" cy="735012"/>
            </a:xfrm>
            <a:custGeom>
              <a:avLst/>
              <a:gdLst>
                <a:gd name="T0" fmla="*/ 256 w 259"/>
                <a:gd name="T1" fmla="*/ 137 h 249"/>
                <a:gd name="T2" fmla="*/ 241 w 259"/>
                <a:gd name="T3" fmla="*/ 130 h 249"/>
                <a:gd name="T4" fmla="*/ 236 w 259"/>
                <a:gd name="T5" fmla="*/ 118 h 249"/>
                <a:gd name="T6" fmla="*/ 233 w 259"/>
                <a:gd name="T7" fmla="*/ 115 h 249"/>
                <a:gd name="T8" fmla="*/ 224 w 259"/>
                <a:gd name="T9" fmla="*/ 111 h 249"/>
                <a:gd name="T10" fmla="*/ 215 w 259"/>
                <a:gd name="T11" fmla="*/ 94 h 249"/>
                <a:gd name="T12" fmla="*/ 215 w 259"/>
                <a:gd name="T13" fmla="*/ 91 h 249"/>
                <a:gd name="T14" fmla="*/ 200 w 259"/>
                <a:gd name="T15" fmla="*/ 86 h 249"/>
                <a:gd name="T16" fmla="*/ 198 w 259"/>
                <a:gd name="T17" fmla="*/ 83 h 249"/>
                <a:gd name="T18" fmla="*/ 189 w 259"/>
                <a:gd name="T19" fmla="*/ 76 h 249"/>
                <a:gd name="T20" fmla="*/ 175 w 259"/>
                <a:gd name="T21" fmla="*/ 65 h 249"/>
                <a:gd name="T22" fmla="*/ 159 w 259"/>
                <a:gd name="T23" fmla="*/ 54 h 249"/>
                <a:gd name="T24" fmla="*/ 153 w 259"/>
                <a:gd name="T25" fmla="*/ 51 h 249"/>
                <a:gd name="T26" fmla="*/ 143 w 259"/>
                <a:gd name="T27" fmla="*/ 41 h 249"/>
                <a:gd name="T28" fmla="*/ 134 w 259"/>
                <a:gd name="T29" fmla="*/ 28 h 249"/>
                <a:gd name="T30" fmla="*/ 125 w 259"/>
                <a:gd name="T31" fmla="*/ 27 h 249"/>
                <a:gd name="T32" fmla="*/ 117 w 259"/>
                <a:gd name="T33" fmla="*/ 21 h 249"/>
                <a:gd name="T34" fmla="*/ 108 w 259"/>
                <a:gd name="T35" fmla="*/ 18 h 249"/>
                <a:gd name="T36" fmla="*/ 60 w 259"/>
                <a:gd name="T37" fmla="*/ 12 h 249"/>
                <a:gd name="T38" fmla="*/ 1 w 259"/>
                <a:gd name="T39" fmla="*/ 24 h 249"/>
                <a:gd name="T40" fmla="*/ 11 w 259"/>
                <a:gd name="T41" fmla="*/ 51 h 249"/>
                <a:gd name="T42" fmla="*/ 45 w 259"/>
                <a:gd name="T43" fmla="*/ 139 h 249"/>
                <a:gd name="T44" fmla="*/ 54 w 259"/>
                <a:gd name="T45" fmla="*/ 153 h 249"/>
                <a:gd name="T46" fmla="*/ 56 w 259"/>
                <a:gd name="T47" fmla="*/ 162 h 249"/>
                <a:gd name="T48" fmla="*/ 56 w 259"/>
                <a:gd name="T49" fmla="*/ 172 h 249"/>
                <a:gd name="T50" fmla="*/ 57 w 259"/>
                <a:gd name="T51" fmla="*/ 199 h 249"/>
                <a:gd name="T52" fmla="*/ 61 w 259"/>
                <a:gd name="T53" fmla="*/ 209 h 249"/>
                <a:gd name="T54" fmla="*/ 63 w 259"/>
                <a:gd name="T55" fmla="*/ 226 h 249"/>
                <a:gd name="T56" fmla="*/ 70 w 259"/>
                <a:gd name="T57" fmla="*/ 236 h 249"/>
                <a:gd name="T58" fmla="*/ 79 w 259"/>
                <a:gd name="T59" fmla="*/ 249 h 249"/>
                <a:gd name="T60" fmla="*/ 164 w 259"/>
                <a:gd name="T61" fmla="*/ 237 h 249"/>
                <a:gd name="T62" fmla="*/ 209 w 259"/>
                <a:gd name="T63" fmla="*/ 232 h 249"/>
                <a:gd name="T64" fmla="*/ 218 w 259"/>
                <a:gd name="T65" fmla="*/ 239 h 249"/>
                <a:gd name="T66" fmla="*/ 220 w 259"/>
                <a:gd name="T67" fmla="*/ 236 h 249"/>
                <a:gd name="T68" fmla="*/ 220 w 259"/>
                <a:gd name="T69" fmla="*/ 228 h 249"/>
                <a:gd name="T70" fmla="*/ 219 w 259"/>
                <a:gd name="T71" fmla="*/ 214 h 249"/>
                <a:gd name="T72" fmla="*/ 243 w 259"/>
                <a:gd name="T73" fmla="*/ 214 h 249"/>
                <a:gd name="T74" fmla="*/ 240 w 259"/>
                <a:gd name="T75" fmla="*/ 207 h 249"/>
                <a:gd name="T76" fmla="*/ 241 w 259"/>
                <a:gd name="T77" fmla="*/ 205 h 249"/>
                <a:gd name="T78" fmla="*/ 239 w 259"/>
                <a:gd name="T79" fmla="*/ 200 h 249"/>
                <a:gd name="T80" fmla="*/ 239 w 259"/>
                <a:gd name="T81" fmla="*/ 195 h 249"/>
                <a:gd name="T82" fmla="*/ 243 w 259"/>
                <a:gd name="T83" fmla="*/ 191 h 249"/>
                <a:gd name="T84" fmla="*/ 242 w 259"/>
                <a:gd name="T85" fmla="*/ 194 h 249"/>
                <a:gd name="T86" fmla="*/ 244 w 259"/>
                <a:gd name="T87" fmla="*/ 190 h 249"/>
                <a:gd name="T88" fmla="*/ 239 w 259"/>
                <a:gd name="T89" fmla="*/ 180 h 249"/>
                <a:gd name="T90" fmla="*/ 244 w 259"/>
                <a:gd name="T91" fmla="*/ 179 h 249"/>
                <a:gd name="T92" fmla="*/ 246 w 259"/>
                <a:gd name="T93" fmla="*/ 176 h 249"/>
                <a:gd name="T94" fmla="*/ 248 w 259"/>
                <a:gd name="T95" fmla="*/ 168 h 249"/>
                <a:gd name="T96" fmla="*/ 244 w 259"/>
                <a:gd name="T97" fmla="*/ 167 h 249"/>
                <a:gd name="T98" fmla="*/ 246 w 259"/>
                <a:gd name="T99" fmla="*/ 163 h 249"/>
                <a:gd name="T100" fmla="*/ 245 w 259"/>
                <a:gd name="T101" fmla="*/ 162 h 249"/>
                <a:gd name="T102" fmla="*/ 250 w 259"/>
                <a:gd name="T103" fmla="*/ 162 h 249"/>
                <a:gd name="T104" fmla="*/ 246 w 259"/>
                <a:gd name="T105" fmla="*/ 158 h 249"/>
                <a:gd name="T106" fmla="*/ 243 w 259"/>
                <a:gd name="T107" fmla="*/ 155 h 249"/>
                <a:gd name="T108" fmla="*/ 249 w 259"/>
                <a:gd name="T109" fmla="*/ 155 h 249"/>
                <a:gd name="T110" fmla="*/ 247 w 259"/>
                <a:gd name="T111" fmla="*/ 149 h 249"/>
                <a:gd name="T112" fmla="*/ 246 w 259"/>
                <a:gd name="T113" fmla="*/ 148 h 249"/>
                <a:gd name="T114" fmla="*/ 247 w 259"/>
                <a:gd name="T115" fmla="*/ 146 h 249"/>
                <a:gd name="T116" fmla="*/ 253 w 259"/>
                <a:gd name="T117" fmla="*/ 146 h 249"/>
                <a:gd name="T118" fmla="*/ 259 w 259"/>
                <a:gd name="T119" fmla="*/ 13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9" h="249">
                  <a:moveTo>
                    <a:pt x="256" y="137"/>
                  </a:moveTo>
                  <a:cubicBezTo>
                    <a:pt x="256" y="137"/>
                    <a:pt x="256" y="137"/>
                    <a:pt x="256" y="137"/>
                  </a:cubicBezTo>
                  <a:cubicBezTo>
                    <a:pt x="256" y="137"/>
                    <a:pt x="254" y="137"/>
                    <a:pt x="254" y="137"/>
                  </a:cubicBezTo>
                  <a:cubicBezTo>
                    <a:pt x="250" y="135"/>
                    <a:pt x="242" y="136"/>
                    <a:pt x="241" y="130"/>
                  </a:cubicBezTo>
                  <a:cubicBezTo>
                    <a:pt x="241" y="129"/>
                    <a:pt x="242" y="125"/>
                    <a:pt x="240" y="124"/>
                  </a:cubicBezTo>
                  <a:cubicBezTo>
                    <a:pt x="239" y="122"/>
                    <a:pt x="237" y="121"/>
                    <a:pt x="236" y="118"/>
                  </a:cubicBezTo>
                  <a:cubicBezTo>
                    <a:pt x="236" y="116"/>
                    <a:pt x="236" y="116"/>
                    <a:pt x="236" y="116"/>
                  </a:cubicBezTo>
                  <a:cubicBezTo>
                    <a:pt x="235" y="116"/>
                    <a:pt x="234" y="116"/>
                    <a:pt x="233" y="115"/>
                  </a:cubicBezTo>
                  <a:cubicBezTo>
                    <a:pt x="233" y="113"/>
                    <a:pt x="233" y="113"/>
                    <a:pt x="233" y="113"/>
                  </a:cubicBezTo>
                  <a:cubicBezTo>
                    <a:pt x="231" y="113"/>
                    <a:pt x="225" y="113"/>
                    <a:pt x="224" y="111"/>
                  </a:cubicBezTo>
                  <a:cubicBezTo>
                    <a:pt x="222" y="109"/>
                    <a:pt x="223" y="106"/>
                    <a:pt x="222" y="104"/>
                  </a:cubicBezTo>
                  <a:cubicBezTo>
                    <a:pt x="221" y="100"/>
                    <a:pt x="216" y="98"/>
                    <a:pt x="215" y="94"/>
                  </a:cubicBezTo>
                  <a:cubicBezTo>
                    <a:pt x="215" y="94"/>
                    <a:pt x="215" y="93"/>
                    <a:pt x="215" y="93"/>
                  </a:cubicBezTo>
                  <a:cubicBezTo>
                    <a:pt x="215" y="92"/>
                    <a:pt x="215" y="92"/>
                    <a:pt x="215" y="91"/>
                  </a:cubicBezTo>
                  <a:cubicBezTo>
                    <a:pt x="215" y="91"/>
                    <a:pt x="215" y="91"/>
                    <a:pt x="215" y="90"/>
                  </a:cubicBezTo>
                  <a:cubicBezTo>
                    <a:pt x="214" y="88"/>
                    <a:pt x="202" y="88"/>
                    <a:pt x="200" y="86"/>
                  </a:cubicBezTo>
                  <a:cubicBezTo>
                    <a:pt x="199" y="86"/>
                    <a:pt x="200" y="83"/>
                    <a:pt x="199" y="83"/>
                  </a:cubicBezTo>
                  <a:cubicBezTo>
                    <a:pt x="199" y="82"/>
                    <a:pt x="198" y="83"/>
                    <a:pt x="198" y="83"/>
                  </a:cubicBezTo>
                  <a:cubicBezTo>
                    <a:pt x="195" y="83"/>
                    <a:pt x="195" y="78"/>
                    <a:pt x="194" y="78"/>
                  </a:cubicBezTo>
                  <a:cubicBezTo>
                    <a:pt x="193" y="78"/>
                    <a:pt x="190" y="78"/>
                    <a:pt x="189" y="76"/>
                  </a:cubicBezTo>
                  <a:cubicBezTo>
                    <a:pt x="189" y="74"/>
                    <a:pt x="190" y="74"/>
                    <a:pt x="188" y="71"/>
                  </a:cubicBezTo>
                  <a:cubicBezTo>
                    <a:pt x="187" y="68"/>
                    <a:pt x="177" y="67"/>
                    <a:pt x="175" y="65"/>
                  </a:cubicBezTo>
                  <a:cubicBezTo>
                    <a:pt x="171" y="63"/>
                    <a:pt x="171" y="58"/>
                    <a:pt x="167" y="56"/>
                  </a:cubicBezTo>
                  <a:cubicBezTo>
                    <a:pt x="165" y="55"/>
                    <a:pt x="161" y="55"/>
                    <a:pt x="159" y="54"/>
                  </a:cubicBezTo>
                  <a:cubicBezTo>
                    <a:pt x="158" y="53"/>
                    <a:pt x="157" y="51"/>
                    <a:pt x="155" y="51"/>
                  </a:cubicBezTo>
                  <a:cubicBezTo>
                    <a:pt x="154" y="51"/>
                    <a:pt x="154" y="52"/>
                    <a:pt x="153" y="51"/>
                  </a:cubicBezTo>
                  <a:cubicBezTo>
                    <a:pt x="150" y="50"/>
                    <a:pt x="150" y="45"/>
                    <a:pt x="147" y="43"/>
                  </a:cubicBezTo>
                  <a:cubicBezTo>
                    <a:pt x="146" y="42"/>
                    <a:pt x="144" y="42"/>
                    <a:pt x="143" y="41"/>
                  </a:cubicBezTo>
                  <a:cubicBezTo>
                    <a:pt x="141" y="40"/>
                    <a:pt x="141" y="37"/>
                    <a:pt x="141" y="36"/>
                  </a:cubicBezTo>
                  <a:cubicBezTo>
                    <a:pt x="139" y="33"/>
                    <a:pt x="136" y="31"/>
                    <a:pt x="134" y="28"/>
                  </a:cubicBezTo>
                  <a:cubicBezTo>
                    <a:pt x="133" y="27"/>
                    <a:pt x="133" y="26"/>
                    <a:pt x="132" y="26"/>
                  </a:cubicBezTo>
                  <a:cubicBezTo>
                    <a:pt x="130" y="25"/>
                    <a:pt x="127" y="27"/>
                    <a:pt x="125" y="27"/>
                  </a:cubicBezTo>
                  <a:cubicBezTo>
                    <a:pt x="124" y="27"/>
                    <a:pt x="118" y="24"/>
                    <a:pt x="118" y="23"/>
                  </a:cubicBezTo>
                  <a:cubicBezTo>
                    <a:pt x="117" y="21"/>
                    <a:pt x="117" y="21"/>
                    <a:pt x="117" y="21"/>
                  </a:cubicBezTo>
                  <a:cubicBezTo>
                    <a:pt x="117" y="21"/>
                    <a:pt x="117" y="22"/>
                    <a:pt x="117" y="22"/>
                  </a:cubicBezTo>
                  <a:cubicBezTo>
                    <a:pt x="116" y="23"/>
                    <a:pt x="108" y="19"/>
                    <a:pt x="108" y="18"/>
                  </a:cubicBezTo>
                  <a:cubicBezTo>
                    <a:pt x="107" y="16"/>
                    <a:pt x="115" y="4"/>
                    <a:pt x="116" y="0"/>
                  </a:cubicBezTo>
                  <a:cubicBezTo>
                    <a:pt x="97" y="4"/>
                    <a:pt x="79" y="8"/>
                    <a:pt x="60" y="12"/>
                  </a:cubicBezTo>
                  <a:cubicBezTo>
                    <a:pt x="40" y="16"/>
                    <a:pt x="20" y="19"/>
                    <a:pt x="0" y="23"/>
                  </a:cubicBezTo>
                  <a:cubicBezTo>
                    <a:pt x="0" y="23"/>
                    <a:pt x="0" y="24"/>
                    <a:pt x="1" y="24"/>
                  </a:cubicBezTo>
                  <a:cubicBezTo>
                    <a:pt x="2" y="27"/>
                    <a:pt x="3" y="29"/>
                    <a:pt x="4" y="32"/>
                  </a:cubicBezTo>
                  <a:cubicBezTo>
                    <a:pt x="6" y="38"/>
                    <a:pt x="8" y="44"/>
                    <a:pt x="11" y="51"/>
                  </a:cubicBezTo>
                  <a:cubicBezTo>
                    <a:pt x="18" y="69"/>
                    <a:pt x="24" y="87"/>
                    <a:pt x="31" y="105"/>
                  </a:cubicBezTo>
                  <a:cubicBezTo>
                    <a:pt x="35" y="117"/>
                    <a:pt x="38" y="129"/>
                    <a:pt x="45" y="139"/>
                  </a:cubicBezTo>
                  <a:cubicBezTo>
                    <a:pt x="47" y="142"/>
                    <a:pt x="48" y="147"/>
                    <a:pt x="50" y="150"/>
                  </a:cubicBezTo>
                  <a:cubicBezTo>
                    <a:pt x="51" y="151"/>
                    <a:pt x="53" y="151"/>
                    <a:pt x="54" y="153"/>
                  </a:cubicBezTo>
                  <a:cubicBezTo>
                    <a:pt x="56" y="154"/>
                    <a:pt x="57" y="159"/>
                    <a:pt x="57" y="159"/>
                  </a:cubicBezTo>
                  <a:cubicBezTo>
                    <a:pt x="57" y="160"/>
                    <a:pt x="55" y="161"/>
                    <a:pt x="56" y="162"/>
                  </a:cubicBezTo>
                  <a:cubicBezTo>
                    <a:pt x="57" y="164"/>
                    <a:pt x="61" y="164"/>
                    <a:pt x="61" y="165"/>
                  </a:cubicBezTo>
                  <a:cubicBezTo>
                    <a:pt x="62" y="167"/>
                    <a:pt x="57" y="170"/>
                    <a:pt x="56" y="172"/>
                  </a:cubicBezTo>
                  <a:cubicBezTo>
                    <a:pt x="56" y="173"/>
                    <a:pt x="55" y="190"/>
                    <a:pt x="55" y="191"/>
                  </a:cubicBezTo>
                  <a:cubicBezTo>
                    <a:pt x="55" y="193"/>
                    <a:pt x="56" y="197"/>
                    <a:pt x="57" y="199"/>
                  </a:cubicBezTo>
                  <a:cubicBezTo>
                    <a:pt x="58" y="201"/>
                    <a:pt x="62" y="203"/>
                    <a:pt x="63" y="206"/>
                  </a:cubicBezTo>
                  <a:cubicBezTo>
                    <a:pt x="63" y="206"/>
                    <a:pt x="61" y="209"/>
                    <a:pt x="61" y="209"/>
                  </a:cubicBezTo>
                  <a:cubicBezTo>
                    <a:pt x="63" y="211"/>
                    <a:pt x="63" y="211"/>
                    <a:pt x="63" y="211"/>
                  </a:cubicBezTo>
                  <a:cubicBezTo>
                    <a:pt x="63" y="216"/>
                    <a:pt x="59" y="221"/>
                    <a:pt x="63" y="226"/>
                  </a:cubicBezTo>
                  <a:cubicBezTo>
                    <a:pt x="63" y="226"/>
                    <a:pt x="65" y="226"/>
                    <a:pt x="65" y="226"/>
                  </a:cubicBezTo>
                  <a:cubicBezTo>
                    <a:pt x="68" y="229"/>
                    <a:pt x="69" y="232"/>
                    <a:pt x="70" y="236"/>
                  </a:cubicBezTo>
                  <a:cubicBezTo>
                    <a:pt x="70" y="236"/>
                    <a:pt x="73" y="238"/>
                    <a:pt x="74" y="240"/>
                  </a:cubicBezTo>
                  <a:cubicBezTo>
                    <a:pt x="76" y="244"/>
                    <a:pt x="75" y="247"/>
                    <a:pt x="79" y="249"/>
                  </a:cubicBezTo>
                  <a:cubicBezTo>
                    <a:pt x="81" y="249"/>
                    <a:pt x="99" y="246"/>
                    <a:pt x="102" y="246"/>
                  </a:cubicBezTo>
                  <a:cubicBezTo>
                    <a:pt x="122" y="243"/>
                    <a:pt x="143" y="240"/>
                    <a:pt x="164" y="237"/>
                  </a:cubicBezTo>
                  <a:cubicBezTo>
                    <a:pt x="172" y="236"/>
                    <a:pt x="202" y="230"/>
                    <a:pt x="208" y="230"/>
                  </a:cubicBezTo>
                  <a:cubicBezTo>
                    <a:pt x="211" y="231"/>
                    <a:pt x="208" y="231"/>
                    <a:pt x="209" y="232"/>
                  </a:cubicBezTo>
                  <a:cubicBezTo>
                    <a:pt x="209" y="233"/>
                    <a:pt x="212" y="233"/>
                    <a:pt x="212" y="234"/>
                  </a:cubicBezTo>
                  <a:cubicBezTo>
                    <a:pt x="214" y="239"/>
                    <a:pt x="210" y="241"/>
                    <a:pt x="218" y="239"/>
                  </a:cubicBezTo>
                  <a:cubicBezTo>
                    <a:pt x="218" y="239"/>
                    <a:pt x="221" y="239"/>
                    <a:pt x="221" y="239"/>
                  </a:cubicBezTo>
                  <a:cubicBezTo>
                    <a:pt x="221" y="238"/>
                    <a:pt x="220" y="237"/>
                    <a:pt x="220" y="236"/>
                  </a:cubicBezTo>
                  <a:cubicBezTo>
                    <a:pt x="220" y="234"/>
                    <a:pt x="220" y="232"/>
                    <a:pt x="220" y="229"/>
                  </a:cubicBezTo>
                  <a:cubicBezTo>
                    <a:pt x="220" y="229"/>
                    <a:pt x="220" y="228"/>
                    <a:pt x="220" y="228"/>
                  </a:cubicBezTo>
                  <a:cubicBezTo>
                    <a:pt x="219" y="224"/>
                    <a:pt x="214" y="219"/>
                    <a:pt x="219" y="216"/>
                  </a:cubicBezTo>
                  <a:cubicBezTo>
                    <a:pt x="219" y="214"/>
                    <a:pt x="219" y="214"/>
                    <a:pt x="219" y="214"/>
                  </a:cubicBezTo>
                  <a:cubicBezTo>
                    <a:pt x="222" y="211"/>
                    <a:pt x="238" y="217"/>
                    <a:pt x="243" y="214"/>
                  </a:cubicBezTo>
                  <a:cubicBezTo>
                    <a:pt x="243" y="214"/>
                    <a:pt x="243" y="214"/>
                    <a:pt x="243" y="214"/>
                  </a:cubicBezTo>
                  <a:cubicBezTo>
                    <a:pt x="243" y="213"/>
                    <a:pt x="243" y="211"/>
                    <a:pt x="243" y="211"/>
                  </a:cubicBezTo>
                  <a:cubicBezTo>
                    <a:pt x="243" y="210"/>
                    <a:pt x="240" y="208"/>
                    <a:pt x="240" y="207"/>
                  </a:cubicBezTo>
                  <a:cubicBezTo>
                    <a:pt x="240" y="206"/>
                    <a:pt x="242" y="207"/>
                    <a:pt x="242" y="207"/>
                  </a:cubicBezTo>
                  <a:cubicBezTo>
                    <a:pt x="243" y="206"/>
                    <a:pt x="241" y="206"/>
                    <a:pt x="241" y="205"/>
                  </a:cubicBezTo>
                  <a:cubicBezTo>
                    <a:pt x="241" y="204"/>
                    <a:pt x="242" y="202"/>
                    <a:pt x="242" y="201"/>
                  </a:cubicBezTo>
                  <a:cubicBezTo>
                    <a:pt x="242" y="200"/>
                    <a:pt x="239" y="201"/>
                    <a:pt x="239" y="200"/>
                  </a:cubicBezTo>
                  <a:cubicBezTo>
                    <a:pt x="239" y="199"/>
                    <a:pt x="243" y="199"/>
                    <a:pt x="242" y="197"/>
                  </a:cubicBezTo>
                  <a:cubicBezTo>
                    <a:pt x="239" y="195"/>
                    <a:pt x="239" y="195"/>
                    <a:pt x="239" y="195"/>
                  </a:cubicBezTo>
                  <a:cubicBezTo>
                    <a:pt x="239" y="194"/>
                    <a:pt x="242" y="196"/>
                    <a:pt x="243" y="196"/>
                  </a:cubicBezTo>
                  <a:cubicBezTo>
                    <a:pt x="243" y="195"/>
                    <a:pt x="244" y="192"/>
                    <a:pt x="243" y="191"/>
                  </a:cubicBezTo>
                  <a:cubicBezTo>
                    <a:pt x="242" y="191"/>
                    <a:pt x="242" y="192"/>
                    <a:pt x="242" y="193"/>
                  </a:cubicBezTo>
                  <a:cubicBezTo>
                    <a:pt x="241" y="193"/>
                    <a:pt x="243" y="194"/>
                    <a:pt x="242" y="194"/>
                  </a:cubicBezTo>
                  <a:cubicBezTo>
                    <a:pt x="239" y="194"/>
                    <a:pt x="238" y="187"/>
                    <a:pt x="240" y="186"/>
                  </a:cubicBezTo>
                  <a:cubicBezTo>
                    <a:pt x="243" y="185"/>
                    <a:pt x="241" y="192"/>
                    <a:pt x="244" y="190"/>
                  </a:cubicBezTo>
                  <a:cubicBezTo>
                    <a:pt x="244" y="190"/>
                    <a:pt x="248" y="182"/>
                    <a:pt x="247" y="182"/>
                  </a:cubicBezTo>
                  <a:cubicBezTo>
                    <a:pt x="246" y="179"/>
                    <a:pt x="241" y="180"/>
                    <a:pt x="239" y="180"/>
                  </a:cubicBezTo>
                  <a:cubicBezTo>
                    <a:pt x="239" y="180"/>
                    <a:pt x="237" y="180"/>
                    <a:pt x="237" y="179"/>
                  </a:cubicBezTo>
                  <a:cubicBezTo>
                    <a:pt x="237" y="178"/>
                    <a:pt x="243" y="179"/>
                    <a:pt x="244" y="179"/>
                  </a:cubicBezTo>
                  <a:cubicBezTo>
                    <a:pt x="248" y="177"/>
                    <a:pt x="244" y="177"/>
                    <a:pt x="244" y="176"/>
                  </a:cubicBezTo>
                  <a:cubicBezTo>
                    <a:pt x="244" y="173"/>
                    <a:pt x="246" y="176"/>
                    <a:pt x="246" y="176"/>
                  </a:cubicBezTo>
                  <a:cubicBezTo>
                    <a:pt x="246" y="173"/>
                    <a:pt x="246" y="173"/>
                    <a:pt x="246" y="173"/>
                  </a:cubicBezTo>
                  <a:cubicBezTo>
                    <a:pt x="246" y="171"/>
                    <a:pt x="249" y="169"/>
                    <a:pt x="248" y="168"/>
                  </a:cubicBezTo>
                  <a:cubicBezTo>
                    <a:pt x="247" y="164"/>
                    <a:pt x="245" y="169"/>
                    <a:pt x="244" y="169"/>
                  </a:cubicBezTo>
                  <a:cubicBezTo>
                    <a:pt x="244" y="170"/>
                    <a:pt x="245" y="168"/>
                    <a:pt x="244" y="167"/>
                  </a:cubicBezTo>
                  <a:cubicBezTo>
                    <a:pt x="243" y="167"/>
                    <a:pt x="241" y="168"/>
                    <a:pt x="241" y="168"/>
                  </a:cubicBezTo>
                  <a:cubicBezTo>
                    <a:pt x="242" y="166"/>
                    <a:pt x="248" y="166"/>
                    <a:pt x="246" y="163"/>
                  </a:cubicBezTo>
                  <a:cubicBezTo>
                    <a:pt x="246" y="163"/>
                    <a:pt x="244" y="162"/>
                    <a:pt x="244" y="162"/>
                  </a:cubicBezTo>
                  <a:cubicBezTo>
                    <a:pt x="244" y="161"/>
                    <a:pt x="245" y="162"/>
                    <a:pt x="245" y="162"/>
                  </a:cubicBezTo>
                  <a:cubicBezTo>
                    <a:pt x="247" y="162"/>
                    <a:pt x="246" y="164"/>
                    <a:pt x="248" y="165"/>
                  </a:cubicBezTo>
                  <a:cubicBezTo>
                    <a:pt x="248" y="165"/>
                    <a:pt x="250" y="163"/>
                    <a:pt x="250" y="162"/>
                  </a:cubicBezTo>
                  <a:cubicBezTo>
                    <a:pt x="250" y="159"/>
                    <a:pt x="245" y="159"/>
                    <a:pt x="245" y="159"/>
                  </a:cubicBezTo>
                  <a:cubicBezTo>
                    <a:pt x="245" y="158"/>
                    <a:pt x="246" y="158"/>
                    <a:pt x="246" y="158"/>
                  </a:cubicBezTo>
                  <a:cubicBezTo>
                    <a:pt x="246" y="157"/>
                    <a:pt x="240" y="156"/>
                    <a:pt x="241" y="155"/>
                  </a:cubicBezTo>
                  <a:cubicBezTo>
                    <a:pt x="241" y="155"/>
                    <a:pt x="242" y="155"/>
                    <a:pt x="243" y="155"/>
                  </a:cubicBezTo>
                  <a:cubicBezTo>
                    <a:pt x="244" y="155"/>
                    <a:pt x="246" y="155"/>
                    <a:pt x="247" y="155"/>
                  </a:cubicBezTo>
                  <a:cubicBezTo>
                    <a:pt x="248" y="155"/>
                    <a:pt x="248" y="155"/>
                    <a:pt x="249" y="155"/>
                  </a:cubicBezTo>
                  <a:cubicBezTo>
                    <a:pt x="250" y="154"/>
                    <a:pt x="252" y="150"/>
                    <a:pt x="250" y="149"/>
                  </a:cubicBezTo>
                  <a:cubicBezTo>
                    <a:pt x="250" y="149"/>
                    <a:pt x="248" y="149"/>
                    <a:pt x="247" y="149"/>
                  </a:cubicBezTo>
                  <a:cubicBezTo>
                    <a:pt x="247" y="149"/>
                    <a:pt x="247" y="149"/>
                    <a:pt x="247" y="149"/>
                  </a:cubicBezTo>
                  <a:cubicBezTo>
                    <a:pt x="246" y="149"/>
                    <a:pt x="246" y="149"/>
                    <a:pt x="246" y="148"/>
                  </a:cubicBezTo>
                  <a:cubicBezTo>
                    <a:pt x="246" y="148"/>
                    <a:pt x="247" y="148"/>
                    <a:pt x="247" y="147"/>
                  </a:cubicBezTo>
                  <a:cubicBezTo>
                    <a:pt x="247" y="147"/>
                    <a:pt x="247" y="147"/>
                    <a:pt x="247" y="146"/>
                  </a:cubicBezTo>
                  <a:cubicBezTo>
                    <a:pt x="247" y="146"/>
                    <a:pt x="247" y="145"/>
                    <a:pt x="247" y="145"/>
                  </a:cubicBezTo>
                  <a:cubicBezTo>
                    <a:pt x="249" y="145"/>
                    <a:pt x="251" y="147"/>
                    <a:pt x="253" y="146"/>
                  </a:cubicBezTo>
                  <a:cubicBezTo>
                    <a:pt x="257" y="144"/>
                    <a:pt x="250" y="141"/>
                    <a:pt x="256" y="141"/>
                  </a:cubicBezTo>
                  <a:cubicBezTo>
                    <a:pt x="257" y="141"/>
                    <a:pt x="259" y="138"/>
                    <a:pt x="259" y="137"/>
                  </a:cubicBezTo>
                  <a:cubicBezTo>
                    <a:pt x="258" y="136"/>
                    <a:pt x="257" y="137"/>
                    <a:pt x="256" y="137"/>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87"/>
            <p:cNvSpPr>
              <a:spLocks/>
            </p:cNvSpPr>
            <p:nvPr/>
          </p:nvSpPr>
          <p:spPr bwMode="auto">
            <a:xfrm>
              <a:off x="5033935" y="4090987"/>
              <a:ext cx="684213" cy="623887"/>
            </a:xfrm>
            <a:custGeom>
              <a:avLst/>
              <a:gdLst>
                <a:gd name="T0" fmla="*/ 200 w 232"/>
                <a:gd name="T1" fmla="*/ 23 h 211"/>
                <a:gd name="T2" fmla="*/ 202 w 232"/>
                <a:gd name="T3" fmla="*/ 19 h 211"/>
                <a:gd name="T4" fmla="*/ 206 w 232"/>
                <a:gd name="T5" fmla="*/ 5 h 211"/>
                <a:gd name="T6" fmla="*/ 188 w 232"/>
                <a:gd name="T7" fmla="*/ 2 h 211"/>
                <a:gd name="T8" fmla="*/ 0 w 232"/>
                <a:gd name="T9" fmla="*/ 20 h 211"/>
                <a:gd name="T10" fmla="*/ 4 w 232"/>
                <a:gd name="T11" fmla="*/ 38 h 211"/>
                <a:gd name="T12" fmla="*/ 14 w 232"/>
                <a:gd name="T13" fmla="*/ 111 h 211"/>
                <a:gd name="T14" fmla="*/ 19 w 232"/>
                <a:gd name="T15" fmla="*/ 180 h 211"/>
                <a:gd name="T16" fmla="*/ 21 w 232"/>
                <a:gd name="T17" fmla="*/ 182 h 211"/>
                <a:gd name="T18" fmla="*/ 29 w 232"/>
                <a:gd name="T19" fmla="*/ 181 h 211"/>
                <a:gd name="T20" fmla="*/ 40 w 232"/>
                <a:gd name="T21" fmla="*/ 211 h 211"/>
                <a:gd name="T22" fmla="*/ 180 w 232"/>
                <a:gd name="T23" fmla="*/ 195 h 211"/>
                <a:gd name="T24" fmla="*/ 181 w 232"/>
                <a:gd name="T25" fmla="*/ 191 h 211"/>
                <a:gd name="T26" fmla="*/ 183 w 232"/>
                <a:gd name="T27" fmla="*/ 183 h 211"/>
                <a:gd name="T28" fmla="*/ 181 w 232"/>
                <a:gd name="T29" fmla="*/ 174 h 211"/>
                <a:gd name="T30" fmla="*/ 178 w 232"/>
                <a:gd name="T31" fmla="*/ 172 h 211"/>
                <a:gd name="T32" fmla="*/ 174 w 232"/>
                <a:gd name="T33" fmla="*/ 171 h 211"/>
                <a:gd name="T34" fmla="*/ 175 w 232"/>
                <a:gd name="T35" fmla="*/ 166 h 211"/>
                <a:gd name="T36" fmla="*/ 171 w 232"/>
                <a:gd name="T37" fmla="*/ 160 h 211"/>
                <a:gd name="T38" fmla="*/ 180 w 232"/>
                <a:gd name="T39" fmla="*/ 161 h 211"/>
                <a:gd name="T40" fmla="*/ 175 w 232"/>
                <a:gd name="T41" fmla="*/ 156 h 211"/>
                <a:gd name="T42" fmla="*/ 182 w 232"/>
                <a:gd name="T43" fmla="*/ 154 h 211"/>
                <a:gd name="T44" fmla="*/ 179 w 232"/>
                <a:gd name="T45" fmla="*/ 147 h 211"/>
                <a:gd name="T46" fmla="*/ 179 w 232"/>
                <a:gd name="T47" fmla="*/ 144 h 211"/>
                <a:gd name="T48" fmla="*/ 181 w 232"/>
                <a:gd name="T49" fmla="*/ 135 h 211"/>
                <a:gd name="T50" fmla="*/ 183 w 232"/>
                <a:gd name="T51" fmla="*/ 132 h 211"/>
                <a:gd name="T52" fmla="*/ 187 w 232"/>
                <a:gd name="T53" fmla="*/ 128 h 211"/>
                <a:gd name="T54" fmla="*/ 189 w 232"/>
                <a:gd name="T55" fmla="*/ 122 h 211"/>
                <a:gd name="T56" fmla="*/ 195 w 232"/>
                <a:gd name="T57" fmla="*/ 120 h 211"/>
                <a:gd name="T58" fmla="*/ 197 w 232"/>
                <a:gd name="T59" fmla="*/ 113 h 211"/>
                <a:gd name="T60" fmla="*/ 199 w 232"/>
                <a:gd name="T61" fmla="*/ 109 h 211"/>
                <a:gd name="T62" fmla="*/ 197 w 232"/>
                <a:gd name="T63" fmla="*/ 102 h 211"/>
                <a:gd name="T64" fmla="*/ 201 w 232"/>
                <a:gd name="T65" fmla="*/ 103 h 211"/>
                <a:gd name="T66" fmla="*/ 198 w 232"/>
                <a:gd name="T67" fmla="*/ 97 h 211"/>
                <a:gd name="T68" fmla="*/ 202 w 232"/>
                <a:gd name="T69" fmla="*/ 98 h 211"/>
                <a:gd name="T70" fmla="*/ 202 w 232"/>
                <a:gd name="T71" fmla="*/ 94 h 211"/>
                <a:gd name="T72" fmla="*/ 207 w 232"/>
                <a:gd name="T73" fmla="*/ 93 h 211"/>
                <a:gd name="T74" fmla="*/ 207 w 232"/>
                <a:gd name="T75" fmla="*/ 83 h 211"/>
                <a:gd name="T76" fmla="*/ 211 w 232"/>
                <a:gd name="T77" fmla="*/ 81 h 211"/>
                <a:gd name="T78" fmla="*/ 216 w 232"/>
                <a:gd name="T79" fmla="*/ 77 h 211"/>
                <a:gd name="T80" fmla="*/ 211 w 232"/>
                <a:gd name="T81" fmla="*/ 68 h 211"/>
                <a:gd name="T82" fmla="*/ 212 w 232"/>
                <a:gd name="T83" fmla="*/ 60 h 211"/>
                <a:gd name="T84" fmla="*/ 213 w 232"/>
                <a:gd name="T85" fmla="*/ 56 h 211"/>
                <a:gd name="T86" fmla="*/ 215 w 232"/>
                <a:gd name="T87" fmla="*/ 53 h 211"/>
                <a:gd name="T88" fmla="*/ 219 w 232"/>
                <a:gd name="T89" fmla="*/ 49 h 211"/>
                <a:gd name="T90" fmla="*/ 217 w 232"/>
                <a:gd name="T91" fmla="*/ 42 h 211"/>
                <a:gd name="T92" fmla="*/ 225 w 232"/>
                <a:gd name="T93" fmla="*/ 36 h 211"/>
                <a:gd name="T94" fmla="*/ 225 w 232"/>
                <a:gd name="T95" fmla="*/ 32 h 211"/>
                <a:gd name="T96" fmla="*/ 226 w 232"/>
                <a:gd name="T97" fmla="*/ 27 h 211"/>
                <a:gd name="T98" fmla="*/ 197 w 232"/>
                <a:gd name="T99" fmla="*/ 3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211">
                  <a:moveTo>
                    <a:pt x="197" y="30"/>
                  </a:moveTo>
                  <a:cubicBezTo>
                    <a:pt x="196" y="30"/>
                    <a:pt x="199" y="23"/>
                    <a:pt x="200" y="23"/>
                  </a:cubicBezTo>
                  <a:cubicBezTo>
                    <a:pt x="200" y="23"/>
                    <a:pt x="202" y="21"/>
                    <a:pt x="202" y="21"/>
                  </a:cubicBezTo>
                  <a:cubicBezTo>
                    <a:pt x="202" y="21"/>
                    <a:pt x="202" y="19"/>
                    <a:pt x="202" y="19"/>
                  </a:cubicBezTo>
                  <a:cubicBezTo>
                    <a:pt x="203" y="17"/>
                    <a:pt x="205" y="17"/>
                    <a:pt x="206" y="16"/>
                  </a:cubicBezTo>
                  <a:cubicBezTo>
                    <a:pt x="211" y="12"/>
                    <a:pt x="209" y="9"/>
                    <a:pt x="206" y="5"/>
                  </a:cubicBezTo>
                  <a:cubicBezTo>
                    <a:pt x="205" y="4"/>
                    <a:pt x="204" y="1"/>
                    <a:pt x="203" y="1"/>
                  </a:cubicBezTo>
                  <a:cubicBezTo>
                    <a:pt x="201" y="0"/>
                    <a:pt x="191" y="2"/>
                    <a:pt x="188" y="2"/>
                  </a:cubicBezTo>
                  <a:cubicBezTo>
                    <a:pt x="174" y="4"/>
                    <a:pt x="161" y="6"/>
                    <a:pt x="147" y="7"/>
                  </a:cubicBezTo>
                  <a:cubicBezTo>
                    <a:pt x="98" y="12"/>
                    <a:pt x="49" y="17"/>
                    <a:pt x="0" y="20"/>
                  </a:cubicBezTo>
                  <a:cubicBezTo>
                    <a:pt x="0" y="20"/>
                    <a:pt x="1" y="24"/>
                    <a:pt x="1" y="26"/>
                  </a:cubicBezTo>
                  <a:cubicBezTo>
                    <a:pt x="2" y="30"/>
                    <a:pt x="3" y="34"/>
                    <a:pt x="4" y="38"/>
                  </a:cubicBezTo>
                  <a:cubicBezTo>
                    <a:pt x="6" y="49"/>
                    <a:pt x="9" y="61"/>
                    <a:pt x="11" y="72"/>
                  </a:cubicBezTo>
                  <a:cubicBezTo>
                    <a:pt x="14" y="85"/>
                    <a:pt x="13" y="98"/>
                    <a:pt x="14" y="111"/>
                  </a:cubicBezTo>
                  <a:cubicBezTo>
                    <a:pt x="15" y="133"/>
                    <a:pt x="16" y="156"/>
                    <a:pt x="17" y="178"/>
                  </a:cubicBezTo>
                  <a:cubicBezTo>
                    <a:pt x="18" y="178"/>
                    <a:pt x="18" y="180"/>
                    <a:pt x="19" y="180"/>
                  </a:cubicBezTo>
                  <a:cubicBezTo>
                    <a:pt x="19" y="181"/>
                    <a:pt x="22" y="181"/>
                    <a:pt x="22" y="181"/>
                  </a:cubicBezTo>
                  <a:cubicBezTo>
                    <a:pt x="22" y="181"/>
                    <a:pt x="21" y="182"/>
                    <a:pt x="21" y="182"/>
                  </a:cubicBezTo>
                  <a:cubicBezTo>
                    <a:pt x="21" y="183"/>
                    <a:pt x="25" y="183"/>
                    <a:pt x="25" y="183"/>
                  </a:cubicBezTo>
                  <a:cubicBezTo>
                    <a:pt x="28" y="181"/>
                    <a:pt x="23" y="180"/>
                    <a:pt x="29" y="181"/>
                  </a:cubicBezTo>
                  <a:cubicBezTo>
                    <a:pt x="30" y="182"/>
                    <a:pt x="37" y="180"/>
                    <a:pt x="38" y="182"/>
                  </a:cubicBezTo>
                  <a:cubicBezTo>
                    <a:pt x="40" y="186"/>
                    <a:pt x="40" y="205"/>
                    <a:pt x="40" y="211"/>
                  </a:cubicBezTo>
                  <a:cubicBezTo>
                    <a:pt x="86" y="208"/>
                    <a:pt x="132" y="204"/>
                    <a:pt x="178" y="199"/>
                  </a:cubicBezTo>
                  <a:cubicBezTo>
                    <a:pt x="178" y="199"/>
                    <a:pt x="180" y="197"/>
                    <a:pt x="180" y="195"/>
                  </a:cubicBezTo>
                  <a:cubicBezTo>
                    <a:pt x="180" y="195"/>
                    <a:pt x="175" y="192"/>
                    <a:pt x="176" y="191"/>
                  </a:cubicBezTo>
                  <a:cubicBezTo>
                    <a:pt x="177" y="190"/>
                    <a:pt x="180" y="192"/>
                    <a:pt x="181" y="191"/>
                  </a:cubicBezTo>
                  <a:cubicBezTo>
                    <a:pt x="182" y="190"/>
                    <a:pt x="180" y="187"/>
                    <a:pt x="181" y="186"/>
                  </a:cubicBezTo>
                  <a:cubicBezTo>
                    <a:pt x="181" y="185"/>
                    <a:pt x="183" y="184"/>
                    <a:pt x="183" y="183"/>
                  </a:cubicBezTo>
                  <a:cubicBezTo>
                    <a:pt x="182" y="181"/>
                    <a:pt x="177" y="187"/>
                    <a:pt x="178" y="180"/>
                  </a:cubicBezTo>
                  <a:cubicBezTo>
                    <a:pt x="178" y="178"/>
                    <a:pt x="182" y="176"/>
                    <a:pt x="181" y="174"/>
                  </a:cubicBezTo>
                  <a:cubicBezTo>
                    <a:pt x="179" y="171"/>
                    <a:pt x="179" y="180"/>
                    <a:pt x="174" y="178"/>
                  </a:cubicBezTo>
                  <a:cubicBezTo>
                    <a:pt x="173" y="177"/>
                    <a:pt x="178" y="174"/>
                    <a:pt x="178" y="172"/>
                  </a:cubicBezTo>
                  <a:cubicBezTo>
                    <a:pt x="175" y="167"/>
                    <a:pt x="175" y="178"/>
                    <a:pt x="172" y="175"/>
                  </a:cubicBezTo>
                  <a:cubicBezTo>
                    <a:pt x="172" y="175"/>
                    <a:pt x="174" y="172"/>
                    <a:pt x="174" y="171"/>
                  </a:cubicBezTo>
                  <a:cubicBezTo>
                    <a:pt x="173" y="162"/>
                    <a:pt x="173" y="177"/>
                    <a:pt x="172" y="169"/>
                  </a:cubicBezTo>
                  <a:cubicBezTo>
                    <a:pt x="172" y="167"/>
                    <a:pt x="174" y="168"/>
                    <a:pt x="175" y="166"/>
                  </a:cubicBezTo>
                  <a:cubicBezTo>
                    <a:pt x="175" y="166"/>
                    <a:pt x="175" y="166"/>
                    <a:pt x="175" y="165"/>
                  </a:cubicBezTo>
                  <a:cubicBezTo>
                    <a:pt x="175" y="164"/>
                    <a:pt x="171" y="162"/>
                    <a:pt x="171" y="160"/>
                  </a:cubicBezTo>
                  <a:cubicBezTo>
                    <a:pt x="171" y="160"/>
                    <a:pt x="172" y="160"/>
                    <a:pt x="172" y="160"/>
                  </a:cubicBezTo>
                  <a:cubicBezTo>
                    <a:pt x="174" y="159"/>
                    <a:pt x="179" y="165"/>
                    <a:pt x="180" y="161"/>
                  </a:cubicBezTo>
                  <a:cubicBezTo>
                    <a:pt x="180" y="161"/>
                    <a:pt x="180" y="160"/>
                    <a:pt x="180" y="160"/>
                  </a:cubicBezTo>
                  <a:cubicBezTo>
                    <a:pt x="178" y="158"/>
                    <a:pt x="176" y="162"/>
                    <a:pt x="175" y="156"/>
                  </a:cubicBezTo>
                  <a:cubicBezTo>
                    <a:pt x="175" y="156"/>
                    <a:pt x="175" y="155"/>
                    <a:pt x="175" y="155"/>
                  </a:cubicBezTo>
                  <a:cubicBezTo>
                    <a:pt x="175" y="155"/>
                    <a:pt x="182" y="156"/>
                    <a:pt x="182" y="154"/>
                  </a:cubicBezTo>
                  <a:cubicBezTo>
                    <a:pt x="182" y="153"/>
                    <a:pt x="179" y="153"/>
                    <a:pt x="178" y="152"/>
                  </a:cubicBezTo>
                  <a:cubicBezTo>
                    <a:pt x="178" y="151"/>
                    <a:pt x="180" y="149"/>
                    <a:pt x="179" y="147"/>
                  </a:cubicBezTo>
                  <a:cubicBezTo>
                    <a:pt x="179" y="146"/>
                    <a:pt x="176" y="145"/>
                    <a:pt x="178" y="143"/>
                  </a:cubicBezTo>
                  <a:cubicBezTo>
                    <a:pt x="178" y="143"/>
                    <a:pt x="179" y="144"/>
                    <a:pt x="179" y="144"/>
                  </a:cubicBezTo>
                  <a:cubicBezTo>
                    <a:pt x="180" y="144"/>
                    <a:pt x="188" y="140"/>
                    <a:pt x="186" y="137"/>
                  </a:cubicBezTo>
                  <a:cubicBezTo>
                    <a:pt x="186" y="137"/>
                    <a:pt x="180" y="137"/>
                    <a:pt x="181" y="135"/>
                  </a:cubicBezTo>
                  <a:cubicBezTo>
                    <a:pt x="182" y="133"/>
                    <a:pt x="188" y="135"/>
                    <a:pt x="188" y="133"/>
                  </a:cubicBezTo>
                  <a:cubicBezTo>
                    <a:pt x="188" y="131"/>
                    <a:pt x="184" y="133"/>
                    <a:pt x="183" y="132"/>
                  </a:cubicBezTo>
                  <a:cubicBezTo>
                    <a:pt x="179" y="130"/>
                    <a:pt x="185" y="131"/>
                    <a:pt x="186" y="131"/>
                  </a:cubicBezTo>
                  <a:cubicBezTo>
                    <a:pt x="187" y="128"/>
                    <a:pt x="187" y="128"/>
                    <a:pt x="187" y="128"/>
                  </a:cubicBezTo>
                  <a:cubicBezTo>
                    <a:pt x="188" y="126"/>
                    <a:pt x="191" y="126"/>
                    <a:pt x="190" y="124"/>
                  </a:cubicBezTo>
                  <a:cubicBezTo>
                    <a:pt x="189" y="122"/>
                    <a:pt x="189" y="122"/>
                    <a:pt x="189" y="122"/>
                  </a:cubicBezTo>
                  <a:cubicBezTo>
                    <a:pt x="191" y="119"/>
                    <a:pt x="193" y="124"/>
                    <a:pt x="194" y="124"/>
                  </a:cubicBezTo>
                  <a:cubicBezTo>
                    <a:pt x="194" y="124"/>
                    <a:pt x="194" y="121"/>
                    <a:pt x="195" y="120"/>
                  </a:cubicBezTo>
                  <a:cubicBezTo>
                    <a:pt x="195" y="119"/>
                    <a:pt x="197" y="119"/>
                    <a:pt x="198" y="118"/>
                  </a:cubicBezTo>
                  <a:cubicBezTo>
                    <a:pt x="198" y="117"/>
                    <a:pt x="196" y="114"/>
                    <a:pt x="197" y="113"/>
                  </a:cubicBezTo>
                  <a:cubicBezTo>
                    <a:pt x="198" y="111"/>
                    <a:pt x="199" y="111"/>
                    <a:pt x="199" y="110"/>
                  </a:cubicBezTo>
                  <a:cubicBezTo>
                    <a:pt x="199" y="109"/>
                    <a:pt x="199" y="109"/>
                    <a:pt x="199" y="109"/>
                  </a:cubicBezTo>
                  <a:cubicBezTo>
                    <a:pt x="197" y="106"/>
                    <a:pt x="195" y="108"/>
                    <a:pt x="196" y="103"/>
                  </a:cubicBezTo>
                  <a:cubicBezTo>
                    <a:pt x="196" y="103"/>
                    <a:pt x="196" y="102"/>
                    <a:pt x="197" y="102"/>
                  </a:cubicBezTo>
                  <a:cubicBezTo>
                    <a:pt x="198" y="102"/>
                    <a:pt x="197" y="105"/>
                    <a:pt x="198" y="106"/>
                  </a:cubicBezTo>
                  <a:cubicBezTo>
                    <a:pt x="198" y="107"/>
                    <a:pt x="201" y="103"/>
                    <a:pt x="201" y="103"/>
                  </a:cubicBezTo>
                  <a:cubicBezTo>
                    <a:pt x="201" y="101"/>
                    <a:pt x="198" y="102"/>
                    <a:pt x="197" y="101"/>
                  </a:cubicBezTo>
                  <a:cubicBezTo>
                    <a:pt x="196" y="101"/>
                    <a:pt x="196" y="96"/>
                    <a:pt x="198" y="97"/>
                  </a:cubicBezTo>
                  <a:cubicBezTo>
                    <a:pt x="201" y="97"/>
                    <a:pt x="198" y="100"/>
                    <a:pt x="198" y="100"/>
                  </a:cubicBezTo>
                  <a:cubicBezTo>
                    <a:pt x="199" y="102"/>
                    <a:pt x="202" y="99"/>
                    <a:pt x="202" y="98"/>
                  </a:cubicBezTo>
                  <a:cubicBezTo>
                    <a:pt x="202" y="97"/>
                    <a:pt x="199" y="93"/>
                    <a:pt x="200" y="92"/>
                  </a:cubicBezTo>
                  <a:cubicBezTo>
                    <a:pt x="203" y="90"/>
                    <a:pt x="201" y="94"/>
                    <a:pt x="202" y="94"/>
                  </a:cubicBezTo>
                  <a:cubicBezTo>
                    <a:pt x="204" y="93"/>
                    <a:pt x="204" y="93"/>
                    <a:pt x="204" y="93"/>
                  </a:cubicBezTo>
                  <a:cubicBezTo>
                    <a:pt x="206" y="91"/>
                    <a:pt x="206" y="93"/>
                    <a:pt x="207" y="93"/>
                  </a:cubicBezTo>
                  <a:cubicBezTo>
                    <a:pt x="210" y="91"/>
                    <a:pt x="208" y="86"/>
                    <a:pt x="207" y="84"/>
                  </a:cubicBezTo>
                  <a:cubicBezTo>
                    <a:pt x="207" y="84"/>
                    <a:pt x="207" y="83"/>
                    <a:pt x="207" y="83"/>
                  </a:cubicBezTo>
                  <a:cubicBezTo>
                    <a:pt x="207" y="82"/>
                    <a:pt x="206" y="82"/>
                    <a:pt x="207" y="82"/>
                  </a:cubicBezTo>
                  <a:cubicBezTo>
                    <a:pt x="207" y="81"/>
                    <a:pt x="210" y="82"/>
                    <a:pt x="211" y="81"/>
                  </a:cubicBezTo>
                  <a:cubicBezTo>
                    <a:pt x="212" y="80"/>
                    <a:pt x="211" y="77"/>
                    <a:pt x="212" y="76"/>
                  </a:cubicBezTo>
                  <a:cubicBezTo>
                    <a:pt x="213" y="76"/>
                    <a:pt x="215" y="77"/>
                    <a:pt x="216" y="77"/>
                  </a:cubicBezTo>
                  <a:cubicBezTo>
                    <a:pt x="216" y="76"/>
                    <a:pt x="216" y="71"/>
                    <a:pt x="216" y="70"/>
                  </a:cubicBezTo>
                  <a:cubicBezTo>
                    <a:pt x="215" y="69"/>
                    <a:pt x="210" y="69"/>
                    <a:pt x="211" y="68"/>
                  </a:cubicBezTo>
                  <a:cubicBezTo>
                    <a:pt x="211" y="67"/>
                    <a:pt x="214" y="67"/>
                    <a:pt x="214" y="66"/>
                  </a:cubicBezTo>
                  <a:cubicBezTo>
                    <a:pt x="214" y="65"/>
                    <a:pt x="213" y="60"/>
                    <a:pt x="212" y="60"/>
                  </a:cubicBezTo>
                  <a:cubicBezTo>
                    <a:pt x="210" y="61"/>
                    <a:pt x="212" y="62"/>
                    <a:pt x="210" y="62"/>
                  </a:cubicBezTo>
                  <a:cubicBezTo>
                    <a:pt x="210" y="62"/>
                    <a:pt x="210" y="57"/>
                    <a:pt x="213" y="56"/>
                  </a:cubicBezTo>
                  <a:cubicBezTo>
                    <a:pt x="215" y="56"/>
                    <a:pt x="213" y="61"/>
                    <a:pt x="218" y="59"/>
                  </a:cubicBezTo>
                  <a:cubicBezTo>
                    <a:pt x="220" y="58"/>
                    <a:pt x="213" y="56"/>
                    <a:pt x="215" y="53"/>
                  </a:cubicBezTo>
                  <a:cubicBezTo>
                    <a:pt x="216" y="50"/>
                    <a:pt x="219" y="54"/>
                    <a:pt x="220" y="52"/>
                  </a:cubicBezTo>
                  <a:cubicBezTo>
                    <a:pt x="221" y="51"/>
                    <a:pt x="218" y="50"/>
                    <a:pt x="219" y="49"/>
                  </a:cubicBezTo>
                  <a:cubicBezTo>
                    <a:pt x="219" y="49"/>
                    <a:pt x="224" y="47"/>
                    <a:pt x="223" y="46"/>
                  </a:cubicBezTo>
                  <a:cubicBezTo>
                    <a:pt x="222" y="44"/>
                    <a:pt x="215" y="45"/>
                    <a:pt x="217" y="42"/>
                  </a:cubicBezTo>
                  <a:cubicBezTo>
                    <a:pt x="219" y="40"/>
                    <a:pt x="223" y="41"/>
                    <a:pt x="224" y="39"/>
                  </a:cubicBezTo>
                  <a:cubicBezTo>
                    <a:pt x="225" y="38"/>
                    <a:pt x="224" y="37"/>
                    <a:pt x="225" y="36"/>
                  </a:cubicBezTo>
                  <a:cubicBezTo>
                    <a:pt x="225" y="36"/>
                    <a:pt x="227" y="36"/>
                    <a:pt x="228" y="36"/>
                  </a:cubicBezTo>
                  <a:cubicBezTo>
                    <a:pt x="229" y="33"/>
                    <a:pt x="223" y="35"/>
                    <a:pt x="225" y="32"/>
                  </a:cubicBezTo>
                  <a:cubicBezTo>
                    <a:pt x="227" y="29"/>
                    <a:pt x="232" y="32"/>
                    <a:pt x="229" y="29"/>
                  </a:cubicBezTo>
                  <a:cubicBezTo>
                    <a:pt x="228" y="28"/>
                    <a:pt x="227" y="28"/>
                    <a:pt x="226" y="27"/>
                  </a:cubicBezTo>
                  <a:cubicBezTo>
                    <a:pt x="219" y="28"/>
                    <a:pt x="211" y="29"/>
                    <a:pt x="203" y="30"/>
                  </a:cubicBezTo>
                  <a:cubicBezTo>
                    <a:pt x="202" y="30"/>
                    <a:pt x="197" y="31"/>
                    <a:pt x="197" y="30"/>
                  </a:cubicBezTo>
                </a:path>
              </a:pathLst>
            </a:custGeom>
            <a:solidFill>
              <a:schemeClr val="accent1"/>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89"/>
            <p:cNvSpPr>
              <a:spLocks/>
            </p:cNvSpPr>
            <p:nvPr/>
          </p:nvSpPr>
          <p:spPr bwMode="auto">
            <a:xfrm>
              <a:off x="4710085" y="2952750"/>
              <a:ext cx="815975" cy="528637"/>
            </a:xfrm>
            <a:custGeom>
              <a:avLst/>
              <a:gdLst>
                <a:gd name="T0" fmla="*/ 6 w 277"/>
                <a:gd name="T1" fmla="*/ 24 h 179"/>
                <a:gd name="T2" fmla="*/ 6 w 277"/>
                <a:gd name="T3" fmla="*/ 27 h 179"/>
                <a:gd name="T4" fmla="*/ 4 w 277"/>
                <a:gd name="T5" fmla="*/ 30 h 179"/>
                <a:gd name="T6" fmla="*/ 5 w 277"/>
                <a:gd name="T7" fmla="*/ 32 h 179"/>
                <a:gd name="T8" fmla="*/ 7 w 277"/>
                <a:gd name="T9" fmla="*/ 43 h 179"/>
                <a:gd name="T10" fmla="*/ 5 w 277"/>
                <a:gd name="T11" fmla="*/ 53 h 179"/>
                <a:gd name="T12" fmla="*/ 4 w 277"/>
                <a:gd name="T13" fmla="*/ 55 h 179"/>
                <a:gd name="T14" fmla="*/ 8 w 277"/>
                <a:gd name="T15" fmla="*/ 65 h 179"/>
                <a:gd name="T16" fmla="*/ 8 w 277"/>
                <a:gd name="T17" fmla="*/ 67 h 179"/>
                <a:gd name="T18" fmla="*/ 14 w 277"/>
                <a:gd name="T19" fmla="*/ 75 h 179"/>
                <a:gd name="T20" fmla="*/ 17 w 277"/>
                <a:gd name="T21" fmla="*/ 85 h 179"/>
                <a:gd name="T22" fmla="*/ 20 w 277"/>
                <a:gd name="T23" fmla="*/ 94 h 179"/>
                <a:gd name="T24" fmla="*/ 25 w 277"/>
                <a:gd name="T25" fmla="*/ 102 h 179"/>
                <a:gd name="T26" fmla="*/ 29 w 277"/>
                <a:gd name="T27" fmla="*/ 112 h 179"/>
                <a:gd name="T28" fmla="*/ 30 w 277"/>
                <a:gd name="T29" fmla="*/ 124 h 179"/>
                <a:gd name="T30" fmla="*/ 33 w 277"/>
                <a:gd name="T31" fmla="*/ 126 h 179"/>
                <a:gd name="T32" fmla="*/ 36 w 277"/>
                <a:gd name="T33" fmla="*/ 131 h 179"/>
                <a:gd name="T34" fmla="*/ 38 w 277"/>
                <a:gd name="T35" fmla="*/ 140 h 179"/>
                <a:gd name="T36" fmla="*/ 40 w 277"/>
                <a:gd name="T37" fmla="*/ 146 h 179"/>
                <a:gd name="T38" fmla="*/ 42 w 277"/>
                <a:gd name="T39" fmla="*/ 163 h 179"/>
                <a:gd name="T40" fmla="*/ 45 w 277"/>
                <a:gd name="T41" fmla="*/ 179 h 179"/>
                <a:gd name="T42" fmla="*/ 207 w 277"/>
                <a:gd name="T43" fmla="*/ 165 h 179"/>
                <a:gd name="T44" fmla="*/ 226 w 277"/>
                <a:gd name="T45" fmla="*/ 172 h 179"/>
                <a:gd name="T46" fmla="*/ 232 w 277"/>
                <a:gd name="T47" fmla="*/ 176 h 179"/>
                <a:gd name="T48" fmla="*/ 243 w 277"/>
                <a:gd name="T49" fmla="*/ 159 h 179"/>
                <a:gd name="T50" fmla="*/ 249 w 277"/>
                <a:gd name="T51" fmla="*/ 141 h 179"/>
                <a:gd name="T52" fmla="*/ 257 w 277"/>
                <a:gd name="T53" fmla="*/ 113 h 179"/>
                <a:gd name="T54" fmla="*/ 271 w 277"/>
                <a:gd name="T55" fmla="*/ 104 h 179"/>
                <a:gd name="T56" fmla="*/ 275 w 277"/>
                <a:gd name="T57" fmla="*/ 90 h 179"/>
                <a:gd name="T58" fmla="*/ 264 w 277"/>
                <a:gd name="T59" fmla="*/ 67 h 179"/>
                <a:gd name="T60" fmla="*/ 253 w 277"/>
                <a:gd name="T61" fmla="*/ 54 h 179"/>
                <a:gd name="T62" fmla="*/ 232 w 277"/>
                <a:gd name="T63" fmla="*/ 35 h 179"/>
                <a:gd name="T64" fmla="*/ 226 w 277"/>
                <a:gd name="T65" fmla="*/ 22 h 179"/>
                <a:gd name="T66" fmla="*/ 224 w 277"/>
                <a:gd name="T67" fmla="*/ 8 h 179"/>
                <a:gd name="T68" fmla="*/ 221 w 277"/>
                <a:gd name="T69" fmla="*/ 1 h 179"/>
                <a:gd name="T70" fmla="*/ 199 w 277"/>
                <a:gd name="T71" fmla="*/ 3 h 179"/>
                <a:gd name="T72" fmla="*/ 9 w 277"/>
                <a:gd name="T73" fmla="*/ 1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7" h="179">
                  <a:moveTo>
                    <a:pt x="3" y="17"/>
                  </a:moveTo>
                  <a:cubicBezTo>
                    <a:pt x="0" y="19"/>
                    <a:pt x="5" y="22"/>
                    <a:pt x="6" y="24"/>
                  </a:cubicBezTo>
                  <a:cubicBezTo>
                    <a:pt x="6" y="24"/>
                    <a:pt x="6" y="25"/>
                    <a:pt x="6" y="25"/>
                  </a:cubicBezTo>
                  <a:cubicBezTo>
                    <a:pt x="6" y="26"/>
                    <a:pt x="6" y="26"/>
                    <a:pt x="6" y="27"/>
                  </a:cubicBezTo>
                  <a:cubicBezTo>
                    <a:pt x="6" y="27"/>
                    <a:pt x="6" y="28"/>
                    <a:pt x="6" y="28"/>
                  </a:cubicBezTo>
                  <a:cubicBezTo>
                    <a:pt x="5" y="29"/>
                    <a:pt x="3" y="29"/>
                    <a:pt x="4" y="30"/>
                  </a:cubicBezTo>
                  <a:cubicBezTo>
                    <a:pt x="4" y="31"/>
                    <a:pt x="5" y="31"/>
                    <a:pt x="5" y="31"/>
                  </a:cubicBezTo>
                  <a:cubicBezTo>
                    <a:pt x="5" y="31"/>
                    <a:pt x="4" y="32"/>
                    <a:pt x="5" y="32"/>
                  </a:cubicBezTo>
                  <a:cubicBezTo>
                    <a:pt x="5" y="32"/>
                    <a:pt x="9" y="32"/>
                    <a:pt x="10" y="38"/>
                  </a:cubicBezTo>
                  <a:cubicBezTo>
                    <a:pt x="10" y="40"/>
                    <a:pt x="7" y="42"/>
                    <a:pt x="7" y="43"/>
                  </a:cubicBezTo>
                  <a:cubicBezTo>
                    <a:pt x="7" y="44"/>
                    <a:pt x="9" y="47"/>
                    <a:pt x="8" y="48"/>
                  </a:cubicBezTo>
                  <a:cubicBezTo>
                    <a:pt x="7" y="49"/>
                    <a:pt x="5" y="51"/>
                    <a:pt x="5" y="53"/>
                  </a:cubicBezTo>
                  <a:cubicBezTo>
                    <a:pt x="5" y="53"/>
                    <a:pt x="6" y="53"/>
                    <a:pt x="6" y="54"/>
                  </a:cubicBezTo>
                  <a:cubicBezTo>
                    <a:pt x="4" y="55"/>
                    <a:pt x="4" y="55"/>
                    <a:pt x="4" y="55"/>
                  </a:cubicBezTo>
                  <a:cubicBezTo>
                    <a:pt x="4" y="55"/>
                    <a:pt x="3" y="61"/>
                    <a:pt x="3" y="61"/>
                  </a:cubicBezTo>
                  <a:cubicBezTo>
                    <a:pt x="4" y="62"/>
                    <a:pt x="8" y="64"/>
                    <a:pt x="8" y="65"/>
                  </a:cubicBezTo>
                  <a:cubicBezTo>
                    <a:pt x="8" y="65"/>
                    <a:pt x="7" y="65"/>
                    <a:pt x="7" y="66"/>
                  </a:cubicBezTo>
                  <a:cubicBezTo>
                    <a:pt x="7" y="66"/>
                    <a:pt x="8" y="66"/>
                    <a:pt x="8" y="67"/>
                  </a:cubicBezTo>
                  <a:cubicBezTo>
                    <a:pt x="9" y="68"/>
                    <a:pt x="10" y="71"/>
                    <a:pt x="10" y="72"/>
                  </a:cubicBezTo>
                  <a:cubicBezTo>
                    <a:pt x="10" y="72"/>
                    <a:pt x="14" y="73"/>
                    <a:pt x="14" y="75"/>
                  </a:cubicBezTo>
                  <a:cubicBezTo>
                    <a:pt x="14" y="76"/>
                    <a:pt x="13" y="79"/>
                    <a:pt x="13" y="81"/>
                  </a:cubicBezTo>
                  <a:cubicBezTo>
                    <a:pt x="13" y="82"/>
                    <a:pt x="16" y="83"/>
                    <a:pt x="17" y="85"/>
                  </a:cubicBezTo>
                  <a:cubicBezTo>
                    <a:pt x="17" y="87"/>
                    <a:pt x="15" y="89"/>
                    <a:pt x="16" y="91"/>
                  </a:cubicBezTo>
                  <a:cubicBezTo>
                    <a:pt x="17" y="92"/>
                    <a:pt x="19" y="93"/>
                    <a:pt x="20" y="94"/>
                  </a:cubicBezTo>
                  <a:cubicBezTo>
                    <a:pt x="20" y="95"/>
                    <a:pt x="20" y="97"/>
                    <a:pt x="21" y="98"/>
                  </a:cubicBezTo>
                  <a:cubicBezTo>
                    <a:pt x="22" y="100"/>
                    <a:pt x="24" y="100"/>
                    <a:pt x="25" y="102"/>
                  </a:cubicBezTo>
                  <a:cubicBezTo>
                    <a:pt x="26" y="103"/>
                    <a:pt x="25" y="105"/>
                    <a:pt x="25" y="106"/>
                  </a:cubicBezTo>
                  <a:cubicBezTo>
                    <a:pt x="26" y="108"/>
                    <a:pt x="29" y="110"/>
                    <a:pt x="29" y="112"/>
                  </a:cubicBezTo>
                  <a:cubicBezTo>
                    <a:pt x="30" y="114"/>
                    <a:pt x="29" y="116"/>
                    <a:pt x="28" y="118"/>
                  </a:cubicBezTo>
                  <a:cubicBezTo>
                    <a:pt x="27" y="121"/>
                    <a:pt x="29" y="122"/>
                    <a:pt x="30" y="124"/>
                  </a:cubicBezTo>
                  <a:cubicBezTo>
                    <a:pt x="30" y="125"/>
                    <a:pt x="28" y="126"/>
                    <a:pt x="29" y="127"/>
                  </a:cubicBezTo>
                  <a:cubicBezTo>
                    <a:pt x="30" y="128"/>
                    <a:pt x="32" y="126"/>
                    <a:pt x="33" y="126"/>
                  </a:cubicBezTo>
                  <a:cubicBezTo>
                    <a:pt x="34" y="126"/>
                    <a:pt x="32" y="129"/>
                    <a:pt x="33" y="129"/>
                  </a:cubicBezTo>
                  <a:cubicBezTo>
                    <a:pt x="33" y="130"/>
                    <a:pt x="36" y="130"/>
                    <a:pt x="36" y="131"/>
                  </a:cubicBezTo>
                  <a:cubicBezTo>
                    <a:pt x="37" y="133"/>
                    <a:pt x="35" y="136"/>
                    <a:pt x="35" y="138"/>
                  </a:cubicBezTo>
                  <a:cubicBezTo>
                    <a:pt x="36" y="139"/>
                    <a:pt x="38" y="138"/>
                    <a:pt x="38" y="140"/>
                  </a:cubicBezTo>
                  <a:cubicBezTo>
                    <a:pt x="38" y="142"/>
                    <a:pt x="36" y="143"/>
                    <a:pt x="36" y="145"/>
                  </a:cubicBezTo>
                  <a:cubicBezTo>
                    <a:pt x="37" y="147"/>
                    <a:pt x="39" y="145"/>
                    <a:pt x="40" y="146"/>
                  </a:cubicBezTo>
                  <a:cubicBezTo>
                    <a:pt x="40" y="146"/>
                    <a:pt x="39" y="152"/>
                    <a:pt x="39" y="153"/>
                  </a:cubicBezTo>
                  <a:cubicBezTo>
                    <a:pt x="40" y="156"/>
                    <a:pt x="42" y="159"/>
                    <a:pt x="42" y="163"/>
                  </a:cubicBezTo>
                  <a:cubicBezTo>
                    <a:pt x="42" y="166"/>
                    <a:pt x="40" y="169"/>
                    <a:pt x="41" y="171"/>
                  </a:cubicBezTo>
                  <a:cubicBezTo>
                    <a:pt x="41" y="173"/>
                    <a:pt x="44" y="175"/>
                    <a:pt x="45" y="179"/>
                  </a:cubicBezTo>
                  <a:cubicBezTo>
                    <a:pt x="88" y="177"/>
                    <a:pt x="130" y="174"/>
                    <a:pt x="173" y="170"/>
                  </a:cubicBezTo>
                  <a:cubicBezTo>
                    <a:pt x="184" y="169"/>
                    <a:pt x="196" y="167"/>
                    <a:pt x="207" y="165"/>
                  </a:cubicBezTo>
                  <a:cubicBezTo>
                    <a:pt x="210" y="165"/>
                    <a:pt x="218" y="163"/>
                    <a:pt x="218" y="163"/>
                  </a:cubicBezTo>
                  <a:cubicBezTo>
                    <a:pt x="220" y="167"/>
                    <a:pt x="222" y="169"/>
                    <a:pt x="226" y="172"/>
                  </a:cubicBezTo>
                  <a:cubicBezTo>
                    <a:pt x="228" y="173"/>
                    <a:pt x="228" y="174"/>
                    <a:pt x="231" y="175"/>
                  </a:cubicBezTo>
                  <a:cubicBezTo>
                    <a:pt x="231" y="176"/>
                    <a:pt x="232" y="176"/>
                    <a:pt x="232" y="176"/>
                  </a:cubicBezTo>
                  <a:cubicBezTo>
                    <a:pt x="239" y="175"/>
                    <a:pt x="231" y="167"/>
                    <a:pt x="232" y="166"/>
                  </a:cubicBezTo>
                  <a:cubicBezTo>
                    <a:pt x="233" y="163"/>
                    <a:pt x="242" y="160"/>
                    <a:pt x="243" y="159"/>
                  </a:cubicBezTo>
                  <a:cubicBezTo>
                    <a:pt x="244" y="156"/>
                    <a:pt x="243" y="152"/>
                    <a:pt x="244" y="149"/>
                  </a:cubicBezTo>
                  <a:cubicBezTo>
                    <a:pt x="245" y="146"/>
                    <a:pt x="249" y="144"/>
                    <a:pt x="249" y="141"/>
                  </a:cubicBezTo>
                  <a:cubicBezTo>
                    <a:pt x="251" y="131"/>
                    <a:pt x="237" y="131"/>
                    <a:pt x="243" y="116"/>
                  </a:cubicBezTo>
                  <a:cubicBezTo>
                    <a:pt x="244" y="114"/>
                    <a:pt x="255" y="114"/>
                    <a:pt x="257" y="113"/>
                  </a:cubicBezTo>
                  <a:cubicBezTo>
                    <a:pt x="259" y="112"/>
                    <a:pt x="260" y="109"/>
                    <a:pt x="262" y="108"/>
                  </a:cubicBezTo>
                  <a:cubicBezTo>
                    <a:pt x="264" y="107"/>
                    <a:pt x="269" y="106"/>
                    <a:pt x="271" y="104"/>
                  </a:cubicBezTo>
                  <a:cubicBezTo>
                    <a:pt x="272" y="101"/>
                    <a:pt x="270" y="97"/>
                    <a:pt x="271" y="94"/>
                  </a:cubicBezTo>
                  <a:cubicBezTo>
                    <a:pt x="272" y="92"/>
                    <a:pt x="274" y="91"/>
                    <a:pt x="275" y="90"/>
                  </a:cubicBezTo>
                  <a:cubicBezTo>
                    <a:pt x="276" y="88"/>
                    <a:pt x="277" y="82"/>
                    <a:pt x="277" y="79"/>
                  </a:cubicBezTo>
                  <a:cubicBezTo>
                    <a:pt x="276" y="71"/>
                    <a:pt x="268" y="72"/>
                    <a:pt x="264" y="67"/>
                  </a:cubicBezTo>
                  <a:cubicBezTo>
                    <a:pt x="262" y="65"/>
                    <a:pt x="263" y="62"/>
                    <a:pt x="261" y="60"/>
                  </a:cubicBezTo>
                  <a:cubicBezTo>
                    <a:pt x="259" y="59"/>
                    <a:pt x="251" y="56"/>
                    <a:pt x="253" y="54"/>
                  </a:cubicBezTo>
                  <a:cubicBezTo>
                    <a:pt x="251" y="39"/>
                    <a:pt x="237" y="49"/>
                    <a:pt x="233" y="42"/>
                  </a:cubicBezTo>
                  <a:cubicBezTo>
                    <a:pt x="232" y="40"/>
                    <a:pt x="233" y="37"/>
                    <a:pt x="232" y="35"/>
                  </a:cubicBezTo>
                  <a:cubicBezTo>
                    <a:pt x="231" y="34"/>
                    <a:pt x="230" y="34"/>
                    <a:pt x="229" y="33"/>
                  </a:cubicBezTo>
                  <a:cubicBezTo>
                    <a:pt x="228" y="30"/>
                    <a:pt x="226" y="25"/>
                    <a:pt x="226" y="22"/>
                  </a:cubicBezTo>
                  <a:cubicBezTo>
                    <a:pt x="226" y="19"/>
                    <a:pt x="230" y="15"/>
                    <a:pt x="229" y="12"/>
                  </a:cubicBezTo>
                  <a:cubicBezTo>
                    <a:pt x="228" y="9"/>
                    <a:pt x="226" y="10"/>
                    <a:pt x="224" y="8"/>
                  </a:cubicBezTo>
                  <a:cubicBezTo>
                    <a:pt x="222" y="6"/>
                    <a:pt x="222" y="0"/>
                    <a:pt x="222" y="0"/>
                  </a:cubicBezTo>
                  <a:cubicBezTo>
                    <a:pt x="222" y="0"/>
                    <a:pt x="221" y="1"/>
                    <a:pt x="221" y="1"/>
                  </a:cubicBezTo>
                  <a:cubicBezTo>
                    <a:pt x="218" y="1"/>
                    <a:pt x="216" y="1"/>
                    <a:pt x="214" y="1"/>
                  </a:cubicBezTo>
                  <a:cubicBezTo>
                    <a:pt x="209" y="2"/>
                    <a:pt x="204" y="2"/>
                    <a:pt x="199" y="3"/>
                  </a:cubicBezTo>
                  <a:cubicBezTo>
                    <a:pt x="183" y="5"/>
                    <a:pt x="167" y="6"/>
                    <a:pt x="151" y="7"/>
                  </a:cubicBezTo>
                  <a:cubicBezTo>
                    <a:pt x="104" y="12"/>
                    <a:pt x="57" y="15"/>
                    <a:pt x="9" y="17"/>
                  </a:cubicBezTo>
                  <a:cubicBezTo>
                    <a:pt x="8" y="17"/>
                    <a:pt x="3" y="16"/>
                    <a:pt x="3" y="17"/>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91"/>
            <p:cNvSpPr>
              <a:spLocks/>
            </p:cNvSpPr>
            <p:nvPr/>
          </p:nvSpPr>
          <p:spPr bwMode="auto">
            <a:xfrm>
              <a:off x="3097185" y="3363912"/>
              <a:ext cx="955674" cy="723899"/>
            </a:xfrm>
            <a:custGeom>
              <a:avLst/>
              <a:gdLst>
                <a:gd name="T0" fmla="*/ 323 w 324"/>
                <a:gd name="T1" fmla="*/ 77 h 245"/>
                <a:gd name="T2" fmla="*/ 323 w 324"/>
                <a:gd name="T3" fmla="*/ 36 h 245"/>
                <a:gd name="T4" fmla="*/ 324 w 324"/>
                <a:gd name="T5" fmla="*/ 21 h 245"/>
                <a:gd name="T6" fmla="*/ 302 w 324"/>
                <a:gd name="T7" fmla="*/ 20 h 245"/>
                <a:gd name="T8" fmla="*/ 239 w 324"/>
                <a:gd name="T9" fmla="*/ 18 h 245"/>
                <a:gd name="T10" fmla="*/ 25 w 324"/>
                <a:gd name="T11" fmla="*/ 0 h 245"/>
                <a:gd name="T12" fmla="*/ 0 w 324"/>
                <a:gd name="T13" fmla="*/ 223 h 245"/>
                <a:gd name="T14" fmla="*/ 183 w 324"/>
                <a:gd name="T15" fmla="*/ 239 h 245"/>
                <a:gd name="T16" fmla="*/ 243 w 324"/>
                <a:gd name="T17" fmla="*/ 242 h 245"/>
                <a:gd name="T18" fmla="*/ 264 w 324"/>
                <a:gd name="T19" fmla="*/ 243 h 245"/>
                <a:gd name="T20" fmla="*/ 272 w 324"/>
                <a:gd name="T21" fmla="*/ 244 h 245"/>
                <a:gd name="T22" fmla="*/ 274 w 324"/>
                <a:gd name="T23" fmla="*/ 244 h 245"/>
                <a:gd name="T24" fmla="*/ 319 w 324"/>
                <a:gd name="T25" fmla="*/ 245 h 245"/>
                <a:gd name="T26" fmla="*/ 323 w 324"/>
                <a:gd name="T27" fmla="*/ 7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4" h="245">
                  <a:moveTo>
                    <a:pt x="323" y="77"/>
                  </a:moveTo>
                  <a:cubicBezTo>
                    <a:pt x="323" y="63"/>
                    <a:pt x="323" y="49"/>
                    <a:pt x="323" y="36"/>
                  </a:cubicBezTo>
                  <a:cubicBezTo>
                    <a:pt x="323" y="34"/>
                    <a:pt x="324" y="21"/>
                    <a:pt x="324" y="21"/>
                  </a:cubicBezTo>
                  <a:cubicBezTo>
                    <a:pt x="323" y="21"/>
                    <a:pt x="304" y="20"/>
                    <a:pt x="302" y="20"/>
                  </a:cubicBezTo>
                  <a:cubicBezTo>
                    <a:pt x="281" y="20"/>
                    <a:pt x="260" y="19"/>
                    <a:pt x="239" y="18"/>
                  </a:cubicBezTo>
                  <a:cubicBezTo>
                    <a:pt x="167" y="14"/>
                    <a:pt x="96" y="8"/>
                    <a:pt x="25" y="0"/>
                  </a:cubicBezTo>
                  <a:cubicBezTo>
                    <a:pt x="17" y="74"/>
                    <a:pt x="8" y="149"/>
                    <a:pt x="0" y="223"/>
                  </a:cubicBezTo>
                  <a:cubicBezTo>
                    <a:pt x="61" y="230"/>
                    <a:pt x="122" y="235"/>
                    <a:pt x="183" y="239"/>
                  </a:cubicBezTo>
                  <a:cubicBezTo>
                    <a:pt x="203" y="240"/>
                    <a:pt x="223" y="241"/>
                    <a:pt x="243" y="242"/>
                  </a:cubicBezTo>
                  <a:cubicBezTo>
                    <a:pt x="250" y="243"/>
                    <a:pt x="257" y="243"/>
                    <a:pt x="264" y="243"/>
                  </a:cubicBezTo>
                  <a:cubicBezTo>
                    <a:pt x="267" y="243"/>
                    <a:pt x="270" y="244"/>
                    <a:pt x="272" y="244"/>
                  </a:cubicBezTo>
                  <a:cubicBezTo>
                    <a:pt x="273" y="244"/>
                    <a:pt x="274" y="244"/>
                    <a:pt x="274" y="244"/>
                  </a:cubicBezTo>
                  <a:cubicBezTo>
                    <a:pt x="289" y="244"/>
                    <a:pt x="304" y="245"/>
                    <a:pt x="319" y="245"/>
                  </a:cubicBezTo>
                  <a:cubicBezTo>
                    <a:pt x="321" y="189"/>
                    <a:pt x="322" y="133"/>
                    <a:pt x="323" y="77"/>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93"/>
            <p:cNvSpPr>
              <a:spLocks noEditPoints="1"/>
            </p:cNvSpPr>
            <p:nvPr/>
          </p:nvSpPr>
          <p:spPr bwMode="auto">
            <a:xfrm>
              <a:off x="1254097" y="2814638"/>
              <a:ext cx="1090612" cy="1790700"/>
            </a:xfrm>
            <a:custGeom>
              <a:avLst/>
              <a:gdLst>
                <a:gd name="T0" fmla="*/ 325 w 370"/>
                <a:gd name="T1" fmla="*/ 605 h 606"/>
                <a:gd name="T2" fmla="*/ 210 w 370"/>
                <a:gd name="T3" fmla="*/ 589 h 606"/>
                <a:gd name="T4" fmla="*/ 208 w 370"/>
                <a:gd name="T5" fmla="*/ 580 h 606"/>
                <a:gd name="T6" fmla="*/ 208 w 370"/>
                <a:gd name="T7" fmla="*/ 572 h 606"/>
                <a:gd name="T8" fmla="*/ 184 w 370"/>
                <a:gd name="T9" fmla="*/ 524 h 606"/>
                <a:gd name="T10" fmla="*/ 164 w 370"/>
                <a:gd name="T11" fmla="*/ 513 h 606"/>
                <a:gd name="T12" fmla="*/ 136 w 370"/>
                <a:gd name="T13" fmla="*/ 485 h 606"/>
                <a:gd name="T14" fmla="*/ 105 w 370"/>
                <a:gd name="T15" fmla="*/ 461 h 606"/>
                <a:gd name="T16" fmla="*/ 76 w 370"/>
                <a:gd name="T17" fmla="*/ 444 h 606"/>
                <a:gd name="T18" fmla="*/ 78 w 370"/>
                <a:gd name="T19" fmla="*/ 429 h 606"/>
                <a:gd name="T20" fmla="*/ 75 w 370"/>
                <a:gd name="T21" fmla="*/ 398 h 606"/>
                <a:gd name="T22" fmla="*/ 75 w 370"/>
                <a:gd name="T23" fmla="*/ 396 h 606"/>
                <a:gd name="T24" fmla="*/ 60 w 370"/>
                <a:gd name="T25" fmla="*/ 377 h 606"/>
                <a:gd name="T26" fmla="*/ 56 w 370"/>
                <a:gd name="T27" fmla="*/ 358 h 606"/>
                <a:gd name="T28" fmla="*/ 42 w 370"/>
                <a:gd name="T29" fmla="*/ 335 h 606"/>
                <a:gd name="T30" fmla="*/ 49 w 370"/>
                <a:gd name="T31" fmla="*/ 318 h 606"/>
                <a:gd name="T32" fmla="*/ 55 w 370"/>
                <a:gd name="T33" fmla="*/ 309 h 606"/>
                <a:gd name="T34" fmla="*/ 45 w 370"/>
                <a:gd name="T35" fmla="*/ 298 h 606"/>
                <a:gd name="T36" fmla="*/ 36 w 370"/>
                <a:gd name="T37" fmla="*/ 272 h 606"/>
                <a:gd name="T38" fmla="*/ 34 w 370"/>
                <a:gd name="T39" fmla="*/ 262 h 606"/>
                <a:gd name="T40" fmla="*/ 42 w 370"/>
                <a:gd name="T41" fmla="*/ 251 h 606"/>
                <a:gd name="T42" fmla="*/ 45 w 370"/>
                <a:gd name="T43" fmla="*/ 264 h 606"/>
                <a:gd name="T44" fmla="*/ 51 w 370"/>
                <a:gd name="T45" fmla="*/ 255 h 606"/>
                <a:gd name="T46" fmla="*/ 46 w 370"/>
                <a:gd name="T47" fmla="*/ 250 h 606"/>
                <a:gd name="T48" fmla="*/ 47 w 370"/>
                <a:gd name="T49" fmla="*/ 237 h 606"/>
                <a:gd name="T50" fmla="*/ 65 w 370"/>
                <a:gd name="T51" fmla="*/ 240 h 606"/>
                <a:gd name="T52" fmla="*/ 81 w 370"/>
                <a:gd name="T53" fmla="*/ 242 h 606"/>
                <a:gd name="T54" fmla="*/ 76 w 370"/>
                <a:gd name="T55" fmla="*/ 239 h 606"/>
                <a:gd name="T56" fmla="*/ 57 w 370"/>
                <a:gd name="T57" fmla="*/ 238 h 606"/>
                <a:gd name="T58" fmla="*/ 43 w 370"/>
                <a:gd name="T59" fmla="*/ 232 h 606"/>
                <a:gd name="T60" fmla="*/ 42 w 370"/>
                <a:gd name="T61" fmla="*/ 243 h 606"/>
                <a:gd name="T62" fmla="*/ 36 w 370"/>
                <a:gd name="T63" fmla="*/ 241 h 606"/>
                <a:gd name="T64" fmla="*/ 24 w 370"/>
                <a:gd name="T65" fmla="*/ 228 h 606"/>
                <a:gd name="T66" fmla="*/ 25 w 370"/>
                <a:gd name="T67" fmla="*/ 220 h 606"/>
                <a:gd name="T68" fmla="*/ 22 w 370"/>
                <a:gd name="T69" fmla="*/ 203 h 606"/>
                <a:gd name="T70" fmla="*/ 8 w 370"/>
                <a:gd name="T71" fmla="*/ 163 h 606"/>
                <a:gd name="T72" fmla="*/ 14 w 370"/>
                <a:gd name="T73" fmla="*/ 121 h 606"/>
                <a:gd name="T74" fmla="*/ 0 w 370"/>
                <a:gd name="T75" fmla="*/ 92 h 606"/>
                <a:gd name="T76" fmla="*/ 12 w 370"/>
                <a:gd name="T77" fmla="*/ 66 h 606"/>
                <a:gd name="T78" fmla="*/ 13 w 370"/>
                <a:gd name="T79" fmla="*/ 68 h 606"/>
                <a:gd name="T80" fmla="*/ 21 w 370"/>
                <a:gd name="T81" fmla="*/ 56 h 606"/>
                <a:gd name="T82" fmla="*/ 29 w 370"/>
                <a:gd name="T83" fmla="*/ 11 h 606"/>
                <a:gd name="T84" fmla="*/ 166 w 370"/>
                <a:gd name="T85" fmla="*/ 197 h 606"/>
                <a:gd name="T86" fmla="*/ 354 w 370"/>
                <a:gd name="T87" fmla="*/ 482 h 606"/>
                <a:gd name="T88" fmla="*/ 360 w 370"/>
                <a:gd name="T89" fmla="*/ 512 h 606"/>
                <a:gd name="T90" fmla="*/ 356 w 370"/>
                <a:gd name="T91" fmla="*/ 532 h 606"/>
                <a:gd name="T92" fmla="*/ 347 w 370"/>
                <a:gd name="T93" fmla="*/ 544 h 606"/>
                <a:gd name="T94" fmla="*/ 341 w 370"/>
                <a:gd name="T95" fmla="*/ 563 h 606"/>
                <a:gd name="T96" fmla="*/ 334 w 370"/>
                <a:gd name="T97" fmla="*/ 570 h 606"/>
                <a:gd name="T98" fmla="*/ 340 w 370"/>
                <a:gd name="T99" fmla="*/ 596 h 606"/>
                <a:gd name="T100" fmla="*/ 335 w 370"/>
                <a:gd name="T101" fmla="*/ 606 h 606"/>
                <a:gd name="T102" fmla="*/ 101 w 370"/>
                <a:gd name="T103" fmla="*/ 479 h 606"/>
                <a:gd name="T104" fmla="*/ 110 w 370"/>
                <a:gd name="T105" fmla="*/ 486 h 606"/>
                <a:gd name="T106" fmla="*/ 101 w 370"/>
                <a:gd name="T107" fmla="*/ 479 h 606"/>
                <a:gd name="T108" fmla="*/ 95 w 370"/>
                <a:gd name="T109" fmla="*/ 482 h 606"/>
                <a:gd name="T110" fmla="*/ 156 w 370"/>
                <a:gd name="T111" fmla="*/ 526 h 606"/>
                <a:gd name="T112" fmla="*/ 162 w 370"/>
                <a:gd name="T113" fmla="*/ 533 h 606"/>
                <a:gd name="T114" fmla="*/ 109 w 370"/>
                <a:gd name="T115" fmla="*/ 528 h 606"/>
                <a:gd name="T116" fmla="*/ 153 w 370"/>
                <a:gd name="T117" fmla="*/ 563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0" h="606">
                  <a:moveTo>
                    <a:pt x="335" y="606"/>
                  </a:moveTo>
                  <a:cubicBezTo>
                    <a:pt x="331" y="606"/>
                    <a:pt x="330" y="602"/>
                    <a:pt x="326" y="605"/>
                  </a:cubicBezTo>
                  <a:cubicBezTo>
                    <a:pt x="325" y="606"/>
                    <a:pt x="325" y="606"/>
                    <a:pt x="325" y="606"/>
                  </a:cubicBezTo>
                  <a:cubicBezTo>
                    <a:pt x="325" y="606"/>
                    <a:pt x="325" y="605"/>
                    <a:pt x="325" y="605"/>
                  </a:cubicBezTo>
                  <a:cubicBezTo>
                    <a:pt x="323" y="604"/>
                    <a:pt x="297" y="602"/>
                    <a:pt x="293" y="602"/>
                  </a:cubicBezTo>
                  <a:cubicBezTo>
                    <a:pt x="265" y="599"/>
                    <a:pt x="238" y="596"/>
                    <a:pt x="210" y="592"/>
                  </a:cubicBezTo>
                  <a:cubicBezTo>
                    <a:pt x="210" y="592"/>
                    <a:pt x="210" y="592"/>
                    <a:pt x="210" y="592"/>
                  </a:cubicBezTo>
                  <a:cubicBezTo>
                    <a:pt x="210" y="591"/>
                    <a:pt x="210" y="590"/>
                    <a:pt x="210" y="589"/>
                  </a:cubicBezTo>
                  <a:cubicBezTo>
                    <a:pt x="209" y="588"/>
                    <a:pt x="210" y="586"/>
                    <a:pt x="209" y="585"/>
                  </a:cubicBezTo>
                  <a:cubicBezTo>
                    <a:pt x="207" y="583"/>
                    <a:pt x="207" y="583"/>
                    <a:pt x="207" y="583"/>
                  </a:cubicBezTo>
                  <a:cubicBezTo>
                    <a:pt x="207" y="580"/>
                    <a:pt x="210" y="588"/>
                    <a:pt x="211" y="588"/>
                  </a:cubicBezTo>
                  <a:cubicBezTo>
                    <a:pt x="213" y="587"/>
                    <a:pt x="209" y="581"/>
                    <a:pt x="208" y="580"/>
                  </a:cubicBezTo>
                  <a:cubicBezTo>
                    <a:pt x="207" y="580"/>
                    <a:pt x="206" y="584"/>
                    <a:pt x="205" y="584"/>
                  </a:cubicBezTo>
                  <a:cubicBezTo>
                    <a:pt x="204" y="583"/>
                    <a:pt x="206" y="579"/>
                    <a:pt x="206" y="578"/>
                  </a:cubicBezTo>
                  <a:cubicBezTo>
                    <a:pt x="207" y="577"/>
                    <a:pt x="205" y="575"/>
                    <a:pt x="206" y="574"/>
                  </a:cubicBezTo>
                  <a:cubicBezTo>
                    <a:pt x="206" y="573"/>
                    <a:pt x="207" y="573"/>
                    <a:pt x="208" y="572"/>
                  </a:cubicBezTo>
                  <a:cubicBezTo>
                    <a:pt x="209" y="569"/>
                    <a:pt x="207" y="562"/>
                    <a:pt x="207" y="558"/>
                  </a:cubicBezTo>
                  <a:cubicBezTo>
                    <a:pt x="204" y="545"/>
                    <a:pt x="200" y="544"/>
                    <a:pt x="193" y="535"/>
                  </a:cubicBezTo>
                  <a:cubicBezTo>
                    <a:pt x="191" y="532"/>
                    <a:pt x="190" y="529"/>
                    <a:pt x="188" y="527"/>
                  </a:cubicBezTo>
                  <a:cubicBezTo>
                    <a:pt x="187" y="526"/>
                    <a:pt x="185" y="525"/>
                    <a:pt x="184" y="524"/>
                  </a:cubicBezTo>
                  <a:cubicBezTo>
                    <a:pt x="182" y="522"/>
                    <a:pt x="181" y="517"/>
                    <a:pt x="178" y="515"/>
                  </a:cubicBezTo>
                  <a:cubicBezTo>
                    <a:pt x="172" y="511"/>
                    <a:pt x="170" y="516"/>
                    <a:pt x="169" y="516"/>
                  </a:cubicBezTo>
                  <a:cubicBezTo>
                    <a:pt x="169" y="516"/>
                    <a:pt x="168" y="514"/>
                    <a:pt x="167" y="513"/>
                  </a:cubicBezTo>
                  <a:cubicBezTo>
                    <a:pt x="164" y="513"/>
                    <a:pt x="164" y="513"/>
                    <a:pt x="164" y="513"/>
                  </a:cubicBezTo>
                  <a:cubicBezTo>
                    <a:pt x="164" y="510"/>
                    <a:pt x="167" y="510"/>
                    <a:pt x="167" y="508"/>
                  </a:cubicBezTo>
                  <a:cubicBezTo>
                    <a:pt x="166" y="506"/>
                    <a:pt x="163" y="496"/>
                    <a:pt x="162" y="495"/>
                  </a:cubicBezTo>
                  <a:cubicBezTo>
                    <a:pt x="159" y="494"/>
                    <a:pt x="152" y="494"/>
                    <a:pt x="149" y="494"/>
                  </a:cubicBezTo>
                  <a:cubicBezTo>
                    <a:pt x="148" y="494"/>
                    <a:pt x="138" y="487"/>
                    <a:pt x="136" y="485"/>
                  </a:cubicBezTo>
                  <a:cubicBezTo>
                    <a:pt x="130" y="480"/>
                    <a:pt x="134" y="478"/>
                    <a:pt x="131" y="475"/>
                  </a:cubicBezTo>
                  <a:cubicBezTo>
                    <a:pt x="131" y="474"/>
                    <a:pt x="130" y="474"/>
                    <a:pt x="129" y="474"/>
                  </a:cubicBezTo>
                  <a:cubicBezTo>
                    <a:pt x="126" y="472"/>
                    <a:pt x="124" y="467"/>
                    <a:pt x="121" y="464"/>
                  </a:cubicBezTo>
                  <a:cubicBezTo>
                    <a:pt x="117" y="462"/>
                    <a:pt x="110" y="463"/>
                    <a:pt x="105" y="461"/>
                  </a:cubicBezTo>
                  <a:cubicBezTo>
                    <a:pt x="102" y="459"/>
                    <a:pt x="99" y="455"/>
                    <a:pt x="95" y="454"/>
                  </a:cubicBezTo>
                  <a:cubicBezTo>
                    <a:pt x="92" y="453"/>
                    <a:pt x="81" y="453"/>
                    <a:pt x="79" y="452"/>
                  </a:cubicBezTo>
                  <a:cubicBezTo>
                    <a:pt x="78" y="451"/>
                    <a:pt x="79" y="448"/>
                    <a:pt x="78" y="447"/>
                  </a:cubicBezTo>
                  <a:cubicBezTo>
                    <a:pt x="78" y="446"/>
                    <a:pt x="77" y="445"/>
                    <a:pt x="76" y="444"/>
                  </a:cubicBezTo>
                  <a:cubicBezTo>
                    <a:pt x="76" y="444"/>
                    <a:pt x="73" y="444"/>
                    <a:pt x="73" y="444"/>
                  </a:cubicBezTo>
                  <a:cubicBezTo>
                    <a:pt x="73" y="440"/>
                    <a:pt x="76" y="440"/>
                    <a:pt x="77" y="437"/>
                  </a:cubicBezTo>
                  <a:cubicBezTo>
                    <a:pt x="77" y="436"/>
                    <a:pt x="76" y="434"/>
                    <a:pt x="76" y="433"/>
                  </a:cubicBezTo>
                  <a:cubicBezTo>
                    <a:pt x="76" y="431"/>
                    <a:pt x="78" y="430"/>
                    <a:pt x="78" y="429"/>
                  </a:cubicBezTo>
                  <a:cubicBezTo>
                    <a:pt x="78" y="427"/>
                    <a:pt x="77" y="425"/>
                    <a:pt x="77" y="424"/>
                  </a:cubicBezTo>
                  <a:cubicBezTo>
                    <a:pt x="78" y="420"/>
                    <a:pt x="83" y="417"/>
                    <a:pt x="81" y="413"/>
                  </a:cubicBezTo>
                  <a:cubicBezTo>
                    <a:pt x="79" y="409"/>
                    <a:pt x="74" y="410"/>
                    <a:pt x="72" y="406"/>
                  </a:cubicBezTo>
                  <a:cubicBezTo>
                    <a:pt x="71" y="404"/>
                    <a:pt x="73" y="399"/>
                    <a:pt x="75" y="398"/>
                  </a:cubicBezTo>
                  <a:cubicBezTo>
                    <a:pt x="74" y="400"/>
                    <a:pt x="74" y="400"/>
                    <a:pt x="74" y="400"/>
                  </a:cubicBezTo>
                  <a:cubicBezTo>
                    <a:pt x="76" y="399"/>
                    <a:pt x="76" y="399"/>
                    <a:pt x="76" y="399"/>
                  </a:cubicBezTo>
                  <a:cubicBezTo>
                    <a:pt x="76" y="399"/>
                    <a:pt x="75" y="399"/>
                    <a:pt x="75" y="398"/>
                  </a:cubicBezTo>
                  <a:cubicBezTo>
                    <a:pt x="75" y="396"/>
                    <a:pt x="75" y="396"/>
                    <a:pt x="75" y="396"/>
                  </a:cubicBezTo>
                  <a:cubicBezTo>
                    <a:pt x="75" y="395"/>
                    <a:pt x="75" y="395"/>
                    <a:pt x="75" y="394"/>
                  </a:cubicBezTo>
                  <a:cubicBezTo>
                    <a:pt x="74" y="392"/>
                    <a:pt x="70" y="392"/>
                    <a:pt x="69" y="391"/>
                  </a:cubicBezTo>
                  <a:cubicBezTo>
                    <a:pt x="66" y="388"/>
                    <a:pt x="67" y="382"/>
                    <a:pt x="65" y="379"/>
                  </a:cubicBezTo>
                  <a:cubicBezTo>
                    <a:pt x="64" y="378"/>
                    <a:pt x="61" y="378"/>
                    <a:pt x="60" y="377"/>
                  </a:cubicBezTo>
                  <a:cubicBezTo>
                    <a:pt x="58" y="375"/>
                    <a:pt x="60" y="372"/>
                    <a:pt x="60" y="371"/>
                  </a:cubicBezTo>
                  <a:cubicBezTo>
                    <a:pt x="59" y="368"/>
                    <a:pt x="56" y="366"/>
                    <a:pt x="55" y="363"/>
                  </a:cubicBezTo>
                  <a:cubicBezTo>
                    <a:pt x="55" y="362"/>
                    <a:pt x="55" y="362"/>
                    <a:pt x="55" y="361"/>
                  </a:cubicBezTo>
                  <a:cubicBezTo>
                    <a:pt x="55" y="360"/>
                    <a:pt x="55" y="359"/>
                    <a:pt x="56" y="358"/>
                  </a:cubicBezTo>
                  <a:cubicBezTo>
                    <a:pt x="56" y="357"/>
                    <a:pt x="56" y="357"/>
                    <a:pt x="56" y="356"/>
                  </a:cubicBezTo>
                  <a:cubicBezTo>
                    <a:pt x="55" y="355"/>
                    <a:pt x="53" y="355"/>
                    <a:pt x="52" y="354"/>
                  </a:cubicBezTo>
                  <a:cubicBezTo>
                    <a:pt x="51" y="351"/>
                    <a:pt x="52" y="347"/>
                    <a:pt x="50" y="344"/>
                  </a:cubicBezTo>
                  <a:cubicBezTo>
                    <a:pt x="49" y="342"/>
                    <a:pt x="43" y="338"/>
                    <a:pt x="42" y="335"/>
                  </a:cubicBezTo>
                  <a:cubicBezTo>
                    <a:pt x="42" y="334"/>
                    <a:pt x="44" y="331"/>
                    <a:pt x="44" y="330"/>
                  </a:cubicBezTo>
                  <a:cubicBezTo>
                    <a:pt x="44" y="329"/>
                    <a:pt x="44" y="320"/>
                    <a:pt x="44" y="320"/>
                  </a:cubicBezTo>
                  <a:cubicBezTo>
                    <a:pt x="44" y="320"/>
                    <a:pt x="42" y="319"/>
                    <a:pt x="43" y="318"/>
                  </a:cubicBezTo>
                  <a:cubicBezTo>
                    <a:pt x="47" y="313"/>
                    <a:pt x="47" y="320"/>
                    <a:pt x="49" y="318"/>
                  </a:cubicBezTo>
                  <a:cubicBezTo>
                    <a:pt x="51" y="317"/>
                    <a:pt x="51" y="313"/>
                    <a:pt x="53" y="312"/>
                  </a:cubicBezTo>
                  <a:cubicBezTo>
                    <a:pt x="55" y="314"/>
                    <a:pt x="55" y="314"/>
                    <a:pt x="55" y="314"/>
                  </a:cubicBezTo>
                  <a:cubicBezTo>
                    <a:pt x="55" y="313"/>
                    <a:pt x="54" y="312"/>
                    <a:pt x="54" y="311"/>
                  </a:cubicBezTo>
                  <a:cubicBezTo>
                    <a:pt x="54" y="311"/>
                    <a:pt x="55" y="309"/>
                    <a:pt x="55" y="309"/>
                  </a:cubicBezTo>
                  <a:cubicBezTo>
                    <a:pt x="55" y="308"/>
                    <a:pt x="52" y="298"/>
                    <a:pt x="51" y="298"/>
                  </a:cubicBezTo>
                  <a:cubicBezTo>
                    <a:pt x="50" y="298"/>
                    <a:pt x="50" y="299"/>
                    <a:pt x="48" y="299"/>
                  </a:cubicBezTo>
                  <a:cubicBezTo>
                    <a:pt x="47" y="298"/>
                    <a:pt x="47" y="298"/>
                    <a:pt x="47" y="298"/>
                  </a:cubicBezTo>
                  <a:cubicBezTo>
                    <a:pt x="46" y="298"/>
                    <a:pt x="46" y="299"/>
                    <a:pt x="45" y="298"/>
                  </a:cubicBezTo>
                  <a:cubicBezTo>
                    <a:pt x="43" y="298"/>
                    <a:pt x="40" y="294"/>
                    <a:pt x="39" y="293"/>
                  </a:cubicBezTo>
                  <a:cubicBezTo>
                    <a:pt x="37" y="290"/>
                    <a:pt x="33" y="283"/>
                    <a:pt x="34" y="280"/>
                  </a:cubicBezTo>
                  <a:cubicBezTo>
                    <a:pt x="34" y="278"/>
                    <a:pt x="36" y="276"/>
                    <a:pt x="36" y="274"/>
                  </a:cubicBezTo>
                  <a:cubicBezTo>
                    <a:pt x="36" y="273"/>
                    <a:pt x="36" y="273"/>
                    <a:pt x="36" y="272"/>
                  </a:cubicBezTo>
                  <a:cubicBezTo>
                    <a:pt x="36" y="272"/>
                    <a:pt x="36" y="271"/>
                    <a:pt x="36" y="271"/>
                  </a:cubicBezTo>
                  <a:cubicBezTo>
                    <a:pt x="36" y="269"/>
                    <a:pt x="36" y="268"/>
                    <a:pt x="36" y="266"/>
                  </a:cubicBezTo>
                  <a:cubicBezTo>
                    <a:pt x="36" y="265"/>
                    <a:pt x="36" y="265"/>
                    <a:pt x="36" y="264"/>
                  </a:cubicBezTo>
                  <a:cubicBezTo>
                    <a:pt x="34" y="262"/>
                    <a:pt x="34" y="262"/>
                    <a:pt x="34" y="262"/>
                  </a:cubicBezTo>
                  <a:cubicBezTo>
                    <a:pt x="33" y="259"/>
                    <a:pt x="36" y="257"/>
                    <a:pt x="37" y="255"/>
                  </a:cubicBezTo>
                  <a:cubicBezTo>
                    <a:pt x="37" y="253"/>
                    <a:pt x="37" y="250"/>
                    <a:pt x="38" y="248"/>
                  </a:cubicBezTo>
                  <a:cubicBezTo>
                    <a:pt x="39" y="246"/>
                    <a:pt x="44" y="247"/>
                    <a:pt x="44" y="250"/>
                  </a:cubicBezTo>
                  <a:cubicBezTo>
                    <a:pt x="44" y="250"/>
                    <a:pt x="42" y="250"/>
                    <a:pt x="42" y="251"/>
                  </a:cubicBezTo>
                  <a:cubicBezTo>
                    <a:pt x="42" y="252"/>
                    <a:pt x="44" y="252"/>
                    <a:pt x="44" y="252"/>
                  </a:cubicBezTo>
                  <a:cubicBezTo>
                    <a:pt x="44" y="252"/>
                    <a:pt x="41" y="254"/>
                    <a:pt x="41" y="257"/>
                  </a:cubicBezTo>
                  <a:cubicBezTo>
                    <a:pt x="41" y="260"/>
                    <a:pt x="45" y="260"/>
                    <a:pt x="46" y="262"/>
                  </a:cubicBezTo>
                  <a:cubicBezTo>
                    <a:pt x="45" y="264"/>
                    <a:pt x="45" y="264"/>
                    <a:pt x="45" y="264"/>
                  </a:cubicBezTo>
                  <a:cubicBezTo>
                    <a:pt x="46" y="265"/>
                    <a:pt x="52" y="271"/>
                    <a:pt x="54" y="270"/>
                  </a:cubicBezTo>
                  <a:cubicBezTo>
                    <a:pt x="54" y="270"/>
                    <a:pt x="53" y="269"/>
                    <a:pt x="53" y="269"/>
                  </a:cubicBezTo>
                  <a:cubicBezTo>
                    <a:pt x="52" y="266"/>
                    <a:pt x="51" y="268"/>
                    <a:pt x="51" y="263"/>
                  </a:cubicBezTo>
                  <a:cubicBezTo>
                    <a:pt x="51" y="261"/>
                    <a:pt x="52" y="257"/>
                    <a:pt x="51" y="255"/>
                  </a:cubicBezTo>
                  <a:cubicBezTo>
                    <a:pt x="48" y="255"/>
                    <a:pt x="48" y="255"/>
                    <a:pt x="48" y="255"/>
                  </a:cubicBezTo>
                  <a:cubicBezTo>
                    <a:pt x="48" y="254"/>
                    <a:pt x="49" y="254"/>
                    <a:pt x="49" y="253"/>
                  </a:cubicBezTo>
                  <a:cubicBezTo>
                    <a:pt x="49" y="253"/>
                    <a:pt x="49" y="253"/>
                    <a:pt x="48" y="252"/>
                  </a:cubicBezTo>
                  <a:cubicBezTo>
                    <a:pt x="48" y="252"/>
                    <a:pt x="46" y="250"/>
                    <a:pt x="46" y="250"/>
                  </a:cubicBezTo>
                  <a:cubicBezTo>
                    <a:pt x="45" y="248"/>
                    <a:pt x="49" y="246"/>
                    <a:pt x="48" y="244"/>
                  </a:cubicBezTo>
                  <a:cubicBezTo>
                    <a:pt x="47" y="244"/>
                    <a:pt x="43" y="240"/>
                    <a:pt x="44" y="239"/>
                  </a:cubicBezTo>
                  <a:cubicBezTo>
                    <a:pt x="45" y="239"/>
                    <a:pt x="45" y="240"/>
                    <a:pt x="46" y="239"/>
                  </a:cubicBezTo>
                  <a:cubicBezTo>
                    <a:pt x="46" y="239"/>
                    <a:pt x="47" y="237"/>
                    <a:pt x="47" y="237"/>
                  </a:cubicBezTo>
                  <a:cubicBezTo>
                    <a:pt x="48" y="237"/>
                    <a:pt x="50" y="238"/>
                    <a:pt x="53" y="237"/>
                  </a:cubicBezTo>
                  <a:cubicBezTo>
                    <a:pt x="53" y="236"/>
                    <a:pt x="53" y="236"/>
                    <a:pt x="54" y="236"/>
                  </a:cubicBezTo>
                  <a:cubicBezTo>
                    <a:pt x="55" y="236"/>
                    <a:pt x="56" y="238"/>
                    <a:pt x="57" y="239"/>
                  </a:cubicBezTo>
                  <a:cubicBezTo>
                    <a:pt x="60" y="240"/>
                    <a:pt x="62" y="238"/>
                    <a:pt x="65" y="240"/>
                  </a:cubicBezTo>
                  <a:cubicBezTo>
                    <a:pt x="68" y="241"/>
                    <a:pt x="71" y="242"/>
                    <a:pt x="73" y="244"/>
                  </a:cubicBezTo>
                  <a:cubicBezTo>
                    <a:pt x="73" y="244"/>
                    <a:pt x="77" y="245"/>
                    <a:pt x="77" y="245"/>
                  </a:cubicBezTo>
                  <a:cubicBezTo>
                    <a:pt x="77" y="245"/>
                    <a:pt x="75" y="244"/>
                    <a:pt x="76" y="244"/>
                  </a:cubicBezTo>
                  <a:cubicBezTo>
                    <a:pt x="76" y="243"/>
                    <a:pt x="80" y="241"/>
                    <a:pt x="81" y="242"/>
                  </a:cubicBezTo>
                  <a:cubicBezTo>
                    <a:pt x="82" y="242"/>
                    <a:pt x="86" y="249"/>
                    <a:pt x="87" y="249"/>
                  </a:cubicBezTo>
                  <a:cubicBezTo>
                    <a:pt x="90" y="250"/>
                    <a:pt x="82" y="241"/>
                    <a:pt x="82" y="241"/>
                  </a:cubicBezTo>
                  <a:cubicBezTo>
                    <a:pt x="80" y="240"/>
                    <a:pt x="74" y="244"/>
                    <a:pt x="74" y="242"/>
                  </a:cubicBezTo>
                  <a:cubicBezTo>
                    <a:pt x="73" y="240"/>
                    <a:pt x="77" y="241"/>
                    <a:pt x="76" y="239"/>
                  </a:cubicBezTo>
                  <a:cubicBezTo>
                    <a:pt x="76" y="239"/>
                    <a:pt x="75" y="241"/>
                    <a:pt x="74" y="241"/>
                  </a:cubicBezTo>
                  <a:cubicBezTo>
                    <a:pt x="74" y="241"/>
                    <a:pt x="67" y="240"/>
                    <a:pt x="67" y="240"/>
                  </a:cubicBezTo>
                  <a:cubicBezTo>
                    <a:pt x="62" y="236"/>
                    <a:pt x="66" y="236"/>
                    <a:pt x="66" y="234"/>
                  </a:cubicBezTo>
                  <a:cubicBezTo>
                    <a:pt x="65" y="233"/>
                    <a:pt x="59" y="238"/>
                    <a:pt x="57" y="238"/>
                  </a:cubicBezTo>
                  <a:cubicBezTo>
                    <a:pt x="56" y="238"/>
                    <a:pt x="51" y="232"/>
                    <a:pt x="50" y="230"/>
                  </a:cubicBezTo>
                  <a:cubicBezTo>
                    <a:pt x="49" y="230"/>
                    <a:pt x="49" y="228"/>
                    <a:pt x="48" y="229"/>
                  </a:cubicBezTo>
                  <a:cubicBezTo>
                    <a:pt x="46" y="231"/>
                    <a:pt x="45" y="229"/>
                    <a:pt x="43" y="230"/>
                  </a:cubicBezTo>
                  <a:cubicBezTo>
                    <a:pt x="43" y="232"/>
                    <a:pt x="43" y="232"/>
                    <a:pt x="43" y="232"/>
                  </a:cubicBezTo>
                  <a:cubicBezTo>
                    <a:pt x="43" y="233"/>
                    <a:pt x="41" y="235"/>
                    <a:pt x="42" y="235"/>
                  </a:cubicBezTo>
                  <a:cubicBezTo>
                    <a:pt x="43" y="237"/>
                    <a:pt x="43" y="237"/>
                    <a:pt x="43" y="237"/>
                  </a:cubicBezTo>
                  <a:cubicBezTo>
                    <a:pt x="44" y="238"/>
                    <a:pt x="40" y="239"/>
                    <a:pt x="40" y="240"/>
                  </a:cubicBezTo>
                  <a:cubicBezTo>
                    <a:pt x="40" y="240"/>
                    <a:pt x="43" y="243"/>
                    <a:pt x="42" y="243"/>
                  </a:cubicBezTo>
                  <a:cubicBezTo>
                    <a:pt x="41" y="245"/>
                    <a:pt x="41" y="240"/>
                    <a:pt x="40" y="243"/>
                  </a:cubicBezTo>
                  <a:cubicBezTo>
                    <a:pt x="40" y="243"/>
                    <a:pt x="40" y="244"/>
                    <a:pt x="40" y="244"/>
                  </a:cubicBezTo>
                  <a:cubicBezTo>
                    <a:pt x="40" y="245"/>
                    <a:pt x="41" y="245"/>
                    <a:pt x="40" y="246"/>
                  </a:cubicBezTo>
                  <a:cubicBezTo>
                    <a:pt x="39" y="247"/>
                    <a:pt x="36" y="242"/>
                    <a:pt x="36" y="241"/>
                  </a:cubicBezTo>
                  <a:cubicBezTo>
                    <a:pt x="36" y="241"/>
                    <a:pt x="34" y="239"/>
                    <a:pt x="33" y="239"/>
                  </a:cubicBezTo>
                  <a:cubicBezTo>
                    <a:pt x="32" y="236"/>
                    <a:pt x="33" y="241"/>
                    <a:pt x="31" y="239"/>
                  </a:cubicBezTo>
                  <a:cubicBezTo>
                    <a:pt x="29" y="238"/>
                    <a:pt x="29" y="233"/>
                    <a:pt x="27" y="231"/>
                  </a:cubicBezTo>
                  <a:cubicBezTo>
                    <a:pt x="26" y="231"/>
                    <a:pt x="25" y="229"/>
                    <a:pt x="24" y="228"/>
                  </a:cubicBezTo>
                  <a:cubicBezTo>
                    <a:pt x="24" y="228"/>
                    <a:pt x="24" y="226"/>
                    <a:pt x="24" y="226"/>
                  </a:cubicBezTo>
                  <a:cubicBezTo>
                    <a:pt x="23" y="227"/>
                    <a:pt x="21" y="233"/>
                    <a:pt x="20" y="229"/>
                  </a:cubicBezTo>
                  <a:cubicBezTo>
                    <a:pt x="20" y="228"/>
                    <a:pt x="21" y="228"/>
                    <a:pt x="22" y="228"/>
                  </a:cubicBezTo>
                  <a:cubicBezTo>
                    <a:pt x="23" y="226"/>
                    <a:pt x="24" y="221"/>
                    <a:pt x="25" y="220"/>
                  </a:cubicBezTo>
                  <a:cubicBezTo>
                    <a:pt x="25" y="220"/>
                    <a:pt x="26" y="220"/>
                    <a:pt x="27" y="220"/>
                  </a:cubicBezTo>
                  <a:cubicBezTo>
                    <a:pt x="27" y="219"/>
                    <a:pt x="25" y="212"/>
                    <a:pt x="23" y="211"/>
                  </a:cubicBezTo>
                  <a:cubicBezTo>
                    <a:pt x="22" y="211"/>
                    <a:pt x="22" y="212"/>
                    <a:pt x="22" y="212"/>
                  </a:cubicBezTo>
                  <a:cubicBezTo>
                    <a:pt x="22" y="212"/>
                    <a:pt x="23" y="205"/>
                    <a:pt x="22" y="203"/>
                  </a:cubicBezTo>
                  <a:cubicBezTo>
                    <a:pt x="21" y="200"/>
                    <a:pt x="16" y="198"/>
                    <a:pt x="15" y="195"/>
                  </a:cubicBezTo>
                  <a:cubicBezTo>
                    <a:pt x="12" y="192"/>
                    <a:pt x="13" y="188"/>
                    <a:pt x="12" y="185"/>
                  </a:cubicBezTo>
                  <a:cubicBezTo>
                    <a:pt x="9" y="181"/>
                    <a:pt x="5" y="176"/>
                    <a:pt x="4" y="171"/>
                  </a:cubicBezTo>
                  <a:cubicBezTo>
                    <a:pt x="4" y="168"/>
                    <a:pt x="7" y="167"/>
                    <a:pt x="8" y="163"/>
                  </a:cubicBezTo>
                  <a:cubicBezTo>
                    <a:pt x="9" y="157"/>
                    <a:pt x="6" y="152"/>
                    <a:pt x="7" y="146"/>
                  </a:cubicBezTo>
                  <a:cubicBezTo>
                    <a:pt x="8" y="143"/>
                    <a:pt x="13" y="139"/>
                    <a:pt x="13" y="136"/>
                  </a:cubicBezTo>
                  <a:cubicBezTo>
                    <a:pt x="14" y="133"/>
                    <a:pt x="13" y="128"/>
                    <a:pt x="13" y="125"/>
                  </a:cubicBezTo>
                  <a:cubicBezTo>
                    <a:pt x="13" y="123"/>
                    <a:pt x="14" y="122"/>
                    <a:pt x="14" y="121"/>
                  </a:cubicBezTo>
                  <a:cubicBezTo>
                    <a:pt x="14" y="118"/>
                    <a:pt x="12" y="113"/>
                    <a:pt x="11" y="111"/>
                  </a:cubicBezTo>
                  <a:cubicBezTo>
                    <a:pt x="10" y="110"/>
                    <a:pt x="8" y="109"/>
                    <a:pt x="8" y="107"/>
                  </a:cubicBezTo>
                  <a:cubicBezTo>
                    <a:pt x="7" y="106"/>
                    <a:pt x="8" y="105"/>
                    <a:pt x="8" y="103"/>
                  </a:cubicBezTo>
                  <a:cubicBezTo>
                    <a:pt x="7" y="99"/>
                    <a:pt x="1" y="96"/>
                    <a:pt x="0" y="92"/>
                  </a:cubicBezTo>
                  <a:cubicBezTo>
                    <a:pt x="0" y="91"/>
                    <a:pt x="1" y="89"/>
                    <a:pt x="2" y="88"/>
                  </a:cubicBezTo>
                  <a:cubicBezTo>
                    <a:pt x="2" y="86"/>
                    <a:pt x="0" y="83"/>
                    <a:pt x="1" y="81"/>
                  </a:cubicBezTo>
                  <a:cubicBezTo>
                    <a:pt x="2" y="77"/>
                    <a:pt x="6" y="74"/>
                    <a:pt x="8" y="71"/>
                  </a:cubicBezTo>
                  <a:cubicBezTo>
                    <a:pt x="10" y="69"/>
                    <a:pt x="10" y="68"/>
                    <a:pt x="12" y="66"/>
                  </a:cubicBezTo>
                  <a:cubicBezTo>
                    <a:pt x="12" y="66"/>
                    <a:pt x="13" y="65"/>
                    <a:pt x="13" y="66"/>
                  </a:cubicBezTo>
                  <a:cubicBezTo>
                    <a:pt x="12" y="68"/>
                    <a:pt x="11" y="66"/>
                    <a:pt x="11" y="68"/>
                  </a:cubicBezTo>
                  <a:cubicBezTo>
                    <a:pt x="10" y="69"/>
                    <a:pt x="13" y="70"/>
                    <a:pt x="13" y="69"/>
                  </a:cubicBezTo>
                  <a:cubicBezTo>
                    <a:pt x="14" y="69"/>
                    <a:pt x="13" y="68"/>
                    <a:pt x="13" y="68"/>
                  </a:cubicBezTo>
                  <a:cubicBezTo>
                    <a:pt x="13" y="68"/>
                    <a:pt x="13" y="67"/>
                    <a:pt x="13" y="67"/>
                  </a:cubicBezTo>
                  <a:cubicBezTo>
                    <a:pt x="14" y="65"/>
                    <a:pt x="20" y="65"/>
                    <a:pt x="20" y="64"/>
                  </a:cubicBezTo>
                  <a:cubicBezTo>
                    <a:pt x="20" y="61"/>
                    <a:pt x="16" y="64"/>
                    <a:pt x="16" y="63"/>
                  </a:cubicBezTo>
                  <a:cubicBezTo>
                    <a:pt x="16" y="62"/>
                    <a:pt x="20" y="58"/>
                    <a:pt x="21" y="56"/>
                  </a:cubicBezTo>
                  <a:cubicBezTo>
                    <a:pt x="23" y="52"/>
                    <a:pt x="21" y="49"/>
                    <a:pt x="23" y="46"/>
                  </a:cubicBezTo>
                  <a:cubicBezTo>
                    <a:pt x="25" y="42"/>
                    <a:pt x="30" y="38"/>
                    <a:pt x="31" y="33"/>
                  </a:cubicBezTo>
                  <a:cubicBezTo>
                    <a:pt x="32" y="31"/>
                    <a:pt x="33" y="16"/>
                    <a:pt x="32" y="14"/>
                  </a:cubicBezTo>
                  <a:cubicBezTo>
                    <a:pt x="32" y="13"/>
                    <a:pt x="29" y="12"/>
                    <a:pt x="29" y="11"/>
                  </a:cubicBezTo>
                  <a:cubicBezTo>
                    <a:pt x="29" y="10"/>
                    <a:pt x="36" y="5"/>
                    <a:pt x="35" y="0"/>
                  </a:cubicBezTo>
                  <a:cubicBezTo>
                    <a:pt x="91" y="17"/>
                    <a:pt x="147" y="33"/>
                    <a:pt x="204" y="48"/>
                  </a:cubicBezTo>
                  <a:cubicBezTo>
                    <a:pt x="194" y="86"/>
                    <a:pt x="184" y="125"/>
                    <a:pt x="174" y="164"/>
                  </a:cubicBezTo>
                  <a:cubicBezTo>
                    <a:pt x="172" y="175"/>
                    <a:pt x="169" y="186"/>
                    <a:pt x="166" y="197"/>
                  </a:cubicBezTo>
                  <a:cubicBezTo>
                    <a:pt x="165" y="201"/>
                    <a:pt x="162" y="207"/>
                    <a:pt x="162" y="211"/>
                  </a:cubicBezTo>
                  <a:cubicBezTo>
                    <a:pt x="163" y="214"/>
                    <a:pt x="174" y="229"/>
                    <a:pt x="177" y="233"/>
                  </a:cubicBezTo>
                  <a:cubicBezTo>
                    <a:pt x="188" y="251"/>
                    <a:pt x="200" y="269"/>
                    <a:pt x="212" y="287"/>
                  </a:cubicBezTo>
                  <a:cubicBezTo>
                    <a:pt x="257" y="354"/>
                    <a:pt x="304" y="419"/>
                    <a:pt x="354" y="482"/>
                  </a:cubicBezTo>
                  <a:cubicBezTo>
                    <a:pt x="354" y="482"/>
                    <a:pt x="352" y="486"/>
                    <a:pt x="353" y="488"/>
                  </a:cubicBezTo>
                  <a:cubicBezTo>
                    <a:pt x="353" y="490"/>
                    <a:pt x="355" y="490"/>
                    <a:pt x="354" y="492"/>
                  </a:cubicBezTo>
                  <a:cubicBezTo>
                    <a:pt x="354" y="494"/>
                    <a:pt x="358" y="498"/>
                    <a:pt x="359" y="501"/>
                  </a:cubicBezTo>
                  <a:cubicBezTo>
                    <a:pt x="359" y="502"/>
                    <a:pt x="361" y="510"/>
                    <a:pt x="360" y="512"/>
                  </a:cubicBezTo>
                  <a:cubicBezTo>
                    <a:pt x="360" y="512"/>
                    <a:pt x="360" y="513"/>
                    <a:pt x="360" y="513"/>
                  </a:cubicBezTo>
                  <a:cubicBezTo>
                    <a:pt x="360" y="513"/>
                    <a:pt x="361" y="513"/>
                    <a:pt x="362" y="513"/>
                  </a:cubicBezTo>
                  <a:cubicBezTo>
                    <a:pt x="363" y="514"/>
                    <a:pt x="370" y="523"/>
                    <a:pt x="370" y="525"/>
                  </a:cubicBezTo>
                  <a:cubicBezTo>
                    <a:pt x="369" y="529"/>
                    <a:pt x="358" y="530"/>
                    <a:pt x="356" y="532"/>
                  </a:cubicBezTo>
                  <a:cubicBezTo>
                    <a:pt x="355" y="533"/>
                    <a:pt x="355" y="535"/>
                    <a:pt x="354" y="536"/>
                  </a:cubicBezTo>
                  <a:cubicBezTo>
                    <a:pt x="352" y="537"/>
                    <a:pt x="349" y="538"/>
                    <a:pt x="348" y="540"/>
                  </a:cubicBezTo>
                  <a:cubicBezTo>
                    <a:pt x="348" y="540"/>
                    <a:pt x="349" y="543"/>
                    <a:pt x="349" y="543"/>
                  </a:cubicBezTo>
                  <a:cubicBezTo>
                    <a:pt x="349" y="543"/>
                    <a:pt x="347" y="544"/>
                    <a:pt x="347" y="544"/>
                  </a:cubicBezTo>
                  <a:cubicBezTo>
                    <a:pt x="346" y="547"/>
                    <a:pt x="348" y="550"/>
                    <a:pt x="347" y="553"/>
                  </a:cubicBezTo>
                  <a:cubicBezTo>
                    <a:pt x="347" y="553"/>
                    <a:pt x="345" y="554"/>
                    <a:pt x="345" y="554"/>
                  </a:cubicBezTo>
                  <a:cubicBezTo>
                    <a:pt x="344" y="556"/>
                    <a:pt x="345" y="559"/>
                    <a:pt x="343" y="561"/>
                  </a:cubicBezTo>
                  <a:cubicBezTo>
                    <a:pt x="343" y="561"/>
                    <a:pt x="341" y="562"/>
                    <a:pt x="341" y="563"/>
                  </a:cubicBezTo>
                  <a:cubicBezTo>
                    <a:pt x="340" y="564"/>
                    <a:pt x="339" y="567"/>
                    <a:pt x="337" y="568"/>
                  </a:cubicBezTo>
                  <a:cubicBezTo>
                    <a:pt x="337" y="568"/>
                    <a:pt x="334" y="568"/>
                    <a:pt x="334" y="568"/>
                  </a:cubicBezTo>
                  <a:cubicBezTo>
                    <a:pt x="333" y="568"/>
                    <a:pt x="333" y="568"/>
                    <a:pt x="333" y="569"/>
                  </a:cubicBezTo>
                  <a:cubicBezTo>
                    <a:pt x="333" y="569"/>
                    <a:pt x="334" y="570"/>
                    <a:pt x="334" y="570"/>
                  </a:cubicBezTo>
                  <a:cubicBezTo>
                    <a:pt x="333" y="571"/>
                    <a:pt x="331" y="572"/>
                    <a:pt x="331" y="573"/>
                  </a:cubicBezTo>
                  <a:cubicBezTo>
                    <a:pt x="331" y="575"/>
                    <a:pt x="334" y="576"/>
                    <a:pt x="334" y="578"/>
                  </a:cubicBezTo>
                  <a:cubicBezTo>
                    <a:pt x="334" y="581"/>
                    <a:pt x="331" y="583"/>
                    <a:pt x="331" y="585"/>
                  </a:cubicBezTo>
                  <a:cubicBezTo>
                    <a:pt x="331" y="592"/>
                    <a:pt x="341" y="587"/>
                    <a:pt x="340" y="596"/>
                  </a:cubicBezTo>
                  <a:cubicBezTo>
                    <a:pt x="340" y="596"/>
                    <a:pt x="340" y="598"/>
                    <a:pt x="340" y="598"/>
                  </a:cubicBezTo>
                  <a:cubicBezTo>
                    <a:pt x="340" y="599"/>
                    <a:pt x="341" y="599"/>
                    <a:pt x="340" y="599"/>
                  </a:cubicBezTo>
                  <a:cubicBezTo>
                    <a:pt x="340" y="601"/>
                    <a:pt x="336" y="601"/>
                    <a:pt x="336" y="602"/>
                  </a:cubicBezTo>
                  <a:cubicBezTo>
                    <a:pt x="335" y="603"/>
                    <a:pt x="337" y="606"/>
                    <a:pt x="335" y="606"/>
                  </a:cubicBezTo>
                  <a:moveTo>
                    <a:pt x="79" y="475"/>
                  </a:moveTo>
                  <a:cubicBezTo>
                    <a:pt x="79" y="475"/>
                    <a:pt x="74" y="473"/>
                    <a:pt x="75" y="475"/>
                  </a:cubicBezTo>
                  <a:cubicBezTo>
                    <a:pt x="75" y="475"/>
                    <a:pt x="82" y="477"/>
                    <a:pt x="79" y="475"/>
                  </a:cubicBezTo>
                  <a:moveTo>
                    <a:pt x="101" y="479"/>
                  </a:moveTo>
                  <a:cubicBezTo>
                    <a:pt x="100" y="478"/>
                    <a:pt x="99" y="477"/>
                    <a:pt x="99" y="478"/>
                  </a:cubicBezTo>
                  <a:cubicBezTo>
                    <a:pt x="98" y="478"/>
                    <a:pt x="100" y="481"/>
                    <a:pt x="100" y="481"/>
                  </a:cubicBezTo>
                  <a:cubicBezTo>
                    <a:pt x="100" y="482"/>
                    <a:pt x="98" y="483"/>
                    <a:pt x="100" y="484"/>
                  </a:cubicBezTo>
                  <a:cubicBezTo>
                    <a:pt x="103" y="487"/>
                    <a:pt x="107" y="486"/>
                    <a:pt x="110" y="486"/>
                  </a:cubicBezTo>
                  <a:cubicBezTo>
                    <a:pt x="110" y="485"/>
                    <a:pt x="118" y="487"/>
                    <a:pt x="117" y="484"/>
                  </a:cubicBezTo>
                  <a:cubicBezTo>
                    <a:pt x="116" y="484"/>
                    <a:pt x="115" y="483"/>
                    <a:pt x="115" y="483"/>
                  </a:cubicBezTo>
                  <a:cubicBezTo>
                    <a:pt x="114" y="483"/>
                    <a:pt x="113" y="484"/>
                    <a:pt x="112" y="484"/>
                  </a:cubicBezTo>
                  <a:cubicBezTo>
                    <a:pt x="110" y="484"/>
                    <a:pt x="103" y="480"/>
                    <a:pt x="101" y="479"/>
                  </a:cubicBezTo>
                  <a:moveTo>
                    <a:pt x="89" y="478"/>
                  </a:moveTo>
                  <a:cubicBezTo>
                    <a:pt x="87" y="479"/>
                    <a:pt x="85" y="478"/>
                    <a:pt x="84" y="478"/>
                  </a:cubicBezTo>
                  <a:cubicBezTo>
                    <a:pt x="82" y="478"/>
                    <a:pt x="86" y="485"/>
                    <a:pt x="88" y="486"/>
                  </a:cubicBezTo>
                  <a:cubicBezTo>
                    <a:pt x="89" y="486"/>
                    <a:pt x="97" y="484"/>
                    <a:pt x="95" y="482"/>
                  </a:cubicBezTo>
                  <a:cubicBezTo>
                    <a:pt x="95" y="481"/>
                    <a:pt x="93" y="481"/>
                    <a:pt x="92" y="480"/>
                  </a:cubicBezTo>
                  <a:cubicBezTo>
                    <a:pt x="93" y="478"/>
                    <a:pt x="93" y="478"/>
                    <a:pt x="93" y="478"/>
                  </a:cubicBezTo>
                  <a:cubicBezTo>
                    <a:pt x="92" y="478"/>
                    <a:pt x="90" y="479"/>
                    <a:pt x="89" y="478"/>
                  </a:cubicBezTo>
                  <a:moveTo>
                    <a:pt x="156" y="526"/>
                  </a:moveTo>
                  <a:cubicBezTo>
                    <a:pt x="149" y="525"/>
                    <a:pt x="155" y="527"/>
                    <a:pt x="157" y="529"/>
                  </a:cubicBezTo>
                  <a:cubicBezTo>
                    <a:pt x="157" y="530"/>
                    <a:pt x="156" y="534"/>
                    <a:pt x="157" y="535"/>
                  </a:cubicBezTo>
                  <a:cubicBezTo>
                    <a:pt x="158" y="536"/>
                    <a:pt x="160" y="535"/>
                    <a:pt x="161" y="536"/>
                  </a:cubicBezTo>
                  <a:cubicBezTo>
                    <a:pt x="166" y="538"/>
                    <a:pt x="163" y="537"/>
                    <a:pt x="162" y="533"/>
                  </a:cubicBezTo>
                  <a:cubicBezTo>
                    <a:pt x="163" y="531"/>
                    <a:pt x="163" y="531"/>
                    <a:pt x="163" y="531"/>
                  </a:cubicBezTo>
                  <a:cubicBezTo>
                    <a:pt x="161" y="529"/>
                    <a:pt x="157" y="529"/>
                    <a:pt x="156" y="526"/>
                  </a:cubicBezTo>
                  <a:moveTo>
                    <a:pt x="107" y="526"/>
                  </a:moveTo>
                  <a:cubicBezTo>
                    <a:pt x="96" y="523"/>
                    <a:pt x="115" y="535"/>
                    <a:pt x="109" y="528"/>
                  </a:cubicBezTo>
                  <a:cubicBezTo>
                    <a:pt x="108" y="527"/>
                    <a:pt x="108" y="527"/>
                    <a:pt x="107" y="526"/>
                  </a:cubicBezTo>
                  <a:moveTo>
                    <a:pt x="149" y="552"/>
                  </a:moveTo>
                  <a:cubicBezTo>
                    <a:pt x="149" y="552"/>
                    <a:pt x="147" y="547"/>
                    <a:pt x="146" y="549"/>
                  </a:cubicBezTo>
                  <a:cubicBezTo>
                    <a:pt x="146" y="551"/>
                    <a:pt x="151" y="562"/>
                    <a:pt x="153" y="563"/>
                  </a:cubicBezTo>
                  <a:cubicBezTo>
                    <a:pt x="155" y="563"/>
                    <a:pt x="155" y="563"/>
                    <a:pt x="155" y="563"/>
                  </a:cubicBezTo>
                  <a:cubicBezTo>
                    <a:pt x="156" y="562"/>
                    <a:pt x="150" y="555"/>
                    <a:pt x="149" y="552"/>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94"/>
            <p:cNvSpPr>
              <a:spLocks noEditPoints="1"/>
            </p:cNvSpPr>
            <p:nvPr/>
          </p:nvSpPr>
          <p:spPr bwMode="auto">
            <a:xfrm>
              <a:off x="6773834" y="2243138"/>
              <a:ext cx="998537" cy="723899"/>
            </a:xfrm>
            <a:custGeom>
              <a:avLst/>
              <a:gdLst>
                <a:gd name="T0" fmla="*/ 269 w 339"/>
                <a:gd name="T1" fmla="*/ 221 h 245"/>
                <a:gd name="T2" fmla="*/ 264 w 339"/>
                <a:gd name="T3" fmla="*/ 227 h 245"/>
                <a:gd name="T4" fmla="*/ 259 w 339"/>
                <a:gd name="T5" fmla="*/ 238 h 245"/>
                <a:gd name="T6" fmla="*/ 220 w 339"/>
                <a:gd name="T7" fmla="*/ 213 h 245"/>
                <a:gd name="T8" fmla="*/ 209 w 339"/>
                <a:gd name="T9" fmla="*/ 209 h 245"/>
                <a:gd name="T10" fmla="*/ 198 w 339"/>
                <a:gd name="T11" fmla="*/ 195 h 245"/>
                <a:gd name="T12" fmla="*/ 189 w 339"/>
                <a:gd name="T13" fmla="*/ 193 h 245"/>
                <a:gd name="T14" fmla="*/ 43 w 339"/>
                <a:gd name="T15" fmla="*/ 228 h 245"/>
                <a:gd name="T16" fmla="*/ 0 w 339"/>
                <a:gd name="T17" fmla="*/ 224 h 245"/>
                <a:gd name="T18" fmla="*/ 22 w 339"/>
                <a:gd name="T19" fmla="*/ 197 h 245"/>
                <a:gd name="T20" fmla="*/ 25 w 339"/>
                <a:gd name="T21" fmla="*/ 179 h 245"/>
                <a:gd name="T22" fmla="*/ 19 w 339"/>
                <a:gd name="T23" fmla="*/ 174 h 245"/>
                <a:gd name="T24" fmla="*/ 14 w 339"/>
                <a:gd name="T25" fmla="*/ 162 h 245"/>
                <a:gd name="T26" fmla="*/ 50 w 339"/>
                <a:gd name="T27" fmla="*/ 145 h 245"/>
                <a:gd name="T28" fmla="*/ 77 w 339"/>
                <a:gd name="T29" fmla="*/ 145 h 245"/>
                <a:gd name="T30" fmla="*/ 98 w 339"/>
                <a:gd name="T31" fmla="*/ 139 h 245"/>
                <a:gd name="T32" fmla="*/ 106 w 339"/>
                <a:gd name="T33" fmla="*/ 132 h 245"/>
                <a:gd name="T34" fmla="*/ 115 w 339"/>
                <a:gd name="T35" fmla="*/ 117 h 245"/>
                <a:gd name="T36" fmla="*/ 121 w 339"/>
                <a:gd name="T37" fmla="*/ 110 h 245"/>
                <a:gd name="T38" fmla="*/ 120 w 339"/>
                <a:gd name="T39" fmla="*/ 104 h 245"/>
                <a:gd name="T40" fmla="*/ 115 w 339"/>
                <a:gd name="T41" fmla="*/ 97 h 245"/>
                <a:gd name="T42" fmla="*/ 119 w 339"/>
                <a:gd name="T43" fmla="*/ 92 h 245"/>
                <a:gd name="T44" fmla="*/ 116 w 339"/>
                <a:gd name="T45" fmla="*/ 89 h 245"/>
                <a:gd name="T46" fmla="*/ 114 w 339"/>
                <a:gd name="T47" fmla="*/ 86 h 245"/>
                <a:gd name="T48" fmla="*/ 107 w 339"/>
                <a:gd name="T49" fmla="*/ 86 h 245"/>
                <a:gd name="T50" fmla="*/ 127 w 339"/>
                <a:gd name="T51" fmla="*/ 51 h 245"/>
                <a:gd name="T52" fmla="*/ 157 w 339"/>
                <a:gd name="T53" fmla="*/ 18 h 245"/>
                <a:gd name="T54" fmla="*/ 209 w 339"/>
                <a:gd name="T55" fmla="*/ 9 h 245"/>
                <a:gd name="T56" fmla="*/ 220 w 339"/>
                <a:gd name="T57" fmla="*/ 29 h 245"/>
                <a:gd name="T58" fmla="*/ 221 w 339"/>
                <a:gd name="T59" fmla="*/ 44 h 245"/>
                <a:gd name="T60" fmla="*/ 227 w 339"/>
                <a:gd name="T61" fmla="*/ 61 h 245"/>
                <a:gd name="T62" fmla="*/ 230 w 339"/>
                <a:gd name="T63" fmla="*/ 76 h 245"/>
                <a:gd name="T64" fmla="*/ 250 w 339"/>
                <a:gd name="T65" fmla="*/ 116 h 245"/>
                <a:gd name="T66" fmla="*/ 256 w 339"/>
                <a:gd name="T67" fmla="*/ 160 h 245"/>
                <a:gd name="T68" fmla="*/ 271 w 339"/>
                <a:gd name="T69" fmla="*/ 204 h 245"/>
                <a:gd name="T70" fmla="*/ 339 w 339"/>
                <a:gd name="T71" fmla="*/ 190 h 245"/>
                <a:gd name="T72" fmla="*/ 327 w 339"/>
                <a:gd name="T73" fmla="*/ 194 h 245"/>
                <a:gd name="T74" fmla="*/ 325 w 339"/>
                <a:gd name="T75" fmla="*/ 197 h 245"/>
                <a:gd name="T76" fmla="*/ 319 w 339"/>
                <a:gd name="T77" fmla="*/ 204 h 245"/>
                <a:gd name="T78" fmla="*/ 317 w 339"/>
                <a:gd name="T79" fmla="*/ 200 h 245"/>
                <a:gd name="T80" fmla="*/ 319 w 339"/>
                <a:gd name="T81" fmla="*/ 198 h 245"/>
                <a:gd name="T82" fmla="*/ 318 w 339"/>
                <a:gd name="T83" fmla="*/ 195 h 245"/>
                <a:gd name="T84" fmla="*/ 292 w 339"/>
                <a:gd name="T85" fmla="*/ 213 h 245"/>
                <a:gd name="T86" fmla="*/ 281 w 339"/>
                <a:gd name="T87" fmla="*/ 218 h 245"/>
                <a:gd name="T88" fmla="*/ 276 w 339"/>
                <a:gd name="T89" fmla="*/ 218 h 245"/>
                <a:gd name="T90" fmla="*/ 272 w 339"/>
                <a:gd name="T91" fmla="*/ 226 h 245"/>
                <a:gd name="T92" fmla="*/ 268 w 339"/>
                <a:gd name="T93" fmla="*/ 228 h 245"/>
                <a:gd name="T94" fmla="*/ 260 w 339"/>
                <a:gd name="T95" fmla="*/ 243 h 245"/>
                <a:gd name="T96" fmla="*/ 270 w 339"/>
                <a:gd name="T97" fmla="*/ 239 h 245"/>
                <a:gd name="T98" fmla="*/ 272 w 339"/>
                <a:gd name="T99" fmla="*/ 240 h 245"/>
                <a:gd name="T100" fmla="*/ 274 w 339"/>
                <a:gd name="T101" fmla="*/ 238 h 245"/>
                <a:gd name="T102" fmla="*/ 285 w 339"/>
                <a:gd name="T103" fmla="*/ 232 h 245"/>
                <a:gd name="T104" fmla="*/ 294 w 339"/>
                <a:gd name="T105" fmla="*/ 226 h 245"/>
                <a:gd name="T106" fmla="*/ 303 w 339"/>
                <a:gd name="T107" fmla="*/ 220 h 245"/>
                <a:gd name="T108" fmla="*/ 312 w 339"/>
                <a:gd name="T109" fmla="*/ 214 h 245"/>
                <a:gd name="T110" fmla="*/ 317 w 339"/>
                <a:gd name="T111" fmla="*/ 20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9" h="245">
                  <a:moveTo>
                    <a:pt x="264" y="214"/>
                  </a:moveTo>
                  <a:cubicBezTo>
                    <a:pt x="264" y="215"/>
                    <a:pt x="268" y="217"/>
                    <a:pt x="269" y="218"/>
                  </a:cubicBezTo>
                  <a:cubicBezTo>
                    <a:pt x="269" y="221"/>
                    <a:pt x="269" y="221"/>
                    <a:pt x="269" y="221"/>
                  </a:cubicBezTo>
                  <a:cubicBezTo>
                    <a:pt x="269" y="221"/>
                    <a:pt x="267" y="222"/>
                    <a:pt x="267" y="222"/>
                  </a:cubicBezTo>
                  <a:cubicBezTo>
                    <a:pt x="266" y="223"/>
                    <a:pt x="267" y="226"/>
                    <a:pt x="266" y="227"/>
                  </a:cubicBezTo>
                  <a:cubicBezTo>
                    <a:pt x="265" y="227"/>
                    <a:pt x="264" y="227"/>
                    <a:pt x="264" y="227"/>
                  </a:cubicBezTo>
                  <a:cubicBezTo>
                    <a:pt x="266" y="230"/>
                    <a:pt x="266" y="230"/>
                    <a:pt x="266" y="230"/>
                  </a:cubicBezTo>
                  <a:cubicBezTo>
                    <a:pt x="266" y="231"/>
                    <a:pt x="262" y="231"/>
                    <a:pt x="261" y="232"/>
                  </a:cubicBezTo>
                  <a:cubicBezTo>
                    <a:pt x="261" y="233"/>
                    <a:pt x="260" y="239"/>
                    <a:pt x="259" y="238"/>
                  </a:cubicBezTo>
                  <a:cubicBezTo>
                    <a:pt x="258" y="237"/>
                    <a:pt x="258" y="220"/>
                    <a:pt x="258" y="222"/>
                  </a:cubicBezTo>
                  <a:cubicBezTo>
                    <a:pt x="256" y="221"/>
                    <a:pt x="251" y="220"/>
                    <a:pt x="249" y="220"/>
                  </a:cubicBezTo>
                  <a:cubicBezTo>
                    <a:pt x="239" y="218"/>
                    <a:pt x="230" y="216"/>
                    <a:pt x="220" y="213"/>
                  </a:cubicBezTo>
                  <a:cubicBezTo>
                    <a:pt x="220" y="213"/>
                    <a:pt x="218" y="210"/>
                    <a:pt x="216" y="210"/>
                  </a:cubicBezTo>
                  <a:cubicBezTo>
                    <a:pt x="215" y="209"/>
                    <a:pt x="212" y="211"/>
                    <a:pt x="211" y="210"/>
                  </a:cubicBezTo>
                  <a:cubicBezTo>
                    <a:pt x="210" y="210"/>
                    <a:pt x="210" y="209"/>
                    <a:pt x="209" y="209"/>
                  </a:cubicBezTo>
                  <a:cubicBezTo>
                    <a:pt x="209" y="209"/>
                    <a:pt x="206" y="210"/>
                    <a:pt x="206" y="210"/>
                  </a:cubicBezTo>
                  <a:cubicBezTo>
                    <a:pt x="205" y="210"/>
                    <a:pt x="201" y="205"/>
                    <a:pt x="200" y="204"/>
                  </a:cubicBezTo>
                  <a:cubicBezTo>
                    <a:pt x="200" y="202"/>
                    <a:pt x="199" y="196"/>
                    <a:pt x="198" y="195"/>
                  </a:cubicBezTo>
                  <a:cubicBezTo>
                    <a:pt x="198" y="195"/>
                    <a:pt x="196" y="195"/>
                    <a:pt x="196" y="195"/>
                  </a:cubicBezTo>
                  <a:cubicBezTo>
                    <a:pt x="196" y="195"/>
                    <a:pt x="196" y="193"/>
                    <a:pt x="196" y="193"/>
                  </a:cubicBezTo>
                  <a:cubicBezTo>
                    <a:pt x="194" y="191"/>
                    <a:pt x="190" y="194"/>
                    <a:pt x="189" y="193"/>
                  </a:cubicBezTo>
                  <a:cubicBezTo>
                    <a:pt x="187" y="192"/>
                    <a:pt x="186" y="187"/>
                    <a:pt x="183" y="187"/>
                  </a:cubicBezTo>
                  <a:cubicBezTo>
                    <a:pt x="182" y="186"/>
                    <a:pt x="161" y="194"/>
                    <a:pt x="158" y="195"/>
                  </a:cubicBezTo>
                  <a:cubicBezTo>
                    <a:pt x="120" y="206"/>
                    <a:pt x="81" y="218"/>
                    <a:pt x="43" y="228"/>
                  </a:cubicBezTo>
                  <a:cubicBezTo>
                    <a:pt x="33" y="231"/>
                    <a:pt x="24" y="233"/>
                    <a:pt x="14" y="236"/>
                  </a:cubicBezTo>
                  <a:cubicBezTo>
                    <a:pt x="12" y="236"/>
                    <a:pt x="5" y="239"/>
                    <a:pt x="4" y="238"/>
                  </a:cubicBezTo>
                  <a:cubicBezTo>
                    <a:pt x="4" y="238"/>
                    <a:pt x="2" y="232"/>
                    <a:pt x="0" y="224"/>
                  </a:cubicBezTo>
                  <a:cubicBezTo>
                    <a:pt x="1" y="224"/>
                    <a:pt x="1" y="223"/>
                    <a:pt x="2" y="223"/>
                  </a:cubicBezTo>
                  <a:cubicBezTo>
                    <a:pt x="9" y="216"/>
                    <a:pt x="13" y="205"/>
                    <a:pt x="21" y="200"/>
                  </a:cubicBezTo>
                  <a:cubicBezTo>
                    <a:pt x="21" y="200"/>
                    <a:pt x="22" y="198"/>
                    <a:pt x="22" y="197"/>
                  </a:cubicBezTo>
                  <a:cubicBezTo>
                    <a:pt x="22" y="197"/>
                    <a:pt x="23" y="196"/>
                    <a:pt x="23" y="195"/>
                  </a:cubicBezTo>
                  <a:cubicBezTo>
                    <a:pt x="24" y="190"/>
                    <a:pt x="28" y="190"/>
                    <a:pt x="29" y="186"/>
                  </a:cubicBezTo>
                  <a:cubicBezTo>
                    <a:pt x="30" y="184"/>
                    <a:pt x="26" y="178"/>
                    <a:pt x="25" y="179"/>
                  </a:cubicBezTo>
                  <a:cubicBezTo>
                    <a:pt x="25" y="179"/>
                    <a:pt x="25" y="179"/>
                    <a:pt x="25" y="179"/>
                  </a:cubicBezTo>
                  <a:cubicBezTo>
                    <a:pt x="24" y="178"/>
                    <a:pt x="20" y="177"/>
                    <a:pt x="19" y="175"/>
                  </a:cubicBezTo>
                  <a:cubicBezTo>
                    <a:pt x="18" y="175"/>
                    <a:pt x="19" y="174"/>
                    <a:pt x="19" y="174"/>
                  </a:cubicBezTo>
                  <a:cubicBezTo>
                    <a:pt x="19" y="174"/>
                    <a:pt x="19" y="173"/>
                    <a:pt x="19" y="173"/>
                  </a:cubicBezTo>
                  <a:cubicBezTo>
                    <a:pt x="18" y="172"/>
                    <a:pt x="17" y="172"/>
                    <a:pt x="17" y="171"/>
                  </a:cubicBezTo>
                  <a:cubicBezTo>
                    <a:pt x="15" y="168"/>
                    <a:pt x="16" y="164"/>
                    <a:pt x="14" y="162"/>
                  </a:cubicBezTo>
                  <a:cubicBezTo>
                    <a:pt x="14" y="162"/>
                    <a:pt x="14" y="162"/>
                    <a:pt x="14" y="161"/>
                  </a:cubicBezTo>
                  <a:cubicBezTo>
                    <a:pt x="14" y="161"/>
                    <a:pt x="14" y="161"/>
                    <a:pt x="14" y="161"/>
                  </a:cubicBezTo>
                  <a:cubicBezTo>
                    <a:pt x="26" y="154"/>
                    <a:pt x="37" y="148"/>
                    <a:pt x="50" y="145"/>
                  </a:cubicBezTo>
                  <a:cubicBezTo>
                    <a:pt x="55" y="144"/>
                    <a:pt x="62" y="143"/>
                    <a:pt x="66" y="143"/>
                  </a:cubicBezTo>
                  <a:cubicBezTo>
                    <a:pt x="68" y="144"/>
                    <a:pt x="71" y="147"/>
                    <a:pt x="74" y="146"/>
                  </a:cubicBezTo>
                  <a:cubicBezTo>
                    <a:pt x="75" y="146"/>
                    <a:pt x="76" y="145"/>
                    <a:pt x="77" y="145"/>
                  </a:cubicBezTo>
                  <a:cubicBezTo>
                    <a:pt x="81" y="142"/>
                    <a:pt x="85" y="140"/>
                    <a:pt x="90" y="139"/>
                  </a:cubicBezTo>
                  <a:cubicBezTo>
                    <a:pt x="92" y="138"/>
                    <a:pt x="94" y="138"/>
                    <a:pt x="96" y="138"/>
                  </a:cubicBezTo>
                  <a:cubicBezTo>
                    <a:pt x="97" y="138"/>
                    <a:pt x="97" y="140"/>
                    <a:pt x="98" y="139"/>
                  </a:cubicBezTo>
                  <a:cubicBezTo>
                    <a:pt x="99" y="139"/>
                    <a:pt x="97" y="137"/>
                    <a:pt x="98" y="137"/>
                  </a:cubicBezTo>
                  <a:cubicBezTo>
                    <a:pt x="101" y="134"/>
                    <a:pt x="102" y="134"/>
                    <a:pt x="105" y="132"/>
                  </a:cubicBezTo>
                  <a:cubicBezTo>
                    <a:pt x="105" y="131"/>
                    <a:pt x="106" y="132"/>
                    <a:pt x="106" y="132"/>
                  </a:cubicBezTo>
                  <a:cubicBezTo>
                    <a:pt x="107" y="131"/>
                    <a:pt x="106" y="130"/>
                    <a:pt x="107" y="129"/>
                  </a:cubicBezTo>
                  <a:cubicBezTo>
                    <a:pt x="107" y="127"/>
                    <a:pt x="109" y="124"/>
                    <a:pt x="110" y="123"/>
                  </a:cubicBezTo>
                  <a:cubicBezTo>
                    <a:pt x="113" y="121"/>
                    <a:pt x="113" y="120"/>
                    <a:pt x="115" y="117"/>
                  </a:cubicBezTo>
                  <a:cubicBezTo>
                    <a:pt x="116" y="116"/>
                    <a:pt x="120" y="120"/>
                    <a:pt x="122" y="114"/>
                  </a:cubicBezTo>
                  <a:cubicBezTo>
                    <a:pt x="122" y="113"/>
                    <a:pt x="123" y="113"/>
                    <a:pt x="123" y="112"/>
                  </a:cubicBezTo>
                  <a:cubicBezTo>
                    <a:pt x="123" y="111"/>
                    <a:pt x="121" y="112"/>
                    <a:pt x="121" y="110"/>
                  </a:cubicBezTo>
                  <a:cubicBezTo>
                    <a:pt x="121" y="110"/>
                    <a:pt x="123" y="108"/>
                    <a:pt x="122" y="108"/>
                  </a:cubicBezTo>
                  <a:cubicBezTo>
                    <a:pt x="121" y="106"/>
                    <a:pt x="121" y="109"/>
                    <a:pt x="121" y="109"/>
                  </a:cubicBezTo>
                  <a:cubicBezTo>
                    <a:pt x="120" y="108"/>
                    <a:pt x="120" y="106"/>
                    <a:pt x="120" y="104"/>
                  </a:cubicBezTo>
                  <a:cubicBezTo>
                    <a:pt x="119" y="103"/>
                    <a:pt x="117" y="101"/>
                    <a:pt x="117" y="100"/>
                  </a:cubicBezTo>
                  <a:cubicBezTo>
                    <a:pt x="117" y="99"/>
                    <a:pt x="114" y="100"/>
                    <a:pt x="114" y="99"/>
                  </a:cubicBezTo>
                  <a:cubicBezTo>
                    <a:pt x="113" y="98"/>
                    <a:pt x="115" y="97"/>
                    <a:pt x="115" y="97"/>
                  </a:cubicBezTo>
                  <a:cubicBezTo>
                    <a:pt x="116" y="96"/>
                    <a:pt x="116" y="95"/>
                    <a:pt x="116" y="96"/>
                  </a:cubicBezTo>
                  <a:cubicBezTo>
                    <a:pt x="116" y="96"/>
                    <a:pt x="117" y="98"/>
                    <a:pt x="117" y="97"/>
                  </a:cubicBezTo>
                  <a:cubicBezTo>
                    <a:pt x="119" y="95"/>
                    <a:pt x="118" y="93"/>
                    <a:pt x="119" y="92"/>
                  </a:cubicBezTo>
                  <a:cubicBezTo>
                    <a:pt x="119" y="92"/>
                    <a:pt x="122" y="88"/>
                    <a:pt x="121" y="88"/>
                  </a:cubicBezTo>
                  <a:cubicBezTo>
                    <a:pt x="120" y="88"/>
                    <a:pt x="118" y="90"/>
                    <a:pt x="116" y="91"/>
                  </a:cubicBezTo>
                  <a:cubicBezTo>
                    <a:pt x="115" y="91"/>
                    <a:pt x="116" y="90"/>
                    <a:pt x="116" y="89"/>
                  </a:cubicBezTo>
                  <a:cubicBezTo>
                    <a:pt x="117" y="88"/>
                    <a:pt x="119" y="85"/>
                    <a:pt x="116" y="87"/>
                  </a:cubicBezTo>
                  <a:cubicBezTo>
                    <a:pt x="116" y="87"/>
                    <a:pt x="117" y="86"/>
                    <a:pt x="116" y="85"/>
                  </a:cubicBezTo>
                  <a:cubicBezTo>
                    <a:pt x="116" y="85"/>
                    <a:pt x="114" y="87"/>
                    <a:pt x="114" y="86"/>
                  </a:cubicBezTo>
                  <a:cubicBezTo>
                    <a:pt x="113" y="84"/>
                    <a:pt x="112" y="90"/>
                    <a:pt x="111" y="90"/>
                  </a:cubicBezTo>
                  <a:cubicBezTo>
                    <a:pt x="110" y="90"/>
                    <a:pt x="111" y="88"/>
                    <a:pt x="110" y="87"/>
                  </a:cubicBezTo>
                  <a:cubicBezTo>
                    <a:pt x="108" y="87"/>
                    <a:pt x="108" y="87"/>
                    <a:pt x="107" y="86"/>
                  </a:cubicBezTo>
                  <a:cubicBezTo>
                    <a:pt x="107" y="84"/>
                    <a:pt x="110" y="81"/>
                    <a:pt x="111" y="80"/>
                  </a:cubicBezTo>
                  <a:cubicBezTo>
                    <a:pt x="113" y="77"/>
                    <a:pt x="127" y="63"/>
                    <a:pt x="124" y="59"/>
                  </a:cubicBezTo>
                  <a:cubicBezTo>
                    <a:pt x="125" y="56"/>
                    <a:pt x="126" y="54"/>
                    <a:pt x="127" y="51"/>
                  </a:cubicBezTo>
                  <a:cubicBezTo>
                    <a:pt x="132" y="41"/>
                    <a:pt x="138" y="31"/>
                    <a:pt x="146" y="23"/>
                  </a:cubicBezTo>
                  <a:cubicBezTo>
                    <a:pt x="147" y="22"/>
                    <a:pt x="149" y="20"/>
                    <a:pt x="150" y="19"/>
                  </a:cubicBezTo>
                  <a:cubicBezTo>
                    <a:pt x="152" y="18"/>
                    <a:pt x="155" y="18"/>
                    <a:pt x="157" y="18"/>
                  </a:cubicBezTo>
                  <a:cubicBezTo>
                    <a:pt x="165" y="16"/>
                    <a:pt x="173" y="12"/>
                    <a:pt x="182" y="9"/>
                  </a:cubicBezTo>
                  <a:cubicBezTo>
                    <a:pt x="190" y="7"/>
                    <a:pt x="199" y="3"/>
                    <a:pt x="207" y="0"/>
                  </a:cubicBezTo>
                  <a:cubicBezTo>
                    <a:pt x="209" y="5"/>
                    <a:pt x="208" y="7"/>
                    <a:pt x="209" y="9"/>
                  </a:cubicBezTo>
                  <a:cubicBezTo>
                    <a:pt x="209" y="10"/>
                    <a:pt x="211" y="11"/>
                    <a:pt x="212" y="12"/>
                  </a:cubicBezTo>
                  <a:cubicBezTo>
                    <a:pt x="213" y="15"/>
                    <a:pt x="212" y="19"/>
                    <a:pt x="213" y="22"/>
                  </a:cubicBezTo>
                  <a:cubicBezTo>
                    <a:pt x="214" y="25"/>
                    <a:pt x="219" y="26"/>
                    <a:pt x="220" y="29"/>
                  </a:cubicBezTo>
                  <a:cubicBezTo>
                    <a:pt x="220" y="31"/>
                    <a:pt x="219" y="33"/>
                    <a:pt x="219" y="34"/>
                  </a:cubicBezTo>
                  <a:cubicBezTo>
                    <a:pt x="220" y="36"/>
                    <a:pt x="222" y="38"/>
                    <a:pt x="222" y="40"/>
                  </a:cubicBezTo>
                  <a:cubicBezTo>
                    <a:pt x="222" y="41"/>
                    <a:pt x="221" y="43"/>
                    <a:pt x="221" y="44"/>
                  </a:cubicBezTo>
                  <a:cubicBezTo>
                    <a:pt x="220" y="46"/>
                    <a:pt x="221" y="51"/>
                    <a:pt x="221" y="52"/>
                  </a:cubicBezTo>
                  <a:cubicBezTo>
                    <a:pt x="221" y="52"/>
                    <a:pt x="223" y="54"/>
                    <a:pt x="223" y="54"/>
                  </a:cubicBezTo>
                  <a:cubicBezTo>
                    <a:pt x="224" y="54"/>
                    <a:pt x="227" y="61"/>
                    <a:pt x="227" y="61"/>
                  </a:cubicBezTo>
                  <a:cubicBezTo>
                    <a:pt x="229" y="65"/>
                    <a:pt x="229" y="69"/>
                    <a:pt x="229" y="74"/>
                  </a:cubicBezTo>
                  <a:cubicBezTo>
                    <a:pt x="229" y="74"/>
                    <a:pt x="230" y="75"/>
                    <a:pt x="230" y="75"/>
                  </a:cubicBezTo>
                  <a:cubicBezTo>
                    <a:pt x="230" y="76"/>
                    <a:pt x="230" y="76"/>
                    <a:pt x="230" y="76"/>
                  </a:cubicBezTo>
                  <a:cubicBezTo>
                    <a:pt x="234" y="80"/>
                    <a:pt x="231" y="71"/>
                    <a:pt x="235" y="74"/>
                  </a:cubicBezTo>
                  <a:cubicBezTo>
                    <a:pt x="242" y="79"/>
                    <a:pt x="245" y="97"/>
                    <a:pt x="247" y="105"/>
                  </a:cubicBezTo>
                  <a:cubicBezTo>
                    <a:pt x="248" y="108"/>
                    <a:pt x="249" y="113"/>
                    <a:pt x="250" y="116"/>
                  </a:cubicBezTo>
                  <a:cubicBezTo>
                    <a:pt x="250" y="117"/>
                    <a:pt x="252" y="119"/>
                    <a:pt x="252" y="119"/>
                  </a:cubicBezTo>
                  <a:cubicBezTo>
                    <a:pt x="253" y="129"/>
                    <a:pt x="253" y="139"/>
                    <a:pt x="254" y="149"/>
                  </a:cubicBezTo>
                  <a:cubicBezTo>
                    <a:pt x="254" y="152"/>
                    <a:pt x="253" y="158"/>
                    <a:pt x="256" y="160"/>
                  </a:cubicBezTo>
                  <a:cubicBezTo>
                    <a:pt x="259" y="172"/>
                    <a:pt x="263" y="185"/>
                    <a:pt x="266" y="197"/>
                  </a:cubicBezTo>
                  <a:cubicBezTo>
                    <a:pt x="267" y="199"/>
                    <a:pt x="267" y="200"/>
                    <a:pt x="267" y="201"/>
                  </a:cubicBezTo>
                  <a:cubicBezTo>
                    <a:pt x="268" y="202"/>
                    <a:pt x="271" y="203"/>
                    <a:pt x="271" y="204"/>
                  </a:cubicBezTo>
                  <a:cubicBezTo>
                    <a:pt x="271" y="205"/>
                    <a:pt x="264" y="213"/>
                    <a:pt x="264" y="214"/>
                  </a:cubicBezTo>
                  <a:moveTo>
                    <a:pt x="337" y="191"/>
                  </a:moveTo>
                  <a:cubicBezTo>
                    <a:pt x="337" y="191"/>
                    <a:pt x="338" y="190"/>
                    <a:pt x="339" y="190"/>
                  </a:cubicBezTo>
                  <a:cubicBezTo>
                    <a:pt x="339" y="189"/>
                    <a:pt x="337" y="189"/>
                    <a:pt x="337" y="189"/>
                  </a:cubicBezTo>
                  <a:cubicBezTo>
                    <a:pt x="336" y="190"/>
                    <a:pt x="333" y="196"/>
                    <a:pt x="331" y="196"/>
                  </a:cubicBezTo>
                  <a:cubicBezTo>
                    <a:pt x="330" y="196"/>
                    <a:pt x="329" y="194"/>
                    <a:pt x="327" y="194"/>
                  </a:cubicBezTo>
                  <a:cubicBezTo>
                    <a:pt x="326" y="194"/>
                    <a:pt x="327" y="196"/>
                    <a:pt x="327" y="197"/>
                  </a:cubicBezTo>
                  <a:cubicBezTo>
                    <a:pt x="325" y="197"/>
                    <a:pt x="326" y="195"/>
                    <a:pt x="324" y="196"/>
                  </a:cubicBezTo>
                  <a:cubicBezTo>
                    <a:pt x="325" y="197"/>
                    <a:pt x="325" y="197"/>
                    <a:pt x="325" y="197"/>
                  </a:cubicBezTo>
                  <a:cubicBezTo>
                    <a:pt x="323" y="199"/>
                    <a:pt x="322" y="196"/>
                    <a:pt x="321" y="198"/>
                  </a:cubicBezTo>
                  <a:cubicBezTo>
                    <a:pt x="321" y="198"/>
                    <a:pt x="322" y="199"/>
                    <a:pt x="322" y="199"/>
                  </a:cubicBezTo>
                  <a:cubicBezTo>
                    <a:pt x="321" y="200"/>
                    <a:pt x="319" y="202"/>
                    <a:pt x="319" y="204"/>
                  </a:cubicBezTo>
                  <a:cubicBezTo>
                    <a:pt x="318" y="204"/>
                    <a:pt x="320" y="205"/>
                    <a:pt x="319" y="205"/>
                  </a:cubicBezTo>
                  <a:cubicBezTo>
                    <a:pt x="319" y="206"/>
                    <a:pt x="312" y="208"/>
                    <a:pt x="312" y="207"/>
                  </a:cubicBezTo>
                  <a:cubicBezTo>
                    <a:pt x="312" y="207"/>
                    <a:pt x="316" y="200"/>
                    <a:pt x="317" y="200"/>
                  </a:cubicBezTo>
                  <a:cubicBezTo>
                    <a:pt x="317" y="200"/>
                    <a:pt x="318" y="202"/>
                    <a:pt x="318" y="202"/>
                  </a:cubicBezTo>
                  <a:cubicBezTo>
                    <a:pt x="318" y="201"/>
                    <a:pt x="317" y="200"/>
                    <a:pt x="317" y="199"/>
                  </a:cubicBezTo>
                  <a:cubicBezTo>
                    <a:pt x="319" y="198"/>
                    <a:pt x="319" y="198"/>
                    <a:pt x="319" y="198"/>
                  </a:cubicBezTo>
                  <a:cubicBezTo>
                    <a:pt x="319" y="197"/>
                    <a:pt x="316" y="198"/>
                    <a:pt x="318" y="195"/>
                  </a:cubicBezTo>
                  <a:cubicBezTo>
                    <a:pt x="319" y="192"/>
                    <a:pt x="325" y="191"/>
                    <a:pt x="322" y="189"/>
                  </a:cubicBezTo>
                  <a:cubicBezTo>
                    <a:pt x="320" y="188"/>
                    <a:pt x="318" y="194"/>
                    <a:pt x="318" y="195"/>
                  </a:cubicBezTo>
                  <a:cubicBezTo>
                    <a:pt x="314" y="200"/>
                    <a:pt x="310" y="205"/>
                    <a:pt x="303" y="207"/>
                  </a:cubicBezTo>
                  <a:cubicBezTo>
                    <a:pt x="300" y="209"/>
                    <a:pt x="294" y="210"/>
                    <a:pt x="292" y="212"/>
                  </a:cubicBezTo>
                  <a:cubicBezTo>
                    <a:pt x="292" y="213"/>
                    <a:pt x="292" y="213"/>
                    <a:pt x="292" y="213"/>
                  </a:cubicBezTo>
                  <a:cubicBezTo>
                    <a:pt x="291" y="211"/>
                    <a:pt x="291" y="211"/>
                    <a:pt x="291" y="211"/>
                  </a:cubicBezTo>
                  <a:cubicBezTo>
                    <a:pt x="290" y="211"/>
                    <a:pt x="290" y="216"/>
                    <a:pt x="287" y="217"/>
                  </a:cubicBezTo>
                  <a:cubicBezTo>
                    <a:pt x="286" y="217"/>
                    <a:pt x="281" y="216"/>
                    <a:pt x="281" y="218"/>
                  </a:cubicBezTo>
                  <a:cubicBezTo>
                    <a:pt x="281" y="218"/>
                    <a:pt x="282" y="218"/>
                    <a:pt x="282" y="218"/>
                  </a:cubicBezTo>
                  <a:cubicBezTo>
                    <a:pt x="280" y="220"/>
                    <a:pt x="280" y="220"/>
                    <a:pt x="280" y="220"/>
                  </a:cubicBezTo>
                  <a:cubicBezTo>
                    <a:pt x="279" y="220"/>
                    <a:pt x="278" y="217"/>
                    <a:pt x="276" y="218"/>
                  </a:cubicBezTo>
                  <a:cubicBezTo>
                    <a:pt x="276" y="219"/>
                    <a:pt x="278" y="221"/>
                    <a:pt x="278" y="221"/>
                  </a:cubicBezTo>
                  <a:cubicBezTo>
                    <a:pt x="277" y="221"/>
                    <a:pt x="274" y="221"/>
                    <a:pt x="273" y="221"/>
                  </a:cubicBezTo>
                  <a:cubicBezTo>
                    <a:pt x="270" y="223"/>
                    <a:pt x="272" y="224"/>
                    <a:pt x="272" y="226"/>
                  </a:cubicBezTo>
                  <a:cubicBezTo>
                    <a:pt x="272" y="226"/>
                    <a:pt x="267" y="225"/>
                    <a:pt x="268" y="227"/>
                  </a:cubicBezTo>
                  <a:cubicBezTo>
                    <a:pt x="268" y="227"/>
                    <a:pt x="270" y="227"/>
                    <a:pt x="270" y="227"/>
                  </a:cubicBezTo>
                  <a:cubicBezTo>
                    <a:pt x="271" y="228"/>
                    <a:pt x="269" y="229"/>
                    <a:pt x="268" y="228"/>
                  </a:cubicBezTo>
                  <a:cubicBezTo>
                    <a:pt x="266" y="228"/>
                    <a:pt x="269" y="230"/>
                    <a:pt x="268" y="231"/>
                  </a:cubicBezTo>
                  <a:cubicBezTo>
                    <a:pt x="267" y="232"/>
                    <a:pt x="265" y="231"/>
                    <a:pt x="264" y="231"/>
                  </a:cubicBezTo>
                  <a:cubicBezTo>
                    <a:pt x="262" y="233"/>
                    <a:pt x="258" y="241"/>
                    <a:pt x="260" y="243"/>
                  </a:cubicBezTo>
                  <a:cubicBezTo>
                    <a:pt x="262" y="245"/>
                    <a:pt x="264" y="245"/>
                    <a:pt x="266" y="243"/>
                  </a:cubicBezTo>
                  <a:cubicBezTo>
                    <a:pt x="268" y="240"/>
                    <a:pt x="265" y="242"/>
                    <a:pt x="265" y="241"/>
                  </a:cubicBezTo>
                  <a:cubicBezTo>
                    <a:pt x="265" y="238"/>
                    <a:pt x="269" y="238"/>
                    <a:pt x="270" y="239"/>
                  </a:cubicBezTo>
                  <a:cubicBezTo>
                    <a:pt x="272" y="240"/>
                    <a:pt x="267" y="243"/>
                    <a:pt x="266" y="244"/>
                  </a:cubicBezTo>
                  <a:cubicBezTo>
                    <a:pt x="266" y="244"/>
                    <a:pt x="265" y="245"/>
                    <a:pt x="265" y="245"/>
                  </a:cubicBezTo>
                  <a:cubicBezTo>
                    <a:pt x="268" y="244"/>
                    <a:pt x="270" y="241"/>
                    <a:pt x="272" y="240"/>
                  </a:cubicBezTo>
                  <a:cubicBezTo>
                    <a:pt x="274" y="240"/>
                    <a:pt x="274" y="240"/>
                    <a:pt x="275" y="239"/>
                  </a:cubicBezTo>
                  <a:cubicBezTo>
                    <a:pt x="276" y="239"/>
                    <a:pt x="277" y="239"/>
                    <a:pt x="276" y="239"/>
                  </a:cubicBezTo>
                  <a:cubicBezTo>
                    <a:pt x="276" y="239"/>
                    <a:pt x="271" y="240"/>
                    <a:pt x="274" y="238"/>
                  </a:cubicBezTo>
                  <a:cubicBezTo>
                    <a:pt x="274" y="238"/>
                    <a:pt x="275" y="239"/>
                    <a:pt x="275" y="238"/>
                  </a:cubicBezTo>
                  <a:cubicBezTo>
                    <a:pt x="277" y="238"/>
                    <a:pt x="278" y="236"/>
                    <a:pt x="279" y="235"/>
                  </a:cubicBezTo>
                  <a:cubicBezTo>
                    <a:pt x="281" y="234"/>
                    <a:pt x="283" y="233"/>
                    <a:pt x="285" y="232"/>
                  </a:cubicBezTo>
                  <a:cubicBezTo>
                    <a:pt x="287" y="231"/>
                    <a:pt x="289" y="228"/>
                    <a:pt x="291" y="227"/>
                  </a:cubicBezTo>
                  <a:cubicBezTo>
                    <a:pt x="291" y="227"/>
                    <a:pt x="292" y="227"/>
                    <a:pt x="293" y="227"/>
                  </a:cubicBezTo>
                  <a:cubicBezTo>
                    <a:pt x="294" y="227"/>
                    <a:pt x="294" y="226"/>
                    <a:pt x="294" y="226"/>
                  </a:cubicBezTo>
                  <a:cubicBezTo>
                    <a:pt x="294" y="226"/>
                    <a:pt x="294" y="225"/>
                    <a:pt x="294" y="225"/>
                  </a:cubicBezTo>
                  <a:cubicBezTo>
                    <a:pt x="295" y="224"/>
                    <a:pt x="297" y="224"/>
                    <a:pt x="298" y="224"/>
                  </a:cubicBezTo>
                  <a:cubicBezTo>
                    <a:pt x="299" y="223"/>
                    <a:pt x="302" y="220"/>
                    <a:pt x="303" y="220"/>
                  </a:cubicBezTo>
                  <a:cubicBezTo>
                    <a:pt x="305" y="220"/>
                    <a:pt x="305" y="220"/>
                    <a:pt x="305" y="220"/>
                  </a:cubicBezTo>
                  <a:cubicBezTo>
                    <a:pt x="306" y="220"/>
                    <a:pt x="306" y="217"/>
                    <a:pt x="306" y="217"/>
                  </a:cubicBezTo>
                  <a:cubicBezTo>
                    <a:pt x="306" y="217"/>
                    <a:pt x="311" y="214"/>
                    <a:pt x="312" y="214"/>
                  </a:cubicBezTo>
                  <a:cubicBezTo>
                    <a:pt x="313" y="214"/>
                    <a:pt x="310" y="217"/>
                    <a:pt x="310" y="217"/>
                  </a:cubicBezTo>
                  <a:cubicBezTo>
                    <a:pt x="310" y="217"/>
                    <a:pt x="316" y="213"/>
                    <a:pt x="318" y="211"/>
                  </a:cubicBezTo>
                  <a:cubicBezTo>
                    <a:pt x="319" y="209"/>
                    <a:pt x="317" y="209"/>
                    <a:pt x="317" y="208"/>
                  </a:cubicBezTo>
                  <a:cubicBezTo>
                    <a:pt x="319" y="205"/>
                    <a:pt x="320" y="209"/>
                    <a:pt x="320" y="209"/>
                  </a:cubicBezTo>
                  <a:cubicBezTo>
                    <a:pt x="322" y="208"/>
                    <a:pt x="335" y="193"/>
                    <a:pt x="337" y="191"/>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97"/>
            <p:cNvSpPr>
              <a:spLocks/>
            </p:cNvSpPr>
            <p:nvPr/>
          </p:nvSpPr>
          <p:spPr bwMode="auto">
            <a:xfrm>
              <a:off x="6186459" y="2973387"/>
              <a:ext cx="573087" cy="638176"/>
            </a:xfrm>
            <a:custGeom>
              <a:avLst/>
              <a:gdLst>
                <a:gd name="T0" fmla="*/ 27 w 194"/>
                <a:gd name="T1" fmla="*/ 199 h 216"/>
                <a:gd name="T2" fmla="*/ 37 w 194"/>
                <a:gd name="T3" fmla="*/ 198 h 216"/>
                <a:gd name="T4" fmla="*/ 45 w 194"/>
                <a:gd name="T5" fmla="*/ 197 h 216"/>
                <a:gd name="T6" fmla="*/ 57 w 194"/>
                <a:gd name="T7" fmla="*/ 208 h 216"/>
                <a:gd name="T8" fmla="*/ 77 w 194"/>
                <a:gd name="T9" fmla="*/ 213 h 216"/>
                <a:gd name="T10" fmla="*/ 90 w 194"/>
                <a:gd name="T11" fmla="*/ 210 h 216"/>
                <a:gd name="T12" fmla="*/ 93 w 194"/>
                <a:gd name="T13" fmla="*/ 210 h 216"/>
                <a:gd name="T14" fmla="*/ 98 w 194"/>
                <a:gd name="T15" fmla="*/ 212 h 216"/>
                <a:gd name="T16" fmla="*/ 105 w 194"/>
                <a:gd name="T17" fmla="*/ 210 h 216"/>
                <a:gd name="T18" fmla="*/ 114 w 194"/>
                <a:gd name="T19" fmla="*/ 200 h 216"/>
                <a:gd name="T20" fmla="*/ 131 w 194"/>
                <a:gd name="T21" fmla="*/ 215 h 216"/>
                <a:gd name="T22" fmla="*/ 143 w 194"/>
                <a:gd name="T23" fmla="*/ 211 h 216"/>
                <a:gd name="T24" fmla="*/ 146 w 194"/>
                <a:gd name="T25" fmla="*/ 202 h 216"/>
                <a:gd name="T26" fmla="*/ 149 w 194"/>
                <a:gd name="T27" fmla="*/ 177 h 216"/>
                <a:gd name="T28" fmla="*/ 155 w 194"/>
                <a:gd name="T29" fmla="*/ 184 h 216"/>
                <a:gd name="T30" fmla="*/ 160 w 194"/>
                <a:gd name="T31" fmla="*/ 179 h 216"/>
                <a:gd name="T32" fmla="*/ 159 w 194"/>
                <a:gd name="T33" fmla="*/ 174 h 216"/>
                <a:gd name="T34" fmla="*/ 159 w 194"/>
                <a:gd name="T35" fmla="*/ 170 h 216"/>
                <a:gd name="T36" fmla="*/ 165 w 194"/>
                <a:gd name="T37" fmla="*/ 158 h 216"/>
                <a:gd name="T38" fmla="*/ 172 w 194"/>
                <a:gd name="T39" fmla="*/ 152 h 216"/>
                <a:gd name="T40" fmla="*/ 189 w 194"/>
                <a:gd name="T41" fmla="*/ 133 h 216"/>
                <a:gd name="T42" fmla="*/ 188 w 194"/>
                <a:gd name="T43" fmla="*/ 124 h 216"/>
                <a:gd name="T44" fmla="*/ 189 w 194"/>
                <a:gd name="T45" fmla="*/ 116 h 216"/>
                <a:gd name="T46" fmla="*/ 190 w 194"/>
                <a:gd name="T47" fmla="*/ 113 h 216"/>
                <a:gd name="T48" fmla="*/ 189 w 194"/>
                <a:gd name="T49" fmla="*/ 106 h 216"/>
                <a:gd name="T50" fmla="*/ 189 w 194"/>
                <a:gd name="T51" fmla="*/ 87 h 216"/>
                <a:gd name="T52" fmla="*/ 186 w 194"/>
                <a:gd name="T53" fmla="*/ 78 h 216"/>
                <a:gd name="T54" fmla="*/ 173 w 194"/>
                <a:gd name="T55" fmla="*/ 0 h 216"/>
                <a:gd name="T56" fmla="*/ 130 w 194"/>
                <a:gd name="T57" fmla="*/ 38 h 216"/>
                <a:gd name="T58" fmla="*/ 100 w 194"/>
                <a:gd name="T59" fmla="*/ 51 h 216"/>
                <a:gd name="T60" fmla="*/ 93 w 194"/>
                <a:gd name="T61" fmla="*/ 50 h 216"/>
                <a:gd name="T62" fmla="*/ 90 w 194"/>
                <a:gd name="T63" fmla="*/ 49 h 216"/>
                <a:gd name="T64" fmla="*/ 85 w 194"/>
                <a:gd name="T65" fmla="*/ 49 h 216"/>
                <a:gd name="T66" fmla="*/ 79 w 194"/>
                <a:gd name="T67" fmla="*/ 52 h 216"/>
                <a:gd name="T68" fmla="*/ 78 w 194"/>
                <a:gd name="T69" fmla="*/ 52 h 216"/>
                <a:gd name="T70" fmla="*/ 78 w 194"/>
                <a:gd name="T71" fmla="*/ 51 h 216"/>
                <a:gd name="T72" fmla="*/ 89 w 194"/>
                <a:gd name="T73" fmla="*/ 45 h 216"/>
                <a:gd name="T74" fmla="*/ 83 w 194"/>
                <a:gd name="T75" fmla="*/ 43 h 216"/>
                <a:gd name="T76" fmla="*/ 78 w 194"/>
                <a:gd name="T77" fmla="*/ 48 h 216"/>
                <a:gd name="T78" fmla="*/ 65 w 194"/>
                <a:gd name="T79" fmla="*/ 43 h 216"/>
                <a:gd name="T80" fmla="*/ 56 w 194"/>
                <a:gd name="T81" fmla="*/ 42 h 216"/>
                <a:gd name="T82" fmla="*/ 55 w 194"/>
                <a:gd name="T83" fmla="*/ 4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 h="216">
                  <a:moveTo>
                    <a:pt x="0" y="55"/>
                  </a:moveTo>
                  <a:cubicBezTo>
                    <a:pt x="9" y="103"/>
                    <a:pt x="18" y="151"/>
                    <a:pt x="27" y="199"/>
                  </a:cubicBezTo>
                  <a:cubicBezTo>
                    <a:pt x="27" y="199"/>
                    <a:pt x="29" y="195"/>
                    <a:pt x="30" y="195"/>
                  </a:cubicBezTo>
                  <a:cubicBezTo>
                    <a:pt x="32" y="195"/>
                    <a:pt x="34" y="198"/>
                    <a:pt x="37" y="198"/>
                  </a:cubicBezTo>
                  <a:cubicBezTo>
                    <a:pt x="38" y="197"/>
                    <a:pt x="41" y="193"/>
                    <a:pt x="43" y="194"/>
                  </a:cubicBezTo>
                  <a:cubicBezTo>
                    <a:pt x="43" y="194"/>
                    <a:pt x="45" y="196"/>
                    <a:pt x="45" y="197"/>
                  </a:cubicBezTo>
                  <a:cubicBezTo>
                    <a:pt x="47" y="198"/>
                    <a:pt x="49" y="198"/>
                    <a:pt x="50" y="199"/>
                  </a:cubicBezTo>
                  <a:cubicBezTo>
                    <a:pt x="53" y="201"/>
                    <a:pt x="54" y="206"/>
                    <a:pt x="57" y="208"/>
                  </a:cubicBezTo>
                  <a:cubicBezTo>
                    <a:pt x="61" y="211"/>
                    <a:pt x="68" y="206"/>
                    <a:pt x="72" y="208"/>
                  </a:cubicBezTo>
                  <a:cubicBezTo>
                    <a:pt x="74" y="209"/>
                    <a:pt x="75" y="213"/>
                    <a:pt x="77" y="213"/>
                  </a:cubicBezTo>
                  <a:cubicBezTo>
                    <a:pt x="83" y="216"/>
                    <a:pt x="83" y="208"/>
                    <a:pt x="88" y="208"/>
                  </a:cubicBezTo>
                  <a:cubicBezTo>
                    <a:pt x="89" y="208"/>
                    <a:pt x="89" y="210"/>
                    <a:pt x="90" y="210"/>
                  </a:cubicBezTo>
                  <a:cubicBezTo>
                    <a:pt x="91" y="210"/>
                    <a:pt x="91" y="210"/>
                    <a:pt x="92" y="210"/>
                  </a:cubicBezTo>
                  <a:cubicBezTo>
                    <a:pt x="92" y="210"/>
                    <a:pt x="93" y="210"/>
                    <a:pt x="93" y="210"/>
                  </a:cubicBezTo>
                  <a:cubicBezTo>
                    <a:pt x="94" y="210"/>
                    <a:pt x="94" y="210"/>
                    <a:pt x="95" y="210"/>
                  </a:cubicBezTo>
                  <a:cubicBezTo>
                    <a:pt x="96" y="210"/>
                    <a:pt x="97" y="212"/>
                    <a:pt x="98" y="212"/>
                  </a:cubicBezTo>
                  <a:cubicBezTo>
                    <a:pt x="98" y="212"/>
                    <a:pt x="100" y="211"/>
                    <a:pt x="101" y="210"/>
                  </a:cubicBezTo>
                  <a:cubicBezTo>
                    <a:pt x="101" y="210"/>
                    <a:pt x="104" y="210"/>
                    <a:pt x="105" y="210"/>
                  </a:cubicBezTo>
                  <a:cubicBezTo>
                    <a:pt x="105" y="210"/>
                    <a:pt x="105" y="207"/>
                    <a:pt x="105" y="207"/>
                  </a:cubicBezTo>
                  <a:cubicBezTo>
                    <a:pt x="106" y="206"/>
                    <a:pt x="113" y="199"/>
                    <a:pt x="114" y="200"/>
                  </a:cubicBezTo>
                  <a:cubicBezTo>
                    <a:pt x="117" y="201"/>
                    <a:pt x="117" y="207"/>
                    <a:pt x="119" y="208"/>
                  </a:cubicBezTo>
                  <a:cubicBezTo>
                    <a:pt x="122" y="211"/>
                    <a:pt x="126" y="209"/>
                    <a:pt x="131" y="215"/>
                  </a:cubicBezTo>
                  <a:cubicBezTo>
                    <a:pt x="131" y="215"/>
                    <a:pt x="133" y="216"/>
                    <a:pt x="133" y="216"/>
                  </a:cubicBezTo>
                  <a:cubicBezTo>
                    <a:pt x="135" y="216"/>
                    <a:pt x="142" y="212"/>
                    <a:pt x="143" y="211"/>
                  </a:cubicBezTo>
                  <a:cubicBezTo>
                    <a:pt x="144" y="209"/>
                    <a:pt x="142" y="205"/>
                    <a:pt x="143" y="203"/>
                  </a:cubicBezTo>
                  <a:cubicBezTo>
                    <a:pt x="144" y="202"/>
                    <a:pt x="145" y="203"/>
                    <a:pt x="146" y="202"/>
                  </a:cubicBezTo>
                  <a:cubicBezTo>
                    <a:pt x="149" y="200"/>
                    <a:pt x="143" y="194"/>
                    <a:pt x="143" y="193"/>
                  </a:cubicBezTo>
                  <a:cubicBezTo>
                    <a:pt x="143" y="192"/>
                    <a:pt x="147" y="178"/>
                    <a:pt x="149" y="177"/>
                  </a:cubicBezTo>
                  <a:cubicBezTo>
                    <a:pt x="150" y="176"/>
                    <a:pt x="154" y="179"/>
                    <a:pt x="155" y="180"/>
                  </a:cubicBezTo>
                  <a:cubicBezTo>
                    <a:pt x="155" y="182"/>
                    <a:pt x="153" y="183"/>
                    <a:pt x="155" y="184"/>
                  </a:cubicBezTo>
                  <a:cubicBezTo>
                    <a:pt x="155" y="184"/>
                    <a:pt x="155" y="184"/>
                    <a:pt x="156" y="184"/>
                  </a:cubicBezTo>
                  <a:cubicBezTo>
                    <a:pt x="159" y="182"/>
                    <a:pt x="156" y="178"/>
                    <a:pt x="160" y="179"/>
                  </a:cubicBezTo>
                  <a:cubicBezTo>
                    <a:pt x="161" y="179"/>
                    <a:pt x="159" y="178"/>
                    <a:pt x="159" y="177"/>
                  </a:cubicBezTo>
                  <a:cubicBezTo>
                    <a:pt x="159" y="177"/>
                    <a:pt x="159" y="174"/>
                    <a:pt x="159" y="174"/>
                  </a:cubicBezTo>
                  <a:cubicBezTo>
                    <a:pt x="159" y="174"/>
                    <a:pt x="158" y="174"/>
                    <a:pt x="158" y="173"/>
                  </a:cubicBezTo>
                  <a:cubicBezTo>
                    <a:pt x="156" y="171"/>
                    <a:pt x="159" y="171"/>
                    <a:pt x="159" y="170"/>
                  </a:cubicBezTo>
                  <a:cubicBezTo>
                    <a:pt x="160" y="167"/>
                    <a:pt x="157" y="163"/>
                    <a:pt x="160" y="160"/>
                  </a:cubicBezTo>
                  <a:cubicBezTo>
                    <a:pt x="161" y="159"/>
                    <a:pt x="164" y="159"/>
                    <a:pt x="165" y="158"/>
                  </a:cubicBezTo>
                  <a:cubicBezTo>
                    <a:pt x="166" y="156"/>
                    <a:pt x="165" y="152"/>
                    <a:pt x="167" y="151"/>
                  </a:cubicBezTo>
                  <a:cubicBezTo>
                    <a:pt x="169" y="149"/>
                    <a:pt x="170" y="153"/>
                    <a:pt x="172" y="152"/>
                  </a:cubicBezTo>
                  <a:cubicBezTo>
                    <a:pt x="174" y="152"/>
                    <a:pt x="176" y="149"/>
                    <a:pt x="177" y="148"/>
                  </a:cubicBezTo>
                  <a:cubicBezTo>
                    <a:pt x="183" y="144"/>
                    <a:pt x="184" y="137"/>
                    <a:pt x="189" y="133"/>
                  </a:cubicBezTo>
                  <a:cubicBezTo>
                    <a:pt x="190" y="132"/>
                    <a:pt x="190" y="127"/>
                    <a:pt x="190" y="127"/>
                  </a:cubicBezTo>
                  <a:cubicBezTo>
                    <a:pt x="190" y="127"/>
                    <a:pt x="188" y="124"/>
                    <a:pt x="188" y="124"/>
                  </a:cubicBezTo>
                  <a:cubicBezTo>
                    <a:pt x="188" y="124"/>
                    <a:pt x="189" y="121"/>
                    <a:pt x="189" y="120"/>
                  </a:cubicBezTo>
                  <a:cubicBezTo>
                    <a:pt x="189" y="119"/>
                    <a:pt x="189" y="116"/>
                    <a:pt x="189" y="116"/>
                  </a:cubicBezTo>
                  <a:cubicBezTo>
                    <a:pt x="190" y="114"/>
                    <a:pt x="190" y="116"/>
                    <a:pt x="191" y="115"/>
                  </a:cubicBezTo>
                  <a:cubicBezTo>
                    <a:pt x="191" y="114"/>
                    <a:pt x="190" y="114"/>
                    <a:pt x="190" y="113"/>
                  </a:cubicBezTo>
                  <a:cubicBezTo>
                    <a:pt x="190" y="112"/>
                    <a:pt x="191" y="111"/>
                    <a:pt x="191" y="110"/>
                  </a:cubicBezTo>
                  <a:cubicBezTo>
                    <a:pt x="191" y="109"/>
                    <a:pt x="190" y="107"/>
                    <a:pt x="189" y="106"/>
                  </a:cubicBezTo>
                  <a:cubicBezTo>
                    <a:pt x="189" y="101"/>
                    <a:pt x="194" y="93"/>
                    <a:pt x="191" y="89"/>
                  </a:cubicBezTo>
                  <a:cubicBezTo>
                    <a:pt x="189" y="87"/>
                    <a:pt x="189" y="87"/>
                    <a:pt x="189" y="87"/>
                  </a:cubicBezTo>
                  <a:cubicBezTo>
                    <a:pt x="189" y="86"/>
                    <a:pt x="190" y="85"/>
                    <a:pt x="190" y="83"/>
                  </a:cubicBezTo>
                  <a:cubicBezTo>
                    <a:pt x="189" y="81"/>
                    <a:pt x="186" y="80"/>
                    <a:pt x="186" y="78"/>
                  </a:cubicBezTo>
                  <a:cubicBezTo>
                    <a:pt x="185" y="75"/>
                    <a:pt x="190" y="75"/>
                    <a:pt x="191" y="74"/>
                  </a:cubicBezTo>
                  <a:cubicBezTo>
                    <a:pt x="187" y="55"/>
                    <a:pt x="179" y="24"/>
                    <a:pt x="173" y="0"/>
                  </a:cubicBezTo>
                  <a:cubicBezTo>
                    <a:pt x="163" y="5"/>
                    <a:pt x="153" y="12"/>
                    <a:pt x="145" y="20"/>
                  </a:cubicBezTo>
                  <a:cubicBezTo>
                    <a:pt x="139" y="25"/>
                    <a:pt x="136" y="35"/>
                    <a:pt x="130" y="38"/>
                  </a:cubicBezTo>
                  <a:cubicBezTo>
                    <a:pt x="126" y="41"/>
                    <a:pt x="119" y="39"/>
                    <a:pt x="116" y="41"/>
                  </a:cubicBezTo>
                  <a:cubicBezTo>
                    <a:pt x="114" y="42"/>
                    <a:pt x="101" y="51"/>
                    <a:pt x="100" y="51"/>
                  </a:cubicBezTo>
                  <a:cubicBezTo>
                    <a:pt x="97" y="52"/>
                    <a:pt x="93" y="49"/>
                    <a:pt x="90" y="47"/>
                  </a:cubicBezTo>
                  <a:cubicBezTo>
                    <a:pt x="89" y="47"/>
                    <a:pt x="92" y="49"/>
                    <a:pt x="93" y="50"/>
                  </a:cubicBezTo>
                  <a:cubicBezTo>
                    <a:pt x="93" y="50"/>
                    <a:pt x="94" y="50"/>
                    <a:pt x="94" y="50"/>
                  </a:cubicBezTo>
                  <a:cubicBezTo>
                    <a:pt x="93" y="50"/>
                    <a:pt x="91" y="49"/>
                    <a:pt x="90" y="49"/>
                  </a:cubicBezTo>
                  <a:cubicBezTo>
                    <a:pt x="89" y="49"/>
                    <a:pt x="89" y="50"/>
                    <a:pt x="88" y="50"/>
                  </a:cubicBezTo>
                  <a:cubicBezTo>
                    <a:pt x="87" y="51"/>
                    <a:pt x="86" y="49"/>
                    <a:pt x="85" y="49"/>
                  </a:cubicBezTo>
                  <a:cubicBezTo>
                    <a:pt x="85" y="49"/>
                    <a:pt x="82" y="53"/>
                    <a:pt x="81" y="53"/>
                  </a:cubicBezTo>
                  <a:cubicBezTo>
                    <a:pt x="81" y="53"/>
                    <a:pt x="80" y="53"/>
                    <a:pt x="79" y="52"/>
                  </a:cubicBezTo>
                  <a:cubicBezTo>
                    <a:pt x="79" y="52"/>
                    <a:pt x="79" y="53"/>
                    <a:pt x="79" y="53"/>
                  </a:cubicBezTo>
                  <a:cubicBezTo>
                    <a:pt x="78" y="53"/>
                    <a:pt x="78" y="52"/>
                    <a:pt x="78" y="52"/>
                  </a:cubicBezTo>
                  <a:cubicBezTo>
                    <a:pt x="77" y="52"/>
                    <a:pt x="76" y="53"/>
                    <a:pt x="75" y="53"/>
                  </a:cubicBezTo>
                  <a:cubicBezTo>
                    <a:pt x="75" y="52"/>
                    <a:pt x="78" y="52"/>
                    <a:pt x="78" y="51"/>
                  </a:cubicBezTo>
                  <a:cubicBezTo>
                    <a:pt x="79" y="51"/>
                    <a:pt x="79" y="50"/>
                    <a:pt x="79" y="50"/>
                  </a:cubicBezTo>
                  <a:cubicBezTo>
                    <a:pt x="82" y="49"/>
                    <a:pt x="90" y="48"/>
                    <a:pt x="89" y="45"/>
                  </a:cubicBezTo>
                  <a:cubicBezTo>
                    <a:pt x="88" y="44"/>
                    <a:pt x="86" y="46"/>
                    <a:pt x="85" y="46"/>
                  </a:cubicBezTo>
                  <a:cubicBezTo>
                    <a:pt x="84" y="45"/>
                    <a:pt x="84" y="43"/>
                    <a:pt x="83" y="43"/>
                  </a:cubicBezTo>
                  <a:cubicBezTo>
                    <a:pt x="82" y="43"/>
                    <a:pt x="82" y="44"/>
                    <a:pt x="82" y="44"/>
                  </a:cubicBezTo>
                  <a:cubicBezTo>
                    <a:pt x="83" y="46"/>
                    <a:pt x="81" y="48"/>
                    <a:pt x="78" y="48"/>
                  </a:cubicBezTo>
                  <a:cubicBezTo>
                    <a:pt x="76" y="48"/>
                    <a:pt x="75" y="46"/>
                    <a:pt x="73" y="45"/>
                  </a:cubicBezTo>
                  <a:cubicBezTo>
                    <a:pt x="71" y="44"/>
                    <a:pt x="67" y="45"/>
                    <a:pt x="65" y="43"/>
                  </a:cubicBezTo>
                  <a:cubicBezTo>
                    <a:pt x="64" y="43"/>
                    <a:pt x="62" y="41"/>
                    <a:pt x="61" y="41"/>
                  </a:cubicBezTo>
                  <a:cubicBezTo>
                    <a:pt x="60" y="41"/>
                    <a:pt x="58" y="43"/>
                    <a:pt x="56" y="42"/>
                  </a:cubicBezTo>
                  <a:cubicBezTo>
                    <a:pt x="55" y="42"/>
                    <a:pt x="55" y="41"/>
                    <a:pt x="55" y="41"/>
                  </a:cubicBezTo>
                  <a:cubicBezTo>
                    <a:pt x="55" y="41"/>
                    <a:pt x="55" y="41"/>
                    <a:pt x="55" y="41"/>
                  </a:cubicBezTo>
                  <a:cubicBezTo>
                    <a:pt x="37" y="46"/>
                    <a:pt x="19" y="50"/>
                    <a:pt x="0" y="55"/>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99"/>
            <p:cNvSpPr>
              <a:spLocks/>
            </p:cNvSpPr>
            <p:nvPr/>
          </p:nvSpPr>
          <p:spPr bwMode="auto">
            <a:xfrm>
              <a:off x="5934046" y="4244973"/>
              <a:ext cx="557214" cy="827087"/>
            </a:xfrm>
            <a:custGeom>
              <a:avLst/>
              <a:gdLst>
                <a:gd name="T0" fmla="*/ 189 w 189"/>
                <a:gd name="T1" fmla="*/ 213 h 280"/>
                <a:gd name="T2" fmla="*/ 182 w 189"/>
                <a:gd name="T3" fmla="*/ 203 h 280"/>
                <a:gd name="T4" fmla="*/ 180 w 189"/>
                <a:gd name="T5" fmla="*/ 186 h 280"/>
                <a:gd name="T6" fmla="*/ 176 w 189"/>
                <a:gd name="T7" fmla="*/ 176 h 280"/>
                <a:gd name="T8" fmla="*/ 175 w 189"/>
                <a:gd name="T9" fmla="*/ 149 h 280"/>
                <a:gd name="T10" fmla="*/ 175 w 189"/>
                <a:gd name="T11" fmla="*/ 139 h 280"/>
                <a:gd name="T12" fmla="*/ 173 w 189"/>
                <a:gd name="T13" fmla="*/ 130 h 280"/>
                <a:gd name="T14" fmla="*/ 164 w 189"/>
                <a:gd name="T15" fmla="*/ 116 h 280"/>
                <a:gd name="T16" fmla="*/ 130 w 189"/>
                <a:gd name="T17" fmla="*/ 28 h 280"/>
                <a:gd name="T18" fmla="*/ 120 w 189"/>
                <a:gd name="T19" fmla="*/ 1 h 280"/>
                <a:gd name="T20" fmla="*/ 28 w 189"/>
                <a:gd name="T21" fmla="*/ 14 h 280"/>
                <a:gd name="T22" fmla="*/ 0 w 189"/>
                <a:gd name="T23" fmla="*/ 19 h 280"/>
                <a:gd name="T24" fmla="*/ 7 w 189"/>
                <a:gd name="T25" fmla="*/ 44 h 280"/>
                <a:gd name="T26" fmla="*/ 10 w 189"/>
                <a:gd name="T27" fmla="*/ 159 h 280"/>
                <a:gd name="T28" fmla="*/ 16 w 189"/>
                <a:gd name="T29" fmla="*/ 217 h 280"/>
                <a:gd name="T30" fmla="*/ 37 w 189"/>
                <a:gd name="T31" fmla="*/ 272 h 280"/>
                <a:gd name="T32" fmla="*/ 41 w 189"/>
                <a:gd name="T33" fmla="*/ 275 h 280"/>
                <a:gd name="T34" fmla="*/ 41 w 189"/>
                <a:gd name="T35" fmla="*/ 268 h 280"/>
                <a:gd name="T36" fmla="*/ 41 w 189"/>
                <a:gd name="T37" fmla="*/ 260 h 280"/>
                <a:gd name="T38" fmla="*/ 43 w 189"/>
                <a:gd name="T39" fmla="*/ 253 h 280"/>
                <a:gd name="T40" fmla="*/ 44 w 189"/>
                <a:gd name="T41" fmla="*/ 254 h 280"/>
                <a:gd name="T42" fmla="*/ 50 w 189"/>
                <a:gd name="T43" fmla="*/ 260 h 280"/>
                <a:gd name="T44" fmla="*/ 54 w 189"/>
                <a:gd name="T45" fmla="*/ 269 h 280"/>
                <a:gd name="T46" fmla="*/ 55 w 189"/>
                <a:gd name="T47" fmla="*/ 271 h 280"/>
                <a:gd name="T48" fmla="*/ 51 w 189"/>
                <a:gd name="T49" fmla="*/ 276 h 280"/>
                <a:gd name="T50" fmla="*/ 47 w 189"/>
                <a:gd name="T51" fmla="*/ 278 h 280"/>
                <a:gd name="T52" fmla="*/ 63 w 189"/>
                <a:gd name="T53" fmla="*/ 275 h 280"/>
                <a:gd name="T54" fmla="*/ 66 w 189"/>
                <a:gd name="T55" fmla="*/ 269 h 280"/>
                <a:gd name="T56" fmla="*/ 70 w 189"/>
                <a:gd name="T57" fmla="*/ 270 h 280"/>
                <a:gd name="T58" fmla="*/ 71 w 189"/>
                <a:gd name="T59" fmla="*/ 268 h 280"/>
                <a:gd name="T60" fmla="*/ 75 w 189"/>
                <a:gd name="T61" fmla="*/ 264 h 280"/>
                <a:gd name="T62" fmla="*/ 75 w 189"/>
                <a:gd name="T63" fmla="*/ 261 h 280"/>
                <a:gd name="T64" fmla="*/ 73 w 189"/>
                <a:gd name="T65" fmla="*/ 258 h 280"/>
                <a:gd name="T66" fmla="*/ 68 w 189"/>
                <a:gd name="T67" fmla="*/ 247 h 280"/>
                <a:gd name="T68" fmla="*/ 62 w 189"/>
                <a:gd name="T69" fmla="*/ 236 h 280"/>
                <a:gd name="T70" fmla="*/ 98 w 189"/>
                <a:gd name="T71" fmla="*/ 22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9" h="280">
                  <a:moveTo>
                    <a:pt x="98" y="228"/>
                  </a:moveTo>
                  <a:cubicBezTo>
                    <a:pt x="128" y="223"/>
                    <a:pt x="159" y="218"/>
                    <a:pt x="189" y="213"/>
                  </a:cubicBezTo>
                  <a:cubicBezTo>
                    <a:pt x="188" y="209"/>
                    <a:pt x="187" y="206"/>
                    <a:pt x="184" y="203"/>
                  </a:cubicBezTo>
                  <a:cubicBezTo>
                    <a:pt x="184" y="203"/>
                    <a:pt x="182" y="203"/>
                    <a:pt x="182" y="203"/>
                  </a:cubicBezTo>
                  <a:cubicBezTo>
                    <a:pt x="178" y="198"/>
                    <a:pt x="182" y="193"/>
                    <a:pt x="182" y="188"/>
                  </a:cubicBezTo>
                  <a:cubicBezTo>
                    <a:pt x="180" y="186"/>
                    <a:pt x="180" y="186"/>
                    <a:pt x="180" y="186"/>
                  </a:cubicBezTo>
                  <a:cubicBezTo>
                    <a:pt x="180" y="186"/>
                    <a:pt x="182" y="183"/>
                    <a:pt x="182" y="183"/>
                  </a:cubicBezTo>
                  <a:cubicBezTo>
                    <a:pt x="181" y="180"/>
                    <a:pt x="177" y="178"/>
                    <a:pt x="176" y="176"/>
                  </a:cubicBezTo>
                  <a:cubicBezTo>
                    <a:pt x="175" y="174"/>
                    <a:pt x="174" y="170"/>
                    <a:pt x="174" y="168"/>
                  </a:cubicBezTo>
                  <a:cubicBezTo>
                    <a:pt x="174" y="167"/>
                    <a:pt x="175" y="150"/>
                    <a:pt x="175" y="149"/>
                  </a:cubicBezTo>
                  <a:cubicBezTo>
                    <a:pt x="176" y="147"/>
                    <a:pt x="181" y="144"/>
                    <a:pt x="180" y="142"/>
                  </a:cubicBezTo>
                  <a:cubicBezTo>
                    <a:pt x="180" y="141"/>
                    <a:pt x="176" y="141"/>
                    <a:pt x="175" y="139"/>
                  </a:cubicBezTo>
                  <a:cubicBezTo>
                    <a:pt x="174" y="138"/>
                    <a:pt x="176" y="137"/>
                    <a:pt x="176" y="136"/>
                  </a:cubicBezTo>
                  <a:cubicBezTo>
                    <a:pt x="176" y="136"/>
                    <a:pt x="175" y="131"/>
                    <a:pt x="173" y="130"/>
                  </a:cubicBezTo>
                  <a:cubicBezTo>
                    <a:pt x="172" y="128"/>
                    <a:pt x="170" y="128"/>
                    <a:pt x="169" y="127"/>
                  </a:cubicBezTo>
                  <a:cubicBezTo>
                    <a:pt x="167" y="124"/>
                    <a:pt x="166" y="119"/>
                    <a:pt x="164" y="116"/>
                  </a:cubicBezTo>
                  <a:cubicBezTo>
                    <a:pt x="157" y="106"/>
                    <a:pt x="154" y="94"/>
                    <a:pt x="150" y="82"/>
                  </a:cubicBezTo>
                  <a:cubicBezTo>
                    <a:pt x="143" y="64"/>
                    <a:pt x="137" y="46"/>
                    <a:pt x="130" y="28"/>
                  </a:cubicBezTo>
                  <a:cubicBezTo>
                    <a:pt x="127" y="21"/>
                    <a:pt x="125" y="15"/>
                    <a:pt x="123" y="9"/>
                  </a:cubicBezTo>
                  <a:cubicBezTo>
                    <a:pt x="122" y="6"/>
                    <a:pt x="121" y="4"/>
                    <a:pt x="120" y="1"/>
                  </a:cubicBezTo>
                  <a:cubicBezTo>
                    <a:pt x="119" y="1"/>
                    <a:pt x="119" y="0"/>
                    <a:pt x="119" y="0"/>
                  </a:cubicBezTo>
                  <a:cubicBezTo>
                    <a:pt x="89" y="5"/>
                    <a:pt x="59" y="10"/>
                    <a:pt x="28" y="14"/>
                  </a:cubicBezTo>
                  <a:cubicBezTo>
                    <a:pt x="21" y="15"/>
                    <a:pt x="14" y="16"/>
                    <a:pt x="7" y="17"/>
                  </a:cubicBezTo>
                  <a:cubicBezTo>
                    <a:pt x="5" y="17"/>
                    <a:pt x="0" y="17"/>
                    <a:pt x="0" y="19"/>
                  </a:cubicBezTo>
                  <a:cubicBezTo>
                    <a:pt x="2" y="21"/>
                    <a:pt x="5" y="23"/>
                    <a:pt x="6" y="24"/>
                  </a:cubicBezTo>
                  <a:cubicBezTo>
                    <a:pt x="7" y="26"/>
                    <a:pt x="6" y="40"/>
                    <a:pt x="7" y="44"/>
                  </a:cubicBezTo>
                  <a:cubicBezTo>
                    <a:pt x="7" y="61"/>
                    <a:pt x="8" y="77"/>
                    <a:pt x="8" y="94"/>
                  </a:cubicBezTo>
                  <a:cubicBezTo>
                    <a:pt x="9" y="116"/>
                    <a:pt x="10" y="138"/>
                    <a:pt x="10" y="159"/>
                  </a:cubicBezTo>
                  <a:cubicBezTo>
                    <a:pt x="10" y="170"/>
                    <a:pt x="10" y="181"/>
                    <a:pt x="11" y="191"/>
                  </a:cubicBezTo>
                  <a:cubicBezTo>
                    <a:pt x="12" y="200"/>
                    <a:pt x="14" y="209"/>
                    <a:pt x="16" y="217"/>
                  </a:cubicBezTo>
                  <a:cubicBezTo>
                    <a:pt x="20" y="236"/>
                    <a:pt x="23" y="254"/>
                    <a:pt x="27" y="273"/>
                  </a:cubicBezTo>
                  <a:cubicBezTo>
                    <a:pt x="28" y="272"/>
                    <a:pt x="36" y="271"/>
                    <a:pt x="37" y="272"/>
                  </a:cubicBezTo>
                  <a:cubicBezTo>
                    <a:pt x="38" y="273"/>
                    <a:pt x="37" y="274"/>
                    <a:pt x="37" y="274"/>
                  </a:cubicBezTo>
                  <a:cubicBezTo>
                    <a:pt x="39" y="275"/>
                    <a:pt x="39" y="273"/>
                    <a:pt x="41" y="275"/>
                  </a:cubicBezTo>
                  <a:cubicBezTo>
                    <a:pt x="41" y="275"/>
                    <a:pt x="41" y="274"/>
                    <a:pt x="41" y="273"/>
                  </a:cubicBezTo>
                  <a:cubicBezTo>
                    <a:pt x="41" y="272"/>
                    <a:pt x="41" y="270"/>
                    <a:pt x="41" y="268"/>
                  </a:cubicBezTo>
                  <a:cubicBezTo>
                    <a:pt x="41" y="266"/>
                    <a:pt x="41" y="264"/>
                    <a:pt x="41" y="262"/>
                  </a:cubicBezTo>
                  <a:cubicBezTo>
                    <a:pt x="41" y="261"/>
                    <a:pt x="41" y="261"/>
                    <a:pt x="41" y="260"/>
                  </a:cubicBezTo>
                  <a:cubicBezTo>
                    <a:pt x="43" y="259"/>
                    <a:pt x="43" y="259"/>
                    <a:pt x="43" y="259"/>
                  </a:cubicBezTo>
                  <a:cubicBezTo>
                    <a:pt x="43" y="257"/>
                    <a:pt x="43" y="255"/>
                    <a:pt x="43" y="253"/>
                  </a:cubicBezTo>
                  <a:cubicBezTo>
                    <a:pt x="43" y="251"/>
                    <a:pt x="43" y="251"/>
                    <a:pt x="43" y="251"/>
                  </a:cubicBezTo>
                  <a:cubicBezTo>
                    <a:pt x="46" y="253"/>
                    <a:pt x="42" y="252"/>
                    <a:pt x="44" y="254"/>
                  </a:cubicBezTo>
                  <a:cubicBezTo>
                    <a:pt x="44" y="254"/>
                    <a:pt x="47" y="254"/>
                    <a:pt x="47" y="254"/>
                  </a:cubicBezTo>
                  <a:cubicBezTo>
                    <a:pt x="48" y="255"/>
                    <a:pt x="50" y="259"/>
                    <a:pt x="50" y="260"/>
                  </a:cubicBezTo>
                  <a:cubicBezTo>
                    <a:pt x="50" y="260"/>
                    <a:pt x="49" y="263"/>
                    <a:pt x="49" y="263"/>
                  </a:cubicBezTo>
                  <a:cubicBezTo>
                    <a:pt x="49" y="265"/>
                    <a:pt x="52" y="270"/>
                    <a:pt x="54" y="269"/>
                  </a:cubicBezTo>
                  <a:cubicBezTo>
                    <a:pt x="54" y="269"/>
                    <a:pt x="56" y="267"/>
                    <a:pt x="56" y="267"/>
                  </a:cubicBezTo>
                  <a:cubicBezTo>
                    <a:pt x="56" y="267"/>
                    <a:pt x="55" y="270"/>
                    <a:pt x="55" y="271"/>
                  </a:cubicBezTo>
                  <a:cubicBezTo>
                    <a:pt x="56" y="272"/>
                    <a:pt x="60" y="272"/>
                    <a:pt x="59" y="274"/>
                  </a:cubicBezTo>
                  <a:cubicBezTo>
                    <a:pt x="59" y="278"/>
                    <a:pt x="52" y="276"/>
                    <a:pt x="51" y="276"/>
                  </a:cubicBezTo>
                  <a:cubicBezTo>
                    <a:pt x="50" y="276"/>
                    <a:pt x="50" y="277"/>
                    <a:pt x="50" y="278"/>
                  </a:cubicBezTo>
                  <a:cubicBezTo>
                    <a:pt x="49" y="278"/>
                    <a:pt x="47" y="277"/>
                    <a:pt x="47" y="278"/>
                  </a:cubicBezTo>
                  <a:cubicBezTo>
                    <a:pt x="47" y="280"/>
                    <a:pt x="52" y="278"/>
                    <a:pt x="52" y="278"/>
                  </a:cubicBezTo>
                  <a:cubicBezTo>
                    <a:pt x="55" y="277"/>
                    <a:pt x="60" y="277"/>
                    <a:pt x="63" y="275"/>
                  </a:cubicBezTo>
                  <a:cubicBezTo>
                    <a:pt x="63" y="275"/>
                    <a:pt x="70" y="272"/>
                    <a:pt x="69" y="271"/>
                  </a:cubicBezTo>
                  <a:cubicBezTo>
                    <a:pt x="68" y="271"/>
                    <a:pt x="65" y="271"/>
                    <a:pt x="66" y="269"/>
                  </a:cubicBezTo>
                  <a:cubicBezTo>
                    <a:pt x="66" y="269"/>
                    <a:pt x="67" y="269"/>
                    <a:pt x="67" y="269"/>
                  </a:cubicBezTo>
                  <a:cubicBezTo>
                    <a:pt x="68" y="270"/>
                    <a:pt x="69" y="271"/>
                    <a:pt x="70" y="270"/>
                  </a:cubicBezTo>
                  <a:cubicBezTo>
                    <a:pt x="71" y="270"/>
                    <a:pt x="71" y="269"/>
                    <a:pt x="71" y="269"/>
                  </a:cubicBezTo>
                  <a:cubicBezTo>
                    <a:pt x="71" y="269"/>
                    <a:pt x="71" y="268"/>
                    <a:pt x="71" y="268"/>
                  </a:cubicBezTo>
                  <a:cubicBezTo>
                    <a:pt x="71" y="268"/>
                    <a:pt x="72" y="268"/>
                    <a:pt x="73" y="268"/>
                  </a:cubicBezTo>
                  <a:cubicBezTo>
                    <a:pt x="73" y="267"/>
                    <a:pt x="75" y="265"/>
                    <a:pt x="75" y="264"/>
                  </a:cubicBezTo>
                  <a:cubicBezTo>
                    <a:pt x="76" y="264"/>
                    <a:pt x="76" y="263"/>
                    <a:pt x="76" y="263"/>
                  </a:cubicBezTo>
                  <a:cubicBezTo>
                    <a:pt x="76" y="262"/>
                    <a:pt x="75" y="262"/>
                    <a:pt x="75" y="261"/>
                  </a:cubicBezTo>
                  <a:cubicBezTo>
                    <a:pt x="75" y="261"/>
                    <a:pt x="76" y="261"/>
                    <a:pt x="76" y="261"/>
                  </a:cubicBezTo>
                  <a:cubicBezTo>
                    <a:pt x="75" y="260"/>
                    <a:pt x="73" y="259"/>
                    <a:pt x="73" y="258"/>
                  </a:cubicBezTo>
                  <a:cubicBezTo>
                    <a:pt x="72" y="256"/>
                    <a:pt x="74" y="253"/>
                    <a:pt x="74" y="251"/>
                  </a:cubicBezTo>
                  <a:cubicBezTo>
                    <a:pt x="74" y="248"/>
                    <a:pt x="69" y="249"/>
                    <a:pt x="68" y="247"/>
                  </a:cubicBezTo>
                  <a:cubicBezTo>
                    <a:pt x="67" y="247"/>
                    <a:pt x="61" y="242"/>
                    <a:pt x="61" y="241"/>
                  </a:cubicBezTo>
                  <a:cubicBezTo>
                    <a:pt x="61" y="240"/>
                    <a:pt x="62" y="237"/>
                    <a:pt x="62" y="236"/>
                  </a:cubicBezTo>
                  <a:cubicBezTo>
                    <a:pt x="62" y="236"/>
                    <a:pt x="61" y="234"/>
                    <a:pt x="61" y="234"/>
                  </a:cubicBezTo>
                  <a:cubicBezTo>
                    <a:pt x="64" y="232"/>
                    <a:pt x="93" y="229"/>
                    <a:pt x="98" y="228"/>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01"/>
            <p:cNvSpPr>
              <a:spLocks/>
            </p:cNvSpPr>
            <p:nvPr/>
          </p:nvSpPr>
          <p:spPr bwMode="auto">
            <a:xfrm>
              <a:off x="5384771" y="3068636"/>
              <a:ext cx="550864" cy="930274"/>
            </a:xfrm>
            <a:custGeom>
              <a:avLst/>
              <a:gdLst>
                <a:gd name="T0" fmla="*/ 182 w 187"/>
                <a:gd name="T1" fmla="*/ 199 h 315"/>
                <a:gd name="T2" fmla="*/ 182 w 187"/>
                <a:gd name="T3" fmla="*/ 196 h 315"/>
                <a:gd name="T4" fmla="*/ 175 w 187"/>
                <a:gd name="T5" fmla="*/ 186 h 315"/>
                <a:gd name="T6" fmla="*/ 175 w 187"/>
                <a:gd name="T7" fmla="*/ 176 h 315"/>
                <a:gd name="T8" fmla="*/ 176 w 187"/>
                <a:gd name="T9" fmla="*/ 151 h 315"/>
                <a:gd name="T10" fmla="*/ 159 w 187"/>
                <a:gd name="T11" fmla="*/ 41 h 315"/>
                <a:gd name="T12" fmla="*/ 146 w 187"/>
                <a:gd name="T13" fmla="*/ 20 h 315"/>
                <a:gd name="T14" fmla="*/ 141 w 187"/>
                <a:gd name="T15" fmla="*/ 1 h 315"/>
                <a:gd name="T16" fmla="*/ 141 w 187"/>
                <a:gd name="T17" fmla="*/ 0 h 315"/>
                <a:gd name="T18" fmla="*/ 32 w 187"/>
                <a:gd name="T19" fmla="*/ 21 h 315"/>
                <a:gd name="T20" fmla="*/ 48 w 187"/>
                <a:gd name="T21" fmla="*/ 40 h 315"/>
                <a:gd name="T22" fmla="*/ 42 w 187"/>
                <a:gd name="T23" fmla="*/ 55 h 315"/>
                <a:gd name="T24" fmla="*/ 33 w 187"/>
                <a:gd name="T25" fmla="*/ 69 h 315"/>
                <a:gd name="T26" fmla="*/ 14 w 187"/>
                <a:gd name="T27" fmla="*/ 77 h 315"/>
                <a:gd name="T28" fmla="*/ 15 w 187"/>
                <a:gd name="T29" fmla="*/ 110 h 315"/>
                <a:gd name="T30" fmla="*/ 3 w 187"/>
                <a:gd name="T31" fmla="*/ 127 h 315"/>
                <a:gd name="T32" fmla="*/ 2 w 187"/>
                <a:gd name="T33" fmla="*/ 138 h 315"/>
                <a:gd name="T34" fmla="*/ 3 w 187"/>
                <a:gd name="T35" fmla="*/ 159 h 315"/>
                <a:gd name="T36" fmla="*/ 6 w 187"/>
                <a:gd name="T37" fmla="*/ 166 h 315"/>
                <a:gd name="T38" fmla="*/ 9 w 187"/>
                <a:gd name="T39" fmla="*/ 174 h 315"/>
                <a:gd name="T40" fmla="*/ 26 w 187"/>
                <a:gd name="T41" fmla="*/ 187 h 315"/>
                <a:gd name="T42" fmla="*/ 41 w 187"/>
                <a:gd name="T43" fmla="*/ 203 h 315"/>
                <a:gd name="T44" fmla="*/ 48 w 187"/>
                <a:gd name="T45" fmla="*/ 217 h 315"/>
                <a:gd name="T46" fmla="*/ 70 w 187"/>
                <a:gd name="T47" fmla="*/ 217 h 315"/>
                <a:gd name="T48" fmla="*/ 69 w 187"/>
                <a:gd name="T49" fmla="*/ 228 h 315"/>
                <a:gd name="T50" fmla="*/ 70 w 187"/>
                <a:gd name="T51" fmla="*/ 258 h 315"/>
                <a:gd name="T52" fmla="*/ 76 w 187"/>
                <a:gd name="T53" fmla="*/ 262 h 315"/>
                <a:gd name="T54" fmla="*/ 84 w 187"/>
                <a:gd name="T55" fmla="*/ 269 h 315"/>
                <a:gd name="T56" fmla="*/ 90 w 187"/>
                <a:gd name="T57" fmla="*/ 269 h 315"/>
                <a:gd name="T58" fmla="*/ 98 w 187"/>
                <a:gd name="T59" fmla="*/ 275 h 315"/>
                <a:gd name="T60" fmla="*/ 105 w 187"/>
                <a:gd name="T61" fmla="*/ 285 h 315"/>
                <a:gd name="T62" fmla="*/ 108 w 187"/>
                <a:gd name="T63" fmla="*/ 300 h 315"/>
                <a:gd name="T64" fmla="*/ 111 w 187"/>
                <a:gd name="T65" fmla="*/ 304 h 315"/>
                <a:gd name="T66" fmla="*/ 116 w 187"/>
                <a:gd name="T67" fmla="*/ 312 h 315"/>
                <a:gd name="T68" fmla="*/ 119 w 187"/>
                <a:gd name="T69" fmla="*/ 309 h 315"/>
                <a:gd name="T70" fmla="*/ 128 w 187"/>
                <a:gd name="T71" fmla="*/ 315 h 315"/>
                <a:gd name="T72" fmla="*/ 125 w 187"/>
                <a:gd name="T73" fmla="*/ 309 h 315"/>
                <a:gd name="T74" fmla="*/ 156 w 187"/>
                <a:gd name="T75" fmla="*/ 305 h 315"/>
                <a:gd name="T76" fmla="*/ 153 w 187"/>
                <a:gd name="T77" fmla="*/ 288 h 315"/>
                <a:gd name="T78" fmla="*/ 160 w 187"/>
                <a:gd name="T79" fmla="*/ 284 h 315"/>
                <a:gd name="T80" fmla="*/ 171 w 187"/>
                <a:gd name="T81" fmla="*/ 279 h 315"/>
                <a:gd name="T82" fmla="*/ 170 w 187"/>
                <a:gd name="T83" fmla="*/ 262 h 315"/>
                <a:gd name="T84" fmla="*/ 169 w 187"/>
                <a:gd name="T85" fmla="*/ 256 h 315"/>
                <a:gd name="T86" fmla="*/ 170 w 187"/>
                <a:gd name="T87" fmla="*/ 246 h 315"/>
                <a:gd name="T88" fmla="*/ 172 w 187"/>
                <a:gd name="T89" fmla="*/ 241 h 315"/>
                <a:gd name="T90" fmla="*/ 170 w 187"/>
                <a:gd name="T91" fmla="*/ 234 h 315"/>
                <a:gd name="T92" fmla="*/ 172 w 187"/>
                <a:gd name="T93" fmla="*/ 232 h 315"/>
                <a:gd name="T94" fmla="*/ 174 w 187"/>
                <a:gd name="T95" fmla="*/ 234 h 315"/>
                <a:gd name="T96" fmla="*/ 177 w 187"/>
                <a:gd name="T97" fmla="*/ 227 h 315"/>
                <a:gd name="T98" fmla="*/ 181 w 187"/>
                <a:gd name="T99" fmla="*/ 220 h 315"/>
                <a:gd name="T100" fmla="*/ 182 w 187"/>
                <a:gd name="T101" fmla="*/ 214 h 315"/>
                <a:gd name="T102" fmla="*/ 184 w 187"/>
                <a:gd name="T103" fmla="*/ 20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7" h="315">
                  <a:moveTo>
                    <a:pt x="184" y="203"/>
                  </a:moveTo>
                  <a:cubicBezTo>
                    <a:pt x="184" y="201"/>
                    <a:pt x="183" y="200"/>
                    <a:pt x="182" y="199"/>
                  </a:cubicBezTo>
                  <a:cubicBezTo>
                    <a:pt x="182" y="199"/>
                    <a:pt x="182" y="198"/>
                    <a:pt x="182" y="198"/>
                  </a:cubicBezTo>
                  <a:cubicBezTo>
                    <a:pt x="182" y="197"/>
                    <a:pt x="182" y="197"/>
                    <a:pt x="182" y="196"/>
                  </a:cubicBezTo>
                  <a:cubicBezTo>
                    <a:pt x="182" y="195"/>
                    <a:pt x="183" y="195"/>
                    <a:pt x="182" y="194"/>
                  </a:cubicBezTo>
                  <a:cubicBezTo>
                    <a:pt x="181" y="191"/>
                    <a:pt x="177" y="189"/>
                    <a:pt x="175" y="186"/>
                  </a:cubicBezTo>
                  <a:cubicBezTo>
                    <a:pt x="173" y="183"/>
                    <a:pt x="178" y="183"/>
                    <a:pt x="178" y="181"/>
                  </a:cubicBezTo>
                  <a:cubicBezTo>
                    <a:pt x="178" y="179"/>
                    <a:pt x="175" y="177"/>
                    <a:pt x="175" y="176"/>
                  </a:cubicBezTo>
                  <a:cubicBezTo>
                    <a:pt x="175" y="174"/>
                    <a:pt x="179" y="173"/>
                    <a:pt x="179" y="172"/>
                  </a:cubicBezTo>
                  <a:cubicBezTo>
                    <a:pt x="180" y="169"/>
                    <a:pt x="176" y="155"/>
                    <a:pt x="176" y="151"/>
                  </a:cubicBezTo>
                  <a:cubicBezTo>
                    <a:pt x="170" y="114"/>
                    <a:pt x="165" y="77"/>
                    <a:pt x="159" y="41"/>
                  </a:cubicBezTo>
                  <a:cubicBezTo>
                    <a:pt x="159" y="41"/>
                    <a:pt x="159" y="41"/>
                    <a:pt x="159" y="41"/>
                  </a:cubicBezTo>
                  <a:cubicBezTo>
                    <a:pt x="153" y="37"/>
                    <a:pt x="153" y="28"/>
                    <a:pt x="150" y="22"/>
                  </a:cubicBezTo>
                  <a:cubicBezTo>
                    <a:pt x="149" y="21"/>
                    <a:pt x="147" y="21"/>
                    <a:pt x="146" y="20"/>
                  </a:cubicBezTo>
                  <a:cubicBezTo>
                    <a:pt x="144" y="19"/>
                    <a:pt x="142" y="13"/>
                    <a:pt x="141" y="11"/>
                  </a:cubicBezTo>
                  <a:cubicBezTo>
                    <a:pt x="141" y="7"/>
                    <a:pt x="141" y="4"/>
                    <a:pt x="141" y="1"/>
                  </a:cubicBezTo>
                  <a:cubicBezTo>
                    <a:pt x="141" y="1"/>
                    <a:pt x="141" y="0"/>
                    <a:pt x="141" y="0"/>
                  </a:cubicBezTo>
                  <a:cubicBezTo>
                    <a:pt x="141" y="0"/>
                    <a:pt x="141" y="0"/>
                    <a:pt x="141" y="0"/>
                  </a:cubicBezTo>
                  <a:cubicBezTo>
                    <a:pt x="102" y="5"/>
                    <a:pt x="63" y="10"/>
                    <a:pt x="24" y="15"/>
                  </a:cubicBezTo>
                  <a:cubicBezTo>
                    <a:pt x="22" y="17"/>
                    <a:pt x="30" y="20"/>
                    <a:pt x="32" y="21"/>
                  </a:cubicBezTo>
                  <a:cubicBezTo>
                    <a:pt x="34" y="23"/>
                    <a:pt x="33" y="26"/>
                    <a:pt x="35" y="28"/>
                  </a:cubicBezTo>
                  <a:cubicBezTo>
                    <a:pt x="39" y="33"/>
                    <a:pt x="47" y="32"/>
                    <a:pt x="48" y="40"/>
                  </a:cubicBezTo>
                  <a:cubicBezTo>
                    <a:pt x="48" y="43"/>
                    <a:pt x="47" y="49"/>
                    <a:pt x="46" y="51"/>
                  </a:cubicBezTo>
                  <a:cubicBezTo>
                    <a:pt x="45" y="52"/>
                    <a:pt x="43" y="53"/>
                    <a:pt x="42" y="55"/>
                  </a:cubicBezTo>
                  <a:cubicBezTo>
                    <a:pt x="41" y="58"/>
                    <a:pt x="43" y="62"/>
                    <a:pt x="42" y="65"/>
                  </a:cubicBezTo>
                  <a:cubicBezTo>
                    <a:pt x="40" y="67"/>
                    <a:pt x="35" y="68"/>
                    <a:pt x="33" y="69"/>
                  </a:cubicBezTo>
                  <a:cubicBezTo>
                    <a:pt x="31" y="70"/>
                    <a:pt x="30" y="73"/>
                    <a:pt x="28" y="74"/>
                  </a:cubicBezTo>
                  <a:cubicBezTo>
                    <a:pt x="26" y="75"/>
                    <a:pt x="15" y="75"/>
                    <a:pt x="14" y="77"/>
                  </a:cubicBezTo>
                  <a:cubicBezTo>
                    <a:pt x="8" y="92"/>
                    <a:pt x="22" y="92"/>
                    <a:pt x="20" y="102"/>
                  </a:cubicBezTo>
                  <a:cubicBezTo>
                    <a:pt x="20" y="105"/>
                    <a:pt x="16" y="107"/>
                    <a:pt x="15" y="110"/>
                  </a:cubicBezTo>
                  <a:cubicBezTo>
                    <a:pt x="14" y="113"/>
                    <a:pt x="15" y="117"/>
                    <a:pt x="14" y="120"/>
                  </a:cubicBezTo>
                  <a:cubicBezTo>
                    <a:pt x="13" y="121"/>
                    <a:pt x="4" y="124"/>
                    <a:pt x="3" y="127"/>
                  </a:cubicBezTo>
                  <a:cubicBezTo>
                    <a:pt x="2" y="128"/>
                    <a:pt x="10" y="136"/>
                    <a:pt x="3" y="137"/>
                  </a:cubicBezTo>
                  <a:cubicBezTo>
                    <a:pt x="3" y="137"/>
                    <a:pt x="2" y="137"/>
                    <a:pt x="2" y="138"/>
                  </a:cubicBezTo>
                  <a:cubicBezTo>
                    <a:pt x="0" y="141"/>
                    <a:pt x="1" y="145"/>
                    <a:pt x="1" y="147"/>
                  </a:cubicBezTo>
                  <a:cubicBezTo>
                    <a:pt x="1" y="151"/>
                    <a:pt x="2" y="155"/>
                    <a:pt x="3" y="159"/>
                  </a:cubicBezTo>
                  <a:cubicBezTo>
                    <a:pt x="4" y="160"/>
                    <a:pt x="5" y="161"/>
                    <a:pt x="6" y="162"/>
                  </a:cubicBezTo>
                  <a:cubicBezTo>
                    <a:pt x="6" y="163"/>
                    <a:pt x="5" y="165"/>
                    <a:pt x="6" y="166"/>
                  </a:cubicBezTo>
                  <a:cubicBezTo>
                    <a:pt x="6" y="167"/>
                    <a:pt x="8" y="168"/>
                    <a:pt x="8" y="169"/>
                  </a:cubicBezTo>
                  <a:cubicBezTo>
                    <a:pt x="9" y="171"/>
                    <a:pt x="9" y="173"/>
                    <a:pt x="9" y="174"/>
                  </a:cubicBezTo>
                  <a:cubicBezTo>
                    <a:pt x="12" y="178"/>
                    <a:pt x="19" y="180"/>
                    <a:pt x="23" y="183"/>
                  </a:cubicBezTo>
                  <a:cubicBezTo>
                    <a:pt x="24" y="184"/>
                    <a:pt x="25" y="186"/>
                    <a:pt x="26" y="187"/>
                  </a:cubicBezTo>
                  <a:cubicBezTo>
                    <a:pt x="30" y="190"/>
                    <a:pt x="37" y="192"/>
                    <a:pt x="40" y="197"/>
                  </a:cubicBezTo>
                  <a:cubicBezTo>
                    <a:pt x="41" y="199"/>
                    <a:pt x="40" y="201"/>
                    <a:pt x="41" y="203"/>
                  </a:cubicBezTo>
                  <a:cubicBezTo>
                    <a:pt x="42" y="204"/>
                    <a:pt x="43" y="204"/>
                    <a:pt x="43" y="205"/>
                  </a:cubicBezTo>
                  <a:cubicBezTo>
                    <a:pt x="44" y="208"/>
                    <a:pt x="42" y="215"/>
                    <a:pt x="48" y="217"/>
                  </a:cubicBezTo>
                  <a:cubicBezTo>
                    <a:pt x="51" y="218"/>
                    <a:pt x="53" y="212"/>
                    <a:pt x="55" y="211"/>
                  </a:cubicBezTo>
                  <a:cubicBezTo>
                    <a:pt x="57" y="210"/>
                    <a:pt x="68" y="215"/>
                    <a:pt x="70" y="217"/>
                  </a:cubicBezTo>
                  <a:cubicBezTo>
                    <a:pt x="71" y="219"/>
                    <a:pt x="68" y="222"/>
                    <a:pt x="67" y="224"/>
                  </a:cubicBezTo>
                  <a:cubicBezTo>
                    <a:pt x="67" y="225"/>
                    <a:pt x="69" y="227"/>
                    <a:pt x="69" y="228"/>
                  </a:cubicBezTo>
                  <a:cubicBezTo>
                    <a:pt x="68" y="235"/>
                    <a:pt x="58" y="244"/>
                    <a:pt x="63" y="251"/>
                  </a:cubicBezTo>
                  <a:cubicBezTo>
                    <a:pt x="65" y="254"/>
                    <a:pt x="68" y="257"/>
                    <a:pt x="70" y="258"/>
                  </a:cubicBezTo>
                  <a:cubicBezTo>
                    <a:pt x="71" y="259"/>
                    <a:pt x="73" y="259"/>
                    <a:pt x="74" y="260"/>
                  </a:cubicBezTo>
                  <a:cubicBezTo>
                    <a:pt x="75" y="260"/>
                    <a:pt x="75" y="261"/>
                    <a:pt x="76" y="262"/>
                  </a:cubicBezTo>
                  <a:cubicBezTo>
                    <a:pt x="78" y="264"/>
                    <a:pt x="83" y="264"/>
                    <a:pt x="84" y="265"/>
                  </a:cubicBezTo>
                  <a:cubicBezTo>
                    <a:pt x="85" y="266"/>
                    <a:pt x="82" y="267"/>
                    <a:pt x="84" y="269"/>
                  </a:cubicBezTo>
                  <a:cubicBezTo>
                    <a:pt x="87" y="270"/>
                    <a:pt x="87" y="267"/>
                    <a:pt x="89" y="267"/>
                  </a:cubicBezTo>
                  <a:cubicBezTo>
                    <a:pt x="89" y="267"/>
                    <a:pt x="90" y="268"/>
                    <a:pt x="90" y="269"/>
                  </a:cubicBezTo>
                  <a:cubicBezTo>
                    <a:pt x="91" y="269"/>
                    <a:pt x="93" y="269"/>
                    <a:pt x="94" y="270"/>
                  </a:cubicBezTo>
                  <a:cubicBezTo>
                    <a:pt x="96" y="271"/>
                    <a:pt x="96" y="274"/>
                    <a:pt x="98" y="275"/>
                  </a:cubicBezTo>
                  <a:cubicBezTo>
                    <a:pt x="99" y="276"/>
                    <a:pt x="103" y="276"/>
                    <a:pt x="104" y="277"/>
                  </a:cubicBezTo>
                  <a:cubicBezTo>
                    <a:pt x="105" y="279"/>
                    <a:pt x="104" y="283"/>
                    <a:pt x="105" y="285"/>
                  </a:cubicBezTo>
                  <a:cubicBezTo>
                    <a:pt x="106" y="287"/>
                    <a:pt x="110" y="289"/>
                    <a:pt x="111" y="292"/>
                  </a:cubicBezTo>
                  <a:cubicBezTo>
                    <a:pt x="112" y="296"/>
                    <a:pt x="107" y="296"/>
                    <a:pt x="108" y="300"/>
                  </a:cubicBezTo>
                  <a:cubicBezTo>
                    <a:pt x="110" y="301"/>
                    <a:pt x="110" y="301"/>
                    <a:pt x="110" y="301"/>
                  </a:cubicBezTo>
                  <a:cubicBezTo>
                    <a:pt x="111" y="304"/>
                    <a:pt x="111" y="304"/>
                    <a:pt x="111" y="304"/>
                  </a:cubicBezTo>
                  <a:cubicBezTo>
                    <a:pt x="112" y="306"/>
                    <a:pt x="114" y="307"/>
                    <a:pt x="115" y="309"/>
                  </a:cubicBezTo>
                  <a:cubicBezTo>
                    <a:pt x="116" y="310"/>
                    <a:pt x="115" y="311"/>
                    <a:pt x="116" y="312"/>
                  </a:cubicBezTo>
                  <a:cubicBezTo>
                    <a:pt x="116" y="312"/>
                    <a:pt x="120" y="314"/>
                    <a:pt x="120" y="314"/>
                  </a:cubicBezTo>
                  <a:cubicBezTo>
                    <a:pt x="123" y="313"/>
                    <a:pt x="117" y="311"/>
                    <a:pt x="119" y="309"/>
                  </a:cubicBezTo>
                  <a:cubicBezTo>
                    <a:pt x="121" y="308"/>
                    <a:pt x="123" y="314"/>
                    <a:pt x="124" y="314"/>
                  </a:cubicBezTo>
                  <a:cubicBezTo>
                    <a:pt x="126" y="315"/>
                    <a:pt x="127" y="313"/>
                    <a:pt x="128" y="315"/>
                  </a:cubicBezTo>
                  <a:cubicBezTo>
                    <a:pt x="128" y="315"/>
                    <a:pt x="128" y="314"/>
                    <a:pt x="127" y="314"/>
                  </a:cubicBezTo>
                  <a:cubicBezTo>
                    <a:pt x="126" y="312"/>
                    <a:pt x="126" y="312"/>
                    <a:pt x="125" y="309"/>
                  </a:cubicBezTo>
                  <a:cubicBezTo>
                    <a:pt x="125" y="309"/>
                    <a:pt x="130" y="301"/>
                    <a:pt x="131" y="300"/>
                  </a:cubicBezTo>
                  <a:cubicBezTo>
                    <a:pt x="137" y="296"/>
                    <a:pt x="149" y="306"/>
                    <a:pt x="156" y="305"/>
                  </a:cubicBezTo>
                  <a:cubicBezTo>
                    <a:pt x="156" y="305"/>
                    <a:pt x="156" y="304"/>
                    <a:pt x="157" y="304"/>
                  </a:cubicBezTo>
                  <a:cubicBezTo>
                    <a:pt x="161" y="295"/>
                    <a:pt x="149" y="297"/>
                    <a:pt x="153" y="288"/>
                  </a:cubicBezTo>
                  <a:cubicBezTo>
                    <a:pt x="154" y="285"/>
                    <a:pt x="157" y="287"/>
                    <a:pt x="159" y="286"/>
                  </a:cubicBezTo>
                  <a:cubicBezTo>
                    <a:pt x="159" y="286"/>
                    <a:pt x="160" y="284"/>
                    <a:pt x="160" y="284"/>
                  </a:cubicBezTo>
                  <a:cubicBezTo>
                    <a:pt x="162" y="282"/>
                    <a:pt x="166" y="282"/>
                    <a:pt x="169" y="281"/>
                  </a:cubicBezTo>
                  <a:cubicBezTo>
                    <a:pt x="170" y="280"/>
                    <a:pt x="170" y="280"/>
                    <a:pt x="171" y="279"/>
                  </a:cubicBezTo>
                  <a:cubicBezTo>
                    <a:pt x="171" y="275"/>
                    <a:pt x="166" y="275"/>
                    <a:pt x="166" y="272"/>
                  </a:cubicBezTo>
                  <a:cubicBezTo>
                    <a:pt x="166" y="268"/>
                    <a:pt x="169" y="265"/>
                    <a:pt x="170" y="262"/>
                  </a:cubicBezTo>
                  <a:cubicBezTo>
                    <a:pt x="170" y="262"/>
                    <a:pt x="166" y="259"/>
                    <a:pt x="167" y="257"/>
                  </a:cubicBezTo>
                  <a:cubicBezTo>
                    <a:pt x="169" y="256"/>
                    <a:pt x="169" y="256"/>
                    <a:pt x="169" y="256"/>
                  </a:cubicBezTo>
                  <a:cubicBezTo>
                    <a:pt x="169" y="256"/>
                    <a:pt x="167" y="248"/>
                    <a:pt x="167" y="248"/>
                  </a:cubicBezTo>
                  <a:cubicBezTo>
                    <a:pt x="167" y="247"/>
                    <a:pt x="169" y="247"/>
                    <a:pt x="170" y="246"/>
                  </a:cubicBezTo>
                  <a:cubicBezTo>
                    <a:pt x="170" y="243"/>
                    <a:pt x="167" y="247"/>
                    <a:pt x="169" y="244"/>
                  </a:cubicBezTo>
                  <a:cubicBezTo>
                    <a:pt x="169" y="243"/>
                    <a:pt x="171" y="243"/>
                    <a:pt x="172" y="241"/>
                  </a:cubicBezTo>
                  <a:cubicBezTo>
                    <a:pt x="172" y="241"/>
                    <a:pt x="172" y="241"/>
                    <a:pt x="172" y="241"/>
                  </a:cubicBezTo>
                  <a:cubicBezTo>
                    <a:pt x="169" y="238"/>
                    <a:pt x="168" y="238"/>
                    <a:pt x="170" y="234"/>
                  </a:cubicBezTo>
                  <a:cubicBezTo>
                    <a:pt x="171" y="232"/>
                    <a:pt x="171" y="235"/>
                    <a:pt x="172" y="234"/>
                  </a:cubicBezTo>
                  <a:cubicBezTo>
                    <a:pt x="173" y="234"/>
                    <a:pt x="172" y="232"/>
                    <a:pt x="172" y="232"/>
                  </a:cubicBezTo>
                  <a:cubicBezTo>
                    <a:pt x="173" y="232"/>
                    <a:pt x="173" y="232"/>
                    <a:pt x="173" y="233"/>
                  </a:cubicBezTo>
                  <a:cubicBezTo>
                    <a:pt x="174" y="233"/>
                    <a:pt x="174" y="234"/>
                    <a:pt x="174" y="234"/>
                  </a:cubicBezTo>
                  <a:cubicBezTo>
                    <a:pt x="175" y="233"/>
                    <a:pt x="174" y="232"/>
                    <a:pt x="174" y="232"/>
                  </a:cubicBezTo>
                  <a:cubicBezTo>
                    <a:pt x="175" y="229"/>
                    <a:pt x="176" y="229"/>
                    <a:pt x="177" y="227"/>
                  </a:cubicBezTo>
                  <a:cubicBezTo>
                    <a:pt x="178" y="226"/>
                    <a:pt x="177" y="225"/>
                    <a:pt x="177" y="224"/>
                  </a:cubicBezTo>
                  <a:cubicBezTo>
                    <a:pt x="178" y="222"/>
                    <a:pt x="180" y="221"/>
                    <a:pt x="181" y="220"/>
                  </a:cubicBezTo>
                  <a:cubicBezTo>
                    <a:pt x="182" y="220"/>
                    <a:pt x="180" y="217"/>
                    <a:pt x="180" y="217"/>
                  </a:cubicBezTo>
                  <a:cubicBezTo>
                    <a:pt x="180" y="216"/>
                    <a:pt x="181" y="215"/>
                    <a:pt x="182" y="214"/>
                  </a:cubicBezTo>
                  <a:cubicBezTo>
                    <a:pt x="181" y="212"/>
                    <a:pt x="181" y="212"/>
                    <a:pt x="181" y="212"/>
                  </a:cubicBezTo>
                  <a:cubicBezTo>
                    <a:pt x="182" y="209"/>
                    <a:pt x="187" y="209"/>
                    <a:pt x="184" y="203"/>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03"/>
            <p:cNvSpPr>
              <a:spLocks/>
            </p:cNvSpPr>
            <p:nvPr/>
          </p:nvSpPr>
          <p:spPr bwMode="auto">
            <a:xfrm>
              <a:off x="3843310" y="2084387"/>
              <a:ext cx="863601" cy="522287"/>
            </a:xfrm>
            <a:custGeom>
              <a:avLst/>
              <a:gdLst>
                <a:gd name="T0" fmla="*/ 0 w 293"/>
                <a:gd name="T1" fmla="*/ 173 h 177"/>
                <a:gd name="T2" fmla="*/ 195 w 293"/>
                <a:gd name="T3" fmla="*/ 177 h 177"/>
                <a:gd name="T4" fmla="*/ 259 w 293"/>
                <a:gd name="T5" fmla="*/ 175 h 177"/>
                <a:gd name="T6" fmla="*/ 281 w 293"/>
                <a:gd name="T7" fmla="*/ 174 h 177"/>
                <a:gd name="T8" fmla="*/ 293 w 293"/>
                <a:gd name="T9" fmla="*/ 174 h 177"/>
                <a:gd name="T10" fmla="*/ 292 w 293"/>
                <a:gd name="T11" fmla="*/ 164 h 177"/>
                <a:gd name="T12" fmla="*/ 290 w 293"/>
                <a:gd name="T13" fmla="*/ 158 h 177"/>
                <a:gd name="T14" fmla="*/ 290 w 293"/>
                <a:gd name="T15" fmla="*/ 152 h 177"/>
                <a:gd name="T16" fmla="*/ 285 w 293"/>
                <a:gd name="T17" fmla="*/ 146 h 177"/>
                <a:gd name="T18" fmla="*/ 283 w 293"/>
                <a:gd name="T19" fmla="*/ 138 h 177"/>
                <a:gd name="T20" fmla="*/ 281 w 293"/>
                <a:gd name="T21" fmla="*/ 134 h 177"/>
                <a:gd name="T22" fmla="*/ 282 w 293"/>
                <a:gd name="T23" fmla="*/ 119 h 177"/>
                <a:gd name="T24" fmla="*/ 279 w 293"/>
                <a:gd name="T25" fmla="*/ 114 h 177"/>
                <a:gd name="T26" fmla="*/ 278 w 293"/>
                <a:gd name="T27" fmla="*/ 93 h 177"/>
                <a:gd name="T28" fmla="*/ 277 w 293"/>
                <a:gd name="T29" fmla="*/ 91 h 177"/>
                <a:gd name="T30" fmla="*/ 277 w 293"/>
                <a:gd name="T31" fmla="*/ 80 h 177"/>
                <a:gd name="T32" fmla="*/ 272 w 293"/>
                <a:gd name="T33" fmla="*/ 69 h 177"/>
                <a:gd name="T34" fmla="*/ 271 w 293"/>
                <a:gd name="T35" fmla="*/ 63 h 177"/>
                <a:gd name="T36" fmla="*/ 269 w 293"/>
                <a:gd name="T37" fmla="*/ 61 h 177"/>
                <a:gd name="T38" fmla="*/ 265 w 293"/>
                <a:gd name="T39" fmla="*/ 50 h 177"/>
                <a:gd name="T40" fmla="*/ 266 w 293"/>
                <a:gd name="T41" fmla="*/ 42 h 177"/>
                <a:gd name="T42" fmla="*/ 264 w 293"/>
                <a:gd name="T43" fmla="*/ 37 h 177"/>
                <a:gd name="T44" fmla="*/ 265 w 293"/>
                <a:gd name="T45" fmla="*/ 34 h 177"/>
                <a:gd name="T46" fmla="*/ 264 w 293"/>
                <a:gd name="T47" fmla="*/ 27 h 177"/>
                <a:gd name="T48" fmla="*/ 266 w 293"/>
                <a:gd name="T49" fmla="*/ 22 h 177"/>
                <a:gd name="T50" fmla="*/ 262 w 293"/>
                <a:gd name="T51" fmla="*/ 9 h 177"/>
                <a:gd name="T52" fmla="*/ 261 w 293"/>
                <a:gd name="T53" fmla="*/ 3 h 177"/>
                <a:gd name="T54" fmla="*/ 261 w 293"/>
                <a:gd name="T55" fmla="*/ 2 h 177"/>
                <a:gd name="T56" fmla="*/ 261 w 293"/>
                <a:gd name="T57" fmla="*/ 2 h 177"/>
                <a:gd name="T58" fmla="*/ 81 w 293"/>
                <a:gd name="T59" fmla="*/ 3 h 177"/>
                <a:gd name="T60" fmla="*/ 9 w 293"/>
                <a:gd name="T61" fmla="*/ 0 h 177"/>
                <a:gd name="T62" fmla="*/ 9 w 293"/>
                <a:gd name="T63" fmla="*/ 0 h 177"/>
                <a:gd name="T64" fmla="*/ 0 w 293"/>
                <a:gd name="T65"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3" h="177">
                  <a:moveTo>
                    <a:pt x="0" y="173"/>
                  </a:moveTo>
                  <a:cubicBezTo>
                    <a:pt x="65" y="176"/>
                    <a:pt x="130" y="177"/>
                    <a:pt x="195" y="177"/>
                  </a:cubicBezTo>
                  <a:cubicBezTo>
                    <a:pt x="216" y="176"/>
                    <a:pt x="238" y="176"/>
                    <a:pt x="259" y="175"/>
                  </a:cubicBezTo>
                  <a:cubicBezTo>
                    <a:pt x="267" y="175"/>
                    <a:pt x="274" y="175"/>
                    <a:pt x="281" y="174"/>
                  </a:cubicBezTo>
                  <a:cubicBezTo>
                    <a:pt x="285" y="174"/>
                    <a:pt x="293" y="174"/>
                    <a:pt x="293" y="174"/>
                  </a:cubicBezTo>
                  <a:cubicBezTo>
                    <a:pt x="291" y="169"/>
                    <a:pt x="292" y="169"/>
                    <a:pt x="292" y="164"/>
                  </a:cubicBezTo>
                  <a:cubicBezTo>
                    <a:pt x="292" y="162"/>
                    <a:pt x="291" y="160"/>
                    <a:pt x="290" y="158"/>
                  </a:cubicBezTo>
                  <a:cubicBezTo>
                    <a:pt x="290" y="156"/>
                    <a:pt x="290" y="154"/>
                    <a:pt x="290" y="152"/>
                  </a:cubicBezTo>
                  <a:cubicBezTo>
                    <a:pt x="289" y="150"/>
                    <a:pt x="286" y="148"/>
                    <a:pt x="285" y="146"/>
                  </a:cubicBezTo>
                  <a:cubicBezTo>
                    <a:pt x="284" y="144"/>
                    <a:pt x="284" y="140"/>
                    <a:pt x="283" y="138"/>
                  </a:cubicBezTo>
                  <a:cubicBezTo>
                    <a:pt x="283" y="136"/>
                    <a:pt x="282" y="135"/>
                    <a:pt x="281" y="134"/>
                  </a:cubicBezTo>
                  <a:cubicBezTo>
                    <a:pt x="281" y="131"/>
                    <a:pt x="283" y="121"/>
                    <a:pt x="282" y="119"/>
                  </a:cubicBezTo>
                  <a:cubicBezTo>
                    <a:pt x="281" y="117"/>
                    <a:pt x="280" y="116"/>
                    <a:pt x="279" y="114"/>
                  </a:cubicBezTo>
                  <a:cubicBezTo>
                    <a:pt x="278" y="107"/>
                    <a:pt x="280" y="99"/>
                    <a:pt x="278" y="93"/>
                  </a:cubicBezTo>
                  <a:cubicBezTo>
                    <a:pt x="278" y="93"/>
                    <a:pt x="277" y="91"/>
                    <a:pt x="277" y="91"/>
                  </a:cubicBezTo>
                  <a:cubicBezTo>
                    <a:pt x="276" y="88"/>
                    <a:pt x="278" y="84"/>
                    <a:pt x="277" y="80"/>
                  </a:cubicBezTo>
                  <a:cubicBezTo>
                    <a:pt x="277" y="76"/>
                    <a:pt x="274" y="73"/>
                    <a:pt x="272" y="69"/>
                  </a:cubicBezTo>
                  <a:cubicBezTo>
                    <a:pt x="271" y="68"/>
                    <a:pt x="271" y="64"/>
                    <a:pt x="271" y="63"/>
                  </a:cubicBezTo>
                  <a:cubicBezTo>
                    <a:pt x="271" y="62"/>
                    <a:pt x="269" y="62"/>
                    <a:pt x="269" y="61"/>
                  </a:cubicBezTo>
                  <a:cubicBezTo>
                    <a:pt x="269" y="60"/>
                    <a:pt x="266" y="51"/>
                    <a:pt x="265" y="50"/>
                  </a:cubicBezTo>
                  <a:cubicBezTo>
                    <a:pt x="265" y="47"/>
                    <a:pt x="266" y="45"/>
                    <a:pt x="266" y="42"/>
                  </a:cubicBezTo>
                  <a:cubicBezTo>
                    <a:pt x="266" y="41"/>
                    <a:pt x="264" y="39"/>
                    <a:pt x="264" y="37"/>
                  </a:cubicBezTo>
                  <a:cubicBezTo>
                    <a:pt x="264" y="37"/>
                    <a:pt x="265" y="34"/>
                    <a:pt x="265" y="34"/>
                  </a:cubicBezTo>
                  <a:cubicBezTo>
                    <a:pt x="266" y="32"/>
                    <a:pt x="264" y="30"/>
                    <a:pt x="264" y="27"/>
                  </a:cubicBezTo>
                  <a:cubicBezTo>
                    <a:pt x="264" y="25"/>
                    <a:pt x="265" y="24"/>
                    <a:pt x="266" y="22"/>
                  </a:cubicBezTo>
                  <a:cubicBezTo>
                    <a:pt x="266" y="18"/>
                    <a:pt x="263" y="12"/>
                    <a:pt x="262" y="9"/>
                  </a:cubicBezTo>
                  <a:cubicBezTo>
                    <a:pt x="261" y="7"/>
                    <a:pt x="260" y="5"/>
                    <a:pt x="261" y="3"/>
                  </a:cubicBezTo>
                  <a:cubicBezTo>
                    <a:pt x="261" y="3"/>
                    <a:pt x="261" y="2"/>
                    <a:pt x="261" y="2"/>
                  </a:cubicBezTo>
                  <a:cubicBezTo>
                    <a:pt x="261" y="2"/>
                    <a:pt x="261" y="2"/>
                    <a:pt x="261" y="2"/>
                  </a:cubicBezTo>
                  <a:cubicBezTo>
                    <a:pt x="201" y="4"/>
                    <a:pt x="141" y="4"/>
                    <a:pt x="81" y="3"/>
                  </a:cubicBezTo>
                  <a:cubicBezTo>
                    <a:pt x="57" y="2"/>
                    <a:pt x="33" y="1"/>
                    <a:pt x="9" y="0"/>
                  </a:cubicBezTo>
                  <a:cubicBezTo>
                    <a:pt x="9" y="0"/>
                    <a:pt x="9" y="0"/>
                    <a:pt x="9" y="0"/>
                  </a:cubicBezTo>
                  <a:cubicBezTo>
                    <a:pt x="6" y="58"/>
                    <a:pt x="3" y="115"/>
                    <a:pt x="0" y="173"/>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105"/>
            <p:cNvSpPr>
              <a:spLocks/>
            </p:cNvSpPr>
            <p:nvPr/>
          </p:nvSpPr>
          <p:spPr bwMode="auto">
            <a:xfrm>
              <a:off x="3902046" y="4067175"/>
              <a:ext cx="1182688" cy="558800"/>
            </a:xfrm>
            <a:custGeom>
              <a:avLst/>
              <a:gdLst>
                <a:gd name="T0" fmla="*/ 134 w 401"/>
                <a:gd name="T1" fmla="*/ 36 h 189"/>
                <a:gd name="T2" fmla="*/ 137 w 401"/>
                <a:gd name="T3" fmla="*/ 36 h 189"/>
                <a:gd name="T4" fmla="*/ 137 w 401"/>
                <a:gd name="T5" fmla="*/ 42 h 189"/>
                <a:gd name="T6" fmla="*/ 137 w 401"/>
                <a:gd name="T7" fmla="*/ 122 h 189"/>
                <a:gd name="T8" fmla="*/ 137 w 401"/>
                <a:gd name="T9" fmla="*/ 141 h 189"/>
                <a:gd name="T10" fmla="*/ 143 w 401"/>
                <a:gd name="T11" fmla="*/ 144 h 189"/>
                <a:gd name="T12" fmla="*/ 159 w 401"/>
                <a:gd name="T13" fmla="*/ 152 h 189"/>
                <a:gd name="T14" fmla="*/ 168 w 401"/>
                <a:gd name="T15" fmla="*/ 149 h 189"/>
                <a:gd name="T16" fmla="*/ 175 w 401"/>
                <a:gd name="T17" fmla="*/ 157 h 189"/>
                <a:gd name="T18" fmla="*/ 186 w 401"/>
                <a:gd name="T19" fmla="*/ 163 h 189"/>
                <a:gd name="T20" fmla="*/ 204 w 401"/>
                <a:gd name="T21" fmla="*/ 166 h 189"/>
                <a:gd name="T22" fmla="*/ 216 w 401"/>
                <a:gd name="T23" fmla="*/ 167 h 189"/>
                <a:gd name="T24" fmla="*/ 229 w 401"/>
                <a:gd name="T25" fmla="*/ 173 h 189"/>
                <a:gd name="T26" fmla="*/ 235 w 401"/>
                <a:gd name="T27" fmla="*/ 180 h 189"/>
                <a:gd name="T28" fmla="*/ 252 w 401"/>
                <a:gd name="T29" fmla="*/ 179 h 189"/>
                <a:gd name="T30" fmla="*/ 257 w 401"/>
                <a:gd name="T31" fmla="*/ 179 h 189"/>
                <a:gd name="T32" fmla="*/ 260 w 401"/>
                <a:gd name="T33" fmla="*/ 183 h 189"/>
                <a:gd name="T34" fmla="*/ 268 w 401"/>
                <a:gd name="T35" fmla="*/ 181 h 189"/>
                <a:gd name="T36" fmla="*/ 273 w 401"/>
                <a:gd name="T37" fmla="*/ 187 h 189"/>
                <a:gd name="T38" fmla="*/ 278 w 401"/>
                <a:gd name="T39" fmla="*/ 183 h 189"/>
                <a:gd name="T40" fmla="*/ 280 w 401"/>
                <a:gd name="T41" fmla="*/ 181 h 189"/>
                <a:gd name="T42" fmla="*/ 287 w 401"/>
                <a:gd name="T43" fmla="*/ 180 h 189"/>
                <a:gd name="T44" fmla="*/ 299 w 401"/>
                <a:gd name="T45" fmla="*/ 176 h 189"/>
                <a:gd name="T46" fmla="*/ 303 w 401"/>
                <a:gd name="T47" fmla="*/ 182 h 189"/>
                <a:gd name="T48" fmla="*/ 308 w 401"/>
                <a:gd name="T49" fmla="*/ 184 h 189"/>
                <a:gd name="T50" fmla="*/ 313 w 401"/>
                <a:gd name="T51" fmla="*/ 188 h 189"/>
                <a:gd name="T52" fmla="*/ 319 w 401"/>
                <a:gd name="T53" fmla="*/ 184 h 189"/>
                <a:gd name="T54" fmla="*/ 327 w 401"/>
                <a:gd name="T55" fmla="*/ 179 h 189"/>
                <a:gd name="T56" fmla="*/ 338 w 401"/>
                <a:gd name="T57" fmla="*/ 178 h 189"/>
                <a:gd name="T58" fmla="*/ 340 w 401"/>
                <a:gd name="T59" fmla="*/ 175 h 189"/>
                <a:gd name="T60" fmla="*/ 352 w 401"/>
                <a:gd name="T61" fmla="*/ 177 h 189"/>
                <a:gd name="T62" fmla="*/ 362 w 401"/>
                <a:gd name="T63" fmla="*/ 174 h 189"/>
                <a:gd name="T64" fmla="*/ 363 w 401"/>
                <a:gd name="T65" fmla="*/ 174 h 189"/>
                <a:gd name="T66" fmla="*/ 369 w 401"/>
                <a:gd name="T67" fmla="*/ 173 h 189"/>
                <a:gd name="T68" fmla="*/ 374 w 401"/>
                <a:gd name="T69" fmla="*/ 175 h 189"/>
                <a:gd name="T70" fmla="*/ 378 w 401"/>
                <a:gd name="T71" fmla="*/ 178 h 189"/>
                <a:gd name="T72" fmla="*/ 382 w 401"/>
                <a:gd name="T73" fmla="*/ 181 h 189"/>
                <a:gd name="T74" fmla="*/ 395 w 401"/>
                <a:gd name="T75" fmla="*/ 185 h 189"/>
                <a:gd name="T76" fmla="*/ 401 w 401"/>
                <a:gd name="T77" fmla="*/ 186 h 189"/>
                <a:gd name="T78" fmla="*/ 395 w 401"/>
                <a:gd name="T79" fmla="*/ 80 h 189"/>
                <a:gd name="T80" fmla="*/ 385 w 401"/>
                <a:gd name="T81" fmla="*/ 34 h 189"/>
                <a:gd name="T82" fmla="*/ 382 w 401"/>
                <a:gd name="T83" fmla="*/ 0 h 189"/>
                <a:gd name="T84" fmla="*/ 345 w 401"/>
                <a:gd name="T85" fmla="*/ 2 h 189"/>
                <a:gd name="T86" fmla="*/ 46 w 401"/>
                <a:gd name="T87" fmla="*/ 7 h 189"/>
                <a:gd name="T88" fmla="*/ 0 w 401"/>
                <a:gd name="T89" fmla="*/ 34 h 189"/>
                <a:gd name="T90" fmla="*/ 127 w 401"/>
                <a:gd name="T91" fmla="*/ 3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1" h="189">
                  <a:moveTo>
                    <a:pt x="127" y="36"/>
                  </a:moveTo>
                  <a:cubicBezTo>
                    <a:pt x="130" y="36"/>
                    <a:pt x="132" y="36"/>
                    <a:pt x="134" y="36"/>
                  </a:cubicBezTo>
                  <a:cubicBezTo>
                    <a:pt x="135" y="36"/>
                    <a:pt x="135" y="36"/>
                    <a:pt x="136" y="36"/>
                  </a:cubicBezTo>
                  <a:cubicBezTo>
                    <a:pt x="136" y="36"/>
                    <a:pt x="137" y="36"/>
                    <a:pt x="137" y="36"/>
                  </a:cubicBezTo>
                  <a:cubicBezTo>
                    <a:pt x="138" y="36"/>
                    <a:pt x="137" y="37"/>
                    <a:pt x="137" y="37"/>
                  </a:cubicBezTo>
                  <a:cubicBezTo>
                    <a:pt x="137" y="39"/>
                    <a:pt x="137" y="40"/>
                    <a:pt x="137" y="42"/>
                  </a:cubicBezTo>
                  <a:cubicBezTo>
                    <a:pt x="137" y="48"/>
                    <a:pt x="137" y="55"/>
                    <a:pt x="137" y="61"/>
                  </a:cubicBezTo>
                  <a:cubicBezTo>
                    <a:pt x="137" y="82"/>
                    <a:pt x="137" y="102"/>
                    <a:pt x="137" y="122"/>
                  </a:cubicBezTo>
                  <a:cubicBezTo>
                    <a:pt x="137" y="128"/>
                    <a:pt x="137" y="134"/>
                    <a:pt x="137" y="140"/>
                  </a:cubicBezTo>
                  <a:cubicBezTo>
                    <a:pt x="137" y="140"/>
                    <a:pt x="137" y="141"/>
                    <a:pt x="137" y="141"/>
                  </a:cubicBezTo>
                  <a:cubicBezTo>
                    <a:pt x="137" y="142"/>
                    <a:pt x="137" y="142"/>
                    <a:pt x="137" y="143"/>
                  </a:cubicBezTo>
                  <a:cubicBezTo>
                    <a:pt x="138" y="144"/>
                    <a:pt x="142" y="143"/>
                    <a:pt x="143" y="144"/>
                  </a:cubicBezTo>
                  <a:cubicBezTo>
                    <a:pt x="147" y="146"/>
                    <a:pt x="151" y="156"/>
                    <a:pt x="157" y="154"/>
                  </a:cubicBezTo>
                  <a:cubicBezTo>
                    <a:pt x="158" y="154"/>
                    <a:pt x="158" y="152"/>
                    <a:pt x="159" y="152"/>
                  </a:cubicBezTo>
                  <a:cubicBezTo>
                    <a:pt x="161" y="152"/>
                    <a:pt x="163" y="155"/>
                    <a:pt x="164" y="155"/>
                  </a:cubicBezTo>
                  <a:cubicBezTo>
                    <a:pt x="166" y="155"/>
                    <a:pt x="167" y="148"/>
                    <a:pt x="168" y="149"/>
                  </a:cubicBezTo>
                  <a:cubicBezTo>
                    <a:pt x="169" y="150"/>
                    <a:pt x="168" y="151"/>
                    <a:pt x="169" y="152"/>
                  </a:cubicBezTo>
                  <a:cubicBezTo>
                    <a:pt x="171" y="154"/>
                    <a:pt x="174" y="154"/>
                    <a:pt x="175" y="157"/>
                  </a:cubicBezTo>
                  <a:cubicBezTo>
                    <a:pt x="176" y="158"/>
                    <a:pt x="174" y="162"/>
                    <a:pt x="176" y="163"/>
                  </a:cubicBezTo>
                  <a:cubicBezTo>
                    <a:pt x="179" y="165"/>
                    <a:pt x="183" y="163"/>
                    <a:pt x="186" y="163"/>
                  </a:cubicBezTo>
                  <a:cubicBezTo>
                    <a:pt x="190" y="163"/>
                    <a:pt x="193" y="167"/>
                    <a:pt x="198" y="167"/>
                  </a:cubicBezTo>
                  <a:cubicBezTo>
                    <a:pt x="199" y="168"/>
                    <a:pt x="202" y="166"/>
                    <a:pt x="204" y="166"/>
                  </a:cubicBezTo>
                  <a:cubicBezTo>
                    <a:pt x="206" y="167"/>
                    <a:pt x="208" y="172"/>
                    <a:pt x="210" y="171"/>
                  </a:cubicBezTo>
                  <a:cubicBezTo>
                    <a:pt x="213" y="170"/>
                    <a:pt x="214" y="168"/>
                    <a:pt x="216" y="167"/>
                  </a:cubicBezTo>
                  <a:cubicBezTo>
                    <a:pt x="217" y="167"/>
                    <a:pt x="227" y="166"/>
                    <a:pt x="228" y="166"/>
                  </a:cubicBezTo>
                  <a:cubicBezTo>
                    <a:pt x="230" y="167"/>
                    <a:pt x="226" y="171"/>
                    <a:pt x="229" y="173"/>
                  </a:cubicBezTo>
                  <a:cubicBezTo>
                    <a:pt x="230" y="174"/>
                    <a:pt x="234" y="174"/>
                    <a:pt x="235" y="175"/>
                  </a:cubicBezTo>
                  <a:cubicBezTo>
                    <a:pt x="236" y="176"/>
                    <a:pt x="233" y="179"/>
                    <a:pt x="235" y="180"/>
                  </a:cubicBezTo>
                  <a:cubicBezTo>
                    <a:pt x="242" y="185"/>
                    <a:pt x="246" y="174"/>
                    <a:pt x="249" y="175"/>
                  </a:cubicBezTo>
                  <a:cubicBezTo>
                    <a:pt x="256" y="176"/>
                    <a:pt x="250" y="177"/>
                    <a:pt x="252" y="179"/>
                  </a:cubicBezTo>
                  <a:cubicBezTo>
                    <a:pt x="253" y="179"/>
                    <a:pt x="253" y="179"/>
                    <a:pt x="254" y="179"/>
                  </a:cubicBezTo>
                  <a:cubicBezTo>
                    <a:pt x="255" y="179"/>
                    <a:pt x="256" y="179"/>
                    <a:pt x="257" y="179"/>
                  </a:cubicBezTo>
                  <a:cubicBezTo>
                    <a:pt x="257" y="179"/>
                    <a:pt x="258" y="179"/>
                    <a:pt x="258" y="179"/>
                  </a:cubicBezTo>
                  <a:cubicBezTo>
                    <a:pt x="259" y="180"/>
                    <a:pt x="258" y="183"/>
                    <a:pt x="260" y="183"/>
                  </a:cubicBezTo>
                  <a:cubicBezTo>
                    <a:pt x="263" y="184"/>
                    <a:pt x="264" y="180"/>
                    <a:pt x="265" y="180"/>
                  </a:cubicBezTo>
                  <a:cubicBezTo>
                    <a:pt x="266" y="179"/>
                    <a:pt x="267" y="181"/>
                    <a:pt x="268" y="181"/>
                  </a:cubicBezTo>
                  <a:cubicBezTo>
                    <a:pt x="268" y="181"/>
                    <a:pt x="269" y="179"/>
                    <a:pt x="270" y="179"/>
                  </a:cubicBezTo>
                  <a:cubicBezTo>
                    <a:pt x="273" y="178"/>
                    <a:pt x="270" y="185"/>
                    <a:pt x="273" y="187"/>
                  </a:cubicBezTo>
                  <a:cubicBezTo>
                    <a:pt x="273" y="188"/>
                    <a:pt x="274" y="189"/>
                    <a:pt x="274" y="189"/>
                  </a:cubicBezTo>
                  <a:cubicBezTo>
                    <a:pt x="275" y="188"/>
                    <a:pt x="278" y="183"/>
                    <a:pt x="278" y="183"/>
                  </a:cubicBezTo>
                  <a:cubicBezTo>
                    <a:pt x="276" y="181"/>
                    <a:pt x="276" y="181"/>
                    <a:pt x="276" y="181"/>
                  </a:cubicBezTo>
                  <a:cubicBezTo>
                    <a:pt x="277" y="181"/>
                    <a:pt x="279" y="181"/>
                    <a:pt x="280" y="181"/>
                  </a:cubicBezTo>
                  <a:cubicBezTo>
                    <a:pt x="282" y="178"/>
                    <a:pt x="279" y="174"/>
                    <a:pt x="284" y="174"/>
                  </a:cubicBezTo>
                  <a:cubicBezTo>
                    <a:pt x="287" y="174"/>
                    <a:pt x="286" y="179"/>
                    <a:pt x="287" y="180"/>
                  </a:cubicBezTo>
                  <a:cubicBezTo>
                    <a:pt x="288" y="180"/>
                    <a:pt x="295" y="181"/>
                    <a:pt x="295" y="180"/>
                  </a:cubicBezTo>
                  <a:cubicBezTo>
                    <a:pt x="296" y="180"/>
                    <a:pt x="297" y="174"/>
                    <a:pt x="299" y="176"/>
                  </a:cubicBezTo>
                  <a:cubicBezTo>
                    <a:pt x="300" y="177"/>
                    <a:pt x="299" y="179"/>
                    <a:pt x="299" y="180"/>
                  </a:cubicBezTo>
                  <a:cubicBezTo>
                    <a:pt x="300" y="181"/>
                    <a:pt x="303" y="181"/>
                    <a:pt x="303" y="182"/>
                  </a:cubicBezTo>
                  <a:cubicBezTo>
                    <a:pt x="304" y="184"/>
                    <a:pt x="304" y="184"/>
                    <a:pt x="304" y="184"/>
                  </a:cubicBezTo>
                  <a:cubicBezTo>
                    <a:pt x="304" y="184"/>
                    <a:pt x="308" y="184"/>
                    <a:pt x="308" y="184"/>
                  </a:cubicBezTo>
                  <a:cubicBezTo>
                    <a:pt x="308" y="183"/>
                    <a:pt x="309" y="183"/>
                    <a:pt x="309" y="183"/>
                  </a:cubicBezTo>
                  <a:cubicBezTo>
                    <a:pt x="309" y="184"/>
                    <a:pt x="313" y="189"/>
                    <a:pt x="313" y="188"/>
                  </a:cubicBezTo>
                  <a:cubicBezTo>
                    <a:pt x="314" y="187"/>
                    <a:pt x="314" y="185"/>
                    <a:pt x="315" y="184"/>
                  </a:cubicBezTo>
                  <a:cubicBezTo>
                    <a:pt x="316" y="183"/>
                    <a:pt x="318" y="184"/>
                    <a:pt x="319" y="184"/>
                  </a:cubicBezTo>
                  <a:cubicBezTo>
                    <a:pt x="320" y="183"/>
                    <a:pt x="320" y="181"/>
                    <a:pt x="321" y="180"/>
                  </a:cubicBezTo>
                  <a:cubicBezTo>
                    <a:pt x="322" y="179"/>
                    <a:pt x="325" y="179"/>
                    <a:pt x="327" y="179"/>
                  </a:cubicBezTo>
                  <a:cubicBezTo>
                    <a:pt x="328" y="179"/>
                    <a:pt x="331" y="176"/>
                    <a:pt x="331" y="176"/>
                  </a:cubicBezTo>
                  <a:cubicBezTo>
                    <a:pt x="332" y="176"/>
                    <a:pt x="337" y="179"/>
                    <a:pt x="338" y="178"/>
                  </a:cubicBezTo>
                  <a:cubicBezTo>
                    <a:pt x="339" y="176"/>
                    <a:pt x="339" y="176"/>
                    <a:pt x="339" y="176"/>
                  </a:cubicBezTo>
                  <a:cubicBezTo>
                    <a:pt x="339" y="175"/>
                    <a:pt x="340" y="175"/>
                    <a:pt x="340" y="175"/>
                  </a:cubicBezTo>
                  <a:cubicBezTo>
                    <a:pt x="343" y="175"/>
                    <a:pt x="346" y="172"/>
                    <a:pt x="347" y="172"/>
                  </a:cubicBezTo>
                  <a:cubicBezTo>
                    <a:pt x="349" y="172"/>
                    <a:pt x="350" y="176"/>
                    <a:pt x="352" y="177"/>
                  </a:cubicBezTo>
                  <a:cubicBezTo>
                    <a:pt x="353" y="177"/>
                    <a:pt x="358" y="177"/>
                    <a:pt x="359" y="176"/>
                  </a:cubicBezTo>
                  <a:cubicBezTo>
                    <a:pt x="360" y="176"/>
                    <a:pt x="361" y="175"/>
                    <a:pt x="362" y="174"/>
                  </a:cubicBezTo>
                  <a:cubicBezTo>
                    <a:pt x="362" y="174"/>
                    <a:pt x="362" y="173"/>
                    <a:pt x="362" y="173"/>
                  </a:cubicBezTo>
                  <a:cubicBezTo>
                    <a:pt x="362" y="173"/>
                    <a:pt x="362" y="174"/>
                    <a:pt x="363" y="174"/>
                  </a:cubicBezTo>
                  <a:cubicBezTo>
                    <a:pt x="364" y="174"/>
                    <a:pt x="363" y="171"/>
                    <a:pt x="364" y="170"/>
                  </a:cubicBezTo>
                  <a:cubicBezTo>
                    <a:pt x="367" y="169"/>
                    <a:pt x="368" y="172"/>
                    <a:pt x="369" y="173"/>
                  </a:cubicBezTo>
                  <a:cubicBezTo>
                    <a:pt x="369" y="173"/>
                    <a:pt x="371" y="173"/>
                    <a:pt x="371" y="173"/>
                  </a:cubicBezTo>
                  <a:cubicBezTo>
                    <a:pt x="372" y="173"/>
                    <a:pt x="373" y="175"/>
                    <a:pt x="374" y="175"/>
                  </a:cubicBezTo>
                  <a:cubicBezTo>
                    <a:pt x="376" y="177"/>
                    <a:pt x="376" y="175"/>
                    <a:pt x="376" y="175"/>
                  </a:cubicBezTo>
                  <a:cubicBezTo>
                    <a:pt x="377" y="175"/>
                    <a:pt x="377" y="177"/>
                    <a:pt x="378" y="178"/>
                  </a:cubicBezTo>
                  <a:cubicBezTo>
                    <a:pt x="379" y="178"/>
                    <a:pt x="379" y="178"/>
                    <a:pt x="380" y="178"/>
                  </a:cubicBezTo>
                  <a:cubicBezTo>
                    <a:pt x="381" y="178"/>
                    <a:pt x="381" y="181"/>
                    <a:pt x="382" y="181"/>
                  </a:cubicBezTo>
                  <a:cubicBezTo>
                    <a:pt x="384" y="182"/>
                    <a:pt x="386" y="182"/>
                    <a:pt x="390" y="184"/>
                  </a:cubicBezTo>
                  <a:cubicBezTo>
                    <a:pt x="391" y="184"/>
                    <a:pt x="394" y="185"/>
                    <a:pt x="395" y="185"/>
                  </a:cubicBezTo>
                  <a:cubicBezTo>
                    <a:pt x="395" y="185"/>
                    <a:pt x="395" y="184"/>
                    <a:pt x="396" y="184"/>
                  </a:cubicBezTo>
                  <a:cubicBezTo>
                    <a:pt x="398" y="185"/>
                    <a:pt x="401" y="186"/>
                    <a:pt x="401" y="186"/>
                  </a:cubicBezTo>
                  <a:cubicBezTo>
                    <a:pt x="400" y="164"/>
                    <a:pt x="399" y="141"/>
                    <a:pt x="398" y="119"/>
                  </a:cubicBezTo>
                  <a:cubicBezTo>
                    <a:pt x="397" y="106"/>
                    <a:pt x="398" y="93"/>
                    <a:pt x="395" y="80"/>
                  </a:cubicBezTo>
                  <a:cubicBezTo>
                    <a:pt x="393" y="69"/>
                    <a:pt x="390" y="57"/>
                    <a:pt x="388" y="46"/>
                  </a:cubicBezTo>
                  <a:cubicBezTo>
                    <a:pt x="387" y="42"/>
                    <a:pt x="386" y="38"/>
                    <a:pt x="385" y="34"/>
                  </a:cubicBezTo>
                  <a:cubicBezTo>
                    <a:pt x="385" y="32"/>
                    <a:pt x="384" y="28"/>
                    <a:pt x="384" y="28"/>
                  </a:cubicBezTo>
                  <a:cubicBezTo>
                    <a:pt x="383" y="19"/>
                    <a:pt x="383" y="9"/>
                    <a:pt x="382" y="0"/>
                  </a:cubicBezTo>
                  <a:cubicBezTo>
                    <a:pt x="382" y="0"/>
                    <a:pt x="373" y="1"/>
                    <a:pt x="369" y="1"/>
                  </a:cubicBezTo>
                  <a:cubicBezTo>
                    <a:pt x="361" y="1"/>
                    <a:pt x="353" y="2"/>
                    <a:pt x="345" y="2"/>
                  </a:cubicBezTo>
                  <a:cubicBezTo>
                    <a:pt x="320" y="4"/>
                    <a:pt x="295" y="5"/>
                    <a:pt x="270" y="6"/>
                  </a:cubicBezTo>
                  <a:cubicBezTo>
                    <a:pt x="195" y="9"/>
                    <a:pt x="121" y="9"/>
                    <a:pt x="46" y="7"/>
                  </a:cubicBezTo>
                  <a:cubicBezTo>
                    <a:pt x="31" y="7"/>
                    <a:pt x="16" y="6"/>
                    <a:pt x="1" y="6"/>
                  </a:cubicBezTo>
                  <a:cubicBezTo>
                    <a:pt x="1" y="15"/>
                    <a:pt x="0" y="24"/>
                    <a:pt x="0" y="34"/>
                  </a:cubicBezTo>
                  <a:cubicBezTo>
                    <a:pt x="33" y="35"/>
                    <a:pt x="66" y="36"/>
                    <a:pt x="99" y="36"/>
                  </a:cubicBezTo>
                  <a:cubicBezTo>
                    <a:pt x="109" y="36"/>
                    <a:pt x="118" y="36"/>
                    <a:pt x="127" y="36"/>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106"/>
            <p:cNvSpPr>
              <a:spLocks noEditPoints="1"/>
            </p:cNvSpPr>
            <p:nvPr/>
          </p:nvSpPr>
          <p:spPr bwMode="auto">
            <a:xfrm>
              <a:off x="6915119" y="3174999"/>
              <a:ext cx="612774" cy="285750"/>
            </a:xfrm>
            <a:custGeom>
              <a:avLst/>
              <a:gdLst>
                <a:gd name="T0" fmla="*/ 155 w 208"/>
                <a:gd name="T1" fmla="*/ 0 h 97"/>
                <a:gd name="T2" fmla="*/ 176 w 208"/>
                <a:gd name="T3" fmla="*/ 56 h 97"/>
                <a:gd name="T4" fmla="*/ 206 w 208"/>
                <a:gd name="T5" fmla="*/ 59 h 97"/>
                <a:gd name="T6" fmla="*/ 205 w 208"/>
                <a:gd name="T7" fmla="*/ 62 h 97"/>
                <a:gd name="T8" fmla="*/ 205 w 208"/>
                <a:gd name="T9" fmla="*/ 70 h 97"/>
                <a:gd name="T10" fmla="*/ 190 w 208"/>
                <a:gd name="T11" fmla="*/ 92 h 97"/>
                <a:gd name="T12" fmla="*/ 182 w 208"/>
                <a:gd name="T13" fmla="*/ 95 h 97"/>
                <a:gd name="T14" fmla="*/ 179 w 208"/>
                <a:gd name="T15" fmla="*/ 85 h 97"/>
                <a:gd name="T16" fmla="*/ 174 w 208"/>
                <a:gd name="T17" fmla="*/ 78 h 97"/>
                <a:gd name="T18" fmla="*/ 170 w 208"/>
                <a:gd name="T19" fmla="*/ 75 h 97"/>
                <a:gd name="T20" fmla="*/ 159 w 208"/>
                <a:gd name="T21" fmla="*/ 80 h 97"/>
                <a:gd name="T22" fmla="*/ 157 w 208"/>
                <a:gd name="T23" fmla="*/ 66 h 97"/>
                <a:gd name="T24" fmla="*/ 153 w 208"/>
                <a:gd name="T25" fmla="*/ 65 h 97"/>
                <a:gd name="T26" fmla="*/ 166 w 208"/>
                <a:gd name="T27" fmla="*/ 63 h 97"/>
                <a:gd name="T28" fmla="*/ 158 w 208"/>
                <a:gd name="T29" fmla="*/ 62 h 97"/>
                <a:gd name="T30" fmla="*/ 155 w 208"/>
                <a:gd name="T31" fmla="*/ 61 h 97"/>
                <a:gd name="T32" fmla="*/ 149 w 208"/>
                <a:gd name="T33" fmla="*/ 63 h 97"/>
                <a:gd name="T34" fmla="*/ 156 w 208"/>
                <a:gd name="T35" fmla="*/ 50 h 97"/>
                <a:gd name="T36" fmla="*/ 149 w 208"/>
                <a:gd name="T37" fmla="*/ 47 h 97"/>
                <a:gd name="T38" fmla="*/ 145 w 208"/>
                <a:gd name="T39" fmla="*/ 53 h 97"/>
                <a:gd name="T40" fmla="*/ 152 w 208"/>
                <a:gd name="T41" fmla="*/ 36 h 97"/>
                <a:gd name="T42" fmla="*/ 146 w 208"/>
                <a:gd name="T43" fmla="*/ 38 h 97"/>
                <a:gd name="T44" fmla="*/ 147 w 208"/>
                <a:gd name="T45" fmla="*/ 23 h 97"/>
                <a:gd name="T46" fmla="*/ 156 w 208"/>
                <a:gd name="T47" fmla="*/ 14 h 97"/>
                <a:gd name="T48" fmla="*/ 150 w 208"/>
                <a:gd name="T49" fmla="*/ 16 h 97"/>
                <a:gd name="T50" fmla="*/ 146 w 208"/>
                <a:gd name="T51" fmla="*/ 12 h 97"/>
                <a:gd name="T52" fmla="*/ 140 w 208"/>
                <a:gd name="T53" fmla="*/ 20 h 97"/>
                <a:gd name="T54" fmla="*/ 139 w 208"/>
                <a:gd name="T55" fmla="*/ 28 h 97"/>
                <a:gd name="T56" fmla="*/ 138 w 208"/>
                <a:gd name="T57" fmla="*/ 32 h 97"/>
                <a:gd name="T58" fmla="*/ 129 w 208"/>
                <a:gd name="T59" fmla="*/ 36 h 97"/>
                <a:gd name="T60" fmla="*/ 135 w 208"/>
                <a:gd name="T61" fmla="*/ 39 h 97"/>
                <a:gd name="T62" fmla="*/ 141 w 208"/>
                <a:gd name="T63" fmla="*/ 46 h 97"/>
                <a:gd name="T64" fmla="*/ 139 w 208"/>
                <a:gd name="T65" fmla="*/ 53 h 97"/>
                <a:gd name="T66" fmla="*/ 139 w 208"/>
                <a:gd name="T67" fmla="*/ 61 h 97"/>
                <a:gd name="T68" fmla="*/ 140 w 208"/>
                <a:gd name="T69" fmla="*/ 77 h 97"/>
                <a:gd name="T70" fmla="*/ 149 w 208"/>
                <a:gd name="T71" fmla="*/ 84 h 97"/>
                <a:gd name="T72" fmla="*/ 159 w 208"/>
                <a:gd name="T73" fmla="*/ 96 h 97"/>
                <a:gd name="T74" fmla="*/ 151 w 208"/>
                <a:gd name="T75" fmla="*/ 94 h 97"/>
                <a:gd name="T76" fmla="*/ 133 w 208"/>
                <a:gd name="T77" fmla="*/ 92 h 97"/>
                <a:gd name="T78" fmla="*/ 123 w 208"/>
                <a:gd name="T79" fmla="*/ 85 h 97"/>
                <a:gd name="T80" fmla="*/ 113 w 208"/>
                <a:gd name="T81" fmla="*/ 81 h 97"/>
                <a:gd name="T82" fmla="*/ 117 w 208"/>
                <a:gd name="T83" fmla="*/ 72 h 97"/>
                <a:gd name="T84" fmla="*/ 114 w 208"/>
                <a:gd name="T85" fmla="*/ 54 h 97"/>
                <a:gd name="T86" fmla="*/ 107 w 208"/>
                <a:gd name="T87" fmla="*/ 58 h 97"/>
                <a:gd name="T88" fmla="*/ 80 w 208"/>
                <a:gd name="T89" fmla="*/ 45 h 97"/>
                <a:gd name="T90" fmla="*/ 73 w 208"/>
                <a:gd name="T91" fmla="*/ 37 h 97"/>
                <a:gd name="T92" fmla="*/ 71 w 208"/>
                <a:gd name="T93" fmla="*/ 32 h 97"/>
                <a:gd name="T94" fmla="*/ 49 w 208"/>
                <a:gd name="T95" fmla="*/ 35 h 97"/>
                <a:gd name="T96" fmla="*/ 48 w 208"/>
                <a:gd name="T97" fmla="*/ 41 h 97"/>
                <a:gd name="T98" fmla="*/ 31 w 208"/>
                <a:gd name="T99" fmla="*/ 45 h 97"/>
                <a:gd name="T100" fmla="*/ 19 w 208"/>
                <a:gd name="T101" fmla="*/ 57 h 97"/>
                <a:gd name="T102" fmla="*/ 205 w 208"/>
                <a:gd name="T103" fmla="*/ 89 h 97"/>
                <a:gd name="T104" fmla="*/ 208 w 208"/>
                <a:gd name="T105"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8" h="97">
                  <a:moveTo>
                    <a:pt x="12" y="66"/>
                  </a:moveTo>
                  <a:cubicBezTo>
                    <a:pt x="11" y="66"/>
                    <a:pt x="9" y="73"/>
                    <a:pt x="7" y="71"/>
                  </a:cubicBezTo>
                  <a:cubicBezTo>
                    <a:pt x="6" y="70"/>
                    <a:pt x="1" y="48"/>
                    <a:pt x="0" y="44"/>
                  </a:cubicBezTo>
                  <a:cubicBezTo>
                    <a:pt x="52" y="31"/>
                    <a:pt x="104" y="16"/>
                    <a:pt x="155" y="0"/>
                  </a:cubicBezTo>
                  <a:cubicBezTo>
                    <a:pt x="155" y="0"/>
                    <a:pt x="156" y="1"/>
                    <a:pt x="156" y="2"/>
                  </a:cubicBezTo>
                  <a:cubicBezTo>
                    <a:pt x="157" y="4"/>
                    <a:pt x="157" y="6"/>
                    <a:pt x="158" y="8"/>
                  </a:cubicBezTo>
                  <a:cubicBezTo>
                    <a:pt x="160" y="13"/>
                    <a:pt x="162" y="18"/>
                    <a:pt x="164" y="24"/>
                  </a:cubicBezTo>
                  <a:cubicBezTo>
                    <a:pt x="168" y="34"/>
                    <a:pt x="172" y="45"/>
                    <a:pt x="176" y="56"/>
                  </a:cubicBezTo>
                  <a:cubicBezTo>
                    <a:pt x="176" y="57"/>
                    <a:pt x="179" y="67"/>
                    <a:pt x="179" y="67"/>
                  </a:cubicBezTo>
                  <a:cubicBezTo>
                    <a:pt x="180" y="68"/>
                    <a:pt x="186" y="65"/>
                    <a:pt x="187" y="65"/>
                  </a:cubicBezTo>
                  <a:cubicBezTo>
                    <a:pt x="193" y="63"/>
                    <a:pt x="200" y="60"/>
                    <a:pt x="207" y="58"/>
                  </a:cubicBezTo>
                  <a:cubicBezTo>
                    <a:pt x="207" y="59"/>
                    <a:pt x="207" y="59"/>
                    <a:pt x="206" y="59"/>
                  </a:cubicBezTo>
                  <a:cubicBezTo>
                    <a:pt x="205" y="61"/>
                    <a:pt x="204" y="59"/>
                    <a:pt x="206" y="61"/>
                  </a:cubicBezTo>
                  <a:cubicBezTo>
                    <a:pt x="206" y="61"/>
                    <a:pt x="206" y="61"/>
                    <a:pt x="206" y="61"/>
                  </a:cubicBezTo>
                  <a:cubicBezTo>
                    <a:pt x="206" y="62"/>
                    <a:pt x="203" y="60"/>
                    <a:pt x="202" y="62"/>
                  </a:cubicBezTo>
                  <a:cubicBezTo>
                    <a:pt x="202" y="62"/>
                    <a:pt x="204" y="61"/>
                    <a:pt x="205" y="62"/>
                  </a:cubicBezTo>
                  <a:cubicBezTo>
                    <a:pt x="207" y="64"/>
                    <a:pt x="202" y="63"/>
                    <a:pt x="207" y="64"/>
                  </a:cubicBezTo>
                  <a:cubicBezTo>
                    <a:pt x="208" y="64"/>
                    <a:pt x="207" y="73"/>
                    <a:pt x="205" y="72"/>
                  </a:cubicBezTo>
                  <a:cubicBezTo>
                    <a:pt x="205" y="72"/>
                    <a:pt x="205" y="71"/>
                    <a:pt x="205" y="71"/>
                  </a:cubicBezTo>
                  <a:cubicBezTo>
                    <a:pt x="205" y="70"/>
                    <a:pt x="205" y="70"/>
                    <a:pt x="205" y="70"/>
                  </a:cubicBezTo>
                  <a:cubicBezTo>
                    <a:pt x="202" y="71"/>
                    <a:pt x="205" y="77"/>
                    <a:pt x="203" y="79"/>
                  </a:cubicBezTo>
                  <a:cubicBezTo>
                    <a:pt x="199" y="84"/>
                    <a:pt x="202" y="81"/>
                    <a:pt x="201" y="86"/>
                  </a:cubicBezTo>
                  <a:cubicBezTo>
                    <a:pt x="199" y="87"/>
                    <a:pt x="192" y="88"/>
                    <a:pt x="191" y="91"/>
                  </a:cubicBezTo>
                  <a:cubicBezTo>
                    <a:pt x="190" y="91"/>
                    <a:pt x="190" y="92"/>
                    <a:pt x="190" y="92"/>
                  </a:cubicBezTo>
                  <a:cubicBezTo>
                    <a:pt x="188" y="92"/>
                    <a:pt x="184" y="93"/>
                    <a:pt x="184" y="94"/>
                  </a:cubicBezTo>
                  <a:cubicBezTo>
                    <a:pt x="184" y="94"/>
                    <a:pt x="182" y="96"/>
                    <a:pt x="182" y="96"/>
                  </a:cubicBezTo>
                  <a:cubicBezTo>
                    <a:pt x="180" y="96"/>
                    <a:pt x="180" y="96"/>
                    <a:pt x="180" y="96"/>
                  </a:cubicBezTo>
                  <a:cubicBezTo>
                    <a:pt x="180" y="95"/>
                    <a:pt x="181" y="95"/>
                    <a:pt x="182" y="95"/>
                  </a:cubicBezTo>
                  <a:cubicBezTo>
                    <a:pt x="182" y="93"/>
                    <a:pt x="180" y="95"/>
                    <a:pt x="180" y="94"/>
                  </a:cubicBezTo>
                  <a:cubicBezTo>
                    <a:pt x="178" y="92"/>
                    <a:pt x="184" y="89"/>
                    <a:pt x="183" y="87"/>
                  </a:cubicBezTo>
                  <a:cubicBezTo>
                    <a:pt x="182" y="86"/>
                    <a:pt x="180" y="89"/>
                    <a:pt x="180" y="88"/>
                  </a:cubicBezTo>
                  <a:cubicBezTo>
                    <a:pt x="179" y="87"/>
                    <a:pt x="182" y="85"/>
                    <a:pt x="179" y="85"/>
                  </a:cubicBezTo>
                  <a:cubicBezTo>
                    <a:pt x="176" y="85"/>
                    <a:pt x="176" y="88"/>
                    <a:pt x="175" y="87"/>
                  </a:cubicBezTo>
                  <a:cubicBezTo>
                    <a:pt x="173" y="84"/>
                    <a:pt x="175" y="83"/>
                    <a:pt x="177" y="81"/>
                  </a:cubicBezTo>
                  <a:cubicBezTo>
                    <a:pt x="178" y="81"/>
                    <a:pt x="179" y="80"/>
                    <a:pt x="179" y="80"/>
                  </a:cubicBezTo>
                  <a:cubicBezTo>
                    <a:pt x="178" y="79"/>
                    <a:pt x="175" y="81"/>
                    <a:pt x="174" y="78"/>
                  </a:cubicBezTo>
                  <a:cubicBezTo>
                    <a:pt x="174" y="77"/>
                    <a:pt x="175" y="74"/>
                    <a:pt x="175" y="73"/>
                  </a:cubicBezTo>
                  <a:cubicBezTo>
                    <a:pt x="175" y="72"/>
                    <a:pt x="175" y="71"/>
                    <a:pt x="175" y="71"/>
                  </a:cubicBezTo>
                  <a:cubicBezTo>
                    <a:pt x="173" y="72"/>
                    <a:pt x="174" y="80"/>
                    <a:pt x="172" y="80"/>
                  </a:cubicBezTo>
                  <a:cubicBezTo>
                    <a:pt x="167" y="79"/>
                    <a:pt x="172" y="76"/>
                    <a:pt x="170" y="75"/>
                  </a:cubicBezTo>
                  <a:cubicBezTo>
                    <a:pt x="169" y="74"/>
                    <a:pt x="168" y="78"/>
                    <a:pt x="168" y="78"/>
                  </a:cubicBezTo>
                  <a:cubicBezTo>
                    <a:pt x="168" y="80"/>
                    <a:pt x="170" y="79"/>
                    <a:pt x="169" y="81"/>
                  </a:cubicBezTo>
                  <a:cubicBezTo>
                    <a:pt x="169" y="83"/>
                    <a:pt x="163" y="79"/>
                    <a:pt x="162" y="78"/>
                  </a:cubicBezTo>
                  <a:cubicBezTo>
                    <a:pt x="155" y="77"/>
                    <a:pt x="164" y="79"/>
                    <a:pt x="159" y="80"/>
                  </a:cubicBezTo>
                  <a:cubicBezTo>
                    <a:pt x="159" y="80"/>
                    <a:pt x="153" y="74"/>
                    <a:pt x="152" y="73"/>
                  </a:cubicBezTo>
                  <a:cubicBezTo>
                    <a:pt x="152" y="72"/>
                    <a:pt x="156" y="72"/>
                    <a:pt x="156" y="72"/>
                  </a:cubicBezTo>
                  <a:cubicBezTo>
                    <a:pt x="157" y="71"/>
                    <a:pt x="159" y="68"/>
                    <a:pt x="158" y="67"/>
                  </a:cubicBezTo>
                  <a:cubicBezTo>
                    <a:pt x="158" y="66"/>
                    <a:pt x="158" y="67"/>
                    <a:pt x="157" y="66"/>
                  </a:cubicBezTo>
                  <a:cubicBezTo>
                    <a:pt x="157" y="66"/>
                    <a:pt x="152" y="71"/>
                    <a:pt x="154" y="67"/>
                  </a:cubicBezTo>
                  <a:cubicBezTo>
                    <a:pt x="154" y="67"/>
                    <a:pt x="154" y="66"/>
                    <a:pt x="154" y="66"/>
                  </a:cubicBezTo>
                  <a:cubicBezTo>
                    <a:pt x="155" y="65"/>
                    <a:pt x="155" y="65"/>
                    <a:pt x="154" y="66"/>
                  </a:cubicBezTo>
                  <a:cubicBezTo>
                    <a:pt x="154" y="67"/>
                    <a:pt x="153" y="68"/>
                    <a:pt x="153" y="65"/>
                  </a:cubicBezTo>
                  <a:cubicBezTo>
                    <a:pt x="153" y="65"/>
                    <a:pt x="155" y="65"/>
                    <a:pt x="155" y="65"/>
                  </a:cubicBezTo>
                  <a:cubicBezTo>
                    <a:pt x="156" y="64"/>
                    <a:pt x="156" y="63"/>
                    <a:pt x="157" y="63"/>
                  </a:cubicBezTo>
                  <a:cubicBezTo>
                    <a:pt x="158" y="65"/>
                    <a:pt x="158" y="65"/>
                    <a:pt x="158" y="65"/>
                  </a:cubicBezTo>
                  <a:cubicBezTo>
                    <a:pt x="160" y="65"/>
                    <a:pt x="165" y="66"/>
                    <a:pt x="166" y="63"/>
                  </a:cubicBezTo>
                  <a:cubicBezTo>
                    <a:pt x="167" y="59"/>
                    <a:pt x="163" y="64"/>
                    <a:pt x="161" y="63"/>
                  </a:cubicBezTo>
                  <a:cubicBezTo>
                    <a:pt x="161" y="63"/>
                    <a:pt x="160" y="63"/>
                    <a:pt x="160" y="62"/>
                  </a:cubicBezTo>
                  <a:cubicBezTo>
                    <a:pt x="160" y="62"/>
                    <a:pt x="160" y="61"/>
                    <a:pt x="160" y="61"/>
                  </a:cubicBezTo>
                  <a:cubicBezTo>
                    <a:pt x="159" y="61"/>
                    <a:pt x="158" y="63"/>
                    <a:pt x="158" y="62"/>
                  </a:cubicBezTo>
                  <a:cubicBezTo>
                    <a:pt x="158" y="62"/>
                    <a:pt x="159" y="60"/>
                    <a:pt x="159" y="60"/>
                  </a:cubicBezTo>
                  <a:cubicBezTo>
                    <a:pt x="158" y="59"/>
                    <a:pt x="157" y="61"/>
                    <a:pt x="156" y="60"/>
                  </a:cubicBezTo>
                  <a:cubicBezTo>
                    <a:pt x="156" y="59"/>
                    <a:pt x="156" y="59"/>
                    <a:pt x="156" y="59"/>
                  </a:cubicBezTo>
                  <a:cubicBezTo>
                    <a:pt x="155" y="59"/>
                    <a:pt x="156" y="61"/>
                    <a:pt x="155" y="61"/>
                  </a:cubicBezTo>
                  <a:cubicBezTo>
                    <a:pt x="152" y="62"/>
                    <a:pt x="154" y="58"/>
                    <a:pt x="154" y="57"/>
                  </a:cubicBezTo>
                  <a:cubicBezTo>
                    <a:pt x="153" y="55"/>
                    <a:pt x="152" y="59"/>
                    <a:pt x="151" y="59"/>
                  </a:cubicBezTo>
                  <a:cubicBezTo>
                    <a:pt x="151" y="59"/>
                    <a:pt x="150" y="56"/>
                    <a:pt x="150" y="56"/>
                  </a:cubicBezTo>
                  <a:cubicBezTo>
                    <a:pt x="149" y="56"/>
                    <a:pt x="150" y="63"/>
                    <a:pt x="149" y="63"/>
                  </a:cubicBezTo>
                  <a:cubicBezTo>
                    <a:pt x="148" y="61"/>
                    <a:pt x="148" y="55"/>
                    <a:pt x="150" y="54"/>
                  </a:cubicBezTo>
                  <a:cubicBezTo>
                    <a:pt x="152" y="52"/>
                    <a:pt x="154" y="58"/>
                    <a:pt x="156" y="55"/>
                  </a:cubicBezTo>
                  <a:cubicBezTo>
                    <a:pt x="158" y="52"/>
                    <a:pt x="155" y="56"/>
                    <a:pt x="154" y="54"/>
                  </a:cubicBezTo>
                  <a:cubicBezTo>
                    <a:pt x="152" y="51"/>
                    <a:pt x="156" y="51"/>
                    <a:pt x="156" y="50"/>
                  </a:cubicBezTo>
                  <a:cubicBezTo>
                    <a:pt x="156" y="49"/>
                    <a:pt x="154" y="50"/>
                    <a:pt x="154" y="50"/>
                  </a:cubicBezTo>
                  <a:cubicBezTo>
                    <a:pt x="153" y="48"/>
                    <a:pt x="153" y="48"/>
                    <a:pt x="153" y="48"/>
                  </a:cubicBezTo>
                  <a:cubicBezTo>
                    <a:pt x="152" y="50"/>
                    <a:pt x="152" y="50"/>
                    <a:pt x="152" y="50"/>
                  </a:cubicBezTo>
                  <a:cubicBezTo>
                    <a:pt x="150" y="49"/>
                    <a:pt x="153" y="46"/>
                    <a:pt x="149" y="47"/>
                  </a:cubicBezTo>
                  <a:cubicBezTo>
                    <a:pt x="148" y="47"/>
                    <a:pt x="148" y="49"/>
                    <a:pt x="148" y="49"/>
                  </a:cubicBezTo>
                  <a:cubicBezTo>
                    <a:pt x="148" y="50"/>
                    <a:pt x="146" y="49"/>
                    <a:pt x="145" y="50"/>
                  </a:cubicBezTo>
                  <a:cubicBezTo>
                    <a:pt x="147" y="52"/>
                    <a:pt x="147" y="52"/>
                    <a:pt x="147" y="52"/>
                  </a:cubicBezTo>
                  <a:cubicBezTo>
                    <a:pt x="146" y="52"/>
                    <a:pt x="146" y="53"/>
                    <a:pt x="145" y="53"/>
                  </a:cubicBezTo>
                  <a:cubicBezTo>
                    <a:pt x="145" y="52"/>
                    <a:pt x="145" y="46"/>
                    <a:pt x="145" y="45"/>
                  </a:cubicBezTo>
                  <a:cubicBezTo>
                    <a:pt x="146" y="43"/>
                    <a:pt x="149" y="46"/>
                    <a:pt x="151" y="43"/>
                  </a:cubicBezTo>
                  <a:cubicBezTo>
                    <a:pt x="152" y="42"/>
                    <a:pt x="150" y="40"/>
                    <a:pt x="150" y="40"/>
                  </a:cubicBezTo>
                  <a:cubicBezTo>
                    <a:pt x="151" y="39"/>
                    <a:pt x="152" y="38"/>
                    <a:pt x="152" y="36"/>
                  </a:cubicBezTo>
                  <a:cubicBezTo>
                    <a:pt x="153" y="35"/>
                    <a:pt x="150" y="37"/>
                    <a:pt x="150" y="37"/>
                  </a:cubicBezTo>
                  <a:cubicBezTo>
                    <a:pt x="149" y="37"/>
                    <a:pt x="149" y="36"/>
                    <a:pt x="148" y="37"/>
                  </a:cubicBezTo>
                  <a:cubicBezTo>
                    <a:pt x="148" y="38"/>
                    <a:pt x="150" y="44"/>
                    <a:pt x="148" y="43"/>
                  </a:cubicBezTo>
                  <a:cubicBezTo>
                    <a:pt x="147" y="42"/>
                    <a:pt x="147" y="39"/>
                    <a:pt x="146" y="38"/>
                  </a:cubicBezTo>
                  <a:cubicBezTo>
                    <a:pt x="144" y="37"/>
                    <a:pt x="144" y="37"/>
                    <a:pt x="144" y="37"/>
                  </a:cubicBezTo>
                  <a:cubicBezTo>
                    <a:pt x="144" y="35"/>
                    <a:pt x="145" y="28"/>
                    <a:pt x="146" y="26"/>
                  </a:cubicBezTo>
                  <a:cubicBezTo>
                    <a:pt x="146" y="26"/>
                    <a:pt x="148" y="25"/>
                    <a:pt x="148" y="25"/>
                  </a:cubicBezTo>
                  <a:cubicBezTo>
                    <a:pt x="148" y="24"/>
                    <a:pt x="147" y="24"/>
                    <a:pt x="147" y="23"/>
                  </a:cubicBezTo>
                  <a:cubicBezTo>
                    <a:pt x="147" y="22"/>
                    <a:pt x="153" y="21"/>
                    <a:pt x="154" y="21"/>
                  </a:cubicBezTo>
                  <a:cubicBezTo>
                    <a:pt x="155" y="21"/>
                    <a:pt x="159" y="20"/>
                    <a:pt x="157" y="20"/>
                  </a:cubicBezTo>
                  <a:cubicBezTo>
                    <a:pt x="156" y="19"/>
                    <a:pt x="154" y="20"/>
                    <a:pt x="152" y="20"/>
                  </a:cubicBezTo>
                  <a:cubicBezTo>
                    <a:pt x="149" y="19"/>
                    <a:pt x="156" y="14"/>
                    <a:pt x="156" y="14"/>
                  </a:cubicBezTo>
                  <a:cubicBezTo>
                    <a:pt x="156" y="13"/>
                    <a:pt x="154" y="14"/>
                    <a:pt x="154" y="13"/>
                  </a:cubicBezTo>
                  <a:cubicBezTo>
                    <a:pt x="154" y="13"/>
                    <a:pt x="156" y="10"/>
                    <a:pt x="156" y="9"/>
                  </a:cubicBezTo>
                  <a:cubicBezTo>
                    <a:pt x="155" y="9"/>
                    <a:pt x="156" y="7"/>
                    <a:pt x="155" y="8"/>
                  </a:cubicBezTo>
                  <a:cubicBezTo>
                    <a:pt x="155" y="9"/>
                    <a:pt x="152" y="16"/>
                    <a:pt x="150" y="16"/>
                  </a:cubicBezTo>
                  <a:cubicBezTo>
                    <a:pt x="150" y="16"/>
                    <a:pt x="150" y="16"/>
                    <a:pt x="150" y="15"/>
                  </a:cubicBezTo>
                  <a:cubicBezTo>
                    <a:pt x="150" y="15"/>
                    <a:pt x="151" y="9"/>
                    <a:pt x="151" y="9"/>
                  </a:cubicBezTo>
                  <a:cubicBezTo>
                    <a:pt x="151" y="9"/>
                    <a:pt x="150" y="12"/>
                    <a:pt x="150" y="12"/>
                  </a:cubicBezTo>
                  <a:cubicBezTo>
                    <a:pt x="149" y="12"/>
                    <a:pt x="147" y="11"/>
                    <a:pt x="146" y="12"/>
                  </a:cubicBezTo>
                  <a:cubicBezTo>
                    <a:pt x="143" y="16"/>
                    <a:pt x="148" y="18"/>
                    <a:pt x="148" y="18"/>
                  </a:cubicBezTo>
                  <a:cubicBezTo>
                    <a:pt x="148" y="19"/>
                    <a:pt x="144" y="24"/>
                    <a:pt x="144" y="24"/>
                  </a:cubicBezTo>
                  <a:cubicBezTo>
                    <a:pt x="141" y="26"/>
                    <a:pt x="142" y="20"/>
                    <a:pt x="141" y="19"/>
                  </a:cubicBezTo>
                  <a:cubicBezTo>
                    <a:pt x="141" y="19"/>
                    <a:pt x="140" y="20"/>
                    <a:pt x="140" y="20"/>
                  </a:cubicBezTo>
                  <a:cubicBezTo>
                    <a:pt x="140" y="22"/>
                    <a:pt x="142" y="27"/>
                    <a:pt x="142" y="27"/>
                  </a:cubicBezTo>
                  <a:cubicBezTo>
                    <a:pt x="139" y="27"/>
                    <a:pt x="140" y="24"/>
                    <a:pt x="138" y="24"/>
                  </a:cubicBezTo>
                  <a:cubicBezTo>
                    <a:pt x="137" y="24"/>
                    <a:pt x="137" y="25"/>
                    <a:pt x="136" y="25"/>
                  </a:cubicBezTo>
                  <a:cubicBezTo>
                    <a:pt x="132" y="27"/>
                    <a:pt x="140" y="26"/>
                    <a:pt x="139" y="28"/>
                  </a:cubicBezTo>
                  <a:cubicBezTo>
                    <a:pt x="138" y="28"/>
                    <a:pt x="138" y="28"/>
                    <a:pt x="137" y="28"/>
                  </a:cubicBezTo>
                  <a:cubicBezTo>
                    <a:pt x="137" y="29"/>
                    <a:pt x="138" y="30"/>
                    <a:pt x="138" y="30"/>
                  </a:cubicBezTo>
                  <a:cubicBezTo>
                    <a:pt x="137" y="30"/>
                    <a:pt x="136" y="28"/>
                    <a:pt x="135" y="29"/>
                  </a:cubicBezTo>
                  <a:cubicBezTo>
                    <a:pt x="133" y="29"/>
                    <a:pt x="138" y="32"/>
                    <a:pt x="138" y="32"/>
                  </a:cubicBezTo>
                  <a:cubicBezTo>
                    <a:pt x="137" y="34"/>
                    <a:pt x="135" y="30"/>
                    <a:pt x="134" y="32"/>
                  </a:cubicBezTo>
                  <a:cubicBezTo>
                    <a:pt x="133" y="33"/>
                    <a:pt x="138" y="34"/>
                    <a:pt x="138" y="34"/>
                  </a:cubicBezTo>
                  <a:cubicBezTo>
                    <a:pt x="137" y="35"/>
                    <a:pt x="137" y="35"/>
                    <a:pt x="137" y="35"/>
                  </a:cubicBezTo>
                  <a:cubicBezTo>
                    <a:pt x="135" y="36"/>
                    <a:pt x="129" y="33"/>
                    <a:pt x="129" y="36"/>
                  </a:cubicBezTo>
                  <a:cubicBezTo>
                    <a:pt x="129" y="37"/>
                    <a:pt x="133" y="36"/>
                    <a:pt x="133" y="36"/>
                  </a:cubicBezTo>
                  <a:cubicBezTo>
                    <a:pt x="133" y="38"/>
                    <a:pt x="133" y="38"/>
                    <a:pt x="133" y="38"/>
                  </a:cubicBezTo>
                  <a:cubicBezTo>
                    <a:pt x="134" y="38"/>
                    <a:pt x="134" y="38"/>
                    <a:pt x="134" y="38"/>
                  </a:cubicBezTo>
                  <a:cubicBezTo>
                    <a:pt x="134" y="38"/>
                    <a:pt x="135" y="39"/>
                    <a:pt x="135" y="39"/>
                  </a:cubicBezTo>
                  <a:cubicBezTo>
                    <a:pt x="136" y="39"/>
                    <a:pt x="136" y="38"/>
                    <a:pt x="136" y="38"/>
                  </a:cubicBezTo>
                  <a:cubicBezTo>
                    <a:pt x="137" y="38"/>
                    <a:pt x="140" y="42"/>
                    <a:pt x="139" y="43"/>
                  </a:cubicBezTo>
                  <a:cubicBezTo>
                    <a:pt x="139" y="43"/>
                    <a:pt x="135" y="42"/>
                    <a:pt x="135" y="43"/>
                  </a:cubicBezTo>
                  <a:cubicBezTo>
                    <a:pt x="134" y="43"/>
                    <a:pt x="143" y="44"/>
                    <a:pt x="141" y="46"/>
                  </a:cubicBezTo>
                  <a:cubicBezTo>
                    <a:pt x="140" y="48"/>
                    <a:pt x="139" y="47"/>
                    <a:pt x="138" y="47"/>
                  </a:cubicBezTo>
                  <a:cubicBezTo>
                    <a:pt x="136" y="48"/>
                    <a:pt x="141" y="50"/>
                    <a:pt x="139" y="51"/>
                  </a:cubicBezTo>
                  <a:cubicBezTo>
                    <a:pt x="137" y="50"/>
                    <a:pt x="137" y="50"/>
                    <a:pt x="137" y="50"/>
                  </a:cubicBezTo>
                  <a:cubicBezTo>
                    <a:pt x="134" y="51"/>
                    <a:pt x="139" y="52"/>
                    <a:pt x="139" y="53"/>
                  </a:cubicBezTo>
                  <a:cubicBezTo>
                    <a:pt x="140" y="54"/>
                    <a:pt x="138" y="54"/>
                    <a:pt x="137" y="54"/>
                  </a:cubicBezTo>
                  <a:cubicBezTo>
                    <a:pt x="137" y="55"/>
                    <a:pt x="138" y="55"/>
                    <a:pt x="138" y="56"/>
                  </a:cubicBezTo>
                  <a:cubicBezTo>
                    <a:pt x="138" y="59"/>
                    <a:pt x="139" y="55"/>
                    <a:pt x="140" y="56"/>
                  </a:cubicBezTo>
                  <a:cubicBezTo>
                    <a:pt x="141" y="56"/>
                    <a:pt x="139" y="60"/>
                    <a:pt x="139" y="61"/>
                  </a:cubicBezTo>
                  <a:cubicBezTo>
                    <a:pt x="138" y="63"/>
                    <a:pt x="140" y="62"/>
                    <a:pt x="141" y="63"/>
                  </a:cubicBezTo>
                  <a:cubicBezTo>
                    <a:pt x="143" y="66"/>
                    <a:pt x="143" y="70"/>
                    <a:pt x="145" y="73"/>
                  </a:cubicBezTo>
                  <a:cubicBezTo>
                    <a:pt x="146" y="75"/>
                    <a:pt x="156" y="79"/>
                    <a:pt x="151" y="82"/>
                  </a:cubicBezTo>
                  <a:cubicBezTo>
                    <a:pt x="151" y="83"/>
                    <a:pt x="141" y="78"/>
                    <a:pt x="140" y="77"/>
                  </a:cubicBezTo>
                  <a:cubicBezTo>
                    <a:pt x="139" y="77"/>
                    <a:pt x="136" y="71"/>
                    <a:pt x="136" y="72"/>
                  </a:cubicBezTo>
                  <a:cubicBezTo>
                    <a:pt x="136" y="75"/>
                    <a:pt x="140" y="80"/>
                    <a:pt x="143" y="81"/>
                  </a:cubicBezTo>
                  <a:cubicBezTo>
                    <a:pt x="144" y="81"/>
                    <a:pt x="146" y="81"/>
                    <a:pt x="147" y="82"/>
                  </a:cubicBezTo>
                  <a:cubicBezTo>
                    <a:pt x="148" y="82"/>
                    <a:pt x="148" y="84"/>
                    <a:pt x="149" y="84"/>
                  </a:cubicBezTo>
                  <a:cubicBezTo>
                    <a:pt x="151" y="86"/>
                    <a:pt x="153" y="83"/>
                    <a:pt x="154" y="85"/>
                  </a:cubicBezTo>
                  <a:cubicBezTo>
                    <a:pt x="154" y="85"/>
                    <a:pt x="154" y="86"/>
                    <a:pt x="154" y="86"/>
                  </a:cubicBezTo>
                  <a:cubicBezTo>
                    <a:pt x="155" y="89"/>
                    <a:pt x="159" y="89"/>
                    <a:pt x="159" y="95"/>
                  </a:cubicBezTo>
                  <a:cubicBezTo>
                    <a:pt x="159" y="95"/>
                    <a:pt x="159" y="96"/>
                    <a:pt x="159" y="96"/>
                  </a:cubicBezTo>
                  <a:cubicBezTo>
                    <a:pt x="155" y="97"/>
                    <a:pt x="155" y="91"/>
                    <a:pt x="153" y="90"/>
                  </a:cubicBezTo>
                  <a:cubicBezTo>
                    <a:pt x="152" y="89"/>
                    <a:pt x="153" y="94"/>
                    <a:pt x="152" y="94"/>
                  </a:cubicBezTo>
                  <a:cubicBezTo>
                    <a:pt x="152" y="94"/>
                    <a:pt x="152" y="93"/>
                    <a:pt x="151" y="93"/>
                  </a:cubicBezTo>
                  <a:cubicBezTo>
                    <a:pt x="149" y="92"/>
                    <a:pt x="151" y="93"/>
                    <a:pt x="151" y="94"/>
                  </a:cubicBezTo>
                  <a:cubicBezTo>
                    <a:pt x="151" y="95"/>
                    <a:pt x="146" y="90"/>
                    <a:pt x="144" y="90"/>
                  </a:cubicBezTo>
                  <a:cubicBezTo>
                    <a:pt x="143" y="90"/>
                    <a:pt x="139" y="93"/>
                    <a:pt x="137" y="92"/>
                  </a:cubicBezTo>
                  <a:cubicBezTo>
                    <a:pt x="136" y="90"/>
                    <a:pt x="135" y="85"/>
                    <a:pt x="132" y="85"/>
                  </a:cubicBezTo>
                  <a:cubicBezTo>
                    <a:pt x="130" y="86"/>
                    <a:pt x="137" y="92"/>
                    <a:pt x="133" y="92"/>
                  </a:cubicBezTo>
                  <a:cubicBezTo>
                    <a:pt x="129" y="91"/>
                    <a:pt x="126" y="86"/>
                    <a:pt x="124" y="83"/>
                  </a:cubicBezTo>
                  <a:cubicBezTo>
                    <a:pt x="124" y="83"/>
                    <a:pt x="124" y="82"/>
                    <a:pt x="123" y="82"/>
                  </a:cubicBezTo>
                  <a:cubicBezTo>
                    <a:pt x="123" y="82"/>
                    <a:pt x="123" y="83"/>
                    <a:pt x="123" y="83"/>
                  </a:cubicBezTo>
                  <a:cubicBezTo>
                    <a:pt x="123" y="84"/>
                    <a:pt x="124" y="84"/>
                    <a:pt x="123" y="85"/>
                  </a:cubicBezTo>
                  <a:cubicBezTo>
                    <a:pt x="122" y="88"/>
                    <a:pt x="120" y="84"/>
                    <a:pt x="119" y="85"/>
                  </a:cubicBezTo>
                  <a:cubicBezTo>
                    <a:pt x="120" y="88"/>
                    <a:pt x="120" y="88"/>
                    <a:pt x="120" y="88"/>
                  </a:cubicBezTo>
                  <a:cubicBezTo>
                    <a:pt x="120" y="90"/>
                    <a:pt x="116" y="91"/>
                    <a:pt x="115" y="89"/>
                  </a:cubicBezTo>
                  <a:cubicBezTo>
                    <a:pt x="113" y="88"/>
                    <a:pt x="112" y="83"/>
                    <a:pt x="113" y="81"/>
                  </a:cubicBezTo>
                  <a:cubicBezTo>
                    <a:pt x="113" y="81"/>
                    <a:pt x="116" y="79"/>
                    <a:pt x="116" y="79"/>
                  </a:cubicBezTo>
                  <a:cubicBezTo>
                    <a:pt x="116" y="79"/>
                    <a:pt x="112" y="80"/>
                    <a:pt x="114" y="78"/>
                  </a:cubicBezTo>
                  <a:cubicBezTo>
                    <a:pt x="114" y="78"/>
                    <a:pt x="117" y="76"/>
                    <a:pt x="117" y="76"/>
                  </a:cubicBezTo>
                  <a:cubicBezTo>
                    <a:pt x="118" y="75"/>
                    <a:pt x="116" y="73"/>
                    <a:pt x="117" y="72"/>
                  </a:cubicBezTo>
                  <a:cubicBezTo>
                    <a:pt x="117" y="71"/>
                    <a:pt x="119" y="71"/>
                    <a:pt x="120" y="70"/>
                  </a:cubicBezTo>
                  <a:cubicBezTo>
                    <a:pt x="120" y="70"/>
                    <a:pt x="120" y="67"/>
                    <a:pt x="119" y="65"/>
                  </a:cubicBezTo>
                  <a:cubicBezTo>
                    <a:pt x="120" y="63"/>
                    <a:pt x="122" y="59"/>
                    <a:pt x="122" y="58"/>
                  </a:cubicBezTo>
                  <a:cubicBezTo>
                    <a:pt x="122" y="58"/>
                    <a:pt x="115" y="54"/>
                    <a:pt x="114" y="54"/>
                  </a:cubicBezTo>
                  <a:cubicBezTo>
                    <a:pt x="113" y="55"/>
                    <a:pt x="112" y="59"/>
                    <a:pt x="112" y="59"/>
                  </a:cubicBezTo>
                  <a:cubicBezTo>
                    <a:pt x="112" y="59"/>
                    <a:pt x="111" y="58"/>
                    <a:pt x="111" y="57"/>
                  </a:cubicBezTo>
                  <a:cubicBezTo>
                    <a:pt x="110" y="57"/>
                    <a:pt x="110" y="58"/>
                    <a:pt x="110" y="58"/>
                  </a:cubicBezTo>
                  <a:cubicBezTo>
                    <a:pt x="110" y="58"/>
                    <a:pt x="107" y="58"/>
                    <a:pt x="107" y="58"/>
                  </a:cubicBezTo>
                  <a:cubicBezTo>
                    <a:pt x="106" y="57"/>
                    <a:pt x="105" y="55"/>
                    <a:pt x="104" y="55"/>
                  </a:cubicBezTo>
                  <a:cubicBezTo>
                    <a:pt x="101" y="54"/>
                    <a:pt x="98" y="57"/>
                    <a:pt x="96" y="56"/>
                  </a:cubicBezTo>
                  <a:cubicBezTo>
                    <a:pt x="88" y="54"/>
                    <a:pt x="95" y="49"/>
                    <a:pt x="93" y="47"/>
                  </a:cubicBezTo>
                  <a:cubicBezTo>
                    <a:pt x="91" y="45"/>
                    <a:pt x="83" y="45"/>
                    <a:pt x="80" y="45"/>
                  </a:cubicBezTo>
                  <a:cubicBezTo>
                    <a:pt x="78" y="44"/>
                    <a:pt x="80" y="42"/>
                    <a:pt x="78" y="41"/>
                  </a:cubicBezTo>
                  <a:cubicBezTo>
                    <a:pt x="78" y="40"/>
                    <a:pt x="75" y="40"/>
                    <a:pt x="75" y="40"/>
                  </a:cubicBezTo>
                  <a:cubicBezTo>
                    <a:pt x="76" y="36"/>
                    <a:pt x="76" y="36"/>
                    <a:pt x="76" y="36"/>
                  </a:cubicBezTo>
                  <a:cubicBezTo>
                    <a:pt x="75" y="36"/>
                    <a:pt x="74" y="38"/>
                    <a:pt x="73" y="37"/>
                  </a:cubicBezTo>
                  <a:cubicBezTo>
                    <a:pt x="73" y="37"/>
                    <a:pt x="73" y="37"/>
                    <a:pt x="73" y="36"/>
                  </a:cubicBezTo>
                  <a:cubicBezTo>
                    <a:pt x="73" y="36"/>
                    <a:pt x="73" y="35"/>
                    <a:pt x="73" y="35"/>
                  </a:cubicBezTo>
                  <a:cubicBezTo>
                    <a:pt x="73" y="35"/>
                    <a:pt x="70" y="38"/>
                    <a:pt x="70" y="35"/>
                  </a:cubicBezTo>
                  <a:cubicBezTo>
                    <a:pt x="70" y="34"/>
                    <a:pt x="72" y="34"/>
                    <a:pt x="71" y="32"/>
                  </a:cubicBezTo>
                  <a:cubicBezTo>
                    <a:pt x="71" y="31"/>
                    <a:pt x="65" y="34"/>
                    <a:pt x="64" y="34"/>
                  </a:cubicBezTo>
                  <a:cubicBezTo>
                    <a:pt x="61" y="33"/>
                    <a:pt x="59" y="29"/>
                    <a:pt x="55" y="31"/>
                  </a:cubicBezTo>
                  <a:cubicBezTo>
                    <a:pt x="54" y="31"/>
                    <a:pt x="53" y="35"/>
                    <a:pt x="52" y="35"/>
                  </a:cubicBezTo>
                  <a:cubicBezTo>
                    <a:pt x="52" y="35"/>
                    <a:pt x="49" y="35"/>
                    <a:pt x="49" y="35"/>
                  </a:cubicBezTo>
                  <a:cubicBezTo>
                    <a:pt x="49" y="35"/>
                    <a:pt x="46" y="38"/>
                    <a:pt x="46" y="38"/>
                  </a:cubicBezTo>
                  <a:cubicBezTo>
                    <a:pt x="46" y="39"/>
                    <a:pt x="48" y="38"/>
                    <a:pt x="48" y="38"/>
                  </a:cubicBezTo>
                  <a:cubicBezTo>
                    <a:pt x="47" y="39"/>
                    <a:pt x="46" y="39"/>
                    <a:pt x="46" y="40"/>
                  </a:cubicBezTo>
                  <a:cubicBezTo>
                    <a:pt x="46" y="41"/>
                    <a:pt x="48" y="41"/>
                    <a:pt x="48" y="41"/>
                  </a:cubicBezTo>
                  <a:cubicBezTo>
                    <a:pt x="48" y="44"/>
                    <a:pt x="36" y="46"/>
                    <a:pt x="33" y="44"/>
                  </a:cubicBezTo>
                  <a:cubicBezTo>
                    <a:pt x="31" y="43"/>
                    <a:pt x="35" y="42"/>
                    <a:pt x="31" y="41"/>
                  </a:cubicBezTo>
                  <a:cubicBezTo>
                    <a:pt x="30" y="41"/>
                    <a:pt x="30" y="43"/>
                    <a:pt x="30" y="44"/>
                  </a:cubicBezTo>
                  <a:cubicBezTo>
                    <a:pt x="30" y="45"/>
                    <a:pt x="31" y="44"/>
                    <a:pt x="31" y="45"/>
                  </a:cubicBezTo>
                  <a:cubicBezTo>
                    <a:pt x="29" y="46"/>
                    <a:pt x="29" y="46"/>
                    <a:pt x="29" y="46"/>
                  </a:cubicBezTo>
                  <a:cubicBezTo>
                    <a:pt x="28" y="48"/>
                    <a:pt x="28" y="52"/>
                    <a:pt x="27" y="53"/>
                  </a:cubicBezTo>
                  <a:cubicBezTo>
                    <a:pt x="25" y="54"/>
                    <a:pt x="23" y="52"/>
                    <a:pt x="22" y="52"/>
                  </a:cubicBezTo>
                  <a:cubicBezTo>
                    <a:pt x="20" y="53"/>
                    <a:pt x="20" y="55"/>
                    <a:pt x="19" y="57"/>
                  </a:cubicBezTo>
                  <a:cubicBezTo>
                    <a:pt x="18" y="59"/>
                    <a:pt x="16" y="60"/>
                    <a:pt x="15" y="62"/>
                  </a:cubicBezTo>
                  <a:cubicBezTo>
                    <a:pt x="15" y="62"/>
                    <a:pt x="15" y="65"/>
                    <a:pt x="15" y="65"/>
                  </a:cubicBezTo>
                  <a:cubicBezTo>
                    <a:pt x="15" y="65"/>
                    <a:pt x="12" y="66"/>
                    <a:pt x="12" y="66"/>
                  </a:cubicBezTo>
                  <a:moveTo>
                    <a:pt x="205" y="89"/>
                  </a:moveTo>
                  <a:cubicBezTo>
                    <a:pt x="204" y="90"/>
                    <a:pt x="203" y="91"/>
                    <a:pt x="203" y="92"/>
                  </a:cubicBezTo>
                  <a:cubicBezTo>
                    <a:pt x="203" y="92"/>
                    <a:pt x="204" y="92"/>
                    <a:pt x="204" y="91"/>
                  </a:cubicBezTo>
                  <a:cubicBezTo>
                    <a:pt x="206" y="91"/>
                    <a:pt x="206" y="88"/>
                    <a:pt x="206" y="86"/>
                  </a:cubicBezTo>
                  <a:cubicBezTo>
                    <a:pt x="207" y="81"/>
                    <a:pt x="208" y="76"/>
                    <a:pt x="208" y="71"/>
                  </a:cubicBezTo>
                  <a:cubicBezTo>
                    <a:pt x="208" y="70"/>
                    <a:pt x="208" y="72"/>
                    <a:pt x="207" y="73"/>
                  </a:cubicBezTo>
                  <a:cubicBezTo>
                    <a:pt x="207" y="74"/>
                    <a:pt x="207" y="76"/>
                    <a:pt x="207" y="78"/>
                  </a:cubicBezTo>
                  <a:cubicBezTo>
                    <a:pt x="206" y="82"/>
                    <a:pt x="206" y="85"/>
                    <a:pt x="205" y="89"/>
                  </a:cubicBezTo>
                </a:path>
              </a:pathLst>
            </a:custGeom>
            <a:solidFill>
              <a:schemeClr val="accent1">
                <a:lumMod val="25000"/>
                <a:lumOff val="7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109"/>
            <p:cNvSpPr>
              <a:spLocks noEditPoints="1"/>
            </p:cNvSpPr>
            <p:nvPr/>
          </p:nvSpPr>
          <p:spPr bwMode="auto">
            <a:xfrm>
              <a:off x="7516783" y="2476500"/>
              <a:ext cx="471488" cy="242887"/>
            </a:xfrm>
            <a:custGeom>
              <a:avLst/>
              <a:gdLst>
                <a:gd name="T0" fmla="*/ 108 w 160"/>
                <a:gd name="T1" fmla="*/ 75 h 82"/>
                <a:gd name="T2" fmla="*/ 110 w 160"/>
                <a:gd name="T3" fmla="*/ 73 h 82"/>
                <a:gd name="T4" fmla="*/ 152 w 160"/>
                <a:gd name="T5" fmla="*/ 45 h 82"/>
                <a:gd name="T6" fmla="*/ 133 w 160"/>
                <a:gd name="T7" fmla="*/ 34 h 82"/>
                <a:gd name="T8" fmla="*/ 135 w 160"/>
                <a:gd name="T9" fmla="*/ 34 h 82"/>
                <a:gd name="T10" fmla="*/ 135 w 160"/>
                <a:gd name="T11" fmla="*/ 33 h 82"/>
                <a:gd name="T12" fmla="*/ 141 w 160"/>
                <a:gd name="T13" fmla="*/ 37 h 82"/>
                <a:gd name="T14" fmla="*/ 134 w 160"/>
                <a:gd name="T15" fmla="*/ 52 h 82"/>
                <a:gd name="T16" fmla="*/ 118 w 160"/>
                <a:gd name="T17" fmla="*/ 44 h 82"/>
                <a:gd name="T18" fmla="*/ 101 w 160"/>
                <a:gd name="T19" fmla="*/ 29 h 82"/>
                <a:gd name="T20" fmla="*/ 102 w 160"/>
                <a:gd name="T21" fmla="*/ 19 h 82"/>
                <a:gd name="T22" fmla="*/ 110 w 160"/>
                <a:gd name="T23" fmla="*/ 9 h 82"/>
                <a:gd name="T24" fmla="*/ 103 w 160"/>
                <a:gd name="T25" fmla="*/ 7 h 82"/>
                <a:gd name="T26" fmla="*/ 101 w 160"/>
                <a:gd name="T27" fmla="*/ 9 h 82"/>
                <a:gd name="T28" fmla="*/ 84 w 160"/>
                <a:gd name="T29" fmla="*/ 6 h 82"/>
                <a:gd name="T30" fmla="*/ 81 w 160"/>
                <a:gd name="T31" fmla="*/ 11 h 82"/>
                <a:gd name="T32" fmla="*/ 78 w 160"/>
                <a:gd name="T33" fmla="*/ 16 h 82"/>
                <a:gd name="T34" fmla="*/ 0 w 160"/>
                <a:gd name="T35" fmla="*/ 40 h 82"/>
                <a:gd name="T36" fmla="*/ 4 w 160"/>
                <a:gd name="T37" fmla="*/ 81 h 82"/>
                <a:gd name="T38" fmla="*/ 33 w 160"/>
                <a:gd name="T39" fmla="*/ 74 h 82"/>
                <a:gd name="T40" fmla="*/ 40 w 160"/>
                <a:gd name="T41" fmla="*/ 70 h 82"/>
                <a:gd name="T42" fmla="*/ 71 w 160"/>
                <a:gd name="T43" fmla="*/ 58 h 82"/>
                <a:gd name="T44" fmla="*/ 88 w 160"/>
                <a:gd name="T45" fmla="*/ 53 h 82"/>
                <a:gd name="T46" fmla="*/ 92 w 160"/>
                <a:gd name="T47" fmla="*/ 59 h 82"/>
                <a:gd name="T48" fmla="*/ 97 w 160"/>
                <a:gd name="T49" fmla="*/ 66 h 82"/>
                <a:gd name="T50" fmla="*/ 97 w 160"/>
                <a:gd name="T51" fmla="*/ 66 h 82"/>
                <a:gd name="T52" fmla="*/ 102 w 160"/>
                <a:gd name="T53" fmla="*/ 66 h 82"/>
                <a:gd name="T54" fmla="*/ 103 w 160"/>
                <a:gd name="T55" fmla="*/ 67 h 82"/>
                <a:gd name="T56" fmla="*/ 105 w 160"/>
                <a:gd name="T57" fmla="*/ 69 h 82"/>
                <a:gd name="T58" fmla="*/ 108 w 160"/>
                <a:gd name="T59" fmla="*/ 76 h 82"/>
                <a:gd name="T60" fmla="*/ 108 w 160"/>
                <a:gd name="T61" fmla="*/ 75 h 82"/>
                <a:gd name="T62" fmla="*/ 108 w 160"/>
                <a:gd name="T63" fmla="*/ 73 h 82"/>
                <a:gd name="T64" fmla="*/ 110 w 160"/>
                <a:gd name="T65" fmla="*/ 73 h 82"/>
                <a:gd name="T66" fmla="*/ 110 w 160"/>
                <a:gd name="T67" fmla="*/ 73 h 82"/>
                <a:gd name="T68" fmla="*/ 118 w 160"/>
                <a:gd name="T69" fmla="*/ 66 h 82"/>
                <a:gd name="T70" fmla="*/ 120 w 160"/>
                <a:gd name="T71" fmla="*/ 80 h 82"/>
                <a:gd name="T72" fmla="*/ 133 w 160"/>
                <a:gd name="T73" fmla="*/ 66 h 82"/>
                <a:gd name="T74" fmla="*/ 150 w 160"/>
                <a:gd name="T75" fmla="*/ 50 h 82"/>
                <a:gd name="T76" fmla="*/ 152 w 160"/>
                <a:gd name="T77" fmla="*/ 45 h 82"/>
                <a:gd name="T78" fmla="*/ 155 w 160"/>
                <a:gd name="T79" fmla="*/ 70 h 82"/>
                <a:gd name="T80" fmla="*/ 159 w 160"/>
                <a:gd name="T81" fmla="*/ 70 h 82"/>
                <a:gd name="T82" fmla="*/ 133 w 160"/>
                <a:gd name="T83" fmla="*/ 70 h 82"/>
                <a:gd name="T84" fmla="*/ 130 w 160"/>
                <a:gd name="T85" fmla="*/ 71 h 82"/>
                <a:gd name="T86" fmla="*/ 127 w 160"/>
                <a:gd name="T87" fmla="*/ 82 h 82"/>
                <a:gd name="T88" fmla="*/ 137 w 160"/>
                <a:gd name="T8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82">
                  <a:moveTo>
                    <a:pt x="109" y="75"/>
                  </a:moveTo>
                  <a:cubicBezTo>
                    <a:pt x="109" y="75"/>
                    <a:pt x="108" y="75"/>
                    <a:pt x="108" y="75"/>
                  </a:cubicBezTo>
                  <a:cubicBezTo>
                    <a:pt x="108" y="75"/>
                    <a:pt x="108" y="75"/>
                    <a:pt x="108" y="75"/>
                  </a:cubicBezTo>
                  <a:cubicBezTo>
                    <a:pt x="109" y="75"/>
                    <a:pt x="109" y="74"/>
                    <a:pt x="110" y="73"/>
                  </a:cubicBezTo>
                  <a:cubicBezTo>
                    <a:pt x="110" y="74"/>
                    <a:pt x="110" y="75"/>
                    <a:pt x="109" y="75"/>
                  </a:cubicBezTo>
                  <a:moveTo>
                    <a:pt x="152" y="45"/>
                  </a:moveTo>
                  <a:cubicBezTo>
                    <a:pt x="150" y="40"/>
                    <a:pt x="143" y="31"/>
                    <a:pt x="137" y="31"/>
                  </a:cubicBezTo>
                  <a:cubicBezTo>
                    <a:pt x="137" y="31"/>
                    <a:pt x="133" y="34"/>
                    <a:pt x="133" y="34"/>
                  </a:cubicBezTo>
                  <a:cubicBezTo>
                    <a:pt x="134" y="35"/>
                    <a:pt x="134" y="35"/>
                    <a:pt x="135" y="35"/>
                  </a:cubicBezTo>
                  <a:cubicBezTo>
                    <a:pt x="135" y="35"/>
                    <a:pt x="135" y="34"/>
                    <a:pt x="135" y="34"/>
                  </a:cubicBezTo>
                  <a:cubicBezTo>
                    <a:pt x="136" y="34"/>
                    <a:pt x="136" y="34"/>
                    <a:pt x="136" y="33"/>
                  </a:cubicBezTo>
                  <a:cubicBezTo>
                    <a:pt x="135" y="34"/>
                    <a:pt x="134" y="36"/>
                    <a:pt x="135" y="33"/>
                  </a:cubicBezTo>
                  <a:cubicBezTo>
                    <a:pt x="135" y="33"/>
                    <a:pt x="138" y="32"/>
                    <a:pt x="138" y="33"/>
                  </a:cubicBezTo>
                  <a:cubicBezTo>
                    <a:pt x="140" y="33"/>
                    <a:pt x="140" y="36"/>
                    <a:pt x="141" y="37"/>
                  </a:cubicBezTo>
                  <a:cubicBezTo>
                    <a:pt x="143" y="38"/>
                    <a:pt x="147" y="39"/>
                    <a:pt x="147" y="42"/>
                  </a:cubicBezTo>
                  <a:cubicBezTo>
                    <a:pt x="147" y="46"/>
                    <a:pt x="137" y="52"/>
                    <a:pt x="134" y="52"/>
                  </a:cubicBezTo>
                  <a:cubicBezTo>
                    <a:pt x="123" y="55"/>
                    <a:pt x="128" y="48"/>
                    <a:pt x="125" y="45"/>
                  </a:cubicBezTo>
                  <a:cubicBezTo>
                    <a:pt x="124" y="44"/>
                    <a:pt x="120" y="46"/>
                    <a:pt x="118" y="44"/>
                  </a:cubicBezTo>
                  <a:cubicBezTo>
                    <a:pt x="117" y="44"/>
                    <a:pt x="118" y="33"/>
                    <a:pt x="112" y="32"/>
                  </a:cubicBezTo>
                  <a:cubicBezTo>
                    <a:pt x="105" y="31"/>
                    <a:pt x="107" y="36"/>
                    <a:pt x="101" y="29"/>
                  </a:cubicBezTo>
                  <a:cubicBezTo>
                    <a:pt x="100" y="28"/>
                    <a:pt x="98" y="27"/>
                    <a:pt x="98" y="25"/>
                  </a:cubicBezTo>
                  <a:cubicBezTo>
                    <a:pt x="99" y="23"/>
                    <a:pt x="101" y="21"/>
                    <a:pt x="102" y="19"/>
                  </a:cubicBezTo>
                  <a:cubicBezTo>
                    <a:pt x="102" y="18"/>
                    <a:pt x="101" y="16"/>
                    <a:pt x="102" y="15"/>
                  </a:cubicBezTo>
                  <a:cubicBezTo>
                    <a:pt x="103" y="12"/>
                    <a:pt x="110" y="12"/>
                    <a:pt x="110" y="9"/>
                  </a:cubicBezTo>
                  <a:cubicBezTo>
                    <a:pt x="110" y="8"/>
                    <a:pt x="107" y="9"/>
                    <a:pt x="106" y="9"/>
                  </a:cubicBezTo>
                  <a:cubicBezTo>
                    <a:pt x="105" y="8"/>
                    <a:pt x="105" y="6"/>
                    <a:pt x="103" y="7"/>
                  </a:cubicBezTo>
                  <a:cubicBezTo>
                    <a:pt x="103" y="7"/>
                    <a:pt x="103" y="8"/>
                    <a:pt x="102" y="8"/>
                  </a:cubicBezTo>
                  <a:cubicBezTo>
                    <a:pt x="102" y="9"/>
                    <a:pt x="101" y="9"/>
                    <a:pt x="101" y="9"/>
                  </a:cubicBezTo>
                  <a:cubicBezTo>
                    <a:pt x="98" y="10"/>
                    <a:pt x="94" y="2"/>
                    <a:pt x="93" y="0"/>
                  </a:cubicBezTo>
                  <a:cubicBezTo>
                    <a:pt x="86" y="0"/>
                    <a:pt x="88" y="2"/>
                    <a:pt x="84" y="6"/>
                  </a:cubicBezTo>
                  <a:cubicBezTo>
                    <a:pt x="82" y="7"/>
                    <a:pt x="81" y="6"/>
                    <a:pt x="81" y="8"/>
                  </a:cubicBezTo>
                  <a:cubicBezTo>
                    <a:pt x="81" y="8"/>
                    <a:pt x="81" y="11"/>
                    <a:pt x="81" y="11"/>
                  </a:cubicBezTo>
                  <a:cubicBezTo>
                    <a:pt x="81" y="12"/>
                    <a:pt x="80" y="12"/>
                    <a:pt x="80" y="12"/>
                  </a:cubicBezTo>
                  <a:cubicBezTo>
                    <a:pt x="78" y="12"/>
                    <a:pt x="79" y="14"/>
                    <a:pt x="78" y="16"/>
                  </a:cubicBezTo>
                  <a:cubicBezTo>
                    <a:pt x="75" y="18"/>
                    <a:pt x="39" y="28"/>
                    <a:pt x="32" y="30"/>
                  </a:cubicBezTo>
                  <a:cubicBezTo>
                    <a:pt x="22" y="34"/>
                    <a:pt x="11" y="37"/>
                    <a:pt x="0" y="40"/>
                  </a:cubicBezTo>
                  <a:cubicBezTo>
                    <a:pt x="1" y="50"/>
                    <a:pt x="1" y="60"/>
                    <a:pt x="2" y="70"/>
                  </a:cubicBezTo>
                  <a:cubicBezTo>
                    <a:pt x="2" y="73"/>
                    <a:pt x="1" y="79"/>
                    <a:pt x="4" y="81"/>
                  </a:cubicBezTo>
                  <a:cubicBezTo>
                    <a:pt x="8" y="79"/>
                    <a:pt x="28" y="72"/>
                    <a:pt x="31" y="72"/>
                  </a:cubicBezTo>
                  <a:cubicBezTo>
                    <a:pt x="32" y="73"/>
                    <a:pt x="31" y="74"/>
                    <a:pt x="33" y="74"/>
                  </a:cubicBezTo>
                  <a:cubicBezTo>
                    <a:pt x="34" y="73"/>
                    <a:pt x="33" y="72"/>
                    <a:pt x="33" y="72"/>
                  </a:cubicBezTo>
                  <a:cubicBezTo>
                    <a:pt x="35" y="70"/>
                    <a:pt x="40" y="70"/>
                    <a:pt x="40" y="70"/>
                  </a:cubicBezTo>
                  <a:cubicBezTo>
                    <a:pt x="45" y="66"/>
                    <a:pt x="54" y="64"/>
                    <a:pt x="60" y="62"/>
                  </a:cubicBezTo>
                  <a:cubicBezTo>
                    <a:pt x="63" y="61"/>
                    <a:pt x="69" y="58"/>
                    <a:pt x="71" y="58"/>
                  </a:cubicBezTo>
                  <a:cubicBezTo>
                    <a:pt x="71" y="58"/>
                    <a:pt x="71" y="58"/>
                    <a:pt x="71" y="59"/>
                  </a:cubicBezTo>
                  <a:cubicBezTo>
                    <a:pt x="74" y="58"/>
                    <a:pt x="88" y="53"/>
                    <a:pt x="88" y="53"/>
                  </a:cubicBezTo>
                  <a:cubicBezTo>
                    <a:pt x="88" y="53"/>
                    <a:pt x="88" y="54"/>
                    <a:pt x="88" y="54"/>
                  </a:cubicBezTo>
                  <a:cubicBezTo>
                    <a:pt x="91" y="61"/>
                    <a:pt x="90" y="57"/>
                    <a:pt x="92" y="59"/>
                  </a:cubicBezTo>
                  <a:cubicBezTo>
                    <a:pt x="94" y="60"/>
                    <a:pt x="93" y="63"/>
                    <a:pt x="94" y="64"/>
                  </a:cubicBezTo>
                  <a:cubicBezTo>
                    <a:pt x="95" y="65"/>
                    <a:pt x="96" y="65"/>
                    <a:pt x="97" y="66"/>
                  </a:cubicBezTo>
                  <a:cubicBezTo>
                    <a:pt x="97" y="66"/>
                    <a:pt x="97" y="65"/>
                    <a:pt x="97" y="65"/>
                  </a:cubicBezTo>
                  <a:cubicBezTo>
                    <a:pt x="97" y="66"/>
                    <a:pt x="97" y="66"/>
                    <a:pt x="97" y="66"/>
                  </a:cubicBezTo>
                  <a:cubicBezTo>
                    <a:pt x="98" y="66"/>
                    <a:pt x="99" y="67"/>
                    <a:pt x="101" y="67"/>
                  </a:cubicBezTo>
                  <a:cubicBezTo>
                    <a:pt x="101" y="66"/>
                    <a:pt x="101" y="66"/>
                    <a:pt x="102" y="66"/>
                  </a:cubicBezTo>
                  <a:cubicBezTo>
                    <a:pt x="102" y="65"/>
                    <a:pt x="101" y="64"/>
                    <a:pt x="102" y="63"/>
                  </a:cubicBezTo>
                  <a:cubicBezTo>
                    <a:pt x="102" y="63"/>
                    <a:pt x="103" y="67"/>
                    <a:pt x="103" y="67"/>
                  </a:cubicBezTo>
                  <a:cubicBezTo>
                    <a:pt x="103" y="67"/>
                    <a:pt x="103" y="67"/>
                    <a:pt x="103" y="67"/>
                  </a:cubicBezTo>
                  <a:cubicBezTo>
                    <a:pt x="103" y="68"/>
                    <a:pt x="104" y="68"/>
                    <a:pt x="105" y="69"/>
                  </a:cubicBezTo>
                  <a:cubicBezTo>
                    <a:pt x="106" y="70"/>
                    <a:pt x="107" y="73"/>
                    <a:pt x="108" y="75"/>
                  </a:cubicBezTo>
                  <a:cubicBezTo>
                    <a:pt x="108" y="75"/>
                    <a:pt x="108" y="75"/>
                    <a:pt x="108" y="76"/>
                  </a:cubicBezTo>
                  <a:cubicBezTo>
                    <a:pt x="108" y="75"/>
                    <a:pt x="108" y="75"/>
                    <a:pt x="108" y="75"/>
                  </a:cubicBezTo>
                  <a:cubicBezTo>
                    <a:pt x="108" y="75"/>
                    <a:pt x="108" y="75"/>
                    <a:pt x="108" y="75"/>
                  </a:cubicBezTo>
                  <a:cubicBezTo>
                    <a:pt x="108" y="75"/>
                    <a:pt x="108" y="75"/>
                    <a:pt x="108" y="75"/>
                  </a:cubicBezTo>
                  <a:cubicBezTo>
                    <a:pt x="108" y="74"/>
                    <a:pt x="108" y="74"/>
                    <a:pt x="108" y="73"/>
                  </a:cubicBezTo>
                  <a:cubicBezTo>
                    <a:pt x="108" y="73"/>
                    <a:pt x="109" y="74"/>
                    <a:pt x="110" y="74"/>
                  </a:cubicBezTo>
                  <a:cubicBezTo>
                    <a:pt x="110" y="73"/>
                    <a:pt x="110" y="73"/>
                    <a:pt x="110" y="73"/>
                  </a:cubicBezTo>
                  <a:cubicBezTo>
                    <a:pt x="110" y="72"/>
                    <a:pt x="109" y="72"/>
                    <a:pt x="110" y="72"/>
                  </a:cubicBezTo>
                  <a:cubicBezTo>
                    <a:pt x="111" y="71"/>
                    <a:pt x="111" y="72"/>
                    <a:pt x="110" y="73"/>
                  </a:cubicBezTo>
                  <a:cubicBezTo>
                    <a:pt x="112" y="72"/>
                    <a:pt x="114" y="72"/>
                    <a:pt x="115" y="71"/>
                  </a:cubicBezTo>
                  <a:cubicBezTo>
                    <a:pt x="116" y="70"/>
                    <a:pt x="117" y="67"/>
                    <a:pt x="118" y="66"/>
                  </a:cubicBezTo>
                  <a:cubicBezTo>
                    <a:pt x="119" y="66"/>
                    <a:pt x="119" y="66"/>
                    <a:pt x="119" y="66"/>
                  </a:cubicBezTo>
                  <a:cubicBezTo>
                    <a:pt x="126" y="70"/>
                    <a:pt x="119" y="75"/>
                    <a:pt x="120" y="80"/>
                  </a:cubicBezTo>
                  <a:cubicBezTo>
                    <a:pt x="120" y="80"/>
                    <a:pt x="122" y="75"/>
                    <a:pt x="124" y="71"/>
                  </a:cubicBezTo>
                  <a:cubicBezTo>
                    <a:pt x="125" y="68"/>
                    <a:pt x="133" y="66"/>
                    <a:pt x="133" y="66"/>
                  </a:cubicBezTo>
                  <a:cubicBezTo>
                    <a:pt x="133" y="65"/>
                    <a:pt x="133" y="62"/>
                    <a:pt x="133" y="62"/>
                  </a:cubicBezTo>
                  <a:cubicBezTo>
                    <a:pt x="134" y="61"/>
                    <a:pt x="150" y="50"/>
                    <a:pt x="150" y="50"/>
                  </a:cubicBezTo>
                  <a:cubicBezTo>
                    <a:pt x="153" y="50"/>
                    <a:pt x="151" y="54"/>
                    <a:pt x="152" y="54"/>
                  </a:cubicBezTo>
                  <a:cubicBezTo>
                    <a:pt x="154" y="54"/>
                    <a:pt x="152" y="46"/>
                    <a:pt x="152" y="45"/>
                  </a:cubicBezTo>
                  <a:moveTo>
                    <a:pt x="154" y="66"/>
                  </a:moveTo>
                  <a:cubicBezTo>
                    <a:pt x="154" y="67"/>
                    <a:pt x="155" y="70"/>
                    <a:pt x="155" y="70"/>
                  </a:cubicBezTo>
                  <a:cubicBezTo>
                    <a:pt x="155" y="71"/>
                    <a:pt x="147" y="73"/>
                    <a:pt x="148" y="74"/>
                  </a:cubicBezTo>
                  <a:cubicBezTo>
                    <a:pt x="148" y="75"/>
                    <a:pt x="160" y="73"/>
                    <a:pt x="159" y="70"/>
                  </a:cubicBezTo>
                  <a:cubicBezTo>
                    <a:pt x="158" y="68"/>
                    <a:pt x="155" y="67"/>
                    <a:pt x="154" y="66"/>
                  </a:cubicBezTo>
                  <a:moveTo>
                    <a:pt x="133" y="70"/>
                  </a:moveTo>
                  <a:cubicBezTo>
                    <a:pt x="132" y="70"/>
                    <a:pt x="132" y="70"/>
                    <a:pt x="131" y="70"/>
                  </a:cubicBezTo>
                  <a:cubicBezTo>
                    <a:pt x="131" y="71"/>
                    <a:pt x="130" y="70"/>
                    <a:pt x="130" y="71"/>
                  </a:cubicBezTo>
                  <a:cubicBezTo>
                    <a:pt x="126" y="73"/>
                    <a:pt x="128" y="78"/>
                    <a:pt x="123" y="80"/>
                  </a:cubicBezTo>
                  <a:cubicBezTo>
                    <a:pt x="122" y="81"/>
                    <a:pt x="127" y="82"/>
                    <a:pt x="127" y="82"/>
                  </a:cubicBezTo>
                  <a:cubicBezTo>
                    <a:pt x="129" y="82"/>
                    <a:pt x="132" y="79"/>
                    <a:pt x="133" y="79"/>
                  </a:cubicBezTo>
                  <a:cubicBezTo>
                    <a:pt x="133" y="78"/>
                    <a:pt x="137" y="76"/>
                    <a:pt x="137" y="76"/>
                  </a:cubicBezTo>
                  <a:cubicBezTo>
                    <a:pt x="137" y="74"/>
                    <a:pt x="133" y="75"/>
                    <a:pt x="133" y="70"/>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110"/>
            <p:cNvSpPr>
              <a:spLocks noEditPoints="1"/>
            </p:cNvSpPr>
            <p:nvPr/>
          </p:nvSpPr>
          <p:spPr bwMode="auto">
            <a:xfrm>
              <a:off x="5130773" y="2373314"/>
              <a:ext cx="693739" cy="739775"/>
            </a:xfrm>
            <a:custGeom>
              <a:avLst/>
              <a:gdLst>
                <a:gd name="T0" fmla="*/ 75 w 235"/>
                <a:gd name="T1" fmla="*/ 11 h 250"/>
                <a:gd name="T2" fmla="*/ 235 w 235"/>
                <a:gd name="T3" fmla="*/ 74 h 250"/>
                <a:gd name="T4" fmla="*/ 230 w 235"/>
                <a:gd name="T5" fmla="*/ 79 h 250"/>
                <a:gd name="T6" fmla="*/ 222 w 235"/>
                <a:gd name="T7" fmla="*/ 94 h 250"/>
                <a:gd name="T8" fmla="*/ 210 w 235"/>
                <a:gd name="T9" fmla="*/ 114 h 250"/>
                <a:gd name="T10" fmla="*/ 200 w 235"/>
                <a:gd name="T11" fmla="*/ 118 h 250"/>
                <a:gd name="T12" fmla="*/ 211 w 235"/>
                <a:gd name="T13" fmla="*/ 94 h 250"/>
                <a:gd name="T14" fmla="*/ 206 w 235"/>
                <a:gd name="T15" fmla="*/ 84 h 250"/>
                <a:gd name="T16" fmla="*/ 201 w 235"/>
                <a:gd name="T17" fmla="*/ 67 h 250"/>
                <a:gd name="T18" fmla="*/ 198 w 235"/>
                <a:gd name="T19" fmla="*/ 59 h 250"/>
                <a:gd name="T20" fmla="*/ 192 w 235"/>
                <a:gd name="T21" fmla="*/ 53 h 250"/>
                <a:gd name="T22" fmla="*/ 185 w 235"/>
                <a:gd name="T23" fmla="*/ 44 h 250"/>
                <a:gd name="T24" fmla="*/ 169 w 235"/>
                <a:gd name="T25" fmla="*/ 42 h 250"/>
                <a:gd name="T26" fmla="*/ 158 w 235"/>
                <a:gd name="T27" fmla="*/ 43 h 250"/>
                <a:gd name="T28" fmla="*/ 104 w 235"/>
                <a:gd name="T29" fmla="*/ 33 h 250"/>
                <a:gd name="T30" fmla="*/ 94 w 235"/>
                <a:gd name="T31" fmla="*/ 21 h 250"/>
                <a:gd name="T32" fmla="*/ 81 w 235"/>
                <a:gd name="T33" fmla="*/ 18 h 250"/>
                <a:gd name="T34" fmla="*/ 70 w 235"/>
                <a:gd name="T35" fmla="*/ 21 h 250"/>
                <a:gd name="T36" fmla="*/ 74 w 235"/>
                <a:gd name="T37" fmla="*/ 1 h 250"/>
                <a:gd name="T38" fmla="*/ 65 w 235"/>
                <a:gd name="T39" fmla="*/ 6 h 250"/>
                <a:gd name="T40" fmla="*/ 49 w 235"/>
                <a:gd name="T41" fmla="*/ 14 h 250"/>
                <a:gd name="T42" fmla="*/ 24 w 235"/>
                <a:gd name="T43" fmla="*/ 18 h 250"/>
                <a:gd name="T44" fmla="*/ 18 w 235"/>
                <a:gd name="T45" fmla="*/ 23 h 250"/>
                <a:gd name="T46" fmla="*/ 7 w 235"/>
                <a:gd name="T47" fmla="*/ 67 h 250"/>
                <a:gd name="T48" fmla="*/ 0 w 235"/>
                <a:gd name="T49" fmla="*/ 80 h 250"/>
                <a:gd name="T50" fmla="*/ 10 w 235"/>
                <a:gd name="T51" fmla="*/ 94 h 250"/>
                <a:gd name="T52" fmla="*/ 7 w 235"/>
                <a:gd name="T53" fmla="*/ 115 h 250"/>
                <a:gd name="T54" fmla="*/ 19 w 235"/>
                <a:gd name="T55" fmla="*/ 140 h 250"/>
                <a:gd name="T56" fmla="*/ 45 w 235"/>
                <a:gd name="T57" fmla="*/ 153 h 250"/>
                <a:gd name="T58" fmla="*/ 64 w 235"/>
                <a:gd name="T59" fmla="*/ 168 h 250"/>
                <a:gd name="T60" fmla="*/ 81 w 235"/>
                <a:gd name="T61" fmla="*/ 204 h 250"/>
                <a:gd name="T62" fmla="*/ 86 w 235"/>
                <a:gd name="T63" fmla="*/ 229 h 250"/>
                <a:gd name="T64" fmla="*/ 110 w 235"/>
                <a:gd name="T65" fmla="*/ 250 h 250"/>
                <a:gd name="T66" fmla="*/ 225 w 235"/>
                <a:gd name="T67" fmla="*/ 226 h 250"/>
                <a:gd name="T68" fmla="*/ 221 w 235"/>
                <a:gd name="T69" fmla="*/ 208 h 250"/>
                <a:gd name="T70" fmla="*/ 217 w 235"/>
                <a:gd name="T71" fmla="*/ 200 h 250"/>
                <a:gd name="T72" fmla="*/ 218 w 235"/>
                <a:gd name="T73" fmla="*/ 179 h 250"/>
                <a:gd name="T74" fmla="*/ 218 w 235"/>
                <a:gd name="T75" fmla="*/ 159 h 250"/>
                <a:gd name="T76" fmla="*/ 221 w 235"/>
                <a:gd name="T77" fmla="*/ 131 h 250"/>
                <a:gd name="T78" fmla="*/ 226 w 235"/>
                <a:gd name="T79" fmla="*/ 103 h 250"/>
                <a:gd name="T80" fmla="*/ 229 w 235"/>
                <a:gd name="T81" fmla="*/ 94 h 250"/>
                <a:gd name="T82" fmla="*/ 232 w 235"/>
                <a:gd name="T83" fmla="*/ 85 h 250"/>
                <a:gd name="T84" fmla="*/ 234 w 235"/>
                <a:gd name="T85" fmla="*/ 8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50">
                  <a:moveTo>
                    <a:pt x="82" y="5"/>
                  </a:moveTo>
                  <a:cubicBezTo>
                    <a:pt x="83" y="6"/>
                    <a:pt x="76" y="12"/>
                    <a:pt x="75" y="12"/>
                  </a:cubicBezTo>
                  <a:cubicBezTo>
                    <a:pt x="75" y="12"/>
                    <a:pt x="75" y="12"/>
                    <a:pt x="75" y="11"/>
                  </a:cubicBezTo>
                  <a:cubicBezTo>
                    <a:pt x="75" y="10"/>
                    <a:pt x="77" y="9"/>
                    <a:pt x="79" y="8"/>
                  </a:cubicBezTo>
                  <a:cubicBezTo>
                    <a:pt x="80" y="7"/>
                    <a:pt x="81" y="6"/>
                    <a:pt x="82" y="5"/>
                  </a:cubicBezTo>
                  <a:moveTo>
                    <a:pt x="235" y="74"/>
                  </a:moveTo>
                  <a:cubicBezTo>
                    <a:pt x="235" y="73"/>
                    <a:pt x="232" y="73"/>
                    <a:pt x="231" y="73"/>
                  </a:cubicBezTo>
                  <a:cubicBezTo>
                    <a:pt x="230" y="73"/>
                    <a:pt x="230" y="75"/>
                    <a:pt x="230" y="76"/>
                  </a:cubicBezTo>
                  <a:cubicBezTo>
                    <a:pt x="229" y="77"/>
                    <a:pt x="230" y="78"/>
                    <a:pt x="230" y="79"/>
                  </a:cubicBezTo>
                  <a:cubicBezTo>
                    <a:pt x="229" y="82"/>
                    <a:pt x="226" y="81"/>
                    <a:pt x="225" y="82"/>
                  </a:cubicBezTo>
                  <a:cubicBezTo>
                    <a:pt x="224" y="83"/>
                    <a:pt x="226" y="87"/>
                    <a:pt x="225" y="89"/>
                  </a:cubicBezTo>
                  <a:cubicBezTo>
                    <a:pt x="225" y="90"/>
                    <a:pt x="223" y="91"/>
                    <a:pt x="222" y="94"/>
                  </a:cubicBezTo>
                  <a:cubicBezTo>
                    <a:pt x="222" y="96"/>
                    <a:pt x="219" y="99"/>
                    <a:pt x="219" y="100"/>
                  </a:cubicBezTo>
                  <a:cubicBezTo>
                    <a:pt x="218" y="102"/>
                    <a:pt x="214" y="101"/>
                    <a:pt x="212" y="104"/>
                  </a:cubicBezTo>
                  <a:cubicBezTo>
                    <a:pt x="211" y="108"/>
                    <a:pt x="211" y="111"/>
                    <a:pt x="210" y="114"/>
                  </a:cubicBezTo>
                  <a:cubicBezTo>
                    <a:pt x="209" y="114"/>
                    <a:pt x="207" y="115"/>
                    <a:pt x="206" y="116"/>
                  </a:cubicBezTo>
                  <a:cubicBezTo>
                    <a:pt x="205" y="118"/>
                    <a:pt x="202" y="126"/>
                    <a:pt x="199" y="120"/>
                  </a:cubicBezTo>
                  <a:cubicBezTo>
                    <a:pt x="199" y="119"/>
                    <a:pt x="200" y="118"/>
                    <a:pt x="200" y="118"/>
                  </a:cubicBezTo>
                  <a:cubicBezTo>
                    <a:pt x="200" y="112"/>
                    <a:pt x="203" y="107"/>
                    <a:pt x="205" y="102"/>
                  </a:cubicBezTo>
                  <a:cubicBezTo>
                    <a:pt x="205" y="100"/>
                    <a:pt x="203" y="99"/>
                    <a:pt x="204" y="98"/>
                  </a:cubicBezTo>
                  <a:cubicBezTo>
                    <a:pt x="206" y="96"/>
                    <a:pt x="210" y="96"/>
                    <a:pt x="211" y="94"/>
                  </a:cubicBezTo>
                  <a:cubicBezTo>
                    <a:pt x="212" y="93"/>
                    <a:pt x="212" y="90"/>
                    <a:pt x="212" y="88"/>
                  </a:cubicBezTo>
                  <a:cubicBezTo>
                    <a:pt x="211" y="88"/>
                    <a:pt x="211" y="88"/>
                    <a:pt x="211" y="88"/>
                  </a:cubicBezTo>
                  <a:cubicBezTo>
                    <a:pt x="210" y="87"/>
                    <a:pt x="207" y="85"/>
                    <a:pt x="206" y="84"/>
                  </a:cubicBezTo>
                  <a:cubicBezTo>
                    <a:pt x="205" y="82"/>
                    <a:pt x="209" y="74"/>
                    <a:pt x="208" y="73"/>
                  </a:cubicBezTo>
                  <a:cubicBezTo>
                    <a:pt x="206" y="71"/>
                    <a:pt x="200" y="77"/>
                    <a:pt x="199" y="75"/>
                  </a:cubicBezTo>
                  <a:cubicBezTo>
                    <a:pt x="198" y="71"/>
                    <a:pt x="201" y="69"/>
                    <a:pt x="201" y="67"/>
                  </a:cubicBezTo>
                  <a:cubicBezTo>
                    <a:pt x="201" y="66"/>
                    <a:pt x="199" y="64"/>
                    <a:pt x="199" y="63"/>
                  </a:cubicBezTo>
                  <a:cubicBezTo>
                    <a:pt x="199" y="63"/>
                    <a:pt x="201" y="61"/>
                    <a:pt x="201" y="61"/>
                  </a:cubicBezTo>
                  <a:cubicBezTo>
                    <a:pt x="201" y="60"/>
                    <a:pt x="199" y="59"/>
                    <a:pt x="198" y="59"/>
                  </a:cubicBezTo>
                  <a:cubicBezTo>
                    <a:pt x="199" y="56"/>
                    <a:pt x="199" y="56"/>
                    <a:pt x="199" y="56"/>
                  </a:cubicBezTo>
                  <a:cubicBezTo>
                    <a:pt x="199" y="55"/>
                    <a:pt x="194" y="53"/>
                    <a:pt x="193" y="53"/>
                  </a:cubicBezTo>
                  <a:cubicBezTo>
                    <a:pt x="193" y="53"/>
                    <a:pt x="192" y="53"/>
                    <a:pt x="192" y="53"/>
                  </a:cubicBezTo>
                  <a:cubicBezTo>
                    <a:pt x="190" y="52"/>
                    <a:pt x="188" y="52"/>
                    <a:pt x="186" y="52"/>
                  </a:cubicBezTo>
                  <a:cubicBezTo>
                    <a:pt x="186" y="52"/>
                    <a:pt x="186" y="51"/>
                    <a:pt x="186" y="51"/>
                  </a:cubicBezTo>
                  <a:cubicBezTo>
                    <a:pt x="185" y="48"/>
                    <a:pt x="187" y="47"/>
                    <a:pt x="185" y="44"/>
                  </a:cubicBezTo>
                  <a:cubicBezTo>
                    <a:pt x="183" y="41"/>
                    <a:pt x="179" y="44"/>
                    <a:pt x="176" y="44"/>
                  </a:cubicBezTo>
                  <a:cubicBezTo>
                    <a:pt x="176" y="44"/>
                    <a:pt x="175" y="42"/>
                    <a:pt x="175" y="42"/>
                  </a:cubicBezTo>
                  <a:cubicBezTo>
                    <a:pt x="173" y="42"/>
                    <a:pt x="170" y="42"/>
                    <a:pt x="169" y="42"/>
                  </a:cubicBezTo>
                  <a:cubicBezTo>
                    <a:pt x="167" y="41"/>
                    <a:pt x="165" y="44"/>
                    <a:pt x="164" y="44"/>
                  </a:cubicBezTo>
                  <a:cubicBezTo>
                    <a:pt x="163" y="44"/>
                    <a:pt x="162" y="42"/>
                    <a:pt x="161" y="42"/>
                  </a:cubicBezTo>
                  <a:cubicBezTo>
                    <a:pt x="160" y="42"/>
                    <a:pt x="159" y="43"/>
                    <a:pt x="158" y="43"/>
                  </a:cubicBezTo>
                  <a:cubicBezTo>
                    <a:pt x="155" y="44"/>
                    <a:pt x="148" y="39"/>
                    <a:pt x="144" y="38"/>
                  </a:cubicBezTo>
                  <a:cubicBezTo>
                    <a:pt x="138" y="36"/>
                    <a:pt x="130" y="36"/>
                    <a:pt x="123" y="35"/>
                  </a:cubicBezTo>
                  <a:cubicBezTo>
                    <a:pt x="119" y="35"/>
                    <a:pt x="107" y="34"/>
                    <a:pt x="104" y="33"/>
                  </a:cubicBezTo>
                  <a:cubicBezTo>
                    <a:pt x="102" y="31"/>
                    <a:pt x="102" y="26"/>
                    <a:pt x="99" y="24"/>
                  </a:cubicBezTo>
                  <a:cubicBezTo>
                    <a:pt x="98" y="23"/>
                    <a:pt x="96" y="23"/>
                    <a:pt x="95" y="22"/>
                  </a:cubicBezTo>
                  <a:cubicBezTo>
                    <a:pt x="95" y="22"/>
                    <a:pt x="95" y="21"/>
                    <a:pt x="94" y="21"/>
                  </a:cubicBezTo>
                  <a:cubicBezTo>
                    <a:pt x="92" y="20"/>
                    <a:pt x="93" y="23"/>
                    <a:pt x="91" y="20"/>
                  </a:cubicBezTo>
                  <a:cubicBezTo>
                    <a:pt x="91" y="21"/>
                    <a:pt x="90" y="21"/>
                    <a:pt x="90" y="21"/>
                  </a:cubicBezTo>
                  <a:cubicBezTo>
                    <a:pt x="87" y="21"/>
                    <a:pt x="84" y="19"/>
                    <a:pt x="81" y="18"/>
                  </a:cubicBezTo>
                  <a:cubicBezTo>
                    <a:pt x="81" y="18"/>
                    <a:pt x="78" y="14"/>
                    <a:pt x="77" y="15"/>
                  </a:cubicBezTo>
                  <a:cubicBezTo>
                    <a:pt x="76" y="20"/>
                    <a:pt x="79" y="14"/>
                    <a:pt x="78" y="17"/>
                  </a:cubicBezTo>
                  <a:cubicBezTo>
                    <a:pt x="78" y="19"/>
                    <a:pt x="71" y="23"/>
                    <a:pt x="70" y="21"/>
                  </a:cubicBezTo>
                  <a:cubicBezTo>
                    <a:pt x="70" y="20"/>
                    <a:pt x="73" y="17"/>
                    <a:pt x="73" y="15"/>
                  </a:cubicBezTo>
                  <a:cubicBezTo>
                    <a:pt x="74" y="15"/>
                    <a:pt x="72" y="13"/>
                    <a:pt x="72" y="13"/>
                  </a:cubicBezTo>
                  <a:cubicBezTo>
                    <a:pt x="71" y="10"/>
                    <a:pt x="78" y="5"/>
                    <a:pt x="74" y="1"/>
                  </a:cubicBezTo>
                  <a:cubicBezTo>
                    <a:pt x="74" y="1"/>
                    <a:pt x="73" y="2"/>
                    <a:pt x="73" y="2"/>
                  </a:cubicBezTo>
                  <a:cubicBezTo>
                    <a:pt x="72" y="2"/>
                    <a:pt x="73" y="1"/>
                    <a:pt x="72" y="1"/>
                  </a:cubicBezTo>
                  <a:cubicBezTo>
                    <a:pt x="70" y="0"/>
                    <a:pt x="65" y="6"/>
                    <a:pt x="65" y="6"/>
                  </a:cubicBezTo>
                  <a:cubicBezTo>
                    <a:pt x="63" y="6"/>
                    <a:pt x="61" y="9"/>
                    <a:pt x="59" y="8"/>
                  </a:cubicBezTo>
                  <a:cubicBezTo>
                    <a:pt x="59" y="8"/>
                    <a:pt x="60" y="6"/>
                    <a:pt x="59" y="6"/>
                  </a:cubicBezTo>
                  <a:cubicBezTo>
                    <a:pt x="55" y="9"/>
                    <a:pt x="53" y="13"/>
                    <a:pt x="49" y="14"/>
                  </a:cubicBezTo>
                  <a:cubicBezTo>
                    <a:pt x="42" y="17"/>
                    <a:pt x="32" y="23"/>
                    <a:pt x="27" y="19"/>
                  </a:cubicBezTo>
                  <a:cubicBezTo>
                    <a:pt x="26" y="18"/>
                    <a:pt x="25" y="18"/>
                    <a:pt x="25" y="17"/>
                  </a:cubicBezTo>
                  <a:cubicBezTo>
                    <a:pt x="25" y="17"/>
                    <a:pt x="24" y="18"/>
                    <a:pt x="24" y="18"/>
                  </a:cubicBezTo>
                  <a:cubicBezTo>
                    <a:pt x="23" y="20"/>
                    <a:pt x="22" y="19"/>
                    <a:pt x="22" y="20"/>
                  </a:cubicBezTo>
                  <a:cubicBezTo>
                    <a:pt x="22" y="20"/>
                    <a:pt x="21" y="23"/>
                    <a:pt x="21" y="23"/>
                  </a:cubicBezTo>
                  <a:cubicBezTo>
                    <a:pt x="21" y="24"/>
                    <a:pt x="19" y="22"/>
                    <a:pt x="18" y="23"/>
                  </a:cubicBezTo>
                  <a:cubicBezTo>
                    <a:pt x="17" y="24"/>
                    <a:pt x="19" y="30"/>
                    <a:pt x="19" y="31"/>
                  </a:cubicBezTo>
                  <a:cubicBezTo>
                    <a:pt x="19" y="37"/>
                    <a:pt x="22" y="52"/>
                    <a:pt x="21" y="56"/>
                  </a:cubicBezTo>
                  <a:cubicBezTo>
                    <a:pt x="20" y="61"/>
                    <a:pt x="10" y="64"/>
                    <a:pt x="7" y="67"/>
                  </a:cubicBezTo>
                  <a:cubicBezTo>
                    <a:pt x="4" y="69"/>
                    <a:pt x="5" y="73"/>
                    <a:pt x="4" y="75"/>
                  </a:cubicBezTo>
                  <a:cubicBezTo>
                    <a:pt x="3" y="77"/>
                    <a:pt x="1" y="77"/>
                    <a:pt x="0" y="79"/>
                  </a:cubicBezTo>
                  <a:cubicBezTo>
                    <a:pt x="0" y="79"/>
                    <a:pt x="0" y="80"/>
                    <a:pt x="0" y="80"/>
                  </a:cubicBezTo>
                  <a:cubicBezTo>
                    <a:pt x="0" y="81"/>
                    <a:pt x="0" y="82"/>
                    <a:pt x="0" y="83"/>
                  </a:cubicBezTo>
                  <a:cubicBezTo>
                    <a:pt x="0" y="89"/>
                    <a:pt x="3" y="85"/>
                    <a:pt x="6" y="88"/>
                  </a:cubicBezTo>
                  <a:cubicBezTo>
                    <a:pt x="7" y="88"/>
                    <a:pt x="10" y="93"/>
                    <a:pt x="10" y="94"/>
                  </a:cubicBezTo>
                  <a:cubicBezTo>
                    <a:pt x="11" y="98"/>
                    <a:pt x="8" y="100"/>
                    <a:pt x="7" y="103"/>
                  </a:cubicBezTo>
                  <a:cubicBezTo>
                    <a:pt x="6" y="106"/>
                    <a:pt x="9" y="109"/>
                    <a:pt x="9" y="112"/>
                  </a:cubicBezTo>
                  <a:cubicBezTo>
                    <a:pt x="9" y="113"/>
                    <a:pt x="7" y="114"/>
                    <a:pt x="7" y="115"/>
                  </a:cubicBezTo>
                  <a:cubicBezTo>
                    <a:pt x="7" y="117"/>
                    <a:pt x="10" y="119"/>
                    <a:pt x="10" y="122"/>
                  </a:cubicBezTo>
                  <a:cubicBezTo>
                    <a:pt x="9" y="123"/>
                    <a:pt x="8" y="132"/>
                    <a:pt x="8" y="133"/>
                  </a:cubicBezTo>
                  <a:cubicBezTo>
                    <a:pt x="8" y="133"/>
                    <a:pt x="17" y="140"/>
                    <a:pt x="19" y="140"/>
                  </a:cubicBezTo>
                  <a:cubicBezTo>
                    <a:pt x="21" y="141"/>
                    <a:pt x="24" y="141"/>
                    <a:pt x="27" y="142"/>
                  </a:cubicBezTo>
                  <a:cubicBezTo>
                    <a:pt x="29" y="143"/>
                    <a:pt x="30" y="145"/>
                    <a:pt x="32" y="147"/>
                  </a:cubicBezTo>
                  <a:cubicBezTo>
                    <a:pt x="36" y="149"/>
                    <a:pt x="42" y="149"/>
                    <a:pt x="45" y="153"/>
                  </a:cubicBezTo>
                  <a:cubicBezTo>
                    <a:pt x="48" y="156"/>
                    <a:pt x="48" y="160"/>
                    <a:pt x="52" y="162"/>
                  </a:cubicBezTo>
                  <a:cubicBezTo>
                    <a:pt x="54" y="164"/>
                    <a:pt x="58" y="167"/>
                    <a:pt x="61" y="168"/>
                  </a:cubicBezTo>
                  <a:cubicBezTo>
                    <a:pt x="62" y="168"/>
                    <a:pt x="63" y="168"/>
                    <a:pt x="64" y="168"/>
                  </a:cubicBezTo>
                  <a:cubicBezTo>
                    <a:pt x="68" y="169"/>
                    <a:pt x="74" y="176"/>
                    <a:pt x="75" y="180"/>
                  </a:cubicBezTo>
                  <a:cubicBezTo>
                    <a:pt x="77" y="185"/>
                    <a:pt x="77" y="191"/>
                    <a:pt x="79" y="196"/>
                  </a:cubicBezTo>
                  <a:cubicBezTo>
                    <a:pt x="79" y="196"/>
                    <a:pt x="79" y="202"/>
                    <a:pt x="81" y="204"/>
                  </a:cubicBezTo>
                  <a:cubicBezTo>
                    <a:pt x="83" y="206"/>
                    <a:pt x="85" y="205"/>
                    <a:pt x="86" y="208"/>
                  </a:cubicBezTo>
                  <a:cubicBezTo>
                    <a:pt x="87" y="211"/>
                    <a:pt x="83" y="215"/>
                    <a:pt x="83" y="218"/>
                  </a:cubicBezTo>
                  <a:cubicBezTo>
                    <a:pt x="83" y="221"/>
                    <a:pt x="85" y="226"/>
                    <a:pt x="86" y="229"/>
                  </a:cubicBezTo>
                  <a:cubicBezTo>
                    <a:pt x="87" y="230"/>
                    <a:pt x="88" y="230"/>
                    <a:pt x="89" y="231"/>
                  </a:cubicBezTo>
                  <a:cubicBezTo>
                    <a:pt x="90" y="233"/>
                    <a:pt x="89" y="236"/>
                    <a:pt x="90" y="238"/>
                  </a:cubicBezTo>
                  <a:cubicBezTo>
                    <a:pt x="94" y="245"/>
                    <a:pt x="108" y="235"/>
                    <a:pt x="110" y="250"/>
                  </a:cubicBezTo>
                  <a:cubicBezTo>
                    <a:pt x="149" y="245"/>
                    <a:pt x="188" y="240"/>
                    <a:pt x="227" y="235"/>
                  </a:cubicBezTo>
                  <a:cubicBezTo>
                    <a:pt x="227" y="235"/>
                    <a:pt x="227" y="235"/>
                    <a:pt x="227" y="235"/>
                  </a:cubicBezTo>
                  <a:cubicBezTo>
                    <a:pt x="226" y="232"/>
                    <a:pt x="225" y="229"/>
                    <a:pt x="225" y="226"/>
                  </a:cubicBezTo>
                  <a:cubicBezTo>
                    <a:pt x="224" y="224"/>
                    <a:pt x="227" y="220"/>
                    <a:pt x="226" y="218"/>
                  </a:cubicBezTo>
                  <a:cubicBezTo>
                    <a:pt x="225" y="216"/>
                    <a:pt x="223" y="215"/>
                    <a:pt x="222" y="214"/>
                  </a:cubicBezTo>
                  <a:cubicBezTo>
                    <a:pt x="221" y="212"/>
                    <a:pt x="222" y="209"/>
                    <a:pt x="221" y="208"/>
                  </a:cubicBezTo>
                  <a:cubicBezTo>
                    <a:pt x="220" y="207"/>
                    <a:pt x="218" y="207"/>
                    <a:pt x="218" y="205"/>
                  </a:cubicBezTo>
                  <a:cubicBezTo>
                    <a:pt x="218" y="204"/>
                    <a:pt x="219" y="203"/>
                    <a:pt x="219" y="202"/>
                  </a:cubicBezTo>
                  <a:cubicBezTo>
                    <a:pt x="219" y="201"/>
                    <a:pt x="217" y="201"/>
                    <a:pt x="217" y="200"/>
                  </a:cubicBezTo>
                  <a:cubicBezTo>
                    <a:pt x="217" y="199"/>
                    <a:pt x="218" y="198"/>
                    <a:pt x="218" y="197"/>
                  </a:cubicBezTo>
                  <a:cubicBezTo>
                    <a:pt x="217" y="195"/>
                    <a:pt x="216" y="195"/>
                    <a:pt x="216" y="193"/>
                  </a:cubicBezTo>
                  <a:cubicBezTo>
                    <a:pt x="216" y="189"/>
                    <a:pt x="218" y="183"/>
                    <a:pt x="218" y="179"/>
                  </a:cubicBezTo>
                  <a:cubicBezTo>
                    <a:pt x="218" y="178"/>
                    <a:pt x="217" y="176"/>
                    <a:pt x="218" y="175"/>
                  </a:cubicBezTo>
                  <a:cubicBezTo>
                    <a:pt x="218" y="171"/>
                    <a:pt x="221" y="169"/>
                    <a:pt x="220" y="165"/>
                  </a:cubicBezTo>
                  <a:cubicBezTo>
                    <a:pt x="220" y="163"/>
                    <a:pt x="219" y="161"/>
                    <a:pt x="218" y="159"/>
                  </a:cubicBezTo>
                  <a:cubicBezTo>
                    <a:pt x="217" y="155"/>
                    <a:pt x="218" y="149"/>
                    <a:pt x="219" y="145"/>
                  </a:cubicBezTo>
                  <a:cubicBezTo>
                    <a:pt x="220" y="142"/>
                    <a:pt x="224" y="141"/>
                    <a:pt x="224" y="138"/>
                  </a:cubicBezTo>
                  <a:cubicBezTo>
                    <a:pt x="224" y="135"/>
                    <a:pt x="221" y="134"/>
                    <a:pt x="221" y="131"/>
                  </a:cubicBezTo>
                  <a:cubicBezTo>
                    <a:pt x="221" y="127"/>
                    <a:pt x="222" y="123"/>
                    <a:pt x="222" y="119"/>
                  </a:cubicBezTo>
                  <a:cubicBezTo>
                    <a:pt x="222" y="116"/>
                    <a:pt x="227" y="104"/>
                    <a:pt x="225" y="103"/>
                  </a:cubicBezTo>
                  <a:cubicBezTo>
                    <a:pt x="226" y="103"/>
                    <a:pt x="226" y="103"/>
                    <a:pt x="226" y="103"/>
                  </a:cubicBezTo>
                  <a:cubicBezTo>
                    <a:pt x="228" y="102"/>
                    <a:pt x="228" y="97"/>
                    <a:pt x="229" y="96"/>
                  </a:cubicBezTo>
                  <a:cubicBezTo>
                    <a:pt x="231" y="94"/>
                    <a:pt x="231" y="94"/>
                    <a:pt x="231" y="94"/>
                  </a:cubicBezTo>
                  <a:cubicBezTo>
                    <a:pt x="231" y="94"/>
                    <a:pt x="230" y="94"/>
                    <a:pt x="229" y="94"/>
                  </a:cubicBezTo>
                  <a:cubicBezTo>
                    <a:pt x="229" y="93"/>
                    <a:pt x="231" y="87"/>
                    <a:pt x="232" y="87"/>
                  </a:cubicBezTo>
                  <a:cubicBezTo>
                    <a:pt x="232" y="86"/>
                    <a:pt x="233" y="87"/>
                    <a:pt x="233" y="86"/>
                  </a:cubicBezTo>
                  <a:cubicBezTo>
                    <a:pt x="233" y="86"/>
                    <a:pt x="232" y="85"/>
                    <a:pt x="232" y="85"/>
                  </a:cubicBezTo>
                  <a:cubicBezTo>
                    <a:pt x="234" y="84"/>
                    <a:pt x="234" y="84"/>
                    <a:pt x="234" y="84"/>
                  </a:cubicBezTo>
                  <a:cubicBezTo>
                    <a:pt x="234" y="84"/>
                    <a:pt x="232" y="83"/>
                    <a:pt x="232" y="83"/>
                  </a:cubicBezTo>
                  <a:cubicBezTo>
                    <a:pt x="232" y="81"/>
                    <a:pt x="234" y="82"/>
                    <a:pt x="234" y="81"/>
                  </a:cubicBezTo>
                  <a:cubicBezTo>
                    <a:pt x="235" y="80"/>
                    <a:pt x="233" y="79"/>
                    <a:pt x="233" y="78"/>
                  </a:cubicBezTo>
                  <a:cubicBezTo>
                    <a:pt x="233" y="77"/>
                    <a:pt x="235" y="76"/>
                    <a:pt x="235" y="74"/>
                  </a:cubicBezTo>
                  <a:close/>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112"/>
            <p:cNvSpPr>
              <a:spLocks noEditPoints="1"/>
            </p:cNvSpPr>
            <p:nvPr/>
          </p:nvSpPr>
          <p:spPr bwMode="auto">
            <a:xfrm>
              <a:off x="5399060" y="2135187"/>
              <a:ext cx="1038226" cy="1033462"/>
            </a:xfrm>
            <a:custGeom>
              <a:avLst/>
              <a:gdLst>
                <a:gd name="T0" fmla="*/ 193 w 352"/>
                <a:gd name="T1" fmla="*/ 327 h 350"/>
                <a:gd name="T2" fmla="*/ 187 w 352"/>
                <a:gd name="T3" fmla="*/ 262 h 350"/>
                <a:gd name="T4" fmla="*/ 173 w 352"/>
                <a:gd name="T5" fmla="*/ 219 h 350"/>
                <a:gd name="T6" fmla="*/ 184 w 352"/>
                <a:gd name="T7" fmla="*/ 179 h 350"/>
                <a:gd name="T8" fmla="*/ 193 w 352"/>
                <a:gd name="T9" fmla="*/ 165 h 350"/>
                <a:gd name="T10" fmla="*/ 201 w 352"/>
                <a:gd name="T11" fmla="*/ 164 h 350"/>
                <a:gd name="T12" fmla="*/ 205 w 352"/>
                <a:gd name="T13" fmla="*/ 174 h 350"/>
                <a:gd name="T14" fmla="*/ 219 w 352"/>
                <a:gd name="T15" fmla="*/ 133 h 350"/>
                <a:gd name="T16" fmla="*/ 225 w 352"/>
                <a:gd name="T17" fmla="*/ 110 h 350"/>
                <a:gd name="T18" fmla="*/ 265 w 352"/>
                <a:gd name="T19" fmla="*/ 124 h 350"/>
                <a:gd name="T20" fmla="*/ 289 w 352"/>
                <a:gd name="T21" fmla="*/ 136 h 350"/>
                <a:gd name="T22" fmla="*/ 285 w 352"/>
                <a:gd name="T23" fmla="*/ 145 h 350"/>
                <a:gd name="T24" fmla="*/ 295 w 352"/>
                <a:gd name="T25" fmla="*/ 182 h 350"/>
                <a:gd name="T26" fmla="*/ 287 w 352"/>
                <a:gd name="T27" fmla="*/ 199 h 350"/>
                <a:gd name="T28" fmla="*/ 291 w 352"/>
                <a:gd name="T29" fmla="*/ 224 h 350"/>
                <a:gd name="T30" fmla="*/ 303 w 352"/>
                <a:gd name="T31" fmla="*/ 202 h 350"/>
                <a:gd name="T32" fmla="*/ 350 w 352"/>
                <a:gd name="T33" fmla="*/ 245 h 350"/>
                <a:gd name="T34" fmla="*/ 346 w 352"/>
                <a:gd name="T35" fmla="*/ 273 h 350"/>
                <a:gd name="T36" fmla="*/ 338 w 352"/>
                <a:gd name="T37" fmla="*/ 283 h 350"/>
                <a:gd name="T38" fmla="*/ 329 w 352"/>
                <a:gd name="T39" fmla="*/ 307 h 350"/>
                <a:gd name="T40" fmla="*/ 323 w 352"/>
                <a:gd name="T41" fmla="*/ 323 h 350"/>
                <a:gd name="T42" fmla="*/ 247 w 352"/>
                <a:gd name="T43" fmla="*/ 338 h 350"/>
                <a:gd name="T44" fmla="*/ 244 w 352"/>
                <a:gd name="T45" fmla="*/ 85 h 350"/>
                <a:gd name="T46" fmla="*/ 230 w 352"/>
                <a:gd name="T47" fmla="*/ 70 h 350"/>
                <a:gd name="T48" fmla="*/ 207 w 352"/>
                <a:gd name="T49" fmla="*/ 74 h 350"/>
                <a:gd name="T50" fmla="*/ 172 w 352"/>
                <a:gd name="T51" fmla="*/ 69 h 350"/>
                <a:gd name="T52" fmla="*/ 141 w 352"/>
                <a:gd name="T53" fmla="*/ 86 h 350"/>
                <a:gd name="T54" fmla="*/ 107 w 352"/>
                <a:gd name="T55" fmla="*/ 77 h 350"/>
                <a:gd name="T56" fmla="*/ 85 w 352"/>
                <a:gd name="T57" fmla="*/ 68 h 350"/>
                <a:gd name="T58" fmla="*/ 74 w 352"/>
                <a:gd name="T59" fmla="*/ 79 h 350"/>
                <a:gd name="T60" fmla="*/ 76 w 352"/>
                <a:gd name="T61" fmla="*/ 61 h 350"/>
                <a:gd name="T62" fmla="*/ 90 w 352"/>
                <a:gd name="T63" fmla="*/ 39 h 350"/>
                <a:gd name="T64" fmla="*/ 77 w 352"/>
                <a:gd name="T65" fmla="*/ 42 h 350"/>
                <a:gd name="T66" fmla="*/ 55 w 352"/>
                <a:gd name="T67" fmla="*/ 64 h 350"/>
                <a:gd name="T68" fmla="*/ 14 w 352"/>
                <a:gd name="T69" fmla="*/ 94 h 350"/>
                <a:gd name="T70" fmla="*/ 8 w 352"/>
                <a:gd name="T71" fmla="*/ 105 h 350"/>
                <a:gd name="T72" fmla="*/ 70 w 352"/>
                <a:gd name="T73" fmla="*/ 123 h 350"/>
                <a:gd name="T74" fmla="*/ 94 w 352"/>
                <a:gd name="T75" fmla="*/ 125 h 350"/>
                <a:gd name="T76" fmla="*/ 108 w 352"/>
                <a:gd name="T77" fmla="*/ 137 h 350"/>
                <a:gd name="T78" fmla="*/ 108 w 352"/>
                <a:gd name="T79" fmla="*/ 156 h 350"/>
                <a:gd name="T80" fmla="*/ 121 w 352"/>
                <a:gd name="T81" fmla="*/ 165 h 350"/>
                <a:gd name="T82" fmla="*/ 138 w 352"/>
                <a:gd name="T83" fmla="*/ 124 h 350"/>
                <a:gd name="T84" fmla="*/ 151 w 352"/>
                <a:gd name="T85" fmla="*/ 122 h 350"/>
                <a:gd name="T86" fmla="*/ 152 w 352"/>
                <a:gd name="T87" fmla="*/ 129 h 350"/>
                <a:gd name="T88" fmla="*/ 158 w 352"/>
                <a:gd name="T89" fmla="*/ 125 h 350"/>
                <a:gd name="T90" fmla="*/ 188 w 352"/>
                <a:gd name="T91" fmla="*/ 108 h 350"/>
                <a:gd name="T92" fmla="*/ 227 w 352"/>
                <a:gd name="T93" fmla="*/ 107 h 350"/>
                <a:gd name="T94" fmla="*/ 235 w 352"/>
                <a:gd name="T95" fmla="*/ 97 h 350"/>
                <a:gd name="T96" fmla="*/ 251 w 352"/>
                <a:gd name="T97" fmla="*/ 90 h 350"/>
                <a:gd name="T98" fmla="*/ 272 w 352"/>
                <a:gd name="T99" fmla="*/ 94 h 350"/>
                <a:gd name="T100" fmla="*/ 193 w 352"/>
                <a:gd name="T101" fmla="*/ 127 h 350"/>
                <a:gd name="T102" fmla="*/ 56 w 352"/>
                <a:gd name="T103" fmla="*/ 5 h 350"/>
                <a:gd name="T104" fmla="*/ 37 w 352"/>
                <a:gd name="T105" fmla="*/ 2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2" h="350">
                  <a:moveTo>
                    <a:pt x="247" y="338"/>
                  </a:moveTo>
                  <a:cubicBezTo>
                    <a:pt x="225" y="342"/>
                    <a:pt x="204" y="346"/>
                    <a:pt x="182" y="350"/>
                  </a:cubicBezTo>
                  <a:cubicBezTo>
                    <a:pt x="182" y="350"/>
                    <a:pt x="182" y="350"/>
                    <a:pt x="182" y="350"/>
                  </a:cubicBezTo>
                  <a:cubicBezTo>
                    <a:pt x="185" y="347"/>
                    <a:pt x="188" y="344"/>
                    <a:pt x="189" y="342"/>
                  </a:cubicBezTo>
                  <a:cubicBezTo>
                    <a:pt x="191" y="337"/>
                    <a:pt x="191" y="332"/>
                    <a:pt x="193" y="327"/>
                  </a:cubicBezTo>
                  <a:cubicBezTo>
                    <a:pt x="196" y="317"/>
                    <a:pt x="200" y="311"/>
                    <a:pt x="199" y="300"/>
                  </a:cubicBezTo>
                  <a:cubicBezTo>
                    <a:pt x="198" y="287"/>
                    <a:pt x="196" y="276"/>
                    <a:pt x="189" y="265"/>
                  </a:cubicBezTo>
                  <a:cubicBezTo>
                    <a:pt x="189" y="265"/>
                    <a:pt x="193" y="263"/>
                    <a:pt x="192" y="262"/>
                  </a:cubicBezTo>
                  <a:cubicBezTo>
                    <a:pt x="191" y="261"/>
                    <a:pt x="190" y="264"/>
                    <a:pt x="188" y="264"/>
                  </a:cubicBezTo>
                  <a:cubicBezTo>
                    <a:pt x="188" y="264"/>
                    <a:pt x="187" y="262"/>
                    <a:pt x="187" y="262"/>
                  </a:cubicBezTo>
                  <a:cubicBezTo>
                    <a:pt x="184" y="257"/>
                    <a:pt x="179" y="250"/>
                    <a:pt x="177" y="244"/>
                  </a:cubicBezTo>
                  <a:cubicBezTo>
                    <a:pt x="175" y="240"/>
                    <a:pt x="180" y="237"/>
                    <a:pt x="179" y="233"/>
                  </a:cubicBezTo>
                  <a:cubicBezTo>
                    <a:pt x="179" y="231"/>
                    <a:pt x="178" y="229"/>
                    <a:pt x="177" y="227"/>
                  </a:cubicBezTo>
                  <a:cubicBezTo>
                    <a:pt x="177" y="227"/>
                    <a:pt x="177" y="225"/>
                    <a:pt x="177" y="225"/>
                  </a:cubicBezTo>
                  <a:cubicBezTo>
                    <a:pt x="176" y="223"/>
                    <a:pt x="173" y="221"/>
                    <a:pt x="173" y="219"/>
                  </a:cubicBezTo>
                  <a:cubicBezTo>
                    <a:pt x="174" y="217"/>
                    <a:pt x="176" y="215"/>
                    <a:pt x="177" y="213"/>
                  </a:cubicBezTo>
                  <a:cubicBezTo>
                    <a:pt x="179" y="209"/>
                    <a:pt x="180" y="205"/>
                    <a:pt x="181" y="201"/>
                  </a:cubicBezTo>
                  <a:cubicBezTo>
                    <a:pt x="181" y="200"/>
                    <a:pt x="180" y="188"/>
                    <a:pt x="180" y="187"/>
                  </a:cubicBezTo>
                  <a:cubicBezTo>
                    <a:pt x="179" y="186"/>
                    <a:pt x="177" y="183"/>
                    <a:pt x="178" y="182"/>
                  </a:cubicBezTo>
                  <a:cubicBezTo>
                    <a:pt x="179" y="180"/>
                    <a:pt x="183" y="180"/>
                    <a:pt x="184" y="179"/>
                  </a:cubicBezTo>
                  <a:cubicBezTo>
                    <a:pt x="186" y="176"/>
                    <a:pt x="181" y="171"/>
                    <a:pt x="183" y="169"/>
                  </a:cubicBezTo>
                  <a:cubicBezTo>
                    <a:pt x="184" y="168"/>
                    <a:pt x="186" y="170"/>
                    <a:pt x="186" y="168"/>
                  </a:cubicBezTo>
                  <a:cubicBezTo>
                    <a:pt x="186" y="168"/>
                    <a:pt x="187" y="164"/>
                    <a:pt x="188" y="165"/>
                  </a:cubicBezTo>
                  <a:cubicBezTo>
                    <a:pt x="189" y="165"/>
                    <a:pt x="191" y="166"/>
                    <a:pt x="192" y="166"/>
                  </a:cubicBezTo>
                  <a:cubicBezTo>
                    <a:pt x="192" y="165"/>
                    <a:pt x="193" y="165"/>
                    <a:pt x="193" y="165"/>
                  </a:cubicBezTo>
                  <a:cubicBezTo>
                    <a:pt x="194" y="162"/>
                    <a:pt x="197" y="148"/>
                    <a:pt x="201" y="149"/>
                  </a:cubicBezTo>
                  <a:cubicBezTo>
                    <a:pt x="204" y="149"/>
                    <a:pt x="199" y="152"/>
                    <a:pt x="199" y="153"/>
                  </a:cubicBezTo>
                  <a:cubicBezTo>
                    <a:pt x="199" y="155"/>
                    <a:pt x="201" y="156"/>
                    <a:pt x="201" y="158"/>
                  </a:cubicBezTo>
                  <a:cubicBezTo>
                    <a:pt x="201" y="158"/>
                    <a:pt x="201" y="158"/>
                    <a:pt x="201" y="158"/>
                  </a:cubicBezTo>
                  <a:cubicBezTo>
                    <a:pt x="197" y="161"/>
                    <a:pt x="201" y="162"/>
                    <a:pt x="201" y="164"/>
                  </a:cubicBezTo>
                  <a:cubicBezTo>
                    <a:pt x="201" y="166"/>
                    <a:pt x="200" y="167"/>
                    <a:pt x="200" y="168"/>
                  </a:cubicBezTo>
                  <a:cubicBezTo>
                    <a:pt x="200" y="169"/>
                    <a:pt x="200" y="174"/>
                    <a:pt x="202" y="173"/>
                  </a:cubicBezTo>
                  <a:cubicBezTo>
                    <a:pt x="203" y="173"/>
                    <a:pt x="203" y="160"/>
                    <a:pt x="205" y="161"/>
                  </a:cubicBezTo>
                  <a:cubicBezTo>
                    <a:pt x="207" y="161"/>
                    <a:pt x="205" y="171"/>
                    <a:pt x="204" y="173"/>
                  </a:cubicBezTo>
                  <a:cubicBezTo>
                    <a:pt x="204" y="173"/>
                    <a:pt x="204" y="174"/>
                    <a:pt x="205" y="174"/>
                  </a:cubicBezTo>
                  <a:cubicBezTo>
                    <a:pt x="207" y="174"/>
                    <a:pt x="206" y="172"/>
                    <a:pt x="207" y="170"/>
                  </a:cubicBezTo>
                  <a:cubicBezTo>
                    <a:pt x="208" y="165"/>
                    <a:pt x="210" y="160"/>
                    <a:pt x="209" y="154"/>
                  </a:cubicBezTo>
                  <a:cubicBezTo>
                    <a:pt x="208" y="150"/>
                    <a:pt x="205" y="147"/>
                    <a:pt x="207" y="143"/>
                  </a:cubicBezTo>
                  <a:cubicBezTo>
                    <a:pt x="211" y="137"/>
                    <a:pt x="223" y="136"/>
                    <a:pt x="223" y="134"/>
                  </a:cubicBezTo>
                  <a:cubicBezTo>
                    <a:pt x="224" y="132"/>
                    <a:pt x="220" y="133"/>
                    <a:pt x="219" y="133"/>
                  </a:cubicBezTo>
                  <a:cubicBezTo>
                    <a:pt x="216" y="132"/>
                    <a:pt x="215" y="130"/>
                    <a:pt x="214" y="127"/>
                  </a:cubicBezTo>
                  <a:cubicBezTo>
                    <a:pt x="213" y="123"/>
                    <a:pt x="217" y="119"/>
                    <a:pt x="219" y="117"/>
                  </a:cubicBezTo>
                  <a:cubicBezTo>
                    <a:pt x="220" y="115"/>
                    <a:pt x="216" y="114"/>
                    <a:pt x="217" y="114"/>
                  </a:cubicBezTo>
                  <a:cubicBezTo>
                    <a:pt x="218" y="113"/>
                    <a:pt x="222" y="114"/>
                    <a:pt x="223" y="113"/>
                  </a:cubicBezTo>
                  <a:cubicBezTo>
                    <a:pt x="224" y="113"/>
                    <a:pt x="225" y="110"/>
                    <a:pt x="225" y="110"/>
                  </a:cubicBezTo>
                  <a:cubicBezTo>
                    <a:pt x="228" y="111"/>
                    <a:pt x="236" y="116"/>
                    <a:pt x="238" y="116"/>
                  </a:cubicBezTo>
                  <a:cubicBezTo>
                    <a:pt x="240" y="116"/>
                    <a:pt x="241" y="115"/>
                    <a:pt x="243" y="114"/>
                  </a:cubicBezTo>
                  <a:cubicBezTo>
                    <a:pt x="251" y="114"/>
                    <a:pt x="251" y="121"/>
                    <a:pt x="254" y="122"/>
                  </a:cubicBezTo>
                  <a:cubicBezTo>
                    <a:pt x="256" y="122"/>
                    <a:pt x="259" y="121"/>
                    <a:pt x="261" y="121"/>
                  </a:cubicBezTo>
                  <a:cubicBezTo>
                    <a:pt x="263" y="121"/>
                    <a:pt x="264" y="123"/>
                    <a:pt x="265" y="124"/>
                  </a:cubicBezTo>
                  <a:cubicBezTo>
                    <a:pt x="267" y="124"/>
                    <a:pt x="268" y="123"/>
                    <a:pt x="270" y="124"/>
                  </a:cubicBezTo>
                  <a:cubicBezTo>
                    <a:pt x="271" y="124"/>
                    <a:pt x="273" y="125"/>
                    <a:pt x="275" y="126"/>
                  </a:cubicBezTo>
                  <a:cubicBezTo>
                    <a:pt x="277" y="126"/>
                    <a:pt x="283" y="125"/>
                    <a:pt x="284" y="129"/>
                  </a:cubicBezTo>
                  <a:cubicBezTo>
                    <a:pt x="285" y="130"/>
                    <a:pt x="283" y="130"/>
                    <a:pt x="284" y="131"/>
                  </a:cubicBezTo>
                  <a:cubicBezTo>
                    <a:pt x="285" y="133"/>
                    <a:pt x="288" y="134"/>
                    <a:pt x="289" y="136"/>
                  </a:cubicBezTo>
                  <a:cubicBezTo>
                    <a:pt x="289" y="137"/>
                    <a:pt x="289" y="139"/>
                    <a:pt x="289" y="140"/>
                  </a:cubicBezTo>
                  <a:cubicBezTo>
                    <a:pt x="290" y="141"/>
                    <a:pt x="291" y="139"/>
                    <a:pt x="292" y="141"/>
                  </a:cubicBezTo>
                  <a:cubicBezTo>
                    <a:pt x="292" y="141"/>
                    <a:pt x="292" y="141"/>
                    <a:pt x="292" y="141"/>
                  </a:cubicBezTo>
                  <a:cubicBezTo>
                    <a:pt x="290" y="143"/>
                    <a:pt x="288" y="140"/>
                    <a:pt x="287" y="140"/>
                  </a:cubicBezTo>
                  <a:cubicBezTo>
                    <a:pt x="285" y="140"/>
                    <a:pt x="284" y="144"/>
                    <a:pt x="285" y="145"/>
                  </a:cubicBezTo>
                  <a:cubicBezTo>
                    <a:pt x="285" y="146"/>
                    <a:pt x="286" y="147"/>
                    <a:pt x="286" y="148"/>
                  </a:cubicBezTo>
                  <a:cubicBezTo>
                    <a:pt x="288" y="149"/>
                    <a:pt x="290" y="149"/>
                    <a:pt x="291" y="150"/>
                  </a:cubicBezTo>
                  <a:cubicBezTo>
                    <a:pt x="296" y="154"/>
                    <a:pt x="295" y="164"/>
                    <a:pt x="296" y="170"/>
                  </a:cubicBezTo>
                  <a:cubicBezTo>
                    <a:pt x="296" y="172"/>
                    <a:pt x="298" y="179"/>
                    <a:pt x="297" y="180"/>
                  </a:cubicBezTo>
                  <a:cubicBezTo>
                    <a:pt x="297" y="181"/>
                    <a:pt x="295" y="181"/>
                    <a:pt x="295" y="182"/>
                  </a:cubicBezTo>
                  <a:cubicBezTo>
                    <a:pt x="294" y="183"/>
                    <a:pt x="294" y="185"/>
                    <a:pt x="293" y="186"/>
                  </a:cubicBezTo>
                  <a:cubicBezTo>
                    <a:pt x="293" y="186"/>
                    <a:pt x="294" y="185"/>
                    <a:pt x="293" y="184"/>
                  </a:cubicBezTo>
                  <a:cubicBezTo>
                    <a:pt x="292" y="184"/>
                    <a:pt x="290" y="185"/>
                    <a:pt x="290" y="187"/>
                  </a:cubicBezTo>
                  <a:cubicBezTo>
                    <a:pt x="289" y="189"/>
                    <a:pt x="291" y="197"/>
                    <a:pt x="290" y="198"/>
                  </a:cubicBezTo>
                  <a:cubicBezTo>
                    <a:pt x="290" y="199"/>
                    <a:pt x="288" y="198"/>
                    <a:pt x="287" y="199"/>
                  </a:cubicBezTo>
                  <a:cubicBezTo>
                    <a:pt x="285" y="201"/>
                    <a:pt x="289" y="203"/>
                    <a:pt x="281" y="203"/>
                  </a:cubicBezTo>
                  <a:cubicBezTo>
                    <a:pt x="281" y="203"/>
                    <a:pt x="281" y="203"/>
                    <a:pt x="281" y="203"/>
                  </a:cubicBezTo>
                  <a:cubicBezTo>
                    <a:pt x="279" y="206"/>
                    <a:pt x="279" y="217"/>
                    <a:pt x="280" y="220"/>
                  </a:cubicBezTo>
                  <a:cubicBezTo>
                    <a:pt x="282" y="222"/>
                    <a:pt x="284" y="223"/>
                    <a:pt x="287" y="223"/>
                  </a:cubicBezTo>
                  <a:cubicBezTo>
                    <a:pt x="289" y="223"/>
                    <a:pt x="290" y="224"/>
                    <a:pt x="291" y="224"/>
                  </a:cubicBezTo>
                  <a:cubicBezTo>
                    <a:pt x="295" y="224"/>
                    <a:pt x="294" y="217"/>
                    <a:pt x="297" y="216"/>
                  </a:cubicBezTo>
                  <a:cubicBezTo>
                    <a:pt x="298" y="215"/>
                    <a:pt x="297" y="218"/>
                    <a:pt x="298" y="217"/>
                  </a:cubicBezTo>
                  <a:cubicBezTo>
                    <a:pt x="298" y="217"/>
                    <a:pt x="302" y="206"/>
                    <a:pt x="302" y="205"/>
                  </a:cubicBezTo>
                  <a:cubicBezTo>
                    <a:pt x="302" y="203"/>
                    <a:pt x="299" y="204"/>
                    <a:pt x="300" y="204"/>
                  </a:cubicBezTo>
                  <a:cubicBezTo>
                    <a:pt x="300" y="203"/>
                    <a:pt x="302" y="203"/>
                    <a:pt x="303" y="202"/>
                  </a:cubicBezTo>
                  <a:cubicBezTo>
                    <a:pt x="304" y="202"/>
                    <a:pt x="303" y="200"/>
                    <a:pt x="305" y="199"/>
                  </a:cubicBezTo>
                  <a:cubicBezTo>
                    <a:pt x="307" y="198"/>
                    <a:pt x="310" y="198"/>
                    <a:pt x="311" y="196"/>
                  </a:cubicBezTo>
                  <a:cubicBezTo>
                    <a:pt x="313" y="195"/>
                    <a:pt x="313" y="191"/>
                    <a:pt x="317" y="192"/>
                  </a:cubicBezTo>
                  <a:cubicBezTo>
                    <a:pt x="337" y="194"/>
                    <a:pt x="337" y="233"/>
                    <a:pt x="349" y="245"/>
                  </a:cubicBezTo>
                  <a:cubicBezTo>
                    <a:pt x="350" y="245"/>
                    <a:pt x="350" y="245"/>
                    <a:pt x="350" y="245"/>
                  </a:cubicBezTo>
                  <a:cubicBezTo>
                    <a:pt x="350" y="245"/>
                    <a:pt x="350" y="245"/>
                    <a:pt x="350" y="245"/>
                  </a:cubicBezTo>
                  <a:cubicBezTo>
                    <a:pt x="350" y="249"/>
                    <a:pt x="349" y="253"/>
                    <a:pt x="349" y="256"/>
                  </a:cubicBezTo>
                  <a:cubicBezTo>
                    <a:pt x="350" y="260"/>
                    <a:pt x="352" y="264"/>
                    <a:pt x="350" y="268"/>
                  </a:cubicBezTo>
                  <a:cubicBezTo>
                    <a:pt x="350" y="271"/>
                    <a:pt x="348" y="271"/>
                    <a:pt x="346" y="273"/>
                  </a:cubicBezTo>
                  <a:cubicBezTo>
                    <a:pt x="346" y="273"/>
                    <a:pt x="346" y="273"/>
                    <a:pt x="346" y="273"/>
                  </a:cubicBezTo>
                  <a:cubicBezTo>
                    <a:pt x="346" y="272"/>
                    <a:pt x="347" y="271"/>
                    <a:pt x="347" y="271"/>
                  </a:cubicBezTo>
                  <a:cubicBezTo>
                    <a:pt x="344" y="268"/>
                    <a:pt x="347" y="261"/>
                    <a:pt x="338" y="269"/>
                  </a:cubicBezTo>
                  <a:cubicBezTo>
                    <a:pt x="337" y="270"/>
                    <a:pt x="340" y="271"/>
                    <a:pt x="340" y="273"/>
                  </a:cubicBezTo>
                  <a:cubicBezTo>
                    <a:pt x="340" y="273"/>
                    <a:pt x="337" y="274"/>
                    <a:pt x="337" y="276"/>
                  </a:cubicBezTo>
                  <a:cubicBezTo>
                    <a:pt x="337" y="279"/>
                    <a:pt x="339" y="280"/>
                    <a:pt x="338" y="283"/>
                  </a:cubicBezTo>
                  <a:cubicBezTo>
                    <a:pt x="337" y="286"/>
                    <a:pt x="334" y="287"/>
                    <a:pt x="332" y="289"/>
                  </a:cubicBezTo>
                  <a:cubicBezTo>
                    <a:pt x="332" y="289"/>
                    <a:pt x="332" y="289"/>
                    <a:pt x="332" y="289"/>
                  </a:cubicBezTo>
                  <a:cubicBezTo>
                    <a:pt x="331" y="290"/>
                    <a:pt x="331" y="290"/>
                    <a:pt x="331" y="290"/>
                  </a:cubicBezTo>
                  <a:cubicBezTo>
                    <a:pt x="328" y="296"/>
                    <a:pt x="329" y="302"/>
                    <a:pt x="331" y="307"/>
                  </a:cubicBezTo>
                  <a:cubicBezTo>
                    <a:pt x="331" y="307"/>
                    <a:pt x="329" y="306"/>
                    <a:pt x="329" y="307"/>
                  </a:cubicBezTo>
                  <a:cubicBezTo>
                    <a:pt x="329" y="311"/>
                    <a:pt x="329" y="308"/>
                    <a:pt x="327" y="310"/>
                  </a:cubicBezTo>
                  <a:cubicBezTo>
                    <a:pt x="327" y="310"/>
                    <a:pt x="328" y="311"/>
                    <a:pt x="328" y="312"/>
                  </a:cubicBezTo>
                  <a:cubicBezTo>
                    <a:pt x="328" y="312"/>
                    <a:pt x="327" y="312"/>
                    <a:pt x="326" y="313"/>
                  </a:cubicBezTo>
                  <a:cubicBezTo>
                    <a:pt x="325" y="316"/>
                    <a:pt x="323" y="319"/>
                    <a:pt x="323" y="323"/>
                  </a:cubicBezTo>
                  <a:cubicBezTo>
                    <a:pt x="323" y="324"/>
                    <a:pt x="323" y="323"/>
                    <a:pt x="323" y="323"/>
                  </a:cubicBezTo>
                  <a:cubicBezTo>
                    <a:pt x="322" y="323"/>
                    <a:pt x="322" y="324"/>
                    <a:pt x="322" y="325"/>
                  </a:cubicBezTo>
                  <a:cubicBezTo>
                    <a:pt x="322" y="325"/>
                    <a:pt x="322" y="325"/>
                    <a:pt x="322" y="325"/>
                  </a:cubicBezTo>
                  <a:cubicBezTo>
                    <a:pt x="304" y="330"/>
                    <a:pt x="286" y="334"/>
                    <a:pt x="267" y="339"/>
                  </a:cubicBezTo>
                  <a:cubicBezTo>
                    <a:pt x="267" y="339"/>
                    <a:pt x="267" y="334"/>
                    <a:pt x="266" y="334"/>
                  </a:cubicBezTo>
                  <a:cubicBezTo>
                    <a:pt x="264" y="334"/>
                    <a:pt x="250" y="338"/>
                    <a:pt x="247" y="338"/>
                  </a:cubicBezTo>
                  <a:moveTo>
                    <a:pt x="251" y="90"/>
                  </a:moveTo>
                  <a:cubicBezTo>
                    <a:pt x="250" y="90"/>
                    <a:pt x="249" y="89"/>
                    <a:pt x="249" y="88"/>
                  </a:cubicBezTo>
                  <a:cubicBezTo>
                    <a:pt x="249" y="88"/>
                    <a:pt x="249" y="87"/>
                    <a:pt x="250" y="87"/>
                  </a:cubicBezTo>
                  <a:cubicBezTo>
                    <a:pt x="249" y="86"/>
                    <a:pt x="249" y="86"/>
                    <a:pt x="249" y="86"/>
                  </a:cubicBezTo>
                  <a:cubicBezTo>
                    <a:pt x="247" y="86"/>
                    <a:pt x="245" y="84"/>
                    <a:pt x="244" y="85"/>
                  </a:cubicBezTo>
                  <a:cubicBezTo>
                    <a:pt x="243" y="85"/>
                    <a:pt x="242" y="87"/>
                    <a:pt x="241" y="86"/>
                  </a:cubicBezTo>
                  <a:cubicBezTo>
                    <a:pt x="238" y="83"/>
                    <a:pt x="242" y="83"/>
                    <a:pt x="243" y="81"/>
                  </a:cubicBezTo>
                  <a:cubicBezTo>
                    <a:pt x="243" y="81"/>
                    <a:pt x="236" y="69"/>
                    <a:pt x="234" y="69"/>
                  </a:cubicBezTo>
                  <a:cubicBezTo>
                    <a:pt x="234" y="68"/>
                    <a:pt x="234" y="68"/>
                    <a:pt x="234" y="68"/>
                  </a:cubicBezTo>
                  <a:cubicBezTo>
                    <a:pt x="232" y="69"/>
                    <a:pt x="231" y="70"/>
                    <a:pt x="230" y="70"/>
                  </a:cubicBezTo>
                  <a:cubicBezTo>
                    <a:pt x="229" y="72"/>
                    <a:pt x="229" y="74"/>
                    <a:pt x="226" y="75"/>
                  </a:cubicBezTo>
                  <a:cubicBezTo>
                    <a:pt x="224" y="75"/>
                    <a:pt x="225" y="71"/>
                    <a:pt x="221" y="71"/>
                  </a:cubicBezTo>
                  <a:cubicBezTo>
                    <a:pt x="220" y="72"/>
                    <a:pt x="218" y="74"/>
                    <a:pt x="216" y="75"/>
                  </a:cubicBezTo>
                  <a:cubicBezTo>
                    <a:pt x="214" y="75"/>
                    <a:pt x="212" y="73"/>
                    <a:pt x="211" y="73"/>
                  </a:cubicBezTo>
                  <a:cubicBezTo>
                    <a:pt x="210" y="73"/>
                    <a:pt x="209" y="75"/>
                    <a:pt x="207" y="74"/>
                  </a:cubicBezTo>
                  <a:cubicBezTo>
                    <a:pt x="207" y="74"/>
                    <a:pt x="206" y="63"/>
                    <a:pt x="206" y="62"/>
                  </a:cubicBezTo>
                  <a:cubicBezTo>
                    <a:pt x="206" y="61"/>
                    <a:pt x="208" y="57"/>
                    <a:pt x="207" y="57"/>
                  </a:cubicBezTo>
                  <a:cubicBezTo>
                    <a:pt x="206" y="58"/>
                    <a:pt x="197" y="60"/>
                    <a:pt x="196" y="61"/>
                  </a:cubicBezTo>
                  <a:cubicBezTo>
                    <a:pt x="193" y="63"/>
                    <a:pt x="191" y="66"/>
                    <a:pt x="188" y="67"/>
                  </a:cubicBezTo>
                  <a:cubicBezTo>
                    <a:pt x="183" y="68"/>
                    <a:pt x="177" y="67"/>
                    <a:pt x="172" y="69"/>
                  </a:cubicBezTo>
                  <a:cubicBezTo>
                    <a:pt x="169" y="70"/>
                    <a:pt x="167" y="72"/>
                    <a:pt x="163" y="71"/>
                  </a:cubicBezTo>
                  <a:cubicBezTo>
                    <a:pt x="162" y="71"/>
                    <a:pt x="159" y="76"/>
                    <a:pt x="158" y="76"/>
                  </a:cubicBezTo>
                  <a:cubicBezTo>
                    <a:pt x="156" y="78"/>
                    <a:pt x="153" y="79"/>
                    <a:pt x="152" y="80"/>
                  </a:cubicBezTo>
                  <a:cubicBezTo>
                    <a:pt x="149" y="83"/>
                    <a:pt x="149" y="86"/>
                    <a:pt x="147" y="88"/>
                  </a:cubicBezTo>
                  <a:cubicBezTo>
                    <a:pt x="146" y="89"/>
                    <a:pt x="143" y="86"/>
                    <a:pt x="141" y="86"/>
                  </a:cubicBezTo>
                  <a:cubicBezTo>
                    <a:pt x="139" y="86"/>
                    <a:pt x="140" y="89"/>
                    <a:pt x="138" y="89"/>
                  </a:cubicBezTo>
                  <a:cubicBezTo>
                    <a:pt x="135" y="89"/>
                    <a:pt x="134" y="85"/>
                    <a:pt x="131" y="84"/>
                  </a:cubicBezTo>
                  <a:cubicBezTo>
                    <a:pt x="130" y="84"/>
                    <a:pt x="125" y="90"/>
                    <a:pt x="118" y="88"/>
                  </a:cubicBezTo>
                  <a:cubicBezTo>
                    <a:pt x="116" y="88"/>
                    <a:pt x="117" y="84"/>
                    <a:pt x="116" y="84"/>
                  </a:cubicBezTo>
                  <a:cubicBezTo>
                    <a:pt x="113" y="83"/>
                    <a:pt x="110" y="80"/>
                    <a:pt x="107" y="77"/>
                  </a:cubicBezTo>
                  <a:cubicBezTo>
                    <a:pt x="107" y="76"/>
                    <a:pt x="107" y="75"/>
                    <a:pt x="106" y="74"/>
                  </a:cubicBezTo>
                  <a:cubicBezTo>
                    <a:pt x="103" y="72"/>
                    <a:pt x="103" y="73"/>
                    <a:pt x="100" y="71"/>
                  </a:cubicBezTo>
                  <a:cubicBezTo>
                    <a:pt x="97" y="68"/>
                    <a:pt x="88" y="69"/>
                    <a:pt x="84" y="71"/>
                  </a:cubicBezTo>
                  <a:cubicBezTo>
                    <a:pt x="83" y="71"/>
                    <a:pt x="80" y="77"/>
                    <a:pt x="80" y="76"/>
                  </a:cubicBezTo>
                  <a:cubicBezTo>
                    <a:pt x="79" y="75"/>
                    <a:pt x="85" y="68"/>
                    <a:pt x="85" y="68"/>
                  </a:cubicBezTo>
                  <a:cubicBezTo>
                    <a:pt x="84" y="67"/>
                    <a:pt x="83" y="68"/>
                    <a:pt x="83" y="68"/>
                  </a:cubicBezTo>
                  <a:cubicBezTo>
                    <a:pt x="80" y="71"/>
                    <a:pt x="78" y="73"/>
                    <a:pt x="76" y="74"/>
                  </a:cubicBezTo>
                  <a:cubicBezTo>
                    <a:pt x="76" y="74"/>
                    <a:pt x="76" y="74"/>
                    <a:pt x="76" y="75"/>
                  </a:cubicBezTo>
                  <a:cubicBezTo>
                    <a:pt x="75" y="75"/>
                    <a:pt x="76" y="77"/>
                    <a:pt x="75" y="78"/>
                  </a:cubicBezTo>
                  <a:cubicBezTo>
                    <a:pt x="75" y="79"/>
                    <a:pt x="75" y="79"/>
                    <a:pt x="74" y="79"/>
                  </a:cubicBezTo>
                  <a:cubicBezTo>
                    <a:pt x="74" y="81"/>
                    <a:pt x="74" y="80"/>
                    <a:pt x="73" y="81"/>
                  </a:cubicBezTo>
                  <a:cubicBezTo>
                    <a:pt x="73" y="81"/>
                    <a:pt x="73" y="81"/>
                    <a:pt x="73" y="80"/>
                  </a:cubicBezTo>
                  <a:cubicBezTo>
                    <a:pt x="73" y="79"/>
                    <a:pt x="73" y="72"/>
                    <a:pt x="73" y="70"/>
                  </a:cubicBezTo>
                  <a:cubicBezTo>
                    <a:pt x="73" y="69"/>
                    <a:pt x="74" y="68"/>
                    <a:pt x="74" y="68"/>
                  </a:cubicBezTo>
                  <a:cubicBezTo>
                    <a:pt x="74" y="68"/>
                    <a:pt x="76" y="62"/>
                    <a:pt x="76" y="61"/>
                  </a:cubicBezTo>
                  <a:cubicBezTo>
                    <a:pt x="80" y="57"/>
                    <a:pt x="82" y="51"/>
                    <a:pt x="88" y="46"/>
                  </a:cubicBezTo>
                  <a:cubicBezTo>
                    <a:pt x="89" y="42"/>
                    <a:pt x="85" y="46"/>
                    <a:pt x="85" y="44"/>
                  </a:cubicBezTo>
                  <a:cubicBezTo>
                    <a:pt x="85" y="42"/>
                    <a:pt x="96" y="41"/>
                    <a:pt x="97" y="40"/>
                  </a:cubicBezTo>
                  <a:cubicBezTo>
                    <a:pt x="97" y="39"/>
                    <a:pt x="93" y="37"/>
                    <a:pt x="92" y="37"/>
                  </a:cubicBezTo>
                  <a:cubicBezTo>
                    <a:pt x="92" y="37"/>
                    <a:pt x="91" y="38"/>
                    <a:pt x="90" y="39"/>
                  </a:cubicBezTo>
                  <a:cubicBezTo>
                    <a:pt x="90" y="39"/>
                    <a:pt x="89" y="38"/>
                    <a:pt x="89" y="38"/>
                  </a:cubicBezTo>
                  <a:cubicBezTo>
                    <a:pt x="88" y="38"/>
                    <a:pt x="87" y="38"/>
                    <a:pt x="86" y="38"/>
                  </a:cubicBezTo>
                  <a:cubicBezTo>
                    <a:pt x="85" y="38"/>
                    <a:pt x="85" y="38"/>
                    <a:pt x="84" y="38"/>
                  </a:cubicBezTo>
                  <a:cubicBezTo>
                    <a:pt x="83" y="39"/>
                    <a:pt x="80" y="39"/>
                    <a:pt x="78" y="40"/>
                  </a:cubicBezTo>
                  <a:cubicBezTo>
                    <a:pt x="77" y="41"/>
                    <a:pt x="78" y="42"/>
                    <a:pt x="77" y="42"/>
                  </a:cubicBezTo>
                  <a:cubicBezTo>
                    <a:pt x="75" y="44"/>
                    <a:pt x="71" y="45"/>
                    <a:pt x="69" y="47"/>
                  </a:cubicBezTo>
                  <a:cubicBezTo>
                    <a:pt x="69" y="48"/>
                    <a:pt x="67" y="51"/>
                    <a:pt x="66" y="54"/>
                  </a:cubicBezTo>
                  <a:cubicBezTo>
                    <a:pt x="65" y="55"/>
                    <a:pt x="64" y="56"/>
                    <a:pt x="63" y="56"/>
                  </a:cubicBezTo>
                  <a:cubicBezTo>
                    <a:pt x="62" y="56"/>
                    <a:pt x="62" y="57"/>
                    <a:pt x="61" y="58"/>
                  </a:cubicBezTo>
                  <a:cubicBezTo>
                    <a:pt x="59" y="60"/>
                    <a:pt x="56" y="62"/>
                    <a:pt x="55" y="64"/>
                  </a:cubicBezTo>
                  <a:cubicBezTo>
                    <a:pt x="54" y="66"/>
                    <a:pt x="54" y="68"/>
                    <a:pt x="52" y="70"/>
                  </a:cubicBezTo>
                  <a:cubicBezTo>
                    <a:pt x="51" y="71"/>
                    <a:pt x="48" y="70"/>
                    <a:pt x="46" y="71"/>
                  </a:cubicBezTo>
                  <a:cubicBezTo>
                    <a:pt x="45" y="72"/>
                    <a:pt x="41" y="79"/>
                    <a:pt x="36" y="81"/>
                  </a:cubicBezTo>
                  <a:cubicBezTo>
                    <a:pt x="33" y="82"/>
                    <a:pt x="25" y="82"/>
                    <a:pt x="22" y="84"/>
                  </a:cubicBezTo>
                  <a:cubicBezTo>
                    <a:pt x="19" y="86"/>
                    <a:pt x="17" y="91"/>
                    <a:pt x="14" y="94"/>
                  </a:cubicBezTo>
                  <a:cubicBezTo>
                    <a:pt x="11" y="96"/>
                    <a:pt x="5" y="97"/>
                    <a:pt x="2" y="99"/>
                  </a:cubicBezTo>
                  <a:cubicBezTo>
                    <a:pt x="2" y="100"/>
                    <a:pt x="1" y="100"/>
                    <a:pt x="0" y="101"/>
                  </a:cubicBezTo>
                  <a:cubicBezTo>
                    <a:pt x="2" y="104"/>
                    <a:pt x="1" y="101"/>
                    <a:pt x="3" y="102"/>
                  </a:cubicBezTo>
                  <a:cubicBezTo>
                    <a:pt x="4" y="102"/>
                    <a:pt x="4" y="103"/>
                    <a:pt x="4" y="103"/>
                  </a:cubicBezTo>
                  <a:cubicBezTo>
                    <a:pt x="5" y="104"/>
                    <a:pt x="7" y="104"/>
                    <a:pt x="8" y="105"/>
                  </a:cubicBezTo>
                  <a:cubicBezTo>
                    <a:pt x="11" y="107"/>
                    <a:pt x="11" y="112"/>
                    <a:pt x="13" y="114"/>
                  </a:cubicBezTo>
                  <a:cubicBezTo>
                    <a:pt x="16" y="115"/>
                    <a:pt x="28" y="116"/>
                    <a:pt x="32" y="116"/>
                  </a:cubicBezTo>
                  <a:cubicBezTo>
                    <a:pt x="39" y="117"/>
                    <a:pt x="47" y="117"/>
                    <a:pt x="53" y="119"/>
                  </a:cubicBezTo>
                  <a:cubicBezTo>
                    <a:pt x="57" y="120"/>
                    <a:pt x="64" y="125"/>
                    <a:pt x="67" y="124"/>
                  </a:cubicBezTo>
                  <a:cubicBezTo>
                    <a:pt x="68" y="124"/>
                    <a:pt x="69" y="123"/>
                    <a:pt x="70" y="123"/>
                  </a:cubicBezTo>
                  <a:cubicBezTo>
                    <a:pt x="71" y="123"/>
                    <a:pt x="72" y="125"/>
                    <a:pt x="73" y="125"/>
                  </a:cubicBezTo>
                  <a:cubicBezTo>
                    <a:pt x="74" y="125"/>
                    <a:pt x="76" y="122"/>
                    <a:pt x="78" y="123"/>
                  </a:cubicBezTo>
                  <a:cubicBezTo>
                    <a:pt x="79" y="123"/>
                    <a:pt x="82" y="123"/>
                    <a:pt x="84" y="123"/>
                  </a:cubicBezTo>
                  <a:cubicBezTo>
                    <a:pt x="84" y="123"/>
                    <a:pt x="85" y="125"/>
                    <a:pt x="85" y="125"/>
                  </a:cubicBezTo>
                  <a:cubicBezTo>
                    <a:pt x="88" y="125"/>
                    <a:pt x="92" y="122"/>
                    <a:pt x="94" y="125"/>
                  </a:cubicBezTo>
                  <a:cubicBezTo>
                    <a:pt x="96" y="128"/>
                    <a:pt x="94" y="129"/>
                    <a:pt x="95" y="132"/>
                  </a:cubicBezTo>
                  <a:cubicBezTo>
                    <a:pt x="95" y="132"/>
                    <a:pt x="95" y="133"/>
                    <a:pt x="95" y="133"/>
                  </a:cubicBezTo>
                  <a:cubicBezTo>
                    <a:pt x="97" y="133"/>
                    <a:pt x="99" y="133"/>
                    <a:pt x="101" y="134"/>
                  </a:cubicBezTo>
                  <a:cubicBezTo>
                    <a:pt x="101" y="134"/>
                    <a:pt x="102" y="134"/>
                    <a:pt x="102" y="134"/>
                  </a:cubicBezTo>
                  <a:cubicBezTo>
                    <a:pt x="103" y="134"/>
                    <a:pt x="108" y="136"/>
                    <a:pt x="108" y="137"/>
                  </a:cubicBezTo>
                  <a:cubicBezTo>
                    <a:pt x="107" y="140"/>
                    <a:pt x="107" y="140"/>
                    <a:pt x="107" y="140"/>
                  </a:cubicBezTo>
                  <a:cubicBezTo>
                    <a:pt x="108" y="140"/>
                    <a:pt x="110" y="141"/>
                    <a:pt x="110" y="142"/>
                  </a:cubicBezTo>
                  <a:cubicBezTo>
                    <a:pt x="110" y="142"/>
                    <a:pt x="108" y="144"/>
                    <a:pt x="108" y="144"/>
                  </a:cubicBezTo>
                  <a:cubicBezTo>
                    <a:pt x="108" y="145"/>
                    <a:pt x="110" y="147"/>
                    <a:pt x="110" y="148"/>
                  </a:cubicBezTo>
                  <a:cubicBezTo>
                    <a:pt x="110" y="150"/>
                    <a:pt x="107" y="152"/>
                    <a:pt x="108" y="156"/>
                  </a:cubicBezTo>
                  <a:cubicBezTo>
                    <a:pt x="109" y="158"/>
                    <a:pt x="115" y="152"/>
                    <a:pt x="117" y="154"/>
                  </a:cubicBezTo>
                  <a:cubicBezTo>
                    <a:pt x="118" y="155"/>
                    <a:pt x="114" y="163"/>
                    <a:pt x="115" y="165"/>
                  </a:cubicBezTo>
                  <a:cubicBezTo>
                    <a:pt x="116" y="166"/>
                    <a:pt x="119" y="168"/>
                    <a:pt x="120" y="169"/>
                  </a:cubicBezTo>
                  <a:cubicBezTo>
                    <a:pt x="120" y="169"/>
                    <a:pt x="120" y="169"/>
                    <a:pt x="121" y="169"/>
                  </a:cubicBezTo>
                  <a:cubicBezTo>
                    <a:pt x="120" y="167"/>
                    <a:pt x="120" y="166"/>
                    <a:pt x="121" y="165"/>
                  </a:cubicBezTo>
                  <a:cubicBezTo>
                    <a:pt x="125" y="156"/>
                    <a:pt x="128" y="148"/>
                    <a:pt x="132" y="139"/>
                  </a:cubicBezTo>
                  <a:cubicBezTo>
                    <a:pt x="133" y="136"/>
                    <a:pt x="136" y="132"/>
                    <a:pt x="136" y="130"/>
                  </a:cubicBezTo>
                  <a:cubicBezTo>
                    <a:pt x="136" y="128"/>
                    <a:pt x="137" y="120"/>
                    <a:pt x="138" y="119"/>
                  </a:cubicBezTo>
                  <a:cubicBezTo>
                    <a:pt x="139" y="119"/>
                    <a:pt x="139" y="120"/>
                    <a:pt x="139" y="120"/>
                  </a:cubicBezTo>
                  <a:cubicBezTo>
                    <a:pt x="140" y="121"/>
                    <a:pt x="138" y="123"/>
                    <a:pt x="138" y="124"/>
                  </a:cubicBezTo>
                  <a:cubicBezTo>
                    <a:pt x="138" y="125"/>
                    <a:pt x="140" y="132"/>
                    <a:pt x="141" y="132"/>
                  </a:cubicBezTo>
                  <a:cubicBezTo>
                    <a:pt x="141" y="133"/>
                    <a:pt x="141" y="131"/>
                    <a:pt x="141" y="131"/>
                  </a:cubicBezTo>
                  <a:cubicBezTo>
                    <a:pt x="142" y="130"/>
                    <a:pt x="144" y="130"/>
                    <a:pt x="145" y="129"/>
                  </a:cubicBezTo>
                  <a:cubicBezTo>
                    <a:pt x="146" y="127"/>
                    <a:pt x="146" y="122"/>
                    <a:pt x="146" y="121"/>
                  </a:cubicBezTo>
                  <a:cubicBezTo>
                    <a:pt x="147" y="119"/>
                    <a:pt x="149" y="122"/>
                    <a:pt x="151" y="122"/>
                  </a:cubicBezTo>
                  <a:cubicBezTo>
                    <a:pt x="152" y="121"/>
                    <a:pt x="153" y="117"/>
                    <a:pt x="155" y="118"/>
                  </a:cubicBezTo>
                  <a:cubicBezTo>
                    <a:pt x="157" y="119"/>
                    <a:pt x="155" y="122"/>
                    <a:pt x="155" y="123"/>
                  </a:cubicBezTo>
                  <a:cubicBezTo>
                    <a:pt x="155" y="124"/>
                    <a:pt x="156" y="124"/>
                    <a:pt x="156" y="124"/>
                  </a:cubicBezTo>
                  <a:cubicBezTo>
                    <a:pt x="155" y="125"/>
                    <a:pt x="154" y="124"/>
                    <a:pt x="153" y="125"/>
                  </a:cubicBezTo>
                  <a:cubicBezTo>
                    <a:pt x="153" y="125"/>
                    <a:pt x="153" y="128"/>
                    <a:pt x="152" y="129"/>
                  </a:cubicBezTo>
                  <a:cubicBezTo>
                    <a:pt x="152" y="130"/>
                    <a:pt x="151" y="130"/>
                    <a:pt x="151" y="131"/>
                  </a:cubicBezTo>
                  <a:cubicBezTo>
                    <a:pt x="151" y="132"/>
                    <a:pt x="154" y="135"/>
                    <a:pt x="155" y="134"/>
                  </a:cubicBezTo>
                  <a:cubicBezTo>
                    <a:pt x="155" y="134"/>
                    <a:pt x="155" y="134"/>
                    <a:pt x="155" y="134"/>
                  </a:cubicBezTo>
                  <a:cubicBezTo>
                    <a:pt x="154" y="130"/>
                    <a:pt x="156" y="129"/>
                    <a:pt x="157" y="127"/>
                  </a:cubicBezTo>
                  <a:cubicBezTo>
                    <a:pt x="158" y="127"/>
                    <a:pt x="157" y="125"/>
                    <a:pt x="158" y="125"/>
                  </a:cubicBezTo>
                  <a:cubicBezTo>
                    <a:pt x="159" y="125"/>
                    <a:pt x="163" y="122"/>
                    <a:pt x="163" y="121"/>
                  </a:cubicBezTo>
                  <a:cubicBezTo>
                    <a:pt x="162" y="114"/>
                    <a:pt x="168" y="110"/>
                    <a:pt x="175" y="111"/>
                  </a:cubicBezTo>
                  <a:cubicBezTo>
                    <a:pt x="176" y="111"/>
                    <a:pt x="178" y="112"/>
                    <a:pt x="179" y="112"/>
                  </a:cubicBezTo>
                  <a:cubicBezTo>
                    <a:pt x="180" y="111"/>
                    <a:pt x="178" y="110"/>
                    <a:pt x="179" y="109"/>
                  </a:cubicBezTo>
                  <a:cubicBezTo>
                    <a:pt x="182" y="107"/>
                    <a:pt x="186" y="109"/>
                    <a:pt x="188" y="108"/>
                  </a:cubicBezTo>
                  <a:cubicBezTo>
                    <a:pt x="191" y="106"/>
                    <a:pt x="190" y="102"/>
                    <a:pt x="192" y="100"/>
                  </a:cubicBezTo>
                  <a:cubicBezTo>
                    <a:pt x="194" y="98"/>
                    <a:pt x="204" y="99"/>
                    <a:pt x="206" y="99"/>
                  </a:cubicBezTo>
                  <a:cubicBezTo>
                    <a:pt x="214" y="100"/>
                    <a:pt x="218" y="105"/>
                    <a:pt x="224" y="107"/>
                  </a:cubicBezTo>
                  <a:cubicBezTo>
                    <a:pt x="224" y="108"/>
                    <a:pt x="225" y="108"/>
                    <a:pt x="225" y="108"/>
                  </a:cubicBezTo>
                  <a:cubicBezTo>
                    <a:pt x="226" y="108"/>
                    <a:pt x="227" y="107"/>
                    <a:pt x="227" y="107"/>
                  </a:cubicBezTo>
                  <a:cubicBezTo>
                    <a:pt x="227" y="106"/>
                    <a:pt x="225" y="105"/>
                    <a:pt x="225" y="104"/>
                  </a:cubicBezTo>
                  <a:cubicBezTo>
                    <a:pt x="225" y="103"/>
                    <a:pt x="226" y="96"/>
                    <a:pt x="227" y="96"/>
                  </a:cubicBezTo>
                  <a:cubicBezTo>
                    <a:pt x="231" y="95"/>
                    <a:pt x="230" y="97"/>
                    <a:pt x="232" y="99"/>
                  </a:cubicBezTo>
                  <a:cubicBezTo>
                    <a:pt x="232" y="99"/>
                    <a:pt x="233" y="98"/>
                    <a:pt x="233" y="98"/>
                  </a:cubicBezTo>
                  <a:cubicBezTo>
                    <a:pt x="234" y="96"/>
                    <a:pt x="234" y="100"/>
                    <a:pt x="235" y="97"/>
                  </a:cubicBezTo>
                  <a:cubicBezTo>
                    <a:pt x="235" y="97"/>
                    <a:pt x="235" y="96"/>
                    <a:pt x="235" y="96"/>
                  </a:cubicBezTo>
                  <a:cubicBezTo>
                    <a:pt x="237" y="96"/>
                    <a:pt x="237" y="97"/>
                    <a:pt x="239" y="97"/>
                  </a:cubicBezTo>
                  <a:cubicBezTo>
                    <a:pt x="239" y="97"/>
                    <a:pt x="239" y="96"/>
                    <a:pt x="240" y="96"/>
                  </a:cubicBezTo>
                  <a:cubicBezTo>
                    <a:pt x="244" y="96"/>
                    <a:pt x="253" y="98"/>
                    <a:pt x="256" y="95"/>
                  </a:cubicBezTo>
                  <a:cubicBezTo>
                    <a:pt x="259" y="92"/>
                    <a:pt x="252" y="91"/>
                    <a:pt x="251" y="90"/>
                  </a:cubicBezTo>
                  <a:close/>
                  <a:moveTo>
                    <a:pt x="265" y="85"/>
                  </a:moveTo>
                  <a:cubicBezTo>
                    <a:pt x="265" y="86"/>
                    <a:pt x="264" y="86"/>
                    <a:pt x="264" y="86"/>
                  </a:cubicBezTo>
                  <a:cubicBezTo>
                    <a:pt x="259" y="87"/>
                    <a:pt x="266" y="87"/>
                    <a:pt x="263" y="90"/>
                  </a:cubicBezTo>
                  <a:cubicBezTo>
                    <a:pt x="262" y="91"/>
                    <a:pt x="259" y="90"/>
                    <a:pt x="257" y="92"/>
                  </a:cubicBezTo>
                  <a:cubicBezTo>
                    <a:pt x="253" y="96"/>
                    <a:pt x="271" y="95"/>
                    <a:pt x="272" y="94"/>
                  </a:cubicBezTo>
                  <a:cubicBezTo>
                    <a:pt x="274" y="91"/>
                    <a:pt x="270" y="89"/>
                    <a:pt x="269" y="88"/>
                  </a:cubicBezTo>
                  <a:cubicBezTo>
                    <a:pt x="269" y="86"/>
                    <a:pt x="267" y="86"/>
                    <a:pt x="265" y="85"/>
                  </a:cubicBezTo>
                  <a:moveTo>
                    <a:pt x="197" y="120"/>
                  </a:moveTo>
                  <a:cubicBezTo>
                    <a:pt x="197" y="119"/>
                    <a:pt x="196" y="118"/>
                    <a:pt x="195" y="118"/>
                  </a:cubicBezTo>
                  <a:cubicBezTo>
                    <a:pt x="195" y="118"/>
                    <a:pt x="193" y="127"/>
                    <a:pt x="193" y="127"/>
                  </a:cubicBezTo>
                  <a:cubicBezTo>
                    <a:pt x="194" y="128"/>
                    <a:pt x="195" y="128"/>
                    <a:pt x="196" y="128"/>
                  </a:cubicBezTo>
                  <a:cubicBezTo>
                    <a:pt x="200" y="127"/>
                    <a:pt x="198" y="123"/>
                    <a:pt x="197" y="120"/>
                  </a:cubicBezTo>
                  <a:moveTo>
                    <a:pt x="62" y="3"/>
                  </a:moveTo>
                  <a:cubicBezTo>
                    <a:pt x="64" y="0"/>
                    <a:pt x="59" y="6"/>
                    <a:pt x="61" y="2"/>
                  </a:cubicBezTo>
                  <a:cubicBezTo>
                    <a:pt x="62" y="1"/>
                    <a:pt x="57" y="6"/>
                    <a:pt x="56" y="5"/>
                  </a:cubicBezTo>
                  <a:cubicBezTo>
                    <a:pt x="56" y="5"/>
                    <a:pt x="55" y="6"/>
                    <a:pt x="55" y="6"/>
                  </a:cubicBezTo>
                  <a:cubicBezTo>
                    <a:pt x="53" y="9"/>
                    <a:pt x="48" y="12"/>
                    <a:pt x="44" y="14"/>
                  </a:cubicBezTo>
                  <a:cubicBezTo>
                    <a:pt x="43" y="16"/>
                    <a:pt x="36" y="19"/>
                    <a:pt x="36" y="21"/>
                  </a:cubicBezTo>
                  <a:cubicBezTo>
                    <a:pt x="37" y="22"/>
                    <a:pt x="38" y="20"/>
                    <a:pt x="39" y="20"/>
                  </a:cubicBezTo>
                  <a:cubicBezTo>
                    <a:pt x="39" y="21"/>
                    <a:pt x="36" y="23"/>
                    <a:pt x="37" y="24"/>
                  </a:cubicBezTo>
                  <a:cubicBezTo>
                    <a:pt x="40" y="26"/>
                    <a:pt x="44" y="22"/>
                    <a:pt x="48" y="20"/>
                  </a:cubicBezTo>
                  <a:cubicBezTo>
                    <a:pt x="48" y="20"/>
                    <a:pt x="44" y="21"/>
                    <a:pt x="44" y="20"/>
                  </a:cubicBezTo>
                  <a:cubicBezTo>
                    <a:pt x="44" y="19"/>
                    <a:pt x="53" y="14"/>
                    <a:pt x="55" y="13"/>
                  </a:cubicBezTo>
                  <a:cubicBezTo>
                    <a:pt x="56" y="13"/>
                    <a:pt x="61" y="4"/>
                    <a:pt x="62" y="3"/>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05" name="Group 204"/>
          <p:cNvGrpSpPr/>
          <p:nvPr/>
        </p:nvGrpSpPr>
        <p:grpSpPr>
          <a:xfrm>
            <a:off x="11320263" y="4605618"/>
            <a:ext cx="1535090" cy="1535090"/>
            <a:chOff x="6854589" y="4605618"/>
            <a:chExt cx="1535090" cy="1535090"/>
          </a:xfrm>
        </p:grpSpPr>
        <p:sp>
          <p:nvSpPr>
            <p:cNvPr id="206" name="Oval 205"/>
            <p:cNvSpPr/>
            <p:nvPr/>
          </p:nvSpPr>
          <p:spPr>
            <a:xfrm>
              <a:off x="6854589" y="4605618"/>
              <a:ext cx="1535090" cy="1535090"/>
            </a:xfrm>
            <a:prstGeom prst="ellipse">
              <a:avLst/>
            </a:prstGeom>
            <a:solidFill>
              <a:schemeClr val="accent1">
                <a:alpha val="25000"/>
              </a:schemeClr>
            </a:solidFill>
            <a:ln w="3175">
              <a:solidFill>
                <a:schemeClr val="accent1">
                  <a:lumMod val="90000"/>
                  <a:lumOff val="10000"/>
                </a:schemeClr>
              </a:solidFill>
              <a:prstDash val="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sp>
          <p:nvSpPr>
            <p:cNvPr id="207" name="Oval 206"/>
            <p:cNvSpPr/>
            <p:nvPr/>
          </p:nvSpPr>
          <p:spPr>
            <a:xfrm>
              <a:off x="7228263" y="4979292"/>
              <a:ext cx="787743" cy="787743"/>
            </a:xfrm>
            <a:prstGeom prst="ellipse">
              <a:avLst/>
            </a:prstGeom>
            <a:solidFill>
              <a:schemeClr val="accent1">
                <a:alpha val="25000"/>
              </a:schemeClr>
            </a:solidFill>
            <a:ln w="3175">
              <a:solidFill>
                <a:schemeClr val="accent1">
                  <a:lumMod val="90000"/>
                  <a:lumOff val="10000"/>
                </a:schemeClr>
              </a:solidFill>
              <a:prstDash val="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sp>
          <p:nvSpPr>
            <p:cNvPr id="208" name="Oval 207"/>
            <p:cNvSpPr/>
            <p:nvPr/>
          </p:nvSpPr>
          <p:spPr>
            <a:xfrm>
              <a:off x="7572173" y="5323199"/>
              <a:ext cx="99929" cy="99930"/>
            </a:xfrm>
            <a:prstGeom prst="ellipse">
              <a:avLst/>
            </a:prstGeom>
            <a:solidFill>
              <a:schemeClr val="accent1">
                <a:lumMod val="50000"/>
                <a:lumOff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grpSp>
      <p:grpSp>
        <p:nvGrpSpPr>
          <p:cNvPr id="209" name="Group 208"/>
          <p:cNvGrpSpPr/>
          <p:nvPr/>
        </p:nvGrpSpPr>
        <p:grpSpPr>
          <a:xfrm>
            <a:off x="9959134" y="4754439"/>
            <a:ext cx="1793339" cy="1697950"/>
            <a:chOff x="5447557" y="4644978"/>
            <a:chExt cx="1793339" cy="1697950"/>
          </a:xfrm>
        </p:grpSpPr>
        <p:sp>
          <p:nvSpPr>
            <p:cNvPr id="210" name="Oval 209"/>
            <p:cNvSpPr/>
            <p:nvPr/>
          </p:nvSpPr>
          <p:spPr>
            <a:xfrm>
              <a:off x="5447557" y="4644978"/>
              <a:ext cx="1793339" cy="1697950"/>
            </a:xfrm>
            <a:prstGeom prst="ellipse">
              <a:avLst/>
            </a:prstGeom>
            <a:solidFill>
              <a:schemeClr val="accent1">
                <a:alpha val="25000"/>
              </a:schemeClr>
            </a:solidFill>
            <a:ln w="3175">
              <a:solidFill>
                <a:schemeClr val="accent1">
                  <a:lumMod val="90000"/>
                  <a:lumOff val="10000"/>
                </a:schemeClr>
              </a:solidFill>
              <a:prstDash val="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sp>
          <p:nvSpPr>
            <p:cNvPr id="211" name="Oval 210"/>
            <p:cNvSpPr/>
            <p:nvPr/>
          </p:nvSpPr>
          <p:spPr>
            <a:xfrm>
              <a:off x="5748471" y="5010556"/>
              <a:ext cx="1097166" cy="963764"/>
            </a:xfrm>
            <a:prstGeom prst="ellipse">
              <a:avLst/>
            </a:prstGeom>
            <a:solidFill>
              <a:schemeClr val="accent1">
                <a:alpha val="25000"/>
              </a:schemeClr>
            </a:solidFill>
            <a:ln w="3175">
              <a:solidFill>
                <a:schemeClr val="accent1">
                  <a:lumMod val="90000"/>
                  <a:lumOff val="10000"/>
                </a:schemeClr>
              </a:solidFill>
              <a:prstDash val="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sp>
          <p:nvSpPr>
            <p:cNvPr id="212" name="Oval 211"/>
            <p:cNvSpPr/>
            <p:nvPr/>
          </p:nvSpPr>
          <p:spPr>
            <a:xfrm>
              <a:off x="6028194" y="5582531"/>
              <a:ext cx="99929" cy="99930"/>
            </a:xfrm>
            <a:prstGeom prst="ellipse">
              <a:avLst/>
            </a:prstGeom>
            <a:solidFill>
              <a:schemeClr val="accent1">
                <a:lumMod val="50000"/>
                <a:lumOff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grpSp>
      <p:grpSp>
        <p:nvGrpSpPr>
          <p:cNvPr id="103" name="Group 102"/>
          <p:cNvGrpSpPr/>
          <p:nvPr/>
        </p:nvGrpSpPr>
        <p:grpSpPr>
          <a:xfrm>
            <a:off x="5493460" y="4058450"/>
            <a:ext cx="2157619" cy="553727"/>
            <a:chOff x="5236682" y="4058450"/>
            <a:chExt cx="2157619" cy="553727"/>
          </a:xfrm>
        </p:grpSpPr>
        <p:grpSp>
          <p:nvGrpSpPr>
            <p:cNvPr id="104" name="Group 103"/>
            <p:cNvGrpSpPr/>
            <p:nvPr/>
          </p:nvGrpSpPr>
          <p:grpSpPr>
            <a:xfrm>
              <a:off x="5240696" y="4214560"/>
              <a:ext cx="867931" cy="124691"/>
              <a:chOff x="5479550" y="3480481"/>
              <a:chExt cx="867931" cy="124691"/>
            </a:xfrm>
          </p:grpSpPr>
          <p:sp>
            <p:nvSpPr>
              <p:cNvPr id="214" name="Rectangle 213"/>
              <p:cNvSpPr/>
              <p:nvPr/>
            </p:nvSpPr>
            <p:spPr>
              <a:xfrm>
                <a:off x="5479550" y="3480481"/>
                <a:ext cx="124691" cy="124691"/>
              </a:xfrm>
              <a:prstGeom prst="rect">
                <a:avLst/>
              </a:prstGeom>
              <a:solidFill>
                <a:schemeClr val="accent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a:solidFill>
                    <a:schemeClr val="tx1"/>
                  </a:solidFill>
                </a:endParaRPr>
              </a:p>
            </p:txBody>
          </p:sp>
          <p:sp>
            <p:nvSpPr>
              <p:cNvPr id="215" name="TextBox 214"/>
              <p:cNvSpPr txBox="1"/>
              <p:nvPr/>
            </p:nvSpPr>
            <p:spPr>
              <a:xfrm>
                <a:off x="5698913" y="3488964"/>
                <a:ext cx="648568" cy="107722"/>
              </a:xfrm>
              <a:prstGeom prst="rect">
                <a:avLst/>
              </a:prstGeom>
              <a:noFill/>
            </p:spPr>
            <p:txBody>
              <a:bodyPr wrap="square" lIns="0" tIns="0" rIns="0" bIns="0" rtlCol="0">
                <a:spAutoFit/>
              </a:bodyPr>
              <a:lstStyle/>
              <a:p>
                <a:r>
                  <a:rPr lang="en-US" sz="700" dirty="0"/>
                  <a:t>&gt; 4%</a:t>
                </a:r>
              </a:p>
            </p:txBody>
          </p:sp>
        </p:grpSp>
        <p:grpSp>
          <p:nvGrpSpPr>
            <p:cNvPr id="105" name="Group 104"/>
            <p:cNvGrpSpPr/>
            <p:nvPr/>
          </p:nvGrpSpPr>
          <p:grpSpPr>
            <a:xfrm>
              <a:off x="5240696" y="4351023"/>
              <a:ext cx="867931" cy="124691"/>
              <a:chOff x="3317040" y="6499807"/>
              <a:chExt cx="867931" cy="124691"/>
            </a:xfrm>
          </p:grpSpPr>
          <p:sp>
            <p:nvSpPr>
              <p:cNvPr id="176" name="Rectangle 175"/>
              <p:cNvSpPr/>
              <p:nvPr/>
            </p:nvSpPr>
            <p:spPr>
              <a:xfrm>
                <a:off x="3317040" y="6499807"/>
                <a:ext cx="124691" cy="124691"/>
              </a:xfrm>
              <a:prstGeom prst="rect">
                <a:avLst/>
              </a:prstGeom>
              <a:solidFill>
                <a:schemeClr val="accent1">
                  <a:lumMod val="75000"/>
                  <a:lumOff val="25000"/>
                </a:schemeClr>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a:solidFill>
                    <a:schemeClr val="tx1"/>
                  </a:solidFill>
                </a:endParaRPr>
              </a:p>
            </p:txBody>
          </p:sp>
          <p:sp>
            <p:nvSpPr>
              <p:cNvPr id="213" name="TextBox 212"/>
              <p:cNvSpPr txBox="1"/>
              <p:nvPr/>
            </p:nvSpPr>
            <p:spPr>
              <a:xfrm>
                <a:off x="3536403" y="6508290"/>
                <a:ext cx="648568" cy="107722"/>
              </a:xfrm>
              <a:prstGeom prst="rect">
                <a:avLst/>
              </a:prstGeom>
              <a:noFill/>
            </p:spPr>
            <p:txBody>
              <a:bodyPr wrap="square" lIns="0" tIns="0" rIns="0" bIns="0" rtlCol="0">
                <a:spAutoFit/>
              </a:bodyPr>
              <a:lstStyle/>
              <a:p>
                <a:r>
                  <a:rPr lang="en-US" sz="700" dirty="0"/>
                  <a:t>2.5% - 4%</a:t>
                </a:r>
              </a:p>
            </p:txBody>
          </p:sp>
        </p:grpSp>
        <p:grpSp>
          <p:nvGrpSpPr>
            <p:cNvPr id="106" name="Group 105"/>
            <p:cNvGrpSpPr/>
            <p:nvPr/>
          </p:nvGrpSpPr>
          <p:grpSpPr>
            <a:xfrm>
              <a:off x="5240696" y="4487486"/>
              <a:ext cx="867931" cy="124691"/>
              <a:chOff x="3317040" y="6499807"/>
              <a:chExt cx="867931" cy="124691"/>
            </a:xfrm>
          </p:grpSpPr>
          <p:sp>
            <p:nvSpPr>
              <p:cNvPr id="114" name="Rectangle 113"/>
              <p:cNvSpPr/>
              <p:nvPr/>
            </p:nvSpPr>
            <p:spPr>
              <a:xfrm>
                <a:off x="3317040" y="6499807"/>
                <a:ext cx="124691" cy="124691"/>
              </a:xfrm>
              <a:prstGeom prst="rect">
                <a:avLst/>
              </a:prstGeom>
              <a:solidFill>
                <a:schemeClr val="accent1">
                  <a:lumMod val="50000"/>
                  <a:lumOff val="50000"/>
                </a:schemeClr>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a:solidFill>
                    <a:schemeClr val="tx1"/>
                  </a:solidFill>
                </a:endParaRPr>
              </a:p>
            </p:txBody>
          </p:sp>
          <p:sp>
            <p:nvSpPr>
              <p:cNvPr id="116" name="TextBox 115"/>
              <p:cNvSpPr txBox="1"/>
              <p:nvPr/>
            </p:nvSpPr>
            <p:spPr>
              <a:xfrm>
                <a:off x="3536403" y="6508290"/>
                <a:ext cx="648568" cy="107722"/>
              </a:xfrm>
              <a:prstGeom prst="rect">
                <a:avLst/>
              </a:prstGeom>
              <a:noFill/>
            </p:spPr>
            <p:txBody>
              <a:bodyPr wrap="square" lIns="0" tIns="0" rIns="0" bIns="0" rtlCol="0">
                <a:spAutoFit/>
              </a:bodyPr>
              <a:lstStyle/>
              <a:p>
                <a:r>
                  <a:rPr lang="en-US" sz="700" dirty="0"/>
                  <a:t>1.5% - 2.5%</a:t>
                </a:r>
              </a:p>
            </p:txBody>
          </p:sp>
        </p:grpSp>
        <p:grpSp>
          <p:nvGrpSpPr>
            <p:cNvPr id="107" name="Group 106"/>
            <p:cNvGrpSpPr/>
            <p:nvPr/>
          </p:nvGrpSpPr>
          <p:grpSpPr>
            <a:xfrm>
              <a:off x="6111922" y="4214560"/>
              <a:ext cx="867931" cy="124691"/>
              <a:chOff x="5212394" y="5921167"/>
              <a:chExt cx="867931" cy="124691"/>
            </a:xfrm>
          </p:grpSpPr>
          <p:sp>
            <p:nvSpPr>
              <p:cNvPr id="112" name="Rectangle 111"/>
              <p:cNvSpPr/>
              <p:nvPr/>
            </p:nvSpPr>
            <p:spPr>
              <a:xfrm>
                <a:off x="5212394" y="5921167"/>
                <a:ext cx="124691" cy="124691"/>
              </a:xfrm>
              <a:prstGeom prst="rect">
                <a:avLst/>
              </a:prstGeom>
              <a:solidFill>
                <a:schemeClr val="accent1">
                  <a:lumMod val="25000"/>
                  <a:lumOff val="75000"/>
                </a:schemeClr>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a:solidFill>
                    <a:schemeClr val="tx1"/>
                  </a:solidFill>
                </a:endParaRPr>
              </a:p>
            </p:txBody>
          </p:sp>
          <p:sp>
            <p:nvSpPr>
              <p:cNvPr id="113" name="TextBox 112"/>
              <p:cNvSpPr txBox="1"/>
              <p:nvPr/>
            </p:nvSpPr>
            <p:spPr>
              <a:xfrm>
                <a:off x="5431757" y="5929650"/>
                <a:ext cx="648568" cy="107722"/>
              </a:xfrm>
              <a:prstGeom prst="rect">
                <a:avLst/>
              </a:prstGeom>
              <a:noFill/>
            </p:spPr>
            <p:txBody>
              <a:bodyPr wrap="square" lIns="0" tIns="0" rIns="0" bIns="0" rtlCol="0">
                <a:spAutoFit/>
              </a:bodyPr>
              <a:lstStyle/>
              <a:p>
                <a:r>
                  <a:rPr lang="en-US" sz="700" dirty="0"/>
                  <a:t>0.5% - 1.5%</a:t>
                </a:r>
              </a:p>
            </p:txBody>
          </p:sp>
        </p:grpSp>
        <p:grpSp>
          <p:nvGrpSpPr>
            <p:cNvPr id="108" name="Group 107"/>
            <p:cNvGrpSpPr/>
            <p:nvPr/>
          </p:nvGrpSpPr>
          <p:grpSpPr>
            <a:xfrm>
              <a:off x="6111922" y="4351023"/>
              <a:ext cx="867931" cy="124691"/>
              <a:chOff x="5212394" y="5921167"/>
              <a:chExt cx="867931" cy="124691"/>
            </a:xfrm>
          </p:grpSpPr>
          <p:sp>
            <p:nvSpPr>
              <p:cNvPr id="110" name="Rectangle 109"/>
              <p:cNvSpPr/>
              <p:nvPr/>
            </p:nvSpPr>
            <p:spPr>
              <a:xfrm>
                <a:off x="5212394" y="5921167"/>
                <a:ext cx="124691" cy="124691"/>
              </a:xfrm>
              <a:prstGeom prst="rect">
                <a:avLst/>
              </a:prstGeom>
              <a:solidFill>
                <a:schemeClr val="accent1">
                  <a:lumMod val="10000"/>
                  <a:lumOff val="90000"/>
                </a:schemeClr>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endParaRPr lang="en-US" sz="700" b="1" dirty="0">
                  <a:solidFill>
                    <a:schemeClr val="tx1"/>
                  </a:solidFill>
                </a:endParaRPr>
              </a:p>
            </p:txBody>
          </p:sp>
          <p:sp>
            <p:nvSpPr>
              <p:cNvPr id="111" name="TextBox 110"/>
              <p:cNvSpPr txBox="1"/>
              <p:nvPr/>
            </p:nvSpPr>
            <p:spPr>
              <a:xfrm>
                <a:off x="5431757" y="5929650"/>
                <a:ext cx="648568" cy="107722"/>
              </a:xfrm>
              <a:prstGeom prst="rect">
                <a:avLst/>
              </a:prstGeom>
              <a:noFill/>
            </p:spPr>
            <p:txBody>
              <a:bodyPr wrap="square" lIns="0" tIns="0" rIns="0" bIns="0" rtlCol="0">
                <a:spAutoFit/>
              </a:bodyPr>
              <a:lstStyle/>
              <a:p>
                <a:r>
                  <a:rPr lang="en-US" sz="700" dirty="0"/>
                  <a:t>&lt; 0.5%</a:t>
                </a:r>
              </a:p>
            </p:txBody>
          </p:sp>
        </p:grpSp>
        <p:sp>
          <p:nvSpPr>
            <p:cNvPr id="109" name="TextBox 108"/>
            <p:cNvSpPr txBox="1"/>
            <p:nvPr/>
          </p:nvSpPr>
          <p:spPr>
            <a:xfrm>
              <a:off x="5236682" y="4058450"/>
              <a:ext cx="2157619" cy="107722"/>
            </a:xfrm>
            <a:prstGeom prst="rect">
              <a:avLst/>
            </a:prstGeom>
            <a:noFill/>
          </p:spPr>
          <p:txBody>
            <a:bodyPr wrap="square" lIns="0" tIns="0" rIns="0" bIns="0" rtlCol="0">
              <a:spAutoFit/>
            </a:bodyPr>
            <a:lstStyle/>
            <a:p>
              <a:r>
                <a:rPr lang="en-US" sz="700" b="1" dirty="0" err="1"/>
                <a:t>Katun</a:t>
              </a:r>
              <a:r>
                <a:rPr lang="en-US" sz="700" b="1" dirty="0"/>
                <a:t> Market Share</a:t>
              </a:r>
              <a:r>
                <a:rPr lang="en-US" sz="700" b="1" baseline="30000" dirty="0"/>
                <a:t>(1)</a:t>
              </a:r>
              <a:r>
                <a:rPr lang="en-US" sz="700" b="1" dirty="0"/>
                <a:t> per State:</a:t>
              </a:r>
            </a:p>
          </p:txBody>
        </p:sp>
      </p:grpSp>
      <p:grpSp>
        <p:nvGrpSpPr>
          <p:cNvPr id="216" name="Group 215"/>
          <p:cNvGrpSpPr/>
          <p:nvPr/>
        </p:nvGrpSpPr>
        <p:grpSpPr>
          <a:xfrm>
            <a:off x="7786208" y="4058450"/>
            <a:ext cx="1109484" cy="538153"/>
            <a:chOff x="7767441" y="3324371"/>
            <a:chExt cx="1109484" cy="538153"/>
          </a:xfrm>
        </p:grpSpPr>
        <p:grpSp>
          <p:nvGrpSpPr>
            <p:cNvPr id="217" name="Group 216"/>
            <p:cNvGrpSpPr/>
            <p:nvPr/>
          </p:nvGrpSpPr>
          <p:grpSpPr>
            <a:xfrm>
              <a:off x="7767441" y="3480481"/>
              <a:ext cx="1109484" cy="382043"/>
              <a:chOff x="7489218" y="3324372"/>
              <a:chExt cx="1109484" cy="382043"/>
            </a:xfrm>
          </p:grpSpPr>
          <p:grpSp>
            <p:nvGrpSpPr>
              <p:cNvPr id="219" name="Group 218"/>
              <p:cNvGrpSpPr/>
              <p:nvPr/>
            </p:nvGrpSpPr>
            <p:grpSpPr>
              <a:xfrm>
                <a:off x="7489218" y="3324372"/>
                <a:ext cx="855550" cy="107722"/>
                <a:chOff x="7489218" y="3324372"/>
                <a:chExt cx="855550" cy="107722"/>
              </a:xfrm>
            </p:grpSpPr>
            <p:sp>
              <p:nvSpPr>
                <p:cNvPr id="228" name="TextBox 227"/>
                <p:cNvSpPr txBox="1"/>
                <p:nvPr/>
              </p:nvSpPr>
              <p:spPr>
                <a:xfrm>
                  <a:off x="7696200" y="3324372"/>
                  <a:ext cx="648568" cy="107722"/>
                </a:xfrm>
                <a:prstGeom prst="rect">
                  <a:avLst/>
                </a:prstGeom>
                <a:noFill/>
              </p:spPr>
              <p:txBody>
                <a:bodyPr wrap="square" lIns="0" tIns="0" rIns="0" bIns="0" rtlCol="0">
                  <a:spAutoFit/>
                </a:bodyPr>
                <a:lstStyle/>
                <a:p>
                  <a:r>
                    <a:rPr lang="en-US" sz="700" dirty="0"/>
                    <a:t>Location</a:t>
                  </a:r>
                </a:p>
              </p:txBody>
            </p:sp>
            <p:sp>
              <p:nvSpPr>
                <p:cNvPr id="229" name="Oval 228"/>
                <p:cNvSpPr/>
                <p:nvPr/>
              </p:nvSpPr>
              <p:spPr>
                <a:xfrm>
                  <a:off x="7489218" y="3328269"/>
                  <a:ext cx="99929" cy="99930"/>
                </a:xfrm>
                <a:prstGeom prst="ellipse">
                  <a:avLst/>
                </a:prstGeom>
                <a:solidFill>
                  <a:schemeClr val="accent1">
                    <a:lumMod val="50000"/>
                    <a:lumOff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grpSp>
            <p:nvGrpSpPr>
              <p:cNvPr id="220" name="Group 219"/>
              <p:cNvGrpSpPr/>
              <p:nvPr/>
            </p:nvGrpSpPr>
            <p:grpSpPr>
              <a:xfrm>
                <a:off x="7489218" y="3598693"/>
                <a:ext cx="1109484" cy="107722"/>
                <a:chOff x="7489218" y="3461533"/>
                <a:chExt cx="1109484" cy="107722"/>
              </a:xfrm>
            </p:grpSpPr>
            <p:sp>
              <p:nvSpPr>
                <p:cNvPr id="226" name="Oval 225"/>
                <p:cNvSpPr/>
                <p:nvPr/>
              </p:nvSpPr>
              <p:spPr>
                <a:xfrm>
                  <a:off x="7489218" y="3465429"/>
                  <a:ext cx="99929" cy="99930"/>
                </a:xfrm>
                <a:prstGeom prst="ellipse">
                  <a:avLst/>
                </a:prstGeom>
                <a:solidFill>
                  <a:schemeClr val="accent1">
                    <a:alpha val="25000"/>
                  </a:schemeClr>
                </a:solidFill>
                <a:ln w="9525">
                  <a:solidFill>
                    <a:schemeClr val="accent1"/>
                  </a:solidFill>
                  <a:prstDash val="sys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27" name="TextBox 226"/>
                <p:cNvSpPr txBox="1"/>
                <p:nvPr/>
              </p:nvSpPr>
              <p:spPr>
                <a:xfrm>
                  <a:off x="7696199" y="3461533"/>
                  <a:ext cx="902503" cy="107722"/>
                </a:xfrm>
                <a:prstGeom prst="rect">
                  <a:avLst/>
                </a:prstGeom>
                <a:noFill/>
              </p:spPr>
              <p:txBody>
                <a:bodyPr wrap="square" lIns="0" tIns="0" rIns="0" bIns="0" rtlCol="0">
                  <a:spAutoFit/>
                </a:bodyPr>
                <a:lstStyle/>
                <a:p>
                  <a:r>
                    <a:rPr lang="en-US" sz="700" dirty="0"/>
                    <a:t>2-day delivery radius</a:t>
                  </a:r>
                </a:p>
              </p:txBody>
            </p:sp>
          </p:grpSp>
          <p:grpSp>
            <p:nvGrpSpPr>
              <p:cNvPr id="221" name="Group 220"/>
              <p:cNvGrpSpPr/>
              <p:nvPr/>
            </p:nvGrpSpPr>
            <p:grpSpPr>
              <a:xfrm>
                <a:off x="7489218" y="3461533"/>
                <a:ext cx="1094338" cy="107722"/>
                <a:chOff x="7489218" y="3598693"/>
                <a:chExt cx="1094338" cy="107722"/>
              </a:xfrm>
            </p:grpSpPr>
            <p:grpSp>
              <p:nvGrpSpPr>
                <p:cNvPr id="222" name="Group 221"/>
                <p:cNvGrpSpPr/>
                <p:nvPr/>
              </p:nvGrpSpPr>
              <p:grpSpPr>
                <a:xfrm>
                  <a:off x="7489218" y="3602589"/>
                  <a:ext cx="99929" cy="99930"/>
                  <a:chOff x="7489218" y="3602589"/>
                  <a:chExt cx="99929" cy="99930"/>
                </a:xfrm>
              </p:grpSpPr>
              <p:sp>
                <p:nvSpPr>
                  <p:cNvPr id="224" name="Oval 223"/>
                  <p:cNvSpPr/>
                  <p:nvPr/>
                </p:nvSpPr>
                <p:spPr>
                  <a:xfrm>
                    <a:off x="7489218" y="3602589"/>
                    <a:ext cx="99929" cy="99930"/>
                  </a:xfrm>
                  <a:prstGeom prst="ellipse">
                    <a:avLst/>
                  </a:prstGeom>
                  <a:solidFill>
                    <a:schemeClr val="accent1">
                      <a:alpha val="25000"/>
                    </a:schemeClr>
                  </a:solidFill>
                  <a:ln w="9525">
                    <a:solidFill>
                      <a:schemeClr val="accent1"/>
                    </a:solidFill>
                    <a:prstDash val="sys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25" name="Oval 224"/>
                  <p:cNvSpPr/>
                  <p:nvPr/>
                </p:nvSpPr>
                <p:spPr>
                  <a:xfrm>
                    <a:off x="7489218" y="3602589"/>
                    <a:ext cx="99929" cy="99930"/>
                  </a:xfrm>
                  <a:prstGeom prst="ellipse">
                    <a:avLst/>
                  </a:prstGeom>
                  <a:solidFill>
                    <a:schemeClr val="accent1">
                      <a:alpha val="25000"/>
                    </a:schemeClr>
                  </a:solidFill>
                  <a:ln w="9525">
                    <a:solidFill>
                      <a:schemeClr val="accent1"/>
                    </a:solidFill>
                    <a:prstDash val="sys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sp>
              <p:nvSpPr>
                <p:cNvPr id="223" name="TextBox 222"/>
                <p:cNvSpPr txBox="1"/>
                <p:nvPr/>
              </p:nvSpPr>
              <p:spPr>
                <a:xfrm>
                  <a:off x="7696200" y="3598693"/>
                  <a:ext cx="887356" cy="107722"/>
                </a:xfrm>
                <a:prstGeom prst="rect">
                  <a:avLst/>
                </a:prstGeom>
                <a:noFill/>
              </p:spPr>
              <p:txBody>
                <a:bodyPr wrap="square" lIns="0" tIns="0" rIns="0" bIns="0" rtlCol="0">
                  <a:spAutoFit/>
                </a:bodyPr>
                <a:lstStyle/>
                <a:p>
                  <a:r>
                    <a:rPr lang="en-US" sz="700" dirty="0"/>
                    <a:t>1-day delivery radius</a:t>
                  </a:r>
                </a:p>
              </p:txBody>
            </p:sp>
          </p:grpSp>
        </p:grpSp>
        <p:sp>
          <p:nvSpPr>
            <p:cNvPr id="218" name="TextBox 217"/>
            <p:cNvSpPr txBox="1"/>
            <p:nvPr/>
          </p:nvSpPr>
          <p:spPr>
            <a:xfrm>
              <a:off x="7767441" y="3324371"/>
              <a:ext cx="1068093" cy="107722"/>
            </a:xfrm>
            <a:prstGeom prst="rect">
              <a:avLst/>
            </a:prstGeom>
            <a:noFill/>
          </p:spPr>
          <p:txBody>
            <a:bodyPr wrap="square" lIns="0" tIns="0" rIns="0" bIns="0" rtlCol="0">
              <a:spAutoFit/>
            </a:bodyPr>
            <a:lstStyle/>
            <a:p>
              <a:r>
                <a:rPr lang="en-US" sz="700" b="1" dirty="0"/>
                <a:t>Delivery Information:</a:t>
              </a:r>
            </a:p>
          </p:txBody>
        </p:sp>
      </p:grpSp>
      <p:grpSp>
        <p:nvGrpSpPr>
          <p:cNvPr id="230" name="Group 229"/>
          <p:cNvGrpSpPr>
            <a:grpSpLocks noChangeAspect="1"/>
          </p:cNvGrpSpPr>
          <p:nvPr/>
        </p:nvGrpSpPr>
        <p:grpSpPr>
          <a:xfrm>
            <a:off x="5863539" y="4656143"/>
            <a:ext cx="2901055" cy="1796245"/>
            <a:chOff x="1254097" y="1666875"/>
            <a:chExt cx="6840536" cy="4235448"/>
          </a:xfrm>
          <a:solidFill>
            <a:schemeClr val="accent1">
              <a:lumMod val="10000"/>
              <a:lumOff val="90000"/>
            </a:schemeClr>
          </a:solidFill>
        </p:grpSpPr>
        <p:sp>
          <p:nvSpPr>
            <p:cNvPr id="231" name="Freeform 17"/>
            <p:cNvSpPr>
              <a:spLocks/>
            </p:cNvSpPr>
            <p:nvPr/>
          </p:nvSpPr>
          <p:spPr bwMode="auto">
            <a:xfrm>
              <a:off x="2195484" y="3927473"/>
              <a:ext cx="901700" cy="1017588"/>
            </a:xfrm>
            <a:custGeom>
              <a:avLst/>
              <a:gdLst>
                <a:gd name="T0" fmla="*/ 81 w 306"/>
                <a:gd name="T1" fmla="*/ 0 h 344"/>
                <a:gd name="T2" fmla="*/ 80 w 306"/>
                <a:gd name="T3" fmla="*/ 4 h 344"/>
                <a:gd name="T4" fmla="*/ 78 w 306"/>
                <a:gd name="T5" fmla="*/ 16 h 344"/>
                <a:gd name="T6" fmla="*/ 73 w 306"/>
                <a:gd name="T7" fmla="*/ 44 h 344"/>
                <a:gd name="T8" fmla="*/ 70 w 306"/>
                <a:gd name="T9" fmla="*/ 47 h 344"/>
                <a:gd name="T10" fmla="*/ 67 w 306"/>
                <a:gd name="T11" fmla="*/ 52 h 344"/>
                <a:gd name="T12" fmla="*/ 59 w 306"/>
                <a:gd name="T13" fmla="*/ 44 h 344"/>
                <a:gd name="T14" fmla="*/ 57 w 306"/>
                <a:gd name="T15" fmla="*/ 44 h 344"/>
                <a:gd name="T16" fmla="*/ 54 w 306"/>
                <a:gd name="T17" fmla="*/ 44 h 344"/>
                <a:gd name="T18" fmla="*/ 43 w 306"/>
                <a:gd name="T19" fmla="*/ 43 h 344"/>
                <a:gd name="T20" fmla="*/ 40 w 306"/>
                <a:gd name="T21" fmla="*/ 55 h 344"/>
                <a:gd name="T22" fmla="*/ 41 w 306"/>
                <a:gd name="T23" fmla="*/ 56 h 344"/>
                <a:gd name="T24" fmla="*/ 40 w 306"/>
                <a:gd name="T25" fmla="*/ 59 h 344"/>
                <a:gd name="T26" fmla="*/ 40 w 306"/>
                <a:gd name="T27" fmla="*/ 71 h 344"/>
                <a:gd name="T28" fmla="*/ 38 w 306"/>
                <a:gd name="T29" fmla="*/ 77 h 344"/>
                <a:gd name="T30" fmla="*/ 39 w 306"/>
                <a:gd name="T31" fmla="*/ 93 h 344"/>
                <a:gd name="T32" fmla="*/ 35 w 306"/>
                <a:gd name="T33" fmla="*/ 98 h 344"/>
                <a:gd name="T34" fmla="*/ 36 w 306"/>
                <a:gd name="T35" fmla="*/ 100 h 344"/>
                <a:gd name="T36" fmla="*/ 35 w 306"/>
                <a:gd name="T37" fmla="*/ 105 h 344"/>
                <a:gd name="T38" fmla="*/ 34 w 306"/>
                <a:gd name="T39" fmla="*/ 111 h 344"/>
                <a:gd name="T40" fmla="*/ 35 w 306"/>
                <a:gd name="T41" fmla="*/ 115 h 344"/>
                <a:gd name="T42" fmla="*/ 40 w 306"/>
                <a:gd name="T43" fmla="*/ 124 h 344"/>
                <a:gd name="T44" fmla="*/ 41 w 306"/>
                <a:gd name="T45" fmla="*/ 135 h 344"/>
                <a:gd name="T46" fmla="*/ 41 w 306"/>
                <a:gd name="T47" fmla="*/ 136 h 344"/>
                <a:gd name="T48" fmla="*/ 43 w 306"/>
                <a:gd name="T49" fmla="*/ 136 h 344"/>
                <a:gd name="T50" fmla="*/ 51 w 306"/>
                <a:gd name="T51" fmla="*/ 148 h 344"/>
                <a:gd name="T52" fmla="*/ 37 w 306"/>
                <a:gd name="T53" fmla="*/ 155 h 344"/>
                <a:gd name="T54" fmla="*/ 35 w 306"/>
                <a:gd name="T55" fmla="*/ 159 h 344"/>
                <a:gd name="T56" fmla="*/ 29 w 306"/>
                <a:gd name="T57" fmla="*/ 163 h 344"/>
                <a:gd name="T58" fmla="*/ 30 w 306"/>
                <a:gd name="T59" fmla="*/ 166 h 344"/>
                <a:gd name="T60" fmla="*/ 28 w 306"/>
                <a:gd name="T61" fmla="*/ 167 h 344"/>
                <a:gd name="T62" fmla="*/ 28 w 306"/>
                <a:gd name="T63" fmla="*/ 176 h 344"/>
                <a:gd name="T64" fmla="*/ 26 w 306"/>
                <a:gd name="T65" fmla="*/ 177 h 344"/>
                <a:gd name="T66" fmla="*/ 24 w 306"/>
                <a:gd name="T67" fmla="*/ 184 h 344"/>
                <a:gd name="T68" fmla="*/ 22 w 306"/>
                <a:gd name="T69" fmla="*/ 186 h 344"/>
                <a:gd name="T70" fmla="*/ 18 w 306"/>
                <a:gd name="T71" fmla="*/ 191 h 344"/>
                <a:gd name="T72" fmla="*/ 15 w 306"/>
                <a:gd name="T73" fmla="*/ 191 h 344"/>
                <a:gd name="T74" fmla="*/ 14 w 306"/>
                <a:gd name="T75" fmla="*/ 192 h 344"/>
                <a:gd name="T76" fmla="*/ 15 w 306"/>
                <a:gd name="T77" fmla="*/ 193 h 344"/>
                <a:gd name="T78" fmla="*/ 12 w 306"/>
                <a:gd name="T79" fmla="*/ 196 h 344"/>
                <a:gd name="T80" fmla="*/ 15 w 306"/>
                <a:gd name="T81" fmla="*/ 201 h 344"/>
                <a:gd name="T82" fmla="*/ 12 w 306"/>
                <a:gd name="T83" fmla="*/ 208 h 344"/>
                <a:gd name="T84" fmla="*/ 21 w 306"/>
                <a:gd name="T85" fmla="*/ 219 h 344"/>
                <a:gd name="T86" fmla="*/ 21 w 306"/>
                <a:gd name="T87" fmla="*/ 221 h 344"/>
                <a:gd name="T88" fmla="*/ 21 w 306"/>
                <a:gd name="T89" fmla="*/ 222 h 344"/>
                <a:gd name="T90" fmla="*/ 17 w 306"/>
                <a:gd name="T91" fmla="*/ 225 h 344"/>
                <a:gd name="T92" fmla="*/ 16 w 306"/>
                <a:gd name="T93" fmla="*/ 229 h 344"/>
                <a:gd name="T94" fmla="*/ 7 w 306"/>
                <a:gd name="T95" fmla="*/ 228 h 344"/>
                <a:gd name="T96" fmla="*/ 6 w 306"/>
                <a:gd name="T97" fmla="*/ 229 h 344"/>
                <a:gd name="T98" fmla="*/ 0 w 306"/>
                <a:gd name="T99" fmla="*/ 239 h 344"/>
                <a:gd name="T100" fmla="*/ 10 w 306"/>
                <a:gd name="T101" fmla="*/ 245 h 344"/>
                <a:gd name="T102" fmla="*/ 41 w 306"/>
                <a:gd name="T103" fmla="*/ 262 h 344"/>
                <a:gd name="T104" fmla="*/ 129 w 306"/>
                <a:gd name="T105" fmla="*/ 309 h 344"/>
                <a:gd name="T106" fmla="*/ 159 w 306"/>
                <a:gd name="T107" fmla="*/ 325 h 344"/>
                <a:gd name="T108" fmla="*/ 172 w 306"/>
                <a:gd name="T109" fmla="*/ 332 h 344"/>
                <a:gd name="T110" fmla="*/ 205 w 306"/>
                <a:gd name="T111" fmla="*/ 337 h 344"/>
                <a:gd name="T112" fmla="*/ 270 w 306"/>
                <a:gd name="T113" fmla="*/ 344 h 344"/>
                <a:gd name="T114" fmla="*/ 306 w 306"/>
                <a:gd name="T115" fmla="*/ 32 h 344"/>
                <a:gd name="T116" fmla="*/ 81 w 306"/>
                <a:gd name="T117"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6" h="344">
                  <a:moveTo>
                    <a:pt x="81" y="0"/>
                  </a:moveTo>
                  <a:cubicBezTo>
                    <a:pt x="81" y="0"/>
                    <a:pt x="81" y="3"/>
                    <a:pt x="80" y="4"/>
                  </a:cubicBezTo>
                  <a:cubicBezTo>
                    <a:pt x="80" y="8"/>
                    <a:pt x="79" y="12"/>
                    <a:pt x="78" y="16"/>
                  </a:cubicBezTo>
                  <a:cubicBezTo>
                    <a:pt x="77" y="22"/>
                    <a:pt x="76" y="40"/>
                    <a:pt x="73" y="44"/>
                  </a:cubicBezTo>
                  <a:cubicBezTo>
                    <a:pt x="73" y="45"/>
                    <a:pt x="71" y="46"/>
                    <a:pt x="70" y="47"/>
                  </a:cubicBezTo>
                  <a:cubicBezTo>
                    <a:pt x="69" y="48"/>
                    <a:pt x="69" y="51"/>
                    <a:pt x="67" y="52"/>
                  </a:cubicBezTo>
                  <a:cubicBezTo>
                    <a:pt x="61" y="56"/>
                    <a:pt x="60" y="44"/>
                    <a:pt x="59" y="44"/>
                  </a:cubicBezTo>
                  <a:cubicBezTo>
                    <a:pt x="58" y="44"/>
                    <a:pt x="58" y="44"/>
                    <a:pt x="57" y="44"/>
                  </a:cubicBezTo>
                  <a:cubicBezTo>
                    <a:pt x="57" y="44"/>
                    <a:pt x="54" y="44"/>
                    <a:pt x="54" y="44"/>
                  </a:cubicBezTo>
                  <a:cubicBezTo>
                    <a:pt x="49" y="42"/>
                    <a:pt x="50" y="40"/>
                    <a:pt x="43" y="43"/>
                  </a:cubicBezTo>
                  <a:cubicBezTo>
                    <a:pt x="40" y="44"/>
                    <a:pt x="39" y="51"/>
                    <a:pt x="40" y="55"/>
                  </a:cubicBezTo>
                  <a:cubicBezTo>
                    <a:pt x="40" y="55"/>
                    <a:pt x="41" y="55"/>
                    <a:pt x="41" y="56"/>
                  </a:cubicBezTo>
                  <a:cubicBezTo>
                    <a:pt x="42" y="57"/>
                    <a:pt x="40" y="58"/>
                    <a:pt x="40" y="59"/>
                  </a:cubicBezTo>
                  <a:cubicBezTo>
                    <a:pt x="39" y="63"/>
                    <a:pt x="40" y="67"/>
                    <a:pt x="40" y="71"/>
                  </a:cubicBezTo>
                  <a:cubicBezTo>
                    <a:pt x="39" y="73"/>
                    <a:pt x="38" y="75"/>
                    <a:pt x="38" y="77"/>
                  </a:cubicBezTo>
                  <a:cubicBezTo>
                    <a:pt x="37" y="82"/>
                    <a:pt x="41" y="87"/>
                    <a:pt x="39" y="93"/>
                  </a:cubicBezTo>
                  <a:cubicBezTo>
                    <a:pt x="39" y="96"/>
                    <a:pt x="35" y="98"/>
                    <a:pt x="35" y="98"/>
                  </a:cubicBezTo>
                  <a:cubicBezTo>
                    <a:pt x="35" y="99"/>
                    <a:pt x="37" y="99"/>
                    <a:pt x="36" y="100"/>
                  </a:cubicBezTo>
                  <a:cubicBezTo>
                    <a:pt x="36" y="102"/>
                    <a:pt x="35" y="101"/>
                    <a:pt x="35" y="105"/>
                  </a:cubicBezTo>
                  <a:cubicBezTo>
                    <a:pt x="35" y="105"/>
                    <a:pt x="33" y="109"/>
                    <a:pt x="34" y="111"/>
                  </a:cubicBezTo>
                  <a:cubicBezTo>
                    <a:pt x="34" y="113"/>
                    <a:pt x="36" y="113"/>
                    <a:pt x="35" y="115"/>
                  </a:cubicBezTo>
                  <a:cubicBezTo>
                    <a:pt x="35" y="117"/>
                    <a:pt x="39" y="121"/>
                    <a:pt x="40" y="124"/>
                  </a:cubicBezTo>
                  <a:cubicBezTo>
                    <a:pt x="40" y="125"/>
                    <a:pt x="42" y="133"/>
                    <a:pt x="41" y="135"/>
                  </a:cubicBezTo>
                  <a:cubicBezTo>
                    <a:pt x="41" y="135"/>
                    <a:pt x="41" y="136"/>
                    <a:pt x="41" y="136"/>
                  </a:cubicBezTo>
                  <a:cubicBezTo>
                    <a:pt x="41" y="136"/>
                    <a:pt x="42" y="136"/>
                    <a:pt x="43" y="136"/>
                  </a:cubicBezTo>
                  <a:cubicBezTo>
                    <a:pt x="44" y="137"/>
                    <a:pt x="51" y="146"/>
                    <a:pt x="51" y="148"/>
                  </a:cubicBezTo>
                  <a:cubicBezTo>
                    <a:pt x="50" y="152"/>
                    <a:pt x="39" y="153"/>
                    <a:pt x="37" y="155"/>
                  </a:cubicBezTo>
                  <a:cubicBezTo>
                    <a:pt x="36" y="156"/>
                    <a:pt x="36" y="158"/>
                    <a:pt x="35" y="159"/>
                  </a:cubicBezTo>
                  <a:cubicBezTo>
                    <a:pt x="33" y="160"/>
                    <a:pt x="30" y="161"/>
                    <a:pt x="29" y="163"/>
                  </a:cubicBezTo>
                  <a:cubicBezTo>
                    <a:pt x="29" y="163"/>
                    <a:pt x="30" y="166"/>
                    <a:pt x="30" y="166"/>
                  </a:cubicBezTo>
                  <a:cubicBezTo>
                    <a:pt x="30" y="166"/>
                    <a:pt x="28" y="167"/>
                    <a:pt x="28" y="167"/>
                  </a:cubicBezTo>
                  <a:cubicBezTo>
                    <a:pt x="27" y="170"/>
                    <a:pt x="29" y="173"/>
                    <a:pt x="28" y="176"/>
                  </a:cubicBezTo>
                  <a:cubicBezTo>
                    <a:pt x="28" y="176"/>
                    <a:pt x="26" y="177"/>
                    <a:pt x="26" y="177"/>
                  </a:cubicBezTo>
                  <a:cubicBezTo>
                    <a:pt x="25" y="179"/>
                    <a:pt x="26" y="182"/>
                    <a:pt x="24" y="184"/>
                  </a:cubicBezTo>
                  <a:cubicBezTo>
                    <a:pt x="24" y="184"/>
                    <a:pt x="22" y="185"/>
                    <a:pt x="22" y="186"/>
                  </a:cubicBezTo>
                  <a:cubicBezTo>
                    <a:pt x="21" y="187"/>
                    <a:pt x="20" y="190"/>
                    <a:pt x="18" y="191"/>
                  </a:cubicBezTo>
                  <a:cubicBezTo>
                    <a:pt x="18" y="191"/>
                    <a:pt x="15" y="191"/>
                    <a:pt x="15" y="191"/>
                  </a:cubicBezTo>
                  <a:cubicBezTo>
                    <a:pt x="14" y="191"/>
                    <a:pt x="14" y="191"/>
                    <a:pt x="14" y="192"/>
                  </a:cubicBezTo>
                  <a:cubicBezTo>
                    <a:pt x="14" y="192"/>
                    <a:pt x="15" y="193"/>
                    <a:pt x="15" y="193"/>
                  </a:cubicBezTo>
                  <a:cubicBezTo>
                    <a:pt x="14" y="194"/>
                    <a:pt x="12" y="195"/>
                    <a:pt x="12" y="196"/>
                  </a:cubicBezTo>
                  <a:cubicBezTo>
                    <a:pt x="12" y="198"/>
                    <a:pt x="15" y="199"/>
                    <a:pt x="15" y="201"/>
                  </a:cubicBezTo>
                  <a:cubicBezTo>
                    <a:pt x="15" y="204"/>
                    <a:pt x="12" y="206"/>
                    <a:pt x="12" y="208"/>
                  </a:cubicBezTo>
                  <a:cubicBezTo>
                    <a:pt x="12" y="215"/>
                    <a:pt x="22" y="210"/>
                    <a:pt x="21" y="219"/>
                  </a:cubicBezTo>
                  <a:cubicBezTo>
                    <a:pt x="21" y="219"/>
                    <a:pt x="21" y="221"/>
                    <a:pt x="21" y="221"/>
                  </a:cubicBezTo>
                  <a:cubicBezTo>
                    <a:pt x="21" y="222"/>
                    <a:pt x="22" y="222"/>
                    <a:pt x="21" y="222"/>
                  </a:cubicBezTo>
                  <a:cubicBezTo>
                    <a:pt x="21" y="224"/>
                    <a:pt x="17" y="224"/>
                    <a:pt x="17" y="225"/>
                  </a:cubicBezTo>
                  <a:cubicBezTo>
                    <a:pt x="16" y="226"/>
                    <a:pt x="18" y="229"/>
                    <a:pt x="16" y="229"/>
                  </a:cubicBezTo>
                  <a:cubicBezTo>
                    <a:pt x="12" y="229"/>
                    <a:pt x="11" y="225"/>
                    <a:pt x="7" y="228"/>
                  </a:cubicBezTo>
                  <a:cubicBezTo>
                    <a:pt x="6" y="229"/>
                    <a:pt x="6" y="229"/>
                    <a:pt x="6" y="229"/>
                  </a:cubicBezTo>
                  <a:cubicBezTo>
                    <a:pt x="7" y="232"/>
                    <a:pt x="0" y="237"/>
                    <a:pt x="0" y="239"/>
                  </a:cubicBezTo>
                  <a:cubicBezTo>
                    <a:pt x="0" y="239"/>
                    <a:pt x="9" y="244"/>
                    <a:pt x="10" y="245"/>
                  </a:cubicBezTo>
                  <a:cubicBezTo>
                    <a:pt x="21" y="250"/>
                    <a:pt x="31" y="256"/>
                    <a:pt x="41" y="262"/>
                  </a:cubicBezTo>
                  <a:cubicBezTo>
                    <a:pt x="70" y="278"/>
                    <a:pt x="99" y="293"/>
                    <a:pt x="129" y="309"/>
                  </a:cubicBezTo>
                  <a:cubicBezTo>
                    <a:pt x="139" y="315"/>
                    <a:pt x="149" y="320"/>
                    <a:pt x="159" y="325"/>
                  </a:cubicBezTo>
                  <a:cubicBezTo>
                    <a:pt x="163" y="327"/>
                    <a:pt x="168" y="331"/>
                    <a:pt x="172" y="332"/>
                  </a:cubicBezTo>
                  <a:cubicBezTo>
                    <a:pt x="182" y="335"/>
                    <a:pt x="195" y="335"/>
                    <a:pt x="205" y="337"/>
                  </a:cubicBezTo>
                  <a:cubicBezTo>
                    <a:pt x="227" y="339"/>
                    <a:pt x="249" y="342"/>
                    <a:pt x="270" y="344"/>
                  </a:cubicBezTo>
                  <a:cubicBezTo>
                    <a:pt x="282" y="240"/>
                    <a:pt x="294" y="136"/>
                    <a:pt x="306" y="32"/>
                  </a:cubicBezTo>
                  <a:cubicBezTo>
                    <a:pt x="231" y="24"/>
                    <a:pt x="156" y="13"/>
                    <a:pt x="81" y="0"/>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Freeform 19"/>
            <p:cNvSpPr>
              <a:spLocks/>
            </p:cNvSpPr>
            <p:nvPr/>
          </p:nvSpPr>
          <p:spPr bwMode="auto">
            <a:xfrm>
              <a:off x="7527896" y="2647950"/>
              <a:ext cx="236538" cy="239713"/>
            </a:xfrm>
            <a:custGeom>
              <a:avLst/>
              <a:gdLst>
                <a:gd name="T0" fmla="*/ 78 w 80"/>
                <a:gd name="T1" fmla="*/ 29 h 81"/>
                <a:gd name="T2" fmla="*/ 71 w 80"/>
                <a:gd name="T3" fmla="*/ 11 h 81"/>
                <a:gd name="T4" fmla="*/ 67 w 80"/>
                <a:gd name="T5" fmla="*/ 0 h 81"/>
                <a:gd name="T6" fmla="*/ 56 w 80"/>
                <a:gd name="T7" fmla="*/ 4 h 81"/>
                <a:gd name="T8" fmla="*/ 36 w 80"/>
                <a:gd name="T9" fmla="*/ 12 h 81"/>
                <a:gd name="T10" fmla="*/ 29 w 80"/>
                <a:gd name="T11" fmla="*/ 14 h 81"/>
                <a:gd name="T12" fmla="*/ 29 w 80"/>
                <a:gd name="T13" fmla="*/ 16 h 81"/>
                <a:gd name="T14" fmla="*/ 27 w 80"/>
                <a:gd name="T15" fmla="*/ 14 h 81"/>
                <a:gd name="T16" fmla="*/ 0 w 80"/>
                <a:gd name="T17" fmla="*/ 23 h 81"/>
                <a:gd name="T18" fmla="*/ 10 w 80"/>
                <a:gd name="T19" fmla="*/ 60 h 81"/>
                <a:gd name="T20" fmla="*/ 11 w 80"/>
                <a:gd name="T21" fmla="*/ 64 h 81"/>
                <a:gd name="T22" fmla="*/ 15 w 80"/>
                <a:gd name="T23" fmla="*/ 67 h 81"/>
                <a:gd name="T24" fmla="*/ 8 w 80"/>
                <a:gd name="T25" fmla="*/ 77 h 81"/>
                <a:gd name="T26" fmla="*/ 13 w 80"/>
                <a:gd name="T27" fmla="*/ 81 h 81"/>
                <a:gd name="T28" fmla="*/ 19 w 80"/>
                <a:gd name="T29" fmla="*/ 76 h 81"/>
                <a:gd name="T30" fmla="*/ 22 w 80"/>
                <a:gd name="T31" fmla="*/ 71 h 81"/>
                <a:gd name="T32" fmla="*/ 26 w 80"/>
                <a:gd name="T33" fmla="*/ 68 h 81"/>
                <a:gd name="T34" fmla="*/ 29 w 80"/>
                <a:gd name="T35" fmla="*/ 65 h 81"/>
                <a:gd name="T36" fmla="*/ 30 w 80"/>
                <a:gd name="T37" fmla="*/ 66 h 81"/>
                <a:gd name="T38" fmla="*/ 36 w 80"/>
                <a:gd name="T39" fmla="*/ 56 h 81"/>
                <a:gd name="T40" fmla="*/ 39 w 80"/>
                <a:gd name="T41" fmla="*/ 57 h 81"/>
                <a:gd name="T42" fmla="*/ 43 w 80"/>
                <a:gd name="T43" fmla="*/ 54 h 81"/>
                <a:gd name="T44" fmla="*/ 47 w 80"/>
                <a:gd name="T45" fmla="*/ 54 h 81"/>
                <a:gd name="T46" fmla="*/ 49 w 80"/>
                <a:gd name="T47" fmla="*/ 51 h 81"/>
                <a:gd name="T48" fmla="*/ 53 w 80"/>
                <a:gd name="T49" fmla="*/ 52 h 81"/>
                <a:gd name="T50" fmla="*/ 55 w 80"/>
                <a:gd name="T51" fmla="*/ 49 h 81"/>
                <a:gd name="T52" fmla="*/ 60 w 80"/>
                <a:gd name="T53" fmla="*/ 48 h 81"/>
                <a:gd name="T54" fmla="*/ 57 w 80"/>
                <a:gd name="T55" fmla="*/ 44 h 81"/>
                <a:gd name="T56" fmla="*/ 64 w 80"/>
                <a:gd name="T57" fmla="*/ 46 h 81"/>
                <a:gd name="T58" fmla="*/ 64 w 80"/>
                <a:gd name="T59" fmla="*/ 44 h 81"/>
                <a:gd name="T60" fmla="*/ 69 w 80"/>
                <a:gd name="T61" fmla="*/ 43 h 81"/>
                <a:gd name="T62" fmla="*/ 69 w 80"/>
                <a:gd name="T63" fmla="*/ 40 h 81"/>
                <a:gd name="T64" fmla="*/ 73 w 80"/>
                <a:gd name="T65" fmla="*/ 41 h 81"/>
                <a:gd name="T66" fmla="*/ 74 w 80"/>
                <a:gd name="T67" fmla="*/ 39 h 81"/>
                <a:gd name="T68" fmla="*/ 80 w 80"/>
                <a:gd name="T69" fmla="*/ 38 h 81"/>
                <a:gd name="T70" fmla="*/ 78 w 80"/>
                <a:gd name="T71" fmla="*/ 34 h 81"/>
                <a:gd name="T72" fmla="*/ 78 w 80"/>
                <a:gd name="T73" fmla="*/ 2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81">
                  <a:moveTo>
                    <a:pt x="78" y="29"/>
                  </a:moveTo>
                  <a:cubicBezTo>
                    <a:pt x="76" y="23"/>
                    <a:pt x="74" y="17"/>
                    <a:pt x="71" y="11"/>
                  </a:cubicBezTo>
                  <a:cubicBezTo>
                    <a:pt x="70" y="8"/>
                    <a:pt x="68" y="0"/>
                    <a:pt x="67" y="0"/>
                  </a:cubicBezTo>
                  <a:cubicBezTo>
                    <a:pt x="65" y="0"/>
                    <a:pt x="59" y="3"/>
                    <a:pt x="56" y="4"/>
                  </a:cubicBezTo>
                  <a:cubicBezTo>
                    <a:pt x="50" y="6"/>
                    <a:pt x="41" y="8"/>
                    <a:pt x="36" y="12"/>
                  </a:cubicBezTo>
                  <a:cubicBezTo>
                    <a:pt x="36" y="12"/>
                    <a:pt x="31" y="12"/>
                    <a:pt x="29" y="14"/>
                  </a:cubicBezTo>
                  <a:cubicBezTo>
                    <a:pt x="29" y="14"/>
                    <a:pt x="30" y="15"/>
                    <a:pt x="29" y="16"/>
                  </a:cubicBezTo>
                  <a:cubicBezTo>
                    <a:pt x="27" y="16"/>
                    <a:pt x="28" y="15"/>
                    <a:pt x="27" y="14"/>
                  </a:cubicBezTo>
                  <a:cubicBezTo>
                    <a:pt x="24" y="14"/>
                    <a:pt x="4" y="21"/>
                    <a:pt x="0" y="23"/>
                  </a:cubicBezTo>
                  <a:cubicBezTo>
                    <a:pt x="3" y="35"/>
                    <a:pt x="7" y="48"/>
                    <a:pt x="10" y="60"/>
                  </a:cubicBezTo>
                  <a:cubicBezTo>
                    <a:pt x="11" y="62"/>
                    <a:pt x="11" y="63"/>
                    <a:pt x="11" y="64"/>
                  </a:cubicBezTo>
                  <a:cubicBezTo>
                    <a:pt x="12" y="65"/>
                    <a:pt x="15" y="66"/>
                    <a:pt x="15" y="67"/>
                  </a:cubicBezTo>
                  <a:cubicBezTo>
                    <a:pt x="15" y="68"/>
                    <a:pt x="8" y="76"/>
                    <a:pt x="8" y="77"/>
                  </a:cubicBezTo>
                  <a:cubicBezTo>
                    <a:pt x="8" y="78"/>
                    <a:pt x="12" y="80"/>
                    <a:pt x="13" y="81"/>
                  </a:cubicBezTo>
                  <a:cubicBezTo>
                    <a:pt x="13" y="79"/>
                    <a:pt x="18" y="77"/>
                    <a:pt x="19" y="76"/>
                  </a:cubicBezTo>
                  <a:cubicBezTo>
                    <a:pt x="20" y="75"/>
                    <a:pt x="21" y="72"/>
                    <a:pt x="22" y="71"/>
                  </a:cubicBezTo>
                  <a:cubicBezTo>
                    <a:pt x="23" y="70"/>
                    <a:pt x="25" y="70"/>
                    <a:pt x="26" y="68"/>
                  </a:cubicBezTo>
                  <a:cubicBezTo>
                    <a:pt x="27" y="67"/>
                    <a:pt x="27" y="65"/>
                    <a:pt x="29" y="65"/>
                  </a:cubicBezTo>
                  <a:cubicBezTo>
                    <a:pt x="31" y="64"/>
                    <a:pt x="29" y="66"/>
                    <a:pt x="30" y="66"/>
                  </a:cubicBezTo>
                  <a:cubicBezTo>
                    <a:pt x="31" y="66"/>
                    <a:pt x="36" y="57"/>
                    <a:pt x="36" y="56"/>
                  </a:cubicBezTo>
                  <a:cubicBezTo>
                    <a:pt x="38" y="55"/>
                    <a:pt x="38" y="57"/>
                    <a:pt x="39" y="57"/>
                  </a:cubicBezTo>
                  <a:cubicBezTo>
                    <a:pt x="41" y="58"/>
                    <a:pt x="42" y="55"/>
                    <a:pt x="43" y="54"/>
                  </a:cubicBezTo>
                  <a:cubicBezTo>
                    <a:pt x="44" y="54"/>
                    <a:pt x="46" y="55"/>
                    <a:pt x="47" y="54"/>
                  </a:cubicBezTo>
                  <a:cubicBezTo>
                    <a:pt x="48" y="54"/>
                    <a:pt x="48" y="52"/>
                    <a:pt x="49" y="51"/>
                  </a:cubicBezTo>
                  <a:cubicBezTo>
                    <a:pt x="51" y="51"/>
                    <a:pt x="53" y="52"/>
                    <a:pt x="53" y="52"/>
                  </a:cubicBezTo>
                  <a:cubicBezTo>
                    <a:pt x="55" y="49"/>
                    <a:pt x="55" y="49"/>
                    <a:pt x="55" y="49"/>
                  </a:cubicBezTo>
                  <a:cubicBezTo>
                    <a:pt x="56" y="48"/>
                    <a:pt x="59" y="49"/>
                    <a:pt x="60" y="48"/>
                  </a:cubicBezTo>
                  <a:cubicBezTo>
                    <a:pt x="61" y="46"/>
                    <a:pt x="56" y="44"/>
                    <a:pt x="57" y="44"/>
                  </a:cubicBezTo>
                  <a:cubicBezTo>
                    <a:pt x="59" y="42"/>
                    <a:pt x="59" y="51"/>
                    <a:pt x="64" y="46"/>
                  </a:cubicBezTo>
                  <a:cubicBezTo>
                    <a:pt x="64" y="46"/>
                    <a:pt x="63" y="44"/>
                    <a:pt x="64" y="44"/>
                  </a:cubicBezTo>
                  <a:cubicBezTo>
                    <a:pt x="65" y="44"/>
                    <a:pt x="68" y="44"/>
                    <a:pt x="69" y="43"/>
                  </a:cubicBezTo>
                  <a:cubicBezTo>
                    <a:pt x="69" y="43"/>
                    <a:pt x="68" y="41"/>
                    <a:pt x="69" y="40"/>
                  </a:cubicBezTo>
                  <a:cubicBezTo>
                    <a:pt x="70" y="40"/>
                    <a:pt x="71" y="42"/>
                    <a:pt x="73" y="41"/>
                  </a:cubicBezTo>
                  <a:cubicBezTo>
                    <a:pt x="73" y="40"/>
                    <a:pt x="73" y="39"/>
                    <a:pt x="74" y="39"/>
                  </a:cubicBezTo>
                  <a:cubicBezTo>
                    <a:pt x="75" y="37"/>
                    <a:pt x="78" y="39"/>
                    <a:pt x="80" y="38"/>
                  </a:cubicBezTo>
                  <a:cubicBezTo>
                    <a:pt x="80" y="38"/>
                    <a:pt x="78" y="36"/>
                    <a:pt x="78" y="34"/>
                  </a:cubicBezTo>
                  <a:cubicBezTo>
                    <a:pt x="78" y="31"/>
                    <a:pt x="80" y="35"/>
                    <a:pt x="78" y="29"/>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21"/>
            <p:cNvSpPr>
              <a:spLocks noEditPoints="1"/>
            </p:cNvSpPr>
            <p:nvPr/>
          </p:nvSpPr>
          <p:spPr bwMode="auto">
            <a:xfrm>
              <a:off x="6496020" y="3308349"/>
              <a:ext cx="1027113" cy="625476"/>
            </a:xfrm>
            <a:custGeom>
              <a:avLst/>
              <a:gdLst>
                <a:gd name="T0" fmla="*/ 332 w 348"/>
                <a:gd name="T1" fmla="*/ 47 h 212"/>
                <a:gd name="T2" fmla="*/ 332 w 348"/>
                <a:gd name="T3" fmla="*/ 56 h 212"/>
                <a:gd name="T4" fmla="*/ 329 w 348"/>
                <a:gd name="T5" fmla="*/ 62 h 212"/>
                <a:gd name="T6" fmla="*/ 327 w 348"/>
                <a:gd name="T7" fmla="*/ 67 h 212"/>
                <a:gd name="T8" fmla="*/ 327 w 348"/>
                <a:gd name="T9" fmla="*/ 72 h 212"/>
                <a:gd name="T10" fmla="*/ 329 w 348"/>
                <a:gd name="T11" fmla="*/ 76 h 212"/>
                <a:gd name="T12" fmla="*/ 333 w 348"/>
                <a:gd name="T13" fmla="*/ 96 h 212"/>
                <a:gd name="T14" fmla="*/ 335 w 348"/>
                <a:gd name="T15" fmla="*/ 90 h 212"/>
                <a:gd name="T16" fmla="*/ 342 w 348"/>
                <a:gd name="T17" fmla="*/ 67 h 212"/>
                <a:gd name="T18" fmla="*/ 343 w 348"/>
                <a:gd name="T19" fmla="*/ 41 h 212"/>
                <a:gd name="T20" fmla="*/ 332 w 348"/>
                <a:gd name="T21" fmla="*/ 110 h 212"/>
                <a:gd name="T22" fmla="*/ 317 w 348"/>
                <a:gd name="T23" fmla="*/ 114 h 212"/>
                <a:gd name="T24" fmla="*/ 300 w 348"/>
                <a:gd name="T25" fmla="*/ 103 h 212"/>
                <a:gd name="T26" fmla="*/ 285 w 348"/>
                <a:gd name="T27" fmla="*/ 101 h 212"/>
                <a:gd name="T28" fmla="*/ 281 w 348"/>
                <a:gd name="T29" fmla="*/ 100 h 212"/>
                <a:gd name="T30" fmla="*/ 291 w 348"/>
                <a:gd name="T31" fmla="*/ 100 h 212"/>
                <a:gd name="T32" fmla="*/ 302 w 348"/>
                <a:gd name="T33" fmla="*/ 100 h 212"/>
                <a:gd name="T34" fmla="*/ 312 w 348"/>
                <a:gd name="T35" fmla="*/ 107 h 212"/>
                <a:gd name="T36" fmla="*/ 317 w 348"/>
                <a:gd name="T37" fmla="*/ 102 h 212"/>
                <a:gd name="T38" fmla="*/ 302 w 348"/>
                <a:gd name="T39" fmla="*/ 95 h 212"/>
                <a:gd name="T40" fmla="*/ 311 w 348"/>
                <a:gd name="T41" fmla="*/ 91 h 212"/>
                <a:gd name="T42" fmla="*/ 309 w 348"/>
                <a:gd name="T43" fmla="*/ 88 h 212"/>
                <a:gd name="T44" fmla="*/ 313 w 348"/>
                <a:gd name="T45" fmla="*/ 87 h 212"/>
                <a:gd name="T46" fmla="*/ 312 w 348"/>
                <a:gd name="T47" fmla="*/ 79 h 212"/>
                <a:gd name="T48" fmla="*/ 311 w 348"/>
                <a:gd name="T49" fmla="*/ 77 h 212"/>
                <a:gd name="T50" fmla="*/ 285 w 348"/>
                <a:gd name="T51" fmla="*/ 65 h 212"/>
                <a:gd name="T52" fmla="*/ 270 w 348"/>
                <a:gd name="T53" fmla="*/ 57 h 212"/>
                <a:gd name="T54" fmla="*/ 269 w 348"/>
                <a:gd name="T55" fmla="*/ 55 h 212"/>
                <a:gd name="T56" fmla="*/ 275 w 348"/>
                <a:gd name="T57" fmla="*/ 57 h 212"/>
                <a:gd name="T58" fmla="*/ 293 w 348"/>
                <a:gd name="T59" fmla="*/ 68 h 212"/>
                <a:gd name="T60" fmla="*/ 302 w 348"/>
                <a:gd name="T61" fmla="*/ 73 h 212"/>
                <a:gd name="T62" fmla="*/ 308 w 348"/>
                <a:gd name="T63" fmla="*/ 70 h 212"/>
                <a:gd name="T64" fmla="*/ 306 w 348"/>
                <a:gd name="T65" fmla="*/ 63 h 212"/>
                <a:gd name="T66" fmla="*/ 297 w 348"/>
                <a:gd name="T67" fmla="*/ 57 h 212"/>
                <a:gd name="T68" fmla="*/ 289 w 348"/>
                <a:gd name="T69" fmla="*/ 50 h 212"/>
                <a:gd name="T70" fmla="*/ 273 w 348"/>
                <a:gd name="T71" fmla="*/ 51 h 212"/>
                <a:gd name="T72" fmla="*/ 255 w 348"/>
                <a:gd name="T73" fmla="*/ 48 h 212"/>
                <a:gd name="T74" fmla="*/ 253 w 348"/>
                <a:gd name="T75" fmla="*/ 37 h 212"/>
                <a:gd name="T76" fmla="*/ 256 w 348"/>
                <a:gd name="T77" fmla="*/ 27 h 212"/>
                <a:gd name="T78" fmla="*/ 258 w 348"/>
                <a:gd name="T79" fmla="*/ 15 h 212"/>
                <a:gd name="T80" fmla="*/ 252 w 348"/>
                <a:gd name="T81" fmla="*/ 13 h 212"/>
                <a:gd name="T82" fmla="*/ 235 w 348"/>
                <a:gd name="T83" fmla="*/ 2 h 212"/>
                <a:gd name="T84" fmla="*/ 195 w 348"/>
                <a:gd name="T85" fmla="*/ 2 h 212"/>
                <a:gd name="T86" fmla="*/ 187 w 348"/>
                <a:gd name="T87" fmla="*/ 34 h 212"/>
                <a:gd name="T88" fmla="*/ 169 w 348"/>
                <a:gd name="T89" fmla="*/ 68 h 212"/>
                <a:gd name="T90" fmla="*/ 158 w 348"/>
                <a:gd name="T91" fmla="*/ 65 h 212"/>
                <a:gd name="T92" fmla="*/ 145 w 348"/>
                <a:gd name="T93" fmla="*/ 88 h 212"/>
                <a:gd name="T94" fmla="*/ 137 w 348"/>
                <a:gd name="T95" fmla="*/ 125 h 212"/>
                <a:gd name="T96" fmla="*/ 115 w 348"/>
                <a:gd name="T97" fmla="*/ 138 h 212"/>
                <a:gd name="T98" fmla="*/ 103 w 348"/>
                <a:gd name="T99" fmla="*/ 150 h 212"/>
                <a:gd name="T100" fmla="*/ 89 w 348"/>
                <a:gd name="T101" fmla="*/ 154 h 212"/>
                <a:gd name="T102" fmla="*/ 71 w 348"/>
                <a:gd name="T103" fmla="*/ 154 h 212"/>
                <a:gd name="T104" fmla="*/ 64 w 348"/>
                <a:gd name="T105" fmla="*/ 144 h 212"/>
                <a:gd name="T106" fmla="*/ 32 w 348"/>
                <a:gd name="T107" fmla="*/ 183 h 212"/>
                <a:gd name="T108" fmla="*/ 24 w 348"/>
                <a:gd name="T109" fmla="*/ 193 h 212"/>
                <a:gd name="T110" fmla="*/ 0 w 348"/>
                <a:gd name="T111" fmla="*/ 212 h 212"/>
                <a:gd name="T112" fmla="*/ 90 w 348"/>
                <a:gd name="T113" fmla="*/ 192 h 212"/>
                <a:gd name="T114" fmla="*/ 340 w 348"/>
                <a:gd name="T115" fmla="*/ 127 h 212"/>
                <a:gd name="T116" fmla="*/ 346 w 348"/>
                <a:gd name="T117" fmla="*/ 126 h 212"/>
                <a:gd name="T118" fmla="*/ 344 w 348"/>
                <a:gd name="T119" fmla="*/ 12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8" h="212">
                  <a:moveTo>
                    <a:pt x="334" y="91"/>
                  </a:moveTo>
                  <a:cubicBezTo>
                    <a:pt x="335" y="90"/>
                    <a:pt x="335" y="90"/>
                    <a:pt x="334" y="91"/>
                  </a:cubicBezTo>
                  <a:moveTo>
                    <a:pt x="333" y="46"/>
                  </a:moveTo>
                  <a:cubicBezTo>
                    <a:pt x="332" y="46"/>
                    <a:pt x="332" y="47"/>
                    <a:pt x="332" y="47"/>
                  </a:cubicBezTo>
                  <a:cubicBezTo>
                    <a:pt x="333" y="47"/>
                    <a:pt x="333" y="47"/>
                    <a:pt x="333" y="48"/>
                  </a:cubicBezTo>
                  <a:cubicBezTo>
                    <a:pt x="333" y="48"/>
                    <a:pt x="331" y="50"/>
                    <a:pt x="331" y="50"/>
                  </a:cubicBezTo>
                  <a:cubicBezTo>
                    <a:pt x="331" y="51"/>
                    <a:pt x="334" y="54"/>
                    <a:pt x="334" y="54"/>
                  </a:cubicBezTo>
                  <a:cubicBezTo>
                    <a:pt x="333" y="55"/>
                    <a:pt x="331" y="54"/>
                    <a:pt x="332" y="56"/>
                  </a:cubicBezTo>
                  <a:cubicBezTo>
                    <a:pt x="332" y="56"/>
                    <a:pt x="333" y="56"/>
                    <a:pt x="333" y="57"/>
                  </a:cubicBezTo>
                  <a:cubicBezTo>
                    <a:pt x="333" y="59"/>
                    <a:pt x="329" y="58"/>
                    <a:pt x="328" y="58"/>
                  </a:cubicBezTo>
                  <a:cubicBezTo>
                    <a:pt x="330" y="59"/>
                    <a:pt x="330" y="59"/>
                    <a:pt x="330" y="59"/>
                  </a:cubicBezTo>
                  <a:cubicBezTo>
                    <a:pt x="330" y="59"/>
                    <a:pt x="329" y="62"/>
                    <a:pt x="329" y="62"/>
                  </a:cubicBezTo>
                  <a:cubicBezTo>
                    <a:pt x="329" y="62"/>
                    <a:pt x="331" y="62"/>
                    <a:pt x="331" y="62"/>
                  </a:cubicBezTo>
                  <a:cubicBezTo>
                    <a:pt x="331" y="62"/>
                    <a:pt x="329" y="64"/>
                    <a:pt x="329" y="64"/>
                  </a:cubicBezTo>
                  <a:cubicBezTo>
                    <a:pt x="329" y="64"/>
                    <a:pt x="330" y="65"/>
                    <a:pt x="330" y="65"/>
                  </a:cubicBezTo>
                  <a:cubicBezTo>
                    <a:pt x="329" y="67"/>
                    <a:pt x="328" y="65"/>
                    <a:pt x="327" y="67"/>
                  </a:cubicBezTo>
                  <a:cubicBezTo>
                    <a:pt x="327" y="68"/>
                    <a:pt x="329" y="68"/>
                    <a:pt x="329" y="69"/>
                  </a:cubicBezTo>
                  <a:cubicBezTo>
                    <a:pt x="328" y="69"/>
                    <a:pt x="328" y="69"/>
                    <a:pt x="327" y="69"/>
                  </a:cubicBezTo>
                  <a:cubicBezTo>
                    <a:pt x="326" y="70"/>
                    <a:pt x="328" y="70"/>
                    <a:pt x="328" y="71"/>
                  </a:cubicBezTo>
                  <a:cubicBezTo>
                    <a:pt x="328" y="71"/>
                    <a:pt x="326" y="72"/>
                    <a:pt x="327" y="72"/>
                  </a:cubicBezTo>
                  <a:cubicBezTo>
                    <a:pt x="327" y="73"/>
                    <a:pt x="328" y="72"/>
                    <a:pt x="328" y="73"/>
                  </a:cubicBezTo>
                  <a:cubicBezTo>
                    <a:pt x="329" y="73"/>
                    <a:pt x="327" y="74"/>
                    <a:pt x="327" y="74"/>
                  </a:cubicBezTo>
                  <a:cubicBezTo>
                    <a:pt x="327" y="75"/>
                    <a:pt x="327" y="77"/>
                    <a:pt x="327" y="77"/>
                  </a:cubicBezTo>
                  <a:cubicBezTo>
                    <a:pt x="327" y="77"/>
                    <a:pt x="328" y="74"/>
                    <a:pt x="329" y="76"/>
                  </a:cubicBezTo>
                  <a:cubicBezTo>
                    <a:pt x="328" y="78"/>
                    <a:pt x="328" y="78"/>
                    <a:pt x="328" y="78"/>
                  </a:cubicBezTo>
                  <a:cubicBezTo>
                    <a:pt x="327" y="79"/>
                    <a:pt x="328" y="85"/>
                    <a:pt x="329" y="86"/>
                  </a:cubicBezTo>
                  <a:cubicBezTo>
                    <a:pt x="329" y="87"/>
                    <a:pt x="328" y="88"/>
                    <a:pt x="328" y="89"/>
                  </a:cubicBezTo>
                  <a:cubicBezTo>
                    <a:pt x="328" y="90"/>
                    <a:pt x="332" y="95"/>
                    <a:pt x="333" y="96"/>
                  </a:cubicBezTo>
                  <a:cubicBezTo>
                    <a:pt x="334" y="96"/>
                    <a:pt x="334" y="93"/>
                    <a:pt x="334" y="93"/>
                  </a:cubicBezTo>
                  <a:cubicBezTo>
                    <a:pt x="334" y="92"/>
                    <a:pt x="334" y="92"/>
                    <a:pt x="334" y="91"/>
                  </a:cubicBezTo>
                  <a:cubicBezTo>
                    <a:pt x="335" y="90"/>
                    <a:pt x="335" y="90"/>
                    <a:pt x="334" y="91"/>
                  </a:cubicBezTo>
                  <a:cubicBezTo>
                    <a:pt x="334" y="93"/>
                    <a:pt x="334" y="95"/>
                    <a:pt x="335" y="90"/>
                  </a:cubicBezTo>
                  <a:cubicBezTo>
                    <a:pt x="336" y="88"/>
                    <a:pt x="333" y="76"/>
                    <a:pt x="334" y="75"/>
                  </a:cubicBezTo>
                  <a:cubicBezTo>
                    <a:pt x="335" y="74"/>
                    <a:pt x="337" y="74"/>
                    <a:pt x="337" y="72"/>
                  </a:cubicBezTo>
                  <a:cubicBezTo>
                    <a:pt x="337" y="72"/>
                    <a:pt x="336" y="72"/>
                    <a:pt x="336" y="71"/>
                  </a:cubicBezTo>
                  <a:cubicBezTo>
                    <a:pt x="336" y="71"/>
                    <a:pt x="343" y="73"/>
                    <a:pt x="342" y="67"/>
                  </a:cubicBezTo>
                  <a:cubicBezTo>
                    <a:pt x="342" y="67"/>
                    <a:pt x="340" y="68"/>
                    <a:pt x="340" y="67"/>
                  </a:cubicBezTo>
                  <a:cubicBezTo>
                    <a:pt x="338" y="63"/>
                    <a:pt x="343" y="53"/>
                    <a:pt x="343" y="49"/>
                  </a:cubicBezTo>
                  <a:cubicBezTo>
                    <a:pt x="343" y="47"/>
                    <a:pt x="341" y="46"/>
                    <a:pt x="341" y="44"/>
                  </a:cubicBezTo>
                  <a:cubicBezTo>
                    <a:pt x="342" y="43"/>
                    <a:pt x="343" y="42"/>
                    <a:pt x="343" y="41"/>
                  </a:cubicBezTo>
                  <a:cubicBezTo>
                    <a:pt x="341" y="42"/>
                    <a:pt x="334" y="43"/>
                    <a:pt x="333" y="46"/>
                  </a:cubicBezTo>
                  <a:moveTo>
                    <a:pt x="341" y="116"/>
                  </a:moveTo>
                  <a:cubicBezTo>
                    <a:pt x="340" y="114"/>
                    <a:pt x="336" y="108"/>
                    <a:pt x="334" y="108"/>
                  </a:cubicBezTo>
                  <a:cubicBezTo>
                    <a:pt x="333" y="108"/>
                    <a:pt x="333" y="109"/>
                    <a:pt x="332" y="110"/>
                  </a:cubicBezTo>
                  <a:cubicBezTo>
                    <a:pt x="330" y="110"/>
                    <a:pt x="323" y="108"/>
                    <a:pt x="322" y="109"/>
                  </a:cubicBezTo>
                  <a:cubicBezTo>
                    <a:pt x="320" y="110"/>
                    <a:pt x="321" y="113"/>
                    <a:pt x="322" y="115"/>
                  </a:cubicBezTo>
                  <a:cubicBezTo>
                    <a:pt x="322" y="115"/>
                    <a:pt x="323" y="115"/>
                    <a:pt x="322" y="115"/>
                  </a:cubicBezTo>
                  <a:cubicBezTo>
                    <a:pt x="321" y="116"/>
                    <a:pt x="318" y="113"/>
                    <a:pt x="317" y="114"/>
                  </a:cubicBezTo>
                  <a:cubicBezTo>
                    <a:pt x="315" y="116"/>
                    <a:pt x="315" y="116"/>
                    <a:pt x="315" y="116"/>
                  </a:cubicBezTo>
                  <a:cubicBezTo>
                    <a:pt x="312" y="116"/>
                    <a:pt x="313" y="112"/>
                    <a:pt x="313" y="112"/>
                  </a:cubicBezTo>
                  <a:cubicBezTo>
                    <a:pt x="312" y="111"/>
                    <a:pt x="305" y="110"/>
                    <a:pt x="304" y="109"/>
                  </a:cubicBezTo>
                  <a:cubicBezTo>
                    <a:pt x="302" y="108"/>
                    <a:pt x="303" y="103"/>
                    <a:pt x="300" y="103"/>
                  </a:cubicBezTo>
                  <a:cubicBezTo>
                    <a:pt x="300" y="103"/>
                    <a:pt x="299" y="105"/>
                    <a:pt x="299" y="105"/>
                  </a:cubicBezTo>
                  <a:cubicBezTo>
                    <a:pt x="298" y="105"/>
                    <a:pt x="296" y="103"/>
                    <a:pt x="295" y="103"/>
                  </a:cubicBezTo>
                  <a:cubicBezTo>
                    <a:pt x="292" y="103"/>
                    <a:pt x="290" y="105"/>
                    <a:pt x="287" y="104"/>
                  </a:cubicBezTo>
                  <a:cubicBezTo>
                    <a:pt x="286" y="103"/>
                    <a:pt x="286" y="101"/>
                    <a:pt x="285" y="101"/>
                  </a:cubicBezTo>
                  <a:cubicBezTo>
                    <a:pt x="284" y="101"/>
                    <a:pt x="282" y="102"/>
                    <a:pt x="281" y="103"/>
                  </a:cubicBezTo>
                  <a:cubicBezTo>
                    <a:pt x="280" y="103"/>
                    <a:pt x="272" y="105"/>
                    <a:pt x="273" y="102"/>
                  </a:cubicBezTo>
                  <a:cubicBezTo>
                    <a:pt x="273" y="101"/>
                    <a:pt x="277" y="101"/>
                    <a:pt x="277" y="101"/>
                  </a:cubicBezTo>
                  <a:cubicBezTo>
                    <a:pt x="278" y="101"/>
                    <a:pt x="280" y="100"/>
                    <a:pt x="281" y="100"/>
                  </a:cubicBezTo>
                  <a:cubicBezTo>
                    <a:pt x="281" y="100"/>
                    <a:pt x="283" y="102"/>
                    <a:pt x="283" y="102"/>
                  </a:cubicBezTo>
                  <a:cubicBezTo>
                    <a:pt x="283" y="102"/>
                    <a:pt x="285" y="99"/>
                    <a:pt x="285" y="99"/>
                  </a:cubicBezTo>
                  <a:cubicBezTo>
                    <a:pt x="286" y="99"/>
                    <a:pt x="288" y="103"/>
                    <a:pt x="289" y="103"/>
                  </a:cubicBezTo>
                  <a:cubicBezTo>
                    <a:pt x="291" y="100"/>
                    <a:pt x="291" y="100"/>
                    <a:pt x="291" y="100"/>
                  </a:cubicBezTo>
                  <a:cubicBezTo>
                    <a:pt x="291" y="100"/>
                    <a:pt x="290" y="99"/>
                    <a:pt x="291" y="99"/>
                  </a:cubicBezTo>
                  <a:cubicBezTo>
                    <a:pt x="291" y="99"/>
                    <a:pt x="291" y="99"/>
                    <a:pt x="291" y="99"/>
                  </a:cubicBezTo>
                  <a:cubicBezTo>
                    <a:pt x="292" y="100"/>
                    <a:pt x="296" y="103"/>
                    <a:pt x="297" y="103"/>
                  </a:cubicBezTo>
                  <a:cubicBezTo>
                    <a:pt x="298" y="102"/>
                    <a:pt x="300" y="100"/>
                    <a:pt x="302" y="100"/>
                  </a:cubicBezTo>
                  <a:cubicBezTo>
                    <a:pt x="304" y="100"/>
                    <a:pt x="303" y="104"/>
                    <a:pt x="304" y="104"/>
                  </a:cubicBezTo>
                  <a:cubicBezTo>
                    <a:pt x="306" y="107"/>
                    <a:pt x="308" y="105"/>
                    <a:pt x="308" y="105"/>
                  </a:cubicBezTo>
                  <a:cubicBezTo>
                    <a:pt x="309" y="105"/>
                    <a:pt x="309" y="106"/>
                    <a:pt x="310" y="107"/>
                  </a:cubicBezTo>
                  <a:cubicBezTo>
                    <a:pt x="310" y="107"/>
                    <a:pt x="312" y="107"/>
                    <a:pt x="312" y="107"/>
                  </a:cubicBezTo>
                  <a:cubicBezTo>
                    <a:pt x="313" y="107"/>
                    <a:pt x="314" y="109"/>
                    <a:pt x="315" y="110"/>
                  </a:cubicBezTo>
                  <a:cubicBezTo>
                    <a:pt x="315" y="110"/>
                    <a:pt x="321" y="107"/>
                    <a:pt x="321" y="107"/>
                  </a:cubicBezTo>
                  <a:cubicBezTo>
                    <a:pt x="321" y="107"/>
                    <a:pt x="320" y="102"/>
                    <a:pt x="320" y="102"/>
                  </a:cubicBezTo>
                  <a:cubicBezTo>
                    <a:pt x="317" y="102"/>
                    <a:pt x="317" y="102"/>
                    <a:pt x="317" y="102"/>
                  </a:cubicBezTo>
                  <a:cubicBezTo>
                    <a:pt x="316" y="102"/>
                    <a:pt x="319" y="101"/>
                    <a:pt x="319" y="100"/>
                  </a:cubicBezTo>
                  <a:cubicBezTo>
                    <a:pt x="318" y="97"/>
                    <a:pt x="314" y="100"/>
                    <a:pt x="314" y="100"/>
                  </a:cubicBezTo>
                  <a:cubicBezTo>
                    <a:pt x="312" y="99"/>
                    <a:pt x="315" y="97"/>
                    <a:pt x="312" y="96"/>
                  </a:cubicBezTo>
                  <a:cubicBezTo>
                    <a:pt x="310" y="96"/>
                    <a:pt x="306" y="97"/>
                    <a:pt x="302" y="95"/>
                  </a:cubicBezTo>
                  <a:cubicBezTo>
                    <a:pt x="299" y="94"/>
                    <a:pt x="296" y="90"/>
                    <a:pt x="294" y="88"/>
                  </a:cubicBezTo>
                  <a:cubicBezTo>
                    <a:pt x="293" y="88"/>
                    <a:pt x="290" y="87"/>
                    <a:pt x="290" y="86"/>
                  </a:cubicBezTo>
                  <a:cubicBezTo>
                    <a:pt x="290" y="82"/>
                    <a:pt x="306" y="101"/>
                    <a:pt x="311" y="94"/>
                  </a:cubicBezTo>
                  <a:cubicBezTo>
                    <a:pt x="312" y="93"/>
                    <a:pt x="312" y="92"/>
                    <a:pt x="311" y="91"/>
                  </a:cubicBezTo>
                  <a:cubicBezTo>
                    <a:pt x="311" y="91"/>
                    <a:pt x="308" y="93"/>
                    <a:pt x="310" y="91"/>
                  </a:cubicBezTo>
                  <a:cubicBezTo>
                    <a:pt x="310" y="91"/>
                    <a:pt x="310" y="91"/>
                    <a:pt x="310" y="91"/>
                  </a:cubicBezTo>
                  <a:cubicBezTo>
                    <a:pt x="310" y="90"/>
                    <a:pt x="309" y="90"/>
                    <a:pt x="309" y="90"/>
                  </a:cubicBezTo>
                  <a:cubicBezTo>
                    <a:pt x="305" y="89"/>
                    <a:pt x="309" y="89"/>
                    <a:pt x="309" y="88"/>
                  </a:cubicBezTo>
                  <a:cubicBezTo>
                    <a:pt x="310" y="87"/>
                    <a:pt x="308" y="88"/>
                    <a:pt x="307" y="87"/>
                  </a:cubicBezTo>
                  <a:cubicBezTo>
                    <a:pt x="307" y="86"/>
                    <a:pt x="308" y="85"/>
                    <a:pt x="309" y="85"/>
                  </a:cubicBezTo>
                  <a:cubicBezTo>
                    <a:pt x="310" y="86"/>
                    <a:pt x="311" y="88"/>
                    <a:pt x="312" y="88"/>
                  </a:cubicBezTo>
                  <a:cubicBezTo>
                    <a:pt x="312" y="88"/>
                    <a:pt x="312" y="87"/>
                    <a:pt x="313" y="87"/>
                  </a:cubicBezTo>
                  <a:cubicBezTo>
                    <a:pt x="314" y="87"/>
                    <a:pt x="315" y="91"/>
                    <a:pt x="316" y="89"/>
                  </a:cubicBezTo>
                  <a:cubicBezTo>
                    <a:pt x="319" y="84"/>
                    <a:pt x="314" y="84"/>
                    <a:pt x="313" y="82"/>
                  </a:cubicBezTo>
                  <a:cubicBezTo>
                    <a:pt x="313" y="81"/>
                    <a:pt x="316" y="80"/>
                    <a:pt x="313" y="80"/>
                  </a:cubicBezTo>
                  <a:cubicBezTo>
                    <a:pt x="313" y="80"/>
                    <a:pt x="313" y="79"/>
                    <a:pt x="312" y="79"/>
                  </a:cubicBezTo>
                  <a:cubicBezTo>
                    <a:pt x="312" y="80"/>
                    <a:pt x="313" y="80"/>
                    <a:pt x="313" y="80"/>
                  </a:cubicBezTo>
                  <a:cubicBezTo>
                    <a:pt x="313" y="81"/>
                    <a:pt x="313" y="81"/>
                    <a:pt x="312" y="81"/>
                  </a:cubicBezTo>
                  <a:cubicBezTo>
                    <a:pt x="311" y="82"/>
                    <a:pt x="307" y="80"/>
                    <a:pt x="307" y="79"/>
                  </a:cubicBezTo>
                  <a:cubicBezTo>
                    <a:pt x="308" y="78"/>
                    <a:pt x="312" y="78"/>
                    <a:pt x="311" y="77"/>
                  </a:cubicBezTo>
                  <a:cubicBezTo>
                    <a:pt x="309" y="76"/>
                    <a:pt x="302" y="77"/>
                    <a:pt x="300" y="76"/>
                  </a:cubicBezTo>
                  <a:cubicBezTo>
                    <a:pt x="298" y="76"/>
                    <a:pt x="296" y="72"/>
                    <a:pt x="294" y="71"/>
                  </a:cubicBezTo>
                  <a:cubicBezTo>
                    <a:pt x="293" y="71"/>
                    <a:pt x="291" y="71"/>
                    <a:pt x="289" y="70"/>
                  </a:cubicBezTo>
                  <a:cubicBezTo>
                    <a:pt x="287" y="69"/>
                    <a:pt x="286" y="66"/>
                    <a:pt x="285" y="65"/>
                  </a:cubicBezTo>
                  <a:cubicBezTo>
                    <a:pt x="283" y="64"/>
                    <a:pt x="280" y="64"/>
                    <a:pt x="278" y="62"/>
                  </a:cubicBezTo>
                  <a:cubicBezTo>
                    <a:pt x="277" y="62"/>
                    <a:pt x="277" y="60"/>
                    <a:pt x="276" y="59"/>
                  </a:cubicBezTo>
                  <a:cubicBezTo>
                    <a:pt x="275" y="57"/>
                    <a:pt x="272" y="59"/>
                    <a:pt x="271" y="58"/>
                  </a:cubicBezTo>
                  <a:cubicBezTo>
                    <a:pt x="270" y="58"/>
                    <a:pt x="270" y="57"/>
                    <a:pt x="270" y="57"/>
                  </a:cubicBezTo>
                  <a:cubicBezTo>
                    <a:pt x="270" y="56"/>
                    <a:pt x="269" y="56"/>
                    <a:pt x="269" y="55"/>
                  </a:cubicBezTo>
                  <a:cubicBezTo>
                    <a:pt x="268" y="56"/>
                    <a:pt x="268" y="57"/>
                    <a:pt x="267" y="57"/>
                  </a:cubicBezTo>
                  <a:cubicBezTo>
                    <a:pt x="267" y="57"/>
                    <a:pt x="266" y="57"/>
                    <a:pt x="266" y="56"/>
                  </a:cubicBezTo>
                  <a:cubicBezTo>
                    <a:pt x="267" y="54"/>
                    <a:pt x="268" y="54"/>
                    <a:pt x="269" y="55"/>
                  </a:cubicBezTo>
                  <a:cubicBezTo>
                    <a:pt x="269" y="55"/>
                    <a:pt x="269" y="55"/>
                    <a:pt x="269" y="55"/>
                  </a:cubicBezTo>
                  <a:cubicBezTo>
                    <a:pt x="270" y="55"/>
                    <a:pt x="270" y="56"/>
                    <a:pt x="270" y="57"/>
                  </a:cubicBezTo>
                  <a:cubicBezTo>
                    <a:pt x="270" y="57"/>
                    <a:pt x="270" y="57"/>
                    <a:pt x="270" y="57"/>
                  </a:cubicBezTo>
                  <a:cubicBezTo>
                    <a:pt x="272" y="58"/>
                    <a:pt x="274" y="57"/>
                    <a:pt x="275" y="57"/>
                  </a:cubicBezTo>
                  <a:cubicBezTo>
                    <a:pt x="277" y="58"/>
                    <a:pt x="277" y="61"/>
                    <a:pt x="279" y="61"/>
                  </a:cubicBezTo>
                  <a:cubicBezTo>
                    <a:pt x="281" y="62"/>
                    <a:pt x="283" y="63"/>
                    <a:pt x="285" y="64"/>
                  </a:cubicBezTo>
                  <a:cubicBezTo>
                    <a:pt x="286" y="65"/>
                    <a:pt x="287" y="68"/>
                    <a:pt x="289" y="68"/>
                  </a:cubicBezTo>
                  <a:cubicBezTo>
                    <a:pt x="290" y="68"/>
                    <a:pt x="292" y="67"/>
                    <a:pt x="293" y="68"/>
                  </a:cubicBezTo>
                  <a:cubicBezTo>
                    <a:pt x="293" y="68"/>
                    <a:pt x="293" y="68"/>
                    <a:pt x="293" y="69"/>
                  </a:cubicBezTo>
                  <a:cubicBezTo>
                    <a:pt x="294" y="71"/>
                    <a:pt x="293" y="69"/>
                    <a:pt x="295" y="69"/>
                  </a:cubicBezTo>
                  <a:cubicBezTo>
                    <a:pt x="296" y="69"/>
                    <a:pt x="301" y="75"/>
                    <a:pt x="302" y="75"/>
                  </a:cubicBezTo>
                  <a:cubicBezTo>
                    <a:pt x="302" y="75"/>
                    <a:pt x="302" y="74"/>
                    <a:pt x="302" y="73"/>
                  </a:cubicBezTo>
                  <a:cubicBezTo>
                    <a:pt x="301" y="73"/>
                    <a:pt x="301" y="72"/>
                    <a:pt x="301" y="72"/>
                  </a:cubicBezTo>
                  <a:cubicBezTo>
                    <a:pt x="302" y="72"/>
                    <a:pt x="307" y="77"/>
                    <a:pt x="309" y="75"/>
                  </a:cubicBezTo>
                  <a:cubicBezTo>
                    <a:pt x="311" y="73"/>
                    <a:pt x="308" y="74"/>
                    <a:pt x="308" y="72"/>
                  </a:cubicBezTo>
                  <a:cubicBezTo>
                    <a:pt x="308" y="71"/>
                    <a:pt x="307" y="71"/>
                    <a:pt x="308" y="70"/>
                  </a:cubicBezTo>
                  <a:cubicBezTo>
                    <a:pt x="308" y="70"/>
                    <a:pt x="309" y="70"/>
                    <a:pt x="309" y="70"/>
                  </a:cubicBezTo>
                  <a:cubicBezTo>
                    <a:pt x="310" y="69"/>
                    <a:pt x="308" y="69"/>
                    <a:pt x="307" y="68"/>
                  </a:cubicBezTo>
                  <a:cubicBezTo>
                    <a:pt x="307" y="68"/>
                    <a:pt x="308" y="66"/>
                    <a:pt x="308" y="65"/>
                  </a:cubicBezTo>
                  <a:cubicBezTo>
                    <a:pt x="306" y="63"/>
                    <a:pt x="306" y="63"/>
                    <a:pt x="306" y="63"/>
                  </a:cubicBezTo>
                  <a:cubicBezTo>
                    <a:pt x="307" y="61"/>
                    <a:pt x="310" y="63"/>
                    <a:pt x="308" y="58"/>
                  </a:cubicBezTo>
                  <a:cubicBezTo>
                    <a:pt x="308" y="58"/>
                    <a:pt x="303" y="57"/>
                    <a:pt x="302" y="57"/>
                  </a:cubicBezTo>
                  <a:cubicBezTo>
                    <a:pt x="301" y="57"/>
                    <a:pt x="300" y="56"/>
                    <a:pt x="299" y="56"/>
                  </a:cubicBezTo>
                  <a:cubicBezTo>
                    <a:pt x="297" y="57"/>
                    <a:pt x="297" y="57"/>
                    <a:pt x="297" y="57"/>
                  </a:cubicBezTo>
                  <a:cubicBezTo>
                    <a:pt x="296" y="56"/>
                    <a:pt x="299" y="55"/>
                    <a:pt x="296" y="55"/>
                  </a:cubicBezTo>
                  <a:cubicBezTo>
                    <a:pt x="296" y="55"/>
                    <a:pt x="293" y="56"/>
                    <a:pt x="293" y="56"/>
                  </a:cubicBezTo>
                  <a:cubicBezTo>
                    <a:pt x="293" y="56"/>
                    <a:pt x="294" y="53"/>
                    <a:pt x="293" y="53"/>
                  </a:cubicBezTo>
                  <a:cubicBezTo>
                    <a:pt x="293" y="52"/>
                    <a:pt x="290" y="52"/>
                    <a:pt x="289" y="50"/>
                  </a:cubicBezTo>
                  <a:cubicBezTo>
                    <a:pt x="289" y="50"/>
                    <a:pt x="289" y="50"/>
                    <a:pt x="288" y="50"/>
                  </a:cubicBezTo>
                  <a:cubicBezTo>
                    <a:pt x="288" y="50"/>
                    <a:pt x="284" y="52"/>
                    <a:pt x="283" y="52"/>
                  </a:cubicBezTo>
                  <a:cubicBezTo>
                    <a:pt x="281" y="51"/>
                    <a:pt x="281" y="51"/>
                    <a:pt x="281" y="51"/>
                  </a:cubicBezTo>
                  <a:cubicBezTo>
                    <a:pt x="279" y="51"/>
                    <a:pt x="275" y="53"/>
                    <a:pt x="273" y="51"/>
                  </a:cubicBezTo>
                  <a:cubicBezTo>
                    <a:pt x="272" y="51"/>
                    <a:pt x="273" y="49"/>
                    <a:pt x="272" y="49"/>
                  </a:cubicBezTo>
                  <a:cubicBezTo>
                    <a:pt x="271" y="48"/>
                    <a:pt x="269" y="48"/>
                    <a:pt x="268" y="47"/>
                  </a:cubicBezTo>
                  <a:cubicBezTo>
                    <a:pt x="266" y="45"/>
                    <a:pt x="270" y="44"/>
                    <a:pt x="267" y="42"/>
                  </a:cubicBezTo>
                  <a:cubicBezTo>
                    <a:pt x="266" y="41"/>
                    <a:pt x="257" y="51"/>
                    <a:pt x="255" y="48"/>
                  </a:cubicBezTo>
                  <a:cubicBezTo>
                    <a:pt x="255" y="48"/>
                    <a:pt x="256" y="47"/>
                    <a:pt x="256" y="47"/>
                  </a:cubicBezTo>
                  <a:cubicBezTo>
                    <a:pt x="256" y="47"/>
                    <a:pt x="253" y="45"/>
                    <a:pt x="253" y="45"/>
                  </a:cubicBezTo>
                  <a:cubicBezTo>
                    <a:pt x="253" y="44"/>
                    <a:pt x="254" y="44"/>
                    <a:pt x="254" y="44"/>
                  </a:cubicBezTo>
                  <a:cubicBezTo>
                    <a:pt x="255" y="42"/>
                    <a:pt x="252" y="39"/>
                    <a:pt x="253" y="37"/>
                  </a:cubicBezTo>
                  <a:cubicBezTo>
                    <a:pt x="254" y="35"/>
                    <a:pt x="254" y="35"/>
                    <a:pt x="254" y="35"/>
                  </a:cubicBezTo>
                  <a:cubicBezTo>
                    <a:pt x="254" y="35"/>
                    <a:pt x="252" y="32"/>
                    <a:pt x="253" y="31"/>
                  </a:cubicBezTo>
                  <a:cubicBezTo>
                    <a:pt x="254" y="31"/>
                    <a:pt x="258" y="32"/>
                    <a:pt x="258" y="30"/>
                  </a:cubicBezTo>
                  <a:cubicBezTo>
                    <a:pt x="258" y="29"/>
                    <a:pt x="254" y="28"/>
                    <a:pt x="256" y="27"/>
                  </a:cubicBezTo>
                  <a:cubicBezTo>
                    <a:pt x="257" y="27"/>
                    <a:pt x="257" y="28"/>
                    <a:pt x="257" y="28"/>
                  </a:cubicBezTo>
                  <a:cubicBezTo>
                    <a:pt x="257" y="28"/>
                    <a:pt x="261" y="24"/>
                    <a:pt x="261" y="24"/>
                  </a:cubicBezTo>
                  <a:cubicBezTo>
                    <a:pt x="261" y="20"/>
                    <a:pt x="257" y="18"/>
                    <a:pt x="257" y="15"/>
                  </a:cubicBezTo>
                  <a:cubicBezTo>
                    <a:pt x="257" y="15"/>
                    <a:pt x="257" y="15"/>
                    <a:pt x="258" y="15"/>
                  </a:cubicBezTo>
                  <a:cubicBezTo>
                    <a:pt x="257" y="15"/>
                    <a:pt x="257" y="15"/>
                    <a:pt x="257" y="15"/>
                  </a:cubicBezTo>
                  <a:cubicBezTo>
                    <a:pt x="256" y="15"/>
                    <a:pt x="255" y="14"/>
                    <a:pt x="254" y="14"/>
                  </a:cubicBezTo>
                  <a:cubicBezTo>
                    <a:pt x="254" y="14"/>
                    <a:pt x="253" y="13"/>
                    <a:pt x="253" y="12"/>
                  </a:cubicBezTo>
                  <a:cubicBezTo>
                    <a:pt x="252" y="12"/>
                    <a:pt x="252" y="13"/>
                    <a:pt x="252" y="13"/>
                  </a:cubicBezTo>
                  <a:cubicBezTo>
                    <a:pt x="252" y="13"/>
                    <a:pt x="249" y="13"/>
                    <a:pt x="249" y="13"/>
                  </a:cubicBezTo>
                  <a:cubicBezTo>
                    <a:pt x="248" y="12"/>
                    <a:pt x="247" y="10"/>
                    <a:pt x="246" y="10"/>
                  </a:cubicBezTo>
                  <a:cubicBezTo>
                    <a:pt x="243" y="9"/>
                    <a:pt x="240" y="12"/>
                    <a:pt x="238" y="11"/>
                  </a:cubicBezTo>
                  <a:cubicBezTo>
                    <a:pt x="230" y="9"/>
                    <a:pt x="237" y="4"/>
                    <a:pt x="235" y="2"/>
                  </a:cubicBezTo>
                  <a:cubicBezTo>
                    <a:pt x="233" y="0"/>
                    <a:pt x="225" y="0"/>
                    <a:pt x="222" y="0"/>
                  </a:cubicBezTo>
                  <a:cubicBezTo>
                    <a:pt x="221" y="3"/>
                    <a:pt x="221" y="11"/>
                    <a:pt x="220" y="11"/>
                  </a:cubicBezTo>
                  <a:cubicBezTo>
                    <a:pt x="218" y="12"/>
                    <a:pt x="198" y="0"/>
                    <a:pt x="195" y="1"/>
                  </a:cubicBezTo>
                  <a:cubicBezTo>
                    <a:pt x="194" y="1"/>
                    <a:pt x="195" y="1"/>
                    <a:pt x="195" y="2"/>
                  </a:cubicBezTo>
                  <a:cubicBezTo>
                    <a:pt x="194" y="2"/>
                    <a:pt x="194" y="2"/>
                    <a:pt x="194" y="3"/>
                  </a:cubicBezTo>
                  <a:cubicBezTo>
                    <a:pt x="195" y="6"/>
                    <a:pt x="194" y="9"/>
                    <a:pt x="194" y="12"/>
                  </a:cubicBezTo>
                  <a:cubicBezTo>
                    <a:pt x="194" y="13"/>
                    <a:pt x="195" y="15"/>
                    <a:pt x="195" y="17"/>
                  </a:cubicBezTo>
                  <a:cubicBezTo>
                    <a:pt x="195" y="20"/>
                    <a:pt x="189" y="33"/>
                    <a:pt x="187" y="34"/>
                  </a:cubicBezTo>
                  <a:cubicBezTo>
                    <a:pt x="186" y="34"/>
                    <a:pt x="185" y="33"/>
                    <a:pt x="185" y="34"/>
                  </a:cubicBezTo>
                  <a:cubicBezTo>
                    <a:pt x="183" y="35"/>
                    <a:pt x="184" y="42"/>
                    <a:pt x="182" y="43"/>
                  </a:cubicBezTo>
                  <a:cubicBezTo>
                    <a:pt x="181" y="44"/>
                    <a:pt x="176" y="40"/>
                    <a:pt x="175" y="41"/>
                  </a:cubicBezTo>
                  <a:cubicBezTo>
                    <a:pt x="174" y="42"/>
                    <a:pt x="172" y="66"/>
                    <a:pt x="169" y="68"/>
                  </a:cubicBezTo>
                  <a:cubicBezTo>
                    <a:pt x="168" y="68"/>
                    <a:pt x="163" y="67"/>
                    <a:pt x="161" y="67"/>
                  </a:cubicBezTo>
                  <a:cubicBezTo>
                    <a:pt x="158" y="67"/>
                    <a:pt x="158" y="67"/>
                    <a:pt x="158" y="67"/>
                  </a:cubicBezTo>
                  <a:cubicBezTo>
                    <a:pt x="158" y="66"/>
                    <a:pt x="159" y="66"/>
                    <a:pt x="159" y="66"/>
                  </a:cubicBezTo>
                  <a:cubicBezTo>
                    <a:pt x="159" y="65"/>
                    <a:pt x="158" y="65"/>
                    <a:pt x="158" y="65"/>
                  </a:cubicBezTo>
                  <a:cubicBezTo>
                    <a:pt x="156" y="63"/>
                    <a:pt x="153" y="61"/>
                    <a:pt x="151" y="63"/>
                  </a:cubicBezTo>
                  <a:cubicBezTo>
                    <a:pt x="150" y="63"/>
                    <a:pt x="152" y="74"/>
                    <a:pt x="151" y="75"/>
                  </a:cubicBezTo>
                  <a:cubicBezTo>
                    <a:pt x="147" y="79"/>
                    <a:pt x="150" y="78"/>
                    <a:pt x="149" y="82"/>
                  </a:cubicBezTo>
                  <a:cubicBezTo>
                    <a:pt x="149" y="84"/>
                    <a:pt x="146" y="86"/>
                    <a:pt x="145" y="88"/>
                  </a:cubicBezTo>
                  <a:cubicBezTo>
                    <a:pt x="145" y="91"/>
                    <a:pt x="146" y="94"/>
                    <a:pt x="145" y="97"/>
                  </a:cubicBezTo>
                  <a:cubicBezTo>
                    <a:pt x="141" y="106"/>
                    <a:pt x="137" y="109"/>
                    <a:pt x="136" y="119"/>
                  </a:cubicBezTo>
                  <a:cubicBezTo>
                    <a:pt x="136" y="120"/>
                    <a:pt x="138" y="119"/>
                    <a:pt x="139" y="120"/>
                  </a:cubicBezTo>
                  <a:cubicBezTo>
                    <a:pt x="140" y="122"/>
                    <a:pt x="137" y="123"/>
                    <a:pt x="137" y="125"/>
                  </a:cubicBezTo>
                  <a:cubicBezTo>
                    <a:pt x="137" y="127"/>
                    <a:pt x="139" y="125"/>
                    <a:pt x="138" y="128"/>
                  </a:cubicBezTo>
                  <a:cubicBezTo>
                    <a:pt x="133" y="137"/>
                    <a:pt x="130" y="133"/>
                    <a:pt x="130" y="133"/>
                  </a:cubicBezTo>
                  <a:cubicBezTo>
                    <a:pt x="126" y="134"/>
                    <a:pt x="123" y="139"/>
                    <a:pt x="120" y="140"/>
                  </a:cubicBezTo>
                  <a:cubicBezTo>
                    <a:pt x="119" y="140"/>
                    <a:pt x="115" y="138"/>
                    <a:pt x="115" y="138"/>
                  </a:cubicBezTo>
                  <a:cubicBezTo>
                    <a:pt x="114" y="141"/>
                    <a:pt x="115" y="141"/>
                    <a:pt x="115" y="143"/>
                  </a:cubicBezTo>
                  <a:cubicBezTo>
                    <a:pt x="115" y="149"/>
                    <a:pt x="110" y="146"/>
                    <a:pt x="110" y="146"/>
                  </a:cubicBezTo>
                  <a:cubicBezTo>
                    <a:pt x="109" y="146"/>
                    <a:pt x="109" y="147"/>
                    <a:pt x="109" y="147"/>
                  </a:cubicBezTo>
                  <a:cubicBezTo>
                    <a:pt x="109" y="149"/>
                    <a:pt x="105" y="149"/>
                    <a:pt x="103" y="150"/>
                  </a:cubicBezTo>
                  <a:cubicBezTo>
                    <a:pt x="103" y="150"/>
                    <a:pt x="102" y="152"/>
                    <a:pt x="101" y="152"/>
                  </a:cubicBezTo>
                  <a:cubicBezTo>
                    <a:pt x="99" y="152"/>
                    <a:pt x="95" y="148"/>
                    <a:pt x="93" y="149"/>
                  </a:cubicBezTo>
                  <a:cubicBezTo>
                    <a:pt x="92" y="150"/>
                    <a:pt x="93" y="153"/>
                    <a:pt x="92" y="153"/>
                  </a:cubicBezTo>
                  <a:cubicBezTo>
                    <a:pt x="92" y="153"/>
                    <a:pt x="89" y="154"/>
                    <a:pt x="89" y="154"/>
                  </a:cubicBezTo>
                  <a:cubicBezTo>
                    <a:pt x="86" y="156"/>
                    <a:pt x="86" y="162"/>
                    <a:pt x="79" y="158"/>
                  </a:cubicBezTo>
                  <a:cubicBezTo>
                    <a:pt x="78" y="158"/>
                    <a:pt x="78" y="156"/>
                    <a:pt x="77" y="156"/>
                  </a:cubicBezTo>
                  <a:cubicBezTo>
                    <a:pt x="76" y="156"/>
                    <a:pt x="74" y="157"/>
                    <a:pt x="73" y="157"/>
                  </a:cubicBezTo>
                  <a:cubicBezTo>
                    <a:pt x="73" y="157"/>
                    <a:pt x="71" y="154"/>
                    <a:pt x="71" y="154"/>
                  </a:cubicBezTo>
                  <a:cubicBezTo>
                    <a:pt x="70" y="154"/>
                    <a:pt x="68" y="154"/>
                    <a:pt x="68" y="153"/>
                  </a:cubicBezTo>
                  <a:cubicBezTo>
                    <a:pt x="67" y="152"/>
                    <a:pt x="68" y="150"/>
                    <a:pt x="67" y="150"/>
                  </a:cubicBezTo>
                  <a:cubicBezTo>
                    <a:pt x="67" y="150"/>
                    <a:pt x="64" y="148"/>
                    <a:pt x="64" y="148"/>
                  </a:cubicBezTo>
                  <a:cubicBezTo>
                    <a:pt x="64" y="146"/>
                    <a:pt x="66" y="146"/>
                    <a:pt x="64" y="144"/>
                  </a:cubicBezTo>
                  <a:cubicBezTo>
                    <a:pt x="60" y="151"/>
                    <a:pt x="55" y="158"/>
                    <a:pt x="50" y="163"/>
                  </a:cubicBezTo>
                  <a:cubicBezTo>
                    <a:pt x="46" y="167"/>
                    <a:pt x="40" y="169"/>
                    <a:pt x="37" y="174"/>
                  </a:cubicBezTo>
                  <a:cubicBezTo>
                    <a:pt x="35" y="175"/>
                    <a:pt x="38" y="177"/>
                    <a:pt x="37" y="178"/>
                  </a:cubicBezTo>
                  <a:cubicBezTo>
                    <a:pt x="36" y="180"/>
                    <a:pt x="33" y="181"/>
                    <a:pt x="32" y="183"/>
                  </a:cubicBezTo>
                  <a:cubicBezTo>
                    <a:pt x="32" y="184"/>
                    <a:pt x="32" y="184"/>
                    <a:pt x="32" y="185"/>
                  </a:cubicBezTo>
                  <a:cubicBezTo>
                    <a:pt x="32" y="185"/>
                    <a:pt x="32" y="186"/>
                    <a:pt x="32" y="186"/>
                  </a:cubicBezTo>
                  <a:cubicBezTo>
                    <a:pt x="32" y="187"/>
                    <a:pt x="32" y="187"/>
                    <a:pt x="32" y="188"/>
                  </a:cubicBezTo>
                  <a:cubicBezTo>
                    <a:pt x="31" y="191"/>
                    <a:pt x="26" y="191"/>
                    <a:pt x="24" y="193"/>
                  </a:cubicBezTo>
                  <a:cubicBezTo>
                    <a:pt x="23" y="194"/>
                    <a:pt x="23" y="197"/>
                    <a:pt x="22" y="199"/>
                  </a:cubicBezTo>
                  <a:cubicBezTo>
                    <a:pt x="20" y="201"/>
                    <a:pt x="9" y="205"/>
                    <a:pt x="6" y="207"/>
                  </a:cubicBezTo>
                  <a:cubicBezTo>
                    <a:pt x="4" y="208"/>
                    <a:pt x="2" y="209"/>
                    <a:pt x="1" y="211"/>
                  </a:cubicBezTo>
                  <a:cubicBezTo>
                    <a:pt x="0" y="211"/>
                    <a:pt x="0" y="212"/>
                    <a:pt x="0" y="212"/>
                  </a:cubicBezTo>
                  <a:cubicBezTo>
                    <a:pt x="20" y="208"/>
                    <a:pt x="40" y="203"/>
                    <a:pt x="60" y="199"/>
                  </a:cubicBezTo>
                  <a:cubicBezTo>
                    <a:pt x="65" y="198"/>
                    <a:pt x="72" y="198"/>
                    <a:pt x="77" y="195"/>
                  </a:cubicBezTo>
                  <a:cubicBezTo>
                    <a:pt x="78" y="194"/>
                    <a:pt x="77" y="194"/>
                    <a:pt x="79" y="194"/>
                  </a:cubicBezTo>
                  <a:cubicBezTo>
                    <a:pt x="83" y="193"/>
                    <a:pt x="90" y="192"/>
                    <a:pt x="90" y="192"/>
                  </a:cubicBezTo>
                  <a:cubicBezTo>
                    <a:pt x="130" y="186"/>
                    <a:pt x="168" y="176"/>
                    <a:pt x="207" y="166"/>
                  </a:cubicBezTo>
                  <a:cubicBezTo>
                    <a:pt x="251" y="154"/>
                    <a:pt x="295" y="141"/>
                    <a:pt x="339" y="128"/>
                  </a:cubicBezTo>
                  <a:cubicBezTo>
                    <a:pt x="339" y="127"/>
                    <a:pt x="338" y="127"/>
                    <a:pt x="338" y="126"/>
                  </a:cubicBezTo>
                  <a:cubicBezTo>
                    <a:pt x="337" y="126"/>
                    <a:pt x="339" y="127"/>
                    <a:pt x="340" y="127"/>
                  </a:cubicBezTo>
                  <a:cubicBezTo>
                    <a:pt x="341" y="127"/>
                    <a:pt x="341" y="127"/>
                    <a:pt x="342" y="127"/>
                  </a:cubicBezTo>
                  <a:cubicBezTo>
                    <a:pt x="341" y="127"/>
                    <a:pt x="341" y="126"/>
                    <a:pt x="341" y="125"/>
                  </a:cubicBezTo>
                  <a:cubicBezTo>
                    <a:pt x="340" y="125"/>
                    <a:pt x="339" y="118"/>
                    <a:pt x="340" y="118"/>
                  </a:cubicBezTo>
                  <a:cubicBezTo>
                    <a:pt x="343" y="119"/>
                    <a:pt x="344" y="123"/>
                    <a:pt x="346" y="126"/>
                  </a:cubicBezTo>
                  <a:cubicBezTo>
                    <a:pt x="346" y="126"/>
                    <a:pt x="347" y="125"/>
                    <a:pt x="348" y="125"/>
                  </a:cubicBezTo>
                  <a:cubicBezTo>
                    <a:pt x="346" y="122"/>
                    <a:pt x="343" y="119"/>
                    <a:pt x="341" y="116"/>
                  </a:cubicBezTo>
                  <a:moveTo>
                    <a:pt x="342" y="127"/>
                  </a:moveTo>
                  <a:cubicBezTo>
                    <a:pt x="343" y="127"/>
                    <a:pt x="344" y="126"/>
                    <a:pt x="344" y="126"/>
                  </a:cubicBezTo>
                  <a:cubicBezTo>
                    <a:pt x="344" y="126"/>
                    <a:pt x="344" y="125"/>
                    <a:pt x="344" y="125"/>
                  </a:cubicBezTo>
                  <a:cubicBezTo>
                    <a:pt x="343" y="125"/>
                    <a:pt x="343" y="126"/>
                    <a:pt x="342" y="127"/>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4" name="Freeform 23"/>
            <p:cNvSpPr>
              <a:spLocks/>
            </p:cNvSpPr>
            <p:nvPr/>
          </p:nvSpPr>
          <p:spPr bwMode="auto">
            <a:xfrm>
              <a:off x="4841846" y="3435348"/>
              <a:ext cx="928687" cy="747712"/>
            </a:xfrm>
            <a:custGeom>
              <a:avLst/>
              <a:gdLst>
                <a:gd name="T0" fmla="*/ 310 w 315"/>
                <a:gd name="T1" fmla="*/ 198 h 253"/>
                <a:gd name="T2" fmla="*/ 308 w 315"/>
                <a:gd name="T3" fmla="*/ 190 h 253"/>
                <a:gd name="T4" fmla="*/ 304 w 315"/>
                <a:gd name="T5" fmla="*/ 190 h 253"/>
                <a:gd name="T6" fmla="*/ 299 w 315"/>
                <a:gd name="T7" fmla="*/ 185 h 253"/>
                <a:gd name="T8" fmla="*/ 294 w 315"/>
                <a:gd name="T9" fmla="*/ 177 h 253"/>
                <a:gd name="T10" fmla="*/ 295 w 315"/>
                <a:gd name="T11" fmla="*/ 168 h 253"/>
                <a:gd name="T12" fmla="*/ 288 w 315"/>
                <a:gd name="T13" fmla="*/ 153 h 253"/>
                <a:gd name="T14" fmla="*/ 278 w 315"/>
                <a:gd name="T15" fmla="*/ 146 h 253"/>
                <a:gd name="T16" fmla="*/ 273 w 315"/>
                <a:gd name="T17" fmla="*/ 143 h 253"/>
                <a:gd name="T18" fmla="*/ 268 w 315"/>
                <a:gd name="T19" fmla="*/ 141 h 253"/>
                <a:gd name="T20" fmla="*/ 258 w 315"/>
                <a:gd name="T21" fmla="*/ 136 h 253"/>
                <a:gd name="T22" fmla="*/ 247 w 315"/>
                <a:gd name="T23" fmla="*/ 127 h 253"/>
                <a:gd name="T24" fmla="*/ 251 w 315"/>
                <a:gd name="T25" fmla="*/ 100 h 253"/>
                <a:gd name="T26" fmla="*/ 239 w 315"/>
                <a:gd name="T27" fmla="*/ 87 h 253"/>
                <a:gd name="T28" fmla="*/ 227 w 315"/>
                <a:gd name="T29" fmla="*/ 81 h 253"/>
                <a:gd name="T30" fmla="*/ 224 w 315"/>
                <a:gd name="T31" fmla="*/ 73 h 253"/>
                <a:gd name="T32" fmla="*/ 207 w 315"/>
                <a:gd name="T33" fmla="*/ 59 h 253"/>
                <a:gd name="T34" fmla="*/ 192 w 315"/>
                <a:gd name="T35" fmla="*/ 45 h 253"/>
                <a:gd name="T36" fmla="*/ 190 w 315"/>
                <a:gd name="T37" fmla="*/ 38 h 253"/>
                <a:gd name="T38" fmla="*/ 185 w 315"/>
                <a:gd name="T39" fmla="*/ 23 h 253"/>
                <a:gd name="T40" fmla="*/ 187 w 315"/>
                <a:gd name="T41" fmla="*/ 13 h 253"/>
                <a:gd name="T42" fmla="*/ 181 w 315"/>
                <a:gd name="T43" fmla="*/ 9 h 253"/>
                <a:gd name="T44" fmla="*/ 162 w 315"/>
                <a:gd name="T45" fmla="*/ 2 h 253"/>
                <a:gd name="T46" fmla="*/ 0 w 315"/>
                <a:gd name="T47" fmla="*/ 16 h 253"/>
                <a:gd name="T48" fmla="*/ 6 w 315"/>
                <a:gd name="T49" fmla="*/ 31 h 253"/>
                <a:gd name="T50" fmla="*/ 14 w 315"/>
                <a:gd name="T51" fmla="*/ 37 h 253"/>
                <a:gd name="T52" fmla="*/ 17 w 315"/>
                <a:gd name="T53" fmla="*/ 47 h 253"/>
                <a:gd name="T54" fmla="*/ 22 w 315"/>
                <a:gd name="T55" fmla="*/ 49 h 253"/>
                <a:gd name="T56" fmla="*/ 38 w 315"/>
                <a:gd name="T57" fmla="*/ 53 h 253"/>
                <a:gd name="T58" fmla="*/ 41 w 315"/>
                <a:gd name="T59" fmla="*/ 57 h 253"/>
                <a:gd name="T60" fmla="*/ 42 w 315"/>
                <a:gd name="T61" fmla="*/ 62 h 253"/>
                <a:gd name="T62" fmla="*/ 37 w 315"/>
                <a:gd name="T63" fmla="*/ 65 h 253"/>
                <a:gd name="T64" fmla="*/ 34 w 315"/>
                <a:gd name="T65" fmla="*/ 71 h 253"/>
                <a:gd name="T66" fmla="*/ 42 w 315"/>
                <a:gd name="T67" fmla="*/ 82 h 253"/>
                <a:gd name="T68" fmla="*/ 45 w 315"/>
                <a:gd name="T69" fmla="*/ 88 h 253"/>
                <a:gd name="T70" fmla="*/ 56 w 315"/>
                <a:gd name="T71" fmla="*/ 94 h 253"/>
                <a:gd name="T72" fmla="*/ 55 w 315"/>
                <a:gd name="T73" fmla="*/ 102 h 253"/>
                <a:gd name="T74" fmla="*/ 63 w 315"/>
                <a:gd name="T75" fmla="*/ 214 h 253"/>
                <a:gd name="T76" fmla="*/ 212 w 315"/>
                <a:gd name="T77" fmla="*/ 229 h 253"/>
                <a:gd name="T78" fmla="*/ 268 w 315"/>
                <a:gd name="T79" fmla="*/ 223 h 253"/>
                <a:gd name="T80" fmla="*/ 271 w 315"/>
                <a:gd name="T81" fmla="*/ 238 h 253"/>
                <a:gd name="T82" fmla="*/ 267 w 315"/>
                <a:gd name="T83" fmla="*/ 243 h 253"/>
                <a:gd name="T84" fmla="*/ 262 w 315"/>
                <a:gd name="T85" fmla="*/ 252 h 253"/>
                <a:gd name="T86" fmla="*/ 291 w 315"/>
                <a:gd name="T87" fmla="*/ 249 h 253"/>
                <a:gd name="T88" fmla="*/ 294 w 315"/>
                <a:gd name="T89" fmla="*/ 242 h 253"/>
                <a:gd name="T90" fmla="*/ 293 w 315"/>
                <a:gd name="T91" fmla="*/ 236 h 253"/>
                <a:gd name="T92" fmla="*/ 294 w 315"/>
                <a:gd name="T93" fmla="*/ 230 h 253"/>
                <a:gd name="T94" fmla="*/ 295 w 315"/>
                <a:gd name="T95" fmla="*/ 216 h 253"/>
                <a:gd name="T96" fmla="*/ 302 w 315"/>
                <a:gd name="T97" fmla="*/ 219 h 253"/>
                <a:gd name="T98" fmla="*/ 303 w 315"/>
                <a:gd name="T99" fmla="*/ 211 h 253"/>
                <a:gd name="T100" fmla="*/ 312 w 315"/>
                <a:gd name="T101" fmla="*/ 207 h 253"/>
                <a:gd name="T102" fmla="*/ 313 w 315"/>
                <a:gd name="T103" fmla="*/ 20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5" h="253">
                  <a:moveTo>
                    <a:pt x="313" y="202"/>
                  </a:moveTo>
                  <a:cubicBezTo>
                    <a:pt x="315" y="200"/>
                    <a:pt x="310" y="200"/>
                    <a:pt x="310" y="198"/>
                  </a:cubicBezTo>
                  <a:cubicBezTo>
                    <a:pt x="311" y="195"/>
                    <a:pt x="313" y="197"/>
                    <a:pt x="312" y="191"/>
                  </a:cubicBezTo>
                  <a:cubicBezTo>
                    <a:pt x="311" y="189"/>
                    <a:pt x="310" y="191"/>
                    <a:pt x="308" y="190"/>
                  </a:cubicBezTo>
                  <a:cubicBezTo>
                    <a:pt x="307" y="190"/>
                    <a:pt x="305" y="184"/>
                    <a:pt x="303" y="185"/>
                  </a:cubicBezTo>
                  <a:cubicBezTo>
                    <a:pt x="301" y="187"/>
                    <a:pt x="307" y="189"/>
                    <a:pt x="304" y="190"/>
                  </a:cubicBezTo>
                  <a:cubicBezTo>
                    <a:pt x="304" y="190"/>
                    <a:pt x="300" y="188"/>
                    <a:pt x="300" y="188"/>
                  </a:cubicBezTo>
                  <a:cubicBezTo>
                    <a:pt x="299" y="187"/>
                    <a:pt x="300" y="186"/>
                    <a:pt x="299" y="185"/>
                  </a:cubicBezTo>
                  <a:cubicBezTo>
                    <a:pt x="298" y="183"/>
                    <a:pt x="296" y="182"/>
                    <a:pt x="295" y="180"/>
                  </a:cubicBezTo>
                  <a:cubicBezTo>
                    <a:pt x="294" y="177"/>
                    <a:pt x="294" y="177"/>
                    <a:pt x="294" y="177"/>
                  </a:cubicBezTo>
                  <a:cubicBezTo>
                    <a:pt x="292" y="176"/>
                    <a:pt x="292" y="176"/>
                    <a:pt x="292" y="176"/>
                  </a:cubicBezTo>
                  <a:cubicBezTo>
                    <a:pt x="291" y="172"/>
                    <a:pt x="296" y="172"/>
                    <a:pt x="295" y="168"/>
                  </a:cubicBezTo>
                  <a:cubicBezTo>
                    <a:pt x="294" y="165"/>
                    <a:pt x="290" y="163"/>
                    <a:pt x="289" y="161"/>
                  </a:cubicBezTo>
                  <a:cubicBezTo>
                    <a:pt x="288" y="159"/>
                    <a:pt x="289" y="155"/>
                    <a:pt x="288" y="153"/>
                  </a:cubicBezTo>
                  <a:cubicBezTo>
                    <a:pt x="287" y="152"/>
                    <a:pt x="283" y="152"/>
                    <a:pt x="282" y="151"/>
                  </a:cubicBezTo>
                  <a:cubicBezTo>
                    <a:pt x="280" y="150"/>
                    <a:pt x="280" y="147"/>
                    <a:pt x="278" y="146"/>
                  </a:cubicBezTo>
                  <a:cubicBezTo>
                    <a:pt x="277" y="145"/>
                    <a:pt x="275" y="145"/>
                    <a:pt x="274" y="145"/>
                  </a:cubicBezTo>
                  <a:cubicBezTo>
                    <a:pt x="274" y="144"/>
                    <a:pt x="273" y="143"/>
                    <a:pt x="273" y="143"/>
                  </a:cubicBezTo>
                  <a:cubicBezTo>
                    <a:pt x="271" y="143"/>
                    <a:pt x="271" y="146"/>
                    <a:pt x="268" y="145"/>
                  </a:cubicBezTo>
                  <a:cubicBezTo>
                    <a:pt x="266" y="143"/>
                    <a:pt x="269" y="142"/>
                    <a:pt x="268" y="141"/>
                  </a:cubicBezTo>
                  <a:cubicBezTo>
                    <a:pt x="267" y="140"/>
                    <a:pt x="262" y="140"/>
                    <a:pt x="260" y="138"/>
                  </a:cubicBezTo>
                  <a:cubicBezTo>
                    <a:pt x="259" y="137"/>
                    <a:pt x="259" y="136"/>
                    <a:pt x="258" y="136"/>
                  </a:cubicBezTo>
                  <a:cubicBezTo>
                    <a:pt x="257" y="135"/>
                    <a:pt x="255" y="135"/>
                    <a:pt x="254" y="134"/>
                  </a:cubicBezTo>
                  <a:cubicBezTo>
                    <a:pt x="252" y="133"/>
                    <a:pt x="249" y="130"/>
                    <a:pt x="247" y="127"/>
                  </a:cubicBezTo>
                  <a:cubicBezTo>
                    <a:pt x="242" y="120"/>
                    <a:pt x="252" y="111"/>
                    <a:pt x="253" y="104"/>
                  </a:cubicBezTo>
                  <a:cubicBezTo>
                    <a:pt x="253" y="103"/>
                    <a:pt x="251" y="101"/>
                    <a:pt x="251" y="100"/>
                  </a:cubicBezTo>
                  <a:cubicBezTo>
                    <a:pt x="252" y="98"/>
                    <a:pt x="255" y="95"/>
                    <a:pt x="254" y="93"/>
                  </a:cubicBezTo>
                  <a:cubicBezTo>
                    <a:pt x="252" y="91"/>
                    <a:pt x="241" y="86"/>
                    <a:pt x="239" y="87"/>
                  </a:cubicBezTo>
                  <a:cubicBezTo>
                    <a:pt x="237" y="88"/>
                    <a:pt x="235" y="94"/>
                    <a:pt x="232" y="93"/>
                  </a:cubicBezTo>
                  <a:cubicBezTo>
                    <a:pt x="226" y="91"/>
                    <a:pt x="228" y="84"/>
                    <a:pt x="227" y="81"/>
                  </a:cubicBezTo>
                  <a:cubicBezTo>
                    <a:pt x="227" y="80"/>
                    <a:pt x="226" y="80"/>
                    <a:pt x="225" y="79"/>
                  </a:cubicBezTo>
                  <a:cubicBezTo>
                    <a:pt x="224" y="77"/>
                    <a:pt x="225" y="75"/>
                    <a:pt x="224" y="73"/>
                  </a:cubicBezTo>
                  <a:cubicBezTo>
                    <a:pt x="221" y="68"/>
                    <a:pt x="214" y="66"/>
                    <a:pt x="210" y="63"/>
                  </a:cubicBezTo>
                  <a:cubicBezTo>
                    <a:pt x="209" y="62"/>
                    <a:pt x="208" y="60"/>
                    <a:pt x="207" y="59"/>
                  </a:cubicBezTo>
                  <a:cubicBezTo>
                    <a:pt x="203" y="56"/>
                    <a:pt x="196" y="54"/>
                    <a:pt x="193" y="50"/>
                  </a:cubicBezTo>
                  <a:cubicBezTo>
                    <a:pt x="193" y="49"/>
                    <a:pt x="193" y="47"/>
                    <a:pt x="192" y="45"/>
                  </a:cubicBezTo>
                  <a:cubicBezTo>
                    <a:pt x="192" y="44"/>
                    <a:pt x="190" y="43"/>
                    <a:pt x="190" y="42"/>
                  </a:cubicBezTo>
                  <a:cubicBezTo>
                    <a:pt x="189" y="41"/>
                    <a:pt x="190" y="39"/>
                    <a:pt x="190" y="38"/>
                  </a:cubicBezTo>
                  <a:cubicBezTo>
                    <a:pt x="189" y="37"/>
                    <a:pt x="188" y="36"/>
                    <a:pt x="187" y="35"/>
                  </a:cubicBezTo>
                  <a:cubicBezTo>
                    <a:pt x="186" y="31"/>
                    <a:pt x="185" y="27"/>
                    <a:pt x="185" y="23"/>
                  </a:cubicBezTo>
                  <a:cubicBezTo>
                    <a:pt x="185" y="21"/>
                    <a:pt x="184" y="17"/>
                    <a:pt x="186" y="14"/>
                  </a:cubicBezTo>
                  <a:cubicBezTo>
                    <a:pt x="186" y="13"/>
                    <a:pt x="187" y="13"/>
                    <a:pt x="187" y="13"/>
                  </a:cubicBezTo>
                  <a:cubicBezTo>
                    <a:pt x="187" y="13"/>
                    <a:pt x="186" y="13"/>
                    <a:pt x="186" y="12"/>
                  </a:cubicBezTo>
                  <a:cubicBezTo>
                    <a:pt x="183" y="11"/>
                    <a:pt x="183" y="10"/>
                    <a:pt x="181" y="9"/>
                  </a:cubicBezTo>
                  <a:cubicBezTo>
                    <a:pt x="177" y="6"/>
                    <a:pt x="175" y="4"/>
                    <a:pt x="173" y="0"/>
                  </a:cubicBezTo>
                  <a:cubicBezTo>
                    <a:pt x="173" y="0"/>
                    <a:pt x="165" y="2"/>
                    <a:pt x="162" y="2"/>
                  </a:cubicBezTo>
                  <a:cubicBezTo>
                    <a:pt x="151" y="4"/>
                    <a:pt x="139" y="6"/>
                    <a:pt x="128" y="7"/>
                  </a:cubicBezTo>
                  <a:cubicBezTo>
                    <a:pt x="85" y="11"/>
                    <a:pt x="43" y="14"/>
                    <a:pt x="0" y="16"/>
                  </a:cubicBezTo>
                  <a:cubicBezTo>
                    <a:pt x="1" y="21"/>
                    <a:pt x="3" y="19"/>
                    <a:pt x="5" y="24"/>
                  </a:cubicBezTo>
                  <a:cubicBezTo>
                    <a:pt x="6" y="25"/>
                    <a:pt x="6" y="31"/>
                    <a:pt x="6" y="31"/>
                  </a:cubicBezTo>
                  <a:cubicBezTo>
                    <a:pt x="6" y="31"/>
                    <a:pt x="14" y="35"/>
                    <a:pt x="14" y="35"/>
                  </a:cubicBezTo>
                  <a:cubicBezTo>
                    <a:pt x="14" y="37"/>
                    <a:pt x="14" y="37"/>
                    <a:pt x="14" y="37"/>
                  </a:cubicBezTo>
                  <a:cubicBezTo>
                    <a:pt x="14" y="39"/>
                    <a:pt x="17" y="40"/>
                    <a:pt x="18" y="42"/>
                  </a:cubicBezTo>
                  <a:cubicBezTo>
                    <a:pt x="18" y="43"/>
                    <a:pt x="16" y="46"/>
                    <a:pt x="17" y="47"/>
                  </a:cubicBezTo>
                  <a:cubicBezTo>
                    <a:pt x="17" y="47"/>
                    <a:pt x="20" y="47"/>
                    <a:pt x="22" y="48"/>
                  </a:cubicBezTo>
                  <a:cubicBezTo>
                    <a:pt x="22" y="48"/>
                    <a:pt x="22" y="49"/>
                    <a:pt x="22" y="49"/>
                  </a:cubicBezTo>
                  <a:cubicBezTo>
                    <a:pt x="22" y="49"/>
                    <a:pt x="28" y="54"/>
                    <a:pt x="32" y="55"/>
                  </a:cubicBezTo>
                  <a:cubicBezTo>
                    <a:pt x="34" y="56"/>
                    <a:pt x="36" y="51"/>
                    <a:pt x="38" y="53"/>
                  </a:cubicBezTo>
                  <a:cubicBezTo>
                    <a:pt x="38" y="56"/>
                    <a:pt x="38" y="56"/>
                    <a:pt x="38" y="56"/>
                  </a:cubicBezTo>
                  <a:cubicBezTo>
                    <a:pt x="38" y="56"/>
                    <a:pt x="40" y="56"/>
                    <a:pt x="41" y="57"/>
                  </a:cubicBezTo>
                  <a:cubicBezTo>
                    <a:pt x="41" y="58"/>
                    <a:pt x="41" y="58"/>
                    <a:pt x="41" y="59"/>
                  </a:cubicBezTo>
                  <a:cubicBezTo>
                    <a:pt x="42" y="60"/>
                    <a:pt x="42" y="61"/>
                    <a:pt x="42" y="62"/>
                  </a:cubicBezTo>
                  <a:cubicBezTo>
                    <a:pt x="42" y="64"/>
                    <a:pt x="38" y="62"/>
                    <a:pt x="38" y="62"/>
                  </a:cubicBezTo>
                  <a:cubicBezTo>
                    <a:pt x="37" y="63"/>
                    <a:pt x="38" y="64"/>
                    <a:pt x="37" y="65"/>
                  </a:cubicBezTo>
                  <a:cubicBezTo>
                    <a:pt x="37" y="66"/>
                    <a:pt x="35" y="66"/>
                    <a:pt x="35" y="66"/>
                  </a:cubicBezTo>
                  <a:cubicBezTo>
                    <a:pt x="34" y="67"/>
                    <a:pt x="35" y="70"/>
                    <a:pt x="34" y="71"/>
                  </a:cubicBezTo>
                  <a:cubicBezTo>
                    <a:pt x="33" y="71"/>
                    <a:pt x="33" y="71"/>
                    <a:pt x="32" y="72"/>
                  </a:cubicBezTo>
                  <a:cubicBezTo>
                    <a:pt x="31" y="75"/>
                    <a:pt x="41" y="80"/>
                    <a:pt x="42" y="82"/>
                  </a:cubicBezTo>
                  <a:cubicBezTo>
                    <a:pt x="41" y="84"/>
                    <a:pt x="41" y="84"/>
                    <a:pt x="41" y="84"/>
                  </a:cubicBezTo>
                  <a:cubicBezTo>
                    <a:pt x="41" y="87"/>
                    <a:pt x="44" y="86"/>
                    <a:pt x="45" y="88"/>
                  </a:cubicBezTo>
                  <a:cubicBezTo>
                    <a:pt x="46" y="89"/>
                    <a:pt x="45" y="91"/>
                    <a:pt x="46" y="92"/>
                  </a:cubicBezTo>
                  <a:cubicBezTo>
                    <a:pt x="49" y="94"/>
                    <a:pt x="53" y="92"/>
                    <a:pt x="56" y="94"/>
                  </a:cubicBezTo>
                  <a:cubicBezTo>
                    <a:pt x="56" y="94"/>
                    <a:pt x="55" y="94"/>
                    <a:pt x="55" y="94"/>
                  </a:cubicBezTo>
                  <a:cubicBezTo>
                    <a:pt x="54" y="95"/>
                    <a:pt x="55" y="100"/>
                    <a:pt x="55" y="102"/>
                  </a:cubicBezTo>
                  <a:cubicBezTo>
                    <a:pt x="55" y="109"/>
                    <a:pt x="56" y="116"/>
                    <a:pt x="56" y="123"/>
                  </a:cubicBezTo>
                  <a:cubicBezTo>
                    <a:pt x="59" y="153"/>
                    <a:pt x="61" y="184"/>
                    <a:pt x="63" y="214"/>
                  </a:cubicBezTo>
                  <a:cubicBezTo>
                    <a:pt x="64" y="223"/>
                    <a:pt x="64" y="233"/>
                    <a:pt x="65" y="242"/>
                  </a:cubicBezTo>
                  <a:cubicBezTo>
                    <a:pt x="114" y="239"/>
                    <a:pt x="163" y="234"/>
                    <a:pt x="212" y="229"/>
                  </a:cubicBezTo>
                  <a:cubicBezTo>
                    <a:pt x="226" y="228"/>
                    <a:pt x="239" y="226"/>
                    <a:pt x="253" y="224"/>
                  </a:cubicBezTo>
                  <a:cubicBezTo>
                    <a:pt x="256" y="224"/>
                    <a:pt x="266" y="222"/>
                    <a:pt x="268" y="223"/>
                  </a:cubicBezTo>
                  <a:cubicBezTo>
                    <a:pt x="269" y="223"/>
                    <a:pt x="270" y="226"/>
                    <a:pt x="271" y="227"/>
                  </a:cubicBezTo>
                  <a:cubicBezTo>
                    <a:pt x="274" y="231"/>
                    <a:pt x="276" y="234"/>
                    <a:pt x="271" y="238"/>
                  </a:cubicBezTo>
                  <a:cubicBezTo>
                    <a:pt x="270" y="239"/>
                    <a:pt x="268" y="239"/>
                    <a:pt x="267" y="241"/>
                  </a:cubicBezTo>
                  <a:cubicBezTo>
                    <a:pt x="267" y="241"/>
                    <a:pt x="267" y="243"/>
                    <a:pt x="267" y="243"/>
                  </a:cubicBezTo>
                  <a:cubicBezTo>
                    <a:pt x="267" y="243"/>
                    <a:pt x="265" y="245"/>
                    <a:pt x="265" y="245"/>
                  </a:cubicBezTo>
                  <a:cubicBezTo>
                    <a:pt x="264" y="245"/>
                    <a:pt x="261" y="252"/>
                    <a:pt x="262" y="252"/>
                  </a:cubicBezTo>
                  <a:cubicBezTo>
                    <a:pt x="262" y="253"/>
                    <a:pt x="267" y="252"/>
                    <a:pt x="268" y="252"/>
                  </a:cubicBezTo>
                  <a:cubicBezTo>
                    <a:pt x="276" y="251"/>
                    <a:pt x="284" y="250"/>
                    <a:pt x="291" y="249"/>
                  </a:cubicBezTo>
                  <a:cubicBezTo>
                    <a:pt x="291" y="249"/>
                    <a:pt x="292" y="248"/>
                    <a:pt x="292" y="247"/>
                  </a:cubicBezTo>
                  <a:cubicBezTo>
                    <a:pt x="292" y="246"/>
                    <a:pt x="293" y="243"/>
                    <a:pt x="294" y="242"/>
                  </a:cubicBezTo>
                  <a:cubicBezTo>
                    <a:pt x="294" y="241"/>
                    <a:pt x="296" y="240"/>
                    <a:pt x="296" y="240"/>
                  </a:cubicBezTo>
                  <a:cubicBezTo>
                    <a:pt x="296" y="238"/>
                    <a:pt x="293" y="237"/>
                    <a:pt x="293" y="236"/>
                  </a:cubicBezTo>
                  <a:cubicBezTo>
                    <a:pt x="293" y="234"/>
                    <a:pt x="298" y="233"/>
                    <a:pt x="298" y="232"/>
                  </a:cubicBezTo>
                  <a:cubicBezTo>
                    <a:pt x="297" y="231"/>
                    <a:pt x="294" y="231"/>
                    <a:pt x="294" y="230"/>
                  </a:cubicBezTo>
                  <a:cubicBezTo>
                    <a:pt x="292" y="227"/>
                    <a:pt x="298" y="228"/>
                    <a:pt x="298" y="226"/>
                  </a:cubicBezTo>
                  <a:cubicBezTo>
                    <a:pt x="298" y="224"/>
                    <a:pt x="294" y="219"/>
                    <a:pt x="295" y="216"/>
                  </a:cubicBezTo>
                  <a:cubicBezTo>
                    <a:pt x="295" y="216"/>
                    <a:pt x="295" y="216"/>
                    <a:pt x="296" y="216"/>
                  </a:cubicBezTo>
                  <a:cubicBezTo>
                    <a:pt x="301" y="212"/>
                    <a:pt x="295" y="225"/>
                    <a:pt x="302" y="219"/>
                  </a:cubicBezTo>
                  <a:cubicBezTo>
                    <a:pt x="302" y="219"/>
                    <a:pt x="303" y="215"/>
                    <a:pt x="303" y="213"/>
                  </a:cubicBezTo>
                  <a:cubicBezTo>
                    <a:pt x="303" y="213"/>
                    <a:pt x="302" y="211"/>
                    <a:pt x="303" y="211"/>
                  </a:cubicBezTo>
                  <a:cubicBezTo>
                    <a:pt x="305" y="210"/>
                    <a:pt x="307" y="214"/>
                    <a:pt x="309" y="214"/>
                  </a:cubicBezTo>
                  <a:cubicBezTo>
                    <a:pt x="311" y="213"/>
                    <a:pt x="312" y="209"/>
                    <a:pt x="312" y="207"/>
                  </a:cubicBezTo>
                  <a:cubicBezTo>
                    <a:pt x="312" y="206"/>
                    <a:pt x="310" y="205"/>
                    <a:pt x="310" y="204"/>
                  </a:cubicBezTo>
                  <a:cubicBezTo>
                    <a:pt x="310" y="201"/>
                    <a:pt x="312" y="203"/>
                    <a:pt x="313" y="202"/>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5" name="Freeform 25"/>
            <p:cNvSpPr>
              <a:spLocks/>
            </p:cNvSpPr>
            <p:nvPr/>
          </p:nvSpPr>
          <p:spPr bwMode="auto">
            <a:xfrm>
              <a:off x="3816321" y="2595561"/>
              <a:ext cx="922337" cy="573087"/>
            </a:xfrm>
            <a:custGeom>
              <a:avLst/>
              <a:gdLst>
                <a:gd name="T0" fmla="*/ 0 w 313"/>
                <a:gd name="T1" fmla="*/ 165 h 194"/>
                <a:gd name="T2" fmla="*/ 221 w 313"/>
                <a:gd name="T3" fmla="*/ 169 h 194"/>
                <a:gd name="T4" fmla="*/ 226 w 313"/>
                <a:gd name="T5" fmla="*/ 169 h 194"/>
                <a:gd name="T6" fmla="*/ 227 w 313"/>
                <a:gd name="T7" fmla="*/ 169 h 194"/>
                <a:gd name="T8" fmla="*/ 229 w 313"/>
                <a:gd name="T9" fmla="*/ 169 h 194"/>
                <a:gd name="T10" fmla="*/ 234 w 313"/>
                <a:gd name="T11" fmla="*/ 173 h 194"/>
                <a:gd name="T12" fmla="*/ 249 w 313"/>
                <a:gd name="T13" fmla="*/ 180 h 194"/>
                <a:gd name="T14" fmla="*/ 255 w 313"/>
                <a:gd name="T15" fmla="*/ 176 h 194"/>
                <a:gd name="T16" fmla="*/ 268 w 313"/>
                <a:gd name="T17" fmla="*/ 176 h 194"/>
                <a:gd name="T18" fmla="*/ 280 w 313"/>
                <a:gd name="T19" fmla="*/ 175 h 194"/>
                <a:gd name="T20" fmla="*/ 286 w 313"/>
                <a:gd name="T21" fmla="*/ 179 h 194"/>
                <a:gd name="T22" fmla="*/ 298 w 313"/>
                <a:gd name="T23" fmla="*/ 183 h 194"/>
                <a:gd name="T24" fmla="*/ 299 w 313"/>
                <a:gd name="T25" fmla="*/ 184 h 194"/>
                <a:gd name="T26" fmla="*/ 303 w 313"/>
                <a:gd name="T27" fmla="*/ 185 h 194"/>
                <a:gd name="T28" fmla="*/ 303 w 313"/>
                <a:gd name="T29" fmla="*/ 187 h 194"/>
                <a:gd name="T30" fmla="*/ 306 w 313"/>
                <a:gd name="T31" fmla="*/ 190 h 194"/>
                <a:gd name="T32" fmla="*/ 307 w 313"/>
                <a:gd name="T33" fmla="*/ 193 h 194"/>
                <a:gd name="T34" fmla="*/ 313 w 313"/>
                <a:gd name="T35" fmla="*/ 193 h 194"/>
                <a:gd name="T36" fmla="*/ 311 w 313"/>
                <a:gd name="T37" fmla="*/ 188 h 194"/>
                <a:gd name="T38" fmla="*/ 310 w 313"/>
                <a:gd name="T39" fmla="*/ 187 h 194"/>
                <a:gd name="T40" fmla="*/ 311 w 313"/>
                <a:gd name="T41" fmla="*/ 186 h 194"/>
                <a:gd name="T42" fmla="*/ 306 w 313"/>
                <a:gd name="T43" fmla="*/ 182 h 194"/>
                <a:gd name="T44" fmla="*/ 307 w 313"/>
                <a:gd name="T45" fmla="*/ 176 h 194"/>
                <a:gd name="T46" fmla="*/ 309 w 313"/>
                <a:gd name="T47" fmla="*/ 175 h 194"/>
                <a:gd name="T48" fmla="*/ 308 w 313"/>
                <a:gd name="T49" fmla="*/ 174 h 194"/>
                <a:gd name="T50" fmla="*/ 311 w 313"/>
                <a:gd name="T51" fmla="*/ 169 h 194"/>
                <a:gd name="T52" fmla="*/ 310 w 313"/>
                <a:gd name="T53" fmla="*/ 164 h 194"/>
                <a:gd name="T54" fmla="*/ 313 w 313"/>
                <a:gd name="T55" fmla="*/ 159 h 194"/>
                <a:gd name="T56" fmla="*/ 308 w 313"/>
                <a:gd name="T57" fmla="*/ 153 h 194"/>
                <a:gd name="T58" fmla="*/ 308 w 313"/>
                <a:gd name="T59" fmla="*/ 152 h 194"/>
                <a:gd name="T60" fmla="*/ 307 w 313"/>
                <a:gd name="T61" fmla="*/ 151 h 194"/>
                <a:gd name="T62" fmla="*/ 309 w 313"/>
                <a:gd name="T63" fmla="*/ 149 h 194"/>
                <a:gd name="T64" fmla="*/ 309 w 313"/>
                <a:gd name="T65" fmla="*/ 148 h 194"/>
                <a:gd name="T66" fmla="*/ 309 w 313"/>
                <a:gd name="T67" fmla="*/ 146 h 194"/>
                <a:gd name="T68" fmla="*/ 309 w 313"/>
                <a:gd name="T69" fmla="*/ 145 h 194"/>
                <a:gd name="T70" fmla="*/ 306 w 313"/>
                <a:gd name="T71" fmla="*/ 138 h 194"/>
                <a:gd name="T72" fmla="*/ 312 w 313"/>
                <a:gd name="T73" fmla="*/ 138 h 194"/>
                <a:gd name="T74" fmla="*/ 309 w 313"/>
                <a:gd name="T75" fmla="*/ 66 h 194"/>
                <a:gd name="T76" fmla="*/ 307 w 313"/>
                <a:gd name="T77" fmla="*/ 36 h 194"/>
                <a:gd name="T78" fmla="*/ 297 w 313"/>
                <a:gd name="T79" fmla="*/ 30 h 194"/>
                <a:gd name="T80" fmla="*/ 290 w 313"/>
                <a:gd name="T81" fmla="*/ 20 h 194"/>
                <a:gd name="T82" fmla="*/ 299 w 313"/>
                <a:gd name="T83" fmla="*/ 10 h 194"/>
                <a:gd name="T84" fmla="*/ 302 w 313"/>
                <a:gd name="T85" fmla="*/ 1 h 194"/>
                <a:gd name="T86" fmla="*/ 290 w 313"/>
                <a:gd name="T87" fmla="*/ 1 h 194"/>
                <a:gd name="T88" fmla="*/ 268 w 313"/>
                <a:gd name="T89" fmla="*/ 2 h 194"/>
                <a:gd name="T90" fmla="*/ 204 w 313"/>
                <a:gd name="T91" fmla="*/ 4 h 194"/>
                <a:gd name="T92" fmla="*/ 9 w 313"/>
                <a:gd name="T93" fmla="*/ 0 h 194"/>
                <a:gd name="T94" fmla="*/ 7 w 313"/>
                <a:gd name="T95" fmla="*/ 52 h 194"/>
                <a:gd name="T96" fmla="*/ 0 w 313"/>
                <a:gd name="T97" fmla="*/ 16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13" h="194">
                  <a:moveTo>
                    <a:pt x="0" y="165"/>
                  </a:moveTo>
                  <a:cubicBezTo>
                    <a:pt x="73" y="169"/>
                    <a:pt x="147" y="170"/>
                    <a:pt x="221" y="169"/>
                  </a:cubicBezTo>
                  <a:cubicBezTo>
                    <a:pt x="222" y="169"/>
                    <a:pt x="224" y="169"/>
                    <a:pt x="226" y="169"/>
                  </a:cubicBezTo>
                  <a:cubicBezTo>
                    <a:pt x="226" y="169"/>
                    <a:pt x="227" y="169"/>
                    <a:pt x="227" y="169"/>
                  </a:cubicBezTo>
                  <a:cubicBezTo>
                    <a:pt x="228" y="169"/>
                    <a:pt x="228" y="169"/>
                    <a:pt x="229" y="169"/>
                  </a:cubicBezTo>
                  <a:cubicBezTo>
                    <a:pt x="230" y="169"/>
                    <a:pt x="232" y="172"/>
                    <a:pt x="234" y="173"/>
                  </a:cubicBezTo>
                  <a:cubicBezTo>
                    <a:pt x="236" y="175"/>
                    <a:pt x="247" y="180"/>
                    <a:pt x="249" y="180"/>
                  </a:cubicBezTo>
                  <a:cubicBezTo>
                    <a:pt x="255" y="180"/>
                    <a:pt x="252" y="177"/>
                    <a:pt x="255" y="176"/>
                  </a:cubicBezTo>
                  <a:cubicBezTo>
                    <a:pt x="256" y="175"/>
                    <a:pt x="267" y="176"/>
                    <a:pt x="268" y="176"/>
                  </a:cubicBezTo>
                  <a:cubicBezTo>
                    <a:pt x="272" y="176"/>
                    <a:pt x="276" y="172"/>
                    <a:pt x="280" y="175"/>
                  </a:cubicBezTo>
                  <a:cubicBezTo>
                    <a:pt x="282" y="176"/>
                    <a:pt x="283" y="178"/>
                    <a:pt x="286" y="179"/>
                  </a:cubicBezTo>
                  <a:cubicBezTo>
                    <a:pt x="288" y="180"/>
                    <a:pt x="297" y="182"/>
                    <a:pt x="298" y="183"/>
                  </a:cubicBezTo>
                  <a:cubicBezTo>
                    <a:pt x="299" y="183"/>
                    <a:pt x="299" y="184"/>
                    <a:pt x="299" y="184"/>
                  </a:cubicBezTo>
                  <a:cubicBezTo>
                    <a:pt x="300" y="185"/>
                    <a:pt x="302" y="184"/>
                    <a:pt x="303" y="185"/>
                  </a:cubicBezTo>
                  <a:cubicBezTo>
                    <a:pt x="303" y="187"/>
                    <a:pt x="303" y="187"/>
                    <a:pt x="303" y="187"/>
                  </a:cubicBezTo>
                  <a:cubicBezTo>
                    <a:pt x="304" y="188"/>
                    <a:pt x="306" y="189"/>
                    <a:pt x="306" y="190"/>
                  </a:cubicBezTo>
                  <a:cubicBezTo>
                    <a:pt x="306" y="190"/>
                    <a:pt x="307" y="193"/>
                    <a:pt x="307" y="193"/>
                  </a:cubicBezTo>
                  <a:cubicBezTo>
                    <a:pt x="309" y="194"/>
                    <a:pt x="313" y="193"/>
                    <a:pt x="313" y="193"/>
                  </a:cubicBezTo>
                  <a:cubicBezTo>
                    <a:pt x="313" y="192"/>
                    <a:pt x="312" y="189"/>
                    <a:pt x="311" y="188"/>
                  </a:cubicBezTo>
                  <a:cubicBezTo>
                    <a:pt x="311" y="187"/>
                    <a:pt x="310" y="187"/>
                    <a:pt x="310" y="187"/>
                  </a:cubicBezTo>
                  <a:cubicBezTo>
                    <a:pt x="310" y="186"/>
                    <a:pt x="311" y="186"/>
                    <a:pt x="311" y="186"/>
                  </a:cubicBezTo>
                  <a:cubicBezTo>
                    <a:pt x="311" y="185"/>
                    <a:pt x="307" y="183"/>
                    <a:pt x="306" y="182"/>
                  </a:cubicBezTo>
                  <a:cubicBezTo>
                    <a:pt x="306" y="182"/>
                    <a:pt x="307" y="176"/>
                    <a:pt x="307" y="176"/>
                  </a:cubicBezTo>
                  <a:cubicBezTo>
                    <a:pt x="309" y="175"/>
                    <a:pt x="309" y="175"/>
                    <a:pt x="309" y="175"/>
                  </a:cubicBezTo>
                  <a:cubicBezTo>
                    <a:pt x="309" y="174"/>
                    <a:pt x="308" y="174"/>
                    <a:pt x="308" y="174"/>
                  </a:cubicBezTo>
                  <a:cubicBezTo>
                    <a:pt x="308" y="172"/>
                    <a:pt x="310" y="170"/>
                    <a:pt x="311" y="169"/>
                  </a:cubicBezTo>
                  <a:cubicBezTo>
                    <a:pt x="312" y="168"/>
                    <a:pt x="310" y="165"/>
                    <a:pt x="310" y="164"/>
                  </a:cubicBezTo>
                  <a:cubicBezTo>
                    <a:pt x="310" y="163"/>
                    <a:pt x="313" y="161"/>
                    <a:pt x="313" y="159"/>
                  </a:cubicBezTo>
                  <a:cubicBezTo>
                    <a:pt x="312" y="153"/>
                    <a:pt x="308" y="153"/>
                    <a:pt x="308" y="153"/>
                  </a:cubicBezTo>
                  <a:cubicBezTo>
                    <a:pt x="307" y="153"/>
                    <a:pt x="308" y="152"/>
                    <a:pt x="308" y="152"/>
                  </a:cubicBezTo>
                  <a:cubicBezTo>
                    <a:pt x="308" y="152"/>
                    <a:pt x="307" y="152"/>
                    <a:pt x="307" y="151"/>
                  </a:cubicBezTo>
                  <a:cubicBezTo>
                    <a:pt x="306" y="150"/>
                    <a:pt x="308" y="150"/>
                    <a:pt x="309" y="149"/>
                  </a:cubicBezTo>
                  <a:cubicBezTo>
                    <a:pt x="309" y="149"/>
                    <a:pt x="309" y="148"/>
                    <a:pt x="309" y="148"/>
                  </a:cubicBezTo>
                  <a:cubicBezTo>
                    <a:pt x="309" y="147"/>
                    <a:pt x="309" y="147"/>
                    <a:pt x="309" y="146"/>
                  </a:cubicBezTo>
                  <a:cubicBezTo>
                    <a:pt x="309" y="146"/>
                    <a:pt x="309" y="145"/>
                    <a:pt x="309" y="145"/>
                  </a:cubicBezTo>
                  <a:cubicBezTo>
                    <a:pt x="308" y="143"/>
                    <a:pt x="303" y="140"/>
                    <a:pt x="306" y="138"/>
                  </a:cubicBezTo>
                  <a:cubicBezTo>
                    <a:pt x="306" y="137"/>
                    <a:pt x="311" y="138"/>
                    <a:pt x="312" y="138"/>
                  </a:cubicBezTo>
                  <a:cubicBezTo>
                    <a:pt x="311" y="114"/>
                    <a:pt x="310" y="90"/>
                    <a:pt x="309" y="66"/>
                  </a:cubicBezTo>
                  <a:cubicBezTo>
                    <a:pt x="308" y="60"/>
                    <a:pt x="309" y="41"/>
                    <a:pt x="307" y="36"/>
                  </a:cubicBezTo>
                  <a:cubicBezTo>
                    <a:pt x="305" y="32"/>
                    <a:pt x="300" y="33"/>
                    <a:pt x="297" y="30"/>
                  </a:cubicBezTo>
                  <a:cubicBezTo>
                    <a:pt x="295" y="29"/>
                    <a:pt x="290" y="22"/>
                    <a:pt x="290" y="20"/>
                  </a:cubicBezTo>
                  <a:cubicBezTo>
                    <a:pt x="290" y="16"/>
                    <a:pt x="297" y="13"/>
                    <a:pt x="299" y="10"/>
                  </a:cubicBezTo>
                  <a:cubicBezTo>
                    <a:pt x="301" y="7"/>
                    <a:pt x="300" y="4"/>
                    <a:pt x="302" y="1"/>
                  </a:cubicBezTo>
                  <a:cubicBezTo>
                    <a:pt x="302" y="1"/>
                    <a:pt x="294" y="1"/>
                    <a:pt x="290" y="1"/>
                  </a:cubicBezTo>
                  <a:cubicBezTo>
                    <a:pt x="283" y="2"/>
                    <a:pt x="276" y="2"/>
                    <a:pt x="268" y="2"/>
                  </a:cubicBezTo>
                  <a:cubicBezTo>
                    <a:pt x="247" y="3"/>
                    <a:pt x="225" y="3"/>
                    <a:pt x="204" y="4"/>
                  </a:cubicBezTo>
                  <a:cubicBezTo>
                    <a:pt x="139" y="4"/>
                    <a:pt x="74" y="3"/>
                    <a:pt x="9" y="0"/>
                  </a:cubicBezTo>
                  <a:cubicBezTo>
                    <a:pt x="9" y="17"/>
                    <a:pt x="8" y="35"/>
                    <a:pt x="7" y="52"/>
                  </a:cubicBezTo>
                  <a:cubicBezTo>
                    <a:pt x="5" y="90"/>
                    <a:pt x="2" y="128"/>
                    <a:pt x="0" y="165"/>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6" name="Freeform 27"/>
            <p:cNvSpPr>
              <a:spLocks/>
            </p:cNvSpPr>
            <p:nvPr/>
          </p:nvSpPr>
          <p:spPr bwMode="auto">
            <a:xfrm>
              <a:off x="2216121" y="1898649"/>
              <a:ext cx="784225" cy="1269999"/>
            </a:xfrm>
            <a:custGeom>
              <a:avLst/>
              <a:gdLst>
                <a:gd name="T0" fmla="*/ 255 w 266"/>
                <a:gd name="T1" fmla="*/ 274 h 430"/>
                <a:gd name="T2" fmla="*/ 249 w 266"/>
                <a:gd name="T3" fmla="*/ 281 h 430"/>
                <a:gd name="T4" fmla="*/ 247 w 266"/>
                <a:gd name="T5" fmla="*/ 284 h 430"/>
                <a:gd name="T6" fmla="*/ 234 w 266"/>
                <a:gd name="T7" fmla="*/ 282 h 430"/>
                <a:gd name="T8" fmla="*/ 219 w 266"/>
                <a:gd name="T9" fmla="*/ 280 h 430"/>
                <a:gd name="T10" fmla="*/ 210 w 266"/>
                <a:gd name="T11" fmla="*/ 283 h 430"/>
                <a:gd name="T12" fmla="*/ 194 w 266"/>
                <a:gd name="T13" fmla="*/ 287 h 430"/>
                <a:gd name="T14" fmla="*/ 188 w 266"/>
                <a:gd name="T15" fmla="*/ 280 h 430"/>
                <a:gd name="T16" fmla="*/ 187 w 266"/>
                <a:gd name="T17" fmla="*/ 272 h 430"/>
                <a:gd name="T18" fmla="*/ 186 w 266"/>
                <a:gd name="T19" fmla="*/ 262 h 430"/>
                <a:gd name="T20" fmla="*/ 178 w 266"/>
                <a:gd name="T21" fmla="*/ 258 h 430"/>
                <a:gd name="T22" fmla="*/ 176 w 266"/>
                <a:gd name="T23" fmla="*/ 247 h 430"/>
                <a:gd name="T24" fmla="*/ 172 w 266"/>
                <a:gd name="T25" fmla="*/ 240 h 430"/>
                <a:gd name="T26" fmla="*/ 169 w 266"/>
                <a:gd name="T27" fmla="*/ 232 h 430"/>
                <a:gd name="T28" fmla="*/ 167 w 266"/>
                <a:gd name="T29" fmla="*/ 222 h 430"/>
                <a:gd name="T30" fmla="*/ 166 w 266"/>
                <a:gd name="T31" fmla="*/ 216 h 430"/>
                <a:gd name="T32" fmla="*/ 162 w 266"/>
                <a:gd name="T33" fmla="*/ 206 h 430"/>
                <a:gd name="T34" fmla="*/ 151 w 266"/>
                <a:gd name="T35" fmla="*/ 212 h 430"/>
                <a:gd name="T36" fmla="*/ 142 w 266"/>
                <a:gd name="T37" fmla="*/ 209 h 430"/>
                <a:gd name="T38" fmla="*/ 138 w 266"/>
                <a:gd name="T39" fmla="*/ 209 h 430"/>
                <a:gd name="T40" fmla="*/ 142 w 266"/>
                <a:gd name="T41" fmla="*/ 201 h 430"/>
                <a:gd name="T42" fmla="*/ 148 w 266"/>
                <a:gd name="T43" fmla="*/ 191 h 430"/>
                <a:gd name="T44" fmla="*/ 148 w 266"/>
                <a:gd name="T45" fmla="*/ 187 h 430"/>
                <a:gd name="T46" fmla="*/ 147 w 266"/>
                <a:gd name="T47" fmla="*/ 179 h 430"/>
                <a:gd name="T48" fmla="*/ 149 w 266"/>
                <a:gd name="T49" fmla="*/ 175 h 430"/>
                <a:gd name="T50" fmla="*/ 154 w 266"/>
                <a:gd name="T51" fmla="*/ 161 h 430"/>
                <a:gd name="T52" fmla="*/ 155 w 266"/>
                <a:gd name="T53" fmla="*/ 155 h 430"/>
                <a:gd name="T54" fmla="*/ 148 w 266"/>
                <a:gd name="T55" fmla="*/ 148 h 430"/>
                <a:gd name="T56" fmla="*/ 142 w 266"/>
                <a:gd name="T57" fmla="*/ 143 h 430"/>
                <a:gd name="T58" fmla="*/ 139 w 266"/>
                <a:gd name="T59" fmla="*/ 139 h 430"/>
                <a:gd name="T60" fmla="*/ 133 w 266"/>
                <a:gd name="T61" fmla="*/ 126 h 430"/>
                <a:gd name="T62" fmla="*/ 131 w 266"/>
                <a:gd name="T63" fmla="*/ 120 h 430"/>
                <a:gd name="T64" fmla="*/ 120 w 266"/>
                <a:gd name="T65" fmla="*/ 106 h 430"/>
                <a:gd name="T66" fmla="*/ 113 w 266"/>
                <a:gd name="T67" fmla="*/ 97 h 430"/>
                <a:gd name="T68" fmla="*/ 114 w 266"/>
                <a:gd name="T69" fmla="*/ 90 h 430"/>
                <a:gd name="T70" fmla="*/ 115 w 266"/>
                <a:gd name="T71" fmla="*/ 85 h 430"/>
                <a:gd name="T72" fmla="*/ 113 w 266"/>
                <a:gd name="T73" fmla="*/ 77 h 430"/>
                <a:gd name="T74" fmla="*/ 110 w 266"/>
                <a:gd name="T75" fmla="*/ 70 h 430"/>
                <a:gd name="T76" fmla="*/ 115 w 266"/>
                <a:gd name="T77" fmla="*/ 26 h 430"/>
                <a:gd name="T78" fmla="*/ 119 w 266"/>
                <a:gd name="T79" fmla="*/ 8 h 430"/>
                <a:gd name="T80" fmla="*/ 82 w 266"/>
                <a:gd name="T81" fmla="*/ 0 h 430"/>
                <a:gd name="T82" fmla="*/ 81 w 266"/>
                <a:gd name="T83" fmla="*/ 6 h 430"/>
                <a:gd name="T84" fmla="*/ 70 w 266"/>
                <a:gd name="T85" fmla="*/ 57 h 430"/>
                <a:gd name="T86" fmla="*/ 53 w 266"/>
                <a:gd name="T87" fmla="*/ 142 h 430"/>
                <a:gd name="T88" fmla="*/ 53 w 266"/>
                <a:gd name="T89" fmla="*/ 152 h 430"/>
                <a:gd name="T90" fmla="*/ 51 w 266"/>
                <a:gd name="T91" fmla="*/ 161 h 430"/>
                <a:gd name="T92" fmla="*/ 56 w 266"/>
                <a:gd name="T93" fmla="*/ 177 h 430"/>
                <a:gd name="T94" fmla="*/ 65 w 266"/>
                <a:gd name="T95" fmla="*/ 192 h 430"/>
                <a:gd name="T96" fmla="*/ 49 w 266"/>
                <a:gd name="T97" fmla="*/ 214 h 430"/>
                <a:gd name="T98" fmla="*/ 36 w 266"/>
                <a:gd name="T99" fmla="*/ 233 h 430"/>
                <a:gd name="T100" fmla="*/ 26 w 266"/>
                <a:gd name="T101" fmla="*/ 245 h 430"/>
                <a:gd name="T102" fmla="*/ 20 w 266"/>
                <a:gd name="T103" fmla="*/ 259 h 430"/>
                <a:gd name="T104" fmla="*/ 25 w 266"/>
                <a:gd name="T105" fmla="*/ 262 h 430"/>
                <a:gd name="T106" fmla="*/ 28 w 266"/>
                <a:gd name="T107" fmla="*/ 264 h 430"/>
                <a:gd name="T108" fmla="*/ 27 w 266"/>
                <a:gd name="T109" fmla="*/ 271 h 430"/>
                <a:gd name="T110" fmla="*/ 24 w 266"/>
                <a:gd name="T111" fmla="*/ 283 h 430"/>
                <a:gd name="T112" fmla="*/ 19 w 266"/>
                <a:gd name="T113" fmla="*/ 294 h 430"/>
                <a:gd name="T114" fmla="*/ 123 w 266"/>
                <a:gd name="T115" fmla="*/ 410 h 430"/>
                <a:gd name="T116" fmla="*/ 266 w 266"/>
                <a:gd name="T117" fmla="*/ 29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6" h="430">
                  <a:moveTo>
                    <a:pt x="266" y="290"/>
                  </a:moveTo>
                  <a:cubicBezTo>
                    <a:pt x="260" y="289"/>
                    <a:pt x="260" y="274"/>
                    <a:pt x="255" y="274"/>
                  </a:cubicBezTo>
                  <a:cubicBezTo>
                    <a:pt x="250" y="275"/>
                    <a:pt x="253" y="276"/>
                    <a:pt x="251" y="279"/>
                  </a:cubicBezTo>
                  <a:cubicBezTo>
                    <a:pt x="251" y="280"/>
                    <a:pt x="250" y="279"/>
                    <a:pt x="249" y="281"/>
                  </a:cubicBezTo>
                  <a:cubicBezTo>
                    <a:pt x="248" y="284"/>
                    <a:pt x="249" y="283"/>
                    <a:pt x="251" y="285"/>
                  </a:cubicBezTo>
                  <a:cubicBezTo>
                    <a:pt x="251" y="285"/>
                    <a:pt x="247" y="284"/>
                    <a:pt x="247" y="284"/>
                  </a:cubicBezTo>
                  <a:cubicBezTo>
                    <a:pt x="245" y="283"/>
                    <a:pt x="242" y="283"/>
                    <a:pt x="241" y="283"/>
                  </a:cubicBezTo>
                  <a:cubicBezTo>
                    <a:pt x="236" y="284"/>
                    <a:pt x="238" y="283"/>
                    <a:pt x="234" y="282"/>
                  </a:cubicBezTo>
                  <a:cubicBezTo>
                    <a:pt x="232" y="281"/>
                    <a:pt x="229" y="282"/>
                    <a:pt x="228" y="283"/>
                  </a:cubicBezTo>
                  <a:cubicBezTo>
                    <a:pt x="226" y="283"/>
                    <a:pt x="221" y="280"/>
                    <a:pt x="219" y="280"/>
                  </a:cubicBezTo>
                  <a:cubicBezTo>
                    <a:pt x="215" y="278"/>
                    <a:pt x="215" y="286"/>
                    <a:pt x="212" y="285"/>
                  </a:cubicBezTo>
                  <a:cubicBezTo>
                    <a:pt x="212" y="285"/>
                    <a:pt x="210" y="283"/>
                    <a:pt x="210" y="283"/>
                  </a:cubicBezTo>
                  <a:cubicBezTo>
                    <a:pt x="208" y="281"/>
                    <a:pt x="201" y="280"/>
                    <a:pt x="198" y="281"/>
                  </a:cubicBezTo>
                  <a:cubicBezTo>
                    <a:pt x="194" y="283"/>
                    <a:pt x="195" y="287"/>
                    <a:pt x="194" y="287"/>
                  </a:cubicBezTo>
                  <a:cubicBezTo>
                    <a:pt x="193" y="285"/>
                    <a:pt x="193" y="285"/>
                    <a:pt x="193" y="285"/>
                  </a:cubicBezTo>
                  <a:cubicBezTo>
                    <a:pt x="192" y="283"/>
                    <a:pt x="189" y="282"/>
                    <a:pt x="188" y="280"/>
                  </a:cubicBezTo>
                  <a:cubicBezTo>
                    <a:pt x="188" y="279"/>
                    <a:pt x="189" y="277"/>
                    <a:pt x="189" y="277"/>
                  </a:cubicBezTo>
                  <a:cubicBezTo>
                    <a:pt x="188" y="275"/>
                    <a:pt x="187" y="274"/>
                    <a:pt x="187" y="272"/>
                  </a:cubicBezTo>
                  <a:cubicBezTo>
                    <a:pt x="186" y="271"/>
                    <a:pt x="188" y="271"/>
                    <a:pt x="188" y="270"/>
                  </a:cubicBezTo>
                  <a:cubicBezTo>
                    <a:pt x="188" y="268"/>
                    <a:pt x="187" y="264"/>
                    <a:pt x="186" y="262"/>
                  </a:cubicBezTo>
                  <a:cubicBezTo>
                    <a:pt x="183" y="256"/>
                    <a:pt x="179" y="261"/>
                    <a:pt x="178" y="260"/>
                  </a:cubicBezTo>
                  <a:cubicBezTo>
                    <a:pt x="178" y="260"/>
                    <a:pt x="178" y="258"/>
                    <a:pt x="178" y="258"/>
                  </a:cubicBezTo>
                  <a:cubicBezTo>
                    <a:pt x="177" y="256"/>
                    <a:pt x="172" y="254"/>
                    <a:pt x="173" y="251"/>
                  </a:cubicBezTo>
                  <a:cubicBezTo>
                    <a:pt x="174" y="250"/>
                    <a:pt x="176" y="249"/>
                    <a:pt x="176" y="247"/>
                  </a:cubicBezTo>
                  <a:cubicBezTo>
                    <a:pt x="176" y="246"/>
                    <a:pt x="175" y="242"/>
                    <a:pt x="174" y="241"/>
                  </a:cubicBezTo>
                  <a:cubicBezTo>
                    <a:pt x="174" y="241"/>
                    <a:pt x="172" y="240"/>
                    <a:pt x="172" y="240"/>
                  </a:cubicBezTo>
                  <a:cubicBezTo>
                    <a:pt x="171" y="239"/>
                    <a:pt x="172" y="236"/>
                    <a:pt x="171" y="235"/>
                  </a:cubicBezTo>
                  <a:cubicBezTo>
                    <a:pt x="171" y="235"/>
                    <a:pt x="169" y="232"/>
                    <a:pt x="169" y="232"/>
                  </a:cubicBezTo>
                  <a:cubicBezTo>
                    <a:pt x="168" y="230"/>
                    <a:pt x="169" y="227"/>
                    <a:pt x="168" y="225"/>
                  </a:cubicBezTo>
                  <a:cubicBezTo>
                    <a:pt x="168" y="224"/>
                    <a:pt x="167" y="223"/>
                    <a:pt x="167" y="222"/>
                  </a:cubicBezTo>
                  <a:cubicBezTo>
                    <a:pt x="166" y="221"/>
                    <a:pt x="169" y="219"/>
                    <a:pt x="168" y="218"/>
                  </a:cubicBezTo>
                  <a:cubicBezTo>
                    <a:pt x="168" y="218"/>
                    <a:pt x="166" y="216"/>
                    <a:pt x="166" y="216"/>
                  </a:cubicBezTo>
                  <a:cubicBezTo>
                    <a:pt x="166" y="214"/>
                    <a:pt x="169" y="214"/>
                    <a:pt x="167" y="212"/>
                  </a:cubicBezTo>
                  <a:cubicBezTo>
                    <a:pt x="166" y="211"/>
                    <a:pt x="163" y="206"/>
                    <a:pt x="162" y="206"/>
                  </a:cubicBezTo>
                  <a:cubicBezTo>
                    <a:pt x="160" y="205"/>
                    <a:pt x="158" y="211"/>
                    <a:pt x="155" y="212"/>
                  </a:cubicBezTo>
                  <a:cubicBezTo>
                    <a:pt x="154" y="212"/>
                    <a:pt x="152" y="211"/>
                    <a:pt x="151" y="212"/>
                  </a:cubicBezTo>
                  <a:cubicBezTo>
                    <a:pt x="149" y="213"/>
                    <a:pt x="149" y="216"/>
                    <a:pt x="146" y="215"/>
                  </a:cubicBezTo>
                  <a:cubicBezTo>
                    <a:pt x="143" y="214"/>
                    <a:pt x="144" y="210"/>
                    <a:pt x="142" y="209"/>
                  </a:cubicBezTo>
                  <a:cubicBezTo>
                    <a:pt x="141" y="209"/>
                    <a:pt x="140" y="209"/>
                    <a:pt x="139" y="209"/>
                  </a:cubicBezTo>
                  <a:cubicBezTo>
                    <a:pt x="139" y="209"/>
                    <a:pt x="138" y="209"/>
                    <a:pt x="138" y="209"/>
                  </a:cubicBezTo>
                  <a:cubicBezTo>
                    <a:pt x="138" y="207"/>
                    <a:pt x="138" y="206"/>
                    <a:pt x="138" y="205"/>
                  </a:cubicBezTo>
                  <a:cubicBezTo>
                    <a:pt x="139" y="203"/>
                    <a:pt x="142" y="203"/>
                    <a:pt x="142" y="201"/>
                  </a:cubicBezTo>
                  <a:cubicBezTo>
                    <a:pt x="142" y="199"/>
                    <a:pt x="140" y="198"/>
                    <a:pt x="140" y="197"/>
                  </a:cubicBezTo>
                  <a:cubicBezTo>
                    <a:pt x="140" y="192"/>
                    <a:pt x="147" y="196"/>
                    <a:pt x="148" y="191"/>
                  </a:cubicBezTo>
                  <a:cubicBezTo>
                    <a:pt x="148" y="191"/>
                    <a:pt x="147" y="190"/>
                    <a:pt x="147" y="189"/>
                  </a:cubicBezTo>
                  <a:cubicBezTo>
                    <a:pt x="148" y="187"/>
                    <a:pt x="148" y="187"/>
                    <a:pt x="148" y="187"/>
                  </a:cubicBezTo>
                  <a:cubicBezTo>
                    <a:pt x="147" y="185"/>
                    <a:pt x="145" y="186"/>
                    <a:pt x="145" y="182"/>
                  </a:cubicBezTo>
                  <a:cubicBezTo>
                    <a:pt x="145" y="181"/>
                    <a:pt x="147" y="180"/>
                    <a:pt x="147" y="179"/>
                  </a:cubicBezTo>
                  <a:cubicBezTo>
                    <a:pt x="147" y="178"/>
                    <a:pt x="146" y="176"/>
                    <a:pt x="146" y="176"/>
                  </a:cubicBezTo>
                  <a:cubicBezTo>
                    <a:pt x="146" y="175"/>
                    <a:pt x="148" y="176"/>
                    <a:pt x="149" y="175"/>
                  </a:cubicBezTo>
                  <a:cubicBezTo>
                    <a:pt x="149" y="174"/>
                    <a:pt x="148" y="171"/>
                    <a:pt x="149" y="170"/>
                  </a:cubicBezTo>
                  <a:cubicBezTo>
                    <a:pt x="150" y="167"/>
                    <a:pt x="153" y="164"/>
                    <a:pt x="154" y="161"/>
                  </a:cubicBezTo>
                  <a:cubicBezTo>
                    <a:pt x="154" y="161"/>
                    <a:pt x="153" y="158"/>
                    <a:pt x="153" y="158"/>
                  </a:cubicBezTo>
                  <a:cubicBezTo>
                    <a:pt x="154" y="156"/>
                    <a:pt x="155" y="158"/>
                    <a:pt x="155" y="155"/>
                  </a:cubicBezTo>
                  <a:cubicBezTo>
                    <a:pt x="155" y="155"/>
                    <a:pt x="158" y="150"/>
                    <a:pt x="158" y="149"/>
                  </a:cubicBezTo>
                  <a:cubicBezTo>
                    <a:pt x="156" y="147"/>
                    <a:pt x="151" y="149"/>
                    <a:pt x="148" y="148"/>
                  </a:cubicBezTo>
                  <a:cubicBezTo>
                    <a:pt x="144" y="147"/>
                    <a:pt x="149" y="143"/>
                    <a:pt x="145" y="142"/>
                  </a:cubicBezTo>
                  <a:cubicBezTo>
                    <a:pt x="145" y="142"/>
                    <a:pt x="142" y="143"/>
                    <a:pt x="142" y="143"/>
                  </a:cubicBezTo>
                  <a:cubicBezTo>
                    <a:pt x="140" y="143"/>
                    <a:pt x="142" y="140"/>
                    <a:pt x="142" y="140"/>
                  </a:cubicBezTo>
                  <a:cubicBezTo>
                    <a:pt x="141" y="139"/>
                    <a:pt x="140" y="140"/>
                    <a:pt x="139" y="139"/>
                  </a:cubicBezTo>
                  <a:cubicBezTo>
                    <a:pt x="136" y="137"/>
                    <a:pt x="138" y="134"/>
                    <a:pt x="138" y="131"/>
                  </a:cubicBezTo>
                  <a:cubicBezTo>
                    <a:pt x="137" y="128"/>
                    <a:pt x="134" y="127"/>
                    <a:pt x="133" y="126"/>
                  </a:cubicBezTo>
                  <a:cubicBezTo>
                    <a:pt x="133" y="126"/>
                    <a:pt x="133" y="124"/>
                    <a:pt x="133" y="124"/>
                  </a:cubicBezTo>
                  <a:cubicBezTo>
                    <a:pt x="133" y="122"/>
                    <a:pt x="131" y="121"/>
                    <a:pt x="131" y="120"/>
                  </a:cubicBezTo>
                  <a:cubicBezTo>
                    <a:pt x="129" y="117"/>
                    <a:pt x="128" y="113"/>
                    <a:pt x="126" y="110"/>
                  </a:cubicBezTo>
                  <a:cubicBezTo>
                    <a:pt x="125" y="108"/>
                    <a:pt x="121" y="107"/>
                    <a:pt x="120" y="106"/>
                  </a:cubicBezTo>
                  <a:cubicBezTo>
                    <a:pt x="119" y="104"/>
                    <a:pt x="119" y="102"/>
                    <a:pt x="118" y="101"/>
                  </a:cubicBezTo>
                  <a:cubicBezTo>
                    <a:pt x="117" y="99"/>
                    <a:pt x="113" y="98"/>
                    <a:pt x="113" y="97"/>
                  </a:cubicBezTo>
                  <a:cubicBezTo>
                    <a:pt x="112" y="94"/>
                    <a:pt x="117" y="96"/>
                    <a:pt x="117" y="95"/>
                  </a:cubicBezTo>
                  <a:cubicBezTo>
                    <a:pt x="117" y="94"/>
                    <a:pt x="114" y="90"/>
                    <a:pt x="114" y="90"/>
                  </a:cubicBezTo>
                  <a:cubicBezTo>
                    <a:pt x="114" y="89"/>
                    <a:pt x="117" y="88"/>
                    <a:pt x="117" y="87"/>
                  </a:cubicBezTo>
                  <a:cubicBezTo>
                    <a:pt x="117" y="86"/>
                    <a:pt x="116" y="86"/>
                    <a:pt x="115" y="85"/>
                  </a:cubicBezTo>
                  <a:cubicBezTo>
                    <a:pt x="116" y="82"/>
                    <a:pt x="116" y="82"/>
                    <a:pt x="116" y="82"/>
                  </a:cubicBezTo>
                  <a:cubicBezTo>
                    <a:pt x="116" y="80"/>
                    <a:pt x="113" y="79"/>
                    <a:pt x="113" y="77"/>
                  </a:cubicBezTo>
                  <a:cubicBezTo>
                    <a:pt x="112" y="76"/>
                    <a:pt x="113" y="74"/>
                    <a:pt x="113" y="73"/>
                  </a:cubicBezTo>
                  <a:cubicBezTo>
                    <a:pt x="112" y="72"/>
                    <a:pt x="110" y="71"/>
                    <a:pt x="110" y="70"/>
                  </a:cubicBezTo>
                  <a:cubicBezTo>
                    <a:pt x="109" y="69"/>
                    <a:pt x="107" y="64"/>
                    <a:pt x="107" y="63"/>
                  </a:cubicBezTo>
                  <a:cubicBezTo>
                    <a:pt x="106" y="58"/>
                    <a:pt x="113" y="32"/>
                    <a:pt x="115" y="26"/>
                  </a:cubicBezTo>
                  <a:cubicBezTo>
                    <a:pt x="116" y="22"/>
                    <a:pt x="116" y="18"/>
                    <a:pt x="117" y="14"/>
                  </a:cubicBezTo>
                  <a:cubicBezTo>
                    <a:pt x="118" y="12"/>
                    <a:pt x="119" y="8"/>
                    <a:pt x="119" y="8"/>
                  </a:cubicBezTo>
                  <a:cubicBezTo>
                    <a:pt x="119" y="8"/>
                    <a:pt x="119" y="8"/>
                    <a:pt x="119" y="8"/>
                  </a:cubicBezTo>
                  <a:cubicBezTo>
                    <a:pt x="107" y="5"/>
                    <a:pt x="94" y="3"/>
                    <a:pt x="82" y="0"/>
                  </a:cubicBezTo>
                  <a:cubicBezTo>
                    <a:pt x="82" y="0"/>
                    <a:pt x="82" y="0"/>
                    <a:pt x="82" y="0"/>
                  </a:cubicBezTo>
                  <a:cubicBezTo>
                    <a:pt x="82" y="0"/>
                    <a:pt x="81" y="4"/>
                    <a:pt x="81" y="6"/>
                  </a:cubicBezTo>
                  <a:cubicBezTo>
                    <a:pt x="80" y="11"/>
                    <a:pt x="79" y="15"/>
                    <a:pt x="78" y="19"/>
                  </a:cubicBezTo>
                  <a:cubicBezTo>
                    <a:pt x="76" y="32"/>
                    <a:pt x="73" y="44"/>
                    <a:pt x="70" y="57"/>
                  </a:cubicBezTo>
                  <a:cubicBezTo>
                    <a:pt x="65" y="79"/>
                    <a:pt x="61" y="101"/>
                    <a:pt x="56" y="123"/>
                  </a:cubicBezTo>
                  <a:cubicBezTo>
                    <a:pt x="55" y="129"/>
                    <a:pt x="54" y="136"/>
                    <a:pt x="53" y="142"/>
                  </a:cubicBezTo>
                  <a:cubicBezTo>
                    <a:pt x="52" y="143"/>
                    <a:pt x="51" y="144"/>
                    <a:pt x="50" y="145"/>
                  </a:cubicBezTo>
                  <a:cubicBezTo>
                    <a:pt x="50" y="147"/>
                    <a:pt x="53" y="149"/>
                    <a:pt x="53" y="152"/>
                  </a:cubicBezTo>
                  <a:cubicBezTo>
                    <a:pt x="53" y="153"/>
                    <a:pt x="53" y="156"/>
                    <a:pt x="53" y="157"/>
                  </a:cubicBezTo>
                  <a:cubicBezTo>
                    <a:pt x="53" y="158"/>
                    <a:pt x="51" y="159"/>
                    <a:pt x="51" y="161"/>
                  </a:cubicBezTo>
                  <a:cubicBezTo>
                    <a:pt x="50" y="162"/>
                    <a:pt x="52" y="165"/>
                    <a:pt x="53" y="167"/>
                  </a:cubicBezTo>
                  <a:cubicBezTo>
                    <a:pt x="53" y="167"/>
                    <a:pt x="53" y="175"/>
                    <a:pt x="56" y="177"/>
                  </a:cubicBezTo>
                  <a:cubicBezTo>
                    <a:pt x="56" y="177"/>
                    <a:pt x="58" y="177"/>
                    <a:pt x="58" y="177"/>
                  </a:cubicBezTo>
                  <a:cubicBezTo>
                    <a:pt x="61" y="180"/>
                    <a:pt x="66" y="188"/>
                    <a:pt x="65" y="192"/>
                  </a:cubicBezTo>
                  <a:cubicBezTo>
                    <a:pt x="63" y="197"/>
                    <a:pt x="56" y="201"/>
                    <a:pt x="54" y="205"/>
                  </a:cubicBezTo>
                  <a:cubicBezTo>
                    <a:pt x="52" y="207"/>
                    <a:pt x="51" y="211"/>
                    <a:pt x="49" y="214"/>
                  </a:cubicBezTo>
                  <a:cubicBezTo>
                    <a:pt x="48" y="216"/>
                    <a:pt x="44" y="218"/>
                    <a:pt x="43" y="221"/>
                  </a:cubicBezTo>
                  <a:cubicBezTo>
                    <a:pt x="41" y="225"/>
                    <a:pt x="41" y="230"/>
                    <a:pt x="36" y="233"/>
                  </a:cubicBezTo>
                  <a:cubicBezTo>
                    <a:pt x="35" y="234"/>
                    <a:pt x="33" y="234"/>
                    <a:pt x="32" y="234"/>
                  </a:cubicBezTo>
                  <a:cubicBezTo>
                    <a:pt x="29" y="237"/>
                    <a:pt x="28" y="242"/>
                    <a:pt x="26" y="245"/>
                  </a:cubicBezTo>
                  <a:cubicBezTo>
                    <a:pt x="25" y="246"/>
                    <a:pt x="22" y="246"/>
                    <a:pt x="22" y="248"/>
                  </a:cubicBezTo>
                  <a:cubicBezTo>
                    <a:pt x="21" y="249"/>
                    <a:pt x="20" y="258"/>
                    <a:pt x="20" y="259"/>
                  </a:cubicBezTo>
                  <a:cubicBezTo>
                    <a:pt x="21" y="262"/>
                    <a:pt x="22" y="259"/>
                    <a:pt x="24" y="260"/>
                  </a:cubicBezTo>
                  <a:cubicBezTo>
                    <a:pt x="27" y="260"/>
                    <a:pt x="23" y="261"/>
                    <a:pt x="25" y="262"/>
                  </a:cubicBezTo>
                  <a:cubicBezTo>
                    <a:pt x="26" y="262"/>
                    <a:pt x="27" y="261"/>
                    <a:pt x="28" y="262"/>
                  </a:cubicBezTo>
                  <a:cubicBezTo>
                    <a:pt x="29" y="262"/>
                    <a:pt x="28" y="264"/>
                    <a:pt x="28" y="264"/>
                  </a:cubicBezTo>
                  <a:cubicBezTo>
                    <a:pt x="29" y="266"/>
                    <a:pt x="31" y="267"/>
                    <a:pt x="31" y="268"/>
                  </a:cubicBezTo>
                  <a:cubicBezTo>
                    <a:pt x="31" y="271"/>
                    <a:pt x="28" y="270"/>
                    <a:pt x="27" y="271"/>
                  </a:cubicBezTo>
                  <a:cubicBezTo>
                    <a:pt x="27" y="271"/>
                    <a:pt x="27" y="275"/>
                    <a:pt x="27" y="277"/>
                  </a:cubicBezTo>
                  <a:cubicBezTo>
                    <a:pt x="26" y="279"/>
                    <a:pt x="25" y="281"/>
                    <a:pt x="24" y="283"/>
                  </a:cubicBezTo>
                  <a:cubicBezTo>
                    <a:pt x="23" y="284"/>
                    <a:pt x="22" y="285"/>
                    <a:pt x="21" y="286"/>
                  </a:cubicBezTo>
                  <a:cubicBezTo>
                    <a:pt x="20" y="288"/>
                    <a:pt x="20" y="292"/>
                    <a:pt x="19" y="294"/>
                  </a:cubicBezTo>
                  <a:cubicBezTo>
                    <a:pt x="13" y="325"/>
                    <a:pt x="6" y="355"/>
                    <a:pt x="0" y="386"/>
                  </a:cubicBezTo>
                  <a:cubicBezTo>
                    <a:pt x="41" y="395"/>
                    <a:pt x="82" y="403"/>
                    <a:pt x="123" y="410"/>
                  </a:cubicBezTo>
                  <a:cubicBezTo>
                    <a:pt x="164" y="417"/>
                    <a:pt x="205" y="424"/>
                    <a:pt x="247" y="430"/>
                  </a:cubicBezTo>
                  <a:cubicBezTo>
                    <a:pt x="253" y="383"/>
                    <a:pt x="260" y="337"/>
                    <a:pt x="266" y="290"/>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7" name="Freeform 29"/>
            <p:cNvSpPr>
              <a:spLocks noEditPoints="1"/>
            </p:cNvSpPr>
            <p:nvPr/>
          </p:nvSpPr>
          <p:spPr bwMode="auto">
            <a:xfrm>
              <a:off x="3344835" y="4164010"/>
              <a:ext cx="1909763" cy="1738313"/>
            </a:xfrm>
            <a:custGeom>
              <a:avLst/>
              <a:gdLst>
                <a:gd name="T0" fmla="*/ 641 w 648"/>
                <a:gd name="T1" fmla="*/ 318 h 588"/>
                <a:gd name="T2" fmla="*/ 636 w 648"/>
                <a:gd name="T3" fmla="*/ 352 h 588"/>
                <a:gd name="T4" fmla="*/ 591 w 648"/>
                <a:gd name="T5" fmla="*/ 389 h 588"/>
                <a:gd name="T6" fmla="*/ 598 w 648"/>
                <a:gd name="T7" fmla="*/ 377 h 588"/>
                <a:gd name="T8" fmla="*/ 591 w 648"/>
                <a:gd name="T9" fmla="*/ 366 h 588"/>
                <a:gd name="T10" fmla="*/ 580 w 648"/>
                <a:gd name="T11" fmla="*/ 377 h 588"/>
                <a:gd name="T12" fmla="*/ 588 w 648"/>
                <a:gd name="T13" fmla="*/ 389 h 588"/>
                <a:gd name="T14" fmla="*/ 572 w 648"/>
                <a:gd name="T15" fmla="*/ 399 h 588"/>
                <a:gd name="T16" fmla="*/ 542 w 648"/>
                <a:gd name="T17" fmla="*/ 429 h 588"/>
                <a:gd name="T18" fmla="*/ 523 w 648"/>
                <a:gd name="T19" fmla="*/ 434 h 588"/>
                <a:gd name="T20" fmla="*/ 511 w 648"/>
                <a:gd name="T21" fmla="*/ 429 h 588"/>
                <a:gd name="T22" fmla="*/ 506 w 648"/>
                <a:gd name="T23" fmla="*/ 435 h 588"/>
                <a:gd name="T24" fmla="*/ 506 w 648"/>
                <a:gd name="T25" fmla="*/ 439 h 588"/>
                <a:gd name="T26" fmla="*/ 493 w 648"/>
                <a:gd name="T27" fmla="*/ 445 h 588"/>
                <a:gd name="T28" fmla="*/ 492 w 648"/>
                <a:gd name="T29" fmla="*/ 456 h 588"/>
                <a:gd name="T30" fmla="*/ 480 w 648"/>
                <a:gd name="T31" fmla="*/ 458 h 588"/>
                <a:gd name="T32" fmla="*/ 480 w 648"/>
                <a:gd name="T33" fmla="*/ 466 h 588"/>
                <a:gd name="T34" fmla="*/ 458 w 648"/>
                <a:gd name="T35" fmla="*/ 477 h 588"/>
                <a:gd name="T36" fmla="*/ 469 w 648"/>
                <a:gd name="T37" fmla="*/ 486 h 588"/>
                <a:gd name="T38" fmla="*/ 457 w 648"/>
                <a:gd name="T39" fmla="*/ 506 h 588"/>
                <a:gd name="T40" fmla="*/ 443 w 648"/>
                <a:gd name="T41" fmla="*/ 501 h 588"/>
                <a:gd name="T42" fmla="*/ 445 w 648"/>
                <a:gd name="T43" fmla="*/ 509 h 588"/>
                <a:gd name="T44" fmla="*/ 459 w 648"/>
                <a:gd name="T45" fmla="*/ 523 h 588"/>
                <a:gd name="T46" fmla="*/ 458 w 648"/>
                <a:gd name="T47" fmla="*/ 535 h 588"/>
                <a:gd name="T48" fmla="*/ 465 w 648"/>
                <a:gd name="T49" fmla="*/ 559 h 588"/>
                <a:gd name="T50" fmla="*/ 472 w 648"/>
                <a:gd name="T51" fmla="*/ 574 h 588"/>
                <a:gd name="T52" fmla="*/ 429 w 648"/>
                <a:gd name="T53" fmla="*/ 577 h 588"/>
                <a:gd name="T54" fmla="*/ 374 w 648"/>
                <a:gd name="T55" fmla="*/ 558 h 588"/>
                <a:gd name="T56" fmla="*/ 354 w 648"/>
                <a:gd name="T57" fmla="*/ 523 h 588"/>
                <a:gd name="T58" fmla="*/ 332 w 648"/>
                <a:gd name="T59" fmla="*/ 477 h 588"/>
                <a:gd name="T60" fmla="*/ 309 w 648"/>
                <a:gd name="T61" fmla="*/ 444 h 588"/>
                <a:gd name="T62" fmla="*/ 275 w 648"/>
                <a:gd name="T63" fmla="*/ 396 h 588"/>
                <a:gd name="T64" fmla="*/ 254 w 648"/>
                <a:gd name="T65" fmla="*/ 375 h 588"/>
                <a:gd name="T66" fmla="*/ 210 w 648"/>
                <a:gd name="T67" fmla="*/ 368 h 588"/>
                <a:gd name="T68" fmla="*/ 178 w 648"/>
                <a:gd name="T69" fmla="*/ 404 h 588"/>
                <a:gd name="T70" fmla="*/ 101 w 648"/>
                <a:gd name="T71" fmla="*/ 379 h 588"/>
                <a:gd name="T72" fmla="*/ 61 w 648"/>
                <a:gd name="T73" fmla="*/ 307 h 588"/>
                <a:gd name="T74" fmla="*/ 9 w 648"/>
                <a:gd name="T75" fmla="*/ 240 h 588"/>
                <a:gd name="T76" fmla="*/ 187 w 648"/>
                <a:gd name="T77" fmla="*/ 14 h 588"/>
                <a:gd name="T78" fmla="*/ 326 w 648"/>
                <a:gd name="T79" fmla="*/ 3 h 588"/>
                <a:gd name="T80" fmla="*/ 326 w 648"/>
                <a:gd name="T81" fmla="*/ 108 h 588"/>
                <a:gd name="T82" fmla="*/ 357 w 648"/>
                <a:gd name="T83" fmla="*/ 116 h 588"/>
                <a:gd name="T84" fmla="*/ 393 w 648"/>
                <a:gd name="T85" fmla="*/ 133 h 588"/>
                <a:gd name="T86" fmla="*/ 424 w 648"/>
                <a:gd name="T87" fmla="*/ 147 h 588"/>
                <a:gd name="T88" fmla="*/ 449 w 648"/>
                <a:gd name="T89" fmla="*/ 150 h 588"/>
                <a:gd name="T90" fmla="*/ 467 w 648"/>
                <a:gd name="T91" fmla="*/ 150 h 588"/>
                <a:gd name="T92" fmla="*/ 488 w 648"/>
                <a:gd name="T93" fmla="*/ 143 h 588"/>
                <a:gd name="T94" fmla="*/ 502 w 648"/>
                <a:gd name="T95" fmla="*/ 155 h 588"/>
                <a:gd name="T96" fmla="*/ 527 w 648"/>
                <a:gd name="T97" fmla="*/ 145 h 588"/>
                <a:gd name="T98" fmla="*/ 551 w 648"/>
                <a:gd name="T99" fmla="*/ 141 h 588"/>
                <a:gd name="T100" fmla="*/ 563 w 648"/>
                <a:gd name="T101" fmla="*/ 142 h 588"/>
                <a:gd name="T102" fmla="*/ 584 w 648"/>
                <a:gd name="T103" fmla="*/ 152 h 588"/>
                <a:gd name="T104" fmla="*/ 598 w 648"/>
                <a:gd name="T105" fmla="*/ 158 h 588"/>
                <a:gd name="T106" fmla="*/ 625 w 648"/>
                <a:gd name="T107" fmla="*/ 248 h 588"/>
                <a:gd name="T108" fmla="*/ 640 w 648"/>
                <a:gd name="T109" fmla="*/ 275 h 588"/>
                <a:gd name="T110" fmla="*/ 648 w 648"/>
                <a:gd name="T111" fmla="*/ 293 h 588"/>
                <a:gd name="T112" fmla="*/ 511 w 648"/>
                <a:gd name="T113" fmla="*/ 448 h 588"/>
                <a:gd name="T114" fmla="*/ 482 w 648"/>
                <a:gd name="T115" fmla="*/ 475 h 588"/>
                <a:gd name="T116" fmla="*/ 468 w 648"/>
                <a:gd name="T117" fmla="*/ 498 h 588"/>
                <a:gd name="T118" fmla="*/ 475 w 648"/>
                <a:gd name="T119" fmla="*/ 569 h 588"/>
                <a:gd name="T120" fmla="*/ 581 w 648"/>
                <a:gd name="T121" fmla="*/ 398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48" h="588">
                  <a:moveTo>
                    <a:pt x="645" y="294"/>
                  </a:moveTo>
                  <a:cubicBezTo>
                    <a:pt x="644" y="297"/>
                    <a:pt x="647" y="297"/>
                    <a:pt x="647" y="298"/>
                  </a:cubicBezTo>
                  <a:cubicBezTo>
                    <a:pt x="647" y="298"/>
                    <a:pt x="646" y="301"/>
                    <a:pt x="646" y="301"/>
                  </a:cubicBezTo>
                  <a:cubicBezTo>
                    <a:pt x="645" y="304"/>
                    <a:pt x="646" y="308"/>
                    <a:pt x="644" y="312"/>
                  </a:cubicBezTo>
                  <a:cubicBezTo>
                    <a:pt x="644" y="313"/>
                    <a:pt x="642" y="314"/>
                    <a:pt x="641" y="315"/>
                  </a:cubicBezTo>
                  <a:cubicBezTo>
                    <a:pt x="641" y="315"/>
                    <a:pt x="641" y="318"/>
                    <a:pt x="641" y="318"/>
                  </a:cubicBezTo>
                  <a:cubicBezTo>
                    <a:pt x="641" y="319"/>
                    <a:pt x="639" y="319"/>
                    <a:pt x="639" y="320"/>
                  </a:cubicBezTo>
                  <a:cubicBezTo>
                    <a:pt x="639" y="322"/>
                    <a:pt x="641" y="324"/>
                    <a:pt x="641" y="326"/>
                  </a:cubicBezTo>
                  <a:cubicBezTo>
                    <a:pt x="641" y="328"/>
                    <a:pt x="638" y="328"/>
                    <a:pt x="639" y="331"/>
                  </a:cubicBezTo>
                  <a:cubicBezTo>
                    <a:pt x="642" y="340"/>
                    <a:pt x="644" y="343"/>
                    <a:pt x="639" y="352"/>
                  </a:cubicBezTo>
                  <a:cubicBezTo>
                    <a:pt x="639" y="352"/>
                    <a:pt x="639" y="352"/>
                    <a:pt x="639" y="352"/>
                  </a:cubicBezTo>
                  <a:cubicBezTo>
                    <a:pt x="638" y="351"/>
                    <a:pt x="637" y="351"/>
                    <a:pt x="636" y="352"/>
                  </a:cubicBezTo>
                  <a:cubicBezTo>
                    <a:pt x="634" y="353"/>
                    <a:pt x="630" y="360"/>
                    <a:pt x="631" y="362"/>
                  </a:cubicBezTo>
                  <a:cubicBezTo>
                    <a:pt x="632" y="363"/>
                    <a:pt x="638" y="367"/>
                    <a:pt x="635" y="368"/>
                  </a:cubicBezTo>
                  <a:cubicBezTo>
                    <a:pt x="634" y="370"/>
                    <a:pt x="629" y="368"/>
                    <a:pt x="627" y="369"/>
                  </a:cubicBezTo>
                  <a:cubicBezTo>
                    <a:pt x="620" y="371"/>
                    <a:pt x="614" y="376"/>
                    <a:pt x="608" y="379"/>
                  </a:cubicBezTo>
                  <a:cubicBezTo>
                    <a:pt x="604" y="380"/>
                    <a:pt x="601" y="382"/>
                    <a:pt x="597" y="384"/>
                  </a:cubicBezTo>
                  <a:cubicBezTo>
                    <a:pt x="597" y="384"/>
                    <a:pt x="592" y="390"/>
                    <a:pt x="591" y="389"/>
                  </a:cubicBezTo>
                  <a:cubicBezTo>
                    <a:pt x="589" y="387"/>
                    <a:pt x="593" y="386"/>
                    <a:pt x="594" y="385"/>
                  </a:cubicBezTo>
                  <a:cubicBezTo>
                    <a:pt x="596" y="383"/>
                    <a:pt x="599" y="380"/>
                    <a:pt x="601" y="379"/>
                  </a:cubicBezTo>
                  <a:cubicBezTo>
                    <a:pt x="603" y="378"/>
                    <a:pt x="604" y="381"/>
                    <a:pt x="605" y="378"/>
                  </a:cubicBezTo>
                  <a:cubicBezTo>
                    <a:pt x="605" y="378"/>
                    <a:pt x="606" y="377"/>
                    <a:pt x="605" y="377"/>
                  </a:cubicBezTo>
                  <a:cubicBezTo>
                    <a:pt x="605" y="377"/>
                    <a:pt x="605" y="377"/>
                    <a:pt x="605" y="377"/>
                  </a:cubicBezTo>
                  <a:cubicBezTo>
                    <a:pt x="603" y="378"/>
                    <a:pt x="600" y="377"/>
                    <a:pt x="598" y="377"/>
                  </a:cubicBezTo>
                  <a:cubicBezTo>
                    <a:pt x="596" y="378"/>
                    <a:pt x="592" y="380"/>
                    <a:pt x="590" y="380"/>
                  </a:cubicBezTo>
                  <a:cubicBezTo>
                    <a:pt x="590" y="380"/>
                    <a:pt x="589" y="379"/>
                    <a:pt x="589" y="379"/>
                  </a:cubicBezTo>
                  <a:cubicBezTo>
                    <a:pt x="589" y="379"/>
                    <a:pt x="590" y="379"/>
                    <a:pt x="590" y="379"/>
                  </a:cubicBezTo>
                  <a:cubicBezTo>
                    <a:pt x="591" y="379"/>
                    <a:pt x="591" y="379"/>
                    <a:pt x="591" y="379"/>
                  </a:cubicBezTo>
                  <a:cubicBezTo>
                    <a:pt x="593" y="377"/>
                    <a:pt x="595" y="368"/>
                    <a:pt x="592" y="367"/>
                  </a:cubicBezTo>
                  <a:cubicBezTo>
                    <a:pt x="592" y="367"/>
                    <a:pt x="592" y="366"/>
                    <a:pt x="591" y="366"/>
                  </a:cubicBezTo>
                  <a:cubicBezTo>
                    <a:pt x="586" y="365"/>
                    <a:pt x="587" y="371"/>
                    <a:pt x="584" y="373"/>
                  </a:cubicBezTo>
                  <a:cubicBezTo>
                    <a:pt x="582" y="374"/>
                    <a:pt x="580" y="369"/>
                    <a:pt x="577" y="371"/>
                  </a:cubicBezTo>
                  <a:cubicBezTo>
                    <a:pt x="576" y="371"/>
                    <a:pt x="576" y="371"/>
                    <a:pt x="576" y="372"/>
                  </a:cubicBezTo>
                  <a:cubicBezTo>
                    <a:pt x="577" y="372"/>
                    <a:pt x="579" y="371"/>
                    <a:pt x="579" y="372"/>
                  </a:cubicBezTo>
                  <a:cubicBezTo>
                    <a:pt x="579" y="375"/>
                    <a:pt x="576" y="374"/>
                    <a:pt x="579" y="376"/>
                  </a:cubicBezTo>
                  <a:cubicBezTo>
                    <a:pt x="579" y="376"/>
                    <a:pt x="580" y="376"/>
                    <a:pt x="580" y="377"/>
                  </a:cubicBezTo>
                  <a:cubicBezTo>
                    <a:pt x="580" y="378"/>
                    <a:pt x="578" y="379"/>
                    <a:pt x="579" y="381"/>
                  </a:cubicBezTo>
                  <a:cubicBezTo>
                    <a:pt x="580" y="382"/>
                    <a:pt x="583" y="381"/>
                    <a:pt x="584" y="382"/>
                  </a:cubicBezTo>
                  <a:cubicBezTo>
                    <a:pt x="584" y="383"/>
                    <a:pt x="579" y="384"/>
                    <a:pt x="582" y="387"/>
                  </a:cubicBezTo>
                  <a:cubicBezTo>
                    <a:pt x="584" y="388"/>
                    <a:pt x="584" y="386"/>
                    <a:pt x="584" y="386"/>
                  </a:cubicBezTo>
                  <a:cubicBezTo>
                    <a:pt x="585" y="386"/>
                    <a:pt x="586" y="387"/>
                    <a:pt x="587" y="388"/>
                  </a:cubicBezTo>
                  <a:cubicBezTo>
                    <a:pt x="587" y="388"/>
                    <a:pt x="588" y="389"/>
                    <a:pt x="588" y="389"/>
                  </a:cubicBezTo>
                  <a:cubicBezTo>
                    <a:pt x="585" y="389"/>
                    <a:pt x="585" y="389"/>
                    <a:pt x="585" y="389"/>
                  </a:cubicBezTo>
                  <a:cubicBezTo>
                    <a:pt x="585" y="392"/>
                    <a:pt x="585" y="392"/>
                    <a:pt x="585" y="392"/>
                  </a:cubicBezTo>
                  <a:cubicBezTo>
                    <a:pt x="585" y="394"/>
                    <a:pt x="583" y="392"/>
                    <a:pt x="581" y="393"/>
                  </a:cubicBezTo>
                  <a:cubicBezTo>
                    <a:pt x="580" y="394"/>
                    <a:pt x="580" y="396"/>
                    <a:pt x="579" y="398"/>
                  </a:cubicBezTo>
                  <a:cubicBezTo>
                    <a:pt x="578" y="399"/>
                    <a:pt x="576" y="400"/>
                    <a:pt x="575" y="400"/>
                  </a:cubicBezTo>
                  <a:cubicBezTo>
                    <a:pt x="574" y="400"/>
                    <a:pt x="572" y="398"/>
                    <a:pt x="572" y="399"/>
                  </a:cubicBezTo>
                  <a:cubicBezTo>
                    <a:pt x="573" y="400"/>
                    <a:pt x="574" y="407"/>
                    <a:pt x="574" y="407"/>
                  </a:cubicBezTo>
                  <a:cubicBezTo>
                    <a:pt x="574" y="408"/>
                    <a:pt x="564" y="416"/>
                    <a:pt x="563" y="417"/>
                  </a:cubicBezTo>
                  <a:cubicBezTo>
                    <a:pt x="558" y="420"/>
                    <a:pt x="552" y="424"/>
                    <a:pt x="547" y="426"/>
                  </a:cubicBezTo>
                  <a:cubicBezTo>
                    <a:pt x="544" y="427"/>
                    <a:pt x="535" y="425"/>
                    <a:pt x="534" y="430"/>
                  </a:cubicBezTo>
                  <a:cubicBezTo>
                    <a:pt x="533" y="431"/>
                    <a:pt x="534" y="433"/>
                    <a:pt x="535" y="432"/>
                  </a:cubicBezTo>
                  <a:cubicBezTo>
                    <a:pt x="536" y="432"/>
                    <a:pt x="542" y="429"/>
                    <a:pt x="542" y="429"/>
                  </a:cubicBezTo>
                  <a:cubicBezTo>
                    <a:pt x="542" y="430"/>
                    <a:pt x="539" y="431"/>
                    <a:pt x="538" y="432"/>
                  </a:cubicBezTo>
                  <a:cubicBezTo>
                    <a:pt x="533" y="434"/>
                    <a:pt x="528" y="438"/>
                    <a:pt x="523" y="440"/>
                  </a:cubicBezTo>
                  <a:cubicBezTo>
                    <a:pt x="523" y="440"/>
                    <a:pt x="531" y="435"/>
                    <a:pt x="532" y="433"/>
                  </a:cubicBezTo>
                  <a:cubicBezTo>
                    <a:pt x="532" y="433"/>
                    <a:pt x="532" y="433"/>
                    <a:pt x="532" y="432"/>
                  </a:cubicBezTo>
                  <a:cubicBezTo>
                    <a:pt x="530" y="430"/>
                    <a:pt x="523" y="436"/>
                    <a:pt x="520" y="436"/>
                  </a:cubicBezTo>
                  <a:cubicBezTo>
                    <a:pt x="519" y="435"/>
                    <a:pt x="523" y="434"/>
                    <a:pt x="523" y="434"/>
                  </a:cubicBezTo>
                  <a:cubicBezTo>
                    <a:pt x="524" y="432"/>
                    <a:pt x="520" y="433"/>
                    <a:pt x="520" y="433"/>
                  </a:cubicBezTo>
                  <a:cubicBezTo>
                    <a:pt x="520" y="433"/>
                    <a:pt x="523" y="431"/>
                    <a:pt x="522" y="430"/>
                  </a:cubicBezTo>
                  <a:cubicBezTo>
                    <a:pt x="519" y="428"/>
                    <a:pt x="516" y="434"/>
                    <a:pt x="513" y="433"/>
                  </a:cubicBezTo>
                  <a:cubicBezTo>
                    <a:pt x="511" y="433"/>
                    <a:pt x="512" y="428"/>
                    <a:pt x="509" y="427"/>
                  </a:cubicBezTo>
                  <a:cubicBezTo>
                    <a:pt x="508" y="427"/>
                    <a:pt x="509" y="430"/>
                    <a:pt x="509" y="430"/>
                  </a:cubicBezTo>
                  <a:cubicBezTo>
                    <a:pt x="509" y="430"/>
                    <a:pt x="510" y="428"/>
                    <a:pt x="511" y="429"/>
                  </a:cubicBezTo>
                  <a:cubicBezTo>
                    <a:pt x="511" y="430"/>
                    <a:pt x="510" y="431"/>
                    <a:pt x="510" y="432"/>
                  </a:cubicBezTo>
                  <a:cubicBezTo>
                    <a:pt x="510" y="433"/>
                    <a:pt x="512" y="434"/>
                    <a:pt x="511" y="435"/>
                  </a:cubicBezTo>
                  <a:cubicBezTo>
                    <a:pt x="511" y="435"/>
                    <a:pt x="507" y="437"/>
                    <a:pt x="507" y="437"/>
                  </a:cubicBezTo>
                  <a:cubicBezTo>
                    <a:pt x="506" y="437"/>
                    <a:pt x="507" y="437"/>
                    <a:pt x="507" y="436"/>
                  </a:cubicBezTo>
                  <a:cubicBezTo>
                    <a:pt x="507" y="436"/>
                    <a:pt x="511" y="434"/>
                    <a:pt x="508" y="433"/>
                  </a:cubicBezTo>
                  <a:cubicBezTo>
                    <a:pt x="508" y="433"/>
                    <a:pt x="506" y="435"/>
                    <a:pt x="506" y="435"/>
                  </a:cubicBezTo>
                  <a:cubicBezTo>
                    <a:pt x="506" y="435"/>
                    <a:pt x="506" y="433"/>
                    <a:pt x="506" y="433"/>
                  </a:cubicBezTo>
                  <a:cubicBezTo>
                    <a:pt x="506" y="433"/>
                    <a:pt x="503" y="433"/>
                    <a:pt x="503" y="433"/>
                  </a:cubicBezTo>
                  <a:cubicBezTo>
                    <a:pt x="502" y="432"/>
                    <a:pt x="501" y="427"/>
                    <a:pt x="498" y="429"/>
                  </a:cubicBezTo>
                  <a:cubicBezTo>
                    <a:pt x="496" y="431"/>
                    <a:pt x="500" y="433"/>
                    <a:pt x="501" y="434"/>
                  </a:cubicBezTo>
                  <a:cubicBezTo>
                    <a:pt x="501" y="435"/>
                    <a:pt x="500" y="437"/>
                    <a:pt x="501" y="437"/>
                  </a:cubicBezTo>
                  <a:cubicBezTo>
                    <a:pt x="502" y="439"/>
                    <a:pt x="505" y="437"/>
                    <a:pt x="506" y="439"/>
                  </a:cubicBezTo>
                  <a:cubicBezTo>
                    <a:pt x="506" y="440"/>
                    <a:pt x="503" y="443"/>
                    <a:pt x="504" y="443"/>
                  </a:cubicBezTo>
                  <a:cubicBezTo>
                    <a:pt x="505" y="443"/>
                    <a:pt x="506" y="441"/>
                    <a:pt x="507" y="441"/>
                  </a:cubicBezTo>
                  <a:cubicBezTo>
                    <a:pt x="507" y="441"/>
                    <a:pt x="512" y="444"/>
                    <a:pt x="511" y="444"/>
                  </a:cubicBezTo>
                  <a:cubicBezTo>
                    <a:pt x="510" y="446"/>
                    <a:pt x="498" y="452"/>
                    <a:pt x="496" y="450"/>
                  </a:cubicBezTo>
                  <a:cubicBezTo>
                    <a:pt x="495" y="450"/>
                    <a:pt x="496" y="448"/>
                    <a:pt x="496" y="447"/>
                  </a:cubicBezTo>
                  <a:cubicBezTo>
                    <a:pt x="496" y="446"/>
                    <a:pt x="494" y="446"/>
                    <a:pt x="493" y="445"/>
                  </a:cubicBezTo>
                  <a:cubicBezTo>
                    <a:pt x="493" y="444"/>
                    <a:pt x="493" y="443"/>
                    <a:pt x="492" y="442"/>
                  </a:cubicBezTo>
                  <a:cubicBezTo>
                    <a:pt x="487" y="441"/>
                    <a:pt x="491" y="444"/>
                    <a:pt x="491" y="445"/>
                  </a:cubicBezTo>
                  <a:cubicBezTo>
                    <a:pt x="492" y="448"/>
                    <a:pt x="488" y="445"/>
                    <a:pt x="489" y="447"/>
                  </a:cubicBezTo>
                  <a:cubicBezTo>
                    <a:pt x="490" y="448"/>
                    <a:pt x="491" y="449"/>
                    <a:pt x="492" y="450"/>
                  </a:cubicBezTo>
                  <a:cubicBezTo>
                    <a:pt x="492" y="451"/>
                    <a:pt x="491" y="452"/>
                    <a:pt x="491" y="453"/>
                  </a:cubicBezTo>
                  <a:cubicBezTo>
                    <a:pt x="491" y="454"/>
                    <a:pt x="492" y="455"/>
                    <a:pt x="492" y="456"/>
                  </a:cubicBezTo>
                  <a:cubicBezTo>
                    <a:pt x="492" y="457"/>
                    <a:pt x="487" y="461"/>
                    <a:pt x="486" y="462"/>
                  </a:cubicBezTo>
                  <a:cubicBezTo>
                    <a:pt x="485" y="462"/>
                    <a:pt x="484" y="457"/>
                    <a:pt x="484" y="457"/>
                  </a:cubicBezTo>
                  <a:cubicBezTo>
                    <a:pt x="484" y="457"/>
                    <a:pt x="486" y="456"/>
                    <a:pt x="486" y="455"/>
                  </a:cubicBezTo>
                  <a:cubicBezTo>
                    <a:pt x="486" y="455"/>
                    <a:pt x="486" y="454"/>
                    <a:pt x="485" y="454"/>
                  </a:cubicBezTo>
                  <a:cubicBezTo>
                    <a:pt x="482" y="455"/>
                    <a:pt x="486" y="461"/>
                    <a:pt x="483" y="463"/>
                  </a:cubicBezTo>
                  <a:cubicBezTo>
                    <a:pt x="479" y="464"/>
                    <a:pt x="482" y="458"/>
                    <a:pt x="480" y="458"/>
                  </a:cubicBezTo>
                  <a:cubicBezTo>
                    <a:pt x="479" y="458"/>
                    <a:pt x="477" y="461"/>
                    <a:pt x="475" y="461"/>
                  </a:cubicBezTo>
                  <a:cubicBezTo>
                    <a:pt x="475" y="461"/>
                    <a:pt x="472" y="460"/>
                    <a:pt x="472" y="461"/>
                  </a:cubicBezTo>
                  <a:cubicBezTo>
                    <a:pt x="472" y="462"/>
                    <a:pt x="473" y="462"/>
                    <a:pt x="473" y="463"/>
                  </a:cubicBezTo>
                  <a:cubicBezTo>
                    <a:pt x="473" y="465"/>
                    <a:pt x="470" y="464"/>
                    <a:pt x="471" y="466"/>
                  </a:cubicBezTo>
                  <a:cubicBezTo>
                    <a:pt x="474" y="471"/>
                    <a:pt x="478" y="463"/>
                    <a:pt x="479" y="463"/>
                  </a:cubicBezTo>
                  <a:cubicBezTo>
                    <a:pt x="481" y="463"/>
                    <a:pt x="480" y="466"/>
                    <a:pt x="480" y="466"/>
                  </a:cubicBezTo>
                  <a:cubicBezTo>
                    <a:pt x="480" y="467"/>
                    <a:pt x="481" y="467"/>
                    <a:pt x="480" y="467"/>
                  </a:cubicBezTo>
                  <a:cubicBezTo>
                    <a:pt x="480" y="469"/>
                    <a:pt x="476" y="471"/>
                    <a:pt x="475" y="472"/>
                  </a:cubicBezTo>
                  <a:cubicBezTo>
                    <a:pt x="475" y="473"/>
                    <a:pt x="472" y="479"/>
                    <a:pt x="471" y="479"/>
                  </a:cubicBezTo>
                  <a:cubicBezTo>
                    <a:pt x="469" y="480"/>
                    <a:pt x="471" y="476"/>
                    <a:pt x="468" y="476"/>
                  </a:cubicBezTo>
                  <a:cubicBezTo>
                    <a:pt x="466" y="476"/>
                    <a:pt x="465" y="478"/>
                    <a:pt x="464" y="478"/>
                  </a:cubicBezTo>
                  <a:cubicBezTo>
                    <a:pt x="462" y="478"/>
                    <a:pt x="460" y="476"/>
                    <a:pt x="458" y="477"/>
                  </a:cubicBezTo>
                  <a:cubicBezTo>
                    <a:pt x="458" y="477"/>
                    <a:pt x="458" y="478"/>
                    <a:pt x="458" y="478"/>
                  </a:cubicBezTo>
                  <a:cubicBezTo>
                    <a:pt x="457" y="478"/>
                    <a:pt x="455" y="475"/>
                    <a:pt x="455" y="477"/>
                  </a:cubicBezTo>
                  <a:cubicBezTo>
                    <a:pt x="455" y="483"/>
                    <a:pt x="461" y="477"/>
                    <a:pt x="462" y="479"/>
                  </a:cubicBezTo>
                  <a:cubicBezTo>
                    <a:pt x="462" y="480"/>
                    <a:pt x="460" y="481"/>
                    <a:pt x="463" y="483"/>
                  </a:cubicBezTo>
                  <a:cubicBezTo>
                    <a:pt x="464" y="484"/>
                    <a:pt x="465" y="485"/>
                    <a:pt x="467" y="485"/>
                  </a:cubicBezTo>
                  <a:cubicBezTo>
                    <a:pt x="467" y="486"/>
                    <a:pt x="469" y="485"/>
                    <a:pt x="469" y="486"/>
                  </a:cubicBezTo>
                  <a:cubicBezTo>
                    <a:pt x="469" y="487"/>
                    <a:pt x="467" y="490"/>
                    <a:pt x="467" y="490"/>
                  </a:cubicBezTo>
                  <a:cubicBezTo>
                    <a:pt x="466" y="494"/>
                    <a:pt x="464" y="504"/>
                    <a:pt x="462" y="506"/>
                  </a:cubicBezTo>
                  <a:cubicBezTo>
                    <a:pt x="461" y="507"/>
                    <a:pt x="459" y="507"/>
                    <a:pt x="458" y="508"/>
                  </a:cubicBezTo>
                  <a:cubicBezTo>
                    <a:pt x="458" y="508"/>
                    <a:pt x="455" y="509"/>
                    <a:pt x="455" y="509"/>
                  </a:cubicBezTo>
                  <a:cubicBezTo>
                    <a:pt x="455" y="508"/>
                    <a:pt x="456" y="509"/>
                    <a:pt x="457" y="508"/>
                  </a:cubicBezTo>
                  <a:cubicBezTo>
                    <a:pt x="457" y="506"/>
                    <a:pt x="457" y="506"/>
                    <a:pt x="457" y="506"/>
                  </a:cubicBezTo>
                  <a:cubicBezTo>
                    <a:pt x="457" y="506"/>
                    <a:pt x="459" y="506"/>
                    <a:pt x="459" y="506"/>
                  </a:cubicBezTo>
                  <a:cubicBezTo>
                    <a:pt x="460" y="506"/>
                    <a:pt x="458" y="506"/>
                    <a:pt x="458" y="505"/>
                  </a:cubicBezTo>
                  <a:cubicBezTo>
                    <a:pt x="457" y="503"/>
                    <a:pt x="457" y="503"/>
                    <a:pt x="457" y="503"/>
                  </a:cubicBezTo>
                  <a:cubicBezTo>
                    <a:pt x="457" y="502"/>
                    <a:pt x="457" y="503"/>
                    <a:pt x="457" y="503"/>
                  </a:cubicBezTo>
                  <a:cubicBezTo>
                    <a:pt x="455" y="504"/>
                    <a:pt x="451" y="509"/>
                    <a:pt x="450" y="508"/>
                  </a:cubicBezTo>
                  <a:cubicBezTo>
                    <a:pt x="449" y="508"/>
                    <a:pt x="445" y="499"/>
                    <a:pt x="443" y="501"/>
                  </a:cubicBezTo>
                  <a:cubicBezTo>
                    <a:pt x="443" y="501"/>
                    <a:pt x="444" y="502"/>
                    <a:pt x="444" y="502"/>
                  </a:cubicBezTo>
                  <a:cubicBezTo>
                    <a:pt x="447" y="504"/>
                    <a:pt x="444" y="501"/>
                    <a:pt x="444" y="504"/>
                  </a:cubicBezTo>
                  <a:cubicBezTo>
                    <a:pt x="444" y="504"/>
                    <a:pt x="447" y="506"/>
                    <a:pt x="447" y="506"/>
                  </a:cubicBezTo>
                  <a:cubicBezTo>
                    <a:pt x="447" y="507"/>
                    <a:pt x="445" y="507"/>
                    <a:pt x="445" y="507"/>
                  </a:cubicBezTo>
                  <a:cubicBezTo>
                    <a:pt x="446" y="508"/>
                    <a:pt x="446" y="507"/>
                    <a:pt x="447" y="507"/>
                  </a:cubicBezTo>
                  <a:cubicBezTo>
                    <a:pt x="450" y="507"/>
                    <a:pt x="447" y="509"/>
                    <a:pt x="445" y="509"/>
                  </a:cubicBezTo>
                  <a:cubicBezTo>
                    <a:pt x="445" y="509"/>
                    <a:pt x="444" y="509"/>
                    <a:pt x="444" y="510"/>
                  </a:cubicBezTo>
                  <a:cubicBezTo>
                    <a:pt x="443" y="510"/>
                    <a:pt x="449" y="510"/>
                    <a:pt x="449" y="510"/>
                  </a:cubicBezTo>
                  <a:cubicBezTo>
                    <a:pt x="454" y="512"/>
                    <a:pt x="461" y="511"/>
                    <a:pt x="461" y="511"/>
                  </a:cubicBezTo>
                  <a:cubicBezTo>
                    <a:pt x="461" y="511"/>
                    <a:pt x="460" y="518"/>
                    <a:pt x="460" y="518"/>
                  </a:cubicBezTo>
                  <a:cubicBezTo>
                    <a:pt x="459" y="519"/>
                    <a:pt x="458" y="518"/>
                    <a:pt x="457" y="519"/>
                  </a:cubicBezTo>
                  <a:cubicBezTo>
                    <a:pt x="457" y="519"/>
                    <a:pt x="459" y="523"/>
                    <a:pt x="459" y="523"/>
                  </a:cubicBezTo>
                  <a:cubicBezTo>
                    <a:pt x="458" y="526"/>
                    <a:pt x="454" y="522"/>
                    <a:pt x="454" y="524"/>
                  </a:cubicBezTo>
                  <a:cubicBezTo>
                    <a:pt x="453" y="529"/>
                    <a:pt x="459" y="530"/>
                    <a:pt x="458" y="531"/>
                  </a:cubicBezTo>
                  <a:cubicBezTo>
                    <a:pt x="457" y="534"/>
                    <a:pt x="456" y="530"/>
                    <a:pt x="455" y="530"/>
                  </a:cubicBezTo>
                  <a:cubicBezTo>
                    <a:pt x="455" y="532"/>
                    <a:pt x="455" y="532"/>
                    <a:pt x="455" y="532"/>
                  </a:cubicBezTo>
                  <a:cubicBezTo>
                    <a:pt x="455" y="532"/>
                    <a:pt x="454" y="533"/>
                    <a:pt x="454" y="533"/>
                  </a:cubicBezTo>
                  <a:cubicBezTo>
                    <a:pt x="455" y="534"/>
                    <a:pt x="457" y="534"/>
                    <a:pt x="458" y="535"/>
                  </a:cubicBezTo>
                  <a:cubicBezTo>
                    <a:pt x="460" y="537"/>
                    <a:pt x="462" y="545"/>
                    <a:pt x="462" y="548"/>
                  </a:cubicBezTo>
                  <a:cubicBezTo>
                    <a:pt x="463" y="551"/>
                    <a:pt x="459" y="553"/>
                    <a:pt x="461" y="556"/>
                  </a:cubicBezTo>
                  <a:cubicBezTo>
                    <a:pt x="461" y="556"/>
                    <a:pt x="463" y="556"/>
                    <a:pt x="463" y="556"/>
                  </a:cubicBezTo>
                  <a:cubicBezTo>
                    <a:pt x="463" y="556"/>
                    <a:pt x="463" y="558"/>
                    <a:pt x="464" y="558"/>
                  </a:cubicBezTo>
                  <a:cubicBezTo>
                    <a:pt x="464" y="559"/>
                    <a:pt x="464" y="558"/>
                    <a:pt x="464" y="558"/>
                  </a:cubicBezTo>
                  <a:cubicBezTo>
                    <a:pt x="465" y="558"/>
                    <a:pt x="465" y="559"/>
                    <a:pt x="465" y="559"/>
                  </a:cubicBezTo>
                  <a:cubicBezTo>
                    <a:pt x="466" y="560"/>
                    <a:pt x="465" y="563"/>
                    <a:pt x="466" y="564"/>
                  </a:cubicBezTo>
                  <a:cubicBezTo>
                    <a:pt x="467" y="564"/>
                    <a:pt x="468" y="562"/>
                    <a:pt x="468" y="563"/>
                  </a:cubicBezTo>
                  <a:cubicBezTo>
                    <a:pt x="469" y="563"/>
                    <a:pt x="467" y="565"/>
                    <a:pt x="467" y="565"/>
                  </a:cubicBezTo>
                  <a:cubicBezTo>
                    <a:pt x="467" y="566"/>
                    <a:pt x="469" y="571"/>
                    <a:pt x="469" y="572"/>
                  </a:cubicBezTo>
                  <a:cubicBezTo>
                    <a:pt x="470" y="573"/>
                    <a:pt x="473" y="572"/>
                    <a:pt x="474" y="573"/>
                  </a:cubicBezTo>
                  <a:cubicBezTo>
                    <a:pt x="475" y="575"/>
                    <a:pt x="472" y="574"/>
                    <a:pt x="472" y="574"/>
                  </a:cubicBezTo>
                  <a:cubicBezTo>
                    <a:pt x="471" y="575"/>
                    <a:pt x="471" y="578"/>
                    <a:pt x="472" y="579"/>
                  </a:cubicBezTo>
                  <a:cubicBezTo>
                    <a:pt x="474" y="579"/>
                    <a:pt x="478" y="572"/>
                    <a:pt x="478" y="579"/>
                  </a:cubicBezTo>
                  <a:cubicBezTo>
                    <a:pt x="477" y="580"/>
                    <a:pt x="468" y="582"/>
                    <a:pt x="467" y="583"/>
                  </a:cubicBezTo>
                  <a:cubicBezTo>
                    <a:pt x="467" y="583"/>
                    <a:pt x="468" y="587"/>
                    <a:pt x="466" y="587"/>
                  </a:cubicBezTo>
                  <a:cubicBezTo>
                    <a:pt x="463" y="588"/>
                    <a:pt x="450" y="576"/>
                    <a:pt x="444" y="575"/>
                  </a:cubicBezTo>
                  <a:cubicBezTo>
                    <a:pt x="439" y="575"/>
                    <a:pt x="433" y="579"/>
                    <a:pt x="429" y="577"/>
                  </a:cubicBezTo>
                  <a:cubicBezTo>
                    <a:pt x="428" y="576"/>
                    <a:pt x="428" y="576"/>
                    <a:pt x="428" y="576"/>
                  </a:cubicBezTo>
                  <a:cubicBezTo>
                    <a:pt x="426" y="575"/>
                    <a:pt x="419" y="575"/>
                    <a:pt x="416" y="574"/>
                  </a:cubicBezTo>
                  <a:cubicBezTo>
                    <a:pt x="412" y="572"/>
                    <a:pt x="409" y="569"/>
                    <a:pt x="405" y="567"/>
                  </a:cubicBezTo>
                  <a:cubicBezTo>
                    <a:pt x="400" y="565"/>
                    <a:pt x="395" y="563"/>
                    <a:pt x="390" y="561"/>
                  </a:cubicBezTo>
                  <a:cubicBezTo>
                    <a:pt x="388" y="560"/>
                    <a:pt x="385" y="559"/>
                    <a:pt x="383" y="558"/>
                  </a:cubicBezTo>
                  <a:cubicBezTo>
                    <a:pt x="381" y="558"/>
                    <a:pt x="375" y="560"/>
                    <a:pt x="374" y="558"/>
                  </a:cubicBezTo>
                  <a:cubicBezTo>
                    <a:pt x="373" y="557"/>
                    <a:pt x="375" y="554"/>
                    <a:pt x="375" y="553"/>
                  </a:cubicBezTo>
                  <a:cubicBezTo>
                    <a:pt x="374" y="552"/>
                    <a:pt x="371" y="551"/>
                    <a:pt x="370" y="550"/>
                  </a:cubicBezTo>
                  <a:cubicBezTo>
                    <a:pt x="368" y="546"/>
                    <a:pt x="367" y="536"/>
                    <a:pt x="365" y="533"/>
                  </a:cubicBezTo>
                  <a:cubicBezTo>
                    <a:pt x="364" y="532"/>
                    <a:pt x="361" y="533"/>
                    <a:pt x="360" y="532"/>
                  </a:cubicBezTo>
                  <a:cubicBezTo>
                    <a:pt x="358" y="530"/>
                    <a:pt x="360" y="527"/>
                    <a:pt x="355" y="524"/>
                  </a:cubicBezTo>
                  <a:cubicBezTo>
                    <a:pt x="355" y="524"/>
                    <a:pt x="354" y="524"/>
                    <a:pt x="354" y="523"/>
                  </a:cubicBezTo>
                  <a:cubicBezTo>
                    <a:pt x="353" y="521"/>
                    <a:pt x="357" y="515"/>
                    <a:pt x="356" y="513"/>
                  </a:cubicBezTo>
                  <a:cubicBezTo>
                    <a:pt x="356" y="512"/>
                    <a:pt x="354" y="512"/>
                    <a:pt x="353" y="511"/>
                  </a:cubicBezTo>
                  <a:cubicBezTo>
                    <a:pt x="351" y="507"/>
                    <a:pt x="354" y="500"/>
                    <a:pt x="352" y="495"/>
                  </a:cubicBezTo>
                  <a:cubicBezTo>
                    <a:pt x="351" y="492"/>
                    <a:pt x="345" y="492"/>
                    <a:pt x="342" y="490"/>
                  </a:cubicBezTo>
                  <a:cubicBezTo>
                    <a:pt x="340" y="489"/>
                    <a:pt x="339" y="487"/>
                    <a:pt x="337" y="486"/>
                  </a:cubicBezTo>
                  <a:cubicBezTo>
                    <a:pt x="334" y="483"/>
                    <a:pt x="334" y="480"/>
                    <a:pt x="332" y="477"/>
                  </a:cubicBezTo>
                  <a:cubicBezTo>
                    <a:pt x="331" y="475"/>
                    <a:pt x="328" y="474"/>
                    <a:pt x="326" y="472"/>
                  </a:cubicBezTo>
                  <a:cubicBezTo>
                    <a:pt x="326" y="471"/>
                    <a:pt x="326" y="469"/>
                    <a:pt x="326" y="468"/>
                  </a:cubicBezTo>
                  <a:cubicBezTo>
                    <a:pt x="321" y="462"/>
                    <a:pt x="312" y="459"/>
                    <a:pt x="309" y="450"/>
                  </a:cubicBezTo>
                  <a:cubicBezTo>
                    <a:pt x="309" y="450"/>
                    <a:pt x="309" y="449"/>
                    <a:pt x="309" y="449"/>
                  </a:cubicBezTo>
                  <a:cubicBezTo>
                    <a:pt x="309" y="448"/>
                    <a:pt x="309" y="446"/>
                    <a:pt x="309" y="445"/>
                  </a:cubicBezTo>
                  <a:cubicBezTo>
                    <a:pt x="309" y="445"/>
                    <a:pt x="309" y="444"/>
                    <a:pt x="309" y="444"/>
                  </a:cubicBezTo>
                  <a:cubicBezTo>
                    <a:pt x="308" y="442"/>
                    <a:pt x="305" y="440"/>
                    <a:pt x="304" y="438"/>
                  </a:cubicBezTo>
                  <a:cubicBezTo>
                    <a:pt x="302" y="435"/>
                    <a:pt x="299" y="430"/>
                    <a:pt x="297" y="427"/>
                  </a:cubicBezTo>
                  <a:cubicBezTo>
                    <a:pt x="295" y="422"/>
                    <a:pt x="295" y="415"/>
                    <a:pt x="292" y="411"/>
                  </a:cubicBezTo>
                  <a:cubicBezTo>
                    <a:pt x="291" y="410"/>
                    <a:pt x="288" y="410"/>
                    <a:pt x="287" y="408"/>
                  </a:cubicBezTo>
                  <a:cubicBezTo>
                    <a:pt x="287" y="407"/>
                    <a:pt x="287" y="405"/>
                    <a:pt x="287" y="405"/>
                  </a:cubicBezTo>
                  <a:cubicBezTo>
                    <a:pt x="284" y="401"/>
                    <a:pt x="277" y="400"/>
                    <a:pt x="275" y="396"/>
                  </a:cubicBezTo>
                  <a:cubicBezTo>
                    <a:pt x="274" y="395"/>
                    <a:pt x="275" y="393"/>
                    <a:pt x="274" y="393"/>
                  </a:cubicBezTo>
                  <a:cubicBezTo>
                    <a:pt x="273" y="391"/>
                    <a:pt x="270" y="391"/>
                    <a:pt x="269" y="390"/>
                  </a:cubicBezTo>
                  <a:cubicBezTo>
                    <a:pt x="267" y="388"/>
                    <a:pt x="266" y="384"/>
                    <a:pt x="264" y="383"/>
                  </a:cubicBezTo>
                  <a:cubicBezTo>
                    <a:pt x="263" y="383"/>
                    <a:pt x="262" y="386"/>
                    <a:pt x="261" y="384"/>
                  </a:cubicBezTo>
                  <a:cubicBezTo>
                    <a:pt x="260" y="382"/>
                    <a:pt x="257" y="376"/>
                    <a:pt x="256" y="375"/>
                  </a:cubicBezTo>
                  <a:cubicBezTo>
                    <a:pt x="255" y="375"/>
                    <a:pt x="255" y="375"/>
                    <a:pt x="254" y="375"/>
                  </a:cubicBezTo>
                  <a:cubicBezTo>
                    <a:pt x="253" y="375"/>
                    <a:pt x="252" y="375"/>
                    <a:pt x="251" y="375"/>
                  </a:cubicBezTo>
                  <a:cubicBezTo>
                    <a:pt x="250" y="375"/>
                    <a:pt x="249" y="375"/>
                    <a:pt x="249" y="375"/>
                  </a:cubicBezTo>
                  <a:cubicBezTo>
                    <a:pt x="249" y="375"/>
                    <a:pt x="249" y="372"/>
                    <a:pt x="249" y="372"/>
                  </a:cubicBezTo>
                  <a:cubicBezTo>
                    <a:pt x="249" y="372"/>
                    <a:pt x="247" y="375"/>
                    <a:pt x="246" y="375"/>
                  </a:cubicBezTo>
                  <a:cubicBezTo>
                    <a:pt x="243" y="376"/>
                    <a:pt x="236" y="373"/>
                    <a:pt x="232" y="372"/>
                  </a:cubicBezTo>
                  <a:cubicBezTo>
                    <a:pt x="229" y="372"/>
                    <a:pt x="212" y="367"/>
                    <a:pt x="210" y="368"/>
                  </a:cubicBezTo>
                  <a:cubicBezTo>
                    <a:pt x="208" y="368"/>
                    <a:pt x="208" y="373"/>
                    <a:pt x="206" y="374"/>
                  </a:cubicBezTo>
                  <a:cubicBezTo>
                    <a:pt x="202" y="376"/>
                    <a:pt x="195" y="372"/>
                    <a:pt x="192" y="374"/>
                  </a:cubicBezTo>
                  <a:cubicBezTo>
                    <a:pt x="186" y="377"/>
                    <a:pt x="186" y="389"/>
                    <a:pt x="184" y="393"/>
                  </a:cubicBezTo>
                  <a:cubicBezTo>
                    <a:pt x="183" y="394"/>
                    <a:pt x="180" y="395"/>
                    <a:pt x="180" y="397"/>
                  </a:cubicBezTo>
                  <a:cubicBezTo>
                    <a:pt x="179" y="398"/>
                    <a:pt x="181" y="401"/>
                    <a:pt x="181" y="403"/>
                  </a:cubicBezTo>
                  <a:cubicBezTo>
                    <a:pt x="180" y="404"/>
                    <a:pt x="179" y="403"/>
                    <a:pt x="178" y="404"/>
                  </a:cubicBezTo>
                  <a:cubicBezTo>
                    <a:pt x="176" y="406"/>
                    <a:pt x="170" y="409"/>
                    <a:pt x="169" y="410"/>
                  </a:cubicBezTo>
                  <a:cubicBezTo>
                    <a:pt x="168" y="411"/>
                    <a:pt x="168" y="413"/>
                    <a:pt x="167" y="414"/>
                  </a:cubicBezTo>
                  <a:cubicBezTo>
                    <a:pt x="166" y="416"/>
                    <a:pt x="155" y="413"/>
                    <a:pt x="153" y="412"/>
                  </a:cubicBezTo>
                  <a:cubicBezTo>
                    <a:pt x="150" y="410"/>
                    <a:pt x="149" y="407"/>
                    <a:pt x="146" y="405"/>
                  </a:cubicBezTo>
                  <a:cubicBezTo>
                    <a:pt x="143" y="404"/>
                    <a:pt x="138" y="403"/>
                    <a:pt x="135" y="401"/>
                  </a:cubicBezTo>
                  <a:cubicBezTo>
                    <a:pt x="127" y="397"/>
                    <a:pt x="107" y="386"/>
                    <a:pt x="101" y="379"/>
                  </a:cubicBezTo>
                  <a:cubicBezTo>
                    <a:pt x="99" y="376"/>
                    <a:pt x="91" y="362"/>
                    <a:pt x="91" y="359"/>
                  </a:cubicBezTo>
                  <a:cubicBezTo>
                    <a:pt x="90" y="355"/>
                    <a:pt x="92" y="350"/>
                    <a:pt x="91" y="346"/>
                  </a:cubicBezTo>
                  <a:cubicBezTo>
                    <a:pt x="91" y="343"/>
                    <a:pt x="87" y="340"/>
                    <a:pt x="85" y="336"/>
                  </a:cubicBezTo>
                  <a:cubicBezTo>
                    <a:pt x="84" y="334"/>
                    <a:pt x="85" y="331"/>
                    <a:pt x="83" y="328"/>
                  </a:cubicBezTo>
                  <a:cubicBezTo>
                    <a:pt x="81" y="324"/>
                    <a:pt x="75" y="317"/>
                    <a:pt x="71" y="314"/>
                  </a:cubicBezTo>
                  <a:cubicBezTo>
                    <a:pt x="68" y="311"/>
                    <a:pt x="64" y="310"/>
                    <a:pt x="61" y="307"/>
                  </a:cubicBezTo>
                  <a:cubicBezTo>
                    <a:pt x="51" y="300"/>
                    <a:pt x="46" y="289"/>
                    <a:pt x="37" y="281"/>
                  </a:cubicBezTo>
                  <a:cubicBezTo>
                    <a:pt x="32" y="277"/>
                    <a:pt x="24" y="274"/>
                    <a:pt x="20" y="269"/>
                  </a:cubicBezTo>
                  <a:cubicBezTo>
                    <a:pt x="15" y="263"/>
                    <a:pt x="17" y="255"/>
                    <a:pt x="7" y="252"/>
                  </a:cubicBezTo>
                  <a:cubicBezTo>
                    <a:pt x="6" y="251"/>
                    <a:pt x="4" y="250"/>
                    <a:pt x="3" y="249"/>
                  </a:cubicBezTo>
                  <a:cubicBezTo>
                    <a:pt x="2" y="247"/>
                    <a:pt x="0" y="239"/>
                    <a:pt x="0" y="239"/>
                  </a:cubicBezTo>
                  <a:cubicBezTo>
                    <a:pt x="1" y="239"/>
                    <a:pt x="8" y="240"/>
                    <a:pt x="9" y="240"/>
                  </a:cubicBezTo>
                  <a:cubicBezTo>
                    <a:pt x="17" y="241"/>
                    <a:pt x="25" y="241"/>
                    <a:pt x="33" y="242"/>
                  </a:cubicBezTo>
                  <a:cubicBezTo>
                    <a:pt x="68" y="245"/>
                    <a:pt x="102" y="247"/>
                    <a:pt x="136" y="248"/>
                  </a:cubicBezTo>
                  <a:cubicBezTo>
                    <a:pt x="146" y="249"/>
                    <a:pt x="156" y="249"/>
                    <a:pt x="166" y="250"/>
                  </a:cubicBezTo>
                  <a:cubicBezTo>
                    <a:pt x="169" y="250"/>
                    <a:pt x="176" y="250"/>
                    <a:pt x="176" y="250"/>
                  </a:cubicBezTo>
                  <a:cubicBezTo>
                    <a:pt x="179" y="186"/>
                    <a:pt x="183" y="122"/>
                    <a:pt x="185" y="59"/>
                  </a:cubicBezTo>
                  <a:cubicBezTo>
                    <a:pt x="186" y="44"/>
                    <a:pt x="186" y="29"/>
                    <a:pt x="187" y="14"/>
                  </a:cubicBezTo>
                  <a:cubicBezTo>
                    <a:pt x="187" y="11"/>
                    <a:pt x="186" y="0"/>
                    <a:pt x="189" y="1"/>
                  </a:cubicBezTo>
                  <a:cubicBezTo>
                    <a:pt x="222" y="2"/>
                    <a:pt x="255" y="3"/>
                    <a:pt x="288" y="3"/>
                  </a:cubicBezTo>
                  <a:cubicBezTo>
                    <a:pt x="298" y="3"/>
                    <a:pt x="307" y="3"/>
                    <a:pt x="316" y="3"/>
                  </a:cubicBezTo>
                  <a:cubicBezTo>
                    <a:pt x="319" y="3"/>
                    <a:pt x="321" y="3"/>
                    <a:pt x="323" y="3"/>
                  </a:cubicBezTo>
                  <a:cubicBezTo>
                    <a:pt x="324" y="3"/>
                    <a:pt x="324" y="3"/>
                    <a:pt x="325" y="3"/>
                  </a:cubicBezTo>
                  <a:cubicBezTo>
                    <a:pt x="325" y="3"/>
                    <a:pt x="326" y="3"/>
                    <a:pt x="326" y="3"/>
                  </a:cubicBezTo>
                  <a:cubicBezTo>
                    <a:pt x="327" y="3"/>
                    <a:pt x="326" y="4"/>
                    <a:pt x="326" y="4"/>
                  </a:cubicBezTo>
                  <a:cubicBezTo>
                    <a:pt x="326" y="6"/>
                    <a:pt x="326" y="7"/>
                    <a:pt x="326" y="9"/>
                  </a:cubicBezTo>
                  <a:cubicBezTo>
                    <a:pt x="326" y="15"/>
                    <a:pt x="326" y="22"/>
                    <a:pt x="326" y="28"/>
                  </a:cubicBezTo>
                  <a:cubicBezTo>
                    <a:pt x="326" y="49"/>
                    <a:pt x="326" y="69"/>
                    <a:pt x="326" y="89"/>
                  </a:cubicBezTo>
                  <a:cubicBezTo>
                    <a:pt x="326" y="95"/>
                    <a:pt x="326" y="101"/>
                    <a:pt x="326" y="107"/>
                  </a:cubicBezTo>
                  <a:cubicBezTo>
                    <a:pt x="326" y="107"/>
                    <a:pt x="326" y="108"/>
                    <a:pt x="326" y="108"/>
                  </a:cubicBezTo>
                  <a:cubicBezTo>
                    <a:pt x="326" y="109"/>
                    <a:pt x="326" y="109"/>
                    <a:pt x="326" y="110"/>
                  </a:cubicBezTo>
                  <a:cubicBezTo>
                    <a:pt x="327" y="111"/>
                    <a:pt x="331" y="110"/>
                    <a:pt x="332" y="111"/>
                  </a:cubicBezTo>
                  <a:cubicBezTo>
                    <a:pt x="336" y="113"/>
                    <a:pt x="340" y="123"/>
                    <a:pt x="346" y="121"/>
                  </a:cubicBezTo>
                  <a:cubicBezTo>
                    <a:pt x="347" y="121"/>
                    <a:pt x="347" y="119"/>
                    <a:pt x="348" y="119"/>
                  </a:cubicBezTo>
                  <a:cubicBezTo>
                    <a:pt x="350" y="119"/>
                    <a:pt x="352" y="122"/>
                    <a:pt x="353" y="122"/>
                  </a:cubicBezTo>
                  <a:cubicBezTo>
                    <a:pt x="355" y="122"/>
                    <a:pt x="356" y="115"/>
                    <a:pt x="357" y="116"/>
                  </a:cubicBezTo>
                  <a:cubicBezTo>
                    <a:pt x="358" y="117"/>
                    <a:pt x="357" y="118"/>
                    <a:pt x="358" y="119"/>
                  </a:cubicBezTo>
                  <a:cubicBezTo>
                    <a:pt x="360" y="121"/>
                    <a:pt x="363" y="121"/>
                    <a:pt x="364" y="124"/>
                  </a:cubicBezTo>
                  <a:cubicBezTo>
                    <a:pt x="365" y="125"/>
                    <a:pt x="363" y="129"/>
                    <a:pt x="365" y="130"/>
                  </a:cubicBezTo>
                  <a:cubicBezTo>
                    <a:pt x="368" y="132"/>
                    <a:pt x="372" y="130"/>
                    <a:pt x="375" y="130"/>
                  </a:cubicBezTo>
                  <a:cubicBezTo>
                    <a:pt x="379" y="130"/>
                    <a:pt x="382" y="134"/>
                    <a:pt x="387" y="134"/>
                  </a:cubicBezTo>
                  <a:cubicBezTo>
                    <a:pt x="388" y="135"/>
                    <a:pt x="391" y="133"/>
                    <a:pt x="393" y="133"/>
                  </a:cubicBezTo>
                  <a:cubicBezTo>
                    <a:pt x="395" y="134"/>
                    <a:pt x="397" y="139"/>
                    <a:pt x="399" y="138"/>
                  </a:cubicBezTo>
                  <a:cubicBezTo>
                    <a:pt x="402" y="137"/>
                    <a:pt x="403" y="135"/>
                    <a:pt x="405" y="134"/>
                  </a:cubicBezTo>
                  <a:cubicBezTo>
                    <a:pt x="406" y="134"/>
                    <a:pt x="416" y="133"/>
                    <a:pt x="417" y="133"/>
                  </a:cubicBezTo>
                  <a:cubicBezTo>
                    <a:pt x="419" y="134"/>
                    <a:pt x="415" y="138"/>
                    <a:pt x="418" y="140"/>
                  </a:cubicBezTo>
                  <a:cubicBezTo>
                    <a:pt x="419" y="141"/>
                    <a:pt x="423" y="141"/>
                    <a:pt x="424" y="142"/>
                  </a:cubicBezTo>
                  <a:cubicBezTo>
                    <a:pt x="425" y="143"/>
                    <a:pt x="422" y="146"/>
                    <a:pt x="424" y="147"/>
                  </a:cubicBezTo>
                  <a:cubicBezTo>
                    <a:pt x="431" y="152"/>
                    <a:pt x="435" y="141"/>
                    <a:pt x="438" y="142"/>
                  </a:cubicBezTo>
                  <a:cubicBezTo>
                    <a:pt x="445" y="143"/>
                    <a:pt x="439" y="144"/>
                    <a:pt x="441" y="146"/>
                  </a:cubicBezTo>
                  <a:cubicBezTo>
                    <a:pt x="442" y="146"/>
                    <a:pt x="442" y="146"/>
                    <a:pt x="443" y="146"/>
                  </a:cubicBezTo>
                  <a:cubicBezTo>
                    <a:pt x="444" y="146"/>
                    <a:pt x="445" y="146"/>
                    <a:pt x="446" y="146"/>
                  </a:cubicBezTo>
                  <a:cubicBezTo>
                    <a:pt x="446" y="146"/>
                    <a:pt x="447" y="146"/>
                    <a:pt x="447" y="146"/>
                  </a:cubicBezTo>
                  <a:cubicBezTo>
                    <a:pt x="448" y="147"/>
                    <a:pt x="447" y="150"/>
                    <a:pt x="449" y="150"/>
                  </a:cubicBezTo>
                  <a:cubicBezTo>
                    <a:pt x="452" y="151"/>
                    <a:pt x="453" y="147"/>
                    <a:pt x="454" y="147"/>
                  </a:cubicBezTo>
                  <a:cubicBezTo>
                    <a:pt x="455" y="146"/>
                    <a:pt x="456" y="148"/>
                    <a:pt x="457" y="148"/>
                  </a:cubicBezTo>
                  <a:cubicBezTo>
                    <a:pt x="457" y="148"/>
                    <a:pt x="458" y="146"/>
                    <a:pt x="459" y="146"/>
                  </a:cubicBezTo>
                  <a:cubicBezTo>
                    <a:pt x="462" y="145"/>
                    <a:pt x="459" y="152"/>
                    <a:pt x="462" y="154"/>
                  </a:cubicBezTo>
                  <a:cubicBezTo>
                    <a:pt x="462" y="155"/>
                    <a:pt x="463" y="156"/>
                    <a:pt x="463" y="156"/>
                  </a:cubicBezTo>
                  <a:cubicBezTo>
                    <a:pt x="464" y="155"/>
                    <a:pt x="467" y="150"/>
                    <a:pt x="467" y="150"/>
                  </a:cubicBezTo>
                  <a:cubicBezTo>
                    <a:pt x="465" y="148"/>
                    <a:pt x="465" y="148"/>
                    <a:pt x="465" y="148"/>
                  </a:cubicBezTo>
                  <a:cubicBezTo>
                    <a:pt x="466" y="148"/>
                    <a:pt x="468" y="148"/>
                    <a:pt x="469" y="148"/>
                  </a:cubicBezTo>
                  <a:cubicBezTo>
                    <a:pt x="471" y="145"/>
                    <a:pt x="468" y="141"/>
                    <a:pt x="473" y="141"/>
                  </a:cubicBezTo>
                  <a:cubicBezTo>
                    <a:pt x="476" y="141"/>
                    <a:pt x="475" y="146"/>
                    <a:pt x="476" y="147"/>
                  </a:cubicBezTo>
                  <a:cubicBezTo>
                    <a:pt x="477" y="147"/>
                    <a:pt x="484" y="148"/>
                    <a:pt x="484" y="147"/>
                  </a:cubicBezTo>
                  <a:cubicBezTo>
                    <a:pt x="485" y="147"/>
                    <a:pt x="486" y="141"/>
                    <a:pt x="488" y="143"/>
                  </a:cubicBezTo>
                  <a:cubicBezTo>
                    <a:pt x="489" y="144"/>
                    <a:pt x="488" y="146"/>
                    <a:pt x="488" y="147"/>
                  </a:cubicBezTo>
                  <a:cubicBezTo>
                    <a:pt x="489" y="148"/>
                    <a:pt x="492" y="148"/>
                    <a:pt x="492" y="149"/>
                  </a:cubicBezTo>
                  <a:cubicBezTo>
                    <a:pt x="493" y="151"/>
                    <a:pt x="493" y="151"/>
                    <a:pt x="493" y="151"/>
                  </a:cubicBezTo>
                  <a:cubicBezTo>
                    <a:pt x="493" y="151"/>
                    <a:pt x="497" y="151"/>
                    <a:pt x="497" y="151"/>
                  </a:cubicBezTo>
                  <a:cubicBezTo>
                    <a:pt x="497" y="150"/>
                    <a:pt x="498" y="150"/>
                    <a:pt x="498" y="150"/>
                  </a:cubicBezTo>
                  <a:cubicBezTo>
                    <a:pt x="498" y="151"/>
                    <a:pt x="502" y="156"/>
                    <a:pt x="502" y="155"/>
                  </a:cubicBezTo>
                  <a:cubicBezTo>
                    <a:pt x="503" y="154"/>
                    <a:pt x="503" y="152"/>
                    <a:pt x="504" y="151"/>
                  </a:cubicBezTo>
                  <a:cubicBezTo>
                    <a:pt x="505" y="150"/>
                    <a:pt x="507" y="151"/>
                    <a:pt x="508" y="151"/>
                  </a:cubicBezTo>
                  <a:cubicBezTo>
                    <a:pt x="509" y="150"/>
                    <a:pt x="509" y="148"/>
                    <a:pt x="510" y="147"/>
                  </a:cubicBezTo>
                  <a:cubicBezTo>
                    <a:pt x="511" y="146"/>
                    <a:pt x="514" y="146"/>
                    <a:pt x="516" y="146"/>
                  </a:cubicBezTo>
                  <a:cubicBezTo>
                    <a:pt x="517" y="146"/>
                    <a:pt x="520" y="143"/>
                    <a:pt x="520" y="143"/>
                  </a:cubicBezTo>
                  <a:cubicBezTo>
                    <a:pt x="521" y="143"/>
                    <a:pt x="526" y="146"/>
                    <a:pt x="527" y="145"/>
                  </a:cubicBezTo>
                  <a:cubicBezTo>
                    <a:pt x="528" y="143"/>
                    <a:pt x="528" y="143"/>
                    <a:pt x="528" y="143"/>
                  </a:cubicBezTo>
                  <a:cubicBezTo>
                    <a:pt x="528" y="142"/>
                    <a:pt x="529" y="142"/>
                    <a:pt x="529" y="142"/>
                  </a:cubicBezTo>
                  <a:cubicBezTo>
                    <a:pt x="532" y="142"/>
                    <a:pt x="535" y="139"/>
                    <a:pt x="536" y="139"/>
                  </a:cubicBezTo>
                  <a:cubicBezTo>
                    <a:pt x="538" y="139"/>
                    <a:pt x="539" y="143"/>
                    <a:pt x="541" y="144"/>
                  </a:cubicBezTo>
                  <a:cubicBezTo>
                    <a:pt x="542" y="144"/>
                    <a:pt x="547" y="144"/>
                    <a:pt x="548" y="143"/>
                  </a:cubicBezTo>
                  <a:cubicBezTo>
                    <a:pt x="549" y="143"/>
                    <a:pt x="550" y="142"/>
                    <a:pt x="551" y="141"/>
                  </a:cubicBezTo>
                  <a:cubicBezTo>
                    <a:pt x="551" y="141"/>
                    <a:pt x="551" y="140"/>
                    <a:pt x="551" y="140"/>
                  </a:cubicBezTo>
                  <a:cubicBezTo>
                    <a:pt x="551" y="140"/>
                    <a:pt x="551" y="141"/>
                    <a:pt x="552" y="141"/>
                  </a:cubicBezTo>
                  <a:cubicBezTo>
                    <a:pt x="553" y="141"/>
                    <a:pt x="552" y="138"/>
                    <a:pt x="553" y="137"/>
                  </a:cubicBezTo>
                  <a:cubicBezTo>
                    <a:pt x="556" y="136"/>
                    <a:pt x="557" y="139"/>
                    <a:pt x="558" y="140"/>
                  </a:cubicBezTo>
                  <a:cubicBezTo>
                    <a:pt x="558" y="140"/>
                    <a:pt x="560" y="140"/>
                    <a:pt x="560" y="140"/>
                  </a:cubicBezTo>
                  <a:cubicBezTo>
                    <a:pt x="561" y="140"/>
                    <a:pt x="562" y="142"/>
                    <a:pt x="563" y="142"/>
                  </a:cubicBezTo>
                  <a:cubicBezTo>
                    <a:pt x="565" y="144"/>
                    <a:pt x="565" y="142"/>
                    <a:pt x="565" y="142"/>
                  </a:cubicBezTo>
                  <a:cubicBezTo>
                    <a:pt x="566" y="142"/>
                    <a:pt x="566" y="144"/>
                    <a:pt x="567" y="145"/>
                  </a:cubicBezTo>
                  <a:cubicBezTo>
                    <a:pt x="568" y="145"/>
                    <a:pt x="568" y="145"/>
                    <a:pt x="569" y="145"/>
                  </a:cubicBezTo>
                  <a:cubicBezTo>
                    <a:pt x="570" y="145"/>
                    <a:pt x="570" y="148"/>
                    <a:pt x="571" y="148"/>
                  </a:cubicBezTo>
                  <a:cubicBezTo>
                    <a:pt x="573" y="149"/>
                    <a:pt x="575" y="149"/>
                    <a:pt x="579" y="151"/>
                  </a:cubicBezTo>
                  <a:cubicBezTo>
                    <a:pt x="580" y="151"/>
                    <a:pt x="583" y="152"/>
                    <a:pt x="584" y="152"/>
                  </a:cubicBezTo>
                  <a:cubicBezTo>
                    <a:pt x="584" y="152"/>
                    <a:pt x="584" y="151"/>
                    <a:pt x="585" y="151"/>
                  </a:cubicBezTo>
                  <a:cubicBezTo>
                    <a:pt x="587" y="152"/>
                    <a:pt x="590" y="153"/>
                    <a:pt x="590" y="153"/>
                  </a:cubicBezTo>
                  <a:cubicBezTo>
                    <a:pt x="591" y="153"/>
                    <a:pt x="591" y="155"/>
                    <a:pt x="592" y="155"/>
                  </a:cubicBezTo>
                  <a:cubicBezTo>
                    <a:pt x="592" y="156"/>
                    <a:pt x="595" y="156"/>
                    <a:pt x="595" y="156"/>
                  </a:cubicBezTo>
                  <a:cubicBezTo>
                    <a:pt x="595" y="156"/>
                    <a:pt x="594" y="157"/>
                    <a:pt x="594" y="157"/>
                  </a:cubicBezTo>
                  <a:cubicBezTo>
                    <a:pt x="594" y="158"/>
                    <a:pt x="598" y="158"/>
                    <a:pt x="598" y="158"/>
                  </a:cubicBezTo>
                  <a:cubicBezTo>
                    <a:pt x="601" y="156"/>
                    <a:pt x="596" y="155"/>
                    <a:pt x="602" y="156"/>
                  </a:cubicBezTo>
                  <a:cubicBezTo>
                    <a:pt x="603" y="157"/>
                    <a:pt x="610" y="155"/>
                    <a:pt x="611" y="157"/>
                  </a:cubicBezTo>
                  <a:cubicBezTo>
                    <a:pt x="613" y="161"/>
                    <a:pt x="613" y="180"/>
                    <a:pt x="613" y="186"/>
                  </a:cubicBezTo>
                  <a:cubicBezTo>
                    <a:pt x="614" y="199"/>
                    <a:pt x="615" y="212"/>
                    <a:pt x="616" y="226"/>
                  </a:cubicBezTo>
                  <a:cubicBezTo>
                    <a:pt x="616" y="229"/>
                    <a:pt x="616" y="240"/>
                    <a:pt x="617" y="242"/>
                  </a:cubicBezTo>
                  <a:cubicBezTo>
                    <a:pt x="619" y="244"/>
                    <a:pt x="623" y="246"/>
                    <a:pt x="625" y="248"/>
                  </a:cubicBezTo>
                  <a:cubicBezTo>
                    <a:pt x="628" y="251"/>
                    <a:pt x="629" y="254"/>
                    <a:pt x="630" y="258"/>
                  </a:cubicBezTo>
                  <a:cubicBezTo>
                    <a:pt x="630" y="259"/>
                    <a:pt x="629" y="262"/>
                    <a:pt x="630" y="263"/>
                  </a:cubicBezTo>
                  <a:cubicBezTo>
                    <a:pt x="630" y="265"/>
                    <a:pt x="634" y="266"/>
                    <a:pt x="635" y="267"/>
                  </a:cubicBezTo>
                  <a:cubicBezTo>
                    <a:pt x="635" y="267"/>
                    <a:pt x="635" y="268"/>
                    <a:pt x="635" y="268"/>
                  </a:cubicBezTo>
                  <a:cubicBezTo>
                    <a:pt x="635" y="269"/>
                    <a:pt x="634" y="269"/>
                    <a:pt x="634" y="269"/>
                  </a:cubicBezTo>
                  <a:cubicBezTo>
                    <a:pt x="634" y="271"/>
                    <a:pt x="639" y="274"/>
                    <a:pt x="640" y="275"/>
                  </a:cubicBezTo>
                  <a:cubicBezTo>
                    <a:pt x="640" y="276"/>
                    <a:pt x="638" y="277"/>
                    <a:pt x="638" y="278"/>
                  </a:cubicBezTo>
                  <a:cubicBezTo>
                    <a:pt x="638" y="279"/>
                    <a:pt x="641" y="280"/>
                    <a:pt x="642" y="281"/>
                  </a:cubicBezTo>
                  <a:cubicBezTo>
                    <a:pt x="642" y="282"/>
                    <a:pt x="642" y="284"/>
                    <a:pt x="643" y="284"/>
                  </a:cubicBezTo>
                  <a:cubicBezTo>
                    <a:pt x="643" y="285"/>
                    <a:pt x="646" y="284"/>
                    <a:pt x="646" y="285"/>
                  </a:cubicBezTo>
                  <a:cubicBezTo>
                    <a:pt x="647" y="286"/>
                    <a:pt x="645" y="288"/>
                    <a:pt x="645" y="290"/>
                  </a:cubicBezTo>
                  <a:cubicBezTo>
                    <a:pt x="645" y="291"/>
                    <a:pt x="648" y="292"/>
                    <a:pt x="648" y="293"/>
                  </a:cubicBezTo>
                  <a:cubicBezTo>
                    <a:pt x="645" y="294"/>
                    <a:pt x="645" y="294"/>
                    <a:pt x="645" y="294"/>
                  </a:cubicBezTo>
                  <a:moveTo>
                    <a:pt x="511" y="447"/>
                  </a:moveTo>
                  <a:cubicBezTo>
                    <a:pt x="508" y="449"/>
                    <a:pt x="493" y="456"/>
                    <a:pt x="492" y="458"/>
                  </a:cubicBezTo>
                  <a:cubicBezTo>
                    <a:pt x="492" y="458"/>
                    <a:pt x="490" y="463"/>
                    <a:pt x="492" y="463"/>
                  </a:cubicBezTo>
                  <a:cubicBezTo>
                    <a:pt x="492" y="463"/>
                    <a:pt x="511" y="450"/>
                    <a:pt x="512" y="450"/>
                  </a:cubicBezTo>
                  <a:cubicBezTo>
                    <a:pt x="512" y="449"/>
                    <a:pt x="512" y="449"/>
                    <a:pt x="511" y="448"/>
                  </a:cubicBezTo>
                  <a:cubicBezTo>
                    <a:pt x="511" y="448"/>
                    <a:pt x="511" y="447"/>
                    <a:pt x="511" y="447"/>
                  </a:cubicBezTo>
                  <a:moveTo>
                    <a:pt x="490" y="463"/>
                  </a:moveTo>
                  <a:cubicBezTo>
                    <a:pt x="489" y="463"/>
                    <a:pt x="489" y="461"/>
                    <a:pt x="488" y="462"/>
                  </a:cubicBezTo>
                  <a:cubicBezTo>
                    <a:pt x="487" y="462"/>
                    <a:pt x="484" y="469"/>
                    <a:pt x="483" y="470"/>
                  </a:cubicBezTo>
                  <a:cubicBezTo>
                    <a:pt x="483" y="471"/>
                    <a:pt x="480" y="476"/>
                    <a:pt x="481" y="476"/>
                  </a:cubicBezTo>
                  <a:cubicBezTo>
                    <a:pt x="481" y="476"/>
                    <a:pt x="481" y="475"/>
                    <a:pt x="482" y="475"/>
                  </a:cubicBezTo>
                  <a:cubicBezTo>
                    <a:pt x="484" y="471"/>
                    <a:pt x="487" y="467"/>
                    <a:pt x="490" y="463"/>
                  </a:cubicBezTo>
                  <a:moveTo>
                    <a:pt x="479" y="479"/>
                  </a:moveTo>
                  <a:cubicBezTo>
                    <a:pt x="472" y="484"/>
                    <a:pt x="467" y="494"/>
                    <a:pt x="465" y="502"/>
                  </a:cubicBezTo>
                  <a:cubicBezTo>
                    <a:pt x="464" y="504"/>
                    <a:pt x="462" y="510"/>
                    <a:pt x="462" y="510"/>
                  </a:cubicBezTo>
                  <a:cubicBezTo>
                    <a:pt x="463" y="510"/>
                    <a:pt x="463" y="509"/>
                    <a:pt x="463" y="508"/>
                  </a:cubicBezTo>
                  <a:cubicBezTo>
                    <a:pt x="465" y="505"/>
                    <a:pt x="466" y="501"/>
                    <a:pt x="468" y="498"/>
                  </a:cubicBezTo>
                  <a:cubicBezTo>
                    <a:pt x="471" y="491"/>
                    <a:pt x="475" y="485"/>
                    <a:pt x="479" y="479"/>
                  </a:cubicBezTo>
                  <a:moveTo>
                    <a:pt x="463" y="514"/>
                  </a:moveTo>
                  <a:cubicBezTo>
                    <a:pt x="463" y="514"/>
                    <a:pt x="463" y="523"/>
                    <a:pt x="463" y="528"/>
                  </a:cubicBezTo>
                  <a:cubicBezTo>
                    <a:pt x="464" y="537"/>
                    <a:pt x="468" y="547"/>
                    <a:pt x="470" y="555"/>
                  </a:cubicBezTo>
                  <a:cubicBezTo>
                    <a:pt x="471" y="557"/>
                    <a:pt x="471" y="558"/>
                    <a:pt x="472" y="560"/>
                  </a:cubicBezTo>
                  <a:cubicBezTo>
                    <a:pt x="472" y="562"/>
                    <a:pt x="474" y="569"/>
                    <a:pt x="475" y="569"/>
                  </a:cubicBezTo>
                  <a:cubicBezTo>
                    <a:pt x="475" y="569"/>
                    <a:pt x="475" y="568"/>
                    <a:pt x="475" y="567"/>
                  </a:cubicBezTo>
                  <a:cubicBezTo>
                    <a:pt x="474" y="564"/>
                    <a:pt x="473" y="560"/>
                    <a:pt x="473" y="556"/>
                  </a:cubicBezTo>
                  <a:cubicBezTo>
                    <a:pt x="471" y="547"/>
                    <a:pt x="466" y="539"/>
                    <a:pt x="464" y="530"/>
                  </a:cubicBezTo>
                  <a:cubicBezTo>
                    <a:pt x="463" y="525"/>
                    <a:pt x="463" y="519"/>
                    <a:pt x="463" y="514"/>
                  </a:cubicBezTo>
                  <a:moveTo>
                    <a:pt x="589" y="390"/>
                  </a:moveTo>
                  <a:cubicBezTo>
                    <a:pt x="587" y="390"/>
                    <a:pt x="582" y="396"/>
                    <a:pt x="581" y="398"/>
                  </a:cubicBezTo>
                  <a:cubicBezTo>
                    <a:pt x="579" y="400"/>
                    <a:pt x="572" y="406"/>
                    <a:pt x="576" y="404"/>
                  </a:cubicBezTo>
                  <a:cubicBezTo>
                    <a:pt x="580" y="402"/>
                    <a:pt x="583" y="398"/>
                    <a:pt x="586" y="396"/>
                  </a:cubicBezTo>
                  <a:cubicBezTo>
                    <a:pt x="587" y="395"/>
                    <a:pt x="593" y="392"/>
                    <a:pt x="592" y="390"/>
                  </a:cubicBezTo>
                  <a:cubicBezTo>
                    <a:pt x="591" y="390"/>
                    <a:pt x="590" y="390"/>
                    <a:pt x="589" y="390"/>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8" name="Freeform 31"/>
            <p:cNvSpPr>
              <a:spLocks noEditPoints="1"/>
            </p:cNvSpPr>
            <p:nvPr/>
          </p:nvSpPr>
          <p:spPr bwMode="auto">
            <a:xfrm>
              <a:off x="6113433" y="4800599"/>
              <a:ext cx="1276350" cy="871537"/>
            </a:xfrm>
            <a:custGeom>
              <a:avLst/>
              <a:gdLst>
                <a:gd name="T0" fmla="*/ 428 w 433"/>
                <a:gd name="T1" fmla="*/ 253 h 295"/>
                <a:gd name="T2" fmla="*/ 425 w 433"/>
                <a:gd name="T3" fmla="*/ 280 h 295"/>
                <a:gd name="T4" fmla="*/ 421 w 433"/>
                <a:gd name="T5" fmla="*/ 282 h 295"/>
                <a:gd name="T6" fmla="*/ 401 w 433"/>
                <a:gd name="T7" fmla="*/ 291 h 295"/>
                <a:gd name="T8" fmla="*/ 396 w 433"/>
                <a:gd name="T9" fmla="*/ 288 h 295"/>
                <a:gd name="T10" fmla="*/ 379 w 433"/>
                <a:gd name="T11" fmla="*/ 272 h 295"/>
                <a:gd name="T12" fmla="*/ 357 w 433"/>
                <a:gd name="T13" fmla="*/ 259 h 295"/>
                <a:gd name="T14" fmla="*/ 351 w 433"/>
                <a:gd name="T15" fmla="*/ 256 h 295"/>
                <a:gd name="T16" fmla="*/ 336 w 433"/>
                <a:gd name="T17" fmla="*/ 234 h 295"/>
                <a:gd name="T18" fmla="*/ 334 w 433"/>
                <a:gd name="T19" fmla="*/ 221 h 295"/>
                <a:gd name="T20" fmla="*/ 318 w 433"/>
                <a:gd name="T21" fmla="*/ 213 h 295"/>
                <a:gd name="T22" fmla="*/ 310 w 433"/>
                <a:gd name="T23" fmla="*/ 211 h 295"/>
                <a:gd name="T24" fmla="*/ 316 w 433"/>
                <a:gd name="T25" fmla="*/ 218 h 295"/>
                <a:gd name="T26" fmla="*/ 295 w 433"/>
                <a:gd name="T27" fmla="*/ 202 h 295"/>
                <a:gd name="T28" fmla="*/ 282 w 433"/>
                <a:gd name="T29" fmla="*/ 189 h 295"/>
                <a:gd name="T30" fmla="*/ 287 w 433"/>
                <a:gd name="T31" fmla="*/ 184 h 295"/>
                <a:gd name="T32" fmla="*/ 285 w 433"/>
                <a:gd name="T33" fmla="*/ 168 h 295"/>
                <a:gd name="T34" fmla="*/ 276 w 433"/>
                <a:gd name="T35" fmla="*/ 165 h 295"/>
                <a:gd name="T36" fmla="*/ 277 w 433"/>
                <a:gd name="T37" fmla="*/ 175 h 295"/>
                <a:gd name="T38" fmla="*/ 269 w 433"/>
                <a:gd name="T39" fmla="*/ 167 h 295"/>
                <a:gd name="T40" fmla="*/ 269 w 433"/>
                <a:gd name="T41" fmla="*/ 145 h 295"/>
                <a:gd name="T42" fmla="*/ 267 w 433"/>
                <a:gd name="T43" fmla="*/ 117 h 295"/>
                <a:gd name="T44" fmla="*/ 255 w 433"/>
                <a:gd name="T45" fmla="*/ 100 h 295"/>
                <a:gd name="T46" fmla="*/ 217 w 433"/>
                <a:gd name="T47" fmla="*/ 79 h 295"/>
                <a:gd name="T48" fmla="*/ 180 w 433"/>
                <a:gd name="T49" fmla="*/ 64 h 295"/>
                <a:gd name="T50" fmla="*/ 164 w 433"/>
                <a:gd name="T51" fmla="*/ 73 h 295"/>
                <a:gd name="T52" fmla="*/ 156 w 433"/>
                <a:gd name="T53" fmla="*/ 84 h 295"/>
                <a:gd name="T54" fmla="*/ 119 w 433"/>
                <a:gd name="T55" fmla="*/ 88 h 295"/>
                <a:gd name="T56" fmla="*/ 104 w 433"/>
                <a:gd name="T57" fmla="*/ 78 h 295"/>
                <a:gd name="T58" fmla="*/ 114 w 433"/>
                <a:gd name="T59" fmla="*/ 80 h 295"/>
                <a:gd name="T60" fmla="*/ 106 w 433"/>
                <a:gd name="T61" fmla="*/ 67 h 295"/>
                <a:gd name="T62" fmla="*/ 98 w 433"/>
                <a:gd name="T63" fmla="*/ 67 h 295"/>
                <a:gd name="T64" fmla="*/ 83 w 433"/>
                <a:gd name="T65" fmla="*/ 71 h 295"/>
                <a:gd name="T66" fmla="*/ 71 w 433"/>
                <a:gd name="T67" fmla="*/ 66 h 295"/>
                <a:gd name="T68" fmla="*/ 74 w 433"/>
                <a:gd name="T69" fmla="*/ 63 h 295"/>
                <a:gd name="T70" fmla="*/ 60 w 433"/>
                <a:gd name="T71" fmla="*/ 63 h 295"/>
                <a:gd name="T72" fmla="*/ 26 w 433"/>
                <a:gd name="T73" fmla="*/ 77 h 295"/>
                <a:gd name="T74" fmla="*/ 33 w 433"/>
                <a:gd name="T75" fmla="*/ 68 h 295"/>
                <a:gd name="T76" fmla="*/ 30 w 433"/>
                <a:gd name="T77" fmla="*/ 70 h 295"/>
                <a:gd name="T78" fmla="*/ 23 w 433"/>
                <a:gd name="T79" fmla="*/ 75 h 295"/>
                <a:gd name="T80" fmla="*/ 13 w 433"/>
                <a:gd name="T81" fmla="*/ 82 h 295"/>
                <a:gd name="T82" fmla="*/ 15 w 433"/>
                <a:gd name="T83" fmla="*/ 73 h 295"/>
                <a:gd name="T84" fmla="*/ 0 w 433"/>
                <a:gd name="T85" fmla="*/ 46 h 295"/>
                <a:gd name="T86" fmla="*/ 222 w 433"/>
                <a:gd name="T87" fmla="*/ 26 h 295"/>
                <a:gd name="T88" fmla="*/ 278 w 433"/>
                <a:gd name="T89" fmla="*/ 25 h 295"/>
                <a:gd name="T90" fmla="*/ 301 w 433"/>
                <a:gd name="T91" fmla="*/ 3 h 295"/>
                <a:gd name="T92" fmla="*/ 308 w 433"/>
                <a:gd name="T93" fmla="*/ 15 h 295"/>
                <a:gd name="T94" fmla="*/ 377 w 433"/>
                <a:gd name="T95" fmla="*/ 111 h 295"/>
                <a:gd name="T96" fmla="*/ 374 w 433"/>
                <a:gd name="T97" fmla="*/ 114 h 295"/>
                <a:gd name="T98" fmla="*/ 366 w 433"/>
                <a:gd name="T99" fmla="*/ 114 h 295"/>
                <a:gd name="T100" fmla="*/ 421 w 433"/>
                <a:gd name="T101" fmla="*/ 185 h 295"/>
                <a:gd name="T102" fmla="*/ 431 w 433"/>
                <a:gd name="T103" fmla="*/ 235 h 295"/>
                <a:gd name="T104" fmla="*/ 154 w 433"/>
                <a:gd name="T105" fmla="*/ 88 h 295"/>
                <a:gd name="T106" fmla="*/ 327 w 433"/>
                <a:gd name="T107" fmla="*/ 236 h 295"/>
                <a:gd name="T108" fmla="*/ 423 w 433"/>
                <a:gd name="T109" fmla="*/ 291 h 295"/>
                <a:gd name="T110" fmla="*/ 402 w 433"/>
                <a:gd name="T111" fmla="*/ 159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33" h="295">
                  <a:moveTo>
                    <a:pt x="431" y="235"/>
                  </a:moveTo>
                  <a:cubicBezTo>
                    <a:pt x="432" y="238"/>
                    <a:pt x="433" y="248"/>
                    <a:pt x="433" y="248"/>
                  </a:cubicBezTo>
                  <a:cubicBezTo>
                    <a:pt x="433" y="248"/>
                    <a:pt x="433" y="242"/>
                    <a:pt x="431" y="243"/>
                  </a:cubicBezTo>
                  <a:cubicBezTo>
                    <a:pt x="429" y="244"/>
                    <a:pt x="431" y="248"/>
                    <a:pt x="431" y="249"/>
                  </a:cubicBezTo>
                  <a:cubicBezTo>
                    <a:pt x="430" y="250"/>
                    <a:pt x="428" y="250"/>
                    <a:pt x="428" y="251"/>
                  </a:cubicBezTo>
                  <a:cubicBezTo>
                    <a:pt x="427" y="252"/>
                    <a:pt x="428" y="252"/>
                    <a:pt x="428" y="253"/>
                  </a:cubicBezTo>
                  <a:cubicBezTo>
                    <a:pt x="428" y="256"/>
                    <a:pt x="428" y="256"/>
                    <a:pt x="428" y="256"/>
                  </a:cubicBezTo>
                  <a:cubicBezTo>
                    <a:pt x="428" y="257"/>
                    <a:pt x="426" y="257"/>
                    <a:pt x="426" y="258"/>
                  </a:cubicBezTo>
                  <a:cubicBezTo>
                    <a:pt x="425" y="259"/>
                    <a:pt x="427" y="261"/>
                    <a:pt x="427" y="263"/>
                  </a:cubicBezTo>
                  <a:cubicBezTo>
                    <a:pt x="427" y="264"/>
                    <a:pt x="426" y="264"/>
                    <a:pt x="426" y="266"/>
                  </a:cubicBezTo>
                  <a:cubicBezTo>
                    <a:pt x="426" y="267"/>
                    <a:pt x="428" y="269"/>
                    <a:pt x="429" y="270"/>
                  </a:cubicBezTo>
                  <a:cubicBezTo>
                    <a:pt x="429" y="273"/>
                    <a:pt x="425" y="276"/>
                    <a:pt x="425" y="280"/>
                  </a:cubicBezTo>
                  <a:cubicBezTo>
                    <a:pt x="425" y="280"/>
                    <a:pt x="425" y="280"/>
                    <a:pt x="425" y="281"/>
                  </a:cubicBezTo>
                  <a:cubicBezTo>
                    <a:pt x="424" y="280"/>
                    <a:pt x="422" y="278"/>
                    <a:pt x="421" y="281"/>
                  </a:cubicBezTo>
                  <a:cubicBezTo>
                    <a:pt x="421" y="282"/>
                    <a:pt x="423" y="281"/>
                    <a:pt x="423" y="281"/>
                  </a:cubicBezTo>
                  <a:cubicBezTo>
                    <a:pt x="424" y="282"/>
                    <a:pt x="424" y="282"/>
                    <a:pt x="424" y="282"/>
                  </a:cubicBezTo>
                  <a:cubicBezTo>
                    <a:pt x="423" y="282"/>
                    <a:pt x="423" y="281"/>
                    <a:pt x="422" y="281"/>
                  </a:cubicBezTo>
                  <a:cubicBezTo>
                    <a:pt x="422" y="281"/>
                    <a:pt x="421" y="283"/>
                    <a:pt x="421" y="282"/>
                  </a:cubicBezTo>
                  <a:cubicBezTo>
                    <a:pt x="420" y="282"/>
                    <a:pt x="422" y="279"/>
                    <a:pt x="419" y="280"/>
                  </a:cubicBezTo>
                  <a:cubicBezTo>
                    <a:pt x="416" y="281"/>
                    <a:pt x="418" y="283"/>
                    <a:pt x="417" y="284"/>
                  </a:cubicBezTo>
                  <a:cubicBezTo>
                    <a:pt x="417" y="284"/>
                    <a:pt x="414" y="285"/>
                    <a:pt x="414" y="285"/>
                  </a:cubicBezTo>
                  <a:cubicBezTo>
                    <a:pt x="414" y="285"/>
                    <a:pt x="412" y="288"/>
                    <a:pt x="411" y="289"/>
                  </a:cubicBezTo>
                  <a:cubicBezTo>
                    <a:pt x="409" y="290"/>
                    <a:pt x="405" y="287"/>
                    <a:pt x="404" y="288"/>
                  </a:cubicBezTo>
                  <a:cubicBezTo>
                    <a:pt x="402" y="288"/>
                    <a:pt x="402" y="290"/>
                    <a:pt x="401" y="291"/>
                  </a:cubicBezTo>
                  <a:cubicBezTo>
                    <a:pt x="397" y="293"/>
                    <a:pt x="392" y="295"/>
                    <a:pt x="388" y="292"/>
                  </a:cubicBezTo>
                  <a:cubicBezTo>
                    <a:pt x="386" y="291"/>
                    <a:pt x="384" y="284"/>
                    <a:pt x="388" y="284"/>
                  </a:cubicBezTo>
                  <a:cubicBezTo>
                    <a:pt x="389" y="284"/>
                    <a:pt x="390" y="286"/>
                    <a:pt x="391" y="286"/>
                  </a:cubicBezTo>
                  <a:cubicBezTo>
                    <a:pt x="392" y="286"/>
                    <a:pt x="396" y="286"/>
                    <a:pt x="396" y="287"/>
                  </a:cubicBezTo>
                  <a:cubicBezTo>
                    <a:pt x="396" y="287"/>
                    <a:pt x="395" y="287"/>
                    <a:pt x="395" y="288"/>
                  </a:cubicBezTo>
                  <a:cubicBezTo>
                    <a:pt x="396" y="288"/>
                    <a:pt x="396" y="288"/>
                    <a:pt x="396" y="288"/>
                  </a:cubicBezTo>
                  <a:cubicBezTo>
                    <a:pt x="398" y="288"/>
                    <a:pt x="401" y="287"/>
                    <a:pt x="399" y="285"/>
                  </a:cubicBezTo>
                  <a:cubicBezTo>
                    <a:pt x="396" y="281"/>
                    <a:pt x="389" y="284"/>
                    <a:pt x="386" y="281"/>
                  </a:cubicBezTo>
                  <a:cubicBezTo>
                    <a:pt x="385" y="280"/>
                    <a:pt x="384" y="278"/>
                    <a:pt x="384" y="277"/>
                  </a:cubicBezTo>
                  <a:cubicBezTo>
                    <a:pt x="381" y="275"/>
                    <a:pt x="381" y="275"/>
                    <a:pt x="381" y="275"/>
                  </a:cubicBezTo>
                  <a:cubicBezTo>
                    <a:pt x="381" y="275"/>
                    <a:pt x="382" y="273"/>
                    <a:pt x="382" y="273"/>
                  </a:cubicBezTo>
                  <a:cubicBezTo>
                    <a:pt x="381" y="272"/>
                    <a:pt x="380" y="273"/>
                    <a:pt x="379" y="272"/>
                  </a:cubicBezTo>
                  <a:cubicBezTo>
                    <a:pt x="377" y="271"/>
                    <a:pt x="377" y="267"/>
                    <a:pt x="375" y="266"/>
                  </a:cubicBezTo>
                  <a:cubicBezTo>
                    <a:pt x="374" y="265"/>
                    <a:pt x="370" y="267"/>
                    <a:pt x="370" y="263"/>
                  </a:cubicBezTo>
                  <a:cubicBezTo>
                    <a:pt x="372" y="262"/>
                    <a:pt x="372" y="262"/>
                    <a:pt x="372" y="262"/>
                  </a:cubicBezTo>
                  <a:cubicBezTo>
                    <a:pt x="371" y="259"/>
                    <a:pt x="365" y="260"/>
                    <a:pt x="363" y="259"/>
                  </a:cubicBezTo>
                  <a:cubicBezTo>
                    <a:pt x="363" y="259"/>
                    <a:pt x="359" y="258"/>
                    <a:pt x="358" y="258"/>
                  </a:cubicBezTo>
                  <a:cubicBezTo>
                    <a:pt x="358" y="258"/>
                    <a:pt x="357" y="259"/>
                    <a:pt x="357" y="259"/>
                  </a:cubicBezTo>
                  <a:cubicBezTo>
                    <a:pt x="356" y="259"/>
                    <a:pt x="355" y="257"/>
                    <a:pt x="354" y="257"/>
                  </a:cubicBezTo>
                  <a:cubicBezTo>
                    <a:pt x="353" y="257"/>
                    <a:pt x="351" y="262"/>
                    <a:pt x="349" y="261"/>
                  </a:cubicBezTo>
                  <a:cubicBezTo>
                    <a:pt x="348" y="261"/>
                    <a:pt x="349" y="260"/>
                    <a:pt x="349" y="260"/>
                  </a:cubicBezTo>
                  <a:cubicBezTo>
                    <a:pt x="348" y="259"/>
                    <a:pt x="348" y="259"/>
                    <a:pt x="348" y="258"/>
                  </a:cubicBezTo>
                  <a:cubicBezTo>
                    <a:pt x="349" y="258"/>
                    <a:pt x="350" y="259"/>
                    <a:pt x="350" y="259"/>
                  </a:cubicBezTo>
                  <a:cubicBezTo>
                    <a:pt x="351" y="259"/>
                    <a:pt x="353" y="256"/>
                    <a:pt x="351" y="256"/>
                  </a:cubicBezTo>
                  <a:cubicBezTo>
                    <a:pt x="350" y="256"/>
                    <a:pt x="350" y="257"/>
                    <a:pt x="349" y="257"/>
                  </a:cubicBezTo>
                  <a:cubicBezTo>
                    <a:pt x="348" y="257"/>
                    <a:pt x="348" y="255"/>
                    <a:pt x="347" y="255"/>
                  </a:cubicBezTo>
                  <a:cubicBezTo>
                    <a:pt x="345" y="251"/>
                    <a:pt x="339" y="248"/>
                    <a:pt x="339" y="243"/>
                  </a:cubicBezTo>
                  <a:cubicBezTo>
                    <a:pt x="339" y="242"/>
                    <a:pt x="340" y="242"/>
                    <a:pt x="340" y="242"/>
                  </a:cubicBezTo>
                  <a:cubicBezTo>
                    <a:pt x="340" y="241"/>
                    <a:pt x="338" y="240"/>
                    <a:pt x="337" y="239"/>
                  </a:cubicBezTo>
                  <a:cubicBezTo>
                    <a:pt x="337" y="237"/>
                    <a:pt x="338" y="236"/>
                    <a:pt x="336" y="234"/>
                  </a:cubicBezTo>
                  <a:cubicBezTo>
                    <a:pt x="333" y="231"/>
                    <a:pt x="337" y="234"/>
                    <a:pt x="335" y="235"/>
                  </a:cubicBezTo>
                  <a:cubicBezTo>
                    <a:pt x="334" y="235"/>
                    <a:pt x="331" y="234"/>
                    <a:pt x="330" y="234"/>
                  </a:cubicBezTo>
                  <a:cubicBezTo>
                    <a:pt x="329" y="234"/>
                    <a:pt x="329" y="234"/>
                    <a:pt x="328" y="234"/>
                  </a:cubicBezTo>
                  <a:cubicBezTo>
                    <a:pt x="328" y="234"/>
                    <a:pt x="327" y="234"/>
                    <a:pt x="327" y="234"/>
                  </a:cubicBezTo>
                  <a:cubicBezTo>
                    <a:pt x="328" y="231"/>
                    <a:pt x="331" y="231"/>
                    <a:pt x="332" y="226"/>
                  </a:cubicBezTo>
                  <a:cubicBezTo>
                    <a:pt x="332" y="225"/>
                    <a:pt x="335" y="221"/>
                    <a:pt x="334" y="221"/>
                  </a:cubicBezTo>
                  <a:cubicBezTo>
                    <a:pt x="331" y="220"/>
                    <a:pt x="331" y="229"/>
                    <a:pt x="327" y="231"/>
                  </a:cubicBezTo>
                  <a:cubicBezTo>
                    <a:pt x="326" y="232"/>
                    <a:pt x="326" y="232"/>
                    <a:pt x="326" y="232"/>
                  </a:cubicBezTo>
                  <a:cubicBezTo>
                    <a:pt x="323" y="230"/>
                    <a:pt x="325" y="230"/>
                    <a:pt x="324" y="228"/>
                  </a:cubicBezTo>
                  <a:cubicBezTo>
                    <a:pt x="324" y="226"/>
                    <a:pt x="322" y="225"/>
                    <a:pt x="321" y="223"/>
                  </a:cubicBezTo>
                  <a:cubicBezTo>
                    <a:pt x="321" y="220"/>
                    <a:pt x="323" y="216"/>
                    <a:pt x="321" y="214"/>
                  </a:cubicBezTo>
                  <a:cubicBezTo>
                    <a:pt x="318" y="213"/>
                    <a:pt x="318" y="213"/>
                    <a:pt x="318" y="213"/>
                  </a:cubicBezTo>
                  <a:cubicBezTo>
                    <a:pt x="318" y="212"/>
                    <a:pt x="325" y="208"/>
                    <a:pt x="323" y="206"/>
                  </a:cubicBezTo>
                  <a:cubicBezTo>
                    <a:pt x="322" y="205"/>
                    <a:pt x="322" y="208"/>
                    <a:pt x="321" y="208"/>
                  </a:cubicBezTo>
                  <a:cubicBezTo>
                    <a:pt x="320" y="209"/>
                    <a:pt x="317" y="208"/>
                    <a:pt x="316" y="209"/>
                  </a:cubicBezTo>
                  <a:cubicBezTo>
                    <a:pt x="315" y="212"/>
                    <a:pt x="315" y="212"/>
                    <a:pt x="315" y="212"/>
                  </a:cubicBezTo>
                  <a:cubicBezTo>
                    <a:pt x="315" y="212"/>
                    <a:pt x="313" y="210"/>
                    <a:pt x="313" y="210"/>
                  </a:cubicBezTo>
                  <a:cubicBezTo>
                    <a:pt x="312" y="210"/>
                    <a:pt x="312" y="212"/>
                    <a:pt x="310" y="211"/>
                  </a:cubicBezTo>
                  <a:cubicBezTo>
                    <a:pt x="309" y="210"/>
                    <a:pt x="311" y="209"/>
                    <a:pt x="309" y="209"/>
                  </a:cubicBezTo>
                  <a:cubicBezTo>
                    <a:pt x="309" y="209"/>
                    <a:pt x="308" y="208"/>
                    <a:pt x="308" y="208"/>
                  </a:cubicBezTo>
                  <a:cubicBezTo>
                    <a:pt x="308" y="209"/>
                    <a:pt x="309" y="209"/>
                    <a:pt x="309" y="209"/>
                  </a:cubicBezTo>
                  <a:cubicBezTo>
                    <a:pt x="309" y="209"/>
                    <a:pt x="310" y="211"/>
                    <a:pt x="311" y="211"/>
                  </a:cubicBezTo>
                  <a:cubicBezTo>
                    <a:pt x="311" y="212"/>
                    <a:pt x="313" y="211"/>
                    <a:pt x="313" y="212"/>
                  </a:cubicBezTo>
                  <a:cubicBezTo>
                    <a:pt x="315" y="213"/>
                    <a:pt x="316" y="217"/>
                    <a:pt x="316" y="218"/>
                  </a:cubicBezTo>
                  <a:cubicBezTo>
                    <a:pt x="316" y="218"/>
                    <a:pt x="317" y="219"/>
                    <a:pt x="317" y="219"/>
                  </a:cubicBezTo>
                  <a:cubicBezTo>
                    <a:pt x="315" y="220"/>
                    <a:pt x="317" y="218"/>
                    <a:pt x="316" y="218"/>
                  </a:cubicBezTo>
                  <a:cubicBezTo>
                    <a:pt x="315" y="218"/>
                    <a:pt x="314" y="219"/>
                    <a:pt x="313" y="219"/>
                  </a:cubicBezTo>
                  <a:cubicBezTo>
                    <a:pt x="307" y="218"/>
                    <a:pt x="304" y="214"/>
                    <a:pt x="301" y="211"/>
                  </a:cubicBezTo>
                  <a:cubicBezTo>
                    <a:pt x="300" y="210"/>
                    <a:pt x="294" y="201"/>
                    <a:pt x="294" y="201"/>
                  </a:cubicBezTo>
                  <a:cubicBezTo>
                    <a:pt x="294" y="201"/>
                    <a:pt x="295" y="202"/>
                    <a:pt x="295" y="202"/>
                  </a:cubicBezTo>
                  <a:cubicBezTo>
                    <a:pt x="295" y="202"/>
                    <a:pt x="295" y="201"/>
                    <a:pt x="294" y="201"/>
                  </a:cubicBezTo>
                  <a:cubicBezTo>
                    <a:pt x="294" y="200"/>
                    <a:pt x="291" y="200"/>
                    <a:pt x="290" y="199"/>
                  </a:cubicBezTo>
                  <a:cubicBezTo>
                    <a:pt x="289" y="197"/>
                    <a:pt x="290" y="196"/>
                    <a:pt x="288" y="193"/>
                  </a:cubicBezTo>
                  <a:cubicBezTo>
                    <a:pt x="286" y="190"/>
                    <a:pt x="279" y="191"/>
                    <a:pt x="278" y="187"/>
                  </a:cubicBezTo>
                  <a:cubicBezTo>
                    <a:pt x="278" y="187"/>
                    <a:pt x="279" y="188"/>
                    <a:pt x="279" y="188"/>
                  </a:cubicBezTo>
                  <a:cubicBezTo>
                    <a:pt x="280" y="188"/>
                    <a:pt x="281" y="189"/>
                    <a:pt x="282" y="189"/>
                  </a:cubicBezTo>
                  <a:cubicBezTo>
                    <a:pt x="285" y="188"/>
                    <a:pt x="282" y="188"/>
                    <a:pt x="283" y="186"/>
                  </a:cubicBezTo>
                  <a:cubicBezTo>
                    <a:pt x="283" y="186"/>
                    <a:pt x="284" y="186"/>
                    <a:pt x="284" y="186"/>
                  </a:cubicBezTo>
                  <a:cubicBezTo>
                    <a:pt x="285" y="186"/>
                    <a:pt x="285" y="187"/>
                    <a:pt x="285" y="187"/>
                  </a:cubicBezTo>
                  <a:cubicBezTo>
                    <a:pt x="286" y="186"/>
                    <a:pt x="284" y="187"/>
                    <a:pt x="284" y="186"/>
                  </a:cubicBezTo>
                  <a:cubicBezTo>
                    <a:pt x="283" y="185"/>
                    <a:pt x="285" y="186"/>
                    <a:pt x="285" y="186"/>
                  </a:cubicBezTo>
                  <a:cubicBezTo>
                    <a:pt x="287" y="184"/>
                    <a:pt x="287" y="184"/>
                    <a:pt x="287" y="184"/>
                  </a:cubicBezTo>
                  <a:cubicBezTo>
                    <a:pt x="286" y="183"/>
                    <a:pt x="286" y="183"/>
                    <a:pt x="286" y="183"/>
                  </a:cubicBezTo>
                  <a:cubicBezTo>
                    <a:pt x="286" y="183"/>
                    <a:pt x="286" y="180"/>
                    <a:pt x="286" y="180"/>
                  </a:cubicBezTo>
                  <a:cubicBezTo>
                    <a:pt x="287" y="177"/>
                    <a:pt x="293" y="169"/>
                    <a:pt x="293" y="167"/>
                  </a:cubicBezTo>
                  <a:cubicBezTo>
                    <a:pt x="292" y="166"/>
                    <a:pt x="290" y="161"/>
                    <a:pt x="288" y="162"/>
                  </a:cubicBezTo>
                  <a:cubicBezTo>
                    <a:pt x="285" y="163"/>
                    <a:pt x="289" y="167"/>
                    <a:pt x="288" y="168"/>
                  </a:cubicBezTo>
                  <a:cubicBezTo>
                    <a:pt x="288" y="168"/>
                    <a:pt x="285" y="168"/>
                    <a:pt x="285" y="168"/>
                  </a:cubicBezTo>
                  <a:cubicBezTo>
                    <a:pt x="283" y="167"/>
                    <a:pt x="285" y="164"/>
                    <a:pt x="284" y="163"/>
                  </a:cubicBezTo>
                  <a:cubicBezTo>
                    <a:pt x="283" y="162"/>
                    <a:pt x="280" y="163"/>
                    <a:pt x="279" y="162"/>
                  </a:cubicBezTo>
                  <a:cubicBezTo>
                    <a:pt x="279" y="162"/>
                    <a:pt x="280" y="161"/>
                    <a:pt x="280" y="161"/>
                  </a:cubicBezTo>
                  <a:cubicBezTo>
                    <a:pt x="279" y="160"/>
                    <a:pt x="276" y="159"/>
                    <a:pt x="275" y="160"/>
                  </a:cubicBezTo>
                  <a:cubicBezTo>
                    <a:pt x="274" y="161"/>
                    <a:pt x="276" y="163"/>
                    <a:pt x="277" y="163"/>
                  </a:cubicBezTo>
                  <a:cubicBezTo>
                    <a:pt x="278" y="163"/>
                    <a:pt x="274" y="163"/>
                    <a:pt x="276" y="165"/>
                  </a:cubicBezTo>
                  <a:cubicBezTo>
                    <a:pt x="276" y="165"/>
                    <a:pt x="279" y="166"/>
                    <a:pt x="279" y="167"/>
                  </a:cubicBezTo>
                  <a:cubicBezTo>
                    <a:pt x="280" y="167"/>
                    <a:pt x="282" y="166"/>
                    <a:pt x="283" y="166"/>
                  </a:cubicBezTo>
                  <a:cubicBezTo>
                    <a:pt x="281" y="168"/>
                    <a:pt x="281" y="168"/>
                    <a:pt x="281" y="168"/>
                  </a:cubicBezTo>
                  <a:cubicBezTo>
                    <a:pt x="281" y="170"/>
                    <a:pt x="282" y="174"/>
                    <a:pt x="281" y="176"/>
                  </a:cubicBezTo>
                  <a:cubicBezTo>
                    <a:pt x="281" y="180"/>
                    <a:pt x="279" y="175"/>
                    <a:pt x="278" y="175"/>
                  </a:cubicBezTo>
                  <a:cubicBezTo>
                    <a:pt x="278" y="175"/>
                    <a:pt x="277" y="176"/>
                    <a:pt x="277" y="175"/>
                  </a:cubicBezTo>
                  <a:cubicBezTo>
                    <a:pt x="277" y="175"/>
                    <a:pt x="275" y="173"/>
                    <a:pt x="275" y="173"/>
                  </a:cubicBezTo>
                  <a:cubicBezTo>
                    <a:pt x="272" y="171"/>
                    <a:pt x="270" y="170"/>
                    <a:pt x="271" y="171"/>
                  </a:cubicBezTo>
                  <a:cubicBezTo>
                    <a:pt x="271" y="174"/>
                    <a:pt x="275" y="175"/>
                    <a:pt x="276" y="177"/>
                  </a:cubicBezTo>
                  <a:cubicBezTo>
                    <a:pt x="277" y="178"/>
                    <a:pt x="279" y="180"/>
                    <a:pt x="278" y="180"/>
                  </a:cubicBezTo>
                  <a:cubicBezTo>
                    <a:pt x="276" y="180"/>
                    <a:pt x="276" y="177"/>
                    <a:pt x="275" y="176"/>
                  </a:cubicBezTo>
                  <a:cubicBezTo>
                    <a:pt x="273" y="173"/>
                    <a:pt x="267" y="173"/>
                    <a:pt x="269" y="167"/>
                  </a:cubicBezTo>
                  <a:cubicBezTo>
                    <a:pt x="269" y="164"/>
                    <a:pt x="269" y="168"/>
                    <a:pt x="269" y="168"/>
                  </a:cubicBezTo>
                  <a:cubicBezTo>
                    <a:pt x="269" y="168"/>
                    <a:pt x="269" y="169"/>
                    <a:pt x="269" y="169"/>
                  </a:cubicBezTo>
                  <a:cubicBezTo>
                    <a:pt x="270" y="167"/>
                    <a:pt x="271" y="158"/>
                    <a:pt x="270" y="157"/>
                  </a:cubicBezTo>
                  <a:cubicBezTo>
                    <a:pt x="269" y="155"/>
                    <a:pt x="267" y="154"/>
                    <a:pt x="267" y="152"/>
                  </a:cubicBezTo>
                  <a:cubicBezTo>
                    <a:pt x="268" y="152"/>
                    <a:pt x="269" y="152"/>
                    <a:pt x="269" y="151"/>
                  </a:cubicBezTo>
                  <a:cubicBezTo>
                    <a:pt x="270" y="149"/>
                    <a:pt x="270" y="146"/>
                    <a:pt x="269" y="145"/>
                  </a:cubicBezTo>
                  <a:cubicBezTo>
                    <a:pt x="269" y="143"/>
                    <a:pt x="271" y="140"/>
                    <a:pt x="271" y="138"/>
                  </a:cubicBezTo>
                  <a:cubicBezTo>
                    <a:pt x="271" y="137"/>
                    <a:pt x="270" y="135"/>
                    <a:pt x="270" y="134"/>
                  </a:cubicBezTo>
                  <a:cubicBezTo>
                    <a:pt x="270" y="134"/>
                    <a:pt x="272" y="132"/>
                    <a:pt x="272" y="132"/>
                  </a:cubicBezTo>
                  <a:cubicBezTo>
                    <a:pt x="272" y="130"/>
                    <a:pt x="270" y="126"/>
                    <a:pt x="269" y="125"/>
                  </a:cubicBezTo>
                  <a:cubicBezTo>
                    <a:pt x="269" y="124"/>
                    <a:pt x="270" y="122"/>
                    <a:pt x="269" y="120"/>
                  </a:cubicBezTo>
                  <a:cubicBezTo>
                    <a:pt x="268" y="120"/>
                    <a:pt x="265" y="118"/>
                    <a:pt x="267" y="117"/>
                  </a:cubicBezTo>
                  <a:cubicBezTo>
                    <a:pt x="269" y="117"/>
                    <a:pt x="267" y="119"/>
                    <a:pt x="269" y="119"/>
                  </a:cubicBezTo>
                  <a:cubicBezTo>
                    <a:pt x="269" y="119"/>
                    <a:pt x="269" y="115"/>
                    <a:pt x="268" y="113"/>
                  </a:cubicBezTo>
                  <a:cubicBezTo>
                    <a:pt x="266" y="112"/>
                    <a:pt x="263" y="112"/>
                    <a:pt x="262" y="110"/>
                  </a:cubicBezTo>
                  <a:cubicBezTo>
                    <a:pt x="261" y="109"/>
                    <a:pt x="261" y="106"/>
                    <a:pt x="260" y="105"/>
                  </a:cubicBezTo>
                  <a:cubicBezTo>
                    <a:pt x="257" y="104"/>
                    <a:pt x="257" y="104"/>
                    <a:pt x="257" y="104"/>
                  </a:cubicBezTo>
                  <a:cubicBezTo>
                    <a:pt x="256" y="103"/>
                    <a:pt x="257" y="101"/>
                    <a:pt x="255" y="100"/>
                  </a:cubicBezTo>
                  <a:cubicBezTo>
                    <a:pt x="254" y="99"/>
                    <a:pt x="245" y="103"/>
                    <a:pt x="243" y="102"/>
                  </a:cubicBezTo>
                  <a:cubicBezTo>
                    <a:pt x="242" y="101"/>
                    <a:pt x="242" y="99"/>
                    <a:pt x="241" y="98"/>
                  </a:cubicBezTo>
                  <a:cubicBezTo>
                    <a:pt x="240" y="97"/>
                    <a:pt x="238" y="97"/>
                    <a:pt x="237" y="97"/>
                  </a:cubicBezTo>
                  <a:cubicBezTo>
                    <a:pt x="236" y="95"/>
                    <a:pt x="235" y="92"/>
                    <a:pt x="232" y="91"/>
                  </a:cubicBezTo>
                  <a:cubicBezTo>
                    <a:pt x="231" y="90"/>
                    <a:pt x="224" y="89"/>
                    <a:pt x="222" y="88"/>
                  </a:cubicBezTo>
                  <a:cubicBezTo>
                    <a:pt x="219" y="85"/>
                    <a:pt x="226" y="82"/>
                    <a:pt x="217" y="79"/>
                  </a:cubicBezTo>
                  <a:cubicBezTo>
                    <a:pt x="215" y="79"/>
                    <a:pt x="212" y="78"/>
                    <a:pt x="210" y="77"/>
                  </a:cubicBezTo>
                  <a:cubicBezTo>
                    <a:pt x="210" y="76"/>
                    <a:pt x="210" y="74"/>
                    <a:pt x="210" y="74"/>
                  </a:cubicBezTo>
                  <a:cubicBezTo>
                    <a:pt x="209" y="72"/>
                    <a:pt x="199" y="66"/>
                    <a:pt x="198" y="67"/>
                  </a:cubicBezTo>
                  <a:cubicBezTo>
                    <a:pt x="198" y="67"/>
                    <a:pt x="198" y="68"/>
                    <a:pt x="197" y="68"/>
                  </a:cubicBezTo>
                  <a:cubicBezTo>
                    <a:pt x="196" y="68"/>
                    <a:pt x="190" y="65"/>
                    <a:pt x="188" y="64"/>
                  </a:cubicBezTo>
                  <a:cubicBezTo>
                    <a:pt x="186" y="63"/>
                    <a:pt x="182" y="62"/>
                    <a:pt x="180" y="64"/>
                  </a:cubicBezTo>
                  <a:cubicBezTo>
                    <a:pt x="178" y="66"/>
                    <a:pt x="178" y="66"/>
                    <a:pt x="178" y="66"/>
                  </a:cubicBezTo>
                  <a:cubicBezTo>
                    <a:pt x="178" y="66"/>
                    <a:pt x="174" y="64"/>
                    <a:pt x="173" y="65"/>
                  </a:cubicBezTo>
                  <a:cubicBezTo>
                    <a:pt x="172" y="67"/>
                    <a:pt x="172" y="67"/>
                    <a:pt x="172" y="67"/>
                  </a:cubicBezTo>
                  <a:cubicBezTo>
                    <a:pt x="170" y="69"/>
                    <a:pt x="168" y="68"/>
                    <a:pt x="168" y="72"/>
                  </a:cubicBezTo>
                  <a:cubicBezTo>
                    <a:pt x="168" y="72"/>
                    <a:pt x="169" y="73"/>
                    <a:pt x="169" y="73"/>
                  </a:cubicBezTo>
                  <a:cubicBezTo>
                    <a:pt x="169" y="73"/>
                    <a:pt x="163" y="71"/>
                    <a:pt x="164" y="73"/>
                  </a:cubicBezTo>
                  <a:cubicBezTo>
                    <a:pt x="165" y="75"/>
                    <a:pt x="171" y="74"/>
                    <a:pt x="171" y="75"/>
                  </a:cubicBezTo>
                  <a:cubicBezTo>
                    <a:pt x="172" y="75"/>
                    <a:pt x="171" y="79"/>
                    <a:pt x="169" y="78"/>
                  </a:cubicBezTo>
                  <a:cubicBezTo>
                    <a:pt x="169" y="78"/>
                    <a:pt x="170" y="77"/>
                    <a:pt x="170" y="77"/>
                  </a:cubicBezTo>
                  <a:cubicBezTo>
                    <a:pt x="170" y="74"/>
                    <a:pt x="165" y="78"/>
                    <a:pt x="164" y="78"/>
                  </a:cubicBezTo>
                  <a:cubicBezTo>
                    <a:pt x="164" y="78"/>
                    <a:pt x="163" y="77"/>
                    <a:pt x="163" y="77"/>
                  </a:cubicBezTo>
                  <a:cubicBezTo>
                    <a:pt x="160" y="78"/>
                    <a:pt x="158" y="82"/>
                    <a:pt x="156" y="84"/>
                  </a:cubicBezTo>
                  <a:cubicBezTo>
                    <a:pt x="155" y="85"/>
                    <a:pt x="146" y="92"/>
                    <a:pt x="145" y="91"/>
                  </a:cubicBezTo>
                  <a:cubicBezTo>
                    <a:pt x="145" y="91"/>
                    <a:pt x="147" y="87"/>
                    <a:pt x="146" y="87"/>
                  </a:cubicBezTo>
                  <a:cubicBezTo>
                    <a:pt x="144" y="87"/>
                    <a:pt x="142" y="93"/>
                    <a:pt x="140" y="94"/>
                  </a:cubicBezTo>
                  <a:cubicBezTo>
                    <a:pt x="139" y="94"/>
                    <a:pt x="137" y="93"/>
                    <a:pt x="137" y="94"/>
                  </a:cubicBezTo>
                  <a:cubicBezTo>
                    <a:pt x="134" y="94"/>
                    <a:pt x="125" y="99"/>
                    <a:pt x="123" y="98"/>
                  </a:cubicBezTo>
                  <a:cubicBezTo>
                    <a:pt x="121" y="97"/>
                    <a:pt x="117" y="89"/>
                    <a:pt x="119" y="88"/>
                  </a:cubicBezTo>
                  <a:cubicBezTo>
                    <a:pt x="120" y="88"/>
                    <a:pt x="120" y="92"/>
                    <a:pt x="121" y="95"/>
                  </a:cubicBezTo>
                  <a:cubicBezTo>
                    <a:pt x="122" y="96"/>
                    <a:pt x="125" y="100"/>
                    <a:pt x="126" y="96"/>
                  </a:cubicBezTo>
                  <a:cubicBezTo>
                    <a:pt x="128" y="92"/>
                    <a:pt x="121" y="85"/>
                    <a:pt x="117" y="84"/>
                  </a:cubicBezTo>
                  <a:cubicBezTo>
                    <a:pt x="116" y="84"/>
                    <a:pt x="114" y="85"/>
                    <a:pt x="113" y="84"/>
                  </a:cubicBezTo>
                  <a:cubicBezTo>
                    <a:pt x="111" y="84"/>
                    <a:pt x="111" y="82"/>
                    <a:pt x="110" y="81"/>
                  </a:cubicBezTo>
                  <a:cubicBezTo>
                    <a:pt x="109" y="80"/>
                    <a:pt x="105" y="79"/>
                    <a:pt x="104" y="78"/>
                  </a:cubicBezTo>
                  <a:cubicBezTo>
                    <a:pt x="102" y="75"/>
                    <a:pt x="109" y="79"/>
                    <a:pt x="114" y="80"/>
                  </a:cubicBezTo>
                  <a:cubicBezTo>
                    <a:pt x="114" y="80"/>
                    <a:pt x="114" y="80"/>
                    <a:pt x="114" y="80"/>
                  </a:cubicBezTo>
                  <a:cubicBezTo>
                    <a:pt x="116" y="80"/>
                    <a:pt x="117" y="80"/>
                    <a:pt x="118" y="79"/>
                  </a:cubicBezTo>
                  <a:cubicBezTo>
                    <a:pt x="119" y="78"/>
                    <a:pt x="117" y="79"/>
                    <a:pt x="117" y="79"/>
                  </a:cubicBezTo>
                  <a:cubicBezTo>
                    <a:pt x="116" y="78"/>
                    <a:pt x="115" y="80"/>
                    <a:pt x="114" y="80"/>
                  </a:cubicBezTo>
                  <a:cubicBezTo>
                    <a:pt x="114" y="80"/>
                    <a:pt x="114" y="80"/>
                    <a:pt x="114" y="80"/>
                  </a:cubicBezTo>
                  <a:cubicBezTo>
                    <a:pt x="114" y="80"/>
                    <a:pt x="114" y="80"/>
                    <a:pt x="113" y="79"/>
                  </a:cubicBezTo>
                  <a:cubicBezTo>
                    <a:pt x="111" y="76"/>
                    <a:pt x="113" y="75"/>
                    <a:pt x="108" y="76"/>
                  </a:cubicBezTo>
                  <a:cubicBezTo>
                    <a:pt x="107" y="76"/>
                    <a:pt x="100" y="75"/>
                    <a:pt x="101" y="74"/>
                  </a:cubicBezTo>
                  <a:cubicBezTo>
                    <a:pt x="101" y="73"/>
                    <a:pt x="102" y="71"/>
                    <a:pt x="102" y="70"/>
                  </a:cubicBezTo>
                  <a:cubicBezTo>
                    <a:pt x="103" y="69"/>
                    <a:pt x="105" y="70"/>
                    <a:pt x="106" y="70"/>
                  </a:cubicBezTo>
                  <a:cubicBezTo>
                    <a:pt x="106" y="69"/>
                    <a:pt x="106" y="67"/>
                    <a:pt x="106" y="67"/>
                  </a:cubicBezTo>
                  <a:cubicBezTo>
                    <a:pt x="105" y="67"/>
                    <a:pt x="105" y="68"/>
                    <a:pt x="105" y="69"/>
                  </a:cubicBezTo>
                  <a:cubicBezTo>
                    <a:pt x="105" y="69"/>
                    <a:pt x="103" y="68"/>
                    <a:pt x="103" y="68"/>
                  </a:cubicBezTo>
                  <a:cubicBezTo>
                    <a:pt x="102" y="68"/>
                    <a:pt x="100" y="72"/>
                    <a:pt x="100" y="72"/>
                  </a:cubicBezTo>
                  <a:cubicBezTo>
                    <a:pt x="99" y="71"/>
                    <a:pt x="100" y="69"/>
                    <a:pt x="100" y="69"/>
                  </a:cubicBezTo>
                  <a:cubicBezTo>
                    <a:pt x="99" y="69"/>
                    <a:pt x="98" y="69"/>
                    <a:pt x="98" y="69"/>
                  </a:cubicBezTo>
                  <a:cubicBezTo>
                    <a:pt x="98" y="67"/>
                    <a:pt x="98" y="67"/>
                    <a:pt x="98" y="67"/>
                  </a:cubicBezTo>
                  <a:cubicBezTo>
                    <a:pt x="97" y="67"/>
                    <a:pt x="98" y="69"/>
                    <a:pt x="97" y="69"/>
                  </a:cubicBezTo>
                  <a:cubicBezTo>
                    <a:pt x="96" y="70"/>
                    <a:pt x="95" y="69"/>
                    <a:pt x="94" y="70"/>
                  </a:cubicBezTo>
                  <a:cubicBezTo>
                    <a:pt x="89" y="73"/>
                    <a:pt x="99" y="71"/>
                    <a:pt x="99" y="73"/>
                  </a:cubicBezTo>
                  <a:cubicBezTo>
                    <a:pt x="100" y="73"/>
                    <a:pt x="99" y="75"/>
                    <a:pt x="99" y="75"/>
                  </a:cubicBezTo>
                  <a:cubicBezTo>
                    <a:pt x="100" y="76"/>
                    <a:pt x="102" y="75"/>
                    <a:pt x="102" y="76"/>
                  </a:cubicBezTo>
                  <a:cubicBezTo>
                    <a:pt x="101" y="77"/>
                    <a:pt x="88" y="73"/>
                    <a:pt x="83" y="71"/>
                  </a:cubicBezTo>
                  <a:cubicBezTo>
                    <a:pt x="80" y="71"/>
                    <a:pt x="59" y="70"/>
                    <a:pt x="59" y="69"/>
                  </a:cubicBezTo>
                  <a:cubicBezTo>
                    <a:pt x="59" y="69"/>
                    <a:pt x="60" y="69"/>
                    <a:pt x="60" y="69"/>
                  </a:cubicBezTo>
                  <a:cubicBezTo>
                    <a:pt x="62" y="67"/>
                    <a:pt x="66" y="69"/>
                    <a:pt x="68" y="68"/>
                  </a:cubicBezTo>
                  <a:cubicBezTo>
                    <a:pt x="69" y="67"/>
                    <a:pt x="68" y="66"/>
                    <a:pt x="69" y="66"/>
                  </a:cubicBezTo>
                  <a:cubicBezTo>
                    <a:pt x="69" y="66"/>
                    <a:pt x="72" y="69"/>
                    <a:pt x="73" y="67"/>
                  </a:cubicBezTo>
                  <a:cubicBezTo>
                    <a:pt x="73" y="66"/>
                    <a:pt x="71" y="67"/>
                    <a:pt x="71" y="66"/>
                  </a:cubicBezTo>
                  <a:cubicBezTo>
                    <a:pt x="71" y="66"/>
                    <a:pt x="71" y="65"/>
                    <a:pt x="72" y="65"/>
                  </a:cubicBezTo>
                  <a:cubicBezTo>
                    <a:pt x="74" y="65"/>
                    <a:pt x="78" y="68"/>
                    <a:pt x="80" y="68"/>
                  </a:cubicBezTo>
                  <a:cubicBezTo>
                    <a:pt x="80" y="68"/>
                    <a:pt x="80" y="66"/>
                    <a:pt x="78" y="64"/>
                  </a:cubicBezTo>
                  <a:cubicBezTo>
                    <a:pt x="77" y="64"/>
                    <a:pt x="77" y="64"/>
                    <a:pt x="77" y="64"/>
                  </a:cubicBezTo>
                  <a:cubicBezTo>
                    <a:pt x="77" y="63"/>
                    <a:pt x="77" y="63"/>
                    <a:pt x="77" y="63"/>
                  </a:cubicBezTo>
                  <a:cubicBezTo>
                    <a:pt x="78" y="61"/>
                    <a:pt x="75" y="64"/>
                    <a:pt x="74" y="63"/>
                  </a:cubicBezTo>
                  <a:cubicBezTo>
                    <a:pt x="73" y="63"/>
                    <a:pt x="74" y="61"/>
                    <a:pt x="74" y="61"/>
                  </a:cubicBezTo>
                  <a:cubicBezTo>
                    <a:pt x="72" y="63"/>
                    <a:pt x="69" y="62"/>
                    <a:pt x="66" y="63"/>
                  </a:cubicBezTo>
                  <a:cubicBezTo>
                    <a:pt x="66" y="64"/>
                    <a:pt x="64" y="66"/>
                    <a:pt x="63" y="66"/>
                  </a:cubicBezTo>
                  <a:cubicBezTo>
                    <a:pt x="63" y="66"/>
                    <a:pt x="62" y="64"/>
                    <a:pt x="62" y="64"/>
                  </a:cubicBezTo>
                  <a:cubicBezTo>
                    <a:pt x="62" y="61"/>
                    <a:pt x="63" y="63"/>
                    <a:pt x="61" y="64"/>
                  </a:cubicBezTo>
                  <a:cubicBezTo>
                    <a:pt x="60" y="64"/>
                    <a:pt x="60" y="63"/>
                    <a:pt x="60" y="63"/>
                  </a:cubicBezTo>
                  <a:cubicBezTo>
                    <a:pt x="59" y="63"/>
                    <a:pt x="60" y="63"/>
                    <a:pt x="60" y="64"/>
                  </a:cubicBezTo>
                  <a:cubicBezTo>
                    <a:pt x="60" y="64"/>
                    <a:pt x="60" y="64"/>
                    <a:pt x="59" y="65"/>
                  </a:cubicBezTo>
                  <a:cubicBezTo>
                    <a:pt x="59" y="66"/>
                    <a:pt x="58" y="68"/>
                    <a:pt x="57" y="68"/>
                  </a:cubicBezTo>
                  <a:cubicBezTo>
                    <a:pt x="54" y="69"/>
                    <a:pt x="50" y="70"/>
                    <a:pt x="46" y="71"/>
                  </a:cubicBezTo>
                  <a:cubicBezTo>
                    <a:pt x="42" y="72"/>
                    <a:pt x="29" y="78"/>
                    <a:pt x="27" y="78"/>
                  </a:cubicBezTo>
                  <a:cubicBezTo>
                    <a:pt x="26" y="77"/>
                    <a:pt x="26" y="77"/>
                    <a:pt x="26" y="77"/>
                  </a:cubicBezTo>
                  <a:cubicBezTo>
                    <a:pt x="26" y="76"/>
                    <a:pt x="26" y="76"/>
                    <a:pt x="26" y="76"/>
                  </a:cubicBezTo>
                  <a:cubicBezTo>
                    <a:pt x="28" y="74"/>
                    <a:pt x="33" y="74"/>
                    <a:pt x="35" y="72"/>
                  </a:cubicBezTo>
                  <a:cubicBezTo>
                    <a:pt x="36" y="72"/>
                    <a:pt x="37" y="70"/>
                    <a:pt x="38" y="70"/>
                  </a:cubicBezTo>
                  <a:cubicBezTo>
                    <a:pt x="38" y="70"/>
                    <a:pt x="41" y="71"/>
                    <a:pt x="41" y="71"/>
                  </a:cubicBezTo>
                  <a:cubicBezTo>
                    <a:pt x="41" y="70"/>
                    <a:pt x="40" y="69"/>
                    <a:pt x="39" y="69"/>
                  </a:cubicBezTo>
                  <a:cubicBezTo>
                    <a:pt x="38" y="68"/>
                    <a:pt x="34" y="69"/>
                    <a:pt x="33" y="68"/>
                  </a:cubicBezTo>
                  <a:cubicBezTo>
                    <a:pt x="33" y="67"/>
                    <a:pt x="34" y="65"/>
                    <a:pt x="35" y="65"/>
                  </a:cubicBezTo>
                  <a:cubicBezTo>
                    <a:pt x="35" y="64"/>
                    <a:pt x="36" y="64"/>
                    <a:pt x="35" y="64"/>
                  </a:cubicBezTo>
                  <a:cubicBezTo>
                    <a:pt x="35" y="64"/>
                    <a:pt x="34" y="65"/>
                    <a:pt x="34" y="64"/>
                  </a:cubicBezTo>
                  <a:cubicBezTo>
                    <a:pt x="33" y="64"/>
                    <a:pt x="35" y="62"/>
                    <a:pt x="33" y="63"/>
                  </a:cubicBezTo>
                  <a:cubicBezTo>
                    <a:pt x="32" y="63"/>
                    <a:pt x="33" y="68"/>
                    <a:pt x="31" y="71"/>
                  </a:cubicBezTo>
                  <a:cubicBezTo>
                    <a:pt x="30" y="72"/>
                    <a:pt x="30" y="71"/>
                    <a:pt x="30" y="70"/>
                  </a:cubicBezTo>
                  <a:cubicBezTo>
                    <a:pt x="29" y="65"/>
                    <a:pt x="29" y="69"/>
                    <a:pt x="27" y="67"/>
                  </a:cubicBezTo>
                  <a:cubicBezTo>
                    <a:pt x="27" y="67"/>
                    <a:pt x="28" y="67"/>
                    <a:pt x="28" y="66"/>
                  </a:cubicBezTo>
                  <a:cubicBezTo>
                    <a:pt x="28" y="66"/>
                    <a:pt x="27" y="66"/>
                    <a:pt x="27" y="65"/>
                  </a:cubicBezTo>
                  <a:cubicBezTo>
                    <a:pt x="26" y="65"/>
                    <a:pt x="25" y="64"/>
                    <a:pt x="24" y="65"/>
                  </a:cubicBezTo>
                  <a:cubicBezTo>
                    <a:pt x="23" y="68"/>
                    <a:pt x="28" y="68"/>
                    <a:pt x="27" y="71"/>
                  </a:cubicBezTo>
                  <a:cubicBezTo>
                    <a:pt x="26" y="73"/>
                    <a:pt x="24" y="74"/>
                    <a:pt x="23" y="75"/>
                  </a:cubicBezTo>
                  <a:cubicBezTo>
                    <a:pt x="21" y="78"/>
                    <a:pt x="25" y="75"/>
                    <a:pt x="21" y="78"/>
                  </a:cubicBezTo>
                  <a:cubicBezTo>
                    <a:pt x="21" y="80"/>
                    <a:pt x="21" y="80"/>
                    <a:pt x="21" y="80"/>
                  </a:cubicBezTo>
                  <a:cubicBezTo>
                    <a:pt x="20" y="81"/>
                    <a:pt x="18" y="82"/>
                    <a:pt x="17" y="82"/>
                  </a:cubicBezTo>
                  <a:cubicBezTo>
                    <a:pt x="17" y="82"/>
                    <a:pt x="14" y="84"/>
                    <a:pt x="12" y="84"/>
                  </a:cubicBezTo>
                  <a:cubicBezTo>
                    <a:pt x="11" y="82"/>
                    <a:pt x="11" y="84"/>
                    <a:pt x="13" y="82"/>
                  </a:cubicBezTo>
                  <a:cubicBezTo>
                    <a:pt x="13" y="82"/>
                    <a:pt x="13" y="82"/>
                    <a:pt x="13" y="82"/>
                  </a:cubicBezTo>
                  <a:cubicBezTo>
                    <a:pt x="13" y="82"/>
                    <a:pt x="14" y="82"/>
                    <a:pt x="14" y="81"/>
                  </a:cubicBezTo>
                  <a:cubicBezTo>
                    <a:pt x="14" y="81"/>
                    <a:pt x="11" y="81"/>
                    <a:pt x="12" y="81"/>
                  </a:cubicBezTo>
                  <a:cubicBezTo>
                    <a:pt x="12" y="80"/>
                    <a:pt x="14" y="81"/>
                    <a:pt x="14" y="80"/>
                  </a:cubicBezTo>
                  <a:cubicBezTo>
                    <a:pt x="16" y="79"/>
                    <a:pt x="14" y="78"/>
                    <a:pt x="15" y="77"/>
                  </a:cubicBezTo>
                  <a:cubicBezTo>
                    <a:pt x="15" y="76"/>
                    <a:pt x="18" y="75"/>
                    <a:pt x="18" y="74"/>
                  </a:cubicBezTo>
                  <a:cubicBezTo>
                    <a:pt x="19" y="74"/>
                    <a:pt x="16" y="73"/>
                    <a:pt x="15" y="73"/>
                  </a:cubicBezTo>
                  <a:cubicBezTo>
                    <a:pt x="14" y="72"/>
                    <a:pt x="12" y="71"/>
                    <a:pt x="12" y="70"/>
                  </a:cubicBezTo>
                  <a:cubicBezTo>
                    <a:pt x="11" y="68"/>
                    <a:pt x="13" y="65"/>
                    <a:pt x="13" y="63"/>
                  </a:cubicBezTo>
                  <a:cubicBezTo>
                    <a:pt x="13" y="60"/>
                    <a:pt x="8" y="61"/>
                    <a:pt x="7" y="59"/>
                  </a:cubicBezTo>
                  <a:cubicBezTo>
                    <a:pt x="6" y="59"/>
                    <a:pt x="0" y="54"/>
                    <a:pt x="0" y="53"/>
                  </a:cubicBezTo>
                  <a:cubicBezTo>
                    <a:pt x="0" y="52"/>
                    <a:pt x="1" y="49"/>
                    <a:pt x="1" y="48"/>
                  </a:cubicBezTo>
                  <a:cubicBezTo>
                    <a:pt x="1" y="48"/>
                    <a:pt x="0" y="46"/>
                    <a:pt x="0" y="46"/>
                  </a:cubicBezTo>
                  <a:cubicBezTo>
                    <a:pt x="3" y="44"/>
                    <a:pt x="32" y="41"/>
                    <a:pt x="37" y="40"/>
                  </a:cubicBezTo>
                  <a:cubicBezTo>
                    <a:pt x="67" y="35"/>
                    <a:pt x="98" y="30"/>
                    <a:pt x="128" y="25"/>
                  </a:cubicBezTo>
                  <a:cubicBezTo>
                    <a:pt x="128" y="25"/>
                    <a:pt x="131" y="27"/>
                    <a:pt x="132" y="29"/>
                  </a:cubicBezTo>
                  <a:cubicBezTo>
                    <a:pt x="134" y="33"/>
                    <a:pt x="133" y="36"/>
                    <a:pt x="137" y="38"/>
                  </a:cubicBezTo>
                  <a:cubicBezTo>
                    <a:pt x="139" y="38"/>
                    <a:pt x="157" y="35"/>
                    <a:pt x="160" y="35"/>
                  </a:cubicBezTo>
                  <a:cubicBezTo>
                    <a:pt x="180" y="32"/>
                    <a:pt x="201" y="29"/>
                    <a:pt x="222" y="26"/>
                  </a:cubicBezTo>
                  <a:cubicBezTo>
                    <a:pt x="230" y="25"/>
                    <a:pt x="260" y="19"/>
                    <a:pt x="266" y="19"/>
                  </a:cubicBezTo>
                  <a:cubicBezTo>
                    <a:pt x="269" y="20"/>
                    <a:pt x="266" y="20"/>
                    <a:pt x="267" y="21"/>
                  </a:cubicBezTo>
                  <a:cubicBezTo>
                    <a:pt x="267" y="22"/>
                    <a:pt x="270" y="22"/>
                    <a:pt x="270" y="23"/>
                  </a:cubicBezTo>
                  <a:cubicBezTo>
                    <a:pt x="272" y="28"/>
                    <a:pt x="268" y="30"/>
                    <a:pt x="276" y="28"/>
                  </a:cubicBezTo>
                  <a:cubicBezTo>
                    <a:pt x="276" y="28"/>
                    <a:pt x="279" y="28"/>
                    <a:pt x="279" y="28"/>
                  </a:cubicBezTo>
                  <a:cubicBezTo>
                    <a:pt x="279" y="27"/>
                    <a:pt x="278" y="26"/>
                    <a:pt x="278" y="25"/>
                  </a:cubicBezTo>
                  <a:cubicBezTo>
                    <a:pt x="278" y="23"/>
                    <a:pt x="278" y="21"/>
                    <a:pt x="278" y="18"/>
                  </a:cubicBezTo>
                  <a:cubicBezTo>
                    <a:pt x="278" y="18"/>
                    <a:pt x="278" y="17"/>
                    <a:pt x="278" y="17"/>
                  </a:cubicBezTo>
                  <a:cubicBezTo>
                    <a:pt x="277" y="13"/>
                    <a:pt x="272" y="8"/>
                    <a:pt x="277" y="5"/>
                  </a:cubicBezTo>
                  <a:cubicBezTo>
                    <a:pt x="277" y="3"/>
                    <a:pt x="277" y="3"/>
                    <a:pt x="277" y="3"/>
                  </a:cubicBezTo>
                  <a:cubicBezTo>
                    <a:pt x="280" y="0"/>
                    <a:pt x="296" y="6"/>
                    <a:pt x="301" y="3"/>
                  </a:cubicBezTo>
                  <a:cubicBezTo>
                    <a:pt x="301" y="3"/>
                    <a:pt x="301" y="3"/>
                    <a:pt x="301" y="3"/>
                  </a:cubicBezTo>
                  <a:cubicBezTo>
                    <a:pt x="301" y="4"/>
                    <a:pt x="302" y="4"/>
                    <a:pt x="302" y="4"/>
                  </a:cubicBezTo>
                  <a:cubicBezTo>
                    <a:pt x="303" y="5"/>
                    <a:pt x="304" y="2"/>
                    <a:pt x="305" y="4"/>
                  </a:cubicBezTo>
                  <a:cubicBezTo>
                    <a:pt x="306" y="6"/>
                    <a:pt x="305" y="8"/>
                    <a:pt x="305" y="10"/>
                  </a:cubicBezTo>
                  <a:cubicBezTo>
                    <a:pt x="306" y="11"/>
                    <a:pt x="307" y="12"/>
                    <a:pt x="307" y="13"/>
                  </a:cubicBezTo>
                  <a:cubicBezTo>
                    <a:pt x="307" y="13"/>
                    <a:pt x="304" y="9"/>
                    <a:pt x="303" y="11"/>
                  </a:cubicBezTo>
                  <a:cubicBezTo>
                    <a:pt x="302" y="12"/>
                    <a:pt x="308" y="14"/>
                    <a:pt x="308" y="15"/>
                  </a:cubicBezTo>
                  <a:cubicBezTo>
                    <a:pt x="309" y="16"/>
                    <a:pt x="308" y="18"/>
                    <a:pt x="309" y="19"/>
                  </a:cubicBezTo>
                  <a:cubicBezTo>
                    <a:pt x="310" y="19"/>
                    <a:pt x="311" y="19"/>
                    <a:pt x="311" y="19"/>
                  </a:cubicBezTo>
                  <a:cubicBezTo>
                    <a:pt x="312" y="21"/>
                    <a:pt x="312" y="24"/>
                    <a:pt x="312" y="26"/>
                  </a:cubicBezTo>
                  <a:cubicBezTo>
                    <a:pt x="313" y="28"/>
                    <a:pt x="315" y="30"/>
                    <a:pt x="317" y="33"/>
                  </a:cubicBezTo>
                  <a:cubicBezTo>
                    <a:pt x="328" y="54"/>
                    <a:pt x="340" y="73"/>
                    <a:pt x="356" y="89"/>
                  </a:cubicBezTo>
                  <a:cubicBezTo>
                    <a:pt x="360" y="93"/>
                    <a:pt x="377" y="106"/>
                    <a:pt x="377" y="111"/>
                  </a:cubicBezTo>
                  <a:cubicBezTo>
                    <a:pt x="378" y="113"/>
                    <a:pt x="375" y="114"/>
                    <a:pt x="375" y="115"/>
                  </a:cubicBezTo>
                  <a:cubicBezTo>
                    <a:pt x="375" y="117"/>
                    <a:pt x="380" y="131"/>
                    <a:pt x="382" y="133"/>
                  </a:cubicBezTo>
                  <a:cubicBezTo>
                    <a:pt x="384" y="135"/>
                    <a:pt x="389" y="140"/>
                    <a:pt x="388" y="141"/>
                  </a:cubicBezTo>
                  <a:cubicBezTo>
                    <a:pt x="388" y="141"/>
                    <a:pt x="383" y="135"/>
                    <a:pt x="382" y="135"/>
                  </a:cubicBezTo>
                  <a:cubicBezTo>
                    <a:pt x="378" y="130"/>
                    <a:pt x="375" y="122"/>
                    <a:pt x="374" y="116"/>
                  </a:cubicBezTo>
                  <a:cubicBezTo>
                    <a:pt x="374" y="115"/>
                    <a:pt x="374" y="114"/>
                    <a:pt x="374" y="114"/>
                  </a:cubicBezTo>
                  <a:cubicBezTo>
                    <a:pt x="374" y="113"/>
                    <a:pt x="374" y="112"/>
                    <a:pt x="374" y="111"/>
                  </a:cubicBezTo>
                  <a:cubicBezTo>
                    <a:pt x="374" y="110"/>
                    <a:pt x="374" y="110"/>
                    <a:pt x="374" y="109"/>
                  </a:cubicBezTo>
                  <a:cubicBezTo>
                    <a:pt x="373" y="102"/>
                    <a:pt x="369" y="108"/>
                    <a:pt x="364" y="106"/>
                  </a:cubicBezTo>
                  <a:cubicBezTo>
                    <a:pt x="360" y="104"/>
                    <a:pt x="365" y="101"/>
                    <a:pt x="363" y="100"/>
                  </a:cubicBezTo>
                  <a:cubicBezTo>
                    <a:pt x="363" y="99"/>
                    <a:pt x="358" y="98"/>
                    <a:pt x="358" y="99"/>
                  </a:cubicBezTo>
                  <a:cubicBezTo>
                    <a:pt x="358" y="102"/>
                    <a:pt x="365" y="111"/>
                    <a:pt x="366" y="114"/>
                  </a:cubicBezTo>
                  <a:cubicBezTo>
                    <a:pt x="375" y="130"/>
                    <a:pt x="390" y="143"/>
                    <a:pt x="400" y="159"/>
                  </a:cubicBezTo>
                  <a:cubicBezTo>
                    <a:pt x="403" y="164"/>
                    <a:pt x="407" y="168"/>
                    <a:pt x="410" y="172"/>
                  </a:cubicBezTo>
                  <a:cubicBezTo>
                    <a:pt x="411" y="173"/>
                    <a:pt x="412" y="173"/>
                    <a:pt x="412" y="174"/>
                  </a:cubicBezTo>
                  <a:cubicBezTo>
                    <a:pt x="412" y="174"/>
                    <a:pt x="405" y="172"/>
                    <a:pt x="406" y="174"/>
                  </a:cubicBezTo>
                  <a:cubicBezTo>
                    <a:pt x="406" y="176"/>
                    <a:pt x="410" y="173"/>
                    <a:pt x="414" y="177"/>
                  </a:cubicBezTo>
                  <a:cubicBezTo>
                    <a:pt x="416" y="178"/>
                    <a:pt x="421" y="184"/>
                    <a:pt x="421" y="185"/>
                  </a:cubicBezTo>
                  <a:cubicBezTo>
                    <a:pt x="421" y="186"/>
                    <a:pt x="418" y="186"/>
                    <a:pt x="419" y="187"/>
                  </a:cubicBezTo>
                  <a:cubicBezTo>
                    <a:pt x="421" y="187"/>
                    <a:pt x="421" y="187"/>
                    <a:pt x="421" y="187"/>
                  </a:cubicBezTo>
                  <a:cubicBezTo>
                    <a:pt x="422" y="187"/>
                    <a:pt x="425" y="193"/>
                    <a:pt x="425" y="193"/>
                  </a:cubicBezTo>
                  <a:cubicBezTo>
                    <a:pt x="424" y="196"/>
                    <a:pt x="428" y="202"/>
                    <a:pt x="428" y="205"/>
                  </a:cubicBezTo>
                  <a:cubicBezTo>
                    <a:pt x="428" y="213"/>
                    <a:pt x="430" y="222"/>
                    <a:pt x="430" y="230"/>
                  </a:cubicBezTo>
                  <a:cubicBezTo>
                    <a:pt x="430" y="231"/>
                    <a:pt x="431" y="234"/>
                    <a:pt x="431" y="235"/>
                  </a:cubicBezTo>
                  <a:moveTo>
                    <a:pt x="57" y="70"/>
                  </a:moveTo>
                  <a:cubicBezTo>
                    <a:pt x="51" y="71"/>
                    <a:pt x="46" y="72"/>
                    <a:pt x="40" y="74"/>
                  </a:cubicBezTo>
                  <a:cubicBezTo>
                    <a:pt x="38" y="74"/>
                    <a:pt x="36" y="75"/>
                    <a:pt x="34" y="76"/>
                  </a:cubicBezTo>
                  <a:cubicBezTo>
                    <a:pt x="33" y="76"/>
                    <a:pt x="30" y="77"/>
                    <a:pt x="31" y="77"/>
                  </a:cubicBezTo>
                  <a:cubicBezTo>
                    <a:pt x="39" y="77"/>
                    <a:pt x="49" y="72"/>
                    <a:pt x="57" y="70"/>
                  </a:cubicBezTo>
                  <a:moveTo>
                    <a:pt x="154" y="88"/>
                  </a:moveTo>
                  <a:cubicBezTo>
                    <a:pt x="152" y="91"/>
                    <a:pt x="149" y="93"/>
                    <a:pt x="146" y="95"/>
                  </a:cubicBezTo>
                  <a:cubicBezTo>
                    <a:pt x="145" y="96"/>
                    <a:pt x="140" y="99"/>
                    <a:pt x="140" y="99"/>
                  </a:cubicBezTo>
                  <a:cubicBezTo>
                    <a:pt x="142" y="100"/>
                    <a:pt x="153" y="90"/>
                    <a:pt x="154" y="88"/>
                  </a:cubicBezTo>
                  <a:moveTo>
                    <a:pt x="318" y="234"/>
                  </a:moveTo>
                  <a:cubicBezTo>
                    <a:pt x="318" y="235"/>
                    <a:pt x="319" y="236"/>
                    <a:pt x="319" y="236"/>
                  </a:cubicBezTo>
                  <a:cubicBezTo>
                    <a:pt x="319" y="237"/>
                    <a:pt x="328" y="239"/>
                    <a:pt x="327" y="236"/>
                  </a:cubicBezTo>
                  <a:cubicBezTo>
                    <a:pt x="327" y="235"/>
                    <a:pt x="323" y="237"/>
                    <a:pt x="322" y="237"/>
                  </a:cubicBezTo>
                  <a:cubicBezTo>
                    <a:pt x="321" y="236"/>
                    <a:pt x="319" y="234"/>
                    <a:pt x="318" y="234"/>
                  </a:cubicBezTo>
                  <a:moveTo>
                    <a:pt x="432" y="272"/>
                  </a:moveTo>
                  <a:cubicBezTo>
                    <a:pt x="431" y="272"/>
                    <a:pt x="431" y="272"/>
                    <a:pt x="430" y="273"/>
                  </a:cubicBezTo>
                  <a:cubicBezTo>
                    <a:pt x="429" y="274"/>
                    <a:pt x="429" y="278"/>
                    <a:pt x="428" y="280"/>
                  </a:cubicBezTo>
                  <a:cubicBezTo>
                    <a:pt x="427" y="283"/>
                    <a:pt x="424" y="287"/>
                    <a:pt x="423" y="291"/>
                  </a:cubicBezTo>
                  <a:cubicBezTo>
                    <a:pt x="423" y="291"/>
                    <a:pt x="424" y="290"/>
                    <a:pt x="424" y="290"/>
                  </a:cubicBezTo>
                  <a:cubicBezTo>
                    <a:pt x="426" y="288"/>
                    <a:pt x="427" y="287"/>
                    <a:pt x="428" y="284"/>
                  </a:cubicBezTo>
                  <a:cubicBezTo>
                    <a:pt x="428" y="283"/>
                    <a:pt x="429" y="281"/>
                    <a:pt x="429" y="280"/>
                  </a:cubicBezTo>
                  <a:cubicBezTo>
                    <a:pt x="430" y="277"/>
                    <a:pt x="431" y="275"/>
                    <a:pt x="432" y="272"/>
                  </a:cubicBezTo>
                  <a:moveTo>
                    <a:pt x="391" y="142"/>
                  </a:moveTo>
                  <a:cubicBezTo>
                    <a:pt x="394" y="148"/>
                    <a:pt x="398" y="154"/>
                    <a:pt x="402" y="159"/>
                  </a:cubicBezTo>
                  <a:cubicBezTo>
                    <a:pt x="403" y="161"/>
                    <a:pt x="405" y="163"/>
                    <a:pt x="406" y="165"/>
                  </a:cubicBezTo>
                  <a:cubicBezTo>
                    <a:pt x="407" y="166"/>
                    <a:pt x="408" y="168"/>
                    <a:pt x="408" y="167"/>
                  </a:cubicBezTo>
                  <a:cubicBezTo>
                    <a:pt x="403" y="159"/>
                    <a:pt x="396" y="151"/>
                    <a:pt x="391" y="142"/>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9" name="Freeform 33"/>
            <p:cNvSpPr>
              <a:spLocks/>
            </p:cNvSpPr>
            <p:nvPr/>
          </p:nvSpPr>
          <p:spPr bwMode="auto">
            <a:xfrm>
              <a:off x="7569169" y="2108200"/>
              <a:ext cx="223838" cy="457199"/>
            </a:xfrm>
            <a:custGeom>
              <a:avLst/>
              <a:gdLst>
                <a:gd name="T0" fmla="*/ 9 w 76"/>
                <a:gd name="T1" fmla="*/ 27 h 155"/>
                <a:gd name="T2" fmla="*/ 7 w 76"/>
                <a:gd name="T3" fmla="*/ 37 h 155"/>
                <a:gd name="T4" fmla="*/ 13 w 76"/>
                <a:gd name="T5" fmla="*/ 45 h 155"/>
                <a:gd name="T6" fmla="*/ 11 w 76"/>
                <a:gd name="T7" fmla="*/ 46 h 155"/>
                <a:gd name="T8" fmla="*/ 13 w 76"/>
                <a:gd name="T9" fmla="*/ 49 h 155"/>
                <a:gd name="T10" fmla="*/ 7 w 76"/>
                <a:gd name="T11" fmla="*/ 58 h 155"/>
                <a:gd name="T12" fmla="*/ 6 w 76"/>
                <a:gd name="T13" fmla="*/ 61 h 155"/>
                <a:gd name="T14" fmla="*/ 0 w 76"/>
                <a:gd name="T15" fmla="*/ 66 h 155"/>
                <a:gd name="T16" fmla="*/ 3 w 76"/>
                <a:gd name="T17" fmla="*/ 77 h 155"/>
                <a:gd name="T18" fmla="*/ 3 w 76"/>
                <a:gd name="T19" fmla="*/ 83 h 155"/>
                <a:gd name="T20" fmla="*/ 4 w 76"/>
                <a:gd name="T21" fmla="*/ 85 h 155"/>
                <a:gd name="T22" fmla="*/ 2 w 76"/>
                <a:gd name="T23" fmla="*/ 90 h 155"/>
                <a:gd name="T24" fmla="*/ 3 w 76"/>
                <a:gd name="T25" fmla="*/ 96 h 155"/>
                <a:gd name="T26" fmla="*/ 1 w 76"/>
                <a:gd name="T27" fmla="*/ 101 h 155"/>
                <a:gd name="T28" fmla="*/ 2 w 76"/>
                <a:gd name="T29" fmla="*/ 108 h 155"/>
                <a:gd name="T30" fmla="*/ 1 w 76"/>
                <a:gd name="T31" fmla="*/ 111 h 155"/>
                <a:gd name="T32" fmla="*/ 8 w 76"/>
                <a:gd name="T33" fmla="*/ 141 h 155"/>
                <a:gd name="T34" fmla="*/ 6 w 76"/>
                <a:gd name="T35" fmla="*/ 144 h 155"/>
                <a:gd name="T36" fmla="*/ 12 w 76"/>
                <a:gd name="T37" fmla="*/ 154 h 155"/>
                <a:gd name="T38" fmla="*/ 14 w 76"/>
                <a:gd name="T39" fmla="*/ 155 h 155"/>
                <a:gd name="T40" fmla="*/ 60 w 76"/>
                <a:gd name="T41" fmla="*/ 141 h 155"/>
                <a:gd name="T42" fmla="*/ 62 w 76"/>
                <a:gd name="T43" fmla="*/ 137 h 155"/>
                <a:gd name="T44" fmla="*/ 63 w 76"/>
                <a:gd name="T45" fmla="*/ 136 h 155"/>
                <a:gd name="T46" fmla="*/ 63 w 76"/>
                <a:gd name="T47" fmla="*/ 133 h 155"/>
                <a:gd name="T48" fmla="*/ 66 w 76"/>
                <a:gd name="T49" fmla="*/ 131 h 155"/>
                <a:gd name="T50" fmla="*/ 75 w 76"/>
                <a:gd name="T51" fmla="*/ 125 h 155"/>
                <a:gd name="T52" fmla="*/ 76 w 76"/>
                <a:gd name="T53" fmla="*/ 115 h 155"/>
                <a:gd name="T54" fmla="*/ 74 w 76"/>
                <a:gd name="T55" fmla="*/ 113 h 155"/>
                <a:gd name="T56" fmla="*/ 74 w 76"/>
                <a:gd name="T57" fmla="*/ 113 h 155"/>
                <a:gd name="T58" fmla="*/ 69 w 76"/>
                <a:gd name="T59" fmla="*/ 110 h 155"/>
                <a:gd name="T60" fmla="*/ 67 w 76"/>
                <a:gd name="T61" fmla="*/ 105 h 155"/>
                <a:gd name="T62" fmla="*/ 58 w 76"/>
                <a:gd name="T63" fmla="*/ 99 h 155"/>
                <a:gd name="T64" fmla="*/ 56 w 76"/>
                <a:gd name="T65" fmla="*/ 90 h 155"/>
                <a:gd name="T66" fmla="*/ 51 w 76"/>
                <a:gd name="T67" fmla="*/ 79 h 155"/>
                <a:gd name="T68" fmla="*/ 16 w 76"/>
                <a:gd name="T69" fmla="*/ 0 h 155"/>
                <a:gd name="T70" fmla="*/ 16 w 76"/>
                <a:gd name="T71" fmla="*/ 0 h 155"/>
                <a:gd name="T72" fmla="*/ 14 w 76"/>
                <a:gd name="T73" fmla="*/ 4 h 155"/>
                <a:gd name="T74" fmla="*/ 8 w 76"/>
                <a:gd name="T75" fmla="*/ 3 h 155"/>
                <a:gd name="T76" fmla="*/ 5 w 76"/>
                <a:gd name="T77" fmla="*/ 9 h 155"/>
                <a:gd name="T78" fmla="*/ 7 w 76"/>
                <a:gd name="T79" fmla="*/ 10 h 155"/>
                <a:gd name="T80" fmla="*/ 5 w 76"/>
                <a:gd name="T81" fmla="*/ 18 h 155"/>
                <a:gd name="T82" fmla="*/ 6 w 76"/>
                <a:gd name="T83" fmla="*/ 21 h 155"/>
                <a:gd name="T84" fmla="*/ 6 w 76"/>
                <a:gd name="T85" fmla="*/ 22 h 155"/>
                <a:gd name="T86" fmla="*/ 9 w 76"/>
                <a:gd name="T87" fmla="*/ 2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 h="155">
                  <a:moveTo>
                    <a:pt x="9" y="27"/>
                  </a:moveTo>
                  <a:cubicBezTo>
                    <a:pt x="9" y="30"/>
                    <a:pt x="6" y="34"/>
                    <a:pt x="7" y="37"/>
                  </a:cubicBezTo>
                  <a:cubicBezTo>
                    <a:pt x="7" y="40"/>
                    <a:pt x="12" y="42"/>
                    <a:pt x="13" y="45"/>
                  </a:cubicBezTo>
                  <a:cubicBezTo>
                    <a:pt x="13" y="45"/>
                    <a:pt x="11" y="45"/>
                    <a:pt x="11" y="46"/>
                  </a:cubicBezTo>
                  <a:cubicBezTo>
                    <a:pt x="11" y="46"/>
                    <a:pt x="13" y="49"/>
                    <a:pt x="13" y="49"/>
                  </a:cubicBezTo>
                  <a:cubicBezTo>
                    <a:pt x="13" y="53"/>
                    <a:pt x="9" y="55"/>
                    <a:pt x="7" y="58"/>
                  </a:cubicBezTo>
                  <a:cubicBezTo>
                    <a:pt x="7" y="59"/>
                    <a:pt x="7" y="61"/>
                    <a:pt x="6" y="61"/>
                  </a:cubicBezTo>
                  <a:cubicBezTo>
                    <a:pt x="4" y="63"/>
                    <a:pt x="1" y="62"/>
                    <a:pt x="0" y="66"/>
                  </a:cubicBezTo>
                  <a:cubicBezTo>
                    <a:pt x="0" y="70"/>
                    <a:pt x="3" y="74"/>
                    <a:pt x="3" y="77"/>
                  </a:cubicBezTo>
                  <a:cubicBezTo>
                    <a:pt x="4" y="79"/>
                    <a:pt x="2" y="81"/>
                    <a:pt x="3" y="83"/>
                  </a:cubicBezTo>
                  <a:cubicBezTo>
                    <a:pt x="3" y="84"/>
                    <a:pt x="4" y="84"/>
                    <a:pt x="4" y="85"/>
                  </a:cubicBezTo>
                  <a:cubicBezTo>
                    <a:pt x="4" y="87"/>
                    <a:pt x="3" y="89"/>
                    <a:pt x="2" y="90"/>
                  </a:cubicBezTo>
                  <a:cubicBezTo>
                    <a:pt x="2" y="92"/>
                    <a:pt x="3" y="94"/>
                    <a:pt x="3" y="96"/>
                  </a:cubicBezTo>
                  <a:cubicBezTo>
                    <a:pt x="3" y="98"/>
                    <a:pt x="1" y="99"/>
                    <a:pt x="1" y="101"/>
                  </a:cubicBezTo>
                  <a:cubicBezTo>
                    <a:pt x="1" y="103"/>
                    <a:pt x="3" y="106"/>
                    <a:pt x="2" y="108"/>
                  </a:cubicBezTo>
                  <a:cubicBezTo>
                    <a:pt x="2" y="109"/>
                    <a:pt x="0" y="109"/>
                    <a:pt x="1" y="111"/>
                  </a:cubicBezTo>
                  <a:cubicBezTo>
                    <a:pt x="2" y="116"/>
                    <a:pt x="9" y="138"/>
                    <a:pt x="8" y="141"/>
                  </a:cubicBezTo>
                  <a:cubicBezTo>
                    <a:pt x="8" y="141"/>
                    <a:pt x="6" y="144"/>
                    <a:pt x="6" y="144"/>
                  </a:cubicBezTo>
                  <a:cubicBezTo>
                    <a:pt x="5" y="148"/>
                    <a:pt x="9" y="153"/>
                    <a:pt x="12" y="154"/>
                  </a:cubicBezTo>
                  <a:cubicBezTo>
                    <a:pt x="13" y="154"/>
                    <a:pt x="14" y="155"/>
                    <a:pt x="14" y="155"/>
                  </a:cubicBezTo>
                  <a:cubicBezTo>
                    <a:pt x="21" y="153"/>
                    <a:pt x="57" y="143"/>
                    <a:pt x="60" y="141"/>
                  </a:cubicBezTo>
                  <a:cubicBezTo>
                    <a:pt x="61" y="139"/>
                    <a:pt x="60" y="137"/>
                    <a:pt x="62" y="137"/>
                  </a:cubicBezTo>
                  <a:cubicBezTo>
                    <a:pt x="62" y="137"/>
                    <a:pt x="63" y="137"/>
                    <a:pt x="63" y="136"/>
                  </a:cubicBezTo>
                  <a:cubicBezTo>
                    <a:pt x="63" y="136"/>
                    <a:pt x="63" y="133"/>
                    <a:pt x="63" y="133"/>
                  </a:cubicBezTo>
                  <a:cubicBezTo>
                    <a:pt x="63" y="131"/>
                    <a:pt x="64" y="132"/>
                    <a:pt x="66" y="131"/>
                  </a:cubicBezTo>
                  <a:cubicBezTo>
                    <a:pt x="70" y="127"/>
                    <a:pt x="68" y="125"/>
                    <a:pt x="75" y="125"/>
                  </a:cubicBezTo>
                  <a:cubicBezTo>
                    <a:pt x="74" y="122"/>
                    <a:pt x="76" y="118"/>
                    <a:pt x="76" y="115"/>
                  </a:cubicBezTo>
                  <a:cubicBezTo>
                    <a:pt x="76" y="114"/>
                    <a:pt x="75" y="114"/>
                    <a:pt x="74" y="113"/>
                  </a:cubicBezTo>
                  <a:cubicBezTo>
                    <a:pt x="74" y="113"/>
                    <a:pt x="74" y="113"/>
                    <a:pt x="74" y="113"/>
                  </a:cubicBezTo>
                  <a:cubicBezTo>
                    <a:pt x="74" y="113"/>
                    <a:pt x="70" y="112"/>
                    <a:pt x="69" y="110"/>
                  </a:cubicBezTo>
                  <a:cubicBezTo>
                    <a:pt x="68" y="109"/>
                    <a:pt x="68" y="106"/>
                    <a:pt x="67" y="105"/>
                  </a:cubicBezTo>
                  <a:cubicBezTo>
                    <a:pt x="65" y="102"/>
                    <a:pt x="60" y="102"/>
                    <a:pt x="58" y="99"/>
                  </a:cubicBezTo>
                  <a:cubicBezTo>
                    <a:pt x="56" y="97"/>
                    <a:pt x="57" y="92"/>
                    <a:pt x="56" y="90"/>
                  </a:cubicBezTo>
                  <a:cubicBezTo>
                    <a:pt x="55" y="86"/>
                    <a:pt x="53" y="83"/>
                    <a:pt x="51" y="79"/>
                  </a:cubicBezTo>
                  <a:cubicBezTo>
                    <a:pt x="40" y="53"/>
                    <a:pt x="28" y="27"/>
                    <a:pt x="16" y="0"/>
                  </a:cubicBezTo>
                  <a:cubicBezTo>
                    <a:pt x="16" y="0"/>
                    <a:pt x="16" y="0"/>
                    <a:pt x="16" y="0"/>
                  </a:cubicBezTo>
                  <a:cubicBezTo>
                    <a:pt x="16" y="2"/>
                    <a:pt x="15" y="3"/>
                    <a:pt x="14" y="4"/>
                  </a:cubicBezTo>
                  <a:cubicBezTo>
                    <a:pt x="13" y="5"/>
                    <a:pt x="10" y="3"/>
                    <a:pt x="8" y="3"/>
                  </a:cubicBezTo>
                  <a:cubicBezTo>
                    <a:pt x="8" y="3"/>
                    <a:pt x="5" y="8"/>
                    <a:pt x="5" y="9"/>
                  </a:cubicBezTo>
                  <a:cubicBezTo>
                    <a:pt x="7" y="10"/>
                    <a:pt x="7" y="10"/>
                    <a:pt x="7" y="10"/>
                  </a:cubicBezTo>
                  <a:cubicBezTo>
                    <a:pt x="7" y="12"/>
                    <a:pt x="5" y="16"/>
                    <a:pt x="5" y="18"/>
                  </a:cubicBezTo>
                  <a:cubicBezTo>
                    <a:pt x="5" y="19"/>
                    <a:pt x="7" y="20"/>
                    <a:pt x="6" y="21"/>
                  </a:cubicBezTo>
                  <a:cubicBezTo>
                    <a:pt x="6" y="21"/>
                    <a:pt x="6" y="21"/>
                    <a:pt x="6" y="22"/>
                  </a:cubicBezTo>
                  <a:cubicBezTo>
                    <a:pt x="5" y="23"/>
                    <a:pt x="8" y="26"/>
                    <a:pt x="9" y="27"/>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Freeform 35"/>
            <p:cNvSpPr>
              <a:spLocks/>
            </p:cNvSpPr>
            <p:nvPr/>
          </p:nvSpPr>
          <p:spPr bwMode="auto">
            <a:xfrm>
              <a:off x="7386607" y="2873374"/>
              <a:ext cx="192088" cy="398462"/>
            </a:xfrm>
            <a:custGeom>
              <a:avLst/>
              <a:gdLst>
                <a:gd name="T0" fmla="*/ 5 w 65"/>
                <a:gd name="T1" fmla="*/ 20 h 135"/>
                <a:gd name="T2" fmla="*/ 6 w 65"/>
                <a:gd name="T3" fmla="*/ 30 h 135"/>
                <a:gd name="T4" fmla="*/ 5 w 65"/>
                <a:gd name="T5" fmla="*/ 36 h 135"/>
                <a:gd name="T6" fmla="*/ 4 w 65"/>
                <a:gd name="T7" fmla="*/ 43 h 135"/>
                <a:gd name="T8" fmla="*/ 10 w 65"/>
                <a:gd name="T9" fmla="*/ 48 h 135"/>
                <a:gd name="T10" fmla="*/ 17 w 65"/>
                <a:gd name="T11" fmla="*/ 55 h 135"/>
                <a:gd name="T12" fmla="*/ 32 w 65"/>
                <a:gd name="T13" fmla="*/ 64 h 135"/>
                <a:gd name="T14" fmla="*/ 23 w 65"/>
                <a:gd name="T15" fmla="*/ 76 h 135"/>
                <a:gd name="T16" fmla="*/ 21 w 65"/>
                <a:gd name="T17" fmla="*/ 78 h 135"/>
                <a:gd name="T18" fmla="*/ 19 w 65"/>
                <a:gd name="T19" fmla="*/ 85 h 135"/>
                <a:gd name="T20" fmla="*/ 7 w 65"/>
                <a:gd name="T21" fmla="*/ 104 h 135"/>
                <a:gd name="T22" fmla="*/ 10 w 65"/>
                <a:gd name="T23" fmla="*/ 111 h 135"/>
                <a:gd name="T24" fmla="*/ 19 w 65"/>
                <a:gd name="T25" fmla="*/ 117 h 135"/>
                <a:gd name="T26" fmla="*/ 22 w 65"/>
                <a:gd name="T27" fmla="*/ 118 h 135"/>
                <a:gd name="T28" fmla="*/ 31 w 65"/>
                <a:gd name="T29" fmla="*/ 122 h 135"/>
                <a:gd name="T30" fmla="*/ 36 w 65"/>
                <a:gd name="T31" fmla="*/ 121 h 135"/>
                <a:gd name="T32" fmla="*/ 44 w 65"/>
                <a:gd name="T33" fmla="*/ 134 h 135"/>
                <a:gd name="T34" fmla="*/ 51 w 65"/>
                <a:gd name="T35" fmla="*/ 120 h 135"/>
                <a:gd name="T36" fmla="*/ 51 w 65"/>
                <a:gd name="T37" fmla="*/ 120 h 135"/>
                <a:gd name="T38" fmla="*/ 53 w 65"/>
                <a:gd name="T39" fmla="*/ 111 h 135"/>
                <a:gd name="T40" fmla="*/ 54 w 65"/>
                <a:gd name="T41" fmla="*/ 108 h 135"/>
                <a:gd name="T42" fmla="*/ 55 w 65"/>
                <a:gd name="T43" fmla="*/ 103 h 135"/>
                <a:gd name="T44" fmla="*/ 58 w 65"/>
                <a:gd name="T45" fmla="*/ 103 h 135"/>
                <a:gd name="T46" fmla="*/ 56 w 65"/>
                <a:gd name="T47" fmla="*/ 97 h 135"/>
                <a:gd name="T48" fmla="*/ 56 w 65"/>
                <a:gd name="T49" fmla="*/ 93 h 135"/>
                <a:gd name="T50" fmla="*/ 61 w 65"/>
                <a:gd name="T51" fmla="*/ 93 h 135"/>
                <a:gd name="T52" fmla="*/ 63 w 65"/>
                <a:gd name="T53" fmla="*/ 81 h 135"/>
                <a:gd name="T54" fmla="*/ 62 w 65"/>
                <a:gd name="T55" fmla="*/ 73 h 135"/>
                <a:gd name="T56" fmla="*/ 62 w 65"/>
                <a:gd name="T57" fmla="*/ 69 h 135"/>
                <a:gd name="T58" fmla="*/ 61 w 65"/>
                <a:gd name="T59" fmla="*/ 66 h 135"/>
                <a:gd name="T60" fmla="*/ 62 w 65"/>
                <a:gd name="T61" fmla="*/ 62 h 135"/>
                <a:gd name="T62" fmla="*/ 60 w 65"/>
                <a:gd name="T63" fmla="*/ 62 h 135"/>
                <a:gd name="T64" fmla="*/ 62 w 65"/>
                <a:gd name="T65" fmla="*/ 62 h 135"/>
                <a:gd name="T66" fmla="*/ 64 w 65"/>
                <a:gd name="T67" fmla="*/ 73 h 135"/>
                <a:gd name="T68" fmla="*/ 61 w 65"/>
                <a:gd name="T69" fmla="*/ 58 h 135"/>
                <a:gd name="T70" fmla="*/ 61 w 65"/>
                <a:gd name="T71" fmla="*/ 50 h 135"/>
                <a:gd name="T72" fmla="*/ 56 w 65"/>
                <a:gd name="T73" fmla="*/ 38 h 135"/>
                <a:gd name="T74" fmla="*/ 52 w 65"/>
                <a:gd name="T75" fmla="*/ 40 h 135"/>
                <a:gd name="T76" fmla="*/ 44 w 65"/>
                <a:gd name="T77" fmla="*/ 31 h 135"/>
                <a:gd name="T78" fmla="*/ 47 w 65"/>
                <a:gd name="T79" fmla="*/ 26 h 135"/>
                <a:gd name="T80" fmla="*/ 51 w 65"/>
                <a:gd name="T81" fmla="*/ 25 h 135"/>
                <a:gd name="T82" fmla="*/ 50 w 65"/>
                <a:gd name="T83" fmla="*/ 9 h 135"/>
                <a:gd name="T84" fmla="*/ 12 w 65"/>
                <a:gd name="T85" fmla="*/ 0 h 135"/>
                <a:gd name="T86" fmla="*/ 8 w 65"/>
                <a:gd name="T87" fmla="*/ 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135">
                  <a:moveTo>
                    <a:pt x="8" y="13"/>
                  </a:moveTo>
                  <a:cubicBezTo>
                    <a:pt x="7" y="15"/>
                    <a:pt x="5" y="18"/>
                    <a:pt x="5" y="20"/>
                  </a:cubicBezTo>
                  <a:cubicBezTo>
                    <a:pt x="4" y="21"/>
                    <a:pt x="0" y="25"/>
                    <a:pt x="1" y="26"/>
                  </a:cubicBezTo>
                  <a:cubicBezTo>
                    <a:pt x="1" y="28"/>
                    <a:pt x="5" y="28"/>
                    <a:pt x="6" y="30"/>
                  </a:cubicBezTo>
                  <a:cubicBezTo>
                    <a:pt x="7" y="32"/>
                    <a:pt x="5" y="32"/>
                    <a:pt x="4" y="32"/>
                  </a:cubicBezTo>
                  <a:cubicBezTo>
                    <a:pt x="4" y="33"/>
                    <a:pt x="5" y="35"/>
                    <a:pt x="5" y="36"/>
                  </a:cubicBezTo>
                  <a:cubicBezTo>
                    <a:pt x="4" y="37"/>
                    <a:pt x="3" y="36"/>
                    <a:pt x="3" y="37"/>
                  </a:cubicBezTo>
                  <a:cubicBezTo>
                    <a:pt x="1" y="38"/>
                    <a:pt x="4" y="42"/>
                    <a:pt x="4" y="43"/>
                  </a:cubicBezTo>
                  <a:cubicBezTo>
                    <a:pt x="4" y="45"/>
                    <a:pt x="4" y="47"/>
                    <a:pt x="5" y="48"/>
                  </a:cubicBezTo>
                  <a:cubicBezTo>
                    <a:pt x="7" y="49"/>
                    <a:pt x="9" y="47"/>
                    <a:pt x="10" y="48"/>
                  </a:cubicBezTo>
                  <a:cubicBezTo>
                    <a:pt x="12" y="50"/>
                    <a:pt x="12" y="54"/>
                    <a:pt x="14" y="55"/>
                  </a:cubicBezTo>
                  <a:cubicBezTo>
                    <a:pt x="15" y="56"/>
                    <a:pt x="16" y="54"/>
                    <a:pt x="17" y="55"/>
                  </a:cubicBezTo>
                  <a:cubicBezTo>
                    <a:pt x="19" y="55"/>
                    <a:pt x="20" y="58"/>
                    <a:pt x="21" y="59"/>
                  </a:cubicBezTo>
                  <a:cubicBezTo>
                    <a:pt x="24" y="60"/>
                    <a:pt x="31" y="62"/>
                    <a:pt x="32" y="64"/>
                  </a:cubicBezTo>
                  <a:cubicBezTo>
                    <a:pt x="32" y="65"/>
                    <a:pt x="26" y="71"/>
                    <a:pt x="25" y="72"/>
                  </a:cubicBezTo>
                  <a:cubicBezTo>
                    <a:pt x="24" y="74"/>
                    <a:pt x="24" y="75"/>
                    <a:pt x="23" y="76"/>
                  </a:cubicBezTo>
                  <a:cubicBezTo>
                    <a:pt x="22" y="77"/>
                    <a:pt x="22" y="77"/>
                    <a:pt x="22" y="77"/>
                  </a:cubicBezTo>
                  <a:cubicBezTo>
                    <a:pt x="21" y="78"/>
                    <a:pt x="21" y="78"/>
                    <a:pt x="21" y="78"/>
                  </a:cubicBezTo>
                  <a:cubicBezTo>
                    <a:pt x="22" y="79"/>
                    <a:pt x="19" y="81"/>
                    <a:pt x="19" y="81"/>
                  </a:cubicBezTo>
                  <a:cubicBezTo>
                    <a:pt x="18" y="83"/>
                    <a:pt x="22" y="83"/>
                    <a:pt x="19" y="85"/>
                  </a:cubicBezTo>
                  <a:cubicBezTo>
                    <a:pt x="11" y="92"/>
                    <a:pt x="10" y="91"/>
                    <a:pt x="8" y="102"/>
                  </a:cubicBezTo>
                  <a:cubicBezTo>
                    <a:pt x="7" y="103"/>
                    <a:pt x="6" y="104"/>
                    <a:pt x="7" y="104"/>
                  </a:cubicBezTo>
                  <a:cubicBezTo>
                    <a:pt x="7" y="105"/>
                    <a:pt x="13" y="113"/>
                    <a:pt x="9" y="111"/>
                  </a:cubicBezTo>
                  <a:cubicBezTo>
                    <a:pt x="8" y="110"/>
                    <a:pt x="9" y="111"/>
                    <a:pt x="10" y="111"/>
                  </a:cubicBezTo>
                  <a:cubicBezTo>
                    <a:pt x="11" y="112"/>
                    <a:pt x="10" y="112"/>
                    <a:pt x="12" y="113"/>
                  </a:cubicBezTo>
                  <a:cubicBezTo>
                    <a:pt x="14" y="113"/>
                    <a:pt x="17" y="117"/>
                    <a:pt x="19" y="117"/>
                  </a:cubicBezTo>
                  <a:cubicBezTo>
                    <a:pt x="20" y="117"/>
                    <a:pt x="20" y="116"/>
                    <a:pt x="20" y="116"/>
                  </a:cubicBezTo>
                  <a:cubicBezTo>
                    <a:pt x="21" y="116"/>
                    <a:pt x="22" y="118"/>
                    <a:pt x="22" y="118"/>
                  </a:cubicBezTo>
                  <a:cubicBezTo>
                    <a:pt x="24" y="119"/>
                    <a:pt x="28" y="118"/>
                    <a:pt x="29" y="120"/>
                  </a:cubicBezTo>
                  <a:cubicBezTo>
                    <a:pt x="30" y="120"/>
                    <a:pt x="29" y="122"/>
                    <a:pt x="31" y="122"/>
                  </a:cubicBezTo>
                  <a:cubicBezTo>
                    <a:pt x="32" y="122"/>
                    <a:pt x="34" y="119"/>
                    <a:pt x="35" y="119"/>
                  </a:cubicBezTo>
                  <a:cubicBezTo>
                    <a:pt x="35" y="119"/>
                    <a:pt x="36" y="121"/>
                    <a:pt x="36" y="121"/>
                  </a:cubicBezTo>
                  <a:cubicBezTo>
                    <a:pt x="38" y="120"/>
                    <a:pt x="39" y="117"/>
                    <a:pt x="41" y="119"/>
                  </a:cubicBezTo>
                  <a:cubicBezTo>
                    <a:pt x="44" y="121"/>
                    <a:pt x="40" y="135"/>
                    <a:pt x="44" y="134"/>
                  </a:cubicBezTo>
                  <a:cubicBezTo>
                    <a:pt x="47" y="132"/>
                    <a:pt x="51" y="123"/>
                    <a:pt x="51" y="121"/>
                  </a:cubicBezTo>
                  <a:cubicBezTo>
                    <a:pt x="51" y="120"/>
                    <a:pt x="51" y="120"/>
                    <a:pt x="51" y="120"/>
                  </a:cubicBezTo>
                  <a:cubicBezTo>
                    <a:pt x="50" y="120"/>
                    <a:pt x="49" y="120"/>
                    <a:pt x="49" y="120"/>
                  </a:cubicBezTo>
                  <a:cubicBezTo>
                    <a:pt x="49" y="120"/>
                    <a:pt x="50" y="120"/>
                    <a:pt x="51" y="120"/>
                  </a:cubicBezTo>
                  <a:cubicBezTo>
                    <a:pt x="52" y="118"/>
                    <a:pt x="51" y="115"/>
                    <a:pt x="52" y="113"/>
                  </a:cubicBezTo>
                  <a:cubicBezTo>
                    <a:pt x="52" y="112"/>
                    <a:pt x="53" y="112"/>
                    <a:pt x="53" y="111"/>
                  </a:cubicBezTo>
                  <a:cubicBezTo>
                    <a:pt x="53" y="111"/>
                    <a:pt x="49" y="110"/>
                    <a:pt x="50" y="109"/>
                  </a:cubicBezTo>
                  <a:cubicBezTo>
                    <a:pt x="50" y="108"/>
                    <a:pt x="53" y="109"/>
                    <a:pt x="54" y="108"/>
                  </a:cubicBezTo>
                  <a:cubicBezTo>
                    <a:pt x="54" y="108"/>
                    <a:pt x="53" y="106"/>
                    <a:pt x="54" y="105"/>
                  </a:cubicBezTo>
                  <a:cubicBezTo>
                    <a:pt x="55" y="104"/>
                    <a:pt x="55" y="103"/>
                    <a:pt x="55" y="103"/>
                  </a:cubicBezTo>
                  <a:cubicBezTo>
                    <a:pt x="55" y="103"/>
                    <a:pt x="55" y="106"/>
                    <a:pt x="55" y="106"/>
                  </a:cubicBezTo>
                  <a:cubicBezTo>
                    <a:pt x="55" y="107"/>
                    <a:pt x="58" y="104"/>
                    <a:pt x="58" y="103"/>
                  </a:cubicBezTo>
                  <a:cubicBezTo>
                    <a:pt x="59" y="100"/>
                    <a:pt x="54" y="104"/>
                    <a:pt x="56" y="98"/>
                  </a:cubicBezTo>
                  <a:cubicBezTo>
                    <a:pt x="56" y="98"/>
                    <a:pt x="56" y="97"/>
                    <a:pt x="56" y="97"/>
                  </a:cubicBezTo>
                  <a:cubicBezTo>
                    <a:pt x="57" y="97"/>
                    <a:pt x="57" y="99"/>
                    <a:pt x="58" y="99"/>
                  </a:cubicBezTo>
                  <a:cubicBezTo>
                    <a:pt x="59" y="97"/>
                    <a:pt x="56" y="95"/>
                    <a:pt x="56" y="93"/>
                  </a:cubicBezTo>
                  <a:cubicBezTo>
                    <a:pt x="56" y="93"/>
                    <a:pt x="55" y="93"/>
                    <a:pt x="56" y="93"/>
                  </a:cubicBezTo>
                  <a:cubicBezTo>
                    <a:pt x="56" y="92"/>
                    <a:pt x="61" y="94"/>
                    <a:pt x="61" y="93"/>
                  </a:cubicBezTo>
                  <a:cubicBezTo>
                    <a:pt x="61" y="92"/>
                    <a:pt x="59" y="92"/>
                    <a:pt x="59" y="91"/>
                  </a:cubicBezTo>
                  <a:cubicBezTo>
                    <a:pt x="58" y="88"/>
                    <a:pt x="64" y="84"/>
                    <a:pt x="63" y="81"/>
                  </a:cubicBezTo>
                  <a:cubicBezTo>
                    <a:pt x="63" y="80"/>
                    <a:pt x="61" y="79"/>
                    <a:pt x="61" y="78"/>
                  </a:cubicBezTo>
                  <a:cubicBezTo>
                    <a:pt x="60" y="76"/>
                    <a:pt x="62" y="74"/>
                    <a:pt x="62" y="73"/>
                  </a:cubicBezTo>
                  <a:cubicBezTo>
                    <a:pt x="61" y="71"/>
                    <a:pt x="61" y="71"/>
                    <a:pt x="61" y="71"/>
                  </a:cubicBezTo>
                  <a:cubicBezTo>
                    <a:pt x="61" y="71"/>
                    <a:pt x="62" y="69"/>
                    <a:pt x="62" y="69"/>
                  </a:cubicBezTo>
                  <a:cubicBezTo>
                    <a:pt x="62" y="68"/>
                    <a:pt x="60" y="69"/>
                    <a:pt x="60" y="68"/>
                  </a:cubicBezTo>
                  <a:cubicBezTo>
                    <a:pt x="59" y="68"/>
                    <a:pt x="61" y="67"/>
                    <a:pt x="61" y="66"/>
                  </a:cubicBezTo>
                  <a:cubicBezTo>
                    <a:pt x="59" y="65"/>
                    <a:pt x="59" y="65"/>
                    <a:pt x="59" y="65"/>
                  </a:cubicBezTo>
                  <a:cubicBezTo>
                    <a:pt x="60" y="64"/>
                    <a:pt x="62" y="63"/>
                    <a:pt x="62" y="62"/>
                  </a:cubicBezTo>
                  <a:cubicBezTo>
                    <a:pt x="62" y="62"/>
                    <a:pt x="62" y="62"/>
                    <a:pt x="61" y="62"/>
                  </a:cubicBezTo>
                  <a:cubicBezTo>
                    <a:pt x="61" y="62"/>
                    <a:pt x="60" y="62"/>
                    <a:pt x="60" y="62"/>
                  </a:cubicBezTo>
                  <a:cubicBezTo>
                    <a:pt x="60" y="61"/>
                    <a:pt x="61" y="61"/>
                    <a:pt x="61" y="62"/>
                  </a:cubicBezTo>
                  <a:cubicBezTo>
                    <a:pt x="61" y="62"/>
                    <a:pt x="62" y="62"/>
                    <a:pt x="62" y="62"/>
                  </a:cubicBezTo>
                  <a:cubicBezTo>
                    <a:pt x="62" y="62"/>
                    <a:pt x="62" y="62"/>
                    <a:pt x="62" y="62"/>
                  </a:cubicBezTo>
                  <a:cubicBezTo>
                    <a:pt x="63" y="65"/>
                    <a:pt x="64" y="74"/>
                    <a:pt x="64" y="73"/>
                  </a:cubicBezTo>
                  <a:cubicBezTo>
                    <a:pt x="65" y="69"/>
                    <a:pt x="63" y="61"/>
                    <a:pt x="61" y="59"/>
                  </a:cubicBezTo>
                  <a:cubicBezTo>
                    <a:pt x="61" y="59"/>
                    <a:pt x="61" y="58"/>
                    <a:pt x="61" y="58"/>
                  </a:cubicBezTo>
                  <a:cubicBezTo>
                    <a:pt x="61" y="57"/>
                    <a:pt x="61" y="57"/>
                    <a:pt x="61" y="56"/>
                  </a:cubicBezTo>
                  <a:cubicBezTo>
                    <a:pt x="61" y="54"/>
                    <a:pt x="61" y="52"/>
                    <a:pt x="61" y="50"/>
                  </a:cubicBezTo>
                  <a:cubicBezTo>
                    <a:pt x="61" y="46"/>
                    <a:pt x="60" y="42"/>
                    <a:pt x="57" y="39"/>
                  </a:cubicBezTo>
                  <a:cubicBezTo>
                    <a:pt x="57" y="39"/>
                    <a:pt x="56" y="38"/>
                    <a:pt x="56" y="38"/>
                  </a:cubicBezTo>
                  <a:cubicBezTo>
                    <a:pt x="57" y="40"/>
                    <a:pt x="57" y="40"/>
                    <a:pt x="57" y="40"/>
                  </a:cubicBezTo>
                  <a:cubicBezTo>
                    <a:pt x="57" y="42"/>
                    <a:pt x="53" y="40"/>
                    <a:pt x="52" y="40"/>
                  </a:cubicBezTo>
                  <a:cubicBezTo>
                    <a:pt x="50" y="41"/>
                    <a:pt x="47" y="45"/>
                    <a:pt x="45" y="42"/>
                  </a:cubicBezTo>
                  <a:cubicBezTo>
                    <a:pt x="44" y="41"/>
                    <a:pt x="44" y="32"/>
                    <a:pt x="44" y="31"/>
                  </a:cubicBezTo>
                  <a:cubicBezTo>
                    <a:pt x="45" y="30"/>
                    <a:pt x="46" y="28"/>
                    <a:pt x="47" y="27"/>
                  </a:cubicBezTo>
                  <a:cubicBezTo>
                    <a:pt x="47" y="27"/>
                    <a:pt x="47" y="26"/>
                    <a:pt x="47" y="26"/>
                  </a:cubicBezTo>
                  <a:cubicBezTo>
                    <a:pt x="48" y="27"/>
                    <a:pt x="47" y="28"/>
                    <a:pt x="47" y="29"/>
                  </a:cubicBezTo>
                  <a:cubicBezTo>
                    <a:pt x="47" y="29"/>
                    <a:pt x="51" y="26"/>
                    <a:pt x="51" y="25"/>
                  </a:cubicBezTo>
                  <a:cubicBezTo>
                    <a:pt x="51" y="24"/>
                    <a:pt x="50" y="22"/>
                    <a:pt x="50" y="21"/>
                  </a:cubicBezTo>
                  <a:cubicBezTo>
                    <a:pt x="50" y="16"/>
                    <a:pt x="51" y="13"/>
                    <a:pt x="50" y="9"/>
                  </a:cubicBezTo>
                  <a:cubicBezTo>
                    <a:pt x="48" y="8"/>
                    <a:pt x="43" y="7"/>
                    <a:pt x="41" y="7"/>
                  </a:cubicBezTo>
                  <a:cubicBezTo>
                    <a:pt x="31" y="5"/>
                    <a:pt x="22" y="3"/>
                    <a:pt x="12" y="0"/>
                  </a:cubicBezTo>
                  <a:cubicBezTo>
                    <a:pt x="10" y="2"/>
                    <a:pt x="7" y="5"/>
                    <a:pt x="7" y="8"/>
                  </a:cubicBezTo>
                  <a:cubicBezTo>
                    <a:pt x="7" y="9"/>
                    <a:pt x="8" y="11"/>
                    <a:pt x="8" y="13"/>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Freeform 240"/>
            <p:cNvSpPr>
              <a:spLocks/>
            </p:cNvSpPr>
            <p:nvPr/>
          </p:nvSpPr>
          <p:spPr bwMode="auto">
            <a:xfrm>
              <a:off x="6573809" y="3192461"/>
              <a:ext cx="577850" cy="593724"/>
            </a:xfrm>
            <a:custGeom>
              <a:avLst/>
              <a:gdLst>
                <a:gd name="T0" fmla="*/ 59 w 196"/>
                <a:gd name="T1" fmla="*/ 9 h 201"/>
                <a:gd name="T2" fmla="*/ 60 w 196"/>
                <a:gd name="T3" fmla="*/ 15 h 201"/>
                <a:gd name="T4" fmla="*/ 60 w 196"/>
                <a:gd name="T5" fmla="*/ 36 h 201"/>
                <a:gd name="T6" fmla="*/ 60 w 196"/>
                <a:gd name="T7" fmla="*/ 41 h 201"/>
                <a:gd name="T8" fmla="*/ 58 w 196"/>
                <a:gd name="T9" fmla="*/ 46 h 201"/>
                <a:gd name="T10" fmla="*/ 59 w 196"/>
                <a:gd name="T11" fmla="*/ 53 h 201"/>
                <a:gd name="T12" fmla="*/ 46 w 196"/>
                <a:gd name="T13" fmla="*/ 74 h 201"/>
                <a:gd name="T14" fmla="*/ 36 w 196"/>
                <a:gd name="T15" fmla="*/ 77 h 201"/>
                <a:gd name="T16" fmla="*/ 29 w 196"/>
                <a:gd name="T17" fmla="*/ 86 h 201"/>
                <a:gd name="T18" fmla="*/ 27 w 196"/>
                <a:gd name="T19" fmla="*/ 99 h 201"/>
                <a:gd name="T20" fmla="*/ 28 w 196"/>
                <a:gd name="T21" fmla="*/ 103 h 201"/>
                <a:gd name="T22" fmla="*/ 25 w 196"/>
                <a:gd name="T23" fmla="*/ 110 h 201"/>
                <a:gd name="T24" fmla="*/ 24 w 196"/>
                <a:gd name="T25" fmla="*/ 106 h 201"/>
                <a:gd name="T26" fmla="*/ 12 w 196"/>
                <a:gd name="T27" fmla="*/ 119 h 201"/>
                <a:gd name="T28" fmla="*/ 12 w 196"/>
                <a:gd name="T29" fmla="*/ 129 h 201"/>
                <a:gd name="T30" fmla="*/ 2 w 196"/>
                <a:gd name="T31" fmla="*/ 142 h 201"/>
                <a:gd name="T32" fmla="*/ 0 w 196"/>
                <a:gd name="T33" fmla="*/ 142 h 201"/>
                <a:gd name="T34" fmla="*/ 0 w 196"/>
                <a:gd name="T35" fmla="*/ 144 h 201"/>
                <a:gd name="T36" fmla="*/ 2 w 196"/>
                <a:gd name="T37" fmla="*/ 151 h 201"/>
                <a:gd name="T38" fmla="*/ 11 w 196"/>
                <a:gd name="T39" fmla="*/ 167 h 201"/>
                <a:gd name="T40" fmla="*/ 16 w 196"/>
                <a:gd name="T41" fmla="*/ 172 h 201"/>
                <a:gd name="T42" fmla="*/ 23 w 196"/>
                <a:gd name="T43" fmla="*/ 178 h 201"/>
                <a:gd name="T44" fmla="*/ 31 w 196"/>
                <a:gd name="T45" fmla="*/ 183 h 201"/>
                <a:gd name="T46" fmla="*/ 38 w 196"/>
                <a:gd name="T47" fmla="*/ 187 h 201"/>
                <a:gd name="T48" fmla="*/ 42 w 196"/>
                <a:gd name="T49" fmla="*/ 192 h 201"/>
                <a:gd name="T50" fmla="*/ 47 w 196"/>
                <a:gd name="T51" fmla="*/ 196 h 201"/>
                <a:gd name="T52" fmla="*/ 53 w 196"/>
                <a:gd name="T53" fmla="*/ 197 h 201"/>
                <a:gd name="T54" fmla="*/ 66 w 196"/>
                <a:gd name="T55" fmla="*/ 192 h 201"/>
                <a:gd name="T56" fmla="*/ 75 w 196"/>
                <a:gd name="T57" fmla="*/ 191 h 201"/>
                <a:gd name="T58" fmla="*/ 83 w 196"/>
                <a:gd name="T59" fmla="*/ 186 h 201"/>
                <a:gd name="T60" fmla="*/ 89 w 196"/>
                <a:gd name="T61" fmla="*/ 182 h 201"/>
                <a:gd name="T62" fmla="*/ 94 w 196"/>
                <a:gd name="T63" fmla="*/ 179 h 201"/>
                <a:gd name="T64" fmla="*/ 112 w 196"/>
                <a:gd name="T65" fmla="*/ 167 h 201"/>
                <a:gd name="T66" fmla="*/ 113 w 196"/>
                <a:gd name="T67" fmla="*/ 159 h 201"/>
                <a:gd name="T68" fmla="*/ 119 w 196"/>
                <a:gd name="T69" fmla="*/ 136 h 201"/>
                <a:gd name="T70" fmla="*/ 123 w 196"/>
                <a:gd name="T71" fmla="*/ 121 h 201"/>
                <a:gd name="T72" fmla="*/ 125 w 196"/>
                <a:gd name="T73" fmla="*/ 102 h 201"/>
                <a:gd name="T74" fmla="*/ 133 w 196"/>
                <a:gd name="T75" fmla="*/ 105 h 201"/>
                <a:gd name="T76" fmla="*/ 135 w 196"/>
                <a:gd name="T77" fmla="*/ 106 h 201"/>
                <a:gd name="T78" fmla="*/ 149 w 196"/>
                <a:gd name="T79" fmla="*/ 80 h 201"/>
                <a:gd name="T80" fmla="*/ 159 w 196"/>
                <a:gd name="T81" fmla="*/ 73 h 201"/>
                <a:gd name="T82" fmla="*/ 169 w 196"/>
                <a:gd name="T83" fmla="*/ 56 h 201"/>
                <a:gd name="T84" fmla="*/ 168 w 196"/>
                <a:gd name="T85" fmla="*/ 42 h 201"/>
                <a:gd name="T86" fmla="*/ 169 w 196"/>
                <a:gd name="T87" fmla="*/ 40 h 201"/>
                <a:gd name="T88" fmla="*/ 196 w 196"/>
                <a:gd name="T89" fmla="*/ 39 h 201"/>
                <a:gd name="T90" fmla="*/ 191 w 196"/>
                <a:gd name="T91" fmla="*/ 34 h 201"/>
                <a:gd name="T92" fmla="*/ 189 w 196"/>
                <a:gd name="T93" fmla="*/ 31 h 201"/>
                <a:gd name="T94" fmla="*/ 189 w 196"/>
                <a:gd name="T95" fmla="*/ 29 h 201"/>
                <a:gd name="T96" fmla="*/ 187 w 196"/>
                <a:gd name="T97" fmla="*/ 26 h 201"/>
                <a:gd name="T98" fmla="*/ 171 w 196"/>
                <a:gd name="T99" fmla="*/ 25 h 201"/>
                <a:gd name="T100" fmla="*/ 165 w 196"/>
                <a:gd name="T101" fmla="*/ 29 h 201"/>
                <a:gd name="T102" fmla="*/ 164 w 196"/>
                <a:gd name="T103" fmla="*/ 32 h 201"/>
                <a:gd name="T104" fmla="*/ 164 w 196"/>
                <a:gd name="T105" fmla="*/ 35 h 201"/>
                <a:gd name="T106" fmla="*/ 147 w 196"/>
                <a:gd name="T107" fmla="*/ 35 h 201"/>
                <a:gd name="T108" fmla="*/ 147 w 196"/>
                <a:gd name="T109" fmla="*/ 39 h 201"/>
                <a:gd name="T110" fmla="*/ 143 w 196"/>
                <a:gd name="T111" fmla="*/ 47 h 201"/>
                <a:gd name="T112" fmla="*/ 135 w 196"/>
                <a:gd name="T113" fmla="*/ 51 h 201"/>
                <a:gd name="T114" fmla="*/ 131 w 196"/>
                <a:gd name="T115" fmla="*/ 59 h 201"/>
                <a:gd name="T116" fmla="*/ 123 w 196"/>
                <a:gd name="T117" fmla="*/ 65 h 201"/>
                <a:gd name="T118" fmla="*/ 84 w 196"/>
                <a:gd name="T119" fmla="*/ 47 h 201"/>
                <a:gd name="T120" fmla="*/ 69 w 196"/>
                <a:gd name="T121" fmla="*/ 37 h 201"/>
                <a:gd name="T122" fmla="*/ 55 w 196"/>
                <a:gd name="T123" fmla="*/ 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201">
                  <a:moveTo>
                    <a:pt x="55" y="4"/>
                  </a:moveTo>
                  <a:cubicBezTo>
                    <a:pt x="55" y="6"/>
                    <a:pt x="58" y="7"/>
                    <a:pt x="59" y="9"/>
                  </a:cubicBezTo>
                  <a:cubicBezTo>
                    <a:pt x="59" y="11"/>
                    <a:pt x="58" y="12"/>
                    <a:pt x="58" y="13"/>
                  </a:cubicBezTo>
                  <a:cubicBezTo>
                    <a:pt x="60" y="15"/>
                    <a:pt x="60" y="15"/>
                    <a:pt x="60" y="15"/>
                  </a:cubicBezTo>
                  <a:cubicBezTo>
                    <a:pt x="63" y="19"/>
                    <a:pt x="58" y="27"/>
                    <a:pt x="58" y="32"/>
                  </a:cubicBezTo>
                  <a:cubicBezTo>
                    <a:pt x="59" y="33"/>
                    <a:pt x="60" y="35"/>
                    <a:pt x="60" y="36"/>
                  </a:cubicBezTo>
                  <a:cubicBezTo>
                    <a:pt x="60" y="37"/>
                    <a:pt x="59" y="38"/>
                    <a:pt x="59" y="39"/>
                  </a:cubicBezTo>
                  <a:cubicBezTo>
                    <a:pt x="59" y="40"/>
                    <a:pt x="60" y="40"/>
                    <a:pt x="60" y="41"/>
                  </a:cubicBezTo>
                  <a:cubicBezTo>
                    <a:pt x="59" y="42"/>
                    <a:pt x="59" y="40"/>
                    <a:pt x="58" y="42"/>
                  </a:cubicBezTo>
                  <a:cubicBezTo>
                    <a:pt x="58" y="42"/>
                    <a:pt x="58" y="45"/>
                    <a:pt x="58" y="46"/>
                  </a:cubicBezTo>
                  <a:cubicBezTo>
                    <a:pt x="58" y="47"/>
                    <a:pt x="57" y="50"/>
                    <a:pt x="57" y="50"/>
                  </a:cubicBezTo>
                  <a:cubicBezTo>
                    <a:pt x="57" y="50"/>
                    <a:pt x="59" y="53"/>
                    <a:pt x="59" y="53"/>
                  </a:cubicBezTo>
                  <a:cubicBezTo>
                    <a:pt x="59" y="53"/>
                    <a:pt x="59" y="58"/>
                    <a:pt x="58" y="59"/>
                  </a:cubicBezTo>
                  <a:cubicBezTo>
                    <a:pt x="53" y="63"/>
                    <a:pt x="52" y="70"/>
                    <a:pt x="46" y="74"/>
                  </a:cubicBezTo>
                  <a:cubicBezTo>
                    <a:pt x="45" y="75"/>
                    <a:pt x="43" y="78"/>
                    <a:pt x="41" y="78"/>
                  </a:cubicBezTo>
                  <a:cubicBezTo>
                    <a:pt x="39" y="79"/>
                    <a:pt x="38" y="75"/>
                    <a:pt x="36" y="77"/>
                  </a:cubicBezTo>
                  <a:cubicBezTo>
                    <a:pt x="34" y="78"/>
                    <a:pt x="35" y="82"/>
                    <a:pt x="34" y="84"/>
                  </a:cubicBezTo>
                  <a:cubicBezTo>
                    <a:pt x="33" y="85"/>
                    <a:pt x="30" y="85"/>
                    <a:pt x="29" y="86"/>
                  </a:cubicBezTo>
                  <a:cubicBezTo>
                    <a:pt x="26" y="89"/>
                    <a:pt x="29" y="93"/>
                    <a:pt x="28" y="96"/>
                  </a:cubicBezTo>
                  <a:cubicBezTo>
                    <a:pt x="28" y="97"/>
                    <a:pt x="25" y="97"/>
                    <a:pt x="27" y="99"/>
                  </a:cubicBezTo>
                  <a:cubicBezTo>
                    <a:pt x="27" y="100"/>
                    <a:pt x="28" y="100"/>
                    <a:pt x="28" y="100"/>
                  </a:cubicBezTo>
                  <a:cubicBezTo>
                    <a:pt x="28" y="100"/>
                    <a:pt x="28" y="103"/>
                    <a:pt x="28" y="103"/>
                  </a:cubicBezTo>
                  <a:cubicBezTo>
                    <a:pt x="28" y="104"/>
                    <a:pt x="30" y="105"/>
                    <a:pt x="29" y="105"/>
                  </a:cubicBezTo>
                  <a:cubicBezTo>
                    <a:pt x="25" y="104"/>
                    <a:pt x="28" y="108"/>
                    <a:pt x="25" y="110"/>
                  </a:cubicBezTo>
                  <a:cubicBezTo>
                    <a:pt x="24" y="110"/>
                    <a:pt x="24" y="110"/>
                    <a:pt x="24" y="110"/>
                  </a:cubicBezTo>
                  <a:cubicBezTo>
                    <a:pt x="22" y="109"/>
                    <a:pt x="24" y="108"/>
                    <a:pt x="24" y="106"/>
                  </a:cubicBezTo>
                  <a:cubicBezTo>
                    <a:pt x="23" y="105"/>
                    <a:pt x="19" y="102"/>
                    <a:pt x="18" y="103"/>
                  </a:cubicBezTo>
                  <a:cubicBezTo>
                    <a:pt x="16" y="104"/>
                    <a:pt x="12" y="118"/>
                    <a:pt x="12" y="119"/>
                  </a:cubicBezTo>
                  <a:cubicBezTo>
                    <a:pt x="12" y="120"/>
                    <a:pt x="18" y="126"/>
                    <a:pt x="15" y="128"/>
                  </a:cubicBezTo>
                  <a:cubicBezTo>
                    <a:pt x="14" y="129"/>
                    <a:pt x="13" y="128"/>
                    <a:pt x="12" y="129"/>
                  </a:cubicBezTo>
                  <a:cubicBezTo>
                    <a:pt x="11" y="131"/>
                    <a:pt x="13" y="135"/>
                    <a:pt x="12" y="137"/>
                  </a:cubicBezTo>
                  <a:cubicBezTo>
                    <a:pt x="11" y="138"/>
                    <a:pt x="4" y="142"/>
                    <a:pt x="2" y="142"/>
                  </a:cubicBezTo>
                  <a:cubicBezTo>
                    <a:pt x="2" y="142"/>
                    <a:pt x="0" y="141"/>
                    <a:pt x="0" y="141"/>
                  </a:cubicBezTo>
                  <a:cubicBezTo>
                    <a:pt x="0" y="141"/>
                    <a:pt x="0" y="142"/>
                    <a:pt x="0" y="142"/>
                  </a:cubicBezTo>
                  <a:cubicBezTo>
                    <a:pt x="0" y="142"/>
                    <a:pt x="0" y="143"/>
                    <a:pt x="0" y="143"/>
                  </a:cubicBezTo>
                  <a:cubicBezTo>
                    <a:pt x="0" y="143"/>
                    <a:pt x="0" y="144"/>
                    <a:pt x="0" y="144"/>
                  </a:cubicBezTo>
                  <a:cubicBezTo>
                    <a:pt x="1" y="146"/>
                    <a:pt x="4" y="147"/>
                    <a:pt x="3" y="150"/>
                  </a:cubicBezTo>
                  <a:cubicBezTo>
                    <a:pt x="3" y="150"/>
                    <a:pt x="2" y="151"/>
                    <a:pt x="2" y="151"/>
                  </a:cubicBezTo>
                  <a:cubicBezTo>
                    <a:pt x="1" y="156"/>
                    <a:pt x="4" y="159"/>
                    <a:pt x="7" y="162"/>
                  </a:cubicBezTo>
                  <a:cubicBezTo>
                    <a:pt x="13" y="166"/>
                    <a:pt x="8" y="163"/>
                    <a:pt x="11" y="167"/>
                  </a:cubicBezTo>
                  <a:cubicBezTo>
                    <a:pt x="11" y="167"/>
                    <a:pt x="13" y="167"/>
                    <a:pt x="14" y="168"/>
                  </a:cubicBezTo>
                  <a:cubicBezTo>
                    <a:pt x="15" y="169"/>
                    <a:pt x="15" y="171"/>
                    <a:pt x="16" y="172"/>
                  </a:cubicBezTo>
                  <a:cubicBezTo>
                    <a:pt x="17" y="173"/>
                    <a:pt x="19" y="173"/>
                    <a:pt x="20" y="174"/>
                  </a:cubicBezTo>
                  <a:cubicBezTo>
                    <a:pt x="21" y="175"/>
                    <a:pt x="21" y="177"/>
                    <a:pt x="23" y="178"/>
                  </a:cubicBezTo>
                  <a:cubicBezTo>
                    <a:pt x="24" y="180"/>
                    <a:pt x="28" y="180"/>
                    <a:pt x="30" y="181"/>
                  </a:cubicBezTo>
                  <a:cubicBezTo>
                    <a:pt x="31" y="182"/>
                    <a:pt x="30" y="183"/>
                    <a:pt x="31" y="183"/>
                  </a:cubicBezTo>
                  <a:cubicBezTo>
                    <a:pt x="33" y="185"/>
                    <a:pt x="37" y="182"/>
                    <a:pt x="38" y="183"/>
                  </a:cubicBezTo>
                  <a:cubicBezTo>
                    <a:pt x="40" y="185"/>
                    <a:pt x="38" y="185"/>
                    <a:pt x="38" y="187"/>
                  </a:cubicBezTo>
                  <a:cubicBezTo>
                    <a:pt x="38" y="187"/>
                    <a:pt x="41" y="189"/>
                    <a:pt x="41" y="189"/>
                  </a:cubicBezTo>
                  <a:cubicBezTo>
                    <a:pt x="42" y="189"/>
                    <a:pt x="41" y="191"/>
                    <a:pt x="42" y="192"/>
                  </a:cubicBezTo>
                  <a:cubicBezTo>
                    <a:pt x="42" y="193"/>
                    <a:pt x="44" y="193"/>
                    <a:pt x="45" y="193"/>
                  </a:cubicBezTo>
                  <a:cubicBezTo>
                    <a:pt x="45" y="193"/>
                    <a:pt x="47" y="196"/>
                    <a:pt x="47" y="196"/>
                  </a:cubicBezTo>
                  <a:cubicBezTo>
                    <a:pt x="48" y="196"/>
                    <a:pt x="50" y="195"/>
                    <a:pt x="51" y="195"/>
                  </a:cubicBezTo>
                  <a:cubicBezTo>
                    <a:pt x="52" y="195"/>
                    <a:pt x="52" y="197"/>
                    <a:pt x="53" y="197"/>
                  </a:cubicBezTo>
                  <a:cubicBezTo>
                    <a:pt x="60" y="201"/>
                    <a:pt x="60" y="195"/>
                    <a:pt x="63" y="193"/>
                  </a:cubicBezTo>
                  <a:cubicBezTo>
                    <a:pt x="63" y="193"/>
                    <a:pt x="66" y="192"/>
                    <a:pt x="66" y="192"/>
                  </a:cubicBezTo>
                  <a:cubicBezTo>
                    <a:pt x="67" y="192"/>
                    <a:pt x="66" y="189"/>
                    <a:pt x="67" y="188"/>
                  </a:cubicBezTo>
                  <a:cubicBezTo>
                    <a:pt x="69" y="187"/>
                    <a:pt x="73" y="191"/>
                    <a:pt x="75" y="191"/>
                  </a:cubicBezTo>
                  <a:cubicBezTo>
                    <a:pt x="76" y="191"/>
                    <a:pt x="77" y="189"/>
                    <a:pt x="77" y="189"/>
                  </a:cubicBezTo>
                  <a:cubicBezTo>
                    <a:pt x="79" y="188"/>
                    <a:pt x="83" y="188"/>
                    <a:pt x="83" y="186"/>
                  </a:cubicBezTo>
                  <a:cubicBezTo>
                    <a:pt x="83" y="186"/>
                    <a:pt x="83" y="185"/>
                    <a:pt x="84" y="185"/>
                  </a:cubicBezTo>
                  <a:cubicBezTo>
                    <a:pt x="84" y="185"/>
                    <a:pt x="89" y="188"/>
                    <a:pt x="89" y="182"/>
                  </a:cubicBezTo>
                  <a:cubicBezTo>
                    <a:pt x="89" y="180"/>
                    <a:pt x="88" y="180"/>
                    <a:pt x="89" y="177"/>
                  </a:cubicBezTo>
                  <a:cubicBezTo>
                    <a:pt x="89" y="177"/>
                    <a:pt x="93" y="179"/>
                    <a:pt x="94" y="179"/>
                  </a:cubicBezTo>
                  <a:cubicBezTo>
                    <a:pt x="97" y="178"/>
                    <a:pt x="100" y="173"/>
                    <a:pt x="104" y="172"/>
                  </a:cubicBezTo>
                  <a:cubicBezTo>
                    <a:pt x="104" y="172"/>
                    <a:pt x="107" y="176"/>
                    <a:pt x="112" y="167"/>
                  </a:cubicBezTo>
                  <a:cubicBezTo>
                    <a:pt x="113" y="164"/>
                    <a:pt x="111" y="166"/>
                    <a:pt x="111" y="164"/>
                  </a:cubicBezTo>
                  <a:cubicBezTo>
                    <a:pt x="111" y="162"/>
                    <a:pt x="114" y="161"/>
                    <a:pt x="113" y="159"/>
                  </a:cubicBezTo>
                  <a:cubicBezTo>
                    <a:pt x="112" y="158"/>
                    <a:pt x="110" y="159"/>
                    <a:pt x="110" y="158"/>
                  </a:cubicBezTo>
                  <a:cubicBezTo>
                    <a:pt x="111" y="148"/>
                    <a:pt x="115" y="145"/>
                    <a:pt x="119" y="136"/>
                  </a:cubicBezTo>
                  <a:cubicBezTo>
                    <a:pt x="120" y="133"/>
                    <a:pt x="119" y="130"/>
                    <a:pt x="119" y="127"/>
                  </a:cubicBezTo>
                  <a:cubicBezTo>
                    <a:pt x="120" y="125"/>
                    <a:pt x="123" y="123"/>
                    <a:pt x="123" y="121"/>
                  </a:cubicBezTo>
                  <a:cubicBezTo>
                    <a:pt x="124" y="117"/>
                    <a:pt x="121" y="118"/>
                    <a:pt x="125" y="114"/>
                  </a:cubicBezTo>
                  <a:cubicBezTo>
                    <a:pt x="126" y="113"/>
                    <a:pt x="124" y="102"/>
                    <a:pt x="125" y="102"/>
                  </a:cubicBezTo>
                  <a:cubicBezTo>
                    <a:pt x="127" y="100"/>
                    <a:pt x="130" y="102"/>
                    <a:pt x="132" y="104"/>
                  </a:cubicBezTo>
                  <a:cubicBezTo>
                    <a:pt x="132" y="104"/>
                    <a:pt x="133" y="104"/>
                    <a:pt x="133" y="105"/>
                  </a:cubicBezTo>
                  <a:cubicBezTo>
                    <a:pt x="133" y="105"/>
                    <a:pt x="132" y="105"/>
                    <a:pt x="132" y="106"/>
                  </a:cubicBezTo>
                  <a:cubicBezTo>
                    <a:pt x="135" y="106"/>
                    <a:pt x="135" y="106"/>
                    <a:pt x="135" y="106"/>
                  </a:cubicBezTo>
                  <a:cubicBezTo>
                    <a:pt x="137" y="106"/>
                    <a:pt x="142" y="107"/>
                    <a:pt x="143" y="107"/>
                  </a:cubicBezTo>
                  <a:cubicBezTo>
                    <a:pt x="146" y="105"/>
                    <a:pt x="148" y="81"/>
                    <a:pt x="149" y="80"/>
                  </a:cubicBezTo>
                  <a:cubicBezTo>
                    <a:pt x="150" y="79"/>
                    <a:pt x="155" y="83"/>
                    <a:pt x="156" y="82"/>
                  </a:cubicBezTo>
                  <a:cubicBezTo>
                    <a:pt x="158" y="81"/>
                    <a:pt x="157" y="74"/>
                    <a:pt x="159" y="73"/>
                  </a:cubicBezTo>
                  <a:cubicBezTo>
                    <a:pt x="159" y="72"/>
                    <a:pt x="160" y="73"/>
                    <a:pt x="161" y="73"/>
                  </a:cubicBezTo>
                  <a:cubicBezTo>
                    <a:pt x="163" y="72"/>
                    <a:pt x="169" y="59"/>
                    <a:pt x="169" y="56"/>
                  </a:cubicBezTo>
                  <a:cubicBezTo>
                    <a:pt x="169" y="54"/>
                    <a:pt x="168" y="52"/>
                    <a:pt x="168" y="51"/>
                  </a:cubicBezTo>
                  <a:cubicBezTo>
                    <a:pt x="168" y="48"/>
                    <a:pt x="169" y="45"/>
                    <a:pt x="168" y="42"/>
                  </a:cubicBezTo>
                  <a:cubicBezTo>
                    <a:pt x="168" y="41"/>
                    <a:pt x="168" y="41"/>
                    <a:pt x="169" y="41"/>
                  </a:cubicBezTo>
                  <a:cubicBezTo>
                    <a:pt x="169" y="40"/>
                    <a:pt x="168" y="40"/>
                    <a:pt x="169" y="40"/>
                  </a:cubicBezTo>
                  <a:cubicBezTo>
                    <a:pt x="172" y="39"/>
                    <a:pt x="192" y="51"/>
                    <a:pt x="194" y="50"/>
                  </a:cubicBezTo>
                  <a:cubicBezTo>
                    <a:pt x="195" y="50"/>
                    <a:pt x="195" y="42"/>
                    <a:pt x="196" y="39"/>
                  </a:cubicBezTo>
                  <a:cubicBezTo>
                    <a:pt x="194" y="38"/>
                    <a:pt x="196" y="36"/>
                    <a:pt x="194" y="35"/>
                  </a:cubicBezTo>
                  <a:cubicBezTo>
                    <a:pt x="194" y="34"/>
                    <a:pt x="191" y="34"/>
                    <a:pt x="191" y="34"/>
                  </a:cubicBezTo>
                  <a:cubicBezTo>
                    <a:pt x="192" y="30"/>
                    <a:pt x="192" y="30"/>
                    <a:pt x="192" y="30"/>
                  </a:cubicBezTo>
                  <a:cubicBezTo>
                    <a:pt x="191" y="30"/>
                    <a:pt x="190" y="32"/>
                    <a:pt x="189" y="31"/>
                  </a:cubicBezTo>
                  <a:cubicBezTo>
                    <a:pt x="189" y="31"/>
                    <a:pt x="189" y="31"/>
                    <a:pt x="189" y="30"/>
                  </a:cubicBezTo>
                  <a:cubicBezTo>
                    <a:pt x="189" y="30"/>
                    <a:pt x="189" y="29"/>
                    <a:pt x="189" y="29"/>
                  </a:cubicBezTo>
                  <a:cubicBezTo>
                    <a:pt x="189" y="29"/>
                    <a:pt x="186" y="32"/>
                    <a:pt x="186" y="29"/>
                  </a:cubicBezTo>
                  <a:cubicBezTo>
                    <a:pt x="186" y="28"/>
                    <a:pt x="188" y="28"/>
                    <a:pt x="187" y="26"/>
                  </a:cubicBezTo>
                  <a:cubicBezTo>
                    <a:pt x="187" y="25"/>
                    <a:pt x="181" y="28"/>
                    <a:pt x="180" y="28"/>
                  </a:cubicBezTo>
                  <a:cubicBezTo>
                    <a:pt x="177" y="27"/>
                    <a:pt x="175" y="23"/>
                    <a:pt x="171" y="25"/>
                  </a:cubicBezTo>
                  <a:cubicBezTo>
                    <a:pt x="170" y="25"/>
                    <a:pt x="169" y="29"/>
                    <a:pt x="168" y="29"/>
                  </a:cubicBezTo>
                  <a:cubicBezTo>
                    <a:pt x="168" y="29"/>
                    <a:pt x="165" y="29"/>
                    <a:pt x="165" y="29"/>
                  </a:cubicBezTo>
                  <a:cubicBezTo>
                    <a:pt x="165" y="29"/>
                    <a:pt x="162" y="32"/>
                    <a:pt x="162" y="32"/>
                  </a:cubicBezTo>
                  <a:cubicBezTo>
                    <a:pt x="162" y="33"/>
                    <a:pt x="164" y="32"/>
                    <a:pt x="164" y="32"/>
                  </a:cubicBezTo>
                  <a:cubicBezTo>
                    <a:pt x="163" y="33"/>
                    <a:pt x="162" y="33"/>
                    <a:pt x="162" y="34"/>
                  </a:cubicBezTo>
                  <a:cubicBezTo>
                    <a:pt x="162" y="35"/>
                    <a:pt x="164" y="35"/>
                    <a:pt x="164" y="35"/>
                  </a:cubicBezTo>
                  <a:cubicBezTo>
                    <a:pt x="164" y="38"/>
                    <a:pt x="152" y="40"/>
                    <a:pt x="149" y="38"/>
                  </a:cubicBezTo>
                  <a:cubicBezTo>
                    <a:pt x="147" y="37"/>
                    <a:pt x="151" y="36"/>
                    <a:pt x="147" y="35"/>
                  </a:cubicBezTo>
                  <a:cubicBezTo>
                    <a:pt x="146" y="35"/>
                    <a:pt x="146" y="37"/>
                    <a:pt x="146" y="38"/>
                  </a:cubicBezTo>
                  <a:cubicBezTo>
                    <a:pt x="146" y="39"/>
                    <a:pt x="147" y="38"/>
                    <a:pt x="147" y="39"/>
                  </a:cubicBezTo>
                  <a:cubicBezTo>
                    <a:pt x="145" y="40"/>
                    <a:pt x="145" y="40"/>
                    <a:pt x="145" y="40"/>
                  </a:cubicBezTo>
                  <a:cubicBezTo>
                    <a:pt x="144" y="42"/>
                    <a:pt x="144" y="46"/>
                    <a:pt x="143" y="47"/>
                  </a:cubicBezTo>
                  <a:cubicBezTo>
                    <a:pt x="141" y="48"/>
                    <a:pt x="139" y="46"/>
                    <a:pt x="138" y="46"/>
                  </a:cubicBezTo>
                  <a:cubicBezTo>
                    <a:pt x="136" y="47"/>
                    <a:pt x="136" y="49"/>
                    <a:pt x="135" y="51"/>
                  </a:cubicBezTo>
                  <a:cubicBezTo>
                    <a:pt x="134" y="53"/>
                    <a:pt x="132" y="54"/>
                    <a:pt x="131" y="56"/>
                  </a:cubicBezTo>
                  <a:cubicBezTo>
                    <a:pt x="131" y="56"/>
                    <a:pt x="131" y="59"/>
                    <a:pt x="131" y="59"/>
                  </a:cubicBezTo>
                  <a:cubicBezTo>
                    <a:pt x="131" y="59"/>
                    <a:pt x="128" y="60"/>
                    <a:pt x="128" y="60"/>
                  </a:cubicBezTo>
                  <a:cubicBezTo>
                    <a:pt x="127" y="60"/>
                    <a:pt x="125" y="67"/>
                    <a:pt x="123" y="65"/>
                  </a:cubicBezTo>
                  <a:cubicBezTo>
                    <a:pt x="122" y="64"/>
                    <a:pt x="117" y="42"/>
                    <a:pt x="116" y="38"/>
                  </a:cubicBezTo>
                  <a:cubicBezTo>
                    <a:pt x="105" y="41"/>
                    <a:pt x="95" y="44"/>
                    <a:pt x="84" y="47"/>
                  </a:cubicBezTo>
                  <a:cubicBezTo>
                    <a:pt x="83" y="47"/>
                    <a:pt x="73" y="50"/>
                    <a:pt x="73" y="50"/>
                  </a:cubicBezTo>
                  <a:cubicBezTo>
                    <a:pt x="72" y="49"/>
                    <a:pt x="70" y="38"/>
                    <a:pt x="69" y="37"/>
                  </a:cubicBezTo>
                  <a:cubicBezTo>
                    <a:pt x="66" y="24"/>
                    <a:pt x="63" y="12"/>
                    <a:pt x="60" y="0"/>
                  </a:cubicBezTo>
                  <a:cubicBezTo>
                    <a:pt x="59" y="1"/>
                    <a:pt x="54" y="1"/>
                    <a:pt x="55" y="4"/>
                  </a:cubicBezTo>
                </a:path>
              </a:pathLst>
            </a:custGeom>
            <a:solidFill>
              <a:schemeClr val="accent1">
                <a:lumMod val="25000"/>
                <a:lumOff val="7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39"/>
            <p:cNvSpPr>
              <a:spLocks/>
            </p:cNvSpPr>
            <p:nvPr/>
          </p:nvSpPr>
          <p:spPr bwMode="auto">
            <a:xfrm>
              <a:off x="5522883" y="4300535"/>
              <a:ext cx="490538" cy="809624"/>
            </a:xfrm>
            <a:custGeom>
              <a:avLst/>
              <a:gdLst>
                <a:gd name="T0" fmla="*/ 155 w 166"/>
                <a:gd name="T1" fmla="*/ 198 h 274"/>
                <a:gd name="T2" fmla="*/ 147 w 166"/>
                <a:gd name="T3" fmla="*/ 75 h 274"/>
                <a:gd name="T4" fmla="*/ 139 w 166"/>
                <a:gd name="T5" fmla="*/ 0 h 274"/>
                <a:gd name="T6" fmla="*/ 38 w 166"/>
                <a:gd name="T7" fmla="*/ 22 h 274"/>
                <a:gd name="T8" fmla="*/ 36 w 166"/>
                <a:gd name="T9" fmla="*/ 27 h 274"/>
                <a:gd name="T10" fmla="*/ 31 w 166"/>
                <a:gd name="T11" fmla="*/ 30 h 274"/>
                <a:gd name="T12" fmla="*/ 31 w 166"/>
                <a:gd name="T13" fmla="*/ 31 h 274"/>
                <a:gd name="T14" fmla="*/ 33 w 166"/>
                <a:gd name="T15" fmla="*/ 39 h 274"/>
                <a:gd name="T16" fmla="*/ 29 w 166"/>
                <a:gd name="T17" fmla="*/ 49 h 274"/>
                <a:gd name="T18" fmla="*/ 24 w 166"/>
                <a:gd name="T19" fmla="*/ 53 h 274"/>
                <a:gd name="T20" fmla="*/ 17 w 166"/>
                <a:gd name="T21" fmla="*/ 61 h 274"/>
                <a:gd name="T22" fmla="*/ 20 w 166"/>
                <a:gd name="T23" fmla="*/ 66 h 274"/>
                <a:gd name="T24" fmla="*/ 13 w 166"/>
                <a:gd name="T25" fmla="*/ 76 h 274"/>
                <a:gd name="T26" fmla="*/ 9 w 166"/>
                <a:gd name="T27" fmla="*/ 84 h 274"/>
                <a:gd name="T28" fmla="*/ 14 w 166"/>
                <a:gd name="T29" fmla="*/ 90 h 274"/>
                <a:gd name="T30" fmla="*/ 9 w 166"/>
                <a:gd name="T31" fmla="*/ 94 h 274"/>
                <a:gd name="T32" fmla="*/ 8 w 166"/>
                <a:gd name="T33" fmla="*/ 100 h 274"/>
                <a:gd name="T34" fmla="*/ 8 w 166"/>
                <a:gd name="T35" fmla="*/ 107 h 274"/>
                <a:gd name="T36" fmla="*/ 17 w 166"/>
                <a:gd name="T37" fmla="*/ 112 h 274"/>
                <a:gd name="T38" fmla="*/ 10 w 166"/>
                <a:gd name="T39" fmla="*/ 120 h 274"/>
                <a:gd name="T40" fmla="*/ 11 w 166"/>
                <a:gd name="T41" fmla="*/ 133 h 274"/>
                <a:gd name="T42" fmla="*/ 19 w 166"/>
                <a:gd name="T43" fmla="*/ 142 h 274"/>
                <a:gd name="T44" fmla="*/ 19 w 166"/>
                <a:gd name="T45" fmla="*/ 152 h 274"/>
                <a:gd name="T46" fmla="*/ 25 w 166"/>
                <a:gd name="T47" fmla="*/ 157 h 274"/>
                <a:gd name="T48" fmla="*/ 26 w 166"/>
                <a:gd name="T49" fmla="*/ 166 h 274"/>
                <a:gd name="T50" fmla="*/ 25 w 166"/>
                <a:gd name="T51" fmla="*/ 173 h 274"/>
                <a:gd name="T52" fmla="*/ 23 w 166"/>
                <a:gd name="T53" fmla="*/ 182 h 274"/>
                <a:gd name="T54" fmla="*/ 11 w 166"/>
                <a:gd name="T55" fmla="*/ 193 h 274"/>
                <a:gd name="T56" fmla="*/ 10 w 166"/>
                <a:gd name="T57" fmla="*/ 199 h 274"/>
                <a:gd name="T58" fmla="*/ 8 w 166"/>
                <a:gd name="T59" fmla="*/ 206 h 274"/>
                <a:gd name="T60" fmla="*/ 3 w 166"/>
                <a:gd name="T61" fmla="*/ 217 h 274"/>
                <a:gd name="T62" fmla="*/ 2 w 166"/>
                <a:gd name="T63" fmla="*/ 229 h 274"/>
                <a:gd name="T64" fmla="*/ 2 w 166"/>
                <a:gd name="T65" fmla="*/ 239 h 274"/>
                <a:gd name="T66" fmla="*/ 24 w 166"/>
                <a:gd name="T67" fmla="*/ 238 h 274"/>
                <a:gd name="T68" fmla="*/ 92 w 166"/>
                <a:gd name="T69" fmla="*/ 248 h 274"/>
                <a:gd name="T70" fmla="*/ 102 w 166"/>
                <a:gd name="T71" fmla="*/ 258 h 274"/>
                <a:gd name="T72" fmla="*/ 114 w 166"/>
                <a:gd name="T73" fmla="*/ 271 h 274"/>
                <a:gd name="T74" fmla="*/ 121 w 166"/>
                <a:gd name="T75" fmla="*/ 265 h 274"/>
                <a:gd name="T76" fmla="*/ 124 w 166"/>
                <a:gd name="T77" fmla="*/ 264 h 274"/>
                <a:gd name="T78" fmla="*/ 143 w 166"/>
                <a:gd name="T79" fmla="*/ 254 h 274"/>
                <a:gd name="T80" fmla="*/ 156 w 166"/>
                <a:gd name="T81" fmla="*/ 254 h 274"/>
                <a:gd name="T82" fmla="*/ 163 w 166"/>
                <a:gd name="T83" fmla="*/ 258 h 274"/>
                <a:gd name="T84" fmla="*/ 166 w 166"/>
                <a:gd name="T85" fmla="*/ 255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6" h="274">
                  <a:moveTo>
                    <a:pt x="166" y="255"/>
                  </a:moveTo>
                  <a:cubicBezTo>
                    <a:pt x="166" y="254"/>
                    <a:pt x="166" y="254"/>
                    <a:pt x="166" y="254"/>
                  </a:cubicBezTo>
                  <a:cubicBezTo>
                    <a:pt x="162" y="235"/>
                    <a:pt x="159" y="217"/>
                    <a:pt x="155" y="198"/>
                  </a:cubicBezTo>
                  <a:cubicBezTo>
                    <a:pt x="153" y="190"/>
                    <a:pt x="151" y="181"/>
                    <a:pt x="150" y="172"/>
                  </a:cubicBezTo>
                  <a:cubicBezTo>
                    <a:pt x="149" y="162"/>
                    <a:pt x="149" y="151"/>
                    <a:pt x="149" y="140"/>
                  </a:cubicBezTo>
                  <a:cubicBezTo>
                    <a:pt x="149" y="119"/>
                    <a:pt x="148" y="97"/>
                    <a:pt x="147" y="75"/>
                  </a:cubicBezTo>
                  <a:cubicBezTo>
                    <a:pt x="147" y="58"/>
                    <a:pt x="146" y="42"/>
                    <a:pt x="146" y="25"/>
                  </a:cubicBezTo>
                  <a:cubicBezTo>
                    <a:pt x="145" y="21"/>
                    <a:pt x="146" y="7"/>
                    <a:pt x="145" y="5"/>
                  </a:cubicBezTo>
                  <a:cubicBezTo>
                    <a:pt x="144" y="4"/>
                    <a:pt x="141" y="2"/>
                    <a:pt x="139" y="0"/>
                  </a:cubicBezTo>
                  <a:cubicBezTo>
                    <a:pt x="107" y="5"/>
                    <a:pt x="74" y="9"/>
                    <a:pt x="41" y="13"/>
                  </a:cubicBezTo>
                  <a:cubicBezTo>
                    <a:pt x="42" y="15"/>
                    <a:pt x="44" y="20"/>
                    <a:pt x="41" y="22"/>
                  </a:cubicBezTo>
                  <a:cubicBezTo>
                    <a:pt x="40" y="22"/>
                    <a:pt x="40" y="20"/>
                    <a:pt x="38" y="22"/>
                  </a:cubicBezTo>
                  <a:cubicBezTo>
                    <a:pt x="36" y="23"/>
                    <a:pt x="36" y="23"/>
                    <a:pt x="36" y="23"/>
                  </a:cubicBezTo>
                  <a:cubicBezTo>
                    <a:pt x="35" y="23"/>
                    <a:pt x="37" y="19"/>
                    <a:pt x="34" y="21"/>
                  </a:cubicBezTo>
                  <a:cubicBezTo>
                    <a:pt x="33" y="22"/>
                    <a:pt x="36" y="26"/>
                    <a:pt x="36" y="27"/>
                  </a:cubicBezTo>
                  <a:cubicBezTo>
                    <a:pt x="36" y="28"/>
                    <a:pt x="33" y="31"/>
                    <a:pt x="32" y="29"/>
                  </a:cubicBezTo>
                  <a:cubicBezTo>
                    <a:pt x="32" y="29"/>
                    <a:pt x="35" y="26"/>
                    <a:pt x="32" y="26"/>
                  </a:cubicBezTo>
                  <a:cubicBezTo>
                    <a:pt x="30" y="25"/>
                    <a:pt x="30" y="30"/>
                    <a:pt x="31" y="30"/>
                  </a:cubicBezTo>
                  <a:cubicBezTo>
                    <a:pt x="32" y="31"/>
                    <a:pt x="35" y="30"/>
                    <a:pt x="35" y="32"/>
                  </a:cubicBezTo>
                  <a:cubicBezTo>
                    <a:pt x="35" y="32"/>
                    <a:pt x="32" y="36"/>
                    <a:pt x="32" y="35"/>
                  </a:cubicBezTo>
                  <a:cubicBezTo>
                    <a:pt x="31" y="34"/>
                    <a:pt x="32" y="31"/>
                    <a:pt x="31" y="31"/>
                  </a:cubicBezTo>
                  <a:cubicBezTo>
                    <a:pt x="30" y="31"/>
                    <a:pt x="30" y="32"/>
                    <a:pt x="30" y="32"/>
                  </a:cubicBezTo>
                  <a:cubicBezTo>
                    <a:pt x="29" y="37"/>
                    <a:pt x="31" y="35"/>
                    <a:pt x="33" y="38"/>
                  </a:cubicBezTo>
                  <a:cubicBezTo>
                    <a:pt x="33" y="38"/>
                    <a:pt x="33" y="38"/>
                    <a:pt x="33" y="39"/>
                  </a:cubicBezTo>
                  <a:cubicBezTo>
                    <a:pt x="33" y="40"/>
                    <a:pt x="32" y="40"/>
                    <a:pt x="31" y="42"/>
                  </a:cubicBezTo>
                  <a:cubicBezTo>
                    <a:pt x="30" y="43"/>
                    <a:pt x="32" y="46"/>
                    <a:pt x="32" y="47"/>
                  </a:cubicBezTo>
                  <a:cubicBezTo>
                    <a:pt x="31" y="48"/>
                    <a:pt x="29" y="48"/>
                    <a:pt x="29" y="49"/>
                  </a:cubicBezTo>
                  <a:cubicBezTo>
                    <a:pt x="28" y="50"/>
                    <a:pt x="28" y="53"/>
                    <a:pt x="28" y="53"/>
                  </a:cubicBezTo>
                  <a:cubicBezTo>
                    <a:pt x="27" y="53"/>
                    <a:pt x="25" y="48"/>
                    <a:pt x="23" y="51"/>
                  </a:cubicBezTo>
                  <a:cubicBezTo>
                    <a:pt x="24" y="53"/>
                    <a:pt x="24" y="53"/>
                    <a:pt x="24" y="53"/>
                  </a:cubicBezTo>
                  <a:cubicBezTo>
                    <a:pt x="25" y="55"/>
                    <a:pt x="22" y="55"/>
                    <a:pt x="21" y="57"/>
                  </a:cubicBezTo>
                  <a:cubicBezTo>
                    <a:pt x="20" y="60"/>
                    <a:pt x="20" y="60"/>
                    <a:pt x="20" y="60"/>
                  </a:cubicBezTo>
                  <a:cubicBezTo>
                    <a:pt x="19" y="60"/>
                    <a:pt x="13" y="59"/>
                    <a:pt x="17" y="61"/>
                  </a:cubicBezTo>
                  <a:cubicBezTo>
                    <a:pt x="18" y="62"/>
                    <a:pt x="22" y="60"/>
                    <a:pt x="22" y="62"/>
                  </a:cubicBezTo>
                  <a:cubicBezTo>
                    <a:pt x="22" y="64"/>
                    <a:pt x="16" y="62"/>
                    <a:pt x="15" y="64"/>
                  </a:cubicBezTo>
                  <a:cubicBezTo>
                    <a:pt x="14" y="66"/>
                    <a:pt x="20" y="66"/>
                    <a:pt x="20" y="66"/>
                  </a:cubicBezTo>
                  <a:cubicBezTo>
                    <a:pt x="22" y="69"/>
                    <a:pt x="14" y="73"/>
                    <a:pt x="13" y="73"/>
                  </a:cubicBezTo>
                  <a:cubicBezTo>
                    <a:pt x="13" y="73"/>
                    <a:pt x="12" y="72"/>
                    <a:pt x="12" y="72"/>
                  </a:cubicBezTo>
                  <a:cubicBezTo>
                    <a:pt x="10" y="74"/>
                    <a:pt x="13" y="75"/>
                    <a:pt x="13" y="76"/>
                  </a:cubicBezTo>
                  <a:cubicBezTo>
                    <a:pt x="14" y="78"/>
                    <a:pt x="12" y="80"/>
                    <a:pt x="12" y="81"/>
                  </a:cubicBezTo>
                  <a:cubicBezTo>
                    <a:pt x="13" y="82"/>
                    <a:pt x="16" y="82"/>
                    <a:pt x="16" y="83"/>
                  </a:cubicBezTo>
                  <a:cubicBezTo>
                    <a:pt x="16" y="85"/>
                    <a:pt x="9" y="84"/>
                    <a:pt x="9" y="84"/>
                  </a:cubicBezTo>
                  <a:cubicBezTo>
                    <a:pt x="9" y="84"/>
                    <a:pt x="9" y="85"/>
                    <a:pt x="9" y="85"/>
                  </a:cubicBezTo>
                  <a:cubicBezTo>
                    <a:pt x="10" y="91"/>
                    <a:pt x="12" y="87"/>
                    <a:pt x="14" y="89"/>
                  </a:cubicBezTo>
                  <a:cubicBezTo>
                    <a:pt x="14" y="89"/>
                    <a:pt x="14" y="90"/>
                    <a:pt x="14" y="90"/>
                  </a:cubicBezTo>
                  <a:cubicBezTo>
                    <a:pt x="13" y="94"/>
                    <a:pt x="8" y="88"/>
                    <a:pt x="6" y="89"/>
                  </a:cubicBezTo>
                  <a:cubicBezTo>
                    <a:pt x="6" y="89"/>
                    <a:pt x="5" y="89"/>
                    <a:pt x="5" y="89"/>
                  </a:cubicBezTo>
                  <a:cubicBezTo>
                    <a:pt x="5" y="91"/>
                    <a:pt x="9" y="93"/>
                    <a:pt x="9" y="94"/>
                  </a:cubicBezTo>
                  <a:cubicBezTo>
                    <a:pt x="9" y="95"/>
                    <a:pt x="9" y="95"/>
                    <a:pt x="9" y="95"/>
                  </a:cubicBezTo>
                  <a:cubicBezTo>
                    <a:pt x="8" y="97"/>
                    <a:pt x="6" y="96"/>
                    <a:pt x="6" y="98"/>
                  </a:cubicBezTo>
                  <a:cubicBezTo>
                    <a:pt x="7" y="106"/>
                    <a:pt x="7" y="91"/>
                    <a:pt x="8" y="100"/>
                  </a:cubicBezTo>
                  <a:cubicBezTo>
                    <a:pt x="8" y="101"/>
                    <a:pt x="6" y="104"/>
                    <a:pt x="6" y="104"/>
                  </a:cubicBezTo>
                  <a:cubicBezTo>
                    <a:pt x="9" y="107"/>
                    <a:pt x="9" y="96"/>
                    <a:pt x="12" y="101"/>
                  </a:cubicBezTo>
                  <a:cubicBezTo>
                    <a:pt x="12" y="103"/>
                    <a:pt x="7" y="106"/>
                    <a:pt x="8" y="107"/>
                  </a:cubicBezTo>
                  <a:cubicBezTo>
                    <a:pt x="13" y="109"/>
                    <a:pt x="13" y="100"/>
                    <a:pt x="15" y="103"/>
                  </a:cubicBezTo>
                  <a:cubicBezTo>
                    <a:pt x="16" y="105"/>
                    <a:pt x="12" y="107"/>
                    <a:pt x="12" y="109"/>
                  </a:cubicBezTo>
                  <a:cubicBezTo>
                    <a:pt x="11" y="116"/>
                    <a:pt x="16" y="110"/>
                    <a:pt x="17" y="112"/>
                  </a:cubicBezTo>
                  <a:cubicBezTo>
                    <a:pt x="17" y="113"/>
                    <a:pt x="15" y="114"/>
                    <a:pt x="15" y="115"/>
                  </a:cubicBezTo>
                  <a:cubicBezTo>
                    <a:pt x="14" y="116"/>
                    <a:pt x="16" y="119"/>
                    <a:pt x="15" y="120"/>
                  </a:cubicBezTo>
                  <a:cubicBezTo>
                    <a:pt x="14" y="121"/>
                    <a:pt x="11" y="119"/>
                    <a:pt x="10" y="120"/>
                  </a:cubicBezTo>
                  <a:cubicBezTo>
                    <a:pt x="9" y="121"/>
                    <a:pt x="14" y="124"/>
                    <a:pt x="14" y="124"/>
                  </a:cubicBezTo>
                  <a:cubicBezTo>
                    <a:pt x="14" y="126"/>
                    <a:pt x="12" y="128"/>
                    <a:pt x="12" y="128"/>
                  </a:cubicBezTo>
                  <a:cubicBezTo>
                    <a:pt x="11" y="129"/>
                    <a:pt x="9" y="132"/>
                    <a:pt x="11" y="133"/>
                  </a:cubicBezTo>
                  <a:cubicBezTo>
                    <a:pt x="16" y="135"/>
                    <a:pt x="13" y="127"/>
                    <a:pt x="16" y="129"/>
                  </a:cubicBezTo>
                  <a:cubicBezTo>
                    <a:pt x="19" y="130"/>
                    <a:pt x="13" y="139"/>
                    <a:pt x="13" y="140"/>
                  </a:cubicBezTo>
                  <a:cubicBezTo>
                    <a:pt x="14" y="141"/>
                    <a:pt x="19" y="140"/>
                    <a:pt x="19" y="142"/>
                  </a:cubicBezTo>
                  <a:cubicBezTo>
                    <a:pt x="20" y="146"/>
                    <a:pt x="13" y="145"/>
                    <a:pt x="15" y="149"/>
                  </a:cubicBezTo>
                  <a:cubicBezTo>
                    <a:pt x="17" y="152"/>
                    <a:pt x="21" y="144"/>
                    <a:pt x="22" y="148"/>
                  </a:cubicBezTo>
                  <a:cubicBezTo>
                    <a:pt x="23" y="149"/>
                    <a:pt x="19" y="151"/>
                    <a:pt x="19" y="152"/>
                  </a:cubicBezTo>
                  <a:cubicBezTo>
                    <a:pt x="20" y="152"/>
                    <a:pt x="24" y="154"/>
                    <a:pt x="23" y="155"/>
                  </a:cubicBezTo>
                  <a:cubicBezTo>
                    <a:pt x="23" y="155"/>
                    <a:pt x="15" y="154"/>
                    <a:pt x="18" y="157"/>
                  </a:cubicBezTo>
                  <a:cubicBezTo>
                    <a:pt x="20" y="159"/>
                    <a:pt x="23" y="157"/>
                    <a:pt x="25" y="157"/>
                  </a:cubicBezTo>
                  <a:cubicBezTo>
                    <a:pt x="25" y="158"/>
                    <a:pt x="24" y="161"/>
                    <a:pt x="25" y="162"/>
                  </a:cubicBezTo>
                  <a:cubicBezTo>
                    <a:pt x="25" y="163"/>
                    <a:pt x="28" y="163"/>
                    <a:pt x="29" y="164"/>
                  </a:cubicBezTo>
                  <a:cubicBezTo>
                    <a:pt x="30" y="165"/>
                    <a:pt x="26" y="165"/>
                    <a:pt x="26" y="166"/>
                  </a:cubicBezTo>
                  <a:cubicBezTo>
                    <a:pt x="26" y="168"/>
                    <a:pt x="26" y="168"/>
                    <a:pt x="26" y="168"/>
                  </a:cubicBezTo>
                  <a:cubicBezTo>
                    <a:pt x="26" y="170"/>
                    <a:pt x="16" y="169"/>
                    <a:pt x="18" y="174"/>
                  </a:cubicBezTo>
                  <a:cubicBezTo>
                    <a:pt x="19" y="178"/>
                    <a:pt x="24" y="172"/>
                    <a:pt x="25" y="173"/>
                  </a:cubicBezTo>
                  <a:cubicBezTo>
                    <a:pt x="26" y="174"/>
                    <a:pt x="23" y="179"/>
                    <a:pt x="23" y="179"/>
                  </a:cubicBezTo>
                  <a:cubicBezTo>
                    <a:pt x="22" y="179"/>
                    <a:pt x="19" y="178"/>
                    <a:pt x="18" y="179"/>
                  </a:cubicBezTo>
                  <a:cubicBezTo>
                    <a:pt x="18" y="179"/>
                    <a:pt x="24" y="180"/>
                    <a:pt x="23" y="182"/>
                  </a:cubicBezTo>
                  <a:cubicBezTo>
                    <a:pt x="22" y="183"/>
                    <a:pt x="19" y="184"/>
                    <a:pt x="18" y="185"/>
                  </a:cubicBezTo>
                  <a:cubicBezTo>
                    <a:pt x="17" y="187"/>
                    <a:pt x="16" y="190"/>
                    <a:pt x="15" y="192"/>
                  </a:cubicBezTo>
                  <a:cubicBezTo>
                    <a:pt x="15" y="194"/>
                    <a:pt x="12" y="190"/>
                    <a:pt x="11" y="193"/>
                  </a:cubicBezTo>
                  <a:cubicBezTo>
                    <a:pt x="11" y="194"/>
                    <a:pt x="11" y="194"/>
                    <a:pt x="11" y="195"/>
                  </a:cubicBezTo>
                  <a:cubicBezTo>
                    <a:pt x="10" y="198"/>
                    <a:pt x="13" y="194"/>
                    <a:pt x="13" y="196"/>
                  </a:cubicBezTo>
                  <a:cubicBezTo>
                    <a:pt x="14" y="198"/>
                    <a:pt x="10" y="198"/>
                    <a:pt x="10" y="199"/>
                  </a:cubicBezTo>
                  <a:cubicBezTo>
                    <a:pt x="9" y="200"/>
                    <a:pt x="10" y="204"/>
                    <a:pt x="9" y="205"/>
                  </a:cubicBezTo>
                  <a:cubicBezTo>
                    <a:pt x="8" y="205"/>
                    <a:pt x="4" y="203"/>
                    <a:pt x="4" y="205"/>
                  </a:cubicBezTo>
                  <a:cubicBezTo>
                    <a:pt x="4" y="208"/>
                    <a:pt x="8" y="206"/>
                    <a:pt x="8" y="206"/>
                  </a:cubicBezTo>
                  <a:cubicBezTo>
                    <a:pt x="10" y="208"/>
                    <a:pt x="5" y="210"/>
                    <a:pt x="5" y="211"/>
                  </a:cubicBezTo>
                  <a:cubicBezTo>
                    <a:pt x="3" y="213"/>
                    <a:pt x="7" y="215"/>
                    <a:pt x="7" y="217"/>
                  </a:cubicBezTo>
                  <a:cubicBezTo>
                    <a:pt x="7" y="220"/>
                    <a:pt x="3" y="215"/>
                    <a:pt x="3" y="217"/>
                  </a:cubicBezTo>
                  <a:cubicBezTo>
                    <a:pt x="2" y="220"/>
                    <a:pt x="7" y="221"/>
                    <a:pt x="6" y="223"/>
                  </a:cubicBezTo>
                  <a:cubicBezTo>
                    <a:pt x="5" y="225"/>
                    <a:pt x="0" y="226"/>
                    <a:pt x="0" y="226"/>
                  </a:cubicBezTo>
                  <a:cubicBezTo>
                    <a:pt x="0" y="227"/>
                    <a:pt x="2" y="228"/>
                    <a:pt x="2" y="229"/>
                  </a:cubicBezTo>
                  <a:cubicBezTo>
                    <a:pt x="3" y="230"/>
                    <a:pt x="1" y="232"/>
                    <a:pt x="1" y="233"/>
                  </a:cubicBezTo>
                  <a:cubicBezTo>
                    <a:pt x="2" y="234"/>
                    <a:pt x="5" y="235"/>
                    <a:pt x="5" y="236"/>
                  </a:cubicBezTo>
                  <a:cubicBezTo>
                    <a:pt x="5" y="237"/>
                    <a:pt x="2" y="239"/>
                    <a:pt x="2" y="239"/>
                  </a:cubicBezTo>
                  <a:cubicBezTo>
                    <a:pt x="2" y="240"/>
                    <a:pt x="2" y="240"/>
                    <a:pt x="3" y="240"/>
                  </a:cubicBezTo>
                  <a:cubicBezTo>
                    <a:pt x="7" y="241"/>
                    <a:pt x="18" y="239"/>
                    <a:pt x="22" y="238"/>
                  </a:cubicBezTo>
                  <a:cubicBezTo>
                    <a:pt x="23" y="238"/>
                    <a:pt x="23" y="238"/>
                    <a:pt x="24" y="238"/>
                  </a:cubicBezTo>
                  <a:cubicBezTo>
                    <a:pt x="41" y="236"/>
                    <a:pt x="58" y="234"/>
                    <a:pt x="74" y="232"/>
                  </a:cubicBezTo>
                  <a:cubicBezTo>
                    <a:pt x="79" y="231"/>
                    <a:pt x="91" y="228"/>
                    <a:pt x="96" y="229"/>
                  </a:cubicBezTo>
                  <a:cubicBezTo>
                    <a:pt x="99" y="230"/>
                    <a:pt x="91" y="245"/>
                    <a:pt x="92" y="248"/>
                  </a:cubicBezTo>
                  <a:cubicBezTo>
                    <a:pt x="92" y="248"/>
                    <a:pt x="94" y="250"/>
                    <a:pt x="94" y="250"/>
                  </a:cubicBezTo>
                  <a:cubicBezTo>
                    <a:pt x="95" y="251"/>
                    <a:pt x="94" y="253"/>
                    <a:pt x="95" y="253"/>
                  </a:cubicBezTo>
                  <a:cubicBezTo>
                    <a:pt x="97" y="255"/>
                    <a:pt x="100" y="256"/>
                    <a:pt x="102" y="258"/>
                  </a:cubicBezTo>
                  <a:cubicBezTo>
                    <a:pt x="105" y="263"/>
                    <a:pt x="105" y="268"/>
                    <a:pt x="109" y="272"/>
                  </a:cubicBezTo>
                  <a:cubicBezTo>
                    <a:pt x="110" y="274"/>
                    <a:pt x="110" y="271"/>
                    <a:pt x="112" y="272"/>
                  </a:cubicBezTo>
                  <a:cubicBezTo>
                    <a:pt x="113" y="272"/>
                    <a:pt x="114" y="271"/>
                    <a:pt x="114" y="271"/>
                  </a:cubicBezTo>
                  <a:cubicBezTo>
                    <a:pt x="115" y="271"/>
                    <a:pt x="115" y="272"/>
                    <a:pt x="115" y="272"/>
                  </a:cubicBezTo>
                  <a:cubicBezTo>
                    <a:pt x="116" y="272"/>
                    <a:pt x="116" y="269"/>
                    <a:pt x="117" y="268"/>
                  </a:cubicBezTo>
                  <a:cubicBezTo>
                    <a:pt x="118" y="267"/>
                    <a:pt x="121" y="266"/>
                    <a:pt x="121" y="265"/>
                  </a:cubicBezTo>
                  <a:cubicBezTo>
                    <a:pt x="122" y="262"/>
                    <a:pt x="118" y="262"/>
                    <a:pt x="120" y="261"/>
                  </a:cubicBezTo>
                  <a:cubicBezTo>
                    <a:pt x="120" y="261"/>
                    <a:pt x="124" y="261"/>
                    <a:pt x="124" y="262"/>
                  </a:cubicBezTo>
                  <a:cubicBezTo>
                    <a:pt x="124" y="264"/>
                    <a:pt x="124" y="264"/>
                    <a:pt x="124" y="264"/>
                  </a:cubicBezTo>
                  <a:cubicBezTo>
                    <a:pt x="124" y="264"/>
                    <a:pt x="127" y="263"/>
                    <a:pt x="127" y="263"/>
                  </a:cubicBezTo>
                  <a:cubicBezTo>
                    <a:pt x="129" y="262"/>
                    <a:pt x="139" y="258"/>
                    <a:pt x="140" y="257"/>
                  </a:cubicBezTo>
                  <a:cubicBezTo>
                    <a:pt x="141" y="256"/>
                    <a:pt x="140" y="254"/>
                    <a:pt x="143" y="254"/>
                  </a:cubicBezTo>
                  <a:cubicBezTo>
                    <a:pt x="146" y="255"/>
                    <a:pt x="147" y="258"/>
                    <a:pt x="150" y="258"/>
                  </a:cubicBezTo>
                  <a:cubicBezTo>
                    <a:pt x="151" y="258"/>
                    <a:pt x="155" y="257"/>
                    <a:pt x="155" y="256"/>
                  </a:cubicBezTo>
                  <a:cubicBezTo>
                    <a:pt x="156" y="256"/>
                    <a:pt x="155" y="254"/>
                    <a:pt x="156" y="254"/>
                  </a:cubicBezTo>
                  <a:cubicBezTo>
                    <a:pt x="157" y="255"/>
                    <a:pt x="157" y="257"/>
                    <a:pt x="158" y="257"/>
                  </a:cubicBezTo>
                  <a:cubicBezTo>
                    <a:pt x="158" y="257"/>
                    <a:pt x="161" y="256"/>
                    <a:pt x="161" y="256"/>
                  </a:cubicBezTo>
                  <a:cubicBezTo>
                    <a:pt x="163" y="258"/>
                    <a:pt x="163" y="258"/>
                    <a:pt x="163" y="258"/>
                  </a:cubicBezTo>
                  <a:cubicBezTo>
                    <a:pt x="163" y="258"/>
                    <a:pt x="165" y="256"/>
                    <a:pt x="165" y="256"/>
                  </a:cubicBezTo>
                  <a:cubicBezTo>
                    <a:pt x="165" y="256"/>
                    <a:pt x="166" y="256"/>
                    <a:pt x="166" y="256"/>
                  </a:cubicBezTo>
                  <a:cubicBezTo>
                    <a:pt x="166" y="255"/>
                    <a:pt x="166" y="255"/>
                    <a:pt x="166" y="255"/>
                  </a:cubicBezTo>
                </a:path>
              </a:pathLst>
            </a:custGeom>
            <a:solidFill>
              <a:schemeClr val="accent1">
                <a:lumMod val="25000"/>
                <a:lumOff val="7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3" name="Freeform 41"/>
            <p:cNvSpPr>
              <a:spLocks/>
            </p:cNvSpPr>
            <p:nvPr/>
          </p:nvSpPr>
          <p:spPr bwMode="auto">
            <a:xfrm>
              <a:off x="2920973" y="2671763"/>
              <a:ext cx="915987" cy="744538"/>
            </a:xfrm>
            <a:custGeom>
              <a:avLst/>
              <a:gdLst>
                <a:gd name="T0" fmla="*/ 0 w 311"/>
                <a:gd name="T1" fmla="*/ 223 h 252"/>
                <a:gd name="T2" fmla="*/ 21 w 311"/>
                <a:gd name="T3" fmla="*/ 226 h 252"/>
                <a:gd name="T4" fmla="*/ 85 w 311"/>
                <a:gd name="T5" fmla="*/ 234 h 252"/>
                <a:gd name="T6" fmla="*/ 299 w 311"/>
                <a:gd name="T7" fmla="*/ 252 h 252"/>
                <a:gd name="T8" fmla="*/ 304 w 311"/>
                <a:gd name="T9" fmla="*/ 139 h 252"/>
                <a:gd name="T10" fmla="*/ 311 w 311"/>
                <a:gd name="T11" fmla="*/ 26 h 252"/>
                <a:gd name="T12" fmla="*/ 309 w 311"/>
                <a:gd name="T13" fmla="*/ 26 h 252"/>
                <a:gd name="T14" fmla="*/ 301 w 311"/>
                <a:gd name="T15" fmla="*/ 26 h 252"/>
                <a:gd name="T16" fmla="*/ 283 w 311"/>
                <a:gd name="T17" fmla="*/ 25 h 252"/>
                <a:gd name="T18" fmla="*/ 225 w 311"/>
                <a:gd name="T19" fmla="*/ 21 h 252"/>
                <a:gd name="T20" fmla="*/ 81 w 311"/>
                <a:gd name="T21" fmla="*/ 7 h 252"/>
                <a:gd name="T22" fmla="*/ 44 w 311"/>
                <a:gd name="T23" fmla="*/ 2 h 252"/>
                <a:gd name="T24" fmla="*/ 31 w 311"/>
                <a:gd name="T25" fmla="*/ 0 h 252"/>
                <a:gd name="T26" fmla="*/ 27 w 311"/>
                <a:gd name="T27" fmla="*/ 28 h 252"/>
                <a:gd name="T28" fmla="*/ 8 w 311"/>
                <a:gd name="T29" fmla="*/ 168 h 252"/>
                <a:gd name="T30" fmla="*/ 2 w 311"/>
                <a:gd name="T31" fmla="*/ 209 h 252"/>
                <a:gd name="T32" fmla="*/ 0 w 311"/>
                <a:gd name="T33" fmla="*/ 223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1" h="252">
                  <a:moveTo>
                    <a:pt x="0" y="223"/>
                  </a:moveTo>
                  <a:cubicBezTo>
                    <a:pt x="0" y="224"/>
                    <a:pt x="19" y="226"/>
                    <a:pt x="21" y="226"/>
                  </a:cubicBezTo>
                  <a:cubicBezTo>
                    <a:pt x="42" y="229"/>
                    <a:pt x="64" y="232"/>
                    <a:pt x="85" y="234"/>
                  </a:cubicBezTo>
                  <a:cubicBezTo>
                    <a:pt x="156" y="242"/>
                    <a:pt x="227" y="248"/>
                    <a:pt x="299" y="252"/>
                  </a:cubicBezTo>
                  <a:cubicBezTo>
                    <a:pt x="301" y="214"/>
                    <a:pt x="302" y="177"/>
                    <a:pt x="304" y="139"/>
                  </a:cubicBezTo>
                  <a:cubicBezTo>
                    <a:pt x="306" y="102"/>
                    <a:pt x="309" y="64"/>
                    <a:pt x="311" y="26"/>
                  </a:cubicBezTo>
                  <a:cubicBezTo>
                    <a:pt x="311" y="26"/>
                    <a:pt x="309" y="26"/>
                    <a:pt x="309" y="26"/>
                  </a:cubicBezTo>
                  <a:cubicBezTo>
                    <a:pt x="306" y="26"/>
                    <a:pt x="304" y="26"/>
                    <a:pt x="301" y="26"/>
                  </a:cubicBezTo>
                  <a:cubicBezTo>
                    <a:pt x="295" y="26"/>
                    <a:pt x="289" y="25"/>
                    <a:pt x="283" y="25"/>
                  </a:cubicBezTo>
                  <a:cubicBezTo>
                    <a:pt x="264" y="24"/>
                    <a:pt x="245" y="23"/>
                    <a:pt x="225" y="21"/>
                  </a:cubicBezTo>
                  <a:cubicBezTo>
                    <a:pt x="177" y="17"/>
                    <a:pt x="129" y="13"/>
                    <a:pt x="81" y="7"/>
                  </a:cubicBezTo>
                  <a:cubicBezTo>
                    <a:pt x="68" y="5"/>
                    <a:pt x="56" y="4"/>
                    <a:pt x="44" y="2"/>
                  </a:cubicBezTo>
                  <a:cubicBezTo>
                    <a:pt x="43" y="2"/>
                    <a:pt x="31" y="0"/>
                    <a:pt x="31" y="0"/>
                  </a:cubicBezTo>
                  <a:cubicBezTo>
                    <a:pt x="30" y="1"/>
                    <a:pt x="27" y="25"/>
                    <a:pt x="27" y="28"/>
                  </a:cubicBezTo>
                  <a:cubicBezTo>
                    <a:pt x="21" y="75"/>
                    <a:pt x="14" y="121"/>
                    <a:pt x="8" y="168"/>
                  </a:cubicBezTo>
                  <a:cubicBezTo>
                    <a:pt x="6" y="181"/>
                    <a:pt x="4" y="195"/>
                    <a:pt x="2" y="209"/>
                  </a:cubicBezTo>
                  <a:cubicBezTo>
                    <a:pt x="2" y="210"/>
                    <a:pt x="0" y="223"/>
                    <a:pt x="0" y="223"/>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Freeform 43"/>
            <p:cNvSpPr>
              <a:spLocks/>
            </p:cNvSpPr>
            <p:nvPr/>
          </p:nvSpPr>
          <p:spPr bwMode="auto">
            <a:xfrm>
              <a:off x="2990822" y="4022724"/>
              <a:ext cx="914400" cy="939799"/>
            </a:xfrm>
            <a:custGeom>
              <a:avLst/>
              <a:gdLst>
                <a:gd name="T0" fmla="*/ 123 w 310"/>
                <a:gd name="T1" fmla="*/ 297 h 318"/>
                <a:gd name="T2" fmla="*/ 120 w 310"/>
                <a:gd name="T3" fmla="*/ 287 h 318"/>
                <a:gd name="T4" fmla="*/ 129 w 310"/>
                <a:gd name="T5" fmla="*/ 288 h 318"/>
                <a:gd name="T6" fmla="*/ 153 w 310"/>
                <a:gd name="T7" fmla="*/ 290 h 318"/>
                <a:gd name="T8" fmla="*/ 256 w 310"/>
                <a:gd name="T9" fmla="*/ 296 h 318"/>
                <a:gd name="T10" fmla="*/ 286 w 310"/>
                <a:gd name="T11" fmla="*/ 298 h 318"/>
                <a:gd name="T12" fmla="*/ 296 w 310"/>
                <a:gd name="T13" fmla="*/ 298 h 318"/>
                <a:gd name="T14" fmla="*/ 305 w 310"/>
                <a:gd name="T15" fmla="*/ 107 h 318"/>
                <a:gd name="T16" fmla="*/ 307 w 310"/>
                <a:gd name="T17" fmla="*/ 62 h 318"/>
                <a:gd name="T18" fmla="*/ 309 w 310"/>
                <a:gd name="T19" fmla="*/ 49 h 318"/>
                <a:gd name="T20" fmla="*/ 310 w 310"/>
                <a:gd name="T21" fmla="*/ 21 h 318"/>
                <a:gd name="T22" fmla="*/ 308 w 310"/>
                <a:gd name="T23" fmla="*/ 21 h 318"/>
                <a:gd name="T24" fmla="*/ 300 w 310"/>
                <a:gd name="T25" fmla="*/ 20 h 318"/>
                <a:gd name="T26" fmla="*/ 279 w 310"/>
                <a:gd name="T27" fmla="*/ 19 h 318"/>
                <a:gd name="T28" fmla="*/ 219 w 310"/>
                <a:gd name="T29" fmla="*/ 16 h 318"/>
                <a:gd name="T30" fmla="*/ 36 w 310"/>
                <a:gd name="T31" fmla="*/ 0 h 318"/>
                <a:gd name="T32" fmla="*/ 0 w 310"/>
                <a:gd name="T33" fmla="*/ 312 h 318"/>
                <a:gd name="T34" fmla="*/ 9 w 310"/>
                <a:gd name="T35" fmla="*/ 313 h 318"/>
                <a:gd name="T36" fmla="*/ 34 w 310"/>
                <a:gd name="T37" fmla="*/ 316 h 318"/>
                <a:gd name="T38" fmla="*/ 42 w 310"/>
                <a:gd name="T39" fmla="*/ 317 h 318"/>
                <a:gd name="T40" fmla="*/ 44 w 310"/>
                <a:gd name="T41" fmla="*/ 292 h 318"/>
                <a:gd name="T42" fmla="*/ 64 w 310"/>
                <a:gd name="T43" fmla="*/ 294 h 318"/>
                <a:gd name="T44" fmla="*/ 110 w 310"/>
                <a:gd name="T45" fmla="*/ 298 h 318"/>
                <a:gd name="T46" fmla="*/ 127 w 310"/>
                <a:gd name="T47" fmla="*/ 300 h 318"/>
                <a:gd name="T48" fmla="*/ 123 w 310"/>
                <a:gd name="T49"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0" h="318">
                  <a:moveTo>
                    <a:pt x="123" y="297"/>
                  </a:moveTo>
                  <a:cubicBezTo>
                    <a:pt x="122" y="295"/>
                    <a:pt x="120" y="287"/>
                    <a:pt x="120" y="287"/>
                  </a:cubicBezTo>
                  <a:cubicBezTo>
                    <a:pt x="121" y="287"/>
                    <a:pt x="128" y="288"/>
                    <a:pt x="129" y="288"/>
                  </a:cubicBezTo>
                  <a:cubicBezTo>
                    <a:pt x="137" y="289"/>
                    <a:pt x="145" y="289"/>
                    <a:pt x="153" y="290"/>
                  </a:cubicBezTo>
                  <a:cubicBezTo>
                    <a:pt x="188" y="293"/>
                    <a:pt x="222" y="295"/>
                    <a:pt x="256" y="296"/>
                  </a:cubicBezTo>
                  <a:cubicBezTo>
                    <a:pt x="266" y="297"/>
                    <a:pt x="276" y="297"/>
                    <a:pt x="286" y="298"/>
                  </a:cubicBezTo>
                  <a:cubicBezTo>
                    <a:pt x="289" y="298"/>
                    <a:pt x="296" y="298"/>
                    <a:pt x="296" y="298"/>
                  </a:cubicBezTo>
                  <a:cubicBezTo>
                    <a:pt x="299" y="234"/>
                    <a:pt x="303" y="170"/>
                    <a:pt x="305" y="107"/>
                  </a:cubicBezTo>
                  <a:cubicBezTo>
                    <a:pt x="306" y="92"/>
                    <a:pt x="306" y="77"/>
                    <a:pt x="307" y="62"/>
                  </a:cubicBezTo>
                  <a:cubicBezTo>
                    <a:pt x="307" y="59"/>
                    <a:pt x="306" y="48"/>
                    <a:pt x="309" y="49"/>
                  </a:cubicBezTo>
                  <a:cubicBezTo>
                    <a:pt x="309" y="39"/>
                    <a:pt x="310" y="30"/>
                    <a:pt x="310" y="21"/>
                  </a:cubicBezTo>
                  <a:cubicBezTo>
                    <a:pt x="310" y="21"/>
                    <a:pt x="309" y="21"/>
                    <a:pt x="308" y="21"/>
                  </a:cubicBezTo>
                  <a:cubicBezTo>
                    <a:pt x="306" y="21"/>
                    <a:pt x="303" y="20"/>
                    <a:pt x="300" y="20"/>
                  </a:cubicBezTo>
                  <a:cubicBezTo>
                    <a:pt x="293" y="20"/>
                    <a:pt x="286" y="20"/>
                    <a:pt x="279" y="19"/>
                  </a:cubicBezTo>
                  <a:cubicBezTo>
                    <a:pt x="259" y="18"/>
                    <a:pt x="239" y="17"/>
                    <a:pt x="219" y="16"/>
                  </a:cubicBezTo>
                  <a:cubicBezTo>
                    <a:pt x="158" y="12"/>
                    <a:pt x="97" y="7"/>
                    <a:pt x="36" y="0"/>
                  </a:cubicBezTo>
                  <a:cubicBezTo>
                    <a:pt x="24" y="104"/>
                    <a:pt x="12" y="208"/>
                    <a:pt x="0" y="312"/>
                  </a:cubicBezTo>
                  <a:cubicBezTo>
                    <a:pt x="3" y="313"/>
                    <a:pt x="6" y="313"/>
                    <a:pt x="9" y="313"/>
                  </a:cubicBezTo>
                  <a:cubicBezTo>
                    <a:pt x="17" y="314"/>
                    <a:pt x="25" y="315"/>
                    <a:pt x="34" y="316"/>
                  </a:cubicBezTo>
                  <a:cubicBezTo>
                    <a:pt x="35" y="316"/>
                    <a:pt x="41" y="318"/>
                    <a:pt x="42" y="317"/>
                  </a:cubicBezTo>
                  <a:cubicBezTo>
                    <a:pt x="44" y="316"/>
                    <a:pt x="42" y="294"/>
                    <a:pt x="44" y="292"/>
                  </a:cubicBezTo>
                  <a:cubicBezTo>
                    <a:pt x="44" y="292"/>
                    <a:pt x="62" y="294"/>
                    <a:pt x="64" y="294"/>
                  </a:cubicBezTo>
                  <a:cubicBezTo>
                    <a:pt x="79" y="296"/>
                    <a:pt x="95" y="297"/>
                    <a:pt x="110" y="298"/>
                  </a:cubicBezTo>
                  <a:cubicBezTo>
                    <a:pt x="115" y="299"/>
                    <a:pt x="122" y="298"/>
                    <a:pt x="127" y="300"/>
                  </a:cubicBezTo>
                  <a:cubicBezTo>
                    <a:pt x="126" y="299"/>
                    <a:pt x="124" y="298"/>
                    <a:pt x="123" y="297"/>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Freeform 45"/>
            <p:cNvSpPr>
              <a:spLocks/>
            </p:cNvSpPr>
            <p:nvPr/>
          </p:nvSpPr>
          <p:spPr bwMode="auto">
            <a:xfrm>
              <a:off x="4036985" y="3579812"/>
              <a:ext cx="990600" cy="514350"/>
            </a:xfrm>
            <a:custGeom>
              <a:avLst/>
              <a:gdLst>
                <a:gd name="T0" fmla="*/ 224 w 336"/>
                <a:gd name="T1" fmla="*/ 171 h 174"/>
                <a:gd name="T2" fmla="*/ 299 w 336"/>
                <a:gd name="T3" fmla="*/ 167 h 174"/>
                <a:gd name="T4" fmla="*/ 323 w 336"/>
                <a:gd name="T5" fmla="*/ 166 h 174"/>
                <a:gd name="T6" fmla="*/ 336 w 336"/>
                <a:gd name="T7" fmla="*/ 165 h 174"/>
                <a:gd name="T8" fmla="*/ 329 w 336"/>
                <a:gd name="T9" fmla="*/ 74 h 174"/>
                <a:gd name="T10" fmla="*/ 328 w 336"/>
                <a:gd name="T11" fmla="*/ 53 h 174"/>
                <a:gd name="T12" fmla="*/ 328 w 336"/>
                <a:gd name="T13" fmla="*/ 45 h 174"/>
                <a:gd name="T14" fmla="*/ 329 w 336"/>
                <a:gd name="T15" fmla="*/ 45 h 174"/>
                <a:gd name="T16" fmla="*/ 319 w 336"/>
                <a:gd name="T17" fmla="*/ 43 h 174"/>
                <a:gd name="T18" fmla="*/ 318 w 336"/>
                <a:gd name="T19" fmla="*/ 39 h 174"/>
                <a:gd name="T20" fmla="*/ 314 w 336"/>
                <a:gd name="T21" fmla="*/ 35 h 174"/>
                <a:gd name="T22" fmla="*/ 315 w 336"/>
                <a:gd name="T23" fmla="*/ 33 h 174"/>
                <a:gd name="T24" fmla="*/ 305 w 336"/>
                <a:gd name="T25" fmla="*/ 23 h 174"/>
                <a:gd name="T26" fmla="*/ 307 w 336"/>
                <a:gd name="T27" fmla="*/ 22 h 174"/>
                <a:gd name="T28" fmla="*/ 308 w 336"/>
                <a:gd name="T29" fmla="*/ 17 h 174"/>
                <a:gd name="T30" fmla="*/ 310 w 336"/>
                <a:gd name="T31" fmla="*/ 16 h 174"/>
                <a:gd name="T32" fmla="*/ 311 w 336"/>
                <a:gd name="T33" fmla="*/ 13 h 174"/>
                <a:gd name="T34" fmla="*/ 315 w 336"/>
                <a:gd name="T35" fmla="*/ 13 h 174"/>
                <a:gd name="T36" fmla="*/ 314 w 336"/>
                <a:gd name="T37" fmla="*/ 10 h 174"/>
                <a:gd name="T38" fmla="*/ 314 w 336"/>
                <a:gd name="T39" fmla="*/ 8 h 174"/>
                <a:gd name="T40" fmla="*/ 311 w 336"/>
                <a:gd name="T41" fmla="*/ 7 h 174"/>
                <a:gd name="T42" fmla="*/ 311 w 336"/>
                <a:gd name="T43" fmla="*/ 4 h 174"/>
                <a:gd name="T44" fmla="*/ 305 w 336"/>
                <a:gd name="T45" fmla="*/ 6 h 174"/>
                <a:gd name="T46" fmla="*/ 295 w 336"/>
                <a:gd name="T47" fmla="*/ 0 h 174"/>
                <a:gd name="T48" fmla="*/ 284 w 336"/>
                <a:gd name="T49" fmla="*/ 1 h 174"/>
                <a:gd name="T50" fmla="*/ 263 w 336"/>
                <a:gd name="T51" fmla="*/ 1 h 174"/>
                <a:gd name="T52" fmla="*/ 198 w 336"/>
                <a:gd name="T53" fmla="*/ 3 h 174"/>
                <a:gd name="T54" fmla="*/ 4 w 336"/>
                <a:gd name="T55" fmla="*/ 4 h 174"/>
                <a:gd name="T56" fmla="*/ 0 w 336"/>
                <a:gd name="T57" fmla="*/ 172 h 174"/>
                <a:gd name="T58" fmla="*/ 224 w 336"/>
                <a:gd name="T59" fmla="*/ 1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6" h="174">
                  <a:moveTo>
                    <a:pt x="224" y="171"/>
                  </a:moveTo>
                  <a:cubicBezTo>
                    <a:pt x="249" y="170"/>
                    <a:pt x="274" y="169"/>
                    <a:pt x="299" y="167"/>
                  </a:cubicBezTo>
                  <a:cubicBezTo>
                    <a:pt x="307" y="167"/>
                    <a:pt x="315" y="166"/>
                    <a:pt x="323" y="166"/>
                  </a:cubicBezTo>
                  <a:cubicBezTo>
                    <a:pt x="327" y="166"/>
                    <a:pt x="336" y="165"/>
                    <a:pt x="336" y="165"/>
                  </a:cubicBezTo>
                  <a:cubicBezTo>
                    <a:pt x="334" y="135"/>
                    <a:pt x="332" y="104"/>
                    <a:pt x="329" y="74"/>
                  </a:cubicBezTo>
                  <a:cubicBezTo>
                    <a:pt x="329" y="67"/>
                    <a:pt x="328" y="60"/>
                    <a:pt x="328" y="53"/>
                  </a:cubicBezTo>
                  <a:cubicBezTo>
                    <a:pt x="328" y="51"/>
                    <a:pt x="327" y="46"/>
                    <a:pt x="328" y="45"/>
                  </a:cubicBezTo>
                  <a:cubicBezTo>
                    <a:pt x="328" y="45"/>
                    <a:pt x="329" y="45"/>
                    <a:pt x="329" y="45"/>
                  </a:cubicBezTo>
                  <a:cubicBezTo>
                    <a:pt x="326" y="43"/>
                    <a:pt x="322" y="45"/>
                    <a:pt x="319" y="43"/>
                  </a:cubicBezTo>
                  <a:cubicBezTo>
                    <a:pt x="318" y="42"/>
                    <a:pt x="319" y="40"/>
                    <a:pt x="318" y="39"/>
                  </a:cubicBezTo>
                  <a:cubicBezTo>
                    <a:pt x="317" y="37"/>
                    <a:pt x="314" y="38"/>
                    <a:pt x="314" y="35"/>
                  </a:cubicBezTo>
                  <a:cubicBezTo>
                    <a:pt x="315" y="33"/>
                    <a:pt x="315" y="33"/>
                    <a:pt x="315" y="33"/>
                  </a:cubicBezTo>
                  <a:cubicBezTo>
                    <a:pt x="314" y="31"/>
                    <a:pt x="304" y="26"/>
                    <a:pt x="305" y="23"/>
                  </a:cubicBezTo>
                  <a:cubicBezTo>
                    <a:pt x="306" y="22"/>
                    <a:pt x="306" y="22"/>
                    <a:pt x="307" y="22"/>
                  </a:cubicBezTo>
                  <a:cubicBezTo>
                    <a:pt x="308" y="21"/>
                    <a:pt x="307" y="18"/>
                    <a:pt x="308" y="17"/>
                  </a:cubicBezTo>
                  <a:cubicBezTo>
                    <a:pt x="308" y="17"/>
                    <a:pt x="310" y="17"/>
                    <a:pt x="310" y="16"/>
                  </a:cubicBezTo>
                  <a:cubicBezTo>
                    <a:pt x="311" y="15"/>
                    <a:pt x="310" y="14"/>
                    <a:pt x="311" y="13"/>
                  </a:cubicBezTo>
                  <a:cubicBezTo>
                    <a:pt x="311" y="13"/>
                    <a:pt x="315" y="15"/>
                    <a:pt x="315" y="13"/>
                  </a:cubicBezTo>
                  <a:cubicBezTo>
                    <a:pt x="315" y="12"/>
                    <a:pt x="315" y="11"/>
                    <a:pt x="314" y="10"/>
                  </a:cubicBezTo>
                  <a:cubicBezTo>
                    <a:pt x="314" y="9"/>
                    <a:pt x="314" y="9"/>
                    <a:pt x="314" y="8"/>
                  </a:cubicBezTo>
                  <a:cubicBezTo>
                    <a:pt x="313" y="7"/>
                    <a:pt x="311" y="7"/>
                    <a:pt x="311" y="7"/>
                  </a:cubicBezTo>
                  <a:cubicBezTo>
                    <a:pt x="311" y="4"/>
                    <a:pt x="311" y="4"/>
                    <a:pt x="311" y="4"/>
                  </a:cubicBezTo>
                  <a:cubicBezTo>
                    <a:pt x="309" y="2"/>
                    <a:pt x="307" y="7"/>
                    <a:pt x="305" y="6"/>
                  </a:cubicBezTo>
                  <a:cubicBezTo>
                    <a:pt x="301" y="5"/>
                    <a:pt x="295" y="0"/>
                    <a:pt x="295" y="0"/>
                  </a:cubicBezTo>
                  <a:cubicBezTo>
                    <a:pt x="295" y="0"/>
                    <a:pt x="288" y="0"/>
                    <a:pt x="284" y="1"/>
                  </a:cubicBezTo>
                  <a:cubicBezTo>
                    <a:pt x="277" y="1"/>
                    <a:pt x="270" y="1"/>
                    <a:pt x="263" y="1"/>
                  </a:cubicBezTo>
                  <a:cubicBezTo>
                    <a:pt x="241" y="2"/>
                    <a:pt x="219" y="3"/>
                    <a:pt x="198" y="3"/>
                  </a:cubicBezTo>
                  <a:cubicBezTo>
                    <a:pt x="133" y="5"/>
                    <a:pt x="68" y="6"/>
                    <a:pt x="4" y="4"/>
                  </a:cubicBezTo>
                  <a:cubicBezTo>
                    <a:pt x="3" y="60"/>
                    <a:pt x="2" y="116"/>
                    <a:pt x="0" y="172"/>
                  </a:cubicBezTo>
                  <a:cubicBezTo>
                    <a:pt x="75" y="174"/>
                    <a:pt x="149" y="174"/>
                    <a:pt x="224" y="171"/>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245"/>
            <p:cNvSpPr>
              <a:spLocks/>
            </p:cNvSpPr>
            <p:nvPr/>
          </p:nvSpPr>
          <p:spPr bwMode="auto">
            <a:xfrm>
              <a:off x="1342996" y="2146300"/>
              <a:ext cx="1066799" cy="892173"/>
            </a:xfrm>
            <a:custGeom>
              <a:avLst/>
              <a:gdLst>
                <a:gd name="T0" fmla="*/ 317 w 362"/>
                <a:gd name="T1" fmla="*/ 202 h 302"/>
                <a:gd name="T2" fmla="*/ 323 w 362"/>
                <a:gd name="T3" fmla="*/ 193 h 302"/>
                <a:gd name="T4" fmla="*/ 327 w 362"/>
                <a:gd name="T5" fmla="*/ 184 h 302"/>
                <a:gd name="T6" fmla="*/ 324 w 362"/>
                <a:gd name="T7" fmla="*/ 178 h 302"/>
                <a:gd name="T8" fmla="*/ 320 w 362"/>
                <a:gd name="T9" fmla="*/ 176 h 302"/>
                <a:gd name="T10" fmla="*/ 318 w 362"/>
                <a:gd name="T11" fmla="*/ 164 h 302"/>
                <a:gd name="T12" fmla="*/ 328 w 362"/>
                <a:gd name="T13" fmla="*/ 150 h 302"/>
                <a:gd name="T14" fmla="*/ 339 w 362"/>
                <a:gd name="T15" fmla="*/ 137 h 302"/>
                <a:gd name="T16" fmla="*/ 350 w 362"/>
                <a:gd name="T17" fmla="*/ 121 h 302"/>
                <a:gd name="T18" fmla="*/ 354 w 362"/>
                <a:gd name="T19" fmla="*/ 93 h 302"/>
                <a:gd name="T20" fmla="*/ 349 w 362"/>
                <a:gd name="T21" fmla="*/ 83 h 302"/>
                <a:gd name="T22" fmla="*/ 268 w 362"/>
                <a:gd name="T23" fmla="*/ 65 h 302"/>
                <a:gd name="T24" fmla="*/ 247 w 362"/>
                <a:gd name="T25" fmla="*/ 64 h 302"/>
                <a:gd name="T26" fmla="*/ 240 w 362"/>
                <a:gd name="T27" fmla="*/ 65 h 302"/>
                <a:gd name="T28" fmla="*/ 221 w 362"/>
                <a:gd name="T29" fmla="*/ 66 h 302"/>
                <a:gd name="T30" fmla="*/ 207 w 362"/>
                <a:gd name="T31" fmla="*/ 66 h 302"/>
                <a:gd name="T32" fmla="*/ 190 w 362"/>
                <a:gd name="T33" fmla="*/ 65 h 302"/>
                <a:gd name="T34" fmla="*/ 180 w 362"/>
                <a:gd name="T35" fmla="*/ 64 h 302"/>
                <a:gd name="T36" fmla="*/ 167 w 362"/>
                <a:gd name="T37" fmla="*/ 54 h 302"/>
                <a:gd name="T38" fmla="*/ 162 w 362"/>
                <a:gd name="T39" fmla="*/ 54 h 302"/>
                <a:gd name="T40" fmla="*/ 156 w 362"/>
                <a:gd name="T41" fmla="*/ 52 h 302"/>
                <a:gd name="T42" fmla="*/ 138 w 362"/>
                <a:gd name="T43" fmla="*/ 56 h 302"/>
                <a:gd name="T44" fmla="*/ 121 w 362"/>
                <a:gd name="T45" fmla="*/ 44 h 302"/>
                <a:gd name="T46" fmla="*/ 116 w 362"/>
                <a:gd name="T47" fmla="*/ 13 h 302"/>
                <a:gd name="T48" fmla="*/ 111 w 362"/>
                <a:gd name="T49" fmla="*/ 13 h 302"/>
                <a:gd name="T50" fmla="*/ 101 w 362"/>
                <a:gd name="T51" fmla="*/ 5 h 302"/>
                <a:gd name="T52" fmla="*/ 88 w 362"/>
                <a:gd name="T53" fmla="*/ 4 h 302"/>
                <a:gd name="T54" fmla="*/ 89 w 362"/>
                <a:gd name="T55" fmla="*/ 9 h 302"/>
                <a:gd name="T56" fmla="*/ 87 w 362"/>
                <a:gd name="T57" fmla="*/ 5 h 302"/>
                <a:gd name="T58" fmla="*/ 82 w 362"/>
                <a:gd name="T59" fmla="*/ 12 h 302"/>
                <a:gd name="T60" fmla="*/ 79 w 362"/>
                <a:gd name="T61" fmla="*/ 17 h 302"/>
                <a:gd name="T62" fmla="*/ 79 w 362"/>
                <a:gd name="T63" fmla="*/ 20 h 302"/>
                <a:gd name="T64" fmla="*/ 77 w 362"/>
                <a:gd name="T65" fmla="*/ 29 h 302"/>
                <a:gd name="T66" fmla="*/ 79 w 362"/>
                <a:gd name="T67" fmla="*/ 29 h 302"/>
                <a:gd name="T68" fmla="*/ 75 w 362"/>
                <a:gd name="T69" fmla="*/ 35 h 302"/>
                <a:gd name="T70" fmla="*/ 76 w 362"/>
                <a:gd name="T71" fmla="*/ 38 h 302"/>
                <a:gd name="T72" fmla="*/ 77 w 362"/>
                <a:gd name="T73" fmla="*/ 41 h 302"/>
                <a:gd name="T74" fmla="*/ 72 w 362"/>
                <a:gd name="T75" fmla="*/ 40 h 302"/>
                <a:gd name="T76" fmla="*/ 71 w 362"/>
                <a:gd name="T77" fmla="*/ 46 h 302"/>
                <a:gd name="T78" fmla="*/ 70 w 362"/>
                <a:gd name="T79" fmla="*/ 47 h 302"/>
                <a:gd name="T80" fmla="*/ 69 w 362"/>
                <a:gd name="T81" fmla="*/ 52 h 302"/>
                <a:gd name="T82" fmla="*/ 61 w 362"/>
                <a:gd name="T83" fmla="*/ 70 h 302"/>
                <a:gd name="T84" fmla="*/ 56 w 362"/>
                <a:gd name="T85" fmla="*/ 87 h 302"/>
                <a:gd name="T86" fmla="*/ 51 w 362"/>
                <a:gd name="T87" fmla="*/ 94 h 302"/>
                <a:gd name="T88" fmla="*/ 50 w 362"/>
                <a:gd name="T89" fmla="*/ 96 h 302"/>
                <a:gd name="T90" fmla="*/ 37 w 362"/>
                <a:gd name="T91" fmla="*/ 126 h 302"/>
                <a:gd name="T92" fmla="*/ 35 w 362"/>
                <a:gd name="T93" fmla="*/ 135 h 302"/>
                <a:gd name="T94" fmla="*/ 38 w 362"/>
                <a:gd name="T95" fmla="*/ 135 h 302"/>
                <a:gd name="T96" fmla="*/ 35 w 362"/>
                <a:gd name="T97" fmla="*/ 135 h 302"/>
                <a:gd name="T98" fmla="*/ 28 w 362"/>
                <a:gd name="T99" fmla="*/ 148 h 302"/>
                <a:gd name="T100" fmla="*/ 27 w 362"/>
                <a:gd name="T101" fmla="*/ 151 h 302"/>
                <a:gd name="T102" fmla="*/ 28 w 362"/>
                <a:gd name="T103" fmla="*/ 148 h 302"/>
                <a:gd name="T104" fmla="*/ 22 w 362"/>
                <a:gd name="T105" fmla="*/ 154 h 302"/>
                <a:gd name="T106" fmla="*/ 10 w 362"/>
                <a:gd name="T107" fmla="*/ 170 h 302"/>
                <a:gd name="T108" fmla="*/ 6 w 362"/>
                <a:gd name="T109" fmla="*/ 178 h 302"/>
                <a:gd name="T110" fmla="*/ 6 w 362"/>
                <a:gd name="T111" fmla="*/ 182 h 302"/>
                <a:gd name="T112" fmla="*/ 4 w 362"/>
                <a:gd name="T113" fmla="*/ 197 h 302"/>
                <a:gd name="T114" fmla="*/ 1 w 362"/>
                <a:gd name="T115" fmla="*/ 205 h 302"/>
                <a:gd name="T116" fmla="*/ 1 w 362"/>
                <a:gd name="T117" fmla="*/ 218 h 302"/>
                <a:gd name="T118" fmla="*/ 174 w 362"/>
                <a:gd name="T119" fmla="*/ 274 h 302"/>
                <a:gd name="T120" fmla="*/ 315 w 362"/>
                <a:gd name="T121" fmla="*/ 21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2" h="302">
                  <a:moveTo>
                    <a:pt x="315" y="210"/>
                  </a:moveTo>
                  <a:cubicBezTo>
                    <a:pt x="316" y="208"/>
                    <a:pt x="316" y="204"/>
                    <a:pt x="317" y="202"/>
                  </a:cubicBezTo>
                  <a:cubicBezTo>
                    <a:pt x="318" y="201"/>
                    <a:pt x="319" y="200"/>
                    <a:pt x="320" y="199"/>
                  </a:cubicBezTo>
                  <a:cubicBezTo>
                    <a:pt x="321" y="197"/>
                    <a:pt x="322" y="195"/>
                    <a:pt x="323" y="193"/>
                  </a:cubicBezTo>
                  <a:cubicBezTo>
                    <a:pt x="323" y="191"/>
                    <a:pt x="323" y="187"/>
                    <a:pt x="323" y="187"/>
                  </a:cubicBezTo>
                  <a:cubicBezTo>
                    <a:pt x="324" y="186"/>
                    <a:pt x="327" y="187"/>
                    <a:pt x="327" y="184"/>
                  </a:cubicBezTo>
                  <a:cubicBezTo>
                    <a:pt x="327" y="183"/>
                    <a:pt x="325" y="182"/>
                    <a:pt x="324" y="180"/>
                  </a:cubicBezTo>
                  <a:cubicBezTo>
                    <a:pt x="324" y="180"/>
                    <a:pt x="325" y="178"/>
                    <a:pt x="324" y="178"/>
                  </a:cubicBezTo>
                  <a:cubicBezTo>
                    <a:pt x="323" y="177"/>
                    <a:pt x="322" y="178"/>
                    <a:pt x="321" y="178"/>
                  </a:cubicBezTo>
                  <a:cubicBezTo>
                    <a:pt x="319" y="177"/>
                    <a:pt x="323" y="176"/>
                    <a:pt x="320" y="176"/>
                  </a:cubicBezTo>
                  <a:cubicBezTo>
                    <a:pt x="318" y="175"/>
                    <a:pt x="317" y="178"/>
                    <a:pt x="316" y="175"/>
                  </a:cubicBezTo>
                  <a:cubicBezTo>
                    <a:pt x="316" y="174"/>
                    <a:pt x="317" y="165"/>
                    <a:pt x="318" y="164"/>
                  </a:cubicBezTo>
                  <a:cubicBezTo>
                    <a:pt x="318" y="162"/>
                    <a:pt x="321" y="162"/>
                    <a:pt x="322" y="161"/>
                  </a:cubicBezTo>
                  <a:cubicBezTo>
                    <a:pt x="324" y="158"/>
                    <a:pt x="325" y="153"/>
                    <a:pt x="328" y="150"/>
                  </a:cubicBezTo>
                  <a:cubicBezTo>
                    <a:pt x="329" y="150"/>
                    <a:pt x="331" y="150"/>
                    <a:pt x="332" y="149"/>
                  </a:cubicBezTo>
                  <a:cubicBezTo>
                    <a:pt x="337" y="146"/>
                    <a:pt x="337" y="141"/>
                    <a:pt x="339" y="137"/>
                  </a:cubicBezTo>
                  <a:cubicBezTo>
                    <a:pt x="340" y="134"/>
                    <a:pt x="344" y="132"/>
                    <a:pt x="345" y="130"/>
                  </a:cubicBezTo>
                  <a:cubicBezTo>
                    <a:pt x="347" y="127"/>
                    <a:pt x="348" y="123"/>
                    <a:pt x="350" y="121"/>
                  </a:cubicBezTo>
                  <a:cubicBezTo>
                    <a:pt x="352" y="117"/>
                    <a:pt x="359" y="113"/>
                    <a:pt x="361" y="108"/>
                  </a:cubicBezTo>
                  <a:cubicBezTo>
                    <a:pt x="362" y="104"/>
                    <a:pt x="357" y="96"/>
                    <a:pt x="354" y="93"/>
                  </a:cubicBezTo>
                  <a:cubicBezTo>
                    <a:pt x="354" y="93"/>
                    <a:pt x="352" y="93"/>
                    <a:pt x="352" y="93"/>
                  </a:cubicBezTo>
                  <a:cubicBezTo>
                    <a:pt x="349" y="91"/>
                    <a:pt x="349" y="83"/>
                    <a:pt x="349" y="83"/>
                  </a:cubicBezTo>
                  <a:cubicBezTo>
                    <a:pt x="330" y="79"/>
                    <a:pt x="311" y="75"/>
                    <a:pt x="292" y="70"/>
                  </a:cubicBezTo>
                  <a:cubicBezTo>
                    <a:pt x="287" y="69"/>
                    <a:pt x="273" y="64"/>
                    <a:pt x="268" y="65"/>
                  </a:cubicBezTo>
                  <a:cubicBezTo>
                    <a:pt x="266" y="65"/>
                    <a:pt x="264" y="67"/>
                    <a:pt x="262" y="67"/>
                  </a:cubicBezTo>
                  <a:cubicBezTo>
                    <a:pt x="259" y="67"/>
                    <a:pt x="250" y="65"/>
                    <a:pt x="247" y="64"/>
                  </a:cubicBezTo>
                  <a:cubicBezTo>
                    <a:pt x="247" y="64"/>
                    <a:pt x="246" y="63"/>
                    <a:pt x="245" y="63"/>
                  </a:cubicBezTo>
                  <a:cubicBezTo>
                    <a:pt x="244" y="63"/>
                    <a:pt x="242" y="65"/>
                    <a:pt x="240" y="65"/>
                  </a:cubicBezTo>
                  <a:cubicBezTo>
                    <a:pt x="239" y="66"/>
                    <a:pt x="237" y="64"/>
                    <a:pt x="235" y="64"/>
                  </a:cubicBezTo>
                  <a:cubicBezTo>
                    <a:pt x="230" y="65"/>
                    <a:pt x="226" y="64"/>
                    <a:pt x="221" y="66"/>
                  </a:cubicBezTo>
                  <a:cubicBezTo>
                    <a:pt x="220" y="66"/>
                    <a:pt x="219" y="67"/>
                    <a:pt x="218" y="67"/>
                  </a:cubicBezTo>
                  <a:cubicBezTo>
                    <a:pt x="215" y="68"/>
                    <a:pt x="209" y="67"/>
                    <a:pt x="207" y="66"/>
                  </a:cubicBezTo>
                  <a:cubicBezTo>
                    <a:pt x="206" y="65"/>
                    <a:pt x="206" y="63"/>
                    <a:pt x="203" y="63"/>
                  </a:cubicBezTo>
                  <a:cubicBezTo>
                    <a:pt x="199" y="62"/>
                    <a:pt x="194" y="65"/>
                    <a:pt x="190" y="65"/>
                  </a:cubicBezTo>
                  <a:cubicBezTo>
                    <a:pt x="189" y="65"/>
                    <a:pt x="187" y="63"/>
                    <a:pt x="185" y="63"/>
                  </a:cubicBezTo>
                  <a:cubicBezTo>
                    <a:pt x="184" y="63"/>
                    <a:pt x="182" y="65"/>
                    <a:pt x="180" y="64"/>
                  </a:cubicBezTo>
                  <a:cubicBezTo>
                    <a:pt x="180" y="64"/>
                    <a:pt x="179" y="59"/>
                    <a:pt x="176" y="57"/>
                  </a:cubicBezTo>
                  <a:cubicBezTo>
                    <a:pt x="174" y="56"/>
                    <a:pt x="170" y="55"/>
                    <a:pt x="167" y="54"/>
                  </a:cubicBezTo>
                  <a:cubicBezTo>
                    <a:pt x="167" y="54"/>
                    <a:pt x="167" y="54"/>
                    <a:pt x="166" y="54"/>
                  </a:cubicBezTo>
                  <a:cubicBezTo>
                    <a:pt x="165" y="54"/>
                    <a:pt x="163" y="54"/>
                    <a:pt x="162" y="54"/>
                  </a:cubicBezTo>
                  <a:cubicBezTo>
                    <a:pt x="162" y="54"/>
                    <a:pt x="161" y="54"/>
                    <a:pt x="161" y="54"/>
                  </a:cubicBezTo>
                  <a:cubicBezTo>
                    <a:pt x="159" y="54"/>
                    <a:pt x="158" y="52"/>
                    <a:pt x="156" y="52"/>
                  </a:cubicBezTo>
                  <a:cubicBezTo>
                    <a:pt x="154" y="52"/>
                    <a:pt x="152" y="54"/>
                    <a:pt x="150" y="55"/>
                  </a:cubicBezTo>
                  <a:cubicBezTo>
                    <a:pt x="147" y="56"/>
                    <a:pt x="141" y="56"/>
                    <a:pt x="138" y="56"/>
                  </a:cubicBezTo>
                  <a:cubicBezTo>
                    <a:pt x="134" y="55"/>
                    <a:pt x="131" y="52"/>
                    <a:pt x="128" y="50"/>
                  </a:cubicBezTo>
                  <a:cubicBezTo>
                    <a:pt x="125" y="48"/>
                    <a:pt x="121" y="49"/>
                    <a:pt x="121" y="44"/>
                  </a:cubicBezTo>
                  <a:cubicBezTo>
                    <a:pt x="121" y="42"/>
                    <a:pt x="122" y="40"/>
                    <a:pt x="122" y="38"/>
                  </a:cubicBezTo>
                  <a:cubicBezTo>
                    <a:pt x="123" y="30"/>
                    <a:pt x="124" y="19"/>
                    <a:pt x="116" y="13"/>
                  </a:cubicBezTo>
                  <a:cubicBezTo>
                    <a:pt x="115" y="12"/>
                    <a:pt x="113" y="12"/>
                    <a:pt x="112" y="12"/>
                  </a:cubicBezTo>
                  <a:cubicBezTo>
                    <a:pt x="112" y="12"/>
                    <a:pt x="112" y="12"/>
                    <a:pt x="111" y="13"/>
                  </a:cubicBezTo>
                  <a:cubicBezTo>
                    <a:pt x="110" y="14"/>
                    <a:pt x="105" y="12"/>
                    <a:pt x="104" y="10"/>
                  </a:cubicBezTo>
                  <a:cubicBezTo>
                    <a:pt x="103" y="9"/>
                    <a:pt x="104" y="5"/>
                    <a:pt x="101" y="5"/>
                  </a:cubicBezTo>
                  <a:cubicBezTo>
                    <a:pt x="98" y="5"/>
                    <a:pt x="96" y="8"/>
                    <a:pt x="92" y="6"/>
                  </a:cubicBezTo>
                  <a:cubicBezTo>
                    <a:pt x="92" y="6"/>
                    <a:pt x="90" y="1"/>
                    <a:pt x="88" y="4"/>
                  </a:cubicBezTo>
                  <a:cubicBezTo>
                    <a:pt x="88" y="5"/>
                    <a:pt x="90" y="6"/>
                    <a:pt x="89" y="8"/>
                  </a:cubicBezTo>
                  <a:cubicBezTo>
                    <a:pt x="89" y="8"/>
                    <a:pt x="89" y="9"/>
                    <a:pt x="89" y="9"/>
                  </a:cubicBezTo>
                  <a:cubicBezTo>
                    <a:pt x="87" y="8"/>
                    <a:pt x="89" y="6"/>
                    <a:pt x="89" y="6"/>
                  </a:cubicBezTo>
                  <a:cubicBezTo>
                    <a:pt x="89" y="5"/>
                    <a:pt x="88" y="6"/>
                    <a:pt x="87" y="5"/>
                  </a:cubicBezTo>
                  <a:cubicBezTo>
                    <a:pt x="87" y="5"/>
                    <a:pt x="84" y="0"/>
                    <a:pt x="83" y="2"/>
                  </a:cubicBezTo>
                  <a:cubicBezTo>
                    <a:pt x="82" y="4"/>
                    <a:pt x="83" y="9"/>
                    <a:pt x="82" y="12"/>
                  </a:cubicBezTo>
                  <a:cubicBezTo>
                    <a:pt x="82" y="15"/>
                    <a:pt x="80" y="14"/>
                    <a:pt x="79" y="16"/>
                  </a:cubicBezTo>
                  <a:cubicBezTo>
                    <a:pt x="79" y="16"/>
                    <a:pt x="79" y="17"/>
                    <a:pt x="79" y="17"/>
                  </a:cubicBezTo>
                  <a:cubicBezTo>
                    <a:pt x="79" y="17"/>
                    <a:pt x="79" y="18"/>
                    <a:pt x="79" y="18"/>
                  </a:cubicBezTo>
                  <a:cubicBezTo>
                    <a:pt x="79" y="19"/>
                    <a:pt x="79" y="19"/>
                    <a:pt x="79" y="20"/>
                  </a:cubicBezTo>
                  <a:cubicBezTo>
                    <a:pt x="79" y="21"/>
                    <a:pt x="77" y="23"/>
                    <a:pt x="76" y="25"/>
                  </a:cubicBezTo>
                  <a:cubicBezTo>
                    <a:pt x="76" y="26"/>
                    <a:pt x="77" y="28"/>
                    <a:pt x="77" y="29"/>
                  </a:cubicBezTo>
                  <a:cubicBezTo>
                    <a:pt x="77" y="31"/>
                    <a:pt x="77" y="31"/>
                    <a:pt x="77" y="31"/>
                  </a:cubicBezTo>
                  <a:cubicBezTo>
                    <a:pt x="77" y="31"/>
                    <a:pt x="77" y="29"/>
                    <a:pt x="79" y="29"/>
                  </a:cubicBezTo>
                  <a:cubicBezTo>
                    <a:pt x="79" y="29"/>
                    <a:pt x="80" y="29"/>
                    <a:pt x="80" y="30"/>
                  </a:cubicBezTo>
                  <a:cubicBezTo>
                    <a:pt x="80" y="30"/>
                    <a:pt x="75" y="33"/>
                    <a:pt x="75" y="35"/>
                  </a:cubicBezTo>
                  <a:cubicBezTo>
                    <a:pt x="74" y="37"/>
                    <a:pt x="76" y="35"/>
                    <a:pt x="76" y="36"/>
                  </a:cubicBezTo>
                  <a:cubicBezTo>
                    <a:pt x="76" y="37"/>
                    <a:pt x="76" y="37"/>
                    <a:pt x="76" y="38"/>
                  </a:cubicBezTo>
                  <a:cubicBezTo>
                    <a:pt x="76" y="38"/>
                    <a:pt x="76" y="39"/>
                    <a:pt x="76" y="39"/>
                  </a:cubicBezTo>
                  <a:cubicBezTo>
                    <a:pt x="76" y="40"/>
                    <a:pt x="77" y="40"/>
                    <a:pt x="77" y="41"/>
                  </a:cubicBezTo>
                  <a:cubicBezTo>
                    <a:pt x="77" y="41"/>
                    <a:pt x="76" y="41"/>
                    <a:pt x="76" y="41"/>
                  </a:cubicBezTo>
                  <a:cubicBezTo>
                    <a:pt x="74" y="43"/>
                    <a:pt x="74" y="37"/>
                    <a:pt x="72" y="40"/>
                  </a:cubicBezTo>
                  <a:cubicBezTo>
                    <a:pt x="71" y="42"/>
                    <a:pt x="73" y="44"/>
                    <a:pt x="73" y="45"/>
                  </a:cubicBezTo>
                  <a:cubicBezTo>
                    <a:pt x="72" y="46"/>
                    <a:pt x="72" y="46"/>
                    <a:pt x="71" y="46"/>
                  </a:cubicBezTo>
                  <a:cubicBezTo>
                    <a:pt x="72" y="44"/>
                    <a:pt x="72" y="44"/>
                    <a:pt x="72" y="44"/>
                  </a:cubicBezTo>
                  <a:cubicBezTo>
                    <a:pt x="71" y="45"/>
                    <a:pt x="71" y="47"/>
                    <a:pt x="70" y="47"/>
                  </a:cubicBezTo>
                  <a:cubicBezTo>
                    <a:pt x="70" y="48"/>
                    <a:pt x="69" y="47"/>
                    <a:pt x="68" y="48"/>
                  </a:cubicBezTo>
                  <a:cubicBezTo>
                    <a:pt x="68" y="48"/>
                    <a:pt x="70" y="51"/>
                    <a:pt x="69" y="52"/>
                  </a:cubicBezTo>
                  <a:cubicBezTo>
                    <a:pt x="68" y="56"/>
                    <a:pt x="65" y="59"/>
                    <a:pt x="63" y="63"/>
                  </a:cubicBezTo>
                  <a:cubicBezTo>
                    <a:pt x="62" y="65"/>
                    <a:pt x="62" y="68"/>
                    <a:pt x="61" y="70"/>
                  </a:cubicBezTo>
                  <a:cubicBezTo>
                    <a:pt x="58" y="74"/>
                    <a:pt x="56" y="78"/>
                    <a:pt x="55" y="83"/>
                  </a:cubicBezTo>
                  <a:cubicBezTo>
                    <a:pt x="54" y="85"/>
                    <a:pt x="57" y="86"/>
                    <a:pt x="56" y="87"/>
                  </a:cubicBezTo>
                  <a:cubicBezTo>
                    <a:pt x="55" y="87"/>
                    <a:pt x="54" y="86"/>
                    <a:pt x="54" y="87"/>
                  </a:cubicBezTo>
                  <a:cubicBezTo>
                    <a:pt x="53" y="87"/>
                    <a:pt x="51" y="94"/>
                    <a:pt x="51" y="94"/>
                  </a:cubicBezTo>
                  <a:cubicBezTo>
                    <a:pt x="51" y="96"/>
                    <a:pt x="54" y="98"/>
                    <a:pt x="52" y="98"/>
                  </a:cubicBezTo>
                  <a:cubicBezTo>
                    <a:pt x="51" y="98"/>
                    <a:pt x="51" y="96"/>
                    <a:pt x="50" y="96"/>
                  </a:cubicBezTo>
                  <a:cubicBezTo>
                    <a:pt x="49" y="97"/>
                    <a:pt x="47" y="103"/>
                    <a:pt x="46" y="104"/>
                  </a:cubicBezTo>
                  <a:cubicBezTo>
                    <a:pt x="44" y="112"/>
                    <a:pt x="41" y="119"/>
                    <a:pt x="37" y="126"/>
                  </a:cubicBezTo>
                  <a:cubicBezTo>
                    <a:pt x="37" y="127"/>
                    <a:pt x="33" y="133"/>
                    <a:pt x="33" y="134"/>
                  </a:cubicBezTo>
                  <a:cubicBezTo>
                    <a:pt x="33" y="135"/>
                    <a:pt x="34" y="135"/>
                    <a:pt x="35" y="135"/>
                  </a:cubicBezTo>
                  <a:cubicBezTo>
                    <a:pt x="35" y="134"/>
                    <a:pt x="35" y="133"/>
                    <a:pt x="35" y="132"/>
                  </a:cubicBezTo>
                  <a:cubicBezTo>
                    <a:pt x="36" y="131"/>
                    <a:pt x="38" y="135"/>
                    <a:pt x="38" y="135"/>
                  </a:cubicBezTo>
                  <a:cubicBezTo>
                    <a:pt x="38" y="135"/>
                    <a:pt x="37" y="134"/>
                    <a:pt x="36" y="133"/>
                  </a:cubicBezTo>
                  <a:cubicBezTo>
                    <a:pt x="36" y="133"/>
                    <a:pt x="35" y="134"/>
                    <a:pt x="35" y="135"/>
                  </a:cubicBezTo>
                  <a:cubicBezTo>
                    <a:pt x="33" y="136"/>
                    <a:pt x="25" y="146"/>
                    <a:pt x="24" y="149"/>
                  </a:cubicBezTo>
                  <a:cubicBezTo>
                    <a:pt x="24" y="149"/>
                    <a:pt x="28" y="147"/>
                    <a:pt x="28" y="148"/>
                  </a:cubicBezTo>
                  <a:cubicBezTo>
                    <a:pt x="29" y="148"/>
                    <a:pt x="29" y="151"/>
                    <a:pt x="29" y="152"/>
                  </a:cubicBezTo>
                  <a:cubicBezTo>
                    <a:pt x="29" y="153"/>
                    <a:pt x="27" y="151"/>
                    <a:pt x="27" y="151"/>
                  </a:cubicBezTo>
                  <a:cubicBezTo>
                    <a:pt x="27" y="151"/>
                    <a:pt x="27" y="150"/>
                    <a:pt x="27" y="150"/>
                  </a:cubicBezTo>
                  <a:cubicBezTo>
                    <a:pt x="27" y="149"/>
                    <a:pt x="28" y="149"/>
                    <a:pt x="28" y="148"/>
                  </a:cubicBezTo>
                  <a:cubicBezTo>
                    <a:pt x="25" y="147"/>
                    <a:pt x="25" y="151"/>
                    <a:pt x="23" y="153"/>
                  </a:cubicBezTo>
                  <a:cubicBezTo>
                    <a:pt x="22" y="153"/>
                    <a:pt x="23" y="155"/>
                    <a:pt x="22" y="154"/>
                  </a:cubicBezTo>
                  <a:cubicBezTo>
                    <a:pt x="22" y="154"/>
                    <a:pt x="23" y="149"/>
                    <a:pt x="20" y="151"/>
                  </a:cubicBezTo>
                  <a:cubicBezTo>
                    <a:pt x="18" y="152"/>
                    <a:pt x="13" y="166"/>
                    <a:pt x="10" y="170"/>
                  </a:cubicBezTo>
                  <a:cubicBezTo>
                    <a:pt x="9" y="171"/>
                    <a:pt x="5" y="174"/>
                    <a:pt x="5" y="176"/>
                  </a:cubicBezTo>
                  <a:cubicBezTo>
                    <a:pt x="6" y="178"/>
                    <a:pt x="6" y="178"/>
                    <a:pt x="6" y="178"/>
                  </a:cubicBezTo>
                  <a:cubicBezTo>
                    <a:pt x="6" y="179"/>
                    <a:pt x="5" y="181"/>
                    <a:pt x="5" y="182"/>
                  </a:cubicBezTo>
                  <a:cubicBezTo>
                    <a:pt x="5" y="182"/>
                    <a:pt x="6" y="182"/>
                    <a:pt x="6" y="182"/>
                  </a:cubicBezTo>
                  <a:cubicBezTo>
                    <a:pt x="6" y="182"/>
                    <a:pt x="8" y="187"/>
                    <a:pt x="8" y="188"/>
                  </a:cubicBezTo>
                  <a:cubicBezTo>
                    <a:pt x="8" y="191"/>
                    <a:pt x="5" y="194"/>
                    <a:pt x="4" y="197"/>
                  </a:cubicBezTo>
                  <a:cubicBezTo>
                    <a:pt x="3" y="199"/>
                    <a:pt x="4" y="201"/>
                    <a:pt x="3" y="203"/>
                  </a:cubicBezTo>
                  <a:cubicBezTo>
                    <a:pt x="2" y="203"/>
                    <a:pt x="1" y="204"/>
                    <a:pt x="1" y="205"/>
                  </a:cubicBezTo>
                  <a:cubicBezTo>
                    <a:pt x="1" y="207"/>
                    <a:pt x="1" y="207"/>
                    <a:pt x="1" y="207"/>
                  </a:cubicBezTo>
                  <a:cubicBezTo>
                    <a:pt x="1" y="210"/>
                    <a:pt x="0" y="214"/>
                    <a:pt x="1" y="218"/>
                  </a:cubicBezTo>
                  <a:cubicBezTo>
                    <a:pt x="1" y="221"/>
                    <a:pt x="4" y="223"/>
                    <a:pt x="5" y="226"/>
                  </a:cubicBezTo>
                  <a:cubicBezTo>
                    <a:pt x="61" y="243"/>
                    <a:pt x="117" y="259"/>
                    <a:pt x="174" y="274"/>
                  </a:cubicBezTo>
                  <a:cubicBezTo>
                    <a:pt x="214" y="284"/>
                    <a:pt x="255" y="293"/>
                    <a:pt x="296" y="302"/>
                  </a:cubicBezTo>
                  <a:cubicBezTo>
                    <a:pt x="302" y="271"/>
                    <a:pt x="309" y="241"/>
                    <a:pt x="315" y="210"/>
                  </a:cubicBezTo>
                </a:path>
              </a:pathLst>
            </a:custGeom>
            <a:solidFill>
              <a:schemeClr val="accent1">
                <a:lumMod val="25000"/>
                <a:lumOff val="7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7" name="Freeform 49"/>
            <p:cNvSpPr>
              <a:spLocks noEditPoints="1"/>
            </p:cNvSpPr>
            <p:nvPr/>
          </p:nvSpPr>
          <p:spPr bwMode="auto">
            <a:xfrm>
              <a:off x="6454746" y="3676649"/>
              <a:ext cx="1173162" cy="534987"/>
            </a:xfrm>
            <a:custGeom>
              <a:avLst/>
              <a:gdLst>
                <a:gd name="T0" fmla="*/ 360 w 398"/>
                <a:gd name="T1" fmla="*/ 5 h 181"/>
                <a:gd name="T2" fmla="*/ 372 w 398"/>
                <a:gd name="T3" fmla="*/ 31 h 181"/>
                <a:gd name="T4" fmla="*/ 372 w 398"/>
                <a:gd name="T5" fmla="*/ 31 h 181"/>
                <a:gd name="T6" fmla="*/ 360 w 398"/>
                <a:gd name="T7" fmla="*/ 1 h 181"/>
                <a:gd name="T8" fmla="*/ 374 w 398"/>
                <a:gd name="T9" fmla="*/ 24 h 181"/>
                <a:gd name="T10" fmla="*/ 387 w 398"/>
                <a:gd name="T11" fmla="*/ 36 h 181"/>
                <a:gd name="T12" fmla="*/ 381 w 398"/>
                <a:gd name="T13" fmla="*/ 45 h 181"/>
                <a:gd name="T14" fmla="*/ 369 w 398"/>
                <a:gd name="T15" fmla="*/ 34 h 181"/>
                <a:gd name="T16" fmla="*/ 363 w 398"/>
                <a:gd name="T17" fmla="*/ 50 h 181"/>
                <a:gd name="T18" fmla="*/ 365 w 398"/>
                <a:gd name="T19" fmla="*/ 44 h 181"/>
                <a:gd name="T20" fmla="*/ 351 w 398"/>
                <a:gd name="T21" fmla="*/ 38 h 181"/>
                <a:gd name="T22" fmla="*/ 349 w 398"/>
                <a:gd name="T23" fmla="*/ 39 h 181"/>
                <a:gd name="T24" fmla="*/ 333 w 398"/>
                <a:gd name="T25" fmla="*/ 42 h 181"/>
                <a:gd name="T26" fmla="*/ 334 w 398"/>
                <a:gd name="T27" fmla="*/ 39 h 181"/>
                <a:gd name="T28" fmla="*/ 348 w 398"/>
                <a:gd name="T29" fmla="*/ 31 h 181"/>
                <a:gd name="T30" fmla="*/ 353 w 398"/>
                <a:gd name="T31" fmla="*/ 29 h 181"/>
                <a:gd name="T32" fmla="*/ 351 w 398"/>
                <a:gd name="T33" fmla="*/ 18 h 181"/>
                <a:gd name="T34" fmla="*/ 362 w 398"/>
                <a:gd name="T35" fmla="*/ 17 h 181"/>
                <a:gd name="T36" fmla="*/ 367 w 398"/>
                <a:gd name="T37" fmla="*/ 21 h 181"/>
                <a:gd name="T38" fmla="*/ 361 w 398"/>
                <a:gd name="T39" fmla="*/ 9 h 181"/>
                <a:gd name="T40" fmla="*/ 357 w 398"/>
                <a:gd name="T41" fmla="*/ 8 h 181"/>
                <a:gd name="T42" fmla="*/ 221 w 398"/>
                <a:gd name="T43" fmla="*/ 41 h 181"/>
                <a:gd name="T44" fmla="*/ 97 w 398"/>
                <a:gd name="T45" fmla="*/ 86 h 181"/>
                <a:gd name="T46" fmla="*/ 71 w 398"/>
                <a:gd name="T47" fmla="*/ 111 h 181"/>
                <a:gd name="T48" fmla="*/ 56 w 398"/>
                <a:gd name="T49" fmla="*/ 115 h 181"/>
                <a:gd name="T50" fmla="*/ 39 w 398"/>
                <a:gd name="T51" fmla="*/ 135 h 181"/>
                <a:gd name="T52" fmla="*/ 28 w 398"/>
                <a:gd name="T53" fmla="*/ 142 h 181"/>
                <a:gd name="T54" fmla="*/ 11 w 398"/>
                <a:gd name="T55" fmla="*/ 156 h 181"/>
                <a:gd name="T56" fmla="*/ 2 w 398"/>
                <a:gd name="T57" fmla="*/ 181 h 181"/>
                <a:gd name="T58" fmla="*/ 75 w 398"/>
                <a:gd name="T59" fmla="*/ 157 h 181"/>
                <a:gd name="T60" fmla="*/ 88 w 398"/>
                <a:gd name="T61" fmla="*/ 150 h 181"/>
                <a:gd name="T62" fmla="*/ 151 w 398"/>
                <a:gd name="T63" fmla="*/ 144 h 181"/>
                <a:gd name="T64" fmla="*/ 165 w 398"/>
                <a:gd name="T65" fmla="*/ 154 h 181"/>
                <a:gd name="T66" fmla="*/ 282 w 398"/>
                <a:gd name="T67" fmla="*/ 180 h 181"/>
                <a:gd name="T68" fmla="*/ 296 w 398"/>
                <a:gd name="T69" fmla="*/ 172 h 181"/>
                <a:gd name="T70" fmla="*/ 309 w 398"/>
                <a:gd name="T71" fmla="*/ 159 h 181"/>
                <a:gd name="T72" fmla="*/ 321 w 398"/>
                <a:gd name="T73" fmla="*/ 126 h 181"/>
                <a:gd name="T74" fmla="*/ 322 w 398"/>
                <a:gd name="T75" fmla="*/ 119 h 181"/>
                <a:gd name="T76" fmla="*/ 334 w 398"/>
                <a:gd name="T77" fmla="*/ 115 h 181"/>
                <a:gd name="T78" fmla="*/ 336 w 398"/>
                <a:gd name="T79" fmla="*/ 116 h 181"/>
                <a:gd name="T80" fmla="*/ 352 w 398"/>
                <a:gd name="T81" fmla="*/ 108 h 181"/>
                <a:gd name="T82" fmla="*/ 357 w 398"/>
                <a:gd name="T83" fmla="*/ 104 h 181"/>
                <a:gd name="T84" fmla="*/ 368 w 398"/>
                <a:gd name="T85" fmla="*/ 93 h 181"/>
                <a:gd name="T86" fmla="*/ 363 w 398"/>
                <a:gd name="T87" fmla="*/ 92 h 181"/>
                <a:gd name="T88" fmla="*/ 361 w 398"/>
                <a:gd name="T89" fmla="*/ 91 h 181"/>
                <a:gd name="T90" fmla="*/ 356 w 398"/>
                <a:gd name="T91" fmla="*/ 92 h 181"/>
                <a:gd name="T92" fmla="*/ 348 w 398"/>
                <a:gd name="T93" fmla="*/ 100 h 181"/>
                <a:gd name="T94" fmla="*/ 335 w 398"/>
                <a:gd name="T95" fmla="*/ 95 h 181"/>
                <a:gd name="T96" fmla="*/ 353 w 398"/>
                <a:gd name="T97" fmla="*/ 80 h 181"/>
                <a:gd name="T98" fmla="*/ 329 w 398"/>
                <a:gd name="T99" fmla="*/ 75 h 181"/>
                <a:gd name="T100" fmla="*/ 340 w 398"/>
                <a:gd name="T101" fmla="*/ 73 h 181"/>
                <a:gd name="T102" fmla="*/ 345 w 398"/>
                <a:gd name="T103" fmla="*/ 64 h 181"/>
                <a:gd name="T104" fmla="*/ 351 w 398"/>
                <a:gd name="T105" fmla="*/ 69 h 181"/>
                <a:gd name="T106" fmla="*/ 354 w 398"/>
                <a:gd name="T107" fmla="*/ 66 h 181"/>
                <a:gd name="T108" fmla="*/ 368 w 398"/>
                <a:gd name="T109" fmla="*/ 69 h 181"/>
                <a:gd name="T110" fmla="*/ 372 w 398"/>
                <a:gd name="T111" fmla="*/ 63 h 181"/>
                <a:gd name="T112" fmla="*/ 375 w 398"/>
                <a:gd name="T113" fmla="*/ 54 h 181"/>
                <a:gd name="T114" fmla="*/ 380 w 398"/>
                <a:gd name="T115" fmla="*/ 50 h 181"/>
                <a:gd name="T116" fmla="*/ 395 w 398"/>
                <a:gd name="T117" fmla="*/ 49 h 181"/>
                <a:gd name="T118" fmla="*/ 396 w 398"/>
                <a:gd name="T119" fmla="*/ 64 h 181"/>
                <a:gd name="T120" fmla="*/ 365 w 398"/>
                <a:gd name="T121" fmla="*/ 10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8" h="181">
                  <a:moveTo>
                    <a:pt x="356" y="2"/>
                  </a:moveTo>
                  <a:cubicBezTo>
                    <a:pt x="356" y="2"/>
                    <a:pt x="356" y="2"/>
                    <a:pt x="356" y="2"/>
                  </a:cubicBezTo>
                  <a:cubicBezTo>
                    <a:pt x="357" y="2"/>
                    <a:pt x="358" y="1"/>
                    <a:pt x="358" y="1"/>
                  </a:cubicBezTo>
                  <a:cubicBezTo>
                    <a:pt x="359" y="2"/>
                    <a:pt x="360" y="4"/>
                    <a:pt x="360" y="5"/>
                  </a:cubicBezTo>
                  <a:cubicBezTo>
                    <a:pt x="359" y="6"/>
                    <a:pt x="355" y="3"/>
                    <a:pt x="354" y="2"/>
                  </a:cubicBezTo>
                  <a:cubicBezTo>
                    <a:pt x="354" y="2"/>
                    <a:pt x="354" y="2"/>
                    <a:pt x="354" y="2"/>
                  </a:cubicBezTo>
                  <a:cubicBezTo>
                    <a:pt x="355" y="2"/>
                    <a:pt x="355" y="2"/>
                    <a:pt x="356" y="2"/>
                  </a:cubicBezTo>
                  <a:moveTo>
                    <a:pt x="372" y="31"/>
                  </a:moveTo>
                  <a:cubicBezTo>
                    <a:pt x="372" y="31"/>
                    <a:pt x="370" y="31"/>
                    <a:pt x="370" y="33"/>
                  </a:cubicBezTo>
                  <a:cubicBezTo>
                    <a:pt x="370" y="33"/>
                    <a:pt x="373" y="33"/>
                    <a:pt x="373" y="33"/>
                  </a:cubicBezTo>
                  <a:cubicBezTo>
                    <a:pt x="373" y="33"/>
                    <a:pt x="373" y="32"/>
                    <a:pt x="373" y="32"/>
                  </a:cubicBezTo>
                  <a:cubicBezTo>
                    <a:pt x="372" y="32"/>
                    <a:pt x="373" y="31"/>
                    <a:pt x="372" y="31"/>
                  </a:cubicBezTo>
                  <a:moveTo>
                    <a:pt x="382" y="29"/>
                  </a:moveTo>
                  <a:cubicBezTo>
                    <a:pt x="377" y="25"/>
                    <a:pt x="373" y="21"/>
                    <a:pt x="370" y="16"/>
                  </a:cubicBezTo>
                  <a:cubicBezTo>
                    <a:pt x="366" y="11"/>
                    <a:pt x="365" y="5"/>
                    <a:pt x="362" y="0"/>
                  </a:cubicBezTo>
                  <a:cubicBezTo>
                    <a:pt x="361" y="0"/>
                    <a:pt x="360" y="1"/>
                    <a:pt x="360" y="1"/>
                  </a:cubicBezTo>
                  <a:cubicBezTo>
                    <a:pt x="360" y="2"/>
                    <a:pt x="360" y="2"/>
                    <a:pt x="361" y="3"/>
                  </a:cubicBezTo>
                  <a:cubicBezTo>
                    <a:pt x="363" y="6"/>
                    <a:pt x="365" y="11"/>
                    <a:pt x="367" y="14"/>
                  </a:cubicBezTo>
                  <a:cubicBezTo>
                    <a:pt x="368" y="16"/>
                    <a:pt x="370" y="17"/>
                    <a:pt x="371" y="18"/>
                  </a:cubicBezTo>
                  <a:cubicBezTo>
                    <a:pt x="373" y="20"/>
                    <a:pt x="373" y="23"/>
                    <a:pt x="374" y="24"/>
                  </a:cubicBezTo>
                  <a:cubicBezTo>
                    <a:pt x="374" y="24"/>
                    <a:pt x="377" y="25"/>
                    <a:pt x="377" y="25"/>
                  </a:cubicBezTo>
                  <a:cubicBezTo>
                    <a:pt x="379" y="26"/>
                    <a:pt x="375" y="27"/>
                    <a:pt x="376" y="28"/>
                  </a:cubicBezTo>
                  <a:cubicBezTo>
                    <a:pt x="376" y="28"/>
                    <a:pt x="378" y="27"/>
                    <a:pt x="378" y="27"/>
                  </a:cubicBezTo>
                  <a:cubicBezTo>
                    <a:pt x="380" y="28"/>
                    <a:pt x="386" y="36"/>
                    <a:pt x="387" y="36"/>
                  </a:cubicBezTo>
                  <a:cubicBezTo>
                    <a:pt x="388" y="35"/>
                    <a:pt x="382" y="29"/>
                    <a:pt x="382" y="29"/>
                  </a:cubicBezTo>
                  <a:moveTo>
                    <a:pt x="381" y="48"/>
                  </a:moveTo>
                  <a:cubicBezTo>
                    <a:pt x="381" y="47"/>
                    <a:pt x="378" y="45"/>
                    <a:pt x="379" y="44"/>
                  </a:cubicBezTo>
                  <a:cubicBezTo>
                    <a:pt x="379" y="44"/>
                    <a:pt x="381" y="45"/>
                    <a:pt x="381" y="45"/>
                  </a:cubicBezTo>
                  <a:cubicBezTo>
                    <a:pt x="381" y="44"/>
                    <a:pt x="378" y="35"/>
                    <a:pt x="376" y="34"/>
                  </a:cubicBezTo>
                  <a:cubicBezTo>
                    <a:pt x="375" y="34"/>
                    <a:pt x="374" y="34"/>
                    <a:pt x="373" y="33"/>
                  </a:cubicBezTo>
                  <a:cubicBezTo>
                    <a:pt x="373" y="33"/>
                    <a:pt x="372" y="33"/>
                    <a:pt x="372" y="33"/>
                  </a:cubicBezTo>
                  <a:cubicBezTo>
                    <a:pt x="372" y="34"/>
                    <a:pt x="369" y="34"/>
                    <a:pt x="369" y="34"/>
                  </a:cubicBezTo>
                  <a:cubicBezTo>
                    <a:pt x="369" y="35"/>
                    <a:pt x="374" y="35"/>
                    <a:pt x="372" y="37"/>
                  </a:cubicBezTo>
                  <a:cubicBezTo>
                    <a:pt x="370" y="38"/>
                    <a:pt x="367" y="33"/>
                    <a:pt x="366" y="38"/>
                  </a:cubicBezTo>
                  <a:cubicBezTo>
                    <a:pt x="366" y="40"/>
                    <a:pt x="370" y="49"/>
                    <a:pt x="368" y="51"/>
                  </a:cubicBezTo>
                  <a:cubicBezTo>
                    <a:pt x="367" y="51"/>
                    <a:pt x="363" y="51"/>
                    <a:pt x="363" y="50"/>
                  </a:cubicBezTo>
                  <a:cubicBezTo>
                    <a:pt x="362" y="49"/>
                    <a:pt x="366" y="50"/>
                    <a:pt x="367" y="49"/>
                  </a:cubicBezTo>
                  <a:cubicBezTo>
                    <a:pt x="368" y="48"/>
                    <a:pt x="364" y="45"/>
                    <a:pt x="363" y="45"/>
                  </a:cubicBezTo>
                  <a:cubicBezTo>
                    <a:pt x="362" y="45"/>
                    <a:pt x="361" y="44"/>
                    <a:pt x="362" y="44"/>
                  </a:cubicBezTo>
                  <a:cubicBezTo>
                    <a:pt x="362" y="44"/>
                    <a:pt x="365" y="44"/>
                    <a:pt x="365" y="44"/>
                  </a:cubicBezTo>
                  <a:cubicBezTo>
                    <a:pt x="365" y="44"/>
                    <a:pt x="364" y="41"/>
                    <a:pt x="364" y="40"/>
                  </a:cubicBezTo>
                  <a:cubicBezTo>
                    <a:pt x="363" y="40"/>
                    <a:pt x="362" y="40"/>
                    <a:pt x="362" y="40"/>
                  </a:cubicBezTo>
                  <a:cubicBezTo>
                    <a:pt x="364" y="38"/>
                    <a:pt x="364" y="37"/>
                    <a:pt x="363" y="34"/>
                  </a:cubicBezTo>
                  <a:cubicBezTo>
                    <a:pt x="361" y="31"/>
                    <a:pt x="352" y="35"/>
                    <a:pt x="351" y="38"/>
                  </a:cubicBezTo>
                  <a:cubicBezTo>
                    <a:pt x="351" y="39"/>
                    <a:pt x="351" y="39"/>
                    <a:pt x="351" y="39"/>
                  </a:cubicBezTo>
                  <a:cubicBezTo>
                    <a:pt x="352" y="39"/>
                    <a:pt x="352" y="39"/>
                    <a:pt x="353" y="39"/>
                  </a:cubicBezTo>
                  <a:cubicBezTo>
                    <a:pt x="353" y="39"/>
                    <a:pt x="353" y="40"/>
                    <a:pt x="352" y="40"/>
                  </a:cubicBezTo>
                  <a:cubicBezTo>
                    <a:pt x="352" y="40"/>
                    <a:pt x="350" y="39"/>
                    <a:pt x="349" y="39"/>
                  </a:cubicBezTo>
                  <a:cubicBezTo>
                    <a:pt x="348" y="40"/>
                    <a:pt x="348" y="40"/>
                    <a:pt x="348" y="40"/>
                  </a:cubicBezTo>
                  <a:cubicBezTo>
                    <a:pt x="347" y="40"/>
                    <a:pt x="348" y="38"/>
                    <a:pt x="346" y="38"/>
                  </a:cubicBezTo>
                  <a:cubicBezTo>
                    <a:pt x="345" y="38"/>
                    <a:pt x="334" y="47"/>
                    <a:pt x="332" y="43"/>
                  </a:cubicBezTo>
                  <a:cubicBezTo>
                    <a:pt x="332" y="43"/>
                    <a:pt x="333" y="42"/>
                    <a:pt x="333" y="42"/>
                  </a:cubicBezTo>
                  <a:cubicBezTo>
                    <a:pt x="333" y="42"/>
                    <a:pt x="333" y="41"/>
                    <a:pt x="333" y="41"/>
                  </a:cubicBezTo>
                  <a:cubicBezTo>
                    <a:pt x="330" y="37"/>
                    <a:pt x="323" y="31"/>
                    <a:pt x="328" y="26"/>
                  </a:cubicBezTo>
                  <a:cubicBezTo>
                    <a:pt x="330" y="24"/>
                    <a:pt x="328" y="31"/>
                    <a:pt x="328" y="33"/>
                  </a:cubicBezTo>
                  <a:cubicBezTo>
                    <a:pt x="329" y="34"/>
                    <a:pt x="332" y="39"/>
                    <a:pt x="334" y="39"/>
                  </a:cubicBezTo>
                  <a:cubicBezTo>
                    <a:pt x="335" y="38"/>
                    <a:pt x="335" y="37"/>
                    <a:pt x="335" y="37"/>
                  </a:cubicBezTo>
                  <a:cubicBezTo>
                    <a:pt x="337" y="37"/>
                    <a:pt x="339" y="40"/>
                    <a:pt x="341" y="39"/>
                  </a:cubicBezTo>
                  <a:cubicBezTo>
                    <a:pt x="343" y="37"/>
                    <a:pt x="342" y="34"/>
                    <a:pt x="344" y="33"/>
                  </a:cubicBezTo>
                  <a:cubicBezTo>
                    <a:pt x="344" y="33"/>
                    <a:pt x="348" y="31"/>
                    <a:pt x="348" y="31"/>
                  </a:cubicBezTo>
                  <a:cubicBezTo>
                    <a:pt x="348" y="30"/>
                    <a:pt x="347" y="31"/>
                    <a:pt x="346" y="31"/>
                  </a:cubicBezTo>
                  <a:cubicBezTo>
                    <a:pt x="344" y="31"/>
                    <a:pt x="343" y="29"/>
                    <a:pt x="341" y="28"/>
                  </a:cubicBezTo>
                  <a:cubicBezTo>
                    <a:pt x="340" y="28"/>
                    <a:pt x="340" y="28"/>
                    <a:pt x="340" y="27"/>
                  </a:cubicBezTo>
                  <a:cubicBezTo>
                    <a:pt x="340" y="27"/>
                    <a:pt x="353" y="30"/>
                    <a:pt x="353" y="29"/>
                  </a:cubicBezTo>
                  <a:cubicBezTo>
                    <a:pt x="353" y="29"/>
                    <a:pt x="347" y="24"/>
                    <a:pt x="347" y="24"/>
                  </a:cubicBezTo>
                  <a:cubicBezTo>
                    <a:pt x="350" y="24"/>
                    <a:pt x="352" y="28"/>
                    <a:pt x="354" y="28"/>
                  </a:cubicBezTo>
                  <a:cubicBezTo>
                    <a:pt x="355" y="28"/>
                    <a:pt x="359" y="24"/>
                    <a:pt x="359" y="23"/>
                  </a:cubicBezTo>
                  <a:cubicBezTo>
                    <a:pt x="358" y="22"/>
                    <a:pt x="348" y="20"/>
                    <a:pt x="351" y="18"/>
                  </a:cubicBezTo>
                  <a:cubicBezTo>
                    <a:pt x="354" y="17"/>
                    <a:pt x="359" y="24"/>
                    <a:pt x="362" y="22"/>
                  </a:cubicBezTo>
                  <a:cubicBezTo>
                    <a:pt x="364" y="21"/>
                    <a:pt x="359" y="16"/>
                    <a:pt x="359" y="15"/>
                  </a:cubicBezTo>
                  <a:cubicBezTo>
                    <a:pt x="360" y="14"/>
                    <a:pt x="361" y="15"/>
                    <a:pt x="362" y="16"/>
                  </a:cubicBezTo>
                  <a:cubicBezTo>
                    <a:pt x="362" y="16"/>
                    <a:pt x="362" y="16"/>
                    <a:pt x="362" y="17"/>
                  </a:cubicBezTo>
                  <a:cubicBezTo>
                    <a:pt x="362" y="17"/>
                    <a:pt x="361" y="17"/>
                    <a:pt x="362" y="18"/>
                  </a:cubicBezTo>
                  <a:cubicBezTo>
                    <a:pt x="362" y="18"/>
                    <a:pt x="364" y="17"/>
                    <a:pt x="364" y="18"/>
                  </a:cubicBezTo>
                  <a:cubicBezTo>
                    <a:pt x="364" y="18"/>
                    <a:pt x="363" y="19"/>
                    <a:pt x="364" y="19"/>
                  </a:cubicBezTo>
                  <a:cubicBezTo>
                    <a:pt x="364" y="20"/>
                    <a:pt x="366" y="20"/>
                    <a:pt x="367" y="21"/>
                  </a:cubicBezTo>
                  <a:cubicBezTo>
                    <a:pt x="367" y="22"/>
                    <a:pt x="369" y="26"/>
                    <a:pt x="371" y="25"/>
                  </a:cubicBezTo>
                  <a:cubicBezTo>
                    <a:pt x="372" y="24"/>
                    <a:pt x="370" y="23"/>
                    <a:pt x="370" y="23"/>
                  </a:cubicBezTo>
                  <a:cubicBezTo>
                    <a:pt x="368" y="19"/>
                    <a:pt x="363" y="16"/>
                    <a:pt x="361" y="12"/>
                  </a:cubicBezTo>
                  <a:cubicBezTo>
                    <a:pt x="361" y="9"/>
                    <a:pt x="361" y="9"/>
                    <a:pt x="361" y="9"/>
                  </a:cubicBezTo>
                  <a:cubicBezTo>
                    <a:pt x="360" y="9"/>
                    <a:pt x="359" y="9"/>
                    <a:pt x="359" y="10"/>
                  </a:cubicBezTo>
                  <a:cubicBezTo>
                    <a:pt x="359" y="11"/>
                    <a:pt x="361" y="12"/>
                    <a:pt x="361" y="12"/>
                  </a:cubicBezTo>
                  <a:cubicBezTo>
                    <a:pt x="361" y="12"/>
                    <a:pt x="358" y="9"/>
                    <a:pt x="357" y="9"/>
                  </a:cubicBezTo>
                  <a:cubicBezTo>
                    <a:pt x="357" y="9"/>
                    <a:pt x="357" y="9"/>
                    <a:pt x="357" y="8"/>
                  </a:cubicBezTo>
                  <a:cubicBezTo>
                    <a:pt x="357" y="8"/>
                    <a:pt x="358" y="8"/>
                    <a:pt x="358" y="8"/>
                  </a:cubicBezTo>
                  <a:cubicBezTo>
                    <a:pt x="357" y="7"/>
                    <a:pt x="355" y="7"/>
                    <a:pt x="354" y="5"/>
                  </a:cubicBezTo>
                  <a:cubicBezTo>
                    <a:pt x="353" y="5"/>
                    <a:pt x="354" y="4"/>
                    <a:pt x="353" y="3"/>
                  </a:cubicBezTo>
                  <a:cubicBezTo>
                    <a:pt x="309" y="16"/>
                    <a:pt x="265" y="29"/>
                    <a:pt x="221" y="41"/>
                  </a:cubicBezTo>
                  <a:cubicBezTo>
                    <a:pt x="182" y="51"/>
                    <a:pt x="144" y="61"/>
                    <a:pt x="104" y="67"/>
                  </a:cubicBezTo>
                  <a:cubicBezTo>
                    <a:pt x="102" y="71"/>
                    <a:pt x="102" y="76"/>
                    <a:pt x="103" y="80"/>
                  </a:cubicBezTo>
                  <a:cubicBezTo>
                    <a:pt x="104" y="82"/>
                    <a:pt x="100" y="81"/>
                    <a:pt x="100" y="81"/>
                  </a:cubicBezTo>
                  <a:cubicBezTo>
                    <a:pt x="99" y="82"/>
                    <a:pt x="97" y="85"/>
                    <a:pt x="97" y="86"/>
                  </a:cubicBezTo>
                  <a:cubicBezTo>
                    <a:pt x="95" y="88"/>
                    <a:pt x="93" y="97"/>
                    <a:pt x="92" y="99"/>
                  </a:cubicBezTo>
                  <a:cubicBezTo>
                    <a:pt x="90" y="100"/>
                    <a:pt x="87" y="96"/>
                    <a:pt x="85" y="96"/>
                  </a:cubicBezTo>
                  <a:cubicBezTo>
                    <a:pt x="84" y="97"/>
                    <a:pt x="80" y="100"/>
                    <a:pt x="79" y="100"/>
                  </a:cubicBezTo>
                  <a:cubicBezTo>
                    <a:pt x="75" y="103"/>
                    <a:pt x="75" y="110"/>
                    <a:pt x="71" y="111"/>
                  </a:cubicBezTo>
                  <a:cubicBezTo>
                    <a:pt x="68" y="112"/>
                    <a:pt x="70" y="105"/>
                    <a:pt x="67" y="106"/>
                  </a:cubicBezTo>
                  <a:cubicBezTo>
                    <a:pt x="66" y="106"/>
                    <a:pt x="62" y="110"/>
                    <a:pt x="61" y="111"/>
                  </a:cubicBezTo>
                  <a:cubicBezTo>
                    <a:pt x="61" y="112"/>
                    <a:pt x="61" y="115"/>
                    <a:pt x="61" y="115"/>
                  </a:cubicBezTo>
                  <a:cubicBezTo>
                    <a:pt x="59" y="116"/>
                    <a:pt x="57" y="114"/>
                    <a:pt x="56" y="115"/>
                  </a:cubicBezTo>
                  <a:cubicBezTo>
                    <a:pt x="56" y="115"/>
                    <a:pt x="57" y="123"/>
                    <a:pt x="54" y="125"/>
                  </a:cubicBezTo>
                  <a:cubicBezTo>
                    <a:pt x="53" y="125"/>
                    <a:pt x="48" y="125"/>
                    <a:pt x="46" y="128"/>
                  </a:cubicBezTo>
                  <a:cubicBezTo>
                    <a:pt x="44" y="129"/>
                    <a:pt x="43" y="133"/>
                    <a:pt x="41" y="134"/>
                  </a:cubicBezTo>
                  <a:cubicBezTo>
                    <a:pt x="40" y="135"/>
                    <a:pt x="39" y="134"/>
                    <a:pt x="39" y="135"/>
                  </a:cubicBezTo>
                  <a:cubicBezTo>
                    <a:pt x="38" y="135"/>
                    <a:pt x="39" y="136"/>
                    <a:pt x="38" y="137"/>
                  </a:cubicBezTo>
                  <a:cubicBezTo>
                    <a:pt x="38" y="138"/>
                    <a:pt x="36" y="138"/>
                    <a:pt x="35" y="138"/>
                  </a:cubicBezTo>
                  <a:cubicBezTo>
                    <a:pt x="33" y="140"/>
                    <a:pt x="33" y="143"/>
                    <a:pt x="30" y="143"/>
                  </a:cubicBezTo>
                  <a:cubicBezTo>
                    <a:pt x="30" y="143"/>
                    <a:pt x="28" y="142"/>
                    <a:pt x="28" y="142"/>
                  </a:cubicBezTo>
                  <a:cubicBezTo>
                    <a:pt x="28" y="142"/>
                    <a:pt x="28" y="143"/>
                    <a:pt x="27" y="143"/>
                  </a:cubicBezTo>
                  <a:cubicBezTo>
                    <a:pt x="26" y="144"/>
                    <a:pt x="24" y="143"/>
                    <a:pt x="22" y="144"/>
                  </a:cubicBezTo>
                  <a:cubicBezTo>
                    <a:pt x="20" y="145"/>
                    <a:pt x="12" y="153"/>
                    <a:pt x="11" y="155"/>
                  </a:cubicBezTo>
                  <a:cubicBezTo>
                    <a:pt x="11" y="155"/>
                    <a:pt x="11" y="156"/>
                    <a:pt x="11" y="156"/>
                  </a:cubicBezTo>
                  <a:cubicBezTo>
                    <a:pt x="11" y="158"/>
                    <a:pt x="11" y="159"/>
                    <a:pt x="11" y="161"/>
                  </a:cubicBezTo>
                  <a:cubicBezTo>
                    <a:pt x="11" y="161"/>
                    <a:pt x="11" y="162"/>
                    <a:pt x="11" y="162"/>
                  </a:cubicBezTo>
                  <a:cubicBezTo>
                    <a:pt x="10" y="167"/>
                    <a:pt x="2" y="163"/>
                    <a:pt x="1" y="167"/>
                  </a:cubicBezTo>
                  <a:cubicBezTo>
                    <a:pt x="0" y="172"/>
                    <a:pt x="2" y="181"/>
                    <a:pt x="2" y="181"/>
                  </a:cubicBezTo>
                  <a:cubicBezTo>
                    <a:pt x="21" y="177"/>
                    <a:pt x="39" y="173"/>
                    <a:pt x="58" y="169"/>
                  </a:cubicBezTo>
                  <a:cubicBezTo>
                    <a:pt x="62" y="166"/>
                    <a:pt x="67" y="162"/>
                    <a:pt x="71" y="161"/>
                  </a:cubicBezTo>
                  <a:cubicBezTo>
                    <a:pt x="73" y="162"/>
                    <a:pt x="73" y="162"/>
                    <a:pt x="73" y="162"/>
                  </a:cubicBezTo>
                  <a:cubicBezTo>
                    <a:pt x="75" y="161"/>
                    <a:pt x="74" y="158"/>
                    <a:pt x="75" y="157"/>
                  </a:cubicBezTo>
                  <a:cubicBezTo>
                    <a:pt x="77" y="156"/>
                    <a:pt x="80" y="155"/>
                    <a:pt x="81" y="155"/>
                  </a:cubicBezTo>
                  <a:cubicBezTo>
                    <a:pt x="82" y="154"/>
                    <a:pt x="83" y="153"/>
                    <a:pt x="84" y="153"/>
                  </a:cubicBezTo>
                  <a:cubicBezTo>
                    <a:pt x="86" y="153"/>
                    <a:pt x="86" y="153"/>
                    <a:pt x="86" y="153"/>
                  </a:cubicBezTo>
                  <a:cubicBezTo>
                    <a:pt x="87" y="152"/>
                    <a:pt x="87" y="149"/>
                    <a:pt x="88" y="150"/>
                  </a:cubicBezTo>
                  <a:cubicBezTo>
                    <a:pt x="90" y="151"/>
                    <a:pt x="95" y="149"/>
                    <a:pt x="98" y="149"/>
                  </a:cubicBezTo>
                  <a:cubicBezTo>
                    <a:pt x="107" y="147"/>
                    <a:pt x="116" y="145"/>
                    <a:pt x="125" y="143"/>
                  </a:cubicBezTo>
                  <a:cubicBezTo>
                    <a:pt x="127" y="143"/>
                    <a:pt x="149" y="139"/>
                    <a:pt x="150" y="139"/>
                  </a:cubicBezTo>
                  <a:cubicBezTo>
                    <a:pt x="151" y="140"/>
                    <a:pt x="150" y="143"/>
                    <a:pt x="151" y="144"/>
                  </a:cubicBezTo>
                  <a:cubicBezTo>
                    <a:pt x="154" y="144"/>
                    <a:pt x="154" y="140"/>
                    <a:pt x="155" y="140"/>
                  </a:cubicBezTo>
                  <a:cubicBezTo>
                    <a:pt x="156" y="140"/>
                    <a:pt x="156" y="141"/>
                    <a:pt x="156" y="141"/>
                  </a:cubicBezTo>
                  <a:cubicBezTo>
                    <a:pt x="158" y="143"/>
                    <a:pt x="163" y="144"/>
                    <a:pt x="164" y="146"/>
                  </a:cubicBezTo>
                  <a:cubicBezTo>
                    <a:pt x="165" y="148"/>
                    <a:pt x="164" y="153"/>
                    <a:pt x="165" y="154"/>
                  </a:cubicBezTo>
                  <a:cubicBezTo>
                    <a:pt x="165" y="154"/>
                    <a:pt x="177" y="151"/>
                    <a:pt x="178" y="151"/>
                  </a:cubicBezTo>
                  <a:cubicBezTo>
                    <a:pt x="185" y="150"/>
                    <a:pt x="213" y="142"/>
                    <a:pt x="217" y="142"/>
                  </a:cubicBezTo>
                  <a:cubicBezTo>
                    <a:pt x="220" y="143"/>
                    <a:pt x="233" y="152"/>
                    <a:pt x="237" y="154"/>
                  </a:cubicBezTo>
                  <a:cubicBezTo>
                    <a:pt x="252" y="163"/>
                    <a:pt x="267" y="171"/>
                    <a:pt x="282" y="180"/>
                  </a:cubicBezTo>
                  <a:cubicBezTo>
                    <a:pt x="283" y="179"/>
                    <a:pt x="285" y="178"/>
                    <a:pt x="287" y="176"/>
                  </a:cubicBezTo>
                  <a:cubicBezTo>
                    <a:pt x="288" y="175"/>
                    <a:pt x="287" y="173"/>
                    <a:pt x="289" y="172"/>
                  </a:cubicBezTo>
                  <a:cubicBezTo>
                    <a:pt x="290" y="172"/>
                    <a:pt x="289" y="174"/>
                    <a:pt x="290" y="175"/>
                  </a:cubicBezTo>
                  <a:cubicBezTo>
                    <a:pt x="291" y="175"/>
                    <a:pt x="294" y="173"/>
                    <a:pt x="296" y="172"/>
                  </a:cubicBezTo>
                  <a:cubicBezTo>
                    <a:pt x="298" y="172"/>
                    <a:pt x="304" y="173"/>
                    <a:pt x="306" y="171"/>
                  </a:cubicBezTo>
                  <a:cubicBezTo>
                    <a:pt x="308" y="170"/>
                    <a:pt x="305" y="157"/>
                    <a:pt x="306" y="157"/>
                  </a:cubicBezTo>
                  <a:cubicBezTo>
                    <a:pt x="309" y="158"/>
                    <a:pt x="309" y="168"/>
                    <a:pt x="310" y="167"/>
                  </a:cubicBezTo>
                  <a:cubicBezTo>
                    <a:pt x="310" y="167"/>
                    <a:pt x="309" y="160"/>
                    <a:pt x="309" y="159"/>
                  </a:cubicBezTo>
                  <a:cubicBezTo>
                    <a:pt x="309" y="154"/>
                    <a:pt x="310" y="151"/>
                    <a:pt x="312" y="146"/>
                  </a:cubicBezTo>
                  <a:cubicBezTo>
                    <a:pt x="314" y="141"/>
                    <a:pt x="317" y="135"/>
                    <a:pt x="322" y="131"/>
                  </a:cubicBezTo>
                  <a:cubicBezTo>
                    <a:pt x="322" y="131"/>
                    <a:pt x="326" y="129"/>
                    <a:pt x="325" y="127"/>
                  </a:cubicBezTo>
                  <a:cubicBezTo>
                    <a:pt x="325" y="126"/>
                    <a:pt x="321" y="126"/>
                    <a:pt x="321" y="126"/>
                  </a:cubicBezTo>
                  <a:cubicBezTo>
                    <a:pt x="321" y="125"/>
                    <a:pt x="325" y="124"/>
                    <a:pt x="324" y="123"/>
                  </a:cubicBezTo>
                  <a:cubicBezTo>
                    <a:pt x="323" y="120"/>
                    <a:pt x="319" y="122"/>
                    <a:pt x="320" y="119"/>
                  </a:cubicBezTo>
                  <a:cubicBezTo>
                    <a:pt x="320" y="118"/>
                    <a:pt x="322" y="117"/>
                    <a:pt x="323" y="117"/>
                  </a:cubicBezTo>
                  <a:cubicBezTo>
                    <a:pt x="322" y="119"/>
                    <a:pt x="322" y="119"/>
                    <a:pt x="322" y="119"/>
                  </a:cubicBezTo>
                  <a:cubicBezTo>
                    <a:pt x="323" y="120"/>
                    <a:pt x="325" y="121"/>
                    <a:pt x="325" y="121"/>
                  </a:cubicBezTo>
                  <a:cubicBezTo>
                    <a:pt x="326" y="123"/>
                    <a:pt x="323" y="125"/>
                    <a:pt x="323" y="126"/>
                  </a:cubicBezTo>
                  <a:cubicBezTo>
                    <a:pt x="323" y="126"/>
                    <a:pt x="327" y="127"/>
                    <a:pt x="327" y="127"/>
                  </a:cubicBezTo>
                  <a:cubicBezTo>
                    <a:pt x="329" y="126"/>
                    <a:pt x="334" y="116"/>
                    <a:pt x="334" y="115"/>
                  </a:cubicBezTo>
                  <a:cubicBezTo>
                    <a:pt x="333" y="114"/>
                    <a:pt x="333" y="114"/>
                    <a:pt x="333" y="114"/>
                  </a:cubicBezTo>
                  <a:cubicBezTo>
                    <a:pt x="333" y="113"/>
                    <a:pt x="334" y="114"/>
                    <a:pt x="334" y="114"/>
                  </a:cubicBezTo>
                  <a:cubicBezTo>
                    <a:pt x="334" y="115"/>
                    <a:pt x="335" y="114"/>
                    <a:pt x="336" y="115"/>
                  </a:cubicBezTo>
                  <a:cubicBezTo>
                    <a:pt x="336" y="115"/>
                    <a:pt x="336" y="115"/>
                    <a:pt x="336" y="116"/>
                  </a:cubicBezTo>
                  <a:cubicBezTo>
                    <a:pt x="336" y="116"/>
                    <a:pt x="335" y="117"/>
                    <a:pt x="335" y="117"/>
                  </a:cubicBezTo>
                  <a:cubicBezTo>
                    <a:pt x="337" y="117"/>
                    <a:pt x="344" y="111"/>
                    <a:pt x="345" y="111"/>
                  </a:cubicBezTo>
                  <a:cubicBezTo>
                    <a:pt x="347" y="110"/>
                    <a:pt x="350" y="111"/>
                    <a:pt x="351" y="110"/>
                  </a:cubicBezTo>
                  <a:cubicBezTo>
                    <a:pt x="352" y="110"/>
                    <a:pt x="353" y="108"/>
                    <a:pt x="352" y="108"/>
                  </a:cubicBezTo>
                  <a:cubicBezTo>
                    <a:pt x="351" y="108"/>
                    <a:pt x="350" y="109"/>
                    <a:pt x="349" y="109"/>
                  </a:cubicBezTo>
                  <a:cubicBezTo>
                    <a:pt x="349" y="108"/>
                    <a:pt x="352" y="105"/>
                    <a:pt x="352" y="105"/>
                  </a:cubicBezTo>
                  <a:cubicBezTo>
                    <a:pt x="354" y="105"/>
                    <a:pt x="354" y="109"/>
                    <a:pt x="354" y="109"/>
                  </a:cubicBezTo>
                  <a:cubicBezTo>
                    <a:pt x="359" y="111"/>
                    <a:pt x="354" y="104"/>
                    <a:pt x="357" y="104"/>
                  </a:cubicBezTo>
                  <a:cubicBezTo>
                    <a:pt x="360" y="103"/>
                    <a:pt x="356" y="106"/>
                    <a:pt x="358" y="107"/>
                  </a:cubicBezTo>
                  <a:cubicBezTo>
                    <a:pt x="362" y="109"/>
                    <a:pt x="363" y="97"/>
                    <a:pt x="364" y="97"/>
                  </a:cubicBezTo>
                  <a:cubicBezTo>
                    <a:pt x="364" y="96"/>
                    <a:pt x="365" y="98"/>
                    <a:pt x="366" y="96"/>
                  </a:cubicBezTo>
                  <a:cubicBezTo>
                    <a:pt x="367" y="94"/>
                    <a:pt x="366" y="94"/>
                    <a:pt x="368" y="93"/>
                  </a:cubicBezTo>
                  <a:cubicBezTo>
                    <a:pt x="368" y="90"/>
                    <a:pt x="368" y="90"/>
                    <a:pt x="368" y="90"/>
                  </a:cubicBezTo>
                  <a:cubicBezTo>
                    <a:pt x="368" y="90"/>
                    <a:pt x="364" y="87"/>
                    <a:pt x="364" y="89"/>
                  </a:cubicBezTo>
                  <a:cubicBezTo>
                    <a:pt x="364" y="90"/>
                    <a:pt x="366" y="90"/>
                    <a:pt x="366" y="91"/>
                  </a:cubicBezTo>
                  <a:cubicBezTo>
                    <a:pt x="363" y="92"/>
                    <a:pt x="363" y="92"/>
                    <a:pt x="363" y="92"/>
                  </a:cubicBezTo>
                  <a:cubicBezTo>
                    <a:pt x="363" y="92"/>
                    <a:pt x="364" y="93"/>
                    <a:pt x="364" y="94"/>
                  </a:cubicBezTo>
                  <a:cubicBezTo>
                    <a:pt x="362" y="93"/>
                    <a:pt x="362" y="93"/>
                    <a:pt x="362" y="93"/>
                  </a:cubicBezTo>
                  <a:cubicBezTo>
                    <a:pt x="361" y="95"/>
                    <a:pt x="361" y="95"/>
                    <a:pt x="361" y="95"/>
                  </a:cubicBezTo>
                  <a:cubicBezTo>
                    <a:pt x="358" y="94"/>
                    <a:pt x="361" y="92"/>
                    <a:pt x="361" y="91"/>
                  </a:cubicBezTo>
                  <a:cubicBezTo>
                    <a:pt x="362" y="91"/>
                    <a:pt x="360" y="89"/>
                    <a:pt x="360" y="89"/>
                  </a:cubicBezTo>
                  <a:cubicBezTo>
                    <a:pt x="360" y="89"/>
                    <a:pt x="359" y="87"/>
                    <a:pt x="359" y="87"/>
                  </a:cubicBezTo>
                  <a:cubicBezTo>
                    <a:pt x="357" y="88"/>
                    <a:pt x="359" y="91"/>
                    <a:pt x="358" y="92"/>
                  </a:cubicBezTo>
                  <a:cubicBezTo>
                    <a:pt x="358" y="95"/>
                    <a:pt x="357" y="92"/>
                    <a:pt x="356" y="92"/>
                  </a:cubicBezTo>
                  <a:cubicBezTo>
                    <a:pt x="351" y="92"/>
                    <a:pt x="360" y="96"/>
                    <a:pt x="355" y="96"/>
                  </a:cubicBezTo>
                  <a:cubicBezTo>
                    <a:pt x="355" y="96"/>
                    <a:pt x="354" y="96"/>
                    <a:pt x="354" y="96"/>
                  </a:cubicBezTo>
                  <a:cubicBezTo>
                    <a:pt x="353" y="94"/>
                    <a:pt x="353" y="94"/>
                    <a:pt x="353" y="94"/>
                  </a:cubicBezTo>
                  <a:cubicBezTo>
                    <a:pt x="350" y="93"/>
                    <a:pt x="350" y="100"/>
                    <a:pt x="348" y="100"/>
                  </a:cubicBezTo>
                  <a:cubicBezTo>
                    <a:pt x="348" y="100"/>
                    <a:pt x="345" y="99"/>
                    <a:pt x="345" y="99"/>
                  </a:cubicBezTo>
                  <a:cubicBezTo>
                    <a:pt x="344" y="99"/>
                    <a:pt x="342" y="100"/>
                    <a:pt x="340" y="100"/>
                  </a:cubicBezTo>
                  <a:cubicBezTo>
                    <a:pt x="338" y="99"/>
                    <a:pt x="332" y="96"/>
                    <a:pt x="331" y="94"/>
                  </a:cubicBezTo>
                  <a:cubicBezTo>
                    <a:pt x="331" y="93"/>
                    <a:pt x="334" y="95"/>
                    <a:pt x="335" y="95"/>
                  </a:cubicBezTo>
                  <a:cubicBezTo>
                    <a:pt x="337" y="95"/>
                    <a:pt x="343" y="98"/>
                    <a:pt x="345" y="96"/>
                  </a:cubicBezTo>
                  <a:cubicBezTo>
                    <a:pt x="348" y="95"/>
                    <a:pt x="353" y="88"/>
                    <a:pt x="353" y="85"/>
                  </a:cubicBezTo>
                  <a:cubicBezTo>
                    <a:pt x="353" y="82"/>
                    <a:pt x="348" y="87"/>
                    <a:pt x="348" y="84"/>
                  </a:cubicBezTo>
                  <a:cubicBezTo>
                    <a:pt x="349" y="81"/>
                    <a:pt x="354" y="82"/>
                    <a:pt x="353" y="80"/>
                  </a:cubicBezTo>
                  <a:cubicBezTo>
                    <a:pt x="353" y="80"/>
                    <a:pt x="350" y="81"/>
                    <a:pt x="351" y="80"/>
                  </a:cubicBezTo>
                  <a:cubicBezTo>
                    <a:pt x="351" y="79"/>
                    <a:pt x="357" y="82"/>
                    <a:pt x="355" y="77"/>
                  </a:cubicBezTo>
                  <a:cubicBezTo>
                    <a:pt x="354" y="77"/>
                    <a:pt x="338" y="75"/>
                    <a:pt x="335" y="74"/>
                  </a:cubicBezTo>
                  <a:cubicBezTo>
                    <a:pt x="333" y="74"/>
                    <a:pt x="331" y="76"/>
                    <a:pt x="329" y="75"/>
                  </a:cubicBezTo>
                  <a:cubicBezTo>
                    <a:pt x="328" y="75"/>
                    <a:pt x="329" y="74"/>
                    <a:pt x="328" y="73"/>
                  </a:cubicBezTo>
                  <a:cubicBezTo>
                    <a:pt x="328" y="73"/>
                    <a:pt x="325" y="72"/>
                    <a:pt x="325" y="71"/>
                  </a:cubicBezTo>
                  <a:cubicBezTo>
                    <a:pt x="326" y="71"/>
                    <a:pt x="326" y="71"/>
                    <a:pt x="327" y="71"/>
                  </a:cubicBezTo>
                  <a:cubicBezTo>
                    <a:pt x="329" y="72"/>
                    <a:pt x="338" y="73"/>
                    <a:pt x="340" y="73"/>
                  </a:cubicBezTo>
                  <a:cubicBezTo>
                    <a:pt x="341" y="73"/>
                    <a:pt x="341" y="72"/>
                    <a:pt x="342" y="71"/>
                  </a:cubicBezTo>
                  <a:cubicBezTo>
                    <a:pt x="344" y="71"/>
                    <a:pt x="346" y="74"/>
                    <a:pt x="348" y="72"/>
                  </a:cubicBezTo>
                  <a:cubicBezTo>
                    <a:pt x="348" y="72"/>
                    <a:pt x="347" y="71"/>
                    <a:pt x="346" y="70"/>
                  </a:cubicBezTo>
                  <a:cubicBezTo>
                    <a:pt x="345" y="68"/>
                    <a:pt x="341" y="65"/>
                    <a:pt x="345" y="64"/>
                  </a:cubicBezTo>
                  <a:cubicBezTo>
                    <a:pt x="346" y="63"/>
                    <a:pt x="349" y="63"/>
                    <a:pt x="350" y="64"/>
                  </a:cubicBezTo>
                  <a:cubicBezTo>
                    <a:pt x="352" y="66"/>
                    <a:pt x="346" y="65"/>
                    <a:pt x="347" y="67"/>
                  </a:cubicBezTo>
                  <a:cubicBezTo>
                    <a:pt x="347" y="68"/>
                    <a:pt x="347" y="69"/>
                    <a:pt x="348" y="69"/>
                  </a:cubicBezTo>
                  <a:cubicBezTo>
                    <a:pt x="349" y="70"/>
                    <a:pt x="350" y="68"/>
                    <a:pt x="351" y="69"/>
                  </a:cubicBezTo>
                  <a:cubicBezTo>
                    <a:pt x="351" y="69"/>
                    <a:pt x="350" y="71"/>
                    <a:pt x="351" y="71"/>
                  </a:cubicBezTo>
                  <a:cubicBezTo>
                    <a:pt x="355" y="73"/>
                    <a:pt x="352" y="70"/>
                    <a:pt x="352" y="70"/>
                  </a:cubicBezTo>
                  <a:cubicBezTo>
                    <a:pt x="352" y="68"/>
                    <a:pt x="355" y="72"/>
                    <a:pt x="354" y="68"/>
                  </a:cubicBezTo>
                  <a:cubicBezTo>
                    <a:pt x="353" y="67"/>
                    <a:pt x="353" y="66"/>
                    <a:pt x="354" y="66"/>
                  </a:cubicBezTo>
                  <a:cubicBezTo>
                    <a:pt x="358" y="68"/>
                    <a:pt x="354" y="73"/>
                    <a:pt x="358" y="72"/>
                  </a:cubicBezTo>
                  <a:cubicBezTo>
                    <a:pt x="359" y="72"/>
                    <a:pt x="356" y="68"/>
                    <a:pt x="357" y="68"/>
                  </a:cubicBezTo>
                  <a:cubicBezTo>
                    <a:pt x="359" y="67"/>
                    <a:pt x="360" y="70"/>
                    <a:pt x="362" y="70"/>
                  </a:cubicBezTo>
                  <a:cubicBezTo>
                    <a:pt x="362" y="70"/>
                    <a:pt x="366" y="68"/>
                    <a:pt x="368" y="69"/>
                  </a:cubicBezTo>
                  <a:cubicBezTo>
                    <a:pt x="368" y="70"/>
                    <a:pt x="368" y="68"/>
                    <a:pt x="368" y="67"/>
                  </a:cubicBezTo>
                  <a:cubicBezTo>
                    <a:pt x="368" y="67"/>
                    <a:pt x="371" y="65"/>
                    <a:pt x="371" y="65"/>
                  </a:cubicBezTo>
                  <a:cubicBezTo>
                    <a:pt x="371" y="65"/>
                    <a:pt x="369" y="63"/>
                    <a:pt x="371" y="63"/>
                  </a:cubicBezTo>
                  <a:cubicBezTo>
                    <a:pt x="371" y="62"/>
                    <a:pt x="371" y="63"/>
                    <a:pt x="372" y="63"/>
                  </a:cubicBezTo>
                  <a:cubicBezTo>
                    <a:pt x="372" y="63"/>
                    <a:pt x="372" y="60"/>
                    <a:pt x="372" y="59"/>
                  </a:cubicBezTo>
                  <a:cubicBezTo>
                    <a:pt x="373" y="58"/>
                    <a:pt x="373" y="58"/>
                    <a:pt x="373" y="58"/>
                  </a:cubicBezTo>
                  <a:cubicBezTo>
                    <a:pt x="373" y="57"/>
                    <a:pt x="372" y="58"/>
                    <a:pt x="372" y="57"/>
                  </a:cubicBezTo>
                  <a:cubicBezTo>
                    <a:pt x="372" y="57"/>
                    <a:pt x="374" y="55"/>
                    <a:pt x="375" y="54"/>
                  </a:cubicBezTo>
                  <a:cubicBezTo>
                    <a:pt x="375" y="54"/>
                    <a:pt x="374" y="50"/>
                    <a:pt x="375" y="50"/>
                  </a:cubicBezTo>
                  <a:cubicBezTo>
                    <a:pt x="376" y="50"/>
                    <a:pt x="375" y="52"/>
                    <a:pt x="376" y="52"/>
                  </a:cubicBezTo>
                  <a:cubicBezTo>
                    <a:pt x="377" y="52"/>
                    <a:pt x="380" y="52"/>
                    <a:pt x="380" y="52"/>
                  </a:cubicBezTo>
                  <a:cubicBezTo>
                    <a:pt x="381" y="51"/>
                    <a:pt x="380" y="51"/>
                    <a:pt x="380" y="50"/>
                  </a:cubicBezTo>
                  <a:cubicBezTo>
                    <a:pt x="380" y="49"/>
                    <a:pt x="382" y="49"/>
                    <a:pt x="381" y="48"/>
                  </a:cubicBezTo>
                  <a:moveTo>
                    <a:pt x="389" y="70"/>
                  </a:moveTo>
                  <a:cubicBezTo>
                    <a:pt x="391" y="69"/>
                    <a:pt x="396" y="68"/>
                    <a:pt x="397" y="66"/>
                  </a:cubicBezTo>
                  <a:cubicBezTo>
                    <a:pt x="398" y="64"/>
                    <a:pt x="395" y="51"/>
                    <a:pt x="395" y="49"/>
                  </a:cubicBezTo>
                  <a:cubicBezTo>
                    <a:pt x="395" y="47"/>
                    <a:pt x="392" y="38"/>
                    <a:pt x="389" y="38"/>
                  </a:cubicBezTo>
                  <a:cubicBezTo>
                    <a:pt x="389" y="38"/>
                    <a:pt x="389" y="39"/>
                    <a:pt x="389" y="39"/>
                  </a:cubicBezTo>
                  <a:cubicBezTo>
                    <a:pt x="390" y="43"/>
                    <a:pt x="394" y="45"/>
                    <a:pt x="394" y="49"/>
                  </a:cubicBezTo>
                  <a:cubicBezTo>
                    <a:pt x="395" y="51"/>
                    <a:pt x="397" y="62"/>
                    <a:pt x="396" y="64"/>
                  </a:cubicBezTo>
                  <a:cubicBezTo>
                    <a:pt x="396" y="66"/>
                    <a:pt x="391" y="69"/>
                    <a:pt x="389" y="70"/>
                  </a:cubicBezTo>
                  <a:moveTo>
                    <a:pt x="372" y="93"/>
                  </a:moveTo>
                  <a:cubicBezTo>
                    <a:pt x="370" y="92"/>
                    <a:pt x="367" y="102"/>
                    <a:pt x="366" y="104"/>
                  </a:cubicBezTo>
                  <a:cubicBezTo>
                    <a:pt x="366" y="105"/>
                    <a:pt x="365" y="105"/>
                    <a:pt x="365" y="106"/>
                  </a:cubicBezTo>
                  <a:cubicBezTo>
                    <a:pt x="367" y="106"/>
                    <a:pt x="367" y="103"/>
                    <a:pt x="367" y="101"/>
                  </a:cubicBezTo>
                  <a:cubicBezTo>
                    <a:pt x="369" y="99"/>
                    <a:pt x="370" y="96"/>
                    <a:pt x="372" y="93"/>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Freeform 51"/>
            <p:cNvSpPr>
              <a:spLocks/>
            </p:cNvSpPr>
            <p:nvPr/>
          </p:nvSpPr>
          <p:spPr bwMode="auto">
            <a:xfrm>
              <a:off x="1731935" y="2955924"/>
              <a:ext cx="846138" cy="1282699"/>
            </a:xfrm>
            <a:custGeom>
              <a:avLst/>
              <a:gdLst>
                <a:gd name="T0" fmla="*/ 192 w 287"/>
                <a:gd name="T1" fmla="*/ 427 h 434"/>
                <a:gd name="T2" fmla="*/ 196 w 287"/>
                <a:gd name="T3" fmla="*/ 422 h 434"/>
                <a:gd name="T4" fmla="*/ 195 w 287"/>
                <a:gd name="T5" fmla="*/ 406 h 434"/>
                <a:gd name="T6" fmla="*/ 197 w 287"/>
                <a:gd name="T7" fmla="*/ 400 h 434"/>
                <a:gd name="T8" fmla="*/ 197 w 287"/>
                <a:gd name="T9" fmla="*/ 388 h 434"/>
                <a:gd name="T10" fmla="*/ 198 w 287"/>
                <a:gd name="T11" fmla="*/ 385 h 434"/>
                <a:gd name="T12" fmla="*/ 197 w 287"/>
                <a:gd name="T13" fmla="*/ 384 h 434"/>
                <a:gd name="T14" fmla="*/ 200 w 287"/>
                <a:gd name="T15" fmla="*/ 372 h 434"/>
                <a:gd name="T16" fmla="*/ 211 w 287"/>
                <a:gd name="T17" fmla="*/ 373 h 434"/>
                <a:gd name="T18" fmla="*/ 214 w 287"/>
                <a:gd name="T19" fmla="*/ 373 h 434"/>
                <a:gd name="T20" fmla="*/ 216 w 287"/>
                <a:gd name="T21" fmla="*/ 373 h 434"/>
                <a:gd name="T22" fmla="*/ 224 w 287"/>
                <a:gd name="T23" fmla="*/ 381 h 434"/>
                <a:gd name="T24" fmla="*/ 227 w 287"/>
                <a:gd name="T25" fmla="*/ 376 h 434"/>
                <a:gd name="T26" fmla="*/ 230 w 287"/>
                <a:gd name="T27" fmla="*/ 373 h 434"/>
                <a:gd name="T28" fmla="*/ 235 w 287"/>
                <a:gd name="T29" fmla="*/ 345 h 434"/>
                <a:gd name="T30" fmla="*/ 237 w 287"/>
                <a:gd name="T31" fmla="*/ 333 h 434"/>
                <a:gd name="T32" fmla="*/ 238 w 287"/>
                <a:gd name="T33" fmla="*/ 329 h 434"/>
                <a:gd name="T34" fmla="*/ 287 w 287"/>
                <a:gd name="T35" fmla="*/ 52 h 434"/>
                <a:gd name="T36" fmla="*/ 164 w 287"/>
                <a:gd name="T37" fmla="*/ 28 h 434"/>
                <a:gd name="T38" fmla="*/ 42 w 287"/>
                <a:gd name="T39" fmla="*/ 0 h 434"/>
                <a:gd name="T40" fmla="*/ 12 w 287"/>
                <a:gd name="T41" fmla="*/ 116 h 434"/>
                <a:gd name="T42" fmla="*/ 4 w 287"/>
                <a:gd name="T43" fmla="*/ 149 h 434"/>
                <a:gd name="T44" fmla="*/ 0 w 287"/>
                <a:gd name="T45" fmla="*/ 163 h 434"/>
                <a:gd name="T46" fmla="*/ 15 w 287"/>
                <a:gd name="T47" fmla="*/ 185 h 434"/>
                <a:gd name="T48" fmla="*/ 50 w 287"/>
                <a:gd name="T49" fmla="*/ 239 h 434"/>
                <a:gd name="T50" fmla="*/ 192 w 287"/>
                <a:gd name="T51" fmla="*/ 434 h 434"/>
                <a:gd name="T52" fmla="*/ 193 w 287"/>
                <a:gd name="T53" fmla="*/ 429 h 434"/>
                <a:gd name="T54" fmla="*/ 192 w 287"/>
                <a:gd name="T55" fmla="*/ 42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 h="434">
                  <a:moveTo>
                    <a:pt x="192" y="427"/>
                  </a:moveTo>
                  <a:cubicBezTo>
                    <a:pt x="192" y="427"/>
                    <a:pt x="196" y="425"/>
                    <a:pt x="196" y="422"/>
                  </a:cubicBezTo>
                  <a:cubicBezTo>
                    <a:pt x="198" y="416"/>
                    <a:pt x="194" y="411"/>
                    <a:pt x="195" y="406"/>
                  </a:cubicBezTo>
                  <a:cubicBezTo>
                    <a:pt x="195" y="404"/>
                    <a:pt x="196" y="402"/>
                    <a:pt x="197" y="400"/>
                  </a:cubicBezTo>
                  <a:cubicBezTo>
                    <a:pt x="197" y="396"/>
                    <a:pt x="196" y="392"/>
                    <a:pt x="197" y="388"/>
                  </a:cubicBezTo>
                  <a:cubicBezTo>
                    <a:pt x="197" y="387"/>
                    <a:pt x="199" y="386"/>
                    <a:pt x="198" y="385"/>
                  </a:cubicBezTo>
                  <a:cubicBezTo>
                    <a:pt x="198" y="384"/>
                    <a:pt x="197" y="384"/>
                    <a:pt x="197" y="384"/>
                  </a:cubicBezTo>
                  <a:cubicBezTo>
                    <a:pt x="196" y="380"/>
                    <a:pt x="197" y="373"/>
                    <a:pt x="200" y="372"/>
                  </a:cubicBezTo>
                  <a:cubicBezTo>
                    <a:pt x="207" y="369"/>
                    <a:pt x="206" y="371"/>
                    <a:pt x="211" y="373"/>
                  </a:cubicBezTo>
                  <a:cubicBezTo>
                    <a:pt x="211" y="373"/>
                    <a:pt x="214" y="373"/>
                    <a:pt x="214" y="373"/>
                  </a:cubicBezTo>
                  <a:cubicBezTo>
                    <a:pt x="215" y="373"/>
                    <a:pt x="215" y="373"/>
                    <a:pt x="216" y="373"/>
                  </a:cubicBezTo>
                  <a:cubicBezTo>
                    <a:pt x="217" y="373"/>
                    <a:pt x="218" y="385"/>
                    <a:pt x="224" y="381"/>
                  </a:cubicBezTo>
                  <a:cubicBezTo>
                    <a:pt x="226" y="380"/>
                    <a:pt x="226" y="377"/>
                    <a:pt x="227" y="376"/>
                  </a:cubicBezTo>
                  <a:cubicBezTo>
                    <a:pt x="228" y="375"/>
                    <a:pt x="230" y="374"/>
                    <a:pt x="230" y="373"/>
                  </a:cubicBezTo>
                  <a:cubicBezTo>
                    <a:pt x="233" y="369"/>
                    <a:pt x="234" y="351"/>
                    <a:pt x="235" y="345"/>
                  </a:cubicBezTo>
                  <a:cubicBezTo>
                    <a:pt x="236" y="341"/>
                    <a:pt x="237" y="337"/>
                    <a:pt x="237" y="333"/>
                  </a:cubicBezTo>
                  <a:cubicBezTo>
                    <a:pt x="238" y="332"/>
                    <a:pt x="238" y="329"/>
                    <a:pt x="238" y="329"/>
                  </a:cubicBezTo>
                  <a:cubicBezTo>
                    <a:pt x="254" y="236"/>
                    <a:pt x="271" y="144"/>
                    <a:pt x="287" y="52"/>
                  </a:cubicBezTo>
                  <a:cubicBezTo>
                    <a:pt x="246" y="45"/>
                    <a:pt x="205" y="37"/>
                    <a:pt x="164" y="28"/>
                  </a:cubicBezTo>
                  <a:cubicBezTo>
                    <a:pt x="123" y="19"/>
                    <a:pt x="82" y="10"/>
                    <a:pt x="42" y="0"/>
                  </a:cubicBezTo>
                  <a:cubicBezTo>
                    <a:pt x="32" y="38"/>
                    <a:pt x="22" y="77"/>
                    <a:pt x="12" y="116"/>
                  </a:cubicBezTo>
                  <a:cubicBezTo>
                    <a:pt x="10" y="127"/>
                    <a:pt x="7" y="138"/>
                    <a:pt x="4" y="149"/>
                  </a:cubicBezTo>
                  <a:cubicBezTo>
                    <a:pt x="3" y="153"/>
                    <a:pt x="0" y="159"/>
                    <a:pt x="0" y="163"/>
                  </a:cubicBezTo>
                  <a:cubicBezTo>
                    <a:pt x="1" y="166"/>
                    <a:pt x="12" y="181"/>
                    <a:pt x="15" y="185"/>
                  </a:cubicBezTo>
                  <a:cubicBezTo>
                    <a:pt x="26" y="203"/>
                    <a:pt x="38" y="221"/>
                    <a:pt x="50" y="239"/>
                  </a:cubicBezTo>
                  <a:cubicBezTo>
                    <a:pt x="95" y="306"/>
                    <a:pt x="142" y="371"/>
                    <a:pt x="192" y="434"/>
                  </a:cubicBezTo>
                  <a:cubicBezTo>
                    <a:pt x="192" y="430"/>
                    <a:pt x="193" y="431"/>
                    <a:pt x="193" y="429"/>
                  </a:cubicBezTo>
                  <a:cubicBezTo>
                    <a:pt x="194" y="428"/>
                    <a:pt x="192" y="428"/>
                    <a:pt x="192" y="427"/>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Freeform 53"/>
            <p:cNvSpPr>
              <a:spLocks/>
            </p:cNvSpPr>
            <p:nvPr/>
          </p:nvSpPr>
          <p:spPr bwMode="auto">
            <a:xfrm>
              <a:off x="7383434" y="2173289"/>
              <a:ext cx="227014" cy="422275"/>
            </a:xfrm>
            <a:custGeom>
              <a:avLst/>
              <a:gdLst>
                <a:gd name="T0" fmla="*/ 5 w 77"/>
                <a:gd name="T1" fmla="*/ 36 h 143"/>
                <a:gd name="T2" fmla="*/ 6 w 77"/>
                <a:gd name="T3" fmla="*/ 46 h 143"/>
                <a:gd name="T4" fmla="*/ 13 w 77"/>
                <a:gd name="T5" fmla="*/ 53 h 143"/>
                <a:gd name="T6" fmla="*/ 12 w 77"/>
                <a:gd name="T7" fmla="*/ 58 h 143"/>
                <a:gd name="T8" fmla="*/ 15 w 77"/>
                <a:gd name="T9" fmla="*/ 64 h 143"/>
                <a:gd name="T10" fmla="*/ 14 w 77"/>
                <a:gd name="T11" fmla="*/ 68 h 143"/>
                <a:gd name="T12" fmla="*/ 14 w 77"/>
                <a:gd name="T13" fmla="*/ 76 h 143"/>
                <a:gd name="T14" fmla="*/ 16 w 77"/>
                <a:gd name="T15" fmla="*/ 78 h 143"/>
                <a:gd name="T16" fmla="*/ 20 w 77"/>
                <a:gd name="T17" fmla="*/ 85 h 143"/>
                <a:gd name="T18" fmla="*/ 22 w 77"/>
                <a:gd name="T19" fmla="*/ 98 h 143"/>
                <a:gd name="T20" fmla="*/ 23 w 77"/>
                <a:gd name="T21" fmla="*/ 99 h 143"/>
                <a:gd name="T22" fmla="*/ 23 w 77"/>
                <a:gd name="T23" fmla="*/ 100 h 143"/>
                <a:gd name="T24" fmla="*/ 28 w 77"/>
                <a:gd name="T25" fmla="*/ 98 h 143"/>
                <a:gd name="T26" fmla="*/ 40 w 77"/>
                <a:gd name="T27" fmla="*/ 129 h 143"/>
                <a:gd name="T28" fmla="*/ 43 w 77"/>
                <a:gd name="T29" fmla="*/ 140 h 143"/>
                <a:gd name="T30" fmla="*/ 45 w 77"/>
                <a:gd name="T31" fmla="*/ 143 h 143"/>
                <a:gd name="T32" fmla="*/ 77 w 77"/>
                <a:gd name="T33" fmla="*/ 133 h 143"/>
                <a:gd name="T34" fmla="*/ 75 w 77"/>
                <a:gd name="T35" fmla="*/ 132 h 143"/>
                <a:gd name="T36" fmla="*/ 69 w 77"/>
                <a:gd name="T37" fmla="*/ 122 h 143"/>
                <a:gd name="T38" fmla="*/ 71 w 77"/>
                <a:gd name="T39" fmla="*/ 119 h 143"/>
                <a:gd name="T40" fmla="*/ 64 w 77"/>
                <a:gd name="T41" fmla="*/ 89 h 143"/>
                <a:gd name="T42" fmla="*/ 65 w 77"/>
                <a:gd name="T43" fmla="*/ 86 h 143"/>
                <a:gd name="T44" fmla="*/ 64 w 77"/>
                <a:gd name="T45" fmla="*/ 79 h 143"/>
                <a:gd name="T46" fmla="*/ 66 w 77"/>
                <a:gd name="T47" fmla="*/ 74 h 143"/>
                <a:gd name="T48" fmla="*/ 65 w 77"/>
                <a:gd name="T49" fmla="*/ 68 h 143"/>
                <a:gd name="T50" fmla="*/ 67 w 77"/>
                <a:gd name="T51" fmla="*/ 63 h 143"/>
                <a:gd name="T52" fmla="*/ 66 w 77"/>
                <a:gd name="T53" fmla="*/ 61 h 143"/>
                <a:gd name="T54" fmla="*/ 66 w 77"/>
                <a:gd name="T55" fmla="*/ 55 h 143"/>
                <a:gd name="T56" fmla="*/ 63 w 77"/>
                <a:gd name="T57" fmla="*/ 44 h 143"/>
                <a:gd name="T58" fmla="*/ 69 w 77"/>
                <a:gd name="T59" fmla="*/ 39 h 143"/>
                <a:gd name="T60" fmla="*/ 70 w 77"/>
                <a:gd name="T61" fmla="*/ 36 h 143"/>
                <a:gd name="T62" fmla="*/ 76 w 77"/>
                <a:gd name="T63" fmla="*/ 27 h 143"/>
                <a:gd name="T64" fmla="*/ 74 w 77"/>
                <a:gd name="T65" fmla="*/ 24 h 143"/>
                <a:gd name="T66" fmla="*/ 76 w 77"/>
                <a:gd name="T67" fmla="*/ 23 h 143"/>
                <a:gd name="T68" fmla="*/ 70 w 77"/>
                <a:gd name="T69" fmla="*/ 15 h 143"/>
                <a:gd name="T70" fmla="*/ 72 w 77"/>
                <a:gd name="T71" fmla="*/ 5 h 143"/>
                <a:gd name="T72" fmla="*/ 69 w 77"/>
                <a:gd name="T73" fmla="*/ 0 h 143"/>
                <a:gd name="T74" fmla="*/ 62 w 77"/>
                <a:gd name="T75" fmla="*/ 2 h 143"/>
                <a:gd name="T76" fmla="*/ 37 w 77"/>
                <a:gd name="T77" fmla="*/ 11 h 143"/>
                <a:gd name="T78" fmla="*/ 0 w 77"/>
                <a:gd name="T79" fmla="*/ 24 h 143"/>
                <a:gd name="T80" fmla="*/ 2 w 77"/>
                <a:gd name="T81" fmla="*/ 33 h 143"/>
                <a:gd name="T82" fmla="*/ 5 w 77"/>
                <a:gd name="T83"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7" h="143">
                  <a:moveTo>
                    <a:pt x="5" y="36"/>
                  </a:moveTo>
                  <a:cubicBezTo>
                    <a:pt x="6" y="39"/>
                    <a:pt x="5" y="43"/>
                    <a:pt x="6" y="46"/>
                  </a:cubicBezTo>
                  <a:cubicBezTo>
                    <a:pt x="7" y="49"/>
                    <a:pt x="12" y="50"/>
                    <a:pt x="13" y="53"/>
                  </a:cubicBezTo>
                  <a:cubicBezTo>
                    <a:pt x="13" y="55"/>
                    <a:pt x="12" y="57"/>
                    <a:pt x="12" y="58"/>
                  </a:cubicBezTo>
                  <a:cubicBezTo>
                    <a:pt x="13" y="60"/>
                    <a:pt x="15" y="62"/>
                    <a:pt x="15" y="64"/>
                  </a:cubicBezTo>
                  <a:cubicBezTo>
                    <a:pt x="15" y="65"/>
                    <a:pt x="14" y="67"/>
                    <a:pt x="14" y="68"/>
                  </a:cubicBezTo>
                  <a:cubicBezTo>
                    <a:pt x="13" y="70"/>
                    <a:pt x="14" y="75"/>
                    <a:pt x="14" y="76"/>
                  </a:cubicBezTo>
                  <a:cubicBezTo>
                    <a:pt x="14" y="76"/>
                    <a:pt x="16" y="78"/>
                    <a:pt x="16" y="78"/>
                  </a:cubicBezTo>
                  <a:cubicBezTo>
                    <a:pt x="17" y="78"/>
                    <a:pt x="20" y="85"/>
                    <a:pt x="20" y="85"/>
                  </a:cubicBezTo>
                  <a:cubicBezTo>
                    <a:pt x="22" y="89"/>
                    <a:pt x="22" y="93"/>
                    <a:pt x="22" y="98"/>
                  </a:cubicBezTo>
                  <a:cubicBezTo>
                    <a:pt x="22" y="98"/>
                    <a:pt x="23" y="99"/>
                    <a:pt x="23" y="99"/>
                  </a:cubicBezTo>
                  <a:cubicBezTo>
                    <a:pt x="23" y="100"/>
                    <a:pt x="23" y="100"/>
                    <a:pt x="23" y="100"/>
                  </a:cubicBezTo>
                  <a:cubicBezTo>
                    <a:pt x="27" y="104"/>
                    <a:pt x="24" y="95"/>
                    <a:pt x="28" y="98"/>
                  </a:cubicBezTo>
                  <a:cubicBezTo>
                    <a:pt x="35" y="103"/>
                    <a:pt x="38" y="121"/>
                    <a:pt x="40" y="129"/>
                  </a:cubicBezTo>
                  <a:cubicBezTo>
                    <a:pt x="41" y="132"/>
                    <a:pt x="42" y="137"/>
                    <a:pt x="43" y="140"/>
                  </a:cubicBezTo>
                  <a:cubicBezTo>
                    <a:pt x="43" y="141"/>
                    <a:pt x="45" y="143"/>
                    <a:pt x="45" y="143"/>
                  </a:cubicBezTo>
                  <a:cubicBezTo>
                    <a:pt x="56" y="140"/>
                    <a:pt x="67" y="137"/>
                    <a:pt x="77" y="133"/>
                  </a:cubicBezTo>
                  <a:cubicBezTo>
                    <a:pt x="77" y="133"/>
                    <a:pt x="76" y="132"/>
                    <a:pt x="75" y="132"/>
                  </a:cubicBezTo>
                  <a:cubicBezTo>
                    <a:pt x="72" y="131"/>
                    <a:pt x="68" y="126"/>
                    <a:pt x="69" y="122"/>
                  </a:cubicBezTo>
                  <a:cubicBezTo>
                    <a:pt x="69" y="122"/>
                    <a:pt x="71" y="119"/>
                    <a:pt x="71" y="119"/>
                  </a:cubicBezTo>
                  <a:cubicBezTo>
                    <a:pt x="72" y="116"/>
                    <a:pt x="65" y="94"/>
                    <a:pt x="64" y="89"/>
                  </a:cubicBezTo>
                  <a:cubicBezTo>
                    <a:pt x="63" y="87"/>
                    <a:pt x="65" y="87"/>
                    <a:pt x="65" y="86"/>
                  </a:cubicBezTo>
                  <a:cubicBezTo>
                    <a:pt x="66" y="84"/>
                    <a:pt x="64" y="81"/>
                    <a:pt x="64" y="79"/>
                  </a:cubicBezTo>
                  <a:cubicBezTo>
                    <a:pt x="64" y="77"/>
                    <a:pt x="66" y="76"/>
                    <a:pt x="66" y="74"/>
                  </a:cubicBezTo>
                  <a:cubicBezTo>
                    <a:pt x="66" y="72"/>
                    <a:pt x="65" y="70"/>
                    <a:pt x="65" y="68"/>
                  </a:cubicBezTo>
                  <a:cubicBezTo>
                    <a:pt x="66" y="67"/>
                    <a:pt x="67" y="65"/>
                    <a:pt x="67" y="63"/>
                  </a:cubicBezTo>
                  <a:cubicBezTo>
                    <a:pt x="67" y="62"/>
                    <a:pt x="66" y="62"/>
                    <a:pt x="66" y="61"/>
                  </a:cubicBezTo>
                  <a:cubicBezTo>
                    <a:pt x="65" y="59"/>
                    <a:pt x="67" y="57"/>
                    <a:pt x="66" y="55"/>
                  </a:cubicBezTo>
                  <a:cubicBezTo>
                    <a:pt x="66" y="52"/>
                    <a:pt x="63" y="48"/>
                    <a:pt x="63" y="44"/>
                  </a:cubicBezTo>
                  <a:cubicBezTo>
                    <a:pt x="64" y="40"/>
                    <a:pt x="67" y="41"/>
                    <a:pt x="69" y="39"/>
                  </a:cubicBezTo>
                  <a:cubicBezTo>
                    <a:pt x="70" y="39"/>
                    <a:pt x="70" y="37"/>
                    <a:pt x="70" y="36"/>
                  </a:cubicBezTo>
                  <a:cubicBezTo>
                    <a:pt x="72" y="33"/>
                    <a:pt x="76" y="31"/>
                    <a:pt x="76" y="27"/>
                  </a:cubicBezTo>
                  <a:cubicBezTo>
                    <a:pt x="76" y="27"/>
                    <a:pt x="74" y="24"/>
                    <a:pt x="74" y="24"/>
                  </a:cubicBezTo>
                  <a:cubicBezTo>
                    <a:pt x="74" y="23"/>
                    <a:pt x="76" y="23"/>
                    <a:pt x="76" y="23"/>
                  </a:cubicBezTo>
                  <a:cubicBezTo>
                    <a:pt x="75" y="20"/>
                    <a:pt x="70" y="18"/>
                    <a:pt x="70" y="15"/>
                  </a:cubicBezTo>
                  <a:cubicBezTo>
                    <a:pt x="69" y="12"/>
                    <a:pt x="72" y="8"/>
                    <a:pt x="72" y="5"/>
                  </a:cubicBezTo>
                  <a:cubicBezTo>
                    <a:pt x="71" y="4"/>
                    <a:pt x="68" y="1"/>
                    <a:pt x="69" y="0"/>
                  </a:cubicBezTo>
                  <a:cubicBezTo>
                    <a:pt x="67" y="0"/>
                    <a:pt x="63" y="1"/>
                    <a:pt x="62" y="2"/>
                  </a:cubicBezTo>
                  <a:cubicBezTo>
                    <a:pt x="54" y="5"/>
                    <a:pt x="45" y="8"/>
                    <a:pt x="37" y="11"/>
                  </a:cubicBezTo>
                  <a:cubicBezTo>
                    <a:pt x="25" y="15"/>
                    <a:pt x="12" y="20"/>
                    <a:pt x="0" y="24"/>
                  </a:cubicBezTo>
                  <a:cubicBezTo>
                    <a:pt x="2" y="29"/>
                    <a:pt x="1" y="31"/>
                    <a:pt x="2" y="33"/>
                  </a:cubicBezTo>
                  <a:cubicBezTo>
                    <a:pt x="2" y="34"/>
                    <a:pt x="4" y="35"/>
                    <a:pt x="5" y="36"/>
                  </a:cubicBezTo>
                </a:path>
              </a:pathLst>
            </a:custGeom>
            <a:solidFill>
              <a:schemeClr val="accent1">
                <a:lumMod val="10000"/>
                <a:lumOff val="9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55"/>
            <p:cNvSpPr>
              <a:spLocks/>
            </p:cNvSpPr>
            <p:nvPr/>
          </p:nvSpPr>
          <p:spPr bwMode="auto">
            <a:xfrm>
              <a:off x="6599208" y="4087811"/>
              <a:ext cx="687389" cy="493714"/>
            </a:xfrm>
            <a:custGeom>
              <a:avLst/>
              <a:gdLst>
                <a:gd name="T0" fmla="*/ 10 w 233"/>
                <a:gd name="T1" fmla="*/ 52 h 167"/>
                <a:gd name="T2" fmla="*/ 11 w 233"/>
                <a:gd name="T3" fmla="*/ 53 h 167"/>
                <a:gd name="T4" fmla="*/ 25 w 233"/>
                <a:gd name="T5" fmla="*/ 56 h 167"/>
                <a:gd name="T6" fmla="*/ 34 w 233"/>
                <a:gd name="T7" fmla="*/ 66 h 167"/>
                <a:gd name="T8" fmla="*/ 40 w 233"/>
                <a:gd name="T9" fmla="*/ 73 h 167"/>
                <a:gd name="T10" fmla="*/ 48 w 233"/>
                <a:gd name="T11" fmla="*/ 81 h 167"/>
                <a:gd name="T12" fmla="*/ 60 w 233"/>
                <a:gd name="T13" fmla="*/ 86 h 167"/>
                <a:gd name="T14" fmla="*/ 81 w 233"/>
                <a:gd name="T15" fmla="*/ 101 h 167"/>
                <a:gd name="T16" fmla="*/ 87 w 233"/>
                <a:gd name="T17" fmla="*/ 108 h 167"/>
                <a:gd name="T18" fmla="*/ 92 w 233"/>
                <a:gd name="T19" fmla="*/ 113 h 167"/>
                <a:gd name="T20" fmla="*/ 108 w 233"/>
                <a:gd name="T21" fmla="*/ 120 h 167"/>
                <a:gd name="T22" fmla="*/ 108 w 233"/>
                <a:gd name="T23" fmla="*/ 123 h 167"/>
                <a:gd name="T24" fmla="*/ 115 w 233"/>
                <a:gd name="T25" fmla="*/ 134 h 167"/>
                <a:gd name="T26" fmla="*/ 126 w 233"/>
                <a:gd name="T27" fmla="*/ 143 h 167"/>
                <a:gd name="T28" fmla="*/ 129 w 233"/>
                <a:gd name="T29" fmla="*/ 146 h 167"/>
                <a:gd name="T30" fmla="*/ 133 w 233"/>
                <a:gd name="T31" fmla="*/ 154 h 167"/>
                <a:gd name="T32" fmla="*/ 147 w 233"/>
                <a:gd name="T33" fmla="*/ 167 h 167"/>
                <a:gd name="T34" fmla="*/ 149 w 233"/>
                <a:gd name="T35" fmla="*/ 167 h 167"/>
                <a:gd name="T36" fmla="*/ 150 w 233"/>
                <a:gd name="T37" fmla="*/ 161 h 167"/>
                <a:gd name="T38" fmla="*/ 151 w 233"/>
                <a:gd name="T39" fmla="*/ 156 h 167"/>
                <a:gd name="T40" fmla="*/ 151 w 233"/>
                <a:gd name="T41" fmla="*/ 154 h 167"/>
                <a:gd name="T42" fmla="*/ 151 w 233"/>
                <a:gd name="T43" fmla="*/ 156 h 167"/>
                <a:gd name="T44" fmla="*/ 157 w 233"/>
                <a:gd name="T45" fmla="*/ 154 h 167"/>
                <a:gd name="T46" fmla="*/ 149 w 233"/>
                <a:gd name="T47" fmla="*/ 146 h 167"/>
                <a:gd name="T48" fmla="*/ 146 w 233"/>
                <a:gd name="T49" fmla="*/ 140 h 167"/>
                <a:gd name="T50" fmla="*/ 151 w 233"/>
                <a:gd name="T51" fmla="*/ 147 h 167"/>
                <a:gd name="T52" fmla="*/ 153 w 233"/>
                <a:gd name="T53" fmla="*/ 142 h 167"/>
                <a:gd name="T54" fmla="*/ 156 w 233"/>
                <a:gd name="T55" fmla="*/ 147 h 167"/>
                <a:gd name="T56" fmla="*/ 158 w 233"/>
                <a:gd name="T57" fmla="*/ 152 h 167"/>
                <a:gd name="T58" fmla="*/ 162 w 233"/>
                <a:gd name="T59" fmla="*/ 145 h 167"/>
                <a:gd name="T60" fmla="*/ 159 w 233"/>
                <a:gd name="T61" fmla="*/ 140 h 167"/>
                <a:gd name="T62" fmla="*/ 156 w 233"/>
                <a:gd name="T63" fmla="*/ 139 h 167"/>
                <a:gd name="T64" fmla="*/ 164 w 233"/>
                <a:gd name="T65" fmla="*/ 136 h 167"/>
                <a:gd name="T66" fmla="*/ 167 w 233"/>
                <a:gd name="T67" fmla="*/ 133 h 167"/>
                <a:gd name="T68" fmla="*/ 174 w 233"/>
                <a:gd name="T69" fmla="*/ 130 h 167"/>
                <a:gd name="T70" fmla="*/ 176 w 233"/>
                <a:gd name="T71" fmla="*/ 130 h 167"/>
                <a:gd name="T72" fmla="*/ 184 w 233"/>
                <a:gd name="T73" fmla="*/ 124 h 167"/>
                <a:gd name="T74" fmla="*/ 188 w 233"/>
                <a:gd name="T75" fmla="*/ 118 h 167"/>
                <a:gd name="T76" fmla="*/ 184 w 233"/>
                <a:gd name="T77" fmla="*/ 115 h 167"/>
                <a:gd name="T78" fmla="*/ 189 w 233"/>
                <a:gd name="T79" fmla="*/ 115 h 167"/>
                <a:gd name="T80" fmla="*/ 196 w 233"/>
                <a:gd name="T81" fmla="*/ 102 h 167"/>
                <a:gd name="T82" fmla="*/ 201 w 233"/>
                <a:gd name="T83" fmla="*/ 99 h 167"/>
                <a:gd name="T84" fmla="*/ 206 w 233"/>
                <a:gd name="T85" fmla="*/ 94 h 167"/>
                <a:gd name="T86" fmla="*/ 207 w 233"/>
                <a:gd name="T87" fmla="*/ 88 h 167"/>
                <a:gd name="T88" fmla="*/ 210 w 233"/>
                <a:gd name="T89" fmla="*/ 86 h 167"/>
                <a:gd name="T90" fmla="*/ 206 w 233"/>
                <a:gd name="T91" fmla="*/ 80 h 167"/>
                <a:gd name="T92" fmla="*/ 207 w 233"/>
                <a:gd name="T93" fmla="*/ 78 h 167"/>
                <a:gd name="T94" fmla="*/ 212 w 233"/>
                <a:gd name="T95" fmla="*/ 80 h 167"/>
                <a:gd name="T96" fmla="*/ 225 w 233"/>
                <a:gd name="T97" fmla="*/ 47 h 167"/>
                <a:gd name="T98" fmla="*/ 188 w 233"/>
                <a:gd name="T99" fmla="*/ 15 h 167"/>
                <a:gd name="T100" fmla="*/ 129 w 233"/>
                <a:gd name="T101" fmla="*/ 12 h 167"/>
                <a:gd name="T102" fmla="*/ 115 w 233"/>
                <a:gd name="T103" fmla="*/ 7 h 167"/>
                <a:gd name="T104" fmla="*/ 106 w 233"/>
                <a:gd name="T105" fmla="*/ 1 h 167"/>
                <a:gd name="T106" fmla="*/ 101 w 233"/>
                <a:gd name="T107" fmla="*/ 0 h 167"/>
                <a:gd name="T108" fmla="*/ 49 w 233"/>
                <a:gd name="T109" fmla="*/ 10 h 167"/>
                <a:gd name="T110" fmla="*/ 37 w 233"/>
                <a:gd name="T111" fmla="*/ 14 h 167"/>
                <a:gd name="T112" fmla="*/ 32 w 233"/>
                <a:gd name="T113" fmla="*/ 16 h 167"/>
                <a:gd name="T114" fmla="*/ 24 w 233"/>
                <a:gd name="T115" fmla="*/ 23 h 167"/>
                <a:gd name="T116" fmla="*/ 9 w 233"/>
                <a:gd name="T117" fmla="*/ 3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3" h="167">
                  <a:moveTo>
                    <a:pt x="1" y="48"/>
                  </a:moveTo>
                  <a:cubicBezTo>
                    <a:pt x="1" y="49"/>
                    <a:pt x="9" y="53"/>
                    <a:pt x="10" y="52"/>
                  </a:cubicBezTo>
                  <a:cubicBezTo>
                    <a:pt x="10" y="52"/>
                    <a:pt x="10" y="51"/>
                    <a:pt x="10" y="51"/>
                  </a:cubicBezTo>
                  <a:cubicBezTo>
                    <a:pt x="11" y="53"/>
                    <a:pt x="11" y="53"/>
                    <a:pt x="11" y="53"/>
                  </a:cubicBezTo>
                  <a:cubicBezTo>
                    <a:pt x="11" y="54"/>
                    <a:pt x="17" y="57"/>
                    <a:pt x="18" y="57"/>
                  </a:cubicBezTo>
                  <a:cubicBezTo>
                    <a:pt x="20" y="57"/>
                    <a:pt x="23" y="55"/>
                    <a:pt x="25" y="56"/>
                  </a:cubicBezTo>
                  <a:cubicBezTo>
                    <a:pt x="26" y="56"/>
                    <a:pt x="26" y="57"/>
                    <a:pt x="27" y="58"/>
                  </a:cubicBezTo>
                  <a:cubicBezTo>
                    <a:pt x="29" y="61"/>
                    <a:pt x="32" y="63"/>
                    <a:pt x="34" y="66"/>
                  </a:cubicBezTo>
                  <a:cubicBezTo>
                    <a:pt x="34" y="67"/>
                    <a:pt x="34" y="70"/>
                    <a:pt x="36" y="71"/>
                  </a:cubicBezTo>
                  <a:cubicBezTo>
                    <a:pt x="37" y="72"/>
                    <a:pt x="39" y="72"/>
                    <a:pt x="40" y="73"/>
                  </a:cubicBezTo>
                  <a:cubicBezTo>
                    <a:pt x="43" y="75"/>
                    <a:pt x="43" y="80"/>
                    <a:pt x="46" y="81"/>
                  </a:cubicBezTo>
                  <a:cubicBezTo>
                    <a:pt x="47" y="82"/>
                    <a:pt x="47" y="81"/>
                    <a:pt x="48" y="81"/>
                  </a:cubicBezTo>
                  <a:cubicBezTo>
                    <a:pt x="50" y="81"/>
                    <a:pt x="51" y="83"/>
                    <a:pt x="52" y="84"/>
                  </a:cubicBezTo>
                  <a:cubicBezTo>
                    <a:pt x="54" y="85"/>
                    <a:pt x="58" y="85"/>
                    <a:pt x="60" y="86"/>
                  </a:cubicBezTo>
                  <a:cubicBezTo>
                    <a:pt x="64" y="88"/>
                    <a:pt x="64" y="93"/>
                    <a:pt x="68" y="95"/>
                  </a:cubicBezTo>
                  <a:cubicBezTo>
                    <a:pt x="70" y="97"/>
                    <a:pt x="80" y="98"/>
                    <a:pt x="81" y="101"/>
                  </a:cubicBezTo>
                  <a:cubicBezTo>
                    <a:pt x="83" y="104"/>
                    <a:pt x="82" y="104"/>
                    <a:pt x="82" y="106"/>
                  </a:cubicBezTo>
                  <a:cubicBezTo>
                    <a:pt x="83" y="108"/>
                    <a:pt x="86" y="108"/>
                    <a:pt x="87" y="108"/>
                  </a:cubicBezTo>
                  <a:cubicBezTo>
                    <a:pt x="88" y="108"/>
                    <a:pt x="88" y="113"/>
                    <a:pt x="91" y="113"/>
                  </a:cubicBezTo>
                  <a:cubicBezTo>
                    <a:pt x="91" y="113"/>
                    <a:pt x="92" y="112"/>
                    <a:pt x="92" y="113"/>
                  </a:cubicBezTo>
                  <a:cubicBezTo>
                    <a:pt x="93" y="113"/>
                    <a:pt x="92" y="116"/>
                    <a:pt x="93" y="116"/>
                  </a:cubicBezTo>
                  <a:cubicBezTo>
                    <a:pt x="95" y="118"/>
                    <a:pt x="107" y="118"/>
                    <a:pt x="108" y="120"/>
                  </a:cubicBezTo>
                  <a:cubicBezTo>
                    <a:pt x="108" y="121"/>
                    <a:pt x="108" y="121"/>
                    <a:pt x="108" y="121"/>
                  </a:cubicBezTo>
                  <a:cubicBezTo>
                    <a:pt x="108" y="122"/>
                    <a:pt x="108" y="122"/>
                    <a:pt x="108" y="123"/>
                  </a:cubicBezTo>
                  <a:cubicBezTo>
                    <a:pt x="108" y="123"/>
                    <a:pt x="108" y="124"/>
                    <a:pt x="108" y="124"/>
                  </a:cubicBezTo>
                  <a:cubicBezTo>
                    <a:pt x="109" y="128"/>
                    <a:pt x="114" y="130"/>
                    <a:pt x="115" y="134"/>
                  </a:cubicBezTo>
                  <a:cubicBezTo>
                    <a:pt x="116" y="136"/>
                    <a:pt x="115" y="139"/>
                    <a:pt x="117" y="141"/>
                  </a:cubicBezTo>
                  <a:cubicBezTo>
                    <a:pt x="118" y="143"/>
                    <a:pt x="124" y="143"/>
                    <a:pt x="126" y="143"/>
                  </a:cubicBezTo>
                  <a:cubicBezTo>
                    <a:pt x="126" y="145"/>
                    <a:pt x="126" y="145"/>
                    <a:pt x="126" y="145"/>
                  </a:cubicBezTo>
                  <a:cubicBezTo>
                    <a:pt x="127" y="146"/>
                    <a:pt x="128" y="146"/>
                    <a:pt x="129" y="146"/>
                  </a:cubicBezTo>
                  <a:cubicBezTo>
                    <a:pt x="129" y="148"/>
                    <a:pt x="129" y="148"/>
                    <a:pt x="129" y="148"/>
                  </a:cubicBezTo>
                  <a:cubicBezTo>
                    <a:pt x="130" y="151"/>
                    <a:pt x="132" y="152"/>
                    <a:pt x="133" y="154"/>
                  </a:cubicBezTo>
                  <a:cubicBezTo>
                    <a:pt x="135" y="155"/>
                    <a:pt x="134" y="159"/>
                    <a:pt x="134" y="160"/>
                  </a:cubicBezTo>
                  <a:cubicBezTo>
                    <a:pt x="135" y="166"/>
                    <a:pt x="143" y="165"/>
                    <a:pt x="147" y="167"/>
                  </a:cubicBezTo>
                  <a:cubicBezTo>
                    <a:pt x="147" y="167"/>
                    <a:pt x="149" y="167"/>
                    <a:pt x="149" y="167"/>
                  </a:cubicBezTo>
                  <a:cubicBezTo>
                    <a:pt x="149" y="167"/>
                    <a:pt x="149" y="167"/>
                    <a:pt x="149" y="167"/>
                  </a:cubicBezTo>
                  <a:cubicBezTo>
                    <a:pt x="149" y="167"/>
                    <a:pt x="148" y="167"/>
                    <a:pt x="148" y="166"/>
                  </a:cubicBezTo>
                  <a:cubicBezTo>
                    <a:pt x="148" y="164"/>
                    <a:pt x="150" y="163"/>
                    <a:pt x="150" y="161"/>
                  </a:cubicBezTo>
                  <a:cubicBezTo>
                    <a:pt x="150" y="161"/>
                    <a:pt x="150" y="160"/>
                    <a:pt x="150" y="159"/>
                  </a:cubicBezTo>
                  <a:cubicBezTo>
                    <a:pt x="150" y="158"/>
                    <a:pt x="151" y="158"/>
                    <a:pt x="151" y="156"/>
                  </a:cubicBezTo>
                  <a:cubicBezTo>
                    <a:pt x="151" y="155"/>
                    <a:pt x="151" y="154"/>
                    <a:pt x="151" y="154"/>
                  </a:cubicBezTo>
                  <a:cubicBezTo>
                    <a:pt x="151" y="153"/>
                    <a:pt x="151" y="153"/>
                    <a:pt x="151" y="154"/>
                  </a:cubicBezTo>
                  <a:cubicBezTo>
                    <a:pt x="151" y="154"/>
                    <a:pt x="151" y="155"/>
                    <a:pt x="151" y="155"/>
                  </a:cubicBezTo>
                  <a:cubicBezTo>
                    <a:pt x="151" y="156"/>
                    <a:pt x="151" y="156"/>
                    <a:pt x="151" y="156"/>
                  </a:cubicBezTo>
                  <a:cubicBezTo>
                    <a:pt x="152" y="159"/>
                    <a:pt x="152" y="161"/>
                    <a:pt x="152" y="161"/>
                  </a:cubicBezTo>
                  <a:cubicBezTo>
                    <a:pt x="154" y="161"/>
                    <a:pt x="157" y="156"/>
                    <a:pt x="157" y="154"/>
                  </a:cubicBezTo>
                  <a:cubicBezTo>
                    <a:pt x="157" y="153"/>
                    <a:pt x="152" y="153"/>
                    <a:pt x="150" y="151"/>
                  </a:cubicBezTo>
                  <a:cubicBezTo>
                    <a:pt x="148" y="149"/>
                    <a:pt x="150" y="148"/>
                    <a:pt x="149" y="146"/>
                  </a:cubicBezTo>
                  <a:cubicBezTo>
                    <a:pt x="148" y="144"/>
                    <a:pt x="144" y="141"/>
                    <a:pt x="144" y="139"/>
                  </a:cubicBezTo>
                  <a:cubicBezTo>
                    <a:pt x="144" y="138"/>
                    <a:pt x="145" y="139"/>
                    <a:pt x="146" y="140"/>
                  </a:cubicBezTo>
                  <a:cubicBezTo>
                    <a:pt x="146" y="140"/>
                    <a:pt x="147" y="140"/>
                    <a:pt x="148" y="140"/>
                  </a:cubicBezTo>
                  <a:cubicBezTo>
                    <a:pt x="148" y="141"/>
                    <a:pt x="147" y="144"/>
                    <a:pt x="151" y="147"/>
                  </a:cubicBezTo>
                  <a:cubicBezTo>
                    <a:pt x="151" y="147"/>
                    <a:pt x="155" y="150"/>
                    <a:pt x="156" y="149"/>
                  </a:cubicBezTo>
                  <a:cubicBezTo>
                    <a:pt x="156" y="148"/>
                    <a:pt x="153" y="143"/>
                    <a:pt x="153" y="142"/>
                  </a:cubicBezTo>
                  <a:cubicBezTo>
                    <a:pt x="153" y="141"/>
                    <a:pt x="154" y="140"/>
                    <a:pt x="154" y="140"/>
                  </a:cubicBezTo>
                  <a:cubicBezTo>
                    <a:pt x="155" y="141"/>
                    <a:pt x="154" y="147"/>
                    <a:pt x="156" y="147"/>
                  </a:cubicBezTo>
                  <a:cubicBezTo>
                    <a:pt x="156" y="146"/>
                    <a:pt x="156" y="144"/>
                    <a:pt x="156" y="145"/>
                  </a:cubicBezTo>
                  <a:cubicBezTo>
                    <a:pt x="158" y="145"/>
                    <a:pt x="156" y="152"/>
                    <a:pt x="158" y="152"/>
                  </a:cubicBezTo>
                  <a:cubicBezTo>
                    <a:pt x="161" y="151"/>
                    <a:pt x="167" y="143"/>
                    <a:pt x="165" y="141"/>
                  </a:cubicBezTo>
                  <a:cubicBezTo>
                    <a:pt x="165" y="141"/>
                    <a:pt x="164" y="145"/>
                    <a:pt x="162" y="145"/>
                  </a:cubicBezTo>
                  <a:cubicBezTo>
                    <a:pt x="160" y="144"/>
                    <a:pt x="165" y="142"/>
                    <a:pt x="164" y="141"/>
                  </a:cubicBezTo>
                  <a:cubicBezTo>
                    <a:pt x="164" y="138"/>
                    <a:pt x="160" y="140"/>
                    <a:pt x="159" y="140"/>
                  </a:cubicBezTo>
                  <a:cubicBezTo>
                    <a:pt x="159" y="140"/>
                    <a:pt x="162" y="139"/>
                    <a:pt x="161" y="138"/>
                  </a:cubicBezTo>
                  <a:cubicBezTo>
                    <a:pt x="159" y="136"/>
                    <a:pt x="157" y="140"/>
                    <a:pt x="156" y="139"/>
                  </a:cubicBezTo>
                  <a:cubicBezTo>
                    <a:pt x="155" y="138"/>
                    <a:pt x="159" y="135"/>
                    <a:pt x="159" y="135"/>
                  </a:cubicBezTo>
                  <a:cubicBezTo>
                    <a:pt x="162" y="136"/>
                    <a:pt x="162" y="136"/>
                    <a:pt x="164" y="136"/>
                  </a:cubicBezTo>
                  <a:cubicBezTo>
                    <a:pt x="166" y="137"/>
                    <a:pt x="166" y="137"/>
                    <a:pt x="166" y="137"/>
                  </a:cubicBezTo>
                  <a:cubicBezTo>
                    <a:pt x="168" y="137"/>
                    <a:pt x="166" y="133"/>
                    <a:pt x="167" y="133"/>
                  </a:cubicBezTo>
                  <a:cubicBezTo>
                    <a:pt x="169" y="136"/>
                    <a:pt x="169" y="136"/>
                    <a:pt x="169" y="136"/>
                  </a:cubicBezTo>
                  <a:cubicBezTo>
                    <a:pt x="169" y="136"/>
                    <a:pt x="174" y="130"/>
                    <a:pt x="174" y="130"/>
                  </a:cubicBezTo>
                  <a:cubicBezTo>
                    <a:pt x="174" y="129"/>
                    <a:pt x="170" y="128"/>
                    <a:pt x="170" y="128"/>
                  </a:cubicBezTo>
                  <a:cubicBezTo>
                    <a:pt x="172" y="126"/>
                    <a:pt x="175" y="130"/>
                    <a:pt x="176" y="130"/>
                  </a:cubicBezTo>
                  <a:cubicBezTo>
                    <a:pt x="177" y="130"/>
                    <a:pt x="178" y="127"/>
                    <a:pt x="179" y="127"/>
                  </a:cubicBezTo>
                  <a:cubicBezTo>
                    <a:pt x="180" y="126"/>
                    <a:pt x="184" y="126"/>
                    <a:pt x="184" y="124"/>
                  </a:cubicBezTo>
                  <a:cubicBezTo>
                    <a:pt x="184" y="124"/>
                    <a:pt x="181" y="124"/>
                    <a:pt x="182" y="123"/>
                  </a:cubicBezTo>
                  <a:cubicBezTo>
                    <a:pt x="184" y="121"/>
                    <a:pt x="188" y="122"/>
                    <a:pt x="188" y="118"/>
                  </a:cubicBezTo>
                  <a:cubicBezTo>
                    <a:pt x="188" y="117"/>
                    <a:pt x="182" y="116"/>
                    <a:pt x="182" y="115"/>
                  </a:cubicBezTo>
                  <a:cubicBezTo>
                    <a:pt x="182" y="115"/>
                    <a:pt x="183" y="115"/>
                    <a:pt x="184" y="115"/>
                  </a:cubicBezTo>
                  <a:cubicBezTo>
                    <a:pt x="185" y="114"/>
                    <a:pt x="181" y="113"/>
                    <a:pt x="184" y="111"/>
                  </a:cubicBezTo>
                  <a:cubicBezTo>
                    <a:pt x="185" y="111"/>
                    <a:pt x="185" y="116"/>
                    <a:pt x="189" y="115"/>
                  </a:cubicBezTo>
                  <a:cubicBezTo>
                    <a:pt x="190" y="114"/>
                    <a:pt x="198" y="105"/>
                    <a:pt x="198" y="104"/>
                  </a:cubicBezTo>
                  <a:cubicBezTo>
                    <a:pt x="199" y="102"/>
                    <a:pt x="196" y="105"/>
                    <a:pt x="196" y="102"/>
                  </a:cubicBezTo>
                  <a:cubicBezTo>
                    <a:pt x="195" y="101"/>
                    <a:pt x="198" y="97"/>
                    <a:pt x="199" y="97"/>
                  </a:cubicBezTo>
                  <a:cubicBezTo>
                    <a:pt x="201" y="96"/>
                    <a:pt x="201" y="99"/>
                    <a:pt x="201" y="99"/>
                  </a:cubicBezTo>
                  <a:cubicBezTo>
                    <a:pt x="202" y="99"/>
                    <a:pt x="206" y="96"/>
                    <a:pt x="206" y="96"/>
                  </a:cubicBezTo>
                  <a:cubicBezTo>
                    <a:pt x="207" y="95"/>
                    <a:pt x="206" y="95"/>
                    <a:pt x="206" y="94"/>
                  </a:cubicBezTo>
                  <a:cubicBezTo>
                    <a:pt x="206" y="93"/>
                    <a:pt x="210" y="91"/>
                    <a:pt x="210" y="89"/>
                  </a:cubicBezTo>
                  <a:cubicBezTo>
                    <a:pt x="209" y="88"/>
                    <a:pt x="206" y="88"/>
                    <a:pt x="207" y="88"/>
                  </a:cubicBezTo>
                  <a:cubicBezTo>
                    <a:pt x="208" y="88"/>
                    <a:pt x="210" y="89"/>
                    <a:pt x="210" y="89"/>
                  </a:cubicBezTo>
                  <a:cubicBezTo>
                    <a:pt x="212" y="88"/>
                    <a:pt x="210" y="87"/>
                    <a:pt x="210" y="86"/>
                  </a:cubicBezTo>
                  <a:cubicBezTo>
                    <a:pt x="210" y="86"/>
                    <a:pt x="214" y="89"/>
                    <a:pt x="213" y="86"/>
                  </a:cubicBezTo>
                  <a:cubicBezTo>
                    <a:pt x="212" y="81"/>
                    <a:pt x="208" y="82"/>
                    <a:pt x="206" y="80"/>
                  </a:cubicBezTo>
                  <a:cubicBezTo>
                    <a:pt x="206" y="79"/>
                    <a:pt x="207" y="74"/>
                    <a:pt x="208" y="73"/>
                  </a:cubicBezTo>
                  <a:cubicBezTo>
                    <a:pt x="209" y="73"/>
                    <a:pt x="206" y="77"/>
                    <a:pt x="207" y="78"/>
                  </a:cubicBezTo>
                  <a:cubicBezTo>
                    <a:pt x="207" y="78"/>
                    <a:pt x="211" y="78"/>
                    <a:pt x="211" y="78"/>
                  </a:cubicBezTo>
                  <a:cubicBezTo>
                    <a:pt x="211" y="79"/>
                    <a:pt x="211" y="80"/>
                    <a:pt x="212" y="80"/>
                  </a:cubicBezTo>
                  <a:cubicBezTo>
                    <a:pt x="214" y="79"/>
                    <a:pt x="212" y="73"/>
                    <a:pt x="212" y="71"/>
                  </a:cubicBezTo>
                  <a:cubicBezTo>
                    <a:pt x="213" y="65"/>
                    <a:pt x="220" y="52"/>
                    <a:pt x="225" y="47"/>
                  </a:cubicBezTo>
                  <a:cubicBezTo>
                    <a:pt x="227" y="44"/>
                    <a:pt x="230" y="42"/>
                    <a:pt x="233" y="41"/>
                  </a:cubicBezTo>
                  <a:cubicBezTo>
                    <a:pt x="218" y="32"/>
                    <a:pt x="203" y="24"/>
                    <a:pt x="188" y="15"/>
                  </a:cubicBezTo>
                  <a:cubicBezTo>
                    <a:pt x="184" y="13"/>
                    <a:pt x="171" y="4"/>
                    <a:pt x="168" y="3"/>
                  </a:cubicBezTo>
                  <a:cubicBezTo>
                    <a:pt x="164" y="3"/>
                    <a:pt x="136" y="11"/>
                    <a:pt x="129" y="12"/>
                  </a:cubicBezTo>
                  <a:cubicBezTo>
                    <a:pt x="128" y="12"/>
                    <a:pt x="116" y="15"/>
                    <a:pt x="116" y="15"/>
                  </a:cubicBezTo>
                  <a:cubicBezTo>
                    <a:pt x="115" y="14"/>
                    <a:pt x="116" y="9"/>
                    <a:pt x="115" y="7"/>
                  </a:cubicBezTo>
                  <a:cubicBezTo>
                    <a:pt x="114" y="5"/>
                    <a:pt x="109" y="4"/>
                    <a:pt x="107" y="2"/>
                  </a:cubicBezTo>
                  <a:cubicBezTo>
                    <a:pt x="107" y="2"/>
                    <a:pt x="107" y="1"/>
                    <a:pt x="106" y="1"/>
                  </a:cubicBezTo>
                  <a:cubicBezTo>
                    <a:pt x="105" y="1"/>
                    <a:pt x="105" y="5"/>
                    <a:pt x="102" y="5"/>
                  </a:cubicBezTo>
                  <a:cubicBezTo>
                    <a:pt x="101" y="4"/>
                    <a:pt x="102" y="1"/>
                    <a:pt x="101" y="0"/>
                  </a:cubicBezTo>
                  <a:cubicBezTo>
                    <a:pt x="100" y="0"/>
                    <a:pt x="78" y="4"/>
                    <a:pt x="76" y="4"/>
                  </a:cubicBezTo>
                  <a:cubicBezTo>
                    <a:pt x="67" y="6"/>
                    <a:pt x="58" y="8"/>
                    <a:pt x="49" y="10"/>
                  </a:cubicBezTo>
                  <a:cubicBezTo>
                    <a:pt x="46" y="10"/>
                    <a:pt x="41" y="12"/>
                    <a:pt x="39" y="11"/>
                  </a:cubicBezTo>
                  <a:cubicBezTo>
                    <a:pt x="38" y="10"/>
                    <a:pt x="38" y="13"/>
                    <a:pt x="37" y="14"/>
                  </a:cubicBezTo>
                  <a:cubicBezTo>
                    <a:pt x="35" y="14"/>
                    <a:pt x="35" y="14"/>
                    <a:pt x="35" y="14"/>
                  </a:cubicBezTo>
                  <a:cubicBezTo>
                    <a:pt x="34" y="14"/>
                    <a:pt x="33" y="15"/>
                    <a:pt x="32" y="16"/>
                  </a:cubicBezTo>
                  <a:cubicBezTo>
                    <a:pt x="31" y="16"/>
                    <a:pt x="28" y="17"/>
                    <a:pt x="26" y="18"/>
                  </a:cubicBezTo>
                  <a:cubicBezTo>
                    <a:pt x="25" y="19"/>
                    <a:pt x="26" y="22"/>
                    <a:pt x="24" y="23"/>
                  </a:cubicBezTo>
                  <a:cubicBezTo>
                    <a:pt x="22" y="22"/>
                    <a:pt x="22" y="22"/>
                    <a:pt x="22" y="22"/>
                  </a:cubicBezTo>
                  <a:cubicBezTo>
                    <a:pt x="18" y="23"/>
                    <a:pt x="13" y="27"/>
                    <a:pt x="9" y="30"/>
                  </a:cubicBezTo>
                  <a:cubicBezTo>
                    <a:pt x="8" y="34"/>
                    <a:pt x="0" y="46"/>
                    <a:pt x="1" y="48"/>
                  </a:cubicBezTo>
                </a:path>
              </a:pathLst>
            </a:custGeom>
            <a:solidFill>
              <a:schemeClr val="accent1">
                <a:lumMod val="10000"/>
                <a:lumOff val="9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1" name="Freeform 57"/>
            <p:cNvSpPr>
              <a:spLocks/>
            </p:cNvSpPr>
            <p:nvPr/>
          </p:nvSpPr>
          <p:spPr bwMode="auto">
            <a:xfrm>
              <a:off x="6697634" y="2793999"/>
              <a:ext cx="784225" cy="546100"/>
            </a:xfrm>
            <a:custGeom>
              <a:avLst/>
              <a:gdLst>
                <a:gd name="T0" fmla="*/ 255 w 266"/>
                <a:gd name="T1" fmla="*/ 86 h 185"/>
                <a:gd name="T2" fmla="*/ 251 w 266"/>
                <a:gd name="T3" fmla="*/ 82 h 185"/>
                <a:gd name="T4" fmla="*/ 248 w 266"/>
                <a:gd name="T5" fmla="*/ 82 h 185"/>
                <a:gd name="T6" fmla="*/ 244 w 266"/>
                <a:gd name="T7" fmla="*/ 75 h 185"/>
                <a:gd name="T8" fmla="*/ 239 w 266"/>
                <a:gd name="T9" fmla="*/ 75 h 185"/>
                <a:gd name="T10" fmla="*/ 238 w 266"/>
                <a:gd name="T11" fmla="*/ 70 h 185"/>
                <a:gd name="T12" fmla="*/ 237 w 266"/>
                <a:gd name="T13" fmla="*/ 64 h 185"/>
                <a:gd name="T14" fmla="*/ 239 w 266"/>
                <a:gd name="T15" fmla="*/ 63 h 185"/>
                <a:gd name="T16" fmla="*/ 238 w 266"/>
                <a:gd name="T17" fmla="*/ 59 h 185"/>
                <a:gd name="T18" fmla="*/ 240 w 266"/>
                <a:gd name="T19" fmla="*/ 57 h 185"/>
                <a:gd name="T20" fmla="*/ 235 w 266"/>
                <a:gd name="T21" fmla="*/ 53 h 185"/>
                <a:gd name="T22" fmla="*/ 239 w 266"/>
                <a:gd name="T23" fmla="*/ 47 h 185"/>
                <a:gd name="T24" fmla="*/ 242 w 266"/>
                <a:gd name="T25" fmla="*/ 40 h 185"/>
                <a:gd name="T26" fmla="*/ 241 w 266"/>
                <a:gd name="T27" fmla="*/ 35 h 185"/>
                <a:gd name="T28" fmla="*/ 246 w 266"/>
                <a:gd name="T29" fmla="*/ 27 h 185"/>
                <a:gd name="T30" fmla="*/ 242 w 266"/>
                <a:gd name="T31" fmla="*/ 24 h 185"/>
                <a:gd name="T32" fmla="*/ 237 w 266"/>
                <a:gd name="T33" fmla="*/ 24 h 185"/>
                <a:gd name="T34" fmla="*/ 235 w 266"/>
                <a:gd name="T35" fmla="*/ 23 h 185"/>
                <a:gd name="T36" fmla="*/ 232 w 266"/>
                <a:gd name="T37" fmla="*/ 24 h 185"/>
                <a:gd name="T38" fmla="*/ 226 w 266"/>
                <a:gd name="T39" fmla="*/ 18 h 185"/>
                <a:gd name="T40" fmla="*/ 224 w 266"/>
                <a:gd name="T41" fmla="*/ 9 h 185"/>
                <a:gd name="T42" fmla="*/ 222 w 266"/>
                <a:gd name="T43" fmla="*/ 9 h 185"/>
                <a:gd name="T44" fmla="*/ 222 w 266"/>
                <a:gd name="T45" fmla="*/ 7 h 185"/>
                <a:gd name="T46" fmla="*/ 215 w 266"/>
                <a:gd name="T47" fmla="*/ 7 h 185"/>
                <a:gd name="T48" fmla="*/ 209 w 266"/>
                <a:gd name="T49" fmla="*/ 1 h 185"/>
                <a:gd name="T50" fmla="*/ 184 w 266"/>
                <a:gd name="T51" fmla="*/ 9 h 185"/>
                <a:gd name="T52" fmla="*/ 69 w 266"/>
                <a:gd name="T53" fmla="*/ 42 h 185"/>
                <a:gd name="T54" fmla="*/ 40 w 266"/>
                <a:gd name="T55" fmla="*/ 50 h 185"/>
                <a:gd name="T56" fmla="*/ 30 w 266"/>
                <a:gd name="T57" fmla="*/ 52 h 185"/>
                <a:gd name="T58" fmla="*/ 26 w 266"/>
                <a:gd name="T59" fmla="*/ 38 h 185"/>
                <a:gd name="T60" fmla="*/ 14 w 266"/>
                <a:gd name="T61" fmla="*/ 49 h 185"/>
                <a:gd name="T62" fmla="*/ 15 w 266"/>
                <a:gd name="T63" fmla="*/ 46 h 185"/>
                <a:gd name="T64" fmla="*/ 12 w 266"/>
                <a:gd name="T65" fmla="*/ 51 h 185"/>
                <a:gd name="T66" fmla="*/ 5 w 266"/>
                <a:gd name="T67" fmla="*/ 57 h 185"/>
                <a:gd name="T68" fmla="*/ 1 w 266"/>
                <a:gd name="T69" fmla="*/ 60 h 185"/>
                <a:gd name="T70" fmla="*/ 0 w 266"/>
                <a:gd name="T71" fmla="*/ 61 h 185"/>
                <a:gd name="T72" fmla="*/ 18 w 266"/>
                <a:gd name="T73" fmla="*/ 135 h 185"/>
                <a:gd name="T74" fmla="*/ 27 w 266"/>
                <a:gd name="T75" fmla="*/ 172 h 185"/>
                <a:gd name="T76" fmla="*/ 31 w 266"/>
                <a:gd name="T77" fmla="*/ 185 h 185"/>
                <a:gd name="T78" fmla="*/ 42 w 266"/>
                <a:gd name="T79" fmla="*/ 182 h 185"/>
                <a:gd name="T80" fmla="*/ 74 w 266"/>
                <a:gd name="T81" fmla="*/ 173 h 185"/>
                <a:gd name="T82" fmla="*/ 229 w 266"/>
                <a:gd name="T83" fmla="*/ 129 h 185"/>
                <a:gd name="T84" fmla="*/ 242 w 266"/>
                <a:gd name="T85" fmla="*/ 120 h 185"/>
                <a:gd name="T86" fmla="*/ 244 w 266"/>
                <a:gd name="T87" fmla="*/ 116 h 185"/>
                <a:gd name="T88" fmla="*/ 253 w 266"/>
                <a:gd name="T89" fmla="*/ 111 h 185"/>
                <a:gd name="T90" fmla="*/ 255 w 266"/>
                <a:gd name="T91" fmla="*/ 105 h 185"/>
                <a:gd name="T92" fmla="*/ 255 w 266"/>
                <a:gd name="T93" fmla="*/ 105 h 185"/>
                <a:gd name="T94" fmla="*/ 256 w 266"/>
                <a:gd name="T95" fmla="*/ 104 h 185"/>
                <a:gd name="T96" fmla="*/ 257 w 266"/>
                <a:gd name="T97" fmla="*/ 103 h 185"/>
                <a:gd name="T98" fmla="*/ 259 w 266"/>
                <a:gd name="T99" fmla="*/ 99 h 185"/>
                <a:gd name="T100" fmla="*/ 266 w 266"/>
                <a:gd name="T101" fmla="*/ 91 h 185"/>
                <a:gd name="T102" fmla="*/ 255 w 266"/>
                <a:gd name="T103" fmla="*/ 86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6" h="185">
                  <a:moveTo>
                    <a:pt x="255" y="86"/>
                  </a:moveTo>
                  <a:cubicBezTo>
                    <a:pt x="254" y="85"/>
                    <a:pt x="253" y="82"/>
                    <a:pt x="251" y="82"/>
                  </a:cubicBezTo>
                  <a:cubicBezTo>
                    <a:pt x="250" y="81"/>
                    <a:pt x="249" y="83"/>
                    <a:pt x="248" y="82"/>
                  </a:cubicBezTo>
                  <a:cubicBezTo>
                    <a:pt x="246" y="81"/>
                    <a:pt x="246" y="77"/>
                    <a:pt x="244" y="75"/>
                  </a:cubicBezTo>
                  <a:cubicBezTo>
                    <a:pt x="243" y="74"/>
                    <a:pt x="241" y="76"/>
                    <a:pt x="239" y="75"/>
                  </a:cubicBezTo>
                  <a:cubicBezTo>
                    <a:pt x="238" y="74"/>
                    <a:pt x="238" y="72"/>
                    <a:pt x="238" y="70"/>
                  </a:cubicBezTo>
                  <a:cubicBezTo>
                    <a:pt x="238" y="69"/>
                    <a:pt x="235" y="65"/>
                    <a:pt x="237" y="64"/>
                  </a:cubicBezTo>
                  <a:cubicBezTo>
                    <a:pt x="237" y="63"/>
                    <a:pt x="238" y="64"/>
                    <a:pt x="239" y="63"/>
                  </a:cubicBezTo>
                  <a:cubicBezTo>
                    <a:pt x="239" y="62"/>
                    <a:pt x="238" y="60"/>
                    <a:pt x="238" y="59"/>
                  </a:cubicBezTo>
                  <a:cubicBezTo>
                    <a:pt x="239" y="59"/>
                    <a:pt x="241" y="59"/>
                    <a:pt x="240" y="57"/>
                  </a:cubicBezTo>
                  <a:cubicBezTo>
                    <a:pt x="239" y="55"/>
                    <a:pt x="235" y="55"/>
                    <a:pt x="235" y="53"/>
                  </a:cubicBezTo>
                  <a:cubicBezTo>
                    <a:pt x="234" y="52"/>
                    <a:pt x="238" y="48"/>
                    <a:pt x="239" y="47"/>
                  </a:cubicBezTo>
                  <a:cubicBezTo>
                    <a:pt x="239" y="45"/>
                    <a:pt x="241" y="42"/>
                    <a:pt x="242" y="40"/>
                  </a:cubicBezTo>
                  <a:cubicBezTo>
                    <a:pt x="242" y="38"/>
                    <a:pt x="241" y="36"/>
                    <a:pt x="241" y="35"/>
                  </a:cubicBezTo>
                  <a:cubicBezTo>
                    <a:pt x="241" y="32"/>
                    <a:pt x="244" y="29"/>
                    <a:pt x="246" y="27"/>
                  </a:cubicBezTo>
                  <a:cubicBezTo>
                    <a:pt x="246" y="27"/>
                    <a:pt x="244" y="24"/>
                    <a:pt x="242" y="24"/>
                  </a:cubicBezTo>
                  <a:cubicBezTo>
                    <a:pt x="241" y="23"/>
                    <a:pt x="238" y="25"/>
                    <a:pt x="237" y="24"/>
                  </a:cubicBezTo>
                  <a:cubicBezTo>
                    <a:pt x="236" y="24"/>
                    <a:pt x="236" y="23"/>
                    <a:pt x="235" y="23"/>
                  </a:cubicBezTo>
                  <a:cubicBezTo>
                    <a:pt x="235" y="23"/>
                    <a:pt x="232" y="24"/>
                    <a:pt x="232" y="24"/>
                  </a:cubicBezTo>
                  <a:cubicBezTo>
                    <a:pt x="231" y="24"/>
                    <a:pt x="227" y="19"/>
                    <a:pt x="226" y="18"/>
                  </a:cubicBezTo>
                  <a:cubicBezTo>
                    <a:pt x="226" y="16"/>
                    <a:pt x="225" y="10"/>
                    <a:pt x="224" y="9"/>
                  </a:cubicBezTo>
                  <a:cubicBezTo>
                    <a:pt x="224" y="9"/>
                    <a:pt x="222" y="9"/>
                    <a:pt x="222" y="9"/>
                  </a:cubicBezTo>
                  <a:cubicBezTo>
                    <a:pt x="222" y="9"/>
                    <a:pt x="222" y="7"/>
                    <a:pt x="222" y="7"/>
                  </a:cubicBezTo>
                  <a:cubicBezTo>
                    <a:pt x="220" y="5"/>
                    <a:pt x="216" y="8"/>
                    <a:pt x="215" y="7"/>
                  </a:cubicBezTo>
                  <a:cubicBezTo>
                    <a:pt x="213" y="6"/>
                    <a:pt x="212" y="1"/>
                    <a:pt x="209" y="1"/>
                  </a:cubicBezTo>
                  <a:cubicBezTo>
                    <a:pt x="208" y="0"/>
                    <a:pt x="187" y="8"/>
                    <a:pt x="184" y="9"/>
                  </a:cubicBezTo>
                  <a:cubicBezTo>
                    <a:pt x="146" y="20"/>
                    <a:pt x="107" y="32"/>
                    <a:pt x="69" y="42"/>
                  </a:cubicBezTo>
                  <a:cubicBezTo>
                    <a:pt x="59" y="45"/>
                    <a:pt x="50" y="47"/>
                    <a:pt x="40" y="50"/>
                  </a:cubicBezTo>
                  <a:cubicBezTo>
                    <a:pt x="38" y="50"/>
                    <a:pt x="31" y="53"/>
                    <a:pt x="30" y="52"/>
                  </a:cubicBezTo>
                  <a:cubicBezTo>
                    <a:pt x="30" y="52"/>
                    <a:pt x="28" y="46"/>
                    <a:pt x="26" y="38"/>
                  </a:cubicBezTo>
                  <a:cubicBezTo>
                    <a:pt x="23" y="42"/>
                    <a:pt x="17" y="48"/>
                    <a:pt x="14" y="49"/>
                  </a:cubicBezTo>
                  <a:cubicBezTo>
                    <a:pt x="13" y="49"/>
                    <a:pt x="16" y="46"/>
                    <a:pt x="15" y="46"/>
                  </a:cubicBezTo>
                  <a:cubicBezTo>
                    <a:pt x="13" y="46"/>
                    <a:pt x="13" y="50"/>
                    <a:pt x="12" y="51"/>
                  </a:cubicBezTo>
                  <a:cubicBezTo>
                    <a:pt x="10" y="53"/>
                    <a:pt x="7" y="55"/>
                    <a:pt x="5" y="57"/>
                  </a:cubicBezTo>
                  <a:cubicBezTo>
                    <a:pt x="4" y="58"/>
                    <a:pt x="3" y="59"/>
                    <a:pt x="1" y="60"/>
                  </a:cubicBezTo>
                  <a:cubicBezTo>
                    <a:pt x="1" y="60"/>
                    <a:pt x="0" y="60"/>
                    <a:pt x="0" y="61"/>
                  </a:cubicBezTo>
                  <a:cubicBezTo>
                    <a:pt x="6" y="85"/>
                    <a:pt x="14" y="116"/>
                    <a:pt x="18" y="135"/>
                  </a:cubicBezTo>
                  <a:cubicBezTo>
                    <a:pt x="21" y="147"/>
                    <a:pt x="24" y="159"/>
                    <a:pt x="27" y="172"/>
                  </a:cubicBezTo>
                  <a:cubicBezTo>
                    <a:pt x="28" y="173"/>
                    <a:pt x="30" y="184"/>
                    <a:pt x="31" y="185"/>
                  </a:cubicBezTo>
                  <a:cubicBezTo>
                    <a:pt x="31" y="185"/>
                    <a:pt x="41" y="182"/>
                    <a:pt x="42" y="182"/>
                  </a:cubicBezTo>
                  <a:cubicBezTo>
                    <a:pt x="53" y="179"/>
                    <a:pt x="63" y="176"/>
                    <a:pt x="74" y="173"/>
                  </a:cubicBezTo>
                  <a:cubicBezTo>
                    <a:pt x="126" y="160"/>
                    <a:pt x="178" y="145"/>
                    <a:pt x="229" y="129"/>
                  </a:cubicBezTo>
                  <a:cubicBezTo>
                    <a:pt x="231" y="122"/>
                    <a:pt x="235" y="116"/>
                    <a:pt x="242" y="120"/>
                  </a:cubicBezTo>
                  <a:cubicBezTo>
                    <a:pt x="243" y="118"/>
                    <a:pt x="244" y="117"/>
                    <a:pt x="244" y="116"/>
                  </a:cubicBezTo>
                  <a:cubicBezTo>
                    <a:pt x="246" y="114"/>
                    <a:pt x="251" y="113"/>
                    <a:pt x="253" y="111"/>
                  </a:cubicBezTo>
                  <a:cubicBezTo>
                    <a:pt x="253" y="110"/>
                    <a:pt x="252" y="104"/>
                    <a:pt x="255" y="105"/>
                  </a:cubicBezTo>
                  <a:cubicBezTo>
                    <a:pt x="255" y="105"/>
                    <a:pt x="255" y="105"/>
                    <a:pt x="255" y="105"/>
                  </a:cubicBezTo>
                  <a:cubicBezTo>
                    <a:pt x="256" y="104"/>
                    <a:pt x="256" y="104"/>
                    <a:pt x="256" y="104"/>
                  </a:cubicBezTo>
                  <a:cubicBezTo>
                    <a:pt x="256" y="104"/>
                    <a:pt x="256" y="104"/>
                    <a:pt x="257" y="103"/>
                  </a:cubicBezTo>
                  <a:cubicBezTo>
                    <a:pt x="258" y="102"/>
                    <a:pt x="258" y="101"/>
                    <a:pt x="259" y="99"/>
                  </a:cubicBezTo>
                  <a:cubicBezTo>
                    <a:pt x="260" y="98"/>
                    <a:pt x="266" y="92"/>
                    <a:pt x="266" y="91"/>
                  </a:cubicBezTo>
                  <a:cubicBezTo>
                    <a:pt x="265" y="89"/>
                    <a:pt x="258" y="87"/>
                    <a:pt x="255" y="86"/>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Freeform 59"/>
            <p:cNvSpPr>
              <a:spLocks/>
            </p:cNvSpPr>
            <p:nvPr/>
          </p:nvSpPr>
          <p:spPr bwMode="auto">
            <a:xfrm>
              <a:off x="5732434" y="3543300"/>
              <a:ext cx="952500" cy="538163"/>
            </a:xfrm>
            <a:custGeom>
              <a:avLst/>
              <a:gdLst>
                <a:gd name="T0" fmla="*/ 51 w 323"/>
                <a:gd name="T1" fmla="*/ 120 h 182"/>
                <a:gd name="T2" fmla="*/ 41 w 323"/>
                <a:gd name="T3" fmla="*/ 125 h 182"/>
                <a:gd name="T4" fmla="*/ 39 w 323"/>
                <a:gd name="T5" fmla="*/ 143 h 182"/>
                <a:gd name="T6" fmla="*/ 13 w 323"/>
                <a:gd name="T7" fmla="*/ 139 h 182"/>
                <a:gd name="T8" fmla="*/ 9 w 323"/>
                <a:gd name="T9" fmla="*/ 153 h 182"/>
                <a:gd name="T10" fmla="*/ 8 w 323"/>
                <a:gd name="T11" fmla="*/ 161 h 182"/>
                <a:gd name="T12" fmla="*/ 8 w 323"/>
                <a:gd name="T13" fmla="*/ 167 h 182"/>
                <a:gd name="T14" fmla="*/ 7 w 323"/>
                <a:gd name="T15" fmla="*/ 177 h 182"/>
                <a:gd name="T16" fmla="*/ 1 w 323"/>
                <a:gd name="T17" fmla="*/ 176 h 182"/>
                <a:gd name="T18" fmla="*/ 46 w 323"/>
                <a:gd name="T19" fmla="*/ 175 h 182"/>
                <a:gd name="T20" fmla="*/ 60 w 323"/>
                <a:gd name="T21" fmla="*/ 162 h 182"/>
                <a:gd name="T22" fmla="*/ 71 w 323"/>
                <a:gd name="T23" fmla="*/ 164 h 182"/>
                <a:gd name="T24" fmla="*/ 127 w 323"/>
                <a:gd name="T25" fmla="*/ 154 h 182"/>
                <a:gd name="T26" fmla="*/ 130 w 323"/>
                <a:gd name="T27" fmla="*/ 152 h 182"/>
                <a:gd name="T28" fmla="*/ 192 w 323"/>
                <a:gd name="T29" fmla="*/ 143 h 182"/>
                <a:gd name="T30" fmla="*/ 249 w 323"/>
                <a:gd name="T31" fmla="*/ 134 h 182"/>
                <a:gd name="T32" fmla="*/ 259 w 323"/>
                <a:gd name="T33" fmla="*/ 132 h 182"/>
                <a:gd name="T34" fmla="*/ 265 w 323"/>
                <a:gd name="T35" fmla="*/ 127 h 182"/>
                <a:gd name="T36" fmla="*/ 283 w 323"/>
                <a:gd name="T37" fmla="*/ 113 h 182"/>
                <a:gd name="T38" fmla="*/ 291 w 323"/>
                <a:gd name="T39" fmla="*/ 106 h 182"/>
                <a:gd name="T40" fmla="*/ 291 w 323"/>
                <a:gd name="T41" fmla="*/ 103 h 182"/>
                <a:gd name="T42" fmla="*/ 296 w 323"/>
                <a:gd name="T43" fmla="*/ 94 h 182"/>
                <a:gd name="T44" fmla="*/ 323 w 323"/>
                <a:gd name="T45" fmla="*/ 64 h 182"/>
                <a:gd name="T46" fmla="*/ 315 w 323"/>
                <a:gd name="T47" fmla="*/ 62 h 182"/>
                <a:gd name="T48" fmla="*/ 305 w 323"/>
                <a:gd name="T49" fmla="*/ 55 h 182"/>
                <a:gd name="T50" fmla="*/ 299 w 323"/>
                <a:gd name="T51" fmla="*/ 49 h 182"/>
                <a:gd name="T52" fmla="*/ 292 w 323"/>
                <a:gd name="T53" fmla="*/ 43 h 182"/>
                <a:gd name="T54" fmla="*/ 288 w 323"/>
                <a:gd name="T55" fmla="*/ 31 h 182"/>
                <a:gd name="T56" fmla="*/ 285 w 323"/>
                <a:gd name="T57" fmla="*/ 24 h 182"/>
                <a:gd name="T58" fmla="*/ 285 w 323"/>
                <a:gd name="T59" fmla="*/ 22 h 182"/>
                <a:gd name="T60" fmla="*/ 268 w 323"/>
                <a:gd name="T61" fmla="*/ 7 h 182"/>
                <a:gd name="T62" fmla="*/ 259 w 323"/>
                <a:gd name="T63" fmla="*/ 17 h 182"/>
                <a:gd name="T64" fmla="*/ 252 w 323"/>
                <a:gd name="T65" fmla="*/ 19 h 182"/>
                <a:gd name="T66" fmla="*/ 247 w 323"/>
                <a:gd name="T67" fmla="*/ 17 h 182"/>
                <a:gd name="T68" fmla="*/ 244 w 323"/>
                <a:gd name="T69" fmla="*/ 17 h 182"/>
                <a:gd name="T70" fmla="*/ 231 w 323"/>
                <a:gd name="T71" fmla="*/ 20 h 182"/>
                <a:gd name="T72" fmla="*/ 211 w 323"/>
                <a:gd name="T73" fmla="*/ 15 h 182"/>
                <a:gd name="T74" fmla="*/ 199 w 323"/>
                <a:gd name="T75" fmla="*/ 4 h 182"/>
                <a:gd name="T76" fmla="*/ 191 w 323"/>
                <a:gd name="T77" fmla="*/ 5 h 182"/>
                <a:gd name="T78" fmla="*/ 181 w 323"/>
                <a:gd name="T79" fmla="*/ 6 h 182"/>
                <a:gd name="T80" fmla="*/ 181 w 323"/>
                <a:gd name="T81" fmla="*/ 16 h 182"/>
                <a:gd name="T82" fmla="*/ 184 w 323"/>
                <a:gd name="T83" fmla="*/ 19 h 182"/>
                <a:gd name="T84" fmla="*/ 183 w 323"/>
                <a:gd name="T85" fmla="*/ 21 h 182"/>
                <a:gd name="T86" fmla="*/ 169 w 323"/>
                <a:gd name="T87" fmla="*/ 31 h 182"/>
                <a:gd name="T88" fmla="*/ 161 w 323"/>
                <a:gd name="T89" fmla="*/ 41 h 182"/>
                <a:gd name="T90" fmla="*/ 151 w 323"/>
                <a:gd name="T91" fmla="*/ 56 h 182"/>
                <a:gd name="T92" fmla="*/ 143 w 323"/>
                <a:gd name="T93" fmla="*/ 74 h 182"/>
                <a:gd name="T94" fmla="*/ 139 w 323"/>
                <a:gd name="T95" fmla="*/ 76 h 182"/>
                <a:gd name="T96" fmla="*/ 122 w 323"/>
                <a:gd name="T97" fmla="*/ 67 h 182"/>
                <a:gd name="T98" fmla="*/ 119 w 323"/>
                <a:gd name="T99" fmla="*/ 72 h 182"/>
                <a:gd name="T100" fmla="*/ 117 w 323"/>
                <a:gd name="T101" fmla="*/ 77 h 182"/>
                <a:gd name="T102" fmla="*/ 115 w 323"/>
                <a:gd name="T103" fmla="*/ 84 h 182"/>
                <a:gd name="T104" fmla="*/ 112 w 323"/>
                <a:gd name="T105" fmla="*/ 88 h 182"/>
                <a:gd name="T106" fmla="*/ 113 w 323"/>
                <a:gd name="T107" fmla="*/ 85 h 182"/>
                <a:gd name="T108" fmla="*/ 104 w 323"/>
                <a:gd name="T109" fmla="*/ 82 h 182"/>
                <a:gd name="T110" fmla="*/ 96 w 323"/>
                <a:gd name="T111" fmla="*/ 87 h 182"/>
                <a:gd name="T112" fmla="*/ 91 w 323"/>
                <a:gd name="T113" fmla="*/ 94 h 182"/>
                <a:gd name="T114" fmla="*/ 72 w 323"/>
                <a:gd name="T115" fmla="*/ 91 h 182"/>
                <a:gd name="T116" fmla="*/ 70 w 323"/>
                <a:gd name="T117" fmla="*/ 90 h 182"/>
                <a:gd name="T118" fmla="*/ 67 w 323"/>
                <a:gd name="T119" fmla="*/ 93 h 182"/>
                <a:gd name="T120" fmla="*/ 57 w 323"/>
                <a:gd name="T121" fmla="*/ 92 h 182"/>
                <a:gd name="T122" fmla="*/ 52 w 323"/>
                <a:gd name="T123" fmla="*/ 100 h 182"/>
                <a:gd name="T124" fmla="*/ 48 w 323"/>
                <a:gd name="T125" fmla="*/ 11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3" h="182">
                  <a:moveTo>
                    <a:pt x="53" y="118"/>
                  </a:moveTo>
                  <a:cubicBezTo>
                    <a:pt x="52" y="119"/>
                    <a:pt x="52" y="119"/>
                    <a:pt x="51" y="120"/>
                  </a:cubicBezTo>
                  <a:cubicBezTo>
                    <a:pt x="48" y="121"/>
                    <a:pt x="44" y="121"/>
                    <a:pt x="42" y="123"/>
                  </a:cubicBezTo>
                  <a:cubicBezTo>
                    <a:pt x="42" y="123"/>
                    <a:pt x="41" y="125"/>
                    <a:pt x="41" y="125"/>
                  </a:cubicBezTo>
                  <a:cubicBezTo>
                    <a:pt x="39" y="126"/>
                    <a:pt x="36" y="124"/>
                    <a:pt x="35" y="127"/>
                  </a:cubicBezTo>
                  <a:cubicBezTo>
                    <a:pt x="31" y="136"/>
                    <a:pt x="43" y="134"/>
                    <a:pt x="39" y="143"/>
                  </a:cubicBezTo>
                  <a:cubicBezTo>
                    <a:pt x="38" y="143"/>
                    <a:pt x="38" y="144"/>
                    <a:pt x="38" y="144"/>
                  </a:cubicBezTo>
                  <a:cubicBezTo>
                    <a:pt x="31" y="145"/>
                    <a:pt x="19" y="135"/>
                    <a:pt x="13" y="139"/>
                  </a:cubicBezTo>
                  <a:cubicBezTo>
                    <a:pt x="12" y="140"/>
                    <a:pt x="7" y="148"/>
                    <a:pt x="7" y="148"/>
                  </a:cubicBezTo>
                  <a:cubicBezTo>
                    <a:pt x="8" y="151"/>
                    <a:pt x="8" y="151"/>
                    <a:pt x="9" y="153"/>
                  </a:cubicBezTo>
                  <a:cubicBezTo>
                    <a:pt x="10" y="153"/>
                    <a:pt x="10" y="154"/>
                    <a:pt x="10" y="154"/>
                  </a:cubicBezTo>
                  <a:cubicBezTo>
                    <a:pt x="11" y="160"/>
                    <a:pt x="9" y="158"/>
                    <a:pt x="8" y="161"/>
                  </a:cubicBezTo>
                  <a:cubicBezTo>
                    <a:pt x="8" y="163"/>
                    <a:pt x="13" y="163"/>
                    <a:pt x="11" y="165"/>
                  </a:cubicBezTo>
                  <a:cubicBezTo>
                    <a:pt x="10" y="166"/>
                    <a:pt x="8" y="164"/>
                    <a:pt x="8" y="167"/>
                  </a:cubicBezTo>
                  <a:cubicBezTo>
                    <a:pt x="8" y="168"/>
                    <a:pt x="10" y="169"/>
                    <a:pt x="10" y="170"/>
                  </a:cubicBezTo>
                  <a:cubicBezTo>
                    <a:pt x="10" y="172"/>
                    <a:pt x="9" y="176"/>
                    <a:pt x="7" y="177"/>
                  </a:cubicBezTo>
                  <a:cubicBezTo>
                    <a:pt x="5" y="177"/>
                    <a:pt x="3" y="173"/>
                    <a:pt x="1" y="174"/>
                  </a:cubicBezTo>
                  <a:cubicBezTo>
                    <a:pt x="0" y="174"/>
                    <a:pt x="1" y="176"/>
                    <a:pt x="1" y="176"/>
                  </a:cubicBezTo>
                  <a:cubicBezTo>
                    <a:pt x="1" y="178"/>
                    <a:pt x="0" y="182"/>
                    <a:pt x="0" y="182"/>
                  </a:cubicBezTo>
                  <a:cubicBezTo>
                    <a:pt x="15" y="180"/>
                    <a:pt x="31" y="178"/>
                    <a:pt x="46" y="175"/>
                  </a:cubicBezTo>
                  <a:cubicBezTo>
                    <a:pt x="48" y="175"/>
                    <a:pt x="61" y="174"/>
                    <a:pt x="62" y="172"/>
                  </a:cubicBezTo>
                  <a:cubicBezTo>
                    <a:pt x="65" y="170"/>
                    <a:pt x="59" y="164"/>
                    <a:pt x="60" y="162"/>
                  </a:cubicBezTo>
                  <a:cubicBezTo>
                    <a:pt x="60" y="162"/>
                    <a:pt x="66" y="162"/>
                    <a:pt x="67" y="162"/>
                  </a:cubicBezTo>
                  <a:cubicBezTo>
                    <a:pt x="71" y="162"/>
                    <a:pt x="69" y="163"/>
                    <a:pt x="71" y="164"/>
                  </a:cubicBezTo>
                  <a:cubicBezTo>
                    <a:pt x="74" y="164"/>
                    <a:pt x="80" y="162"/>
                    <a:pt x="84" y="161"/>
                  </a:cubicBezTo>
                  <a:cubicBezTo>
                    <a:pt x="90" y="160"/>
                    <a:pt x="123" y="153"/>
                    <a:pt x="127" y="154"/>
                  </a:cubicBezTo>
                  <a:cubicBezTo>
                    <a:pt x="128" y="154"/>
                    <a:pt x="128" y="155"/>
                    <a:pt x="128" y="154"/>
                  </a:cubicBezTo>
                  <a:cubicBezTo>
                    <a:pt x="128" y="154"/>
                    <a:pt x="130" y="152"/>
                    <a:pt x="130" y="152"/>
                  </a:cubicBezTo>
                  <a:cubicBezTo>
                    <a:pt x="133" y="151"/>
                    <a:pt x="156" y="149"/>
                    <a:pt x="161" y="149"/>
                  </a:cubicBezTo>
                  <a:cubicBezTo>
                    <a:pt x="172" y="148"/>
                    <a:pt x="181" y="145"/>
                    <a:pt x="192" y="143"/>
                  </a:cubicBezTo>
                  <a:cubicBezTo>
                    <a:pt x="203" y="141"/>
                    <a:pt x="215" y="140"/>
                    <a:pt x="227" y="138"/>
                  </a:cubicBezTo>
                  <a:cubicBezTo>
                    <a:pt x="234" y="137"/>
                    <a:pt x="242" y="135"/>
                    <a:pt x="249" y="134"/>
                  </a:cubicBezTo>
                  <a:cubicBezTo>
                    <a:pt x="251" y="134"/>
                    <a:pt x="255" y="134"/>
                    <a:pt x="258" y="133"/>
                  </a:cubicBezTo>
                  <a:cubicBezTo>
                    <a:pt x="258" y="132"/>
                    <a:pt x="259" y="132"/>
                    <a:pt x="259" y="132"/>
                  </a:cubicBezTo>
                  <a:cubicBezTo>
                    <a:pt x="259" y="132"/>
                    <a:pt x="259" y="131"/>
                    <a:pt x="260" y="131"/>
                  </a:cubicBezTo>
                  <a:cubicBezTo>
                    <a:pt x="261" y="129"/>
                    <a:pt x="263" y="128"/>
                    <a:pt x="265" y="127"/>
                  </a:cubicBezTo>
                  <a:cubicBezTo>
                    <a:pt x="268" y="125"/>
                    <a:pt x="279" y="121"/>
                    <a:pt x="281" y="119"/>
                  </a:cubicBezTo>
                  <a:cubicBezTo>
                    <a:pt x="282" y="117"/>
                    <a:pt x="282" y="114"/>
                    <a:pt x="283" y="113"/>
                  </a:cubicBezTo>
                  <a:cubicBezTo>
                    <a:pt x="285" y="111"/>
                    <a:pt x="290" y="111"/>
                    <a:pt x="291" y="108"/>
                  </a:cubicBezTo>
                  <a:cubicBezTo>
                    <a:pt x="291" y="107"/>
                    <a:pt x="291" y="107"/>
                    <a:pt x="291" y="106"/>
                  </a:cubicBezTo>
                  <a:cubicBezTo>
                    <a:pt x="291" y="106"/>
                    <a:pt x="291" y="105"/>
                    <a:pt x="291" y="105"/>
                  </a:cubicBezTo>
                  <a:cubicBezTo>
                    <a:pt x="291" y="104"/>
                    <a:pt x="291" y="104"/>
                    <a:pt x="291" y="103"/>
                  </a:cubicBezTo>
                  <a:cubicBezTo>
                    <a:pt x="292" y="101"/>
                    <a:pt x="295" y="100"/>
                    <a:pt x="296" y="98"/>
                  </a:cubicBezTo>
                  <a:cubicBezTo>
                    <a:pt x="297" y="97"/>
                    <a:pt x="294" y="95"/>
                    <a:pt x="296" y="94"/>
                  </a:cubicBezTo>
                  <a:cubicBezTo>
                    <a:pt x="299" y="89"/>
                    <a:pt x="305" y="87"/>
                    <a:pt x="309" y="83"/>
                  </a:cubicBezTo>
                  <a:cubicBezTo>
                    <a:pt x="314" y="78"/>
                    <a:pt x="319" y="71"/>
                    <a:pt x="323" y="64"/>
                  </a:cubicBezTo>
                  <a:cubicBezTo>
                    <a:pt x="322" y="63"/>
                    <a:pt x="318" y="66"/>
                    <a:pt x="316" y="64"/>
                  </a:cubicBezTo>
                  <a:cubicBezTo>
                    <a:pt x="315" y="64"/>
                    <a:pt x="316" y="63"/>
                    <a:pt x="315" y="62"/>
                  </a:cubicBezTo>
                  <a:cubicBezTo>
                    <a:pt x="313" y="61"/>
                    <a:pt x="309" y="61"/>
                    <a:pt x="308" y="59"/>
                  </a:cubicBezTo>
                  <a:cubicBezTo>
                    <a:pt x="306" y="58"/>
                    <a:pt x="306" y="56"/>
                    <a:pt x="305" y="55"/>
                  </a:cubicBezTo>
                  <a:cubicBezTo>
                    <a:pt x="304" y="54"/>
                    <a:pt x="302" y="54"/>
                    <a:pt x="301" y="53"/>
                  </a:cubicBezTo>
                  <a:cubicBezTo>
                    <a:pt x="300" y="52"/>
                    <a:pt x="300" y="50"/>
                    <a:pt x="299" y="49"/>
                  </a:cubicBezTo>
                  <a:cubicBezTo>
                    <a:pt x="298" y="48"/>
                    <a:pt x="296" y="48"/>
                    <a:pt x="296" y="48"/>
                  </a:cubicBezTo>
                  <a:cubicBezTo>
                    <a:pt x="293" y="44"/>
                    <a:pt x="298" y="47"/>
                    <a:pt x="292" y="43"/>
                  </a:cubicBezTo>
                  <a:cubicBezTo>
                    <a:pt x="289" y="40"/>
                    <a:pt x="286" y="37"/>
                    <a:pt x="287" y="32"/>
                  </a:cubicBezTo>
                  <a:cubicBezTo>
                    <a:pt x="287" y="32"/>
                    <a:pt x="288" y="31"/>
                    <a:pt x="288" y="31"/>
                  </a:cubicBezTo>
                  <a:cubicBezTo>
                    <a:pt x="289" y="28"/>
                    <a:pt x="286" y="27"/>
                    <a:pt x="285" y="25"/>
                  </a:cubicBezTo>
                  <a:cubicBezTo>
                    <a:pt x="285" y="25"/>
                    <a:pt x="285" y="24"/>
                    <a:pt x="285" y="24"/>
                  </a:cubicBezTo>
                  <a:cubicBezTo>
                    <a:pt x="285" y="24"/>
                    <a:pt x="285" y="23"/>
                    <a:pt x="285" y="23"/>
                  </a:cubicBezTo>
                  <a:cubicBezTo>
                    <a:pt x="285" y="23"/>
                    <a:pt x="285" y="22"/>
                    <a:pt x="285" y="22"/>
                  </a:cubicBezTo>
                  <a:cubicBezTo>
                    <a:pt x="280" y="16"/>
                    <a:pt x="276" y="18"/>
                    <a:pt x="273" y="15"/>
                  </a:cubicBezTo>
                  <a:cubicBezTo>
                    <a:pt x="271" y="14"/>
                    <a:pt x="271" y="8"/>
                    <a:pt x="268" y="7"/>
                  </a:cubicBezTo>
                  <a:cubicBezTo>
                    <a:pt x="267" y="6"/>
                    <a:pt x="260" y="13"/>
                    <a:pt x="259" y="14"/>
                  </a:cubicBezTo>
                  <a:cubicBezTo>
                    <a:pt x="259" y="14"/>
                    <a:pt x="259" y="17"/>
                    <a:pt x="259" y="17"/>
                  </a:cubicBezTo>
                  <a:cubicBezTo>
                    <a:pt x="258" y="17"/>
                    <a:pt x="255" y="17"/>
                    <a:pt x="255" y="17"/>
                  </a:cubicBezTo>
                  <a:cubicBezTo>
                    <a:pt x="254" y="18"/>
                    <a:pt x="252" y="19"/>
                    <a:pt x="252" y="19"/>
                  </a:cubicBezTo>
                  <a:cubicBezTo>
                    <a:pt x="251" y="19"/>
                    <a:pt x="250" y="17"/>
                    <a:pt x="249" y="17"/>
                  </a:cubicBezTo>
                  <a:cubicBezTo>
                    <a:pt x="248" y="17"/>
                    <a:pt x="248" y="17"/>
                    <a:pt x="247" y="17"/>
                  </a:cubicBezTo>
                  <a:cubicBezTo>
                    <a:pt x="247" y="17"/>
                    <a:pt x="246" y="17"/>
                    <a:pt x="246" y="17"/>
                  </a:cubicBezTo>
                  <a:cubicBezTo>
                    <a:pt x="245" y="17"/>
                    <a:pt x="245" y="17"/>
                    <a:pt x="244" y="17"/>
                  </a:cubicBezTo>
                  <a:cubicBezTo>
                    <a:pt x="243" y="17"/>
                    <a:pt x="243" y="15"/>
                    <a:pt x="242" y="15"/>
                  </a:cubicBezTo>
                  <a:cubicBezTo>
                    <a:pt x="237" y="15"/>
                    <a:pt x="237" y="23"/>
                    <a:pt x="231" y="20"/>
                  </a:cubicBezTo>
                  <a:cubicBezTo>
                    <a:pt x="229" y="20"/>
                    <a:pt x="228" y="16"/>
                    <a:pt x="226" y="15"/>
                  </a:cubicBezTo>
                  <a:cubicBezTo>
                    <a:pt x="222" y="13"/>
                    <a:pt x="215" y="18"/>
                    <a:pt x="211" y="15"/>
                  </a:cubicBezTo>
                  <a:cubicBezTo>
                    <a:pt x="208" y="13"/>
                    <a:pt x="207" y="8"/>
                    <a:pt x="204" y="6"/>
                  </a:cubicBezTo>
                  <a:cubicBezTo>
                    <a:pt x="203" y="5"/>
                    <a:pt x="201" y="5"/>
                    <a:pt x="199" y="4"/>
                  </a:cubicBezTo>
                  <a:cubicBezTo>
                    <a:pt x="199" y="3"/>
                    <a:pt x="197" y="1"/>
                    <a:pt x="197" y="1"/>
                  </a:cubicBezTo>
                  <a:cubicBezTo>
                    <a:pt x="195" y="0"/>
                    <a:pt x="192" y="4"/>
                    <a:pt x="191" y="5"/>
                  </a:cubicBezTo>
                  <a:cubicBezTo>
                    <a:pt x="188" y="5"/>
                    <a:pt x="186" y="2"/>
                    <a:pt x="184" y="2"/>
                  </a:cubicBezTo>
                  <a:cubicBezTo>
                    <a:pt x="183" y="2"/>
                    <a:pt x="181" y="6"/>
                    <a:pt x="181" y="6"/>
                  </a:cubicBezTo>
                  <a:cubicBezTo>
                    <a:pt x="176" y="11"/>
                    <a:pt x="184" y="9"/>
                    <a:pt x="181" y="14"/>
                  </a:cubicBezTo>
                  <a:cubicBezTo>
                    <a:pt x="181" y="14"/>
                    <a:pt x="180" y="16"/>
                    <a:pt x="181" y="16"/>
                  </a:cubicBezTo>
                  <a:cubicBezTo>
                    <a:pt x="182" y="16"/>
                    <a:pt x="184" y="14"/>
                    <a:pt x="185" y="16"/>
                  </a:cubicBezTo>
                  <a:cubicBezTo>
                    <a:pt x="185" y="16"/>
                    <a:pt x="184" y="19"/>
                    <a:pt x="184" y="19"/>
                  </a:cubicBezTo>
                  <a:cubicBezTo>
                    <a:pt x="184" y="20"/>
                    <a:pt x="185" y="21"/>
                    <a:pt x="185" y="22"/>
                  </a:cubicBezTo>
                  <a:cubicBezTo>
                    <a:pt x="183" y="21"/>
                    <a:pt x="183" y="21"/>
                    <a:pt x="183" y="21"/>
                  </a:cubicBezTo>
                  <a:cubicBezTo>
                    <a:pt x="181" y="22"/>
                    <a:pt x="178" y="23"/>
                    <a:pt x="177" y="23"/>
                  </a:cubicBezTo>
                  <a:cubicBezTo>
                    <a:pt x="175" y="25"/>
                    <a:pt x="172" y="30"/>
                    <a:pt x="169" y="31"/>
                  </a:cubicBezTo>
                  <a:cubicBezTo>
                    <a:pt x="168" y="31"/>
                    <a:pt x="163" y="25"/>
                    <a:pt x="158" y="30"/>
                  </a:cubicBezTo>
                  <a:cubicBezTo>
                    <a:pt x="156" y="32"/>
                    <a:pt x="161" y="38"/>
                    <a:pt x="161" y="41"/>
                  </a:cubicBezTo>
                  <a:cubicBezTo>
                    <a:pt x="160" y="43"/>
                    <a:pt x="154" y="46"/>
                    <a:pt x="154" y="47"/>
                  </a:cubicBezTo>
                  <a:cubicBezTo>
                    <a:pt x="152" y="49"/>
                    <a:pt x="153" y="53"/>
                    <a:pt x="151" y="56"/>
                  </a:cubicBezTo>
                  <a:cubicBezTo>
                    <a:pt x="149" y="59"/>
                    <a:pt x="146" y="56"/>
                    <a:pt x="145" y="58"/>
                  </a:cubicBezTo>
                  <a:cubicBezTo>
                    <a:pt x="141" y="61"/>
                    <a:pt x="145" y="73"/>
                    <a:pt x="143" y="74"/>
                  </a:cubicBezTo>
                  <a:cubicBezTo>
                    <a:pt x="143" y="74"/>
                    <a:pt x="140" y="75"/>
                    <a:pt x="140" y="75"/>
                  </a:cubicBezTo>
                  <a:cubicBezTo>
                    <a:pt x="140" y="75"/>
                    <a:pt x="139" y="76"/>
                    <a:pt x="139" y="76"/>
                  </a:cubicBezTo>
                  <a:cubicBezTo>
                    <a:pt x="138" y="77"/>
                    <a:pt x="128" y="74"/>
                    <a:pt x="127" y="72"/>
                  </a:cubicBezTo>
                  <a:cubicBezTo>
                    <a:pt x="126" y="71"/>
                    <a:pt x="125" y="66"/>
                    <a:pt x="122" y="67"/>
                  </a:cubicBezTo>
                  <a:cubicBezTo>
                    <a:pt x="120" y="67"/>
                    <a:pt x="125" y="69"/>
                    <a:pt x="124" y="70"/>
                  </a:cubicBezTo>
                  <a:cubicBezTo>
                    <a:pt x="124" y="72"/>
                    <a:pt x="119" y="72"/>
                    <a:pt x="119" y="72"/>
                  </a:cubicBezTo>
                  <a:cubicBezTo>
                    <a:pt x="121" y="74"/>
                    <a:pt x="121" y="74"/>
                    <a:pt x="121" y="74"/>
                  </a:cubicBezTo>
                  <a:cubicBezTo>
                    <a:pt x="120" y="75"/>
                    <a:pt x="118" y="76"/>
                    <a:pt x="117" y="77"/>
                  </a:cubicBezTo>
                  <a:cubicBezTo>
                    <a:pt x="117" y="78"/>
                    <a:pt x="119" y="81"/>
                    <a:pt x="118" y="82"/>
                  </a:cubicBezTo>
                  <a:cubicBezTo>
                    <a:pt x="118" y="82"/>
                    <a:pt x="115" y="84"/>
                    <a:pt x="115" y="84"/>
                  </a:cubicBezTo>
                  <a:cubicBezTo>
                    <a:pt x="114" y="85"/>
                    <a:pt x="116" y="87"/>
                    <a:pt x="114" y="88"/>
                  </a:cubicBezTo>
                  <a:cubicBezTo>
                    <a:pt x="113" y="88"/>
                    <a:pt x="113" y="88"/>
                    <a:pt x="112" y="88"/>
                  </a:cubicBezTo>
                  <a:cubicBezTo>
                    <a:pt x="112" y="88"/>
                    <a:pt x="112" y="87"/>
                    <a:pt x="112" y="87"/>
                  </a:cubicBezTo>
                  <a:cubicBezTo>
                    <a:pt x="113" y="86"/>
                    <a:pt x="113" y="86"/>
                    <a:pt x="113" y="85"/>
                  </a:cubicBezTo>
                  <a:cubicBezTo>
                    <a:pt x="112" y="85"/>
                    <a:pt x="109" y="86"/>
                    <a:pt x="108" y="86"/>
                  </a:cubicBezTo>
                  <a:cubicBezTo>
                    <a:pt x="107" y="86"/>
                    <a:pt x="105" y="81"/>
                    <a:pt x="104" y="82"/>
                  </a:cubicBezTo>
                  <a:cubicBezTo>
                    <a:pt x="102" y="83"/>
                    <a:pt x="102" y="85"/>
                    <a:pt x="101" y="85"/>
                  </a:cubicBezTo>
                  <a:cubicBezTo>
                    <a:pt x="99" y="86"/>
                    <a:pt x="97" y="86"/>
                    <a:pt x="96" y="87"/>
                  </a:cubicBezTo>
                  <a:cubicBezTo>
                    <a:pt x="94" y="89"/>
                    <a:pt x="96" y="93"/>
                    <a:pt x="93" y="95"/>
                  </a:cubicBezTo>
                  <a:cubicBezTo>
                    <a:pt x="92" y="95"/>
                    <a:pt x="92" y="95"/>
                    <a:pt x="91" y="94"/>
                  </a:cubicBezTo>
                  <a:cubicBezTo>
                    <a:pt x="88" y="92"/>
                    <a:pt x="83" y="89"/>
                    <a:pt x="79" y="89"/>
                  </a:cubicBezTo>
                  <a:cubicBezTo>
                    <a:pt x="77" y="89"/>
                    <a:pt x="74" y="92"/>
                    <a:pt x="72" y="91"/>
                  </a:cubicBezTo>
                  <a:cubicBezTo>
                    <a:pt x="69" y="89"/>
                    <a:pt x="73" y="90"/>
                    <a:pt x="70" y="89"/>
                  </a:cubicBezTo>
                  <a:cubicBezTo>
                    <a:pt x="69" y="89"/>
                    <a:pt x="69" y="90"/>
                    <a:pt x="70" y="90"/>
                  </a:cubicBezTo>
                  <a:cubicBezTo>
                    <a:pt x="70" y="93"/>
                    <a:pt x="73" y="94"/>
                    <a:pt x="70" y="96"/>
                  </a:cubicBezTo>
                  <a:cubicBezTo>
                    <a:pt x="66" y="98"/>
                    <a:pt x="69" y="93"/>
                    <a:pt x="67" y="93"/>
                  </a:cubicBezTo>
                  <a:cubicBezTo>
                    <a:pt x="65" y="93"/>
                    <a:pt x="64" y="95"/>
                    <a:pt x="63" y="95"/>
                  </a:cubicBezTo>
                  <a:cubicBezTo>
                    <a:pt x="60" y="96"/>
                    <a:pt x="59" y="92"/>
                    <a:pt x="57" y="92"/>
                  </a:cubicBezTo>
                  <a:cubicBezTo>
                    <a:pt x="53" y="92"/>
                    <a:pt x="61" y="100"/>
                    <a:pt x="56" y="101"/>
                  </a:cubicBezTo>
                  <a:cubicBezTo>
                    <a:pt x="55" y="101"/>
                    <a:pt x="53" y="99"/>
                    <a:pt x="52" y="100"/>
                  </a:cubicBezTo>
                  <a:cubicBezTo>
                    <a:pt x="52" y="101"/>
                    <a:pt x="52" y="101"/>
                    <a:pt x="52" y="101"/>
                  </a:cubicBezTo>
                  <a:cubicBezTo>
                    <a:pt x="51" y="104"/>
                    <a:pt x="48" y="107"/>
                    <a:pt x="48" y="111"/>
                  </a:cubicBezTo>
                  <a:cubicBezTo>
                    <a:pt x="48" y="114"/>
                    <a:pt x="53" y="114"/>
                    <a:pt x="53" y="118"/>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Freeform 61"/>
            <p:cNvSpPr>
              <a:spLocks/>
            </p:cNvSpPr>
            <p:nvPr/>
          </p:nvSpPr>
          <p:spPr bwMode="auto">
            <a:xfrm>
              <a:off x="4610072" y="2016124"/>
              <a:ext cx="854075" cy="987425"/>
            </a:xfrm>
            <a:custGeom>
              <a:avLst/>
              <a:gdLst>
                <a:gd name="T0" fmla="*/ 2 w 290"/>
                <a:gd name="T1" fmla="*/ 32 h 334"/>
                <a:gd name="T2" fmla="*/ 4 w 290"/>
                <a:gd name="T3" fmla="*/ 50 h 334"/>
                <a:gd name="T4" fmla="*/ 4 w 290"/>
                <a:gd name="T5" fmla="*/ 60 h 334"/>
                <a:gd name="T6" fmla="*/ 5 w 290"/>
                <a:gd name="T7" fmla="*/ 73 h 334"/>
                <a:gd name="T8" fmla="*/ 11 w 290"/>
                <a:gd name="T9" fmla="*/ 86 h 334"/>
                <a:gd name="T10" fmla="*/ 17 w 290"/>
                <a:gd name="T11" fmla="*/ 103 h 334"/>
                <a:gd name="T12" fmla="*/ 18 w 290"/>
                <a:gd name="T13" fmla="*/ 116 h 334"/>
                <a:gd name="T14" fmla="*/ 22 w 290"/>
                <a:gd name="T15" fmla="*/ 142 h 334"/>
                <a:gd name="T16" fmla="*/ 23 w 290"/>
                <a:gd name="T17" fmla="*/ 161 h 334"/>
                <a:gd name="T18" fmla="*/ 30 w 290"/>
                <a:gd name="T19" fmla="*/ 175 h 334"/>
                <a:gd name="T20" fmla="*/ 32 w 290"/>
                <a:gd name="T21" fmla="*/ 187 h 334"/>
                <a:gd name="T22" fmla="*/ 30 w 290"/>
                <a:gd name="T23" fmla="*/ 206 h 334"/>
                <a:gd name="T24" fmla="*/ 28 w 290"/>
                <a:gd name="T25" fmla="*/ 226 h 334"/>
                <a:gd name="T26" fmla="*/ 40 w 290"/>
                <a:gd name="T27" fmla="*/ 262 h 334"/>
                <a:gd name="T28" fmla="*/ 185 w 290"/>
                <a:gd name="T29" fmla="*/ 324 h 334"/>
                <a:gd name="T30" fmla="*/ 248 w 290"/>
                <a:gd name="T31" fmla="*/ 318 h 334"/>
                <a:gd name="T32" fmla="*/ 256 w 290"/>
                <a:gd name="T33" fmla="*/ 317 h 334"/>
                <a:gd name="T34" fmla="*/ 241 w 290"/>
                <a:gd name="T35" fmla="*/ 289 h 334"/>
                <a:gd name="T36" fmla="*/ 229 w 290"/>
                <a:gd name="T37" fmla="*/ 283 h 334"/>
                <a:gd name="T38" fmla="*/ 209 w 290"/>
                <a:gd name="T39" fmla="*/ 268 h 334"/>
                <a:gd name="T40" fmla="*/ 196 w 290"/>
                <a:gd name="T41" fmla="*/ 261 h 334"/>
                <a:gd name="T42" fmla="*/ 187 w 290"/>
                <a:gd name="T43" fmla="*/ 243 h 334"/>
                <a:gd name="T44" fmla="*/ 186 w 290"/>
                <a:gd name="T45" fmla="*/ 233 h 334"/>
                <a:gd name="T46" fmla="*/ 187 w 290"/>
                <a:gd name="T47" fmla="*/ 215 h 334"/>
                <a:gd name="T48" fmla="*/ 177 w 290"/>
                <a:gd name="T49" fmla="*/ 204 h 334"/>
                <a:gd name="T50" fmla="*/ 177 w 290"/>
                <a:gd name="T51" fmla="*/ 200 h 334"/>
                <a:gd name="T52" fmla="*/ 184 w 290"/>
                <a:gd name="T53" fmla="*/ 188 h 334"/>
                <a:gd name="T54" fmla="*/ 196 w 290"/>
                <a:gd name="T55" fmla="*/ 152 h 334"/>
                <a:gd name="T56" fmla="*/ 198 w 290"/>
                <a:gd name="T57" fmla="*/ 144 h 334"/>
                <a:gd name="T58" fmla="*/ 201 w 290"/>
                <a:gd name="T59" fmla="*/ 139 h 334"/>
                <a:gd name="T60" fmla="*/ 202 w 290"/>
                <a:gd name="T61" fmla="*/ 137 h 334"/>
                <a:gd name="T62" fmla="*/ 228 w 290"/>
                <a:gd name="T63" fmla="*/ 110 h 334"/>
                <a:gd name="T64" fmla="*/ 247 w 290"/>
                <a:gd name="T65" fmla="*/ 85 h 334"/>
                <a:gd name="T66" fmla="*/ 264 w 290"/>
                <a:gd name="T67" fmla="*/ 75 h 334"/>
                <a:gd name="T68" fmla="*/ 288 w 290"/>
                <a:gd name="T69" fmla="*/ 59 h 334"/>
                <a:gd name="T70" fmla="*/ 290 w 290"/>
                <a:gd name="T71" fmla="*/ 57 h 334"/>
                <a:gd name="T72" fmla="*/ 278 w 290"/>
                <a:gd name="T73" fmla="*/ 60 h 334"/>
                <a:gd name="T74" fmla="*/ 246 w 290"/>
                <a:gd name="T75" fmla="*/ 58 h 334"/>
                <a:gd name="T76" fmla="*/ 220 w 290"/>
                <a:gd name="T77" fmla="*/ 63 h 334"/>
                <a:gd name="T78" fmla="*/ 208 w 290"/>
                <a:gd name="T79" fmla="*/ 57 h 334"/>
                <a:gd name="T80" fmla="*/ 195 w 290"/>
                <a:gd name="T81" fmla="*/ 49 h 334"/>
                <a:gd name="T82" fmla="*/ 187 w 290"/>
                <a:gd name="T83" fmla="*/ 50 h 334"/>
                <a:gd name="T84" fmla="*/ 178 w 290"/>
                <a:gd name="T85" fmla="*/ 45 h 334"/>
                <a:gd name="T86" fmla="*/ 173 w 290"/>
                <a:gd name="T87" fmla="*/ 41 h 334"/>
                <a:gd name="T88" fmla="*/ 145 w 290"/>
                <a:gd name="T89" fmla="*/ 38 h 334"/>
                <a:gd name="T90" fmla="*/ 129 w 290"/>
                <a:gd name="T91" fmla="*/ 45 h 334"/>
                <a:gd name="T92" fmla="*/ 112 w 290"/>
                <a:gd name="T93" fmla="*/ 38 h 334"/>
                <a:gd name="T94" fmla="*/ 102 w 290"/>
                <a:gd name="T95" fmla="*/ 37 h 334"/>
                <a:gd name="T96" fmla="*/ 88 w 290"/>
                <a:gd name="T97" fmla="*/ 3 h 334"/>
                <a:gd name="T98" fmla="*/ 76 w 290"/>
                <a:gd name="T99" fmla="*/ 0 h 334"/>
                <a:gd name="T100" fmla="*/ 62 w 290"/>
                <a:gd name="T101" fmla="*/ 22 h 334"/>
                <a:gd name="T102" fmla="*/ 1 w 290"/>
                <a:gd name="T103" fmla="*/ 25 h 334"/>
                <a:gd name="T104" fmla="*/ 1 w 290"/>
                <a:gd name="T105" fmla="*/ 26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0" h="334">
                  <a:moveTo>
                    <a:pt x="1" y="26"/>
                  </a:moveTo>
                  <a:cubicBezTo>
                    <a:pt x="0" y="28"/>
                    <a:pt x="1" y="30"/>
                    <a:pt x="2" y="32"/>
                  </a:cubicBezTo>
                  <a:cubicBezTo>
                    <a:pt x="3" y="35"/>
                    <a:pt x="6" y="41"/>
                    <a:pt x="6" y="45"/>
                  </a:cubicBezTo>
                  <a:cubicBezTo>
                    <a:pt x="5" y="47"/>
                    <a:pt x="4" y="48"/>
                    <a:pt x="4" y="50"/>
                  </a:cubicBezTo>
                  <a:cubicBezTo>
                    <a:pt x="4" y="53"/>
                    <a:pt x="6" y="55"/>
                    <a:pt x="5" y="57"/>
                  </a:cubicBezTo>
                  <a:cubicBezTo>
                    <a:pt x="5" y="57"/>
                    <a:pt x="4" y="60"/>
                    <a:pt x="4" y="60"/>
                  </a:cubicBezTo>
                  <a:cubicBezTo>
                    <a:pt x="4" y="62"/>
                    <a:pt x="6" y="64"/>
                    <a:pt x="6" y="65"/>
                  </a:cubicBezTo>
                  <a:cubicBezTo>
                    <a:pt x="6" y="68"/>
                    <a:pt x="5" y="70"/>
                    <a:pt x="5" y="73"/>
                  </a:cubicBezTo>
                  <a:cubicBezTo>
                    <a:pt x="6" y="74"/>
                    <a:pt x="9" y="83"/>
                    <a:pt x="9" y="84"/>
                  </a:cubicBezTo>
                  <a:cubicBezTo>
                    <a:pt x="9" y="85"/>
                    <a:pt x="11" y="85"/>
                    <a:pt x="11" y="86"/>
                  </a:cubicBezTo>
                  <a:cubicBezTo>
                    <a:pt x="11" y="87"/>
                    <a:pt x="11" y="91"/>
                    <a:pt x="12" y="92"/>
                  </a:cubicBezTo>
                  <a:cubicBezTo>
                    <a:pt x="14" y="96"/>
                    <a:pt x="17" y="99"/>
                    <a:pt x="17" y="103"/>
                  </a:cubicBezTo>
                  <a:cubicBezTo>
                    <a:pt x="18" y="107"/>
                    <a:pt x="16" y="111"/>
                    <a:pt x="17" y="114"/>
                  </a:cubicBezTo>
                  <a:cubicBezTo>
                    <a:pt x="17" y="114"/>
                    <a:pt x="18" y="116"/>
                    <a:pt x="18" y="116"/>
                  </a:cubicBezTo>
                  <a:cubicBezTo>
                    <a:pt x="20" y="122"/>
                    <a:pt x="18" y="130"/>
                    <a:pt x="19" y="137"/>
                  </a:cubicBezTo>
                  <a:cubicBezTo>
                    <a:pt x="20" y="139"/>
                    <a:pt x="21" y="140"/>
                    <a:pt x="22" y="142"/>
                  </a:cubicBezTo>
                  <a:cubicBezTo>
                    <a:pt x="23" y="144"/>
                    <a:pt x="21" y="154"/>
                    <a:pt x="21" y="157"/>
                  </a:cubicBezTo>
                  <a:cubicBezTo>
                    <a:pt x="22" y="158"/>
                    <a:pt x="23" y="159"/>
                    <a:pt x="23" y="161"/>
                  </a:cubicBezTo>
                  <a:cubicBezTo>
                    <a:pt x="24" y="163"/>
                    <a:pt x="24" y="167"/>
                    <a:pt x="25" y="169"/>
                  </a:cubicBezTo>
                  <a:cubicBezTo>
                    <a:pt x="26" y="171"/>
                    <a:pt x="29" y="173"/>
                    <a:pt x="30" y="175"/>
                  </a:cubicBezTo>
                  <a:cubicBezTo>
                    <a:pt x="30" y="177"/>
                    <a:pt x="30" y="179"/>
                    <a:pt x="30" y="181"/>
                  </a:cubicBezTo>
                  <a:cubicBezTo>
                    <a:pt x="31" y="183"/>
                    <a:pt x="32" y="185"/>
                    <a:pt x="32" y="187"/>
                  </a:cubicBezTo>
                  <a:cubicBezTo>
                    <a:pt x="32" y="192"/>
                    <a:pt x="31" y="192"/>
                    <a:pt x="33" y="197"/>
                  </a:cubicBezTo>
                  <a:cubicBezTo>
                    <a:pt x="31" y="200"/>
                    <a:pt x="32" y="203"/>
                    <a:pt x="30" y="206"/>
                  </a:cubicBezTo>
                  <a:cubicBezTo>
                    <a:pt x="28" y="209"/>
                    <a:pt x="21" y="212"/>
                    <a:pt x="21" y="216"/>
                  </a:cubicBezTo>
                  <a:cubicBezTo>
                    <a:pt x="21" y="218"/>
                    <a:pt x="26" y="225"/>
                    <a:pt x="28" y="226"/>
                  </a:cubicBezTo>
                  <a:cubicBezTo>
                    <a:pt x="31" y="229"/>
                    <a:pt x="36" y="228"/>
                    <a:pt x="38" y="232"/>
                  </a:cubicBezTo>
                  <a:cubicBezTo>
                    <a:pt x="40" y="237"/>
                    <a:pt x="39" y="256"/>
                    <a:pt x="40" y="262"/>
                  </a:cubicBezTo>
                  <a:cubicBezTo>
                    <a:pt x="41" y="286"/>
                    <a:pt x="42" y="310"/>
                    <a:pt x="43" y="334"/>
                  </a:cubicBezTo>
                  <a:cubicBezTo>
                    <a:pt x="91" y="332"/>
                    <a:pt x="138" y="329"/>
                    <a:pt x="185" y="324"/>
                  </a:cubicBezTo>
                  <a:cubicBezTo>
                    <a:pt x="201" y="323"/>
                    <a:pt x="217" y="322"/>
                    <a:pt x="233" y="320"/>
                  </a:cubicBezTo>
                  <a:cubicBezTo>
                    <a:pt x="238" y="319"/>
                    <a:pt x="243" y="319"/>
                    <a:pt x="248" y="318"/>
                  </a:cubicBezTo>
                  <a:cubicBezTo>
                    <a:pt x="250" y="318"/>
                    <a:pt x="252" y="318"/>
                    <a:pt x="255" y="318"/>
                  </a:cubicBezTo>
                  <a:cubicBezTo>
                    <a:pt x="255" y="318"/>
                    <a:pt x="256" y="317"/>
                    <a:pt x="256" y="317"/>
                  </a:cubicBezTo>
                  <a:cubicBezTo>
                    <a:pt x="254" y="312"/>
                    <a:pt x="254" y="306"/>
                    <a:pt x="252" y="301"/>
                  </a:cubicBezTo>
                  <a:cubicBezTo>
                    <a:pt x="251" y="297"/>
                    <a:pt x="245" y="290"/>
                    <a:pt x="241" y="289"/>
                  </a:cubicBezTo>
                  <a:cubicBezTo>
                    <a:pt x="240" y="289"/>
                    <a:pt x="239" y="289"/>
                    <a:pt x="238" y="289"/>
                  </a:cubicBezTo>
                  <a:cubicBezTo>
                    <a:pt x="235" y="288"/>
                    <a:pt x="231" y="285"/>
                    <a:pt x="229" y="283"/>
                  </a:cubicBezTo>
                  <a:cubicBezTo>
                    <a:pt x="225" y="281"/>
                    <a:pt x="225" y="277"/>
                    <a:pt x="222" y="274"/>
                  </a:cubicBezTo>
                  <a:cubicBezTo>
                    <a:pt x="219" y="270"/>
                    <a:pt x="213" y="270"/>
                    <a:pt x="209" y="268"/>
                  </a:cubicBezTo>
                  <a:cubicBezTo>
                    <a:pt x="207" y="266"/>
                    <a:pt x="206" y="264"/>
                    <a:pt x="204" y="263"/>
                  </a:cubicBezTo>
                  <a:cubicBezTo>
                    <a:pt x="201" y="262"/>
                    <a:pt x="198" y="262"/>
                    <a:pt x="196" y="261"/>
                  </a:cubicBezTo>
                  <a:cubicBezTo>
                    <a:pt x="194" y="261"/>
                    <a:pt x="185" y="254"/>
                    <a:pt x="185" y="254"/>
                  </a:cubicBezTo>
                  <a:cubicBezTo>
                    <a:pt x="185" y="253"/>
                    <a:pt x="186" y="244"/>
                    <a:pt x="187" y="243"/>
                  </a:cubicBezTo>
                  <a:cubicBezTo>
                    <a:pt x="187" y="240"/>
                    <a:pt x="184" y="238"/>
                    <a:pt x="184" y="236"/>
                  </a:cubicBezTo>
                  <a:cubicBezTo>
                    <a:pt x="184" y="235"/>
                    <a:pt x="186" y="234"/>
                    <a:pt x="186" y="233"/>
                  </a:cubicBezTo>
                  <a:cubicBezTo>
                    <a:pt x="186" y="230"/>
                    <a:pt x="183" y="227"/>
                    <a:pt x="184" y="224"/>
                  </a:cubicBezTo>
                  <a:cubicBezTo>
                    <a:pt x="185" y="221"/>
                    <a:pt x="188" y="219"/>
                    <a:pt x="187" y="215"/>
                  </a:cubicBezTo>
                  <a:cubicBezTo>
                    <a:pt x="187" y="214"/>
                    <a:pt x="184" y="209"/>
                    <a:pt x="183" y="209"/>
                  </a:cubicBezTo>
                  <a:cubicBezTo>
                    <a:pt x="180" y="206"/>
                    <a:pt x="177" y="210"/>
                    <a:pt x="177" y="204"/>
                  </a:cubicBezTo>
                  <a:cubicBezTo>
                    <a:pt x="177" y="203"/>
                    <a:pt x="177" y="202"/>
                    <a:pt x="177" y="201"/>
                  </a:cubicBezTo>
                  <a:cubicBezTo>
                    <a:pt x="177" y="201"/>
                    <a:pt x="177" y="200"/>
                    <a:pt x="177" y="200"/>
                  </a:cubicBezTo>
                  <a:cubicBezTo>
                    <a:pt x="178" y="198"/>
                    <a:pt x="180" y="198"/>
                    <a:pt x="181" y="196"/>
                  </a:cubicBezTo>
                  <a:cubicBezTo>
                    <a:pt x="182" y="194"/>
                    <a:pt x="181" y="190"/>
                    <a:pt x="184" y="188"/>
                  </a:cubicBezTo>
                  <a:cubicBezTo>
                    <a:pt x="187" y="185"/>
                    <a:pt x="197" y="182"/>
                    <a:pt x="198" y="177"/>
                  </a:cubicBezTo>
                  <a:cubicBezTo>
                    <a:pt x="199" y="173"/>
                    <a:pt x="196" y="158"/>
                    <a:pt x="196" y="152"/>
                  </a:cubicBezTo>
                  <a:cubicBezTo>
                    <a:pt x="196" y="151"/>
                    <a:pt x="194" y="145"/>
                    <a:pt x="195" y="144"/>
                  </a:cubicBezTo>
                  <a:cubicBezTo>
                    <a:pt x="196" y="143"/>
                    <a:pt x="198" y="145"/>
                    <a:pt x="198" y="144"/>
                  </a:cubicBezTo>
                  <a:cubicBezTo>
                    <a:pt x="198" y="144"/>
                    <a:pt x="199" y="141"/>
                    <a:pt x="199" y="141"/>
                  </a:cubicBezTo>
                  <a:cubicBezTo>
                    <a:pt x="199" y="140"/>
                    <a:pt x="200" y="141"/>
                    <a:pt x="201" y="139"/>
                  </a:cubicBezTo>
                  <a:cubicBezTo>
                    <a:pt x="201" y="139"/>
                    <a:pt x="202" y="138"/>
                    <a:pt x="202" y="138"/>
                  </a:cubicBezTo>
                  <a:cubicBezTo>
                    <a:pt x="202" y="138"/>
                    <a:pt x="202" y="137"/>
                    <a:pt x="202" y="137"/>
                  </a:cubicBezTo>
                  <a:cubicBezTo>
                    <a:pt x="203" y="133"/>
                    <a:pt x="215" y="126"/>
                    <a:pt x="217" y="122"/>
                  </a:cubicBezTo>
                  <a:cubicBezTo>
                    <a:pt x="220" y="118"/>
                    <a:pt x="224" y="114"/>
                    <a:pt x="228" y="110"/>
                  </a:cubicBezTo>
                  <a:cubicBezTo>
                    <a:pt x="230" y="108"/>
                    <a:pt x="232" y="103"/>
                    <a:pt x="235" y="99"/>
                  </a:cubicBezTo>
                  <a:cubicBezTo>
                    <a:pt x="238" y="94"/>
                    <a:pt x="243" y="88"/>
                    <a:pt x="247" y="85"/>
                  </a:cubicBezTo>
                  <a:cubicBezTo>
                    <a:pt x="250" y="82"/>
                    <a:pt x="254" y="80"/>
                    <a:pt x="257" y="78"/>
                  </a:cubicBezTo>
                  <a:cubicBezTo>
                    <a:pt x="259" y="77"/>
                    <a:pt x="262" y="76"/>
                    <a:pt x="264" y="75"/>
                  </a:cubicBezTo>
                  <a:cubicBezTo>
                    <a:pt x="266" y="73"/>
                    <a:pt x="269" y="73"/>
                    <a:pt x="271" y="71"/>
                  </a:cubicBezTo>
                  <a:cubicBezTo>
                    <a:pt x="278" y="68"/>
                    <a:pt x="284" y="63"/>
                    <a:pt x="288" y="59"/>
                  </a:cubicBezTo>
                  <a:cubicBezTo>
                    <a:pt x="288" y="58"/>
                    <a:pt x="290" y="59"/>
                    <a:pt x="290" y="58"/>
                  </a:cubicBezTo>
                  <a:cubicBezTo>
                    <a:pt x="290" y="57"/>
                    <a:pt x="290" y="57"/>
                    <a:pt x="290" y="57"/>
                  </a:cubicBezTo>
                  <a:cubicBezTo>
                    <a:pt x="289" y="57"/>
                    <a:pt x="288" y="57"/>
                    <a:pt x="287" y="57"/>
                  </a:cubicBezTo>
                  <a:cubicBezTo>
                    <a:pt x="284" y="57"/>
                    <a:pt x="281" y="60"/>
                    <a:pt x="278" y="60"/>
                  </a:cubicBezTo>
                  <a:cubicBezTo>
                    <a:pt x="273" y="60"/>
                    <a:pt x="273" y="54"/>
                    <a:pt x="268" y="54"/>
                  </a:cubicBezTo>
                  <a:cubicBezTo>
                    <a:pt x="261" y="54"/>
                    <a:pt x="253" y="59"/>
                    <a:pt x="246" y="58"/>
                  </a:cubicBezTo>
                  <a:cubicBezTo>
                    <a:pt x="242" y="58"/>
                    <a:pt x="243" y="50"/>
                    <a:pt x="240" y="51"/>
                  </a:cubicBezTo>
                  <a:cubicBezTo>
                    <a:pt x="233" y="52"/>
                    <a:pt x="227" y="62"/>
                    <a:pt x="220" y="63"/>
                  </a:cubicBezTo>
                  <a:cubicBezTo>
                    <a:pt x="219" y="63"/>
                    <a:pt x="211" y="62"/>
                    <a:pt x="210" y="61"/>
                  </a:cubicBezTo>
                  <a:cubicBezTo>
                    <a:pt x="209" y="61"/>
                    <a:pt x="209" y="58"/>
                    <a:pt x="208" y="57"/>
                  </a:cubicBezTo>
                  <a:cubicBezTo>
                    <a:pt x="206" y="55"/>
                    <a:pt x="202" y="56"/>
                    <a:pt x="200" y="55"/>
                  </a:cubicBezTo>
                  <a:cubicBezTo>
                    <a:pt x="198" y="54"/>
                    <a:pt x="197" y="50"/>
                    <a:pt x="195" y="49"/>
                  </a:cubicBezTo>
                  <a:cubicBezTo>
                    <a:pt x="194" y="48"/>
                    <a:pt x="193" y="49"/>
                    <a:pt x="192" y="49"/>
                  </a:cubicBezTo>
                  <a:cubicBezTo>
                    <a:pt x="191" y="49"/>
                    <a:pt x="188" y="49"/>
                    <a:pt x="187" y="50"/>
                  </a:cubicBezTo>
                  <a:cubicBezTo>
                    <a:pt x="186" y="51"/>
                    <a:pt x="189" y="58"/>
                    <a:pt x="184" y="56"/>
                  </a:cubicBezTo>
                  <a:cubicBezTo>
                    <a:pt x="182" y="56"/>
                    <a:pt x="180" y="46"/>
                    <a:pt x="178" y="45"/>
                  </a:cubicBezTo>
                  <a:cubicBezTo>
                    <a:pt x="176" y="44"/>
                    <a:pt x="173" y="46"/>
                    <a:pt x="171" y="45"/>
                  </a:cubicBezTo>
                  <a:cubicBezTo>
                    <a:pt x="168" y="44"/>
                    <a:pt x="176" y="43"/>
                    <a:pt x="173" y="41"/>
                  </a:cubicBezTo>
                  <a:cubicBezTo>
                    <a:pt x="170" y="39"/>
                    <a:pt x="152" y="37"/>
                    <a:pt x="149" y="37"/>
                  </a:cubicBezTo>
                  <a:cubicBezTo>
                    <a:pt x="148" y="37"/>
                    <a:pt x="146" y="38"/>
                    <a:pt x="145" y="38"/>
                  </a:cubicBezTo>
                  <a:cubicBezTo>
                    <a:pt x="140" y="40"/>
                    <a:pt x="143" y="40"/>
                    <a:pt x="142" y="41"/>
                  </a:cubicBezTo>
                  <a:cubicBezTo>
                    <a:pt x="140" y="43"/>
                    <a:pt x="132" y="47"/>
                    <a:pt x="129" y="45"/>
                  </a:cubicBezTo>
                  <a:cubicBezTo>
                    <a:pt x="127" y="44"/>
                    <a:pt x="127" y="40"/>
                    <a:pt x="126" y="39"/>
                  </a:cubicBezTo>
                  <a:cubicBezTo>
                    <a:pt x="122" y="37"/>
                    <a:pt x="116" y="40"/>
                    <a:pt x="112" y="38"/>
                  </a:cubicBezTo>
                  <a:cubicBezTo>
                    <a:pt x="111" y="38"/>
                    <a:pt x="111" y="36"/>
                    <a:pt x="110" y="36"/>
                  </a:cubicBezTo>
                  <a:cubicBezTo>
                    <a:pt x="108" y="35"/>
                    <a:pt x="105" y="37"/>
                    <a:pt x="102" y="37"/>
                  </a:cubicBezTo>
                  <a:cubicBezTo>
                    <a:pt x="101" y="37"/>
                    <a:pt x="96" y="35"/>
                    <a:pt x="95" y="34"/>
                  </a:cubicBezTo>
                  <a:cubicBezTo>
                    <a:pt x="94" y="32"/>
                    <a:pt x="90" y="5"/>
                    <a:pt x="88" y="3"/>
                  </a:cubicBezTo>
                  <a:cubicBezTo>
                    <a:pt x="87" y="2"/>
                    <a:pt x="82" y="1"/>
                    <a:pt x="80" y="1"/>
                  </a:cubicBezTo>
                  <a:cubicBezTo>
                    <a:pt x="80" y="1"/>
                    <a:pt x="76" y="0"/>
                    <a:pt x="76" y="0"/>
                  </a:cubicBezTo>
                  <a:cubicBezTo>
                    <a:pt x="75" y="1"/>
                    <a:pt x="78" y="20"/>
                    <a:pt x="77" y="21"/>
                  </a:cubicBezTo>
                  <a:cubicBezTo>
                    <a:pt x="77" y="22"/>
                    <a:pt x="64" y="22"/>
                    <a:pt x="62" y="22"/>
                  </a:cubicBezTo>
                  <a:cubicBezTo>
                    <a:pt x="46" y="23"/>
                    <a:pt x="30" y="24"/>
                    <a:pt x="14" y="25"/>
                  </a:cubicBezTo>
                  <a:cubicBezTo>
                    <a:pt x="10" y="25"/>
                    <a:pt x="6" y="25"/>
                    <a:pt x="1" y="25"/>
                  </a:cubicBezTo>
                  <a:cubicBezTo>
                    <a:pt x="1" y="25"/>
                    <a:pt x="1" y="25"/>
                    <a:pt x="1" y="25"/>
                  </a:cubicBezTo>
                  <a:cubicBezTo>
                    <a:pt x="1" y="25"/>
                    <a:pt x="1" y="26"/>
                    <a:pt x="1" y="26"/>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63"/>
            <p:cNvSpPr>
              <a:spLocks/>
            </p:cNvSpPr>
            <p:nvPr/>
          </p:nvSpPr>
          <p:spPr bwMode="auto">
            <a:xfrm>
              <a:off x="2528860" y="1920875"/>
              <a:ext cx="1341436" cy="833437"/>
            </a:xfrm>
            <a:custGeom>
              <a:avLst/>
              <a:gdLst>
                <a:gd name="T0" fmla="*/ 9 w 455"/>
                <a:gd name="T1" fmla="*/ 18 h 282"/>
                <a:gd name="T2" fmla="*/ 4 w 455"/>
                <a:gd name="T3" fmla="*/ 62 h 282"/>
                <a:gd name="T4" fmla="*/ 7 w 455"/>
                <a:gd name="T5" fmla="*/ 69 h 282"/>
                <a:gd name="T6" fmla="*/ 9 w 455"/>
                <a:gd name="T7" fmla="*/ 77 h 282"/>
                <a:gd name="T8" fmla="*/ 8 w 455"/>
                <a:gd name="T9" fmla="*/ 82 h 282"/>
                <a:gd name="T10" fmla="*/ 7 w 455"/>
                <a:gd name="T11" fmla="*/ 89 h 282"/>
                <a:gd name="T12" fmla="*/ 14 w 455"/>
                <a:gd name="T13" fmla="*/ 98 h 282"/>
                <a:gd name="T14" fmla="*/ 25 w 455"/>
                <a:gd name="T15" fmla="*/ 112 h 282"/>
                <a:gd name="T16" fmla="*/ 27 w 455"/>
                <a:gd name="T17" fmla="*/ 118 h 282"/>
                <a:gd name="T18" fmla="*/ 33 w 455"/>
                <a:gd name="T19" fmla="*/ 131 h 282"/>
                <a:gd name="T20" fmla="*/ 36 w 455"/>
                <a:gd name="T21" fmla="*/ 135 h 282"/>
                <a:gd name="T22" fmla="*/ 42 w 455"/>
                <a:gd name="T23" fmla="*/ 140 h 282"/>
                <a:gd name="T24" fmla="*/ 49 w 455"/>
                <a:gd name="T25" fmla="*/ 147 h 282"/>
                <a:gd name="T26" fmla="*/ 48 w 455"/>
                <a:gd name="T27" fmla="*/ 153 h 282"/>
                <a:gd name="T28" fmla="*/ 43 w 455"/>
                <a:gd name="T29" fmla="*/ 167 h 282"/>
                <a:gd name="T30" fmla="*/ 41 w 455"/>
                <a:gd name="T31" fmla="*/ 171 h 282"/>
                <a:gd name="T32" fmla="*/ 42 w 455"/>
                <a:gd name="T33" fmla="*/ 179 h 282"/>
                <a:gd name="T34" fmla="*/ 42 w 455"/>
                <a:gd name="T35" fmla="*/ 183 h 282"/>
                <a:gd name="T36" fmla="*/ 36 w 455"/>
                <a:gd name="T37" fmla="*/ 193 h 282"/>
                <a:gd name="T38" fmla="*/ 32 w 455"/>
                <a:gd name="T39" fmla="*/ 201 h 282"/>
                <a:gd name="T40" fmla="*/ 36 w 455"/>
                <a:gd name="T41" fmla="*/ 201 h 282"/>
                <a:gd name="T42" fmla="*/ 45 w 455"/>
                <a:gd name="T43" fmla="*/ 204 h 282"/>
                <a:gd name="T44" fmla="*/ 56 w 455"/>
                <a:gd name="T45" fmla="*/ 198 h 282"/>
                <a:gd name="T46" fmla="*/ 60 w 455"/>
                <a:gd name="T47" fmla="*/ 208 h 282"/>
                <a:gd name="T48" fmla="*/ 61 w 455"/>
                <a:gd name="T49" fmla="*/ 214 h 282"/>
                <a:gd name="T50" fmla="*/ 63 w 455"/>
                <a:gd name="T51" fmla="*/ 224 h 282"/>
                <a:gd name="T52" fmla="*/ 66 w 455"/>
                <a:gd name="T53" fmla="*/ 232 h 282"/>
                <a:gd name="T54" fmla="*/ 70 w 455"/>
                <a:gd name="T55" fmla="*/ 239 h 282"/>
                <a:gd name="T56" fmla="*/ 72 w 455"/>
                <a:gd name="T57" fmla="*/ 250 h 282"/>
                <a:gd name="T58" fmla="*/ 80 w 455"/>
                <a:gd name="T59" fmla="*/ 254 h 282"/>
                <a:gd name="T60" fmla="*/ 81 w 455"/>
                <a:gd name="T61" fmla="*/ 264 h 282"/>
                <a:gd name="T62" fmla="*/ 82 w 455"/>
                <a:gd name="T63" fmla="*/ 272 h 282"/>
                <a:gd name="T64" fmla="*/ 88 w 455"/>
                <a:gd name="T65" fmla="*/ 279 h 282"/>
                <a:gd name="T66" fmla="*/ 104 w 455"/>
                <a:gd name="T67" fmla="*/ 275 h 282"/>
                <a:gd name="T68" fmla="*/ 113 w 455"/>
                <a:gd name="T69" fmla="*/ 272 h 282"/>
                <a:gd name="T70" fmla="*/ 128 w 455"/>
                <a:gd name="T71" fmla="*/ 274 h 282"/>
                <a:gd name="T72" fmla="*/ 141 w 455"/>
                <a:gd name="T73" fmla="*/ 276 h 282"/>
                <a:gd name="T74" fmla="*/ 143 w 455"/>
                <a:gd name="T75" fmla="*/ 273 h 282"/>
                <a:gd name="T76" fmla="*/ 149 w 455"/>
                <a:gd name="T77" fmla="*/ 266 h 282"/>
                <a:gd name="T78" fmla="*/ 164 w 455"/>
                <a:gd name="T79" fmla="*/ 254 h 282"/>
                <a:gd name="T80" fmla="*/ 214 w 455"/>
                <a:gd name="T81" fmla="*/ 261 h 282"/>
                <a:gd name="T82" fmla="*/ 416 w 455"/>
                <a:gd name="T83" fmla="*/ 279 h 282"/>
                <a:gd name="T84" fmla="*/ 442 w 455"/>
                <a:gd name="T85" fmla="*/ 280 h 282"/>
                <a:gd name="T86" fmla="*/ 446 w 455"/>
                <a:gd name="T87" fmla="*/ 228 h 282"/>
                <a:gd name="T88" fmla="*/ 455 w 455"/>
                <a:gd name="T89" fmla="*/ 55 h 282"/>
                <a:gd name="T90" fmla="*/ 13 w 455"/>
                <a:gd name="T91"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55" h="282">
                  <a:moveTo>
                    <a:pt x="11" y="6"/>
                  </a:moveTo>
                  <a:cubicBezTo>
                    <a:pt x="10" y="10"/>
                    <a:pt x="10" y="14"/>
                    <a:pt x="9" y="18"/>
                  </a:cubicBezTo>
                  <a:cubicBezTo>
                    <a:pt x="7" y="24"/>
                    <a:pt x="0" y="50"/>
                    <a:pt x="1" y="55"/>
                  </a:cubicBezTo>
                  <a:cubicBezTo>
                    <a:pt x="1" y="56"/>
                    <a:pt x="3" y="61"/>
                    <a:pt x="4" y="62"/>
                  </a:cubicBezTo>
                  <a:cubicBezTo>
                    <a:pt x="4" y="63"/>
                    <a:pt x="6" y="64"/>
                    <a:pt x="7" y="65"/>
                  </a:cubicBezTo>
                  <a:cubicBezTo>
                    <a:pt x="7" y="66"/>
                    <a:pt x="6" y="68"/>
                    <a:pt x="7" y="69"/>
                  </a:cubicBezTo>
                  <a:cubicBezTo>
                    <a:pt x="7" y="71"/>
                    <a:pt x="10" y="72"/>
                    <a:pt x="10" y="74"/>
                  </a:cubicBezTo>
                  <a:cubicBezTo>
                    <a:pt x="9" y="77"/>
                    <a:pt x="9" y="77"/>
                    <a:pt x="9" y="77"/>
                  </a:cubicBezTo>
                  <a:cubicBezTo>
                    <a:pt x="10" y="78"/>
                    <a:pt x="11" y="78"/>
                    <a:pt x="11" y="79"/>
                  </a:cubicBezTo>
                  <a:cubicBezTo>
                    <a:pt x="11" y="80"/>
                    <a:pt x="8" y="81"/>
                    <a:pt x="8" y="82"/>
                  </a:cubicBezTo>
                  <a:cubicBezTo>
                    <a:pt x="8" y="82"/>
                    <a:pt x="11" y="86"/>
                    <a:pt x="11" y="87"/>
                  </a:cubicBezTo>
                  <a:cubicBezTo>
                    <a:pt x="11" y="88"/>
                    <a:pt x="6" y="86"/>
                    <a:pt x="7" y="89"/>
                  </a:cubicBezTo>
                  <a:cubicBezTo>
                    <a:pt x="7" y="90"/>
                    <a:pt x="11" y="91"/>
                    <a:pt x="12" y="93"/>
                  </a:cubicBezTo>
                  <a:cubicBezTo>
                    <a:pt x="13" y="94"/>
                    <a:pt x="13" y="96"/>
                    <a:pt x="14" y="98"/>
                  </a:cubicBezTo>
                  <a:cubicBezTo>
                    <a:pt x="15" y="99"/>
                    <a:pt x="19" y="100"/>
                    <a:pt x="20" y="102"/>
                  </a:cubicBezTo>
                  <a:cubicBezTo>
                    <a:pt x="22" y="105"/>
                    <a:pt x="23" y="109"/>
                    <a:pt x="25" y="112"/>
                  </a:cubicBezTo>
                  <a:cubicBezTo>
                    <a:pt x="25" y="113"/>
                    <a:pt x="27" y="114"/>
                    <a:pt x="27" y="116"/>
                  </a:cubicBezTo>
                  <a:cubicBezTo>
                    <a:pt x="27" y="116"/>
                    <a:pt x="27" y="118"/>
                    <a:pt x="27" y="118"/>
                  </a:cubicBezTo>
                  <a:cubicBezTo>
                    <a:pt x="28" y="119"/>
                    <a:pt x="31" y="120"/>
                    <a:pt x="32" y="123"/>
                  </a:cubicBezTo>
                  <a:cubicBezTo>
                    <a:pt x="32" y="126"/>
                    <a:pt x="30" y="129"/>
                    <a:pt x="33" y="131"/>
                  </a:cubicBezTo>
                  <a:cubicBezTo>
                    <a:pt x="34" y="132"/>
                    <a:pt x="35" y="131"/>
                    <a:pt x="36" y="132"/>
                  </a:cubicBezTo>
                  <a:cubicBezTo>
                    <a:pt x="36" y="132"/>
                    <a:pt x="34" y="135"/>
                    <a:pt x="36" y="135"/>
                  </a:cubicBezTo>
                  <a:cubicBezTo>
                    <a:pt x="36" y="135"/>
                    <a:pt x="39" y="134"/>
                    <a:pt x="39" y="134"/>
                  </a:cubicBezTo>
                  <a:cubicBezTo>
                    <a:pt x="43" y="135"/>
                    <a:pt x="38" y="139"/>
                    <a:pt x="42" y="140"/>
                  </a:cubicBezTo>
                  <a:cubicBezTo>
                    <a:pt x="45" y="141"/>
                    <a:pt x="50" y="139"/>
                    <a:pt x="52" y="141"/>
                  </a:cubicBezTo>
                  <a:cubicBezTo>
                    <a:pt x="52" y="142"/>
                    <a:pt x="49" y="147"/>
                    <a:pt x="49" y="147"/>
                  </a:cubicBezTo>
                  <a:cubicBezTo>
                    <a:pt x="49" y="150"/>
                    <a:pt x="48" y="148"/>
                    <a:pt x="47" y="150"/>
                  </a:cubicBezTo>
                  <a:cubicBezTo>
                    <a:pt x="47" y="150"/>
                    <a:pt x="48" y="153"/>
                    <a:pt x="48" y="153"/>
                  </a:cubicBezTo>
                  <a:cubicBezTo>
                    <a:pt x="47" y="156"/>
                    <a:pt x="44" y="159"/>
                    <a:pt x="43" y="162"/>
                  </a:cubicBezTo>
                  <a:cubicBezTo>
                    <a:pt x="42" y="163"/>
                    <a:pt x="43" y="166"/>
                    <a:pt x="43" y="167"/>
                  </a:cubicBezTo>
                  <a:cubicBezTo>
                    <a:pt x="42" y="168"/>
                    <a:pt x="40" y="167"/>
                    <a:pt x="40" y="168"/>
                  </a:cubicBezTo>
                  <a:cubicBezTo>
                    <a:pt x="40" y="168"/>
                    <a:pt x="41" y="170"/>
                    <a:pt x="41" y="171"/>
                  </a:cubicBezTo>
                  <a:cubicBezTo>
                    <a:pt x="41" y="172"/>
                    <a:pt x="39" y="173"/>
                    <a:pt x="39" y="174"/>
                  </a:cubicBezTo>
                  <a:cubicBezTo>
                    <a:pt x="39" y="178"/>
                    <a:pt x="41" y="177"/>
                    <a:pt x="42" y="179"/>
                  </a:cubicBezTo>
                  <a:cubicBezTo>
                    <a:pt x="41" y="181"/>
                    <a:pt x="41" y="181"/>
                    <a:pt x="41" y="181"/>
                  </a:cubicBezTo>
                  <a:cubicBezTo>
                    <a:pt x="41" y="182"/>
                    <a:pt x="42" y="183"/>
                    <a:pt x="42" y="183"/>
                  </a:cubicBezTo>
                  <a:cubicBezTo>
                    <a:pt x="41" y="188"/>
                    <a:pt x="34" y="184"/>
                    <a:pt x="34" y="189"/>
                  </a:cubicBezTo>
                  <a:cubicBezTo>
                    <a:pt x="34" y="190"/>
                    <a:pt x="36" y="191"/>
                    <a:pt x="36" y="193"/>
                  </a:cubicBezTo>
                  <a:cubicBezTo>
                    <a:pt x="36" y="195"/>
                    <a:pt x="33" y="195"/>
                    <a:pt x="32" y="197"/>
                  </a:cubicBezTo>
                  <a:cubicBezTo>
                    <a:pt x="32" y="198"/>
                    <a:pt x="32" y="199"/>
                    <a:pt x="32" y="201"/>
                  </a:cubicBezTo>
                  <a:cubicBezTo>
                    <a:pt x="32" y="201"/>
                    <a:pt x="33" y="201"/>
                    <a:pt x="33" y="201"/>
                  </a:cubicBezTo>
                  <a:cubicBezTo>
                    <a:pt x="34" y="201"/>
                    <a:pt x="35" y="201"/>
                    <a:pt x="36" y="201"/>
                  </a:cubicBezTo>
                  <a:cubicBezTo>
                    <a:pt x="38" y="202"/>
                    <a:pt x="37" y="206"/>
                    <a:pt x="40" y="207"/>
                  </a:cubicBezTo>
                  <a:cubicBezTo>
                    <a:pt x="43" y="208"/>
                    <a:pt x="43" y="205"/>
                    <a:pt x="45" y="204"/>
                  </a:cubicBezTo>
                  <a:cubicBezTo>
                    <a:pt x="46" y="203"/>
                    <a:pt x="48" y="204"/>
                    <a:pt x="49" y="204"/>
                  </a:cubicBezTo>
                  <a:cubicBezTo>
                    <a:pt x="52" y="203"/>
                    <a:pt x="54" y="197"/>
                    <a:pt x="56" y="198"/>
                  </a:cubicBezTo>
                  <a:cubicBezTo>
                    <a:pt x="57" y="198"/>
                    <a:pt x="60" y="203"/>
                    <a:pt x="61" y="204"/>
                  </a:cubicBezTo>
                  <a:cubicBezTo>
                    <a:pt x="63" y="206"/>
                    <a:pt x="60" y="206"/>
                    <a:pt x="60" y="208"/>
                  </a:cubicBezTo>
                  <a:cubicBezTo>
                    <a:pt x="60" y="208"/>
                    <a:pt x="62" y="210"/>
                    <a:pt x="62" y="210"/>
                  </a:cubicBezTo>
                  <a:cubicBezTo>
                    <a:pt x="63" y="211"/>
                    <a:pt x="60" y="213"/>
                    <a:pt x="61" y="214"/>
                  </a:cubicBezTo>
                  <a:cubicBezTo>
                    <a:pt x="61" y="215"/>
                    <a:pt x="62" y="216"/>
                    <a:pt x="62" y="217"/>
                  </a:cubicBezTo>
                  <a:cubicBezTo>
                    <a:pt x="63" y="219"/>
                    <a:pt x="62" y="222"/>
                    <a:pt x="63" y="224"/>
                  </a:cubicBezTo>
                  <a:cubicBezTo>
                    <a:pt x="63" y="224"/>
                    <a:pt x="65" y="227"/>
                    <a:pt x="65" y="227"/>
                  </a:cubicBezTo>
                  <a:cubicBezTo>
                    <a:pt x="66" y="228"/>
                    <a:pt x="65" y="231"/>
                    <a:pt x="66" y="232"/>
                  </a:cubicBezTo>
                  <a:cubicBezTo>
                    <a:pt x="66" y="232"/>
                    <a:pt x="68" y="233"/>
                    <a:pt x="68" y="233"/>
                  </a:cubicBezTo>
                  <a:cubicBezTo>
                    <a:pt x="69" y="234"/>
                    <a:pt x="70" y="238"/>
                    <a:pt x="70" y="239"/>
                  </a:cubicBezTo>
                  <a:cubicBezTo>
                    <a:pt x="70" y="241"/>
                    <a:pt x="68" y="242"/>
                    <a:pt x="67" y="243"/>
                  </a:cubicBezTo>
                  <a:cubicBezTo>
                    <a:pt x="66" y="246"/>
                    <a:pt x="71" y="248"/>
                    <a:pt x="72" y="250"/>
                  </a:cubicBezTo>
                  <a:cubicBezTo>
                    <a:pt x="72" y="250"/>
                    <a:pt x="72" y="252"/>
                    <a:pt x="72" y="252"/>
                  </a:cubicBezTo>
                  <a:cubicBezTo>
                    <a:pt x="73" y="253"/>
                    <a:pt x="77" y="248"/>
                    <a:pt x="80" y="254"/>
                  </a:cubicBezTo>
                  <a:cubicBezTo>
                    <a:pt x="81" y="256"/>
                    <a:pt x="82" y="260"/>
                    <a:pt x="82" y="262"/>
                  </a:cubicBezTo>
                  <a:cubicBezTo>
                    <a:pt x="82" y="263"/>
                    <a:pt x="80" y="263"/>
                    <a:pt x="81" y="264"/>
                  </a:cubicBezTo>
                  <a:cubicBezTo>
                    <a:pt x="81" y="266"/>
                    <a:pt x="82" y="267"/>
                    <a:pt x="83" y="269"/>
                  </a:cubicBezTo>
                  <a:cubicBezTo>
                    <a:pt x="83" y="269"/>
                    <a:pt x="82" y="271"/>
                    <a:pt x="82" y="272"/>
                  </a:cubicBezTo>
                  <a:cubicBezTo>
                    <a:pt x="83" y="274"/>
                    <a:pt x="86" y="275"/>
                    <a:pt x="87" y="277"/>
                  </a:cubicBezTo>
                  <a:cubicBezTo>
                    <a:pt x="88" y="279"/>
                    <a:pt x="88" y="279"/>
                    <a:pt x="88" y="279"/>
                  </a:cubicBezTo>
                  <a:cubicBezTo>
                    <a:pt x="89" y="279"/>
                    <a:pt x="88" y="275"/>
                    <a:pt x="92" y="273"/>
                  </a:cubicBezTo>
                  <a:cubicBezTo>
                    <a:pt x="95" y="272"/>
                    <a:pt x="102" y="273"/>
                    <a:pt x="104" y="275"/>
                  </a:cubicBezTo>
                  <a:cubicBezTo>
                    <a:pt x="104" y="275"/>
                    <a:pt x="106" y="277"/>
                    <a:pt x="106" y="277"/>
                  </a:cubicBezTo>
                  <a:cubicBezTo>
                    <a:pt x="109" y="278"/>
                    <a:pt x="109" y="270"/>
                    <a:pt x="113" y="272"/>
                  </a:cubicBezTo>
                  <a:cubicBezTo>
                    <a:pt x="115" y="272"/>
                    <a:pt x="120" y="275"/>
                    <a:pt x="122" y="275"/>
                  </a:cubicBezTo>
                  <a:cubicBezTo>
                    <a:pt x="123" y="274"/>
                    <a:pt x="126" y="273"/>
                    <a:pt x="128" y="274"/>
                  </a:cubicBezTo>
                  <a:cubicBezTo>
                    <a:pt x="132" y="275"/>
                    <a:pt x="130" y="276"/>
                    <a:pt x="135" y="275"/>
                  </a:cubicBezTo>
                  <a:cubicBezTo>
                    <a:pt x="136" y="275"/>
                    <a:pt x="139" y="275"/>
                    <a:pt x="141" y="276"/>
                  </a:cubicBezTo>
                  <a:cubicBezTo>
                    <a:pt x="141" y="276"/>
                    <a:pt x="145" y="277"/>
                    <a:pt x="145" y="277"/>
                  </a:cubicBezTo>
                  <a:cubicBezTo>
                    <a:pt x="143" y="275"/>
                    <a:pt x="142" y="276"/>
                    <a:pt x="143" y="273"/>
                  </a:cubicBezTo>
                  <a:cubicBezTo>
                    <a:pt x="144" y="271"/>
                    <a:pt x="145" y="272"/>
                    <a:pt x="145" y="271"/>
                  </a:cubicBezTo>
                  <a:cubicBezTo>
                    <a:pt x="147" y="268"/>
                    <a:pt x="144" y="267"/>
                    <a:pt x="149" y="266"/>
                  </a:cubicBezTo>
                  <a:cubicBezTo>
                    <a:pt x="154" y="266"/>
                    <a:pt x="154" y="281"/>
                    <a:pt x="160" y="282"/>
                  </a:cubicBezTo>
                  <a:cubicBezTo>
                    <a:pt x="160" y="279"/>
                    <a:pt x="163" y="255"/>
                    <a:pt x="164" y="254"/>
                  </a:cubicBezTo>
                  <a:cubicBezTo>
                    <a:pt x="164" y="254"/>
                    <a:pt x="176" y="256"/>
                    <a:pt x="177" y="256"/>
                  </a:cubicBezTo>
                  <a:cubicBezTo>
                    <a:pt x="189" y="258"/>
                    <a:pt x="201" y="259"/>
                    <a:pt x="214" y="261"/>
                  </a:cubicBezTo>
                  <a:cubicBezTo>
                    <a:pt x="262" y="267"/>
                    <a:pt x="310" y="271"/>
                    <a:pt x="358" y="275"/>
                  </a:cubicBezTo>
                  <a:cubicBezTo>
                    <a:pt x="378" y="277"/>
                    <a:pt x="397" y="278"/>
                    <a:pt x="416" y="279"/>
                  </a:cubicBezTo>
                  <a:cubicBezTo>
                    <a:pt x="422" y="279"/>
                    <a:pt x="428" y="280"/>
                    <a:pt x="434" y="280"/>
                  </a:cubicBezTo>
                  <a:cubicBezTo>
                    <a:pt x="437" y="280"/>
                    <a:pt x="439" y="280"/>
                    <a:pt x="442" y="280"/>
                  </a:cubicBezTo>
                  <a:cubicBezTo>
                    <a:pt x="442" y="280"/>
                    <a:pt x="444" y="280"/>
                    <a:pt x="444" y="280"/>
                  </a:cubicBezTo>
                  <a:cubicBezTo>
                    <a:pt x="445" y="263"/>
                    <a:pt x="446" y="245"/>
                    <a:pt x="446" y="228"/>
                  </a:cubicBezTo>
                  <a:cubicBezTo>
                    <a:pt x="449" y="170"/>
                    <a:pt x="452" y="113"/>
                    <a:pt x="455" y="55"/>
                  </a:cubicBezTo>
                  <a:cubicBezTo>
                    <a:pt x="455" y="55"/>
                    <a:pt x="455" y="55"/>
                    <a:pt x="455" y="55"/>
                  </a:cubicBezTo>
                  <a:cubicBezTo>
                    <a:pt x="306" y="48"/>
                    <a:pt x="158" y="29"/>
                    <a:pt x="13" y="0"/>
                  </a:cubicBezTo>
                  <a:cubicBezTo>
                    <a:pt x="13" y="0"/>
                    <a:pt x="13" y="0"/>
                    <a:pt x="13" y="0"/>
                  </a:cubicBezTo>
                  <a:cubicBezTo>
                    <a:pt x="13" y="0"/>
                    <a:pt x="12" y="4"/>
                    <a:pt x="11" y="6"/>
                  </a:cubicBezTo>
                </a:path>
              </a:pathLst>
            </a:custGeom>
            <a:solidFill>
              <a:schemeClr val="accent1">
                <a:lumMod val="10000"/>
                <a:lumOff val="9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5" name="Freeform 65"/>
            <p:cNvSpPr>
              <a:spLocks noEditPoints="1"/>
            </p:cNvSpPr>
            <p:nvPr/>
          </p:nvSpPr>
          <p:spPr bwMode="auto">
            <a:xfrm>
              <a:off x="5151410" y="4675187"/>
              <a:ext cx="817562" cy="630236"/>
            </a:xfrm>
            <a:custGeom>
              <a:avLst/>
              <a:gdLst>
                <a:gd name="T0" fmla="*/ 269 w 277"/>
                <a:gd name="T1" fmla="*/ 202 h 213"/>
                <a:gd name="T2" fmla="*/ 266 w 277"/>
                <a:gd name="T3" fmla="*/ 208 h 213"/>
                <a:gd name="T4" fmla="*/ 252 w 277"/>
                <a:gd name="T5" fmla="*/ 213 h 213"/>
                <a:gd name="T6" fmla="*/ 255 w 277"/>
                <a:gd name="T7" fmla="*/ 199 h 213"/>
                <a:gd name="T8" fmla="*/ 246 w 277"/>
                <a:gd name="T9" fmla="*/ 196 h 213"/>
                <a:gd name="T10" fmla="*/ 240 w 277"/>
                <a:gd name="T11" fmla="*/ 197 h 213"/>
                <a:gd name="T12" fmla="*/ 232 w 277"/>
                <a:gd name="T13" fmla="*/ 191 h 213"/>
                <a:gd name="T14" fmla="*/ 229 w 277"/>
                <a:gd name="T15" fmla="*/ 187 h 213"/>
                <a:gd name="T16" fmla="*/ 209 w 277"/>
                <a:gd name="T17" fmla="*/ 183 h 213"/>
                <a:gd name="T18" fmla="*/ 210 w 277"/>
                <a:gd name="T19" fmla="*/ 188 h 213"/>
                <a:gd name="T20" fmla="*/ 215 w 277"/>
                <a:gd name="T21" fmla="*/ 199 h 213"/>
                <a:gd name="T22" fmla="*/ 209 w 277"/>
                <a:gd name="T23" fmla="*/ 208 h 213"/>
                <a:gd name="T24" fmla="*/ 200 w 277"/>
                <a:gd name="T25" fmla="*/ 200 h 213"/>
                <a:gd name="T26" fmla="*/ 191 w 277"/>
                <a:gd name="T27" fmla="*/ 202 h 213"/>
                <a:gd name="T28" fmla="*/ 186 w 277"/>
                <a:gd name="T29" fmla="*/ 211 h 213"/>
                <a:gd name="T30" fmla="*/ 178 w 277"/>
                <a:gd name="T31" fmla="*/ 208 h 213"/>
                <a:gd name="T32" fmla="*/ 170 w 277"/>
                <a:gd name="T33" fmla="*/ 207 h 213"/>
                <a:gd name="T34" fmla="*/ 158 w 277"/>
                <a:gd name="T35" fmla="*/ 200 h 213"/>
                <a:gd name="T36" fmla="*/ 155 w 277"/>
                <a:gd name="T37" fmla="*/ 195 h 213"/>
                <a:gd name="T38" fmla="*/ 140 w 277"/>
                <a:gd name="T39" fmla="*/ 187 h 213"/>
                <a:gd name="T40" fmla="*/ 125 w 277"/>
                <a:gd name="T41" fmla="*/ 178 h 213"/>
                <a:gd name="T42" fmla="*/ 110 w 277"/>
                <a:gd name="T43" fmla="*/ 185 h 213"/>
                <a:gd name="T44" fmla="*/ 112 w 277"/>
                <a:gd name="T45" fmla="*/ 186 h 213"/>
                <a:gd name="T46" fmla="*/ 114 w 277"/>
                <a:gd name="T47" fmla="*/ 193 h 213"/>
                <a:gd name="T48" fmla="*/ 54 w 277"/>
                <a:gd name="T49" fmla="*/ 187 h 213"/>
                <a:gd name="T50" fmla="*/ 27 w 277"/>
                <a:gd name="T51" fmla="*/ 183 h 213"/>
                <a:gd name="T52" fmla="*/ 26 w 277"/>
                <a:gd name="T53" fmla="*/ 147 h 213"/>
                <a:gd name="T54" fmla="*/ 34 w 277"/>
                <a:gd name="T55" fmla="*/ 125 h 213"/>
                <a:gd name="T56" fmla="*/ 30 w 277"/>
                <a:gd name="T57" fmla="*/ 111 h 213"/>
                <a:gd name="T58" fmla="*/ 22 w 277"/>
                <a:gd name="T59" fmla="*/ 95 h 213"/>
                <a:gd name="T60" fmla="*/ 4 w 277"/>
                <a:gd name="T61" fmla="*/ 69 h 213"/>
                <a:gd name="T62" fmla="*/ 142 w 277"/>
                <a:gd name="T63" fmla="*/ 2 h 213"/>
                <a:gd name="T64" fmla="*/ 145 w 277"/>
                <a:gd name="T65" fmla="*/ 25 h 213"/>
                <a:gd name="T66" fmla="*/ 155 w 277"/>
                <a:gd name="T67" fmla="*/ 37 h 213"/>
                <a:gd name="T68" fmla="*/ 149 w 277"/>
                <a:gd name="T69" fmla="*/ 52 h 213"/>
                <a:gd name="T70" fmla="*/ 137 w 277"/>
                <a:gd name="T71" fmla="*/ 66 h 213"/>
                <a:gd name="T72" fmla="*/ 130 w 277"/>
                <a:gd name="T73" fmla="*/ 78 h 213"/>
                <a:gd name="T74" fmla="*/ 132 w 277"/>
                <a:gd name="T75" fmla="*/ 96 h 213"/>
                <a:gd name="T76" fmla="*/ 128 w 277"/>
                <a:gd name="T77" fmla="*/ 112 h 213"/>
                <a:gd name="T78" fmla="*/ 222 w 277"/>
                <a:gd name="T79" fmla="*/ 102 h 213"/>
                <a:gd name="T80" fmla="*/ 235 w 277"/>
                <a:gd name="T81" fmla="*/ 145 h 213"/>
                <a:gd name="T82" fmla="*/ 226 w 277"/>
                <a:gd name="T83" fmla="*/ 144 h 213"/>
                <a:gd name="T84" fmla="*/ 214 w 277"/>
                <a:gd name="T85" fmla="*/ 144 h 213"/>
                <a:gd name="T86" fmla="*/ 220 w 277"/>
                <a:gd name="T87" fmla="*/ 150 h 213"/>
                <a:gd name="T88" fmla="*/ 223 w 277"/>
                <a:gd name="T89" fmla="*/ 157 h 213"/>
                <a:gd name="T90" fmla="*/ 240 w 277"/>
                <a:gd name="T91" fmla="*/ 151 h 213"/>
                <a:gd name="T92" fmla="*/ 247 w 277"/>
                <a:gd name="T93" fmla="*/ 158 h 213"/>
                <a:gd name="T94" fmla="*/ 249 w 277"/>
                <a:gd name="T95" fmla="*/ 162 h 213"/>
                <a:gd name="T96" fmla="*/ 241 w 277"/>
                <a:gd name="T97" fmla="*/ 169 h 213"/>
                <a:gd name="T98" fmla="*/ 242 w 277"/>
                <a:gd name="T99" fmla="*/ 174 h 213"/>
                <a:gd name="T100" fmla="*/ 232 w 277"/>
                <a:gd name="T101" fmla="*/ 173 h 213"/>
                <a:gd name="T102" fmla="*/ 231 w 277"/>
                <a:gd name="T103" fmla="*/ 177 h 213"/>
                <a:gd name="T104" fmla="*/ 253 w 277"/>
                <a:gd name="T105" fmla="*/ 188 h 213"/>
                <a:gd name="T106" fmla="*/ 268 w 277"/>
                <a:gd name="T107" fmla="*/ 196 h 213"/>
                <a:gd name="T108" fmla="*/ 116 w 277"/>
                <a:gd name="T109" fmla="*/ 193 h 213"/>
                <a:gd name="T110" fmla="*/ 274 w 277"/>
                <a:gd name="T111" fmla="*/ 16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7" h="213">
                  <a:moveTo>
                    <a:pt x="268" y="195"/>
                  </a:moveTo>
                  <a:cubicBezTo>
                    <a:pt x="276" y="194"/>
                    <a:pt x="266" y="198"/>
                    <a:pt x="266" y="199"/>
                  </a:cubicBezTo>
                  <a:cubicBezTo>
                    <a:pt x="267" y="199"/>
                    <a:pt x="266" y="200"/>
                    <a:pt x="267" y="200"/>
                  </a:cubicBezTo>
                  <a:cubicBezTo>
                    <a:pt x="267" y="200"/>
                    <a:pt x="270" y="197"/>
                    <a:pt x="271" y="199"/>
                  </a:cubicBezTo>
                  <a:cubicBezTo>
                    <a:pt x="269" y="202"/>
                    <a:pt x="269" y="202"/>
                    <a:pt x="269" y="202"/>
                  </a:cubicBezTo>
                  <a:cubicBezTo>
                    <a:pt x="269" y="202"/>
                    <a:pt x="267" y="199"/>
                    <a:pt x="267" y="201"/>
                  </a:cubicBezTo>
                  <a:cubicBezTo>
                    <a:pt x="267" y="201"/>
                    <a:pt x="268" y="202"/>
                    <a:pt x="268" y="202"/>
                  </a:cubicBezTo>
                  <a:cubicBezTo>
                    <a:pt x="267" y="202"/>
                    <a:pt x="267" y="201"/>
                    <a:pt x="267" y="201"/>
                  </a:cubicBezTo>
                  <a:cubicBezTo>
                    <a:pt x="266" y="202"/>
                    <a:pt x="265" y="205"/>
                    <a:pt x="265" y="205"/>
                  </a:cubicBezTo>
                  <a:cubicBezTo>
                    <a:pt x="265" y="206"/>
                    <a:pt x="267" y="207"/>
                    <a:pt x="266" y="208"/>
                  </a:cubicBezTo>
                  <a:cubicBezTo>
                    <a:pt x="264" y="209"/>
                    <a:pt x="261" y="202"/>
                    <a:pt x="260" y="202"/>
                  </a:cubicBezTo>
                  <a:cubicBezTo>
                    <a:pt x="259" y="202"/>
                    <a:pt x="260" y="204"/>
                    <a:pt x="260" y="204"/>
                  </a:cubicBezTo>
                  <a:cubicBezTo>
                    <a:pt x="258" y="206"/>
                    <a:pt x="256" y="207"/>
                    <a:pt x="255" y="210"/>
                  </a:cubicBezTo>
                  <a:cubicBezTo>
                    <a:pt x="255" y="210"/>
                    <a:pt x="255" y="211"/>
                    <a:pt x="254" y="211"/>
                  </a:cubicBezTo>
                  <a:cubicBezTo>
                    <a:pt x="254" y="212"/>
                    <a:pt x="252" y="213"/>
                    <a:pt x="252" y="213"/>
                  </a:cubicBezTo>
                  <a:cubicBezTo>
                    <a:pt x="253" y="211"/>
                    <a:pt x="254" y="209"/>
                    <a:pt x="255" y="207"/>
                  </a:cubicBezTo>
                  <a:cubicBezTo>
                    <a:pt x="254" y="205"/>
                    <a:pt x="254" y="205"/>
                    <a:pt x="254" y="205"/>
                  </a:cubicBezTo>
                  <a:cubicBezTo>
                    <a:pt x="256" y="203"/>
                    <a:pt x="260" y="204"/>
                    <a:pt x="256" y="201"/>
                  </a:cubicBezTo>
                  <a:cubicBezTo>
                    <a:pt x="256" y="200"/>
                    <a:pt x="256" y="199"/>
                    <a:pt x="255" y="198"/>
                  </a:cubicBezTo>
                  <a:cubicBezTo>
                    <a:pt x="255" y="198"/>
                    <a:pt x="255" y="199"/>
                    <a:pt x="255" y="199"/>
                  </a:cubicBezTo>
                  <a:cubicBezTo>
                    <a:pt x="254" y="201"/>
                    <a:pt x="257" y="203"/>
                    <a:pt x="253" y="204"/>
                  </a:cubicBezTo>
                  <a:cubicBezTo>
                    <a:pt x="251" y="205"/>
                    <a:pt x="252" y="201"/>
                    <a:pt x="251" y="201"/>
                  </a:cubicBezTo>
                  <a:cubicBezTo>
                    <a:pt x="251" y="201"/>
                    <a:pt x="247" y="199"/>
                    <a:pt x="247" y="197"/>
                  </a:cubicBezTo>
                  <a:cubicBezTo>
                    <a:pt x="247" y="196"/>
                    <a:pt x="247" y="196"/>
                    <a:pt x="247" y="196"/>
                  </a:cubicBezTo>
                  <a:cubicBezTo>
                    <a:pt x="247" y="196"/>
                    <a:pt x="247" y="196"/>
                    <a:pt x="246" y="196"/>
                  </a:cubicBezTo>
                  <a:cubicBezTo>
                    <a:pt x="246" y="196"/>
                    <a:pt x="246" y="196"/>
                    <a:pt x="246" y="196"/>
                  </a:cubicBezTo>
                  <a:cubicBezTo>
                    <a:pt x="245" y="196"/>
                    <a:pt x="246" y="197"/>
                    <a:pt x="246" y="197"/>
                  </a:cubicBezTo>
                  <a:cubicBezTo>
                    <a:pt x="246" y="197"/>
                    <a:pt x="246" y="198"/>
                    <a:pt x="246" y="198"/>
                  </a:cubicBezTo>
                  <a:cubicBezTo>
                    <a:pt x="244" y="197"/>
                    <a:pt x="244" y="197"/>
                    <a:pt x="244" y="197"/>
                  </a:cubicBezTo>
                  <a:cubicBezTo>
                    <a:pt x="243" y="197"/>
                    <a:pt x="241" y="197"/>
                    <a:pt x="240" y="197"/>
                  </a:cubicBezTo>
                  <a:cubicBezTo>
                    <a:pt x="238" y="196"/>
                    <a:pt x="240" y="191"/>
                    <a:pt x="237" y="193"/>
                  </a:cubicBezTo>
                  <a:cubicBezTo>
                    <a:pt x="237" y="193"/>
                    <a:pt x="235" y="195"/>
                    <a:pt x="235" y="195"/>
                  </a:cubicBezTo>
                  <a:cubicBezTo>
                    <a:pt x="235" y="195"/>
                    <a:pt x="233" y="194"/>
                    <a:pt x="232" y="194"/>
                  </a:cubicBezTo>
                  <a:cubicBezTo>
                    <a:pt x="229" y="194"/>
                    <a:pt x="229" y="194"/>
                    <a:pt x="229" y="194"/>
                  </a:cubicBezTo>
                  <a:cubicBezTo>
                    <a:pt x="229" y="193"/>
                    <a:pt x="233" y="193"/>
                    <a:pt x="232" y="191"/>
                  </a:cubicBezTo>
                  <a:cubicBezTo>
                    <a:pt x="232" y="191"/>
                    <a:pt x="232" y="191"/>
                    <a:pt x="231" y="191"/>
                  </a:cubicBezTo>
                  <a:cubicBezTo>
                    <a:pt x="231" y="190"/>
                    <a:pt x="231" y="191"/>
                    <a:pt x="230" y="191"/>
                  </a:cubicBezTo>
                  <a:cubicBezTo>
                    <a:pt x="231" y="189"/>
                    <a:pt x="231" y="189"/>
                    <a:pt x="231" y="189"/>
                  </a:cubicBezTo>
                  <a:cubicBezTo>
                    <a:pt x="231" y="189"/>
                    <a:pt x="227" y="191"/>
                    <a:pt x="228" y="188"/>
                  </a:cubicBezTo>
                  <a:cubicBezTo>
                    <a:pt x="229" y="187"/>
                    <a:pt x="229" y="187"/>
                    <a:pt x="229" y="187"/>
                  </a:cubicBezTo>
                  <a:cubicBezTo>
                    <a:pt x="229" y="187"/>
                    <a:pt x="227" y="185"/>
                    <a:pt x="226" y="186"/>
                  </a:cubicBezTo>
                  <a:cubicBezTo>
                    <a:pt x="226" y="186"/>
                    <a:pt x="228" y="188"/>
                    <a:pt x="226" y="188"/>
                  </a:cubicBezTo>
                  <a:cubicBezTo>
                    <a:pt x="224" y="187"/>
                    <a:pt x="224" y="187"/>
                    <a:pt x="224" y="187"/>
                  </a:cubicBezTo>
                  <a:cubicBezTo>
                    <a:pt x="223" y="187"/>
                    <a:pt x="222" y="188"/>
                    <a:pt x="221" y="187"/>
                  </a:cubicBezTo>
                  <a:cubicBezTo>
                    <a:pt x="212" y="184"/>
                    <a:pt x="209" y="183"/>
                    <a:pt x="209" y="183"/>
                  </a:cubicBezTo>
                  <a:cubicBezTo>
                    <a:pt x="209" y="185"/>
                    <a:pt x="209" y="185"/>
                    <a:pt x="209" y="185"/>
                  </a:cubicBezTo>
                  <a:cubicBezTo>
                    <a:pt x="209" y="185"/>
                    <a:pt x="209" y="186"/>
                    <a:pt x="209" y="186"/>
                  </a:cubicBezTo>
                  <a:cubicBezTo>
                    <a:pt x="207" y="185"/>
                    <a:pt x="209" y="186"/>
                    <a:pt x="209" y="186"/>
                  </a:cubicBezTo>
                  <a:cubicBezTo>
                    <a:pt x="209" y="186"/>
                    <a:pt x="209" y="186"/>
                    <a:pt x="209" y="186"/>
                  </a:cubicBezTo>
                  <a:cubicBezTo>
                    <a:pt x="210" y="186"/>
                    <a:pt x="210" y="187"/>
                    <a:pt x="210" y="188"/>
                  </a:cubicBezTo>
                  <a:cubicBezTo>
                    <a:pt x="212" y="189"/>
                    <a:pt x="214" y="187"/>
                    <a:pt x="216" y="188"/>
                  </a:cubicBezTo>
                  <a:cubicBezTo>
                    <a:pt x="217" y="188"/>
                    <a:pt x="218" y="195"/>
                    <a:pt x="219" y="197"/>
                  </a:cubicBezTo>
                  <a:cubicBezTo>
                    <a:pt x="219" y="197"/>
                    <a:pt x="218" y="197"/>
                    <a:pt x="218" y="197"/>
                  </a:cubicBezTo>
                  <a:cubicBezTo>
                    <a:pt x="218" y="197"/>
                    <a:pt x="218" y="197"/>
                    <a:pt x="218" y="197"/>
                  </a:cubicBezTo>
                  <a:cubicBezTo>
                    <a:pt x="217" y="196"/>
                    <a:pt x="215" y="198"/>
                    <a:pt x="215" y="199"/>
                  </a:cubicBezTo>
                  <a:cubicBezTo>
                    <a:pt x="215" y="203"/>
                    <a:pt x="219" y="200"/>
                    <a:pt x="217" y="203"/>
                  </a:cubicBezTo>
                  <a:cubicBezTo>
                    <a:pt x="217" y="204"/>
                    <a:pt x="215" y="206"/>
                    <a:pt x="214" y="206"/>
                  </a:cubicBezTo>
                  <a:cubicBezTo>
                    <a:pt x="214" y="206"/>
                    <a:pt x="212" y="208"/>
                    <a:pt x="212" y="208"/>
                  </a:cubicBezTo>
                  <a:cubicBezTo>
                    <a:pt x="211" y="209"/>
                    <a:pt x="209" y="211"/>
                    <a:pt x="209" y="210"/>
                  </a:cubicBezTo>
                  <a:cubicBezTo>
                    <a:pt x="209" y="208"/>
                    <a:pt x="210" y="210"/>
                    <a:pt x="209" y="208"/>
                  </a:cubicBezTo>
                  <a:cubicBezTo>
                    <a:pt x="208" y="205"/>
                    <a:pt x="207" y="205"/>
                    <a:pt x="208" y="203"/>
                  </a:cubicBezTo>
                  <a:cubicBezTo>
                    <a:pt x="208" y="202"/>
                    <a:pt x="208" y="200"/>
                    <a:pt x="207" y="200"/>
                  </a:cubicBezTo>
                  <a:cubicBezTo>
                    <a:pt x="206" y="200"/>
                    <a:pt x="207" y="202"/>
                    <a:pt x="206" y="202"/>
                  </a:cubicBezTo>
                  <a:cubicBezTo>
                    <a:pt x="205" y="202"/>
                    <a:pt x="204" y="198"/>
                    <a:pt x="202" y="199"/>
                  </a:cubicBezTo>
                  <a:cubicBezTo>
                    <a:pt x="201" y="199"/>
                    <a:pt x="201" y="201"/>
                    <a:pt x="200" y="200"/>
                  </a:cubicBezTo>
                  <a:cubicBezTo>
                    <a:pt x="200" y="200"/>
                    <a:pt x="201" y="196"/>
                    <a:pt x="198" y="197"/>
                  </a:cubicBezTo>
                  <a:cubicBezTo>
                    <a:pt x="197" y="197"/>
                    <a:pt x="197" y="200"/>
                    <a:pt x="196" y="200"/>
                  </a:cubicBezTo>
                  <a:cubicBezTo>
                    <a:pt x="194" y="201"/>
                    <a:pt x="193" y="199"/>
                    <a:pt x="191" y="199"/>
                  </a:cubicBezTo>
                  <a:cubicBezTo>
                    <a:pt x="191" y="199"/>
                    <a:pt x="191" y="199"/>
                    <a:pt x="191" y="200"/>
                  </a:cubicBezTo>
                  <a:cubicBezTo>
                    <a:pt x="188" y="201"/>
                    <a:pt x="192" y="200"/>
                    <a:pt x="191" y="202"/>
                  </a:cubicBezTo>
                  <a:cubicBezTo>
                    <a:pt x="191" y="203"/>
                    <a:pt x="190" y="203"/>
                    <a:pt x="190" y="204"/>
                  </a:cubicBezTo>
                  <a:cubicBezTo>
                    <a:pt x="190" y="204"/>
                    <a:pt x="190" y="204"/>
                    <a:pt x="189" y="204"/>
                  </a:cubicBezTo>
                  <a:cubicBezTo>
                    <a:pt x="187" y="205"/>
                    <a:pt x="190" y="208"/>
                    <a:pt x="189" y="209"/>
                  </a:cubicBezTo>
                  <a:cubicBezTo>
                    <a:pt x="189" y="210"/>
                    <a:pt x="188" y="207"/>
                    <a:pt x="187" y="208"/>
                  </a:cubicBezTo>
                  <a:cubicBezTo>
                    <a:pt x="187" y="208"/>
                    <a:pt x="187" y="211"/>
                    <a:pt x="186" y="211"/>
                  </a:cubicBezTo>
                  <a:cubicBezTo>
                    <a:pt x="186" y="211"/>
                    <a:pt x="181" y="211"/>
                    <a:pt x="181" y="210"/>
                  </a:cubicBezTo>
                  <a:cubicBezTo>
                    <a:pt x="181" y="210"/>
                    <a:pt x="181" y="210"/>
                    <a:pt x="182" y="210"/>
                  </a:cubicBezTo>
                  <a:cubicBezTo>
                    <a:pt x="182" y="210"/>
                    <a:pt x="183" y="209"/>
                    <a:pt x="182" y="208"/>
                  </a:cubicBezTo>
                  <a:cubicBezTo>
                    <a:pt x="181" y="208"/>
                    <a:pt x="181" y="209"/>
                    <a:pt x="180" y="209"/>
                  </a:cubicBezTo>
                  <a:cubicBezTo>
                    <a:pt x="179" y="209"/>
                    <a:pt x="178" y="208"/>
                    <a:pt x="178" y="208"/>
                  </a:cubicBezTo>
                  <a:cubicBezTo>
                    <a:pt x="178" y="208"/>
                    <a:pt x="180" y="211"/>
                    <a:pt x="177" y="211"/>
                  </a:cubicBezTo>
                  <a:cubicBezTo>
                    <a:pt x="175" y="211"/>
                    <a:pt x="174" y="209"/>
                    <a:pt x="173" y="209"/>
                  </a:cubicBezTo>
                  <a:cubicBezTo>
                    <a:pt x="173" y="209"/>
                    <a:pt x="170" y="209"/>
                    <a:pt x="169" y="209"/>
                  </a:cubicBezTo>
                  <a:cubicBezTo>
                    <a:pt x="169" y="208"/>
                    <a:pt x="171" y="208"/>
                    <a:pt x="171" y="207"/>
                  </a:cubicBezTo>
                  <a:cubicBezTo>
                    <a:pt x="171" y="207"/>
                    <a:pt x="170" y="207"/>
                    <a:pt x="170" y="207"/>
                  </a:cubicBezTo>
                  <a:cubicBezTo>
                    <a:pt x="168" y="207"/>
                    <a:pt x="169" y="209"/>
                    <a:pt x="168" y="209"/>
                  </a:cubicBezTo>
                  <a:cubicBezTo>
                    <a:pt x="166" y="210"/>
                    <a:pt x="155" y="206"/>
                    <a:pt x="153" y="204"/>
                  </a:cubicBezTo>
                  <a:cubicBezTo>
                    <a:pt x="153" y="203"/>
                    <a:pt x="152" y="203"/>
                    <a:pt x="153" y="203"/>
                  </a:cubicBezTo>
                  <a:cubicBezTo>
                    <a:pt x="153" y="202"/>
                    <a:pt x="154" y="203"/>
                    <a:pt x="154" y="203"/>
                  </a:cubicBezTo>
                  <a:cubicBezTo>
                    <a:pt x="156" y="202"/>
                    <a:pt x="156" y="199"/>
                    <a:pt x="158" y="200"/>
                  </a:cubicBezTo>
                  <a:cubicBezTo>
                    <a:pt x="159" y="203"/>
                    <a:pt x="159" y="203"/>
                    <a:pt x="159" y="203"/>
                  </a:cubicBezTo>
                  <a:cubicBezTo>
                    <a:pt x="160" y="203"/>
                    <a:pt x="160" y="201"/>
                    <a:pt x="161" y="202"/>
                  </a:cubicBezTo>
                  <a:cubicBezTo>
                    <a:pt x="162" y="202"/>
                    <a:pt x="161" y="206"/>
                    <a:pt x="162" y="206"/>
                  </a:cubicBezTo>
                  <a:cubicBezTo>
                    <a:pt x="164" y="207"/>
                    <a:pt x="164" y="201"/>
                    <a:pt x="163" y="200"/>
                  </a:cubicBezTo>
                  <a:cubicBezTo>
                    <a:pt x="162" y="198"/>
                    <a:pt x="157" y="198"/>
                    <a:pt x="155" y="195"/>
                  </a:cubicBezTo>
                  <a:cubicBezTo>
                    <a:pt x="153" y="192"/>
                    <a:pt x="159" y="189"/>
                    <a:pt x="156" y="187"/>
                  </a:cubicBezTo>
                  <a:cubicBezTo>
                    <a:pt x="154" y="186"/>
                    <a:pt x="154" y="194"/>
                    <a:pt x="153" y="194"/>
                  </a:cubicBezTo>
                  <a:cubicBezTo>
                    <a:pt x="151" y="195"/>
                    <a:pt x="148" y="192"/>
                    <a:pt x="146" y="192"/>
                  </a:cubicBezTo>
                  <a:cubicBezTo>
                    <a:pt x="145" y="191"/>
                    <a:pt x="141" y="193"/>
                    <a:pt x="140" y="193"/>
                  </a:cubicBezTo>
                  <a:cubicBezTo>
                    <a:pt x="140" y="193"/>
                    <a:pt x="141" y="188"/>
                    <a:pt x="140" y="187"/>
                  </a:cubicBezTo>
                  <a:cubicBezTo>
                    <a:pt x="138" y="186"/>
                    <a:pt x="136" y="190"/>
                    <a:pt x="135" y="187"/>
                  </a:cubicBezTo>
                  <a:cubicBezTo>
                    <a:pt x="135" y="185"/>
                    <a:pt x="137" y="182"/>
                    <a:pt x="135" y="182"/>
                  </a:cubicBezTo>
                  <a:cubicBezTo>
                    <a:pt x="132" y="181"/>
                    <a:pt x="124" y="185"/>
                    <a:pt x="124" y="185"/>
                  </a:cubicBezTo>
                  <a:cubicBezTo>
                    <a:pt x="123" y="184"/>
                    <a:pt x="124" y="183"/>
                    <a:pt x="123" y="183"/>
                  </a:cubicBezTo>
                  <a:cubicBezTo>
                    <a:pt x="121" y="179"/>
                    <a:pt x="128" y="180"/>
                    <a:pt x="125" y="178"/>
                  </a:cubicBezTo>
                  <a:cubicBezTo>
                    <a:pt x="124" y="178"/>
                    <a:pt x="124" y="178"/>
                    <a:pt x="123" y="178"/>
                  </a:cubicBezTo>
                  <a:cubicBezTo>
                    <a:pt x="121" y="178"/>
                    <a:pt x="121" y="179"/>
                    <a:pt x="120" y="179"/>
                  </a:cubicBezTo>
                  <a:cubicBezTo>
                    <a:pt x="119" y="180"/>
                    <a:pt x="118" y="178"/>
                    <a:pt x="117" y="179"/>
                  </a:cubicBezTo>
                  <a:cubicBezTo>
                    <a:pt x="117" y="179"/>
                    <a:pt x="118" y="180"/>
                    <a:pt x="117" y="181"/>
                  </a:cubicBezTo>
                  <a:cubicBezTo>
                    <a:pt x="117" y="181"/>
                    <a:pt x="110" y="185"/>
                    <a:pt x="110" y="185"/>
                  </a:cubicBezTo>
                  <a:cubicBezTo>
                    <a:pt x="109" y="185"/>
                    <a:pt x="110" y="183"/>
                    <a:pt x="110" y="183"/>
                  </a:cubicBezTo>
                  <a:cubicBezTo>
                    <a:pt x="109" y="183"/>
                    <a:pt x="109" y="183"/>
                    <a:pt x="108" y="183"/>
                  </a:cubicBezTo>
                  <a:cubicBezTo>
                    <a:pt x="108" y="183"/>
                    <a:pt x="107" y="183"/>
                    <a:pt x="106" y="184"/>
                  </a:cubicBezTo>
                  <a:cubicBezTo>
                    <a:pt x="106" y="184"/>
                    <a:pt x="108" y="187"/>
                    <a:pt x="108" y="187"/>
                  </a:cubicBezTo>
                  <a:cubicBezTo>
                    <a:pt x="108" y="187"/>
                    <a:pt x="111" y="185"/>
                    <a:pt x="112" y="186"/>
                  </a:cubicBezTo>
                  <a:cubicBezTo>
                    <a:pt x="112" y="186"/>
                    <a:pt x="110" y="187"/>
                    <a:pt x="110" y="188"/>
                  </a:cubicBezTo>
                  <a:cubicBezTo>
                    <a:pt x="110" y="188"/>
                    <a:pt x="112" y="191"/>
                    <a:pt x="112" y="191"/>
                  </a:cubicBezTo>
                  <a:cubicBezTo>
                    <a:pt x="112" y="191"/>
                    <a:pt x="117" y="189"/>
                    <a:pt x="117" y="191"/>
                  </a:cubicBezTo>
                  <a:cubicBezTo>
                    <a:pt x="116" y="191"/>
                    <a:pt x="114" y="191"/>
                    <a:pt x="114" y="191"/>
                  </a:cubicBezTo>
                  <a:cubicBezTo>
                    <a:pt x="113" y="193"/>
                    <a:pt x="118" y="191"/>
                    <a:pt x="114" y="193"/>
                  </a:cubicBezTo>
                  <a:cubicBezTo>
                    <a:pt x="112" y="194"/>
                    <a:pt x="110" y="193"/>
                    <a:pt x="108" y="193"/>
                  </a:cubicBezTo>
                  <a:cubicBezTo>
                    <a:pt x="107" y="194"/>
                    <a:pt x="105" y="196"/>
                    <a:pt x="104" y="197"/>
                  </a:cubicBezTo>
                  <a:cubicBezTo>
                    <a:pt x="101" y="197"/>
                    <a:pt x="98" y="196"/>
                    <a:pt x="96" y="196"/>
                  </a:cubicBezTo>
                  <a:cubicBezTo>
                    <a:pt x="92" y="196"/>
                    <a:pt x="87" y="196"/>
                    <a:pt x="83" y="195"/>
                  </a:cubicBezTo>
                  <a:cubicBezTo>
                    <a:pt x="73" y="193"/>
                    <a:pt x="64" y="188"/>
                    <a:pt x="54" y="187"/>
                  </a:cubicBezTo>
                  <a:cubicBezTo>
                    <a:pt x="49" y="187"/>
                    <a:pt x="35" y="188"/>
                    <a:pt x="30" y="190"/>
                  </a:cubicBezTo>
                  <a:cubicBezTo>
                    <a:pt x="29" y="191"/>
                    <a:pt x="26" y="194"/>
                    <a:pt x="25" y="194"/>
                  </a:cubicBezTo>
                  <a:cubicBezTo>
                    <a:pt x="24" y="194"/>
                    <a:pt x="22" y="192"/>
                    <a:pt x="22" y="192"/>
                  </a:cubicBezTo>
                  <a:cubicBezTo>
                    <a:pt x="19" y="187"/>
                    <a:pt x="24" y="188"/>
                    <a:pt x="26" y="187"/>
                  </a:cubicBezTo>
                  <a:cubicBezTo>
                    <a:pt x="26" y="187"/>
                    <a:pt x="27" y="184"/>
                    <a:pt x="27" y="183"/>
                  </a:cubicBezTo>
                  <a:cubicBezTo>
                    <a:pt x="27" y="182"/>
                    <a:pt x="27" y="180"/>
                    <a:pt x="26" y="179"/>
                  </a:cubicBezTo>
                  <a:cubicBezTo>
                    <a:pt x="26" y="179"/>
                    <a:pt x="26" y="179"/>
                    <a:pt x="26" y="179"/>
                  </a:cubicBezTo>
                  <a:cubicBezTo>
                    <a:pt x="31" y="170"/>
                    <a:pt x="29" y="167"/>
                    <a:pt x="26" y="158"/>
                  </a:cubicBezTo>
                  <a:cubicBezTo>
                    <a:pt x="25" y="155"/>
                    <a:pt x="28" y="155"/>
                    <a:pt x="28" y="153"/>
                  </a:cubicBezTo>
                  <a:cubicBezTo>
                    <a:pt x="28" y="151"/>
                    <a:pt x="26" y="149"/>
                    <a:pt x="26" y="147"/>
                  </a:cubicBezTo>
                  <a:cubicBezTo>
                    <a:pt x="26" y="146"/>
                    <a:pt x="28" y="146"/>
                    <a:pt x="28" y="145"/>
                  </a:cubicBezTo>
                  <a:cubicBezTo>
                    <a:pt x="28" y="145"/>
                    <a:pt x="28" y="142"/>
                    <a:pt x="28" y="142"/>
                  </a:cubicBezTo>
                  <a:cubicBezTo>
                    <a:pt x="29" y="141"/>
                    <a:pt x="31" y="140"/>
                    <a:pt x="31" y="139"/>
                  </a:cubicBezTo>
                  <a:cubicBezTo>
                    <a:pt x="33" y="135"/>
                    <a:pt x="32" y="131"/>
                    <a:pt x="33" y="128"/>
                  </a:cubicBezTo>
                  <a:cubicBezTo>
                    <a:pt x="33" y="128"/>
                    <a:pt x="34" y="125"/>
                    <a:pt x="34" y="125"/>
                  </a:cubicBezTo>
                  <a:cubicBezTo>
                    <a:pt x="34" y="124"/>
                    <a:pt x="31" y="124"/>
                    <a:pt x="32" y="121"/>
                  </a:cubicBezTo>
                  <a:cubicBezTo>
                    <a:pt x="35" y="120"/>
                    <a:pt x="35" y="120"/>
                    <a:pt x="35" y="120"/>
                  </a:cubicBezTo>
                  <a:cubicBezTo>
                    <a:pt x="35" y="119"/>
                    <a:pt x="32" y="118"/>
                    <a:pt x="32" y="117"/>
                  </a:cubicBezTo>
                  <a:cubicBezTo>
                    <a:pt x="32" y="115"/>
                    <a:pt x="34" y="113"/>
                    <a:pt x="33" y="112"/>
                  </a:cubicBezTo>
                  <a:cubicBezTo>
                    <a:pt x="33" y="111"/>
                    <a:pt x="30" y="112"/>
                    <a:pt x="30" y="111"/>
                  </a:cubicBezTo>
                  <a:cubicBezTo>
                    <a:pt x="29" y="111"/>
                    <a:pt x="29" y="109"/>
                    <a:pt x="29" y="108"/>
                  </a:cubicBezTo>
                  <a:cubicBezTo>
                    <a:pt x="28" y="107"/>
                    <a:pt x="25" y="106"/>
                    <a:pt x="25" y="105"/>
                  </a:cubicBezTo>
                  <a:cubicBezTo>
                    <a:pt x="25" y="104"/>
                    <a:pt x="27" y="103"/>
                    <a:pt x="27" y="102"/>
                  </a:cubicBezTo>
                  <a:cubicBezTo>
                    <a:pt x="26" y="101"/>
                    <a:pt x="21" y="98"/>
                    <a:pt x="21" y="96"/>
                  </a:cubicBezTo>
                  <a:cubicBezTo>
                    <a:pt x="21" y="96"/>
                    <a:pt x="22" y="96"/>
                    <a:pt x="22" y="95"/>
                  </a:cubicBezTo>
                  <a:cubicBezTo>
                    <a:pt x="22" y="95"/>
                    <a:pt x="22" y="94"/>
                    <a:pt x="22" y="94"/>
                  </a:cubicBezTo>
                  <a:cubicBezTo>
                    <a:pt x="21" y="93"/>
                    <a:pt x="17" y="92"/>
                    <a:pt x="17" y="90"/>
                  </a:cubicBezTo>
                  <a:cubicBezTo>
                    <a:pt x="16" y="89"/>
                    <a:pt x="17" y="86"/>
                    <a:pt x="17" y="85"/>
                  </a:cubicBezTo>
                  <a:cubicBezTo>
                    <a:pt x="16" y="81"/>
                    <a:pt x="15" y="78"/>
                    <a:pt x="12" y="75"/>
                  </a:cubicBezTo>
                  <a:cubicBezTo>
                    <a:pt x="10" y="73"/>
                    <a:pt x="6" y="71"/>
                    <a:pt x="4" y="69"/>
                  </a:cubicBezTo>
                  <a:cubicBezTo>
                    <a:pt x="3" y="67"/>
                    <a:pt x="3" y="56"/>
                    <a:pt x="3" y="53"/>
                  </a:cubicBezTo>
                  <a:cubicBezTo>
                    <a:pt x="2" y="39"/>
                    <a:pt x="1" y="26"/>
                    <a:pt x="0" y="13"/>
                  </a:cubicBezTo>
                  <a:cubicBezTo>
                    <a:pt x="46" y="10"/>
                    <a:pt x="92" y="6"/>
                    <a:pt x="138" y="1"/>
                  </a:cubicBezTo>
                  <a:cubicBezTo>
                    <a:pt x="137" y="2"/>
                    <a:pt x="135" y="5"/>
                    <a:pt x="137" y="6"/>
                  </a:cubicBezTo>
                  <a:cubicBezTo>
                    <a:pt x="142" y="8"/>
                    <a:pt x="139" y="0"/>
                    <a:pt x="142" y="2"/>
                  </a:cubicBezTo>
                  <a:cubicBezTo>
                    <a:pt x="145" y="3"/>
                    <a:pt x="139" y="12"/>
                    <a:pt x="139" y="13"/>
                  </a:cubicBezTo>
                  <a:cubicBezTo>
                    <a:pt x="140" y="14"/>
                    <a:pt x="145" y="13"/>
                    <a:pt x="145" y="15"/>
                  </a:cubicBezTo>
                  <a:cubicBezTo>
                    <a:pt x="146" y="19"/>
                    <a:pt x="139" y="18"/>
                    <a:pt x="141" y="22"/>
                  </a:cubicBezTo>
                  <a:cubicBezTo>
                    <a:pt x="143" y="25"/>
                    <a:pt x="147" y="17"/>
                    <a:pt x="148" y="21"/>
                  </a:cubicBezTo>
                  <a:cubicBezTo>
                    <a:pt x="149" y="22"/>
                    <a:pt x="145" y="24"/>
                    <a:pt x="145" y="25"/>
                  </a:cubicBezTo>
                  <a:cubicBezTo>
                    <a:pt x="146" y="25"/>
                    <a:pt x="150" y="27"/>
                    <a:pt x="149" y="28"/>
                  </a:cubicBezTo>
                  <a:cubicBezTo>
                    <a:pt x="149" y="28"/>
                    <a:pt x="141" y="27"/>
                    <a:pt x="144" y="30"/>
                  </a:cubicBezTo>
                  <a:cubicBezTo>
                    <a:pt x="146" y="32"/>
                    <a:pt x="149" y="30"/>
                    <a:pt x="151" y="30"/>
                  </a:cubicBezTo>
                  <a:cubicBezTo>
                    <a:pt x="151" y="31"/>
                    <a:pt x="150" y="34"/>
                    <a:pt x="151" y="35"/>
                  </a:cubicBezTo>
                  <a:cubicBezTo>
                    <a:pt x="151" y="36"/>
                    <a:pt x="154" y="36"/>
                    <a:pt x="155" y="37"/>
                  </a:cubicBezTo>
                  <a:cubicBezTo>
                    <a:pt x="156" y="38"/>
                    <a:pt x="152" y="38"/>
                    <a:pt x="152" y="39"/>
                  </a:cubicBezTo>
                  <a:cubicBezTo>
                    <a:pt x="152" y="41"/>
                    <a:pt x="152" y="41"/>
                    <a:pt x="152" y="41"/>
                  </a:cubicBezTo>
                  <a:cubicBezTo>
                    <a:pt x="152" y="43"/>
                    <a:pt x="142" y="42"/>
                    <a:pt x="144" y="47"/>
                  </a:cubicBezTo>
                  <a:cubicBezTo>
                    <a:pt x="145" y="51"/>
                    <a:pt x="150" y="45"/>
                    <a:pt x="151" y="46"/>
                  </a:cubicBezTo>
                  <a:cubicBezTo>
                    <a:pt x="152" y="47"/>
                    <a:pt x="149" y="52"/>
                    <a:pt x="149" y="52"/>
                  </a:cubicBezTo>
                  <a:cubicBezTo>
                    <a:pt x="148" y="52"/>
                    <a:pt x="145" y="51"/>
                    <a:pt x="144" y="52"/>
                  </a:cubicBezTo>
                  <a:cubicBezTo>
                    <a:pt x="144" y="52"/>
                    <a:pt x="150" y="53"/>
                    <a:pt x="149" y="55"/>
                  </a:cubicBezTo>
                  <a:cubicBezTo>
                    <a:pt x="148" y="56"/>
                    <a:pt x="145" y="57"/>
                    <a:pt x="144" y="58"/>
                  </a:cubicBezTo>
                  <a:cubicBezTo>
                    <a:pt x="143" y="60"/>
                    <a:pt x="142" y="63"/>
                    <a:pt x="141" y="65"/>
                  </a:cubicBezTo>
                  <a:cubicBezTo>
                    <a:pt x="141" y="67"/>
                    <a:pt x="138" y="63"/>
                    <a:pt x="137" y="66"/>
                  </a:cubicBezTo>
                  <a:cubicBezTo>
                    <a:pt x="137" y="67"/>
                    <a:pt x="137" y="67"/>
                    <a:pt x="137" y="68"/>
                  </a:cubicBezTo>
                  <a:cubicBezTo>
                    <a:pt x="136" y="71"/>
                    <a:pt x="139" y="67"/>
                    <a:pt x="139" y="69"/>
                  </a:cubicBezTo>
                  <a:cubicBezTo>
                    <a:pt x="140" y="71"/>
                    <a:pt x="136" y="71"/>
                    <a:pt x="136" y="72"/>
                  </a:cubicBezTo>
                  <a:cubicBezTo>
                    <a:pt x="135" y="73"/>
                    <a:pt x="136" y="77"/>
                    <a:pt x="135" y="78"/>
                  </a:cubicBezTo>
                  <a:cubicBezTo>
                    <a:pt x="134" y="78"/>
                    <a:pt x="130" y="76"/>
                    <a:pt x="130" y="78"/>
                  </a:cubicBezTo>
                  <a:cubicBezTo>
                    <a:pt x="130" y="81"/>
                    <a:pt x="134" y="79"/>
                    <a:pt x="134" y="79"/>
                  </a:cubicBezTo>
                  <a:cubicBezTo>
                    <a:pt x="136" y="81"/>
                    <a:pt x="131" y="83"/>
                    <a:pt x="131" y="84"/>
                  </a:cubicBezTo>
                  <a:cubicBezTo>
                    <a:pt x="129" y="86"/>
                    <a:pt x="133" y="88"/>
                    <a:pt x="133" y="90"/>
                  </a:cubicBezTo>
                  <a:cubicBezTo>
                    <a:pt x="133" y="93"/>
                    <a:pt x="129" y="88"/>
                    <a:pt x="129" y="90"/>
                  </a:cubicBezTo>
                  <a:cubicBezTo>
                    <a:pt x="128" y="93"/>
                    <a:pt x="133" y="94"/>
                    <a:pt x="132" y="96"/>
                  </a:cubicBezTo>
                  <a:cubicBezTo>
                    <a:pt x="131" y="98"/>
                    <a:pt x="126" y="99"/>
                    <a:pt x="126" y="99"/>
                  </a:cubicBezTo>
                  <a:cubicBezTo>
                    <a:pt x="126" y="100"/>
                    <a:pt x="128" y="101"/>
                    <a:pt x="128" y="102"/>
                  </a:cubicBezTo>
                  <a:cubicBezTo>
                    <a:pt x="129" y="103"/>
                    <a:pt x="127" y="105"/>
                    <a:pt x="127" y="106"/>
                  </a:cubicBezTo>
                  <a:cubicBezTo>
                    <a:pt x="128" y="107"/>
                    <a:pt x="131" y="108"/>
                    <a:pt x="131" y="109"/>
                  </a:cubicBezTo>
                  <a:cubicBezTo>
                    <a:pt x="131" y="110"/>
                    <a:pt x="128" y="112"/>
                    <a:pt x="128" y="112"/>
                  </a:cubicBezTo>
                  <a:cubicBezTo>
                    <a:pt x="128" y="113"/>
                    <a:pt x="128" y="113"/>
                    <a:pt x="129" y="113"/>
                  </a:cubicBezTo>
                  <a:cubicBezTo>
                    <a:pt x="133" y="114"/>
                    <a:pt x="144" y="112"/>
                    <a:pt x="148" y="111"/>
                  </a:cubicBezTo>
                  <a:cubicBezTo>
                    <a:pt x="149" y="111"/>
                    <a:pt x="149" y="111"/>
                    <a:pt x="150" y="111"/>
                  </a:cubicBezTo>
                  <a:cubicBezTo>
                    <a:pt x="167" y="109"/>
                    <a:pt x="184" y="107"/>
                    <a:pt x="200" y="105"/>
                  </a:cubicBezTo>
                  <a:cubicBezTo>
                    <a:pt x="205" y="104"/>
                    <a:pt x="217" y="101"/>
                    <a:pt x="222" y="102"/>
                  </a:cubicBezTo>
                  <a:cubicBezTo>
                    <a:pt x="225" y="103"/>
                    <a:pt x="217" y="118"/>
                    <a:pt x="218" y="121"/>
                  </a:cubicBezTo>
                  <a:cubicBezTo>
                    <a:pt x="218" y="121"/>
                    <a:pt x="220" y="123"/>
                    <a:pt x="220" y="123"/>
                  </a:cubicBezTo>
                  <a:cubicBezTo>
                    <a:pt x="221" y="124"/>
                    <a:pt x="220" y="126"/>
                    <a:pt x="221" y="126"/>
                  </a:cubicBezTo>
                  <a:cubicBezTo>
                    <a:pt x="223" y="128"/>
                    <a:pt x="226" y="129"/>
                    <a:pt x="228" y="131"/>
                  </a:cubicBezTo>
                  <a:cubicBezTo>
                    <a:pt x="231" y="136"/>
                    <a:pt x="231" y="141"/>
                    <a:pt x="235" y="145"/>
                  </a:cubicBezTo>
                  <a:cubicBezTo>
                    <a:pt x="236" y="147"/>
                    <a:pt x="236" y="144"/>
                    <a:pt x="238" y="145"/>
                  </a:cubicBezTo>
                  <a:cubicBezTo>
                    <a:pt x="236" y="147"/>
                    <a:pt x="235" y="149"/>
                    <a:pt x="233" y="148"/>
                  </a:cubicBezTo>
                  <a:cubicBezTo>
                    <a:pt x="233" y="148"/>
                    <a:pt x="234" y="148"/>
                    <a:pt x="234" y="147"/>
                  </a:cubicBezTo>
                  <a:cubicBezTo>
                    <a:pt x="237" y="146"/>
                    <a:pt x="233" y="147"/>
                    <a:pt x="232" y="147"/>
                  </a:cubicBezTo>
                  <a:cubicBezTo>
                    <a:pt x="225" y="149"/>
                    <a:pt x="227" y="145"/>
                    <a:pt x="226" y="144"/>
                  </a:cubicBezTo>
                  <a:cubicBezTo>
                    <a:pt x="225" y="144"/>
                    <a:pt x="225" y="145"/>
                    <a:pt x="224" y="146"/>
                  </a:cubicBezTo>
                  <a:cubicBezTo>
                    <a:pt x="222" y="146"/>
                    <a:pt x="221" y="145"/>
                    <a:pt x="220" y="144"/>
                  </a:cubicBezTo>
                  <a:cubicBezTo>
                    <a:pt x="220" y="144"/>
                    <a:pt x="219" y="144"/>
                    <a:pt x="219" y="144"/>
                  </a:cubicBezTo>
                  <a:cubicBezTo>
                    <a:pt x="218" y="144"/>
                    <a:pt x="217" y="144"/>
                    <a:pt x="216" y="144"/>
                  </a:cubicBezTo>
                  <a:cubicBezTo>
                    <a:pt x="215" y="144"/>
                    <a:pt x="215" y="144"/>
                    <a:pt x="214" y="144"/>
                  </a:cubicBezTo>
                  <a:cubicBezTo>
                    <a:pt x="214" y="144"/>
                    <a:pt x="213" y="141"/>
                    <a:pt x="213" y="141"/>
                  </a:cubicBezTo>
                  <a:cubicBezTo>
                    <a:pt x="211" y="139"/>
                    <a:pt x="205" y="139"/>
                    <a:pt x="203" y="139"/>
                  </a:cubicBezTo>
                  <a:cubicBezTo>
                    <a:pt x="202" y="139"/>
                    <a:pt x="194" y="149"/>
                    <a:pt x="193" y="150"/>
                  </a:cubicBezTo>
                  <a:cubicBezTo>
                    <a:pt x="189" y="159"/>
                    <a:pt x="210" y="159"/>
                    <a:pt x="214" y="157"/>
                  </a:cubicBezTo>
                  <a:cubicBezTo>
                    <a:pt x="217" y="156"/>
                    <a:pt x="219" y="150"/>
                    <a:pt x="220" y="150"/>
                  </a:cubicBezTo>
                  <a:cubicBezTo>
                    <a:pt x="223" y="148"/>
                    <a:pt x="223" y="154"/>
                    <a:pt x="226" y="153"/>
                  </a:cubicBezTo>
                  <a:cubicBezTo>
                    <a:pt x="226" y="152"/>
                    <a:pt x="226" y="145"/>
                    <a:pt x="227" y="148"/>
                  </a:cubicBezTo>
                  <a:cubicBezTo>
                    <a:pt x="228" y="148"/>
                    <a:pt x="226" y="152"/>
                    <a:pt x="228" y="151"/>
                  </a:cubicBezTo>
                  <a:cubicBezTo>
                    <a:pt x="228" y="151"/>
                    <a:pt x="231" y="147"/>
                    <a:pt x="232" y="149"/>
                  </a:cubicBezTo>
                  <a:cubicBezTo>
                    <a:pt x="233" y="156"/>
                    <a:pt x="223" y="154"/>
                    <a:pt x="223" y="157"/>
                  </a:cubicBezTo>
                  <a:cubicBezTo>
                    <a:pt x="223" y="162"/>
                    <a:pt x="228" y="158"/>
                    <a:pt x="230" y="159"/>
                  </a:cubicBezTo>
                  <a:cubicBezTo>
                    <a:pt x="230" y="160"/>
                    <a:pt x="229" y="161"/>
                    <a:pt x="231" y="162"/>
                  </a:cubicBezTo>
                  <a:cubicBezTo>
                    <a:pt x="238" y="166"/>
                    <a:pt x="235" y="159"/>
                    <a:pt x="237" y="156"/>
                  </a:cubicBezTo>
                  <a:cubicBezTo>
                    <a:pt x="237" y="155"/>
                    <a:pt x="239" y="155"/>
                    <a:pt x="240" y="154"/>
                  </a:cubicBezTo>
                  <a:cubicBezTo>
                    <a:pt x="240" y="153"/>
                    <a:pt x="240" y="151"/>
                    <a:pt x="240" y="151"/>
                  </a:cubicBezTo>
                  <a:cubicBezTo>
                    <a:pt x="241" y="150"/>
                    <a:pt x="242" y="152"/>
                    <a:pt x="243" y="152"/>
                  </a:cubicBezTo>
                  <a:cubicBezTo>
                    <a:pt x="244" y="153"/>
                    <a:pt x="245" y="152"/>
                    <a:pt x="246" y="153"/>
                  </a:cubicBezTo>
                  <a:cubicBezTo>
                    <a:pt x="246" y="153"/>
                    <a:pt x="242" y="155"/>
                    <a:pt x="243" y="157"/>
                  </a:cubicBezTo>
                  <a:cubicBezTo>
                    <a:pt x="244" y="158"/>
                    <a:pt x="247" y="155"/>
                    <a:pt x="247" y="157"/>
                  </a:cubicBezTo>
                  <a:cubicBezTo>
                    <a:pt x="247" y="157"/>
                    <a:pt x="248" y="158"/>
                    <a:pt x="247" y="158"/>
                  </a:cubicBezTo>
                  <a:cubicBezTo>
                    <a:pt x="246" y="159"/>
                    <a:pt x="244" y="156"/>
                    <a:pt x="244" y="159"/>
                  </a:cubicBezTo>
                  <a:cubicBezTo>
                    <a:pt x="245" y="160"/>
                    <a:pt x="245" y="160"/>
                    <a:pt x="245" y="160"/>
                  </a:cubicBezTo>
                  <a:cubicBezTo>
                    <a:pt x="246" y="160"/>
                    <a:pt x="247" y="158"/>
                    <a:pt x="247" y="159"/>
                  </a:cubicBezTo>
                  <a:cubicBezTo>
                    <a:pt x="248" y="160"/>
                    <a:pt x="246" y="161"/>
                    <a:pt x="247" y="162"/>
                  </a:cubicBezTo>
                  <a:cubicBezTo>
                    <a:pt x="247" y="162"/>
                    <a:pt x="248" y="161"/>
                    <a:pt x="249" y="162"/>
                  </a:cubicBezTo>
                  <a:cubicBezTo>
                    <a:pt x="249" y="162"/>
                    <a:pt x="247" y="163"/>
                    <a:pt x="247" y="164"/>
                  </a:cubicBezTo>
                  <a:cubicBezTo>
                    <a:pt x="247" y="165"/>
                    <a:pt x="250" y="165"/>
                    <a:pt x="249" y="166"/>
                  </a:cubicBezTo>
                  <a:cubicBezTo>
                    <a:pt x="249" y="167"/>
                    <a:pt x="248" y="166"/>
                    <a:pt x="248" y="166"/>
                  </a:cubicBezTo>
                  <a:cubicBezTo>
                    <a:pt x="244" y="168"/>
                    <a:pt x="245" y="164"/>
                    <a:pt x="243" y="164"/>
                  </a:cubicBezTo>
                  <a:cubicBezTo>
                    <a:pt x="242" y="164"/>
                    <a:pt x="242" y="169"/>
                    <a:pt x="241" y="169"/>
                  </a:cubicBezTo>
                  <a:cubicBezTo>
                    <a:pt x="241" y="169"/>
                    <a:pt x="237" y="169"/>
                    <a:pt x="237" y="170"/>
                  </a:cubicBezTo>
                  <a:cubicBezTo>
                    <a:pt x="238" y="176"/>
                    <a:pt x="241" y="171"/>
                    <a:pt x="242" y="173"/>
                  </a:cubicBezTo>
                  <a:cubicBezTo>
                    <a:pt x="242" y="174"/>
                    <a:pt x="241" y="174"/>
                    <a:pt x="241" y="174"/>
                  </a:cubicBezTo>
                  <a:cubicBezTo>
                    <a:pt x="240" y="173"/>
                    <a:pt x="241" y="174"/>
                    <a:pt x="241" y="174"/>
                  </a:cubicBezTo>
                  <a:cubicBezTo>
                    <a:pt x="241" y="174"/>
                    <a:pt x="242" y="174"/>
                    <a:pt x="242" y="174"/>
                  </a:cubicBezTo>
                  <a:cubicBezTo>
                    <a:pt x="242" y="174"/>
                    <a:pt x="243" y="175"/>
                    <a:pt x="242" y="175"/>
                  </a:cubicBezTo>
                  <a:cubicBezTo>
                    <a:pt x="240" y="174"/>
                    <a:pt x="238" y="174"/>
                    <a:pt x="236" y="173"/>
                  </a:cubicBezTo>
                  <a:cubicBezTo>
                    <a:pt x="235" y="173"/>
                    <a:pt x="235" y="173"/>
                    <a:pt x="235" y="173"/>
                  </a:cubicBezTo>
                  <a:cubicBezTo>
                    <a:pt x="234" y="173"/>
                    <a:pt x="234" y="173"/>
                    <a:pt x="234" y="173"/>
                  </a:cubicBezTo>
                  <a:cubicBezTo>
                    <a:pt x="233" y="173"/>
                    <a:pt x="232" y="173"/>
                    <a:pt x="232" y="173"/>
                  </a:cubicBezTo>
                  <a:cubicBezTo>
                    <a:pt x="233" y="173"/>
                    <a:pt x="237" y="175"/>
                    <a:pt x="236" y="177"/>
                  </a:cubicBezTo>
                  <a:cubicBezTo>
                    <a:pt x="236" y="177"/>
                    <a:pt x="235" y="177"/>
                    <a:pt x="234" y="177"/>
                  </a:cubicBezTo>
                  <a:cubicBezTo>
                    <a:pt x="233" y="177"/>
                    <a:pt x="233" y="177"/>
                    <a:pt x="232" y="177"/>
                  </a:cubicBezTo>
                  <a:cubicBezTo>
                    <a:pt x="231" y="177"/>
                    <a:pt x="231" y="177"/>
                    <a:pt x="230" y="177"/>
                  </a:cubicBezTo>
                  <a:cubicBezTo>
                    <a:pt x="230" y="177"/>
                    <a:pt x="231" y="177"/>
                    <a:pt x="231" y="177"/>
                  </a:cubicBezTo>
                  <a:cubicBezTo>
                    <a:pt x="233" y="178"/>
                    <a:pt x="233" y="181"/>
                    <a:pt x="234" y="183"/>
                  </a:cubicBezTo>
                  <a:cubicBezTo>
                    <a:pt x="236" y="184"/>
                    <a:pt x="242" y="182"/>
                    <a:pt x="243" y="184"/>
                  </a:cubicBezTo>
                  <a:cubicBezTo>
                    <a:pt x="243" y="185"/>
                    <a:pt x="243" y="187"/>
                    <a:pt x="243" y="188"/>
                  </a:cubicBezTo>
                  <a:cubicBezTo>
                    <a:pt x="243" y="189"/>
                    <a:pt x="247" y="188"/>
                    <a:pt x="247" y="188"/>
                  </a:cubicBezTo>
                  <a:cubicBezTo>
                    <a:pt x="249" y="187"/>
                    <a:pt x="251" y="188"/>
                    <a:pt x="253" y="188"/>
                  </a:cubicBezTo>
                  <a:cubicBezTo>
                    <a:pt x="254" y="188"/>
                    <a:pt x="250" y="188"/>
                    <a:pt x="251" y="189"/>
                  </a:cubicBezTo>
                  <a:cubicBezTo>
                    <a:pt x="251" y="190"/>
                    <a:pt x="256" y="189"/>
                    <a:pt x="257" y="189"/>
                  </a:cubicBezTo>
                  <a:cubicBezTo>
                    <a:pt x="258" y="191"/>
                    <a:pt x="258" y="191"/>
                    <a:pt x="258" y="191"/>
                  </a:cubicBezTo>
                  <a:cubicBezTo>
                    <a:pt x="260" y="190"/>
                    <a:pt x="258" y="189"/>
                    <a:pt x="260" y="189"/>
                  </a:cubicBezTo>
                  <a:cubicBezTo>
                    <a:pt x="262" y="188"/>
                    <a:pt x="265" y="197"/>
                    <a:pt x="268" y="196"/>
                  </a:cubicBezTo>
                  <a:cubicBezTo>
                    <a:pt x="268" y="196"/>
                    <a:pt x="267" y="195"/>
                    <a:pt x="268" y="195"/>
                  </a:cubicBezTo>
                  <a:cubicBezTo>
                    <a:pt x="268" y="195"/>
                    <a:pt x="268" y="195"/>
                    <a:pt x="268" y="195"/>
                  </a:cubicBezTo>
                  <a:moveTo>
                    <a:pt x="132" y="192"/>
                  </a:moveTo>
                  <a:cubicBezTo>
                    <a:pt x="128" y="190"/>
                    <a:pt x="121" y="187"/>
                    <a:pt x="117" y="191"/>
                  </a:cubicBezTo>
                  <a:cubicBezTo>
                    <a:pt x="116" y="191"/>
                    <a:pt x="115" y="192"/>
                    <a:pt x="116" y="193"/>
                  </a:cubicBezTo>
                  <a:cubicBezTo>
                    <a:pt x="117" y="194"/>
                    <a:pt x="125" y="197"/>
                    <a:pt x="126" y="197"/>
                  </a:cubicBezTo>
                  <a:cubicBezTo>
                    <a:pt x="128" y="197"/>
                    <a:pt x="131" y="193"/>
                    <a:pt x="132" y="192"/>
                  </a:cubicBezTo>
                  <a:moveTo>
                    <a:pt x="274" y="152"/>
                  </a:moveTo>
                  <a:cubicBezTo>
                    <a:pt x="272" y="148"/>
                    <a:pt x="275" y="156"/>
                    <a:pt x="275" y="158"/>
                  </a:cubicBezTo>
                  <a:cubicBezTo>
                    <a:pt x="275" y="159"/>
                    <a:pt x="275" y="161"/>
                    <a:pt x="274" y="162"/>
                  </a:cubicBezTo>
                  <a:cubicBezTo>
                    <a:pt x="274" y="162"/>
                    <a:pt x="274" y="163"/>
                    <a:pt x="274" y="163"/>
                  </a:cubicBezTo>
                  <a:cubicBezTo>
                    <a:pt x="277" y="159"/>
                    <a:pt x="276" y="155"/>
                    <a:pt x="274" y="152"/>
                  </a:cubicBezTo>
                </a:path>
              </a:pathLst>
            </a:custGeom>
            <a:solidFill>
              <a:schemeClr val="accent1">
                <a:lumMod val="25000"/>
                <a:lumOff val="7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6" name="Freeform 255"/>
            <p:cNvSpPr>
              <a:spLocks noEditPoints="1"/>
            </p:cNvSpPr>
            <p:nvPr/>
          </p:nvSpPr>
          <p:spPr bwMode="auto">
            <a:xfrm>
              <a:off x="7726333" y="2633663"/>
              <a:ext cx="107949" cy="126999"/>
            </a:xfrm>
            <a:custGeom>
              <a:avLst/>
              <a:gdLst>
                <a:gd name="T0" fmla="*/ 21 w 37"/>
                <a:gd name="T1" fmla="*/ 6 h 43"/>
                <a:gd name="T2" fmla="*/ 23 w 37"/>
                <a:gd name="T3" fmla="*/ 11 h 43"/>
                <a:gd name="T4" fmla="*/ 26 w 37"/>
                <a:gd name="T5" fmla="*/ 13 h 43"/>
                <a:gd name="T6" fmla="*/ 26 w 37"/>
                <a:gd name="T7" fmla="*/ 13 h 43"/>
                <a:gd name="T8" fmla="*/ 26 w 37"/>
                <a:gd name="T9" fmla="*/ 14 h 43"/>
                <a:gd name="T10" fmla="*/ 21 w 37"/>
                <a:gd name="T11" fmla="*/ 10 h 43"/>
                <a:gd name="T12" fmla="*/ 24 w 37"/>
                <a:gd name="T13" fmla="*/ 18 h 43"/>
                <a:gd name="T14" fmla="*/ 21 w 37"/>
                <a:gd name="T15" fmla="*/ 18 h 43"/>
                <a:gd name="T16" fmla="*/ 23 w 37"/>
                <a:gd name="T17" fmla="*/ 20 h 43"/>
                <a:gd name="T18" fmla="*/ 23 w 37"/>
                <a:gd name="T19" fmla="*/ 25 h 43"/>
                <a:gd name="T20" fmla="*/ 25 w 37"/>
                <a:gd name="T21" fmla="*/ 26 h 43"/>
                <a:gd name="T22" fmla="*/ 26 w 37"/>
                <a:gd name="T23" fmla="*/ 36 h 43"/>
                <a:gd name="T24" fmla="*/ 23 w 37"/>
                <a:gd name="T25" fmla="*/ 36 h 43"/>
                <a:gd name="T26" fmla="*/ 13 w 37"/>
                <a:gd name="T27" fmla="*/ 43 h 43"/>
                <a:gd name="T28" fmla="*/ 11 w 37"/>
                <a:gd name="T29" fmla="*/ 39 h 43"/>
                <a:gd name="T30" fmla="*/ 11 w 37"/>
                <a:gd name="T31" fmla="*/ 34 h 43"/>
                <a:gd name="T32" fmla="*/ 4 w 37"/>
                <a:gd name="T33" fmla="*/ 16 h 43"/>
                <a:gd name="T34" fmla="*/ 0 w 37"/>
                <a:gd name="T35" fmla="*/ 6 h 43"/>
                <a:gd name="T36" fmla="*/ 17 w 37"/>
                <a:gd name="T37" fmla="*/ 0 h 43"/>
                <a:gd name="T38" fmla="*/ 17 w 37"/>
                <a:gd name="T39" fmla="*/ 1 h 43"/>
                <a:gd name="T40" fmla="*/ 21 w 37"/>
                <a:gd name="T41" fmla="*/ 6 h 43"/>
                <a:gd name="T42" fmla="*/ 29 w 37"/>
                <a:gd name="T43" fmla="*/ 18 h 43"/>
                <a:gd name="T44" fmla="*/ 30 w 37"/>
                <a:gd name="T45" fmla="*/ 14 h 43"/>
                <a:gd name="T46" fmla="*/ 26 w 37"/>
                <a:gd name="T47" fmla="*/ 13 h 43"/>
                <a:gd name="T48" fmla="*/ 29 w 37"/>
                <a:gd name="T49" fmla="*/ 18 h 43"/>
                <a:gd name="T50" fmla="*/ 34 w 37"/>
                <a:gd name="T51" fmla="*/ 16 h 43"/>
                <a:gd name="T52" fmla="*/ 32 w 37"/>
                <a:gd name="T53" fmla="*/ 14 h 43"/>
                <a:gd name="T54" fmla="*/ 35 w 37"/>
                <a:gd name="T55" fmla="*/ 26 h 43"/>
                <a:gd name="T56" fmla="*/ 37 w 37"/>
                <a:gd name="T57" fmla="*/ 23 h 43"/>
                <a:gd name="T58" fmla="*/ 37 w 37"/>
                <a:gd name="T59" fmla="*/ 22 h 43"/>
                <a:gd name="T60" fmla="*/ 34 w 37"/>
                <a:gd name="T61" fmla="*/ 1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3">
                  <a:moveTo>
                    <a:pt x="21" y="6"/>
                  </a:moveTo>
                  <a:cubicBezTo>
                    <a:pt x="23" y="7"/>
                    <a:pt x="22" y="10"/>
                    <a:pt x="23" y="11"/>
                  </a:cubicBezTo>
                  <a:cubicBezTo>
                    <a:pt x="24" y="12"/>
                    <a:pt x="25" y="12"/>
                    <a:pt x="26" y="13"/>
                  </a:cubicBezTo>
                  <a:cubicBezTo>
                    <a:pt x="26" y="13"/>
                    <a:pt x="26" y="13"/>
                    <a:pt x="26" y="13"/>
                  </a:cubicBezTo>
                  <a:cubicBezTo>
                    <a:pt x="26" y="14"/>
                    <a:pt x="26" y="14"/>
                    <a:pt x="26" y="14"/>
                  </a:cubicBezTo>
                  <a:cubicBezTo>
                    <a:pt x="23" y="15"/>
                    <a:pt x="22" y="10"/>
                    <a:pt x="21" y="10"/>
                  </a:cubicBezTo>
                  <a:cubicBezTo>
                    <a:pt x="19" y="11"/>
                    <a:pt x="25" y="18"/>
                    <a:pt x="24" y="18"/>
                  </a:cubicBezTo>
                  <a:cubicBezTo>
                    <a:pt x="23" y="19"/>
                    <a:pt x="20" y="15"/>
                    <a:pt x="21" y="18"/>
                  </a:cubicBezTo>
                  <a:cubicBezTo>
                    <a:pt x="23" y="20"/>
                    <a:pt x="23" y="20"/>
                    <a:pt x="23" y="20"/>
                  </a:cubicBezTo>
                  <a:cubicBezTo>
                    <a:pt x="24" y="22"/>
                    <a:pt x="22" y="23"/>
                    <a:pt x="23" y="25"/>
                  </a:cubicBezTo>
                  <a:cubicBezTo>
                    <a:pt x="25" y="26"/>
                    <a:pt x="25" y="26"/>
                    <a:pt x="25" y="26"/>
                  </a:cubicBezTo>
                  <a:cubicBezTo>
                    <a:pt x="26" y="27"/>
                    <a:pt x="27" y="34"/>
                    <a:pt x="26" y="36"/>
                  </a:cubicBezTo>
                  <a:cubicBezTo>
                    <a:pt x="23" y="36"/>
                    <a:pt x="23" y="36"/>
                    <a:pt x="23" y="36"/>
                  </a:cubicBezTo>
                  <a:cubicBezTo>
                    <a:pt x="19" y="37"/>
                    <a:pt x="17" y="42"/>
                    <a:pt x="13" y="43"/>
                  </a:cubicBezTo>
                  <a:cubicBezTo>
                    <a:pt x="13" y="43"/>
                    <a:pt x="11" y="41"/>
                    <a:pt x="11" y="39"/>
                  </a:cubicBezTo>
                  <a:cubicBezTo>
                    <a:pt x="11" y="36"/>
                    <a:pt x="13" y="40"/>
                    <a:pt x="11" y="34"/>
                  </a:cubicBezTo>
                  <a:cubicBezTo>
                    <a:pt x="9" y="28"/>
                    <a:pt x="7" y="22"/>
                    <a:pt x="4" y="16"/>
                  </a:cubicBezTo>
                  <a:cubicBezTo>
                    <a:pt x="3" y="14"/>
                    <a:pt x="1" y="8"/>
                    <a:pt x="0" y="6"/>
                  </a:cubicBezTo>
                  <a:cubicBezTo>
                    <a:pt x="3" y="5"/>
                    <a:pt x="17" y="0"/>
                    <a:pt x="17" y="0"/>
                  </a:cubicBezTo>
                  <a:cubicBezTo>
                    <a:pt x="17" y="0"/>
                    <a:pt x="17" y="1"/>
                    <a:pt x="17" y="1"/>
                  </a:cubicBezTo>
                  <a:cubicBezTo>
                    <a:pt x="20" y="8"/>
                    <a:pt x="19" y="4"/>
                    <a:pt x="21" y="6"/>
                  </a:cubicBezTo>
                  <a:moveTo>
                    <a:pt x="29" y="18"/>
                  </a:moveTo>
                  <a:cubicBezTo>
                    <a:pt x="29" y="18"/>
                    <a:pt x="29" y="16"/>
                    <a:pt x="30" y="14"/>
                  </a:cubicBezTo>
                  <a:cubicBezTo>
                    <a:pt x="28" y="14"/>
                    <a:pt x="27" y="13"/>
                    <a:pt x="26" y="13"/>
                  </a:cubicBezTo>
                  <a:cubicBezTo>
                    <a:pt x="26" y="16"/>
                    <a:pt x="25" y="17"/>
                    <a:pt x="29" y="18"/>
                  </a:cubicBezTo>
                  <a:moveTo>
                    <a:pt x="34" y="16"/>
                  </a:moveTo>
                  <a:cubicBezTo>
                    <a:pt x="33" y="15"/>
                    <a:pt x="32" y="15"/>
                    <a:pt x="32" y="14"/>
                  </a:cubicBezTo>
                  <a:cubicBezTo>
                    <a:pt x="32" y="17"/>
                    <a:pt x="34" y="26"/>
                    <a:pt x="35" y="26"/>
                  </a:cubicBezTo>
                  <a:cubicBezTo>
                    <a:pt x="37" y="26"/>
                    <a:pt x="37" y="24"/>
                    <a:pt x="37" y="23"/>
                  </a:cubicBezTo>
                  <a:cubicBezTo>
                    <a:pt x="37" y="22"/>
                    <a:pt x="37" y="22"/>
                    <a:pt x="37" y="22"/>
                  </a:cubicBezTo>
                  <a:cubicBezTo>
                    <a:pt x="36" y="20"/>
                    <a:pt x="35" y="17"/>
                    <a:pt x="34" y="16"/>
                  </a:cubicBezTo>
                </a:path>
              </a:pathLst>
            </a:custGeom>
            <a:solidFill>
              <a:schemeClr val="accent1">
                <a:lumMod val="10000"/>
                <a:lumOff val="9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7" name="Freeform 69"/>
            <p:cNvSpPr>
              <a:spLocks/>
            </p:cNvSpPr>
            <p:nvPr/>
          </p:nvSpPr>
          <p:spPr bwMode="auto">
            <a:xfrm>
              <a:off x="7372321" y="3136899"/>
              <a:ext cx="155575" cy="238124"/>
            </a:xfrm>
            <a:custGeom>
              <a:avLst/>
              <a:gdLst>
                <a:gd name="T0" fmla="*/ 0 w 53"/>
                <a:gd name="T1" fmla="*/ 13 h 81"/>
                <a:gd name="T2" fmla="*/ 1 w 53"/>
                <a:gd name="T3" fmla="*/ 15 h 81"/>
                <a:gd name="T4" fmla="*/ 3 w 53"/>
                <a:gd name="T5" fmla="*/ 21 h 81"/>
                <a:gd name="T6" fmla="*/ 9 w 53"/>
                <a:gd name="T7" fmla="*/ 37 h 81"/>
                <a:gd name="T8" fmla="*/ 21 w 53"/>
                <a:gd name="T9" fmla="*/ 69 h 81"/>
                <a:gd name="T10" fmla="*/ 24 w 53"/>
                <a:gd name="T11" fmla="*/ 80 h 81"/>
                <a:gd name="T12" fmla="*/ 32 w 53"/>
                <a:gd name="T13" fmla="*/ 78 h 81"/>
                <a:gd name="T14" fmla="*/ 52 w 53"/>
                <a:gd name="T15" fmla="*/ 71 h 81"/>
                <a:gd name="T16" fmla="*/ 52 w 53"/>
                <a:gd name="T17" fmla="*/ 71 h 81"/>
                <a:gd name="T18" fmla="*/ 53 w 53"/>
                <a:gd name="T19" fmla="*/ 71 h 81"/>
                <a:gd name="T20" fmla="*/ 53 w 53"/>
                <a:gd name="T21" fmla="*/ 71 h 81"/>
                <a:gd name="T22" fmla="*/ 49 w 53"/>
                <a:gd name="T23" fmla="*/ 62 h 81"/>
                <a:gd name="T24" fmla="*/ 50 w 53"/>
                <a:gd name="T25" fmla="*/ 64 h 81"/>
                <a:gd name="T26" fmla="*/ 44 w 53"/>
                <a:gd name="T27" fmla="*/ 67 h 81"/>
                <a:gd name="T28" fmla="*/ 45 w 53"/>
                <a:gd name="T29" fmla="*/ 66 h 81"/>
                <a:gd name="T30" fmla="*/ 46 w 53"/>
                <a:gd name="T31" fmla="*/ 61 h 81"/>
                <a:gd name="T32" fmla="*/ 45 w 53"/>
                <a:gd name="T33" fmla="*/ 59 h 81"/>
                <a:gd name="T34" fmla="*/ 46 w 53"/>
                <a:gd name="T35" fmla="*/ 59 h 81"/>
                <a:gd name="T36" fmla="*/ 47 w 53"/>
                <a:gd name="T37" fmla="*/ 59 h 81"/>
                <a:gd name="T38" fmla="*/ 46 w 53"/>
                <a:gd name="T39" fmla="*/ 56 h 81"/>
                <a:gd name="T40" fmla="*/ 46 w 53"/>
                <a:gd name="T41" fmla="*/ 54 h 81"/>
                <a:gd name="T42" fmla="*/ 42 w 53"/>
                <a:gd name="T43" fmla="*/ 54 h 81"/>
                <a:gd name="T44" fmla="*/ 34 w 53"/>
                <a:gd name="T45" fmla="*/ 50 h 81"/>
                <a:gd name="T46" fmla="*/ 33 w 53"/>
                <a:gd name="T47" fmla="*/ 47 h 81"/>
                <a:gd name="T48" fmla="*/ 28 w 53"/>
                <a:gd name="T49" fmla="*/ 42 h 81"/>
                <a:gd name="T50" fmla="*/ 22 w 53"/>
                <a:gd name="T51" fmla="*/ 30 h 81"/>
                <a:gd name="T52" fmla="*/ 18 w 53"/>
                <a:gd name="T53" fmla="*/ 29 h 81"/>
                <a:gd name="T54" fmla="*/ 16 w 53"/>
                <a:gd name="T55" fmla="*/ 26 h 81"/>
                <a:gd name="T56" fmla="*/ 13 w 53"/>
                <a:gd name="T57" fmla="*/ 24 h 81"/>
                <a:gd name="T58" fmla="*/ 13 w 53"/>
                <a:gd name="T59" fmla="*/ 22 h 81"/>
                <a:gd name="T60" fmla="*/ 13 w 53"/>
                <a:gd name="T61" fmla="*/ 19 h 81"/>
                <a:gd name="T62" fmla="*/ 10 w 53"/>
                <a:gd name="T63" fmla="*/ 16 h 81"/>
                <a:gd name="T64" fmla="*/ 13 w 53"/>
                <a:gd name="T65" fmla="*/ 9 h 81"/>
                <a:gd name="T66" fmla="*/ 12 w 53"/>
                <a:gd name="T67" fmla="*/ 5 h 81"/>
                <a:gd name="T68" fmla="*/ 13 w 53"/>
                <a:gd name="T69" fmla="*/ 4 h 81"/>
                <a:gd name="T70" fmla="*/ 0 w 53"/>
                <a:gd name="T71" fmla="*/ 1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81">
                  <a:moveTo>
                    <a:pt x="0" y="13"/>
                  </a:moveTo>
                  <a:cubicBezTo>
                    <a:pt x="0" y="13"/>
                    <a:pt x="1" y="14"/>
                    <a:pt x="1" y="15"/>
                  </a:cubicBezTo>
                  <a:cubicBezTo>
                    <a:pt x="2" y="17"/>
                    <a:pt x="2" y="19"/>
                    <a:pt x="3" y="21"/>
                  </a:cubicBezTo>
                  <a:cubicBezTo>
                    <a:pt x="5" y="26"/>
                    <a:pt x="7" y="31"/>
                    <a:pt x="9" y="37"/>
                  </a:cubicBezTo>
                  <a:cubicBezTo>
                    <a:pt x="13" y="47"/>
                    <a:pt x="17" y="58"/>
                    <a:pt x="21" y="69"/>
                  </a:cubicBezTo>
                  <a:cubicBezTo>
                    <a:pt x="21" y="70"/>
                    <a:pt x="24" y="80"/>
                    <a:pt x="24" y="80"/>
                  </a:cubicBezTo>
                  <a:cubicBezTo>
                    <a:pt x="25" y="81"/>
                    <a:pt x="31" y="78"/>
                    <a:pt x="32" y="78"/>
                  </a:cubicBezTo>
                  <a:cubicBezTo>
                    <a:pt x="38" y="76"/>
                    <a:pt x="45" y="73"/>
                    <a:pt x="52" y="71"/>
                  </a:cubicBezTo>
                  <a:cubicBezTo>
                    <a:pt x="52" y="71"/>
                    <a:pt x="52" y="71"/>
                    <a:pt x="52" y="71"/>
                  </a:cubicBezTo>
                  <a:cubicBezTo>
                    <a:pt x="52" y="71"/>
                    <a:pt x="53" y="71"/>
                    <a:pt x="53" y="71"/>
                  </a:cubicBezTo>
                  <a:cubicBezTo>
                    <a:pt x="53" y="71"/>
                    <a:pt x="53" y="71"/>
                    <a:pt x="53" y="71"/>
                  </a:cubicBezTo>
                  <a:cubicBezTo>
                    <a:pt x="52" y="67"/>
                    <a:pt x="49" y="62"/>
                    <a:pt x="49" y="62"/>
                  </a:cubicBezTo>
                  <a:cubicBezTo>
                    <a:pt x="50" y="64"/>
                    <a:pt x="50" y="64"/>
                    <a:pt x="50" y="64"/>
                  </a:cubicBezTo>
                  <a:cubicBezTo>
                    <a:pt x="50" y="64"/>
                    <a:pt x="45" y="67"/>
                    <a:pt x="44" y="67"/>
                  </a:cubicBezTo>
                  <a:cubicBezTo>
                    <a:pt x="44" y="67"/>
                    <a:pt x="45" y="66"/>
                    <a:pt x="45" y="66"/>
                  </a:cubicBezTo>
                  <a:cubicBezTo>
                    <a:pt x="44" y="63"/>
                    <a:pt x="47" y="64"/>
                    <a:pt x="46" y="61"/>
                  </a:cubicBezTo>
                  <a:cubicBezTo>
                    <a:pt x="45" y="59"/>
                    <a:pt x="45" y="59"/>
                    <a:pt x="45" y="59"/>
                  </a:cubicBezTo>
                  <a:cubicBezTo>
                    <a:pt x="45" y="59"/>
                    <a:pt x="45" y="59"/>
                    <a:pt x="46" y="59"/>
                  </a:cubicBezTo>
                  <a:cubicBezTo>
                    <a:pt x="47" y="58"/>
                    <a:pt x="49" y="62"/>
                    <a:pt x="47" y="59"/>
                  </a:cubicBezTo>
                  <a:cubicBezTo>
                    <a:pt x="47" y="58"/>
                    <a:pt x="47" y="57"/>
                    <a:pt x="46" y="56"/>
                  </a:cubicBezTo>
                  <a:cubicBezTo>
                    <a:pt x="46" y="55"/>
                    <a:pt x="46" y="55"/>
                    <a:pt x="46" y="54"/>
                  </a:cubicBezTo>
                  <a:cubicBezTo>
                    <a:pt x="45" y="53"/>
                    <a:pt x="43" y="55"/>
                    <a:pt x="42" y="54"/>
                  </a:cubicBezTo>
                  <a:cubicBezTo>
                    <a:pt x="40" y="53"/>
                    <a:pt x="35" y="51"/>
                    <a:pt x="34" y="50"/>
                  </a:cubicBezTo>
                  <a:cubicBezTo>
                    <a:pt x="33" y="49"/>
                    <a:pt x="34" y="48"/>
                    <a:pt x="33" y="47"/>
                  </a:cubicBezTo>
                  <a:cubicBezTo>
                    <a:pt x="32" y="45"/>
                    <a:pt x="29" y="44"/>
                    <a:pt x="28" y="42"/>
                  </a:cubicBezTo>
                  <a:cubicBezTo>
                    <a:pt x="25" y="38"/>
                    <a:pt x="25" y="32"/>
                    <a:pt x="22" y="30"/>
                  </a:cubicBezTo>
                  <a:cubicBezTo>
                    <a:pt x="21" y="29"/>
                    <a:pt x="19" y="30"/>
                    <a:pt x="18" y="29"/>
                  </a:cubicBezTo>
                  <a:cubicBezTo>
                    <a:pt x="17" y="28"/>
                    <a:pt x="17" y="26"/>
                    <a:pt x="16" y="26"/>
                  </a:cubicBezTo>
                  <a:cubicBezTo>
                    <a:pt x="16" y="25"/>
                    <a:pt x="13" y="25"/>
                    <a:pt x="13" y="24"/>
                  </a:cubicBezTo>
                  <a:cubicBezTo>
                    <a:pt x="13" y="23"/>
                    <a:pt x="13" y="23"/>
                    <a:pt x="13" y="22"/>
                  </a:cubicBezTo>
                  <a:cubicBezTo>
                    <a:pt x="13" y="22"/>
                    <a:pt x="13" y="19"/>
                    <a:pt x="13" y="19"/>
                  </a:cubicBezTo>
                  <a:cubicBezTo>
                    <a:pt x="12" y="18"/>
                    <a:pt x="10" y="17"/>
                    <a:pt x="10" y="16"/>
                  </a:cubicBezTo>
                  <a:cubicBezTo>
                    <a:pt x="9" y="14"/>
                    <a:pt x="12" y="11"/>
                    <a:pt x="13" y="9"/>
                  </a:cubicBezTo>
                  <a:cubicBezTo>
                    <a:pt x="13" y="8"/>
                    <a:pt x="12" y="6"/>
                    <a:pt x="12" y="5"/>
                  </a:cubicBezTo>
                  <a:cubicBezTo>
                    <a:pt x="12" y="5"/>
                    <a:pt x="13" y="4"/>
                    <a:pt x="13" y="4"/>
                  </a:cubicBezTo>
                  <a:cubicBezTo>
                    <a:pt x="6" y="0"/>
                    <a:pt x="2" y="6"/>
                    <a:pt x="0" y="13"/>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8" name="Freeform 71"/>
            <p:cNvSpPr>
              <a:spLocks/>
            </p:cNvSpPr>
            <p:nvPr/>
          </p:nvSpPr>
          <p:spPr bwMode="auto">
            <a:xfrm>
              <a:off x="5853083" y="3121025"/>
              <a:ext cx="425449" cy="720725"/>
            </a:xfrm>
            <a:custGeom>
              <a:avLst/>
              <a:gdLst>
                <a:gd name="T0" fmla="*/ 20 w 144"/>
                <a:gd name="T1" fmla="*/ 154 h 244"/>
                <a:gd name="T2" fmla="*/ 19 w 144"/>
                <a:gd name="T3" fmla="*/ 163 h 244"/>
                <a:gd name="T4" fmla="*/ 23 w 144"/>
                <a:gd name="T5" fmla="*/ 176 h 244"/>
                <a:gd name="T6" fmla="*/ 23 w 144"/>
                <a:gd name="T7" fmla="*/ 180 h 244"/>
                <a:gd name="T8" fmla="*/ 25 w 144"/>
                <a:gd name="T9" fmla="*/ 185 h 244"/>
                <a:gd name="T10" fmla="*/ 23 w 144"/>
                <a:gd name="T11" fmla="*/ 196 h 244"/>
                <a:gd name="T12" fmla="*/ 22 w 144"/>
                <a:gd name="T13" fmla="*/ 202 h 244"/>
                <a:gd name="T14" fmla="*/ 18 w 144"/>
                <a:gd name="T15" fmla="*/ 209 h 244"/>
                <a:gd name="T16" fmla="*/ 15 w 144"/>
                <a:gd name="T17" fmla="*/ 216 h 244"/>
                <a:gd name="T18" fmla="*/ 13 w 144"/>
                <a:gd name="T19" fmla="*/ 214 h 244"/>
                <a:gd name="T20" fmla="*/ 11 w 144"/>
                <a:gd name="T21" fmla="*/ 216 h 244"/>
                <a:gd name="T22" fmla="*/ 13 w 144"/>
                <a:gd name="T23" fmla="*/ 223 h 244"/>
                <a:gd name="T24" fmla="*/ 11 w 144"/>
                <a:gd name="T25" fmla="*/ 228 h 244"/>
                <a:gd name="T26" fmla="*/ 10 w 144"/>
                <a:gd name="T27" fmla="*/ 238 h 244"/>
                <a:gd name="T28" fmla="*/ 11 w 144"/>
                <a:gd name="T29" fmla="*/ 244 h 244"/>
                <a:gd name="T30" fmla="*/ 16 w 144"/>
                <a:gd name="T31" fmla="*/ 235 h 244"/>
                <a:gd name="T32" fmla="*/ 26 w 144"/>
                <a:gd name="T33" fmla="*/ 236 h 244"/>
                <a:gd name="T34" fmla="*/ 29 w 144"/>
                <a:gd name="T35" fmla="*/ 233 h 244"/>
                <a:gd name="T36" fmla="*/ 31 w 144"/>
                <a:gd name="T37" fmla="*/ 234 h 244"/>
                <a:gd name="T38" fmla="*/ 50 w 144"/>
                <a:gd name="T39" fmla="*/ 237 h 244"/>
                <a:gd name="T40" fmla="*/ 55 w 144"/>
                <a:gd name="T41" fmla="*/ 230 h 244"/>
                <a:gd name="T42" fmla="*/ 63 w 144"/>
                <a:gd name="T43" fmla="*/ 225 h 244"/>
                <a:gd name="T44" fmla="*/ 72 w 144"/>
                <a:gd name="T45" fmla="*/ 228 h 244"/>
                <a:gd name="T46" fmla="*/ 71 w 144"/>
                <a:gd name="T47" fmla="*/ 231 h 244"/>
                <a:gd name="T48" fmla="*/ 74 w 144"/>
                <a:gd name="T49" fmla="*/ 227 h 244"/>
                <a:gd name="T50" fmla="*/ 76 w 144"/>
                <a:gd name="T51" fmla="*/ 220 h 244"/>
                <a:gd name="T52" fmla="*/ 78 w 144"/>
                <a:gd name="T53" fmla="*/ 215 h 244"/>
                <a:gd name="T54" fmla="*/ 81 w 144"/>
                <a:gd name="T55" fmla="*/ 210 h 244"/>
                <a:gd name="T56" fmla="*/ 98 w 144"/>
                <a:gd name="T57" fmla="*/ 219 h 244"/>
                <a:gd name="T58" fmla="*/ 102 w 144"/>
                <a:gd name="T59" fmla="*/ 217 h 244"/>
                <a:gd name="T60" fmla="*/ 110 w 144"/>
                <a:gd name="T61" fmla="*/ 199 h 244"/>
                <a:gd name="T62" fmla="*/ 120 w 144"/>
                <a:gd name="T63" fmla="*/ 184 h 244"/>
                <a:gd name="T64" fmla="*/ 128 w 144"/>
                <a:gd name="T65" fmla="*/ 174 h 244"/>
                <a:gd name="T66" fmla="*/ 142 w 144"/>
                <a:gd name="T67" fmla="*/ 164 h 244"/>
                <a:gd name="T68" fmla="*/ 143 w 144"/>
                <a:gd name="T69" fmla="*/ 162 h 244"/>
                <a:gd name="T70" fmla="*/ 140 w 144"/>
                <a:gd name="T71" fmla="*/ 159 h 244"/>
                <a:gd name="T72" fmla="*/ 140 w 144"/>
                <a:gd name="T73" fmla="*/ 149 h 244"/>
                <a:gd name="T74" fmla="*/ 112 w 144"/>
                <a:gd name="T75" fmla="*/ 0 h 244"/>
                <a:gd name="T76" fmla="*/ 28 w 144"/>
                <a:gd name="T77" fmla="*/ 16 h 244"/>
                <a:gd name="T78" fmla="*/ 11 w 144"/>
                <a:gd name="T79" fmla="*/ 27 h 244"/>
                <a:gd name="T80" fmla="*/ 4 w 144"/>
                <a:gd name="T81" fmla="*/ 24 h 244"/>
                <a:gd name="T82" fmla="*/ 0 w 144"/>
                <a:gd name="T83" fmla="*/ 2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244">
                  <a:moveTo>
                    <a:pt x="17" y="133"/>
                  </a:moveTo>
                  <a:cubicBezTo>
                    <a:pt x="17" y="137"/>
                    <a:pt x="21" y="151"/>
                    <a:pt x="20" y="154"/>
                  </a:cubicBezTo>
                  <a:cubicBezTo>
                    <a:pt x="20" y="155"/>
                    <a:pt x="16" y="156"/>
                    <a:pt x="16" y="158"/>
                  </a:cubicBezTo>
                  <a:cubicBezTo>
                    <a:pt x="16" y="159"/>
                    <a:pt x="19" y="161"/>
                    <a:pt x="19" y="163"/>
                  </a:cubicBezTo>
                  <a:cubicBezTo>
                    <a:pt x="19" y="165"/>
                    <a:pt x="14" y="165"/>
                    <a:pt x="16" y="168"/>
                  </a:cubicBezTo>
                  <a:cubicBezTo>
                    <a:pt x="18" y="171"/>
                    <a:pt x="22" y="173"/>
                    <a:pt x="23" y="176"/>
                  </a:cubicBezTo>
                  <a:cubicBezTo>
                    <a:pt x="24" y="177"/>
                    <a:pt x="23" y="177"/>
                    <a:pt x="23" y="178"/>
                  </a:cubicBezTo>
                  <a:cubicBezTo>
                    <a:pt x="23" y="179"/>
                    <a:pt x="23" y="179"/>
                    <a:pt x="23" y="180"/>
                  </a:cubicBezTo>
                  <a:cubicBezTo>
                    <a:pt x="23" y="180"/>
                    <a:pt x="23" y="181"/>
                    <a:pt x="23" y="181"/>
                  </a:cubicBezTo>
                  <a:cubicBezTo>
                    <a:pt x="24" y="182"/>
                    <a:pt x="25" y="183"/>
                    <a:pt x="25" y="185"/>
                  </a:cubicBezTo>
                  <a:cubicBezTo>
                    <a:pt x="28" y="191"/>
                    <a:pt x="23" y="191"/>
                    <a:pt x="22" y="194"/>
                  </a:cubicBezTo>
                  <a:cubicBezTo>
                    <a:pt x="23" y="196"/>
                    <a:pt x="23" y="196"/>
                    <a:pt x="23" y="196"/>
                  </a:cubicBezTo>
                  <a:cubicBezTo>
                    <a:pt x="22" y="197"/>
                    <a:pt x="21" y="198"/>
                    <a:pt x="21" y="199"/>
                  </a:cubicBezTo>
                  <a:cubicBezTo>
                    <a:pt x="21" y="199"/>
                    <a:pt x="23" y="202"/>
                    <a:pt x="22" y="202"/>
                  </a:cubicBezTo>
                  <a:cubicBezTo>
                    <a:pt x="21" y="203"/>
                    <a:pt x="19" y="204"/>
                    <a:pt x="18" y="206"/>
                  </a:cubicBezTo>
                  <a:cubicBezTo>
                    <a:pt x="18" y="207"/>
                    <a:pt x="19" y="208"/>
                    <a:pt x="18" y="209"/>
                  </a:cubicBezTo>
                  <a:cubicBezTo>
                    <a:pt x="17" y="211"/>
                    <a:pt x="16" y="211"/>
                    <a:pt x="15" y="214"/>
                  </a:cubicBezTo>
                  <a:cubicBezTo>
                    <a:pt x="15" y="214"/>
                    <a:pt x="16" y="215"/>
                    <a:pt x="15" y="216"/>
                  </a:cubicBezTo>
                  <a:cubicBezTo>
                    <a:pt x="15" y="216"/>
                    <a:pt x="15" y="215"/>
                    <a:pt x="14" y="215"/>
                  </a:cubicBezTo>
                  <a:cubicBezTo>
                    <a:pt x="14" y="214"/>
                    <a:pt x="14" y="214"/>
                    <a:pt x="13" y="214"/>
                  </a:cubicBezTo>
                  <a:cubicBezTo>
                    <a:pt x="13" y="214"/>
                    <a:pt x="14" y="216"/>
                    <a:pt x="13" y="216"/>
                  </a:cubicBezTo>
                  <a:cubicBezTo>
                    <a:pt x="12" y="217"/>
                    <a:pt x="12" y="214"/>
                    <a:pt x="11" y="216"/>
                  </a:cubicBezTo>
                  <a:cubicBezTo>
                    <a:pt x="9" y="220"/>
                    <a:pt x="10" y="220"/>
                    <a:pt x="13" y="223"/>
                  </a:cubicBezTo>
                  <a:cubicBezTo>
                    <a:pt x="13" y="223"/>
                    <a:pt x="13" y="223"/>
                    <a:pt x="13" y="223"/>
                  </a:cubicBezTo>
                  <a:cubicBezTo>
                    <a:pt x="12" y="225"/>
                    <a:pt x="10" y="225"/>
                    <a:pt x="10" y="226"/>
                  </a:cubicBezTo>
                  <a:cubicBezTo>
                    <a:pt x="8" y="229"/>
                    <a:pt x="11" y="225"/>
                    <a:pt x="11" y="228"/>
                  </a:cubicBezTo>
                  <a:cubicBezTo>
                    <a:pt x="10" y="229"/>
                    <a:pt x="8" y="229"/>
                    <a:pt x="8" y="230"/>
                  </a:cubicBezTo>
                  <a:cubicBezTo>
                    <a:pt x="8" y="230"/>
                    <a:pt x="10" y="238"/>
                    <a:pt x="10" y="238"/>
                  </a:cubicBezTo>
                  <a:cubicBezTo>
                    <a:pt x="8" y="239"/>
                    <a:pt x="8" y="239"/>
                    <a:pt x="8" y="239"/>
                  </a:cubicBezTo>
                  <a:cubicBezTo>
                    <a:pt x="7" y="241"/>
                    <a:pt x="11" y="244"/>
                    <a:pt x="11" y="244"/>
                  </a:cubicBezTo>
                  <a:cubicBezTo>
                    <a:pt x="11" y="241"/>
                    <a:pt x="14" y="244"/>
                    <a:pt x="15" y="244"/>
                  </a:cubicBezTo>
                  <a:cubicBezTo>
                    <a:pt x="20" y="243"/>
                    <a:pt x="12" y="235"/>
                    <a:pt x="16" y="235"/>
                  </a:cubicBezTo>
                  <a:cubicBezTo>
                    <a:pt x="18" y="235"/>
                    <a:pt x="19" y="239"/>
                    <a:pt x="22" y="238"/>
                  </a:cubicBezTo>
                  <a:cubicBezTo>
                    <a:pt x="23" y="238"/>
                    <a:pt x="24" y="236"/>
                    <a:pt x="26" y="236"/>
                  </a:cubicBezTo>
                  <a:cubicBezTo>
                    <a:pt x="28" y="236"/>
                    <a:pt x="25" y="241"/>
                    <a:pt x="29" y="239"/>
                  </a:cubicBezTo>
                  <a:cubicBezTo>
                    <a:pt x="32" y="237"/>
                    <a:pt x="29" y="236"/>
                    <a:pt x="29" y="233"/>
                  </a:cubicBezTo>
                  <a:cubicBezTo>
                    <a:pt x="28" y="233"/>
                    <a:pt x="28" y="232"/>
                    <a:pt x="29" y="232"/>
                  </a:cubicBezTo>
                  <a:cubicBezTo>
                    <a:pt x="32" y="233"/>
                    <a:pt x="28" y="232"/>
                    <a:pt x="31" y="234"/>
                  </a:cubicBezTo>
                  <a:cubicBezTo>
                    <a:pt x="33" y="235"/>
                    <a:pt x="36" y="232"/>
                    <a:pt x="38" y="232"/>
                  </a:cubicBezTo>
                  <a:cubicBezTo>
                    <a:pt x="42" y="232"/>
                    <a:pt x="47" y="235"/>
                    <a:pt x="50" y="237"/>
                  </a:cubicBezTo>
                  <a:cubicBezTo>
                    <a:pt x="51" y="238"/>
                    <a:pt x="51" y="238"/>
                    <a:pt x="52" y="238"/>
                  </a:cubicBezTo>
                  <a:cubicBezTo>
                    <a:pt x="55" y="236"/>
                    <a:pt x="53" y="232"/>
                    <a:pt x="55" y="230"/>
                  </a:cubicBezTo>
                  <a:cubicBezTo>
                    <a:pt x="56" y="229"/>
                    <a:pt x="58" y="229"/>
                    <a:pt x="60" y="228"/>
                  </a:cubicBezTo>
                  <a:cubicBezTo>
                    <a:pt x="61" y="228"/>
                    <a:pt x="61" y="226"/>
                    <a:pt x="63" y="225"/>
                  </a:cubicBezTo>
                  <a:cubicBezTo>
                    <a:pt x="64" y="224"/>
                    <a:pt x="66" y="229"/>
                    <a:pt x="67" y="229"/>
                  </a:cubicBezTo>
                  <a:cubicBezTo>
                    <a:pt x="68" y="229"/>
                    <a:pt x="71" y="228"/>
                    <a:pt x="72" y="228"/>
                  </a:cubicBezTo>
                  <a:cubicBezTo>
                    <a:pt x="72" y="229"/>
                    <a:pt x="72" y="229"/>
                    <a:pt x="71" y="230"/>
                  </a:cubicBezTo>
                  <a:cubicBezTo>
                    <a:pt x="71" y="230"/>
                    <a:pt x="71" y="231"/>
                    <a:pt x="71" y="231"/>
                  </a:cubicBezTo>
                  <a:cubicBezTo>
                    <a:pt x="72" y="231"/>
                    <a:pt x="72" y="231"/>
                    <a:pt x="73" y="231"/>
                  </a:cubicBezTo>
                  <a:cubicBezTo>
                    <a:pt x="75" y="230"/>
                    <a:pt x="73" y="228"/>
                    <a:pt x="74" y="227"/>
                  </a:cubicBezTo>
                  <a:cubicBezTo>
                    <a:pt x="74" y="227"/>
                    <a:pt x="77" y="225"/>
                    <a:pt x="77" y="225"/>
                  </a:cubicBezTo>
                  <a:cubicBezTo>
                    <a:pt x="78" y="224"/>
                    <a:pt x="76" y="221"/>
                    <a:pt x="76" y="220"/>
                  </a:cubicBezTo>
                  <a:cubicBezTo>
                    <a:pt x="77" y="219"/>
                    <a:pt x="79" y="218"/>
                    <a:pt x="80" y="217"/>
                  </a:cubicBezTo>
                  <a:cubicBezTo>
                    <a:pt x="78" y="215"/>
                    <a:pt x="78" y="215"/>
                    <a:pt x="78" y="215"/>
                  </a:cubicBezTo>
                  <a:cubicBezTo>
                    <a:pt x="78" y="215"/>
                    <a:pt x="83" y="215"/>
                    <a:pt x="83" y="213"/>
                  </a:cubicBezTo>
                  <a:cubicBezTo>
                    <a:pt x="84" y="212"/>
                    <a:pt x="79" y="210"/>
                    <a:pt x="81" y="210"/>
                  </a:cubicBezTo>
                  <a:cubicBezTo>
                    <a:pt x="84" y="209"/>
                    <a:pt x="85" y="214"/>
                    <a:pt x="86" y="215"/>
                  </a:cubicBezTo>
                  <a:cubicBezTo>
                    <a:pt x="87" y="217"/>
                    <a:pt x="97" y="220"/>
                    <a:pt x="98" y="219"/>
                  </a:cubicBezTo>
                  <a:cubicBezTo>
                    <a:pt x="98" y="219"/>
                    <a:pt x="99" y="218"/>
                    <a:pt x="99" y="218"/>
                  </a:cubicBezTo>
                  <a:cubicBezTo>
                    <a:pt x="99" y="218"/>
                    <a:pt x="102" y="217"/>
                    <a:pt x="102" y="217"/>
                  </a:cubicBezTo>
                  <a:cubicBezTo>
                    <a:pt x="104" y="216"/>
                    <a:pt x="100" y="204"/>
                    <a:pt x="104" y="201"/>
                  </a:cubicBezTo>
                  <a:cubicBezTo>
                    <a:pt x="105" y="199"/>
                    <a:pt x="108" y="202"/>
                    <a:pt x="110" y="199"/>
                  </a:cubicBezTo>
                  <a:cubicBezTo>
                    <a:pt x="112" y="196"/>
                    <a:pt x="111" y="192"/>
                    <a:pt x="113" y="190"/>
                  </a:cubicBezTo>
                  <a:cubicBezTo>
                    <a:pt x="113" y="189"/>
                    <a:pt x="119" y="186"/>
                    <a:pt x="120" y="184"/>
                  </a:cubicBezTo>
                  <a:cubicBezTo>
                    <a:pt x="120" y="181"/>
                    <a:pt x="115" y="175"/>
                    <a:pt x="117" y="173"/>
                  </a:cubicBezTo>
                  <a:cubicBezTo>
                    <a:pt x="122" y="168"/>
                    <a:pt x="127" y="174"/>
                    <a:pt x="128" y="174"/>
                  </a:cubicBezTo>
                  <a:cubicBezTo>
                    <a:pt x="131" y="173"/>
                    <a:pt x="134" y="168"/>
                    <a:pt x="136" y="166"/>
                  </a:cubicBezTo>
                  <a:cubicBezTo>
                    <a:pt x="137" y="166"/>
                    <a:pt x="140" y="165"/>
                    <a:pt x="142" y="164"/>
                  </a:cubicBezTo>
                  <a:cubicBezTo>
                    <a:pt x="144" y="165"/>
                    <a:pt x="144" y="165"/>
                    <a:pt x="144" y="165"/>
                  </a:cubicBezTo>
                  <a:cubicBezTo>
                    <a:pt x="144" y="164"/>
                    <a:pt x="143" y="163"/>
                    <a:pt x="143" y="162"/>
                  </a:cubicBezTo>
                  <a:cubicBezTo>
                    <a:pt x="143" y="162"/>
                    <a:pt x="144" y="159"/>
                    <a:pt x="144" y="159"/>
                  </a:cubicBezTo>
                  <a:cubicBezTo>
                    <a:pt x="143" y="157"/>
                    <a:pt x="141" y="159"/>
                    <a:pt x="140" y="159"/>
                  </a:cubicBezTo>
                  <a:cubicBezTo>
                    <a:pt x="139" y="159"/>
                    <a:pt x="140" y="157"/>
                    <a:pt x="140" y="157"/>
                  </a:cubicBezTo>
                  <a:cubicBezTo>
                    <a:pt x="143" y="152"/>
                    <a:pt x="135" y="154"/>
                    <a:pt x="140" y="149"/>
                  </a:cubicBezTo>
                  <a:cubicBezTo>
                    <a:pt x="131" y="101"/>
                    <a:pt x="122" y="53"/>
                    <a:pt x="113" y="5"/>
                  </a:cubicBezTo>
                  <a:cubicBezTo>
                    <a:pt x="113" y="5"/>
                    <a:pt x="113" y="0"/>
                    <a:pt x="112" y="0"/>
                  </a:cubicBezTo>
                  <a:cubicBezTo>
                    <a:pt x="110" y="0"/>
                    <a:pt x="96" y="4"/>
                    <a:pt x="93" y="4"/>
                  </a:cubicBezTo>
                  <a:cubicBezTo>
                    <a:pt x="71" y="8"/>
                    <a:pt x="50" y="12"/>
                    <a:pt x="28" y="16"/>
                  </a:cubicBezTo>
                  <a:cubicBezTo>
                    <a:pt x="28" y="16"/>
                    <a:pt x="28" y="16"/>
                    <a:pt x="28" y="16"/>
                  </a:cubicBezTo>
                  <a:cubicBezTo>
                    <a:pt x="23" y="21"/>
                    <a:pt x="16" y="26"/>
                    <a:pt x="11" y="27"/>
                  </a:cubicBezTo>
                  <a:cubicBezTo>
                    <a:pt x="9" y="27"/>
                    <a:pt x="4" y="27"/>
                    <a:pt x="4" y="24"/>
                  </a:cubicBezTo>
                  <a:cubicBezTo>
                    <a:pt x="4" y="24"/>
                    <a:pt x="4" y="24"/>
                    <a:pt x="4" y="24"/>
                  </a:cubicBezTo>
                  <a:cubicBezTo>
                    <a:pt x="3" y="24"/>
                    <a:pt x="1" y="23"/>
                    <a:pt x="0" y="23"/>
                  </a:cubicBezTo>
                  <a:cubicBezTo>
                    <a:pt x="0" y="23"/>
                    <a:pt x="0" y="23"/>
                    <a:pt x="0" y="23"/>
                  </a:cubicBezTo>
                  <a:cubicBezTo>
                    <a:pt x="6" y="59"/>
                    <a:pt x="11" y="96"/>
                    <a:pt x="17" y="133"/>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9" name="Freeform 73"/>
            <p:cNvSpPr>
              <a:spLocks/>
            </p:cNvSpPr>
            <p:nvPr/>
          </p:nvSpPr>
          <p:spPr bwMode="auto">
            <a:xfrm>
              <a:off x="5641945" y="3875087"/>
              <a:ext cx="1119188" cy="463549"/>
            </a:xfrm>
            <a:custGeom>
              <a:avLst/>
              <a:gdLst>
                <a:gd name="T0" fmla="*/ 369 w 380"/>
                <a:gd name="T1" fmla="*/ 2 h 157"/>
                <a:gd name="T2" fmla="*/ 350 w 380"/>
                <a:gd name="T3" fmla="*/ 7 h 157"/>
                <a:gd name="T4" fmla="*/ 289 w 380"/>
                <a:gd name="T5" fmla="*/ 21 h 157"/>
                <a:gd name="T6" fmla="*/ 258 w 380"/>
                <a:gd name="T7" fmla="*/ 26 h 157"/>
                <a:gd name="T8" fmla="*/ 192 w 380"/>
                <a:gd name="T9" fmla="*/ 37 h 157"/>
                <a:gd name="T10" fmla="*/ 159 w 380"/>
                <a:gd name="T11" fmla="*/ 42 h 157"/>
                <a:gd name="T12" fmla="*/ 115 w 380"/>
                <a:gd name="T13" fmla="*/ 49 h 157"/>
                <a:gd name="T14" fmla="*/ 98 w 380"/>
                <a:gd name="T15" fmla="*/ 50 h 157"/>
                <a:gd name="T16" fmla="*/ 93 w 380"/>
                <a:gd name="T17" fmla="*/ 60 h 157"/>
                <a:gd name="T18" fmla="*/ 31 w 380"/>
                <a:gd name="T19" fmla="*/ 70 h 157"/>
                <a:gd name="T20" fmla="*/ 24 w 380"/>
                <a:gd name="T21" fmla="*/ 67 h 157"/>
                <a:gd name="T22" fmla="*/ 23 w 380"/>
                <a:gd name="T23" fmla="*/ 81 h 157"/>
                <a:gd name="T24" fmla="*/ 22 w 380"/>
                <a:gd name="T25" fmla="*/ 87 h 157"/>
                <a:gd name="T26" fmla="*/ 23 w 380"/>
                <a:gd name="T27" fmla="*/ 93 h 157"/>
                <a:gd name="T28" fmla="*/ 20 w 380"/>
                <a:gd name="T29" fmla="*/ 100 h 157"/>
                <a:gd name="T30" fmla="*/ 19 w 380"/>
                <a:gd name="T31" fmla="*/ 105 h 157"/>
                <a:gd name="T32" fmla="*/ 19 w 380"/>
                <a:gd name="T33" fmla="*/ 109 h 157"/>
                <a:gd name="T34" fmla="*/ 11 w 380"/>
                <a:gd name="T35" fmla="*/ 115 h 157"/>
                <a:gd name="T36" fmla="*/ 13 w 380"/>
                <a:gd name="T37" fmla="*/ 122 h 157"/>
                <a:gd name="T38" fmla="*/ 9 w 380"/>
                <a:gd name="T39" fmla="*/ 126 h 157"/>
                <a:gd name="T40" fmla="*/ 7 w 380"/>
                <a:gd name="T41" fmla="*/ 129 h 157"/>
                <a:gd name="T42" fmla="*/ 6 w 380"/>
                <a:gd name="T43" fmla="*/ 133 h 157"/>
                <a:gd name="T44" fmla="*/ 5 w 380"/>
                <a:gd name="T45" fmla="*/ 141 h 157"/>
                <a:gd name="T46" fmla="*/ 10 w 380"/>
                <a:gd name="T47" fmla="*/ 150 h 157"/>
                <a:gd name="T48" fmla="*/ 5 w 380"/>
                <a:gd name="T49" fmla="*/ 154 h 157"/>
                <a:gd name="T50" fmla="*/ 1 w 380"/>
                <a:gd name="T51" fmla="*/ 156 h 157"/>
                <a:gd name="T52" fmla="*/ 99 w 380"/>
                <a:gd name="T53" fmla="*/ 144 h 157"/>
                <a:gd name="T54" fmla="*/ 127 w 380"/>
                <a:gd name="T55" fmla="*/ 139 h 157"/>
                <a:gd name="T56" fmla="*/ 278 w 380"/>
                <a:gd name="T57" fmla="*/ 114 h 157"/>
                <a:gd name="T58" fmla="*/ 287 w 380"/>
                <a:gd name="T59" fmla="*/ 95 h 157"/>
                <a:gd name="T60" fmla="*/ 287 w 380"/>
                <a:gd name="T61" fmla="*/ 89 h 157"/>
                <a:gd name="T62" fmla="*/ 298 w 380"/>
                <a:gd name="T63" fmla="*/ 77 h 157"/>
                <a:gd name="T64" fmla="*/ 304 w 380"/>
                <a:gd name="T65" fmla="*/ 75 h 157"/>
                <a:gd name="T66" fmla="*/ 311 w 380"/>
                <a:gd name="T67" fmla="*/ 71 h 157"/>
                <a:gd name="T68" fmla="*/ 315 w 380"/>
                <a:gd name="T69" fmla="*/ 68 h 157"/>
                <a:gd name="T70" fmla="*/ 322 w 380"/>
                <a:gd name="T71" fmla="*/ 61 h 157"/>
                <a:gd name="T72" fmla="*/ 332 w 380"/>
                <a:gd name="T73" fmla="*/ 48 h 157"/>
                <a:gd name="T74" fmla="*/ 337 w 380"/>
                <a:gd name="T75" fmla="*/ 44 h 157"/>
                <a:gd name="T76" fmla="*/ 347 w 380"/>
                <a:gd name="T77" fmla="*/ 44 h 157"/>
                <a:gd name="T78" fmla="*/ 361 w 380"/>
                <a:gd name="T79" fmla="*/ 29 h 157"/>
                <a:gd name="T80" fmla="*/ 373 w 380"/>
                <a:gd name="T81" fmla="*/ 19 h 157"/>
                <a:gd name="T82" fmla="*/ 379 w 380"/>
                <a:gd name="T83" fmla="*/ 1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0" h="157">
                  <a:moveTo>
                    <a:pt x="380" y="0"/>
                  </a:moveTo>
                  <a:cubicBezTo>
                    <a:pt x="380" y="0"/>
                    <a:pt x="373" y="1"/>
                    <a:pt x="369" y="2"/>
                  </a:cubicBezTo>
                  <a:cubicBezTo>
                    <a:pt x="367" y="2"/>
                    <a:pt x="368" y="2"/>
                    <a:pt x="367" y="3"/>
                  </a:cubicBezTo>
                  <a:cubicBezTo>
                    <a:pt x="362" y="6"/>
                    <a:pt x="355" y="6"/>
                    <a:pt x="350" y="7"/>
                  </a:cubicBezTo>
                  <a:cubicBezTo>
                    <a:pt x="330" y="11"/>
                    <a:pt x="310" y="16"/>
                    <a:pt x="290" y="20"/>
                  </a:cubicBezTo>
                  <a:cubicBezTo>
                    <a:pt x="290" y="20"/>
                    <a:pt x="289" y="20"/>
                    <a:pt x="289" y="21"/>
                  </a:cubicBezTo>
                  <a:cubicBezTo>
                    <a:pt x="286" y="22"/>
                    <a:pt x="282" y="22"/>
                    <a:pt x="280" y="22"/>
                  </a:cubicBezTo>
                  <a:cubicBezTo>
                    <a:pt x="273" y="23"/>
                    <a:pt x="265" y="25"/>
                    <a:pt x="258" y="26"/>
                  </a:cubicBezTo>
                  <a:cubicBezTo>
                    <a:pt x="246" y="28"/>
                    <a:pt x="234" y="29"/>
                    <a:pt x="223" y="31"/>
                  </a:cubicBezTo>
                  <a:cubicBezTo>
                    <a:pt x="212" y="33"/>
                    <a:pt x="203" y="36"/>
                    <a:pt x="192" y="37"/>
                  </a:cubicBezTo>
                  <a:cubicBezTo>
                    <a:pt x="187" y="37"/>
                    <a:pt x="164" y="39"/>
                    <a:pt x="161" y="40"/>
                  </a:cubicBezTo>
                  <a:cubicBezTo>
                    <a:pt x="161" y="40"/>
                    <a:pt x="159" y="42"/>
                    <a:pt x="159" y="42"/>
                  </a:cubicBezTo>
                  <a:cubicBezTo>
                    <a:pt x="159" y="43"/>
                    <a:pt x="159" y="42"/>
                    <a:pt x="158" y="42"/>
                  </a:cubicBezTo>
                  <a:cubicBezTo>
                    <a:pt x="154" y="41"/>
                    <a:pt x="121" y="48"/>
                    <a:pt x="115" y="49"/>
                  </a:cubicBezTo>
                  <a:cubicBezTo>
                    <a:pt x="111" y="50"/>
                    <a:pt x="105" y="52"/>
                    <a:pt x="102" y="52"/>
                  </a:cubicBezTo>
                  <a:cubicBezTo>
                    <a:pt x="100" y="51"/>
                    <a:pt x="102" y="50"/>
                    <a:pt x="98" y="50"/>
                  </a:cubicBezTo>
                  <a:cubicBezTo>
                    <a:pt x="97" y="50"/>
                    <a:pt x="91" y="50"/>
                    <a:pt x="91" y="50"/>
                  </a:cubicBezTo>
                  <a:cubicBezTo>
                    <a:pt x="90" y="52"/>
                    <a:pt x="96" y="58"/>
                    <a:pt x="93" y="60"/>
                  </a:cubicBezTo>
                  <a:cubicBezTo>
                    <a:pt x="92" y="62"/>
                    <a:pt x="79" y="63"/>
                    <a:pt x="77" y="63"/>
                  </a:cubicBezTo>
                  <a:cubicBezTo>
                    <a:pt x="62" y="66"/>
                    <a:pt x="46" y="68"/>
                    <a:pt x="31" y="70"/>
                  </a:cubicBezTo>
                  <a:cubicBezTo>
                    <a:pt x="24" y="76"/>
                    <a:pt x="30" y="63"/>
                    <a:pt x="25" y="67"/>
                  </a:cubicBezTo>
                  <a:cubicBezTo>
                    <a:pt x="24" y="67"/>
                    <a:pt x="24" y="67"/>
                    <a:pt x="24" y="67"/>
                  </a:cubicBezTo>
                  <a:cubicBezTo>
                    <a:pt x="23" y="70"/>
                    <a:pt x="27" y="75"/>
                    <a:pt x="27" y="77"/>
                  </a:cubicBezTo>
                  <a:cubicBezTo>
                    <a:pt x="27" y="79"/>
                    <a:pt x="21" y="78"/>
                    <a:pt x="23" y="81"/>
                  </a:cubicBezTo>
                  <a:cubicBezTo>
                    <a:pt x="23" y="82"/>
                    <a:pt x="26" y="82"/>
                    <a:pt x="27" y="83"/>
                  </a:cubicBezTo>
                  <a:cubicBezTo>
                    <a:pt x="27" y="84"/>
                    <a:pt x="22" y="85"/>
                    <a:pt x="22" y="87"/>
                  </a:cubicBezTo>
                  <a:cubicBezTo>
                    <a:pt x="22" y="88"/>
                    <a:pt x="25" y="89"/>
                    <a:pt x="25" y="91"/>
                  </a:cubicBezTo>
                  <a:cubicBezTo>
                    <a:pt x="25" y="91"/>
                    <a:pt x="23" y="92"/>
                    <a:pt x="23" y="93"/>
                  </a:cubicBezTo>
                  <a:cubicBezTo>
                    <a:pt x="22" y="94"/>
                    <a:pt x="21" y="97"/>
                    <a:pt x="21" y="98"/>
                  </a:cubicBezTo>
                  <a:cubicBezTo>
                    <a:pt x="21" y="99"/>
                    <a:pt x="20" y="100"/>
                    <a:pt x="20" y="100"/>
                  </a:cubicBezTo>
                  <a:cubicBezTo>
                    <a:pt x="21" y="101"/>
                    <a:pt x="22" y="101"/>
                    <a:pt x="23" y="102"/>
                  </a:cubicBezTo>
                  <a:cubicBezTo>
                    <a:pt x="26" y="105"/>
                    <a:pt x="21" y="102"/>
                    <a:pt x="19" y="105"/>
                  </a:cubicBezTo>
                  <a:cubicBezTo>
                    <a:pt x="17" y="108"/>
                    <a:pt x="23" y="106"/>
                    <a:pt x="22" y="109"/>
                  </a:cubicBezTo>
                  <a:cubicBezTo>
                    <a:pt x="21" y="109"/>
                    <a:pt x="19" y="109"/>
                    <a:pt x="19" y="109"/>
                  </a:cubicBezTo>
                  <a:cubicBezTo>
                    <a:pt x="18" y="110"/>
                    <a:pt x="19" y="111"/>
                    <a:pt x="18" y="112"/>
                  </a:cubicBezTo>
                  <a:cubicBezTo>
                    <a:pt x="17" y="114"/>
                    <a:pt x="13" y="113"/>
                    <a:pt x="11" y="115"/>
                  </a:cubicBezTo>
                  <a:cubicBezTo>
                    <a:pt x="9" y="118"/>
                    <a:pt x="16" y="117"/>
                    <a:pt x="17" y="119"/>
                  </a:cubicBezTo>
                  <a:cubicBezTo>
                    <a:pt x="18" y="120"/>
                    <a:pt x="13" y="122"/>
                    <a:pt x="13" y="122"/>
                  </a:cubicBezTo>
                  <a:cubicBezTo>
                    <a:pt x="12" y="123"/>
                    <a:pt x="15" y="124"/>
                    <a:pt x="14" y="125"/>
                  </a:cubicBezTo>
                  <a:cubicBezTo>
                    <a:pt x="13" y="127"/>
                    <a:pt x="10" y="123"/>
                    <a:pt x="9" y="126"/>
                  </a:cubicBezTo>
                  <a:cubicBezTo>
                    <a:pt x="7" y="129"/>
                    <a:pt x="14" y="131"/>
                    <a:pt x="12" y="132"/>
                  </a:cubicBezTo>
                  <a:cubicBezTo>
                    <a:pt x="7" y="134"/>
                    <a:pt x="9" y="129"/>
                    <a:pt x="7" y="129"/>
                  </a:cubicBezTo>
                  <a:cubicBezTo>
                    <a:pt x="4" y="130"/>
                    <a:pt x="4" y="135"/>
                    <a:pt x="4" y="135"/>
                  </a:cubicBezTo>
                  <a:cubicBezTo>
                    <a:pt x="6" y="135"/>
                    <a:pt x="4" y="134"/>
                    <a:pt x="6" y="133"/>
                  </a:cubicBezTo>
                  <a:cubicBezTo>
                    <a:pt x="7" y="133"/>
                    <a:pt x="8" y="138"/>
                    <a:pt x="8" y="139"/>
                  </a:cubicBezTo>
                  <a:cubicBezTo>
                    <a:pt x="8" y="140"/>
                    <a:pt x="5" y="140"/>
                    <a:pt x="5" y="141"/>
                  </a:cubicBezTo>
                  <a:cubicBezTo>
                    <a:pt x="4" y="142"/>
                    <a:pt x="9" y="142"/>
                    <a:pt x="10" y="143"/>
                  </a:cubicBezTo>
                  <a:cubicBezTo>
                    <a:pt x="10" y="144"/>
                    <a:pt x="10" y="149"/>
                    <a:pt x="10" y="150"/>
                  </a:cubicBezTo>
                  <a:cubicBezTo>
                    <a:pt x="9" y="150"/>
                    <a:pt x="7" y="149"/>
                    <a:pt x="6" y="149"/>
                  </a:cubicBezTo>
                  <a:cubicBezTo>
                    <a:pt x="5" y="150"/>
                    <a:pt x="6" y="153"/>
                    <a:pt x="5" y="154"/>
                  </a:cubicBezTo>
                  <a:cubicBezTo>
                    <a:pt x="4" y="155"/>
                    <a:pt x="1" y="154"/>
                    <a:pt x="1" y="155"/>
                  </a:cubicBezTo>
                  <a:cubicBezTo>
                    <a:pt x="0" y="155"/>
                    <a:pt x="1" y="155"/>
                    <a:pt x="1" y="156"/>
                  </a:cubicBezTo>
                  <a:cubicBezTo>
                    <a:pt x="1" y="156"/>
                    <a:pt x="1" y="157"/>
                    <a:pt x="1" y="157"/>
                  </a:cubicBezTo>
                  <a:cubicBezTo>
                    <a:pt x="34" y="153"/>
                    <a:pt x="67" y="149"/>
                    <a:pt x="99" y="144"/>
                  </a:cubicBezTo>
                  <a:cubicBezTo>
                    <a:pt x="99" y="142"/>
                    <a:pt x="104" y="142"/>
                    <a:pt x="106" y="142"/>
                  </a:cubicBezTo>
                  <a:cubicBezTo>
                    <a:pt x="113" y="141"/>
                    <a:pt x="120" y="140"/>
                    <a:pt x="127" y="139"/>
                  </a:cubicBezTo>
                  <a:cubicBezTo>
                    <a:pt x="158" y="135"/>
                    <a:pt x="188" y="130"/>
                    <a:pt x="218" y="125"/>
                  </a:cubicBezTo>
                  <a:cubicBezTo>
                    <a:pt x="238" y="121"/>
                    <a:pt x="258" y="118"/>
                    <a:pt x="278" y="114"/>
                  </a:cubicBezTo>
                  <a:cubicBezTo>
                    <a:pt x="278" y="114"/>
                    <a:pt x="276" y="105"/>
                    <a:pt x="277" y="100"/>
                  </a:cubicBezTo>
                  <a:cubicBezTo>
                    <a:pt x="278" y="96"/>
                    <a:pt x="286" y="100"/>
                    <a:pt x="287" y="95"/>
                  </a:cubicBezTo>
                  <a:cubicBezTo>
                    <a:pt x="287" y="95"/>
                    <a:pt x="287" y="94"/>
                    <a:pt x="287" y="94"/>
                  </a:cubicBezTo>
                  <a:cubicBezTo>
                    <a:pt x="287" y="92"/>
                    <a:pt x="287" y="91"/>
                    <a:pt x="287" y="89"/>
                  </a:cubicBezTo>
                  <a:cubicBezTo>
                    <a:pt x="287" y="89"/>
                    <a:pt x="287" y="88"/>
                    <a:pt x="287" y="88"/>
                  </a:cubicBezTo>
                  <a:cubicBezTo>
                    <a:pt x="288" y="86"/>
                    <a:pt x="296" y="78"/>
                    <a:pt x="298" y="77"/>
                  </a:cubicBezTo>
                  <a:cubicBezTo>
                    <a:pt x="300" y="76"/>
                    <a:pt x="302" y="77"/>
                    <a:pt x="303" y="76"/>
                  </a:cubicBezTo>
                  <a:cubicBezTo>
                    <a:pt x="304" y="76"/>
                    <a:pt x="304" y="75"/>
                    <a:pt x="304" y="75"/>
                  </a:cubicBezTo>
                  <a:cubicBezTo>
                    <a:pt x="304" y="75"/>
                    <a:pt x="306" y="76"/>
                    <a:pt x="306" y="76"/>
                  </a:cubicBezTo>
                  <a:cubicBezTo>
                    <a:pt x="309" y="76"/>
                    <a:pt x="309" y="73"/>
                    <a:pt x="311" y="71"/>
                  </a:cubicBezTo>
                  <a:cubicBezTo>
                    <a:pt x="312" y="71"/>
                    <a:pt x="314" y="71"/>
                    <a:pt x="314" y="70"/>
                  </a:cubicBezTo>
                  <a:cubicBezTo>
                    <a:pt x="315" y="69"/>
                    <a:pt x="314" y="68"/>
                    <a:pt x="315" y="68"/>
                  </a:cubicBezTo>
                  <a:cubicBezTo>
                    <a:pt x="315" y="67"/>
                    <a:pt x="316" y="68"/>
                    <a:pt x="317" y="67"/>
                  </a:cubicBezTo>
                  <a:cubicBezTo>
                    <a:pt x="319" y="66"/>
                    <a:pt x="320" y="62"/>
                    <a:pt x="322" y="61"/>
                  </a:cubicBezTo>
                  <a:cubicBezTo>
                    <a:pt x="324" y="58"/>
                    <a:pt x="329" y="58"/>
                    <a:pt x="330" y="58"/>
                  </a:cubicBezTo>
                  <a:cubicBezTo>
                    <a:pt x="333" y="56"/>
                    <a:pt x="332" y="48"/>
                    <a:pt x="332" y="48"/>
                  </a:cubicBezTo>
                  <a:cubicBezTo>
                    <a:pt x="333" y="47"/>
                    <a:pt x="335" y="49"/>
                    <a:pt x="337" y="48"/>
                  </a:cubicBezTo>
                  <a:cubicBezTo>
                    <a:pt x="337" y="48"/>
                    <a:pt x="337" y="45"/>
                    <a:pt x="337" y="44"/>
                  </a:cubicBezTo>
                  <a:cubicBezTo>
                    <a:pt x="338" y="43"/>
                    <a:pt x="342" y="39"/>
                    <a:pt x="343" y="39"/>
                  </a:cubicBezTo>
                  <a:cubicBezTo>
                    <a:pt x="346" y="38"/>
                    <a:pt x="344" y="45"/>
                    <a:pt x="347" y="44"/>
                  </a:cubicBezTo>
                  <a:cubicBezTo>
                    <a:pt x="351" y="43"/>
                    <a:pt x="351" y="36"/>
                    <a:pt x="355" y="33"/>
                  </a:cubicBezTo>
                  <a:cubicBezTo>
                    <a:pt x="356" y="33"/>
                    <a:pt x="360" y="30"/>
                    <a:pt x="361" y="29"/>
                  </a:cubicBezTo>
                  <a:cubicBezTo>
                    <a:pt x="363" y="29"/>
                    <a:pt x="366" y="33"/>
                    <a:pt x="368" y="32"/>
                  </a:cubicBezTo>
                  <a:cubicBezTo>
                    <a:pt x="369" y="30"/>
                    <a:pt x="371" y="21"/>
                    <a:pt x="373" y="19"/>
                  </a:cubicBezTo>
                  <a:cubicBezTo>
                    <a:pt x="373" y="18"/>
                    <a:pt x="375" y="15"/>
                    <a:pt x="376" y="14"/>
                  </a:cubicBezTo>
                  <a:cubicBezTo>
                    <a:pt x="376" y="14"/>
                    <a:pt x="380" y="15"/>
                    <a:pt x="379" y="13"/>
                  </a:cubicBezTo>
                  <a:cubicBezTo>
                    <a:pt x="378" y="9"/>
                    <a:pt x="378" y="4"/>
                    <a:pt x="380" y="0"/>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0" name="Freeform 75"/>
            <p:cNvSpPr>
              <a:spLocks/>
            </p:cNvSpPr>
            <p:nvPr/>
          </p:nvSpPr>
          <p:spPr bwMode="auto">
            <a:xfrm>
              <a:off x="3802034" y="3082925"/>
              <a:ext cx="1104899" cy="514351"/>
            </a:xfrm>
            <a:custGeom>
              <a:avLst/>
              <a:gdLst>
                <a:gd name="T0" fmla="*/ 63 w 375"/>
                <a:gd name="T1" fmla="*/ 115 h 174"/>
                <a:gd name="T2" fmla="*/ 85 w 375"/>
                <a:gd name="T3" fmla="*/ 116 h 174"/>
                <a:gd name="T4" fmla="*/ 84 w 375"/>
                <a:gd name="T5" fmla="*/ 131 h 174"/>
                <a:gd name="T6" fmla="*/ 84 w 375"/>
                <a:gd name="T7" fmla="*/ 172 h 174"/>
                <a:gd name="T8" fmla="*/ 278 w 375"/>
                <a:gd name="T9" fmla="*/ 171 h 174"/>
                <a:gd name="T10" fmla="*/ 343 w 375"/>
                <a:gd name="T11" fmla="*/ 169 h 174"/>
                <a:gd name="T12" fmla="*/ 364 w 375"/>
                <a:gd name="T13" fmla="*/ 169 h 174"/>
                <a:gd name="T14" fmla="*/ 375 w 375"/>
                <a:gd name="T15" fmla="*/ 168 h 174"/>
                <a:gd name="T16" fmla="*/ 375 w 375"/>
                <a:gd name="T17" fmla="*/ 167 h 174"/>
                <a:gd name="T18" fmla="*/ 370 w 375"/>
                <a:gd name="T19" fmla="*/ 166 h 174"/>
                <a:gd name="T20" fmla="*/ 371 w 375"/>
                <a:gd name="T21" fmla="*/ 161 h 174"/>
                <a:gd name="T22" fmla="*/ 367 w 375"/>
                <a:gd name="T23" fmla="*/ 156 h 174"/>
                <a:gd name="T24" fmla="*/ 367 w 375"/>
                <a:gd name="T25" fmla="*/ 154 h 174"/>
                <a:gd name="T26" fmla="*/ 359 w 375"/>
                <a:gd name="T27" fmla="*/ 150 h 174"/>
                <a:gd name="T28" fmla="*/ 358 w 375"/>
                <a:gd name="T29" fmla="*/ 143 h 174"/>
                <a:gd name="T30" fmla="*/ 353 w 375"/>
                <a:gd name="T31" fmla="*/ 135 h 174"/>
                <a:gd name="T32" fmla="*/ 349 w 375"/>
                <a:gd name="T33" fmla="*/ 127 h 174"/>
                <a:gd name="T34" fmla="*/ 350 w 375"/>
                <a:gd name="T35" fmla="*/ 119 h 174"/>
                <a:gd name="T36" fmla="*/ 347 w 375"/>
                <a:gd name="T37" fmla="*/ 109 h 174"/>
                <a:gd name="T38" fmla="*/ 348 w 375"/>
                <a:gd name="T39" fmla="*/ 102 h 174"/>
                <a:gd name="T40" fmla="*/ 344 w 375"/>
                <a:gd name="T41" fmla="*/ 101 h 174"/>
                <a:gd name="T42" fmla="*/ 346 w 375"/>
                <a:gd name="T43" fmla="*/ 96 h 174"/>
                <a:gd name="T44" fmla="*/ 343 w 375"/>
                <a:gd name="T45" fmla="*/ 94 h 174"/>
                <a:gd name="T46" fmla="*/ 344 w 375"/>
                <a:gd name="T47" fmla="*/ 87 h 174"/>
                <a:gd name="T48" fmla="*/ 341 w 375"/>
                <a:gd name="T49" fmla="*/ 85 h 174"/>
                <a:gd name="T50" fmla="*/ 341 w 375"/>
                <a:gd name="T51" fmla="*/ 82 h 174"/>
                <a:gd name="T52" fmla="*/ 337 w 375"/>
                <a:gd name="T53" fmla="*/ 83 h 174"/>
                <a:gd name="T54" fmla="*/ 338 w 375"/>
                <a:gd name="T55" fmla="*/ 80 h 174"/>
                <a:gd name="T56" fmla="*/ 336 w 375"/>
                <a:gd name="T57" fmla="*/ 74 h 174"/>
                <a:gd name="T58" fmla="*/ 337 w 375"/>
                <a:gd name="T59" fmla="*/ 68 h 174"/>
                <a:gd name="T60" fmla="*/ 333 w 375"/>
                <a:gd name="T61" fmla="*/ 62 h 174"/>
                <a:gd name="T62" fmla="*/ 333 w 375"/>
                <a:gd name="T63" fmla="*/ 58 h 174"/>
                <a:gd name="T64" fmla="*/ 329 w 375"/>
                <a:gd name="T65" fmla="*/ 54 h 174"/>
                <a:gd name="T66" fmla="*/ 328 w 375"/>
                <a:gd name="T67" fmla="*/ 50 h 174"/>
                <a:gd name="T68" fmla="*/ 324 w 375"/>
                <a:gd name="T69" fmla="*/ 47 h 174"/>
                <a:gd name="T70" fmla="*/ 325 w 375"/>
                <a:gd name="T71" fmla="*/ 41 h 174"/>
                <a:gd name="T72" fmla="*/ 321 w 375"/>
                <a:gd name="T73" fmla="*/ 37 h 174"/>
                <a:gd name="T74" fmla="*/ 322 w 375"/>
                <a:gd name="T75" fmla="*/ 31 h 174"/>
                <a:gd name="T76" fmla="*/ 318 w 375"/>
                <a:gd name="T77" fmla="*/ 28 h 174"/>
                <a:gd name="T78" fmla="*/ 312 w 375"/>
                <a:gd name="T79" fmla="*/ 28 h 174"/>
                <a:gd name="T80" fmla="*/ 311 w 375"/>
                <a:gd name="T81" fmla="*/ 25 h 174"/>
                <a:gd name="T82" fmla="*/ 308 w 375"/>
                <a:gd name="T83" fmla="*/ 22 h 174"/>
                <a:gd name="T84" fmla="*/ 308 w 375"/>
                <a:gd name="T85" fmla="*/ 20 h 174"/>
                <a:gd name="T86" fmla="*/ 304 w 375"/>
                <a:gd name="T87" fmla="*/ 19 h 174"/>
                <a:gd name="T88" fmla="*/ 303 w 375"/>
                <a:gd name="T89" fmla="*/ 18 h 174"/>
                <a:gd name="T90" fmla="*/ 291 w 375"/>
                <a:gd name="T91" fmla="*/ 14 h 174"/>
                <a:gd name="T92" fmla="*/ 285 w 375"/>
                <a:gd name="T93" fmla="*/ 10 h 174"/>
                <a:gd name="T94" fmla="*/ 273 w 375"/>
                <a:gd name="T95" fmla="*/ 11 h 174"/>
                <a:gd name="T96" fmla="*/ 260 w 375"/>
                <a:gd name="T97" fmla="*/ 11 h 174"/>
                <a:gd name="T98" fmla="*/ 254 w 375"/>
                <a:gd name="T99" fmla="*/ 15 h 174"/>
                <a:gd name="T100" fmla="*/ 239 w 375"/>
                <a:gd name="T101" fmla="*/ 8 h 174"/>
                <a:gd name="T102" fmla="*/ 234 w 375"/>
                <a:gd name="T103" fmla="*/ 4 h 174"/>
                <a:gd name="T104" fmla="*/ 232 w 375"/>
                <a:gd name="T105" fmla="*/ 4 h 174"/>
                <a:gd name="T106" fmla="*/ 231 w 375"/>
                <a:gd name="T107" fmla="*/ 4 h 174"/>
                <a:gd name="T108" fmla="*/ 226 w 375"/>
                <a:gd name="T109" fmla="*/ 4 h 174"/>
                <a:gd name="T110" fmla="*/ 5 w 375"/>
                <a:gd name="T111" fmla="*/ 0 h 174"/>
                <a:gd name="T112" fmla="*/ 0 w 375"/>
                <a:gd name="T113" fmla="*/ 113 h 174"/>
                <a:gd name="T114" fmla="*/ 63 w 375"/>
                <a:gd name="T115" fmla="*/ 11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5" h="174">
                  <a:moveTo>
                    <a:pt x="63" y="115"/>
                  </a:moveTo>
                  <a:cubicBezTo>
                    <a:pt x="65" y="115"/>
                    <a:pt x="84" y="116"/>
                    <a:pt x="85" y="116"/>
                  </a:cubicBezTo>
                  <a:cubicBezTo>
                    <a:pt x="85" y="116"/>
                    <a:pt x="84" y="129"/>
                    <a:pt x="84" y="131"/>
                  </a:cubicBezTo>
                  <a:cubicBezTo>
                    <a:pt x="84" y="144"/>
                    <a:pt x="84" y="158"/>
                    <a:pt x="84" y="172"/>
                  </a:cubicBezTo>
                  <a:cubicBezTo>
                    <a:pt x="148" y="174"/>
                    <a:pt x="213" y="173"/>
                    <a:pt x="278" y="171"/>
                  </a:cubicBezTo>
                  <a:cubicBezTo>
                    <a:pt x="299" y="171"/>
                    <a:pt x="321" y="170"/>
                    <a:pt x="343" y="169"/>
                  </a:cubicBezTo>
                  <a:cubicBezTo>
                    <a:pt x="350" y="169"/>
                    <a:pt x="357" y="169"/>
                    <a:pt x="364" y="169"/>
                  </a:cubicBezTo>
                  <a:cubicBezTo>
                    <a:pt x="368" y="168"/>
                    <a:pt x="375" y="168"/>
                    <a:pt x="375" y="168"/>
                  </a:cubicBezTo>
                  <a:cubicBezTo>
                    <a:pt x="375" y="168"/>
                    <a:pt x="375" y="167"/>
                    <a:pt x="375" y="167"/>
                  </a:cubicBezTo>
                  <a:cubicBezTo>
                    <a:pt x="373" y="166"/>
                    <a:pt x="370" y="166"/>
                    <a:pt x="370" y="166"/>
                  </a:cubicBezTo>
                  <a:cubicBezTo>
                    <a:pt x="369" y="165"/>
                    <a:pt x="371" y="162"/>
                    <a:pt x="371" y="161"/>
                  </a:cubicBezTo>
                  <a:cubicBezTo>
                    <a:pt x="370" y="159"/>
                    <a:pt x="367" y="158"/>
                    <a:pt x="367" y="156"/>
                  </a:cubicBezTo>
                  <a:cubicBezTo>
                    <a:pt x="367" y="154"/>
                    <a:pt x="367" y="154"/>
                    <a:pt x="367" y="154"/>
                  </a:cubicBezTo>
                  <a:cubicBezTo>
                    <a:pt x="367" y="154"/>
                    <a:pt x="359" y="150"/>
                    <a:pt x="359" y="150"/>
                  </a:cubicBezTo>
                  <a:cubicBezTo>
                    <a:pt x="359" y="150"/>
                    <a:pt x="359" y="144"/>
                    <a:pt x="358" y="143"/>
                  </a:cubicBezTo>
                  <a:cubicBezTo>
                    <a:pt x="356" y="138"/>
                    <a:pt x="354" y="140"/>
                    <a:pt x="353" y="135"/>
                  </a:cubicBezTo>
                  <a:cubicBezTo>
                    <a:pt x="352" y="131"/>
                    <a:pt x="349" y="129"/>
                    <a:pt x="349" y="127"/>
                  </a:cubicBezTo>
                  <a:cubicBezTo>
                    <a:pt x="348" y="125"/>
                    <a:pt x="350" y="122"/>
                    <a:pt x="350" y="119"/>
                  </a:cubicBezTo>
                  <a:cubicBezTo>
                    <a:pt x="350" y="115"/>
                    <a:pt x="348" y="112"/>
                    <a:pt x="347" y="109"/>
                  </a:cubicBezTo>
                  <a:cubicBezTo>
                    <a:pt x="347" y="108"/>
                    <a:pt x="348" y="102"/>
                    <a:pt x="348" y="102"/>
                  </a:cubicBezTo>
                  <a:cubicBezTo>
                    <a:pt x="347" y="101"/>
                    <a:pt x="345" y="103"/>
                    <a:pt x="344" y="101"/>
                  </a:cubicBezTo>
                  <a:cubicBezTo>
                    <a:pt x="344" y="99"/>
                    <a:pt x="346" y="98"/>
                    <a:pt x="346" y="96"/>
                  </a:cubicBezTo>
                  <a:cubicBezTo>
                    <a:pt x="346" y="94"/>
                    <a:pt x="344" y="95"/>
                    <a:pt x="343" y="94"/>
                  </a:cubicBezTo>
                  <a:cubicBezTo>
                    <a:pt x="343" y="92"/>
                    <a:pt x="345" y="89"/>
                    <a:pt x="344" y="87"/>
                  </a:cubicBezTo>
                  <a:cubicBezTo>
                    <a:pt x="344" y="86"/>
                    <a:pt x="341" y="86"/>
                    <a:pt x="341" y="85"/>
                  </a:cubicBezTo>
                  <a:cubicBezTo>
                    <a:pt x="340" y="85"/>
                    <a:pt x="342" y="82"/>
                    <a:pt x="341" y="82"/>
                  </a:cubicBezTo>
                  <a:cubicBezTo>
                    <a:pt x="340" y="82"/>
                    <a:pt x="338" y="84"/>
                    <a:pt x="337" y="83"/>
                  </a:cubicBezTo>
                  <a:cubicBezTo>
                    <a:pt x="336" y="82"/>
                    <a:pt x="338" y="81"/>
                    <a:pt x="338" y="80"/>
                  </a:cubicBezTo>
                  <a:cubicBezTo>
                    <a:pt x="337" y="78"/>
                    <a:pt x="335" y="77"/>
                    <a:pt x="336" y="74"/>
                  </a:cubicBezTo>
                  <a:cubicBezTo>
                    <a:pt x="337" y="72"/>
                    <a:pt x="338" y="70"/>
                    <a:pt x="337" y="68"/>
                  </a:cubicBezTo>
                  <a:cubicBezTo>
                    <a:pt x="337" y="66"/>
                    <a:pt x="334" y="64"/>
                    <a:pt x="333" y="62"/>
                  </a:cubicBezTo>
                  <a:cubicBezTo>
                    <a:pt x="333" y="61"/>
                    <a:pt x="334" y="59"/>
                    <a:pt x="333" y="58"/>
                  </a:cubicBezTo>
                  <a:cubicBezTo>
                    <a:pt x="332" y="56"/>
                    <a:pt x="330" y="56"/>
                    <a:pt x="329" y="54"/>
                  </a:cubicBezTo>
                  <a:cubicBezTo>
                    <a:pt x="328" y="53"/>
                    <a:pt x="328" y="51"/>
                    <a:pt x="328" y="50"/>
                  </a:cubicBezTo>
                  <a:cubicBezTo>
                    <a:pt x="327" y="49"/>
                    <a:pt x="325" y="48"/>
                    <a:pt x="324" y="47"/>
                  </a:cubicBezTo>
                  <a:cubicBezTo>
                    <a:pt x="323" y="45"/>
                    <a:pt x="325" y="43"/>
                    <a:pt x="325" y="41"/>
                  </a:cubicBezTo>
                  <a:cubicBezTo>
                    <a:pt x="324" y="39"/>
                    <a:pt x="321" y="38"/>
                    <a:pt x="321" y="37"/>
                  </a:cubicBezTo>
                  <a:cubicBezTo>
                    <a:pt x="321" y="35"/>
                    <a:pt x="322" y="32"/>
                    <a:pt x="322" y="31"/>
                  </a:cubicBezTo>
                  <a:cubicBezTo>
                    <a:pt x="322" y="29"/>
                    <a:pt x="318" y="28"/>
                    <a:pt x="318" y="28"/>
                  </a:cubicBezTo>
                  <a:cubicBezTo>
                    <a:pt x="318" y="28"/>
                    <a:pt x="314" y="29"/>
                    <a:pt x="312" y="28"/>
                  </a:cubicBezTo>
                  <a:cubicBezTo>
                    <a:pt x="312" y="28"/>
                    <a:pt x="311" y="25"/>
                    <a:pt x="311" y="25"/>
                  </a:cubicBezTo>
                  <a:cubicBezTo>
                    <a:pt x="311" y="24"/>
                    <a:pt x="309" y="23"/>
                    <a:pt x="308" y="22"/>
                  </a:cubicBezTo>
                  <a:cubicBezTo>
                    <a:pt x="308" y="20"/>
                    <a:pt x="308" y="20"/>
                    <a:pt x="308" y="20"/>
                  </a:cubicBezTo>
                  <a:cubicBezTo>
                    <a:pt x="307" y="19"/>
                    <a:pt x="305" y="20"/>
                    <a:pt x="304" y="19"/>
                  </a:cubicBezTo>
                  <a:cubicBezTo>
                    <a:pt x="304" y="19"/>
                    <a:pt x="304" y="18"/>
                    <a:pt x="303" y="18"/>
                  </a:cubicBezTo>
                  <a:cubicBezTo>
                    <a:pt x="302" y="17"/>
                    <a:pt x="293" y="15"/>
                    <a:pt x="291" y="14"/>
                  </a:cubicBezTo>
                  <a:cubicBezTo>
                    <a:pt x="288" y="13"/>
                    <a:pt x="287" y="11"/>
                    <a:pt x="285" y="10"/>
                  </a:cubicBezTo>
                  <a:cubicBezTo>
                    <a:pt x="281" y="7"/>
                    <a:pt x="277" y="11"/>
                    <a:pt x="273" y="11"/>
                  </a:cubicBezTo>
                  <a:cubicBezTo>
                    <a:pt x="272" y="11"/>
                    <a:pt x="261" y="10"/>
                    <a:pt x="260" y="11"/>
                  </a:cubicBezTo>
                  <a:cubicBezTo>
                    <a:pt x="257" y="12"/>
                    <a:pt x="260" y="15"/>
                    <a:pt x="254" y="15"/>
                  </a:cubicBezTo>
                  <a:cubicBezTo>
                    <a:pt x="252" y="15"/>
                    <a:pt x="241" y="10"/>
                    <a:pt x="239" y="8"/>
                  </a:cubicBezTo>
                  <a:cubicBezTo>
                    <a:pt x="237" y="7"/>
                    <a:pt x="235" y="4"/>
                    <a:pt x="234" y="4"/>
                  </a:cubicBezTo>
                  <a:cubicBezTo>
                    <a:pt x="233" y="4"/>
                    <a:pt x="233" y="4"/>
                    <a:pt x="232" y="4"/>
                  </a:cubicBezTo>
                  <a:cubicBezTo>
                    <a:pt x="232" y="4"/>
                    <a:pt x="231" y="4"/>
                    <a:pt x="231" y="4"/>
                  </a:cubicBezTo>
                  <a:cubicBezTo>
                    <a:pt x="229" y="4"/>
                    <a:pt x="227" y="4"/>
                    <a:pt x="226" y="4"/>
                  </a:cubicBezTo>
                  <a:cubicBezTo>
                    <a:pt x="152" y="5"/>
                    <a:pt x="78" y="4"/>
                    <a:pt x="5" y="0"/>
                  </a:cubicBezTo>
                  <a:cubicBezTo>
                    <a:pt x="3" y="38"/>
                    <a:pt x="2" y="75"/>
                    <a:pt x="0" y="113"/>
                  </a:cubicBezTo>
                  <a:cubicBezTo>
                    <a:pt x="21" y="114"/>
                    <a:pt x="42" y="115"/>
                    <a:pt x="63" y="115"/>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Freeform 77"/>
            <p:cNvSpPr>
              <a:spLocks/>
            </p:cNvSpPr>
            <p:nvPr/>
          </p:nvSpPr>
          <p:spPr bwMode="auto">
            <a:xfrm>
              <a:off x="2433611" y="3109912"/>
              <a:ext cx="736599" cy="912813"/>
            </a:xfrm>
            <a:custGeom>
              <a:avLst/>
              <a:gdLst>
                <a:gd name="T0" fmla="*/ 186 w 250"/>
                <a:gd name="T1" fmla="*/ 78 h 309"/>
                <a:gd name="T2" fmla="*/ 165 w 250"/>
                <a:gd name="T3" fmla="*/ 75 h 309"/>
                <a:gd name="T4" fmla="*/ 167 w 250"/>
                <a:gd name="T5" fmla="*/ 61 h 309"/>
                <a:gd name="T6" fmla="*/ 173 w 250"/>
                <a:gd name="T7" fmla="*/ 20 h 309"/>
                <a:gd name="T8" fmla="*/ 49 w 250"/>
                <a:gd name="T9" fmla="*/ 0 h 309"/>
                <a:gd name="T10" fmla="*/ 0 w 250"/>
                <a:gd name="T11" fmla="*/ 277 h 309"/>
                <a:gd name="T12" fmla="*/ 225 w 250"/>
                <a:gd name="T13" fmla="*/ 309 h 309"/>
                <a:gd name="T14" fmla="*/ 250 w 250"/>
                <a:gd name="T15" fmla="*/ 86 h 309"/>
                <a:gd name="T16" fmla="*/ 186 w 250"/>
                <a:gd name="T17" fmla="*/ 78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309">
                  <a:moveTo>
                    <a:pt x="186" y="78"/>
                  </a:moveTo>
                  <a:cubicBezTo>
                    <a:pt x="184" y="78"/>
                    <a:pt x="165" y="76"/>
                    <a:pt x="165" y="75"/>
                  </a:cubicBezTo>
                  <a:cubicBezTo>
                    <a:pt x="165" y="75"/>
                    <a:pt x="167" y="62"/>
                    <a:pt x="167" y="61"/>
                  </a:cubicBezTo>
                  <a:cubicBezTo>
                    <a:pt x="169" y="47"/>
                    <a:pt x="171" y="33"/>
                    <a:pt x="173" y="20"/>
                  </a:cubicBezTo>
                  <a:cubicBezTo>
                    <a:pt x="131" y="14"/>
                    <a:pt x="90" y="7"/>
                    <a:pt x="49" y="0"/>
                  </a:cubicBezTo>
                  <a:cubicBezTo>
                    <a:pt x="33" y="92"/>
                    <a:pt x="16" y="184"/>
                    <a:pt x="0" y="277"/>
                  </a:cubicBezTo>
                  <a:cubicBezTo>
                    <a:pt x="75" y="290"/>
                    <a:pt x="150" y="301"/>
                    <a:pt x="225" y="309"/>
                  </a:cubicBezTo>
                  <a:cubicBezTo>
                    <a:pt x="233" y="235"/>
                    <a:pt x="242" y="160"/>
                    <a:pt x="250" y="86"/>
                  </a:cubicBezTo>
                  <a:cubicBezTo>
                    <a:pt x="229" y="84"/>
                    <a:pt x="207" y="81"/>
                    <a:pt x="186" y="78"/>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Freeform 79"/>
            <p:cNvSpPr>
              <a:spLocks noEditPoints="1"/>
            </p:cNvSpPr>
            <p:nvPr/>
          </p:nvSpPr>
          <p:spPr bwMode="auto">
            <a:xfrm>
              <a:off x="1581121" y="1731964"/>
              <a:ext cx="876301" cy="658812"/>
            </a:xfrm>
            <a:custGeom>
              <a:avLst/>
              <a:gdLst>
                <a:gd name="T0" fmla="*/ 81 w 297"/>
                <a:gd name="T1" fmla="*/ 2 h 223"/>
                <a:gd name="T2" fmla="*/ 88 w 297"/>
                <a:gd name="T3" fmla="*/ 3 h 223"/>
                <a:gd name="T4" fmla="*/ 47 w 297"/>
                <a:gd name="T5" fmla="*/ 190 h 223"/>
                <a:gd name="T6" fmla="*/ 80 w 297"/>
                <a:gd name="T7" fmla="*/ 194 h 223"/>
                <a:gd name="T8" fmla="*/ 95 w 297"/>
                <a:gd name="T9" fmla="*/ 197 h 223"/>
                <a:gd name="T10" fmla="*/ 122 w 297"/>
                <a:gd name="T11" fmla="*/ 203 h 223"/>
                <a:gd name="T12" fmla="*/ 154 w 297"/>
                <a:gd name="T13" fmla="*/ 204 h 223"/>
                <a:gd name="T14" fmla="*/ 181 w 297"/>
                <a:gd name="T15" fmla="*/ 207 h 223"/>
                <a:gd name="T16" fmla="*/ 266 w 297"/>
                <a:gd name="T17" fmla="*/ 217 h 223"/>
                <a:gd name="T18" fmla="*/ 268 w 297"/>
                <a:gd name="T19" fmla="*/ 198 h 223"/>
                <a:gd name="T20" fmla="*/ 296 w 297"/>
                <a:gd name="T21" fmla="*/ 62 h 223"/>
                <a:gd name="T22" fmla="*/ 107 w 297"/>
                <a:gd name="T23" fmla="*/ 9 h 223"/>
                <a:gd name="T24" fmla="*/ 88 w 297"/>
                <a:gd name="T25" fmla="*/ 7 h 223"/>
                <a:gd name="T26" fmla="*/ 90 w 297"/>
                <a:gd name="T27" fmla="*/ 20 h 223"/>
                <a:gd name="T28" fmla="*/ 93 w 297"/>
                <a:gd name="T29" fmla="*/ 29 h 223"/>
                <a:gd name="T30" fmla="*/ 91 w 297"/>
                <a:gd name="T31" fmla="*/ 35 h 223"/>
                <a:gd name="T32" fmla="*/ 90 w 297"/>
                <a:gd name="T33" fmla="*/ 37 h 223"/>
                <a:gd name="T34" fmla="*/ 91 w 297"/>
                <a:gd name="T35" fmla="*/ 60 h 223"/>
                <a:gd name="T36" fmla="*/ 97 w 297"/>
                <a:gd name="T37" fmla="*/ 62 h 223"/>
                <a:gd name="T38" fmla="*/ 83 w 297"/>
                <a:gd name="T39" fmla="*/ 80 h 223"/>
                <a:gd name="T40" fmla="*/ 78 w 297"/>
                <a:gd name="T41" fmla="*/ 98 h 223"/>
                <a:gd name="T42" fmla="*/ 59 w 297"/>
                <a:gd name="T43" fmla="*/ 102 h 223"/>
                <a:gd name="T44" fmla="*/ 57 w 297"/>
                <a:gd name="T45" fmla="*/ 101 h 223"/>
                <a:gd name="T46" fmla="*/ 57 w 297"/>
                <a:gd name="T47" fmla="*/ 100 h 223"/>
                <a:gd name="T48" fmla="*/ 65 w 297"/>
                <a:gd name="T49" fmla="*/ 95 h 223"/>
                <a:gd name="T50" fmla="*/ 65 w 297"/>
                <a:gd name="T51" fmla="*/ 96 h 223"/>
                <a:gd name="T52" fmla="*/ 73 w 297"/>
                <a:gd name="T53" fmla="*/ 95 h 223"/>
                <a:gd name="T54" fmla="*/ 79 w 297"/>
                <a:gd name="T55" fmla="*/ 86 h 223"/>
                <a:gd name="T56" fmla="*/ 73 w 297"/>
                <a:gd name="T57" fmla="*/ 83 h 223"/>
                <a:gd name="T58" fmla="*/ 76 w 297"/>
                <a:gd name="T59" fmla="*/ 79 h 223"/>
                <a:gd name="T60" fmla="*/ 83 w 297"/>
                <a:gd name="T61" fmla="*/ 74 h 223"/>
                <a:gd name="T62" fmla="*/ 71 w 297"/>
                <a:gd name="T63" fmla="*/ 75 h 223"/>
                <a:gd name="T64" fmla="*/ 62 w 297"/>
                <a:gd name="T65" fmla="*/ 87 h 223"/>
                <a:gd name="T66" fmla="*/ 71 w 297"/>
                <a:gd name="T67" fmla="*/ 67 h 223"/>
                <a:gd name="T68" fmla="*/ 76 w 297"/>
                <a:gd name="T69" fmla="*/ 53 h 223"/>
                <a:gd name="T70" fmla="*/ 71 w 297"/>
                <a:gd name="T71" fmla="*/ 50 h 223"/>
                <a:gd name="T72" fmla="*/ 67 w 297"/>
                <a:gd name="T73" fmla="*/ 44 h 223"/>
                <a:gd name="T74" fmla="*/ 21 w 297"/>
                <a:gd name="T75" fmla="*/ 24 h 223"/>
                <a:gd name="T76" fmla="*/ 8 w 297"/>
                <a:gd name="T77" fmla="*/ 44 h 223"/>
                <a:gd name="T78" fmla="*/ 11 w 297"/>
                <a:gd name="T79" fmla="*/ 79 h 223"/>
                <a:gd name="T80" fmla="*/ 15 w 297"/>
                <a:gd name="T81" fmla="*/ 100 h 223"/>
                <a:gd name="T82" fmla="*/ 20 w 297"/>
                <a:gd name="T83" fmla="*/ 102 h 223"/>
                <a:gd name="T84" fmla="*/ 9 w 297"/>
                <a:gd name="T85" fmla="*/ 102 h 223"/>
                <a:gd name="T86" fmla="*/ 16 w 297"/>
                <a:gd name="T87" fmla="*/ 118 h 223"/>
                <a:gd name="T88" fmla="*/ 11 w 297"/>
                <a:gd name="T89" fmla="*/ 123 h 223"/>
                <a:gd name="T90" fmla="*/ 9 w 297"/>
                <a:gd name="T91" fmla="*/ 130 h 223"/>
                <a:gd name="T92" fmla="*/ 4 w 297"/>
                <a:gd name="T93" fmla="*/ 127 h 223"/>
                <a:gd name="T94" fmla="*/ 6 w 297"/>
                <a:gd name="T95" fmla="*/ 139 h 223"/>
                <a:gd name="T96" fmla="*/ 12 w 297"/>
                <a:gd name="T97" fmla="*/ 140 h 223"/>
                <a:gd name="T98" fmla="*/ 23 w 297"/>
                <a:gd name="T99" fmla="*/ 144 h 223"/>
                <a:gd name="T100" fmla="*/ 31 w 297"/>
                <a:gd name="T101" fmla="*/ 152 h 223"/>
                <a:gd name="T102" fmla="*/ 76 w 297"/>
                <a:gd name="T103" fmla="*/ 23 h 223"/>
                <a:gd name="T104" fmla="*/ 73 w 297"/>
                <a:gd name="T105" fmla="*/ 22 h 223"/>
                <a:gd name="T106" fmla="*/ 74 w 297"/>
                <a:gd name="T107" fmla="*/ 28 h 223"/>
                <a:gd name="T108" fmla="*/ 80 w 297"/>
                <a:gd name="T109" fmla="*/ 46 h 223"/>
                <a:gd name="T110" fmla="*/ 87 w 297"/>
                <a:gd name="T111" fmla="*/ 56 h 223"/>
                <a:gd name="T112" fmla="*/ 84 w 297"/>
                <a:gd name="T113" fmla="*/ 4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7" h="223">
                  <a:moveTo>
                    <a:pt x="80" y="2"/>
                  </a:moveTo>
                  <a:cubicBezTo>
                    <a:pt x="79" y="1"/>
                    <a:pt x="79" y="1"/>
                    <a:pt x="79" y="0"/>
                  </a:cubicBezTo>
                  <a:cubicBezTo>
                    <a:pt x="80" y="0"/>
                    <a:pt x="81" y="1"/>
                    <a:pt x="82" y="1"/>
                  </a:cubicBezTo>
                  <a:cubicBezTo>
                    <a:pt x="82" y="2"/>
                    <a:pt x="82" y="2"/>
                    <a:pt x="81" y="2"/>
                  </a:cubicBezTo>
                  <a:cubicBezTo>
                    <a:pt x="80" y="2"/>
                    <a:pt x="80" y="2"/>
                    <a:pt x="80" y="2"/>
                  </a:cubicBezTo>
                  <a:moveTo>
                    <a:pt x="89" y="3"/>
                  </a:moveTo>
                  <a:cubicBezTo>
                    <a:pt x="90" y="4"/>
                    <a:pt x="90" y="4"/>
                    <a:pt x="90" y="3"/>
                  </a:cubicBezTo>
                  <a:cubicBezTo>
                    <a:pt x="90" y="3"/>
                    <a:pt x="89" y="3"/>
                    <a:pt x="88" y="3"/>
                  </a:cubicBezTo>
                  <a:cubicBezTo>
                    <a:pt x="88" y="3"/>
                    <a:pt x="88" y="3"/>
                    <a:pt x="89" y="3"/>
                  </a:cubicBezTo>
                  <a:moveTo>
                    <a:pt x="41" y="178"/>
                  </a:moveTo>
                  <a:cubicBezTo>
                    <a:pt x="41" y="180"/>
                    <a:pt x="40" y="182"/>
                    <a:pt x="40" y="184"/>
                  </a:cubicBezTo>
                  <a:cubicBezTo>
                    <a:pt x="40" y="189"/>
                    <a:pt x="44" y="188"/>
                    <a:pt x="47" y="190"/>
                  </a:cubicBezTo>
                  <a:cubicBezTo>
                    <a:pt x="50" y="192"/>
                    <a:pt x="53" y="195"/>
                    <a:pt x="57" y="196"/>
                  </a:cubicBezTo>
                  <a:cubicBezTo>
                    <a:pt x="60" y="196"/>
                    <a:pt x="66" y="196"/>
                    <a:pt x="69" y="195"/>
                  </a:cubicBezTo>
                  <a:cubicBezTo>
                    <a:pt x="71" y="194"/>
                    <a:pt x="73" y="192"/>
                    <a:pt x="75" y="192"/>
                  </a:cubicBezTo>
                  <a:cubicBezTo>
                    <a:pt x="77" y="192"/>
                    <a:pt x="78" y="194"/>
                    <a:pt x="80" y="194"/>
                  </a:cubicBezTo>
                  <a:cubicBezTo>
                    <a:pt x="80" y="194"/>
                    <a:pt x="81" y="194"/>
                    <a:pt x="81" y="194"/>
                  </a:cubicBezTo>
                  <a:cubicBezTo>
                    <a:pt x="82" y="194"/>
                    <a:pt x="84" y="194"/>
                    <a:pt x="85" y="194"/>
                  </a:cubicBezTo>
                  <a:cubicBezTo>
                    <a:pt x="86" y="194"/>
                    <a:pt x="86" y="194"/>
                    <a:pt x="86" y="194"/>
                  </a:cubicBezTo>
                  <a:cubicBezTo>
                    <a:pt x="89" y="195"/>
                    <a:pt x="93" y="196"/>
                    <a:pt x="95" y="197"/>
                  </a:cubicBezTo>
                  <a:cubicBezTo>
                    <a:pt x="98" y="199"/>
                    <a:pt x="99" y="204"/>
                    <a:pt x="99" y="204"/>
                  </a:cubicBezTo>
                  <a:cubicBezTo>
                    <a:pt x="101" y="205"/>
                    <a:pt x="103" y="203"/>
                    <a:pt x="104" y="203"/>
                  </a:cubicBezTo>
                  <a:cubicBezTo>
                    <a:pt x="106" y="203"/>
                    <a:pt x="108" y="205"/>
                    <a:pt x="109" y="205"/>
                  </a:cubicBezTo>
                  <a:cubicBezTo>
                    <a:pt x="113" y="205"/>
                    <a:pt x="118" y="202"/>
                    <a:pt x="122" y="203"/>
                  </a:cubicBezTo>
                  <a:cubicBezTo>
                    <a:pt x="125" y="203"/>
                    <a:pt x="125" y="205"/>
                    <a:pt x="126" y="206"/>
                  </a:cubicBezTo>
                  <a:cubicBezTo>
                    <a:pt x="128" y="207"/>
                    <a:pt x="134" y="208"/>
                    <a:pt x="137" y="207"/>
                  </a:cubicBezTo>
                  <a:cubicBezTo>
                    <a:pt x="138" y="207"/>
                    <a:pt x="139" y="206"/>
                    <a:pt x="140" y="206"/>
                  </a:cubicBezTo>
                  <a:cubicBezTo>
                    <a:pt x="145" y="204"/>
                    <a:pt x="149" y="205"/>
                    <a:pt x="154" y="204"/>
                  </a:cubicBezTo>
                  <a:cubicBezTo>
                    <a:pt x="156" y="204"/>
                    <a:pt x="158" y="206"/>
                    <a:pt x="159" y="205"/>
                  </a:cubicBezTo>
                  <a:cubicBezTo>
                    <a:pt x="161" y="205"/>
                    <a:pt x="163" y="203"/>
                    <a:pt x="164" y="203"/>
                  </a:cubicBezTo>
                  <a:cubicBezTo>
                    <a:pt x="165" y="203"/>
                    <a:pt x="166" y="204"/>
                    <a:pt x="166" y="204"/>
                  </a:cubicBezTo>
                  <a:cubicBezTo>
                    <a:pt x="169" y="205"/>
                    <a:pt x="178" y="207"/>
                    <a:pt x="181" y="207"/>
                  </a:cubicBezTo>
                  <a:cubicBezTo>
                    <a:pt x="183" y="207"/>
                    <a:pt x="185" y="205"/>
                    <a:pt x="187" y="205"/>
                  </a:cubicBezTo>
                  <a:cubicBezTo>
                    <a:pt x="192" y="204"/>
                    <a:pt x="206" y="209"/>
                    <a:pt x="211" y="210"/>
                  </a:cubicBezTo>
                  <a:cubicBezTo>
                    <a:pt x="230" y="215"/>
                    <a:pt x="249" y="219"/>
                    <a:pt x="268" y="223"/>
                  </a:cubicBezTo>
                  <a:cubicBezTo>
                    <a:pt x="267" y="221"/>
                    <a:pt x="265" y="218"/>
                    <a:pt x="266" y="217"/>
                  </a:cubicBezTo>
                  <a:cubicBezTo>
                    <a:pt x="266" y="215"/>
                    <a:pt x="268" y="214"/>
                    <a:pt x="268" y="213"/>
                  </a:cubicBezTo>
                  <a:cubicBezTo>
                    <a:pt x="268" y="212"/>
                    <a:pt x="268" y="209"/>
                    <a:pt x="268" y="208"/>
                  </a:cubicBezTo>
                  <a:cubicBezTo>
                    <a:pt x="268" y="205"/>
                    <a:pt x="265" y="203"/>
                    <a:pt x="265" y="201"/>
                  </a:cubicBezTo>
                  <a:cubicBezTo>
                    <a:pt x="266" y="200"/>
                    <a:pt x="267" y="199"/>
                    <a:pt x="268" y="198"/>
                  </a:cubicBezTo>
                  <a:cubicBezTo>
                    <a:pt x="269" y="192"/>
                    <a:pt x="270" y="185"/>
                    <a:pt x="271" y="179"/>
                  </a:cubicBezTo>
                  <a:cubicBezTo>
                    <a:pt x="276" y="157"/>
                    <a:pt x="280" y="135"/>
                    <a:pt x="285" y="113"/>
                  </a:cubicBezTo>
                  <a:cubicBezTo>
                    <a:pt x="288" y="100"/>
                    <a:pt x="291" y="88"/>
                    <a:pt x="293" y="75"/>
                  </a:cubicBezTo>
                  <a:cubicBezTo>
                    <a:pt x="294" y="71"/>
                    <a:pt x="295" y="67"/>
                    <a:pt x="296" y="62"/>
                  </a:cubicBezTo>
                  <a:cubicBezTo>
                    <a:pt x="296" y="60"/>
                    <a:pt x="297" y="56"/>
                    <a:pt x="297" y="56"/>
                  </a:cubicBezTo>
                  <a:cubicBezTo>
                    <a:pt x="297" y="56"/>
                    <a:pt x="297" y="56"/>
                    <a:pt x="297" y="56"/>
                  </a:cubicBezTo>
                  <a:cubicBezTo>
                    <a:pt x="261" y="48"/>
                    <a:pt x="225" y="40"/>
                    <a:pt x="189" y="31"/>
                  </a:cubicBezTo>
                  <a:cubicBezTo>
                    <a:pt x="162" y="24"/>
                    <a:pt x="135" y="16"/>
                    <a:pt x="107" y="9"/>
                  </a:cubicBezTo>
                  <a:cubicBezTo>
                    <a:pt x="105" y="8"/>
                    <a:pt x="99" y="6"/>
                    <a:pt x="92" y="4"/>
                  </a:cubicBezTo>
                  <a:cubicBezTo>
                    <a:pt x="92" y="4"/>
                    <a:pt x="92" y="4"/>
                    <a:pt x="92" y="4"/>
                  </a:cubicBezTo>
                  <a:cubicBezTo>
                    <a:pt x="92" y="5"/>
                    <a:pt x="92" y="5"/>
                    <a:pt x="92" y="5"/>
                  </a:cubicBezTo>
                  <a:cubicBezTo>
                    <a:pt x="91" y="6"/>
                    <a:pt x="89" y="6"/>
                    <a:pt x="88" y="7"/>
                  </a:cubicBezTo>
                  <a:cubicBezTo>
                    <a:pt x="88" y="8"/>
                    <a:pt x="91" y="8"/>
                    <a:pt x="91" y="9"/>
                  </a:cubicBezTo>
                  <a:cubicBezTo>
                    <a:pt x="90" y="10"/>
                    <a:pt x="89" y="10"/>
                    <a:pt x="89" y="11"/>
                  </a:cubicBezTo>
                  <a:cubicBezTo>
                    <a:pt x="89" y="13"/>
                    <a:pt x="92" y="18"/>
                    <a:pt x="92" y="18"/>
                  </a:cubicBezTo>
                  <a:cubicBezTo>
                    <a:pt x="92" y="19"/>
                    <a:pt x="90" y="20"/>
                    <a:pt x="90" y="20"/>
                  </a:cubicBezTo>
                  <a:cubicBezTo>
                    <a:pt x="91" y="23"/>
                    <a:pt x="98" y="13"/>
                    <a:pt x="97" y="21"/>
                  </a:cubicBezTo>
                  <a:cubicBezTo>
                    <a:pt x="97" y="22"/>
                    <a:pt x="96" y="22"/>
                    <a:pt x="95" y="23"/>
                  </a:cubicBezTo>
                  <a:cubicBezTo>
                    <a:pt x="95" y="25"/>
                    <a:pt x="98" y="28"/>
                    <a:pt x="96" y="31"/>
                  </a:cubicBezTo>
                  <a:cubicBezTo>
                    <a:pt x="94" y="33"/>
                    <a:pt x="94" y="29"/>
                    <a:pt x="93" y="29"/>
                  </a:cubicBezTo>
                  <a:cubicBezTo>
                    <a:pt x="92" y="29"/>
                    <a:pt x="92" y="28"/>
                    <a:pt x="92" y="29"/>
                  </a:cubicBezTo>
                  <a:cubicBezTo>
                    <a:pt x="91" y="31"/>
                    <a:pt x="96" y="34"/>
                    <a:pt x="93" y="37"/>
                  </a:cubicBezTo>
                  <a:cubicBezTo>
                    <a:pt x="91" y="36"/>
                    <a:pt x="91" y="36"/>
                    <a:pt x="91" y="36"/>
                  </a:cubicBezTo>
                  <a:cubicBezTo>
                    <a:pt x="91" y="36"/>
                    <a:pt x="91" y="36"/>
                    <a:pt x="91" y="35"/>
                  </a:cubicBezTo>
                  <a:cubicBezTo>
                    <a:pt x="90" y="32"/>
                    <a:pt x="90" y="36"/>
                    <a:pt x="89" y="36"/>
                  </a:cubicBezTo>
                  <a:cubicBezTo>
                    <a:pt x="89" y="35"/>
                    <a:pt x="90" y="32"/>
                    <a:pt x="89" y="32"/>
                  </a:cubicBezTo>
                  <a:cubicBezTo>
                    <a:pt x="87" y="30"/>
                    <a:pt x="85" y="35"/>
                    <a:pt x="85" y="36"/>
                  </a:cubicBezTo>
                  <a:cubicBezTo>
                    <a:pt x="85" y="39"/>
                    <a:pt x="89" y="37"/>
                    <a:pt x="90" y="37"/>
                  </a:cubicBezTo>
                  <a:cubicBezTo>
                    <a:pt x="91" y="37"/>
                    <a:pt x="89" y="40"/>
                    <a:pt x="90" y="41"/>
                  </a:cubicBezTo>
                  <a:cubicBezTo>
                    <a:pt x="91" y="42"/>
                    <a:pt x="94" y="44"/>
                    <a:pt x="94" y="46"/>
                  </a:cubicBezTo>
                  <a:cubicBezTo>
                    <a:pt x="95" y="51"/>
                    <a:pt x="88" y="45"/>
                    <a:pt x="87" y="51"/>
                  </a:cubicBezTo>
                  <a:cubicBezTo>
                    <a:pt x="86" y="53"/>
                    <a:pt x="90" y="59"/>
                    <a:pt x="91" y="60"/>
                  </a:cubicBezTo>
                  <a:cubicBezTo>
                    <a:pt x="91" y="59"/>
                    <a:pt x="91" y="59"/>
                    <a:pt x="91" y="58"/>
                  </a:cubicBezTo>
                  <a:cubicBezTo>
                    <a:pt x="91" y="57"/>
                    <a:pt x="86" y="49"/>
                    <a:pt x="91" y="49"/>
                  </a:cubicBezTo>
                  <a:cubicBezTo>
                    <a:pt x="94" y="49"/>
                    <a:pt x="91" y="59"/>
                    <a:pt x="94" y="62"/>
                  </a:cubicBezTo>
                  <a:cubicBezTo>
                    <a:pt x="95" y="62"/>
                    <a:pt x="96" y="62"/>
                    <a:pt x="97" y="62"/>
                  </a:cubicBezTo>
                  <a:cubicBezTo>
                    <a:pt x="99" y="64"/>
                    <a:pt x="93" y="65"/>
                    <a:pt x="93" y="65"/>
                  </a:cubicBezTo>
                  <a:cubicBezTo>
                    <a:pt x="92" y="65"/>
                    <a:pt x="86" y="74"/>
                    <a:pt x="86" y="74"/>
                  </a:cubicBezTo>
                  <a:cubicBezTo>
                    <a:pt x="86" y="75"/>
                    <a:pt x="87" y="76"/>
                    <a:pt x="87" y="77"/>
                  </a:cubicBezTo>
                  <a:cubicBezTo>
                    <a:pt x="86" y="78"/>
                    <a:pt x="83" y="79"/>
                    <a:pt x="83" y="80"/>
                  </a:cubicBezTo>
                  <a:cubicBezTo>
                    <a:pt x="85" y="82"/>
                    <a:pt x="85" y="82"/>
                    <a:pt x="85" y="82"/>
                  </a:cubicBezTo>
                  <a:cubicBezTo>
                    <a:pt x="85" y="83"/>
                    <a:pt x="83" y="83"/>
                    <a:pt x="83" y="84"/>
                  </a:cubicBezTo>
                  <a:cubicBezTo>
                    <a:pt x="82" y="84"/>
                    <a:pt x="83" y="94"/>
                    <a:pt x="83" y="95"/>
                  </a:cubicBezTo>
                  <a:cubicBezTo>
                    <a:pt x="82" y="99"/>
                    <a:pt x="79" y="96"/>
                    <a:pt x="78" y="98"/>
                  </a:cubicBezTo>
                  <a:cubicBezTo>
                    <a:pt x="78" y="98"/>
                    <a:pt x="79" y="100"/>
                    <a:pt x="79" y="100"/>
                  </a:cubicBezTo>
                  <a:cubicBezTo>
                    <a:pt x="77" y="103"/>
                    <a:pt x="76" y="96"/>
                    <a:pt x="74" y="98"/>
                  </a:cubicBezTo>
                  <a:cubicBezTo>
                    <a:pt x="72" y="100"/>
                    <a:pt x="67" y="109"/>
                    <a:pt x="63" y="107"/>
                  </a:cubicBezTo>
                  <a:cubicBezTo>
                    <a:pt x="61" y="107"/>
                    <a:pt x="63" y="101"/>
                    <a:pt x="59" y="102"/>
                  </a:cubicBezTo>
                  <a:cubicBezTo>
                    <a:pt x="58" y="103"/>
                    <a:pt x="56" y="107"/>
                    <a:pt x="56" y="107"/>
                  </a:cubicBezTo>
                  <a:cubicBezTo>
                    <a:pt x="56" y="106"/>
                    <a:pt x="57" y="105"/>
                    <a:pt x="56" y="104"/>
                  </a:cubicBezTo>
                  <a:cubicBezTo>
                    <a:pt x="56" y="103"/>
                    <a:pt x="53" y="105"/>
                    <a:pt x="53" y="105"/>
                  </a:cubicBezTo>
                  <a:cubicBezTo>
                    <a:pt x="53" y="105"/>
                    <a:pt x="56" y="102"/>
                    <a:pt x="57" y="101"/>
                  </a:cubicBezTo>
                  <a:cubicBezTo>
                    <a:pt x="57" y="100"/>
                    <a:pt x="58" y="100"/>
                    <a:pt x="57" y="100"/>
                  </a:cubicBezTo>
                  <a:cubicBezTo>
                    <a:pt x="56" y="100"/>
                    <a:pt x="53" y="102"/>
                    <a:pt x="52" y="103"/>
                  </a:cubicBezTo>
                  <a:cubicBezTo>
                    <a:pt x="51" y="103"/>
                    <a:pt x="51" y="103"/>
                    <a:pt x="51" y="103"/>
                  </a:cubicBezTo>
                  <a:cubicBezTo>
                    <a:pt x="53" y="100"/>
                    <a:pt x="55" y="102"/>
                    <a:pt x="57" y="100"/>
                  </a:cubicBezTo>
                  <a:cubicBezTo>
                    <a:pt x="58" y="99"/>
                    <a:pt x="58" y="96"/>
                    <a:pt x="59" y="94"/>
                  </a:cubicBezTo>
                  <a:cubicBezTo>
                    <a:pt x="60" y="94"/>
                    <a:pt x="62" y="94"/>
                    <a:pt x="63" y="94"/>
                  </a:cubicBezTo>
                  <a:cubicBezTo>
                    <a:pt x="63" y="93"/>
                    <a:pt x="63" y="91"/>
                    <a:pt x="64" y="91"/>
                  </a:cubicBezTo>
                  <a:cubicBezTo>
                    <a:pt x="65" y="91"/>
                    <a:pt x="65" y="95"/>
                    <a:pt x="65" y="95"/>
                  </a:cubicBezTo>
                  <a:cubicBezTo>
                    <a:pt x="64" y="96"/>
                    <a:pt x="62" y="96"/>
                    <a:pt x="62" y="97"/>
                  </a:cubicBezTo>
                  <a:cubicBezTo>
                    <a:pt x="63" y="100"/>
                    <a:pt x="63" y="100"/>
                    <a:pt x="63" y="100"/>
                  </a:cubicBezTo>
                  <a:cubicBezTo>
                    <a:pt x="63" y="101"/>
                    <a:pt x="63" y="102"/>
                    <a:pt x="63" y="102"/>
                  </a:cubicBezTo>
                  <a:cubicBezTo>
                    <a:pt x="66" y="101"/>
                    <a:pt x="64" y="98"/>
                    <a:pt x="65" y="96"/>
                  </a:cubicBezTo>
                  <a:cubicBezTo>
                    <a:pt x="66" y="94"/>
                    <a:pt x="70" y="93"/>
                    <a:pt x="72" y="91"/>
                  </a:cubicBezTo>
                  <a:cubicBezTo>
                    <a:pt x="72" y="91"/>
                    <a:pt x="70" y="94"/>
                    <a:pt x="69" y="95"/>
                  </a:cubicBezTo>
                  <a:cubicBezTo>
                    <a:pt x="68" y="96"/>
                    <a:pt x="71" y="99"/>
                    <a:pt x="72" y="99"/>
                  </a:cubicBezTo>
                  <a:cubicBezTo>
                    <a:pt x="75" y="100"/>
                    <a:pt x="72" y="96"/>
                    <a:pt x="73" y="95"/>
                  </a:cubicBezTo>
                  <a:cubicBezTo>
                    <a:pt x="73" y="95"/>
                    <a:pt x="74" y="95"/>
                    <a:pt x="74" y="95"/>
                  </a:cubicBezTo>
                  <a:cubicBezTo>
                    <a:pt x="75" y="94"/>
                    <a:pt x="74" y="92"/>
                    <a:pt x="75" y="91"/>
                  </a:cubicBezTo>
                  <a:cubicBezTo>
                    <a:pt x="75" y="90"/>
                    <a:pt x="77" y="89"/>
                    <a:pt x="78" y="88"/>
                  </a:cubicBezTo>
                  <a:cubicBezTo>
                    <a:pt x="78" y="87"/>
                    <a:pt x="78" y="87"/>
                    <a:pt x="79" y="86"/>
                  </a:cubicBezTo>
                  <a:cubicBezTo>
                    <a:pt x="79" y="86"/>
                    <a:pt x="77" y="86"/>
                    <a:pt x="77" y="85"/>
                  </a:cubicBezTo>
                  <a:cubicBezTo>
                    <a:pt x="77" y="84"/>
                    <a:pt x="78" y="83"/>
                    <a:pt x="78" y="82"/>
                  </a:cubicBezTo>
                  <a:cubicBezTo>
                    <a:pt x="77" y="82"/>
                    <a:pt x="77" y="83"/>
                    <a:pt x="76" y="83"/>
                  </a:cubicBezTo>
                  <a:cubicBezTo>
                    <a:pt x="76" y="83"/>
                    <a:pt x="70" y="85"/>
                    <a:pt x="73" y="83"/>
                  </a:cubicBezTo>
                  <a:cubicBezTo>
                    <a:pt x="74" y="83"/>
                    <a:pt x="74" y="83"/>
                    <a:pt x="74" y="82"/>
                  </a:cubicBezTo>
                  <a:cubicBezTo>
                    <a:pt x="75" y="82"/>
                    <a:pt x="73" y="82"/>
                    <a:pt x="73" y="81"/>
                  </a:cubicBezTo>
                  <a:cubicBezTo>
                    <a:pt x="73" y="78"/>
                    <a:pt x="73" y="78"/>
                    <a:pt x="73" y="78"/>
                  </a:cubicBezTo>
                  <a:cubicBezTo>
                    <a:pt x="74" y="75"/>
                    <a:pt x="74" y="82"/>
                    <a:pt x="76" y="79"/>
                  </a:cubicBezTo>
                  <a:cubicBezTo>
                    <a:pt x="78" y="78"/>
                    <a:pt x="76" y="75"/>
                    <a:pt x="76" y="74"/>
                  </a:cubicBezTo>
                  <a:cubicBezTo>
                    <a:pt x="76" y="73"/>
                    <a:pt x="77" y="75"/>
                    <a:pt x="78" y="75"/>
                  </a:cubicBezTo>
                  <a:cubicBezTo>
                    <a:pt x="79" y="74"/>
                    <a:pt x="79" y="74"/>
                    <a:pt x="79" y="74"/>
                  </a:cubicBezTo>
                  <a:cubicBezTo>
                    <a:pt x="82" y="73"/>
                    <a:pt x="81" y="75"/>
                    <a:pt x="83" y="74"/>
                  </a:cubicBezTo>
                  <a:cubicBezTo>
                    <a:pt x="83" y="74"/>
                    <a:pt x="84" y="65"/>
                    <a:pt x="82" y="63"/>
                  </a:cubicBezTo>
                  <a:cubicBezTo>
                    <a:pt x="81" y="63"/>
                    <a:pt x="83" y="66"/>
                    <a:pt x="81" y="68"/>
                  </a:cubicBezTo>
                  <a:cubicBezTo>
                    <a:pt x="80" y="69"/>
                    <a:pt x="79" y="67"/>
                    <a:pt x="79" y="67"/>
                  </a:cubicBezTo>
                  <a:cubicBezTo>
                    <a:pt x="77" y="67"/>
                    <a:pt x="72" y="75"/>
                    <a:pt x="71" y="75"/>
                  </a:cubicBezTo>
                  <a:cubicBezTo>
                    <a:pt x="69" y="77"/>
                    <a:pt x="66" y="76"/>
                    <a:pt x="63" y="77"/>
                  </a:cubicBezTo>
                  <a:cubicBezTo>
                    <a:pt x="61" y="79"/>
                    <a:pt x="58" y="82"/>
                    <a:pt x="56" y="85"/>
                  </a:cubicBezTo>
                  <a:cubicBezTo>
                    <a:pt x="55" y="86"/>
                    <a:pt x="54" y="86"/>
                    <a:pt x="54" y="87"/>
                  </a:cubicBezTo>
                  <a:cubicBezTo>
                    <a:pt x="54" y="90"/>
                    <a:pt x="60" y="88"/>
                    <a:pt x="62" y="87"/>
                  </a:cubicBezTo>
                  <a:cubicBezTo>
                    <a:pt x="63" y="87"/>
                    <a:pt x="65" y="86"/>
                    <a:pt x="64" y="87"/>
                  </a:cubicBezTo>
                  <a:cubicBezTo>
                    <a:pt x="64" y="88"/>
                    <a:pt x="51" y="92"/>
                    <a:pt x="51" y="88"/>
                  </a:cubicBezTo>
                  <a:cubicBezTo>
                    <a:pt x="52" y="82"/>
                    <a:pt x="63" y="78"/>
                    <a:pt x="66" y="74"/>
                  </a:cubicBezTo>
                  <a:cubicBezTo>
                    <a:pt x="67" y="72"/>
                    <a:pt x="70" y="67"/>
                    <a:pt x="71" y="67"/>
                  </a:cubicBezTo>
                  <a:cubicBezTo>
                    <a:pt x="73" y="68"/>
                    <a:pt x="69" y="73"/>
                    <a:pt x="70" y="74"/>
                  </a:cubicBezTo>
                  <a:cubicBezTo>
                    <a:pt x="70" y="75"/>
                    <a:pt x="71" y="73"/>
                    <a:pt x="71" y="73"/>
                  </a:cubicBezTo>
                  <a:cubicBezTo>
                    <a:pt x="73" y="71"/>
                    <a:pt x="75" y="69"/>
                    <a:pt x="77" y="67"/>
                  </a:cubicBezTo>
                  <a:cubicBezTo>
                    <a:pt x="82" y="62"/>
                    <a:pt x="77" y="60"/>
                    <a:pt x="76" y="53"/>
                  </a:cubicBezTo>
                  <a:cubicBezTo>
                    <a:pt x="76" y="52"/>
                    <a:pt x="81" y="50"/>
                    <a:pt x="78" y="49"/>
                  </a:cubicBezTo>
                  <a:cubicBezTo>
                    <a:pt x="71" y="47"/>
                    <a:pt x="76" y="57"/>
                    <a:pt x="72" y="57"/>
                  </a:cubicBezTo>
                  <a:cubicBezTo>
                    <a:pt x="72" y="57"/>
                    <a:pt x="73" y="56"/>
                    <a:pt x="74" y="56"/>
                  </a:cubicBezTo>
                  <a:cubicBezTo>
                    <a:pt x="74" y="55"/>
                    <a:pt x="71" y="50"/>
                    <a:pt x="71" y="50"/>
                  </a:cubicBezTo>
                  <a:cubicBezTo>
                    <a:pt x="68" y="48"/>
                    <a:pt x="69" y="53"/>
                    <a:pt x="68" y="53"/>
                  </a:cubicBezTo>
                  <a:cubicBezTo>
                    <a:pt x="67" y="53"/>
                    <a:pt x="68" y="50"/>
                    <a:pt x="68" y="49"/>
                  </a:cubicBezTo>
                  <a:cubicBezTo>
                    <a:pt x="67" y="48"/>
                    <a:pt x="64" y="45"/>
                    <a:pt x="64" y="45"/>
                  </a:cubicBezTo>
                  <a:cubicBezTo>
                    <a:pt x="64" y="44"/>
                    <a:pt x="67" y="44"/>
                    <a:pt x="67" y="44"/>
                  </a:cubicBezTo>
                  <a:cubicBezTo>
                    <a:pt x="65" y="43"/>
                    <a:pt x="62" y="46"/>
                    <a:pt x="61" y="46"/>
                  </a:cubicBezTo>
                  <a:cubicBezTo>
                    <a:pt x="58" y="46"/>
                    <a:pt x="41" y="38"/>
                    <a:pt x="38" y="36"/>
                  </a:cubicBezTo>
                  <a:cubicBezTo>
                    <a:pt x="34" y="34"/>
                    <a:pt x="32" y="32"/>
                    <a:pt x="30" y="30"/>
                  </a:cubicBezTo>
                  <a:cubicBezTo>
                    <a:pt x="27" y="28"/>
                    <a:pt x="24" y="26"/>
                    <a:pt x="21" y="24"/>
                  </a:cubicBezTo>
                  <a:cubicBezTo>
                    <a:pt x="19" y="22"/>
                    <a:pt x="18" y="16"/>
                    <a:pt x="13" y="16"/>
                  </a:cubicBezTo>
                  <a:cubicBezTo>
                    <a:pt x="10" y="15"/>
                    <a:pt x="13" y="19"/>
                    <a:pt x="13" y="20"/>
                  </a:cubicBezTo>
                  <a:cubicBezTo>
                    <a:pt x="13" y="23"/>
                    <a:pt x="8" y="26"/>
                    <a:pt x="8" y="29"/>
                  </a:cubicBezTo>
                  <a:cubicBezTo>
                    <a:pt x="8" y="32"/>
                    <a:pt x="6" y="42"/>
                    <a:pt x="8" y="44"/>
                  </a:cubicBezTo>
                  <a:cubicBezTo>
                    <a:pt x="11" y="48"/>
                    <a:pt x="13" y="53"/>
                    <a:pt x="13" y="59"/>
                  </a:cubicBezTo>
                  <a:cubicBezTo>
                    <a:pt x="12" y="62"/>
                    <a:pt x="9" y="73"/>
                    <a:pt x="9" y="75"/>
                  </a:cubicBezTo>
                  <a:cubicBezTo>
                    <a:pt x="10" y="76"/>
                    <a:pt x="11" y="75"/>
                    <a:pt x="11" y="76"/>
                  </a:cubicBezTo>
                  <a:cubicBezTo>
                    <a:pt x="12" y="78"/>
                    <a:pt x="10" y="76"/>
                    <a:pt x="11" y="79"/>
                  </a:cubicBezTo>
                  <a:cubicBezTo>
                    <a:pt x="12" y="83"/>
                    <a:pt x="11" y="91"/>
                    <a:pt x="9" y="95"/>
                  </a:cubicBezTo>
                  <a:cubicBezTo>
                    <a:pt x="9" y="95"/>
                    <a:pt x="9" y="96"/>
                    <a:pt x="9" y="96"/>
                  </a:cubicBezTo>
                  <a:cubicBezTo>
                    <a:pt x="9" y="97"/>
                    <a:pt x="10" y="94"/>
                    <a:pt x="13" y="94"/>
                  </a:cubicBezTo>
                  <a:cubicBezTo>
                    <a:pt x="16" y="95"/>
                    <a:pt x="14" y="99"/>
                    <a:pt x="15" y="100"/>
                  </a:cubicBezTo>
                  <a:cubicBezTo>
                    <a:pt x="16" y="100"/>
                    <a:pt x="17" y="99"/>
                    <a:pt x="17" y="100"/>
                  </a:cubicBezTo>
                  <a:cubicBezTo>
                    <a:pt x="18" y="100"/>
                    <a:pt x="17" y="100"/>
                    <a:pt x="17" y="100"/>
                  </a:cubicBezTo>
                  <a:cubicBezTo>
                    <a:pt x="17" y="100"/>
                    <a:pt x="20" y="101"/>
                    <a:pt x="20" y="101"/>
                  </a:cubicBezTo>
                  <a:cubicBezTo>
                    <a:pt x="20" y="102"/>
                    <a:pt x="20" y="102"/>
                    <a:pt x="20" y="102"/>
                  </a:cubicBezTo>
                  <a:cubicBezTo>
                    <a:pt x="18" y="103"/>
                    <a:pt x="13" y="102"/>
                    <a:pt x="11" y="104"/>
                  </a:cubicBezTo>
                  <a:cubicBezTo>
                    <a:pt x="11" y="104"/>
                    <a:pt x="12" y="106"/>
                    <a:pt x="12" y="107"/>
                  </a:cubicBezTo>
                  <a:cubicBezTo>
                    <a:pt x="11" y="107"/>
                    <a:pt x="11" y="106"/>
                    <a:pt x="10" y="106"/>
                  </a:cubicBezTo>
                  <a:cubicBezTo>
                    <a:pt x="10" y="105"/>
                    <a:pt x="10" y="100"/>
                    <a:pt x="9" y="102"/>
                  </a:cubicBezTo>
                  <a:cubicBezTo>
                    <a:pt x="8" y="103"/>
                    <a:pt x="8" y="106"/>
                    <a:pt x="8" y="108"/>
                  </a:cubicBezTo>
                  <a:cubicBezTo>
                    <a:pt x="7" y="116"/>
                    <a:pt x="12" y="112"/>
                    <a:pt x="15" y="114"/>
                  </a:cubicBezTo>
                  <a:cubicBezTo>
                    <a:pt x="17" y="115"/>
                    <a:pt x="16" y="117"/>
                    <a:pt x="19" y="118"/>
                  </a:cubicBezTo>
                  <a:cubicBezTo>
                    <a:pt x="19" y="118"/>
                    <a:pt x="17" y="118"/>
                    <a:pt x="16" y="118"/>
                  </a:cubicBezTo>
                  <a:cubicBezTo>
                    <a:pt x="16" y="117"/>
                    <a:pt x="16" y="116"/>
                    <a:pt x="16" y="116"/>
                  </a:cubicBezTo>
                  <a:cubicBezTo>
                    <a:pt x="11" y="114"/>
                    <a:pt x="13" y="120"/>
                    <a:pt x="12" y="121"/>
                  </a:cubicBezTo>
                  <a:cubicBezTo>
                    <a:pt x="12" y="121"/>
                    <a:pt x="11" y="119"/>
                    <a:pt x="11" y="119"/>
                  </a:cubicBezTo>
                  <a:cubicBezTo>
                    <a:pt x="10" y="120"/>
                    <a:pt x="11" y="123"/>
                    <a:pt x="11" y="123"/>
                  </a:cubicBezTo>
                  <a:cubicBezTo>
                    <a:pt x="11" y="126"/>
                    <a:pt x="8" y="126"/>
                    <a:pt x="9" y="130"/>
                  </a:cubicBezTo>
                  <a:cubicBezTo>
                    <a:pt x="10" y="130"/>
                    <a:pt x="10" y="130"/>
                    <a:pt x="10" y="130"/>
                  </a:cubicBezTo>
                  <a:cubicBezTo>
                    <a:pt x="11" y="131"/>
                    <a:pt x="11" y="132"/>
                    <a:pt x="10" y="130"/>
                  </a:cubicBezTo>
                  <a:cubicBezTo>
                    <a:pt x="10" y="130"/>
                    <a:pt x="9" y="130"/>
                    <a:pt x="9" y="130"/>
                  </a:cubicBezTo>
                  <a:cubicBezTo>
                    <a:pt x="7" y="130"/>
                    <a:pt x="7" y="132"/>
                    <a:pt x="5" y="131"/>
                  </a:cubicBezTo>
                  <a:cubicBezTo>
                    <a:pt x="5" y="131"/>
                    <a:pt x="5" y="130"/>
                    <a:pt x="5" y="130"/>
                  </a:cubicBezTo>
                  <a:cubicBezTo>
                    <a:pt x="5" y="127"/>
                    <a:pt x="8" y="118"/>
                    <a:pt x="8" y="117"/>
                  </a:cubicBezTo>
                  <a:cubicBezTo>
                    <a:pt x="7" y="114"/>
                    <a:pt x="4" y="127"/>
                    <a:pt x="4" y="127"/>
                  </a:cubicBezTo>
                  <a:cubicBezTo>
                    <a:pt x="3" y="129"/>
                    <a:pt x="3" y="132"/>
                    <a:pt x="2" y="133"/>
                  </a:cubicBezTo>
                  <a:cubicBezTo>
                    <a:pt x="2" y="134"/>
                    <a:pt x="0" y="135"/>
                    <a:pt x="1" y="135"/>
                  </a:cubicBezTo>
                  <a:cubicBezTo>
                    <a:pt x="1" y="136"/>
                    <a:pt x="3" y="134"/>
                    <a:pt x="4" y="135"/>
                  </a:cubicBezTo>
                  <a:cubicBezTo>
                    <a:pt x="5" y="135"/>
                    <a:pt x="5" y="138"/>
                    <a:pt x="6" y="139"/>
                  </a:cubicBezTo>
                  <a:cubicBezTo>
                    <a:pt x="6" y="139"/>
                    <a:pt x="6" y="139"/>
                    <a:pt x="6" y="139"/>
                  </a:cubicBezTo>
                  <a:cubicBezTo>
                    <a:pt x="6" y="139"/>
                    <a:pt x="6" y="139"/>
                    <a:pt x="6" y="139"/>
                  </a:cubicBezTo>
                  <a:cubicBezTo>
                    <a:pt x="7" y="141"/>
                    <a:pt x="9" y="138"/>
                    <a:pt x="11" y="139"/>
                  </a:cubicBezTo>
                  <a:cubicBezTo>
                    <a:pt x="11" y="139"/>
                    <a:pt x="11" y="140"/>
                    <a:pt x="12" y="140"/>
                  </a:cubicBezTo>
                  <a:cubicBezTo>
                    <a:pt x="13" y="141"/>
                    <a:pt x="14" y="139"/>
                    <a:pt x="15" y="139"/>
                  </a:cubicBezTo>
                  <a:cubicBezTo>
                    <a:pt x="15" y="139"/>
                    <a:pt x="16" y="142"/>
                    <a:pt x="17" y="143"/>
                  </a:cubicBezTo>
                  <a:cubicBezTo>
                    <a:pt x="19" y="143"/>
                    <a:pt x="21" y="143"/>
                    <a:pt x="22" y="143"/>
                  </a:cubicBezTo>
                  <a:cubicBezTo>
                    <a:pt x="23" y="143"/>
                    <a:pt x="23" y="143"/>
                    <a:pt x="23" y="144"/>
                  </a:cubicBezTo>
                  <a:cubicBezTo>
                    <a:pt x="25" y="145"/>
                    <a:pt x="25" y="150"/>
                    <a:pt x="28" y="152"/>
                  </a:cubicBezTo>
                  <a:cubicBezTo>
                    <a:pt x="28" y="152"/>
                    <a:pt x="28" y="152"/>
                    <a:pt x="29" y="152"/>
                  </a:cubicBezTo>
                  <a:cubicBezTo>
                    <a:pt x="30" y="151"/>
                    <a:pt x="30" y="151"/>
                    <a:pt x="31" y="151"/>
                  </a:cubicBezTo>
                  <a:cubicBezTo>
                    <a:pt x="31" y="152"/>
                    <a:pt x="31" y="152"/>
                    <a:pt x="31" y="152"/>
                  </a:cubicBezTo>
                  <a:cubicBezTo>
                    <a:pt x="32" y="152"/>
                    <a:pt x="34" y="152"/>
                    <a:pt x="35" y="153"/>
                  </a:cubicBezTo>
                  <a:cubicBezTo>
                    <a:pt x="43" y="159"/>
                    <a:pt x="42" y="170"/>
                    <a:pt x="41" y="178"/>
                  </a:cubicBezTo>
                  <a:moveTo>
                    <a:pt x="82" y="18"/>
                  </a:moveTo>
                  <a:cubicBezTo>
                    <a:pt x="81" y="19"/>
                    <a:pt x="75" y="21"/>
                    <a:pt x="76" y="23"/>
                  </a:cubicBezTo>
                  <a:cubicBezTo>
                    <a:pt x="77" y="24"/>
                    <a:pt x="80" y="26"/>
                    <a:pt x="81" y="25"/>
                  </a:cubicBezTo>
                  <a:cubicBezTo>
                    <a:pt x="82" y="24"/>
                    <a:pt x="81" y="23"/>
                    <a:pt x="81" y="22"/>
                  </a:cubicBezTo>
                  <a:cubicBezTo>
                    <a:pt x="81" y="21"/>
                    <a:pt x="82" y="19"/>
                    <a:pt x="82" y="18"/>
                  </a:cubicBezTo>
                  <a:close/>
                  <a:moveTo>
                    <a:pt x="73" y="22"/>
                  </a:moveTo>
                  <a:cubicBezTo>
                    <a:pt x="70" y="19"/>
                    <a:pt x="69" y="25"/>
                    <a:pt x="70" y="27"/>
                  </a:cubicBezTo>
                  <a:cubicBezTo>
                    <a:pt x="72" y="29"/>
                    <a:pt x="72" y="29"/>
                    <a:pt x="72" y="29"/>
                  </a:cubicBezTo>
                  <a:cubicBezTo>
                    <a:pt x="73" y="30"/>
                    <a:pt x="75" y="32"/>
                    <a:pt x="75" y="32"/>
                  </a:cubicBezTo>
                  <a:cubicBezTo>
                    <a:pt x="76" y="31"/>
                    <a:pt x="74" y="29"/>
                    <a:pt x="74" y="28"/>
                  </a:cubicBezTo>
                  <a:cubicBezTo>
                    <a:pt x="74" y="28"/>
                    <a:pt x="76" y="27"/>
                    <a:pt x="76" y="27"/>
                  </a:cubicBezTo>
                  <a:cubicBezTo>
                    <a:pt x="76" y="26"/>
                    <a:pt x="74" y="23"/>
                    <a:pt x="73" y="22"/>
                  </a:cubicBezTo>
                  <a:close/>
                  <a:moveTo>
                    <a:pt x="88" y="38"/>
                  </a:moveTo>
                  <a:cubicBezTo>
                    <a:pt x="85" y="38"/>
                    <a:pt x="81" y="42"/>
                    <a:pt x="80" y="46"/>
                  </a:cubicBezTo>
                  <a:cubicBezTo>
                    <a:pt x="79" y="48"/>
                    <a:pt x="83" y="50"/>
                    <a:pt x="84" y="52"/>
                  </a:cubicBezTo>
                  <a:cubicBezTo>
                    <a:pt x="85" y="54"/>
                    <a:pt x="82" y="54"/>
                    <a:pt x="84" y="58"/>
                  </a:cubicBezTo>
                  <a:cubicBezTo>
                    <a:pt x="85" y="59"/>
                    <a:pt x="88" y="67"/>
                    <a:pt x="89" y="67"/>
                  </a:cubicBezTo>
                  <a:cubicBezTo>
                    <a:pt x="92" y="67"/>
                    <a:pt x="91" y="57"/>
                    <a:pt x="87" y="56"/>
                  </a:cubicBezTo>
                  <a:cubicBezTo>
                    <a:pt x="85" y="56"/>
                    <a:pt x="85" y="62"/>
                    <a:pt x="84" y="60"/>
                  </a:cubicBezTo>
                  <a:cubicBezTo>
                    <a:pt x="83" y="58"/>
                    <a:pt x="86" y="53"/>
                    <a:pt x="86" y="50"/>
                  </a:cubicBezTo>
                  <a:cubicBezTo>
                    <a:pt x="85" y="48"/>
                    <a:pt x="83" y="48"/>
                    <a:pt x="82" y="47"/>
                  </a:cubicBezTo>
                  <a:cubicBezTo>
                    <a:pt x="82" y="46"/>
                    <a:pt x="83" y="46"/>
                    <a:pt x="84" y="46"/>
                  </a:cubicBezTo>
                  <a:cubicBezTo>
                    <a:pt x="84" y="45"/>
                    <a:pt x="84" y="44"/>
                    <a:pt x="84" y="43"/>
                  </a:cubicBezTo>
                  <a:cubicBezTo>
                    <a:pt x="85" y="43"/>
                    <a:pt x="89" y="47"/>
                    <a:pt x="90" y="44"/>
                  </a:cubicBezTo>
                  <a:cubicBezTo>
                    <a:pt x="90" y="43"/>
                    <a:pt x="89" y="39"/>
                    <a:pt x="88" y="38"/>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80"/>
            <p:cNvSpPr>
              <a:spLocks noEditPoints="1"/>
            </p:cNvSpPr>
            <p:nvPr/>
          </p:nvSpPr>
          <p:spPr bwMode="auto">
            <a:xfrm>
              <a:off x="7616795" y="1666875"/>
              <a:ext cx="477838" cy="774698"/>
            </a:xfrm>
            <a:custGeom>
              <a:avLst/>
              <a:gdLst>
                <a:gd name="T0" fmla="*/ 154 w 162"/>
                <a:gd name="T1" fmla="*/ 126 h 262"/>
                <a:gd name="T2" fmla="*/ 149 w 162"/>
                <a:gd name="T3" fmla="*/ 125 h 262"/>
                <a:gd name="T4" fmla="*/ 149 w 162"/>
                <a:gd name="T5" fmla="*/ 131 h 262"/>
                <a:gd name="T6" fmla="*/ 146 w 162"/>
                <a:gd name="T7" fmla="*/ 136 h 262"/>
                <a:gd name="T8" fmla="*/ 138 w 162"/>
                <a:gd name="T9" fmla="*/ 140 h 262"/>
                <a:gd name="T10" fmla="*/ 138 w 162"/>
                <a:gd name="T11" fmla="*/ 143 h 262"/>
                <a:gd name="T12" fmla="*/ 134 w 162"/>
                <a:gd name="T13" fmla="*/ 147 h 262"/>
                <a:gd name="T14" fmla="*/ 134 w 162"/>
                <a:gd name="T15" fmla="*/ 150 h 262"/>
                <a:gd name="T16" fmla="*/ 133 w 162"/>
                <a:gd name="T17" fmla="*/ 154 h 262"/>
                <a:gd name="T18" fmla="*/ 123 w 162"/>
                <a:gd name="T19" fmla="*/ 147 h 262"/>
                <a:gd name="T20" fmla="*/ 119 w 162"/>
                <a:gd name="T21" fmla="*/ 153 h 262"/>
                <a:gd name="T22" fmla="*/ 117 w 162"/>
                <a:gd name="T23" fmla="*/ 158 h 262"/>
                <a:gd name="T24" fmla="*/ 112 w 162"/>
                <a:gd name="T25" fmla="*/ 158 h 262"/>
                <a:gd name="T26" fmla="*/ 116 w 162"/>
                <a:gd name="T27" fmla="*/ 166 h 262"/>
                <a:gd name="T28" fmla="*/ 106 w 162"/>
                <a:gd name="T29" fmla="*/ 163 h 262"/>
                <a:gd name="T30" fmla="*/ 105 w 162"/>
                <a:gd name="T31" fmla="*/ 160 h 262"/>
                <a:gd name="T32" fmla="*/ 100 w 162"/>
                <a:gd name="T33" fmla="*/ 159 h 262"/>
                <a:gd name="T34" fmla="*/ 99 w 162"/>
                <a:gd name="T35" fmla="*/ 171 h 262"/>
                <a:gd name="T36" fmla="*/ 97 w 162"/>
                <a:gd name="T37" fmla="*/ 194 h 262"/>
                <a:gd name="T38" fmla="*/ 91 w 162"/>
                <a:gd name="T39" fmla="*/ 193 h 262"/>
                <a:gd name="T40" fmla="*/ 89 w 162"/>
                <a:gd name="T41" fmla="*/ 201 h 262"/>
                <a:gd name="T42" fmla="*/ 87 w 162"/>
                <a:gd name="T43" fmla="*/ 203 h 262"/>
                <a:gd name="T44" fmla="*/ 84 w 162"/>
                <a:gd name="T45" fmla="*/ 204 h 262"/>
                <a:gd name="T46" fmla="*/ 81 w 162"/>
                <a:gd name="T47" fmla="*/ 197 h 262"/>
                <a:gd name="T48" fmla="*/ 81 w 162"/>
                <a:gd name="T49" fmla="*/ 211 h 262"/>
                <a:gd name="T50" fmla="*/ 74 w 162"/>
                <a:gd name="T51" fmla="*/ 197 h 262"/>
                <a:gd name="T52" fmla="*/ 80 w 162"/>
                <a:gd name="T53" fmla="*/ 214 h 262"/>
                <a:gd name="T54" fmla="*/ 72 w 162"/>
                <a:gd name="T55" fmla="*/ 208 h 262"/>
                <a:gd name="T56" fmla="*/ 71 w 162"/>
                <a:gd name="T57" fmla="*/ 210 h 262"/>
                <a:gd name="T58" fmla="*/ 64 w 162"/>
                <a:gd name="T59" fmla="*/ 220 h 262"/>
                <a:gd name="T60" fmla="*/ 69 w 162"/>
                <a:gd name="T61" fmla="*/ 227 h 262"/>
                <a:gd name="T62" fmla="*/ 63 w 162"/>
                <a:gd name="T63" fmla="*/ 230 h 262"/>
                <a:gd name="T64" fmla="*/ 61 w 162"/>
                <a:gd name="T65" fmla="*/ 253 h 262"/>
                <a:gd name="T66" fmla="*/ 58 w 162"/>
                <a:gd name="T67" fmla="*/ 260 h 262"/>
                <a:gd name="T68" fmla="*/ 51 w 162"/>
                <a:gd name="T69" fmla="*/ 254 h 262"/>
                <a:gd name="T70" fmla="*/ 0 w 162"/>
                <a:gd name="T71" fmla="*/ 149 h 262"/>
                <a:gd name="T72" fmla="*/ 8 w 162"/>
                <a:gd name="T73" fmla="*/ 139 h 262"/>
                <a:gd name="T74" fmla="*/ 17 w 162"/>
                <a:gd name="T75" fmla="*/ 116 h 262"/>
                <a:gd name="T76" fmla="*/ 15 w 162"/>
                <a:gd name="T77" fmla="*/ 101 h 262"/>
                <a:gd name="T78" fmla="*/ 15 w 162"/>
                <a:gd name="T79" fmla="*/ 75 h 262"/>
                <a:gd name="T80" fmla="*/ 26 w 162"/>
                <a:gd name="T81" fmla="*/ 9 h 262"/>
                <a:gd name="T82" fmla="*/ 56 w 162"/>
                <a:gd name="T83" fmla="*/ 6 h 262"/>
                <a:gd name="T84" fmla="*/ 107 w 162"/>
                <a:gd name="T85" fmla="*/ 64 h 262"/>
                <a:gd name="T86" fmla="*/ 125 w 162"/>
                <a:gd name="T87" fmla="*/ 80 h 262"/>
                <a:gd name="T88" fmla="*/ 134 w 162"/>
                <a:gd name="T89" fmla="*/ 95 h 262"/>
                <a:gd name="T90" fmla="*/ 146 w 162"/>
                <a:gd name="T91" fmla="*/ 97 h 262"/>
                <a:gd name="T92" fmla="*/ 154 w 162"/>
                <a:gd name="T93" fmla="*/ 108 h 262"/>
                <a:gd name="T94" fmla="*/ 156 w 162"/>
                <a:gd name="T95" fmla="*/ 115 h 262"/>
                <a:gd name="T96" fmla="*/ 159 w 162"/>
                <a:gd name="T97" fmla="*/ 114 h 262"/>
                <a:gd name="T98" fmla="*/ 161 w 162"/>
                <a:gd name="T99" fmla="*/ 111 h 262"/>
                <a:gd name="T100" fmla="*/ 124 w 162"/>
                <a:gd name="T101" fmla="*/ 153 h 262"/>
                <a:gd name="T102" fmla="*/ 129 w 162"/>
                <a:gd name="T103" fmla="*/ 156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 h="262">
                  <a:moveTo>
                    <a:pt x="160" y="116"/>
                  </a:moveTo>
                  <a:cubicBezTo>
                    <a:pt x="159" y="117"/>
                    <a:pt x="160" y="119"/>
                    <a:pt x="160" y="120"/>
                  </a:cubicBezTo>
                  <a:cubicBezTo>
                    <a:pt x="159" y="125"/>
                    <a:pt x="157" y="123"/>
                    <a:pt x="155" y="124"/>
                  </a:cubicBezTo>
                  <a:cubicBezTo>
                    <a:pt x="153" y="125"/>
                    <a:pt x="158" y="126"/>
                    <a:pt x="154" y="126"/>
                  </a:cubicBezTo>
                  <a:cubicBezTo>
                    <a:pt x="154" y="126"/>
                    <a:pt x="153" y="126"/>
                    <a:pt x="153" y="126"/>
                  </a:cubicBezTo>
                  <a:cubicBezTo>
                    <a:pt x="153" y="126"/>
                    <a:pt x="153" y="123"/>
                    <a:pt x="153" y="123"/>
                  </a:cubicBezTo>
                  <a:cubicBezTo>
                    <a:pt x="151" y="122"/>
                    <a:pt x="152" y="125"/>
                    <a:pt x="151" y="125"/>
                  </a:cubicBezTo>
                  <a:cubicBezTo>
                    <a:pt x="151" y="125"/>
                    <a:pt x="150" y="124"/>
                    <a:pt x="149" y="125"/>
                  </a:cubicBezTo>
                  <a:cubicBezTo>
                    <a:pt x="148" y="125"/>
                    <a:pt x="153" y="127"/>
                    <a:pt x="153" y="128"/>
                  </a:cubicBezTo>
                  <a:cubicBezTo>
                    <a:pt x="152" y="130"/>
                    <a:pt x="149" y="127"/>
                    <a:pt x="148" y="128"/>
                  </a:cubicBezTo>
                  <a:cubicBezTo>
                    <a:pt x="148" y="129"/>
                    <a:pt x="150" y="130"/>
                    <a:pt x="150" y="131"/>
                  </a:cubicBezTo>
                  <a:cubicBezTo>
                    <a:pt x="150" y="131"/>
                    <a:pt x="149" y="131"/>
                    <a:pt x="149" y="131"/>
                  </a:cubicBezTo>
                  <a:cubicBezTo>
                    <a:pt x="146" y="132"/>
                    <a:pt x="147" y="130"/>
                    <a:pt x="145" y="130"/>
                  </a:cubicBezTo>
                  <a:cubicBezTo>
                    <a:pt x="144" y="129"/>
                    <a:pt x="144" y="131"/>
                    <a:pt x="144" y="132"/>
                  </a:cubicBezTo>
                  <a:cubicBezTo>
                    <a:pt x="144" y="132"/>
                    <a:pt x="145" y="131"/>
                    <a:pt x="145" y="132"/>
                  </a:cubicBezTo>
                  <a:cubicBezTo>
                    <a:pt x="145" y="132"/>
                    <a:pt x="147" y="136"/>
                    <a:pt x="146" y="136"/>
                  </a:cubicBezTo>
                  <a:cubicBezTo>
                    <a:pt x="145" y="139"/>
                    <a:pt x="143" y="136"/>
                    <a:pt x="143" y="136"/>
                  </a:cubicBezTo>
                  <a:cubicBezTo>
                    <a:pt x="142" y="136"/>
                    <a:pt x="143" y="141"/>
                    <a:pt x="141" y="140"/>
                  </a:cubicBezTo>
                  <a:cubicBezTo>
                    <a:pt x="140" y="140"/>
                    <a:pt x="140" y="137"/>
                    <a:pt x="139" y="137"/>
                  </a:cubicBezTo>
                  <a:cubicBezTo>
                    <a:pt x="138" y="137"/>
                    <a:pt x="139" y="141"/>
                    <a:pt x="138" y="140"/>
                  </a:cubicBezTo>
                  <a:cubicBezTo>
                    <a:pt x="138" y="140"/>
                    <a:pt x="139" y="135"/>
                    <a:pt x="137" y="136"/>
                  </a:cubicBezTo>
                  <a:cubicBezTo>
                    <a:pt x="137" y="136"/>
                    <a:pt x="137" y="138"/>
                    <a:pt x="137" y="138"/>
                  </a:cubicBezTo>
                  <a:cubicBezTo>
                    <a:pt x="137" y="138"/>
                    <a:pt x="136" y="137"/>
                    <a:pt x="135" y="138"/>
                  </a:cubicBezTo>
                  <a:cubicBezTo>
                    <a:pt x="134" y="139"/>
                    <a:pt x="138" y="142"/>
                    <a:pt x="138" y="143"/>
                  </a:cubicBezTo>
                  <a:cubicBezTo>
                    <a:pt x="136" y="144"/>
                    <a:pt x="136" y="144"/>
                    <a:pt x="136" y="144"/>
                  </a:cubicBezTo>
                  <a:cubicBezTo>
                    <a:pt x="136" y="145"/>
                    <a:pt x="138" y="147"/>
                    <a:pt x="137" y="148"/>
                  </a:cubicBezTo>
                  <a:cubicBezTo>
                    <a:pt x="137" y="149"/>
                    <a:pt x="135" y="145"/>
                    <a:pt x="135" y="145"/>
                  </a:cubicBezTo>
                  <a:cubicBezTo>
                    <a:pt x="135" y="146"/>
                    <a:pt x="136" y="151"/>
                    <a:pt x="134" y="147"/>
                  </a:cubicBezTo>
                  <a:cubicBezTo>
                    <a:pt x="133" y="146"/>
                    <a:pt x="133" y="145"/>
                    <a:pt x="132" y="144"/>
                  </a:cubicBezTo>
                  <a:cubicBezTo>
                    <a:pt x="132" y="144"/>
                    <a:pt x="132" y="145"/>
                    <a:pt x="132" y="145"/>
                  </a:cubicBezTo>
                  <a:cubicBezTo>
                    <a:pt x="132" y="145"/>
                    <a:pt x="133" y="146"/>
                    <a:pt x="132" y="146"/>
                  </a:cubicBezTo>
                  <a:cubicBezTo>
                    <a:pt x="129" y="150"/>
                    <a:pt x="140" y="148"/>
                    <a:pt x="134" y="150"/>
                  </a:cubicBezTo>
                  <a:cubicBezTo>
                    <a:pt x="134" y="151"/>
                    <a:pt x="133" y="150"/>
                    <a:pt x="133" y="150"/>
                  </a:cubicBezTo>
                  <a:cubicBezTo>
                    <a:pt x="132" y="150"/>
                    <a:pt x="133" y="151"/>
                    <a:pt x="133" y="151"/>
                  </a:cubicBezTo>
                  <a:cubicBezTo>
                    <a:pt x="133" y="151"/>
                    <a:pt x="133" y="153"/>
                    <a:pt x="133" y="153"/>
                  </a:cubicBezTo>
                  <a:cubicBezTo>
                    <a:pt x="133" y="154"/>
                    <a:pt x="133" y="154"/>
                    <a:pt x="133" y="154"/>
                  </a:cubicBezTo>
                  <a:cubicBezTo>
                    <a:pt x="132" y="154"/>
                    <a:pt x="130" y="152"/>
                    <a:pt x="130" y="151"/>
                  </a:cubicBezTo>
                  <a:cubicBezTo>
                    <a:pt x="129" y="151"/>
                    <a:pt x="127" y="145"/>
                    <a:pt x="126" y="147"/>
                  </a:cubicBezTo>
                  <a:cubicBezTo>
                    <a:pt x="125" y="148"/>
                    <a:pt x="127" y="149"/>
                    <a:pt x="127" y="150"/>
                  </a:cubicBezTo>
                  <a:cubicBezTo>
                    <a:pt x="125" y="151"/>
                    <a:pt x="124" y="146"/>
                    <a:pt x="123" y="147"/>
                  </a:cubicBezTo>
                  <a:cubicBezTo>
                    <a:pt x="124" y="150"/>
                    <a:pt x="124" y="150"/>
                    <a:pt x="124" y="150"/>
                  </a:cubicBezTo>
                  <a:cubicBezTo>
                    <a:pt x="122" y="151"/>
                    <a:pt x="121" y="146"/>
                    <a:pt x="120" y="148"/>
                  </a:cubicBezTo>
                  <a:cubicBezTo>
                    <a:pt x="119" y="149"/>
                    <a:pt x="123" y="149"/>
                    <a:pt x="122" y="151"/>
                  </a:cubicBezTo>
                  <a:cubicBezTo>
                    <a:pt x="122" y="151"/>
                    <a:pt x="119" y="153"/>
                    <a:pt x="119" y="153"/>
                  </a:cubicBezTo>
                  <a:cubicBezTo>
                    <a:pt x="119" y="153"/>
                    <a:pt x="119" y="157"/>
                    <a:pt x="118" y="156"/>
                  </a:cubicBezTo>
                  <a:cubicBezTo>
                    <a:pt x="117" y="156"/>
                    <a:pt x="117" y="153"/>
                    <a:pt x="116" y="152"/>
                  </a:cubicBezTo>
                  <a:cubicBezTo>
                    <a:pt x="115" y="152"/>
                    <a:pt x="114" y="152"/>
                    <a:pt x="114" y="153"/>
                  </a:cubicBezTo>
                  <a:cubicBezTo>
                    <a:pt x="115" y="153"/>
                    <a:pt x="117" y="156"/>
                    <a:pt x="117" y="158"/>
                  </a:cubicBezTo>
                  <a:cubicBezTo>
                    <a:pt x="117" y="159"/>
                    <a:pt x="116" y="155"/>
                    <a:pt x="115" y="155"/>
                  </a:cubicBezTo>
                  <a:cubicBezTo>
                    <a:pt x="114" y="155"/>
                    <a:pt x="115" y="157"/>
                    <a:pt x="114" y="158"/>
                  </a:cubicBezTo>
                  <a:cubicBezTo>
                    <a:pt x="114" y="158"/>
                    <a:pt x="113" y="158"/>
                    <a:pt x="113" y="158"/>
                  </a:cubicBezTo>
                  <a:cubicBezTo>
                    <a:pt x="113" y="158"/>
                    <a:pt x="112" y="157"/>
                    <a:pt x="112" y="158"/>
                  </a:cubicBezTo>
                  <a:cubicBezTo>
                    <a:pt x="114" y="160"/>
                    <a:pt x="114" y="160"/>
                    <a:pt x="114" y="160"/>
                  </a:cubicBezTo>
                  <a:cubicBezTo>
                    <a:pt x="115" y="160"/>
                    <a:pt x="114" y="163"/>
                    <a:pt x="115" y="164"/>
                  </a:cubicBezTo>
                  <a:cubicBezTo>
                    <a:pt x="115" y="164"/>
                    <a:pt x="116" y="163"/>
                    <a:pt x="116" y="163"/>
                  </a:cubicBezTo>
                  <a:cubicBezTo>
                    <a:pt x="117" y="163"/>
                    <a:pt x="117" y="166"/>
                    <a:pt x="116" y="166"/>
                  </a:cubicBezTo>
                  <a:cubicBezTo>
                    <a:pt x="116" y="166"/>
                    <a:pt x="111" y="166"/>
                    <a:pt x="110" y="166"/>
                  </a:cubicBezTo>
                  <a:cubicBezTo>
                    <a:pt x="109" y="166"/>
                    <a:pt x="108" y="164"/>
                    <a:pt x="107" y="164"/>
                  </a:cubicBezTo>
                  <a:cubicBezTo>
                    <a:pt x="107" y="164"/>
                    <a:pt x="106" y="168"/>
                    <a:pt x="105" y="167"/>
                  </a:cubicBezTo>
                  <a:cubicBezTo>
                    <a:pt x="103" y="166"/>
                    <a:pt x="106" y="164"/>
                    <a:pt x="106" y="163"/>
                  </a:cubicBezTo>
                  <a:cubicBezTo>
                    <a:pt x="106" y="163"/>
                    <a:pt x="106" y="163"/>
                    <a:pt x="106" y="162"/>
                  </a:cubicBezTo>
                  <a:cubicBezTo>
                    <a:pt x="106" y="162"/>
                    <a:pt x="105" y="162"/>
                    <a:pt x="105" y="161"/>
                  </a:cubicBezTo>
                  <a:cubicBezTo>
                    <a:pt x="108" y="160"/>
                    <a:pt x="108" y="160"/>
                    <a:pt x="108" y="160"/>
                  </a:cubicBezTo>
                  <a:cubicBezTo>
                    <a:pt x="108" y="160"/>
                    <a:pt x="105" y="159"/>
                    <a:pt x="105" y="160"/>
                  </a:cubicBezTo>
                  <a:cubicBezTo>
                    <a:pt x="104" y="160"/>
                    <a:pt x="104" y="163"/>
                    <a:pt x="104" y="163"/>
                  </a:cubicBezTo>
                  <a:cubicBezTo>
                    <a:pt x="103" y="163"/>
                    <a:pt x="104" y="148"/>
                    <a:pt x="100" y="154"/>
                  </a:cubicBezTo>
                  <a:cubicBezTo>
                    <a:pt x="99" y="154"/>
                    <a:pt x="102" y="158"/>
                    <a:pt x="101" y="159"/>
                  </a:cubicBezTo>
                  <a:cubicBezTo>
                    <a:pt x="101" y="159"/>
                    <a:pt x="100" y="158"/>
                    <a:pt x="100" y="159"/>
                  </a:cubicBezTo>
                  <a:cubicBezTo>
                    <a:pt x="99" y="159"/>
                    <a:pt x="99" y="161"/>
                    <a:pt x="98" y="162"/>
                  </a:cubicBezTo>
                  <a:cubicBezTo>
                    <a:pt x="98" y="163"/>
                    <a:pt x="96" y="163"/>
                    <a:pt x="96" y="164"/>
                  </a:cubicBezTo>
                  <a:cubicBezTo>
                    <a:pt x="96" y="165"/>
                    <a:pt x="100" y="167"/>
                    <a:pt x="100" y="168"/>
                  </a:cubicBezTo>
                  <a:cubicBezTo>
                    <a:pt x="100" y="169"/>
                    <a:pt x="99" y="170"/>
                    <a:pt x="99" y="171"/>
                  </a:cubicBezTo>
                  <a:cubicBezTo>
                    <a:pt x="98" y="173"/>
                    <a:pt x="99" y="183"/>
                    <a:pt x="100" y="183"/>
                  </a:cubicBezTo>
                  <a:cubicBezTo>
                    <a:pt x="100" y="183"/>
                    <a:pt x="102" y="182"/>
                    <a:pt x="101" y="185"/>
                  </a:cubicBezTo>
                  <a:cubicBezTo>
                    <a:pt x="101" y="185"/>
                    <a:pt x="100" y="185"/>
                    <a:pt x="99" y="186"/>
                  </a:cubicBezTo>
                  <a:cubicBezTo>
                    <a:pt x="99" y="188"/>
                    <a:pt x="98" y="194"/>
                    <a:pt x="97" y="194"/>
                  </a:cubicBezTo>
                  <a:cubicBezTo>
                    <a:pt x="95" y="195"/>
                    <a:pt x="96" y="189"/>
                    <a:pt x="96" y="189"/>
                  </a:cubicBezTo>
                  <a:cubicBezTo>
                    <a:pt x="95" y="190"/>
                    <a:pt x="96" y="194"/>
                    <a:pt x="95" y="194"/>
                  </a:cubicBezTo>
                  <a:cubicBezTo>
                    <a:pt x="93" y="195"/>
                    <a:pt x="96" y="190"/>
                    <a:pt x="93" y="193"/>
                  </a:cubicBezTo>
                  <a:cubicBezTo>
                    <a:pt x="92" y="193"/>
                    <a:pt x="92" y="194"/>
                    <a:pt x="91" y="193"/>
                  </a:cubicBezTo>
                  <a:cubicBezTo>
                    <a:pt x="91" y="193"/>
                    <a:pt x="93" y="192"/>
                    <a:pt x="92" y="191"/>
                  </a:cubicBezTo>
                  <a:cubicBezTo>
                    <a:pt x="90" y="189"/>
                    <a:pt x="90" y="192"/>
                    <a:pt x="90" y="190"/>
                  </a:cubicBezTo>
                  <a:cubicBezTo>
                    <a:pt x="90" y="190"/>
                    <a:pt x="90" y="189"/>
                    <a:pt x="90" y="189"/>
                  </a:cubicBezTo>
                  <a:cubicBezTo>
                    <a:pt x="89" y="191"/>
                    <a:pt x="91" y="197"/>
                    <a:pt x="89" y="201"/>
                  </a:cubicBezTo>
                  <a:cubicBezTo>
                    <a:pt x="88" y="203"/>
                    <a:pt x="86" y="198"/>
                    <a:pt x="87" y="202"/>
                  </a:cubicBezTo>
                  <a:cubicBezTo>
                    <a:pt x="87" y="202"/>
                    <a:pt x="88" y="203"/>
                    <a:pt x="87" y="203"/>
                  </a:cubicBezTo>
                  <a:cubicBezTo>
                    <a:pt x="85" y="203"/>
                    <a:pt x="85" y="193"/>
                    <a:pt x="84" y="193"/>
                  </a:cubicBezTo>
                  <a:cubicBezTo>
                    <a:pt x="81" y="195"/>
                    <a:pt x="86" y="202"/>
                    <a:pt x="87" y="203"/>
                  </a:cubicBezTo>
                  <a:cubicBezTo>
                    <a:pt x="87" y="204"/>
                    <a:pt x="87" y="204"/>
                    <a:pt x="86" y="205"/>
                  </a:cubicBezTo>
                  <a:cubicBezTo>
                    <a:pt x="86" y="205"/>
                    <a:pt x="86" y="203"/>
                    <a:pt x="86" y="203"/>
                  </a:cubicBezTo>
                  <a:cubicBezTo>
                    <a:pt x="84" y="203"/>
                    <a:pt x="85" y="204"/>
                    <a:pt x="86" y="204"/>
                  </a:cubicBezTo>
                  <a:cubicBezTo>
                    <a:pt x="85" y="204"/>
                    <a:pt x="85" y="204"/>
                    <a:pt x="84" y="204"/>
                  </a:cubicBezTo>
                  <a:cubicBezTo>
                    <a:pt x="82" y="203"/>
                    <a:pt x="82" y="204"/>
                    <a:pt x="82" y="202"/>
                  </a:cubicBezTo>
                  <a:cubicBezTo>
                    <a:pt x="82" y="201"/>
                    <a:pt x="82" y="201"/>
                    <a:pt x="82" y="200"/>
                  </a:cubicBezTo>
                  <a:cubicBezTo>
                    <a:pt x="82" y="200"/>
                    <a:pt x="83" y="200"/>
                    <a:pt x="83" y="200"/>
                  </a:cubicBezTo>
                  <a:cubicBezTo>
                    <a:pt x="83" y="199"/>
                    <a:pt x="81" y="200"/>
                    <a:pt x="81" y="197"/>
                  </a:cubicBezTo>
                  <a:cubicBezTo>
                    <a:pt x="82" y="194"/>
                    <a:pt x="82" y="194"/>
                    <a:pt x="82" y="194"/>
                  </a:cubicBezTo>
                  <a:cubicBezTo>
                    <a:pt x="80" y="193"/>
                    <a:pt x="78" y="201"/>
                    <a:pt x="78" y="203"/>
                  </a:cubicBezTo>
                  <a:cubicBezTo>
                    <a:pt x="78" y="203"/>
                    <a:pt x="82" y="207"/>
                    <a:pt x="82" y="208"/>
                  </a:cubicBezTo>
                  <a:cubicBezTo>
                    <a:pt x="82" y="208"/>
                    <a:pt x="83" y="211"/>
                    <a:pt x="81" y="211"/>
                  </a:cubicBezTo>
                  <a:cubicBezTo>
                    <a:pt x="81" y="211"/>
                    <a:pt x="78" y="205"/>
                    <a:pt x="77" y="204"/>
                  </a:cubicBezTo>
                  <a:cubicBezTo>
                    <a:pt x="77" y="203"/>
                    <a:pt x="76" y="201"/>
                    <a:pt x="75" y="200"/>
                  </a:cubicBezTo>
                  <a:cubicBezTo>
                    <a:pt x="75" y="200"/>
                    <a:pt x="74" y="194"/>
                    <a:pt x="74" y="194"/>
                  </a:cubicBezTo>
                  <a:cubicBezTo>
                    <a:pt x="74" y="195"/>
                    <a:pt x="74" y="196"/>
                    <a:pt x="74" y="197"/>
                  </a:cubicBezTo>
                  <a:cubicBezTo>
                    <a:pt x="74" y="197"/>
                    <a:pt x="71" y="202"/>
                    <a:pt x="73" y="202"/>
                  </a:cubicBezTo>
                  <a:cubicBezTo>
                    <a:pt x="74" y="202"/>
                    <a:pt x="74" y="200"/>
                    <a:pt x="74" y="200"/>
                  </a:cubicBezTo>
                  <a:cubicBezTo>
                    <a:pt x="76" y="201"/>
                    <a:pt x="78" y="206"/>
                    <a:pt x="79" y="207"/>
                  </a:cubicBezTo>
                  <a:cubicBezTo>
                    <a:pt x="79" y="209"/>
                    <a:pt x="83" y="213"/>
                    <a:pt x="80" y="214"/>
                  </a:cubicBezTo>
                  <a:cubicBezTo>
                    <a:pt x="79" y="215"/>
                    <a:pt x="76" y="206"/>
                    <a:pt x="75" y="206"/>
                  </a:cubicBezTo>
                  <a:cubicBezTo>
                    <a:pt x="75" y="206"/>
                    <a:pt x="73" y="207"/>
                    <a:pt x="74" y="208"/>
                  </a:cubicBezTo>
                  <a:cubicBezTo>
                    <a:pt x="74" y="208"/>
                    <a:pt x="77" y="209"/>
                    <a:pt x="76" y="211"/>
                  </a:cubicBezTo>
                  <a:cubicBezTo>
                    <a:pt x="74" y="215"/>
                    <a:pt x="73" y="208"/>
                    <a:pt x="72" y="208"/>
                  </a:cubicBezTo>
                  <a:cubicBezTo>
                    <a:pt x="72" y="208"/>
                    <a:pt x="73" y="215"/>
                    <a:pt x="72" y="215"/>
                  </a:cubicBezTo>
                  <a:cubicBezTo>
                    <a:pt x="72" y="215"/>
                    <a:pt x="72" y="215"/>
                    <a:pt x="71" y="215"/>
                  </a:cubicBezTo>
                  <a:cubicBezTo>
                    <a:pt x="71" y="214"/>
                    <a:pt x="72" y="208"/>
                    <a:pt x="72" y="208"/>
                  </a:cubicBezTo>
                  <a:cubicBezTo>
                    <a:pt x="71" y="208"/>
                    <a:pt x="71" y="210"/>
                    <a:pt x="71" y="210"/>
                  </a:cubicBezTo>
                  <a:cubicBezTo>
                    <a:pt x="71" y="210"/>
                    <a:pt x="70" y="209"/>
                    <a:pt x="70" y="209"/>
                  </a:cubicBezTo>
                  <a:cubicBezTo>
                    <a:pt x="69" y="209"/>
                    <a:pt x="70" y="211"/>
                    <a:pt x="69" y="211"/>
                  </a:cubicBezTo>
                  <a:cubicBezTo>
                    <a:pt x="69" y="211"/>
                    <a:pt x="67" y="212"/>
                    <a:pt x="67" y="212"/>
                  </a:cubicBezTo>
                  <a:cubicBezTo>
                    <a:pt x="66" y="213"/>
                    <a:pt x="64" y="218"/>
                    <a:pt x="64" y="220"/>
                  </a:cubicBezTo>
                  <a:cubicBezTo>
                    <a:pt x="64" y="221"/>
                    <a:pt x="65" y="222"/>
                    <a:pt x="65" y="223"/>
                  </a:cubicBezTo>
                  <a:cubicBezTo>
                    <a:pt x="65" y="224"/>
                    <a:pt x="63" y="223"/>
                    <a:pt x="63" y="224"/>
                  </a:cubicBezTo>
                  <a:cubicBezTo>
                    <a:pt x="63" y="225"/>
                    <a:pt x="67" y="223"/>
                    <a:pt x="67" y="225"/>
                  </a:cubicBezTo>
                  <a:cubicBezTo>
                    <a:pt x="68" y="225"/>
                    <a:pt x="69" y="226"/>
                    <a:pt x="69" y="227"/>
                  </a:cubicBezTo>
                  <a:cubicBezTo>
                    <a:pt x="67" y="229"/>
                    <a:pt x="67" y="229"/>
                    <a:pt x="67" y="229"/>
                  </a:cubicBezTo>
                  <a:cubicBezTo>
                    <a:pt x="66" y="229"/>
                    <a:pt x="67" y="228"/>
                    <a:pt x="66" y="228"/>
                  </a:cubicBezTo>
                  <a:cubicBezTo>
                    <a:pt x="66" y="228"/>
                    <a:pt x="66" y="231"/>
                    <a:pt x="65" y="231"/>
                  </a:cubicBezTo>
                  <a:cubicBezTo>
                    <a:pt x="65" y="231"/>
                    <a:pt x="65" y="227"/>
                    <a:pt x="63" y="230"/>
                  </a:cubicBezTo>
                  <a:cubicBezTo>
                    <a:pt x="62" y="232"/>
                    <a:pt x="65" y="234"/>
                    <a:pt x="65" y="236"/>
                  </a:cubicBezTo>
                  <a:cubicBezTo>
                    <a:pt x="66" y="239"/>
                    <a:pt x="62" y="242"/>
                    <a:pt x="61" y="244"/>
                  </a:cubicBezTo>
                  <a:cubicBezTo>
                    <a:pt x="59" y="247"/>
                    <a:pt x="62" y="250"/>
                    <a:pt x="62" y="252"/>
                  </a:cubicBezTo>
                  <a:cubicBezTo>
                    <a:pt x="62" y="252"/>
                    <a:pt x="61" y="252"/>
                    <a:pt x="61" y="253"/>
                  </a:cubicBezTo>
                  <a:cubicBezTo>
                    <a:pt x="61" y="253"/>
                    <a:pt x="62" y="253"/>
                    <a:pt x="62" y="254"/>
                  </a:cubicBezTo>
                  <a:cubicBezTo>
                    <a:pt x="62" y="254"/>
                    <a:pt x="61" y="256"/>
                    <a:pt x="61" y="258"/>
                  </a:cubicBezTo>
                  <a:cubicBezTo>
                    <a:pt x="60" y="260"/>
                    <a:pt x="60" y="260"/>
                    <a:pt x="60" y="260"/>
                  </a:cubicBezTo>
                  <a:cubicBezTo>
                    <a:pt x="59" y="261"/>
                    <a:pt x="58" y="259"/>
                    <a:pt x="58" y="260"/>
                  </a:cubicBezTo>
                  <a:cubicBezTo>
                    <a:pt x="57" y="261"/>
                    <a:pt x="58" y="261"/>
                    <a:pt x="58" y="262"/>
                  </a:cubicBezTo>
                  <a:cubicBezTo>
                    <a:pt x="58" y="262"/>
                    <a:pt x="58" y="262"/>
                    <a:pt x="58" y="262"/>
                  </a:cubicBezTo>
                  <a:cubicBezTo>
                    <a:pt x="58" y="262"/>
                    <a:pt x="54" y="261"/>
                    <a:pt x="53" y="259"/>
                  </a:cubicBezTo>
                  <a:cubicBezTo>
                    <a:pt x="52" y="258"/>
                    <a:pt x="52" y="255"/>
                    <a:pt x="51" y="254"/>
                  </a:cubicBezTo>
                  <a:cubicBezTo>
                    <a:pt x="49" y="251"/>
                    <a:pt x="44" y="251"/>
                    <a:pt x="42" y="248"/>
                  </a:cubicBezTo>
                  <a:cubicBezTo>
                    <a:pt x="40" y="246"/>
                    <a:pt x="41" y="241"/>
                    <a:pt x="40" y="239"/>
                  </a:cubicBezTo>
                  <a:cubicBezTo>
                    <a:pt x="39" y="235"/>
                    <a:pt x="37" y="232"/>
                    <a:pt x="35" y="228"/>
                  </a:cubicBezTo>
                  <a:cubicBezTo>
                    <a:pt x="24" y="202"/>
                    <a:pt x="12" y="176"/>
                    <a:pt x="0" y="149"/>
                  </a:cubicBezTo>
                  <a:cubicBezTo>
                    <a:pt x="0" y="149"/>
                    <a:pt x="0" y="149"/>
                    <a:pt x="0" y="149"/>
                  </a:cubicBezTo>
                  <a:cubicBezTo>
                    <a:pt x="1" y="147"/>
                    <a:pt x="2" y="144"/>
                    <a:pt x="4" y="145"/>
                  </a:cubicBezTo>
                  <a:cubicBezTo>
                    <a:pt x="5" y="145"/>
                    <a:pt x="8" y="150"/>
                    <a:pt x="9" y="149"/>
                  </a:cubicBezTo>
                  <a:cubicBezTo>
                    <a:pt x="11" y="146"/>
                    <a:pt x="7" y="142"/>
                    <a:pt x="8" y="139"/>
                  </a:cubicBezTo>
                  <a:cubicBezTo>
                    <a:pt x="9" y="136"/>
                    <a:pt x="14" y="140"/>
                    <a:pt x="15" y="138"/>
                  </a:cubicBezTo>
                  <a:cubicBezTo>
                    <a:pt x="15" y="137"/>
                    <a:pt x="15" y="137"/>
                    <a:pt x="15" y="137"/>
                  </a:cubicBezTo>
                  <a:cubicBezTo>
                    <a:pt x="14" y="134"/>
                    <a:pt x="8" y="136"/>
                    <a:pt x="9" y="130"/>
                  </a:cubicBezTo>
                  <a:cubicBezTo>
                    <a:pt x="9" y="127"/>
                    <a:pt x="17" y="116"/>
                    <a:pt x="17" y="116"/>
                  </a:cubicBezTo>
                  <a:cubicBezTo>
                    <a:pt x="17" y="116"/>
                    <a:pt x="15" y="113"/>
                    <a:pt x="15" y="113"/>
                  </a:cubicBezTo>
                  <a:cubicBezTo>
                    <a:pt x="14" y="111"/>
                    <a:pt x="18" y="107"/>
                    <a:pt x="18" y="104"/>
                  </a:cubicBezTo>
                  <a:cubicBezTo>
                    <a:pt x="19" y="101"/>
                    <a:pt x="16" y="103"/>
                    <a:pt x="15" y="102"/>
                  </a:cubicBezTo>
                  <a:cubicBezTo>
                    <a:pt x="14" y="102"/>
                    <a:pt x="15" y="101"/>
                    <a:pt x="15" y="101"/>
                  </a:cubicBezTo>
                  <a:cubicBezTo>
                    <a:pt x="15" y="99"/>
                    <a:pt x="15" y="97"/>
                    <a:pt x="15" y="94"/>
                  </a:cubicBezTo>
                  <a:cubicBezTo>
                    <a:pt x="14" y="92"/>
                    <a:pt x="14" y="92"/>
                    <a:pt x="14" y="92"/>
                  </a:cubicBezTo>
                  <a:cubicBezTo>
                    <a:pt x="14" y="92"/>
                    <a:pt x="12" y="91"/>
                    <a:pt x="12" y="91"/>
                  </a:cubicBezTo>
                  <a:cubicBezTo>
                    <a:pt x="11" y="87"/>
                    <a:pt x="15" y="77"/>
                    <a:pt x="15" y="75"/>
                  </a:cubicBezTo>
                  <a:cubicBezTo>
                    <a:pt x="16" y="70"/>
                    <a:pt x="11" y="65"/>
                    <a:pt x="11" y="60"/>
                  </a:cubicBezTo>
                  <a:cubicBezTo>
                    <a:pt x="11" y="54"/>
                    <a:pt x="18" y="30"/>
                    <a:pt x="20" y="23"/>
                  </a:cubicBezTo>
                  <a:cubicBezTo>
                    <a:pt x="21" y="21"/>
                    <a:pt x="22" y="10"/>
                    <a:pt x="23" y="9"/>
                  </a:cubicBezTo>
                  <a:cubicBezTo>
                    <a:pt x="24" y="9"/>
                    <a:pt x="25" y="9"/>
                    <a:pt x="26" y="9"/>
                  </a:cubicBezTo>
                  <a:cubicBezTo>
                    <a:pt x="35" y="8"/>
                    <a:pt x="29" y="13"/>
                    <a:pt x="34" y="17"/>
                  </a:cubicBezTo>
                  <a:cubicBezTo>
                    <a:pt x="35" y="18"/>
                    <a:pt x="39" y="19"/>
                    <a:pt x="41" y="19"/>
                  </a:cubicBezTo>
                  <a:cubicBezTo>
                    <a:pt x="42" y="19"/>
                    <a:pt x="51" y="9"/>
                    <a:pt x="53" y="7"/>
                  </a:cubicBezTo>
                  <a:cubicBezTo>
                    <a:pt x="53" y="7"/>
                    <a:pt x="56" y="7"/>
                    <a:pt x="56" y="6"/>
                  </a:cubicBezTo>
                  <a:cubicBezTo>
                    <a:pt x="57" y="5"/>
                    <a:pt x="55" y="2"/>
                    <a:pt x="58" y="1"/>
                  </a:cubicBezTo>
                  <a:cubicBezTo>
                    <a:pt x="61" y="0"/>
                    <a:pt x="80" y="7"/>
                    <a:pt x="82" y="9"/>
                  </a:cubicBezTo>
                  <a:cubicBezTo>
                    <a:pt x="85" y="11"/>
                    <a:pt x="88" y="22"/>
                    <a:pt x="90" y="25"/>
                  </a:cubicBezTo>
                  <a:cubicBezTo>
                    <a:pt x="95" y="38"/>
                    <a:pt x="101" y="51"/>
                    <a:pt x="107" y="64"/>
                  </a:cubicBezTo>
                  <a:cubicBezTo>
                    <a:pt x="110" y="70"/>
                    <a:pt x="110" y="72"/>
                    <a:pt x="112" y="78"/>
                  </a:cubicBezTo>
                  <a:cubicBezTo>
                    <a:pt x="112" y="79"/>
                    <a:pt x="112" y="80"/>
                    <a:pt x="112" y="80"/>
                  </a:cubicBezTo>
                  <a:cubicBezTo>
                    <a:pt x="116" y="80"/>
                    <a:pt x="116" y="80"/>
                    <a:pt x="116" y="80"/>
                  </a:cubicBezTo>
                  <a:cubicBezTo>
                    <a:pt x="119" y="80"/>
                    <a:pt x="122" y="80"/>
                    <a:pt x="125" y="80"/>
                  </a:cubicBezTo>
                  <a:cubicBezTo>
                    <a:pt x="125" y="80"/>
                    <a:pt x="126" y="80"/>
                    <a:pt x="126" y="80"/>
                  </a:cubicBezTo>
                  <a:cubicBezTo>
                    <a:pt x="127" y="80"/>
                    <a:pt x="128" y="79"/>
                    <a:pt x="128" y="80"/>
                  </a:cubicBezTo>
                  <a:cubicBezTo>
                    <a:pt x="132" y="81"/>
                    <a:pt x="128" y="84"/>
                    <a:pt x="128" y="86"/>
                  </a:cubicBezTo>
                  <a:cubicBezTo>
                    <a:pt x="128" y="88"/>
                    <a:pt x="133" y="92"/>
                    <a:pt x="134" y="95"/>
                  </a:cubicBezTo>
                  <a:cubicBezTo>
                    <a:pt x="134" y="95"/>
                    <a:pt x="133" y="96"/>
                    <a:pt x="134" y="97"/>
                  </a:cubicBezTo>
                  <a:cubicBezTo>
                    <a:pt x="135" y="98"/>
                    <a:pt x="139" y="100"/>
                    <a:pt x="140" y="101"/>
                  </a:cubicBezTo>
                  <a:cubicBezTo>
                    <a:pt x="143" y="102"/>
                    <a:pt x="141" y="99"/>
                    <a:pt x="142" y="98"/>
                  </a:cubicBezTo>
                  <a:cubicBezTo>
                    <a:pt x="143" y="97"/>
                    <a:pt x="144" y="97"/>
                    <a:pt x="146" y="97"/>
                  </a:cubicBezTo>
                  <a:cubicBezTo>
                    <a:pt x="146" y="97"/>
                    <a:pt x="146" y="97"/>
                    <a:pt x="146" y="97"/>
                  </a:cubicBezTo>
                  <a:cubicBezTo>
                    <a:pt x="146" y="98"/>
                    <a:pt x="149" y="99"/>
                    <a:pt x="150" y="99"/>
                  </a:cubicBezTo>
                  <a:cubicBezTo>
                    <a:pt x="151" y="101"/>
                    <a:pt x="158" y="106"/>
                    <a:pt x="156" y="108"/>
                  </a:cubicBezTo>
                  <a:cubicBezTo>
                    <a:pt x="156" y="109"/>
                    <a:pt x="153" y="105"/>
                    <a:pt x="154" y="108"/>
                  </a:cubicBezTo>
                  <a:cubicBezTo>
                    <a:pt x="154" y="109"/>
                    <a:pt x="155" y="109"/>
                    <a:pt x="155" y="110"/>
                  </a:cubicBezTo>
                  <a:cubicBezTo>
                    <a:pt x="156" y="112"/>
                    <a:pt x="153" y="110"/>
                    <a:pt x="152" y="110"/>
                  </a:cubicBezTo>
                  <a:cubicBezTo>
                    <a:pt x="150" y="111"/>
                    <a:pt x="154" y="112"/>
                    <a:pt x="154" y="112"/>
                  </a:cubicBezTo>
                  <a:cubicBezTo>
                    <a:pt x="156" y="115"/>
                    <a:pt x="156" y="115"/>
                    <a:pt x="156" y="115"/>
                  </a:cubicBezTo>
                  <a:cubicBezTo>
                    <a:pt x="156" y="114"/>
                    <a:pt x="154" y="112"/>
                    <a:pt x="156" y="111"/>
                  </a:cubicBezTo>
                  <a:cubicBezTo>
                    <a:pt x="157" y="110"/>
                    <a:pt x="158" y="111"/>
                    <a:pt x="158" y="112"/>
                  </a:cubicBezTo>
                  <a:cubicBezTo>
                    <a:pt x="159" y="112"/>
                    <a:pt x="158" y="112"/>
                    <a:pt x="158" y="113"/>
                  </a:cubicBezTo>
                  <a:cubicBezTo>
                    <a:pt x="158" y="113"/>
                    <a:pt x="158" y="114"/>
                    <a:pt x="159" y="114"/>
                  </a:cubicBezTo>
                  <a:cubicBezTo>
                    <a:pt x="161" y="112"/>
                    <a:pt x="157" y="111"/>
                    <a:pt x="158" y="110"/>
                  </a:cubicBezTo>
                  <a:cubicBezTo>
                    <a:pt x="159" y="109"/>
                    <a:pt x="160" y="110"/>
                    <a:pt x="160" y="111"/>
                  </a:cubicBezTo>
                  <a:cubicBezTo>
                    <a:pt x="160" y="111"/>
                    <a:pt x="161" y="111"/>
                    <a:pt x="161" y="111"/>
                  </a:cubicBezTo>
                  <a:cubicBezTo>
                    <a:pt x="161" y="111"/>
                    <a:pt x="161" y="111"/>
                    <a:pt x="161" y="111"/>
                  </a:cubicBezTo>
                  <a:cubicBezTo>
                    <a:pt x="161" y="111"/>
                    <a:pt x="162" y="112"/>
                    <a:pt x="162" y="112"/>
                  </a:cubicBezTo>
                  <a:cubicBezTo>
                    <a:pt x="162" y="112"/>
                    <a:pt x="162" y="112"/>
                    <a:pt x="162" y="112"/>
                  </a:cubicBezTo>
                  <a:cubicBezTo>
                    <a:pt x="162" y="114"/>
                    <a:pt x="160" y="115"/>
                    <a:pt x="160" y="116"/>
                  </a:cubicBezTo>
                  <a:moveTo>
                    <a:pt x="124" y="153"/>
                  </a:moveTo>
                  <a:cubicBezTo>
                    <a:pt x="124" y="153"/>
                    <a:pt x="121" y="153"/>
                    <a:pt x="121" y="153"/>
                  </a:cubicBezTo>
                  <a:cubicBezTo>
                    <a:pt x="118" y="156"/>
                    <a:pt x="119" y="164"/>
                    <a:pt x="124" y="164"/>
                  </a:cubicBezTo>
                  <a:cubicBezTo>
                    <a:pt x="128" y="164"/>
                    <a:pt x="124" y="161"/>
                    <a:pt x="124" y="160"/>
                  </a:cubicBezTo>
                  <a:cubicBezTo>
                    <a:pt x="125" y="158"/>
                    <a:pt x="129" y="158"/>
                    <a:pt x="129" y="156"/>
                  </a:cubicBezTo>
                  <a:cubicBezTo>
                    <a:pt x="128" y="155"/>
                    <a:pt x="125" y="153"/>
                    <a:pt x="124" y="153"/>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4" name="Freeform 82"/>
            <p:cNvSpPr>
              <a:spLocks/>
            </p:cNvSpPr>
            <p:nvPr/>
          </p:nvSpPr>
          <p:spPr bwMode="auto">
            <a:xfrm>
              <a:off x="7245319" y="3333749"/>
              <a:ext cx="30163" cy="33339"/>
            </a:xfrm>
            <a:custGeom>
              <a:avLst/>
              <a:gdLst>
                <a:gd name="T0" fmla="*/ 4 w 10"/>
                <a:gd name="T1" fmla="*/ 6 h 11"/>
                <a:gd name="T2" fmla="*/ 5 w 10"/>
                <a:gd name="T3" fmla="*/ 7 h 11"/>
                <a:gd name="T4" fmla="*/ 7 w 10"/>
                <a:gd name="T5" fmla="*/ 11 h 11"/>
                <a:gd name="T6" fmla="*/ 10 w 10"/>
                <a:gd name="T7" fmla="*/ 4 h 11"/>
                <a:gd name="T8" fmla="*/ 2 w 10"/>
                <a:gd name="T9" fmla="*/ 0 h 11"/>
                <a:gd name="T10" fmla="*/ 0 w 10"/>
                <a:gd name="T11" fmla="*/ 5 h 11"/>
                <a:gd name="T12" fmla="*/ 3 w 10"/>
                <a:gd name="T13" fmla="*/ 6 h 11"/>
                <a:gd name="T14" fmla="*/ 4 w 10"/>
                <a:gd name="T15" fmla="*/ 6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1">
                  <a:moveTo>
                    <a:pt x="4" y="6"/>
                  </a:moveTo>
                  <a:cubicBezTo>
                    <a:pt x="4" y="7"/>
                    <a:pt x="5" y="7"/>
                    <a:pt x="5" y="7"/>
                  </a:cubicBezTo>
                  <a:cubicBezTo>
                    <a:pt x="6" y="8"/>
                    <a:pt x="6" y="10"/>
                    <a:pt x="7" y="11"/>
                  </a:cubicBezTo>
                  <a:cubicBezTo>
                    <a:pt x="8" y="9"/>
                    <a:pt x="10" y="5"/>
                    <a:pt x="10" y="4"/>
                  </a:cubicBezTo>
                  <a:cubicBezTo>
                    <a:pt x="10" y="4"/>
                    <a:pt x="3" y="0"/>
                    <a:pt x="2" y="0"/>
                  </a:cubicBezTo>
                  <a:cubicBezTo>
                    <a:pt x="1" y="1"/>
                    <a:pt x="0" y="5"/>
                    <a:pt x="0" y="5"/>
                  </a:cubicBezTo>
                  <a:cubicBezTo>
                    <a:pt x="1" y="5"/>
                    <a:pt x="2" y="6"/>
                    <a:pt x="3" y="6"/>
                  </a:cubicBezTo>
                  <a:cubicBezTo>
                    <a:pt x="4" y="6"/>
                    <a:pt x="4" y="6"/>
                    <a:pt x="4" y="6"/>
                  </a:cubicBezTo>
                </a:path>
              </a:pathLst>
            </a:custGeom>
            <a:grp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Freeform 85"/>
            <p:cNvSpPr>
              <a:spLocks/>
            </p:cNvSpPr>
            <p:nvPr/>
          </p:nvSpPr>
          <p:spPr bwMode="auto">
            <a:xfrm>
              <a:off x="6284885" y="4176713"/>
              <a:ext cx="763588" cy="735012"/>
            </a:xfrm>
            <a:custGeom>
              <a:avLst/>
              <a:gdLst>
                <a:gd name="T0" fmla="*/ 256 w 259"/>
                <a:gd name="T1" fmla="*/ 137 h 249"/>
                <a:gd name="T2" fmla="*/ 241 w 259"/>
                <a:gd name="T3" fmla="*/ 130 h 249"/>
                <a:gd name="T4" fmla="*/ 236 w 259"/>
                <a:gd name="T5" fmla="*/ 118 h 249"/>
                <a:gd name="T6" fmla="*/ 233 w 259"/>
                <a:gd name="T7" fmla="*/ 115 h 249"/>
                <a:gd name="T8" fmla="*/ 224 w 259"/>
                <a:gd name="T9" fmla="*/ 111 h 249"/>
                <a:gd name="T10" fmla="*/ 215 w 259"/>
                <a:gd name="T11" fmla="*/ 94 h 249"/>
                <a:gd name="T12" fmla="*/ 215 w 259"/>
                <a:gd name="T13" fmla="*/ 91 h 249"/>
                <a:gd name="T14" fmla="*/ 200 w 259"/>
                <a:gd name="T15" fmla="*/ 86 h 249"/>
                <a:gd name="T16" fmla="*/ 198 w 259"/>
                <a:gd name="T17" fmla="*/ 83 h 249"/>
                <a:gd name="T18" fmla="*/ 189 w 259"/>
                <a:gd name="T19" fmla="*/ 76 h 249"/>
                <a:gd name="T20" fmla="*/ 175 w 259"/>
                <a:gd name="T21" fmla="*/ 65 h 249"/>
                <a:gd name="T22" fmla="*/ 159 w 259"/>
                <a:gd name="T23" fmla="*/ 54 h 249"/>
                <a:gd name="T24" fmla="*/ 153 w 259"/>
                <a:gd name="T25" fmla="*/ 51 h 249"/>
                <a:gd name="T26" fmla="*/ 143 w 259"/>
                <a:gd name="T27" fmla="*/ 41 h 249"/>
                <a:gd name="T28" fmla="*/ 134 w 259"/>
                <a:gd name="T29" fmla="*/ 28 h 249"/>
                <a:gd name="T30" fmla="*/ 125 w 259"/>
                <a:gd name="T31" fmla="*/ 27 h 249"/>
                <a:gd name="T32" fmla="*/ 117 w 259"/>
                <a:gd name="T33" fmla="*/ 21 h 249"/>
                <a:gd name="T34" fmla="*/ 108 w 259"/>
                <a:gd name="T35" fmla="*/ 18 h 249"/>
                <a:gd name="T36" fmla="*/ 60 w 259"/>
                <a:gd name="T37" fmla="*/ 12 h 249"/>
                <a:gd name="T38" fmla="*/ 1 w 259"/>
                <a:gd name="T39" fmla="*/ 24 h 249"/>
                <a:gd name="T40" fmla="*/ 11 w 259"/>
                <a:gd name="T41" fmla="*/ 51 h 249"/>
                <a:gd name="T42" fmla="*/ 45 w 259"/>
                <a:gd name="T43" fmla="*/ 139 h 249"/>
                <a:gd name="T44" fmla="*/ 54 w 259"/>
                <a:gd name="T45" fmla="*/ 153 h 249"/>
                <a:gd name="T46" fmla="*/ 56 w 259"/>
                <a:gd name="T47" fmla="*/ 162 h 249"/>
                <a:gd name="T48" fmla="*/ 56 w 259"/>
                <a:gd name="T49" fmla="*/ 172 h 249"/>
                <a:gd name="T50" fmla="*/ 57 w 259"/>
                <a:gd name="T51" fmla="*/ 199 h 249"/>
                <a:gd name="T52" fmla="*/ 61 w 259"/>
                <a:gd name="T53" fmla="*/ 209 h 249"/>
                <a:gd name="T54" fmla="*/ 63 w 259"/>
                <a:gd name="T55" fmla="*/ 226 h 249"/>
                <a:gd name="T56" fmla="*/ 70 w 259"/>
                <a:gd name="T57" fmla="*/ 236 h 249"/>
                <a:gd name="T58" fmla="*/ 79 w 259"/>
                <a:gd name="T59" fmla="*/ 249 h 249"/>
                <a:gd name="T60" fmla="*/ 164 w 259"/>
                <a:gd name="T61" fmla="*/ 237 h 249"/>
                <a:gd name="T62" fmla="*/ 209 w 259"/>
                <a:gd name="T63" fmla="*/ 232 h 249"/>
                <a:gd name="T64" fmla="*/ 218 w 259"/>
                <a:gd name="T65" fmla="*/ 239 h 249"/>
                <a:gd name="T66" fmla="*/ 220 w 259"/>
                <a:gd name="T67" fmla="*/ 236 h 249"/>
                <a:gd name="T68" fmla="*/ 220 w 259"/>
                <a:gd name="T69" fmla="*/ 228 h 249"/>
                <a:gd name="T70" fmla="*/ 219 w 259"/>
                <a:gd name="T71" fmla="*/ 214 h 249"/>
                <a:gd name="T72" fmla="*/ 243 w 259"/>
                <a:gd name="T73" fmla="*/ 214 h 249"/>
                <a:gd name="T74" fmla="*/ 240 w 259"/>
                <a:gd name="T75" fmla="*/ 207 h 249"/>
                <a:gd name="T76" fmla="*/ 241 w 259"/>
                <a:gd name="T77" fmla="*/ 205 h 249"/>
                <a:gd name="T78" fmla="*/ 239 w 259"/>
                <a:gd name="T79" fmla="*/ 200 h 249"/>
                <a:gd name="T80" fmla="*/ 239 w 259"/>
                <a:gd name="T81" fmla="*/ 195 h 249"/>
                <a:gd name="T82" fmla="*/ 243 w 259"/>
                <a:gd name="T83" fmla="*/ 191 h 249"/>
                <a:gd name="T84" fmla="*/ 242 w 259"/>
                <a:gd name="T85" fmla="*/ 194 h 249"/>
                <a:gd name="T86" fmla="*/ 244 w 259"/>
                <a:gd name="T87" fmla="*/ 190 h 249"/>
                <a:gd name="T88" fmla="*/ 239 w 259"/>
                <a:gd name="T89" fmla="*/ 180 h 249"/>
                <a:gd name="T90" fmla="*/ 244 w 259"/>
                <a:gd name="T91" fmla="*/ 179 h 249"/>
                <a:gd name="T92" fmla="*/ 246 w 259"/>
                <a:gd name="T93" fmla="*/ 176 h 249"/>
                <a:gd name="T94" fmla="*/ 248 w 259"/>
                <a:gd name="T95" fmla="*/ 168 h 249"/>
                <a:gd name="T96" fmla="*/ 244 w 259"/>
                <a:gd name="T97" fmla="*/ 167 h 249"/>
                <a:gd name="T98" fmla="*/ 246 w 259"/>
                <a:gd name="T99" fmla="*/ 163 h 249"/>
                <a:gd name="T100" fmla="*/ 245 w 259"/>
                <a:gd name="T101" fmla="*/ 162 h 249"/>
                <a:gd name="T102" fmla="*/ 250 w 259"/>
                <a:gd name="T103" fmla="*/ 162 h 249"/>
                <a:gd name="T104" fmla="*/ 246 w 259"/>
                <a:gd name="T105" fmla="*/ 158 h 249"/>
                <a:gd name="T106" fmla="*/ 243 w 259"/>
                <a:gd name="T107" fmla="*/ 155 h 249"/>
                <a:gd name="T108" fmla="*/ 249 w 259"/>
                <a:gd name="T109" fmla="*/ 155 h 249"/>
                <a:gd name="T110" fmla="*/ 247 w 259"/>
                <a:gd name="T111" fmla="*/ 149 h 249"/>
                <a:gd name="T112" fmla="*/ 246 w 259"/>
                <a:gd name="T113" fmla="*/ 148 h 249"/>
                <a:gd name="T114" fmla="*/ 247 w 259"/>
                <a:gd name="T115" fmla="*/ 146 h 249"/>
                <a:gd name="T116" fmla="*/ 253 w 259"/>
                <a:gd name="T117" fmla="*/ 146 h 249"/>
                <a:gd name="T118" fmla="*/ 259 w 259"/>
                <a:gd name="T119" fmla="*/ 13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9" h="249">
                  <a:moveTo>
                    <a:pt x="256" y="137"/>
                  </a:moveTo>
                  <a:cubicBezTo>
                    <a:pt x="256" y="137"/>
                    <a:pt x="256" y="137"/>
                    <a:pt x="256" y="137"/>
                  </a:cubicBezTo>
                  <a:cubicBezTo>
                    <a:pt x="256" y="137"/>
                    <a:pt x="254" y="137"/>
                    <a:pt x="254" y="137"/>
                  </a:cubicBezTo>
                  <a:cubicBezTo>
                    <a:pt x="250" y="135"/>
                    <a:pt x="242" y="136"/>
                    <a:pt x="241" y="130"/>
                  </a:cubicBezTo>
                  <a:cubicBezTo>
                    <a:pt x="241" y="129"/>
                    <a:pt x="242" y="125"/>
                    <a:pt x="240" y="124"/>
                  </a:cubicBezTo>
                  <a:cubicBezTo>
                    <a:pt x="239" y="122"/>
                    <a:pt x="237" y="121"/>
                    <a:pt x="236" y="118"/>
                  </a:cubicBezTo>
                  <a:cubicBezTo>
                    <a:pt x="236" y="116"/>
                    <a:pt x="236" y="116"/>
                    <a:pt x="236" y="116"/>
                  </a:cubicBezTo>
                  <a:cubicBezTo>
                    <a:pt x="235" y="116"/>
                    <a:pt x="234" y="116"/>
                    <a:pt x="233" y="115"/>
                  </a:cubicBezTo>
                  <a:cubicBezTo>
                    <a:pt x="233" y="113"/>
                    <a:pt x="233" y="113"/>
                    <a:pt x="233" y="113"/>
                  </a:cubicBezTo>
                  <a:cubicBezTo>
                    <a:pt x="231" y="113"/>
                    <a:pt x="225" y="113"/>
                    <a:pt x="224" y="111"/>
                  </a:cubicBezTo>
                  <a:cubicBezTo>
                    <a:pt x="222" y="109"/>
                    <a:pt x="223" y="106"/>
                    <a:pt x="222" y="104"/>
                  </a:cubicBezTo>
                  <a:cubicBezTo>
                    <a:pt x="221" y="100"/>
                    <a:pt x="216" y="98"/>
                    <a:pt x="215" y="94"/>
                  </a:cubicBezTo>
                  <a:cubicBezTo>
                    <a:pt x="215" y="94"/>
                    <a:pt x="215" y="93"/>
                    <a:pt x="215" y="93"/>
                  </a:cubicBezTo>
                  <a:cubicBezTo>
                    <a:pt x="215" y="92"/>
                    <a:pt x="215" y="92"/>
                    <a:pt x="215" y="91"/>
                  </a:cubicBezTo>
                  <a:cubicBezTo>
                    <a:pt x="215" y="91"/>
                    <a:pt x="215" y="91"/>
                    <a:pt x="215" y="90"/>
                  </a:cubicBezTo>
                  <a:cubicBezTo>
                    <a:pt x="214" y="88"/>
                    <a:pt x="202" y="88"/>
                    <a:pt x="200" y="86"/>
                  </a:cubicBezTo>
                  <a:cubicBezTo>
                    <a:pt x="199" y="86"/>
                    <a:pt x="200" y="83"/>
                    <a:pt x="199" y="83"/>
                  </a:cubicBezTo>
                  <a:cubicBezTo>
                    <a:pt x="199" y="82"/>
                    <a:pt x="198" y="83"/>
                    <a:pt x="198" y="83"/>
                  </a:cubicBezTo>
                  <a:cubicBezTo>
                    <a:pt x="195" y="83"/>
                    <a:pt x="195" y="78"/>
                    <a:pt x="194" y="78"/>
                  </a:cubicBezTo>
                  <a:cubicBezTo>
                    <a:pt x="193" y="78"/>
                    <a:pt x="190" y="78"/>
                    <a:pt x="189" y="76"/>
                  </a:cubicBezTo>
                  <a:cubicBezTo>
                    <a:pt x="189" y="74"/>
                    <a:pt x="190" y="74"/>
                    <a:pt x="188" y="71"/>
                  </a:cubicBezTo>
                  <a:cubicBezTo>
                    <a:pt x="187" y="68"/>
                    <a:pt x="177" y="67"/>
                    <a:pt x="175" y="65"/>
                  </a:cubicBezTo>
                  <a:cubicBezTo>
                    <a:pt x="171" y="63"/>
                    <a:pt x="171" y="58"/>
                    <a:pt x="167" y="56"/>
                  </a:cubicBezTo>
                  <a:cubicBezTo>
                    <a:pt x="165" y="55"/>
                    <a:pt x="161" y="55"/>
                    <a:pt x="159" y="54"/>
                  </a:cubicBezTo>
                  <a:cubicBezTo>
                    <a:pt x="158" y="53"/>
                    <a:pt x="157" y="51"/>
                    <a:pt x="155" y="51"/>
                  </a:cubicBezTo>
                  <a:cubicBezTo>
                    <a:pt x="154" y="51"/>
                    <a:pt x="154" y="52"/>
                    <a:pt x="153" y="51"/>
                  </a:cubicBezTo>
                  <a:cubicBezTo>
                    <a:pt x="150" y="50"/>
                    <a:pt x="150" y="45"/>
                    <a:pt x="147" y="43"/>
                  </a:cubicBezTo>
                  <a:cubicBezTo>
                    <a:pt x="146" y="42"/>
                    <a:pt x="144" y="42"/>
                    <a:pt x="143" y="41"/>
                  </a:cubicBezTo>
                  <a:cubicBezTo>
                    <a:pt x="141" y="40"/>
                    <a:pt x="141" y="37"/>
                    <a:pt x="141" y="36"/>
                  </a:cubicBezTo>
                  <a:cubicBezTo>
                    <a:pt x="139" y="33"/>
                    <a:pt x="136" y="31"/>
                    <a:pt x="134" y="28"/>
                  </a:cubicBezTo>
                  <a:cubicBezTo>
                    <a:pt x="133" y="27"/>
                    <a:pt x="133" y="26"/>
                    <a:pt x="132" y="26"/>
                  </a:cubicBezTo>
                  <a:cubicBezTo>
                    <a:pt x="130" y="25"/>
                    <a:pt x="127" y="27"/>
                    <a:pt x="125" y="27"/>
                  </a:cubicBezTo>
                  <a:cubicBezTo>
                    <a:pt x="124" y="27"/>
                    <a:pt x="118" y="24"/>
                    <a:pt x="118" y="23"/>
                  </a:cubicBezTo>
                  <a:cubicBezTo>
                    <a:pt x="117" y="21"/>
                    <a:pt x="117" y="21"/>
                    <a:pt x="117" y="21"/>
                  </a:cubicBezTo>
                  <a:cubicBezTo>
                    <a:pt x="117" y="21"/>
                    <a:pt x="117" y="22"/>
                    <a:pt x="117" y="22"/>
                  </a:cubicBezTo>
                  <a:cubicBezTo>
                    <a:pt x="116" y="23"/>
                    <a:pt x="108" y="19"/>
                    <a:pt x="108" y="18"/>
                  </a:cubicBezTo>
                  <a:cubicBezTo>
                    <a:pt x="107" y="16"/>
                    <a:pt x="115" y="4"/>
                    <a:pt x="116" y="0"/>
                  </a:cubicBezTo>
                  <a:cubicBezTo>
                    <a:pt x="97" y="4"/>
                    <a:pt x="79" y="8"/>
                    <a:pt x="60" y="12"/>
                  </a:cubicBezTo>
                  <a:cubicBezTo>
                    <a:pt x="40" y="16"/>
                    <a:pt x="20" y="19"/>
                    <a:pt x="0" y="23"/>
                  </a:cubicBezTo>
                  <a:cubicBezTo>
                    <a:pt x="0" y="23"/>
                    <a:pt x="0" y="24"/>
                    <a:pt x="1" y="24"/>
                  </a:cubicBezTo>
                  <a:cubicBezTo>
                    <a:pt x="2" y="27"/>
                    <a:pt x="3" y="29"/>
                    <a:pt x="4" y="32"/>
                  </a:cubicBezTo>
                  <a:cubicBezTo>
                    <a:pt x="6" y="38"/>
                    <a:pt x="8" y="44"/>
                    <a:pt x="11" y="51"/>
                  </a:cubicBezTo>
                  <a:cubicBezTo>
                    <a:pt x="18" y="69"/>
                    <a:pt x="24" y="87"/>
                    <a:pt x="31" y="105"/>
                  </a:cubicBezTo>
                  <a:cubicBezTo>
                    <a:pt x="35" y="117"/>
                    <a:pt x="38" y="129"/>
                    <a:pt x="45" y="139"/>
                  </a:cubicBezTo>
                  <a:cubicBezTo>
                    <a:pt x="47" y="142"/>
                    <a:pt x="48" y="147"/>
                    <a:pt x="50" y="150"/>
                  </a:cubicBezTo>
                  <a:cubicBezTo>
                    <a:pt x="51" y="151"/>
                    <a:pt x="53" y="151"/>
                    <a:pt x="54" y="153"/>
                  </a:cubicBezTo>
                  <a:cubicBezTo>
                    <a:pt x="56" y="154"/>
                    <a:pt x="57" y="159"/>
                    <a:pt x="57" y="159"/>
                  </a:cubicBezTo>
                  <a:cubicBezTo>
                    <a:pt x="57" y="160"/>
                    <a:pt x="55" y="161"/>
                    <a:pt x="56" y="162"/>
                  </a:cubicBezTo>
                  <a:cubicBezTo>
                    <a:pt x="57" y="164"/>
                    <a:pt x="61" y="164"/>
                    <a:pt x="61" y="165"/>
                  </a:cubicBezTo>
                  <a:cubicBezTo>
                    <a:pt x="62" y="167"/>
                    <a:pt x="57" y="170"/>
                    <a:pt x="56" y="172"/>
                  </a:cubicBezTo>
                  <a:cubicBezTo>
                    <a:pt x="56" y="173"/>
                    <a:pt x="55" y="190"/>
                    <a:pt x="55" y="191"/>
                  </a:cubicBezTo>
                  <a:cubicBezTo>
                    <a:pt x="55" y="193"/>
                    <a:pt x="56" y="197"/>
                    <a:pt x="57" y="199"/>
                  </a:cubicBezTo>
                  <a:cubicBezTo>
                    <a:pt x="58" y="201"/>
                    <a:pt x="62" y="203"/>
                    <a:pt x="63" y="206"/>
                  </a:cubicBezTo>
                  <a:cubicBezTo>
                    <a:pt x="63" y="206"/>
                    <a:pt x="61" y="209"/>
                    <a:pt x="61" y="209"/>
                  </a:cubicBezTo>
                  <a:cubicBezTo>
                    <a:pt x="63" y="211"/>
                    <a:pt x="63" y="211"/>
                    <a:pt x="63" y="211"/>
                  </a:cubicBezTo>
                  <a:cubicBezTo>
                    <a:pt x="63" y="216"/>
                    <a:pt x="59" y="221"/>
                    <a:pt x="63" y="226"/>
                  </a:cubicBezTo>
                  <a:cubicBezTo>
                    <a:pt x="63" y="226"/>
                    <a:pt x="65" y="226"/>
                    <a:pt x="65" y="226"/>
                  </a:cubicBezTo>
                  <a:cubicBezTo>
                    <a:pt x="68" y="229"/>
                    <a:pt x="69" y="232"/>
                    <a:pt x="70" y="236"/>
                  </a:cubicBezTo>
                  <a:cubicBezTo>
                    <a:pt x="70" y="236"/>
                    <a:pt x="73" y="238"/>
                    <a:pt x="74" y="240"/>
                  </a:cubicBezTo>
                  <a:cubicBezTo>
                    <a:pt x="76" y="244"/>
                    <a:pt x="75" y="247"/>
                    <a:pt x="79" y="249"/>
                  </a:cubicBezTo>
                  <a:cubicBezTo>
                    <a:pt x="81" y="249"/>
                    <a:pt x="99" y="246"/>
                    <a:pt x="102" y="246"/>
                  </a:cubicBezTo>
                  <a:cubicBezTo>
                    <a:pt x="122" y="243"/>
                    <a:pt x="143" y="240"/>
                    <a:pt x="164" y="237"/>
                  </a:cubicBezTo>
                  <a:cubicBezTo>
                    <a:pt x="172" y="236"/>
                    <a:pt x="202" y="230"/>
                    <a:pt x="208" y="230"/>
                  </a:cubicBezTo>
                  <a:cubicBezTo>
                    <a:pt x="211" y="231"/>
                    <a:pt x="208" y="231"/>
                    <a:pt x="209" y="232"/>
                  </a:cubicBezTo>
                  <a:cubicBezTo>
                    <a:pt x="209" y="233"/>
                    <a:pt x="212" y="233"/>
                    <a:pt x="212" y="234"/>
                  </a:cubicBezTo>
                  <a:cubicBezTo>
                    <a:pt x="214" y="239"/>
                    <a:pt x="210" y="241"/>
                    <a:pt x="218" y="239"/>
                  </a:cubicBezTo>
                  <a:cubicBezTo>
                    <a:pt x="218" y="239"/>
                    <a:pt x="221" y="239"/>
                    <a:pt x="221" y="239"/>
                  </a:cubicBezTo>
                  <a:cubicBezTo>
                    <a:pt x="221" y="238"/>
                    <a:pt x="220" y="237"/>
                    <a:pt x="220" y="236"/>
                  </a:cubicBezTo>
                  <a:cubicBezTo>
                    <a:pt x="220" y="234"/>
                    <a:pt x="220" y="232"/>
                    <a:pt x="220" y="229"/>
                  </a:cubicBezTo>
                  <a:cubicBezTo>
                    <a:pt x="220" y="229"/>
                    <a:pt x="220" y="228"/>
                    <a:pt x="220" y="228"/>
                  </a:cubicBezTo>
                  <a:cubicBezTo>
                    <a:pt x="219" y="224"/>
                    <a:pt x="214" y="219"/>
                    <a:pt x="219" y="216"/>
                  </a:cubicBezTo>
                  <a:cubicBezTo>
                    <a:pt x="219" y="214"/>
                    <a:pt x="219" y="214"/>
                    <a:pt x="219" y="214"/>
                  </a:cubicBezTo>
                  <a:cubicBezTo>
                    <a:pt x="222" y="211"/>
                    <a:pt x="238" y="217"/>
                    <a:pt x="243" y="214"/>
                  </a:cubicBezTo>
                  <a:cubicBezTo>
                    <a:pt x="243" y="214"/>
                    <a:pt x="243" y="214"/>
                    <a:pt x="243" y="214"/>
                  </a:cubicBezTo>
                  <a:cubicBezTo>
                    <a:pt x="243" y="213"/>
                    <a:pt x="243" y="211"/>
                    <a:pt x="243" y="211"/>
                  </a:cubicBezTo>
                  <a:cubicBezTo>
                    <a:pt x="243" y="210"/>
                    <a:pt x="240" y="208"/>
                    <a:pt x="240" y="207"/>
                  </a:cubicBezTo>
                  <a:cubicBezTo>
                    <a:pt x="240" y="206"/>
                    <a:pt x="242" y="207"/>
                    <a:pt x="242" y="207"/>
                  </a:cubicBezTo>
                  <a:cubicBezTo>
                    <a:pt x="243" y="206"/>
                    <a:pt x="241" y="206"/>
                    <a:pt x="241" y="205"/>
                  </a:cubicBezTo>
                  <a:cubicBezTo>
                    <a:pt x="241" y="204"/>
                    <a:pt x="242" y="202"/>
                    <a:pt x="242" y="201"/>
                  </a:cubicBezTo>
                  <a:cubicBezTo>
                    <a:pt x="242" y="200"/>
                    <a:pt x="239" y="201"/>
                    <a:pt x="239" y="200"/>
                  </a:cubicBezTo>
                  <a:cubicBezTo>
                    <a:pt x="239" y="199"/>
                    <a:pt x="243" y="199"/>
                    <a:pt x="242" y="197"/>
                  </a:cubicBezTo>
                  <a:cubicBezTo>
                    <a:pt x="239" y="195"/>
                    <a:pt x="239" y="195"/>
                    <a:pt x="239" y="195"/>
                  </a:cubicBezTo>
                  <a:cubicBezTo>
                    <a:pt x="239" y="194"/>
                    <a:pt x="242" y="196"/>
                    <a:pt x="243" y="196"/>
                  </a:cubicBezTo>
                  <a:cubicBezTo>
                    <a:pt x="243" y="195"/>
                    <a:pt x="244" y="192"/>
                    <a:pt x="243" y="191"/>
                  </a:cubicBezTo>
                  <a:cubicBezTo>
                    <a:pt x="242" y="191"/>
                    <a:pt x="242" y="192"/>
                    <a:pt x="242" y="193"/>
                  </a:cubicBezTo>
                  <a:cubicBezTo>
                    <a:pt x="241" y="193"/>
                    <a:pt x="243" y="194"/>
                    <a:pt x="242" y="194"/>
                  </a:cubicBezTo>
                  <a:cubicBezTo>
                    <a:pt x="239" y="194"/>
                    <a:pt x="238" y="187"/>
                    <a:pt x="240" y="186"/>
                  </a:cubicBezTo>
                  <a:cubicBezTo>
                    <a:pt x="243" y="185"/>
                    <a:pt x="241" y="192"/>
                    <a:pt x="244" y="190"/>
                  </a:cubicBezTo>
                  <a:cubicBezTo>
                    <a:pt x="244" y="190"/>
                    <a:pt x="248" y="182"/>
                    <a:pt x="247" y="182"/>
                  </a:cubicBezTo>
                  <a:cubicBezTo>
                    <a:pt x="246" y="179"/>
                    <a:pt x="241" y="180"/>
                    <a:pt x="239" y="180"/>
                  </a:cubicBezTo>
                  <a:cubicBezTo>
                    <a:pt x="239" y="180"/>
                    <a:pt x="237" y="180"/>
                    <a:pt x="237" y="179"/>
                  </a:cubicBezTo>
                  <a:cubicBezTo>
                    <a:pt x="237" y="178"/>
                    <a:pt x="243" y="179"/>
                    <a:pt x="244" y="179"/>
                  </a:cubicBezTo>
                  <a:cubicBezTo>
                    <a:pt x="248" y="177"/>
                    <a:pt x="244" y="177"/>
                    <a:pt x="244" y="176"/>
                  </a:cubicBezTo>
                  <a:cubicBezTo>
                    <a:pt x="244" y="173"/>
                    <a:pt x="246" y="176"/>
                    <a:pt x="246" y="176"/>
                  </a:cubicBezTo>
                  <a:cubicBezTo>
                    <a:pt x="246" y="173"/>
                    <a:pt x="246" y="173"/>
                    <a:pt x="246" y="173"/>
                  </a:cubicBezTo>
                  <a:cubicBezTo>
                    <a:pt x="246" y="171"/>
                    <a:pt x="249" y="169"/>
                    <a:pt x="248" y="168"/>
                  </a:cubicBezTo>
                  <a:cubicBezTo>
                    <a:pt x="247" y="164"/>
                    <a:pt x="245" y="169"/>
                    <a:pt x="244" y="169"/>
                  </a:cubicBezTo>
                  <a:cubicBezTo>
                    <a:pt x="244" y="170"/>
                    <a:pt x="245" y="168"/>
                    <a:pt x="244" y="167"/>
                  </a:cubicBezTo>
                  <a:cubicBezTo>
                    <a:pt x="243" y="167"/>
                    <a:pt x="241" y="168"/>
                    <a:pt x="241" y="168"/>
                  </a:cubicBezTo>
                  <a:cubicBezTo>
                    <a:pt x="242" y="166"/>
                    <a:pt x="248" y="166"/>
                    <a:pt x="246" y="163"/>
                  </a:cubicBezTo>
                  <a:cubicBezTo>
                    <a:pt x="246" y="163"/>
                    <a:pt x="244" y="162"/>
                    <a:pt x="244" y="162"/>
                  </a:cubicBezTo>
                  <a:cubicBezTo>
                    <a:pt x="244" y="161"/>
                    <a:pt x="245" y="162"/>
                    <a:pt x="245" y="162"/>
                  </a:cubicBezTo>
                  <a:cubicBezTo>
                    <a:pt x="247" y="162"/>
                    <a:pt x="246" y="164"/>
                    <a:pt x="248" y="165"/>
                  </a:cubicBezTo>
                  <a:cubicBezTo>
                    <a:pt x="248" y="165"/>
                    <a:pt x="250" y="163"/>
                    <a:pt x="250" y="162"/>
                  </a:cubicBezTo>
                  <a:cubicBezTo>
                    <a:pt x="250" y="159"/>
                    <a:pt x="245" y="159"/>
                    <a:pt x="245" y="159"/>
                  </a:cubicBezTo>
                  <a:cubicBezTo>
                    <a:pt x="245" y="158"/>
                    <a:pt x="246" y="158"/>
                    <a:pt x="246" y="158"/>
                  </a:cubicBezTo>
                  <a:cubicBezTo>
                    <a:pt x="246" y="157"/>
                    <a:pt x="240" y="156"/>
                    <a:pt x="241" y="155"/>
                  </a:cubicBezTo>
                  <a:cubicBezTo>
                    <a:pt x="241" y="155"/>
                    <a:pt x="242" y="155"/>
                    <a:pt x="243" y="155"/>
                  </a:cubicBezTo>
                  <a:cubicBezTo>
                    <a:pt x="244" y="155"/>
                    <a:pt x="246" y="155"/>
                    <a:pt x="247" y="155"/>
                  </a:cubicBezTo>
                  <a:cubicBezTo>
                    <a:pt x="248" y="155"/>
                    <a:pt x="248" y="155"/>
                    <a:pt x="249" y="155"/>
                  </a:cubicBezTo>
                  <a:cubicBezTo>
                    <a:pt x="250" y="154"/>
                    <a:pt x="252" y="150"/>
                    <a:pt x="250" y="149"/>
                  </a:cubicBezTo>
                  <a:cubicBezTo>
                    <a:pt x="250" y="149"/>
                    <a:pt x="248" y="149"/>
                    <a:pt x="247" y="149"/>
                  </a:cubicBezTo>
                  <a:cubicBezTo>
                    <a:pt x="247" y="149"/>
                    <a:pt x="247" y="149"/>
                    <a:pt x="247" y="149"/>
                  </a:cubicBezTo>
                  <a:cubicBezTo>
                    <a:pt x="246" y="149"/>
                    <a:pt x="246" y="149"/>
                    <a:pt x="246" y="148"/>
                  </a:cubicBezTo>
                  <a:cubicBezTo>
                    <a:pt x="246" y="148"/>
                    <a:pt x="247" y="148"/>
                    <a:pt x="247" y="147"/>
                  </a:cubicBezTo>
                  <a:cubicBezTo>
                    <a:pt x="247" y="147"/>
                    <a:pt x="247" y="147"/>
                    <a:pt x="247" y="146"/>
                  </a:cubicBezTo>
                  <a:cubicBezTo>
                    <a:pt x="247" y="146"/>
                    <a:pt x="247" y="145"/>
                    <a:pt x="247" y="145"/>
                  </a:cubicBezTo>
                  <a:cubicBezTo>
                    <a:pt x="249" y="145"/>
                    <a:pt x="251" y="147"/>
                    <a:pt x="253" y="146"/>
                  </a:cubicBezTo>
                  <a:cubicBezTo>
                    <a:pt x="257" y="144"/>
                    <a:pt x="250" y="141"/>
                    <a:pt x="256" y="141"/>
                  </a:cubicBezTo>
                  <a:cubicBezTo>
                    <a:pt x="257" y="141"/>
                    <a:pt x="259" y="138"/>
                    <a:pt x="259" y="137"/>
                  </a:cubicBezTo>
                  <a:cubicBezTo>
                    <a:pt x="258" y="136"/>
                    <a:pt x="257" y="137"/>
                    <a:pt x="256" y="137"/>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Freeform 87"/>
            <p:cNvSpPr>
              <a:spLocks/>
            </p:cNvSpPr>
            <p:nvPr/>
          </p:nvSpPr>
          <p:spPr bwMode="auto">
            <a:xfrm>
              <a:off x="5033935" y="4090987"/>
              <a:ext cx="684213" cy="623887"/>
            </a:xfrm>
            <a:custGeom>
              <a:avLst/>
              <a:gdLst>
                <a:gd name="T0" fmla="*/ 200 w 232"/>
                <a:gd name="T1" fmla="*/ 23 h 211"/>
                <a:gd name="T2" fmla="*/ 202 w 232"/>
                <a:gd name="T3" fmla="*/ 19 h 211"/>
                <a:gd name="T4" fmla="*/ 206 w 232"/>
                <a:gd name="T5" fmla="*/ 5 h 211"/>
                <a:gd name="T6" fmla="*/ 188 w 232"/>
                <a:gd name="T7" fmla="*/ 2 h 211"/>
                <a:gd name="T8" fmla="*/ 0 w 232"/>
                <a:gd name="T9" fmla="*/ 20 h 211"/>
                <a:gd name="T10" fmla="*/ 4 w 232"/>
                <a:gd name="T11" fmla="*/ 38 h 211"/>
                <a:gd name="T12" fmla="*/ 14 w 232"/>
                <a:gd name="T13" fmla="*/ 111 h 211"/>
                <a:gd name="T14" fmla="*/ 19 w 232"/>
                <a:gd name="T15" fmla="*/ 180 h 211"/>
                <a:gd name="T16" fmla="*/ 21 w 232"/>
                <a:gd name="T17" fmla="*/ 182 h 211"/>
                <a:gd name="T18" fmla="*/ 29 w 232"/>
                <a:gd name="T19" fmla="*/ 181 h 211"/>
                <a:gd name="T20" fmla="*/ 40 w 232"/>
                <a:gd name="T21" fmla="*/ 211 h 211"/>
                <a:gd name="T22" fmla="*/ 180 w 232"/>
                <a:gd name="T23" fmla="*/ 195 h 211"/>
                <a:gd name="T24" fmla="*/ 181 w 232"/>
                <a:gd name="T25" fmla="*/ 191 h 211"/>
                <a:gd name="T26" fmla="*/ 183 w 232"/>
                <a:gd name="T27" fmla="*/ 183 h 211"/>
                <a:gd name="T28" fmla="*/ 181 w 232"/>
                <a:gd name="T29" fmla="*/ 174 h 211"/>
                <a:gd name="T30" fmla="*/ 178 w 232"/>
                <a:gd name="T31" fmla="*/ 172 h 211"/>
                <a:gd name="T32" fmla="*/ 174 w 232"/>
                <a:gd name="T33" fmla="*/ 171 h 211"/>
                <a:gd name="T34" fmla="*/ 175 w 232"/>
                <a:gd name="T35" fmla="*/ 166 h 211"/>
                <a:gd name="T36" fmla="*/ 171 w 232"/>
                <a:gd name="T37" fmla="*/ 160 h 211"/>
                <a:gd name="T38" fmla="*/ 180 w 232"/>
                <a:gd name="T39" fmla="*/ 161 h 211"/>
                <a:gd name="T40" fmla="*/ 175 w 232"/>
                <a:gd name="T41" fmla="*/ 156 h 211"/>
                <a:gd name="T42" fmla="*/ 182 w 232"/>
                <a:gd name="T43" fmla="*/ 154 h 211"/>
                <a:gd name="T44" fmla="*/ 179 w 232"/>
                <a:gd name="T45" fmla="*/ 147 h 211"/>
                <a:gd name="T46" fmla="*/ 179 w 232"/>
                <a:gd name="T47" fmla="*/ 144 h 211"/>
                <a:gd name="T48" fmla="*/ 181 w 232"/>
                <a:gd name="T49" fmla="*/ 135 h 211"/>
                <a:gd name="T50" fmla="*/ 183 w 232"/>
                <a:gd name="T51" fmla="*/ 132 h 211"/>
                <a:gd name="T52" fmla="*/ 187 w 232"/>
                <a:gd name="T53" fmla="*/ 128 h 211"/>
                <a:gd name="T54" fmla="*/ 189 w 232"/>
                <a:gd name="T55" fmla="*/ 122 h 211"/>
                <a:gd name="T56" fmla="*/ 195 w 232"/>
                <a:gd name="T57" fmla="*/ 120 h 211"/>
                <a:gd name="T58" fmla="*/ 197 w 232"/>
                <a:gd name="T59" fmla="*/ 113 h 211"/>
                <a:gd name="T60" fmla="*/ 199 w 232"/>
                <a:gd name="T61" fmla="*/ 109 h 211"/>
                <a:gd name="T62" fmla="*/ 197 w 232"/>
                <a:gd name="T63" fmla="*/ 102 h 211"/>
                <a:gd name="T64" fmla="*/ 201 w 232"/>
                <a:gd name="T65" fmla="*/ 103 h 211"/>
                <a:gd name="T66" fmla="*/ 198 w 232"/>
                <a:gd name="T67" fmla="*/ 97 h 211"/>
                <a:gd name="T68" fmla="*/ 202 w 232"/>
                <a:gd name="T69" fmla="*/ 98 h 211"/>
                <a:gd name="T70" fmla="*/ 202 w 232"/>
                <a:gd name="T71" fmla="*/ 94 h 211"/>
                <a:gd name="T72" fmla="*/ 207 w 232"/>
                <a:gd name="T73" fmla="*/ 93 h 211"/>
                <a:gd name="T74" fmla="*/ 207 w 232"/>
                <a:gd name="T75" fmla="*/ 83 h 211"/>
                <a:gd name="T76" fmla="*/ 211 w 232"/>
                <a:gd name="T77" fmla="*/ 81 h 211"/>
                <a:gd name="T78" fmla="*/ 216 w 232"/>
                <a:gd name="T79" fmla="*/ 77 h 211"/>
                <a:gd name="T80" fmla="*/ 211 w 232"/>
                <a:gd name="T81" fmla="*/ 68 h 211"/>
                <a:gd name="T82" fmla="*/ 212 w 232"/>
                <a:gd name="T83" fmla="*/ 60 h 211"/>
                <a:gd name="T84" fmla="*/ 213 w 232"/>
                <a:gd name="T85" fmla="*/ 56 h 211"/>
                <a:gd name="T86" fmla="*/ 215 w 232"/>
                <a:gd name="T87" fmla="*/ 53 h 211"/>
                <a:gd name="T88" fmla="*/ 219 w 232"/>
                <a:gd name="T89" fmla="*/ 49 h 211"/>
                <a:gd name="T90" fmla="*/ 217 w 232"/>
                <a:gd name="T91" fmla="*/ 42 h 211"/>
                <a:gd name="T92" fmla="*/ 225 w 232"/>
                <a:gd name="T93" fmla="*/ 36 h 211"/>
                <a:gd name="T94" fmla="*/ 225 w 232"/>
                <a:gd name="T95" fmla="*/ 32 h 211"/>
                <a:gd name="T96" fmla="*/ 226 w 232"/>
                <a:gd name="T97" fmla="*/ 27 h 211"/>
                <a:gd name="T98" fmla="*/ 197 w 232"/>
                <a:gd name="T99" fmla="*/ 3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2" h="211">
                  <a:moveTo>
                    <a:pt x="197" y="30"/>
                  </a:moveTo>
                  <a:cubicBezTo>
                    <a:pt x="196" y="30"/>
                    <a:pt x="199" y="23"/>
                    <a:pt x="200" y="23"/>
                  </a:cubicBezTo>
                  <a:cubicBezTo>
                    <a:pt x="200" y="23"/>
                    <a:pt x="202" y="21"/>
                    <a:pt x="202" y="21"/>
                  </a:cubicBezTo>
                  <a:cubicBezTo>
                    <a:pt x="202" y="21"/>
                    <a:pt x="202" y="19"/>
                    <a:pt x="202" y="19"/>
                  </a:cubicBezTo>
                  <a:cubicBezTo>
                    <a:pt x="203" y="17"/>
                    <a:pt x="205" y="17"/>
                    <a:pt x="206" y="16"/>
                  </a:cubicBezTo>
                  <a:cubicBezTo>
                    <a:pt x="211" y="12"/>
                    <a:pt x="209" y="9"/>
                    <a:pt x="206" y="5"/>
                  </a:cubicBezTo>
                  <a:cubicBezTo>
                    <a:pt x="205" y="4"/>
                    <a:pt x="204" y="1"/>
                    <a:pt x="203" y="1"/>
                  </a:cubicBezTo>
                  <a:cubicBezTo>
                    <a:pt x="201" y="0"/>
                    <a:pt x="191" y="2"/>
                    <a:pt x="188" y="2"/>
                  </a:cubicBezTo>
                  <a:cubicBezTo>
                    <a:pt x="174" y="4"/>
                    <a:pt x="161" y="6"/>
                    <a:pt x="147" y="7"/>
                  </a:cubicBezTo>
                  <a:cubicBezTo>
                    <a:pt x="98" y="12"/>
                    <a:pt x="49" y="17"/>
                    <a:pt x="0" y="20"/>
                  </a:cubicBezTo>
                  <a:cubicBezTo>
                    <a:pt x="0" y="20"/>
                    <a:pt x="1" y="24"/>
                    <a:pt x="1" y="26"/>
                  </a:cubicBezTo>
                  <a:cubicBezTo>
                    <a:pt x="2" y="30"/>
                    <a:pt x="3" y="34"/>
                    <a:pt x="4" y="38"/>
                  </a:cubicBezTo>
                  <a:cubicBezTo>
                    <a:pt x="6" y="49"/>
                    <a:pt x="9" y="61"/>
                    <a:pt x="11" y="72"/>
                  </a:cubicBezTo>
                  <a:cubicBezTo>
                    <a:pt x="14" y="85"/>
                    <a:pt x="13" y="98"/>
                    <a:pt x="14" y="111"/>
                  </a:cubicBezTo>
                  <a:cubicBezTo>
                    <a:pt x="15" y="133"/>
                    <a:pt x="16" y="156"/>
                    <a:pt x="17" y="178"/>
                  </a:cubicBezTo>
                  <a:cubicBezTo>
                    <a:pt x="18" y="178"/>
                    <a:pt x="18" y="180"/>
                    <a:pt x="19" y="180"/>
                  </a:cubicBezTo>
                  <a:cubicBezTo>
                    <a:pt x="19" y="181"/>
                    <a:pt x="22" y="181"/>
                    <a:pt x="22" y="181"/>
                  </a:cubicBezTo>
                  <a:cubicBezTo>
                    <a:pt x="22" y="181"/>
                    <a:pt x="21" y="182"/>
                    <a:pt x="21" y="182"/>
                  </a:cubicBezTo>
                  <a:cubicBezTo>
                    <a:pt x="21" y="183"/>
                    <a:pt x="25" y="183"/>
                    <a:pt x="25" y="183"/>
                  </a:cubicBezTo>
                  <a:cubicBezTo>
                    <a:pt x="28" y="181"/>
                    <a:pt x="23" y="180"/>
                    <a:pt x="29" y="181"/>
                  </a:cubicBezTo>
                  <a:cubicBezTo>
                    <a:pt x="30" y="182"/>
                    <a:pt x="37" y="180"/>
                    <a:pt x="38" y="182"/>
                  </a:cubicBezTo>
                  <a:cubicBezTo>
                    <a:pt x="40" y="186"/>
                    <a:pt x="40" y="205"/>
                    <a:pt x="40" y="211"/>
                  </a:cubicBezTo>
                  <a:cubicBezTo>
                    <a:pt x="86" y="208"/>
                    <a:pt x="132" y="204"/>
                    <a:pt x="178" y="199"/>
                  </a:cubicBezTo>
                  <a:cubicBezTo>
                    <a:pt x="178" y="199"/>
                    <a:pt x="180" y="197"/>
                    <a:pt x="180" y="195"/>
                  </a:cubicBezTo>
                  <a:cubicBezTo>
                    <a:pt x="180" y="195"/>
                    <a:pt x="175" y="192"/>
                    <a:pt x="176" y="191"/>
                  </a:cubicBezTo>
                  <a:cubicBezTo>
                    <a:pt x="177" y="190"/>
                    <a:pt x="180" y="192"/>
                    <a:pt x="181" y="191"/>
                  </a:cubicBezTo>
                  <a:cubicBezTo>
                    <a:pt x="182" y="190"/>
                    <a:pt x="180" y="187"/>
                    <a:pt x="181" y="186"/>
                  </a:cubicBezTo>
                  <a:cubicBezTo>
                    <a:pt x="181" y="185"/>
                    <a:pt x="183" y="184"/>
                    <a:pt x="183" y="183"/>
                  </a:cubicBezTo>
                  <a:cubicBezTo>
                    <a:pt x="182" y="181"/>
                    <a:pt x="177" y="187"/>
                    <a:pt x="178" y="180"/>
                  </a:cubicBezTo>
                  <a:cubicBezTo>
                    <a:pt x="178" y="178"/>
                    <a:pt x="182" y="176"/>
                    <a:pt x="181" y="174"/>
                  </a:cubicBezTo>
                  <a:cubicBezTo>
                    <a:pt x="179" y="171"/>
                    <a:pt x="179" y="180"/>
                    <a:pt x="174" y="178"/>
                  </a:cubicBezTo>
                  <a:cubicBezTo>
                    <a:pt x="173" y="177"/>
                    <a:pt x="178" y="174"/>
                    <a:pt x="178" y="172"/>
                  </a:cubicBezTo>
                  <a:cubicBezTo>
                    <a:pt x="175" y="167"/>
                    <a:pt x="175" y="178"/>
                    <a:pt x="172" y="175"/>
                  </a:cubicBezTo>
                  <a:cubicBezTo>
                    <a:pt x="172" y="175"/>
                    <a:pt x="174" y="172"/>
                    <a:pt x="174" y="171"/>
                  </a:cubicBezTo>
                  <a:cubicBezTo>
                    <a:pt x="173" y="162"/>
                    <a:pt x="173" y="177"/>
                    <a:pt x="172" y="169"/>
                  </a:cubicBezTo>
                  <a:cubicBezTo>
                    <a:pt x="172" y="167"/>
                    <a:pt x="174" y="168"/>
                    <a:pt x="175" y="166"/>
                  </a:cubicBezTo>
                  <a:cubicBezTo>
                    <a:pt x="175" y="166"/>
                    <a:pt x="175" y="166"/>
                    <a:pt x="175" y="165"/>
                  </a:cubicBezTo>
                  <a:cubicBezTo>
                    <a:pt x="175" y="164"/>
                    <a:pt x="171" y="162"/>
                    <a:pt x="171" y="160"/>
                  </a:cubicBezTo>
                  <a:cubicBezTo>
                    <a:pt x="171" y="160"/>
                    <a:pt x="172" y="160"/>
                    <a:pt x="172" y="160"/>
                  </a:cubicBezTo>
                  <a:cubicBezTo>
                    <a:pt x="174" y="159"/>
                    <a:pt x="179" y="165"/>
                    <a:pt x="180" y="161"/>
                  </a:cubicBezTo>
                  <a:cubicBezTo>
                    <a:pt x="180" y="161"/>
                    <a:pt x="180" y="160"/>
                    <a:pt x="180" y="160"/>
                  </a:cubicBezTo>
                  <a:cubicBezTo>
                    <a:pt x="178" y="158"/>
                    <a:pt x="176" y="162"/>
                    <a:pt x="175" y="156"/>
                  </a:cubicBezTo>
                  <a:cubicBezTo>
                    <a:pt x="175" y="156"/>
                    <a:pt x="175" y="155"/>
                    <a:pt x="175" y="155"/>
                  </a:cubicBezTo>
                  <a:cubicBezTo>
                    <a:pt x="175" y="155"/>
                    <a:pt x="182" y="156"/>
                    <a:pt x="182" y="154"/>
                  </a:cubicBezTo>
                  <a:cubicBezTo>
                    <a:pt x="182" y="153"/>
                    <a:pt x="179" y="153"/>
                    <a:pt x="178" y="152"/>
                  </a:cubicBezTo>
                  <a:cubicBezTo>
                    <a:pt x="178" y="151"/>
                    <a:pt x="180" y="149"/>
                    <a:pt x="179" y="147"/>
                  </a:cubicBezTo>
                  <a:cubicBezTo>
                    <a:pt x="179" y="146"/>
                    <a:pt x="176" y="145"/>
                    <a:pt x="178" y="143"/>
                  </a:cubicBezTo>
                  <a:cubicBezTo>
                    <a:pt x="178" y="143"/>
                    <a:pt x="179" y="144"/>
                    <a:pt x="179" y="144"/>
                  </a:cubicBezTo>
                  <a:cubicBezTo>
                    <a:pt x="180" y="144"/>
                    <a:pt x="188" y="140"/>
                    <a:pt x="186" y="137"/>
                  </a:cubicBezTo>
                  <a:cubicBezTo>
                    <a:pt x="186" y="137"/>
                    <a:pt x="180" y="137"/>
                    <a:pt x="181" y="135"/>
                  </a:cubicBezTo>
                  <a:cubicBezTo>
                    <a:pt x="182" y="133"/>
                    <a:pt x="188" y="135"/>
                    <a:pt x="188" y="133"/>
                  </a:cubicBezTo>
                  <a:cubicBezTo>
                    <a:pt x="188" y="131"/>
                    <a:pt x="184" y="133"/>
                    <a:pt x="183" y="132"/>
                  </a:cubicBezTo>
                  <a:cubicBezTo>
                    <a:pt x="179" y="130"/>
                    <a:pt x="185" y="131"/>
                    <a:pt x="186" y="131"/>
                  </a:cubicBezTo>
                  <a:cubicBezTo>
                    <a:pt x="187" y="128"/>
                    <a:pt x="187" y="128"/>
                    <a:pt x="187" y="128"/>
                  </a:cubicBezTo>
                  <a:cubicBezTo>
                    <a:pt x="188" y="126"/>
                    <a:pt x="191" y="126"/>
                    <a:pt x="190" y="124"/>
                  </a:cubicBezTo>
                  <a:cubicBezTo>
                    <a:pt x="189" y="122"/>
                    <a:pt x="189" y="122"/>
                    <a:pt x="189" y="122"/>
                  </a:cubicBezTo>
                  <a:cubicBezTo>
                    <a:pt x="191" y="119"/>
                    <a:pt x="193" y="124"/>
                    <a:pt x="194" y="124"/>
                  </a:cubicBezTo>
                  <a:cubicBezTo>
                    <a:pt x="194" y="124"/>
                    <a:pt x="194" y="121"/>
                    <a:pt x="195" y="120"/>
                  </a:cubicBezTo>
                  <a:cubicBezTo>
                    <a:pt x="195" y="119"/>
                    <a:pt x="197" y="119"/>
                    <a:pt x="198" y="118"/>
                  </a:cubicBezTo>
                  <a:cubicBezTo>
                    <a:pt x="198" y="117"/>
                    <a:pt x="196" y="114"/>
                    <a:pt x="197" y="113"/>
                  </a:cubicBezTo>
                  <a:cubicBezTo>
                    <a:pt x="198" y="111"/>
                    <a:pt x="199" y="111"/>
                    <a:pt x="199" y="110"/>
                  </a:cubicBezTo>
                  <a:cubicBezTo>
                    <a:pt x="199" y="109"/>
                    <a:pt x="199" y="109"/>
                    <a:pt x="199" y="109"/>
                  </a:cubicBezTo>
                  <a:cubicBezTo>
                    <a:pt x="197" y="106"/>
                    <a:pt x="195" y="108"/>
                    <a:pt x="196" y="103"/>
                  </a:cubicBezTo>
                  <a:cubicBezTo>
                    <a:pt x="196" y="103"/>
                    <a:pt x="196" y="102"/>
                    <a:pt x="197" y="102"/>
                  </a:cubicBezTo>
                  <a:cubicBezTo>
                    <a:pt x="198" y="102"/>
                    <a:pt x="197" y="105"/>
                    <a:pt x="198" y="106"/>
                  </a:cubicBezTo>
                  <a:cubicBezTo>
                    <a:pt x="198" y="107"/>
                    <a:pt x="201" y="103"/>
                    <a:pt x="201" y="103"/>
                  </a:cubicBezTo>
                  <a:cubicBezTo>
                    <a:pt x="201" y="101"/>
                    <a:pt x="198" y="102"/>
                    <a:pt x="197" y="101"/>
                  </a:cubicBezTo>
                  <a:cubicBezTo>
                    <a:pt x="196" y="101"/>
                    <a:pt x="196" y="96"/>
                    <a:pt x="198" y="97"/>
                  </a:cubicBezTo>
                  <a:cubicBezTo>
                    <a:pt x="201" y="97"/>
                    <a:pt x="198" y="100"/>
                    <a:pt x="198" y="100"/>
                  </a:cubicBezTo>
                  <a:cubicBezTo>
                    <a:pt x="199" y="102"/>
                    <a:pt x="202" y="99"/>
                    <a:pt x="202" y="98"/>
                  </a:cubicBezTo>
                  <a:cubicBezTo>
                    <a:pt x="202" y="97"/>
                    <a:pt x="199" y="93"/>
                    <a:pt x="200" y="92"/>
                  </a:cubicBezTo>
                  <a:cubicBezTo>
                    <a:pt x="203" y="90"/>
                    <a:pt x="201" y="94"/>
                    <a:pt x="202" y="94"/>
                  </a:cubicBezTo>
                  <a:cubicBezTo>
                    <a:pt x="204" y="93"/>
                    <a:pt x="204" y="93"/>
                    <a:pt x="204" y="93"/>
                  </a:cubicBezTo>
                  <a:cubicBezTo>
                    <a:pt x="206" y="91"/>
                    <a:pt x="206" y="93"/>
                    <a:pt x="207" y="93"/>
                  </a:cubicBezTo>
                  <a:cubicBezTo>
                    <a:pt x="210" y="91"/>
                    <a:pt x="208" y="86"/>
                    <a:pt x="207" y="84"/>
                  </a:cubicBezTo>
                  <a:cubicBezTo>
                    <a:pt x="207" y="84"/>
                    <a:pt x="207" y="83"/>
                    <a:pt x="207" y="83"/>
                  </a:cubicBezTo>
                  <a:cubicBezTo>
                    <a:pt x="207" y="82"/>
                    <a:pt x="206" y="82"/>
                    <a:pt x="207" y="82"/>
                  </a:cubicBezTo>
                  <a:cubicBezTo>
                    <a:pt x="207" y="81"/>
                    <a:pt x="210" y="82"/>
                    <a:pt x="211" y="81"/>
                  </a:cubicBezTo>
                  <a:cubicBezTo>
                    <a:pt x="212" y="80"/>
                    <a:pt x="211" y="77"/>
                    <a:pt x="212" y="76"/>
                  </a:cubicBezTo>
                  <a:cubicBezTo>
                    <a:pt x="213" y="76"/>
                    <a:pt x="215" y="77"/>
                    <a:pt x="216" y="77"/>
                  </a:cubicBezTo>
                  <a:cubicBezTo>
                    <a:pt x="216" y="76"/>
                    <a:pt x="216" y="71"/>
                    <a:pt x="216" y="70"/>
                  </a:cubicBezTo>
                  <a:cubicBezTo>
                    <a:pt x="215" y="69"/>
                    <a:pt x="210" y="69"/>
                    <a:pt x="211" y="68"/>
                  </a:cubicBezTo>
                  <a:cubicBezTo>
                    <a:pt x="211" y="67"/>
                    <a:pt x="214" y="67"/>
                    <a:pt x="214" y="66"/>
                  </a:cubicBezTo>
                  <a:cubicBezTo>
                    <a:pt x="214" y="65"/>
                    <a:pt x="213" y="60"/>
                    <a:pt x="212" y="60"/>
                  </a:cubicBezTo>
                  <a:cubicBezTo>
                    <a:pt x="210" y="61"/>
                    <a:pt x="212" y="62"/>
                    <a:pt x="210" y="62"/>
                  </a:cubicBezTo>
                  <a:cubicBezTo>
                    <a:pt x="210" y="62"/>
                    <a:pt x="210" y="57"/>
                    <a:pt x="213" y="56"/>
                  </a:cubicBezTo>
                  <a:cubicBezTo>
                    <a:pt x="215" y="56"/>
                    <a:pt x="213" y="61"/>
                    <a:pt x="218" y="59"/>
                  </a:cubicBezTo>
                  <a:cubicBezTo>
                    <a:pt x="220" y="58"/>
                    <a:pt x="213" y="56"/>
                    <a:pt x="215" y="53"/>
                  </a:cubicBezTo>
                  <a:cubicBezTo>
                    <a:pt x="216" y="50"/>
                    <a:pt x="219" y="54"/>
                    <a:pt x="220" y="52"/>
                  </a:cubicBezTo>
                  <a:cubicBezTo>
                    <a:pt x="221" y="51"/>
                    <a:pt x="218" y="50"/>
                    <a:pt x="219" y="49"/>
                  </a:cubicBezTo>
                  <a:cubicBezTo>
                    <a:pt x="219" y="49"/>
                    <a:pt x="224" y="47"/>
                    <a:pt x="223" y="46"/>
                  </a:cubicBezTo>
                  <a:cubicBezTo>
                    <a:pt x="222" y="44"/>
                    <a:pt x="215" y="45"/>
                    <a:pt x="217" y="42"/>
                  </a:cubicBezTo>
                  <a:cubicBezTo>
                    <a:pt x="219" y="40"/>
                    <a:pt x="223" y="41"/>
                    <a:pt x="224" y="39"/>
                  </a:cubicBezTo>
                  <a:cubicBezTo>
                    <a:pt x="225" y="38"/>
                    <a:pt x="224" y="37"/>
                    <a:pt x="225" y="36"/>
                  </a:cubicBezTo>
                  <a:cubicBezTo>
                    <a:pt x="225" y="36"/>
                    <a:pt x="227" y="36"/>
                    <a:pt x="228" y="36"/>
                  </a:cubicBezTo>
                  <a:cubicBezTo>
                    <a:pt x="229" y="33"/>
                    <a:pt x="223" y="35"/>
                    <a:pt x="225" y="32"/>
                  </a:cubicBezTo>
                  <a:cubicBezTo>
                    <a:pt x="227" y="29"/>
                    <a:pt x="232" y="32"/>
                    <a:pt x="229" y="29"/>
                  </a:cubicBezTo>
                  <a:cubicBezTo>
                    <a:pt x="228" y="28"/>
                    <a:pt x="227" y="28"/>
                    <a:pt x="226" y="27"/>
                  </a:cubicBezTo>
                  <a:cubicBezTo>
                    <a:pt x="219" y="28"/>
                    <a:pt x="211" y="29"/>
                    <a:pt x="203" y="30"/>
                  </a:cubicBezTo>
                  <a:cubicBezTo>
                    <a:pt x="202" y="30"/>
                    <a:pt x="197" y="31"/>
                    <a:pt x="197" y="30"/>
                  </a:cubicBezTo>
                </a:path>
              </a:pathLst>
            </a:custGeom>
            <a:solidFill>
              <a:schemeClr val="accent1"/>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89"/>
            <p:cNvSpPr>
              <a:spLocks/>
            </p:cNvSpPr>
            <p:nvPr/>
          </p:nvSpPr>
          <p:spPr bwMode="auto">
            <a:xfrm>
              <a:off x="4710085" y="2952750"/>
              <a:ext cx="815975" cy="528637"/>
            </a:xfrm>
            <a:custGeom>
              <a:avLst/>
              <a:gdLst>
                <a:gd name="T0" fmla="*/ 6 w 277"/>
                <a:gd name="T1" fmla="*/ 24 h 179"/>
                <a:gd name="T2" fmla="*/ 6 w 277"/>
                <a:gd name="T3" fmla="*/ 27 h 179"/>
                <a:gd name="T4" fmla="*/ 4 w 277"/>
                <a:gd name="T5" fmla="*/ 30 h 179"/>
                <a:gd name="T6" fmla="*/ 5 w 277"/>
                <a:gd name="T7" fmla="*/ 32 h 179"/>
                <a:gd name="T8" fmla="*/ 7 w 277"/>
                <a:gd name="T9" fmla="*/ 43 h 179"/>
                <a:gd name="T10" fmla="*/ 5 w 277"/>
                <a:gd name="T11" fmla="*/ 53 h 179"/>
                <a:gd name="T12" fmla="*/ 4 w 277"/>
                <a:gd name="T13" fmla="*/ 55 h 179"/>
                <a:gd name="T14" fmla="*/ 8 w 277"/>
                <a:gd name="T15" fmla="*/ 65 h 179"/>
                <a:gd name="T16" fmla="*/ 8 w 277"/>
                <a:gd name="T17" fmla="*/ 67 h 179"/>
                <a:gd name="T18" fmla="*/ 14 w 277"/>
                <a:gd name="T19" fmla="*/ 75 h 179"/>
                <a:gd name="T20" fmla="*/ 17 w 277"/>
                <a:gd name="T21" fmla="*/ 85 h 179"/>
                <a:gd name="T22" fmla="*/ 20 w 277"/>
                <a:gd name="T23" fmla="*/ 94 h 179"/>
                <a:gd name="T24" fmla="*/ 25 w 277"/>
                <a:gd name="T25" fmla="*/ 102 h 179"/>
                <a:gd name="T26" fmla="*/ 29 w 277"/>
                <a:gd name="T27" fmla="*/ 112 h 179"/>
                <a:gd name="T28" fmla="*/ 30 w 277"/>
                <a:gd name="T29" fmla="*/ 124 h 179"/>
                <a:gd name="T30" fmla="*/ 33 w 277"/>
                <a:gd name="T31" fmla="*/ 126 h 179"/>
                <a:gd name="T32" fmla="*/ 36 w 277"/>
                <a:gd name="T33" fmla="*/ 131 h 179"/>
                <a:gd name="T34" fmla="*/ 38 w 277"/>
                <a:gd name="T35" fmla="*/ 140 h 179"/>
                <a:gd name="T36" fmla="*/ 40 w 277"/>
                <a:gd name="T37" fmla="*/ 146 h 179"/>
                <a:gd name="T38" fmla="*/ 42 w 277"/>
                <a:gd name="T39" fmla="*/ 163 h 179"/>
                <a:gd name="T40" fmla="*/ 45 w 277"/>
                <a:gd name="T41" fmla="*/ 179 h 179"/>
                <a:gd name="T42" fmla="*/ 207 w 277"/>
                <a:gd name="T43" fmla="*/ 165 h 179"/>
                <a:gd name="T44" fmla="*/ 226 w 277"/>
                <a:gd name="T45" fmla="*/ 172 h 179"/>
                <a:gd name="T46" fmla="*/ 232 w 277"/>
                <a:gd name="T47" fmla="*/ 176 h 179"/>
                <a:gd name="T48" fmla="*/ 243 w 277"/>
                <a:gd name="T49" fmla="*/ 159 h 179"/>
                <a:gd name="T50" fmla="*/ 249 w 277"/>
                <a:gd name="T51" fmla="*/ 141 h 179"/>
                <a:gd name="T52" fmla="*/ 257 w 277"/>
                <a:gd name="T53" fmla="*/ 113 h 179"/>
                <a:gd name="T54" fmla="*/ 271 w 277"/>
                <a:gd name="T55" fmla="*/ 104 h 179"/>
                <a:gd name="T56" fmla="*/ 275 w 277"/>
                <a:gd name="T57" fmla="*/ 90 h 179"/>
                <a:gd name="T58" fmla="*/ 264 w 277"/>
                <a:gd name="T59" fmla="*/ 67 h 179"/>
                <a:gd name="T60" fmla="*/ 253 w 277"/>
                <a:gd name="T61" fmla="*/ 54 h 179"/>
                <a:gd name="T62" fmla="*/ 232 w 277"/>
                <a:gd name="T63" fmla="*/ 35 h 179"/>
                <a:gd name="T64" fmla="*/ 226 w 277"/>
                <a:gd name="T65" fmla="*/ 22 h 179"/>
                <a:gd name="T66" fmla="*/ 224 w 277"/>
                <a:gd name="T67" fmla="*/ 8 h 179"/>
                <a:gd name="T68" fmla="*/ 221 w 277"/>
                <a:gd name="T69" fmla="*/ 1 h 179"/>
                <a:gd name="T70" fmla="*/ 199 w 277"/>
                <a:gd name="T71" fmla="*/ 3 h 179"/>
                <a:gd name="T72" fmla="*/ 9 w 277"/>
                <a:gd name="T73" fmla="*/ 1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77" h="179">
                  <a:moveTo>
                    <a:pt x="3" y="17"/>
                  </a:moveTo>
                  <a:cubicBezTo>
                    <a:pt x="0" y="19"/>
                    <a:pt x="5" y="22"/>
                    <a:pt x="6" y="24"/>
                  </a:cubicBezTo>
                  <a:cubicBezTo>
                    <a:pt x="6" y="24"/>
                    <a:pt x="6" y="25"/>
                    <a:pt x="6" y="25"/>
                  </a:cubicBezTo>
                  <a:cubicBezTo>
                    <a:pt x="6" y="26"/>
                    <a:pt x="6" y="26"/>
                    <a:pt x="6" y="27"/>
                  </a:cubicBezTo>
                  <a:cubicBezTo>
                    <a:pt x="6" y="27"/>
                    <a:pt x="6" y="28"/>
                    <a:pt x="6" y="28"/>
                  </a:cubicBezTo>
                  <a:cubicBezTo>
                    <a:pt x="5" y="29"/>
                    <a:pt x="3" y="29"/>
                    <a:pt x="4" y="30"/>
                  </a:cubicBezTo>
                  <a:cubicBezTo>
                    <a:pt x="4" y="31"/>
                    <a:pt x="5" y="31"/>
                    <a:pt x="5" y="31"/>
                  </a:cubicBezTo>
                  <a:cubicBezTo>
                    <a:pt x="5" y="31"/>
                    <a:pt x="4" y="32"/>
                    <a:pt x="5" y="32"/>
                  </a:cubicBezTo>
                  <a:cubicBezTo>
                    <a:pt x="5" y="32"/>
                    <a:pt x="9" y="32"/>
                    <a:pt x="10" y="38"/>
                  </a:cubicBezTo>
                  <a:cubicBezTo>
                    <a:pt x="10" y="40"/>
                    <a:pt x="7" y="42"/>
                    <a:pt x="7" y="43"/>
                  </a:cubicBezTo>
                  <a:cubicBezTo>
                    <a:pt x="7" y="44"/>
                    <a:pt x="9" y="47"/>
                    <a:pt x="8" y="48"/>
                  </a:cubicBezTo>
                  <a:cubicBezTo>
                    <a:pt x="7" y="49"/>
                    <a:pt x="5" y="51"/>
                    <a:pt x="5" y="53"/>
                  </a:cubicBezTo>
                  <a:cubicBezTo>
                    <a:pt x="5" y="53"/>
                    <a:pt x="6" y="53"/>
                    <a:pt x="6" y="54"/>
                  </a:cubicBezTo>
                  <a:cubicBezTo>
                    <a:pt x="4" y="55"/>
                    <a:pt x="4" y="55"/>
                    <a:pt x="4" y="55"/>
                  </a:cubicBezTo>
                  <a:cubicBezTo>
                    <a:pt x="4" y="55"/>
                    <a:pt x="3" y="61"/>
                    <a:pt x="3" y="61"/>
                  </a:cubicBezTo>
                  <a:cubicBezTo>
                    <a:pt x="4" y="62"/>
                    <a:pt x="8" y="64"/>
                    <a:pt x="8" y="65"/>
                  </a:cubicBezTo>
                  <a:cubicBezTo>
                    <a:pt x="8" y="65"/>
                    <a:pt x="7" y="65"/>
                    <a:pt x="7" y="66"/>
                  </a:cubicBezTo>
                  <a:cubicBezTo>
                    <a:pt x="7" y="66"/>
                    <a:pt x="8" y="66"/>
                    <a:pt x="8" y="67"/>
                  </a:cubicBezTo>
                  <a:cubicBezTo>
                    <a:pt x="9" y="68"/>
                    <a:pt x="10" y="71"/>
                    <a:pt x="10" y="72"/>
                  </a:cubicBezTo>
                  <a:cubicBezTo>
                    <a:pt x="10" y="72"/>
                    <a:pt x="14" y="73"/>
                    <a:pt x="14" y="75"/>
                  </a:cubicBezTo>
                  <a:cubicBezTo>
                    <a:pt x="14" y="76"/>
                    <a:pt x="13" y="79"/>
                    <a:pt x="13" y="81"/>
                  </a:cubicBezTo>
                  <a:cubicBezTo>
                    <a:pt x="13" y="82"/>
                    <a:pt x="16" y="83"/>
                    <a:pt x="17" y="85"/>
                  </a:cubicBezTo>
                  <a:cubicBezTo>
                    <a:pt x="17" y="87"/>
                    <a:pt x="15" y="89"/>
                    <a:pt x="16" y="91"/>
                  </a:cubicBezTo>
                  <a:cubicBezTo>
                    <a:pt x="17" y="92"/>
                    <a:pt x="19" y="93"/>
                    <a:pt x="20" y="94"/>
                  </a:cubicBezTo>
                  <a:cubicBezTo>
                    <a:pt x="20" y="95"/>
                    <a:pt x="20" y="97"/>
                    <a:pt x="21" y="98"/>
                  </a:cubicBezTo>
                  <a:cubicBezTo>
                    <a:pt x="22" y="100"/>
                    <a:pt x="24" y="100"/>
                    <a:pt x="25" y="102"/>
                  </a:cubicBezTo>
                  <a:cubicBezTo>
                    <a:pt x="26" y="103"/>
                    <a:pt x="25" y="105"/>
                    <a:pt x="25" y="106"/>
                  </a:cubicBezTo>
                  <a:cubicBezTo>
                    <a:pt x="26" y="108"/>
                    <a:pt x="29" y="110"/>
                    <a:pt x="29" y="112"/>
                  </a:cubicBezTo>
                  <a:cubicBezTo>
                    <a:pt x="30" y="114"/>
                    <a:pt x="29" y="116"/>
                    <a:pt x="28" y="118"/>
                  </a:cubicBezTo>
                  <a:cubicBezTo>
                    <a:pt x="27" y="121"/>
                    <a:pt x="29" y="122"/>
                    <a:pt x="30" y="124"/>
                  </a:cubicBezTo>
                  <a:cubicBezTo>
                    <a:pt x="30" y="125"/>
                    <a:pt x="28" y="126"/>
                    <a:pt x="29" y="127"/>
                  </a:cubicBezTo>
                  <a:cubicBezTo>
                    <a:pt x="30" y="128"/>
                    <a:pt x="32" y="126"/>
                    <a:pt x="33" y="126"/>
                  </a:cubicBezTo>
                  <a:cubicBezTo>
                    <a:pt x="34" y="126"/>
                    <a:pt x="32" y="129"/>
                    <a:pt x="33" y="129"/>
                  </a:cubicBezTo>
                  <a:cubicBezTo>
                    <a:pt x="33" y="130"/>
                    <a:pt x="36" y="130"/>
                    <a:pt x="36" y="131"/>
                  </a:cubicBezTo>
                  <a:cubicBezTo>
                    <a:pt x="37" y="133"/>
                    <a:pt x="35" y="136"/>
                    <a:pt x="35" y="138"/>
                  </a:cubicBezTo>
                  <a:cubicBezTo>
                    <a:pt x="36" y="139"/>
                    <a:pt x="38" y="138"/>
                    <a:pt x="38" y="140"/>
                  </a:cubicBezTo>
                  <a:cubicBezTo>
                    <a:pt x="38" y="142"/>
                    <a:pt x="36" y="143"/>
                    <a:pt x="36" y="145"/>
                  </a:cubicBezTo>
                  <a:cubicBezTo>
                    <a:pt x="37" y="147"/>
                    <a:pt x="39" y="145"/>
                    <a:pt x="40" y="146"/>
                  </a:cubicBezTo>
                  <a:cubicBezTo>
                    <a:pt x="40" y="146"/>
                    <a:pt x="39" y="152"/>
                    <a:pt x="39" y="153"/>
                  </a:cubicBezTo>
                  <a:cubicBezTo>
                    <a:pt x="40" y="156"/>
                    <a:pt x="42" y="159"/>
                    <a:pt x="42" y="163"/>
                  </a:cubicBezTo>
                  <a:cubicBezTo>
                    <a:pt x="42" y="166"/>
                    <a:pt x="40" y="169"/>
                    <a:pt x="41" y="171"/>
                  </a:cubicBezTo>
                  <a:cubicBezTo>
                    <a:pt x="41" y="173"/>
                    <a:pt x="44" y="175"/>
                    <a:pt x="45" y="179"/>
                  </a:cubicBezTo>
                  <a:cubicBezTo>
                    <a:pt x="88" y="177"/>
                    <a:pt x="130" y="174"/>
                    <a:pt x="173" y="170"/>
                  </a:cubicBezTo>
                  <a:cubicBezTo>
                    <a:pt x="184" y="169"/>
                    <a:pt x="196" y="167"/>
                    <a:pt x="207" y="165"/>
                  </a:cubicBezTo>
                  <a:cubicBezTo>
                    <a:pt x="210" y="165"/>
                    <a:pt x="218" y="163"/>
                    <a:pt x="218" y="163"/>
                  </a:cubicBezTo>
                  <a:cubicBezTo>
                    <a:pt x="220" y="167"/>
                    <a:pt x="222" y="169"/>
                    <a:pt x="226" y="172"/>
                  </a:cubicBezTo>
                  <a:cubicBezTo>
                    <a:pt x="228" y="173"/>
                    <a:pt x="228" y="174"/>
                    <a:pt x="231" y="175"/>
                  </a:cubicBezTo>
                  <a:cubicBezTo>
                    <a:pt x="231" y="176"/>
                    <a:pt x="232" y="176"/>
                    <a:pt x="232" y="176"/>
                  </a:cubicBezTo>
                  <a:cubicBezTo>
                    <a:pt x="239" y="175"/>
                    <a:pt x="231" y="167"/>
                    <a:pt x="232" y="166"/>
                  </a:cubicBezTo>
                  <a:cubicBezTo>
                    <a:pt x="233" y="163"/>
                    <a:pt x="242" y="160"/>
                    <a:pt x="243" y="159"/>
                  </a:cubicBezTo>
                  <a:cubicBezTo>
                    <a:pt x="244" y="156"/>
                    <a:pt x="243" y="152"/>
                    <a:pt x="244" y="149"/>
                  </a:cubicBezTo>
                  <a:cubicBezTo>
                    <a:pt x="245" y="146"/>
                    <a:pt x="249" y="144"/>
                    <a:pt x="249" y="141"/>
                  </a:cubicBezTo>
                  <a:cubicBezTo>
                    <a:pt x="251" y="131"/>
                    <a:pt x="237" y="131"/>
                    <a:pt x="243" y="116"/>
                  </a:cubicBezTo>
                  <a:cubicBezTo>
                    <a:pt x="244" y="114"/>
                    <a:pt x="255" y="114"/>
                    <a:pt x="257" y="113"/>
                  </a:cubicBezTo>
                  <a:cubicBezTo>
                    <a:pt x="259" y="112"/>
                    <a:pt x="260" y="109"/>
                    <a:pt x="262" y="108"/>
                  </a:cubicBezTo>
                  <a:cubicBezTo>
                    <a:pt x="264" y="107"/>
                    <a:pt x="269" y="106"/>
                    <a:pt x="271" y="104"/>
                  </a:cubicBezTo>
                  <a:cubicBezTo>
                    <a:pt x="272" y="101"/>
                    <a:pt x="270" y="97"/>
                    <a:pt x="271" y="94"/>
                  </a:cubicBezTo>
                  <a:cubicBezTo>
                    <a:pt x="272" y="92"/>
                    <a:pt x="274" y="91"/>
                    <a:pt x="275" y="90"/>
                  </a:cubicBezTo>
                  <a:cubicBezTo>
                    <a:pt x="276" y="88"/>
                    <a:pt x="277" y="82"/>
                    <a:pt x="277" y="79"/>
                  </a:cubicBezTo>
                  <a:cubicBezTo>
                    <a:pt x="276" y="71"/>
                    <a:pt x="268" y="72"/>
                    <a:pt x="264" y="67"/>
                  </a:cubicBezTo>
                  <a:cubicBezTo>
                    <a:pt x="262" y="65"/>
                    <a:pt x="263" y="62"/>
                    <a:pt x="261" y="60"/>
                  </a:cubicBezTo>
                  <a:cubicBezTo>
                    <a:pt x="259" y="59"/>
                    <a:pt x="251" y="56"/>
                    <a:pt x="253" y="54"/>
                  </a:cubicBezTo>
                  <a:cubicBezTo>
                    <a:pt x="251" y="39"/>
                    <a:pt x="237" y="49"/>
                    <a:pt x="233" y="42"/>
                  </a:cubicBezTo>
                  <a:cubicBezTo>
                    <a:pt x="232" y="40"/>
                    <a:pt x="233" y="37"/>
                    <a:pt x="232" y="35"/>
                  </a:cubicBezTo>
                  <a:cubicBezTo>
                    <a:pt x="231" y="34"/>
                    <a:pt x="230" y="34"/>
                    <a:pt x="229" y="33"/>
                  </a:cubicBezTo>
                  <a:cubicBezTo>
                    <a:pt x="228" y="30"/>
                    <a:pt x="226" y="25"/>
                    <a:pt x="226" y="22"/>
                  </a:cubicBezTo>
                  <a:cubicBezTo>
                    <a:pt x="226" y="19"/>
                    <a:pt x="230" y="15"/>
                    <a:pt x="229" y="12"/>
                  </a:cubicBezTo>
                  <a:cubicBezTo>
                    <a:pt x="228" y="9"/>
                    <a:pt x="226" y="10"/>
                    <a:pt x="224" y="8"/>
                  </a:cubicBezTo>
                  <a:cubicBezTo>
                    <a:pt x="222" y="6"/>
                    <a:pt x="222" y="0"/>
                    <a:pt x="222" y="0"/>
                  </a:cubicBezTo>
                  <a:cubicBezTo>
                    <a:pt x="222" y="0"/>
                    <a:pt x="221" y="1"/>
                    <a:pt x="221" y="1"/>
                  </a:cubicBezTo>
                  <a:cubicBezTo>
                    <a:pt x="218" y="1"/>
                    <a:pt x="216" y="1"/>
                    <a:pt x="214" y="1"/>
                  </a:cubicBezTo>
                  <a:cubicBezTo>
                    <a:pt x="209" y="2"/>
                    <a:pt x="204" y="2"/>
                    <a:pt x="199" y="3"/>
                  </a:cubicBezTo>
                  <a:cubicBezTo>
                    <a:pt x="183" y="5"/>
                    <a:pt x="167" y="6"/>
                    <a:pt x="151" y="7"/>
                  </a:cubicBezTo>
                  <a:cubicBezTo>
                    <a:pt x="104" y="12"/>
                    <a:pt x="57" y="15"/>
                    <a:pt x="9" y="17"/>
                  </a:cubicBezTo>
                  <a:cubicBezTo>
                    <a:pt x="8" y="17"/>
                    <a:pt x="3" y="16"/>
                    <a:pt x="3" y="17"/>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8" name="Freeform 91"/>
            <p:cNvSpPr>
              <a:spLocks/>
            </p:cNvSpPr>
            <p:nvPr/>
          </p:nvSpPr>
          <p:spPr bwMode="auto">
            <a:xfrm>
              <a:off x="3097185" y="3363912"/>
              <a:ext cx="955674" cy="723899"/>
            </a:xfrm>
            <a:custGeom>
              <a:avLst/>
              <a:gdLst>
                <a:gd name="T0" fmla="*/ 323 w 324"/>
                <a:gd name="T1" fmla="*/ 77 h 245"/>
                <a:gd name="T2" fmla="*/ 323 w 324"/>
                <a:gd name="T3" fmla="*/ 36 h 245"/>
                <a:gd name="T4" fmla="*/ 324 w 324"/>
                <a:gd name="T5" fmla="*/ 21 h 245"/>
                <a:gd name="T6" fmla="*/ 302 w 324"/>
                <a:gd name="T7" fmla="*/ 20 h 245"/>
                <a:gd name="T8" fmla="*/ 239 w 324"/>
                <a:gd name="T9" fmla="*/ 18 h 245"/>
                <a:gd name="T10" fmla="*/ 25 w 324"/>
                <a:gd name="T11" fmla="*/ 0 h 245"/>
                <a:gd name="T12" fmla="*/ 0 w 324"/>
                <a:gd name="T13" fmla="*/ 223 h 245"/>
                <a:gd name="T14" fmla="*/ 183 w 324"/>
                <a:gd name="T15" fmla="*/ 239 h 245"/>
                <a:gd name="T16" fmla="*/ 243 w 324"/>
                <a:gd name="T17" fmla="*/ 242 h 245"/>
                <a:gd name="T18" fmla="*/ 264 w 324"/>
                <a:gd name="T19" fmla="*/ 243 h 245"/>
                <a:gd name="T20" fmla="*/ 272 w 324"/>
                <a:gd name="T21" fmla="*/ 244 h 245"/>
                <a:gd name="T22" fmla="*/ 274 w 324"/>
                <a:gd name="T23" fmla="*/ 244 h 245"/>
                <a:gd name="T24" fmla="*/ 319 w 324"/>
                <a:gd name="T25" fmla="*/ 245 h 245"/>
                <a:gd name="T26" fmla="*/ 323 w 324"/>
                <a:gd name="T27" fmla="*/ 77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4" h="245">
                  <a:moveTo>
                    <a:pt x="323" y="77"/>
                  </a:moveTo>
                  <a:cubicBezTo>
                    <a:pt x="323" y="63"/>
                    <a:pt x="323" y="49"/>
                    <a:pt x="323" y="36"/>
                  </a:cubicBezTo>
                  <a:cubicBezTo>
                    <a:pt x="323" y="34"/>
                    <a:pt x="324" y="21"/>
                    <a:pt x="324" y="21"/>
                  </a:cubicBezTo>
                  <a:cubicBezTo>
                    <a:pt x="323" y="21"/>
                    <a:pt x="304" y="20"/>
                    <a:pt x="302" y="20"/>
                  </a:cubicBezTo>
                  <a:cubicBezTo>
                    <a:pt x="281" y="20"/>
                    <a:pt x="260" y="19"/>
                    <a:pt x="239" y="18"/>
                  </a:cubicBezTo>
                  <a:cubicBezTo>
                    <a:pt x="167" y="14"/>
                    <a:pt x="96" y="8"/>
                    <a:pt x="25" y="0"/>
                  </a:cubicBezTo>
                  <a:cubicBezTo>
                    <a:pt x="17" y="74"/>
                    <a:pt x="8" y="149"/>
                    <a:pt x="0" y="223"/>
                  </a:cubicBezTo>
                  <a:cubicBezTo>
                    <a:pt x="61" y="230"/>
                    <a:pt x="122" y="235"/>
                    <a:pt x="183" y="239"/>
                  </a:cubicBezTo>
                  <a:cubicBezTo>
                    <a:pt x="203" y="240"/>
                    <a:pt x="223" y="241"/>
                    <a:pt x="243" y="242"/>
                  </a:cubicBezTo>
                  <a:cubicBezTo>
                    <a:pt x="250" y="243"/>
                    <a:pt x="257" y="243"/>
                    <a:pt x="264" y="243"/>
                  </a:cubicBezTo>
                  <a:cubicBezTo>
                    <a:pt x="267" y="243"/>
                    <a:pt x="270" y="244"/>
                    <a:pt x="272" y="244"/>
                  </a:cubicBezTo>
                  <a:cubicBezTo>
                    <a:pt x="273" y="244"/>
                    <a:pt x="274" y="244"/>
                    <a:pt x="274" y="244"/>
                  </a:cubicBezTo>
                  <a:cubicBezTo>
                    <a:pt x="289" y="244"/>
                    <a:pt x="304" y="245"/>
                    <a:pt x="319" y="245"/>
                  </a:cubicBezTo>
                  <a:cubicBezTo>
                    <a:pt x="321" y="189"/>
                    <a:pt x="322" y="133"/>
                    <a:pt x="323" y="77"/>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Freeform 93"/>
            <p:cNvSpPr>
              <a:spLocks noEditPoints="1"/>
            </p:cNvSpPr>
            <p:nvPr/>
          </p:nvSpPr>
          <p:spPr bwMode="auto">
            <a:xfrm>
              <a:off x="1254097" y="2814638"/>
              <a:ext cx="1090612" cy="1790700"/>
            </a:xfrm>
            <a:custGeom>
              <a:avLst/>
              <a:gdLst>
                <a:gd name="T0" fmla="*/ 325 w 370"/>
                <a:gd name="T1" fmla="*/ 605 h 606"/>
                <a:gd name="T2" fmla="*/ 210 w 370"/>
                <a:gd name="T3" fmla="*/ 589 h 606"/>
                <a:gd name="T4" fmla="*/ 208 w 370"/>
                <a:gd name="T5" fmla="*/ 580 h 606"/>
                <a:gd name="T6" fmla="*/ 208 w 370"/>
                <a:gd name="T7" fmla="*/ 572 h 606"/>
                <a:gd name="T8" fmla="*/ 184 w 370"/>
                <a:gd name="T9" fmla="*/ 524 h 606"/>
                <a:gd name="T10" fmla="*/ 164 w 370"/>
                <a:gd name="T11" fmla="*/ 513 h 606"/>
                <a:gd name="T12" fmla="*/ 136 w 370"/>
                <a:gd name="T13" fmla="*/ 485 h 606"/>
                <a:gd name="T14" fmla="*/ 105 w 370"/>
                <a:gd name="T15" fmla="*/ 461 h 606"/>
                <a:gd name="T16" fmla="*/ 76 w 370"/>
                <a:gd name="T17" fmla="*/ 444 h 606"/>
                <a:gd name="T18" fmla="*/ 78 w 370"/>
                <a:gd name="T19" fmla="*/ 429 h 606"/>
                <a:gd name="T20" fmla="*/ 75 w 370"/>
                <a:gd name="T21" fmla="*/ 398 h 606"/>
                <a:gd name="T22" fmla="*/ 75 w 370"/>
                <a:gd name="T23" fmla="*/ 396 h 606"/>
                <a:gd name="T24" fmla="*/ 60 w 370"/>
                <a:gd name="T25" fmla="*/ 377 h 606"/>
                <a:gd name="T26" fmla="*/ 56 w 370"/>
                <a:gd name="T27" fmla="*/ 358 h 606"/>
                <a:gd name="T28" fmla="*/ 42 w 370"/>
                <a:gd name="T29" fmla="*/ 335 h 606"/>
                <a:gd name="T30" fmla="*/ 49 w 370"/>
                <a:gd name="T31" fmla="*/ 318 h 606"/>
                <a:gd name="T32" fmla="*/ 55 w 370"/>
                <a:gd name="T33" fmla="*/ 309 h 606"/>
                <a:gd name="T34" fmla="*/ 45 w 370"/>
                <a:gd name="T35" fmla="*/ 298 h 606"/>
                <a:gd name="T36" fmla="*/ 36 w 370"/>
                <a:gd name="T37" fmla="*/ 272 h 606"/>
                <a:gd name="T38" fmla="*/ 34 w 370"/>
                <a:gd name="T39" fmla="*/ 262 h 606"/>
                <a:gd name="T40" fmla="*/ 42 w 370"/>
                <a:gd name="T41" fmla="*/ 251 h 606"/>
                <a:gd name="T42" fmla="*/ 45 w 370"/>
                <a:gd name="T43" fmla="*/ 264 h 606"/>
                <a:gd name="T44" fmla="*/ 51 w 370"/>
                <a:gd name="T45" fmla="*/ 255 h 606"/>
                <a:gd name="T46" fmla="*/ 46 w 370"/>
                <a:gd name="T47" fmla="*/ 250 h 606"/>
                <a:gd name="T48" fmla="*/ 47 w 370"/>
                <a:gd name="T49" fmla="*/ 237 h 606"/>
                <a:gd name="T50" fmla="*/ 65 w 370"/>
                <a:gd name="T51" fmla="*/ 240 h 606"/>
                <a:gd name="T52" fmla="*/ 81 w 370"/>
                <a:gd name="T53" fmla="*/ 242 h 606"/>
                <a:gd name="T54" fmla="*/ 76 w 370"/>
                <a:gd name="T55" fmla="*/ 239 h 606"/>
                <a:gd name="T56" fmla="*/ 57 w 370"/>
                <a:gd name="T57" fmla="*/ 238 h 606"/>
                <a:gd name="T58" fmla="*/ 43 w 370"/>
                <a:gd name="T59" fmla="*/ 232 h 606"/>
                <a:gd name="T60" fmla="*/ 42 w 370"/>
                <a:gd name="T61" fmla="*/ 243 h 606"/>
                <a:gd name="T62" fmla="*/ 36 w 370"/>
                <a:gd name="T63" fmla="*/ 241 h 606"/>
                <a:gd name="T64" fmla="*/ 24 w 370"/>
                <a:gd name="T65" fmla="*/ 228 h 606"/>
                <a:gd name="T66" fmla="*/ 25 w 370"/>
                <a:gd name="T67" fmla="*/ 220 h 606"/>
                <a:gd name="T68" fmla="*/ 22 w 370"/>
                <a:gd name="T69" fmla="*/ 203 h 606"/>
                <a:gd name="T70" fmla="*/ 8 w 370"/>
                <a:gd name="T71" fmla="*/ 163 h 606"/>
                <a:gd name="T72" fmla="*/ 14 w 370"/>
                <a:gd name="T73" fmla="*/ 121 h 606"/>
                <a:gd name="T74" fmla="*/ 0 w 370"/>
                <a:gd name="T75" fmla="*/ 92 h 606"/>
                <a:gd name="T76" fmla="*/ 12 w 370"/>
                <a:gd name="T77" fmla="*/ 66 h 606"/>
                <a:gd name="T78" fmla="*/ 13 w 370"/>
                <a:gd name="T79" fmla="*/ 68 h 606"/>
                <a:gd name="T80" fmla="*/ 21 w 370"/>
                <a:gd name="T81" fmla="*/ 56 h 606"/>
                <a:gd name="T82" fmla="*/ 29 w 370"/>
                <a:gd name="T83" fmla="*/ 11 h 606"/>
                <a:gd name="T84" fmla="*/ 166 w 370"/>
                <a:gd name="T85" fmla="*/ 197 h 606"/>
                <a:gd name="T86" fmla="*/ 354 w 370"/>
                <a:gd name="T87" fmla="*/ 482 h 606"/>
                <a:gd name="T88" fmla="*/ 360 w 370"/>
                <a:gd name="T89" fmla="*/ 512 h 606"/>
                <a:gd name="T90" fmla="*/ 356 w 370"/>
                <a:gd name="T91" fmla="*/ 532 h 606"/>
                <a:gd name="T92" fmla="*/ 347 w 370"/>
                <a:gd name="T93" fmla="*/ 544 h 606"/>
                <a:gd name="T94" fmla="*/ 341 w 370"/>
                <a:gd name="T95" fmla="*/ 563 h 606"/>
                <a:gd name="T96" fmla="*/ 334 w 370"/>
                <a:gd name="T97" fmla="*/ 570 h 606"/>
                <a:gd name="T98" fmla="*/ 340 w 370"/>
                <a:gd name="T99" fmla="*/ 596 h 606"/>
                <a:gd name="T100" fmla="*/ 335 w 370"/>
                <a:gd name="T101" fmla="*/ 606 h 606"/>
                <a:gd name="T102" fmla="*/ 101 w 370"/>
                <a:gd name="T103" fmla="*/ 479 h 606"/>
                <a:gd name="T104" fmla="*/ 110 w 370"/>
                <a:gd name="T105" fmla="*/ 486 h 606"/>
                <a:gd name="T106" fmla="*/ 101 w 370"/>
                <a:gd name="T107" fmla="*/ 479 h 606"/>
                <a:gd name="T108" fmla="*/ 95 w 370"/>
                <a:gd name="T109" fmla="*/ 482 h 606"/>
                <a:gd name="T110" fmla="*/ 156 w 370"/>
                <a:gd name="T111" fmla="*/ 526 h 606"/>
                <a:gd name="T112" fmla="*/ 162 w 370"/>
                <a:gd name="T113" fmla="*/ 533 h 606"/>
                <a:gd name="T114" fmla="*/ 109 w 370"/>
                <a:gd name="T115" fmla="*/ 528 h 606"/>
                <a:gd name="T116" fmla="*/ 153 w 370"/>
                <a:gd name="T117" fmla="*/ 563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0" h="606">
                  <a:moveTo>
                    <a:pt x="335" y="606"/>
                  </a:moveTo>
                  <a:cubicBezTo>
                    <a:pt x="331" y="606"/>
                    <a:pt x="330" y="602"/>
                    <a:pt x="326" y="605"/>
                  </a:cubicBezTo>
                  <a:cubicBezTo>
                    <a:pt x="325" y="606"/>
                    <a:pt x="325" y="606"/>
                    <a:pt x="325" y="606"/>
                  </a:cubicBezTo>
                  <a:cubicBezTo>
                    <a:pt x="325" y="606"/>
                    <a:pt x="325" y="605"/>
                    <a:pt x="325" y="605"/>
                  </a:cubicBezTo>
                  <a:cubicBezTo>
                    <a:pt x="323" y="604"/>
                    <a:pt x="297" y="602"/>
                    <a:pt x="293" y="602"/>
                  </a:cubicBezTo>
                  <a:cubicBezTo>
                    <a:pt x="265" y="599"/>
                    <a:pt x="238" y="596"/>
                    <a:pt x="210" y="592"/>
                  </a:cubicBezTo>
                  <a:cubicBezTo>
                    <a:pt x="210" y="592"/>
                    <a:pt x="210" y="592"/>
                    <a:pt x="210" y="592"/>
                  </a:cubicBezTo>
                  <a:cubicBezTo>
                    <a:pt x="210" y="591"/>
                    <a:pt x="210" y="590"/>
                    <a:pt x="210" y="589"/>
                  </a:cubicBezTo>
                  <a:cubicBezTo>
                    <a:pt x="209" y="588"/>
                    <a:pt x="210" y="586"/>
                    <a:pt x="209" y="585"/>
                  </a:cubicBezTo>
                  <a:cubicBezTo>
                    <a:pt x="207" y="583"/>
                    <a:pt x="207" y="583"/>
                    <a:pt x="207" y="583"/>
                  </a:cubicBezTo>
                  <a:cubicBezTo>
                    <a:pt x="207" y="580"/>
                    <a:pt x="210" y="588"/>
                    <a:pt x="211" y="588"/>
                  </a:cubicBezTo>
                  <a:cubicBezTo>
                    <a:pt x="213" y="587"/>
                    <a:pt x="209" y="581"/>
                    <a:pt x="208" y="580"/>
                  </a:cubicBezTo>
                  <a:cubicBezTo>
                    <a:pt x="207" y="580"/>
                    <a:pt x="206" y="584"/>
                    <a:pt x="205" y="584"/>
                  </a:cubicBezTo>
                  <a:cubicBezTo>
                    <a:pt x="204" y="583"/>
                    <a:pt x="206" y="579"/>
                    <a:pt x="206" y="578"/>
                  </a:cubicBezTo>
                  <a:cubicBezTo>
                    <a:pt x="207" y="577"/>
                    <a:pt x="205" y="575"/>
                    <a:pt x="206" y="574"/>
                  </a:cubicBezTo>
                  <a:cubicBezTo>
                    <a:pt x="206" y="573"/>
                    <a:pt x="207" y="573"/>
                    <a:pt x="208" y="572"/>
                  </a:cubicBezTo>
                  <a:cubicBezTo>
                    <a:pt x="209" y="569"/>
                    <a:pt x="207" y="562"/>
                    <a:pt x="207" y="558"/>
                  </a:cubicBezTo>
                  <a:cubicBezTo>
                    <a:pt x="204" y="545"/>
                    <a:pt x="200" y="544"/>
                    <a:pt x="193" y="535"/>
                  </a:cubicBezTo>
                  <a:cubicBezTo>
                    <a:pt x="191" y="532"/>
                    <a:pt x="190" y="529"/>
                    <a:pt x="188" y="527"/>
                  </a:cubicBezTo>
                  <a:cubicBezTo>
                    <a:pt x="187" y="526"/>
                    <a:pt x="185" y="525"/>
                    <a:pt x="184" y="524"/>
                  </a:cubicBezTo>
                  <a:cubicBezTo>
                    <a:pt x="182" y="522"/>
                    <a:pt x="181" y="517"/>
                    <a:pt x="178" y="515"/>
                  </a:cubicBezTo>
                  <a:cubicBezTo>
                    <a:pt x="172" y="511"/>
                    <a:pt x="170" y="516"/>
                    <a:pt x="169" y="516"/>
                  </a:cubicBezTo>
                  <a:cubicBezTo>
                    <a:pt x="169" y="516"/>
                    <a:pt x="168" y="514"/>
                    <a:pt x="167" y="513"/>
                  </a:cubicBezTo>
                  <a:cubicBezTo>
                    <a:pt x="164" y="513"/>
                    <a:pt x="164" y="513"/>
                    <a:pt x="164" y="513"/>
                  </a:cubicBezTo>
                  <a:cubicBezTo>
                    <a:pt x="164" y="510"/>
                    <a:pt x="167" y="510"/>
                    <a:pt x="167" y="508"/>
                  </a:cubicBezTo>
                  <a:cubicBezTo>
                    <a:pt x="166" y="506"/>
                    <a:pt x="163" y="496"/>
                    <a:pt x="162" y="495"/>
                  </a:cubicBezTo>
                  <a:cubicBezTo>
                    <a:pt x="159" y="494"/>
                    <a:pt x="152" y="494"/>
                    <a:pt x="149" y="494"/>
                  </a:cubicBezTo>
                  <a:cubicBezTo>
                    <a:pt x="148" y="494"/>
                    <a:pt x="138" y="487"/>
                    <a:pt x="136" y="485"/>
                  </a:cubicBezTo>
                  <a:cubicBezTo>
                    <a:pt x="130" y="480"/>
                    <a:pt x="134" y="478"/>
                    <a:pt x="131" y="475"/>
                  </a:cubicBezTo>
                  <a:cubicBezTo>
                    <a:pt x="131" y="474"/>
                    <a:pt x="130" y="474"/>
                    <a:pt x="129" y="474"/>
                  </a:cubicBezTo>
                  <a:cubicBezTo>
                    <a:pt x="126" y="472"/>
                    <a:pt x="124" y="467"/>
                    <a:pt x="121" y="464"/>
                  </a:cubicBezTo>
                  <a:cubicBezTo>
                    <a:pt x="117" y="462"/>
                    <a:pt x="110" y="463"/>
                    <a:pt x="105" y="461"/>
                  </a:cubicBezTo>
                  <a:cubicBezTo>
                    <a:pt x="102" y="459"/>
                    <a:pt x="99" y="455"/>
                    <a:pt x="95" y="454"/>
                  </a:cubicBezTo>
                  <a:cubicBezTo>
                    <a:pt x="92" y="453"/>
                    <a:pt x="81" y="453"/>
                    <a:pt x="79" y="452"/>
                  </a:cubicBezTo>
                  <a:cubicBezTo>
                    <a:pt x="78" y="451"/>
                    <a:pt x="79" y="448"/>
                    <a:pt x="78" y="447"/>
                  </a:cubicBezTo>
                  <a:cubicBezTo>
                    <a:pt x="78" y="446"/>
                    <a:pt x="77" y="445"/>
                    <a:pt x="76" y="444"/>
                  </a:cubicBezTo>
                  <a:cubicBezTo>
                    <a:pt x="76" y="444"/>
                    <a:pt x="73" y="444"/>
                    <a:pt x="73" y="444"/>
                  </a:cubicBezTo>
                  <a:cubicBezTo>
                    <a:pt x="73" y="440"/>
                    <a:pt x="76" y="440"/>
                    <a:pt x="77" y="437"/>
                  </a:cubicBezTo>
                  <a:cubicBezTo>
                    <a:pt x="77" y="436"/>
                    <a:pt x="76" y="434"/>
                    <a:pt x="76" y="433"/>
                  </a:cubicBezTo>
                  <a:cubicBezTo>
                    <a:pt x="76" y="431"/>
                    <a:pt x="78" y="430"/>
                    <a:pt x="78" y="429"/>
                  </a:cubicBezTo>
                  <a:cubicBezTo>
                    <a:pt x="78" y="427"/>
                    <a:pt x="77" y="425"/>
                    <a:pt x="77" y="424"/>
                  </a:cubicBezTo>
                  <a:cubicBezTo>
                    <a:pt x="78" y="420"/>
                    <a:pt x="83" y="417"/>
                    <a:pt x="81" y="413"/>
                  </a:cubicBezTo>
                  <a:cubicBezTo>
                    <a:pt x="79" y="409"/>
                    <a:pt x="74" y="410"/>
                    <a:pt x="72" y="406"/>
                  </a:cubicBezTo>
                  <a:cubicBezTo>
                    <a:pt x="71" y="404"/>
                    <a:pt x="73" y="399"/>
                    <a:pt x="75" y="398"/>
                  </a:cubicBezTo>
                  <a:cubicBezTo>
                    <a:pt x="74" y="400"/>
                    <a:pt x="74" y="400"/>
                    <a:pt x="74" y="400"/>
                  </a:cubicBezTo>
                  <a:cubicBezTo>
                    <a:pt x="76" y="399"/>
                    <a:pt x="76" y="399"/>
                    <a:pt x="76" y="399"/>
                  </a:cubicBezTo>
                  <a:cubicBezTo>
                    <a:pt x="76" y="399"/>
                    <a:pt x="75" y="399"/>
                    <a:pt x="75" y="398"/>
                  </a:cubicBezTo>
                  <a:cubicBezTo>
                    <a:pt x="75" y="396"/>
                    <a:pt x="75" y="396"/>
                    <a:pt x="75" y="396"/>
                  </a:cubicBezTo>
                  <a:cubicBezTo>
                    <a:pt x="75" y="395"/>
                    <a:pt x="75" y="395"/>
                    <a:pt x="75" y="394"/>
                  </a:cubicBezTo>
                  <a:cubicBezTo>
                    <a:pt x="74" y="392"/>
                    <a:pt x="70" y="392"/>
                    <a:pt x="69" y="391"/>
                  </a:cubicBezTo>
                  <a:cubicBezTo>
                    <a:pt x="66" y="388"/>
                    <a:pt x="67" y="382"/>
                    <a:pt x="65" y="379"/>
                  </a:cubicBezTo>
                  <a:cubicBezTo>
                    <a:pt x="64" y="378"/>
                    <a:pt x="61" y="378"/>
                    <a:pt x="60" y="377"/>
                  </a:cubicBezTo>
                  <a:cubicBezTo>
                    <a:pt x="58" y="375"/>
                    <a:pt x="60" y="372"/>
                    <a:pt x="60" y="371"/>
                  </a:cubicBezTo>
                  <a:cubicBezTo>
                    <a:pt x="59" y="368"/>
                    <a:pt x="56" y="366"/>
                    <a:pt x="55" y="363"/>
                  </a:cubicBezTo>
                  <a:cubicBezTo>
                    <a:pt x="55" y="362"/>
                    <a:pt x="55" y="362"/>
                    <a:pt x="55" y="361"/>
                  </a:cubicBezTo>
                  <a:cubicBezTo>
                    <a:pt x="55" y="360"/>
                    <a:pt x="55" y="359"/>
                    <a:pt x="56" y="358"/>
                  </a:cubicBezTo>
                  <a:cubicBezTo>
                    <a:pt x="56" y="357"/>
                    <a:pt x="56" y="357"/>
                    <a:pt x="56" y="356"/>
                  </a:cubicBezTo>
                  <a:cubicBezTo>
                    <a:pt x="55" y="355"/>
                    <a:pt x="53" y="355"/>
                    <a:pt x="52" y="354"/>
                  </a:cubicBezTo>
                  <a:cubicBezTo>
                    <a:pt x="51" y="351"/>
                    <a:pt x="52" y="347"/>
                    <a:pt x="50" y="344"/>
                  </a:cubicBezTo>
                  <a:cubicBezTo>
                    <a:pt x="49" y="342"/>
                    <a:pt x="43" y="338"/>
                    <a:pt x="42" y="335"/>
                  </a:cubicBezTo>
                  <a:cubicBezTo>
                    <a:pt x="42" y="334"/>
                    <a:pt x="44" y="331"/>
                    <a:pt x="44" y="330"/>
                  </a:cubicBezTo>
                  <a:cubicBezTo>
                    <a:pt x="44" y="329"/>
                    <a:pt x="44" y="320"/>
                    <a:pt x="44" y="320"/>
                  </a:cubicBezTo>
                  <a:cubicBezTo>
                    <a:pt x="44" y="320"/>
                    <a:pt x="42" y="319"/>
                    <a:pt x="43" y="318"/>
                  </a:cubicBezTo>
                  <a:cubicBezTo>
                    <a:pt x="47" y="313"/>
                    <a:pt x="47" y="320"/>
                    <a:pt x="49" y="318"/>
                  </a:cubicBezTo>
                  <a:cubicBezTo>
                    <a:pt x="51" y="317"/>
                    <a:pt x="51" y="313"/>
                    <a:pt x="53" y="312"/>
                  </a:cubicBezTo>
                  <a:cubicBezTo>
                    <a:pt x="55" y="314"/>
                    <a:pt x="55" y="314"/>
                    <a:pt x="55" y="314"/>
                  </a:cubicBezTo>
                  <a:cubicBezTo>
                    <a:pt x="55" y="313"/>
                    <a:pt x="54" y="312"/>
                    <a:pt x="54" y="311"/>
                  </a:cubicBezTo>
                  <a:cubicBezTo>
                    <a:pt x="54" y="311"/>
                    <a:pt x="55" y="309"/>
                    <a:pt x="55" y="309"/>
                  </a:cubicBezTo>
                  <a:cubicBezTo>
                    <a:pt x="55" y="308"/>
                    <a:pt x="52" y="298"/>
                    <a:pt x="51" y="298"/>
                  </a:cubicBezTo>
                  <a:cubicBezTo>
                    <a:pt x="50" y="298"/>
                    <a:pt x="50" y="299"/>
                    <a:pt x="48" y="299"/>
                  </a:cubicBezTo>
                  <a:cubicBezTo>
                    <a:pt x="47" y="298"/>
                    <a:pt x="47" y="298"/>
                    <a:pt x="47" y="298"/>
                  </a:cubicBezTo>
                  <a:cubicBezTo>
                    <a:pt x="46" y="298"/>
                    <a:pt x="46" y="299"/>
                    <a:pt x="45" y="298"/>
                  </a:cubicBezTo>
                  <a:cubicBezTo>
                    <a:pt x="43" y="298"/>
                    <a:pt x="40" y="294"/>
                    <a:pt x="39" y="293"/>
                  </a:cubicBezTo>
                  <a:cubicBezTo>
                    <a:pt x="37" y="290"/>
                    <a:pt x="33" y="283"/>
                    <a:pt x="34" y="280"/>
                  </a:cubicBezTo>
                  <a:cubicBezTo>
                    <a:pt x="34" y="278"/>
                    <a:pt x="36" y="276"/>
                    <a:pt x="36" y="274"/>
                  </a:cubicBezTo>
                  <a:cubicBezTo>
                    <a:pt x="36" y="273"/>
                    <a:pt x="36" y="273"/>
                    <a:pt x="36" y="272"/>
                  </a:cubicBezTo>
                  <a:cubicBezTo>
                    <a:pt x="36" y="272"/>
                    <a:pt x="36" y="271"/>
                    <a:pt x="36" y="271"/>
                  </a:cubicBezTo>
                  <a:cubicBezTo>
                    <a:pt x="36" y="269"/>
                    <a:pt x="36" y="268"/>
                    <a:pt x="36" y="266"/>
                  </a:cubicBezTo>
                  <a:cubicBezTo>
                    <a:pt x="36" y="265"/>
                    <a:pt x="36" y="265"/>
                    <a:pt x="36" y="264"/>
                  </a:cubicBezTo>
                  <a:cubicBezTo>
                    <a:pt x="34" y="262"/>
                    <a:pt x="34" y="262"/>
                    <a:pt x="34" y="262"/>
                  </a:cubicBezTo>
                  <a:cubicBezTo>
                    <a:pt x="33" y="259"/>
                    <a:pt x="36" y="257"/>
                    <a:pt x="37" y="255"/>
                  </a:cubicBezTo>
                  <a:cubicBezTo>
                    <a:pt x="37" y="253"/>
                    <a:pt x="37" y="250"/>
                    <a:pt x="38" y="248"/>
                  </a:cubicBezTo>
                  <a:cubicBezTo>
                    <a:pt x="39" y="246"/>
                    <a:pt x="44" y="247"/>
                    <a:pt x="44" y="250"/>
                  </a:cubicBezTo>
                  <a:cubicBezTo>
                    <a:pt x="44" y="250"/>
                    <a:pt x="42" y="250"/>
                    <a:pt x="42" y="251"/>
                  </a:cubicBezTo>
                  <a:cubicBezTo>
                    <a:pt x="42" y="252"/>
                    <a:pt x="44" y="252"/>
                    <a:pt x="44" y="252"/>
                  </a:cubicBezTo>
                  <a:cubicBezTo>
                    <a:pt x="44" y="252"/>
                    <a:pt x="41" y="254"/>
                    <a:pt x="41" y="257"/>
                  </a:cubicBezTo>
                  <a:cubicBezTo>
                    <a:pt x="41" y="260"/>
                    <a:pt x="45" y="260"/>
                    <a:pt x="46" y="262"/>
                  </a:cubicBezTo>
                  <a:cubicBezTo>
                    <a:pt x="45" y="264"/>
                    <a:pt x="45" y="264"/>
                    <a:pt x="45" y="264"/>
                  </a:cubicBezTo>
                  <a:cubicBezTo>
                    <a:pt x="46" y="265"/>
                    <a:pt x="52" y="271"/>
                    <a:pt x="54" y="270"/>
                  </a:cubicBezTo>
                  <a:cubicBezTo>
                    <a:pt x="54" y="270"/>
                    <a:pt x="53" y="269"/>
                    <a:pt x="53" y="269"/>
                  </a:cubicBezTo>
                  <a:cubicBezTo>
                    <a:pt x="52" y="266"/>
                    <a:pt x="51" y="268"/>
                    <a:pt x="51" y="263"/>
                  </a:cubicBezTo>
                  <a:cubicBezTo>
                    <a:pt x="51" y="261"/>
                    <a:pt x="52" y="257"/>
                    <a:pt x="51" y="255"/>
                  </a:cubicBezTo>
                  <a:cubicBezTo>
                    <a:pt x="48" y="255"/>
                    <a:pt x="48" y="255"/>
                    <a:pt x="48" y="255"/>
                  </a:cubicBezTo>
                  <a:cubicBezTo>
                    <a:pt x="48" y="254"/>
                    <a:pt x="49" y="254"/>
                    <a:pt x="49" y="253"/>
                  </a:cubicBezTo>
                  <a:cubicBezTo>
                    <a:pt x="49" y="253"/>
                    <a:pt x="49" y="253"/>
                    <a:pt x="48" y="252"/>
                  </a:cubicBezTo>
                  <a:cubicBezTo>
                    <a:pt x="48" y="252"/>
                    <a:pt x="46" y="250"/>
                    <a:pt x="46" y="250"/>
                  </a:cubicBezTo>
                  <a:cubicBezTo>
                    <a:pt x="45" y="248"/>
                    <a:pt x="49" y="246"/>
                    <a:pt x="48" y="244"/>
                  </a:cubicBezTo>
                  <a:cubicBezTo>
                    <a:pt x="47" y="244"/>
                    <a:pt x="43" y="240"/>
                    <a:pt x="44" y="239"/>
                  </a:cubicBezTo>
                  <a:cubicBezTo>
                    <a:pt x="45" y="239"/>
                    <a:pt x="45" y="240"/>
                    <a:pt x="46" y="239"/>
                  </a:cubicBezTo>
                  <a:cubicBezTo>
                    <a:pt x="46" y="239"/>
                    <a:pt x="47" y="237"/>
                    <a:pt x="47" y="237"/>
                  </a:cubicBezTo>
                  <a:cubicBezTo>
                    <a:pt x="48" y="237"/>
                    <a:pt x="50" y="238"/>
                    <a:pt x="53" y="237"/>
                  </a:cubicBezTo>
                  <a:cubicBezTo>
                    <a:pt x="53" y="236"/>
                    <a:pt x="53" y="236"/>
                    <a:pt x="54" y="236"/>
                  </a:cubicBezTo>
                  <a:cubicBezTo>
                    <a:pt x="55" y="236"/>
                    <a:pt x="56" y="238"/>
                    <a:pt x="57" y="239"/>
                  </a:cubicBezTo>
                  <a:cubicBezTo>
                    <a:pt x="60" y="240"/>
                    <a:pt x="62" y="238"/>
                    <a:pt x="65" y="240"/>
                  </a:cubicBezTo>
                  <a:cubicBezTo>
                    <a:pt x="68" y="241"/>
                    <a:pt x="71" y="242"/>
                    <a:pt x="73" y="244"/>
                  </a:cubicBezTo>
                  <a:cubicBezTo>
                    <a:pt x="73" y="244"/>
                    <a:pt x="77" y="245"/>
                    <a:pt x="77" y="245"/>
                  </a:cubicBezTo>
                  <a:cubicBezTo>
                    <a:pt x="77" y="245"/>
                    <a:pt x="75" y="244"/>
                    <a:pt x="76" y="244"/>
                  </a:cubicBezTo>
                  <a:cubicBezTo>
                    <a:pt x="76" y="243"/>
                    <a:pt x="80" y="241"/>
                    <a:pt x="81" y="242"/>
                  </a:cubicBezTo>
                  <a:cubicBezTo>
                    <a:pt x="82" y="242"/>
                    <a:pt x="86" y="249"/>
                    <a:pt x="87" y="249"/>
                  </a:cubicBezTo>
                  <a:cubicBezTo>
                    <a:pt x="90" y="250"/>
                    <a:pt x="82" y="241"/>
                    <a:pt x="82" y="241"/>
                  </a:cubicBezTo>
                  <a:cubicBezTo>
                    <a:pt x="80" y="240"/>
                    <a:pt x="74" y="244"/>
                    <a:pt x="74" y="242"/>
                  </a:cubicBezTo>
                  <a:cubicBezTo>
                    <a:pt x="73" y="240"/>
                    <a:pt x="77" y="241"/>
                    <a:pt x="76" y="239"/>
                  </a:cubicBezTo>
                  <a:cubicBezTo>
                    <a:pt x="76" y="239"/>
                    <a:pt x="75" y="241"/>
                    <a:pt x="74" y="241"/>
                  </a:cubicBezTo>
                  <a:cubicBezTo>
                    <a:pt x="74" y="241"/>
                    <a:pt x="67" y="240"/>
                    <a:pt x="67" y="240"/>
                  </a:cubicBezTo>
                  <a:cubicBezTo>
                    <a:pt x="62" y="236"/>
                    <a:pt x="66" y="236"/>
                    <a:pt x="66" y="234"/>
                  </a:cubicBezTo>
                  <a:cubicBezTo>
                    <a:pt x="65" y="233"/>
                    <a:pt x="59" y="238"/>
                    <a:pt x="57" y="238"/>
                  </a:cubicBezTo>
                  <a:cubicBezTo>
                    <a:pt x="56" y="238"/>
                    <a:pt x="51" y="232"/>
                    <a:pt x="50" y="230"/>
                  </a:cubicBezTo>
                  <a:cubicBezTo>
                    <a:pt x="49" y="230"/>
                    <a:pt x="49" y="228"/>
                    <a:pt x="48" y="229"/>
                  </a:cubicBezTo>
                  <a:cubicBezTo>
                    <a:pt x="46" y="231"/>
                    <a:pt x="45" y="229"/>
                    <a:pt x="43" y="230"/>
                  </a:cubicBezTo>
                  <a:cubicBezTo>
                    <a:pt x="43" y="232"/>
                    <a:pt x="43" y="232"/>
                    <a:pt x="43" y="232"/>
                  </a:cubicBezTo>
                  <a:cubicBezTo>
                    <a:pt x="43" y="233"/>
                    <a:pt x="41" y="235"/>
                    <a:pt x="42" y="235"/>
                  </a:cubicBezTo>
                  <a:cubicBezTo>
                    <a:pt x="43" y="237"/>
                    <a:pt x="43" y="237"/>
                    <a:pt x="43" y="237"/>
                  </a:cubicBezTo>
                  <a:cubicBezTo>
                    <a:pt x="44" y="238"/>
                    <a:pt x="40" y="239"/>
                    <a:pt x="40" y="240"/>
                  </a:cubicBezTo>
                  <a:cubicBezTo>
                    <a:pt x="40" y="240"/>
                    <a:pt x="43" y="243"/>
                    <a:pt x="42" y="243"/>
                  </a:cubicBezTo>
                  <a:cubicBezTo>
                    <a:pt x="41" y="245"/>
                    <a:pt x="41" y="240"/>
                    <a:pt x="40" y="243"/>
                  </a:cubicBezTo>
                  <a:cubicBezTo>
                    <a:pt x="40" y="243"/>
                    <a:pt x="40" y="244"/>
                    <a:pt x="40" y="244"/>
                  </a:cubicBezTo>
                  <a:cubicBezTo>
                    <a:pt x="40" y="245"/>
                    <a:pt x="41" y="245"/>
                    <a:pt x="40" y="246"/>
                  </a:cubicBezTo>
                  <a:cubicBezTo>
                    <a:pt x="39" y="247"/>
                    <a:pt x="36" y="242"/>
                    <a:pt x="36" y="241"/>
                  </a:cubicBezTo>
                  <a:cubicBezTo>
                    <a:pt x="36" y="241"/>
                    <a:pt x="34" y="239"/>
                    <a:pt x="33" y="239"/>
                  </a:cubicBezTo>
                  <a:cubicBezTo>
                    <a:pt x="32" y="236"/>
                    <a:pt x="33" y="241"/>
                    <a:pt x="31" y="239"/>
                  </a:cubicBezTo>
                  <a:cubicBezTo>
                    <a:pt x="29" y="238"/>
                    <a:pt x="29" y="233"/>
                    <a:pt x="27" y="231"/>
                  </a:cubicBezTo>
                  <a:cubicBezTo>
                    <a:pt x="26" y="231"/>
                    <a:pt x="25" y="229"/>
                    <a:pt x="24" y="228"/>
                  </a:cubicBezTo>
                  <a:cubicBezTo>
                    <a:pt x="24" y="228"/>
                    <a:pt x="24" y="226"/>
                    <a:pt x="24" y="226"/>
                  </a:cubicBezTo>
                  <a:cubicBezTo>
                    <a:pt x="23" y="227"/>
                    <a:pt x="21" y="233"/>
                    <a:pt x="20" y="229"/>
                  </a:cubicBezTo>
                  <a:cubicBezTo>
                    <a:pt x="20" y="228"/>
                    <a:pt x="21" y="228"/>
                    <a:pt x="22" y="228"/>
                  </a:cubicBezTo>
                  <a:cubicBezTo>
                    <a:pt x="23" y="226"/>
                    <a:pt x="24" y="221"/>
                    <a:pt x="25" y="220"/>
                  </a:cubicBezTo>
                  <a:cubicBezTo>
                    <a:pt x="25" y="220"/>
                    <a:pt x="26" y="220"/>
                    <a:pt x="27" y="220"/>
                  </a:cubicBezTo>
                  <a:cubicBezTo>
                    <a:pt x="27" y="219"/>
                    <a:pt x="25" y="212"/>
                    <a:pt x="23" y="211"/>
                  </a:cubicBezTo>
                  <a:cubicBezTo>
                    <a:pt x="22" y="211"/>
                    <a:pt x="22" y="212"/>
                    <a:pt x="22" y="212"/>
                  </a:cubicBezTo>
                  <a:cubicBezTo>
                    <a:pt x="22" y="212"/>
                    <a:pt x="23" y="205"/>
                    <a:pt x="22" y="203"/>
                  </a:cubicBezTo>
                  <a:cubicBezTo>
                    <a:pt x="21" y="200"/>
                    <a:pt x="16" y="198"/>
                    <a:pt x="15" y="195"/>
                  </a:cubicBezTo>
                  <a:cubicBezTo>
                    <a:pt x="12" y="192"/>
                    <a:pt x="13" y="188"/>
                    <a:pt x="12" y="185"/>
                  </a:cubicBezTo>
                  <a:cubicBezTo>
                    <a:pt x="9" y="181"/>
                    <a:pt x="5" y="176"/>
                    <a:pt x="4" y="171"/>
                  </a:cubicBezTo>
                  <a:cubicBezTo>
                    <a:pt x="4" y="168"/>
                    <a:pt x="7" y="167"/>
                    <a:pt x="8" y="163"/>
                  </a:cubicBezTo>
                  <a:cubicBezTo>
                    <a:pt x="9" y="157"/>
                    <a:pt x="6" y="152"/>
                    <a:pt x="7" y="146"/>
                  </a:cubicBezTo>
                  <a:cubicBezTo>
                    <a:pt x="8" y="143"/>
                    <a:pt x="13" y="139"/>
                    <a:pt x="13" y="136"/>
                  </a:cubicBezTo>
                  <a:cubicBezTo>
                    <a:pt x="14" y="133"/>
                    <a:pt x="13" y="128"/>
                    <a:pt x="13" y="125"/>
                  </a:cubicBezTo>
                  <a:cubicBezTo>
                    <a:pt x="13" y="123"/>
                    <a:pt x="14" y="122"/>
                    <a:pt x="14" y="121"/>
                  </a:cubicBezTo>
                  <a:cubicBezTo>
                    <a:pt x="14" y="118"/>
                    <a:pt x="12" y="113"/>
                    <a:pt x="11" y="111"/>
                  </a:cubicBezTo>
                  <a:cubicBezTo>
                    <a:pt x="10" y="110"/>
                    <a:pt x="8" y="109"/>
                    <a:pt x="8" y="107"/>
                  </a:cubicBezTo>
                  <a:cubicBezTo>
                    <a:pt x="7" y="106"/>
                    <a:pt x="8" y="105"/>
                    <a:pt x="8" y="103"/>
                  </a:cubicBezTo>
                  <a:cubicBezTo>
                    <a:pt x="7" y="99"/>
                    <a:pt x="1" y="96"/>
                    <a:pt x="0" y="92"/>
                  </a:cubicBezTo>
                  <a:cubicBezTo>
                    <a:pt x="0" y="91"/>
                    <a:pt x="1" y="89"/>
                    <a:pt x="2" y="88"/>
                  </a:cubicBezTo>
                  <a:cubicBezTo>
                    <a:pt x="2" y="86"/>
                    <a:pt x="0" y="83"/>
                    <a:pt x="1" y="81"/>
                  </a:cubicBezTo>
                  <a:cubicBezTo>
                    <a:pt x="2" y="77"/>
                    <a:pt x="6" y="74"/>
                    <a:pt x="8" y="71"/>
                  </a:cubicBezTo>
                  <a:cubicBezTo>
                    <a:pt x="10" y="69"/>
                    <a:pt x="10" y="68"/>
                    <a:pt x="12" y="66"/>
                  </a:cubicBezTo>
                  <a:cubicBezTo>
                    <a:pt x="12" y="66"/>
                    <a:pt x="13" y="65"/>
                    <a:pt x="13" y="66"/>
                  </a:cubicBezTo>
                  <a:cubicBezTo>
                    <a:pt x="12" y="68"/>
                    <a:pt x="11" y="66"/>
                    <a:pt x="11" y="68"/>
                  </a:cubicBezTo>
                  <a:cubicBezTo>
                    <a:pt x="10" y="69"/>
                    <a:pt x="13" y="70"/>
                    <a:pt x="13" y="69"/>
                  </a:cubicBezTo>
                  <a:cubicBezTo>
                    <a:pt x="14" y="69"/>
                    <a:pt x="13" y="68"/>
                    <a:pt x="13" y="68"/>
                  </a:cubicBezTo>
                  <a:cubicBezTo>
                    <a:pt x="13" y="68"/>
                    <a:pt x="13" y="67"/>
                    <a:pt x="13" y="67"/>
                  </a:cubicBezTo>
                  <a:cubicBezTo>
                    <a:pt x="14" y="65"/>
                    <a:pt x="20" y="65"/>
                    <a:pt x="20" y="64"/>
                  </a:cubicBezTo>
                  <a:cubicBezTo>
                    <a:pt x="20" y="61"/>
                    <a:pt x="16" y="64"/>
                    <a:pt x="16" y="63"/>
                  </a:cubicBezTo>
                  <a:cubicBezTo>
                    <a:pt x="16" y="62"/>
                    <a:pt x="20" y="58"/>
                    <a:pt x="21" y="56"/>
                  </a:cubicBezTo>
                  <a:cubicBezTo>
                    <a:pt x="23" y="52"/>
                    <a:pt x="21" y="49"/>
                    <a:pt x="23" y="46"/>
                  </a:cubicBezTo>
                  <a:cubicBezTo>
                    <a:pt x="25" y="42"/>
                    <a:pt x="30" y="38"/>
                    <a:pt x="31" y="33"/>
                  </a:cubicBezTo>
                  <a:cubicBezTo>
                    <a:pt x="32" y="31"/>
                    <a:pt x="33" y="16"/>
                    <a:pt x="32" y="14"/>
                  </a:cubicBezTo>
                  <a:cubicBezTo>
                    <a:pt x="32" y="13"/>
                    <a:pt x="29" y="12"/>
                    <a:pt x="29" y="11"/>
                  </a:cubicBezTo>
                  <a:cubicBezTo>
                    <a:pt x="29" y="10"/>
                    <a:pt x="36" y="5"/>
                    <a:pt x="35" y="0"/>
                  </a:cubicBezTo>
                  <a:cubicBezTo>
                    <a:pt x="91" y="17"/>
                    <a:pt x="147" y="33"/>
                    <a:pt x="204" y="48"/>
                  </a:cubicBezTo>
                  <a:cubicBezTo>
                    <a:pt x="194" y="86"/>
                    <a:pt x="184" y="125"/>
                    <a:pt x="174" y="164"/>
                  </a:cubicBezTo>
                  <a:cubicBezTo>
                    <a:pt x="172" y="175"/>
                    <a:pt x="169" y="186"/>
                    <a:pt x="166" y="197"/>
                  </a:cubicBezTo>
                  <a:cubicBezTo>
                    <a:pt x="165" y="201"/>
                    <a:pt x="162" y="207"/>
                    <a:pt x="162" y="211"/>
                  </a:cubicBezTo>
                  <a:cubicBezTo>
                    <a:pt x="163" y="214"/>
                    <a:pt x="174" y="229"/>
                    <a:pt x="177" y="233"/>
                  </a:cubicBezTo>
                  <a:cubicBezTo>
                    <a:pt x="188" y="251"/>
                    <a:pt x="200" y="269"/>
                    <a:pt x="212" y="287"/>
                  </a:cubicBezTo>
                  <a:cubicBezTo>
                    <a:pt x="257" y="354"/>
                    <a:pt x="304" y="419"/>
                    <a:pt x="354" y="482"/>
                  </a:cubicBezTo>
                  <a:cubicBezTo>
                    <a:pt x="354" y="482"/>
                    <a:pt x="352" y="486"/>
                    <a:pt x="353" y="488"/>
                  </a:cubicBezTo>
                  <a:cubicBezTo>
                    <a:pt x="353" y="490"/>
                    <a:pt x="355" y="490"/>
                    <a:pt x="354" y="492"/>
                  </a:cubicBezTo>
                  <a:cubicBezTo>
                    <a:pt x="354" y="494"/>
                    <a:pt x="358" y="498"/>
                    <a:pt x="359" y="501"/>
                  </a:cubicBezTo>
                  <a:cubicBezTo>
                    <a:pt x="359" y="502"/>
                    <a:pt x="361" y="510"/>
                    <a:pt x="360" y="512"/>
                  </a:cubicBezTo>
                  <a:cubicBezTo>
                    <a:pt x="360" y="512"/>
                    <a:pt x="360" y="513"/>
                    <a:pt x="360" y="513"/>
                  </a:cubicBezTo>
                  <a:cubicBezTo>
                    <a:pt x="360" y="513"/>
                    <a:pt x="361" y="513"/>
                    <a:pt x="362" y="513"/>
                  </a:cubicBezTo>
                  <a:cubicBezTo>
                    <a:pt x="363" y="514"/>
                    <a:pt x="370" y="523"/>
                    <a:pt x="370" y="525"/>
                  </a:cubicBezTo>
                  <a:cubicBezTo>
                    <a:pt x="369" y="529"/>
                    <a:pt x="358" y="530"/>
                    <a:pt x="356" y="532"/>
                  </a:cubicBezTo>
                  <a:cubicBezTo>
                    <a:pt x="355" y="533"/>
                    <a:pt x="355" y="535"/>
                    <a:pt x="354" y="536"/>
                  </a:cubicBezTo>
                  <a:cubicBezTo>
                    <a:pt x="352" y="537"/>
                    <a:pt x="349" y="538"/>
                    <a:pt x="348" y="540"/>
                  </a:cubicBezTo>
                  <a:cubicBezTo>
                    <a:pt x="348" y="540"/>
                    <a:pt x="349" y="543"/>
                    <a:pt x="349" y="543"/>
                  </a:cubicBezTo>
                  <a:cubicBezTo>
                    <a:pt x="349" y="543"/>
                    <a:pt x="347" y="544"/>
                    <a:pt x="347" y="544"/>
                  </a:cubicBezTo>
                  <a:cubicBezTo>
                    <a:pt x="346" y="547"/>
                    <a:pt x="348" y="550"/>
                    <a:pt x="347" y="553"/>
                  </a:cubicBezTo>
                  <a:cubicBezTo>
                    <a:pt x="347" y="553"/>
                    <a:pt x="345" y="554"/>
                    <a:pt x="345" y="554"/>
                  </a:cubicBezTo>
                  <a:cubicBezTo>
                    <a:pt x="344" y="556"/>
                    <a:pt x="345" y="559"/>
                    <a:pt x="343" y="561"/>
                  </a:cubicBezTo>
                  <a:cubicBezTo>
                    <a:pt x="343" y="561"/>
                    <a:pt x="341" y="562"/>
                    <a:pt x="341" y="563"/>
                  </a:cubicBezTo>
                  <a:cubicBezTo>
                    <a:pt x="340" y="564"/>
                    <a:pt x="339" y="567"/>
                    <a:pt x="337" y="568"/>
                  </a:cubicBezTo>
                  <a:cubicBezTo>
                    <a:pt x="337" y="568"/>
                    <a:pt x="334" y="568"/>
                    <a:pt x="334" y="568"/>
                  </a:cubicBezTo>
                  <a:cubicBezTo>
                    <a:pt x="333" y="568"/>
                    <a:pt x="333" y="568"/>
                    <a:pt x="333" y="569"/>
                  </a:cubicBezTo>
                  <a:cubicBezTo>
                    <a:pt x="333" y="569"/>
                    <a:pt x="334" y="570"/>
                    <a:pt x="334" y="570"/>
                  </a:cubicBezTo>
                  <a:cubicBezTo>
                    <a:pt x="333" y="571"/>
                    <a:pt x="331" y="572"/>
                    <a:pt x="331" y="573"/>
                  </a:cubicBezTo>
                  <a:cubicBezTo>
                    <a:pt x="331" y="575"/>
                    <a:pt x="334" y="576"/>
                    <a:pt x="334" y="578"/>
                  </a:cubicBezTo>
                  <a:cubicBezTo>
                    <a:pt x="334" y="581"/>
                    <a:pt x="331" y="583"/>
                    <a:pt x="331" y="585"/>
                  </a:cubicBezTo>
                  <a:cubicBezTo>
                    <a:pt x="331" y="592"/>
                    <a:pt x="341" y="587"/>
                    <a:pt x="340" y="596"/>
                  </a:cubicBezTo>
                  <a:cubicBezTo>
                    <a:pt x="340" y="596"/>
                    <a:pt x="340" y="598"/>
                    <a:pt x="340" y="598"/>
                  </a:cubicBezTo>
                  <a:cubicBezTo>
                    <a:pt x="340" y="599"/>
                    <a:pt x="341" y="599"/>
                    <a:pt x="340" y="599"/>
                  </a:cubicBezTo>
                  <a:cubicBezTo>
                    <a:pt x="340" y="601"/>
                    <a:pt x="336" y="601"/>
                    <a:pt x="336" y="602"/>
                  </a:cubicBezTo>
                  <a:cubicBezTo>
                    <a:pt x="335" y="603"/>
                    <a:pt x="337" y="606"/>
                    <a:pt x="335" y="606"/>
                  </a:cubicBezTo>
                  <a:moveTo>
                    <a:pt x="79" y="475"/>
                  </a:moveTo>
                  <a:cubicBezTo>
                    <a:pt x="79" y="475"/>
                    <a:pt x="74" y="473"/>
                    <a:pt x="75" y="475"/>
                  </a:cubicBezTo>
                  <a:cubicBezTo>
                    <a:pt x="75" y="475"/>
                    <a:pt x="82" y="477"/>
                    <a:pt x="79" y="475"/>
                  </a:cubicBezTo>
                  <a:moveTo>
                    <a:pt x="101" y="479"/>
                  </a:moveTo>
                  <a:cubicBezTo>
                    <a:pt x="100" y="478"/>
                    <a:pt x="99" y="477"/>
                    <a:pt x="99" y="478"/>
                  </a:cubicBezTo>
                  <a:cubicBezTo>
                    <a:pt x="98" y="478"/>
                    <a:pt x="100" y="481"/>
                    <a:pt x="100" y="481"/>
                  </a:cubicBezTo>
                  <a:cubicBezTo>
                    <a:pt x="100" y="482"/>
                    <a:pt x="98" y="483"/>
                    <a:pt x="100" y="484"/>
                  </a:cubicBezTo>
                  <a:cubicBezTo>
                    <a:pt x="103" y="487"/>
                    <a:pt x="107" y="486"/>
                    <a:pt x="110" y="486"/>
                  </a:cubicBezTo>
                  <a:cubicBezTo>
                    <a:pt x="110" y="485"/>
                    <a:pt x="118" y="487"/>
                    <a:pt x="117" y="484"/>
                  </a:cubicBezTo>
                  <a:cubicBezTo>
                    <a:pt x="116" y="484"/>
                    <a:pt x="115" y="483"/>
                    <a:pt x="115" y="483"/>
                  </a:cubicBezTo>
                  <a:cubicBezTo>
                    <a:pt x="114" y="483"/>
                    <a:pt x="113" y="484"/>
                    <a:pt x="112" y="484"/>
                  </a:cubicBezTo>
                  <a:cubicBezTo>
                    <a:pt x="110" y="484"/>
                    <a:pt x="103" y="480"/>
                    <a:pt x="101" y="479"/>
                  </a:cubicBezTo>
                  <a:moveTo>
                    <a:pt x="89" y="478"/>
                  </a:moveTo>
                  <a:cubicBezTo>
                    <a:pt x="87" y="479"/>
                    <a:pt x="85" y="478"/>
                    <a:pt x="84" y="478"/>
                  </a:cubicBezTo>
                  <a:cubicBezTo>
                    <a:pt x="82" y="478"/>
                    <a:pt x="86" y="485"/>
                    <a:pt x="88" y="486"/>
                  </a:cubicBezTo>
                  <a:cubicBezTo>
                    <a:pt x="89" y="486"/>
                    <a:pt x="97" y="484"/>
                    <a:pt x="95" y="482"/>
                  </a:cubicBezTo>
                  <a:cubicBezTo>
                    <a:pt x="95" y="481"/>
                    <a:pt x="93" y="481"/>
                    <a:pt x="92" y="480"/>
                  </a:cubicBezTo>
                  <a:cubicBezTo>
                    <a:pt x="93" y="478"/>
                    <a:pt x="93" y="478"/>
                    <a:pt x="93" y="478"/>
                  </a:cubicBezTo>
                  <a:cubicBezTo>
                    <a:pt x="92" y="478"/>
                    <a:pt x="90" y="479"/>
                    <a:pt x="89" y="478"/>
                  </a:cubicBezTo>
                  <a:moveTo>
                    <a:pt x="156" y="526"/>
                  </a:moveTo>
                  <a:cubicBezTo>
                    <a:pt x="149" y="525"/>
                    <a:pt x="155" y="527"/>
                    <a:pt x="157" y="529"/>
                  </a:cubicBezTo>
                  <a:cubicBezTo>
                    <a:pt x="157" y="530"/>
                    <a:pt x="156" y="534"/>
                    <a:pt x="157" y="535"/>
                  </a:cubicBezTo>
                  <a:cubicBezTo>
                    <a:pt x="158" y="536"/>
                    <a:pt x="160" y="535"/>
                    <a:pt x="161" y="536"/>
                  </a:cubicBezTo>
                  <a:cubicBezTo>
                    <a:pt x="166" y="538"/>
                    <a:pt x="163" y="537"/>
                    <a:pt x="162" y="533"/>
                  </a:cubicBezTo>
                  <a:cubicBezTo>
                    <a:pt x="163" y="531"/>
                    <a:pt x="163" y="531"/>
                    <a:pt x="163" y="531"/>
                  </a:cubicBezTo>
                  <a:cubicBezTo>
                    <a:pt x="161" y="529"/>
                    <a:pt x="157" y="529"/>
                    <a:pt x="156" y="526"/>
                  </a:cubicBezTo>
                  <a:moveTo>
                    <a:pt x="107" y="526"/>
                  </a:moveTo>
                  <a:cubicBezTo>
                    <a:pt x="96" y="523"/>
                    <a:pt x="115" y="535"/>
                    <a:pt x="109" y="528"/>
                  </a:cubicBezTo>
                  <a:cubicBezTo>
                    <a:pt x="108" y="527"/>
                    <a:pt x="108" y="527"/>
                    <a:pt x="107" y="526"/>
                  </a:cubicBezTo>
                  <a:moveTo>
                    <a:pt x="149" y="552"/>
                  </a:moveTo>
                  <a:cubicBezTo>
                    <a:pt x="149" y="552"/>
                    <a:pt x="147" y="547"/>
                    <a:pt x="146" y="549"/>
                  </a:cubicBezTo>
                  <a:cubicBezTo>
                    <a:pt x="146" y="551"/>
                    <a:pt x="151" y="562"/>
                    <a:pt x="153" y="563"/>
                  </a:cubicBezTo>
                  <a:cubicBezTo>
                    <a:pt x="155" y="563"/>
                    <a:pt x="155" y="563"/>
                    <a:pt x="155" y="563"/>
                  </a:cubicBezTo>
                  <a:cubicBezTo>
                    <a:pt x="156" y="562"/>
                    <a:pt x="150" y="555"/>
                    <a:pt x="149" y="552"/>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Freeform 94"/>
            <p:cNvSpPr>
              <a:spLocks noEditPoints="1"/>
            </p:cNvSpPr>
            <p:nvPr/>
          </p:nvSpPr>
          <p:spPr bwMode="auto">
            <a:xfrm>
              <a:off x="6773834" y="2243138"/>
              <a:ext cx="998537" cy="723899"/>
            </a:xfrm>
            <a:custGeom>
              <a:avLst/>
              <a:gdLst>
                <a:gd name="T0" fmla="*/ 269 w 339"/>
                <a:gd name="T1" fmla="*/ 221 h 245"/>
                <a:gd name="T2" fmla="*/ 264 w 339"/>
                <a:gd name="T3" fmla="*/ 227 h 245"/>
                <a:gd name="T4" fmla="*/ 259 w 339"/>
                <a:gd name="T5" fmla="*/ 238 h 245"/>
                <a:gd name="T6" fmla="*/ 220 w 339"/>
                <a:gd name="T7" fmla="*/ 213 h 245"/>
                <a:gd name="T8" fmla="*/ 209 w 339"/>
                <a:gd name="T9" fmla="*/ 209 h 245"/>
                <a:gd name="T10" fmla="*/ 198 w 339"/>
                <a:gd name="T11" fmla="*/ 195 h 245"/>
                <a:gd name="T12" fmla="*/ 189 w 339"/>
                <a:gd name="T13" fmla="*/ 193 h 245"/>
                <a:gd name="T14" fmla="*/ 43 w 339"/>
                <a:gd name="T15" fmla="*/ 228 h 245"/>
                <a:gd name="T16" fmla="*/ 0 w 339"/>
                <a:gd name="T17" fmla="*/ 224 h 245"/>
                <a:gd name="T18" fmla="*/ 22 w 339"/>
                <a:gd name="T19" fmla="*/ 197 h 245"/>
                <a:gd name="T20" fmla="*/ 25 w 339"/>
                <a:gd name="T21" fmla="*/ 179 h 245"/>
                <a:gd name="T22" fmla="*/ 19 w 339"/>
                <a:gd name="T23" fmla="*/ 174 h 245"/>
                <a:gd name="T24" fmla="*/ 14 w 339"/>
                <a:gd name="T25" fmla="*/ 162 h 245"/>
                <a:gd name="T26" fmla="*/ 50 w 339"/>
                <a:gd name="T27" fmla="*/ 145 h 245"/>
                <a:gd name="T28" fmla="*/ 77 w 339"/>
                <a:gd name="T29" fmla="*/ 145 h 245"/>
                <a:gd name="T30" fmla="*/ 98 w 339"/>
                <a:gd name="T31" fmla="*/ 139 h 245"/>
                <a:gd name="T32" fmla="*/ 106 w 339"/>
                <a:gd name="T33" fmla="*/ 132 h 245"/>
                <a:gd name="T34" fmla="*/ 115 w 339"/>
                <a:gd name="T35" fmla="*/ 117 h 245"/>
                <a:gd name="T36" fmla="*/ 121 w 339"/>
                <a:gd name="T37" fmla="*/ 110 h 245"/>
                <a:gd name="T38" fmla="*/ 120 w 339"/>
                <a:gd name="T39" fmla="*/ 104 h 245"/>
                <a:gd name="T40" fmla="*/ 115 w 339"/>
                <a:gd name="T41" fmla="*/ 97 h 245"/>
                <a:gd name="T42" fmla="*/ 119 w 339"/>
                <a:gd name="T43" fmla="*/ 92 h 245"/>
                <a:gd name="T44" fmla="*/ 116 w 339"/>
                <a:gd name="T45" fmla="*/ 89 h 245"/>
                <a:gd name="T46" fmla="*/ 114 w 339"/>
                <a:gd name="T47" fmla="*/ 86 h 245"/>
                <a:gd name="T48" fmla="*/ 107 w 339"/>
                <a:gd name="T49" fmla="*/ 86 h 245"/>
                <a:gd name="T50" fmla="*/ 127 w 339"/>
                <a:gd name="T51" fmla="*/ 51 h 245"/>
                <a:gd name="T52" fmla="*/ 157 w 339"/>
                <a:gd name="T53" fmla="*/ 18 h 245"/>
                <a:gd name="T54" fmla="*/ 209 w 339"/>
                <a:gd name="T55" fmla="*/ 9 h 245"/>
                <a:gd name="T56" fmla="*/ 220 w 339"/>
                <a:gd name="T57" fmla="*/ 29 h 245"/>
                <a:gd name="T58" fmla="*/ 221 w 339"/>
                <a:gd name="T59" fmla="*/ 44 h 245"/>
                <a:gd name="T60" fmla="*/ 227 w 339"/>
                <a:gd name="T61" fmla="*/ 61 h 245"/>
                <a:gd name="T62" fmla="*/ 230 w 339"/>
                <a:gd name="T63" fmla="*/ 76 h 245"/>
                <a:gd name="T64" fmla="*/ 250 w 339"/>
                <a:gd name="T65" fmla="*/ 116 h 245"/>
                <a:gd name="T66" fmla="*/ 256 w 339"/>
                <a:gd name="T67" fmla="*/ 160 h 245"/>
                <a:gd name="T68" fmla="*/ 271 w 339"/>
                <a:gd name="T69" fmla="*/ 204 h 245"/>
                <a:gd name="T70" fmla="*/ 339 w 339"/>
                <a:gd name="T71" fmla="*/ 190 h 245"/>
                <a:gd name="T72" fmla="*/ 327 w 339"/>
                <a:gd name="T73" fmla="*/ 194 h 245"/>
                <a:gd name="T74" fmla="*/ 325 w 339"/>
                <a:gd name="T75" fmla="*/ 197 h 245"/>
                <a:gd name="T76" fmla="*/ 319 w 339"/>
                <a:gd name="T77" fmla="*/ 204 h 245"/>
                <a:gd name="T78" fmla="*/ 317 w 339"/>
                <a:gd name="T79" fmla="*/ 200 h 245"/>
                <a:gd name="T80" fmla="*/ 319 w 339"/>
                <a:gd name="T81" fmla="*/ 198 h 245"/>
                <a:gd name="T82" fmla="*/ 318 w 339"/>
                <a:gd name="T83" fmla="*/ 195 h 245"/>
                <a:gd name="T84" fmla="*/ 292 w 339"/>
                <a:gd name="T85" fmla="*/ 213 h 245"/>
                <a:gd name="T86" fmla="*/ 281 w 339"/>
                <a:gd name="T87" fmla="*/ 218 h 245"/>
                <a:gd name="T88" fmla="*/ 276 w 339"/>
                <a:gd name="T89" fmla="*/ 218 h 245"/>
                <a:gd name="T90" fmla="*/ 272 w 339"/>
                <a:gd name="T91" fmla="*/ 226 h 245"/>
                <a:gd name="T92" fmla="*/ 268 w 339"/>
                <a:gd name="T93" fmla="*/ 228 h 245"/>
                <a:gd name="T94" fmla="*/ 260 w 339"/>
                <a:gd name="T95" fmla="*/ 243 h 245"/>
                <a:gd name="T96" fmla="*/ 270 w 339"/>
                <a:gd name="T97" fmla="*/ 239 h 245"/>
                <a:gd name="T98" fmla="*/ 272 w 339"/>
                <a:gd name="T99" fmla="*/ 240 h 245"/>
                <a:gd name="T100" fmla="*/ 274 w 339"/>
                <a:gd name="T101" fmla="*/ 238 h 245"/>
                <a:gd name="T102" fmla="*/ 285 w 339"/>
                <a:gd name="T103" fmla="*/ 232 h 245"/>
                <a:gd name="T104" fmla="*/ 294 w 339"/>
                <a:gd name="T105" fmla="*/ 226 h 245"/>
                <a:gd name="T106" fmla="*/ 303 w 339"/>
                <a:gd name="T107" fmla="*/ 220 h 245"/>
                <a:gd name="T108" fmla="*/ 312 w 339"/>
                <a:gd name="T109" fmla="*/ 214 h 245"/>
                <a:gd name="T110" fmla="*/ 317 w 339"/>
                <a:gd name="T111" fmla="*/ 208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9" h="245">
                  <a:moveTo>
                    <a:pt x="264" y="214"/>
                  </a:moveTo>
                  <a:cubicBezTo>
                    <a:pt x="264" y="215"/>
                    <a:pt x="268" y="217"/>
                    <a:pt x="269" y="218"/>
                  </a:cubicBezTo>
                  <a:cubicBezTo>
                    <a:pt x="269" y="221"/>
                    <a:pt x="269" y="221"/>
                    <a:pt x="269" y="221"/>
                  </a:cubicBezTo>
                  <a:cubicBezTo>
                    <a:pt x="269" y="221"/>
                    <a:pt x="267" y="222"/>
                    <a:pt x="267" y="222"/>
                  </a:cubicBezTo>
                  <a:cubicBezTo>
                    <a:pt x="266" y="223"/>
                    <a:pt x="267" y="226"/>
                    <a:pt x="266" y="227"/>
                  </a:cubicBezTo>
                  <a:cubicBezTo>
                    <a:pt x="265" y="227"/>
                    <a:pt x="264" y="227"/>
                    <a:pt x="264" y="227"/>
                  </a:cubicBezTo>
                  <a:cubicBezTo>
                    <a:pt x="266" y="230"/>
                    <a:pt x="266" y="230"/>
                    <a:pt x="266" y="230"/>
                  </a:cubicBezTo>
                  <a:cubicBezTo>
                    <a:pt x="266" y="231"/>
                    <a:pt x="262" y="231"/>
                    <a:pt x="261" y="232"/>
                  </a:cubicBezTo>
                  <a:cubicBezTo>
                    <a:pt x="261" y="233"/>
                    <a:pt x="260" y="239"/>
                    <a:pt x="259" y="238"/>
                  </a:cubicBezTo>
                  <a:cubicBezTo>
                    <a:pt x="258" y="237"/>
                    <a:pt x="258" y="220"/>
                    <a:pt x="258" y="222"/>
                  </a:cubicBezTo>
                  <a:cubicBezTo>
                    <a:pt x="256" y="221"/>
                    <a:pt x="251" y="220"/>
                    <a:pt x="249" y="220"/>
                  </a:cubicBezTo>
                  <a:cubicBezTo>
                    <a:pt x="239" y="218"/>
                    <a:pt x="230" y="216"/>
                    <a:pt x="220" y="213"/>
                  </a:cubicBezTo>
                  <a:cubicBezTo>
                    <a:pt x="220" y="213"/>
                    <a:pt x="218" y="210"/>
                    <a:pt x="216" y="210"/>
                  </a:cubicBezTo>
                  <a:cubicBezTo>
                    <a:pt x="215" y="209"/>
                    <a:pt x="212" y="211"/>
                    <a:pt x="211" y="210"/>
                  </a:cubicBezTo>
                  <a:cubicBezTo>
                    <a:pt x="210" y="210"/>
                    <a:pt x="210" y="209"/>
                    <a:pt x="209" y="209"/>
                  </a:cubicBezTo>
                  <a:cubicBezTo>
                    <a:pt x="209" y="209"/>
                    <a:pt x="206" y="210"/>
                    <a:pt x="206" y="210"/>
                  </a:cubicBezTo>
                  <a:cubicBezTo>
                    <a:pt x="205" y="210"/>
                    <a:pt x="201" y="205"/>
                    <a:pt x="200" y="204"/>
                  </a:cubicBezTo>
                  <a:cubicBezTo>
                    <a:pt x="200" y="202"/>
                    <a:pt x="199" y="196"/>
                    <a:pt x="198" y="195"/>
                  </a:cubicBezTo>
                  <a:cubicBezTo>
                    <a:pt x="198" y="195"/>
                    <a:pt x="196" y="195"/>
                    <a:pt x="196" y="195"/>
                  </a:cubicBezTo>
                  <a:cubicBezTo>
                    <a:pt x="196" y="195"/>
                    <a:pt x="196" y="193"/>
                    <a:pt x="196" y="193"/>
                  </a:cubicBezTo>
                  <a:cubicBezTo>
                    <a:pt x="194" y="191"/>
                    <a:pt x="190" y="194"/>
                    <a:pt x="189" y="193"/>
                  </a:cubicBezTo>
                  <a:cubicBezTo>
                    <a:pt x="187" y="192"/>
                    <a:pt x="186" y="187"/>
                    <a:pt x="183" y="187"/>
                  </a:cubicBezTo>
                  <a:cubicBezTo>
                    <a:pt x="182" y="186"/>
                    <a:pt x="161" y="194"/>
                    <a:pt x="158" y="195"/>
                  </a:cubicBezTo>
                  <a:cubicBezTo>
                    <a:pt x="120" y="206"/>
                    <a:pt x="81" y="218"/>
                    <a:pt x="43" y="228"/>
                  </a:cubicBezTo>
                  <a:cubicBezTo>
                    <a:pt x="33" y="231"/>
                    <a:pt x="24" y="233"/>
                    <a:pt x="14" y="236"/>
                  </a:cubicBezTo>
                  <a:cubicBezTo>
                    <a:pt x="12" y="236"/>
                    <a:pt x="5" y="239"/>
                    <a:pt x="4" y="238"/>
                  </a:cubicBezTo>
                  <a:cubicBezTo>
                    <a:pt x="4" y="238"/>
                    <a:pt x="2" y="232"/>
                    <a:pt x="0" y="224"/>
                  </a:cubicBezTo>
                  <a:cubicBezTo>
                    <a:pt x="1" y="224"/>
                    <a:pt x="1" y="223"/>
                    <a:pt x="2" y="223"/>
                  </a:cubicBezTo>
                  <a:cubicBezTo>
                    <a:pt x="9" y="216"/>
                    <a:pt x="13" y="205"/>
                    <a:pt x="21" y="200"/>
                  </a:cubicBezTo>
                  <a:cubicBezTo>
                    <a:pt x="21" y="200"/>
                    <a:pt x="22" y="198"/>
                    <a:pt x="22" y="197"/>
                  </a:cubicBezTo>
                  <a:cubicBezTo>
                    <a:pt x="22" y="197"/>
                    <a:pt x="23" y="196"/>
                    <a:pt x="23" y="195"/>
                  </a:cubicBezTo>
                  <a:cubicBezTo>
                    <a:pt x="24" y="190"/>
                    <a:pt x="28" y="190"/>
                    <a:pt x="29" y="186"/>
                  </a:cubicBezTo>
                  <a:cubicBezTo>
                    <a:pt x="30" y="184"/>
                    <a:pt x="26" y="178"/>
                    <a:pt x="25" y="179"/>
                  </a:cubicBezTo>
                  <a:cubicBezTo>
                    <a:pt x="25" y="179"/>
                    <a:pt x="25" y="179"/>
                    <a:pt x="25" y="179"/>
                  </a:cubicBezTo>
                  <a:cubicBezTo>
                    <a:pt x="24" y="178"/>
                    <a:pt x="20" y="177"/>
                    <a:pt x="19" y="175"/>
                  </a:cubicBezTo>
                  <a:cubicBezTo>
                    <a:pt x="18" y="175"/>
                    <a:pt x="19" y="174"/>
                    <a:pt x="19" y="174"/>
                  </a:cubicBezTo>
                  <a:cubicBezTo>
                    <a:pt x="19" y="174"/>
                    <a:pt x="19" y="173"/>
                    <a:pt x="19" y="173"/>
                  </a:cubicBezTo>
                  <a:cubicBezTo>
                    <a:pt x="18" y="172"/>
                    <a:pt x="17" y="172"/>
                    <a:pt x="17" y="171"/>
                  </a:cubicBezTo>
                  <a:cubicBezTo>
                    <a:pt x="15" y="168"/>
                    <a:pt x="16" y="164"/>
                    <a:pt x="14" y="162"/>
                  </a:cubicBezTo>
                  <a:cubicBezTo>
                    <a:pt x="14" y="162"/>
                    <a:pt x="14" y="162"/>
                    <a:pt x="14" y="161"/>
                  </a:cubicBezTo>
                  <a:cubicBezTo>
                    <a:pt x="14" y="161"/>
                    <a:pt x="14" y="161"/>
                    <a:pt x="14" y="161"/>
                  </a:cubicBezTo>
                  <a:cubicBezTo>
                    <a:pt x="26" y="154"/>
                    <a:pt x="37" y="148"/>
                    <a:pt x="50" y="145"/>
                  </a:cubicBezTo>
                  <a:cubicBezTo>
                    <a:pt x="55" y="144"/>
                    <a:pt x="62" y="143"/>
                    <a:pt x="66" y="143"/>
                  </a:cubicBezTo>
                  <a:cubicBezTo>
                    <a:pt x="68" y="144"/>
                    <a:pt x="71" y="147"/>
                    <a:pt x="74" y="146"/>
                  </a:cubicBezTo>
                  <a:cubicBezTo>
                    <a:pt x="75" y="146"/>
                    <a:pt x="76" y="145"/>
                    <a:pt x="77" y="145"/>
                  </a:cubicBezTo>
                  <a:cubicBezTo>
                    <a:pt x="81" y="142"/>
                    <a:pt x="85" y="140"/>
                    <a:pt x="90" y="139"/>
                  </a:cubicBezTo>
                  <a:cubicBezTo>
                    <a:pt x="92" y="138"/>
                    <a:pt x="94" y="138"/>
                    <a:pt x="96" y="138"/>
                  </a:cubicBezTo>
                  <a:cubicBezTo>
                    <a:pt x="97" y="138"/>
                    <a:pt x="97" y="140"/>
                    <a:pt x="98" y="139"/>
                  </a:cubicBezTo>
                  <a:cubicBezTo>
                    <a:pt x="99" y="139"/>
                    <a:pt x="97" y="137"/>
                    <a:pt x="98" y="137"/>
                  </a:cubicBezTo>
                  <a:cubicBezTo>
                    <a:pt x="101" y="134"/>
                    <a:pt x="102" y="134"/>
                    <a:pt x="105" y="132"/>
                  </a:cubicBezTo>
                  <a:cubicBezTo>
                    <a:pt x="105" y="131"/>
                    <a:pt x="106" y="132"/>
                    <a:pt x="106" y="132"/>
                  </a:cubicBezTo>
                  <a:cubicBezTo>
                    <a:pt x="107" y="131"/>
                    <a:pt x="106" y="130"/>
                    <a:pt x="107" y="129"/>
                  </a:cubicBezTo>
                  <a:cubicBezTo>
                    <a:pt x="107" y="127"/>
                    <a:pt x="109" y="124"/>
                    <a:pt x="110" y="123"/>
                  </a:cubicBezTo>
                  <a:cubicBezTo>
                    <a:pt x="113" y="121"/>
                    <a:pt x="113" y="120"/>
                    <a:pt x="115" y="117"/>
                  </a:cubicBezTo>
                  <a:cubicBezTo>
                    <a:pt x="116" y="116"/>
                    <a:pt x="120" y="120"/>
                    <a:pt x="122" y="114"/>
                  </a:cubicBezTo>
                  <a:cubicBezTo>
                    <a:pt x="122" y="113"/>
                    <a:pt x="123" y="113"/>
                    <a:pt x="123" y="112"/>
                  </a:cubicBezTo>
                  <a:cubicBezTo>
                    <a:pt x="123" y="111"/>
                    <a:pt x="121" y="112"/>
                    <a:pt x="121" y="110"/>
                  </a:cubicBezTo>
                  <a:cubicBezTo>
                    <a:pt x="121" y="110"/>
                    <a:pt x="123" y="108"/>
                    <a:pt x="122" y="108"/>
                  </a:cubicBezTo>
                  <a:cubicBezTo>
                    <a:pt x="121" y="106"/>
                    <a:pt x="121" y="109"/>
                    <a:pt x="121" y="109"/>
                  </a:cubicBezTo>
                  <a:cubicBezTo>
                    <a:pt x="120" y="108"/>
                    <a:pt x="120" y="106"/>
                    <a:pt x="120" y="104"/>
                  </a:cubicBezTo>
                  <a:cubicBezTo>
                    <a:pt x="119" y="103"/>
                    <a:pt x="117" y="101"/>
                    <a:pt x="117" y="100"/>
                  </a:cubicBezTo>
                  <a:cubicBezTo>
                    <a:pt x="117" y="99"/>
                    <a:pt x="114" y="100"/>
                    <a:pt x="114" y="99"/>
                  </a:cubicBezTo>
                  <a:cubicBezTo>
                    <a:pt x="113" y="98"/>
                    <a:pt x="115" y="97"/>
                    <a:pt x="115" y="97"/>
                  </a:cubicBezTo>
                  <a:cubicBezTo>
                    <a:pt x="116" y="96"/>
                    <a:pt x="116" y="95"/>
                    <a:pt x="116" y="96"/>
                  </a:cubicBezTo>
                  <a:cubicBezTo>
                    <a:pt x="116" y="96"/>
                    <a:pt x="117" y="98"/>
                    <a:pt x="117" y="97"/>
                  </a:cubicBezTo>
                  <a:cubicBezTo>
                    <a:pt x="119" y="95"/>
                    <a:pt x="118" y="93"/>
                    <a:pt x="119" y="92"/>
                  </a:cubicBezTo>
                  <a:cubicBezTo>
                    <a:pt x="119" y="92"/>
                    <a:pt x="122" y="88"/>
                    <a:pt x="121" y="88"/>
                  </a:cubicBezTo>
                  <a:cubicBezTo>
                    <a:pt x="120" y="88"/>
                    <a:pt x="118" y="90"/>
                    <a:pt x="116" y="91"/>
                  </a:cubicBezTo>
                  <a:cubicBezTo>
                    <a:pt x="115" y="91"/>
                    <a:pt x="116" y="90"/>
                    <a:pt x="116" y="89"/>
                  </a:cubicBezTo>
                  <a:cubicBezTo>
                    <a:pt x="117" y="88"/>
                    <a:pt x="119" y="85"/>
                    <a:pt x="116" y="87"/>
                  </a:cubicBezTo>
                  <a:cubicBezTo>
                    <a:pt x="116" y="87"/>
                    <a:pt x="117" y="86"/>
                    <a:pt x="116" y="85"/>
                  </a:cubicBezTo>
                  <a:cubicBezTo>
                    <a:pt x="116" y="85"/>
                    <a:pt x="114" y="87"/>
                    <a:pt x="114" y="86"/>
                  </a:cubicBezTo>
                  <a:cubicBezTo>
                    <a:pt x="113" y="84"/>
                    <a:pt x="112" y="90"/>
                    <a:pt x="111" y="90"/>
                  </a:cubicBezTo>
                  <a:cubicBezTo>
                    <a:pt x="110" y="90"/>
                    <a:pt x="111" y="88"/>
                    <a:pt x="110" y="87"/>
                  </a:cubicBezTo>
                  <a:cubicBezTo>
                    <a:pt x="108" y="87"/>
                    <a:pt x="108" y="87"/>
                    <a:pt x="107" y="86"/>
                  </a:cubicBezTo>
                  <a:cubicBezTo>
                    <a:pt x="107" y="84"/>
                    <a:pt x="110" y="81"/>
                    <a:pt x="111" y="80"/>
                  </a:cubicBezTo>
                  <a:cubicBezTo>
                    <a:pt x="113" y="77"/>
                    <a:pt x="127" y="63"/>
                    <a:pt x="124" y="59"/>
                  </a:cubicBezTo>
                  <a:cubicBezTo>
                    <a:pt x="125" y="56"/>
                    <a:pt x="126" y="54"/>
                    <a:pt x="127" y="51"/>
                  </a:cubicBezTo>
                  <a:cubicBezTo>
                    <a:pt x="132" y="41"/>
                    <a:pt x="138" y="31"/>
                    <a:pt x="146" y="23"/>
                  </a:cubicBezTo>
                  <a:cubicBezTo>
                    <a:pt x="147" y="22"/>
                    <a:pt x="149" y="20"/>
                    <a:pt x="150" y="19"/>
                  </a:cubicBezTo>
                  <a:cubicBezTo>
                    <a:pt x="152" y="18"/>
                    <a:pt x="155" y="18"/>
                    <a:pt x="157" y="18"/>
                  </a:cubicBezTo>
                  <a:cubicBezTo>
                    <a:pt x="165" y="16"/>
                    <a:pt x="173" y="12"/>
                    <a:pt x="182" y="9"/>
                  </a:cubicBezTo>
                  <a:cubicBezTo>
                    <a:pt x="190" y="7"/>
                    <a:pt x="199" y="3"/>
                    <a:pt x="207" y="0"/>
                  </a:cubicBezTo>
                  <a:cubicBezTo>
                    <a:pt x="209" y="5"/>
                    <a:pt x="208" y="7"/>
                    <a:pt x="209" y="9"/>
                  </a:cubicBezTo>
                  <a:cubicBezTo>
                    <a:pt x="209" y="10"/>
                    <a:pt x="211" y="11"/>
                    <a:pt x="212" y="12"/>
                  </a:cubicBezTo>
                  <a:cubicBezTo>
                    <a:pt x="213" y="15"/>
                    <a:pt x="212" y="19"/>
                    <a:pt x="213" y="22"/>
                  </a:cubicBezTo>
                  <a:cubicBezTo>
                    <a:pt x="214" y="25"/>
                    <a:pt x="219" y="26"/>
                    <a:pt x="220" y="29"/>
                  </a:cubicBezTo>
                  <a:cubicBezTo>
                    <a:pt x="220" y="31"/>
                    <a:pt x="219" y="33"/>
                    <a:pt x="219" y="34"/>
                  </a:cubicBezTo>
                  <a:cubicBezTo>
                    <a:pt x="220" y="36"/>
                    <a:pt x="222" y="38"/>
                    <a:pt x="222" y="40"/>
                  </a:cubicBezTo>
                  <a:cubicBezTo>
                    <a:pt x="222" y="41"/>
                    <a:pt x="221" y="43"/>
                    <a:pt x="221" y="44"/>
                  </a:cubicBezTo>
                  <a:cubicBezTo>
                    <a:pt x="220" y="46"/>
                    <a:pt x="221" y="51"/>
                    <a:pt x="221" y="52"/>
                  </a:cubicBezTo>
                  <a:cubicBezTo>
                    <a:pt x="221" y="52"/>
                    <a:pt x="223" y="54"/>
                    <a:pt x="223" y="54"/>
                  </a:cubicBezTo>
                  <a:cubicBezTo>
                    <a:pt x="224" y="54"/>
                    <a:pt x="227" y="61"/>
                    <a:pt x="227" y="61"/>
                  </a:cubicBezTo>
                  <a:cubicBezTo>
                    <a:pt x="229" y="65"/>
                    <a:pt x="229" y="69"/>
                    <a:pt x="229" y="74"/>
                  </a:cubicBezTo>
                  <a:cubicBezTo>
                    <a:pt x="229" y="74"/>
                    <a:pt x="230" y="75"/>
                    <a:pt x="230" y="75"/>
                  </a:cubicBezTo>
                  <a:cubicBezTo>
                    <a:pt x="230" y="76"/>
                    <a:pt x="230" y="76"/>
                    <a:pt x="230" y="76"/>
                  </a:cubicBezTo>
                  <a:cubicBezTo>
                    <a:pt x="234" y="80"/>
                    <a:pt x="231" y="71"/>
                    <a:pt x="235" y="74"/>
                  </a:cubicBezTo>
                  <a:cubicBezTo>
                    <a:pt x="242" y="79"/>
                    <a:pt x="245" y="97"/>
                    <a:pt x="247" y="105"/>
                  </a:cubicBezTo>
                  <a:cubicBezTo>
                    <a:pt x="248" y="108"/>
                    <a:pt x="249" y="113"/>
                    <a:pt x="250" y="116"/>
                  </a:cubicBezTo>
                  <a:cubicBezTo>
                    <a:pt x="250" y="117"/>
                    <a:pt x="252" y="119"/>
                    <a:pt x="252" y="119"/>
                  </a:cubicBezTo>
                  <a:cubicBezTo>
                    <a:pt x="253" y="129"/>
                    <a:pt x="253" y="139"/>
                    <a:pt x="254" y="149"/>
                  </a:cubicBezTo>
                  <a:cubicBezTo>
                    <a:pt x="254" y="152"/>
                    <a:pt x="253" y="158"/>
                    <a:pt x="256" y="160"/>
                  </a:cubicBezTo>
                  <a:cubicBezTo>
                    <a:pt x="259" y="172"/>
                    <a:pt x="263" y="185"/>
                    <a:pt x="266" y="197"/>
                  </a:cubicBezTo>
                  <a:cubicBezTo>
                    <a:pt x="267" y="199"/>
                    <a:pt x="267" y="200"/>
                    <a:pt x="267" y="201"/>
                  </a:cubicBezTo>
                  <a:cubicBezTo>
                    <a:pt x="268" y="202"/>
                    <a:pt x="271" y="203"/>
                    <a:pt x="271" y="204"/>
                  </a:cubicBezTo>
                  <a:cubicBezTo>
                    <a:pt x="271" y="205"/>
                    <a:pt x="264" y="213"/>
                    <a:pt x="264" y="214"/>
                  </a:cubicBezTo>
                  <a:moveTo>
                    <a:pt x="337" y="191"/>
                  </a:moveTo>
                  <a:cubicBezTo>
                    <a:pt x="337" y="191"/>
                    <a:pt x="338" y="190"/>
                    <a:pt x="339" y="190"/>
                  </a:cubicBezTo>
                  <a:cubicBezTo>
                    <a:pt x="339" y="189"/>
                    <a:pt x="337" y="189"/>
                    <a:pt x="337" y="189"/>
                  </a:cubicBezTo>
                  <a:cubicBezTo>
                    <a:pt x="336" y="190"/>
                    <a:pt x="333" y="196"/>
                    <a:pt x="331" y="196"/>
                  </a:cubicBezTo>
                  <a:cubicBezTo>
                    <a:pt x="330" y="196"/>
                    <a:pt x="329" y="194"/>
                    <a:pt x="327" y="194"/>
                  </a:cubicBezTo>
                  <a:cubicBezTo>
                    <a:pt x="326" y="194"/>
                    <a:pt x="327" y="196"/>
                    <a:pt x="327" y="197"/>
                  </a:cubicBezTo>
                  <a:cubicBezTo>
                    <a:pt x="325" y="197"/>
                    <a:pt x="326" y="195"/>
                    <a:pt x="324" y="196"/>
                  </a:cubicBezTo>
                  <a:cubicBezTo>
                    <a:pt x="325" y="197"/>
                    <a:pt x="325" y="197"/>
                    <a:pt x="325" y="197"/>
                  </a:cubicBezTo>
                  <a:cubicBezTo>
                    <a:pt x="323" y="199"/>
                    <a:pt x="322" y="196"/>
                    <a:pt x="321" y="198"/>
                  </a:cubicBezTo>
                  <a:cubicBezTo>
                    <a:pt x="321" y="198"/>
                    <a:pt x="322" y="199"/>
                    <a:pt x="322" y="199"/>
                  </a:cubicBezTo>
                  <a:cubicBezTo>
                    <a:pt x="321" y="200"/>
                    <a:pt x="319" y="202"/>
                    <a:pt x="319" y="204"/>
                  </a:cubicBezTo>
                  <a:cubicBezTo>
                    <a:pt x="318" y="204"/>
                    <a:pt x="320" y="205"/>
                    <a:pt x="319" y="205"/>
                  </a:cubicBezTo>
                  <a:cubicBezTo>
                    <a:pt x="319" y="206"/>
                    <a:pt x="312" y="208"/>
                    <a:pt x="312" y="207"/>
                  </a:cubicBezTo>
                  <a:cubicBezTo>
                    <a:pt x="312" y="207"/>
                    <a:pt x="316" y="200"/>
                    <a:pt x="317" y="200"/>
                  </a:cubicBezTo>
                  <a:cubicBezTo>
                    <a:pt x="317" y="200"/>
                    <a:pt x="318" y="202"/>
                    <a:pt x="318" y="202"/>
                  </a:cubicBezTo>
                  <a:cubicBezTo>
                    <a:pt x="318" y="201"/>
                    <a:pt x="317" y="200"/>
                    <a:pt x="317" y="199"/>
                  </a:cubicBezTo>
                  <a:cubicBezTo>
                    <a:pt x="319" y="198"/>
                    <a:pt x="319" y="198"/>
                    <a:pt x="319" y="198"/>
                  </a:cubicBezTo>
                  <a:cubicBezTo>
                    <a:pt x="319" y="197"/>
                    <a:pt x="316" y="198"/>
                    <a:pt x="318" y="195"/>
                  </a:cubicBezTo>
                  <a:cubicBezTo>
                    <a:pt x="319" y="192"/>
                    <a:pt x="325" y="191"/>
                    <a:pt x="322" y="189"/>
                  </a:cubicBezTo>
                  <a:cubicBezTo>
                    <a:pt x="320" y="188"/>
                    <a:pt x="318" y="194"/>
                    <a:pt x="318" y="195"/>
                  </a:cubicBezTo>
                  <a:cubicBezTo>
                    <a:pt x="314" y="200"/>
                    <a:pt x="310" y="205"/>
                    <a:pt x="303" y="207"/>
                  </a:cubicBezTo>
                  <a:cubicBezTo>
                    <a:pt x="300" y="209"/>
                    <a:pt x="294" y="210"/>
                    <a:pt x="292" y="212"/>
                  </a:cubicBezTo>
                  <a:cubicBezTo>
                    <a:pt x="292" y="213"/>
                    <a:pt x="292" y="213"/>
                    <a:pt x="292" y="213"/>
                  </a:cubicBezTo>
                  <a:cubicBezTo>
                    <a:pt x="291" y="211"/>
                    <a:pt x="291" y="211"/>
                    <a:pt x="291" y="211"/>
                  </a:cubicBezTo>
                  <a:cubicBezTo>
                    <a:pt x="290" y="211"/>
                    <a:pt x="290" y="216"/>
                    <a:pt x="287" y="217"/>
                  </a:cubicBezTo>
                  <a:cubicBezTo>
                    <a:pt x="286" y="217"/>
                    <a:pt x="281" y="216"/>
                    <a:pt x="281" y="218"/>
                  </a:cubicBezTo>
                  <a:cubicBezTo>
                    <a:pt x="281" y="218"/>
                    <a:pt x="282" y="218"/>
                    <a:pt x="282" y="218"/>
                  </a:cubicBezTo>
                  <a:cubicBezTo>
                    <a:pt x="280" y="220"/>
                    <a:pt x="280" y="220"/>
                    <a:pt x="280" y="220"/>
                  </a:cubicBezTo>
                  <a:cubicBezTo>
                    <a:pt x="279" y="220"/>
                    <a:pt x="278" y="217"/>
                    <a:pt x="276" y="218"/>
                  </a:cubicBezTo>
                  <a:cubicBezTo>
                    <a:pt x="276" y="219"/>
                    <a:pt x="278" y="221"/>
                    <a:pt x="278" y="221"/>
                  </a:cubicBezTo>
                  <a:cubicBezTo>
                    <a:pt x="277" y="221"/>
                    <a:pt x="274" y="221"/>
                    <a:pt x="273" y="221"/>
                  </a:cubicBezTo>
                  <a:cubicBezTo>
                    <a:pt x="270" y="223"/>
                    <a:pt x="272" y="224"/>
                    <a:pt x="272" y="226"/>
                  </a:cubicBezTo>
                  <a:cubicBezTo>
                    <a:pt x="272" y="226"/>
                    <a:pt x="267" y="225"/>
                    <a:pt x="268" y="227"/>
                  </a:cubicBezTo>
                  <a:cubicBezTo>
                    <a:pt x="268" y="227"/>
                    <a:pt x="270" y="227"/>
                    <a:pt x="270" y="227"/>
                  </a:cubicBezTo>
                  <a:cubicBezTo>
                    <a:pt x="271" y="228"/>
                    <a:pt x="269" y="229"/>
                    <a:pt x="268" y="228"/>
                  </a:cubicBezTo>
                  <a:cubicBezTo>
                    <a:pt x="266" y="228"/>
                    <a:pt x="269" y="230"/>
                    <a:pt x="268" y="231"/>
                  </a:cubicBezTo>
                  <a:cubicBezTo>
                    <a:pt x="267" y="232"/>
                    <a:pt x="265" y="231"/>
                    <a:pt x="264" y="231"/>
                  </a:cubicBezTo>
                  <a:cubicBezTo>
                    <a:pt x="262" y="233"/>
                    <a:pt x="258" y="241"/>
                    <a:pt x="260" y="243"/>
                  </a:cubicBezTo>
                  <a:cubicBezTo>
                    <a:pt x="262" y="245"/>
                    <a:pt x="264" y="245"/>
                    <a:pt x="266" y="243"/>
                  </a:cubicBezTo>
                  <a:cubicBezTo>
                    <a:pt x="268" y="240"/>
                    <a:pt x="265" y="242"/>
                    <a:pt x="265" y="241"/>
                  </a:cubicBezTo>
                  <a:cubicBezTo>
                    <a:pt x="265" y="238"/>
                    <a:pt x="269" y="238"/>
                    <a:pt x="270" y="239"/>
                  </a:cubicBezTo>
                  <a:cubicBezTo>
                    <a:pt x="272" y="240"/>
                    <a:pt x="267" y="243"/>
                    <a:pt x="266" y="244"/>
                  </a:cubicBezTo>
                  <a:cubicBezTo>
                    <a:pt x="266" y="244"/>
                    <a:pt x="265" y="245"/>
                    <a:pt x="265" y="245"/>
                  </a:cubicBezTo>
                  <a:cubicBezTo>
                    <a:pt x="268" y="244"/>
                    <a:pt x="270" y="241"/>
                    <a:pt x="272" y="240"/>
                  </a:cubicBezTo>
                  <a:cubicBezTo>
                    <a:pt x="274" y="240"/>
                    <a:pt x="274" y="240"/>
                    <a:pt x="275" y="239"/>
                  </a:cubicBezTo>
                  <a:cubicBezTo>
                    <a:pt x="276" y="239"/>
                    <a:pt x="277" y="239"/>
                    <a:pt x="276" y="239"/>
                  </a:cubicBezTo>
                  <a:cubicBezTo>
                    <a:pt x="276" y="239"/>
                    <a:pt x="271" y="240"/>
                    <a:pt x="274" y="238"/>
                  </a:cubicBezTo>
                  <a:cubicBezTo>
                    <a:pt x="274" y="238"/>
                    <a:pt x="275" y="239"/>
                    <a:pt x="275" y="238"/>
                  </a:cubicBezTo>
                  <a:cubicBezTo>
                    <a:pt x="277" y="238"/>
                    <a:pt x="278" y="236"/>
                    <a:pt x="279" y="235"/>
                  </a:cubicBezTo>
                  <a:cubicBezTo>
                    <a:pt x="281" y="234"/>
                    <a:pt x="283" y="233"/>
                    <a:pt x="285" y="232"/>
                  </a:cubicBezTo>
                  <a:cubicBezTo>
                    <a:pt x="287" y="231"/>
                    <a:pt x="289" y="228"/>
                    <a:pt x="291" y="227"/>
                  </a:cubicBezTo>
                  <a:cubicBezTo>
                    <a:pt x="291" y="227"/>
                    <a:pt x="292" y="227"/>
                    <a:pt x="293" y="227"/>
                  </a:cubicBezTo>
                  <a:cubicBezTo>
                    <a:pt x="294" y="227"/>
                    <a:pt x="294" y="226"/>
                    <a:pt x="294" y="226"/>
                  </a:cubicBezTo>
                  <a:cubicBezTo>
                    <a:pt x="294" y="226"/>
                    <a:pt x="294" y="225"/>
                    <a:pt x="294" y="225"/>
                  </a:cubicBezTo>
                  <a:cubicBezTo>
                    <a:pt x="295" y="224"/>
                    <a:pt x="297" y="224"/>
                    <a:pt x="298" y="224"/>
                  </a:cubicBezTo>
                  <a:cubicBezTo>
                    <a:pt x="299" y="223"/>
                    <a:pt x="302" y="220"/>
                    <a:pt x="303" y="220"/>
                  </a:cubicBezTo>
                  <a:cubicBezTo>
                    <a:pt x="305" y="220"/>
                    <a:pt x="305" y="220"/>
                    <a:pt x="305" y="220"/>
                  </a:cubicBezTo>
                  <a:cubicBezTo>
                    <a:pt x="306" y="220"/>
                    <a:pt x="306" y="217"/>
                    <a:pt x="306" y="217"/>
                  </a:cubicBezTo>
                  <a:cubicBezTo>
                    <a:pt x="306" y="217"/>
                    <a:pt x="311" y="214"/>
                    <a:pt x="312" y="214"/>
                  </a:cubicBezTo>
                  <a:cubicBezTo>
                    <a:pt x="313" y="214"/>
                    <a:pt x="310" y="217"/>
                    <a:pt x="310" y="217"/>
                  </a:cubicBezTo>
                  <a:cubicBezTo>
                    <a:pt x="310" y="217"/>
                    <a:pt x="316" y="213"/>
                    <a:pt x="318" y="211"/>
                  </a:cubicBezTo>
                  <a:cubicBezTo>
                    <a:pt x="319" y="209"/>
                    <a:pt x="317" y="209"/>
                    <a:pt x="317" y="208"/>
                  </a:cubicBezTo>
                  <a:cubicBezTo>
                    <a:pt x="319" y="205"/>
                    <a:pt x="320" y="209"/>
                    <a:pt x="320" y="209"/>
                  </a:cubicBezTo>
                  <a:cubicBezTo>
                    <a:pt x="322" y="208"/>
                    <a:pt x="335" y="193"/>
                    <a:pt x="337" y="191"/>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97"/>
            <p:cNvSpPr>
              <a:spLocks/>
            </p:cNvSpPr>
            <p:nvPr/>
          </p:nvSpPr>
          <p:spPr bwMode="auto">
            <a:xfrm>
              <a:off x="6186459" y="2973387"/>
              <a:ext cx="573087" cy="638176"/>
            </a:xfrm>
            <a:custGeom>
              <a:avLst/>
              <a:gdLst>
                <a:gd name="T0" fmla="*/ 27 w 194"/>
                <a:gd name="T1" fmla="*/ 199 h 216"/>
                <a:gd name="T2" fmla="*/ 37 w 194"/>
                <a:gd name="T3" fmla="*/ 198 h 216"/>
                <a:gd name="T4" fmla="*/ 45 w 194"/>
                <a:gd name="T5" fmla="*/ 197 h 216"/>
                <a:gd name="T6" fmla="*/ 57 w 194"/>
                <a:gd name="T7" fmla="*/ 208 h 216"/>
                <a:gd name="T8" fmla="*/ 77 w 194"/>
                <a:gd name="T9" fmla="*/ 213 h 216"/>
                <a:gd name="T10" fmla="*/ 90 w 194"/>
                <a:gd name="T11" fmla="*/ 210 h 216"/>
                <a:gd name="T12" fmla="*/ 93 w 194"/>
                <a:gd name="T13" fmla="*/ 210 h 216"/>
                <a:gd name="T14" fmla="*/ 98 w 194"/>
                <a:gd name="T15" fmla="*/ 212 h 216"/>
                <a:gd name="T16" fmla="*/ 105 w 194"/>
                <a:gd name="T17" fmla="*/ 210 h 216"/>
                <a:gd name="T18" fmla="*/ 114 w 194"/>
                <a:gd name="T19" fmla="*/ 200 h 216"/>
                <a:gd name="T20" fmla="*/ 131 w 194"/>
                <a:gd name="T21" fmla="*/ 215 h 216"/>
                <a:gd name="T22" fmla="*/ 143 w 194"/>
                <a:gd name="T23" fmla="*/ 211 h 216"/>
                <a:gd name="T24" fmla="*/ 146 w 194"/>
                <a:gd name="T25" fmla="*/ 202 h 216"/>
                <a:gd name="T26" fmla="*/ 149 w 194"/>
                <a:gd name="T27" fmla="*/ 177 h 216"/>
                <a:gd name="T28" fmla="*/ 155 w 194"/>
                <a:gd name="T29" fmla="*/ 184 h 216"/>
                <a:gd name="T30" fmla="*/ 160 w 194"/>
                <a:gd name="T31" fmla="*/ 179 h 216"/>
                <a:gd name="T32" fmla="*/ 159 w 194"/>
                <a:gd name="T33" fmla="*/ 174 h 216"/>
                <a:gd name="T34" fmla="*/ 159 w 194"/>
                <a:gd name="T35" fmla="*/ 170 h 216"/>
                <a:gd name="T36" fmla="*/ 165 w 194"/>
                <a:gd name="T37" fmla="*/ 158 h 216"/>
                <a:gd name="T38" fmla="*/ 172 w 194"/>
                <a:gd name="T39" fmla="*/ 152 h 216"/>
                <a:gd name="T40" fmla="*/ 189 w 194"/>
                <a:gd name="T41" fmla="*/ 133 h 216"/>
                <a:gd name="T42" fmla="*/ 188 w 194"/>
                <a:gd name="T43" fmla="*/ 124 h 216"/>
                <a:gd name="T44" fmla="*/ 189 w 194"/>
                <a:gd name="T45" fmla="*/ 116 h 216"/>
                <a:gd name="T46" fmla="*/ 190 w 194"/>
                <a:gd name="T47" fmla="*/ 113 h 216"/>
                <a:gd name="T48" fmla="*/ 189 w 194"/>
                <a:gd name="T49" fmla="*/ 106 h 216"/>
                <a:gd name="T50" fmla="*/ 189 w 194"/>
                <a:gd name="T51" fmla="*/ 87 h 216"/>
                <a:gd name="T52" fmla="*/ 186 w 194"/>
                <a:gd name="T53" fmla="*/ 78 h 216"/>
                <a:gd name="T54" fmla="*/ 173 w 194"/>
                <a:gd name="T55" fmla="*/ 0 h 216"/>
                <a:gd name="T56" fmla="*/ 130 w 194"/>
                <a:gd name="T57" fmla="*/ 38 h 216"/>
                <a:gd name="T58" fmla="*/ 100 w 194"/>
                <a:gd name="T59" fmla="*/ 51 h 216"/>
                <a:gd name="T60" fmla="*/ 93 w 194"/>
                <a:gd name="T61" fmla="*/ 50 h 216"/>
                <a:gd name="T62" fmla="*/ 90 w 194"/>
                <a:gd name="T63" fmla="*/ 49 h 216"/>
                <a:gd name="T64" fmla="*/ 85 w 194"/>
                <a:gd name="T65" fmla="*/ 49 h 216"/>
                <a:gd name="T66" fmla="*/ 79 w 194"/>
                <a:gd name="T67" fmla="*/ 52 h 216"/>
                <a:gd name="T68" fmla="*/ 78 w 194"/>
                <a:gd name="T69" fmla="*/ 52 h 216"/>
                <a:gd name="T70" fmla="*/ 78 w 194"/>
                <a:gd name="T71" fmla="*/ 51 h 216"/>
                <a:gd name="T72" fmla="*/ 89 w 194"/>
                <a:gd name="T73" fmla="*/ 45 h 216"/>
                <a:gd name="T74" fmla="*/ 83 w 194"/>
                <a:gd name="T75" fmla="*/ 43 h 216"/>
                <a:gd name="T76" fmla="*/ 78 w 194"/>
                <a:gd name="T77" fmla="*/ 48 h 216"/>
                <a:gd name="T78" fmla="*/ 65 w 194"/>
                <a:gd name="T79" fmla="*/ 43 h 216"/>
                <a:gd name="T80" fmla="*/ 56 w 194"/>
                <a:gd name="T81" fmla="*/ 42 h 216"/>
                <a:gd name="T82" fmla="*/ 55 w 194"/>
                <a:gd name="T83" fmla="*/ 4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4" h="216">
                  <a:moveTo>
                    <a:pt x="0" y="55"/>
                  </a:moveTo>
                  <a:cubicBezTo>
                    <a:pt x="9" y="103"/>
                    <a:pt x="18" y="151"/>
                    <a:pt x="27" y="199"/>
                  </a:cubicBezTo>
                  <a:cubicBezTo>
                    <a:pt x="27" y="199"/>
                    <a:pt x="29" y="195"/>
                    <a:pt x="30" y="195"/>
                  </a:cubicBezTo>
                  <a:cubicBezTo>
                    <a:pt x="32" y="195"/>
                    <a:pt x="34" y="198"/>
                    <a:pt x="37" y="198"/>
                  </a:cubicBezTo>
                  <a:cubicBezTo>
                    <a:pt x="38" y="197"/>
                    <a:pt x="41" y="193"/>
                    <a:pt x="43" y="194"/>
                  </a:cubicBezTo>
                  <a:cubicBezTo>
                    <a:pt x="43" y="194"/>
                    <a:pt x="45" y="196"/>
                    <a:pt x="45" y="197"/>
                  </a:cubicBezTo>
                  <a:cubicBezTo>
                    <a:pt x="47" y="198"/>
                    <a:pt x="49" y="198"/>
                    <a:pt x="50" y="199"/>
                  </a:cubicBezTo>
                  <a:cubicBezTo>
                    <a:pt x="53" y="201"/>
                    <a:pt x="54" y="206"/>
                    <a:pt x="57" y="208"/>
                  </a:cubicBezTo>
                  <a:cubicBezTo>
                    <a:pt x="61" y="211"/>
                    <a:pt x="68" y="206"/>
                    <a:pt x="72" y="208"/>
                  </a:cubicBezTo>
                  <a:cubicBezTo>
                    <a:pt x="74" y="209"/>
                    <a:pt x="75" y="213"/>
                    <a:pt x="77" y="213"/>
                  </a:cubicBezTo>
                  <a:cubicBezTo>
                    <a:pt x="83" y="216"/>
                    <a:pt x="83" y="208"/>
                    <a:pt x="88" y="208"/>
                  </a:cubicBezTo>
                  <a:cubicBezTo>
                    <a:pt x="89" y="208"/>
                    <a:pt x="89" y="210"/>
                    <a:pt x="90" y="210"/>
                  </a:cubicBezTo>
                  <a:cubicBezTo>
                    <a:pt x="91" y="210"/>
                    <a:pt x="91" y="210"/>
                    <a:pt x="92" y="210"/>
                  </a:cubicBezTo>
                  <a:cubicBezTo>
                    <a:pt x="92" y="210"/>
                    <a:pt x="93" y="210"/>
                    <a:pt x="93" y="210"/>
                  </a:cubicBezTo>
                  <a:cubicBezTo>
                    <a:pt x="94" y="210"/>
                    <a:pt x="94" y="210"/>
                    <a:pt x="95" y="210"/>
                  </a:cubicBezTo>
                  <a:cubicBezTo>
                    <a:pt x="96" y="210"/>
                    <a:pt x="97" y="212"/>
                    <a:pt x="98" y="212"/>
                  </a:cubicBezTo>
                  <a:cubicBezTo>
                    <a:pt x="98" y="212"/>
                    <a:pt x="100" y="211"/>
                    <a:pt x="101" y="210"/>
                  </a:cubicBezTo>
                  <a:cubicBezTo>
                    <a:pt x="101" y="210"/>
                    <a:pt x="104" y="210"/>
                    <a:pt x="105" y="210"/>
                  </a:cubicBezTo>
                  <a:cubicBezTo>
                    <a:pt x="105" y="210"/>
                    <a:pt x="105" y="207"/>
                    <a:pt x="105" y="207"/>
                  </a:cubicBezTo>
                  <a:cubicBezTo>
                    <a:pt x="106" y="206"/>
                    <a:pt x="113" y="199"/>
                    <a:pt x="114" y="200"/>
                  </a:cubicBezTo>
                  <a:cubicBezTo>
                    <a:pt x="117" y="201"/>
                    <a:pt x="117" y="207"/>
                    <a:pt x="119" y="208"/>
                  </a:cubicBezTo>
                  <a:cubicBezTo>
                    <a:pt x="122" y="211"/>
                    <a:pt x="126" y="209"/>
                    <a:pt x="131" y="215"/>
                  </a:cubicBezTo>
                  <a:cubicBezTo>
                    <a:pt x="131" y="215"/>
                    <a:pt x="133" y="216"/>
                    <a:pt x="133" y="216"/>
                  </a:cubicBezTo>
                  <a:cubicBezTo>
                    <a:pt x="135" y="216"/>
                    <a:pt x="142" y="212"/>
                    <a:pt x="143" y="211"/>
                  </a:cubicBezTo>
                  <a:cubicBezTo>
                    <a:pt x="144" y="209"/>
                    <a:pt x="142" y="205"/>
                    <a:pt x="143" y="203"/>
                  </a:cubicBezTo>
                  <a:cubicBezTo>
                    <a:pt x="144" y="202"/>
                    <a:pt x="145" y="203"/>
                    <a:pt x="146" y="202"/>
                  </a:cubicBezTo>
                  <a:cubicBezTo>
                    <a:pt x="149" y="200"/>
                    <a:pt x="143" y="194"/>
                    <a:pt x="143" y="193"/>
                  </a:cubicBezTo>
                  <a:cubicBezTo>
                    <a:pt x="143" y="192"/>
                    <a:pt x="147" y="178"/>
                    <a:pt x="149" y="177"/>
                  </a:cubicBezTo>
                  <a:cubicBezTo>
                    <a:pt x="150" y="176"/>
                    <a:pt x="154" y="179"/>
                    <a:pt x="155" y="180"/>
                  </a:cubicBezTo>
                  <a:cubicBezTo>
                    <a:pt x="155" y="182"/>
                    <a:pt x="153" y="183"/>
                    <a:pt x="155" y="184"/>
                  </a:cubicBezTo>
                  <a:cubicBezTo>
                    <a:pt x="155" y="184"/>
                    <a:pt x="155" y="184"/>
                    <a:pt x="156" y="184"/>
                  </a:cubicBezTo>
                  <a:cubicBezTo>
                    <a:pt x="159" y="182"/>
                    <a:pt x="156" y="178"/>
                    <a:pt x="160" y="179"/>
                  </a:cubicBezTo>
                  <a:cubicBezTo>
                    <a:pt x="161" y="179"/>
                    <a:pt x="159" y="178"/>
                    <a:pt x="159" y="177"/>
                  </a:cubicBezTo>
                  <a:cubicBezTo>
                    <a:pt x="159" y="177"/>
                    <a:pt x="159" y="174"/>
                    <a:pt x="159" y="174"/>
                  </a:cubicBezTo>
                  <a:cubicBezTo>
                    <a:pt x="159" y="174"/>
                    <a:pt x="158" y="174"/>
                    <a:pt x="158" y="173"/>
                  </a:cubicBezTo>
                  <a:cubicBezTo>
                    <a:pt x="156" y="171"/>
                    <a:pt x="159" y="171"/>
                    <a:pt x="159" y="170"/>
                  </a:cubicBezTo>
                  <a:cubicBezTo>
                    <a:pt x="160" y="167"/>
                    <a:pt x="157" y="163"/>
                    <a:pt x="160" y="160"/>
                  </a:cubicBezTo>
                  <a:cubicBezTo>
                    <a:pt x="161" y="159"/>
                    <a:pt x="164" y="159"/>
                    <a:pt x="165" y="158"/>
                  </a:cubicBezTo>
                  <a:cubicBezTo>
                    <a:pt x="166" y="156"/>
                    <a:pt x="165" y="152"/>
                    <a:pt x="167" y="151"/>
                  </a:cubicBezTo>
                  <a:cubicBezTo>
                    <a:pt x="169" y="149"/>
                    <a:pt x="170" y="153"/>
                    <a:pt x="172" y="152"/>
                  </a:cubicBezTo>
                  <a:cubicBezTo>
                    <a:pt x="174" y="152"/>
                    <a:pt x="176" y="149"/>
                    <a:pt x="177" y="148"/>
                  </a:cubicBezTo>
                  <a:cubicBezTo>
                    <a:pt x="183" y="144"/>
                    <a:pt x="184" y="137"/>
                    <a:pt x="189" y="133"/>
                  </a:cubicBezTo>
                  <a:cubicBezTo>
                    <a:pt x="190" y="132"/>
                    <a:pt x="190" y="127"/>
                    <a:pt x="190" y="127"/>
                  </a:cubicBezTo>
                  <a:cubicBezTo>
                    <a:pt x="190" y="127"/>
                    <a:pt x="188" y="124"/>
                    <a:pt x="188" y="124"/>
                  </a:cubicBezTo>
                  <a:cubicBezTo>
                    <a:pt x="188" y="124"/>
                    <a:pt x="189" y="121"/>
                    <a:pt x="189" y="120"/>
                  </a:cubicBezTo>
                  <a:cubicBezTo>
                    <a:pt x="189" y="119"/>
                    <a:pt x="189" y="116"/>
                    <a:pt x="189" y="116"/>
                  </a:cubicBezTo>
                  <a:cubicBezTo>
                    <a:pt x="190" y="114"/>
                    <a:pt x="190" y="116"/>
                    <a:pt x="191" y="115"/>
                  </a:cubicBezTo>
                  <a:cubicBezTo>
                    <a:pt x="191" y="114"/>
                    <a:pt x="190" y="114"/>
                    <a:pt x="190" y="113"/>
                  </a:cubicBezTo>
                  <a:cubicBezTo>
                    <a:pt x="190" y="112"/>
                    <a:pt x="191" y="111"/>
                    <a:pt x="191" y="110"/>
                  </a:cubicBezTo>
                  <a:cubicBezTo>
                    <a:pt x="191" y="109"/>
                    <a:pt x="190" y="107"/>
                    <a:pt x="189" y="106"/>
                  </a:cubicBezTo>
                  <a:cubicBezTo>
                    <a:pt x="189" y="101"/>
                    <a:pt x="194" y="93"/>
                    <a:pt x="191" y="89"/>
                  </a:cubicBezTo>
                  <a:cubicBezTo>
                    <a:pt x="189" y="87"/>
                    <a:pt x="189" y="87"/>
                    <a:pt x="189" y="87"/>
                  </a:cubicBezTo>
                  <a:cubicBezTo>
                    <a:pt x="189" y="86"/>
                    <a:pt x="190" y="85"/>
                    <a:pt x="190" y="83"/>
                  </a:cubicBezTo>
                  <a:cubicBezTo>
                    <a:pt x="189" y="81"/>
                    <a:pt x="186" y="80"/>
                    <a:pt x="186" y="78"/>
                  </a:cubicBezTo>
                  <a:cubicBezTo>
                    <a:pt x="185" y="75"/>
                    <a:pt x="190" y="75"/>
                    <a:pt x="191" y="74"/>
                  </a:cubicBezTo>
                  <a:cubicBezTo>
                    <a:pt x="187" y="55"/>
                    <a:pt x="179" y="24"/>
                    <a:pt x="173" y="0"/>
                  </a:cubicBezTo>
                  <a:cubicBezTo>
                    <a:pt x="163" y="5"/>
                    <a:pt x="153" y="12"/>
                    <a:pt x="145" y="20"/>
                  </a:cubicBezTo>
                  <a:cubicBezTo>
                    <a:pt x="139" y="25"/>
                    <a:pt x="136" y="35"/>
                    <a:pt x="130" y="38"/>
                  </a:cubicBezTo>
                  <a:cubicBezTo>
                    <a:pt x="126" y="41"/>
                    <a:pt x="119" y="39"/>
                    <a:pt x="116" y="41"/>
                  </a:cubicBezTo>
                  <a:cubicBezTo>
                    <a:pt x="114" y="42"/>
                    <a:pt x="101" y="51"/>
                    <a:pt x="100" y="51"/>
                  </a:cubicBezTo>
                  <a:cubicBezTo>
                    <a:pt x="97" y="52"/>
                    <a:pt x="93" y="49"/>
                    <a:pt x="90" y="47"/>
                  </a:cubicBezTo>
                  <a:cubicBezTo>
                    <a:pt x="89" y="47"/>
                    <a:pt x="92" y="49"/>
                    <a:pt x="93" y="50"/>
                  </a:cubicBezTo>
                  <a:cubicBezTo>
                    <a:pt x="93" y="50"/>
                    <a:pt x="94" y="50"/>
                    <a:pt x="94" y="50"/>
                  </a:cubicBezTo>
                  <a:cubicBezTo>
                    <a:pt x="93" y="50"/>
                    <a:pt x="91" y="49"/>
                    <a:pt x="90" y="49"/>
                  </a:cubicBezTo>
                  <a:cubicBezTo>
                    <a:pt x="89" y="49"/>
                    <a:pt x="89" y="50"/>
                    <a:pt x="88" y="50"/>
                  </a:cubicBezTo>
                  <a:cubicBezTo>
                    <a:pt x="87" y="51"/>
                    <a:pt x="86" y="49"/>
                    <a:pt x="85" y="49"/>
                  </a:cubicBezTo>
                  <a:cubicBezTo>
                    <a:pt x="85" y="49"/>
                    <a:pt x="82" y="53"/>
                    <a:pt x="81" y="53"/>
                  </a:cubicBezTo>
                  <a:cubicBezTo>
                    <a:pt x="81" y="53"/>
                    <a:pt x="80" y="53"/>
                    <a:pt x="79" y="52"/>
                  </a:cubicBezTo>
                  <a:cubicBezTo>
                    <a:pt x="79" y="52"/>
                    <a:pt x="79" y="53"/>
                    <a:pt x="79" y="53"/>
                  </a:cubicBezTo>
                  <a:cubicBezTo>
                    <a:pt x="78" y="53"/>
                    <a:pt x="78" y="52"/>
                    <a:pt x="78" y="52"/>
                  </a:cubicBezTo>
                  <a:cubicBezTo>
                    <a:pt x="77" y="52"/>
                    <a:pt x="76" y="53"/>
                    <a:pt x="75" y="53"/>
                  </a:cubicBezTo>
                  <a:cubicBezTo>
                    <a:pt x="75" y="52"/>
                    <a:pt x="78" y="52"/>
                    <a:pt x="78" y="51"/>
                  </a:cubicBezTo>
                  <a:cubicBezTo>
                    <a:pt x="79" y="51"/>
                    <a:pt x="79" y="50"/>
                    <a:pt x="79" y="50"/>
                  </a:cubicBezTo>
                  <a:cubicBezTo>
                    <a:pt x="82" y="49"/>
                    <a:pt x="90" y="48"/>
                    <a:pt x="89" y="45"/>
                  </a:cubicBezTo>
                  <a:cubicBezTo>
                    <a:pt x="88" y="44"/>
                    <a:pt x="86" y="46"/>
                    <a:pt x="85" y="46"/>
                  </a:cubicBezTo>
                  <a:cubicBezTo>
                    <a:pt x="84" y="45"/>
                    <a:pt x="84" y="43"/>
                    <a:pt x="83" y="43"/>
                  </a:cubicBezTo>
                  <a:cubicBezTo>
                    <a:pt x="82" y="43"/>
                    <a:pt x="82" y="44"/>
                    <a:pt x="82" y="44"/>
                  </a:cubicBezTo>
                  <a:cubicBezTo>
                    <a:pt x="83" y="46"/>
                    <a:pt x="81" y="48"/>
                    <a:pt x="78" y="48"/>
                  </a:cubicBezTo>
                  <a:cubicBezTo>
                    <a:pt x="76" y="48"/>
                    <a:pt x="75" y="46"/>
                    <a:pt x="73" y="45"/>
                  </a:cubicBezTo>
                  <a:cubicBezTo>
                    <a:pt x="71" y="44"/>
                    <a:pt x="67" y="45"/>
                    <a:pt x="65" y="43"/>
                  </a:cubicBezTo>
                  <a:cubicBezTo>
                    <a:pt x="64" y="43"/>
                    <a:pt x="62" y="41"/>
                    <a:pt x="61" y="41"/>
                  </a:cubicBezTo>
                  <a:cubicBezTo>
                    <a:pt x="60" y="41"/>
                    <a:pt x="58" y="43"/>
                    <a:pt x="56" y="42"/>
                  </a:cubicBezTo>
                  <a:cubicBezTo>
                    <a:pt x="55" y="42"/>
                    <a:pt x="55" y="41"/>
                    <a:pt x="55" y="41"/>
                  </a:cubicBezTo>
                  <a:cubicBezTo>
                    <a:pt x="55" y="41"/>
                    <a:pt x="55" y="41"/>
                    <a:pt x="55" y="41"/>
                  </a:cubicBezTo>
                  <a:cubicBezTo>
                    <a:pt x="37" y="46"/>
                    <a:pt x="19" y="50"/>
                    <a:pt x="0" y="55"/>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2" name="Freeform 99"/>
            <p:cNvSpPr>
              <a:spLocks/>
            </p:cNvSpPr>
            <p:nvPr/>
          </p:nvSpPr>
          <p:spPr bwMode="auto">
            <a:xfrm>
              <a:off x="5934046" y="4244973"/>
              <a:ext cx="557214" cy="827087"/>
            </a:xfrm>
            <a:custGeom>
              <a:avLst/>
              <a:gdLst>
                <a:gd name="T0" fmla="*/ 189 w 189"/>
                <a:gd name="T1" fmla="*/ 213 h 280"/>
                <a:gd name="T2" fmla="*/ 182 w 189"/>
                <a:gd name="T3" fmla="*/ 203 h 280"/>
                <a:gd name="T4" fmla="*/ 180 w 189"/>
                <a:gd name="T5" fmla="*/ 186 h 280"/>
                <a:gd name="T6" fmla="*/ 176 w 189"/>
                <a:gd name="T7" fmla="*/ 176 h 280"/>
                <a:gd name="T8" fmla="*/ 175 w 189"/>
                <a:gd name="T9" fmla="*/ 149 h 280"/>
                <a:gd name="T10" fmla="*/ 175 w 189"/>
                <a:gd name="T11" fmla="*/ 139 h 280"/>
                <a:gd name="T12" fmla="*/ 173 w 189"/>
                <a:gd name="T13" fmla="*/ 130 h 280"/>
                <a:gd name="T14" fmla="*/ 164 w 189"/>
                <a:gd name="T15" fmla="*/ 116 h 280"/>
                <a:gd name="T16" fmla="*/ 130 w 189"/>
                <a:gd name="T17" fmla="*/ 28 h 280"/>
                <a:gd name="T18" fmla="*/ 120 w 189"/>
                <a:gd name="T19" fmla="*/ 1 h 280"/>
                <a:gd name="T20" fmla="*/ 28 w 189"/>
                <a:gd name="T21" fmla="*/ 14 h 280"/>
                <a:gd name="T22" fmla="*/ 0 w 189"/>
                <a:gd name="T23" fmla="*/ 19 h 280"/>
                <a:gd name="T24" fmla="*/ 7 w 189"/>
                <a:gd name="T25" fmla="*/ 44 h 280"/>
                <a:gd name="T26" fmla="*/ 10 w 189"/>
                <a:gd name="T27" fmla="*/ 159 h 280"/>
                <a:gd name="T28" fmla="*/ 16 w 189"/>
                <a:gd name="T29" fmla="*/ 217 h 280"/>
                <a:gd name="T30" fmla="*/ 37 w 189"/>
                <a:gd name="T31" fmla="*/ 272 h 280"/>
                <a:gd name="T32" fmla="*/ 41 w 189"/>
                <a:gd name="T33" fmla="*/ 275 h 280"/>
                <a:gd name="T34" fmla="*/ 41 w 189"/>
                <a:gd name="T35" fmla="*/ 268 h 280"/>
                <a:gd name="T36" fmla="*/ 41 w 189"/>
                <a:gd name="T37" fmla="*/ 260 h 280"/>
                <a:gd name="T38" fmla="*/ 43 w 189"/>
                <a:gd name="T39" fmla="*/ 253 h 280"/>
                <a:gd name="T40" fmla="*/ 44 w 189"/>
                <a:gd name="T41" fmla="*/ 254 h 280"/>
                <a:gd name="T42" fmla="*/ 50 w 189"/>
                <a:gd name="T43" fmla="*/ 260 h 280"/>
                <a:gd name="T44" fmla="*/ 54 w 189"/>
                <a:gd name="T45" fmla="*/ 269 h 280"/>
                <a:gd name="T46" fmla="*/ 55 w 189"/>
                <a:gd name="T47" fmla="*/ 271 h 280"/>
                <a:gd name="T48" fmla="*/ 51 w 189"/>
                <a:gd name="T49" fmla="*/ 276 h 280"/>
                <a:gd name="T50" fmla="*/ 47 w 189"/>
                <a:gd name="T51" fmla="*/ 278 h 280"/>
                <a:gd name="T52" fmla="*/ 63 w 189"/>
                <a:gd name="T53" fmla="*/ 275 h 280"/>
                <a:gd name="T54" fmla="*/ 66 w 189"/>
                <a:gd name="T55" fmla="*/ 269 h 280"/>
                <a:gd name="T56" fmla="*/ 70 w 189"/>
                <a:gd name="T57" fmla="*/ 270 h 280"/>
                <a:gd name="T58" fmla="*/ 71 w 189"/>
                <a:gd name="T59" fmla="*/ 268 h 280"/>
                <a:gd name="T60" fmla="*/ 75 w 189"/>
                <a:gd name="T61" fmla="*/ 264 h 280"/>
                <a:gd name="T62" fmla="*/ 75 w 189"/>
                <a:gd name="T63" fmla="*/ 261 h 280"/>
                <a:gd name="T64" fmla="*/ 73 w 189"/>
                <a:gd name="T65" fmla="*/ 258 h 280"/>
                <a:gd name="T66" fmla="*/ 68 w 189"/>
                <a:gd name="T67" fmla="*/ 247 h 280"/>
                <a:gd name="T68" fmla="*/ 62 w 189"/>
                <a:gd name="T69" fmla="*/ 236 h 280"/>
                <a:gd name="T70" fmla="*/ 98 w 189"/>
                <a:gd name="T71" fmla="*/ 228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9" h="280">
                  <a:moveTo>
                    <a:pt x="98" y="228"/>
                  </a:moveTo>
                  <a:cubicBezTo>
                    <a:pt x="128" y="223"/>
                    <a:pt x="159" y="218"/>
                    <a:pt x="189" y="213"/>
                  </a:cubicBezTo>
                  <a:cubicBezTo>
                    <a:pt x="188" y="209"/>
                    <a:pt x="187" y="206"/>
                    <a:pt x="184" y="203"/>
                  </a:cubicBezTo>
                  <a:cubicBezTo>
                    <a:pt x="184" y="203"/>
                    <a:pt x="182" y="203"/>
                    <a:pt x="182" y="203"/>
                  </a:cubicBezTo>
                  <a:cubicBezTo>
                    <a:pt x="178" y="198"/>
                    <a:pt x="182" y="193"/>
                    <a:pt x="182" y="188"/>
                  </a:cubicBezTo>
                  <a:cubicBezTo>
                    <a:pt x="180" y="186"/>
                    <a:pt x="180" y="186"/>
                    <a:pt x="180" y="186"/>
                  </a:cubicBezTo>
                  <a:cubicBezTo>
                    <a:pt x="180" y="186"/>
                    <a:pt x="182" y="183"/>
                    <a:pt x="182" y="183"/>
                  </a:cubicBezTo>
                  <a:cubicBezTo>
                    <a:pt x="181" y="180"/>
                    <a:pt x="177" y="178"/>
                    <a:pt x="176" y="176"/>
                  </a:cubicBezTo>
                  <a:cubicBezTo>
                    <a:pt x="175" y="174"/>
                    <a:pt x="174" y="170"/>
                    <a:pt x="174" y="168"/>
                  </a:cubicBezTo>
                  <a:cubicBezTo>
                    <a:pt x="174" y="167"/>
                    <a:pt x="175" y="150"/>
                    <a:pt x="175" y="149"/>
                  </a:cubicBezTo>
                  <a:cubicBezTo>
                    <a:pt x="176" y="147"/>
                    <a:pt x="181" y="144"/>
                    <a:pt x="180" y="142"/>
                  </a:cubicBezTo>
                  <a:cubicBezTo>
                    <a:pt x="180" y="141"/>
                    <a:pt x="176" y="141"/>
                    <a:pt x="175" y="139"/>
                  </a:cubicBezTo>
                  <a:cubicBezTo>
                    <a:pt x="174" y="138"/>
                    <a:pt x="176" y="137"/>
                    <a:pt x="176" y="136"/>
                  </a:cubicBezTo>
                  <a:cubicBezTo>
                    <a:pt x="176" y="136"/>
                    <a:pt x="175" y="131"/>
                    <a:pt x="173" y="130"/>
                  </a:cubicBezTo>
                  <a:cubicBezTo>
                    <a:pt x="172" y="128"/>
                    <a:pt x="170" y="128"/>
                    <a:pt x="169" y="127"/>
                  </a:cubicBezTo>
                  <a:cubicBezTo>
                    <a:pt x="167" y="124"/>
                    <a:pt x="166" y="119"/>
                    <a:pt x="164" y="116"/>
                  </a:cubicBezTo>
                  <a:cubicBezTo>
                    <a:pt x="157" y="106"/>
                    <a:pt x="154" y="94"/>
                    <a:pt x="150" y="82"/>
                  </a:cubicBezTo>
                  <a:cubicBezTo>
                    <a:pt x="143" y="64"/>
                    <a:pt x="137" y="46"/>
                    <a:pt x="130" y="28"/>
                  </a:cubicBezTo>
                  <a:cubicBezTo>
                    <a:pt x="127" y="21"/>
                    <a:pt x="125" y="15"/>
                    <a:pt x="123" y="9"/>
                  </a:cubicBezTo>
                  <a:cubicBezTo>
                    <a:pt x="122" y="6"/>
                    <a:pt x="121" y="4"/>
                    <a:pt x="120" y="1"/>
                  </a:cubicBezTo>
                  <a:cubicBezTo>
                    <a:pt x="119" y="1"/>
                    <a:pt x="119" y="0"/>
                    <a:pt x="119" y="0"/>
                  </a:cubicBezTo>
                  <a:cubicBezTo>
                    <a:pt x="89" y="5"/>
                    <a:pt x="59" y="10"/>
                    <a:pt x="28" y="14"/>
                  </a:cubicBezTo>
                  <a:cubicBezTo>
                    <a:pt x="21" y="15"/>
                    <a:pt x="14" y="16"/>
                    <a:pt x="7" y="17"/>
                  </a:cubicBezTo>
                  <a:cubicBezTo>
                    <a:pt x="5" y="17"/>
                    <a:pt x="0" y="17"/>
                    <a:pt x="0" y="19"/>
                  </a:cubicBezTo>
                  <a:cubicBezTo>
                    <a:pt x="2" y="21"/>
                    <a:pt x="5" y="23"/>
                    <a:pt x="6" y="24"/>
                  </a:cubicBezTo>
                  <a:cubicBezTo>
                    <a:pt x="7" y="26"/>
                    <a:pt x="6" y="40"/>
                    <a:pt x="7" y="44"/>
                  </a:cubicBezTo>
                  <a:cubicBezTo>
                    <a:pt x="7" y="61"/>
                    <a:pt x="8" y="77"/>
                    <a:pt x="8" y="94"/>
                  </a:cubicBezTo>
                  <a:cubicBezTo>
                    <a:pt x="9" y="116"/>
                    <a:pt x="10" y="138"/>
                    <a:pt x="10" y="159"/>
                  </a:cubicBezTo>
                  <a:cubicBezTo>
                    <a:pt x="10" y="170"/>
                    <a:pt x="10" y="181"/>
                    <a:pt x="11" y="191"/>
                  </a:cubicBezTo>
                  <a:cubicBezTo>
                    <a:pt x="12" y="200"/>
                    <a:pt x="14" y="209"/>
                    <a:pt x="16" y="217"/>
                  </a:cubicBezTo>
                  <a:cubicBezTo>
                    <a:pt x="20" y="236"/>
                    <a:pt x="23" y="254"/>
                    <a:pt x="27" y="273"/>
                  </a:cubicBezTo>
                  <a:cubicBezTo>
                    <a:pt x="28" y="272"/>
                    <a:pt x="36" y="271"/>
                    <a:pt x="37" y="272"/>
                  </a:cubicBezTo>
                  <a:cubicBezTo>
                    <a:pt x="38" y="273"/>
                    <a:pt x="37" y="274"/>
                    <a:pt x="37" y="274"/>
                  </a:cubicBezTo>
                  <a:cubicBezTo>
                    <a:pt x="39" y="275"/>
                    <a:pt x="39" y="273"/>
                    <a:pt x="41" y="275"/>
                  </a:cubicBezTo>
                  <a:cubicBezTo>
                    <a:pt x="41" y="275"/>
                    <a:pt x="41" y="274"/>
                    <a:pt x="41" y="273"/>
                  </a:cubicBezTo>
                  <a:cubicBezTo>
                    <a:pt x="41" y="272"/>
                    <a:pt x="41" y="270"/>
                    <a:pt x="41" y="268"/>
                  </a:cubicBezTo>
                  <a:cubicBezTo>
                    <a:pt x="41" y="266"/>
                    <a:pt x="41" y="264"/>
                    <a:pt x="41" y="262"/>
                  </a:cubicBezTo>
                  <a:cubicBezTo>
                    <a:pt x="41" y="261"/>
                    <a:pt x="41" y="261"/>
                    <a:pt x="41" y="260"/>
                  </a:cubicBezTo>
                  <a:cubicBezTo>
                    <a:pt x="43" y="259"/>
                    <a:pt x="43" y="259"/>
                    <a:pt x="43" y="259"/>
                  </a:cubicBezTo>
                  <a:cubicBezTo>
                    <a:pt x="43" y="257"/>
                    <a:pt x="43" y="255"/>
                    <a:pt x="43" y="253"/>
                  </a:cubicBezTo>
                  <a:cubicBezTo>
                    <a:pt x="43" y="251"/>
                    <a:pt x="43" y="251"/>
                    <a:pt x="43" y="251"/>
                  </a:cubicBezTo>
                  <a:cubicBezTo>
                    <a:pt x="46" y="253"/>
                    <a:pt x="42" y="252"/>
                    <a:pt x="44" y="254"/>
                  </a:cubicBezTo>
                  <a:cubicBezTo>
                    <a:pt x="44" y="254"/>
                    <a:pt x="47" y="254"/>
                    <a:pt x="47" y="254"/>
                  </a:cubicBezTo>
                  <a:cubicBezTo>
                    <a:pt x="48" y="255"/>
                    <a:pt x="50" y="259"/>
                    <a:pt x="50" y="260"/>
                  </a:cubicBezTo>
                  <a:cubicBezTo>
                    <a:pt x="50" y="260"/>
                    <a:pt x="49" y="263"/>
                    <a:pt x="49" y="263"/>
                  </a:cubicBezTo>
                  <a:cubicBezTo>
                    <a:pt x="49" y="265"/>
                    <a:pt x="52" y="270"/>
                    <a:pt x="54" y="269"/>
                  </a:cubicBezTo>
                  <a:cubicBezTo>
                    <a:pt x="54" y="269"/>
                    <a:pt x="56" y="267"/>
                    <a:pt x="56" y="267"/>
                  </a:cubicBezTo>
                  <a:cubicBezTo>
                    <a:pt x="56" y="267"/>
                    <a:pt x="55" y="270"/>
                    <a:pt x="55" y="271"/>
                  </a:cubicBezTo>
                  <a:cubicBezTo>
                    <a:pt x="56" y="272"/>
                    <a:pt x="60" y="272"/>
                    <a:pt x="59" y="274"/>
                  </a:cubicBezTo>
                  <a:cubicBezTo>
                    <a:pt x="59" y="278"/>
                    <a:pt x="52" y="276"/>
                    <a:pt x="51" y="276"/>
                  </a:cubicBezTo>
                  <a:cubicBezTo>
                    <a:pt x="50" y="276"/>
                    <a:pt x="50" y="277"/>
                    <a:pt x="50" y="278"/>
                  </a:cubicBezTo>
                  <a:cubicBezTo>
                    <a:pt x="49" y="278"/>
                    <a:pt x="47" y="277"/>
                    <a:pt x="47" y="278"/>
                  </a:cubicBezTo>
                  <a:cubicBezTo>
                    <a:pt x="47" y="280"/>
                    <a:pt x="52" y="278"/>
                    <a:pt x="52" y="278"/>
                  </a:cubicBezTo>
                  <a:cubicBezTo>
                    <a:pt x="55" y="277"/>
                    <a:pt x="60" y="277"/>
                    <a:pt x="63" y="275"/>
                  </a:cubicBezTo>
                  <a:cubicBezTo>
                    <a:pt x="63" y="275"/>
                    <a:pt x="70" y="272"/>
                    <a:pt x="69" y="271"/>
                  </a:cubicBezTo>
                  <a:cubicBezTo>
                    <a:pt x="68" y="271"/>
                    <a:pt x="65" y="271"/>
                    <a:pt x="66" y="269"/>
                  </a:cubicBezTo>
                  <a:cubicBezTo>
                    <a:pt x="66" y="269"/>
                    <a:pt x="67" y="269"/>
                    <a:pt x="67" y="269"/>
                  </a:cubicBezTo>
                  <a:cubicBezTo>
                    <a:pt x="68" y="270"/>
                    <a:pt x="69" y="271"/>
                    <a:pt x="70" y="270"/>
                  </a:cubicBezTo>
                  <a:cubicBezTo>
                    <a:pt x="71" y="270"/>
                    <a:pt x="71" y="269"/>
                    <a:pt x="71" y="269"/>
                  </a:cubicBezTo>
                  <a:cubicBezTo>
                    <a:pt x="71" y="269"/>
                    <a:pt x="71" y="268"/>
                    <a:pt x="71" y="268"/>
                  </a:cubicBezTo>
                  <a:cubicBezTo>
                    <a:pt x="71" y="268"/>
                    <a:pt x="72" y="268"/>
                    <a:pt x="73" y="268"/>
                  </a:cubicBezTo>
                  <a:cubicBezTo>
                    <a:pt x="73" y="267"/>
                    <a:pt x="75" y="265"/>
                    <a:pt x="75" y="264"/>
                  </a:cubicBezTo>
                  <a:cubicBezTo>
                    <a:pt x="76" y="264"/>
                    <a:pt x="76" y="263"/>
                    <a:pt x="76" y="263"/>
                  </a:cubicBezTo>
                  <a:cubicBezTo>
                    <a:pt x="76" y="262"/>
                    <a:pt x="75" y="262"/>
                    <a:pt x="75" y="261"/>
                  </a:cubicBezTo>
                  <a:cubicBezTo>
                    <a:pt x="75" y="261"/>
                    <a:pt x="76" y="261"/>
                    <a:pt x="76" y="261"/>
                  </a:cubicBezTo>
                  <a:cubicBezTo>
                    <a:pt x="75" y="260"/>
                    <a:pt x="73" y="259"/>
                    <a:pt x="73" y="258"/>
                  </a:cubicBezTo>
                  <a:cubicBezTo>
                    <a:pt x="72" y="256"/>
                    <a:pt x="74" y="253"/>
                    <a:pt x="74" y="251"/>
                  </a:cubicBezTo>
                  <a:cubicBezTo>
                    <a:pt x="74" y="248"/>
                    <a:pt x="69" y="249"/>
                    <a:pt x="68" y="247"/>
                  </a:cubicBezTo>
                  <a:cubicBezTo>
                    <a:pt x="67" y="247"/>
                    <a:pt x="61" y="242"/>
                    <a:pt x="61" y="241"/>
                  </a:cubicBezTo>
                  <a:cubicBezTo>
                    <a:pt x="61" y="240"/>
                    <a:pt x="62" y="237"/>
                    <a:pt x="62" y="236"/>
                  </a:cubicBezTo>
                  <a:cubicBezTo>
                    <a:pt x="62" y="236"/>
                    <a:pt x="61" y="234"/>
                    <a:pt x="61" y="234"/>
                  </a:cubicBezTo>
                  <a:cubicBezTo>
                    <a:pt x="64" y="232"/>
                    <a:pt x="93" y="229"/>
                    <a:pt x="98" y="228"/>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Freeform 101"/>
            <p:cNvSpPr>
              <a:spLocks/>
            </p:cNvSpPr>
            <p:nvPr/>
          </p:nvSpPr>
          <p:spPr bwMode="auto">
            <a:xfrm>
              <a:off x="5384771" y="3068636"/>
              <a:ext cx="550864" cy="930274"/>
            </a:xfrm>
            <a:custGeom>
              <a:avLst/>
              <a:gdLst>
                <a:gd name="T0" fmla="*/ 182 w 187"/>
                <a:gd name="T1" fmla="*/ 199 h 315"/>
                <a:gd name="T2" fmla="*/ 182 w 187"/>
                <a:gd name="T3" fmla="*/ 196 h 315"/>
                <a:gd name="T4" fmla="*/ 175 w 187"/>
                <a:gd name="T5" fmla="*/ 186 h 315"/>
                <a:gd name="T6" fmla="*/ 175 w 187"/>
                <a:gd name="T7" fmla="*/ 176 h 315"/>
                <a:gd name="T8" fmla="*/ 176 w 187"/>
                <a:gd name="T9" fmla="*/ 151 h 315"/>
                <a:gd name="T10" fmla="*/ 159 w 187"/>
                <a:gd name="T11" fmla="*/ 41 h 315"/>
                <a:gd name="T12" fmla="*/ 146 w 187"/>
                <a:gd name="T13" fmla="*/ 20 h 315"/>
                <a:gd name="T14" fmla="*/ 141 w 187"/>
                <a:gd name="T15" fmla="*/ 1 h 315"/>
                <a:gd name="T16" fmla="*/ 141 w 187"/>
                <a:gd name="T17" fmla="*/ 0 h 315"/>
                <a:gd name="T18" fmla="*/ 32 w 187"/>
                <a:gd name="T19" fmla="*/ 21 h 315"/>
                <a:gd name="T20" fmla="*/ 48 w 187"/>
                <a:gd name="T21" fmla="*/ 40 h 315"/>
                <a:gd name="T22" fmla="*/ 42 w 187"/>
                <a:gd name="T23" fmla="*/ 55 h 315"/>
                <a:gd name="T24" fmla="*/ 33 w 187"/>
                <a:gd name="T25" fmla="*/ 69 h 315"/>
                <a:gd name="T26" fmla="*/ 14 w 187"/>
                <a:gd name="T27" fmla="*/ 77 h 315"/>
                <a:gd name="T28" fmla="*/ 15 w 187"/>
                <a:gd name="T29" fmla="*/ 110 h 315"/>
                <a:gd name="T30" fmla="*/ 3 w 187"/>
                <a:gd name="T31" fmla="*/ 127 h 315"/>
                <a:gd name="T32" fmla="*/ 2 w 187"/>
                <a:gd name="T33" fmla="*/ 138 h 315"/>
                <a:gd name="T34" fmla="*/ 3 w 187"/>
                <a:gd name="T35" fmla="*/ 159 h 315"/>
                <a:gd name="T36" fmla="*/ 6 w 187"/>
                <a:gd name="T37" fmla="*/ 166 h 315"/>
                <a:gd name="T38" fmla="*/ 9 w 187"/>
                <a:gd name="T39" fmla="*/ 174 h 315"/>
                <a:gd name="T40" fmla="*/ 26 w 187"/>
                <a:gd name="T41" fmla="*/ 187 h 315"/>
                <a:gd name="T42" fmla="*/ 41 w 187"/>
                <a:gd name="T43" fmla="*/ 203 h 315"/>
                <a:gd name="T44" fmla="*/ 48 w 187"/>
                <a:gd name="T45" fmla="*/ 217 h 315"/>
                <a:gd name="T46" fmla="*/ 70 w 187"/>
                <a:gd name="T47" fmla="*/ 217 h 315"/>
                <a:gd name="T48" fmla="*/ 69 w 187"/>
                <a:gd name="T49" fmla="*/ 228 h 315"/>
                <a:gd name="T50" fmla="*/ 70 w 187"/>
                <a:gd name="T51" fmla="*/ 258 h 315"/>
                <a:gd name="T52" fmla="*/ 76 w 187"/>
                <a:gd name="T53" fmla="*/ 262 h 315"/>
                <a:gd name="T54" fmla="*/ 84 w 187"/>
                <a:gd name="T55" fmla="*/ 269 h 315"/>
                <a:gd name="T56" fmla="*/ 90 w 187"/>
                <a:gd name="T57" fmla="*/ 269 h 315"/>
                <a:gd name="T58" fmla="*/ 98 w 187"/>
                <a:gd name="T59" fmla="*/ 275 h 315"/>
                <a:gd name="T60" fmla="*/ 105 w 187"/>
                <a:gd name="T61" fmla="*/ 285 h 315"/>
                <a:gd name="T62" fmla="*/ 108 w 187"/>
                <a:gd name="T63" fmla="*/ 300 h 315"/>
                <a:gd name="T64" fmla="*/ 111 w 187"/>
                <a:gd name="T65" fmla="*/ 304 h 315"/>
                <a:gd name="T66" fmla="*/ 116 w 187"/>
                <a:gd name="T67" fmla="*/ 312 h 315"/>
                <a:gd name="T68" fmla="*/ 119 w 187"/>
                <a:gd name="T69" fmla="*/ 309 h 315"/>
                <a:gd name="T70" fmla="*/ 128 w 187"/>
                <a:gd name="T71" fmla="*/ 315 h 315"/>
                <a:gd name="T72" fmla="*/ 125 w 187"/>
                <a:gd name="T73" fmla="*/ 309 h 315"/>
                <a:gd name="T74" fmla="*/ 156 w 187"/>
                <a:gd name="T75" fmla="*/ 305 h 315"/>
                <a:gd name="T76" fmla="*/ 153 w 187"/>
                <a:gd name="T77" fmla="*/ 288 h 315"/>
                <a:gd name="T78" fmla="*/ 160 w 187"/>
                <a:gd name="T79" fmla="*/ 284 h 315"/>
                <a:gd name="T80" fmla="*/ 171 w 187"/>
                <a:gd name="T81" fmla="*/ 279 h 315"/>
                <a:gd name="T82" fmla="*/ 170 w 187"/>
                <a:gd name="T83" fmla="*/ 262 h 315"/>
                <a:gd name="T84" fmla="*/ 169 w 187"/>
                <a:gd name="T85" fmla="*/ 256 h 315"/>
                <a:gd name="T86" fmla="*/ 170 w 187"/>
                <a:gd name="T87" fmla="*/ 246 h 315"/>
                <a:gd name="T88" fmla="*/ 172 w 187"/>
                <a:gd name="T89" fmla="*/ 241 h 315"/>
                <a:gd name="T90" fmla="*/ 170 w 187"/>
                <a:gd name="T91" fmla="*/ 234 h 315"/>
                <a:gd name="T92" fmla="*/ 172 w 187"/>
                <a:gd name="T93" fmla="*/ 232 h 315"/>
                <a:gd name="T94" fmla="*/ 174 w 187"/>
                <a:gd name="T95" fmla="*/ 234 h 315"/>
                <a:gd name="T96" fmla="*/ 177 w 187"/>
                <a:gd name="T97" fmla="*/ 227 h 315"/>
                <a:gd name="T98" fmla="*/ 181 w 187"/>
                <a:gd name="T99" fmla="*/ 220 h 315"/>
                <a:gd name="T100" fmla="*/ 182 w 187"/>
                <a:gd name="T101" fmla="*/ 214 h 315"/>
                <a:gd name="T102" fmla="*/ 184 w 187"/>
                <a:gd name="T103" fmla="*/ 203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7" h="315">
                  <a:moveTo>
                    <a:pt x="184" y="203"/>
                  </a:moveTo>
                  <a:cubicBezTo>
                    <a:pt x="184" y="201"/>
                    <a:pt x="183" y="200"/>
                    <a:pt x="182" y="199"/>
                  </a:cubicBezTo>
                  <a:cubicBezTo>
                    <a:pt x="182" y="199"/>
                    <a:pt x="182" y="198"/>
                    <a:pt x="182" y="198"/>
                  </a:cubicBezTo>
                  <a:cubicBezTo>
                    <a:pt x="182" y="197"/>
                    <a:pt x="182" y="197"/>
                    <a:pt x="182" y="196"/>
                  </a:cubicBezTo>
                  <a:cubicBezTo>
                    <a:pt x="182" y="195"/>
                    <a:pt x="183" y="195"/>
                    <a:pt x="182" y="194"/>
                  </a:cubicBezTo>
                  <a:cubicBezTo>
                    <a:pt x="181" y="191"/>
                    <a:pt x="177" y="189"/>
                    <a:pt x="175" y="186"/>
                  </a:cubicBezTo>
                  <a:cubicBezTo>
                    <a:pt x="173" y="183"/>
                    <a:pt x="178" y="183"/>
                    <a:pt x="178" y="181"/>
                  </a:cubicBezTo>
                  <a:cubicBezTo>
                    <a:pt x="178" y="179"/>
                    <a:pt x="175" y="177"/>
                    <a:pt x="175" y="176"/>
                  </a:cubicBezTo>
                  <a:cubicBezTo>
                    <a:pt x="175" y="174"/>
                    <a:pt x="179" y="173"/>
                    <a:pt x="179" y="172"/>
                  </a:cubicBezTo>
                  <a:cubicBezTo>
                    <a:pt x="180" y="169"/>
                    <a:pt x="176" y="155"/>
                    <a:pt x="176" y="151"/>
                  </a:cubicBezTo>
                  <a:cubicBezTo>
                    <a:pt x="170" y="114"/>
                    <a:pt x="165" y="77"/>
                    <a:pt x="159" y="41"/>
                  </a:cubicBezTo>
                  <a:cubicBezTo>
                    <a:pt x="159" y="41"/>
                    <a:pt x="159" y="41"/>
                    <a:pt x="159" y="41"/>
                  </a:cubicBezTo>
                  <a:cubicBezTo>
                    <a:pt x="153" y="37"/>
                    <a:pt x="153" y="28"/>
                    <a:pt x="150" y="22"/>
                  </a:cubicBezTo>
                  <a:cubicBezTo>
                    <a:pt x="149" y="21"/>
                    <a:pt x="147" y="21"/>
                    <a:pt x="146" y="20"/>
                  </a:cubicBezTo>
                  <a:cubicBezTo>
                    <a:pt x="144" y="19"/>
                    <a:pt x="142" y="13"/>
                    <a:pt x="141" y="11"/>
                  </a:cubicBezTo>
                  <a:cubicBezTo>
                    <a:pt x="141" y="7"/>
                    <a:pt x="141" y="4"/>
                    <a:pt x="141" y="1"/>
                  </a:cubicBezTo>
                  <a:cubicBezTo>
                    <a:pt x="141" y="1"/>
                    <a:pt x="141" y="0"/>
                    <a:pt x="141" y="0"/>
                  </a:cubicBezTo>
                  <a:cubicBezTo>
                    <a:pt x="141" y="0"/>
                    <a:pt x="141" y="0"/>
                    <a:pt x="141" y="0"/>
                  </a:cubicBezTo>
                  <a:cubicBezTo>
                    <a:pt x="102" y="5"/>
                    <a:pt x="63" y="10"/>
                    <a:pt x="24" y="15"/>
                  </a:cubicBezTo>
                  <a:cubicBezTo>
                    <a:pt x="22" y="17"/>
                    <a:pt x="30" y="20"/>
                    <a:pt x="32" y="21"/>
                  </a:cubicBezTo>
                  <a:cubicBezTo>
                    <a:pt x="34" y="23"/>
                    <a:pt x="33" y="26"/>
                    <a:pt x="35" y="28"/>
                  </a:cubicBezTo>
                  <a:cubicBezTo>
                    <a:pt x="39" y="33"/>
                    <a:pt x="47" y="32"/>
                    <a:pt x="48" y="40"/>
                  </a:cubicBezTo>
                  <a:cubicBezTo>
                    <a:pt x="48" y="43"/>
                    <a:pt x="47" y="49"/>
                    <a:pt x="46" y="51"/>
                  </a:cubicBezTo>
                  <a:cubicBezTo>
                    <a:pt x="45" y="52"/>
                    <a:pt x="43" y="53"/>
                    <a:pt x="42" y="55"/>
                  </a:cubicBezTo>
                  <a:cubicBezTo>
                    <a:pt x="41" y="58"/>
                    <a:pt x="43" y="62"/>
                    <a:pt x="42" y="65"/>
                  </a:cubicBezTo>
                  <a:cubicBezTo>
                    <a:pt x="40" y="67"/>
                    <a:pt x="35" y="68"/>
                    <a:pt x="33" y="69"/>
                  </a:cubicBezTo>
                  <a:cubicBezTo>
                    <a:pt x="31" y="70"/>
                    <a:pt x="30" y="73"/>
                    <a:pt x="28" y="74"/>
                  </a:cubicBezTo>
                  <a:cubicBezTo>
                    <a:pt x="26" y="75"/>
                    <a:pt x="15" y="75"/>
                    <a:pt x="14" y="77"/>
                  </a:cubicBezTo>
                  <a:cubicBezTo>
                    <a:pt x="8" y="92"/>
                    <a:pt x="22" y="92"/>
                    <a:pt x="20" y="102"/>
                  </a:cubicBezTo>
                  <a:cubicBezTo>
                    <a:pt x="20" y="105"/>
                    <a:pt x="16" y="107"/>
                    <a:pt x="15" y="110"/>
                  </a:cubicBezTo>
                  <a:cubicBezTo>
                    <a:pt x="14" y="113"/>
                    <a:pt x="15" y="117"/>
                    <a:pt x="14" y="120"/>
                  </a:cubicBezTo>
                  <a:cubicBezTo>
                    <a:pt x="13" y="121"/>
                    <a:pt x="4" y="124"/>
                    <a:pt x="3" y="127"/>
                  </a:cubicBezTo>
                  <a:cubicBezTo>
                    <a:pt x="2" y="128"/>
                    <a:pt x="10" y="136"/>
                    <a:pt x="3" y="137"/>
                  </a:cubicBezTo>
                  <a:cubicBezTo>
                    <a:pt x="3" y="137"/>
                    <a:pt x="2" y="137"/>
                    <a:pt x="2" y="138"/>
                  </a:cubicBezTo>
                  <a:cubicBezTo>
                    <a:pt x="0" y="141"/>
                    <a:pt x="1" y="145"/>
                    <a:pt x="1" y="147"/>
                  </a:cubicBezTo>
                  <a:cubicBezTo>
                    <a:pt x="1" y="151"/>
                    <a:pt x="2" y="155"/>
                    <a:pt x="3" y="159"/>
                  </a:cubicBezTo>
                  <a:cubicBezTo>
                    <a:pt x="4" y="160"/>
                    <a:pt x="5" y="161"/>
                    <a:pt x="6" y="162"/>
                  </a:cubicBezTo>
                  <a:cubicBezTo>
                    <a:pt x="6" y="163"/>
                    <a:pt x="5" y="165"/>
                    <a:pt x="6" y="166"/>
                  </a:cubicBezTo>
                  <a:cubicBezTo>
                    <a:pt x="6" y="167"/>
                    <a:pt x="8" y="168"/>
                    <a:pt x="8" y="169"/>
                  </a:cubicBezTo>
                  <a:cubicBezTo>
                    <a:pt x="9" y="171"/>
                    <a:pt x="9" y="173"/>
                    <a:pt x="9" y="174"/>
                  </a:cubicBezTo>
                  <a:cubicBezTo>
                    <a:pt x="12" y="178"/>
                    <a:pt x="19" y="180"/>
                    <a:pt x="23" y="183"/>
                  </a:cubicBezTo>
                  <a:cubicBezTo>
                    <a:pt x="24" y="184"/>
                    <a:pt x="25" y="186"/>
                    <a:pt x="26" y="187"/>
                  </a:cubicBezTo>
                  <a:cubicBezTo>
                    <a:pt x="30" y="190"/>
                    <a:pt x="37" y="192"/>
                    <a:pt x="40" y="197"/>
                  </a:cubicBezTo>
                  <a:cubicBezTo>
                    <a:pt x="41" y="199"/>
                    <a:pt x="40" y="201"/>
                    <a:pt x="41" y="203"/>
                  </a:cubicBezTo>
                  <a:cubicBezTo>
                    <a:pt x="42" y="204"/>
                    <a:pt x="43" y="204"/>
                    <a:pt x="43" y="205"/>
                  </a:cubicBezTo>
                  <a:cubicBezTo>
                    <a:pt x="44" y="208"/>
                    <a:pt x="42" y="215"/>
                    <a:pt x="48" y="217"/>
                  </a:cubicBezTo>
                  <a:cubicBezTo>
                    <a:pt x="51" y="218"/>
                    <a:pt x="53" y="212"/>
                    <a:pt x="55" y="211"/>
                  </a:cubicBezTo>
                  <a:cubicBezTo>
                    <a:pt x="57" y="210"/>
                    <a:pt x="68" y="215"/>
                    <a:pt x="70" y="217"/>
                  </a:cubicBezTo>
                  <a:cubicBezTo>
                    <a:pt x="71" y="219"/>
                    <a:pt x="68" y="222"/>
                    <a:pt x="67" y="224"/>
                  </a:cubicBezTo>
                  <a:cubicBezTo>
                    <a:pt x="67" y="225"/>
                    <a:pt x="69" y="227"/>
                    <a:pt x="69" y="228"/>
                  </a:cubicBezTo>
                  <a:cubicBezTo>
                    <a:pt x="68" y="235"/>
                    <a:pt x="58" y="244"/>
                    <a:pt x="63" y="251"/>
                  </a:cubicBezTo>
                  <a:cubicBezTo>
                    <a:pt x="65" y="254"/>
                    <a:pt x="68" y="257"/>
                    <a:pt x="70" y="258"/>
                  </a:cubicBezTo>
                  <a:cubicBezTo>
                    <a:pt x="71" y="259"/>
                    <a:pt x="73" y="259"/>
                    <a:pt x="74" y="260"/>
                  </a:cubicBezTo>
                  <a:cubicBezTo>
                    <a:pt x="75" y="260"/>
                    <a:pt x="75" y="261"/>
                    <a:pt x="76" y="262"/>
                  </a:cubicBezTo>
                  <a:cubicBezTo>
                    <a:pt x="78" y="264"/>
                    <a:pt x="83" y="264"/>
                    <a:pt x="84" y="265"/>
                  </a:cubicBezTo>
                  <a:cubicBezTo>
                    <a:pt x="85" y="266"/>
                    <a:pt x="82" y="267"/>
                    <a:pt x="84" y="269"/>
                  </a:cubicBezTo>
                  <a:cubicBezTo>
                    <a:pt x="87" y="270"/>
                    <a:pt x="87" y="267"/>
                    <a:pt x="89" y="267"/>
                  </a:cubicBezTo>
                  <a:cubicBezTo>
                    <a:pt x="89" y="267"/>
                    <a:pt x="90" y="268"/>
                    <a:pt x="90" y="269"/>
                  </a:cubicBezTo>
                  <a:cubicBezTo>
                    <a:pt x="91" y="269"/>
                    <a:pt x="93" y="269"/>
                    <a:pt x="94" y="270"/>
                  </a:cubicBezTo>
                  <a:cubicBezTo>
                    <a:pt x="96" y="271"/>
                    <a:pt x="96" y="274"/>
                    <a:pt x="98" y="275"/>
                  </a:cubicBezTo>
                  <a:cubicBezTo>
                    <a:pt x="99" y="276"/>
                    <a:pt x="103" y="276"/>
                    <a:pt x="104" y="277"/>
                  </a:cubicBezTo>
                  <a:cubicBezTo>
                    <a:pt x="105" y="279"/>
                    <a:pt x="104" y="283"/>
                    <a:pt x="105" y="285"/>
                  </a:cubicBezTo>
                  <a:cubicBezTo>
                    <a:pt x="106" y="287"/>
                    <a:pt x="110" y="289"/>
                    <a:pt x="111" y="292"/>
                  </a:cubicBezTo>
                  <a:cubicBezTo>
                    <a:pt x="112" y="296"/>
                    <a:pt x="107" y="296"/>
                    <a:pt x="108" y="300"/>
                  </a:cubicBezTo>
                  <a:cubicBezTo>
                    <a:pt x="110" y="301"/>
                    <a:pt x="110" y="301"/>
                    <a:pt x="110" y="301"/>
                  </a:cubicBezTo>
                  <a:cubicBezTo>
                    <a:pt x="111" y="304"/>
                    <a:pt x="111" y="304"/>
                    <a:pt x="111" y="304"/>
                  </a:cubicBezTo>
                  <a:cubicBezTo>
                    <a:pt x="112" y="306"/>
                    <a:pt x="114" y="307"/>
                    <a:pt x="115" y="309"/>
                  </a:cubicBezTo>
                  <a:cubicBezTo>
                    <a:pt x="116" y="310"/>
                    <a:pt x="115" y="311"/>
                    <a:pt x="116" y="312"/>
                  </a:cubicBezTo>
                  <a:cubicBezTo>
                    <a:pt x="116" y="312"/>
                    <a:pt x="120" y="314"/>
                    <a:pt x="120" y="314"/>
                  </a:cubicBezTo>
                  <a:cubicBezTo>
                    <a:pt x="123" y="313"/>
                    <a:pt x="117" y="311"/>
                    <a:pt x="119" y="309"/>
                  </a:cubicBezTo>
                  <a:cubicBezTo>
                    <a:pt x="121" y="308"/>
                    <a:pt x="123" y="314"/>
                    <a:pt x="124" y="314"/>
                  </a:cubicBezTo>
                  <a:cubicBezTo>
                    <a:pt x="126" y="315"/>
                    <a:pt x="127" y="313"/>
                    <a:pt x="128" y="315"/>
                  </a:cubicBezTo>
                  <a:cubicBezTo>
                    <a:pt x="128" y="315"/>
                    <a:pt x="128" y="314"/>
                    <a:pt x="127" y="314"/>
                  </a:cubicBezTo>
                  <a:cubicBezTo>
                    <a:pt x="126" y="312"/>
                    <a:pt x="126" y="312"/>
                    <a:pt x="125" y="309"/>
                  </a:cubicBezTo>
                  <a:cubicBezTo>
                    <a:pt x="125" y="309"/>
                    <a:pt x="130" y="301"/>
                    <a:pt x="131" y="300"/>
                  </a:cubicBezTo>
                  <a:cubicBezTo>
                    <a:pt x="137" y="296"/>
                    <a:pt x="149" y="306"/>
                    <a:pt x="156" y="305"/>
                  </a:cubicBezTo>
                  <a:cubicBezTo>
                    <a:pt x="156" y="305"/>
                    <a:pt x="156" y="304"/>
                    <a:pt x="157" y="304"/>
                  </a:cubicBezTo>
                  <a:cubicBezTo>
                    <a:pt x="161" y="295"/>
                    <a:pt x="149" y="297"/>
                    <a:pt x="153" y="288"/>
                  </a:cubicBezTo>
                  <a:cubicBezTo>
                    <a:pt x="154" y="285"/>
                    <a:pt x="157" y="287"/>
                    <a:pt x="159" y="286"/>
                  </a:cubicBezTo>
                  <a:cubicBezTo>
                    <a:pt x="159" y="286"/>
                    <a:pt x="160" y="284"/>
                    <a:pt x="160" y="284"/>
                  </a:cubicBezTo>
                  <a:cubicBezTo>
                    <a:pt x="162" y="282"/>
                    <a:pt x="166" y="282"/>
                    <a:pt x="169" y="281"/>
                  </a:cubicBezTo>
                  <a:cubicBezTo>
                    <a:pt x="170" y="280"/>
                    <a:pt x="170" y="280"/>
                    <a:pt x="171" y="279"/>
                  </a:cubicBezTo>
                  <a:cubicBezTo>
                    <a:pt x="171" y="275"/>
                    <a:pt x="166" y="275"/>
                    <a:pt x="166" y="272"/>
                  </a:cubicBezTo>
                  <a:cubicBezTo>
                    <a:pt x="166" y="268"/>
                    <a:pt x="169" y="265"/>
                    <a:pt x="170" y="262"/>
                  </a:cubicBezTo>
                  <a:cubicBezTo>
                    <a:pt x="170" y="262"/>
                    <a:pt x="166" y="259"/>
                    <a:pt x="167" y="257"/>
                  </a:cubicBezTo>
                  <a:cubicBezTo>
                    <a:pt x="169" y="256"/>
                    <a:pt x="169" y="256"/>
                    <a:pt x="169" y="256"/>
                  </a:cubicBezTo>
                  <a:cubicBezTo>
                    <a:pt x="169" y="256"/>
                    <a:pt x="167" y="248"/>
                    <a:pt x="167" y="248"/>
                  </a:cubicBezTo>
                  <a:cubicBezTo>
                    <a:pt x="167" y="247"/>
                    <a:pt x="169" y="247"/>
                    <a:pt x="170" y="246"/>
                  </a:cubicBezTo>
                  <a:cubicBezTo>
                    <a:pt x="170" y="243"/>
                    <a:pt x="167" y="247"/>
                    <a:pt x="169" y="244"/>
                  </a:cubicBezTo>
                  <a:cubicBezTo>
                    <a:pt x="169" y="243"/>
                    <a:pt x="171" y="243"/>
                    <a:pt x="172" y="241"/>
                  </a:cubicBezTo>
                  <a:cubicBezTo>
                    <a:pt x="172" y="241"/>
                    <a:pt x="172" y="241"/>
                    <a:pt x="172" y="241"/>
                  </a:cubicBezTo>
                  <a:cubicBezTo>
                    <a:pt x="169" y="238"/>
                    <a:pt x="168" y="238"/>
                    <a:pt x="170" y="234"/>
                  </a:cubicBezTo>
                  <a:cubicBezTo>
                    <a:pt x="171" y="232"/>
                    <a:pt x="171" y="235"/>
                    <a:pt x="172" y="234"/>
                  </a:cubicBezTo>
                  <a:cubicBezTo>
                    <a:pt x="173" y="234"/>
                    <a:pt x="172" y="232"/>
                    <a:pt x="172" y="232"/>
                  </a:cubicBezTo>
                  <a:cubicBezTo>
                    <a:pt x="173" y="232"/>
                    <a:pt x="173" y="232"/>
                    <a:pt x="173" y="233"/>
                  </a:cubicBezTo>
                  <a:cubicBezTo>
                    <a:pt x="174" y="233"/>
                    <a:pt x="174" y="234"/>
                    <a:pt x="174" y="234"/>
                  </a:cubicBezTo>
                  <a:cubicBezTo>
                    <a:pt x="175" y="233"/>
                    <a:pt x="174" y="232"/>
                    <a:pt x="174" y="232"/>
                  </a:cubicBezTo>
                  <a:cubicBezTo>
                    <a:pt x="175" y="229"/>
                    <a:pt x="176" y="229"/>
                    <a:pt x="177" y="227"/>
                  </a:cubicBezTo>
                  <a:cubicBezTo>
                    <a:pt x="178" y="226"/>
                    <a:pt x="177" y="225"/>
                    <a:pt x="177" y="224"/>
                  </a:cubicBezTo>
                  <a:cubicBezTo>
                    <a:pt x="178" y="222"/>
                    <a:pt x="180" y="221"/>
                    <a:pt x="181" y="220"/>
                  </a:cubicBezTo>
                  <a:cubicBezTo>
                    <a:pt x="182" y="220"/>
                    <a:pt x="180" y="217"/>
                    <a:pt x="180" y="217"/>
                  </a:cubicBezTo>
                  <a:cubicBezTo>
                    <a:pt x="180" y="216"/>
                    <a:pt x="181" y="215"/>
                    <a:pt x="182" y="214"/>
                  </a:cubicBezTo>
                  <a:cubicBezTo>
                    <a:pt x="181" y="212"/>
                    <a:pt x="181" y="212"/>
                    <a:pt x="181" y="212"/>
                  </a:cubicBezTo>
                  <a:cubicBezTo>
                    <a:pt x="182" y="209"/>
                    <a:pt x="187" y="209"/>
                    <a:pt x="184" y="203"/>
                  </a:cubicBezTo>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Freeform 103"/>
            <p:cNvSpPr>
              <a:spLocks/>
            </p:cNvSpPr>
            <p:nvPr/>
          </p:nvSpPr>
          <p:spPr bwMode="auto">
            <a:xfrm>
              <a:off x="3843310" y="2084387"/>
              <a:ext cx="863601" cy="522287"/>
            </a:xfrm>
            <a:custGeom>
              <a:avLst/>
              <a:gdLst>
                <a:gd name="T0" fmla="*/ 0 w 293"/>
                <a:gd name="T1" fmla="*/ 173 h 177"/>
                <a:gd name="T2" fmla="*/ 195 w 293"/>
                <a:gd name="T3" fmla="*/ 177 h 177"/>
                <a:gd name="T4" fmla="*/ 259 w 293"/>
                <a:gd name="T5" fmla="*/ 175 h 177"/>
                <a:gd name="T6" fmla="*/ 281 w 293"/>
                <a:gd name="T7" fmla="*/ 174 h 177"/>
                <a:gd name="T8" fmla="*/ 293 w 293"/>
                <a:gd name="T9" fmla="*/ 174 h 177"/>
                <a:gd name="T10" fmla="*/ 292 w 293"/>
                <a:gd name="T11" fmla="*/ 164 h 177"/>
                <a:gd name="T12" fmla="*/ 290 w 293"/>
                <a:gd name="T13" fmla="*/ 158 h 177"/>
                <a:gd name="T14" fmla="*/ 290 w 293"/>
                <a:gd name="T15" fmla="*/ 152 h 177"/>
                <a:gd name="T16" fmla="*/ 285 w 293"/>
                <a:gd name="T17" fmla="*/ 146 h 177"/>
                <a:gd name="T18" fmla="*/ 283 w 293"/>
                <a:gd name="T19" fmla="*/ 138 h 177"/>
                <a:gd name="T20" fmla="*/ 281 w 293"/>
                <a:gd name="T21" fmla="*/ 134 h 177"/>
                <a:gd name="T22" fmla="*/ 282 w 293"/>
                <a:gd name="T23" fmla="*/ 119 h 177"/>
                <a:gd name="T24" fmla="*/ 279 w 293"/>
                <a:gd name="T25" fmla="*/ 114 h 177"/>
                <a:gd name="T26" fmla="*/ 278 w 293"/>
                <a:gd name="T27" fmla="*/ 93 h 177"/>
                <a:gd name="T28" fmla="*/ 277 w 293"/>
                <a:gd name="T29" fmla="*/ 91 h 177"/>
                <a:gd name="T30" fmla="*/ 277 w 293"/>
                <a:gd name="T31" fmla="*/ 80 h 177"/>
                <a:gd name="T32" fmla="*/ 272 w 293"/>
                <a:gd name="T33" fmla="*/ 69 h 177"/>
                <a:gd name="T34" fmla="*/ 271 w 293"/>
                <a:gd name="T35" fmla="*/ 63 h 177"/>
                <a:gd name="T36" fmla="*/ 269 w 293"/>
                <a:gd name="T37" fmla="*/ 61 h 177"/>
                <a:gd name="T38" fmla="*/ 265 w 293"/>
                <a:gd name="T39" fmla="*/ 50 h 177"/>
                <a:gd name="T40" fmla="*/ 266 w 293"/>
                <a:gd name="T41" fmla="*/ 42 h 177"/>
                <a:gd name="T42" fmla="*/ 264 w 293"/>
                <a:gd name="T43" fmla="*/ 37 h 177"/>
                <a:gd name="T44" fmla="*/ 265 w 293"/>
                <a:gd name="T45" fmla="*/ 34 h 177"/>
                <a:gd name="T46" fmla="*/ 264 w 293"/>
                <a:gd name="T47" fmla="*/ 27 h 177"/>
                <a:gd name="T48" fmla="*/ 266 w 293"/>
                <a:gd name="T49" fmla="*/ 22 h 177"/>
                <a:gd name="T50" fmla="*/ 262 w 293"/>
                <a:gd name="T51" fmla="*/ 9 h 177"/>
                <a:gd name="T52" fmla="*/ 261 w 293"/>
                <a:gd name="T53" fmla="*/ 3 h 177"/>
                <a:gd name="T54" fmla="*/ 261 w 293"/>
                <a:gd name="T55" fmla="*/ 2 h 177"/>
                <a:gd name="T56" fmla="*/ 261 w 293"/>
                <a:gd name="T57" fmla="*/ 2 h 177"/>
                <a:gd name="T58" fmla="*/ 81 w 293"/>
                <a:gd name="T59" fmla="*/ 3 h 177"/>
                <a:gd name="T60" fmla="*/ 9 w 293"/>
                <a:gd name="T61" fmla="*/ 0 h 177"/>
                <a:gd name="T62" fmla="*/ 9 w 293"/>
                <a:gd name="T63" fmla="*/ 0 h 177"/>
                <a:gd name="T64" fmla="*/ 0 w 293"/>
                <a:gd name="T65" fmla="*/ 1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3" h="177">
                  <a:moveTo>
                    <a:pt x="0" y="173"/>
                  </a:moveTo>
                  <a:cubicBezTo>
                    <a:pt x="65" y="176"/>
                    <a:pt x="130" y="177"/>
                    <a:pt x="195" y="177"/>
                  </a:cubicBezTo>
                  <a:cubicBezTo>
                    <a:pt x="216" y="176"/>
                    <a:pt x="238" y="176"/>
                    <a:pt x="259" y="175"/>
                  </a:cubicBezTo>
                  <a:cubicBezTo>
                    <a:pt x="267" y="175"/>
                    <a:pt x="274" y="175"/>
                    <a:pt x="281" y="174"/>
                  </a:cubicBezTo>
                  <a:cubicBezTo>
                    <a:pt x="285" y="174"/>
                    <a:pt x="293" y="174"/>
                    <a:pt x="293" y="174"/>
                  </a:cubicBezTo>
                  <a:cubicBezTo>
                    <a:pt x="291" y="169"/>
                    <a:pt x="292" y="169"/>
                    <a:pt x="292" y="164"/>
                  </a:cubicBezTo>
                  <a:cubicBezTo>
                    <a:pt x="292" y="162"/>
                    <a:pt x="291" y="160"/>
                    <a:pt x="290" y="158"/>
                  </a:cubicBezTo>
                  <a:cubicBezTo>
                    <a:pt x="290" y="156"/>
                    <a:pt x="290" y="154"/>
                    <a:pt x="290" y="152"/>
                  </a:cubicBezTo>
                  <a:cubicBezTo>
                    <a:pt x="289" y="150"/>
                    <a:pt x="286" y="148"/>
                    <a:pt x="285" y="146"/>
                  </a:cubicBezTo>
                  <a:cubicBezTo>
                    <a:pt x="284" y="144"/>
                    <a:pt x="284" y="140"/>
                    <a:pt x="283" y="138"/>
                  </a:cubicBezTo>
                  <a:cubicBezTo>
                    <a:pt x="283" y="136"/>
                    <a:pt x="282" y="135"/>
                    <a:pt x="281" y="134"/>
                  </a:cubicBezTo>
                  <a:cubicBezTo>
                    <a:pt x="281" y="131"/>
                    <a:pt x="283" y="121"/>
                    <a:pt x="282" y="119"/>
                  </a:cubicBezTo>
                  <a:cubicBezTo>
                    <a:pt x="281" y="117"/>
                    <a:pt x="280" y="116"/>
                    <a:pt x="279" y="114"/>
                  </a:cubicBezTo>
                  <a:cubicBezTo>
                    <a:pt x="278" y="107"/>
                    <a:pt x="280" y="99"/>
                    <a:pt x="278" y="93"/>
                  </a:cubicBezTo>
                  <a:cubicBezTo>
                    <a:pt x="278" y="93"/>
                    <a:pt x="277" y="91"/>
                    <a:pt x="277" y="91"/>
                  </a:cubicBezTo>
                  <a:cubicBezTo>
                    <a:pt x="276" y="88"/>
                    <a:pt x="278" y="84"/>
                    <a:pt x="277" y="80"/>
                  </a:cubicBezTo>
                  <a:cubicBezTo>
                    <a:pt x="277" y="76"/>
                    <a:pt x="274" y="73"/>
                    <a:pt x="272" y="69"/>
                  </a:cubicBezTo>
                  <a:cubicBezTo>
                    <a:pt x="271" y="68"/>
                    <a:pt x="271" y="64"/>
                    <a:pt x="271" y="63"/>
                  </a:cubicBezTo>
                  <a:cubicBezTo>
                    <a:pt x="271" y="62"/>
                    <a:pt x="269" y="62"/>
                    <a:pt x="269" y="61"/>
                  </a:cubicBezTo>
                  <a:cubicBezTo>
                    <a:pt x="269" y="60"/>
                    <a:pt x="266" y="51"/>
                    <a:pt x="265" y="50"/>
                  </a:cubicBezTo>
                  <a:cubicBezTo>
                    <a:pt x="265" y="47"/>
                    <a:pt x="266" y="45"/>
                    <a:pt x="266" y="42"/>
                  </a:cubicBezTo>
                  <a:cubicBezTo>
                    <a:pt x="266" y="41"/>
                    <a:pt x="264" y="39"/>
                    <a:pt x="264" y="37"/>
                  </a:cubicBezTo>
                  <a:cubicBezTo>
                    <a:pt x="264" y="37"/>
                    <a:pt x="265" y="34"/>
                    <a:pt x="265" y="34"/>
                  </a:cubicBezTo>
                  <a:cubicBezTo>
                    <a:pt x="266" y="32"/>
                    <a:pt x="264" y="30"/>
                    <a:pt x="264" y="27"/>
                  </a:cubicBezTo>
                  <a:cubicBezTo>
                    <a:pt x="264" y="25"/>
                    <a:pt x="265" y="24"/>
                    <a:pt x="266" y="22"/>
                  </a:cubicBezTo>
                  <a:cubicBezTo>
                    <a:pt x="266" y="18"/>
                    <a:pt x="263" y="12"/>
                    <a:pt x="262" y="9"/>
                  </a:cubicBezTo>
                  <a:cubicBezTo>
                    <a:pt x="261" y="7"/>
                    <a:pt x="260" y="5"/>
                    <a:pt x="261" y="3"/>
                  </a:cubicBezTo>
                  <a:cubicBezTo>
                    <a:pt x="261" y="3"/>
                    <a:pt x="261" y="2"/>
                    <a:pt x="261" y="2"/>
                  </a:cubicBezTo>
                  <a:cubicBezTo>
                    <a:pt x="261" y="2"/>
                    <a:pt x="261" y="2"/>
                    <a:pt x="261" y="2"/>
                  </a:cubicBezTo>
                  <a:cubicBezTo>
                    <a:pt x="201" y="4"/>
                    <a:pt x="141" y="4"/>
                    <a:pt x="81" y="3"/>
                  </a:cubicBezTo>
                  <a:cubicBezTo>
                    <a:pt x="57" y="2"/>
                    <a:pt x="33" y="1"/>
                    <a:pt x="9" y="0"/>
                  </a:cubicBezTo>
                  <a:cubicBezTo>
                    <a:pt x="9" y="0"/>
                    <a:pt x="9" y="0"/>
                    <a:pt x="9" y="0"/>
                  </a:cubicBezTo>
                  <a:cubicBezTo>
                    <a:pt x="6" y="58"/>
                    <a:pt x="3" y="115"/>
                    <a:pt x="0" y="173"/>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105"/>
            <p:cNvSpPr>
              <a:spLocks/>
            </p:cNvSpPr>
            <p:nvPr/>
          </p:nvSpPr>
          <p:spPr bwMode="auto">
            <a:xfrm>
              <a:off x="3902046" y="4067175"/>
              <a:ext cx="1182688" cy="558800"/>
            </a:xfrm>
            <a:custGeom>
              <a:avLst/>
              <a:gdLst>
                <a:gd name="T0" fmla="*/ 134 w 401"/>
                <a:gd name="T1" fmla="*/ 36 h 189"/>
                <a:gd name="T2" fmla="*/ 137 w 401"/>
                <a:gd name="T3" fmla="*/ 36 h 189"/>
                <a:gd name="T4" fmla="*/ 137 w 401"/>
                <a:gd name="T5" fmla="*/ 42 h 189"/>
                <a:gd name="T6" fmla="*/ 137 w 401"/>
                <a:gd name="T7" fmla="*/ 122 h 189"/>
                <a:gd name="T8" fmla="*/ 137 w 401"/>
                <a:gd name="T9" fmla="*/ 141 h 189"/>
                <a:gd name="T10" fmla="*/ 143 w 401"/>
                <a:gd name="T11" fmla="*/ 144 h 189"/>
                <a:gd name="T12" fmla="*/ 159 w 401"/>
                <a:gd name="T13" fmla="*/ 152 h 189"/>
                <a:gd name="T14" fmla="*/ 168 w 401"/>
                <a:gd name="T15" fmla="*/ 149 h 189"/>
                <a:gd name="T16" fmla="*/ 175 w 401"/>
                <a:gd name="T17" fmla="*/ 157 h 189"/>
                <a:gd name="T18" fmla="*/ 186 w 401"/>
                <a:gd name="T19" fmla="*/ 163 h 189"/>
                <a:gd name="T20" fmla="*/ 204 w 401"/>
                <a:gd name="T21" fmla="*/ 166 h 189"/>
                <a:gd name="T22" fmla="*/ 216 w 401"/>
                <a:gd name="T23" fmla="*/ 167 h 189"/>
                <a:gd name="T24" fmla="*/ 229 w 401"/>
                <a:gd name="T25" fmla="*/ 173 h 189"/>
                <a:gd name="T26" fmla="*/ 235 w 401"/>
                <a:gd name="T27" fmla="*/ 180 h 189"/>
                <a:gd name="T28" fmla="*/ 252 w 401"/>
                <a:gd name="T29" fmla="*/ 179 h 189"/>
                <a:gd name="T30" fmla="*/ 257 w 401"/>
                <a:gd name="T31" fmla="*/ 179 h 189"/>
                <a:gd name="T32" fmla="*/ 260 w 401"/>
                <a:gd name="T33" fmla="*/ 183 h 189"/>
                <a:gd name="T34" fmla="*/ 268 w 401"/>
                <a:gd name="T35" fmla="*/ 181 h 189"/>
                <a:gd name="T36" fmla="*/ 273 w 401"/>
                <a:gd name="T37" fmla="*/ 187 h 189"/>
                <a:gd name="T38" fmla="*/ 278 w 401"/>
                <a:gd name="T39" fmla="*/ 183 h 189"/>
                <a:gd name="T40" fmla="*/ 280 w 401"/>
                <a:gd name="T41" fmla="*/ 181 h 189"/>
                <a:gd name="T42" fmla="*/ 287 w 401"/>
                <a:gd name="T43" fmla="*/ 180 h 189"/>
                <a:gd name="T44" fmla="*/ 299 w 401"/>
                <a:gd name="T45" fmla="*/ 176 h 189"/>
                <a:gd name="T46" fmla="*/ 303 w 401"/>
                <a:gd name="T47" fmla="*/ 182 h 189"/>
                <a:gd name="T48" fmla="*/ 308 w 401"/>
                <a:gd name="T49" fmla="*/ 184 h 189"/>
                <a:gd name="T50" fmla="*/ 313 w 401"/>
                <a:gd name="T51" fmla="*/ 188 h 189"/>
                <a:gd name="T52" fmla="*/ 319 w 401"/>
                <a:gd name="T53" fmla="*/ 184 h 189"/>
                <a:gd name="T54" fmla="*/ 327 w 401"/>
                <a:gd name="T55" fmla="*/ 179 h 189"/>
                <a:gd name="T56" fmla="*/ 338 w 401"/>
                <a:gd name="T57" fmla="*/ 178 h 189"/>
                <a:gd name="T58" fmla="*/ 340 w 401"/>
                <a:gd name="T59" fmla="*/ 175 h 189"/>
                <a:gd name="T60" fmla="*/ 352 w 401"/>
                <a:gd name="T61" fmla="*/ 177 h 189"/>
                <a:gd name="T62" fmla="*/ 362 w 401"/>
                <a:gd name="T63" fmla="*/ 174 h 189"/>
                <a:gd name="T64" fmla="*/ 363 w 401"/>
                <a:gd name="T65" fmla="*/ 174 h 189"/>
                <a:gd name="T66" fmla="*/ 369 w 401"/>
                <a:gd name="T67" fmla="*/ 173 h 189"/>
                <a:gd name="T68" fmla="*/ 374 w 401"/>
                <a:gd name="T69" fmla="*/ 175 h 189"/>
                <a:gd name="T70" fmla="*/ 378 w 401"/>
                <a:gd name="T71" fmla="*/ 178 h 189"/>
                <a:gd name="T72" fmla="*/ 382 w 401"/>
                <a:gd name="T73" fmla="*/ 181 h 189"/>
                <a:gd name="T74" fmla="*/ 395 w 401"/>
                <a:gd name="T75" fmla="*/ 185 h 189"/>
                <a:gd name="T76" fmla="*/ 401 w 401"/>
                <a:gd name="T77" fmla="*/ 186 h 189"/>
                <a:gd name="T78" fmla="*/ 395 w 401"/>
                <a:gd name="T79" fmla="*/ 80 h 189"/>
                <a:gd name="T80" fmla="*/ 385 w 401"/>
                <a:gd name="T81" fmla="*/ 34 h 189"/>
                <a:gd name="T82" fmla="*/ 382 w 401"/>
                <a:gd name="T83" fmla="*/ 0 h 189"/>
                <a:gd name="T84" fmla="*/ 345 w 401"/>
                <a:gd name="T85" fmla="*/ 2 h 189"/>
                <a:gd name="T86" fmla="*/ 46 w 401"/>
                <a:gd name="T87" fmla="*/ 7 h 189"/>
                <a:gd name="T88" fmla="*/ 0 w 401"/>
                <a:gd name="T89" fmla="*/ 34 h 189"/>
                <a:gd name="T90" fmla="*/ 127 w 401"/>
                <a:gd name="T91" fmla="*/ 3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1" h="189">
                  <a:moveTo>
                    <a:pt x="127" y="36"/>
                  </a:moveTo>
                  <a:cubicBezTo>
                    <a:pt x="130" y="36"/>
                    <a:pt x="132" y="36"/>
                    <a:pt x="134" y="36"/>
                  </a:cubicBezTo>
                  <a:cubicBezTo>
                    <a:pt x="135" y="36"/>
                    <a:pt x="135" y="36"/>
                    <a:pt x="136" y="36"/>
                  </a:cubicBezTo>
                  <a:cubicBezTo>
                    <a:pt x="136" y="36"/>
                    <a:pt x="137" y="36"/>
                    <a:pt x="137" y="36"/>
                  </a:cubicBezTo>
                  <a:cubicBezTo>
                    <a:pt x="138" y="36"/>
                    <a:pt x="137" y="37"/>
                    <a:pt x="137" y="37"/>
                  </a:cubicBezTo>
                  <a:cubicBezTo>
                    <a:pt x="137" y="39"/>
                    <a:pt x="137" y="40"/>
                    <a:pt x="137" y="42"/>
                  </a:cubicBezTo>
                  <a:cubicBezTo>
                    <a:pt x="137" y="48"/>
                    <a:pt x="137" y="55"/>
                    <a:pt x="137" y="61"/>
                  </a:cubicBezTo>
                  <a:cubicBezTo>
                    <a:pt x="137" y="82"/>
                    <a:pt x="137" y="102"/>
                    <a:pt x="137" y="122"/>
                  </a:cubicBezTo>
                  <a:cubicBezTo>
                    <a:pt x="137" y="128"/>
                    <a:pt x="137" y="134"/>
                    <a:pt x="137" y="140"/>
                  </a:cubicBezTo>
                  <a:cubicBezTo>
                    <a:pt x="137" y="140"/>
                    <a:pt x="137" y="141"/>
                    <a:pt x="137" y="141"/>
                  </a:cubicBezTo>
                  <a:cubicBezTo>
                    <a:pt x="137" y="142"/>
                    <a:pt x="137" y="142"/>
                    <a:pt x="137" y="143"/>
                  </a:cubicBezTo>
                  <a:cubicBezTo>
                    <a:pt x="138" y="144"/>
                    <a:pt x="142" y="143"/>
                    <a:pt x="143" y="144"/>
                  </a:cubicBezTo>
                  <a:cubicBezTo>
                    <a:pt x="147" y="146"/>
                    <a:pt x="151" y="156"/>
                    <a:pt x="157" y="154"/>
                  </a:cubicBezTo>
                  <a:cubicBezTo>
                    <a:pt x="158" y="154"/>
                    <a:pt x="158" y="152"/>
                    <a:pt x="159" y="152"/>
                  </a:cubicBezTo>
                  <a:cubicBezTo>
                    <a:pt x="161" y="152"/>
                    <a:pt x="163" y="155"/>
                    <a:pt x="164" y="155"/>
                  </a:cubicBezTo>
                  <a:cubicBezTo>
                    <a:pt x="166" y="155"/>
                    <a:pt x="167" y="148"/>
                    <a:pt x="168" y="149"/>
                  </a:cubicBezTo>
                  <a:cubicBezTo>
                    <a:pt x="169" y="150"/>
                    <a:pt x="168" y="151"/>
                    <a:pt x="169" y="152"/>
                  </a:cubicBezTo>
                  <a:cubicBezTo>
                    <a:pt x="171" y="154"/>
                    <a:pt x="174" y="154"/>
                    <a:pt x="175" y="157"/>
                  </a:cubicBezTo>
                  <a:cubicBezTo>
                    <a:pt x="176" y="158"/>
                    <a:pt x="174" y="162"/>
                    <a:pt x="176" y="163"/>
                  </a:cubicBezTo>
                  <a:cubicBezTo>
                    <a:pt x="179" y="165"/>
                    <a:pt x="183" y="163"/>
                    <a:pt x="186" y="163"/>
                  </a:cubicBezTo>
                  <a:cubicBezTo>
                    <a:pt x="190" y="163"/>
                    <a:pt x="193" y="167"/>
                    <a:pt x="198" y="167"/>
                  </a:cubicBezTo>
                  <a:cubicBezTo>
                    <a:pt x="199" y="168"/>
                    <a:pt x="202" y="166"/>
                    <a:pt x="204" y="166"/>
                  </a:cubicBezTo>
                  <a:cubicBezTo>
                    <a:pt x="206" y="167"/>
                    <a:pt x="208" y="172"/>
                    <a:pt x="210" y="171"/>
                  </a:cubicBezTo>
                  <a:cubicBezTo>
                    <a:pt x="213" y="170"/>
                    <a:pt x="214" y="168"/>
                    <a:pt x="216" y="167"/>
                  </a:cubicBezTo>
                  <a:cubicBezTo>
                    <a:pt x="217" y="167"/>
                    <a:pt x="227" y="166"/>
                    <a:pt x="228" y="166"/>
                  </a:cubicBezTo>
                  <a:cubicBezTo>
                    <a:pt x="230" y="167"/>
                    <a:pt x="226" y="171"/>
                    <a:pt x="229" y="173"/>
                  </a:cubicBezTo>
                  <a:cubicBezTo>
                    <a:pt x="230" y="174"/>
                    <a:pt x="234" y="174"/>
                    <a:pt x="235" y="175"/>
                  </a:cubicBezTo>
                  <a:cubicBezTo>
                    <a:pt x="236" y="176"/>
                    <a:pt x="233" y="179"/>
                    <a:pt x="235" y="180"/>
                  </a:cubicBezTo>
                  <a:cubicBezTo>
                    <a:pt x="242" y="185"/>
                    <a:pt x="246" y="174"/>
                    <a:pt x="249" y="175"/>
                  </a:cubicBezTo>
                  <a:cubicBezTo>
                    <a:pt x="256" y="176"/>
                    <a:pt x="250" y="177"/>
                    <a:pt x="252" y="179"/>
                  </a:cubicBezTo>
                  <a:cubicBezTo>
                    <a:pt x="253" y="179"/>
                    <a:pt x="253" y="179"/>
                    <a:pt x="254" y="179"/>
                  </a:cubicBezTo>
                  <a:cubicBezTo>
                    <a:pt x="255" y="179"/>
                    <a:pt x="256" y="179"/>
                    <a:pt x="257" y="179"/>
                  </a:cubicBezTo>
                  <a:cubicBezTo>
                    <a:pt x="257" y="179"/>
                    <a:pt x="258" y="179"/>
                    <a:pt x="258" y="179"/>
                  </a:cubicBezTo>
                  <a:cubicBezTo>
                    <a:pt x="259" y="180"/>
                    <a:pt x="258" y="183"/>
                    <a:pt x="260" y="183"/>
                  </a:cubicBezTo>
                  <a:cubicBezTo>
                    <a:pt x="263" y="184"/>
                    <a:pt x="264" y="180"/>
                    <a:pt x="265" y="180"/>
                  </a:cubicBezTo>
                  <a:cubicBezTo>
                    <a:pt x="266" y="179"/>
                    <a:pt x="267" y="181"/>
                    <a:pt x="268" y="181"/>
                  </a:cubicBezTo>
                  <a:cubicBezTo>
                    <a:pt x="268" y="181"/>
                    <a:pt x="269" y="179"/>
                    <a:pt x="270" y="179"/>
                  </a:cubicBezTo>
                  <a:cubicBezTo>
                    <a:pt x="273" y="178"/>
                    <a:pt x="270" y="185"/>
                    <a:pt x="273" y="187"/>
                  </a:cubicBezTo>
                  <a:cubicBezTo>
                    <a:pt x="273" y="188"/>
                    <a:pt x="274" y="189"/>
                    <a:pt x="274" y="189"/>
                  </a:cubicBezTo>
                  <a:cubicBezTo>
                    <a:pt x="275" y="188"/>
                    <a:pt x="278" y="183"/>
                    <a:pt x="278" y="183"/>
                  </a:cubicBezTo>
                  <a:cubicBezTo>
                    <a:pt x="276" y="181"/>
                    <a:pt x="276" y="181"/>
                    <a:pt x="276" y="181"/>
                  </a:cubicBezTo>
                  <a:cubicBezTo>
                    <a:pt x="277" y="181"/>
                    <a:pt x="279" y="181"/>
                    <a:pt x="280" y="181"/>
                  </a:cubicBezTo>
                  <a:cubicBezTo>
                    <a:pt x="282" y="178"/>
                    <a:pt x="279" y="174"/>
                    <a:pt x="284" y="174"/>
                  </a:cubicBezTo>
                  <a:cubicBezTo>
                    <a:pt x="287" y="174"/>
                    <a:pt x="286" y="179"/>
                    <a:pt x="287" y="180"/>
                  </a:cubicBezTo>
                  <a:cubicBezTo>
                    <a:pt x="288" y="180"/>
                    <a:pt x="295" y="181"/>
                    <a:pt x="295" y="180"/>
                  </a:cubicBezTo>
                  <a:cubicBezTo>
                    <a:pt x="296" y="180"/>
                    <a:pt x="297" y="174"/>
                    <a:pt x="299" y="176"/>
                  </a:cubicBezTo>
                  <a:cubicBezTo>
                    <a:pt x="300" y="177"/>
                    <a:pt x="299" y="179"/>
                    <a:pt x="299" y="180"/>
                  </a:cubicBezTo>
                  <a:cubicBezTo>
                    <a:pt x="300" y="181"/>
                    <a:pt x="303" y="181"/>
                    <a:pt x="303" y="182"/>
                  </a:cubicBezTo>
                  <a:cubicBezTo>
                    <a:pt x="304" y="184"/>
                    <a:pt x="304" y="184"/>
                    <a:pt x="304" y="184"/>
                  </a:cubicBezTo>
                  <a:cubicBezTo>
                    <a:pt x="304" y="184"/>
                    <a:pt x="308" y="184"/>
                    <a:pt x="308" y="184"/>
                  </a:cubicBezTo>
                  <a:cubicBezTo>
                    <a:pt x="308" y="183"/>
                    <a:pt x="309" y="183"/>
                    <a:pt x="309" y="183"/>
                  </a:cubicBezTo>
                  <a:cubicBezTo>
                    <a:pt x="309" y="184"/>
                    <a:pt x="313" y="189"/>
                    <a:pt x="313" y="188"/>
                  </a:cubicBezTo>
                  <a:cubicBezTo>
                    <a:pt x="314" y="187"/>
                    <a:pt x="314" y="185"/>
                    <a:pt x="315" y="184"/>
                  </a:cubicBezTo>
                  <a:cubicBezTo>
                    <a:pt x="316" y="183"/>
                    <a:pt x="318" y="184"/>
                    <a:pt x="319" y="184"/>
                  </a:cubicBezTo>
                  <a:cubicBezTo>
                    <a:pt x="320" y="183"/>
                    <a:pt x="320" y="181"/>
                    <a:pt x="321" y="180"/>
                  </a:cubicBezTo>
                  <a:cubicBezTo>
                    <a:pt x="322" y="179"/>
                    <a:pt x="325" y="179"/>
                    <a:pt x="327" y="179"/>
                  </a:cubicBezTo>
                  <a:cubicBezTo>
                    <a:pt x="328" y="179"/>
                    <a:pt x="331" y="176"/>
                    <a:pt x="331" y="176"/>
                  </a:cubicBezTo>
                  <a:cubicBezTo>
                    <a:pt x="332" y="176"/>
                    <a:pt x="337" y="179"/>
                    <a:pt x="338" y="178"/>
                  </a:cubicBezTo>
                  <a:cubicBezTo>
                    <a:pt x="339" y="176"/>
                    <a:pt x="339" y="176"/>
                    <a:pt x="339" y="176"/>
                  </a:cubicBezTo>
                  <a:cubicBezTo>
                    <a:pt x="339" y="175"/>
                    <a:pt x="340" y="175"/>
                    <a:pt x="340" y="175"/>
                  </a:cubicBezTo>
                  <a:cubicBezTo>
                    <a:pt x="343" y="175"/>
                    <a:pt x="346" y="172"/>
                    <a:pt x="347" y="172"/>
                  </a:cubicBezTo>
                  <a:cubicBezTo>
                    <a:pt x="349" y="172"/>
                    <a:pt x="350" y="176"/>
                    <a:pt x="352" y="177"/>
                  </a:cubicBezTo>
                  <a:cubicBezTo>
                    <a:pt x="353" y="177"/>
                    <a:pt x="358" y="177"/>
                    <a:pt x="359" y="176"/>
                  </a:cubicBezTo>
                  <a:cubicBezTo>
                    <a:pt x="360" y="176"/>
                    <a:pt x="361" y="175"/>
                    <a:pt x="362" y="174"/>
                  </a:cubicBezTo>
                  <a:cubicBezTo>
                    <a:pt x="362" y="174"/>
                    <a:pt x="362" y="173"/>
                    <a:pt x="362" y="173"/>
                  </a:cubicBezTo>
                  <a:cubicBezTo>
                    <a:pt x="362" y="173"/>
                    <a:pt x="362" y="174"/>
                    <a:pt x="363" y="174"/>
                  </a:cubicBezTo>
                  <a:cubicBezTo>
                    <a:pt x="364" y="174"/>
                    <a:pt x="363" y="171"/>
                    <a:pt x="364" y="170"/>
                  </a:cubicBezTo>
                  <a:cubicBezTo>
                    <a:pt x="367" y="169"/>
                    <a:pt x="368" y="172"/>
                    <a:pt x="369" y="173"/>
                  </a:cubicBezTo>
                  <a:cubicBezTo>
                    <a:pt x="369" y="173"/>
                    <a:pt x="371" y="173"/>
                    <a:pt x="371" y="173"/>
                  </a:cubicBezTo>
                  <a:cubicBezTo>
                    <a:pt x="372" y="173"/>
                    <a:pt x="373" y="175"/>
                    <a:pt x="374" y="175"/>
                  </a:cubicBezTo>
                  <a:cubicBezTo>
                    <a:pt x="376" y="177"/>
                    <a:pt x="376" y="175"/>
                    <a:pt x="376" y="175"/>
                  </a:cubicBezTo>
                  <a:cubicBezTo>
                    <a:pt x="377" y="175"/>
                    <a:pt x="377" y="177"/>
                    <a:pt x="378" y="178"/>
                  </a:cubicBezTo>
                  <a:cubicBezTo>
                    <a:pt x="379" y="178"/>
                    <a:pt x="379" y="178"/>
                    <a:pt x="380" y="178"/>
                  </a:cubicBezTo>
                  <a:cubicBezTo>
                    <a:pt x="381" y="178"/>
                    <a:pt x="381" y="181"/>
                    <a:pt x="382" y="181"/>
                  </a:cubicBezTo>
                  <a:cubicBezTo>
                    <a:pt x="384" y="182"/>
                    <a:pt x="386" y="182"/>
                    <a:pt x="390" y="184"/>
                  </a:cubicBezTo>
                  <a:cubicBezTo>
                    <a:pt x="391" y="184"/>
                    <a:pt x="394" y="185"/>
                    <a:pt x="395" y="185"/>
                  </a:cubicBezTo>
                  <a:cubicBezTo>
                    <a:pt x="395" y="185"/>
                    <a:pt x="395" y="184"/>
                    <a:pt x="396" y="184"/>
                  </a:cubicBezTo>
                  <a:cubicBezTo>
                    <a:pt x="398" y="185"/>
                    <a:pt x="401" y="186"/>
                    <a:pt x="401" y="186"/>
                  </a:cubicBezTo>
                  <a:cubicBezTo>
                    <a:pt x="400" y="164"/>
                    <a:pt x="399" y="141"/>
                    <a:pt x="398" y="119"/>
                  </a:cubicBezTo>
                  <a:cubicBezTo>
                    <a:pt x="397" y="106"/>
                    <a:pt x="398" y="93"/>
                    <a:pt x="395" y="80"/>
                  </a:cubicBezTo>
                  <a:cubicBezTo>
                    <a:pt x="393" y="69"/>
                    <a:pt x="390" y="57"/>
                    <a:pt x="388" y="46"/>
                  </a:cubicBezTo>
                  <a:cubicBezTo>
                    <a:pt x="387" y="42"/>
                    <a:pt x="386" y="38"/>
                    <a:pt x="385" y="34"/>
                  </a:cubicBezTo>
                  <a:cubicBezTo>
                    <a:pt x="385" y="32"/>
                    <a:pt x="384" y="28"/>
                    <a:pt x="384" y="28"/>
                  </a:cubicBezTo>
                  <a:cubicBezTo>
                    <a:pt x="383" y="19"/>
                    <a:pt x="383" y="9"/>
                    <a:pt x="382" y="0"/>
                  </a:cubicBezTo>
                  <a:cubicBezTo>
                    <a:pt x="382" y="0"/>
                    <a:pt x="373" y="1"/>
                    <a:pt x="369" y="1"/>
                  </a:cubicBezTo>
                  <a:cubicBezTo>
                    <a:pt x="361" y="1"/>
                    <a:pt x="353" y="2"/>
                    <a:pt x="345" y="2"/>
                  </a:cubicBezTo>
                  <a:cubicBezTo>
                    <a:pt x="320" y="4"/>
                    <a:pt x="295" y="5"/>
                    <a:pt x="270" y="6"/>
                  </a:cubicBezTo>
                  <a:cubicBezTo>
                    <a:pt x="195" y="9"/>
                    <a:pt x="121" y="9"/>
                    <a:pt x="46" y="7"/>
                  </a:cubicBezTo>
                  <a:cubicBezTo>
                    <a:pt x="31" y="7"/>
                    <a:pt x="16" y="6"/>
                    <a:pt x="1" y="6"/>
                  </a:cubicBezTo>
                  <a:cubicBezTo>
                    <a:pt x="1" y="15"/>
                    <a:pt x="0" y="24"/>
                    <a:pt x="0" y="34"/>
                  </a:cubicBezTo>
                  <a:cubicBezTo>
                    <a:pt x="33" y="35"/>
                    <a:pt x="66" y="36"/>
                    <a:pt x="99" y="36"/>
                  </a:cubicBezTo>
                  <a:cubicBezTo>
                    <a:pt x="109" y="36"/>
                    <a:pt x="118" y="36"/>
                    <a:pt x="127" y="36"/>
                  </a:cubicBezTo>
                </a:path>
              </a:pathLst>
            </a:custGeom>
            <a:solidFill>
              <a:schemeClr val="accent1">
                <a:lumMod val="75000"/>
                <a:lumOff val="2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6" name="Freeform 106"/>
            <p:cNvSpPr>
              <a:spLocks noEditPoints="1"/>
            </p:cNvSpPr>
            <p:nvPr/>
          </p:nvSpPr>
          <p:spPr bwMode="auto">
            <a:xfrm>
              <a:off x="6915119" y="3174999"/>
              <a:ext cx="612774" cy="285750"/>
            </a:xfrm>
            <a:custGeom>
              <a:avLst/>
              <a:gdLst>
                <a:gd name="T0" fmla="*/ 155 w 208"/>
                <a:gd name="T1" fmla="*/ 0 h 97"/>
                <a:gd name="T2" fmla="*/ 176 w 208"/>
                <a:gd name="T3" fmla="*/ 56 h 97"/>
                <a:gd name="T4" fmla="*/ 206 w 208"/>
                <a:gd name="T5" fmla="*/ 59 h 97"/>
                <a:gd name="T6" fmla="*/ 205 w 208"/>
                <a:gd name="T7" fmla="*/ 62 h 97"/>
                <a:gd name="T8" fmla="*/ 205 w 208"/>
                <a:gd name="T9" fmla="*/ 70 h 97"/>
                <a:gd name="T10" fmla="*/ 190 w 208"/>
                <a:gd name="T11" fmla="*/ 92 h 97"/>
                <a:gd name="T12" fmla="*/ 182 w 208"/>
                <a:gd name="T13" fmla="*/ 95 h 97"/>
                <a:gd name="T14" fmla="*/ 179 w 208"/>
                <a:gd name="T15" fmla="*/ 85 h 97"/>
                <a:gd name="T16" fmla="*/ 174 w 208"/>
                <a:gd name="T17" fmla="*/ 78 h 97"/>
                <a:gd name="T18" fmla="*/ 170 w 208"/>
                <a:gd name="T19" fmla="*/ 75 h 97"/>
                <a:gd name="T20" fmla="*/ 159 w 208"/>
                <a:gd name="T21" fmla="*/ 80 h 97"/>
                <a:gd name="T22" fmla="*/ 157 w 208"/>
                <a:gd name="T23" fmla="*/ 66 h 97"/>
                <a:gd name="T24" fmla="*/ 153 w 208"/>
                <a:gd name="T25" fmla="*/ 65 h 97"/>
                <a:gd name="T26" fmla="*/ 166 w 208"/>
                <a:gd name="T27" fmla="*/ 63 h 97"/>
                <a:gd name="T28" fmla="*/ 158 w 208"/>
                <a:gd name="T29" fmla="*/ 62 h 97"/>
                <a:gd name="T30" fmla="*/ 155 w 208"/>
                <a:gd name="T31" fmla="*/ 61 h 97"/>
                <a:gd name="T32" fmla="*/ 149 w 208"/>
                <a:gd name="T33" fmla="*/ 63 h 97"/>
                <a:gd name="T34" fmla="*/ 156 w 208"/>
                <a:gd name="T35" fmla="*/ 50 h 97"/>
                <a:gd name="T36" fmla="*/ 149 w 208"/>
                <a:gd name="T37" fmla="*/ 47 h 97"/>
                <a:gd name="T38" fmla="*/ 145 w 208"/>
                <a:gd name="T39" fmla="*/ 53 h 97"/>
                <a:gd name="T40" fmla="*/ 152 w 208"/>
                <a:gd name="T41" fmla="*/ 36 h 97"/>
                <a:gd name="T42" fmla="*/ 146 w 208"/>
                <a:gd name="T43" fmla="*/ 38 h 97"/>
                <a:gd name="T44" fmla="*/ 147 w 208"/>
                <a:gd name="T45" fmla="*/ 23 h 97"/>
                <a:gd name="T46" fmla="*/ 156 w 208"/>
                <a:gd name="T47" fmla="*/ 14 h 97"/>
                <a:gd name="T48" fmla="*/ 150 w 208"/>
                <a:gd name="T49" fmla="*/ 16 h 97"/>
                <a:gd name="T50" fmla="*/ 146 w 208"/>
                <a:gd name="T51" fmla="*/ 12 h 97"/>
                <a:gd name="T52" fmla="*/ 140 w 208"/>
                <a:gd name="T53" fmla="*/ 20 h 97"/>
                <a:gd name="T54" fmla="*/ 139 w 208"/>
                <a:gd name="T55" fmla="*/ 28 h 97"/>
                <a:gd name="T56" fmla="*/ 138 w 208"/>
                <a:gd name="T57" fmla="*/ 32 h 97"/>
                <a:gd name="T58" fmla="*/ 129 w 208"/>
                <a:gd name="T59" fmla="*/ 36 h 97"/>
                <a:gd name="T60" fmla="*/ 135 w 208"/>
                <a:gd name="T61" fmla="*/ 39 h 97"/>
                <a:gd name="T62" fmla="*/ 141 w 208"/>
                <a:gd name="T63" fmla="*/ 46 h 97"/>
                <a:gd name="T64" fmla="*/ 139 w 208"/>
                <a:gd name="T65" fmla="*/ 53 h 97"/>
                <a:gd name="T66" fmla="*/ 139 w 208"/>
                <a:gd name="T67" fmla="*/ 61 h 97"/>
                <a:gd name="T68" fmla="*/ 140 w 208"/>
                <a:gd name="T69" fmla="*/ 77 h 97"/>
                <a:gd name="T70" fmla="*/ 149 w 208"/>
                <a:gd name="T71" fmla="*/ 84 h 97"/>
                <a:gd name="T72" fmla="*/ 159 w 208"/>
                <a:gd name="T73" fmla="*/ 96 h 97"/>
                <a:gd name="T74" fmla="*/ 151 w 208"/>
                <a:gd name="T75" fmla="*/ 94 h 97"/>
                <a:gd name="T76" fmla="*/ 133 w 208"/>
                <a:gd name="T77" fmla="*/ 92 h 97"/>
                <a:gd name="T78" fmla="*/ 123 w 208"/>
                <a:gd name="T79" fmla="*/ 85 h 97"/>
                <a:gd name="T80" fmla="*/ 113 w 208"/>
                <a:gd name="T81" fmla="*/ 81 h 97"/>
                <a:gd name="T82" fmla="*/ 117 w 208"/>
                <a:gd name="T83" fmla="*/ 72 h 97"/>
                <a:gd name="T84" fmla="*/ 114 w 208"/>
                <a:gd name="T85" fmla="*/ 54 h 97"/>
                <a:gd name="T86" fmla="*/ 107 w 208"/>
                <a:gd name="T87" fmla="*/ 58 h 97"/>
                <a:gd name="T88" fmla="*/ 80 w 208"/>
                <a:gd name="T89" fmla="*/ 45 h 97"/>
                <a:gd name="T90" fmla="*/ 73 w 208"/>
                <a:gd name="T91" fmla="*/ 37 h 97"/>
                <a:gd name="T92" fmla="*/ 71 w 208"/>
                <a:gd name="T93" fmla="*/ 32 h 97"/>
                <a:gd name="T94" fmla="*/ 49 w 208"/>
                <a:gd name="T95" fmla="*/ 35 h 97"/>
                <a:gd name="T96" fmla="*/ 48 w 208"/>
                <a:gd name="T97" fmla="*/ 41 h 97"/>
                <a:gd name="T98" fmla="*/ 31 w 208"/>
                <a:gd name="T99" fmla="*/ 45 h 97"/>
                <a:gd name="T100" fmla="*/ 19 w 208"/>
                <a:gd name="T101" fmla="*/ 57 h 97"/>
                <a:gd name="T102" fmla="*/ 205 w 208"/>
                <a:gd name="T103" fmla="*/ 89 h 97"/>
                <a:gd name="T104" fmla="*/ 208 w 208"/>
                <a:gd name="T105" fmla="*/ 7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8" h="97">
                  <a:moveTo>
                    <a:pt x="12" y="66"/>
                  </a:moveTo>
                  <a:cubicBezTo>
                    <a:pt x="11" y="66"/>
                    <a:pt x="9" y="73"/>
                    <a:pt x="7" y="71"/>
                  </a:cubicBezTo>
                  <a:cubicBezTo>
                    <a:pt x="6" y="70"/>
                    <a:pt x="1" y="48"/>
                    <a:pt x="0" y="44"/>
                  </a:cubicBezTo>
                  <a:cubicBezTo>
                    <a:pt x="52" y="31"/>
                    <a:pt x="104" y="16"/>
                    <a:pt x="155" y="0"/>
                  </a:cubicBezTo>
                  <a:cubicBezTo>
                    <a:pt x="155" y="0"/>
                    <a:pt x="156" y="1"/>
                    <a:pt x="156" y="2"/>
                  </a:cubicBezTo>
                  <a:cubicBezTo>
                    <a:pt x="157" y="4"/>
                    <a:pt x="157" y="6"/>
                    <a:pt x="158" y="8"/>
                  </a:cubicBezTo>
                  <a:cubicBezTo>
                    <a:pt x="160" y="13"/>
                    <a:pt x="162" y="18"/>
                    <a:pt x="164" y="24"/>
                  </a:cubicBezTo>
                  <a:cubicBezTo>
                    <a:pt x="168" y="34"/>
                    <a:pt x="172" y="45"/>
                    <a:pt x="176" y="56"/>
                  </a:cubicBezTo>
                  <a:cubicBezTo>
                    <a:pt x="176" y="57"/>
                    <a:pt x="179" y="67"/>
                    <a:pt x="179" y="67"/>
                  </a:cubicBezTo>
                  <a:cubicBezTo>
                    <a:pt x="180" y="68"/>
                    <a:pt x="186" y="65"/>
                    <a:pt x="187" y="65"/>
                  </a:cubicBezTo>
                  <a:cubicBezTo>
                    <a:pt x="193" y="63"/>
                    <a:pt x="200" y="60"/>
                    <a:pt x="207" y="58"/>
                  </a:cubicBezTo>
                  <a:cubicBezTo>
                    <a:pt x="207" y="59"/>
                    <a:pt x="207" y="59"/>
                    <a:pt x="206" y="59"/>
                  </a:cubicBezTo>
                  <a:cubicBezTo>
                    <a:pt x="205" y="61"/>
                    <a:pt x="204" y="59"/>
                    <a:pt x="206" y="61"/>
                  </a:cubicBezTo>
                  <a:cubicBezTo>
                    <a:pt x="206" y="61"/>
                    <a:pt x="206" y="61"/>
                    <a:pt x="206" y="61"/>
                  </a:cubicBezTo>
                  <a:cubicBezTo>
                    <a:pt x="206" y="62"/>
                    <a:pt x="203" y="60"/>
                    <a:pt x="202" y="62"/>
                  </a:cubicBezTo>
                  <a:cubicBezTo>
                    <a:pt x="202" y="62"/>
                    <a:pt x="204" y="61"/>
                    <a:pt x="205" y="62"/>
                  </a:cubicBezTo>
                  <a:cubicBezTo>
                    <a:pt x="207" y="64"/>
                    <a:pt x="202" y="63"/>
                    <a:pt x="207" y="64"/>
                  </a:cubicBezTo>
                  <a:cubicBezTo>
                    <a:pt x="208" y="64"/>
                    <a:pt x="207" y="73"/>
                    <a:pt x="205" y="72"/>
                  </a:cubicBezTo>
                  <a:cubicBezTo>
                    <a:pt x="205" y="72"/>
                    <a:pt x="205" y="71"/>
                    <a:pt x="205" y="71"/>
                  </a:cubicBezTo>
                  <a:cubicBezTo>
                    <a:pt x="205" y="70"/>
                    <a:pt x="205" y="70"/>
                    <a:pt x="205" y="70"/>
                  </a:cubicBezTo>
                  <a:cubicBezTo>
                    <a:pt x="202" y="71"/>
                    <a:pt x="205" y="77"/>
                    <a:pt x="203" y="79"/>
                  </a:cubicBezTo>
                  <a:cubicBezTo>
                    <a:pt x="199" y="84"/>
                    <a:pt x="202" y="81"/>
                    <a:pt x="201" y="86"/>
                  </a:cubicBezTo>
                  <a:cubicBezTo>
                    <a:pt x="199" y="87"/>
                    <a:pt x="192" y="88"/>
                    <a:pt x="191" y="91"/>
                  </a:cubicBezTo>
                  <a:cubicBezTo>
                    <a:pt x="190" y="91"/>
                    <a:pt x="190" y="92"/>
                    <a:pt x="190" y="92"/>
                  </a:cubicBezTo>
                  <a:cubicBezTo>
                    <a:pt x="188" y="92"/>
                    <a:pt x="184" y="93"/>
                    <a:pt x="184" y="94"/>
                  </a:cubicBezTo>
                  <a:cubicBezTo>
                    <a:pt x="184" y="94"/>
                    <a:pt x="182" y="96"/>
                    <a:pt x="182" y="96"/>
                  </a:cubicBezTo>
                  <a:cubicBezTo>
                    <a:pt x="180" y="96"/>
                    <a:pt x="180" y="96"/>
                    <a:pt x="180" y="96"/>
                  </a:cubicBezTo>
                  <a:cubicBezTo>
                    <a:pt x="180" y="95"/>
                    <a:pt x="181" y="95"/>
                    <a:pt x="182" y="95"/>
                  </a:cubicBezTo>
                  <a:cubicBezTo>
                    <a:pt x="182" y="93"/>
                    <a:pt x="180" y="95"/>
                    <a:pt x="180" y="94"/>
                  </a:cubicBezTo>
                  <a:cubicBezTo>
                    <a:pt x="178" y="92"/>
                    <a:pt x="184" y="89"/>
                    <a:pt x="183" y="87"/>
                  </a:cubicBezTo>
                  <a:cubicBezTo>
                    <a:pt x="182" y="86"/>
                    <a:pt x="180" y="89"/>
                    <a:pt x="180" y="88"/>
                  </a:cubicBezTo>
                  <a:cubicBezTo>
                    <a:pt x="179" y="87"/>
                    <a:pt x="182" y="85"/>
                    <a:pt x="179" y="85"/>
                  </a:cubicBezTo>
                  <a:cubicBezTo>
                    <a:pt x="176" y="85"/>
                    <a:pt x="176" y="88"/>
                    <a:pt x="175" y="87"/>
                  </a:cubicBezTo>
                  <a:cubicBezTo>
                    <a:pt x="173" y="84"/>
                    <a:pt x="175" y="83"/>
                    <a:pt x="177" y="81"/>
                  </a:cubicBezTo>
                  <a:cubicBezTo>
                    <a:pt x="178" y="81"/>
                    <a:pt x="179" y="80"/>
                    <a:pt x="179" y="80"/>
                  </a:cubicBezTo>
                  <a:cubicBezTo>
                    <a:pt x="178" y="79"/>
                    <a:pt x="175" y="81"/>
                    <a:pt x="174" y="78"/>
                  </a:cubicBezTo>
                  <a:cubicBezTo>
                    <a:pt x="174" y="77"/>
                    <a:pt x="175" y="74"/>
                    <a:pt x="175" y="73"/>
                  </a:cubicBezTo>
                  <a:cubicBezTo>
                    <a:pt x="175" y="72"/>
                    <a:pt x="175" y="71"/>
                    <a:pt x="175" y="71"/>
                  </a:cubicBezTo>
                  <a:cubicBezTo>
                    <a:pt x="173" y="72"/>
                    <a:pt x="174" y="80"/>
                    <a:pt x="172" y="80"/>
                  </a:cubicBezTo>
                  <a:cubicBezTo>
                    <a:pt x="167" y="79"/>
                    <a:pt x="172" y="76"/>
                    <a:pt x="170" y="75"/>
                  </a:cubicBezTo>
                  <a:cubicBezTo>
                    <a:pt x="169" y="74"/>
                    <a:pt x="168" y="78"/>
                    <a:pt x="168" y="78"/>
                  </a:cubicBezTo>
                  <a:cubicBezTo>
                    <a:pt x="168" y="80"/>
                    <a:pt x="170" y="79"/>
                    <a:pt x="169" y="81"/>
                  </a:cubicBezTo>
                  <a:cubicBezTo>
                    <a:pt x="169" y="83"/>
                    <a:pt x="163" y="79"/>
                    <a:pt x="162" y="78"/>
                  </a:cubicBezTo>
                  <a:cubicBezTo>
                    <a:pt x="155" y="77"/>
                    <a:pt x="164" y="79"/>
                    <a:pt x="159" y="80"/>
                  </a:cubicBezTo>
                  <a:cubicBezTo>
                    <a:pt x="159" y="80"/>
                    <a:pt x="153" y="74"/>
                    <a:pt x="152" y="73"/>
                  </a:cubicBezTo>
                  <a:cubicBezTo>
                    <a:pt x="152" y="72"/>
                    <a:pt x="156" y="72"/>
                    <a:pt x="156" y="72"/>
                  </a:cubicBezTo>
                  <a:cubicBezTo>
                    <a:pt x="157" y="71"/>
                    <a:pt x="159" y="68"/>
                    <a:pt x="158" y="67"/>
                  </a:cubicBezTo>
                  <a:cubicBezTo>
                    <a:pt x="158" y="66"/>
                    <a:pt x="158" y="67"/>
                    <a:pt x="157" y="66"/>
                  </a:cubicBezTo>
                  <a:cubicBezTo>
                    <a:pt x="157" y="66"/>
                    <a:pt x="152" y="71"/>
                    <a:pt x="154" y="67"/>
                  </a:cubicBezTo>
                  <a:cubicBezTo>
                    <a:pt x="154" y="67"/>
                    <a:pt x="154" y="66"/>
                    <a:pt x="154" y="66"/>
                  </a:cubicBezTo>
                  <a:cubicBezTo>
                    <a:pt x="155" y="65"/>
                    <a:pt x="155" y="65"/>
                    <a:pt x="154" y="66"/>
                  </a:cubicBezTo>
                  <a:cubicBezTo>
                    <a:pt x="154" y="67"/>
                    <a:pt x="153" y="68"/>
                    <a:pt x="153" y="65"/>
                  </a:cubicBezTo>
                  <a:cubicBezTo>
                    <a:pt x="153" y="65"/>
                    <a:pt x="155" y="65"/>
                    <a:pt x="155" y="65"/>
                  </a:cubicBezTo>
                  <a:cubicBezTo>
                    <a:pt x="156" y="64"/>
                    <a:pt x="156" y="63"/>
                    <a:pt x="157" y="63"/>
                  </a:cubicBezTo>
                  <a:cubicBezTo>
                    <a:pt x="158" y="65"/>
                    <a:pt x="158" y="65"/>
                    <a:pt x="158" y="65"/>
                  </a:cubicBezTo>
                  <a:cubicBezTo>
                    <a:pt x="160" y="65"/>
                    <a:pt x="165" y="66"/>
                    <a:pt x="166" y="63"/>
                  </a:cubicBezTo>
                  <a:cubicBezTo>
                    <a:pt x="167" y="59"/>
                    <a:pt x="163" y="64"/>
                    <a:pt x="161" y="63"/>
                  </a:cubicBezTo>
                  <a:cubicBezTo>
                    <a:pt x="161" y="63"/>
                    <a:pt x="160" y="63"/>
                    <a:pt x="160" y="62"/>
                  </a:cubicBezTo>
                  <a:cubicBezTo>
                    <a:pt x="160" y="62"/>
                    <a:pt x="160" y="61"/>
                    <a:pt x="160" y="61"/>
                  </a:cubicBezTo>
                  <a:cubicBezTo>
                    <a:pt x="159" y="61"/>
                    <a:pt x="158" y="63"/>
                    <a:pt x="158" y="62"/>
                  </a:cubicBezTo>
                  <a:cubicBezTo>
                    <a:pt x="158" y="62"/>
                    <a:pt x="159" y="60"/>
                    <a:pt x="159" y="60"/>
                  </a:cubicBezTo>
                  <a:cubicBezTo>
                    <a:pt x="158" y="59"/>
                    <a:pt x="157" y="61"/>
                    <a:pt x="156" y="60"/>
                  </a:cubicBezTo>
                  <a:cubicBezTo>
                    <a:pt x="156" y="59"/>
                    <a:pt x="156" y="59"/>
                    <a:pt x="156" y="59"/>
                  </a:cubicBezTo>
                  <a:cubicBezTo>
                    <a:pt x="155" y="59"/>
                    <a:pt x="156" y="61"/>
                    <a:pt x="155" y="61"/>
                  </a:cubicBezTo>
                  <a:cubicBezTo>
                    <a:pt x="152" y="62"/>
                    <a:pt x="154" y="58"/>
                    <a:pt x="154" y="57"/>
                  </a:cubicBezTo>
                  <a:cubicBezTo>
                    <a:pt x="153" y="55"/>
                    <a:pt x="152" y="59"/>
                    <a:pt x="151" y="59"/>
                  </a:cubicBezTo>
                  <a:cubicBezTo>
                    <a:pt x="151" y="59"/>
                    <a:pt x="150" y="56"/>
                    <a:pt x="150" y="56"/>
                  </a:cubicBezTo>
                  <a:cubicBezTo>
                    <a:pt x="149" y="56"/>
                    <a:pt x="150" y="63"/>
                    <a:pt x="149" y="63"/>
                  </a:cubicBezTo>
                  <a:cubicBezTo>
                    <a:pt x="148" y="61"/>
                    <a:pt x="148" y="55"/>
                    <a:pt x="150" y="54"/>
                  </a:cubicBezTo>
                  <a:cubicBezTo>
                    <a:pt x="152" y="52"/>
                    <a:pt x="154" y="58"/>
                    <a:pt x="156" y="55"/>
                  </a:cubicBezTo>
                  <a:cubicBezTo>
                    <a:pt x="158" y="52"/>
                    <a:pt x="155" y="56"/>
                    <a:pt x="154" y="54"/>
                  </a:cubicBezTo>
                  <a:cubicBezTo>
                    <a:pt x="152" y="51"/>
                    <a:pt x="156" y="51"/>
                    <a:pt x="156" y="50"/>
                  </a:cubicBezTo>
                  <a:cubicBezTo>
                    <a:pt x="156" y="49"/>
                    <a:pt x="154" y="50"/>
                    <a:pt x="154" y="50"/>
                  </a:cubicBezTo>
                  <a:cubicBezTo>
                    <a:pt x="153" y="48"/>
                    <a:pt x="153" y="48"/>
                    <a:pt x="153" y="48"/>
                  </a:cubicBezTo>
                  <a:cubicBezTo>
                    <a:pt x="152" y="50"/>
                    <a:pt x="152" y="50"/>
                    <a:pt x="152" y="50"/>
                  </a:cubicBezTo>
                  <a:cubicBezTo>
                    <a:pt x="150" y="49"/>
                    <a:pt x="153" y="46"/>
                    <a:pt x="149" y="47"/>
                  </a:cubicBezTo>
                  <a:cubicBezTo>
                    <a:pt x="148" y="47"/>
                    <a:pt x="148" y="49"/>
                    <a:pt x="148" y="49"/>
                  </a:cubicBezTo>
                  <a:cubicBezTo>
                    <a:pt x="148" y="50"/>
                    <a:pt x="146" y="49"/>
                    <a:pt x="145" y="50"/>
                  </a:cubicBezTo>
                  <a:cubicBezTo>
                    <a:pt x="147" y="52"/>
                    <a:pt x="147" y="52"/>
                    <a:pt x="147" y="52"/>
                  </a:cubicBezTo>
                  <a:cubicBezTo>
                    <a:pt x="146" y="52"/>
                    <a:pt x="146" y="53"/>
                    <a:pt x="145" y="53"/>
                  </a:cubicBezTo>
                  <a:cubicBezTo>
                    <a:pt x="145" y="52"/>
                    <a:pt x="145" y="46"/>
                    <a:pt x="145" y="45"/>
                  </a:cubicBezTo>
                  <a:cubicBezTo>
                    <a:pt x="146" y="43"/>
                    <a:pt x="149" y="46"/>
                    <a:pt x="151" y="43"/>
                  </a:cubicBezTo>
                  <a:cubicBezTo>
                    <a:pt x="152" y="42"/>
                    <a:pt x="150" y="40"/>
                    <a:pt x="150" y="40"/>
                  </a:cubicBezTo>
                  <a:cubicBezTo>
                    <a:pt x="151" y="39"/>
                    <a:pt x="152" y="38"/>
                    <a:pt x="152" y="36"/>
                  </a:cubicBezTo>
                  <a:cubicBezTo>
                    <a:pt x="153" y="35"/>
                    <a:pt x="150" y="37"/>
                    <a:pt x="150" y="37"/>
                  </a:cubicBezTo>
                  <a:cubicBezTo>
                    <a:pt x="149" y="37"/>
                    <a:pt x="149" y="36"/>
                    <a:pt x="148" y="37"/>
                  </a:cubicBezTo>
                  <a:cubicBezTo>
                    <a:pt x="148" y="38"/>
                    <a:pt x="150" y="44"/>
                    <a:pt x="148" y="43"/>
                  </a:cubicBezTo>
                  <a:cubicBezTo>
                    <a:pt x="147" y="42"/>
                    <a:pt x="147" y="39"/>
                    <a:pt x="146" y="38"/>
                  </a:cubicBezTo>
                  <a:cubicBezTo>
                    <a:pt x="144" y="37"/>
                    <a:pt x="144" y="37"/>
                    <a:pt x="144" y="37"/>
                  </a:cubicBezTo>
                  <a:cubicBezTo>
                    <a:pt x="144" y="35"/>
                    <a:pt x="145" y="28"/>
                    <a:pt x="146" y="26"/>
                  </a:cubicBezTo>
                  <a:cubicBezTo>
                    <a:pt x="146" y="26"/>
                    <a:pt x="148" y="25"/>
                    <a:pt x="148" y="25"/>
                  </a:cubicBezTo>
                  <a:cubicBezTo>
                    <a:pt x="148" y="24"/>
                    <a:pt x="147" y="24"/>
                    <a:pt x="147" y="23"/>
                  </a:cubicBezTo>
                  <a:cubicBezTo>
                    <a:pt x="147" y="22"/>
                    <a:pt x="153" y="21"/>
                    <a:pt x="154" y="21"/>
                  </a:cubicBezTo>
                  <a:cubicBezTo>
                    <a:pt x="155" y="21"/>
                    <a:pt x="159" y="20"/>
                    <a:pt x="157" y="20"/>
                  </a:cubicBezTo>
                  <a:cubicBezTo>
                    <a:pt x="156" y="19"/>
                    <a:pt x="154" y="20"/>
                    <a:pt x="152" y="20"/>
                  </a:cubicBezTo>
                  <a:cubicBezTo>
                    <a:pt x="149" y="19"/>
                    <a:pt x="156" y="14"/>
                    <a:pt x="156" y="14"/>
                  </a:cubicBezTo>
                  <a:cubicBezTo>
                    <a:pt x="156" y="13"/>
                    <a:pt x="154" y="14"/>
                    <a:pt x="154" y="13"/>
                  </a:cubicBezTo>
                  <a:cubicBezTo>
                    <a:pt x="154" y="13"/>
                    <a:pt x="156" y="10"/>
                    <a:pt x="156" y="9"/>
                  </a:cubicBezTo>
                  <a:cubicBezTo>
                    <a:pt x="155" y="9"/>
                    <a:pt x="156" y="7"/>
                    <a:pt x="155" y="8"/>
                  </a:cubicBezTo>
                  <a:cubicBezTo>
                    <a:pt x="155" y="9"/>
                    <a:pt x="152" y="16"/>
                    <a:pt x="150" y="16"/>
                  </a:cubicBezTo>
                  <a:cubicBezTo>
                    <a:pt x="150" y="16"/>
                    <a:pt x="150" y="16"/>
                    <a:pt x="150" y="15"/>
                  </a:cubicBezTo>
                  <a:cubicBezTo>
                    <a:pt x="150" y="15"/>
                    <a:pt x="151" y="9"/>
                    <a:pt x="151" y="9"/>
                  </a:cubicBezTo>
                  <a:cubicBezTo>
                    <a:pt x="151" y="9"/>
                    <a:pt x="150" y="12"/>
                    <a:pt x="150" y="12"/>
                  </a:cubicBezTo>
                  <a:cubicBezTo>
                    <a:pt x="149" y="12"/>
                    <a:pt x="147" y="11"/>
                    <a:pt x="146" y="12"/>
                  </a:cubicBezTo>
                  <a:cubicBezTo>
                    <a:pt x="143" y="16"/>
                    <a:pt x="148" y="18"/>
                    <a:pt x="148" y="18"/>
                  </a:cubicBezTo>
                  <a:cubicBezTo>
                    <a:pt x="148" y="19"/>
                    <a:pt x="144" y="24"/>
                    <a:pt x="144" y="24"/>
                  </a:cubicBezTo>
                  <a:cubicBezTo>
                    <a:pt x="141" y="26"/>
                    <a:pt x="142" y="20"/>
                    <a:pt x="141" y="19"/>
                  </a:cubicBezTo>
                  <a:cubicBezTo>
                    <a:pt x="141" y="19"/>
                    <a:pt x="140" y="20"/>
                    <a:pt x="140" y="20"/>
                  </a:cubicBezTo>
                  <a:cubicBezTo>
                    <a:pt x="140" y="22"/>
                    <a:pt x="142" y="27"/>
                    <a:pt x="142" y="27"/>
                  </a:cubicBezTo>
                  <a:cubicBezTo>
                    <a:pt x="139" y="27"/>
                    <a:pt x="140" y="24"/>
                    <a:pt x="138" y="24"/>
                  </a:cubicBezTo>
                  <a:cubicBezTo>
                    <a:pt x="137" y="24"/>
                    <a:pt x="137" y="25"/>
                    <a:pt x="136" y="25"/>
                  </a:cubicBezTo>
                  <a:cubicBezTo>
                    <a:pt x="132" y="27"/>
                    <a:pt x="140" y="26"/>
                    <a:pt x="139" y="28"/>
                  </a:cubicBezTo>
                  <a:cubicBezTo>
                    <a:pt x="138" y="28"/>
                    <a:pt x="138" y="28"/>
                    <a:pt x="137" y="28"/>
                  </a:cubicBezTo>
                  <a:cubicBezTo>
                    <a:pt x="137" y="29"/>
                    <a:pt x="138" y="30"/>
                    <a:pt x="138" y="30"/>
                  </a:cubicBezTo>
                  <a:cubicBezTo>
                    <a:pt x="137" y="30"/>
                    <a:pt x="136" y="28"/>
                    <a:pt x="135" y="29"/>
                  </a:cubicBezTo>
                  <a:cubicBezTo>
                    <a:pt x="133" y="29"/>
                    <a:pt x="138" y="32"/>
                    <a:pt x="138" y="32"/>
                  </a:cubicBezTo>
                  <a:cubicBezTo>
                    <a:pt x="137" y="34"/>
                    <a:pt x="135" y="30"/>
                    <a:pt x="134" y="32"/>
                  </a:cubicBezTo>
                  <a:cubicBezTo>
                    <a:pt x="133" y="33"/>
                    <a:pt x="138" y="34"/>
                    <a:pt x="138" y="34"/>
                  </a:cubicBezTo>
                  <a:cubicBezTo>
                    <a:pt x="137" y="35"/>
                    <a:pt x="137" y="35"/>
                    <a:pt x="137" y="35"/>
                  </a:cubicBezTo>
                  <a:cubicBezTo>
                    <a:pt x="135" y="36"/>
                    <a:pt x="129" y="33"/>
                    <a:pt x="129" y="36"/>
                  </a:cubicBezTo>
                  <a:cubicBezTo>
                    <a:pt x="129" y="37"/>
                    <a:pt x="133" y="36"/>
                    <a:pt x="133" y="36"/>
                  </a:cubicBezTo>
                  <a:cubicBezTo>
                    <a:pt x="133" y="38"/>
                    <a:pt x="133" y="38"/>
                    <a:pt x="133" y="38"/>
                  </a:cubicBezTo>
                  <a:cubicBezTo>
                    <a:pt x="134" y="38"/>
                    <a:pt x="134" y="38"/>
                    <a:pt x="134" y="38"/>
                  </a:cubicBezTo>
                  <a:cubicBezTo>
                    <a:pt x="134" y="38"/>
                    <a:pt x="135" y="39"/>
                    <a:pt x="135" y="39"/>
                  </a:cubicBezTo>
                  <a:cubicBezTo>
                    <a:pt x="136" y="39"/>
                    <a:pt x="136" y="38"/>
                    <a:pt x="136" y="38"/>
                  </a:cubicBezTo>
                  <a:cubicBezTo>
                    <a:pt x="137" y="38"/>
                    <a:pt x="140" y="42"/>
                    <a:pt x="139" y="43"/>
                  </a:cubicBezTo>
                  <a:cubicBezTo>
                    <a:pt x="139" y="43"/>
                    <a:pt x="135" y="42"/>
                    <a:pt x="135" y="43"/>
                  </a:cubicBezTo>
                  <a:cubicBezTo>
                    <a:pt x="134" y="43"/>
                    <a:pt x="143" y="44"/>
                    <a:pt x="141" y="46"/>
                  </a:cubicBezTo>
                  <a:cubicBezTo>
                    <a:pt x="140" y="48"/>
                    <a:pt x="139" y="47"/>
                    <a:pt x="138" y="47"/>
                  </a:cubicBezTo>
                  <a:cubicBezTo>
                    <a:pt x="136" y="48"/>
                    <a:pt x="141" y="50"/>
                    <a:pt x="139" y="51"/>
                  </a:cubicBezTo>
                  <a:cubicBezTo>
                    <a:pt x="137" y="50"/>
                    <a:pt x="137" y="50"/>
                    <a:pt x="137" y="50"/>
                  </a:cubicBezTo>
                  <a:cubicBezTo>
                    <a:pt x="134" y="51"/>
                    <a:pt x="139" y="52"/>
                    <a:pt x="139" y="53"/>
                  </a:cubicBezTo>
                  <a:cubicBezTo>
                    <a:pt x="140" y="54"/>
                    <a:pt x="138" y="54"/>
                    <a:pt x="137" y="54"/>
                  </a:cubicBezTo>
                  <a:cubicBezTo>
                    <a:pt x="137" y="55"/>
                    <a:pt x="138" y="55"/>
                    <a:pt x="138" y="56"/>
                  </a:cubicBezTo>
                  <a:cubicBezTo>
                    <a:pt x="138" y="59"/>
                    <a:pt x="139" y="55"/>
                    <a:pt x="140" y="56"/>
                  </a:cubicBezTo>
                  <a:cubicBezTo>
                    <a:pt x="141" y="56"/>
                    <a:pt x="139" y="60"/>
                    <a:pt x="139" y="61"/>
                  </a:cubicBezTo>
                  <a:cubicBezTo>
                    <a:pt x="138" y="63"/>
                    <a:pt x="140" y="62"/>
                    <a:pt x="141" y="63"/>
                  </a:cubicBezTo>
                  <a:cubicBezTo>
                    <a:pt x="143" y="66"/>
                    <a:pt x="143" y="70"/>
                    <a:pt x="145" y="73"/>
                  </a:cubicBezTo>
                  <a:cubicBezTo>
                    <a:pt x="146" y="75"/>
                    <a:pt x="156" y="79"/>
                    <a:pt x="151" y="82"/>
                  </a:cubicBezTo>
                  <a:cubicBezTo>
                    <a:pt x="151" y="83"/>
                    <a:pt x="141" y="78"/>
                    <a:pt x="140" y="77"/>
                  </a:cubicBezTo>
                  <a:cubicBezTo>
                    <a:pt x="139" y="77"/>
                    <a:pt x="136" y="71"/>
                    <a:pt x="136" y="72"/>
                  </a:cubicBezTo>
                  <a:cubicBezTo>
                    <a:pt x="136" y="75"/>
                    <a:pt x="140" y="80"/>
                    <a:pt x="143" y="81"/>
                  </a:cubicBezTo>
                  <a:cubicBezTo>
                    <a:pt x="144" y="81"/>
                    <a:pt x="146" y="81"/>
                    <a:pt x="147" y="82"/>
                  </a:cubicBezTo>
                  <a:cubicBezTo>
                    <a:pt x="148" y="82"/>
                    <a:pt x="148" y="84"/>
                    <a:pt x="149" y="84"/>
                  </a:cubicBezTo>
                  <a:cubicBezTo>
                    <a:pt x="151" y="86"/>
                    <a:pt x="153" y="83"/>
                    <a:pt x="154" y="85"/>
                  </a:cubicBezTo>
                  <a:cubicBezTo>
                    <a:pt x="154" y="85"/>
                    <a:pt x="154" y="86"/>
                    <a:pt x="154" y="86"/>
                  </a:cubicBezTo>
                  <a:cubicBezTo>
                    <a:pt x="155" y="89"/>
                    <a:pt x="159" y="89"/>
                    <a:pt x="159" y="95"/>
                  </a:cubicBezTo>
                  <a:cubicBezTo>
                    <a:pt x="159" y="95"/>
                    <a:pt x="159" y="96"/>
                    <a:pt x="159" y="96"/>
                  </a:cubicBezTo>
                  <a:cubicBezTo>
                    <a:pt x="155" y="97"/>
                    <a:pt x="155" y="91"/>
                    <a:pt x="153" y="90"/>
                  </a:cubicBezTo>
                  <a:cubicBezTo>
                    <a:pt x="152" y="89"/>
                    <a:pt x="153" y="94"/>
                    <a:pt x="152" y="94"/>
                  </a:cubicBezTo>
                  <a:cubicBezTo>
                    <a:pt x="152" y="94"/>
                    <a:pt x="152" y="93"/>
                    <a:pt x="151" y="93"/>
                  </a:cubicBezTo>
                  <a:cubicBezTo>
                    <a:pt x="149" y="92"/>
                    <a:pt x="151" y="93"/>
                    <a:pt x="151" y="94"/>
                  </a:cubicBezTo>
                  <a:cubicBezTo>
                    <a:pt x="151" y="95"/>
                    <a:pt x="146" y="90"/>
                    <a:pt x="144" y="90"/>
                  </a:cubicBezTo>
                  <a:cubicBezTo>
                    <a:pt x="143" y="90"/>
                    <a:pt x="139" y="93"/>
                    <a:pt x="137" y="92"/>
                  </a:cubicBezTo>
                  <a:cubicBezTo>
                    <a:pt x="136" y="90"/>
                    <a:pt x="135" y="85"/>
                    <a:pt x="132" y="85"/>
                  </a:cubicBezTo>
                  <a:cubicBezTo>
                    <a:pt x="130" y="86"/>
                    <a:pt x="137" y="92"/>
                    <a:pt x="133" y="92"/>
                  </a:cubicBezTo>
                  <a:cubicBezTo>
                    <a:pt x="129" y="91"/>
                    <a:pt x="126" y="86"/>
                    <a:pt x="124" y="83"/>
                  </a:cubicBezTo>
                  <a:cubicBezTo>
                    <a:pt x="124" y="83"/>
                    <a:pt x="124" y="82"/>
                    <a:pt x="123" y="82"/>
                  </a:cubicBezTo>
                  <a:cubicBezTo>
                    <a:pt x="123" y="82"/>
                    <a:pt x="123" y="83"/>
                    <a:pt x="123" y="83"/>
                  </a:cubicBezTo>
                  <a:cubicBezTo>
                    <a:pt x="123" y="84"/>
                    <a:pt x="124" y="84"/>
                    <a:pt x="123" y="85"/>
                  </a:cubicBezTo>
                  <a:cubicBezTo>
                    <a:pt x="122" y="88"/>
                    <a:pt x="120" y="84"/>
                    <a:pt x="119" y="85"/>
                  </a:cubicBezTo>
                  <a:cubicBezTo>
                    <a:pt x="120" y="88"/>
                    <a:pt x="120" y="88"/>
                    <a:pt x="120" y="88"/>
                  </a:cubicBezTo>
                  <a:cubicBezTo>
                    <a:pt x="120" y="90"/>
                    <a:pt x="116" y="91"/>
                    <a:pt x="115" y="89"/>
                  </a:cubicBezTo>
                  <a:cubicBezTo>
                    <a:pt x="113" y="88"/>
                    <a:pt x="112" y="83"/>
                    <a:pt x="113" y="81"/>
                  </a:cubicBezTo>
                  <a:cubicBezTo>
                    <a:pt x="113" y="81"/>
                    <a:pt x="116" y="79"/>
                    <a:pt x="116" y="79"/>
                  </a:cubicBezTo>
                  <a:cubicBezTo>
                    <a:pt x="116" y="79"/>
                    <a:pt x="112" y="80"/>
                    <a:pt x="114" y="78"/>
                  </a:cubicBezTo>
                  <a:cubicBezTo>
                    <a:pt x="114" y="78"/>
                    <a:pt x="117" y="76"/>
                    <a:pt x="117" y="76"/>
                  </a:cubicBezTo>
                  <a:cubicBezTo>
                    <a:pt x="118" y="75"/>
                    <a:pt x="116" y="73"/>
                    <a:pt x="117" y="72"/>
                  </a:cubicBezTo>
                  <a:cubicBezTo>
                    <a:pt x="117" y="71"/>
                    <a:pt x="119" y="71"/>
                    <a:pt x="120" y="70"/>
                  </a:cubicBezTo>
                  <a:cubicBezTo>
                    <a:pt x="120" y="70"/>
                    <a:pt x="120" y="67"/>
                    <a:pt x="119" y="65"/>
                  </a:cubicBezTo>
                  <a:cubicBezTo>
                    <a:pt x="120" y="63"/>
                    <a:pt x="122" y="59"/>
                    <a:pt x="122" y="58"/>
                  </a:cubicBezTo>
                  <a:cubicBezTo>
                    <a:pt x="122" y="58"/>
                    <a:pt x="115" y="54"/>
                    <a:pt x="114" y="54"/>
                  </a:cubicBezTo>
                  <a:cubicBezTo>
                    <a:pt x="113" y="55"/>
                    <a:pt x="112" y="59"/>
                    <a:pt x="112" y="59"/>
                  </a:cubicBezTo>
                  <a:cubicBezTo>
                    <a:pt x="112" y="59"/>
                    <a:pt x="111" y="58"/>
                    <a:pt x="111" y="57"/>
                  </a:cubicBezTo>
                  <a:cubicBezTo>
                    <a:pt x="110" y="57"/>
                    <a:pt x="110" y="58"/>
                    <a:pt x="110" y="58"/>
                  </a:cubicBezTo>
                  <a:cubicBezTo>
                    <a:pt x="110" y="58"/>
                    <a:pt x="107" y="58"/>
                    <a:pt x="107" y="58"/>
                  </a:cubicBezTo>
                  <a:cubicBezTo>
                    <a:pt x="106" y="57"/>
                    <a:pt x="105" y="55"/>
                    <a:pt x="104" y="55"/>
                  </a:cubicBezTo>
                  <a:cubicBezTo>
                    <a:pt x="101" y="54"/>
                    <a:pt x="98" y="57"/>
                    <a:pt x="96" y="56"/>
                  </a:cubicBezTo>
                  <a:cubicBezTo>
                    <a:pt x="88" y="54"/>
                    <a:pt x="95" y="49"/>
                    <a:pt x="93" y="47"/>
                  </a:cubicBezTo>
                  <a:cubicBezTo>
                    <a:pt x="91" y="45"/>
                    <a:pt x="83" y="45"/>
                    <a:pt x="80" y="45"/>
                  </a:cubicBezTo>
                  <a:cubicBezTo>
                    <a:pt x="78" y="44"/>
                    <a:pt x="80" y="42"/>
                    <a:pt x="78" y="41"/>
                  </a:cubicBezTo>
                  <a:cubicBezTo>
                    <a:pt x="78" y="40"/>
                    <a:pt x="75" y="40"/>
                    <a:pt x="75" y="40"/>
                  </a:cubicBezTo>
                  <a:cubicBezTo>
                    <a:pt x="76" y="36"/>
                    <a:pt x="76" y="36"/>
                    <a:pt x="76" y="36"/>
                  </a:cubicBezTo>
                  <a:cubicBezTo>
                    <a:pt x="75" y="36"/>
                    <a:pt x="74" y="38"/>
                    <a:pt x="73" y="37"/>
                  </a:cubicBezTo>
                  <a:cubicBezTo>
                    <a:pt x="73" y="37"/>
                    <a:pt x="73" y="37"/>
                    <a:pt x="73" y="36"/>
                  </a:cubicBezTo>
                  <a:cubicBezTo>
                    <a:pt x="73" y="36"/>
                    <a:pt x="73" y="35"/>
                    <a:pt x="73" y="35"/>
                  </a:cubicBezTo>
                  <a:cubicBezTo>
                    <a:pt x="73" y="35"/>
                    <a:pt x="70" y="38"/>
                    <a:pt x="70" y="35"/>
                  </a:cubicBezTo>
                  <a:cubicBezTo>
                    <a:pt x="70" y="34"/>
                    <a:pt x="72" y="34"/>
                    <a:pt x="71" y="32"/>
                  </a:cubicBezTo>
                  <a:cubicBezTo>
                    <a:pt x="71" y="31"/>
                    <a:pt x="65" y="34"/>
                    <a:pt x="64" y="34"/>
                  </a:cubicBezTo>
                  <a:cubicBezTo>
                    <a:pt x="61" y="33"/>
                    <a:pt x="59" y="29"/>
                    <a:pt x="55" y="31"/>
                  </a:cubicBezTo>
                  <a:cubicBezTo>
                    <a:pt x="54" y="31"/>
                    <a:pt x="53" y="35"/>
                    <a:pt x="52" y="35"/>
                  </a:cubicBezTo>
                  <a:cubicBezTo>
                    <a:pt x="52" y="35"/>
                    <a:pt x="49" y="35"/>
                    <a:pt x="49" y="35"/>
                  </a:cubicBezTo>
                  <a:cubicBezTo>
                    <a:pt x="49" y="35"/>
                    <a:pt x="46" y="38"/>
                    <a:pt x="46" y="38"/>
                  </a:cubicBezTo>
                  <a:cubicBezTo>
                    <a:pt x="46" y="39"/>
                    <a:pt x="48" y="38"/>
                    <a:pt x="48" y="38"/>
                  </a:cubicBezTo>
                  <a:cubicBezTo>
                    <a:pt x="47" y="39"/>
                    <a:pt x="46" y="39"/>
                    <a:pt x="46" y="40"/>
                  </a:cubicBezTo>
                  <a:cubicBezTo>
                    <a:pt x="46" y="41"/>
                    <a:pt x="48" y="41"/>
                    <a:pt x="48" y="41"/>
                  </a:cubicBezTo>
                  <a:cubicBezTo>
                    <a:pt x="48" y="44"/>
                    <a:pt x="36" y="46"/>
                    <a:pt x="33" y="44"/>
                  </a:cubicBezTo>
                  <a:cubicBezTo>
                    <a:pt x="31" y="43"/>
                    <a:pt x="35" y="42"/>
                    <a:pt x="31" y="41"/>
                  </a:cubicBezTo>
                  <a:cubicBezTo>
                    <a:pt x="30" y="41"/>
                    <a:pt x="30" y="43"/>
                    <a:pt x="30" y="44"/>
                  </a:cubicBezTo>
                  <a:cubicBezTo>
                    <a:pt x="30" y="45"/>
                    <a:pt x="31" y="44"/>
                    <a:pt x="31" y="45"/>
                  </a:cubicBezTo>
                  <a:cubicBezTo>
                    <a:pt x="29" y="46"/>
                    <a:pt x="29" y="46"/>
                    <a:pt x="29" y="46"/>
                  </a:cubicBezTo>
                  <a:cubicBezTo>
                    <a:pt x="28" y="48"/>
                    <a:pt x="28" y="52"/>
                    <a:pt x="27" y="53"/>
                  </a:cubicBezTo>
                  <a:cubicBezTo>
                    <a:pt x="25" y="54"/>
                    <a:pt x="23" y="52"/>
                    <a:pt x="22" y="52"/>
                  </a:cubicBezTo>
                  <a:cubicBezTo>
                    <a:pt x="20" y="53"/>
                    <a:pt x="20" y="55"/>
                    <a:pt x="19" y="57"/>
                  </a:cubicBezTo>
                  <a:cubicBezTo>
                    <a:pt x="18" y="59"/>
                    <a:pt x="16" y="60"/>
                    <a:pt x="15" y="62"/>
                  </a:cubicBezTo>
                  <a:cubicBezTo>
                    <a:pt x="15" y="62"/>
                    <a:pt x="15" y="65"/>
                    <a:pt x="15" y="65"/>
                  </a:cubicBezTo>
                  <a:cubicBezTo>
                    <a:pt x="15" y="65"/>
                    <a:pt x="12" y="66"/>
                    <a:pt x="12" y="66"/>
                  </a:cubicBezTo>
                  <a:moveTo>
                    <a:pt x="205" y="89"/>
                  </a:moveTo>
                  <a:cubicBezTo>
                    <a:pt x="204" y="90"/>
                    <a:pt x="203" y="91"/>
                    <a:pt x="203" y="92"/>
                  </a:cubicBezTo>
                  <a:cubicBezTo>
                    <a:pt x="203" y="92"/>
                    <a:pt x="204" y="92"/>
                    <a:pt x="204" y="91"/>
                  </a:cubicBezTo>
                  <a:cubicBezTo>
                    <a:pt x="206" y="91"/>
                    <a:pt x="206" y="88"/>
                    <a:pt x="206" y="86"/>
                  </a:cubicBezTo>
                  <a:cubicBezTo>
                    <a:pt x="207" y="81"/>
                    <a:pt x="208" y="76"/>
                    <a:pt x="208" y="71"/>
                  </a:cubicBezTo>
                  <a:cubicBezTo>
                    <a:pt x="208" y="70"/>
                    <a:pt x="208" y="72"/>
                    <a:pt x="207" y="73"/>
                  </a:cubicBezTo>
                  <a:cubicBezTo>
                    <a:pt x="207" y="74"/>
                    <a:pt x="207" y="76"/>
                    <a:pt x="207" y="78"/>
                  </a:cubicBezTo>
                  <a:cubicBezTo>
                    <a:pt x="206" y="82"/>
                    <a:pt x="206" y="85"/>
                    <a:pt x="205" y="89"/>
                  </a:cubicBezTo>
                </a:path>
              </a:pathLst>
            </a:custGeom>
            <a:solidFill>
              <a:schemeClr val="accent1">
                <a:lumMod val="25000"/>
                <a:lumOff val="75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7" name="Freeform 109"/>
            <p:cNvSpPr>
              <a:spLocks noEditPoints="1"/>
            </p:cNvSpPr>
            <p:nvPr/>
          </p:nvSpPr>
          <p:spPr bwMode="auto">
            <a:xfrm>
              <a:off x="7516783" y="2476500"/>
              <a:ext cx="471488" cy="242887"/>
            </a:xfrm>
            <a:custGeom>
              <a:avLst/>
              <a:gdLst>
                <a:gd name="T0" fmla="*/ 108 w 160"/>
                <a:gd name="T1" fmla="*/ 75 h 82"/>
                <a:gd name="T2" fmla="*/ 110 w 160"/>
                <a:gd name="T3" fmla="*/ 73 h 82"/>
                <a:gd name="T4" fmla="*/ 152 w 160"/>
                <a:gd name="T5" fmla="*/ 45 h 82"/>
                <a:gd name="T6" fmla="*/ 133 w 160"/>
                <a:gd name="T7" fmla="*/ 34 h 82"/>
                <a:gd name="T8" fmla="*/ 135 w 160"/>
                <a:gd name="T9" fmla="*/ 34 h 82"/>
                <a:gd name="T10" fmla="*/ 135 w 160"/>
                <a:gd name="T11" fmla="*/ 33 h 82"/>
                <a:gd name="T12" fmla="*/ 141 w 160"/>
                <a:gd name="T13" fmla="*/ 37 h 82"/>
                <a:gd name="T14" fmla="*/ 134 w 160"/>
                <a:gd name="T15" fmla="*/ 52 h 82"/>
                <a:gd name="T16" fmla="*/ 118 w 160"/>
                <a:gd name="T17" fmla="*/ 44 h 82"/>
                <a:gd name="T18" fmla="*/ 101 w 160"/>
                <a:gd name="T19" fmla="*/ 29 h 82"/>
                <a:gd name="T20" fmla="*/ 102 w 160"/>
                <a:gd name="T21" fmla="*/ 19 h 82"/>
                <a:gd name="T22" fmla="*/ 110 w 160"/>
                <a:gd name="T23" fmla="*/ 9 h 82"/>
                <a:gd name="T24" fmla="*/ 103 w 160"/>
                <a:gd name="T25" fmla="*/ 7 h 82"/>
                <a:gd name="T26" fmla="*/ 101 w 160"/>
                <a:gd name="T27" fmla="*/ 9 h 82"/>
                <a:gd name="T28" fmla="*/ 84 w 160"/>
                <a:gd name="T29" fmla="*/ 6 h 82"/>
                <a:gd name="T30" fmla="*/ 81 w 160"/>
                <a:gd name="T31" fmla="*/ 11 h 82"/>
                <a:gd name="T32" fmla="*/ 78 w 160"/>
                <a:gd name="T33" fmla="*/ 16 h 82"/>
                <a:gd name="T34" fmla="*/ 0 w 160"/>
                <a:gd name="T35" fmla="*/ 40 h 82"/>
                <a:gd name="T36" fmla="*/ 4 w 160"/>
                <a:gd name="T37" fmla="*/ 81 h 82"/>
                <a:gd name="T38" fmla="*/ 33 w 160"/>
                <a:gd name="T39" fmla="*/ 74 h 82"/>
                <a:gd name="T40" fmla="*/ 40 w 160"/>
                <a:gd name="T41" fmla="*/ 70 h 82"/>
                <a:gd name="T42" fmla="*/ 71 w 160"/>
                <a:gd name="T43" fmla="*/ 58 h 82"/>
                <a:gd name="T44" fmla="*/ 88 w 160"/>
                <a:gd name="T45" fmla="*/ 53 h 82"/>
                <a:gd name="T46" fmla="*/ 92 w 160"/>
                <a:gd name="T47" fmla="*/ 59 h 82"/>
                <a:gd name="T48" fmla="*/ 97 w 160"/>
                <a:gd name="T49" fmla="*/ 66 h 82"/>
                <a:gd name="T50" fmla="*/ 97 w 160"/>
                <a:gd name="T51" fmla="*/ 66 h 82"/>
                <a:gd name="T52" fmla="*/ 102 w 160"/>
                <a:gd name="T53" fmla="*/ 66 h 82"/>
                <a:gd name="T54" fmla="*/ 103 w 160"/>
                <a:gd name="T55" fmla="*/ 67 h 82"/>
                <a:gd name="T56" fmla="*/ 105 w 160"/>
                <a:gd name="T57" fmla="*/ 69 h 82"/>
                <a:gd name="T58" fmla="*/ 108 w 160"/>
                <a:gd name="T59" fmla="*/ 76 h 82"/>
                <a:gd name="T60" fmla="*/ 108 w 160"/>
                <a:gd name="T61" fmla="*/ 75 h 82"/>
                <a:gd name="T62" fmla="*/ 108 w 160"/>
                <a:gd name="T63" fmla="*/ 73 h 82"/>
                <a:gd name="T64" fmla="*/ 110 w 160"/>
                <a:gd name="T65" fmla="*/ 73 h 82"/>
                <a:gd name="T66" fmla="*/ 110 w 160"/>
                <a:gd name="T67" fmla="*/ 73 h 82"/>
                <a:gd name="T68" fmla="*/ 118 w 160"/>
                <a:gd name="T69" fmla="*/ 66 h 82"/>
                <a:gd name="T70" fmla="*/ 120 w 160"/>
                <a:gd name="T71" fmla="*/ 80 h 82"/>
                <a:gd name="T72" fmla="*/ 133 w 160"/>
                <a:gd name="T73" fmla="*/ 66 h 82"/>
                <a:gd name="T74" fmla="*/ 150 w 160"/>
                <a:gd name="T75" fmla="*/ 50 h 82"/>
                <a:gd name="T76" fmla="*/ 152 w 160"/>
                <a:gd name="T77" fmla="*/ 45 h 82"/>
                <a:gd name="T78" fmla="*/ 155 w 160"/>
                <a:gd name="T79" fmla="*/ 70 h 82"/>
                <a:gd name="T80" fmla="*/ 159 w 160"/>
                <a:gd name="T81" fmla="*/ 70 h 82"/>
                <a:gd name="T82" fmla="*/ 133 w 160"/>
                <a:gd name="T83" fmla="*/ 70 h 82"/>
                <a:gd name="T84" fmla="*/ 130 w 160"/>
                <a:gd name="T85" fmla="*/ 71 h 82"/>
                <a:gd name="T86" fmla="*/ 127 w 160"/>
                <a:gd name="T87" fmla="*/ 82 h 82"/>
                <a:gd name="T88" fmla="*/ 137 w 160"/>
                <a:gd name="T8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0" h="82">
                  <a:moveTo>
                    <a:pt x="109" y="75"/>
                  </a:moveTo>
                  <a:cubicBezTo>
                    <a:pt x="109" y="75"/>
                    <a:pt x="108" y="75"/>
                    <a:pt x="108" y="75"/>
                  </a:cubicBezTo>
                  <a:cubicBezTo>
                    <a:pt x="108" y="75"/>
                    <a:pt x="108" y="75"/>
                    <a:pt x="108" y="75"/>
                  </a:cubicBezTo>
                  <a:cubicBezTo>
                    <a:pt x="109" y="75"/>
                    <a:pt x="109" y="74"/>
                    <a:pt x="110" y="73"/>
                  </a:cubicBezTo>
                  <a:cubicBezTo>
                    <a:pt x="110" y="74"/>
                    <a:pt x="110" y="75"/>
                    <a:pt x="109" y="75"/>
                  </a:cubicBezTo>
                  <a:moveTo>
                    <a:pt x="152" y="45"/>
                  </a:moveTo>
                  <a:cubicBezTo>
                    <a:pt x="150" y="40"/>
                    <a:pt x="143" y="31"/>
                    <a:pt x="137" y="31"/>
                  </a:cubicBezTo>
                  <a:cubicBezTo>
                    <a:pt x="137" y="31"/>
                    <a:pt x="133" y="34"/>
                    <a:pt x="133" y="34"/>
                  </a:cubicBezTo>
                  <a:cubicBezTo>
                    <a:pt x="134" y="35"/>
                    <a:pt x="134" y="35"/>
                    <a:pt x="135" y="35"/>
                  </a:cubicBezTo>
                  <a:cubicBezTo>
                    <a:pt x="135" y="35"/>
                    <a:pt x="135" y="34"/>
                    <a:pt x="135" y="34"/>
                  </a:cubicBezTo>
                  <a:cubicBezTo>
                    <a:pt x="136" y="34"/>
                    <a:pt x="136" y="34"/>
                    <a:pt x="136" y="33"/>
                  </a:cubicBezTo>
                  <a:cubicBezTo>
                    <a:pt x="135" y="34"/>
                    <a:pt x="134" y="36"/>
                    <a:pt x="135" y="33"/>
                  </a:cubicBezTo>
                  <a:cubicBezTo>
                    <a:pt x="135" y="33"/>
                    <a:pt x="138" y="32"/>
                    <a:pt x="138" y="33"/>
                  </a:cubicBezTo>
                  <a:cubicBezTo>
                    <a:pt x="140" y="33"/>
                    <a:pt x="140" y="36"/>
                    <a:pt x="141" y="37"/>
                  </a:cubicBezTo>
                  <a:cubicBezTo>
                    <a:pt x="143" y="38"/>
                    <a:pt x="147" y="39"/>
                    <a:pt x="147" y="42"/>
                  </a:cubicBezTo>
                  <a:cubicBezTo>
                    <a:pt x="147" y="46"/>
                    <a:pt x="137" y="52"/>
                    <a:pt x="134" y="52"/>
                  </a:cubicBezTo>
                  <a:cubicBezTo>
                    <a:pt x="123" y="55"/>
                    <a:pt x="128" y="48"/>
                    <a:pt x="125" y="45"/>
                  </a:cubicBezTo>
                  <a:cubicBezTo>
                    <a:pt x="124" y="44"/>
                    <a:pt x="120" y="46"/>
                    <a:pt x="118" y="44"/>
                  </a:cubicBezTo>
                  <a:cubicBezTo>
                    <a:pt x="117" y="44"/>
                    <a:pt x="118" y="33"/>
                    <a:pt x="112" y="32"/>
                  </a:cubicBezTo>
                  <a:cubicBezTo>
                    <a:pt x="105" y="31"/>
                    <a:pt x="107" y="36"/>
                    <a:pt x="101" y="29"/>
                  </a:cubicBezTo>
                  <a:cubicBezTo>
                    <a:pt x="100" y="28"/>
                    <a:pt x="98" y="27"/>
                    <a:pt x="98" y="25"/>
                  </a:cubicBezTo>
                  <a:cubicBezTo>
                    <a:pt x="99" y="23"/>
                    <a:pt x="101" y="21"/>
                    <a:pt x="102" y="19"/>
                  </a:cubicBezTo>
                  <a:cubicBezTo>
                    <a:pt x="102" y="18"/>
                    <a:pt x="101" y="16"/>
                    <a:pt x="102" y="15"/>
                  </a:cubicBezTo>
                  <a:cubicBezTo>
                    <a:pt x="103" y="12"/>
                    <a:pt x="110" y="12"/>
                    <a:pt x="110" y="9"/>
                  </a:cubicBezTo>
                  <a:cubicBezTo>
                    <a:pt x="110" y="8"/>
                    <a:pt x="107" y="9"/>
                    <a:pt x="106" y="9"/>
                  </a:cubicBezTo>
                  <a:cubicBezTo>
                    <a:pt x="105" y="8"/>
                    <a:pt x="105" y="6"/>
                    <a:pt x="103" y="7"/>
                  </a:cubicBezTo>
                  <a:cubicBezTo>
                    <a:pt x="103" y="7"/>
                    <a:pt x="103" y="8"/>
                    <a:pt x="102" y="8"/>
                  </a:cubicBezTo>
                  <a:cubicBezTo>
                    <a:pt x="102" y="9"/>
                    <a:pt x="101" y="9"/>
                    <a:pt x="101" y="9"/>
                  </a:cubicBezTo>
                  <a:cubicBezTo>
                    <a:pt x="98" y="10"/>
                    <a:pt x="94" y="2"/>
                    <a:pt x="93" y="0"/>
                  </a:cubicBezTo>
                  <a:cubicBezTo>
                    <a:pt x="86" y="0"/>
                    <a:pt x="88" y="2"/>
                    <a:pt x="84" y="6"/>
                  </a:cubicBezTo>
                  <a:cubicBezTo>
                    <a:pt x="82" y="7"/>
                    <a:pt x="81" y="6"/>
                    <a:pt x="81" y="8"/>
                  </a:cubicBezTo>
                  <a:cubicBezTo>
                    <a:pt x="81" y="8"/>
                    <a:pt x="81" y="11"/>
                    <a:pt x="81" y="11"/>
                  </a:cubicBezTo>
                  <a:cubicBezTo>
                    <a:pt x="81" y="12"/>
                    <a:pt x="80" y="12"/>
                    <a:pt x="80" y="12"/>
                  </a:cubicBezTo>
                  <a:cubicBezTo>
                    <a:pt x="78" y="12"/>
                    <a:pt x="79" y="14"/>
                    <a:pt x="78" y="16"/>
                  </a:cubicBezTo>
                  <a:cubicBezTo>
                    <a:pt x="75" y="18"/>
                    <a:pt x="39" y="28"/>
                    <a:pt x="32" y="30"/>
                  </a:cubicBezTo>
                  <a:cubicBezTo>
                    <a:pt x="22" y="34"/>
                    <a:pt x="11" y="37"/>
                    <a:pt x="0" y="40"/>
                  </a:cubicBezTo>
                  <a:cubicBezTo>
                    <a:pt x="1" y="50"/>
                    <a:pt x="1" y="60"/>
                    <a:pt x="2" y="70"/>
                  </a:cubicBezTo>
                  <a:cubicBezTo>
                    <a:pt x="2" y="73"/>
                    <a:pt x="1" y="79"/>
                    <a:pt x="4" y="81"/>
                  </a:cubicBezTo>
                  <a:cubicBezTo>
                    <a:pt x="8" y="79"/>
                    <a:pt x="28" y="72"/>
                    <a:pt x="31" y="72"/>
                  </a:cubicBezTo>
                  <a:cubicBezTo>
                    <a:pt x="32" y="73"/>
                    <a:pt x="31" y="74"/>
                    <a:pt x="33" y="74"/>
                  </a:cubicBezTo>
                  <a:cubicBezTo>
                    <a:pt x="34" y="73"/>
                    <a:pt x="33" y="72"/>
                    <a:pt x="33" y="72"/>
                  </a:cubicBezTo>
                  <a:cubicBezTo>
                    <a:pt x="35" y="70"/>
                    <a:pt x="40" y="70"/>
                    <a:pt x="40" y="70"/>
                  </a:cubicBezTo>
                  <a:cubicBezTo>
                    <a:pt x="45" y="66"/>
                    <a:pt x="54" y="64"/>
                    <a:pt x="60" y="62"/>
                  </a:cubicBezTo>
                  <a:cubicBezTo>
                    <a:pt x="63" y="61"/>
                    <a:pt x="69" y="58"/>
                    <a:pt x="71" y="58"/>
                  </a:cubicBezTo>
                  <a:cubicBezTo>
                    <a:pt x="71" y="58"/>
                    <a:pt x="71" y="58"/>
                    <a:pt x="71" y="59"/>
                  </a:cubicBezTo>
                  <a:cubicBezTo>
                    <a:pt x="74" y="58"/>
                    <a:pt x="88" y="53"/>
                    <a:pt x="88" y="53"/>
                  </a:cubicBezTo>
                  <a:cubicBezTo>
                    <a:pt x="88" y="53"/>
                    <a:pt x="88" y="54"/>
                    <a:pt x="88" y="54"/>
                  </a:cubicBezTo>
                  <a:cubicBezTo>
                    <a:pt x="91" y="61"/>
                    <a:pt x="90" y="57"/>
                    <a:pt x="92" y="59"/>
                  </a:cubicBezTo>
                  <a:cubicBezTo>
                    <a:pt x="94" y="60"/>
                    <a:pt x="93" y="63"/>
                    <a:pt x="94" y="64"/>
                  </a:cubicBezTo>
                  <a:cubicBezTo>
                    <a:pt x="95" y="65"/>
                    <a:pt x="96" y="65"/>
                    <a:pt x="97" y="66"/>
                  </a:cubicBezTo>
                  <a:cubicBezTo>
                    <a:pt x="97" y="66"/>
                    <a:pt x="97" y="65"/>
                    <a:pt x="97" y="65"/>
                  </a:cubicBezTo>
                  <a:cubicBezTo>
                    <a:pt x="97" y="66"/>
                    <a:pt x="97" y="66"/>
                    <a:pt x="97" y="66"/>
                  </a:cubicBezTo>
                  <a:cubicBezTo>
                    <a:pt x="98" y="66"/>
                    <a:pt x="99" y="67"/>
                    <a:pt x="101" y="67"/>
                  </a:cubicBezTo>
                  <a:cubicBezTo>
                    <a:pt x="101" y="66"/>
                    <a:pt x="101" y="66"/>
                    <a:pt x="102" y="66"/>
                  </a:cubicBezTo>
                  <a:cubicBezTo>
                    <a:pt x="102" y="65"/>
                    <a:pt x="101" y="64"/>
                    <a:pt x="102" y="63"/>
                  </a:cubicBezTo>
                  <a:cubicBezTo>
                    <a:pt x="102" y="63"/>
                    <a:pt x="103" y="67"/>
                    <a:pt x="103" y="67"/>
                  </a:cubicBezTo>
                  <a:cubicBezTo>
                    <a:pt x="103" y="67"/>
                    <a:pt x="103" y="67"/>
                    <a:pt x="103" y="67"/>
                  </a:cubicBezTo>
                  <a:cubicBezTo>
                    <a:pt x="103" y="68"/>
                    <a:pt x="104" y="68"/>
                    <a:pt x="105" y="69"/>
                  </a:cubicBezTo>
                  <a:cubicBezTo>
                    <a:pt x="106" y="70"/>
                    <a:pt x="107" y="73"/>
                    <a:pt x="108" y="75"/>
                  </a:cubicBezTo>
                  <a:cubicBezTo>
                    <a:pt x="108" y="75"/>
                    <a:pt x="108" y="75"/>
                    <a:pt x="108" y="76"/>
                  </a:cubicBezTo>
                  <a:cubicBezTo>
                    <a:pt x="108" y="75"/>
                    <a:pt x="108" y="75"/>
                    <a:pt x="108" y="75"/>
                  </a:cubicBezTo>
                  <a:cubicBezTo>
                    <a:pt x="108" y="75"/>
                    <a:pt x="108" y="75"/>
                    <a:pt x="108" y="75"/>
                  </a:cubicBezTo>
                  <a:cubicBezTo>
                    <a:pt x="108" y="75"/>
                    <a:pt x="108" y="75"/>
                    <a:pt x="108" y="75"/>
                  </a:cubicBezTo>
                  <a:cubicBezTo>
                    <a:pt x="108" y="74"/>
                    <a:pt x="108" y="74"/>
                    <a:pt x="108" y="73"/>
                  </a:cubicBezTo>
                  <a:cubicBezTo>
                    <a:pt x="108" y="73"/>
                    <a:pt x="109" y="74"/>
                    <a:pt x="110" y="74"/>
                  </a:cubicBezTo>
                  <a:cubicBezTo>
                    <a:pt x="110" y="73"/>
                    <a:pt x="110" y="73"/>
                    <a:pt x="110" y="73"/>
                  </a:cubicBezTo>
                  <a:cubicBezTo>
                    <a:pt x="110" y="72"/>
                    <a:pt x="109" y="72"/>
                    <a:pt x="110" y="72"/>
                  </a:cubicBezTo>
                  <a:cubicBezTo>
                    <a:pt x="111" y="71"/>
                    <a:pt x="111" y="72"/>
                    <a:pt x="110" y="73"/>
                  </a:cubicBezTo>
                  <a:cubicBezTo>
                    <a:pt x="112" y="72"/>
                    <a:pt x="114" y="72"/>
                    <a:pt x="115" y="71"/>
                  </a:cubicBezTo>
                  <a:cubicBezTo>
                    <a:pt x="116" y="70"/>
                    <a:pt x="117" y="67"/>
                    <a:pt x="118" y="66"/>
                  </a:cubicBezTo>
                  <a:cubicBezTo>
                    <a:pt x="119" y="66"/>
                    <a:pt x="119" y="66"/>
                    <a:pt x="119" y="66"/>
                  </a:cubicBezTo>
                  <a:cubicBezTo>
                    <a:pt x="126" y="70"/>
                    <a:pt x="119" y="75"/>
                    <a:pt x="120" y="80"/>
                  </a:cubicBezTo>
                  <a:cubicBezTo>
                    <a:pt x="120" y="80"/>
                    <a:pt x="122" y="75"/>
                    <a:pt x="124" y="71"/>
                  </a:cubicBezTo>
                  <a:cubicBezTo>
                    <a:pt x="125" y="68"/>
                    <a:pt x="133" y="66"/>
                    <a:pt x="133" y="66"/>
                  </a:cubicBezTo>
                  <a:cubicBezTo>
                    <a:pt x="133" y="65"/>
                    <a:pt x="133" y="62"/>
                    <a:pt x="133" y="62"/>
                  </a:cubicBezTo>
                  <a:cubicBezTo>
                    <a:pt x="134" y="61"/>
                    <a:pt x="150" y="50"/>
                    <a:pt x="150" y="50"/>
                  </a:cubicBezTo>
                  <a:cubicBezTo>
                    <a:pt x="153" y="50"/>
                    <a:pt x="151" y="54"/>
                    <a:pt x="152" y="54"/>
                  </a:cubicBezTo>
                  <a:cubicBezTo>
                    <a:pt x="154" y="54"/>
                    <a:pt x="152" y="46"/>
                    <a:pt x="152" y="45"/>
                  </a:cubicBezTo>
                  <a:moveTo>
                    <a:pt x="154" y="66"/>
                  </a:moveTo>
                  <a:cubicBezTo>
                    <a:pt x="154" y="67"/>
                    <a:pt x="155" y="70"/>
                    <a:pt x="155" y="70"/>
                  </a:cubicBezTo>
                  <a:cubicBezTo>
                    <a:pt x="155" y="71"/>
                    <a:pt x="147" y="73"/>
                    <a:pt x="148" y="74"/>
                  </a:cubicBezTo>
                  <a:cubicBezTo>
                    <a:pt x="148" y="75"/>
                    <a:pt x="160" y="73"/>
                    <a:pt x="159" y="70"/>
                  </a:cubicBezTo>
                  <a:cubicBezTo>
                    <a:pt x="158" y="68"/>
                    <a:pt x="155" y="67"/>
                    <a:pt x="154" y="66"/>
                  </a:cubicBezTo>
                  <a:moveTo>
                    <a:pt x="133" y="70"/>
                  </a:moveTo>
                  <a:cubicBezTo>
                    <a:pt x="132" y="70"/>
                    <a:pt x="132" y="70"/>
                    <a:pt x="131" y="70"/>
                  </a:cubicBezTo>
                  <a:cubicBezTo>
                    <a:pt x="131" y="71"/>
                    <a:pt x="130" y="70"/>
                    <a:pt x="130" y="71"/>
                  </a:cubicBezTo>
                  <a:cubicBezTo>
                    <a:pt x="126" y="73"/>
                    <a:pt x="128" y="78"/>
                    <a:pt x="123" y="80"/>
                  </a:cubicBezTo>
                  <a:cubicBezTo>
                    <a:pt x="122" y="81"/>
                    <a:pt x="127" y="82"/>
                    <a:pt x="127" y="82"/>
                  </a:cubicBezTo>
                  <a:cubicBezTo>
                    <a:pt x="129" y="82"/>
                    <a:pt x="132" y="79"/>
                    <a:pt x="133" y="79"/>
                  </a:cubicBezTo>
                  <a:cubicBezTo>
                    <a:pt x="133" y="78"/>
                    <a:pt x="137" y="76"/>
                    <a:pt x="137" y="76"/>
                  </a:cubicBezTo>
                  <a:cubicBezTo>
                    <a:pt x="137" y="74"/>
                    <a:pt x="133" y="75"/>
                    <a:pt x="133" y="70"/>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8" name="Freeform 110"/>
            <p:cNvSpPr>
              <a:spLocks noEditPoints="1"/>
            </p:cNvSpPr>
            <p:nvPr/>
          </p:nvSpPr>
          <p:spPr bwMode="auto">
            <a:xfrm>
              <a:off x="5130773" y="2373314"/>
              <a:ext cx="693739" cy="739775"/>
            </a:xfrm>
            <a:custGeom>
              <a:avLst/>
              <a:gdLst>
                <a:gd name="T0" fmla="*/ 75 w 235"/>
                <a:gd name="T1" fmla="*/ 11 h 250"/>
                <a:gd name="T2" fmla="*/ 235 w 235"/>
                <a:gd name="T3" fmla="*/ 74 h 250"/>
                <a:gd name="T4" fmla="*/ 230 w 235"/>
                <a:gd name="T5" fmla="*/ 79 h 250"/>
                <a:gd name="T6" fmla="*/ 222 w 235"/>
                <a:gd name="T7" fmla="*/ 94 h 250"/>
                <a:gd name="T8" fmla="*/ 210 w 235"/>
                <a:gd name="T9" fmla="*/ 114 h 250"/>
                <a:gd name="T10" fmla="*/ 200 w 235"/>
                <a:gd name="T11" fmla="*/ 118 h 250"/>
                <a:gd name="T12" fmla="*/ 211 w 235"/>
                <a:gd name="T13" fmla="*/ 94 h 250"/>
                <a:gd name="T14" fmla="*/ 206 w 235"/>
                <a:gd name="T15" fmla="*/ 84 h 250"/>
                <a:gd name="T16" fmla="*/ 201 w 235"/>
                <a:gd name="T17" fmla="*/ 67 h 250"/>
                <a:gd name="T18" fmla="*/ 198 w 235"/>
                <a:gd name="T19" fmla="*/ 59 h 250"/>
                <a:gd name="T20" fmla="*/ 192 w 235"/>
                <a:gd name="T21" fmla="*/ 53 h 250"/>
                <a:gd name="T22" fmla="*/ 185 w 235"/>
                <a:gd name="T23" fmla="*/ 44 h 250"/>
                <a:gd name="T24" fmla="*/ 169 w 235"/>
                <a:gd name="T25" fmla="*/ 42 h 250"/>
                <a:gd name="T26" fmla="*/ 158 w 235"/>
                <a:gd name="T27" fmla="*/ 43 h 250"/>
                <a:gd name="T28" fmla="*/ 104 w 235"/>
                <a:gd name="T29" fmla="*/ 33 h 250"/>
                <a:gd name="T30" fmla="*/ 94 w 235"/>
                <a:gd name="T31" fmla="*/ 21 h 250"/>
                <a:gd name="T32" fmla="*/ 81 w 235"/>
                <a:gd name="T33" fmla="*/ 18 h 250"/>
                <a:gd name="T34" fmla="*/ 70 w 235"/>
                <a:gd name="T35" fmla="*/ 21 h 250"/>
                <a:gd name="T36" fmla="*/ 74 w 235"/>
                <a:gd name="T37" fmla="*/ 1 h 250"/>
                <a:gd name="T38" fmla="*/ 65 w 235"/>
                <a:gd name="T39" fmla="*/ 6 h 250"/>
                <a:gd name="T40" fmla="*/ 49 w 235"/>
                <a:gd name="T41" fmla="*/ 14 h 250"/>
                <a:gd name="T42" fmla="*/ 24 w 235"/>
                <a:gd name="T43" fmla="*/ 18 h 250"/>
                <a:gd name="T44" fmla="*/ 18 w 235"/>
                <a:gd name="T45" fmla="*/ 23 h 250"/>
                <a:gd name="T46" fmla="*/ 7 w 235"/>
                <a:gd name="T47" fmla="*/ 67 h 250"/>
                <a:gd name="T48" fmla="*/ 0 w 235"/>
                <a:gd name="T49" fmla="*/ 80 h 250"/>
                <a:gd name="T50" fmla="*/ 10 w 235"/>
                <a:gd name="T51" fmla="*/ 94 h 250"/>
                <a:gd name="T52" fmla="*/ 7 w 235"/>
                <a:gd name="T53" fmla="*/ 115 h 250"/>
                <a:gd name="T54" fmla="*/ 19 w 235"/>
                <a:gd name="T55" fmla="*/ 140 h 250"/>
                <a:gd name="T56" fmla="*/ 45 w 235"/>
                <a:gd name="T57" fmla="*/ 153 h 250"/>
                <a:gd name="T58" fmla="*/ 64 w 235"/>
                <a:gd name="T59" fmla="*/ 168 h 250"/>
                <a:gd name="T60" fmla="*/ 81 w 235"/>
                <a:gd name="T61" fmla="*/ 204 h 250"/>
                <a:gd name="T62" fmla="*/ 86 w 235"/>
                <a:gd name="T63" fmla="*/ 229 h 250"/>
                <a:gd name="T64" fmla="*/ 110 w 235"/>
                <a:gd name="T65" fmla="*/ 250 h 250"/>
                <a:gd name="T66" fmla="*/ 225 w 235"/>
                <a:gd name="T67" fmla="*/ 226 h 250"/>
                <a:gd name="T68" fmla="*/ 221 w 235"/>
                <a:gd name="T69" fmla="*/ 208 h 250"/>
                <a:gd name="T70" fmla="*/ 217 w 235"/>
                <a:gd name="T71" fmla="*/ 200 h 250"/>
                <a:gd name="T72" fmla="*/ 218 w 235"/>
                <a:gd name="T73" fmla="*/ 179 h 250"/>
                <a:gd name="T74" fmla="*/ 218 w 235"/>
                <a:gd name="T75" fmla="*/ 159 h 250"/>
                <a:gd name="T76" fmla="*/ 221 w 235"/>
                <a:gd name="T77" fmla="*/ 131 h 250"/>
                <a:gd name="T78" fmla="*/ 226 w 235"/>
                <a:gd name="T79" fmla="*/ 103 h 250"/>
                <a:gd name="T80" fmla="*/ 229 w 235"/>
                <a:gd name="T81" fmla="*/ 94 h 250"/>
                <a:gd name="T82" fmla="*/ 232 w 235"/>
                <a:gd name="T83" fmla="*/ 85 h 250"/>
                <a:gd name="T84" fmla="*/ 234 w 235"/>
                <a:gd name="T85" fmla="*/ 81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50">
                  <a:moveTo>
                    <a:pt x="82" y="5"/>
                  </a:moveTo>
                  <a:cubicBezTo>
                    <a:pt x="83" y="6"/>
                    <a:pt x="76" y="12"/>
                    <a:pt x="75" y="12"/>
                  </a:cubicBezTo>
                  <a:cubicBezTo>
                    <a:pt x="75" y="12"/>
                    <a:pt x="75" y="12"/>
                    <a:pt x="75" y="11"/>
                  </a:cubicBezTo>
                  <a:cubicBezTo>
                    <a:pt x="75" y="10"/>
                    <a:pt x="77" y="9"/>
                    <a:pt x="79" y="8"/>
                  </a:cubicBezTo>
                  <a:cubicBezTo>
                    <a:pt x="80" y="7"/>
                    <a:pt x="81" y="6"/>
                    <a:pt x="82" y="5"/>
                  </a:cubicBezTo>
                  <a:moveTo>
                    <a:pt x="235" y="74"/>
                  </a:moveTo>
                  <a:cubicBezTo>
                    <a:pt x="235" y="73"/>
                    <a:pt x="232" y="73"/>
                    <a:pt x="231" y="73"/>
                  </a:cubicBezTo>
                  <a:cubicBezTo>
                    <a:pt x="230" y="73"/>
                    <a:pt x="230" y="75"/>
                    <a:pt x="230" y="76"/>
                  </a:cubicBezTo>
                  <a:cubicBezTo>
                    <a:pt x="229" y="77"/>
                    <a:pt x="230" y="78"/>
                    <a:pt x="230" y="79"/>
                  </a:cubicBezTo>
                  <a:cubicBezTo>
                    <a:pt x="229" y="82"/>
                    <a:pt x="226" y="81"/>
                    <a:pt x="225" y="82"/>
                  </a:cubicBezTo>
                  <a:cubicBezTo>
                    <a:pt x="224" y="83"/>
                    <a:pt x="226" y="87"/>
                    <a:pt x="225" y="89"/>
                  </a:cubicBezTo>
                  <a:cubicBezTo>
                    <a:pt x="225" y="90"/>
                    <a:pt x="223" y="91"/>
                    <a:pt x="222" y="94"/>
                  </a:cubicBezTo>
                  <a:cubicBezTo>
                    <a:pt x="222" y="96"/>
                    <a:pt x="219" y="99"/>
                    <a:pt x="219" y="100"/>
                  </a:cubicBezTo>
                  <a:cubicBezTo>
                    <a:pt x="218" y="102"/>
                    <a:pt x="214" y="101"/>
                    <a:pt x="212" y="104"/>
                  </a:cubicBezTo>
                  <a:cubicBezTo>
                    <a:pt x="211" y="108"/>
                    <a:pt x="211" y="111"/>
                    <a:pt x="210" y="114"/>
                  </a:cubicBezTo>
                  <a:cubicBezTo>
                    <a:pt x="209" y="114"/>
                    <a:pt x="207" y="115"/>
                    <a:pt x="206" y="116"/>
                  </a:cubicBezTo>
                  <a:cubicBezTo>
                    <a:pt x="205" y="118"/>
                    <a:pt x="202" y="126"/>
                    <a:pt x="199" y="120"/>
                  </a:cubicBezTo>
                  <a:cubicBezTo>
                    <a:pt x="199" y="119"/>
                    <a:pt x="200" y="118"/>
                    <a:pt x="200" y="118"/>
                  </a:cubicBezTo>
                  <a:cubicBezTo>
                    <a:pt x="200" y="112"/>
                    <a:pt x="203" y="107"/>
                    <a:pt x="205" y="102"/>
                  </a:cubicBezTo>
                  <a:cubicBezTo>
                    <a:pt x="205" y="100"/>
                    <a:pt x="203" y="99"/>
                    <a:pt x="204" y="98"/>
                  </a:cubicBezTo>
                  <a:cubicBezTo>
                    <a:pt x="206" y="96"/>
                    <a:pt x="210" y="96"/>
                    <a:pt x="211" y="94"/>
                  </a:cubicBezTo>
                  <a:cubicBezTo>
                    <a:pt x="212" y="93"/>
                    <a:pt x="212" y="90"/>
                    <a:pt x="212" y="88"/>
                  </a:cubicBezTo>
                  <a:cubicBezTo>
                    <a:pt x="211" y="88"/>
                    <a:pt x="211" y="88"/>
                    <a:pt x="211" y="88"/>
                  </a:cubicBezTo>
                  <a:cubicBezTo>
                    <a:pt x="210" y="87"/>
                    <a:pt x="207" y="85"/>
                    <a:pt x="206" y="84"/>
                  </a:cubicBezTo>
                  <a:cubicBezTo>
                    <a:pt x="205" y="82"/>
                    <a:pt x="209" y="74"/>
                    <a:pt x="208" y="73"/>
                  </a:cubicBezTo>
                  <a:cubicBezTo>
                    <a:pt x="206" y="71"/>
                    <a:pt x="200" y="77"/>
                    <a:pt x="199" y="75"/>
                  </a:cubicBezTo>
                  <a:cubicBezTo>
                    <a:pt x="198" y="71"/>
                    <a:pt x="201" y="69"/>
                    <a:pt x="201" y="67"/>
                  </a:cubicBezTo>
                  <a:cubicBezTo>
                    <a:pt x="201" y="66"/>
                    <a:pt x="199" y="64"/>
                    <a:pt x="199" y="63"/>
                  </a:cubicBezTo>
                  <a:cubicBezTo>
                    <a:pt x="199" y="63"/>
                    <a:pt x="201" y="61"/>
                    <a:pt x="201" y="61"/>
                  </a:cubicBezTo>
                  <a:cubicBezTo>
                    <a:pt x="201" y="60"/>
                    <a:pt x="199" y="59"/>
                    <a:pt x="198" y="59"/>
                  </a:cubicBezTo>
                  <a:cubicBezTo>
                    <a:pt x="199" y="56"/>
                    <a:pt x="199" y="56"/>
                    <a:pt x="199" y="56"/>
                  </a:cubicBezTo>
                  <a:cubicBezTo>
                    <a:pt x="199" y="55"/>
                    <a:pt x="194" y="53"/>
                    <a:pt x="193" y="53"/>
                  </a:cubicBezTo>
                  <a:cubicBezTo>
                    <a:pt x="193" y="53"/>
                    <a:pt x="192" y="53"/>
                    <a:pt x="192" y="53"/>
                  </a:cubicBezTo>
                  <a:cubicBezTo>
                    <a:pt x="190" y="52"/>
                    <a:pt x="188" y="52"/>
                    <a:pt x="186" y="52"/>
                  </a:cubicBezTo>
                  <a:cubicBezTo>
                    <a:pt x="186" y="52"/>
                    <a:pt x="186" y="51"/>
                    <a:pt x="186" y="51"/>
                  </a:cubicBezTo>
                  <a:cubicBezTo>
                    <a:pt x="185" y="48"/>
                    <a:pt x="187" y="47"/>
                    <a:pt x="185" y="44"/>
                  </a:cubicBezTo>
                  <a:cubicBezTo>
                    <a:pt x="183" y="41"/>
                    <a:pt x="179" y="44"/>
                    <a:pt x="176" y="44"/>
                  </a:cubicBezTo>
                  <a:cubicBezTo>
                    <a:pt x="176" y="44"/>
                    <a:pt x="175" y="42"/>
                    <a:pt x="175" y="42"/>
                  </a:cubicBezTo>
                  <a:cubicBezTo>
                    <a:pt x="173" y="42"/>
                    <a:pt x="170" y="42"/>
                    <a:pt x="169" y="42"/>
                  </a:cubicBezTo>
                  <a:cubicBezTo>
                    <a:pt x="167" y="41"/>
                    <a:pt x="165" y="44"/>
                    <a:pt x="164" y="44"/>
                  </a:cubicBezTo>
                  <a:cubicBezTo>
                    <a:pt x="163" y="44"/>
                    <a:pt x="162" y="42"/>
                    <a:pt x="161" y="42"/>
                  </a:cubicBezTo>
                  <a:cubicBezTo>
                    <a:pt x="160" y="42"/>
                    <a:pt x="159" y="43"/>
                    <a:pt x="158" y="43"/>
                  </a:cubicBezTo>
                  <a:cubicBezTo>
                    <a:pt x="155" y="44"/>
                    <a:pt x="148" y="39"/>
                    <a:pt x="144" y="38"/>
                  </a:cubicBezTo>
                  <a:cubicBezTo>
                    <a:pt x="138" y="36"/>
                    <a:pt x="130" y="36"/>
                    <a:pt x="123" y="35"/>
                  </a:cubicBezTo>
                  <a:cubicBezTo>
                    <a:pt x="119" y="35"/>
                    <a:pt x="107" y="34"/>
                    <a:pt x="104" y="33"/>
                  </a:cubicBezTo>
                  <a:cubicBezTo>
                    <a:pt x="102" y="31"/>
                    <a:pt x="102" y="26"/>
                    <a:pt x="99" y="24"/>
                  </a:cubicBezTo>
                  <a:cubicBezTo>
                    <a:pt x="98" y="23"/>
                    <a:pt x="96" y="23"/>
                    <a:pt x="95" y="22"/>
                  </a:cubicBezTo>
                  <a:cubicBezTo>
                    <a:pt x="95" y="22"/>
                    <a:pt x="95" y="21"/>
                    <a:pt x="94" y="21"/>
                  </a:cubicBezTo>
                  <a:cubicBezTo>
                    <a:pt x="92" y="20"/>
                    <a:pt x="93" y="23"/>
                    <a:pt x="91" y="20"/>
                  </a:cubicBezTo>
                  <a:cubicBezTo>
                    <a:pt x="91" y="21"/>
                    <a:pt x="90" y="21"/>
                    <a:pt x="90" y="21"/>
                  </a:cubicBezTo>
                  <a:cubicBezTo>
                    <a:pt x="87" y="21"/>
                    <a:pt x="84" y="19"/>
                    <a:pt x="81" y="18"/>
                  </a:cubicBezTo>
                  <a:cubicBezTo>
                    <a:pt x="81" y="18"/>
                    <a:pt x="78" y="14"/>
                    <a:pt x="77" y="15"/>
                  </a:cubicBezTo>
                  <a:cubicBezTo>
                    <a:pt x="76" y="20"/>
                    <a:pt x="79" y="14"/>
                    <a:pt x="78" y="17"/>
                  </a:cubicBezTo>
                  <a:cubicBezTo>
                    <a:pt x="78" y="19"/>
                    <a:pt x="71" y="23"/>
                    <a:pt x="70" y="21"/>
                  </a:cubicBezTo>
                  <a:cubicBezTo>
                    <a:pt x="70" y="20"/>
                    <a:pt x="73" y="17"/>
                    <a:pt x="73" y="15"/>
                  </a:cubicBezTo>
                  <a:cubicBezTo>
                    <a:pt x="74" y="15"/>
                    <a:pt x="72" y="13"/>
                    <a:pt x="72" y="13"/>
                  </a:cubicBezTo>
                  <a:cubicBezTo>
                    <a:pt x="71" y="10"/>
                    <a:pt x="78" y="5"/>
                    <a:pt x="74" y="1"/>
                  </a:cubicBezTo>
                  <a:cubicBezTo>
                    <a:pt x="74" y="1"/>
                    <a:pt x="73" y="2"/>
                    <a:pt x="73" y="2"/>
                  </a:cubicBezTo>
                  <a:cubicBezTo>
                    <a:pt x="72" y="2"/>
                    <a:pt x="73" y="1"/>
                    <a:pt x="72" y="1"/>
                  </a:cubicBezTo>
                  <a:cubicBezTo>
                    <a:pt x="70" y="0"/>
                    <a:pt x="65" y="6"/>
                    <a:pt x="65" y="6"/>
                  </a:cubicBezTo>
                  <a:cubicBezTo>
                    <a:pt x="63" y="6"/>
                    <a:pt x="61" y="9"/>
                    <a:pt x="59" y="8"/>
                  </a:cubicBezTo>
                  <a:cubicBezTo>
                    <a:pt x="59" y="8"/>
                    <a:pt x="60" y="6"/>
                    <a:pt x="59" y="6"/>
                  </a:cubicBezTo>
                  <a:cubicBezTo>
                    <a:pt x="55" y="9"/>
                    <a:pt x="53" y="13"/>
                    <a:pt x="49" y="14"/>
                  </a:cubicBezTo>
                  <a:cubicBezTo>
                    <a:pt x="42" y="17"/>
                    <a:pt x="32" y="23"/>
                    <a:pt x="27" y="19"/>
                  </a:cubicBezTo>
                  <a:cubicBezTo>
                    <a:pt x="26" y="18"/>
                    <a:pt x="25" y="18"/>
                    <a:pt x="25" y="17"/>
                  </a:cubicBezTo>
                  <a:cubicBezTo>
                    <a:pt x="25" y="17"/>
                    <a:pt x="24" y="18"/>
                    <a:pt x="24" y="18"/>
                  </a:cubicBezTo>
                  <a:cubicBezTo>
                    <a:pt x="23" y="20"/>
                    <a:pt x="22" y="19"/>
                    <a:pt x="22" y="20"/>
                  </a:cubicBezTo>
                  <a:cubicBezTo>
                    <a:pt x="22" y="20"/>
                    <a:pt x="21" y="23"/>
                    <a:pt x="21" y="23"/>
                  </a:cubicBezTo>
                  <a:cubicBezTo>
                    <a:pt x="21" y="24"/>
                    <a:pt x="19" y="22"/>
                    <a:pt x="18" y="23"/>
                  </a:cubicBezTo>
                  <a:cubicBezTo>
                    <a:pt x="17" y="24"/>
                    <a:pt x="19" y="30"/>
                    <a:pt x="19" y="31"/>
                  </a:cubicBezTo>
                  <a:cubicBezTo>
                    <a:pt x="19" y="37"/>
                    <a:pt x="22" y="52"/>
                    <a:pt x="21" y="56"/>
                  </a:cubicBezTo>
                  <a:cubicBezTo>
                    <a:pt x="20" y="61"/>
                    <a:pt x="10" y="64"/>
                    <a:pt x="7" y="67"/>
                  </a:cubicBezTo>
                  <a:cubicBezTo>
                    <a:pt x="4" y="69"/>
                    <a:pt x="5" y="73"/>
                    <a:pt x="4" y="75"/>
                  </a:cubicBezTo>
                  <a:cubicBezTo>
                    <a:pt x="3" y="77"/>
                    <a:pt x="1" y="77"/>
                    <a:pt x="0" y="79"/>
                  </a:cubicBezTo>
                  <a:cubicBezTo>
                    <a:pt x="0" y="79"/>
                    <a:pt x="0" y="80"/>
                    <a:pt x="0" y="80"/>
                  </a:cubicBezTo>
                  <a:cubicBezTo>
                    <a:pt x="0" y="81"/>
                    <a:pt x="0" y="82"/>
                    <a:pt x="0" y="83"/>
                  </a:cubicBezTo>
                  <a:cubicBezTo>
                    <a:pt x="0" y="89"/>
                    <a:pt x="3" y="85"/>
                    <a:pt x="6" y="88"/>
                  </a:cubicBezTo>
                  <a:cubicBezTo>
                    <a:pt x="7" y="88"/>
                    <a:pt x="10" y="93"/>
                    <a:pt x="10" y="94"/>
                  </a:cubicBezTo>
                  <a:cubicBezTo>
                    <a:pt x="11" y="98"/>
                    <a:pt x="8" y="100"/>
                    <a:pt x="7" y="103"/>
                  </a:cubicBezTo>
                  <a:cubicBezTo>
                    <a:pt x="6" y="106"/>
                    <a:pt x="9" y="109"/>
                    <a:pt x="9" y="112"/>
                  </a:cubicBezTo>
                  <a:cubicBezTo>
                    <a:pt x="9" y="113"/>
                    <a:pt x="7" y="114"/>
                    <a:pt x="7" y="115"/>
                  </a:cubicBezTo>
                  <a:cubicBezTo>
                    <a:pt x="7" y="117"/>
                    <a:pt x="10" y="119"/>
                    <a:pt x="10" y="122"/>
                  </a:cubicBezTo>
                  <a:cubicBezTo>
                    <a:pt x="9" y="123"/>
                    <a:pt x="8" y="132"/>
                    <a:pt x="8" y="133"/>
                  </a:cubicBezTo>
                  <a:cubicBezTo>
                    <a:pt x="8" y="133"/>
                    <a:pt x="17" y="140"/>
                    <a:pt x="19" y="140"/>
                  </a:cubicBezTo>
                  <a:cubicBezTo>
                    <a:pt x="21" y="141"/>
                    <a:pt x="24" y="141"/>
                    <a:pt x="27" y="142"/>
                  </a:cubicBezTo>
                  <a:cubicBezTo>
                    <a:pt x="29" y="143"/>
                    <a:pt x="30" y="145"/>
                    <a:pt x="32" y="147"/>
                  </a:cubicBezTo>
                  <a:cubicBezTo>
                    <a:pt x="36" y="149"/>
                    <a:pt x="42" y="149"/>
                    <a:pt x="45" y="153"/>
                  </a:cubicBezTo>
                  <a:cubicBezTo>
                    <a:pt x="48" y="156"/>
                    <a:pt x="48" y="160"/>
                    <a:pt x="52" y="162"/>
                  </a:cubicBezTo>
                  <a:cubicBezTo>
                    <a:pt x="54" y="164"/>
                    <a:pt x="58" y="167"/>
                    <a:pt x="61" y="168"/>
                  </a:cubicBezTo>
                  <a:cubicBezTo>
                    <a:pt x="62" y="168"/>
                    <a:pt x="63" y="168"/>
                    <a:pt x="64" y="168"/>
                  </a:cubicBezTo>
                  <a:cubicBezTo>
                    <a:pt x="68" y="169"/>
                    <a:pt x="74" y="176"/>
                    <a:pt x="75" y="180"/>
                  </a:cubicBezTo>
                  <a:cubicBezTo>
                    <a:pt x="77" y="185"/>
                    <a:pt x="77" y="191"/>
                    <a:pt x="79" y="196"/>
                  </a:cubicBezTo>
                  <a:cubicBezTo>
                    <a:pt x="79" y="196"/>
                    <a:pt x="79" y="202"/>
                    <a:pt x="81" y="204"/>
                  </a:cubicBezTo>
                  <a:cubicBezTo>
                    <a:pt x="83" y="206"/>
                    <a:pt x="85" y="205"/>
                    <a:pt x="86" y="208"/>
                  </a:cubicBezTo>
                  <a:cubicBezTo>
                    <a:pt x="87" y="211"/>
                    <a:pt x="83" y="215"/>
                    <a:pt x="83" y="218"/>
                  </a:cubicBezTo>
                  <a:cubicBezTo>
                    <a:pt x="83" y="221"/>
                    <a:pt x="85" y="226"/>
                    <a:pt x="86" y="229"/>
                  </a:cubicBezTo>
                  <a:cubicBezTo>
                    <a:pt x="87" y="230"/>
                    <a:pt x="88" y="230"/>
                    <a:pt x="89" y="231"/>
                  </a:cubicBezTo>
                  <a:cubicBezTo>
                    <a:pt x="90" y="233"/>
                    <a:pt x="89" y="236"/>
                    <a:pt x="90" y="238"/>
                  </a:cubicBezTo>
                  <a:cubicBezTo>
                    <a:pt x="94" y="245"/>
                    <a:pt x="108" y="235"/>
                    <a:pt x="110" y="250"/>
                  </a:cubicBezTo>
                  <a:cubicBezTo>
                    <a:pt x="149" y="245"/>
                    <a:pt x="188" y="240"/>
                    <a:pt x="227" y="235"/>
                  </a:cubicBezTo>
                  <a:cubicBezTo>
                    <a:pt x="227" y="235"/>
                    <a:pt x="227" y="235"/>
                    <a:pt x="227" y="235"/>
                  </a:cubicBezTo>
                  <a:cubicBezTo>
                    <a:pt x="226" y="232"/>
                    <a:pt x="225" y="229"/>
                    <a:pt x="225" y="226"/>
                  </a:cubicBezTo>
                  <a:cubicBezTo>
                    <a:pt x="224" y="224"/>
                    <a:pt x="227" y="220"/>
                    <a:pt x="226" y="218"/>
                  </a:cubicBezTo>
                  <a:cubicBezTo>
                    <a:pt x="225" y="216"/>
                    <a:pt x="223" y="215"/>
                    <a:pt x="222" y="214"/>
                  </a:cubicBezTo>
                  <a:cubicBezTo>
                    <a:pt x="221" y="212"/>
                    <a:pt x="222" y="209"/>
                    <a:pt x="221" y="208"/>
                  </a:cubicBezTo>
                  <a:cubicBezTo>
                    <a:pt x="220" y="207"/>
                    <a:pt x="218" y="207"/>
                    <a:pt x="218" y="205"/>
                  </a:cubicBezTo>
                  <a:cubicBezTo>
                    <a:pt x="218" y="204"/>
                    <a:pt x="219" y="203"/>
                    <a:pt x="219" y="202"/>
                  </a:cubicBezTo>
                  <a:cubicBezTo>
                    <a:pt x="219" y="201"/>
                    <a:pt x="217" y="201"/>
                    <a:pt x="217" y="200"/>
                  </a:cubicBezTo>
                  <a:cubicBezTo>
                    <a:pt x="217" y="199"/>
                    <a:pt x="218" y="198"/>
                    <a:pt x="218" y="197"/>
                  </a:cubicBezTo>
                  <a:cubicBezTo>
                    <a:pt x="217" y="195"/>
                    <a:pt x="216" y="195"/>
                    <a:pt x="216" y="193"/>
                  </a:cubicBezTo>
                  <a:cubicBezTo>
                    <a:pt x="216" y="189"/>
                    <a:pt x="218" y="183"/>
                    <a:pt x="218" y="179"/>
                  </a:cubicBezTo>
                  <a:cubicBezTo>
                    <a:pt x="218" y="178"/>
                    <a:pt x="217" y="176"/>
                    <a:pt x="218" y="175"/>
                  </a:cubicBezTo>
                  <a:cubicBezTo>
                    <a:pt x="218" y="171"/>
                    <a:pt x="221" y="169"/>
                    <a:pt x="220" y="165"/>
                  </a:cubicBezTo>
                  <a:cubicBezTo>
                    <a:pt x="220" y="163"/>
                    <a:pt x="219" y="161"/>
                    <a:pt x="218" y="159"/>
                  </a:cubicBezTo>
                  <a:cubicBezTo>
                    <a:pt x="217" y="155"/>
                    <a:pt x="218" y="149"/>
                    <a:pt x="219" y="145"/>
                  </a:cubicBezTo>
                  <a:cubicBezTo>
                    <a:pt x="220" y="142"/>
                    <a:pt x="224" y="141"/>
                    <a:pt x="224" y="138"/>
                  </a:cubicBezTo>
                  <a:cubicBezTo>
                    <a:pt x="224" y="135"/>
                    <a:pt x="221" y="134"/>
                    <a:pt x="221" y="131"/>
                  </a:cubicBezTo>
                  <a:cubicBezTo>
                    <a:pt x="221" y="127"/>
                    <a:pt x="222" y="123"/>
                    <a:pt x="222" y="119"/>
                  </a:cubicBezTo>
                  <a:cubicBezTo>
                    <a:pt x="222" y="116"/>
                    <a:pt x="227" y="104"/>
                    <a:pt x="225" y="103"/>
                  </a:cubicBezTo>
                  <a:cubicBezTo>
                    <a:pt x="226" y="103"/>
                    <a:pt x="226" y="103"/>
                    <a:pt x="226" y="103"/>
                  </a:cubicBezTo>
                  <a:cubicBezTo>
                    <a:pt x="228" y="102"/>
                    <a:pt x="228" y="97"/>
                    <a:pt x="229" y="96"/>
                  </a:cubicBezTo>
                  <a:cubicBezTo>
                    <a:pt x="231" y="94"/>
                    <a:pt x="231" y="94"/>
                    <a:pt x="231" y="94"/>
                  </a:cubicBezTo>
                  <a:cubicBezTo>
                    <a:pt x="231" y="94"/>
                    <a:pt x="230" y="94"/>
                    <a:pt x="229" y="94"/>
                  </a:cubicBezTo>
                  <a:cubicBezTo>
                    <a:pt x="229" y="93"/>
                    <a:pt x="231" y="87"/>
                    <a:pt x="232" y="87"/>
                  </a:cubicBezTo>
                  <a:cubicBezTo>
                    <a:pt x="232" y="86"/>
                    <a:pt x="233" y="87"/>
                    <a:pt x="233" y="86"/>
                  </a:cubicBezTo>
                  <a:cubicBezTo>
                    <a:pt x="233" y="86"/>
                    <a:pt x="232" y="85"/>
                    <a:pt x="232" y="85"/>
                  </a:cubicBezTo>
                  <a:cubicBezTo>
                    <a:pt x="234" y="84"/>
                    <a:pt x="234" y="84"/>
                    <a:pt x="234" y="84"/>
                  </a:cubicBezTo>
                  <a:cubicBezTo>
                    <a:pt x="234" y="84"/>
                    <a:pt x="232" y="83"/>
                    <a:pt x="232" y="83"/>
                  </a:cubicBezTo>
                  <a:cubicBezTo>
                    <a:pt x="232" y="81"/>
                    <a:pt x="234" y="82"/>
                    <a:pt x="234" y="81"/>
                  </a:cubicBezTo>
                  <a:cubicBezTo>
                    <a:pt x="235" y="80"/>
                    <a:pt x="233" y="79"/>
                    <a:pt x="233" y="78"/>
                  </a:cubicBezTo>
                  <a:cubicBezTo>
                    <a:pt x="233" y="77"/>
                    <a:pt x="235" y="76"/>
                    <a:pt x="235" y="74"/>
                  </a:cubicBezTo>
                  <a:close/>
                </a:path>
              </a:pathLst>
            </a:custGeom>
            <a:solidFill>
              <a:srgbClr val="022C54"/>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9" name="Freeform 112"/>
            <p:cNvSpPr>
              <a:spLocks noEditPoints="1"/>
            </p:cNvSpPr>
            <p:nvPr/>
          </p:nvSpPr>
          <p:spPr bwMode="auto">
            <a:xfrm>
              <a:off x="5399060" y="2135187"/>
              <a:ext cx="1038226" cy="1033462"/>
            </a:xfrm>
            <a:custGeom>
              <a:avLst/>
              <a:gdLst>
                <a:gd name="T0" fmla="*/ 193 w 352"/>
                <a:gd name="T1" fmla="*/ 327 h 350"/>
                <a:gd name="T2" fmla="*/ 187 w 352"/>
                <a:gd name="T3" fmla="*/ 262 h 350"/>
                <a:gd name="T4" fmla="*/ 173 w 352"/>
                <a:gd name="T5" fmla="*/ 219 h 350"/>
                <a:gd name="T6" fmla="*/ 184 w 352"/>
                <a:gd name="T7" fmla="*/ 179 h 350"/>
                <a:gd name="T8" fmla="*/ 193 w 352"/>
                <a:gd name="T9" fmla="*/ 165 h 350"/>
                <a:gd name="T10" fmla="*/ 201 w 352"/>
                <a:gd name="T11" fmla="*/ 164 h 350"/>
                <a:gd name="T12" fmla="*/ 205 w 352"/>
                <a:gd name="T13" fmla="*/ 174 h 350"/>
                <a:gd name="T14" fmla="*/ 219 w 352"/>
                <a:gd name="T15" fmla="*/ 133 h 350"/>
                <a:gd name="T16" fmla="*/ 225 w 352"/>
                <a:gd name="T17" fmla="*/ 110 h 350"/>
                <a:gd name="T18" fmla="*/ 265 w 352"/>
                <a:gd name="T19" fmla="*/ 124 h 350"/>
                <a:gd name="T20" fmla="*/ 289 w 352"/>
                <a:gd name="T21" fmla="*/ 136 h 350"/>
                <a:gd name="T22" fmla="*/ 285 w 352"/>
                <a:gd name="T23" fmla="*/ 145 h 350"/>
                <a:gd name="T24" fmla="*/ 295 w 352"/>
                <a:gd name="T25" fmla="*/ 182 h 350"/>
                <a:gd name="T26" fmla="*/ 287 w 352"/>
                <a:gd name="T27" fmla="*/ 199 h 350"/>
                <a:gd name="T28" fmla="*/ 291 w 352"/>
                <a:gd name="T29" fmla="*/ 224 h 350"/>
                <a:gd name="T30" fmla="*/ 303 w 352"/>
                <a:gd name="T31" fmla="*/ 202 h 350"/>
                <a:gd name="T32" fmla="*/ 350 w 352"/>
                <a:gd name="T33" fmla="*/ 245 h 350"/>
                <a:gd name="T34" fmla="*/ 346 w 352"/>
                <a:gd name="T35" fmla="*/ 273 h 350"/>
                <a:gd name="T36" fmla="*/ 338 w 352"/>
                <a:gd name="T37" fmla="*/ 283 h 350"/>
                <a:gd name="T38" fmla="*/ 329 w 352"/>
                <a:gd name="T39" fmla="*/ 307 h 350"/>
                <a:gd name="T40" fmla="*/ 323 w 352"/>
                <a:gd name="T41" fmla="*/ 323 h 350"/>
                <a:gd name="T42" fmla="*/ 247 w 352"/>
                <a:gd name="T43" fmla="*/ 338 h 350"/>
                <a:gd name="T44" fmla="*/ 244 w 352"/>
                <a:gd name="T45" fmla="*/ 85 h 350"/>
                <a:gd name="T46" fmla="*/ 230 w 352"/>
                <a:gd name="T47" fmla="*/ 70 h 350"/>
                <a:gd name="T48" fmla="*/ 207 w 352"/>
                <a:gd name="T49" fmla="*/ 74 h 350"/>
                <a:gd name="T50" fmla="*/ 172 w 352"/>
                <a:gd name="T51" fmla="*/ 69 h 350"/>
                <a:gd name="T52" fmla="*/ 141 w 352"/>
                <a:gd name="T53" fmla="*/ 86 h 350"/>
                <a:gd name="T54" fmla="*/ 107 w 352"/>
                <a:gd name="T55" fmla="*/ 77 h 350"/>
                <a:gd name="T56" fmla="*/ 85 w 352"/>
                <a:gd name="T57" fmla="*/ 68 h 350"/>
                <a:gd name="T58" fmla="*/ 74 w 352"/>
                <a:gd name="T59" fmla="*/ 79 h 350"/>
                <a:gd name="T60" fmla="*/ 76 w 352"/>
                <a:gd name="T61" fmla="*/ 61 h 350"/>
                <a:gd name="T62" fmla="*/ 90 w 352"/>
                <a:gd name="T63" fmla="*/ 39 h 350"/>
                <a:gd name="T64" fmla="*/ 77 w 352"/>
                <a:gd name="T65" fmla="*/ 42 h 350"/>
                <a:gd name="T66" fmla="*/ 55 w 352"/>
                <a:gd name="T67" fmla="*/ 64 h 350"/>
                <a:gd name="T68" fmla="*/ 14 w 352"/>
                <a:gd name="T69" fmla="*/ 94 h 350"/>
                <a:gd name="T70" fmla="*/ 8 w 352"/>
                <a:gd name="T71" fmla="*/ 105 h 350"/>
                <a:gd name="T72" fmla="*/ 70 w 352"/>
                <a:gd name="T73" fmla="*/ 123 h 350"/>
                <a:gd name="T74" fmla="*/ 94 w 352"/>
                <a:gd name="T75" fmla="*/ 125 h 350"/>
                <a:gd name="T76" fmla="*/ 108 w 352"/>
                <a:gd name="T77" fmla="*/ 137 h 350"/>
                <a:gd name="T78" fmla="*/ 108 w 352"/>
                <a:gd name="T79" fmla="*/ 156 h 350"/>
                <a:gd name="T80" fmla="*/ 121 w 352"/>
                <a:gd name="T81" fmla="*/ 165 h 350"/>
                <a:gd name="T82" fmla="*/ 138 w 352"/>
                <a:gd name="T83" fmla="*/ 124 h 350"/>
                <a:gd name="T84" fmla="*/ 151 w 352"/>
                <a:gd name="T85" fmla="*/ 122 h 350"/>
                <a:gd name="T86" fmla="*/ 152 w 352"/>
                <a:gd name="T87" fmla="*/ 129 h 350"/>
                <a:gd name="T88" fmla="*/ 158 w 352"/>
                <a:gd name="T89" fmla="*/ 125 h 350"/>
                <a:gd name="T90" fmla="*/ 188 w 352"/>
                <a:gd name="T91" fmla="*/ 108 h 350"/>
                <a:gd name="T92" fmla="*/ 227 w 352"/>
                <a:gd name="T93" fmla="*/ 107 h 350"/>
                <a:gd name="T94" fmla="*/ 235 w 352"/>
                <a:gd name="T95" fmla="*/ 97 h 350"/>
                <a:gd name="T96" fmla="*/ 251 w 352"/>
                <a:gd name="T97" fmla="*/ 90 h 350"/>
                <a:gd name="T98" fmla="*/ 272 w 352"/>
                <a:gd name="T99" fmla="*/ 94 h 350"/>
                <a:gd name="T100" fmla="*/ 193 w 352"/>
                <a:gd name="T101" fmla="*/ 127 h 350"/>
                <a:gd name="T102" fmla="*/ 56 w 352"/>
                <a:gd name="T103" fmla="*/ 5 h 350"/>
                <a:gd name="T104" fmla="*/ 37 w 352"/>
                <a:gd name="T105" fmla="*/ 24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2" h="350">
                  <a:moveTo>
                    <a:pt x="247" y="338"/>
                  </a:moveTo>
                  <a:cubicBezTo>
                    <a:pt x="225" y="342"/>
                    <a:pt x="204" y="346"/>
                    <a:pt x="182" y="350"/>
                  </a:cubicBezTo>
                  <a:cubicBezTo>
                    <a:pt x="182" y="350"/>
                    <a:pt x="182" y="350"/>
                    <a:pt x="182" y="350"/>
                  </a:cubicBezTo>
                  <a:cubicBezTo>
                    <a:pt x="185" y="347"/>
                    <a:pt x="188" y="344"/>
                    <a:pt x="189" y="342"/>
                  </a:cubicBezTo>
                  <a:cubicBezTo>
                    <a:pt x="191" y="337"/>
                    <a:pt x="191" y="332"/>
                    <a:pt x="193" y="327"/>
                  </a:cubicBezTo>
                  <a:cubicBezTo>
                    <a:pt x="196" y="317"/>
                    <a:pt x="200" y="311"/>
                    <a:pt x="199" y="300"/>
                  </a:cubicBezTo>
                  <a:cubicBezTo>
                    <a:pt x="198" y="287"/>
                    <a:pt x="196" y="276"/>
                    <a:pt x="189" y="265"/>
                  </a:cubicBezTo>
                  <a:cubicBezTo>
                    <a:pt x="189" y="265"/>
                    <a:pt x="193" y="263"/>
                    <a:pt x="192" y="262"/>
                  </a:cubicBezTo>
                  <a:cubicBezTo>
                    <a:pt x="191" y="261"/>
                    <a:pt x="190" y="264"/>
                    <a:pt x="188" y="264"/>
                  </a:cubicBezTo>
                  <a:cubicBezTo>
                    <a:pt x="188" y="264"/>
                    <a:pt x="187" y="262"/>
                    <a:pt x="187" y="262"/>
                  </a:cubicBezTo>
                  <a:cubicBezTo>
                    <a:pt x="184" y="257"/>
                    <a:pt x="179" y="250"/>
                    <a:pt x="177" y="244"/>
                  </a:cubicBezTo>
                  <a:cubicBezTo>
                    <a:pt x="175" y="240"/>
                    <a:pt x="180" y="237"/>
                    <a:pt x="179" y="233"/>
                  </a:cubicBezTo>
                  <a:cubicBezTo>
                    <a:pt x="179" y="231"/>
                    <a:pt x="178" y="229"/>
                    <a:pt x="177" y="227"/>
                  </a:cubicBezTo>
                  <a:cubicBezTo>
                    <a:pt x="177" y="227"/>
                    <a:pt x="177" y="225"/>
                    <a:pt x="177" y="225"/>
                  </a:cubicBezTo>
                  <a:cubicBezTo>
                    <a:pt x="176" y="223"/>
                    <a:pt x="173" y="221"/>
                    <a:pt x="173" y="219"/>
                  </a:cubicBezTo>
                  <a:cubicBezTo>
                    <a:pt x="174" y="217"/>
                    <a:pt x="176" y="215"/>
                    <a:pt x="177" y="213"/>
                  </a:cubicBezTo>
                  <a:cubicBezTo>
                    <a:pt x="179" y="209"/>
                    <a:pt x="180" y="205"/>
                    <a:pt x="181" y="201"/>
                  </a:cubicBezTo>
                  <a:cubicBezTo>
                    <a:pt x="181" y="200"/>
                    <a:pt x="180" y="188"/>
                    <a:pt x="180" y="187"/>
                  </a:cubicBezTo>
                  <a:cubicBezTo>
                    <a:pt x="179" y="186"/>
                    <a:pt x="177" y="183"/>
                    <a:pt x="178" y="182"/>
                  </a:cubicBezTo>
                  <a:cubicBezTo>
                    <a:pt x="179" y="180"/>
                    <a:pt x="183" y="180"/>
                    <a:pt x="184" y="179"/>
                  </a:cubicBezTo>
                  <a:cubicBezTo>
                    <a:pt x="186" y="176"/>
                    <a:pt x="181" y="171"/>
                    <a:pt x="183" y="169"/>
                  </a:cubicBezTo>
                  <a:cubicBezTo>
                    <a:pt x="184" y="168"/>
                    <a:pt x="186" y="170"/>
                    <a:pt x="186" y="168"/>
                  </a:cubicBezTo>
                  <a:cubicBezTo>
                    <a:pt x="186" y="168"/>
                    <a:pt x="187" y="164"/>
                    <a:pt x="188" y="165"/>
                  </a:cubicBezTo>
                  <a:cubicBezTo>
                    <a:pt x="189" y="165"/>
                    <a:pt x="191" y="166"/>
                    <a:pt x="192" y="166"/>
                  </a:cubicBezTo>
                  <a:cubicBezTo>
                    <a:pt x="192" y="165"/>
                    <a:pt x="193" y="165"/>
                    <a:pt x="193" y="165"/>
                  </a:cubicBezTo>
                  <a:cubicBezTo>
                    <a:pt x="194" y="162"/>
                    <a:pt x="197" y="148"/>
                    <a:pt x="201" y="149"/>
                  </a:cubicBezTo>
                  <a:cubicBezTo>
                    <a:pt x="204" y="149"/>
                    <a:pt x="199" y="152"/>
                    <a:pt x="199" y="153"/>
                  </a:cubicBezTo>
                  <a:cubicBezTo>
                    <a:pt x="199" y="155"/>
                    <a:pt x="201" y="156"/>
                    <a:pt x="201" y="158"/>
                  </a:cubicBezTo>
                  <a:cubicBezTo>
                    <a:pt x="201" y="158"/>
                    <a:pt x="201" y="158"/>
                    <a:pt x="201" y="158"/>
                  </a:cubicBezTo>
                  <a:cubicBezTo>
                    <a:pt x="197" y="161"/>
                    <a:pt x="201" y="162"/>
                    <a:pt x="201" y="164"/>
                  </a:cubicBezTo>
                  <a:cubicBezTo>
                    <a:pt x="201" y="166"/>
                    <a:pt x="200" y="167"/>
                    <a:pt x="200" y="168"/>
                  </a:cubicBezTo>
                  <a:cubicBezTo>
                    <a:pt x="200" y="169"/>
                    <a:pt x="200" y="174"/>
                    <a:pt x="202" y="173"/>
                  </a:cubicBezTo>
                  <a:cubicBezTo>
                    <a:pt x="203" y="173"/>
                    <a:pt x="203" y="160"/>
                    <a:pt x="205" y="161"/>
                  </a:cubicBezTo>
                  <a:cubicBezTo>
                    <a:pt x="207" y="161"/>
                    <a:pt x="205" y="171"/>
                    <a:pt x="204" y="173"/>
                  </a:cubicBezTo>
                  <a:cubicBezTo>
                    <a:pt x="204" y="173"/>
                    <a:pt x="204" y="174"/>
                    <a:pt x="205" y="174"/>
                  </a:cubicBezTo>
                  <a:cubicBezTo>
                    <a:pt x="207" y="174"/>
                    <a:pt x="206" y="172"/>
                    <a:pt x="207" y="170"/>
                  </a:cubicBezTo>
                  <a:cubicBezTo>
                    <a:pt x="208" y="165"/>
                    <a:pt x="210" y="160"/>
                    <a:pt x="209" y="154"/>
                  </a:cubicBezTo>
                  <a:cubicBezTo>
                    <a:pt x="208" y="150"/>
                    <a:pt x="205" y="147"/>
                    <a:pt x="207" y="143"/>
                  </a:cubicBezTo>
                  <a:cubicBezTo>
                    <a:pt x="211" y="137"/>
                    <a:pt x="223" y="136"/>
                    <a:pt x="223" y="134"/>
                  </a:cubicBezTo>
                  <a:cubicBezTo>
                    <a:pt x="224" y="132"/>
                    <a:pt x="220" y="133"/>
                    <a:pt x="219" y="133"/>
                  </a:cubicBezTo>
                  <a:cubicBezTo>
                    <a:pt x="216" y="132"/>
                    <a:pt x="215" y="130"/>
                    <a:pt x="214" y="127"/>
                  </a:cubicBezTo>
                  <a:cubicBezTo>
                    <a:pt x="213" y="123"/>
                    <a:pt x="217" y="119"/>
                    <a:pt x="219" y="117"/>
                  </a:cubicBezTo>
                  <a:cubicBezTo>
                    <a:pt x="220" y="115"/>
                    <a:pt x="216" y="114"/>
                    <a:pt x="217" y="114"/>
                  </a:cubicBezTo>
                  <a:cubicBezTo>
                    <a:pt x="218" y="113"/>
                    <a:pt x="222" y="114"/>
                    <a:pt x="223" y="113"/>
                  </a:cubicBezTo>
                  <a:cubicBezTo>
                    <a:pt x="224" y="113"/>
                    <a:pt x="225" y="110"/>
                    <a:pt x="225" y="110"/>
                  </a:cubicBezTo>
                  <a:cubicBezTo>
                    <a:pt x="228" y="111"/>
                    <a:pt x="236" y="116"/>
                    <a:pt x="238" y="116"/>
                  </a:cubicBezTo>
                  <a:cubicBezTo>
                    <a:pt x="240" y="116"/>
                    <a:pt x="241" y="115"/>
                    <a:pt x="243" y="114"/>
                  </a:cubicBezTo>
                  <a:cubicBezTo>
                    <a:pt x="251" y="114"/>
                    <a:pt x="251" y="121"/>
                    <a:pt x="254" y="122"/>
                  </a:cubicBezTo>
                  <a:cubicBezTo>
                    <a:pt x="256" y="122"/>
                    <a:pt x="259" y="121"/>
                    <a:pt x="261" y="121"/>
                  </a:cubicBezTo>
                  <a:cubicBezTo>
                    <a:pt x="263" y="121"/>
                    <a:pt x="264" y="123"/>
                    <a:pt x="265" y="124"/>
                  </a:cubicBezTo>
                  <a:cubicBezTo>
                    <a:pt x="267" y="124"/>
                    <a:pt x="268" y="123"/>
                    <a:pt x="270" y="124"/>
                  </a:cubicBezTo>
                  <a:cubicBezTo>
                    <a:pt x="271" y="124"/>
                    <a:pt x="273" y="125"/>
                    <a:pt x="275" y="126"/>
                  </a:cubicBezTo>
                  <a:cubicBezTo>
                    <a:pt x="277" y="126"/>
                    <a:pt x="283" y="125"/>
                    <a:pt x="284" y="129"/>
                  </a:cubicBezTo>
                  <a:cubicBezTo>
                    <a:pt x="285" y="130"/>
                    <a:pt x="283" y="130"/>
                    <a:pt x="284" y="131"/>
                  </a:cubicBezTo>
                  <a:cubicBezTo>
                    <a:pt x="285" y="133"/>
                    <a:pt x="288" y="134"/>
                    <a:pt x="289" y="136"/>
                  </a:cubicBezTo>
                  <a:cubicBezTo>
                    <a:pt x="289" y="137"/>
                    <a:pt x="289" y="139"/>
                    <a:pt x="289" y="140"/>
                  </a:cubicBezTo>
                  <a:cubicBezTo>
                    <a:pt x="290" y="141"/>
                    <a:pt x="291" y="139"/>
                    <a:pt x="292" y="141"/>
                  </a:cubicBezTo>
                  <a:cubicBezTo>
                    <a:pt x="292" y="141"/>
                    <a:pt x="292" y="141"/>
                    <a:pt x="292" y="141"/>
                  </a:cubicBezTo>
                  <a:cubicBezTo>
                    <a:pt x="290" y="143"/>
                    <a:pt x="288" y="140"/>
                    <a:pt x="287" y="140"/>
                  </a:cubicBezTo>
                  <a:cubicBezTo>
                    <a:pt x="285" y="140"/>
                    <a:pt x="284" y="144"/>
                    <a:pt x="285" y="145"/>
                  </a:cubicBezTo>
                  <a:cubicBezTo>
                    <a:pt x="285" y="146"/>
                    <a:pt x="286" y="147"/>
                    <a:pt x="286" y="148"/>
                  </a:cubicBezTo>
                  <a:cubicBezTo>
                    <a:pt x="288" y="149"/>
                    <a:pt x="290" y="149"/>
                    <a:pt x="291" y="150"/>
                  </a:cubicBezTo>
                  <a:cubicBezTo>
                    <a:pt x="296" y="154"/>
                    <a:pt x="295" y="164"/>
                    <a:pt x="296" y="170"/>
                  </a:cubicBezTo>
                  <a:cubicBezTo>
                    <a:pt x="296" y="172"/>
                    <a:pt x="298" y="179"/>
                    <a:pt x="297" y="180"/>
                  </a:cubicBezTo>
                  <a:cubicBezTo>
                    <a:pt x="297" y="181"/>
                    <a:pt x="295" y="181"/>
                    <a:pt x="295" y="182"/>
                  </a:cubicBezTo>
                  <a:cubicBezTo>
                    <a:pt x="294" y="183"/>
                    <a:pt x="294" y="185"/>
                    <a:pt x="293" y="186"/>
                  </a:cubicBezTo>
                  <a:cubicBezTo>
                    <a:pt x="293" y="186"/>
                    <a:pt x="294" y="185"/>
                    <a:pt x="293" y="184"/>
                  </a:cubicBezTo>
                  <a:cubicBezTo>
                    <a:pt x="292" y="184"/>
                    <a:pt x="290" y="185"/>
                    <a:pt x="290" y="187"/>
                  </a:cubicBezTo>
                  <a:cubicBezTo>
                    <a:pt x="289" y="189"/>
                    <a:pt x="291" y="197"/>
                    <a:pt x="290" y="198"/>
                  </a:cubicBezTo>
                  <a:cubicBezTo>
                    <a:pt x="290" y="199"/>
                    <a:pt x="288" y="198"/>
                    <a:pt x="287" y="199"/>
                  </a:cubicBezTo>
                  <a:cubicBezTo>
                    <a:pt x="285" y="201"/>
                    <a:pt x="289" y="203"/>
                    <a:pt x="281" y="203"/>
                  </a:cubicBezTo>
                  <a:cubicBezTo>
                    <a:pt x="281" y="203"/>
                    <a:pt x="281" y="203"/>
                    <a:pt x="281" y="203"/>
                  </a:cubicBezTo>
                  <a:cubicBezTo>
                    <a:pt x="279" y="206"/>
                    <a:pt x="279" y="217"/>
                    <a:pt x="280" y="220"/>
                  </a:cubicBezTo>
                  <a:cubicBezTo>
                    <a:pt x="282" y="222"/>
                    <a:pt x="284" y="223"/>
                    <a:pt x="287" y="223"/>
                  </a:cubicBezTo>
                  <a:cubicBezTo>
                    <a:pt x="289" y="223"/>
                    <a:pt x="290" y="224"/>
                    <a:pt x="291" y="224"/>
                  </a:cubicBezTo>
                  <a:cubicBezTo>
                    <a:pt x="295" y="224"/>
                    <a:pt x="294" y="217"/>
                    <a:pt x="297" y="216"/>
                  </a:cubicBezTo>
                  <a:cubicBezTo>
                    <a:pt x="298" y="215"/>
                    <a:pt x="297" y="218"/>
                    <a:pt x="298" y="217"/>
                  </a:cubicBezTo>
                  <a:cubicBezTo>
                    <a:pt x="298" y="217"/>
                    <a:pt x="302" y="206"/>
                    <a:pt x="302" y="205"/>
                  </a:cubicBezTo>
                  <a:cubicBezTo>
                    <a:pt x="302" y="203"/>
                    <a:pt x="299" y="204"/>
                    <a:pt x="300" y="204"/>
                  </a:cubicBezTo>
                  <a:cubicBezTo>
                    <a:pt x="300" y="203"/>
                    <a:pt x="302" y="203"/>
                    <a:pt x="303" y="202"/>
                  </a:cubicBezTo>
                  <a:cubicBezTo>
                    <a:pt x="304" y="202"/>
                    <a:pt x="303" y="200"/>
                    <a:pt x="305" y="199"/>
                  </a:cubicBezTo>
                  <a:cubicBezTo>
                    <a:pt x="307" y="198"/>
                    <a:pt x="310" y="198"/>
                    <a:pt x="311" y="196"/>
                  </a:cubicBezTo>
                  <a:cubicBezTo>
                    <a:pt x="313" y="195"/>
                    <a:pt x="313" y="191"/>
                    <a:pt x="317" y="192"/>
                  </a:cubicBezTo>
                  <a:cubicBezTo>
                    <a:pt x="337" y="194"/>
                    <a:pt x="337" y="233"/>
                    <a:pt x="349" y="245"/>
                  </a:cubicBezTo>
                  <a:cubicBezTo>
                    <a:pt x="350" y="245"/>
                    <a:pt x="350" y="245"/>
                    <a:pt x="350" y="245"/>
                  </a:cubicBezTo>
                  <a:cubicBezTo>
                    <a:pt x="350" y="245"/>
                    <a:pt x="350" y="245"/>
                    <a:pt x="350" y="245"/>
                  </a:cubicBezTo>
                  <a:cubicBezTo>
                    <a:pt x="350" y="249"/>
                    <a:pt x="349" y="253"/>
                    <a:pt x="349" y="256"/>
                  </a:cubicBezTo>
                  <a:cubicBezTo>
                    <a:pt x="350" y="260"/>
                    <a:pt x="352" y="264"/>
                    <a:pt x="350" y="268"/>
                  </a:cubicBezTo>
                  <a:cubicBezTo>
                    <a:pt x="350" y="271"/>
                    <a:pt x="348" y="271"/>
                    <a:pt x="346" y="273"/>
                  </a:cubicBezTo>
                  <a:cubicBezTo>
                    <a:pt x="346" y="273"/>
                    <a:pt x="346" y="273"/>
                    <a:pt x="346" y="273"/>
                  </a:cubicBezTo>
                  <a:cubicBezTo>
                    <a:pt x="346" y="272"/>
                    <a:pt x="347" y="271"/>
                    <a:pt x="347" y="271"/>
                  </a:cubicBezTo>
                  <a:cubicBezTo>
                    <a:pt x="344" y="268"/>
                    <a:pt x="347" y="261"/>
                    <a:pt x="338" y="269"/>
                  </a:cubicBezTo>
                  <a:cubicBezTo>
                    <a:pt x="337" y="270"/>
                    <a:pt x="340" y="271"/>
                    <a:pt x="340" y="273"/>
                  </a:cubicBezTo>
                  <a:cubicBezTo>
                    <a:pt x="340" y="273"/>
                    <a:pt x="337" y="274"/>
                    <a:pt x="337" y="276"/>
                  </a:cubicBezTo>
                  <a:cubicBezTo>
                    <a:pt x="337" y="279"/>
                    <a:pt x="339" y="280"/>
                    <a:pt x="338" y="283"/>
                  </a:cubicBezTo>
                  <a:cubicBezTo>
                    <a:pt x="337" y="286"/>
                    <a:pt x="334" y="287"/>
                    <a:pt x="332" y="289"/>
                  </a:cubicBezTo>
                  <a:cubicBezTo>
                    <a:pt x="332" y="289"/>
                    <a:pt x="332" y="289"/>
                    <a:pt x="332" y="289"/>
                  </a:cubicBezTo>
                  <a:cubicBezTo>
                    <a:pt x="331" y="290"/>
                    <a:pt x="331" y="290"/>
                    <a:pt x="331" y="290"/>
                  </a:cubicBezTo>
                  <a:cubicBezTo>
                    <a:pt x="328" y="296"/>
                    <a:pt x="329" y="302"/>
                    <a:pt x="331" y="307"/>
                  </a:cubicBezTo>
                  <a:cubicBezTo>
                    <a:pt x="331" y="307"/>
                    <a:pt x="329" y="306"/>
                    <a:pt x="329" y="307"/>
                  </a:cubicBezTo>
                  <a:cubicBezTo>
                    <a:pt x="329" y="311"/>
                    <a:pt x="329" y="308"/>
                    <a:pt x="327" y="310"/>
                  </a:cubicBezTo>
                  <a:cubicBezTo>
                    <a:pt x="327" y="310"/>
                    <a:pt x="328" y="311"/>
                    <a:pt x="328" y="312"/>
                  </a:cubicBezTo>
                  <a:cubicBezTo>
                    <a:pt x="328" y="312"/>
                    <a:pt x="327" y="312"/>
                    <a:pt x="326" y="313"/>
                  </a:cubicBezTo>
                  <a:cubicBezTo>
                    <a:pt x="325" y="316"/>
                    <a:pt x="323" y="319"/>
                    <a:pt x="323" y="323"/>
                  </a:cubicBezTo>
                  <a:cubicBezTo>
                    <a:pt x="323" y="324"/>
                    <a:pt x="323" y="323"/>
                    <a:pt x="323" y="323"/>
                  </a:cubicBezTo>
                  <a:cubicBezTo>
                    <a:pt x="322" y="323"/>
                    <a:pt x="322" y="324"/>
                    <a:pt x="322" y="325"/>
                  </a:cubicBezTo>
                  <a:cubicBezTo>
                    <a:pt x="322" y="325"/>
                    <a:pt x="322" y="325"/>
                    <a:pt x="322" y="325"/>
                  </a:cubicBezTo>
                  <a:cubicBezTo>
                    <a:pt x="304" y="330"/>
                    <a:pt x="286" y="334"/>
                    <a:pt x="267" y="339"/>
                  </a:cubicBezTo>
                  <a:cubicBezTo>
                    <a:pt x="267" y="339"/>
                    <a:pt x="267" y="334"/>
                    <a:pt x="266" y="334"/>
                  </a:cubicBezTo>
                  <a:cubicBezTo>
                    <a:pt x="264" y="334"/>
                    <a:pt x="250" y="338"/>
                    <a:pt x="247" y="338"/>
                  </a:cubicBezTo>
                  <a:moveTo>
                    <a:pt x="251" y="90"/>
                  </a:moveTo>
                  <a:cubicBezTo>
                    <a:pt x="250" y="90"/>
                    <a:pt x="249" y="89"/>
                    <a:pt x="249" y="88"/>
                  </a:cubicBezTo>
                  <a:cubicBezTo>
                    <a:pt x="249" y="88"/>
                    <a:pt x="249" y="87"/>
                    <a:pt x="250" y="87"/>
                  </a:cubicBezTo>
                  <a:cubicBezTo>
                    <a:pt x="249" y="86"/>
                    <a:pt x="249" y="86"/>
                    <a:pt x="249" y="86"/>
                  </a:cubicBezTo>
                  <a:cubicBezTo>
                    <a:pt x="247" y="86"/>
                    <a:pt x="245" y="84"/>
                    <a:pt x="244" y="85"/>
                  </a:cubicBezTo>
                  <a:cubicBezTo>
                    <a:pt x="243" y="85"/>
                    <a:pt x="242" y="87"/>
                    <a:pt x="241" y="86"/>
                  </a:cubicBezTo>
                  <a:cubicBezTo>
                    <a:pt x="238" y="83"/>
                    <a:pt x="242" y="83"/>
                    <a:pt x="243" y="81"/>
                  </a:cubicBezTo>
                  <a:cubicBezTo>
                    <a:pt x="243" y="81"/>
                    <a:pt x="236" y="69"/>
                    <a:pt x="234" y="69"/>
                  </a:cubicBezTo>
                  <a:cubicBezTo>
                    <a:pt x="234" y="68"/>
                    <a:pt x="234" y="68"/>
                    <a:pt x="234" y="68"/>
                  </a:cubicBezTo>
                  <a:cubicBezTo>
                    <a:pt x="232" y="69"/>
                    <a:pt x="231" y="70"/>
                    <a:pt x="230" y="70"/>
                  </a:cubicBezTo>
                  <a:cubicBezTo>
                    <a:pt x="229" y="72"/>
                    <a:pt x="229" y="74"/>
                    <a:pt x="226" y="75"/>
                  </a:cubicBezTo>
                  <a:cubicBezTo>
                    <a:pt x="224" y="75"/>
                    <a:pt x="225" y="71"/>
                    <a:pt x="221" y="71"/>
                  </a:cubicBezTo>
                  <a:cubicBezTo>
                    <a:pt x="220" y="72"/>
                    <a:pt x="218" y="74"/>
                    <a:pt x="216" y="75"/>
                  </a:cubicBezTo>
                  <a:cubicBezTo>
                    <a:pt x="214" y="75"/>
                    <a:pt x="212" y="73"/>
                    <a:pt x="211" y="73"/>
                  </a:cubicBezTo>
                  <a:cubicBezTo>
                    <a:pt x="210" y="73"/>
                    <a:pt x="209" y="75"/>
                    <a:pt x="207" y="74"/>
                  </a:cubicBezTo>
                  <a:cubicBezTo>
                    <a:pt x="207" y="74"/>
                    <a:pt x="206" y="63"/>
                    <a:pt x="206" y="62"/>
                  </a:cubicBezTo>
                  <a:cubicBezTo>
                    <a:pt x="206" y="61"/>
                    <a:pt x="208" y="57"/>
                    <a:pt x="207" y="57"/>
                  </a:cubicBezTo>
                  <a:cubicBezTo>
                    <a:pt x="206" y="58"/>
                    <a:pt x="197" y="60"/>
                    <a:pt x="196" y="61"/>
                  </a:cubicBezTo>
                  <a:cubicBezTo>
                    <a:pt x="193" y="63"/>
                    <a:pt x="191" y="66"/>
                    <a:pt x="188" y="67"/>
                  </a:cubicBezTo>
                  <a:cubicBezTo>
                    <a:pt x="183" y="68"/>
                    <a:pt x="177" y="67"/>
                    <a:pt x="172" y="69"/>
                  </a:cubicBezTo>
                  <a:cubicBezTo>
                    <a:pt x="169" y="70"/>
                    <a:pt x="167" y="72"/>
                    <a:pt x="163" y="71"/>
                  </a:cubicBezTo>
                  <a:cubicBezTo>
                    <a:pt x="162" y="71"/>
                    <a:pt x="159" y="76"/>
                    <a:pt x="158" y="76"/>
                  </a:cubicBezTo>
                  <a:cubicBezTo>
                    <a:pt x="156" y="78"/>
                    <a:pt x="153" y="79"/>
                    <a:pt x="152" y="80"/>
                  </a:cubicBezTo>
                  <a:cubicBezTo>
                    <a:pt x="149" y="83"/>
                    <a:pt x="149" y="86"/>
                    <a:pt x="147" y="88"/>
                  </a:cubicBezTo>
                  <a:cubicBezTo>
                    <a:pt x="146" y="89"/>
                    <a:pt x="143" y="86"/>
                    <a:pt x="141" y="86"/>
                  </a:cubicBezTo>
                  <a:cubicBezTo>
                    <a:pt x="139" y="86"/>
                    <a:pt x="140" y="89"/>
                    <a:pt x="138" y="89"/>
                  </a:cubicBezTo>
                  <a:cubicBezTo>
                    <a:pt x="135" y="89"/>
                    <a:pt x="134" y="85"/>
                    <a:pt x="131" y="84"/>
                  </a:cubicBezTo>
                  <a:cubicBezTo>
                    <a:pt x="130" y="84"/>
                    <a:pt x="125" y="90"/>
                    <a:pt x="118" y="88"/>
                  </a:cubicBezTo>
                  <a:cubicBezTo>
                    <a:pt x="116" y="88"/>
                    <a:pt x="117" y="84"/>
                    <a:pt x="116" y="84"/>
                  </a:cubicBezTo>
                  <a:cubicBezTo>
                    <a:pt x="113" y="83"/>
                    <a:pt x="110" y="80"/>
                    <a:pt x="107" y="77"/>
                  </a:cubicBezTo>
                  <a:cubicBezTo>
                    <a:pt x="107" y="76"/>
                    <a:pt x="107" y="75"/>
                    <a:pt x="106" y="74"/>
                  </a:cubicBezTo>
                  <a:cubicBezTo>
                    <a:pt x="103" y="72"/>
                    <a:pt x="103" y="73"/>
                    <a:pt x="100" y="71"/>
                  </a:cubicBezTo>
                  <a:cubicBezTo>
                    <a:pt x="97" y="68"/>
                    <a:pt x="88" y="69"/>
                    <a:pt x="84" y="71"/>
                  </a:cubicBezTo>
                  <a:cubicBezTo>
                    <a:pt x="83" y="71"/>
                    <a:pt x="80" y="77"/>
                    <a:pt x="80" y="76"/>
                  </a:cubicBezTo>
                  <a:cubicBezTo>
                    <a:pt x="79" y="75"/>
                    <a:pt x="85" y="68"/>
                    <a:pt x="85" y="68"/>
                  </a:cubicBezTo>
                  <a:cubicBezTo>
                    <a:pt x="84" y="67"/>
                    <a:pt x="83" y="68"/>
                    <a:pt x="83" y="68"/>
                  </a:cubicBezTo>
                  <a:cubicBezTo>
                    <a:pt x="80" y="71"/>
                    <a:pt x="78" y="73"/>
                    <a:pt x="76" y="74"/>
                  </a:cubicBezTo>
                  <a:cubicBezTo>
                    <a:pt x="76" y="74"/>
                    <a:pt x="76" y="74"/>
                    <a:pt x="76" y="75"/>
                  </a:cubicBezTo>
                  <a:cubicBezTo>
                    <a:pt x="75" y="75"/>
                    <a:pt x="76" y="77"/>
                    <a:pt x="75" y="78"/>
                  </a:cubicBezTo>
                  <a:cubicBezTo>
                    <a:pt x="75" y="79"/>
                    <a:pt x="75" y="79"/>
                    <a:pt x="74" y="79"/>
                  </a:cubicBezTo>
                  <a:cubicBezTo>
                    <a:pt x="74" y="81"/>
                    <a:pt x="74" y="80"/>
                    <a:pt x="73" y="81"/>
                  </a:cubicBezTo>
                  <a:cubicBezTo>
                    <a:pt x="73" y="81"/>
                    <a:pt x="73" y="81"/>
                    <a:pt x="73" y="80"/>
                  </a:cubicBezTo>
                  <a:cubicBezTo>
                    <a:pt x="73" y="79"/>
                    <a:pt x="73" y="72"/>
                    <a:pt x="73" y="70"/>
                  </a:cubicBezTo>
                  <a:cubicBezTo>
                    <a:pt x="73" y="69"/>
                    <a:pt x="74" y="68"/>
                    <a:pt x="74" y="68"/>
                  </a:cubicBezTo>
                  <a:cubicBezTo>
                    <a:pt x="74" y="68"/>
                    <a:pt x="76" y="62"/>
                    <a:pt x="76" y="61"/>
                  </a:cubicBezTo>
                  <a:cubicBezTo>
                    <a:pt x="80" y="57"/>
                    <a:pt x="82" y="51"/>
                    <a:pt x="88" y="46"/>
                  </a:cubicBezTo>
                  <a:cubicBezTo>
                    <a:pt x="89" y="42"/>
                    <a:pt x="85" y="46"/>
                    <a:pt x="85" y="44"/>
                  </a:cubicBezTo>
                  <a:cubicBezTo>
                    <a:pt x="85" y="42"/>
                    <a:pt x="96" y="41"/>
                    <a:pt x="97" y="40"/>
                  </a:cubicBezTo>
                  <a:cubicBezTo>
                    <a:pt x="97" y="39"/>
                    <a:pt x="93" y="37"/>
                    <a:pt x="92" y="37"/>
                  </a:cubicBezTo>
                  <a:cubicBezTo>
                    <a:pt x="92" y="37"/>
                    <a:pt x="91" y="38"/>
                    <a:pt x="90" y="39"/>
                  </a:cubicBezTo>
                  <a:cubicBezTo>
                    <a:pt x="90" y="39"/>
                    <a:pt x="89" y="38"/>
                    <a:pt x="89" y="38"/>
                  </a:cubicBezTo>
                  <a:cubicBezTo>
                    <a:pt x="88" y="38"/>
                    <a:pt x="87" y="38"/>
                    <a:pt x="86" y="38"/>
                  </a:cubicBezTo>
                  <a:cubicBezTo>
                    <a:pt x="85" y="38"/>
                    <a:pt x="85" y="38"/>
                    <a:pt x="84" y="38"/>
                  </a:cubicBezTo>
                  <a:cubicBezTo>
                    <a:pt x="83" y="39"/>
                    <a:pt x="80" y="39"/>
                    <a:pt x="78" y="40"/>
                  </a:cubicBezTo>
                  <a:cubicBezTo>
                    <a:pt x="77" y="41"/>
                    <a:pt x="78" y="42"/>
                    <a:pt x="77" y="42"/>
                  </a:cubicBezTo>
                  <a:cubicBezTo>
                    <a:pt x="75" y="44"/>
                    <a:pt x="71" y="45"/>
                    <a:pt x="69" y="47"/>
                  </a:cubicBezTo>
                  <a:cubicBezTo>
                    <a:pt x="69" y="48"/>
                    <a:pt x="67" y="51"/>
                    <a:pt x="66" y="54"/>
                  </a:cubicBezTo>
                  <a:cubicBezTo>
                    <a:pt x="65" y="55"/>
                    <a:pt x="64" y="56"/>
                    <a:pt x="63" y="56"/>
                  </a:cubicBezTo>
                  <a:cubicBezTo>
                    <a:pt x="62" y="56"/>
                    <a:pt x="62" y="57"/>
                    <a:pt x="61" y="58"/>
                  </a:cubicBezTo>
                  <a:cubicBezTo>
                    <a:pt x="59" y="60"/>
                    <a:pt x="56" y="62"/>
                    <a:pt x="55" y="64"/>
                  </a:cubicBezTo>
                  <a:cubicBezTo>
                    <a:pt x="54" y="66"/>
                    <a:pt x="54" y="68"/>
                    <a:pt x="52" y="70"/>
                  </a:cubicBezTo>
                  <a:cubicBezTo>
                    <a:pt x="51" y="71"/>
                    <a:pt x="48" y="70"/>
                    <a:pt x="46" y="71"/>
                  </a:cubicBezTo>
                  <a:cubicBezTo>
                    <a:pt x="45" y="72"/>
                    <a:pt x="41" y="79"/>
                    <a:pt x="36" y="81"/>
                  </a:cubicBezTo>
                  <a:cubicBezTo>
                    <a:pt x="33" y="82"/>
                    <a:pt x="25" y="82"/>
                    <a:pt x="22" y="84"/>
                  </a:cubicBezTo>
                  <a:cubicBezTo>
                    <a:pt x="19" y="86"/>
                    <a:pt x="17" y="91"/>
                    <a:pt x="14" y="94"/>
                  </a:cubicBezTo>
                  <a:cubicBezTo>
                    <a:pt x="11" y="96"/>
                    <a:pt x="5" y="97"/>
                    <a:pt x="2" y="99"/>
                  </a:cubicBezTo>
                  <a:cubicBezTo>
                    <a:pt x="2" y="100"/>
                    <a:pt x="1" y="100"/>
                    <a:pt x="0" y="101"/>
                  </a:cubicBezTo>
                  <a:cubicBezTo>
                    <a:pt x="2" y="104"/>
                    <a:pt x="1" y="101"/>
                    <a:pt x="3" y="102"/>
                  </a:cubicBezTo>
                  <a:cubicBezTo>
                    <a:pt x="4" y="102"/>
                    <a:pt x="4" y="103"/>
                    <a:pt x="4" y="103"/>
                  </a:cubicBezTo>
                  <a:cubicBezTo>
                    <a:pt x="5" y="104"/>
                    <a:pt x="7" y="104"/>
                    <a:pt x="8" y="105"/>
                  </a:cubicBezTo>
                  <a:cubicBezTo>
                    <a:pt x="11" y="107"/>
                    <a:pt x="11" y="112"/>
                    <a:pt x="13" y="114"/>
                  </a:cubicBezTo>
                  <a:cubicBezTo>
                    <a:pt x="16" y="115"/>
                    <a:pt x="28" y="116"/>
                    <a:pt x="32" y="116"/>
                  </a:cubicBezTo>
                  <a:cubicBezTo>
                    <a:pt x="39" y="117"/>
                    <a:pt x="47" y="117"/>
                    <a:pt x="53" y="119"/>
                  </a:cubicBezTo>
                  <a:cubicBezTo>
                    <a:pt x="57" y="120"/>
                    <a:pt x="64" y="125"/>
                    <a:pt x="67" y="124"/>
                  </a:cubicBezTo>
                  <a:cubicBezTo>
                    <a:pt x="68" y="124"/>
                    <a:pt x="69" y="123"/>
                    <a:pt x="70" y="123"/>
                  </a:cubicBezTo>
                  <a:cubicBezTo>
                    <a:pt x="71" y="123"/>
                    <a:pt x="72" y="125"/>
                    <a:pt x="73" y="125"/>
                  </a:cubicBezTo>
                  <a:cubicBezTo>
                    <a:pt x="74" y="125"/>
                    <a:pt x="76" y="122"/>
                    <a:pt x="78" y="123"/>
                  </a:cubicBezTo>
                  <a:cubicBezTo>
                    <a:pt x="79" y="123"/>
                    <a:pt x="82" y="123"/>
                    <a:pt x="84" y="123"/>
                  </a:cubicBezTo>
                  <a:cubicBezTo>
                    <a:pt x="84" y="123"/>
                    <a:pt x="85" y="125"/>
                    <a:pt x="85" y="125"/>
                  </a:cubicBezTo>
                  <a:cubicBezTo>
                    <a:pt x="88" y="125"/>
                    <a:pt x="92" y="122"/>
                    <a:pt x="94" y="125"/>
                  </a:cubicBezTo>
                  <a:cubicBezTo>
                    <a:pt x="96" y="128"/>
                    <a:pt x="94" y="129"/>
                    <a:pt x="95" y="132"/>
                  </a:cubicBezTo>
                  <a:cubicBezTo>
                    <a:pt x="95" y="132"/>
                    <a:pt x="95" y="133"/>
                    <a:pt x="95" y="133"/>
                  </a:cubicBezTo>
                  <a:cubicBezTo>
                    <a:pt x="97" y="133"/>
                    <a:pt x="99" y="133"/>
                    <a:pt x="101" y="134"/>
                  </a:cubicBezTo>
                  <a:cubicBezTo>
                    <a:pt x="101" y="134"/>
                    <a:pt x="102" y="134"/>
                    <a:pt x="102" y="134"/>
                  </a:cubicBezTo>
                  <a:cubicBezTo>
                    <a:pt x="103" y="134"/>
                    <a:pt x="108" y="136"/>
                    <a:pt x="108" y="137"/>
                  </a:cubicBezTo>
                  <a:cubicBezTo>
                    <a:pt x="107" y="140"/>
                    <a:pt x="107" y="140"/>
                    <a:pt x="107" y="140"/>
                  </a:cubicBezTo>
                  <a:cubicBezTo>
                    <a:pt x="108" y="140"/>
                    <a:pt x="110" y="141"/>
                    <a:pt x="110" y="142"/>
                  </a:cubicBezTo>
                  <a:cubicBezTo>
                    <a:pt x="110" y="142"/>
                    <a:pt x="108" y="144"/>
                    <a:pt x="108" y="144"/>
                  </a:cubicBezTo>
                  <a:cubicBezTo>
                    <a:pt x="108" y="145"/>
                    <a:pt x="110" y="147"/>
                    <a:pt x="110" y="148"/>
                  </a:cubicBezTo>
                  <a:cubicBezTo>
                    <a:pt x="110" y="150"/>
                    <a:pt x="107" y="152"/>
                    <a:pt x="108" y="156"/>
                  </a:cubicBezTo>
                  <a:cubicBezTo>
                    <a:pt x="109" y="158"/>
                    <a:pt x="115" y="152"/>
                    <a:pt x="117" y="154"/>
                  </a:cubicBezTo>
                  <a:cubicBezTo>
                    <a:pt x="118" y="155"/>
                    <a:pt x="114" y="163"/>
                    <a:pt x="115" y="165"/>
                  </a:cubicBezTo>
                  <a:cubicBezTo>
                    <a:pt x="116" y="166"/>
                    <a:pt x="119" y="168"/>
                    <a:pt x="120" y="169"/>
                  </a:cubicBezTo>
                  <a:cubicBezTo>
                    <a:pt x="120" y="169"/>
                    <a:pt x="120" y="169"/>
                    <a:pt x="121" y="169"/>
                  </a:cubicBezTo>
                  <a:cubicBezTo>
                    <a:pt x="120" y="167"/>
                    <a:pt x="120" y="166"/>
                    <a:pt x="121" y="165"/>
                  </a:cubicBezTo>
                  <a:cubicBezTo>
                    <a:pt x="125" y="156"/>
                    <a:pt x="128" y="148"/>
                    <a:pt x="132" y="139"/>
                  </a:cubicBezTo>
                  <a:cubicBezTo>
                    <a:pt x="133" y="136"/>
                    <a:pt x="136" y="132"/>
                    <a:pt x="136" y="130"/>
                  </a:cubicBezTo>
                  <a:cubicBezTo>
                    <a:pt x="136" y="128"/>
                    <a:pt x="137" y="120"/>
                    <a:pt x="138" y="119"/>
                  </a:cubicBezTo>
                  <a:cubicBezTo>
                    <a:pt x="139" y="119"/>
                    <a:pt x="139" y="120"/>
                    <a:pt x="139" y="120"/>
                  </a:cubicBezTo>
                  <a:cubicBezTo>
                    <a:pt x="140" y="121"/>
                    <a:pt x="138" y="123"/>
                    <a:pt x="138" y="124"/>
                  </a:cubicBezTo>
                  <a:cubicBezTo>
                    <a:pt x="138" y="125"/>
                    <a:pt x="140" y="132"/>
                    <a:pt x="141" y="132"/>
                  </a:cubicBezTo>
                  <a:cubicBezTo>
                    <a:pt x="141" y="133"/>
                    <a:pt x="141" y="131"/>
                    <a:pt x="141" y="131"/>
                  </a:cubicBezTo>
                  <a:cubicBezTo>
                    <a:pt x="142" y="130"/>
                    <a:pt x="144" y="130"/>
                    <a:pt x="145" y="129"/>
                  </a:cubicBezTo>
                  <a:cubicBezTo>
                    <a:pt x="146" y="127"/>
                    <a:pt x="146" y="122"/>
                    <a:pt x="146" y="121"/>
                  </a:cubicBezTo>
                  <a:cubicBezTo>
                    <a:pt x="147" y="119"/>
                    <a:pt x="149" y="122"/>
                    <a:pt x="151" y="122"/>
                  </a:cubicBezTo>
                  <a:cubicBezTo>
                    <a:pt x="152" y="121"/>
                    <a:pt x="153" y="117"/>
                    <a:pt x="155" y="118"/>
                  </a:cubicBezTo>
                  <a:cubicBezTo>
                    <a:pt x="157" y="119"/>
                    <a:pt x="155" y="122"/>
                    <a:pt x="155" y="123"/>
                  </a:cubicBezTo>
                  <a:cubicBezTo>
                    <a:pt x="155" y="124"/>
                    <a:pt x="156" y="124"/>
                    <a:pt x="156" y="124"/>
                  </a:cubicBezTo>
                  <a:cubicBezTo>
                    <a:pt x="155" y="125"/>
                    <a:pt x="154" y="124"/>
                    <a:pt x="153" y="125"/>
                  </a:cubicBezTo>
                  <a:cubicBezTo>
                    <a:pt x="153" y="125"/>
                    <a:pt x="153" y="128"/>
                    <a:pt x="152" y="129"/>
                  </a:cubicBezTo>
                  <a:cubicBezTo>
                    <a:pt x="152" y="130"/>
                    <a:pt x="151" y="130"/>
                    <a:pt x="151" y="131"/>
                  </a:cubicBezTo>
                  <a:cubicBezTo>
                    <a:pt x="151" y="132"/>
                    <a:pt x="154" y="135"/>
                    <a:pt x="155" y="134"/>
                  </a:cubicBezTo>
                  <a:cubicBezTo>
                    <a:pt x="155" y="134"/>
                    <a:pt x="155" y="134"/>
                    <a:pt x="155" y="134"/>
                  </a:cubicBezTo>
                  <a:cubicBezTo>
                    <a:pt x="154" y="130"/>
                    <a:pt x="156" y="129"/>
                    <a:pt x="157" y="127"/>
                  </a:cubicBezTo>
                  <a:cubicBezTo>
                    <a:pt x="158" y="127"/>
                    <a:pt x="157" y="125"/>
                    <a:pt x="158" y="125"/>
                  </a:cubicBezTo>
                  <a:cubicBezTo>
                    <a:pt x="159" y="125"/>
                    <a:pt x="163" y="122"/>
                    <a:pt x="163" y="121"/>
                  </a:cubicBezTo>
                  <a:cubicBezTo>
                    <a:pt x="162" y="114"/>
                    <a:pt x="168" y="110"/>
                    <a:pt x="175" y="111"/>
                  </a:cubicBezTo>
                  <a:cubicBezTo>
                    <a:pt x="176" y="111"/>
                    <a:pt x="178" y="112"/>
                    <a:pt x="179" y="112"/>
                  </a:cubicBezTo>
                  <a:cubicBezTo>
                    <a:pt x="180" y="111"/>
                    <a:pt x="178" y="110"/>
                    <a:pt x="179" y="109"/>
                  </a:cubicBezTo>
                  <a:cubicBezTo>
                    <a:pt x="182" y="107"/>
                    <a:pt x="186" y="109"/>
                    <a:pt x="188" y="108"/>
                  </a:cubicBezTo>
                  <a:cubicBezTo>
                    <a:pt x="191" y="106"/>
                    <a:pt x="190" y="102"/>
                    <a:pt x="192" y="100"/>
                  </a:cubicBezTo>
                  <a:cubicBezTo>
                    <a:pt x="194" y="98"/>
                    <a:pt x="204" y="99"/>
                    <a:pt x="206" y="99"/>
                  </a:cubicBezTo>
                  <a:cubicBezTo>
                    <a:pt x="214" y="100"/>
                    <a:pt x="218" y="105"/>
                    <a:pt x="224" y="107"/>
                  </a:cubicBezTo>
                  <a:cubicBezTo>
                    <a:pt x="224" y="108"/>
                    <a:pt x="225" y="108"/>
                    <a:pt x="225" y="108"/>
                  </a:cubicBezTo>
                  <a:cubicBezTo>
                    <a:pt x="226" y="108"/>
                    <a:pt x="227" y="107"/>
                    <a:pt x="227" y="107"/>
                  </a:cubicBezTo>
                  <a:cubicBezTo>
                    <a:pt x="227" y="106"/>
                    <a:pt x="225" y="105"/>
                    <a:pt x="225" y="104"/>
                  </a:cubicBezTo>
                  <a:cubicBezTo>
                    <a:pt x="225" y="103"/>
                    <a:pt x="226" y="96"/>
                    <a:pt x="227" y="96"/>
                  </a:cubicBezTo>
                  <a:cubicBezTo>
                    <a:pt x="231" y="95"/>
                    <a:pt x="230" y="97"/>
                    <a:pt x="232" y="99"/>
                  </a:cubicBezTo>
                  <a:cubicBezTo>
                    <a:pt x="232" y="99"/>
                    <a:pt x="233" y="98"/>
                    <a:pt x="233" y="98"/>
                  </a:cubicBezTo>
                  <a:cubicBezTo>
                    <a:pt x="234" y="96"/>
                    <a:pt x="234" y="100"/>
                    <a:pt x="235" y="97"/>
                  </a:cubicBezTo>
                  <a:cubicBezTo>
                    <a:pt x="235" y="97"/>
                    <a:pt x="235" y="96"/>
                    <a:pt x="235" y="96"/>
                  </a:cubicBezTo>
                  <a:cubicBezTo>
                    <a:pt x="237" y="96"/>
                    <a:pt x="237" y="97"/>
                    <a:pt x="239" y="97"/>
                  </a:cubicBezTo>
                  <a:cubicBezTo>
                    <a:pt x="239" y="97"/>
                    <a:pt x="239" y="96"/>
                    <a:pt x="240" y="96"/>
                  </a:cubicBezTo>
                  <a:cubicBezTo>
                    <a:pt x="244" y="96"/>
                    <a:pt x="253" y="98"/>
                    <a:pt x="256" y="95"/>
                  </a:cubicBezTo>
                  <a:cubicBezTo>
                    <a:pt x="259" y="92"/>
                    <a:pt x="252" y="91"/>
                    <a:pt x="251" y="90"/>
                  </a:cubicBezTo>
                  <a:close/>
                  <a:moveTo>
                    <a:pt x="265" y="85"/>
                  </a:moveTo>
                  <a:cubicBezTo>
                    <a:pt x="265" y="86"/>
                    <a:pt x="264" y="86"/>
                    <a:pt x="264" y="86"/>
                  </a:cubicBezTo>
                  <a:cubicBezTo>
                    <a:pt x="259" y="87"/>
                    <a:pt x="266" y="87"/>
                    <a:pt x="263" y="90"/>
                  </a:cubicBezTo>
                  <a:cubicBezTo>
                    <a:pt x="262" y="91"/>
                    <a:pt x="259" y="90"/>
                    <a:pt x="257" y="92"/>
                  </a:cubicBezTo>
                  <a:cubicBezTo>
                    <a:pt x="253" y="96"/>
                    <a:pt x="271" y="95"/>
                    <a:pt x="272" y="94"/>
                  </a:cubicBezTo>
                  <a:cubicBezTo>
                    <a:pt x="274" y="91"/>
                    <a:pt x="270" y="89"/>
                    <a:pt x="269" y="88"/>
                  </a:cubicBezTo>
                  <a:cubicBezTo>
                    <a:pt x="269" y="86"/>
                    <a:pt x="267" y="86"/>
                    <a:pt x="265" y="85"/>
                  </a:cubicBezTo>
                  <a:moveTo>
                    <a:pt x="197" y="120"/>
                  </a:moveTo>
                  <a:cubicBezTo>
                    <a:pt x="197" y="119"/>
                    <a:pt x="196" y="118"/>
                    <a:pt x="195" y="118"/>
                  </a:cubicBezTo>
                  <a:cubicBezTo>
                    <a:pt x="195" y="118"/>
                    <a:pt x="193" y="127"/>
                    <a:pt x="193" y="127"/>
                  </a:cubicBezTo>
                  <a:cubicBezTo>
                    <a:pt x="194" y="128"/>
                    <a:pt x="195" y="128"/>
                    <a:pt x="196" y="128"/>
                  </a:cubicBezTo>
                  <a:cubicBezTo>
                    <a:pt x="200" y="127"/>
                    <a:pt x="198" y="123"/>
                    <a:pt x="197" y="120"/>
                  </a:cubicBezTo>
                  <a:moveTo>
                    <a:pt x="62" y="3"/>
                  </a:moveTo>
                  <a:cubicBezTo>
                    <a:pt x="64" y="0"/>
                    <a:pt x="59" y="6"/>
                    <a:pt x="61" y="2"/>
                  </a:cubicBezTo>
                  <a:cubicBezTo>
                    <a:pt x="62" y="1"/>
                    <a:pt x="57" y="6"/>
                    <a:pt x="56" y="5"/>
                  </a:cubicBezTo>
                  <a:cubicBezTo>
                    <a:pt x="56" y="5"/>
                    <a:pt x="55" y="6"/>
                    <a:pt x="55" y="6"/>
                  </a:cubicBezTo>
                  <a:cubicBezTo>
                    <a:pt x="53" y="9"/>
                    <a:pt x="48" y="12"/>
                    <a:pt x="44" y="14"/>
                  </a:cubicBezTo>
                  <a:cubicBezTo>
                    <a:pt x="43" y="16"/>
                    <a:pt x="36" y="19"/>
                    <a:pt x="36" y="21"/>
                  </a:cubicBezTo>
                  <a:cubicBezTo>
                    <a:pt x="37" y="22"/>
                    <a:pt x="38" y="20"/>
                    <a:pt x="39" y="20"/>
                  </a:cubicBezTo>
                  <a:cubicBezTo>
                    <a:pt x="39" y="21"/>
                    <a:pt x="36" y="23"/>
                    <a:pt x="37" y="24"/>
                  </a:cubicBezTo>
                  <a:cubicBezTo>
                    <a:pt x="40" y="26"/>
                    <a:pt x="44" y="22"/>
                    <a:pt x="48" y="20"/>
                  </a:cubicBezTo>
                  <a:cubicBezTo>
                    <a:pt x="48" y="20"/>
                    <a:pt x="44" y="21"/>
                    <a:pt x="44" y="20"/>
                  </a:cubicBezTo>
                  <a:cubicBezTo>
                    <a:pt x="44" y="19"/>
                    <a:pt x="53" y="14"/>
                    <a:pt x="55" y="13"/>
                  </a:cubicBezTo>
                  <a:cubicBezTo>
                    <a:pt x="56" y="13"/>
                    <a:pt x="61" y="4"/>
                    <a:pt x="62" y="3"/>
                  </a:cubicBezTo>
                </a:path>
              </a:pathLst>
            </a:custGeom>
            <a:solidFill>
              <a:schemeClr val="accent1">
                <a:lumMod val="50000"/>
                <a:lumOff val="50000"/>
              </a:schemeClr>
            </a:solidFill>
            <a:ln w="6350" cap="flat">
              <a:solidFill>
                <a:srgbClr val="BFBEBE"/>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80" name="Group 279"/>
          <p:cNvGrpSpPr/>
          <p:nvPr/>
        </p:nvGrpSpPr>
        <p:grpSpPr>
          <a:xfrm>
            <a:off x="6735542" y="4653598"/>
            <a:ext cx="1561565" cy="1567382"/>
            <a:chOff x="6854589" y="4605618"/>
            <a:chExt cx="1535090" cy="1535090"/>
          </a:xfrm>
        </p:grpSpPr>
        <p:sp>
          <p:nvSpPr>
            <p:cNvPr id="281" name="Oval 280"/>
            <p:cNvSpPr/>
            <p:nvPr/>
          </p:nvSpPr>
          <p:spPr>
            <a:xfrm>
              <a:off x="6854589" y="4605618"/>
              <a:ext cx="1535090" cy="1535090"/>
            </a:xfrm>
            <a:prstGeom prst="ellipse">
              <a:avLst/>
            </a:prstGeom>
            <a:solidFill>
              <a:schemeClr val="accent1">
                <a:alpha val="25000"/>
              </a:schemeClr>
            </a:solidFill>
            <a:ln w="3175">
              <a:solidFill>
                <a:schemeClr val="accent1">
                  <a:lumMod val="90000"/>
                  <a:lumOff val="10000"/>
                </a:schemeClr>
              </a:solidFill>
              <a:prstDash val="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82" name="Oval 281"/>
            <p:cNvSpPr/>
            <p:nvPr/>
          </p:nvSpPr>
          <p:spPr>
            <a:xfrm>
              <a:off x="7228263" y="4979292"/>
              <a:ext cx="787743" cy="787743"/>
            </a:xfrm>
            <a:prstGeom prst="ellipse">
              <a:avLst/>
            </a:prstGeom>
            <a:solidFill>
              <a:schemeClr val="accent1">
                <a:alpha val="25000"/>
              </a:schemeClr>
            </a:solidFill>
            <a:ln w="3175">
              <a:solidFill>
                <a:schemeClr val="accent1">
                  <a:lumMod val="90000"/>
                  <a:lumOff val="10000"/>
                </a:schemeClr>
              </a:solidFill>
              <a:prstDash val="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83" name="Oval 282"/>
            <p:cNvSpPr/>
            <p:nvPr/>
          </p:nvSpPr>
          <p:spPr>
            <a:xfrm>
              <a:off x="7621202" y="5200047"/>
              <a:ext cx="99929" cy="99930"/>
            </a:xfrm>
            <a:prstGeom prst="ellipse">
              <a:avLst/>
            </a:prstGeom>
            <a:solidFill>
              <a:schemeClr val="accent1">
                <a:lumMod val="50000"/>
                <a:lumOff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grpSp>
        <p:nvGrpSpPr>
          <p:cNvPr id="284" name="Group 283"/>
          <p:cNvGrpSpPr/>
          <p:nvPr/>
        </p:nvGrpSpPr>
        <p:grpSpPr>
          <a:xfrm>
            <a:off x="5655767" y="5030651"/>
            <a:ext cx="1376923" cy="1331739"/>
            <a:chOff x="5447557" y="4644978"/>
            <a:chExt cx="1793339" cy="1697950"/>
          </a:xfrm>
        </p:grpSpPr>
        <p:sp>
          <p:nvSpPr>
            <p:cNvPr id="285" name="Oval 284"/>
            <p:cNvSpPr/>
            <p:nvPr/>
          </p:nvSpPr>
          <p:spPr>
            <a:xfrm>
              <a:off x="5447557" y="4644978"/>
              <a:ext cx="1793339" cy="1697950"/>
            </a:xfrm>
            <a:prstGeom prst="ellipse">
              <a:avLst/>
            </a:prstGeom>
            <a:solidFill>
              <a:schemeClr val="accent1">
                <a:alpha val="25000"/>
              </a:schemeClr>
            </a:solidFill>
            <a:ln w="3175">
              <a:solidFill>
                <a:schemeClr val="accent1">
                  <a:lumMod val="90000"/>
                  <a:lumOff val="10000"/>
                </a:schemeClr>
              </a:solidFill>
              <a:prstDash val="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86" name="Oval 285"/>
            <p:cNvSpPr/>
            <p:nvPr/>
          </p:nvSpPr>
          <p:spPr>
            <a:xfrm>
              <a:off x="5764371" y="5012043"/>
              <a:ext cx="1097166" cy="963764"/>
            </a:xfrm>
            <a:prstGeom prst="ellipse">
              <a:avLst/>
            </a:prstGeom>
            <a:solidFill>
              <a:schemeClr val="accent1">
                <a:alpha val="25000"/>
              </a:schemeClr>
            </a:solidFill>
            <a:ln w="3175">
              <a:solidFill>
                <a:schemeClr val="accent1">
                  <a:lumMod val="90000"/>
                  <a:lumOff val="10000"/>
                </a:schemeClr>
              </a:solidFill>
              <a:prstDash val="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grpSp>
        <p:nvGrpSpPr>
          <p:cNvPr id="288" name="Group 287"/>
          <p:cNvGrpSpPr/>
          <p:nvPr/>
        </p:nvGrpSpPr>
        <p:grpSpPr>
          <a:xfrm>
            <a:off x="7937076" y="4745544"/>
            <a:ext cx="1065150" cy="1117683"/>
            <a:chOff x="6854589" y="4605618"/>
            <a:chExt cx="1535090" cy="1535090"/>
          </a:xfrm>
        </p:grpSpPr>
        <p:sp>
          <p:nvSpPr>
            <p:cNvPr id="289" name="Oval 288"/>
            <p:cNvSpPr/>
            <p:nvPr/>
          </p:nvSpPr>
          <p:spPr>
            <a:xfrm>
              <a:off x="6854589" y="4605618"/>
              <a:ext cx="1535090" cy="1535090"/>
            </a:xfrm>
            <a:prstGeom prst="ellipse">
              <a:avLst/>
            </a:prstGeom>
            <a:solidFill>
              <a:schemeClr val="accent1">
                <a:alpha val="25000"/>
              </a:schemeClr>
            </a:solidFill>
            <a:ln w="3175">
              <a:solidFill>
                <a:schemeClr val="accent1">
                  <a:lumMod val="90000"/>
                  <a:lumOff val="10000"/>
                </a:schemeClr>
              </a:solidFill>
              <a:prstDash val="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90" name="Oval 289"/>
            <p:cNvSpPr/>
            <p:nvPr/>
          </p:nvSpPr>
          <p:spPr>
            <a:xfrm>
              <a:off x="7228263" y="4979292"/>
              <a:ext cx="787743" cy="787743"/>
            </a:xfrm>
            <a:prstGeom prst="ellipse">
              <a:avLst/>
            </a:prstGeom>
            <a:solidFill>
              <a:schemeClr val="accent1">
                <a:alpha val="25000"/>
              </a:schemeClr>
            </a:solidFill>
            <a:ln w="3175">
              <a:solidFill>
                <a:schemeClr val="accent1">
                  <a:lumMod val="90000"/>
                  <a:lumOff val="10000"/>
                </a:schemeClr>
              </a:solidFill>
              <a:prstDash val="dash"/>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sp>
        <p:nvSpPr>
          <p:cNvPr id="292" name="Oval 291"/>
          <p:cNvSpPr/>
          <p:nvPr/>
        </p:nvSpPr>
        <p:spPr>
          <a:xfrm>
            <a:off x="5939469" y="5645504"/>
            <a:ext cx="101652" cy="102032"/>
          </a:xfrm>
          <a:prstGeom prst="ellipse">
            <a:avLst/>
          </a:prstGeom>
          <a:solidFill>
            <a:schemeClr val="accent1">
              <a:lumMod val="50000"/>
              <a:lumOff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93" name="Oval 292"/>
          <p:cNvSpPr/>
          <p:nvPr/>
        </p:nvSpPr>
        <p:spPr>
          <a:xfrm>
            <a:off x="8387279" y="5142997"/>
            <a:ext cx="101652" cy="102032"/>
          </a:xfrm>
          <a:prstGeom prst="ellipse">
            <a:avLst/>
          </a:prstGeom>
          <a:solidFill>
            <a:schemeClr val="accent1">
              <a:lumMod val="50000"/>
              <a:lumOff val="5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Growth Opportunities</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48</a:t>
            </a:r>
            <a:endParaRPr lang="en-US" sz="900" dirty="0">
              <a:solidFill>
                <a:srgbClr val="000000"/>
              </a:solidFill>
              <a:latin typeface="Tahoma"/>
            </a:endParaRPr>
          </a:p>
        </p:txBody>
      </p:sp>
    </p:spTree>
    <p:extLst>
      <p:ext uri="{BB962C8B-B14F-4D97-AF65-F5344CB8AC3E}">
        <p14:creationId xmlns:p14="http://schemas.microsoft.com/office/powerpoint/2010/main" val="10082808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Review</a:t>
            </a:r>
          </a:p>
        </p:txBody>
      </p:sp>
      <p:sp>
        <p:nvSpPr>
          <p:cNvPr id="3" name="Text Placeholder 2"/>
          <p:cNvSpPr>
            <a:spLocks noGrp="1"/>
          </p:cNvSpPr>
          <p:nvPr>
            <p:ph type="body" idx="1"/>
          </p:nvPr>
        </p:nvSpPr>
        <p:spPr/>
        <p:txBody>
          <a:bodyPr/>
          <a:lstStyle/>
          <a:p>
            <a:r>
              <a:rPr lang="en-US" dirty="0"/>
              <a:t>Section </a:t>
            </a:r>
            <a:r>
              <a:rPr lang="en-US" dirty="0" smtClean="0"/>
              <a:t>VI</a:t>
            </a:r>
            <a:endParaRPr lang="en-US" dirty="0"/>
          </a:p>
        </p:txBody>
      </p:sp>
    </p:spTree>
    <p:extLst>
      <p:ext uri="{BB962C8B-B14F-4D97-AF65-F5344CB8AC3E}">
        <p14:creationId xmlns:p14="http://schemas.microsoft.com/office/powerpoint/2010/main" val="31818021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a:spLocks noGrp="1"/>
          </p:cNvSpPr>
          <p:nvPr>
            <p:ph type="title"/>
          </p:nvPr>
        </p:nvSpPr>
        <p:spPr>
          <a:xfrm>
            <a:off x="231776" y="118872"/>
            <a:ext cx="6624638" cy="585216"/>
          </a:xfrm>
        </p:spPr>
        <p:txBody>
          <a:bodyPr/>
          <a:lstStyle/>
          <a:p>
            <a:r>
              <a:rPr lang="en-US" dirty="0"/>
              <a:t>Imaging Industry Primer </a:t>
            </a:r>
          </a:p>
        </p:txBody>
      </p:sp>
      <p:graphicFrame>
        <p:nvGraphicFramePr>
          <p:cNvPr id="28" name="Table 27"/>
          <p:cNvGraphicFramePr>
            <a:graphicFrameLocks noGrp="1"/>
          </p:cNvGraphicFramePr>
          <p:nvPr>
            <p:extLst/>
          </p:nvPr>
        </p:nvGraphicFramePr>
        <p:xfrm>
          <a:off x="231775"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Overview of Imaging</a:t>
                      </a:r>
                      <a:r>
                        <a:rPr lang="en-US" sz="1000" b="1" i="0" u="none" baseline="0" dirty="0">
                          <a:solidFill>
                            <a:schemeClr val="tx1"/>
                          </a:solidFill>
                          <a:latin typeface="Tahoma"/>
                        </a:rPr>
                        <a:t> Supplies and Devices </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29" name="Table 28"/>
          <p:cNvGraphicFramePr>
            <a:graphicFrameLocks noGrp="1"/>
          </p:cNvGraphicFramePr>
          <p:nvPr>
            <p:extLst/>
          </p:nvPr>
        </p:nvGraphicFramePr>
        <p:xfrm>
          <a:off x="4848226"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Industry</a:t>
                      </a:r>
                      <a:r>
                        <a:rPr lang="en-US" sz="1000" b="1" i="0" u="none" baseline="0" dirty="0">
                          <a:solidFill>
                            <a:schemeClr val="tx1"/>
                          </a:solidFill>
                          <a:latin typeface="Tahoma"/>
                        </a:rPr>
                        <a:t> Definitions </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30" name="Table 29"/>
          <p:cNvGraphicFramePr>
            <a:graphicFrameLocks noGrp="1"/>
          </p:cNvGraphicFramePr>
          <p:nvPr>
            <p:extLst/>
          </p:nvPr>
        </p:nvGraphicFramePr>
        <p:xfrm>
          <a:off x="231775" y="3699953"/>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The Importance</a:t>
                      </a:r>
                      <a:r>
                        <a:rPr lang="en-US" sz="1000" b="1" i="0" u="none" baseline="0" dirty="0">
                          <a:solidFill>
                            <a:schemeClr val="tx1"/>
                          </a:solidFill>
                          <a:latin typeface="Tahoma"/>
                        </a:rPr>
                        <a:t> of Compatibles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1" name="Rectangle 30"/>
          <p:cNvSpPr/>
          <p:nvPr>
            <p:custDataLst>
              <p:tags r:id="rId1"/>
            </p:custDataLst>
          </p:nvPr>
        </p:nvSpPr>
        <p:spPr>
          <a:xfrm>
            <a:off x="4864794" y="1366984"/>
            <a:ext cx="4059936" cy="4918218"/>
          </a:xfrm>
          <a:prstGeom prst="rect">
            <a:avLst/>
          </a:prstGeom>
          <a:noFill/>
          <a:ln w="9525">
            <a:noFill/>
            <a:bevel/>
          </a:ln>
          <a:effectLst/>
          <a:extLst>
            <a:ext uri="{909E8E84-426E-40DD-AFC4-6F175D3DCCD1}">
              <a14:hiddenFill xmlns:a14="http://schemas.microsoft.com/office/drawing/2010/main">
                <a:solidFill>
                  <a:schemeClr val="accent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lstStyle/>
          <a:p>
            <a:pPr algn="just">
              <a:spcBef>
                <a:spcPts val="600"/>
              </a:spcBef>
              <a:buClr>
                <a:srgbClr val="07325F"/>
              </a:buClr>
              <a:buSzPct val="100000"/>
            </a:pPr>
            <a:r>
              <a:rPr lang="en-US" sz="900" b="1" dirty="0">
                <a:solidFill>
                  <a:schemeClr val="tx1"/>
                </a:solidFill>
              </a:rPr>
              <a:t>Aftermarket </a:t>
            </a:r>
            <a:r>
              <a:rPr lang="en-US" sz="900" dirty="0">
                <a:solidFill>
                  <a:schemeClr val="tx1"/>
                </a:solidFill>
              </a:rPr>
              <a:t>– a secondary market for parts, equipment and accessories typically as a replacement for the original part, equipment or accessory</a:t>
            </a:r>
            <a:endParaRPr lang="en-US" sz="900" b="1" dirty="0">
              <a:solidFill>
                <a:schemeClr val="tx1"/>
              </a:solidFill>
            </a:endParaRPr>
          </a:p>
          <a:p>
            <a:pPr algn="just">
              <a:spcBef>
                <a:spcPts val="600"/>
              </a:spcBef>
              <a:buClr>
                <a:srgbClr val="07325F"/>
              </a:buClr>
              <a:buSzPct val="100000"/>
            </a:pPr>
            <a:r>
              <a:rPr lang="en-US" sz="900" b="1" dirty="0">
                <a:solidFill>
                  <a:schemeClr val="tx1"/>
                </a:solidFill>
              </a:rPr>
              <a:t>Compatible </a:t>
            </a:r>
            <a:r>
              <a:rPr lang="en-US" sz="900" dirty="0">
                <a:solidFill>
                  <a:schemeClr val="tx1"/>
                </a:solidFill>
              </a:rPr>
              <a:t>– a product that can be used as a viable alternative to the original product</a:t>
            </a:r>
            <a:endParaRPr lang="en-US" sz="900" b="1" dirty="0">
              <a:solidFill>
                <a:schemeClr val="tx1"/>
              </a:solidFill>
            </a:endParaRPr>
          </a:p>
          <a:p>
            <a:pPr algn="just">
              <a:spcBef>
                <a:spcPts val="600"/>
              </a:spcBef>
              <a:buClr>
                <a:srgbClr val="07325F"/>
              </a:buClr>
              <a:buSzPct val="100000"/>
            </a:pPr>
            <a:r>
              <a:rPr lang="en-US" sz="900" b="1" dirty="0">
                <a:solidFill>
                  <a:schemeClr val="tx1"/>
                </a:solidFill>
              </a:rPr>
              <a:t>Consumable</a:t>
            </a:r>
            <a:r>
              <a:rPr lang="en-US" sz="900" dirty="0">
                <a:solidFill>
                  <a:schemeClr val="tx1"/>
                </a:solidFill>
              </a:rPr>
              <a:t> – a product that gets used and replaced over the course of an equipment’s useful life</a:t>
            </a:r>
            <a:endParaRPr lang="en-US" sz="900" b="1" dirty="0">
              <a:solidFill>
                <a:schemeClr val="tx1"/>
              </a:solidFill>
            </a:endParaRPr>
          </a:p>
          <a:p>
            <a:pPr algn="just">
              <a:spcBef>
                <a:spcPts val="600"/>
              </a:spcBef>
              <a:buClr>
                <a:srgbClr val="07325F"/>
              </a:buClr>
              <a:buSzPct val="100000"/>
            </a:pPr>
            <a:r>
              <a:rPr lang="en-US" sz="900" b="1" dirty="0">
                <a:solidFill>
                  <a:schemeClr val="tx1"/>
                </a:solidFill>
              </a:rPr>
              <a:t>Copier </a:t>
            </a:r>
            <a:r>
              <a:rPr lang="en-US" sz="900" dirty="0">
                <a:solidFill>
                  <a:schemeClr val="tx1"/>
                </a:solidFill>
              </a:rPr>
              <a:t>– a device that is used exclusively for photocopying</a:t>
            </a:r>
            <a:r>
              <a:rPr lang="en-US" sz="900" b="1" dirty="0">
                <a:solidFill>
                  <a:schemeClr val="tx1"/>
                </a:solidFill>
              </a:rPr>
              <a:t> </a:t>
            </a:r>
          </a:p>
          <a:p>
            <a:pPr algn="just">
              <a:spcBef>
                <a:spcPts val="600"/>
              </a:spcBef>
              <a:buClr>
                <a:srgbClr val="07325F"/>
              </a:buClr>
              <a:buSzPct val="100000"/>
            </a:pPr>
            <a:r>
              <a:rPr lang="en-US" sz="900" b="1" dirty="0">
                <a:solidFill>
                  <a:schemeClr val="tx1"/>
                </a:solidFill>
              </a:rPr>
              <a:t>Drum</a:t>
            </a:r>
            <a:r>
              <a:rPr lang="en-US" sz="900" dirty="0">
                <a:solidFill>
                  <a:schemeClr val="tx1"/>
                </a:solidFill>
              </a:rPr>
              <a:t> – the part of a printer, copier, or MFD that transfers the toner to the paper</a:t>
            </a:r>
            <a:endParaRPr lang="en-US" sz="900" b="1" dirty="0">
              <a:solidFill>
                <a:schemeClr val="tx1"/>
              </a:solidFill>
            </a:endParaRPr>
          </a:p>
          <a:p>
            <a:pPr algn="just">
              <a:spcBef>
                <a:spcPts val="600"/>
              </a:spcBef>
              <a:buClr>
                <a:srgbClr val="07325F"/>
              </a:buClr>
              <a:buSzPct val="100000"/>
            </a:pPr>
            <a:r>
              <a:rPr lang="en-US" sz="900" b="1" dirty="0">
                <a:solidFill>
                  <a:schemeClr val="tx1"/>
                </a:solidFill>
              </a:rPr>
              <a:t>Ink </a:t>
            </a:r>
            <a:r>
              <a:rPr lang="en-US" sz="900" dirty="0">
                <a:solidFill>
                  <a:schemeClr val="tx1"/>
                </a:solidFill>
              </a:rPr>
              <a:t>– ink is liquid based and either consists of dye colorants or ultra-fine powder dissolved in liquid that is sprayed onto the paper</a:t>
            </a:r>
            <a:endParaRPr lang="en-US" sz="900" b="1" dirty="0">
              <a:solidFill>
                <a:schemeClr val="tx1"/>
              </a:solidFill>
            </a:endParaRPr>
          </a:p>
          <a:p>
            <a:pPr algn="just">
              <a:spcBef>
                <a:spcPts val="600"/>
              </a:spcBef>
              <a:buClr>
                <a:srgbClr val="07325F"/>
              </a:buClr>
              <a:buSzPct val="100000"/>
            </a:pPr>
            <a:r>
              <a:rPr lang="en-US" sz="900" b="1" dirty="0">
                <a:solidFill>
                  <a:schemeClr val="tx1"/>
                </a:solidFill>
              </a:rPr>
              <a:t>MFD </a:t>
            </a:r>
            <a:r>
              <a:rPr lang="en-US" sz="900" dirty="0">
                <a:solidFill>
                  <a:schemeClr val="tx1"/>
                </a:solidFill>
              </a:rPr>
              <a:t>– a “multifunction device”, can be a printer or copier that combines the ability to scan, fax and copy / print into one device</a:t>
            </a:r>
          </a:p>
          <a:p>
            <a:pPr algn="just">
              <a:spcBef>
                <a:spcPts val="600"/>
              </a:spcBef>
              <a:buClr>
                <a:srgbClr val="07325F"/>
              </a:buClr>
              <a:buSzPct val="100000"/>
            </a:pPr>
            <a:r>
              <a:rPr lang="en-US" sz="900" b="1" dirty="0">
                <a:solidFill>
                  <a:schemeClr val="tx1"/>
                </a:solidFill>
              </a:rPr>
              <a:t>Monochrome</a:t>
            </a:r>
            <a:r>
              <a:rPr lang="en-US" sz="900" dirty="0">
                <a:solidFill>
                  <a:schemeClr val="tx1"/>
                </a:solidFill>
              </a:rPr>
              <a:t> – with reference to toner is another term for “black”</a:t>
            </a:r>
            <a:endParaRPr lang="en-US" sz="900" b="1" dirty="0">
              <a:solidFill>
                <a:schemeClr val="tx1"/>
              </a:solidFill>
            </a:endParaRPr>
          </a:p>
          <a:p>
            <a:pPr algn="just">
              <a:spcBef>
                <a:spcPts val="600"/>
              </a:spcBef>
              <a:buClr>
                <a:srgbClr val="07325F"/>
              </a:buClr>
              <a:buSzPct val="100000"/>
            </a:pPr>
            <a:r>
              <a:rPr lang="en-US" sz="900" b="1" dirty="0">
                <a:solidFill>
                  <a:schemeClr val="tx1"/>
                </a:solidFill>
              </a:rPr>
              <a:t>MPS </a:t>
            </a:r>
            <a:r>
              <a:rPr lang="en-US" sz="900" dirty="0">
                <a:solidFill>
                  <a:schemeClr val="tx1"/>
                </a:solidFill>
              </a:rPr>
              <a:t>– “Managed Print Services” are services provided by external parties to optimize and manage an organization’s print infrastructure and document output. MPS providers manage the maintenance and operation of devices used as well as the stocking and replenishing of products consumed.</a:t>
            </a:r>
            <a:endParaRPr lang="en-US" sz="900" b="1" dirty="0">
              <a:solidFill>
                <a:schemeClr val="tx1"/>
              </a:solidFill>
            </a:endParaRPr>
          </a:p>
          <a:p>
            <a:pPr algn="just">
              <a:spcBef>
                <a:spcPts val="600"/>
              </a:spcBef>
              <a:buClr>
                <a:srgbClr val="07325F"/>
              </a:buClr>
              <a:buSzPct val="100000"/>
            </a:pPr>
            <a:r>
              <a:rPr lang="en-US" sz="900" b="1" dirty="0">
                <a:solidFill>
                  <a:schemeClr val="tx1"/>
                </a:solidFill>
              </a:rPr>
              <a:t>OEM </a:t>
            </a:r>
            <a:r>
              <a:rPr lang="en-US" sz="900" dirty="0">
                <a:solidFill>
                  <a:schemeClr val="tx1"/>
                </a:solidFill>
              </a:rPr>
              <a:t>– </a:t>
            </a:r>
            <a:r>
              <a:rPr lang="en-US" sz="900" dirty="0" smtClean="0">
                <a:solidFill>
                  <a:schemeClr val="tx1"/>
                </a:solidFill>
              </a:rPr>
              <a:t>“Original </a:t>
            </a:r>
            <a:r>
              <a:rPr lang="en-US" sz="900" dirty="0">
                <a:solidFill>
                  <a:schemeClr val="tx1"/>
                </a:solidFill>
              </a:rPr>
              <a:t>E</a:t>
            </a:r>
            <a:r>
              <a:rPr lang="en-US" sz="900" dirty="0" smtClean="0">
                <a:solidFill>
                  <a:schemeClr val="tx1"/>
                </a:solidFill>
              </a:rPr>
              <a:t>quipment Manufacturers</a:t>
            </a:r>
            <a:r>
              <a:rPr lang="en-US" sz="900" dirty="0">
                <a:solidFill>
                  <a:schemeClr val="tx1"/>
                </a:solidFill>
              </a:rPr>
              <a:t>” in the imaging consumables world manufacture the equipment that consumable products are used in. OEMs manufacture the OEM consumable while compatible consumables are aftermarket or 3</a:t>
            </a:r>
            <a:r>
              <a:rPr lang="en-US" sz="900" baseline="30000" dirty="0">
                <a:solidFill>
                  <a:schemeClr val="tx1"/>
                </a:solidFill>
              </a:rPr>
              <a:t>rd</a:t>
            </a:r>
            <a:r>
              <a:rPr lang="en-US" sz="900" dirty="0">
                <a:solidFill>
                  <a:schemeClr val="tx1"/>
                </a:solidFill>
              </a:rPr>
              <a:t> party.</a:t>
            </a:r>
            <a:endParaRPr lang="en-US" sz="900" b="1" dirty="0">
              <a:solidFill>
                <a:schemeClr val="tx1"/>
              </a:solidFill>
            </a:endParaRPr>
          </a:p>
          <a:p>
            <a:pPr algn="just">
              <a:spcBef>
                <a:spcPts val="600"/>
              </a:spcBef>
              <a:buClr>
                <a:srgbClr val="07325F"/>
              </a:buClr>
              <a:buSzPct val="100000"/>
            </a:pPr>
            <a:r>
              <a:rPr lang="en-US" sz="900" b="1" dirty="0">
                <a:solidFill>
                  <a:schemeClr val="tx1"/>
                </a:solidFill>
              </a:rPr>
              <a:t>Photoreceptor</a:t>
            </a:r>
            <a:r>
              <a:rPr lang="en-US" sz="900" dirty="0">
                <a:solidFill>
                  <a:schemeClr val="tx1"/>
                </a:solidFill>
              </a:rPr>
              <a:t> – a surface, either a drum or a belt, that can be electrostatically charged, and then discharged by exposure to light. In the case of printing, the photoreceptor creates the charged image for imprinting the toner to the paper.</a:t>
            </a:r>
            <a:endParaRPr lang="en-US" sz="900" b="1" dirty="0">
              <a:solidFill>
                <a:schemeClr val="tx1"/>
              </a:solidFill>
            </a:endParaRPr>
          </a:p>
          <a:p>
            <a:pPr algn="just">
              <a:spcBef>
                <a:spcPts val="600"/>
              </a:spcBef>
              <a:buClr>
                <a:srgbClr val="07325F"/>
              </a:buClr>
              <a:buSzPct val="100000"/>
            </a:pPr>
            <a:r>
              <a:rPr lang="en-US" sz="900" b="1" dirty="0">
                <a:solidFill>
                  <a:schemeClr val="tx1"/>
                </a:solidFill>
              </a:rPr>
              <a:t>Printer </a:t>
            </a:r>
            <a:r>
              <a:rPr lang="en-US" sz="900" dirty="0">
                <a:solidFill>
                  <a:schemeClr val="tx1"/>
                </a:solidFill>
              </a:rPr>
              <a:t>– a device that can be used to print, generally single-function and connected to a network</a:t>
            </a:r>
          </a:p>
          <a:p>
            <a:pPr algn="just">
              <a:spcBef>
                <a:spcPts val="600"/>
              </a:spcBef>
              <a:buClr>
                <a:srgbClr val="07325F"/>
              </a:buClr>
              <a:buSzPct val="100000"/>
            </a:pPr>
            <a:r>
              <a:rPr lang="en-US" sz="900" b="1" dirty="0">
                <a:solidFill>
                  <a:schemeClr val="tx1"/>
                </a:solidFill>
              </a:rPr>
              <a:t>Toner </a:t>
            </a:r>
            <a:r>
              <a:rPr lang="en-US" sz="900" dirty="0">
                <a:solidFill>
                  <a:schemeClr val="tx1"/>
                </a:solidFill>
              </a:rPr>
              <a:t>– toner is made up of finely ground polyester powder that is melted or fused to paper</a:t>
            </a:r>
            <a:endParaRPr lang="en-US" sz="900" b="1" dirty="0">
              <a:solidFill>
                <a:schemeClr val="tx1"/>
              </a:solidFill>
            </a:endParaRPr>
          </a:p>
          <a:p>
            <a:pPr algn="just">
              <a:spcBef>
                <a:spcPts val="600"/>
              </a:spcBef>
              <a:buClr>
                <a:srgbClr val="07325F"/>
              </a:buClr>
              <a:buSzPct val="100000"/>
            </a:pPr>
            <a:endParaRPr lang="en-US" sz="900" b="1" dirty="0">
              <a:solidFill>
                <a:schemeClr val="tx1"/>
              </a:solidFill>
            </a:endParaRPr>
          </a:p>
          <a:p>
            <a:pPr algn="just">
              <a:spcBef>
                <a:spcPts val="600"/>
              </a:spcBef>
              <a:buClr>
                <a:srgbClr val="07325F"/>
              </a:buClr>
              <a:buSzPct val="100000"/>
            </a:pPr>
            <a:endParaRPr lang="en-US" sz="900" b="1" dirty="0">
              <a:solidFill>
                <a:schemeClr val="tx1"/>
              </a:solidFill>
            </a:endParaRPr>
          </a:p>
        </p:txBody>
      </p:sp>
      <p:sp>
        <p:nvSpPr>
          <p:cNvPr id="32" name="Rectangle 31"/>
          <p:cNvSpPr/>
          <p:nvPr>
            <p:custDataLst>
              <p:tags r:id="rId2"/>
            </p:custDataLst>
          </p:nvPr>
        </p:nvSpPr>
        <p:spPr>
          <a:xfrm>
            <a:off x="231775" y="1366984"/>
            <a:ext cx="3154945" cy="236988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lgn="just">
              <a:spcBef>
                <a:spcPts val="400"/>
              </a:spcBef>
              <a:buClr>
                <a:schemeClr val="accent5"/>
              </a:buClr>
              <a:buSzPct val="100000"/>
              <a:buFont typeface="Wingdings" panose="05000000000000000000" pitchFamily="2" charset="2"/>
              <a:buChar char="§"/>
            </a:pPr>
            <a:r>
              <a:rPr lang="en-US" sz="900" dirty="0"/>
              <a:t>OEM manufactured office equipment has historically been divided into two segments – copier based equipment (copies) and printer-based equipment (prints)</a:t>
            </a:r>
          </a:p>
          <a:p>
            <a:pPr marL="177800" indent="-177800" algn="just">
              <a:spcBef>
                <a:spcPts val="400"/>
              </a:spcBef>
              <a:buClr>
                <a:schemeClr val="accent5"/>
              </a:buClr>
              <a:buSzPct val="100000"/>
              <a:buFont typeface="Wingdings" panose="05000000000000000000" pitchFamily="2" charset="2"/>
              <a:buChar char="§"/>
            </a:pPr>
            <a:r>
              <a:rPr lang="en-US" sz="900" dirty="0"/>
              <a:t>With the advent of the digital copier, the copier and printer became one and the same though the few analog copiers that remain in developed markets and printers continue to sell through different channels</a:t>
            </a:r>
          </a:p>
          <a:p>
            <a:pPr marL="177800" indent="-177800" algn="just">
              <a:spcBef>
                <a:spcPts val="400"/>
              </a:spcBef>
              <a:buClr>
                <a:schemeClr val="accent5"/>
              </a:buClr>
              <a:buSzPct val="100000"/>
              <a:buFont typeface="Wingdings" panose="05000000000000000000" pitchFamily="2" charset="2"/>
              <a:buChar char="§"/>
            </a:pPr>
            <a:r>
              <a:rPr lang="en-US" sz="900" dirty="0"/>
              <a:t>Today, copiers and printers are referred to as multifunction devices (“MFDs”) if they scan, fax and copy / print or simply “printers” if they only print</a:t>
            </a:r>
          </a:p>
          <a:p>
            <a:pPr marL="177800" indent="-177800" algn="just">
              <a:spcBef>
                <a:spcPts val="400"/>
              </a:spcBef>
              <a:buClr>
                <a:schemeClr val="accent5"/>
              </a:buClr>
              <a:buSzPct val="100000"/>
              <a:buFont typeface="Wingdings" panose="05000000000000000000" pitchFamily="2" charset="2"/>
              <a:buChar char="§"/>
            </a:pPr>
            <a:r>
              <a:rPr lang="en-US" sz="900" dirty="0"/>
              <a:t>Within the market of MFD &amp; printer imaging devices and supplies, there exists a secondary market (“aftermarket”), in which 3</a:t>
            </a:r>
            <a:r>
              <a:rPr lang="en-US" sz="900" baseline="30000" dirty="0"/>
              <a:t>rd</a:t>
            </a:r>
            <a:r>
              <a:rPr lang="en-US" sz="900" dirty="0"/>
              <a:t> party suppliers of OEM compatibles and remanufacturers of OEM equipment sell through similar channels (e.g., office &amp; professional, office equipment, office supply)</a:t>
            </a:r>
          </a:p>
        </p:txBody>
      </p:sp>
      <p:sp>
        <p:nvSpPr>
          <p:cNvPr id="33" name="TextBox 32"/>
          <p:cNvSpPr txBox="1"/>
          <p:nvPr>
            <p:custDataLst>
              <p:tags r:id="rId3"/>
            </p:custDataLst>
          </p:nvPr>
        </p:nvSpPr>
        <p:spPr>
          <a:xfrm>
            <a:off x="231775" y="6266911"/>
            <a:ext cx="8686800" cy="256579"/>
          </a:xfrm>
          <a:prstGeom prst="rect">
            <a:avLst/>
          </a:prstGeom>
          <a:noFill/>
        </p:spPr>
        <p:txBody>
          <a:bodyPr vert="horz" wrap="square" lIns="0" tIns="18288" rIns="0" bIns="0" rtlCol="0" anchor="b" anchorCtr="0">
            <a:noAutofit/>
          </a:bodyPr>
          <a:lstStyle/>
          <a:p>
            <a:r>
              <a:rPr lang="en-US" sz="700" i="1" dirty="0"/>
              <a:t>Source: LEK Study</a:t>
            </a:r>
          </a:p>
        </p:txBody>
      </p:sp>
      <p:sp>
        <p:nvSpPr>
          <p:cNvPr id="34" name="Rectangle 33"/>
          <p:cNvSpPr/>
          <p:nvPr/>
        </p:nvSpPr>
        <p:spPr>
          <a:xfrm>
            <a:off x="9568518" y="1125539"/>
            <a:ext cx="3747502" cy="389002"/>
          </a:xfrm>
          <a:prstGeom prst="rect">
            <a:avLst/>
          </a:prstGeom>
          <a:solidFill>
            <a:srgbClr val="FFFF00"/>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In process – to add definitions as necessary prior to publishing </a:t>
            </a:r>
          </a:p>
        </p:txBody>
      </p:sp>
      <p:sp>
        <p:nvSpPr>
          <p:cNvPr id="37" name="Rectangle 36"/>
          <p:cNvSpPr/>
          <p:nvPr>
            <p:custDataLst>
              <p:tags r:id="rId4"/>
            </p:custDataLst>
          </p:nvPr>
        </p:nvSpPr>
        <p:spPr>
          <a:xfrm>
            <a:off x="231776" y="3999691"/>
            <a:ext cx="3154944" cy="2421176"/>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lgn="just">
              <a:spcBef>
                <a:spcPts val="400"/>
              </a:spcBef>
              <a:buClr>
                <a:schemeClr val="accent5"/>
              </a:buClr>
              <a:buSzPct val="100000"/>
              <a:buFont typeface="Wingdings" panose="05000000000000000000" pitchFamily="2" charset="2"/>
              <a:buChar char="§"/>
            </a:pPr>
            <a:r>
              <a:rPr lang="en-US" sz="900" dirty="0"/>
              <a:t>Office equipment OEMs employ a business model that is analogous to the razor blade business, selling imaging devices (e.g. copiers, printers, MFDs) for little or no profit</a:t>
            </a:r>
          </a:p>
          <a:p>
            <a:pPr marL="177800" indent="-177800" algn="just">
              <a:spcBef>
                <a:spcPts val="400"/>
              </a:spcBef>
              <a:buClr>
                <a:schemeClr val="accent5"/>
              </a:buClr>
              <a:buSzPct val="100000"/>
              <a:buFont typeface="Wingdings" panose="05000000000000000000" pitchFamily="2" charset="2"/>
              <a:buChar char="§"/>
            </a:pPr>
            <a:r>
              <a:rPr lang="en-US" sz="900" dirty="0"/>
              <a:t>OEMs earn virtually their entire profit on high-priced consumables (e.g. toner, drums and parts) that are continually replaced over the equipment’s useful life</a:t>
            </a:r>
          </a:p>
          <a:p>
            <a:pPr marL="177800" indent="-177800" algn="just">
              <a:spcBef>
                <a:spcPts val="400"/>
              </a:spcBef>
              <a:buClr>
                <a:schemeClr val="accent5"/>
              </a:buClr>
              <a:buSzPct val="100000"/>
              <a:buFont typeface="Wingdings" panose="05000000000000000000" pitchFamily="2" charset="2"/>
              <a:buChar char="§"/>
            </a:pPr>
            <a:r>
              <a:rPr lang="en-US" sz="900" dirty="0"/>
              <a:t>The compatibles aftermarket exists as a low-cost alternative with equivalent quality and performance relative to OEM products</a:t>
            </a:r>
          </a:p>
          <a:p>
            <a:pPr marL="177800" indent="-177800" algn="just">
              <a:spcBef>
                <a:spcPts val="400"/>
              </a:spcBef>
              <a:buClr>
                <a:schemeClr val="accent5"/>
              </a:buClr>
              <a:buSzPct val="100000"/>
              <a:buFont typeface="Wingdings" panose="05000000000000000000" pitchFamily="2" charset="2"/>
              <a:buChar char="§"/>
            </a:pPr>
            <a:r>
              <a:rPr lang="en-US" sz="900" dirty="0"/>
              <a:t>As the quality and performance gap between OEM and aftermarket narrows, customer acceptance of aftermarket brands has continued to grow</a:t>
            </a:r>
          </a:p>
          <a:p>
            <a:pPr marL="177800" indent="-177800" algn="just">
              <a:spcBef>
                <a:spcPts val="400"/>
              </a:spcBef>
              <a:buClr>
                <a:schemeClr val="accent5"/>
              </a:buClr>
              <a:buSzPct val="100000"/>
              <a:buFont typeface="Wingdings" panose="05000000000000000000" pitchFamily="2" charset="2"/>
              <a:buChar char="§"/>
            </a:pPr>
            <a:r>
              <a:rPr lang="en-US" sz="900" dirty="0"/>
              <a:t>As a result, 3</a:t>
            </a:r>
            <a:r>
              <a:rPr lang="en-US" sz="900" baseline="30000" dirty="0"/>
              <a:t>rd</a:t>
            </a:r>
            <a:r>
              <a:rPr lang="en-US" sz="900" dirty="0"/>
              <a:t> party compatibles’ share of the $6.2B Office Equipment Channel (“OEC”) toner market for printers and MFDs in North America and Europe (2015) has continued to climb in every product segment</a:t>
            </a:r>
          </a:p>
        </p:txBody>
      </p:sp>
      <p:grpSp>
        <p:nvGrpSpPr>
          <p:cNvPr id="6" name="Group 5"/>
          <p:cNvGrpSpPr/>
          <p:nvPr/>
        </p:nvGrpSpPr>
        <p:grpSpPr>
          <a:xfrm>
            <a:off x="3426455" y="1370089"/>
            <a:ext cx="766284" cy="888220"/>
            <a:chOff x="3426455" y="1370089"/>
            <a:chExt cx="766284" cy="888220"/>
          </a:xfrm>
        </p:grpSpPr>
        <p:pic>
          <p:nvPicPr>
            <p:cNvPr id="1026" name="Picture 2"/>
            <p:cNvPicPr>
              <a:picLocks noChangeAspect="1" noChangeArrowheads="1"/>
            </p:cNvPicPr>
            <p:nvPr/>
          </p:nvPicPr>
          <p:blipFill>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426455" y="1370089"/>
              <a:ext cx="759598" cy="766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481086" y="2119810"/>
              <a:ext cx="711653" cy="138499"/>
            </a:xfrm>
            <a:prstGeom prst="rect">
              <a:avLst/>
            </a:prstGeom>
            <a:noFill/>
          </p:spPr>
          <p:txBody>
            <a:bodyPr wrap="square" lIns="0" tIns="0" rIns="0" bIns="0" rtlCol="0">
              <a:spAutoFit/>
            </a:bodyPr>
            <a:lstStyle/>
            <a:p>
              <a:pPr algn="ctr"/>
              <a:r>
                <a:rPr lang="en-US" sz="900" b="1" dirty="0"/>
                <a:t>MFD</a:t>
              </a:r>
            </a:p>
          </p:txBody>
        </p:sp>
      </p:grpSp>
      <p:grpSp>
        <p:nvGrpSpPr>
          <p:cNvPr id="7" name="Group 6"/>
          <p:cNvGrpSpPr/>
          <p:nvPr/>
        </p:nvGrpSpPr>
        <p:grpSpPr>
          <a:xfrm>
            <a:off x="3488854" y="2293970"/>
            <a:ext cx="711653" cy="717926"/>
            <a:chOff x="3488854" y="2293970"/>
            <a:chExt cx="711653" cy="717926"/>
          </a:xfrm>
        </p:grpSpPr>
        <p:pic>
          <p:nvPicPr>
            <p:cNvPr id="1027" name="Picture 3"/>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3311" y="2293970"/>
              <a:ext cx="608517" cy="618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3488854" y="2873397"/>
              <a:ext cx="711653" cy="138499"/>
            </a:xfrm>
            <a:prstGeom prst="rect">
              <a:avLst/>
            </a:prstGeom>
            <a:noFill/>
          </p:spPr>
          <p:txBody>
            <a:bodyPr wrap="square" lIns="0" tIns="0" rIns="0" bIns="0" rtlCol="0">
              <a:spAutoFit/>
            </a:bodyPr>
            <a:lstStyle/>
            <a:p>
              <a:pPr algn="ctr"/>
              <a:r>
                <a:rPr lang="en-US" sz="900" b="1" dirty="0"/>
                <a:t>Printer</a:t>
              </a:r>
            </a:p>
          </p:txBody>
        </p:sp>
      </p:grpSp>
      <p:grpSp>
        <p:nvGrpSpPr>
          <p:cNvPr id="13" name="Group 12"/>
          <p:cNvGrpSpPr/>
          <p:nvPr/>
        </p:nvGrpSpPr>
        <p:grpSpPr>
          <a:xfrm>
            <a:off x="3403198" y="5544477"/>
            <a:ext cx="1009890" cy="645794"/>
            <a:chOff x="3403198" y="5544477"/>
            <a:chExt cx="1009890" cy="645794"/>
          </a:xfrm>
        </p:grpSpPr>
        <p:pic>
          <p:nvPicPr>
            <p:cNvPr id="1028" name="Picture 4"/>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03198" y="5544477"/>
              <a:ext cx="1009890" cy="540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TextBox 19"/>
            <p:cNvSpPr txBox="1"/>
            <p:nvPr/>
          </p:nvSpPr>
          <p:spPr>
            <a:xfrm>
              <a:off x="3481086" y="6051772"/>
              <a:ext cx="711653" cy="138499"/>
            </a:xfrm>
            <a:prstGeom prst="rect">
              <a:avLst/>
            </a:prstGeom>
            <a:noFill/>
          </p:spPr>
          <p:txBody>
            <a:bodyPr wrap="square" lIns="0" tIns="0" rIns="0" bIns="0" rtlCol="0">
              <a:spAutoFit/>
            </a:bodyPr>
            <a:lstStyle/>
            <a:p>
              <a:pPr algn="ctr"/>
              <a:r>
                <a:rPr lang="en-US" sz="900" b="1" dirty="0"/>
                <a:t>Color Toner</a:t>
              </a:r>
            </a:p>
          </p:txBody>
        </p:sp>
      </p:grpSp>
      <p:grpSp>
        <p:nvGrpSpPr>
          <p:cNvPr id="12" name="Group 11"/>
          <p:cNvGrpSpPr/>
          <p:nvPr/>
        </p:nvGrpSpPr>
        <p:grpSpPr>
          <a:xfrm>
            <a:off x="3394276" y="4816198"/>
            <a:ext cx="885270" cy="725804"/>
            <a:chOff x="3394276" y="4816198"/>
            <a:chExt cx="885270" cy="725804"/>
          </a:xfrm>
        </p:grpSpPr>
        <p:pic>
          <p:nvPicPr>
            <p:cNvPr id="1029" name="Picture 5"/>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94276" y="4816198"/>
              <a:ext cx="885270" cy="529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3459194" y="5265003"/>
              <a:ext cx="755436" cy="276999"/>
            </a:xfrm>
            <a:prstGeom prst="rect">
              <a:avLst/>
            </a:prstGeom>
            <a:noFill/>
          </p:spPr>
          <p:txBody>
            <a:bodyPr wrap="square" lIns="0" tIns="0" rIns="0" bIns="0" rtlCol="0">
              <a:spAutoFit/>
            </a:bodyPr>
            <a:lstStyle/>
            <a:p>
              <a:pPr algn="ctr"/>
              <a:r>
                <a:rPr lang="en-US" sz="900" b="1" dirty="0"/>
                <a:t>Monochrome</a:t>
              </a:r>
              <a:br>
                <a:rPr lang="en-US" sz="900" b="1" dirty="0"/>
              </a:br>
              <a:r>
                <a:rPr lang="en-US" sz="900" b="1" dirty="0"/>
                <a:t>Toner</a:t>
              </a:r>
            </a:p>
          </p:txBody>
        </p:sp>
      </p:grpSp>
      <p:grpSp>
        <p:nvGrpSpPr>
          <p:cNvPr id="8" name="Group 7"/>
          <p:cNvGrpSpPr/>
          <p:nvPr/>
        </p:nvGrpSpPr>
        <p:grpSpPr>
          <a:xfrm>
            <a:off x="3438622" y="3194956"/>
            <a:ext cx="857894" cy="570527"/>
            <a:chOff x="3438622" y="3194956"/>
            <a:chExt cx="857894" cy="570527"/>
          </a:xfrm>
        </p:grpSpPr>
        <p:pic>
          <p:nvPicPr>
            <p:cNvPr id="103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38622" y="3194956"/>
              <a:ext cx="857894"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TextBox 23"/>
            <p:cNvSpPr txBox="1"/>
            <p:nvPr/>
          </p:nvSpPr>
          <p:spPr>
            <a:xfrm>
              <a:off x="3488854" y="3626984"/>
              <a:ext cx="711653" cy="138499"/>
            </a:xfrm>
            <a:prstGeom prst="rect">
              <a:avLst/>
            </a:prstGeom>
            <a:noFill/>
          </p:spPr>
          <p:txBody>
            <a:bodyPr wrap="square" lIns="0" tIns="0" rIns="0" bIns="0" rtlCol="0">
              <a:spAutoFit/>
            </a:bodyPr>
            <a:lstStyle/>
            <a:p>
              <a:pPr algn="ctr"/>
              <a:r>
                <a:rPr lang="en-US" sz="900" b="1" dirty="0"/>
                <a:t>OEM</a:t>
              </a:r>
            </a:p>
          </p:txBody>
        </p:sp>
      </p:grpSp>
      <p:grpSp>
        <p:nvGrpSpPr>
          <p:cNvPr id="11" name="Group 10"/>
          <p:cNvGrpSpPr/>
          <p:nvPr/>
        </p:nvGrpSpPr>
        <p:grpSpPr>
          <a:xfrm>
            <a:off x="3442248" y="4032607"/>
            <a:ext cx="772382" cy="763157"/>
            <a:chOff x="3442248" y="4032607"/>
            <a:chExt cx="772382" cy="763157"/>
          </a:xfrm>
        </p:grpSpPr>
        <p:pic>
          <p:nvPicPr>
            <p:cNvPr id="103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42248" y="4032607"/>
              <a:ext cx="772382" cy="608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a:off x="3488854" y="4657265"/>
              <a:ext cx="711653" cy="138499"/>
            </a:xfrm>
            <a:prstGeom prst="rect">
              <a:avLst/>
            </a:prstGeom>
            <a:noFill/>
          </p:spPr>
          <p:txBody>
            <a:bodyPr wrap="square" lIns="0" tIns="0" rIns="0" bIns="0" rtlCol="0">
              <a:spAutoFit/>
            </a:bodyPr>
            <a:lstStyle/>
            <a:p>
              <a:pPr algn="ctr"/>
              <a:r>
                <a:rPr lang="en-US" sz="900" b="1" dirty="0"/>
                <a:t>3</a:t>
              </a:r>
              <a:r>
                <a:rPr lang="en-US" sz="900" b="1" baseline="30000" dirty="0"/>
                <a:t>rd</a:t>
              </a:r>
              <a:r>
                <a:rPr lang="en-US" sz="900" b="1" dirty="0"/>
                <a:t> Party</a:t>
              </a:r>
            </a:p>
          </p:txBody>
        </p:sp>
      </p:grpSp>
      <p:sp>
        <p:nvSpPr>
          <p:cNvPr id="9" name="SectionTitleTextBox"/>
          <p:cNvSpPr txBox="1"/>
          <p:nvPr/>
        </p:nvSpPr>
        <p:spPr>
          <a:xfrm>
            <a:off x="7086600" y="38100"/>
            <a:ext cx="1817370" cy="153888"/>
          </a:xfrm>
          <a:prstGeom prst="rect">
            <a:avLst/>
          </a:prstGeom>
          <a:noFill/>
        </p:spPr>
        <p:txBody>
          <a:bodyPr vert="horz" wrap="square" lIns="45720" tIns="45720" rIns="45720" bIns="45720" rtlCol="0" anchor="ctr">
            <a:noAutofit/>
          </a:bodyPr>
          <a:lstStyle/>
          <a:p>
            <a:pPr algn="r"/>
            <a:endParaRPr lang="en-US" sz="800" b="1" dirty="0">
              <a:solidFill>
                <a:srgbClr val="FFFFFF"/>
              </a:solidFill>
              <a:latin typeface="Tahoma"/>
            </a:endParaRPr>
          </a:p>
        </p:txBody>
      </p:sp>
      <p:sp>
        <p:nvSpPr>
          <p:cNvPr id="16" name="SectionTitleTextBox"/>
          <p:cNvSpPr txBox="1"/>
          <p:nvPr/>
        </p:nvSpPr>
        <p:spPr>
          <a:xfrm>
            <a:off x="7086600" y="38100"/>
            <a:ext cx="1817370" cy="153888"/>
          </a:xfrm>
          <a:prstGeom prst="rect">
            <a:avLst/>
          </a:prstGeom>
          <a:noFill/>
        </p:spPr>
        <p:txBody>
          <a:bodyPr vert="horz" wrap="square" lIns="0" tIns="0" rIns="0" bIns="0" rtlCol="0">
            <a:spAutoFit/>
          </a:bodyPr>
          <a:lstStyle/>
          <a:p>
            <a:endParaRPr lang="en-US" sz="1000" dirty="0"/>
          </a:p>
        </p:txBody>
      </p:sp>
      <p:sp>
        <p:nvSpPr>
          <p:cNvPr id="35"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Imaging Industry Primer</a:t>
            </a:r>
            <a:endParaRPr lang="en-US" sz="800" b="1" dirty="0">
              <a:solidFill>
                <a:srgbClr val="FFFFFF"/>
              </a:solidFill>
              <a:latin typeface="Tahoma"/>
            </a:endParaRPr>
          </a:p>
        </p:txBody>
      </p:sp>
      <p:sp>
        <p:nvSpPr>
          <p:cNvPr id="4" name="PageNumberTextBox"/>
          <p:cNvSpPr txBox="1"/>
          <p:nvPr/>
        </p:nvSpPr>
        <p:spPr>
          <a:xfrm>
            <a:off x="4540741" y="6638290"/>
            <a:ext cx="62518"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5</a:t>
            </a:r>
            <a:endParaRPr lang="en-US" sz="900" dirty="0">
              <a:solidFill>
                <a:srgbClr val="000000"/>
              </a:solidFill>
              <a:latin typeface="Tahoma"/>
            </a:endParaRPr>
          </a:p>
        </p:txBody>
      </p:sp>
    </p:spTree>
    <p:extLst>
      <p:ext uri="{BB962C8B-B14F-4D97-AF65-F5344CB8AC3E}">
        <p14:creationId xmlns:p14="http://schemas.microsoft.com/office/powerpoint/2010/main" val="28705629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Financial Summary </a:t>
            </a:r>
            <a:endParaRPr lang="en-US" dirty="0"/>
          </a:p>
        </p:txBody>
      </p:sp>
      <p:sp>
        <p:nvSpPr>
          <p:cNvPr id="22"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graphicFrame>
        <p:nvGraphicFramePr>
          <p:cNvPr id="24" name="Table 23"/>
          <p:cNvGraphicFramePr>
            <a:graphicFrameLocks noGrp="1"/>
          </p:cNvGraphicFramePr>
          <p:nvPr>
            <p:extLst>
              <p:ext uri="{D42A27DB-BD31-4B8C-83A1-F6EECF244321}">
                <p14:modId xmlns:p14="http://schemas.microsoft.com/office/powerpoint/2010/main" val="1784510945"/>
              </p:ext>
            </p:extLst>
          </p:nvPr>
        </p:nvGraphicFramePr>
        <p:xfrm>
          <a:off x="231774" y="828509"/>
          <a:ext cx="4064001" cy="438912"/>
        </p:xfrm>
        <a:graphic>
          <a:graphicData uri="http://schemas.openxmlformats.org/drawingml/2006/table">
            <a:tbl>
              <a:tblPr firstRow="1" bandRow="1">
                <a:tableStyleId>{5C22544A-7EE6-4342-B048-85BDC9FD1C3A}</a:tableStyleId>
              </a:tblPr>
              <a:tblGrid>
                <a:gridCol w="4064001">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Tahoma"/>
                        </a:rPr>
                        <a:t>Historical</a:t>
                      </a:r>
                      <a:r>
                        <a:rPr lang="en-US" sz="1000" b="1" i="0" u="none" baseline="0" dirty="0" smtClean="0">
                          <a:solidFill>
                            <a:schemeClr val="tx1"/>
                          </a:solidFill>
                          <a:latin typeface="Tahoma"/>
                        </a:rPr>
                        <a:t> and Forecasted Revenue and EBITDA </a:t>
                      </a:r>
                      <a:endParaRPr lang="en-US" sz="1000" b="1" i="1"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 millions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27" name="Chart 26"/>
          <p:cNvGraphicFramePr/>
          <p:nvPr>
            <p:extLst>
              <p:ext uri="{D42A27DB-BD31-4B8C-83A1-F6EECF244321}">
                <p14:modId xmlns:p14="http://schemas.microsoft.com/office/powerpoint/2010/main" val="1240382706"/>
              </p:ext>
            </p:extLst>
          </p:nvPr>
        </p:nvGraphicFramePr>
        <p:xfrm>
          <a:off x="231775" y="3857625"/>
          <a:ext cx="4064000" cy="213571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8" name="Chart 27"/>
          <p:cNvGraphicFramePr/>
          <p:nvPr>
            <p:extLst>
              <p:ext uri="{D42A27DB-BD31-4B8C-83A1-F6EECF244321}">
                <p14:modId xmlns:p14="http://schemas.microsoft.com/office/powerpoint/2010/main" val="2180416655"/>
              </p:ext>
            </p:extLst>
          </p:nvPr>
        </p:nvGraphicFramePr>
        <p:xfrm>
          <a:off x="231775" y="1468759"/>
          <a:ext cx="4064000" cy="213571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2521428874"/>
              </p:ext>
            </p:extLst>
          </p:nvPr>
        </p:nvGraphicFramePr>
        <p:xfrm>
          <a:off x="4926013" y="833101"/>
          <a:ext cx="3992561" cy="438912"/>
        </p:xfrm>
        <a:graphic>
          <a:graphicData uri="http://schemas.openxmlformats.org/drawingml/2006/table">
            <a:tbl>
              <a:tblPr firstRow="1" bandRow="1">
                <a:tableStyleId>{5C22544A-7EE6-4342-B048-85BDC9FD1C3A}</a:tableStyleId>
              </a:tblPr>
              <a:tblGrid>
                <a:gridCol w="3992561">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Tahoma"/>
                        </a:rPr>
                        <a:t>Overview of Constant</a:t>
                      </a:r>
                      <a:r>
                        <a:rPr lang="en-US" sz="1000" b="1" i="0" u="none" baseline="0" dirty="0" smtClean="0">
                          <a:solidFill>
                            <a:schemeClr val="tx1"/>
                          </a:solidFill>
                          <a:latin typeface="Tahoma"/>
                        </a:rPr>
                        <a:t> Currency Analysis </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0" name="Rectangle 29"/>
          <p:cNvSpPr/>
          <p:nvPr>
            <p:custDataLst>
              <p:tags r:id="rId1"/>
            </p:custDataLst>
          </p:nvPr>
        </p:nvSpPr>
        <p:spPr>
          <a:xfrm>
            <a:off x="4926013" y="1136235"/>
            <a:ext cx="3992562" cy="1400383"/>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dirty="0"/>
              <a:t>As a global business, </a:t>
            </a:r>
            <a:r>
              <a:rPr lang="en-US" sz="900" dirty="0" err="1"/>
              <a:t>Katun</a:t>
            </a:r>
            <a:r>
              <a:rPr lang="en-US" sz="900" dirty="0"/>
              <a:t> </a:t>
            </a:r>
            <a:r>
              <a:rPr lang="en-US" sz="900" dirty="0" smtClean="0"/>
              <a:t>operates </a:t>
            </a:r>
            <a:r>
              <a:rPr lang="en-US" sz="900" dirty="0"/>
              <a:t>in </a:t>
            </a:r>
            <a:r>
              <a:rPr lang="en-US" sz="900" dirty="0" smtClean="0"/>
              <a:t>a multi-currency </a:t>
            </a:r>
            <a:r>
              <a:rPr lang="en-US" sz="900" dirty="0"/>
              <a:t>environment </a:t>
            </a:r>
            <a:r>
              <a:rPr lang="en-US" sz="900" dirty="0" smtClean="0"/>
              <a:t>and generated ~63</a:t>
            </a:r>
            <a:r>
              <a:rPr lang="en-US" sz="900" dirty="0"/>
              <a:t>% of </a:t>
            </a:r>
            <a:r>
              <a:rPr lang="en-US" sz="900" dirty="0" smtClean="0"/>
              <a:t>revenue in currencies </a:t>
            </a:r>
            <a:r>
              <a:rPr lang="en-US" sz="900" dirty="0"/>
              <a:t>other than the </a:t>
            </a:r>
            <a:r>
              <a:rPr lang="en-US" sz="900" dirty="0" smtClean="0"/>
              <a:t>US dollar from 2014-2016; as a result, </a:t>
            </a:r>
            <a:r>
              <a:rPr lang="en-US" sz="900" dirty="0"/>
              <a:t>changes in </a:t>
            </a:r>
            <a:r>
              <a:rPr lang="en-US" sz="900" dirty="0" smtClean="0"/>
              <a:t>foreign currency exchange rates can </a:t>
            </a:r>
            <a:r>
              <a:rPr lang="en-US" sz="900" dirty="0"/>
              <a:t>have a </a:t>
            </a:r>
            <a:r>
              <a:rPr lang="en-US" sz="900" dirty="0" smtClean="0"/>
              <a:t>significant impact </a:t>
            </a:r>
            <a:r>
              <a:rPr lang="en-US" sz="900" dirty="0"/>
              <a:t>on the Company’s </a:t>
            </a:r>
            <a:r>
              <a:rPr lang="en-US" sz="900" dirty="0" smtClean="0"/>
              <a:t>operating results</a:t>
            </a:r>
            <a:endParaRPr lang="en-US" sz="900" dirty="0"/>
          </a:p>
          <a:p>
            <a:pPr marL="177800" indent="-177800">
              <a:spcBef>
                <a:spcPts val="400"/>
              </a:spcBef>
              <a:buClr>
                <a:schemeClr val="accent5"/>
              </a:buClr>
              <a:buSzPct val="100000"/>
              <a:buFont typeface="Wingdings" panose="05000000000000000000" pitchFamily="2" charset="2"/>
              <a:buChar char="§"/>
            </a:pPr>
            <a:r>
              <a:rPr lang="en-US" sz="900" dirty="0" smtClean="0"/>
              <a:t>Revenue growth in US dollars was </a:t>
            </a:r>
            <a:r>
              <a:rPr lang="en-US" sz="900" dirty="0"/>
              <a:t>adversely </a:t>
            </a:r>
            <a:r>
              <a:rPr lang="en-US" sz="900" dirty="0" smtClean="0"/>
              <a:t>impacted by </a:t>
            </a:r>
            <a:r>
              <a:rPr lang="en-US" sz="900" dirty="0"/>
              <a:t>the weakening </a:t>
            </a:r>
            <a:r>
              <a:rPr lang="en-US" sz="900" dirty="0" smtClean="0"/>
              <a:t>underlying currencies </a:t>
            </a:r>
            <a:r>
              <a:rPr lang="en-US" sz="900" dirty="0"/>
              <a:t>vs. </a:t>
            </a:r>
            <a:r>
              <a:rPr lang="en-US" sz="900" dirty="0" smtClean="0"/>
              <a:t>the US dollar as highlighted in the chart below</a:t>
            </a:r>
            <a:endParaRPr lang="en-US" sz="900" dirty="0"/>
          </a:p>
          <a:p>
            <a:pPr marL="177800" indent="-177800">
              <a:spcBef>
                <a:spcPts val="400"/>
              </a:spcBef>
              <a:buClr>
                <a:schemeClr val="accent5"/>
              </a:buClr>
              <a:buSzPct val="100000"/>
              <a:buFont typeface="Wingdings" panose="05000000000000000000" pitchFamily="2" charset="2"/>
              <a:buChar char="§"/>
            </a:pPr>
            <a:r>
              <a:rPr lang="en-US" sz="900" dirty="0" smtClean="0"/>
              <a:t>On </a:t>
            </a:r>
            <a:r>
              <a:rPr lang="en-US" sz="900" dirty="0"/>
              <a:t>an FX neutral basis, Adjusted EBITDA grew at a 15.6% CAGR from 2014 to 2016, while revenue only modestly declined</a:t>
            </a:r>
          </a:p>
          <a:p>
            <a:pPr marL="177800" indent="-177800">
              <a:spcBef>
                <a:spcPts val="400"/>
              </a:spcBef>
              <a:buClr>
                <a:schemeClr val="accent5"/>
              </a:buClr>
              <a:buSzPct val="100000"/>
              <a:buFont typeface="Wingdings" panose="05000000000000000000" pitchFamily="2" charset="2"/>
              <a:buChar char="§"/>
            </a:pPr>
            <a:endParaRPr lang="en-US" sz="900" b="1" dirty="0"/>
          </a:p>
        </p:txBody>
      </p:sp>
      <p:graphicFrame>
        <p:nvGraphicFramePr>
          <p:cNvPr id="31" name="Table 30"/>
          <p:cNvGraphicFramePr>
            <a:graphicFrameLocks noGrp="1"/>
          </p:cNvGraphicFramePr>
          <p:nvPr>
            <p:extLst>
              <p:ext uri="{D42A27DB-BD31-4B8C-83A1-F6EECF244321}">
                <p14:modId xmlns:p14="http://schemas.microsoft.com/office/powerpoint/2010/main" val="2232059840"/>
              </p:ext>
            </p:extLst>
          </p:nvPr>
        </p:nvGraphicFramePr>
        <p:xfrm>
          <a:off x="4926013" y="2591562"/>
          <a:ext cx="3992561" cy="362712"/>
        </p:xfrm>
        <a:graphic>
          <a:graphicData uri="http://schemas.openxmlformats.org/drawingml/2006/table">
            <a:tbl>
              <a:tblPr firstRow="1" bandRow="1">
                <a:tableStyleId>{5C22544A-7EE6-4342-B048-85BDC9FD1C3A}</a:tableStyleId>
              </a:tblPr>
              <a:tblGrid>
                <a:gridCol w="3992561">
                  <a:extLst>
                    <a:ext uri="{9D8B030D-6E8A-4147-A177-3AD203B41FA5}">
                      <a16:colId xmlns="" xmlns:a16="http://schemas.microsoft.com/office/drawing/2014/main" val="20000"/>
                    </a:ext>
                  </a:extLst>
                </a:gridCol>
              </a:tblGrid>
              <a:tr h="0">
                <a:tc>
                  <a:txBody>
                    <a:bodyPr/>
                    <a:lstStyle/>
                    <a:p>
                      <a:pPr algn="l">
                        <a:spcBef>
                          <a:spcPts val="0"/>
                        </a:spcBef>
                      </a:pPr>
                      <a:r>
                        <a:rPr lang="en-US" sz="1000" b="1" i="0" u="none" dirty="0" smtClean="0">
                          <a:solidFill>
                            <a:schemeClr val="tx1"/>
                          </a:solidFill>
                          <a:latin typeface="Tahoma"/>
                        </a:rPr>
                        <a:t>FX to US Dollar – Ten</a:t>
                      </a:r>
                      <a:r>
                        <a:rPr lang="en-US" sz="1000" b="1" i="0" u="none" baseline="0" dirty="0" smtClean="0">
                          <a:solidFill>
                            <a:schemeClr val="tx1"/>
                          </a:solidFill>
                          <a:latin typeface="Tahoma"/>
                        </a:rPr>
                        <a:t> Year Historical Exchange Rates </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pic>
        <p:nvPicPr>
          <p:cNvPr id="102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4074" y="2077976"/>
            <a:ext cx="3595917" cy="177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2" name="Table 31"/>
          <p:cNvGraphicFramePr>
            <a:graphicFrameLocks noGrp="1"/>
          </p:cNvGraphicFramePr>
          <p:nvPr>
            <p:extLst>
              <p:ext uri="{D42A27DB-BD31-4B8C-83A1-F6EECF244321}">
                <p14:modId xmlns:p14="http://schemas.microsoft.com/office/powerpoint/2010/main" val="2196215377"/>
              </p:ext>
            </p:extLst>
          </p:nvPr>
        </p:nvGraphicFramePr>
        <p:xfrm>
          <a:off x="4926013" y="4557017"/>
          <a:ext cx="3992562" cy="362712"/>
        </p:xfrm>
        <a:graphic>
          <a:graphicData uri="http://schemas.openxmlformats.org/drawingml/2006/table">
            <a:tbl>
              <a:tblPr firstRow="1" bandRow="1">
                <a:tableStyleId>{5C22544A-7EE6-4342-B048-85BDC9FD1C3A}</a:tableStyleId>
              </a:tblPr>
              <a:tblGrid>
                <a:gridCol w="3992562">
                  <a:extLst>
                    <a:ext uri="{9D8B030D-6E8A-4147-A177-3AD203B41FA5}">
                      <a16:colId xmlns="" xmlns:a16="http://schemas.microsoft.com/office/drawing/2014/main" val="20000"/>
                    </a:ext>
                  </a:extLst>
                </a:gridCol>
              </a:tblGrid>
              <a:tr h="0">
                <a:tc>
                  <a:txBody>
                    <a:bodyPr/>
                    <a:lstStyle/>
                    <a:p>
                      <a:pPr algn="l">
                        <a:spcBef>
                          <a:spcPts val="0"/>
                        </a:spcBef>
                      </a:pPr>
                      <a:r>
                        <a:rPr lang="en-US" sz="1000" b="1" i="0" u="none" dirty="0" smtClean="0">
                          <a:solidFill>
                            <a:schemeClr val="tx1"/>
                          </a:solidFill>
                          <a:latin typeface="Tahoma"/>
                        </a:rPr>
                        <a:t>Revenue by Currency</a:t>
                      </a:r>
                      <a:r>
                        <a:rPr lang="en-US" sz="1000" b="1" i="0" u="none" baseline="0" dirty="0" smtClean="0">
                          <a:solidFill>
                            <a:schemeClr val="tx1"/>
                          </a:solidFill>
                          <a:latin typeface="Tahoma"/>
                        </a:rPr>
                        <a:t>, 2014-2016</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pic>
        <p:nvPicPr>
          <p:cNvPr id="1027"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b="16963"/>
          <a:stretch/>
        </p:blipFill>
        <p:spPr bwMode="auto">
          <a:xfrm>
            <a:off x="10359323" y="4651461"/>
            <a:ext cx="2051172" cy="142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3" name="Chart 32"/>
          <p:cNvGraphicFramePr/>
          <p:nvPr>
            <p:extLst>
              <p:ext uri="{D42A27DB-BD31-4B8C-83A1-F6EECF244321}">
                <p14:modId xmlns:p14="http://schemas.microsoft.com/office/powerpoint/2010/main" val="2272042062"/>
              </p:ext>
            </p:extLst>
          </p:nvPr>
        </p:nvGraphicFramePr>
        <p:xfrm>
          <a:off x="4926014" y="2864959"/>
          <a:ext cx="3992562" cy="1656241"/>
        </p:xfrm>
        <a:graphic>
          <a:graphicData uri="http://schemas.openxmlformats.org/drawingml/2006/chart">
            <c:chart xmlns:c="http://schemas.openxmlformats.org/drawingml/2006/chart" xmlns:r="http://schemas.openxmlformats.org/officeDocument/2006/relationships" r:id="rId9"/>
          </a:graphicData>
        </a:graphic>
      </p:graphicFrame>
      <p:sp>
        <p:nvSpPr>
          <p:cNvPr id="34" name="TextBox 33"/>
          <p:cNvSpPr txBox="1"/>
          <p:nvPr>
            <p:custDataLst>
              <p:tags r:id="rId2"/>
            </p:custDataLst>
          </p:nvPr>
        </p:nvSpPr>
        <p:spPr>
          <a:xfrm>
            <a:off x="230188" y="6374569"/>
            <a:ext cx="8686800" cy="128290"/>
          </a:xfrm>
          <a:prstGeom prst="rect">
            <a:avLst/>
          </a:prstGeom>
          <a:noFill/>
        </p:spPr>
        <p:txBody>
          <a:bodyPr vert="horz" wrap="square" lIns="0" tIns="18288" rIns="0" bIns="0" rtlCol="0" anchor="b" anchorCtr="0">
            <a:noAutofit/>
          </a:bodyPr>
          <a:lstStyle/>
          <a:p>
            <a:r>
              <a:rPr lang="en-US" sz="700" i="1" dirty="0"/>
              <a:t>Note</a:t>
            </a:r>
            <a:r>
              <a:rPr lang="en-US" sz="700" i="1" dirty="0" smtClean="0"/>
              <a:t>: (</a:t>
            </a:r>
            <a:r>
              <a:rPr lang="en-US" sz="700" i="1" dirty="0"/>
              <a:t>1</a:t>
            </a:r>
            <a:r>
              <a:rPr lang="en-US" sz="700" i="1" dirty="0" smtClean="0"/>
              <a:t>) Constant currency numbers were calculated using the 10-year (2007-2016) average USD vs. EUR / GBP exchange rates  of 1.3105 and 1.6251, respectively; yearly exchange rates were calculated as an</a:t>
            </a:r>
            <a:br>
              <a:rPr lang="en-US" sz="700" i="1" dirty="0" smtClean="0"/>
            </a:br>
            <a:r>
              <a:rPr lang="en-US" sz="700" i="1" dirty="0" smtClean="0"/>
              <a:t>             average of the Company’s average monthly income statement exchange </a:t>
            </a:r>
            <a:r>
              <a:rPr lang="en-US" sz="700" i="1" dirty="0"/>
              <a:t>rates </a:t>
            </a:r>
            <a:br>
              <a:rPr lang="en-US" sz="700" i="1" dirty="0"/>
            </a:br>
            <a:r>
              <a:rPr lang="en-US" sz="700" i="1" dirty="0" smtClean="0"/>
              <a:t>        (2) </a:t>
            </a:r>
            <a:r>
              <a:rPr lang="en-US" sz="700" i="1" dirty="0"/>
              <a:t>2017F-2021F “As Reported” financials were calculated using USD vs. EUR / GBP exchange rates of $1.11 and 1.22, respectively</a:t>
            </a:r>
          </a:p>
        </p:txBody>
      </p:sp>
      <p:graphicFrame>
        <p:nvGraphicFramePr>
          <p:cNvPr id="20" name="Table 19"/>
          <p:cNvGraphicFramePr>
            <a:graphicFrameLocks noGrp="1"/>
          </p:cNvGraphicFramePr>
          <p:nvPr>
            <p:custDataLst>
              <p:tags r:id="rId3"/>
            </p:custDataLst>
            <p:extLst>
              <p:ext uri="{D42A27DB-BD31-4B8C-83A1-F6EECF244321}">
                <p14:modId xmlns:p14="http://schemas.microsoft.com/office/powerpoint/2010/main" val="1725927294"/>
              </p:ext>
            </p:extLst>
          </p:nvPr>
        </p:nvGraphicFramePr>
        <p:xfrm>
          <a:off x="4926014" y="4895850"/>
          <a:ext cx="3992561" cy="1252588"/>
        </p:xfrm>
        <a:graphic>
          <a:graphicData uri="http://schemas.openxmlformats.org/drawingml/2006/table">
            <a:tbl>
              <a:tblPr>
                <a:tableStyleId>{5C22544A-7EE6-4342-B048-85BDC9FD1C3A}</a:tableStyleId>
              </a:tblPr>
              <a:tblGrid>
                <a:gridCol w="2178905">
                  <a:extLst>
                    <a:ext uri="{9D8B030D-6E8A-4147-A177-3AD203B41FA5}">
                      <a16:colId xmlns="" xmlns:a16="http://schemas.microsoft.com/office/drawing/2014/main" val="20000"/>
                    </a:ext>
                  </a:extLst>
                </a:gridCol>
                <a:gridCol w="604552">
                  <a:extLst>
                    <a:ext uri="{9D8B030D-6E8A-4147-A177-3AD203B41FA5}">
                      <a16:colId xmlns="" xmlns:a16="http://schemas.microsoft.com/office/drawing/2014/main" val="20003"/>
                    </a:ext>
                  </a:extLst>
                </a:gridCol>
                <a:gridCol w="604552">
                  <a:extLst>
                    <a:ext uri="{9D8B030D-6E8A-4147-A177-3AD203B41FA5}">
                      <a16:colId xmlns="" xmlns:a16="http://schemas.microsoft.com/office/drawing/2014/main" val="20004"/>
                    </a:ext>
                  </a:extLst>
                </a:gridCol>
                <a:gridCol w="604552">
                  <a:extLst>
                    <a:ext uri="{9D8B030D-6E8A-4147-A177-3AD203B41FA5}">
                      <a16:colId xmlns="" xmlns:a16="http://schemas.microsoft.com/office/drawing/2014/main" val="20005"/>
                    </a:ext>
                  </a:extLst>
                </a:gridCol>
              </a:tblGrid>
              <a:tr h="224292">
                <a:tc>
                  <a:txBody>
                    <a:bodyPr/>
                    <a:lstStyle/>
                    <a:p>
                      <a:pPr algn="l" rtl="0" fontAlgn="b"/>
                      <a:endParaRPr lang="en-US" sz="700" b="0" i="0" u="none" strike="noStrike" dirty="0">
                        <a:solidFill>
                          <a:srgbClr val="FFFFFF"/>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2014</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2015</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2016</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1"/>
                  </a:ext>
                </a:extLst>
              </a:tr>
              <a:tr h="128537">
                <a:tc>
                  <a:txBody>
                    <a:bodyPr/>
                    <a:lstStyle/>
                    <a:p>
                      <a:pPr algn="l" rtl="0" fontAlgn="b"/>
                      <a:r>
                        <a:rPr lang="en-US" sz="700" b="0" i="0" u="none" strike="noStrike" dirty="0" smtClean="0">
                          <a:solidFill>
                            <a:srgbClr val="000000"/>
                          </a:solidFill>
                          <a:effectLst/>
                          <a:latin typeface="Tahoma"/>
                        </a:rPr>
                        <a:t>EURO</a:t>
                      </a:r>
                      <a:endParaRPr lang="en-US" sz="700" b="0" i="0" u="none" strike="noStrike" dirty="0">
                        <a:solidFill>
                          <a:srgbClr val="000000"/>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36.0%</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40.0%</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41.8%</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9"/>
                  </a:ext>
                </a:extLst>
              </a:tr>
              <a:tr h="128537">
                <a:tc>
                  <a:txBody>
                    <a:bodyPr/>
                    <a:lstStyle/>
                    <a:p>
                      <a:pPr algn="l" rtl="0" fontAlgn="b"/>
                      <a:r>
                        <a:rPr lang="en-US" sz="700" b="0" i="0" u="none" strike="noStrike" dirty="0" smtClean="0">
                          <a:solidFill>
                            <a:srgbClr val="000000"/>
                          </a:solidFill>
                          <a:effectLst/>
                          <a:latin typeface="Tahoma"/>
                        </a:rPr>
                        <a:t>United States USD</a:t>
                      </a:r>
                      <a:endParaRPr lang="en-US" sz="700" b="0" i="0" u="none" strike="noStrike" dirty="0">
                        <a:solidFill>
                          <a:srgbClr val="000000"/>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39.5%</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36.9%</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34.1%</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28537">
                <a:tc>
                  <a:txBody>
                    <a:bodyPr/>
                    <a:lstStyle/>
                    <a:p>
                      <a:pPr algn="l" rtl="0" fontAlgn="b"/>
                      <a:r>
                        <a:rPr lang="en-US" sz="700" b="0" i="0" u="none" strike="noStrike" dirty="0" smtClean="0">
                          <a:solidFill>
                            <a:srgbClr val="000000"/>
                          </a:solidFill>
                          <a:effectLst/>
                          <a:latin typeface="Tahoma"/>
                        </a:rPr>
                        <a:t>British GBP</a:t>
                      </a:r>
                      <a:endParaRPr lang="en-US" sz="700" b="0" i="0" u="none" strike="noStrike" dirty="0">
                        <a:solidFill>
                          <a:srgbClr val="000000"/>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7.4%</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8.5%</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9.1%</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28537">
                <a:tc>
                  <a:txBody>
                    <a:bodyPr/>
                    <a:lstStyle/>
                    <a:p>
                      <a:pPr algn="l" rtl="0" fontAlgn="b"/>
                      <a:r>
                        <a:rPr lang="en-US" sz="700" b="0" i="0" u="none" strike="noStrike" dirty="0" smtClean="0">
                          <a:solidFill>
                            <a:srgbClr val="000000"/>
                          </a:solidFill>
                          <a:effectLst/>
                          <a:latin typeface="Tahoma"/>
                        </a:rPr>
                        <a:t>Mexican PESO</a:t>
                      </a:r>
                      <a:endParaRPr lang="en-US" sz="700" b="0" i="0" u="none" strike="noStrike" dirty="0">
                        <a:solidFill>
                          <a:srgbClr val="000000"/>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8.1%</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7.4%</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7.4%</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28537">
                <a:tc>
                  <a:txBody>
                    <a:bodyPr/>
                    <a:lstStyle/>
                    <a:p>
                      <a:pPr algn="l" rtl="0" fontAlgn="b"/>
                      <a:r>
                        <a:rPr lang="en-US" sz="700" b="0" i="0" u="none" strike="noStrike" dirty="0" smtClean="0">
                          <a:solidFill>
                            <a:srgbClr val="000000"/>
                          </a:solidFill>
                          <a:effectLst/>
                          <a:latin typeface="Tahoma"/>
                        </a:rPr>
                        <a:t>Brazilian REAL</a:t>
                      </a:r>
                      <a:endParaRPr lang="en-US" sz="700" b="0" i="0" u="none" strike="noStrike" dirty="0">
                        <a:solidFill>
                          <a:srgbClr val="000000"/>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7.2% </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5.8% </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6.7%</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0"/>
                  </a:ext>
                </a:extLst>
              </a:tr>
              <a:tr h="128537">
                <a:tc>
                  <a:txBody>
                    <a:bodyPr/>
                    <a:lstStyle/>
                    <a:p>
                      <a:pPr algn="l" rtl="0" fontAlgn="b"/>
                      <a:r>
                        <a:rPr lang="en-US" sz="700" b="0" i="0" u="none" strike="noStrike" dirty="0" smtClean="0">
                          <a:solidFill>
                            <a:srgbClr val="000000"/>
                          </a:solidFill>
                          <a:effectLst/>
                          <a:latin typeface="Tahoma"/>
                        </a:rPr>
                        <a:t>Swiss FRANC</a:t>
                      </a:r>
                      <a:endParaRPr lang="en-US" sz="700" b="0" i="0" u="none" strike="noStrike" dirty="0">
                        <a:solidFill>
                          <a:srgbClr val="000000"/>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1.3% </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1.3% </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smtClean="0">
                          <a:solidFill>
                            <a:srgbClr val="000000"/>
                          </a:solidFill>
                          <a:effectLst/>
                          <a:latin typeface="Tahoma"/>
                        </a:rPr>
                        <a:t>0.7%</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1"/>
                  </a:ext>
                </a:extLst>
              </a:tr>
              <a:tr h="128537">
                <a:tc>
                  <a:txBody>
                    <a:bodyPr/>
                    <a:lstStyle/>
                    <a:p>
                      <a:pPr algn="l" rtl="0" fontAlgn="b"/>
                      <a:r>
                        <a:rPr lang="en-US" sz="700" b="0" i="0" u="none" strike="noStrike" dirty="0" smtClean="0">
                          <a:solidFill>
                            <a:srgbClr val="000000"/>
                          </a:solidFill>
                          <a:effectLst/>
                          <a:latin typeface="Tahoma"/>
                        </a:rPr>
                        <a:t>Argentinian</a:t>
                      </a:r>
                      <a:r>
                        <a:rPr lang="en-US" sz="700" b="0" i="0" u="none" strike="noStrike" baseline="0" dirty="0" smtClean="0">
                          <a:solidFill>
                            <a:srgbClr val="000000"/>
                          </a:solidFill>
                          <a:effectLst/>
                          <a:latin typeface="Tahoma"/>
                        </a:rPr>
                        <a:t> PESO</a:t>
                      </a:r>
                      <a:endParaRPr lang="en-US" sz="700" b="0" i="0" u="none" strike="noStrike" dirty="0">
                        <a:solidFill>
                          <a:srgbClr val="000000"/>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smtClean="0">
                          <a:solidFill>
                            <a:srgbClr val="000000"/>
                          </a:solidFill>
                          <a:effectLst/>
                          <a:latin typeface="Tahoma"/>
                        </a:rPr>
                        <a:t>0.6%</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smtClean="0">
                          <a:solidFill>
                            <a:srgbClr val="000000"/>
                          </a:solidFill>
                          <a:effectLst/>
                          <a:latin typeface="Tahoma"/>
                        </a:rPr>
                        <a:t>0.1%</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smtClean="0">
                          <a:solidFill>
                            <a:srgbClr val="000000"/>
                          </a:solidFill>
                          <a:effectLst/>
                          <a:latin typeface="Tahoma"/>
                        </a:rPr>
                        <a:t>0.2%</a:t>
                      </a: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2"/>
                  </a:ext>
                </a:extLst>
              </a:tr>
              <a:tr h="128537">
                <a:tc>
                  <a:txBody>
                    <a:bodyPr/>
                    <a:lstStyle/>
                    <a:p>
                      <a:pPr algn="l" rtl="0" fontAlgn="b"/>
                      <a:r>
                        <a:rPr lang="en-US" sz="700" b="1" i="0" u="none" strike="noStrike" dirty="0" smtClean="0">
                          <a:solidFill>
                            <a:srgbClr val="000000"/>
                          </a:solidFill>
                          <a:effectLst/>
                          <a:latin typeface="Tahoma"/>
                        </a:rPr>
                        <a:t>Total</a:t>
                      </a:r>
                      <a:endParaRPr lang="en-US" sz="700" b="1" i="0" u="none" strike="noStrike" dirty="0">
                        <a:solidFill>
                          <a:srgbClr val="000000"/>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smtClean="0">
                          <a:solidFill>
                            <a:srgbClr val="000000"/>
                          </a:solidFill>
                          <a:effectLst/>
                          <a:latin typeface="Tahoma"/>
                        </a:rPr>
                        <a:t>100.0%</a:t>
                      </a:r>
                      <a:endParaRPr lang="en-US" sz="700" b="1"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smtClean="0">
                          <a:solidFill>
                            <a:srgbClr val="000000"/>
                          </a:solidFill>
                          <a:effectLst/>
                          <a:latin typeface="+mn-lt"/>
                        </a:rPr>
                        <a:t>100.0% </a:t>
                      </a:r>
                      <a:endParaRPr lang="en-US" sz="700" b="1"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smtClean="0">
                          <a:solidFill>
                            <a:srgbClr val="000000"/>
                          </a:solidFill>
                          <a:effectLst/>
                          <a:latin typeface="+mn-lt"/>
                        </a:rPr>
                        <a:t>100.0% </a:t>
                      </a:r>
                      <a:endParaRPr lang="en-US" sz="700" b="1"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13"/>
                  </a:ext>
                </a:extLst>
              </a:tr>
            </a:tbl>
          </a:graphicData>
        </a:graphic>
      </p:graphicFrame>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50</a:t>
            </a:r>
            <a:endParaRPr lang="en-US" sz="900" dirty="0">
              <a:solidFill>
                <a:srgbClr val="000000"/>
              </a:solidFill>
              <a:latin typeface="Tahoma"/>
            </a:endParaRPr>
          </a:p>
        </p:txBody>
      </p:sp>
      <p:graphicFrame>
        <p:nvGraphicFramePr>
          <p:cNvPr id="19" name="Table 18"/>
          <p:cNvGraphicFramePr>
            <a:graphicFrameLocks noGrp="1"/>
          </p:cNvGraphicFramePr>
          <p:nvPr>
            <p:extLst>
              <p:ext uri="{D42A27DB-BD31-4B8C-83A1-F6EECF244321}">
                <p14:modId xmlns:p14="http://schemas.microsoft.com/office/powerpoint/2010/main" val="1817721445"/>
              </p:ext>
            </p:extLst>
          </p:nvPr>
        </p:nvGraphicFramePr>
        <p:xfrm>
          <a:off x="1511934" y="1468759"/>
          <a:ext cx="1503682" cy="341376"/>
        </p:xfrm>
        <a:graphic>
          <a:graphicData uri="http://schemas.openxmlformats.org/drawingml/2006/table">
            <a:tbl>
              <a:tblPr firstRow="1" bandRow="1">
                <a:tableStyleId>{5C22544A-7EE6-4342-B048-85BDC9FD1C3A}</a:tableStyleId>
              </a:tblPr>
              <a:tblGrid>
                <a:gridCol w="1503682">
                  <a:extLst>
                    <a:ext uri="{9D8B030D-6E8A-4147-A177-3AD203B41FA5}">
                      <a16:colId xmlns="" xmlns:a16="http://schemas.microsoft.com/office/drawing/2014/main" val="20000"/>
                    </a:ext>
                  </a:extLst>
                </a:gridCol>
              </a:tblGrid>
              <a:tr h="136308">
                <a:tc>
                  <a:txBody>
                    <a:bodyPr/>
                    <a:lstStyle/>
                    <a:p>
                      <a:pPr algn="ctr">
                        <a:spcBef>
                          <a:spcPts val="0"/>
                        </a:spcBef>
                      </a:pPr>
                      <a:r>
                        <a:rPr lang="en-US" sz="800" b="1" i="0" u="none" dirty="0" smtClean="0">
                          <a:solidFill>
                            <a:schemeClr val="tx1"/>
                          </a:solidFill>
                          <a:latin typeface="+mn-lt"/>
                        </a:rPr>
                        <a:t>Constant</a:t>
                      </a:r>
                      <a:r>
                        <a:rPr lang="en-US" sz="800" b="1" i="0" u="none" baseline="0" dirty="0" smtClean="0">
                          <a:solidFill>
                            <a:schemeClr val="tx1"/>
                          </a:solidFill>
                          <a:latin typeface="+mn-lt"/>
                        </a:rPr>
                        <a:t> Currency Basis </a:t>
                      </a:r>
                      <a:r>
                        <a:rPr lang="en-US" sz="800" b="1" i="0" u="none" baseline="30000" dirty="0" smtClean="0">
                          <a:solidFill>
                            <a:schemeClr val="tx1"/>
                          </a:solidFill>
                          <a:latin typeface="+mn-lt"/>
                        </a:rPr>
                        <a:t>(1)</a:t>
                      </a:r>
                      <a:endParaRPr lang="en-US" sz="800" b="1" i="0" u="none" dirty="0">
                        <a:solidFill>
                          <a:schemeClr val="tx1"/>
                        </a:solidFill>
                        <a:latin typeface="+mn-lt"/>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ctr">
                        <a:spcBef>
                          <a:spcPts val="0"/>
                        </a:spcBef>
                      </a:pPr>
                      <a:endParaRPr lang="en-US" sz="8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1132599772"/>
              </p:ext>
            </p:extLst>
          </p:nvPr>
        </p:nvGraphicFramePr>
        <p:xfrm>
          <a:off x="1560291" y="3857625"/>
          <a:ext cx="1406968" cy="341376"/>
        </p:xfrm>
        <a:graphic>
          <a:graphicData uri="http://schemas.openxmlformats.org/drawingml/2006/table">
            <a:tbl>
              <a:tblPr firstRow="1" bandRow="1">
                <a:tableStyleId>{5C22544A-7EE6-4342-B048-85BDC9FD1C3A}</a:tableStyleId>
              </a:tblPr>
              <a:tblGrid>
                <a:gridCol w="1406968">
                  <a:extLst>
                    <a:ext uri="{9D8B030D-6E8A-4147-A177-3AD203B41FA5}">
                      <a16:colId xmlns="" xmlns:a16="http://schemas.microsoft.com/office/drawing/2014/main" val="20000"/>
                    </a:ext>
                  </a:extLst>
                </a:gridCol>
              </a:tblGrid>
              <a:tr h="136308">
                <a:tc>
                  <a:txBody>
                    <a:bodyPr/>
                    <a:lstStyle/>
                    <a:p>
                      <a:pPr algn="ctr">
                        <a:spcBef>
                          <a:spcPts val="0"/>
                        </a:spcBef>
                      </a:pPr>
                      <a:r>
                        <a:rPr lang="en-US" sz="800" b="1" i="0" u="none" dirty="0" smtClean="0">
                          <a:solidFill>
                            <a:schemeClr val="tx1"/>
                          </a:solidFill>
                          <a:latin typeface="+mn-lt"/>
                        </a:rPr>
                        <a:t>As</a:t>
                      </a:r>
                      <a:r>
                        <a:rPr lang="en-US" sz="800" b="1" i="0" u="none" baseline="0" dirty="0" smtClean="0">
                          <a:solidFill>
                            <a:schemeClr val="tx1"/>
                          </a:solidFill>
                          <a:latin typeface="+mn-lt"/>
                        </a:rPr>
                        <a:t> Reported </a:t>
                      </a:r>
                      <a:r>
                        <a:rPr lang="en-US" sz="800" b="1" i="0" u="none" baseline="30000" dirty="0" smtClean="0">
                          <a:solidFill>
                            <a:schemeClr val="tx1"/>
                          </a:solidFill>
                          <a:latin typeface="+mn-lt"/>
                        </a:rPr>
                        <a:t>(2)</a:t>
                      </a:r>
                      <a:endParaRPr lang="en-US" sz="800" b="1" i="0" u="none" dirty="0">
                        <a:solidFill>
                          <a:schemeClr val="tx1"/>
                        </a:solidFill>
                        <a:latin typeface="+mn-lt"/>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ctr">
                        <a:spcBef>
                          <a:spcPts val="0"/>
                        </a:spcBef>
                      </a:pPr>
                      <a:endParaRPr lang="en-US" sz="8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2741966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Income </a:t>
            </a:r>
            <a:r>
              <a:rPr lang="en-US" dirty="0" smtClean="0"/>
              <a:t>Statement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2492856716"/>
              </p:ext>
            </p:extLst>
          </p:nvPr>
        </p:nvGraphicFramePr>
        <p:xfrm>
          <a:off x="231775" y="1066577"/>
          <a:ext cx="8686800" cy="438912"/>
        </p:xfrm>
        <a:graphic>
          <a:graphicData uri="http://schemas.openxmlformats.org/drawingml/2006/table">
            <a:tbl>
              <a:tblPr firstRow="1" bandRow="1">
                <a:tableStyleId>{5C22544A-7EE6-4342-B048-85BDC9FD1C3A}</a:tableStyleId>
              </a:tblPr>
              <a:tblGrid>
                <a:gridCol w="868680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Summary </a:t>
                      </a:r>
                      <a:r>
                        <a:rPr lang="en-US" sz="1000" b="1" i="0" u="none" dirty="0" smtClean="0">
                          <a:solidFill>
                            <a:schemeClr val="tx1"/>
                          </a:solidFill>
                          <a:latin typeface="+mn-lt"/>
                        </a:rPr>
                        <a:t>Historical and Forecasted </a:t>
                      </a:r>
                      <a:r>
                        <a:rPr lang="en-US" sz="1000" b="1" i="0" u="none" dirty="0">
                          <a:solidFill>
                            <a:schemeClr val="tx1"/>
                          </a:solidFill>
                          <a:latin typeface="+mn-lt"/>
                        </a:rPr>
                        <a:t>Operating </a:t>
                      </a:r>
                      <a:r>
                        <a:rPr lang="en-US" sz="1000" b="1" i="0" u="none" dirty="0" smtClean="0">
                          <a:solidFill>
                            <a:schemeClr val="tx1"/>
                          </a:solidFill>
                          <a:latin typeface="+mn-lt"/>
                        </a:rPr>
                        <a:t>Results – Constant</a:t>
                      </a:r>
                      <a:r>
                        <a:rPr lang="en-US" sz="1000" b="1" i="0" u="none" baseline="0" dirty="0" smtClean="0">
                          <a:solidFill>
                            <a:schemeClr val="tx1"/>
                          </a:solidFill>
                          <a:latin typeface="+mn-lt"/>
                        </a:rPr>
                        <a:t> Currency</a:t>
                      </a:r>
                      <a:r>
                        <a:rPr lang="en-US" sz="1000" b="1" i="0" u="none" baseline="30000" dirty="0" smtClean="0">
                          <a:solidFill>
                            <a:schemeClr val="tx1"/>
                          </a:solidFill>
                          <a:latin typeface="+mn-lt"/>
                        </a:rPr>
                        <a:t>(1)</a:t>
                      </a:r>
                      <a:r>
                        <a:rPr lang="en-US" sz="1000" b="1" i="0" u="none" baseline="0" dirty="0" smtClean="0">
                          <a:solidFill>
                            <a:schemeClr val="tx1"/>
                          </a:solidFill>
                          <a:latin typeface="+mn-lt"/>
                        </a:rPr>
                        <a:t> </a:t>
                      </a:r>
                      <a:endParaRPr lang="en-US" sz="1000" b="1" i="0" u="none" baseline="30000"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700" b="0"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custDataLst>
              <p:tags r:id="rId1"/>
            </p:custDataLst>
            <p:extLst>
              <p:ext uri="{D42A27DB-BD31-4B8C-83A1-F6EECF244321}">
                <p14:modId xmlns:p14="http://schemas.microsoft.com/office/powerpoint/2010/main" val="3529036429"/>
              </p:ext>
            </p:extLst>
          </p:nvPr>
        </p:nvGraphicFramePr>
        <p:xfrm>
          <a:off x="231775" y="1444625"/>
          <a:ext cx="8672194" cy="2585206"/>
        </p:xfrm>
        <a:graphic>
          <a:graphicData uri="http://schemas.openxmlformats.org/drawingml/2006/table">
            <a:tbl>
              <a:tblPr>
                <a:tableStyleId>{5C22544A-7EE6-4342-B048-85BDC9FD1C3A}</a:tableStyleId>
              </a:tblPr>
              <a:tblGrid>
                <a:gridCol w="2479816">
                  <a:extLst>
                    <a:ext uri="{9D8B030D-6E8A-4147-A177-3AD203B41FA5}">
                      <a16:colId xmlns="" xmlns:a16="http://schemas.microsoft.com/office/drawing/2014/main" val="20000"/>
                    </a:ext>
                  </a:extLst>
                </a:gridCol>
                <a:gridCol w="688042">
                  <a:extLst>
                    <a:ext uri="{9D8B030D-6E8A-4147-A177-3AD203B41FA5}">
                      <a16:colId xmlns="" xmlns:a16="http://schemas.microsoft.com/office/drawing/2014/main" val="20003"/>
                    </a:ext>
                  </a:extLst>
                </a:gridCol>
                <a:gridCol w="688042">
                  <a:extLst>
                    <a:ext uri="{9D8B030D-6E8A-4147-A177-3AD203B41FA5}">
                      <a16:colId xmlns="" xmlns:a16="http://schemas.microsoft.com/office/drawing/2014/main" val="20004"/>
                    </a:ext>
                  </a:extLst>
                </a:gridCol>
                <a:gridCol w="688042">
                  <a:extLst>
                    <a:ext uri="{9D8B030D-6E8A-4147-A177-3AD203B41FA5}">
                      <a16:colId xmlns="" xmlns:a16="http://schemas.microsoft.com/office/drawing/2014/main" val="20005"/>
                    </a:ext>
                  </a:extLst>
                </a:gridCol>
                <a:gridCol w="688042">
                  <a:extLst>
                    <a:ext uri="{9D8B030D-6E8A-4147-A177-3AD203B41FA5}">
                      <a16:colId xmlns="" xmlns:a16="http://schemas.microsoft.com/office/drawing/2014/main" val="20006"/>
                    </a:ext>
                  </a:extLst>
                </a:gridCol>
                <a:gridCol w="688042">
                  <a:extLst>
                    <a:ext uri="{9D8B030D-6E8A-4147-A177-3AD203B41FA5}">
                      <a16:colId xmlns="" xmlns:a16="http://schemas.microsoft.com/office/drawing/2014/main" val="20007"/>
                    </a:ext>
                  </a:extLst>
                </a:gridCol>
                <a:gridCol w="688042">
                  <a:extLst>
                    <a:ext uri="{9D8B030D-6E8A-4147-A177-3AD203B41FA5}">
                      <a16:colId xmlns="" xmlns:a16="http://schemas.microsoft.com/office/drawing/2014/main" val="20008"/>
                    </a:ext>
                  </a:extLst>
                </a:gridCol>
                <a:gridCol w="688042">
                  <a:extLst>
                    <a:ext uri="{9D8B030D-6E8A-4147-A177-3AD203B41FA5}">
                      <a16:colId xmlns="" xmlns:a16="http://schemas.microsoft.com/office/drawing/2014/main" val="20009"/>
                    </a:ext>
                  </a:extLst>
                </a:gridCol>
                <a:gridCol w="688042">
                  <a:extLst>
                    <a:ext uri="{9D8B030D-6E8A-4147-A177-3AD203B41FA5}">
                      <a16:colId xmlns="" xmlns:a16="http://schemas.microsoft.com/office/drawing/2014/main" val="20010"/>
                    </a:ext>
                  </a:extLst>
                </a:gridCol>
                <a:gridCol w="688042">
                  <a:extLst>
                    <a:ext uri="{9D8B030D-6E8A-4147-A177-3AD203B41FA5}">
                      <a16:colId xmlns="" xmlns:a16="http://schemas.microsoft.com/office/drawing/2014/main" val="20011"/>
                    </a:ext>
                  </a:extLst>
                </a:gridCol>
              </a:tblGrid>
              <a:tr h="146304">
                <a:tc rowSpan="2">
                  <a:txBody>
                    <a:bodyPr/>
                    <a:lstStyle/>
                    <a:p>
                      <a:pPr algn="l" rtl="0" fontAlgn="b"/>
                      <a:r>
                        <a:rPr lang="en-US" sz="700" b="0" i="0" u="none" strike="noStrike" dirty="0">
                          <a:solidFill>
                            <a:srgbClr val="FFFFFF"/>
                          </a:solidFill>
                          <a:effectLst/>
                          <a:latin typeface="Tahoma"/>
                        </a:rPr>
                        <a:t>USD in thousands</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gridSpan="8">
                  <a:txBody>
                    <a:bodyPr/>
                    <a:lstStyle/>
                    <a:p>
                      <a:pPr algn="ctr" rtl="0" fontAlgn="b"/>
                      <a:r>
                        <a:rPr lang="en-US" sz="700" b="1" i="0" u="none" strike="noStrike" dirty="0">
                          <a:solidFill>
                            <a:srgbClr val="FFFFFF"/>
                          </a:solidFill>
                          <a:effectLst/>
                          <a:latin typeface="Tahoma"/>
                        </a:rPr>
                        <a:t>For the year </a:t>
                      </a:r>
                      <a:r>
                        <a:rPr lang="en-US" sz="700" b="1" i="0" u="none" strike="noStrike" dirty="0" smtClean="0">
                          <a:solidFill>
                            <a:srgbClr val="FFFFFF"/>
                          </a:solidFill>
                          <a:effectLst/>
                          <a:latin typeface="Tahoma"/>
                        </a:rPr>
                        <a:t>ended</a:t>
                      </a:r>
                      <a:r>
                        <a:rPr lang="en-US" sz="700" b="1" i="0" u="none" strike="noStrike" baseline="0" dirty="0" smtClean="0">
                          <a:solidFill>
                            <a:srgbClr val="FFFFFF"/>
                          </a:solidFill>
                          <a:effectLst/>
                          <a:latin typeface="Tahoma"/>
                        </a:rPr>
                        <a:t> and </a:t>
                      </a:r>
                      <a:r>
                        <a:rPr lang="en-US" sz="700" b="1" i="0" u="none" strike="noStrike" dirty="0" smtClean="0">
                          <a:solidFill>
                            <a:srgbClr val="FFFFFF"/>
                          </a:solidFill>
                          <a:effectLst/>
                          <a:latin typeface="Tahoma"/>
                        </a:rPr>
                        <a:t>ending </a:t>
                      </a:r>
                      <a:r>
                        <a:rPr lang="en-US" sz="700" b="1" i="0" u="none" strike="noStrike" dirty="0">
                          <a:solidFill>
                            <a:srgbClr val="FFFFFF"/>
                          </a:solidFill>
                          <a:effectLst/>
                          <a:latin typeface="Tahoma"/>
                        </a:rPr>
                        <a:t>December 31,</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5"/>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5"/>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5"/>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FFFFFF"/>
                          </a:solidFill>
                          <a:effectLst/>
                          <a:latin typeface="Tahoma"/>
                        </a:rPr>
                        <a:t>CAGR</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146304">
                <a:tc v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07325F"/>
                    </a:solidFill>
                  </a:tcPr>
                </a:tc>
                <a:tc>
                  <a:txBody>
                    <a:bodyPr/>
                    <a:lstStyle/>
                    <a:p>
                      <a:pPr algn="ctr" rtl="0" fontAlgn="b"/>
                      <a:r>
                        <a:rPr lang="en-US" sz="700" b="1" i="0" u="none" strike="noStrike" dirty="0">
                          <a:solidFill>
                            <a:srgbClr val="FFFFFF"/>
                          </a:solidFill>
                          <a:effectLst/>
                          <a:latin typeface="Tahoma"/>
                        </a:rPr>
                        <a:t>2014</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2015</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2016</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2017F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2018F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2019F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2020F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2021F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’16-’21F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1"/>
                  </a:ext>
                </a:extLst>
              </a:tr>
              <a:tr h="163757">
                <a:tc>
                  <a:txBody>
                    <a:bodyPr/>
                    <a:lstStyle/>
                    <a:p>
                      <a:pPr algn="l" rtl="0" fontAlgn="b"/>
                      <a:r>
                        <a:rPr lang="en-US" sz="700" b="1" i="0" u="none" strike="noStrike" dirty="0">
                          <a:solidFill>
                            <a:srgbClr val="000000"/>
                          </a:solidFill>
                          <a:effectLst/>
                          <a:latin typeface="Tahoma"/>
                        </a:rPr>
                        <a:t>Revenue</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$234,257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$227,299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$215,828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$222,990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$228,659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$235,724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$243,141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$250,821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2"/>
                  </a:ext>
                </a:extLst>
              </a:tr>
              <a:tr h="163757">
                <a:tc>
                  <a:txBody>
                    <a:bodyPr/>
                    <a:lstStyle/>
                    <a:p>
                      <a:pPr algn="l" rtl="0" fontAlgn="b"/>
                      <a:r>
                        <a:rPr lang="en-US" sz="700" b="0" i="0" u="none" strike="noStrike" dirty="0">
                          <a:solidFill>
                            <a:srgbClr val="000000"/>
                          </a:solidFill>
                          <a:effectLst/>
                          <a:latin typeface="Tahoma"/>
                        </a:rPr>
                        <a:t>% Growth</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NA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(5.0%)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03"/>
                  </a:ext>
                </a:extLst>
              </a:tr>
              <a:tr h="163757">
                <a:tc>
                  <a:txBody>
                    <a:bodyPr/>
                    <a:lstStyle/>
                    <a:p>
                      <a:pPr algn="l" fontAlgn="ctr"/>
                      <a:r>
                        <a:rPr lang="en-US" sz="700" b="0" i="0" u="none" strike="noStrike" dirty="0">
                          <a:solidFill>
                            <a:srgbClr val="000000"/>
                          </a:solidFill>
                          <a:effectLst/>
                          <a:latin typeface="Tahoma"/>
                        </a:rPr>
                        <a:t> </a:t>
                      </a:r>
                    </a:p>
                  </a:txBody>
                  <a:tcPr marL="9525" marR="9525" marT="9525"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4"/>
                  </a:ext>
                </a:extLst>
              </a:tr>
              <a:tr h="163757">
                <a:tc>
                  <a:txBody>
                    <a:bodyPr/>
                    <a:lstStyle/>
                    <a:p>
                      <a:pPr algn="l" rtl="0" fontAlgn="b"/>
                      <a:r>
                        <a:rPr lang="en-US" sz="700" b="0" i="0" u="none" strike="noStrike" dirty="0">
                          <a:solidFill>
                            <a:srgbClr val="000000"/>
                          </a:solidFill>
                          <a:effectLst/>
                          <a:latin typeface="Tahoma"/>
                        </a:rPr>
                        <a:t>Cost of Sales</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165,156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157,300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146,223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148,090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152,339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156,892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161,641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166,644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5"/>
                  </a:ext>
                </a:extLst>
              </a:tr>
              <a:tr h="163757">
                <a:tc>
                  <a:txBody>
                    <a:bodyPr/>
                    <a:lstStyle/>
                    <a:p>
                      <a:pPr algn="l" rtl="0" fontAlgn="b"/>
                      <a:r>
                        <a:rPr lang="en-US" sz="700" b="1" i="0" u="none" strike="noStrike" dirty="0">
                          <a:solidFill>
                            <a:srgbClr val="000000"/>
                          </a:solidFill>
                          <a:effectLst/>
                          <a:latin typeface="Tahoma"/>
                        </a:rPr>
                        <a:t>Gross Profit</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$69,101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$69,998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$69,605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$74,900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$76,320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$78,832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$81,501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$84,177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6"/>
                  </a:ext>
                </a:extLst>
              </a:tr>
              <a:tr h="163757">
                <a:tc>
                  <a:txBody>
                    <a:bodyPr/>
                    <a:lstStyle/>
                    <a:p>
                      <a:pPr algn="l" rtl="0" fontAlgn="b"/>
                      <a:r>
                        <a:rPr lang="en-US" sz="700" b="0" i="0" u="none" strike="noStrike" dirty="0">
                          <a:solidFill>
                            <a:srgbClr val="000000"/>
                          </a:solidFill>
                          <a:effectLst/>
                          <a:latin typeface="Tahoma"/>
                        </a:rPr>
                        <a:t>% Margin</a:t>
                      </a:r>
                    </a:p>
                  </a:txBody>
                  <a:tcPr marL="857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29.5%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30.8%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32.3%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33.6%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33.4%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33.4%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33.5%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33.6%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07"/>
                  </a:ext>
                </a:extLst>
              </a:tr>
              <a:tr h="163757">
                <a:tc>
                  <a:txBody>
                    <a:bodyPr/>
                    <a:lstStyle/>
                    <a:p>
                      <a:pPr algn="l" fontAlgn="ctr"/>
                      <a:r>
                        <a:rPr lang="en-US" sz="700" b="0" i="0" u="none" strike="noStrike" dirty="0">
                          <a:solidFill>
                            <a:srgbClr val="000000"/>
                          </a:solidFill>
                          <a:effectLst/>
                          <a:latin typeface="Tahoma"/>
                        </a:rPr>
                        <a:t> </a:t>
                      </a:r>
                    </a:p>
                  </a:txBody>
                  <a:tcPr marL="9525" marR="9525" marT="9525"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8"/>
                  </a:ext>
                </a:extLst>
              </a:tr>
              <a:tr h="163757">
                <a:tc>
                  <a:txBody>
                    <a:bodyPr/>
                    <a:lstStyle/>
                    <a:p>
                      <a:pPr algn="l" rtl="0" fontAlgn="b"/>
                      <a:r>
                        <a:rPr lang="en-US" sz="700" b="0" i="0" u="none" strike="noStrike" dirty="0" smtClean="0">
                          <a:solidFill>
                            <a:srgbClr val="000000"/>
                          </a:solidFill>
                          <a:effectLst/>
                          <a:latin typeface="Tahoma"/>
                        </a:rPr>
                        <a:t>Operating </a:t>
                      </a:r>
                      <a:r>
                        <a:rPr lang="en-US" sz="700" b="0" i="0" u="none" strike="noStrike" dirty="0">
                          <a:solidFill>
                            <a:srgbClr val="000000"/>
                          </a:solidFill>
                          <a:effectLst/>
                          <a:latin typeface="Tahoma"/>
                        </a:rPr>
                        <a:t>Expenses</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$52,779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$51,505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$50,426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$51,286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$52,068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$53,124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$54,247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$55,379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2"/>
                  </a:ext>
                </a:extLst>
              </a:tr>
              <a:tr h="163757">
                <a:tc>
                  <a:txBody>
                    <a:bodyPr/>
                    <a:lstStyle/>
                    <a:p>
                      <a:pPr algn="l" rtl="0" fontAlgn="b"/>
                      <a:r>
                        <a:rPr lang="en-US" sz="700" b="1" i="0" u="none" strike="noStrike" dirty="0">
                          <a:solidFill>
                            <a:srgbClr val="000000"/>
                          </a:solidFill>
                          <a:effectLst/>
                          <a:latin typeface="Tahoma"/>
                        </a:rPr>
                        <a:t>Operating Profit</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$16,322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$18,493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$19,179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$23,614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$24,252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$25,708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$27,254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$28,798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8.5%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13"/>
                  </a:ext>
                </a:extLst>
              </a:tr>
              <a:tr h="163757">
                <a:tc>
                  <a:txBody>
                    <a:bodyPr/>
                    <a:lstStyle/>
                    <a:p>
                      <a:pPr algn="l" rtl="0" fontAlgn="b"/>
                      <a:r>
                        <a:rPr lang="en-US" sz="700" b="0" i="0" u="none" strike="noStrike" dirty="0">
                          <a:solidFill>
                            <a:srgbClr val="000000"/>
                          </a:solidFill>
                          <a:effectLst/>
                          <a:latin typeface="Tahoma"/>
                        </a:rPr>
                        <a:t>% Margin</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7.0%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8.1%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8.9%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10.6%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10.6%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10.9%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11.2%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11.5%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14"/>
                  </a:ext>
                </a:extLst>
              </a:tr>
              <a:tr h="163757">
                <a:tc>
                  <a:txBody>
                    <a:bodyPr/>
                    <a:lstStyle/>
                    <a:p>
                      <a:pPr algn="l" fontAlgn="ctr"/>
                      <a:r>
                        <a:rPr lang="en-US" sz="700" b="0" i="0" u="none" strike="noStrike" dirty="0">
                          <a:solidFill>
                            <a:srgbClr val="000000"/>
                          </a:solidFill>
                          <a:effectLst/>
                          <a:latin typeface="Tahoma"/>
                        </a:rPr>
                        <a:t> </a:t>
                      </a:r>
                    </a:p>
                  </a:txBody>
                  <a:tcPr marL="9525" marR="9525" marT="9525"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5"/>
                  </a:ext>
                </a:extLst>
              </a:tr>
              <a:tr h="163757">
                <a:tc>
                  <a:txBody>
                    <a:bodyPr/>
                    <a:lstStyle/>
                    <a:p>
                      <a:pPr algn="l" rtl="0" fontAlgn="b"/>
                      <a:r>
                        <a:rPr lang="en-US" sz="700" b="0" i="0" u="none" strike="noStrike" dirty="0" smtClean="0">
                          <a:solidFill>
                            <a:srgbClr val="000000"/>
                          </a:solidFill>
                          <a:effectLst/>
                          <a:latin typeface="Tahoma"/>
                        </a:rPr>
                        <a:t>Adjustments</a:t>
                      </a:r>
                      <a:endParaRPr lang="en-US" sz="700" b="0" i="0" u="none" strike="noStrike" dirty="0">
                        <a:solidFill>
                          <a:srgbClr val="000000"/>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$1,187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$2,951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$4,220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$1,973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$1,823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$1,823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$1,823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$1,823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4"/>
                  </a:ext>
                </a:extLst>
              </a:tr>
              <a:tr h="163757">
                <a:tc>
                  <a:txBody>
                    <a:bodyPr/>
                    <a:lstStyle/>
                    <a:p>
                      <a:pPr algn="l" rtl="0" fontAlgn="b"/>
                      <a:r>
                        <a:rPr lang="en-US" sz="700" b="1" i="0" u="none" strike="noStrike" dirty="0">
                          <a:solidFill>
                            <a:srgbClr val="000000"/>
                          </a:solidFill>
                          <a:effectLst/>
                          <a:latin typeface="Tahoma"/>
                        </a:rPr>
                        <a:t>Adjusted EBITDA</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$17,509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$21,444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$23,399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$25,587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$26,075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$27,530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$29,077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$30,621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25"/>
                  </a:ext>
                </a:extLst>
              </a:tr>
              <a:tr h="163757">
                <a:tc>
                  <a:txBody>
                    <a:bodyPr/>
                    <a:lstStyle/>
                    <a:p>
                      <a:pPr algn="l" rtl="0" fontAlgn="b"/>
                      <a:r>
                        <a:rPr lang="en-US" sz="700" b="0" i="0" u="none" strike="noStrike" dirty="0">
                          <a:solidFill>
                            <a:srgbClr val="000000"/>
                          </a:solidFill>
                          <a:effectLst/>
                          <a:latin typeface="Tahoma"/>
                        </a:rPr>
                        <a:t>% Margin</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9.4%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10.8%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11.7%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12.0%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12.2%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extLst>
                  <a:ext uri="{0D108BD9-81ED-4DB2-BD59-A6C34878D82A}">
                    <a16:rowId xmlns="" xmlns:a16="http://schemas.microsoft.com/office/drawing/2014/main" val="10026"/>
                  </a:ext>
                </a:extLst>
              </a:tr>
            </a:tbl>
          </a:graphicData>
        </a:graphic>
      </p:graphicFrame>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7" name="TextBox 6"/>
          <p:cNvSpPr txBox="1"/>
          <p:nvPr>
            <p:custDataLst>
              <p:tags r:id="rId2"/>
            </p:custDataLst>
          </p:nvPr>
        </p:nvSpPr>
        <p:spPr>
          <a:xfrm>
            <a:off x="230188" y="6374569"/>
            <a:ext cx="8686800" cy="128290"/>
          </a:xfrm>
          <a:prstGeom prst="rect">
            <a:avLst/>
          </a:prstGeom>
          <a:noFill/>
        </p:spPr>
        <p:txBody>
          <a:bodyPr vert="horz" wrap="square" lIns="0" tIns="18288" rIns="0" bIns="0" rtlCol="0" anchor="b" anchorCtr="0">
            <a:noAutofit/>
          </a:bodyPr>
          <a:lstStyle/>
          <a:p>
            <a:r>
              <a:rPr lang="en-US" sz="700" i="1" dirty="0"/>
              <a:t>Note: </a:t>
            </a:r>
            <a:r>
              <a:rPr lang="en-US" sz="700" i="1" dirty="0" smtClean="0"/>
              <a:t>(1) Constant currency numbers were calculated using the 10-year (2007-2016) average USD vs. EUR / GBP exchange rates  of 1.3105 and 1.6251, respectively; yearly exchange rates were calculated as an</a:t>
            </a:r>
            <a:br>
              <a:rPr lang="en-US" sz="700" i="1" dirty="0" smtClean="0"/>
            </a:br>
            <a:r>
              <a:rPr lang="en-US" sz="700" i="1" dirty="0" smtClean="0"/>
              <a:t>             average of the Company’s average monthly income statement exchange rates</a:t>
            </a:r>
            <a:endParaRPr lang="en-US" sz="700" i="1" dirty="0"/>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51</a:t>
            </a:r>
            <a:endParaRPr lang="en-US" sz="900" dirty="0">
              <a:solidFill>
                <a:srgbClr val="000000"/>
              </a:solidFill>
              <a:latin typeface="Tahoma"/>
            </a:endParaRPr>
          </a:p>
        </p:txBody>
      </p:sp>
    </p:spTree>
    <p:extLst>
      <p:ext uri="{BB962C8B-B14F-4D97-AF65-F5344CB8AC3E}">
        <p14:creationId xmlns:p14="http://schemas.microsoft.com/office/powerpoint/2010/main" val="31708782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Income </a:t>
            </a:r>
            <a:r>
              <a:rPr lang="en-US" dirty="0" smtClean="0"/>
              <a:t>Statement </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4280050940"/>
              </p:ext>
            </p:extLst>
          </p:nvPr>
        </p:nvGraphicFramePr>
        <p:xfrm>
          <a:off x="231775" y="1066577"/>
          <a:ext cx="8686800" cy="438912"/>
        </p:xfrm>
        <a:graphic>
          <a:graphicData uri="http://schemas.openxmlformats.org/drawingml/2006/table">
            <a:tbl>
              <a:tblPr firstRow="1" bandRow="1">
                <a:tableStyleId>{5C22544A-7EE6-4342-B048-85BDC9FD1C3A}</a:tableStyleId>
              </a:tblPr>
              <a:tblGrid>
                <a:gridCol w="868680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Summary </a:t>
                      </a:r>
                      <a:r>
                        <a:rPr lang="en-US" sz="1000" b="1" i="0" u="none" dirty="0" smtClean="0">
                          <a:solidFill>
                            <a:schemeClr val="tx1"/>
                          </a:solidFill>
                          <a:latin typeface="+mn-lt"/>
                        </a:rPr>
                        <a:t>Historical and Forecasted </a:t>
                      </a:r>
                      <a:r>
                        <a:rPr lang="en-US" sz="1000" b="1" i="0" u="none" dirty="0">
                          <a:solidFill>
                            <a:schemeClr val="tx1"/>
                          </a:solidFill>
                          <a:latin typeface="+mn-lt"/>
                        </a:rPr>
                        <a:t>Operating </a:t>
                      </a:r>
                      <a:r>
                        <a:rPr lang="en-US" sz="1000" b="1" i="0" u="none" dirty="0" smtClean="0">
                          <a:solidFill>
                            <a:schemeClr val="tx1"/>
                          </a:solidFill>
                          <a:latin typeface="+mn-lt"/>
                        </a:rPr>
                        <a:t>Results – As Reported</a:t>
                      </a:r>
                      <a:r>
                        <a:rPr lang="en-US" sz="1000" b="1" i="0" u="none" baseline="0" dirty="0" smtClean="0">
                          <a:solidFill>
                            <a:schemeClr val="tx1"/>
                          </a:solidFill>
                          <a:latin typeface="+mn-lt"/>
                        </a:rPr>
                        <a:t> </a:t>
                      </a:r>
                      <a:endParaRPr lang="en-US" sz="1000" b="1" i="0" u="none" baseline="30000"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700" b="0"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custDataLst>
              <p:tags r:id="rId1"/>
            </p:custDataLst>
            <p:extLst>
              <p:ext uri="{D42A27DB-BD31-4B8C-83A1-F6EECF244321}">
                <p14:modId xmlns:p14="http://schemas.microsoft.com/office/powerpoint/2010/main" val="2198745185"/>
              </p:ext>
            </p:extLst>
          </p:nvPr>
        </p:nvGraphicFramePr>
        <p:xfrm>
          <a:off x="231775" y="1444625"/>
          <a:ext cx="8672194" cy="4386533"/>
        </p:xfrm>
        <a:graphic>
          <a:graphicData uri="http://schemas.openxmlformats.org/drawingml/2006/table">
            <a:tbl>
              <a:tblPr>
                <a:tableStyleId>{5C22544A-7EE6-4342-B048-85BDC9FD1C3A}</a:tableStyleId>
              </a:tblPr>
              <a:tblGrid>
                <a:gridCol w="2479816">
                  <a:extLst>
                    <a:ext uri="{9D8B030D-6E8A-4147-A177-3AD203B41FA5}">
                      <a16:colId xmlns="" xmlns:a16="http://schemas.microsoft.com/office/drawing/2014/main" val="20000"/>
                    </a:ext>
                  </a:extLst>
                </a:gridCol>
                <a:gridCol w="688042">
                  <a:extLst>
                    <a:ext uri="{9D8B030D-6E8A-4147-A177-3AD203B41FA5}">
                      <a16:colId xmlns="" xmlns:a16="http://schemas.microsoft.com/office/drawing/2014/main" val="20003"/>
                    </a:ext>
                  </a:extLst>
                </a:gridCol>
                <a:gridCol w="688042">
                  <a:extLst>
                    <a:ext uri="{9D8B030D-6E8A-4147-A177-3AD203B41FA5}">
                      <a16:colId xmlns="" xmlns:a16="http://schemas.microsoft.com/office/drawing/2014/main" val="20004"/>
                    </a:ext>
                  </a:extLst>
                </a:gridCol>
                <a:gridCol w="688042">
                  <a:extLst>
                    <a:ext uri="{9D8B030D-6E8A-4147-A177-3AD203B41FA5}">
                      <a16:colId xmlns="" xmlns:a16="http://schemas.microsoft.com/office/drawing/2014/main" val="20005"/>
                    </a:ext>
                  </a:extLst>
                </a:gridCol>
                <a:gridCol w="688042">
                  <a:extLst>
                    <a:ext uri="{9D8B030D-6E8A-4147-A177-3AD203B41FA5}">
                      <a16:colId xmlns="" xmlns:a16="http://schemas.microsoft.com/office/drawing/2014/main" val="20006"/>
                    </a:ext>
                  </a:extLst>
                </a:gridCol>
                <a:gridCol w="688042">
                  <a:extLst>
                    <a:ext uri="{9D8B030D-6E8A-4147-A177-3AD203B41FA5}">
                      <a16:colId xmlns="" xmlns:a16="http://schemas.microsoft.com/office/drawing/2014/main" val="20007"/>
                    </a:ext>
                  </a:extLst>
                </a:gridCol>
                <a:gridCol w="688042">
                  <a:extLst>
                    <a:ext uri="{9D8B030D-6E8A-4147-A177-3AD203B41FA5}">
                      <a16:colId xmlns="" xmlns:a16="http://schemas.microsoft.com/office/drawing/2014/main" val="20008"/>
                    </a:ext>
                  </a:extLst>
                </a:gridCol>
                <a:gridCol w="688042">
                  <a:extLst>
                    <a:ext uri="{9D8B030D-6E8A-4147-A177-3AD203B41FA5}">
                      <a16:colId xmlns="" xmlns:a16="http://schemas.microsoft.com/office/drawing/2014/main" val="20009"/>
                    </a:ext>
                  </a:extLst>
                </a:gridCol>
                <a:gridCol w="688042">
                  <a:extLst>
                    <a:ext uri="{9D8B030D-6E8A-4147-A177-3AD203B41FA5}">
                      <a16:colId xmlns="" xmlns:a16="http://schemas.microsoft.com/office/drawing/2014/main" val="20010"/>
                    </a:ext>
                  </a:extLst>
                </a:gridCol>
                <a:gridCol w="688042">
                  <a:extLst>
                    <a:ext uri="{9D8B030D-6E8A-4147-A177-3AD203B41FA5}">
                      <a16:colId xmlns="" xmlns:a16="http://schemas.microsoft.com/office/drawing/2014/main" val="20011"/>
                    </a:ext>
                  </a:extLst>
                </a:gridCol>
              </a:tblGrid>
              <a:tr h="146304">
                <a:tc rowSpan="2">
                  <a:txBody>
                    <a:bodyPr/>
                    <a:lstStyle/>
                    <a:p>
                      <a:pPr algn="l" rtl="0" fontAlgn="b"/>
                      <a:r>
                        <a:rPr lang="en-US" sz="700" b="0" i="0" u="none" strike="noStrike" dirty="0">
                          <a:solidFill>
                            <a:srgbClr val="FFFFFF"/>
                          </a:solidFill>
                          <a:effectLst/>
                          <a:latin typeface="Tahoma"/>
                        </a:rPr>
                        <a:t>USD in thousands</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gridSpan="8">
                  <a:txBody>
                    <a:bodyPr/>
                    <a:lstStyle/>
                    <a:p>
                      <a:pPr algn="ctr" rtl="0" fontAlgn="b"/>
                      <a:r>
                        <a:rPr lang="en-US" sz="700" b="1" i="0" u="none" strike="noStrike" dirty="0">
                          <a:solidFill>
                            <a:srgbClr val="FFFFFF"/>
                          </a:solidFill>
                          <a:effectLst/>
                          <a:latin typeface="Tahoma"/>
                        </a:rPr>
                        <a:t>For the year </a:t>
                      </a:r>
                      <a:r>
                        <a:rPr lang="en-US" sz="700" b="1" i="0" u="none" strike="noStrike" dirty="0" smtClean="0">
                          <a:solidFill>
                            <a:srgbClr val="FFFFFF"/>
                          </a:solidFill>
                          <a:effectLst/>
                          <a:latin typeface="Tahoma"/>
                        </a:rPr>
                        <a:t>ended</a:t>
                      </a:r>
                      <a:r>
                        <a:rPr lang="en-US" sz="700" b="1" i="0" u="none" strike="noStrike" baseline="0" dirty="0" smtClean="0">
                          <a:solidFill>
                            <a:srgbClr val="FFFFFF"/>
                          </a:solidFill>
                          <a:effectLst/>
                          <a:latin typeface="Tahoma"/>
                        </a:rPr>
                        <a:t> and </a:t>
                      </a:r>
                      <a:r>
                        <a:rPr lang="en-US" sz="700" b="1" i="0" u="none" strike="noStrike" dirty="0" smtClean="0">
                          <a:solidFill>
                            <a:srgbClr val="FFFFFF"/>
                          </a:solidFill>
                          <a:effectLst/>
                          <a:latin typeface="Tahoma"/>
                        </a:rPr>
                        <a:t>ending </a:t>
                      </a:r>
                      <a:r>
                        <a:rPr lang="en-US" sz="700" b="1" i="0" u="none" strike="noStrike" dirty="0">
                          <a:solidFill>
                            <a:srgbClr val="FFFFFF"/>
                          </a:solidFill>
                          <a:effectLst/>
                          <a:latin typeface="Tahoma"/>
                        </a:rPr>
                        <a:t>December 31,</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5"/>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5"/>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5"/>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FFFFFF"/>
                          </a:solidFill>
                          <a:effectLst/>
                          <a:latin typeface="Tahoma"/>
                        </a:rPr>
                        <a:t>CAGR</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146304">
                <a:tc v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07325F"/>
                    </a:solidFill>
                  </a:tcPr>
                </a:tc>
                <a:tc>
                  <a:txBody>
                    <a:bodyPr/>
                    <a:lstStyle/>
                    <a:p>
                      <a:pPr algn="ctr" rtl="0" fontAlgn="b"/>
                      <a:r>
                        <a:rPr lang="en-US" sz="700" b="1" i="0" u="none" strike="noStrike" dirty="0">
                          <a:solidFill>
                            <a:srgbClr val="FFFFFF"/>
                          </a:solidFill>
                          <a:effectLst/>
                          <a:latin typeface="Tahoma"/>
                        </a:rPr>
                        <a:t>2014</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2015</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2016</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2017F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2018F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2019F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2020F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2021F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’16-’21F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1"/>
                  </a:ext>
                </a:extLst>
              </a:tr>
              <a:tr h="163757">
                <a:tc>
                  <a:txBody>
                    <a:bodyPr/>
                    <a:lstStyle/>
                    <a:p>
                      <a:pPr algn="l" rtl="0" fontAlgn="b"/>
                      <a:r>
                        <a:rPr lang="en-US" sz="700" b="1" i="0" u="none" strike="noStrike" dirty="0">
                          <a:solidFill>
                            <a:srgbClr val="000000"/>
                          </a:solidFill>
                          <a:effectLst/>
                          <a:latin typeface="Tahoma"/>
                        </a:rPr>
                        <a:t>Revenue</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$235,561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$212,161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$198,464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$203,716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$208,746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$215,320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$222,220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$229,350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2"/>
                  </a:ext>
                </a:extLst>
              </a:tr>
              <a:tr h="163757">
                <a:tc>
                  <a:txBody>
                    <a:bodyPr/>
                    <a:lstStyle/>
                    <a:p>
                      <a:pPr algn="l" rtl="0" fontAlgn="b"/>
                      <a:r>
                        <a:rPr lang="en-US" sz="700" b="0" i="0" u="none" strike="noStrike" dirty="0">
                          <a:solidFill>
                            <a:srgbClr val="000000"/>
                          </a:solidFill>
                          <a:effectLst/>
                          <a:latin typeface="Tahoma"/>
                        </a:rPr>
                        <a:t>% Growth</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NA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(9.9%)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03"/>
                  </a:ext>
                </a:extLst>
              </a:tr>
              <a:tr h="163757">
                <a:tc>
                  <a:txBody>
                    <a:bodyPr/>
                    <a:lstStyle/>
                    <a:p>
                      <a:pPr algn="l" fontAlgn="ctr"/>
                      <a:r>
                        <a:rPr lang="en-US" sz="700" b="0" i="0" u="none" strike="noStrike" dirty="0">
                          <a:solidFill>
                            <a:srgbClr val="000000"/>
                          </a:solidFill>
                          <a:effectLst/>
                          <a:latin typeface="Tahoma"/>
                        </a:rPr>
                        <a:t> </a:t>
                      </a:r>
                    </a:p>
                  </a:txBody>
                  <a:tcPr marL="9525" marR="9525" marT="9525"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4"/>
                  </a:ext>
                </a:extLst>
              </a:tr>
              <a:tr h="163757">
                <a:tc>
                  <a:txBody>
                    <a:bodyPr/>
                    <a:lstStyle/>
                    <a:p>
                      <a:pPr algn="l" rtl="0" fontAlgn="b"/>
                      <a:r>
                        <a:rPr lang="en-US" sz="700" b="0" i="0" u="none" strike="noStrike" dirty="0">
                          <a:solidFill>
                            <a:srgbClr val="000000"/>
                          </a:solidFill>
                          <a:effectLst/>
                          <a:latin typeface="Tahoma"/>
                        </a:rPr>
                        <a:t>Cost of Sales</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165,535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151,514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140,710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142,626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146,588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151,063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155,732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160,635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5"/>
                  </a:ext>
                </a:extLst>
              </a:tr>
              <a:tr h="163757">
                <a:tc>
                  <a:txBody>
                    <a:bodyPr/>
                    <a:lstStyle/>
                    <a:p>
                      <a:pPr algn="l" rtl="0" fontAlgn="b"/>
                      <a:r>
                        <a:rPr lang="en-US" sz="700" b="1" i="0" u="none" strike="noStrike" dirty="0">
                          <a:solidFill>
                            <a:srgbClr val="000000"/>
                          </a:solidFill>
                          <a:effectLst/>
                          <a:latin typeface="Tahoma"/>
                        </a:rPr>
                        <a:t>Gross Profit</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$70,026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$60,647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$57,754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$61,090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$62,159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$64,257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$66,488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$68,714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6"/>
                  </a:ext>
                </a:extLst>
              </a:tr>
              <a:tr h="163757">
                <a:tc>
                  <a:txBody>
                    <a:bodyPr/>
                    <a:lstStyle/>
                    <a:p>
                      <a:pPr algn="l" rtl="0" fontAlgn="b"/>
                      <a:r>
                        <a:rPr lang="en-US" sz="700" b="0" i="0" u="none" strike="noStrike" dirty="0">
                          <a:solidFill>
                            <a:srgbClr val="000000"/>
                          </a:solidFill>
                          <a:effectLst/>
                          <a:latin typeface="Tahoma"/>
                        </a:rPr>
                        <a:t>% Margin</a:t>
                      </a:r>
                    </a:p>
                  </a:txBody>
                  <a:tcPr marL="857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29.7%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28.6%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29.1%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30.0%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29.8%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29.8%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29.9%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30.0%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07"/>
                  </a:ext>
                </a:extLst>
              </a:tr>
              <a:tr h="163757">
                <a:tc>
                  <a:txBody>
                    <a:bodyPr/>
                    <a:lstStyle/>
                    <a:p>
                      <a:pPr algn="l" fontAlgn="ctr"/>
                      <a:r>
                        <a:rPr lang="en-US" sz="700" b="0" i="0" u="none" strike="noStrike" dirty="0">
                          <a:solidFill>
                            <a:srgbClr val="000000"/>
                          </a:solidFill>
                          <a:effectLst/>
                          <a:latin typeface="Tahoma"/>
                        </a:rPr>
                        <a:t> </a:t>
                      </a:r>
                    </a:p>
                  </a:txBody>
                  <a:tcPr marL="9525" marR="9525" marT="9525"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8"/>
                  </a:ext>
                </a:extLst>
              </a:tr>
              <a:tr h="163757">
                <a:tc>
                  <a:txBody>
                    <a:bodyPr/>
                    <a:lstStyle/>
                    <a:p>
                      <a:pPr algn="l" rtl="0" fontAlgn="b"/>
                      <a:r>
                        <a:rPr lang="en-US" sz="700" b="0" i="0" u="none" strike="noStrike" dirty="0">
                          <a:solidFill>
                            <a:srgbClr val="000000"/>
                          </a:solidFill>
                          <a:effectLst/>
                          <a:latin typeface="Tahoma"/>
                        </a:rPr>
                        <a:t>Selling Expense</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$16,855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$13,588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$13,088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$14,043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$14,305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$14,573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$14,847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$15,171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9"/>
                  </a:ext>
                </a:extLst>
              </a:tr>
              <a:tr h="163757">
                <a:tc>
                  <a:txBody>
                    <a:bodyPr/>
                    <a:lstStyle/>
                    <a:p>
                      <a:pPr algn="l" rtl="0" fontAlgn="b"/>
                      <a:r>
                        <a:rPr lang="en-US" sz="700" b="0" i="0" u="none" strike="noStrike" dirty="0">
                          <a:solidFill>
                            <a:srgbClr val="000000"/>
                          </a:solidFill>
                          <a:effectLst/>
                          <a:latin typeface="Tahoma"/>
                        </a:rPr>
                        <a:t>General &amp; Administrative</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33,178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29,660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27,655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28,792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29,278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29,785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30,212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30,839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0"/>
                  </a:ext>
                </a:extLst>
              </a:tr>
              <a:tr h="163757">
                <a:tc>
                  <a:txBody>
                    <a:bodyPr/>
                    <a:lstStyle/>
                    <a:p>
                      <a:pPr algn="l" rtl="0" fontAlgn="b"/>
                      <a:r>
                        <a:rPr lang="en-US" sz="700" b="0" i="0" u="none" strike="noStrike" dirty="0">
                          <a:solidFill>
                            <a:srgbClr val="000000"/>
                          </a:solidFill>
                          <a:effectLst/>
                          <a:latin typeface="Tahoma"/>
                        </a:rPr>
                        <a:t>Research &amp; Development</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3,831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3,383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3,282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3,279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3,336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3,394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3,453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3,514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1"/>
                  </a:ext>
                </a:extLst>
              </a:tr>
              <a:tr h="163757">
                <a:tc>
                  <a:txBody>
                    <a:bodyPr/>
                    <a:lstStyle/>
                    <a:p>
                      <a:pPr algn="l" rtl="0" fontAlgn="b"/>
                      <a:r>
                        <a:rPr lang="en-US" sz="700" b="0" i="0" u="none" strike="noStrike" dirty="0">
                          <a:solidFill>
                            <a:srgbClr val="000000"/>
                          </a:solidFill>
                          <a:effectLst/>
                          <a:latin typeface="Tahoma"/>
                        </a:rPr>
                        <a:t>Other Operating Expenses</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846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2,488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3,770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3,101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2,398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2,514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2,762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2,762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2"/>
                  </a:ext>
                </a:extLst>
              </a:tr>
              <a:tr h="163757">
                <a:tc>
                  <a:txBody>
                    <a:bodyPr/>
                    <a:lstStyle/>
                    <a:p>
                      <a:pPr algn="l" rtl="0" fontAlgn="b"/>
                      <a:r>
                        <a:rPr lang="en-US" sz="700" b="1" i="0" u="none" strike="noStrike" dirty="0">
                          <a:solidFill>
                            <a:srgbClr val="000000"/>
                          </a:solidFill>
                          <a:effectLst/>
                          <a:latin typeface="Tahoma"/>
                        </a:rPr>
                        <a:t>Operating Profit</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$15,316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$11,527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$9,959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$11,875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$12,842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$13,991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$15,213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$16,429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10.5%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13"/>
                  </a:ext>
                </a:extLst>
              </a:tr>
              <a:tr h="163757">
                <a:tc>
                  <a:txBody>
                    <a:bodyPr/>
                    <a:lstStyle/>
                    <a:p>
                      <a:pPr algn="l" rtl="0" fontAlgn="b"/>
                      <a:r>
                        <a:rPr lang="en-US" sz="700" b="0" i="0" u="none" strike="noStrike" dirty="0">
                          <a:solidFill>
                            <a:srgbClr val="000000"/>
                          </a:solidFill>
                          <a:effectLst/>
                          <a:latin typeface="Tahoma"/>
                        </a:rPr>
                        <a:t>% Margin</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6.5%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5.4%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5.0%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5.8%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6.2%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6.5%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6.8%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7.2%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14"/>
                  </a:ext>
                </a:extLst>
              </a:tr>
              <a:tr h="163757">
                <a:tc>
                  <a:txBody>
                    <a:bodyPr/>
                    <a:lstStyle/>
                    <a:p>
                      <a:pPr algn="l" fontAlgn="ctr"/>
                      <a:r>
                        <a:rPr lang="en-US" sz="700" b="0" i="0" u="none" strike="noStrike" dirty="0">
                          <a:solidFill>
                            <a:srgbClr val="000000"/>
                          </a:solidFill>
                          <a:effectLst/>
                          <a:latin typeface="Tahoma"/>
                        </a:rPr>
                        <a:t> </a:t>
                      </a:r>
                    </a:p>
                  </a:txBody>
                  <a:tcPr marL="9525" marR="9525" marT="9525"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5"/>
                  </a:ext>
                </a:extLst>
              </a:tr>
              <a:tr h="163757">
                <a:tc>
                  <a:txBody>
                    <a:bodyPr/>
                    <a:lstStyle/>
                    <a:p>
                      <a:pPr algn="l" rtl="0" fontAlgn="ctr"/>
                      <a:r>
                        <a:rPr lang="en-US" sz="700" b="0" i="0" u="none" strike="noStrike" dirty="0">
                          <a:solidFill>
                            <a:srgbClr val="000000"/>
                          </a:solidFill>
                          <a:effectLst/>
                          <a:latin typeface="Tahoma"/>
                        </a:rPr>
                        <a:t>Foreign Currency (Gain) / Loss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$171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($2,002)</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($119)</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($186)</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6"/>
                  </a:ext>
                </a:extLst>
              </a:tr>
              <a:tr h="163757">
                <a:tc>
                  <a:txBody>
                    <a:bodyPr/>
                    <a:lstStyle/>
                    <a:p>
                      <a:pPr algn="l" rtl="0" fontAlgn="b"/>
                      <a:r>
                        <a:rPr lang="en-US" sz="700" b="1" i="0" u="none" strike="noStrike" dirty="0">
                          <a:solidFill>
                            <a:srgbClr val="000000"/>
                          </a:solidFill>
                          <a:effectLst/>
                          <a:latin typeface="Tahoma"/>
                        </a:rPr>
                        <a:t>EBIT</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$15,145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$13,529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$10,078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$12,061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$12,842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$13,991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$15,213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$16,429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10.3%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17"/>
                  </a:ext>
                </a:extLst>
              </a:tr>
              <a:tr h="163757">
                <a:tc>
                  <a:txBody>
                    <a:bodyPr/>
                    <a:lstStyle/>
                    <a:p>
                      <a:pPr algn="l" rtl="0" fontAlgn="b"/>
                      <a:r>
                        <a:rPr lang="en-US" sz="700" b="0" i="0" u="none" strike="noStrike" dirty="0">
                          <a:solidFill>
                            <a:srgbClr val="000000"/>
                          </a:solidFill>
                          <a:effectLst/>
                          <a:latin typeface="Tahoma"/>
                        </a:rPr>
                        <a:t>% Margin</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5.1%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5.9%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18"/>
                  </a:ext>
                </a:extLst>
              </a:tr>
              <a:tr h="163757">
                <a:tc>
                  <a:txBody>
                    <a:bodyPr/>
                    <a:lstStyle/>
                    <a:p>
                      <a:pPr algn="l" fontAlgn="ctr"/>
                      <a:r>
                        <a:rPr lang="en-US" sz="700" b="0" i="0" u="none" strike="noStrike" dirty="0">
                          <a:solidFill>
                            <a:srgbClr val="000000"/>
                          </a:solidFill>
                          <a:effectLst/>
                          <a:latin typeface="Tahoma"/>
                        </a:rPr>
                        <a:t> </a:t>
                      </a:r>
                    </a:p>
                  </a:txBody>
                  <a:tcPr marL="9525" marR="9525" marT="9525"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9"/>
                  </a:ext>
                </a:extLst>
              </a:tr>
              <a:tr h="163757">
                <a:tc>
                  <a:txBody>
                    <a:bodyPr/>
                    <a:lstStyle/>
                    <a:p>
                      <a:pPr algn="l" rtl="0" fontAlgn="b"/>
                      <a:r>
                        <a:rPr lang="en-US" sz="700" b="0" i="0" u="none" strike="noStrike" dirty="0">
                          <a:solidFill>
                            <a:srgbClr val="000000"/>
                          </a:solidFill>
                          <a:effectLst/>
                          <a:latin typeface="Tahoma"/>
                        </a:rPr>
                        <a:t>Depreciation &amp; Amortization</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$1,571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$1,332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$1,028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$1,637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$1,637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$1,638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$1,638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$1,638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0"/>
                  </a:ext>
                </a:extLst>
              </a:tr>
              <a:tr h="163757">
                <a:tc>
                  <a:txBody>
                    <a:bodyPr/>
                    <a:lstStyle/>
                    <a:p>
                      <a:pPr algn="l" rtl="0" fontAlgn="b"/>
                      <a:r>
                        <a:rPr lang="en-US" sz="700" b="1" i="0" u="none" strike="noStrike" dirty="0">
                          <a:solidFill>
                            <a:srgbClr val="000000"/>
                          </a:solidFill>
                          <a:effectLst/>
                          <a:latin typeface="Tahoma"/>
                        </a:rPr>
                        <a:t>EBITDA as Reported</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$16,716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$14,861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$11,106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$13,698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$14,479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$15,629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$16,851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$18,067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10.2%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21"/>
                  </a:ext>
                </a:extLst>
              </a:tr>
              <a:tr h="163757">
                <a:tc>
                  <a:txBody>
                    <a:bodyPr/>
                    <a:lstStyle/>
                    <a:p>
                      <a:pPr algn="l" rtl="0" fontAlgn="b"/>
                      <a:r>
                        <a:rPr lang="en-US" sz="700" b="0" i="0" u="none" strike="noStrike" dirty="0">
                          <a:solidFill>
                            <a:srgbClr val="000000"/>
                          </a:solidFill>
                          <a:effectLst/>
                          <a:latin typeface="Tahoma"/>
                        </a:rPr>
                        <a:t>% Margin</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5.6%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2"/>
                  </a:ext>
                </a:extLst>
              </a:tr>
              <a:tr h="163757">
                <a:tc>
                  <a:txBody>
                    <a:bodyPr/>
                    <a:lstStyle/>
                    <a:p>
                      <a:pPr algn="l" fontAlgn="ctr"/>
                      <a:r>
                        <a:rPr lang="en-US" sz="700" b="0" i="0" u="none" strike="noStrike" dirty="0">
                          <a:solidFill>
                            <a:srgbClr val="000000"/>
                          </a:solidFill>
                          <a:effectLst/>
                          <a:latin typeface="Tahoma"/>
                        </a:rPr>
                        <a:t> </a:t>
                      </a:r>
                    </a:p>
                  </a:txBody>
                  <a:tcPr marL="9525" marR="9525" marT="9525"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3"/>
                  </a:ext>
                </a:extLst>
              </a:tr>
              <a:tr h="163757">
                <a:tc>
                  <a:txBody>
                    <a:bodyPr/>
                    <a:lstStyle/>
                    <a:p>
                      <a:pPr algn="l" rtl="0" fontAlgn="b"/>
                      <a:r>
                        <a:rPr lang="en-US" sz="700" b="0" i="0" u="none" strike="noStrike" dirty="0" smtClean="0">
                          <a:solidFill>
                            <a:srgbClr val="000000"/>
                          </a:solidFill>
                          <a:effectLst/>
                          <a:latin typeface="Tahoma"/>
                        </a:rPr>
                        <a:t>Adjustments</a:t>
                      </a:r>
                      <a:r>
                        <a:rPr lang="en-US" sz="700" b="0" i="0" u="none" strike="noStrike" baseline="30000" dirty="0" smtClean="0">
                          <a:solidFill>
                            <a:srgbClr val="000000"/>
                          </a:solidFill>
                          <a:effectLst/>
                          <a:latin typeface="Tahoma"/>
                        </a:rPr>
                        <a:t>(1)</a:t>
                      </a:r>
                      <a:endParaRPr lang="en-US" sz="700" b="0" i="0" u="none" strike="noStrike" dirty="0">
                        <a:solidFill>
                          <a:srgbClr val="000000"/>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$489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$310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$4,446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$2,326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$1,823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$1,823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$1,823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$1,823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4"/>
                  </a:ext>
                </a:extLst>
              </a:tr>
              <a:tr h="163757">
                <a:tc>
                  <a:txBody>
                    <a:bodyPr/>
                    <a:lstStyle/>
                    <a:p>
                      <a:pPr algn="l" rtl="0" fontAlgn="b"/>
                      <a:r>
                        <a:rPr lang="en-US" sz="700" b="1" i="0" u="none" strike="noStrike" dirty="0">
                          <a:solidFill>
                            <a:srgbClr val="000000"/>
                          </a:solidFill>
                          <a:effectLst/>
                          <a:latin typeface="Tahoma"/>
                        </a:rPr>
                        <a:t>Adjusted EBITDA</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$17,205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$15,171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$15,552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$16,024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$16,302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$17,451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$18,674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$19,890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25"/>
                  </a:ext>
                </a:extLst>
              </a:tr>
              <a:tr h="163757">
                <a:tc>
                  <a:txBody>
                    <a:bodyPr/>
                    <a:lstStyle/>
                    <a:p>
                      <a:pPr algn="l" rtl="0" fontAlgn="b"/>
                      <a:r>
                        <a:rPr lang="en-US" sz="700" b="0" i="0" u="none" strike="noStrike" dirty="0">
                          <a:solidFill>
                            <a:srgbClr val="000000"/>
                          </a:solidFill>
                          <a:effectLst/>
                          <a:latin typeface="Tahoma"/>
                        </a:rPr>
                        <a:t>% Margin</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8.1%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8.4%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8.7%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extLst>
                  <a:ext uri="{0D108BD9-81ED-4DB2-BD59-A6C34878D82A}">
                    <a16:rowId xmlns="" xmlns:a16="http://schemas.microsoft.com/office/drawing/2014/main" val="10026"/>
                  </a:ext>
                </a:extLst>
              </a:tr>
            </a:tbl>
          </a:graphicData>
        </a:graphic>
      </p:graphicFrame>
      <p:sp>
        <p:nvSpPr>
          <p:cNvPr id="8" name="TextBox 7"/>
          <p:cNvSpPr txBox="1"/>
          <p:nvPr>
            <p:custDataLst>
              <p:tags r:id="rId2"/>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smtClean="0"/>
              <a:t>Note: (1) See page 63 for further detail on adjustments</a:t>
            </a:r>
            <a:endParaRPr lang="en-US" sz="700" i="1" dirty="0"/>
          </a:p>
        </p:txBody>
      </p:sp>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52</a:t>
            </a:r>
            <a:endParaRPr lang="en-US" sz="900" dirty="0">
              <a:solidFill>
                <a:srgbClr val="000000"/>
              </a:solidFill>
              <a:latin typeface="Tahoma"/>
            </a:endParaRPr>
          </a:p>
        </p:txBody>
      </p:sp>
    </p:spTree>
    <p:extLst>
      <p:ext uri="{BB962C8B-B14F-4D97-AF65-F5344CB8AC3E}">
        <p14:creationId xmlns:p14="http://schemas.microsoft.com/office/powerpoint/2010/main" val="41099475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Revenue by Business Unit</a:t>
            </a:r>
            <a:endParaRPr lang="en-US" dirty="0"/>
          </a:p>
        </p:txBody>
      </p:sp>
      <p:graphicFrame>
        <p:nvGraphicFramePr>
          <p:cNvPr id="28" name="Content Placeholder 3"/>
          <p:cNvGraphicFramePr>
            <a:graphicFrameLocks/>
          </p:cNvGraphicFramePr>
          <p:nvPr>
            <p:extLst>
              <p:ext uri="{D42A27DB-BD31-4B8C-83A1-F6EECF244321}">
                <p14:modId xmlns:p14="http://schemas.microsoft.com/office/powerpoint/2010/main" val="2255160424"/>
              </p:ext>
            </p:extLst>
          </p:nvPr>
        </p:nvGraphicFramePr>
        <p:xfrm>
          <a:off x="4848225" y="4643120"/>
          <a:ext cx="4129543" cy="1249680"/>
        </p:xfrm>
        <a:graphic>
          <a:graphicData uri="http://schemas.openxmlformats.org/drawingml/2006/table">
            <a:tbl>
              <a:tblPr firstRow="1" bandRow="1">
                <a:tableStyleId>{5C22544A-7EE6-4342-B048-85BDC9FD1C3A}</a:tableStyleId>
              </a:tblPr>
              <a:tblGrid>
                <a:gridCol w="398463">
                  <a:extLst>
                    <a:ext uri="{9D8B030D-6E8A-4147-A177-3AD203B41FA5}">
                      <a16:colId xmlns="" xmlns:a16="http://schemas.microsoft.com/office/drawing/2014/main" val="20000"/>
                    </a:ext>
                  </a:extLst>
                </a:gridCol>
                <a:gridCol w="466385">
                  <a:extLst>
                    <a:ext uri="{9D8B030D-6E8A-4147-A177-3AD203B41FA5}">
                      <a16:colId xmlns="" xmlns:a16="http://schemas.microsoft.com/office/drawing/2014/main" val="20001"/>
                    </a:ext>
                  </a:extLst>
                </a:gridCol>
                <a:gridCol w="466385">
                  <a:extLst>
                    <a:ext uri="{9D8B030D-6E8A-4147-A177-3AD203B41FA5}">
                      <a16:colId xmlns="" xmlns:a16="http://schemas.microsoft.com/office/drawing/2014/main" val="20004"/>
                    </a:ext>
                  </a:extLst>
                </a:gridCol>
                <a:gridCol w="466385">
                  <a:extLst>
                    <a:ext uri="{9D8B030D-6E8A-4147-A177-3AD203B41FA5}">
                      <a16:colId xmlns="" xmlns:a16="http://schemas.microsoft.com/office/drawing/2014/main" val="20005"/>
                    </a:ext>
                  </a:extLst>
                </a:gridCol>
                <a:gridCol w="466385">
                  <a:extLst>
                    <a:ext uri="{9D8B030D-6E8A-4147-A177-3AD203B41FA5}">
                      <a16:colId xmlns="" xmlns:a16="http://schemas.microsoft.com/office/drawing/2014/main" val="20006"/>
                    </a:ext>
                  </a:extLst>
                </a:gridCol>
                <a:gridCol w="466385">
                  <a:extLst>
                    <a:ext uri="{9D8B030D-6E8A-4147-A177-3AD203B41FA5}">
                      <a16:colId xmlns="" xmlns:a16="http://schemas.microsoft.com/office/drawing/2014/main" val="20007"/>
                    </a:ext>
                  </a:extLst>
                </a:gridCol>
                <a:gridCol w="466385">
                  <a:extLst>
                    <a:ext uri="{9D8B030D-6E8A-4147-A177-3AD203B41FA5}">
                      <a16:colId xmlns="" xmlns:a16="http://schemas.microsoft.com/office/drawing/2014/main" val="20008"/>
                    </a:ext>
                  </a:extLst>
                </a:gridCol>
                <a:gridCol w="466385">
                  <a:extLst>
                    <a:ext uri="{9D8B030D-6E8A-4147-A177-3AD203B41FA5}">
                      <a16:colId xmlns="" xmlns:a16="http://schemas.microsoft.com/office/drawing/2014/main" val="20009"/>
                    </a:ext>
                  </a:extLst>
                </a:gridCol>
                <a:gridCol w="466385">
                  <a:extLst>
                    <a:ext uri="{9D8B030D-6E8A-4147-A177-3AD203B41FA5}">
                      <a16:colId xmlns="" xmlns:a16="http://schemas.microsoft.com/office/drawing/2014/main" val="20010"/>
                    </a:ext>
                  </a:extLst>
                </a:gridCol>
              </a:tblGrid>
              <a:tr h="0">
                <a:tc gridSpan="9">
                  <a:txBody>
                    <a:bodyPr/>
                    <a:lstStyle/>
                    <a:p>
                      <a:r>
                        <a:rPr lang="en-US" sz="1000" dirty="0">
                          <a:solidFill>
                            <a:schemeClr val="accent2"/>
                          </a:solidFill>
                          <a:latin typeface="Tahoma" panose="020B0604030504040204" pitchFamily="34" charset="0"/>
                        </a:rPr>
                        <a:t>Growth Rates</a:t>
                      </a:r>
                    </a:p>
                  </a:txBody>
                  <a:tcPr marL="0" marR="0" marT="0" marB="0" anchor="ctr">
                    <a:lnL w="12700" cmpd="sng">
                      <a:noFill/>
                    </a:lnL>
                    <a:lnR w="12700" cmpd="sng">
                      <a:noFill/>
                    </a:lnR>
                    <a:lnT w="12700" cmpd="sng">
                      <a:noFill/>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0"/>
                  </a:ext>
                </a:extLst>
              </a:tr>
              <a:tr h="182880">
                <a:tc>
                  <a:txBody>
                    <a:bodyPr/>
                    <a:lstStyle/>
                    <a:p>
                      <a:pPr marL="0" marR="0">
                        <a:lnSpc>
                          <a:spcPct val="115000"/>
                        </a:lnSpc>
                        <a:spcBef>
                          <a:spcPts val="0"/>
                        </a:spcBef>
                        <a:spcAft>
                          <a:spcPts val="0"/>
                        </a:spcAft>
                      </a:pPr>
                      <a:endParaRPr lang="en-US" sz="70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2014</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2015</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2016</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2017F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2018F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2019F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2020F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2021F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182880">
                <a:tc>
                  <a:txBody>
                    <a:bodyPr/>
                    <a:lstStyle/>
                    <a:p>
                      <a:pPr algn="l" rtl="0" fontAlgn="ctr"/>
                      <a:r>
                        <a:rPr lang="en-US" sz="700" b="0" i="0" u="none" strike="noStrike" dirty="0">
                          <a:solidFill>
                            <a:srgbClr val="000000"/>
                          </a:solidFill>
                          <a:effectLst/>
                          <a:latin typeface="Tahoma"/>
                        </a:rPr>
                        <a:t>EAME</a:t>
                      </a: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NA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(8.2%)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(5.6%)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(0.7%)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82880">
                <a:tc>
                  <a:txBody>
                    <a:bodyPr/>
                    <a:lstStyle/>
                    <a:p>
                      <a:pPr algn="l" rtl="0" fontAlgn="ctr"/>
                      <a:r>
                        <a:rPr lang="en-US" sz="700" b="0" i="0" u="none" strike="noStrike" dirty="0">
                          <a:solidFill>
                            <a:srgbClr val="000000"/>
                          </a:solidFill>
                          <a:effectLst/>
                          <a:latin typeface="Tahoma"/>
                        </a:rPr>
                        <a:t>NABU</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NA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(4.8%)</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(4.7%)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6.3%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5.1%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5.3%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5.0%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4.6%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82880">
                <a:tc>
                  <a:txBody>
                    <a:bodyPr/>
                    <a:lstStyle/>
                    <a:p>
                      <a:pPr algn="l" rtl="0" fontAlgn="ctr"/>
                      <a:r>
                        <a:rPr lang="en-US" sz="700" b="0" i="0" u="none" strike="noStrike" dirty="0">
                          <a:solidFill>
                            <a:srgbClr val="000000"/>
                          </a:solidFill>
                          <a:effectLst/>
                          <a:latin typeface="Tahoma"/>
                        </a:rPr>
                        <a:t>LABU</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NA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(19.4%)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8.9%</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3.9%</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82880">
                <a:tc>
                  <a:txBody>
                    <a:bodyPr/>
                    <a:lstStyle/>
                    <a:p>
                      <a:pPr algn="l" rtl="0" fontAlgn="ctr"/>
                      <a:r>
                        <a:rPr lang="en-US" sz="700" b="0" i="0" u="none" strike="noStrike" dirty="0">
                          <a:solidFill>
                            <a:srgbClr val="000000"/>
                          </a:solidFill>
                          <a:effectLst/>
                          <a:latin typeface="Tahoma"/>
                        </a:rPr>
                        <a:t>APBU</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NA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(11.0%)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(44.1%)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5.4%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4.0%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182880">
                <a:tc>
                  <a:txBody>
                    <a:bodyPr/>
                    <a:lstStyle/>
                    <a:p>
                      <a:pPr algn="l" rtl="0" fontAlgn="ctr"/>
                      <a:r>
                        <a:rPr lang="en-US" sz="700" b="0" i="0" u="none" strike="noStrike" dirty="0">
                          <a:solidFill>
                            <a:srgbClr val="000000"/>
                          </a:solidFill>
                          <a:effectLst/>
                          <a:latin typeface="Tahoma"/>
                        </a:rPr>
                        <a:t>Total</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Tahoma"/>
                        </a:rPr>
                        <a:t>NA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Tahoma"/>
                        </a:rPr>
                        <a:t>(9.9%)</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Tahoma"/>
                        </a:rPr>
                        <a:t>(6.5%)</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Tahoma"/>
                        </a:rPr>
                        <a:t>2.6%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Tahoma"/>
                        </a:rPr>
                        <a:t>2.5%</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Tahoma"/>
                        </a:rPr>
                        <a:t>3.1%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Tahoma"/>
                        </a:rPr>
                        <a:t>3.2%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ctr"/>
                      <a:r>
                        <a:rPr lang="en-US" sz="700" b="0" i="0" u="none" strike="noStrike" dirty="0">
                          <a:solidFill>
                            <a:srgbClr val="000000"/>
                          </a:solidFill>
                          <a:effectLst/>
                          <a:latin typeface="Tahoma"/>
                        </a:rPr>
                        <a:t>3.2%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 xmlns:a16="http://schemas.microsoft.com/office/drawing/2014/main" val="10005"/>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399700018"/>
              </p:ext>
            </p:extLst>
          </p:nvPr>
        </p:nvGraphicFramePr>
        <p:xfrm>
          <a:off x="4848225"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Tahoma" panose="020B0604030504040204" pitchFamily="34" charset="0"/>
                        </a:rPr>
                        <a:t>Revenues – As Reported</a:t>
                      </a:r>
                      <a:r>
                        <a:rPr lang="en-US" sz="1000" b="1" i="0" u="none" baseline="0" dirty="0" smtClean="0">
                          <a:solidFill>
                            <a:schemeClr val="tx1"/>
                          </a:solidFill>
                          <a:latin typeface="Tahoma" panose="020B0604030504040204" pitchFamily="34" charset="0"/>
                        </a:rPr>
                        <a:t> </a:t>
                      </a:r>
                      <a:r>
                        <a:rPr lang="en-US" sz="1000" b="1" i="0" u="none" baseline="30000" dirty="0" smtClean="0">
                          <a:solidFill>
                            <a:schemeClr val="tx1"/>
                          </a:solidFill>
                          <a:latin typeface="Tahoma" panose="020B0604030504040204" pitchFamily="34" charset="0"/>
                        </a:rPr>
                        <a:t>(2)</a:t>
                      </a:r>
                      <a:endParaRPr lang="en-US" sz="1000" b="1" i="0" u="none" baseline="30000" dirty="0">
                        <a:solidFill>
                          <a:schemeClr val="tx1"/>
                        </a:solidFill>
                        <a:latin typeface="Tahoma" panose="020B0604030504040204" pitchFamily="34" charset="0"/>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700" b="0" i="0" u="none" dirty="0">
                          <a:solidFill>
                            <a:schemeClr val="accent2"/>
                          </a:solidFill>
                          <a:latin typeface="Tahoma"/>
                        </a:rPr>
                        <a:t>USD in millions</a:t>
                      </a:r>
                      <a:endParaRPr lang="en-US" sz="800" b="0"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698322342"/>
              </p:ext>
            </p:extLst>
          </p:nvPr>
        </p:nvGraphicFramePr>
        <p:xfrm>
          <a:off x="231775"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Tahoma" panose="020B0604030504040204" pitchFamily="34" charset="0"/>
                        </a:rPr>
                        <a:t>Revenues – Constant</a:t>
                      </a:r>
                      <a:r>
                        <a:rPr lang="en-US" sz="1000" b="1" i="0" u="none" baseline="0" dirty="0" smtClean="0">
                          <a:solidFill>
                            <a:schemeClr val="tx1"/>
                          </a:solidFill>
                          <a:latin typeface="Tahoma" panose="020B0604030504040204" pitchFamily="34" charset="0"/>
                        </a:rPr>
                        <a:t> Currency Basis </a:t>
                      </a:r>
                      <a:r>
                        <a:rPr lang="en-US" sz="1000" b="1" i="0" u="none" baseline="30000" dirty="0" smtClean="0">
                          <a:solidFill>
                            <a:schemeClr val="tx1"/>
                          </a:solidFill>
                          <a:latin typeface="Tahoma" panose="020B0604030504040204" pitchFamily="34" charset="0"/>
                        </a:rPr>
                        <a:t>(1)</a:t>
                      </a:r>
                      <a:r>
                        <a:rPr lang="en-US" sz="1000" b="1" i="0" u="none" baseline="0" dirty="0" smtClean="0">
                          <a:solidFill>
                            <a:schemeClr val="tx1"/>
                          </a:solidFill>
                          <a:latin typeface="Tahoma" panose="020B0604030504040204" pitchFamily="34" charset="0"/>
                        </a:rPr>
                        <a:t> </a:t>
                      </a:r>
                      <a:endParaRPr lang="en-US" sz="1000" b="1" i="0" u="none" dirty="0">
                        <a:solidFill>
                          <a:schemeClr val="tx1"/>
                        </a:solidFill>
                        <a:latin typeface="Tahoma" panose="020B0604030504040204" pitchFamily="34" charset="0"/>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700" b="0" i="0" u="none" dirty="0">
                          <a:solidFill>
                            <a:schemeClr val="accent2"/>
                          </a:solidFill>
                          <a:latin typeface="+mn-lt"/>
                        </a:rPr>
                        <a:t>USD in millions</a:t>
                      </a:r>
                      <a:endParaRPr lang="en-US" sz="8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2" name="Chart 11"/>
          <p:cNvGraphicFramePr/>
          <p:nvPr>
            <p:extLst>
              <p:ext uri="{D42A27DB-BD31-4B8C-83A1-F6EECF244321}">
                <p14:modId xmlns:p14="http://schemas.microsoft.com/office/powerpoint/2010/main" val="662625738"/>
              </p:ext>
            </p:extLst>
          </p:nvPr>
        </p:nvGraphicFramePr>
        <p:xfrm>
          <a:off x="4848225" y="1454150"/>
          <a:ext cx="4160520" cy="3200400"/>
        </p:xfrm>
        <a:graphic>
          <a:graphicData uri="http://schemas.openxmlformats.org/drawingml/2006/chart">
            <c:chart xmlns:c="http://schemas.openxmlformats.org/drawingml/2006/chart" xmlns:r="http://schemas.openxmlformats.org/officeDocument/2006/relationships" r:id="rId3"/>
          </a:graphicData>
        </a:graphic>
      </p:graphicFrame>
      <p:sp>
        <p:nvSpPr>
          <p:cNvPr id="18" name="TextBox 17"/>
          <p:cNvSpPr txBox="1"/>
          <p:nvPr>
            <p:custDataLst>
              <p:tags r:id="rId1"/>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smtClean="0"/>
              <a:t>Note: (1) </a:t>
            </a:r>
            <a:r>
              <a:rPr lang="en-US" sz="700" i="1" dirty="0"/>
              <a:t>Constant currency numbers were calculated using the 10-year (2007-2016) average USD vs. EUR / GBP exchange rates  of 1.3105 and 1.6251, respectively; yearly exchange rates were calculated as an</a:t>
            </a:r>
            <a:br>
              <a:rPr lang="en-US" sz="700" i="1" dirty="0"/>
            </a:br>
            <a:r>
              <a:rPr lang="en-US" sz="700" i="1" dirty="0"/>
              <a:t>         </a:t>
            </a:r>
            <a:r>
              <a:rPr lang="en-US" sz="700" i="1" dirty="0" smtClean="0"/>
              <a:t>average </a:t>
            </a:r>
            <a:r>
              <a:rPr lang="en-US" sz="700" i="1" dirty="0"/>
              <a:t>of the Company’s average monthly income statement exchange rates</a:t>
            </a:r>
            <a:br>
              <a:rPr lang="en-US" sz="700" i="1" dirty="0"/>
            </a:br>
            <a:r>
              <a:rPr lang="en-US" sz="700" i="1" dirty="0" smtClean="0"/>
              <a:t>        (2) </a:t>
            </a:r>
            <a:r>
              <a:rPr lang="en-US" sz="700" i="1" dirty="0"/>
              <a:t>Does not account for ($174 thousand), $7 thousand and $155 thousand in eliminations in 2014, 2015 and 2016 respectively; 2017F-2021F “As Reported” financials were calculated using USD vs. EUR / </a:t>
            </a:r>
            <a:r>
              <a:rPr lang="en-US" sz="700" i="1" dirty="0" smtClean="0"/>
              <a:t>GBP</a:t>
            </a:r>
            <a:br>
              <a:rPr lang="en-US" sz="700" i="1" dirty="0" smtClean="0"/>
            </a:br>
            <a:r>
              <a:rPr lang="en-US" sz="700" i="1" dirty="0" smtClean="0"/>
              <a:t>        exchange </a:t>
            </a:r>
            <a:r>
              <a:rPr lang="en-US" sz="700" i="1" dirty="0"/>
              <a:t>rates of $1.11 and 1.22, respectively</a:t>
            </a:r>
          </a:p>
        </p:txBody>
      </p:sp>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graphicFrame>
        <p:nvGraphicFramePr>
          <p:cNvPr id="10" name="Chart 9"/>
          <p:cNvGraphicFramePr/>
          <p:nvPr>
            <p:extLst>
              <p:ext uri="{D42A27DB-BD31-4B8C-83A1-F6EECF244321}">
                <p14:modId xmlns:p14="http://schemas.microsoft.com/office/powerpoint/2010/main" val="4175287889"/>
              </p:ext>
            </p:extLst>
          </p:nvPr>
        </p:nvGraphicFramePr>
        <p:xfrm>
          <a:off x="231775" y="1454150"/>
          <a:ext cx="4178300" cy="3200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 name="Content Placeholder 3"/>
          <p:cNvGraphicFramePr>
            <a:graphicFrameLocks/>
          </p:cNvGraphicFramePr>
          <p:nvPr>
            <p:extLst>
              <p:ext uri="{D42A27DB-BD31-4B8C-83A1-F6EECF244321}">
                <p14:modId xmlns:p14="http://schemas.microsoft.com/office/powerpoint/2010/main" val="954461163"/>
              </p:ext>
            </p:extLst>
          </p:nvPr>
        </p:nvGraphicFramePr>
        <p:xfrm>
          <a:off x="231775" y="4643120"/>
          <a:ext cx="4129543" cy="1249680"/>
        </p:xfrm>
        <a:graphic>
          <a:graphicData uri="http://schemas.openxmlformats.org/drawingml/2006/table">
            <a:tbl>
              <a:tblPr firstRow="1" bandRow="1">
                <a:tableStyleId>{5C22544A-7EE6-4342-B048-85BDC9FD1C3A}</a:tableStyleId>
              </a:tblPr>
              <a:tblGrid>
                <a:gridCol w="398463">
                  <a:extLst>
                    <a:ext uri="{9D8B030D-6E8A-4147-A177-3AD203B41FA5}">
                      <a16:colId xmlns="" xmlns:a16="http://schemas.microsoft.com/office/drawing/2014/main" val="20000"/>
                    </a:ext>
                  </a:extLst>
                </a:gridCol>
                <a:gridCol w="466385">
                  <a:extLst>
                    <a:ext uri="{9D8B030D-6E8A-4147-A177-3AD203B41FA5}">
                      <a16:colId xmlns="" xmlns:a16="http://schemas.microsoft.com/office/drawing/2014/main" val="20001"/>
                    </a:ext>
                  </a:extLst>
                </a:gridCol>
                <a:gridCol w="466385">
                  <a:extLst>
                    <a:ext uri="{9D8B030D-6E8A-4147-A177-3AD203B41FA5}">
                      <a16:colId xmlns="" xmlns:a16="http://schemas.microsoft.com/office/drawing/2014/main" val="20004"/>
                    </a:ext>
                  </a:extLst>
                </a:gridCol>
                <a:gridCol w="466385">
                  <a:extLst>
                    <a:ext uri="{9D8B030D-6E8A-4147-A177-3AD203B41FA5}">
                      <a16:colId xmlns="" xmlns:a16="http://schemas.microsoft.com/office/drawing/2014/main" val="20005"/>
                    </a:ext>
                  </a:extLst>
                </a:gridCol>
                <a:gridCol w="466385">
                  <a:extLst>
                    <a:ext uri="{9D8B030D-6E8A-4147-A177-3AD203B41FA5}">
                      <a16:colId xmlns="" xmlns:a16="http://schemas.microsoft.com/office/drawing/2014/main" val="20006"/>
                    </a:ext>
                  </a:extLst>
                </a:gridCol>
                <a:gridCol w="466385">
                  <a:extLst>
                    <a:ext uri="{9D8B030D-6E8A-4147-A177-3AD203B41FA5}">
                      <a16:colId xmlns="" xmlns:a16="http://schemas.microsoft.com/office/drawing/2014/main" val="20007"/>
                    </a:ext>
                  </a:extLst>
                </a:gridCol>
                <a:gridCol w="466385">
                  <a:extLst>
                    <a:ext uri="{9D8B030D-6E8A-4147-A177-3AD203B41FA5}">
                      <a16:colId xmlns="" xmlns:a16="http://schemas.microsoft.com/office/drawing/2014/main" val="20008"/>
                    </a:ext>
                  </a:extLst>
                </a:gridCol>
                <a:gridCol w="466385">
                  <a:extLst>
                    <a:ext uri="{9D8B030D-6E8A-4147-A177-3AD203B41FA5}">
                      <a16:colId xmlns="" xmlns:a16="http://schemas.microsoft.com/office/drawing/2014/main" val="20009"/>
                    </a:ext>
                  </a:extLst>
                </a:gridCol>
                <a:gridCol w="466385">
                  <a:extLst>
                    <a:ext uri="{9D8B030D-6E8A-4147-A177-3AD203B41FA5}">
                      <a16:colId xmlns="" xmlns:a16="http://schemas.microsoft.com/office/drawing/2014/main" val="20010"/>
                    </a:ext>
                  </a:extLst>
                </a:gridCol>
              </a:tblGrid>
              <a:tr h="0">
                <a:tc gridSpan="9">
                  <a:txBody>
                    <a:bodyPr/>
                    <a:lstStyle/>
                    <a:p>
                      <a:r>
                        <a:rPr lang="en-US" sz="1000" dirty="0">
                          <a:solidFill>
                            <a:schemeClr val="accent2"/>
                          </a:solidFill>
                          <a:latin typeface="Tahoma" panose="020B0604030504040204" pitchFamily="34" charset="0"/>
                        </a:rPr>
                        <a:t>Growth Rates</a:t>
                      </a:r>
                    </a:p>
                  </a:txBody>
                  <a:tcPr marL="0" marR="0" marT="0" marB="0" anchor="ctr">
                    <a:lnL w="12700" cmpd="sng">
                      <a:noFill/>
                    </a:lnL>
                    <a:lnR w="12700" cmpd="sng">
                      <a:noFill/>
                    </a:lnR>
                    <a:lnT w="12700" cmpd="sng">
                      <a:noFill/>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0"/>
                  </a:ext>
                </a:extLst>
              </a:tr>
              <a:tr h="182880">
                <a:tc>
                  <a:txBody>
                    <a:bodyPr/>
                    <a:lstStyle/>
                    <a:p>
                      <a:pPr marL="0" marR="0">
                        <a:lnSpc>
                          <a:spcPct val="115000"/>
                        </a:lnSpc>
                        <a:spcBef>
                          <a:spcPts val="0"/>
                        </a:spcBef>
                        <a:spcAft>
                          <a:spcPts val="0"/>
                        </a:spcAft>
                      </a:pPr>
                      <a:endParaRPr lang="en-US" sz="70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2014</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2015</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2016</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2017F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2018F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2019F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2020F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2021F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r>
              <a:tr h="182880">
                <a:tc>
                  <a:txBody>
                    <a:bodyPr/>
                    <a:lstStyle/>
                    <a:p>
                      <a:pPr algn="l" rtl="0" fontAlgn="ctr"/>
                      <a:r>
                        <a:rPr lang="en-US" sz="700" b="0" i="0" u="none" strike="noStrike" dirty="0">
                          <a:solidFill>
                            <a:srgbClr val="000000"/>
                          </a:solidFill>
                          <a:effectLst/>
                          <a:latin typeface="Tahoma"/>
                        </a:rPr>
                        <a:t>EAME</a:t>
                      </a: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NA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4.3%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0.8%</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1.9%</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82880">
                <a:tc>
                  <a:txBody>
                    <a:bodyPr/>
                    <a:lstStyle/>
                    <a:p>
                      <a:pPr algn="l" rtl="0" fontAlgn="ctr"/>
                      <a:r>
                        <a:rPr lang="en-US" sz="700" b="0" i="0" u="none" strike="noStrike" dirty="0">
                          <a:solidFill>
                            <a:srgbClr val="000000"/>
                          </a:solidFill>
                          <a:effectLst/>
                          <a:latin typeface="Tahoma"/>
                        </a:rPr>
                        <a:t>NABU</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NA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(4.8%)</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(4.7%)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6.3%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5.1%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5.3%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5.0%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4.6%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82880">
                <a:tc>
                  <a:txBody>
                    <a:bodyPr/>
                    <a:lstStyle/>
                    <a:p>
                      <a:pPr algn="l" rtl="0" fontAlgn="ctr"/>
                      <a:r>
                        <a:rPr lang="en-US" sz="700" b="0" i="0" u="none" strike="noStrike" dirty="0">
                          <a:solidFill>
                            <a:srgbClr val="000000"/>
                          </a:solidFill>
                          <a:effectLst/>
                          <a:latin typeface="Tahoma"/>
                        </a:rPr>
                        <a:t>LABU</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NA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(19.4%)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8.9%</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3.9%</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82880">
                <a:tc>
                  <a:txBody>
                    <a:bodyPr/>
                    <a:lstStyle/>
                    <a:p>
                      <a:pPr algn="l" rtl="0" fontAlgn="ctr"/>
                      <a:r>
                        <a:rPr lang="en-US" sz="700" b="0" i="0" u="none" strike="noStrike" dirty="0">
                          <a:solidFill>
                            <a:srgbClr val="000000"/>
                          </a:solidFill>
                          <a:effectLst/>
                          <a:latin typeface="Tahoma"/>
                        </a:rPr>
                        <a:t>APBU</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NA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(11.0%)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(44.1%)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5.4%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(1.1%)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4.0%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182880">
                <a:tc>
                  <a:txBody>
                    <a:bodyPr/>
                    <a:lstStyle/>
                    <a:p>
                      <a:pPr algn="l" rtl="0" fontAlgn="ctr"/>
                      <a:r>
                        <a:rPr lang="en-US" sz="700" b="0" i="0" u="none" strike="noStrike" dirty="0">
                          <a:solidFill>
                            <a:srgbClr val="000000"/>
                          </a:solidFill>
                          <a:effectLst/>
                          <a:latin typeface="Tahoma"/>
                        </a:rPr>
                        <a:t>Total</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NA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(5.0%)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2.5%</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 xmlns:a16="http://schemas.microsoft.com/office/drawing/2014/main" val="10005"/>
                  </a:ext>
                </a:extLst>
              </a:tr>
            </a:tbl>
          </a:graphicData>
        </a:graphic>
      </p:graphicFrame>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53</a:t>
            </a:r>
            <a:endParaRPr lang="en-US" sz="900" dirty="0">
              <a:solidFill>
                <a:srgbClr val="000000"/>
              </a:solidFill>
              <a:latin typeface="Tahoma"/>
            </a:endParaRPr>
          </a:p>
        </p:txBody>
      </p:sp>
    </p:spTree>
    <p:extLst>
      <p:ext uri="{BB962C8B-B14F-4D97-AF65-F5344CB8AC3E}">
        <p14:creationId xmlns:p14="http://schemas.microsoft.com/office/powerpoint/2010/main" val="313682360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Gross Profit by Business Unit</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3669241698"/>
              </p:ext>
            </p:extLst>
          </p:nvPr>
        </p:nvGraphicFramePr>
        <p:xfrm>
          <a:off x="4848225"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Tahoma" panose="020B0604030504040204" pitchFamily="34" charset="0"/>
                        </a:rPr>
                        <a:t>Gross Profit – As Reported </a:t>
                      </a:r>
                      <a:r>
                        <a:rPr lang="en-US" sz="1000" b="1" i="0" u="none" baseline="30000" dirty="0" smtClean="0">
                          <a:solidFill>
                            <a:schemeClr val="tx1"/>
                          </a:solidFill>
                          <a:latin typeface="Tahoma" panose="020B0604030504040204" pitchFamily="34" charset="0"/>
                        </a:rPr>
                        <a:t>(2)</a:t>
                      </a:r>
                      <a:endParaRPr lang="en-US" sz="1000" b="1" i="0" u="none" baseline="30000" dirty="0">
                        <a:solidFill>
                          <a:schemeClr val="tx1"/>
                        </a:solidFill>
                        <a:latin typeface="Tahoma" panose="020B0604030504040204" pitchFamily="34" charset="0"/>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700" b="0" i="0" u="none" dirty="0">
                          <a:solidFill>
                            <a:schemeClr val="accent2"/>
                          </a:solidFill>
                          <a:latin typeface="Tahoma"/>
                        </a:rPr>
                        <a:t>USD in millions</a:t>
                      </a:r>
                      <a:endParaRPr lang="en-US" sz="800" b="0"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543596429"/>
              </p:ext>
            </p:extLst>
          </p:nvPr>
        </p:nvGraphicFramePr>
        <p:xfrm>
          <a:off x="231775"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Tahoma" panose="020B0604030504040204" pitchFamily="34" charset="0"/>
                        </a:rPr>
                        <a:t>Gross Profit – Constant</a:t>
                      </a:r>
                      <a:r>
                        <a:rPr lang="en-US" sz="1000" b="1" i="0" u="none" baseline="0" dirty="0" smtClean="0">
                          <a:solidFill>
                            <a:schemeClr val="tx1"/>
                          </a:solidFill>
                          <a:latin typeface="Tahoma" panose="020B0604030504040204" pitchFamily="34" charset="0"/>
                        </a:rPr>
                        <a:t> Currency Basis </a:t>
                      </a:r>
                      <a:r>
                        <a:rPr lang="en-US" sz="1000" b="1" i="0" u="none" baseline="30000" dirty="0" smtClean="0">
                          <a:solidFill>
                            <a:schemeClr val="tx1"/>
                          </a:solidFill>
                          <a:latin typeface="Tahoma" panose="020B0604030504040204" pitchFamily="34" charset="0"/>
                        </a:rPr>
                        <a:t>(1)</a:t>
                      </a:r>
                      <a:r>
                        <a:rPr lang="en-US" sz="1000" b="1" i="0" u="none" baseline="0" dirty="0" smtClean="0">
                          <a:solidFill>
                            <a:schemeClr val="tx1"/>
                          </a:solidFill>
                          <a:latin typeface="Tahoma" panose="020B0604030504040204" pitchFamily="34" charset="0"/>
                        </a:rPr>
                        <a:t> </a:t>
                      </a:r>
                      <a:endParaRPr lang="en-US" sz="1000" b="1" i="0" u="none" dirty="0">
                        <a:solidFill>
                          <a:schemeClr val="tx1"/>
                        </a:solidFill>
                        <a:latin typeface="Tahoma" panose="020B0604030504040204" pitchFamily="34" charset="0"/>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700" b="0" i="0" u="none" dirty="0">
                          <a:solidFill>
                            <a:schemeClr val="accent2"/>
                          </a:solidFill>
                          <a:latin typeface="+mn-lt"/>
                        </a:rPr>
                        <a:t>USD in millions</a:t>
                      </a:r>
                      <a:endParaRPr lang="en-US" sz="8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graphicFrame>
        <p:nvGraphicFramePr>
          <p:cNvPr id="10" name="Content Placeholder 3"/>
          <p:cNvGraphicFramePr>
            <a:graphicFrameLocks/>
          </p:cNvGraphicFramePr>
          <p:nvPr>
            <p:extLst>
              <p:ext uri="{D42A27DB-BD31-4B8C-83A1-F6EECF244321}">
                <p14:modId xmlns:p14="http://schemas.microsoft.com/office/powerpoint/2010/main" val="2453780642"/>
              </p:ext>
            </p:extLst>
          </p:nvPr>
        </p:nvGraphicFramePr>
        <p:xfrm>
          <a:off x="4728960" y="4362773"/>
          <a:ext cx="4189611" cy="1615440"/>
        </p:xfrm>
        <a:graphic>
          <a:graphicData uri="http://schemas.openxmlformats.org/drawingml/2006/table">
            <a:tbl>
              <a:tblPr firstRow="1" bandRow="1">
                <a:tableStyleId>{5C22544A-7EE6-4342-B048-85BDC9FD1C3A}</a:tableStyleId>
              </a:tblPr>
              <a:tblGrid>
                <a:gridCol w="554283">
                  <a:extLst>
                    <a:ext uri="{9D8B030D-6E8A-4147-A177-3AD203B41FA5}">
                      <a16:colId xmlns="" xmlns:a16="http://schemas.microsoft.com/office/drawing/2014/main" val="20000"/>
                    </a:ext>
                  </a:extLst>
                </a:gridCol>
                <a:gridCol w="454416">
                  <a:extLst>
                    <a:ext uri="{9D8B030D-6E8A-4147-A177-3AD203B41FA5}">
                      <a16:colId xmlns="" xmlns:a16="http://schemas.microsoft.com/office/drawing/2014/main" val="20003"/>
                    </a:ext>
                  </a:extLst>
                </a:gridCol>
                <a:gridCol w="454416">
                  <a:extLst>
                    <a:ext uri="{9D8B030D-6E8A-4147-A177-3AD203B41FA5}">
                      <a16:colId xmlns="" xmlns:a16="http://schemas.microsoft.com/office/drawing/2014/main" val="20004"/>
                    </a:ext>
                  </a:extLst>
                </a:gridCol>
                <a:gridCol w="454416">
                  <a:extLst>
                    <a:ext uri="{9D8B030D-6E8A-4147-A177-3AD203B41FA5}">
                      <a16:colId xmlns="" xmlns:a16="http://schemas.microsoft.com/office/drawing/2014/main" val="20005"/>
                    </a:ext>
                  </a:extLst>
                </a:gridCol>
                <a:gridCol w="454416">
                  <a:extLst>
                    <a:ext uri="{9D8B030D-6E8A-4147-A177-3AD203B41FA5}">
                      <a16:colId xmlns="" xmlns:a16="http://schemas.microsoft.com/office/drawing/2014/main" val="20006"/>
                    </a:ext>
                  </a:extLst>
                </a:gridCol>
                <a:gridCol w="454416">
                  <a:extLst>
                    <a:ext uri="{9D8B030D-6E8A-4147-A177-3AD203B41FA5}">
                      <a16:colId xmlns="" xmlns:a16="http://schemas.microsoft.com/office/drawing/2014/main" val="20007"/>
                    </a:ext>
                  </a:extLst>
                </a:gridCol>
                <a:gridCol w="454416">
                  <a:extLst>
                    <a:ext uri="{9D8B030D-6E8A-4147-A177-3AD203B41FA5}">
                      <a16:colId xmlns="" xmlns:a16="http://schemas.microsoft.com/office/drawing/2014/main" val="20008"/>
                    </a:ext>
                  </a:extLst>
                </a:gridCol>
                <a:gridCol w="454416">
                  <a:extLst>
                    <a:ext uri="{9D8B030D-6E8A-4147-A177-3AD203B41FA5}">
                      <a16:colId xmlns="" xmlns:a16="http://schemas.microsoft.com/office/drawing/2014/main" val="20009"/>
                    </a:ext>
                  </a:extLst>
                </a:gridCol>
                <a:gridCol w="454416">
                  <a:extLst>
                    <a:ext uri="{9D8B030D-6E8A-4147-A177-3AD203B41FA5}">
                      <a16:colId xmlns="" xmlns:a16="http://schemas.microsoft.com/office/drawing/2014/main" val="20010"/>
                    </a:ext>
                  </a:extLst>
                </a:gridCol>
              </a:tblGrid>
              <a:tr h="0">
                <a:tc gridSpan="9">
                  <a:txBody>
                    <a:bodyPr/>
                    <a:lstStyle/>
                    <a:p>
                      <a:r>
                        <a:rPr lang="en-US" sz="1000" dirty="0">
                          <a:solidFill>
                            <a:schemeClr val="accent2"/>
                          </a:solidFill>
                          <a:latin typeface="Tahoma" panose="020B0604030504040204" pitchFamily="34" charset="0"/>
                        </a:rPr>
                        <a:t>Margins</a:t>
                      </a:r>
                    </a:p>
                  </a:txBody>
                  <a:tcPr marL="0" marR="0" marT="0" marB="0" anchor="ctr">
                    <a:lnL w="12700" cmpd="sng">
                      <a:noFill/>
                    </a:lnL>
                    <a:lnR w="12700" cmpd="sng">
                      <a:noFill/>
                    </a:lnR>
                    <a:lnT w="12700" cmpd="sng">
                      <a:noFill/>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0"/>
                  </a:ext>
                </a:extLst>
              </a:tr>
              <a:tr h="182880">
                <a:tc>
                  <a:txBody>
                    <a:bodyPr/>
                    <a:lstStyle/>
                    <a:p>
                      <a:pPr algn="l" rtl="0" fontAlgn="ct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2014</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2015</a:t>
                      </a: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2016</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2017F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2018F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2019F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2020F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2021F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r>
              <a:tr h="182880">
                <a:tc>
                  <a:txBody>
                    <a:bodyPr/>
                    <a:lstStyle/>
                    <a:p>
                      <a:pPr algn="l" rtl="0" fontAlgn="ctr"/>
                      <a:r>
                        <a:rPr lang="en-US" sz="700" b="0" i="0" u="none" strike="noStrike" dirty="0">
                          <a:solidFill>
                            <a:srgbClr val="000000"/>
                          </a:solidFill>
                          <a:effectLst/>
                          <a:latin typeface="Tahoma"/>
                        </a:rPr>
                        <a:t>EAME GM%</a:t>
                      </a: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29.5%</a:t>
                      </a: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27.0%</a:t>
                      </a: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28.3%</a:t>
                      </a: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28.1%</a:t>
                      </a: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27.9%</a:t>
                      </a: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27.9%</a:t>
                      </a: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28.0%</a:t>
                      </a: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28.0%</a:t>
                      </a: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82880">
                <a:tc>
                  <a:txBody>
                    <a:bodyPr/>
                    <a:lstStyle/>
                    <a:p>
                      <a:pPr algn="l" rtl="0" fontAlgn="ctr"/>
                      <a:r>
                        <a:rPr lang="en-US" sz="700" b="0" i="0" u="none" strike="noStrike" dirty="0">
                          <a:solidFill>
                            <a:srgbClr val="000000"/>
                          </a:solidFill>
                          <a:effectLst/>
                          <a:latin typeface="Tahoma"/>
                        </a:rPr>
                        <a:t>NABU GM%</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29.7%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30.3%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32.3%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32.1%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31.4%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31.2%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31.2%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31.2%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82880">
                <a:tc>
                  <a:txBody>
                    <a:bodyPr/>
                    <a:lstStyle/>
                    <a:p>
                      <a:pPr algn="l" rtl="0" fontAlgn="ctr"/>
                      <a:r>
                        <a:rPr lang="en-US" sz="700" b="0" i="0" u="none" strike="noStrike" dirty="0">
                          <a:solidFill>
                            <a:srgbClr val="000000"/>
                          </a:solidFill>
                          <a:effectLst/>
                          <a:latin typeface="Tahoma"/>
                        </a:rPr>
                        <a:t>LABU GM%</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32.2%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34.4%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34.0%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36.4%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36.0%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36.1%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36.1%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36.1%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82880">
                <a:tc>
                  <a:txBody>
                    <a:bodyPr/>
                    <a:lstStyle/>
                    <a:p>
                      <a:pPr algn="l" rtl="0" fontAlgn="ctr"/>
                      <a:r>
                        <a:rPr lang="en-US" sz="700" b="0" i="0" u="none" strike="noStrike" dirty="0">
                          <a:solidFill>
                            <a:srgbClr val="000000"/>
                          </a:solidFill>
                          <a:effectLst/>
                          <a:latin typeface="Tahoma"/>
                        </a:rPr>
                        <a:t>APBU GM%</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21.0%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20.2%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9.7%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13.0%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13.2%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14.6%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14.8%</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15.0%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182880">
                <a:tc>
                  <a:txBody>
                    <a:bodyPr/>
                    <a:lstStyle/>
                    <a:p>
                      <a:pPr algn="l" rtl="0" fontAlgn="ctr"/>
                      <a:r>
                        <a:rPr lang="en-US" sz="700" b="0" i="0" u="none" strike="noStrike" dirty="0">
                          <a:solidFill>
                            <a:srgbClr val="000000"/>
                          </a:solidFill>
                          <a:effectLst/>
                          <a:latin typeface="Tahoma"/>
                        </a:rPr>
                        <a:t>Total</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700" b="0" i="0" u="none" strike="noStrike" dirty="0">
                          <a:solidFill>
                            <a:srgbClr val="000000"/>
                          </a:solidFill>
                          <a:effectLst/>
                          <a:latin typeface="Tahoma"/>
                        </a:rPr>
                        <a:t>29.7%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700" b="0" i="0" u="none" strike="noStrike" dirty="0">
                          <a:solidFill>
                            <a:srgbClr val="000000"/>
                          </a:solidFill>
                          <a:effectLst/>
                          <a:latin typeface="Tahoma"/>
                        </a:rPr>
                        <a:t>28.6%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700" b="0" i="0" u="none" strike="noStrike" dirty="0">
                          <a:solidFill>
                            <a:srgbClr val="000000"/>
                          </a:solidFill>
                          <a:effectLst/>
                          <a:latin typeface="Tahoma"/>
                        </a:rPr>
                        <a:t>29.1%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700" b="0" i="0" u="none" strike="noStrike" dirty="0">
                          <a:solidFill>
                            <a:srgbClr val="000000"/>
                          </a:solidFill>
                          <a:effectLst/>
                          <a:latin typeface="Tahoma"/>
                        </a:rPr>
                        <a:t>30.0%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700" b="0" i="0" u="none" strike="noStrike" dirty="0">
                          <a:solidFill>
                            <a:srgbClr val="000000"/>
                          </a:solidFill>
                          <a:effectLst/>
                          <a:latin typeface="Tahoma"/>
                        </a:rPr>
                        <a:t>29.8%</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700" b="0" i="0" u="none" strike="noStrike" dirty="0">
                          <a:solidFill>
                            <a:srgbClr val="000000"/>
                          </a:solidFill>
                          <a:effectLst/>
                          <a:latin typeface="Tahoma"/>
                        </a:rPr>
                        <a:t>29.8%</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700" b="0" i="0" u="none" strike="noStrike" dirty="0">
                          <a:solidFill>
                            <a:srgbClr val="000000"/>
                          </a:solidFill>
                          <a:effectLst/>
                          <a:latin typeface="Tahoma"/>
                        </a:rPr>
                        <a:t>29.9%</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700" b="0" i="0" u="none" strike="noStrike" dirty="0">
                          <a:solidFill>
                            <a:srgbClr val="000000"/>
                          </a:solidFill>
                          <a:effectLst/>
                          <a:latin typeface="Tahoma"/>
                        </a:rPr>
                        <a:t>30.0%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 xmlns:a16="http://schemas.microsoft.com/office/drawing/2014/main" val="10005"/>
                  </a:ext>
                </a:extLst>
              </a:tr>
              <a:tr h="182880">
                <a:tc>
                  <a:txBody>
                    <a:bodyPr/>
                    <a:lstStyle/>
                    <a:p>
                      <a:pPr marL="0" marR="0">
                        <a:lnSpc>
                          <a:spcPct val="115000"/>
                        </a:lnSpc>
                        <a:spcBef>
                          <a:spcPts val="0"/>
                        </a:spcBef>
                        <a:spcAft>
                          <a:spcPts val="0"/>
                        </a:spcAft>
                      </a:pPr>
                      <a:r>
                        <a:rPr lang="en-US" sz="700" dirty="0">
                          <a:effectLst/>
                          <a:latin typeface="Tahoma" panose="020B0604030504040204" pitchFamily="34" charset="0"/>
                          <a:ea typeface="Tahoma" panose="020B0604030504040204" pitchFamily="34" charset="0"/>
                          <a:cs typeface="Tahoma" panose="020B0604030504040204" pitchFamily="34" charset="0"/>
                        </a:rPr>
                        <a:t>Adj. EBITDA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$17.2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$15.2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$15.6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$16.0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$16.3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$17.5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$18.7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$19.9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182880">
                <a:tc>
                  <a:txBody>
                    <a:bodyPr/>
                    <a:lstStyle/>
                    <a:p>
                      <a:pPr marL="0" marR="0">
                        <a:lnSpc>
                          <a:spcPct val="115000"/>
                        </a:lnSpc>
                        <a:spcBef>
                          <a:spcPts val="0"/>
                        </a:spcBef>
                        <a:spcAft>
                          <a:spcPts val="0"/>
                        </a:spcAft>
                      </a:pPr>
                      <a:r>
                        <a:rPr lang="en-US" sz="700" dirty="0">
                          <a:effectLst/>
                          <a:latin typeface="Tahoma" panose="020B0604030504040204" pitchFamily="34" charset="0"/>
                          <a:ea typeface="Tahoma" panose="020B0604030504040204" pitchFamily="34" charset="0"/>
                          <a:cs typeface="Tahoma" panose="020B0604030504040204" pitchFamily="34" charset="0"/>
                        </a:rPr>
                        <a:t>% Margin</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fontAlgn="ctr"/>
                      <a:r>
                        <a:rPr lang="en-US" sz="700" b="0" i="0" u="none" strike="noStrike" dirty="0">
                          <a:solidFill>
                            <a:srgbClr val="000000"/>
                          </a:solidFill>
                          <a:effectLst/>
                          <a:latin typeface="Tahoma"/>
                        </a:rPr>
                        <a:t>7.3%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fontAlgn="ctr"/>
                      <a:r>
                        <a:rPr lang="en-US" sz="700" b="0" i="0" u="none" strike="noStrike" dirty="0">
                          <a:solidFill>
                            <a:srgbClr val="000000"/>
                          </a:solidFill>
                          <a:effectLst/>
                          <a:latin typeface="Tahoma"/>
                        </a:rPr>
                        <a:t>7.2%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fontAlgn="ctr"/>
                      <a:r>
                        <a:rPr lang="en-US" sz="700" b="0" i="0" u="none" strike="noStrike" dirty="0">
                          <a:solidFill>
                            <a:srgbClr val="000000"/>
                          </a:solidFill>
                          <a:effectLst/>
                          <a:latin typeface="Tahoma"/>
                        </a:rPr>
                        <a:t>7.8%</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fontAlgn="ctr"/>
                      <a:r>
                        <a:rPr lang="en-US" sz="700" b="0" i="0" u="none" strike="noStrike" dirty="0">
                          <a:solidFill>
                            <a:srgbClr val="000000"/>
                          </a:solidFill>
                          <a:effectLst/>
                          <a:latin typeface="Tahoma"/>
                        </a:rPr>
                        <a:t>7.9%</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fontAlgn="ctr"/>
                      <a:r>
                        <a:rPr lang="en-US" sz="700" b="0" i="0" u="none" strike="noStrike" dirty="0">
                          <a:solidFill>
                            <a:srgbClr val="000000"/>
                          </a:solidFill>
                          <a:effectLst/>
                          <a:latin typeface="Tahoma"/>
                        </a:rPr>
                        <a:t>7.8%</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fontAlgn="ctr"/>
                      <a:r>
                        <a:rPr lang="en-US" sz="700" b="0" i="0" u="none" strike="noStrike" dirty="0">
                          <a:solidFill>
                            <a:srgbClr val="000000"/>
                          </a:solidFill>
                          <a:effectLst/>
                          <a:latin typeface="Tahoma"/>
                        </a:rPr>
                        <a:t>8.1%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fontAlgn="ctr"/>
                      <a:r>
                        <a:rPr lang="en-US" sz="700" b="0" i="0" u="none" strike="noStrike" dirty="0">
                          <a:solidFill>
                            <a:srgbClr val="000000"/>
                          </a:solidFill>
                          <a:effectLst/>
                          <a:latin typeface="Tahoma"/>
                        </a:rPr>
                        <a:t>8.4%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fontAlgn="ctr"/>
                      <a:r>
                        <a:rPr lang="en-US" sz="700" b="0" i="0" u="none" strike="noStrike" dirty="0">
                          <a:solidFill>
                            <a:srgbClr val="000000"/>
                          </a:solidFill>
                          <a:effectLst/>
                          <a:latin typeface="Tahoma"/>
                        </a:rPr>
                        <a:t>8.7%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extLst>
                  <a:ext uri="{0D108BD9-81ED-4DB2-BD59-A6C34878D82A}">
                    <a16:rowId xmlns="" xmlns:a16="http://schemas.microsoft.com/office/drawing/2014/main" val="10007"/>
                  </a:ext>
                </a:extLst>
              </a:tr>
            </a:tbl>
          </a:graphicData>
        </a:graphic>
      </p:graphicFrame>
      <p:graphicFrame>
        <p:nvGraphicFramePr>
          <p:cNvPr id="11" name="Chart 10"/>
          <p:cNvGraphicFramePr/>
          <p:nvPr>
            <p:extLst>
              <p:ext uri="{D42A27DB-BD31-4B8C-83A1-F6EECF244321}">
                <p14:modId xmlns:p14="http://schemas.microsoft.com/office/powerpoint/2010/main" val="3044113209"/>
              </p:ext>
            </p:extLst>
          </p:nvPr>
        </p:nvGraphicFramePr>
        <p:xfrm>
          <a:off x="4848225" y="1515696"/>
          <a:ext cx="4160520" cy="28177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ontent Placeholder 3"/>
          <p:cNvGraphicFramePr>
            <a:graphicFrameLocks/>
          </p:cNvGraphicFramePr>
          <p:nvPr>
            <p:extLst>
              <p:ext uri="{D42A27DB-BD31-4B8C-83A1-F6EECF244321}">
                <p14:modId xmlns:p14="http://schemas.microsoft.com/office/powerpoint/2010/main" val="1803709664"/>
              </p:ext>
            </p:extLst>
          </p:nvPr>
        </p:nvGraphicFramePr>
        <p:xfrm>
          <a:off x="112510" y="4362773"/>
          <a:ext cx="4183267" cy="1615440"/>
        </p:xfrm>
        <a:graphic>
          <a:graphicData uri="http://schemas.openxmlformats.org/drawingml/2006/table">
            <a:tbl>
              <a:tblPr firstRow="1" bandRow="1">
                <a:tableStyleId>{5C22544A-7EE6-4342-B048-85BDC9FD1C3A}</a:tableStyleId>
              </a:tblPr>
              <a:tblGrid>
                <a:gridCol w="553443">
                  <a:extLst>
                    <a:ext uri="{9D8B030D-6E8A-4147-A177-3AD203B41FA5}">
                      <a16:colId xmlns="" xmlns:a16="http://schemas.microsoft.com/office/drawing/2014/main" val="20000"/>
                    </a:ext>
                  </a:extLst>
                </a:gridCol>
                <a:gridCol w="453728">
                  <a:extLst>
                    <a:ext uri="{9D8B030D-6E8A-4147-A177-3AD203B41FA5}">
                      <a16:colId xmlns="" xmlns:a16="http://schemas.microsoft.com/office/drawing/2014/main" val="20003"/>
                    </a:ext>
                  </a:extLst>
                </a:gridCol>
                <a:gridCol w="453728">
                  <a:extLst>
                    <a:ext uri="{9D8B030D-6E8A-4147-A177-3AD203B41FA5}">
                      <a16:colId xmlns="" xmlns:a16="http://schemas.microsoft.com/office/drawing/2014/main" val="20004"/>
                    </a:ext>
                  </a:extLst>
                </a:gridCol>
                <a:gridCol w="453728">
                  <a:extLst>
                    <a:ext uri="{9D8B030D-6E8A-4147-A177-3AD203B41FA5}">
                      <a16:colId xmlns="" xmlns:a16="http://schemas.microsoft.com/office/drawing/2014/main" val="20005"/>
                    </a:ext>
                  </a:extLst>
                </a:gridCol>
                <a:gridCol w="453728">
                  <a:extLst>
                    <a:ext uri="{9D8B030D-6E8A-4147-A177-3AD203B41FA5}">
                      <a16:colId xmlns="" xmlns:a16="http://schemas.microsoft.com/office/drawing/2014/main" val="20006"/>
                    </a:ext>
                  </a:extLst>
                </a:gridCol>
                <a:gridCol w="453728">
                  <a:extLst>
                    <a:ext uri="{9D8B030D-6E8A-4147-A177-3AD203B41FA5}">
                      <a16:colId xmlns="" xmlns:a16="http://schemas.microsoft.com/office/drawing/2014/main" val="20007"/>
                    </a:ext>
                  </a:extLst>
                </a:gridCol>
                <a:gridCol w="453728">
                  <a:extLst>
                    <a:ext uri="{9D8B030D-6E8A-4147-A177-3AD203B41FA5}">
                      <a16:colId xmlns="" xmlns:a16="http://schemas.microsoft.com/office/drawing/2014/main" val="20008"/>
                    </a:ext>
                  </a:extLst>
                </a:gridCol>
                <a:gridCol w="453728">
                  <a:extLst>
                    <a:ext uri="{9D8B030D-6E8A-4147-A177-3AD203B41FA5}">
                      <a16:colId xmlns="" xmlns:a16="http://schemas.microsoft.com/office/drawing/2014/main" val="20009"/>
                    </a:ext>
                  </a:extLst>
                </a:gridCol>
                <a:gridCol w="453728">
                  <a:extLst>
                    <a:ext uri="{9D8B030D-6E8A-4147-A177-3AD203B41FA5}">
                      <a16:colId xmlns="" xmlns:a16="http://schemas.microsoft.com/office/drawing/2014/main" val="20010"/>
                    </a:ext>
                  </a:extLst>
                </a:gridCol>
              </a:tblGrid>
              <a:tr h="0">
                <a:tc gridSpan="9">
                  <a:txBody>
                    <a:bodyPr/>
                    <a:lstStyle/>
                    <a:p>
                      <a:r>
                        <a:rPr lang="en-US" sz="1000" dirty="0">
                          <a:solidFill>
                            <a:schemeClr val="accent2"/>
                          </a:solidFill>
                          <a:latin typeface="Tahoma" panose="020B0604030504040204" pitchFamily="34" charset="0"/>
                        </a:rPr>
                        <a:t>Margins</a:t>
                      </a:r>
                    </a:p>
                  </a:txBody>
                  <a:tcPr marL="0" marR="0" marT="0" marB="0" anchor="ctr">
                    <a:lnL w="12700" cmpd="sng">
                      <a:noFill/>
                    </a:lnL>
                    <a:lnR w="12700" cmpd="sng">
                      <a:noFill/>
                    </a:lnR>
                    <a:lnT w="12700" cmpd="sng">
                      <a:noFill/>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tc hMerge="1">
                  <a:txBody>
                    <a:bodyPr/>
                    <a:lstStyle/>
                    <a:p>
                      <a:endParaRPr lang="en-US" sz="700" dirty="0">
                        <a:latin typeface="Tahoma" panose="020B0604030504040204" pitchFamily="34" charset="0"/>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 xmlns:a16="http://schemas.microsoft.com/office/drawing/2014/main" val="10000"/>
                  </a:ext>
                </a:extLst>
              </a:tr>
              <a:tr h="182880">
                <a:tc>
                  <a:txBody>
                    <a:bodyPr/>
                    <a:lstStyle/>
                    <a:p>
                      <a:pPr algn="l" rtl="0" fontAlgn="ct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2014</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2015</a:t>
                      </a: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2016</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2017F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2018F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2019F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2020F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2021F</a:t>
                      </a:r>
                      <a:endParaRPr lang="en-US" sz="700" b="0" i="0" u="none" strike="noStrike" dirty="0">
                        <a:solidFill>
                          <a:srgbClr val="000000"/>
                        </a:solidFill>
                        <a:effectLst/>
                        <a:latin typeface="Tahoma"/>
                      </a:endParaRP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rgbClr val="CCCCCC"/>
                      </a:solidFill>
                      <a:prstDash val="solid"/>
                      <a:round/>
                      <a:headEnd type="none" w="med" len="med"/>
                      <a:tailEnd type="none" w="med" len="med"/>
                    </a:lnB>
                    <a:lnTlToBr w="12700" cmpd="sng">
                      <a:noFill/>
                      <a:prstDash val="solid"/>
                    </a:lnTlToBr>
                    <a:lnBlToTr w="12700" cmpd="sng">
                      <a:noFill/>
                      <a:prstDash val="solid"/>
                    </a:lnBlToTr>
                    <a:noFill/>
                  </a:tcPr>
                </a:tc>
              </a:tr>
              <a:tr h="182880">
                <a:tc>
                  <a:txBody>
                    <a:bodyPr/>
                    <a:lstStyle/>
                    <a:p>
                      <a:pPr algn="l" rtl="0" fontAlgn="ctr"/>
                      <a:r>
                        <a:rPr lang="en-US" sz="700" b="0" i="0" u="none" strike="noStrike" dirty="0">
                          <a:solidFill>
                            <a:srgbClr val="000000"/>
                          </a:solidFill>
                          <a:effectLst/>
                          <a:latin typeface="Tahoma"/>
                        </a:rPr>
                        <a:t>EAME GM%</a:t>
                      </a:r>
                    </a:p>
                  </a:txBody>
                  <a:tcPr marL="9525" marR="9525" marT="9525"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29.0%</a:t>
                      </a: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30.8%</a:t>
                      </a: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33.6%</a:t>
                      </a: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34.4%</a:t>
                      </a:r>
                      <a:endParaRPr lang="en-US" sz="700" b="0" i="0" u="none" strike="noStrike" dirty="0">
                        <a:solidFill>
                          <a:srgbClr val="000000"/>
                        </a:solidFill>
                        <a:effectLst/>
                        <a:latin typeface="Tahoma"/>
                      </a:endParaRP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34.1%</a:t>
                      </a:r>
                      <a:endParaRPr lang="en-US" sz="700" b="0" i="0" u="none" strike="noStrike" dirty="0">
                        <a:solidFill>
                          <a:srgbClr val="000000"/>
                        </a:solidFill>
                        <a:effectLst/>
                        <a:latin typeface="Tahoma"/>
                      </a:endParaRP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34.3%</a:t>
                      </a:r>
                      <a:endParaRPr lang="en-US" sz="700" b="0" i="0" u="none" strike="noStrike" dirty="0">
                        <a:solidFill>
                          <a:srgbClr val="000000"/>
                        </a:solidFill>
                        <a:effectLst/>
                        <a:latin typeface="Tahoma"/>
                      </a:endParaRP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34.5%</a:t>
                      </a:r>
                      <a:endParaRPr lang="en-US" sz="700" b="0" i="0" u="none" strike="noStrike" dirty="0">
                        <a:solidFill>
                          <a:srgbClr val="000000"/>
                        </a:solidFill>
                        <a:effectLst/>
                        <a:latin typeface="Tahoma"/>
                      </a:endParaRP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smtClean="0">
                          <a:solidFill>
                            <a:srgbClr val="000000"/>
                          </a:solidFill>
                          <a:effectLst/>
                          <a:latin typeface="Tahoma"/>
                        </a:rPr>
                        <a:t>34.5%</a:t>
                      </a:r>
                      <a:endParaRPr lang="en-US" sz="700" b="0" i="0" u="none" strike="noStrike" dirty="0">
                        <a:solidFill>
                          <a:srgbClr val="000000"/>
                        </a:solidFill>
                        <a:effectLst/>
                        <a:latin typeface="Tahoma"/>
                      </a:endParaRPr>
                    </a:p>
                  </a:txBody>
                  <a:tcPr marL="0" marR="0" marT="0" marB="0" anchor="ctr">
                    <a:lnL w="12700" cmpd="sng">
                      <a:noFill/>
                    </a:lnL>
                    <a:lnR w="12700" cmpd="sng">
                      <a:noFill/>
                    </a:lnR>
                    <a:lnT w="3175" cap="flat" cmpd="sng" algn="ctr">
                      <a:solidFill>
                        <a:srgbClr val="CCCCCC"/>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82880">
                <a:tc>
                  <a:txBody>
                    <a:bodyPr/>
                    <a:lstStyle/>
                    <a:p>
                      <a:pPr algn="l" rtl="0" fontAlgn="ctr"/>
                      <a:r>
                        <a:rPr lang="en-US" sz="700" b="0" i="0" u="none" strike="noStrike" dirty="0">
                          <a:solidFill>
                            <a:srgbClr val="000000"/>
                          </a:solidFill>
                          <a:effectLst/>
                          <a:latin typeface="Tahoma"/>
                        </a:rPr>
                        <a:t>NABU GM%</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29.7%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30.3%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32.3%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32.1%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31.4%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31.2%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31.2%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31.2%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r h="182880">
                <a:tc>
                  <a:txBody>
                    <a:bodyPr/>
                    <a:lstStyle/>
                    <a:p>
                      <a:pPr algn="l" rtl="0" fontAlgn="ctr"/>
                      <a:r>
                        <a:rPr lang="en-US" sz="700" b="0" i="0" u="none" strike="noStrike" dirty="0">
                          <a:solidFill>
                            <a:srgbClr val="000000"/>
                          </a:solidFill>
                          <a:effectLst/>
                          <a:latin typeface="Tahoma"/>
                        </a:rPr>
                        <a:t>LABU GM%</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32.2%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34.4%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34.0%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36.4%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36.0%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36.1%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36.1%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36.1%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3"/>
                  </a:ext>
                </a:extLst>
              </a:tr>
              <a:tr h="182880">
                <a:tc>
                  <a:txBody>
                    <a:bodyPr/>
                    <a:lstStyle/>
                    <a:p>
                      <a:pPr algn="l" rtl="0" fontAlgn="ctr"/>
                      <a:r>
                        <a:rPr lang="en-US" sz="700" b="0" i="0" u="none" strike="noStrike" dirty="0">
                          <a:solidFill>
                            <a:srgbClr val="000000"/>
                          </a:solidFill>
                          <a:effectLst/>
                          <a:latin typeface="Tahoma"/>
                        </a:rPr>
                        <a:t>APBU GM%</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21.0%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20.2%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9.7%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13.0%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13.2%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14.6%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14.8%</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15.0%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4"/>
                  </a:ext>
                </a:extLst>
              </a:tr>
              <a:tr h="182880">
                <a:tc>
                  <a:txBody>
                    <a:bodyPr/>
                    <a:lstStyle/>
                    <a:p>
                      <a:pPr algn="l" rtl="0" fontAlgn="ctr"/>
                      <a:r>
                        <a:rPr lang="en-US" sz="700" b="0" i="0" u="none" strike="noStrike" dirty="0">
                          <a:solidFill>
                            <a:srgbClr val="000000"/>
                          </a:solidFill>
                          <a:effectLst/>
                          <a:latin typeface="Tahoma"/>
                        </a:rPr>
                        <a:t>Total</a:t>
                      </a:r>
                    </a:p>
                  </a:txBody>
                  <a:tcPr marL="9525" marR="9525" marT="9525"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29.5%</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30.8%</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32.3%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33.6%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33.4%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33.4%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33.5%</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00" b="0" i="0" u="none" strike="noStrike" dirty="0">
                          <a:solidFill>
                            <a:srgbClr val="000000"/>
                          </a:solidFill>
                          <a:effectLst/>
                          <a:latin typeface="Tahoma"/>
                        </a:rPr>
                        <a:t>33.6%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 xmlns:a16="http://schemas.microsoft.com/office/drawing/2014/main" val="10005"/>
                  </a:ext>
                </a:extLst>
              </a:tr>
              <a:tr h="182880">
                <a:tc>
                  <a:txBody>
                    <a:bodyPr/>
                    <a:lstStyle/>
                    <a:p>
                      <a:pPr marL="0" marR="0">
                        <a:lnSpc>
                          <a:spcPct val="115000"/>
                        </a:lnSpc>
                        <a:spcBef>
                          <a:spcPts val="0"/>
                        </a:spcBef>
                        <a:spcAft>
                          <a:spcPts val="0"/>
                        </a:spcAft>
                      </a:pPr>
                      <a:r>
                        <a:rPr lang="en-US" sz="700" dirty="0">
                          <a:effectLst/>
                          <a:latin typeface="Tahoma" panose="020B0604030504040204" pitchFamily="34" charset="0"/>
                          <a:ea typeface="Tahoma" panose="020B0604030504040204" pitchFamily="34" charset="0"/>
                          <a:cs typeface="Tahoma" panose="020B0604030504040204" pitchFamily="34" charset="0"/>
                        </a:rPr>
                        <a:t>Adj. EBITDA</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$17.5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$21.4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$23.4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$25.6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$26.1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$27.5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$29.1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00" b="0" i="0" u="none" strike="noStrike" dirty="0">
                          <a:solidFill>
                            <a:srgbClr val="000000"/>
                          </a:solidFill>
                          <a:effectLst/>
                          <a:latin typeface="Tahoma"/>
                        </a:rPr>
                        <a:t>$30.6 </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6"/>
                  </a:ext>
                </a:extLst>
              </a:tr>
              <a:tr h="182880">
                <a:tc>
                  <a:txBody>
                    <a:bodyPr/>
                    <a:lstStyle/>
                    <a:p>
                      <a:pPr marL="0" marR="0">
                        <a:lnSpc>
                          <a:spcPct val="115000"/>
                        </a:lnSpc>
                        <a:spcBef>
                          <a:spcPts val="0"/>
                        </a:spcBef>
                        <a:spcAft>
                          <a:spcPts val="0"/>
                        </a:spcAft>
                      </a:pPr>
                      <a:r>
                        <a:rPr lang="en-US" sz="700" dirty="0">
                          <a:effectLst/>
                          <a:latin typeface="Tahoma" panose="020B0604030504040204" pitchFamily="34" charset="0"/>
                          <a:ea typeface="Tahoma" panose="020B0604030504040204" pitchFamily="34" charset="0"/>
                          <a:cs typeface="Tahoma" panose="020B0604030504040204" pitchFamily="34" charset="0"/>
                        </a:rPr>
                        <a:t>% Margin</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rtl="0" fontAlgn="ctr"/>
                      <a:r>
                        <a:rPr lang="en-US" sz="700" b="0" i="0" u="none" strike="noStrike" dirty="0">
                          <a:solidFill>
                            <a:srgbClr val="000000"/>
                          </a:solidFill>
                          <a:effectLst/>
                          <a:latin typeface="Tahoma"/>
                        </a:rPr>
                        <a:t>7.5%</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rtl="0" fontAlgn="ctr"/>
                      <a:r>
                        <a:rPr lang="en-US" sz="700" b="0" i="0" u="none" strike="noStrike" dirty="0">
                          <a:solidFill>
                            <a:srgbClr val="000000"/>
                          </a:solidFill>
                          <a:effectLst/>
                          <a:latin typeface="Tahoma"/>
                        </a:rPr>
                        <a:t>9.4%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rtl="0" fontAlgn="ctr"/>
                      <a:r>
                        <a:rPr lang="en-US" sz="700" b="0" i="0" u="none" strike="noStrike" dirty="0">
                          <a:solidFill>
                            <a:srgbClr val="000000"/>
                          </a:solidFill>
                          <a:effectLst/>
                          <a:latin typeface="Tahoma"/>
                        </a:rPr>
                        <a:t>10.8%</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rtl="0" fontAlgn="ctr"/>
                      <a:r>
                        <a:rPr lang="en-US" sz="700" b="0" i="0" u="none" strike="noStrike" dirty="0">
                          <a:solidFill>
                            <a:srgbClr val="000000"/>
                          </a:solidFill>
                          <a:effectLst/>
                          <a:latin typeface="Tahoma"/>
                        </a:rPr>
                        <a:t>11.5%</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rtl="0" fontAlgn="ctr"/>
                      <a:r>
                        <a:rPr lang="en-US" sz="700" b="0" i="0" u="none" strike="noStrike" dirty="0">
                          <a:solidFill>
                            <a:srgbClr val="000000"/>
                          </a:solidFill>
                          <a:effectLst/>
                          <a:latin typeface="Tahoma"/>
                        </a:rPr>
                        <a:t>11.4%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rtl="0" fontAlgn="ctr"/>
                      <a:r>
                        <a:rPr lang="en-US" sz="700" b="0" i="0" u="none" strike="noStrike" dirty="0">
                          <a:solidFill>
                            <a:srgbClr val="000000"/>
                          </a:solidFill>
                          <a:effectLst/>
                          <a:latin typeface="Tahoma"/>
                        </a:rPr>
                        <a:t>11.7%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rtl="0" fontAlgn="ctr"/>
                      <a:r>
                        <a:rPr lang="en-US" sz="700" b="0" i="0" u="none" strike="noStrike" dirty="0">
                          <a:solidFill>
                            <a:srgbClr val="000000"/>
                          </a:solidFill>
                          <a:effectLst/>
                          <a:latin typeface="Tahoma"/>
                        </a:rPr>
                        <a:t>12.0%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tc>
                  <a:txBody>
                    <a:bodyPr/>
                    <a:lstStyle/>
                    <a:p>
                      <a:pPr algn="ctr" rtl="0" fontAlgn="ctr"/>
                      <a:r>
                        <a:rPr lang="en-US" sz="700" b="0" i="0" u="none" strike="noStrike" dirty="0">
                          <a:solidFill>
                            <a:srgbClr val="000000"/>
                          </a:solidFill>
                          <a:effectLst/>
                          <a:latin typeface="Tahoma"/>
                        </a:rPr>
                        <a:t>12.2%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3EAFC"/>
                    </a:solidFill>
                  </a:tcPr>
                </a:tc>
                <a:extLst>
                  <a:ext uri="{0D108BD9-81ED-4DB2-BD59-A6C34878D82A}">
                    <a16:rowId xmlns="" xmlns:a16="http://schemas.microsoft.com/office/drawing/2014/main" val="10007"/>
                  </a:ext>
                </a:extLst>
              </a:tr>
            </a:tbl>
          </a:graphicData>
        </a:graphic>
      </p:graphicFrame>
      <p:graphicFrame>
        <p:nvGraphicFramePr>
          <p:cNvPr id="13" name="Chart 12"/>
          <p:cNvGraphicFramePr/>
          <p:nvPr>
            <p:extLst>
              <p:ext uri="{D42A27DB-BD31-4B8C-83A1-F6EECF244321}">
                <p14:modId xmlns:p14="http://schemas.microsoft.com/office/powerpoint/2010/main" val="2880544849"/>
              </p:ext>
            </p:extLst>
          </p:nvPr>
        </p:nvGraphicFramePr>
        <p:xfrm>
          <a:off x="231775" y="1515695"/>
          <a:ext cx="4160520" cy="2825717"/>
        </p:xfrm>
        <a:graphic>
          <a:graphicData uri="http://schemas.openxmlformats.org/drawingml/2006/chart">
            <c:chart xmlns:c="http://schemas.openxmlformats.org/drawingml/2006/chart" xmlns:r="http://schemas.openxmlformats.org/officeDocument/2006/relationships" r:id="rId4"/>
          </a:graphicData>
        </a:graphic>
      </p:graphicFrame>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54</a:t>
            </a:r>
            <a:endParaRPr lang="en-US" sz="900" dirty="0">
              <a:solidFill>
                <a:srgbClr val="000000"/>
              </a:solidFill>
              <a:latin typeface="Tahoma"/>
            </a:endParaRPr>
          </a:p>
        </p:txBody>
      </p:sp>
      <p:sp>
        <p:nvSpPr>
          <p:cNvPr id="19" name="TextBox 18"/>
          <p:cNvSpPr txBox="1"/>
          <p:nvPr>
            <p:custDataLst>
              <p:tags r:id="rId1"/>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smtClean="0"/>
              <a:t>Note: (1) </a:t>
            </a:r>
            <a:r>
              <a:rPr lang="en-US" sz="700" i="1" dirty="0"/>
              <a:t>Constant currency numbers were calculated using the 10-year (2007-2016) average USD vs. EUR / GBP exchange rates  of 1.3105 and 1.6251, respectively; yearly exchange rates were calculated as an</a:t>
            </a:r>
            <a:br>
              <a:rPr lang="en-US" sz="700" i="1" dirty="0"/>
            </a:br>
            <a:r>
              <a:rPr lang="en-US" sz="700" i="1" dirty="0"/>
              <a:t>         </a:t>
            </a:r>
            <a:r>
              <a:rPr lang="en-US" sz="700" i="1" dirty="0" smtClean="0"/>
              <a:t>average </a:t>
            </a:r>
            <a:r>
              <a:rPr lang="en-US" sz="700" i="1" dirty="0"/>
              <a:t>of the Company’s average monthly income statement exchange rates</a:t>
            </a:r>
            <a:br>
              <a:rPr lang="en-US" sz="700" i="1" dirty="0"/>
            </a:br>
            <a:r>
              <a:rPr lang="en-US" sz="700" i="1" dirty="0" smtClean="0"/>
              <a:t>        (2) </a:t>
            </a:r>
            <a:r>
              <a:rPr lang="en-US" sz="700" i="1" dirty="0"/>
              <a:t>Does not account for ($174 thousand), $7 thousand and $155 thousand in eliminations in 2014, 2015 and 2016 respectively; 2017F-2021F “As Reported” financials were calculated using USD vs. EUR / </a:t>
            </a:r>
            <a:r>
              <a:rPr lang="en-US" sz="700" i="1" dirty="0" smtClean="0"/>
              <a:t>GBP</a:t>
            </a:r>
            <a:br>
              <a:rPr lang="en-US" sz="700" i="1" dirty="0" smtClean="0"/>
            </a:br>
            <a:r>
              <a:rPr lang="en-US" sz="700" i="1" dirty="0" smtClean="0"/>
              <a:t>        exchange </a:t>
            </a:r>
            <a:r>
              <a:rPr lang="en-US" sz="700" i="1" dirty="0"/>
              <a:t>rates of $1.11 and 1.22, respectively</a:t>
            </a:r>
          </a:p>
        </p:txBody>
      </p:sp>
    </p:spTree>
    <p:extLst>
      <p:ext uri="{BB962C8B-B14F-4D97-AF65-F5344CB8AC3E}">
        <p14:creationId xmlns:p14="http://schemas.microsoft.com/office/powerpoint/2010/main" val="40215275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Revenue Trends </a:t>
            </a:r>
            <a:r>
              <a:rPr lang="en-US" sz="1000" dirty="0"/>
              <a:t>(constant </a:t>
            </a:r>
            <a:r>
              <a:rPr lang="en-US" sz="1000" dirty="0" smtClean="0"/>
              <a:t>currency)</a:t>
            </a:r>
            <a:r>
              <a:rPr lang="en-US" sz="1000" baseline="30000" dirty="0" smtClean="0"/>
              <a:t>(1)</a:t>
            </a:r>
            <a:endParaRPr lang="en-US" baseline="30000" dirty="0"/>
          </a:p>
        </p:txBody>
      </p:sp>
      <p:graphicFrame>
        <p:nvGraphicFramePr>
          <p:cNvPr id="4" name="Table 3"/>
          <p:cNvGraphicFramePr>
            <a:graphicFrameLocks noGrp="1"/>
          </p:cNvGraphicFramePr>
          <p:nvPr>
            <p:extLst>
              <p:ext uri="{D42A27DB-BD31-4B8C-83A1-F6EECF244321}">
                <p14:modId xmlns:p14="http://schemas.microsoft.com/office/powerpoint/2010/main" val="2520641073"/>
              </p:ext>
            </p:extLst>
          </p:nvPr>
        </p:nvGraphicFramePr>
        <p:xfrm>
          <a:off x="214427" y="1079277"/>
          <a:ext cx="8707405" cy="438912"/>
        </p:xfrm>
        <a:graphic>
          <a:graphicData uri="http://schemas.openxmlformats.org/drawingml/2006/table">
            <a:tbl>
              <a:tblPr firstRow="1" bandRow="1">
                <a:tableStyleId>{5C22544A-7EE6-4342-B048-85BDC9FD1C3A}</a:tableStyleId>
              </a:tblPr>
              <a:tblGrid>
                <a:gridCol w="8707405">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Historical</a:t>
                      </a:r>
                      <a:r>
                        <a:rPr lang="en-US" sz="1000" b="1" i="0" u="none" baseline="0" dirty="0" smtClean="0">
                          <a:solidFill>
                            <a:schemeClr val="tx1"/>
                          </a:solidFill>
                          <a:latin typeface="+mn-lt"/>
                        </a:rPr>
                        <a:t> P&amp;L – Focus on Net </a:t>
                      </a:r>
                      <a:r>
                        <a:rPr lang="en-US" sz="1000" b="1" i="0" u="none" dirty="0" smtClean="0">
                          <a:solidFill>
                            <a:schemeClr val="tx1"/>
                          </a:solidFill>
                          <a:latin typeface="+mn-lt"/>
                        </a:rPr>
                        <a:t>Revenue by Business Unit</a:t>
                      </a:r>
                      <a:endParaRPr lang="en-US" sz="1000" b="1" i="0" u="none" baseline="30000"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700" b="0"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5" name="Table 4"/>
          <p:cNvGraphicFramePr>
            <a:graphicFrameLocks noGrp="1"/>
          </p:cNvGraphicFramePr>
          <p:nvPr>
            <p:custDataLst>
              <p:tags r:id="rId1"/>
            </p:custDataLst>
            <p:extLst>
              <p:ext uri="{D42A27DB-BD31-4B8C-83A1-F6EECF244321}">
                <p14:modId xmlns:p14="http://schemas.microsoft.com/office/powerpoint/2010/main" val="8461432"/>
              </p:ext>
            </p:extLst>
          </p:nvPr>
        </p:nvGraphicFramePr>
        <p:xfrm>
          <a:off x="231774" y="1397000"/>
          <a:ext cx="8672195" cy="2606313"/>
        </p:xfrm>
        <a:graphic>
          <a:graphicData uri="http://schemas.openxmlformats.org/drawingml/2006/table">
            <a:tbl>
              <a:tblPr>
                <a:tableStyleId>{5C22544A-7EE6-4342-B048-85BDC9FD1C3A}</a:tableStyleId>
              </a:tblPr>
              <a:tblGrid>
                <a:gridCol w="4110383">
                  <a:extLst>
                    <a:ext uri="{9D8B030D-6E8A-4147-A177-3AD203B41FA5}">
                      <a16:colId xmlns="" xmlns:a16="http://schemas.microsoft.com/office/drawing/2014/main" val="20000"/>
                    </a:ext>
                  </a:extLst>
                </a:gridCol>
                <a:gridCol w="1140453">
                  <a:extLst>
                    <a:ext uri="{9D8B030D-6E8A-4147-A177-3AD203B41FA5}">
                      <a16:colId xmlns="" xmlns:a16="http://schemas.microsoft.com/office/drawing/2014/main" val="20003"/>
                    </a:ext>
                  </a:extLst>
                </a:gridCol>
                <a:gridCol w="1140453">
                  <a:extLst>
                    <a:ext uri="{9D8B030D-6E8A-4147-A177-3AD203B41FA5}">
                      <a16:colId xmlns="" xmlns:a16="http://schemas.microsoft.com/office/drawing/2014/main" val="20004"/>
                    </a:ext>
                  </a:extLst>
                </a:gridCol>
                <a:gridCol w="1140453">
                  <a:extLst>
                    <a:ext uri="{9D8B030D-6E8A-4147-A177-3AD203B41FA5}">
                      <a16:colId xmlns="" xmlns:a16="http://schemas.microsoft.com/office/drawing/2014/main" val="20005"/>
                    </a:ext>
                  </a:extLst>
                </a:gridCol>
                <a:gridCol w="1140453">
                  <a:extLst>
                    <a:ext uri="{9D8B030D-6E8A-4147-A177-3AD203B41FA5}">
                      <a16:colId xmlns="" xmlns:a16="http://schemas.microsoft.com/office/drawing/2014/main" val="20006"/>
                    </a:ext>
                  </a:extLst>
                </a:gridCol>
              </a:tblGrid>
              <a:tr h="146304">
                <a:tc rowSpan="2">
                  <a:txBody>
                    <a:bodyPr/>
                    <a:lstStyle/>
                    <a:p>
                      <a:pPr algn="l" rtl="0" fontAlgn="b"/>
                      <a:r>
                        <a:rPr lang="en-US" sz="700" b="0" i="0" u="none" strike="noStrike" dirty="0">
                          <a:solidFill>
                            <a:srgbClr val="FFFFFF"/>
                          </a:solidFill>
                          <a:effectLst/>
                          <a:latin typeface="Tahoma"/>
                        </a:rPr>
                        <a:t>USD in thousands</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gridSpan="3">
                  <a:txBody>
                    <a:bodyPr/>
                    <a:lstStyle/>
                    <a:p>
                      <a:pPr algn="ctr" rtl="0" fontAlgn="b"/>
                      <a:r>
                        <a:rPr lang="en-US" sz="700" b="1" i="0" u="none" strike="noStrike" dirty="0">
                          <a:solidFill>
                            <a:srgbClr val="FFFFFF"/>
                          </a:solidFill>
                          <a:effectLst/>
                          <a:latin typeface="Tahoma"/>
                        </a:rPr>
                        <a:t>For the year </a:t>
                      </a:r>
                      <a:r>
                        <a:rPr lang="en-US" sz="700" b="1" i="0" u="none" strike="noStrike" dirty="0" smtClean="0">
                          <a:solidFill>
                            <a:srgbClr val="FFFFFF"/>
                          </a:solidFill>
                          <a:effectLst/>
                          <a:latin typeface="Tahoma"/>
                        </a:rPr>
                        <a:t>ended </a:t>
                      </a:r>
                      <a:r>
                        <a:rPr lang="en-US" sz="700" b="1" i="0" u="none" strike="noStrike" dirty="0">
                          <a:solidFill>
                            <a:srgbClr val="FFFFFF"/>
                          </a:solidFill>
                          <a:effectLst/>
                          <a:latin typeface="Tahoma"/>
                        </a:rPr>
                        <a:t>December 31,</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CAGR</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146304">
                <a:tc v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07325F"/>
                    </a:solidFill>
                  </a:tcPr>
                </a:tc>
                <a:tc>
                  <a:txBody>
                    <a:bodyPr/>
                    <a:lstStyle/>
                    <a:p>
                      <a:pPr algn="ctr" rtl="0" fontAlgn="b"/>
                      <a:r>
                        <a:rPr lang="en-US" sz="700" b="1" i="0" u="none" strike="noStrike" dirty="0">
                          <a:solidFill>
                            <a:srgbClr val="FFFFFF"/>
                          </a:solidFill>
                          <a:effectLst/>
                          <a:latin typeface="Tahoma"/>
                        </a:rPr>
                        <a:t>2014</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2015</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2016</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smtClean="0">
                          <a:solidFill>
                            <a:srgbClr val="FFFFFF"/>
                          </a:solidFill>
                          <a:effectLst/>
                          <a:latin typeface="Tahoma"/>
                        </a:rPr>
                        <a:t>’14-'16</a:t>
                      </a:r>
                      <a:endParaRPr lang="en-US" sz="700" b="1" i="0" u="none" strike="noStrike" dirty="0">
                        <a:solidFill>
                          <a:srgbClr val="FFFFFF"/>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1"/>
                  </a:ext>
                </a:extLst>
              </a:tr>
              <a:tr h="154247">
                <a:tc>
                  <a:txBody>
                    <a:bodyPr/>
                    <a:lstStyle/>
                    <a:p>
                      <a:pPr algn="l" rtl="0" fontAlgn="b"/>
                      <a:r>
                        <a:rPr lang="en-US" sz="700" b="0" i="0" u="none" strike="noStrike" dirty="0">
                          <a:solidFill>
                            <a:srgbClr val="000000"/>
                          </a:solidFill>
                          <a:effectLst/>
                          <a:latin typeface="Tahoma"/>
                        </a:rPr>
                        <a:t>EAME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$130,845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$136,485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$131,946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0.4%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2"/>
                  </a:ext>
                </a:extLst>
              </a:tr>
              <a:tr h="154247">
                <a:tc>
                  <a:txBody>
                    <a:bodyPr/>
                    <a:lstStyle/>
                    <a:p>
                      <a:pPr algn="l" rtl="0" fontAlgn="b"/>
                      <a:r>
                        <a:rPr lang="en-US" sz="700" b="0" i="0" u="none" strike="noStrike" dirty="0">
                          <a:solidFill>
                            <a:srgbClr val="000000"/>
                          </a:solidFill>
                          <a:effectLst/>
                          <a:latin typeface="Tahoma"/>
                        </a:rPr>
                        <a:t>NABU</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44,480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42,357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40,385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(4.7%)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3"/>
                  </a:ext>
                </a:extLst>
              </a:tr>
              <a:tr h="154247">
                <a:tc>
                  <a:txBody>
                    <a:bodyPr/>
                    <a:lstStyle/>
                    <a:p>
                      <a:pPr algn="l" rtl="0" fontAlgn="b"/>
                      <a:r>
                        <a:rPr lang="en-US" sz="700" b="0" i="0" u="none" strike="noStrike" dirty="0">
                          <a:solidFill>
                            <a:srgbClr val="000000"/>
                          </a:solidFill>
                          <a:effectLst/>
                          <a:latin typeface="Tahoma"/>
                        </a:rPr>
                        <a:t>LABU</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49,735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40,109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38,682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(11.8%)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4"/>
                  </a:ext>
                </a:extLst>
              </a:tr>
              <a:tr h="154247">
                <a:tc>
                  <a:txBody>
                    <a:bodyPr/>
                    <a:lstStyle/>
                    <a:p>
                      <a:pPr algn="l" rtl="0" fontAlgn="b"/>
                      <a:r>
                        <a:rPr lang="en-US" sz="700" b="0" i="0" u="none" strike="noStrike" dirty="0" smtClean="0">
                          <a:solidFill>
                            <a:srgbClr val="000000"/>
                          </a:solidFill>
                          <a:effectLst/>
                          <a:latin typeface="+mn-lt"/>
                        </a:rPr>
                        <a:t>APBU</a:t>
                      </a:r>
                      <a:r>
                        <a:rPr lang="en-US" sz="700" b="0" i="0" u="none" strike="noStrike" baseline="30000" dirty="0" smtClean="0">
                          <a:solidFill>
                            <a:srgbClr val="000000"/>
                          </a:solidFill>
                          <a:effectLst/>
                          <a:latin typeface="+mn-lt"/>
                        </a:rPr>
                        <a:t>(2)</a:t>
                      </a:r>
                      <a:endParaRPr lang="en-US" sz="700" b="0" i="0" u="none" strike="noStrike" baseline="30000" dirty="0">
                        <a:solidFill>
                          <a:srgbClr val="000000"/>
                        </a:solidFill>
                        <a:effectLst/>
                        <a:latin typeface="+mn-lt"/>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9,372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8,340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4,659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(29.5%)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5"/>
                  </a:ext>
                </a:extLst>
              </a:tr>
              <a:tr h="154247">
                <a:tc>
                  <a:txBody>
                    <a:bodyPr/>
                    <a:lstStyle/>
                    <a:p>
                      <a:pPr algn="l" rtl="0" fontAlgn="b"/>
                      <a:r>
                        <a:rPr lang="en-US" sz="700" b="0" i="0" u="none" strike="noStrike" dirty="0" smtClean="0">
                          <a:solidFill>
                            <a:srgbClr val="000000"/>
                          </a:solidFill>
                          <a:effectLst/>
                          <a:latin typeface="Tahoma"/>
                        </a:rPr>
                        <a:t>Corporate and Eliminations</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(174)</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156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154247">
                <a:tc>
                  <a:txBody>
                    <a:bodyPr/>
                    <a:lstStyle/>
                    <a:p>
                      <a:pPr algn="l" rtl="0" fontAlgn="b"/>
                      <a:r>
                        <a:rPr lang="en-US" sz="700" b="1" i="0" u="none" strike="noStrike" dirty="0">
                          <a:solidFill>
                            <a:srgbClr val="000000"/>
                          </a:solidFill>
                          <a:effectLst/>
                          <a:latin typeface="Tahoma"/>
                        </a:rPr>
                        <a:t>Revenue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$234,257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$227,299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$215,828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(4.0%)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7"/>
                  </a:ext>
                </a:extLst>
              </a:tr>
              <a:tr h="154247">
                <a:tc>
                  <a:txBody>
                    <a:bodyPr/>
                    <a:lstStyle/>
                    <a:p>
                      <a:pPr algn="l" rtl="0" fontAlgn="b"/>
                      <a:r>
                        <a:rPr lang="en-US" sz="700" b="0" i="0" u="none" strike="noStrike" dirty="0">
                          <a:solidFill>
                            <a:srgbClr val="000000"/>
                          </a:solidFill>
                          <a:effectLst/>
                          <a:latin typeface="Tahoma"/>
                        </a:rPr>
                        <a:t>% Growth</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NA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(5.0%)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08"/>
                  </a:ext>
                </a:extLst>
              </a:tr>
              <a:tr h="154247">
                <a:tc>
                  <a:txBody>
                    <a:bodyPr/>
                    <a:lstStyle/>
                    <a:p>
                      <a:pPr algn="l"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9"/>
                  </a:ext>
                </a:extLst>
              </a:tr>
              <a:tr h="154247">
                <a:tc>
                  <a:txBody>
                    <a:bodyPr/>
                    <a:lstStyle/>
                    <a:p>
                      <a:pPr algn="l" rtl="0" fontAlgn="b"/>
                      <a:r>
                        <a:rPr lang="en-US" sz="700" b="0" i="0" u="none" strike="noStrike" dirty="0">
                          <a:solidFill>
                            <a:srgbClr val="000000"/>
                          </a:solidFill>
                          <a:effectLst/>
                          <a:latin typeface="Tahoma"/>
                        </a:rPr>
                        <a:t>Cost of Sales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$165,156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$157,300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$146,223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0"/>
                  </a:ext>
                </a:extLst>
              </a:tr>
              <a:tr h="154247">
                <a:tc>
                  <a:txBody>
                    <a:bodyPr/>
                    <a:lstStyle/>
                    <a:p>
                      <a:pPr algn="l" rtl="0" fontAlgn="b"/>
                      <a:r>
                        <a:rPr lang="en-US" sz="700" b="1" i="0" u="none" strike="noStrike" dirty="0">
                          <a:solidFill>
                            <a:srgbClr val="000000"/>
                          </a:solidFill>
                          <a:effectLst/>
                          <a:latin typeface="Tahoma"/>
                        </a:rPr>
                        <a:t>Gross Profit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$69,102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$69,998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$69,605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0.4%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11"/>
                  </a:ext>
                </a:extLst>
              </a:tr>
              <a:tr h="154247">
                <a:tc>
                  <a:txBody>
                    <a:bodyPr/>
                    <a:lstStyle/>
                    <a:p>
                      <a:pPr algn="l" rtl="0" fontAlgn="b"/>
                      <a:r>
                        <a:rPr lang="en-US" sz="700" b="0" i="0" u="none" strike="noStrike" dirty="0">
                          <a:solidFill>
                            <a:srgbClr val="000000"/>
                          </a:solidFill>
                          <a:effectLst/>
                          <a:latin typeface="Tahoma"/>
                        </a:rPr>
                        <a:t>% Margin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29.5%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30.8%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32.3%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12"/>
                  </a:ext>
                </a:extLst>
              </a:tr>
              <a:tr h="154247">
                <a:tc>
                  <a:txBody>
                    <a:bodyPr/>
                    <a:lstStyle/>
                    <a:p>
                      <a:pPr algn="l"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3"/>
                  </a:ext>
                </a:extLst>
              </a:tr>
              <a:tr h="154247">
                <a:tc>
                  <a:txBody>
                    <a:bodyPr/>
                    <a:lstStyle/>
                    <a:p>
                      <a:pPr algn="l" rtl="0" fontAlgn="b"/>
                      <a:r>
                        <a:rPr lang="en-US" sz="700" b="0" i="0" u="none" strike="noStrike" dirty="0" smtClean="0">
                          <a:solidFill>
                            <a:srgbClr val="000000"/>
                          </a:solidFill>
                          <a:effectLst/>
                          <a:latin typeface="Tahoma"/>
                        </a:rPr>
                        <a:t>Adjustments</a:t>
                      </a:r>
                      <a:endParaRPr lang="en-US" sz="700" b="0" i="0" u="none" strike="noStrike" baseline="30000"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$52,779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$51,505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$50,426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9"/>
                  </a:ext>
                </a:extLst>
              </a:tr>
              <a:tr h="154247">
                <a:tc>
                  <a:txBody>
                    <a:bodyPr/>
                    <a:lstStyle/>
                    <a:p>
                      <a:pPr algn="l" rtl="0" fontAlgn="b"/>
                      <a:r>
                        <a:rPr lang="en-US" sz="700" b="1" i="0" u="none" strike="noStrike" dirty="0">
                          <a:solidFill>
                            <a:srgbClr val="000000"/>
                          </a:solidFill>
                          <a:effectLst/>
                          <a:latin typeface="Tahoma"/>
                        </a:rPr>
                        <a:t>Adjusted EBITDA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$16,322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$18,493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$19,179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8.4%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30"/>
                  </a:ext>
                </a:extLst>
              </a:tr>
              <a:tr h="154247">
                <a:tc>
                  <a:txBody>
                    <a:bodyPr/>
                    <a:lstStyle/>
                    <a:p>
                      <a:pPr algn="l" rtl="0" fontAlgn="b"/>
                      <a:r>
                        <a:rPr lang="en-US" sz="700" b="0" i="0" u="none" strike="noStrike" dirty="0">
                          <a:solidFill>
                            <a:srgbClr val="000000"/>
                          </a:solidFill>
                          <a:effectLst/>
                          <a:latin typeface="Tahoma"/>
                        </a:rPr>
                        <a:t>% Margin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7.0%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8.1%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8.9%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extLst>
                  <a:ext uri="{0D108BD9-81ED-4DB2-BD59-A6C34878D82A}">
                    <a16:rowId xmlns="" xmlns:a16="http://schemas.microsoft.com/office/drawing/2014/main" val="10031"/>
                  </a:ext>
                </a:extLst>
              </a:tr>
            </a:tbl>
          </a:graphicData>
        </a:graphic>
      </p:graphicFrame>
      <p:sp>
        <p:nvSpPr>
          <p:cNvPr id="8" name="TextBox 7"/>
          <p:cNvSpPr txBox="1"/>
          <p:nvPr>
            <p:custDataLst>
              <p:tags r:id="rId2"/>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smtClean="0"/>
              <a:t>Note: (1) </a:t>
            </a:r>
            <a:r>
              <a:rPr lang="en-US" sz="700" i="1" dirty="0"/>
              <a:t>Constant currency numbers were calculated using the 10-year (2007-2016) average USD vs. EUR / GBP exchange rates  of 1.3105 and 1.6251, respectively; yearly exchange rates were calculated as an</a:t>
            </a:r>
            <a:br>
              <a:rPr lang="en-US" sz="700" i="1" dirty="0"/>
            </a:br>
            <a:r>
              <a:rPr lang="en-US" sz="700" i="1" dirty="0"/>
              <a:t>         </a:t>
            </a:r>
            <a:r>
              <a:rPr lang="en-US" sz="700" i="1" dirty="0" smtClean="0"/>
              <a:t>average </a:t>
            </a:r>
            <a:r>
              <a:rPr lang="en-US" sz="700" i="1" dirty="0"/>
              <a:t>of the Company’s average monthly income statement exchange </a:t>
            </a:r>
            <a:r>
              <a:rPr lang="en-US" sz="700" i="1" dirty="0" smtClean="0"/>
              <a:t>rates</a:t>
            </a:r>
            <a:br>
              <a:rPr lang="en-US" sz="700" i="1" dirty="0" smtClean="0"/>
            </a:br>
            <a:r>
              <a:rPr lang="en-US" sz="700" i="1" dirty="0" smtClean="0"/>
              <a:t>        (2)</a:t>
            </a:r>
            <a:r>
              <a:rPr lang="en-US" sz="700" i="1" dirty="0">
                <a:solidFill>
                  <a:prstClr val="black"/>
                </a:solidFill>
                <a:cs typeface="Tahoma" panose="020B0604030504040204" pitchFamily="34" charset="0"/>
              </a:rPr>
              <a:t> Company divested its Singapore operation in December </a:t>
            </a:r>
            <a:r>
              <a:rPr lang="en-US" sz="700" i="1" dirty="0" smtClean="0">
                <a:solidFill>
                  <a:prstClr val="black"/>
                </a:solidFill>
                <a:cs typeface="Tahoma" panose="020B0604030504040204" pitchFamily="34" charset="0"/>
              </a:rPr>
              <a:t>2015</a:t>
            </a:r>
            <a:endParaRPr lang="en-US" sz="700" i="1" dirty="0"/>
          </a:p>
        </p:txBody>
      </p:sp>
      <p:sp>
        <p:nvSpPr>
          <p:cNvPr id="3"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55</a:t>
            </a:r>
            <a:endParaRPr lang="en-US" sz="900" dirty="0">
              <a:solidFill>
                <a:srgbClr val="000000"/>
              </a:solidFill>
              <a:latin typeface="Tahoma"/>
            </a:endParaRPr>
          </a:p>
        </p:txBody>
      </p:sp>
    </p:spTree>
    <p:extLst>
      <p:ext uri="{BB962C8B-B14F-4D97-AF65-F5344CB8AC3E}">
        <p14:creationId xmlns:p14="http://schemas.microsoft.com/office/powerpoint/2010/main" val="2113924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Revenue </a:t>
            </a:r>
            <a:r>
              <a:rPr lang="en-US" dirty="0" smtClean="0"/>
              <a:t>Trends</a:t>
            </a:r>
            <a:endParaRPr lang="en-US" sz="1000" dirty="0"/>
          </a:p>
        </p:txBody>
      </p:sp>
      <p:graphicFrame>
        <p:nvGraphicFramePr>
          <p:cNvPr id="13" name="Table 12"/>
          <p:cNvGraphicFramePr>
            <a:graphicFrameLocks noGrp="1"/>
          </p:cNvGraphicFramePr>
          <p:nvPr>
            <p:extLst>
              <p:ext uri="{D42A27DB-BD31-4B8C-83A1-F6EECF244321}">
                <p14:modId xmlns:p14="http://schemas.microsoft.com/office/powerpoint/2010/main" val="3768811837"/>
              </p:ext>
            </p:extLst>
          </p:nvPr>
        </p:nvGraphicFramePr>
        <p:xfrm>
          <a:off x="2420448" y="1079277"/>
          <a:ext cx="6501384" cy="438912"/>
        </p:xfrm>
        <a:graphic>
          <a:graphicData uri="http://schemas.openxmlformats.org/drawingml/2006/table">
            <a:tbl>
              <a:tblPr firstRow="1" bandRow="1">
                <a:tableStyleId>{5C22544A-7EE6-4342-B048-85BDC9FD1C3A}</a:tableStyleId>
              </a:tblPr>
              <a:tblGrid>
                <a:gridCol w="650138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Historical</a:t>
                      </a:r>
                      <a:r>
                        <a:rPr lang="en-US" sz="1000" b="1" i="0" u="none" baseline="0" dirty="0" smtClean="0">
                          <a:solidFill>
                            <a:schemeClr val="tx1"/>
                          </a:solidFill>
                          <a:latin typeface="+mn-lt"/>
                        </a:rPr>
                        <a:t> P&amp;L – Focus on Net </a:t>
                      </a:r>
                      <a:r>
                        <a:rPr lang="en-US" sz="1000" b="1" i="0" u="none" dirty="0" smtClean="0">
                          <a:solidFill>
                            <a:schemeClr val="tx1"/>
                          </a:solidFill>
                          <a:latin typeface="+mn-lt"/>
                        </a:rPr>
                        <a:t>Revenue by Business Unit</a:t>
                      </a:r>
                      <a:endParaRPr lang="en-US" sz="1000" b="1" i="0" u="none" baseline="30000"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700" b="0"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9" name="Table 8"/>
          <p:cNvGraphicFramePr>
            <a:graphicFrameLocks noGrp="1"/>
          </p:cNvGraphicFramePr>
          <p:nvPr>
            <p:custDataLst>
              <p:tags r:id="rId1"/>
            </p:custDataLst>
            <p:extLst>
              <p:ext uri="{D42A27DB-BD31-4B8C-83A1-F6EECF244321}">
                <p14:modId xmlns:p14="http://schemas.microsoft.com/office/powerpoint/2010/main" val="789112851"/>
              </p:ext>
            </p:extLst>
          </p:nvPr>
        </p:nvGraphicFramePr>
        <p:xfrm>
          <a:off x="2428875" y="1397000"/>
          <a:ext cx="6475094" cy="4920018"/>
        </p:xfrm>
        <a:graphic>
          <a:graphicData uri="http://schemas.openxmlformats.org/drawingml/2006/table">
            <a:tbl>
              <a:tblPr>
                <a:tableStyleId>{5C22544A-7EE6-4342-B048-85BDC9FD1C3A}</a:tableStyleId>
              </a:tblPr>
              <a:tblGrid>
                <a:gridCol w="3069018">
                  <a:extLst>
                    <a:ext uri="{9D8B030D-6E8A-4147-A177-3AD203B41FA5}">
                      <a16:colId xmlns="" xmlns:a16="http://schemas.microsoft.com/office/drawing/2014/main" val="20000"/>
                    </a:ext>
                  </a:extLst>
                </a:gridCol>
                <a:gridCol w="851519">
                  <a:extLst>
                    <a:ext uri="{9D8B030D-6E8A-4147-A177-3AD203B41FA5}">
                      <a16:colId xmlns="" xmlns:a16="http://schemas.microsoft.com/office/drawing/2014/main" val="20003"/>
                    </a:ext>
                  </a:extLst>
                </a:gridCol>
                <a:gridCol w="851519">
                  <a:extLst>
                    <a:ext uri="{9D8B030D-6E8A-4147-A177-3AD203B41FA5}">
                      <a16:colId xmlns="" xmlns:a16="http://schemas.microsoft.com/office/drawing/2014/main" val="20004"/>
                    </a:ext>
                  </a:extLst>
                </a:gridCol>
                <a:gridCol w="851519">
                  <a:extLst>
                    <a:ext uri="{9D8B030D-6E8A-4147-A177-3AD203B41FA5}">
                      <a16:colId xmlns="" xmlns:a16="http://schemas.microsoft.com/office/drawing/2014/main" val="20005"/>
                    </a:ext>
                  </a:extLst>
                </a:gridCol>
                <a:gridCol w="851519">
                  <a:extLst>
                    <a:ext uri="{9D8B030D-6E8A-4147-A177-3AD203B41FA5}">
                      <a16:colId xmlns="" xmlns:a16="http://schemas.microsoft.com/office/drawing/2014/main" val="20006"/>
                    </a:ext>
                  </a:extLst>
                </a:gridCol>
              </a:tblGrid>
              <a:tr h="146304">
                <a:tc rowSpan="2">
                  <a:txBody>
                    <a:bodyPr/>
                    <a:lstStyle/>
                    <a:p>
                      <a:pPr algn="l" rtl="0" fontAlgn="b"/>
                      <a:r>
                        <a:rPr lang="en-US" sz="700" b="0" i="0" u="none" strike="noStrike" dirty="0">
                          <a:solidFill>
                            <a:srgbClr val="FFFFFF"/>
                          </a:solidFill>
                          <a:effectLst/>
                          <a:latin typeface="Tahoma"/>
                        </a:rPr>
                        <a:t>USD in thousands</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gridSpan="3">
                  <a:txBody>
                    <a:bodyPr/>
                    <a:lstStyle/>
                    <a:p>
                      <a:pPr algn="ctr" rtl="0" fontAlgn="b"/>
                      <a:r>
                        <a:rPr lang="en-US" sz="700" b="1" i="0" u="none" strike="noStrike" dirty="0">
                          <a:solidFill>
                            <a:srgbClr val="FFFFFF"/>
                          </a:solidFill>
                          <a:effectLst/>
                          <a:latin typeface="Tahoma"/>
                        </a:rPr>
                        <a:t>For the year </a:t>
                      </a:r>
                      <a:r>
                        <a:rPr lang="en-US" sz="700" b="1" i="0" u="none" strike="noStrike" dirty="0" smtClean="0">
                          <a:solidFill>
                            <a:srgbClr val="FFFFFF"/>
                          </a:solidFill>
                          <a:effectLst/>
                          <a:latin typeface="Tahoma"/>
                        </a:rPr>
                        <a:t>ended </a:t>
                      </a:r>
                      <a:r>
                        <a:rPr lang="en-US" sz="700" b="1" i="0" u="none" strike="noStrike" dirty="0">
                          <a:solidFill>
                            <a:srgbClr val="FFFFFF"/>
                          </a:solidFill>
                          <a:effectLst/>
                          <a:latin typeface="Tahoma"/>
                        </a:rPr>
                        <a:t>December 31,</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CAGR</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146304">
                <a:tc v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07325F"/>
                    </a:solidFill>
                  </a:tcPr>
                </a:tc>
                <a:tc>
                  <a:txBody>
                    <a:bodyPr/>
                    <a:lstStyle/>
                    <a:p>
                      <a:pPr algn="ctr" rtl="0" fontAlgn="b"/>
                      <a:r>
                        <a:rPr lang="en-US" sz="700" b="1" i="0" u="none" strike="noStrike" dirty="0">
                          <a:solidFill>
                            <a:srgbClr val="FFFFFF"/>
                          </a:solidFill>
                          <a:effectLst/>
                          <a:latin typeface="Tahoma"/>
                        </a:rPr>
                        <a:t>2014</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2015</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2016</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smtClean="0">
                          <a:solidFill>
                            <a:srgbClr val="FFFFFF"/>
                          </a:solidFill>
                          <a:effectLst/>
                          <a:latin typeface="Tahoma"/>
                        </a:rPr>
                        <a:t>’14-'16</a:t>
                      </a:r>
                      <a:endParaRPr lang="en-US" sz="700" b="1" i="0" u="none" strike="noStrike" dirty="0">
                        <a:solidFill>
                          <a:srgbClr val="FFFFFF"/>
                        </a:solidFill>
                        <a:effectLst/>
                        <a:latin typeface="Tahoma"/>
                      </a:endParaRP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1"/>
                  </a:ext>
                </a:extLst>
              </a:tr>
              <a:tr h="154247">
                <a:tc>
                  <a:txBody>
                    <a:bodyPr/>
                    <a:lstStyle/>
                    <a:p>
                      <a:pPr algn="l" rtl="0" fontAlgn="b"/>
                      <a:r>
                        <a:rPr lang="en-US" sz="700" b="0" i="0" u="none" strike="noStrike" dirty="0">
                          <a:solidFill>
                            <a:srgbClr val="000000"/>
                          </a:solidFill>
                          <a:effectLst/>
                          <a:latin typeface="Tahoma"/>
                        </a:rPr>
                        <a:t>EAME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$132,149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$121,348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$114,582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(6.9%)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2"/>
                  </a:ext>
                </a:extLst>
              </a:tr>
              <a:tr h="154247">
                <a:tc>
                  <a:txBody>
                    <a:bodyPr/>
                    <a:lstStyle/>
                    <a:p>
                      <a:pPr algn="l" rtl="0" fontAlgn="b"/>
                      <a:r>
                        <a:rPr lang="en-US" sz="700" b="0" i="0" u="none" strike="noStrike" dirty="0">
                          <a:solidFill>
                            <a:srgbClr val="000000"/>
                          </a:solidFill>
                          <a:effectLst/>
                          <a:latin typeface="Tahoma"/>
                        </a:rPr>
                        <a:t>NABU</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44,480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42,357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40,385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(4.7%)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3"/>
                  </a:ext>
                </a:extLst>
              </a:tr>
              <a:tr h="154247">
                <a:tc>
                  <a:txBody>
                    <a:bodyPr/>
                    <a:lstStyle/>
                    <a:p>
                      <a:pPr algn="l" rtl="0" fontAlgn="b"/>
                      <a:r>
                        <a:rPr lang="en-US" sz="700" b="0" i="0" u="none" strike="noStrike" dirty="0">
                          <a:solidFill>
                            <a:srgbClr val="000000"/>
                          </a:solidFill>
                          <a:effectLst/>
                          <a:latin typeface="Tahoma"/>
                        </a:rPr>
                        <a:t>LABU</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49,735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40,109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38,682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(11.8%)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4"/>
                  </a:ext>
                </a:extLst>
              </a:tr>
              <a:tr h="154247">
                <a:tc>
                  <a:txBody>
                    <a:bodyPr/>
                    <a:lstStyle/>
                    <a:p>
                      <a:pPr algn="l" rtl="0" fontAlgn="b"/>
                      <a:r>
                        <a:rPr lang="en-US" sz="700" b="0" i="0" u="none" strike="noStrike" dirty="0" smtClean="0">
                          <a:solidFill>
                            <a:srgbClr val="000000"/>
                          </a:solidFill>
                          <a:effectLst/>
                          <a:latin typeface="+mn-lt"/>
                        </a:rPr>
                        <a:t>APBU</a:t>
                      </a:r>
                      <a:r>
                        <a:rPr lang="en-US" sz="700" b="0" i="0" u="none" strike="noStrike" baseline="30000" dirty="0" smtClean="0">
                          <a:solidFill>
                            <a:srgbClr val="000000"/>
                          </a:solidFill>
                          <a:effectLst/>
                          <a:latin typeface="+mn-lt"/>
                        </a:rPr>
                        <a:t>(1)</a:t>
                      </a:r>
                      <a:endParaRPr lang="en-US" sz="700" b="0" i="0" u="none" strike="noStrike" baseline="30000" dirty="0">
                        <a:solidFill>
                          <a:srgbClr val="000000"/>
                        </a:solidFill>
                        <a:effectLst/>
                        <a:latin typeface="+mn-lt"/>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9,372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8,340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4,659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(29.5%)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5"/>
                  </a:ext>
                </a:extLst>
              </a:tr>
              <a:tr h="154247">
                <a:tc>
                  <a:txBody>
                    <a:bodyPr/>
                    <a:lstStyle/>
                    <a:p>
                      <a:pPr algn="l" rtl="0" fontAlgn="b"/>
                      <a:r>
                        <a:rPr lang="en-US" sz="700" b="0" i="0" u="none" strike="noStrike" dirty="0" smtClean="0">
                          <a:solidFill>
                            <a:srgbClr val="000000"/>
                          </a:solidFill>
                          <a:effectLst/>
                          <a:latin typeface="Tahoma"/>
                        </a:rPr>
                        <a:t>Corporate and Eliminations</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(174)</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155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154247">
                <a:tc>
                  <a:txBody>
                    <a:bodyPr/>
                    <a:lstStyle/>
                    <a:p>
                      <a:pPr algn="l" rtl="0" fontAlgn="b"/>
                      <a:r>
                        <a:rPr lang="en-US" sz="700" b="1" i="0" u="none" strike="noStrike" dirty="0">
                          <a:solidFill>
                            <a:srgbClr val="000000"/>
                          </a:solidFill>
                          <a:effectLst/>
                          <a:latin typeface="Tahoma"/>
                        </a:rPr>
                        <a:t>Revenue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$235,561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$212,161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$198,464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(8.2%)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7"/>
                  </a:ext>
                </a:extLst>
              </a:tr>
              <a:tr h="154247">
                <a:tc>
                  <a:txBody>
                    <a:bodyPr/>
                    <a:lstStyle/>
                    <a:p>
                      <a:pPr algn="l" rtl="0" fontAlgn="b"/>
                      <a:r>
                        <a:rPr lang="en-US" sz="700" b="0" i="0" u="none" strike="noStrike" dirty="0">
                          <a:solidFill>
                            <a:srgbClr val="000000"/>
                          </a:solidFill>
                          <a:effectLst/>
                          <a:latin typeface="Tahoma"/>
                        </a:rPr>
                        <a:t>% Growth</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NA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(9.9%)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08"/>
                  </a:ext>
                </a:extLst>
              </a:tr>
              <a:tr h="154247">
                <a:tc>
                  <a:txBody>
                    <a:bodyPr/>
                    <a:lstStyle/>
                    <a:p>
                      <a:pPr algn="l"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9"/>
                  </a:ext>
                </a:extLst>
              </a:tr>
              <a:tr h="154247">
                <a:tc>
                  <a:txBody>
                    <a:bodyPr/>
                    <a:lstStyle/>
                    <a:p>
                      <a:pPr algn="l" rtl="0" fontAlgn="b"/>
                      <a:r>
                        <a:rPr lang="en-US" sz="700" b="0" i="0" u="none" strike="noStrike" dirty="0">
                          <a:solidFill>
                            <a:srgbClr val="000000"/>
                          </a:solidFill>
                          <a:effectLst/>
                          <a:latin typeface="Tahoma"/>
                        </a:rPr>
                        <a:t>Cost of Sales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$165,535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$151,514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$140,710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0"/>
                  </a:ext>
                </a:extLst>
              </a:tr>
              <a:tr h="154247">
                <a:tc>
                  <a:txBody>
                    <a:bodyPr/>
                    <a:lstStyle/>
                    <a:p>
                      <a:pPr algn="l" rtl="0" fontAlgn="b"/>
                      <a:r>
                        <a:rPr lang="en-US" sz="700" b="1" i="0" u="none" strike="noStrike" dirty="0">
                          <a:solidFill>
                            <a:srgbClr val="000000"/>
                          </a:solidFill>
                          <a:effectLst/>
                          <a:latin typeface="Tahoma"/>
                        </a:rPr>
                        <a:t>Gross Profit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$70,026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$60,647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$57,754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(9.2%)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11"/>
                  </a:ext>
                </a:extLst>
              </a:tr>
              <a:tr h="154247">
                <a:tc>
                  <a:txBody>
                    <a:bodyPr/>
                    <a:lstStyle/>
                    <a:p>
                      <a:pPr algn="l" rtl="0" fontAlgn="b"/>
                      <a:r>
                        <a:rPr lang="en-US" sz="700" b="0" i="0" u="none" strike="noStrike" dirty="0">
                          <a:solidFill>
                            <a:srgbClr val="000000"/>
                          </a:solidFill>
                          <a:effectLst/>
                          <a:latin typeface="Tahoma"/>
                        </a:rPr>
                        <a:t>% Margin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29.7%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28.6%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29.1%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12"/>
                  </a:ext>
                </a:extLst>
              </a:tr>
              <a:tr h="154247">
                <a:tc>
                  <a:txBody>
                    <a:bodyPr/>
                    <a:lstStyle/>
                    <a:p>
                      <a:pPr algn="l"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3"/>
                  </a:ext>
                </a:extLst>
              </a:tr>
              <a:tr h="154247">
                <a:tc>
                  <a:txBody>
                    <a:bodyPr/>
                    <a:lstStyle/>
                    <a:p>
                      <a:pPr algn="l" rtl="0" fontAlgn="b"/>
                      <a:r>
                        <a:rPr lang="en-US" sz="700" b="0" i="0" u="none" strike="noStrike" dirty="0">
                          <a:solidFill>
                            <a:srgbClr val="000000"/>
                          </a:solidFill>
                          <a:effectLst/>
                          <a:latin typeface="Tahoma"/>
                        </a:rPr>
                        <a:t>Selling Expense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$16,855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$13,588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$13,088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4"/>
                  </a:ext>
                </a:extLst>
              </a:tr>
              <a:tr h="154247">
                <a:tc>
                  <a:txBody>
                    <a:bodyPr/>
                    <a:lstStyle/>
                    <a:p>
                      <a:pPr algn="l" rtl="0" fontAlgn="b"/>
                      <a:r>
                        <a:rPr lang="en-US" sz="700" b="0" i="0" u="none" strike="noStrike" dirty="0">
                          <a:solidFill>
                            <a:srgbClr val="000000"/>
                          </a:solidFill>
                          <a:effectLst/>
                          <a:latin typeface="Tahoma"/>
                        </a:rPr>
                        <a:t>General &amp; Administrative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33,178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29,660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27,655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5"/>
                  </a:ext>
                </a:extLst>
              </a:tr>
              <a:tr h="154247">
                <a:tc>
                  <a:txBody>
                    <a:bodyPr/>
                    <a:lstStyle/>
                    <a:p>
                      <a:pPr algn="l" rtl="0" fontAlgn="b"/>
                      <a:r>
                        <a:rPr lang="en-US" sz="700" b="0" i="0" u="none" strike="noStrike" dirty="0">
                          <a:solidFill>
                            <a:srgbClr val="000000"/>
                          </a:solidFill>
                          <a:effectLst/>
                          <a:latin typeface="Tahoma"/>
                        </a:rPr>
                        <a:t>Research &amp; Development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3,831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3,383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3,282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6"/>
                  </a:ext>
                </a:extLst>
              </a:tr>
              <a:tr h="154247">
                <a:tc>
                  <a:txBody>
                    <a:bodyPr/>
                    <a:lstStyle/>
                    <a:p>
                      <a:pPr algn="l" rtl="0" fontAlgn="b"/>
                      <a:r>
                        <a:rPr lang="en-US" sz="700" b="0" i="0" u="none" strike="noStrike" dirty="0">
                          <a:solidFill>
                            <a:srgbClr val="000000"/>
                          </a:solidFill>
                          <a:effectLst/>
                          <a:latin typeface="Tahoma"/>
                        </a:rPr>
                        <a:t>Other Operating Expenses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846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2,488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3,770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7"/>
                  </a:ext>
                </a:extLst>
              </a:tr>
              <a:tr h="154247">
                <a:tc>
                  <a:txBody>
                    <a:bodyPr/>
                    <a:lstStyle/>
                    <a:p>
                      <a:pPr algn="l" rtl="0" fontAlgn="b"/>
                      <a:r>
                        <a:rPr lang="en-US" sz="700" b="1" i="0" u="none" strike="noStrike" dirty="0">
                          <a:solidFill>
                            <a:srgbClr val="000000"/>
                          </a:solidFill>
                          <a:effectLst/>
                          <a:latin typeface="Tahoma"/>
                        </a:rPr>
                        <a:t>Operating Profit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$15,316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$11,527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$9,959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(19.4%)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18"/>
                  </a:ext>
                </a:extLst>
              </a:tr>
              <a:tr h="154247">
                <a:tc>
                  <a:txBody>
                    <a:bodyPr/>
                    <a:lstStyle/>
                    <a:p>
                      <a:pPr algn="l" rtl="0" fontAlgn="b"/>
                      <a:r>
                        <a:rPr lang="en-US" sz="700" b="0" i="0" u="none" strike="noStrike" dirty="0">
                          <a:solidFill>
                            <a:srgbClr val="000000"/>
                          </a:solidFill>
                          <a:effectLst/>
                          <a:latin typeface="Tahoma"/>
                        </a:rPr>
                        <a:t>% Margin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6.5%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5.4%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5.0%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19"/>
                  </a:ext>
                </a:extLst>
              </a:tr>
              <a:tr h="154247">
                <a:tc>
                  <a:txBody>
                    <a:bodyPr/>
                    <a:lstStyle/>
                    <a:p>
                      <a:pPr algn="l"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20"/>
                  </a:ext>
                </a:extLst>
              </a:tr>
              <a:tr h="154247">
                <a:tc>
                  <a:txBody>
                    <a:bodyPr/>
                    <a:lstStyle/>
                    <a:p>
                      <a:pPr algn="l" rtl="0" fontAlgn="b"/>
                      <a:r>
                        <a:rPr lang="en-US" sz="700" b="0" i="0" u="none" strike="noStrike" dirty="0">
                          <a:solidFill>
                            <a:srgbClr val="000000"/>
                          </a:solidFill>
                          <a:effectLst/>
                          <a:latin typeface="Tahoma"/>
                        </a:rPr>
                        <a:t>Other Expenses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$171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($2,002)</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($119)</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21"/>
                  </a:ext>
                </a:extLst>
              </a:tr>
              <a:tr h="154247">
                <a:tc>
                  <a:txBody>
                    <a:bodyPr/>
                    <a:lstStyle/>
                    <a:p>
                      <a:pPr algn="l" rtl="0" fontAlgn="b"/>
                      <a:r>
                        <a:rPr lang="en-US" sz="700" b="1" i="0" u="none" strike="noStrike" dirty="0">
                          <a:solidFill>
                            <a:srgbClr val="000000"/>
                          </a:solidFill>
                          <a:effectLst/>
                          <a:latin typeface="Tahoma"/>
                        </a:rPr>
                        <a:t>EBIT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$15,145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$13,529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$10,078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(18.4%)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22"/>
                  </a:ext>
                </a:extLst>
              </a:tr>
              <a:tr h="154247">
                <a:tc>
                  <a:txBody>
                    <a:bodyPr/>
                    <a:lstStyle/>
                    <a:p>
                      <a:pPr algn="l" rtl="0" fontAlgn="b"/>
                      <a:r>
                        <a:rPr lang="en-US" sz="700" b="0" i="0" u="none" strike="noStrike" dirty="0">
                          <a:solidFill>
                            <a:srgbClr val="000000"/>
                          </a:solidFill>
                          <a:effectLst/>
                          <a:latin typeface="Tahoma"/>
                        </a:rPr>
                        <a:t>% Margin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6.4%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6.4%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5.1%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3"/>
                  </a:ext>
                </a:extLst>
              </a:tr>
              <a:tr h="154247">
                <a:tc>
                  <a:txBody>
                    <a:bodyPr/>
                    <a:lstStyle/>
                    <a:p>
                      <a:pPr algn="l"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4"/>
                  </a:ext>
                </a:extLst>
              </a:tr>
              <a:tr h="154247">
                <a:tc>
                  <a:txBody>
                    <a:bodyPr/>
                    <a:lstStyle/>
                    <a:p>
                      <a:pPr algn="l" rtl="0" fontAlgn="b"/>
                      <a:r>
                        <a:rPr lang="en-US" sz="700" b="0" i="0" u="none" strike="noStrike" dirty="0">
                          <a:solidFill>
                            <a:srgbClr val="000000"/>
                          </a:solidFill>
                          <a:effectLst/>
                          <a:latin typeface="Tahoma"/>
                        </a:rPr>
                        <a:t>Depreciation &amp; Amortization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$1,571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$1,332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$1,028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5"/>
                  </a:ext>
                </a:extLst>
              </a:tr>
              <a:tr h="154247">
                <a:tc>
                  <a:txBody>
                    <a:bodyPr/>
                    <a:lstStyle/>
                    <a:p>
                      <a:pPr algn="l" rtl="0" fontAlgn="b"/>
                      <a:r>
                        <a:rPr lang="en-US" sz="700" b="1" i="0" u="none" strike="noStrike" dirty="0">
                          <a:solidFill>
                            <a:srgbClr val="000000"/>
                          </a:solidFill>
                          <a:effectLst/>
                          <a:latin typeface="Tahoma"/>
                        </a:rPr>
                        <a:t>EBITDA as Reported</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$16,716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$14,861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$11,106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(18.5%)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26"/>
                  </a:ext>
                </a:extLst>
              </a:tr>
              <a:tr h="154247">
                <a:tc>
                  <a:txBody>
                    <a:bodyPr/>
                    <a:lstStyle/>
                    <a:p>
                      <a:pPr algn="l" rtl="0" fontAlgn="b"/>
                      <a:r>
                        <a:rPr lang="en-US" sz="700" b="0" i="0" u="none" strike="noStrike" dirty="0">
                          <a:solidFill>
                            <a:srgbClr val="000000"/>
                          </a:solidFill>
                          <a:effectLst/>
                          <a:latin typeface="Tahoma"/>
                        </a:rPr>
                        <a:t>% Margin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7.1%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7.0%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5.6%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7"/>
                  </a:ext>
                </a:extLst>
              </a:tr>
              <a:tr h="154247">
                <a:tc>
                  <a:txBody>
                    <a:bodyPr/>
                    <a:lstStyle/>
                    <a:p>
                      <a:pPr algn="l"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8"/>
                  </a:ext>
                </a:extLst>
              </a:tr>
              <a:tr h="154247">
                <a:tc>
                  <a:txBody>
                    <a:bodyPr/>
                    <a:lstStyle/>
                    <a:p>
                      <a:pPr algn="l" rtl="0" fontAlgn="b"/>
                      <a:r>
                        <a:rPr lang="en-US" sz="700" b="0" i="0" u="none" strike="noStrike" dirty="0" smtClean="0">
                          <a:solidFill>
                            <a:srgbClr val="000000"/>
                          </a:solidFill>
                          <a:effectLst/>
                          <a:latin typeface="Tahoma"/>
                        </a:rPr>
                        <a:t>Adjustments</a:t>
                      </a:r>
                      <a:endParaRPr lang="en-US" sz="700" b="0" i="0" u="none" strike="noStrike" baseline="30000"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$489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$310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$4,446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9"/>
                  </a:ext>
                </a:extLst>
              </a:tr>
              <a:tr h="154247">
                <a:tc>
                  <a:txBody>
                    <a:bodyPr/>
                    <a:lstStyle/>
                    <a:p>
                      <a:pPr algn="l" rtl="0" fontAlgn="b"/>
                      <a:r>
                        <a:rPr lang="en-US" sz="700" b="1" i="0" u="none" strike="noStrike" dirty="0">
                          <a:solidFill>
                            <a:srgbClr val="000000"/>
                          </a:solidFill>
                          <a:effectLst/>
                          <a:latin typeface="Tahoma"/>
                        </a:rPr>
                        <a:t>Adjusted EBITDA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$17,205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$15,171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$15,552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(4.9%)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30"/>
                  </a:ext>
                </a:extLst>
              </a:tr>
              <a:tr h="154247">
                <a:tc>
                  <a:txBody>
                    <a:bodyPr/>
                    <a:lstStyle/>
                    <a:p>
                      <a:pPr algn="l" rtl="0" fontAlgn="b"/>
                      <a:r>
                        <a:rPr lang="en-US" sz="700" b="0" i="0" u="none" strike="noStrike" dirty="0">
                          <a:solidFill>
                            <a:srgbClr val="000000"/>
                          </a:solidFill>
                          <a:effectLst/>
                          <a:latin typeface="Tahoma"/>
                        </a:rPr>
                        <a:t>% Margin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7.3%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7.2%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7.8%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noFill/>
                      <a:prstDash val="solid"/>
                      <a:round/>
                      <a:headEnd type="none" w="med" len="med"/>
                      <a:tailEnd type="none" w="med" len="med"/>
                    </a:lnB>
                    <a:solidFill>
                      <a:schemeClr val="bg2"/>
                    </a:solidFill>
                  </a:tcPr>
                </a:tc>
                <a:extLst>
                  <a:ext uri="{0D108BD9-81ED-4DB2-BD59-A6C34878D82A}">
                    <a16:rowId xmlns="" xmlns:a16="http://schemas.microsoft.com/office/drawing/2014/main" val="10031"/>
                  </a:ext>
                </a:extLst>
              </a:tr>
            </a:tbl>
          </a:graphicData>
        </a:graphic>
      </p:graphicFrame>
      <p:sp>
        <p:nvSpPr>
          <p:cNvPr id="10" name="TextBox 9"/>
          <p:cNvSpPr txBox="1"/>
          <p:nvPr/>
        </p:nvSpPr>
        <p:spPr>
          <a:xfrm>
            <a:off x="288924" y="1109079"/>
            <a:ext cx="1847851" cy="5186035"/>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fontAlgn="base">
              <a:spcBef>
                <a:spcPts val="300"/>
              </a:spcBef>
              <a:buClr>
                <a:schemeClr val="bg1"/>
              </a:buClr>
              <a:buSzPct val="100000"/>
              <a:tabLst>
                <a:tab pos="179388" algn="l"/>
              </a:tabLst>
            </a:pPr>
            <a:r>
              <a:rPr lang="en-US" sz="800" b="1" dirty="0" smtClean="0">
                <a:solidFill>
                  <a:schemeClr val="bg1"/>
                </a:solidFill>
              </a:rPr>
              <a:t>EAME</a:t>
            </a:r>
          </a:p>
          <a:p>
            <a:pPr marL="171450" indent="-171450" fontAlgn="base">
              <a:spcBef>
                <a:spcPts val="300"/>
              </a:spcBef>
              <a:buClr>
                <a:schemeClr val="bg1"/>
              </a:buClr>
              <a:buSzPct val="100000"/>
              <a:buFont typeface="Wingdings" panose="05000000000000000000" pitchFamily="2" charset="2"/>
              <a:buChar char="§"/>
              <a:tabLst>
                <a:tab pos="179388" algn="l"/>
              </a:tabLst>
            </a:pPr>
            <a:r>
              <a:rPr lang="en-US" sz="800" dirty="0">
                <a:solidFill>
                  <a:schemeClr val="bg1"/>
                </a:solidFill>
              </a:rPr>
              <a:t>EAME revenue declined by a CAGR of 6.9% from 2014-2016 driven largely by foreign exchange effects</a:t>
            </a:r>
          </a:p>
          <a:p>
            <a:pPr marL="171450" indent="-171450" fontAlgn="base">
              <a:spcBef>
                <a:spcPts val="300"/>
              </a:spcBef>
              <a:buClr>
                <a:schemeClr val="bg1"/>
              </a:buClr>
              <a:buSzPct val="100000"/>
              <a:buFont typeface="Wingdings" panose="05000000000000000000" pitchFamily="2" charset="2"/>
              <a:buChar char="§"/>
              <a:tabLst>
                <a:tab pos="179388" algn="l"/>
              </a:tabLst>
            </a:pPr>
            <a:r>
              <a:rPr lang="en-US" sz="800" dirty="0">
                <a:solidFill>
                  <a:schemeClr val="bg1"/>
                </a:solidFill>
              </a:rPr>
              <a:t>On an FX neutral basis, EAME revenue grew in 2015 by $</a:t>
            </a:r>
            <a:r>
              <a:rPr lang="en-US" sz="800" dirty="0" smtClean="0">
                <a:solidFill>
                  <a:schemeClr val="bg1"/>
                </a:solidFill>
              </a:rPr>
              <a:t>4.4 million and </a:t>
            </a:r>
            <a:r>
              <a:rPr lang="en-US" sz="800" dirty="0">
                <a:solidFill>
                  <a:schemeClr val="bg1"/>
                </a:solidFill>
              </a:rPr>
              <a:t>decreased in 2016 by $</a:t>
            </a:r>
            <a:r>
              <a:rPr lang="en-US" sz="800" dirty="0" smtClean="0">
                <a:solidFill>
                  <a:schemeClr val="bg1"/>
                </a:solidFill>
              </a:rPr>
              <a:t>5.3 million, primarily </a:t>
            </a:r>
            <a:r>
              <a:rPr lang="en-US" sz="800" dirty="0">
                <a:solidFill>
                  <a:schemeClr val="bg1"/>
                </a:solidFill>
              </a:rPr>
              <a:t>driven by </a:t>
            </a:r>
            <a:r>
              <a:rPr lang="en-US" sz="800" dirty="0" smtClean="0">
                <a:solidFill>
                  <a:schemeClr val="bg1"/>
                </a:solidFill>
              </a:rPr>
              <a:t>volume increases </a:t>
            </a:r>
            <a:r>
              <a:rPr lang="en-US" sz="800" dirty="0">
                <a:solidFill>
                  <a:schemeClr val="bg1"/>
                </a:solidFill>
              </a:rPr>
              <a:t>in color ($10+ million), offset by volume decreases in monochrome and OEM; the decrease in </a:t>
            </a:r>
            <a:r>
              <a:rPr lang="en-US" sz="800" dirty="0" smtClean="0">
                <a:solidFill>
                  <a:schemeClr val="bg1"/>
                </a:solidFill>
              </a:rPr>
              <a:t>2016 stemmed from the industry’s shift from monochrome to color and Company’s decision to shift attention from low margin customers in certain developing regions</a:t>
            </a:r>
          </a:p>
          <a:p>
            <a:pPr fontAlgn="base">
              <a:spcBef>
                <a:spcPts val="300"/>
              </a:spcBef>
              <a:buClr>
                <a:schemeClr val="bg1"/>
              </a:buClr>
              <a:buSzPct val="100000"/>
              <a:tabLst>
                <a:tab pos="179388" algn="l"/>
              </a:tabLst>
            </a:pPr>
            <a:r>
              <a:rPr lang="en-US" sz="800" b="1" dirty="0" smtClean="0">
                <a:solidFill>
                  <a:schemeClr val="bg1"/>
                </a:solidFill>
              </a:rPr>
              <a:t>NABU</a:t>
            </a:r>
          </a:p>
          <a:p>
            <a:pPr marL="171450" indent="-171450" fontAlgn="base">
              <a:spcBef>
                <a:spcPts val="300"/>
              </a:spcBef>
              <a:buClr>
                <a:schemeClr val="bg1"/>
              </a:buClr>
              <a:buSzPct val="100000"/>
              <a:buFont typeface="Wingdings" panose="05000000000000000000" pitchFamily="2" charset="2"/>
              <a:buChar char="§"/>
              <a:tabLst>
                <a:tab pos="179388" algn="l"/>
              </a:tabLst>
            </a:pPr>
            <a:r>
              <a:rPr lang="en-US" sz="800" dirty="0" smtClean="0">
                <a:solidFill>
                  <a:schemeClr val="bg1"/>
                </a:solidFill>
              </a:rPr>
              <a:t>NABU </a:t>
            </a:r>
            <a:r>
              <a:rPr lang="en-US" sz="800" dirty="0">
                <a:solidFill>
                  <a:schemeClr val="bg1"/>
                </a:solidFill>
              </a:rPr>
              <a:t>revenue declined by a CAGR of 4.7% from 2014-2016, largely due to a decrease in printer product volume that was offset by increased volume in color </a:t>
            </a:r>
            <a:r>
              <a:rPr lang="en-US" sz="800" dirty="0" smtClean="0">
                <a:solidFill>
                  <a:schemeClr val="bg1"/>
                </a:solidFill>
              </a:rPr>
              <a:t>($2.5+ million)</a:t>
            </a:r>
            <a:endParaRPr lang="en-US" sz="800" dirty="0">
              <a:solidFill>
                <a:schemeClr val="bg1"/>
              </a:solidFill>
            </a:endParaRPr>
          </a:p>
          <a:p>
            <a:pPr fontAlgn="base">
              <a:spcBef>
                <a:spcPts val="300"/>
              </a:spcBef>
              <a:buClr>
                <a:schemeClr val="bg1"/>
              </a:buClr>
              <a:buSzPct val="100000"/>
              <a:tabLst>
                <a:tab pos="179388" algn="l"/>
              </a:tabLst>
            </a:pPr>
            <a:r>
              <a:rPr lang="en-US" sz="800" b="1" dirty="0">
                <a:solidFill>
                  <a:schemeClr val="bg1"/>
                </a:solidFill>
              </a:rPr>
              <a:t>LABU</a:t>
            </a:r>
          </a:p>
          <a:p>
            <a:pPr marL="171450" indent="-171450" fontAlgn="base">
              <a:spcBef>
                <a:spcPts val="300"/>
              </a:spcBef>
              <a:buClr>
                <a:schemeClr val="bg1"/>
              </a:buClr>
              <a:buSzPct val="100000"/>
              <a:buFont typeface="Wingdings" panose="05000000000000000000" pitchFamily="2" charset="2"/>
              <a:buChar char="§"/>
              <a:tabLst>
                <a:tab pos="179388" algn="l"/>
              </a:tabLst>
            </a:pPr>
            <a:r>
              <a:rPr lang="en-US" sz="800" dirty="0">
                <a:solidFill>
                  <a:schemeClr val="bg1"/>
                </a:solidFill>
              </a:rPr>
              <a:t>LABU revenue declined by a CAGR of 11.8% from 2014-2016 driven largely by the strategic </a:t>
            </a:r>
            <a:r>
              <a:rPr lang="en-US" sz="800" dirty="0" smtClean="0">
                <a:solidFill>
                  <a:schemeClr val="bg1"/>
                </a:solidFill>
              </a:rPr>
              <a:t>decision to close Argentina’s </a:t>
            </a:r>
            <a:r>
              <a:rPr lang="en-US" sz="800" dirty="0">
                <a:solidFill>
                  <a:schemeClr val="bg1"/>
                </a:solidFill>
              </a:rPr>
              <a:t>manufacturing </a:t>
            </a:r>
            <a:r>
              <a:rPr lang="en-US" sz="800" dirty="0" smtClean="0">
                <a:solidFill>
                  <a:schemeClr val="bg1"/>
                </a:solidFill>
              </a:rPr>
              <a:t>ops and </a:t>
            </a:r>
            <a:r>
              <a:rPr lang="en-US" sz="800" dirty="0">
                <a:solidFill>
                  <a:schemeClr val="bg1"/>
                </a:solidFill>
              </a:rPr>
              <a:t>subsequent inability to </a:t>
            </a:r>
            <a:r>
              <a:rPr lang="en-US" sz="800" dirty="0" smtClean="0">
                <a:solidFill>
                  <a:schemeClr val="bg1"/>
                </a:solidFill>
              </a:rPr>
              <a:t>import</a:t>
            </a:r>
          </a:p>
          <a:p>
            <a:pPr marL="171450" indent="-171450" fontAlgn="base">
              <a:spcBef>
                <a:spcPts val="300"/>
              </a:spcBef>
              <a:buClr>
                <a:schemeClr val="bg1"/>
              </a:buClr>
              <a:buSzPct val="100000"/>
              <a:buFont typeface="Wingdings" panose="05000000000000000000" pitchFamily="2" charset="2"/>
              <a:buChar char="§"/>
              <a:tabLst>
                <a:tab pos="179388" algn="l"/>
              </a:tabLst>
            </a:pPr>
            <a:r>
              <a:rPr lang="en-US" sz="800" dirty="0">
                <a:solidFill>
                  <a:schemeClr val="bg1"/>
                </a:solidFill>
              </a:rPr>
              <a:t>On an FX neutral basis, LABU </a:t>
            </a:r>
            <a:r>
              <a:rPr lang="en-US" sz="800" dirty="0" smtClean="0">
                <a:solidFill>
                  <a:schemeClr val="bg1"/>
                </a:solidFill>
              </a:rPr>
              <a:t>revenue in 2016 increased </a:t>
            </a:r>
            <a:r>
              <a:rPr lang="en-US" sz="800" dirty="0">
                <a:solidFill>
                  <a:schemeClr val="bg1"/>
                </a:solidFill>
              </a:rPr>
              <a:t>by $</a:t>
            </a:r>
            <a:r>
              <a:rPr lang="en-US" sz="800" dirty="0" smtClean="0">
                <a:solidFill>
                  <a:schemeClr val="bg1"/>
                </a:solidFill>
              </a:rPr>
              <a:t>1.6m, </a:t>
            </a:r>
            <a:r>
              <a:rPr lang="en-US" sz="800" dirty="0">
                <a:solidFill>
                  <a:schemeClr val="bg1"/>
                </a:solidFill>
              </a:rPr>
              <a:t>primarily driven by price </a:t>
            </a:r>
            <a:r>
              <a:rPr lang="en-US" sz="800" dirty="0" smtClean="0">
                <a:solidFill>
                  <a:schemeClr val="bg1"/>
                </a:solidFill>
              </a:rPr>
              <a:t>increases</a:t>
            </a:r>
          </a:p>
          <a:p>
            <a:pPr fontAlgn="base">
              <a:spcBef>
                <a:spcPts val="300"/>
              </a:spcBef>
              <a:buClr>
                <a:schemeClr val="bg1"/>
              </a:buClr>
              <a:buSzPct val="100000"/>
              <a:tabLst>
                <a:tab pos="179388" algn="l"/>
              </a:tabLst>
            </a:pPr>
            <a:r>
              <a:rPr lang="en-US" sz="800" b="1" dirty="0" smtClean="0">
                <a:solidFill>
                  <a:schemeClr val="bg1"/>
                </a:solidFill>
              </a:rPr>
              <a:t>APBU</a:t>
            </a:r>
            <a:endParaRPr lang="en-US" sz="800" b="1" dirty="0">
              <a:solidFill>
                <a:schemeClr val="bg1"/>
              </a:solidFill>
            </a:endParaRPr>
          </a:p>
          <a:p>
            <a:pPr marL="171450" indent="-171450" fontAlgn="base">
              <a:spcBef>
                <a:spcPts val="300"/>
              </a:spcBef>
              <a:buClr>
                <a:schemeClr val="bg1"/>
              </a:buClr>
              <a:buSzPct val="100000"/>
              <a:buFont typeface="Wingdings" panose="05000000000000000000" pitchFamily="2" charset="2"/>
              <a:buChar char="§"/>
              <a:tabLst>
                <a:tab pos="179388" algn="l"/>
              </a:tabLst>
            </a:pPr>
            <a:r>
              <a:rPr lang="en-US" sz="800" dirty="0">
                <a:solidFill>
                  <a:schemeClr val="bg1"/>
                </a:solidFill>
              </a:rPr>
              <a:t>APBU revenue declined by a CAGR of 29.5% from 2014-2016 due to the Company’s decision to strategically divest its Singapore operation in December 2015; Company now uses a distributor to support </a:t>
            </a:r>
            <a:r>
              <a:rPr lang="en-US" sz="800" dirty="0" smtClean="0">
                <a:solidFill>
                  <a:schemeClr val="bg1"/>
                </a:solidFill>
              </a:rPr>
              <a:t>Asia</a:t>
            </a:r>
            <a:endParaRPr lang="en-US" sz="800" dirty="0">
              <a:solidFill>
                <a:schemeClr val="bg1"/>
              </a:solidFill>
              <a:cs typeface="Tahoma" panose="020B0604030504040204" pitchFamily="34" charset="0"/>
            </a:endParaRPr>
          </a:p>
        </p:txBody>
      </p:sp>
      <p:sp>
        <p:nvSpPr>
          <p:cNvPr id="16" name="TextBox 15"/>
          <p:cNvSpPr txBox="1"/>
          <p:nvPr/>
        </p:nvSpPr>
        <p:spPr>
          <a:xfrm>
            <a:off x="231775" y="6379201"/>
            <a:ext cx="3328383" cy="153888"/>
          </a:xfrm>
          <a:prstGeom prst="rect">
            <a:avLst/>
          </a:prstGeom>
          <a:noFill/>
        </p:spPr>
        <p:txBody>
          <a:bodyPr wrap="square" lIns="0" rIns="0" bIns="0" rtlCol="0" anchor="b" anchorCtr="0">
            <a:spAutoFit/>
          </a:bodyPr>
          <a:lstStyle/>
          <a:p>
            <a:r>
              <a:rPr lang="en-US" sz="700" i="1" dirty="0"/>
              <a:t>Note: (1) </a:t>
            </a:r>
            <a:r>
              <a:rPr lang="en-US" sz="700" i="1" dirty="0" smtClean="0">
                <a:solidFill>
                  <a:prstClr val="black"/>
                </a:solidFill>
                <a:cs typeface="Tahoma" panose="020B0604030504040204" pitchFamily="34" charset="0"/>
              </a:rPr>
              <a:t>Company divested its Singapore operation in December 2015</a:t>
            </a:r>
            <a:endParaRPr lang="en-US" sz="700" i="1" dirty="0">
              <a:solidFill>
                <a:prstClr val="black"/>
              </a:solidFill>
              <a:cs typeface="Tahoma" panose="020B0604030504040204" pitchFamily="34" charset="0"/>
            </a:endParaRPr>
          </a:p>
        </p:txBody>
      </p:sp>
      <p:sp>
        <p:nvSpPr>
          <p:cNvPr id="1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56</a:t>
            </a:r>
            <a:endParaRPr lang="en-US" sz="900" dirty="0">
              <a:solidFill>
                <a:srgbClr val="000000"/>
              </a:solidFill>
              <a:latin typeface="Tahoma"/>
            </a:endParaRPr>
          </a:p>
        </p:txBody>
      </p:sp>
    </p:spTree>
    <p:extLst>
      <p:ext uri="{BB962C8B-B14F-4D97-AF65-F5344CB8AC3E}">
        <p14:creationId xmlns:p14="http://schemas.microsoft.com/office/powerpoint/2010/main" val="40349718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Historical Revenue Drivers </a:t>
            </a:r>
            <a:r>
              <a:rPr lang="en-US" sz="1000" dirty="0" smtClean="0"/>
              <a:t>(constant currency)</a:t>
            </a:r>
            <a:endParaRPr lang="en-US" sz="1000" dirty="0"/>
          </a:p>
        </p:txBody>
      </p:sp>
      <p:graphicFrame>
        <p:nvGraphicFramePr>
          <p:cNvPr id="14" name="Table 13"/>
          <p:cNvGraphicFramePr>
            <a:graphicFrameLocks noGrp="1"/>
          </p:cNvGraphicFramePr>
          <p:nvPr>
            <p:extLst>
              <p:ext uri="{D42A27DB-BD31-4B8C-83A1-F6EECF244321}">
                <p14:modId xmlns:p14="http://schemas.microsoft.com/office/powerpoint/2010/main" val="2729937579"/>
              </p:ext>
            </p:extLst>
          </p:nvPr>
        </p:nvGraphicFramePr>
        <p:xfrm>
          <a:off x="231774" y="1074685"/>
          <a:ext cx="8690283" cy="438912"/>
        </p:xfrm>
        <a:graphic>
          <a:graphicData uri="http://schemas.openxmlformats.org/drawingml/2006/table">
            <a:tbl>
              <a:tblPr firstRow="1" bandRow="1">
                <a:tableStyleId>{5C22544A-7EE6-4342-B048-85BDC9FD1C3A}</a:tableStyleId>
              </a:tblPr>
              <a:tblGrid>
                <a:gridCol w="8690283">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Gross Revenue Bridge – By Business Unit</a:t>
                      </a:r>
                      <a:endParaRPr lang="en-US" sz="1000" b="1" i="0" u="none"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700" b="0" i="0" u="none" dirty="0">
                          <a:solidFill>
                            <a:schemeClr val="accent2"/>
                          </a:solidFill>
                          <a:latin typeface="+mn-lt"/>
                        </a:rPr>
                        <a:t>USD</a:t>
                      </a:r>
                      <a:r>
                        <a:rPr lang="en-US" sz="700" b="0" i="0" u="none" baseline="0" dirty="0">
                          <a:solidFill>
                            <a:schemeClr val="accent2"/>
                          </a:solidFill>
                          <a:latin typeface="+mn-lt"/>
                        </a:rPr>
                        <a:t> in millions</a:t>
                      </a:r>
                      <a:endParaRPr lang="en-US" sz="800" b="0"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9" name="Chart 18"/>
          <p:cNvGraphicFramePr/>
          <p:nvPr>
            <p:extLst>
              <p:ext uri="{D42A27DB-BD31-4B8C-83A1-F6EECF244321}">
                <p14:modId xmlns:p14="http://schemas.microsoft.com/office/powerpoint/2010/main" val="3910935924"/>
              </p:ext>
            </p:extLst>
          </p:nvPr>
        </p:nvGraphicFramePr>
        <p:xfrm>
          <a:off x="228600" y="1346200"/>
          <a:ext cx="8693458" cy="26543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2939797196"/>
              </p:ext>
            </p:extLst>
          </p:nvPr>
        </p:nvGraphicFramePr>
        <p:xfrm>
          <a:off x="231774" y="3654508"/>
          <a:ext cx="8690283" cy="438912"/>
        </p:xfrm>
        <a:graphic>
          <a:graphicData uri="http://schemas.openxmlformats.org/drawingml/2006/table">
            <a:tbl>
              <a:tblPr firstRow="1" bandRow="1">
                <a:tableStyleId>{5C22544A-7EE6-4342-B048-85BDC9FD1C3A}</a:tableStyleId>
              </a:tblPr>
              <a:tblGrid>
                <a:gridCol w="8690283">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Gross Revenue Bridge – By Product Category</a:t>
                      </a:r>
                      <a:endParaRPr lang="en-US" sz="1000" b="1" i="0" u="none"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700" b="0" i="0" u="none" dirty="0">
                          <a:solidFill>
                            <a:schemeClr val="accent2"/>
                          </a:solidFill>
                          <a:latin typeface="+mn-lt"/>
                        </a:rPr>
                        <a:t>USD</a:t>
                      </a:r>
                      <a:r>
                        <a:rPr lang="en-US" sz="700" b="0" i="0" u="none" baseline="0" dirty="0">
                          <a:solidFill>
                            <a:schemeClr val="accent2"/>
                          </a:solidFill>
                          <a:latin typeface="+mn-lt"/>
                        </a:rPr>
                        <a:t> in millions</a:t>
                      </a:r>
                      <a:endParaRPr lang="en-US" sz="800" b="0"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2" name="Chart 11"/>
          <p:cNvGraphicFramePr/>
          <p:nvPr>
            <p:extLst>
              <p:ext uri="{D42A27DB-BD31-4B8C-83A1-F6EECF244321}">
                <p14:modId xmlns:p14="http://schemas.microsoft.com/office/powerpoint/2010/main" val="1987967746"/>
              </p:ext>
            </p:extLst>
          </p:nvPr>
        </p:nvGraphicFramePr>
        <p:xfrm>
          <a:off x="228600" y="3926023"/>
          <a:ext cx="8693458" cy="2654300"/>
        </p:xfrm>
        <a:graphic>
          <a:graphicData uri="http://schemas.openxmlformats.org/drawingml/2006/chart">
            <c:chart xmlns:c="http://schemas.openxmlformats.org/drawingml/2006/chart" xmlns:r="http://schemas.openxmlformats.org/officeDocument/2006/relationships" r:id="rId4"/>
          </a:graphicData>
        </a:graphic>
      </p:graphicFrame>
      <p:sp>
        <p:nvSpPr>
          <p:cNvPr id="17"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13" name="TextBox 12"/>
          <p:cNvSpPr txBox="1"/>
          <p:nvPr>
            <p:custDataLst>
              <p:tags r:id="rId1"/>
            </p:custDataLst>
          </p:nvPr>
        </p:nvSpPr>
        <p:spPr>
          <a:xfrm>
            <a:off x="230188" y="6374569"/>
            <a:ext cx="8686800" cy="128290"/>
          </a:xfrm>
          <a:prstGeom prst="rect">
            <a:avLst/>
          </a:prstGeom>
          <a:noFill/>
        </p:spPr>
        <p:txBody>
          <a:bodyPr vert="horz" wrap="square" lIns="0" tIns="18288" rIns="0" bIns="0" rtlCol="0" anchor="b" anchorCtr="0">
            <a:noAutofit/>
          </a:bodyPr>
          <a:lstStyle/>
          <a:p>
            <a:r>
              <a:rPr lang="en-US" sz="700" i="1" dirty="0"/>
              <a:t>Note: </a:t>
            </a:r>
            <a:r>
              <a:rPr lang="en-US" sz="700" i="1" dirty="0" smtClean="0"/>
              <a:t>(1) Constant currency numbers were calculated using the 10-year (2007-2016) average USD vs. EUR / GBP exchange rates  of 1.3105 and 1.6251, respectively; yearly exchange rates were calculated as an</a:t>
            </a:r>
            <a:br>
              <a:rPr lang="en-US" sz="700" i="1" dirty="0" smtClean="0"/>
            </a:br>
            <a:r>
              <a:rPr lang="en-US" sz="700" i="1" dirty="0" smtClean="0"/>
              <a:t>             average of the Company’s average monthly income statement exchange rates</a:t>
            </a:r>
            <a:endParaRPr lang="en-US" sz="700" i="1" dirty="0"/>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57</a:t>
            </a:r>
            <a:endParaRPr lang="en-US" sz="900" dirty="0">
              <a:solidFill>
                <a:srgbClr val="000000"/>
              </a:solidFill>
              <a:latin typeface="Tahoma"/>
            </a:endParaRPr>
          </a:p>
        </p:txBody>
      </p:sp>
    </p:spTree>
    <p:extLst>
      <p:ext uri="{BB962C8B-B14F-4D97-AF65-F5344CB8AC3E}">
        <p14:creationId xmlns:p14="http://schemas.microsoft.com/office/powerpoint/2010/main" val="380716355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Historical Revenue Drivers</a:t>
            </a:r>
            <a:endParaRPr lang="en-US" dirty="0"/>
          </a:p>
        </p:txBody>
      </p:sp>
      <p:graphicFrame>
        <p:nvGraphicFramePr>
          <p:cNvPr id="14" name="Table 13"/>
          <p:cNvGraphicFramePr>
            <a:graphicFrameLocks noGrp="1"/>
          </p:cNvGraphicFramePr>
          <p:nvPr>
            <p:extLst>
              <p:ext uri="{D42A27DB-BD31-4B8C-83A1-F6EECF244321}">
                <p14:modId xmlns:p14="http://schemas.microsoft.com/office/powerpoint/2010/main" val="2070222593"/>
              </p:ext>
            </p:extLst>
          </p:nvPr>
        </p:nvGraphicFramePr>
        <p:xfrm>
          <a:off x="231774" y="1074685"/>
          <a:ext cx="8690283" cy="438912"/>
        </p:xfrm>
        <a:graphic>
          <a:graphicData uri="http://schemas.openxmlformats.org/drawingml/2006/table">
            <a:tbl>
              <a:tblPr firstRow="1" bandRow="1">
                <a:tableStyleId>{5C22544A-7EE6-4342-B048-85BDC9FD1C3A}</a:tableStyleId>
              </a:tblPr>
              <a:tblGrid>
                <a:gridCol w="8690283">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Gross Revenue Bridge – By Business Unit</a:t>
                      </a:r>
                      <a:endParaRPr lang="en-US" sz="1000" b="1" i="0" u="none"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700" b="0" i="0" u="none" dirty="0">
                          <a:solidFill>
                            <a:schemeClr val="accent2"/>
                          </a:solidFill>
                          <a:latin typeface="+mn-lt"/>
                        </a:rPr>
                        <a:t>USD</a:t>
                      </a:r>
                      <a:r>
                        <a:rPr lang="en-US" sz="700" b="0" i="0" u="none" baseline="0" dirty="0">
                          <a:solidFill>
                            <a:schemeClr val="accent2"/>
                          </a:solidFill>
                          <a:latin typeface="+mn-lt"/>
                        </a:rPr>
                        <a:t> in millions</a:t>
                      </a:r>
                      <a:endParaRPr lang="en-US" sz="800" b="0"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9" name="Chart 18"/>
          <p:cNvGraphicFramePr/>
          <p:nvPr>
            <p:extLst>
              <p:ext uri="{D42A27DB-BD31-4B8C-83A1-F6EECF244321}">
                <p14:modId xmlns:p14="http://schemas.microsoft.com/office/powerpoint/2010/main" val="2321697729"/>
              </p:ext>
            </p:extLst>
          </p:nvPr>
        </p:nvGraphicFramePr>
        <p:xfrm>
          <a:off x="228600" y="1346200"/>
          <a:ext cx="8693458" cy="2654300"/>
        </p:xfrm>
        <a:graphic>
          <a:graphicData uri="http://schemas.openxmlformats.org/drawingml/2006/chart">
            <c:chart xmlns:c="http://schemas.openxmlformats.org/drawingml/2006/chart" xmlns:r="http://schemas.openxmlformats.org/officeDocument/2006/relationships" r:id="rId2"/>
          </a:graphicData>
        </a:graphic>
      </p:graphicFrame>
      <p:sp>
        <p:nvSpPr>
          <p:cNvPr id="20" name="Text Placeholder 2"/>
          <p:cNvSpPr>
            <a:spLocks noGrp="1"/>
          </p:cNvSpPr>
          <p:nvPr>
            <p:ph type="body" sz="quarter" idx="11"/>
          </p:nvPr>
        </p:nvSpPr>
        <p:spPr>
          <a:xfrm>
            <a:off x="231775" y="715963"/>
            <a:ext cx="8686800" cy="361950"/>
          </a:xfrm>
        </p:spPr>
        <p:txBody>
          <a:bodyPr/>
          <a:lstStyle/>
          <a:p>
            <a:r>
              <a:rPr lang="en-US" dirty="0" smtClean="0"/>
              <a:t>FX fluctuations accounted for $16.4 </a:t>
            </a:r>
            <a:r>
              <a:rPr lang="en-US" dirty="0"/>
              <a:t>million </a:t>
            </a:r>
            <a:r>
              <a:rPr lang="en-US" dirty="0" smtClean="0"/>
              <a:t>(70.3%) and $2.2 </a:t>
            </a:r>
            <a:r>
              <a:rPr lang="en-US" dirty="0"/>
              <a:t>million </a:t>
            </a:r>
            <a:r>
              <a:rPr lang="en-US" dirty="0" smtClean="0"/>
              <a:t>(16.3%) of the decrease from 2014 to 2015 and 2015 to 2016, respectively </a:t>
            </a:r>
            <a:endParaRPr lang="en-US" dirty="0"/>
          </a:p>
        </p:txBody>
      </p:sp>
      <p:graphicFrame>
        <p:nvGraphicFramePr>
          <p:cNvPr id="11" name="Table 10"/>
          <p:cNvGraphicFramePr>
            <a:graphicFrameLocks noGrp="1"/>
          </p:cNvGraphicFramePr>
          <p:nvPr>
            <p:extLst>
              <p:ext uri="{D42A27DB-BD31-4B8C-83A1-F6EECF244321}">
                <p14:modId xmlns:p14="http://schemas.microsoft.com/office/powerpoint/2010/main" val="1229083209"/>
              </p:ext>
            </p:extLst>
          </p:nvPr>
        </p:nvGraphicFramePr>
        <p:xfrm>
          <a:off x="231774" y="3654508"/>
          <a:ext cx="8690283" cy="438912"/>
        </p:xfrm>
        <a:graphic>
          <a:graphicData uri="http://schemas.openxmlformats.org/drawingml/2006/table">
            <a:tbl>
              <a:tblPr firstRow="1" bandRow="1">
                <a:tableStyleId>{5C22544A-7EE6-4342-B048-85BDC9FD1C3A}</a:tableStyleId>
              </a:tblPr>
              <a:tblGrid>
                <a:gridCol w="8690283">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Gross Revenue Bridge – By Product Category</a:t>
                      </a:r>
                      <a:endParaRPr lang="en-US" sz="1000" b="1" i="0" u="none"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700" b="0" i="0" u="none" dirty="0">
                          <a:solidFill>
                            <a:schemeClr val="accent2"/>
                          </a:solidFill>
                          <a:latin typeface="+mn-lt"/>
                        </a:rPr>
                        <a:t>USD</a:t>
                      </a:r>
                      <a:r>
                        <a:rPr lang="en-US" sz="700" b="0" i="0" u="none" baseline="0" dirty="0">
                          <a:solidFill>
                            <a:schemeClr val="accent2"/>
                          </a:solidFill>
                          <a:latin typeface="+mn-lt"/>
                        </a:rPr>
                        <a:t> in millions</a:t>
                      </a:r>
                      <a:endParaRPr lang="en-US" sz="800" b="0"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2" name="Chart 11"/>
          <p:cNvGraphicFramePr/>
          <p:nvPr>
            <p:extLst>
              <p:ext uri="{D42A27DB-BD31-4B8C-83A1-F6EECF244321}">
                <p14:modId xmlns:p14="http://schemas.microsoft.com/office/powerpoint/2010/main" val="1896312872"/>
              </p:ext>
            </p:extLst>
          </p:nvPr>
        </p:nvGraphicFramePr>
        <p:xfrm>
          <a:off x="228600" y="3926023"/>
          <a:ext cx="8693458" cy="2654300"/>
        </p:xfrm>
        <a:graphic>
          <a:graphicData uri="http://schemas.openxmlformats.org/drawingml/2006/chart">
            <c:chart xmlns:c="http://schemas.openxmlformats.org/drawingml/2006/chart" xmlns:r="http://schemas.openxmlformats.org/officeDocument/2006/relationships" r:id="rId3"/>
          </a:graphicData>
        </a:graphic>
      </p:graphicFrame>
      <p:sp>
        <p:nvSpPr>
          <p:cNvPr id="17"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58</a:t>
            </a:r>
            <a:endParaRPr lang="en-US" sz="900" dirty="0">
              <a:solidFill>
                <a:srgbClr val="000000"/>
              </a:solidFill>
              <a:latin typeface="Tahoma"/>
            </a:endParaRPr>
          </a:p>
        </p:txBody>
      </p:sp>
    </p:spTree>
    <p:extLst>
      <p:ext uri="{BB962C8B-B14F-4D97-AF65-F5344CB8AC3E}">
        <p14:creationId xmlns:p14="http://schemas.microsoft.com/office/powerpoint/2010/main" val="323317883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Forecasted Revenue </a:t>
            </a:r>
            <a:r>
              <a:rPr lang="en-US" dirty="0" smtClean="0"/>
              <a:t>and Gross Profit Trends</a:t>
            </a:r>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218995847"/>
              </p:ext>
            </p:extLst>
          </p:nvPr>
        </p:nvGraphicFramePr>
        <p:xfrm>
          <a:off x="2420448" y="1079277"/>
          <a:ext cx="6501384" cy="438912"/>
        </p:xfrm>
        <a:graphic>
          <a:graphicData uri="http://schemas.openxmlformats.org/drawingml/2006/table">
            <a:tbl>
              <a:tblPr firstRow="1" bandRow="1">
                <a:tableStyleId>{5C22544A-7EE6-4342-B048-85BDC9FD1C3A}</a:tableStyleId>
              </a:tblPr>
              <a:tblGrid>
                <a:gridCol w="650138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Forecasted Net Revenue and Gross Profit by Business Unit</a:t>
                      </a:r>
                      <a:endParaRPr lang="en-US" sz="1000" b="1" i="0" u="none" baseline="30000"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800" b="0"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0" name="TextBox 9"/>
          <p:cNvSpPr txBox="1"/>
          <p:nvPr/>
        </p:nvSpPr>
        <p:spPr>
          <a:xfrm>
            <a:off x="288924" y="1125407"/>
            <a:ext cx="1847851" cy="5468164"/>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Katun is projecting a 2.9% revenue growth CAGR from 2016 through 2021F driven by projected growth in its core operations, as well as its newly identified refurbished equipment and distribution initiatives </a:t>
            </a:r>
          </a:p>
          <a:p>
            <a:pPr fontAlgn="base">
              <a:spcBef>
                <a:spcPts val="400"/>
              </a:spcBef>
              <a:buClr>
                <a:schemeClr val="bg1"/>
              </a:buClr>
              <a:buSzPct val="100000"/>
              <a:tabLst>
                <a:tab pos="179388" algn="l"/>
              </a:tabLst>
            </a:pPr>
            <a:r>
              <a:rPr lang="en-US" sz="800" b="1" dirty="0" smtClean="0">
                <a:solidFill>
                  <a:schemeClr val="bg1"/>
                </a:solidFill>
                <a:cs typeface="Tahoma" panose="020B0604030504040204" pitchFamily="34" charset="0"/>
              </a:rPr>
              <a:t>Revenue Growth in Core Operations</a:t>
            </a:r>
            <a:endParaRPr lang="en-US" sz="800" b="1" dirty="0">
              <a:solidFill>
                <a:schemeClr val="bg1"/>
              </a:solidFill>
              <a:cs typeface="Tahoma" panose="020B0604030504040204" pitchFamily="34" charset="0"/>
            </a:endParaRP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Color toner in 2018F and 2019F are projected to grow at 7.0% and 6.9% respectively with the largest growth coming out of NABU at 12.5% and 11.2% respectively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Color toner growth is expected to offset monochrome declines and OEM sales, projected to remain flat</a:t>
            </a:r>
          </a:p>
          <a:p>
            <a:pPr fontAlgn="base">
              <a:spcBef>
                <a:spcPts val="400"/>
              </a:spcBef>
              <a:buClr>
                <a:schemeClr val="bg1"/>
              </a:buClr>
              <a:buSzPct val="100000"/>
              <a:tabLst>
                <a:tab pos="179388" algn="l"/>
              </a:tabLst>
            </a:pPr>
            <a:r>
              <a:rPr lang="en-US" sz="800" b="1" dirty="0">
                <a:solidFill>
                  <a:schemeClr val="bg1"/>
                </a:solidFill>
                <a:cs typeface="Tahoma" panose="020B0604030504040204" pitchFamily="34" charset="0"/>
              </a:rPr>
              <a:t>Revenue Growth in </a:t>
            </a:r>
            <a:r>
              <a:rPr lang="en-US" sz="800" b="1" dirty="0" smtClean="0">
                <a:solidFill>
                  <a:schemeClr val="bg1"/>
                </a:solidFill>
                <a:cs typeface="Tahoma" panose="020B0604030504040204" pitchFamily="34" charset="0"/>
              </a:rPr>
              <a:t>New Initiatives</a:t>
            </a:r>
            <a:endParaRPr lang="en-US" sz="800" dirty="0" smtClean="0">
              <a:solidFill>
                <a:schemeClr val="bg1"/>
              </a:solidFill>
              <a:cs typeface="Tahoma" panose="020B0604030504040204" pitchFamily="34" charset="0"/>
            </a:endParaRP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Phase 1 &amp; 2 printer refurbished equipment revenue in NABU and WE is expected to reach $1.25 million by 2018F to achieve 65% and 45% respective growth in 2018F &amp; 2019F</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Phase 3 MFD refurbished equipment revenue is expected to reach $1 million by 2020F</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Total refurbished equip. revenue is expected to be $3.0 million by 2021F</a:t>
            </a:r>
          </a:p>
          <a:p>
            <a:pPr fontAlgn="base">
              <a:spcBef>
                <a:spcPts val="400"/>
              </a:spcBef>
              <a:buClr>
                <a:schemeClr val="bg1"/>
              </a:buClr>
              <a:buSzPct val="100000"/>
              <a:tabLst>
                <a:tab pos="179388" algn="l"/>
              </a:tabLst>
            </a:pPr>
            <a:r>
              <a:rPr lang="en-US" sz="800" b="1" dirty="0" smtClean="0">
                <a:solidFill>
                  <a:schemeClr val="bg1"/>
                </a:solidFill>
                <a:cs typeface="Tahoma" panose="020B0604030504040204" pitchFamily="34" charset="0"/>
              </a:rPr>
              <a:t>Gross Profit</a:t>
            </a:r>
            <a:endParaRPr lang="en-US" sz="800" b="1" dirty="0">
              <a:solidFill>
                <a:schemeClr val="bg1"/>
              </a:solidFill>
              <a:cs typeface="Tahoma" panose="020B0604030504040204" pitchFamily="34" charset="0"/>
            </a:endParaRP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Gross margins are projected to expand by 86 bps from </a:t>
            </a:r>
            <a:r>
              <a:rPr lang="en-US" sz="800" dirty="0" smtClean="0">
                <a:solidFill>
                  <a:schemeClr val="bg1"/>
                </a:solidFill>
                <a:cs typeface="Tahoma" panose="020B0604030504040204" pitchFamily="34" charset="0"/>
              </a:rPr>
              <a:t>’16 to ’21F with </a:t>
            </a:r>
            <a:r>
              <a:rPr lang="en-US" sz="800" dirty="0">
                <a:solidFill>
                  <a:schemeClr val="bg1"/>
                </a:solidFill>
                <a:cs typeface="Tahoma" panose="020B0604030504040204" pitchFamily="34" charset="0"/>
              </a:rPr>
              <a:t>gross profit projected to grow at a 3.5% CAGR </a:t>
            </a:r>
            <a:r>
              <a:rPr lang="en-US" sz="800" dirty="0" smtClean="0">
                <a:solidFill>
                  <a:schemeClr val="bg1"/>
                </a:solidFill>
                <a:cs typeface="Tahoma" panose="020B0604030504040204" pitchFamily="34" charset="0"/>
              </a:rPr>
              <a:t>from ’16 </a:t>
            </a:r>
            <a:r>
              <a:rPr lang="en-US" sz="800" dirty="0">
                <a:solidFill>
                  <a:schemeClr val="bg1"/>
                </a:solidFill>
                <a:cs typeface="Tahoma" panose="020B0604030504040204" pitchFamily="34" charset="0"/>
              </a:rPr>
              <a:t>to </a:t>
            </a:r>
            <a:r>
              <a:rPr lang="en-US" sz="800" dirty="0" smtClean="0">
                <a:solidFill>
                  <a:schemeClr val="bg1"/>
                </a:solidFill>
                <a:cs typeface="Tahoma" panose="020B0604030504040204" pitchFamily="34" charset="0"/>
              </a:rPr>
              <a:t>’21F</a:t>
            </a:r>
            <a:endParaRPr lang="en-US" sz="800" dirty="0">
              <a:solidFill>
                <a:schemeClr val="bg1"/>
              </a:solidFill>
              <a:cs typeface="Tahoma" panose="020B0604030504040204" pitchFamily="34" charset="0"/>
            </a:endParaRP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Gross margin expansion is driven largely by growth in LABU and NABU where Katun enjoyed margins of 34.0% and 32.3% respectively in </a:t>
            </a:r>
            <a:r>
              <a:rPr lang="en-US" sz="800" dirty="0" smtClean="0">
                <a:solidFill>
                  <a:schemeClr val="bg1"/>
                </a:solidFill>
                <a:cs typeface="Tahoma" panose="020B0604030504040204" pitchFamily="34" charset="0"/>
              </a:rPr>
              <a:t>2016</a:t>
            </a:r>
            <a:endParaRPr lang="en-US" sz="800" dirty="0">
              <a:solidFill>
                <a:schemeClr val="bg1"/>
              </a:solidFill>
              <a:cs typeface="Tahoma" panose="020B0604030504040204" pitchFamily="34" charset="0"/>
            </a:endParaRPr>
          </a:p>
          <a:p>
            <a:pPr marL="173038" indent="-173038" fontAlgn="base">
              <a:spcBef>
                <a:spcPts val="400"/>
              </a:spcBef>
              <a:buClr>
                <a:schemeClr val="bg1"/>
              </a:buClr>
              <a:buSzPct val="100000"/>
              <a:buFont typeface="Wingdings" panose="05000000000000000000" pitchFamily="2" charset="2"/>
              <a:buChar char="§"/>
              <a:tabLst>
                <a:tab pos="179388" algn="l"/>
              </a:tabLst>
            </a:pPr>
            <a:endParaRPr lang="en-US" sz="800" dirty="0" smtClean="0">
              <a:solidFill>
                <a:schemeClr val="bg1"/>
              </a:solidFill>
              <a:cs typeface="Tahoma" panose="020B0604030504040204" pitchFamily="34" charset="0"/>
            </a:endParaRPr>
          </a:p>
          <a:p>
            <a:pPr marL="173038" indent="-173038" fontAlgn="base">
              <a:spcBef>
                <a:spcPts val="400"/>
              </a:spcBef>
              <a:buClr>
                <a:schemeClr val="bg1"/>
              </a:buClr>
              <a:buSzPct val="100000"/>
              <a:buFont typeface="Wingdings" panose="05000000000000000000" pitchFamily="2" charset="2"/>
              <a:buChar char="§"/>
              <a:tabLst>
                <a:tab pos="179388" algn="l"/>
              </a:tabLst>
            </a:pPr>
            <a:endParaRPr lang="en-US" sz="800" dirty="0">
              <a:solidFill>
                <a:schemeClr val="bg1"/>
              </a:solidFill>
              <a:cs typeface="Tahoma" panose="020B0604030504040204" pitchFamily="34" charset="0"/>
            </a:endParaRPr>
          </a:p>
        </p:txBody>
      </p:sp>
      <p:graphicFrame>
        <p:nvGraphicFramePr>
          <p:cNvPr id="17" name="Table 16"/>
          <p:cNvGraphicFramePr>
            <a:graphicFrameLocks noGrp="1"/>
          </p:cNvGraphicFramePr>
          <p:nvPr>
            <p:custDataLst>
              <p:tags r:id="rId1"/>
            </p:custDataLst>
            <p:extLst>
              <p:ext uri="{D42A27DB-BD31-4B8C-83A1-F6EECF244321}">
                <p14:modId xmlns:p14="http://schemas.microsoft.com/office/powerpoint/2010/main" val="3209038130"/>
              </p:ext>
            </p:extLst>
          </p:nvPr>
        </p:nvGraphicFramePr>
        <p:xfrm>
          <a:off x="2428875" y="1397000"/>
          <a:ext cx="6496048" cy="4550290"/>
        </p:xfrm>
        <a:graphic>
          <a:graphicData uri="http://schemas.openxmlformats.org/drawingml/2006/table">
            <a:tbl>
              <a:tblPr>
                <a:tableStyleId>{5C22544A-7EE6-4342-B048-85BDC9FD1C3A}</a:tableStyleId>
              </a:tblPr>
              <a:tblGrid>
                <a:gridCol w="2207890">
                  <a:extLst>
                    <a:ext uri="{9D8B030D-6E8A-4147-A177-3AD203B41FA5}">
                      <a16:colId xmlns="" xmlns:a16="http://schemas.microsoft.com/office/drawing/2014/main" val="20000"/>
                    </a:ext>
                  </a:extLst>
                </a:gridCol>
                <a:gridCol w="612594">
                  <a:extLst>
                    <a:ext uri="{9D8B030D-6E8A-4147-A177-3AD203B41FA5}">
                      <a16:colId xmlns="" xmlns:a16="http://schemas.microsoft.com/office/drawing/2014/main" val="20001"/>
                    </a:ext>
                  </a:extLst>
                </a:gridCol>
                <a:gridCol w="612594">
                  <a:extLst>
                    <a:ext uri="{9D8B030D-6E8A-4147-A177-3AD203B41FA5}">
                      <a16:colId xmlns="" xmlns:a16="http://schemas.microsoft.com/office/drawing/2014/main" val="20002"/>
                    </a:ext>
                  </a:extLst>
                </a:gridCol>
                <a:gridCol w="612594">
                  <a:extLst>
                    <a:ext uri="{9D8B030D-6E8A-4147-A177-3AD203B41FA5}">
                      <a16:colId xmlns="" xmlns:a16="http://schemas.microsoft.com/office/drawing/2014/main" val="20003"/>
                    </a:ext>
                  </a:extLst>
                </a:gridCol>
                <a:gridCol w="612594">
                  <a:extLst>
                    <a:ext uri="{9D8B030D-6E8A-4147-A177-3AD203B41FA5}">
                      <a16:colId xmlns="" xmlns:a16="http://schemas.microsoft.com/office/drawing/2014/main" val="20004"/>
                    </a:ext>
                  </a:extLst>
                </a:gridCol>
                <a:gridCol w="612594">
                  <a:extLst>
                    <a:ext uri="{9D8B030D-6E8A-4147-A177-3AD203B41FA5}">
                      <a16:colId xmlns="" xmlns:a16="http://schemas.microsoft.com/office/drawing/2014/main" val="20005"/>
                    </a:ext>
                  </a:extLst>
                </a:gridCol>
                <a:gridCol w="612594">
                  <a:extLst>
                    <a:ext uri="{9D8B030D-6E8A-4147-A177-3AD203B41FA5}">
                      <a16:colId xmlns="" xmlns:a16="http://schemas.microsoft.com/office/drawing/2014/main" val="20006"/>
                    </a:ext>
                  </a:extLst>
                </a:gridCol>
                <a:gridCol w="612594">
                  <a:extLst>
                    <a:ext uri="{9D8B030D-6E8A-4147-A177-3AD203B41FA5}">
                      <a16:colId xmlns="" xmlns:a16="http://schemas.microsoft.com/office/drawing/2014/main" val="20007"/>
                    </a:ext>
                  </a:extLst>
                </a:gridCol>
              </a:tblGrid>
              <a:tr h="146304">
                <a:tc rowSpan="2">
                  <a:txBody>
                    <a:bodyPr/>
                    <a:lstStyle/>
                    <a:p>
                      <a:pPr algn="l" rtl="0" fontAlgn="b"/>
                      <a:r>
                        <a:rPr lang="en-US" sz="700" b="0" i="0" u="none" strike="noStrike" dirty="0">
                          <a:solidFill>
                            <a:srgbClr val="FFFFFF"/>
                          </a:solidFill>
                          <a:effectLst/>
                          <a:latin typeface="Tahoma"/>
                        </a:rPr>
                        <a:t>USD in thousands</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gridSpan="6">
                  <a:txBody>
                    <a:bodyPr/>
                    <a:lstStyle/>
                    <a:p>
                      <a:pPr algn="ctr" rtl="0" fontAlgn="b"/>
                      <a:r>
                        <a:rPr lang="en-US" sz="700" b="1" i="0" u="none" strike="noStrike" dirty="0">
                          <a:solidFill>
                            <a:srgbClr val="FFFFFF"/>
                          </a:solidFill>
                          <a:effectLst/>
                          <a:latin typeface="Tahoma"/>
                        </a:rPr>
                        <a:t>For the year </a:t>
                      </a:r>
                      <a:r>
                        <a:rPr lang="en-US" sz="700" b="1" i="0" u="none" strike="noStrike" dirty="0" smtClean="0">
                          <a:solidFill>
                            <a:srgbClr val="FFFFFF"/>
                          </a:solidFill>
                          <a:effectLst/>
                          <a:latin typeface="Tahoma"/>
                        </a:rPr>
                        <a:t>ended or ending </a:t>
                      </a:r>
                      <a:r>
                        <a:rPr lang="en-US" sz="700" b="1" i="0" u="none" strike="noStrike" dirty="0">
                          <a:solidFill>
                            <a:srgbClr val="FFFFFF"/>
                          </a:solidFill>
                          <a:effectLst/>
                          <a:latin typeface="Tahoma"/>
                        </a:rPr>
                        <a:t>December 31,</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CAGR</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146304">
                <a:tc v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07325F"/>
                    </a:solidFill>
                  </a:tcPr>
                </a:tc>
                <a:tc>
                  <a:txBody>
                    <a:bodyPr/>
                    <a:lstStyle/>
                    <a:p>
                      <a:pPr algn="ctr" rtl="0" fontAlgn="b"/>
                      <a:r>
                        <a:rPr lang="en-US" sz="700" b="1" i="0" u="none" strike="noStrike" dirty="0">
                          <a:solidFill>
                            <a:srgbClr val="FFFFFF"/>
                          </a:solidFill>
                          <a:effectLst/>
                          <a:latin typeface="Tahoma"/>
                        </a:rPr>
                        <a:t>2016</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2017F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2018F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2019F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2020F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2021F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’16-’21F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1"/>
                  </a:ext>
                </a:extLst>
              </a:tr>
              <a:tr h="163757">
                <a:tc>
                  <a:txBody>
                    <a:bodyPr/>
                    <a:lstStyle/>
                    <a:p>
                      <a:pPr algn="l" rtl="0" fontAlgn="b"/>
                      <a:r>
                        <a:rPr lang="en-US" sz="700" b="0" i="0" u="none" strike="noStrike" dirty="0">
                          <a:solidFill>
                            <a:srgbClr val="000000"/>
                          </a:solidFill>
                          <a:effectLst/>
                          <a:latin typeface="Tahoma"/>
                        </a:rPr>
                        <a:t>EAME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$114,582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$113,761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$115,642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$118,255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$120,951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$123,770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b"/>
                      <a:r>
                        <a:rPr lang="en-US" sz="700" b="0" i="0" u="none" strike="noStrike" dirty="0">
                          <a:solidFill>
                            <a:srgbClr val="000000"/>
                          </a:solidFill>
                          <a:effectLst/>
                          <a:latin typeface="Tahoma"/>
                        </a:rPr>
                        <a:t>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2"/>
                  </a:ext>
                </a:extLst>
              </a:tr>
              <a:tr h="163757">
                <a:tc>
                  <a:txBody>
                    <a:bodyPr/>
                    <a:lstStyle/>
                    <a:p>
                      <a:pPr algn="l" rtl="0" fontAlgn="b"/>
                      <a:r>
                        <a:rPr lang="en-US" sz="700" b="0" i="0" u="none" strike="noStrike" dirty="0">
                          <a:solidFill>
                            <a:srgbClr val="000000"/>
                          </a:solidFill>
                          <a:effectLst/>
                          <a:latin typeface="Tahoma"/>
                        </a:rPr>
                        <a:t>NABU</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40,385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42,917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45,118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47,490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49,855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52,143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b"/>
                      <a:r>
                        <a:rPr lang="en-US" sz="700" b="0" i="0" u="none" strike="noStrike" dirty="0">
                          <a:solidFill>
                            <a:srgbClr val="000000"/>
                          </a:solidFill>
                          <a:effectLst/>
                          <a:latin typeface="Tahoma"/>
                        </a:rPr>
                        <a:t>5.2%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3"/>
                  </a:ext>
                </a:extLst>
              </a:tr>
              <a:tr h="163757">
                <a:tc>
                  <a:txBody>
                    <a:bodyPr/>
                    <a:lstStyle/>
                    <a:p>
                      <a:pPr algn="l" rtl="0" fontAlgn="b"/>
                      <a:r>
                        <a:rPr lang="en-US" sz="700" b="0" i="0" u="none" strike="noStrike" dirty="0">
                          <a:solidFill>
                            <a:srgbClr val="000000"/>
                          </a:solidFill>
                          <a:effectLst/>
                          <a:latin typeface="Tahoma"/>
                        </a:rPr>
                        <a:t>LABU</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38,682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42,126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43,128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44,615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46,273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48,089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b"/>
                      <a:r>
                        <a:rPr lang="en-US" sz="700" b="0" i="0" u="none" strike="noStrike" dirty="0">
                          <a:solidFill>
                            <a:srgbClr val="000000"/>
                          </a:solidFill>
                          <a:effectLst/>
                          <a:latin typeface="Tahoma"/>
                        </a:rPr>
                        <a:t>4.4%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4"/>
                  </a:ext>
                </a:extLst>
              </a:tr>
              <a:tr h="163757">
                <a:tc>
                  <a:txBody>
                    <a:bodyPr/>
                    <a:lstStyle/>
                    <a:p>
                      <a:pPr algn="l" rtl="0" fontAlgn="b"/>
                      <a:r>
                        <a:rPr lang="en-US" sz="700" b="0" i="0" u="none" strike="noStrike" dirty="0" smtClean="0">
                          <a:solidFill>
                            <a:srgbClr val="000000"/>
                          </a:solidFill>
                          <a:effectLst/>
                          <a:latin typeface="+mn-lt"/>
                        </a:rPr>
                        <a:t>APBU</a:t>
                      </a:r>
                      <a:r>
                        <a:rPr lang="en-US" sz="700" b="0" i="0" u="none" strike="noStrike" baseline="30000" dirty="0" smtClean="0">
                          <a:solidFill>
                            <a:srgbClr val="000000"/>
                          </a:solidFill>
                          <a:effectLst/>
                          <a:latin typeface="+mn-lt"/>
                        </a:rPr>
                        <a:t>(1)</a:t>
                      </a:r>
                      <a:endParaRPr lang="en-US" sz="700" b="0" i="0" u="none" strike="noStrike" baseline="30000" dirty="0">
                        <a:solidFill>
                          <a:srgbClr val="000000"/>
                        </a:solidFill>
                        <a:effectLst/>
                        <a:latin typeface="+mn-lt"/>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4,659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4,911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4,859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4,961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5,141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5,349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tc>
                  <a:txBody>
                    <a:bodyPr/>
                    <a:lstStyle/>
                    <a:p>
                      <a:pPr algn="ctr" rtl="0" fontAlgn="b"/>
                      <a:r>
                        <a:rPr lang="en-US" sz="700" b="0" i="0" u="none" strike="noStrike" dirty="0">
                          <a:solidFill>
                            <a:srgbClr val="000000"/>
                          </a:solidFill>
                          <a:effectLst/>
                          <a:latin typeface="Tahoma"/>
                        </a:rPr>
                        <a:t>2.8%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noFill/>
                  </a:tcPr>
                </a:tc>
                <a:extLst>
                  <a:ext uri="{0D108BD9-81ED-4DB2-BD59-A6C34878D82A}">
                    <a16:rowId xmlns="" xmlns:a16="http://schemas.microsoft.com/office/drawing/2014/main" val="10005"/>
                  </a:ext>
                </a:extLst>
              </a:tr>
              <a:tr h="163757">
                <a:tc>
                  <a:txBody>
                    <a:bodyPr/>
                    <a:lstStyle/>
                    <a:p>
                      <a:pPr algn="l" rtl="0" fontAlgn="b"/>
                      <a:r>
                        <a:rPr lang="en-US" sz="700" b="0" i="0" u="none" strike="noStrike" dirty="0" smtClean="0">
                          <a:solidFill>
                            <a:srgbClr val="000000"/>
                          </a:solidFill>
                          <a:effectLst/>
                          <a:latin typeface="Tahoma"/>
                        </a:rPr>
                        <a:t>Corporate and Eliminations</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155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6"/>
                  </a:ext>
                </a:extLst>
              </a:tr>
              <a:tr h="163757">
                <a:tc>
                  <a:txBody>
                    <a:bodyPr/>
                    <a:lstStyle/>
                    <a:p>
                      <a:pPr algn="l" rtl="0" fontAlgn="b"/>
                      <a:r>
                        <a:rPr lang="en-US" sz="700" b="1" i="0" u="none" strike="noStrike" dirty="0">
                          <a:solidFill>
                            <a:srgbClr val="000000"/>
                          </a:solidFill>
                          <a:effectLst/>
                          <a:latin typeface="Tahoma"/>
                        </a:rPr>
                        <a:t>Revenue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$198,464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$203,716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$208,746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$215,320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$222,220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$229,350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7"/>
                  </a:ext>
                </a:extLst>
              </a:tr>
              <a:tr h="163757">
                <a:tc>
                  <a:txBody>
                    <a:bodyPr/>
                    <a:lstStyle/>
                    <a:p>
                      <a:pPr algn="l" rtl="0" fontAlgn="b"/>
                      <a:r>
                        <a:rPr lang="en-US" sz="700" b="0" i="0" u="none" strike="noStrike" dirty="0">
                          <a:solidFill>
                            <a:srgbClr val="000000"/>
                          </a:solidFill>
                          <a:effectLst/>
                          <a:latin typeface="Tahoma"/>
                        </a:rPr>
                        <a:t>% Growth</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(6.5%)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3.1%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3.2%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3.2%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08"/>
                  </a:ext>
                </a:extLst>
              </a:tr>
              <a:tr h="163757">
                <a:tc>
                  <a:txBody>
                    <a:bodyPr/>
                    <a:lstStyle/>
                    <a:p>
                      <a:pPr algn="l"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9"/>
                  </a:ext>
                </a:extLst>
              </a:tr>
              <a:tr h="163757">
                <a:tc>
                  <a:txBody>
                    <a:bodyPr/>
                    <a:lstStyle/>
                    <a:p>
                      <a:pPr algn="l" rtl="0" fontAlgn="b"/>
                      <a:r>
                        <a:rPr lang="en-US" sz="700" b="0" i="0" u="none" strike="noStrike" dirty="0">
                          <a:solidFill>
                            <a:srgbClr val="000000"/>
                          </a:solidFill>
                          <a:effectLst/>
                          <a:latin typeface="Tahoma"/>
                        </a:rPr>
                        <a:t>Cost of Sales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0"/>
                  </a:ext>
                </a:extLst>
              </a:tr>
              <a:tr h="163757">
                <a:tc>
                  <a:txBody>
                    <a:bodyPr/>
                    <a:lstStyle/>
                    <a:p>
                      <a:pPr algn="l" rtl="0" fontAlgn="b"/>
                      <a:r>
                        <a:rPr lang="en-US" sz="700" b="0" i="0" u="none" strike="noStrike" dirty="0">
                          <a:solidFill>
                            <a:srgbClr val="000000"/>
                          </a:solidFill>
                          <a:effectLst/>
                          <a:latin typeface="Tahoma"/>
                        </a:rPr>
                        <a:t>EAME</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$82,105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$81,749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$83,418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$85,240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$87,077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$89,073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1"/>
                  </a:ext>
                </a:extLst>
              </a:tr>
              <a:tr h="163757">
                <a:tc>
                  <a:txBody>
                    <a:bodyPr/>
                    <a:lstStyle/>
                    <a:p>
                      <a:pPr algn="l" rtl="0" fontAlgn="b"/>
                      <a:r>
                        <a:rPr lang="en-US" sz="700" b="0" i="0" u="none" strike="noStrike" dirty="0">
                          <a:solidFill>
                            <a:srgbClr val="000000"/>
                          </a:solidFill>
                          <a:effectLst/>
                          <a:latin typeface="Tahoma"/>
                        </a:rPr>
                        <a:t>NABU</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27,334</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29,147</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30,963</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32,677</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34,301</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35,866</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2"/>
                  </a:ext>
                </a:extLst>
              </a:tr>
              <a:tr h="163757">
                <a:tc>
                  <a:txBody>
                    <a:bodyPr/>
                    <a:lstStyle/>
                    <a:p>
                      <a:pPr algn="l" rtl="0" fontAlgn="b"/>
                      <a:r>
                        <a:rPr lang="en-US" sz="700" b="0" i="0" u="none" strike="noStrike" dirty="0">
                          <a:solidFill>
                            <a:srgbClr val="000000"/>
                          </a:solidFill>
                          <a:effectLst/>
                          <a:latin typeface="Tahoma"/>
                        </a:rPr>
                        <a:t>LABU</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25,511</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26,803</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27,588</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28,510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29,573</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30,747</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3"/>
                  </a:ext>
                </a:extLst>
              </a:tr>
              <a:tr h="163757">
                <a:tc>
                  <a:txBody>
                    <a:bodyPr/>
                    <a:lstStyle/>
                    <a:p>
                      <a:pPr algn="l" rtl="0" fontAlgn="b"/>
                      <a:r>
                        <a:rPr lang="en-US" sz="700" b="0" i="0" u="none" strike="noStrike" dirty="0" smtClean="0">
                          <a:solidFill>
                            <a:srgbClr val="000000"/>
                          </a:solidFill>
                          <a:effectLst/>
                          <a:latin typeface="+mn-lt"/>
                        </a:rPr>
                        <a:t>APBU</a:t>
                      </a:r>
                      <a:r>
                        <a:rPr lang="en-US" sz="700" b="0" i="0" u="none" strike="noStrike" baseline="30000" dirty="0" smtClean="0">
                          <a:solidFill>
                            <a:srgbClr val="000000"/>
                          </a:solidFill>
                          <a:effectLst/>
                          <a:latin typeface="+mn-lt"/>
                        </a:rPr>
                        <a:t>(1)</a:t>
                      </a:r>
                      <a:endParaRPr lang="en-US" sz="700" b="0" i="0" u="none" strike="noStrike" baseline="30000" dirty="0">
                        <a:solidFill>
                          <a:srgbClr val="000000"/>
                        </a:solidFill>
                        <a:effectLst/>
                        <a:latin typeface="+mn-lt"/>
                      </a:endParaRP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4,208</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4,272</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4,218</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4,235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4,382</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4,549</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4"/>
                  </a:ext>
                </a:extLst>
              </a:tr>
              <a:tr h="163757">
                <a:tc>
                  <a:txBody>
                    <a:bodyPr/>
                    <a:lstStyle/>
                    <a:p>
                      <a:pPr algn="l"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5"/>
                  </a:ext>
                </a:extLst>
              </a:tr>
              <a:tr h="163757">
                <a:tc>
                  <a:txBody>
                    <a:bodyPr/>
                    <a:lstStyle/>
                    <a:p>
                      <a:pPr algn="l" rtl="0" fontAlgn="b"/>
                      <a:r>
                        <a:rPr lang="en-US" sz="700" b="0" i="0" u="none" strike="noStrike" dirty="0">
                          <a:solidFill>
                            <a:srgbClr val="000000"/>
                          </a:solidFill>
                          <a:effectLst/>
                          <a:latin typeface="Tahoma"/>
                        </a:rPr>
                        <a:t>Gross Profit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6"/>
                  </a:ext>
                </a:extLst>
              </a:tr>
              <a:tr h="163757">
                <a:tc>
                  <a:txBody>
                    <a:bodyPr/>
                    <a:lstStyle/>
                    <a:p>
                      <a:pPr algn="l" rtl="0" fontAlgn="b"/>
                      <a:r>
                        <a:rPr lang="en-US" sz="700" b="0" i="0" u="none" strike="noStrike" dirty="0">
                          <a:solidFill>
                            <a:srgbClr val="000000"/>
                          </a:solidFill>
                          <a:effectLst/>
                          <a:latin typeface="Tahoma"/>
                        </a:rPr>
                        <a:t>EAME</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$32,476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$32,012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$32,224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$33,015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$33,874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$34,696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7"/>
                  </a:ext>
                </a:extLst>
              </a:tr>
              <a:tr h="163757">
                <a:tc>
                  <a:txBody>
                    <a:bodyPr/>
                    <a:lstStyle/>
                    <a:p>
                      <a:pPr algn="l" rtl="0" fontAlgn="b"/>
                      <a:r>
                        <a:rPr lang="en-US" sz="700" b="0" i="0" u="none" strike="noStrike" dirty="0">
                          <a:solidFill>
                            <a:srgbClr val="000000"/>
                          </a:solidFill>
                          <a:effectLst/>
                          <a:latin typeface="Tahoma"/>
                        </a:rPr>
                        <a:t>NABU</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13,051</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13,770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14,155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14,812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15,554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16,277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8"/>
                  </a:ext>
                </a:extLst>
              </a:tr>
              <a:tr h="163757">
                <a:tc>
                  <a:txBody>
                    <a:bodyPr/>
                    <a:lstStyle/>
                    <a:p>
                      <a:pPr algn="l" rtl="0" fontAlgn="b"/>
                      <a:r>
                        <a:rPr lang="en-US" sz="700" b="0" i="0" u="none" strike="noStrike" dirty="0">
                          <a:solidFill>
                            <a:srgbClr val="000000"/>
                          </a:solidFill>
                          <a:effectLst/>
                          <a:latin typeface="Tahoma"/>
                        </a:rPr>
                        <a:t>LABU</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13,171</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15,324</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15,540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16,105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16,700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17,341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9"/>
                  </a:ext>
                </a:extLst>
              </a:tr>
              <a:tr h="163757">
                <a:tc>
                  <a:txBody>
                    <a:bodyPr/>
                    <a:lstStyle/>
                    <a:p>
                      <a:pPr algn="l" rtl="0" fontAlgn="b"/>
                      <a:r>
                        <a:rPr lang="en-US" sz="700" b="0" i="0" u="none" strike="noStrike" dirty="0" smtClean="0">
                          <a:solidFill>
                            <a:srgbClr val="000000"/>
                          </a:solidFill>
                          <a:effectLst/>
                          <a:latin typeface="+mn-lt"/>
                        </a:rPr>
                        <a:t>APBU</a:t>
                      </a:r>
                      <a:r>
                        <a:rPr lang="en-US" sz="700" b="0" i="0" u="none" strike="noStrike" baseline="30000" dirty="0" smtClean="0">
                          <a:solidFill>
                            <a:srgbClr val="000000"/>
                          </a:solidFill>
                          <a:effectLst/>
                          <a:latin typeface="+mn-lt"/>
                        </a:rPr>
                        <a:t>(1)</a:t>
                      </a:r>
                      <a:endParaRPr lang="en-US" sz="700" b="0" i="0" u="none" strike="noStrike" baseline="30000" dirty="0">
                        <a:solidFill>
                          <a:srgbClr val="000000"/>
                        </a:solidFill>
                        <a:effectLst/>
                        <a:latin typeface="+mn-lt"/>
                      </a:endParaRP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451</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639</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640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725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760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800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0"/>
                  </a:ext>
                </a:extLst>
              </a:tr>
              <a:tr h="163757">
                <a:tc>
                  <a:txBody>
                    <a:bodyPr/>
                    <a:lstStyle/>
                    <a:p>
                      <a:pPr algn="l" rtl="0" fontAlgn="b"/>
                      <a:r>
                        <a:rPr lang="en-US" sz="700" b="0" i="0" u="none" strike="noStrike" dirty="0" smtClean="0">
                          <a:solidFill>
                            <a:srgbClr val="000000"/>
                          </a:solidFill>
                          <a:effectLst/>
                          <a:latin typeface="Tahoma"/>
                        </a:rPr>
                        <a:t>Corporate and Eliminations</a:t>
                      </a:r>
                      <a:endParaRPr lang="en-US" sz="700" b="0" i="0" u="none" strike="noStrike" dirty="0">
                        <a:solidFill>
                          <a:srgbClr val="000000"/>
                        </a:solidFill>
                        <a:effectLst/>
                        <a:latin typeface="Tahoma"/>
                      </a:endParaRP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(1,396)</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(655)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(400)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(400)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(400)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fontAlgn="b"/>
                      <a:r>
                        <a:rPr lang="en-US" sz="700" b="0" i="0" u="none" strike="noStrike" dirty="0">
                          <a:solidFill>
                            <a:srgbClr val="000000"/>
                          </a:solidFill>
                          <a:effectLst/>
                          <a:latin typeface="Tahoma"/>
                        </a:rPr>
                        <a:t>(400)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1"/>
                  </a:ext>
                </a:extLst>
              </a:tr>
              <a:tr h="163757">
                <a:tc>
                  <a:txBody>
                    <a:bodyPr/>
                    <a:lstStyle/>
                    <a:p>
                      <a:pPr algn="l" rtl="0" fontAlgn="b"/>
                      <a:r>
                        <a:rPr lang="en-US" sz="700" b="1" i="0" u="none" strike="noStrike" dirty="0">
                          <a:solidFill>
                            <a:srgbClr val="000000"/>
                          </a:solidFill>
                          <a:effectLst/>
                          <a:latin typeface="Tahoma"/>
                        </a:rPr>
                        <a:t>Gross Profit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$57,754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$61,090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$62,159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$64,257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$66,488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$68,714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22"/>
                  </a:ext>
                </a:extLst>
              </a:tr>
              <a:tr h="163757">
                <a:tc>
                  <a:txBody>
                    <a:bodyPr/>
                    <a:lstStyle/>
                    <a:p>
                      <a:pPr algn="l" rtl="0" fontAlgn="b"/>
                      <a:r>
                        <a:rPr lang="en-US" sz="700" b="0" i="0" u="none" strike="noStrike" dirty="0">
                          <a:solidFill>
                            <a:srgbClr val="000000"/>
                          </a:solidFill>
                          <a:effectLst/>
                          <a:latin typeface="Tahoma"/>
                        </a:rPr>
                        <a:t>% Margin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29.1%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30.0%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29.8%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29.8%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29.9%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30.0%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3"/>
                  </a:ext>
                </a:extLst>
              </a:tr>
              <a:tr h="163757">
                <a:tc>
                  <a:txBody>
                    <a:bodyPr/>
                    <a:lstStyle/>
                    <a:p>
                      <a:pPr algn="l" rtl="0" fontAlgn="b"/>
                      <a:r>
                        <a:rPr lang="en-US" sz="700" b="0" i="0" u="none" strike="noStrike" dirty="0">
                          <a:solidFill>
                            <a:srgbClr val="000000"/>
                          </a:solidFill>
                          <a:effectLst/>
                          <a:latin typeface="Tahoma"/>
                        </a:rPr>
                        <a:t>% EAME Margin</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28.3%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28.1%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27.9%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27.9%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28.0%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28.0%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4"/>
                  </a:ext>
                </a:extLst>
              </a:tr>
              <a:tr h="163757">
                <a:tc>
                  <a:txBody>
                    <a:bodyPr/>
                    <a:lstStyle/>
                    <a:p>
                      <a:pPr algn="l" rtl="0" fontAlgn="b"/>
                      <a:r>
                        <a:rPr lang="en-US" sz="700" b="0" i="0" u="none" strike="noStrike" dirty="0">
                          <a:solidFill>
                            <a:srgbClr val="000000"/>
                          </a:solidFill>
                          <a:effectLst/>
                          <a:latin typeface="Tahoma"/>
                        </a:rPr>
                        <a:t>% NABU Margin</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32.3%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32.1%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5"/>
                  </a:ext>
                </a:extLst>
              </a:tr>
              <a:tr h="163757">
                <a:tc>
                  <a:txBody>
                    <a:bodyPr/>
                    <a:lstStyle/>
                    <a:p>
                      <a:pPr algn="l" rtl="0" fontAlgn="b"/>
                      <a:r>
                        <a:rPr lang="en-US" sz="700" b="0" i="0" u="none" strike="noStrike" dirty="0">
                          <a:solidFill>
                            <a:srgbClr val="000000"/>
                          </a:solidFill>
                          <a:effectLst/>
                          <a:latin typeface="Tahoma"/>
                        </a:rPr>
                        <a:t>% LABU Margin</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34.0%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36.4%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36.0%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36.1%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36.1%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36.1%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6"/>
                  </a:ext>
                </a:extLst>
              </a:tr>
              <a:tr h="163757">
                <a:tc>
                  <a:txBody>
                    <a:bodyPr/>
                    <a:lstStyle/>
                    <a:p>
                      <a:pPr algn="l" rtl="0" fontAlgn="b"/>
                      <a:r>
                        <a:rPr lang="en-US" sz="700" b="0" i="0" u="none" strike="noStrike" dirty="0">
                          <a:solidFill>
                            <a:srgbClr val="000000"/>
                          </a:solidFill>
                          <a:effectLst/>
                          <a:latin typeface="Tahoma"/>
                        </a:rPr>
                        <a:t>% APBU Margin</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9.7%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13.0%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13.2%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14.6%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14.8%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15.0%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7"/>
                  </a:ext>
                </a:extLst>
              </a:tr>
            </a:tbl>
          </a:graphicData>
        </a:graphic>
      </p:graphicFrame>
      <p:sp>
        <p:nvSpPr>
          <p:cNvPr id="15" name="TextBox 14"/>
          <p:cNvSpPr txBox="1"/>
          <p:nvPr/>
        </p:nvSpPr>
        <p:spPr>
          <a:xfrm>
            <a:off x="231775" y="6289397"/>
            <a:ext cx="3328383" cy="153888"/>
          </a:xfrm>
          <a:prstGeom prst="rect">
            <a:avLst/>
          </a:prstGeom>
          <a:noFill/>
        </p:spPr>
        <p:txBody>
          <a:bodyPr wrap="square" lIns="0" rIns="0" bIns="0" rtlCol="0" anchor="b" anchorCtr="0">
            <a:spAutoFit/>
          </a:bodyPr>
          <a:lstStyle/>
          <a:p>
            <a:r>
              <a:rPr lang="en-US" sz="700" i="1" dirty="0"/>
              <a:t>Note: (1) </a:t>
            </a:r>
            <a:r>
              <a:rPr lang="en-US" sz="700" i="1" dirty="0">
                <a:solidFill>
                  <a:prstClr val="black"/>
                </a:solidFill>
                <a:cs typeface="Tahoma" panose="020B0604030504040204" pitchFamily="34" charset="0"/>
              </a:rPr>
              <a:t>Company divested its Singapore operation in December </a:t>
            </a:r>
            <a:r>
              <a:rPr lang="en-US" sz="700" i="1" dirty="0" smtClean="0">
                <a:solidFill>
                  <a:prstClr val="black"/>
                </a:solidFill>
                <a:cs typeface="Tahoma" panose="020B0604030504040204" pitchFamily="34" charset="0"/>
              </a:rPr>
              <a:t>2015</a:t>
            </a:r>
            <a:endParaRPr lang="en-US" sz="700" i="1" dirty="0">
              <a:solidFill>
                <a:prstClr val="black"/>
              </a:solidFill>
              <a:cs typeface="Tahoma" panose="020B0604030504040204" pitchFamily="34" charset="0"/>
            </a:endParaRPr>
          </a:p>
        </p:txBody>
      </p:sp>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59</a:t>
            </a:r>
            <a:endParaRPr lang="en-US" sz="900" dirty="0">
              <a:solidFill>
                <a:srgbClr val="000000"/>
              </a:solidFill>
              <a:latin typeface="Tahoma"/>
            </a:endParaRPr>
          </a:p>
        </p:txBody>
      </p:sp>
    </p:spTree>
    <p:extLst>
      <p:ext uri="{BB962C8B-B14F-4D97-AF65-F5344CB8AC3E}">
        <p14:creationId xmlns:p14="http://schemas.microsoft.com/office/powerpoint/2010/main" val="32981718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23"/>
          <p:cNvSpPr txBox="1"/>
          <p:nvPr>
            <p:custDataLst>
              <p:tags r:id="rId1"/>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smtClean="0"/>
              <a:t>Note: (1) Sales figures are for North America (“NA”) only; distribution for Western Europe (“WE”) primarily flows through the Office Equipment Distributor channel (95% of Europe, Africa</a:t>
            </a:r>
            <a:br>
              <a:rPr lang="en-US" sz="700" i="1" dirty="0" smtClean="0"/>
            </a:br>
            <a:r>
              <a:rPr lang="en-US" sz="700" i="1" dirty="0" smtClean="0"/>
              <a:t>              and the Middle East (“EAME”) sales)</a:t>
            </a:r>
            <a:endParaRPr lang="en-US" sz="700" i="1" dirty="0"/>
          </a:p>
        </p:txBody>
      </p:sp>
      <p:sp>
        <p:nvSpPr>
          <p:cNvPr id="3" name="Title 2"/>
          <p:cNvSpPr>
            <a:spLocks noGrp="1"/>
          </p:cNvSpPr>
          <p:nvPr>
            <p:ph type="title"/>
          </p:nvPr>
        </p:nvSpPr>
        <p:spPr/>
        <p:txBody>
          <a:bodyPr/>
          <a:lstStyle/>
          <a:p>
            <a:r>
              <a:rPr lang="en-US" dirty="0"/>
              <a:t>Imaging Industry Primer </a:t>
            </a:r>
            <a:r>
              <a:rPr lang="en-US" sz="1000" dirty="0"/>
              <a:t>(cont.) </a:t>
            </a:r>
          </a:p>
        </p:txBody>
      </p:sp>
      <p:sp>
        <p:nvSpPr>
          <p:cNvPr id="40" name="TextBox 39"/>
          <p:cNvSpPr txBox="1"/>
          <p:nvPr/>
        </p:nvSpPr>
        <p:spPr>
          <a:xfrm>
            <a:off x="288924" y="1125407"/>
            <a:ext cx="1847851" cy="3654847"/>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Imaging Industry Channels</a:t>
            </a:r>
            <a:endParaRPr lang="en-US" sz="900" dirty="0">
              <a:solidFill>
                <a:schemeClr val="bg1"/>
              </a:solidFill>
            </a:endParaRPr>
          </a:p>
          <a:p>
            <a:pPr marL="173038" lvl="0" indent="-173038">
              <a:spcBef>
                <a:spcPts val="300"/>
              </a:spcBef>
              <a:buClr>
                <a:schemeClr val="bg1"/>
              </a:buClr>
              <a:buFont typeface="Wingdings" panose="05000000000000000000" pitchFamily="2" charset="2"/>
              <a:buChar char="§"/>
            </a:pPr>
            <a:r>
              <a:rPr lang="en-US" sz="800" b="1" dirty="0">
                <a:solidFill>
                  <a:schemeClr val="bg1"/>
                </a:solidFill>
                <a:latin typeface="Tahoma" panose="020B0604030504040204" pitchFamily="34" charset="0"/>
              </a:rPr>
              <a:t>Office Equipment Channel </a:t>
            </a:r>
            <a:r>
              <a:rPr lang="en-US" sz="800" dirty="0">
                <a:solidFill>
                  <a:schemeClr val="bg1"/>
                </a:solidFill>
                <a:latin typeface="Tahoma" panose="020B0604030504040204" pitchFamily="34" charset="0"/>
              </a:rPr>
              <a:t>– the (“OEC”) is </a:t>
            </a:r>
            <a:r>
              <a:rPr lang="en-US" sz="800" dirty="0" err="1">
                <a:solidFill>
                  <a:schemeClr val="bg1"/>
                </a:solidFill>
                <a:latin typeface="Tahoma" panose="020B0604030504040204" pitchFamily="34" charset="0"/>
              </a:rPr>
              <a:t>Katun’s</a:t>
            </a:r>
            <a:r>
              <a:rPr lang="en-US" sz="800" dirty="0">
                <a:solidFill>
                  <a:schemeClr val="bg1"/>
                </a:solidFill>
                <a:latin typeface="Tahoma" panose="020B0604030504040204" pitchFamily="34" charset="0"/>
              </a:rPr>
              <a:t> core channel, selling imaging supplies (toner) and replacement parts primarily through Office Equipment Dealers (“OEDs”)</a:t>
            </a:r>
          </a:p>
          <a:p>
            <a:pPr marL="173038" indent="-173038">
              <a:spcBef>
                <a:spcPts val="300"/>
              </a:spcBef>
              <a:buClr>
                <a:schemeClr val="bg1"/>
              </a:buClr>
              <a:buFont typeface="Wingdings" panose="05000000000000000000" pitchFamily="2" charset="2"/>
              <a:buChar char="§"/>
            </a:pPr>
            <a:r>
              <a:rPr lang="en-US" sz="800" b="1" dirty="0" smtClean="0">
                <a:solidFill>
                  <a:schemeClr val="bg1"/>
                </a:solidFill>
                <a:latin typeface="Tahoma" panose="020B0604030504040204" pitchFamily="34" charset="0"/>
              </a:rPr>
              <a:t>IT </a:t>
            </a:r>
            <a:r>
              <a:rPr lang="en-US" sz="800" b="1" dirty="0">
                <a:solidFill>
                  <a:schemeClr val="bg1"/>
                </a:solidFill>
                <a:latin typeface="Tahoma" panose="020B0604030504040204" pitchFamily="34" charset="0"/>
              </a:rPr>
              <a:t>/ Value Added Reseller Dealers </a:t>
            </a:r>
            <a:r>
              <a:rPr lang="en-US" sz="800" dirty="0">
                <a:solidFill>
                  <a:schemeClr val="bg1"/>
                </a:solidFill>
                <a:latin typeface="Tahoma" panose="020B0604030504040204" pitchFamily="34" charset="0"/>
              </a:rPr>
              <a:t>– (“IT / VAR Dealers”) provide a total IT solution to end-users that includes multi-vendor hardware and software in addition to pre-sale and post-sale services which often include imaging supplies</a:t>
            </a:r>
          </a:p>
          <a:p>
            <a:pPr marL="173038" indent="-173038">
              <a:spcBef>
                <a:spcPts val="300"/>
              </a:spcBef>
              <a:buClr>
                <a:schemeClr val="bg1"/>
              </a:buClr>
              <a:buFont typeface="Wingdings" panose="05000000000000000000" pitchFamily="2" charset="2"/>
              <a:buChar char="§"/>
            </a:pPr>
            <a:r>
              <a:rPr lang="en-US" sz="800" b="1" dirty="0" smtClean="0">
                <a:solidFill>
                  <a:schemeClr val="bg1"/>
                </a:solidFill>
                <a:latin typeface="Tahoma" panose="020B0604030504040204" pitchFamily="34" charset="0"/>
              </a:rPr>
              <a:t>Multi-Vendor Service (“MVS”) Partners</a:t>
            </a:r>
            <a:r>
              <a:rPr lang="en-US" sz="800" dirty="0" smtClean="0">
                <a:solidFill>
                  <a:schemeClr val="bg1"/>
                </a:solidFill>
                <a:latin typeface="Tahoma" panose="020B0604030504040204" pitchFamily="34" charset="0"/>
              </a:rPr>
              <a:t> – contract with larger OEMs to manage an OEM’s equipment lifecycle (i.e., turnover) at the end-user location </a:t>
            </a:r>
            <a:endParaRPr lang="en-US" sz="800" b="1" dirty="0" smtClean="0">
              <a:solidFill>
                <a:schemeClr val="bg1"/>
              </a:solidFill>
              <a:latin typeface="Tahoma" panose="020B0604030504040204" pitchFamily="34" charset="0"/>
            </a:endParaRPr>
          </a:p>
          <a:p>
            <a:pPr marL="173038" indent="-173038">
              <a:spcBef>
                <a:spcPts val="300"/>
              </a:spcBef>
              <a:buClr>
                <a:schemeClr val="bg1"/>
              </a:buClr>
              <a:buFont typeface="Wingdings" panose="05000000000000000000" pitchFamily="2" charset="2"/>
              <a:buChar char="§"/>
            </a:pPr>
            <a:r>
              <a:rPr lang="en-US" sz="800" b="1" dirty="0" smtClean="0">
                <a:solidFill>
                  <a:schemeClr val="bg1"/>
                </a:solidFill>
                <a:latin typeface="Tahoma" panose="020B0604030504040204" pitchFamily="34" charset="0"/>
              </a:rPr>
              <a:t>Office </a:t>
            </a:r>
            <a:r>
              <a:rPr lang="en-US" sz="800" b="1" dirty="0">
                <a:solidFill>
                  <a:schemeClr val="bg1"/>
                </a:solidFill>
                <a:latin typeface="Tahoma" panose="020B0604030504040204" pitchFamily="34" charset="0"/>
              </a:rPr>
              <a:t>Supply Channel </a:t>
            </a:r>
            <a:r>
              <a:rPr lang="en-US" sz="800" dirty="0">
                <a:solidFill>
                  <a:schemeClr val="bg1"/>
                </a:solidFill>
                <a:latin typeface="Tahoma" panose="020B0604030504040204" pitchFamily="34" charset="0"/>
              </a:rPr>
              <a:t>– the (“OSC”) is Katun’s alternate channel and consists of major wholesalers of office supplies (pens / pencils, office furniture, toner, etc.) as well as contract stationers, large retailers (OfficeMax, Staples), catalog houses and online </a:t>
            </a:r>
            <a:r>
              <a:rPr lang="en-US" sz="800" dirty="0" smtClean="0">
                <a:solidFill>
                  <a:schemeClr val="bg1"/>
                </a:solidFill>
                <a:latin typeface="Tahoma" panose="020B0604030504040204" pitchFamily="34" charset="0"/>
              </a:rPr>
              <a:t>retailers</a:t>
            </a:r>
          </a:p>
          <a:p>
            <a:pPr marL="173038" indent="-173038">
              <a:spcBef>
                <a:spcPts val="300"/>
              </a:spcBef>
              <a:buClr>
                <a:schemeClr val="bg1"/>
              </a:buClr>
              <a:buFont typeface="Wingdings" panose="05000000000000000000" pitchFamily="2" charset="2"/>
              <a:buChar char="§"/>
            </a:pPr>
            <a:endParaRPr lang="en-US" sz="800" dirty="0">
              <a:solidFill>
                <a:schemeClr val="bg1"/>
              </a:solidFill>
              <a:latin typeface="Tahoma" panose="020B0604030504040204" pitchFamily="34" charset="0"/>
            </a:endParaRPr>
          </a:p>
        </p:txBody>
      </p:sp>
      <p:grpSp>
        <p:nvGrpSpPr>
          <p:cNvPr id="51" name="Group 50"/>
          <p:cNvGrpSpPr/>
          <p:nvPr/>
        </p:nvGrpSpPr>
        <p:grpSpPr>
          <a:xfrm>
            <a:off x="4453397" y="1125407"/>
            <a:ext cx="2381743" cy="525780"/>
            <a:chOff x="4453397" y="815340"/>
            <a:chExt cx="2381743" cy="525780"/>
          </a:xfrm>
        </p:grpSpPr>
        <p:sp>
          <p:nvSpPr>
            <p:cNvPr id="54" name="Rectangle 53"/>
            <p:cNvSpPr/>
            <p:nvPr/>
          </p:nvSpPr>
          <p:spPr>
            <a:xfrm>
              <a:off x="4453397" y="815340"/>
              <a:ext cx="2381743" cy="525780"/>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pic>
          <p:nvPicPr>
            <p:cNvPr id="55" name="Picture 2" descr="H:\Libraries\Logos\Katun\Katun_2015.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0383" y="896174"/>
              <a:ext cx="2143971" cy="364112"/>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Rectangle 58"/>
          <p:cNvSpPr/>
          <p:nvPr/>
        </p:nvSpPr>
        <p:spPr>
          <a:xfrm>
            <a:off x="5644268" y="1940641"/>
            <a:ext cx="3305422" cy="4048539"/>
          </a:xfrm>
          <a:prstGeom prst="rect">
            <a:avLst/>
          </a:prstGeom>
          <a:solidFill>
            <a:schemeClr val="bg1">
              <a:lumMod val="9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r"/>
            <a:r>
              <a:rPr lang="en-US" sz="1000" b="1" dirty="0">
                <a:solidFill>
                  <a:schemeClr val="tx1"/>
                </a:solidFill>
              </a:rPr>
              <a:t>Office Supply Channel </a:t>
            </a:r>
            <a:r>
              <a:rPr lang="en-US" sz="1000" b="1" dirty="0" smtClean="0">
                <a:solidFill>
                  <a:schemeClr val="tx1"/>
                </a:solidFill>
              </a:rPr>
              <a:t/>
            </a:r>
            <a:br>
              <a:rPr lang="en-US" sz="1000" b="1" dirty="0" smtClean="0">
                <a:solidFill>
                  <a:schemeClr val="tx1"/>
                </a:solidFill>
              </a:rPr>
            </a:br>
            <a:r>
              <a:rPr lang="en-US" sz="1000" dirty="0" smtClean="0">
                <a:solidFill>
                  <a:schemeClr val="tx1"/>
                </a:solidFill>
              </a:rPr>
              <a:t>(18.8% </a:t>
            </a:r>
            <a:r>
              <a:rPr lang="en-US" sz="1000" dirty="0">
                <a:solidFill>
                  <a:schemeClr val="tx1"/>
                </a:solidFill>
              </a:rPr>
              <a:t>of sales</a:t>
            </a:r>
            <a:r>
              <a:rPr lang="en-US" sz="1000" dirty="0" smtClean="0">
                <a:solidFill>
                  <a:schemeClr val="tx1"/>
                </a:solidFill>
              </a:rPr>
              <a:t>)</a:t>
            </a:r>
            <a:r>
              <a:rPr lang="en-US" sz="1000" baseline="30000" dirty="0" smtClean="0">
                <a:solidFill>
                  <a:schemeClr val="tx1"/>
                </a:solidFill>
              </a:rPr>
              <a:t>(1)</a:t>
            </a:r>
            <a:endParaRPr lang="en-US" sz="1000" baseline="30000" dirty="0">
              <a:solidFill>
                <a:schemeClr val="tx1"/>
              </a:solidFill>
            </a:endParaRPr>
          </a:p>
        </p:txBody>
      </p:sp>
      <p:sp>
        <p:nvSpPr>
          <p:cNvPr id="60" name="Rectangle 59"/>
          <p:cNvSpPr/>
          <p:nvPr/>
        </p:nvSpPr>
        <p:spPr>
          <a:xfrm>
            <a:off x="2500108" y="1940641"/>
            <a:ext cx="3123452" cy="4048539"/>
          </a:xfrm>
          <a:prstGeom prst="rect">
            <a:avLst/>
          </a:prstGeom>
          <a:solidFill>
            <a:schemeClr val="accent1">
              <a:lumMod val="10000"/>
              <a:lumOff val="90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r>
              <a:rPr lang="en-US" sz="1000" b="1" dirty="0">
                <a:solidFill>
                  <a:schemeClr val="tx1"/>
                </a:solidFill>
              </a:rPr>
              <a:t>Office Equipment Channel </a:t>
            </a:r>
            <a:r>
              <a:rPr lang="en-US" sz="1000" b="1" dirty="0" smtClean="0">
                <a:solidFill>
                  <a:schemeClr val="tx1"/>
                </a:solidFill>
              </a:rPr>
              <a:t/>
            </a:r>
            <a:br>
              <a:rPr lang="en-US" sz="1000" b="1" dirty="0" smtClean="0">
                <a:solidFill>
                  <a:schemeClr val="tx1"/>
                </a:solidFill>
              </a:rPr>
            </a:br>
            <a:r>
              <a:rPr lang="en-US" sz="1000" dirty="0" smtClean="0">
                <a:solidFill>
                  <a:schemeClr val="tx1"/>
                </a:solidFill>
              </a:rPr>
              <a:t>(81.2% of </a:t>
            </a:r>
            <a:r>
              <a:rPr lang="en-US" sz="1000" dirty="0">
                <a:solidFill>
                  <a:schemeClr val="tx1"/>
                </a:solidFill>
              </a:rPr>
              <a:t>sales</a:t>
            </a:r>
            <a:r>
              <a:rPr lang="en-US" sz="1000" dirty="0" smtClean="0">
                <a:solidFill>
                  <a:schemeClr val="tx1"/>
                </a:solidFill>
              </a:rPr>
              <a:t>)</a:t>
            </a:r>
            <a:r>
              <a:rPr lang="en-US" sz="1000" baseline="30000" dirty="0" smtClean="0">
                <a:solidFill>
                  <a:schemeClr val="tx1"/>
                </a:solidFill>
              </a:rPr>
              <a:t>(1)</a:t>
            </a:r>
            <a:endParaRPr lang="en-US" sz="1000" baseline="30000" dirty="0">
              <a:solidFill>
                <a:schemeClr val="tx1"/>
              </a:solidFill>
            </a:endParaRPr>
          </a:p>
        </p:txBody>
      </p:sp>
      <p:sp>
        <p:nvSpPr>
          <p:cNvPr id="63" name="Text Box 5"/>
          <p:cNvSpPr txBox="1">
            <a:spLocks noChangeArrowheads="1"/>
          </p:cNvSpPr>
          <p:nvPr/>
        </p:nvSpPr>
        <p:spPr bwMode="auto">
          <a:xfrm>
            <a:off x="4470324" y="2809424"/>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smtClean="0">
                <a:solidFill>
                  <a:schemeClr val="bg1"/>
                </a:solidFill>
                <a:latin typeface="+mn-lt"/>
              </a:rPr>
              <a:t>MVS</a:t>
            </a:r>
            <a:br>
              <a:rPr lang="en-US" altLang="en-US" sz="900" dirty="0" smtClean="0">
                <a:solidFill>
                  <a:schemeClr val="bg1"/>
                </a:solidFill>
                <a:latin typeface="+mn-lt"/>
              </a:rPr>
            </a:br>
            <a:r>
              <a:rPr lang="en-US" altLang="en-US" sz="900" dirty="0" smtClean="0">
                <a:solidFill>
                  <a:schemeClr val="bg1"/>
                </a:solidFill>
                <a:latin typeface="+mn-lt"/>
              </a:rPr>
              <a:t>Partners</a:t>
            </a:r>
            <a:endParaRPr lang="en-US" altLang="en-US" sz="900" dirty="0">
              <a:solidFill>
                <a:schemeClr val="bg1"/>
              </a:solidFill>
              <a:latin typeface="+mn-lt"/>
            </a:endParaRPr>
          </a:p>
        </p:txBody>
      </p:sp>
      <p:sp>
        <p:nvSpPr>
          <p:cNvPr id="70" name="Text Box 5"/>
          <p:cNvSpPr txBox="1">
            <a:spLocks noChangeArrowheads="1"/>
          </p:cNvSpPr>
          <p:nvPr/>
        </p:nvSpPr>
        <p:spPr bwMode="auto">
          <a:xfrm>
            <a:off x="6728953" y="2809424"/>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Wholesalers</a:t>
            </a:r>
          </a:p>
        </p:txBody>
      </p:sp>
      <p:sp>
        <p:nvSpPr>
          <p:cNvPr id="74" name="Text Box 5"/>
          <p:cNvSpPr txBox="1">
            <a:spLocks noChangeArrowheads="1"/>
          </p:cNvSpPr>
          <p:nvPr/>
        </p:nvSpPr>
        <p:spPr bwMode="auto">
          <a:xfrm>
            <a:off x="5623560" y="4081317"/>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Contract Stationers</a:t>
            </a:r>
          </a:p>
        </p:txBody>
      </p:sp>
      <p:sp>
        <p:nvSpPr>
          <p:cNvPr id="75" name="Text Box 5"/>
          <p:cNvSpPr txBox="1">
            <a:spLocks noChangeArrowheads="1"/>
          </p:cNvSpPr>
          <p:nvPr/>
        </p:nvSpPr>
        <p:spPr bwMode="auto">
          <a:xfrm>
            <a:off x="6728953" y="4081317"/>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Large Retail Stationers</a:t>
            </a:r>
          </a:p>
        </p:txBody>
      </p:sp>
      <p:sp>
        <p:nvSpPr>
          <p:cNvPr id="77" name="Text Box 5"/>
          <p:cNvSpPr txBox="1">
            <a:spLocks noChangeArrowheads="1"/>
          </p:cNvSpPr>
          <p:nvPr/>
        </p:nvSpPr>
        <p:spPr bwMode="auto">
          <a:xfrm>
            <a:off x="7834346" y="4081317"/>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Catalog Houses</a:t>
            </a:r>
          </a:p>
        </p:txBody>
      </p:sp>
      <p:sp>
        <p:nvSpPr>
          <p:cNvPr id="84" name="Text Box 5"/>
          <p:cNvSpPr txBox="1">
            <a:spLocks noChangeArrowheads="1"/>
          </p:cNvSpPr>
          <p:nvPr/>
        </p:nvSpPr>
        <p:spPr bwMode="auto">
          <a:xfrm>
            <a:off x="2555236" y="5353211"/>
            <a:ext cx="6291584" cy="481002"/>
          </a:xfrm>
          <a:prstGeom prst="rect">
            <a:avLst/>
          </a:prstGeom>
          <a:solidFill>
            <a:schemeClr val="accent1"/>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lvl1pPr eaLnBrk="0" hangingPunct="0">
              <a:defRPr sz="1100" b="1">
                <a:solidFill>
                  <a:schemeClr val="tx1"/>
                </a:solidFill>
                <a:latin typeface="Arial Narrow" pitchFamily="34" charset="0"/>
                <a:cs typeface="Arial" pitchFamily="34" charset="0"/>
              </a:defRPr>
            </a:lvl1pPr>
            <a:lvl2pPr marL="742950" indent="-285750" eaLnBrk="0" hangingPunct="0">
              <a:defRPr sz="1100" b="1">
                <a:solidFill>
                  <a:schemeClr val="tx1"/>
                </a:solidFill>
                <a:latin typeface="Arial Narrow" pitchFamily="34" charset="0"/>
                <a:cs typeface="Arial" pitchFamily="34" charset="0"/>
              </a:defRPr>
            </a:lvl2pPr>
            <a:lvl3pPr marL="1143000" indent="-228600" eaLnBrk="0" hangingPunct="0">
              <a:defRPr sz="1100" b="1">
                <a:solidFill>
                  <a:schemeClr val="tx1"/>
                </a:solidFill>
                <a:latin typeface="Arial Narrow" pitchFamily="34" charset="0"/>
                <a:cs typeface="Arial" pitchFamily="34" charset="0"/>
              </a:defRPr>
            </a:lvl3pPr>
            <a:lvl4pPr marL="1600200" indent="-228600" eaLnBrk="0" hangingPunct="0">
              <a:defRPr sz="1100" b="1">
                <a:solidFill>
                  <a:schemeClr val="tx1"/>
                </a:solidFill>
                <a:latin typeface="Arial Narrow" pitchFamily="34" charset="0"/>
                <a:cs typeface="Arial" pitchFamily="34" charset="0"/>
              </a:defRPr>
            </a:lvl4pPr>
            <a:lvl5pPr marL="2057400" indent="-228600" eaLnBrk="0" hangingPunct="0">
              <a:defRPr sz="1100" b="1">
                <a:solidFill>
                  <a:schemeClr val="tx1"/>
                </a:solidFill>
                <a:latin typeface="Arial Narrow" pitchFamily="34" charset="0"/>
                <a:cs typeface="Arial" pitchFamily="34" charset="0"/>
              </a:defRPr>
            </a:lvl5pPr>
            <a:lvl6pPr marL="2514600" indent="-228600" eaLnBrk="0" fontAlgn="base" hangingPunct="0">
              <a:spcBef>
                <a:spcPct val="0"/>
              </a:spcBef>
              <a:spcAft>
                <a:spcPct val="0"/>
              </a:spcAft>
              <a:defRPr sz="1100" b="1">
                <a:solidFill>
                  <a:schemeClr val="tx1"/>
                </a:solidFill>
                <a:latin typeface="Arial Narrow" pitchFamily="34" charset="0"/>
                <a:cs typeface="Arial" pitchFamily="34" charset="0"/>
              </a:defRPr>
            </a:lvl6pPr>
            <a:lvl7pPr marL="2971800" indent="-228600" eaLnBrk="0" fontAlgn="base" hangingPunct="0">
              <a:spcBef>
                <a:spcPct val="0"/>
              </a:spcBef>
              <a:spcAft>
                <a:spcPct val="0"/>
              </a:spcAft>
              <a:defRPr sz="1100" b="1">
                <a:solidFill>
                  <a:schemeClr val="tx1"/>
                </a:solidFill>
                <a:latin typeface="Arial Narrow" pitchFamily="34" charset="0"/>
                <a:cs typeface="Arial" pitchFamily="34" charset="0"/>
              </a:defRPr>
            </a:lvl7pPr>
            <a:lvl8pPr marL="3429000" indent="-228600" eaLnBrk="0" fontAlgn="base" hangingPunct="0">
              <a:spcBef>
                <a:spcPct val="0"/>
              </a:spcBef>
              <a:spcAft>
                <a:spcPct val="0"/>
              </a:spcAft>
              <a:defRPr sz="1100" b="1">
                <a:solidFill>
                  <a:schemeClr val="tx1"/>
                </a:solidFill>
                <a:latin typeface="Arial Narrow" pitchFamily="34" charset="0"/>
                <a:cs typeface="Arial" pitchFamily="34" charset="0"/>
              </a:defRPr>
            </a:lvl8pPr>
            <a:lvl9pPr marL="3886200" indent="-228600" eaLnBrk="0" fontAlgn="base" hangingPunct="0">
              <a:spcBef>
                <a:spcPct val="0"/>
              </a:spcBef>
              <a:spcAft>
                <a:spcPct val="0"/>
              </a:spcAft>
              <a:defRPr sz="1100" b="1">
                <a:solidFill>
                  <a:schemeClr val="tx1"/>
                </a:solidFill>
                <a:latin typeface="Arial Narrow" pitchFamily="34" charset="0"/>
                <a:cs typeface="Arial" pitchFamily="34" charset="0"/>
              </a:defRPr>
            </a:lvl9pPr>
          </a:lstStyle>
          <a:p>
            <a:pPr algn="ctr">
              <a:lnSpc>
                <a:spcPct val="90000"/>
              </a:lnSpc>
            </a:pPr>
            <a:r>
              <a:rPr lang="en-US" altLang="en-US" sz="900" dirty="0" smtClean="0">
                <a:solidFill>
                  <a:srgbClr val="FFFFFF"/>
                </a:solidFill>
                <a:latin typeface="+mn-lt"/>
              </a:rPr>
              <a:t>End-Users</a:t>
            </a:r>
            <a:endParaRPr lang="en-US" altLang="en-US" sz="900" dirty="0">
              <a:solidFill>
                <a:srgbClr val="FFFFFF"/>
              </a:solidFill>
              <a:latin typeface="+mn-lt"/>
            </a:endParaRPr>
          </a:p>
        </p:txBody>
      </p:sp>
      <p:sp>
        <p:nvSpPr>
          <p:cNvPr id="85" name="Text Box 5"/>
          <p:cNvSpPr txBox="1">
            <a:spLocks noChangeArrowheads="1"/>
          </p:cNvSpPr>
          <p:nvPr/>
        </p:nvSpPr>
        <p:spPr bwMode="auto">
          <a:xfrm>
            <a:off x="3193599" y="2809424"/>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Distributors</a:t>
            </a:r>
          </a:p>
        </p:txBody>
      </p:sp>
      <p:sp>
        <p:nvSpPr>
          <p:cNvPr id="86" name="Text Box 5"/>
          <p:cNvSpPr txBox="1">
            <a:spLocks noChangeArrowheads="1"/>
          </p:cNvSpPr>
          <p:nvPr/>
        </p:nvSpPr>
        <p:spPr bwMode="auto">
          <a:xfrm>
            <a:off x="2555236" y="4081317"/>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Office Equipment Dealers</a:t>
            </a:r>
          </a:p>
        </p:txBody>
      </p:sp>
      <p:sp>
        <p:nvSpPr>
          <p:cNvPr id="87" name="Text Box 5"/>
          <p:cNvSpPr txBox="1">
            <a:spLocks noChangeArrowheads="1"/>
          </p:cNvSpPr>
          <p:nvPr/>
        </p:nvSpPr>
        <p:spPr bwMode="auto">
          <a:xfrm>
            <a:off x="3831962" y="4081317"/>
            <a:ext cx="1012474" cy="774659"/>
          </a:xfrm>
          <a:prstGeom prst="rect">
            <a:avLst/>
          </a:prstGeom>
          <a:solidFill>
            <a:schemeClr val="accent4"/>
          </a:solidFill>
          <a:ln w="28575">
            <a:solidFill>
              <a:schemeClr val="bg1"/>
            </a:solidFill>
          </a:ln>
          <a:effectLst>
            <a:outerShdw blurRad="38100" dist="38100" dir="2700000" algn="tl" rotWithShape="0">
              <a:srgbClr val="000000">
                <a:alpha val="40000"/>
              </a:srgbClr>
            </a:outerShdw>
          </a:effectLst>
          <a:extLst/>
        </p:spPr>
        <p:txBody>
          <a:bodyPr lIns="18288" tIns="18288" rIns="18288" bIns="18288" anchor="ctr"/>
          <a:lstStyle>
            <a:defPPr>
              <a:defRPr lang="en-US"/>
            </a:defPPr>
            <a:lvl1pPr algn="ctr" eaLnBrk="0" hangingPunct="0">
              <a:lnSpc>
                <a:spcPct val="90000"/>
              </a:lnSpc>
              <a:defRPr sz="1000" b="1">
                <a:solidFill>
                  <a:srgbClr val="FFFFFF"/>
                </a:solidFill>
                <a:latin typeface="+mj-lt"/>
                <a:cs typeface="Arial" pitchFamily="34" charset="0"/>
              </a:defRPr>
            </a:lvl1pPr>
            <a:lvl2pPr marL="742950" indent="-285750" eaLnBrk="0" hangingPunct="0">
              <a:defRPr sz="1100" b="1">
                <a:latin typeface="Arial Narrow" pitchFamily="34" charset="0"/>
                <a:cs typeface="Arial" pitchFamily="34" charset="0"/>
              </a:defRPr>
            </a:lvl2pPr>
            <a:lvl3pPr marL="1143000" indent="-228600" eaLnBrk="0" hangingPunct="0">
              <a:defRPr sz="1100" b="1">
                <a:latin typeface="Arial Narrow" pitchFamily="34" charset="0"/>
                <a:cs typeface="Arial" pitchFamily="34" charset="0"/>
              </a:defRPr>
            </a:lvl3pPr>
            <a:lvl4pPr marL="1600200" indent="-228600" eaLnBrk="0" hangingPunct="0">
              <a:defRPr sz="1100" b="1">
                <a:latin typeface="Arial Narrow" pitchFamily="34" charset="0"/>
                <a:cs typeface="Arial" pitchFamily="34" charset="0"/>
              </a:defRPr>
            </a:lvl4pPr>
            <a:lvl5pPr marL="2057400" indent="-228600" eaLnBrk="0" hangingPunct="0">
              <a:defRPr sz="1100" b="1">
                <a:latin typeface="Arial Narrow" pitchFamily="34" charset="0"/>
                <a:cs typeface="Arial" pitchFamily="34" charset="0"/>
              </a:defRPr>
            </a:lvl5pPr>
            <a:lvl6pPr marL="2514600" indent="-228600" eaLnBrk="0" fontAlgn="base" hangingPunct="0">
              <a:spcBef>
                <a:spcPct val="0"/>
              </a:spcBef>
              <a:spcAft>
                <a:spcPct val="0"/>
              </a:spcAft>
              <a:defRPr sz="1100" b="1">
                <a:latin typeface="Arial Narrow" pitchFamily="34" charset="0"/>
                <a:cs typeface="Arial" pitchFamily="34" charset="0"/>
              </a:defRPr>
            </a:lvl6pPr>
            <a:lvl7pPr marL="2971800" indent="-228600" eaLnBrk="0" fontAlgn="base" hangingPunct="0">
              <a:spcBef>
                <a:spcPct val="0"/>
              </a:spcBef>
              <a:spcAft>
                <a:spcPct val="0"/>
              </a:spcAft>
              <a:defRPr sz="1100" b="1">
                <a:latin typeface="Arial Narrow" pitchFamily="34" charset="0"/>
                <a:cs typeface="Arial" pitchFamily="34" charset="0"/>
              </a:defRPr>
            </a:lvl7pPr>
            <a:lvl8pPr marL="3429000" indent="-228600" eaLnBrk="0" fontAlgn="base" hangingPunct="0">
              <a:spcBef>
                <a:spcPct val="0"/>
              </a:spcBef>
              <a:spcAft>
                <a:spcPct val="0"/>
              </a:spcAft>
              <a:defRPr sz="1100" b="1">
                <a:latin typeface="Arial Narrow" pitchFamily="34" charset="0"/>
                <a:cs typeface="Arial" pitchFamily="34" charset="0"/>
              </a:defRPr>
            </a:lvl8pPr>
            <a:lvl9pPr marL="3886200" indent="-228600" eaLnBrk="0" fontAlgn="base" hangingPunct="0">
              <a:spcBef>
                <a:spcPct val="0"/>
              </a:spcBef>
              <a:spcAft>
                <a:spcPct val="0"/>
              </a:spcAft>
              <a:defRPr sz="1100" b="1">
                <a:latin typeface="Arial Narrow" pitchFamily="34" charset="0"/>
                <a:cs typeface="Arial" pitchFamily="34" charset="0"/>
              </a:defRPr>
            </a:lvl9pPr>
          </a:lstStyle>
          <a:p>
            <a:r>
              <a:rPr lang="en-US" altLang="en-US" sz="900" dirty="0">
                <a:solidFill>
                  <a:schemeClr val="bg1"/>
                </a:solidFill>
                <a:latin typeface="+mn-lt"/>
              </a:rPr>
              <a:t>IT / VAR</a:t>
            </a:r>
          </a:p>
          <a:p>
            <a:r>
              <a:rPr lang="en-US" altLang="en-US" sz="900" dirty="0">
                <a:solidFill>
                  <a:schemeClr val="bg1"/>
                </a:solidFill>
                <a:latin typeface="+mn-lt"/>
              </a:rPr>
              <a:t>Dealers</a:t>
            </a:r>
          </a:p>
        </p:txBody>
      </p:sp>
      <p:cxnSp>
        <p:nvCxnSpPr>
          <p:cNvPr id="88" name="Elbow Connector 87"/>
          <p:cNvCxnSpPr>
            <a:stCxn id="85" idx="2"/>
            <a:endCxn id="86" idx="0"/>
          </p:cNvCxnSpPr>
          <p:nvPr/>
        </p:nvCxnSpPr>
        <p:spPr>
          <a:xfrm rot="5400000">
            <a:off x="3132038" y="3513519"/>
            <a:ext cx="497234" cy="638363"/>
          </a:xfrm>
          <a:prstGeom prst="bentConnector3">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85" idx="2"/>
            <a:endCxn id="87" idx="0"/>
          </p:cNvCxnSpPr>
          <p:nvPr/>
        </p:nvCxnSpPr>
        <p:spPr>
          <a:xfrm rot="16200000" flipH="1">
            <a:off x="3770400" y="3513518"/>
            <a:ext cx="497234" cy="638363"/>
          </a:xfrm>
          <a:prstGeom prst="bentConnector3">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0" name="Elbow Connector 89"/>
          <p:cNvCxnSpPr>
            <a:stCxn id="70" idx="2"/>
            <a:endCxn id="74" idx="0"/>
          </p:cNvCxnSpPr>
          <p:nvPr/>
        </p:nvCxnSpPr>
        <p:spPr>
          <a:xfrm rot="5400000">
            <a:off x="6433877" y="3280004"/>
            <a:ext cx="497234" cy="1105393"/>
          </a:xfrm>
          <a:prstGeom prst="bentConnector3">
            <a:avLst>
              <a:gd name="adj1" fmla="val 50000"/>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70" idx="2"/>
            <a:endCxn id="75" idx="0"/>
          </p:cNvCxnSpPr>
          <p:nvPr/>
        </p:nvCxnSpPr>
        <p:spPr>
          <a:xfrm rot="5400000">
            <a:off x="6986573" y="3832700"/>
            <a:ext cx="497234" cy="12700"/>
          </a:xfrm>
          <a:prstGeom prst="bentConnector3">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2" name="Elbow Connector 91"/>
          <p:cNvCxnSpPr>
            <a:stCxn id="70" idx="2"/>
            <a:endCxn id="77" idx="0"/>
          </p:cNvCxnSpPr>
          <p:nvPr/>
        </p:nvCxnSpPr>
        <p:spPr>
          <a:xfrm rot="16200000" flipH="1">
            <a:off x="7539269" y="3280003"/>
            <a:ext cx="497234" cy="1105393"/>
          </a:xfrm>
          <a:prstGeom prst="bentConnector3">
            <a:avLst>
              <a:gd name="adj1" fmla="val 50000"/>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54" idx="2"/>
            <a:endCxn id="85" idx="0"/>
          </p:cNvCxnSpPr>
          <p:nvPr/>
        </p:nvCxnSpPr>
        <p:spPr>
          <a:xfrm rot="5400000">
            <a:off x="4092935" y="1258089"/>
            <a:ext cx="1158237" cy="1944433"/>
          </a:xfrm>
          <a:prstGeom prst="bentConnector3">
            <a:avLst>
              <a:gd name="adj1" fmla="val 50000"/>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4" name="Elbow Connector 93"/>
          <p:cNvCxnSpPr>
            <a:stCxn id="54" idx="2"/>
            <a:endCxn id="70" idx="0"/>
          </p:cNvCxnSpPr>
          <p:nvPr/>
        </p:nvCxnSpPr>
        <p:spPr>
          <a:xfrm rot="16200000" flipH="1">
            <a:off x="5860611" y="1434844"/>
            <a:ext cx="1158237" cy="1590921"/>
          </a:xfrm>
          <a:prstGeom prst="bentConnector3">
            <a:avLst>
              <a:gd name="adj1" fmla="val 50000"/>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54" idx="2"/>
            <a:endCxn id="63" idx="0"/>
          </p:cNvCxnSpPr>
          <p:nvPr/>
        </p:nvCxnSpPr>
        <p:spPr>
          <a:xfrm rot="5400000">
            <a:off x="4731297" y="1896451"/>
            <a:ext cx="1158237" cy="667708"/>
          </a:xfrm>
          <a:prstGeom prst="bentConnector3">
            <a:avLst>
              <a:gd name="adj1" fmla="val 50000"/>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endCxn id="87" idx="0"/>
          </p:cNvCxnSpPr>
          <p:nvPr/>
        </p:nvCxnSpPr>
        <p:spPr>
          <a:xfrm>
            <a:off x="4338199" y="2230304"/>
            <a:ext cx="0" cy="1851013"/>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86" idx="2"/>
          </p:cNvCxnSpPr>
          <p:nvPr/>
        </p:nvCxnSpPr>
        <p:spPr>
          <a:xfrm>
            <a:off x="3061473" y="4879440"/>
            <a:ext cx="0" cy="469272"/>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74" idx="2"/>
          </p:cNvCxnSpPr>
          <p:nvPr/>
        </p:nvCxnSpPr>
        <p:spPr>
          <a:xfrm>
            <a:off x="6129797" y="4879440"/>
            <a:ext cx="0" cy="469272"/>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a:stCxn id="77" idx="2"/>
          </p:cNvCxnSpPr>
          <p:nvPr/>
        </p:nvCxnSpPr>
        <p:spPr>
          <a:xfrm>
            <a:off x="8340583" y="4879440"/>
            <a:ext cx="0" cy="469272"/>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a:stCxn id="75" idx="2"/>
          </p:cNvCxnSpPr>
          <p:nvPr/>
        </p:nvCxnSpPr>
        <p:spPr>
          <a:xfrm>
            <a:off x="7235190" y="4855976"/>
            <a:ext cx="6350" cy="492736"/>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stCxn id="87" idx="2"/>
          </p:cNvCxnSpPr>
          <p:nvPr/>
        </p:nvCxnSpPr>
        <p:spPr>
          <a:xfrm>
            <a:off x="4338199" y="4855976"/>
            <a:ext cx="0" cy="497235"/>
          </a:xfrm>
          <a:prstGeom prst="straightConnector1">
            <a:avLst/>
          </a:prstGeom>
          <a:ln w="19050">
            <a:solidFill>
              <a:schemeClr val="accent1"/>
            </a:solidFill>
            <a:tailEnd type="arrow"/>
          </a:ln>
          <a:effectLst/>
        </p:spPr>
        <p:style>
          <a:lnRef idx="1">
            <a:schemeClr val="accent1"/>
          </a:lnRef>
          <a:fillRef idx="0">
            <a:schemeClr val="accent1"/>
          </a:fillRef>
          <a:effectRef idx="0">
            <a:schemeClr val="accent1"/>
          </a:effectRef>
          <a:fontRef idx="minor">
            <a:schemeClr val="tx1"/>
          </a:fontRef>
        </p:style>
      </p:cxnSp>
      <p:sp>
        <p:nvSpPr>
          <p:cNvPr id="102" name="Rectangle 101"/>
          <p:cNvSpPr/>
          <p:nvPr/>
        </p:nvSpPr>
        <p:spPr>
          <a:xfrm>
            <a:off x="2498084" y="1731994"/>
            <a:ext cx="137160" cy="137160"/>
          </a:xfrm>
          <a:prstGeom prst="rect">
            <a:avLst/>
          </a:prstGeom>
          <a:solidFill>
            <a:srgbClr val="D3EAFC"/>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274320" rIns="45720" rtlCol="0" anchor="ctr" anchorCtr="0"/>
          <a:lstStyle/>
          <a:p>
            <a:r>
              <a:rPr lang="en-US" sz="1000" dirty="0">
                <a:solidFill>
                  <a:schemeClr val="tx1"/>
                </a:solidFill>
              </a:rPr>
              <a:t>Katun’s core channel</a:t>
            </a:r>
          </a:p>
        </p:txBody>
      </p:sp>
      <p:sp>
        <p:nvSpPr>
          <p:cNvPr id="103" name="Rectangle 102"/>
          <p:cNvSpPr/>
          <p:nvPr/>
        </p:nvSpPr>
        <p:spPr>
          <a:xfrm>
            <a:off x="7329751" y="1731994"/>
            <a:ext cx="137160" cy="137160"/>
          </a:xfrm>
          <a:prstGeom prst="rect">
            <a:avLst/>
          </a:prstGeom>
          <a:solidFill>
            <a:schemeClr val="bg2"/>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274320" rIns="45720" rtlCol="0" anchor="ctr" anchorCtr="0"/>
          <a:lstStyle/>
          <a:p>
            <a:r>
              <a:rPr lang="en-US" sz="1000" dirty="0">
                <a:solidFill>
                  <a:schemeClr val="tx1"/>
                </a:solidFill>
              </a:rPr>
              <a:t>Katun’s alternate channel</a:t>
            </a:r>
          </a:p>
        </p:txBody>
      </p:sp>
      <p:sp>
        <p:nvSpPr>
          <p:cNvPr id="3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Imaging Industry Primer</a:t>
            </a:r>
            <a:endParaRPr lang="en-US" sz="800" b="1" dirty="0">
              <a:solidFill>
                <a:srgbClr val="FFFFFF"/>
              </a:solidFill>
              <a:latin typeface="Tahoma"/>
            </a:endParaRPr>
          </a:p>
        </p:txBody>
      </p:sp>
      <p:sp>
        <p:nvSpPr>
          <p:cNvPr id="4" name="PageNumberTextBox"/>
          <p:cNvSpPr txBox="1"/>
          <p:nvPr/>
        </p:nvSpPr>
        <p:spPr>
          <a:xfrm>
            <a:off x="4540741" y="6638290"/>
            <a:ext cx="62518"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6</a:t>
            </a:r>
            <a:endParaRPr lang="en-US" sz="900" dirty="0">
              <a:solidFill>
                <a:srgbClr val="000000"/>
              </a:solidFill>
              <a:latin typeface="Tahoma"/>
            </a:endParaRPr>
          </a:p>
        </p:txBody>
      </p:sp>
    </p:spTree>
    <p:extLst>
      <p:ext uri="{BB962C8B-B14F-4D97-AF65-F5344CB8AC3E}">
        <p14:creationId xmlns:p14="http://schemas.microsoft.com/office/powerpoint/2010/main" val="357548336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Bridge to </a:t>
            </a:r>
            <a:r>
              <a:rPr lang="en-US" dirty="0" smtClean="0"/>
              <a:t>2017F </a:t>
            </a:r>
            <a:r>
              <a:rPr lang="en-US" dirty="0"/>
              <a:t>Budget – Revenue </a:t>
            </a:r>
          </a:p>
        </p:txBody>
      </p:sp>
      <p:graphicFrame>
        <p:nvGraphicFramePr>
          <p:cNvPr id="8" name="Table 7"/>
          <p:cNvGraphicFramePr>
            <a:graphicFrameLocks noGrp="1"/>
          </p:cNvGraphicFramePr>
          <p:nvPr>
            <p:extLst>
              <p:ext uri="{D42A27DB-BD31-4B8C-83A1-F6EECF244321}">
                <p14:modId xmlns:p14="http://schemas.microsoft.com/office/powerpoint/2010/main" val="2538778892"/>
              </p:ext>
            </p:extLst>
          </p:nvPr>
        </p:nvGraphicFramePr>
        <p:xfrm>
          <a:off x="231774" y="1074685"/>
          <a:ext cx="8690283" cy="438912"/>
        </p:xfrm>
        <a:graphic>
          <a:graphicData uri="http://schemas.openxmlformats.org/drawingml/2006/table">
            <a:tbl>
              <a:tblPr firstRow="1" bandRow="1">
                <a:tableStyleId>{5C22544A-7EE6-4342-B048-85BDC9FD1C3A}</a:tableStyleId>
              </a:tblPr>
              <a:tblGrid>
                <a:gridCol w="8690283">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Revenue Bridge</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700" b="0" i="0" u="none" dirty="0">
                          <a:solidFill>
                            <a:schemeClr val="accent2"/>
                          </a:solidFill>
                          <a:latin typeface="+mn-lt"/>
                        </a:rPr>
                        <a:t>USD</a:t>
                      </a:r>
                      <a:r>
                        <a:rPr lang="en-US" sz="700" b="0" i="0" u="none" baseline="0" dirty="0">
                          <a:solidFill>
                            <a:schemeClr val="accent2"/>
                          </a:solidFill>
                          <a:latin typeface="+mn-lt"/>
                        </a:rPr>
                        <a:t> in millions</a:t>
                      </a:r>
                      <a:endParaRPr lang="en-US" sz="800" b="0"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4" name="Rectangle 3"/>
          <p:cNvSpPr/>
          <p:nvPr>
            <p:custDataLst>
              <p:tags r:id="rId1"/>
            </p:custDataLst>
          </p:nvPr>
        </p:nvSpPr>
        <p:spPr>
          <a:xfrm>
            <a:off x="228599" y="4660899"/>
            <a:ext cx="8675703" cy="1656864"/>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4"/>
              </a:buClr>
              <a:buSzPct val="100000"/>
              <a:buFont typeface="Wingdings" panose="05000000000000000000" pitchFamily="2" charset="2"/>
              <a:buChar char="§"/>
            </a:pPr>
            <a:r>
              <a:rPr lang="en-US" sz="900" b="1" dirty="0">
                <a:latin typeface="Tahoma"/>
                <a:ea typeface="Tahoma" panose="020B0604030504040204" pitchFamily="34" charset="0"/>
                <a:cs typeface="Tahoma" panose="020B0604030504040204" pitchFamily="34" charset="0"/>
              </a:rPr>
              <a:t>New Products</a:t>
            </a:r>
            <a:r>
              <a:rPr lang="en-US" sz="900" b="1" dirty="0" smtClean="0">
                <a:latin typeface="Tahoma"/>
                <a:ea typeface="Tahoma" panose="020B0604030504040204" pitchFamily="34" charset="0"/>
                <a:cs typeface="Tahoma" panose="020B0604030504040204" pitchFamily="34" charset="0"/>
              </a:rPr>
              <a:t>: </a:t>
            </a:r>
            <a:r>
              <a:rPr lang="en-US" sz="900" dirty="0" smtClean="0">
                <a:latin typeface="Tahoma"/>
                <a:ea typeface="Tahoma" panose="020B0604030504040204" pitchFamily="34" charset="0"/>
                <a:cs typeface="Tahoma" panose="020B0604030504040204" pitchFamily="34" charset="0"/>
              </a:rPr>
              <a:t>Planned new product launches based on historical new launch sales levels</a:t>
            </a:r>
            <a:endParaRPr lang="en-US" sz="900" b="1" dirty="0">
              <a:latin typeface="Tahoma"/>
              <a:ea typeface="Tahoma" panose="020B0604030504040204" pitchFamily="34" charset="0"/>
              <a:cs typeface="Tahoma" panose="020B0604030504040204" pitchFamily="34" charset="0"/>
            </a:endParaRPr>
          </a:p>
          <a:p>
            <a:pPr marL="177800" indent="-177800">
              <a:spcBef>
                <a:spcPts val="400"/>
              </a:spcBef>
              <a:buClr>
                <a:schemeClr val="accent4"/>
              </a:buClr>
              <a:buSzPct val="100000"/>
              <a:buFont typeface="Wingdings" panose="05000000000000000000" pitchFamily="2" charset="2"/>
              <a:buChar char="§"/>
            </a:pPr>
            <a:r>
              <a:rPr lang="en-US" sz="900" b="1" dirty="0">
                <a:latin typeface="Tahoma"/>
                <a:ea typeface="Tahoma" panose="020B0604030504040204" pitchFamily="34" charset="0"/>
                <a:cs typeface="Tahoma" panose="020B0604030504040204" pitchFamily="34" charset="0"/>
              </a:rPr>
              <a:t>Printer Relaunch</a:t>
            </a:r>
            <a:r>
              <a:rPr lang="en-US" sz="900" b="1" dirty="0" smtClean="0">
                <a:latin typeface="Tahoma"/>
                <a:ea typeface="Tahoma" panose="020B0604030504040204" pitchFamily="34" charset="0"/>
                <a:cs typeface="Tahoma" panose="020B0604030504040204" pitchFamily="34" charset="0"/>
              </a:rPr>
              <a:t>: </a:t>
            </a:r>
            <a:r>
              <a:rPr lang="en-US" sz="900" dirty="0" smtClean="0">
                <a:latin typeface="Tahoma"/>
                <a:ea typeface="Tahoma" panose="020B0604030504040204" pitchFamily="34" charset="0"/>
                <a:cs typeface="Tahoma" panose="020B0604030504040204" pitchFamily="34" charset="0"/>
              </a:rPr>
              <a:t>Planned initiative focused on recovery of lost printer toner business</a:t>
            </a:r>
            <a:endParaRPr lang="en-US" sz="900" b="1" dirty="0">
              <a:latin typeface="Tahoma"/>
              <a:ea typeface="Tahoma" panose="020B0604030504040204" pitchFamily="34" charset="0"/>
              <a:cs typeface="Tahoma" panose="020B0604030504040204" pitchFamily="34" charset="0"/>
            </a:endParaRPr>
          </a:p>
          <a:p>
            <a:pPr marL="177800" indent="-177800">
              <a:spcBef>
                <a:spcPts val="400"/>
              </a:spcBef>
              <a:buClr>
                <a:schemeClr val="accent4"/>
              </a:buClr>
              <a:buSzPct val="100000"/>
              <a:buFont typeface="Wingdings" panose="05000000000000000000" pitchFamily="2" charset="2"/>
              <a:buChar char="§"/>
            </a:pPr>
            <a:r>
              <a:rPr lang="en-US" sz="900" b="1" dirty="0">
                <a:latin typeface="Tahoma"/>
                <a:ea typeface="Tahoma" panose="020B0604030504040204" pitchFamily="34" charset="0"/>
                <a:cs typeface="Tahoma" panose="020B0604030504040204" pitchFamily="34" charset="0"/>
              </a:rPr>
              <a:t>Color Focus</a:t>
            </a:r>
            <a:r>
              <a:rPr lang="en-US" sz="900" b="1" dirty="0" smtClean="0">
                <a:latin typeface="Tahoma"/>
                <a:ea typeface="Tahoma" panose="020B0604030504040204" pitchFamily="34" charset="0"/>
                <a:cs typeface="Tahoma" panose="020B0604030504040204" pitchFamily="34" charset="0"/>
              </a:rPr>
              <a:t>: </a:t>
            </a:r>
            <a:r>
              <a:rPr lang="en-US" sz="900" dirty="0" smtClean="0">
                <a:latin typeface="Tahoma"/>
                <a:ea typeface="Tahoma" panose="020B0604030504040204" pitchFamily="34" charset="0"/>
                <a:cs typeface="Tahoma" panose="020B0604030504040204" pitchFamily="34" charset="0"/>
              </a:rPr>
              <a:t>Planned initiative to increase share of wallet in existing core accounts, improve penetration into new accounts and expand product coverage</a:t>
            </a:r>
            <a:endParaRPr lang="en-US" sz="900" b="1" dirty="0">
              <a:latin typeface="Tahoma"/>
              <a:ea typeface="Tahoma" panose="020B0604030504040204" pitchFamily="34" charset="0"/>
              <a:cs typeface="Tahoma" panose="020B0604030504040204" pitchFamily="34" charset="0"/>
            </a:endParaRPr>
          </a:p>
          <a:p>
            <a:pPr marL="177800" indent="-177800">
              <a:spcBef>
                <a:spcPts val="400"/>
              </a:spcBef>
              <a:buClr>
                <a:schemeClr val="accent4"/>
              </a:buClr>
              <a:buSzPct val="100000"/>
              <a:buFont typeface="Wingdings" panose="05000000000000000000" pitchFamily="2" charset="2"/>
              <a:buChar char="§"/>
            </a:pPr>
            <a:r>
              <a:rPr lang="en-US" sz="900" b="1" dirty="0">
                <a:latin typeface="Tahoma"/>
                <a:ea typeface="Tahoma" panose="020B0604030504040204" pitchFamily="34" charset="0"/>
                <a:cs typeface="Tahoma" panose="020B0604030504040204" pitchFamily="34" charset="0"/>
              </a:rPr>
              <a:t>Growth in Products Launched Last 2 Years</a:t>
            </a:r>
            <a:r>
              <a:rPr lang="en-US" sz="900" b="1" dirty="0" smtClean="0">
                <a:latin typeface="Tahoma"/>
                <a:ea typeface="Tahoma" panose="020B0604030504040204" pitchFamily="34" charset="0"/>
                <a:cs typeface="Tahoma" panose="020B0604030504040204" pitchFamily="34" charset="0"/>
              </a:rPr>
              <a:t>: </a:t>
            </a:r>
            <a:r>
              <a:rPr lang="en-US" sz="900" dirty="0" smtClean="0">
                <a:latin typeface="Tahoma"/>
                <a:ea typeface="Tahoma" panose="020B0604030504040204" pitchFamily="34" charset="0"/>
                <a:cs typeface="Tahoma" panose="020B0604030504040204" pitchFamily="34" charset="0"/>
              </a:rPr>
              <a:t>Planned initiative to improve sales and marketing effectiveness</a:t>
            </a:r>
            <a:endParaRPr lang="en-US" sz="900" b="1" dirty="0">
              <a:latin typeface="Tahoma"/>
              <a:ea typeface="Tahoma" panose="020B0604030504040204" pitchFamily="34" charset="0"/>
              <a:cs typeface="Tahoma" panose="020B0604030504040204" pitchFamily="34" charset="0"/>
            </a:endParaRPr>
          </a:p>
          <a:p>
            <a:pPr marL="177800" indent="-177800">
              <a:spcBef>
                <a:spcPts val="400"/>
              </a:spcBef>
              <a:buClr>
                <a:schemeClr val="accent4"/>
              </a:buClr>
              <a:buSzPct val="100000"/>
              <a:buFont typeface="Wingdings" panose="05000000000000000000" pitchFamily="2" charset="2"/>
              <a:buChar char="§"/>
            </a:pPr>
            <a:r>
              <a:rPr lang="en-US" sz="900" b="1" dirty="0" smtClean="0">
                <a:latin typeface="Tahoma"/>
                <a:ea typeface="Tahoma" panose="020B0604030504040204" pitchFamily="34" charset="0"/>
                <a:cs typeface="Tahoma" panose="020B0604030504040204" pitchFamily="34" charset="0"/>
              </a:rPr>
              <a:t>Monochrome </a:t>
            </a:r>
            <a:r>
              <a:rPr lang="en-US" sz="900" b="1" dirty="0">
                <a:latin typeface="Tahoma"/>
                <a:ea typeface="Tahoma" panose="020B0604030504040204" pitchFamily="34" charset="0"/>
                <a:cs typeface="Tahoma" panose="020B0604030504040204" pitchFamily="34" charset="0"/>
              </a:rPr>
              <a:t>and Color Decline (+3 </a:t>
            </a:r>
            <a:r>
              <a:rPr lang="en-US" sz="900" b="1" dirty="0" err="1">
                <a:latin typeface="Tahoma"/>
                <a:ea typeface="Tahoma" panose="020B0604030504040204" pitchFamily="34" charset="0"/>
                <a:cs typeface="Tahoma" panose="020B0604030504040204" pitchFamily="34" charset="0"/>
              </a:rPr>
              <a:t>Yrs</a:t>
            </a:r>
            <a:r>
              <a:rPr lang="en-US" sz="900" b="1" dirty="0">
                <a:latin typeface="Tahoma"/>
                <a:ea typeface="Tahoma" panose="020B0604030504040204" pitchFamily="34" charset="0"/>
                <a:cs typeface="Tahoma" panose="020B0604030504040204" pitchFamily="34" charset="0"/>
              </a:rPr>
              <a:t> Old</a:t>
            </a:r>
            <a:r>
              <a:rPr lang="en-US" sz="900" b="1" dirty="0" smtClean="0">
                <a:latin typeface="Tahoma"/>
                <a:ea typeface="Tahoma" panose="020B0604030504040204" pitchFamily="34" charset="0"/>
                <a:cs typeface="Tahoma" panose="020B0604030504040204" pitchFamily="34" charset="0"/>
              </a:rPr>
              <a:t>): </a:t>
            </a:r>
            <a:r>
              <a:rPr lang="en-US" sz="900" dirty="0" smtClean="0">
                <a:latin typeface="Tahoma"/>
                <a:ea typeface="Tahoma" panose="020B0604030504040204" pitchFamily="34" charset="0"/>
                <a:cs typeface="Tahoma" panose="020B0604030504040204" pitchFamily="34" charset="0"/>
              </a:rPr>
              <a:t>Based on historical sales trends</a:t>
            </a:r>
            <a:endParaRPr lang="en-US" sz="900" b="1" dirty="0">
              <a:latin typeface="Tahoma"/>
              <a:ea typeface="Tahoma" panose="020B0604030504040204" pitchFamily="34" charset="0"/>
              <a:cs typeface="Tahoma" panose="020B0604030504040204" pitchFamily="34" charset="0"/>
            </a:endParaRPr>
          </a:p>
          <a:p>
            <a:pPr marL="177800" indent="-177800">
              <a:spcBef>
                <a:spcPts val="400"/>
              </a:spcBef>
              <a:buClr>
                <a:schemeClr val="accent4"/>
              </a:buClr>
              <a:buSzPct val="100000"/>
              <a:buFont typeface="Wingdings" panose="05000000000000000000" pitchFamily="2" charset="2"/>
              <a:buChar char="§"/>
            </a:pPr>
            <a:r>
              <a:rPr lang="en-US" sz="900" b="1" dirty="0">
                <a:latin typeface="Tahoma"/>
                <a:ea typeface="Tahoma" panose="020B0604030504040204" pitchFamily="34" charset="0"/>
                <a:cs typeface="Tahoma" panose="020B0604030504040204" pitchFamily="34" charset="0"/>
              </a:rPr>
              <a:t>EAME Price Increases &amp; Other</a:t>
            </a:r>
            <a:r>
              <a:rPr lang="en-US" sz="900" b="1" dirty="0" smtClean="0">
                <a:latin typeface="Tahoma"/>
                <a:ea typeface="Tahoma" panose="020B0604030504040204" pitchFamily="34" charset="0"/>
                <a:cs typeface="Tahoma" panose="020B0604030504040204" pitchFamily="34" charset="0"/>
              </a:rPr>
              <a:t>: </a:t>
            </a:r>
            <a:r>
              <a:rPr lang="en-US" sz="900" dirty="0" smtClean="0">
                <a:latin typeface="Tahoma"/>
                <a:ea typeface="Tahoma" panose="020B0604030504040204" pitchFamily="34" charset="0"/>
                <a:cs typeface="Tahoma" panose="020B0604030504040204" pitchFamily="34" charset="0"/>
              </a:rPr>
              <a:t>Price increases in-line with historical success rate to offset currency exchange pressure</a:t>
            </a:r>
            <a:endParaRPr lang="en-US" sz="900" b="1" dirty="0">
              <a:latin typeface="Tahoma"/>
              <a:ea typeface="Tahoma" panose="020B0604030504040204" pitchFamily="34" charset="0"/>
              <a:cs typeface="Tahoma" panose="020B0604030504040204" pitchFamily="34" charset="0"/>
            </a:endParaRPr>
          </a:p>
          <a:p>
            <a:pPr marL="177800" indent="-177800">
              <a:spcBef>
                <a:spcPts val="400"/>
              </a:spcBef>
              <a:buClr>
                <a:schemeClr val="accent4"/>
              </a:buClr>
              <a:buSzPct val="100000"/>
              <a:buFont typeface="Wingdings" panose="05000000000000000000" pitchFamily="2" charset="2"/>
              <a:buChar char="§"/>
            </a:pPr>
            <a:r>
              <a:rPr lang="en-US" sz="900" b="1" dirty="0">
                <a:latin typeface="Tahoma"/>
                <a:ea typeface="Tahoma" panose="020B0604030504040204" pitchFamily="34" charset="0"/>
                <a:cs typeface="Tahoma" panose="020B0604030504040204" pitchFamily="34" charset="0"/>
              </a:rPr>
              <a:t>Argentina Relaunch</a:t>
            </a:r>
            <a:r>
              <a:rPr lang="en-US" sz="900" b="1" dirty="0" smtClean="0">
                <a:latin typeface="Tahoma"/>
                <a:ea typeface="Tahoma" panose="020B0604030504040204" pitchFamily="34" charset="0"/>
                <a:cs typeface="Tahoma" panose="020B0604030504040204" pitchFamily="34" charset="0"/>
              </a:rPr>
              <a:t>: </a:t>
            </a:r>
            <a:r>
              <a:rPr lang="en-US" sz="900" dirty="0" smtClean="0">
                <a:latin typeface="Tahoma"/>
                <a:ea typeface="Tahoma" panose="020B0604030504040204" pitchFamily="34" charset="0"/>
                <a:cs typeface="Tahoma" panose="020B0604030504040204" pitchFamily="34" charset="0"/>
              </a:rPr>
              <a:t>Katun re-established a presence in Argentina in 2016 and expects strong growth in 2017</a:t>
            </a:r>
            <a:endParaRPr lang="en-US" sz="900" b="1" dirty="0">
              <a:latin typeface="Tahoma"/>
              <a:ea typeface="Tahoma" panose="020B0604030504040204" pitchFamily="34" charset="0"/>
              <a:cs typeface="Tahoma" panose="020B0604030504040204" pitchFamily="34" charset="0"/>
            </a:endParaRPr>
          </a:p>
          <a:p>
            <a:pPr marL="177800" indent="-177800">
              <a:spcBef>
                <a:spcPts val="400"/>
              </a:spcBef>
              <a:buClr>
                <a:schemeClr val="accent4"/>
              </a:buClr>
              <a:buSzPct val="100000"/>
              <a:buFont typeface="Wingdings" panose="05000000000000000000" pitchFamily="2" charset="2"/>
              <a:buChar char="§"/>
            </a:pPr>
            <a:r>
              <a:rPr lang="en-US" sz="900" b="1" dirty="0">
                <a:latin typeface="Tahoma"/>
                <a:ea typeface="Tahoma" panose="020B0604030504040204" pitchFamily="34" charset="0"/>
                <a:cs typeface="Tahoma" panose="020B0604030504040204" pitchFamily="34" charset="0"/>
              </a:rPr>
              <a:t>LABU Printer Project</a:t>
            </a:r>
            <a:r>
              <a:rPr lang="en-US" sz="900" b="1" dirty="0" smtClean="0">
                <a:latin typeface="Tahoma"/>
                <a:ea typeface="Tahoma" panose="020B0604030504040204" pitchFamily="34" charset="0"/>
                <a:cs typeface="Tahoma" panose="020B0604030504040204" pitchFamily="34" charset="0"/>
              </a:rPr>
              <a:t>: </a:t>
            </a:r>
            <a:r>
              <a:rPr lang="en-US" sz="900" dirty="0">
                <a:ea typeface="Tahoma" panose="020B0604030504040204" pitchFamily="34" charset="0"/>
                <a:cs typeface="Tahoma" panose="020B0604030504040204" pitchFamily="34" charset="0"/>
              </a:rPr>
              <a:t>Initiative to launch a low-cost printer alternative in the </a:t>
            </a:r>
            <a:r>
              <a:rPr lang="en-US" sz="900" dirty="0" smtClean="0">
                <a:ea typeface="Tahoma" panose="020B0604030504040204" pitchFamily="34" charset="0"/>
                <a:cs typeface="Tahoma" panose="020B0604030504040204" pitchFamily="34" charset="0"/>
              </a:rPr>
              <a:t>market</a:t>
            </a:r>
            <a:endParaRPr lang="en-US" sz="900" b="1" dirty="0">
              <a:latin typeface="Tahoma"/>
              <a:ea typeface="Tahoma" panose="020B0604030504040204" pitchFamily="34" charset="0"/>
              <a:cs typeface="Tahoma" panose="020B0604030504040204" pitchFamily="34" charset="0"/>
            </a:endParaRPr>
          </a:p>
          <a:p>
            <a:pPr marL="177800" indent="-177800">
              <a:spcBef>
                <a:spcPts val="400"/>
              </a:spcBef>
              <a:buClr>
                <a:schemeClr val="accent4"/>
              </a:buClr>
              <a:buSzPct val="100000"/>
              <a:buFont typeface="Wingdings" panose="05000000000000000000" pitchFamily="2" charset="2"/>
              <a:buChar char="§"/>
            </a:pPr>
            <a:r>
              <a:rPr lang="en-US" sz="900" b="1" dirty="0">
                <a:latin typeface="Tahoma"/>
                <a:ea typeface="Tahoma" panose="020B0604030504040204" pitchFamily="34" charset="0"/>
                <a:cs typeface="Tahoma" panose="020B0604030504040204" pitchFamily="34" charset="0"/>
              </a:rPr>
              <a:t>FX Impact: </a:t>
            </a:r>
            <a:r>
              <a:rPr lang="en-US" sz="900" dirty="0" smtClean="0">
                <a:latin typeface="Tahoma"/>
                <a:ea typeface="Tahoma" panose="020B0604030504040204" pitchFamily="34" charset="0"/>
                <a:cs typeface="Tahoma" panose="020B0604030504040204" pitchFamily="34" charset="0"/>
              </a:rPr>
              <a:t>Currency impact is primarily related to the Euro and British Pound, which are budgeted at 1.11 USD/EUR and 1.22 USD/GBP respectively</a:t>
            </a:r>
            <a:endParaRPr lang="en-US" sz="900" dirty="0">
              <a:ea typeface="Tahoma" panose="020B0604030504040204" pitchFamily="34" charset="0"/>
              <a:cs typeface="Tahoma" panose="020B0604030504040204" pitchFamily="34" charset="0"/>
            </a:endParaRPr>
          </a:p>
        </p:txBody>
      </p:sp>
      <p:graphicFrame>
        <p:nvGraphicFramePr>
          <p:cNvPr id="11" name="Chart 10"/>
          <p:cNvGraphicFramePr/>
          <p:nvPr>
            <p:extLst>
              <p:ext uri="{D42A27DB-BD31-4B8C-83A1-F6EECF244321}">
                <p14:modId xmlns:p14="http://schemas.microsoft.com/office/powerpoint/2010/main" val="1225261317"/>
              </p:ext>
            </p:extLst>
          </p:nvPr>
        </p:nvGraphicFramePr>
        <p:xfrm>
          <a:off x="228600" y="1346200"/>
          <a:ext cx="8693458" cy="2990088"/>
        </p:xfrm>
        <a:graphic>
          <a:graphicData uri="http://schemas.openxmlformats.org/drawingml/2006/chart">
            <c:chart xmlns:c="http://schemas.openxmlformats.org/drawingml/2006/chart" xmlns:r="http://schemas.openxmlformats.org/officeDocument/2006/relationships" r:id="rId3"/>
          </a:graphicData>
        </a:graphic>
      </p:graphicFrame>
      <p:sp>
        <p:nvSpPr>
          <p:cNvPr id="12"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60</a:t>
            </a:r>
            <a:endParaRPr lang="en-US" sz="900" dirty="0">
              <a:solidFill>
                <a:srgbClr val="000000"/>
              </a:solidFill>
              <a:latin typeface="Tahoma"/>
            </a:endParaRPr>
          </a:p>
        </p:txBody>
      </p:sp>
    </p:spTree>
    <p:extLst>
      <p:ext uri="{BB962C8B-B14F-4D97-AF65-F5344CB8AC3E}">
        <p14:creationId xmlns:p14="http://schemas.microsoft.com/office/powerpoint/2010/main" val="11246448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Forecasted SG&amp;A Analysis</a:t>
            </a:r>
          </a:p>
        </p:txBody>
      </p:sp>
      <p:graphicFrame>
        <p:nvGraphicFramePr>
          <p:cNvPr id="13" name="Table 12"/>
          <p:cNvGraphicFramePr>
            <a:graphicFrameLocks noGrp="1"/>
          </p:cNvGraphicFramePr>
          <p:nvPr>
            <p:extLst>
              <p:ext uri="{D42A27DB-BD31-4B8C-83A1-F6EECF244321}">
                <p14:modId xmlns:p14="http://schemas.microsoft.com/office/powerpoint/2010/main" val="1473956065"/>
              </p:ext>
            </p:extLst>
          </p:nvPr>
        </p:nvGraphicFramePr>
        <p:xfrm>
          <a:off x="2420448" y="1079277"/>
          <a:ext cx="6501384" cy="438912"/>
        </p:xfrm>
        <a:graphic>
          <a:graphicData uri="http://schemas.openxmlformats.org/drawingml/2006/table">
            <a:tbl>
              <a:tblPr firstRow="1" bandRow="1">
                <a:tableStyleId>{5C22544A-7EE6-4342-B048-85BDC9FD1C3A}</a:tableStyleId>
              </a:tblPr>
              <a:tblGrid>
                <a:gridCol w="650138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Forecasted SG&amp;A and Operating</a:t>
                      </a:r>
                      <a:r>
                        <a:rPr lang="en-US" sz="1000" b="1" i="0" u="none" baseline="0" dirty="0" smtClean="0">
                          <a:solidFill>
                            <a:schemeClr val="tx1"/>
                          </a:solidFill>
                          <a:latin typeface="+mn-lt"/>
                        </a:rPr>
                        <a:t> Profit</a:t>
                      </a:r>
                      <a:endParaRPr lang="en-US" sz="1000" b="1" i="0" u="none"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800" b="0"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4" name="Table 13"/>
          <p:cNvGraphicFramePr>
            <a:graphicFrameLocks noGrp="1"/>
          </p:cNvGraphicFramePr>
          <p:nvPr>
            <p:custDataLst>
              <p:tags r:id="rId1"/>
            </p:custDataLst>
            <p:extLst>
              <p:ext uri="{D42A27DB-BD31-4B8C-83A1-F6EECF244321}">
                <p14:modId xmlns:p14="http://schemas.microsoft.com/office/powerpoint/2010/main" val="3504661069"/>
              </p:ext>
            </p:extLst>
          </p:nvPr>
        </p:nvGraphicFramePr>
        <p:xfrm>
          <a:off x="2428875" y="1397000"/>
          <a:ext cx="6496048" cy="4699099"/>
        </p:xfrm>
        <a:graphic>
          <a:graphicData uri="http://schemas.openxmlformats.org/drawingml/2006/table">
            <a:tbl>
              <a:tblPr>
                <a:tableStyleId>{5C22544A-7EE6-4342-B048-85BDC9FD1C3A}</a:tableStyleId>
              </a:tblPr>
              <a:tblGrid>
                <a:gridCol w="2207890">
                  <a:extLst>
                    <a:ext uri="{9D8B030D-6E8A-4147-A177-3AD203B41FA5}">
                      <a16:colId xmlns="" xmlns:a16="http://schemas.microsoft.com/office/drawing/2014/main" val="20000"/>
                    </a:ext>
                  </a:extLst>
                </a:gridCol>
                <a:gridCol w="612594">
                  <a:extLst>
                    <a:ext uri="{9D8B030D-6E8A-4147-A177-3AD203B41FA5}">
                      <a16:colId xmlns="" xmlns:a16="http://schemas.microsoft.com/office/drawing/2014/main" val="20001"/>
                    </a:ext>
                  </a:extLst>
                </a:gridCol>
                <a:gridCol w="612594">
                  <a:extLst>
                    <a:ext uri="{9D8B030D-6E8A-4147-A177-3AD203B41FA5}">
                      <a16:colId xmlns="" xmlns:a16="http://schemas.microsoft.com/office/drawing/2014/main" val="20002"/>
                    </a:ext>
                  </a:extLst>
                </a:gridCol>
                <a:gridCol w="612594">
                  <a:extLst>
                    <a:ext uri="{9D8B030D-6E8A-4147-A177-3AD203B41FA5}">
                      <a16:colId xmlns="" xmlns:a16="http://schemas.microsoft.com/office/drawing/2014/main" val="20003"/>
                    </a:ext>
                  </a:extLst>
                </a:gridCol>
                <a:gridCol w="612594">
                  <a:extLst>
                    <a:ext uri="{9D8B030D-6E8A-4147-A177-3AD203B41FA5}">
                      <a16:colId xmlns="" xmlns:a16="http://schemas.microsoft.com/office/drawing/2014/main" val="20004"/>
                    </a:ext>
                  </a:extLst>
                </a:gridCol>
                <a:gridCol w="612594">
                  <a:extLst>
                    <a:ext uri="{9D8B030D-6E8A-4147-A177-3AD203B41FA5}">
                      <a16:colId xmlns="" xmlns:a16="http://schemas.microsoft.com/office/drawing/2014/main" val="20005"/>
                    </a:ext>
                  </a:extLst>
                </a:gridCol>
                <a:gridCol w="612594">
                  <a:extLst>
                    <a:ext uri="{9D8B030D-6E8A-4147-A177-3AD203B41FA5}">
                      <a16:colId xmlns="" xmlns:a16="http://schemas.microsoft.com/office/drawing/2014/main" val="20006"/>
                    </a:ext>
                  </a:extLst>
                </a:gridCol>
                <a:gridCol w="612594">
                  <a:extLst>
                    <a:ext uri="{9D8B030D-6E8A-4147-A177-3AD203B41FA5}">
                      <a16:colId xmlns="" xmlns:a16="http://schemas.microsoft.com/office/drawing/2014/main" val="20007"/>
                    </a:ext>
                  </a:extLst>
                </a:gridCol>
              </a:tblGrid>
              <a:tr h="146304">
                <a:tc rowSpan="2">
                  <a:txBody>
                    <a:bodyPr/>
                    <a:lstStyle/>
                    <a:p>
                      <a:pPr algn="l" rtl="0" fontAlgn="b"/>
                      <a:r>
                        <a:rPr lang="en-US" sz="700" b="0" i="0" u="none" strike="noStrike" dirty="0">
                          <a:solidFill>
                            <a:srgbClr val="FFFFFF"/>
                          </a:solidFill>
                          <a:effectLst/>
                          <a:latin typeface="Tahoma"/>
                        </a:rPr>
                        <a:t>USD in thousands</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gridSpan="6">
                  <a:txBody>
                    <a:bodyPr/>
                    <a:lstStyle/>
                    <a:p>
                      <a:pPr algn="ctr" rtl="0" fontAlgn="b"/>
                      <a:r>
                        <a:rPr lang="en-US" sz="700" b="1" i="0" u="none" strike="noStrike" dirty="0">
                          <a:solidFill>
                            <a:srgbClr val="FFFFFF"/>
                          </a:solidFill>
                          <a:effectLst/>
                          <a:latin typeface="Tahoma"/>
                        </a:rPr>
                        <a:t>For the year </a:t>
                      </a:r>
                      <a:r>
                        <a:rPr lang="en-US" sz="700" b="1" i="0" u="none" strike="noStrike" dirty="0" smtClean="0">
                          <a:solidFill>
                            <a:srgbClr val="FFFFFF"/>
                          </a:solidFill>
                          <a:effectLst/>
                          <a:latin typeface="Tahoma"/>
                        </a:rPr>
                        <a:t>ended or ending </a:t>
                      </a:r>
                      <a:r>
                        <a:rPr lang="en-US" sz="700" b="1" i="0" u="none" strike="noStrike" dirty="0">
                          <a:solidFill>
                            <a:srgbClr val="FFFFFF"/>
                          </a:solidFill>
                          <a:effectLst/>
                          <a:latin typeface="Tahoma"/>
                        </a:rPr>
                        <a:t>December 31,</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CAGR</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146304">
                <a:tc v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07325F"/>
                    </a:solidFill>
                  </a:tcPr>
                </a:tc>
                <a:tc>
                  <a:txBody>
                    <a:bodyPr/>
                    <a:lstStyle/>
                    <a:p>
                      <a:pPr algn="ctr" rtl="0" fontAlgn="b"/>
                      <a:r>
                        <a:rPr lang="en-US" sz="700" b="1" i="0" u="none" strike="noStrike" dirty="0">
                          <a:solidFill>
                            <a:srgbClr val="FFFFFF"/>
                          </a:solidFill>
                          <a:effectLst/>
                          <a:latin typeface="Tahoma"/>
                        </a:rPr>
                        <a:t>2016</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2017F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2018F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2019F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2020F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2021F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’16-’21F</a:t>
                      </a:r>
                    </a:p>
                  </a:txBody>
                  <a:tcPr marL="9525" marR="9525" marT="9525"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1"/>
                  </a:ext>
                </a:extLst>
              </a:tr>
              <a:tr h="163757">
                <a:tc>
                  <a:txBody>
                    <a:bodyPr/>
                    <a:lstStyle/>
                    <a:p>
                      <a:pPr algn="l" rtl="0" fontAlgn="b"/>
                      <a:r>
                        <a:rPr lang="en-US" sz="700" b="1" i="0" u="none" strike="noStrike" dirty="0">
                          <a:solidFill>
                            <a:srgbClr val="000000"/>
                          </a:solidFill>
                          <a:effectLst/>
                          <a:latin typeface="Tahoma"/>
                        </a:rPr>
                        <a:t>Revenue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$198,464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$203,716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$208,746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$215,320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$222,220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$229,350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2"/>
                  </a:ext>
                </a:extLst>
              </a:tr>
              <a:tr h="42110">
                <a:tc>
                  <a:txBody>
                    <a:bodyPr/>
                    <a:lstStyle/>
                    <a:p>
                      <a:pPr algn="l"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3"/>
                  </a:ext>
                </a:extLst>
              </a:tr>
              <a:tr h="163757">
                <a:tc>
                  <a:txBody>
                    <a:bodyPr/>
                    <a:lstStyle/>
                    <a:p>
                      <a:pPr algn="l" rtl="0" fontAlgn="b"/>
                      <a:r>
                        <a:rPr lang="en-US" sz="700" b="1" i="0" u="none" strike="noStrike" dirty="0">
                          <a:solidFill>
                            <a:srgbClr val="000000"/>
                          </a:solidFill>
                          <a:effectLst/>
                          <a:latin typeface="Tahoma"/>
                        </a:rPr>
                        <a:t>Gross Profit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$57,754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$61,090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$62,159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$64,257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$66,488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$68,714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4"/>
                  </a:ext>
                </a:extLst>
              </a:tr>
              <a:tr h="47971">
                <a:tc>
                  <a:txBody>
                    <a:bodyPr/>
                    <a:lstStyle/>
                    <a:p>
                      <a:pPr algn="l"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05"/>
                  </a:ext>
                </a:extLst>
              </a:tr>
              <a:tr h="163757">
                <a:tc>
                  <a:txBody>
                    <a:bodyPr/>
                    <a:lstStyle/>
                    <a:p>
                      <a:pPr algn="l" rtl="0" fontAlgn="b"/>
                      <a:r>
                        <a:rPr lang="en-US" sz="700" b="0" i="0" u="none" strike="noStrike" dirty="0">
                          <a:solidFill>
                            <a:srgbClr val="000000"/>
                          </a:solidFill>
                          <a:effectLst/>
                          <a:latin typeface="Tahoma"/>
                        </a:rPr>
                        <a:t>SG&amp;A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06"/>
                  </a:ext>
                </a:extLst>
              </a:tr>
              <a:tr h="163757">
                <a:tc>
                  <a:txBody>
                    <a:bodyPr/>
                    <a:lstStyle/>
                    <a:p>
                      <a:pPr algn="l" rtl="0" fontAlgn="b"/>
                      <a:r>
                        <a:rPr lang="en-US" sz="700" b="0" i="0" u="none" strike="noStrike" dirty="0">
                          <a:solidFill>
                            <a:srgbClr val="000000"/>
                          </a:solidFill>
                          <a:effectLst/>
                          <a:latin typeface="Tahoma"/>
                        </a:rPr>
                        <a:t>EAME</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$7,680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$8,180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$8,321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$8,464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$8,610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$8,786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07"/>
                  </a:ext>
                </a:extLst>
              </a:tr>
              <a:tr h="163757">
                <a:tc>
                  <a:txBody>
                    <a:bodyPr/>
                    <a:lstStyle/>
                    <a:p>
                      <a:pPr algn="l" rtl="0" fontAlgn="b"/>
                      <a:r>
                        <a:rPr lang="en-US" sz="700" b="0" i="0" u="none" strike="noStrike" dirty="0">
                          <a:solidFill>
                            <a:srgbClr val="000000"/>
                          </a:solidFill>
                          <a:effectLst/>
                          <a:latin typeface="Tahoma"/>
                        </a:rPr>
                        <a:t>NABU</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2,791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3,088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3,136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3,185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3,235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3,298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08"/>
                  </a:ext>
                </a:extLst>
              </a:tr>
              <a:tr h="163757">
                <a:tc>
                  <a:txBody>
                    <a:bodyPr/>
                    <a:lstStyle/>
                    <a:p>
                      <a:pPr algn="l" rtl="0" fontAlgn="b"/>
                      <a:r>
                        <a:rPr lang="en-US" sz="700" b="0" i="0" u="none" strike="noStrike" dirty="0">
                          <a:solidFill>
                            <a:srgbClr val="000000"/>
                          </a:solidFill>
                          <a:effectLst/>
                          <a:latin typeface="Tahoma"/>
                        </a:rPr>
                        <a:t>LABU</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1,750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1,823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1,878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1,936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1,995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2,057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09"/>
                  </a:ext>
                </a:extLst>
              </a:tr>
              <a:tr h="163757">
                <a:tc>
                  <a:txBody>
                    <a:bodyPr/>
                    <a:lstStyle/>
                    <a:p>
                      <a:pPr algn="l" rtl="0" fontAlgn="b"/>
                      <a:r>
                        <a:rPr lang="en-US" sz="700" b="0" i="0" u="none" strike="noStrike" dirty="0" smtClean="0">
                          <a:solidFill>
                            <a:srgbClr val="000000"/>
                          </a:solidFill>
                          <a:effectLst/>
                          <a:latin typeface="+mn-lt"/>
                        </a:rPr>
                        <a:t>APBU</a:t>
                      </a:r>
                      <a:r>
                        <a:rPr lang="en-US" sz="700" b="0" i="0" u="none" strike="noStrike" baseline="30000" dirty="0" smtClean="0">
                          <a:solidFill>
                            <a:srgbClr val="000000"/>
                          </a:solidFill>
                          <a:effectLst/>
                          <a:latin typeface="+mn-lt"/>
                        </a:rPr>
                        <a:t>(1)</a:t>
                      </a:r>
                      <a:endParaRPr lang="en-US" sz="700" b="0" i="0" u="none" strike="noStrike" baseline="30000" dirty="0">
                        <a:solidFill>
                          <a:srgbClr val="000000"/>
                        </a:solidFill>
                        <a:effectLst/>
                        <a:latin typeface="+mn-lt"/>
                      </a:endParaRP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10"/>
                  </a:ext>
                </a:extLst>
              </a:tr>
              <a:tr h="163757">
                <a:tc>
                  <a:txBody>
                    <a:bodyPr/>
                    <a:lstStyle/>
                    <a:p>
                      <a:pPr algn="l" rtl="0" fontAlgn="b"/>
                      <a:r>
                        <a:rPr lang="en-US" sz="700" b="0" i="0" u="none" strike="noStrike" dirty="0">
                          <a:solidFill>
                            <a:srgbClr val="000000"/>
                          </a:solidFill>
                          <a:effectLst/>
                          <a:latin typeface="Tahoma"/>
                        </a:rPr>
                        <a:t>Corporate</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867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951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970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989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1,008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1,030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r h="163757">
                <a:tc>
                  <a:txBody>
                    <a:bodyPr/>
                    <a:lstStyle/>
                    <a:p>
                      <a:pPr algn="l" rtl="0" fontAlgn="b"/>
                      <a:r>
                        <a:rPr lang="en-US" sz="700" b="0" i="0" u="none" strike="noStrike" dirty="0">
                          <a:solidFill>
                            <a:srgbClr val="000000"/>
                          </a:solidFill>
                          <a:effectLst/>
                          <a:latin typeface="Tahoma"/>
                        </a:rPr>
                        <a:t>Selling Expenses</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$13,088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$14,043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$14,305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$14,573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$14,847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$15,171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12"/>
                  </a:ext>
                </a:extLst>
              </a:tr>
              <a:tr h="163757">
                <a:tc>
                  <a:txBody>
                    <a:bodyPr/>
                    <a:lstStyle/>
                    <a:p>
                      <a:pPr algn="l" rtl="0" fontAlgn="b"/>
                      <a:r>
                        <a:rPr lang="en-US" sz="700" b="0" i="0" u="none" strike="noStrike" dirty="0">
                          <a:solidFill>
                            <a:srgbClr val="000000"/>
                          </a:solidFill>
                          <a:effectLst/>
                          <a:latin typeface="Tahoma"/>
                        </a:rPr>
                        <a:t>% of Revenue</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1"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13"/>
                  </a:ext>
                </a:extLst>
              </a:tr>
              <a:tr h="50387">
                <a:tc>
                  <a:txBody>
                    <a:bodyPr/>
                    <a:lstStyle/>
                    <a:p>
                      <a:pPr algn="l" rtl="0" fontAlgn="b"/>
                      <a:r>
                        <a:rPr lang="en-US" sz="700" b="0" i="0" u="none" strike="noStrike" dirty="0">
                          <a:solidFill>
                            <a:srgbClr val="000000"/>
                          </a:solidFill>
                          <a:effectLst/>
                          <a:latin typeface="Tahoma"/>
                        </a:rPr>
                        <a:t> </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14"/>
                  </a:ext>
                </a:extLst>
              </a:tr>
              <a:tr h="163757">
                <a:tc>
                  <a:txBody>
                    <a:bodyPr/>
                    <a:lstStyle/>
                    <a:p>
                      <a:pPr algn="l" rtl="0" fontAlgn="b"/>
                      <a:r>
                        <a:rPr lang="en-US" sz="700" b="0" i="0" u="none" strike="noStrike" dirty="0">
                          <a:solidFill>
                            <a:srgbClr val="000000"/>
                          </a:solidFill>
                          <a:effectLst/>
                          <a:latin typeface="Tahoma"/>
                        </a:rPr>
                        <a:t>EAME</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$8,106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$8,025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$8,151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$8,280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$8,391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$8,552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15"/>
                  </a:ext>
                </a:extLst>
              </a:tr>
              <a:tr h="163757">
                <a:tc>
                  <a:txBody>
                    <a:bodyPr/>
                    <a:lstStyle/>
                    <a:p>
                      <a:pPr algn="l" rtl="0" fontAlgn="b"/>
                      <a:r>
                        <a:rPr lang="en-US" sz="700" b="0" i="0" u="none" strike="noStrike" dirty="0">
                          <a:solidFill>
                            <a:srgbClr val="000000"/>
                          </a:solidFill>
                          <a:effectLst/>
                          <a:latin typeface="Tahoma"/>
                        </a:rPr>
                        <a:t>NABU</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3,191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3,217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3,229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3,241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3,251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3,265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16"/>
                  </a:ext>
                </a:extLst>
              </a:tr>
              <a:tr h="163757">
                <a:tc>
                  <a:txBody>
                    <a:bodyPr/>
                    <a:lstStyle/>
                    <a:p>
                      <a:pPr algn="l" rtl="0" fontAlgn="b"/>
                      <a:r>
                        <a:rPr lang="en-US" sz="700" b="0" i="0" u="none" strike="noStrike" dirty="0">
                          <a:solidFill>
                            <a:srgbClr val="000000"/>
                          </a:solidFill>
                          <a:effectLst/>
                          <a:latin typeface="Tahoma"/>
                        </a:rPr>
                        <a:t>LABU</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3,461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3,520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3,603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3,689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3,777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3,869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17"/>
                  </a:ext>
                </a:extLst>
              </a:tr>
              <a:tr h="163757">
                <a:tc>
                  <a:txBody>
                    <a:bodyPr/>
                    <a:lstStyle/>
                    <a:p>
                      <a:pPr algn="l" rtl="0" fontAlgn="b"/>
                      <a:r>
                        <a:rPr lang="en-US" sz="700" b="0" i="0" u="none" strike="noStrike" dirty="0" smtClean="0">
                          <a:solidFill>
                            <a:srgbClr val="000000"/>
                          </a:solidFill>
                          <a:effectLst/>
                          <a:latin typeface="+mn-lt"/>
                        </a:rPr>
                        <a:t>APBU</a:t>
                      </a:r>
                      <a:r>
                        <a:rPr lang="en-US" sz="700" b="0" i="0" u="none" strike="noStrike" baseline="30000" dirty="0" smtClean="0">
                          <a:solidFill>
                            <a:srgbClr val="000000"/>
                          </a:solidFill>
                          <a:effectLst/>
                          <a:latin typeface="+mn-lt"/>
                        </a:rPr>
                        <a:t>(1)</a:t>
                      </a:r>
                      <a:endParaRPr lang="en-US" sz="700" b="0" i="0" u="none" strike="noStrike" baseline="30000" dirty="0">
                        <a:solidFill>
                          <a:srgbClr val="000000"/>
                        </a:solidFill>
                        <a:effectLst/>
                        <a:latin typeface="+mn-lt"/>
                      </a:endParaRP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18"/>
                  </a:ext>
                </a:extLst>
              </a:tr>
              <a:tr h="163757">
                <a:tc>
                  <a:txBody>
                    <a:bodyPr/>
                    <a:lstStyle/>
                    <a:p>
                      <a:pPr algn="l" rtl="0" fontAlgn="b"/>
                      <a:r>
                        <a:rPr lang="en-US" sz="700" b="0" i="0" u="none" strike="noStrike" dirty="0">
                          <a:solidFill>
                            <a:srgbClr val="000000"/>
                          </a:solidFill>
                          <a:effectLst/>
                          <a:latin typeface="Tahoma"/>
                        </a:rPr>
                        <a:t>Corporate</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smtClean="0">
                          <a:solidFill>
                            <a:srgbClr val="000000"/>
                          </a:solidFill>
                          <a:effectLst/>
                          <a:latin typeface="Tahoma"/>
                        </a:rPr>
                        <a:t>12,934 </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14,029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14,296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14,575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14,793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15,152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9"/>
                  </a:ext>
                </a:extLst>
              </a:tr>
              <a:tr h="163757">
                <a:tc>
                  <a:txBody>
                    <a:bodyPr/>
                    <a:lstStyle/>
                    <a:p>
                      <a:pPr algn="l" rtl="0" fontAlgn="b"/>
                      <a:r>
                        <a:rPr lang="en-US" sz="700" b="0" i="0" u="none" strike="noStrike" dirty="0">
                          <a:solidFill>
                            <a:srgbClr val="000000"/>
                          </a:solidFill>
                          <a:effectLst/>
                          <a:latin typeface="Tahoma"/>
                        </a:rPr>
                        <a:t>G&amp;A Expenses</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$27,655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$28,792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$29,278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$29,785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$30,212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$30,839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20"/>
                  </a:ext>
                </a:extLst>
              </a:tr>
              <a:tr h="163757">
                <a:tc>
                  <a:txBody>
                    <a:bodyPr/>
                    <a:lstStyle/>
                    <a:p>
                      <a:pPr algn="l" rtl="0" fontAlgn="b"/>
                      <a:r>
                        <a:rPr lang="en-US" sz="700" b="0" i="0" u="none" strike="noStrike" dirty="0">
                          <a:solidFill>
                            <a:srgbClr val="000000"/>
                          </a:solidFill>
                          <a:effectLst/>
                          <a:latin typeface="Tahoma"/>
                        </a:rPr>
                        <a:t>% of Revenue</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13.9%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14.1%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14.0%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13.8%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13.6%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13.4%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1"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1"/>
                  </a:ext>
                </a:extLst>
              </a:tr>
              <a:tr h="54708">
                <a:tc>
                  <a:txBody>
                    <a:bodyPr/>
                    <a:lstStyle/>
                    <a:p>
                      <a:pPr algn="l" rtl="0" fontAlgn="b"/>
                      <a:endParaRPr lang="en-US" sz="700" b="0" i="0" u="none" strike="noStrike" dirty="0">
                        <a:solidFill>
                          <a:srgbClr val="000000"/>
                        </a:solidFill>
                        <a:effectLst/>
                        <a:latin typeface="Tahoma"/>
                      </a:endParaRP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22"/>
                  </a:ext>
                </a:extLst>
              </a:tr>
              <a:tr h="163757">
                <a:tc>
                  <a:txBody>
                    <a:bodyPr/>
                    <a:lstStyle/>
                    <a:p>
                      <a:pPr algn="l" rtl="0" fontAlgn="b"/>
                      <a:r>
                        <a:rPr lang="en-US" sz="700" b="0" i="0" u="none" strike="noStrike" dirty="0">
                          <a:solidFill>
                            <a:srgbClr val="000000"/>
                          </a:solidFill>
                          <a:effectLst/>
                          <a:latin typeface="Tahoma"/>
                        </a:rPr>
                        <a:t>R&amp;D Expenses (Corporate)</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$3,282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$3,279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$3,336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$3,394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$3,453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$3,514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23"/>
                  </a:ext>
                </a:extLst>
              </a:tr>
              <a:tr h="163757">
                <a:tc>
                  <a:txBody>
                    <a:bodyPr/>
                    <a:lstStyle/>
                    <a:p>
                      <a:pPr algn="l" rtl="0" fontAlgn="b"/>
                      <a:r>
                        <a:rPr lang="en-US" sz="700" b="0" i="0" u="none" strike="noStrike" dirty="0">
                          <a:solidFill>
                            <a:srgbClr val="000000"/>
                          </a:solidFill>
                          <a:effectLst/>
                          <a:latin typeface="Tahoma"/>
                        </a:rPr>
                        <a:t>% of Revenue</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1"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4"/>
                  </a:ext>
                </a:extLst>
              </a:tr>
              <a:tr h="0">
                <a:tc>
                  <a:txBody>
                    <a:bodyPr/>
                    <a:lstStyle/>
                    <a:p>
                      <a:pPr algn="l"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25"/>
                  </a:ext>
                </a:extLst>
              </a:tr>
              <a:tr h="163757">
                <a:tc>
                  <a:txBody>
                    <a:bodyPr/>
                    <a:lstStyle/>
                    <a:p>
                      <a:pPr algn="l" rtl="0" fontAlgn="b"/>
                      <a:r>
                        <a:rPr lang="en-US" sz="700" b="0" i="0" u="none" strike="noStrike" dirty="0">
                          <a:solidFill>
                            <a:srgbClr val="000000"/>
                          </a:solidFill>
                          <a:effectLst/>
                          <a:latin typeface="Tahoma"/>
                        </a:rPr>
                        <a:t>Other Operating Expenses</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$3,770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$3,101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$2,398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$2,514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$2,762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$2,762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extLst>
                  <a:ext uri="{0D108BD9-81ED-4DB2-BD59-A6C34878D82A}">
                    <a16:rowId xmlns="" xmlns:a16="http://schemas.microsoft.com/office/drawing/2014/main" val="10026"/>
                  </a:ext>
                </a:extLst>
              </a:tr>
              <a:tr h="163757">
                <a:tc>
                  <a:txBody>
                    <a:bodyPr/>
                    <a:lstStyle/>
                    <a:p>
                      <a:pPr algn="l" rtl="0" fontAlgn="b"/>
                      <a:r>
                        <a:rPr lang="en-US" sz="700" b="0" i="0" u="none" strike="noStrike" dirty="0">
                          <a:solidFill>
                            <a:srgbClr val="000000"/>
                          </a:solidFill>
                          <a:effectLst/>
                          <a:latin typeface="Tahoma"/>
                        </a:rPr>
                        <a:t>% of Revenue</a:t>
                      </a:r>
                    </a:p>
                  </a:txBody>
                  <a:tcPr marL="85725"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1"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7"/>
                  </a:ext>
                </a:extLst>
              </a:tr>
              <a:tr h="0">
                <a:tc>
                  <a:txBody>
                    <a:bodyPr/>
                    <a:lstStyle/>
                    <a:p>
                      <a:pPr algn="l"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28"/>
                  </a:ext>
                </a:extLst>
              </a:tr>
              <a:tr h="163757">
                <a:tc>
                  <a:txBody>
                    <a:bodyPr/>
                    <a:lstStyle/>
                    <a:p>
                      <a:pPr algn="l" rtl="0" fontAlgn="b"/>
                      <a:r>
                        <a:rPr lang="en-US" sz="700" b="1" i="0" u="none" strike="noStrike" dirty="0">
                          <a:solidFill>
                            <a:srgbClr val="000000"/>
                          </a:solidFill>
                          <a:effectLst/>
                          <a:latin typeface="Tahoma"/>
                        </a:rPr>
                        <a:t>Operating Profit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$9,959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$11,875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$12,842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$13,991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$15,213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$16,429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10.5%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29"/>
                  </a:ext>
                </a:extLst>
              </a:tr>
              <a:tr h="163757">
                <a:tc>
                  <a:txBody>
                    <a:bodyPr/>
                    <a:lstStyle/>
                    <a:p>
                      <a:pPr algn="l" rtl="0" fontAlgn="b"/>
                      <a:r>
                        <a:rPr lang="en-US" sz="700" b="0" i="0" u="none" strike="noStrike" dirty="0">
                          <a:solidFill>
                            <a:srgbClr val="000000"/>
                          </a:solidFill>
                          <a:effectLst/>
                          <a:latin typeface="Tahoma"/>
                        </a:rPr>
                        <a:t>% Margin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5.0%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5.8%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6.8%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b"/>
                      <a:r>
                        <a:rPr lang="en-US" sz="700" b="0" i="0" u="none" strike="noStrike" dirty="0">
                          <a:solidFill>
                            <a:srgbClr val="000000"/>
                          </a:solidFill>
                          <a:effectLst/>
                          <a:latin typeface="Tahoma"/>
                        </a:rPr>
                        <a:t>7.2%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30"/>
                  </a:ext>
                </a:extLst>
              </a:tr>
            </a:tbl>
          </a:graphicData>
        </a:graphic>
      </p:graphicFrame>
      <p:sp>
        <p:nvSpPr>
          <p:cNvPr id="9" name="TextBox 8"/>
          <p:cNvSpPr txBox="1"/>
          <p:nvPr/>
        </p:nvSpPr>
        <p:spPr>
          <a:xfrm>
            <a:off x="288924" y="1125407"/>
            <a:ext cx="1847851" cy="3334246"/>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Operating margin is expected to expand by 215 bps from 2016 to 2021F and operating profit is projected to grow at a 10.5% CAGR from 2016 to 2021F</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Expansion is driven largely by 49 bps reduction in G&amp;A as a percentage of revenue as well as 12 bps reduction in R&amp;D and 70 bps reduction in other operating expenses</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G&amp;A reduction is largest in Katun’s two fastest growing segments, LABU and NABU, where G&amp;A margin is expected to reduce by 90 bps and 164 bps respectively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G&amp;A margin is expected to decline as fixed expenses remain constant over the growth period</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SG&amp;A expense growth is primarily driven by staffing </a:t>
            </a:r>
            <a:r>
              <a:rPr lang="en-US" sz="800" b="1" dirty="0">
                <a:solidFill>
                  <a:schemeClr val="bg1"/>
                </a:solidFill>
                <a:ea typeface="Tahoma" panose="020B0604030504040204" pitchFamily="34" charset="0"/>
                <a:cs typeface="Tahoma" panose="020B0604030504040204" pitchFamily="34" charset="0"/>
              </a:rPr>
              <a:t>–</a:t>
            </a:r>
            <a:r>
              <a:rPr lang="en-US" sz="800" dirty="0" smtClean="0">
                <a:solidFill>
                  <a:schemeClr val="bg1"/>
                </a:solidFill>
                <a:cs typeface="Tahoma" panose="020B0604030504040204" pitchFamily="34" charset="0"/>
              </a:rPr>
              <a:t> merit raises and bonuses and related </a:t>
            </a:r>
            <a:r>
              <a:rPr lang="en-US" sz="800" dirty="0">
                <a:solidFill>
                  <a:schemeClr val="bg1"/>
                </a:solidFill>
                <a:cs typeface="Tahoma" panose="020B0604030504040204" pitchFamily="34" charset="0"/>
              </a:rPr>
              <a:t>personnel costs </a:t>
            </a:r>
            <a:r>
              <a:rPr lang="en-US" sz="800" b="1" dirty="0">
                <a:solidFill>
                  <a:schemeClr val="bg1"/>
                </a:solidFill>
                <a:ea typeface="Tahoma" panose="020B0604030504040204" pitchFamily="34" charset="0"/>
                <a:cs typeface="Tahoma" panose="020B0604030504040204" pitchFamily="34" charset="0"/>
              </a:rPr>
              <a:t>–</a:t>
            </a:r>
            <a:r>
              <a:rPr lang="en-US" sz="800" dirty="0" smtClean="0">
                <a:solidFill>
                  <a:schemeClr val="bg1"/>
                </a:solidFill>
                <a:cs typeface="Tahoma" panose="020B0604030504040204" pitchFamily="34" charset="0"/>
              </a:rPr>
              <a:t> in addition to standard market inflation in rent and other expenses</a:t>
            </a:r>
            <a:endParaRPr lang="en-US" sz="800" dirty="0">
              <a:solidFill>
                <a:schemeClr val="bg1"/>
              </a:solidFill>
              <a:cs typeface="Tahoma" panose="020B0604030504040204" pitchFamily="34" charset="0"/>
            </a:endParaRPr>
          </a:p>
        </p:txBody>
      </p:sp>
      <p:sp>
        <p:nvSpPr>
          <p:cNvPr id="12" name="TextBox 11"/>
          <p:cNvSpPr txBox="1"/>
          <p:nvPr/>
        </p:nvSpPr>
        <p:spPr>
          <a:xfrm>
            <a:off x="231775" y="6289397"/>
            <a:ext cx="3328383" cy="153888"/>
          </a:xfrm>
          <a:prstGeom prst="rect">
            <a:avLst/>
          </a:prstGeom>
          <a:noFill/>
        </p:spPr>
        <p:txBody>
          <a:bodyPr wrap="square" lIns="0" rIns="0" bIns="0" rtlCol="0" anchor="b" anchorCtr="0">
            <a:spAutoFit/>
          </a:bodyPr>
          <a:lstStyle/>
          <a:p>
            <a:r>
              <a:rPr lang="en-US" sz="700" i="1" dirty="0"/>
              <a:t>Note: (1) </a:t>
            </a:r>
            <a:r>
              <a:rPr lang="en-US" sz="700" i="1" dirty="0">
                <a:solidFill>
                  <a:prstClr val="black"/>
                </a:solidFill>
                <a:cs typeface="Tahoma" panose="020B0604030504040204" pitchFamily="34" charset="0"/>
              </a:rPr>
              <a:t>Company divested its Singapore operation in December 2015</a:t>
            </a:r>
          </a:p>
        </p:txBody>
      </p:sp>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61</a:t>
            </a:r>
            <a:endParaRPr lang="en-US" sz="900" dirty="0">
              <a:solidFill>
                <a:srgbClr val="000000"/>
              </a:solidFill>
              <a:latin typeface="Tahoma"/>
            </a:endParaRPr>
          </a:p>
        </p:txBody>
      </p:sp>
    </p:spTree>
    <p:extLst>
      <p:ext uri="{BB962C8B-B14F-4D97-AF65-F5344CB8AC3E}">
        <p14:creationId xmlns:p14="http://schemas.microsoft.com/office/powerpoint/2010/main" val="41434880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p:nvPr>
            <p:extLst>
              <p:ext uri="{D42A27DB-BD31-4B8C-83A1-F6EECF244321}">
                <p14:modId xmlns:p14="http://schemas.microsoft.com/office/powerpoint/2010/main" val="2596801484"/>
              </p:ext>
            </p:extLst>
          </p:nvPr>
        </p:nvGraphicFramePr>
        <p:xfrm>
          <a:off x="225271" y="1346200"/>
          <a:ext cx="8693458" cy="299008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Bridge to </a:t>
            </a:r>
            <a:r>
              <a:rPr lang="en-US" dirty="0" smtClean="0"/>
              <a:t>2017F </a:t>
            </a:r>
            <a:r>
              <a:rPr lang="en-US" dirty="0"/>
              <a:t>Budget – EBITDA </a:t>
            </a:r>
          </a:p>
        </p:txBody>
      </p:sp>
      <p:sp>
        <p:nvSpPr>
          <p:cNvPr id="4" name="Rectangle 3"/>
          <p:cNvSpPr/>
          <p:nvPr>
            <p:custDataLst>
              <p:tags r:id="rId1"/>
            </p:custDataLst>
          </p:nvPr>
        </p:nvSpPr>
        <p:spPr>
          <a:xfrm>
            <a:off x="228599" y="4660899"/>
            <a:ext cx="8675703" cy="174406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4"/>
              </a:buClr>
              <a:buSzPct val="100000"/>
              <a:buFont typeface="Wingdings" panose="05000000000000000000" pitchFamily="2" charset="2"/>
              <a:buChar char="§"/>
            </a:pPr>
            <a:r>
              <a:rPr lang="en-US" sz="900" b="1" dirty="0">
                <a:latin typeface="Tahoma"/>
                <a:ea typeface="Tahoma" panose="020B0604030504040204" pitchFamily="34" charset="0"/>
                <a:cs typeface="Tahoma" panose="020B0604030504040204" pitchFamily="34" charset="0"/>
              </a:rPr>
              <a:t>FX Impact</a:t>
            </a:r>
            <a:r>
              <a:rPr lang="en-US" sz="900" b="1" dirty="0" smtClean="0">
                <a:latin typeface="Tahoma"/>
                <a:ea typeface="Tahoma" panose="020B0604030504040204" pitchFamily="34" charset="0"/>
                <a:cs typeface="Tahoma" panose="020B0604030504040204" pitchFamily="34" charset="0"/>
              </a:rPr>
              <a:t>: </a:t>
            </a:r>
            <a:r>
              <a:rPr lang="en-US" sz="900" dirty="0">
                <a:ea typeface="Tahoma" panose="020B0604030504040204" pitchFamily="34" charset="0"/>
                <a:cs typeface="Tahoma" panose="020B0604030504040204" pitchFamily="34" charset="0"/>
              </a:rPr>
              <a:t>Currency impact is primarily related to the Euro and British Pound, which are budgeted at 1.11 USD/EUR and 1.22 USD/GBP </a:t>
            </a:r>
            <a:r>
              <a:rPr lang="en-US" sz="900" dirty="0" smtClean="0">
                <a:ea typeface="Tahoma" panose="020B0604030504040204" pitchFamily="34" charset="0"/>
                <a:cs typeface="Tahoma" panose="020B0604030504040204" pitchFamily="34" charset="0"/>
              </a:rPr>
              <a:t>respectively</a:t>
            </a:r>
            <a:endParaRPr lang="en-US" sz="900" b="1" dirty="0">
              <a:latin typeface="Tahoma"/>
              <a:ea typeface="Tahoma" panose="020B0604030504040204" pitchFamily="34" charset="0"/>
              <a:cs typeface="Tahoma" panose="020B0604030504040204" pitchFamily="34" charset="0"/>
            </a:endParaRPr>
          </a:p>
          <a:p>
            <a:pPr marL="177800" indent="-177800">
              <a:spcBef>
                <a:spcPts val="400"/>
              </a:spcBef>
              <a:buClr>
                <a:schemeClr val="accent4"/>
              </a:buClr>
              <a:buSzPct val="100000"/>
              <a:buFont typeface="Wingdings" panose="05000000000000000000" pitchFamily="2" charset="2"/>
              <a:buChar char="§"/>
            </a:pPr>
            <a:r>
              <a:rPr lang="en-US" sz="900" b="1" dirty="0">
                <a:latin typeface="Tahoma"/>
                <a:ea typeface="Tahoma" panose="020B0604030504040204" pitchFamily="34" charset="0"/>
                <a:cs typeface="Tahoma" panose="020B0604030504040204" pitchFamily="34" charset="0"/>
              </a:rPr>
              <a:t>New Products</a:t>
            </a:r>
            <a:r>
              <a:rPr lang="en-US" sz="900" b="1" dirty="0" smtClean="0">
                <a:latin typeface="Tahoma"/>
                <a:ea typeface="Tahoma" panose="020B0604030504040204" pitchFamily="34" charset="0"/>
                <a:cs typeface="Tahoma" panose="020B0604030504040204" pitchFamily="34" charset="0"/>
              </a:rPr>
              <a:t>: </a:t>
            </a:r>
            <a:r>
              <a:rPr lang="en-US" sz="900" dirty="0">
                <a:ea typeface="Tahoma" panose="020B0604030504040204" pitchFamily="34" charset="0"/>
                <a:cs typeface="Tahoma" panose="020B0604030504040204" pitchFamily="34" charset="0"/>
              </a:rPr>
              <a:t>Planned new product launches based on historical new launch sales </a:t>
            </a:r>
            <a:r>
              <a:rPr lang="en-US" sz="900" dirty="0" smtClean="0">
                <a:ea typeface="Tahoma" panose="020B0604030504040204" pitchFamily="34" charset="0"/>
                <a:cs typeface="Tahoma" panose="020B0604030504040204" pitchFamily="34" charset="0"/>
              </a:rPr>
              <a:t>levels and expected margins</a:t>
            </a:r>
            <a:endParaRPr lang="en-US" sz="900" b="1" dirty="0">
              <a:ea typeface="Tahoma" panose="020B0604030504040204" pitchFamily="34" charset="0"/>
              <a:cs typeface="Tahoma" panose="020B0604030504040204" pitchFamily="34" charset="0"/>
            </a:endParaRPr>
          </a:p>
          <a:p>
            <a:pPr marL="177800" indent="-177800">
              <a:spcBef>
                <a:spcPts val="400"/>
              </a:spcBef>
              <a:buClr>
                <a:schemeClr val="accent4"/>
              </a:buClr>
              <a:buSzPct val="100000"/>
              <a:buFont typeface="Wingdings" panose="05000000000000000000" pitchFamily="2" charset="2"/>
              <a:buChar char="§"/>
            </a:pPr>
            <a:r>
              <a:rPr lang="en-US" sz="900" b="1" dirty="0" smtClean="0">
                <a:latin typeface="Tahoma"/>
                <a:ea typeface="Tahoma" panose="020B0604030504040204" pitchFamily="34" charset="0"/>
                <a:cs typeface="Tahoma" panose="020B0604030504040204" pitchFamily="34" charset="0"/>
              </a:rPr>
              <a:t>Other </a:t>
            </a:r>
            <a:r>
              <a:rPr lang="en-US" sz="900" b="1" dirty="0">
                <a:latin typeface="Tahoma"/>
                <a:ea typeface="Tahoma" panose="020B0604030504040204" pitchFamily="34" charset="0"/>
                <a:cs typeface="Tahoma" panose="020B0604030504040204" pitchFamily="34" charset="0"/>
              </a:rPr>
              <a:t>Revenue </a:t>
            </a:r>
            <a:r>
              <a:rPr lang="en-US" sz="900" b="1" dirty="0" smtClean="0">
                <a:latin typeface="Tahoma"/>
                <a:ea typeface="Tahoma" panose="020B0604030504040204" pitchFamily="34" charset="0"/>
                <a:cs typeface="Tahoma" panose="020B0604030504040204" pitchFamily="34" charset="0"/>
              </a:rPr>
              <a:t>Initiatives: </a:t>
            </a:r>
            <a:r>
              <a:rPr lang="en-US" sz="900" dirty="0" smtClean="0">
                <a:latin typeface="Tahoma"/>
                <a:ea typeface="Tahoma" panose="020B0604030504040204" pitchFamily="34" charset="0"/>
                <a:cs typeface="Tahoma" panose="020B0604030504040204" pitchFamily="34" charset="0"/>
              </a:rPr>
              <a:t>Additional EBITDA from </a:t>
            </a:r>
            <a:r>
              <a:rPr lang="en-US" sz="900" dirty="0" err="1" smtClean="0">
                <a:latin typeface="Tahoma"/>
                <a:ea typeface="Tahoma" panose="020B0604030504040204" pitchFamily="34" charset="0"/>
                <a:cs typeface="Tahoma" panose="020B0604030504040204" pitchFamily="34" charset="0"/>
              </a:rPr>
              <a:t>Katun’s</a:t>
            </a:r>
            <a:r>
              <a:rPr lang="en-US" sz="900" dirty="0" smtClean="0">
                <a:latin typeface="Tahoma"/>
                <a:ea typeface="Tahoma" panose="020B0604030504040204" pitchFamily="34" charset="0"/>
                <a:cs typeface="Tahoma" panose="020B0604030504040204" pitchFamily="34" charset="0"/>
              </a:rPr>
              <a:t> planned growth initiatives, including printer relaunch, new product launches and related marketing improvements, Argentina relaunch and the LABU printer project</a:t>
            </a:r>
          </a:p>
          <a:p>
            <a:pPr marL="177800" indent="-177800">
              <a:spcBef>
                <a:spcPts val="400"/>
              </a:spcBef>
              <a:buClr>
                <a:schemeClr val="accent4"/>
              </a:buClr>
              <a:buSzPct val="100000"/>
              <a:buFont typeface="Wingdings" panose="05000000000000000000" pitchFamily="2" charset="2"/>
              <a:buChar char="§"/>
            </a:pPr>
            <a:r>
              <a:rPr lang="en-US" sz="900" b="1" dirty="0" smtClean="0">
                <a:latin typeface="Tahoma"/>
                <a:ea typeface="Tahoma" panose="020B0604030504040204" pitchFamily="34" charset="0"/>
                <a:cs typeface="Tahoma" panose="020B0604030504040204" pitchFamily="34" charset="0"/>
              </a:rPr>
              <a:t>Monochrome and Color Decline: </a:t>
            </a:r>
            <a:r>
              <a:rPr lang="en-US" sz="900" dirty="0" smtClean="0">
                <a:ea typeface="Tahoma" panose="020B0604030504040204" pitchFamily="34" charset="0"/>
                <a:cs typeface="Tahoma" panose="020B0604030504040204" pitchFamily="34" charset="0"/>
              </a:rPr>
              <a:t>EBITDA impact based on monochrome and color sales trends</a:t>
            </a:r>
            <a:endParaRPr lang="en-US" sz="900" b="1" dirty="0">
              <a:latin typeface="Tahoma"/>
              <a:ea typeface="Tahoma" panose="020B0604030504040204" pitchFamily="34" charset="0"/>
              <a:cs typeface="Tahoma" panose="020B0604030504040204" pitchFamily="34" charset="0"/>
            </a:endParaRPr>
          </a:p>
          <a:p>
            <a:pPr marL="177800" indent="-177800">
              <a:spcBef>
                <a:spcPts val="400"/>
              </a:spcBef>
              <a:buClr>
                <a:schemeClr val="accent4"/>
              </a:buClr>
              <a:buSzPct val="100000"/>
              <a:buFont typeface="Wingdings" panose="05000000000000000000" pitchFamily="2" charset="2"/>
              <a:buChar char="§"/>
            </a:pPr>
            <a:r>
              <a:rPr lang="en-US" sz="900" b="1" dirty="0">
                <a:latin typeface="Tahoma"/>
                <a:ea typeface="Tahoma" panose="020B0604030504040204" pitchFamily="34" charset="0"/>
                <a:cs typeface="Tahoma" panose="020B0604030504040204" pitchFamily="34" charset="0"/>
              </a:rPr>
              <a:t>EAME Price Increase</a:t>
            </a:r>
            <a:r>
              <a:rPr lang="en-US" sz="900" b="1" dirty="0" smtClean="0">
                <a:latin typeface="Tahoma"/>
                <a:ea typeface="Tahoma" panose="020B0604030504040204" pitchFamily="34" charset="0"/>
                <a:cs typeface="Tahoma" panose="020B0604030504040204" pitchFamily="34" charset="0"/>
              </a:rPr>
              <a:t>: </a:t>
            </a:r>
            <a:r>
              <a:rPr lang="en-US" sz="900" dirty="0">
                <a:ea typeface="Tahoma" panose="020B0604030504040204" pitchFamily="34" charset="0"/>
                <a:cs typeface="Tahoma" panose="020B0604030504040204" pitchFamily="34" charset="0"/>
              </a:rPr>
              <a:t>Price increases in-line with historical success rate to offset currency exchange </a:t>
            </a:r>
            <a:r>
              <a:rPr lang="en-US" sz="900" dirty="0" smtClean="0">
                <a:ea typeface="Tahoma" panose="020B0604030504040204" pitchFamily="34" charset="0"/>
                <a:cs typeface="Tahoma" panose="020B0604030504040204" pitchFamily="34" charset="0"/>
              </a:rPr>
              <a:t>pressure</a:t>
            </a:r>
          </a:p>
          <a:p>
            <a:pPr marL="177800" indent="-177800">
              <a:spcBef>
                <a:spcPts val="400"/>
              </a:spcBef>
              <a:buClr>
                <a:schemeClr val="accent4"/>
              </a:buClr>
              <a:buSzPct val="100000"/>
              <a:buFont typeface="Wingdings" panose="05000000000000000000" pitchFamily="2" charset="2"/>
              <a:buChar char="§"/>
            </a:pPr>
            <a:r>
              <a:rPr lang="en-US" sz="900" b="1" dirty="0" smtClean="0">
                <a:latin typeface="Tahoma"/>
                <a:ea typeface="Tahoma" panose="020B0604030504040204" pitchFamily="34" charset="0"/>
                <a:cs typeface="Tahoma" panose="020B0604030504040204" pitchFamily="34" charset="0"/>
              </a:rPr>
              <a:t>Cost Downs: </a:t>
            </a:r>
            <a:r>
              <a:rPr lang="en-US" sz="900" dirty="0" smtClean="0">
                <a:latin typeface="Tahoma"/>
                <a:ea typeface="Tahoma" panose="020B0604030504040204" pitchFamily="34" charset="0"/>
                <a:cs typeface="Tahoma" panose="020B0604030504040204" pitchFamily="34" charset="0"/>
              </a:rPr>
              <a:t>Expected price concessions from vendors through standard annual negotiations</a:t>
            </a:r>
            <a:endParaRPr lang="en-US" sz="900" b="1" dirty="0" smtClean="0">
              <a:latin typeface="Tahoma"/>
              <a:ea typeface="Tahoma" panose="020B0604030504040204" pitchFamily="34" charset="0"/>
              <a:cs typeface="Tahoma" panose="020B0604030504040204" pitchFamily="34" charset="0"/>
            </a:endParaRP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900" b="1" dirty="0" smtClean="0">
                <a:latin typeface="Tahoma"/>
                <a:ea typeface="Tahoma" panose="020B0604030504040204" pitchFamily="34" charset="0"/>
                <a:cs typeface="Tahoma" panose="020B0604030504040204" pitchFamily="34" charset="0"/>
              </a:rPr>
              <a:t>SG&amp;A </a:t>
            </a:r>
            <a:r>
              <a:rPr lang="en-US" sz="900" b="1" dirty="0">
                <a:latin typeface="Tahoma"/>
                <a:ea typeface="Tahoma" panose="020B0604030504040204" pitchFamily="34" charset="0"/>
                <a:cs typeface="Tahoma" panose="020B0604030504040204" pitchFamily="34" charset="0"/>
              </a:rPr>
              <a:t>and Other</a:t>
            </a:r>
            <a:r>
              <a:rPr lang="en-US" sz="900" b="1" dirty="0" smtClean="0">
                <a:latin typeface="Tahoma"/>
                <a:ea typeface="Tahoma" panose="020B0604030504040204" pitchFamily="34" charset="0"/>
                <a:cs typeface="Tahoma" panose="020B0604030504040204" pitchFamily="34" charset="0"/>
              </a:rPr>
              <a:t>: </a:t>
            </a:r>
            <a:r>
              <a:rPr lang="en-US" sz="900" dirty="0" smtClean="0">
                <a:latin typeface="Tahoma"/>
                <a:ea typeface="Tahoma" panose="020B0604030504040204" pitchFamily="34" charset="0"/>
                <a:cs typeface="Tahoma" panose="020B0604030504040204" pitchFamily="34" charset="0"/>
              </a:rPr>
              <a:t>Primarily driven </a:t>
            </a:r>
            <a:r>
              <a:rPr lang="en-US" sz="900" dirty="0">
                <a:latin typeface="Tahoma"/>
                <a:ea typeface="Tahoma" panose="020B0604030504040204" pitchFamily="34" charset="0"/>
                <a:cs typeface="Tahoma" panose="020B0604030504040204" pitchFamily="34" charset="0"/>
              </a:rPr>
              <a:t>by </a:t>
            </a:r>
            <a:r>
              <a:rPr lang="en-US" sz="900" dirty="0" smtClean="0">
                <a:latin typeface="Tahoma"/>
                <a:ea typeface="Tahoma" panose="020B0604030504040204" pitchFamily="34" charset="0"/>
                <a:cs typeface="Tahoma" panose="020B0604030504040204" pitchFamily="34" charset="0"/>
              </a:rPr>
              <a:t>staffing </a:t>
            </a:r>
            <a:r>
              <a:rPr lang="en-US" sz="900" dirty="0" smtClean="0">
                <a:ea typeface="Tahoma" panose="020B0604030504040204" pitchFamily="34" charset="0"/>
                <a:cs typeface="Tahoma" panose="020B0604030504040204" pitchFamily="34" charset="0"/>
              </a:rPr>
              <a:t>–</a:t>
            </a:r>
            <a:r>
              <a:rPr lang="en-US" sz="900" dirty="0" smtClean="0">
                <a:latin typeface="Tahoma"/>
                <a:ea typeface="Tahoma" panose="020B0604030504040204" pitchFamily="34" charset="0"/>
                <a:cs typeface="Tahoma" panose="020B0604030504040204" pitchFamily="34" charset="0"/>
              </a:rPr>
              <a:t> merit raises </a:t>
            </a:r>
            <a:r>
              <a:rPr lang="en-US" sz="900" dirty="0">
                <a:latin typeface="Tahoma"/>
                <a:ea typeface="Tahoma" panose="020B0604030504040204" pitchFamily="34" charset="0"/>
                <a:cs typeface="Tahoma" panose="020B0604030504040204" pitchFamily="34" charset="0"/>
              </a:rPr>
              <a:t>and bonuses and related personnel costs </a:t>
            </a:r>
            <a:r>
              <a:rPr lang="en-US" sz="900" dirty="0">
                <a:ea typeface="Tahoma" panose="020B0604030504040204" pitchFamily="34" charset="0"/>
                <a:cs typeface="Tahoma" panose="020B0604030504040204" pitchFamily="34" charset="0"/>
              </a:rPr>
              <a:t>–</a:t>
            </a:r>
            <a:r>
              <a:rPr lang="en-US" sz="900" dirty="0" smtClean="0">
                <a:latin typeface="Tahoma"/>
                <a:ea typeface="Tahoma" panose="020B0604030504040204" pitchFamily="34" charset="0"/>
                <a:cs typeface="Tahoma" panose="020B0604030504040204" pitchFamily="34" charset="0"/>
              </a:rPr>
              <a:t> </a:t>
            </a:r>
            <a:r>
              <a:rPr lang="en-US" sz="900" dirty="0">
                <a:latin typeface="Tahoma"/>
                <a:ea typeface="Tahoma" panose="020B0604030504040204" pitchFamily="34" charset="0"/>
                <a:cs typeface="Tahoma" panose="020B0604030504040204" pitchFamily="34" charset="0"/>
              </a:rPr>
              <a:t>in addition to standard market inflation in rent and other expenses</a:t>
            </a:r>
          </a:p>
          <a:p>
            <a:pPr marL="177800" indent="-177800">
              <a:spcBef>
                <a:spcPts val="400"/>
              </a:spcBef>
              <a:buClr>
                <a:schemeClr val="accent4"/>
              </a:buClr>
              <a:buSzPct val="100000"/>
              <a:buFont typeface="Wingdings" panose="05000000000000000000" pitchFamily="2" charset="2"/>
              <a:buChar char="§"/>
            </a:pPr>
            <a:endParaRPr lang="en-US" sz="900" dirty="0">
              <a:ea typeface="Tahoma" panose="020B0604030504040204" pitchFamily="34" charset="0"/>
              <a:cs typeface="Tahoma" panose="020B0604030504040204" pitchFamily="34"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1793334831"/>
              </p:ext>
            </p:extLst>
          </p:nvPr>
        </p:nvGraphicFramePr>
        <p:xfrm>
          <a:off x="225271" y="1074685"/>
          <a:ext cx="8690283" cy="438912"/>
        </p:xfrm>
        <a:graphic>
          <a:graphicData uri="http://schemas.openxmlformats.org/drawingml/2006/table">
            <a:tbl>
              <a:tblPr firstRow="1" bandRow="1">
                <a:tableStyleId>{5C22544A-7EE6-4342-B048-85BDC9FD1C3A}</a:tableStyleId>
              </a:tblPr>
              <a:tblGrid>
                <a:gridCol w="8690283">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EBITDA Bridge</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700" b="0" i="0" u="none" dirty="0">
                          <a:solidFill>
                            <a:schemeClr val="accent2"/>
                          </a:solidFill>
                          <a:latin typeface="+mn-lt"/>
                        </a:rPr>
                        <a:t>USD</a:t>
                      </a:r>
                      <a:r>
                        <a:rPr lang="en-US" sz="700" b="0" i="0" u="none" baseline="0" dirty="0">
                          <a:solidFill>
                            <a:schemeClr val="accent2"/>
                          </a:solidFill>
                          <a:latin typeface="+mn-lt"/>
                        </a:rPr>
                        <a:t> in millions</a:t>
                      </a:r>
                      <a:endParaRPr lang="en-US" sz="800" b="0"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62</a:t>
            </a:r>
            <a:endParaRPr lang="en-US" sz="900" dirty="0">
              <a:solidFill>
                <a:srgbClr val="000000"/>
              </a:solidFill>
              <a:latin typeface="Tahoma"/>
            </a:endParaRPr>
          </a:p>
        </p:txBody>
      </p:sp>
    </p:spTree>
    <p:extLst>
      <p:ext uri="{BB962C8B-B14F-4D97-AF65-F5344CB8AC3E}">
        <p14:creationId xmlns:p14="http://schemas.microsoft.com/office/powerpoint/2010/main" val="36568526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EBITDA Adjustments</a:t>
            </a:r>
            <a:endParaRPr lang="en-US" dirty="0"/>
          </a:p>
        </p:txBody>
      </p:sp>
      <p:sp>
        <p:nvSpPr>
          <p:cNvPr id="9" name="TextBox 8"/>
          <p:cNvSpPr txBox="1"/>
          <p:nvPr/>
        </p:nvSpPr>
        <p:spPr>
          <a:xfrm>
            <a:off x="279684" y="1125407"/>
            <a:ext cx="1866330" cy="5468164"/>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Fees associated with </a:t>
            </a:r>
            <a:r>
              <a:rPr lang="en-US" sz="800" dirty="0" err="1" smtClean="0">
                <a:solidFill>
                  <a:schemeClr val="bg1"/>
                </a:solidFill>
                <a:cs typeface="Tahoma" panose="020B0604030504040204" pitchFamily="34" charset="0"/>
              </a:rPr>
              <a:t>Monomoy’s</a:t>
            </a:r>
            <a:r>
              <a:rPr lang="en-US" sz="800" dirty="0" smtClean="0">
                <a:solidFill>
                  <a:schemeClr val="bg1"/>
                </a:solidFill>
                <a:cs typeface="Tahoma" panose="020B0604030504040204" pitchFamily="34" charset="0"/>
              </a:rPr>
              <a:t> $1m annual management fee, one-time operating partner recoveries and non-operating reimbursement of out-of-pocket expenses and professional fees specific to </a:t>
            </a:r>
            <a:r>
              <a:rPr lang="en-US" sz="800" dirty="0" err="1" smtClean="0">
                <a:solidFill>
                  <a:schemeClr val="bg1"/>
                </a:solidFill>
                <a:cs typeface="Tahoma" panose="020B0604030504040204" pitchFamily="34" charset="0"/>
              </a:rPr>
              <a:t>Monomoy</a:t>
            </a:r>
            <a:r>
              <a:rPr lang="en-US" sz="800" dirty="0" smtClean="0">
                <a:solidFill>
                  <a:schemeClr val="bg1"/>
                </a:solidFill>
                <a:cs typeface="Tahoma" panose="020B0604030504040204" pitchFamily="34" charset="0"/>
              </a:rPr>
              <a:t> projects</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Legal costs associated </a:t>
            </a:r>
            <a:r>
              <a:rPr lang="en-US" sz="800" dirty="0">
                <a:solidFill>
                  <a:schemeClr val="bg1"/>
                </a:solidFill>
                <a:cs typeface="Tahoma" panose="020B0604030504040204" pitchFamily="34" charset="0"/>
              </a:rPr>
              <a:t>with </a:t>
            </a:r>
            <a:r>
              <a:rPr lang="en-US" sz="800" dirty="0" smtClean="0">
                <a:solidFill>
                  <a:schemeClr val="bg1"/>
                </a:solidFill>
                <a:cs typeface="Tahoma" panose="020B0604030504040204" pitchFamily="34" charset="0"/>
              </a:rPr>
              <a:t> an OEM (settled in Feb. ’17) and former employee litigation, as </a:t>
            </a:r>
            <a:r>
              <a:rPr lang="en-US" sz="800" dirty="0">
                <a:solidFill>
                  <a:schemeClr val="bg1"/>
                </a:solidFill>
                <a:cs typeface="Tahoma" panose="020B0604030504040204" pitchFamily="34" charset="0"/>
              </a:rPr>
              <a:t>well as an accrual for </a:t>
            </a:r>
            <a:r>
              <a:rPr lang="en-US" sz="800" dirty="0" smtClean="0">
                <a:solidFill>
                  <a:schemeClr val="bg1"/>
                </a:solidFill>
                <a:cs typeface="Tahoma" panose="020B0604030504040204" pitchFamily="34" charset="0"/>
              </a:rPr>
              <a:t>an expected patent </a:t>
            </a:r>
            <a:r>
              <a:rPr lang="en-US" sz="800" dirty="0">
                <a:solidFill>
                  <a:schemeClr val="bg1"/>
                </a:solidFill>
                <a:cs typeface="Tahoma" panose="020B0604030504040204" pitchFamily="34" charset="0"/>
              </a:rPr>
              <a:t>infringement </a:t>
            </a:r>
            <a:r>
              <a:rPr lang="en-US" sz="800" dirty="0" smtClean="0">
                <a:solidFill>
                  <a:schemeClr val="bg1"/>
                </a:solidFill>
                <a:cs typeface="Tahoma" panose="020B0604030504040204" pitchFamily="34" charset="0"/>
              </a:rPr>
              <a:t>settlement that did not materialize</a:t>
            </a:r>
            <a:endParaRPr lang="en-US" sz="800" dirty="0">
              <a:solidFill>
                <a:schemeClr val="bg1"/>
              </a:solidFill>
              <a:cs typeface="Tahoma" panose="020B0604030504040204" pitchFamily="34" charset="0"/>
            </a:endParaRP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Expenses related to the Company’s refinancing and M&amp;A activities</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One-time adj. to liability </a:t>
            </a:r>
            <a:r>
              <a:rPr lang="en-US" sz="800" dirty="0">
                <a:solidFill>
                  <a:schemeClr val="bg1"/>
                </a:solidFill>
                <a:cs typeface="Tahoma" panose="020B0604030504040204" pitchFamily="34" charset="0"/>
              </a:rPr>
              <a:t>for reduced </a:t>
            </a:r>
            <a:r>
              <a:rPr lang="en-US" sz="800" dirty="0" smtClean="0">
                <a:solidFill>
                  <a:schemeClr val="bg1"/>
                </a:solidFill>
                <a:cs typeface="Tahoma" panose="020B0604030504040204" pitchFamily="34" charset="0"/>
              </a:rPr>
              <a:t>expected future value of sublease</a:t>
            </a:r>
            <a:endParaRPr lang="en-US" sz="800" dirty="0">
              <a:solidFill>
                <a:schemeClr val="bg1"/>
              </a:solidFill>
              <a:cs typeface="Tahoma" panose="020B0604030504040204" pitchFamily="34" charset="0"/>
            </a:endParaRP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Fees associated </a:t>
            </a:r>
            <a:r>
              <a:rPr lang="en-US" sz="800" dirty="0">
                <a:solidFill>
                  <a:schemeClr val="bg1"/>
                </a:solidFill>
                <a:cs typeface="Tahoma" panose="020B0604030504040204" pitchFamily="34" charset="0"/>
              </a:rPr>
              <a:t>with search for CEO and CFO replacements and </a:t>
            </a:r>
            <a:r>
              <a:rPr lang="en-US" sz="800" dirty="0" smtClean="0">
                <a:solidFill>
                  <a:schemeClr val="bg1"/>
                </a:solidFill>
                <a:cs typeface="Tahoma" panose="020B0604030504040204" pitchFamily="34" charset="0"/>
              </a:rPr>
              <a:t>above market compensation paid to the former interim CEO and CFO</a:t>
            </a:r>
            <a:endParaRPr lang="en-US" sz="800" dirty="0">
              <a:solidFill>
                <a:schemeClr val="bg1"/>
              </a:solidFill>
              <a:cs typeface="Tahoma" panose="020B0604030504040204" pitchFamily="34" charset="0"/>
            </a:endParaRP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Unrealized </a:t>
            </a:r>
            <a:r>
              <a:rPr lang="en-US" sz="800" dirty="0">
                <a:solidFill>
                  <a:schemeClr val="bg1"/>
                </a:solidFill>
                <a:cs typeface="Tahoma" panose="020B0604030504040204" pitchFamily="34" charset="0"/>
              </a:rPr>
              <a:t>loss addback from </a:t>
            </a:r>
            <a:r>
              <a:rPr lang="en-US" sz="800" dirty="0" smtClean="0">
                <a:solidFill>
                  <a:schemeClr val="bg1"/>
                </a:solidFill>
                <a:cs typeface="Tahoma" panose="020B0604030504040204" pitchFamily="34" charset="0"/>
              </a:rPr>
              <a:t>FX exposure </a:t>
            </a:r>
            <a:r>
              <a:rPr lang="en-US" sz="800" dirty="0">
                <a:solidFill>
                  <a:schemeClr val="bg1"/>
                </a:solidFill>
                <a:cs typeface="Tahoma" panose="020B0604030504040204" pitchFamily="34" charset="0"/>
              </a:rPr>
              <a:t>and hedges</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Historical severance payments</a:t>
            </a:r>
            <a:endParaRPr lang="en-US" sz="800" dirty="0">
              <a:solidFill>
                <a:schemeClr val="bg1"/>
              </a:solidFill>
              <a:cs typeface="Tahoma" panose="020B0604030504040204" pitchFamily="34" charset="0"/>
            </a:endParaRP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Monomoy </a:t>
            </a:r>
            <a:r>
              <a:rPr lang="en-US" sz="800" dirty="0">
                <a:solidFill>
                  <a:schemeClr val="bg1"/>
                </a:solidFill>
                <a:cs typeface="Tahoma" panose="020B0604030504040204" pitchFamily="34" charset="0"/>
              </a:rPr>
              <a:t>appointed external </a:t>
            </a:r>
            <a:r>
              <a:rPr lang="en-US" sz="800" dirty="0" smtClean="0">
                <a:solidFill>
                  <a:schemeClr val="bg1"/>
                </a:solidFill>
                <a:cs typeface="Tahoma" panose="020B0604030504040204" pitchFamily="34" charset="0"/>
              </a:rPr>
              <a:t>Board of Director members</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Company </a:t>
            </a:r>
            <a:r>
              <a:rPr lang="en-US" sz="800" dirty="0">
                <a:solidFill>
                  <a:schemeClr val="bg1"/>
                </a:solidFill>
                <a:cs typeface="Tahoma" panose="020B0604030504040204" pitchFamily="34" charset="0"/>
              </a:rPr>
              <a:t>received customs and VAT recoveries for prior periods</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Costs </a:t>
            </a:r>
            <a:r>
              <a:rPr lang="en-US" sz="800" dirty="0">
                <a:solidFill>
                  <a:schemeClr val="bg1"/>
                </a:solidFill>
                <a:cs typeface="Tahoma" panose="020B0604030504040204" pitchFamily="34" charset="0"/>
              </a:rPr>
              <a:t>related to closing of Singapore operations</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Gains </a:t>
            </a:r>
            <a:r>
              <a:rPr lang="en-US" sz="800" dirty="0">
                <a:solidFill>
                  <a:schemeClr val="bg1"/>
                </a:solidFill>
                <a:cs typeface="Tahoma" panose="020B0604030504040204" pitchFamily="34" charset="0"/>
              </a:rPr>
              <a:t>and losses related to sale of a building in Mexico and </a:t>
            </a:r>
            <a:r>
              <a:rPr lang="en-US" sz="800" dirty="0" smtClean="0">
                <a:solidFill>
                  <a:schemeClr val="bg1"/>
                </a:solidFill>
                <a:cs typeface="Tahoma" panose="020B0604030504040204" pitchFamily="34" charset="0"/>
              </a:rPr>
              <a:t>vehicles</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Capitalized internal labor cost related to significant improvements made to the Company’s online system (KOLC) in 2014</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Miscellaneous one-time costs</a:t>
            </a:r>
            <a:endParaRPr lang="en-US" sz="800" dirty="0">
              <a:solidFill>
                <a:schemeClr val="bg1"/>
              </a:solidFill>
              <a:cs typeface="Tahoma" panose="020B060403050404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3815132714"/>
              </p:ext>
            </p:extLst>
          </p:nvPr>
        </p:nvGraphicFramePr>
        <p:xfrm>
          <a:off x="2420448" y="1079277"/>
          <a:ext cx="6501384" cy="438912"/>
        </p:xfrm>
        <a:graphic>
          <a:graphicData uri="http://schemas.openxmlformats.org/drawingml/2006/table">
            <a:tbl>
              <a:tblPr firstRow="1" bandRow="1">
                <a:tableStyleId>{5C22544A-7EE6-4342-B048-85BDC9FD1C3A}</a:tableStyleId>
              </a:tblPr>
              <a:tblGrid>
                <a:gridCol w="6501384">
                  <a:extLst>
                    <a:ext uri="{9D8B030D-6E8A-4147-A177-3AD203B41FA5}">
                      <a16:colId xmlns:a16="http://schemas.microsoft.com/office/drawing/2014/main" xmlns="" val="20000"/>
                    </a:ext>
                  </a:extLst>
                </a:gridCol>
              </a:tblGrid>
              <a:tr h="256032">
                <a:tc>
                  <a:txBody>
                    <a:bodyPr/>
                    <a:lstStyle/>
                    <a:p>
                      <a:pPr algn="l">
                        <a:spcBef>
                          <a:spcPts val="0"/>
                        </a:spcBef>
                      </a:pPr>
                      <a:r>
                        <a:rPr lang="en-US" sz="1000" b="1" i="0" u="none" dirty="0">
                          <a:solidFill>
                            <a:schemeClr val="tx1"/>
                          </a:solidFill>
                          <a:latin typeface="+mn-lt"/>
                        </a:rPr>
                        <a:t>Adjustments Impacting EBITDA</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 val="10000"/>
                  </a:ext>
                </a:extLst>
              </a:tr>
              <a:tr h="182880">
                <a:tc>
                  <a:txBody>
                    <a:bodyPr/>
                    <a:lstStyle/>
                    <a:p>
                      <a:pPr algn="l">
                        <a:spcBef>
                          <a:spcPts val="0"/>
                        </a:spcBef>
                      </a:pPr>
                      <a:endParaRPr lang="en-US" sz="800" b="0"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custDataLst>
              <p:tags r:id="rId1"/>
            </p:custDataLst>
            <p:extLst>
              <p:ext uri="{D42A27DB-BD31-4B8C-83A1-F6EECF244321}">
                <p14:modId xmlns:p14="http://schemas.microsoft.com/office/powerpoint/2010/main" val="4280265345"/>
              </p:ext>
            </p:extLst>
          </p:nvPr>
        </p:nvGraphicFramePr>
        <p:xfrm>
          <a:off x="2425699" y="1587500"/>
          <a:ext cx="6492877" cy="3171541"/>
        </p:xfrm>
        <a:graphic>
          <a:graphicData uri="http://schemas.openxmlformats.org/drawingml/2006/table">
            <a:tbl>
              <a:tblPr>
                <a:tableStyleId>{5C22544A-7EE6-4342-B048-85BDC9FD1C3A}</a:tableStyleId>
              </a:tblPr>
              <a:tblGrid>
                <a:gridCol w="2016637">
                  <a:extLst>
                    <a:ext uri="{9D8B030D-6E8A-4147-A177-3AD203B41FA5}">
                      <a16:colId xmlns:a16="http://schemas.microsoft.com/office/drawing/2014/main" xmlns="" val="20000"/>
                    </a:ext>
                  </a:extLst>
                </a:gridCol>
                <a:gridCol w="559530">
                  <a:extLst>
                    <a:ext uri="{9D8B030D-6E8A-4147-A177-3AD203B41FA5}">
                      <a16:colId xmlns:a16="http://schemas.microsoft.com/office/drawing/2014/main" xmlns="" val="20003"/>
                    </a:ext>
                  </a:extLst>
                </a:gridCol>
                <a:gridCol w="559530">
                  <a:extLst>
                    <a:ext uri="{9D8B030D-6E8A-4147-A177-3AD203B41FA5}">
                      <a16:colId xmlns:a16="http://schemas.microsoft.com/office/drawing/2014/main" xmlns="" val="20004"/>
                    </a:ext>
                  </a:extLst>
                </a:gridCol>
                <a:gridCol w="559530">
                  <a:extLst>
                    <a:ext uri="{9D8B030D-6E8A-4147-A177-3AD203B41FA5}">
                      <a16:colId xmlns:a16="http://schemas.microsoft.com/office/drawing/2014/main" xmlns="" val="20005"/>
                    </a:ext>
                  </a:extLst>
                </a:gridCol>
                <a:gridCol w="559530"/>
                <a:gridCol w="559530"/>
                <a:gridCol w="559530"/>
                <a:gridCol w="559530"/>
                <a:gridCol w="559530"/>
              </a:tblGrid>
              <a:tr h="146304">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gridSpan="8">
                  <a:txBody>
                    <a:bodyPr/>
                    <a:lstStyle/>
                    <a:p>
                      <a:pPr algn="ctr" rtl="0" fontAlgn="b"/>
                      <a:r>
                        <a:rPr lang="en-US" sz="700" b="1" i="0" u="none" strike="noStrike" dirty="0">
                          <a:solidFill>
                            <a:srgbClr val="FFFFFF"/>
                          </a:solidFill>
                          <a:effectLst/>
                          <a:latin typeface="Tahoma"/>
                        </a:rPr>
                        <a:t>Financial year ended or ending December 31</a:t>
                      </a:r>
                      <a:r>
                        <a:rPr lang="en-US" sz="700" b="1" i="0" u="none" strike="noStrike" dirty="0" smtClean="0">
                          <a:solidFill>
                            <a:srgbClr val="FFFFFF"/>
                          </a:solidFill>
                          <a:effectLst/>
                          <a:latin typeface="Tahoma"/>
                        </a:rPr>
                        <a:t>,</a:t>
                      </a:r>
                      <a:r>
                        <a:rPr lang="en-US" sz="700" b="1" i="0" u="none" strike="noStrike" dirty="0">
                          <a:solidFill>
                            <a:srgbClr val="FFFFFF"/>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5"/>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bg1">
                          <a:alpha val="0"/>
                        </a:schemeClr>
                      </a:solidFill>
                      <a:prstDash val="solid"/>
                      <a:round/>
                      <a:headEnd type="none" w="med" len="med"/>
                      <a:tailEnd type="none" w="med" len="med"/>
                    </a:lnB>
                    <a:solidFill>
                      <a:schemeClr val="accent4"/>
                    </a:solidFill>
                  </a:tcPr>
                </a:tc>
                <a:tc hMerge="1">
                  <a:txBody>
                    <a:bodyPr/>
                    <a:lstStyle/>
                    <a:p>
                      <a:pPr algn="ctr" rtl="0" fontAlgn="b"/>
                      <a:endParaRPr lang="en-US" sz="700" b="1" i="0" u="none" strike="noStrike" dirty="0">
                        <a:solidFill>
                          <a:srgbClr val="FFFFFF"/>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pPr algn="ctr" rtl="0" fontAlgn="b"/>
                      <a:endParaRPr lang="en-US" sz="700" b="1" i="0" u="none" strike="noStrike">
                        <a:solidFill>
                          <a:srgbClr val="FFFFFF"/>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pPr algn="ctr" rtl="0" fontAlgn="b"/>
                      <a:endParaRPr lang="en-US" sz="700" b="1" i="0" u="none" strike="noStrike">
                        <a:solidFill>
                          <a:srgbClr val="FFFFFF"/>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pPr algn="ctr" rtl="0" fontAlgn="b"/>
                      <a:endParaRPr lang="en-US" sz="700" b="1" i="0" u="none" strike="noStrike" dirty="0">
                        <a:solidFill>
                          <a:srgbClr val="FFFFFF"/>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pPr algn="ctr" rtl="0" fontAlgn="b"/>
                      <a:endParaRPr lang="en-US" sz="700" b="1" i="0" u="none" strike="noStrike" dirty="0">
                        <a:solidFill>
                          <a:srgbClr val="FFFFFF"/>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0"/>
                  </a:ext>
                </a:extLst>
              </a:tr>
              <a:tr h="146304">
                <a:tc>
                  <a:txBody>
                    <a:bodyPr/>
                    <a:lstStyle/>
                    <a:p>
                      <a:pPr algn="l" rtl="0" fontAlgn="b"/>
                      <a:r>
                        <a:rPr lang="en-US" sz="700" b="0" i="0" u="none" strike="noStrike" dirty="0">
                          <a:solidFill>
                            <a:srgbClr val="FFFFFF"/>
                          </a:solidFill>
                          <a:effectLst/>
                          <a:latin typeface="Tahoma"/>
                        </a:rPr>
                        <a:t>USD in thousands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2017F</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smtClean="0">
                          <a:solidFill>
                            <a:srgbClr val="FFFFFF"/>
                          </a:solidFill>
                          <a:effectLst/>
                          <a:latin typeface="Tahoma"/>
                        </a:rPr>
                        <a:t>2018F</a:t>
                      </a:r>
                      <a:endParaRPr lang="en-US" sz="700" b="1" i="0" u="none" strike="noStrike" dirty="0">
                        <a:solidFill>
                          <a:srgbClr val="FFFFFF"/>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2019F</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2020F</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2021F</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1"/>
                  </a:ext>
                </a:extLst>
              </a:tr>
              <a:tr h="169349">
                <a:tc>
                  <a:txBody>
                    <a:bodyPr/>
                    <a:lstStyle/>
                    <a:p>
                      <a:pPr algn="l" rtl="0" fontAlgn="b"/>
                      <a:r>
                        <a:rPr lang="en-US" sz="700" b="0" i="0" u="none" strike="noStrike" dirty="0">
                          <a:solidFill>
                            <a:srgbClr val="000000"/>
                          </a:solidFill>
                          <a:effectLst/>
                          <a:latin typeface="Tahoma"/>
                        </a:rPr>
                        <a:t>Reported EBITDA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$16,716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$14,861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$11,106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$13,698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$14,479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$15,629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$16,851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$18,067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xmlns="" val="10002"/>
                  </a:ext>
                </a:extLst>
              </a:tr>
              <a:tr h="169349">
                <a:tc>
                  <a:txBody>
                    <a:bodyPr/>
                    <a:lstStyle/>
                    <a:p>
                      <a:pPr algn="l" rtl="0" fontAlgn="b"/>
                      <a:r>
                        <a:rPr lang="en-US" sz="700" b="1" i="0" u="none" strike="noStrike" dirty="0">
                          <a:solidFill>
                            <a:srgbClr val="000000"/>
                          </a:solidFill>
                          <a:effectLst/>
                          <a:latin typeface="Tahoma"/>
                        </a:rPr>
                        <a:t>Management Adjustments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xmlns="" val="10003"/>
                  </a:ext>
                </a:extLst>
              </a:tr>
              <a:tr h="169349">
                <a:tc>
                  <a:txBody>
                    <a:bodyPr/>
                    <a:lstStyle/>
                    <a:p>
                      <a:pPr algn="l" rtl="0" fontAlgn="b"/>
                      <a:r>
                        <a:rPr lang="en-US" sz="700" b="0" i="0" u="none" strike="noStrike" dirty="0" smtClean="0">
                          <a:solidFill>
                            <a:srgbClr val="000000"/>
                          </a:solidFill>
                          <a:effectLst/>
                          <a:latin typeface="Tahoma"/>
                        </a:rPr>
                        <a:t>1) Management Fees</a:t>
                      </a:r>
                      <a:r>
                        <a:rPr lang="en-US" sz="700" b="0" i="0" u="none" strike="noStrike" baseline="30000" dirty="0" smtClean="0">
                          <a:solidFill>
                            <a:srgbClr val="000000"/>
                          </a:solidFill>
                          <a:effectLst/>
                          <a:latin typeface="Tahoma"/>
                        </a:rPr>
                        <a:t>(1)</a:t>
                      </a:r>
                      <a:endParaRPr lang="en-US" sz="700" b="0" i="0" u="none" strike="noStrike" baseline="30000"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$123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$260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$1,431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$1,582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$1,582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$1,582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$1,582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$1,582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xmlns="" val="10004"/>
                  </a:ext>
                </a:extLst>
              </a:tr>
              <a:tr h="169349">
                <a:tc>
                  <a:txBody>
                    <a:bodyPr/>
                    <a:lstStyle/>
                    <a:p>
                      <a:pPr algn="l" rtl="0" fontAlgn="b"/>
                      <a:r>
                        <a:rPr lang="en-US" sz="700" b="0" i="0" u="none" strike="noStrike" dirty="0" smtClean="0">
                          <a:solidFill>
                            <a:srgbClr val="000000"/>
                          </a:solidFill>
                          <a:effectLst/>
                          <a:latin typeface="Tahoma"/>
                        </a:rPr>
                        <a:t>2) Litigation-related </a:t>
                      </a:r>
                      <a:r>
                        <a:rPr lang="en-US" sz="700" b="0" i="0" u="none" strike="noStrike" dirty="0">
                          <a:solidFill>
                            <a:srgbClr val="000000"/>
                          </a:solidFill>
                          <a:effectLst/>
                          <a:latin typeface="Tahoma"/>
                        </a:rPr>
                        <a:t>Costs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422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1,054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69349">
                <a:tc>
                  <a:txBody>
                    <a:bodyPr/>
                    <a:lstStyle/>
                    <a:p>
                      <a:pPr algn="l" rtl="0" fontAlgn="b"/>
                      <a:r>
                        <a:rPr lang="en-US" sz="700" b="0" i="0" u="none" strike="noStrike" dirty="0" smtClean="0">
                          <a:solidFill>
                            <a:srgbClr val="000000"/>
                          </a:solidFill>
                          <a:effectLst/>
                          <a:latin typeface="Tahoma"/>
                        </a:rPr>
                        <a:t>3) Transaction</a:t>
                      </a:r>
                      <a:r>
                        <a:rPr lang="en-US" sz="700" b="0" i="0" u="none" strike="noStrike" baseline="0" dirty="0" smtClean="0">
                          <a:solidFill>
                            <a:srgbClr val="000000"/>
                          </a:solidFill>
                          <a:effectLst/>
                          <a:latin typeface="Tahoma"/>
                        </a:rPr>
                        <a:t> Expenses</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240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1,103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734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smtClean="0">
                          <a:solidFill>
                            <a:srgbClr val="000000"/>
                          </a:solidFill>
                          <a:effectLst/>
                          <a:latin typeface="Tahoma"/>
                        </a:rPr>
                        <a:t>830 </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69349">
                <a:tc>
                  <a:txBody>
                    <a:bodyPr/>
                    <a:lstStyle/>
                    <a:p>
                      <a:pPr algn="l" rtl="0" fontAlgn="b"/>
                      <a:r>
                        <a:rPr lang="en-US" sz="700" b="0" i="0" u="none" strike="noStrike" dirty="0" smtClean="0">
                          <a:solidFill>
                            <a:srgbClr val="000000"/>
                          </a:solidFill>
                          <a:effectLst/>
                          <a:latin typeface="Tahoma"/>
                        </a:rPr>
                        <a:t>4) Top </a:t>
                      </a:r>
                      <a:r>
                        <a:rPr lang="en-US" sz="700" b="0" i="0" u="none" strike="noStrike" dirty="0">
                          <a:solidFill>
                            <a:srgbClr val="000000"/>
                          </a:solidFill>
                          <a:effectLst/>
                          <a:latin typeface="Tahoma"/>
                        </a:rPr>
                        <a:t>Floor Lease Liability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322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69349">
                <a:tc>
                  <a:txBody>
                    <a:bodyPr/>
                    <a:lstStyle/>
                    <a:p>
                      <a:pPr algn="l" rtl="0" fontAlgn="b"/>
                      <a:r>
                        <a:rPr lang="en-US" sz="700" b="0" i="0" u="none" strike="noStrike" dirty="0" smtClean="0">
                          <a:solidFill>
                            <a:srgbClr val="000000"/>
                          </a:solidFill>
                          <a:effectLst/>
                          <a:latin typeface="Tahoma"/>
                        </a:rPr>
                        <a:t>5) Temporary </a:t>
                      </a:r>
                      <a:r>
                        <a:rPr lang="en-US" sz="700" b="0" i="0" u="none" strike="noStrike" dirty="0">
                          <a:solidFill>
                            <a:srgbClr val="000000"/>
                          </a:solidFill>
                          <a:effectLst/>
                          <a:latin typeface="Tahoma"/>
                        </a:rPr>
                        <a:t>Management Adjustment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666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984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512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69349">
                <a:tc>
                  <a:txBody>
                    <a:bodyPr/>
                    <a:lstStyle/>
                    <a:p>
                      <a:pPr algn="l" rtl="0" fontAlgn="b"/>
                      <a:r>
                        <a:rPr lang="en-US" sz="700" b="0" i="0" u="none" strike="noStrike" dirty="0" smtClean="0">
                          <a:solidFill>
                            <a:srgbClr val="000000"/>
                          </a:solidFill>
                          <a:effectLst/>
                          <a:latin typeface="Tahoma"/>
                        </a:rPr>
                        <a:t>6) Foreign </a:t>
                      </a:r>
                      <a:r>
                        <a:rPr lang="en-US" sz="700" b="0" i="0" u="none" strike="noStrike" dirty="0">
                          <a:solidFill>
                            <a:srgbClr val="000000"/>
                          </a:solidFill>
                          <a:effectLst/>
                          <a:latin typeface="Tahoma"/>
                        </a:rPr>
                        <a:t>Exchange Effects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(700)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(2,644)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225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(186)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69349">
                <a:tc>
                  <a:txBody>
                    <a:bodyPr/>
                    <a:lstStyle/>
                    <a:p>
                      <a:pPr algn="l" rtl="0" fontAlgn="b"/>
                      <a:r>
                        <a:rPr lang="en-US" sz="700" b="0" i="0" u="none" strike="noStrike" dirty="0" smtClean="0">
                          <a:solidFill>
                            <a:srgbClr val="000000"/>
                          </a:solidFill>
                          <a:effectLst/>
                          <a:latin typeface="Tahoma"/>
                        </a:rPr>
                        <a:t>7) Severance</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934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135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210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69349">
                <a:tc>
                  <a:txBody>
                    <a:bodyPr/>
                    <a:lstStyle/>
                    <a:p>
                      <a:pPr algn="l" rtl="0" fontAlgn="b"/>
                      <a:r>
                        <a:rPr lang="en-US" sz="700" b="0" i="0" u="none" strike="noStrike" dirty="0" smtClean="0">
                          <a:solidFill>
                            <a:srgbClr val="000000"/>
                          </a:solidFill>
                          <a:effectLst/>
                          <a:latin typeface="Tahoma"/>
                        </a:rPr>
                        <a:t>8) Board </a:t>
                      </a:r>
                      <a:r>
                        <a:rPr lang="en-US" sz="700" b="0" i="0" u="none" strike="noStrike" dirty="0">
                          <a:solidFill>
                            <a:srgbClr val="000000"/>
                          </a:solidFill>
                          <a:effectLst/>
                          <a:latin typeface="Tahoma"/>
                        </a:rPr>
                        <a:t>of Director Fees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69349">
                <a:tc>
                  <a:txBody>
                    <a:bodyPr/>
                    <a:lstStyle/>
                    <a:p>
                      <a:pPr algn="l" rtl="0" fontAlgn="b"/>
                      <a:r>
                        <a:rPr lang="en-US" sz="700" b="0" i="0" u="none" strike="noStrike" dirty="0" smtClean="0">
                          <a:solidFill>
                            <a:srgbClr val="000000"/>
                          </a:solidFill>
                          <a:effectLst/>
                          <a:latin typeface="Tahoma"/>
                        </a:rPr>
                        <a:t>9) Netherlands </a:t>
                      </a:r>
                      <a:r>
                        <a:rPr lang="en-US" sz="700" b="0" i="0" u="none" strike="noStrike" dirty="0">
                          <a:solidFill>
                            <a:srgbClr val="000000"/>
                          </a:solidFill>
                          <a:effectLst/>
                          <a:latin typeface="Tahoma"/>
                        </a:rPr>
                        <a:t>Customs Refund</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(558)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69349">
                <a:tc>
                  <a:txBody>
                    <a:bodyPr/>
                    <a:lstStyle/>
                    <a:p>
                      <a:pPr algn="l" rtl="0" fontAlgn="b"/>
                      <a:r>
                        <a:rPr lang="en-US" sz="700" b="0" i="0" u="none" strike="noStrike" dirty="0" smtClean="0">
                          <a:solidFill>
                            <a:srgbClr val="000000"/>
                          </a:solidFill>
                          <a:effectLst/>
                          <a:latin typeface="Tahoma"/>
                        </a:rPr>
                        <a:t>10) Singapore </a:t>
                      </a:r>
                      <a:r>
                        <a:rPr lang="en-US" sz="700" b="0" i="0" u="none" strike="noStrike" dirty="0">
                          <a:solidFill>
                            <a:srgbClr val="000000"/>
                          </a:solidFill>
                          <a:effectLst/>
                          <a:latin typeface="Tahoma"/>
                        </a:rPr>
                        <a:t>Closure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69349">
                <a:tc>
                  <a:txBody>
                    <a:bodyPr/>
                    <a:lstStyle/>
                    <a:p>
                      <a:pPr algn="l" rtl="0" fontAlgn="b"/>
                      <a:r>
                        <a:rPr lang="en-US" sz="700" b="0" i="0" u="none" strike="noStrike" dirty="0" smtClean="0">
                          <a:solidFill>
                            <a:srgbClr val="000000"/>
                          </a:solidFill>
                          <a:effectLst/>
                          <a:latin typeface="Tahoma"/>
                        </a:rPr>
                        <a:t>11) Fixed </a:t>
                      </a:r>
                      <a:r>
                        <a:rPr lang="en-US" sz="700" b="0" i="0" u="none" strike="noStrike" dirty="0">
                          <a:solidFill>
                            <a:srgbClr val="000000"/>
                          </a:solidFill>
                          <a:effectLst/>
                          <a:latin typeface="Tahoma"/>
                        </a:rPr>
                        <a:t>Assets Gains / Losses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(81)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69349">
                <a:tc>
                  <a:txBody>
                    <a:bodyPr/>
                    <a:lstStyle/>
                    <a:p>
                      <a:pPr algn="l" rtl="0" fontAlgn="b"/>
                      <a:r>
                        <a:rPr lang="en-US" sz="700" b="0" i="0" u="none" strike="noStrike" dirty="0" smtClean="0">
                          <a:solidFill>
                            <a:srgbClr val="000000"/>
                          </a:solidFill>
                          <a:effectLst/>
                          <a:latin typeface="Tahoma"/>
                        </a:rPr>
                        <a:t>12) Capitalized </a:t>
                      </a:r>
                      <a:r>
                        <a:rPr lang="en-US" sz="700" b="0" i="0" u="none" strike="noStrike" dirty="0">
                          <a:solidFill>
                            <a:srgbClr val="000000"/>
                          </a:solidFill>
                          <a:effectLst/>
                          <a:latin typeface="Tahoma"/>
                        </a:rPr>
                        <a:t>Internal Labor</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(230)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(51)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69349">
                <a:tc>
                  <a:txBody>
                    <a:bodyPr/>
                    <a:lstStyle/>
                    <a:p>
                      <a:pPr algn="l" rtl="0" fontAlgn="b"/>
                      <a:r>
                        <a:rPr lang="en-US" sz="700" b="0" i="0" u="none" strike="noStrike" dirty="0" smtClean="0">
                          <a:solidFill>
                            <a:srgbClr val="000000"/>
                          </a:solidFill>
                          <a:effectLst/>
                          <a:latin typeface="Tahoma"/>
                        </a:rPr>
                        <a:t>13) Miscellaneous One-time</a:t>
                      </a:r>
                      <a:endParaRPr lang="en-US" sz="700" b="0" i="0" u="none" strike="noStrike" baseline="30000"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(82)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(87)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smtClean="0">
                          <a:solidFill>
                            <a:srgbClr val="000000"/>
                          </a:solidFill>
                          <a:effectLst/>
                          <a:latin typeface="Tahoma"/>
                        </a:rPr>
                        <a:t>0</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xmlns="" val="10005"/>
                  </a:ext>
                </a:extLst>
              </a:tr>
              <a:tr h="169349">
                <a:tc>
                  <a:txBody>
                    <a:bodyPr/>
                    <a:lstStyle/>
                    <a:p>
                      <a:pPr algn="l" rtl="0" fontAlgn="b"/>
                      <a:r>
                        <a:rPr lang="en-US" sz="700" b="1" i="0" u="none" strike="noStrike" dirty="0">
                          <a:solidFill>
                            <a:srgbClr val="000000"/>
                          </a:solidFill>
                          <a:effectLst/>
                          <a:latin typeface="Tahoma"/>
                        </a:rPr>
                        <a:t>Total Management Adjustments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$489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$310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$4,446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$2,326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$1,823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$1,823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$1,823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$1,823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a16="http://schemas.microsoft.com/office/drawing/2014/main" xmlns="" val="10006"/>
                  </a:ext>
                </a:extLst>
              </a:tr>
              <a:tr h="169349">
                <a:tc>
                  <a:txBody>
                    <a:bodyPr/>
                    <a:lstStyle/>
                    <a:p>
                      <a:pPr algn="l" rtl="0" fontAlgn="b"/>
                      <a:r>
                        <a:rPr lang="en-US" sz="700" b="1" i="0" u="none" strike="noStrike" dirty="0">
                          <a:solidFill>
                            <a:srgbClr val="000000"/>
                          </a:solidFill>
                          <a:effectLst/>
                          <a:latin typeface="Tahoma"/>
                        </a:rPr>
                        <a:t>Adjusted EBITDA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$17,205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$15,171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$15,552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$16,024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$16,302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$17,451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$18,674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$19,890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extLst>
                  <a:ext uri="{0D108BD9-81ED-4DB2-BD59-A6C34878D82A}">
                    <a16:rowId xmlns:a16="http://schemas.microsoft.com/office/drawing/2014/main" xmlns="" val="10007"/>
                  </a:ext>
                </a:extLst>
              </a:tr>
            </a:tbl>
          </a:graphicData>
        </a:graphic>
      </p:graphicFrame>
      <p:sp>
        <p:nvSpPr>
          <p:cNvPr id="8" name="TextBox 7"/>
          <p:cNvSpPr txBox="1"/>
          <p:nvPr/>
        </p:nvSpPr>
        <p:spPr>
          <a:xfrm>
            <a:off x="230188" y="6370708"/>
            <a:ext cx="8698486" cy="153888"/>
          </a:xfrm>
          <a:prstGeom prst="rect">
            <a:avLst/>
          </a:prstGeom>
          <a:noFill/>
        </p:spPr>
        <p:txBody>
          <a:bodyPr wrap="square" lIns="0" rIns="0" bIns="0" rtlCol="0" anchor="b" anchorCtr="0">
            <a:spAutoFit/>
          </a:bodyPr>
          <a:lstStyle/>
          <a:p>
            <a:r>
              <a:rPr lang="en-US" sz="700" i="1" dirty="0" smtClean="0">
                <a:solidFill>
                  <a:prstClr val="black"/>
                </a:solidFill>
                <a:cs typeface="Tahoma" panose="020B0604030504040204" pitchFamily="34" charset="0"/>
              </a:rPr>
              <a:t>Note: (1) Management fees were waived in 2014 and 2015 as the Company completed a refinancing process. Management fees are included in th</a:t>
            </a:r>
            <a:r>
              <a:rPr lang="en-US" sz="700" i="1" dirty="0" smtClean="0">
                <a:cs typeface="Tahoma" panose="020B0604030504040204" pitchFamily="34" charset="0"/>
              </a:rPr>
              <a:t>e forecast period for comparability purposes.</a:t>
            </a:r>
          </a:p>
        </p:txBody>
      </p:sp>
      <p:sp>
        <p:nvSpPr>
          <p:cNvPr id="13"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63</a:t>
            </a:r>
            <a:endParaRPr lang="en-US" sz="900" dirty="0">
              <a:solidFill>
                <a:srgbClr val="000000"/>
              </a:solidFill>
              <a:latin typeface="Tahoma"/>
            </a:endParaRPr>
          </a:p>
        </p:txBody>
      </p:sp>
    </p:spTree>
    <p:extLst>
      <p:ext uri="{BB962C8B-B14F-4D97-AF65-F5344CB8AC3E}">
        <p14:creationId xmlns:p14="http://schemas.microsoft.com/office/powerpoint/2010/main" val="7408986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custDataLst>
              <p:tags r:id="rId1"/>
            </p:custDataLst>
          </p:nvPr>
        </p:nvSpPr>
        <p:spPr>
          <a:xfrm>
            <a:off x="228600" y="3369945"/>
            <a:ext cx="8686800" cy="2214880"/>
          </a:xfrm>
          <a:prstGeom prst="rect">
            <a:avLst/>
          </a:prstGeom>
          <a:solidFill>
            <a:schemeClr val="accent5"/>
          </a:solidFill>
          <a:ln w="28575">
            <a:solidFill>
              <a:srgbClr val="F8F8F8"/>
            </a:solidFill>
          </a:ln>
          <a:effectLst>
            <a:outerShdw blurRad="25400" dist="25400" dir="2700000" algn="tl" rotWithShape="0">
              <a:srgbClr val="080808">
                <a:alpha val="40000"/>
              </a:srgbClr>
            </a:outerShdw>
          </a:effectLst>
          <a:extLst/>
        </p:spPr>
        <p:txBody>
          <a:bodyPr vert="horz" lIns="45720" tIns="45720" rIns="45720" bIns="45720" rtlCol="0" anchor="t" anchorCtr="0">
            <a:noAutofit/>
          </a:bodyPr>
          <a:lstStyle/>
          <a:p>
            <a:pPr marL="57150">
              <a:spcBef>
                <a:spcPts val="600"/>
              </a:spcBef>
              <a:buClr>
                <a:srgbClr val="07325F"/>
              </a:buClr>
              <a:buFont typeface="Wingdings" panose="05000000000000000000" pitchFamily="2" charset="2"/>
              <a:buNone/>
            </a:pPr>
            <a:r>
              <a:rPr lang="en-US" sz="800" b="1" dirty="0">
                <a:solidFill>
                  <a:schemeClr val="bg1"/>
                </a:solidFill>
                <a:ea typeface="Tahoma" panose="020B0604030504040204" pitchFamily="34" charset="0"/>
                <a:cs typeface="Tahoma" panose="020B0604030504040204" pitchFamily="34" charset="0"/>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Katun’s </a:t>
            </a:r>
            <a:r>
              <a:rPr lang="en-US" sz="800" dirty="0">
                <a:solidFill>
                  <a:schemeClr val="bg1"/>
                </a:solidFill>
                <a:cs typeface="Tahoma" panose="020B0604030504040204" pitchFamily="34" charset="0"/>
              </a:rPr>
              <a:t>c</a:t>
            </a:r>
            <a:r>
              <a:rPr lang="en-US" sz="800" dirty="0" smtClean="0">
                <a:solidFill>
                  <a:schemeClr val="bg1"/>
                </a:solidFill>
                <a:cs typeface="Tahoma" panose="020B0604030504040204" pitchFamily="34" charset="0"/>
              </a:rPr>
              <a:t>apital expenditure requirements are less than 0.5% of </a:t>
            </a:r>
            <a:r>
              <a:rPr lang="en-US" sz="800" dirty="0">
                <a:solidFill>
                  <a:schemeClr val="bg1"/>
                </a:solidFill>
                <a:cs typeface="Tahoma" panose="020B0604030504040204" pitchFamily="34" charset="0"/>
              </a:rPr>
              <a:t>r</a:t>
            </a:r>
            <a:r>
              <a:rPr lang="en-US" sz="800" dirty="0" smtClean="0">
                <a:solidFill>
                  <a:schemeClr val="bg1"/>
                </a:solidFill>
                <a:cs typeface="Tahoma" panose="020B0604030504040204" pitchFamily="34" charset="0"/>
              </a:rPr>
              <a:t>evenue</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Maintenance expenditures are expected to remain constant at 0.2% of revenue</a:t>
            </a:r>
          </a:p>
          <a:p>
            <a:pPr marL="342900" lvl="1" indent="-165100" fontAlgn="base">
              <a:spcBef>
                <a:spcPts val="150"/>
              </a:spcBef>
              <a:buClr>
                <a:schemeClr val="bg1"/>
              </a:buClr>
              <a:buSzPct val="100000"/>
              <a:buFont typeface="Arial"/>
              <a:buChar char="-"/>
              <a:tabLst>
                <a:tab pos="179388" algn="l"/>
              </a:tabLst>
            </a:pPr>
            <a:r>
              <a:rPr lang="en-US" sz="800" dirty="0" smtClean="0">
                <a:solidFill>
                  <a:schemeClr val="bg1"/>
                </a:solidFill>
              </a:rPr>
              <a:t>Maintenance expenditures include computer hardware</a:t>
            </a:r>
            <a:r>
              <a:rPr lang="en-US" sz="800" dirty="0">
                <a:solidFill>
                  <a:schemeClr val="bg1"/>
                </a:solidFill>
                <a:cs typeface="Tahoma" panose="020B0604030504040204" pitchFamily="34" charset="0"/>
              </a:rPr>
              <a:t> and </a:t>
            </a:r>
            <a:r>
              <a:rPr lang="en-US" sz="800" dirty="0" smtClean="0">
                <a:solidFill>
                  <a:schemeClr val="bg1"/>
                </a:solidFill>
                <a:cs typeface="Tahoma" panose="020B0604030504040204" pitchFamily="34" charset="0"/>
              </a:rPr>
              <a:t>software and general facility upkeep</a:t>
            </a:r>
            <a:endParaRPr lang="en-US" sz="800" dirty="0">
              <a:solidFill>
                <a:schemeClr val="bg1"/>
              </a:solidFill>
            </a:endParaRP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Growth expenditures are projected as a percentage of year over year revenue gains with a nominal increase of 20 bps from 0.1% in 2017F to 0.3% in 2021F to support the 3.0% CAGR from 2017F to 2021F</a:t>
            </a:r>
          </a:p>
          <a:p>
            <a:pPr marL="342900" lvl="1" indent="-165100" fontAlgn="base">
              <a:spcBef>
                <a:spcPts val="150"/>
              </a:spcBef>
              <a:buClr>
                <a:schemeClr val="bg1"/>
              </a:buClr>
              <a:buSzPct val="100000"/>
              <a:buFont typeface="Arial"/>
              <a:buChar char="-"/>
              <a:tabLst>
                <a:tab pos="179388" algn="l"/>
              </a:tabLst>
            </a:pPr>
            <a:r>
              <a:rPr lang="en-US" sz="800" dirty="0" smtClean="0">
                <a:solidFill>
                  <a:schemeClr val="bg1"/>
                </a:solidFill>
              </a:rPr>
              <a:t>Growth expenditures are largely for laboratory equipment</a:t>
            </a:r>
          </a:p>
          <a:p>
            <a:pPr marL="173038" indent="-173038" fontAlgn="base">
              <a:spcBef>
                <a:spcPts val="400"/>
              </a:spcBef>
              <a:buClr>
                <a:schemeClr val="bg1"/>
              </a:buClr>
              <a:buSzPct val="100000"/>
              <a:buFont typeface="Wingdings" panose="05000000000000000000" pitchFamily="2" charset="2"/>
              <a:buChar char="§"/>
              <a:tabLst>
                <a:tab pos="179388" algn="l"/>
              </a:tabLst>
            </a:pPr>
            <a:endParaRPr lang="en-US" sz="800" dirty="0" smtClean="0">
              <a:solidFill>
                <a:schemeClr val="bg1"/>
              </a:solidFill>
              <a:cs typeface="Tahoma" panose="020B0604030504040204" pitchFamily="34" charset="0"/>
            </a:endParaRPr>
          </a:p>
          <a:p>
            <a:pPr fontAlgn="base">
              <a:spcBef>
                <a:spcPts val="400"/>
              </a:spcBef>
              <a:buClr>
                <a:schemeClr val="bg1"/>
              </a:buClr>
              <a:buSzPct val="100000"/>
              <a:tabLst>
                <a:tab pos="179388" algn="l"/>
              </a:tabLst>
            </a:pPr>
            <a:endParaRPr lang="en-US" sz="800" dirty="0" smtClean="0">
              <a:solidFill>
                <a:schemeClr val="bg1"/>
              </a:solidFill>
              <a:cs typeface="Tahoma" panose="020B0604030504040204" pitchFamily="34" charset="0"/>
            </a:endParaRPr>
          </a:p>
          <a:p>
            <a:pPr marL="173038" indent="-173038" fontAlgn="base">
              <a:spcBef>
                <a:spcPts val="400"/>
              </a:spcBef>
              <a:buClr>
                <a:schemeClr val="bg1"/>
              </a:buClr>
              <a:buSzPct val="100000"/>
              <a:buFont typeface="Wingdings" panose="05000000000000000000" pitchFamily="2" charset="2"/>
              <a:buChar char="§"/>
              <a:tabLst>
                <a:tab pos="179388" algn="l"/>
              </a:tabLst>
            </a:pPr>
            <a:endParaRPr lang="en-US" sz="800" dirty="0">
              <a:solidFill>
                <a:schemeClr val="bg1"/>
              </a:solidFill>
              <a:cs typeface="Tahoma" panose="020B0604030504040204" pitchFamily="34" charset="0"/>
            </a:endParaRPr>
          </a:p>
        </p:txBody>
      </p:sp>
      <p:sp>
        <p:nvSpPr>
          <p:cNvPr id="2" name="Title 1"/>
          <p:cNvSpPr>
            <a:spLocks noGrp="1"/>
          </p:cNvSpPr>
          <p:nvPr>
            <p:ph type="title"/>
          </p:nvPr>
        </p:nvSpPr>
        <p:spPr/>
        <p:txBody>
          <a:bodyPr/>
          <a:lstStyle/>
          <a:p>
            <a:r>
              <a:rPr lang="en-US" dirty="0"/>
              <a:t>Capital Expenditures</a:t>
            </a:r>
          </a:p>
        </p:txBody>
      </p:sp>
      <p:graphicFrame>
        <p:nvGraphicFramePr>
          <p:cNvPr id="9" name="Table 8"/>
          <p:cNvGraphicFramePr>
            <a:graphicFrameLocks noGrp="1"/>
          </p:cNvGraphicFramePr>
          <p:nvPr>
            <p:custDataLst>
              <p:tags r:id="rId2"/>
            </p:custDataLst>
            <p:extLst>
              <p:ext uri="{D42A27DB-BD31-4B8C-83A1-F6EECF244321}">
                <p14:modId xmlns:p14="http://schemas.microsoft.com/office/powerpoint/2010/main" val="3539128024"/>
              </p:ext>
            </p:extLst>
          </p:nvPr>
        </p:nvGraphicFramePr>
        <p:xfrm>
          <a:off x="228600" y="1333500"/>
          <a:ext cx="8675372" cy="1430274"/>
        </p:xfrm>
        <a:graphic>
          <a:graphicData uri="http://schemas.openxmlformats.org/drawingml/2006/table">
            <a:tbl>
              <a:tblPr>
                <a:tableStyleId>{5C22544A-7EE6-4342-B048-85BDC9FD1C3A}</a:tableStyleId>
              </a:tblPr>
              <a:tblGrid>
                <a:gridCol w="3030971">
                  <a:extLst>
                    <a:ext uri="{9D8B030D-6E8A-4147-A177-3AD203B41FA5}">
                      <a16:colId xmlns="" xmlns:a16="http://schemas.microsoft.com/office/drawing/2014/main" val="20000"/>
                    </a:ext>
                  </a:extLst>
                </a:gridCol>
                <a:gridCol w="806343">
                  <a:extLst>
                    <a:ext uri="{9D8B030D-6E8A-4147-A177-3AD203B41FA5}">
                      <a16:colId xmlns="" xmlns:a16="http://schemas.microsoft.com/office/drawing/2014/main" val="20003"/>
                    </a:ext>
                  </a:extLst>
                </a:gridCol>
                <a:gridCol w="806343">
                  <a:extLst>
                    <a:ext uri="{9D8B030D-6E8A-4147-A177-3AD203B41FA5}">
                      <a16:colId xmlns="" xmlns:a16="http://schemas.microsoft.com/office/drawing/2014/main" val="20004"/>
                    </a:ext>
                  </a:extLst>
                </a:gridCol>
                <a:gridCol w="806343"/>
                <a:gridCol w="806343">
                  <a:extLst>
                    <a:ext uri="{9D8B030D-6E8A-4147-A177-3AD203B41FA5}">
                      <a16:colId xmlns="" xmlns:a16="http://schemas.microsoft.com/office/drawing/2014/main" val="20006"/>
                    </a:ext>
                  </a:extLst>
                </a:gridCol>
                <a:gridCol w="806343">
                  <a:extLst>
                    <a:ext uri="{9D8B030D-6E8A-4147-A177-3AD203B41FA5}">
                      <a16:colId xmlns="" xmlns:a16="http://schemas.microsoft.com/office/drawing/2014/main" val="20007"/>
                    </a:ext>
                  </a:extLst>
                </a:gridCol>
                <a:gridCol w="806343">
                  <a:extLst>
                    <a:ext uri="{9D8B030D-6E8A-4147-A177-3AD203B41FA5}">
                      <a16:colId xmlns="" xmlns:a16="http://schemas.microsoft.com/office/drawing/2014/main" val="20008"/>
                    </a:ext>
                  </a:extLst>
                </a:gridCol>
                <a:gridCol w="806343">
                  <a:extLst>
                    <a:ext uri="{9D8B030D-6E8A-4147-A177-3AD203B41FA5}">
                      <a16:colId xmlns="" xmlns:a16="http://schemas.microsoft.com/office/drawing/2014/main" val="20009"/>
                    </a:ext>
                  </a:extLst>
                </a:gridCol>
              </a:tblGrid>
              <a:tr h="146304">
                <a:tc>
                  <a:txBody>
                    <a:bodyPr/>
                    <a:lstStyle/>
                    <a:p>
                      <a:pPr algn="l" fontAlgn="b">
                        <a:spcBef>
                          <a:spcPts val="0"/>
                        </a:spcBef>
                      </a:pPr>
                      <a:endParaRPr lang="en-US" sz="700" b="1" i="0" u="none" strike="noStrike" dirty="0">
                        <a:solidFill>
                          <a:schemeClr val="bg1"/>
                        </a:solidFill>
                        <a:effectLst/>
                        <a:latin typeface="Tahoma"/>
                      </a:endParaRP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gridSpan="7">
                  <a:txBody>
                    <a:bodyPr/>
                    <a:lstStyle/>
                    <a:p>
                      <a:pPr algn="ctr" fontAlgn="b">
                        <a:spcBef>
                          <a:spcPts val="0"/>
                        </a:spcBef>
                      </a:pPr>
                      <a:r>
                        <a:rPr lang="en-US" sz="700" b="1" i="0" u="none" strike="noStrike" dirty="0" smtClean="0">
                          <a:solidFill>
                            <a:schemeClr val="bg1"/>
                          </a:solidFill>
                          <a:effectLst/>
                          <a:latin typeface="Tahoma"/>
                        </a:rPr>
                        <a:t>For the year ended</a:t>
                      </a:r>
                      <a:r>
                        <a:rPr lang="en-US" sz="700" b="1" i="0" u="none" strike="noStrike" baseline="0" dirty="0" smtClean="0">
                          <a:solidFill>
                            <a:schemeClr val="bg1"/>
                          </a:solidFill>
                          <a:effectLst/>
                          <a:latin typeface="Tahoma"/>
                        </a:rPr>
                        <a:t> or e</a:t>
                      </a:r>
                      <a:r>
                        <a:rPr lang="en-US" sz="700" b="1" i="0" u="none" strike="noStrike" dirty="0" smtClean="0">
                          <a:solidFill>
                            <a:schemeClr val="bg1"/>
                          </a:solidFill>
                          <a:effectLst/>
                          <a:latin typeface="Tahoma"/>
                        </a:rPr>
                        <a:t>nding December 31,</a:t>
                      </a:r>
                      <a:endParaRPr lang="en-US" sz="700" b="1" i="0" u="none" strike="noStrike" dirty="0">
                        <a:solidFill>
                          <a:schemeClr val="bg1"/>
                        </a:solidFill>
                        <a:effectLst/>
                        <a:latin typeface="Tahoma"/>
                      </a:endParaRP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 xmlns:a16="http://schemas.microsoft.com/office/drawing/2014/main" val="10000"/>
                  </a:ext>
                </a:extLst>
              </a:tr>
              <a:tr h="146304">
                <a:tc>
                  <a:txBody>
                    <a:bodyPr/>
                    <a:lstStyle/>
                    <a:p>
                      <a:pPr marL="0" marR="0" indent="0" algn="l" defTabSz="914400" rtl="0" eaLnBrk="1" fontAlgn="b" latinLnBrk="0" hangingPunct="1">
                        <a:lnSpc>
                          <a:spcPct val="100000"/>
                        </a:lnSpc>
                        <a:spcBef>
                          <a:spcPts val="400"/>
                        </a:spcBef>
                        <a:spcAft>
                          <a:spcPts val="0"/>
                        </a:spcAft>
                        <a:buClrTx/>
                        <a:buSzTx/>
                        <a:buFontTx/>
                        <a:buNone/>
                        <a:tabLst/>
                        <a:defRPr/>
                      </a:pPr>
                      <a:r>
                        <a:rPr lang="en-US" sz="700" b="0" i="0" u="none" dirty="0">
                          <a:solidFill>
                            <a:schemeClr val="bg1"/>
                          </a:solidFill>
                          <a:latin typeface="+mn-lt"/>
                        </a:rPr>
                        <a:t>USD in thousands</a:t>
                      </a:r>
                      <a:endParaRPr lang="en-US" sz="700" b="0" i="0" u="none" strike="noStrike" dirty="0">
                        <a:solidFill>
                          <a:schemeClr val="bg1"/>
                        </a:solidFill>
                        <a:effectLst/>
                        <a:latin typeface="+mn-lt"/>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fontAlgn="b">
                        <a:spcBef>
                          <a:spcPts val="400"/>
                        </a:spcBef>
                      </a:pPr>
                      <a:r>
                        <a:rPr lang="en-US" sz="700" b="1" i="0" u="none" strike="noStrike" dirty="0">
                          <a:solidFill>
                            <a:schemeClr val="bg1"/>
                          </a:solidFill>
                          <a:effectLst/>
                          <a:latin typeface="Tahoma"/>
                        </a:rPr>
                        <a:t>2015</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fontAlgn="b">
                        <a:spcBef>
                          <a:spcPts val="400"/>
                        </a:spcBef>
                      </a:pPr>
                      <a:r>
                        <a:rPr lang="en-US" sz="700" b="1" i="0" u="none" strike="noStrike" dirty="0">
                          <a:solidFill>
                            <a:schemeClr val="bg1"/>
                          </a:solidFill>
                          <a:effectLst/>
                          <a:latin typeface="Tahoma"/>
                        </a:rPr>
                        <a:t>2016</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marL="0" marR="0" indent="0" algn="ctr" defTabSz="914400" rtl="0" eaLnBrk="1" fontAlgn="b" latinLnBrk="0" hangingPunct="1">
                        <a:lnSpc>
                          <a:spcPct val="100000"/>
                        </a:lnSpc>
                        <a:spcBef>
                          <a:spcPts val="400"/>
                        </a:spcBef>
                        <a:spcAft>
                          <a:spcPts val="0"/>
                        </a:spcAft>
                        <a:buClrTx/>
                        <a:buSzTx/>
                        <a:buFontTx/>
                        <a:buNone/>
                        <a:tabLst/>
                        <a:defRPr/>
                      </a:pPr>
                      <a:r>
                        <a:rPr lang="en-US" sz="700" b="1" i="0" u="none" strike="noStrike" dirty="0" smtClean="0">
                          <a:solidFill>
                            <a:schemeClr val="bg1"/>
                          </a:solidFill>
                          <a:effectLst/>
                          <a:latin typeface="+mn-lt"/>
                        </a:rPr>
                        <a:t>2017F</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fontAlgn="b">
                        <a:spcBef>
                          <a:spcPts val="400"/>
                        </a:spcBef>
                      </a:pPr>
                      <a:r>
                        <a:rPr lang="en-US" sz="700" b="1" i="0" u="none" strike="noStrike" dirty="0">
                          <a:solidFill>
                            <a:schemeClr val="bg1"/>
                          </a:solidFill>
                          <a:effectLst/>
                          <a:latin typeface="Tahoma"/>
                        </a:rPr>
                        <a:t>2018F</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fontAlgn="b">
                        <a:spcBef>
                          <a:spcPts val="400"/>
                        </a:spcBef>
                      </a:pPr>
                      <a:r>
                        <a:rPr lang="en-US" sz="700" b="1" i="0" u="none" strike="noStrike" dirty="0">
                          <a:solidFill>
                            <a:schemeClr val="bg1"/>
                          </a:solidFill>
                          <a:effectLst/>
                          <a:latin typeface="Tahoma"/>
                        </a:rPr>
                        <a:t>2019F</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fontAlgn="b">
                        <a:spcBef>
                          <a:spcPts val="400"/>
                        </a:spcBef>
                      </a:pPr>
                      <a:r>
                        <a:rPr lang="en-US" sz="700" b="1" i="0" u="none" strike="noStrike" dirty="0">
                          <a:solidFill>
                            <a:schemeClr val="bg1"/>
                          </a:solidFill>
                          <a:effectLst/>
                          <a:latin typeface="Tahoma"/>
                        </a:rPr>
                        <a:t>2020F</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fontAlgn="b">
                        <a:spcBef>
                          <a:spcPts val="400"/>
                        </a:spcBef>
                      </a:pPr>
                      <a:r>
                        <a:rPr lang="en-US" sz="700" b="1" i="0" u="none" strike="noStrike" dirty="0">
                          <a:solidFill>
                            <a:schemeClr val="bg1"/>
                          </a:solidFill>
                          <a:effectLst/>
                          <a:latin typeface="Tahoma"/>
                        </a:rPr>
                        <a:t>2021F</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1"/>
                  </a:ext>
                </a:extLst>
              </a:tr>
              <a:tr h="171831">
                <a:tc>
                  <a:txBody>
                    <a:bodyPr/>
                    <a:lstStyle/>
                    <a:p>
                      <a:pPr algn="l" fontAlgn="b">
                        <a:spcBef>
                          <a:spcPts val="400"/>
                        </a:spcBef>
                      </a:pPr>
                      <a:r>
                        <a:rPr lang="en-US" sz="700" b="0" i="0" u="none" strike="noStrike" dirty="0">
                          <a:solidFill>
                            <a:srgbClr val="000000"/>
                          </a:solidFill>
                          <a:effectLst/>
                          <a:latin typeface="Tahoma"/>
                        </a:rPr>
                        <a:t>Maintenance</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$185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$452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$463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$478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$493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$509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2"/>
                  </a:ext>
                </a:extLst>
              </a:tr>
              <a:tr h="171831">
                <a:tc>
                  <a:txBody>
                    <a:bodyPr/>
                    <a:lstStyle/>
                    <a:p>
                      <a:pPr algn="l" fontAlgn="b">
                        <a:spcBef>
                          <a:spcPts val="400"/>
                        </a:spcBef>
                      </a:pPr>
                      <a:r>
                        <a:rPr lang="en-US" sz="700" b="0" i="0" u="none" strike="noStrike" dirty="0">
                          <a:solidFill>
                            <a:srgbClr val="000000"/>
                          </a:solidFill>
                          <a:effectLst/>
                          <a:latin typeface="Tahoma"/>
                        </a:rPr>
                        <a:t>% of Revenue</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03"/>
                  </a:ext>
                </a:extLst>
              </a:tr>
              <a:tr h="171831">
                <a:tc>
                  <a:txBody>
                    <a:bodyPr/>
                    <a:lstStyle/>
                    <a:p>
                      <a:pPr algn="l" fontAlgn="b">
                        <a:spcBef>
                          <a:spcPts val="400"/>
                        </a:spcBef>
                      </a:pPr>
                      <a:r>
                        <a:rPr lang="en-US" sz="700" b="0" i="0" u="none" strike="noStrike" dirty="0">
                          <a:solidFill>
                            <a:srgbClr val="000000"/>
                          </a:solidFill>
                          <a:effectLst/>
                          <a:latin typeface="Tahoma"/>
                        </a:rPr>
                        <a:t>Growth</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395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362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255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433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566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594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614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4"/>
                  </a:ext>
                </a:extLst>
              </a:tr>
              <a:tr h="171831">
                <a:tc>
                  <a:txBody>
                    <a:bodyPr/>
                    <a:lstStyle/>
                    <a:p>
                      <a:pPr algn="l" fontAlgn="b">
                        <a:spcBef>
                          <a:spcPts val="400"/>
                        </a:spcBef>
                      </a:pPr>
                      <a:r>
                        <a:rPr lang="en-US" sz="700" b="0" i="0" u="none" strike="noStrike" dirty="0">
                          <a:solidFill>
                            <a:srgbClr val="000000"/>
                          </a:solidFill>
                          <a:effectLst/>
                          <a:latin typeface="Tahoma"/>
                        </a:rPr>
                        <a:t>% of Revenue</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0.3%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05"/>
                  </a:ext>
                </a:extLst>
              </a:tr>
              <a:tr h="86868">
                <a:tc>
                  <a:txBody>
                    <a:bodyPr/>
                    <a:lstStyle/>
                    <a:p>
                      <a:pPr algn="l" fontAlgn="b">
                        <a:spcBef>
                          <a:spcPts val="400"/>
                        </a:spcBef>
                      </a:pPr>
                      <a:endParaRPr lang="en-US" sz="300" b="1" i="0" u="none" strike="noStrike" dirty="0">
                        <a:solidFill>
                          <a:srgbClr val="000000"/>
                        </a:solidFill>
                        <a:effectLst/>
                        <a:latin typeface="Tahoma"/>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71831">
                <a:tc>
                  <a:txBody>
                    <a:bodyPr/>
                    <a:lstStyle/>
                    <a:p>
                      <a:pPr algn="l" fontAlgn="b">
                        <a:spcBef>
                          <a:spcPts val="400"/>
                        </a:spcBef>
                      </a:pPr>
                      <a:r>
                        <a:rPr lang="en-US" sz="700" b="1" i="0" u="none" strike="noStrike" dirty="0">
                          <a:solidFill>
                            <a:srgbClr val="000000"/>
                          </a:solidFill>
                          <a:effectLst/>
                          <a:latin typeface="Tahoma"/>
                        </a:rPr>
                        <a:t>Total </a:t>
                      </a:r>
                      <a:r>
                        <a:rPr lang="en-US" sz="700" b="1" i="0" u="none" strike="noStrike" dirty="0" smtClean="0">
                          <a:solidFill>
                            <a:srgbClr val="000000"/>
                          </a:solidFill>
                          <a:effectLst/>
                          <a:latin typeface="Tahoma"/>
                        </a:rPr>
                        <a:t>Capital Expenditures</a:t>
                      </a:r>
                      <a:endParaRPr lang="en-US" sz="700" b="1" i="0" u="none" strike="noStrike" dirty="0">
                        <a:solidFill>
                          <a:srgbClr val="000000"/>
                        </a:solidFill>
                        <a:effectLst/>
                        <a:latin typeface="Tahoma"/>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$580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$521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$707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$896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$1,044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$1,088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$1,123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6"/>
                  </a:ext>
                </a:extLst>
              </a:tr>
              <a:tr h="171831">
                <a:tc>
                  <a:txBody>
                    <a:bodyPr/>
                    <a:lstStyle/>
                    <a:p>
                      <a:pPr algn="l" fontAlgn="b">
                        <a:spcBef>
                          <a:spcPts val="400"/>
                        </a:spcBef>
                      </a:pPr>
                      <a:r>
                        <a:rPr lang="en-US" sz="700" b="0" i="0" u="none" strike="noStrike" dirty="0">
                          <a:solidFill>
                            <a:srgbClr val="000000"/>
                          </a:solidFill>
                          <a:effectLst/>
                          <a:latin typeface="Tahoma"/>
                        </a:rPr>
                        <a:t>% of Revenue</a:t>
                      </a: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0.3%</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0.3%</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0.3%</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0.4%</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0.5%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0.5%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0.5%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07"/>
                  </a:ext>
                </a:extLst>
              </a:tr>
            </a:tbl>
          </a:graphicData>
        </a:graphic>
      </p:graphicFrame>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64</a:t>
            </a:r>
            <a:endParaRPr lang="en-US" sz="900" dirty="0">
              <a:solidFill>
                <a:srgbClr val="000000"/>
              </a:solidFill>
              <a:latin typeface="Tahoma"/>
            </a:endParaRPr>
          </a:p>
        </p:txBody>
      </p:sp>
    </p:spTree>
    <p:extLst>
      <p:ext uri="{BB962C8B-B14F-4D97-AF65-F5344CB8AC3E}">
        <p14:creationId xmlns:p14="http://schemas.microsoft.com/office/powerpoint/2010/main" val="363147627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p:cNvGraphicFramePr/>
          <p:nvPr>
            <p:custDataLst>
              <p:tags r:id="rId1"/>
            </p:custDataLst>
            <p:extLst>
              <p:ext uri="{D42A27DB-BD31-4B8C-83A1-F6EECF244321}">
                <p14:modId xmlns:p14="http://schemas.microsoft.com/office/powerpoint/2010/main" val="1708628665"/>
              </p:ext>
            </p:extLst>
          </p:nvPr>
        </p:nvGraphicFramePr>
        <p:xfrm>
          <a:off x="228600" y="1403349"/>
          <a:ext cx="8686800" cy="1958975"/>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a:t>Free Cash </a:t>
            </a:r>
            <a:r>
              <a:rPr lang="en-US" dirty="0" smtClean="0"/>
              <a:t>Flow</a:t>
            </a:r>
            <a:endParaRPr lang="en-US" dirty="0"/>
          </a:p>
        </p:txBody>
      </p:sp>
      <p:sp>
        <p:nvSpPr>
          <p:cNvPr id="3" name="Text Placeholder 2"/>
          <p:cNvSpPr>
            <a:spLocks noGrp="1"/>
          </p:cNvSpPr>
          <p:nvPr>
            <p:ph type="body" sz="quarter" idx="11"/>
          </p:nvPr>
        </p:nvSpPr>
        <p:spPr/>
        <p:txBody>
          <a:bodyPr/>
          <a:lstStyle/>
          <a:p>
            <a:r>
              <a:rPr lang="en-US" dirty="0"/>
              <a:t>Unique business model with consistently low capex leads to attractive cash conversion</a:t>
            </a:r>
          </a:p>
        </p:txBody>
      </p:sp>
      <p:graphicFrame>
        <p:nvGraphicFramePr>
          <p:cNvPr id="7" name="Table 6"/>
          <p:cNvGraphicFramePr>
            <a:graphicFrameLocks noGrp="1"/>
          </p:cNvGraphicFramePr>
          <p:nvPr>
            <p:extLst>
              <p:ext uri="{D42A27DB-BD31-4B8C-83A1-F6EECF244321}">
                <p14:modId xmlns:p14="http://schemas.microsoft.com/office/powerpoint/2010/main" val="333692074"/>
              </p:ext>
            </p:extLst>
          </p:nvPr>
        </p:nvGraphicFramePr>
        <p:xfrm>
          <a:off x="231774" y="1074685"/>
          <a:ext cx="8686800" cy="438912"/>
        </p:xfrm>
        <a:graphic>
          <a:graphicData uri="http://schemas.openxmlformats.org/drawingml/2006/table">
            <a:tbl>
              <a:tblPr firstRow="1" bandRow="1">
                <a:tableStyleId>{5C22544A-7EE6-4342-B048-85BDC9FD1C3A}</a:tableStyleId>
              </a:tblPr>
              <a:tblGrid>
                <a:gridCol w="868680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Adjusted EBITDA and Cash Conversion</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0" i="0" u="none" dirty="0" smtClean="0">
                          <a:solidFill>
                            <a:schemeClr val="accent2"/>
                          </a:solidFill>
                          <a:latin typeface="+mn-lt"/>
                        </a:rPr>
                        <a:t>USD</a:t>
                      </a:r>
                      <a:r>
                        <a:rPr lang="en-US" sz="800" b="0" i="0" u="none" baseline="0" dirty="0" smtClean="0">
                          <a:solidFill>
                            <a:schemeClr val="accent2"/>
                          </a:solidFill>
                          <a:latin typeface="+mn-lt"/>
                        </a:rPr>
                        <a:t> in millions</a:t>
                      </a:r>
                      <a:endParaRPr lang="en-US" sz="900" b="0" i="0" u="none" dirty="0" smtClean="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1" name="Content Placeholder 3"/>
          <p:cNvGraphicFramePr>
            <a:graphicFrameLocks/>
          </p:cNvGraphicFramePr>
          <p:nvPr>
            <p:extLst>
              <p:ext uri="{D42A27DB-BD31-4B8C-83A1-F6EECF244321}">
                <p14:modId xmlns:p14="http://schemas.microsoft.com/office/powerpoint/2010/main" val="455037363"/>
              </p:ext>
            </p:extLst>
          </p:nvPr>
        </p:nvGraphicFramePr>
        <p:xfrm>
          <a:off x="228600" y="3419750"/>
          <a:ext cx="8580436" cy="598425"/>
        </p:xfrm>
        <a:graphic>
          <a:graphicData uri="http://schemas.openxmlformats.org/drawingml/2006/table">
            <a:tbl>
              <a:tblPr>
                <a:tableStyleId>{5C22544A-7EE6-4342-B048-85BDC9FD1C3A}</a:tableStyleId>
              </a:tblPr>
              <a:tblGrid>
                <a:gridCol w="1141410">
                  <a:extLst>
                    <a:ext uri="{9D8B030D-6E8A-4147-A177-3AD203B41FA5}">
                      <a16:colId xmlns="" xmlns:a16="http://schemas.microsoft.com/office/drawing/2014/main" val="20000"/>
                    </a:ext>
                  </a:extLst>
                </a:gridCol>
                <a:gridCol w="1062718">
                  <a:extLst>
                    <a:ext uri="{9D8B030D-6E8A-4147-A177-3AD203B41FA5}">
                      <a16:colId xmlns="" xmlns:a16="http://schemas.microsoft.com/office/drawing/2014/main" val="20001"/>
                    </a:ext>
                  </a:extLst>
                </a:gridCol>
                <a:gridCol w="1062718">
                  <a:extLst>
                    <a:ext uri="{9D8B030D-6E8A-4147-A177-3AD203B41FA5}">
                      <a16:colId xmlns="" xmlns:a16="http://schemas.microsoft.com/office/drawing/2014/main" val="20002"/>
                    </a:ext>
                  </a:extLst>
                </a:gridCol>
                <a:gridCol w="1062718">
                  <a:extLst>
                    <a:ext uri="{9D8B030D-6E8A-4147-A177-3AD203B41FA5}">
                      <a16:colId xmlns="" xmlns:a16="http://schemas.microsoft.com/office/drawing/2014/main" val="20003"/>
                    </a:ext>
                  </a:extLst>
                </a:gridCol>
                <a:gridCol w="1062718">
                  <a:extLst>
                    <a:ext uri="{9D8B030D-6E8A-4147-A177-3AD203B41FA5}">
                      <a16:colId xmlns="" xmlns:a16="http://schemas.microsoft.com/office/drawing/2014/main" val="20004"/>
                    </a:ext>
                  </a:extLst>
                </a:gridCol>
                <a:gridCol w="1062718">
                  <a:extLst>
                    <a:ext uri="{9D8B030D-6E8A-4147-A177-3AD203B41FA5}">
                      <a16:colId xmlns="" xmlns:a16="http://schemas.microsoft.com/office/drawing/2014/main" val="20005"/>
                    </a:ext>
                  </a:extLst>
                </a:gridCol>
                <a:gridCol w="1062718">
                  <a:extLst>
                    <a:ext uri="{9D8B030D-6E8A-4147-A177-3AD203B41FA5}">
                      <a16:colId xmlns="" xmlns:a16="http://schemas.microsoft.com/office/drawing/2014/main" val="20006"/>
                    </a:ext>
                  </a:extLst>
                </a:gridCol>
                <a:gridCol w="1062718">
                  <a:extLst>
                    <a:ext uri="{9D8B030D-6E8A-4147-A177-3AD203B41FA5}">
                      <a16:colId xmlns="" xmlns:a16="http://schemas.microsoft.com/office/drawing/2014/main" val="20007"/>
                    </a:ext>
                  </a:extLst>
                </a:gridCol>
              </a:tblGrid>
              <a:tr h="199475">
                <a:tc>
                  <a:txBody>
                    <a:bodyPr/>
                    <a:lstStyle/>
                    <a:p>
                      <a:pPr marL="0" marR="0">
                        <a:lnSpc>
                          <a:spcPct val="115000"/>
                        </a:lnSpc>
                        <a:spcBef>
                          <a:spcPts val="0"/>
                        </a:spcBef>
                        <a:spcAft>
                          <a:spcPts val="0"/>
                        </a:spcAft>
                      </a:pPr>
                      <a:r>
                        <a:rPr lang="en-US" sz="800" dirty="0" err="1">
                          <a:effectLst/>
                          <a:latin typeface="Tahoma" panose="020B0604030504040204" pitchFamily="34" charset="0"/>
                          <a:ea typeface="Tahoma" panose="020B0604030504040204" pitchFamily="34" charset="0"/>
                          <a:cs typeface="Tahoma" panose="020B0604030504040204" pitchFamily="34" charset="0"/>
                        </a:rPr>
                        <a:t>CapEx</a:t>
                      </a:r>
                      <a:r>
                        <a:rPr lang="en-US" sz="800" baseline="0" dirty="0">
                          <a:effectLst/>
                          <a:latin typeface="Tahoma" panose="020B0604030504040204" pitchFamily="34" charset="0"/>
                          <a:ea typeface="Tahoma" panose="020B0604030504040204" pitchFamily="34" charset="0"/>
                          <a:cs typeface="Tahoma" panose="020B0604030504040204" pitchFamily="34" charset="0"/>
                        </a:rPr>
                        <a:t> (in </a:t>
                      </a:r>
                      <a:r>
                        <a:rPr lang="en-US" sz="800" baseline="0" dirty="0" smtClean="0">
                          <a:effectLst/>
                          <a:latin typeface="Tahoma" panose="020B0604030504040204" pitchFamily="34" charset="0"/>
                          <a:ea typeface="Tahoma" panose="020B0604030504040204" pitchFamily="34" charset="0"/>
                          <a:cs typeface="Tahoma" panose="020B0604030504040204" pitchFamily="34" charset="0"/>
                        </a:rPr>
                        <a:t>millions)</a:t>
                      </a:r>
                      <a:endParaRPr lang="en-US" sz="800" dirty="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lnL w="12700" cmpd="sng">
                      <a:noFill/>
                    </a:lnL>
                    <a:lnR w="12700" cmpd="sng">
                      <a:noFill/>
                    </a:lnR>
                    <a:lnT w="381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0" i="0" u="none" strike="noStrike" dirty="0" smtClean="0">
                          <a:solidFill>
                            <a:srgbClr val="000000"/>
                          </a:solidFill>
                          <a:effectLst/>
                          <a:latin typeface="Tahoma"/>
                        </a:rPr>
                        <a:t>$0.6</a:t>
                      </a:r>
                      <a:endParaRPr lang="en-US" sz="800" b="0" i="0" u="none" strike="noStrike" dirty="0">
                        <a:solidFill>
                          <a:srgbClr val="000000"/>
                        </a:solidFill>
                        <a:effectLst/>
                        <a:latin typeface="Tahoma"/>
                      </a:endParaRPr>
                    </a:p>
                  </a:txBody>
                  <a:tcPr marL="9525" marR="9525" marT="9525" marB="0" anchor="ctr">
                    <a:lnL w="12700" cmpd="sng">
                      <a:noFill/>
                    </a:lnL>
                    <a:lnR w="12700" cmpd="sng">
                      <a:noFill/>
                    </a:lnR>
                    <a:lnT w="381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0" i="0" u="none" strike="noStrike" dirty="0" smtClean="0">
                          <a:solidFill>
                            <a:srgbClr val="000000"/>
                          </a:solidFill>
                          <a:effectLst/>
                          <a:latin typeface="Tahoma"/>
                        </a:rPr>
                        <a:t>$0.5</a:t>
                      </a:r>
                      <a:endParaRPr lang="en-US" sz="800" b="0" i="0" u="none" strike="noStrike" dirty="0">
                        <a:solidFill>
                          <a:srgbClr val="000000"/>
                        </a:solidFill>
                        <a:effectLst/>
                        <a:latin typeface="Tahoma"/>
                      </a:endParaRPr>
                    </a:p>
                  </a:txBody>
                  <a:tcPr marL="9525" marR="9525" marT="9525" marB="0" anchor="ctr">
                    <a:lnL w="12700" cmpd="sng">
                      <a:noFill/>
                    </a:lnL>
                    <a:lnR w="12700" cmpd="sng">
                      <a:noFill/>
                    </a:lnR>
                    <a:lnT w="381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0" i="0" u="none" strike="noStrike" dirty="0">
                          <a:solidFill>
                            <a:srgbClr val="000000"/>
                          </a:solidFill>
                          <a:effectLst/>
                          <a:latin typeface="Tahoma"/>
                        </a:rPr>
                        <a:t>$0.7</a:t>
                      </a:r>
                    </a:p>
                  </a:txBody>
                  <a:tcPr marL="9525" marR="9525" marT="9525" marB="0" anchor="ctr">
                    <a:lnL w="12700" cmpd="sng">
                      <a:noFill/>
                    </a:lnL>
                    <a:lnR w="12700" cmpd="sng">
                      <a:noFill/>
                    </a:lnR>
                    <a:lnT w="381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0" i="0" u="none" strike="noStrike" dirty="0">
                          <a:solidFill>
                            <a:srgbClr val="000000"/>
                          </a:solidFill>
                          <a:effectLst/>
                          <a:latin typeface="Tahoma"/>
                        </a:rPr>
                        <a:t>$0.9</a:t>
                      </a:r>
                    </a:p>
                  </a:txBody>
                  <a:tcPr marL="9525" marR="9525" marT="9525" marB="0" anchor="ctr">
                    <a:lnL w="12700" cmpd="sng">
                      <a:noFill/>
                    </a:lnL>
                    <a:lnR w="12700" cmpd="sng">
                      <a:noFill/>
                    </a:lnR>
                    <a:lnT w="381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0" i="0" u="none" strike="noStrike" dirty="0">
                          <a:solidFill>
                            <a:srgbClr val="000000"/>
                          </a:solidFill>
                          <a:effectLst/>
                          <a:latin typeface="Tahoma"/>
                        </a:rPr>
                        <a:t>$1.0</a:t>
                      </a:r>
                    </a:p>
                  </a:txBody>
                  <a:tcPr marL="9525" marR="9525" marT="9525" marB="0" anchor="ctr">
                    <a:lnL w="12700" cmpd="sng">
                      <a:noFill/>
                    </a:lnL>
                    <a:lnR w="12700" cmpd="sng">
                      <a:noFill/>
                    </a:lnR>
                    <a:lnT w="381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0" i="0" u="none" strike="noStrike" dirty="0">
                          <a:solidFill>
                            <a:srgbClr val="000000"/>
                          </a:solidFill>
                          <a:effectLst/>
                          <a:latin typeface="Tahoma"/>
                        </a:rPr>
                        <a:t>$1.1</a:t>
                      </a:r>
                    </a:p>
                  </a:txBody>
                  <a:tcPr marL="9525" marR="9525" marT="9525" marB="0" anchor="ctr">
                    <a:lnL w="12700" cmpd="sng">
                      <a:noFill/>
                    </a:lnL>
                    <a:lnR w="12700" cmpd="sng">
                      <a:noFill/>
                    </a:lnR>
                    <a:lnT w="381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800" b="0" i="0" u="none" strike="noStrike" dirty="0">
                          <a:solidFill>
                            <a:srgbClr val="000000"/>
                          </a:solidFill>
                          <a:effectLst/>
                          <a:latin typeface="Tahoma"/>
                        </a:rPr>
                        <a:t>$1.1</a:t>
                      </a:r>
                    </a:p>
                  </a:txBody>
                  <a:tcPr marL="9525" marR="9525" marT="9525" marB="0" anchor="ctr">
                    <a:lnL w="12700" cmpd="sng">
                      <a:noFill/>
                    </a:lnL>
                    <a:lnR w="12700" cmpd="sng">
                      <a:noFill/>
                    </a:lnR>
                    <a:lnT w="38100" cmpd="sng">
                      <a:noFill/>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r h="199475">
                <a:tc>
                  <a:txBody>
                    <a:bodyPr/>
                    <a:lstStyle/>
                    <a:p>
                      <a:pPr marL="0" marR="0">
                        <a:lnSpc>
                          <a:spcPct val="115000"/>
                        </a:lnSpc>
                        <a:spcBef>
                          <a:spcPts val="0"/>
                        </a:spcBef>
                        <a:spcAft>
                          <a:spcPts val="0"/>
                        </a:spcAft>
                      </a:pPr>
                      <a:r>
                        <a:rPr lang="en-US" sz="800" dirty="0" err="1">
                          <a:effectLst/>
                          <a:latin typeface="Tahoma" panose="020B0604030504040204" pitchFamily="34" charset="0"/>
                          <a:ea typeface="Tahoma" panose="020B0604030504040204" pitchFamily="34" charset="0"/>
                          <a:cs typeface="Tahoma" panose="020B0604030504040204" pitchFamily="34" charset="0"/>
                        </a:rPr>
                        <a:t>CapEx</a:t>
                      </a:r>
                      <a:r>
                        <a:rPr lang="en-US" sz="800" dirty="0">
                          <a:effectLst/>
                          <a:latin typeface="Tahoma" panose="020B0604030504040204" pitchFamily="34" charset="0"/>
                          <a:ea typeface="Tahoma" panose="020B0604030504040204" pitchFamily="34" charset="0"/>
                          <a:cs typeface="Tahoma" panose="020B0604030504040204" pitchFamily="34" charset="0"/>
                        </a:rPr>
                        <a:t> as % of Revenue</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0.3%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0.3%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0.3%</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0.4%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0.5%</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0.5%</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US" sz="700" b="0" i="0" u="none" strike="noStrike" dirty="0">
                          <a:solidFill>
                            <a:srgbClr val="000000"/>
                          </a:solidFill>
                          <a:effectLst/>
                          <a:latin typeface="Tahoma"/>
                        </a:rPr>
                        <a:t>0.5%</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1"/>
                  </a:ext>
                </a:extLst>
              </a:tr>
              <a:tr h="199475">
                <a:tc>
                  <a:txBody>
                    <a:bodyPr/>
                    <a:lstStyle/>
                    <a:p>
                      <a:pPr marL="0" marR="0">
                        <a:lnSpc>
                          <a:spcPct val="115000"/>
                        </a:lnSpc>
                        <a:spcBef>
                          <a:spcPts val="0"/>
                        </a:spcBef>
                        <a:spcAft>
                          <a:spcPts val="0"/>
                        </a:spcAft>
                      </a:pPr>
                      <a:r>
                        <a:rPr lang="en-US" sz="800" dirty="0">
                          <a:effectLst/>
                          <a:latin typeface="Tahoma" panose="020B0604030504040204" pitchFamily="34" charset="0"/>
                          <a:ea typeface="Tahoma" panose="020B0604030504040204" pitchFamily="34" charset="0"/>
                          <a:cs typeface="Tahoma" panose="020B0604030504040204" pitchFamily="34" charset="0"/>
                        </a:rPr>
                        <a:t>%</a:t>
                      </a:r>
                      <a:r>
                        <a:rPr lang="en-US" sz="800" baseline="0" dirty="0">
                          <a:effectLst/>
                          <a:latin typeface="Tahoma" panose="020B0604030504040204" pitchFamily="34" charset="0"/>
                          <a:ea typeface="Tahoma" panose="020B0604030504040204" pitchFamily="34" charset="0"/>
                          <a:cs typeface="Tahoma" panose="020B0604030504040204" pitchFamily="34" charset="0"/>
                        </a:rPr>
                        <a:t> </a:t>
                      </a:r>
                      <a:r>
                        <a:rPr lang="en-US" sz="800" dirty="0">
                          <a:effectLst/>
                          <a:latin typeface="Tahoma" panose="020B0604030504040204" pitchFamily="34" charset="0"/>
                          <a:ea typeface="Tahoma" panose="020B0604030504040204" pitchFamily="34" charset="0"/>
                          <a:cs typeface="Tahoma" panose="020B0604030504040204" pitchFamily="34" charset="0"/>
                        </a:rPr>
                        <a:t>Cash</a:t>
                      </a:r>
                      <a:r>
                        <a:rPr lang="en-US" sz="800" baseline="0" dirty="0">
                          <a:effectLst/>
                          <a:latin typeface="Tahoma" panose="020B0604030504040204" pitchFamily="34" charset="0"/>
                          <a:ea typeface="Tahoma" panose="020B0604030504040204" pitchFamily="34" charset="0"/>
                          <a:cs typeface="Tahoma" panose="020B0604030504040204" pitchFamily="34" charset="0"/>
                        </a:rPr>
                        <a:t> Conversion</a:t>
                      </a:r>
                      <a:r>
                        <a:rPr lang="en-US" sz="800" baseline="30000" dirty="0">
                          <a:effectLst/>
                          <a:latin typeface="Tahoma" panose="020B0604030504040204" pitchFamily="34" charset="0"/>
                          <a:ea typeface="Tahoma" panose="020B0604030504040204" pitchFamily="34" charset="0"/>
                          <a:cs typeface="Tahoma" panose="020B0604030504040204" pitchFamily="34" charset="0"/>
                        </a:rPr>
                        <a:t>(1)</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700" b="0" i="0" u="none" strike="noStrike" dirty="0">
                          <a:solidFill>
                            <a:srgbClr val="000000"/>
                          </a:solidFill>
                          <a:effectLst/>
                          <a:latin typeface="Tahoma"/>
                        </a:rPr>
                        <a:t>96.2%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700" b="0" i="0" u="none" strike="noStrike" dirty="0">
                          <a:solidFill>
                            <a:srgbClr val="000000"/>
                          </a:solidFill>
                          <a:effectLst/>
                          <a:latin typeface="Tahoma"/>
                        </a:rPr>
                        <a:t>96.7%</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700" b="0" i="0" u="none" strike="noStrike" dirty="0">
                          <a:solidFill>
                            <a:srgbClr val="000000"/>
                          </a:solidFill>
                          <a:effectLst/>
                          <a:latin typeface="Tahoma"/>
                        </a:rPr>
                        <a:t>95.6%</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700" b="0" i="0" u="none" strike="noStrike" dirty="0">
                          <a:solidFill>
                            <a:srgbClr val="000000"/>
                          </a:solidFill>
                          <a:effectLst/>
                          <a:latin typeface="Tahoma"/>
                        </a:rPr>
                        <a:t>94.5%</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700" b="0" i="0" u="none" strike="noStrike" dirty="0">
                          <a:solidFill>
                            <a:srgbClr val="000000"/>
                          </a:solidFill>
                          <a:effectLst/>
                          <a:latin typeface="Tahoma"/>
                        </a:rPr>
                        <a:t>94.0%</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700" b="0" i="0" u="none" strike="noStrike" dirty="0">
                          <a:solidFill>
                            <a:srgbClr val="000000"/>
                          </a:solidFill>
                          <a:effectLst/>
                          <a:latin typeface="Tahoma"/>
                        </a:rPr>
                        <a:t>94.2%</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sz="700" b="0" i="0" u="none" strike="noStrike" dirty="0">
                          <a:solidFill>
                            <a:srgbClr val="000000"/>
                          </a:solidFill>
                          <a:effectLst/>
                          <a:latin typeface="Tahoma"/>
                        </a:rPr>
                        <a:t>94.4%</a:t>
                      </a:r>
                    </a:p>
                  </a:txBody>
                  <a:tcPr marL="0" marR="0" marT="0" marB="0" anchor="ctr">
                    <a:lnL w="12700" cmpd="sng">
                      <a:noFill/>
                    </a:lnL>
                    <a:lnR w="12700" cmpd="sng">
                      <a:noFill/>
                    </a:lnR>
                    <a:lnT w="3175" cap="flat" cmpd="sng" algn="ctr">
                      <a:solidFill>
                        <a:schemeClr val="bg1">
                          <a:lumMod val="85000"/>
                        </a:schemeClr>
                      </a:solid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10002"/>
                  </a:ext>
                </a:extLst>
              </a:tr>
            </a:tbl>
          </a:graphicData>
        </a:graphic>
      </p:graphicFrame>
      <p:sp>
        <p:nvSpPr>
          <p:cNvPr id="13" name="TextBox 12"/>
          <p:cNvSpPr txBox="1"/>
          <p:nvPr/>
        </p:nvSpPr>
        <p:spPr>
          <a:xfrm>
            <a:off x="228600" y="6363447"/>
            <a:ext cx="8698486" cy="153888"/>
          </a:xfrm>
          <a:prstGeom prst="rect">
            <a:avLst/>
          </a:prstGeom>
          <a:noFill/>
        </p:spPr>
        <p:txBody>
          <a:bodyPr wrap="square" lIns="0" rIns="0" bIns="0" rtlCol="0" anchor="b" anchorCtr="0">
            <a:spAutoFit/>
          </a:bodyPr>
          <a:lstStyle/>
          <a:p>
            <a:r>
              <a:rPr lang="en-US" sz="700" i="1" dirty="0" smtClean="0">
                <a:solidFill>
                  <a:prstClr val="black"/>
                </a:solidFill>
                <a:cs typeface="Tahoma" panose="020B0604030504040204" pitchFamily="34" charset="0"/>
              </a:rPr>
              <a:t>Note: (1</a:t>
            </a:r>
            <a:r>
              <a:rPr lang="en-US" sz="700" i="1" dirty="0">
                <a:solidFill>
                  <a:prstClr val="black"/>
                </a:solidFill>
                <a:cs typeface="Tahoma" panose="020B0604030504040204" pitchFamily="34" charset="0"/>
              </a:rPr>
              <a:t>) Cash conversion = (Adj. EBITDA – capital expenditures) / Adj. </a:t>
            </a:r>
            <a:r>
              <a:rPr lang="en-US" sz="700" i="1" dirty="0" smtClean="0">
                <a:solidFill>
                  <a:prstClr val="black"/>
                </a:solidFill>
                <a:cs typeface="Tahoma" panose="020B0604030504040204" pitchFamily="34" charset="0"/>
              </a:rPr>
              <a:t>EBITDA</a:t>
            </a:r>
            <a:endParaRPr lang="en-US" sz="700" i="1" dirty="0">
              <a:solidFill>
                <a:prstClr val="black"/>
              </a:solidFill>
              <a:cs typeface="Tahoma" panose="020B0604030504040204" pitchFamily="34" charset="0"/>
            </a:endParaRPr>
          </a:p>
        </p:txBody>
      </p:sp>
      <p:sp>
        <p:nvSpPr>
          <p:cNvPr id="14"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65</a:t>
            </a:r>
            <a:endParaRPr lang="en-US" sz="900" dirty="0">
              <a:solidFill>
                <a:srgbClr val="000000"/>
              </a:solidFill>
              <a:latin typeface="Tahoma"/>
            </a:endParaRPr>
          </a:p>
        </p:txBody>
      </p:sp>
    </p:spTree>
    <p:extLst>
      <p:ext uri="{BB962C8B-B14F-4D97-AF65-F5344CB8AC3E}">
        <p14:creationId xmlns:p14="http://schemas.microsoft.com/office/powerpoint/2010/main" val="9831097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Balance </a:t>
            </a:r>
            <a:r>
              <a:rPr lang="en-US" dirty="0" smtClean="0"/>
              <a:t>Sheet</a:t>
            </a:r>
            <a:endParaRPr lang="en-US" baseline="30000" dirty="0"/>
          </a:p>
        </p:txBody>
      </p:sp>
      <p:sp>
        <p:nvSpPr>
          <p:cNvPr id="89" name="TextBox 88"/>
          <p:cNvSpPr txBox="1"/>
          <p:nvPr/>
        </p:nvSpPr>
        <p:spPr>
          <a:xfrm>
            <a:off x="288924" y="1125407"/>
            <a:ext cx="1847851" cy="2841804"/>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As a result of Katun’s consignment model, net inventory has declined by $9.8 million from 2014 to $25.8 million in 2015 and an additional $5.8 million to $20.0 million in 2016</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smtClean="0">
                <a:solidFill>
                  <a:schemeClr val="bg1"/>
                </a:solidFill>
                <a:cs typeface="Tahoma" panose="020B0604030504040204" pitchFamily="34" charset="0"/>
              </a:rPr>
              <a:t>Accrued </a:t>
            </a:r>
            <a:r>
              <a:rPr lang="en-US" sz="800" dirty="0">
                <a:solidFill>
                  <a:schemeClr val="bg1"/>
                </a:solidFill>
                <a:cs typeface="Tahoma" panose="020B0604030504040204" pitchFamily="34" charset="0"/>
              </a:rPr>
              <a:t>liabilities include accrued expenses such as interest, professional fees and personnel expense accruals such as salary and </a:t>
            </a:r>
            <a:r>
              <a:rPr lang="en-US" sz="800" dirty="0" smtClean="0">
                <a:solidFill>
                  <a:schemeClr val="bg1"/>
                </a:solidFill>
                <a:cs typeface="Tahoma" panose="020B0604030504040204" pitchFamily="34" charset="0"/>
              </a:rPr>
              <a:t>bonus</a:t>
            </a:r>
            <a:endParaRPr lang="en-US" sz="800" dirty="0">
              <a:solidFill>
                <a:schemeClr val="bg1"/>
              </a:solidFill>
              <a:cs typeface="Tahoma" panose="020B0604030504040204" pitchFamily="34" charset="0"/>
            </a:endParaRP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Prepaid </a:t>
            </a:r>
            <a:r>
              <a:rPr lang="en-US" sz="800" dirty="0" smtClean="0">
                <a:solidFill>
                  <a:schemeClr val="bg1"/>
                </a:solidFill>
                <a:cs typeface="Tahoma" panose="020B0604030504040204" pitchFamily="34" charset="0"/>
              </a:rPr>
              <a:t>expenses in </a:t>
            </a:r>
            <a:r>
              <a:rPr lang="en-US" sz="800" dirty="0">
                <a:solidFill>
                  <a:schemeClr val="bg1"/>
                </a:solidFill>
                <a:cs typeface="Tahoma" panose="020B0604030504040204" pitchFamily="34" charset="0"/>
              </a:rPr>
              <a:t>2016 </a:t>
            </a:r>
            <a:r>
              <a:rPr lang="en-US" sz="800" dirty="0" smtClean="0">
                <a:solidFill>
                  <a:schemeClr val="bg1"/>
                </a:solidFill>
                <a:cs typeface="Tahoma" panose="020B0604030504040204" pitchFamily="34" charset="0"/>
              </a:rPr>
              <a:t>are inflated by $541 thousand due to fees </a:t>
            </a:r>
            <a:r>
              <a:rPr lang="en-US" sz="800" dirty="0">
                <a:solidFill>
                  <a:schemeClr val="bg1"/>
                </a:solidFill>
                <a:cs typeface="Tahoma" panose="020B0604030504040204" pitchFamily="34" charset="0"/>
              </a:rPr>
              <a:t>that will be expensed in 2017 </a:t>
            </a:r>
            <a:r>
              <a:rPr lang="en-US" sz="800" dirty="0" smtClean="0">
                <a:solidFill>
                  <a:schemeClr val="bg1"/>
                </a:solidFill>
                <a:cs typeface="Tahoma" panose="020B0604030504040204" pitchFamily="34" charset="0"/>
              </a:rPr>
              <a:t>that are related to a </a:t>
            </a:r>
            <a:r>
              <a:rPr lang="en-US" sz="800" dirty="0">
                <a:solidFill>
                  <a:schemeClr val="bg1"/>
                </a:solidFill>
                <a:cs typeface="Tahoma" panose="020B0604030504040204" pitchFamily="34" charset="0"/>
              </a:rPr>
              <a:t>g</a:t>
            </a:r>
            <a:r>
              <a:rPr lang="en-US" sz="800" dirty="0" smtClean="0">
                <a:solidFill>
                  <a:schemeClr val="bg1"/>
                </a:solidFill>
                <a:cs typeface="Tahoma" panose="020B0604030504040204" pitchFamily="34" charset="0"/>
              </a:rPr>
              <a:t>rowth strategy plan </a:t>
            </a:r>
            <a:r>
              <a:rPr lang="en-US" sz="800" dirty="0">
                <a:solidFill>
                  <a:schemeClr val="bg1"/>
                </a:solidFill>
                <a:cs typeface="Tahoma" panose="020B0604030504040204" pitchFamily="34" charset="0"/>
              </a:rPr>
              <a:t>and market </a:t>
            </a:r>
            <a:r>
              <a:rPr lang="en-US" sz="800" dirty="0" smtClean="0">
                <a:solidFill>
                  <a:schemeClr val="bg1"/>
                </a:solidFill>
                <a:cs typeface="Tahoma" panose="020B0604030504040204" pitchFamily="34" charset="0"/>
              </a:rPr>
              <a:t>assessment commissioned for the present sale</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Retirement benefits are primarily the Italian statutory accrual for pension </a:t>
            </a:r>
            <a:r>
              <a:rPr lang="en-US" sz="800" dirty="0" smtClean="0">
                <a:solidFill>
                  <a:schemeClr val="bg1"/>
                </a:solidFill>
                <a:cs typeface="Tahoma" panose="020B0604030504040204" pitchFamily="34" charset="0"/>
              </a:rPr>
              <a:t>benefits</a:t>
            </a:r>
            <a:endParaRPr lang="en-US" sz="800" dirty="0">
              <a:solidFill>
                <a:schemeClr val="bg1"/>
              </a:solidFill>
              <a:cs typeface="Tahoma" panose="020B0604030504040204" pitchFamily="34" charset="0"/>
            </a:endParaRPr>
          </a:p>
          <a:p>
            <a:pPr marL="173038" indent="-173038" fontAlgn="base">
              <a:spcBef>
                <a:spcPts val="400"/>
              </a:spcBef>
              <a:buClr>
                <a:schemeClr val="bg1"/>
              </a:buClr>
              <a:buSzPct val="100000"/>
              <a:buFont typeface="Wingdings" panose="05000000000000000000" pitchFamily="2" charset="2"/>
              <a:buChar char="§"/>
              <a:tabLst>
                <a:tab pos="179388" algn="l"/>
              </a:tabLst>
            </a:pPr>
            <a:endParaRPr lang="en-US" sz="800" dirty="0">
              <a:solidFill>
                <a:schemeClr val="bg1"/>
              </a:solidFill>
              <a:cs typeface="Tahoma" panose="020B0604030504040204" pitchFamily="34" charset="0"/>
            </a:endParaRPr>
          </a:p>
        </p:txBody>
      </p:sp>
      <p:sp>
        <p:nvSpPr>
          <p:cNvPr id="12" name="TextBox 11"/>
          <p:cNvSpPr txBox="1"/>
          <p:nvPr/>
        </p:nvSpPr>
        <p:spPr>
          <a:xfrm>
            <a:off x="2425702" y="5700518"/>
            <a:ext cx="6501384" cy="584775"/>
          </a:xfrm>
          <a:prstGeom prst="rect">
            <a:avLst/>
          </a:prstGeom>
          <a:noFill/>
        </p:spPr>
        <p:txBody>
          <a:bodyPr wrap="square" lIns="0" rIns="0" bIns="0" rtlCol="0" anchor="b" anchorCtr="0">
            <a:spAutoFit/>
          </a:bodyPr>
          <a:lstStyle/>
          <a:p>
            <a:r>
              <a:rPr lang="en-US" sz="700" i="1" dirty="0">
                <a:solidFill>
                  <a:prstClr val="black"/>
                </a:solidFill>
                <a:cs typeface="Tahoma" panose="020B0604030504040204" pitchFamily="34" charset="0"/>
              </a:rPr>
              <a:t>(1) Presented on a cash-free, debt-free basis</a:t>
            </a:r>
          </a:p>
          <a:p>
            <a:r>
              <a:rPr lang="en-US" sz="700" i="1" dirty="0" smtClean="0">
                <a:solidFill>
                  <a:prstClr val="black"/>
                </a:solidFill>
                <a:cs typeface="Tahoma" panose="020B0604030504040204" pitchFamily="34" charset="0"/>
              </a:rPr>
              <a:t>(2</a:t>
            </a:r>
            <a:r>
              <a:rPr lang="en-US" sz="700" i="1" dirty="0">
                <a:solidFill>
                  <a:prstClr val="black"/>
                </a:solidFill>
                <a:cs typeface="Tahoma" panose="020B0604030504040204" pitchFamily="34" charset="0"/>
              </a:rPr>
              <a:t>) Other Long-Term Assets includes intangibles, deferred tax assets, deposits and advances</a:t>
            </a:r>
          </a:p>
          <a:p>
            <a:r>
              <a:rPr lang="en-US" sz="700" i="1" dirty="0">
                <a:solidFill>
                  <a:prstClr val="black"/>
                </a:solidFill>
                <a:cs typeface="Tahoma" panose="020B0604030504040204" pitchFamily="34" charset="0"/>
              </a:rPr>
              <a:t>(3) Accounts payable incudes </a:t>
            </a:r>
            <a:r>
              <a:rPr lang="en-US" sz="700" i="1" dirty="0" smtClean="0">
                <a:solidFill>
                  <a:prstClr val="black"/>
                </a:solidFill>
                <a:cs typeface="Tahoma" panose="020B0604030504040204" pitchFamily="34" charset="0"/>
              </a:rPr>
              <a:t>Short-Term </a:t>
            </a:r>
            <a:r>
              <a:rPr lang="en-US" sz="700" i="1" dirty="0">
                <a:solidFill>
                  <a:prstClr val="black"/>
                </a:solidFill>
                <a:cs typeface="Tahoma" panose="020B0604030504040204" pitchFamily="34" charset="0"/>
              </a:rPr>
              <a:t>portion of capital leases</a:t>
            </a:r>
          </a:p>
          <a:p>
            <a:r>
              <a:rPr lang="en-US" sz="700" i="1" dirty="0">
                <a:solidFill>
                  <a:prstClr val="black"/>
                </a:solidFill>
                <a:cs typeface="Tahoma" panose="020B0604030504040204" pitchFamily="34" charset="0"/>
              </a:rPr>
              <a:t>(4) Other Current Liabilities includes income taxes payable, </a:t>
            </a:r>
            <a:r>
              <a:rPr lang="en-US" sz="700" i="1" dirty="0" smtClean="0">
                <a:solidFill>
                  <a:prstClr val="black"/>
                </a:solidFill>
                <a:cs typeface="Tahoma" panose="020B0604030504040204" pitchFamily="34" charset="0"/>
              </a:rPr>
              <a:t>Short -Term </a:t>
            </a:r>
            <a:r>
              <a:rPr lang="en-US" sz="700" i="1" dirty="0">
                <a:solidFill>
                  <a:prstClr val="black"/>
                </a:solidFill>
                <a:cs typeface="Tahoma" panose="020B0604030504040204" pitchFamily="34" charset="0"/>
              </a:rPr>
              <a:t>portion of top floor lease liability and Italy factoring loan </a:t>
            </a:r>
          </a:p>
          <a:p>
            <a:r>
              <a:rPr lang="en-US" sz="700" i="1" dirty="0">
                <a:solidFill>
                  <a:prstClr val="black"/>
                </a:solidFill>
                <a:cs typeface="Tahoma" panose="020B0604030504040204" pitchFamily="34" charset="0"/>
              </a:rPr>
              <a:t>(5) Other Long-Term Liabilities include </a:t>
            </a:r>
            <a:r>
              <a:rPr lang="en-US" sz="700" i="1" dirty="0" smtClean="0">
                <a:solidFill>
                  <a:prstClr val="black"/>
                </a:solidFill>
                <a:cs typeface="Tahoma" panose="020B0604030504040204" pitchFamily="34" charset="0"/>
              </a:rPr>
              <a:t>Long-Term </a:t>
            </a:r>
            <a:r>
              <a:rPr lang="en-US" sz="700" i="1" dirty="0">
                <a:solidFill>
                  <a:prstClr val="black"/>
                </a:solidFill>
                <a:cs typeface="Tahoma" panose="020B0604030504040204" pitchFamily="34" charset="0"/>
              </a:rPr>
              <a:t>portion of top floor lease liability and capital leases</a:t>
            </a:r>
          </a:p>
        </p:txBody>
      </p:sp>
      <p:graphicFrame>
        <p:nvGraphicFramePr>
          <p:cNvPr id="6" name="Table 5"/>
          <p:cNvGraphicFramePr>
            <a:graphicFrameLocks noGrp="1"/>
          </p:cNvGraphicFramePr>
          <p:nvPr>
            <p:custDataLst>
              <p:tags r:id="rId1"/>
            </p:custDataLst>
            <p:extLst>
              <p:ext uri="{D42A27DB-BD31-4B8C-83A1-F6EECF244321}">
                <p14:modId xmlns:p14="http://schemas.microsoft.com/office/powerpoint/2010/main" val="3682758038"/>
              </p:ext>
            </p:extLst>
          </p:nvPr>
        </p:nvGraphicFramePr>
        <p:xfrm>
          <a:off x="2425700" y="1409699"/>
          <a:ext cx="6478271" cy="3839202"/>
        </p:xfrm>
        <a:graphic>
          <a:graphicData uri="http://schemas.openxmlformats.org/drawingml/2006/table">
            <a:tbl>
              <a:tblPr>
                <a:tableStyleId>{5C22544A-7EE6-4342-B048-85BDC9FD1C3A}</a:tableStyleId>
              </a:tblPr>
              <a:tblGrid>
                <a:gridCol w="2791239">
                  <a:extLst>
                    <a:ext uri="{9D8B030D-6E8A-4147-A177-3AD203B41FA5}">
                      <a16:colId xmlns="" xmlns:a16="http://schemas.microsoft.com/office/drawing/2014/main" val="20000"/>
                    </a:ext>
                  </a:extLst>
                </a:gridCol>
                <a:gridCol w="921758">
                  <a:extLst>
                    <a:ext uri="{9D8B030D-6E8A-4147-A177-3AD203B41FA5}">
                      <a16:colId xmlns="" xmlns:a16="http://schemas.microsoft.com/office/drawing/2014/main" val="20002"/>
                    </a:ext>
                  </a:extLst>
                </a:gridCol>
                <a:gridCol w="921758"/>
                <a:gridCol w="921758">
                  <a:extLst>
                    <a:ext uri="{9D8B030D-6E8A-4147-A177-3AD203B41FA5}">
                      <a16:colId xmlns="" xmlns:a16="http://schemas.microsoft.com/office/drawing/2014/main" val="20003"/>
                    </a:ext>
                  </a:extLst>
                </a:gridCol>
                <a:gridCol w="921758">
                  <a:extLst>
                    <a:ext uri="{9D8B030D-6E8A-4147-A177-3AD203B41FA5}">
                      <a16:colId xmlns="" xmlns:a16="http://schemas.microsoft.com/office/drawing/2014/main" val="20004"/>
                    </a:ext>
                  </a:extLst>
                </a:gridCol>
              </a:tblGrid>
              <a:tr h="196801">
                <a:tc>
                  <a:txBody>
                    <a:bodyPr/>
                    <a:lstStyle/>
                    <a:p>
                      <a:pPr algn="l" fontAlgn="b">
                        <a:spcBef>
                          <a:spcPts val="0"/>
                        </a:spcBef>
                      </a:pPr>
                      <a:endParaRPr lang="en-US" sz="700" b="1" i="0" u="none" strike="noStrike" dirty="0">
                        <a:solidFill>
                          <a:schemeClr val="bg1"/>
                        </a:solidFill>
                        <a:effectLst/>
                        <a:latin typeface="Tahoma"/>
                      </a:endParaRP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gridSpan="3">
                  <a:txBody>
                    <a:bodyPr/>
                    <a:lstStyle/>
                    <a:p>
                      <a:pPr algn="ctr" fontAlgn="b">
                        <a:spcBef>
                          <a:spcPts val="0"/>
                        </a:spcBef>
                      </a:pPr>
                      <a:r>
                        <a:rPr lang="en-US" sz="700" b="1" i="0" u="none" strike="noStrike" dirty="0">
                          <a:solidFill>
                            <a:schemeClr val="bg1"/>
                          </a:solidFill>
                          <a:effectLst/>
                          <a:latin typeface="Tahoma"/>
                        </a:rPr>
                        <a:t>As of December 31,</a:t>
                      </a:r>
                    </a:p>
                  </a:txBody>
                  <a:tcPr marL="18288" marR="18288" marT="18288" marB="18288" anchor="b">
                    <a:lnL w="12700" cap="flat" cmpd="sng" algn="ctr">
                      <a:solidFill>
                        <a:schemeClr val="lt1">
                          <a:alpha val="0"/>
                        </a:schemeClr>
                      </a:solidFill>
                      <a:prstDash val="solid"/>
                      <a:round/>
                      <a:headEnd type="none" w="med" len="med"/>
                      <a:tailEnd type="none" w="med" len="med"/>
                    </a:lnL>
                    <a:lnR w="3175" cap="flat" cmpd="sng" algn="ctr">
                      <a:solidFill>
                        <a:schemeClr val="bg1"/>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tc>
                <a:tc hMerge="1">
                  <a:txBody>
                    <a:bodyPr/>
                    <a:lstStyle/>
                    <a:p>
                      <a:endParaRPr lang="en-US"/>
                    </a:p>
                  </a:txBody>
                  <a:tcPr/>
                </a:tc>
                <a:tc>
                  <a:txBody>
                    <a:bodyPr/>
                    <a:lstStyle/>
                    <a:p>
                      <a:pPr algn="ctr" fontAlgn="b">
                        <a:spcBef>
                          <a:spcPts val="0"/>
                        </a:spcBef>
                      </a:pPr>
                      <a:r>
                        <a:rPr lang="en-US" sz="700" b="1" i="0" u="none" strike="noStrike" dirty="0">
                          <a:solidFill>
                            <a:schemeClr val="bg1"/>
                          </a:solidFill>
                          <a:effectLst/>
                          <a:latin typeface="Tahoma"/>
                        </a:rPr>
                        <a:t>As of Jan 31,</a:t>
                      </a:r>
                    </a:p>
                  </a:txBody>
                  <a:tcPr marL="18288" marR="18288" marT="18288" marB="18288" anchor="b">
                    <a:lnL w="3175" cap="flat" cmpd="sng" algn="ctr">
                      <a:solidFill>
                        <a:schemeClr val="bg1"/>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196801">
                <a:tc>
                  <a:txBody>
                    <a:bodyPr/>
                    <a:lstStyle/>
                    <a:p>
                      <a:pPr marL="0" marR="0" indent="0" algn="l" defTabSz="914400" rtl="0" eaLnBrk="1" fontAlgn="b" latinLnBrk="0" hangingPunct="1">
                        <a:lnSpc>
                          <a:spcPct val="100000"/>
                        </a:lnSpc>
                        <a:spcBef>
                          <a:spcPts val="400"/>
                        </a:spcBef>
                        <a:spcAft>
                          <a:spcPts val="0"/>
                        </a:spcAft>
                        <a:buClrTx/>
                        <a:buSzTx/>
                        <a:buFontTx/>
                        <a:buNone/>
                        <a:tabLst/>
                        <a:defRPr/>
                      </a:pPr>
                      <a:r>
                        <a:rPr lang="en-US" sz="700" b="0" i="0" u="none" dirty="0">
                          <a:solidFill>
                            <a:schemeClr val="bg1"/>
                          </a:solidFill>
                          <a:latin typeface="+mn-lt"/>
                        </a:rPr>
                        <a:t>USD in thousands</a:t>
                      </a:r>
                      <a:endParaRPr lang="en-US" sz="700" b="0" i="0" u="none" strike="noStrike" dirty="0">
                        <a:solidFill>
                          <a:schemeClr val="bg1"/>
                        </a:solidFill>
                        <a:effectLst/>
                        <a:latin typeface="+mn-lt"/>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2014</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2016</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fontAlgn="b">
                        <a:spcBef>
                          <a:spcPts val="400"/>
                        </a:spcBef>
                      </a:pPr>
                      <a:r>
                        <a:rPr lang="en-US" sz="700" b="1" i="0" u="none" strike="noStrike" dirty="0">
                          <a:solidFill>
                            <a:schemeClr val="bg1"/>
                          </a:solidFill>
                          <a:effectLst/>
                          <a:latin typeface="Tahoma"/>
                        </a:rPr>
                        <a:t>2017</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1"/>
                  </a:ext>
                </a:extLst>
              </a:tr>
              <a:tr h="192701">
                <a:tc>
                  <a:txBody>
                    <a:bodyPr/>
                    <a:lstStyle/>
                    <a:p>
                      <a:pPr algn="l" fontAlgn="b">
                        <a:spcBef>
                          <a:spcPts val="400"/>
                        </a:spcBef>
                      </a:pPr>
                      <a:r>
                        <a:rPr lang="en-US" sz="700" b="1" i="0" u="none" strike="noStrike" dirty="0">
                          <a:solidFill>
                            <a:schemeClr val="accent2"/>
                          </a:solidFill>
                          <a:effectLst/>
                          <a:latin typeface="Tahoma"/>
                        </a:rPr>
                        <a:t>Assets</a:t>
                      </a: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fontAlgn="b">
                        <a:spcBef>
                          <a:spcPts val="400"/>
                        </a:spcBef>
                      </a:pPr>
                      <a:endParaRPr lang="en-US" sz="700" b="0" i="0" u="none" strike="noStrike" dirty="0">
                        <a:solidFill>
                          <a:srgbClr val="000000"/>
                        </a:solidFill>
                        <a:effectLst/>
                        <a:latin typeface="+mn-lt"/>
                      </a:endParaRPr>
                    </a:p>
                  </a:txBody>
                  <a:tcPr marL="18288"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fontAlgn="b">
                        <a:spcBef>
                          <a:spcPts val="400"/>
                        </a:spcBef>
                      </a:pPr>
                      <a:endParaRPr lang="en-US" sz="700" b="0" i="0" u="none" strike="noStrike" dirty="0">
                        <a:solidFill>
                          <a:srgbClr val="000000"/>
                        </a:solidFill>
                        <a:effectLst/>
                        <a:latin typeface="+mn-lt"/>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fontAlgn="b">
                        <a:spcBef>
                          <a:spcPts val="400"/>
                        </a:spcBef>
                      </a:pPr>
                      <a:endParaRPr lang="en-US" sz="700" b="0" i="0" u="none" strike="noStrike" dirty="0">
                        <a:solidFill>
                          <a:srgbClr val="000000"/>
                        </a:solidFill>
                        <a:effectLst/>
                        <a:latin typeface="+mn-lt"/>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fontAlgn="b">
                        <a:spcBef>
                          <a:spcPts val="400"/>
                        </a:spcBef>
                      </a:pPr>
                      <a:endParaRPr lang="en-US" sz="700" b="0" i="0" u="none" strike="noStrike" dirty="0">
                        <a:solidFill>
                          <a:srgbClr val="000000"/>
                        </a:solidFill>
                        <a:effectLst/>
                        <a:latin typeface="+mn-lt"/>
                      </a:endParaRPr>
                    </a:p>
                  </a:txBody>
                  <a:tcPr marL="18288" marR="18288" marT="18288" marB="18288"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2"/>
                  </a:ext>
                </a:extLst>
              </a:tr>
              <a:tr h="143501">
                <a:tc>
                  <a:txBody>
                    <a:bodyPr/>
                    <a:lstStyle/>
                    <a:p>
                      <a:pPr algn="l" rtl="0" fontAlgn="b"/>
                      <a:r>
                        <a:rPr lang="en-US" sz="700" b="1" i="0" u="none" strike="noStrike" dirty="0">
                          <a:solidFill>
                            <a:srgbClr val="000000"/>
                          </a:solidFill>
                          <a:effectLst/>
                          <a:latin typeface="Tahoma"/>
                        </a:rPr>
                        <a:t>Current Assets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endParaRPr lang="en-US" sz="7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3"/>
                  </a:ext>
                </a:extLst>
              </a:tr>
              <a:tr h="143501">
                <a:tc>
                  <a:txBody>
                    <a:bodyPr/>
                    <a:lstStyle/>
                    <a:p>
                      <a:pPr algn="l" rtl="0" fontAlgn="b"/>
                      <a:r>
                        <a:rPr lang="en-US" sz="700" b="0" i="0" u="none" strike="noStrike" dirty="0">
                          <a:solidFill>
                            <a:srgbClr val="000000"/>
                          </a:solidFill>
                          <a:effectLst/>
                          <a:latin typeface="Tahoma"/>
                        </a:rPr>
                        <a:t>Accounts Receivable, net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$33,348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$30,455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$30,162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$30,271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4"/>
                  </a:ext>
                </a:extLst>
              </a:tr>
              <a:tr h="143501">
                <a:tc>
                  <a:txBody>
                    <a:bodyPr/>
                    <a:lstStyle/>
                    <a:p>
                      <a:pPr algn="l" rtl="0" fontAlgn="b"/>
                      <a:r>
                        <a:rPr lang="en-US" sz="700" b="0" i="0" u="none" strike="noStrike" dirty="0">
                          <a:solidFill>
                            <a:srgbClr val="000000"/>
                          </a:solidFill>
                          <a:effectLst/>
                          <a:latin typeface="Tahoma"/>
                        </a:rPr>
                        <a:t>Inventory, net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35,648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25,824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19,990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20,133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5"/>
                  </a:ext>
                </a:extLst>
              </a:tr>
              <a:tr h="143501">
                <a:tc>
                  <a:txBody>
                    <a:bodyPr/>
                    <a:lstStyle/>
                    <a:p>
                      <a:pPr algn="l" rtl="0" fontAlgn="b"/>
                      <a:r>
                        <a:rPr lang="en-US" sz="700" b="0" i="0" u="none" strike="noStrike" dirty="0">
                          <a:solidFill>
                            <a:srgbClr val="000000"/>
                          </a:solidFill>
                          <a:effectLst/>
                          <a:latin typeface="Tahoma"/>
                        </a:rPr>
                        <a:t>Prepaid Expenses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1,905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1,796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2,523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2,300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6"/>
                  </a:ext>
                </a:extLst>
              </a:tr>
              <a:tr h="143501">
                <a:tc>
                  <a:txBody>
                    <a:bodyPr/>
                    <a:lstStyle/>
                    <a:p>
                      <a:pPr algn="l" rtl="0" fontAlgn="b"/>
                      <a:r>
                        <a:rPr lang="en-US" sz="700" b="1" i="0" u="none" strike="noStrike" dirty="0">
                          <a:solidFill>
                            <a:srgbClr val="000000"/>
                          </a:solidFill>
                          <a:effectLst/>
                          <a:latin typeface="Tahoma"/>
                        </a:rPr>
                        <a:t>Total Current Assets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$70,901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$58,075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$52,675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$52,703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7"/>
                  </a:ext>
                </a:extLst>
              </a:tr>
              <a:tr h="143501">
                <a:tc>
                  <a:txBody>
                    <a:bodyPr/>
                    <a:lstStyle/>
                    <a:p>
                      <a:pPr algn="l" rtl="0" fontAlgn="b"/>
                      <a:r>
                        <a:rPr lang="en-US" sz="700" b="1" i="0" u="none" strike="noStrike" dirty="0">
                          <a:solidFill>
                            <a:srgbClr val="000000"/>
                          </a:solidFill>
                          <a:effectLst/>
                          <a:latin typeface="Tahoma"/>
                        </a:rPr>
                        <a:t>Long-Term Assets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8"/>
                  </a:ext>
                </a:extLst>
              </a:tr>
              <a:tr h="143501">
                <a:tc>
                  <a:txBody>
                    <a:bodyPr/>
                    <a:lstStyle/>
                    <a:p>
                      <a:pPr algn="l" rtl="0" fontAlgn="b"/>
                      <a:r>
                        <a:rPr lang="en-US" sz="700" b="0" i="0" u="none" strike="noStrike" dirty="0">
                          <a:solidFill>
                            <a:srgbClr val="000000"/>
                          </a:solidFill>
                          <a:effectLst/>
                          <a:latin typeface="Tahoma"/>
                        </a:rPr>
                        <a:t>Net Property, Plant &amp; Equipment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$2,182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$1,420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$980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$999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9"/>
                  </a:ext>
                </a:extLst>
              </a:tr>
              <a:tr h="143501">
                <a:tc>
                  <a:txBody>
                    <a:bodyPr/>
                    <a:lstStyle/>
                    <a:p>
                      <a:pPr algn="l" rtl="0" fontAlgn="b"/>
                      <a:r>
                        <a:rPr lang="en-US" sz="700" b="0" i="0" u="none" strike="noStrike" dirty="0">
                          <a:solidFill>
                            <a:srgbClr val="000000"/>
                          </a:solidFill>
                          <a:effectLst/>
                          <a:latin typeface="Tahoma"/>
                        </a:rPr>
                        <a:t>Other Long-Term Assets</a:t>
                      </a:r>
                      <a:r>
                        <a:rPr lang="en-US" sz="700" b="0" i="0" u="none" strike="noStrike" baseline="30000" dirty="0">
                          <a:solidFill>
                            <a:srgbClr val="000000"/>
                          </a:solidFill>
                          <a:effectLst/>
                          <a:latin typeface="Tahoma"/>
                        </a:rPr>
                        <a:t>(2)</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5,989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3,299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4,946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4,859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0"/>
                  </a:ext>
                </a:extLst>
              </a:tr>
              <a:tr h="143501">
                <a:tc>
                  <a:txBody>
                    <a:bodyPr/>
                    <a:lstStyle/>
                    <a:p>
                      <a:pPr algn="l" rtl="0" fontAlgn="b"/>
                      <a:r>
                        <a:rPr lang="en-US" sz="700" b="1" i="0" u="none" strike="noStrike" dirty="0">
                          <a:solidFill>
                            <a:srgbClr val="000000"/>
                          </a:solidFill>
                          <a:effectLst/>
                          <a:latin typeface="Tahoma"/>
                        </a:rPr>
                        <a:t>Total Assets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$79,072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$62,794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$58,601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$58,561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11"/>
                  </a:ext>
                </a:extLst>
              </a:tr>
              <a:tr h="198639">
                <a:tc>
                  <a:txBody>
                    <a:bodyPr/>
                    <a:lstStyle/>
                    <a:p>
                      <a:pPr algn="l" rtl="0" fontAlgn="b"/>
                      <a:r>
                        <a:rPr lang="en-US" sz="700" b="1" i="0" u="none" strike="noStrike" dirty="0">
                          <a:solidFill>
                            <a:srgbClr val="1771AD"/>
                          </a:solidFill>
                          <a:effectLst/>
                          <a:latin typeface="Tahoma"/>
                        </a:rPr>
                        <a:t>Liabilities and Net Investment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2"/>
                  </a:ext>
                </a:extLst>
              </a:tr>
              <a:tr h="143501">
                <a:tc>
                  <a:txBody>
                    <a:bodyPr/>
                    <a:lstStyle/>
                    <a:p>
                      <a:pPr algn="l" rtl="0" fontAlgn="b"/>
                      <a:r>
                        <a:rPr lang="en-US" sz="700" b="1" i="0" u="none" strike="noStrike" dirty="0">
                          <a:solidFill>
                            <a:srgbClr val="000000"/>
                          </a:solidFill>
                          <a:effectLst/>
                          <a:latin typeface="Tahoma"/>
                        </a:rPr>
                        <a:t>Current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3"/>
                  </a:ext>
                </a:extLst>
              </a:tr>
              <a:tr h="143501">
                <a:tc>
                  <a:txBody>
                    <a:bodyPr/>
                    <a:lstStyle/>
                    <a:p>
                      <a:pPr algn="l" rtl="0" fontAlgn="b"/>
                      <a:r>
                        <a:rPr lang="en-US" sz="700" b="0" i="0" u="none" strike="noStrike" dirty="0">
                          <a:solidFill>
                            <a:srgbClr val="000000"/>
                          </a:solidFill>
                          <a:effectLst/>
                          <a:latin typeface="Tahoma"/>
                        </a:rPr>
                        <a:t>Accounts </a:t>
                      </a:r>
                      <a:r>
                        <a:rPr lang="en-US" sz="700" b="0" i="0" u="none" strike="noStrike" dirty="0" smtClean="0">
                          <a:solidFill>
                            <a:srgbClr val="000000"/>
                          </a:solidFill>
                          <a:effectLst/>
                          <a:latin typeface="+mn-lt"/>
                        </a:rPr>
                        <a:t>Payable</a:t>
                      </a:r>
                      <a:r>
                        <a:rPr lang="en-US" sz="700" b="0" i="0" u="none" strike="noStrike" baseline="30000" dirty="0" smtClean="0">
                          <a:solidFill>
                            <a:srgbClr val="000000"/>
                          </a:solidFill>
                          <a:effectLst/>
                          <a:latin typeface="+mn-lt"/>
                        </a:rPr>
                        <a:t>(3)</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$24,041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$21,015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$21,054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$20,009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4"/>
                  </a:ext>
                </a:extLst>
              </a:tr>
              <a:tr h="143501">
                <a:tc>
                  <a:txBody>
                    <a:bodyPr/>
                    <a:lstStyle/>
                    <a:p>
                      <a:pPr algn="l" rtl="0" fontAlgn="b"/>
                      <a:r>
                        <a:rPr lang="en-US" sz="700" b="0" i="0" u="none" strike="noStrike" dirty="0">
                          <a:solidFill>
                            <a:srgbClr val="000000"/>
                          </a:solidFill>
                          <a:effectLst/>
                          <a:latin typeface="Tahoma"/>
                        </a:rPr>
                        <a:t>Accrued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13,608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10,148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9,538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6,481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5"/>
                  </a:ext>
                </a:extLst>
              </a:tr>
              <a:tr h="143501">
                <a:tc>
                  <a:txBody>
                    <a:bodyPr/>
                    <a:lstStyle/>
                    <a:p>
                      <a:pPr algn="l" rtl="0" fontAlgn="b"/>
                      <a:r>
                        <a:rPr lang="en-US" sz="700" b="0" i="0" u="none" strike="noStrike" dirty="0">
                          <a:solidFill>
                            <a:srgbClr val="000000"/>
                          </a:solidFill>
                          <a:effectLst/>
                          <a:latin typeface="Tahoma"/>
                        </a:rPr>
                        <a:t>Other Current </a:t>
                      </a:r>
                      <a:r>
                        <a:rPr lang="en-US" sz="700" b="0" i="0" u="none" strike="noStrike" dirty="0" smtClean="0">
                          <a:solidFill>
                            <a:srgbClr val="000000"/>
                          </a:solidFill>
                          <a:effectLst/>
                          <a:latin typeface="Tahoma"/>
                        </a:rPr>
                        <a:t>Liabilities</a:t>
                      </a:r>
                      <a:r>
                        <a:rPr lang="en-US" sz="700" b="0" i="0" u="none" strike="noStrike" baseline="30000" dirty="0" smtClean="0">
                          <a:solidFill>
                            <a:srgbClr val="000000"/>
                          </a:solidFill>
                          <a:effectLst/>
                          <a:latin typeface="Tahoma"/>
                        </a:rPr>
                        <a:t>(4)</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3,563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4,854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6,025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4,574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6"/>
                  </a:ext>
                </a:extLst>
              </a:tr>
              <a:tr h="143501">
                <a:tc>
                  <a:txBody>
                    <a:bodyPr/>
                    <a:lstStyle/>
                    <a:p>
                      <a:pPr algn="l" rtl="0" fontAlgn="b"/>
                      <a:r>
                        <a:rPr lang="en-US" sz="700" b="1" i="0" u="none" strike="noStrike" dirty="0">
                          <a:solidFill>
                            <a:srgbClr val="000000"/>
                          </a:solidFill>
                          <a:effectLst/>
                          <a:latin typeface="Tahoma"/>
                        </a:rPr>
                        <a:t>Total Current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$41,212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$36,017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$36,617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$31,064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17"/>
                  </a:ext>
                </a:extLst>
              </a:tr>
              <a:tr h="143501">
                <a:tc>
                  <a:txBody>
                    <a:bodyPr/>
                    <a:lstStyle/>
                    <a:p>
                      <a:pPr algn="l" rtl="0" fontAlgn="b"/>
                      <a:r>
                        <a:rPr lang="en-US" sz="700" b="1" i="0" u="none" strike="noStrike" dirty="0">
                          <a:solidFill>
                            <a:srgbClr val="000000"/>
                          </a:solidFill>
                          <a:effectLst/>
                          <a:latin typeface="Tahoma"/>
                        </a:rPr>
                        <a:t>Long-Term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8"/>
                  </a:ext>
                </a:extLst>
              </a:tr>
              <a:tr h="143501">
                <a:tc>
                  <a:txBody>
                    <a:bodyPr/>
                    <a:lstStyle/>
                    <a:p>
                      <a:pPr algn="l" rtl="0" fontAlgn="b"/>
                      <a:r>
                        <a:rPr lang="en-US" sz="700" b="0" i="0" u="none" strike="noStrike" dirty="0">
                          <a:solidFill>
                            <a:srgbClr val="000000"/>
                          </a:solidFill>
                          <a:effectLst/>
                          <a:latin typeface="Tahoma"/>
                        </a:rPr>
                        <a:t>Retirement Benefits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$918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$900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$914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$943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9"/>
                  </a:ext>
                </a:extLst>
              </a:tr>
              <a:tr h="143501">
                <a:tc>
                  <a:txBody>
                    <a:bodyPr/>
                    <a:lstStyle/>
                    <a:p>
                      <a:pPr algn="l" rtl="0" fontAlgn="b"/>
                      <a:r>
                        <a:rPr lang="en-US" sz="700" b="0" i="0" u="none" strike="noStrike" dirty="0">
                          <a:solidFill>
                            <a:srgbClr val="000000"/>
                          </a:solidFill>
                          <a:effectLst/>
                          <a:latin typeface="Tahoma"/>
                        </a:rPr>
                        <a:t>Other Long-Term </a:t>
                      </a:r>
                      <a:r>
                        <a:rPr lang="en-US" sz="700" b="0" i="0" u="none" strike="noStrike" dirty="0" smtClean="0">
                          <a:solidFill>
                            <a:srgbClr val="000000"/>
                          </a:solidFill>
                          <a:effectLst/>
                          <a:latin typeface="Tahoma"/>
                        </a:rPr>
                        <a:t>Liabilities</a:t>
                      </a:r>
                      <a:r>
                        <a:rPr lang="en-US" sz="700" b="0" i="0" u="none" strike="noStrike" baseline="30000" dirty="0" smtClean="0">
                          <a:solidFill>
                            <a:srgbClr val="000000"/>
                          </a:solidFill>
                          <a:effectLst/>
                          <a:latin typeface="Tahoma"/>
                        </a:rPr>
                        <a:t>(5)</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4,232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3,304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3,209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3,180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0"/>
                  </a:ext>
                </a:extLst>
              </a:tr>
              <a:tr h="143501">
                <a:tc>
                  <a:txBody>
                    <a:bodyPr/>
                    <a:lstStyle/>
                    <a:p>
                      <a:pPr algn="l" rtl="0" fontAlgn="b"/>
                      <a:r>
                        <a:rPr lang="en-US" sz="700" b="1" i="0" u="none" strike="noStrike" dirty="0">
                          <a:solidFill>
                            <a:srgbClr val="000000"/>
                          </a:solidFill>
                          <a:effectLst/>
                          <a:latin typeface="Tahoma"/>
                        </a:rPr>
                        <a:t>Total Long-Term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$5,151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$4,204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$4,123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$4,123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21"/>
                  </a:ext>
                </a:extLst>
              </a:tr>
              <a:tr h="143501">
                <a:tc>
                  <a:txBody>
                    <a:bodyPr/>
                    <a:lstStyle/>
                    <a:p>
                      <a:pPr algn="l" rtl="0" fontAlgn="b"/>
                      <a:r>
                        <a:rPr lang="en-US" sz="700" b="0" i="0" u="none" strike="noStrike" dirty="0">
                          <a:solidFill>
                            <a:srgbClr val="000000"/>
                          </a:solidFill>
                          <a:effectLst/>
                          <a:latin typeface="Tahoma"/>
                        </a:rPr>
                        <a:t>Total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$46,363</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$40,220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$40,740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fontAlgn="ctr"/>
                      <a:r>
                        <a:rPr lang="en-US" sz="700" b="0" i="0" u="none" strike="noStrike" dirty="0">
                          <a:solidFill>
                            <a:srgbClr val="000000"/>
                          </a:solidFill>
                          <a:effectLst/>
                          <a:latin typeface="Tahoma"/>
                        </a:rPr>
                        <a:t>$35,188</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22"/>
                  </a:ext>
                </a:extLst>
              </a:tr>
              <a:tr h="184240">
                <a:tc>
                  <a:txBody>
                    <a:bodyPr/>
                    <a:lstStyle/>
                    <a:p>
                      <a:pPr algn="l" rtl="0" fontAlgn="b"/>
                      <a:r>
                        <a:rPr lang="en-US" sz="700" b="0" i="0" u="none" strike="noStrike" dirty="0">
                          <a:solidFill>
                            <a:srgbClr val="000000"/>
                          </a:solidFill>
                          <a:effectLst/>
                          <a:latin typeface="Tahoma"/>
                        </a:rPr>
                        <a:t>Net Investment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32,709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22,573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17,861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fontAlgn="ctr"/>
                      <a:r>
                        <a:rPr lang="en-US" sz="700" b="0" i="0" u="none" strike="noStrike" dirty="0">
                          <a:solidFill>
                            <a:srgbClr val="000000"/>
                          </a:solidFill>
                          <a:effectLst/>
                          <a:latin typeface="Tahoma"/>
                        </a:rPr>
                        <a:t>23,374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23"/>
                  </a:ext>
                </a:extLst>
              </a:tr>
              <a:tr h="143501">
                <a:tc>
                  <a:txBody>
                    <a:bodyPr/>
                    <a:lstStyle/>
                    <a:p>
                      <a:pPr algn="l" rtl="0" fontAlgn="b"/>
                      <a:r>
                        <a:rPr lang="en-US" sz="700" b="1" i="0" u="none" strike="noStrike" dirty="0">
                          <a:solidFill>
                            <a:srgbClr val="000000"/>
                          </a:solidFill>
                          <a:effectLst/>
                          <a:latin typeface="Tahoma"/>
                        </a:rPr>
                        <a:t>Total Liabilities and Net Investment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$79,072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$62,794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$58,601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fontAlgn="ctr"/>
                      <a:r>
                        <a:rPr lang="en-US" sz="700" b="1" i="0" u="none" strike="noStrike" dirty="0">
                          <a:solidFill>
                            <a:srgbClr val="000000"/>
                          </a:solidFill>
                          <a:effectLst/>
                          <a:latin typeface="Tahoma"/>
                        </a:rPr>
                        <a:t>$58,561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2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307682139"/>
              </p:ext>
            </p:extLst>
          </p:nvPr>
        </p:nvGraphicFramePr>
        <p:xfrm>
          <a:off x="2420448" y="1079277"/>
          <a:ext cx="6501384" cy="438912"/>
        </p:xfrm>
        <a:graphic>
          <a:graphicData uri="http://schemas.openxmlformats.org/drawingml/2006/table">
            <a:tbl>
              <a:tblPr firstRow="1" bandRow="1">
                <a:tableStyleId>{5C22544A-7EE6-4342-B048-85BDC9FD1C3A}</a:tableStyleId>
              </a:tblPr>
              <a:tblGrid>
                <a:gridCol w="650138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Historical Balance Sheet</a:t>
                      </a:r>
                      <a:r>
                        <a:rPr lang="en-US" sz="1000" b="1" i="0" u="none" baseline="30000" dirty="0" smtClean="0">
                          <a:solidFill>
                            <a:schemeClr val="tx1"/>
                          </a:solidFill>
                          <a:latin typeface="+mn-lt"/>
                        </a:rPr>
                        <a:t>(1)</a:t>
                      </a:r>
                      <a:endParaRPr lang="en-US" sz="1000" b="1" i="0" u="none" baseline="30000"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800" b="0"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66</a:t>
            </a:r>
            <a:endParaRPr lang="en-US" sz="900" dirty="0">
              <a:solidFill>
                <a:srgbClr val="000000"/>
              </a:solidFill>
              <a:latin typeface="Tahoma"/>
            </a:endParaRPr>
          </a:p>
        </p:txBody>
      </p:sp>
    </p:spTree>
    <p:extLst>
      <p:ext uri="{BB962C8B-B14F-4D97-AF65-F5344CB8AC3E}">
        <p14:creationId xmlns:p14="http://schemas.microsoft.com/office/powerpoint/2010/main" val="328495595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custDataLst>
              <p:tags r:id="rId1"/>
            </p:custDataLst>
            <p:extLst>
              <p:ext uri="{D42A27DB-BD31-4B8C-83A1-F6EECF244321}">
                <p14:modId xmlns:p14="http://schemas.microsoft.com/office/powerpoint/2010/main" val="3888264636"/>
              </p:ext>
            </p:extLst>
          </p:nvPr>
        </p:nvGraphicFramePr>
        <p:xfrm>
          <a:off x="228599" y="1600200"/>
          <a:ext cx="8686799" cy="1934940"/>
        </p:xfrm>
        <a:graphic>
          <a:graphicData uri="http://schemas.openxmlformats.org/drawingml/2006/table">
            <a:tbl>
              <a:tblPr>
                <a:tableStyleId>{5C22544A-7EE6-4342-B048-85BDC9FD1C3A}</a:tableStyleId>
              </a:tblPr>
              <a:tblGrid>
                <a:gridCol w="1527349">
                  <a:extLst>
                    <a:ext uri="{9D8B030D-6E8A-4147-A177-3AD203B41FA5}">
                      <a16:colId xmlns="" xmlns:a16="http://schemas.microsoft.com/office/drawing/2014/main" val="20000"/>
                    </a:ext>
                  </a:extLst>
                </a:gridCol>
                <a:gridCol w="591232">
                  <a:extLst>
                    <a:ext uri="{9D8B030D-6E8A-4147-A177-3AD203B41FA5}">
                      <a16:colId xmlns="" xmlns:a16="http://schemas.microsoft.com/office/drawing/2014/main" val="20001"/>
                    </a:ext>
                  </a:extLst>
                </a:gridCol>
                <a:gridCol w="591232">
                  <a:extLst>
                    <a:ext uri="{9D8B030D-6E8A-4147-A177-3AD203B41FA5}">
                      <a16:colId xmlns="" xmlns:a16="http://schemas.microsoft.com/office/drawing/2014/main" val="20002"/>
                    </a:ext>
                  </a:extLst>
                </a:gridCol>
                <a:gridCol w="591232">
                  <a:extLst>
                    <a:ext uri="{9D8B030D-6E8A-4147-A177-3AD203B41FA5}">
                      <a16:colId xmlns="" xmlns:a16="http://schemas.microsoft.com/office/drawing/2014/main" val="20003"/>
                    </a:ext>
                  </a:extLst>
                </a:gridCol>
                <a:gridCol w="591232">
                  <a:extLst>
                    <a:ext uri="{9D8B030D-6E8A-4147-A177-3AD203B41FA5}">
                      <a16:colId xmlns="" xmlns:a16="http://schemas.microsoft.com/office/drawing/2014/main" val="20004"/>
                    </a:ext>
                  </a:extLst>
                </a:gridCol>
                <a:gridCol w="591232">
                  <a:extLst>
                    <a:ext uri="{9D8B030D-6E8A-4147-A177-3AD203B41FA5}">
                      <a16:colId xmlns="" xmlns:a16="http://schemas.microsoft.com/office/drawing/2014/main" val="20005"/>
                    </a:ext>
                  </a:extLst>
                </a:gridCol>
                <a:gridCol w="591232">
                  <a:extLst>
                    <a:ext uri="{9D8B030D-6E8A-4147-A177-3AD203B41FA5}">
                      <a16:colId xmlns="" xmlns:a16="http://schemas.microsoft.com/office/drawing/2014/main" val="20006"/>
                    </a:ext>
                  </a:extLst>
                </a:gridCol>
                <a:gridCol w="655898">
                  <a:extLst>
                    <a:ext uri="{9D8B030D-6E8A-4147-A177-3AD203B41FA5}">
                      <a16:colId xmlns="" xmlns:a16="http://schemas.microsoft.com/office/drawing/2014/main" val="20007"/>
                    </a:ext>
                  </a:extLst>
                </a:gridCol>
                <a:gridCol w="591232">
                  <a:extLst>
                    <a:ext uri="{9D8B030D-6E8A-4147-A177-3AD203B41FA5}">
                      <a16:colId xmlns="" xmlns:a16="http://schemas.microsoft.com/office/drawing/2014/main" val="20008"/>
                    </a:ext>
                  </a:extLst>
                </a:gridCol>
                <a:gridCol w="591232">
                  <a:extLst>
                    <a:ext uri="{9D8B030D-6E8A-4147-A177-3AD203B41FA5}">
                      <a16:colId xmlns="" xmlns:a16="http://schemas.microsoft.com/office/drawing/2014/main" val="20009"/>
                    </a:ext>
                  </a:extLst>
                </a:gridCol>
                <a:gridCol w="591232">
                  <a:extLst>
                    <a:ext uri="{9D8B030D-6E8A-4147-A177-3AD203B41FA5}">
                      <a16:colId xmlns="" xmlns:a16="http://schemas.microsoft.com/office/drawing/2014/main" val="20010"/>
                    </a:ext>
                  </a:extLst>
                </a:gridCol>
                <a:gridCol w="591232">
                  <a:extLst>
                    <a:ext uri="{9D8B030D-6E8A-4147-A177-3AD203B41FA5}">
                      <a16:colId xmlns="" xmlns:a16="http://schemas.microsoft.com/office/drawing/2014/main" val="20011"/>
                    </a:ext>
                  </a:extLst>
                </a:gridCol>
                <a:gridCol w="591232">
                  <a:extLst>
                    <a:ext uri="{9D8B030D-6E8A-4147-A177-3AD203B41FA5}">
                      <a16:colId xmlns="" xmlns:a16="http://schemas.microsoft.com/office/drawing/2014/main" val="20012"/>
                    </a:ext>
                  </a:extLst>
                </a:gridCol>
              </a:tblGrid>
              <a:tr h="214496">
                <a:tc>
                  <a:txBody>
                    <a:bodyPr/>
                    <a:lstStyle/>
                    <a:p>
                      <a:pPr algn="l" rtl="0" fontAlgn="b"/>
                      <a:r>
                        <a:rPr lang="en-US" sz="700" b="0" i="0" u="none" strike="noStrike" dirty="0">
                          <a:solidFill>
                            <a:srgbClr val="FFFFFF"/>
                          </a:solidFill>
                          <a:effectLst/>
                          <a:latin typeface="Tahoma"/>
                        </a:rPr>
                        <a:t>USD in thousands</a:t>
                      </a:r>
                    </a:p>
                  </a:txBody>
                  <a:tcPr marL="9144"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16-Jan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16-Feb</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16-Mar</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16-Apr</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16-May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16-Jun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16-Jul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16-Aug</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16-Sep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16-Oct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16-Nov</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16-Dec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156404">
                <a:tc>
                  <a:txBody>
                    <a:bodyPr/>
                    <a:lstStyle/>
                    <a:p>
                      <a:pPr algn="l" rtl="0" fontAlgn="b"/>
                      <a:r>
                        <a:rPr lang="en-US" sz="700" b="1" i="0" u="none" strike="noStrike" dirty="0">
                          <a:solidFill>
                            <a:srgbClr val="000000"/>
                          </a:solidFill>
                          <a:effectLst/>
                          <a:latin typeface="Tahoma"/>
                        </a:rPr>
                        <a:t>Current Assets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1"/>
                  </a:ext>
                </a:extLst>
              </a:tr>
              <a:tr h="156404">
                <a:tc>
                  <a:txBody>
                    <a:bodyPr/>
                    <a:lstStyle/>
                    <a:p>
                      <a:pPr algn="l" rtl="0" fontAlgn="b"/>
                      <a:r>
                        <a:rPr lang="en-US" sz="700" b="0" i="0" u="none" strike="noStrike" dirty="0">
                          <a:solidFill>
                            <a:srgbClr val="000000"/>
                          </a:solidFill>
                          <a:effectLst/>
                          <a:latin typeface="Tahoma"/>
                        </a:rPr>
                        <a:t>Accounts Receivable, net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$30,034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$32,528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$31,981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$34,242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$33,610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$32,159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$32,323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$31,009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$32,084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$33,884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$33,590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$29,065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2"/>
                  </a:ext>
                </a:extLst>
              </a:tr>
              <a:tr h="156404">
                <a:tc>
                  <a:txBody>
                    <a:bodyPr/>
                    <a:lstStyle/>
                    <a:p>
                      <a:pPr algn="l" rtl="0" fontAlgn="b"/>
                      <a:r>
                        <a:rPr lang="en-US" sz="700" b="0" i="0" u="none" strike="noStrike" dirty="0">
                          <a:solidFill>
                            <a:srgbClr val="000000"/>
                          </a:solidFill>
                          <a:effectLst/>
                          <a:latin typeface="Tahoma"/>
                        </a:rPr>
                        <a:t>Inventory, net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25,552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24,927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25,415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25,602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24,866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24,445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23,549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24,075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23,951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21,313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19,399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20,168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3"/>
                  </a:ext>
                </a:extLst>
              </a:tr>
              <a:tr h="156404">
                <a:tc>
                  <a:txBody>
                    <a:bodyPr/>
                    <a:lstStyle/>
                    <a:p>
                      <a:pPr algn="l" rtl="0" fontAlgn="b"/>
                      <a:r>
                        <a:rPr lang="en-US" sz="700" b="0" i="0" u="none" strike="noStrike" dirty="0">
                          <a:solidFill>
                            <a:srgbClr val="000000"/>
                          </a:solidFill>
                          <a:effectLst/>
                          <a:latin typeface="Tahoma"/>
                        </a:rPr>
                        <a:t>Prepaid Expenses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1,337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2,034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1,640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1,359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2,130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1,669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1,249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1,975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1,670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1,460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2,093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1,564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4"/>
                  </a:ext>
                </a:extLst>
              </a:tr>
              <a:tr h="156404">
                <a:tc>
                  <a:txBody>
                    <a:bodyPr/>
                    <a:lstStyle/>
                    <a:p>
                      <a:pPr algn="l" rtl="0" fontAlgn="b"/>
                      <a:r>
                        <a:rPr lang="en-US" sz="700" b="1" i="0" u="none" strike="noStrike" dirty="0">
                          <a:solidFill>
                            <a:srgbClr val="000000"/>
                          </a:solidFill>
                          <a:effectLst/>
                          <a:latin typeface="Tahoma"/>
                        </a:rPr>
                        <a:t>Total Current Assets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$56,923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$59,488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$59,036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$61,203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$60,606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$58,273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$57,121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$57,059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$57,705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$56,657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$55,082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$50,798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05"/>
                  </a:ext>
                </a:extLst>
              </a:tr>
              <a:tr h="156404">
                <a:tc>
                  <a:txBody>
                    <a:bodyPr/>
                    <a:lstStyle/>
                    <a:p>
                      <a:pPr algn="l" rtl="0" fontAlgn="b"/>
                      <a:r>
                        <a:rPr lang="en-US" sz="700" b="1" i="0" u="none" strike="noStrike" dirty="0">
                          <a:solidFill>
                            <a:srgbClr val="000000"/>
                          </a:solidFill>
                          <a:effectLst/>
                          <a:latin typeface="Tahoma"/>
                        </a:rPr>
                        <a:t>Current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6"/>
                  </a:ext>
                </a:extLst>
              </a:tr>
              <a:tr h="156404">
                <a:tc>
                  <a:txBody>
                    <a:bodyPr/>
                    <a:lstStyle/>
                    <a:p>
                      <a:pPr algn="l" rtl="0" fontAlgn="b"/>
                      <a:r>
                        <a:rPr lang="en-US" sz="700" b="0" i="0" u="none" strike="noStrike" dirty="0">
                          <a:solidFill>
                            <a:srgbClr val="000000"/>
                          </a:solidFill>
                          <a:effectLst/>
                          <a:latin typeface="Tahoma"/>
                        </a:rPr>
                        <a:t>Accounts Payable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$20,193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$20,502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$23,401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$18,322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$18,888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$20,426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$16,538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$18,270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$20,196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$18,172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$17,128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$21,566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7"/>
                  </a:ext>
                </a:extLst>
              </a:tr>
              <a:tr h="156404">
                <a:tc>
                  <a:txBody>
                    <a:bodyPr/>
                    <a:lstStyle/>
                    <a:p>
                      <a:pPr algn="l" rtl="0" fontAlgn="b"/>
                      <a:r>
                        <a:rPr lang="en-US" sz="700" b="0" i="0" u="none" strike="noStrike" dirty="0">
                          <a:solidFill>
                            <a:srgbClr val="000000"/>
                          </a:solidFill>
                          <a:effectLst/>
                          <a:latin typeface="Tahoma"/>
                        </a:rPr>
                        <a:t>Accrued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9,210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9,751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9,761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8,137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7,687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8,072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8,346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8,220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9,180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9,649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9,924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6,825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08"/>
                  </a:ext>
                </a:extLst>
              </a:tr>
              <a:tr h="156404">
                <a:tc>
                  <a:txBody>
                    <a:bodyPr/>
                    <a:lstStyle/>
                    <a:p>
                      <a:pPr algn="l" rtl="0" fontAlgn="b"/>
                      <a:r>
                        <a:rPr lang="en-US" sz="700" b="0" i="0" u="none" strike="noStrike" dirty="0">
                          <a:solidFill>
                            <a:srgbClr val="000000"/>
                          </a:solidFill>
                          <a:effectLst/>
                          <a:latin typeface="Tahoma"/>
                        </a:rPr>
                        <a:t>Total Current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$29,403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$30,252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$33,162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$26,459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$26,575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$28,499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$24,884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$26,490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$29,376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$27,821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$27,052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$28,392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 xmlns:a16="http://schemas.microsoft.com/office/drawing/2014/main" val="10010"/>
                  </a:ext>
                </a:extLst>
              </a:tr>
              <a:tr h="156404">
                <a:tc>
                  <a:txBody>
                    <a:bodyPr/>
                    <a:lstStyle/>
                    <a:p>
                      <a:pPr algn="l" rtl="0" fontAlgn="b"/>
                      <a:r>
                        <a:rPr lang="en-US" sz="700" b="0" i="0" u="none" strike="noStrike" dirty="0" smtClean="0">
                          <a:solidFill>
                            <a:srgbClr val="000000"/>
                          </a:solidFill>
                          <a:effectLst/>
                          <a:latin typeface="Tahoma"/>
                        </a:rPr>
                        <a:t>Adjusted </a:t>
                      </a:r>
                      <a:r>
                        <a:rPr lang="en-US" sz="700" b="0" i="0" u="none" strike="noStrike" dirty="0">
                          <a:solidFill>
                            <a:srgbClr val="000000"/>
                          </a:solidFill>
                          <a:effectLst/>
                          <a:latin typeface="Tahoma"/>
                        </a:rPr>
                        <a:t>Net Working Capital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$27,521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$29,236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$25,874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$34,744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$34,030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$29,774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$32,237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$30,569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$28,329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$28,837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$28,030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tc>
                  <a:txBody>
                    <a:bodyPr/>
                    <a:lstStyle/>
                    <a:p>
                      <a:pPr algn="ctr" rtl="0" fontAlgn="b"/>
                      <a:r>
                        <a:rPr lang="en-US" sz="700" b="0" i="0" u="none" strike="noStrike" dirty="0">
                          <a:solidFill>
                            <a:srgbClr val="000000"/>
                          </a:solidFill>
                          <a:effectLst/>
                          <a:latin typeface="Tahoma"/>
                        </a:rPr>
                        <a:t>$22,406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2"/>
                    </a:solidFill>
                  </a:tcPr>
                </a:tc>
                <a:extLst>
                  <a:ext uri="{0D108BD9-81ED-4DB2-BD59-A6C34878D82A}">
                    <a16:rowId xmlns="" xmlns:a16="http://schemas.microsoft.com/office/drawing/2014/main" val="10011"/>
                  </a:ext>
                </a:extLst>
              </a:tr>
              <a:tr h="156404">
                <a:tc>
                  <a:txBody>
                    <a:bodyPr/>
                    <a:lstStyle/>
                    <a:p>
                      <a:pPr algn="l" rtl="0" fontAlgn="b"/>
                      <a:r>
                        <a:rPr lang="en-US" sz="700" b="0" i="0" u="none" strike="noStrike" dirty="0">
                          <a:solidFill>
                            <a:srgbClr val="000000"/>
                          </a:solidFill>
                          <a:effectLst/>
                          <a:latin typeface="Tahoma"/>
                        </a:rPr>
                        <a:t>% of LTM Revenue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13.2%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12.6%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16.6%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alpha val="0"/>
                      </a:srgbClr>
                    </a:solidFill>
                  </a:tcPr>
                </a:tc>
                <a:extLst>
                  <a:ext uri="{0D108BD9-81ED-4DB2-BD59-A6C34878D82A}">
                    <a16:rowId xmlns="" xmlns:a16="http://schemas.microsoft.com/office/drawing/2014/main" val="10012"/>
                  </a:ext>
                </a:extLst>
              </a:tr>
            </a:tbl>
          </a:graphicData>
        </a:graphic>
      </p:graphicFrame>
      <p:sp>
        <p:nvSpPr>
          <p:cNvPr id="2" name="Title 1"/>
          <p:cNvSpPr>
            <a:spLocks noGrp="1"/>
          </p:cNvSpPr>
          <p:nvPr>
            <p:ph type="title"/>
          </p:nvPr>
        </p:nvSpPr>
        <p:spPr/>
        <p:txBody>
          <a:bodyPr/>
          <a:lstStyle/>
          <a:p>
            <a:r>
              <a:rPr lang="en-US" dirty="0"/>
              <a:t>Working Capital</a:t>
            </a:r>
          </a:p>
        </p:txBody>
      </p:sp>
      <p:graphicFrame>
        <p:nvGraphicFramePr>
          <p:cNvPr id="7" name="Table 6"/>
          <p:cNvGraphicFramePr>
            <a:graphicFrameLocks noGrp="1"/>
          </p:cNvGraphicFramePr>
          <p:nvPr>
            <p:extLst>
              <p:ext uri="{D42A27DB-BD31-4B8C-83A1-F6EECF244321}">
                <p14:modId xmlns:p14="http://schemas.microsoft.com/office/powerpoint/2010/main" val="1524074116"/>
              </p:ext>
            </p:extLst>
          </p:nvPr>
        </p:nvGraphicFramePr>
        <p:xfrm>
          <a:off x="231774" y="1074685"/>
          <a:ext cx="8686800" cy="438912"/>
        </p:xfrm>
        <a:graphic>
          <a:graphicData uri="http://schemas.openxmlformats.org/drawingml/2006/table">
            <a:tbl>
              <a:tblPr firstRow="1" bandRow="1">
                <a:tableStyleId>{5C22544A-7EE6-4342-B048-85BDC9FD1C3A}</a:tableStyleId>
              </a:tblPr>
              <a:tblGrid>
                <a:gridCol w="868680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smtClean="0">
                          <a:solidFill>
                            <a:schemeClr val="tx1"/>
                          </a:solidFill>
                          <a:latin typeface="+mn-lt"/>
                        </a:rPr>
                        <a:t>Adjusted</a:t>
                      </a:r>
                      <a:r>
                        <a:rPr lang="en-US" sz="1000" b="1" i="0" u="none" baseline="0" dirty="0" smtClean="0">
                          <a:solidFill>
                            <a:schemeClr val="tx1"/>
                          </a:solidFill>
                          <a:latin typeface="+mn-lt"/>
                        </a:rPr>
                        <a:t> </a:t>
                      </a:r>
                      <a:r>
                        <a:rPr lang="en-US" sz="1000" b="1" i="0" u="none" dirty="0" smtClean="0">
                          <a:solidFill>
                            <a:schemeClr val="tx1"/>
                          </a:solidFill>
                          <a:latin typeface="+mn-lt"/>
                        </a:rPr>
                        <a:t>Net </a:t>
                      </a:r>
                      <a:r>
                        <a:rPr lang="en-US" sz="1000" b="1" i="0" u="none" dirty="0">
                          <a:solidFill>
                            <a:schemeClr val="tx1"/>
                          </a:solidFill>
                          <a:latin typeface="+mn-lt"/>
                        </a:rPr>
                        <a:t>Working Capital </a:t>
                      </a:r>
                      <a:r>
                        <a:rPr lang="en-US" sz="1000" b="1" i="0" u="none" dirty="0" smtClean="0">
                          <a:solidFill>
                            <a:schemeClr val="tx1"/>
                          </a:solidFill>
                          <a:latin typeface="+mn-lt"/>
                        </a:rPr>
                        <a:t>Analysis</a:t>
                      </a:r>
                      <a:r>
                        <a:rPr lang="en-US" sz="1000" b="1" i="0" u="none" baseline="30000" dirty="0" smtClean="0">
                          <a:solidFill>
                            <a:schemeClr val="tx1"/>
                          </a:solidFill>
                          <a:latin typeface="+mn-lt"/>
                        </a:rPr>
                        <a:t>(1)</a:t>
                      </a:r>
                      <a:endParaRPr lang="en-US" sz="1000" b="1" i="0" u="none" baseline="30000"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800" b="0"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9" name="TextBox 8"/>
          <p:cNvSpPr txBox="1"/>
          <p:nvPr>
            <p:custDataLst>
              <p:tags r:id="rId2"/>
            </p:custDataLst>
          </p:nvPr>
        </p:nvSpPr>
        <p:spPr>
          <a:xfrm>
            <a:off x="230188" y="6408808"/>
            <a:ext cx="8686800" cy="128290"/>
          </a:xfrm>
          <a:prstGeom prst="rect">
            <a:avLst/>
          </a:prstGeom>
          <a:noFill/>
        </p:spPr>
        <p:txBody>
          <a:bodyPr vert="horz" wrap="square" lIns="0" tIns="18288" rIns="0" bIns="0" rtlCol="0" anchor="b" anchorCtr="0">
            <a:noAutofit/>
          </a:bodyPr>
          <a:lstStyle/>
          <a:p>
            <a:r>
              <a:rPr lang="en-US" sz="700" i="1" dirty="0" smtClean="0"/>
              <a:t>Note: (1) See page 68 for further detail on adjustments</a:t>
            </a:r>
            <a:endParaRPr lang="en-US" sz="700" i="1" dirty="0"/>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67</a:t>
            </a:r>
            <a:endParaRPr lang="en-US" sz="900" dirty="0">
              <a:solidFill>
                <a:srgbClr val="000000"/>
              </a:solidFill>
              <a:latin typeface="Tahoma"/>
            </a:endParaRPr>
          </a:p>
        </p:txBody>
      </p:sp>
    </p:spTree>
    <p:extLst>
      <p:ext uri="{BB962C8B-B14F-4D97-AF65-F5344CB8AC3E}">
        <p14:creationId xmlns:p14="http://schemas.microsoft.com/office/powerpoint/2010/main" val="25713589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Capital Adjustments</a:t>
            </a:r>
            <a:endParaRPr lang="en-US" dirty="0"/>
          </a:p>
        </p:txBody>
      </p:sp>
      <p:sp>
        <p:nvSpPr>
          <p:cNvPr id="9" name="TextBox 8"/>
          <p:cNvSpPr txBox="1"/>
          <p:nvPr/>
        </p:nvSpPr>
        <p:spPr>
          <a:xfrm>
            <a:off x="279684" y="1125407"/>
            <a:ext cx="1866330" cy="5098832"/>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Removes the accrual associated with </a:t>
            </a:r>
            <a:r>
              <a:rPr lang="en-US" sz="800" dirty="0" err="1" smtClean="0">
                <a:solidFill>
                  <a:schemeClr val="bg1"/>
                </a:solidFill>
                <a:cs typeface="Tahoma" panose="020B0604030504040204" pitchFamily="34" charset="0"/>
              </a:rPr>
              <a:t>Monomoy</a:t>
            </a:r>
            <a:r>
              <a:rPr lang="en-US" sz="800" dirty="0" smtClean="0">
                <a:solidFill>
                  <a:schemeClr val="bg1"/>
                </a:solidFill>
                <a:cs typeface="Tahoma" panose="020B0604030504040204" pitchFamily="34" charset="0"/>
              </a:rPr>
              <a:t> management fees in addition to fees and reimbursements owed to </a:t>
            </a:r>
            <a:r>
              <a:rPr lang="en-US" sz="800" dirty="0" err="1" smtClean="0">
                <a:solidFill>
                  <a:schemeClr val="bg1"/>
                </a:solidFill>
                <a:cs typeface="Tahoma" panose="020B0604030504040204" pitchFamily="34" charset="0"/>
              </a:rPr>
              <a:t>Monomoy</a:t>
            </a:r>
            <a:r>
              <a:rPr lang="en-US" sz="800" dirty="0" smtClean="0">
                <a:solidFill>
                  <a:schemeClr val="bg1"/>
                </a:solidFill>
                <a:cs typeface="Tahoma" panose="020B0604030504040204" pitchFamily="34" charset="0"/>
              </a:rPr>
              <a:t> </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Removes accrued legal costs associated </a:t>
            </a:r>
            <a:r>
              <a:rPr lang="en-US" sz="800" dirty="0">
                <a:solidFill>
                  <a:schemeClr val="bg1"/>
                </a:solidFill>
                <a:cs typeface="Tahoma" panose="020B0604030504040204" pitchFamily="34" charset="0"/>
              </a:rPr>
              <a:t>with </a:t>
            </a:r>
            <a:r>
              <a:rPr lang="en-US" sz="800" dirty="0" smtClean="0">
                <a:solidFill>
                  <a:schemeClr val="bg1"/>
                </a:solidFill>
                <a:cs typeface="Tahoma" panose="020B0604030504040204" pitchFamily="34" charset="0"/>
              </a:rPr>
              <a:t> litigation outlined in EBITDA adjustments as well as a receivable for expected reimbursement for legal fees</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Mexican law requires that the Company maintain an accrual for potential future </a:t>
            </a:r>
            <a:r>
              <a:rPr lang="en-US" sz="800" dirty="0">
                <a:solidFill>
                  <a:schemeClr val="bg1"/>
                </a:solidFill>
                <a:cs typeface="Tahoma" panose="020B0604030504040204" pitchFamily="34" charset="0"/>
              </a:rPr>
              <a:t>employee terminations (long-term in nature) </a:t>
            </a:r>
            <a:endParaRPr lang="en-US" sz="800" dirty="0" smtClean="0">
              <a:solidFill>
                <a:schemeClr val="bg1"/>
              </a:solidFill>
              <a:cs typeface="Tahoma" panose="020B0604030504040204" pitchFamily="34" charset="0"/>
            </a:endParaRPr>
          </a:p>
          <a:p>
            <a:pPr marL="228600" indent="-228600" fontAlgn="base">
              <a:spcBef>
                <a:spcPts val="400"/>
              </a:spcBef>
              <a:buClr>
                <a:schemeClr val="bg1"/>
              </a:buClr>
              <a:buSzPct val="100000"/>
              <a:buFont typeface="+mj-lt"/>
              <a:buAutoNum type="arabicParenR"/>
              <a:tabLst>
                <a:tab pos="179388" algn="l"/>
              </a:tabLst>
            </a:pPr>
            <a:r>
              <a:rPr lang="en-US" sz="800" dirty="0">
                <a:solidFill>
                  <a:schemeClr val="bg1"/>
                </a:solidFill>
                <a:cs typeface="Tahoma" panose="020B0604030504040204" pitchFamily="34" charset="0"/>
              </a:rPr>
              <a:t>Removes various working capital impacts related to </a:t>
            </a:r>
            <a:r>
              <a:rPr lang="en-US" sz="800" dirty="0" smtClean="0">
                <a:solidFill>
                  <a:schemeClr val="bg1"/>
                </a:solidFill>
                <a:cs typeface="Tahoma" panose="020B0604030504040204" pitchFamily="34" charset="0"/>
              </a:rPr>
              <a:t>the </a:t>
            </a:r>
            <a:r>
              <a:rPr lang="en-US" sz="800" dirty="0">
                <a:solidFill>
                  <a:schemeClr val="bg1"/>
                </a:solidFill>
                <a:cs typeface="Tahoma" panose="020B0604030504040204" pitchFamily="34" charset="0"/>
              </a:rPr>
              <a:t>Company’s restructuring efforts</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Removes the rent deposit received in association with sublease</a:t>
            </a:r>
            <a:endParaRPr lang="en-US" sz="800" dirty="0">
              <a:solidFill>
                <a:schemeClr val="bg1"/>
              </a:solidFill>
              <a:cs typeface="Tahoma" panose="020B0604030504040204" pitchFamily="34" charset="0"/>
            </a:endParaRP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Removes current portion of capital lease obligations</a:t>
            </a:r>
            <a:endParaRPr lang="en-US" sz="800" dirty="0">
              <a:solidFill>
                <a:schemeClr val="bg1"/>
              </a:solidFill>
              <a:cs typeface="Tahoma" panose="020B0604030504040204" pitchFamily="34" charset="0"/>
            </a:endParaRP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Removes accounts payable related to capital expenditures</a:t>
            </a:r>
            <a:endParaRPr lang="en-US" sz="800" dirty="0">
              <a:solidFill>
                <a:schemeClr val="bg1"/>
              </a:solidFill>
              <a:cs typeface="Tahoma" panose="020B0604030504040204" pitchFamily="34" charset="0"/>
            </a:endParaRP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Reclassified tooling originally classified as an asset to a lease</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Accounts for revised inventory policy that began in 2015</a:t>
            </a:r>
            <a:endParaRPr lang="en-US" sz="800" dirty="0">
              <a:solidFill>
                <a:schemeClr val="bg1"/>
              </a:solidFill>
              <a:cs typeface="Tahoma" panose="020B0604030504040204" pitchFamily="34" charset="0"/>
            </a:endParaRP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Accounts for timing differences between sale and credit memo recording for a specific distributor</a:t>
            </a:r>
            <a:endParaRPr lang="en-US" sz="800" dirty="0">
              <a:solidFill>
                <a:schemeClr val="bg1"/>
              </a:solidFill>
              <a:cs typeface="Tahoma" panose="020B0604030504040204" pitchFamily="34" charset="0"/>
            </a:endParaRP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Removes hedging effects consistent with EBITDA adjustments</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Removes prepaid asset for LEK Consulting Fee recorded in 2016</a:t>
            </a:r>
          </a:p>
          <a:p>
            <a:pPr marL="228600" indent="-228600" fontAlgn="base">
              <a:spcBef>
                <a:spcPts val="400"/>
              </a:spcBef>
              <a:buClr>
                <a:schemeClr val="bg1"/>
              </a:buClr>
              <a:buSzPct val="100000"/>
              <a:buFont typeface="+mj-lt"/>
              <a:buAutoNum type="arabicParenR"/>
              <a:tabLst>
                <a:tab pos="179388" algn="l"/>
              </a:tabLst>
            </a:pPr>
            <a:r>
              <a:rPr lang="en-US" sz="800" dirty="0" smtClean="0">
                <a:solidFill>
                  <a:schemeClr val="bg1"/>
                </a:solidFill>
                <a:cs typeface="Tahoma" panose="020B0604030504040204" pitchFamily="34" charset="0"/>
              </a:rPr>
              <a:t>Removes taxes payable in accrued expenses for Brazil entity</a:t>
            </a:r>
            <a:endParaRPr lang="en-US" sz="800" dirty="0">
              <a:solidFill>
                <a:schemeClr val="bg1"/>
              </a:solidFill>
              <a:cs typeface="Tahoma" panose="020B0604030504040204"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524222814"/>
              </p:ext>
            </p:extLst>
          </p:nvPr>
        </p:nvGraphicFramePr>
        <p:xfrm>
          <a:off x="2420448" y="1079277"/>
          <a:ext cx="6501384" cy="438912"/>
        </p:xfrm>
        <a:graphic>
          <a:graphicData uri="http://schemas.openxmlformats.org/drawingml/2006/table">
            <a:tbl>
              <a:tblPr firstRow="1" bandRow="1">
                <a:tableStyleId>{5C22544A-7EE6-4342-B048-85BDC9FD1C3A}</a:tableStyleId>
              </a:tblPr>
              <a:tblGrid>
                <a:gridCol w="6501384">
                  <a:extLst>
                    <a:ext uri="{9D8B030D-6E8A-4147-A177-3AD203B41FA5}">
                      <a16:colId xmlns:a16="http://schemas.microsoft.com/office/drawing/2014/main" xmlns="" val="20000"/>
                    </a:ext>
                  </a:extLst>
                </a:gridCol>
              </a:tblGrid>
              <a:tr h="256032">
                <a:tc>
                  <a:txBody>
                    <a:bodyPr/>
                    <a:lstStyle/>
                    <a:p>
                      <a:pPr algn="l">
                        <a:spcBef>
                          <a:spcPts val="0"/>
                        </a:spcBef>
                      </a:pPr>
                      <a:r>
                        <a:rPr lang="en-US" sz="1000" b="1" i="0" u="none" dirty="0">
                          <a:solidFill>
                            <a:schemeClr val="tx1"/>
                          </a:solidFill>
                          <a:latin typeface="+mn-lt"/>
                        </a:rPr>
                        <a:t>Adjustments Impacting </a:t>
                      </a:r>
                      <a:r>
                        <a:rPr lang="en-US" sz="1000" b="1" i="0" u="none" dirty="0" smtClean="0">
                          <a:solidFill>
                            <a:schemeClr val="tx1"/>
                          </a:solidFill>
                          <a:latin typeface="+mn-lt"/>
                        </a:rPr>
                        <a:t>Working Capital</a:t>
                      </a:r>
                      <a:endParaRPr lang="en-US" sz="1000" b="1" i="0" u="none" dirty="0">
                        <a:solidFill>
                          <a:schemeClr val="tx1"/>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 val="10000"/>
                  </a:ext>
                </a:extLst>
              </a:tr>
              <a:tr h="182880">
                <a:tc>
                  <a:txBody>
                    <a:bodyPr/>
                    <a:lstStyle/>
                    <a:p>
                      <a:pPr algn="l">
                        <a:spcBef>
                          <a:spcPts val="0"/>
                        </a:spcBef>
                      </a:pPr>
                      <a:endParaRPr lang="en-US" sz="800" b="0"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graphicFrame>
        <p:nvGraphicFramePr>
          <p:cNvPr id="11" name="Table 10"/>
          <p:cNvGraphicFramePr>
            <a:graphicFrameLocks noGrp="1"/>
          </p:cNvGraphicFramePr>
          <p:nvPr>
            <p:custDataLst>
              <p:tags r:id="rId1"/>
            </p:custDataLst>
            <p:extLst>
              <p:ext uri="{D42A27DB-BD31-4B8C-83A1-F6EECF244321}">
                <p14:modId xmlns:p14="http://schemas.microsoft.com/office/powerpoint/2010/main" val="3408673719"/>
              </p:ext>
            </p:extLst>
          </p:nvPr>
        </p:nvGraphicFramePr>
        <p:xfrm>
          <a:off x="2425699" y="1587500"/>
          <a:ext cx="6492876" cy="4614521"/>
        </p:xfrm>
        <a:graphic>
          <a:graphicData uri="http://schemas.openxmlformats.org/drawingml/2006/table">
            <a:tbl>
              <a:tblPr>
                <a:tableStyleId>{5C22544A-7EE6-4342-B048-85BDC9FD1C3A}</a:tableStyleId>
              </a:tblPr>
              <a:tblGrid>
                <a:gridCol w="3943296">
                  <a:extLst>
                    <a:ext uri="{9D8B030D-6E8A-4147-A177-3AD203B41FA5}">
                      <a16:colId xmlns:a16="http://schemas.microsoft.com/office/drawing/2014/main" xmlns="" val="20000"/>
                    </a:ext>
                  </a:extLst>
                </a:gridCol>
                <a:gridCol w="849860">
                  <a:extLst>
                    <a:ext uri="{9D8B030D-6E8A-4147-A177-3AD203B41FA5}">
                      <a16:colId xmlns:a16="http://schemas.microsoft.com/office/drawing/2014/main" xmlns="" val="20003"/>
                    </a:ext>
                  </a:extLst>
                </a:gridCol>
                <a:gridCol w="849860">
                  <a:extLst>
                    <a:ext uri="{9D8B030D-6E8A-4147-A177-3AD203B41FA5}">
                      <a16:colId xmlns:a16="http://schemas.microsoft.com/office/drawing/2014/main" xmlns="" val="20004"/>
                    </a:ext>
                  </a:extLst>
                </a:gridCol>
                <a:gridCol w="849860">
                  <a:extLst>
                    <a:ext uri="{9D8B030D-6E8A-4147-A177-3AD203B41FA5}">
                      <a16:colId xmlns:a16="http://schemas.microsoft.com/office/drawing/2014/main" xmlns="" val="20005"/>
                    </a:ext>
                  </a:extLst>
                </a:gridCol>
              </a:tblGrid>
              <a:tr h="199622">
                <a:tc>
                  <a:txBody>
                    <a:bodyPr/>
                    <a:lstStyle/>
                    <a:p>
                      <a:pPr algn="ctr"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2"/>
                    </a:solidFill>
                  </a:tcPr>
                </a:tc>
                <a:tc gridSpan="3">
                  <a:txBody>
                    <a:bodyPr/>
                    <a:lstStyle/>
                    <a:p>
                      <a:pPr algn="ctr" rtl="0" fontAlgn="b"/>
                      <a:r>
                        <a:rPr lang="en-US" sz="700" b="1" i="0" u="none" strike="noStrike" dirty="0">
                          <a:solidFill>
                            <a:srgbClr val="FFFFFF"/>
                          </a:solidFill>
                          <a:effectLst/>
                          <a:latin typeface="Tahoma"/>
                        </a:rPr>
                        <a:t>Financial year ended or ending December 31</a:t>
                      </a:r>
                      <a:r>
                        <a:rPr lang="en-US" sz="700" b="1" i="0" u="none" strike="noStrike" dirty="0" smtClean="0">
                          <a:solidFill>
                            <a:srgbClr val="FFFFFF"/>
                          </a:solidFill>
                          <a:effectLst/>
                          <a:latin typeface="Tahoma"/>
                        </a:rPr>
                        <a:t>,</a:t>
                      </a:r>
                      <a:r>
                        <a:rPr lang="en-US" sz="700" b="1" i="0" u="none" strike="noStrike" dirty="0">
                          <a:solidFill>
                            <a:srgbClr val="FFFFFF"/>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chemeClr val="bg1"/>
                      </a:solidFill>
                      <a:prstDash val="solid"/>
                      <a:round/>
                      <a:headEnd type="none" w="med" len="med"/>
                      <a:tailEnd type="none" w="med" len="med"/>
                    </a:lnB>
                    <a:solidFill>
                      <a:schemeClr val="accent2"/>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accent5"/>
                    </a:solidFill>
                  </a:tcPr>
                </a:tc>
                <a:tc hMerge="1">
                  <a:txBody>
                    <a:bodyPr/>
                    <a:lstStyle/>
                    <a:p>
                      <a:endParaRPr lang="en-US"/>
                    </a:p>
                  </a:txBody>
                  <a:tcP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bg1">
                          <a:alpha val="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xmlns="" val="10000"/>
                  </a:ext>
                </a:extLst>
              </a:tr>
              <a:tr h="136884">
                <a:tc>
                  <a:txBody>
                    <a:bodyPr/>
                    <a:lstStyle/>
                    <a:p>
                      <a:pPr algn="l" rtl="0" fontAlgn="b"/>
                      <a:r>
                        <a:rPr lang="en-US" sz="700" b="0" i="0" u="none" strike="noStrike" dirty="0">
                          <a:solidFill>
                            <a:srgbClr val="FFFFFF"/>
                          </a:solidFill>
                          <a:effectLst/>
                          <a:latin typeface="Tahoma"/>
                        </a:rPr>
                        <a:t>USD in thousands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tc>
                  <a:txBody>
                    <a:bodyPr/>
                    <a:lstStyle/>
                    <a:p>
                      <a:pPr algn="ctr" rtl="0" fontAlgn="b"/>
                      <a:r>
                        <a:rPr lang="en-US" sz="700" b="1" i="0" u="none" strike="noStrike" dirty="0">
                          <a:solidFill>
                            <a:srgbClr val="FFFFFF"/>
                          </a:solidFill>
                          <a:effectLst/>
                          <a:latin typeface="Tahoma"/>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2"/>
                    </a:solidFill>
                  </a:tcPr>
                </a:tc>
                <a:extLst>
                  <a:ext uri="{0D108BD9-81ED-4DB2-BD59-A6C34878D82A}">
                    <a16:rowId xmlns:a16="http://schemas.microsoft.com/office/drawing/2014/main" xmlns="" val="10001"/>
                  </a:ext>
                </a:extLst>
              </a:tr>
              <a:tr h="158445">
                <a:tc>
                  <a:txBody>
                    <a:bodyPr/>
                    <a:lstStyle/>
                    <a:p>
                      <a:pPr algn="l" rtl="0" fontAlgn="b"/>
                      <a:r>
                        <a:rPr lang="en-US" sz="700" b="1" i="0" u="none" strike="noStrike" dirty="0">
                          <a:solidFill>
                            <a:srgbClr val="000000"/>
                          </a:solidFill>
                          <a:effectLst/>
                          <a:latin typeface="Tahoma"/>
                        </a:rPr>
                        <a:t>Current Assets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Accounts Receivable, net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$33,348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$30,455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$30,162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r>
              <a:tr h="158445">
                <a:tc>
                  <a:txBody>
                    <a:bodyPr/>
                    <a:lstStyle/>
                    <a:p>
                      <a:pPr algn="l" rtl="0" fontAlgn="ctr"/>
                      <a:r>
                        <a:rPr lang="en-US" sz="700" b="0" i="0" u="none" strike="noStrike" dirty="0">
                          <a:solidFill>
                            <a:srgbClr val="000000"/>
                          </a:solidFill>
                          <a:effectLst/>
                          <a:latin typeface="Tahoma"/>
                        </a:rPr>
                        <a:t>Inventory, net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35,648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25,824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19,990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Prepaid Expenses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10000"/>
                        <a:lumOff val="90000"/>
                        <a:alpha val="0"/>
                      </a:schemeClr>
                    </a:solidFill>
                  </a:tcPr>
                </a:tc>
                <a:tc>
                  <a:txBody>
                    <a:bodyPr/>
                    <a:lstStyle/>
                    <a:p>
                      <a:pPr algn="ctr" rtl="0" fontAlgn="b"/>
                      <a:r>
                        <a:rPr lang="en-US" sz="700" b="0" i="0" u="none" strike="noStrike" dirty="0">
                          <a:solidFill>
                            <a:srgbClr val="000000"/>
                          </a:solidFill>
                          <a:effectLst/>
                          <a:latin typeface="Tahoma"/>
                        </a:rPr>
                        <a:t>1,427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1,470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2,212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r>
              <a:tr h="158445">
                <a:tc>
                  <a:txBody>
                    <a:bodyPr/>
                    <a:lstStyle/>
                    <a:p>
                      <a:pPr algn="l" rtl="0" fontAlgn="b"/>
                      <a:r>
                        <a:rPr lang="en-US" sz="700" b="1" i="0" u="none" strike="noStrike" dirty="0">
                          <a:solidFill>
                            <a:srgbClr val="000000"/>
                          </a:solidFill>
                          <a:effectLst/>
                          <a:latin typeface="Tahoma"/>
                        </a:rPr>
                        <a:t>Total Current Assets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1">
                        <a:lumMod val="25000"/>
                        <a:lumOff val="75000"/>
                        <a:alpha val="0"/>
                      </a:schemeClr>
                    </a:solidFill>
                  </a:tcPr>
                </a:tc>
                <a:tc>
                  <a:txBody>
                    <a:bodyPr/>
                    <a:lstStyle/>
                    <a:p>
                      <a:pPr algn="ctr" rtl="0" fontAlgn="b"/>
                      <a:r>
                        <a:rPr lang="en-US" sz="700" b="1" i="0" u="none" strike="noStrike" dirty="0">
                          <a:solidFill>
                            <a:srgbClr val="000000"/>
                          </a:solidFill>
                          <a:effectLst/>
                          <a:latin typeface="Tahoma"/>
                        </a:rPr>
                        <a:t>$70,424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1">
                        <a:lumMod val="25000"/>
                        <a:lumOff val="75000"/>
                        <a:alpha val="0"/>
                      </a:schemeClr>
                    </a:solidFill>
                  </a:tcPr>
                </a:tc>
                <a:tc>
                  <a:txBody>
                    <a:bodyPr/>
                    <a:lstStyle/>
                    <a:p>
                      <a:pPr algn="ctr" rtl="0" fontAlgn="b"/>
                      <a:r>
                        <a:rPr lang="en-US" sz="700" b="1" i="0" u="none" strike="noStrike" dirty="0">
                          <a:solidFill>
                            <a:srgbClr val="000000"/>
                          </a:solidFill>
                          <a:effectLst/>
                          <a:latin typeface="Tahoma"/>
                        </a:rPr>
                        <a:t>$57,749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1">
                        <a:lumMod val="25000"/>
                        <a:lumOff val="75000"/>
                        <a:alpha val="0"/>
                      </a:schemeClr>
                    </a:solidFill>
                  </a:tcPr>
                </a:tc>
                <a:tc>
                  <a:txBody>
                    <a:bodyPr/>
                    <a:lstStyle/>
                    <a:p>
                      <a:pPr algn="ctr" rtl="0" fontAlgn="b"/>
                      <a:r>
                        <a:rPr lang="en-US" sz="700" b="1" i="0" u="none" strike="noStrike" dirty="0">
                          <a:solidFill>
                            <a:srgbClr val="000000"/>
                          </a:solidFill>
                          <a:effectLst/>
                          <a:latin typeface="Tahoma"/>
                        </a:rPr>
                        <a:t>$52,364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accent1">
                        <a:lumMod val="25000"/>
                        <a:lumOff val="75000"/>
                        <a:alpha val="0"/>
                      </a:schemeClr>
                    </a:solidFill>
                  </a:tcPr>
                </a:tc>
              </a:tr>
              <a:tr h="158445">
                <a:tc>
                  <a:txBody>
                    <a:bodyPr/>
                    <a:lstStyle/>
                    <a:p>
                      <a:pPr algn="l" rtl="0" fontAlgn="b"/>
                      <a:r>
                        <a:rPr lang="en-US" sz="700" b="1" i="0" u="none" strike="noStrike" dirty="0">
                          <a:solidFill>
                            <a:srgbClr val="000000"/>
                          </a:solidFill>
                          <a:effectLst/>
                          <a:latin typeface="Tahoma"/>
                        </a:rPr>
                        <a:t>Current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Accounts Payable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$24,041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$21,015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$21,681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Accrued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10,754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10,123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9,062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r>
              <a:tr h="158445">
                <a:tc>
                  <a:txBody>
                    <a:bodyPr/>
                    <a:lstStyle/>
                    <a:p>
                      <a:pPr algn="l" rtl="0" fontAlgn="b"/>
                      <a:r>
                        <a:rPr lang="en-US" sz="700" b="1" i="0" u="none" strike="noStrike" dirty="0">
                          <a:solidFill>
                            <a:srgbClr val="000000"/>
                          </a:solidFill>
                          <a:effectLst/>
                          <a:latin typeface="Tahoma"/>
                        </a:rPr>
                        <a:t>Total Current Liabilities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$34,795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$31,137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$30,742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D3EAFC"/>
                    </a:solidFill>
                  </a:tcPr>
                </a:tc>
              </a:tr>
              <a:tr h="158445">
                <a:tc>
                  <a:txBody>
                    <a:bodyPr/>
                    <a:lstStyle/>
                    <a:p>
                      <a:pPr algn="l" rtl="0" fontAlgn="b"/>
                      <a:r>
                        <a:rPr lang="en-US" sz="700" b="1" i="0" u="none" strike="noStrike" dirty="0" smtClean="0">
                          <a:solidFill>
                            <a:srgbClr val="000000"/>
                          </a:solidFill>
                          <a:effectLst/>
                          <a:latin typeface="Tahoma"/>
                        </a:rPr>
                        <a:t>Unadjusted Net </a:t>
                      </a:r>
                      <a:r>
                        <a:rPr lang="en-US" sz="700" b="1" i="0" u="none" strike="noStrike" dirty="0">
                          <a:solidFill>
                            <a:srgbClr val="000000"/>
                          </a:solidFill>
                          <a:effectLst/>
                          <a:latin typeface="Tahoma"/>
                        </a:rPr>
                        <a:t>Working Capital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$35,629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$26,612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$21,622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solidFill>
                        <a:srgbClr val="D9D9D9"/>
                      </a:solidFill>
                      <a:prstDash val="solid"/>
                      <a:round/>
                      <a:headEnd type="none" w="med" len="med"/>
                      <a:tailEnd type="none" w="med" len="med"/>
                    </a:lnB>
                    <a:solidFill>
                      <a:schemeClr val="bg2"/>
                    </a:solidFill>
                  </a:tcPr>
                </a:tc>
              </a:tr>
              <a:tr h="158445">
                <a:tc>
                  <a:txBody>
                    <a:bodyPr/>
                    <a:lstStyle/>
                    <a:p>
                      <a:pPr algn="l"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xmlns="" val="10002"/>
                  </a:ext>
                </a:extLst>
              </a:tr>
              <a:tr h="158445">
                <a:tc>
                  <a:txBody>
                    <a:bodyPr/>
                    <a:lstStyle/>
                    <a:p>
                      <a:pPr algn="l" rtl="0" fontAlgn="b"/>
                      <a:r>
                        <a:rPr lang="en-US" sz="700" b="1" i="0" u="none" strike="noStrike" dirty="0">
                          <a:solidFill>
                            <a:srgbClr val="000000"/>
                          </a:solidFill>
                          <a:effectLst/>
                          <a:latin typeface="Tahoma"/>
                        </a:rPr>
                        <a:t>Management Adjustments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ctr"/>
                      <a:r>
                        <a:rPr lang="en-US" sz="700" b="0" i="0" u="none" strike="noStrike" dirty="0">
                          <a:solidFill>
                            <a:srgbClr val="000000"/>
                          </a:solidFill>
                          <a:effectLst/>
                          <a:latin typeface="Tahoma"/>
                        </a:rPr>
                        <a: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xmlns="" val="10003"/>
                  </a:ext>
                </a:extLst>
              </a:tr>
              <a:tr h="158445">
                <a:tc>
                  <a:txBody>
                    <a:bodyPr/>
                    <a:lstStyle/>
                    <a:p>
                      <a:pPr algn="l" rtl="0" fontAlgn="b"/>
                      <a:r>
                        <a:rPr lang="en-US" sz="700" b="0" i="0" u="none" strike="noStrike" dirty="0">
                          <a:solidFill>
                            <a:srgbClr val="000000"/>
                          </a:solidFill>
                          <a:effectLst/>
                          <a:latin typeface="Tahoma"/>
                        </a:rPr>
                        <a:t>1) Accrued Management </a:t>
                      </a:r>
                      <a:r>
                        <a:rPr lang="en-US" sz="700" b="0" i="0" u="none" strike="noStrike" dirty="0" smtClean="0">
                          <a:solidFill>
                            <a:srgbClr val="000000"/>
                          </a:solidFill>
                          <a:effectLst/>
                          <a:latin typeface="Tahoma"/>
                        </a:rPr>
                        <a:t>Fees</a:t>
                      </a:r>
                      <a:endParaRPr lang="en-US" sz="700" b="0" i="0" u="none" strike="noStrike" dirty="0">
                        <a:solidFill>
                          <a:srgbClr val="000000"/>
                        </a:solidFill>
                        <a:effectLst/>
                        <a:latin typeface="Tahoma"/>
                      </a:endParaRP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$1,268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$407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$1,066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xmlns="" val="10004"/>
                  </a:ext>
                </a:extLst>
              </a:tr>
              <a:tr h="158445">
                <a:tc>
                  <a:txBody>
                    <a:bodyPr/>
                    <a:lstStyle/>
                    <a:p>
                      <a:pPr algn="l" rtl="0" fontAlgn="b"/>
                      <a:r>
                        <a:rPr lang="en-US" sz="700" b="0" i="0" u="none" strike="noStrike" dirty="0">
                          <a:solidFill>
                            <a:srgbClr val="000000"/>
                          </a:solidFill>
                          <a:effectLst/>
                          <a:latin typeface="Tahoma"/>
                        </a:rPr>
                        <a:t>2) Litigation </a:t>
                      </a:r>
                      <a:r>
                        <a:rPr lang="en-US" sz="700" b="0" i="0" u="none" strike="noStrike" dirty="0" smtClean="0">
                          <a:solidFill>
                            <a:srgbClr val="000000"/>
                          </a:solidFill>
                          <a:effectLst/>
                          <a:latin typeface="Tahoma"/>
                        </a:rPr>
                        <a:t>Accruals </a:t>
                      </a:r>
                      <a:r>
                        <a:rPr lang="en-US" sz="700" b="0" i="0" u="none" strike="noStrike" dirty="0">
                          <a:solidFill>
                            <a:srgbClr val="000000"/>
                          </a:solidFill>
                          <a:effectLst/>
                          <a:latin typeface="Tahoma"/>
                        </a:rPr>
                        <a:t>and Receivables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100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417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217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3) Accrued Indemnity Leave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138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193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4) Restructuring Accruals and Prepaid Costs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728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158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60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5) Rent Deposit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55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6) Short Term Capital Lease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72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51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7) Fixed Asset Payables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25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54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48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8) Prepaid Tooling</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49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9) Inventory Reserve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(218)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10) Credit Memos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(91)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11) Gains / Losses on FX Hedges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(2,198)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(508)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(448)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12) LEK Consulting Fee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0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(539)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FFFFF">
                        <a:alpha val="0"/>
                      </a:srgbClr>
                    </a:solidFill>
                  </a:tcPr>
                </a:tc>
              </a:tr>
              <a:tr h="158445">
                <a:tc>
                  <a:txBody>
                    <a:bodyPr/>
                    <a:lstStyle/>
                    <a:p>
                      <a:pPr algn="l" rtl="0" fontAlgn="b"/>
                      <a:r>
                        <a:rPr lang="en-US" sz="700" b="0" i="0" u="none" strike="noStrike" dirty="0">
                          <a:solidFill>
                            <a:srgbClr val="000000"/>
                          </a:solidFill>
                          <a:effectLst/>
                          <a:latin typeface="Tahoma"/>
                        </a:rPr>
                        <a:t>13) Accrued Income Taxes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208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143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tc>
                  <a:txBody>
                    <a:bodyPr/>
                    <a:lstStyle/>
                    <a:p>
                      <a:pPr algn="ctr" rtl="0" fontAlgn="b"/>
                      <a:r>
                        <a:rPr lang="en-US" sz="700" b="0" i="0" u="none" strike="noStrike" dirty="0">
                          <a:solidFill>
                            <a:srgbClr val="000000"/>
                          </a:solidFill>
                          <a:effectLst/>
                          <a:latin typeface="Tahoma"/>
                        </a:rPr>
                        <a:t>172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xmlns="" val="10005"/>
                  </a:ext>
                </a:extLst>
              </a:tr>
              <a:tr h="158445">
                <a:tc>
                  <a:txBody>
                    <a:bodyPr/>
                    <a:lstStyle/>
                    <a:p>
                      <a:pPr algn="l" rtl="0" fontAlgn="b"/>
                      <a:r>
                        <a:rPr lang="en-US" sz="700" b="1" i="0" u="none" strike="noStrike" dirty="0">
                          <a:solidFill>
                            <a:srgbClr val="000000"/>
                          </a:solidFill>
                          <a:effectLst/>
                          <a:latin typeface="Tahoma"/>
                        </a:rPr>
                        <a:t>Total Management Adjustments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$193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$887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tc>
                  <a:txBody>
                    <a:bodyPr/>
                    <a:lstStyle/>
                    <a:p>
                      <a:pPr algn="ctr" rtl="0" fontAlgn="b"/>
                      <a:r>
                        <a:rPr lang="en-US" sz="700" b="1" i="0" u="none" strike="noStrike" dirty="0">
                          <a:solidFill>
                            <a:srgbClr val="000000"/>
                          </a:solidFill>
                          <a:effectLst/>
                          <a:latin typeface="Tahoma"/>
                        </a:rPr>
                        <a:t>$784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D3EAFC"/>
                    </a:solidFill>
                  </a:tcPr>
                </a:tc>
                <a:extLst>
                  <a:ext uri="{0D108BD9-81ED-4DB2-BD59-A6C34878D82A}">
                    <a16:rowId xmlns:a16="http://schemas.microsoft.com/office/drawing/2014/main" xmlns="" val="10006"/>
                  </a:ext>
                </a:extLst>
              </a:tr>
              <a:tr h="158445">
                <a:tc>
                  <a:txBody>
                    <a:bodyPr/>
                    <a:lstStyle/>
                    <a:p>
                      <a:pPr algn="l" rtl="0" fontAlgn="b"/>
                      <a:r>
                        <a:rPr lang="en-US" sz="700" b="1" i="0" u="none" strike="noStrike" dirty="0">
                          <a:solidFill>
                            <a:srgbClr val="000000"/>
                          </a:solidFill>
                          <a:effectLst/>
                          <a:latin typeface="Tahoma"/>
                        </a:rPr>
                        <a:t>Adjusted Working Capital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$35,821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$27,498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tc>
                  <a:txBody>
                    <a:bodyPr/>
                    <a:lstStyle/>
                    <a:p>
                      <a:pPr algn="ctr" rtl="0" fontAlgn="b"/>
                      <a:r>
                        <a:rPr lang="en-US" sz="700" b="1" i="0" u="none" strike="noStrike" dirty="0">
                          <a:solidFill>
                            <a:srgbClr val="000000"/>
                          </a:solidFill>
                          <a:effectLst/>
                          <a:latin typeface="Tahoma"/>
                        </a:rPr>
                        <a:t>$22,406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rgbClr val="D9D9D9">
                          <a:alpha val="0"/>
                        </a:srgbClr>
                      </a:solidFill>
                      <a:prstDash val="solid"/>
                      <a:round/>
                      <a:headEnd type="none" w="med" len="med"/>
                      <a:tailEnd type="none" w="med" len="med"/>
                    </a:lnB>
                    <a:solidFill>
                      <a:schemeClr val="bg2"/>
                    </a:solidFill>
                  </a:tcPr>
                </a:tc>
                <a:extLst>
                  <a:ext uri="{0D108BD9-81ED-4DB2-BD59-A6C34878D82A}">
                    <a16:rowId xmlns:a16="http://schemas.microsoft.com/office/drawing/2014/main" xmlns="" val="10007"/>
                  </a:ext>
                </a:extLst>
              </a:tr>
            </a:tbl>
          </a:graphicData>
        </a:graphic>
      </p:graphicFrame>
      <p:sp>
        <p:nvSpPr>
          <p:cNvPr id="13"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Financial Review</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68</a:t>
            </a:r>
            <a:endParaRPr lang="en-US" sz="900" dirty="0">
              <a:solidFill>
                <a:srgbClr val="000000"/>
              </a:solidFill>
              <a:latin typeface="Tahoma"/>
            </a:endParaRPr>
          </a:p>
        </p:txBody>
      </p:sp>
    </p:spTree>
    <p:extLst>
      <p:ext uri="{BB962C8B-B14F-4D97-AF65-F5344CB8AC3E}">
        <p14:creationId xmlns:p14="http://schemas.microsoft.com/office/powerpoint/2010/main" val="11917723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Business Overview</a:t>
            </a:r>
          </a:p>
        </p:txBody>
      </p:sp>
      <p:sp>
        <p:nvSpPr>
          <p:cNvPr id="5" name="Text Placeholder 4"/>
          <p:cNvSpPr>
            <a:spLocks noGrp="1"/>
          </p:cNvSpPr>
          <p:nvPr>
            <p:ph type="body" idx="1"/>
          </p:nvPr>
        </p:nvSpPr>
        <p:spPr/>
        <p:txBody>
          <a:bodyPr/>
          <a:lstStyle/>
          <a:p>
            <a:r>
              <a:rPr lang="en-US" dirty="0"/>
              <a:t>Appendix</a:t>
            </a:r>
          </a:p>
        </p:txBody>
      </p:sp>
    </p:spTree>
    <p:extLst>
      <p:ext uri="{BB962C8B-B14F-4D97-AF65-F5344CB8AC3E}">
        <p14:creationId xmlns:p14="http://schemas.microsoft.com/office/powerpoint/2010/main" val="1049594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sp>
        <p:nvSpPr>
          <p:cNvPr id="3" name="Text Placeholder 2"/>
          <p:cNvSpPr>
            <a:spLocks noGrp="1"/>
          </p:cNvSpPr>
          <p:nvPr>
            <p:ph type="body" idx="1"/>
          </p:nvPr>
        </p:nvSpPr>
        <p:spPr/>
        <p:txBody>
          <a:bodyPr/>
          <a:lstStyle/>
          <a:p>
            <a:r>
              <a:rPr lang="en-US" dirty="0"/>
              <a:t>Section I</a:t>
            </a:r>
          </a:p>
        </p:txBody>
      </p:sp>
    </p:spTree>
    <p:extLst>
      <p:ext uri="{BB962C8B-B14F-4D97-AF65-F5344CB8AC3E}">
        <p14:creationId xmlns:p14="http://schemas.microsoft.com/office/powerpoint/2010/main" val="24441560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Picture 7" descr="H:\Williams Lea\Administrative\Client Work\Katun\Website Images\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851746" y="2789773"/>
            <a:ext cx="1705228" cy="741597"/>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7" descr="H:\Williams Lea\Administrative\Client Work\Katun\Website Images\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59899" y="2789772"/>
            <a:ext cx="1705228" cy="741597"/>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7" descr="H:\Williams Lea\Administrative\Client Work\Katun\Website Images\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84773" y="2789772"/>
            <a:ext cx="1705228" cy="741597"/>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7" descr="H:\Williams Lea\Administrative\Client Work\Katun\Website Images\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777320" y="2789771"/>
            <a:ext cx="1705228" cy="741597"/>
          </a:xfrm>
          <a:prstGeom prst="rect">
            <a:avLst/>
          </a:prstGeom>
          <a:noFill/>
          <a:extLst>
            <a:ext uri="{909E8E84-426E-40DD-AFC4-6F175D3DCCD1}">
              <a14:hiddenFill xmlns:a14="http://schemas.microsoft.com/office/drawing/2010/main">
                <a:solidFill>
                  <a:srgbClr val="FFFFFF"/>
                </a:solidFill>
              </a14:hiddenFill>
            </a:ext>
          </a:extLst>
        </p:spPr>
      </p:pic>
      <p:pic>
        <p:nvPicPr>
          <p:cNvPr id="160" name="Picture 7" descr="H:\Williams Lea\Administrative\Client Work\Katun\Website Images\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0188" y="2789773"/>
            <a:ext cx="1709928" cy="74364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Company History</a:t>
            </a:r>
          </a:p>
        </p:txBody>
      </p:sp>
      <p:graphicFrame>
        <p:nvGraphicFramePr>
          <p:cNvPr id="32" name="Table 31"/>
          <p:cNvGraphicFramePr>
            <a:graphicFrameLocks noGrp="1"/>
          </p:cNvGraphicFramePr>
          <p:nvPr>
            <p:extLst>
              <p:ext uri="{D42A27DB-BD31-4B8C-83A1-F6EECF244321}">
                <p14:modId xmlns:p14="http://schemas.microsoft.com/office/powerpoint/2010/main" val="775672379"/>
              </p:ext>
            </p:extLst>
          </p:nvPr>
        </p:nvGraphicFramePr>
        <p:xfrm>
          <a:off x="230188" y="1074685"/>
          <a:ext cx="8688387" cy="438912"/>
        </p:xfrm>
        <a:graphic>
          <a:graphicData uri="http://schemas.openxmlformats.org/drawingml/2006/table">
            <a:tbl>
              <a:tblPr firstRow="1" bandRow="1">
                <a:tableStyleId>{5C22544A-7EE6-4342-B048-85BDC9FD1C3A}</a:tableStyleId>
              </a:tblPr>
              <a:tblGrid>
                <a:gridCol w="8688387">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Key Milestones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4">
                            <a:lumMod val="50000"/>
                          </a:schemeClr>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55" name="Isosceles Triangle 54"/>
          <p:cNvSpPr/>
          <p:nvPr/>
        </p:nvSpPr>
        <p:spPr bwMode="auto">
          <a:xfrm>
            <a:off x="491728" y="2770169"/>
            <a:ext cx="188119" cy="85725"/>
          </a:xfrm>
          <a:prstGeom prst="triangl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effectLst/>
            </a:endParaRPr>
          </a:p>
        </p:txBody>
      </p:sp>
      <p:sp>
        <p:nvSpPr>
          <p:cNvPr id="68" name="Isosceles Triangle 67"/>
          <p:cNvSpPr/>
          <p:nvPr/>
        </p:nvSpPr>
        <p:spPr bwMode="auto">
          <a:xfrm>
            <a:off x="6504600" y="2770169"/>
            <a:ext cx="188119" cy="85725"/>
          </a:xfrm>
          <a:prstGeom prst="triangle">
            <a:avLst/>
          </a:prstGeom>
          <a:solidFill>
            <a:srgbClr val="8C8C8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effectLst/>
            </a:endParaRPr>
          </a:p>
        </p:txBody>
      </p:sp>
      <p:sp>
        <p:nvSpPr>
          <p:cNvPr id="70" name="Isosceles Triangle 69"/>
          <p:cNvSpPr/>
          <p:nvPr/>
        </p:nvSpPr>
        <p:spPr bwMode="auto">
          <a:xfrm rot="10800000">
            <a:off x="7256209" y="3688140"/>
            <a:ext cx="188119" cy="85725"/>
          </a:xfrm>
          <a:prstGeom prst="triangl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effectLst/>
            </a:endParaRPr>
          </a:p>
        </p:txBody>
      </p:sp>
      <p:sp>
        <p:nvSpPr>
          <p:cNvPr id="3" name="TextBox 2"/>
          <p:cNvSpPr txBox="1"/>
          <p:nvPr/>
        </p:nvSpPr>
        <p:spPr>
          <a:xfrm>
            <a:off x="230187" y="2047740"/>
            <a:ext cx="1325147" cy="415498"/>
          </a:xfrm>
          <a:prstGeom prst="rect">
            <a:avLst/>
          </a:prstGeom>
          <a:noFill/>
        </p:spPr>
        <p:txBody>
          <a:bodyPr wrap="square" lIns="0" tIns="0" rIns="0" bIns="0" rtlCol="0">
            <a:spAutoFit/>
          </a:bodyPr>
          <a:lstStyle/>
          <a:p>
            <a:r>
              <a:rPr lang="en-US" sz="900" dirty="0"/>
              <a:t>Katun founded with 15 employees, a few offices and a small warehouse</a:t>
            </a:r>
          </a:p>
        </p:txBody>
      </p:sp>
      <p:cxnSp>
        <p:nvCxnSpPr>
          <p:cNvPr id="8" name="Straight Connector 7"/>
          <p:cNvCxnSpPr/>
          <p:nvPr/>
        </p:nvCxnSpPr>
        <p:spPr>
          <a:xfrm>
            <a:off x="221641" y="2463238"/>
            <a:ext cx="1325147" cy="0"/>
          </a:xfrm>
          <a:prstGeom prst="line">
            <a:avLst/>
          </a:prstGeom>
          <a:ln w="1270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85787" y="2457947"/>
            <a:ext cx="0" cy="320040"/>
          </a:xfrm>
          <a:prstGeom prst="line">
            <a:avLst/>
          </a:prstGeom>
          <a:ln w="12700">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77" name="Text Box 91"/>
          <p:cNvSpPr txBox="1">
            <a:spLocks noChangeArrowheads="1"/>
          </p:cNvSpPr>
          <p:nvPr>
            <p:custDataLst>
              <p:tags r:id="rId1"/>
            </p:custDataLst>
          </p:nvPr>
        </p:nvSpPr>
        <p:spPr bwMode="gray">
          <a:xfrm>
            <a:off x="265531" y="2488652"/>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1979</a:t>
            </a:r>
          </a:p>
        </p:txBody>
      </p:sp>
      <p:sp>
        <p:nvSpPr>
          <p:cNvPr id="78" name="TextBox 77"/>
          <p:cNvSpPr txBox="1"/>
          <p:nvPr/>
        </p:nvSpPr>
        <p:spPr>
          <a:xfrm>
            <a:off x="760799" y="5410966"/>
            <a:ext cx="1964314" cy="553998"/>
          </a:xfrm>
          <a:prstGeom prst="rect">
            <a:avLst/>
          </a:prstGeom>
          <a:noFill/>
        </p:spPr>
        <p:txBody>
          <a:bodyPr wrap="square" lIns="0" tIns="0" rIns="0" bIns="0" rtlCol="0">
            <a:spAutoFit/>
          </a:bodyPr>
          <a:lstStyle/>
          <a:p>
            <a:r>
              <a:rPr lang="en-US" sz="900" dirty="0"/>
              <a:t>Katun opens facilities in Germany and the Netherlands, and has customers in &gt; 100 counties with annual worldwide revenue of $45 million</a:t>
            </a:r>
          </a:p>
        </p:txBody>
      </p:sp>
      <p:cxnSp>
        <p:nvCxnSpPr>
          <p:cNvPr id="79" name="Straight Connector 78"/>
          <p:cNvCxnSpPr/>
          <p:nvPr/>
        </p:nvCxnSpPr>
        <p:spPr>
          <a:xfrm>
            <a:off x="721316" y="5392396"/>
            <a:ext cx="2119298" cy="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2478843" y="3773396"/>
            <a:ext cx="0" cy="1615435"/>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81" name="Text Box 91"/>
          <p:cNvSpPr txBox="1">
            <a:spLocks noChangeArrowheads="1"/>
          </p:cNvSpPr>
          <p:nvPr>
            <p:custDataLst>
              <p:tags r:id="rId2"/>
            </p:custDataLst>
          </p:nvPr>
        </p:nvSpPr>
        <p:spPr bwMode="gray">
          <a:xfrm>
            <a:off x="2517149" y="5240026"/>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1987</a:t>
            </a:r>
          </a:p>
        </p:txBody>
      </p:sp>
      <p:sp>
        <p:nvSpPr>
          <p:cNvPr id="82" name="Isosceles Triangle 81"/>
          <p:cNvSpPr/>
          <p:nvPr/>
        </p:nvSpPr>
        <p:spPr bwMode="auto">
          <a:xfrm rot="10800000">
            <a:off x="2384784" y="3688140"/>
            <a:ext cx="188119" cy="85725"/>
          </a:xfrm>
          <a:prstGeom prst="triangle">
            <a:avLst/>
          </a:prstGeom>
          <a:solidFill>
            <a:srgbClr val="8C8C8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81088" fontAlgn="base">
              <a:spcBef>
                <a:spcPct val="0"/>
              </a:spcBef>
              <a:spcAft>
                <a:spcPct val="0"/>
              </a:spcAft>
            </a:pPr>
            <a:endParaRPr lang="en-US" sz="1000" dirty="0"/>
          </a:p>
        </p:txBody>
      </p:sp>
      <p:sp>
        <p:nvSpPr>
          <p:cNvPr id="105" name="Isosceles Triangle 104"/>
          <p:cNvSpPr/>
          <p:nvPr/>
        </p:nvSpPr>
        <p:spPr bwMode="auto">
          <a:xfrm>
            <a:off x="3352987" y="2770168"/>
            <a:ext cx="188119" cy="85725"/>
          </a:xfrm>
          <a:prstGeom prst="triangle">
            <a:avLst/>
          </a:prstGeom>
          <a:solidFill>
            <a:srgbClr val="8C8C8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effectLst/>
            </a:endParaRPr>
          </a:p>
        </p:txBody>
      </p:sp>
      <p:sp>
        <p:nvSpPr>
          <p:cNvPr id="106" name="TextBox 105"/>
          <p:cNvSpPr txBox="1"/>
          <p:nvPr/>
        </p:nvSpPr>
        <p:spPr>
          <a:xfrm>
            <a:off x="1674589" y="1632241"/>
            <a:ext cx="2350628" cy="830997"/>
          </a:xfrm>
          <a:prstGeom prst="rect">
            <a:avLst/>
          </a:prstGeom>
          <a:noFill/>
        </p:spPr>
        <p:txBody>
          <a:bodyPr wrap="square" lIns="0" tIns="0" rIns="0" bIns="0" rtlCol="0">
            <a:spAutoFit/>
          </a:bodyPr>
          <a:lstStyle/>
          <a:p>
            <a:pPr>
              <a:buClr>
                <a:srgbClr val="07325F"/>
              </a:buClr>
              <a:buSzPct val="100000"/>
            </a:pPr>
            <a:r>
              <a:rPr lang="en-US" sz="900" dirty="0"/>
              <a:t>Katun opens a newly constructed NA distribution center in Davenport, Iowa;</a:t>
            </a:r>
          </a:p>
          <a:p>
            <a:pPr>
              <a:buClr>
                <a:srgbClr val="07325F"/>
              </a:buClr>
              <a:buSzPct val="100000"/>
            </a:pPr>
            <a:r>
              <a:rPr lang="en-US" sz="900" dirty="0"/>
              <a:t>Katun expands its customer base in Europe upon acquiring the parent company of the </a:t>
            </a:r>
            <a:r>
              <a:rPr lang="en-US" sz="900" dirty="0" err="1"/>
              <a:t>Tepro</a:t>
            </a:r>
            <a:r>
              <a:rPr lang="en-US" sz="900" dirty="0"/>
              <a:t> and </a:t>
            </a:r>
            <a:r>
              <a:rPr lang="en-US" sz="900" dirty="0" err="1"/>
              <a:t>Franchini</a:t>
            </a:r>
            <a:r>
              <a:rPr lang="en-US" sz="900" dirty="0"/>
              <a:t> groups, the Company’s largest aftermarket compatible competitor</a:t>
            </a:r>
          </a:p>
        </p:txBody>
      </p:sp>
      <p:cxnSp>
        <p:nvCxnSpPr>
          <p:cNvPr id="107" name="Straight Connector 106"/>
          <p:cNvCxnSpPr/>
          <p:nvPr/>
        </p:nvCxnSpPr>
        <p:spPr>
          <a:xfrm>
            <a:off x="1632960" y="2463238"/>
            <a:ext cx="2273759" cy="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445406" y="2457947"/>
            <a:ext cx="0" cy="32004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109" name="Text Box 91"/>
          <p:cNvSpPr txBox="1">
            <a:spLocks noChangeArrowheads="1"/>
          </p:cNvSpPr>
          <p:nvPr>
            <p:custDataLst>
              <p:tags r:id="rId3"/>
            </p:custDataLst>
          </p:nvPr>
        </p:nvSpPr>
        <p:spPr bwMode="gray">
          <a:xfrm>
            <a:off x="3129998" y="2488652"/>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1994</a:t>
            </a:r>
          </a:p>
        </p:txBody>
      </p:sp>
      <p:sp>
        <p:nvSpPr>
          <p:cNvPr id="110" name="TextBox 109"/>
          <p:cNvSpPr txBox="1"/>
          <p:nvPr/>
        </p:nvSpPr>
        <p:spPr>
          <a:xfrm>
            <a:off x="3017669" y="4334196"/>
            <a:ext cx="829947" cy="276999"/>
          </a:xfrm>
          <a:prstGeom prst="rect">
            <a:avLst/>
          </a:prstGeom>
          <a:noFill/>
        </p:spPr>
        <p:txBody>
          <a:bodyPr wrap="square" lIns="0" tIns="0" rIns="0" bIns="0" rtlCol="0">
            <a:spAutoFit/>
          </a:bodyPr>
          <a:lstStyle/>
          <a:p>
            <a:r>
              <a:rPr lang="en-US" sz="900" dirty="0"/>
              <a:t>Katun opens a facility in Mexico</a:t>
            </a:r>
          </a:p>
        </p:txBody>
      </p:sp>
      <p:cxnSp>
        <p:nvCxnSpPr>
          <p:cNvPr id="111" name="Straight Connector 110"/>
          <p:cNvCxnSpPr/>
          <p:nvPr/>
        </p:nvCxnSpPr>
        <p:spPr>
          <a:xfrm>
            <a:off x="2963612" y="4312522"/>
            <a:ext cx="856292" cy="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3821924" y="3773396"/>
            <a:ext cx="0" cy="538657"/>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113" name="Text Box 91"/>
          <p:cNvSpPr txBox="1">
            <a:spLocks noChangeArrowheads="1"/>
          </p:cNvSpPr>
          <p:nvPr>
            <p:custDataLst>
              <p:tags r:id="rId4"/>
            </p:custDataLst>
          </p:nvPr>
        </p:nvSpPr>
        <p:spPr bwMode="gray">
          <a:xfrm>
            <a:off x="3497145" y="4170919"/>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1996</a:t>
            </a:r>
          </a:p>
        </p:txBody>
      </p:sp>
      <p:sp>
        <p:nvSpPr>
          <p:cNvPr id="114" name="Isosceles Triangle 113"/>
          <p:cNvSpPr/>
          <p:nvPr/>
        </p:nvSpPr>
        <p:spPr bwMode="auto">
          <a:xfrm rot="10800000">
            <a:off x="3727865" y="3688140"/>
            <a:ext cx="188119" cy="85725"/>
          </a:xfrm>
          <a:prstGeom prst="triangle">
            <a:avLst/>
          </a:prstGeom>
          <a:solidFill>
            <a:srgbClr val="8C8C8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81088" fontAlgn="base">
              <a:spcBef>
                <a:spcPct val="0"/>
              </a:spcBef>
              <a:spcAft>
                <a:spcPct val="0"/>
              </a:spcAft>
            </a:pPr>
            <a:endParaRPr lang="en-US" sz="1000" dirty="0"/>
          </a:p>
        </p:txBody>
      </p:sp>
      <p:sp>
        <p:nvSpPr>
          <p:cNvPr id="119" name="TextBox 118"/>
          <p:cNvSpPr txBox="1"/>
          <p:nvPr/>
        </p:nvSpPr>
        <p:spPr>
          <a:xfrm>
            <a:off x="3177249" y="5410966"/>
            <a:ext cx="829947" cy="830997"/>
          </a:xfrm>
          <a:prstGeom prst="rect">
            <a:avLst/>
          </a:prstGeom>
          <a:noFill/>
        </p:spPr>
        <p:txBody>
          <a:bodyPr wrap="square" lIns="0" tIns="0" rIns="0" bIns="0" rtlCol="0">
            <a:spAutoFit/>
          </a:bodyPr>
          <a:lstStyle/>
          <a:p>
            <a:r>
              <a:rPr lang="en-US" sz="900" dirty="0"/>
              <a:t>Katun opens facilities in Argentina, </a:t>
            </a:r>
            <a:r>
              <a:rPr lang="en-US" sz="900" dirty="0" smtClean="0"/>
              <a:t>Australia, Brazil, Singapore and Uruguay</a:t>
            </a:r>
            <a:endParaRPr lang="en-US" sz="900" dirty="0"/>
          </a:p>
        </p:txBody>
      </p:sp>
      <p:cxnSp>
        <p:nvCxnSpPr>
          <p:cNvPr id="120" name="Straight Connector 119"/>
          <p:cNvCxnSpPr/>
          <p:nvPr/>
        </p:nvCxnSpPr>
        <p:spPr>
          <a:xfrm>
            <a:off x="3999524" y="3773396"/>
            <a:ext cx="0" cy="1618531"/>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121" name="Text Box 91"/>
          <p:cNvSpPr txBox="1">
            <a:spLocks noChangeArrowheads="1"/>
          </p:cNvSpPr>
          <p:nvPr>
            <p:custDataLst>
              <p:tags r:id="rId5"/>
            </p:custDataLst>
          </p:nvPr>
        </p:nvSpPr>
        <p:spPr bwMode="gray">
          <a:xfrm>
            <a:off x="3680461" y="5240026"/>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1997</a:t>
            </a:r>
          </a:p>
        </p:txBody>
      </p:sp>
      <p:sp>
        <p:nvSpPr>
          <p:cNvPr id="122" name="Isosceles Triangle 121"/>
          <p:cNvSpPr/>
          <p:nvPr/>
        </p:nvSpPr>
        <p:spPr bwMode="auto">
          <a:xfrm rot="10800000">
            <a:off x="3905465" y="3688140"/>
            <a:ext cx="188119" cy="85725"/>
          </a:xfrm>
          <a:prstGeom prst="triangle">
            <a:avLst/>
          </a:prstGeom>
          <a:solidFill>
            <a:srgbClr val="8C8C8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81088" fontAlgn="base">
              <a:spcBef>
                <a:spcPct val="0"/>
              </a:spcBef>
              <a:spcAft>
                <a:spcPct val="0"/>
              </a:spcAft>
            </a:pPr>
            <a:endParaRPr lang="en-US" sz="1000" dirty="0"/>
          </a:p>
        </p:txBody>
      </p:sp>
      <p:cxnSp>
        <p:nvCxnSpPr>
          <p:cNvPr id="123" name="Straight Connector 122"/>
          <p:cNvCxnSpPr/>
          <p:nvPr/>
        </p:nvCxnSpPr>
        <p:spPr>
          <a:xfrm>
            <a:off x="3143232" y="5392396"/>
            <a:ext cx="856292" cy="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4096967" y="4334196"/>
            <a:ext cx="829947" cy="553998"/>
          </a:xfrm>
          <a:prstGeom prst="rect">
            <a:avLst/>
          </a:prstGeom>
          <a:noFill/>
        </p:spPr>
        <p:txBody>
          <a:bodyPr wrap="square" lIns="0" tIns="0" rIns="0" bIns="0" rtlCol="0">
            <a:spAutoFit/>
          </a:bodyPr>
          <a:lstStyle/>
          <a:p>
            <a:r>
              <a:rPr lang="en-US" sz="900" dirty="0"/>
              <a:t>Katun launches the Katun On-line Catalog (“KOLC”)</a:t>
            </a:r>
          </a:p>
        </p:txBody>
      </p:sp>
      <p:cxnSp>
        <p:nvCxnSpPr>
          <p:cNvPr id="125" name="Straight Connector 124"/>
          <p:cNvCxnSpPr/>
          <p:nvPr/>
        </p:nvCxnSpPr>
        <p:spPr>
          <a:xfrm>
            <a:off x="4042910" y="4312522"/>
            <a:ext cx="856292" cy="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4243180" y="3773396"/>
            <a:ext cx="0" cy="538657"/>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127" name="Text Box 91"/>
          <p:cNvSpPr txBox="1">
            <a:spLocks noChangeArrowheads="1"/>
          </p:cNvSpPr>
          <p:nvPr>
            <p:custDataLst>
              <p:tags r:id="rId6"/>
            </p:custDataLst>
          </p:nvPr>
        </p:nvSpPr>
        <p:spPr bwMode="gray">
          <a:xfrm>
            <a:off x="4274942" y="4170919"/>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1999</a:t>
            </a:r>
          </a:p>
        </p:txBody>
      </p:sp>
      <p:sp>
        <p:nvSpPr>
          <p:cNvPr id="128" name="Isosceles Triangle 127"/>
          <p:cNvSpPr/>
          <p:nvPr/>
        </p:nvSpPr>
        <p:spPr bwMode="auto">
          <a:xfrm rot="10800000">
            <a:off x="4149121" y="3688140"/>
            <a:ext cx="188119" cy="85725"/>
          </a:xfrm>
          <a:prstGeom prst="triangle">
            <a:avLst/>
          </a:prstGeom>
          <a:solidFill>
            <a:srgbClr val="8C8C8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81088" fontAlgn="base">
              <a:spcBef>
                <a:spcPct val="0"/>
              </a:spcBef>
              <a:spcAft>
                <a:spcPct val="0"/>
              </a:spcAft>
            </a:pPr>
            <a:endParaRPr lang="en-US" sz="1000" dirty="0"/>
          </a:p>
        </p:txBody>
      </p:sp>
      <p:sp>
        <p:nvSpPr>
          <p:cNvPr id="129" name="Isosceles Triangle 128"/>
          <p:cNvSpPr/>
          <p:nvPr/>
        </p:nvSpPr>
        <p:spPr bwMode="auto">
          <a:xfrm>
            <a:off x="5359629" y="2770168"/>
            <a:ext cx="188119" cy="85725"/>
          </a:xfrm>
          <a:prstGeom prst="triangle">
            <a:avLst/>
          </a:prstGeom>
          <a:solidFill>
            <a:srgbClr val="8C8C8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effectLst/>
            </a:endParaRPr>
          </a:p>
        </p:txBody>
      </p:sp>
      <p:sp>
        <p:nvSpPr>
          <p:cNvPr id="130" name="TextBox 129"/>
          <p:cNvSpPr txBox="1"/>
          <p:nvPr/>
        </p:nvSpPr>
        <p:spPr>
          <a:xfrm>
            <a:off x="4343832" y="1909240"/>
            <a:ext cx="1555897" cy="553998"/>
          </a:xfrm>
          <a:prstGeom prst="rect">
            <a:avLst/>
          </a:prstGeom>
          <a:noFill/>
        </p:spPr>
        <p:txBody>
          <a:bodyPr wrap="square" lIns="0" tIns="0" rIns="0" bIns="0" rtlCol="0">
            <a:spAutoFit/>
          </a:bodyPr>
          <a:lstStyle/>
          <a:p>
            <a:pPr>
              <a:buClr>
                <a:srgbClr val="07325F"/>
              </a:buClr>
              <a:buSzPct val="100000"/>
            </a:pPr>
            <a:r>
              <a:rPr lang="en-US" sz="900" dirty="0"/>
              <a:t>Katun introduces Katun </a:t>
            </a:r>
            <a:r>
              <a:rPr lang="en-US" sz="900" dirty="0" err="1"/>
              <a:t>Performance</a:t>
            </a:r>
            <a:r>
              <a:rPr lang="en-US" sz="900" baseline="30000" dirty="0" err="1"/>
              <a:t>TM</a:t>
            </a:r>
            <a:r>
              <a:rPr lang="en-US" sz="900" dirty="0"/>
              <a:t> color toner suites used in Ricoh, Canon and Konica Minolta color MFDs</a:t>
            </a:r>
          </a:p>
        </p:txBody>
      </p:sp>
      <p:cxnSp>
        <p:nvCxnSpPr>
          <p:cNvPr id="131" name="Straight Connector 130"/>
          <p:cNvCxnSpPr/>
          <p:nvPr/>
        </p:nvCxnSpPr>
        <p:spPr>
          <a:xfrm flipV="1">
            <a:off x="4314009" y="2463238"/>
            <a:ext cx="1590115" cy="1"/>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5449294" y="2457947"/>
            <a:ext cx="0" cy="32004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133" name="Text Box 91"/>
          <p:cNvSpPr txBox="1">
            <a:spLocks noChangeArrowheads="1"/>
          </p:cNvSpPr>
          <p:nvPr>
            <p:custDataLst>
              <p:tags r:id="rId7"/>
            </p:custDataLst>
          </p:nvPr>
        </p:nvSpPr>
        <p:spPr bwMode="gray">
          <a:xfrm>
            <a:off x="5128680" y="2488652"/>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2007</a:t>
            </a:r>
          </a:p>
        </p:txBody>
      </p:sp>
      <p:sp>
        <p:nvSpPr>
          <p:cNvPr id="134" name="TextBox 133"/>
          <p:cNvSpPr txBox="1"/>
          <p:nvPr/>
        </p:nvSpPr>
        <p:spPr>
          <a:xfrm>
            <a:off x="5063912" y="4334196"/>
            <a:ext cx="829947" cy="553998"/>
          </a:xfrm>
          <a:prstGeom prst="rect">
            <a:avLst/>
          </a:prstGeom>
          <a:noFill/>
        </p:spPr>
        <p:txBody>
          <a:bodyPr wrap="square" lIns="0" tIns="0" rIns="0" bIns="0" rtlCol="0">
            <a:spAutoFit/>
          </a:bodyPr>
          <a:lstStyle/>
          <a:p>
            <a:r>
              <a:rPr lang="en-US" sz="900" dirty="0"/>
              <a:t>Katun is acquired by Monomoy Capital Partners</a:t>
            </a:r>
          </a:p>
        </p:txBody>
      </p:sp>
      <p:cxnSp>
        <p:nvCxnSpPr>
          <p:cNvPr id="135" name="Straight Connector 134"/>
          <p:cNvCxnSpPr/>
          <p:nvPr/>
        </p:nvCxnSpPr>
        <p:spPr>
          <a:xfrm>
            <a:off x="5035433" y="4312522"/>
            <a:ext cx="873504" cy="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628879" y="3773396"/>
            <a:ext cx="0" cy="538657"/>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137" name="Text Box 91"/>
          <p:cNvSpPr txBox="1">
            <a:spLocks noChangeArrowheads="1"/>
          </p:cNvSpPr>
          <p:nvPr>
            <p:custDataLst>
              <p:tags r:id="rId8"/>
            </p:custDataLst>
          </p:nvPr>
        </p:nvSpPr>
        <p:spPr bwMode="gray">
          <a:xfrm>
            <a:off x="5307793" y="4170919"/>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2008</a:t>
            </a:r>
          </a:p>
        </p:txBody>
      </p:sp>
      <p:sp>
        <p:nvSpPr>
          <p:cNvPr id="138" name="Isosceles Triangle 137"/>
          <p:cNvSpPr/>
          <p:nvPr/>
        </p:nvSpPr>
        <p:spPr bwMode="auto">
          <a:xfrm rot="10800000">
            <a:off x="5534820" y="3688140"/>
            <a:ext cx="188119" cy="85725"/>
          </a:xfrm>
          <a:prstGeom prst="triangle">
            <a:avLst/>
          </a:prstGeom>
          <a:solidFill>
            <a:srgbClr val="8C8C8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81088" fontAlgn="base">
              <a:spcBef>
                <a:spcPct val="0"/>
              </a:spcBef>
              <a:spcAft>
                <a:spcPct val="0"/>
              </a:spcAft>
            </a:pPr>
            <a:endParaRPr lang="en-US" sz="1000" dirty="0"/>
          </a:p>
        </p:txBody>
      </p:sp>
      <p:sp>
        <p:nvSpPr>
          <p:cNvPr id="144" name="TextBox 143"/>
          <p:cNvSpPr txBox="1"/>
          <p:nvPr/>
        </p:nvSpPr>
        <p:spPr>
          <a:xfrm>
            <a:off x="5202598" y="5410966"/>
            <a:ext cx="829947" cy="415498"/>
          </a:xfrm>
          <a:prstGeom prst="rect">
            <a:avLst/>
          </a:prstGeom>
          <a:noFill/>
        </p:spPr>
        <p:txBody>
          <a:bodyPr wrap="square" lIns="0" tIns="0" rIns="0" bIns="0" rtlCol="0">
            <a:spAutoFit/>
          </a:bodyPr>
          <a:lstStyle/>
          <a:p>
            <a:r>
              <a:rPr lang="en-US" sz="900" dirty="0"/>
              <a:t>Katun launches its customized MPS tool</a:t>
            </a:r>
          </a:p>
        </p:txBody>
      </p:sp>
      <p:cxnSp>
        <p:nvCxnSpPr>
          <p:cNvPr id="145" name="Straight Connector 144"/>
          <p:cNvCxnSpPr/>
          <p:nvPr/>
        </p:nvCxnSpPr>
        <p:spPr>
          <a:xfrm>
            <a:off x="6024873" y="3773396"/>
            <a:ext cx="0" cy="1618531"/>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146" name="Text Box 91"/>
          <p:cNvSpPr txBox="1">
            <a:spLocks noChangeArrowheads="1"/>
          </p:cNvSpPr>
          <p:nvPr>
            <p:custDataLst>
              <p:tags r:id="rId9"/>
            </p:custDataLst>
          </p:nvPr>
        </p:nvSpPr>
        <p:spPr bwMode="gray">
          <a:xfrm>
            <a:off x="5705810" y="5240026"/>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2011</a:t>
            </a:r>
          </a:p>
        </p:txBody>
      </p:sp>
      <p:sp>
        <p:nvSpPr>
          <p:cNvPr id="147" name="Isosceles Triangle 146"/>
          <p:cNvSpPr/>
          <p:nvPr/>
        </p:nvSpPr>
        <p:spPr bwMode="auto">
          <a:xfrm rot="10800000">
            <a:off x="5930814" y="3688140"/>
            <a:ext cx="188119" cy="85725"/>
          </a:xfrm>
          <a:prstGeom prst="triangle">
            <a:avLst/>
          </a:prstGeom>
          <a:solidFill>
            <a:srgbClr val="8C8C8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81088" fontAlgn="base">
              <a:spcBef>
                <a:spcPct val="0"/>
              </a:spcBef>
              <a:spcAft>
                <a:spcPct val="0"/>
              </a:spcAft>
            </a:pPr>
            <a:endParaRPr lang="en-US" sz="1000" dirty="0"/>
          </a:p>
        </p:txBody>
      </p:sp>
      <p:cxnSp>
        <p:nvCxnSpPr>
          <p:cNvPr id="148" name="Straight Connector 147"/>
          <p:cNvCxnSpPr/>
          <p:nvPr/>
        </p:nvCxnSpPr>
        <p:spPr>
          <a:xfrm>
            <a:off x="5168581" y="5392396"/>
            <a:ext cx="856292" cy="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6161787" y="4334196"/>
            <a:ext cx="829947" cy="692497"/>
          </a:xfrm>
          <a:prstGeom prst="rect">
            <a:avLst/>
          </a:prstGeom>
          <a:noFill/>
        </p:spPr>
        <p:txBody>
          <a:bodyPr wrap="square" lIns="0" tIns="0" rIns="0" bIns="0" rtlCol="0">
            <a:spAutoFit/>
          </a:bodyPr>
          <a:lstStyle/>
          <a:p>
            <a:r>
              <a:rPr lang="en-US" sz="900" dirty="0"/>
              <a:t>Katun introduces Katun </a:t>
            </a:r>
            <a:r>
              <a:rPr lang="en-US" sz="900" dirty="0" err="1"/>
              <a:t>Select</a:t>
            </a:r>
            <a:r>
              <a:rPr lang="en-US" sz="900" baseline="30000" dirty="0" err="1"/>
              <a:t>TM</a:t>
            </a:r>
            <a:r>
              <a:rPr lang="en-US" sz="900" dirty="0"/>
              <a:t> brand printer products</a:t>
            </a:r>
          </a:p>
        </p:txBody>
      </p:sp>
      <p:cxnSp>
        <p:nvCxnSpPr>
          <p:cNvPr id="150" name="Straight Connector 149"/>
          <p:cNvCxnSpPr/>
          <p:nvPr/>
        </p:nvCxnSpPr>
        <p:spPr>
          <a:xfrm>
            <a:off x="6140213" y="4312522"/>
            <a:ext cx="696137" cy="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6222540" y="3773396"/>
            <a:ext cx="0" cy="538657"/>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152" name="Text Box 91"/>
          <p:cNvSpPr txBox="1">
            <a:spLocks noChangeArrowheads="1"/>
          </p:cNvSpPr>
          <p:nvPr>
            <p:custDataLst>
              <p:tags r:id="rId10"/>
            </p:custDataLst>
          </p:nvPr>
        </p:nvSpPr>
        <p:spPr bwMode="gray">
          <a:xfrm>
            <a:off x="6261617" y="4170919"/>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2012</a:t>
            </a:r>
          </a:p>
        </p:txBody>
      </p:sp>
      <p:sp>
        <p:nvSpPr>
          <p:cNvPr id="153" name="Isosceles Triangle 152"/>
          <p:cNvSpPr/>
          <p:nvPr/>
        </p:nvSpPr>
        <p:spPr bwMode="auto">
          <a:xfrm rot="10800000">
            <a:off x="6128481" y="3688140"/>
            <a:ext cx="188119" cy="85725"/>
          </a:xfrm>
          <a:prstGeom prst="triangle">
            <a:avLst/>
          </a:prstGeom>
          <a:solidFill>
            <a:srgbClr val="8C8C8C"/>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defTabSz="1081088" fontAlgn="base">
              <a:spcBef>
                <a:spcPct val="0"/>
              </a:spcBef>
              <a:spcAft>
                <a:spcPct val="0"/>
              </a:spcAft>
            </a:pPr>
            <a:endParaRPr lang="en-US" sz="1000" dirty="0"/>
          </a:p>
        </p:txBody>
      </p:sp>
      <p:pic>
        <p:nvPicPr>
          <p:cNvPr id="154" name="Picture 7" descr="H:\Williams Lea\Administrative\Client Work\Katun\Website Images\6612eu_Katun_Select_Catalog-5.jp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37387" y="5083918"/>
            <a:ext cx="812197" cy="643072"/>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039402" y="4912312"/>
            <a:ext cx="919163" cy="186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7" name="Picture 4" descr="H:\Williams Lea\Administrative\Client Work\Katun\Website Images\6617SuiteComplete_RC2800_noprice-1.jpg"/>
          <p:cNvPicPr>
            <a:picLocks noChangeAspect="1" noChangeArrowheads="1"/>
          </p:cNvPicPr>
          <p:nvPr/>
        </p:nvPicPr>
        <p:blipFill>
          <a:blip r:embed="rId18">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a:off x="4581420" y="1404566"/>
            <a:ext cx="717241" cy="50467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3" descr="H:\Williams Lea\Administrative\Client Work\Katun\Website Images\KS-BR-5479-TNR-ALD-1.jpg"/>
          <p:cNvPicPr>
            <a:picLocks noChangeAspect="1" noChangeArrowheads="1"/>
          </p:cNvPicPr>
          <p:nvPr/>
        </p:nvPicPr>
        <p:blipFill rotWithShape="1">
          <a:blip r:embed="rId19">
            <a:clrChange>
              <a:clrFrom>
                <a:srgbClr val="FFFFFE"/>
              </a:clrFrom>
              <a:clrTo>
                <a:srgbClr val="FFFFFE">
                  <a:alpha val="0"/>
                </a:srgbClr>
              </a:clrTo>
            </a:clrChange>
            <a:extLst>
              <a:ext uri="{28A0092B-C50C-407E-A947-70E740481C1C}">
                <a14:useLocalDpi xmlns:a14="http://schemas.microsoft.com/office/drawing/2010/main" val="0"/>
              </a:ext>
            </a:extLst>
          </a:blip>
          <a:srcRect t="21179" b="15755"/>
          <a:stretch/>
        </p:blipFill>
        <p:spPr bwMode="auto">
          <a:xfrm>
            <a:off x="6712142" y="5245505"/>
            <a:ext cx="1364938" cy="936196"/>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3" descr="H:\Williams Lea\Administrative\Client Work\Katun\Website Images\4.jpg"/>
          <p:cNvPicPr>
            <a:picLocks noChangeAspect="1" noChangeArrowheads="1"/>
          </p:cNvPicPr>
          <p:nvPr/>
        </p:nvPicPr>
        <p:blipFill rotWithShape="1">
          <a:blip r:embed="rId20">
            <a:extLst>
              <a:ext uri="{28A0092B-C50C-407E-A947-70E740481C1C}">
                <a14:useLocalDpi xmlns:a14="http://schemas.microsoft.com/office/drawing/2010/main" val="0"/>
              </a:ext>
            </a:extLst>
          </a:blip>
          <a:srcRect r="52550"/>
          <a:stretch/>
        </p:blipFill>
        <p:spPr bwMode="auto">
          <a:xfrm>
            <a:off x="721316" y="4000056"/>
            <a:ext cx="1503218" cy="1378469"/>
          </a:xfrm>
          <a:prstGeom prst="rect">
            <a:avLst/>
          </a:prstGeom>
          <a:noFill/>
          <a:extLst>
            <a:ext uri="{909E8E84-426E-40DD-AFC4-6F175D3DCCD1}">
              <a14:hiddenFill xmlns:a14="http://schemas.microsoft.com/office/drawing/2010/main">
                <a:solidFill>
                  <a:srgbClr val="FFFFFF"/>
                </a:solidFill>
              </a14:hiddenFill>
            </a:ext>
          </a:extLst>
        </p:spPr>
      </p:pic>
      <p:sp>
        <p:nvSpPr>
          <p:cNvPr id="35" name="Right Arrow 34"/>
          <p:cNvSpPr/>
          <p:nvPr/>
        </p:nvSpPr>
        <p:spPr bwMode="auto">
          <a:xfrm>
            <a:off x="230188" y="2723112"/>
            <a:ext cx="8802717" cy="1078810"/>
          </a:xfrm>
          <a:prstGeom prst="rightArrow">
            <a:avLst/>
          </a:prstGeom>
          <a:solidFill>
            <a:srgbClr val="C8C8C8">
              <a:alpha val="40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effectLst/>
            </a:endParaRPr>
          </a:p>
        </p:txBody>
      </p:sp>
      <p:sp>
        <p:nvSpPr>
          <p:cNvPr id="54" name="Rectangle 53"/>
          <p:cNvSpPr/>
          <p:nvPr/>
        </p:nvSpPr>
        <p:spPr bwMode="auto">
          <a:xfrm>
            <a:off x="7844063" y="2890422"/>
            <a:ext cx="515629" cy="752475"/>
          </a:xfrm>
          <a:prstGeom prst="rect">
            <a:avLst/>
          </a:prstGeom>
          <a:solidFill>
            <a:schemeClr val="bg1"/>
          </a:solidFill>
          <a:ln w="25400" cap="flat" cmpd="sng" algn="ctr">
            <a:solidFill>
              <a:schemeClr val="accent6"/>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2017</a:t>
            </a:r>
          </a:p>
        </p:txBody>
      </p:sp>
      <p:sp>
        <p:nvSpPr>
          <p:cNvPr id="53" name="Rectangle 52"/>
          <p:cNvSpPr/>
          <p:nvPr/>
        </p:nvSpPr>
        <p:spPr bwMode="auto">
          <a:xfrm>
            <a:off x="7092454" y="2890422"/>
            <a:ext cx="515629" cy="752475"/>
          </a:xfrm>
          <a:prstGeom prst="rect">
            <a:avLst/>
          </a:prstGeom>
          <a:solidFill>
            <a:schemeClr val="bg1"/>
          </a:solidFill>
          <a:ln w="25400" cap="flat" cmpd="sng" algn="ctr">
            <a:solidFill>
              <a:schemeClr val="accent6"/>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2016</a:t>
            </a:r>
          </a:p>
        </p:txBody>
      </p:sp>
      <p:sp>
        <p:nvSpPr>
          <p:cNvPr id="52" name="Rectangle 51"/>
          <p:cNvSpPr/>
          <p:nvPr/>
        </p:nvSpPr>
        <p:spPr bwMode="auto">
          <a:xfrm>
            <a:off x="6340845" y="2890422"/>
            <a:ext cx="515629" cy="752475"/>
          </a:xfrm>
          <a:prstGeom prst="rect">
            <a:avLst/>
          </a:prstGeom>
          <a:solidFill>
            <a:schemeClr val="bg1"/>
          </a:solidFill>
          <a:ln w="25400" cap="flat" cmpd="sng" algn="ctr">
            <a:solidFill>
              <a:srgbClr val="8C8C8C"/>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2015</a:t>
            </a:r>
          </a:p>
        </p:txBody>
      </p:sp>
      <p:sp>
        <p:nvSpPr>
          <p:cNvPr id="51" name="Rectangle 50"/>
          <p:cNvSpPr/>
          <p:nvPr/>
        </p:nvSpPr>
        <p:spPr bwMode="auto">
          <a:xfrm>
            <a:off x="5589236" y="2890422"/>
            <a:ext cx="515629" cy="752475"/>
          </a:xfrm>
          <a:prstGeom prst="rect">
            <a:avLst/>
          </a:prstGeom>
          <a:solidFill>
            <a:schemeClr val="bg1"/>
          </a:solidFill>
          <a:ln w="25400" cap="flat" cmpd="sng" algn="ctr">
            <a:solidFill>
              <a:srgbClr val="8C8C8C"/>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2010</a:t>
            </a:r>
          </a:p>
        </p:txBody>
      </p:sp>
      <p:sp>
        <p:nvSpPr>
          <p:cNvPr id="50" name="Rectangle 49"/>
          <p:cNvSpPr/>
          <p:nvPr/>
        </p:nvSpPr>
        <p:spPr bwMode="auto">
          <a:xfrm>
            <a:off x="4837627" y="2890422"/>
            <a:ext cx="515629" cy="752475"/>
          </a:xfrm>
          <a:prstGeom prst="rect">
            <a:avLst/>
          </a:prstGeom>
          <a:solidFill>
            <a:schemeClr val="bg1"/>
          </a:solidFill>
          <a:ln w="25400" cap="flat" cmpd="sng" algn="ctr">
            <a:solidFill>
              <a:srgbClr val="8C8C8C"/>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2005</a:t>
            </a:r>
          </a:p>
        </p:txBody>
      </p:sp>
      <p:sp>
        <p:nvSpPr>
          <p:cNvPr id="48" name="Rectangle 47"/>
          <p:cNvSpPr/>
          <p:nvPr/>
        </p:nvSpPr>
        <p:spPr bwMode="auto">
          <a:xfrm>
            <a:off x="4086018" y="2890422"/>
            <a:ext cx="515629" cy="752475"/>
          </a:xfrm>
          <a:prstGeom prst="rect">
            <a:avLst/>
          </a:prstGeom>
          <a:solidFill>
            <a:schemeClr val="bg1"/>
          </a:solidFill>
          <a:ln w="25400" cap="flat" cmpd="sng" algn="ctr">
            <a:solidFill>
              <a:srgbClr val="8C8C8C"/>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2000</a:t>
            </a:r>
          </a:p>
        </p:txBody>
      </p:sp>
      <p:sp>
        <p:nvSpPr>
          <p:cNvPr id="47" name="Rectangle 46"/>
          <p:cNvSpPr/>
          <p:nvPr/>
        </p:nvSpPr>
        <p:spPr bwMode="auto">
          <a:xfrm>
            <a:off x="3334409" y="2890422"/>
            <a:ext cx="515629" cy="752475"/>
          </a:xfrm>
          <a:prstGeom prst="rect">
            <a:avLst/>
          </a:prstGeom>
          <a:solidFill>
            <a:schemeClr val="bg1"/>
          </a:solidFill>
          <a:ln w="25400" cap="flat" cmpd="sng" algn="ctr">
            <a:solidFill>
              <a:srgbClr val="8C8C8C"/>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1995</a:t>
            </a:r>
          </a:p>
        </p:txBody>
      </p:sp>
      <p:sp>
        <p:nvSpPr>
          <p:cNvPr id="46" name="Rectangle 45"/>
          <p:cNvSpPr/>
          <p:nvPr/>
        </p:nvSpPr>
        <p:spPr bwMode="auto">
          <a:xfrm>
            <a:off x="2582800" y="2890422"/>
            <a:ext cx="515629" cy="752475"/>
          </a:xfrm>
          <a:prstGeom prst="rect">
            <a:avLst/>
          </a:prstGeom>
          <a:solidFill>
            <a:schemeClr val="bg1"/>
          </a:solidFill>
          <a:ln w="25400" cap="flat" cmpd="sng" algn="ctr">
            <a:solidFill>
              <a:srgbClr val="8C8C8C"/>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1990</a:t>
            </a:r>
          </a:p>
        </p:txBody>
      </p:sp>
      <p:sp>
        <p:nvSpPr>
          <p:cNvPr id="40" name="Rectangle 39"/>
          <p:cNvSpPr/>
          <p:nvPr/>
        </p:nvSpPr>
        <p:spPr bwMode="auto">
          <a:xfrm>
            <a:off x="1831191" y="2890422"/>
            <a:ext cx="515629" cy="752475"/>
          </a:xfrm>
          <a:prstGeom prst="rect">
            <a:avLst/>
          </a:prstGeom>
          <a:solidFill>
            <a:schemeClr val="bg1"/>
          </a:solidFill>
          <a:ln w="25400" cap="flat" cmpd="sng" algn="ctr">
            <a:solidFill>
              <a:srgbClr val="8C8C8C"/>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1985</a:t>
            </a:r>
          </a:p>
        </p:txBody>
      </p:sp>
      <p:sp>
        <p:nvSpPr>
          <p:cNvPr id="39" name="Rectangle 38"/>
          <p:cNvSpPr/>
          <p:nvPr/>
        </p:nvSpPr>
        <p:spPr bwMode="auto">
          <a:xfrm>
            <a:off x="1079582" y="2890422"/>
            <a:ext cx="515629" cy="752475"/>
          </a:xfrm>
          <a:prstGeom prst="rect">
            <a:avLst/>
          </a:prstGeom>
          <a:solidFill>
            <a:schemeClr val="bg1"/>
          </a:solidFill>
          <a:ln w="25400" cap="flat" cmpd="sng" algn="ctr">
            <a:solidFill>
              <a:srgbClr val="8C8C8C"/>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1980</a:t>
            </a:r>
          </a:p>
        </p:txBody>
      </p:sp>
      <p:sp>
        <p:nvSpPr>
          <p:cNvPr id="36" name="Rectangle 35"/>
          <p:cNvSpPr/>
          <p:nvPr/>
        </p:nvSpPr>
        <p:spPr bwMode="auto">
          <a:xfrm>
            <a:off x="327973" y="2890422"/>
            <a:ext cx="515629" cy="752475"/>
          </a:xfrm>
          <a:prstGeom prst="rect">
            <a:avLst/>
          </a:prstGeom>
          <a:solidFill>
            <a:schemeClr val="bg1"/>
          </a:solidFill>
          <a:ln w="25400" cap="flat" cmpd="sng" algn="ctr">
            <a:solidFill>
              <a:schemeClr val="accent6"/>
            </a:solidFill>
            <a:prstDash val="solid"/>
            <a:round/>
            <a:headEnd type="none" w="med" len="med"/>
            <a:tailEnd type="none" w="med" len="med"/>
          </a:ln>
          <a:effectLst>
            <a:outerShdw blurRad="50800" dist="38100" algn="l" rotWithShape="0">
              <a:prstClr val="black">
                <a:alpha val="40000"/>
              </a:prstClr>
            </a:outerShdw>
          </a:effectLst>
        </p:spPr>
        <p:txBody>
          <a:bodyPr vert="horz" wrap="square" lIns="45720" tIns="45720" rIns="45720" bIns="45720" numCol="1" rtlCol="0" anchor="ctr" anchorCtr="0" compatLnSpc="1">
            <a:prstTxWarp prst="textNoShape">
              <a:avLst/>
            </a:prstTxWarp>
          </a:bodyPr>
          <a:lstStyle/>
          <a:p>
            <a:pPr algn="ctr" defTabSz="1081088"/>
            <a:r>
              <a:rPr lang="en-US" sz="1200" b="1" dirty="0"/>
              <a:t>1979</a:t>
            </a:r>
          </a:p>
        </p:txBody>
      </p:sp>
      <p:sp>
        <p:nvSpPr>
          <p:cNvPr id="87" name="TextBox 86"/>
          <p:cNvSpPr txBox="1"/>
          <p:nvPr/>
        </p:nvSpPr>
        <p:spPr>
          <a:xfrm>
            <a:off x="7074224" y="4334196"/>
            <a:ext cx="540186" cy="553998"/>
          </a:xfrm>
          <a:prstGeom prst="rect">
            <a:avLst/>
          </a:prstGeom>
          <a:noFill/>
        </p:spPr>
        <p:txBody>
          <a:bodyPr wrap="square" lIns="0" tIns="0" rIns="0" bIns="0" rtlCol="0">
            <a:spAutoFit/>
          </a:bodyPr>
          <a:lstStyle/>
          <a:p>
            <a:r>
              <a:rPr lang="en-US" sz="900" dirty="0"/>
              <a:t>Diane Lapp joins Katun as CFO</a:t>
            </a:r>
          </a:p>
        </p:txBody>
      </p:sp>
      <p:cxnSp>
        <p:nvCxnSpPr>
          <p:cNvPr id="88" name="Straight Connector 87"/>
          <p:cNvCxnSpPr/>
          <p:nvPr/>
        </p:nvCxnSpPr>
        <p:spPr>
          <a:xfrm>
            <a:off x="7041469" y="4312522"/>
            <a:ext cx="686857" cy="0"/>
          </a:xfrm>
          <a:prstGeom prst="line">
            <a:avLst/>
          </a:prstGeom>
          <a:ln w="1270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7352197" y="3773396"/>
            <a:ext cx="0" cy="538657"/>
          </a:xfrm>
          <a:prstGeom prst="line">
            <a:avLst/>
          </a:prstGeom>
          <a:ln w="12700">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90" name="Text Box 91"/>
          <p:cNvSpPr txBox="1">
            <a:spLocks noChangeArrowheads="1"/>
          </p:cNvSpPr>
          <p:nvPr>
            <p:custDataLst>
              <p:tags r:id="rId11"/>
            </p:custDataLst>
          </p:nvPr>
        </p:nvSpPr>
        <p:spPr bwMode="gray">
          <a:xfrm>
            <a:off x="7033439" y="4170918"/>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2016</a:t>
            </a:r>
          </a:p>
        </p:txBody>
      </p:sp>
      <p:cxnSp>
        <p:nvCxnSpPr>
          <p:cNvPr id="94" name="Straight Connector 93"/>
          <p:cNvCxnSpPr/>
          <p:nvPr/>
        </p:nvCxnSpPr>
        <p:spPr>
          <a:xfrm flipV="1">
            <a:off x="7344290" y="2463237"/>
            <a:ext cx="1248014" cy="1"/>
          </a:xfrm>
          <a:prstGeom prst="line">
            <a:avLst/>
          </a:prstGeom>
          <a:ln w="1270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348148" y="2457947"/>
            <a:ext cx="0" cy="320040"/>
          </a:xfrm>
          <a:prstGeom prst="line">
            <a:avLst/>
          </a:prstGeom>
          <a:ln w="12700">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96" name="Text Box 91"/>
          <p:cNvSpPr txBox="1">
            <a:spLocks noChangeArrowheads="1"/>
          </p:cNvSpPr>
          <p:nvPr>
            <p:custDataLst>
              <p:tags r:id="rId12"/>
            </p:custDataLst>
          </p:nvPr>
        </p:nvSpPr>
        <p:spPr bwMode="gray">
          <a:xfrm>
            <a:off x="7384649" y="2480106"/>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2016</a:t>
            </a:r>
          </a:p>
        </p:txBody>
      </p:sp>
      <p:sp>
        <p:nvSpPr>
          <p:cNvPr id="97" name="Isosceles Triangle 96"/>
          <p:cNvSpPr/>
          <p:nvPr/>
        </p:nvSpPr>
        <p:spPr bwMode="auto">
          <a:xfrm>
            <a:off x="7256209" y="2760949"/>
            <a:ext cx="188119" cy="85725"/>
          </a:xfrm>
          <a:prstGeom prst="triangl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effectLst/>
            </a:endParaRPr>
          </a:p>
        </p:txBody>
      </p:sp>
      <p:sp>
        <p:nvSpPr>
          <p:cNvPr id="98" name="TextBox 97"/>
          <p:cNvSpPr txBox="1"/>
          <p:nvPr/>
        </p:nvSpPr>
        <p:spPr>
          <a:xfrm>
            <a:off x="7343138" y="1632241"/>
            <a:ext cx="1228393" cy="830997"/>
          </a:xfrm>
          <a:prstGeom prst="rect">
            <a:avLst/>
          </a:prstGeom>
          <a:noFill/>
        </p:spPr>
        <p:txBody>
          <a:bodyPr wrap="square" lIns="0" tIns="0" rIns="0" bIns="0" rtlCol="0">
            <a:spAutoFit/>
          </a:bodyPr>
          <a:lstStyle/>
          <a:p>
            <a:pPr>
              <a:buClr>
                <a:srgbClr val="07325F"/>
              </a:buClr>
              <a:buSzPct val="100000"/>
            </a:pPr>
            <a:r>
              <a:rPr lang="en-US" sz="900" dirty="0"/>
              <a:t>Bob Moore is promoted to President &amp; CEO and Joe Wagner rejoins Katun to replace Bob’s prior role as Senior VP of Operations</a:t>
            </a:r>
          </a:p>
        </p:txBody>
      </p:sp>
      <p:sp>
        <p:nvSpPr>
          <p:cNvPr id="100" name="TextBox 99"/>
          <p:cNvSpPr txBox="1"/>
          <p:nvPr/>
        </p:nvSpPr>
        <p:spPr>
          <a:xfrm>
            <a:off x="7667574" y="4334196"/>
            <a:ext cx="1072389" cy="692497"/>
          </a:xfrm>
          <a:prstGeom prst="rect">
            <a:avLst/>
          </a:prstGeom>
          <a:noFill/>
        </p:spPr>
        <p:txBody>
          <a:bodyPr wrap="square" lIns="0" tIns="0" rIns="0" bIns="0" rtlCol="0">
            <a:spAutoFit/>
          </a:bodyPr>
          <a:lstStyle/>
          <a:p>
            <a:r>
              <a:rPr lang="en-US" sz="900" dirty="0"/>
              <a:t>Katun reaches $10mm in consigned inventory, establishing proof of concept</a:t>
            </a:r>
          </a:p>
        </p:txBody>
      </p:sp>
      <p:cxnSp>
        <p:nvCxnSpPr>
          <p:cNvPr id="101" name="Straight Connector 100"/>
          <p:cNvCxnSpPr/>
          <p:nvPr/>
        </p:nvCxnSpPr>
        <p:spPr>
          <a:xfrm>
            <a:off x="7592288" y="4312522"/>
            <a:ext cx="1147675" cy="0"/>
          </a:xfrm>
          <a:prstGeom prst="line">
            <a:avLst/>
          </a:prstGeom>
          <a:ln w="12700">
            <a:solidFill>
              <a:schemeClr val="accent6"/>
            </a:solidFill>
          </a:ln>
          <a:effectLst/>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728327" y="3773396"/>
            <a:ext cx="0" cy="538657"/>
          </a:xfrm>
          <a:prstGeom prst="line">
            <a:avLst/>
          </a:prstGeom>
          <a:ln w="12700">
            <a:solidFill>
              <a:schemeClr val="accent6"/>
            </a:solidFill>
          </a:ln>
          <a:effectLst/>
        </p:spPr>
        <p:style>
          <a:lnRef idx="1">
            <a:schemeClr val="accent1"/>
          </a:lnRef>
          <a:fillRef idx="0">
            <a:schemeClr val="accent1"/>
          </a:fillRef>
          <a:effectRef idx="0">
            <a:schemeClr val="accent1"/>
          </a:effectRef>
          <a:fontRef idx="minor">
            <a:schemeClr val="tx1"/>
          </a:fontRef>
        </p:style>
      </p:cxnSp>
      <p:sp>
        <p:nvSpPr>
          <p:cNvPr id="104" name="Isosceles Triangle 103"/>
          <p:cNvSpPr/>
          <p:nvPr/>
        </p:nvSpPr>
        <p:spPr bwMode="auto">
          <a:xfrm rot="10800000">
            <a:off x="7634267" y="3688140"/>
            <a:ext cx="188119" cy="85725"/>
          </a:xfrm>
          <a:prstGeom prst="triangle">
            <a:avLst/>
          </a:prstGeom>
          <a:solidFill>
            <a:schemeClr val="accent6"/>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1081088"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a:ln>
                <a:noFill/>
              </a:ln>
              <a:effectLst/>
            </a:endParaRPr>
          </a:p>
        </p:txBody>
      </p:sp>
      <p:sp>
        <p:nvSpPr>
          <p:cNvPr id="156" name="TextBox 155"/>
          <p:cNvSpPr txBox="1"/>
          <p:nvPr/>
        </p:nvSpPr>
        <p:spPr>
          <a:xfrm>
            <a:off x="6265190" y="1770741"/>
            <a:ext cx="794897" cy="692497"/>
          </a:xfrm>
          <a:prstGeom prst="rect">
            <a:avLst/>
          </a:prstGeom>
          <a:noFill/>
        </p:spPr>
        <p:txBody>
          <a:bodyPr wrap="square" lIns="0" tIns="0" rIns="0" bIns="0" rtlCol="0">
            <a:spAutoFit/>
          </a:bodyPr>
          <a:lstStyle/>
          <a:p>
            <a:pPr>
              <a:buClr>
                <a:srgbClr val="07325F"/>
              </a:buClr>
              <a:buSzPct val="100000"/>
            </a:pPr>
            <a:r>
              <a:rPr lang="en-US" sz="900" dirty="0"/>
              <a:t>Katun closes operations in Singapore to convert to distribution hub</a:t>
            </a:r>
          </a:p>
        </p:txBody>
      </p:sp>
      <p:cxnSp>
        <p:nvCxnSpPr>
          <p:cNvPr id="166" name="Straight Connector 165"/>
          <p:cNvCxnSpPr/>
          <p:nvPr/>
        </p:nvCxnSpPr>
        <p:spPr>
          <a:xfrm flipV="1">
            <a:off x="6229402" y="2463238"/>
            <a:ext cx="841523" cy="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a:xfrm>
            <a:off x="6595590" y="2457947"/>
            <a:ext cx="0" cy="320040"/>
          </a:xfrm>
          <a:prstGeom prst="line">
            <a:avLst/>
          </a:prstGeom>
          <a:ln w="12700">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sp>
        <p:nvSpPr>
          <p:cNvPr id="168" name="Text Box 91"/>
          <p:cNvSpPr txBox="1">
            <a:spLocks noChangeArrowheads="1"/>
          </p:cNvSpPr>
          <p:nvPr>
            <p:custDataLst>
              <p:tags r:id="rId13"/>
            </p:custDataLst>
          </p:nvPr>
        </p:nvSpPr>
        <p:spPr bwMode="gray">
          <a:xfrm>
            <a:off x="6627542" y="2488652"/>
            <a:ext cx="282925"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tx1"/>
                </a:solidFill>
                <a:latin typeface="Calibri" pitchFamily="34" charset="0"/>
                <a:ea typeface="MS PGothic" pitchFamily="34" charset="-128"/>
              </a:defRPr>
            </a:lvl1pPr>
            <a:lvl2pPr marL="742950" indent="-285750">
              <a:defRPr sz="1200" b="1">
                <a:solidFill>
                  <a:schemeClr val="tx1"/>
                </a:solidFill>
                <a:latin typeface="Calibri" pitchFamily="34" charset="0"/>
                <a:ea typeface="MS PGothic" pitchFamily="34" charset="-128"/>
              </a:defRPr>
            </a:lvl2pPr>
            <a:lvl3pPr marL="1143000" indent="-228600">
              <a:defRPr sz="1200" b="1">
                <a:solidFill>
                  <a:schemeClr val="tx1"/>
                </a:solidFill>
                <a:latin typeface="Calibri" pitchFamily="34" charset="0"/>
                <a:ea typeface="MS PGothic" pitchFamily="34" charset="-128"/>
              </a:defRPr>
            </a:lvl3pPr>
            <a:lvl4pPr marL="1600200" indent="-228600">
              <a:defRPr sz="1200" b="1">
                <a:solidFill>
                  <a:schemeClr val="tx1"/>
                </a:solidFill>
                <a:latin typeface="Calibri" pitchFamily="34" charset="0"/>
                <a:ea typeface="MS PGothic" pitchFamily="34" charset="-128"/>
              </a:defRPr>
            </a:lvl4pPr>
            <a:lvl5pPr marL="2057400" indent="-228600">
              <a:defRPr sz="1200" b="1">
                <a:solidFill>
                  <a:schemeClr val="tx1"/>
                </a:solidFill>
                <a:latin typeface="Calibri" pitchFamily="34" charset="0"/>
                <a:ea typeface="MS PGothic" pitchFamily="34" charset="-128"/>
              </a:defRPr>
            </a:lvl5pPr>
            <a:lvl6pPr marL="25146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6pPr>
            <a:lvl7pPr marL="29718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7pPr>
            <a:lvl8pPr marL="34290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8pPr>
            <a:lvl9pPr marL="3886200" indent="-228600" algn="ctr" eaLnBrk="0" fontAlgn="base" hangingPunct="0">
              <a:spcBef>
                <a:spcPct val="0"/>
              </a:spcBef>
              <a:spcAft>
                <a:spcPct val="0"/>
              </a:spcAft>
              <a:defRPr sz="1200" b="1">
                <a:solidFill>
                  <a:schemeClr val="tx1"/>
                </a:solidFill>
                <a:latin typeface="Calibri" pitchFamily="34" charset="0"/>
                <a:ea typeface="MS PGothic" pitchFamily="34" charset="-128"/>
              </a:defRPr>
            </a:lvl9pPr>
          </a:lstStyle>
          <a:p>
            <a:pPr fontAlgn="base">
              <a:spcBef>
                <a:spcPct val="50000"/>
              </a:spcBef>
              <a:spcAft>
                <a:spcPct val="0"/>
              </a:spcAft>
            </a:pPr>
            <a:r>
              <a:rPr lang="en-US" sz="900" b="0" i="1" dirty="0">
                <a:solidFill>
                  <a:srgbClr val="000000"/>
                </a:solidFill>
                <a:latin typeface="+mn-lt"/>
                <a:ea typeface="LF_Kai" pitchFamily="2" charset="-122"/>
                <a:cs typeface="Arial" pitchFamily="34" charset="0"/>
              </a:rPr>
              <a:t>2015</a:t>
            </a:r>
          </a:p>
        </p:txBody>
      </p:sp>
      <p:sp>
        <p:nvSpPr>
          <p:cNvPr id="1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70</a:t>
            </a:r>
            <a:endParaRPr lang="en-US" sz="900" dirty="0">
              <a:solidFill>
                <a:srgbClr val="000000"/>
              </a:solidFill>
              <a:latin typeface="Tahoma"/>
            </a:endParaRPr>
          </a:p>
        </p:txBody>
      </p:sp>
    </p:spTree>
    <p:extLst>
      <p:ext uri="{BB962C8B-B14F-4D97-AF65-F5344CB8AC3E}">
        <p14:creationId xmlns:p14="http://schemas.microsoft.com/office/powerpoint/2010/main" val="3232527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Segmenting Katun’s Customers, Channels and Products</a:t>
            </a:r>
          </a:p>
        </p:txBody>
      </p:sp>
      <p:sp>
        <p:nvSpPr>
          <p:cNvPr id="65" name="Rectangle 64"/>
          <p:cNvSpPr/>
          <p:nvPr>
            <p:custDataLst>
              <p:tags r:id="rId1"/>
            </p:custDataLst>
          </p:nvPr>
        </p:nvSpPr>
        <p:spPr>
          <a:xfrm>
            <a:off x="230188" y="5822494"/>
            <a:ext cx="8688387" cy="605294"/>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spcAft>
                <a:spcPts val="200"/>
              </a:spcAft>
            </a:pPr>
            <a:r>
              <a:rPr lang="en-US" sz="1100" b="1" dirty="0" err="1">
                <a:solidFill>
                  <a:schemeClr val="bg1"/>
                </a:solidFill>
                <a:latin typeface="Tahoma" panose="020B0604030504040204" pitchFamily="34" charset="0"/>
                <a:ea typeface="Tahoma" panose="020B0604030504040204" pitchFamily="34" charset="0"/>
                <a:cs typeface="Tahoma" panose="020B0604030504040204" pitchFamily="34" charset="0"/>
              </a:rPr>
              <a:t>Katun</a:t>
            </a: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 has achieved top and bottom line growth simply by concentrating sales efforts on higher-margin products in expanding product categories and directing those efforts toward higher WTP segments of Katun’s existing customer base</a:t>
            </a:r>
          </a:p>
        </p:txBody>
      </p:sp>
      <p:graphicFrame>
        <p:nvGraphicFramePr>
          <p:cNvPr id="45" name="Table 44"/>
          <p:cNvGraphicFramePr>
            <a:graphicFrameLocks noGrp="1"/>
          </p:cNvGraphicFramePr>
          <p:nvPr>
            <p:extLst>
              <p:ext uri="{D42A27DB-BD31-4B8C-83A1-F6EECF244321}">
                <p14:modId xmlns:p14="http://schemas.microsoft.com/office/powerpoint/2010/main" val="3541702145"/>
              </p:ext>
            </p:extLst>
          </p:nvPr>
        </p:nvGraphicFramePr>
        <p:xfrm>
          <a:off x="231775" y="3211513"/>
          <a:ext cx="8686800" cy="438912"/>
        </p:xfrm>
        <a:graphic>
          <a:graphicData uri="http://schemas.openxmlformats.org/drawingml/2006/table">
            <a:tbl>
              <a:tblPr firstRow="1" bandRow="1">
                <a:tableStyleId>{5C22544A-7EE6-4342-B048-85BDC9FD1C3A}</a:tableStyleId>
              </a:tblPr>
              <a:tblGrid>
                <a:gridCol w="8686800">
                  <a:extLst>
                    <a:ext uri="{9D8B030D-6E8A-4147-A177-3AD203B41FA5}">
                      <a16:colId xmlns:a16="http://schemas.microsoft.com/office/drawing/2014/main" xmlns="" val="20000"/>
                    </a:ext>
                  </a:extLst>
                </a:gridCol>
              </a:tblGrid>
              <a:tr h="256032">
                <a:tc>
                  <a:txBody>
                    <a:bodyPr/>
                    <a:lstStyle/>
                    <a:p>
                      <a:pPr algn="l">
                        <a:spcBef>
                          <a:spcPts val="0"/>
                        </a:spcBef>
                      </a:pPr>
                      <a:r>
                        <a:rPr lang="en-US" sz="1000" b="1" i="0" u="none" dirty="0">
                          <a:solidFill>
                            <a:schemeClr val="tx1"/>
                          </a:solidFill>
                          <a:latin typeface="Tahoma"/>
                        </a:rPr>
                        <a:t>Key Equipment</a:t>
                      </a:r>
                      <a:r>
                        <a:rPr lang="en-US" sz="1000" b="1" i="0" u="none" baseline="0" dirty="0">
                          <a:solidFill>
                            <a:schemeClr val="tx1"/>
                          </a:solidFill>
                          <a:latin typeface="Tahoma"/>
                        </a:rPr>
                        <a:t> Platforms and Consumable Products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a16="http://schemas.microsoft.com/office/drawing/2014/main" xmlns=""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a16="http://schemas.microsoft.com/office/drawing/2014/main" xmlns="" val="10001"/>
                  </a:ext>
                </a:extLst>
              </a:tr>
            </a:tbl>
          </a:graphicData>
        </a:graphic>
      </p:graphicFrame>
      <p:grpSp>
        <p:nvGrpSpPr>
          <p:cNvPr id="81" name="Group 80"/>
          <p:cNvGrpSpPr/>
          <p:nvPr/>
        </p:nvGrpSpPr>
        <p:grpSpPr>
          <a:xfrm>
            <a:off x="6103144" y="3883025"/>
            <a:ext cx="2743200" cy="1828800"/>
            <a:chOff x="8729994" y="4352954"/>
            <a:chExt cx="2743200" cy="1828800"/>
          </a:xfrm>
        </p:grpSpPr>
        <p:sp>
          <p:nvSpPr>
            <p:cNvPr id="82" name="Rectangle 81"/>
            <p:cNvSpPr/>
            <p:nvPr/>
          </p:nvSpPr>
          <p:spPr>
            <a:xfrm>
              <a:off x="8729994" y="4352954"/>
              <a:ext cx="2743200" cy="1828800"/>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100" b="1" dirty="0">
                  <a:solidFill>
                    <a:schemeClr val="tx1"/>
                  </a:solidFill>
                </a:rPr>
                <a:t>Toner Provider</a:t>
              </a:r>
            </a:p>
          </p:txBody>
        </p:sp>
        <p:sp>
          <p:nvSpPr>
            <p:cNvPr id="83" name="TextBox 82"/>
            <p:cNvSpPr txBox="1"/>
            <p:nvPr/>
          </p:nvSpPr>
          <p:spPr>
            <a:xfrm>
              <a:off x="8850569" y="5962310"/>
              <a:ext cx="1209410" cy="153888"/>
            </a:xfrm>
            <a:prstGeom prst="rect">
              <a:avLst/>
            </a:prstGeom>
            <a:noFill/>
          </p:spPr>
          <p:txBody>
            <a:bodyPr wrap="square" lIns="0" tIns="0" rIns="0" bIns="0" rtlCol="0">
              <a:spAutoFit/>
            </a:bodyPr>
            <a:lstStyle/>
            <a:p>
              <a:pPr algn="ctr"/>
              <a:r>
                <a:rPr lang="en-US" sz="1000" dirty="0"/>
                <a:t>Third-Party</a:t>
              </a:r>
            </a:p>
          </p:txBody>
        </p:sp>
        <p:sp>
          <p:nvSpPr>
            <p:cNvPr id="84" name="TextBox 83"/>
            <p:cNvSpPr txBox="1"/>
            <p:nvPr/>
          </p:nvSpPr>
          <p:spPr>
            <a:xfrm>
              <a:off x="10143465" y="5962310"/>
              <a:ext cx="1209410" cy="153888"/>
            </a:xfrm>
            <a:prstGeom prst="rect">
              <a:avLst/>
            </a:prstGeom>
            <a:noFill/>
          </p:spPr>
          <p:txBody>
            <a:bodyPr wrap="square" lIns="0" tIns="0" rIns="0" bIns="0" rtlCol="0">
              <a:spAutoFit/>
            </a:bodyPr>
            <a:lstStyle/>
            <a:p>
              <a:pPr algn="ctr"/>
              <a:r>
                <a:rPr lang="en-US" sz="1000" dirty="0"/>
                <a:t>OEM</a:t>
              </a:r>
            </a:p>
          </p:txBody>
        </p:sp>
      </p:grpSp>
      <p:grpSp>
        <p:nvGrpSpPr>
          <p:cNvPr id="85" name="Group 84"/>
          <p:cNvGrpSpPr/>
          <p:nvPr/>
        </p:nvGrpSpPr>
        <p:grpSpPr>
          <a:xfrm>
            <a:off x="3200401" y="3883025"/>
            <a:ext cx="2743200" cy="1828800"/>
            <a:chOff x="8729994" y="4352954"/>
            <a:chExt cx="2743200" cy="1828800"/>
          </a:xfrm>
        </p:grpSpPr>
        <p:sp>
          <p:nvSpPr>
            <p:cNvPr id="86" name="Rectangle 85"/>
            <p:cNvSpPr/>
            <p:nvPr/>
          </p:nvSpPr>
          <p:spPr>
            <a:xfrm>
              <a:off x="8729994" y="4352954"/>
              <a:ext cx="2743200" cy="1828800"/>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100" b="1" dirty="0">
                  <a:solidFill>
                    <a:schemeClr val="tx1"/>
                  </a:solidFill>
                </a:rPr>
                <a:t>Toner Product Type</a:t>
              </a:r>
            </a:p>
          </p:txBody>
        </p:sp>
        <p:sp>
          <p:nvSpPr>
            <p:cNvPr id="87" name="TextBox 86"/>
            <p:cNvSpPr txBox="1"/>
            <p:nvPr/>
          </p:nvSpPr>
          <p:spPr>
            <a:xfrm>
              <a:off x="8850569" y="5962310"/>
              <a:ext cx="1209410" cy="153888"/>
            </a:xfrm>
            <a:prstGeom prst="rect">
              <a:avLst/>
            </a:prstGeom>
            <a:noFill/>
          </p:spPr>
          <p:txBody>
            <a:bodyPr wrap="square" lIns="0" tIns="0" rIns="0" bIns="0" rtlCol="0">
              <a:spAutoFit/>
            </a:bodyPr>
            <a:lstStyle/>
            <a:p>
              <a:pPr algn="ctr"/>
              <a:r>
                <a:rPr lang="en-US" sz="1000" dirty="0"/>
                <a:t>Color</a:t>
              </a:r>
            </a:p>
          </p:txBody>
        </p:sp>
        <p:sp>
          <p:nvSpPr>
            <p:cNvPr id="88" name="TextBox 87"/>
            <p:cNvSpPr txBox="1"/>
            <p:nvPr/>
          </p:nvSpPr>
          <p:spPr>
            <a:xfrm>
              <a:off x="10143465" y="5962310"/>
              <a:ext cx="1209410" cy="153888"/>
            </a:xfrm>
            <a:prstGeom prst="rect">
              <a:avLst/>
            </a:prstGeom>
            <a:noFill/>
          </p:spPr>
          <p:txBody>
            <a:bodyPr wrap="square" lIns="0" tIns="0" rIns="0" bIns="0" rtlCol="0">
              <a:spAutoFit/>
            </a:bodyPr>
            <a:lstStyle/>
            <a:p>
              <a:pPr algn="ctr"/>
              <a:r>
                <a:rPr lang="en-US" sz="1000" dirty="0"/>
                <a:t>Monochrome</a:t>
              </a:r>
            </a:p>
          </p:txBody>
        </p:sp>
      </p:grpSp>
      <p:grpSp>
        <p:nvGrpSpPr>
          <p:cNvPr id="89" name="Group 88"/>
          <p:cNvGrpSpPr/>
          <p:nvPr/>
        </p:nvGrpSpPr>
        <p:grpSpPr>
          <a:xfrm>
            <a:off x="297657" y="3883025"/>
            <a:ext cx="2743200" cy="1828800"/>
            <a:chOff x="8729994" y="4352954"/>
            <a:chExt cx="2743200" cy="1828800"/>
          </a:xfrm>
        </p:grpSpPr>
        <p:sp>
          <p:nvSpPr>
            <p:cNvPr id="90" name="Rectangle 89"/>
            <p:cNvSpPr/>
            <p:nvPr/>
          </p:nvSpPr>
          <p:spPr>
            <a:xfrm>
              <a:off x="8729994" y="4352954"/>
              <a:ext cx="2743200" cy="1828800"/>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100" b="1" dirty="0">
                  <a:solidFill>
                    <a:schemeClr val="tx1"/>
                  </a:solidFill>
                </a:rPr>
                <a:t>Equipment Platform</a:t>
              </a:r>
            </a:p>
          </p:txBody>
        </p:sp>
        <p:sp>
          <p:nvSpPr>
            <p:cNvPr id="91" name="TextBox 90"/>
            <p:cNvSpPr txBox="1"/>
            <p:nvPr/>
          </p:nvSpPr>
          <p:spPr>
            <a:xfrm>
              <a:off x="8850569" y="5962310"/>
              <a:ext cx="1209410" cy="153888"/>
            </a:xfrm>
            <a:prstGeom prst="rect">
              <a:avLst/>
            </a:prstGeom>
            <a:noFill/>
          </p:spPr>
          <p:txBody>
            <a:bodyPr wrap="square" lIns="0" tIns="0" rIns="0" bIns="0" rtlCol="0">
              <a:spAutoFit/>
            </a:bodyPr>
            <a:lstStyle/>
            <a:p>
              <a:pPr algn="ctr"/>
              <a:r>
                <a:rPr lang="en-US" sz="1000" dirty="0"/>
                <a:t>Multi-unction Device</a:t>
              </a:r>
            </a:p>
          </p:txBody>
        </p:sp>
        <p:sp>
          <p:nvSpPr>
            <p:cNvPr id="92" name="TextBox 91"/>
            <p:cNvSpPr txBox="1"/>
            <p:nvPr/>
          </p:nvSpPr>
          <p:spPr>
            <a:xfrm>
              <a:off x="10143465" y="5962310"/>
              <a:ext cx="1209410" cy="153888"/>
            </a:xfrm>
            <a:prstGeom prst="rect">
              <a:avLst/>
            </a:prstGeom>
            <a:noFill/>
          </p:spPr>
          <p:txBody>
            <a:bodyPr wrap="square" lIns="0" tIns="0" rIns="0" bIns="0" rtlCol="0">
              <a:spAutoFit/>
            </a:bodyPr>
            <a:lstStyle/>
            <a:p>
              <a:pPr algn="ctr"/>
              <a:r>
                <a:rPr lang="en-US" sz="1000" dirty="0"/>
                <a:t>Printer</a:t>
              </a:r>
            </a:p>
          </p:txBody>
        </p:sp>
      </p:grpSp>
      <p:sp>
        <p:nvSpPr>
          <p:cNvPr id="93" name="Rectangle 92"/>
          <p:cNvSpPr/>
          <p:nvPr>
            <p:custDataLst>
              <p:tags r:id="rId2"/>
            </p:custDataLst>
          </p:nvPr>
        </p:nvSpPr>
        <p:spPr>
          <a:xfrm>
            <a:off x="230188" y="5822494"/>
            <a:ext cx="8688387" cy="605294"/>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spcAft>
                <a:spcPts val="200"/>
              </a:spcAft>
            </a:pPr>
            <a:r>
              <a:rPr lang="en-US" sz="1100" b="1" dirty="0" err="1">
                <a:solidFill>
                  <a:schemeClr val="bg1"/>
                </a:solidFill>
                <a:latin typeface="Tahoma" panose="020B0604030504040204" pitchFamily="34" charset="0"/>
                <a:ea typeface="Tahoma" panose="020B0604030504040204" pitchFamily="34" charset="0"/>
                <a:cs typeface="Tahoma" panose="020B0604030504040204" pitchFamily="34" charset="0"/>
              </a:rPr>
              <a:t>Katun</a:t>
            </a: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 has achieved top and bottom line growth simply by concentrating sales efforts on higher-margin products in expanding product categories and directing those efforts toward higher WTP segments of Katun’s existing customer base</a:t>
            </a:r>
          </a:p>
        </p:txBody>
      </p:sp>
      <p:pic>
        <p:nvPicPr>
          <p:cNvPr id="94" name="Picture 9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3582" y="4652488"/>
            <a:ext cx="1408948" cy="472389"/>
          </a:xfrm>
          <a:prstGeom prst="rect">
            <a:avLst/>
          </a:prstGeom>
        </p:spPr>
      </p:pic>
      <p:pic>
        <p:nvPicPr>
          <p:cNvPr id="95" name="Picture 9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8371" y="4590260"/>
            <a:ext cx="1094911" cy="570545"/>
          </a:xfrm>
          <a:prstGeom prst="rect">
            <a:avLst/>
          </a:prstGeom>
        </p:spPr>
      </p:pic>
      <p:pic>
        <p:nvPicPr>
          <p:cNvPr id="96" name="Picture 95"/>
          <p:cNvPicPr>
            <a:picLocks noChangeAspect="1"/>
          </p:cNvPicPr>
          <p:nvPr/>
        </p:nvPicPr>
        <p:blipFill>
          <a:blip r:embed="rId6"/>
          <a:stretch>
            <a:fillRect/>
          </a:stretch>
        </p:blipFill>
        <p:spPr>
          <a:xfrm>
            <a:off x="1783271" y="4571369"/>
            <a:ext cx="1073914" cy="718449"/>
          </a:xfrm>
          <a:prstGeom prst="rect">
            <a:avLst/>
          </a:prstGeom>
        </p:spPr>
      </p:pic>
      <p:pic>
        <p:nvPicPr>
          <p:cNvPr id="97" name="Picture 96"/>
          <p:cNvPicPr>
            <a:picLocks noChangeAspect="1"/>
          </p:cNvPicPr>
          <p:nvPr/>
        </p:nvPicPr>
        <p:blipFill>
          <a:blip r:embed="rId7"/>
          <a:stretch>
            <a:fillRect/>
          </a:stretch>
        </p:blipFill>
        <p:spPr>
          <a:xfrm>
            <a:off x="7432549" y="4604757"/>
            <a:ext cx="1381711" cy="578327"/>
          </a:xfrm>
          <a:prstGeom prst="rect">
            <a:avLst/>
          </a:prstGeom>
        </p:spPr>
      </p:pic>
      <p:pic>
        <p:nvPicPr>
          <p:cNvPr id="98" name="Picture 97"/>
          <p:cNvPicPr>
            <a:picLocks noChangeAspect="1"/>
          </p:cNvPicPr>
          <p:nvPr/>
        </p:nvPicPr>
        <p:blipFill>
          <a:blip r:embed="rId8"/>
          <a:stretch>
            <a:fillRect/>
          </a:stretch>
        </p:blipFill>
        <p:spPr>
          <a:xfrm>
            <a:off x="418232" y="4202033"/>
            <a:ext cx="1124011" cy="1235013"/>
          </a:xfrm>
          <a:prstGeom prst="rect">
            <a:avLst/>
          </a:prstGeom>
        </p:spPr>
      </p:pic>
      <p:pic>
        <p:nvPicPr>
          <p:cNvPr id="99" name="Picture 98"/>
          <p:cNvPicPr>
            <a:picLocks noChangeAspect="1"/>
          </p:cNvPicPr>
          <p:nvPr/>
        </p:nvPicPr>
        <p:blipFill>
          <a:blip r:embed="rId9"/>
          <a:stretch>
            <a:fillRect/>
          </a:stretch>
        </p:blipFill>
        <p:spPr>
          <a:xfrm>
            <a:off x="6038288" y="4557753"/>
            <a:ext cx="1299574" cy="640817"/>
          </a:xfrm>
          <a:prstGeom prst="rect">
            <a:avLst/>
          </a:prstGeom>
        </p:spPr>
      </p:pic>
      <p:graphicFrame>
        <p:nvGraphicFramePr>
          <p:cNvPr id="54" name="Table 53"/>
          <p:cNvGraphicFramePr>
            <a:graphicFrameLocks noGrp="1"/>
          </p:cNvGraphicFramePr>
          <p:nvPr>
            <p:extLst>
              <p:ext uri="{D42A27DB-BD31-4B8C-83A1-F6EECF244321}">
                <p14:modId xmlns:p14="http://schemas.microsoft.com/office/powerpoint/2010/main" val="2716074123"/>
              </p:ext>
            </p:extLst>
          </p:nvPr>
        </p:nvGraphicFramePr>
        <p:xfrm>
          <a:off x="231775" y="850677"/>
          <a:ext cx="8686800" cy="438912"/>
        </p:xfrm>
        <a:graphic>
          <a:graphicData uri="http://schemas.openxmlformats.org/drawingml/2006/table">
            <a:tbl>
              <a:tblPr firstRow="1" bandRow="1">
                <a:tableStyleId>{5C22544A-7EE6-4342-B048-85BDC9FD1C3A}</a:tableStyleId>
              </a:tblPr>
              <a:tblGrid>
                <a:gridCol w="868680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Key Customers and Channels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55" name="Rectangle 54"/>
          <p:cNvSpPr/>
          <p:nvPr/>
        </p:nvSpPr>
        <p:spPr>
          <a:xfrm>
            <a:off x="300832" y="1247772"/>
            <a:ext cx="2743200" cy="1828800"/>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100" b="1" dirty="0" smtClean="0">
                <a:solidFill>
                  <a:schemeClr val="tx1"/>
                </a:solidFill>
              </a:rPr>
              <a:t>OEM</a:t>
            </a:r>
            <a:endParaRPr lang="en-US" sz="1100" b="1" dirty="0">
              <a:solidFill>
                <a:schemeClr val="tx1"/>
              </a:solidFill>
            </a:endParaRPr>
          </a:p>
        </p:txBody>
      </p:sp>
      <p:sp>
        <p:nvSpPr>
          <p:cNvPr id="56" name="Rectangle 55"/>
          <p:cNvSpPr/>
          <p:nvPr/>
        </p:nvSpPr>
        <p:spPr>
          <a:xfrm>
            <a:off x="3203576" y="1247772"/>
            <a:ext cx="2743200" cy="1828800"/>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100" b="1" dirty="0" smtClean="0">
                <a:solidFill>
                  <a:schemeClr val="tx1"/>
                </a:solidFill>
              </a:rPr>
              <a:t>Core Channels</a:t>
            </a:r>
            <a:endParaRPr lang="en-US" sz="1100" b="1" dirty="0">
              <a:solidFill>
                <a:schemeClr val="tx1"/>
              </a:solidFill>
            </a:endParaRPr>
          </a:p>
        </p:txBody>
      </p:sp>
      <p:sp>
        <p:nvSpPr>
          <p:cNvPr id="57" name="Rectangle 56"/>
          <p:cNvSpPr/>
          <p:nvPr/>
        </p:nvSpPr>
        <p:spPr>
          <a:xfrm>
            <a:off x="6106319" y="1247772"/>
            <a:ext cx="2743200" cy="1828800"/>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100" b="1" dirty="0" smtClean="0">
                <a:solidFill>
                  <a:schemeClr val="tx1"/>
                </a:solidFill>
              </a:rPr>
              <a:t>Alternate Channels</a:t>
            </a:r>
            <a:endParaRPr lang="en-US" sz="1100" b="1" dirty="0">
              <a:solidFill>
                <a:schemeClr val="tx1"/>
              </a:solidFill>
            </a:endParaRPr>
          </a:p>
        </p:txBody>
      </p:sp>
      <p:sp>
        <p:nvSpPr>
          <p:cNvPr id="58" name="TextBox 57"/>
          <p:cNvSpPr txBox="1"/>
          <p:nvPr/>
        </p:nvSpPr>
        <p:spPr>
          <a:xfrm>
            <a:off x="866775" y="2857128"/>
            <a:ext cx="1609725" cy="153888"/>
          </a:xfrm>
          <a:prstGeom prst="rect">
            <a:avLst/>
          </a:prstGeom>
          <a:noFill/>
        </p:spPr>
        <p:txBody>
          <a:bodyPr wrap="square" lIns="0" tIns="0" rIns="0" bIns="0" rtlCol="0">
            <a:spAutoFit/>
          </a:bodyPr>
          <a:lstStyle/>
          <a:p>
            <a:pPr algn="ctr"/>
            <a:r>
              <a:rPr lang="en-US" sz="1000" dirty="0" smtClean="0"/>
              <a:t>OEM</a:t>
            </a:r>
            <a:endParaRPr lang="en-US" sz="1000" dirty="0"/>
          </a:p>
        </p:txBody>
      </p:sp>
      <p:sp>
        <p:nvSpPr>
          <p:cNvPr id="59" name="TextBox 58"/>
          <p:cNvSpPr txBox="1"/>
          <p:nvPr/>
        </p:nvSpPr>
        <p:spPr>
          <a:xfrm>
            <a:off x="3770314" y="2857128"/>
            <a:ext cx="1609725" cy="153888"/>
          </a:xfrm>
          <a:prstGeom prst="rect">
            <a:avLst/>
          </a:prstGeom>
          <a:noFill/>
        </p:spPr>
        <p:txBody>
          <a:bodyPr wrap="square" lIns="0" tIns="0" rIns="0" bIns="0" rtlCol="0">
            <a:spAutoFit/>
          </a:bodyPr>
          <a:lstStyle/>
          <a:p>
            <a:pPr algn="ctr"/>
            <a:r>
              <a:rPr lang="en-US" sz="1000" dirty="0"/>
              <a:t>Office </a:t>
            </a:r>
            <a:r>
              <a:rPr lang="en-US" sz="1000" dirty="0" smtClean="0"/>
              <a:t>Equipment</a:t>
            </a:r>
            <a:endParaRPr lang="en-US" sz="1000" dirty="0"/>
          </a:p>
        </p:txBody>
      </p:sp>
      <p:sp>
        <p:nvSpPr>
          <p:cNvPr id="60" name="TextBox 59"/>
          <p:cNvSpPr txBox="1"/>
          <p:nvPr/>
        </p:nvSpPr>
        <p:spPr>
          <a:xfrm>
            <a:off x="6873214" y="2857128"/>
            <a:ext cx="1209410" cy="153888"/>
          </a:xfrm>
          <a:prstGeom prst="rect">
            <a:avLst/>
          </a:prstGeom>
          <a:noFill/>
        </p:spPr>
        <p:txBody>
          <a:bodyPr wrap="square" lIns="0" tIns="0" rIns="0" bIns="0" rtlCol="0">
            <a:spAutoFit/>
          </a:bodyPr>
          <a:lstStyle/>
          <a:p>
            <a:pPr algn="ctr"/>
            <a:r>
              <a:rPr lang="en-US" sz="1000" dirty="0"/>
              <a:t>Office Supply</a:t>
            </a:r>
          </a:p>
        </p:txBody>
      </p:sp>
      <p:pic>
        <p:nvPicPr>
          <p:cNvPr id="62" name="Picture 2" descr="H:\Libraries\Logos\Canon\Canon_2015.em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1057" y="1579341"/>
            <a:ext cx="801160" cy="17015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https://upload.wikimedia.org/wikipedia/commons/thumb/8/87/Brother_logo.svg/1280px-Brother_logo.svg.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676" y="1566452"/>
            <a:ext cx="838370" cy="20369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 descr="H:\Libraries\Logos\Konica Minolta\Konica Minolta_2015.em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523" y="1921439"/>
            <a:ext cx="1317694" cy="1775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1" descr="https://upload.wikimedia.org/wikipedia/commons/thumb/5/59/Epson_logo.svg/2000px-Epson_logo.svg.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5032" y="1577036"/>
            <a:ext cx="722153" cy="17476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3" descr="https://upload.wikimedia.org/wikipedia/commons/thumb/2/29/HP_New_Logo_2D.svg/1024px-HP_New_Logo_2D.sv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69607" y="1836180"/>
            <a:ext cx="348099" cy="34809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Image result for dm supplies network"/>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222435" y="1539057"/>
            <a:ext cx="529787" cy="52978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6" descr="https://i.vimeocdn.com/portrait/3183579_300x300"/>
          <p:cNvPicPr>
            <a:picLocks noChangeAspect="1" noChangeArrowheads="1"/>
          </p:cNvPicPr>
          <p:nvPr/>
        </p:nvPicPr>
        <p:blipFill rotWithShape="1">
          <a:blip r:embed="rId16">
            <a:extLst>
              <a:ext uri="{28A0092B-C50C-407E-A947-70E740481C1C}">
                <a14:useLocalDpi xmlns:a14="http://schemas.microsoft.com/office/drawing/2010/main" val="0"/>
              </a:ext>
            </a:extLst>
          </a:blip>
          <a:srcRect l="1666" t="39863" r="883" b="39524"/>
          <a:stretch/>
        </p:blipFill>
        <p:spPr bwMode="auto">
          <a:xfrm>
            <a:off x="6223632" y="2264305"/>
            <a:ext cx="1148568" cy="24295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trimega"/>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18618" y="2218354"/>
            <a:ext cx="1287378" cy="25872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tp://www.parkplaceinstallations.com/media/sharp-logo.jpg"/>
          <p:cNvPicPr>
            <a:picLocks noChangeAspect="1" noChangeArrowheads="1"/>
          </p:cNvPicPr>
          <p:nvPr/>
        </p:nvPicPr>
        <p:blipFill rotWithShape="1">
          <a:blip r:embed="rId18">
            <a:extLst>
              <a:ext uri="{28A0092B-C50C-407E-A947-70E740481C1C}">
                <a14:useLocalDpi xmlns:a14="http://schemas.microsoft.com/office/drawing/2010/main" val="0"/>
              </a:ext>
            </a:extLst>
          </a:blip>
          <a:srcRect t="34321" b="31204"/>
          <a:stretch/>
        </p:blipFill>
        <p:spPr bwMode="auto">
          <a:xfrm>
            <a:off x="1656390" y="2293938"/>
            <a:ext cx="894469" cy="129867"/>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Image result for samsung logo"/>
          <p:cNvPicPr>
            <a:picLocks noChangeAspect="1" noChangeArrowheads="1"/>
          </p:cNvPicPr>
          <p:nvPr/>
        </p:nvPicPr>
        <p:blipFill rotWithShape="1">
          <a:blip r:embed="rId19">
            <a:extLst>
              <a:ext uri="{28A0092B-C50C-407E-A947-70E740481C1C}">
                <a14:useLocalDpi xmlns:a14="http://schemas.microsoft.com/office/drawing/2010/main" val="0"/>
              </a:ext>
            </a:extLst>
          </a:blip>
          <a:srcRect l="11665" t="24381" r="11915" b="24679"/>
          <a:stretch/>
        </p:blipFill>
        <p:spPr bwMode="auto">
          <a:xfrm>
            <a:off x="874827" y="2244646"/>
            <a:ext cx="757449" cy="25421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https://photos.prnewswire.com/prnvar/20150218/176318LOGO?max=700"/>
          <p:cNvPicPr>
            <a:picLocks noChangeAspect="1" noChangeArrowheads="1"/>
          </p:cNvPicPr>
          <p:nvPr/>
        </p:nvPicPr>
        <p:blipFill rotWithShape="1">
          <a:blip r:embed="rId20">
            <a:extLst>
              <a:ext uri="{28A0092B-C50C-407E-A947-70E740481C1C}">
                <a14:useLocalDpi xmlns:a14="http://schemas.microsoft.com/office/drawing/2010/main" val="0"/>
              </a:ext>
            </a:extLst>
          </a:blip>
          <a:srcRect l="6928" t="14501" r="4517" b="20072"/>
          <a:stretch/>
        </p:blipFill>
        <p:spPr bwMode="auto">
          <a:xfrm>
            <a:off x="7309282" y="1671027"/>
            <a:ext cx="1496714" cy="219583"/>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p:cNvGrpSpPr/>
          <p:nvPr/>
        </p:nvGrpSpPr>
        <p:grpSpPr>
          <a:xfrm>
            <a:off x="3288175" y="1541912"/>
            <a:ext cx="2580196" cy="523808"/>
            <a:chOff x="3288175" y="1541912"/>
            <a:chExt cx="2580196" cy="523808"/>
          </a:xfrm>
        </p:grpSpPr>
        <p:pic>
          <p:nvPicPr>
            <p:cNvPr id="104" name="Picture 6" descr="hexapage_bandeau"/>
            <p:cNvPicPr>
              <a:picLocks noChangeAspect="1" noChangeArrowheads="1"/>
            </p:cNvPicPr>
            <p:nvPr/>
          </p:nvPicPr>
          <p:blipFill rotWithShape="1">
            <a:blip r:embed="rId21">
              <a:extLst>
                <a:ext uri="{28A0092B-C50C-407E-A947-70E740481C1C}">
                  <a14:useLocalDpi xmlns:a14="http://schemas.microsoft.com/office/drawing/2010/main" val="0"/>
                </a:ext>
              </a:extLst>
            </a:blip>
            <a:srcRect l="30801" t="5163" r="31113"/>
            <a:stretch/>
          </p:blipFill>
          <p:spPr bwMode="auto">
            <a:xfrm>
              <a:off x="3288175" y="1543131"/>
              <a:ext cx="544511" cy="52258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 descr="http://gsazwordpress02.azurewebsites.net/gisx/wp-content/uploads/sites/181/2016/07/GIS-Logo.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14348" y="1541912"/>
              <a:ext cx="466520" cy="47250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 descr="https://www.buyerslab.com/getattachment/News/Editors-Desk/2016/June-2016/Gordon-Flesch-Company-Dealer-Profile/GFC-LogoREADY.jpg"/>
            <p:cNvPicPr>
              <a:picLocks noChangeAspect="1" noChangeArrowheads="1"/>
            </p:cNvPicPr>
            <p:nvPr/>
          </p:nvPicPr>
          <p:blipFill rotWithShape="1">
            <a:blip r:embed="rId23">
              <a:extLst>
                <a:ext uri="{28A0092B-C50C-407E-A947-70E740481C1C}">
                  <a14:useLocalDpi xmlns:a14="http://schemas.microsoft.com/office/drawing/2010/main" val="0"/>
                </a:ext>
              </a:extLst>
            </a:blip>
            <a:srcRect l="4636" t="10635" r="4507" b="9492"/>
            <a:stretch/>
          </p:blipFill>
          <p:spPr bwMode="auto">
            <a:xfrm>
              <a:off x="4662530" y="1657751"/>
              <a:ext cx="1205841" cy="264390"/>
            </a:xfrm>
            <a:prstGeom prst="rect">
              <a:avLst/>
            </a:prstGeom>
            <a:noFill/>
            <a:extLst>
              <a:ext uri="{909E8E84-426E-40DD-AFC4-6F175D3DCCD1}">
                <a14:hiddenFill xmlns:a14="http://schemas.microsoft.com/office/drawing/2010/main">
                  <a:solidFill>
                    <a:srgbClr val="FFFFFF"/>
                  </a:solidFill>
                </a14:hiddenFill>
              </a:ext>
            </a:extLst>
          </p:spPr>
        </p:pic>
      </p:grpSp>
      <p:pic>
        <p:nvPicPr>
          <p:cNvPr id="107" name="Picture 12" descr="http://ftpcontent.worldnow.com/kptv/pacific-office-automation.jpg"/>
          <p:cNvPicPr>
            <a:picLocks noChangeAspect="1" noChangeArrowheads="1"/>
          </p:cNvPicPr>
          <p:nvPr/>
        </p:nvPicPr>
        <p:blipFill rotWithShape="1">
          <a:blip r:embed="rId24">
            <a:extLst>
              <a:ext uri="{28A0092B-C50C-407E-A947-70E740481C1C}">
                <a14:useLocalDpi xmlns:a14="http://schemas.microsoft.com/office/drawing/2010/main" val="0"/>
              </a:ext>
            </a:extLst>
          </a:blip>
          <a:srcRect l="766" t="26893" r="1259" b="27568"/>
          <a:stretch/>
        </p:blipFill>
        <p:spPr bwMode="auto">
          <a:xfrm>
            <a:off x="3612589" y="2196582"/>
            <a:ext cx="1033429" cy="235668"/>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 107"/>
          <p:cNvGrpSpPr/>
          <p:nvPr/>
        </p:nvGrpSpPr>
        <p:grpSpPr>
          <a:xfrm>
            <a:off x="4899619" y="2158243"/>
            <a:ext cx="631792" cy="312346"/>
            <a:chOff x="-223365" y="1503051"/>
            <a:chExt cx="5064013" cy="2503557"/>
          </a:xfrm>
        </p:grpSpPr>
        <p:pic>
          <p:nvPicPr>
            <p:cNvPr id="109" name="Picture 14" descr="https://res-4.cloudinary.com/simpleview/image/fetch/c_fill,f_auto,h_570,q_80,w_640/http:/TampaBay.simpleviewcrm.com/images/listings/original_Zeno-logo0.jpg"/>
            <p:cNvPicPr>
              <a:picLocks noChangeAspect="1" noChangeArrowheads="1"/>
            </p:cNvPicPr>
            <p:nvPr/>
          </p:nvPicPr>
          <p:blipFill rotWithShape="1">
            <a:blip r:embed="rId25">
              <a:extLst>
                <a:ext uri="{28A0092B-C50C-407E-A947-70E740481C1C}">
                  <a14:useLocalDpi xmlns:a14="http://schemas.microsoft.com/office/drawing/2010/main" val="0"/>
                </a:ext>
              </a:extLst>
            </a:blip>
            <a:srcRect l="10293" t="26503" r="10424" b="28659"/>
            <a:stretch/>
          </p:blipFill>
          <p:spPr bwMode="auto">
            <a:xfrm>
              <a:off x="-104703" y="1572285"/>
              <a:ext cx="4833073" cy="2434323"/>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p:cNvSpPr/>
            <p:nvPr/>
          </p:nvSpPr>
          <p:spPr>
            <a:xfrm>
              <a:off x="-223365" y="1503051"/>
              <a:ext cx="453553" cy="286895"/>
            </a:xfrm>
            <a:prstGeom prst="rect">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sp>
          <p:nvSpPr>
            <p:cNvPr id="111" name="Rectangle 110"/>
            <p:cNvSpPr/>
            <p:nvPr/>
          </p:nvSpPr>
          <p:spPr>
            <a:xfrm>
              <a:off x="4387095" y="1503051"/>
              <a:ext cx="453553" cy="286895"/>
            </a:xfrm>
            <a:prstGeom prst="rect">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grpSp>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3"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71</a:t>
            </a:r>
            <a:endParaRPr lang="en-US" sz="900" dirty="0">
              <a:solidFill>
                <a:srgbClr val="000000"/>
              </a:solidFill>
              <a:latin typeface="Tahoma"/>
            </a:endParaRPr>
          </a:p>
        </p:txBody>
      </p:sp>
    </p:spTree>
    <p:extLst>
      <p:ext uri="{BB962C8B-B14F-4D97-AF65-F5344CB8AC3E}">
        <p14:creationId xmlns:p14="http://schemas.microsoft.com/office/powerpoint/2010/main" val="32989793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R&amp;D and New Product Development</a:t>
            </a:r>
          </a:p>
        </p:txBody>
      </p:sp>
      <p:graphicFrame>
        <p:nvGraphicFramePr>
          <p:cNvPr id="6" name="Table 5"/>
          <p:cNvGraphicFramePr>
            <a:graphicFrameLocks noGrp="1"/>
          </p:cNvGraphicFramePr>
          <p:nvPr>
            <p:extLst>
              <p:ext uri="{D42A27DB-BD31-4B8C-83A1-F6EECF244321}">
                <p14:modId xmlns:p14="http://schemas.microsoft.com/office/powerpoint/2010/main" val="815130123"/>
              </p:ext>
            </p:extLst>
          </p:nvPr>
        </p:nvGraphicFramePr>
        <p:xfrm>
          <a:off x="2420448" y="1079277"/>
          <a:ext cx="3134215" cy="438912"/>
        </p:xfrm>
        <a:graphic>
          <a:graphicData uri="http://schemas.openxmlformats.org/drawingml/2006/table">
            <a:tbl>
              <a:tblPr firstRow="1" bandRow="1">
                <a:tableStyleId>{5C22544A-7EE6-4342-B048-85BDC9FD1C3A}</a:tableStyleId>
              </a:tblPr>
              <a:tblGrid>
                <a:gridCol w="3134215">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Quality Assurance Process Detail</a:t>
                      </a: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570028548"/>
              </p:ext>
            </p:extLst>
          </p:nvPr>
        </p:nvGraphicFramePr>
        <p:xfrm>
          <a:off x="2420448" y="3440113"/>
          <a:ext cx="6501384" cy="438912"/>
        </p:xfrm>
        <a:graphic>
          <a:graphicData uri="http://schemas.openxmlformats.org/drawingml/2006/table">
            <a:tbl>
              <a:tblPr firstRow="1" bandRow="1">
                <a:tableStyleId>{5C22544A-7EE6-4342-B048-85BDC9FD1C3A}</a:tableStyleId>
              </a:tblPr>
              <a:tblGrid>
                <a:gridCol w="650138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Product Development Process</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0" i="1" u="none" dirty="0">
                        <a:solidFill>
                          <a:schemeClr val="accent4">
                            <a:lumMod val="50000"/>
                          </a:schemeClr>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89" name="TextBox 88"/>
          <p:cNvSpPr txBox="1"/>
          <p:nvPr/>
        </p:nvSpPr>
        <p:spPr>
          <a:xfrm>
            <a:off x="288924" y="1125407"/>
            <a:ext cx="1847851" cy="4360168"/>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Overview</a:t>
            </a:r>
            <a:endParaRPr lang="en-US" sz="9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Katun’s unparalleled R&amp;D capability and long-standing commitment to introducing high-quality, differentiated products is supported by a 45,000 square foot R&amp;D facility and team of </a:t>
            </a:r>
            <a:r>
              <a:rPr lang="en-US" sz="800" dirty="0" smtClean="0">
                <a:solidFill>
                  <a:schemeClr val="bg1"/>
                </a:solidFill>
              </a:rPr>
              <a:t>28 </a:t>
            </a:r>
            <a:r>
              <a:rPr lang="en-US" sz="800" dirty="0">
                <a:solidFill>
                  <a:schemeClr val="bg1"/>
                </a:solidFill>
              </a:rPr>
              <a:t>developers </a:t>
            </a:r>
          </a:p>
          <a:p>
            <a:pPr>
              <a:spcBef>
                <a:spcPts val="400"/>
              </a:spcBef>
              <a:buClr>
                <a:schemeClr val="bg1"/>
              </a:buClr>
              <a:buSzPct val="100000"/>
            </a:pPr>
            <a:r>
              <a:rPr lang="en-US" sz="900" b="1" dirty="0">
                <a:solidFill>
                  <a:schemeClr val="bg1"/>
                </a:solidFill>
              </a:rPr>
              <a:t>Streamlined, Cross-Functional Process</a:t>
            </a:r>
            <a:endParaRPr lang="en-US" sz="8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Katun’s streamlined R&amp;D and new product development process relies on the effective collaboration of several other key functional areas, such as sales and marketing, R&amp;D, supply chain management and legal</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Process is further enriched through the Company’s approach to supplier engagement, as well as its quality assurance protocols and IP compliance procedures</a:t>
            </a:r>
          </a:p>
          <a:p>
            <a:pPr>
              <a:spcBef>
                <a:spcPts val="400"/>
              </a:spcBef>
              <a:buClr>
                <a:schemeClr val="bg1"/>
              </a:buClr>
              <a:buSzPct val="100000"/>
            </a:pPr>
            <a:r>
              <a:rPr lang="en-US" sz="900" b="1" dirty="0">
                <a:solidFill>
                  <a:schemeClr val="bg1"/>
                </a:solidFill>
              </a:rPr>
              <a:t>Resulting Benefits</a:t>
            </a:r>
            <a:endParaRPr lang="en-US" sz="8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 realizes annuity-like revenues over a product’s lifecycle</a:t>
            </a:r>
          </a:p>
          <a:p>
            <a:pPr marL="342900" lvl="1" indent="-165100" fontAlgn="base">
              <a:spcBef>
                <a:spcPts val="150"/>
              </a:spcBef>
              <a:buClr>
                <a:schemeClr val="bg1"/>
              </a:buClr>
              <a:buSzPct val="100000"/>
              <a:buFont typeface="Arial"/>
              <a:buChar char="-"/>
              <a:tabLst>
                <a:tab pos="179388" algn="l"/>
              </a:tabLst>
            </a:pPr>
            <a:r>
              <a:rPr lang="en-US" sz="800" dirty="0">
                <a:solidFill>
                  <a:schemeClr val="bg1"/>
                </a:solidFill>
                <a:cs typeface="Tahoma" panose="020B0604030504040204" pitchFamily="34" charset="0"/>
              </a:rPr>
              <a:t>Since 2011, Katun’s new product revenue contribution increased by more than </a:t>
            </a:r>
            <a:r>
              <a:rPr lang="en-US" sz="800" dirty="0" smtClean="0">
                <a:solidFill>
                  <a:schemeClr val="bg1"/>
                </a:solidFill>
                <a:cs typeface="Tahoma" panose="020B0604030504040204" pitchFamily="34" charset="0"/>
              </a:rPr>
              <a:t>230% </a:t>
            </a:r>
            <a:r>
              <a:rPr lang="en-US" sz="800" dirty="0">
                <a:solidFill>
                  <a:schemeClr val="bg1"/>
                </a:solidFill>
                <a:cs typeface="Tahoma" panose="020B0604030504040204" pitchFamily="34" charset="0"/>
              </a:rPr>
              <a:t>in the second year after introduction with double digit growth in year three, before reaching peak revenue and gradually declining as OEMs replace older machines </a:t>
            </a:r>
          </a:p>
        </p:txBody>
      </p:sp>
      <p:grpSp>
        <p:nvGrpSpPr>
          <p:cNvPr id="57" name="Group 56"/>
          <p:cNvGrpSpPr/>
          <p:nvPr/>
        </p:nvGrpSpPr>
        <p:grpSpPr>
          <a:xfrm>
            <a:off x="2995391" y="4406398"/>
            <a:ext cx="111125" cy="266467"/>
            <a:chOff x="1323976" y="3693717"/>
            <a:chExt cx="111125" cy="266467"/>
          </a:xfrm>
        </p:grpSpPr>
        <p:sp>
          <p:nvSpPr>
            <p:cNvPr id="58" name="Oval 57"/>
            <p:cNvSpPr/>
            <p:nvPr/>
          </p:nvSpPr>
          <p:spPr>
            <a:xfrm>
              <a:off x="1323976" y="3693717"/>
              <a:ext cx="111125" cy="111125"/>
            </a:xfrm>
            <a:prstGeom prst="ellipse">
              <a:avLst/>
            </a:prstGeom>
            <a:solidFill>
              <a:srgbClr val="0732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Connector 58"/>
            <p:cNvCxnSpPr>
              <a:stCxn id="58" idx="4"/>
              <a:endCxn id="72" idx="0"/>
            </p:cNvCxnSpPr>
            <p:nvPr/>
          </p:nvCxnSpPr>
          <p:spPr>
            <a:xfrm>
              <a:off x="1379539" y="3804842"/>
              <a:ext cx="14946" cy="1553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4304834" y="4420824"/>
            <a:ext cx="111125" cy="252039"/>
            <a:chOff x="4304834" y="4420824"/>
            <a:chExt cx="111125" cy="252039"/>
          </a:xfrm>
        </p:grpSpPr>
        <p:sp>
          <p:nvSpPr>
            <p:cNvPr id="61" name="Oval 60"/>
            <p:cNvSpPr/>
            <p:nvPr/>
          </p:nvSpPr>
          <p:spPr>
            <a:xfrm>
              <a:off x="4304834" y="4420824"/>
              <a:ext cx="111125" cy="111125"/>
            </a:xfrm>
            <a:prstGeom prst="ellipse">
              <a:avLst/>
            </a:prstGeom>
            <a:solidFill>
              <a:srgbClr val="3366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2" name="Straight Connector 61"/>
            <p:cNvCxnSpPr>
              <a:stCxn id="61" idx="4"/>
              <a:endCxn id="73" idx="0"/>
            </p:cNvCxnSpPr>
            <p:nvPr/>
          </p:nvCxnSpPr>
          <p:spPr>
            <a:xfrm>
              <a:off x="4360397" y="4531949"/>
              <a:ext cx="0" cy="14091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5702873" y="4421137"/>
            <a:ext cx="111125" cy="251726"/>
            <a:chOff x="4520804" y="3693717"/>
            <a:chExt cx="111125" cy="251726"/>
          </a:xfrm>
        </p:grpSpPr>
        <p:sp>
          <p:nvSpPr>
            <p:cNvPr id="64" name="Oval 63"/>
            <p:cNvSpPr/>
            <p:nvPr/>
          </p:nvSpPr>
          <p:spPr>
            <a:xfrm>
              <a:off x="4520804" y="3693717"/>
              <a:ext cx="111125" cy="1111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5" name="Straight Connector 64"/>
            <p:cNvCxnSpPr>
              <a:stCxn id="64" idx="4"/>
            </p:cNvCxnSpPr>
            <p:nvPr/>
          </p:nvCxnSpPr>
          <p:spPr>
            <a:xfrm>
              <a:off x="4576367" y="3804842"/>
              <a:ext cx="0" cy="14060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7053287" y="4421137"/>
            <a:ext cx="111125" cy="251726"/>
            <a:chOff x="5893401" y="3693717"/>
            <a:chExt cx="111125" cy="251726"/>
          </a:xfrm>
        </p:grpSpPr>
        <p:sp>
          <p:nvSpPr>
            <p:cNvPr id="67" name="Oval 66"/>
            <p:cNvSpPr/>
            <p:nvPr/>
          </p:nvSpPr>
          <p:spPr>
            <a:xfrm>
              <a:off x="5893401" y="3693717"/>
              <a:ext cx="111125" cy="1111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Connector 67"/>
            <p:cNvCxnSpPr>
              <a:stCxn id="67" idx="4"/>
            </p:cNvCxnSpPr>
            <p:nvPr/>
          </p:nvCxnSpPr>
          <p:spPr>
            <a:xfrm>
              <a:off x="5948964" y="3804842"/>
              <a:ext cx="0" cy="14060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69" name="Group 68"/>
          <p:cNvGrpSpPr/>
          <p:nvPr/>
        </p:nvGrpSpPr>
        <p:grpSpPr>
          <a:xfrm>
            <a:off x="8403702" y="4421137"/>
            <a:ext cx="111125" cy="251728"/>
            <a:chOff x="7278820" y="3693717"/>
            <a:chExt cx="111125" cy="251728"/>
          </a:xfrm>
        </p:grpSpPr>
        <p:sp>
          <p:nvSpPr>
            <p:cNvPr id="70" name="Oval 69"/>
            <p:cNvSpPr/>
            <p:nvPr/>
          </p:nvSpPr>
          <p:spPr>
            <a:xfrm>
              <a:off x="7278820" y="3693717"/>
              <a:ext cx="111125" cy="111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p:cNvCxnSpPr/>
            <p:nvPr/>
          </p:nvCxnSpPr>
          <p:spPr>
            <a:xfrm flipH="1">
              <a:off x="7328891" y="3804842"/>
              <a:ext cx="0" cy="14060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graphicFrame>
        <p:nvGraphicFramePr>
          <p:cNvPr id="72" name="Table 71"/>
          <p:cNvGraphicFramePr>
            <a:graphicFrameLocks noGrp="1"/>
          </p:cNvGraphicFramePr>
          <p:nvPr>
            <p:extLst>
              <p:ext uri="{D42A27DB-BD31-4B8C-83A1-F6EECF244321}">
                <p14:modId xmlns:p14="http://schemas.microsoft.com/office/powerpoint/2010/main" val="3917066149"/>
              </p:ext>
            </p:extLst>
          </p:nvPr>
        </p:nvGraphicFramePr>
        <p:xfrm>
          <a:off x="2428931" y="4672865"/>
          <a:ext cx="1273939" cy="1608189"/>
        </p:xfrm>
        <a:graphic>
          <a:graphicData uri="http://schemas.openxmlformats.org/drawingml/2006/table">
            <a:tbl>
              <a:tblPr firstRow="1" bandRow="1">
                <a:effectLst>
                  <a:outerShdw blurRad="38100" dist="38100" dir="2700000" algn="tl" rotWithShape="0">
                    <a:srgbClr val="000000">
                      <a:alpha val="40000"/>
                    </a:srgbClr>
                  </a:outerShdw>
                </a:effectLst>
                <a:tableStyleId>{5C22544A-7EE6-4342-B048-85BDC9FD1C3A}</a:tableStyleId>
              </a:tblPr>
              <a:tblGrid>
                <a:gridCol w="1273939">
                  <a:extLst>
                    <a:ext uri="{9D8B030D-6E8A-4147-A177-3AD203B41FA5}">
                      <a16:colId xmlns="" xmlns:a16="http://schemas.microsoft.com/office/drawing/2014/main" val="20000"/>
                    </a:ext>
                  </a:extLst>
                </a:gridCol>
              </a:tblGrid>
              <a:tr h="226505">
                <a:tc>
                  <a:txBody>
                    <a:bodyPr/>
                    <a:lstStyle/>
                    <a:p>
                      <a:pPr algn="l">
                        <a:spcBef>
                          <a:spcPts val="0"/>
                        </a:spcBef>
                      </a:pPr>
                      <a:r>
                        <a:rPr lang="en-US" sz="800" b="1" i="0" u="none" dirty="0">
                          <a:solidFill>
                            <a:srgbClr val="FFFFFF"/>
                          </a:solidFill>
                          <a:latin typeface="Tahoma"/>
                        </a:rPr>
                        <a:t>Detail</a:t>
                      </a:r>
                    </a:p>
                  </a:txBody>
                  <a:tcPr marL="36576" marR="36576"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extLst>
                  <a:ext uri="{0D108BD9-81ED-4DB2-BD59-A6C34878D82A}">
                    <a16:rowId xmlns="" xmlns:a16="http://schemas.microsoft.com/office/drawing/2014/main" val="10000"/>
                  </a:ext>
                </a:extLst>
              </a:tr>
              <a:tr h="1381684">
                <a:tc>
                  <a:txBody>
                    <a:bodyPr/>
                    <a:lstStyle/>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Initial</a:t>
                      </a:r>
                      <a:r>
                        <a:rPr lang="en-US" sz="800" b="0" i="0" u="none" baseline="0" dirty="0">
                          <a:solidFill>
                            <a:srgbClr val="000000"/>
                          </a:solidFill>
                          <a:latin typeface="Tahoma"/>
                        </a:rPr>
                        <a:t> market viability</a:t>
                      </a:r>
                      <a:endParaRPr lang="en-US" sz="800" b="0" i="0" u="none" dirty="0">
                        <a:solidFill>
                          <a:srgbClr val="000000"/>
                        </a:solidFill>
                        <a:latin typeface="Tahoma"/>
                      </a:endParaRPr>
                    </a:p>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Technology review</a:t>
                      </a:r>
                    </a:p>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OEM part numbers &amp; world markets review</a:t>
                      </a:r>
                    </a:p>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Project</a:t>
                      </a:r>
                      <a:r>
                        <a:rPr lang="en-US" sz="800" b="0" i="0" u="none" baseline="0" dirty="0">
                          <a:solidFill>
                            <a:srgbClr val="000000"/>
                          </a:solidFill>
                          <a:latin typeface="Tahoma"/>
                        </a:rPr>
                        <a:t> entered in</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IP review</a:t>
                      </a:r>
                      <a:endParaRPr lang="en-US" sz="800" b="0" i="0" u="none" dirty="0">
                        <a:solidFill>
                          <a:srgbClr val="000000"/>
                        </a:solidFill>
                        <a:latin typeface="Tahoma"/>
                      </a:endParaRPr>
                    </a:p>
                  </a:txBody>
                  <a:tcPr marL="36576" marR="36576" marT="18288" marB="18288">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graphicFrame>
        <p:nvGraphicFramePr>
          <p:cNvPr id="73" name="Table 72"/>
          <p:cNvGraphicFramePr>
            <a:graphicFrameLocks noGrp="1"/>
          </p:cNvGraphicFramePr>
          <p:nvPr>
            <p:extLst>
              <p:ext uri="{D42A27DB-BD31-4B8C-83A1-F6EECF244321}">
                <p14:modId xmlns:p14="http://schemas.microsoft.com/office/powerpoint/2010/main" val="2256552923"/>
              </p:ext>
            </p:extLst>
          </p:nvPr>
        </p:nvGraphicFramePr>
        <p:xfrm>
          <a:off x="3728352" y="4672863"/>
          <a:ext cx="1273939" cy="1604838"/>
        </p:xfrm>
        <a:graphic>
          <a:graphicData uri="http://schemas.openxmlformats.org/drawingml/2006/table">
            <a:tbl>
              <a:tblPr firstRow="1" bandRow="1">
                <a:effectLst>
                  <a:outerShdw blurRad="38100" dist="38100" dir="2700000" algn="tl" rotWithShape="0">
                    <a:srgbClr val="000000">
                      <a:alpha val="40000"/>
                    </a:srgbClr>
                  </a:outerShdw>
                </a:effectLst>
                <a:tableStyleId>{5C22544A-7EE6-4342-B048-85BDC9FD1C3A}</a:tableStyleId>
              </a:tblPr>
              <a:tblGrid>
                <a:gridCol w="1273939">
                  <a:extLst>
                    <a:ext uri="{9D8B030D-6E8A-4147-A177-3AD203B41FA5}">
                      <a16:colId xmlns="" xmlns:a16="http://schemas.microsoft.com/office/drawing/2014/main" val="20000"/>
                    </a:ext>
                  </a:extLst>
                </a:gridCol>
              </a:tblGrid>
              <a:tr h="216982">
                <a:tc>
                  <a:txBody>
                    <a:bodyPr/>
                    <a:lstStyle/>
                    <a:p>
                      <a:pPr algn="l">
                        <a:spcBef>
                          <a:spcPts val="0"/>
                        </a:spcBef>
                      </a:pPr>
                      <a:r>
                        <a:rPr lang="en-US" sz="800" b="1" i="0" u="none" dirty="0">
                          <a:solidFill>
                            <a:srgbClr val="FFFFFF"/>
                          </a:solidFill>
                          <a:latin typeface="Tahoma"/>
                        </a:rPr>
                        <a:t>Detail</a:t>
                      </a:r>
                    </a:p>
                  </a:txBody>
                  <a:tcPr marL="36576" marR="36576"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336699"/>
                    </a:solidFill>
                  </a:tcPr>
                </a:tc>
                <a:extLst>
                  <a:ext uri="{0D108BD9-81ED-4DB2-BD59-A6C34878D82A}">
                    <a16:rowId xmlns="" xmlns:a16="http://schemas.microsoft.com/office/drawing/2014/main" val="10000"/>
                  </a:ext>
                </a:extLst>
              </a:tr>
              <a:tr h="1373243">
                <a:tc>
                  <a:txBody>
                    <a:bodyPr/>
                    <a:lstStyle/>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Patent and</a:t>
                      </a:r>
                      <a:r>
                        <a:rPr lang="en-US" sz="800" b="0" i="0" u="none" baseline="0" dirty="0">
                          <a:solidFill>
                            <a:srgbClr val="000000"/>
                          </a:solidFill>
                          <a:latin typeface="Tahoma"/>
                        </a:rPr>
                        <a:t> </a:t>
                      </a:r>
                      <a:r>
                        <a:rPr lang="en-US" sz="800" b="0" i="0" u="none" dirty="0">
                          <a:solidFill>
                            <a:srgbClr val="000000"/>
                          </a:solidFill>
                          <a:latin typeface="Tahoma"/>
                        </a:rPr>
                        <a:t>technical constraints</a:t>
                      </a:r>
                    </a:p>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Tooling requirements</a:t>
                      </a:r>
                    </a:p>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Evaluation of OEM</a:t>
                      </a:r>
                      <a:r>
                        <a:rPr lang="en-US" sz="800" b="0" i="0" u="none" baseline="0" dirty="0">
                          <a:solidFill>
                            <a:srgbClr val="000000"/>
                          </a:solidFill>
                          <a:latin typeface="Tahoma"/>
                        </a:rPr>
                        <a:t> product performance</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Supplier selection</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Customer needs assessment</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IP review</a:t>
                      </a:r>
                      <a:endParaRPr lang="en-US" sz="800" b="0" i="0" u="none" dirty="0">
                        <a:solidFill>
                          <a:srgbClr val="000000"/>
                        </a:solidFill>
                        <a:latin typeface="Tahoma"/>
                      </a:endParaRPr>
                    </a:p>
                  </a:txBody>
                  <a:tcPr marL="36576" marR="36576" marT="18288" marB="18288">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graphicFrame>
        <p:nvGraphicFramePr>
          <p:cNvPr id="74" name="Table 73"/>
          <p:cNvGraphicFramePr>
            <a:graphicFrameLocks noGrp="1"/>
          </p:cNvGraphicFramePr>
          <p:nvPr>
            <p:extLst>
              <p:ext uri="{D42A27DB-BD31-4B8C-83A1-F6EECF244321}">
                <p14:modId xmlns:p14="http://schemas.microsoft.com/office/powerpoint/2010/main" val="2733783256"/>
              </p:ext>
            </p:extLst>
          </p:nvPr>
        </p:nvGraphicFramePr>
        <p:xfrm>
          <a:off x="5027773" y="4672865"/>
          <a:ext cx="1273939" cy="1599748"/>
        </p:xfrm>
        <a:graphic>
          <a:graphicData uri="http://schemas.openxmlformats.org/drawingml/2006/table">
            <a:tbl>
              <a:tblPr firstRow="1" bandRow="1">
                <a:effectLst>
                  <a:outerShdw blurRad="38100" dist="38100" dir="2700000" algn="tl" rotWithShape="0">
                    <a:srgbClr val="000000">
                      <a:alpha val="40000"/>
                    </a:srgbClr>
                  </a:outerShdw>
                </a:effectLst>
                <a:tableStyleId>{5C22544A-7EE6-4342-B048-85BDC9FD1C3A}</a:tableStyleId>
              </a:tblPr>
              <a:tblGrid>
                <a:gridCol w="1273939">
                  <a:extLst>
                    <a:ext uri="{9D8B030D-6E8A-4147-A177-3AD203B41FA5}">
                      <a16:colId xmlns="" xmlns:a16="http://schemas.microsoft.com/office/drawing/2014/main" val="20000"/>
                    </a:ext>
                  </a:extLst>
                </a:gridCol>
              </a:tblGrid>
              <a:tr h="226505">
                <a:tc>
                  <a:txBody>
                    <a:bodyPr/>
                    <a:lstStyle/>
                    <a:p>
                      <a:pPr algn="l">
                        <a:spcBef>
                          <a:spcPts val="0"/>
                        </a:spcBef>
                      </a:pPr>
                      <a:r>
                        <a:rPr lang="en-US" sz="800" b="1" i="0" u="none" dirty="0">
                          <a:solidFill>
                            <a:srgbClr val="FFFFFF"/>
                          </a:solidFill>
                          <a:latin typeface="Tahoma"/>
                        </a:rPr>
                        <a:t>Detail</a:t>
                      </a:r>
                    </a:p>
                  </a:txBody>
                  <a:tcPr marL="36576" marR="36576"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chemeClr val="accent3"/>
                    </a:solidFill>
                  </a:tcPr>
                </a:tc>
                <a:extLst>
                  <a:ext uri="{0D108BD9-81ED-4DB2-BD59-A6C34878D82A}">
                    <a16:rowId xmlns="" xmlns:a16="http://schemas.microsoft.com/office/drawing/2014/main" val="10000"/>
                  </a:ext>
                </a:extLst>
              </a:tr>
              <a:tr h="1373243">
                <a:tc>
                  <a:txBody>
                    <a:bodyPr/>
                    <a:lstStyle/>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Prototype</a:t>
                      </a:r>
                      <a:r>
                        <a:rPr lang="en-US" sz="800" b="0" i="0" u="none" baseline="0" dirty="0">
                          <a:solidFill>
                            <a:srgbClr val="000000"/>
                          </a:solidFill>
                          <a:latin typeface="Tahoma"/>
                        </a:rPr>
                        <a:t> product</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Test protocol</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Customer focus group feedback</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Recheck of world market conditions &amp; variances</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IP review</a:t>
                      </a:r>
                      <a:endParaRPr lang="en-US" sz="800" b="0" i="0" u="none" dirty="0">
                        <a:solidFill>
                          <a:srgbClr val="000000"/>
                        </a:solidFill>
                        <a:latin typeface="Tahoma"/>
                      </a:endParaRPr>
                    </a:p>
                  </a:txBody>
                  <a:tcPr marL="36576" marR="36576" marT="18288" marB="18288">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graphicFrame>
        <p:nvGraphicFramePr>
          <p:cNvPr id="76" name="Table 75"/>
          <p:cNvGraphicFramePr>
            <a:graphicFrameLocks noGrp="1"/>
          </p:cNvGraphicFramePr>
          <p:nvPr>
            <p:extLst>
              <p:ext uri="{D42A27DB-BD31-4B8C-83A1-F6EECF244321}">
                <p14:modId xmlns:p14="http://schemas.microsoft.com/office/powerpoint/2010/main" val="4198985055"/>
              </p:ext>
            </p:extLst>
          </p:nvPr>
        </p:nvGraphicFramePr>
        <p:xfrm>
          <a:off x="7626614" y="4672865"/>
          <a:ext cx="1273939" cy="1599748"/>
        </p:xfrm>
        <a:graphic>
          <a:graphicData uri="http://schemas.openxmlformats.org/drawingml/2006/table">
            <a:tbl>
              <a:tblPr firstRow="1" bandRow="1">
                <a:effectLst>
                  <a:outerShdw blurRad="38100" dist="38100" dir="2700000" algn="tl" rotWithShape="0">
                    <a:srgbClr val="000000">
                      <a:alpha val="40000"/>
                    </a:srgbClr>
                  </a:outerShdw>
                </a:effectLst>
                <a:tableStyleId>{5C22544A-7EE6-4342-B048-85BDC9FD1C3A}</a:tableStyleId>
              </a:tblPr>
              <a:tblGrid>
                <a:gridCol w="1273939">
                  <a:extLst>
                    <a:ext uri="{9D8B030D-6E8A-4147-A177-3AD203B41FA5}">
                      <a16:colId xmlns="" xmlns:a16="http://schemas.microsoft.com/office/drawing/2014/main" val="20000"/>
                    </a:ext>
                  </a:extLst>
                </a:gridCol>
              </a:tblGrid>
              <a:tr h="226505">
                <a:tc>
                  <a:txBody>
                    <a:bodyPr/>
                    <a:lstStyle/>
                    <a:p>
                      <a:pPr algn="l">
                        <a:spcBef>
                          <a:spcPts val="0"/>
                        </a:spcBef>
                      </a:pPr>
                      <a:r>
                        <a:rPr lang="en-US" sz="800" b="1" i="0" u="none" dirty="0">
                          <a:solidFill>
                            <a:srgbClr val="FFFFFF"/>
                          </a:solidFill>
                          <a:latin typeface="Tahoma"/>
                        </a:rPr>
                        <a:t>Detail</a:t>
                      </a:r>
                    </a:p>
                  </a:txBody>
                  <a:tcPr marL="36576" marR="36576"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chemeClr val="accent5"/>
                    </a:solidFill>
                  </a:tcPr>
                </a:tc>
                <a:extLst>
                  <a:ext uri="{0D108BD9-81ED-4DB2-BD59-A6C34878D82A}">
                    <a16:rowId xmlns="" xmlns:a16="http://schemas.microsoft.com/office/drawing/2014/main" val="10000"/>
                  </a:ext>
                </a:extLst>
              </a:tr>
              <a:tr h="1373243">
                <a:tc>
                  <a:txBody>
                    <a:bodyPr/>
                    <a:lstStyle/>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First shipment test</a:t>
                      </a:r>
                    </a:p>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World pricing finalized</a:t>
                      </a:r>
                    </a:p>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Execute launch plan</a:t>
                      </a:r>
                    </a:p>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Initial inventory delivery management</a:t>
                      </a:r>
                    </a:p>
                  </a:txBody>
                  <a:tcPr marL="36576" marR="36576" marT="18288" marB="18288">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94" name="AutoShape 4"/>
          <p:cNvSpPr>
            <a:spLocks noChangeAspect="1" noChangeArrowheads="1" noTextEdit="1"/>
          </p:cNvSpPr>
          <p:nvPr/>
        </p:nvSpPr>
        <p:spPr bwMode="auto">
          <a:xfrm>
            <a:off x="3530855" y="3829722"/>
            <a:ext cx="5217159" cy="69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6"/>
          <p:cNvSpPr>
            <a:spLocks/>
          </p:cNvSpPr>
          <p:nvPr/>
        </p:nvSpPr>
        <p:spPr bwMode="auto">
          <a:xfrm>
            <a:off x="2466443" y="3979420"/>
            <a:ext cx="1280147" cy="374639"/>
          </a:xfrm>
          <a:custGeom>
            <a:avLst/>
            <a:gdLst>
              <a:gd name="T0" fmla="*/ 852 w 856"/>
              <a:gd name="T1" fmla="*/ 165 h 331"/>
              <a:gd name="T2" fmla="*/ 695 w 856"/>
              <a:gd name="T3" fmla="*/ 2 h 331"/>
              <a:gd name="T4" fmla="*/ 699 w 856"/>
              <a:gd name="T5" fmla="*/ 0 h 331"/>
              <a:gd name="T6" fmla="*/ 0 w 856"/>
              <a:gd name="T7" fmla="*/ 0 h 331"/>
              <a:gd name="T8" fmla="*/ 170 w 856"/>
              <a:gd name="T9" fmla="*/ 165 h 331"/>
              <a:gd name="T10" fmla="*/ 0 w 856"/>
              <a:gd name="T11" fmla="*/ 331 h 331"/>
              <a:gd name="T12" fmla="*/ 699 w 856"/>
              <a:gd name="T13" fmla="*/ 331 h 331"/>
              <a:gd name="T14" fmla="*/ 856 w 856"/>
              <a:gd name="T15" fmla="*/ 169 h 331"/>
              <a:gd name="T16" fmla="*/ 852 w 856"/>
              <a:gd name="T17"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6" h="331">
                <a:moveTo>
                  <a:pt x="852" y="165"/>
                </a:moveTo>
                <a:lnTo>
                  <a:pt x="695" y="2"/>
                </a:lnTo>
                <a:lnTo>
                  <a:pt x="699" y="0"/>
                </a:lnTo>
                <a:lnTo>
                  <a:pt x="0" y="0"/>
                </a:lnTo>
                <a:lnTo>
                  <a:pt x="170" y="165"/>
                </a:lnTo>
                <a:lnTo>
                  <a:pt x="0" y="331"/>
                </a:lnTo>
                <a:lnTo>
                  <a:pt x="699" y="331"/>
                </a:lnTo>
                <a:lnTo>
                  <a:pt x="856" y="169"/>
                </a:lnTo>
                <a:lnTo>
                  <a:pt x="852" y="165"/>
                </a:lnTo>
                <a:close/>
              </a:path>
            </a:pathLst>
          </a:custGeom>
          <a:solidFill>
            <a:schemeClr val="bg2"/>
          </a:solidFill>
          <a:ln>
            <a:noFill/>
          </a:ln>
        </p:spPr>
        <p:txBody>
          <a:bodyPr vert="horz" wrap="square" lIns="182880" tIns="45720" rIns="91440" bIns="45720" numCol="1" anchor="ctr" anchorCtr="0" compatLnSpc="1">
            <a:prstTxWarp prst="textNoShape">
              <a:avLst/>
            </a:prstTxWarp>
          </a:bodyPr>
          <a:lstStyle/>
          <a:p>
            <a:pPr algn="ctr"/>
            <a:r>
              <a:rPr lang="en-US" sz="900" b="1" dirty="0">
                <a:solidFill>
                  <a:schemeClr val="accent1"/>
                </a:solidFill>
              </a:rPr>
              <a:t>Selection</a:t>
            </a:r>
          </a:p>
        </p:txBody>
      </p:sp>
      <p:sp>
        <p:nvSpPr>
          <p:cNvPr id="96" name="Freeform 7"/>
          <p:cNvSpPr>
            <a:spLocks/>
          </p:cNvSpPr>
          <p:nvPr/>
        </p:nvSpPr>
        <p:spPr bwMode="auto">
          <a:xfrm>
            <a:off x="3814617" y="3979420"/>
            <a:ext cx="1263694" cy="374639"/>
          </a:xfrm>
          <a:custGeom>
            <a:avLst/>
            <a:gdLst>
              <a:gd name="T0" fmla="*/ 843 w 845"/>
              <a:gd name="T1" fmla="*/ 165 h 331"/>
              <a:gd name="T2" fmla="*/ 683 w 845"/>
              <a:gd name="T3" fmla="*/ 2 h 331"/>
              <a:gd name="T4" fmla="*/ 687 w 845"/>
              <a:gd name="T5" fmla="*/ 0 h 331"/>
              <a:gd name="T6" fmla="*/ 0 w 845"/>
              <a:gd name="T7" fmla="*/ 0 h 331"/>
              <a:gd name="T8" fmla="*/ 178 w 845"/>
              <a:gd name="T9" fmla="*/ 165 h 331"/>
              <a:gd name="T10" fmla="*/ 182 w 845"/>
              <a:gd name="T11" fmla="*/ 169 h 331"/>
              <a:gd name="T12" fmla="*/ 12 w 845"/>
              <a:gd name="T13" fmla="*/ 331 h 331"/>
              <a:gd name="T14" fmla="*/ 687 w 845"/>
              <a:gd name="T15" fmla="*/ 331 h 331"/>
              <a:gd name="T16" fmla="*/ 845 w 845"/>
              <a:gd name="T17" fmla="*/ 169 h 331"/>
              <a:gd name="T18" fmla="*/ 843 w 845"/>
              <a:gd name="T19"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5" h="331">
                <a:moveTo>
                  <a:pt x="843" y="165"/>
                </a:moveTo>
                <a:lnTo>
                  <a:pt x="683" y="2"/>
                </a:lnTo>
                <a:lnTo>
                  <a:pt x="687" y="0"/>
                </a:lnTo>
                <a:lnTo>
                  <a:pt x="0" y="0"/>
                </a:lnTo>
                <a:lnTo>
                  <a:pt x="178" y="165"/>
                </a:lnTo>
                <a:lnTo>
                  <a:pt x="182" y="169"/>
                </a:lnTo>
                <a:lnTo>
                  <a:pt x="12" y="331"/>
                </a:lnTo>
                <a:lnTo>
                  <a:pt x="687" y="331"/>
                </a:lnTo>
                <a:lnTo>
                  <a:pt x="845" y="169"/>
                </a:lnTo>
                <a:lnTo>
                  <a:pt x="843" y="165"/>
                </a:lnTo>
                <a:close/>
              </a:path>
            </a:pathLst>
          </a:custGeom>
          <a:solidFill>
            <a:schemeClr val="bg2"/>
          </a:solidFill>
          <a:ln>
            <a:noFill/>
          </a:ln>
        </p:spPr>
        <p:txBody>
          <a:bodyPr vert="horz" wrap="square" lIns="182880" tIns="45720" rIns="91440" bIns="45720" numCol="1" anchor="ctr" anchorCtr="0" compatLnSpc="1">
            <a:prstTxWarp prst="textNoShape">
              <a:avLst/>
            </a:prstTxWarp>
          </a:bodyPr>
          <a:lstStyle/>
          <a:p>
            <a:pPr algn="ctr"/>
            <a:r>
              <a:rPr lang="en-US" sz="900" b="1" dirty="0">
                <a:solidFill>
                  <a:schemeClr val="accent1"/>
                </a:solidFill>
              </a:rPr>
              <a:t>Pre-</a:t>
            </a:r>
            <a:br>
              <a:rPr lang="en-US" sz="900" b="1" dirty="0">
                <a:solidFill>
                  <a:schemeClr val="accent1"/>
                </a:solidFill>
              </a:rPr>
            </a:br>
            <a:r>
              <a:rPr lang="en-US" sz="900" b="1" dirty="0">
                <a:solidFill>
                  <a:schemeClr val="accent1"/>
                </a:solidFill>
              </a:rPr>
              <a:t>Design</a:t>
            </a:r>
          </a:p>
        </p:txBody>
      </p:sp>
      <p:sp>
        <p:nvSpPr>
          <p:cNvPr id="97" name="Freeform 8"/>
          <p:cNvSpPr>
            <a:spLocks/>
          </p:cNvSpPr>
          <p:nvPr/>
        </p:nvSpPr>
        <p:spPr bwMode="auto">
          <a:xfrm>
            <a:off x="5073058" y="3979420"/>
            <a:ext cx="1269677" cy="374639"/>
          </a:xfrm>
          <a:custGeom>
            <a:avLst/>
            <a:gdLst>
              <a:gd name="T0" fmla="*/ 845 w 849"/>
              <a:gd name="T1" fmla="*/ 165 h 331"/>
              <a:gd name="T2" fmla="*/ 687 w 849"/>
              <a:gd name="T3" fmla="*/ 2 h 331"/>
              <a:gd name="T4" fmla="*/ 691 w 849"/>
              <a:gd name="T5" fmla="*/ 0 h 331"/>
              <a:gd name="T6" fmla="*/ 0 w 849"/>
              <a:gd name="T7" fmla="*/ 0 h 331"/>
              <a:gd name="T8" fmla="*/ 178 w 849"/>
              <a:gd name="T9" fmla="*/ 165 h 331"/>
              <a:gd name="T10" fmla="*/ 182 w 849"/>
              <a:gd name="T11" fmla="*/ 169 h 331"/>
              <a:gd name="T12" fmla="*/ 14 w 849"/>
              <a:gd name="T13" fmla="*/ 331 h 331"/>
              <a:gd name="T14" fmla="*/ 691 w 849"/>
              <a:gd name="T15" fmla="*/ 331 h 331"/>
              <a:gd name="T16" fmla="*/ 849 w 849"/>
              <a:gd name="T17" fmla="*/ 169 h 331"/>
              <a:gd name="T18" fmla="*/ 845 w 849"/>
              <a:gd name="T19"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9" h="331">
                <a:moveTo>
                  <a:pt x="845" y="165"/>
                </a:moveTo>
                <a:lnTo>
                  <a:pt x="687" y="2"/>
                </a:lnTo>
                <a:lnTo>
                  <a:pt x="691" y="0"/>
                </a:lnTo>
                <a:lnTo>
                  <a:pt x="0" y="0"/>
                </a:lnTo>
                <a:lnTo>
                  <a:pt x="178" y="165"/>
                </a:lnTo>
                <a:lnTo>
                  <a:pt x="182" y="169"/>
                </a:lnTo>
                <a:lnTo>
                  <a:pt x="14" y="331"/>
                </a:lnTo>
                <a:lnTo>
                  <a:pt x="691" y="331"/>
                </a:lnTo>
                <a:lnTo>
                  <a:pt x="849" y="169"/>
                </a:lnTo>
                <a:lnTo>
                  <a:pt x="845" y="165"/>
                </a:lnTo>
                <a:close/>
              </a:path>
            </a:pathLst>
          </a:custGeom>
          <a:solidFill>
            <a:schemeClr val="bg2"/>
          </a:solidFill>
          <a:ln>
            <a:noFill/>
          </a:ln>
        </p:spPr>
        <p:txBody>
          <a:bodyPr vert="horz" wrap="square" lIns="182880" tIns="45720" rIns="91440" bIns="45720" numCol="1" anchor="ctr" anchorCtr="0" compatLnSpc="1">
            <a:prstTxWarp prst="textNoShape">
              <a:avLst/>
            </a:prstTxWarp>
          </a:bodyPr>
          <a:lstStyle/>
          <a:p>
            <a:pPr algn="ctr"/>
            <a:r>
              <a:rPr lang="en-US" sz="900" b="1" dirty="0">
                <a:solidFill>
                  <a:schemeClr val="accent1"/>
                </a:solidFill>
              </a:rPr>
              <a:t>Design</a:t>
            </a:r>
          </a:p>
        </p:txBody>
      </p:sp>
      <p:sp>
        <p:nvSpPr>
          <p:cNvPr id="98" name="Freeform 9"/>
          <p:cNvSpPr>
            <a:spLocks/>
          </p:cNvSpPr>
          <p:nvPr/>
        </p:nvSpPr>
        <p:spPr bwMode="auto">
          <a:xfrm>
            <a:off x="6414000" y="3979420"/>
            <a:ext cx="1254722" cy="374639"/>
          </a:xfrm>
          <a:custGeom>
            <a:avLst/>
            <a:gdLst>
              <a:gd name="T0" fmla="*/ 837 w 839"/>
              <a:gd name="T1" fmla="*/ 165 h 331"/>
              <a:gd name="T2" fmla="*/ 677 w 839"/>
              <a:gd name="T3" fmla="*/ 2 h 331"/>
              <a:gd name="T4" fmla="*/ 681 w 839"/>
              <a:gd name="T5" fmla="*/ 0 h 331"/>
              <a:gd name="T6" fmla="*/ 0 w 839"/>
              <a:gd name="T7" fmla="*/ 0 h 331"/>
              <a:gd name="T8" fmla="*/ 178 w 839"/>
              <a:gd name="T9" fmla="*/ 165 h 331"/>
              <a:gd name="T10" fmla="*/ 180 w 839"/>
              <a:gd name="T11" fmla="*/ 169 h 331"/>
              <a:gd name="T12" fmla="*/ 12 w 839"/>
              <a:gd name="T13" fmla="*/ 331 h 331"/>
              <a:gd name="T14" fmla="*/ 681 w 839"/>
              <a:gd name="T15" fmla="*/ 331 h 331"/>
              <a:gd name="T16" fmla="*/ 839 w 839"/>
              <a:gd name="T17" fmla="*/ 169 h 331"/>
              <a:gd name="T18" fmla="*/ 837 w 839"/>
              <a:gd name="T19"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9" h="331">
                <a:moveTo>
                  <a:pt x="837" y="165"/>
                </a:moveTo>
                <a:lnTo>
                  <a:pt x="677" y="2"/>
                </a:lnTo>
                <a:lnTo>
                  <a:pt x="681" y="0"/>
                </a:lnTo>
                <a:lnTo>
                  <a:pt x="0" y="0"/>
                </a:lnTo>
                <a:lnTo>
                  <a:pt x="178" y="165"/>
                </a:lnTo>
                <a:lnTo>
                  <a:pt x="180" y="169"/>
                </a:lnTo>
                <a:lnTo>
                  <a:pt x="12" y="331"/>
                </a:lnTo>
                <a:lnTo>
                  <a:pt x="681" y="331"/>
                </a:lnTo>
                <a:lnTo>
                  <a:pt x="839" y="169"/>
                </a:lnTo>
                <a:lnTo>
                  <a:pt x="837" y="165"/>
                </a:lnTo>
                <a:close/>
              </a:path>
            </a:pathLst>
          </a:custGeom>
          <a:solidFill>
            <a:schemeClr val="bg2"/>
          </a:solidFill>
          <a:ln>
            <a:noFill/>
          </a:ln>
        </p:spPr>
        <p:txBody>
          <a:bodyPr vert="horz" wrap="square" lIns="182880" tIns="45720" rIns="91440" bIns="45720" numCol="1" anchor="ctr" anchorCtr="0" compatLnSpc="1">
            <a:prstTxWarp prst="textNoShape">
              <a:avLst/>
            </a:prstTxWarp>
          </a:bodyPr>
          <a:lstStyle/>
          <a:p>
            <a:pPr algn="ctr"/>
            <a:r>
              <a:rPr lang="en-US" sz="900" b="1" dirty="0">
                <a:solidFill>
                  <a:schemeClr val="accent1"/>
                </a:solidFill>
              </a:rPr>
              <a:t>Test</a:t>
            </a:r>
          </a:p>
        </p:txBody>
      </p:sp>
      <p:grpSp>
        <p:nvGrpSpPr>
          <p:cNvPr id="99" name="Group 98"/>
          <p:cNvGrpSpPr/>
          <p:nvPr/>
        </p:nvGrpSpPr>
        <p:grpSpPr>
          <a:xfrm>
            <a:off x="3436310" y="3808760"/>
            <a:ext cx="5669009" cy="741359"/>
            <a:chOff x="1498651" y="2779713"/>
            <a:chExt cx="6017776" cy="1039812"/>
          </a:xfrm>
        </p:grpSpPr>
        <p:sp>
          <p:nvSpPr>
            <p:cNvPr id="100" name="Freeform 10"/>
            <p:cNvSpPr>
              <a:spLocks/>
            </p:cNvSpPr>
            <p:nvPr/>
          </p:nvSpPr>
          <p:spPr bwMode="auto">
            <a:xfrm>
              <a:off x="6144827" y="3024188"/>
              <a:ext cx="1371600" cy="525462"/>
            </a:xfrm>
            <a:custGeom>
              <a:avLst/>
              <a:gdLst>
                <a:gd name="T0" fmla="*/ 854 w 864"/>
                <a:gd name="T1" fmla="*/ 165 h 331"/>
                <a:gd name="T2" fmla="*/ 698 w 864"/>
                <a:gd name="T3" fmla="*/ 0 h 331"/>
                <a:gd name="T4" fmla="*/ 0 w 864"/>
                <a:gd name="T5" fmla="*/ 0 h 331"/>
                <a:gd name="T6" fmla="*/ 177 w 864"/>
                <a:gd name="T7" fmla="*/ 165 h 331"/>
                <a:gd name="T8" fmla="*/ 181 w 864"/>
                <a:gd name="T9" fmla="*/ 169 h 331"/>
                <a:gd name="T10" fmla="*/ 14 w 864"/>
                <a:gd name="T11" fmla="*/ 331 h 331"/>
                <a:gd name="T12" fmla="*/ 698 w 864"/>
                <a:gd name="T13" fmla="*/ 331 h 331"/>
                <a:gd name="T14" fmla="*/ 864 w 864"/>
                <a:gd name="T15" fmla="*/ 175 h 331"/>
                <a:gd name="T16" fmla="*/ 854 w 864"/>
                <a:gd name="T17" fmla="*/ 165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4" h="331">
                  <a:moveTo>
                    <a:pt x="854" y="165"/>
                  </a:moveTo>
                  <a:lnTo>
                    <a:pt x="698" y="0"/>
                  </a:lnTo>
                  <a:lnTo>
                    <a:pt x="0" y="0"/>
                  </a:lnTo>
                  <a:lnTo>
                    <a:pt x="177" y="165"/>
                  </a:lnTo>
                  <a:lnTo>
                    <a:pt x="181" y="169"/>
                  </a:lnTo>
                  <a:lnTo>
                    <a:pt x="14" y="331"/>
                  </a:lnTo>
                  <a:lnTo>
                    <a:pt x="698" y="331"/>
                  </a:lnTo>
                  <a:lnTo>
                    <a:pt x="864" y="175"/>
                  </a:lnTo>
                  <a:lnTo>
                    <a:pt x="854" y="165"/>
                  </a:lnTo>
                  <a:close/>
                </a:path>
              </a:pathLst>
            </a:custGeom>
            <a:solidFill>
              <a:schemeClr val="bg2"/>
            </a:solidFill>
            <a:ln>
              <a:noFill/>
            </a:ln>
          </p:spPr>
          <p:txBody>
            <a:bodyPr vert="horz" wrap="square" lIns="182880" tIns="45720" rIns="91440" bIns="45720" numCol="1" anchor="ctr" anchorCtr="0" compatLnSpc="1">
              <a:prstTxWarp prst="textNoShape">
                <a:avLst/>
              </a:prstTxWarp>
            </a:bodyPr>
            <a:lstStyle/>
            <a:p>
              <a:pPr algn="ctr"/>
              <a:r>
                <a:rPr lang="en-US" sz="900" b="1" dirty="0">
                  <a:solidFill>
                    <a:schemeClr val="accent1"/>
                  </a:solidFill>
                </a:rPr>
                <a:t>Launch</a:t>
              </a:r>
            </a:p>
          </p:txBody>
        </p:sp>
        <p:grpSp>
          <p:nvGrpSpPr>
            <p:cNvPr id="101" name="Group 100"/>
            <p:cNvGrpSpPr/>
            <p:nvPr/>
          </p:nvGrpSpPr>
          <p:grpSpPr>
            <a:xfrm>
              <a:off x="1498651" y="2779713"/>
              <a:ext cx="798512" cy="1039812"/>
              <a:chOff x="1498651" y="2779713"/>
              <a:chExt cx="798512" cy="1039812"/>
            </a:xfrm>
          </p:grpSpPr>
          <p:sp>
            <p:nvSpPr>
              <p:cNvPr id="111" name="Freeform 11"/>
              <p:cNvSpPr>
                <a:spLocks/>
              </p:cNvSpPr>
              <p:nvPr/>
            </p:nvSpPr>
            <p:spPr bwMode="auto">
              <a:xfrm>
                <a:off x="1498651" y="2779713"/>
                <a:ext cx="792162" cy="506413"/>
              </a:xfrm>
              <a:custGeom>
                <a:avLst/>
                <a:gdLst>
                  <a:gd name="T0" fmla="*/ 321 w 499"/>
                  <a:gd name="T1" fmla="*/ 154 h 319"/>
                  <a:gd name="T2" fmla="*/ 157 w 499"/>
                  <a:gd name="T3" fmla="*/ 0 h 319"/>
                  <a:gd name="T4" fmla="*/ 4 w 499"/>
                  <a:gd name="T5" fmla="*/ 154 h 319"/>
                  <a:gd name="T6" fmla="*/ 0 w 499"/>
                  <a:gd name="T7" fmla="*/ 156 h 319"/>
                  <a:gd name="T8" fmla="*/ 157 w 499"/>
                  <a:gd name="T9" fmla="*/ 319 h 319"/>
                  <a:gd name="T10" fmla="*/ 499 w 499"/>
                  <a:gd name="T11" fmla="*/ 319 h 319"/>
                  <a:gd name="T12" fmla="*/ 321 w 499"/>
                  <a:gd name="T13" fmla="*/ 154 h 319"/>
                </a:gdLst>
                <a:ahLst/>
                <a:cxnLst>
                  <a:cxn ang="0">
                    <a:pos x="T0" y="T1"/>
                  </a:cxn>
                  <a:cxn ang="0">
                    <a:pos x="T2" y="T3"/>
                  </a:cxn>
                  <a:cxn ang="0">
                    <a:pos x="T4" y="T5"/>
                  </a:cxn>
                  <a:cxn ang="0">
                    <a:pos x="T6" y="T7"/>
                  </a:cxn>
                  <a:cxn ang="0">
                    <a:pos x="T8" y="T9"/>
                  </a:cxn>
                  <a:cxn ang="0">
                    <a:pos x="T10" y="T11"/>
                  </a:cxn>
                  <a:cxn ang="0">
                    <a:pos x="T12" y="T13"/>
                  </a:cxn>
                </a:cxnLst>
                <a:rect l="0" t="0" r="r" b="b"/>
                <a:pathLst>
                  <a:path w="499" h="319">
                    <a:moveTo>
                      <a:pt x="321" y="154"/>
                    </a:moveTo>
                    <a:lnTo>
                      <a:pt x="157" y="0"/>
                    </a:lnTo>
                    <a:lnTo>
                      <a:pt x="4" y="154"/>
                    </a:lnTo>
                    <a:lnTo>
                      <a:pt x="0" y="156"/>
                    </a:lnTo>
                    <a:lnTo>
                      <a:pt x="157" y="319"/>
                    </a:lnTo>
                    <a:lnTo>
                      <a:pt x="499" y="319"/>
                    </a:lnTo>
                    <a:lnTo>
                      <a:pt x="321" y="15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2" name="Freeform 12"/>
              <p:cNvSpPr>
                <a:spLocks/>
              </p:cNvSpPr>
              <p:nvPr/>
            </p:nvSpPr>
            <p:spPr bwMode="auto">
              <a:xfrm>
                <a:off x="1498651" y="3286126"/>
                <a:ext cx="798512" cy="533399"/>
              </a:xfrm>
              <a:custGeom>
                <a:avLst/>
                <a:gdLst>
                  <a:gd name="T0" fmla="*/ 499 w 503"/>
                  <a:gd name="T1" fmla="*/ 0 h 336"/>
                  <a:gd name="T2" fmla="*/ 157 w 503"/>
                  <a:gd name="T3" fmla="*/ 0 h 336"/>
                  <a:gd name="T4" fmla="*/ 161 w 503"/>
                  <a:gd name="T5" fmla="*/ 4 h 336"/>
                  <a:gd name="T6" fmla="*/ 4 w 503"/>
                  <a:gd name="T7" fmla="*/ 166 h 336"/>
                  <a:gd name="T8" fmla="*/ 0 w 503"/>
                  <a:gd name="T9" fmla="*/ 170 h 336"/>
                  <a:gd name="T10" fmla="*/ 157 w 503"/>
                  <a:gd name="T11" fmla="*/ 336 h 336"/>
                  <a:gd name="T12" fmla="*/ 333 w 503"/>
                  <a:gd name="T13" fmla="*/ 166 h 336"/>
                  <a:gd name="T14" fmla="*/ 503 w 503"/>
                  <a:gd name="T15" fmla="*/ 4 h 336"/>
                  <a:gd name="T16" fmla="*/ 499 w 503"/>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36">
                    <a:moveTo>
                      <a:pt x="499" y="0"/>
                    </a:moveTo>
                    <a:lnTo>
                      <a:pt x="157" y="0"/>
                    </a:lnTo>
                    <a:lnTo>
                      <a:pt x="161" y="4"/>
                    </a:lnTo>
                    <a:lnTo>
                      <a:pt x="4" y="166"/>
                    </a:lnTo>
                    <a:lnTo>
                      <a:pt x="0" y="170"/>
                    </a:lnTo>
                    <a:lnTo>
                      <a:pt x="157" y="336"/>
                    </a:lnTo>
                    <a:lnTo>
                      <a:pt x="333" y="166"/>
                    </a:lnTo>
                    <a:lnTo>
                      <a:pt x="503" y="4"/>
                    </a:lnTo>
                    <a:lnTo>
                      <a:pt x="49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2" name="Group 101"/>
            <p:cNvGrpSpPr/>
            <p:nvPr/>
          </p:nvGrpSpPr>
          <p:grpSpPr>
            <a:xfrm>
              <a:off x="2866761" y="2779713"/>
              <a:ext cx="798512" cy="1039812"/>
              <a:chOff x="2866761" y="2779713"/>
              <a:chExt cx="798512" cy="1039812"/>
            </a:xfrm>
          </p:grpSpPr>
          <p:sp>
            <p:nvSpPr>
              <p:cNvPr id="109" name="Freeform 13"/>
              <p:cNvSpPr>
                <a:spLocks/>
              </p:cNvSpPr>
              <p:nvPr/>
            </p:nvSpPr>
            <p:spPr bwMode="auto">
              <a:xfrm>
                <a:off x="2866761" y="3286126"/>
                <a:ext cx="798512" cy="533399"/>
              </a:xfrm>
              <a:custGeom>
                <a:avLst/>
                <a:gdLst>
                  <a:gd name="T0" fmla="*/ 499 w 503"/>
                  <a:gd name="T1" fmla="*/ 0 h 336"/>
                  <a:gd name="T2" fmla="*/ 160 w 503"/>
                  <a:gd name="T3" fmla="*/ 0 h 336"/>
                  <a:gd name="T4" fmla="*/ 162 w 503"/>
                  <a:gd name="T5" fmla="*/ 4 h 336"/>
                  <a:gd name="T6" fmla="*/ 4 w 503"/>
                  <a:gd name="T7" fmla="*/ 166 h 336"/>
                  <a:gd name="T8" fmla="*/ 0 w 503"/>
                  <a:gd name="T9" fmla="*/ 170 h 336"/>
                  <a:gd name="T10" fmla="*/ 158 w 503"/>
                  <a:gd name="T11" fmla="*/ 336 h 336"/>
                  <a:gd name="T12" fmla="*/ 335 w 503"/>
                  <a:gd name="T13" fmla="*/ 166 h 336"/>
                  <a:gd name="T14" fmla="*/ 503 w 503"/>
                  <a:gd name="T15" fmla="*/ 4 h 336"/>
                  <a:gd name="T16" fmla="*/ 499 w 503"/>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36">
                    <a:moveTo>
                      <a:pt x="499" y="0"/>
                    </a:moveTo>
                    <a:lnTo>
                      <a:pt x="160" y="0"/>
                    </a:lnTo>
                    <a:lnTo>
                      <a:pt x="162" y="4"/>
                    </a:lnTo>
                    <a:lnTo>
                      <a:pt x="4" y="166"/>
                    </a:lnTo>
                    <a:lnTo>
                      <a:pt x="0" y="170"/>
                    </a:lnTo>
                    <a:lnTo>
                      <a:pt x="158" y="336"/>
                    </a:lnTo>
                    <a:lnTo>
                      <a:pt x="335" y="166"/>
                    </a:lnTo>
                    <a:lnTo>
                      <a:pt x="503" y="4"/>
                    </a:lnTo>
                    <a:lnTo>
                      <a:pt x="49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14"/>
              <p:cNvSpPr>
                <a:spLocks/>
              </p:cNvSpPr>
              <p:nvPr/>
            </p:nvSpPr>
            <p:spPr bwMode="auto">
              <a:xfrm>
                <a:off x="2866761" y="2779713"/>
                <a:ext cx="792162" cy="506413"/>
              </a:xfrm>
              <a:custGeom>
                <a:avLst/>
                <a:gdLst>
                  <a:gd name="T0" fmla="*/ 321 w 499"/>
                  <a:gd name="T1" fmla="*/ 154 h 319"/>
                  <a:gd name="T2" fmla="*/ 158 w 499"/>
                  <a:gd name="T3" fmla="*/ 0 h 319"/>
                  <a:gd name="T4" fmla="*/ 4 w 499"/>
                  <a:gd name="T5" fmla="*/ 154 h 319"/>
                  <a:gd name="T6" fmla="*/ 0 w 499"/>
                  <a:gd name="T7" fmla="*/ 156 h 319"/>
                  <a:gd name="T8" fmla="*/ 160 w 499"/>
                  <a:gd name="T9" fmla="*/ 319 h 319"/>
                  <a:gd name="T10" fmla="*/ 499 w 499"/>
                  <a:gd name="T11" fmla="*/ 319 h 319"/>
                  <a:gd name="T12" fmla="*/ 321 w 499"/>
                  <a:gd name="T13" fmla="*/ 154 h 319"/>
                </a:gdLst>
                <a:ahLst/>
                <a:cxnLst>
                  <a:cxn ang="0">
                    <a:pos x="T0" y="T1"/>
                  </a:cxn>
                  <a:cxn ang="0">
                    <a:pos x="T2" y="T3"/>
                  </a:cxn>
                  <a:cxn ang="0">
                    <a:pos x="T4" y="T5"/>
                  </a:cxn>
                  <a:cxn ang="0">
                    <a:pos x="T6" y="T7"/>
                  </a:cxn>
                  <a:cxn ang="0">
                    <a:pos x="T8" y="T9"/>
                  </a:cxn>
                  <a:cxn ang="0">
                    <a:pos x="T10" y="T11"/>
                  </a:cxn>
                  <a:cxn ang="0">
                    <a:pos x="T12" y="T13"/>
                  </a:cxn>
                </a:cxnLst>
                <a:rect l="0" t="0" r="r" b="b"/>
                <a:pathLst>
                  <a:path w="499" h="319">
                    <a:moveTo>
                      <a:pt x="321" y="154"/>
                    </a:moveTo>
                    <a:lnTo>
                      <a:pt x="158" y="0"/>
                    </a:lnTo>
                    <a:lnTo>
                      <a:pt x="4" y="154"/>
                    </a:lnTo>
                    <a:lnTo>
                      <a:pt x="0" y="156"/>
                    </a:lnTo>
                    <a:lnTo>
                      <a:pt x="160" y="319"/>
                    </a:lnTo>
                    <a:lnTo>
                      <a:pt x="499" y="319"/>
                    </a:lnTo>
                    <a:lnTo>
                      <a:pt x="321" y="15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3" name="Group 102"/>
            <p:cNvGrpSpPr/>
            <p:nvPr/>
          </p:nvGrpSpPr>
          <p:grpSpPr>
            <a:xfrm>
              <a:off x="4297656" y="2779713"/>
              <a:ext cx="795337" cy="1039812"/>
              <a:chOff x="4297656" y="2779713"/>
              <a:chExt cx="795337" cy="1039812"/>
            </a:xfrm>
          </p:grpSpPr>
          <p:sp>
            <p:nvSpPr>
              <p:cNvPr id="107" name="Freeform 15"/>
              <p:cNvSpPr>
                <a:spLocks/>
              </p:cNvSpPr>
              <p:nvPr/>
            </p:nvSpPr>
            <p:spPr bwMode="auto">
              <a:xfrm>
                <a:off x="4297656" y="3286126"/>
                <a:ext cx="795337" cy="533399"/>
              </a:xfrm>
              <a:custGeom>
                <a:avLst/>
                <a:gdLst>
                  <a:gd name="T0" fmla="*/ 499 w 501"/>
                  <a:gd name="T1" fmla="*/ 0 h 336"/>
                  <a:gd name="T2" fmla="*/ 158 w 501"/>
                  <a:gd name="T3" fmla="*/ 0 h 336"/>
                  <a:gd name="T4" fmla="*/ 162 w 501"/>
                  <a:gd name="T5" fmla="*/ 4 h 336"/>
                  <a:gd name="T6" fmla="*/ 4 w 501"/>
                  <a:gd name="T7" fmla="*/ 166 h 336"/>
                  <a:gd name="T8" fmla="*/ 0 w 501"/>
                  <a:gd name="T9" fmla="*/ 170 h 336"/>
                  <a:gd name="T10" fmla="*/ 158 w 501"/>
                  <a:gd name="T11" fmla="*/ 336 h 336"/>
                  <a:gd name="T12" fmla="*/ 333 w 501"/>
                  <a:gd name="T13" fmla="*/ 166 h 336"/>
                  <a:gd name="T14" fmla="*/ 501 w 501"/>
                  <a:gd name="T15" fmla="*/ 4 h 336"/>
                  <a:gd name="T16" fmla="*/ 499 w 501"/>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1" h="336">
                    <a:moveTo>
                      <a:pt x="499" y="0"/>
                    </a:moveTo>
                    <a:lnTo>
                      <a:pt x="158" y="0"/>
                    </a:lnTo>
                    <a:lnTo>
                      <a:pt x="162" y="4"/>
                    </a:lnTo>
                    <a:lnTo>
                      <a:pt x="4" y="166"/>
                    </a:lnTo>
                    <a:lnTo>
                      <a:pt x="0" y="170"/>
                    </a:lnTo>
                    <a:lnTo>
                      <a:pt x="158" y="336"/>
                    </a:lnTo>
                    <a:lnTo>
                      <a:pt x="333" y="166"/>
                    </a:lnTo>
                    <a:lnTo>
                      <a:pt x="501" y="4"/>
                    </a:lnTo>
                    <a:lnTo>
                      <a:pt x="49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8" name="Freeform 16"/>
              <p:cNvSpPr>
                <a:spLocks/>
              </p:cNvSpPr>
              <p:nvPr/>
            </p:nvSpPr>
            <p:spPr bwMode="auto">
              <a:xfrm>
                <a:off x="4297656" y="2779713"/>
                <a:ext cx="792162" cy="506413"/>
              </a:xfrm>
              <a:custGeom>
                <a:avLst/>
                <a:gdLst>
                  <a:gd name="T0" fmla="*/ 321 w 499"/>
                  <a:gd name="T1" fmla="*/ 154 h 319"/>
                  <a:gd name="T2" fmla="*/ 158 w 499"/>
                  <a:gd name="T3" fmla="*/ 0 h 319"/>
                  <a:gd name="T4" fmla="*/ 4 w 499"/>
                  <a:gd name="T5" fmla="*/ 154 h 319"/>
                  <a:gd name="T6" fmla="*/ 0 w 499"/>
                  <a:gd name="T7" fmla="*/ 156 h 319"/>
                  <a:gd name="T8" fmla="*/ 158 w 499"/>
                  <a:gd name="T9" fmla="*/ 319 h 319"/>
                  <a:gd name="T10" fmla="*/ 499 w 499"/>
                  <a:gd name="T11" fmla="*/ 319 h 319"/>
                  <a:gd name="T12" fmla="*/ 321 w 499"/>
                  <a:gd name="T13" fmla="*/ 154 h 319"/>
                </a:gdLst>
                <a:ahLst/>
                <a:cxnLst>
                  <a:cxn ang="0">
                    <a:pos x="T0" y="T1"/>
                  </a:cxn>
                  <a:cxn ang="0">
                    <a:pos x="T2" y="T3"/>
                  </a:cxn>
                  <a:cxn ang="0">
                    <a:pos x="T4" y="T5"/>
                  </a:cxn>
                  <a:cxn ang="0">
                    <a:pos x="T6" y="T7"/>
                  </a:cxn>
                  <a:cxn ang="0">
                    <a:pos x="T8" y="T9"/>
                  </a:cxn>
                  <a:cxn ang="0">
                    <a:pos x="T10" y="T11"/>
                  </a:cxn>
                  <a:cxn ang="0">
                    <a:pos x="T12" y="T13"/>
                  </a:cxn>
                </a:cxnLst>
                <a:rect l="0" t="0" r="r" b="b"/>
                <a:pathLst>
                  <a:path w="499" h="319">
                    <a:moveTo>
                      <a:pt x="321" y="154"/>
                    </a:moveTo>
                    <a:lnTo>
                      <a:pt x="158" y="0"/>
                    </a:lnTo>
                    <a:lnTo>
                      <a:pt x="4" y="154"/>
                    </a:lnTo>
                    <a:lnTo>
                      <a:pt x="0" y="156"/>
                    </a:lnTo>
                    <a:lnTo>
                      <a:pt x="158" y="319"/>
                    </a:lnTo>
                    <a:lnTo>
                      <a:pt x="499" y="319"/>
                    </a:lnTo>
                    <a:lnTo>
                      <a:pt x="321" y="15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04" name="Group 103"/>
            <p:cNvGrpSpPr/>
            <p:nvPr/>
          </p:nvGrpSpPr>
          <p:grpSpPr>
            <a:xfrm>
              <a:off x="5701389" y="2779713"/>
              <a:ext cx="798512" cy="1039812"/>
              <a:chOff x="5701389" y="2779713"/>
              <a:chExt cx="798512" cy="1039812"/>
            </a:xfrm>
          </p:grpSpPr>
          <p:sp>
            <p:nvSpPr>
              <p:cNvPr id="105" name="Freeform 17"/>
              <p:cNvSpPr>
                <a:spLocks/>
              </p:cNvSpPr>
              <p:nvPr/>
            </p:nvSpPr>
            <p:spPr bwMode="auto">
              <a:xfrm>
                <a:off x="5701389" y="3286126"/>
                <a:ext cx="798512" cy="533399"/>
              </a:xfrm>
              <a:custGeom>
                <a:avLst/>
                <a:gdLst>
                  <a:gd name="T0" fmla="*/ 499 w 503"/>
                  <a:gd name="T1" fmla="*/ 0 h 336"/>
                  <a:gd name="T2" fmla="*/ 160 w 503"/>
                  <a:gd name="T3" fmla="*/ 0 h 336"/>
                  <a:gd name="T4" fmla="*/ 162 w 503"/>
                  <a:gd name="T5" fmla="*/ 4 h 336"/>
                  <a:gd name="T6" fmla="*/ 4 w 503"/>
                  <a:gd name="T7" fmla="*/ 166 h 336"/>
                  <a:gd name="T8" fmla="*/ 0 w 503"/>
                  <a:gd name="T9" fmla="*/ 170 h 336"/>
                  <a:gd name="T10" fmla="*/ 158 w 503"/>
                  <a:gd name="T11" fmla="*/ 336 h 336"/>
                  <a:gd name="T12" fmla="*/ 336 w 503"/>
                  <a:gd name="T13" fmla="*/ 166 h 336"/>
                  <a:gd name="T14" fmla="*/ 503 w 503"/>
                  <a:gd name="T15" fmla="*/ 4 h 336"/>
                  <a:gd name="T16" fmla="*/ 499 w 503"/>
                  <a:gd name="T17"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3" h="336">
                    <a:moveTo>
                      <a:pt x="499" y="0"/>
                    </a:moveTo>
                    <a:lnTo>
                      <a:pt x="160" y="0"/>
                    </a:lnTo>
                    <a:lnTo>
                      <a:pt x="162" y="4"/>
                    </a:lnTo>
                    <a:lnTo>
                      <a:pt x="4" y="166"/>
                    </a:lnTo>
                    <a:lnTo>
                      <a:pt x="0" y="170"/>
                    </a:lnTo>
                    <a:lnTo>
                      <a:pt x="158" y="336"/>
                    </a:lnTo>
                    <a:lnTo>
                      <a:pt x="336" y="166"/>
                    </a:lnTo>
                    <a:lnTo>
                      <a:pt x="503" y="4"/>
                    </a:lnTo>
                    <a:lnTo>
                      <a:pt x="499"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18"/>
              <p:cNvSpPr>
                <a:spLocks/>
              </p:cNvSpPr>
              <p:nvPr/>
            </p:nvSpPr>
            <p:spPr bwMode="auto">
              <a:xfrm>
                <a:off x="5701389" y="2779713"/>
                <a:ext cx="792162" cy="506413"/>
              </a:xfrm>
              <a:custGeom>
                <a:avLst/>
                <a:gdLst>
                  <a:gd name="T0" fmla="*/ 322 w 499"/>
                  <a:gd name="T1" fmla="*/ 154 h 319"/>
                  <a:gd name="T2" fmla="*/ 158 w 499"/>
                  <a:gd name="T3" fmla="*/ 0 h 319"/>
                  <a:gd name="T4" fmla="*/ 4 w 499"/>
                  <a:gd name="T5" fmla="*/ 154 h 319"/>
                  <a:gd name="T6" fmla="*/ 0 w 499"/>
                  <a:gd name="T7" fmla="*/ 156 h 319"/>
                  <a:gd name="T8" fmla="*/ 160 w 499"/>
                  <a:gd name="T9" fmla="*/ 319 h 319"/>
                  <a:gd name="T10" fmla="*/ 499 w 499"/>
                  <a:gd name="T11" fmla="*/ 319 h 319"/>
                  <a:gd name="T12" fmla="*/ 322 w 499"/>
                  <a:gd name="T13" fmla="*/ 154 h 319"/>
                </a:gdLst>
                <a:ahLst/>
                <a:cxnLst>
                  <a:cxn ang="0">
                    <a:pos x="T0" y="T1"/>
                  </a:cxn>
                  <a:cxn ang="0">
                    <a:pos x="T2" y="T3"/>
                  </a:cxn>
                  <a:cxn ang="0">
                    <a:pos x="T4" y="T5"/>
                  </a:cxn>
                  <a:cxn ang="0">
                    <a:pos x="T6" y="T7"/>
                  </a:cxn>
                  <a:cxn ang="0">
                    <a:pos x="T8" y="T9"/>
                  </a:cxn>
                  <a:cxn ang="0">
                    <a:pos x="T10" y="T11"/>
                  </a:cxn>
                  <a:cxn ang="0">
                    <a:pos x="T12" y="T13"/>
                  </a:cxn>
                </a:cxnLst>
                <a:rect l="0" t="0" r="r" b="b"/>
                <a:pathLst>
                  <a:path w="499" h="319">
                    <a:moveTo>
                      <a:pt x="322" y="154"/>
                    </a:moveTo>
                    <a:lnTo>
                      <a:pt x="158" y="0"/>
                    </a:lnTo>
                    <a:lnTo>
                      <a:pt x="4" y="154"/>
                    </a:lnTo>
                    <a:lnTo>
                      <a:pt x="0" y="156"/>
                    </a:lnTo>
                    <a:lnTo>
                      <a:pt x="160" y="319"/>
                    </a:lnTo>
                    <a:lnTo>
                      <a:pt x="499" y="319"/>
                    </a:lnTo>
                    <a:lnTo>
                      <a:pt x="322" y="15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grpSp>
      </p:grpSp>
      <p:graphicFrame>
        <p:nvGraphicFramePr>
          <p:cNvPr id="75" name="Table 74"/>
          <p:cNvGraphicFramePr>
            <a:graphicFrameLocks noGrp="1"/>
          </p:cNvGraphicFramePr>
          <p:nvPr>
            <p:extLst>
              <p:ext uri="{D42A27DB-BD31-4B8C-83A1-F6EECF244321}">
                <p14:modId xmlns:p14="http://schemas.microsoft.com/office/powerpoint/2010/main" val="3188217044"/>
              </p:ext>
            </p:extLst>
          </p:nvPr>
        </p:nvGraphicFramePr>
        <p:xfrm>
          <a:off x="6327194" y="4672865"/>
          <a:ext cx="1273939" cy="1590223"/>
        </p:xfrm>
        <a:graphic>
          <a:graphicData uri="http://schemas.openxmlformats.org/drawingml/2006/table">
            <a:tbl>
              <a:tblPr firstRow="1" bandRow="1">
                <a:effectLst>
                  <a:outerShdw blurRad="38100" dist="38100" dir="2700000" algn="tl" rotWithShape="0">
                    <a:srgbClr val="000000">
                      <a:alpha val="40000"/>
                    </a:srgbClr>
                  </a:outerShdw>
                </a:effectLst>
                <a:tableStyleId>{5C22544A-7EE6-4342-B048-85BDC9FD1C3A}</a:tableStyleId>
              </a:tblPr>
              <a:tblGrid>
                <a:gridCol w="1273939">
                  <a:extLst>
                    <a:ext uri="{9D8B030D-6E8A-4147-A177-3AD203B41FA5}">
                      <a16:colId xmlns="" xmlns:a16="http://schemas.microsoft.com/office/drawing/2014/main" val="20000"/>
                    </a:ext>
                  </a:extLst>
                </a:gridCol>
              </a:tblGrid>
              <a:tr h="216980">
                <a:tc>
                  <a:txBody>
                    <a:bodyPr/>
                    <a:lstStyle/>
                    <a:p>
                      <a:pPr algn="l">
                        <a:spcBef>
                          <a:spcPts val="0"/>
                        </a:spcBef>
                      </a:pPr>
                      <a:r>
                        <a:rPr lang="en-US" sz="800" b="1" i="0" u="none" dirty="0">
                          <a:solidFill>
                            <a:srgbClr val="FFFFFF"/>
                          </a:solidFill>
                          <a:latin typeface="Tahoma"/>
                        </a:rPr>
                        <a:t>Detail</a:t>
                      </a:r>
                    </a:p>
                  </a:txBody>
                  <a:tcPr marL="36576" marR="36576"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chemeClr val="accent6"/>
                    </a:solidFill>
                  </a:tcPr>
                </a:tc>
                <a:extLst>
                  <a:ext uri="{0D108BD9-81ED-4DB2-BD59-A6C34878D82A}">
                    <a16:rowId xmlns="" xmlns:a16="http://schemas.microsoft.com/office/drawing/2014/main" val="10000"/>
                  </a:ext>
                </a:extLst>
              </a:tr>
              <a:tr h="1373243">
                <a:tc>
                  <a:txBody>
                    <a:bodyPr/>
                    <a:lstStyle/>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New product test</a:t>
                      </a:r>
                    </a:p>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Final supplier selection</a:t>
                      </a:r>
                    </a:p>
                    <a:p>
                      <a:pPr marL="171450" lvl="0" indent="-171450" algn="l">
                        <a:spcBef>
                          <a:spcPts val="400"/>
                        </a:spcBef>
                        <a:buClr>
                          <a:schemeClr val="accent5"/>
                        </a:buClr>
                        <a:buSzPct val="100000"/>
                        <a:buFont typeface="Wingdings" panose="05000000000000000000" pitchFamily="2" charset="2"/>
                        <a:buChar char="§"/>
                      </a:pPr>
                      <a:r>
                        <a:rPr lang="en-US" sz="800" b="0" i="0" u="none" dirty="0">
                          <a:solidFill>
                            <a:srgbClr val="000000"/>
                          </a:solidFill>
                          <a:latin typeface="Tahoma"/>
                        </a:rPr>
                        <a:t>Quality standards</a:t>
                      </a:r>
                      <a:r>
                        <a:rPr lang="en-US" sz="800" b="0" i="0" u="none" baseline="0" dirty="0">
                          <a:solidFill>
                            <a:srgbClr val="000000"/>
                          </a:solidFill>
                          <a:latin typeface="Tahoma"/>
                        </a:rPr>
                        <a:t> documented</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Establish launch plan</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New part activation</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Product ordered</a:t>
                      </a:r>
                    </a:p>
                    <a:p>
                      <a:pPr marL="171450" lvl="0" indent="-171450" algn="l">
                        <a:spcBef>
                          <a:spcPts val="400"/>
                        </a:spcBef>
                        <a:buClr>
                          <a:schemeClr val="accent5"/>
                        </a:buClr>
                        <a:buSzPct val="100000"/>
                        <a:buFont typeface="Wingdings" panose="05000000000000000000" pitchFamily="2" charset="2"/>
                        <a:buChar char="§"/>
                      </a:pPr>
                      <a:r>
                        <a:rPr lang="en-US" sz="800" b="0" i="0" u="none" baseline="0" dirty="0">
                          <a:solidFill>
                            <a:srgbClr val="000000"/>
                          </a:solidFill>
                          <a:latin typeface="Tahoma"/>
                        </a:rPr>
                        <a:t>Field testing</a:t>
                      </a:r>
                      <a:endParaRPr lang="en-US" sz="800" b="0" i="0" u="none" dirty="0">
                        <a:solidFill>
                          <a:srgbClr val="000000"/>
                        </a:solidFill>
                        <a:latin typeface="Tahoma"/>
                      </a:endParaRPr>
                    </a:p>
                  </a:txBody>
                  <a:tcPr marL="36576" marR="36576" marT="18288" marB="18288">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12700" cap="flat" cmpd="sng" algn="ctr">
                      <a:solidFill>
                        <a:schemeClr val="lt1">
                          <a:alpha val="0"/>
                        </a:schemeClr>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bl>
          </a:graphicData>
        </a:graphic>
      </p:graphicFrame>
      <p:sp>
        <p:nvSpPr>
          <p:cNvPr id="126" name="Rectangle 125"/>
          <p:cNvSpPr/>
          <p:nvPr>
            <p:custDataLst>
              <p:tags r:id="rId1"/>
            </p:custDataLst>
          </p:nvPr>
        </p:nvSpPr>
        <p:spPr>
          <a:xfrm>
            <a:off x="2430462" y="1371600"/>
            <a:ext cx="3124201" cy="1713290"/>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dirty="0"/>
              <a:t>In order to ensure new products meet or exceed Katun’s </a:t>
            </a:r>
            <a:br>
              <a:rPr lang="en-US" sz="900" dirty="0"/>
            </a:br>
            <a:r>
              <a:rPr lang="en-US" sz="900" dirty="0"/>
              <a:t>exceedingly high quality and performance standards, its </a:t>
            </a:r>
            <a:br>
              <a:rPr lang="en-US" sz="900" dirty="0"/>
            </a:br>
            <a:r>
              <a:rPr lang="en-US" sz="900" dirty="0"/>
              <a:t>R&amp;D team leverages its industry-leading expertise and rigorous product assessment procedures, including:</a:t>
            </a:r>
          </a:p>
          <a:p>
            <a:pPr marL="342900" lvl="1" indent="-165100">
              <a:spcBef>
                <a:spcPts val="200"/>
              </a:spcBef>
              <a:buClr>
                <a:schemeClr val="accent5"/>
              </a:buClr>
              <a:buSzPct val="100000"/>
              <a:buFont typeface="Arial"/>
              <a:buChar char="-"/>
            </a:pPr>
            <a:r>
              <a:rPr lang="en-US" sz="900" dirty="0"/>
              <a:t>Comprehensive range of test and diagnostic equipment (e.g., 700+ different OEM machines) to perform fundamental material analysis, high-power microscopy, particle size characterization and thermal and physical property analysis </a:t>
            </a:r>
          </a:p>
          <a:p>
            <a:pPr marL="342900" lvl="1" indent="-165100">
              <a:spcBef>
                <a:spcPts val="200"/>
              </a:spcBef>
              <a:buClr>
                <a:schemeClr val="accent5"/>
              </a:buClr>
              <a:buSzPct val="100000"/>
              <a:buFont typeface="Arial"/>
              <a:buChar char="-"/>
            </a:pPr>
            <a:r>
              <a:rPr lang="en-US" sz="900" dirty="0"/>
              <a:t>Proprietary testing protocols and software algorithms to ensure products meet or exceed color, tonal and saturation qualities of OEM products</a:t>
            </a:r>
          </a:p>
        </p:txBody>
      </p:sp>
      <p:graphicFrame>
        <p:nvGraphicFramePr>
          <p:cNvPr id="127" name="Table 126"/>
          <p:cNvGraphicFramePr>
            <a:graphicFrameLocks noGrp="1"/>
          </p:cNvGraphicFramePr>
          <p:nvPr>
            <p:extLst>
              <p:ext uri="{D42A27DB-BD31-4B8C-83A1-F6EECF244321}">
                <p14:modId xmlns:p14="http://schemas.microsoft.com/office/powerpoint/2010/main" val="3980810438"/>
              </p:ext>
            </p:extLst>
          </p:nvPr>
        </p:nvGraphicFramePr>
        <p:xfrm>
          <a:off x="5765274" y="1079277"/>
          <a:ext cx="3134215" cy="438912"/>
        </p:xfrm>
        <a:graphic>
          <a:graphicData uri="http://schemas.openxmlformats.org/drawingml/2006/table">
            <a:tbl>
              <a:tblPr firstRow="1" bandRow="1">
                <a:tableStyleId>{5C22544A-7EE6-4342-B048-85BDC9FD1C3A}</a:tableStyleId>
              </a:tblPr>
              <a:tblGrid>
                <a:gridCol w="3134215">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IP Compliance Process Detail</a:t>
                      </a: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28" name="Rectangle 127"/>
          <p:cNvSpPr/>
          <p:nvPr>
            <p:custDataLst>
              <p:tags r:id="rId2"/>
            </p:custDataLst>
          </p:nvPr>
        </p:nvSpPr>
        <p:spPr>
          <a:xfrm>
            <a:off x="5775289" y="1371600"/>
            <a:ext cx="3141700" cy="1677382"/>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a:buChar char="§"/>
            </a:pPr>
            <a:r>
              <a:rPr lang="en-US" sz="900" dirty="0"/>
              <a:t>As part of the Company’s IP compliance procedures, Katun performs a complete analysis of OEM patents in the relevant technology area to prevent potential infringement</a:t>
            </a:r>
          </a:p>
          <a:p>
            <a:pPr marL="177800" indent="-177800">
              <a:spcBef>
                <a:spcPts val="400"/>
              </a:spcBef>
              <a:buClr>
                <a:schemeClr val="accent5"/>
              </a:buClr>
              <a:buSzPct val="100000"/>
              <a:buFont typeface="Wingdings"/>
              <a:buChar char="§"/>
            </a:pPr>
            <a:r>
              <a:rPr lang="en-US" sz="900" dirty="0"/>
              <a:t>In addition to its rigorous internal IP compliance procedures, Katun also leverages its supplier engagement model to shift portions of IP exposure to suppliers </a:t>
            </a:r>
          </a:p>
          <a:p>
            <a:pPr marL="177800" indent="-177800">
              <a:spcBef>
                <a:spcPts val="400"/>
              </a:spcBef>
              <a:buClr>
                <a:schemeClr val="accent5"/>
              </a:buClr>
              <a:buSzPct val="100000"/>
              <a:buFont typeface="Wingdings"/>
              <a:buChar char="§"/>
            </a:pPr>
            <a:r>
              <a:rPr lang="en-US" sz="900" dirty="0"/>
              <a:t>These risk-sharing compliance procedures are of particular importance as they allow the Company to cost-effectively develop new compatible products and also </a:t>
            </a:r>
            <a:r>
              <a:rPr lang="en-US" sz="900" dirty="0" smtClean="0"/>
              <a:t>shift potential </a:t>
            </a:r>
            <a:r>
              <a:rPr lang="en-US" sz="900" dirty="0"/>
              <a:t>liability costs</a:t>
            </a:r>
          </a:p>
          <a:p>
            <a:pPr marL="177800" indent="-177800">
              <a:spcBef>
                <a:spcPts val="400"/>
              </a:spcBef>
              <a:buClr>
                <a:srgbClr val="07325F"/>
              </a:buClr>
              <a:buSzPct val="100000"/>
              <a:buFont typeface="Wingdings"/>
              <a:buChar char="§"/>
            </a:pPr>
            <a:endParaRPr lang="en-US" sz="900" dirty="0"/>
          </a:p>
        </p:txBody>
      </p:sp>
      <p:sp>
        <p:nvSpPr>
          <p:cNvPr id="1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72</a:t>
            </a:r>
            <a:endParaRPr lang="en-US" sz="900" dirty="0">
              <a:solidFill>
                <a:srgbClr val="000000"/>
              </a:solidFill>
              <a:latin typeface="Tahoma"/>
            </a:endParaRPr>
          </a:p>
        </p:txBody>
      </p:sp>
    </p:spTree>
    <p:extLst>
      <p:ext uri="{BB962C8B-B14F-4D97-AF65-F5344CB8AC3E}">
        <p14:creationId xmlns:p14="http://schemas.microsoft.com/office/powerpoint/2010/main" val="5823792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Sales and Marketing Overview</a:t>
            </a:r>
          </a:p>
        </p:txBody>
      </p:sp>
      <p:graphicFrame>
        <p:nvGraphicFramePr>
          <p:cNvPr id="6" name="Table 5"/>
          <p:cNvGraphicFramePr>
            <a:graphicFrameLocks noGrp="1"/>
          </p:cNvGraphicFramePr>
          <p:nvPr>
            <p:extLst/>
          </p:nvPr>
        </p:nvGraphicFramePr>
        <p:xfrm>
          <a:off x="2420448" y="1079277"/>
          <a:ext cx="3104923" cy="438912"/>
        </p:xfrm>
        <a:graphic>
          <a:graphicData uri="http://schemas.openxmlformats.org/drawingml/2006/table">
            <a:tbl>
              <a:tblPr firstRow="1" bandRow="1">
                <a:tableStyleId>{5C22544A-7EE6-4342-B048-85BDC9FD1C3A}</a:tableStyleId>
              </a:tblPr>
              <a:tblGrid>
                <a:gridCol w="3104923">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baseline="0" dirty="0">
                          <a:solidFill>
                            <a:schemeClr val="tx1"/>
                          </a:solidFill>
                          <a:latin typeface="Tahoma"/>
                        </a:rPr>
                        <a:t>Sales Detail </a:t>
                      </a:r>
                      <a:endParaRPr lang="en-US" sz="1000" b="1" i="0" u="none" dirty="0">
                        <a:solidFill>
                          <a:schemeClr val="tx1"/>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2" name="Table 11"/>
          <p:cNvGraphicFramePr>
            <a:graphicFrameLocks noGrp="1"/>
          </p:cNvGraphicFramePr>
          <p:nvPr>
            <p:extLst/>
          </p:nvPr>
        </p:nvGraphicFramePr>
        <p:xfrm>
          <a:off x="5753100" y="3440113"/>
          <a:ext cx="3168732" cy="445008"/>
        </p:xfrm>
        <a:graphic>
          <a:graphicData uri="http://schemas.openxmlformats.org/drawingml/2006/table">
            <a:tbl>
              <a:tblPr firstRow="1" bandRow="1">
                <a:tableStyleId>{5C22544A-7EE6-4342-B048-85BDC9FD1C3A}</a:tableStyleId>
              </a:tblPr>
              <a:tblGrid>
                <a:gridCol w="316873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Real-time</a:t>
                      </a:r>
                      <a:r>
                        <a:rPr lang="en-US" sz="1000" b="1" i="0" u="none" baseline="0" dirty="0">
                          <a:solidFill>
                            <a:schemeClr val="tx1"/>
                          </a:solidFill>
                          <a:latin typeface="+mn-lt"/>
                        </a:rPr>
                        <a:t> Market Assessment  </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14" name="Rectangle 13"/>
          <p:cNvSpPr/>
          <p:nvPr>
            <p:custDataLst>
              <p:tags r:id="rId1"/>
            </p:custDataLst>
          </p:nvPr>
        </p:nvSpPr>
        <p:spPr>
          <a:xfrm>
            <a:off x="2420448" y="5947694"/>
            <a:ext cx="6501384" cy="605294"/>
          </a:xfrm>
          <a:prstGeom prst="rect">
            <a:avLst/>
          </a:prstGeom>
          <a:solidFill>
            <a:schemeClr val="accent5"/>
          </a:solidFill>
          <a:ln w="9525">
            <a:noFill/>
            <a:bevel/>
          </a:ln>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just">
              <a:spcAft>
                <a:spcPts val="200"/>
              </a:spcAft>
            </a:pPr>
            <a:r>
              <a:rPr lang="en-US" sz="1100" b="1" dirty="0">
                <a:solidFill>
                  <a:schemeClr val="bg1"/>
                </a:solidFill>
                <a:latin typeface="Tahoma" panose="020B0604030504040204" pitchFamily="34" charset="0"/>
                <a:ea typeface="Tahoma" panose="020B0604030504040204" pitchFamily="34" charset="0"/>
                <a:cs typeface="Tahoma" panose="020B0604030504040204" pitchFamily="34" charset="0"/>
              </a:rPr>
              <a:t>Katun’s combined sales and marketing, KOLC, real-time market assessment and technical support / customer service capabilities underscore the Company’s ability to effectively expand its blue-chip customer relationships and drive top-line sales growth</a:t>
            </a:r>
          </a:p>
        </p:txBody>
      </p:sp>
      <p:sp>
        <p:nvSpPr>
          <p:cNvPr id="89" name="TextBox 88"/>
          <p:cNvSpPr txBox="1"/>
          <p:nvPr/>
        </p:nvSpPr>
        <p:spPr>
          <a:xfrm>
            <a:off x="288924" y="1125407"/>
            <a:ext cx="1847851" cy="5332229"/>
          </a:xfrm>
          <a:prstGeom prst="rect">
            <a:avLst/>
          </a:prstGeom>
          <a:noFill/>
        </p:spPr>
        <p:txBody>
          <a:bodyPr wrap="square" lIns="0" tIns="0" rIns="0" bIns="0" rtlCol="0">
            <a:spAutoFit/>
          </a:bodyPr>
          <a:lstStyle/>
          <a:p>
            <a:pPr>
              <a:spcBef>
                <a:spcPts val="300"/>
              </a:spcBef>
              <a:buClr>
                <a:schemeClr val="bg1"/>
              </a:buClr>
            </a:pPr>
            <a:r>
              <a:rPr lang="en-US" sz="900" b="1" dirty="0">
                <a:solidFill>
                  <a:schemeClr val="bg1"/>
                </a:solidFill>
              </a:rPr>
              <a:t>Overview</a:t>
            </a:r>
            <a:endParaRPr lang="en-US" sz="9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Katun’s sales efforts are driven at the business unit level in order to effectively tailor sales to each respective geographic market and provide the superior customer service and support that differentiates Katun across its worldwide customer base</a:t>
            </a:r>
          </a:p>
          <a:p>
            <a:pPr>
              <a:spcBef>
                <a:spcPts val="400"/>
              </a:spcBef>
              <a:buClr>
                <a:schemeClr val="bg1"/>
              </a:buClr>
              <a:buSzPct val="100000"/>
            </a:pPr>
            <a:r>
              <a:rPr lang="en-US" sz="900" b="1" dirty="0">
                <a:solidFill>
                  <a:schemeClr val="bg1"/>
                </a:solidFill>
              </a:rPr>
              <a:t>Collaborative Team Structure </a:t>
            </a:r>
            <a:endParaRPr lang="en-US" sz="800" dirty="0">
              <a:solidFill>
                <a:schemeClr val="bg1"/>
              </a:solidFill>
            </a:endParaRP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Katun’s marketing efforts are accomplished by the combined strategic planning of a corporate team in Minneapolis, MN and in-region business unit teams</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Katun’s sales and marketing effort is enhanced by expert technical field and customer support</a:t>
            </a:r>
          </a:p>
          <a:p>
            <a:pPr>
              <a:spcBef>
                <a:spcPts val="400"/>
              </a:spcBef>
              <a:buClr>
                <a:schemeClr val="bg1"/>
              </a:buClr>
              <a:buSzPct val="100000"/>
            </a:pPr>
            <a:r>
              <a:rPr lang="en-US" sz="900" b="1" dirty="0">
                <a:solidFill>
                  <a:schemeClr val="bg1"/>
                </a:solidFill>
              </a:rPr>
              <a:t>Strategic Online Presence</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Katun’s online presence provides further support for sales &amp; marketing, and materializes as Katun’s public website, Katun.com and comprehensive, online catalogue (“KOLC”)</a:t>
            </a:r>
          </a:p>
          <a:p>
            <a:pPr marL="177800" indent="-177800">
              <a:spcBef>
                <a:spcPts val="300"/>
              </a:spcBef>
              <a:spcAft>
                <a:spcPts val="200"/>
              </a:spcAft>
              <a:buClr>
                <a:schemeClr val="bg1"/>
              </a:buClr>
              <a:buSzPct val="100000"/>
              <a:buFont typeface="Wingdings" panose="05000000000000000000" pitchFamily="2" charset="2"/>
              <a:buChar char="§"/>
            </a:pPr>
            <a:r>
              <a:rPr lang="en-US" sz="800" dirty="0">
                <a:solidFill>
                  <a:schemeClr val="bg1"/>
                </a:solidFill>
              </a:rPr>
              <a:t>KOLC tracks customer purchasing history and has become an increasingly important tool to influence purchasing trends </a:t>
            </a:r>
          </a:p>
          <a:p>
            <a:pPr>
              <a:spcBef>
                <a:spcPts val="400"/>
              </a:spcBef>
              <a:buClr>
                <a:schemeClr val="bg1"/>
              </a:buClr>
              <a:buSzPct val="100000"/>
            </a:pPr>
            <a:r>
              <a:rPr lang="en-US" sz="900" b="1" dirty="0">
                <a:solidFill>
                  <a:schemeClr val="bg1"/>
                </a:solidFill>
              </a:rPr>
              <a:t>Real-Time Market Assessment</a:t>
            </a:r>
            <a:endParaRPr lang="en-US" sz="900" dirty="0">
              <a:solidFill>
                <a:schemeClr val="bg1"/>
              </a:solidFill>
            </a:endParaRPr>
          </a:p>
          <a:p>
            <a:pPr marL="177800" indent="-177800">
              <a:spcBef>
                <a:spcPts val="400"/>
              </a:spcBef>
              <a:buClr>
                <a:schemeClr val="bg1"/>
              </a:buClr>
              <a:buSzPct val="100000"/>
              <a:buFont typeface="Wingdings" panose="05000000000000000000" pitchFamily="2" charset="2"/>
              <a:buChar char="§"/>
            </a:pPr>
            <a:r>
              <a:rPr lang="en-US" sz="800" dirty="0">
                <a:solidFill>
                  <a:schemeClr val="bg1"/>
                </a:solidFill>
              </a:rPr>
              <a:t>Katun’s proprietary access to customer purchasing trends through the KOLC is then enhanced by real-time market assessments that continuously evaluate Katun’s market position and sales effectiveness</a:t>
            </a:r>
          </a:p>
          <a:p>
            <a:pPr>
              <a:spcBef>
                <a:spcPts val="400"/>
              </a:spcBef>
              <a:buClr>
                <a:schemeClr val="bg1"/>
              </a:buClr>
              <a:buSzPct val="100000"/>
            </a:pPr>
            <a:endParaRPr lang="en-US" sz="900" dirty="0">
              <a:solidFill>
                <a:schemeClr val="bg1"/>
              </a:solidFill>
            </a:endParaRPr>
          </a:p>
        </p:txBody>
      </p:sp>
      <p:graphicFrame>
        <p:nvGraphicFramePr>
          <p:cNvPr id="33" name="Table 32"/>
          <p:cNvGraphicFramePr>
            <a:graphicFrameLocks noGrp="1"/>
          </p:cNvGraphicFramePr>
          <p:nvPr>
            <p:extLst/>
          </p:nvPr>
        </p:nvGraphicFramePr>
        <p:xfrm>
          <a:off x="5747085" y="1079277"/>
          <a:ext cx="3243092" cy="438912"/>
        </p:xfrm>
        <a:graphic>
          <a:graphicData uri="http://schemas.openxmlformats.org/drawingml/2006/table">
            <a:tbl>
              <a:tblPr firstRow="1" bandRow="1">
                <a:tableStyleId>{5C22544A-7EE6-4342-B048-85BDC9FD1C3A}</a:tableStyleId>
              </a:tblPr>
              <a:tblGrid>
                <a:gridCol w="324309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mn-lt"/>
                        </a:rPr>
                        <a:t>Marketing &amp; Technical / Customer</a:t>
                      </a:r>
                      <a:r>
                        <a:rPr lang="en-US" sz="1000" b="1" i="0" u="none" baseline="0" dirty="0">
                          <a:solidFill>
                            <a:schemeClr val="tx1"/>
                          </a:solidFill>
                          <a:latin typeface="+mn-lt"/>
                        </a:rPr>
                        <a:t> Support </a:t>
                      </a:r>
                      <a:r>
                        <a:rPr lang="en-US" sz="1000" b="1" i="0" u="none" dirty="0">
                          <a:solidFill>
                            <a:schemeClr val="tx1"/>
                          </a:solidFill>
                          <a:latin typeface="+mn-lt"/>
                        </a:rPr>
                        <a:t>Detail</a:t>
                      </a: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27" name="Rectangle 26"/>
          <p:cNvSpPr/>
          <p:nvPr>
            <p:custDataLst>
              <p:tags r:id="rId2"/>
            </p:custDataLst>
          </p:nvPr>
        </p:nvSpPr>
        <p:spPr>
          <a:xfrm>
            <a:off x="2430462" y="1371600"/>
            <a:ext cx="3124201" cy="1349087"/>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dirty="0"/>
              <a:t>Katun’s direct sales force of </a:t>
            </a:r>
            <a:r>
              <a:rPr lang="en-US" sz="900" dirty="0" smtClean="0"/>
              <a:t>93 </a:t>
            </a:r>
            <a:r>
              <a:rPr lang="en-US" sz="900" dirty="0"/>
              <a:t>full-time employees (“FTEs”) focuses on increasing penetration of Katun’s compatible products with new and existing customers</a:t>
            </a:r>
          </a:p>
          <a:p>
            <a:pPr marL="177800" indent="-177800">
              <a:spcBef>
                <a:spcPts val="400"/>
              </a:spcBef>
              <a:buClr>
                <a:schemeClr val="accent5"/>
              </a:buClr>
              <a:buSzPct val="100000"/>
              <a:buFont typeface="Wingdings" panose="05000000000000000000" pitchFamily="2" charset="2"/>
              <a:buChar char="§"/>
            </a:pPr>
            <a:r>
              <a:rPr lang="en-US" sz="900" dirty="0"/>
              <a:t>Each sales rep is held accountable to robust sales metrics, a proven method for increasing sales visibility cross-unit</a:t>
            </a:r>
          </a:p>
          <a:p>
            <a:pPr marL="177800" indent="-177800">
              <a:spcBef>
                <a:spcPts val="400"/>
              </a:spcBef>
              <a:buClr>
                <a:schemeClr val="accent5"/>
              </a:buClr>
              <a:buSzPct val="100000"/>
              <a:buFont typeface="Wingdings" panose="05000000000000000000" pitchFamily="2" charset="2"/>
              <a:buChar char="§"/>
            </a:pPr>
            <a:r>
              <a:rPr lang="en-US" sz="900" dirty="0"/>
              <a:t>To ensure full geographic sales coverage, the Company works with a network of </a:t>
            </a:r>
            <a:r>
              <a:rPr lang="en-US" sz="900" dirty="0" smtClean="0"/>
              <a:t>46 </a:t>
            </a:r>
            <a:r>
              <a:rPr lang="en-US" sz="900" dirty="0"/>
              <a:t>authorized distributors providing the coverage in regions where Katun does not have a direct sales force 	</a:t>
            </a:r>
          </a:p>
        </p:txBody>
      </p:sp>
      <p:sp>
        <p:nvSpPr>
          <p:cNvPr id="28" name="Rectangle 27"/>
          <p:cNvSpPr/>
          <p:nvPr>
            <p:custDataLst>
              <p:tags r:id="rId3"/>
            </p:custDataLst>
          </p:nvPr>
        </p:nvSpPr>
        <p:spPr>
          <a:xfrm>
            <a:off x="5797631" y="1371600"/>
            <a:ext cx="3124201" cy="2092881"/>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dirty="0"/>
              <a:t>Katun’s marketing efforts are primarily responsible for identifying new product opportunities, product launch support, strategic market planning, communications and global program development</a:t>
            </a:r>
          </a:p>
          <a:p>
            <a:pPr marL="177800" indent="-177800">
              <a:spcBef>
                <a:spcPts val="400"/>
              </a:spcBef>
              <a:buClr>
                <a:schemeClr val="accent5"/>
              </a:buClr>
              <a:buSzPct val="100000"/>
              <a:buFont typeface="Wingdings" panose="05000000000000000000" pitchFamily="2" charset="2"/>
              <a:buChar char="§"/>
            </a:pPr>
            <a:r>
              <a:rPr lang="en-US" sz="900" dirty="0"/>
              <a:t>At the regional business unit level, Katun’s marketing team is responsible for tactical market planning, promotions planning, price positioning and sales support</a:t>
            </a:r>
          </a:p>
          <a:p>
            <a:pPr marL="177800" indent="-177800">
              <a:spcBef>
                <a:spcPts val="400"/>
              </a:spcBef>
              <a:buClr>
                <a:schemeClr val="accent5"/>
              </a:buClr>
              <a:buSzPct val="100000"/>
              <a:buFont typeface="Wingdings" panose="05000000000000000000" pitchFamily="2" charset="2"/>
              <a:buChar char="§"/>
            </a:pPr>
            <a:r>
              <a:rPr lang="en-US" sz="900" dirty="0"/>
              <a:t>Katun’s combined centralized strategic planning process and market-specific tactical planning initiatives enable a more agile marketing strategy in a fast-paced industry</a:t>
            </a:r>
          </a:p>
          <a:p>
            <a:pPr marL="177800" indent="-177800">
              <a:spcBef>
                <a:spcPts val="400"/>
              </a:spcBef>
              <a:buClr>
                <a:schemeClr val="accent5"/>
              </a:buClr>
              <a:buSzPct val="100000"/>
              <a:buFont typeface="Wingdings" panose="05000000000000000000" pitchFamily="2" charset="2"/>
              <a:buChar char="§"/>
            </a:pPr>
            <a:r>
              <a:rPr lang="en-US" sz="900" dirty="0"/>
              <a:t>Tailored technical / customer support is another Katun advantage where Katun’s team of experienced field service technicians can handle more complex product related questions above &amp; beyond typical customer orders</a:t>
            </a:r>
          </a:p>
        </p:txBody>
      </p:sp>
      <p:sp>
        <p:nvSpPr>
          <p:cNvPr id="29" name="Rectangle 28"/>
          <p:cNvSpPr/>
          <p:nvPr>
            <p:custDataLst>
              <p:tags r:id="rId4"/>
            </p:custDataLst>
          </p:nvPr>
        </p:nvSpPr>
        <p:spPr>
          <a:xfrm>
            <a:off x="5797631" y="3746665"/>
            <a:ext cx="3120944" cy="2180084"/>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dirty="0"/>
              <a:t>To further augment sales and marketing efforts, Katun actively evaluates its market share through an Opportunity Modeling platform and evaluates sales effectiveness via a Share of Wallet </a:t>
            </a:r>
            <a:r>
              <a:rPr lang="en-US" sz="900" dirty="0" smtClean="0"/>
              <a:t>methodology</a:t>
            </a:r>
            <a:endParaRPr lang="en-US" sz="900" dirty="0"/>
          </a:p>
          <a:p>
            <a:pPr marL="177800" indent="-177800">
              <a:spcBef>
                <a:spcPts val="400"/>
              </a:spcBef>
              <a:buClr>
                <a:schemeClr val="accent5"/>
              </a:buClr>
              <a:buSzPct val="100000"/>
              <a:buFont typeface="Wingdings" panose="05000000000000000000" pitchFamily="2" charset="2"/>
              <a:buChar char="§"/>
            </a:pPr>
            <a:r>
              <a:rPr lang="en-US" sz="900" dirty="0"/>
              <a:t>Opportunity Modeling: </a:t>
            </a:r>
            <a:r>
              <a:rPr lang="en-US" sz="900" dirty="0" smtClean="0"/>
              <a:t>a </a:t>
            </a:r>
            <a:r>
              <a:rPr lang="en-US" sz="900" dirty="0"/>
              <a:t>model exclusively designed by Katun, which builds on machine placement data to develop total market values down to the product and country </a:t>
            </a:r>
            <a:r>
              <a:rPr lang="en-US" sz="900" dirty="0" smtClean="0"/>
              <a:t>level; measuring </a:t>
            </a:r>
            <a:r>
              <a:rPr lang="en-US" sz="900" dirty="0"/>
              <a:t>Katun actual performance to the potential </a:t>
            </a:r>
            <a:r>
              <a:rPr lang="en-US" sz="900" dirty="0" smtClean="0"/>
              <a:t>product </a:t>
            </a:r>
            <a:r>
              <a:rPr lang="en-US" sz="900" dirty="0"/>
              <a:t>or product category yields a Katun market share </a:t>
            </a:r>
            <a:r>
              <a:rPr lang="en-US" sz="900" dirty="0" smtClean="0"/>
              <a:t>assessment</a:t>
            </a:r>
            <a:endParaRPr lang="en-US" sz="900" dirty="0"/>
          </a:p>
          <a:p>
            <a:pPr marL="177800" indent="-177800">
              <a:spcBef>
                <a:spcPts val="400"/>
              </a:spcBef>
              <a:buClr>
                <a:schemeClr val="accent5"/>
              </a:buClr>
              <a:buSzPct val="100000"/>
              <a:buFont typeface="Wingdings" panose="05000000000000000000" pitchFamily="2" charset="2"/>
              <a:buChar char="§"/>
            </a:pPr>
            <a:r>
              <a:rPr lang="en-US" sz="900" dirty="0"/>
              <a:t>Share of Wallet: </a:t>
            </a:r>
            <a:r>
              <a:rPr lang="en-US" sz="900" dirty="0" smtClean="0"/>
              <a:t>a model that utilizes dealer-based </a:t>
            </a:r>
            <a:r>
              <a:rPr lang="en-US" sz="900" dirty="0"/>
              <a:t>metrics to benchmark customer purchasing levels across several key categories, which is then measured against actual customer purchases to determine share of wallet and identify customer growth potential by </a:t>
            </a:r>
            <a:r>
              <a:rPr lang="en-US" sz="900" dirty="0" smtClean="0"/>
              <a:t>category</a:t>
            </a:r>
            <a:endParaRPr lang="en-US" sz="900" dirty="0"/>
          </a:p>
        </p:txBody>
      </p:sp>
      <p:graphicFrame>
        <p:nvGraphicFramePr>
          <p:cNvPr id="30" name="Table 29"/>
          <p:cNvGraphicFramePr>
            <a:graphicFrameLocks noGrp="1"/>
          </p:cNvGraphicFramePr>
          <p:nvPr>
            <p:extLst>
              <p:ext uri="{D42A27DB-BD31-4B8C-83A1-F6EECF244321}">
                <p14:modId xmlns:p14="http://schemas.microsoft.com/office/powerpoint/2010/main" val="1248255256"/>
              </p:ext>
            </p:extLst>
          </p:nvPr>
        </p:nvGraphicFramePr>
        <p:xfrm>
          <a:off x="2420448" y="3660218"/>
          <a:ext cx="3104923" cy="438912"/>
        </p:xfrm>
        <a:graphic>
          <a:graphicData uri="http://schemas.openxmlformats.org/drawingml/2006/table">
            <a:tbl>
              <a:tblPr firstRow="1" bandRow="1">
                <a:tableStyleId>{5C22544A-7EE6-4342-B048-85BDC9FD1C3A}</a:tableStyleId>
              </a:tblPr>
              <a:tblGrid>
                <a:gridCol w="3104923">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baseline="0" dirty="0">
                          <a:solidFill>
                            <a:schemeClr val="tx1"/>
                          </a:solidFill>
                          <a:latin typeface="Tahoma"/>
                        </a:rPr>
                        <a:t>Katun’s Online Presence</a:t>
                      </a:r>
                      <a:endParaRPr lang="en-US" sz="1000" b="1" i="0" u="none" dirty="0">
                        <a:solidFill>
                          <a:schemeClr val="tx1"/>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32" name="Rectangle 31"/>
          <p:cNvSpPr/>
          <p:nvPr>
            <p:custDataLst>
              <p:tags r:id="rId5"/>
            </p:custDataLst>
          </p:nvPr>
        </p:nvSpPr>
        <p:spPr>
          <a:xfrm>
            <a:off x="2420448" y="3960674"/>
            <a:ext cx="3120944" cy="1903085"/>
          </a:xfrm>
          <a:prstGeom prst="rect">
            <a:avLst/>
          </a:prstGeom>
          <a:noFill/>
          <a:extLst>
            <a:ext uri="{909E8E84-426E-40DD-AFC4-6F175D3DCCD1}">
              <a14:hiddenFill xmlns:a14="http://schemas.microsoft.com/office/drawing/2010/main">
                <a:solidFill>
                  <a:scrgbClr r="0" g="0" b="0"/>
                </a:solidFill>
              </a14:hiddenFill>
            </a:ext>
          </a:extLst>
        </p:spPr>
        <p:txBody>
          <a:bodyPr wrap="square" lIns="0" tIns="0" rIns="0" bIns="0" anchor="t" anchorCtr="0">
            <a:spAutoFit/>
          </a:bodyPr>
          <a:lstStyle/>
          <a:p>
            <a:pPr marL="177800" indent="-177800">
              <a:spcBef>
                <a:spcPts val="400"/>
              </a:spcBef>
              <a:buClr>
                <a:schemeClr val="accent5"/>
              </a:buClr>
              <a:buSzPct val="100000"/>
              <a:buFont typeface="Wingdings" panose="05000000000000000000" pitchFamily="2" charset="2"/>
              <a:buChar char="§"/>
            </a:pPr>
            <a:r>
              <a:rPr lang="en-US" sz="900" dirty="0"/>
              <a:t>Katun’s public website, Katun.com, communicates the Company’s unique value proposition while providing multi-lingual access to general corporate and product information, product specification sheets, white papers and product literature for new and existing customers</a:t>
            </a:r>
          </a:p>
          <a:p>
            <a:pPr marL="177800" indent="-177800">
              <a:spcBef>
                <a:spcPts val="400"/>
              </a:spcBef>
              <a:buClr>
                <a:schemeClr val="accent5"/>
              </a:buClr>
              <a:buSzPct val="100000"/>
              <a:buFont typeface="Wingdings" panose="05000000000000000000" pitchFamily="2" charset="2"/>
              <a:buChar char="§"/>
            </a:pPr>
            <a:r>
              <a:rPr lang="en-US" sz="900" dirty="0"/>
              <a:t>All registered users can be redirected to Katun’s Online </a:t>
            </a:r>
            <a:r>
              <a:rPr lang="en-US" sz="900" dirty="0" smtClean="0"/>
              <a:t>Catalogue </a:t>
            </a:r>
            <a:r>
              <a:rPr lang="en-US" sz="900" dirty="0"/>
              <a:t>to easily search and order compatible imaging products that meet their specific needs</a:t>
            </a:r>
          </a:p>
          <a:p>
            <a:pPr marL="177800" indent="-177800">
              <a:spcBef>
                <a:spcPts val="400"/>
              </a:spcBef>
              <a:buClr>
                <a:schemeClr val="accent5"/>
              </a:buClr>
              <a:buSzPct val="100000"/>
              <a:buFont typeface="Wingdings" panose="05000000000000000000" pitchFamily="2" charset="2"/>
              <a:buChar char="§"/>
            </a:pPr>
            <a:r>
              <a:rPr lang="en-US" sz="900" dirty="0"/>
              <a:t>Katun’s KOLC database is a key competitive edge for the Company and is viewed as “the” directory for OEM-compatible imaging products; KOLC is an increasingly important tool for driving incremental sales activity and accounted for </a:t>
            </a:r>
            <a:r>
              <a:rPr lang="en-US" sz="900" dirty="0" smtClean="0"/>
              <a:t>82% </a:t>
            </a:r>
            <a:r>
              <a:rPr lang="en-US" sz="900" dirty="0"/>
              <a:t>of orders placed in 2016</a:t>
            </a:r>
          </a:p>
        </p:txBody>
      </p:sp>
      <p:graphicFrame>
        <p:nvGraphicFramePr>
          <p:cNvPr id="17" name="Table 16"/>
          <p:cNvGraphicFramePr>
            <a:graphicFrameLocks noGrp="1"/>
          </p:cNvGraphicFramePr>
          <p:nvPr>
            <p:extLst>
              <p:ext uri="{D42A27DB-BD31-4B8C-83A1-F6EECF244321}">
                <p14:modId xmlns:p14="http://schemas.microsoft.com/office/powerpoint/2010/main" val="3852858324"/>
              </p:ext>
            </p:extLst>
          </p:nvPr>
        </p:nvGraphicFramePr>
        <p:xfrm>
          <a:off x="2420449" y="2720687"/>
          <a:ext cx="3134216" cy="990600"/>
        </p:xfrm>
        <a:graphic>
          <a:graphicData uri="http://schemas.openxmlformats.org/drawingml/2006/table">
            <a:tbl>
              <a:tblPr firstRow="1" bandRow="1">
                <a:tableStyleId>{5C22544A-7EE6-4342-B048-85BDC9FD1C3A}</a:tableStyleId>
              </a:tblPr>
              <a:tblGrid>
                <a:gridCol w="1179040"/>
                <a:gridCol w="488794"/>
                <a:gridCol w="488794"/>
                <a:gridCol w="488794"/>
                <a:gridCol w="488794"/>
              </a:tblGrid>
              <a:tr h="150351">
                <a:tc>
                  <a:txBody>
                    <a:bodyPr/>
                    <a:lstStyle/>
                    <a:p>
                      <a:endParaRPr lang="en-US" sz="700" b="0" dirty="0"/>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700" b="0" dirty="0" smtClean="0"/>
                        <a:t>NABU</a:t>
                      </a:r>
                      <a:endParaRPr lang="en-US" sz="700" b="0" dirty="0"/>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700" b="0" dirty="0" smtClean="0"/>
                        <a:t>LABU</a:t>
                      </a:r>
                      <a:endParaRPr lang="en-US" sz="700" b="0" dirty="0"/>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700" b="0" dirty="0" smtClean="0"/>
                        <a:t>EAME</a:t>
                      </a:r>
                      <a:endParaRPr lang="en-US" sz="700" b="0" dirty="0"/>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700" b="0" dirty="0" smtClean="0"/>
                        <a:t>Total</a:t>
                      </a:r>
                      <a:endParaRPr lang="en-US" sz="700" b="0" dirty="0"/>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150351">
                <a:tc>
                  <a:txBody>
                    <a:bodyPr/>
                    <a:lstStyle/>
                    <a:p>
                      <a:r>
                        <a:rPr lang="en-US" sz="700" b="0" dirty="0" smtClean="0"/>
                        <a:t>Sales Managers</a:t>
                      </a:r>
                      <a:endParaRPr lang="en-US" sz="700" b="0" dirty="0"/>
                    </a:p>
                  </a:txBody>
                  <a:tcPr marL="45720" marR="45720" anchor="ctr">
                    <a:lnT w="38100" cmpd="sng">
                      <a:noFill/>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4</a:t>
                      </a:r>
                      <a:endParaRPr lang="en-US" sz="700" b="0" dirty="0"/>
                    </a:p>
                  </a:txBody>
                  <a:tcPr marL="45720" marR="45720" anchor="ctr">
                    <a:lnT w="38100" cmpd="sng">
                      <a:noFill/>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5</a:t>
                      </a:r>
                      <a:endParaRPr lang="en-US" sz="700" b="0" dirty="0"/>
                    </a:p>
                  </a:txBody>
                  <a:tcPr marL="45720" marR="45720" anchor="ctr">
                    <a:lnT w="38100" cmpd="sng">
                      <a:noFill/>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7</a:t>
                      </a:r>
                      <a:endParaRPr lang="en-US" sz="700" b="0" dirty="0"/>
                    </a:p>
                  </a:txBody>
                  <a:tcPr marL="45720" marR="45720" anchor="ctr">
                    <a:lnT w="38100" cmpd="sng">
                      <a:noFill/>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16</a:t>
                      </a:r>
                      <a:endParaRPr lang="en-US" sz="700" b="0" dirty="0"/>
                    </a:p>
                  </a:txBody>
                  <a:tcPr marL="45720" marR="45720" anchor="ctr">
                    <a:lnT w="38100" cmpd="sng">
                      <a:noFill/>
                    </a:lnT>
                    <a:lnB w="12700" cap="flat" cmpd="sng" algn="ctr">
                      <a:solidFill>
                        <a:schemeClr val="tx2"/>
                      </a:solidFill>
                      <a:prstDash val="solid"/>
                      <a:round/>
                      <a:headEnd type="none" w="med" len="med"/>
                      <a:tailEnd type="none" w="med" len="med"/>
                    </a:lnB>
                    <a:noFill/>
                  </a:tcPr>
                </a:tc>
              </a:tr>
              <a:tr h="0">
                <a:tc>
                  <a:txBody>
                    <a:bodyPr/>
                    <a:lstStyle/>
                    <a:p>
                      <a:r>
                        <a:rPr lang="en-US" sz="700" b="0" dirty="0" smtClean="0"/>
                        <a:t>Sales Representatives</a:t>
                      </a:r>
                      <a:endParaRPr lang="en-US" sz="7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12</a:t>
                      </a:r>
                      <a:endParaRPr lang="en-US" sz="7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17</a:t>
                      </a:r>
                      <a:endParaRPr lang="en-US" sz="7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50</a:t>
                      </a:r>
                      <a:endParaRPr lang="en-US" sz="7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79</a:t>
                      </a:r>
                      <a:endParaRPr lang="en-US" sz="7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150351">
                <a:tc>
                  <a:txBody>
                    <a:bodyPr/>
                    <a:lstStyle/>
                    <a:p>
                      <a:r>
                        <a:rPr lang="en-US" sz="700" b="0" dirty="0" smtClean="0"/>
                        <a:t>Sales Support</a:t>
                      </a:r>
                      <a:endParaRPr lang="en-US" sz="7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2</a:t>
                      </a:r>
                      <a:endParaRPr lang="en-US" sz="7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3</a:t>
                      </a:r>
                      <a:endParaRPr lang="en-US" sz="7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10</a:t>
                      </a:r>
                      <a:endParaRPr lang="en-US" sz="7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700" b="0" dirty="0" smtClean="0"/>
                        <a:t>15</a:t>
                      </a:r>
                      <a:endParaRPr lang="en-US" sz="7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150351">
                <a:tc>
                  <a:txBody>
                    <a:bodyPr/>
                    <a:lstStyle/>
                    <a:p>
                      <a:r>
                        <a:rPr lang="en-US" sz="700" b="0" dirty="0" smtClean="0"/>
                        <a:t>Total</a:t>
                      </a:r>
                    </a:p>
                  </a:txBody>
                  <a:tcPr marL="45720" marR="4572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en-US" sz="700" b="0" dirty="0" smtClean="0"/>
                        <a:t>18</a:t>
                      </a:r>
                      <a:endParaRPr lang="en-US" sz="700" b="0" dirty="0"/>
                    </a:p>
                  </a:txBody>
                  <a:tcPr marL="45720" marR="4572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en-US" sz="700" b="0" dirty="0" smtClean="0"/>
                        <a:t>25</a:t>
                      </a:r>
                      <a:endParaRPr lang="en-US" sz="700" b="0" dirty="0"/>
                    </a:p>
                  </a:txBody>
                  <a:tcPr marL="45720" marR="4572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en-US" sz="700" b="0" dirty="0" smtClean="0"/>
                        <a:t>67</a:t>
                      </a:r>
                      <a:endParaRPr lang="en-US" sz="700" b="0" dirty="0"/>
                    </a:p>
                  </a:txBody>
                  <a:tcPr marL="45720" marR="4572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en-US" sz="700" b="0" dirty="0" smtClean="0"/>
                        <a:t>110</a:t>
                      </a:r>
                      <a:endParaRPr lang="en-US" sz="700" b="0" dirty="0"/>
                    </a:p>
                  </a:txBody>
                  <a:tcPr marL="45720" marR="45720" anchor="ctr">
                    <a:lnT w="12700" cap="flat" cmpd="sng" algn="ctr">
                      <a:solidFill>
                        <a:schemeClr val="tx2"/>
                      </a:solidFill>
                      <a:prstDash val="solid"/>
                      <a:round/>
                      <a:headEnd type="none" w="med" len="med"/>
                      <a:tailEnd type="none" w="med" len="med"/>
                    </a:lnT>
                    <a:solidFill>
                      <a:schemeClr val="bg2"/>
                    </a:solidFill>
                  </a:tcPr>
                </a:tc>
              </a:tr>
            </a:tbl>
          </a:graphicData>
        </a:graphic>
      </p:graphicFrame>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4"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73</a:t>
            </a:r>
            <a:endParaRPr lang="en-US" sz="900" dirty="0">
              <a:solidFill>
                <a:srgbClr val="000000"/>
              </a:solidFill>
              <a:latin typeface="Tahoma"/>
            </a:endParaRPr>
          </a:p>
        </p:txBody>
      </p:sp>
    </p:spTree>
    <p:extLst>
      <p:ext uri="{BB962C8B-B14F-4D97-AF65-F5344CB8AC3E}">
        <p14:creationId xmlns:p14="http://schemas.microsoft.com/office/powerpoint/2010/main" val="4868160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Supplier Partnerships</a:t>
            </a:r>
          </a:p>
        </p:txBody>
      </p:sp>
      <p:graphicFrame>
        <p:nvGraphicFramePr>
          <p:cNvPr id="6" name="Table 5"/>
          <p:cNvGraphicFramePr>
            <a:graphicFrameLocks noGrp="1"/>
          </p:cNvGraphicFramePr>
          <p:nvPr>
            <p:extLst>
              <p:ext uri="{D42A27DB-BD31-4B8C-83A1-F6EECF244321}">
                <p14:modId xmlns:p14="http://schemas.microsoft.com/office/powerpoint/2010/main" val="1749017961"/>
              </p:ext>
            </p:extLst>
          </p:nvPr>
        </p:nvGraphicFramePr>
        <p:xfrm>
          <a:off x="304301" y="1077913"/>
          <a:ext cx="8577263" cy="438912"/>
        </p:xfrm>
        <a:graphic>
          <a:graphicData uri="http://schemas.openxmlformats.org/drawingml/2006/table">
            <a:tbl>
              <a:tblPr firstRow="1" bandRow="1">
                <a:tableStyleId>{5C22544A-7EE6-4342-B048-85BDC9FD1C3A}</a:tableStyleId>
              </a:tblPr>
              <a:tblGrid>
                <a:gridCol w="8577263">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Katun’s Top 10 Supplier</a:t>
                      </a:r>
                      <a:r>
                        <a:rPr lang="en-US" sz="1000" b="1" i="0" u="none" baseline="0" dirty="0">
                          <a:solidFill>
                            <a:schemeClr val="tx1"/>
                          </a:solidFill>
                          <a:latin typeface="Tahoma"/>
                        </a:rPr>
                        <a:t> Partnerships</a:t>
                      </a:r>
                      <a:endParaRPr lang="en-US" sz="1000" b="1" i="0" u="none" dirty="0">
                        <a:solidFill>
                          <a:schemeClr val="tx1"/>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900" b="1" i="0" u="none" dirty="0">
                        <a:solidFill>
                          <a:schemeClr val="accent2"/>
                        </a:solidFill>
                        <a:latin typeface="+mn-lt"/>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pic>
        <p:nvPicPr>
          <p:cNvPr id="4" name="Picture 3"/>
          <p:cNvPicPr>
            <a:picLocks noChangeAspect="1"/>
          </p:cNvPicPr>
          <p:nvPr/>
        </p:nvPicPr>
        <p:blipFill>
          <a:blip r:embed="rId2"/>
          <a:stretch>
            <a:fillRect/>
          </a:stretch>
        </p:blipFill>
        <p:spPr>
          <a:xfrm>
            <a:off x="9672671" y="1603375"/>
            <a:ext cx="8514712" cy="454408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4207155238"/>
              </p:ext>
            </p:extLst>
          </p:nvPr>
        </p:nvGraphicFramePr>
        <p:xfrm>
          <a:off x="305674" y="1458040"/>
          <a:ext cx="8598296" cy="4689424"/>
        </p:xfrm>
        <a:graphic>
          <a:graphicData uri="http://schemas.openxmlformats.org/drawingml/2006/table">
            <a:tbl>
              <a:tblPr firstRow="1" bandRow="1">
                <a:tableStyleId>{5C22544A-7EE6-4342-B048-85BDC9FD1C3A}</a:tableStyleId>
              </a:tblPr>
              <a:tblGrid>
                <a:gridCol w="1030145"/>
                <a:gridCol w="3108960"/>
                <a:gridCol w="1486397"/>
                <a:gridCol w="1486397"/>
                <a:gridCol w="1486397"/>
              </a:tblGrid>
              <a:tr h="291544">
                <a:tc>
                  <a:txBody>
                    <a:bodyPr/>
                    <a:lstStyle/>
                    <a:p>
                      <a:endParaRPr lang="en-US" sz="800" dirty="0"/>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endParaRPr lang="en-US" sz="800" dirty="0"/>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gridSpan="2">
                  <a:txBody>
                    <a:bodyPr/>
                    <a:lstStyle/>
                    <a:p>
                      <a:pPr algn="ctr"/>
                      <a:r>
                        <a:rPr lang="en-US" sz="800" dirty="0" smtClean="0"/>
                        <a:t>Purchases ($ in thousands)</a:t>
                      </a:r>
                      <a:endParaRPr lang="en-US" sz="800" dirty="0"/>
                    </a:p>
                  </a:txBody>
                  <a:tcPr marL="45720" marR="45720" anchor="ctr">
                    <a:lnL w="12700" cmpd="sng">
                      <a:noFill/>
                    </a:lnL>
                    <a:lnR w="12700" cmpd="sng">
                      <a:noFill/>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800" dirty="0"/>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endParaRPr lang="en-US" sz="800" dirty="0"/>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291544">
                <a:tc>
                  <a:txBody>
                    <a:bodyPr/>
                    <a:lstStyle/>
                    <a:p>
                      <a:r>
                        <a:rPr lang="en-US" sz="800" b="1" dirty="0" smtClean="0">
                          <a:solidFill>
                            <a:schemeClr val="bg1"/>
                          </a:solidFill>
                        </a:rPr>
                        <a:t>Supplier</a:t>
                      </a:r>
                      <a:endParaRPr lang="en-US" sz="800" b="1" dirty="0">
                        <a:solidFill>
                          <a:schemeClr val="bg1"/>
                        </a:solidFill>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800" b="1" dirty="0" smtClean="0">
                          <a:solidFill>
                            <a:schemeClr val="bg1"/>
                          </a:solidFill>
                        </a:rPr>
                        <a:t>Component</a:t>
                      </a:r>
                      <a:endParaRPr lang="en-US" sz="800" b="1" dirty="0">
                        <a:solidFill>
                          <a:schemeClr val="bg1"/>
                        </a:solidFill>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800" b="1" dirty="0" smtClean="0">
                          <a:solidFill>
                            <a:schemeClr val="bg1"/>
                          </a:solidFill>
                        </a:rPr>
                        <a:t>2015</a:t>
                      </a:r>
                      <a:endParaRPr lang="en-US" sz="800" b="1" dirty="0">
                        <a:solidFill>
                          <a:schemeClr val="bg1"/>
                        </a:solidFill>
                      </a:endParaRPr>
                    </a:p>
                  </a:txBody>
                  <a:tcPr marL="45720" marR="45720"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800" b="1" dirty="0" smtClean="0">
                          <a:solidFill>
                            <a:schemeClr val="bg1"/>
                          </a:solidFill>
                        </a:rPr>
                        <a:t>2016</a:t>
                      </a:r>
                      <a:endParaRPr lang="en-US" sz="800" b="1" dirty="0">
                        <a:solidFill>
                          <a:schemeClr val="bg1"/>
                        </a:solidFill>
                      </a:endParaRPr>
                    </a:p>
                  </a:txBody>
                  <a:tcPr marL="45720" marR="45720" anchor="ctr">
                    <a:lnL w="12700" cmpd="sng">
                      <a:noFill/>
                    </a:lnL>
                    <a:lnR w="12700" cmpd="sng">
                      <a:noFill/>
                    </a:lnR>
                    <a:lnT w="12700" cap="flat" cmpd="sng" algn="ctr">
                      <a:solidFill>
                        <a:schemeClr val="bg1"/>
                      </a:solidFill>
                      <a:prstDash val="solid"/>
                      <a:round/>
                      <a:headEnd type="none" w="med" len="med"/>
                      <a:tailEnd type="none" w="med" len="med"/>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sz="800" b="1" dirty="0" smtClean="0">
                          <a:solidFill>
                            <a:schemeClr val="bg1"/>
                          </a:solidFill>
                        </a:rPr>
                        <a:t>% of 2016</a:t>
                      </a:r>
                      <a:endParaRPr lang="en-US" sz="800" b="1" dirty="0">
                        <a:solidFill>
                          <a:schemeClr val="bg1"/>
                        </a:solidFill>
                      </a:endParaRPr>
                    </a:p>
                  </a:txBody>
                  <a:tcPr marL="45720" marR="4572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r>
              <a:tr h="315872">
                <a:tc>
                  <a:txBody>
                    <a:bodyPr/>
                    <a:lstStyle/>
                    <a:p>
                      <a:r>
                        <a:rPr lang="en-US" sz="800" dirty="0" smtClean="0"/>
                        <a:t>Supplier</a:t>
                      </a:r>
                      <a:r>
                        <a:rPr lang="en-US" sz="800" baseline="0" dirty="0" smtClean="0"/>
                        <a:t> A</a:t>
                      </a:r>
                      <a:endParaRPr lang="en-US" sz="800" dirty="0"/>
                    </a:p>
                  </a:txBody>
                  <a:tcPr marL="45720" marR="45720" anchor="ctr">
                    <a:lnT w="38100" cmpd="sng">
                      <a:noFill/>
                    </a:lnT>
                    <a:lnB w="12700" cap="flat" cmpd="sng" algn="ctr">
                      <a:solidFill>
                        <a:schemeClr val="tx2"/>
                      </a:solidFill>
                      <a:prstDash val="solid"/>
                      <a:round/>
                      <a:headEnd type="none" w="med" len="med"/>
                      <a:tailEnd type="none" w="med" len="med"/>
                    </a:lnB>
                    <a:noFill/>
                  </a:tcPr>
                </a:tc>
                <a:tc>
                  <a:txBody>
                    <a:bodyPr/>
                    <a:lstStyle/>
                    <a:p>
                      <a:pPr algn="ctr"/>
                      <a:r>
                        <a:rPr lang="en-US" sz="800" dirty="0" smtClean="0"/>
                        <a:t>Toner</a:t>
                      </a:r>
                      <a:endParaRPr lang="en-US" sz="800" dirty="0"/>
                    </a:p>
                  </a:txBody>
                  <a:tcPr marL="45720" marR="45720" anchor="ctr">
                    <a:lnT w="38100" cmpd="sng">
                      <a:noFill/>
                    </a:lnT>
                    <a:lnB w="12700" cap="flat" cmpd="sng" algn="ctr">
                      <a:solidFill>
                        <a:schemeClr val="tx2"/>
                      </a:solidFill>
                      <a:prstDash val="solid"/>
                      <a:round/>
                      <a:headEnd type="none" w="med" len="med"/>
                      <a:tailEnd type="none" w="med" len="med"/>
                    </a:lnB>
                    <a:noFill/>
                  </a:tcPr>
                </a:tc>
                <a:tc>
                  <a:txBody>
                    <a:bodyPr/>
                    <a:lstStyle/>
                    <a:p>
                      <a:pPr algn="ctr"/>
                      <a:r>
                        <a:rPr lang="en-US" sz="800" dirty="0" smtClean="0"/>
                        <a:t>$18,509</a:t>
                      </a:r>
                      <a:endParaRPr lang="en-US" sz="800" dirty="0"/>
                    </a:p>
                  </a:txBody>
                  <a:tcPr marL="45720" marR="45720" anchor="ctr">
                    <a:lnT w="38100" cmpd="sng">
                      <a:noFill/>
                    </a:lnT>
                    <a:lnB w="12700" cap="flat" cmpd="sng" algn="ctr">
                      <a:solidFill>
                        <a:schemeClr val="tx2"/>
                      </a:solidFill>
                      <a:prstDash val="solid"/>
                      <a:round/>
                      <a:headEnd type="none" w="med" len="med"/>
                      <a:tailEnd type="none" w="med" len="med"/>
                    </a:lnB>
                    <a:noFill/>
                  </a:tcPr>
                </a:tc>
                <a:tc>
                  <a:txBody>
                    <a:bodyPr/>
                    <a:lstStyle/>
                    <a:p>
                      <a:pPr algn="ctr"/>
                      <a:r>
                        <a:rPr lang="en-US" sz="800" dirty="0" smtClean="0"/>
                        <a:t>$16,160</a:t>
                      </a:r>
                      <a:endParaRPr lang="en-US" sz="800" dirty="0"/>
                    </a:p>
                  </a:txBody>
                  <a:tcPr marL="45720" marR="45720" anchor="ctr">
                    <a:lnT w="38100" cmpd="sng">
                      <a:noFill/>
                    </a:lnT>
                    <a:lnB w="12700" cap="flat" cmpd="sng" algn="ctr">
                      <a:solidFill>
                        <a:schemeClr val="tx2"/>
                      </a:solidFill>
                      <a:prstDash val="solid"/>
                      <a:round/>
                      <a:headEnd type="none" w="med" len="med"/>
                      <a:tailEnd type="none" w="med" len="med"/>
                    </a:lnB>
                    <a:noFill/>
                  </a:tcPr>
                </a:tc>
                <a:tc>
                  <a:txBody>
                    <a:bodyPr/>
                    <a:lstStyle/>
                    <a:p>
                      <a:pPr algn="ctr"/>
                      <a:r>
                        <a:rPr lang="en-US" sz="800" dirty="0" smtClean="0"/>
                        <a:t>13.3%</a:t>
                      </a:r>
                      <a:endParaRPr lang="en-US" sz="800" dirty="0"/>
                    </a:p>
                  </a:txBody>
                  <a:tcPr marL="45720" marR="45720" anchor="ctr">
                    <a:lnT w="38100" cmpd="sng">
                      <a:noFill/>
                    </a:lnT>
                    <a:lnB w="12700" cap="flat" cmpd="sng" algn="ctr">
                      <a:solidFill>
                        <a:schemeClr val="tx2"/>
                      </a:solidFill>
                      <a:prstDash val="solid"/>
                      <a:round/>
                      <a:headEnd type="none" w="med" len="med"/>
                      <a:tailEnd type="none" w="med" len="med"/>
                    </a:lnB>
                    <a:noFill/>
                  </a:tcPr>
                </a:tc>
              </a:tr>
              <a:tr h="315872">
                <a:tc>
                  <a:txBody>
                    <a:bodyPr/>
                    <a:lstStyle/>
                    <a:p>
                      <a:r>
                        <a:rPr lang="en-US" sz="800" dirty="0" smtClean="0"/>
                        <a:t>Supplier B</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Toner / Drums</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19,128</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14,661</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12.1%</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315872">
                <a:tc>
                  <a:txBody>
                    <a:bodyPr/>
                    <a:lstStyle/>
                    <a:p>
                      <a:r>
                        <a:rPr lang="en-US" sz="800" dirty="0" smtClean="0"/>
                        <a:t>Supplier C</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Toner</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11,432</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13,970</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11.5%</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315872">
                <a:tc>
                  <a:txBody>
                    <a:bodyPr/>
                    <a:lstStyle/>
                    <a:p>
                      <a:r>
                        <a:rPr lang="en-US" sz="800" dirty="0" smtClean="0"/>
                        <a:t>Supplier D</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Toner Cart</a:t>
                      </a:r>
                      <a:r>
                        <a:rPr lang="en-US" sz="800" baseline="0" dirty="0" smtClean="0"/>
                        <a:t> / Printer Cart</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8,630</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10,141</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8.3%</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315872">
                <a:tc>
                  <a:txBody>
                    <a:bodyPr/>
                    <a:lstStyle/>
                    <a:p>
                      <a:r>
                        <a:rPr lang="en-US" sz="800" dirty="0" smtClean="0"/>
                        <a:t>Supplier E</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Toner</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10,760</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8,907</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7.3%</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315872">
                <a:tc>
                  <a:txBody>
                    <a:bodyPr/>
                    <a:lstStyle/>
                    <a:p>
                      <a:r>
                        <a:rPr lang="en-US" sz="800" dirty="0" smtClean="0"/>
                        <a:t>Supplier F</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Printer Cart</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6,342</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4,845</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4.0%</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315872">
                <a:tc>
                  <a:txBody>
                    <a:bodyPr/>
                    <a:lstStyle/>
                    <a:p>
                      <a:r>
                        <a:rPr lang="en-US" sz="800" dirty="0" smtClean="0"/>
                        <a:t>Supplier G</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Toner Cart</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2,779</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3,611</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3.0%</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315872">
                <a:tc>
                  <a:txBody>
                    <a:bodyPr/>
                    <a:lstStyle/>
                    <a:p>
                      <a:r>
                        <a:rPr lang="en-US" sz="800" dirty="0" smtClean="0"/>
                        <a:t>Supplier H</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Toner Cart / Printer Cart</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2,328</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3,383</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2.8%</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315872">
                <a:tc>
                  <a:txBody>
                    <a:bodyPr/>
                    <a:lstStyle/>
                    <a:p>
                      <a:r>
                        <a:rPr lang="en-US" sz="800" dirty="0" smtClean="0"/>
                        <a:t>Supplier I</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OEM Product</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3,535</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3,151</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2.6%</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315872">
                <a:tc>
                  <a:txBody>
                    <a:bodyPr/>
                    <a:lstStyle/>
                    <a:p>
                      <a:r>
                        <a:rPr lang="en-US" sz="800" dirty="0" smtClean="0"/>
                        <a:t>Supplier J</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Printer Cart</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4,394</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3,003</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dirty="0" smtClean="0"/>
                        <a:t>2.5%</a:t>
                      </a:r>
                      <a:endParaRPr lang="en-US" sz="80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315872">
                <a:tc>
                  <a:txBody>
                    <a:bodyPr/>
                    <a:lstStyle/>
                    <a:p>
                      <a:r>
                        <a:rPr lang="en-US" sz="800" b="1" dirty="0" smtClean="0"/>
                        <a:t>Top 10</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ctr"/>
                      <a:endParaRPr lang="en-US" sz="800" b="1"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ctr"/>
                      <a:r>
                        <a:rPr lang="en-US" sz="800" b="1" dirty="0" smtClean="0"/>
                        <a:t>87,837</a:t>
                      </a:r>
                      <a:endParaRPr lang="en-US" sz="800" b="1"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ctr"/>
                      <a:r>
                        <a:rPr lang="en-US" sz="800" b="1" dirty="0" smtClean="0"/>
                        <a:t>81,832</a:t>
                      </a:r>
                      <a:endParaRPr lang="en-US" sz="800" b="1"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c>
                  <a:txBody>
                    <a:bodyPr/>
                    <a:lstStyle/>
                    <a:p>
                      <a:pPr algn="ctr"/>
                      <a:r>
                        <a:rPr lang="en-US" sz="800" b="1" dirty="0" smtClean="0"/>
                        <a:t>67.3%</a:t>
                      </a:r>
                      <a:endParaRPr lang="en-US" sz="800" b="1"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accent2">
                        <a:lumMod val="20000"/>
                        <a:lumOff val="80000"/>
                      </a:schemeClr>
                    </a:solidFill>
                  </a:tcPr>
                </a:tc>
              </a:tr>
              <a:tr h="315872">
                <a:tc>
                  <a:txBody>
                    <a:bodyPr/>
                    <a:lstStyle/>
                    <a:p>
                      <a:r>
                        <a:rPr lang="en-US" sz="800" b="0" dirty="0" smtClean="0"/>
                        <a:t>All Others</a:t>
                      </a:r>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endParaRPr lang="en-US" sz="800" b="1"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b="0" dirty="0" smtClean="0"/>
                        <a:t>44,665</a:t>
                      </a:r>
                      <a:endParaRPr lang="en-US" sz="8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b="0" dirty="0" smtClean="0"/>
                        <a:t>39,830</a:t>
                      </a:r>
                      <a:endParaRPr lang="en-US" sz="8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pPr algn="ctr"/>
                      <a:r>
                        <a:rPr lang="en-US" sz="800" b="0" dirty="0" smtClean="0"/>
                        <a:t>32.7%</a:t>
                      </a:r>
                      <a:endParaRPr lang="en-US" sz="800" b="0" dirty="0"/>
                    </a:p>
                  </a:txBody>
                  <a:tcPr marL="45720" marR="45720" anchor="ct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r>
              <a:tr h="315872">
                <a:tc>
                  <a:txBody>
                    <a:bodyPr/>
                    <a:lstStyle/>
                    <a:p>
                      <a:r>
                        <a:rPr lang="en-US" sz="800" b="1" dirty="0" smtClean="0"/>
                        <a:t>Total</a:t>
                      </a:r>
                    </a:p>
                  </a:txBody>
                  <a:tcPr marL="45720" marR="45720" anchor="ctr">
                    <a:lnT w="12700" cap="flat" cmpd="sng" algn="ctr">
                      <a:solidFill>
                        <a:schemeClr val="tx2"/>
                      </a:solidFill>
                      <a:prstDash val="solid"/>
                      <a:round/>
                      <a:headEnd type="none" w="med" len="med"/>
                      <a:tailEnd type="none" w="med" len="med"/>
                    </a:lnT>
                    <a:solidFill>
                      <a:schemeClr val="bg2"/>
                    </a:solidFill>
                  </a:tcPr>
                </a:tc>
                <a:tc>
                  <a:txBody>
                    <a:bodyPr/>
                    <a:lstStyle/>
                    <a:p>
                      <a:pPr algn="ctr"/>
                      <a:endParaRPr lang="en-US" sz="800" b="1" dirty="0"/>
                    </a:p>
                  </a:txBody>
                  <a:tcPr marL="45720" marR="4572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en-US" sz="800" b="1" dirty="0" smtClean="0"/>
                        <a:t>$132,501</a:t>
                      </a:r>
                      <a:endParaRPr lang="en-US" sz="800" b="1" dirty="0"/>
                    </a:p>
                  </a:txBody>
                  <a:tcPr marL="45720" marR="4572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en-US" sz="800" b="1" dirty="0" smtClean="0"/>
                        <a:t>$121,662</a:t>
                      </a:r>
                      <a:endParaRPr lang="en-US" sz="800" b="1" dirty="0"/>
                    </a:p>
                  </a:txBody>
                  <a:tcPr marL="45720" marR="45720" anchor="ctr">
                    <a:lnT w="12700" cap="flat" cmpd="sng" algn="ctr">
                      <a:solidFill>
                        <a:schemeClr val="tx2"/>
                      </a:solidFill>
                      <a:prstDash val="solid"/>
                      <a:round/>
                      <a:headEnd type="none" w="med" len="med"/>
                      <a:tailEnd type="none" w="med" len="med"/>
                    </a:lnT>
                    <a:solidFill>
                      <a:schemeClr val="bg2"/>
                    </a:solidFill>
                  </a:tcPr>
                </a:tc>
                <a:tc>
                  <a:txBody>
                    <a:bodyPr/>
                    <a:lstStyle/>
                    <a:p>
                      <a:pPr algn="ctr"/>
                      <a:r>
                        <a:rPr lang="en-US" sz="800" b="1" dirty="0" smtClean="0"/>
                        <a:t>100.0%</a:t>
                      </a:r>
                      <a:endParaRPr lang="en-US" sz="800" b="1" dirty="0"/>
                    </a:p>
                  </a:txBody>
                  <a:tcPr marL="45720" marR="45720" anchor="ctr">
                    <a:lnT w="12700" cap="flat" cmpd="sng" algn="ctr">
                      <a:solidFill>
                        <a:schemeClr val="tx2"/>
                      </a:solidFill>
                      <a:prstDash val="solid"/>
                      <a:round/>
                      <a:headEnd type="none" w="med" len="med"/>
                      <a:tailEnd type="none" w="med" len="med"/>
                    </a:lnT>
                    <a:solidFill>
                      <a:schemeClr val="bg2"/>
                    </a:solidFill>
                  </a:tcPr>
                </a:tc>
              </a:tr>
            </a:tbl>
          </a:graphicData>
        </a:graphic>
      </p:graphicFrame>
      <p:sp>
        <p:nvSpPr>
          <p:cNvPr id="12"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74</a:t>
            </a:r>
            <a:endParaRPr lang="en-US" sz="900" dirty="0">
              <a:solidFill>
                <a:srgbClr val="000000"/>
              </a:solidFill>
              <a:latin typeface="Tahoma"/>
            </a:endParaRPr>
          </a:p>
        </p:txBody>
      </p:sp>
    </p:spTree>
    <p:extLst>
      <p:ext uri="{BB962C8B-B14F-4D97-AF65-F5344CB8AC3E}">
        <p14:creationId xmlns:p14="http://schemas.microsoft.com/office/powerpoint/2010/main" val="37875965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Product Categories – Imaging Supplies</a:t>
            </a:r>
          </a:p>
        </p:txBody>
      </p:sp>
      <p:sp>
        <p:nvSpPr>
          <p:cNvPr id="7" name="TextBox 6"/>
          <p:cNvSpPr txBox="1"/>
          <p:nvPr/>
        </p:nvSpPr>
        <p:spPr>
          <a:xfrm>
            <a:off x="288924" y="1125407"/>
            <a:ext cx="1847851" cy="1456809"/>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Imaging supplies comprise consumable color and monochrome </a:t>
            </a:r>
            <a:r>
              <a:rPr lang="en-US" sz="800" dirty="0" smtClean="0">
                <a:solidFill>
                  <a:schemeClr val="bg1"/>
                </a:solidFill>
                <a:cs typeface="Tahoma" panose="020B0604030504040204" pitchFamily="34" charset="0"/>
              </a:rPr>
              <a:t>toners, </a:t>
            </a:r>
            <a:r>
              <a:rPr lang="en-US" sz="800" dirty="0">
                <a:solidFill>
                  <a:schemeClr val="bg1"/>
                </a:solidFill>
                <a:cs typeface="Tahoma" panose="020B0604030504040204" pitchFamily="34" charset="0"/>
              </a:rPr>
              <a:t>as well as printer imaging cartridges used to produce a printed or copied image on paper</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The Company also purchases and remarkets OEM-branded imaging supplies, a necessary step in maintaining its position as a “one-stop-shop” solutions provider</a:t>
            </a:r>
          </a:p>
        </p:txBody>
      </p:sp>
      <p:graphicFrame>
        <p:nvGraphicFramePr>
          <p:cNvPr id="8" name="Table 7"/>
          <p:cNvGraphicFramePr>
            <a:graphicFrameLocks noGrp="1"/>
          </p:cNvGraphicFramePr>
          <p:nvPr>
            <p:extLst/>
          </p:nvPr>
        </p:nvGraphicFramePr>
        <p:xfrm>
          <a:off x="2420448" y="1079277"/>
          <a:ext cx="6504281" cy="438912"/>
        </p:xfrm>
        <a:graphic>
          <a:graphicData uri="http://schemas.openxmlformats.org/drawingml/2006/table">
            <a:tbl>
              <a:tblPr firstRow="1" bandRow="1">
                <a:tableStyleId>{5C22544A-7EE6-4342-B048-85BDC9FD1C3A}</a:tableStyleId>
              </a:tblPr>
              <a:tblGrid>
                <a:gridCol w="6504281">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Overview of Katun’s Imaging Supplies Offering</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i="0" u="none" dirty="0">
                          <a:solidFill>
                            <a:schemeClr val="accent2"/>
                          </a:solidFill>
                          <a:latin typeface="+mn-lt"/>
                        </a:rPr>
                        <a:t>$</a:t>
                      </a:r>
                      <a:r>
                        <a:rPr lang="en-US" sz="900" b="1" i="0" u="none" baseline="0" dirty="0">
                          <a:solidFill>
                            <a:schemeClr val="accent2"/>
                          </a:solidFill>
                          <a:latin typeface="+mn-lt"/>
                        </a:rPr>
                        <a:t> in thousands</a:t>
                      </a:r>
                      <a:endParaRPr lang="en-US" sz="900" b="1"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83555329"/>
              </p:ext>
            </p:extLst>
          </p:nvPr>
        </p:nvGraphicFramePr>
        <p:xfrm>
          <a:off x="2419429" y="1561269"/>
          <a:ext cx="6499145" cy="4303386"/>
        </p:xfrm>
        <a:graphic>
          <a:graphicData uri="http://schemas.openxmlformats.org/drawingml/2006/table">
            <a:tbl>
              <a:tblPr firstRow="1" bandRow="1">
                <a:tableStyleId>{5C22544A-7EE6-4342-B048-85BDC9FD1C3A}</a:tableStyleId>
              </a:tblPr>
              <a:tblGrid>
                <a:gridCol w="1299829">
                  <a:extLst>
                    <a:ext uri="{9D8B030D-6E8A-4147-A177-3AD203B41FA5}">
                      <a16:colId xmlns="" xmlns:a16="http://schemas.microsoft.com/office/drawing/2014/main" val="20000"/>
                    </a:ext>
                  </a:extLst>
                </a:gridCol>
                <a:gridCol w="1299829">
                  <a:extLst>
                    <a:ext uri="{9D8B030D-6E8A-4147-A177-3AD203B41FA5}">
                      <a16:colId xmlns="" xmlns:a16="http://schemas.microsoft.com/office/drawing/2014/main" val="20001"/>
                    </a:ext>
                  </a:extLst>
                </a:gridCol>
                <a:gridCol w="1299829">
                  <a:extLst>
                    <a:ext uri="{9D8B030D-6E8A-4147-A177-3AD203B41FA5}">
                      <a16:colId xmlns="" xmlns:a16="http://schemas.microsoft.com/office/drawing/2014/main" val="20002"/>
                    </a:ext>
                  </a:extLst>
                </a:gridCol>
                <a:gridCol w="1299829">
                  <a:extLst>
                    <a:ext uri="{9D8B030D-6E8A-4147-A177-3AD203B41FA5}">
                      <a16:colId xmlns="" xmlns:a16="http://schemas.microsoft.com/office/drawing/2014/main" val="20003"/>
                    </a:ext>
                  </a:extLst>
                </a:gridCol>
                <a:gridCol w="1299829">
                  <a:extLst>
                    <a:ext uri="{9D8B030D-6E8A-4147-A177-3AD203B41FA5}">
                      <a16:colId xmlns="" xmlns:a16="http://schemas.microsoft.com/office/drawing/2014/main" val="20004"/>
                    </a:ext>
                  </a:extLst>
                </a:gridCol>
              </a:tblGrid>
              <a:tr h="377602">
                <a:tc>
                  <a:txBody>
                    <a:bodyPr/>
                    <a:lstStyle/>
                    <a:p>
                      <a:endParaRPr lang="en-US" sz="800" i="1" dirty="0">
                        <a:solidFill>
                          <a:schemeClr val="bg1"/>
                        </a:solidFill>
                        <a:latin typeface="Tahoma" panose="020B0604030504040204" pitchFamily="34" charset="0"/>
                      </a:endParaRP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Printer</a:t>
                      </a:r>
                      <a:r>
                        <a:rPr lang="en-US" sz="800" baseline="0" dirty="0">
                          <a:solidFill>
                            <a:schemeClr val="bg1"/>
                          </a:solidFill>
                          <a:latin typeface="Tahoma" panose="020B0604030504040204" pitchFamily="34" charset="0"/>
                        </a:rPr>
                        <a:t> Imaging Cartridges</a:t>
                      </a:r>
                      <a:endParaRPr lang="en-US" sz="800" dirty="0">
                        <a:solidFill>
                          <a:schemeClr val="bg1"/>
                        </a:solidFill>
                        <a:latin typeface="Tahoma" panose="020B0604030504040204" pitchFamily="34" charset="0"/>
                      </a:endParaRP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Color Toners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Monochrome Toners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OEM</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925921">
                <a:tc>
                  <a:txBody>
                    <a:bodyPr/>
                    <a:lstStyle/>
                    <a:p>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1"/>
                  </a:ext>
                </a:extLst>
              </a:tr>
              <a:tr h="1148021">
                <a:tc>
                  <a:txBody>
                    <a:bodyPr/>
                    <a:lstStyle/>
                    <a:p>
                      <a:r>
                        <a:rPr lang="en-US" sz="800" b="1" dirty="0">
                          <a:latin typeface="Tahoma" panose="020B0604030504040204" pitchFamily="34" charset="0"/>
                        </a:rPr>
                        <a:t>OEMs</a:t>
                      </a:r>
                      <a:r>
                        <a:rPr lang="en-US" sz="800" b="1" baseline="0" dirty="0">
                          <a:latin typeface="Tahoma" panose="020B0604030504040204" pitchFamily="34" charset="0"/>
                        </a:rPr>
                        <a:t> Covered</a:t>
                      </a:r>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Brother,</a:t>
                      </a:r>
                      <a:r>
                        <a:rPr lang="en-US" sz="800" baseline="0" dirty="0">
                          <a:latin typeface="Tahoma" panose="020B0604030504040204" pitchFamily="34" charset="0"/>
                        </a:rPr>
                        <a:t> Canon, Dell, Epson, HP, Konica-Minolta, Kyocera </a:t>
                      </a:r>
                      <a:r>
                        <a:rPr lang="en-US" sz="800" baseline="0" dirty="0" err="1">
                          <a:latin typeface="Tahoma" panose="020B0604030504040204" pitchFamily="34" charset="0"/>
                        </a:rPr>
                        <a:t>Mita</a:t>
                      </a:r>
                      <a:r>
                        <a:rPr lang="en-US" sz="800" baseline="0" dirty="0">
                          <a:latin typeface="Tahoma" panose="020B0604030504040204" pitchFamily="34" charset="0"/>
                        </a:rPr>
                        <a:t>, Lexmark, </a:t>
                      </a:r>
                      <a:r>
                        <a:rPr lang="en-US" sz="800" baseline="0" dirty="0" err="1">
                          <a:latin typeface="Tahoma" panose="020B0604030504040204" pitchFamily="34" charset="0"/>
                        </a:rPr>
                        <a:t>Okidata</a:t>
                      </a:r>
                      <a:r>
                        <a:rPr lang="en-US" sz="800" baseline="0" dirty="0">
                          <a:latin typeface="Tahoma" panose="020B0604030504040204" pitchFamily="34" charset="0"/>
                        </a:rPr>
                        <a:t>, Ricoh, Samsung, Sharp, Xerox</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Canon, Konica-Minolta, Kyocera </a:t>
                      </a:r>
                      <a:r>
                        <a:rPr lang="en-US" sz="800" dirty="0" err="1">
                          <a:latin typeface="Tahoma" panose="020B0604030504040204" pitchFamily="34" charset="0"/>
                        </a:rPr>
                        <a:t>Mita</a:t>
                      </a:r>
                      <a:r>
                        <a:rPr lang="en-US" sz="800" dirty="0">
                          <a:latin typeface="Tahoma" panose="020B0604030504040204" pitchFamily="34" charset="0"/>
                        </a:rPr>
                        <a:t>, Ricoh, Sharp, Toshiba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Brother,</a:t>
                      </a:r>
                      <a:r>
                        <a:rPr lang="en-US" sz="800" baseline="0" dirty="0">
                          <a:latin typeface="Tahoma" panose="020B0604030504040204" pitchFamily="34" charset="0"/>
                        </a:rPr>
                        <a:t> Canon, HP, Konica-Minolta, Kyocera </a:t>
                      </a:r>
                      <a:r>
                        <a:rPr lang="en-US" sz="800" baseline="0" dirty="0" err="1">
                          <a:latin typeface="Tahoma" panose="020B0604030504040204" pitchFamily="34" charset="0"/>
                        </a:rPr>
                        <a:t>Mita</a:t>
                      </a:r>
                      <a:r>
                        <a:rPr lang="en-US" sz="800" baseline="0" dirty="0">
                          <a:latin typeface="Tahoma" panose="020B0604030504040204" pitchFamily="34" charset="0"/>
                        </a:rPr>
                        <a:t>, Panasonic, Ricoh, Sharp, Toshiba</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latin typeface="Tahoma" panose="020B0604030504040204" pitchFamily="34" charset="0"/>
                        </a:rPr>
                        <a:t>Brother,</a:t>
                      </a:r>
                      <a:r>
                        <a:rPr lang="en-US" sz="800" baseline="0" dirty="0">
                          <a:latin typeface="Tahoma" panose="020B0604030504040204" pitchFamily="34" charset="0"/>
                        </a:rPr>
                        <a:t> Canon, HP, Konica-Minolta, Kyocera </a:t>
                      </a:r>
                      <a:r>
                        <a:rPr lang="en-US" sz="800" baseline="0" dirty="0" err="1">
                          <a:latin typeface="Tahoma" panose="020B0604030504040204" pitchFamily="34" charset="0"/>
                        </a:rPr>
                        <a:t>Mita</a:t>
                      </a:r>
                      <a:r>
                        <a:rPr lang="en-US" sz="800" baseline="0" dirty="0">
                          <a:latin typeface="Tahoma" panose="020B0604030504040204" pitchFamily="34" charset="0"/>
                        </a:rPr>
                        <a:t>, Panasonic, Ricoh, Samsung, Sharp, Toshiba</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2"/>
                  </a:ext>
                </a:extLst>
              </a:tr>
              <a:tr h="925921">
                <a:tc>
                  <a:txBody>
                    <a:bodyPr/>
                    <a:lstStyle/>
                    <a:p>
                      <a:r>
                        <a:rPr lang="en-US" sz="800" b="1" dirty="0">
                          <a:latin typeface="Tahoma" panose="020B0604030504040204" pitchFamily="34" charset="0"/>
                        </a:rPr>
                        <a:t>2016</a:t>
                      </a:r>
                      <a:r>
                        <a:rPr lang="en-US" sz="800" b="1" baseline="0" dirty="0">
                          <a:latin typeface="Tahoma" panose="020B0604030504040204" pitchFamily="34" charset="0"/>
                        </a:rPr>
                        <a:t> Revenue</a:t>
                      </a:r>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$42,938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$52,663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$34,168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$7,213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3"/>
                  </a:ext>
                </a:extLst>
              </a:tr>
              <a:tr h="925921">
                <a:tc>
                  <a:txBody>
                    <a:bodyPr/>
                    <a:lstStyle/>
                    <a:p>
                      <a:r>
                        <a:rPr lang="en-US" sz="800" b="1" dirty="0">
                          <a:latin typeface="Tahoma" panose="020B0604030504040204" pitchFamily="34" charset="0"/>
                        </a:rPr>
                        <a:t>%</a:t>
                      </a:r>
                      <a:r>
                        <a:rPr lang="en-US" sz="800" b="1" baseline="0" dirty="0">
                          <a:latin typeface="Tahoma" panose="020B0604030504040204" pitchFamily="34" charset="0"/>
                        </a:rPr>
                        <a:t> </a:t>
                      </a:r>
                      <a:r>
                        <a:rPr lang="en-US" sz="800" b="1" dirty="0">
                          <a:latin typeface="Tahoma" panose="020B0604030504040204" pitchFamily="34" charset="0"/>
                        </a:rPr>
                        <a:t>Total </a:t>
                      </a:r>
                      <a:r>
                        <a:rPr lang="en-US" sz="800" b="1" dirty="0" smtClean="0">
                          <a:latin typeface="Tahoma" panose="020B0604030504040204" pitchFamily="34" charset="0"/>
                        </a:rPr>
                        <a:t>Revenue</a:t>
                      </a:r>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21.6%</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26.5%</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17.2%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3.6%</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4"/>
                  </a:ext>
                </a:extLst>
              </a:tr>
            </a:tbl>
          </a:graphicData>
        </a:graphic>
      </p:graphicFrame>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4347" y="2165932"/>
            <a:ext cx="1408948" cy="47238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0957" y="2001139"/>
            <a:ext cx="899002" cy="79936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9078" y="2091526"/>
            <a:ext cx="1094911" cy="570545"/>
          </a:xfrm>
          <a:prstGeom prst="rect">
            <a:avLst/>
          </a:prstGeom>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3824" y="2001139"/>
            <a:ext cx="994647" cy="85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10"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75</a:t>
            </a:r>
            <a:endParaRPr lang="en-US" sz="900" dirty="0">
              <a:solidFill>
                <a:srgbClr val="000000"/>
              </a:solidFill>
              <a:latin typeface="Tahoma"/>
            </a:endParaRPr>
          </a:p>
        </p:txBody>
      </p:sp>
    </p:spTree>
    <p:extLst>
      <p:ext uri="{BB962C8B-B14F-4D97-AF65-F5344CB8AC3E}">
        <p14:creationId xmlns:p14="http://schemas.microsoft.com/office/powerpoint/2010/main" val="288795740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Product Categories – Parts</a:t>
            </a:r>
          </a:p>
        </p:txBody>
      </p:sp>
      <p:sp>
        <p:nvSpPr>
          <p:cNvPr id="5" name="TextBox 4"/>
          <p:cNvSpPr txBox="1"/>
          <p:nvPr/>
        </p:nvSpPr>
        <p:spPr>
          <a:xfrm>
            <a:off x="288924" y="1125407"/>
            <a:ext cx="1847851" cy="1754326"/>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Parts are essential to the efficient operations of charging, fusing, cleaning, paper feed and other systems within office equipment</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Part performance is often the most critical factor in preventing costly, unscheduled service calls, and consequently, maintaining customer satisfaction</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 offers the world’s most extensive range of compatible </a:t>
            </a:r>
            <a:r>
              <a:rPr lang="en-US" sz="800" dirty="0" smtClean="0">
                <a:solidFill>
                  <a:schemeClr val="bg1"/>
                </a:solidFill>
                <a:cs typeface="Tahoma" panose="020B0604030504040204" pitchFamily="34" charset="0"/>
              </a:rPr>
              <a:t>parts (830 products)</a:t>
            </a:r>
            <a:endParaRPr lang="en-US" sz="800" dirty="0">
              <a:solidFill>
                <a:schemeClr val="bg1"/>
              </a:solidFill>
              <a:cs typeface="Tahoma" panose="020B0604030504040204" pitchFamily="34" charset="0"/>
            </a:endParaRPr>
          </a:p>
        </p:txBody>
      </p:sp>
      <p:graphicFrame>
        <p:nvGraphicFramePr>
          <p:cNvPr id="7" name="Table 6"/>
          <p:cNvGraphicFramePr>
            <a:graphicFrameLocks noGrp="1"/>
          </p:cNvGraphicFramePr>
          <p:nvPr>
            <p:extLst/>
          </p:nvPr>
        </p:nvGraphicFramePr>
        <p:xfrm>
          <a:off x="2420448" y="1079277"/>
          <a:ext cx="6504281" cy="438912"/>
        </p:xfrm>
        <a:graphic>
          <a:graphicData uri="http://schemas.openxmlformats.org/drawingml/2006/table">
            <a:tbl>
              <a:tblPr firstRow="1" bandRow="1">
                <a:tableStyleId>{5C22544A-7EE6-4342-B048-85BDC9FD1C3A}</a:tableStyleId>
              </a:tblPr>
              <a:tblGrid>
                <a:gridCol w="6504281">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Overview of Katun’s Primary Parts Offering</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i="0" u="none" dirty="0">
                          <a:solidFill>
                            <a:schemeClr val="accent2"/>
                          </a:solidFill>
                          <a:latin typeface="+mn-lt"/>
                        </a:rPr>
                        <a:t>$</a:t>
                      </a:r>
                      <a:r>
                        <a:rPr lang="en-US" sz="900" b="1" i="0" u="none" baseline="0" dirty="0">
                          <a:solidFill>
                            <a:schemeClr val="accent2"/>
                          </a:solidFill>
                          <a:latin typeface="+mn-lt"/>
                        </a:rPr>
                        <a:t> in thousands</a:t>
                      </a:r>
                      <a:endParaRPr lang="en-US" sz="900" b="1"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795563772"/>
              </p:ext>
            </p:extLst>
          </p:nvPr>
        </p:nvGraphicFramePr>
        <p:xfrm>
          <a:off x="2419429" y="1561269"/>
          <a:ext cx="6499145" cy="4303386"/>
        </p:xfrm>
        <a:graphic>
          <a:graphicData uri="http://schemas.openxmlformats.org/drawingml/2006/table">
            <a:tbl>
              <a:tblPr firstRow="1" bandRow="1">
                <a:tableStyleId>{5C22544A-7EE6-4342-B048-85BDC9FD1C3A}</a:tableStyleId>
              </a:tblPr>
              <a:tblGrid>
                <a:gridCol w="1299829">
                  <a:extLst>
                    <a:ext uri="{9D8B030D-6E8A-4147-A177-3AD203B41FA5}">
                      <a16:colId xmlns="" xmlns:a16="http://schemas.microsoft.com/office/drawing/2014/main" val="20000"/>
                    </a:ext>
                  </a:extLst>
                </a:gridCol>
                <a:gridCol w="1299829">
                  <a:extLst>
                    <a:ext uri="{9D8B030D-6E8A-4147-A177-3AD203B41FA5}">
                      <a16:colId xmlns="" xmlns:a16="http://schemas.microsoft.com/office/drawing/2014/main" val="20001"/>
                    </a:ext>
                  </a:extLst>
                </a:gridCol>
                <a:gridCol w="1299829">
                  <a:extLst>
                    <a:ext uri="{9D8B030D-6E8A-4147-A177-3AD203B41FA5}">
                      <a16:colId xmlns="" xmlns:a16="http://schemas.microsoft.com/office/drawing/2014/main" val="20002"/>
                    </a:ext>
                  </a:extLst>
                </a:gridCol>
                <a:gridCol w="1299829">
                  <a:extLst>
                    <a:ext uri="{9D8B030D-6E8A-4147-A177-3AD203B41FA5}">
                      <a16:colId xmlns="" xmlns:a16="http://schemas.microsoft.com/office/drawing/2014/main" val="20003"/>
                    </a:ext>
                  </a:extLst>
                </a:gridCol>
                <a:gridCol w="1299829">
                  <a:extLst>
                    <a:ext uri="{9D8B030D-6E8A-4147-A177-3AD203B41FA5}">
                      <a16:colId xmlns="" xmlns:a16="http://schemas.microsoft.com/office/drawing/2014/main" val="20004"/>
                    </a:ext>
                  </a:extLst>
                </a:gridCol>
              </a:tblGrid>
              <a:tr h="377602">
                <a:tc>
                  <a:txBody>
                    <a:bodyPr/>
                    <a:lstStyle/>
                    <a:p>
                      <a:endParaRPr lang="en-US" sz="800" i="1" dirty="0">
                        <a:solidFill>
                          <a:schemeClr val="bg1"/>
                        </a:solidFill>
                        <a:latin typeface="Tahoma" panose="020B0604030504040204" pitchFamily="34" charset="0"/>
                      </a:endParaRP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Miscellaneous Parts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Waste Toner Containers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Fuser – </a:t>
                      </a:r>
                      <a:br>
                        <a:rPr lang="en-US" sz="800" dirty="0">
                          <a:solidFill>
                            <a:schemeClr val="bg1"/>
                          </a:solidFill>
                          <a:latin typeface="Tahoma" panose="020B0604030504040204" pitchFamily="34" charset="0"/>
                        </a:rPr>
                      </a:br>
                      <a:r>
                        <a:rPr lang="en-US" sz="800" dirty="0">
                          <a:solidFill>
                            <a:schemeClr val="bg1"/>
                          </a:solidFill>
                          <a:latin typeface="Tahoma" panose="020B0604030504040204" pitchFamily="34" charset="0"/>
                        </a:rPr>
                        <a:t>Rollers &amp;</a:t>
                      </a:r>
                      <a:r>
                        <a:rPr lang="en-US" sz="800" baseline="0" dirty="0">
                          <a:solidFill>
                            <a:schemeClr val="bg1"/>
                          </a:solidFill>
                          <a:latin typeface="Tahoma" panose="020B0604030504040204" pitchFamily="34" charset="0"/>
                        </a:rPr>
                        <a:t> Cleaning</a:t>
                      </a:r>
                      <a:endParaRPr lang="en-US" sz="800" dirty="0">
                        <a:solidFill>
                          <a:schemeClr val="bg1"/>
                        </a:solidFill>
                        <a:latin typeface="Tahoma" panose="020B0604030504040204" pitchFamily="34" charset="0"/>
                      </a:endParaRP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Cleaning Blades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925921">
                <a:tc>
                  <a:txBody>
                    <a:bodyPr/>
                    <a:lstStyle/>
                    <a:p>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1"/>
                  </a:ext>
                </a:extLst>
              </a:tr>
              <a:tr h="1148021">
                <a:tc>
                  <a:txBody>
                    <a:bodyPr/>
                    <a:lstStyle/>
                    <a:p>
                      <a:r>
                        <a:rPr lang="en-US" sz="800" b="1" dirty="0">
                          <a:latin typeface="Tahoma" panose="020B0604030504040204" pitchFamily="34" charset="0"/>
                        </a:rPr>
                        <a:t>OEMs</a:t>
                      </a:r>
                      <a:r>
                        <a:rPr lang="en-US" sz="800" b="1" baseline="0" dirty="0">
                          <a:latin typeface="Tahoma" panose="020B0604030504040204" pitchFamily="34" charset="0"/>
                        </a:rPr>
                        <a:t> Covered</a:t>
                      </a:r>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baseline="0" dirty="0">
                          <a:latin typeface="Tahoma" panose="020B0604030504040204" pitchFamily="34" charset="0"/>
                        </a:rPr>
                        <a:t>Canon, HP, Konica-Minolta, Kyocera </a:t>
                      </a:r>
                      <a:r>
                        <a:rPr lang="en-US" sz="800" baseline="0" dirty="0" err="1">
                          <a:latin typeface="Tahoma" panose="020B0604030504040204" pitchFamily="34" charset="0"/>
                        </a:rPr>
                        <a:t>Mita</a:t>
                      </a:r>
                      <a:r>
                        <a:rPr lang="en-US" sz="800" baseline="0" dirty="0">
                          <a:latin typeface="Tahoma" panose="020B0604030504040204" pitchFamily="34" charset="0"/>
                        </a:rPr>
                        <a:t>, </a:t>
                      </a:r>
                      <a:r>
                        <a:rPr lang="en-US" sz="800" baseline="0" dirty="0" err="1">
                          <a:latin typeface="Tahoma" panose="020B0604030504040204" pitchFamily="34" charset="0"/>
                        </a:rPr>
                        <a:t>Okidata</a:t>
                      </a:r>
                      <a:r>
                        <a:rPr lang="en-US" sz="800" baseline="0" dirty="0">
                          <a:latin typeface="Tahoma" panose="020B0604030504040204" pitchFamily="34" charset="0"/>
                        </a:rPr>
                        <a:t>, Ricoh, Samsung, Sharp, Toshiba, Universal</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baseline="0" dirty="0">
                          <a:latin typeface="Tahoma" panose="020B0604030504040204" pitchFamily="34" charset="0"/>
                        </a:rPr>
                        <a:t>Canon, HP, Konica-Minolta, Kyocera </a:t>
                      </a:r>
                      <a:r>
                        <a:rPr lang="en-US" sz="800" baseline="0" dirty="0" err="1">
                          <a:latin typeface="Tahoma" panose="020B0604030504040204" pitchFamily="34" charset="0"/>
                        </a:rPr>
                        <a:t>Mita</a:t>
                      </a:r>
                      <a:r>
                        <a:rPr lang="en-US" sz="800" baseline="0" dirty="0">
                          <a:latin typeface="Tahoma" panose="020B0604030504040204" pitchFamily="34" charset="0"/>
                        </a:rPr>
                        <a:t>, Lexmark, Panasonic, Ricoh, Samsung, Sharp, Toshiba</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Brother,</a:t>
                      </a:r>
                      <a:r>
                        <a:rPr lang="en-US" sz="800" baseline="0" dirty="0">
                          <a:latin typeface="Tahoma" panose="020B0604030504040204" pitchFamily="34" charset="0"/>
                        </a:rPr>
                        <a:t> Canon, HP, Konica-Minolta, Kyocera </a:t>
                      </a:r>
                      <a:r>
                        <a:rPr lang="en-US" sz="800" baseline="0" dirty="0" err="1">
                          <a:latin typeface="Tahoma" panose="020B0604030504040204" pitchFamily="34" charset="0"/>
                        </a:rPr>
                        <a:t>Mita</a:t>
                      </a:r>
                      <a:r>
                        <a:rPr lang="en-US" sz="800" baseline="0" dirty="0">
                          <a:latin typeface="Tahoma" panose="020B0604030504040204" pitchFamily="34" charset="0"/>
                        </a:rPr>
                        <a:t>, Panasonic, Ricoh, Sharp, Toshiba</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baseline="0" dirty="0">
                          <a:latin typeface="Tahoma" panose="020B0604030504040204" pitchFamily="34" charset="0"/>
                        </a:rPr>
                        <a:t>Canon, HP, Konica-Minolta, Kyocera </a:t>
                      </a:r>
                      <a:r>
                        <a:rPr lang="en-US" sz="800" baseline="0" dirty="0" err="1">
                          <a:latin typeface="Tahoma" panose="020B0604030504040204" pitchFamily="34" charset="0"/>
                        </a:rPr>
                        <a:t>Mita</a:t>
                      </a:r>
                      <a:r>
                        <a:rPr lang="en-US" sz="800" baseline="0" dirty="0">
                          <a:latin typeface="Tahoma" panose="020B0604030504040204" pitchFamily="34" charset="0"/>
                        </a:rPr>
                        <a:t>, Panasonic, Ricoh, Samsung, Sharp, Toshiba </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2"/>
                  </a:ext>
                </a:extLst>
              </a:tr>
              <a:tr h="925921">
                <a:tc>
                  <a:txBody>
                    <a:bodyPr/>
                    <a:lstStyle/>
                    <a:p>
                      <a:r>
                        <a:rPr lang="en-US" sz="800" b="1" dirty="0">
                          <a:latin typeface="Tahoma" panose="020B0604030504040204" pitchFamily="34" charset="0"/>
                        </a:rPr>
                        <a:t>2016</a:t>
                      </a:r>
                      <a:r>
                        <a:rPr lang="en-US" sz="800" b="1" baseline="0" dirty="0">
                          <a:latin typeface="Tahoma" panose="020B0604030504040204" pitchFamily="34" charset="0"/>
                        </a:rPr>
                        <a:t> Revenue</a:t>
                      </a:r>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$10,259</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$12,711</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$4,812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$1,399</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3"/>
                  </a:ext>
                </a:extLst>
              </a:tr>
              <a:tr h="925921">
                <a:tc>
                  <a:txBody>
                    <a:bodyPr/>
                    <a:lstStyle/>
                    <a:p>
                      <a:r>
                        <a:rPr lang="en-US" sz="800" b="1" dirty="0">
                          <a:latin typeface="Tahoma" panose="020B0604030504040204" pitchFamily="34" charset="0"/>
                        </a:rPr>
                        <a:t>%</a:t>
                      </a:r>
                      <a:r>
                        <a:rPr lang="en-US" sz="800" b="1" baseline="0" dirty="0">
                          <a:latin typeface="Tahoma" panose="020B0604030504040204" pitchFamily="34" charset="0"/>
                        </a:rPr>
                        <a:t> </a:t>
                      </a:r>
                      <a:r>
                        <a:rPr lang="en-US" sz="800" b="1" dirty="0">
                          <a:latin typeface="Tahoma" panose="020B0604030504040204" pitchFamily="34" charset="0"/>
                        </a:rPr>
                        <a:t>Total Revenue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5.2%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6.4%</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2.4%</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0.7%</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4"/>
                  </a:ext>
                </a:extLst>
              </a:tr>
            </a:tbl>
          </a:graphicData>
        </a:graphic>
      </p:graphicFrame>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5285" y="2035552"/>
            <a:ext cx="848638" cy="617191"/>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5093" y="2078693"/>
            <a:ext cx="1234383" cy="65113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3137" y="2038318"/>
            <a:ext cx="771489" cy="73188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0073" y="2003630"/>
            <a:ext cx="1054467" cy="708488"/>
          </a:xfrm>
          <a:prstGeom prst="rect">
            <a:avLst/>
          </a:prstGeom>
        </p:spPr>
      </p:pic>
      <p:sp>
        <p:nvSpPr>
          <p:cNvPr id="16"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9"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76</a:t>
            </a:r>
            <a:endParaRPr lang="en-US" sz="900" dirty="0">
              <a:solidFill>
                <a:srgbClr val="000000"/>
              </a:solidFill>
              <a:latin typeface="Tahoma"/>
            </a:endParaRPr>
          </a:p>
        </p:txBody>
      </p:sp>
    </p:spTree>
    <p:extLst>
      <p:ext uri="{BB962C8B-B14F-4D97-AF65-F5344CB8AC3E}">
        <p14:creationId xmlns:p14="http://schemas.microsoft.com/office/powerpoint/2010/main" val="455355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Product Categories – Photoreceptors and Drums</a:t>
            </a:r>
          </a:p>
        </p:txBody>
      </p:sp>
      <p:sp>
        <p:nvSpPr>
          <p:cNvPr id="5" name="TextBox 4"/>
          <p:cNvSpPr txBox="1"/>
          <p:nvPr/>
        </p:nvSpPr>
        <p:spPr>
          <a:xfrm>
            <a:off x="288924" y="1125407"/>
            <a:ext cx="1847851" cy="3036729"/>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Photoreceptors and drums are used to capture a digital source image and transfer it to a blank page</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 has consistently supplied high quality photoreceptors and drums to the imaging supplies market, beginning with selenium-based drums in the early 1980s and continuing with the transition to organic photoconductor technology during the 1990s</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Katun’s OPC drums, including those in drum cartridges and rebuilding kits, can be installed in almost every type of office equipment, including older and next-generation, analog and digital and monochrome and color devices</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The Company offers more than </a:t>
            </a:r>
            <a:r>
              <a:rPr lang="en-US" sz="800" dirty="0" smtClean="0">
                <a:solidFill>
                  <a:schemeClr val="bg1"/>
                </a:solidFill>
                <a:cs typeface="Tahoma" panose="020B0604030504040204" pitchFamily="34" charset="0"/>
              </a:rPr>
              <a:t>260 </a:t>
            </a:r>
            <a:r>
              <a:rPr lang="en-US" sz="800" dirty="0">
                <a:solidFill>
                  <a:schemeClr val="bg1"/>
                </a:solidFill>
                <a:cs typeface="Tahoma" panose="020B0604030504040204" pitchFamily="34" charset="0"/>
              </a:rPr>
              <a:t>drums and drum unit cartridges and supplies </a:t>
            </a:r>
            <a:r>
              <a:rPr lang="en-US" sz="800" dirty="0" smtClean="0">
                <a:solidFill>
                  <a:schemeClr val="bg1"/>
                </a:solidFill>
                <a:cs typeface="Tahoma" panose="020B0604030504040204" pitchFamily="34" charset="0"/>
              </a:rPr>
              <a:t>~405,000 </a:t>
            </a:r>
            <a:r>
              <a:rPr lang="en-US" sz="800" dirty="0">
                <a:solidFill>
                  <a:schemeClr val="bg1"/>
                </a:solidFill>
                <a:cs typeface="Tahoma" panose="020B0604030504040204" pitchFamily="34" charset="0"/>
              </a:rPr>
              <a:t>photoreceptors and </a:t>
            </a:r>
            <a:r>
              <a:rPr lang="en-US" sz="800" dirty="0" smtClean="0">
                <a:solidFill>
                  <a:schemeClr val="bg1"/>
                </a:solidFill>
                <a:cs typeface="Tahoma" panose="020B0604030504040204" pitchFamily="34" charset="0"/>
              </a:rPr>
              <a:t>drum units per </a:t>
            </a:r>
            <a:r>
              <a:rPr lang="en-US" sz="800" dirty="0">
                <a:solidFill>
                  <a:schemeClr val="bg1"/>
                </a:solidFill>
                <a:cs typeface="Tahoma" panose="020B0604030504040204" pitchFamily="34" charset="0"/>
              </a:rPr>
              <a:t>year</a:t>
            </a:r>
          </a:p>
        </p:txBody>
      </p:sp>
      <p:graphicFrame>
        <p:nvGraphicFramePr>
          <p:cNvPr id="7" name="Table 6"/>
          <p:cNvGraphicFramePr>
            <a:graphicFrameLocks noGrp="1"/>
          </p:cNvGraphicFramePr>
          <p:nvPr>
            <p:extLst/>
          </p:nvPr>
        </p:nvGraphicFramePr>
        <p:xfrm>
          <a:off x="2420448" y="1079277"/>
          <a:ext cx="6504281" cy="438912"/>
        </p:xfrm>
        <a:graphic>
          <a:graphicData uri="http://schemas.openxmlformats.org/drawingml/2006/table">
            <a:tbl>
              <a:tblPr firstRow="1" bandRow="1">
                <a:tableStyleId>{5C22544A-7EE6-4342-B048-85BDC9FD1C3A}</a:tableStyleId>
              </a:tblPr>
              <a:tblGrid>
                <a:gridCol w="6504281">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Overview</a:t>
                      </a:r>
                      <a:r>
                        <a:rPr lang="en-US" sz="1000" b="1" i="0" u="none" baseline="0" dirty="0">
                          <a:solidFill>
                            <a:schemeClr val="tx1"/>
                          </a:solidFill>
                          <a:latin typeface="Tahoma"/>
                        </a:rPr>
                        <a:t> of Katun’s Photoreceptors and Drums Offering</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i="0" u="none" dirty="0">
                          <a:solidFill>
                            <a:schemeClr val="accent2"/>
                          </a:solidFill>
                          <a:latin typeface="+mn-lt"/>
                        </a:rPr>
                        <a:t>$</a:t>
                      </a:r>
                      <a:r>
                        <a:rPr lang="en-US" sz="900" b="1" i="0" u="none" baseline="0" dirty="0">
                          <a:solidFill>
                            <a:schemeClr val="accent2"/>
                          </a:solidFill>
                          <a:latin typeface="+mn-lt"/>
                        </a:rPr>
                        <a:t> in thousands</a:t>
                      </a:r>
                      <a:endParaRPr lang="en-US" sz="900" b="1"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34109858"/>
              </p:ext>
            </p:extLst>
          </p:nvPr>
        </p:nvGraphicFramePr>
        <p:xfrm>
          <a:off x="2419429" y="1561269"/>
          <a:ext cx="6499145" cy="4303386"/>
        </p:xfrm>
        <a:graphic>
          <a:graphicData uri="http://schemas.openxmlformats.org/drawingml/2006/table">
            <a:tbl>
              <a:tblPr firstRow="1" bandRow="1">
                <a:tableStyleId>{5C22544A-7EE6-4342-B048-85BDC9FD1C3A}</a:tableStyleId>
              </a:tblPr>
              <a:tblGrid>
                <a:gridCol w="1299829">
                  <a:extLst>
                    <a:ext uri="{9D8B030D-6E8A-4147-A177-3AD203B41FA5}">
                      <a16:colId xmlns="" xmlns:a16="http://schemas.microsoft.com/office/drawing/2014/main" val="20000"/>
                    </a:ext>
                  </a:extLst>
                </a:gridCol>
                <a:gridCol w="2599658">
                  <a:extLst>
                    <a:ext uri="{9D8B030D-6E8A-4147-A177-3AD203B41FA5}">
                      <a16:colId xmlns="" xmlns:a16="http://schemas.microsoft.com/office/drawing/2014/main" val="20001"/>
                    </a:ext>
                  </a:extLst>
                </a:gridCol>
                <a:gridCol w="2599658">
                  <a:extLst>
                    <a:ext uri="{9D8B030D-6E8A-4147-A177-3AD203B41FA5}">
                      <a16:colId xmlns="" xmlns:a16="http://schemas.microsoft.com/office/drawing/2014/main" val="20002"/>
                    </a:ext>
                  </a:extLst>
                </a:gridCol>
              </a:tblGrid>
              <a:tr h="377602">
                <a:tc>
                  <a:txBody>
                    <a:bodyPr/>
                    <a:lstStyle/>
                    <a:p>
                      <a:endParaRPr lang="en-US" sz="800" i="1" dirty="0">
                        <a:solidFill>
                          <a:schemeClr val="bg1"/>
                        </a:solidFill>
                        <a:latin typeface="Tahoma" panose="020B0604030504040204" pitchFamily="34" charset="0"/>
                      </a:endParaRP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Drums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Drum Unit Cartridges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925921">
                <a:tc>
                  <a:txBody>
                    <a:bodyPr/>
                    <a:lstStyle/>
                    <a:p>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1"/>
                  </a:ext>
                </a:extLst>
              </a:tr>
              <a:tr h="1148021">
                <a:tc>
                  <a:txBody>
                    <a:bodyPr/>
                    <a:lstStyle/>
                    <a:p>
                      <a:r>
                        <a:rPr lang="en-US" sz="800" b="1" dirty="0">
                          <a:latin typeface="Tahoma" panose="020B0604030504040204" pitchFamily="34" charset="0"/>
                        </a:rPr>
                        <a:t>OEMs</a:t>
                      </a:r>
                      <a:r>
                        <a:rPr lang="en-US" sz="800" b="1" baseline="0" dirty="0">
                          <a:latin typeface="Tahoma" panose="020B0604030504040204" pitchFamily="34" charset="0"/>
                        </a:rPr>
                        <a:t> Covered</a:t>
                      </a:r>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baseline="0" dirty="0">
                          <a:latin typeface="Tahoma" panose="020B0604030504040204" pitchFamily="34" charset="0"/>
                        </a:rPr>
                        <a:t>Brother, Canon, HP, Konica-Minolta, Kyocera </a:t>
                      </a:r>
                      <a:r>
                        <a:rPr lang="en-US" sz="800" baseline="0" dirty="0" err="1">
                          <a:latin typeface="Tahoma" panose="020B0604030504040204" pitchFamily="34" charset="0"/>
                        </a:rPr>
                        <a:t>Mita</a:t>
                      </a:r>
                      <a:r>
                        <a:rPr lang="en-US" sz="800" baseline="0" dirty="0">
                          <a:latin typeface="Tahoma" panose="020B0604030504040204" pitchFamily="34" charset="0"/>
                        </a:rPr>
                        <a:t>, Lexmark, Panasonic, Ricoh, Sharp, Toshiba</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baseline="0" dirty="0">
                          <a:latin typeface="Tahoma" panose="020B0604030504040204" pitchFamily="34" charset="0"/>
                        </a:rPr>
                        <a:t>Brother, Canon, Epson, HP, Konica-Minolta, Kyocera </a:t>
                      </a:r>
                      <a:r>
                        <a:rPr lang="en-US" sz="800" baseline="0" dirty="0" err="1">
                          <a:latin typeface="Tahoma" panose="020B0604030504040204" pitchFamily="34" charset="0"/>
                        </a:rPr>
                        <a:t>Mita</a:t>
                      </a:r>
                      <a:r>
                        <a:rPr lang="en-US" sz="800" baseline="0" dirty="0">
                          <a:latin typeface="Tahoma" panose="020B0604030504040204" pitchFamily="34" charset="0"/>
                        </a:rPr>
                        <a:t>, Lexmark, </a:t>
                      </a:r>
                      <a:r>
                        <a:rPr lang="en-US" sz="800" baseline="0" dirty="0" err="1">
                          <a:latin typeface="Tahoma" panose="020B0604030504040204" pitchFamily="34" charset="0"/>
                        </a:rPr>
                        <a:t>Okidata</a:t>
                      </a:r>
                      <a:r>
                        <a:rPr lang="en-US" sz="800" baseline="0" dirty="0">
                          <a:latin typeface="Tahoma" panose="020B0604030504040204" pitchFamily="34" charset="0"/>
                        </a:rPr>
                        <a:t>, Panasonic, Ricoh, Sharp, Samsung, Toshiba, Xerox</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2"/>
                  </a:ext>
                </a:extLst>
              </a:tr>
              <a:tr h="925921">
                <a:tc>
                  <a:txBody>
                    <a:bodyPr/>
                    <a:lstStyle/>
                    <a:p>
                      <a:r>
                        <a:rPr lang="en-US" sz="800" b="1" dirty="0">
                          <a:latin typeface="Tahoma" panose="020B0604030504040204" pitchFamily="34" charset="0"/>
                        </a:rPr>
                        <a:t>2016</a:t>
                      </a:r>
                      <a:r>
                        <a:rPr lang="en-US" sz="800" b="1" baseline="0" dirty="0">
                          <a:latin typeface="Tahoma" panose="020B0604030504040204" pitchFamily="34" charset="0"/>
                        </a:rPr>
                        <a:t> Revenue</a:t>
                      </a:r>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$12,742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$8.383</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3"/>
                  </a:ext>
                </a:extLst>
              </a:tr>
              <a:tr h="925921">
                <a:tc>
                  <a:txBody>
                    <a:bodyPr/>
                    <a:lstStyle/>
                    <a:p>
                      <a:r>
                        <a:rPr lang="en-US" sz="800" b="1" dirty="0">
                          <a:latin typeface="Tahoma" panose="020B0604030504040204" pitchFamily="34" charset="0"/>
                        </a:rPr>
                        <a:t>%</a:t>
                      </a:r>
                      <a:r>
                        <a:rPr lang="en-US" sz="800" b="1" baseline="0" dirty="0">
                          <a:latin typeface="Tahoma" panose="020B0604030504040204" pitchFamily="34" charset="0"/>
                        </a:rPr>
                        <a:t> </a:t>
                      </a:r>
                      <a:r>
                        <a:rPr lang="en-US" sz="800" b="1" dirty="0">
                          <a:latin typeface="Tahoma" panose="020B0604030504040204" pitchFamily="34" charset="0"/>
                        </a:rPr>
                        <a:t>Total Revenue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6.4%</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4.2%</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4"/>
                  </a:ext>
                </a:extLst>
              </a:tr>
            </a:tbl>
          </a:graphicData>
        </a:graphic>
      </p:graphicFrame>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4275115" y="2162338"/>
            <a:ext cx="1579419" cy="60660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flipV="1">
            <a:off x="7045511" y="2033280"/>
            <a:ext cx="985399" cy="793481"/>
          </a:xfrm>
          <a:prstGeom prst="rect">
            <a:avLst/>
          </a:prstGeom>
        </p:spPr>
      </p:pic>
      <p:sp>
        <p:nvSpPr>
          <p:cNvPr id="14"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8"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77</a:t>
            </a:r>
            <a:endParaRPr lang="en-US" sz="900" dirty="0">
              <a:solidFill>
                <a:srgbClr val="000000"/>
              </a:solidFill>
              <a:latin typeface="Tahoma"/>
            </a:endParaRPr>
          </a:p>
        </p:txBody>
      </p:sp>
    </p:spTree>
    <p:extLst>
      <p:ext uri="{BB962C8B-B14F-4D97-AF65-F5344CB8AC3E}">
        <p14:creationId xmlns:p14="http://schemas.microsoft.com/office/powerpoint/2010/main" val="327070653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Product Categories – Accessories and Other Products</a:t>
            </a:r>
          </a:p>
        </p:txBody>
      </p:sp>
      <p:sp>
        <p:nvSpPr>
          <p:cNvPr id="5" name="TextBox 4"/>
          <p:cNvSpPr txBox="1"/>
          <p:nvPr/>
        </p:nvSpPr>
        <p:spPr>
          <a:xfrm>
            <a:off x="288924" y="1125407"/>
            <a:ext cx="1847851" cy="1210588"/>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The Company’s accessory line is comprised of a full range of products that help service technicians effectively respond to customer requests</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 is an authorized distributor for </a:t>
            </a:r>
            <a:r>
              <a:rPr lang="en-US" sz="800" dirty="0" smtClean="0">
                <a:solidFill>
                  <a:schemeClr val="bg1"/>
                </a:solidFill>
                <a:cs typeface="Tahoma" panose="020B0604030504040204" pitchFamily="34" charset="0"/>
              </a:rPr>
              <a:t>Snap-On</a:t>
            </a:r>
            <a:r>
              <a:rPr lang="en-US" sz="800" dirty="0">
                <a:solidFill>
                  <a:schemeClr val="bg1"/>
                </a:solidFill>
                <a:cs typeface="Tahoma" panose="020B0604030504040204" pitchFamily="34" charset="0"/>
              </a:rPr>
              <a:t>, Leatherman, </a:t>
            </a:r>
            <a:r>
              <a:rPr lang="en-US" sz="800" dirty="0" smtClean="0">
                <a:solidFill>
                  <a:schemeClr val="bg1"/>
                </a:solidFill>
                <a:cs typeface="Tahoma" panose="020B0604030504040204" pitchFamily="34" charset="0"/>
              </a:rPr>
              <a:t>Chicopee </a:t>
            </a:r>
            <a:r>
              <a:rPr lang="en-US" sz="800" dirty="0">
                <a:solidFill>
                  <a:schemeClr val="bg1"/>
                </a:solidFill>
                <a:cs typeface="Tahoma" panose="020B0604030504040204" pitchFamily="34" charset="0"/>
              </a:rPr>
              <a:t>and other brand name accessories</a:t>
            </a:r>
          </a:p>
        </p:txBody>
      </p:sp>
      <p:graphicFrame>
        <p:nvGraphicFramePr>
          <p:cNvPr id="7" name="Table 6"/>
          <p:cNvGraphicFramePr>
            <a:graphicFrameLocks noGrp="1"/>
          </p:cNvGraphicFramePr>
          <p:nvPr>
            <p:extLst/>
          </p:nvPr>
        </p:nvGraphicFramePr>
        <p:xfrm>
          <a:off x="2420448" y="1079277"/>
          <a:ext cx="6504281" cy="438912"/>
        </p:xfrm>
        <a:graphic>
          <a:graphicData uri="http://schemas.openxmlformats.org/drawingml/2006/table">
            <a:tbl>
              <a:tblPr firstRow="1" bandRow="1">
                <a:tableStyleId>{5C22544A-7EE6-4342-B048-85BDC9FD1C3A}</a:tableStyleId>
              </a:tblPr>
              <a:tblGrid>
                <a:gridCol w="6504281">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Overview of Katun’s Accessories and Other Products Offering</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i="0" u="none" dirty="0">
                          <a:solidFill>
                            <a:schemeClr val="accent2"/>
                          </a:solidFill>
                          <a:latin typeface="+mn-lt"/>
                        </a:rPr>
                        <a:t>$</a:t>
                      </a:r>
                      <a:r>
                        <a:rPr lang="en-US" sz="900" b="1" i="0" u="none" baseline="0" dirty="0">
                          <a:solidFill>
                            <a:schemeClr val="accent2"/>
                          </a:solidFill>
                          <a:latin typeface="+mn-lt"/>
                        </a:rPr>
                        <a:t> in thousands</a:t>
                      </a:r>
                      <a:endParaRPr lang="en-US" sz="900" b="1" i="0" u="none" dirty="0">
                        <a:solidFill>
                          <a:schemeClr val="accent2"/>
                        </a:solidFill>
                        <a:latin typeface="+mn-lt"/>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727219220"/>
              </p:ext>
            </p:extLst>
          </p:nvPr>
        </p:nvGraphicFramePr>
        <p:xfrm>
          <a:off x="2419429" y="1561269"/>
          <a:ext cx="6499145" cy="3155365"/>
        </p:xfrm>
        <a:graphic>
          <a:graphicData uri="http://schemas.openxmlformats.org/drawingml/2006/table">
            <a:tbl>
              <a:tblPr firstRow="1" bandRow="1">
                <a:tableStyleId>{5C22544A-7EE6-4342-B048-85BDC9FD1C3A}</a:tableStyleId>
              </a:tblPr>
              <a:tblGrid>
                <a:gridCol w="1299829">
                  <a:extLst>
                    <a:ext uri="{9D8B030D-6E8A-4147-A177-3AD203B41FA5}">
                      <a16:colId xmlns="" xmlns:a16="http://schemas.microsoft.com/office/drawing/2014/main" val="20000"/>
                    </a:ext>
                  </a:extLst>
                </a:gridCol>
                <a:gridCol w="2599658">
                  <a:extLst>
                    <a:ext uri="{9D8B030D-6E8A-4147-A177-3AD203B41FA5}">
                      <a16:colId xmlns="" xmlns:a16="http://schemas.microsoft.com/office/drawing/2014/main" val="20001"/>
                    </a:ext>
                  </a:extLst>
                </a:gridCol>
                <a:gridCol w="2599658">
                  <a:extLst>
                    <a:ext uri="{9D8B030D-6E8A-4147-A177-3AD203B41FA5}">
                      <a16:colId xmlns="" xmlns:a16="http://schemas.microsoft.com/office/drawing/2014/main" val="20002"/>
                    </a:ext>
                  </a:extLst>
                </a:gridCol>
              </a:tblGrid>
              <a:tr h="377602">
                <a:tc>
                  <a:txBody>
                    <a:bodyPr/>
                    <a:lstStyle/>
                    <a:p>
                      <a:endParaRPr lang="en-US" sz="800" i="1" dirty="0">
                        <a:solidFill>
                          <a:schemeClr val="bg1"/>
                        </a:solidFill>
                        <a:latin typeface="Tahoma" panose="020B0604030504040204" pitchFamily="34" charset="0"/>
                      </a:endParaRP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Accessories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800" dirty="0">
                          <a:solidFill>
                            <a:schemeClr val="bg1"/>
                          </a:solidFill>
                          <a:latin typeface="Tahoma" panose="020B0604030504040204" pitchFamily="34" charset="0"/>
                        </a:rPr>
                        <a:t>Other Products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925921">
                <a:tc>
                  <a:txBody>
                    <a:bodyPr/>
                    <a:lstStyle/>
                    <a:p>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latin typeface="Tahoma" panose="020B0604030504040204" pitchFamily="34" charset="0"/>
                        </a:rPr>
                        <a:t>[Picture]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1"/>
                  </a:ext>
                </a:extLst>
              </a:tr>
              <a:tr h="925921">
                <a:tc>
                  <a:txBody>
                    <a:bodyPr/>
                    <a:lstStyle/>
                    <a:p>
                      <a:r>
                        <a:rPr lang="en-US" sz="800" b="1" dirty="0">
                          <a:latin typeface="Tahoma" panose="020B0604030504040204" pitchFamily="34" charset="0"/>
                        </a:rPr>
                        <a:t>2016</a:t>
                      </a:r>
                      <a:r>
                        <a:rPr lang="en-US" sz="800" b="1" baseline="0" dirty="0">
                          <a:latin typeface="Tahoma" panose="020B0604030504040204" pitchFamily="34" charset="0"/>
                        </a:rPr>
                        <a:t> Revenue</a:t>
                      </a:r>
                      <a:endParaRPr lang="en-US" sz="800" b="1"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$7,526</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$3,976</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3"/>
                  </a:ext>
                </a:extLst>
              </a:tr>
              <a:tr h="925921">
                <a:tc>
                  <a:txBody>
                    <a:bodyPr/>
                    <a:lstStyle/>
                    <a:p>
                      <a:r>
                        <a:rPr lang="en-US" sz="800" b="1" dirty="0">
                          <a:latin typeface="Tahoma" panose="020B0604030504040204" pitchFamily="34" charset="0"/>
                        </a:rPr>
                        <a:t>%</a:t>
                      </a:r>
                      <a:r>
                        <a:rPr lang="en-US" sz="800" b="1" baseline="0" dirty="0">
                          <a:latin typeface="Tahoma" panose="020B0604030504040204" pitchFamily="34" charset="0"/>
                        </a:rPr>
                        <a:t> </a:t>
                      </a:r>
                      <a:r>
                        <a:rPr lang="en-US" sz="800" b="1" dirty="0">
                          <a:latin typeface="Tahoma" panose="020B0604030504040204" pitchFamily="34" charset="0"/>
                        </a:rPr>
                        <a:t>Total Revenue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3.8%</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ctr"/>
                      <a:r>
                        <a:rPr lang="en-US" sz="800" dirty="0">
                          <a:solidFill>
                            <a:schemeClr val="tx1"/>
                          </a:solidFill>
                          <a:latin typeface="Tahoma" panose="020B0604030504040204" pitchFamily="34" charset="0"/>
                        </a:rPr>
                        <a:t>2.0%</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4"/>
                  </a:ext>
                </a:extLst>
              </a:tr>
            </a:tbl>
          </a:graphicData>
        </a:graphic>
      </p:graphicFrame>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1624" y="1993681"/>
            <a:ext cx="983363" cy="75587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5975" y="1946077"/>
            <a:ext cx="908685" cy="908685"/>
          </a:xfrm>
          <a:prstGeom prst="rect">
            <a:avLst/>
          </a:prstGeom>
        </p:spPr>
      </p:pic>
      <p:sp>
        <p:nvSpPr>
          <p:cNvPr id="14"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8"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78</a:t>
            </a:r>
            <a:endParaRPr lang="en-US" sz="900" dirty="0">
              <a:solidFill>
                <a:srgbClr val="000000"/>
              </a:solidFill>
              <a:latin typeface="Tahoma"/>
            </a:endParaRPr>
          </a:p>
        </p:txBody>
      </p:sp>
    </p:spTree>
    <p:extLst>
      <p:ext uri="{BB962C8B-B14F-4D97-AF65-F5344CB8AC3E}">
        <p14:creationId xmlns:p14="http://schemas.microsoft.com/office/powerpoint/2010/main" val="328462657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Facilities Overview</a:t>
            </a:r>
          </a:p>
        </p:txBody>
      </p:sp>
      <p:sp>
        <p:nvSpPr>
          <p:cNvPr id="4" name="TextBox 3"/>
          <p:cNvSpPr txBox="1"/>
          <p:nvPr/>
        </p:nvSpPr>
        <p:spPr>
          <a:xfrm>
            <a:off x="288924" y="1125407"/>
            <a:ext cx="1847851" cy="3652282"/>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Katun’s facilities are strategically located across the globe, enabling the Company to source products from low-cost regions while distributing products worldwide; furthermore, the strategic location also minimizes delivery times to customers and the global presence provides for maximum customer ordering flexibility and cost effective service</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The Company operates two centralized distribution centers and three forward-stocking locations</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A portion of the Minneapolis facility is vacant, and the Company has established a liability on its balance sheet representing its accrual for future lease commitments; the remaining lease runs through 2022</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In addition to the facilities featured on the right, Katun has </a:t>
            </a:r>
            <a:r>
              <a:rPr lang="en-US" sz="800" dirty="0" smtClean="0">
                <a:solidFill>
                  <a:schemeClr val="bg1"/>
                </a:solidFill>
                <a:cs typeface="Tahoma" panose="020B0604030504040204" pitchFamily="34" charset="0"/>
              </a:rPr>
              <a:t>five locations </a:t>
            </a:r>
            <a:r>
              <a:rPr lang="en-US" sz="800" dirty="0">
                <a:solidFill>
                  <a:schemeClr val="bg1"/>
                </a:solidFill>
                <a:cs typeface="Tahoma" panose="020B0604030504040204" pitchFamily="34" charset="0"/>
              </a:rPr>
              <a:t>in Latin America and </a:t>
            </a:r>
            <a:r>
              <a:rPr lang="en-US" sz="800" dirty="0" smtClean="0">
                <a:solidFill>
                  <a:schemeClr val="bg1"/>
                </a:solidFill>
                <a:cs typeface="Tahoma" panose="020B0604030504040204" pitchFamily="34" charset="0"/>
              </a:rPr>
              <a:t>11 </a:t>
            </a:r>
            <a:r>
              <a:rPr lang="en-US" sz="800" dirty="0">
                <a:solidFill>
                  <a:schemeClr val="bg1"/>
                </a:solidFill>
                <a:cs typeface="Tahoma" panose="020B0604030504040204" pitchFamily="34" charset="0"/>
              </a:rPr>
              <a:t>locations in Europe; these locations are also leased and primarily serve as sales and customer-services offices</a:t>
            </a:r>
          </a:p>
        </p:txBody>
      </p:sp>
      <p:graphicFrame>
        <p:nvGraphicFramePr>
          <p:cNvPr id="6" name="Table 5"/>
          <p:cNvGraphicFramePr>
            <a:graphicFrameLocks noGrp="1"/>
          </p:cNvGraphicFramePr>
          <p:nvPr>
            <p:extLst>
              <p:ext uri="{D42A27DB-BD31-4B8C-83A1-F6EECF244321}">
                <p14:modId xmlns:p14="http://schemas.microsoft.com/office/powerpoint/2010/main" val="3939578105"/>
              </p:ext>
            </p:extLst>
          </p:nvPr>
        </p:nvGraphicFramePr>
        <p:xfrm>
          <a:off x="2420448" y="3731425"/>
          <a:ext cx="6501384" cy="438912"/>
        </p:xfrm>
        <a:graphic>
          <a:graphicData uri="http://schemas.openxmlformats.org/drawingml/2006/table">
            <a:tbl>
              <a:tblPr firstRow="1" bandRow="1">
                <a:tableStyleId>{5C22544A-7EE6-4342-B048-85BDC9FD1C3A}</a:tableStyleId>
              </a:tblPr>
              <a:tblGrid>
                <a:gridCol w="650138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Katun Facilities Summary</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pSp>
        <p:nvGrpSpPr>
          <p:cNvPr id="7" name="Group 6"/>
          <p:cNvGrpSpPr>
            <a:grpSpLocks noChangeAspect="1"/>
          </p:cNvGrpSpPr>
          <p:nvPr/>
        </p:nvGrpSpPr>
        <p:grpSpPr>
          <a:xfrm>
            <a:off x="2978216" y="1156191"/>
            <a:ext cx="5310535" cy="2653257"/>
            <a:chOff x="315469" y="1595152"/>
            <a:chExt cx="8513064" cy="4253309"/>
          </a:xfrm>
        </p:grpSpPr>
        <p:sp>
          <p:nvSpPr>
            <p:cNvPr id="8" name="Freeform 432"/>
            <p:cNvSpPr>
              <a:spLocks noEditPoints="1"/>
            </p:cNvSpPr>
            <p:nvPr/>
          </p:nvSpPr>
          <p:spPr bwMode="auto">
            <a:xfrm>
              <a:off x="6012326" y="2903367"/>
              <a:ext cx="774940" cy="965050"/>
            </a:xfrm>
            <a:custGeom>
              <a:avLst/>
              <a:gdLst>
                <a:gd name="T0" fmla="*/ 443 w 481"/>
                <a:gd name="T1" fmla="*/ 459 h 599"/>
                <a:gd name="T2" fmla="*/ 443 w 481"/>
                <a:gd name="T3" fmla="*/ 473 h 599"/>
                <a:gd name="T4" fmla="*/ 437 w 481"/>
                <a:gd name="T5" fmla="*/ 517 h 599"/>
                <a:gd name="T6" fmla="*/ 439 w 481"/>
                <a:gd name="T7" fmla="*/ 505 h 599"/>
                <a:gd name="T8" fmla="*/ 449 w 481"/>
                <a:gd name="T9" fmla="*/ 150 h 599"/>
                <a:gd name="T10" fmla="*/ 401 w 481"/>
                <a:gd name="T11" fmla="*/ 180 h 599"/>
                <a:gd name="T12" fmla="*/ 379 w 481"/>
                <a:gd name="T13" fmla="*/ 202 h 599"/>
                <a:gd name="T14" fmla="*/ 336 w 481"/>
                <a:gd name="T15" fmla="*/ 188 h 599"/>
                <a:gd name="T16" fmla="*/ 326 w 481"/>
                <a:gd name="T17" fmla="*/ 212 h 599"/>
                <a:gd name="T18" fmla="*/ 262 w 481"/>
                <a:gd name="T19" fmla="*/ 188 h 599"/>
                <a:gd name="T20" fmla="*/ 188 w 481"/>
                <a:gd name="T21" fmla="*/ 158 h 599"/>
                <a:gd name="T22" fmla="*/ 168 w 481"/>
                <a:gd name="T23" fmla="*/ 118 h 599"/>
                <a:gd name="T24" fmla="*/ 148 w 481"/>
                <a:gd name="T25" fmla="*/ 92 h 599"/>
                <a:gd name="T26" fmla="*/ 166 w 481"/>
                <a:gd name="T27" fmla="*/ 80 h 599"/>
                <a:gd name="T28" fmla="*/ 164 w 481"/>
                <a:gd name="T29" fmla="*/ 50 h 599"/>
                <a:gd name="T30" fmla="*/ 124 w 481"/>
                <a:gd name="T31" fmla="*/ 30 h 599"/>
                <a:gd name="T32" fmla="*/ 102 w 481"/>
                <a:gd name="T33" fmla="*/ 16 h 599"/>
                <a:gd name="T34" fmla="*/ 66 w 481"/>
                <a:gd name="T35" fmla="*/ 0 h 599"/>
                <a:gd name="T36" fmla="*/ 48 w 481"/>
                <a:gd name="T37" fmla="*/ 6 h 599"/>
                <a:gd name="T38" fmla="*/ 50 w 481"/>
                <a:gd name="T39" fmla="*/ 20 h 599"/>
                <a:gd name="T40" fmla="*/ 70 w 481"/>
                <a:gd name="T41" fmla="*/ 26 h 599"/>
                <a:gd name="T42" fmla="*/ 72 w 481"/>
                <a:gd name="T43" fmla="*/ 38 h 599"/>
                <a:gd name="T44" fmla="*/ 68 w 481"/>
                <a:gd name="T45" fmla="*/ 54 h 599"/>
                <a:gd name="T46" fmla="*/ 98 w 481"/>
                <a:gd name="T47" fmla="*/ 94 h 599"/>
                <a:gd name="T48" fmla="*/ 72 w 481"/>
                <a:gd name="T49" fmla="*/ 144 h 599"/>
                <a:gd name="T50" fmla="*/ 28 w 481"/>
                <a:gd name="T51" fmla="*/ 178 h 599"/>
                <a:gd name="T52" fmla="*/ 38 w 481"/>
                <a:gd name="T53" fmla="*/ 226 h 599"/>
                <a:gd name="T54" fmla="*/ 16 w 481"/>
                <a:gd name="T55" fmla="*/ 252 h 599"/>
                <a:gd name="T56" fmla="*/ 16 w 481"/>
                <a:gd name="T57" fmla="*/ 279 h 599"/>
                <a:gd name="T58" fmla="*/ 36 w 481"/>
                <a:gd name="T59" fmla="*/ 285 h 599"/>
                <a:gd name="T60" fmla="*/ 16 w 481"/>
                <a:gd name="T61" fmla="*/ 291 h 599"/>
                <a:gd name="T62" fmla="*/ 64 w 481"/>
                <a:gd name="T63" fmla="*/ 317 h 599"/>
                <a:gd name="T64" fmla="*/ 80 w 481"/>
                <a:gd name="T65" fmla="*/ 291 h 599"/>
                <a:gd name="T66" fmla="*/ 86 w 481"/>
                <a:gd name="T67" fmla="*/ 323 h 599"/>
                <a:gd name="T68" fmla="*/ 102 w 481"/>
                <a:gd name="T69" fmla="*/ 417 h 599"/>
                <a:gd name="T70" fmla="*/ 134 w 481"/>
                <a:gd name="T71" fmla="*/ 483 h 599"/>
                <a:gd name="T72" fmla="*/ 162 w 481"/>
                <a:gd name="T73" fmla="*/ 545 h 599"/>
                <a:gd name="T74" fmla="*/ 192 w 481"/>
                <a:gd name="T75" fmla="*/ 559 h 599"/>
                <a:gd name="T76" fmla="*/ 208 w 481"/>
                <a:gd name="T77" fmla="*/ 531 h 599"/>
                <a:gd name="T78" fmla="*/ 216 w 481"/>
                <a:gd name="T79" fmla="*/ 495 h 599"/>
                <a:gd name="T80" fmla="*/ 218 w 481"/>
                <a:gd name="T81" fmla="*/ 423 h 599"/>
                <a:gd name="T82" fmla="*/ 248 w 481"/>
                <a:gd name="T83" fmla="*/ 407 h 599"/>
                <a:gd name="T84" fmla="*/ 284 w 481"/>
                <a:gd name="T85" fmla="*/ 369 h 599"/>
                <a:gd name="T86" fmla="*/ 304 w 481"/>
                <a:gd name="T87" fmla="*/ 341 h 599"/>
                <a:gd name="T88" fmla="*/ 326 w 481"/>
                <a:gd name="T89" fmla="*/ 315 h 599"/>
                <a:gd name="T90" fmla="*/ 343 w 481"/>
                <a:gd name="T91" fmla="*/ 295 h 599"/>
                <a:gd name="T92" fmla="*/ 361 w 481"/>
                <a:gd name="T93" fmla="*/ 301 h 599"/>
                <a:gd name="T94" fmla="*/ 338 w 481"/>
                <a:gd name="T95" fmla="*/ 248 h 599"/>
                <a:gd name="T96" fmla="*/ 332 w 481"/>
                <a:gd name="T97" fmla="*/ 216 h 599"/>
                <a:gd name="T98" fmla="*/ 359 w 481"/>
                <a:gd name="T99" fmla="*/ 216 h 599"/>
                <a:gd name="T100" fmla="*/ 403 w 481"/>
                <a:gd name="T101" fmla="*/ 248 h 599"/>
                <a:gd name="T102" fmla="*/ 401 w 481"/>
                <a:gd name="T103" fmla="*/ 277 h 599"/>
                <a:gd name="T104" fmla="*/ 427 w 481"/>
                <a:gd name="T105" fmla="*/ 299 h 599"/>
                <a:gd name="T106" fmla="*/ 439 w 481"/>
                <a:gd name="T107" fmla="*/ 258 h 599"/>
                <a:gd name="T108" fmla="*/ 467 w 481"/>
                <a:gd name="T109" fmla="*/ 192 h 599"/>
                <a:gd name="T110" fmla="*/ 461 w 481"/>
                <a:gd name="T111" fmla="*/ 567 h 599"/>
                <a:gd name="T112" fmla="*/ 467 w 481"/>
                <a:gd name="T113" fmla="*/ 599 h 599"/>
                <a:gd name="T114" fmla="*/ 459 w 481"/>
                <a:gd name="T115" fmla="*/ 57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1" h="599">
                  <a:moveTo>
                    <a:pt x="443" y="459"/>
                  </a:moveTo>
                  <a:lnTo>
                    <a:pt x="445" y="459"/>
                  </a:lnTo>
                  <a:lnTo>
                    <a:pt x="445" y="469"/>
                  </a:lnTo>
                  <a:lnTo>
                    <a:pt x="439" y="471"/>
                  </a:lnTo>
                  <a:lnTo>
                    <a:pt x="439" y="465"/>
                  </a:lnTo>
                  <a:lnTo>
                    <a:pt x="443" y="459"/>
                  </a:lnTo>
                  <a:close/>
                  <a:moveTo>
                    <a:pt x="437" y="475"/>
                  </a:moveTo>
                  <a:lnTo>
                    <a:pt x="439" y="483"/>
                  </a:lnTo>
                  <a:lnTo>
                    <a:pt x="443" y="491"/>
                  </a:lnTo>
                  <a:lnTo>
                    <a:pt x="443" y="483"/>
                  </a:lnTo>
                  <a:lnTo>
                    <a:pt x="443" y="477"/>
                  </a:lnTo>
                  <a:lnTo>
                    <a:pt x="443" y="473"/>
                  </a:lnTo>
                  <a:lnTo>
                    <a:pt x="437" y="475"/>
                  </a:lnTo>
                  <a:close/>
                  <a:moveTo>
                    <a:pt x="437" y="517"/>
                  </a:moveTo>
                  <a:lnTo>
                    <a:pt x="439" y="521"/>
                  </a:lnTo>
                  <a:lnTo>
                    <a:pt x="443" y="521"/>
                  </a:lnTo>
                  <a:lnTo>
                    <a:pt x="441" y="515"/>
                  </a:lnTo>
                  <a:lnTo>
                    <a:pt x="437" y="517"/>
                  </a:lnTo>
                  <a:close/>
                  <a:moveTo>
                    <a:pt x="441" y="505"/>
                  </a:moveTo>
                  <a:lnTo>
                    <a:pt x="441" y="499"/>
                  </a:lnTo>
                  <a:lnTo>
                    <a:pt x="441" y="493"/>
                  </a:lnTo>
                  <a:lnTo>
                    <a:pt x="439" y="491"/>
                  </a:lnTo>
                  <a:lnTo>
                    <a:pt x="437" y="497"/>
                  </a:lnTo>
                  <a:lnTo>
                    <a:pt x="439" y="505"/>
                  </a:lnTo>
                  <a:lnTo>
                    <a:pt x="441" y="505"/>
                  </a:lnTo>
                  <a:close/>
                  <a:moveTo>
                    <a:pt x="481" y="172"/>
                  </a:moveTo>
                  <a:lnTo>
                    <a:pt x="461" y="166"/>
                  </a:lnTo>
                  <a:lnTo>
                    <a:pt x="461" y="160"/>
                  </a:lnTo>
                  <a:lnTo>
                    <a:pt x="455" y="150"/>
                  </a:lnTo>
                  <a:lnTo>
                    <a:pt x="449" y="150"/>
                  </a:lnTo>
                  <a:lnTo>
                    <a:pt x="441" y="156"/>
                  </a:lnTo>
                  <a:lnTo>
                    <a:pt x="425" y="154"/>
                  </a:lnTo>
                  <a:lnTo>
                    <a:pt x="423" y="160"/>
                  </a:lnTo>
                  <a:lnTo>
                    <a:pt x="411" y="162"/>
                  </a:lnTo>
                  <a:lnTo>
                    <a:pt x="403" y="172"/>
                  </a:lnTo>
                  <a:lnTo>
                    <a:pt x="401" y="180"/>
                  </a:lnTo>
                  <a:lnTo>
                    <a:pt x="383" y="182"/>
                  </a:lnTo>
                  <a:lnTo>
                    <a:pt x="385" y="186"/>
                  </a:lnTo>
                  <a:lnTo>
                    <a:pt x="393" y="188"/>
                  </a:lnTo>
                  <a:lnTo>
                    <a:pt x="395" y="196"/>
                  </a:lnTo>
                  <a:lnTo>
                    <a:pt x="393" y="202"/>
                  </a:lnTo>
                  <a:lnTo>
                    <a:pt x="379" y="202"/>
                  </a:lnTo>
                  <a:lnTo>
                    <a:pt x="367" y="202"/>
                  </a:lnTo>
                  <a:lnTo>
                    <a:pt x="361" y="204"/>
                  </a:lnTo>
                  <a:lnTo>
                    <a:pt x="343" y="198"/>
                  </a:lnTo>
                  <a:lnTo>
                    <a:pt x="340" y="190"/>
                  </a:lnTo>
                  <a:lnTo>
                    <a:pt x="343" y="188"/>
                  </a:lnTo>
                  <a:lnTo>
                    <a:pt x="336" y="188"/>
                  </a:lnTo>
                  <a:lnTo>
                    <a:pt x="336" y="176"/>
                  </a:lnTo>
                  <a:lnTo>
                    <a:pt x="330" y="176"/>
                  </a:lnTo>
                  <a:lnTo>
                    <a:pt x="326" y="182"/>
                  </a:lnTo>
                  <a:lnTo>
                    <a:pt x="324" y="194"/>
                  </a:lnTo>
                  <a:lnTo>
                    <a:pt x="328" y="204"/>
                  </a:lnTo>
                  <a:lnTo>
                    <a:pt x="326" y="212"/>
                  </a:lnTo>
                  <a:lnTo>
                    <a:pt x="298" y="210"/>
                  </a:lnTo>
                  <a:lnTo>
                    <a:pt x="294" y="206"/>
                  </a:lnTo>
                  <a:lnTo>
                    <a:pt x="286" y="202"/>
                  </a:lnTo>
                  <a:lnTo>
                    <a:pt x="278" y="202"/>
                  </a:lnTo>
                  <a:lnTo>
                    <a:pt x="272" y="198"/>
                  </a:lnTo>
                  <a:lnTo>
                    <a:pt x="262" y="188"/>
                  </a:lnTo>
                  <a:lnTo>
                    <a:pt x="234" y="186"/>
                  </a:lnTo>
                  <a:lnTo>
                    <a:pt x="214" y="176"/>
                  </a:lnTo>
                  <a:lnTo>
                    <a:pt x="208" y="176"/>
                  </a:lnTo>
                  <a:lnTo>
                    <a:pt x="198" y="164"/>
                  </a:lnTo>
                  <a:lnTo>
                    <a:pt x="194" y="164"/>
                  </a:lnTo>
                  <a:lnTo>
                    <a:pt x="188" y="158"/>
                  </a:lnTo>
                  <a:lnTo>
                    <a:pt x="190" y="148"/>
                  </a:lnTo>
                  <a:lnTo>
                    <a:pt x="194" y="140"/>
                  </a:lnTo>
                  <a:lnTo>
                    <a:pt x="194" y="130"/>
                  </a:lnTo>
                  <a:lnTo>
                    <a:pt x="184" y="128"/>
                  </a:lnTo>
                  <a:lnTo>
                    <a:pt x="176" y="122"/>
                  </a:lnTo>
                  <a:lnTo>
                    <a:pt x="168" y="118"/>
                  </a:lnTo>
                  <a:lnTo>
                    <a:pt x="162" y="114"/>
                  </a:lnTo>
                  <a:lnTo>
                    <a:pt x="156" y="112"/>
                  </a:lnTo>
                  <a:lnTo>
                    <a:pt x="150" y="98"/>
                  </a:lnTo>
                  <a:lnTo>
                    <a:pt x="146" y="96"/>
                  </a:lnTo>
                  <a:lnTo>
                    <a:pt x="148" y="92"/>
                  </a:lnTo>
                  <a:lnTo>
                    <a:pt x="148" y="92"/>
                  </a:lnTo>
                  <a:lnTo>
                    <a:pt x="152" y="88"/>
                  </a:lnTo>
                  <a:lnTo>
                    <a:pt x="160" y="92"/>
                  </a:lnTo>
                  <a:lnTo>
                    <a:pt x="166" y="88"/>
                  </a:lnTo>
                  <a:lnTo>
                    <a:pt x="166" y="80"/>
                  </a:lnTo>
                  <a:lnTo>
                    <a:pt x="166" y="80"/>
                  </a:lnTo>
                  <a:lnTo>
                    <a:pt x="166" y="80"/>
                  </a:lnTo>
                  <a:lnTo>
                    <a:pt x="166" y="80"/>
                  </a:lnTo>
                  <a:lnTo>
                    <a:pt x="164" y="72"/>
                  </a:lnTo>
                  <a:lnTo>
                    <a:pt x="160" y="64"/>
                  </a:lnTo>
                  <a:lnTo>
                    <a:pt x="156" y="60"/>
                  </a:lnTo>
                  <a:lnTo>
                    <a:pt x="158" y="56"/>
                  </a:lnTo>
                  <a:lnTo>
                    <a:pt x="164" y="50"/>
                  </a:lnTo>
                  <a:lnTo>
                    <a:pt x="164" y="30"/>
                  </a:lnTo>
                  <a:lnTo>
                    <a:pt x="154" y="24"/>
                  </a:lnTo>
                  <a:lnTo>
                    <a:pt x="144" y="22"/>
                  </a:lnTo>
                  <a:lnTo>
                    <a:pt x="132" y="26"/>
                  </a:lnTo>
                  <a:lnTo>
                    <a:pt x="126" y="32"/>
                  </a:lnTo>
                  <a:lnTo>
                    <a:pt x="124" y="30"/>
                  </a:lnTo>
                  <a:lnTo>
                    <a:pt x="124" y="32"/>
                  </a:lnTo>
                  <a:lnTo>
                    <a:pt x="116" y="28"/>
                  </a:lnTo>
                  <a:lnTo>
                    <a:pt x="116" y="28"/>
                  </a:lnTo>
                  <a:lnTo>
                    <a:pt x="116" y="26"/>
                  </a:lnTo>
                  <a:lnTo>
                    <a:pt x="104" y="20"/>
                  </a:lnTo>
                  <a:lnTo>
                    <a:pt x="102" y="16"/>
                  </a:lnTo>
                  <a:lnTo>
                    <a:pt x="90" y="14"/>
                  </a:lnTo>
                  <a:lnTo>
                    <a:pt x="90" y="14"/>
                  </a:lnTo>
                  <a:lnTo>
                    <a:pt x="82" y="8"/>
                  </a:lnTo>
                  <a:lnTo>
                    <a:pt x="80" y="4"/>
                  </a:lnTo>
                  <a:lnTo>
                    <a:pt x="76" y="0"/>
                  </a:lnTo>
                  <a:lnTo>
                    <a:pt x="66" y="0"/>
                  </a:lnTo>
                  <a:lnTo>
                    <a:pt x="60" y="2"/>
                  </a:lnTo>
                  <a:lnTo>
                    <a:pt x="58" y="2"/>
                  </a:lnTo>
                  <a:lnTo>
                    <a:pt x="58" y="2"/>
                  </a:lnTo>
                  <a:lnTo>
                    <a:pt x="60" y="8"/>
                  </a:lnTo>
                  <a:lnTo>
                    <a:pt x="54" y="8"/>
                  </a:lnTo>
                  <a:lnTo>
                    <a:pt x="48" y="6"/>
                  </a:lnTo>
                  <a:lnTo>
                    <a:pt x="48" y="8"/>
                  </a:lnTo>
                  <a:lnTo>
                    <a:pt x="44" y="12"/>
                  </a:lnTo>
                  <a:lnTo>
                    <a:pt x="44" y="16"/>
                  </a:lnTo>
                  <a:lnTo>
                    <a:pt x="44" y="20"/>
                  </a:lnTo>
                  <a:lnTo>
                    <a:pt x="50" y="20"/>
                  </a:lnTo>
                  <a:lnTo>
                    <a:pt x="50" y="20"/>
                  </a:lnTo>
                  <a:lnTo>
                    <a:pt x="50" y="22"/>
                  </a:lnTo>
                  <a:lnTo>
                    <a:pt x="56" y="24"/>
                  </a:lnTo>
                  <a:lnTo>
                    <a:pt x="58" y="24"/>
                  </a:lnTo>
                  <a:lnTo>
                    <a:pt x="60" y="28"/>
                  </a:lnTo>
                  <a:lnTo>
                    <a:pt x="64" y="28"/>
                  </a:lnTo>
                  <a:lnTo>
                    <a:pt x="70" y="26"/>
                  </a:lnTo>
                  <a:lnTo>
                    <a:pt x="72" y="26"/>
                  </a:lnTo>
                  <a:lnTo>
                    <a:pt x="74" y="28"/>
                  </a:lnTo>
                  <a:lnTo>
                    <a:pt x="72" y="30"/>
                  </a:lnTo>
                  <a:lnTo>
                    <a:pt x="70" y="32"/>
                  </a:lnTo>
                  <a:lnTo>
                    <a:pt x="70" y="36"/>
                  </a:lnTo>
                  <a:lnTo>
                    <a:pt x="72" y="38"/>
                  </a:lnTo>
                  <a:lnTo>
                    <a:pt x="76" y="38"/>
                  </a:lnTo>
                  <a:lnTo>
                    <a:pt x="80" y="40"/>
                  </a:lnTo>
                  <a:lnTo>
                    <a:pt x="80" y="44"/>
                  </a:lnTo>
                  <a:lnTo>
                    <a:pt x="76" y="46"/>
                  </a:lnTo>
                  <a:lnTo>
                    <a:pt x="72" y="50"/>
                  </a:lnTo>
                  <a:lnTo>
                    <a:pt x="68" y="54"/>
                  </a:lnTo>
                  <a:lnTo>
                    <a:pt x="70" y="54"/>
                  </a:lnTo>
                  <a:lnTo>
                    <a:pt x="68" y="54"/>
                  </a:lnTo>
                  <a:lnTo>
                    <a:pt x="82" y="84"/>
                  </a:lnTo>
                  <a:lnTo>
                    <a:pt x="90" y="88"/>
                  </a:lnTo>
                  <a:lnTo>
                    <a:pt x="98" y="90"/>
                  </a:lnTo>
                  <a:lnTo>
                    <a:pt x="98" y="94"/>
                  </a:lnTo>
                  <a:lnTo>
                    <a:pt x="88" y="100"/>
                  </a:lnTo>
                  <a:lnTo>
                    <a:pt x="86" y="106"/>
                  </a:lnTo>
                  <a:lnTo>
                    <a:pt x="90" y="120"/>
                  </a:lnTo>
                  <a:lnTo>
                    <a:pt x="80" y="130"/>
                  </a:lnTo>
                  <a:lnTo>
                    <a:pt x="80" y="136"/>
                  </a:lnTo>
                  <a:lnTo>
                    <a:pt x="72" y="144"/>
                  </a:lnTo>
                  <a:lnTo>
                    <a:pt x="72" y="152"/>
                  </a:lnTo>
                  <a:lnTo>
                    <a:pt x="58" y="164"/>
                  </a:lnTo>
                  <a:lnTo>
                    <a:pt x="52" y="172"/>
                  </a:lnTo>
                  <a:lnTo>
                    <a:pt x="52" y="178"/>
                  </a:lnTo>
                  <a:lnTo>
                    <a:pt x="34" y="182"/>
                  </a:lnTo>
                  <a:lnTo>
                    <a:pt x="28" y="178"/>
                  </a:lnTo>
                  <a:lnTo>
                    <a:pt x="20" y="188"/>
                  </a:lnTo>
                  <a:lnTo>
                    <a:pt x="14" y="196"/>
                  </a:lnTo>
                  <a:lnTo>
                    <a:pt x="16" y="206"/>
                  </a:lnTo>
                  <a:lnTo>
                    <a:pt x="26" y="208"/>
                  </a:lnTo>
                  <a:lnTo>
                    <a:pt x="32" y="224"/>
                  </a:lnTo>
                  <a:lnTo>
                    <a:pt x="38" y="226"/>
                  </a:lnTo>
                  <a:lnTo>
                    <a:pt x="40" y="232"/>
                  </a:lnTo>
                  <a:lnTo>
                    <a:pt x="50" y="246"/>
                  </a:lnTo>
                  <a:lnTo>
                    <a:pt x="50" y="248"/>
                  </a:lnTo>
                  <a:lnTo>
                    <a:pt x="40" y="250"/>
                  </a:lnTo>
                  <a:lnTo>
                    <a:pt x="30" y="256"/>
                  </a:lnTo>
                  <a:lnTo>
                    <a:pt x="16" y="252"/>
                  </a:lnTo>
                  <a:lnTo>
                    <a:pt x="10" y="256"/>
                  </a:lnTo>
                  <a:lnTo>
                    <a:pt x="6" y="258"/>
                  </a:lnTo>
                  <a:lnTo>
                    <a:pt x="0" y="264"/>
                  </a:lnTo>
                  <a:lnTo>
                    <a:pt x="2" y="267"/>
                  </a:lnTo>
                  <a:lnTo>
                    <a:pt x="10" y="271"/>
                  </a:lnTo>
                  <a:lnTo>
                    <a:pt x="16" y="279"/>
                  </a:lnTo>
                  <a:lnTo>
                    <a:pt x="30" y="281"/>
                  </a:lnTo>
                  <a:lnTo>
                    <a:pt x="38" y="277"/>
                  </a:lnTo>
                  <a:lnTo>
                    <a:pt x="40" y="273"/>
                  </a:lnTo>
                  <a:lnTo>
                    <a:pt x="42" y="273"/>
                  </a:lnTo>
                  <a:lnTo>
                    <a:pt x="40" y="279"/>
                  </a:lnTo>
                  <a:lnTo>
                    <a:pt x="36" y="285"/>
                  </a:lnTo>
                  <a:lnTo>
                    <a:pt x="32" y="287"/>
                  </a:lnTo>
                  <a:lnTo>
                    <a:pt x="26" y="293"/>
                  </a:lnTo>
                  <a:lnTo>
                    <a:pt x="22" y="291"/>
                  </a:lnTo>
                  <a:lnTo>
                    <a:pt x="20" y="289"/>
                  </a:lnTo>
                  <a:lnTo>
                    <a:pt x="18" y="289"/>
                  </a:lnTo>
                  <a:lnTo>
                    <a:pt x="16" y="291"/>
                  </a:lnTo>
                  <a:lnTo>
                    <a:pt x="20" y="297"/>
                  </a:lnTo>
                  <a:lnTo>
                    <a:pt x="36" y="313"/>
                  </a:lnTo>
                  <a:lnTo>
                    <a:pt x="40" y="315"/>
                  </a:lnTo>
                  <a:lnTo>
                    <a:pt x="42" y="317"/>
                  </a:lnTo>
                  <a:lnTo>
                    <a:pt x="52" y="319"/>
                  </a:lnTo>
                  <a:lnTo>
                    <a:pt x="64" y="317"/>
                  </a:lnTo>
                  <a:lnTo>
                    <a:pt x="70" y="315"/>
                  </a:lnTo>
                  <a:lnTo>
                    <a:pt x="72" y="307"/>
                  </a:lnTo>
                  <a:lnTo>
                    <a:pt x="72" y="301"/>
                  </a:lnTo>
                  <a:lnTo>
                    <a:pt x="70" y="295"/>
                  </a:lnTo>
                  <a:lnTo>
                    <a:pt x="72" y="289"/>
                  </a:lnTo>
                  <a:lnTo>
                    <a:pt x="80" y="291"/>
                  </a:lnTo>
                  <a:lnTo>
                    <a:pt x="76" y="293"/>
                  </a:lnTo>
                  <a:lnTo>
                    <a:pt x="78" y="303"/>
                  </a:lnTo>
                  <a:lnTo>
                    <a:pt x="80" y="305"/>
                  </a:lnTo>
                  <a:lnTo>
                    <a:pt x="80" y="313"/>
                  </a:lnTo>
                  <a:lnTo>
                    <a:pt x="84" y="313"/>
                  </a:lnTo>
                  <a:lnTo>
                    <a:pt x="86" y="323"/>
                  </a:lnTo>
                  <a:lnTo>
                    <a:pt x="84" y="335"/>
                  </a:lnTo>
                  <a:lnTo>
                    <a:pt x="90" y="353"/>
                  </a:lnTo>
                  <a:lnTo>
                    <a:pt x="88" y="365"/>
                  </a:lnTo>
                  <a:lnTo>
                    <a:pt x="96" y="383"/>
                  </a:lnTo>
                  <a:lnTo>
                    <a:pt x="98" y="403"/>
                  </a:lnTo>
                  <a:lnTo>
                    <a:pt x="102" y="417"/>
                  </a:lnTo>
                  <a:lnTo>
                    <a:pt x="114" y="435"/>
                  </a:lnTo>
                  <a:lnTo>
                    <a:pt x="114" y="439"/>
                  </a:lnTo>
                  <a:lnTo>
                    <a:pt x="124" y="445"/>
                  </a:lnTo>
                  <a:lnTo>
                    <a:pt x="130" y="459"/>
                  </a:lnTo>
                  <a:lnTo>
                    <a:pt x="130" y="469"/>
                  </a:lnTo>
                  <a:lnTo>
                    <a:pt x="134" y="483"/>
                  </a:lnTo>
                  <a:lnTo>
                    <a:pt x="148" y="501"/>
                  </a:lnTo>
                  <a:lnTo>
                    <a:pt x="152" y="511"/>
                  </a:lnTo>
                  <a:lnTo>
                    <a:pt x="156" y="525"/>
                  </a:lnTo>
                  <a:lnTo>
                    <a:pt x="158" y="527"/>
                  </a:lnTo>
                  <a:lnTo>
                    <a:pt x="160" y="529"/>
                  </a:lnTo>
                  <a:lnTo>
                    <a:pt x="162" y="545"/>
                  </a:lnTo>
                  <a:lnTo>
                    <a:pt x="168" y="559"/>
                  </a:lnTo>
                  <a:lnTo>
                    <a:pt x="174" y="565"/>
                  </a:lnTo>
                  <a:lnTo>
                    <a:pt x="174" y="567"/>
                  </a:lnTo>
                  <a:lnTo>
                    <a:pt x="184" y="569"/>
                  </a:lnTo>
                  <a:lnTo>
                    <a:pt x="192" y="563"/>
                  </a:lnTo>
                  <a:lnTo>
                    <a:pt x="192" y="559"/>
                  </a:lnTo>
                  <a:lnTo>
                    <a:pt x="196" y="551"/>
                  </a:lnTo>
                  <a:lnTo>
                    <a:pt x="204" y="547"/>
                  </a:lnTo>
                  <a:lnTo>
                    <a:pt x="208" y="547"/>
                  </a:lnTo>
                  <a:lnTo>
                    <a:pt x="204" y="543"/>
                  </a:lnTo>
                  <a:lnTo>
                    <a:pt x="204" y="539"/>
                  </a:lnTo>
                  <a:lnTo>
                    <a:pt x="208" y="531"/>
                  </a:lnTo>
                  <a:lnTo>
                    <a:pt x="210" y="527"/>
                  </a:lnTo>
                  <a:lnTo>
                    <a:pt x="214" y="525"/>
                  </a:lnTo>
                  <a:lnTo>
                    <a:pt x="216" y="527"/>
                  </a:lnTo>
                  <a:lnTo>
                    <a:pt x="220" y="525"/>
                  </a:lnTo>
                  <a:lnTo>
                    <a:pt x="218" y="507"/>
                  </a:lnTo>
                  <a:lnTo>
                    <a:pt x="216" y="495"/>
                  </a:lnTo>
                  <a:lnTo>
                    <a:pt x="224" y="481"/>
                  </a:lnTo>
                  <a:lnTo>
                    <a:pt x="224" y="469"/>
                  </a:lnTo>
                  <a:lnTo>
                    <a:pt x="222" y="457"/>
                  </a:lnTo>
                  <a:lnTo>
                    <a:pt x="222" y="445"/>
                  </a:lnTo>
                  <a:lnTo>
                    <a:pt x="218" y="435"/>
                  </a:lnTo>
                  <a:lnTo>
                    <a:pt x="218" y="423"/>
                  </a:lnTo>
                  <a:lnTo>
                    <a:pt x="222" y="419"/>
                  </a:lnTo>
                  <a:lnTo>
                    <a:pt x="230" y="419"/>
                  </a:lnTo>
                  <a:lnTo>
                    <a:pt x="230" y="421"/>
                  </a:lnTo>
                  <a:lnTo>
                    <a:pt x="236" y="415"/>
                  </a:lnTo>
                  <a:lnTo>
                    <a:pt x="238" y="409"/>
                  </a:lnTo>
                  <a:lnTo>
                    <a:pt x="248" y="407"/>
                  </a:lnTo>
                  <a:lnTo>
                    <a:pt x="254" y="403"/>
                  </a:lnTo>
                  <a:lnTo>
                    <a:pt x="254" y="399"/>
                  </a:lnTo>
                  <a:lnTo>
                    <a:pt x="254" y="393"/>
                  </a:lnTo>
                  <a:lnTo>
                    <a:pt x="264" y="385"/>
                  </a:lnTo>
                  <a:lnTo>
                    <a:pt x="280" y="375"/>
                  </a:lnTo>
                  <a:lnTo>
                    <a:pt x="284" y="369"/>
                  </a:lnTo>
                  <a:lnTo>
                    <a:pt x="288" y="359"/>
                  </a:lnTo>
                  <a:lnTo>
                    <a:pt x="292" y="351"/>
                  </a:lnTo>
                  <a:lnTo>
                    <a:pt x="304" y="347"/>
                  </a:lnTo>
                  <a:lnTo>
                    <a:pt x="298" y="347"/>
                  </a:lnTo>
                  <a:lnTo>
                    <a:pt x="300" y="343"/>
                  </a:lnTo>
                  <a:lnTo>
                    <a:pt x="304" y="341"/>
                  </a:lnTo>
                  <a:lnTo>
                    <a:pt x="306" y="345"/>
                  </a:lnTo>
                  <a:lnTo>
                    <a:pt x="318" y="339"/>
                  </a:lnTo>
                  <a:lnTo>
                    <a:pt x="322" y="331"/>
                  </a:lnTo>
                  <a:lnTo>
                    <a:pt x="324" y="325"/>
                  </a:lnTo>
                  <a:lnTo>
                    <a:pt x="330" y="319"/>
                  </a:lnTo>
                  <a:lnTo>
                    <a:pt x="326" y="315"/>
                  </a:lnTo>
                  <a:lnTo>
                    <a:pt x="326" y="305"/>
                  </a:lnTo>
                  <a:lnTo>
                    <a:pt x="334" y="303"/>
                  </a:lnTo>
                  <a:lnTo>
                    <a:pt x="338" y="299"/>
                  </a:lnTo>
                  <a:lnTo>
                    <a:pt x="338" y="291"/>
                  </a:lnTo>
                  <a:lnTo>
                    <a:pt x="340" y="289"/>
                  </a:lnTo>
                  <a:lnTo>
                    <a:pt x="343" y="295"/>
                  </a:lnTo>
                  <a:lnTo>
                    <a:pt x="343" y="303"/>
                  </a:lnTo>
                  <a:lnTo>
                    <a:pt x="347" y="303"/>
                  </a:lnTo>
                  <a:lnTo>
                    <a:pt x="349" y="299"/>
                  </a:lnTo>
                  <a:lnTo>
                    <a:pt x="351" y="303"/>
                  </a:lnTo>
                  <a:lnTo>
                    <a:pt x="357" y="303"/>
                  </a:lnTo>
                  <a:lnTo>
                    <a:pt x="361" y="301"/>
                  </a:lnTo>
                  <a:lnTo>
                    <a:pt x="357" y="289"/>
                  </a:lnTo>
                  <a:lnTo>
                    <a:pt x="355" y="285"/>
                  </a:lnTo>
                  <a:lnTo>
                    <a:pt x="355" y="277"/>
                  </a:lnTo>
                  <a:lnTo>
                    <a:pt x="347" y="262"/>
                  </a:lnTo>
                  <a:lnTo>
                    <a:pt x="349" y="254"/>
                  </a:lnTo>
                  <a:lnTo>
                    <a:pt x="338" y="248"/>
                  </a:lnTo>
                  <a:lnTo>
                    <a:pt x="338" y="244"/>
                  </a:lnTo>
                  <a:lnTo>
                    <a:pt x="345" y="242"/>
                  </a:lnTo>
                  <a:lnTo>
                    <a:pt x="345" y="236"/>
                  </a:lnTo>
                  <a:lnTo>
                    <a:pt x="349" y="234"/>
                  </a:lnTo>
                  <a:lnTo>
                    <a:pt x="334" y="224"/>
                  </a:lnTo>
                  <a:lnTo>
                    <a:pt x="332" y="216"/>
                  </a:lnTo>
                  <a:lnTo>
                    <a:pt x="336" y="212"/>
                  </a:lnTo>
                  <a:lnTo>
                    <a:pt x="336" y="206"/>
                  </a:lnTo>
                  <a:lnTo>
                    <a:pt x="345" y="212"/>
                  </a:lnTo>
                  <a:lnTo>
                    <a:pt x="349" y="210"/>
                  </a:lnTo>
                  <a:lnTo>
                    <a:pt x="355" y="218"/>
                  </a:lnTo>
                  <a:lnTo>
                    <a:pt x="359" y="216"/>
                  </a:lnTo>
                  <a:lnTo>
                    <a:pt x="363" y="216"/>
                  </a:lnTo>
                  <a:lnTo>
                    <a:pt x="363" y="230"/>
                  </a:lnTo>
                  <a:lnTo>
                    <a:pt x="381" y="234"/>
                  </a:lnTo>
                  <a:lnTo>
                    <a:pt x="403" y="232"/>
                  </a:lnTo>
                  <a:lnTo>
                    <a:pt x="409" y="238"/>
                  </a:lnTo>
                  <a:lnTo>
                    <a:pt x="403" y="248"/>
                  </a:lnTo>
                  <a:lnTo>
                    <a:pt x="393" y="252"/>
                  </a:lnTo>
                  <a:lnTo>
                    <a:pt x="387" y="267"/>
                  </a:lnTo>
                  <a:lnTo>
                    <a:pt x="393" y="275"/>
                  </a:lnTo>
                  <a:lnTo>
                    <a:pt x="395" y="273"/>
                  </a:lnTo>
                  <a:lnTo>
                    <a:pt x="399" y="277"/>
                  </a:lnTo>
                  <a:lnTo>
                    <a:pt x="401" y="277"/>
                  </a:lnTo>
                  <a:lnTo>
                    <a:pt x="403" y="262"/>
                  </a:lnTo>
                  <a:lnTo>
                    <a:pt x="409" y="262"/>
                  </a:lnTo>
                  <a:lnTo>
                    <a:pt x="411" y="275"/>
                  </a:lnTo>
                  <a:lnTo>
                    <a:pt x="419" y="285"/>
                  </a:lnTo>
                  <a:lnTo>
                    <a:pt x="419" y="297"/>
                  </a:lnTo>
                  <a:lnTo>
                    <a:pt x="427" y="299"/>
                  </a:lnTo>
                  <a:lnTo>
                    <a:pt x="427" y="279"/>
                  </a:lnTo>
                  <a:lnTo>
                    <a:pt x="431" y="277"/>
                  </a:lnTo>
                  <a:lnTo>
                    <a:pt x="431" y="267"/>
                  </a:lnTo>
                  <a:lnTo>
                    <a:pt x="427" y="256"/>
                  </a:lnTo>
                  <a:lnTo>
                    <a:pt x="433" y="258"/>
                  </a:lnTo>
                  <a:lnTo>
                    <a:pt x="439" y="258"/>
                  </a:lnTo>
                  <a:lnTo>
                    <a:pt x="447" y="236"/>
                  </a:lnTo>
                  <a:lnTo>
                    <a:pt x="445" y="230"/>
                  </a:lnTo>
                  <a:lnTo>
                    <a:pt x="451" y="218"/>
                  </a:lnTo>
                  <a:lnTo>
                    <a:pt x="449" y="208"/>
                  </a:lnTo>
                  <a:lnTo>
                    <a:pt x="455" y="202"/>
                  </a:lnTo>
                  <a:lnTo>
                    <a:pt x="467" y="192"/>
                  </a:lnTo>
                  <a:lnTo>
                    <a:pt x="475" y="194"/>
                  </a:lnTo>
                  <a:lnTo>
                    <a:pt x="475" y="186"/>
                  </a:lnTo>
                  <a:lnTo>
                    <a:pt x="481" y="172"/>
                  </a:lnTo>
                  <a:close/>
                  <a:moveTo>
                    <a:pt x="465" y="573"/>
                  </a:moveTo>
                  <a:lnTo>
                    <a:pt x="463" y="567"/>
                  </a:lnTo>
                  <a:lnTo>
                    <a:pt x="461" y="567"/>
                  </a:lnTo>
                  <a:lnTo>
                    <a:pt x="463" y="575"/>
                  </a:lnTo>
                  <a:lnTo>
                    <a:pt x="465" y="573"/>
                  </a:lnTo>
                  <a:close/>
                  <a:moveTo>
                    <a:pt x="463" y="589"/>
                  </a:moveTo>
                  <a:lnTo>
                    <a:pt x="461" y="593"/>
                  </a:lnTo>
                  <a:lnTo>
                    <a:pt x="463" y="595"/>
                  </a:lnTo>
                  <a:lnTo>
                    <a:pt x="467" y="599"/>
                  </a:lnTo>
                  <a:lnTo>
                    <a:pt x="469" y="597"/>
                  </a:lnTo>
                  <a:lnTo>
                    <a:pt x="467" y="589"/>
                  </a:lnTo>
                  <a:lnTo>
                    <a:pt x="463" y="589"/>
                  </a:lnTo>
                  <a:close/>
                  <a:moveTo>
                    <a:pt x="459" y="571"/>
                  </a:moveTo>
                  <a:lnTo>
                    <a:pt x="457" y="573"/>
                  </a:lnTo>
                  <a:lnTo>
                    <a:pt x="459" y="577"/>
                  </a:lnTo>
                  <a:lnTo>
                    <a:pt x="461" y="575"/>
                  </a:lnTo>
                  <a:lnTo>
                    <a:pt x="459" y="57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433"/>
            <p:cNvSpPr>
              <a:spLocks noEditPoints="1"/>
            </p:cNvSpPr>
            <p:nvPr/>
          </p:nvSpPr>
          <p:spPr bwMode="auto">
            <a:xfrm>
              <a:off x="6941932" y="3858750"/>
              <a:ext cx="541330" cy="191721"/>
            </a:xfrm>
            <a:custGeom>
              <a:avLst/>
              <a:gdLst>
                <a:gd name="T0" fmla="*/ 34 w 336"/>
                <a:gd name="T1" fmla="*/ 16 h 119"/>
                <a:gd name="T2" fmla="*/ 44 w 336"/>
                <a:gd name="T3" fmla="*/ 26 h 119"/>
                <a:gd name="T4" fmla="*/ 60 w 336"/>
                <a:gd name="T5" fmla="*/ 50 h 119"/>
                <a:gd name="T6" fmla="*/ 62 w 336"/>
                <a:gd name="T7" fmla="*/ 80 h 119"/>
                <a:gd name="T8" fmla="*/ 78 w 336"/>
                <a:gd name="T9" fmla="*/ 106 h 119"/>
                <a:gd name="T10" fmla="*/ 74 w 336"/>
                <a:gd name="T11" fmla="*/ 106 h 119"/>
                <a:gd name="T12" fmla="*/ 68 w 336"/>
                <a:gd name="T13" fmla="*/ 110 h 119"/>
                <a:gd name="T14" fmla="*/ 52 w 336"/>
                <a:gd name="T15" fmla="*/ 100 h 119"/>
                <a:gd name="T16" fmla="*/ 22 w 336"/>
                <a:gd name="T17" fmla="*/ 80 h 119"/>
                <a:gd name="T18" fmla="*/ 16 w 336"/>
                <a:gd name="T19" fmla="*/ 70 h 119"/>
                <a:gd name="T20" fmla="*/ 12 w 336"/>
                <a:gd name="T21" fmla="*/ 52 h 119"/>
                <a:gd name="T22" fmla="*/ 8 w 336"/>
                <a:gd name="T23" fmla="*/ 34 h 119"/>
                <a:gd name="T24" fmla="*/ 4 w 336"/>
                <a:gd name="T25" fmla="*/ 6 h 119"/>
                <a:gd name="T26" fmla="*/ 18 w 336"/>
                <a:gd name="T27" fmla="*/ 16 h 119"/>
                <a:gd name="T28" fmla="*/ 24 w 336"/>
                <a:gd name="T29" fmla="*/ 22 h 119"/>
                <a:gd name="T30" fmla="*/ 336 w 336"/>
                <a:gd name="T31" fmla="*/ 30 h 119"/>
                <a:gd name="T32" fmla="*/ 316 w 336"/>
                <a:gd name="T33" fmla="*/ 38 h 119"/>
                <a:gd name="T34" fmla="*/ 326 w 336"/>
                <a:gd name="T35" fmla="*/ 50 h 119"/>
                <a:gd name="T36" fmla="*/ 314 w 336"/>
                <a:gd name="T37" fmla="*/ 56 h 119"/>
                <a:gd name="T38" fmla="*/ 302 w 336"/>
                <a:gd name="T39" fmla="*/ 52 h 119"/>
                <a:gd name="T40" fmla="*/ 280 w 336"/>
                <a:gd name="T41" fmla="*/ 50 h 119"/>
                <a:gd name="T42" fmla="*/ 268 w 336"/>
                <a:gd name="T43" fmla="*/ 82 h 119"/>
                <a:gd name="T44" fmla="*/ 244 w 336"/>
                <a:gd name="T45" fmla="*/ 112 h 119"/>
                <a:gd name="T46" fmla="*/ 220 w 336"/>
                <a:gd name="T47" fmla="*/ 108 h 119"/>
                <a:gd name="T48" fmla="*/ 198 w 336"/>
                <a:gd name="T49" fmla="*/ 117 h 119"/>
                <a:gd name="T50" fmla="*/ 172 w 336"/>
                <a:gd name="T51" fmla="*/ 106 h 119"/>
                <a:gd name="T52" fmla="*/ 174 w 336"/>
                <a:gd name="T53" fmla="*/ 102 h 119"/>
                <a:gd name="T54" fmla="*/ 190 w 336"/>
                <a:gd name="T55" fmla="*/ 102 h 119"/>
                <a:gd name="T56" fmla="*/ 196 w 336"/>
                <a:gd name="T57" fmla="*/ 102 h 119"/>
                <a:gd name="T58" fmla="*/ 204 w 336"/>
                <a:gd name="T59" fmla="*/ 82 h 119"/>
                <a:gd name="T60" fmla="*/ 232 w 336"/>
                <a:gd name="T61" fmla="*/ 70 h 119"/>
                <a:gd name="T62" fmla="*/ 252 w 336"/>
                <a:gd name="T63" fmla="*/ 52 h 119"/>
                <a:gd name="T64" fmla="*/ 262 w 336"/>
                <a:gd name="T65" fmla="*/ 44 h 119"/>
                <a:gd name="T66" fmla="*/ 272 w 336"/>
                <a:gd name="T67" fmla="*/ 38 h 119"/>
                <a:gd name="T68" fmla="*/ 268 w 336"/>
                <a:gd name="T69" fmla="*/ 34 h 119"/>
                <a:gd name="T70" fmla="*/ 280 w 336"/>
                <a:gd name="T71" fmla="*/ 16 h 119"/>
                <a:gd name="T72" fmla="*/ 288 w 336"/>
                <a:gd name="T73" fmla="*/ 0 h 119"/>
                <a:gd name="T74" fmla="*/ 294 w 336"/>
                <a:gd name="T75" fmla="*/ 2 h 119"/>
                <a:gd name="T76" fmla="*/ 304 w 336"/>
                <a:gd name="T77" fmla="*/ 6 h 119"/>
                <a:gd name="T78" fmla="*/ 306 w 336"/>
                <a:gd name="T79" fmla="*/ 16 h 119"/>
                <a:gd name="T80" fmla="*/ 314 w 336"/>
                <a:gd name="T81" fmla="*/ 22 h 119"/>
                <a:gd name="T82" fmla="*/ 310 w 336"/>
                <a:gd name="T83" fmla="*/ 28 h 119"/>
                <a:gd name="T84" fmla="*/ 330 w 336"/>
                <a:gd name="T85"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6" h="119">
                  <a:moveTo>
                    <a:pt x="30" y="22"/>
                  </a:moveTo>
                  <a:lnTo>
                    <a:pt x="32" y="18"/>
                  </a:lnTo>
                  <a:lnTo>
                    <a:pt x="34" y="16"/>
                  </a:lnTo>
                  <a:lnTo>
                    <a:pt x="38" y="16"/>
                  </a:lnTo>
                  <a:lnTo>
                    <a:pt x="40" y="22"/>
                  </a:lnTo>
                  <a:lnTo>
                    <a:pt x="44" y="26"/>
                  </a:lnTo>
                  <a:lnTo>
                    <a:pt x="48" y="28"/>
                  </a:lnTo>
                  <a:lnTo>
                    <a:pt x="58" y="40"/>
                  </a:lnTo>
                  <a:lnTo>
                    <a:pt x="60" y="50"/>
                  </a:lnTo>
                  <a:lnTo>
                    <a:pt x="58" y="62"/>
                  </a:lnTo>
                  <a:lnTo>
                    <a:pt x="60" y="70"/>
                  </a:lnTo>
                  <a:lnTo>
                    <a:pt x="62" y="80"/>
                  </a:lnTo>
                  <a:lnTo>
                    <a:pt x="68" y="86"/>
                  </a:lnTo>
                  <a:lnTo>
                    <a:pt x="72" y="94"/>
                  </a:lnTo>
                  <a:lnTo>
                    <a:pt x="78" y="106"/>
                  </a:lnTo>
                  <a:lnTo>
                    <a:pt x="80" y="110"/>
                  </a:lnTo>
                  <a:lnTo>
                    <a:pt x="76" y="110"/>
                  </a:lnTo>
                  <a:lnTo>
                    <a:pt x="74" y="106"/>
                  </a:lnTo>
                  <a:lnTo>
                    <a:pt x="72" y="104"/>
                  </a:lnTo>
                  <a:lnTo>
                    <a:pt x="68" y="106"/>
                  </a:lnTo>
                  <a:lnTo>
                    <a:pt x="68" y="110"/>
                  </a:lnTo>
                  <a:lnTo>
                    <a:pt x="64" y="108"/>
                  </a:lnTo>
                  <a:lnTo>
                    <a:pt x="60" y="106"/>
                  </a:lnTo>
                  <a:lnTo>
                    <a:pt x="52" y="100"/>
                  </a:lnTo>
                  <a:lnTo>
                    <a:pt x="36" y="94"/>
                  </a:lnTo>
                  <a:lnTo>
                    <a:pt x="24" y="86"/>
                  </a:lnTo>
                  <a:lnTo>
                    <a:pt x="22" y="80"/>
                  </a:lnTo>
                  <a:lnTo>
                    <a:pt x="26" y="78"/>
                  </a:lnTo>
                  <a:lnTo>
                    <a:pt x="26" y="76"/>
                  </a:lnTo>
                  <a:lnTo>
                    <a:pt x="16" y="70"/>
                  </a:lnTo>
                  <a:lnTo>
                    <a:pt x="14" y="64"/>
                  </a:lnTo>
                  <a:lnTo>
                    <a:pt x="10" y="56"/>
                  </a:lnTo>
                  <a:lnTo>
                    <a:pt x="12" y="52"/>
                  </a:lnTo>
                  <a:lnTo>
                    <a:pt x="10" y="48"/>
                  </a:lnTo>
                  <a:lnTo>
                    <a:pt x="10" y="44"/>
                  </a:lnTo>
                  <a:lnTo>
                    <a:pt x="8" y="34"/>
                  </a:lnTo>
                  <a:lnTo>
                    <a:pt x="6" y="20"/>
                  </a:lnTo>
                  <a:lnTo>
                    <a:pt x="0" y="8"/>
                  </a:lnTo>
                  <a:lnTo>
                    <a:pt x="4" y="6"/>
                  </a:lnTo>
                  <a:lnTo>
                    <a:pt x="6" y="6"/>
                  </a:lnTo>
                  <a:lnTo>
                    <a:pt x="8" y="10"/>
                  </a:lnTo>
                  <a:lnTo>
                    <a:pt x="18" y="16"/>
                  </a:lnTo>
                  <a:lnTo>
                    <a:pt x="16" y="22"/>
                  </a:lnTo>
                  <a:lnTo>
                    <a:pt x="20" y="26"/>
                  </a:lnTo>
                  <a:lnTo>
                    <a:pt x="24" y="22"/>
                  </a:lnTo>
                  <a:lnTo>
                    <a:pt x="30" y="22"/>
                  </a:lnTo>
                  <a:close/>
                  <a:moveTo>
                    <a:pt x="330" y="30"/>
                  </a:moveTo>
                  <a:lnTo>
                    <a:pt x="336" y="30"/>
                  </a:lnTo>
                  <a:lnTo>
                    <a:pt x="336" y="36"/>
                  </a:lnTo>
                  <a:lnTo>
                    <a:pt x="326" y="40"/>
                  </a:lnTo>
                  <a:lnTo>
                    <a:pt x="316" y="38"/>
                  </a:lnTo>
                  <a:lnTo>
                    <a:pt x="314" y="42"/>
                  </a:lnTo>
                  <a:lnTo>
                    <a:pt x="320" y="48"/>
                  </a:lnTo>
                  <a:lnTo>
                    <a:pt x="326" y="50"/>
                  </a:lnTo>
                  <a:lnTo>
                    <a:pt x="328" y="54"/>
                  </a:lnTo>
                  <a:lnTo>
                    <a:pt x="320" y="54"/>
                  </a:lnTo>
                  <a:lnTo>
                    <a:pt x="314" y="56"/>
                  </a:lnTo>
                  <a:lnTo>
                    <a:pt x="310" y="56"/>
                  </a:lnTo>
                  <a:lnTo>
                    <a:pt x="306" y="56"/>
                  </a:lnTo>
                  <a:lnTo>
                    <a:pt x="302" y="52"/>
                  </a:lnTo>
                  <a:lnTo>
                    <a:pt x="294" y="54"/>
                  </a:lnTo>
                  <a:lnTo>
                    <a:pt x="288" y="52"/>
                  </a:lnTo>
                  <a:lnTo>
                    <a:pt x="280" y="50"/>
                  </a:lnTo>
                  <a:lnTo>
                    <a:pt x="274" y="60"/>
                  </a:lnTo>
                  <a:lnTo>
                    <a:pt x="276" y="72"/>
                  </a:lnTo>
                  <a:lnTo>
                    <a:pt x="268" y="82"/>
                  </a:lnTo>
                  <a:lnTo>
                    <a:pt x="264" y="92"/>
                  </a:lnTo>
                  <a:lnTo>
                    <a:pt x="258" y="106"/>
                  </a:lnTo>
                  <a:lnTo>
                    <a:pt x="244" y="112"/>
                  </a:lnTo>
                  <a:lnTo>
                    <a:pt x="232" y="108"/>
                  </a:lnTo>
                  <a:lnTo>
                    <a:pt x="230" y="106"/>
                  </a:lnTo>
                  <a:lnTo>
                    <a:pt x="220" y="108"/>
                  </a:lnTo>
                  <a:lnTo>
                    <a:pt x="216" y="115"/>
                  </a:lnTo>
                  <a:lnTo>
                    <a:pt x="208" y="119"/>
                  </a:lnTo>
                  <a:lnTo>
                    <a:pt x="198" y="117"/>
                  </a:lnTo>
                  <a:lnTo>
                    <a:pt x="188" y="119"/>
                  </a:lnTo>
                  <a:lnTo>
                    <a:pt x="182" y="115"/>
                  </a:lnTo>
                  <a:lnTo>
                    <a:pt x="172" y="106"/>
                  </a:lnTo>
                  <a:lnTo>
                    <a:pt x="170" y="98"/>
                  </a:lnTo>
                  <a:lnTo>
                    <a:pt x="172" y="98"/>
                  </a:lnTo>
                  <a:lnTo>
                    <a:pt x="174" y="102"/>
                  </a:lnTo>
                  <a:lnTo>
                    <a:pt x="182" y="102"/>
                  </a:lnTo>
                  <a:lnTo>
                    <a:pt x="184" y="102"/>
                  </a:lnTo>
                  <a:lnTo>
                    <a:pt x="190" y="102"/>
                  </a:lnTo>
                  <a:lnTo>
                    <a:pt x="192" y="106"/>
                  </a:lnTo>
                  <a:lnTo>
                    <a:pt x="198" y="106"/>
                  </a:lnTo>
                  <a:lnTo>
                    <a:pt x="196" y="102"/>
                  </a:lnTo>
                  <a:lnTo>
                    <a:pt x="198" y="98"/>
                  </a:lnTo>
                  <a:lnTo>
                    <a:pt x="200" y="92"/>
                  </a:lnTo>
                  <a:lnTo>
                    <a:pt x="204" y="82"/>
                  </a:lnTo>
                  <a:lnTo>
                    <a:pt x="208" y="80"/>
                  </a:lnTo>
                  <a:lnTo>
                    <a:pt x="222" y="76"/>
                  </a:lnTo>
                  <a:lnTo>
                    <a:pt x="232" y="70"/>
                  </a:lnTo>
                  <a:lnTo>
                    <a:pt x="244" y="58"/>
                  </a:lnTo>
                  <a:lnTo>
                    <a:pt x="246" y="50"/>
                  </a:lnTo>
                  <a:lnTo>
                    <a:pt x="252" y="52"/>
                  </a:lnTo>
                  <a:lnTo>
                    <a:pt x="258" y="56"/>
                  </a:lnTo>
                  <a:lnTo>
                    <a:pt x="262" y="54"/>
                  </a:lnTo>
                  <a:lnTo>
                    <a:pt x="262" y="44"/>
                  </a:lnTo>
                  <a:lnTo>
                    <a:pt x="268" y="50"/>
                  </a:lnTo>
                  <a:lnTo>
                    <a:pt x="272" y="48"/>
                  </a:lnTo>
                  <a:lnTo>
                    <a:pt x="272" y="38"/>
                  </a:lnTo>
                  <a:lnTo>
                    <a:pt x="268" y="38"/>
                  </a:lnTo>
                  <a:lnTo>
                    <a:pt x="270" y="34"/>
                  </a:lnTo>
                  <a:lnTo>
                    <a:pt x="268" y="34"/>
                  </a:lnTo>
                  <a:lnTo>
                    <a:pt x="270" y="28"/>
                  </a:lnTo>
                  <a:lnTo>
                    <a:pt x="276" y="26"/>
                  </a:lnTo>
                  <a:lnTo>
                    <a:pt x="280" y="16"/>
                  </a:lnTo>
                  <a:lnTo>
                    <a:pt x="282" y="14"/>
                  </a:lnTo>
                  <a:lnTo>
                    <a:pt x="286" y="0"/>
                  </a:lnTo>
                  <a:lnTo>
                    <a:pt x="288" y="0"/>
                  </a:lnTo>
                  <a:lnTo>
                    <a:pt x="288" y="8"/>
                  </a:lnTo>
                  <a:lnTo>
                    <a:pt x="294" y="4"/>
                  </a:lnTo>
                  <a:lnTo>
                    <a:pt x="294" y="2"/>
                  </a:lnTo>
                  <a:lnTo>
                    <a:pt x="298" y="2"/>
                  </a:lnTo>
                  <a:lnTo>
                    <a:pt x="300" y="6"/>
                  </a:lnTo>
                  <a:lnTo>
                    <a:pt x="304" y="6"/>
                  </a:lnTo>
                  <a:lnTo>
                    <a:pt x="306" y="10"/>
                  </a:lnTo>
                  <a:lnTo>
                    <a:pt x="304" y="14"/>
                  </a:lnTo>
                  <a:lnTo>
                    <a:pt x="306" y="16"/>
                  </a:lnTo>
                  <a:lnTo>
                    <a:pt x="308" y="22"/>
                  </a:lnTo>
                  <a:lnTo>
                    <a:pt x="314" y="20"/>
                  </a:lnTo>
                  <a:lnTo>
                    <a:pt x="314" y="22"/>
                  </a:lnTo>
                  <a:lnTo>
                    <a:pt x="312" y="24"/>
                  </a:lnTo>
                  <a:lnTo>
                    <a:pt x="308" y="26"/>
                  </a:lnTo>
                  <a:lnTo>
                    <a:pt x="310" y="28"/>
                  </a:lnTo>
                  <a:lnTo>
                    <a:pt x="316" y="28"/>
                  </a:lnTo>
                  <a:lnTo>
                    <a:pt x="322" y="24"/>
                  </a:lnTo>
                  <a:lnTo>
                    <a:pt x="330"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434"/>
            <p:cNvSpPr>
              <a:spLocks noEditPoints="1"/>
            </p:cNvSpPr>
            <p:nvPr/>
          </p:nvSpPr>
          <p:spPr bwMode="auto">
            <a:xfrm>
              <a:off x="2079626" y="3910305"/>
              <a:ext cx="1093938" cy="1243771"/>
            </a:xfrm>
            <a:custGeom>
              <a:avLst/>
              <a:gdLst>
                <a:gd name="T0" fmla="*/ 324 w 339"/>
                <a:gd name="T1" fmla="*/ 155 h 385"/>
                <a:gd name="T2" fmla="*/ 309 w 339"/>
                <a:gd name="T3" fmla="*/ 177 h 385"/>
                <a:gd name="T4" fmla="*/ 306 w 339"/>
                <a:gd name="T5" fmla="*/ 189 h 385"/>
                <a:gd name="T6" fmla="*/ 305 w 339"/>
                <a:gd name="T7" fmla="*/ 222 h 385"/>
                <a:gd name="T8" fmla="*/ 298 w 339"/>
                <a:gd name="T9" fmla="*/ 252 h 385"/>
                <a:gd name="T10" fmla="*/ 285 w 339"/>
                <a:gd name="T11" fmla="*/ 278 h 385"/>
                <a:gd name="T12" fmla="*/ 271 w 339"/>
                <a:gd name="T13" fmla="*/ 280 h 385"/>
                <a:gd name="T14" fmla="*/ 264 w 339"/>
                <a:gd name="T15" fmla="*/ 284 h 385"/>
                <a:gd name="T16" fmla="*/ 250 w 339"/>
                <a:gd name="T17" fmla="*/ 288 h 385"/>
                <a:gd name="T18" fmla="*/ 233 w 339"/>
                <a:gd name="T19" fmla="*/ 304 h 385"/>
                <a:gd name="T20" fmla="*/ 234 w 339"/>
                <a:gd name="T21" fmla="*/ 325 h 385"/>
                <a:gd name="T22" fmla="*/ 225 w 339"/>
                <a:gd name="T23" fmla="*/ 348 h 385"/>
                <a:gd name="T24" fmla="*/ 212 w 339"/>
                <a:gd name="T25" fmla="*/ 366 h 385"/>
                <a:gd name="T26" fmla="*/ 222 w 339"/>
                <a:gd name="T27" fmla="*/ 353 h 385"/>
                <a:gd name="T28" fmla="*/ 212 w 339"/>
                <a:gd name="T29" fmla="*/ 363 h 385"/>
                <a:gd name="T30" fmla="*/ 203 w 339"/>
                <a:gd name="T31" fmla="*/ 383 h 385"/>
                <a:gd name="T32" fmla="*/ 204 w 339"/>
                <a:gd name="T33" fmla="*/ 373 h 385"/>
                <a:gd name="T34" fmla="*/ 172 w 339"/>
                <a:gd name="T35" fmla="*/ 351 h 385"/>
                <a:gd name="T36" fmla="*/ 190 w 339"/>
                <a:gd name="T37" fmla="*/ 310 h 385"/>
                <a:gd name="T38" fmla="*/ 172 w 339"/>
                <a:gd name="T39" fmla="*/ 287 h 385"/>
                <a:gd name="T40" fmla="*/ 145 w 339"/>
                <a:gd name="T41" fmla="*/ 250 h 385"/>
                <a:gd name="T42" fmla="*/ 133 w 339"/>
                <a:gd name="T43" fmla="*/ 214 h 385"/>
                <a:gd name="T44" fmla="*/ 112 w 339"/>
                <a:gd name="T45" fmla="*/ 186 h 385"/>
                <a:gd name="T46" fmla="*/ 78 w 339"/>
                <a:gd name="T47" fmla="*/ 167 h 385"/>
                <a:gd name="T48" fmla="*/ 50 w 339"/>
                <a:gd name="T49" fmla="*/ 161 h 385"/>
                <a:gd name="T50" fmla="*/ 30 w 339"/>
                <a:gd name="T51" fmla="*/ 145 h 385"/>
                <a:gd name="T52" fmla="*/ 0 w 339"/>
                <a:gd name="T53" fmla="*/ 134 h 385"/>
                <a:gd name="T54" fmla="*/ 26 w 339"/>
                <a:gd name="T55" fmla="*/ 93 h 385"/>
                <a:gd name="T56" fmla="*/ 35 w 339"/>
                <a:gd name="T57" fmla="*/ 45 h 385"/>
                <a:gd name="T58" fmla="*/ 50 w 339"/>
                <a:gd name="T59" fmla="*/ 35 h 385"/>
                <a:gd name="T60" fmla="*/ 71 w 339"/>
                <a:gd name="T61" fmla="*/ 45 h 385"/>
                <a:gd name="T62" fmla="*/ 82 w 339"/>
                <a:gd name="T63" fmla="*/ 28 h 385"/>
                <a:gd name="T64" fmla="*/ 96 w 339"/>
                <a:gd name="T65" fmla="*/ 16 h 385"/>
                <a:gd name="T66" fmla="*/ 120 w 339"/>
                <a:gd name="T67" fmla="*/ 1 h 385"/>
                <a:gd name="T68" fmla="*/ 118 w 339"/>
                <a:gd name="T69" fmla="*/ 24 h 385"/>
                <a:gd name="T70" fmla="*/ 135 w 339"/>
                <a:gd name="T71" fmla="*/ 37 h 385"/>
                <a:gd name="T72" fmla="*/ 154 w 339"/>
                <a:gd name="T73" fmla="*/ 30 h 385"/>
                <a:gd name="T74" fmla="*/ 177 w 339"/>
                <a:gd name="T75" fmla="*/ 32 h 385"/>
                <a:gd name="T76" fmla="*/ 194 w 339"/>
                <a:gd name="T77" fmla="*/ 10 h 385"/>
                <a:gd name="T78" fmla="*/ 204 w 339"/>
                <a:gd name="T79" fmla="*/ 35 h 385"/>
                <a:gd name="T80" fmla="*/ 197 w 339"/>
                <a:gd name="T81" fmla="*/ 52 h 385"/>
                <a:gd name="T82" fmla="*/ 180 w 339"/>
                <a:gd name="T83" fmla="*/ 70 h 385"/>
                <a:gd name="T84" fmla="*/ 197 w 339"/>
                <a:gd name="T85" fmla="*/ 59 h 385"/>
                <a:gd name="T86" fmla="*/ 216 w 339"/>
                <a:gd name="T87" fmla="*/ 66 h 385"/>
                <a:gd name="T88" fmla="*/ 205 w 339"/>
                <a:gd name="T89" fmla="*/ 71 h 385"/>
                <a:gd name="T90" fmla="*/ 212 w 339"/>
                <a:gd name="T91" fmla="*/ 72 h 385"/>
                <a:gd name="T92" fmla="*/ 228 w 339"/>
                <a:gd name="T93" fmla="*/ 59 h 385"/>
                <a:gd name="T94" fmla="*/ 246 w 339"/>
                <a:gd name="T95" fmla="*/ 67 h 385"/>
                <a:gd name="T96" fmla="*/ 255 w 339"/>
                <a:gd name="T97" fmla="*/ 75 h 385"/>
                <a:gd name="T98" fmla="*/ 266 w 339"/>
                <a:gd name="T99" fmla="*/ 75 h 385"/>
                <a:gd name="T100" fmla="*/ 286 w 339"/>
                <a:gd name="T101" fmla="*/ 80 h 385"/>
                <a:gd name="T102" fmla="*/ 306 w 339"/>
                <a:gd name="T103" fmla="*/ 89 h 385"/>
                <a:gd name="T104" fmla="*/ 325 w 339"/>
                <a:gd name="T105" fmla="*/ 102 h 385"/>
                <a:gd name="T106" fmla="*/ 338 w 339"/>
                <a:gd name="T107" fmla="*/ 121 h 385"/>
                <a:gd name="T108" fmla="*/ 203 w 339"/>
                <a:gd name="T109" fmla="*/ 30 h 385"/>
                <a:gd name="T110" fmla="*/ 211 w 339"/>
                <a:gd name="T111" fmla="*/ 54 h 385"/>
                <a:gd name="T112" fmla="*/ 203 w 339"/>
                <a:gd name="T113" fmla="*/ 50 h 385"/>
                <a:gd name="T114" fmla="*/ 205 w 339"/>
                <a:gd name="T115" fmla="*/ 49 h 385"/>
                <a:gd name="T116" fmla="*/ 198 w 339"/>
                <a:gd name="T117" fmla="*/ 53 h 385"/>
                <a:gd name="T118" fmla="*/ 255 w 339"/>
                <a:gd name="T119" fmla="*/ 7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9" h="385">
                  <a:moveTo>
                    <a:pt x="339" y="125"/>
                  </a:moveTo>
                  <a:cubicBezTo>
                    <a:pt x="338" y="129"/>
                    <a:pt x="338" y="129"/>
                    <a:pt x="338" y="129"/>
                  </a:cubicBezTo>
                  <a:cubicBezTo>
                    <a:pt x="338" y="133"/>
                    <a:pt x="338" y="133"/>
                    <a:pt x="338" y="133"/>
                  </a:cubicBezTo>
                  <a:cubicBezTo>
                    <a:pt x="336" y="137"/>
                    <a:pt x="336" y="137"/>
                    <a:pt x="336" y="137"/>
                  </a:cubicBezTo>
                  <a:cubicBezTo>
                    <a:pt x="332" y="145"/>
                    <a:pt x="332" y="145"/>
                    <a:pt x="332" y="145"/>
                  </a:cubicBezTo>
                  <a:cubicBezTo>
                    <a:pt x="331" y="146"/>
                    <a:pt x="331" y="146"/>
                    <a:pt x="331" y="146"/>
                  </a:cubicBezTo>
                  <a:cubicBezTo>
                    <a:pt x="330" y="148"/>
                    <a:pt x="330" y="148"/>
                    <a:pt x="330" y="148"/>
                  </a:cubicBezTo>
                  <a:cubicBezTo>
                    <a:pt x="325" y="154"/>
                    <a:pt x="325" y="154"/>
                    <a:pt x="325" y="154"/>
                  </a:cubicBezTo>
                  <a:cubicBezTo>
                    <a:pt x="324" y="155"/>
                    <a:pt x="324" y="155"/>
                    <a:pt x="324" y="155"/>
                  </a:cubicBezTo>
                  <a:cubicBezTo>
                    <a:pt x="321" y="159"/>
                    <a:pt x="321" y="159"/>
                    <a:pt x="321" y="159"/>
                  </a:cubicBezTo>
                  <a:cubicBezTo>
                    <a:pt x="320" y="160"/>
                    <a:pt x="320" y="160"/>
                    <a:pt x="320" y="160"/>
                  </a:cubicBezTo>
                  <a:cubicBezTo>
                    <a:pt x="319" y="162"/>
                    <a:pt x="319" y="162"/>
                    <a:pt x="319" y="162"/>
                  </a:cubicBezTo>
                  <a:cubicBezTo>
                    <a:pt x="315" y="170"/>
                    <a:pt x="315" y="170"/>
                    <a:pt x="315" y="170"/>
                  </a:cubicBezTo>
                  <a:cubicBezTo>
                    <a:pt x="315" y="171"/>
                    <a:pt x="315" y="171"/>
                    <a:pt x="315" y="171"/>
                  </a:cubicBezTo>
                  <a:cubicBezTo>
                    <a:pt x="311" y="178"/>
                    <a:pt x="311" y="178"/>
                    <a:pt x="311" y="178"/>
                  </a:cubicBezTo>
                  <a:cubicBezTo>
                    <a:pt x="309" y="179"/>
                    <a:pt x="309" y="179"/>
                    <a:pt x="309" y="179"/>
                  </a:cubicBezTo>
                  <a:cubicBezTo>
                    <a:pt x="310" y="178"/>
                    <a:pt x="310" y="178"/>
                    <a:pt x="310" y="178"/>
                  </a:cubicBezTo>
                  <a:cubicBezTo>
                    <a:pt x="309" y="177"/>
                    <a:pt x="309" y="177"/>
                    <a:pt x="309" y="177"/>
                  </a:cubicBezTo>
                  <a:cubicBezTo>
                    <a:pt x="307" y="177"/>
                    <a:pt x="307" y="177"/>
                    <a:pt x="307" y="177"/>
                  </a:cubicBezTo>
                  <a:cubicBezTo>
                    <a:pt x="307" y="179"/>
                    <a:pt x="307" y="179"/>
                    <a:pt x="307" y="179"/>
                  </a:cubicBezTo>
                  <a:cubicBezTo>
                    <a:pt x="307" y="180"/>
                    <a:pt x="307" y="180"/>
                    <a:pt x="307" y="180"/>
                  </a:cubicBezTo>
                  <a:cubicBezTo>
                    <a:pt x="306" y="182"/>
                    <a:pt x="306" y="182"/>
                    <a:pt x="306" y="182"/>
                  </a:cubicBezTo>
                  <a:cubicBezTo>
                    <a:pt x="306" y="186"/>
                    <a:pt x="306" y="186"/>
                    <a:pt x="306" y="186"/>
                  </a:cubicBezTo>
                  <a:cubicBezTo>
                    <a:pt x="305" y="187"/>
                    <a:pt x="305" y="187"/>
                    <a:pt x="305" y="187"/>
                  </a:cubicBezTo>
                  <a:cubicBezTo>
                    <a:pt x="304" y="188"/>
                    <a:pt x="304" y="188"/>
                    <a:pt x="304" y="188"/>
                  </a:cubicBezTo>
                  <a:cubicBezTo>
                    <a:pt x="305" y="189"/>
                    <a:pt x="305" y="189"/>
                    <a:pt x="305" y="189"/>
                  </a:cubicBezTo>
                  <a:cubicBezTo>
                    <a:pt x="306" y="189"/>
                    <a:pt x="306" y="189"/>
                    <a:pt x="306" y="189"/>
                  </a:cubicBezTo>
                  <a:cubicBezTo>
                    <a:pt x="306" y="192"/>
                    <a:pt x="306" y="192"/>
                    <a:pt x="306" y="192"/>
                  </a:cubicBezTo>
                  <a:cubicBezTo>
                    <a:pt x="305" y="194"/>
                    <a:pt x="305" y="194"/>
                    <a:pt x="305" y="194"/>
                  </a:cubicBezTo>
                  <a:cubicBezTo>
                    <a:pt x="305" y="200"/>
                    <a:pt x="305" y="200"/>
                    <a:pt x="305" y="200"/>
                  </a:cubicBezTo>
                  <a:cubicBezTo>
                    <a:pt x="306" y="206"/>
                    <a:pt x="306" y="206"/>
                    <a:pt x="306" y="206"/>
                  </a:cubicBezTo>
                  <a:cubicBezTo>
                    <a:pt x="307" y="207"/>
                    <a:pt x="307" y="207"/>
                    <a:pt x="307" y="207"/>
                  </a:cubicBezTo>
                  <a:cubicBezTo>
                    <a:pt x="307" y="210"/>
                    <a:pt x="307" y="210"/>
                    <a:pt x="307" y="210"/>
                  </a:cubicBezTo>
                  <a:cubicBezTo>
                    <a:pt x="306" y="216"/>
                    <a:pt x="306" y="216"/>
                    <a:pt x="306" y="216"/>
                  </a:cubicBezTo>
                  <a:cubicBezTo>
                    <a:pt x="306" y="219"/>
                    <a:pt x="306" y="219"/>
                    <a:pt x="306" y="219"/>
                  </a:cubicBezTo>
                  <a:cubicBezTo>
                    <a:pt x="305" y="222"/>
                    <a:pt x="305" y="222"/>
                    <a:pt x="305" y="222"/>
                  </a:cubicBezTo>
                  <a:cubicBezTo>
                    <a:pt x="306" y="226"/>
                    <a:pt x="306" y="226"/>
                    <a:pt x="306" y="226"/>
                  </a:cubicBezTo>
                  <a:cubicBezTo>
                    <a:pt x="305" y="228"/>
                    <a:pt x="305" y="228"/>
                    <a:pt x="305" y="228"/>
                  </a:cubicBezTo>
                  <a:cubicBezTo>
                    <a:pt x="304" y="228"/>
                    <a:pt x="304" y="228"/>
                    <a:pt x="304" y="228"/>
                  </a:cubicBezTo>
                  <a:cubicBezTo>
                    <a:pt x="302" y="233"/>
                    <a:pt x="302" y="233"/>
                    <a:pt x="302" y="233"/>
                  </a:cubicBezTo>
                  <a:cubicBezTo>
                    <a:pt x="302" y="238"/>
                    <a:pt x="302" y="238"/>
                    <a:pt x="302" y="238"/>
                  </a:cubicBezTo>
                  <a:cubicBezTo>
                    <a:pt x="303" y="241"/>
                    <a:pt x="303" y="241"/>
                    <a:pt x="303" y="241"/>
                  </a:cubicBezTo>
                  <a:cubicBezTo>
                    <a:pt x="303" y="244"/>
                    <a:pt x="303" y="244"/>
                    <a:pt x="303" y="244"/>
                  </a:cubicBezTo>
                  <a:cubicBezTo>
                    <a:pt x="301" y="245"/>
                    <a:pt x="301" y="245"/>
                    <a:pt x="301" y="245"/>
                  </a:cubicBezTo>
                  <a:cubicBezTo>
                    <a:pt x="298" y="252"/>
                    <a:pt x="298" y="252"/>
                    <a:pt x="298" y="252"/>
                  </a:cubicBezTo>
                  <a:cubicBezTo>
                    <a:pt x="294" y="258"/>
                    <a:pt x="294" y="258"/>
                    <a:pt x="294" y="258"/>
                  </a:cubicBezTo>
                  <a:cubicBezTo>
                    <a:pt x="293" y="263"/>
                    <a:pt x="293" y="263"/>
                    <a:pt x="293" y="263"/>
                  </a:cubicBezTo>
                  <a:cubicBezTo>
                    <a:pt x="292" y="266"/>
                    <a:pt x="292" y="266"/>
                    <a:pt x="292" y="266"/>
                  </a:cubicBezTo>
                  <a:cubicBezTo>
                    <a:pt x="293" y="268"/>
                    <a:pt x="293" y="268"/>
                    <a:pt x="293" y="268"/>
                  </a:cubicBezTo>
                  <a:cubicBezTo>
                    <a:pt x="292" y="271"/>
                    <a:pt x="292" y="271"/>
                    <a:pt x="292" y="271"/>
                  </a:cubicBezTo>
                  <a:cubicBezTo>
                    <a:pt x="289" y="272"/>
                    <a:pt x="289" y="272"/>
                    <a:pt x="289" y="272"/>
                  </a:cubicBezTo>
                  <a:cubicBezTo>
                    <a:pt x="286" y="274"/>
                    <a:pt x="286" y="274"/>
                    <a:pt x="286" y="274"/>
                  </a:cubicBezTo>
                  <a:cubicBezTo>
                    <a:pt x="286" y="276"/>
                    <a:pt x="286" y="276"/>
                    <a:pt x="286" y="276"/>
                  </a:cubicBezTo>
                  <a:cubicBezTo>
                    <a:pt x="285" y="278"/>
                    <a:pt x="285" y="278"/>
                    <a:pt x="285" y="278"/>
                  </a:cubicBezTo>
                  <a:cubicBezTo>
                    <a:pt x="284" y="277"/>
                    <a:pt x="284" y="277"/>
                    <a:pt x="284" y="277"/>
                  </a:cubicBezTo>
                  <a:cubicBezTo>
                    <a:pt x="282" y="277"/>
                    <a:pt x="282" y="277"/>
                    <a:pt x="282" y="277"/>
                  </a:cubicBezTo>
                  <a:cubicBezTo>
                    <a:pt x="283" y="278"/>
                    <a:pt x="283" y="278"/>
                    <a:pt x="283" y="278"/>
                  </a:cubicBezTo>
                  <a:cubicBezTo>
                    <a:pt x="276" y="278"/>
                    <a:pt x="276" y="278"/>
                    <a:pt x="276" y="278"/>
                  </a:cubicBezTo>
                  <a:cubicBezTo>
                    <a:pt x="277" y="276"/>
                    <a:pt x="277" y="276"/>
                    <a:pt x="277" y="276"/>
                  </a:cubicBezTo>
                  <a:cubicBezTo>
                    <a:pt x="276" y="276"/>
                    <a:pt x="276" y="276"/>
                    <a:pt x="276" y="276"/>
                  </a:cubicBezTo>
                  <a:cubicBezTo>
                    <a:pt x="274" y="278"/>
                    <a:pt x="274" y="278"/>
                    <a:pt x="274" y="278"/>
                  </a:cubicBezTo>
                  <a:cubicBezTo>
                    <a:pt x="274" y="279"/>
                    <a:pt x="274" y="279"/>
                    <a:pt x="274" y="279"/>
                  </a:cubicBezTo>
                  <a:cubicBezTo>
                    <a:pt x="271" y="280"/>
                    <a:pt x="271" y="280"/>
                    <a:pt x="271" y="280"/>
                  </a:cubicBezTo>
                  <a:cubicBezTo>
                    <a:pt x="267" y="280"/>
                    <a:pt x="267" y="280"/>
                    <a:pt x="267" y="280"/>
                  </a:cubicBezTo>
                  <a:cubicBezTo>
                    <a:pt x="270" y="279"/>
                    <a:pt x="270" y="279"/>
                    <a:pt x="270" y="279"/>
                  </a:cubicBezTo>
                  <a:cubicBezTo>
                    <a:pt x="269" y="278"/>
                    <a:pt x="269" y="278"/>
                    <a:pt x="269" y="278"/>
                  </a:cubicBezTo>
                  <a:cubicBezTo>
                    <a:pt x="267" y="279"/>
                    <a:pt x="267" y="279"/>
                    <a:pt x="267" y="279"/>
                  </a:cubicBezTo>
                  <a:cubicBezTo>
                    <a:pt x="265" y="279"/>
                    <a:pt x="265" y="279"/>
                    <a:pt x="265" y="279"/>
                  </a:cubicBezTo>
                  <a:cubicBezTo>
                    <a:pt x="263" y="281"/>
                    <a:pt x="263" y="281"/>
                    <a:pt x="263" y="281"/>
                  </a:cubicBezTo>
                  <a:cubicBezTo>
                    <a:pt x="265" y="282"/>
                    <a:pt x="265" y="282"/>
                    <a:pt x="265" y="282"/>
                  </a:cubicBezTo>
                  <a:cubicBezTo>
                    <a:pt x="265" y="283"/>
                    <a:pt x="265" y="283"/>
                    <a:pt x="265" y="283"/>
                  </a:cubicBezTo>
                  <a:cubicBezTo>
                    <a:pt x="264" y="284"/>
                    <a:pt x="264" y="284"/>
                    <a:pt x="264" y="284"/>
                  </a:cubicBezTo>
                  <a:cubicBezTo>
                    <a:pt x="260" y="284"/>
                    <a:pt x="260" y="284"/>
                    <a:pt x="260" y="284"/>
                  </a:cubicBezTo>
                  <a:cubicBezTo>
                    <a:pt x="259" y="286"/>
                    <a:pt x="259" y="286"/>
                    <a:pt x="259" y="286"/>
                  </a:cubicBezTo>
                  <a:cubicBezTo>
                    <a:pt x="259" y="287"/>
                    <a:pt x="259" y="287"/>
                    <a:pt x="259" y="287"/>
                  </a:cubicBezTo>
                  <a:cubicBezTo>
                    <a:pt x="258" y="288"/>
                    <a:pt x="258" y="288"/>
                    <a:pt x="258" y="288"/>
                  </a:cubicBezTo>
                  <a:cubicBezTo>
                    <a:pt x="256" y="286"/>
                    <a:pt x="256" y="286"/>
                    <a:pt x="256" y="286"/>
                  </a:cubicBezTo>
                  <a:cubicBezTo>
                    <a:pt x="255" y="287"/>
                    <a:pt x="255" y="287"/>
                    <a:pt x="255" y="287"/>
                  </a:cubicBezTo>
                  <a:cubicBezTo>
                    <a:pt x="254" y="286"/>
                    <a:pt x="254" y="286"/>
                    <a:pt x="254" y="286"/>
                  </a:cubicBezTo>
                  <a:cubicBezTo>
                    <a:pt x="251" y="287"/>
                    <a:pt x="251" y="287"/>
                    <a:pt x="251" y="287"/>
                  </a:cubicBezTo>
                  <a:cubicBezTo>
                    <a:pt x="250" y="288"/>
                    <a:pt x="250" y="288"/>
                    <a:pt x="250" y="288"/>
                  </a:cubicBezTo>
                  <a:cubicBezTo>
                    <a:pt x="247" y="289"/>
                    <a:pt x="247" y="289"/>
                    <a:pt x="247" y="289"/>
                  </a:cubicBezTo>
                  <a:cubicBezTo>
                    <a:pt x="244" y="293"/>
                    <a:pt x="244" y="293"/>
                    <a:pt x="244" y="293"/>
                  </a:cubicBezTo>
                  <a:cubicBezTo>
                    <a:pt x="242" y="294"/>
                    <a:pt x="242" y="294"/>
                    <a:pt x="242" y="294"/>
                  </a:cubicBezTo>
                  <a:cubicBezTo>
                    <a:pt x="241" y="296"/>
                    <a:pt x="241" y="296"/>
                    <a:pt x="241" y="296"/>
                  </a:cubicBezTo>
                  <a:cubicBezTo>
                    <a:pt x="238" y="299"/>
                    <a:pt x="238" y="299"/>
                    <a:pt x="238" y="299"/>
                  </a:cubicBezTo>
                  <a:cubicBezTo>
                    <a:pt x="237" y="301"/>
                    <a:pt x="237" y="301"/>
                    <a:pt x="237" y="301"/>
                  </a:cubicBezTo>
                  <a:cubicBezTo>
                    <a:pt x="235" y="303"/>
                    <a:pt x="235" y="303"/>
                    <a:pt x="235" y="303"/>
                  </a:cubicBezTo>
                  <a:cubicBezTo>
                    <a:pt x="234" y="302"/>
                    <a:pt x="234" y="302"/>
                    <a:pt x="234" y="302"/>
                  </a:cubicBezTo>
                  <a:cubicBezTo>
                    <a:pt x="233" y="304"/>
                    <a:pt x="233" y="304"/>
                    <a:pt x="233" y="304"/>
                  </a:cubicBezTo>
                  <a:cubicBezTo>
                    <a:pt x="232" y="304"/>
                    <a:pt x="232" y="304"/>
                    <a:pt x="232" y="304"/>
                  </a:cubicBezTo>
                  <a:cubicBezTo>
                    <a:pt x="233" y="305"/>
                    <a:pt x="233" y="305"/>
                    <a:pt x="233" y="305"/>
                  </a:cubicBezTo>
                  <a:cubicBezTo>
                    <a:pt x="233" y="306"/>
                    <a:pt x="233" y="306"/>
                    <a:pt x="233" y="306"/>
                  </a:cubicBezTo>
                  <a:cubicBezTo>
                    <a:pt x="232" y="311"/>
                    <a:pt x="232" y="311"/>
                    <a:pt x="232" y="311"/>
                  </a:cubicBezTo>
                  <a:cubicBezTo>
                    <a:pt x="232" y="312"/>
                    <a:pt x="232" y="312"/>
                    <a:pt x="232" y="312"/>
                  </a:cubicBezTo>
                  <a:cubicBezTo>
                    <a:pt x="233" y="315"/>
                    <a:pt x="233" y="315"/>
                    <a:pt x="233" y="315"/>
                  </a:cubicBezTo>
                  <a:cubicBezTo>
                    <a:pt x="234" y="319"/>
                    <a:pt x="234" y="319"/>
                    <a:pt x="234" y="319"/>
                  </a:cubicBezTo>
                  <a:cubicBezTo>
                    <a:pt x="235" y="323"/>
                    <a:pt x="235" y="323"/>
                    <a:pt x="235" y="323"/>
                  </a:cubicBezTo>
                  <a:cubicBezTo>
                    <a:pt x="234" y="325"/>
                    <a:pt x="234" y="325"/>
                    <a:pt x="234" y="325"/>
                  </a:cubicBezTo>
                  <a:cubicBezTo>
                    <a:pt x="235" y="328"/>
                    <a:pt x="235" y="328"/>
                    <a:pt x="235" y="328"/>
                  </a:cubicBezTo>
                  <a:cubicBezTo>
                    <a:pt x="234" y="332"/>
                    <a:pt x="234" y="332"/>
                    <a:pt x="234" y="332"/>
                  </a:cubicBezTo>
                  <a:cubicBezTo>
                    <a:pt x="234" y="333"/>
                    <a:pt x="234" y="333"/>
                    <a:pt x="234" y="333"/>
                  </a:cubicBezTo>
                  <a:cubicBezTo>
                    <a:pt x="234" y="335"/>
                    <a:pt x="234" y="335"/>
                    <a:pt x="234" y="335"/>
                  </a:cubicBezTo>
                  <a:cubicBezTo>
                    <a:pt x="233" y="337"/>
                    <a:pt x="233" y="337"/>
                    <a:pt x="233" y="337"/>
                  </a:cubicBezTo>
                  <a:cubicBezTo>
                    <a:pt x="229" y="340"/>
                    <a:pt x="229" y="340"/>
                    <a:pt x="229" y="340"/>
                  </a:cubicBezTo>
                  <a:cubicBezTo>
                    <a:pt x="226" y="344"/>
                    <a:pt x="226" y="344"/>
                    <a:pt x="226" y="344"/>
                  </a:cubicBezTo>
                  <a:cubicBezTo>
                    <a:pt x="225" y="347"/>
                    <a:pt x="225" y="347"/>
                    <a:pt x="225" y="347"/>
                  </a:cubicBezTo>
                  <a:cubicBezTo>
                    <a:pt x="225" y="348"/>
                    <a:pt x="225" y="348"/>
                    <a:pt x="225" y="348"/>
                  </a:cubicBezTo>
                  <a:cubicBezTo>
                    <a:pt x="224" y="354"/>
                    <a:pt x="224" y="354"/>
                    <a:pt x="224" y="354"/>
                  </a:cubicBezTo>
                  <a:cubicBezTo>
                    <a:pt x="221" y="361"/>
                    <a:pt x="221" y="361"/>
                    <a:pt x="221" y="361"/>
                  </a:cubicBezTo>
                  <a:cubicBezTo>
                    <a:pt x="218" y="365"/>
                    <a:pt x="218" y="365"/>
                    <a:pt x="218" y="365"/>
                  </a:cubicBezTo>
                  <a:cubicBezTo>
                    <a:pt x="216" y="366"/>
                    <a:pt x="216" y="366"/>
                    <a:pt x="216" y="366"/>
                  </a:cubicBezTo>
                  <a:cubicBezTo>
                    <a:pt x="215" y="367"/>
                    <a:pt x="215" y="367"/>
                    <a:pt x="215" y="367"/>
                  </a:cubicBezTo>
                  <a:cubicBezTo>
                    <a:pt x="213" y="369"/>
                    <a:pt x="213" y="369"/>
                    <a:pt x="213" y="369"/>
                  </a:cubicBezTo>
                  <a:cubicBezTo>
                    <a:pt x="212" y="367"/>
                    <a:pt x="212" y="367"/>
                    <a:pt x="212" y="367"/>
                  </a:cubicBezTo>
                  <a:cubicBezTo>
                    <a:pt x="212" y="366"/>
                    <a:pt x="212" y="366"/>
                    <a:pt x="212" y="366"/>
                  </a:cubicBezTo>
                  <a:cubicBezTo>
                    <a:pt x="212" y="366"/>
                    <a:pt x="212" y="366"/>
                    <a:pt x="212" y="366"/>
                  </a:cubicBezTo>
                  <a:cubicBezTo>
                    <a:pt x="214" y="365"/>
                    <a:pt x="214" y="365"/>
                    <a:pt x="214" y="365"/>
                  </a:cubicBezTo>
                  <a:cubicBezTo>
                    <a:pt x="215" y="365"/>
                    <a:pt x="215" y="365"/>
                    <a:pt x="215" y="365"/>
                  </a:cubicBezTo>
                  <a:cubicBezTo>
                    <a:pt x="216" y="364"/>
                    <a:pt x="216" y="364"/>
                    <a:pt x="216" y="364"/>
                  </a:cubicBezTo>
                  <a:cubicBezTo>
                    <a:pt x="217" y="363"/>
                    <a:pt x="217" y="363"/>
                    <a:pt x="217" y="363"/>
                  </a:cubicBezTo>
                  <a:cubicBezTo>
                    <a:pt x="218" y="362"/>
                    <a:pt x="218" y="362"/>
                    <a:pt x="218" y="362"/>
                  </a:cubicBezTo>
                  <a:cubicBezTo>
                    <a:pt x="218" y="360"/>
                    <a:pt x="218" y="360"/>
                    <a:pt x="218" y="360"/>
                  </a:cubicBezTo>
                  <a:cubicBezTo>
                    <a:pt x="220" y="358"/>
                    <a:pt x="220" y="358"/>
                    <a:pt x="220" y="358"/>
                  </a:cubicBezTo>
                  <a:cubicBezTo>
                    <a:pt x="220" y="355"/>
                    <a:pt x="220" y="355"/>
                    <a:pt x="220" y="355"/>
                  </a:cubicBezTo>
                  <a:cubicBezTo>
                    <a:pt x="222" y="353"/>
                    <a:pt x="222" y="353"/>
                    <a:pt x="222" y="353"/>
                  </a:cubicBezTo>
                  <a:cubicBezTo>
                    <a:pt x="222" y="351"/>
                    <a:pt x="222" y="351"/>
                    <a:pt x="222" y="351"/>
                  </a:cubicBezTo>
                  <a:cubicBezTo>
                    <a:pt x="221" y="351"/>
                    <a:pt x="221" y="351"/>
                    <a:pt x="221" y="351"/>
                  </a:cubicBezTo>
                  <a:cubicBezTo>
                    <a:pt x="219" y="352"/>
                    <a:pt x="219" y="352"/>
                    <a:pt x="219" y="352"/>
                  </a:cubicBezTo>
                  <a:cubicBezTo>
                    <a:pt x="217" y="351"/>
                    <a:pt x="217" y="351"/>
                    <a:pt x="217" y="351"/>
                  </a:cubicBezTo>
                  <a:cubicBezTo>
                    <a:pt x="215" y="350"/>
                    <a:pt x="215" y="350"/>
                    <a:pt x="215" y="350"/>
                  </a:cubicBezTo>
                  <a:cubicBezTo>
                    <a:pt x="216" y="352"/>
                    <a:pt x="216" y="352"/>
                    <a:pt x="216" y="352"/>
                  </a:cubicBezTo>
                  <a:cubicBezTo>
                    <a:pt x="215" y="356"/>
                    <a:pt x="215" y="356"/>
                    <a:pt x="215" y="356"/>
                  </a:cubicBezTo>
                  <a:cubicBezTo>
                    <a:pt x="214" y="360"/>
                    <a:pt x="214" y="360"/>
                    <a:pt x="214" y="360"/>
                  </a:cubicBezTo>
                  <a:cubicBezTo>
                    <a:pt x="212" y="363"/>
                    <a:pt x="212" y="363"/>
                    <a:pt x="212" y="363"/>
                  </a:cubicBezTo>
                  <a:cubicBezTo>
                    <a:pt x="210" y="366"/>
                    <a:pt x="210" y="366"/>
                    <a:pt x="210" y="366"/>
                  </a:cubicBezTo>
                  <a:cubicBezTo>
                    <a:pt x="211" y="367"/>
                    <a:pt x="211" y="367"/>
                    <a:pt x="211" y="367"/>
                  </a:cubicBezTo>
                  <a:cubicBezTo>
                    <a:pt x="212" y="369"/>
                    <a:pt x="212" y="369"/>
                    <a:pt x="212" y="369"/>
                  </a:cubicBezTo>
                  <a:cubicBezTo>
                    <a:pt x="211" y="372"/>
                    <a:pt x="211" y="372"/>
                    <a:pt x="211" y="372"/>
                  </a:cubicBezTo>
                  <a:cubicBezTo>
                    <a:pt x="210" y="375"/>
                    <a:pt x="210" y="375"/>
                    <a:pt x="210" y="375"/>
                  </a:cubicBezTo>
                  <a:cubicBezTo>
                    <a:pt x="208" y="381"/>
                    <a:pt x="208" y="381"/>
                    <a:pt x="208" y="381"/>
                  </a:cubicBezTo>
                  <a:cubicBezTo>
                    <a:pt x="207" y="384"/>
                    <a:pt x="207" y="384"/>
                    <a:pt x="207" y="384"/>
                  </a:cubicBezTo>
                  <a:cubicBezTo>
                    <a:pt x="205" y="385"/>
                    <a:pt x="205" y="385"/>
                    <a:pt x="205" y="385"/>
                  </a:cubicBezTo>
                  <a:cubicBezTo>
                    <a:pt x="203" y="383"/>
                    <a:pt x="203" y="383"/>
                    <a:pt x="203" y="383"/>
                  </a:cubicBezTo>
                  <a:cubicBezTo>
                    <a:pt x="204" y="383"/>
                    <a:pt x="204" y="383"/>
                    <a:pt x="204" y="383"/>
                  </a:cubicBezTo>
                  <a:cubicBezTo>
                    <a:pt x="204" y="381"/>
                    <a:pt x="204" y="381"/>
                    <a:pt x="204" y="381"/>
                  </a:cubicBezTo>
                  <a:cubicBezTo>
                    <a:pt x="204" y="379"/>
                    <a:pt x="204" y="379"/>
                    <a:pt x="204" y="379"/>
                  </a:cubicBezTo>
                  <a:cubicBezTo>
                    <a:pt x="206" y="377"/>
                    <a:pt x="206" y="377"/>
                    <a:pt x="206" y="377"/>
                  </a:cubicBezTo>
                  <a:cubicBezTo>
                    <a:pt x="207" y="377"/>
                    <a:pt x="207" y="377"/>
                    <a:pt x="207" y="377"/>
                  </a:cubicBezTo>
                  <a:cubicBezTo>
                    <a:pt x="209" y="373"/>
                    <a:pt x="209" y="373"/>
                    <a:pt x="209" y="373"/>
                  </a:cubicBezTo>
                  <a:cubicBezTo>
                    <a:pt x="208" y="370"/>
                    <a:pt x="208" y="370"/>
                    <a:pt x="208" y="370"/>
                  </a:cubicBezTo>
                  <a:cubicBezTo>
                    <a:pt x="208" y="367"/>
                    <a:pt x="208" y="367"/>
                    <a:pt x="208" y="367"/>
                  </a:cubicBezTo>
                  <a:cubicBezTo>
                    <a:pt x="204" y="373"/>
                    <a:pt x="204" y="373"/>
                    <a:pt x="204" y="373"/>
                  </a:cubicBezTo>
                  <a:cubicBezTo>
                    <a:pt x="204" y="374"/>
                    <a:pt x="204" y="374"/>
                    <a:pt x="204" y="374"/>
                  </a:cubicBezTo>
                  <a:cubicBezTo>
                    <a:pt x="200" y="371"/>
                    <a:pt x="200" y="371"/>
                    <a:pt x="200" y="371"/>
                  </a:cubicBezTo>
                  <a:cubicBezTo>
                    <a:pt x="198" y="368"/>
                    <a:pt x="198" y="368"/>
                    <a:pt x="198" y="368"/>
                  </a:cubicBezTo>
                  <a:cubicBezTo>
                    <a:pt x="189" y="361"/>
                    <a:pt x="189" y="361"/>
                    <a:pt x="189" y="361"/>
                  </a:cubicBezTo>
                  <a:cubicBezTo>
                    <a:pt x="185" y="360"/>
                    <a:pt x="185" y="360"/>
                    <a:pt x="185" y="360"/>
                  </a:cubicBezTo>
                  <a:cubicBezTo>
                    <a:pt x="180" y="357"/>
                    <a:pt x="180" y="357"/>
                    <a:pt x="180" y="357"/>
                  </a:cubicBezTo>
                  <a:cubicBezTo>
                    <a:pt x="177" y="358"/>
                    <a:pt x="177" y="358"/>
                    <a:pt x="177" y="358"/>
                  </a:cubicBezTo>
                  <a:cubicBezTo>
                    <a:pt x="176" y="355"/>
                    <a:pt x="176" y="355"/>
                    <a:pt x="176" y="355"/>
                  </a:cubicBezTo>
                  <a:cubicBezTo>
                    <a:pt x="172" y="351"/>
                    <a:pt x="172" y="351"/>
                    <a:pt x="172" y="351"/>
                  </a:cubicBezTo>
                  <a:cubicBezTo>
                    <a:pt x="168" y="350"/>
                    <a:pt x="168" y="350"/>
                    <a:pt x="168" y="350"/>
                  </a:cubicBezTo>
                  <a:cubicBezTo>
                    <a:pt x="164" y="350"/>
                    <a:pt x="164" y="350"/>
                    <a:pt x="164" y="350"/>
                  </a:cubicBezTo>
                  <a:cubicBezTo>
                    <a:pt x="165" y="348"/>
                    <a:pt x="165" y="348"/>
                    <a:pt x="165" y="348"/>
                  </a:cubicBezTo>
                  <a:cubicBezTo>
                    <a:pt x="170" y="342"/>
                    <a:pt x="170" y="342"/>
                    <a:pt x="170" y="342"/>
                  </a:cubicBezTo>
                  <a:cubicBezTo>
                    <a:pt x="174" y="333"/>
                    <a:pt x="174" y="333"/>
                    <a:pt x="174" y="333"/>
                  </a:cubicBezTo>
                  <a:cubicBezTo>
                    <a:pt x="182" y="324"/>
                    <a:pt x="182" y="324"/>
                    <a:pt x="182" y="324"/>
                  </a:cubicBezTo>
                  <a:cubicBezTo>
                    <a:pt x="190" y="320"/>
                    <a:pt x="190" y="320"/>
                    <a:pt x="190" y="320"/>
                  </a:cubicBezTo>
                  <a:cubicBezTo>
                    <a:pt x="189" y="314"/>
                    <a:pt x="189" y="314"/>
                    <a:pt x="189" y="314"/>
                  </a:cubicBezTo>
                  <a:cubicBezTo>
                    <a:pt x="190" y="310"/>
                    <a:pt x="190" y="310"/>
                    <a:pt x="190" y="310"/>
                  </a:cubicBezTo>
                  <a:cubicBezTo>
                    <a:pt x="185" y="304"/>
                    <a:pt x="185" y="304"/>
                    <a:pt x="185" y="304"/>
                  </a:cubicBezTo>
                  <a:cubicBezTo>
                    <a:pt x="182" y="305"/>
                    <a:pt x="182" y="305"/>
                    <a:pt x="182" y="305"/>
                  </a:cubicBezTo>
                  <a:cubicBezTo>
                    <a:pt x="181" y="304"/>
                    <a:pt x="181" y="304"/>
                    <a:pt x="181" y="304"/>
                  </a:cubicBezTo>
                  <a:cubicBezTo>
                    <a:pt x="182" y="300"/>
                    <a:pt x="182" y="300"/>
                    <a:pt x="182" y="300"/>
                  </a:cubicBezTo>
                  <a:cubicBezTo>
                    <a:pt x="182" y="294"/>
                    <a:pt x="182" y="294"/>
                    <a:pt x="182" y="294"/>
                  </a:cubicBezTo>
                  <a:cubicBezTo>
                    <a:pt x="183" y="288"/>
                    <a:pt x="183" y="288"/>
                    <a:pt x="183" y="288"/>
                  </a:cubicBezTo>
                  <a:cubicBezTo>
                    <a:pt x="180" y="286"/>
                    <a:pt x="180" y="286"/>
                    <a:pt x="180" y="286"/>
                  </a:cubicBezTo>
                  <a:cubicBezTo>
                    <a:pt x="177" y="287"/>
                    <a:pt x="177" y="287"/>
                    <a:pt x="177" y="287"/>
                  </a:cubicBezTo>
                  <a:cubicBezTo>
                    <a:pt x="172" y="287"/>
                    <a:pt x="172" y="287"/>
                    <a:pt x="172" y="287"/>
                  </a:cubicBezTo>
                  <a:cubicBezTo>
                    <a:pt x="169" y="272"/>
                    <a:pt x="169" y="272"/>
                    <a:pt x="169" y="272"/>
                  </a:cubicBezTo>
                  <a:cubicBezTo>
                    <a:pt x="166" y="270"/>
                    <a:pt x="166" y="270"/>
                    <a:pt x="166" y="270"/>
                  </a:cubicBezTo>
                  <a:cubicBezTo>
                    <a:pt x="164" y="269"/>
                    <a:pt x="164" y="269"/>
                    <a:pt x="164" y="269"/>
                  </a:cubicBezTo>
                  <a:cubicBezTo>
                    <a:pt x="159" y="270"/>
                    <a:pt x="159" y="270"/>
                    <a:pt x="159" y="270"/>
                  </a:cubicBezTo>
                  <a:cubicBezTo>
                    <a:pt x="155" y="270"/>
                    <a:pt x="155" y="270"/>
                    <a:pt x="155" y="270"/>
                  </a:cubicBezTo>
                  <a:cubicBezTo>
                    <a:pt x="151" y="269"/>
                    <a:pt x="151" y="269"/>
                    <a:pt x="151" y="269"/>
                  </a:cubicBezTo>
                  <a:cubicBezTo>
                    <a:pt x="149" y="267"/>
                    <a:pt x="149" y="267"/>
                    <a:pt x="149" y="267"/>
                  </a:cubicBezTo>
                  <a:cubicBezTo>
                    <a:pt x="149" y="258"/>
                    <a:pt x="149" y="258"/>
                    <a:pt x="149" y="258"/>
                  </a:cubicBezTo>
                  <a:cubicBezTo>
                    <a:pt x="145" y="250"/>
                    <a:pt x="145" y="250"/>
                    <a:pt x="145" y="250"/>
                  </a:cubicBezTo>
                  <a:cubicBezTo>
                    <a:pt x="146" y="248"/>
                    <a:pt x="146" y="248"/>
                    <a:pt x="146" y="248"/>
                  </a:cubicBezTo>
                  <a:cubicBezTo>
                    <a:pt x="145" y="245"/>
                    <a:pt x="145" y="245"/>
                    <a:pt x="145" y="245"/>
                  </a:cubicBezTo>
                  <a:cubicBezTo>
                    <a:pt x="149" y="228"/>
                    <a:pt x="149" y="228"/>
                    <a:pt x="149" y="228"/>
                  </a:cubicBezTo>
                  <a:cubicBezTo>
                    <a:pt x="144" y="221"/>
                    <a:pt x="144" y="221"/>
                    <a:pt x="144" y="221"/>
                  </a:cubicBezTo>
                  <a:cubicBezTo>
                    <a:pt x="141" y="221"/>
                    <a:pt x="141" y="221"/>
                    <a:pt x="141" y="221"/>
                  </a:cubicBezTo>
                  <a:cubicBezTo>
                    <a:pt x="141" y="216"/>
                    <a:pt x="141" y="216"/>
                    <a:pt x="141" y="216"/>
                  </a:cubicBezTo>
                  <a:cubicBezTo>
                    <a:pt x="141" y="213"/>
                    <a:pt x="141" y="213"/>
                    <a:pt x="141" y="213"/>
                  </a:cubicBezTo>
                  <a:cubicBezTo>
                    <a:pt x="137" y="212"/>
                    <a:pt x="137" y="212"/>
                    <a:pt x="137" y="212"/>
                  </a:cubicBezTo>
                  <a:cubicBezTo>
                    <a:pt x="133" y="214"/>
                    <a:pt x="133" y="214"/>
                    <a:pt x="133" y="214"/>
                  </a:cubicBezTo>
                  <a:cubicBezTo>
                    <a:pt x="127" y="214"/>
                    <a:pt x="127" y="214"/>
                    <a:pt x="127" y="214"/>
                  </a:cubicBezTo>
                  <a:cubicBezTo>
                    <a:pt x="123" y="212"/>
                    <a:pt x="123" y="212"/>
                    <a:pt x="123" y="212"/>
                  </a:cubicBezTo>
                  <a:cubicBezTo>
                    <a:pt x="120" y="204"/>
                    <a:pt x="120" y="204"/>
                    <a:pt x="120" y="204"/>
                  </a:cubicBezTo>
                  <a:cubicBezTo>
                    <a:pt x="122" y="202"/>
                    <a:pt x="122" y="202"/>
                    <a:pt x="122" y="202"/>
                  </a:cubicBezTo>
                  <a:cubicBezTo>
                    <a:pt x="121" y="194"/>
                    <a:pt x="121" y="194"/>
                    <a:pt x="121" y="194"/>
                  </a:cubicBezTo>
                  <a:cubicBezTo>
                    <a:pt x="120" y="187"/>
                    <a:pt x="120" y="187"/>
                    <a:pt x="120" y="187"/>
                  </a:cubicBezTo>
                  <a:cubicBezTo>
                    <a:pt x="116" y="186"/>
                    <a:pt x="116" y="186"/>
                    <a:pt x="116" y="186"/>
                  </a:cubicBezTo>
                  <a:cubicBezTo>
                    <a:pt x="114" y="185"/>
                    <a:pt x="114" y="185"/>
                    <a:pt x="114" y="185"/>
                  </a:cubicBezTo>
                  <a:cubicBezTo>
                    <a:pt x="112" y="186"/>
                    <a:pt x="112" y="186"/>
                    <a:pt x="112" y="186"/>
                  </a:cubicBezTo>
                  <a:cubicBezTo>
                    <a:pt x="108" y="185"/>
                    <a:pt x="108" y="185"/>
                    <a:pt x="108" y="185"/>
                  </a:cubicBezTo>
                  <a:cubicBezTo>
                    <a:pt x="105" y="182"/>
                    <a:pt x="105" y="182"/>
                    <a:pt x="105" y="182"/>
                  </a:cubicBezTo>
                  <a:cubicBezTo>
                    <a:pt x="97" y="178"/>
                    <a:pt x="97" y="178"/>
                    <a:pt x="97" y="178"/>
                  </a:cubicBezTo>
                  <a:cubicBezTo>
                    <a:pt x="96" y="178"/>
                    <a:pt x="96" y="178"/>
                    <a:pt x="96" y="178"/>
                  </a:cubicBezTo>
                  <a:cubicBezTo>
                    <a:pt x="92" y="176"/>
                    <a:pt x="92" y="176"/>
                    <a:pt x="92" y="176"/>
                  </a:cubicBezTo>
                  <a:cubicBezTo>
                    <a:pt x="86" y="175"/>
                    <a:pt x="86" y="175"/>
                    <a:pt x="86" y="175"/>
                  </a:cubicBezTo>
                  <a:cubicBezTo>
                    <a:pt x="81" y="172"/>
                    <a:pt x="81" y="172"/>
                    <a:pt x="81" y="172"/>
                  </a:cubicBezTo>
                  <a:cubicBezTo>
                    <a:pt x="80" y="171"/>
                    <a:pt x="80" y="171"/>
                    <a:pt x="80" y="171"/>
                  </a:cubicBezTo>
                  <a:cubicBezTo>
                    <a:pt x="78" y="167"/>
                    <a:pt x="78" y="167"/>
                    <a:pt x="78" y="167"/>
                  </a:cubicBezTo>
                  <a:cubicBezTo>
                    <a:pt x="76" y="164"/>
                    <a:pt x="76" y="164"/>
                    <a:pt x="76" y="164"/>
                  </a:cubicBezTo>
                  <a:cubicBezTo>
                    <a:pt x="76" y="160"/>
                    <a:pt x="76" y="160"/>
                    <a:pt x="76" y="160"/>
                  </a:cubicBezTo>
                  <a:cubicBezTo>
                    <a:pt x="75" y="156"/>
                    <a:pt x="75" y="156"/>
                    <a:pt x="75" y="156"/>
                  </a:cubicBezTo>
                  <a:cubicBezTo>
                    <a:pt x="74" y="149"/>
                    <a:pt x="74" y="149"/>
                    <a:pt x="74" y="149"/>
                  </a:cubicBezTo>
                  <a:cubicBezTo>
                    <a:pt x="67" y="149"/>
                    <a:pt x="67" y="149"/>
                    <a:pt x="67" y="149"/>
                  </a:cubicBezTo>
                  <a:cubicBezTo>
                    <a:pt x="63" y="154"/>
                    <a:pt x="63" y="154"/>
                    <a:pt x="63" y="154"/>
                  </a:cubicBezTo>
                  <a:cubicBezTo>
                    <a:pt x="56" y="155"/>
                    <a:pt x="56" y="155"/>
                    <a:pt x="56" y="155"/>
                  </a:cubicBezTo>
                  <a:cubicBezTo>
                    <a:pt x="50" y="159"/>
                    <a:pt x="50" y="159"/>
                    <a:pt x="50" y="159"/>
                  </a:cubicBezTo>
                  <a:cubicBezTo>
                    <a:pt x="50" y="161"/>
                    <a:pt x="50" y="161"/>
                    <a:pt x="50" y="161"/>
                  </a:cubicBezTo>
                  <a:cubicBezTo>
                    <a:pt x="48" y="161"/>
                    <a:pt x="48" y="161"/>
                    <a:pt x="48" y="161"/>
                  </a:cubicBezTo>
                  <a:cubicBezTo>
                    <a:pt x="45" y="159"/>
                    <a:pt x="45" y="159"/>
                    <a:pt x="45" y="159"/>
                  </a:cubicBezTo>
                  <a:cubicBezTo>
                    <a:pt x="40" y="159"/>
                    <a:pt x="40" y="159"/>
                    <a:pt x="40" y="159"/>
                  </a:cubicBezTo>
                  <a:cubicBezTo>
                    <a:pt x="36" y="159"/>
                    <a:pt x="36" y="159"/>
                    <a:pt x="36" y="159"/>
                  </a:cubicBezTo>
                  <a:cubicBezTo>
                    <a:pt x="34" y="160"/>
                    <a:pt x="34" y="160"/>
                    <a:pt x="34" y="160"/>
                  </a:cubicBezTo>
                  <a:cubicBezTo>
                    <a:pt x="31" y="160"/>
                    <a:pt x="31" y="160"/>
                    <a:pt x="31" y="160"/>
                  </a:cubicBezTo>
                  <a:cubicBezTo>
                    <a:pt x="30" y="149"/>
                    <a:pt x="30" y="149"/>
                    <a:pt x="30" y="149"/>
                  </a:cubicBezTo>
                  <a:cubicBezTo>
                    <a:pt x="31" y="146"/>
                    <a:pt x="31" y="146"/>
                    <a:pt x="31" y="146"/>
                  </a:cubicBezTo>
                  <a:cubicBezTo>
                    <a:pt x="30" y="145"/>
                    <a:pt x="30" y="145"/>
                    <a:pt x="30" y="145"/>
                  </a:cubicBezTo>
                  <a:cubicBezTo>
                    <a:pt x="29" y="146"/>
                    <a:pt x="29" y="146"/>
                    <a:pt x="29" y="146"/>
                  </a:cubicBezTo>
                  <a:cubicBezTo>
                    <a:pt x="25" y="147"/>
                    <a:pt x="25" y="147"/>
                    <a:pt x="25" y="147"/>
                  </a:cubicBezTo>
                  <a:cubicBezTo>
                    <a:pt x="22" y="151"/>
                    <a:pt x="22" y="151"/>
                    <a:pt x="22" y="151"/>
                  </a:cubicBezTo>
                  <a:cubicBezTo>
                    <a:pt x="17" y="151"/>
                    <a:pt x="17" y="151"/>
                    <a:pt x="17" y="151"/>
                  </a:cubicBezTo>
                  <a:cubicBezTo>
                    <a:pt x="13" y="146"/>
                    <a:pt x="13" y="146"/>
                    <a:pt x="13" y="146"/>
                  </a:cubicBezTo>
                  <a:cubicBezTo>
                    <a:pt x="7" y="145"/>
                    <a:pt x="7" y="145"/>
                    <a:pt x="7" y="145"/>
                  </a:cubicBezTo>
                  <a:cubicBezTo>
                    <a:pt x="8" y="140"/>
                    <a:pt x="8" y="140"/>
                    <a:pt x="8" y="140"/>
                  </a:cubicBezTo>
                  <a:cubicBezTo>
                    <a:pt x="1" y="137"/>
                    <a:pt x="1" y="137"/>
                    <a:pt x="1" y="137"/>
                  </a:cubicBezTo>
                  <a:cubicBezTo>
                    <a:pt x="0" y="134"/>
                    <a:pt x="0" y="134"/>
                    <a:pt x="0" y="134"/>
                  </a:cubicBezTo>
                  <a:cubicBezTo>
                    <a:pt x="1" y="122"/>
                    <a:pt x="1" y="122"/>
                    <a:pt x="1" y="122"/>
                  </a:cubicBezTo>
                  <a:cubicBezTo>
                    <a:pt x="1" y="120"/>
                    <a:pt x="1" y="120"/>
                    <a:pt x="1" y="120"/>
                  </a:cubicBezTo>
                  <a:cubicBezTo>
                    <a:pt x="7" y="116"/>
                    <a:pt x="7" y="116"/>
                    <a:pt x="7" y="116"/>
                  </a:cubicBezTo>
                  <a:cubicBezTo>
                    <a:pt x="7" y="111"/>
                    <a:pt x="7" y="111"/>
                    <a:pt x="7" y="111"/>
                  </a:cubicBezTo>
                  <a:cubicBezTo>
                    <a:pt x="9" y="107"/>
                    <a:pt x="9" y="107"/>
                    <a:pt x="9" y="107"/>
                  </a:cubicBezTo>
                  <a:cubicBezTo>
                    <a:pt x="10" y="102"/>
                    <a:pt x="10" y="102"/>
                    <a:pt x="10" y="102"/>
                  </a:cubicBezTo>
                  <a:cubicBezTo>
                    <a:pt x="18" y="96"/>
                    <a:pt x="18" y="96"/>
                    <a:pt x="18" y="96"/>
                  </a:cubicBezTo>
                  <a:cubicBezTo>
                    <a:pt x="23" y="95"/>
                    <a:pt x="23" y="95"/>
                    <a:pt x="23" y="95"/>
                  </a:cubicBezTo>
                  <a:cubicBezTo>
                    <a:pt x="26" y="93"/>
                    <a:pt x="26" y="93"/>
                    <a:pt x="26" y="93"/>
                  </a:cubicBezTo>
                  <a:cubicBezTo>
                    <a:pt x="29" y="91"/>
                    <a:pt x="29" y="91"/>
                    <a:pt x="29" y="91"/>
                  </a:cubicBezTo>
                  <a:cubicBezTo>
                    <a:pt x="29" y="89"/>
                    <a:pt x="29" y="89"/>
                    <a:pt x="29" y="89"/>
                  </a:cubicBezTo>
                  <a:cubicBezTo>
                    <a:pt x="34" y="91"/>
                    <a:pt x="34" y="91"/>
                    <a:pt x="34" y="91"/>
                  </a:cubicBezTo>
                  <a:cubicBezTo>
                    <a:pt x="38" y="63"/>
                    <a:pt x="38" y="63"/>
                    <a:pt x="38" y="63"/>
                  </a:cubicBezTo>
                  <a:cubicBezTo>
                    <a:pt x="36" y="61"/>
                    <a:pt x="36" y="61"/>
                    <a:pt x="36" y="61"/>
                  </a:cubicBezTo>
                  <a:cubicBezTo>
                    <a:pt x="35" y="59"/>
                    <a:pt x="35" y="59"/>
                    <a:pt x="35" y="59"/>
                  </a:cubicBezTo>
                  <a:cubicBezTo>
                    <a:pt x="32" y="57"/>
                    <a:pt x="32" y="57"/>
                    <a:pt x="32" y="57"/>
                  </a:cubicBezTo>
                  <a:cubicBezTo>
                    <a:pt x="32" y="46"/>
                    <a:pt x="32" y="46"/>
                    <a:pt x="32" y="46"/>
                  </a:cubicBezTo>
                  <a:cubicBezTo>
                    <a:pt x="35" y="45"/>
                    <a:pt x="35" y="45"/>
                    <a:pt x="35" y="45"/>
                  </a:cubicBezTo>
                  <a:cubicBezTo>
                    <a:pt x="38" y="46"/>
                    <a:pt x="38" y="46"/>
                    <a:pt x="38" y="46"/>
                  </a:cubicBezTo>
                  <a:cubicBezTo>
                    <a:pt x="39" y="43"/>
                    <a:pt x="39" y="43"/>
                    <a:pt x="39" y="43"/>
                  </a:cubicBezTo>
                  <a:cubicBezTo>
                    <a:pt x="37" y="42"/>
                    <a:pt x="37" y="42"/>
                    <a:pt x="37" y="42"/>
                  </a:cubicBezTo>
                  <a:cubicBezTo>
                    <a:pt x="34" y="42"/>
                    <a:pt x="34" y="42"/>
                    <a:pt x="34" y="42"/>
                  </a:cubicBezTo>
                  <a:cubicBezTo>
                    <a:pt x="34" y="35"/>
                    <a:pt x="34" y="35"/>
                    <a:pt x="34" y="35"/>
                  </a:cubicBezTo>
                  <a:cubicBezTo>
                    <a:pt x="47" y="35"/>
                    <a:pt x="47" y="35"/>
                    <a:pt x="47" y="35"/>
                  </a:cubicBezTo>
                  <a:cubicBezTo>
                    <a:pt x="48" y="34"/>
                    <a:pt x="48" y="34"/>
                    <a:pt x="48" y="34"/>
                  </a:cubicBezTo>
                  <a:cubicBezTo>
                    <a:pt x="50" y="34"/>
                    <a:pt x="50" y="34"/>
                    <a:pt x="50" y="34"/>
                  </a:cubicBezTo>
                  <a:cubicBezTo>
                    <a:pt x="50" y="35"/>
                    <a:pt x="50" y="35"/>
                    <a:pt x="50" y="35"/>
                  </a:cubicBezTo>
                  <a:cubicBezTo>
                    <a:pt x="51" y="35"/>
                    <a:pt x="51" y="35"/>
                    <a:pt x="51" y="35"/>
                  </a:cubicBezTo>
                  <a:cubicBezTo>
                    <a:pt x="52" y="32"/>
                    <a:pt x="52" y="32"/>
                    <a:pt x="52" y="32"/>
                  </a:cubicBezTo>
                  <a:cubicBezTo>
                    <a:pt x="54" y="32"/>
                    <a:pt x="54" y="32"/>
                    <a:pt x="54" y="32"/>
                  </a:cubicBezTo>
                  <a:cubicBezTo>
                    <a:pt x="56" y="35"/>
                    <a:pt x="56" y="35"/>
                    <a:pt x="56" y="35"/>
                  </a:cubicBezTo>
                  <a:cubicBezTo>
                    <a:pt x="57" y="41"/>
                    <a:pt x="57" y="41"/>
                    <a:pt x="57" y="41"/>
                  </a:cubicBezTo>
                  <a:cubicBezTo>
                    <a:pt x="59" y="40"/>
                    <a:pt x="59" y="40"/>
                    <a:pt x="59" y="40"/>
                  </a:cubicBezTo>
                  <a:cubicBezTo>
                    <a:pt x="62" y="43"/>
                    <a:pt x="62" y="43"/>
                    <a:pt x="62" y="43"/>
                  </a:cubicBezTo>
                  <a:cubicBezTo>
                    <a:pt x="65" y="45"/>
                    <a:pt x="65" y="45"/>
                    <a:pt x="65" y="45"/>
                  </a:cubicBezTo>
                  <a:cubicBezTo>
                    <a:pt x="71" y="45"/>
                    <a:pt x="71" y="45"/>
                    <a:pt x="71" y="45"/>
                  </a:cubicBezTo>
                  <a:cubicBezTo>
                    <a:pt x="77" y="41"/>
                    <a:pt x="77" y="41"/>
                    <a:pt x="77" y="41"/>
                  </a:cubicBezTo>
                  <a:cubicBezTo>
                    <a:pt x="80" y="38"/>
                    <a:pt x="80" y="38"/>
                    <a:pt x="80" y="38"/>
                  </a:cubicBezTo>
                  <a:cubicBezTo>
                    <a:pt x="82" y="39"/>
                    <a:pt x="82" y="39"/>
                    <a:pt x="82" y="39"/>
                  </a:cubicBezTo>
                  <a:cubicBezTo>
                    <a:pt x="82" y="35"/>
                    <a:pt x="82" y="35"/>
                    <a:pt x="82" y="35"/>
                  </a:cubicBezTo>
                  <a:cubicBezTo>
                    <a:pt x="86" y="34"/>
                    <a:pt x="86" y="34"/>
                    <a:pt x="86" y="34"/>
                  </a:cubicBezTo>
                  <a:cubicBezTo>
                    <a:pt x="88" y="31"/>
                    <a:pt x="88" y="31"/>
                    <a:pt x="88" y="31"/>
                  </a:cubicBezTo>
                  <a:cubicBezTo>
                    <a:pt x="90" y="30"/>
                    <a:pt x="90" y="30"/>
                    <a:pt x="90" y="30"/>
                  </a:cubicBezTo>
                  <a:cubicBezTo>
                    <a:pt x="90" y="29"/>
                    <a:pt x="90" y="29"/>
                    <a:pt x="90" y="29"/>
                  </a:cubicBezTo>
                  <a:cubicBezTo>
                    <a:pt x="82" y="28"/>
                    <a:pt x="82" y="28"/>
                    <a:pt x="82" y="28"/>
                  </a:cubicBezTo>
                  <a:cubicBezTo>
                    <a:pt x="82" y="22"/>
                    <a:pt x="82" y="22"/>
                    <a:pt x="82" y="22"/>
                  </a:cubicBezTo>
                  <a:cubicBezTo>
                    <a:pt x="84" y="21"/>
                    <a:pt x="84" y="21"/>
                    <a:pt x="84" y="21"/>
                  </a:cubicBezTo>
                  <a:cubicBezTo>
                    <a:pt x="83" y="16"/>
                    <a:pt x="83" y="16"/>
                    <a:pt x="83" y="16"/>
                  </a:cubicBezTo>
                  <a:cubicBezTo>
                    <a:pt x="80" y="13"/>
                    <a:pt x="80" y="13"/>
                    <a:pt x="80" y="13"/>
                  </a:cubicBezTo>
                  <a:cubicBezTo>
                    <a:pt x="81" y="12"/>
                    <a:pt x="81" y="12"/>
                    <a:pt x="81" y="12"/>
                  </a:cubicBezTo>
                  <a:cubicBezTo>
                    <a:pt x="89" y="15"/>
                    <a:pt x="89" y="15"/>
                    <a:pt x="89" y="15"/>
                  </a:cubicBezTo>
                  <a:cubicBezTo>
                    <a:pt x="91" y="15"/>
                    <a:pt x="91" y="15"/>
                    <a:pt x="91" y="15"/>
                  </a:cubicBezTo>
                  <a:cubicBezTo>
                    <a:pt x="92" y="16"/>
                    <a:pt x="92" y="16"/>
                    <a:pt x="92" y="16"/>
                  </a:cubicBezTo>
                  <a:cubicBezTo>
                    <a:pt x="96" y="16"/>
                    <a:pt x="96" y="16"/>
                    <a:pt x="96" y="16"/>
                  </a:cubicBezTo>
                  <a:cubicBezTo>
                    <a:pt x="96" y="14"/>
                    <a:pt x="96" y="14"/>
                    <a:pt x="96" y="14"/>
                  </a:cubicBezTo>
                  <a:cubicBezTo>
                    <a:pt x="106" y="12"/>
                    <a:pt x="106" y="12"/>
                    <a:pt x="106" y="12"/>
                  </a:cubicBezTo>
                  <a:cubicBezTo>
                    <a:pt x="110" y="9"/>
                    <a:pt x="110" y="9"/>
                    <a:pt x="110" y="9"/>
                  </a:cubicBezTo>
                  <a:cubicBezTo>
                    <a:pt x="112" y="9"/>
                    <a:pt x="112" y="9"/>
                    <a:pt x="112" y="9"/>
                  </a:cubicBezTo>
                  <a:cubicBezTo>
                    <a:pt x="114" y="6"/>
                    <a:pt x="114" y="6"/>
                    <a:pt x="114" y="6"/>
                  </a:cubicBezTo>
                  <a:cubicBezTo>
                    <a:pt x="114" y="0"/>
                    <a:pt x="114" y="0"/>
                    <a:pt x="114" y="0"/>
                  </a:cubicBezTo>
                  <a:cubicBezTo>
                    <a:pt x="116" y="0"/>
                    <a:pt x="116" y="0"/>
                    <a:pt x="116" y="0"/>
                  </a:cubicBezTo>
                  <a:cubicBezTo>
                    <a:pt x="118" y="1"/>
                    <a:pt x="118" y="1"/>
                    <a:pt x="118" y="1"/>
                  </a:cubicBezTo>
                  <a:cubicBezTo>
                    <a:pt x="120" y="1"/>
                    <a:pt x="120" y="1"/>
                    <a:pt x="120" y="1"/>
                  </a:cubicBezTo>
                  <a:cubicBezTo>
                    <a:pt x="120" y="3"/>
                    <a:pt x="120" y="3"/>
                    <a:pt x="120" y="3"/>
                  </a:cubicBezTo>
                  <a:cubicBezTo>
                    <a:pt x="118" y="6"/>
                    <a:pt x="118" y="6"/>
                    <a:pt x="118" y="6"/>
                  </a:cubicBezTo>
                  <a:cubicBezTo>
                    <a:pt x="120" y="9"/>
                    <a:pt x="120" y="9"/>
                    <a:pt x="120" y="9"/>
                  </a:cubicBezTo>
                  <a:cubicBezTo>
                    <a:pt x="122" y="9"/>
                    <a:pt x="122" y="9"/>
                    <a:pt x="122" y="9"/>
                  </a:cubicBezTo>
                  <a:cubicBezTo>
                    <a:pt x="125" y="13"/>
                    <a:pt x="125" y="13"/>
                    <a:pt x="125" y="13"/>
                  </a:cubicBezTo>
                  <a:cubicBezTo>
                    <a:pt x="123" y="15"/>
                    <a:pt x="123" y="15"/>
                    <a:pt x="123" y="15"/>
                  </a:cubicBezTo>
                  <a:cubicBezTo>
                    <a:pt x="120" y="17"/>
                    <a:pt x="120" y="17"/>
                    <a:pt x="120" y="17"/>
                  </a:cubicBezTo>
                  <a:cubicBezTo>
                    <a:pt x="120" y="21"/>
                    <a:pt x="120" y="21"/>
                    <a:pt x="120" y="21"/>
                  </a:cubicBezTo>
                  <a:cubicBezTo>
                    <a:pt x="118" y="24"/>
                    <a:pt x="118" y="24"/>
                    <a:pt x="118" y="24"/>
                  </a:cubicBezTo>
                  <a:cubicBezTo>
                    <a:pt x="119" y="29"/>
                    <a:pt x="119" y="29"/>
                    <a:pt x="119" y="29"/>
                  </a:cubicBezTo>
                  <a:cubicBezTo>
                    <a:pt x="121" y="30"/>
                    <a:pt x="121" y="30"/>
                    <a:pt x="121" y="30"/>
                  </a:cubicBezTo>
                  <a:cubicBezTo>
                    <a:pt x="121" y="34"/>
                    <a:pt x="121" y="34"/>
                    <a:pt x="121" y="34"/>
                  </a:cubicBezTo>
                  <a:cubicBezTo>
                    <a:pt x="126" y="38"/>
                    <a:pt x="126" y="38"/>
                    <a:pt x="126" y="38"/>
                  </a:cubicBezTo>
                  <a:cubicBezTo>
                    <a:pt x="127" y="40"/>
                    <a:pt x="127" y="40"/>
                    <a:pt x="127" y="40"/>
                  </a:cubicBezTo>
                  <a:cubicBezTo>
                    <a:pt x="130" y="42"/>
                    <a:pt x="130" y="42"/>
                    <a:pt x="130" y="42"/>
                  </a:cubicBezTo>
                  <a:cubicBezTo>
                    <a:pt x="132" y="42"/>
                    <a:pt x="132" y="42"/>
                    <a:pt x="132" y="42"/>
                  </a:cubicBezTo>
                  <a:cubicBezTo>
                    <a:pt x="132" y="39"/>
                    <a:pt x="132" y="39"/>
                    <a:pt x="132" y="39"/>
                  </a:cubicBezTo>
                  <a:cubicBezTo>
                    <a:pt x="135" y="37"/>
                    <a:pt x="135" y="37"/>
                    <a:pt x="135" y="37"/>
                  </a:cubicBezTo>
                  <a:cubicBezTo>
                    <a:pt x="137" y="36"/>
                    <a:pt x="137" y="36"/>
                    <a:pt x="137" y="36"/>
                  </a:cubicBezTo>
                  <a:cubicBezTo>
                    <a:pt x="139" y="35"/>
                    <a:pt x="139" y="35"/>
                    <a:pt x="139" y="35"/>
                  </a:cubicBezTo>
                  <a:cubicBezTo>
                    <a:pt x="140" y="35"/>
                    <a:pt x="140" y="35"/>
                    <a:pt x="140" y="35"/>
                  </a:cubicBezTo>
                  <a:cubicBezTo>
                    <a:pt x="143" y="34"/>
                    <a:pt x="143" y="34"/>
                    <a:pt x="143" y="34"/>
                  </a:cubicBezTo>
                  <a:cubicBezTo>
                    <a:pt x="145" y="34"/>
                    <a:pt x="145" y="34"/>
                    <a:pt x="145" y="34"/>
                  </a:cubicBezTo>
                  <a:cubicBezTo>
                    <a:pt x="148" y="33"/>
                    <a:pt x="148" y="33"/>
                    <a:pt x="148" y="33"/>
                  </a:cubicBezTo>
                  <a:cubicBezTo>
                    <a:pt x="154" y="34"/>
                    <a:pt x="154" y="34"/>
                    <a:pt x="154" y="34"/>
                  </a:cubicBezTo>
                  <a:cubicBezTo>
                    <a:pt x="155" y="32"/>
                    <a:pt x="155" y="32"/>
                    <a:pt x="155" y="32"/>
                  </a:cubicBezTo>
                  <a:cubicBezTo>
                    <a:pt x="154" y="30"/>
                    <a:pt x="154" y="30"/>
                    <a:pt x="154" y="30"/>
                  </a:cubicBezTo>
                  <a:cubicBezTo>
                    <a:pt x="155" y="28"/>
                    <a:pt x="155" y="28"/>
                    <a:pt x="155" y="28"/>
                  </a:cubicBezTo>
                  <a:cubicBezTo>
                    <a:pt x="158" y="29"/>
                    <a:pt x="158" y="29"/>
                    <a:pt x="158" y="29"/>
                  </a:cubicBezTo>
                  <a:cubicBezTo>
                    <a:pt x="163" y="28"/>
                    <a:pt x="163" y="28"/>
                    <a:pt x="163" y="28"/>
                  </a:cubicBezTo>
                  <a:cubicBezTo>
                    <a:pt x="165" y="28"/>
                    <a:pt x="165" y="28"/>
                    <a:pt x="165" y="28"/>
                  </a:cubicBezTo>
                  <a:cubicBezTo>
                    <a:pt x="167" y="31"/>
                    <a:pt x="167" y="31"/>
                    <a:pt x="167" y="31"/>
                  </a:cubicBezTo>
                  <a:cubicBezTo>
                    <a:pt x="172" y="32"/>
                    <a:pt x="172" y="32"/>
                    <a:pt x="172" y="32"/>
                  </a:cubicBezTo>
                  <a:cubicBezTo>
                    <a:pt x="173" y="31"/>
                    <a:pt x="173" y="31"/>
                    <a:pt x="173" y="31"/>
                  </a:cubicBezTo>
                  <a:cubicBezTo>
                    <a:pt x="177" y="30"/>
                    <a:pt x="177" y="30"/>
                    <a:pt x="177" y="30"/>
                  </a:cubicBezTo>
                  <a:cubicBezTo>
                    <a:pt x="177" y="32"/>
                    <a:pt x="177" y="32"/>
                    <a:pt x="177" y="32"/>
                  </a:cubicBezTo>
                  <a:cubicBezTo>
                    <a:pt x="178" y="32"/>
                    <a:pt x="178" y="32"/>
                    <a:pt x="178" y="32"/>
                  </a:cubicBezTo>
                  <a:cubicBezTo>
                    <a:pt x="181" y="31"/>
                    <a:pt x="181" y="31"/>
                    <a:pt x="181" y="31"/>
                  </a:cubicBezTo>
                  <a:cubicBezTo>
                    <a:pt x="184" y="26"/>
                    <a:pt x="184" y="26"/>
                    <a:pt x="184" y="26"/>
                  </a:cubicBezTo>
                  <a:cubicBezTo>
                    <a:pt x="186" y="20"/>
                    <a:pt x="186" y="20"/>
                    <a:pt x="186" y="20"/>
                  </a:cubicBezTo>
                  <a:cubicBezTo>
                    <a:pt x="189" y="16"/>
                    <a:pt x="189" y="16"/>
                    <a:pt x="189" y="16"/>
                  </a:cubicBezTo>
                  <a:cubicBezTo>
                    <a:pt x="193" y="13"/>
                    <a:pt x="193" y="13"/>
                    <a:pt x="193" y="13"/>
                  </a:cubicBezTo>
                  <a:cubicBezTo>
                    <a:pt x="193" y="11"/>
                    <a:pt x="193" y="11"/>
                    <a:pt x="193" y="11"/>
                  </a:cubicBezTo>
                  <a:cubicBezTo>
                    <a:pt x="193" y="10"/>
                    <a:pt x="193" y="10"/>
                    <a:pt x="193" y="10"/>
                  </a:cubicBezTo>
                  <a:cubicBezTo>
                    <a:pt x="194" y="10"/>
                    <a:pt x="194" y="10"/>
                    <a:pt x="194" y="10"/>
                  </a:cubicBezTo>
                  <a:cubicBezTo>
                    <a:pt x="196" y="13"/>
                    <a:pt x="196" y="13"/>
                    <a:pt x="196" y="13"/>
                  </a:cubicBezTo>
                  <a:cubicBezTo>
                    <a:pt x="196" y="15"/>
                    <a:pt x="196" y="15"/>
                    <a:pt x="196" y="15"/>
                  </a:cubicBezTo>
                  <a:cubicBezTo>
                    <a:pt x="197" y="16"/>
                    <a:pt x="197" y="16"/>
                    <a:pt x="197" y="16"/>
                  </a:cubicBezTo>
                  <a:cubicBezTo>
                    <a:pt x="197" y="21"/>
                    <a:pt x="197" y="21"/>
                    <a:pt x="197" y="21"/>
                  </a:cubicBezTo>
                  <a:cubicBezTo>
                    <a:pt x="198" y="25"/>
                    <a:pt x="198" y="25"/>
                    <a:pt x="198" y="25"/>
                  </a:cubicBezTo>
                  <a:cubicBezTo>
                    <a:pt x="200" y="27"/>
                    <a:pt x="200" y="27"/>
                    <a:pt x="200" y="27"/>
                  </a:cubicBezTo>
                  <a:cubicBezTo>
                    <a:pt x="200" y="30"/>
                    <a:pt x="200" y="30"/>
                    <a:pt x="200" y="30"/>
                  </a:cubicBezTo>
                  <a:cubicBezTo>
                    <a:pt x="202" y="33"/>
                    <a:pt x="202" y="33"/>
                    <a:pt x="202" y="33"/>
                  </a:cubicBezTo>
                  <a:cubicBezTo>
                    <a:pt x="204" y="35"/>
                    <a:pt x="204" y="35"/>
                    <a:pt x="204" y="35"/>
                  </a:cubicBezTo>
                  <a:cubicBezTo>
                    <a:pt x="205" y="36"/>
                    <a:pt x="205" y="36"/>
                    <a:pt x="205" y="36"/>
                  </a:cubicBezTo>
                  <a:cubicBezTo>
                    <a:pt x="205" y="38"/>
                    <a:pt x="205" y="38"/>
                    <a:pt x="205" y="38"/>
                  </a:cubicBezTo>
                  <a:cubicBezTo>
                    <a:pt x="207" y="39"/>
                    <a:pt x="207" y="39"/>
                    <a:pt x="207" y="39"/>
                  </a:cubicBezTo>
                  <a:cubicBezTo>
                    <a:pt x="206" y="41"/>
                    <a:pt x="206" y="41"/>
                    <a:pt x="206" y="41"/>
                  </a:cubicBezTo>
                  <a:cubicBezTo>
                    <a:pt x="206" y="42"/>
                    <a:pt x="206" y="42"/>
                    <a:pt x="206" y="42"/>
                  </a:cubicBezTo>
                  <a:cubicBezTo>
                    <a:pt x="205" y="44"/>
                    <a:pt x="205" y="44"/>
                    <a:pt x="205" y="44"/>
                  </a:cubicBezTo>
                  <a:cubicBezTo>
                    <a:pt x="202" y="46"/>
                    <a:pt x="202" y="46"/>
                    <a:pt x="202" y="46"/>
                  </a:cubicBezTo>
                  <a:cubicBezTo>
                    <a:pt x="200" y="49"/>
                    <a:pt x="200" y="49"/>
                    <a:pt x="200" y="49"/>
                  </a:cubicBezTo>
                  <a:cubicBezTo>
                    <a:pt x="197" y="52"/>
                    <a:pt x="197" y="52"/>
                    <a:pt x="197" y="52"/>
                  </a:cubicBezTo>
                  <a:cubicBezTo>
                    <a:pt x="195" y="54"/>
                    <a:pt x="195" y="54"/>
                    <a:pt x="195" y="54"/>
                  </a:cubicBezTo>
                  <a:cubicBezTo>
                    <a:pt x="193" y="59"/>
                    <a:pt x="193" y="59"/>
                    <a:pt x="193" y="59"/>
                  </a:cubicBezTo>
                  <a:cubicBezTo>
                    <a:pt x="192" y="61"/>
                    <a:pt x="192" y="61"/>
                    <a:pt x="192" y="61"/>
                  </a:cubicBezTo>
                  <a:cubicBezTo>
                    <a:pt x="189" y="65"/>
                    <a:pt x="189" y="65"/>
                    <a:pt x="189" y="65"/>
                  </a:cubicBezTo>
                  <a:cubicBezTo>
                    <a:pt x="187" y="66"/>
                    <a:pt x="187" y="66"/>
                    <a:pt x="187" y="66"/>
                  </a:cubicBezTo>
                  <a:cubicBezTo>
                    <a:pt x="184" y="67"/>
                    <a:pt x="184" y="67"/>
                    <a:pt x="184" y="67"/>
                  </a:cubicBezTo>
                  <a:cubicBezTo>
                    <a:pt x="180" y="68"/>
                    <a:pt x="180" y="68"/>
                    <a:pt x="180" y="68"/>
                  </a:cubicBezTo>
                  <a:cubicBezTo>
                    <a:pt x="176" y="70"/>
                    <a:pt x="176" y="70"/>
                    <a:pt x="176" y="70"/>
                  </a:cubicBezTo>
                  <a:cubicBezTo>
                    <a:pt x="180" y="70"/>
                    <a:pt x="180" y="70"/>
                    <a:pt x="180" y="70"/>
                  </a:cubicBezTo>
                  <a:cubicBezTo>
                    <a:pt x="182" y="68"/>
                    <a:pt x="182" y="68"/>
                    <a:pt x="182" y="68"/>
                  </a:cubicBezTo>
                  <a:cubicBezTo>
                    <a:pt x="187" y="68"/>
                    <a:pt x="187" y="68"/>
                    <a:pt x="187" y="68"/>
                  </a:cubicBezTo>
                  <a:cubicBezTo>
                    <a:pt x="187" y="73"/>
                    <a:pt x="187" y="73"/>
                    <a:pt x="187" y="73"/>
                  </a:cubicBezTo>
                  <a:cubicBezTo>
                    <a:pt x="187" y="73"/>
                    <a:pt x="187" y="76"/>
                    <a:pt x="187" y="75"/>
                  </a:cubicBezTo>
                  <a:cubicBezTo>
                    <a:pt x="188" y="73"/>
                    <a:pt x="189" y="68"/>
                    <a:pt x="189" y="68"/>
                  </a:cubicBezTo>
                  <a:cubicBezTo>
                    <a:pt x="191" y="67"/>
                    <a:pt x="191" y="67"/>
                    <a:pt x="191" y="67"/>
                  </a:cubicBezTo>
                  <a:cubicBezTo>
                    <a:pt x="195" y="64"/>
                    <a:pt x="195" y="64"/>
                    <a:pt x="195" y="64"/>
                  </a:cubicBezTo>
                  <a:cubicBezTo>
                    <a:pt x="197" y="63"/>
                    <a:pt x="197" y="63"/>
                    <a:pt x="197" y="63"/>
                  </a:cubicBezTo>
                  <a:cubicBezTo>
                    <a:pt x="197" y="59"/>
                    <a:pt x="197" y="59"/>
                    <a:pt x="197" y="59"/>
                  </a:cubicBezTo>
                  <a:cubicBezTo>
                    <a:pt x="199" y="56"/>
                    <a:pt x="199" y="56"/>
                    <a:pt x="199" y="56"/>
                  </a:cubicBezTo>
                  <a:cubicBezTo>
                    <a:pt x="202" y="54"/>
                    <a:pt x="202" y="54"/>
                    <a:pt x="202" y="54"/>
                  </a:cubicBezTo>
                  <a:cubicBezTo>
                    <a:pt x="207" y="55"/>
                    <a:pt x="207" y="55"/>
                    <a:pt x="207" y="55"/>
                  </a:cubicBezTo>
                  <a:cubicBezTo>
                    <a:pt x="211" y="55"/>
                    <a:pt x="211" y="55"/>
                    <a:pt x="211" y="55"/>
                  </a:cubicBezTo>
                  <a:cubicBezTo>
                    <a:pt x="213" y="55"/>
                    <a:pt x="213" y="55"/>
                    <a:pt x="213" y="55"/>
                  </a:cubicBezTo>
                  <a:cubicBezTo>
                    <a:pt x="219" y="55"/>
                    <a:pt x="219" y="55"/>
                    <a:pt x="219" y="55"/>
                  </a:cubicBezTo>
                  <a:cubicBezTo>
                    <a:pt x="219" y="59"/>
                    <a:pt x="219" y="59"/>
                    <a:pt x="219" y="59"/>
                  </a:cubicBezTo>
                  <a:cubicBezTo>
                    <a:pt x="216" y="62"/>
                    <a:pt x="216" y="62"/>
                    <a:pt x="216" y="62"/>
                  </a:cubicBezTo>
                  <a:cubicBezTo>
                    <a:pt x="216" y="66"/>
                    <a:pt x="216" y="66"/>
                    <a:pt x="216" y="66"/>
                  </a:cubicBezTo>
                  <a:cubicBezTo>
                    <a:pt x="212" y="69"/>
                    <a:pt x="212" y="69"/>
                    <a:pt x="212" y="69"/>
                  </a:cubicBezTo>
                  <a:cubicBezTo>
                    <a:pt x="211" y="70"/>
                    <a:pt x="211" y="70"/>
                    <a:pt x="211" y="70"/>
                  </a:cubicBezTo>
                  <a:cubicBezTo>
                    <a:pt x="203" y="70"/>
                    <a:pt x="203" y="70"/>
                    <a:pt x="203" y="70"/>
                  </a:cubicBezTo>
                  <a:cubicBezTo>
                    <a:pt x="200" y="69"/>
                    <a:pt x="200" y="69"/>
                    <a:pt x="200" y="69"/>
                  </a:cubicBezTo>
                  <a:cubicBezTo>
                    <a:pt x="198" y="70"/>
                    <a:pt x="198" y="70"/>
                    <a:pt x="198" y="70"/>
                  </a:cubicBezTo>
                  <a:cubicBezTo>
                    <a:pt x="198" y="72"/>
                    <a:pt x="198" y="72"/>
                    <a:pt x="198" y="72"/>
                  </a:cubicBezTo>
                  <a:cubicBezTo>
                    <a:pt x="200" y="71"/>
                    <a:pt x="200" y="71"/>
                    <a:pt x="200" y="71"/>
                  </a:cubicBezTo>
                  <a:cubicBezTo>
                    <a:pt x="203" y="71"/>
                    <a:pt x="203" y="71"/>
                    <a:pt x="203" y="71"/>
                  </a:cubicBezTo>
                  <a:cubicBezTo>
                    <a:pt x="205" y="71"/>
                    <a:pt x="205" y="71"/>
                    <a:pt x="205" y="71"/>
                  </a:cubicBezTo>
                  <a:cubicBezTo>
                    <a:pt x="211" y="71"/>
                    <a:pt x="211" y="71"/>
                    <a:pt x="211" y="71"/>
                  </a:cubicBezTo>
                  <a:cubicBezTo>
                    <a:pt x="211" y="72"/>
                    <a:pt x="211" y="72"/>
                    <a:pt x="211" y="72"/>
                  </a:cubicBezTo>
                  <a:cubicBezTo>
                    <a:pt x="210" y="76"/>
                    <a:pt x="210" y="76"/>
                    <a:pt x="210" y="76"/>
                  </a:cubicBezTo>
                  <a:cubicBezTo>
                    <a:pt x="208" y="79"/>
                    <a:pt x="208" y="79"/>
                    <a:pt x="208" y="79"/>
                  </a:cubicBezTo>
                  <a:cubicBezTo>
                    <a:pt x="208" y="81"/>
                    <a:pt x="208" y="81"/>
                    <a:pt x="208" y="81"/>
                  </a:cubicBezTo>
                  <a:cubicBezTo>
                    <a:pt x="209" y="83"/>
                    <a:pt x="209" y="83"/>
                    <a:pt x="209" y="83"/>
                  </a:cubicBezTo>
                  <a:cubicBezTo>
                    <a:pt x="210" y="79"/>
                    <a:pt x="210" y="79"/>
                    <a:pt x="210" y="79"/>
                  </a:cubicBezTo>
                  <a:cubicBezTo>
                    <a:pt x="211" y="76"/>
                    <a:pt x="211" y="76"/>
                    <a:pt x="211" y="76"/>
                  </a:cubicBezTo>
                  <a:cubicBezTo>
                    <a:pt x="212" y="72"/>
                    <a:pt x="212" y="72"/>
                    <a:pt x="212" y="72"/>
                  </a:cubicBezTo>
                  <a:cubicBezTo>
                    <a:pt x="213" y="70"/>
                    <a:pt x="213" y="70"/>
                    <a:pt x="213" y="70"/>
                  </a:cubicBezTo>
                  <a:cubicBezTo>
                    <a:pt x="215" y="69"/>
                    <a:pt x="215" y="69"/>
                    <a:pt x="215" y="69"/>
                  </a:cubicBezTo>
                  <a:cubicBezTo>
                    <a:pt x="217" y="67"/>
                    <a:pt x="217" y="67"/>
                    <a:pt x="217" y="67"/>
                  </a:cubicBezTo>
                  <a:cubicBezTo>
                    <a:pt x="218" y="67"/>
                    <a:pt x="218" y="67"/>
                    <a:pt x="218" y="67"/>
                  </a:cubicBezTo>
                  <a:cubicBezTo>
                    <a:pt x="219" y="66"/>
                    <a:pt x="219" y="66"/>
                    <a:pt x="219" y="66"/>
                  </a:cubicBezTo>
                  <a:cubicBezTo>
                    <a:pt x="219" y="64"/>
                    <a:pt x="219" y="64"/>
                    <a:pt x="219" y="64"/>
                  </a:cubicBezTo>
                  <a:cubicBezTo>
                    <a:pt x="222" y="59"/>
                    <a:pt x="222" y="59"/>
                    <a:pt x="222" y="59"/>
                  </a:cubicBezTo>
                  <a:cubicBezTo>
                    <a:pt x="225" y="58"/>
                    <a:pt x="225" y="58"/>
                    <a:pt x="225" y="58"/>
                  </a:cubicBezTo>
                  <a:cubicBezTo>
                    <a:pt x="228" y="59"/>
                    <a:pt x="228" y="59"/>
                    <a:pt x="228" y="59"/>
                  </a:cubicBezTo>
                  <a:cubicBezTo>
                    <a:pt x="234" y="60"/>
                    <a:pt x="234" y="60"/>
                    <a:pt x="234" y="60"/>
                  </a:cubicBezTo>
                  <a:cubicBezTo>
                    <a:pt x="235" y="61"/>
                    <a:pt x="235" y="61"/>
                    <a:pt x="235" y="61"/>
                  </a:cubicBezTo>
                  <a:cubicBezTo>
                    <a:pt x="238" y="61"/>
                    <a:pt x="238" y="61"/>
                    <a:pt x="238" y="61"/>
                  </a:cubicBezTo>
                  <a:cubicBezTo>
                    <a:pt x="238" y="62"/>
                    <a:pt x="238" y="62"/>
                    <a:pt x="238" y="62"/>
                  </a:cubicBezTo>
                  <a:cubicBezTo>
                    <a:pt x="240" y="63"/>
                    <a:pt x="240" y="63"/>
                    <a:pt x="240" y="63"/>
                  </a:cubicBezTo>
                  <a:cubicBezTo>
                    <a:pt x="244" y="64"/>
                    <a:pt x="244" y="64"/>
                    <a:pt x="244" y="64"/>
                  </a:cubicBezTo>
                  <a:cubicBezTo>
                    <a:pt x="244" y="65"/>
                    <a:pt x="244" y="65"/>
                    <a:pt x="244" y="65"/>
                  </a:cubicBezTo>
                  <a:cubicBezTo>
                    <a:pt x="246" y="65"/>
                    <a:pt x="246" y="65"/>
                    <a:pt x="246" y="65"/>
                  </a:cubicBezTo>
                  <a:cubicBezTo>
                    <a:pt x="246" y="67"/>
                    <a:pt x="246" y="67"/>
                    <a:pt x="246" y="67"/>
                  </a:cubicBezTo>
                  <a:cubicBezTo>
                    <a:pt x="247" y="68"/>
                    <a:pt x="247" y="68"/>
                    <a:pt x="247" y="68"/>
                  </a:cubicBezTo>
                  <a:cubicBezTo>
                    <a:pt x="248" y="66"/>
                    <a:pt x="248" y="66"/>
                    <a:pt x="248" y="66"/>
                  </a:cubicBezTo>
                  <a:cubicBezTo>
                    <a:pt x="250" y="66"/>
                    <a:pt x="250" y="66"/>
                    <a:pt x="250" y="66"/>
                  </a:cubicBezTo>
                  <a:cubicBezTo>
                    <a:pt x="251" y="68"/>
                    <a:pt x="251" y="68"/>
                    <a:pt x="251" y="68"/>
                  </a:cubicBezTo>
                  <a:cubicBezTo>
                    <a:pt x="253" y="69"/>
                    <a:pt x="253" y="69"/>
                    <a:pt x="253" y="69"/>
                  </a:cubicBezTo>
                  <a:cubicBezTo>
                    <a:pt x="253" y="72"/>
                    <a:pt x="253" y="72"/>
                    <a:pt x="253" y="72"/>
                  </a:cubicBezTo>
                  <a:cubicBezTo>
                    <a:pt x="252" y="74"/>
                    <a:pt x="252" y="74"/>
                    <a:pt x="252" y="74"/>
                  </a:cubicBezTo>
                  <a:cubicBezTo>
                    <a:pt x="254" y="74"/>
                    <a:pt x="254" y="74"/>
                    <a:pt x="254" y="74"/>
                  </a:cubicBezTo>
                  <a:cubicBezTo>
                    <a:pt x="255" y="75"/>
                    <a:pt x="255" y="75"/>
                    <a:pt x="255" y="75"/>
                  </a:cubicBezTo>
                  <a:cubicBezTo>
                    <a:pt x="253" y="76"/>
                    <a:pt x="253" y="76"/>
                    <a:pt x="253" y="76"/>
                  </a:cubicBezTo>
                  <a:cubicBezTo>
                    <a:pt x="253" y="79"/>
                    <a:pt x="253" y="79"/>
                    <a:pt x="253" y="79"/>
                  </a:cubicBezTo>
                  <a:cubicBezTo>
                    <a:pt x="256" y="78"/>
                    <a:pt x="256" y="78"/>
                    <a:pt x="256" y="78"/>
                  </a:cubicBezTo>
                  <a:cubicBezTo>
                    <a:pt x="256" y="79"/>
                    <a:pt x="256" y="79"/>
                    <a:pt x="256" y="79"/>
                  </a:cubicBezTo>
                  <a:cubicBezTo>
                    <a:pt x="258" y="78"/>
                    <a:pt x="258" y="78"/>
                    <a:pt x="258" y="78"/>
                  </a:cubicBezTo>
                  <a:cubicBezTo>
                    <a:pt x="261" y="77"/>
                    <a:pt x="261" y="77"/>
                    <a:pt x="261" y="77"/>
                  </a:cubicBezTo>
                  <a:cubicBezTo>
                    <a:pt x="263" y="77"/>
                    <a:pt x="263" y="77"/>
                    <a:pt x="263" y="77"/>
                  </a:cubicBezTo>
                  <a:cubicBezTo>
                    <a:pt x="263" y="75"/>
                    <a:pt x="263" y="75"/>
                    <a:pt x="263" y="75"/>
                  </a:cubicBezTo>
                  <a:cubicBezTo>
                    <a:pt x="266" y="75"/>
                    <a:pt x="266" y="75"/>
                    <a:pt x="266" y="75"/>
                  </a:cubicBezTo>
                  <a:cubicBezTo>
                    <a:pt x="267" y="77"/>
                    <a:pt x="267" y="77"/>
                    <a:pt x="267" y="77"/>
                  </a:cubicBezTo>
                  <a:cubicBezTo>
                    <a:pt x="271" y="78"/>
                    <a:pt x="271" y="78"/>
                    <a:pt x="271" y="78"/>
                  </a:cubicBezTo>
                  <a:cubicBezTo>
                    <a:pt x="272" y="78"/>
                    <a:pt x="272" y="78"/>
                    <a:pt x="272" y="78"/>
                  </a:cubicBezTo>
                  <a:cubicBezTo>
                    <a:pt x="276" y="78"/>
                    <a:pt x="276" y="78"/>
                    <a:pt x="276" y="78"/>
                  </a:cubicBezTo>
                  <a:cubicBezTo>
                    <a:pt x="277" y="78"/>
                    <a:pt x="277" y="78"/>
                    <a:pt x="277" y="78"/>
                  </a:cubicBezTo>
                  <a:cubicBezTo>
                    <a:pt x="281" y="79"/>
                    <a:pt x="281" y="79"/>
                    <a:pt x="281" y="79"/>
                  </a:cubicBezTo>
                  <a:cubicBezTo>
                    <a:pt x="282" y="80"/>
                    <a:pt x="282" y="80"/>
                    <a:pt x="282" y="80"/>
                  </a:cubicBezTo>
                  <a:cubicBezTo>
                    <a:pt x="284" y="79"/>
                    <a:pt x="284" y="79"/>
                    <a:pt x="284" y="79"/>
                  </a:cubicBezTo>
                  <a:cubicBezTo>
                    <a:pt x="286" y="80"/>
                    <a:pt x="286" y="80"/>
                    <a:pt x="286" y="80"/>
                  </a:cubicBezTo>
                  <a:cubicBezTo>
                    <a:pt x="288" y="79"/>
                    <a:pt x="288" y="79"/>
                    <a:pt x="288" y="79"/>
                  </a:cubicBezTo>
                  <a:cubicBezTo>
                    <a:pt x="289" y="79"/>
                    <a:pt x="289" y="79"/>
                    <a:pt x="289" y="79"/>
                  </a:cubicBezTo>
                  <a:cubicBezTo>
                    <a:pt x="292" y="79"/>
                    <a:pt x="292" y="79"/>
                    <a:pt x="292" y="79"/>
                  </a:cubicBezTo>
                  <a:cubicBezTo>
                    <a:pt x="294" y="81"/>
                    <a:pt x="294" y="81"/>
                    <a:pt x="294" y="81"/>
                  </a:cubicBezTo>
                  <a:cubicBezTo>
                    <a:pt x="296" y="82"/>
                    <a:pt x="296" y="82"/>
                    <a:pt x="296" y="82"/>
                  </a:cubicBezTo>
                  <a:cubicBezTo>
                    <a:pt x="298" y="84"/>
                    <a:pt x="298" y="84"/>
                    <a:pt x="298" y="84"/>
                  </a:cubicBezTo>
                  <a:cubicBezTo>
                    <a:pt x="302" y="85"/>
                    <a:pt x="302" y="85"/>
                    <a:pt x="302" y="85"/>
                  </a:cubicBezTo>
                  <a:cubicBezTo>
                    <a:pt x="304" y="87"/>
                    <a:pt x="304" y="87"/>
                    <a:pt x="304" y="87"/>
                  </a:cubicBezTo>
                  <a:cubicBezTo>
                    <a:pt x="306" y="89"/>
                    <a:pt x="306" y="89"/>
                    <a:pt x="306" y="89"/>
                  </a:cubicBezTo>
                  <a:cubicBezTo>
                    <a:pt x="308" y="90"/>
                    <a:pt x="308" y="90"/>
                    <a:pt x="308" y="90"/>
                  </a:cubicBezTo>
                  <a:cubicBezTo>
                    <a:pt x="309" y="93"/>
                    <a:pt x="309" y="93"/>
                    <a:pt x="309" y="93"/>
                  </a:cubicBezTo>
                  <a:cubicBezTo>
                    <a:pt x="310" y="94"/>
                    <a:pt x="310" y="94"/>
                    <a:pt x="310" y="94"/>
                  </a:cubicBezTo>
                  <a:cubicBezTo>
                    <a:pt x="312" y="95"/>
                    <a:pt x="312" y="95"/>
                    <a:pt x="312" y="95"/>
                  </a:cubicBezTo>
                  <a:cubicBezTo>
                    <a:pt x="317" y="97"/>
                    <a:pt x="317" y="97"/>
                    <a:pt x="317" y="97"/>
                  </a:cubicBezTo>
                  <a:cubicBezTo>
                    <a:pt x="318" y="100"/>
                    <a:pt x="318" y="100"/>
                    <a:pt x="318" y="100"/>
                  </a:cubicBezTo>
                  <a:cubicBezTo>
                    <a:pt x="320" y="100"/>
                    <a:pt x="320" y="100"/>
                    <a:pt x="320" y="100"/>
                  </a:cubicBezTo>
                  <a:cubicBezTo>
                    <a:pt x="323" y="102"/>
                    <a:pt x="323" y="102"/>
                    <a:pt x="323" y="102"/>
                  </a:cubicBezTo>
                  <a:cubicBezTo>
                    <a:pt x="325" y="102"/>
                    <a:pt x="325" y="102"/>
                    <a:pt x="325" y="102"/>
                  </a:cubicBezTo>
                  <a:cubicBezTo>
                    <a:pt x="327" y="102"/>
                    <a:pt x="327" y="102"/>
                    <a:pt x="327" y="102"/>
                  </a:cubicBezTo>
                  <a:cubicBezTo>
                    <a:pt x="330" y="102"/>
                    <a:pt x="330" y="102"/>
                    <a:pt x="330" y="102"/>
                  </a:cubicBezTo>
                  <a:cubicBezTo>
                    <a:pt x="332" y="102"/>
                    <a:pt x="332" y="102"/>
                    <a:pt x="332" y="102"/>
                  </a:cubicBezTo>
                  <a:cubicBezTo>
                    <a:pt x="335" y="106"/>
                    <a:pt x="335" y="106"/>
                    <a:pt x="335" y="106"/>
                  </a:cubicBezTo>
                  <a:cubicBezTo>
                    <a:pt x="335" y="108"/>
                    <a:pt x="335" y="108"/>
                    <a:pt x="335" y="108"/>
                  </a:cubicBezTo>
                  <a:cubicBezTo>
                    <a:pt x="336" y="112"/>
                    <a:pt x="336" y="112"/>
                    <a:pt x="336" y="112"/>
                  </a:cubicBezTo>
                  <a:cubicBezTo>
                    <a:pt x="336" y="114"/>
                    <a:pt x="336" y="114"/>
                    <a:pt x="336" y="114"/>
                  </a:cubicBezTo>
                  <a:cubicBezTo>
                    <a:pt x="337" y="118"/>
                    <a:pt x="337" y="118"/>
                    <a:pt x="337" y="118"/>
                  </a:cubicBezTo>
                  <a:cubicBezTo>
                    <a:pt x="338" y="121"/>
                    <a:pt x="338" y="121"/>
                    <a:pt x="338" y="121"/>
                  </a:cubicBezTo>
                  <a:cubicBezTo>
                    <a:pt x="339" y="121"/>
                    <a:pt x="339" y="121"/>
                    <a:pt x="339" y="121"/>
                  </a:cubicBezTo>
                  <a:lnTo>
                    <a:pt x="339" y="125"/>
                  </a:lnTo>
                  <a:close/>
                  <a:moveTo>
                    <a:pt x="235" y="326"/>
                  </a:moveTo>
                  <a:cubicBezTo>
                    <a:pt x="235" y="325"/>
                    <a:pt x="235" y="325"/>
                    <a:pt x="235" y="325"/>
                  </a:cubicBezTo>
                  <a:cubicBezTo>
                    <a:pt x="236" y="322"/>
                    <a:pt x="236" y="322"/>
                    <a:pt x="236" y="322"/>
                  </a:cubicBezTo>
                  <a:cubicBezTo>
                    <a:pt x="236" y="324"/>
                    <a:pt x="236" y="324"/>
                    <a:pt x="236" y="324"/>
                  </a:cubicBezTo>
                  <a:cubicBezTo>
                    <a:pt x="236" y="326"/>
                    <a:pt x="236" y="326"/>
                    <a:pt x="236" y="326"/>
                  </a:cubicBezTo>
                  <a:lnTo>
                    <a:pt x="235" y="326"/>
                  </a:lnTo>
                  <a:close/>
                  <a:moveTo>
                    <a:pt x="203" y="30"/>
                  </a:moveTo>
                  <a:cubicBezTo>
                    <a:pt x="202" y="30"/>
                    <a:pt x="202" y="30"/>
                    <a:pt x="202" y="30"/>
                  </a:cubicBezTo>
                  <a:cubicBezTo>
                    <a:pt x="202" y="32"/>
                    <a:pt x="202" y="32"/>
                    <a:pt x="202" y="32"/>
                  </a:cubicBezTo>
                  <a:cubicBezTo>
                    <a:pt x="204" y="33"/>
                    <a:pt x="204" y="33"/>
                    <a:pt x="204" y="33"/>
                  </a:cubicBezTo>
                  <a:lnTo>
                    <a:pt x="203" y="30"/>
                  </a:lnTo>
                  <a:close/>
                  <a:moveTo>
                    <a:pt x="211" y="54"/>
                  </a:moveTo>
                  <a:cubicBezTo>
                    <a:pt x="209" y="54"/>
                    <a:pt x="209" y="54"/>
                    <a:pt x="209" y="54"/>
                  </a:cubicBezTo>
                  <a:cubicBezTo>
                    <a:pt x="208" y="53"/>
                    <a:pt x="208" y="53"/>
                    <a:pt x="208" y="53"/>
                  </a:cubicBezTo>
                  <a:cubicBezTo>
                    <a:pt x="211" y="52"/>
                    <a:pt x="211" y="52"/>
                    <a:pt x="211" y="52"/>
                  </a:cubicBezTo>
                  <a:lnTo>
                    <a:pt x="211" y="54"/>
                  </a:lnTo>
                  <a:close/>
                  <a:moveTo>
                    <a:pt x="206" y="53"/>
                  </a:moveTo>
                  <a:cubicBezTo>
                    <a:pt x="204" y="53"/>
                    <a:pt x="204" y="53"/>
                    <a:pt x="204" y="53"/>
                  </a:cubicBezTo>
                  <a:cubicBezTo>
                    <a:pt x="204" y="52"/>
                    <a:pt x="204" y="52"/>
                    <a:pt x="204" y="52"/>
                  </a:cubicBezTo>
                  <a:cubicBezTo>
                    <a:pt x="205" y="51"/>
                    <a:pt x="205" y="51"/>
                    <a:pt x="205" y="51"/>
                  </a:cubicBezTo>
                  <a:cubicBezTo>
                    <a:pt x="208" y="52"/>
                    <a:pt x="208" y="52"/>
                    <a:pt x="208" y="52"/>
                  </a:cubicBezTo>
                  <a:cubicBezTo>
                    <a:pt x="209" y="51"/>
                    <a:pt x="209" y="51"/>
                    <a:pt x="209" y="51"/>
                  </a:cubicBezTo>
                  <a:lnTo>
                    <a:pt x="206" y="53"/>
                  </a:lnTo>
                  <a:close/>
                  <a:moveTo>
                    <a:pt x="203" y="50"/>
                  </a:moveTo>
                  <a:cubicBezTo>
                    <a:pt x="203" y="50"/>
                    <a:pt x="203" y="50"/>
                    <a:pt x="203" y="50"/>
                  </a:cubicBezTo>
                  <a:cubicBezTo>
                    <a:pt x="204" y="47"/>
                    <a:pt x="204" y="47"/>
                    <a:pt x="204" y="47"/>
                  </a:cubicBezTo>
                  <a:cubicBezTo>
                    <a:pt x="205" y="47"/>
                    <a:pt x="205" y="47"/>
                    <a:pt x="205" y="47"/>
                  </a:cubicBezTo>
                  <a:cubicBezTo>
                    <a:pt x="205" y="48"/>
                    <a:pt x="205" y="48"/>
                    <a:pt x="205" y="48"/>
                  </a:cubicBezTo>
                  <a:lnTo>
                    <a:pt x="203" y="50"/>
                  </a:lnTo>
                  <a:close/>
                  <a:moveTo>
                    <a:pt x="205" y="49"/>
                  </a:moveTo>
                  <a:cubicBezTo>
                    <a:pt x="205" y="47"/>
                    <a:pt x="205" y="47"/>
                    <a:pt x="205" y="47"/>
                  </a:cubicBezTo>
                  <a:cubicBezTo>
                    <a:pt x="207" y="47"/>
                    <a:pt x="207" y="47"/>
                    <a:pt x="207" y="47"/>
                  </a:cubicBezTo>
                  <a:cubicBezTo>
                    <a:pt x="208" y="48"/>
                    <a:pt x="208" y="48"/>
                    <a:pt x="208" y="48"/>
                  </a:cubicBezTo>
                  <a:lnTo>
                    <a:pt x="205" y="49"/>
                  </a:lnTo>
                  <a:close/>
                  <a:moveTo>
                    <a:pt x="193" y="61"/>
                  </a:moveTo>
                  <a:cubicBezTo>
                    <a:pt x="194" y="58"/>
                    <a:pt x="194" y="58"/>
                    <a:pt x="194" y="58"/>
                  </a:cubicBezTo>
                  <a:cubicBezTo>
                    <a:pt x="196" y="58"/>
                    <a:pt x="196" y="58"/>
                    <a:pt x="196" y="58"/>
                  </a:cubicBezTo>
                  <a:cubicBezTo>
                    <a:pt x="194" y="62"/>
                    <a:pt x="194" y="62"/>
                    <a:pt x="194" y="62"/>
                  </a:cubicBezTo>
                  <a:cubicBezTo>
                    <a:pt x="194" y="64"/>
                    <a:pt x="194" y="64"/>
                    <a:pt x="194" y="64"/>
                  </a:cubicBezTo>
                  <a:cubicBezTo>
                    <a:pt x="191" y="65"/>
                    <a:pt x="191" y="65"/>
                    <a:pt x="191" y="65"/>
                  </a:cubicBezTo>
                  <a:lnTo>
                    <a:pt x="193" y="61"/>
                  </a:lnTo>
                  <a:close/>
                  <a:moveTo>
                    <a:pt x="197" y="55"/>
                  </a:moveTo>
                  <a:cubicBezTo>
                    <a:pt x="198" y="53"/>
                    <a:pt x="198" y="53"/>
                    <a:pt x="198" y="53"/>
                  </a:cubicBezTo>
                  <a:cubicBezTo>
                    <a:pt x="200" y="53"/>
                    <a:pt x="200" y="53"/>
                    <a:pt x="200" y="53"/>
                  </a:cubicBezTo>
                  <a:cubicBezTo>
                    <a:pt x="200" y="55"/>
                    <a:pt x="200" y="55"/>
                    <a:pt x="200" y="55"/>
                  </a:cubicBezTo>
                  <a:cubicBezTo>
                    <a:pt x="198" y="55"/>
                    <a:pt x="198" y="55"/>
                    <a:pt x="198" y="55"/>
                  </a:cubicBezTo>
                  <a:lnTo>
                    <a:pt x="197" y="55"/>
                  </a:lnTo>
                  <a:close/>
                  <a:moveTo>
                    <a:pt x="255" y="77"/>
                  </a:moveTo>
                  <a:cubicBezTo>
                    <a:pt x="256" y="76"/>
                    <a:pt x="256" y="76"/>
                    <a:pt x="256" y="76"/>
                  </a:cubicBezTo>
                  <a:cubicBezTo>
                    <a:pt x="258" y="76"/>
                    <a:pt x="258" y="76"/>
                    <a:pt x="258" y="76"/>
                  </a:cubicBezTo>
                  <a:cubicBezTo>
                    <a:pt x="257" y="77"/>
                    <a:pt x="257" y="77"/>
                    <a:pt x="257" y="77"/>
                  </a:cubicBezTo>
                  <a:lnTo>
                    <a:pt x="255" y="7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435"/>
            <p:cNvSpPr>
              <a:spLocks noEditPoints="1"/>
            </p:cNvSpPr>
            <p:nvPr/>
          </p:nvSpPr>
          <p:spPr bwMode="auto">
            <a:xfrm>
              <a:off x="315469" y="1880317"/>
              <a:ext cx="2184655" cy="1400048"/>
            </a:xfrm>
            <a:custGeom>
              <a:avLst/>
              <a:gdLst>
                <a:gd name="T0" fmla="*/ 609 w 677"/>
                <a:gd name="T1" fmla="*/ 280 h 434"/>
                <a:gd name="T2" fmla="*/ 216 w 677"/>
                <a:gd name="T3" fmla="*/ 351 h 434"/>
                <a:gd name="T4" fmla="*/ 252 w 677"/>
                <a:gd name="T5" fmla="*/ 141 h 434"/>
                <a:gd name="T6" fmla="*/ 248 w 677"/>
                <a:gd name="T7" fmla="*/ 133 h 434"/>
                <a:gd name="T8" fmla="*/ 245 w 677"/>
                <a:gd name="T9" fmla="*/ 126 h 434"/>
                <a:gd name="T10" fmla="*/ 238 w 677"/>
                <a:gd name="T11" fmla="*/ 130 h 434"/>
                <a:gd name="T12" fmla="*/ 246 w 677"/>
                <a:gd name="T13" fmla="*/ 121 h 434"/>
                <a:gd name="T14" fmla="*/ 239 w 677"/>
                <a:gd name="T15" fmla="*/ 138 h 434"/>
                <a:gd name="T16" fmla="*/ 103 w 677"/>
                <a:gd name="T17" fmla="*/ 121 h 434"/>
                <a:gd name="T18" fmla="*/ 110 w 677"/>
                <a:gd name="T19" fmla="*/ 126 h 434"/>
                <a:gd name="T20" fmla="*/ 95 w 677"/>
                <a:gd name="T21" fmla="*/ 130 h 434"/>
                <a:gd name="T22" fmla="*/ 37 w 677"/>
                <a:gd name="T23" fmla="*/ 144 h 434"/>
                <a:gd name="T24" fmla="*/ 259 w 677"/>
                <a:gd name="T25" fmla="*/ 142 h 434"/>
                <a:gd name="T26" fmla="*/ 256 w 677"/>
                <a:gd name="T27" fmla="*/ 127 h 434"/>
                <a:gd name="T28" fmla="*/ 244 w 677"/>
                <a:gd name="T29" fmla="*/ 109 h 434"/>
                <a:gd name="T30" fmla="*/ 222 w 677"/>
                <a:gd name="T31" fmla="*/ 99 h 434"/>
                <a:gd name="T32" fmla="*/ 188 w 677"/>
                <a:gd name="T33" fmla="*/ 89 h 434"/>
                <a:gd name="T34" fmla="*/ 145 w 677"/>
                <a:gd name="T35" fmla="*/ 107 h 434"/>
                <a:gd name="T36" fmla="*/ 156 w 677"/>
                <a:gd name="T37" fmla="*/ 92 h 434"/>
                <a:gd name="T38" fmla="*/ 95 w 677"/>
                <a:gd name="T39" fmla="*/ 121 h 434"/>
                <a:gd name="T40" fmla="*/ 36 w 677"/>
                <a:gd name="T41" fmla="*/ 139 h 434"/>
                <a:gd name="T42" fmla="*/ 6 w 677"/>
                <a:gd name="T43" fmla="*/ 144 h 434"/>
                <a:gd name="T44" fmla="*/ 87 w 677"/>
                <a:gd name="T45" fmla="*/ 118 h 434"/>
                <a:gd name="T46" fmla="*/ 68 w 677"/>
                <a:gd name="T47" fmla="*/ 108 h 434"/>
                <a:gd name="T48" fmla="*/ 74 w 677"/>
                <a:gd name="T49" fmla="*/ 91 h 434"/>
                <a:gd name="T50" fmla="*/ 109 w 677"/>
                <a:gd name="T51" fmla="*/ 71 h 434"/>
                <a:gd name="T52" fmla="*/ 107 w 677"/>
                <a:gd name="T53" fmla="*/ 55 h 434"/>
                <a:gd name="T54" fmla="*/ 156 w 677"/>
                <a:gd name="T55" fmla="*/ 39 h 434"/>
                <a:gd name="T56" fmla="*/ 159 w 677"/>
                <a:gd name="T57" fmla="*/ 21 h 434"/>
                <a:gd name="T58" fmla="*/ 258 w 677"/>
                <a:gd name="T59" fmla="*/ 4 h 434"/>
                <a:gd name="T60" fmla="*/ 296 w 677"/>
                <a:gd name="T61" fmla="*/ 10 h 434"/>
                <a:gd name="T62" fmla="*/ 261 w 677"/>
                <a:gd name="T63" fmla="*/ 107 h 434"/>
                <a:gd name="T64" fmla="*/ 638 w 677"/>
                <a:gd name="T65" fmla="*/ 259 h 434"/>
                <a:gd name="T66" fmla="*/ 628 w 677"/>
                <a:gd name="T67" fmla="*/ 272 h 434"/>
                <a:gd name="T68" fmla="*/ 590 w 677"/>
                <a:gd name="T69" fmla="*/ 294 h 434"/>
                <a:gd name="T70" fmla="*/ 582 w 677"/>
                <a:gd name="T71" fmla="*/ 297 h 434"/>
                <a:gd name="T72" fmla="*/ 576 w 677"/>
                <a:gd name="T73" fmla="*/ 310 h 434"/>
                <a:gd name="T74" fmla="*/ 567 w 677"/>
                <a:gd name="T75" fmla="*/ 328 h 434"/>
                <a:gd name="T76" fmla="*/ 552 w 677"/>
                <a:gd name="T77" fmla="*/ 345 h 434"/>
                <a:gd name="T78" fmla="*/ 514 w 677"/>
                <a:gd name="T79" fmla="*/ 397 h 434"/>
                <a:gd name="T80" fmla="*/ 502 w 677"/>
                <a:gd name="T81" fmla="*/ 432 h 434"/>
                <a:gd name="T82" fmla="*/ 495 w 677"/>
                <a:gd name="T83" fmla="*/ 408 h 434"/>
                <a:gd name="T84" fmla="*/ 476 w 677"/>
                <a:gd name="T85" fmla="*/ 385 h 434"/>
                <a:gd name="T86" fmla="*/ 447 w 677"/>
                <a:gd name="T87" fmla="*/ 382 h 434"/>
                <a:gd name="T88" fmla="*/ 446 w 677"/>
                <a:gd name="T89" fmla="*/ 396 h 434"/>
                <a:gd name="T90" fmla="*/ 423 w 677"/>
                <a:gd name="T91" fmla="*/ 388 h 434"/>
                <a:gd name="T92" fmla="*/ 382 w 677"/>
                <a:gd name="T93" fmla="*/ 402 h 434"/>
                <a:gd name="T94" fmla="*/ 353 w 677"/>
                <a:gd name="T95" fmla="*/ 409 h 434"/>
                <a:gd name="T96" fmla="*/ 242 w 677"/>
                <a:gd name="T97" fmla="*/ 358 h 434"/>
                <a:gd name="T98" fmla="*/ 204 w 677"/>
                <a:gd name="T99" fmla="*/ 318 h 434"/>
                <a:gd name="T100" fmla="*/ 200 w 677"/>
                <a:gd name="T101" fmla="*/ 286 h 434"/>
                <a:gd name="T102" fmla="*/ 244 w 677"/>
                <a:gd name="T103" fmla="*/ 213 h 434"/>
                <a:gd name="T104" fmla="*/ 263 w 677"/>
                <a:gd name="T105" fmla="*/ 209 h 434"/>
                <a:gd name="T106" fmla="*/ 499 w 677"/>
                <a:gd name="T107" fmla="*/ 213 h 434"/>
                <a:gd name="T108" fmla="*/ 525 w 677"/>
                <a:gd name="T109" fmla="*/ 222 h 434"/>
                <a:gd name="T110" fmla="*/ 525 w 677"/>
                <a:gd name="T111" fmla="*/ 229 h 434"/>
                <a:gd name="T112" fmla="*/ 506 w 677"/>
                <a:gd name="T113" fmla="*/ 269 h 434"/>
                <a:gd name="T114" fmla="*/ 546 w 677"/>
                <a:gd name="T115" fmla="*/ 235 h 434"/>
                <a:gd name="T116" fmla="*/ 540 w 677"/>
                <a:gd name="T117" fmla="*/ 262 h 434"/>
                <a:gd name="T118" fmla="*/ 574 w 677"/>
                <a:gd name="T119" fmla="*/ 255 h 434"/>
                <a:gd name="T120" fmla="*/ 669 w 677"/>
                <a:gd name="T121" fmla="*/ 21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7" h="434">
                  <a:moveTo>
                    <a:pt x="372" y="414"/>
                  </a:moveTo>
                  <a:cubicBezTo>
                    <a:pt x="371" y="417"/>
                    <a:pt x="371" y="417"/>
                    <a:pt x="371" y="417"/>
                  </a:cubicBezTo>
                  <a:cubicBezTo>
                    <a:pt x="371" y="421"/>
                    <a:pt x="371" y="421"/>
                    <a:pt x="371" y="421"/>
                  </a:cubicBezTo>
                  <a:cubicBezTo>
                    <a:pt x="371" y="423"/>
                    <a:pt x="371" y="423"/>
                    <a:pt x="371" y="423"/>
                  </a:cubicBezTo>
                  <a:cubicBezTo>
                    <a:pt x="370" y="418"/>
                    <a:pt x="370" y="418"/>
                    <a:pt x="370" y="418"/>
                  </a:cubicBezTo>
                  <a:cubicBezTo>
                    <a:pt x="371" y="415"/>
                    <a:pt x="371" y="415"/>
                    <a:pt x="371" y="415"/>
                  </a:cubicBezTo>
                  <a:cubicBezTo>
                    <a:pt x="373" y="410"/>
                    <a:pt x="373" y="410"/>
                    <a:pt x="373" y="410"/>
                  </a:cubicBezTo>
                  <a:cubicBezTo>
                    <a:pt x="374" y="408"/>
                    <a:pt x="374" y="408"/>
                    <a:pt x="374" y="408"/>
                  </a:cubicBezTo>
                  <a:cubicBezTo>
                    <a:pt x="377" y="406"/>
                    <a:pt x="377" y="406"/>
                    <a:pt x="377" y="406"/>
                  </a:cubicBezTo>
                  <a:cubicBezTo>
                    <a:pt x="378" y="405"/>
                    <a:pt x="378" y="405"/>
                    <a:pt x="378" y="405"/>
                  </a:cubicBezTo>
                  <a:cubicBezTo>
                    <a:pt x="378" y="406"/>
                    <a:pt x="378" y="406"/>
                    <a:pt x="378" y="406"/>
                  </a:cubicBezTo>
                  <a:cubicBezTo>
                    <a:pt x="377" y="406"/>
                    <a:pt x="377" y="406"/>
                    <a:pt x="377" y="406"/>
                  </a:cubicBezTo>
                  <a:cubicBezTo>
                    <a:pt x="375" y="408"/>
                    <a:pt x="375" y="408"/>
                    <a:pt x="375" y="408"/>
                  </a:cubicBezTo>
                  <a:lnTo>
                    <a:pt x="372" y="414"/>
                  </a:lnTo>
                  <a:close/>
                  <a:moveTo>
                    <a:pt x="380" y="405"/>
                  </a:moveTo>
                  <a:cubicBezTo>
                    <a:pt x="380" y="405"/>
                    <a:pt x="380" y="405"/>
                    <a:pt x="380" y="405"/>
                  </a:cubicBezTo>
                  <a:cubicBezTo>
                    <a:pt x="385" y="402"/>
                    <a:pt x="385" y="402"/>
                    <a:pt x="385" y="402"/>
                  </a:cubicBezTo>
                  <a:lnTo>
                    <a:pt x="380" y="405"/>
                  </a:lnTo>
                  <a:close/>
                  <a:moveTo>
                    <a:pt x="609" y="280"/>
                  </a:moveTo>
                  <a:cubicBezTo>
                    <a:pt x="607" y="280"/>
                    <a:pt x="607" y="280"/>
                    <a:pt x="607" y="280"/>
                  </a:cubicBezTo>
                  <a:cubicBezTo>
                    <a:pt x="607" y="279"/>
                    <a:pt x="607" y="279"/>
                    <a:pt x="607" y="279"/>
                  </a:cubicBezTo>
                  <a:cubicBezTo>
                    <a:pt x="609" y="277"/>
                    <a:pt x="609" y="277"/>
                    <a:pt x="609" y="277"/>
                  </a:cubicBezTo>
                  <a:cubicBezTo>
                    <a:pt x="613" y="277"/>
                    <a:pt x="613" y="277"/>
                    <a:pt x="613" y="277"/>
                  </a:cubicBezTo>
                  <a:cubicBezTo>
                    <a:pt x="615" y="276"/>
                    <a:pt x="615" y="276"/>
                    <a:pt x="615" y="276"/>
                  </a:cubicBezTo>
                  <a:cubicBezTo>
                    <a:pt x="618" y="276"/>
                    <a:pt x="618" y="276"/>
                    <a:pt x="618" y="276"/>
                  </a:cubicBezTo>
                  <a:cubicBezTo>
                    <a:pt x="622" y="275"/>
                    <a:pt x="622" y="275"/>
                    <a:pt x="622" y="275"/>
                  </a:cubicBezTo>
                  <a:cubicBezTo>
                    <a:pt x="624" y="276"/>
                    <a:pt x="624" y="276"/>
                    <a:pt x="624" y="276"/>
                  </a:cubicBezTo>
                  <a:cubicBezTo>
                    <a:pt x="621" y="277"/>
                    <a:pt x="621" y="277"/>
                    <a:pt x="621" y="277"/>
                  </a:cubicBezTo>
                  <a:cubicBezTo>
                    <a:pt x="617" y="278"/>
                    <a:pt x="617" y="278"/>
                    <a:pt x="617" y="278"/>
                  </a:cubicBezTo>
                  <a:lnTo>
                    <a:pt x="609" y="280"/>
                  </a:lnTo>
                  <a:close/>
                  <a:moveTo>
                    <a:pt x="577" y="330"/>
                  </a:moveTo>
                  <a:cubicBezTo>
                    <a:pt x="576" y="332"/>
                    <a:pt x="576" y="332"/>
                    <a:pt x="576" y="332"/>
                  </a:cubicBezTo>
                  <a:cubicBezTo>
                    <a:pt x="574" y="333"/>
                    <a:pt x="574" y="333"/>
                    <a:pt x="574" y="333"/>
                  </a:cubicBezTo>
                  <a:cubicBezTo>
                    <a:pt x="576" y="331"/>
                    <a:pt x="576" y="331"/>
                    <a:pt x="576" y="331"/>
                  </a:cubicBezTo>
                  <a:lnTo>
                    <a:pt x="577" y="330"/>
                  </a:lnTo>
                  <a:close/>
                  <a:moveTo>
                    <a:pt x="215" y="352"/>
                  </a:moveTo>
                  <a:cubicBezTo>
                    <a:pt x="215" y="351"/>
                    <a:pt x="215" y="351"/>
                    <a:pt x="215" y="351"/>
                  </a:cubicBezTo>
                  <a:cubicBezTo>
                    <a:pt x="216" y="351"/>
                    <a:pt x="216" y="351"/>
                    <a:pt x="216" y="351"/>
                  </a:cubicBezTo>
                  <a:cubicBezTo>
                    <a:pt x="217" y="352"/>
                    <a:pt x="217" y="352"/>
                    <a:pt x="217" y="352"/>
                  </a:cubicBezTo>
                  <a:lnTo>
                    <a:pt x="215" y="352"/>
                  </a:lnTo>
                  <a:close/>
                  <a:moveTo>
                    <a:pt x="209" y="345"/>
                  </a:moveTo>
                  <a:cubicBezTo>
                    <a:pt x="208" y="346"/>
                    <a:pt x="208" y="346"/>
                    <a:pt x="208" y="346"/>
                  </a:cubicBezTo>
                  <a:cubicBezTo>
                    <a:pt x="206" y="346"/>
                    <a:pt x="206" y="346"/>
                    <a:pt x="206" y="346"/>
                  </a:cubicBezTo>
                  <a:cubicBezTo>
                    <a:pt x="207" y="345"/>
                    <a:pt x="207" y="345"/>
                    <a:pt x="207" y="345"/>
                  </a:cubicBezTo>
                  <a:lnTo>
                    <a:pt x="209" y="345"/>
                  </a:lnTo>
                  <a:close/>
                  <a:moveTo>
                    <a:pt x="205" y="345"/>
                  </a:moveTo>
                  <a:cubicBezTo>
                    <a:pt x="206" y="346"/>
                    <a:pt x="206" y="346"/>
                    <a:pt x="206" y="346"/>
                  </a:cubicBezTo>
                  <a:cubicBezTo>
                    <a:pt x="205" y="346"/>
                    <a:pt x="205" y="346"/>
                    <a:pt x="205" y="346"/>
                  </a:cubicBezTo>
                  <a:cubicBezTo>
                    <a:pt x="204" y="345"/>
                    <a:pt x="204" y="345"/>
                    <a:pt x="204" y="345"/>
                  </a:cubicBezTo>
                  <a:lnTo>
                    <a:pt x="205" y="345"/>
                  </a:lnTo>
                  <a:close/>
                  <a:moveTo>
                    <a:pt x="251" y="140"/>
                  </a:moveTo>
                  <a:cubicBezTo>
                    <a:pt x="252" y="139"/>
                    <a:pt x="252" y="139"/>
                    <a:pt x="252" y="139"/>
                  </a:cubicBezTo>
                  <a:cubicBezTo>
                    <a:pt x="255" y="136"/>
                    <a:pt x="255" y="136"/>
                    <a:pt x="255" y="136"/>
                  </a:cubicBezTo>
                  <a:cubicBezTo>
                    <a:pt x="258" y="136"/>
                    <a:pt x="258" y="136"/>
                    <a:pt x="258" y="136"/>
                  </a:cubicBezTo>
                  <a:cubicBezTo>
                    <a:pt x="257" y="137"/>
                    <a:pt x="257" y="137"/>
                    <a:pt x="257" y="137"/>
                  </a:cubicBezTo>
                  <a:cubicBezTo>
                    <a:pt x="254" y="139"/>
                    <a:pt x="254" y="139"/>
                    <a:pt x="254" y="139"/>
                  </a:cubicBezTo>
                  <a:cubicBezTo>
                    <a:pt x="252" y="141"/>
                    <a:pt x="252" y="141"/>
                    <a:pt x="252" y="141"/>
                  </a:cubicBezTo>
                  <a:lnTo>
                    <a:pt x="251" y="140"/>
                  </a:lnTo>
                  <a:close/>
                  <a:moveTo>
                    <a:pt x="242" y="144"/>
                  </a:moveTo>
                  <a:cubicBezTo>
                    <a:pt x="241" y="143"/>
                    <a:pt x="241" y="143"/>
                    <a:pt x="241" y="143"/>
                  </a:cubicBezTo>
                  <a:cubicBezTo>
                    <a:pt x="238" y="141"/>
                    <a:pt x="238" y="141"/>
                    <a:pt x="238" y="141"/>
                  </a:cubicBezTo>
                  <a:cubicBezTo>
                    <a:pt x="241" y="139"/>
                    <a:pt x="241" y="139"/>
                    <a:pt x="241" y="139"/>
                  </a:cubicBezTo>
                  <a:cubicBezTo>
                    <a:pt x="241" y="138"/>
                    <a:pt x="241" y="138"/>
                    <a:pt x="241" y="138"/>
                  </a:cubicBezTo>
                  <a:cubicBezTo>
                    <a:pt x="243" y="135"/>
                    <a:pt x="243" y="135"/>
                    <a:pt x="243" y="135"/>
                  </a:cubicBezTo>
                  <a:cubicBezTo>
                    <a:pt x="242" y="134"/>
                    <a:pt x="242" y="134"/>
                    <a:pt x="242" y="134"/>
                  </a:cubicBezTo>
                  <a:cubicBezTo>
                    <a:pt x="244" y="131"/>
                    <a:pt x="244" y="131"/>
                    <a:pt x="244" y="131"/>
                  </a:cubicBezTo>
                  <a:cubicBezTo>
                    <a:pt x="246" y="132"/>
                    <a:pt x="246" y="132"/>
                    <a:pt x="246" y="132"/>
                  </a:cubicBezTo>
                  <a:cubicBezTo>
                    <a:pt x="247" y="136"/>
                    <a:pt x="247" y="136"/>
                    <a:pt x="247" y="136"/>
                  </a:cubicBezTo>
                  <a:cubicBezTo>
                    <a:pt x="245" y="138"/>
                    <a:pt x="245" y="138"/>
                    <a:pt x="245" y="138"/>
                  </a:cubicBezTo>
                  <a:cubicBezTo>
                    <a:pt x="246" y="139"/>
                    <a:pt x="246" y="139"/>
                    <a:pt x="246" y="139"/>
                  </a:cubicBezTo>
                  <a:cubicBezTo>
                    <a:pt x="246" y="140"/>
                    <a:pt x="246" y="140"/>
                    <a:pt x="246" y="140"/>
                  </a:cubicBezTo>
                  <a:cubicBezTo>
                    <a:pt x="244" y="142"/>
                    <a:pt x="244" y="142"/>
                    <a:pt x="244" y="142"/>
                  </a:cubicBezTo>
                  <a:cubicBezTo>
                    <a:pt x="245" y="143"/>
                    <a:pt x="245" y="143"/>
                    <a:pt x="245" y="143"/>
                  </a:cubicBezTo>
                  <a:lnTo>
                    <a:pt x="242" y="144"/>
                  </a:lnTo>
                  <a:close/>
                  <a:moveTo>
                    <a:pt x="249" y="134"/>
                  </a:moveTo>
                  <a:cubicBezTo>
                    <a:pt x="248" y="133"/>
                    <a:pt x="248" y="133"/>
                    <a:pt x="248" y="133"/>
                  </a:cubicBezTo>
                  <a:cubicBezTo>
                    <a:pt x="249" y="131"/>
                    <a:pt x="249" y="131"/>
                    <a:pt x="249" y="131"/>
                  </a:cubicBezTo>
                  <a:cubicBezTo>
                    <a:pt x="250" y="131"/>
                    <a:pt x="250" y="131"/>
                    <a:pt x="250" y="131"/>
                  </a:cubicBezTo>
                  <a:cubicBezTo>
                    <a:pt x="251" y="132"/>
                    <a:pt x="251" y="132"/>
                    <a:pt x="251" y="132"/>
                  </a:cubicBezTo>
                  <a:cubicBezTo>
                    <a:pt x="251" y="133"/>
                    <a:pt x="251" y="133"/>
                    <a:pt x="251" y="133"/>
                  </a:cubicBezTo>
                  <a:lnTo>
                    <a:pt x="249" y="134"/>
                  </a:lnTo>
                  <a:close/>
                  <a:moveTo>
                    <a:pt x="253" y="130"/>
                  </a:moveTo>
                  <a:cubicBezTo>
                    <a:pt x="251" y="130"/>
                    <a:pt x="251" y="130"/>
                    <a:pt x="251" y="130"/>
                  </a:cubicBezTo>
                  <a:cubicBezTo>
                    <a:pt x="250" y="127"/>
                    <a:pt x="250" y="127"/>
                    <a:pt x="250" y="127"/>
                  </a:cubicBezTo>
                  <a:cubicBezTo>
                    <a:pt x="250" y="125"/>
                    <a:pt x="250" y="125"/>
                    <a:pt x="250" y="125"/>
                  </a:cubicBezTo>
                  <a:cubicBezTo>
                    <a:pt x="252" y="126"/>
                    <a:pt x="252" y="126"/>
                    <a:pt x="252" y="126"/>
                  </a:cubicBezTo>
                  <a:cubicBezTo>
                    <a:pt x="253" y="128"/>
                    <a:pt x="253" y="128"/>
                    <a:pt x="253" y="128"/>
                  </a:cubicBezTo>
                  <a:lnTo>
                    <a:pt x="253" y="130"/>
                  </a:lnTo>
                  <a:close/>
                  <a:moveTo>
                    <a:pt x="246" y="130"/>
                  </a:moveTo>
                  <a:cubicBezTo>
                    <a:pt x="246" y="127"/>
                    <a:pt x="246" y="127"/>
                    <a:pt x="246" y="127"/>
                  </a:cubicBezTo>
                  <a:cubicBezTo>
                    <a:pt x="247" y="125"/>
                    <a:pt x="247" y="125"/>
                    <a:pt x="247" y="125"/>
                  </a:cubicBezTo>
                  <a:cubicBezTo>
                    <a:pt x="249" y="126"/>
                    <a:pt x="249" y="126"/>
                    <a:pt x="249" y="126"/>
                  </a:cubicBezTo>
                  <a:cubicBezTo>
                    <a:pt x="248" y="130"/>
                    <a:pt x="248" y="130"/>
                    <a:pt x="248" y="130"/>
                  </a:cubicBezTo>
                  <a:lnTo>
                    <a:pt x="246" y="130"/>
                  </a:lnTo>
                  <a:close/>
                  <a:moveTo>
                    <a:pt x="245" y="126"/>
                  </a:moveTo>
                  <a:cubicBezTo>
                    <a:pt x="244" y="128"/>
                    <a:pt x="244" y="128"/>
                    <a:pt x="244" y="128"/>
                  </a:cubicBezTo>
                  <a:cubicBezTo>
                    <a:pt x="242" y="132"/>
                    <a:pt x="242" y="132"/>
                    <a:pt x="242" y="132"/>
                  </a:cubicBezTo>
                  <a:cubicBezTo>
                    <a:pt x="240" y="131"/>
                    <a:pt x="240" y="131"/>
                    <a:pt x="240" y="131"/>
                  </a:cubicBezTo>
                  <a:cubicBezTo>
                    <a:pt x="241" y="130"/>
                    <a:pt x="241" y="130"/>
                    <a:pt x="241" y="130"/>
                  </a:cubicBezTo>
                  <a:cubicBezTo>
                    <a:pt x="243" y="127"/>
                    <a:pt x="243" y="127"/>
                    <a:pt x="243" y="127"/>
                  </a:cubicBezTo>
                  <a:lnTo>
                    <a:pt x="245" y="126"/>
                  </a:lnTo>
                  <a:close/>
                  <a:moveTo>
                    <a:pt x="237" y="139"/>
                  </a:moveTo>
                  <a:cubicBezTo>
                    <a:pt x="236" y="140"/>
                    <a:pt x="236" y="140"/>
                    <a:pt x="236" y="140"/>
                  </a:cubicBezTo>
                  <a:cubicBezTo>
                    <a:pt x="237" y="144"/>
                    <a:pt x="237" y="144"/>
                    <a:pt x="237" y="144"/>
                  </a:cubicBezTo>
                  <a:cubicBezTo>
                    <a:pt x="236" y="145"/>
                    <a:pt x="236" y="145"/>
                    <a:pt x="236" y="145"/>
                  </a:cubicBezTo>
                  <a:cubicBezTo>
                    <a:pt x="234" y="141"/>
                    <a:pt x="234" y="141"/>
                    <a:pt x="234" y="141"/>
                  </a:cubicBezTo>
                  <a:cubicBezTo>
                    <a:pt x="236" y="138"/>
                    <a:pt x="236" y="138"/>
                    <a:pt x="236" y="138"/>
                  </a:cubicBezTo>
                  <a:lnTo>
                    <a:pt x="237" y="139"/>
                  </a:lnTo>
                  <a:close/>
                  <a:moveTo>
                    <a:pt x="245" y="123"/>
                  </a:moveTo>
                  <a:cubicBezTo>
                    <a:pt x="245" y="124"/>
                    <a:pt x="245" y="124"/>
                    <a:pt x="245" y="124"/>
                  </a:cubicBezTo>
                  <a:cubicBezTo>
                    <a:pt x="241" y="125"/>
                    <a:pt x="241" y="125"/>
                    <a:pt x="241" y="125"/>
                  </a:cubicBezTo>
                  <a:cubicBezTo>
                    <a:pt x="241" y="127"/>
                    <a:pt x="241" y="127"/>
                    <a:pt x="241" y="127"/>
                  </a:cubicBezTo>
                  <a:cubicBezTo>
                    <a:pt x="239" y="129"/>
                    <a:pt x="239" y="129"/>
                    <a:pt x="239" y="129"/>
                  </a:cubicBezTo>
                  <a:cubicBezTo>
                    <a:pt x="238" y="130"/>
                    <a:pt x="238" y="130"/>
                    <a:pt x="238" y="130"/>
                  </a:cubicBezTo>
                  <a:cubicBezTo>
                    <a:pt x="235" y="132"/>
                    <a:pt x="235" y="132"/>
                    <a:pt x="235" y="132"/>
                  </a:cubicBezTo>
                  <a:cubicBezTo>
                    <a:pt x="234" y="132"/>
                    <a:pt x="234" y="132"/>
                    <a:pt x="234" y="132"/>
                  </a:cubicBezTo>
                  <a:cubicBezTo>
                    <a:pt x="236" y="129"/>
                    <a:pt x="236" y="129"/>
                    <a:pt x="236" y="129"/>
                  </a:cubicBezTo>
                  <a:cubicBezTo>
                    <a:pt x="236" y="127"/>
                    <a:pt x="236" y="127"/>
                    <a:pt x="236" y="127"/>
                  </a:cubicBezTo>
                  <a:cubicBezTo>
                    <a:pt x="237" y="125"/>
                    <a:pt x="237" y="125"/>
                    <a:pt x="237" y="125"/>
                  </a:cubicBezTo>
                  <a:cubicBezTo>
                    <a:pt x="238" y="123"/>
                    <a:pt x="238" y="123"/>
                    <a:pt x="238" y="123"/>
                  </a:cubicBezTo>
                  <a:cubicBezTo>
                    <a:pt x="240" y="122"/>
                    <a:pt x="240" y="122"/>
                    <a:pt x="240" y="122"/>
                  </a:cubicBezTo>
                  <a:lnTo>
                    <a:pt x="245" y="123"/>
                  </a:lnTo>
                  <a:close/>
                  <a:moveTo>
                    <a:pt x="237" y="121"/>
                  </a:moveTo>
                  <a:cubicBezTo>
                    <a:pt x="237" y="117"/>
                    <a:pt x="237" y="117"/>
                    <a:pt x="237" y="117"/>
                  </a:cubicBezTo>
                  <a:cubicBezTo>
                    <a:pt x="238" y="117"/>
                    <a:pt x="238" y="117"/>
                    <a:pt x="238" y="117"/>
                  </a:cubicBezTo>
                  <a:cubicBezTo>
                    <a:pt x="240" y="116"/>
                    <a:pt x="240" y="116"/>
                    <a:pt x="240" y="116"/>
                  </a:cubicBezTo>
                  <a:cubicBezTo>
                    <a:pt x="241" y="116"/>
                    <a:pt x="241" y="116"/>
                    <a:pt x="241" y="116"/>
                  </a:cubicBezTo>
                  <a:cubicBezTo>
                    <a:pt x="245" y="115"/>
                    <a:pt x="245" y="115"/>
                    <a:pt x="245" y="115"/>
                  </a:cubicBezTo>
                  <a:cubicBezTo>
                    <a:pt x="248" y="117"/>
                    <a:pt x="248" y="117"/>
                    <a:pt x="248" y="117"/>
                  </a:cubicBezTo>
                  <a:cubicBezTo>
                    <a:pt x="247" y="119"/>
                    <a:pt x="247" y="119"/>
                    <a:pt x="247" y="119"/>
                  </a:cubicBezTo>
                  <a:cubicBezTo>
                    <a:pt x="242" y="117"/>
                    <a:pt x="242" y="117"/>
                    <a:pt x="242" y="117"/>
                  </a:cubicBezTo>
                  <a:cubicBezTo>
                    <a:pt x="246" y="120"/>
                    <a:pt x="246" y="120"/>
                    <a:pt x="246" y="120"/>
                  </a:cubicBezTo>
                  <a:cubicBezTo>
                    <a:pt x="246" y="121"/>
                    <a:pt x="246" y="121"/>
                    <a:pt x="246" y="121"/>
                  </a:cubicBezTo>
                  <a:cubicBezTo>
                    <a:pt x="241" y="121"/>
                    <a:pt x="241" y="121"/>
                    <a:pt x="241" y="121"/>
                  </a:cubicBezTo>
                  <a:lnTo>
                    <a:pt x="237" y="121"/>
                  </a:lnTo>
                  <a:close/>
                  <a:moveTo>
                    <a:pt x="248" y="123"/>
                  </a:moveTo>
                  <a:cubicBezTo>
                    <a:pt x="247" y="123"/>
                    <a:pt x="247" y="123"/>
                    <a:pt x="247" y="123"/>
                  </a:cubicBezTo>
                  <a:cubicBezTo>
                    <a:pt x="247" y="120"/>
                    <a:pt x="247" y="120"/>
                    <a:pt x="247" y="120"/>
                  </a:cubicBezTo>
                  <a:cubicBezTo>
                    <a:pt x="250" y="118"/>
                    <a:pt x="250" y="118"/>
                    <a:pt x="250" y="118"/>
                  </a:cubicBezTo>
                  <a:cubicBezTo>
                    <a:pt x="251" y="115"/>
                    <a:pt x="251" y="115"/>
                    <a:pt x="251" y="115"/>
                  </a:cubicBezTo>
                  <a:cubicBezTo>
                    <a:pt x="254" y="117"/>
                    <a:pt x="254" y="117"/>
                    <a:pt x="254" y="117"/>
                  </a:cubicBezTo>
                  <a:cubicBezTo>
                    <a:pt x="254" y="119"/>
                    <a:pt x="254" y="119"/>
                    <a:pt x="254" y="119"/>
                  </a:cubicBezTo>
                  <a:cubicBezTo>
                    <a:pt x="252" y="118"/>
                    <a:pt x="252" y="118"/>
                    <a:pt x="252" y="118"/>
                  </a:cubicBezTo>
                  <a:cubicBezTo>
                    <a:pt x="252" y="121"/>
                    <a:pt x="252" y="121"/>
                    <a:pt x="252" y="121"/>
                  </a:cubicBezTo>
                  <a:cubicBezTo>
                    <a:pt x="250" y="122"/>
                    <a:pt x="250" y="122"/>
                    <a:pt x="250" y="122"/>
                  </a:cubicBezTo>
                  <a:lnTo>
                    <a:pt x="248" y="123"/>
                  </a:lnTo>
                  <a:close/>
                  <a:moveTo>
                    <a:pt x="239" y="139"/>
                  </a:moveTo>
                  <a:cubicBezTo>
                    <a:pt x="237" y="135"/>
                    <a:pt x="237" y="135"/>
                    <a:pt x="237" y="135"/>
                  </a:cubicBezTo>
                  <a:cubicBezTo>
                    <a:pt x="240" y="132"/>
                    <a:pt x="240" y="132"/>
                    <a:pt x="240" y="132"/>
                  </a:cubicBezTo>
                  <a:cubicBezTo>
                    <a:pt x="239" y="135"/>
                    <a:pt x="239" y="135"/>
                    <a:pt x="239" y="135"/>
                  </a:cubicBezTo>
                  <a:cubicBezTo>
                    <a:pt x="240" y="137"/>
                    <a:pt x="240" y="137"/>
                    <a:pt x="240" y="137"/>
                  </a:cubicBezTo>
                  <a:cubicBezTo>
                    <a:pt x="239" y="138"/>
                    <a:pt x="239" y="138"/>
                    <a:pt x="239" y="138"/>
                  </a:cubicBezTo>
                  <a:lnTo>
                    <a:pt x="239" y="139"/>
                  </a:lnTo>
                  <a:close/>
                  <a:moveTo>
                    <a:pt x="178" y="100"/>
                  </a:moveTo>
                  <a:cubicBezTo>
                    <a:pt x="183" y="97"/>
                    <a:pt x="183" y="97"/>
                    <a:pt x="183" y="97"/>
                  </a:cubicBezTo>
                  <a:cubicBezTo>
                    <a:pt x="188" y="94"/>
                    <a:pt x="188" y="94"/>
                    <a:pt x="188" y="94"/>
                  </a:cubicBezTo>
                  <a:cubicBezTo>
                    <a:pt x="189" y="95"/>
                    <a:pt x="189" y="95"/>
                    <a:pt x="189" y="95"/>
                  </a:cubicBezTo>
                  <a:cubicBezTo>
                    <a:pt x="185" y="97"/>
                    <a:pt x="185" y="97"/>
                    <a:pt x="185" y="97"/>
                  </a:cubicBezTo>
                  <a:lnTo>
                    <a:pt x="178" y="100"/>
                  </a:lnTo>
                  <a:close/>
                  <a:moveTo>
                    <a:pt x="191" y="95"/>
                  </a:moveTo>
                  <a:cubicBezTo>
                    <a:pt x="192" y="93"/>
                    <a:pt x="192" y="93"/>
                    <a:pt x="192" y="93"/>
                  </a:cubicBezTo>
                  <a:cubicBezTo>
                    <a:pt x="194" y="93"/>
                    <a:pt x="194" y="93"/>
                    <a:pt x="194" y="93"/>
                  </a:cubicBezTo>
                  <a:cubicBezTo>
                    <a:pt x="195" y="93"/>
                    <a:pt x="195" y="93"/>
                    <a:pt x="195" y="93"/>
                  </a:cubicBezTo>
                  <a:cubicBezTo>
                    <a:pt x="195" y="95"/>
                    <a:pt x="195" y="95"/>
                    <a:pt x="195" y="95"/>
                  </a:cubicBezTo>
                  <a:lnTo>
                    <a:pt x="191" y="95"/>
                  </a:lnTo>
                  <a:close/>
                  <a:moveTo>
                    <a:pt x="100" y="129"/>
                  </a:moveTo>
                  <a:cubicBezTo>
                    <a:pt x="97" y="128"/>
                    <a:pt x="97" y="128"/>
                    <a:pt x="97" y="128"/>
                  </a:cubicBezTo>
                  <a:cubicBezTo>
                    <a:pt x="98" y="126"/>
                    <a:pt x="98" y="126"/>
                    <a:pt x="98" y="126"/>
                  </a:cubicBezTo>
                  <a:cubicBezTo>
                    <a:pt x="100" y="125"/>
                    <a:pt x="100" y="125"/>
                    <a:pt x="100" y="125"/>
                  </a:cubicBezTo>
                  <a:cubicBezTo>
                    <a:pt x="100" y="124"/>
                    <a:pt x="100" y="124"/>
                    <a:pt x="100" y="124"/>
                  </a:cubicBezTo>
                  <a:cubicBezTo>
                    <a:pt x="103" y="121"/>
                    <a:pt x="103" y="121"/>
                    <a:pt x="103" y="121"/>
                  </a:cubicBezTo>
                  <a:cubicBezTo>
                    <a:pt x="108" y="121"/>
                    <a:pt x="108" y="121"/>
                    <a:pt x="108" y="121"/>
                  </a:cubicBezTo>
                  <a:cubicBezTo>
                    <a:pt x="108" y="123"/>
                    <a:pt x="108" y="123"/>
                    <a:pt x="108" y="123"/>
                  </a:cubicBezTo>
                  <a:cubicBezTo>
                    <a:pt x="111" y="120"/>
                    <a:pt x="111" y="120"/>
                    <a:pt x="111" y="120"/>
                  </a:cubicBezTo>
                  <a:cubicBezTo>
                    <a:pt x="111" y="119"/>
                    <a:pt x="111" y="119"/>
                    <a:pt x="111" y="119"/>
                  </a:cubicBezTo>
                  <a:cubicBezTo>
                    <a:pt x="114" y="118"/>
                    <a:pt x="114" y="118"/>
                    <a:pt x="114" y="118"/>
                  </a:cubicBezTo>
                  <a:cubicBezTo>
                    <a:pt x="114" y="119"/>
                    <a:pt x="114" y="119"/>
                    <a:pt x="114" y="119"/>
                  </a:cubicBezTo>
                  <a:cubicBezTo>
                    <a:pt x="117" y="119"/>
                    <a:pt x="117" y="119"/>
                    <a:pt x="117" y="119"/>
                  </a:cubicBezTo>
                  <a:cubicBezTo>
                    <a:pt x="118" y="118"/>
                    <a:pt x="118" y="118"/>
                    <a:pt x="118" y="118"/>
                  </a:cubicBezTo>
                  <a:cubicBezTo>
                    <a:pt x="120" y="119"/>
                    <a:pt x="120" y="119"/>
                    <a:pt x="120" y="119"/>
                  </a:cubicBezTo>
                  <a:cubicBezTo>
                    <a:pt x="123" y="118"/>
                    <a:pt x="123" y="118"/>
                    <a:pt x="123" y="118"/>
                  </a:cubicBezTo>
                  <a:cubicBezTo>
                    <a:pt x="122" y="121"/>
                    <a:pt x="122" y="121"/>
                    <a:pt x="122" y="121"/>
                  </a:cubicBezTo>
                  <a:cubicBezTo>
                    <a:pt x="122" y="122"/>
                    <a:pt x="122" y="122"/>
                    <a:pt x="122" y="122"/>
                  </a:cubicBezTo>
                  <a:cubicBezTo>
                    <a:pt x="120" y="124"/>
                    <a:pt x="120" y="124"/>
                    <a:pt x="120" y="124"/>
                  </a:cubicBezTo>
                  <a:cubicBezTo>
                    <a:pt x="115" y="123"/>
                    <a:pt x="115" y="123"/>
                    <a:pt x="115" y="123"/>
                  </a:cubicBezTo>
                  <a:cubicBezTo>
                    <a:pt x="116" y="124"/>
                    <a:pt x="116" y="124"/>
                    <a:pt x="116" y="124"/>
                  </a:cubicBezTo>
                  <a:cubicBezTo>
                    <a:pt x="113" y="124"/>
                    <a:pt x="113" y="124"/>
                    <a:pt x="113" y="124"/>
                  </a:cubicBezTo>
                  <a:cubicBezTo>
                    <a:pt x="112" y="126"/>
                    <a:pt x="112" y="126"/>
                    <a:pt x="112" y="126"/>
                  </a:cubicBezTo>
                  <a:cubicBezTo>
                    <a:pt x="109" y="127"/>
                    <a:pt x="109" y="127"/>
                    <a:pt x="109" y="127"/>
                  </a:cubicBezTo>
                  <a:cubicBezTo>
                    <a:pt x="110" y="126"/>
                    <a:pt x="110" y="126"/>
                    <a:pt x="110" y="126"/>
                  </a:cubicBezTo>
                  <a:cubicBezTo>
                    <a:pt x="107" y="127"/>
                    <a:pt x="107" y="127"/>
                    <a:pt x="107" y="127"/>
                  </a:cubicBezTo>
                  <a:cubicBezTo>
                    <a:pt x="105" y="128"/>
                    <a:pt x="105" y="128"/>
                    <a:pt x="105" y="128"/>
                  </a:cubicBezTo>
                  <a:cubicBezTo>
                    <a:pt x="102" y="128"/>
                    <a:pt x="102" y="128"/>
                    <a:pt x="102" y="128"/>
                  </a:cubicBezTo>
                  <a:cubicBezTo>
                    <a:pt x="104" y="127"/>
                    <a:pt x="104" y="127"/>
                    <a:pt x="104" y="127"/>
                  </a:cubicBezTo>
                  <a:cubicBezTo>
                    <a:pt x="103" y="127"/>
                    <a:pt x="103" y="127"/>
                    <a:pt x="103" y="127"/>
                  </a:cubicBezTo>
                  <a:lnTo>
                    <a:pt x="100" y="129"/>
                  </a:lnTo>
                  <a:close/>
                  <a:moveTo>
                    <a:pt x="131" y="116"/>
                  </a:moveTo>
                  <a:cubicBezTo>
                    <a:pt x="130" y="117"/>
                    <a:pt x="130" y="117"/>
                    <a:pt x="130" y="117"/>
                  </a:cubicBezTo>
                  <a:cubicBezTo>
                    <a:pt x="128" y="117"/>
                    <a:pt x="128" y="117"/>
                    <a:pt x="128" y="117"/>
                  </a:cubicBezTo>
                  <a:cubicBezTo>
                    <a:pt x="122" y="117"/>
                    <a:pt x="122" y="117"/>
                    <a:pt x="122" y="117"/>
                  </a:cubicBezTo>
                  <a:cubicBezTo>
                    <a:pt x="120" y="117"/>
                    <a:pt x="120" y="117"/>
                    <a:pt x="120" y="117"/>
                  </a:cubicBezTo>
                  <a:cubicBezTo>
                    <a:pt x="125" y="116"/>
                    <a:pt x="125" y="116"/>
                    <a:pt x="125" y="116"/>
                  </a:cubicBezTo>
                  <a:cubicBezTo>
                    <a:pt x="126" y="114"/>
                    <a:pt x="126" y="114"/>
                    <a:pt x="126" y="114"/>
                  </a:cubicBezTo>
                  <a:cubicBezTo>
                    <a:pt x="130" y="113"/>
                    <a:pt x="130" y="113"/>
                    <a:pt x="130" y="113"/>
                  </a:cubicBezTo>
                  <a:cubicBezTo>
                    <a:pt x="129" y="114"/>
                    <a:pt x="129" y="114"/>
                    <a:pt x="129" y="114"/>
                  </a:cubicBezTo>
                  <a:lnTo>
                    <a:pt x="131" y="116"/>
                  </a:lnTo>
                  <a:close/>
                  <a:moveTo>
                    <a:pt x="92" y="131"/>
                  </a:moveTo>
                  <a:cubicBezTo>
                    <a:pt x="94" y="130"/>
                    <a:pt x="94" y="130"/>
                    <a:pt x="94" y="130"/>
                  </a:cubicBezTo>
                  <a:cubicBezTo>
                    <a:pt x="95" y="130"/>
                    <a:pt x="95" y="130"/>
                    <a:pt x="95" y="130"/>
                  </a:cubicBezTo>
                  <a:cubicBezTo>
                    <a:pt x="94" y="131"/>
                    <a:pt x="94" y="131"/>
                    <a:pt x="94" y="131"/>
                  </a:cubicBezTo>
                  <a:lnTo>
                    <a:pt x="92" y="131"/>
                  </a:lnTo>
                  <a:close/>
                  <a:moveTo>
                    <a:pt x="97" y="131"/>
                  </a:moveTo>
                  <a:cubicBezTo>
                    <a:pt x="99" y="130"/>
                    <a:pt x="99" y="130"/>
                    <a:pt x="99" y="130"/>
                  </a:cubicBezTo>
                  <a:cubicBezTo>
                    <a:pt x="100" y="131"/>
                    <a:pt x="100" y="131"/>
                    <a:pt x="100" y="131"/>
                  </a:cubicBezTo>
                  <a:cubicBezTo>
                    <a:pt x="99" y="132"/>
                    <a:pt x="99" y="132"/>
                    <a:pt x="99" y="132"/>
                  </a:cubicBezTo>
                  <a:lnTo>
                    <a:pt x="97" y="131"/>
                  </a:lnTo>
                  <a:close/>
                  <a:moveTo>
                    <a:pt x="80" y="137"/>
                  </a:moveTo>
                  <a:cubicBezTo>
                    <a:pt x="81" y="136"/>
                    <a:pt x="81" y="136"/>
                    <a:pt x="81" y="136"/>
                  </a:cubicBezTo>
                  <a:cubicBezTo>
                    <a:pt x="83" y="136"/>
                    <a:pt x="83" y="136"/>
                    <a:pt x="83" y="136"/>
                  </a:cubicBezTo>
                  <a:cubicBezTo>
                    <a:pt x="82" y="137"/>
                    <a:pt x="82" y="137"/>
                    <a:pt x="82" y="137"/>
                  </a:cubicBezTo>
                  <a:lnTo>
                    <a:pt x="80" y="137"/>
                  </a:lnTo>
                  <a:close/>
                  <a:moveTo>
                    <a:pt x="37" y="144"/>
                  </a:moveTo>
                  <a:cubicBezTo>
                    <a:pt x="41" y="143"/>
                    <a:pt x="41" y="143"/>
                    <a:pt x="41" y="143"/>
                  </a:cubicBezTo>
                  <a:cubicBezTo>
                    <a:pt x="41" y="142"/>
                    <a:pt x="41" y="142"/>
                    <a:pt x="41" y="142"/>
                  </a:cubicBezTo>
                  <a:cubicBezTo>
                    <a:pt x="43" y="141"/>
                    <a:pt x="43" y="141"/>
                    <a:pt x="43" y="141"/>
                  </a:cubicBezTo>
                  <a:cubicBezTo>
                    <a:pt x="43" y="142"/>
                    <a:pt x="43" y="142"/>
                    <a:pt x="43" y="142"/>
                  </a:cubicBezTo>
                  <a:cubicBezTo>
                    <a:pt x="42" y="143"/>
                    <a:pt x="42" y="143"/>
                    <a:pt x="42" y="143"/>
                  </a:cubicBezTo>
                  <a:lnTo>
                    <a:pt x="37" y="144"/>
                  </a:lnTo>
                  <a:close/>
                  <a:moveTo>
                    <a:pt x="15" y="149"/>
                  </a:moveTo>
                  <a:cubicBezTo>
                    <a:pt x="15" y="148"/>
                    <a:pt x="15" y="148"/>
                    <a:pt x="15" y="148"/>
                  </a:cubicBezTo>
                  <a:cubicBezTo>
                    <a:pt x="16" y="148"/>
                    <a:pt x="16" y="148"/>
                    <a:pt x="16" y="148"/>
                  </a:cubicBezTo>
                  <a:cubicBezTo>
                    <a:pt x="18" y="149"/>
                    <a:pt x="18" y="149"/>
                    <a:pt x="18" y="149"/>
                  </a:cubicBezTo>
                  <a:lnTo>
                    <a:pt x="15" y="149"/>
                  </a:lnTo>
                  <a:close/>
                  <a:moveTo>
                    <a:pt x="57" y="94"/>
                  </a:moveTo>
                  <a:cubicBezTo>
                    <a:pt x="57" y="95"/>
                    <a:pt x="57" y="95"/>
                    <a:pt x="57" y="95"/>
                  </a:cubicBezTo>
                  <a:cubicBezTo>
                    <a:pt x="53" y="99"/>
                    <a:pt x="53" y="99"/>
                    <a:pt x="53" y="99"/>
                  </a:cubicBezTo>
                  <a:cubicBezTo>
                    <a:pt x="48" y="99"/>
                    <a:pt x="48" y="99"/>
                    <a:pt x="48" y="99"/>
                  </a:cubicBezTo>
                  <a:cubicBezTo>
                    <a:pt x="47" y="101"/>
                    <a:pt x="47" y="101"/>
                    <a:pt x="47" y="101"/>
                  </a:cubicBezTo>
                  <a:cubicBezTo>
                    <a:pt x="46" y="98"/>
                    <a:pt x="46" y="98"/>
                    <a:pt x="46" y="98"/>
                  </a:cubicBezTo>
                  <a:cubicBezTo>
                    <a:pt x="45" y="97"/>
                    <a:pt x="45" y="97"/>
                    <a:pt x="45" y="97"/>
                  </a:cubicBezTo>
                  <a:cubicBezTo>
                    <a:pt x="46" y="96"/>
                    <a:pt x="46" y="96"/>
                    <a:pt x="46" y="96"/>
                  </a:cubicBezTo>
                  <a:cubicBezTo>
                    <a:pt x="51" y="96"/>
                    <a:pt x="51" y="96"/>
                    <a:pt x="51" y="96"/>
                  </a:cubicBezTo>
                  <a:lnTo>
                    <a:pt x="57" y="94"/>
                  </a:lnTo>
                  <a:close/>
                  <a:moveTo>
                    <a:pt x="266" y="134"/>
                  </a:moveTo>
                  <a:cubicBezTo>
                    <a:pt x="266" y="136"/>
                    <a:pt x="266" y="136"/>
                    <a:pt x="266" y="136"/>
                  </a:cubicBezTo>
                  <a:cubicBezTo>
                    <a:pt x="264" y="138"/>
                    <a:pt x="264" y="138"/>
                    <a:pt x="264" y="138"/>
                  </a:cubicBezTo>
                  <a:cubicBezTo>
                    <a:pt x="259" y="142"/>
                    <a:pt x="259" y="142"/>
                    <a:pt x="259" y="142"/>
                  </a:cubicBezTo>
                  <a:cubicBezTo>
                    <a:pt x="255" y="144"/>
                    <a:pt x="255" y="144"/>
                    <a:pt x="255" y="144"/>
                  </a:cubicBezTo>
                  <a:cubicBezTo>
                    <a:pt x="252" y="144"/>
                    <a:pt x="252" y="144"/>
                    <a:pt x="252" y="144"/>
                  </a:cubicBezTo>
                  <a:cubicBezTo>
                    <a:pt x="253" y="143"/>
                    <a:pt x="253" y="143"/>
                    <a:pt x="253" y="143"/>
                  </a:cubicBezTo>
                  <a:cubicBezTo>
                    <a:pt x="256" y="140"/>
                    <a:pt x="256" y="140"/>
                    <a:pt x="256" y="140"/>
                  </a:cubicBezTo>
                  <a:cubicBezTo>
                    <a:pt x="259" y="136"/>
                    <a:pt x="259" y="136"/>
                    <a:pt x="259" y="136"/>
                  </a:cubicBezTo>
                  <a:cubicBezTo>
                    <a:pt x="259" y="134"/>
                    <a:pt x="259" y="134"/>
                    <a:pt x="259" y="134"/>
                  </a:cubicBezTo>
                  <a:cubicBezTo>
                    <a:pt x="256" y="134"/>
                    <a:pt x="256" y="134"/>
                    <a:pt x="256" y="134"/>
                  </a:cubicBezTo>
                  <a:cubicBezTo>
                    <a:pt x="251" y="138"/>
                    <a:pt x="251" y="138"/>
                    <a:pt x="251" y="138"/>
                  </a:cubicBezTo>
                  <a:cubicBezTo>
                    <a:pt x="250" y="138"/>
                    <a:pt x="250" y="138"/>
                    <a:pt x="250" y="138"/>
                  </a:cubicBezTo>
                  <a:cubicBezTo>
                    <a:pt x="250" y="136"/>
                    <a:pt x="250" y="136"/>
                    <a:pt x="250" y="136"/>
                  </a:cubicBezTo>
                  <a:cubicBezTo>
                    <a:pt x="255" y="133"/>
                    <a:pt x="255" y="133"/>
                    <a:pt x="255" y="133"/>
                  </a:cubicBezTo>
                  <a:cubicBezTo>
                    <a:pt x="254" y="131"/>
                    <a:pt x="254" y="131"/>
                    <a:pt x="254" y="131"/>
                  </a:cubicBezTo>
                  <a:cubicBezTo>
                    <a:pt x="255" y="129"/>
                    <a:pt x="255" y="129"/>
                    <a:pt x="255" y="129"/>
                  </a:cubicBezTo>
                  <a:cubicBezTo>
                    <a:pt x="260" y="128"/>
                    <a:pt x="260" y="128"/>
                    <a:pt x="260" y="128"/>
                  </a:cubicBezTo>
                  <a:cubicBezTo>
                    <a:pt x="264" y="131"/>
                    <a:pt x="264" y="131"/>
                    <a:pt x="264" y="131"/>
                  </a:cubicBezTo>
                  <a:lnTo>
                    <a:pt x="266" y="134"/>
                  </a:lnTo>
                  <a:close/>
                  <a:moveTo>
                    <a:pt x="265" y="116"/>
                  </a:moveTo>
                  <a:cubicBezTo>
                    <a:pt x="260" y="128"/>
                    <a:pt x="260" y="128"/>
                    <a:pt x="260" y="128"/>
                  </a:cubicBezTo>
                  <a:cubicBezTo>
                    <a:pt x="256" y="127"/>
                    <a:pt x="256" y="127"/>
                    <a:pt x="256" y="127"/>
                  </a:cubicBezTo>
                  <a:cubicBezTo>
                    <a:pt x="254" y="125"/>
                    <a:pt x="254" y="125"/>
                    <a:pt x="254" y="125"/>
                  </a:cubicBezTo>
                  <a:cubicBezTo>
                    <a:pt x="252" y="124"/>
                    <a:pt x="252" y="124"/>
                    <a:pt x="252" y="124"/>
                  </a:cubicBezTo>
                  <a:cubicBezTo>
                    <a:pt x="255" y="121"/>
                    <a:pt x="255" y="121"/>
                    <a:pt x="255" y="121"/>
                  </a:cubicBezTo>
                  <a:cubicBezTo>
                    <a:pt x="257" y="120"/>
                    <a:pt x="257" y="120"/>
                    <a:pt x="257" y="120"/>
                  </a:cubicBezTo>
                  <a:cubicBezTo>
                    <a:pt x="258" y="119"/>
                    <a:pt x="258" y="119"/>
                    <a:pt x="258" y="119"/>
                  </a:cubicBezTo>
                  <a:cubicBezTo>
                    <a:pt x="260" y="117"/>
                    <a:pt x="260" y="117"/>
                    <a:pt x="260" y="117"/>
                  </a:cubicBezTo>
                  <a:cubicBezTo>
                    <a:pt x="256" y="117"/>
                    <a:pt x="256" y="117"/>
                    <a:pt x="256" y="117"/>
                  </a:cubicBezTo>
                  <a:cubicBezTo>
                    <a:pt x="255" y="114"/>
                    <a:pt x="255" y="114"/>
                    <a:pt x="255" y="114"/>
                  </a:cubicBezTo>
                  <a:cubicBezTo>
                    <a:pt x="256" y="109"/>
                    <a:pt x="256" y="109"/>
                    <a:pt x="256" y="109"/>
                  </a:cubicBezTo>
                  <a:cubicBezTo>
                    <a:pt x="257" y="106"/>
                    <a:pt x="257" y="106"/>
                    <a:pt x="257" y="106"/>
                  </a:cubicBezTo>
                  <a:cubicBezTo>
                    <a:pt x="256" y="107"/>
                    <a:pt x="256" y="107"/>
                    <a:pt x="256" y="107"/>
                  </a:cubicBezTo>
                  <a:cubicBezTo>
                    <a:pt x="253" y="112"/>
                    <a:pt x="253" y="112"/>
                    <a:pt x="253" y="112"/>
                  </a:cubicBezTo>
                  <a:cubicBezTo>
                    <a:pt x="251" y="114"/>
                    <a:pt x="251" y="114"/>
                    <a:pt x="251" y="114"/>
                  </a:cubicBezTo>
                  <a:cubicBezTo>
                    <a:pt x="249" y="114"/>
                    <a:pt x="249" y="114"/>
                    <a:pt x="249" y="114"/>
                  </a:cubicBezTo>
                  <a:cubicBezTo>
                    <a:pt x="247" y="114"/>
                    <a:pt x="247" y="114"/>
                    <a:pt x="247" y="114"/>
                  </a:cubicBezTo>
                  <a:cubicBezTo>
                    <a:pt x="246" y="114"/>
                    <a:pt x="246" y="114"/>
                    <a:pt x="246" y="114"/>
                  </a:cubicBezTo>
                  <a:cubicBezTo>
                    <a:pt x="249" y="109"/>
                    <a:pt x="249" y="109"/>
                    <a:pt x="249" y="109"/>
                  </a:cubicBezTo>
                  <a:cubicBezTo>
                    <a:pt x="247" y="111"/>
                    <a:pt x="247" y="111"/>
                    <a:pt x="247" y="111"/>
                  </a:cubicBezTo>
                  <a:cubicBezTo>
                    <a:pt x="244" y="109"/>
                    <a:pt x="244" y="109"/>
                    <a:pt x="244" y="109"/>
                  </a:cubicBezTo>
                  <a:cubicBezTo>
                    <a:pt x="242" y="110"/>
                    <a:pt x="242" y="110"/>
                    <a:pt x="242" y="110"/>
                  </a:cubicBezTo>
                  <a:cubicBezTo>
                    <a:pt x="244" y="111"/>
                    <a:pt x="244" y="111"/>
                    <a:pt x="244" y="111"/>
                  </a:cubicBezTo>
                  <a:cubicBezTo>
                    <a:pt x="244" y="114"/>
                    <a:pt x="244" y="114"/>
                    <a:pt x="244" y="114"/>
                  </a:cubicBezTo>
                  <a:cubicBezTo>
                    <a:pt x="240" y="114"/>
                    <a:pt x="240" y="114"/>
                    <a:pt x="240" y="114"/>
                  </a:cubicBezTo>
                  <a:cubicBezTo>
                    <a:pt x="238" y="116"/>
                    <a:pt x="238" y="116"/>
                    <a:pt x="238" y="116"/>
                  </a:cubicBezTo>
                  <a:cubicBezTo>
                    <a:pt x="237" y="114"/>
                    <a:pt x="237" y="114"/>
                    <a:pt x="237" y="114"/>
                  </a:cubicBezTo>
                  <a:cubicBezTo>
                    <a:pt x="234" y="113"/>
                    <a:pt x="234" y="113"/>
                    <a:pt x="234" y="113"/>
                  </a:cubicBezTo>
                  <a:cubicBezTo>
                    <a:pt x="234" y="110"/>
                    <a:pt x="234" y="110"/>
                    <a:pt x="234" y="110"/>
                  </a:cubicBezTo>
                  <a:cubicBezTo>
                    <a:pt x="231" y="107"/>
                    <a:pt x="231" y="107"/>
                    <a:pt x="231" y="107"/>
                  </a:cubicBezTo>
                  <a:cubicBezTo>
                    <a:pt x="231" y="106"/>
                    <a:pt x="231" y="106"/>
                    <a:pt x="231" y="106"/>
                  </a:cubicBezTo>
                  <a:cubicBezTo>
                    <a:pt x="227" y="106"/>
                    <a:pt x="227" y="106"/>
                    <a:pt x="227" y="106"/>
                  </a:cubicBezTo>
                  <a:cubicBezTo>
                    <a:pt x="227" y="104"/>
                    <a:pt x="227" y="104"/>
                    <a:pt x="227" y="104"/>
                  </a:cubicBezTo>
                  <a:cubicBezTo>
                    <a:pt x="233" y="102"/>
                    <a:pt x="233" y="102"/>
                    <a:pt x="233" y="102"/>
                  </a:cubicBezTo>
                  <a:cubicBezTo>
                    <a:pt x="236" y="99"/>
                    <a:pt x="236" y="99"/>
                    <a:pt x="236" y="99"/>
                  </a:cubicBezTo>
                  <a:cubicBezTo>
                    <a:pt x="233" y="99"/>
                    <a:pt x="233" y="99"/>
                    <a:pt x="233" y="99"/>
                  </a:cubicBezTo>
                  <a:cubicBezTo>
                    <a:pt x="232" y="101"/>
                    <a:pt x="232" y="101"/>
                    <a:pt x="232" y="101"/>
                  </a:cubicBezTo>
                  <a:cubicBezTo>
                    <a:pt x="229" y="101"/>
                    <a:pt x="229" y="101"/>
                    <a:pt x="229" y="101"/>
                  </a:cubicBezTo>
                  <a:cubicBezTo>
                    <a:pt x="226" y="103"/>
                    <a:pt x="226" y="103"/>
                    <a:pt x="226" y="103"/>
                  </a:cubicBezTo>
                  <a:cubicBezTo>
                    <a:pt x="222" y="99"/>
                    <a:pt x="222" y="99"/>
                    <a:pt x="222" y="99"/>
                  </a:cubicBezTo>
                  <a:cubicBezTo>
                    <a:pt x="223" y="98"/>
                    <a:pt x="223" y="98"/>
                    <a:pt x="223" y="98"/>
                  </a:cubicBezTo>
                  <a:cubicBezTo>
                    <a:pt x="220" y="98"/>
                    <a:pt x="220" y="98"/>
                    <a:pt x="220" y="98"/>
                  </a:cubicBezTo>
                  <a:cubicBezTo>
                    <a:pt x="218" y="97"/>
                    <a:pt x="218" y="97"/>
                    <a:pt x="218" y="97"/>
                  </a:cubicBezTo>
                  <a:cubicBezTo>
                    <a:pt x="213" y="96"/>
                    <a:pt x="213" y="96"/>
                    <a:pt x="213" y="96"/>
                  </a:cubicBezTo>
                  <a:cubicBezTo>
                    <a:pt x="206" y="97"/>
                    <a:pt x="206" y="97"/>
                    <a:pt x="206" y="97"/>
                  </a:cubicBezTo>
                  <a:cubicBezTo>
                    <a:pt x="204" y="95"/>
                    <a:pt x="204" y="95"/>
                    <a:pt x="204" y="95"/>
                  </a:cubicBezTo>
                  <a:cubicBezTo>
                    <a:pt x="206" y="92"/>
                    <a:pt x="206" y="92"/>
                    <a:pt x="206" y="92"/>
                  </a:cubicBezTo>
                  <a:cubicBezTo>
                    <a:pt x="202" y="94"/>
                    <a:pt x="202" y="94"/>
                    <a:pt x="202" y="94"/>
                  </a:cubicBezTo>
                  <a:cubicBezTo>
                    <a:pt x="201" y="93"/>
                    <a:pt x="201" y="93"/>
                    <a:pt x="201" y="93"/>
                  </a:cubicBezTo>
                  <a:cubicBezTo>
                    <a:pt x="202" y="91"/>
                    <a:pt x="202" y="91"/>
                    <a:pt x="202" y="91"/>
                  </a:cubicBezTo>
                  <a:cubicBezTo>
                    <a:pt x="198" y="90"/>
                    <a:pt x="198" y="90"/>
                    <a:pt x="198" y="90"/>
                  </a:cubicBezTo>
                  <a:cubicBezTo>
                    <a:pt x="200" y="88"/>
                    <a:pt x="200" y="88"/>
                    <a:pt x="200" y="88"/>
                  </a:cubicBezTo>
                  <a:cubicBezTo>
                    <a:pt x="204" y="86"/>
                    <a:pt x="204" y="86"/>
                    <a:pt x="204" y="86"/>
                  </a:cubicBezTo>
                  <a:cubicBezTo>
                    <a:pt x="200" y="87"/>
                    <a:pt x="200" y="87"/>
                    <a:pt x="200" y="87"/>
                  </a:cubicBezTo>
                  <a:cubicBezTo>
                    <a:pt x="195" y="88"/>
                    <a:pt x="195" y="88"/>
                    <a:pt x="195" y="88"/>
                  </a:cubicBezTo>
                  <a:cubicBezTo>
                    <a:pt x="194" y="87"/>
                    <a:pt x="194" y="87"/>
                    <a:pt x="194" y="87"/>
                  </a:cubicBezTo>
                  <a:cubicBezTo>
                    <a:pt x="191" y="88"/>
                    <a:pt x="191" y="88"/>
                    <a:pt x="191" y="88"/>
                  </a:cubicBezTo>
                  <a:cubicBezTo>
                    <a:pt x="189" y="87"/>
                    <a:pt x="189" y="87"/>
                    <a:pt x="189" y="87"/>
                  </a:cubicBezTo>
                  <a:cubicBezTo>
                    <a:pt x="188" y="89"/>
                    <a:pt x="188" y="89"/>
                    <a:pt x="188" y="89"/>
                  </a:cubicBezTo>
                  <a:cubicBezTo>
                    <a:pt x="185" y="89"/>
                    <a:pt x="185" y="89"/>
                    <a:pt x="185" y="89"/>
                  </a:cubicBezTo>
                  <a:cubicBezTo>
                    <a:pt x="184" y="89"/>
                    <a:pt x="184" y="89"/>
                    <a:pt x="184" y="89"/>
                  </a:cubicBezTo>
                  <a:cubicBezTo>
                    <a:pt x="187" y="91"/>
                    <a:pt x="187" y="91"/>
                    <a:pt x="187" y="91"/>
                  </a:cubicBezTo>
                  <a:cubicBezTo>
                    <a:pt x="184" y="92"/>
                    <a:pt x="184" y="92"/>
                    <a:pt x="184" y="92"/>
                  </a:cubicBezTo>
                  <a:cubicBezTo>
                    <a:pt x="185" y="92"/>
                    <a:pt x="185" y="92"/>
                    <a:pt x="185" y="92"/>
                  </a:cubicBezTo>
                  <a:cubicBezTo>
                    <a:pt x="184" y="94"/>
                    <a:pt x="184" y="94"/>
                    <a:pt x="184" y="94"/>
                  </a:cubicBezTo>
                  <a:cubicBezTo>
                    <a:pt x="181" y="95"/>
                    <a:pt x="181" y="95"/>
                    <a:pt x="181" y="95"/>
                  </a:cubicBezTo>
                  <a:cubicBezTo>
                    <a:pt x="179" y="98"/>
                    <a:pt x="179" y="98"/>
                    <a:pt x="179" y="98"/>
                  </a:cubicBezTo>
                  <a:cubicBezTo>
                    <a:pt x="177" y="98"/>
                    <a:pt x="177" y="98"/>
                    <a:pt x="177" y="98"/>
                  </a:cubicBezTo>
                  <a:cubicBezTo>
                    <a:pt x="174" y="98"/>
                    <a:pt x="174" y="98"/>
                    <a:pt x="174" y="98"/>
                  </a:cubicBezTo>
                  <a:cubicBezTo>
                    <a:pt x="170" y="98"/>
                    <a:pt x="170" y="98"/>
                    <a:pt x="170" y="98"/>
                  </a:cubicBezTo>
                  <a:cubicBezTo>
                    <a:pt x="166" y="99"/>
                    <a:pt x="166" y="99"/>
                    <a:pt x="166" y="99"/>
                  </a:cubicBezTo>
                  <a:cubicBezTo>
                    <a:pt x="165" y="101"/>
                    <a:pt x="165" y="101"/>
                    <a:pt x="165" y="101"/>
                  </a:cubicBezTo>
                  <a:cubicBezTo>
                    <a:pt x="162" y="101"/>
                    <a:pt x="162" y="101"/>
                    <a:pt x="162" y="101"/>
                  </a:cubicBezTo>
                  <a:cubicBezTo>
                    <a:pt x="157" y="104"/>
                    <a:pt x="157" y="104"/>
                    <a:pt x="157" y="104"/>
                  </a:cubicBezTo>
                  <a:cubicBezTo>
                    <a:pt x="155" y="103"/>
                    <a:pt x="155" y="103"/>
                    <a:pt x="155" y="103"/>
                  </a:cubicBezTo>
                  <a:cubicBezTo>
                    <a:pt x="152" y="105"/>
                    <a:pt x="152" y="105"/>
                    <a:pt x="152" y="105"/>
                  </a:cubicBezTo>
                  <a:cubicBezTo>
                    <a:pt x="147" y="107"/>
                    <a:pt x="147" y="107"/>
                    <a:pt x="147" y="107"/>
                  </a:cubicBezTo>
                  <a:cubicBezTo>
                    <a:pt x="145" y="107"/>
                    <a:pt x="145" y="107"/>
                    <a:pt x="145" y="107"/>
                  </a:cubicBezTo>
                  <a:cubicBezTo>
                    <a:pt x="140" y="107"/>
                    <a:pt x="140" y="107"/>
                    <a:pt x="140" y="107"/>
                  </a:cubicBezTo>
                  <a:cubicBezTo>
                    <a:pt x="141" y="106"/>
                    <a:pt x="141" y="106"/>
                    <a:pt x="141" y="106"/>
                  </a:cubicBezTo>
                  <a:cubicBezTo>
                    <a:pt x="144" y="104"/>
                    <a:pt x="144" y="104"/>
                    <a:pt x="144" y="104"/>
                  </a:cubicBezTo>
                  <a:cubicBezTo>
                    <a:pt x="148" y="103"/>
                    <a:pt x="148" y="103"/>
                    <a:pt x="148" y="103"/>
                  </a:cubicBezTo>
                  <a:cubicBezTo>
                    <a:pt x="153" y="100"/>
                    <a:pt x="153" y="100"/>
                    <a:pt x="153" y="100"/>
                  </a:cubicBezTo>
                  <a:cubicBezTo>
                    <a:pt x="147" y="101"/>
                    <a:pt x="147" y="101"/>
                    <a:pt x="147" y="101"/>
                  </a:cubicBezTo>
                  <a:cubicBezTo>
                    <a:pt x="150" y="99"/>
                    <a:pt x="150" y="99"/>
                    <a:pt x="150" y="99"/>
                  </a:cubicBezTo>
                  <a:cubicBezTo>
                    <a:pt x="153" y="97"/>
                    <a:pt x="153" y="97"/>
                    <a:pt x="153" y="97"/>
                  </a:cubicBezTo>
                  <a:cubicBezTo>
                    <a:pt x="161" y="93"/>
                    <a:pt x="161" y="93"/>
                    <a:pt x="161" y="93"/>
                  </a:cubicBezTo>
                  <a:cubicBezTo>
                    <a:pt x="164" y="90"/>
                    <a:pt x="164" y="90"/>
                    <a:pt x="164" y="90"/>
                  </a:cubicBezTo>
                  <a:cubicBezTo>
                    <a:pt x="176" y="86"/>
                    <a:pt x="176" y="86"/>
                    <a:pt x="176" y="86"/>
                  </a:cubicBezTo>
                  <a:cubicBezTo>
                    <a:pt x="176" y="88"/>
                    <a:pt x="176" y="88"/>
                    <a:pt x="176" y="88"/>
                  </a:cubicBezTo>
                  <a:cubicBezTo>
                    <a:pt x="180" y="87"/>
                    <a:pt x="180" y="87"/>
                    <a:pt x="180" y="87"/>
                  </a:cubicBezTo>
                  <a:cubicBezTo>
                    <a:pt x="180" y="86"/>
                    <a:pt x="180" y="86"/>
                    <a:pt x="180" y="86"/>
                  </a:cubicBezTo>
                  <a:cubicBezTo>
                    <a:pt x="185" y="83"/>
                    <a:pt x="185" y="83"/>
                    <a:pt x="185" y="83"/>
                  </a:cubicBezTo>
                  <a:cubicBezTo>
                    <a:pt x="179" y="84"/>
                    <a:pt x="179" y="84"/>
                    <a:pt x="179" y="84"/>
                  </a:cubicBezTo>
                  <a:cubicBezTo>
                    <a:pt x="177" y="84"/>
                    <a:pt x="177" y="84"/>
                    <a:pt x="177" y="84"/>
                  </a:cubicBezTo>
                  <a:cubicBezTo>
                    <a:pt x="162" y="89"/>
                    <a:pt x="162" y="89"/>
                    <a:pt x="162" y="89"/>
                  </a:cubicBezTo>
                  <a:cubicBezTo>
                    <a:pt x="156" y="92"/>
                    <a:pt x="156" y="92"/>
                    <a:pt x="156" y="92"/>
                  </a:cubicBezTo>
                  <a:cubicBezTo>
                    <a:pt x="154" y="95"/>
                    <a:pt x="154" y="95"/>
                    <a:pt x="154" y="95"/>
                  </a:cubicBezTo>
                  <a:cubicBezTo>
                    <a:pt x="151" y="95"/>
                    <a:pt x="151" y="95"/>
                    <a:pt x="151" y="95"/>
                  </a:cubicBezTo>
                  <a:cubicBezTo>
                    <a:pt x="148" y="95"/>
                    <a:pt x="148" y="95"/>
                    <a:pt x="148" y="95"/>
                  </a:cubicBezTo>
                  <a:cubicBezTo>
                    <a:pt x="147" y="98"/>
                    <a:pt x="147" y="98"/>
                    <a:pt x="147" y="98"/>
                  </a:cubicBezTo>
                  <a:cubicBezTo>
                    <a:pt x="137" y="102"/>
                    <a:pt x="137" y="102"/>
                    <a:pt x="137" y="102"/>
                  </a:cubicBezTo>
                  <a:cubicBezTo>
                    <a:pt x="136" y="101"/>
                    <a:pt x="136" y="101"/>
                    <a:pt x="136" y="101"/>
                  </a:cubicBezTo>
                  <a:cubicBezTo>
                    <a:pt x="131" y="104"/>
                    <a:pt x="131" y="104"/>
                    <a:pt x="131" y="104"/>
                  </a:cubicBezTo>
                  <a:cubicBezTo>
                    <a:pt x="128" y="105"/>
                    <a:pt x="128" y="105"/>
                    <a:pt x="128" y="105"/>
                  </a:cubicBezTo>
                  <a:cubicBezTo>
                    <a:pt x="124" y="108"/>
                    <a:pt x="124" y="108"/>
                    <a:pt x="124" y="108"/>
                  </a:cubicBezTo>
                  <a:cubicBezTo>
                    <a:pt x="127" y="108"/>
                    <a:pt x="127" y="108"/>
                    <a:pt x="127" y="108"/>
                  </a:cubicBezTo>
                  <a:cubicBezTo>
                    <a:pt x="127" y="110"/>
                    <a:pt x="127" y="110"/>
                    <a:pt x="127" y="110"/>
                  </a:cubicBezTo>
                  <a:cubicBezTo>
                    <a:pt x="125" y="112"/>
                    <a:pt x="125" y="112"/>
                    <a:pt x="125" y="112"/>
                  </a:cubicBezTo>
                  <a:cubicBezTo>
                    <a:pt x="121" y="112"/>
                    <a:pt x="121" y="112"/>
                    <a:pt x="121" y="112"/>
                  </a:cubicBezTo>
                  <a:cubicBezTo>
                    <a:pt x="114" y="116"/>
                    <a:pt x="114" y="116"/>
                    <a:pt x="114" y="116"/>
                  </a:cubicBezTo>
                  <a:cubicBezTo>
                    <a:pt x="109" y="117"/>
                    <a:pt x="109" y="117"/>
                    <a:pt x="109" y="117"/>
                  </a:cubicBezTo>
                  <a:cubicBezTo>
                    <a:pt x="101" y="121"/>
                    <a:pt x="101" y="121"/>
                    <a:pt x="101" y="121"/>
                  </a:cubicBezTo>
                  <a:cubicBezTo>
                    <a:pt x="99" y="121"/>
                    <a:pt x="99" y="121"/>
                    <a:pt x="99" y="121"/>
                  </a:cubicBezTo>
                  <a:cubicBezTo>
                    <a:pt x="95" y="122"/>
                    <a:pt x="95" y="122"/>
                    <a:pt x="95" y="122"/>
                  </a:cubicBezTo>
                  <a:cubicBezTo>
                    <a:pt x="95" y="121"/>
                    <a:pt x="95" y="121"/>
                    <a:pt x="95" y="121"/>
                  </a:cubicBezTo>
                  <a:cubicBezTo>
                    <a:pt x="96" y="120"/>
                    <a:pt x="96" y="120"/>
                    <a:pt x="96" y="120"/>
                  </a:cubicBezTo>
                  <a:cubicBezTo>
                    <a:pt x="93" y="118"/>
                    <a:pt x="93" y="118"/>
                    <a:pt x="93" y="118"/>
                  </a:cubicBezTo>
                  <a:cubicBezTo>
                    <a:pt x="92" y="120"/>
                    <a:pt x="92" y="120"/>
                    <a:pt x="92" y="120"/>
                  </a:cubicBezTo>
                  <a:cubicBezTo>
                    <a:pt x="93" y="122"/>
                    <a:pt x="93" y="122"/>
                    <a:pt x="93" y="122"/>
                  </a:cubicBezTo>
                  <a:cubicBezTo>
                    <a:pt x="89" y="124"/>
                    <a:pt x="89" y="124"/>
                    <a:pt x="89" y="124"/>
                  </a:cubicBezTo>
                  <a:cubicBezTo>
                    <a:pt x="87" y="126"/>
                    <a:pt x="87" y="126"/>
                    <a:pt x="87" y="126"/>
                  </a:cubicBezTo>
                  <a:cubicBezTo>
                    <a:pt x="78" y="129"/>
                    <a:pt x="78" y="129"/>
                    <a:pt x="78" y="129"/>
                  </a:cubicBezTo>
                  <a:cubicBezTo>
                    <a:pt x="77" y="129"/>
                    <a:pt x="77" y="129"/>
                    <a:pt x="77" y="129"/>
                  </a:cubicBezTo>
                  <a:cubicBezTo>
                    <a:pt x="73" y="131"/>
                    <a:pt x="73" y="131"/>
                    <a:pt x="73" y="131"/>
                  </a:cubicBezTo>
                  <a:cubicBezTo>
                    <a:pt x="69" y="131"/>
                    <a:pt x="69" y="131"/>
                    <a:pt x="69" y="131"/>
                  </a:cubicBezTo>
                  <a:cubicBezTo>
                    <a:pt x="65" y="132"/>
                    <a:pt x="65" y="132"/>
                    <a:pt x="65" y="132"/>
                  </a:cubicBezTo>
                  <a:cubicBezTo>
                    <a:pt x="62" y="135"/>
                    <a:pt x="62" y="135"/>
                    <a:pt x="62" y="135"/>
                  </a:cubicBezTo>
                  <a:cubicBezTo>
                    <a:pt x="55" y="136"/>
                    <a:pt x="55" y="136"/>
                    <a:pt x="55" y="136"/>
                  </a:cubicBezTo>
                  <a:cubicBezTo>
                    <a:pt x="51" y="137"/>
                    <a:pt x="51" y="137"/>
                    <a:pt x="51" y="137"/>
                  </a:cubicBezTo>
                  <a:cubicBezTo>
                    <a:pt x="48" y="137"/>
                    <a:pt x="48" y="137"/>
                    <a:pt x="48" y="137"/>
                  </a:cubicBezTo>
                  <a:cubicBezTo>
                    <a:pt x="46" y="138"/>
                    <a:pt x="46" y="138"/>
                    <a:pt x="46" y="138"/>
                  </a:cubicBezTo>
                  <a:cubicBezTo>
                    <a:pt x="39" y="140"/>
                    <a:pt x="39" y="140"/>
                    <a:pt x="39" y="140"/>
                  </a:cubicBezTo>
                  <a:cubicBezTo>
                    <a:pt x="36" y="140"/>
                    <a:pt x="36" y="140"/>
                    <a:pt x="36" y="140"/>
                  </a:cubicBezTo>
                  <a:cubicBezTo>
                    <a:pt x="36" y="139"/>
                    <a:pt x="36" y="139"/>
                    <a:pt x="36" y="139"/>
                  </a:cubicBezTo>
                  <a:cubicBezTo>
                    <a:pt x="37" y="138"/>
                    <a:pt x="37" y="138"/>
                    <a:pt x="37" y="138"/>
                  </a:cubicBezTo>
                  <a:cubicBezTo>
                    <a:pt x="36" y="138"/>
                    <a:pt x="36" y="138"/>
                    <a:pt x="36" y="138"/>
                  </a:cubicBezTo>
                  <a:cubicBezTo>
                    <a:pt x="32" y="141"/>
                    <a:pt x="32" y="141"/>
                    <a:pt x="32" y="141"/>
                  </a:cubicBezTo>
                  <a:cubicBezTo>
                    <a:pt x="30" y="141"/>
                    <a:pt x="30" y="141"/>
                    <a:pt x="30" y="141"/>
                  </a:cubicBezTo>
                  <a:cubicBezTo>
                    <a:pt x="29" y="142"/>
                    <a:pt x="29" y="142"/>
                    <a:pt x="29" y="142"/>
                  </a:cubicBezTo>
                  <a:cubicBezTo>
                    <a:pt x="27" y="142"/>
                    <a:pt x="27" y="142"/>
                    <a:pt x="27" y="142"/>
                  </a:cubicBezTo>
                  <a:cubicBezTo>
                    <a:pt x="25" y="142"/>
                    <a:pt x="25" y="142"/>
                    <a:pt x="25" y="142"/>
                  </a:cubicBezTo>
                  <a:cubicBezTo>
                    <a:pt x="24" y="142"/>
                    <a:pt x="24" y="142"/>
                    <a:pt x="24" y="142"/>
                  </a:cubicBezTo>
                  <a:cubicBezTo>
                    <a:pt x="22" y="143"/>
                    <a:pt x="22" y="143"/>
                    <a:pt x="22" y="143"/>
                  </a:cubicBezTo>
                  <a:cubicBezTo>
                    <a:pt x="20" y="143"/>
                    <a:pt x="20" y="143"/>
                    <a:pt x="20" y="143"/>
                  </a:cubicBezTo>
                  <a:cubicBezTo>
                    <a:pt x="19" y="144"/>
                    <a:pt x="19" y="144"/>
                    <a:pt x="19" y="144"/>
                  </a:cubicBezTo>
                  <a:cubicBezTo>
                    <a:pt x="14" y="146"/>
                    <a:pt x="14" y="146"/>
                    <a:pt x="14" y="146"/>
                  </a:cubicBezTo>
                  <a:cubicBezTo>
                    <a:pt x="8" y="147"/>
                    <a:pt x="8" y="147"/>
                    <a:pt x="8" y="147"/>
                  </a:cubicBezTo>
                  <a:cubicBezTo>
                    <a:pt x="3" y="149"/>
                    <a:pt x="3" y="149"/>
                    <a:pt x="3" y="149"/>
                  </a:cubicBezTo>
                  <a:cubicBezTo>
                    <a:pt x="0" y="149"/>
                    <a:pt x="0" y="149"/>
                    <a:pt x="0" y="149"/>
                  </a:cubicBezTo>
                  <a:cubicBezTo>
                    <a:pt x="0" y="148"/>
                    <a:pt x="0" y="148"/>
                    <a:pt x="0" y="148"/>
                  </a:cubicBezTo>
                  <a:cubicBezTo>
                    <a:pt x="1" y="147"/>
                    <a:pt x="1" y="147"/>
                    <a:pt x="1" y="147"/>
                  </a:cubicBezTo>
                  <a:cubicBezTo>
                    <a:pt x="3" y="147"/>
                    <a:pt x="3" y="147"/>
                    <a:pt x="3" y="147"/>
                  </a:cubicBezTo>
                  <a:cubicBezTo>
                    <a:pt x="6" y="144"/>
                    <a:pt x="6" y="144"/>
                    <a:pt x="6" y="144"/>
                  </a:cubicBezTo>
                  <a:cubicBezTo>
                    <a:pt x="9" y="144"/>
                    <a:pt x="9" y="144"/>
                    <a:pt x="9" y="144"/>
                  </a:cubicBezTo>
                  <a:cubicBezTo>
                    <a:pt x="12" y="144"/>
                    <a:pt x="12" y="144"/>
                    <a:pt x="12" y="144"/>
                  </a:cubicBezTo>
                  <a:cubicBezTo>
                    <a:pt x="17" y="143"/>
                    <a:pt x="17" y="143"/>
                    <a:pt x="17" y="143"/>
                  </a:cubicBezTo>
                  <a:cubicBezTo>
                    <a:pt x="19" y="142"/>
                    <a:pt x="19" y="142"/>
                    <a:pt x="19" y="142"/>
                  </a:cubicBezTo>
                  <a:cubicBezTo>
                    <a:pt x="22" y="140"/>
                    <a:pt x="22" y="140"/>
                    <a:pt x="22" y="140"/>
                  </a:cubicBezTo>
                  <a:cubicBezTo>
                    <a:pt x="25" y="140"/>
                    <a:pt x="25" y="140"/>
                    <a:pt x="25" y="140"/>
                  </a:cubicBezTo>
                  <a:cubicBezTo>
                    <a:pt x="30" y="138"/>
                    <a:pt x="30" y="138"/>
                    <a:pt x="30" y="138"/>
                  </a:cubicBezTo>
                  <a:cubicBezTo>
                    <a:pt x="32" y="137"/>
                    <a:pt x="32" y="137"/>
                    <a:pt x="32" y="137"/>
                  </a:cubicBezTo>
                  <a:cubicBezTo>
                    <a:pt x="41" y="135"/>
                    <a:pt x="41" y="135"/>
                    <a:pt x="41" y="135"/>
                  </a:cubicBezTo>
                  <a:cubicBezTo>
                    <a:pt x="43" y="136"/>
                    <a:pt x="43" y="136"/>
                    <a:pt x="43" y="136"/>
                  </a:cubicBezTo>
                  <a:cubicBezTo>
                    <a:pt x="47" y="136"/>
                    <a:pt x="47" y="136"/>
                    <a:pt x="47" y="136"/>
                  </a:cubicBezTo>
                  <a:cubicBezTo>
                    <a:pt x="49" y="133"/>
                    <a:pt x="49" y="133"/>
                    <a:pt x="49" y="133"/>
                  </a:cubicBezTo>
                  <a:cubicBezTo>
                    <a:pt x="55" y="130"/>
                    <a:pt x="55" y="130"/>
                    <a:pt x="55" y="130"/>
                  </a:cubicBezTo>
                  <a:cubicBezTo>
                    <a:pt x="63" y="129"/>
                    <a:pt x="63" y="129"/>
                    <a:pt x="63" y="129"/>
                  </a:cubicBezTo>
                  <a:cubicBezTo>
                    <a:pt x="65" y="128"/>
                    <a:pt x="65" y="128"/>
                    <a:pt x="65" y="128"/>
                  </a:cubicBezTo>
                  <a:cubicBezTo>
                    <a:pt x="68" y="128"/>
                    <a:pt x="68" y="128"/>
                    <a:pt x="68" y="128"/>
                  </a:cubicBezTo>
                  <a:cubicBezTo>
                    <a:pt x="70" y="127"/>
                    <a:pt x="70" y="127"/>
                    <a:pt x="70" y="127"/>
                  </a:cubicBezTo>
                  <a:cubicBezTo>
                    <a:pt x="82" y="122"/>
                    <a:pt x="82" y="122"/>
                    <a:pt x="82" y="122"/>
                  </a:cubicBezTo>
                  <a:cubicBezTo>
                    <a:pt x="87" y="118"/>
                    <a:pt x="87" y="118"/>
                    <a:pt x="87" y="118"/>
                  </a:cubicBezTo>
                  <a:cubicBezTo>
                    <a:pt x="91" y="116"/>
                    <a:pt x="91" y="116"/>
                    <a:pt x="91" y="116"/>
                  </a:cubicBezTo>
                  <a:cubicBezTo>
                    <a:pt x="92" y="114"/>
                    <a:pt x="92" y="114"/>
                    <a:pt x="92" y="114"/>
                  </a:cubicBezTo>
                  <a:cubicBezTo>
                    <a:pt x="103" y="108"/>
                    <a:pt x="103" y="108"/>
                    <a:pt x="103" y="108"/>
                  </a:cubicBezTo>
                  <a:cubicBezTo>
                    <a:pt x="94" y="111"/>
                    <a:pt x="94" y="111"/>
                    <a:pt x="94" y="111"/>
                  </a:cubicBezTo>
                  <a:cubicBezTo>
                    <a:pt x="91" y="110"/>
                    <a:pt x="91" y="110"/>
                    <a:pt x="91" y="110"/>
                  </a:cubicBezTo>
                  <a:cubicBezTo>
                    <a:pt x="91" y="109"/>
                    <a:pt x="91" y="109"/>
                    <a:pt x="91" y="109"/>
                  </a:cubicBezTo>
                  <a:cubicBezTo>
                    <a:pt x="86" y="111"/>
                    <a:pt x="86" y="111"/>
                    <a:pt x="86" y="111"/>
                  </a:cubicBezTo>
                  <a:cubicBezTo>
                    <a:pt x="83" y="114"/>
                    <a:pt x="83" y="114"/>
                    <a:pt x="83" y="114"/>
                  </a:cubicBezTo>
                  <a:cubicBezTo>
                    <a:pt x="82" y="114"/>
                    <a:pt x="82" y="114"/>
                    <a:pt x="82" y="114"/>
                  </a:cubicBezTo>
                  <a:cubicBezTo>
                    <a:pt x="83" y="109"/>
                    <a:pt x="83" y="109"/>
                    <a:pt x="83" y="109"/>
                  </a:cubicBezTo>
                  <a:cubicBezTo>
                    <a:pt x="80" y="109"/>
                    <a:pt x="80" y="109"/>
                    <a:pt x="80" y="109"/>
                  </a:cubicBezTo>
                  <a:cubicBezTo>
                    <a:pt x="80" y="108"/>
                    <a:pt x="80" y="108"/>
                    <a:pt x="80" y="108"/>
                  </a:cubicBezTo>
                  <a:cubicBezTo>
                    <a:pt x="74" y="109"/>
                    <a:pt x="74" y="109"/>
                    <a:pt x="74" y="109"/>
                  </a:cubicBezTo>
                  <a:cubicBezTo>
                    <a:pt x="70" y="110"/>
                    <a:pt x="70" y="110"/>
                    <a:pt x="70" y="110"/>
                  </a:cubicBezTo>
                  <a:cubicBezTo>
                    <a:pt x="68" y="111"/>
                    <a:pt x="68" y="111"/>
                    <a:pt x="68" y="111"/>
                  </a:cubicBezTo>
                  <a:cubicBezTo>
                    <a:pt x="63" y="113"/>
                    <a:pt x="63" y="113"/>
                    <a:pt x="63" y="113"/>
                  </a:cubicBezTo>
                  <a:cubicBezTo>
                    <a:pt x="62" y="111"/>
                    <a:pt x="62" y="111"/>
                    <a:pt x="62" y="111"/>
                  </a:cubicBezTo>
                  <a:cubicBezTo>
                    <a:pt x="66" y="110"/>
                    <a:pt x="66" y="110"/>
                    <a:pt x="66" y="110"/>
                  </a:cubicBezTo>
                  <a:cubicBezTo>
                    <a:pt x="68" y="108"/>
                    <a:pt x="68" y="108"/>
                    <a:pt x="68" y="108"/>
                  </a:cubicBezTo>
                  <a:cubicBezTo>
                    <a:pt x="71" y="106"/>
                    <a:pt x="71" y="106"/>
                    <a:pt x="71" y="106"/>
                  </a:cubicBezTo>
                  <a:cubicBezTo>
                    <a:pt x="70" y="106"/>
                    <a:pt x="70" y="106"/>
                    <a:pt x="70" y="106"/>
                  </a:cubicBezTo>
                  <a:cubicBezTo>
                    <a:pt x="70" y="105"/>
                    <a:pt x="70" y="105"/>
                    <a:pt x="70" y="105"/>
                  </a:cubicBezTo>
                  <a:cubicBezTo>
                    <a:pt x="76" y="103"/>
                    <a:pt x="76" y="103"/>
                    <a:pt x="76" y="103"/>
                  </a:cubicBezTo>
                  <a:cubicBezTo>
                    <a:pt x="78" y="99"/>
                    <a:pt x="78" y="99"/>
                    <a:pt x="78" y="99"/>
                  </a:cubicBezTo>
                  <a:cubicBezTo>
                    <a:pt x="79" y="97"/>
                    <a:pt x="79" y="97"/>
                    <a:pt x="79" y="97"/>
                  </a:cubicBezTo>
                  <a:cubicBezTo>
                    <a:pt x="78" y="97"/>
                    <a:pt x="78" y="97"/>
                    <a:pt x="78" y="97"/>
                  </a:cubicBezTo>
                  <a:cubicBezTo>
                    <a:pt x="75" y="99"/>
                    <a:pt x="75" y="99"/>
                    <a:pt x="75" y="99"/>
                  </a:cubicBezTo>
                  <a:cubicBezTo>
                    <a:pt x="73" y="98"/>
                    <a:pt x="73" y="98"/>
                    <a:pt x="73" y="98"/>
                  </a:cubicBezTo>
                  <a:cubicBezTo>
                    <a:pt x="68" y="100"/>
                    <a:pt x="68" y="100"/>
                    <a:pt x="68" y="100"/>
                  </a:cubicBezTo>
                  <a:cubicBezTo>
                    <a:pt x="62" y="100"/>
                    <a:pt x="62" y="100"/>
                    <a:pt x="62" y="100"/>
                  </a:cubicBezTo>
                  <a:cubicBezTo>
                    <a:pt x="65" y="99"/>
                    <a:pt x="65" y="99"/>
                    <a:pt x="65" y="99"/>
                  </a:cubicBezTo>
                  <a:cubicBezTo>
                    <a:pt x="65" y="95"/>
                    <a:pt x="65" y="95"/>
                    <a:pt x="65" y="95"/>
                  </a:cubicBezTo>
                  <a:cubicBezTo>
                    <a:pt x="63" y="95"/>
                    <a:pt x="63" y="95"/>
                    <a:pt x="63" y="95"/>
                  </a:cubicBezTo>
                  <a:cubicBezTo>
                    <a:pt x="64" y="92"/>
                    <a:pt x="64" y="92"/>
                    <a:pt x="64" y="92"/>
                  </a:cubicBezTo>
                  <a:cubicBezTo>
                    <a:pt x="68" y="91"/>
                    <a:pt x="68" y="91"/>
                    <a:pt x="68" y="91"/>
                  </a:cubicBezTo>
                  <a:cubicBezTo>
                    <a:pt x="71" y="89"/>
                    <a:pt x="71" y="89"/>
                    <a:pt x="71" y="89"/>
                  </a:cubicBezTo>
                  <a:cubicBezTo>
                    <a:pt x="72" y="89"/>
                    <a:pt x="72" y="89"/>
                    <a:pt x="72" y="89"/>
                  </a:cubicBezTo>
                  <a:cubicBezTo>
                    <a:pt x="74" y="91"/>
                    <a:pt x="74" y="91"/>
                    <a:pt x="74" y="91"/>
                  </a:cubicBezTo>
                  <a:cubicBezTo>
                    <a:pt x="76" y="91"/>
                    <a:pt x="76" y="91"/>
                    <a:pt x="76" y="91"/>
                  </a:cubicBezTo>
                  <a:cubicBezTo>
                    <a:pt x="79" y="91"/>
                    <a:pt x="79" y="91"/>
                    <a:pt x="79" y="91"/>
                  </a:cubicBezTo>
                  <a:cubicBezTo>
                    <a:pt x="80" y="89"/>
                    <a:pt x="80" y="89"/>
                    <a:pt x="80" y="89"/>
                  </a:cubicBezTo>
                  <a:cubicBezTo>
                    <a:pt x="79" y="89"/>
                    <a:pt x="79" y="89"/>
                    <a:pt x="79" y="89"/>
                  </a:cubicBezTo>
                  <a:cubicBezTo>
                    <a:pt x="76" y="89"/>
                    <a:pt x="76" y="89"/>
                    <a:pt x="76" y="89"/>
                  </a:cubicBezTo>
                  <a:cubicBezTo>
                    <a:pt x="73" y="88"/>
                    <a:pt x="73" y="88"/>
                    <a:pt x="73" y="88"/>
                  </a:cubicBezTo>
                  <a:cubicBezTo>
                    <a:pt x="70" y="87"/>
                    <a:pt x="70" y="87"/>
                    <a:pt x="70" y="87"/>
                  </a:cubicBezTo>
                  <a:cubicBezTo>
                    <a:pt x="70" y="85"/>
                    <a:pt x="70" y="85"/>
                    <a:pt x="70" y="85"/>
                  </a:cubicBezTo>
                  <a:cubicBezTo>
                    <a:pt x="73" y="81"/>
                    <a:pt x="73" y="81"/>
                    <a:pt x="73" y="81"/>
                  </a:cubicBezTo>
                  <a:cubicBezTo>
                    <a:pt x="76" y="81"/>
                    <a:pt x="76" y="81"/>
                    <a:pt x="76" y="81"/>
                  </a:cubicBezTo>
                  <a:cubicBezTo>
                    <a:pt x="79" y="79"/>
                    <a:pt x="79" y="79"/>
                    <a:pt x="79" y="79"/>
                  </a:cubicBezTo>
                  <a:cubicBezTo>
                    <a:pt x="89" y="75"/>
                    <a:pt x="89" y="75"/>
                    <a:pt x="89" y="75"/>
                  </a:cubicBezTo>
                  <a:cubicBezTo>
                    <a:pt x="93" y="74"/>
                    <a:pt x="93" y="74"/>
                    <a:pt x="93" y="74"/>
                  </a:cubicBezTo>
                  <a:cubicBezTo>
                    <a:pt x="94" y="72"/>
                    <a:pt x="94" y="72"/>
                    <a:pt x="94" y="72"/>
                  </a:cubicBezTo>
                  <a:cubicBezTo>
                    <a:pt x="98" y="71"/>
                    <a:pt x="98" y="71"/>
                    <a:pt x="98" y="71"/>
                  </a:cubicBezTo>
                  <a:cubicBezTo>
                    <a:pt x="100" y="70"/>
                    <a:pt x="100" y="70"/>
                    <a:pt x="100" y="70"/>
                  </a:cubicBezTo>
                  <a:cubicBezTo>
                    <a:pt x="103" y="69"/>
                    <a:pt x="103" y="69"/>
                    <a:pt x="103" y="69"/>
                  </a:cubicBezTo>
                  <a:cubicBezTo>
                    <a:pt x="106" y="71"/>
                    <a:pt x="106" y="71"/>
                    <a:pt x="106" y="71"/>
                  </a:cubicBezTo>
                  <a:cubicBezTo>
                    <a:pt x="109" y="71"/>
                    <a:pt x="109" y="71"/>
                    <a:pt x="109" y="71"/>
                  </a:cubicBezTo>
                  <a:cubicBezTo>
                    <a:pt x="117" y="68"/>
                    <a:pt x="117" y="68"/>
                    <a:pt x="117" y="68"/>
                  </a:cubicBezTo>
                  <a:cubicBezTo>
                    <a:pt x="117" y="67"/>
                    <a:pt x="117" y="67"/>
                    <a:pt x="117" y="67"/>
                  </a:cubicBezTo>
                  <a:cubicBezTo>
                    <a:pt x="121" y="68"/>
                    <a:pt x="121" y="68"/>
                    <a:pt x="121" y="68"/>
                  </a:cubicBezTo>
                  <a:cubicBezTo>
                    <a:pt x="127" y="67"/>
                    <a:pt x="127" y="67"/>
                    <a:pt x="127" y="67"/>
                  </a:cubicBezTo>
                  <a:cubicBezTo>
                    <a:pt x="132" y="64"/>
                    <a:pt x="132" y="64"/>
                    <a:pt x="132" y="64"/>
                  </a:cubicBezTo>
                  <a:cubicBezTo>
                    <a:pt x="134" y="59"/>
                    <a:pt x="134" y="59"/>
                    <a:pt x="134" y="59"/>
                  </a:cubicBezTo>
                  <a:cubicBezTo>
                    <a:pt x="138" y="59"/>
                    <a:pt x="138" y="59"/>
                    <a:pt x="138" y="59"/>
                  </a:cubicBezTo>
                  <a:cubicBezTo>
                    <a:pt x="142" y="56"/>
                    <a:pt x="142" y="56"/>
                    <a:pt x="142" y="56"/>
                  </a:cubicBezTo>
                  <a:cubicBezTo>
                    <a:pt x="141" y="55"/>
                    <a:pt x="141" y="55"/>
                    <a:pt x="141" y="55"/>
                  </a:cubicBezTo>
                  <a:cubicBezTo>
                    <a:pt x="133" y="57"/>
                    <a:pt x="133" y="57"/>
                    <a:pt x="133" y="57"/>
                  </a:cubicBezTo>
                  <a:cubicBezTo>
                    <a:pt x="124" y="61"/>
                    <a:pt x="124" y="61"/>
                    <a:pt x="124" y="61"/>
                  </a:cubicBezTo>
                  <a:cubicBezTo>
                    <a:pt x="125" y="58"/>
                    <a:pt x="125" y="58"/>
                    <a:pt x="125" y="58"/>
                  </a:cubicBezTo>
                  <a:cubicBezTo>
                    <a:pt x="123" y="60"/>
                    <a:pt x="123" y="60"/>
                    <a:pt x="123" y="60"/>
                  </a:cubicBezTo>
                  <a:cubicBezTo>
                    <a:pt x="118" y="59"/>
                    <a:pt x="118" y="59"/>
                    <a:pt x="118" y="59"/>
                  </a:cubicBezTo>
                  <a:cubicBezTo>
                    <a:pt x="114" y="59"/>
                    <a:pt x="114" y="59"/>
                    <a:pt x="114" y="59"/>
                  </a:cubicBezTo>
                  <a:cubicBezTo>
                    <a:pt x="112" y="59"/>
                    <a:pt x="112" y="59"/>
                    <a:pt x="112" y="59"/>
                  </a:cubicBezTo>
                  <a:cubicBezTo>
                    <a:pt x="105" y="58"/>
                    <a:pt x="105" y="58"/>
                    <a:pt x="105" y="58"/>
                  </a:cubicBezTo>
                  <a:cubicBezTo>
                    <a:pt x="105" y="57"/>
                    <a:pt x="105" y="57"/>
                    <a:pt x="105" y="57"/>
                  </a:cubicBezTo>
                  <a:cubicBezTo>
                    <a:pt x="107" y="55"/>
                    <a:pt x="107" y="55"/>
                    <a:pt x="107" y="55"/>
                  </a:cubicBezTo>
                  <a:cubicBezTo>
                    <a:pt x="109" y="53"/>
                    <a:pt x="109" y="53"/>
                    <a:pt x="109" y="53"/>
                  </a:cubicBezTo>
                  <a:cubicBezTo>
                    <a:pt x="113" y="51"/>
                    <a:pt x="113" y="51"/>
                    <a:pt x="113" y="51"/>
                  </a:cubicBezTo>
                  <a:cubicBezTo>
                    <a:pt x="113" y="50"/>
                    <a:pt x="113" y="50"/>
                    <a:pt x="113" y="50"/>
                  </a:cubicBezTo>
                  <a:cubicBezTo>
                    <a:pt x="109" y="50"/>
                    <a:pt x="109" y="50"/>
                    <a:pt x="109" y="50"/>
                  </a:cubicBezTo>
                  <a:cubicBezTo>
                    <a:pt x="106" y="48"/>
                    <a:pt x="106" y="48"/>
                    <a:pt x="106" y="48"/>
                  </a:cubicBezTo>
                  <a:cubicBezTo>
                    <a:pt x="107" y="47"/>
                    <a:pt x="107" y="47"/>
                    <a:pt x="107" y="47"/>
                  </a:cubicBezTo>
                  <a:cubicBezTo>
                    <a:pt x="115" y="46"/>
                    <a:pt x="115" y="46"/>
                    <a:pt x="115" y="46"/>
                  </a:cubicBezTo>
                  <a:cubicBezTo>
                    <a:pt x="126" y="44"/>
                    <a:pt x="126" y="44"/>
                    <a:pt x="126" y="44"/>
                  </a:cubicBezTo>
                  <a:cubicBezTo>
                    <a:pt x="127" y="44"/>
                    <a:pt x="127" y="44"/>
                    <a:pt x="127" y="44"/>
                  </a:cubicBezTo>
                  <a:cubicBezTo>
                    <a:pt x="129" y="43"/>
                    <a:pt x="129" y="43"/>
                    <a:pt x="129" y="43"/>
                  </a:cubicBezTo>
                  <a:cubicBezTo>
                    <a:pt x="138" y="41"/>
                    <a:pt x="138" y="41"/>
                    <a:pt x="138" y="41"/>
                  </a:cubicBezTo>
                  <a:cubicBezTo>
                    <a:pt x="144" y="41"/>
                    <a:pt x="144" y="41"/>
                    <a:pt x="144" y="41"/>
                  </a:cubicBezTo>
                  <a:cubicBezTo>
                    <a:pt x="143" y="42"/>
                    <a:pt x="143" y="42"/>
                    <a:pt x="143" y="42"/>
                  </a:cubicBezTo>
                  <a:cubicBezTo>
                    <a:pt x="139" y="44"/>
                    <a:pt x="139" y="44"/>
                    <a:pt x="139" y="44"/>
                  </a:cubicBezTo>
                  <a:cubicBezTo>
                    <a:pt x="145" y="44"/>
                    <a:pt x="145" y="44"/>
                    <a:pt x="145" y="44"/>
                  </a:cubicBezTo>
                  <a:cubicBezTo>
                    <a:pt x="149" y="45"/>
                    <a:pt x="149" y="45"/>
                    <a:pt x="149" y="45"/>
                  </a:cubicBezTo>
                  <a:cubicBezTo>
                    <a:pt x="152" y="44"/>
                    <a:pt x="152" y="44"/>
                    <a:pt x="152" y="44"/>
                  </a:cubicBezTo>
                  <a:cubicBezTo>
                    <a:pt x="155" y="42"/>
                    <a:pt x="155" y="42"/>
                    <a:pt x="155" y="42"/>
                  </a:cubicBezTo>
                  <a:cubicBezTo>
                    <a:pt x="156" y="39"/>
                    <a:pt x="156" y="39"/>
                    <a:pt x="156" y="39"/>
                  </a:cubicBezTo>
                  <a:cubicBezTo>
                    <a:pt x="158" y="38"/>
                    <a:pt x="158" y="38"/>
                    <a:pt x="158" y="38"/>
                  </a:cubicBezTo>
                  <a:cubicBezTo>
                    <a:pt x="157" y="43"/>
                    <a:pt x="157" y="43"/>
                    <a:pt x="157" y="43"/>
                  </a:cubicBezTo>
                  <a:cubicBezTo>
                    <a:pt x="158" y="43"/>
                    <a:pt x="158" y="43"/>
                    <a:pt x="158" y="43"/>
                  </a:cubicBezTo>
                  <a:cubicBezTo>
                    <a:pt x="160" y="41"/>
                    <a:pt x="160" y="41"/>
                    <a:pt x="160" y="41"/>
                  </a:cubicBezTo>
                  <a:cubicBezTo>
                    <a:pt x="164" y="41"/>
                    <a:pt x="164" y="41"/>
                    <a:pt x="164" y="41"/>
                  </a:cubicBezTo>
                  <a:cubicBezTo>
                    <a:pt x="171" y="41"/>
                    <a:pt x="171" y="41"/>
                    <a:pt x="171" y="41"/>
                  </a:cubicBezTo>
                  <a:cubicBezTo>
                    <a:pt x="171" y="40"/>
                    <a:pt x="171" y="40"/>
                    <a:pt x="171" y="40"/>
                  </a:cubicBezTo>
                  <a:cubicBezTo>
                    <a:pt x="163" y="40"/>
                    <a:pt x="163" y="40"/>
                    <a:pt x="163" y="40"/>
                  </a:cubicBezTo>
                  <a:cubicBezTo>
                    <a:pt x="160" y="40"/>
                    <a:pt x="160" y="40"/>
                    <a:pt x="160" y="40"/>
                  </a:cubicBezTo>
                  <a:cubicBezTo>
                    <a:pt x="162" y="38"/>
                    <a:pt x="162" y="38"/>
                    <a:pt x="162" y="38"/>
                  </a:cubicBezTo>
                  <a:cubicBezTo>
                    <a:pt x="160" y="38"/>
                    <a:pt x="160" y="38"/>
                    <a:pt x="160" y="38"/>
                  </a:cubicBezTo>
                  <a:cubicBezTo>
                    <a:pt x="158" y="37"/>
                    <a:pt x="158" y="37"/>
                    <a:pt x="158" y="37"/>
                  </a:cubicBezTo>
                  <a:cubicBezTo>
                    <a:pt x="153" y="37"/>
                    <a:pt x="153" y="37"/>
                    <a:pt x="153" y="37"/>
                  </a:cubicBezTo>
                  <a:cubicBezTo>
                    <a:pt x="151" y="36"/>
                    <a:pt x="151" y="36"/>
                    <a:pt x="151" y="36"/>
                  </a:cubicBezTo>
                  <a:cubicBezTo>
                    <a:pt x="153" y="34"/>
                    <a:pt x="153" y="34"/>
                    <a:pt x="153" y="34"/>
                  </a:cubicBezTo>
                  <a:cubicBezTo>
                    <a:pt x="153" y="29"/>
                    <a:pt x="153" y="29"/>
                    <a:pt x="153" y="29"/>
                  </a:cubicBezTo>
                  <a:cubicBezTo>
                    <a:pt x="150" y="25"/>
                    <a:pt x="150" y="25"/>
                    <a:pt x="150" y="25"/>
                  </a:cubicBezTo>
                  <a:cubicBezTo>
                    <a:pt x="152" y="25"/>
                    <a:pt x="152" y="25"/>
                    <a:pt x="152" y="25"/>
                  </a:cubicBezTo>
                  <a:cubicBezTo>
                    <a:pt x="159" y="21"/>
                    <a:pt x="159" y="21"/>
                    <a:pt x="159" y="21"/>
                  </a:cubicBezTo>
                  <a:cubicBezTo>
                    <a:pt x="166" y="21"/>
                    <a:pt x="166" y="21"/>
                    <a:pt x="166" y="21"/>
                  </a:cubicBezTo>
                  <a:cubicBezTo>
                    <a:pt x="173" y="21"/>
                    <a:pt x="173" y="21"/>
                    <a:pt x="173" y="21"/>
                  </a:cubicBezTo>
                  <a:cubicBezTo>
                    <a:pt x="181" y="18"/>
                    <a:pt x="181" y="18"/>
                    <a:pt x="181" y="18"/>
                  </a:cubicBezTo>
                  <a:cubicBezTo>
                    <a:pt x="187" y="16"/>
                    <a:pt x="187" y="16"/>
                    <a:pt x="187" y="16"/>
                  </a:cubicBezTo>
                  <a:cubicBezTo>
                    <a:pt x="188" y="15"/>
                    <a:pt x="188" y="15"/>
                    <a:pt x="188" y="15"/>
                  </a:cubicBezTo>
                  <a:cubicBezTo>
                    <a:pt x="198" y="11"/>
                    <a:pt x="198" y="11"/>
                    <a:pt x="198" y="11"/>
                  </a:cubicBezTo>
                  <a:cubicBezTo>
                    <a:pt x="205" y="9"/>
                    <a:pt x="205" y="9"/>
                    <a:pt x="205" y="9"/>
                  </a:cubicBezTo>
                  <a:cubicBezTo>
                    <a:pt x="209" y="9"/>
                    <a:pt x="209" y="9"/>
                    <a:pt x="209" y="9"/>
                  </a:cubicBezTo>
                  <a:cubicBezTo>
                    <a:pt x="219" y="6"/>
                    <a:pt x="219" y="6"/>
                    <a:pt x="219" y="6"/>
                  </a:cubicBezTo>
                  <a:cubicBezTo>
                    <a:pt x="223" y="6"/>
                    <a:pt x="223" y="6"/>
                    <a:pt x="223" y="6"/>
                  </a:cubicBezTo>
                  <a:cubicBezTo>
                    <a:pt x="229" y="3"/>
                    <a:pt x="229" y="3"/>
                    <a:pt x="229" y="3"/>
                  </a:cubicBezTo>
                  <a:cubicBezTo>
                    <a:pt x="230" y="4"/>
                    <a:pt x="230" y="4"/>
                    <a:pt x="230" y="4"/>
                  </a:cubicBezTo>
                  <a:cubicBezTo>
                    <a:pt x="237" y="5"/>
                    <a:pt x="237" y="5"/>
                    <a:pt x="237" y="5"/>
                  </a:cubicBezTo>
                  <a:cubicBezTo>
                    <a:pt x="243" y="3"/>
                    <a:pt x="243" y="3"/>
                    <a:pt x="243" y="3"/>
                  </a:cubicBezTo>
                  <a:cubicBezTo>
                    <a:pt x="249" y="2"/>
                    <a:pt x="249" y="2"/>
                    <a:pt x="249" y="2"/>
                  </a:cubicBezTo>
                  <a:cubicBezTo>
                    <a:pt x="251" y="0"/>
                    <a:pt x="251" y="0"/>
                    <a:pt x="251" y="0"/>
                  </a:cubicBezTo>
                  <a:cubicBezTo>
                    <a:pt x="255" y="2"/>
                    <a:pt x="255" y="2"/>
                    <a:pt x="255" y="2"/>
                  </a:cubicBezTo>
                  <a:cubicBezTo>
                    <a:pt x="258" y="3"/>
                    <a:pt x="258" y="3"/>
                    <a:pt x="258" y="3"/>
                  </a:cubicBezTo>
                  <a:cubicBezTo>
                    <a:pt x="258" y="4"/>
                    <a:pt x="258" y="4"/>
                    <a:pt x="258" y="4"/>
                  </a:cubicBezTo>
                  <a:cubicBezTo>
                    <a:pt x="257" y="6"/>
                    <a:pt x="257" y="6"/>
                    <a:pt x="257" y="6"/>
                  </a:cubicBezTo>
                  <a:cubicBezTo>
                    <a:pt x="257" y="7"/>
                    <a:pt x="257" y="7"/>
                    <a:pt x="257" y="7"/>
                  </a:cubicBezTo>
                  <a:cubicBezTo>
                    <a:pt x="260" y="7"/>
                    <a:pt x="260" y="7"/>
                    <a:pt x="260" y="7"/>
                  </a:cubicBezTo>
                  <a:cubicBezTo>
                    <a:pt x="262" y="7"/>
                    <a:pt x="262" y="7"/>
                    <a:pt x="262" y="7"/>
                  </a:cubicBezTo>
                  <a:cubicBezTo>
                    <a:pt x="263" y="6"/>
                    <a:pt x="263" y="6"/>
                    <a:pt x="263" y="6"/>
                  </a:cubicBezTo>
                  <a:cubicBezTo>
                    <a:pt x="261" y="5"/>
                    <a:pt x="261" y="5"/>
                    <a:pt x="261" y="5"/>
                  </a:cubicBezTo>
                  <a:cubicBezTo>
                    <a:pt x="262" y="4"/>
                    <a:pt x="262" y="4"/>
                    <a:pt x="262" y="4"/>
                  </a:cubicBezTo>
                  <a:cubicBezTo>
                    <a:pt x="272" y="5"/>
                    <a:pt x="272" y="5"/>
                    <a:pt x="272" y="5"/>
                  </a:cubicBezTo>
                  <a:cubicBezTo>
                    <a:pt x="268" y="7"/>
                    <a:pt x="268" y="7"/>
                    <a:pt x="268" y="7"/>
                  </a:cubicBezTo>
                  <a:cubicBezTo>
                    <a:pt x="271" y="7"/>
                    <a:pt x="271" y="7"/>
                    <a:pt x="271" y="7"/>
                  </a:cubicBezTo>
                  <a:cubicBezTo>
                    <a:pt x="273" y="9"/>
                    <a:pt x="273" y="9"/>
                    <a:pt x="273" y="9"/>
                  </a:cubicBezTo>
                  <a:cubicBezTo>
                    <a:pt x="274" y="9"/>
                    <a:pt x="274" y="9"/>
                    <a:pt x="274" y="9"/>
                  </a:cubicBezTo>
                  <a:cubicBezTo>
                    <a:pt x="277" y="8"/>
                    <a:pt x="277" y="8"/>
                    <a:pt x="277" y="8"/>
                  </a:cubicBezTo>
                  <a:cubicBezTo>
                    <a:pt x="283" y="7"/>
                    <a:pt x="283" y="7"/>
                    <a:pt x="283" y="7"/>
                  </a:cubicBezTo>
                  <a:cubicBezTo>
                    <a:pt x="287" y="7"/>
                    <a:pt x="287" y="7"/>
                    <a:pt x="287" y="7"/>
                  </a:cubicBezTo>
                  <a:cubicBezTo>
                    <a:pt x="285" y="9"/>
                    <a:pt x="285" y="9"/>
                    <a:pt x="285" y="9"/>
                  </a:cubicBezTo>
                  <a:cubicBezTo>
                    <a:pt x="289" y="7"/>
                    <a:pt x="289" y="7"/>
                    <a:pt x="289" y="7"/>
                  </a:cubicBezTo>
                  <a:cubicBezTo>
                    <a:pt x="292" y="10"/>
                    <a:pt x="292" y="10"/>
                    <a:pt x="292" y="10"/>
                  </a:cubicBezTo>
                  <a:cubicBezTo>
                    <a:pt x="296" y="10"/>
                    <a:pt x="296" y="10"/>
                    <a:pt x="296" y="10"/>
                  </a:cubicBezTo>
                  <a:cubicBezTo>
                    <a:pt x="300" y="10"/>
                    <a:pt x="300" y="10"/>
                    <a:pt x="300" y="10"/>
                  </a:cubicBezTo>
                  <a:cubicBezTo>
                    <a:pt x="305" y="11"/>
                    <a:pt x="305" y="11"/>
                    <a:pt x="305" y="11"/>
                  </a:cubicBezTo>
                  <a:cubicBezTo>
                    <a:pt x="305" y="12"/>
                    <a:pt x="305" y="12"/>
                    <a:pt x="305" y="12"/>
                  </a:cubicBezTo>
                  <a:cubicBezTo>
                    <a:pt x="313" y="12"/>
                    <a:pt x="313" y="12"/>
                    <a:pt x="313" y="12"/>
                  </a:cubicBezTo>
                  <a:cubicBezTo>
                    <a:pt x="315" y="10"/>
                    <a:pt x="315" y="10"/>
                    <a:pt x="315" y="10"/>
                  </a:cubicBezTo>
                  <a:cubicBezTo>
                    <a:pt x="319" y="11"/>
                    <a:pt x="319" y="11"/>
                    <a:pt x="319" y="11"/>
                  </a:cubicBezTo>
                  <a:cubicBezTo>
                    <a:pt x="325" y="13"/>
                    <a:pt x="325" y="13"/>
                    <a:pt x="325" y="13"/>
                  </a:cubicBezTo>
                  <a:cubicBezTo>
                    <a:pt x="328" y="14"/>
                    <a:pt x="328" y="14"/>
                    <a:pt x="328" y="14"/>
                  </a:cubicBezTo>
                  <a:cubicBezTo>
                    <a:pt x="328" y="14"/>
                    <a:pt x="265" y="65"/>
                    <a:pt x="230" y="95"/>
                  </a:cubicBezTo>
                  <a:cubicBezTo>
                    <a:pt x="234" y="97"/>
                    <a:pt x="234" y="97"/>
                    <a:pt x="234" y="97"/>
                  </a:cubicBezTo>
                  <a:cubicBezTo>
                    <a:pt x="239" y="94"/>
                    <a:pt x="239" y="94"/>
                    <a:pt x="239" y="94"/>
                  </a:cubicBezTo>
                  <a:cubicBezTo>
                    <a:pt x="243" y="96"/>
                    <a:pt x="243" y="96"/>
                    <a:pt x="243" y="96"/>
                  </a:cubicBezTo>
                  <a:cubicBezTo>
                    <a:pt x="240" y="102"/>
                    <a:pt x="240" y="102"/>
                    <a:pt x="240" y="102"/>
                  </a:cubicBezTo>
                  <a:cubicBezTo>
                    <a:pt x="242" y="107"/>
                    <a:pt x="242" y="107"/>
                    <a:pt x="242" y="107"/>
                  </a:cubicBezTo>
                  <a:cubicBezTo>
                    <a:pt x="252" y="105"/>
                    <a:pt x="252" y="105"/>
                    <a:pt x="252" y="105"/>
                  </a:cubicBezTo>
                  <a:cubicBezTo>
                    <a:pt x="257" y="102"/>
                    <a:pt x="257" y="102"/>
                    <a:pt x="257" y="102"/>
                  </a:cubicBezTo>
                  <a:cubicBezTo>
                    <a:pt x="263" y="101"/>
                    <a:pt x="263" y="101"/>
                    <a:pt x="263" y="101"/>
                  </a:cubicBezTo>
                  <a:cubicBezTo>
                    <a:pt x="264" y="104"/>
                    <a:pt x="264" y="104"/>
                    <a:pt x="264" y="104"/>
                  </a:cubicBezTo>
                  <a:cubicBezTo>
                    <a:pt x="261" y="107"/>
                    <a:pt x="261" y="107"/>
                    <a:pt x="261" y="107"/>
                  </a:cubicBezTo>
                  <a:cubicBezTo>
                    <a:pt x="263" y="109"/>
                    <a:pt x="263" y="109"/>
                    <a:pt x="263" y="109"/>
                  </a:cubicBezTo>
                  <a:cubicBezTo>
                    <a:pt x="262" y="112"/>
                    <a:pt x="262" y="112"/>
                    <a:pt x="262" y="112"/>
                  </a:cubicBezTo>
                  <a:lnTo>
                    <a:pt x="265" y="116"/>
                  </a:lnTo>
                  <a:close/>
                  <a:moveTo>
                    <a:pt x="673" y="235"/>
                  </a:moveTo>
                  <a:cubicBezTo>
                    <a:pt x="673" y="237"/>
                    <a:pt x="673" y="237"/>
                    <a:pt x="673" y="237"/>
                  </a:cubicBezTo>
                  <a:cubicBezTo>
                    <a:pt x="672" y="241"/>
                    <a:pt x="672" y="241"/>
                    <a:pt x="672" y="241"/>
                  </a:cubicBezTo>
                  <a:cubicBezTo>
                    <a:pt x="664" y="245"/>
                    <a:pt x="664" y="245"/>
                    <a:pt x="664" y="245"/>
                  </a:cubicBezTo>
                  <a:cubicBezTo>
                    <a:pt x="662" y="244"/>
                    <a:pt x="662" y="244"/>
                    <a:pt x="662" y="244"/>
                  </a:cubicBezTo>
                  <a:cubicBezTo>
                    <a:pt x="662" y="246"/>
                    <a:pt x="662" y="246"/>
                    <a:pt x="662" y="246"/>
                  </a:cubicBezTo>
                  <a:cubicBezTo>
                    <a:pt x="660" y="246"/>
                    <a:pt x="660" y="246"/>
                    <a:pt x="660" y="246"/>
                  </a:cubicBezTo>
                  <a:cubicBezTo>
                    <a:pt x="658" y="246"/>
                    <a:pt x="658" y="246"/>
                    <a:pt x="658" y="246"/>
                  </a:cubicBezTo>
                  <a:cubicBezTo>
                    <a:pt x="657" y="247"/>
                    <a:pt x="657" y="247"/>
                    <a:pt x="657" y="247"/>
                  </a:cubicBezTo>
                  <a:cubicBezTo>
                    <a:pt x="654" y="249"/>
                    <a:pt x="654" y="249"/>
                    <a:pt x="654" y="249"/>
                  </a:cubicBezTo>
                  <a:cubicBezTo>
                    <a:pt x="651" y="249"/>
                    <a:pt x="651" y="249"/>
                    <a:pt x="651" y="249"/>
                  </a:cubicBezTo>
                  <a:cubicBezTo>
                    <a:pt x="649" y="251"/>
                    <a:pt x="649" y="251"/>
                    <a:pt x="649" y="251"/>
                  </a:cubicBezTo>
                  <a:cubicBezTo>
                    <a:pt x="649" y="251"/>
                    <a:pt x="649" y="251"/>
                    <a:pt x="649" y="251"/>
                  </a:cubicBezTo>
                  <a:cubicBezTo>
                    <a:pt x="648" y="250"/>
                    <a:pt x="648" y="250"/>
                    <a:pt x="648" y="250"/>
                  </a:cubicBezTo>
                  <a:cubicBezTo>
                    <a:pt x="645" y="251"/>
                    <a:pt x="645" y="251"/>
                    <a:pt x="645" y="251"/>
                  </a:cubicBezTo>
                  <a:cubicBezTo>
                    <a:pt x="638" y="259"/>
                    <a:pt x="638" y="259"/>
                    <a:pt x="638" y="259"/>
                  </a:cubicBezTo>
                  <a:cubicBezTo>
                    <a:pt x="638" y="260"/>
                    <a:pt x="638" y="260"/>
                    <a:pt x="638" y="260"/>
                  </a:cubicBezTo>
                  <a:cubicBezTo>
                    <a:pt x="637" y="262"/>
                    <a:pt x="637" y="262"/>
                    <a:pt x="637" y="262"/>
                  </a:cubicBezTo>
                  <a:cubicBezTo>
                    <a:pt x="636" y="267"/>
                    <a:pt x="636" y="267"/>
                    <a:pt x="636" y="267"/>
                  </a:cubicBezTo>
                  <a:cubicBezTo>
                    <a:pt x="637" y="269"/>
                    <a:pt x="637" y="269"/>
                    <a:pt x="637" y="269"/>
                  </a:cubicBezTo>
                  <a:cubicBezTo>
                    <a:pt x="641" y="269"/>
                    <a:pt x="641" y="269"/>
                    <a:pt x="641" y="269"/>
                  </a:cubicBezTo>
                  <a:cubicBezTo>
                    <a:pt x="641" y="267"/>
                    <a:pt x="641" y="267"/>
                    <a:pt x="641" y="267"/>
                  </a:cubicBezTo>
                  <a:cubicBezTo>
                    <a:pt x="640" y="266"/>
                    <a:pt x="640" y="266"/>
                    <a:pt x="640" y="266"/>
                  </a:cubicBezTo>
                  <a:cubicBezTo>
                    <a:pt x="640" y="266"/>
                    <a:pt x="640" y="266"/>
                    <a:pt x="640" y="266"/>
                  </a:cubicBezTo>
                  <a:cubicBezTo>
                    <a:pt x="642" y="267"/>
                    <a:pt x="642" y="267"/>
                    <a:pt x="642" y="267"/>
                  </a:cubicBezTo>
                  <a:cubicBezTo>
                    <a:pt x="642" y="268"/>
                    <a:pt x="642" y="268"/>
                    <a:pt x="642" y="268"/>
                  </a:cubicBezTo>
                  <a:cubicBezTo>
                    <a:pt x="641" y="271"/>
                    <a:pt x="641" y="271"/>
                    <a:pt x="641" y="271"/>
                  </a:cubicBezTo>
                  <a:cubicBezTo>
                    <a:pt x="639" y="270"/>
                    <a:pt x="639" y="270"/>
                    <a:pt x="639" y="270"/>
                  </a:cubicBezTo>
                  <a:cubicBezTo>
                    <a:pt x="636" y="271"/>
                    <a:pt x="636" y="271"/>
                    <a:pt x="636" y="271"/>
                  </a:cubicBezTo>
                  <a:cubicBezTo>
                    <a:pt x="635" y="270"/>
                    <a:pt x="635" y="270"/>
                    <a:pt x="635" y="270"/>
                  </a:cubicBezTo>
                  <a:cubicBezTo>
                    <a:pt x="633" y="271"/>
                    <a:pt x="633" y="271"/>
                    <a:pt x="633" y="271"/>
                  </a:cubicBezTo>
                  <a:cubicBezTo>
                    <a:pt x="629" y="272"/>
                    <a:pt x="629" y="272"/>
                    <a:pt x="629" y="272"/>
                  </a:cubicBezTo>
                  <a:cubicBezTo>
                    <a:pt x="630" y="271"/>
                    <a:pt x="630" y="271"/>
                    <a:pt x="630" y="271"/>
                  </a:cubicBezTo>
                  <a:cubicBezTo>
                    <a:pt x="630" y="270"/>
                    <a:pt x="630" y="270"/>
                    <a:pt x="630" y="270"/>
                  </a:cubicBezTo>
                  <a:cubicBezTo>
                    <a:pt x="628" y="272"/>
                    <a:pt x="628" y="272"/>
                    <a:pt x="628" y="272"/>
                  </a:cubicBezTo>
                  <a:cubicBezTo>
                    <a:pt x="627" y="274"/>
                    <a:pt x="627" y="274"/>
                    <a:pt x="627" y="274"/>
                  </a:cubicBezTo>
                  <a:cubicBezTo>
                    <a:pt x="624" y="274"/>
                    <a:pt x="624" y="274"/>
                    <a:pt x="624" y="274"/>
                  </a:cubicBezTo>
                  <a:cubicBezTo>
                    <a:pt x="622" y="272"/>
                    <a:pt x="622" y="272"/>
                    <a:pt x="622" y="272"/>
                  </a:cubicBezTo>
                  <a:cubicBezTo>
                    <a:pt x="616" y="273"/>
                    <a:pt x="616" y="273"/>
                    <a:pt x="616" y="273"/>
                  </a:cubicBezTo>
                  <a:cubicBezTo>
                    <a:pt x="613" y="274"/>
                    <a:pt x="613" y="274"/>
                    <a:pt x="613" y="274"/>
                  </a:cubicBezTo>
                  <a:cubicBezTo>
                    <a:pt x="608" y="277"/>
                    <a:pt x="608" y="277"/>
                    <a:pt x="608" y="277"/>
                  </a:cubicBezTo>
                  <a:cubicBezTo>
                    <a:pt x="607" y="277"/>
                    <a:pt x="607" y="277"/>
                    <a:pt x="607" y="277"/>
                  </a:cubicBezTo>
                  <a:cubicBezTo>
                    <a:pt x="606" y="278"/>
                    <a:pt x="606" y="278"/>
                    <a:pt x="606" y="278"/>
                  </a:cubicBezTo>
                  <a:cubicBezTo>
                    <a:pt x="604" y="280"/>
                    <a:pt x="604" y="280"/>
                    <a:pt x="604" y="280"/>
                  </a:cubicBezTo>
                  <a:cubicBezTo>
                    <a:pt x="605" y="282"/>
                    <a:pt x="605" y="282"/>
                    <a:pt x="605" y="282"/>
                  </a:cubicBezTo>
                  <a:cubicBezTo>
                    <a:pt x="604" y="284"/>
                    <a:pt x="604" y="284"/>
                    <a:pt x="604" y="284"/>
                  </a:cubicBezTo>
                  <a:cubicBezTo>
                    <a:pt x="603" y="287"/>
                    <a:pt x="603" y="287"/>
                    <a:pt x="603" y="287"/>
                  </a:cubicBezTo>
                  <a:cubicBezTo>
                    <a:pt x="600" y="290"/>
                    <a:pt x="600" y="290"/>
                    <a:pt x="600" y="290"/>
                  </a:cubicBezTo>
                  <a:cubicBezTo>
                    <a:pt x="597" y="292"/>
                    <a:pt x="597" y="292"/>
                    <a:pt x="597" y="292"/>
                  </a:cubicBezTo>
                  <a:cubicBezTo>
                    <a:pt x="594" y="295"/>
                    <a:pt x="594" y="295"/>
                    <a:pt x="594" y="295"/>
                  </a:cubicBezTo>
                  <a:cubicBezTo>
                    <a:pt x="592" y="296"/>
                    <a:pt x="592" y="296"/>
                    <a:pt x="592" y="296"/>
                  </a:cubicBezTo>
                  <a:cubicBezTo>
                    <a:pt x="591" y="297"/>
                    <a:pt x="591" y="297"/>
                    <a:pt x="591" y="297"/>
                  </a:cubicBezTo>
                  <a:cubicBezTo>
                    <a:pt x="591" y="295"/>
                    <a:pt x="591" y="295"/>
                    <a:pt x="591" y="295"/>
                  </a:cubicBezTo>
                  <a:cubicBezTo>
                    <a:pt x="590" y="294"/>
                    <a:pt x="590" y="294"/>
                    <a:pt x="590" y="294"/>
                  </a:cubicBezTo>
                  <a:cubicBezTo>
                    <a:pt x="589" y="292"/>
                    <a:pt x="589" y="292"/>
                    <a:pt x="589" y="292"/>
                  </a:cubicBezTo>
                  <a:cubicBezTo>
                    <a:pt x="589" y="290"/>
                    <a:pt x="589" y="290"/>
                    <a:pt x="589" y="290"/>
                  </a:cubicBezTo>
                  <a:cubicBezTo>
                    <a:pt x="588" y="292"/>
                    <a:pt x="588" y="292"/>
                    <a:pt x="588" y="292"/>
                  </a:cubicBezTo>
                  <a:cubicBezTo>
                    <a:pt x="588" y="295"/>
                    <a:pt x="588" y="295"/>
                    <a:pt x="588" y="295"/>
                  </a:cubicBezTo>
                  <a:cubicBezTo>
                    <a:pt x="588" y="300"/>
                    <a:pt x="588" y="300"/>
                    <a:pt x="588" y="300"/>
                  </a:cubicBezTo>
                  <a:cubicBezTo>
                    <a:pt x="587" y="304"/>
                    <a:pt x="587" y="304"/>
                    <a:pt x="587" y="304"/>
                  </a:cubicBezTo>
                  <a:cubicBezTo>
                    <a:pt x="583" y="307"/>
                    <a:pt x="583" y="307"/>
                    <a:pt x="583" y="307"/>
                  </a:cubicBezTo>
                  <a:cubicBezTo>
                    <a:pt x="582" y="311"/>
                    <a:pt x="582" y="311"/>
                    <a:pt x="582" y="311"/>
                  </a:cubicBezTo>
                  <a:cubicBezTo>
                    <a:pt x="580" y="313"/>
                    <a:pt x="580" y="313"/>
                    <a:pt x="580" y="313"/>
                  </a:cubicBezTo>
                  <a:cubicBezTo>
                    <a:pt x="578" y="315"/>
                    <a:pt x="578" y="315"/>
                    <a:pt x="578" y="315"/>
                  </a:cubicBezTo>
                  <a:cubicBezTo>
                    <a:pt x="577" y="317"/>
                    <a:pt x="577" y="317"/>
                    <a:pt x="577" y="317"/>
                  </a:cubicBezTo>
                  <a:cubicBezTo>
                    <a:pt x="576" y="316"/>
                    <a:pt x="576" y="316"/>
                    <a:pt x="576" y="316"/>
                  </a:cubicBezTo>
                  <a:cubicBezTo>
                    <a:pt x="578" y="313"/>
                    <a:pt x="578" y="313"/>
                    <a:pt x="578" y="313"/>
                  </a:cubicBezTo>
                  <a:cubicBezTo>
                    <a:pt x="580" y="310"/>
                    <a:pt x="580" y="310"/>
                    <a:pt x="580" y="310"/>
                  </a:cubicBezTo>
                  <a:cubicBezTo>
                    <a:pt x="580" y="306"/>
                    <a:pt x="580" y="306"/>
                    <a:pt x="580" y="306"/>
                  </a:cubicBezTo>
                  <a:cubicBezTo>
                    <a:pt x="580" y="304"/>
                    <a:pt x="580" y="304"/>
                    <a:pt x="580" y="304"/>
                  </a:cubicBezTo>
                  <a:cubicBezTo>
                    <a:pt x="581" y="300"/>
                    <a:pt x="581" y="300"/>
                    <a:pt x="581" y="300"/>
                  </a:cubicBezTo>
                  <a:cubicBezTo>
                    <a:pt x="580" y="299"/>
                    <a:pt x="580" y="299"/>
                    <a:pt x="580" y="299"/>
                  </a:cubicBezTo>
                  <a:cubicBezTo>
                    <a:pt x="582" y="297"/>
                    <a:pt x="582" y="297"/>
                    <a:pt x="582" y="297"/>
                  </a:cubicBezTo>
                  <a:cubicBezTo>
                    <a:pt x="583" y="295"/>
                    <a:pt x="583" y="295"/>
                    <a:pt x="583" y="295"/>
                  </a:cubicBezTo>
                  <a:cubicBezTo>
                    <a:pt x="585" y="293"/>
                    <a:pt x="585" y="293"/>
                    <a:pt x="585" y="293"/>
                  </a:cubicBezTo>
                  <a:cubicBezTo>
                    <a:pt x="585" y="292"/>
                    <a:pt x="585" y="292"/>
                    <a:pt x="585" y="292"/>
                  </a:cubicBezTo>
                  <a:cubicBezTo>
                    <a:pt x="584" y="292"/>
                    <a:pt x="584" y="292"/>
                    <a:pt x="584" y="292"/>
                  </a:cubicBezTo>
                  <a:cubicBezTo>
                    <a:pt x="580" y="295"/>
                    <a:pt x="580" y="295"/>
                    <a:pt x="580" y="295"/>
                  </a:cubicBezTo>
                  <a:cubicBezTo>
                    <a:pt x="579" y="297"/>
                    <a:pt x="579" y="297"/>
                    <a:pt x="579" y="297"/>
                  </a:cubicBezTo>
                  <a:cubicBezTo>
                    <a:pt x="576" y="300"/>
                    <a:pt x="576" y="300"/>
                    <a:pt x="576" y="300"/>
                  </a:cubicBezTo>
                  <a:cubicBezTo>
                    <a:pt x="576" y="303"/>
                    <a:pt x="576" y="303"/>
                    <a:pt x="576" y="303"/>
                  </a:cubicBezTo>
                  <a:cubicBezTo>
                    <a:pt x="578" y="305"/>
                    <a:pt x="578" y="305"/>
                    <a:pt x="578" y="305"/>
                  </a:cubicBezTo>
                  <a:cubicBezTo>
                    <a:pt x="577" y="306"/>
                    <a:pt x="577" y="306"/>
                    <a:pt x="577" y="306"/>
                  </a:cubicBezTo>
                  <a:cubicBezTo>
                    <a:pt x="572" y="305"/>
                    <a:pt x="572" y="305"/>
                    <a:pt x="572" y="305"/>
                  </a:cubicBezTo>
                  <a:cubicBezTo>
                    <a:pt x="570" y="304"/>
                    <a:pt x="570" y="304"/>
                    <a:pt x="570" y="304"/>
                  </a:cubicBezTo>
                  <a:cubicBezTo>
                    <a:pt x="572" y="303"/>
                    <a:pt x="572" y="303"/>
                    <a:pt x="572" y="303"/>
                  </a:cubicBezTo>
                  <a:cubicBezTo>
                    <a:pt x="573" y="301"/>
                    <a:pt x="573" y="301"/>
                    <a:pt x="573" y="301"/>
                  </a:cubicBezTo>
                  <a:cubicBezTo>
                    <a:pt x="570" y="303"/>
                    <a:pt x="570" y="303"/>
                    <a:pt x="570" y="303"/>
                  </a:cubicBezTo>
                  <a:cubicBezTo>
                    <a:pt x="569" y="305"/>
                    <a:pt x="569" y="305"/>
                    <a:pt x="569" y="305"/>
                  </a:cubicBezTo>
                  <a:cubicBezTo>
                    <a:pt x="570" y="306"/>
                    <a:pt x="570" y="306"/>
                    <a:pt x="570" y="306"/>
                  </a:cubicBezTo>
                  <a:cubicBezTo>
                    <a:pt x="576" y="307"/>
                    <a:pt x="576" y="307"/>
                    <a:pt x="576" y="307"/>
                  </a:cubicBezTo>
                  <a:cubicBezTo>
                    <a:pt x="576" y="310"/>
                    <a:pt x="576" y="310"/>
                    <a:pt x="576" y="310"/>
                  </a:cubicBezTo>
                  <a:cubicBezTo>
                    <a:pt x="574" y="311"/>
                    <a:pt x="574" y="311"/>
                    <a:pt x="574" y="311"/>
                  </a:cubicBezTo>
                  <a:cubicBezTo>
                    <a:pt x="572" y="310"/>
                    <a:pt x="572" y="310"/>
                    <a:pt x="572" y="310"/>
                  </a:cubicBezTo>
                  <a:cubicBezTo>
                    <a:pt x="575" y="312"/>
                    <a:pt x="575" y="312"/>
                    <a:pt x="575" y="312"/>
                  </a:cubicBezTo>
                  <a:cubicBezTo>
                    <a:pt x="574" y="314"/>
                    <a:pt x="574" y="314"/>
                    <a:pt x="574" y="314"/>
                  </a:cubicBezTo>
                  <a:cubicBezTo>
                    <a:pt x="573" y="314"/>
                    <a:pt x="573" y="314"/>
                    <a:pt x="573" y="314"/>
                  </a:cubicBezTo>
                  <a:cubicBezTo>
                    <a:pt x="572" y="313"/>
                    <a:pt x="572" y="313"/>
                    <a:pt x="572" y="313"/>
                  </a:cubicBezTo>
                  <a:cubicBezTo>
                    <a:pt x="573" y="316"/>
                    <a:pt x="573" y="316"/>
                    <a:pt x="573" y="316"/>
                  </a:cubicBezTo>
                  <a:cubicBezTo>
                    <a:pt x="572" y="317"/>
                    <a:pt x="572" y="317"/>
                    <a:pt x="572" y="317"/>
                  </a:cubicBezTo>
                  <a:cubicBezTo>
                    <a:pt x="569" y="316"/>
                    <a:pt x="569" y="316"/>
                    <a:pt x="569" y="316"/>
                  </a:cubicBezTo>
                  <a:cubicBezTo>
                    <a:pt x="572" y="320"/>
                    <a:pt x="572" y="320"/>
                    <a:pt x="572" y="320"/>
                  </a:cubicBezTo>
                  <a:cubicBezTo>
                    <a:pt x="574" y="320"/>
                    <a:pt x="574" y="320"/>
                    <a:pt x="574" y="320"/>
                  </a:cubicBezTo>
                  <a:cubicBezTo>
                    <a:pt x="576" y="321"/>
                    <a:pt x="576" y="321"/>
                    <a:pt x="576" y="321"/>
                  </a:cubicBezTo>
                  <a:cubicBezTo>
                    <a:pt x="576" y="329"/>
                    <a:pt x="576" y="329"/>
                    <a:pt x="576" y="329"/>
                  </a:cubicBezTo>
                  <a:cubicBezTo>
                    <a:pt x="575" y="326"/>
                    <a:pt x="575" y="326"/>
                    <a:pt x="575" y="326"/>
                  </a:cubicBezTo>
                  <a:cubicBezTo>
                    <a:pt x="573" y="325"/>
                    <a:pt x="573" y="325"/>
                    <a:pt x="573" y="325"/>
                  </a:cubicBezTo>
                  <a:cubicBezTo>
                    <a:pt x="572" y="326"/>
                    <a:pt x="572" y="326"/>
                    <a:pt x="572" y="326"/>
                  </a:cubicBezTo>
                  <a:cubicBezTo>
                    <a:pt x="569" y="327"/>
                    <a:pt x="569" y="327"/>
                    <a:pt x="569" y="327"/>
                  </a:cubicBezTo>
                  <a:cubicBezTo>
                    <a:pt x="568" y="325"/>
                    <a:pt x="568" y="325"/>
                    <a:pt x="568" y="325"/>
                  </a:cubicBezTo>
                  <a:cubicBezTo>
                    <a:pt x="567" y="328"/>
                    <a:pt x="567" y="328"/>
                    <a:pt x="567" y="328"/>
                  </a:cubicBezTo>
                  <a:cubicBezTo>
                    <a:pt x="570" y="328"/>
                    <a:pt x="570" y="328"/>
                    <a:pt x="570" y="328"/>
                  </a:cubicBezTo>
                  <a:cubicBezTo>
                    <a:pt x="573" y="328"/>
                    <a:pt x="573" y="328"/>
                    <a:pt x="573" y="328"/>
                  </a:cubicBezTo>
                  <a:cubicBezTo>
                    <a:pt x="574" y="330"/>
                    <a:pt x="574" y="330"/>
                    <a:pt x="574" y="330"/>
                  </a:cubicBezTo>
                  <a:cubicBezTo>
                    <a:pt x="572" y="332"/>
                    <a:pt x="572" y="332"/>
                    <a:pt x="572" y="332"/>
                  </a:cubicBezTo>
                  <a:cubicBezTo>
                    <a:pt x="567" y="331"/>
                    <a:pt x="567" y="331"/>
                    <a:pt x="567" y="331"/>
                  </a:cubicBezTo>
                  <a:cubicBezTo>
                    <a:pt x="567" y="332"/>
                    <a:pt x="567" y="332"/>
                    <a:pt x="567" y="332"/>
                  </a:cubicBezTo>
                  <a:cubicBezTo>
                    <a:pt x="564" y="332"/>
                    <a:pt x="564" y="332"/>
                    <a:pt x="564" y="332"/>
                  </a:cubicBezTo>
                  <a:cubicBezTo>
                    <a:pt x="567" y="334"/>
                    <a:pt x="567" y="334"/>
                    <a:pt x="567" y="334"/>
                  </a:cubicBezTo>
                  <a:cubicBezTo>
                    <a:pt x="565" y="336"/>
                    <a:pt x="565" y="336"/>
                    <a:pt x="565" y="336"/>
                  </a:cubicBezTo>
                  <a:cubicBezTo>
                    <a:pt x="567" y="336"/>
                    <a:pt x="567" y="336"/>
                    <a:pt x="567" y="336"/>
                  </a:cubicBezTo>
                  <a:cubicBezTo>
                    <a:pt x="569" y="337"/>
                    <a:pt x="569" y="337"/>
                    <a:pt x="569" y="337"/>
                  </a:cubicBezTo>
                  <a:cubicBezTo>
                    <a:pt x="566" y="340"/>
                    <a:pt x="566" y="340"/>
                    <a:pt x="566" y="340"/>
                  </a:cubicBezTo>
                  <a:cubicBezTo>
                    <a:pt x="567" y="338"/>
                    <a:pt x="567" y="338"/>
                    <a:pt x="567" y="338"/>
                  </a:cubicBezTo>
                  <a:cubicBezTo>
                    <a:pt x="565" y="339"/>
                    <a:pt x="565" y="339"/>
                    <a:pt x="565" y="339"/>
                  </a:cubicBezTo>
                  <a:cubicBezTo>
                    <a:pt x="562" y="340"/>
                    <a:pt x="562" y="340"/>
                    <a:pt x="562" y="340"/>
                  </a:cubicBezTo>
                  <a:cubicBezTo>
                    <a:pt x="560" y="339"/>
                    <a:pt x="560" y="339"/>
                    <a:pt x="560" y="339"/>
                  </a:cubicBezTo>
                  <a:cubicBezTo>
                    <a:pt x="557" y="341"/>
                    <a:pt x="557" y="341"/>
                    <a:pt x="557" y="341"/>
                  </a:cubicBezTo>
                  <a:cubicBezTo>
                    <a:pt x="554" y="344"/>
                    <a:pt x="554" y="344"/>
                    <a:pt x="554" y="344"/>
                  </a:cubicBezTo>
                  <a:cubicBezTo>
                    <a:pt x="552" y="345"/>
                    <a:pt x="552" y="345"/>
                    <a:pt x="552" y="345"/>
                  </a:cubicBezTo>
                  <a:cubicBezTo>
                    <a:pt x="548" y="346"/>
                    <a:pt x="548" y="346"/>
                    <a:pt x="548" y="346"/>
                  </a:cubicBezTo>
                  <a:cubicBezTo>
                    <a:pt x="542" y="349"/>
                    <a:pt x="542" y="349"/>
                    <a:pt x="542" y="349"/>
                  </a:cubicBezTo>
                  <a:cubicBezTo>
                    <a:pt x="538" y="355"/>
                    <a:pt x="538" y="355"/>
                    <a:pt x="538" y="355"/>
                  </a:cubicBezTo>
                  <a:cubicBezTo>
                    <a:pt x="532" y="358"/>
                    <a:pt x="532" y="358"/>
                    <a:pt x="532" y="358"/>
                  </a:cubicBezTo>
                  <a:cubicBezTo>
                    <a:pt x="531" y="360"/>
                    <a:pt x="531" y="360"/>
                    <a:pt x="531" y="360"/>
                  </a:cubicBezTo>
                  <a:cubicBezTo>
                    <a:pt x="528" y="360"/>
                    <a:pt x="528" y="360"/>
                    <a:pt x="528" y="360"/>
                  </a:cubicBezTo>
                  <a:cubicBezTo>
                    <a:pt x="526" y="361"/>
                    <a:pt x="526" y="361"/>
                    <a:pt x="526" y="361"/>
                  </a:cubicBezTo>
                  <a:cubicBezTo>
                    <a:pt x="524" y="362"/>
                    <a:pt x="524" y="362"/>
                    <a:pt x="524" y="362"/>
                  </a:cubicBezTo>
                  <a:cubicBezTo>
                    <a:pt x="523" y="364"/>
                    <a:pt x="523" y="364"/>
                    <a:pt x="523" y="364"/>
                  </a:cubicBezTo>
                  <a:cubicBezTo>
                    <a:pt x="521" y="366"/>
                    <a:pt x="521" y="366"/>
                    <a:pt x="521" y="366"/>
                  </a:cubicBezTo>
                  <a:cubicBezTo>
                    <a:pt x="521" y="367"/>
                    <a:pt x="521" y="367"/>
                    <a:pt x="521" y="367"/>
                  </a:cubicBezTo>
                  <a:cubicBezTo>
                    <a:pt x="519" y="369"/>
                    <a:pt x="519" y="369"/>
                    <a:pt x="519" y="369"/>
                  </a:cubicBezTo>
                  <a:cubicBezTo>
                    <a:pt x="518" y="372"/>
                    <a:pt x="518" y="372"/>
                    <a:pt x="518" y="372"/>
                  </a:cubicBezTo>
                  <a:cubicBezTo>
                    <a:pt x="515" y="376"/>
                    <a:pt x="515" y="376"/>
                    <a:pt x="515" y="376"/>
                  </a:cubicBezTo>
                  <a:cubicBezTo>
                    <a:pt x="512" y="382"/>
                    <a:pt x="512" y="382"/>
                    <a:pt x="512" y="382"/>
                  </a:cubicBezTo>
                  <a:cubicBezTo>
                    <a:pt x="512" y="385"/>
                    <a:pt x="512" y="385"/>
                    <a:pt x="512" y="385"/>
                  </a:cubicBezTo>
                  <a:cubicBezTo>
                    <a:pt x="512" y="389"/>
                    <a:pt x="512" y="389"/>
                    <a:pt x="512" y="389"/>
                  </a:cubicBezTo>
                  <a:cubicBezTo>
                    <a:pt x="514" y="395"/>
                    <a:pt x="514" y="395"/>
                    <a:pt x="514" y="395"/>
                  </a:cubicBezTo>
                  <a:cubicBezTo>
                    <a:pt x="514" y="397"/>
                    <a:pt x="514" y="397"/>
                    <a:pt x="514" y="397"/>
                  </a:cubicBezTo>
                  <a:cubicBezTo>
                    <a:pt x="513" y="398"/>
                    <a:pt x="513" y="398"/>
                    <a:pt x="513" y="398"/>
                  </a:cubicBezTo>
                  <a:cubicBezTo>
                    <a:pt x="513" y="401"/>
                    <a:pt x="513" y="401"/>
                    <a:pt x="513" y="401"/>
                  </a:cubicBezTo>
                  <a:cubicBezTo>
                    <a:pt x="514" y="406"/>
                    <a:pt x="514" y="406"/>
                    <a:pt x="514" y="406"/>
                  </a:cubicBezTo>
                  <a:cubicBezTo>
                    <a:pt x="515" y="403"/>
                    <a:pt x="515" y="403"/>
                    <a:pt x="515" y="403"/>
                  </a:cubicBezTo>
                  <a:cubicBezTo>
                    <a:pt x="515" y="399"/>
                    <a:pt x="515" y="399"/>
                    <a:pt x="515" y="399"/>
                  </a:cubicBezTo>
                  <a:cubicBezTo>
                    <a:pt x="515" y="398"/>
                    <a:pt x="515" y="398"/>
                    <a:pt x="515" y="398"/>
                  </a:cubicBezTo>
                  <a:cubicBezTo>
                    <a:pt x="516" y="399"/>
                    <a:pt x="516" y="399"/>
                    <a:pt x="516" y="399"/>
                  </a:cubicBezTo>
                  <a:cubicBezTo>
                    <a:pt x="515" y="402"/>
                    <a:pt x="515" y="402"/>
                    <a:pt x="515" y="402"/>
                  </a:cubicBezTo>
                  <a:cubicBezTo>
                    <a:pt x="515" y="407"/>
                    <a:pt x="515" y="407"/>
                    <a:pt x="515" y="407"/>
                  </a:cubicBezTo>
                  <a:cubicBezTo>
                    <a:pt x="516" y="411"/>
                    <a:pt x="516" y="411"/>
                    <a:pt x="516" y="411"/>
                  </a:cubicBezTo>
                  <a:cubicBezTo>
                    <a:pt x="517" y="419"/>
                    <a:pt x="517" y="419"/>
                    <a:pt x="517" y="419"/>
                  </a:cubicBezTo>
                  <a:cubicBezTo>
                    <a:pt x="515" y="425"/>
                    <a:pt x="515" y="425"/>
                    <a:pt x="515" y="425"/>
                  </a:cubicBezTo>
                  <a:cubicBezTo>
                    <a:pt x="513" y="428"/>
                    <a:pt x="513" y="428"/>
                    <a:pt x="513" y="428"/>
                  </a:cubicBezTo>
                  <a:cubicBezTo>
                    <a:pt x="513" y="431"/>
                    <a:pt x="513" y="431"/>
                    <a:pt x="513" y="431"/>
                  </a:cubicBezTo>
                  <a:cubicBezTo>
                    <a:pt x="510" y="433"/>
                    <a:pt x="510" y="433"/>
                    <a:pt x="510" y="433"/>
                  </a:cubicBezTo>
                  <a:cubicBezTo>
                    <a:pt x="508" y="434"/>
                    <a:pt x="508" y="434"/>
                    <a:pt x="508" y="434"/>
                  </a:cubicBezTo>
                  <a:cubicBezTo>
                    <a:pt x="505" y="434"/>
                    <a:pt x="505" y="434"/>
                    <a:pt x="505" y="434"/>
                  </a:cubicBezTo>
                  <a:cubicBezTo>
                    <a:pt x="503" y="434"/>
                    <a:pt x="503" y="434"/>
                    <a:pt x="503" y="434"/>
                  </a:cubicBezTo>
                  <a:cubicBezTo>
                    <a:pt x="502" y="432"/>
                    <a:pt x="502" y="432"/>
                    <a:pt x="502" y="432"/>
                  </a:cubicBezTo>
                  <a:cubicBezTo>
                    <a:pt x="502" y="431"/>
                    <a:pt x="502" y="431"/>
                    <a:pt x="502" y="431"/>
                  </a:cubicBezTo>
                  <a:cubicBezTo>
                    <a:pt x="503" y="433"/>
                    <a:pt x="503" y="433"/>
                    <a:pt x="503" y="433"/>
                  </a:cubicBezTo>
                  <a:cubicBezTo>
                    <a:pt x="505" y="432"/>
                    <a:pt x="505" y="432"/>
                    <a:pt x="505" y="432"/>
                  </a:cubicBezTo>
                  <a:cubicBezTo>
                    <a:pt x="505" y="430"/>
                    <a:pt x="505" y="430"/>
                    <a:pt x="505" y="430"/>
                  </a:cubicBezTo>
                  <a:cubicBezTo>
                    <a:pt x="503" y="429"/>
                    <a:pt x="503" y="429"/>
                    <a:pt x="503" y="429"/>
                  </a:cubicBezTo>
                  <a:cubicBezTo>
                    <a:pt x="501" y="427"/>
                    <a:pt x="501" y="427"/>
                    <a:pt x="501" y="427"/>
                  </a:cubicBezTo>
                  <a:cubicBezTo>
                    <a:pt x="499" y="426"/>
                    <a:pt x="499" y="426"/>
                    <a:pt x="499" y="426"/>
                  </a:cubicBezTo>
                  <a:cubicBezTo>
                    <a:pt x="499" y="422"/>
                    <a:pt x="499" y="422"/>
                    <a:pt x="499" y="422"/>
                  </a:cubicBezTo>
                  <a:cubicBezTo>
                    <a:pt x="498" y="419"/>
                    <a:pt x="498" y="419"/>
                    <a:pt x="498" y="419"/>
                  </a:cubicBezTo>
                  <a:cubicBezTo>
                    <a:pt x="499" y="416"/>
                    <a:pt x="499" y="416"/>
                    <a:pt x="499" y="416"/>
                  </a:cubicBezTo>
                  <a:cubicBezTo>
                    <a:pt x="498" y="415"/>
                    <a:pt x="498" y="415"/>
                    <a:pt x="498" y="415"/>
                  </a:cubicBezTo>
                  <a:cubicBezTo>
                    <a:pt x="498" y="416"/>
                    <a:pt x="498" y="416"/>
                    <a:pt x="498" y="416"/>
                  </a:cubicBezTo>
                  <a:cubicBezTo>
                    <a:pt x="497" y="416"/>
                    <a:pt x="497" y="416"/>
                    <a:pt x="497" y="416"/>
                  </a:cubicBezTo>
                  <a:cubicBezTo>
                    <a:pt x="496" y="411"/>
                    <a:pt x="496" y="411"/>
                    <a:pt x="496" y="411"/>
                  </a:cubicBezTo>
                  <a:cubicBezTo>
                    <a:pt x="498" y="408"/>
                    <a:pt x="498" y="408"/>
                    <a:pt x="498" y="408"/>
                  </a:cubicBezTo>
                  <a:cubicBezTo>
                    <a:pt x="498" y="406"/>
                    <a:pt x="498" y="406"/>
                    <a:pt x="498" y="406"/>
                  </a:cubicBezTo>
                  <a:cubicBezTo>
                    <a:pt x="498" y="406"/>
                    <a:pt x="498" y="406"/>
                    <a:pt x="498" y="406"/>
                  </a:cubicBezTo>
                  <a:cubicBezTo>
                    <a:pt x="496" y="407"/>
                    <a:pt x="496" y="407"/>
                    <a:pt x="496" y="407"/>
                  </a:cubicBezTo>
                  <a:cubicBezTo>
                    <a:pt x="495" y="408"/>
                    <a:pt x="495" y="408"/>
                    <a:pt x="495" y="408"/>
                  </a:cubicBezTo>
                  <a:cubicBezTo>
                    <a:pt x="495" y="403"/>
                    <a:pt x="495" y="403"/>
                    <a:pt x="495" y="403"/>
                  </a:cubicBezTo>
                  <a:cubicBezTo>
                    <a:pt x="498" y="399"/>
                    <a:pt x="498" y="399"/>
                    <a:pt x="498" y="399"/>
                  </a:cubicBezTo>
                  <a:cubicBezTo>
                    <a:pt x="498" y="396"/>
                    <a:pt x="498" y="396"/>
                    <a:pt x="498" y="396"/>
                  </a:cubicBezTo>
                  <a:cubicBezTo>
                    <a:pt x="495" y="392"/>
                    <a:pt x="495" y="392"/>
                    <a:pt x="495" y="392"/>
                  </a:cubicBezTo>
                  <a:cubicBezTo>
                    <a:pt x="493" y="388"/>
                    <a:pt x="493" y="388"/>
                    <a:pt x="493" y="388"/>
                  </a:cubicBezTo>
                  <a:cubicBezTo>
                    <a:pt x="491" y="386"/>
                    <a:pt x="491" y="386"/>
                    <a:pt x="491" y="386"/>
                  </a:cubicBezTo>
                  <a:cubicBezTo>
                    <a:pt x="489" y="385"/>
                    <a:pt x="489" y="385"/>
                    <a:pt x="489" y="385"/>
                  </a:cubicBezTo>
                  <a:cubicBezTo>
                    <a:pt x="486" y="386"/>
                    <a:pt x="486" y="386"/>
                    <a:pt x="486" y="386"/>
                  </a:cubicBezTo>
                  <a:cubicBezTo>
                    <a:pt x="484" y="387"/>
                    <a:pt x="484" y="387"/>
                    <a:pt x="484" y="387"/>
                  </a:cubicBezTo>
                  <a:cubicBezTo>
                    <a:pt x="484" y="388"/>
                    <a:pt x="484" y="388"/>
                    <a:pt x="484" y="388"/>
                  </a:cubicBezTo>
                  <a:cubicBezTo>
                    <a:pt x="480" y="389"/>
                    <a:pt x="480" y="389"/>
                    <a:pt x="480" y="389"/>
                  </a:cubicBezTo>
                  <a:cubicBezTo>
                    <a:pt x="480" y="390"/>
                    <a:pt x="480" y="390"/>
                    <a:pt x="480" y="390"/>
                  </a:cubicBezTo>
                  <a:cubicBezTo>
                    <a:pt x="479" y="390"/>
                    <a:pt x="479" y="390"/>
                    <a:pt x="479" y="390"/>
                  </a:cubicBezTo>
                  <a:cubicBezTo>
                    <a:pt x="478" y="389"/>
                    <a:pt x="478" y="389"/>
                    <a:pt x="478" y="389"/>
                  </a:cubicBezTo>
                  <a:cubicBezTo>
                    <a:pt x="478" y="387"/>
                    <a:pt x="478" y="387"/>
                    <a:pt x="478" y="387"/>
                  </a:cubicBezTo>
                  <a:cubicBezTo>
                    <a:pt x="479" y="387"/>
                    <a:pt x="479" y="387"/>
                    <a:pt x="479" y="387"/>
                  </a:cubicBezTo>
                  <a:cubicBezTo>
                    <a:pt x="478" y="385"/>
                    <a:pt x="478" y="385"/>
                    <a:pt x="478" y="385"/>
                  </a:cubicBezTo>
                  <a:cubicBezTo>
                    <a:pt x="477" y="383"/>
                    <a:pt x="477" y="383"/>
                    <a:pt x="477" y="383"/>
                  </a:cubicBezTo>
                  <a:cubicBezTo>
                    <a:pt x="476" y="385"/>
                    <a:pt x="476" y="385"/>
                    <a:pt x="476" y="385"/>
                  </a:cubicBezTo>
                  <a:cubicBezTo>
                    <a:pt x="474" y="384"/>
                    <a:pt x="474" y="384"/>
                    <a:pt x="474" y="384"/>
                  </a:cubicBezTo>
                  <a:cubicBezTo>
                    <a:pt x="473" y="383"/>
                    <a:pt x="473" y="383"/>
                    <a:pt x="473" y="383"/>
                  </a:cubicBezTo>
                  <a:cubicBezTo>
                    <a:pt x="475" y="383"/>
                    <a:pt x="475" y="383"/>
                    <a:pt x="475" y="383"/>
                  </a:cubicBezTo>
                  <a:cubicBezTo>
                    <a:pt x="471" y="382"/>
                    <a:pt x="471" y="382"/>
                    <a:pt x="471" y="382"/>
                  </a:cubicBezTo>
                  <a:cubicBezTo>
                    <a:pt x="470" y="382"/>
                    <a:pt x="470" y="382"/>
                    <a:pt x="470" y="382"/>
                  </a:cubicBezTo>
                  <a:cubicBezTo>
                    <a:pt x="468" y="383"/>
                    <a:pt x="468" y="383"/>
                    <a:pt x="468" y="383"/>
                  </a:cubicBezTo>
                  <a:cubicBezTo>
                    <a:pt x="466" y="382"/>
                    <a:pt x="466" y="382"/>
                    <a:pt x="466" y="382"/>
                  </a:cubicBezTo>
                  <a:cubicBezTo>
                    <a:pt x="464" y="382"/>
                    <a:pt x="464" y="382"/>
                    <a:pt x="464" y="382"/>
                  </a:cubicBezTo>
                  <a:cubicBezTo>
                    <a:pt x="462" y="382"/>
                    <a:pt x="462" y="382"/>
                    <a:pt x="462" y="382"/>
                  </a:cubicBezTo>
                  <a:cubicBezTo>
                    <a:pt x="461" y="383"/>
                    <a:pt x="461" y="383"/>
                    <a:pt x="461" y="383"/>
                  </a:cubicBezTo>
                  <a:cubicBezTo>
                    <a:pt x="459" y="383"/>
                    <a:pt x="459" y="383"/>
                    <a:pt x="459" y="383"/>
                  </a:cubicBezTo>
                  <a:cubicBezTo>
                    <a:pt x="460" y="382"/>
                    <a:pt x="460" y="382"/>
                    <a:pt x="460" y="382"/>
                  </a:cubicBezTo>
                  <a:cubicBezTo>
                    <a:pt x="460" y="380"/>
                    <a:pt x="460" y="380"/>
                    <a:pt x="460" y="380"/>
                  </a:cubicBezTo>
                  <a:cubicBezTo>
                    <a:pt x="458" y="381"/>
                    <a:pt x="458" y="381"/>
                    <a:pt x="458" y="381"/>
                  </a:cubicBezTo>
                  <a:cubicBezTo>
                    <a:pt x="458" y="382"/>
                    <a:pt x="458" y="382"/>
                    <a:pt x="458" y="382"/>
                  </a:cubicBezTo>
                  <a:cubicBezTo>
                    <a:pt x="454" y="382"/>
                    <a:pt x="454" y="382"/>
                    <a:pt x="454" y="382"/>
                  </a:cubicBezTo>
                  <a:cubicBezTo>
                    <a:pt x="450" y="382"/>
                    <a:pt x="450" y="382"/>
                    <a:pt x="450" y="382"/>
                  </a:cubicBezTo>
                  <a:cubicBezTo>
                    <a:pt x="448" y="383"/>
                    <a:pt x="448" y="383"/>
                    <a:pt x="448" y="383"/>
                  </a:cubicBezTo>
                  <a:cubicBezTo>
                    <a:pt x="447" y="382"/>
                    <a:pt x="447" y="382"/>
                    <a:pt x="447" y="382"/>
                  </a:cubicBezTo>
                  <a:cubicBezTo>
                    <a:pt x="443" y="383"/>
                    <a:pt x="443" y="383"/>
                    <a:pt x="443" y="383"/>
                  </a:cubicBezTo>
                  <a:cubicBezTo>
                    <a:pt x="442" y="382"/>
                    <a:pt x="442" y="382"/>
                    <a:pt x="442" y="382"/>
                  </a:cubicBezTo>
                  <a:cubicBezTo>
                    <a:pt x="440" y="381"/>
                    <a:pt x="440" y="381"/>
                    <a:pt x="440" y="381"/>
                  </a:cubicBezTo>
                  <a:cubicBezTo>
                    <a:pt x="437" y="382"/>
                    <a:pt x="437" y="382"/>
                    <a:pt x="437" y="382"/>
                  </a:cubicBezTo>
                  <a:cubicBezTo>
                    <a:pt x="437" y="382"/>
                    <a:pt x="437" y="382"/>
                    <a:pt x="437" y="382"/>
                  </a:cubicBezTo>
                  <a:cubicBezTo>
                    <a:pt x="439" y="383"/>
                    <a:pt x="439" y="383"/>
                    <a:pt x="439" y="383"/>
                  </a:cubicBezTo>
                  <a:cubicBezTo>
                    <a:pt x="440" y="385"/>
                    <a:pt x="440" y="385"/>
                    <a:pt x="440" y="385"/>
                  </a:cubicBezTo>
                  <a:cubicBezTo>
                    <a:pt x="442" y="384"/>
                    <a:pt x="442" y="384"/>
                    <a:pt x="442" y="384"/>
                  </a:cubicBezTo>
                  <a:cubicBezTo>
                    <a:pt x="443" y="384"/>
                    <a:pt x="443" y="384"/>
                    <a:pt x="443" y="384"/>
                  </a:cubicBezTo>
                  <a:cubicBezTo>
                    <a:pt x="443" y="386"/>
                    <a:pt x="443" y="386"/>
                    <a:pt x="443" y="386"/>
                  </a:cubicBezTo>
                  <a:cubicBezTo>
                    <a:pt x="445" y="385"/>
                    <a:pt x="445" y="385"/>
                    <a:pt x="445" y="385"/>
                  </a:cubicBezTo>
                  <a:cubicBezTo>
                    <a:pt x="446" y="386"/>
                    <a:pt x="446" y="386"/>
                    <a:pt x="446" y="386"/>
                  </a:cubicBezTo>
                  <a:cubicBezTo>
                    <a:pt x="444" y="388"/>
                    <a:pt x="444" y="388"/>
                    <a:pt x="444" y="388"/>
                  </a:cubicBezTo>
                  <a:cubicBezTo>
                    <a:pt x="443" y="390"/>
                    <a:pt x="443" y="390"/>
                    <a:pt x="443" y="390"/>
                  </a:cubicBezTo>
                  <a:cubicBezTo>
                    <a:pt x="443" y="391"/>
                    <a:pt x="443" y="391"/>
                    <a:pt x="443" y="391"/>
                  </a:cubicBezTo>
                  <a:cubicBezTo>
                    <a:pt x="445" y="392"/>
                    <a:pt x="445" y="392"/>
                    <a:pt x="445" y="392"/>
                  </a:cubicBezTo>
                  <a:cubicBezTo>
                    <a:pt x="445" y="393"/>
                    <a:pt x="445" y="393"/>
                    <a:pt x="445" y="393"/>
                  </a:cubicBezTo>
                  <a:cubicBezTo>
                    <a:pt x="446" y="394"/>
                    <a:pt x="446" y="394"/>
                    <a:pt x="446" y="394"/>
                  </a:cubicBezTo>
                  <a:cubicBezTo>
                    <a:pt x="446" y="396"/>
                    <a:pt x="446" y="396"/>
                    <a:pt x="446" y="396"/>
                  </a:cubicBezTo>
                  <a:cubicBezTo>
                    <a:pt x="444" y="395"/>
                    <a:pt x="444" y="395"/>
                    <a:pt x="444" y="395"/>
                  </a:cubicBezTo>
                  <a:cubicBezTo>
                    <a:pt x="443" y="394"/>
                    <a:pt x="443" y="394"/>
                    <a:pt x="443" y="394"/>
                  </a:cubicBezTo>
                  <a:cubicBezTo>
                    <a:pt x="441" y="391"/>
                    <a:pt x="441" y="391"/>
                    <a:pt x="441" y="391"/>
                  </a:cubicBezTo>
                  <a:cubicBezTo>
                    <a:pt x="440" y="390"/>
                    <a:pt x="440" y="390"/>
                    <a:pt x="440" y="390"/>
                  </a:cubicBezTo>
                  <a:cubicBezTo>
                    <a:pt x="438" y="390"/>
                    <a:pt x="438" y="390"/>
                    <a:pt x="438" y="390"/>
                  </a:cubicBezTo>
                  <a:cubicBezTo>
                    <a:pt x="438" y="392"/>
                    <a:pt x="438" y="392"/>
                    <a:pt x="438" y="392"/>
                  </a:cubicBezTo>
                  <a:cubicBezTo>
                    <a:pt x="438" y="393"/>
                    <a:pt x="438" y="393"/>
                    <a:pt x="438" y="393"/>
                  </a:cubicBezTo>
                  <a:cubicBezTo>
                    <a:pt x="437" y="394"/>
                    <a:pt x="437" y="394"/>
                    <a:pt x="437" y="394"/>
                  </a:cubicBezTo>
                  <a:cubicBezTo>
                    <a:pt x="435" y="393"/>
                    <a:pt x="435" y="393"/>
                    <a:pt x="435" y="393"/>
                  </a:cubicBezTo>
                  <a:cubicBezTo>
                    <a:pt x="433" y="393"/>
                    <a:pt x="433" y="393"/>
                    <a:pt x="433" y="393"/>
                  </a:cubicBezTo>
                  <a:cubicBezTo>
                    <a:pt x="432" y="394"/>
                    <a:pt x="432" y="394"/>
                    <a:pt x="432" y="394"/>
                  </a:cubicBezTo>
                  <a:cubicBezTo>
                    <a:pt x="429" y="394"/>
                    <a:pt x="429" y="394"/>
                    <a:pt x="429" y="394"/>
                  </a:cubicBezTo>
                  <a:cubicBezTo>
                    <a:pt x="428" y="393"/>
                    <a:pt x="428" y="393"/>
                    <a:pt x="428" y="393"/>
                  </a:cubicBezTo>
                  <a:cubicBezTo>
                    <a:pt x="429" y="390"/>
                    <a:pt x="429" y="390"/>
                    <a:pt x="429" y="390"/>
                  </a:cubicBezTo>
                  <a:cubicBezTo>
                    <a:pt x="426" y="390"/>
                    <a:pt x="426" y="390"/>
                    <a:pt x="426" y="390"/>
                  </a:cubicBezTo>
                  <a:cubicBezTo>
                    <a:pt x="424" y="390"/>
                    <a:pt x="424" y="390"/>
                    <a:pt x="424" y="390"/>
                  </a:cubicBezTo>
                  <a:cubicBezTo>
                    <a:pt x="423" y="390"/>
                    <a:pt x="423" y="390"/>
                    <a:pt x="423" y="390"/>
                  </a:cubicBezTo>
                  <a:cubicBezTo>
                    <a:pt x="425" y="388"/>
                    <a:pt x="425" y="388"/>
                    <a:pt x="425" y="388"/>
                  </a:cubicBezTo>
                  <a:cubicBezTo>
                    <a:pt x="423" y="388"/>
                    <a:pt x="423" y="388"/>
                    <a:pt x="423" y="388"/>
                  </a:cubicBezTo>
                  <a:cubicBezTo>
                    <a:pt x="422" y="388"/>
                    <a:pt x="422" y="388"/>
                    <a:pt x="422" y="388"/>
                  </a:cubicBezTo>
                  <a:cubicBezTo>
                    <a:pt x="421" y="389"/>
                    <a:pt x="421" y="389"/>
                    <a:pt x="421" y="389"/>
                  </a:cubicBezTo>
                  <a:cubicBezTo>
                    <a:pt x="420" y="390"/>
                    <a:pt x="420" y="390"/>
                    <a:pt x="420" y="390"/>
                  </a:cubicBezTo>
                  <a:cubicBezTo>
                    <a:pt x="418" y="390"/>
                    <a:pt x="418" y="390"/>
                    <a:pt x="418" y="390"/>
                  </a:cubicBezTo>
                  <a:cubicBezTo>
                    <a:pt x="413" y="387"/>
                    <a:pt x="413" y="387"/>
                    <a:pt x="413" y="387"/>
                  </a:cubicBezTo>
                  <a:cubicBezTo>
                    <a:pt x="412" y="387"/>
                    <a:pt x="412" y="387"/>
                    <a:pt x="412" y="387"/>
                  </a:cubicBezTo>
                  <a:cubicBezTo>
                    <a:pt x="405" y="389"/>
                    <a:pt x="405" y="389"/>
                    <a:pt x="405" y="389"/>
                  </a:cubicBezTo>
                  <a:cubicBezTo>
                    <a:pt x="400" y="392"/>
                    <a:pt x="400" y="392"/>
                    <a:pt x="400" y="392"/>
                  </a:cubicBezTo>
                  <a:cubicBezTo>
                    <a:pt x="401" y="390"/>
                    <a:pt x="401" y="390"/>
                    <a:pt x="401" y="390"/>
                  </a:cubicBezTo>
                  <a:cubicBezTo>
                    <a:pt x="400" y="389"/>
                    <a:pt x="400" y="389"/>
                    <a:pt x="400" y="389"/>
                  </a:cubicBezTo>
                  <a:cubicBezTo>
                    <a:pt x="398" y="390"/>
                    <a:pt x="398" y="390"/>
                    <a:pt x="398" y="390"/>
                  </a:cubicBezTo>
                  <a:cubicBezTo>
                    <a:pt x="397" y="392"/>
                    <a:pt x="397" y="392"/>
                    <a:pt x="397" y="392"/>
                  </a:cubicBezTo>
                  <a:cubicBezTo>
                    <a:pt x="399" y="392"/>
                    <a:pt x="399" y="392"/>
                    <a:pt x="399" y="392"/>
                  </a:cubicBezTo>
                  <a:cubicBezTo>
                    <a:pt x="397" y="394"/>
                    <a:pt x="397" y="394"/>
                    <a:pt x="397" y="394"/>
                  </a:cubicBezTo>
                  <a:cubicBezTo>
                    <a:pt x="393" y="396"/>
                    <a:pt x="393" y="396"/>
                    <a:pt x="393" y="396"/>
                  </a:cubicBezTo>
                  <a:cubicBezTo>
                    <a:pt x="389" y="399"/>
                    <a:pt x="389" y="399"/>
                    <a:pt x="389" y="399"/>
                  </a:cubicBezTo>
                  <a:cubicBezTo>
                    <a:pt x="387" y="400"/>
                    <a:pt x="387" y="400"/>
                    <a:pt x="387" y="400"/>
                  </a:cubicBezTo>
                  <a:cubicBezTo>
                    <a:pt x="385" y="401"/>
                    <a:pt x="385" y="401"/>
                    <a:pt x="385" y="401"/>
                  </a:cubicBezTo>
                  <a:cubicBezTo>
                    <a:pt x="382" y="402"/>
                    <a:pt x="382" y="402"/>
                    <a:pt x="382" y="402"/>
                  </a:cubicBezTo>
                  <a:cubicBezTo>
                    <a:pt x="381" y="403"/>
                    <a:pt x="381" y="403"/>
                    <a:pt x="381" y="403"/>
                  </a:cubicBezTo>
                  <a:cubicBezTo>
                    <a:pt x="378" y="404"/>
                    <a:pt x="378" y="404"/>
                    <a:pt x="378" y="404"/>
                  </a:cubicBezTo>
                  <a:cubicBezTo>
                    <a:pt x="376" y="405"/>
                    <a:pt x="376" y="405"/>
                    <a:pt x="376" y="405"/>
                  </a:cubicBezTo>
                  <a:cubicBezTo>
                    <a:pt x="374" y="406"/>
                    <a:pt x="374" y="406"/>
                    <a:pt x="374" y="406"/>
                  </a:cubicBezTo>
                  <a:cubicBezTo>
                    <a:pt x="373" y="406"/>
                    <a:pt x="373" y="406"/>
                    <a:pt x="373" y="406"/>
                  </a:cubicBezTo>
                  <a:cubicBezTo>
                    <a:pt x="372" y="409"/>
                    <a:pt x="372" y="409"/>
                    <a:pt x="372" y="409"/>
                  </a:cubicBezTo>
                  <a:cubicBezTo>
                    <a:pt x="371" y="410"/>
                    <a:pt x="371" y="410"/>
                    <a:pt x="371" y="410"/>
                  </a:cubicBezTo>
                  <a:cubicBezTo>
                    <a:pt x="369" y="412"/>
                    <a:pt x="369" y="412"/>
                    <a:pt x="369" y="412"/>
                  </a:cubicBezTo>
                  <a:cubicBezTo>
                    <a:pt x="370" y="413"/>
                    <a:pt x="370" y="413"/>
                    <a:pt x="370" y="413"/>
                  </a:cubicBezTo>
                  <a:cubicBezTo>
                    <a:pt x="369" y="415"/>
                    <a:pt x="369" y="415"/>
                    <a:pt x="369" y="415"/>
                  </a:cubicBezTo>
                  <a:cubicBezTo>
                    <a:pt x="369" y="421"/>
                    <a:pt x="369" y="421"/>
                    <a:pt x="369" y="421"/>
                  </a:cubicBezTo>
                  <a:cubicBezTo>
                    <a:pt x="370" y="423"/>
                    <a:pt x="370" y="423"/>
                    <a:pt x="370" y="423"/>
                  </a:cubicBezTo>
                  <a:cubicBezTo>
                    <a:pt x="370" y="426"/>
                    <a:pt x="370" y="426"/>
                    <a:pt x="370" y="426"/>
                  </a:cubicBezTo>
                  <a:cubicBezTo>
                    <a:pt x="366" y="425"/>
                    <a:pt x="366" y="425"/>
                    <a:pt x="366" y="425"/>
                  </a:cubicBezTo>
                  <a:cubicBezTo>
                    <a:pt x="361" y="424"/>
                    <a:pt x="361" y="424"/>
                    <a:pt x="361" y="424"/>
                  </a:cubicBezTo>
                  <a:cubicBezTo>
                    <a:pt x="357" y="422"/>
                    <a:pt x="357" y="422"/>
                    <a:pt x="357" y="422"/>
                  </a:cubicBezTo>
                  <a:cubicBezTo>
                    <a:pt x="354" y="419"/>
                    <a:pt x="354" y="419"/>
                    <a:pt x="354" y="419"/>
                  </a:cubicBezTo>
                  <a:cubicBezTo>
                    <a:pt x="354" y="416"/>
                    <a:pt x="354" y="416"/>
                    <a:pt x="354" y="416"/>
                  </a:cubicBezTo>
                  <a:cubicBezTo>
                    <a:pt x="353" y="409"/>
                    <a:pt x="353" y="409"/>
                    <a:pt x="353" y="409"/>
                  </a:cubicBezTo>
                  <a:cubicBezTo>
                    <a:pt x="349" y="403"/>
                    <a:pt x="349" y="403"/>
                    <a:pt x="349" y="403"/>
                  </a:cubicBezTo>
                  <a:cubicBezTo>
                    <a:pt x="348" y="392"/>
                    <a:pt x="348" y="392"/>
                    <a:pt x="348" y="392"/>
                  </a:cubicBezTo>
                  <a:cubicBezTo>
                    <a:pt x="346" y="390"/>
                    <a:pt x="346" y="390"/>
                    <a:pt x="346" y="390"/>
                  </a:cubicBezTo>
                  <a:cubicBezTo>
                    <a:pt x="346" y="388"/>
                    <a:pt x="346" y="388"/>
                    <a:pt x="346" y="388"/>
                  </a:cubicBezTo>
                  <a:cubicBezTo>
                    <a:pt x="338" y="387"/>
                    <a:pt x="338" y="387"/>
                    <a:pt x="338" y="387"/>
                  </a:cubicBezTo>
                  <a:cubicBezTo>
                    <a:pt x="334" y="389"/>
                    <a:pt x="334" y="389"/>
                    <a:pt x="334" y="389"/>
                  </a:cubicBezTo>
                  <a:cubicBezTo>
                    <a:pt x="332" y="393"/>
                    <a:pt x="332" y="393"/>
                    <a:pt x="332" y="393"/>
                  </a:cubicBezTo>
                  <a:cubicBezTo>
                    <a:pt x="329" y="395"/>
                    <a:pt x="329" y="395"/>
                    <a:pt x="329" y="395"/>
                  </a:cubicBezTo>
                  <a:cubicBezTo>
                    <a:pt x="325" y="393"/>
                    <a:pt x="325" y="393"/>
                    <a:pt x="325" y="393"/>
                  </a:cubicBezTo>
                  <a:cubicBezTo>
                    <a:pt x="318" y="390"/>
                    <a:pt x="318" y="390"/>
                    <a:pt x="318" y="390"/>
                  </a:cubicBezTo>
                  <a:cubicBezTo>
                    <a:pt x="317" y="384"/>
                    <a:pt x="317" y="384"/>
                    <a:pt x="317" y="384"/>
                  </a:cubicBezTo>
                  <a:cubicBezTo>
                    <a:pt x="317" y="381"/>
                    <a:pt x="317" y="381"/>
                    <a:pt x="317" y="381"/>
                  </a:cubicBezTo>
                  <a:cubicBezTo>
                    <a:pt x="312" y="373"/>
                    <a:pt x="312" y="373"/>
                    <a:pt x="312" y="373"/>
                  </a:cubicBezTo>
                  <a:cubicBezTo>
                    <a:pt x="309" y="368"/>
                    <a:pt x="309" y="368"/>
                    <a:pt x="309" y="368"/>
                  </a:cubicBezTo>
                  <a:cubicBezTo>
                    <a:pt x="296" y="368"/>
                    <a:pt x="296" y="368"/>
                    <a:pt x="296" y="368"/>
                  </a:cubicBezTo>
                  <a:cubicBezTo>
                    <a:pt x="293" y="372"/>
                    <a:pt x="293" y="372"/>
                    <a:pt x="293" y="372"/>
                  </a:cubicBezTo>
                  <a:cubicBezTo>
                    <a:pt x="268" y="372"/>
                    <a:pt x="268" y="372"/>
                    <a:pt x="268" y="372"/>
                  </a:cubicBezTo>
                  <a:cubicBezTo>
                    <a:pt x="243" y="360"/>
                    <a:pt x="243" y="360"/>
                    <a:pt x="243" y="360"/>
                  </a:cubicBezTo>
                  <a:cubicBezTo>
                    <a:pt x="242" y="358"/>
                    <a:pt x="242" y="358"/>
                    <a:pt x="242" y="358"/>
                  </a:cubicBezTo>
                  <a:cubicBezTo>
                    <a:pt x="223" y="359"/>
                    <a:pt x="223" y="359"/>
                    <a:pt x="223" y="359"/>
                  </a:cubicBezTo>
                  <a:cubicBezTo>
                    <a:pt x="223" y="358"/>
                    <a:pt x="223" y="358"/>
                    <a:pt x="223" y="358"/>
                  </a:cubicBezTo>
                  <a:cubicBezTo>
                    <a:pt x="224" y="354"/>
                    <a:pt x="224" y="354"/>
                    <a:pt x="224" y="354"/>
                  </a:cubicBezTo>
                  <a:cubicBezTo>
                    <a:pt x="223" y="350"/>
                    <a:pt x="223" y="350"/>
                    <a:pt x="223" y="350"/>
                  </a:cubicBezTo>
                  <a:cubicBezTo>
                    <a:pt x="220" y="347"/>
                    <a:pt x="220" y="347"/>
                    <a:pt x="220" y="347"/>
                  </a:cubicBezTo>
                  <a:cubicBezTo>
                    <a:pt x="219" y="345"/>
                    <a:pt x="219" y="345"/>
                    <a:pt x="219" y="345"/>
                  </a:cubicBezTo>
                  <a:cubicBezTo>
                    <a:pt x="215" y="345"/>
                    <a:pt x="215" y="345"/>
                    <a:pt x="215" y="345"/>
                  </a:cubicBezTo>
                  <a:cubicBezTo>
                    <a:pt x="213" y="345"/>
                    <a:pt x="213" y="345"/>
                    <a:pt x="213" y="345"/>
                  </a:cubicBezTo>
                  <a:cubicBezTo>
                    <a:pt x="210" y="342"/>
                    <a:pt x="210" y="342"/>
                    <a:pt x="210" y="342"/>
                  </a:cubicBezTo>
                  <a:cubicBezTo>
                    <a:pt x="204" y="341"/>
                    <a:pt x="204" y="341"/>
                    <a:pt x="204" y="341"/>
                  </a:cubicBezTo>
                  <a:cubicBezTo>
                    <a:pt x="203" y="340"/>
                    <a:pt x="203" y="340"/>
                    <a:pt x="203" y="340"/>
                  </a:cubicBezTo>
                  <a:cubicBezTo>
                    <a:pt x="204" y="336"/>
                    <a:pt x="204" y="336"/>
                    <a:pt x="204" y="336"/>
                  </a:cubicBezTo>
                  <a:cubicBezTo>
                    <a:pt x="205" y="335"/>
                    <a:pt x="205" y="335"/>
                    <a:pt x="205" y="335"/>
                  </a:cubicBezTo>
                  <a:cubicBezTo>
                    <a:pt x="204" y="332"/>
                    <a:pt x="204" y="332"/>
                    <a:pt x="204" y="332"/>
                  </a:cubicBezTo>
                  <a:cubicBezTo>
                    <a:pt x="202" y="329"/>
                    <a:pt x="202" y="329"/>
                    <a:pt x="202" y="329"/>
                  </a:cubicBezTo>
                  <a:cubicBezTo>
                    <a:pt x="202" y="325"/>
                    <a:pt x="202" y="325"/>
                    <a:pt x="202" y="325"/>
                  </a:cubicBezTo>
                  <a:cubicBezTo>
                    <a:pt x="201" y="323"/>
                    <a:pt x="201" y="323"/>
                    <a:pt x="201" y="323"/>
                  </a:cubicBezTo>
                  <a:cubicBezTo>
                    <a:pt x="202" y="320"/>
                    <a:pt x="202" y="320"/>
                    <a:pt x="202" y="320"/>
                  </a:cubicBezTo>
                  <a:cubicBezTo>
                    <a:pt x="204" y="318"/>
                    <a:pt x="204" y="318"/>
                    <a:pt x="204" y="318"/>
                  </a:cubicBezTo>
                  <a:cubicBezTo>
                    <a:pt x="204" y="316"/>
                    <a:pt x="204" y="316"/>
                    <a:pt x="204" y="316"/>
                  </a:cubicBezTo>
                  <a:cubicBezTo>
                    <a:pt x="202" y="315"/>
                    <a:pt x="202" y="315"/>
                    <a:pt x="202" y="315"/>
                  </a:cubicBezTo>
                  <a:cubicBezTo>
                    <a:pt x="202" y="308"/>
                    <a:pt x="202" y="308"/>
                    <a:pt x="202" y="308"/>
                  </a:cubicBezTo>
                  <a:cubicBezTo>
                    <a:pt x="202" y="307"/>
                    <a:pt x="202" y="307"/>
                    <a:pt x="202" y="307"/>
                  </a:cubicBezTo>
                  <a:cubicBezTo>
                    <a:pt x="204" y="308"/>
                    <a:pt x="204" y="308"/>
                    <a:pt x="204" y="308"/>
                  </a:cubicBezTo>
                  <a:cubicBezTo>
                    <a:pt x="204" y="309"/>
                    <a:pt x="204" y="309"/>
                    <a:pt x="204" y="309"/>
                  </a:cubicBezTo>
                  <a:cubicBezTo>
                    <a:pt x="205" y="308"/>
                    <a:pt x="205" y="308"/>
                    <a:pt x="205" y="308"/>
                  </a:cubicBezTo>
                  <a:cubicBezTo>
                    <a:pt x="205" y="306"/>
                    <a:pt x="205" y="306"/>
                    <a:pt x="205" y="306"/>
                  </a:cubicBezTo>
                  <a:cubicBezTo>
                    <a:pt x="209" y="304"/>
                    <a:pt x="209" y="304"/>
                    <a:pt x="209" y="304"/>
                  </a:cubicBezTo>
                  <a:cubicBezTo>
                    <a:pt x="206" y="303"/>
                    <a:pt x="206" y="303"/>
                    <a:pt x="206" y="303"/>
                  </a:cubicBezTo>
                  <a:cubicBezTo>
                    <a:pt x="204" y="305"/>
                    <a:pt x="204" y="305"/>
                    <a:pt x="204" y="305"/>
                  </a:cubicBezTo>
                  <a:cubicBezTo>
                    <a:pt x="203" y="306"/>
                    <a:pt x="203" y="306"/>
                    <a:pt x="203" y="306"/>
                  </a:cubicBezTo>
                  <a:cubicBezTo>
                    <a:pt x="202" y="305"/>
                    <a:pt x="202" y="305"/>
                    <a:pt x="202" y="305"/>
                  </a:cubicBezTo>
                  <a:cubicBezTo>
                    <a:pt x="202" y="303"/>
                    <a:pt x="202" y="303"/>
                    <a:pt x="202" y="303"/>
                  </a:cubicBezTo>
                  <a:cubicBezTo>
                    <a:pt x="201" y="302"/>
                    <a:pt x="201" y="302"/>
                    <a:pt x="201" y="302"/>
                  </a:cubicBezTo>
                  <a:cubicBezTo>
                    <a:pt x="198" y="297"/>
                    <a:pt x="198" y="297"/>
                    <a:pt x="198" y="297"/>
                  </a:cubicBezTo>
                  <a:cubicBezTo>
                    <a:pt x="199" y="293"/>
                    <a:pt x="199" y="293"/>
                    <a:pt x="199" y="293"/>
                  </a:cubicBezTo>
                  <a:cubicBezTo>
                    <a:pt x="201" y="291"/>
                    <a:pt x="201" y="291"/>
                    <a:pt x="201" y="291"/>
                  </a:cubicBezTo>
                  <a:cubicBezTo>
                    <a:pt x="200" y="286"/>
                    <a:pt x="200" y="286"/>
                    <a:pt x="200" y="286"/>
                  </a:cubicBezTo>
                  <a:cubicBezTo>
                    <a:pt x="200" y="284"/>
                    <a:pt x="200" y="284"/>
                    <a:pt x="200" y="284"/>
                  </a:cubicBezTo>
                  <a:cubicBezTo>
                    <a:pt x="202" y="281"/>
                    <a:pt x="202" y="281"/>
                    <a:pt x="202" y="281"/>
                  </a:cubicBezTo>
                  <a:cubicBezTo>
                    <a:pt x="204" y="280"/>
                    <a:pt x="204" y="280"/>
                    <a:pt x="204" y="280"/>
                  </a:cubicBezTo>
                  <a:cubicBezTo>
                    <a:pt x="208" y="273"/>
                    <a:pt x="208" y="273"/>
                    <a:pt x="208" y="273"/>
                  </a:cubicBezTo>
                  <a:cubicBezTo>
                    <a:pt x="208" y="271"/>
                    <a:pt x="208" y="271"/>
                    <a:pt x="208" y="271"/>
                  </a:cubicBezTo>
                  <a:cubicBezTo>
                    <a:pt x="211" y="266"/>
                    <a:pt x="211" y="266"/>
                    <a:pt x="211" y="266"/>
                  </a:cubicBezTo>
                  <a:cubicBezTo>
                    <a:pt x="213" y="259"/>
                    <a:pt x="213" y="259"/>
                    <a:pt x="213" y="259"/>
                  </a:cubicBezTo>
                  <a:cubicBezTo>
                    <a:pt x="217" y="256"/>
                    <a:pt x="217" y="256"/>
                    <a:pt x="217" y="256"/>
                  </a:cubicBezTo>
                  <a:cubicBezTo>
                    <a:pt x="224" y="247"/>
                    <a:pt x="224" y="247"/>
                    <a:pt x="224" y="247"/>
                  </a:cubicBezTo>
                  <a:cubicBezTo>
                    <a:pt x="229" y="239"/>
                    <a:pt x="229" y="239"/>
                    <a:pt x="229" y="239"/>
                  </a:cubicBezTo>
                  <a:cubicBezTo>
                    <a:pt x="232" y="235"/>
                    <a:pt x="232" y="235"/>
                    <a:pt x="232" y="235"/>
                  </a:cubicBezTo>
                  <a:cubicBezTo>
                    <a:pt x="238" y="227"/>
                    <a:pt x="238" y="227"/>
                    <a:pt x="238" y="227"/>
                  </a:cubicBezTo>
                  <a:cubicBezTo>
                    <a:pt x="239" y="227"/>
                    <a:pt x="239" y="227"/>
                    <a:pt x="239" y="227"/>
                  </a:cubicBezTo>
                  <a:cubicBezTo>
                    <a:pt x="238" y="226"/>
                    <a:pt x="238" y="226"/>
                    <a:pt x="238" y="226"/>
                  </a:cubicBezTo>
                  <a:cubicBezTo>
                    <a:pt x="241" y="224"/>
                    <a:pt x="241" y="224"/>
                    <a:pt x="241" y="224"/>
                  </a:cubicBezTo>
                  <a:cubicBezTo>
                    <a:pt x="240" y="222"/>
                    <a:pt x="240" y="222"/>
                    <a:pt x="240" y="222"/>
                  </a:cubicBezTo>
                  <a:cubicBezTo>
                    <a:pt x="243" y="220"/>
                    <a:pt x="243" y="220"/>
                    <a:pt x="243" y="220"/>
                  </a:cubicBezTo>
                  <a:cubicBezTo>
                    <a:pt x="243" y="218"/>
                    <a:pt x="243" y="218"/>
                    <a:pt x="243" y="218"/>
                  </a:cubicBezTo>
                  <a:cubicBezTo>
                    <a:pt x="244" y="213"/>
                    <a:pt x="244" y="213"/>
                    <a:pt x="244" y="213"/>
                  </a:cubicBezTo>
                  <a:cubicBezTo>
                    <a:pt x="244" y="210"/>
                    <a:pt x="244" y="210"/>
                    <a:pt x="244" y="210"/>
                  </a:cubicBezTo>
                  <a:cubicBezTo>
                    <a:pt x="247" y="207"/>
                    <a:pt x="247" y="207"/>
                    <a:pt x="247" y="207"/>
                  </a:cubicBezTo>
                  <a:cubicBezTo>
                    <a:pt x="248" y="207"/>
                    <a:pt x="248" y="207"/>
                    <a:pt x="248" y="207"/>
                  </a:cubicBezTo>
                  <a:cubicBezTo>
                    <a:pt x="250" y="208"/>
                    <a:pt x="250" y="208"/>
                    <a:pt x="250" y="208"/>
                  </a:cubicBezTo>
                  <a:cubicBezTo>
                    <a:pt x="253" y="208"/>
                    <a:pt x="253" y="208"/>
                    <a:pt x="253" y="208"/>
                  </a:cubicBezTo>
                  <a:cubicBezTo>
                    <a:pt x="256" y="209"/>
                    <a:pt x="256" y="209"/>
                    <a:pt x="256" y="209"/>
                  </a:cubicBezTo>
                  <a:cubicBezTo>
                    <a:pt x="261" y="209"/>
                    <a:pt x="261" y="209"/>
                    <a:pt x="261" y="209"/>
                  </a:cubicBezTo>
                  <a:cubicBezTo>
                    <a:pt x="261" y="210"/>
                    <a:pt x="261" y="210"/>
                    <a:pt x="261" y="210"/>
                  </a:cubicBezTo>
                  <a:cubicBezTo>
                    <a:pt x="259" y="211"/>
                    <a:pt x="259" y="211"/>
                    <a:pt x="259" y="211"/>
                  </a:cubicBezTo>
                  <a:cubicBezTo>
                    <a:pt x="255" y="214"/>
                    <a:pt x="255" y="214"/>
                    <a:pt x="255" y="214"/>
                  </a:cubicBezTo>
                  <a:cubicBezTo>
                    <a:pt x="257" y="214"/>
                    <a:pt x="257" y="214"/>
                    <a:pt x="257" y="214"/>
                  </a:cubicBezTo>
                  <a:cubicBezTo>
                    <a:pt x="260" y="212"/>
                    <a:pt x="260" y="212"/>
                    <a:pt x="260" y="212"/>
                  </a:cubicBezTo>
                  <a:cubicBezTo>
                    <a:pt x="260" y="212"/>
                    <a:pt x="260" y="212"/>
                    <a:pt x="260" y="212"/>
                  </a:cubicBezTo>
                  <a:cubicBezTo>
                    <a:pt x="259" y="213"/>
                    <a:pt x="259" y="213"/>
                    <a:pt x="259" y="213"/>
                  </a:cubicBezTo>
                  <a:cubicBezTo>
                    <a:pt x="255" y="216"/>
                    <a:pt x="255" y="216"/>
                    <a:pt x="255" y="216"/>
                  </a:cubicBezTo>
                  <a:cubicBezTo>
                    <a:pt x="254" y="217"/>
                    <a:pt x="254" y="217"/>
                    <a:pt x="254" y="217"/>
                  </a:cubicBezTo>
                  <a:cubicBezTo>
                    <a:pt x="257" y="217"/>
                    <a:pt x="257" y="217"/>
                    <a:pt x="257" y="217"/>
                  </a:cubicBezTo>
                  <a:cubicBezTo>
                    <a:pt x="262" y="212"/>
                    <a:pt x="262" y="212"/>
                    <a:pt x="262" y="212"/>
                  </a:cubicBezTo>
                  <a:cubicBezTo>
                    <a:pt x="263" y="209"/>
                    <a:pt x="263" y="209"/>
                    <a:pt x="263" y="209"/>
                  </a:cubicBezTo>
                  <a:cubicBezTo>
                    <a:pt x="262" y="207"/>
                    <a:pt x="262" y="207"/>
                    <a:pt x="262" y="207"/>
                  </a:cubicBezTo>
                  <a:cubicBezTo>
                    <a:pt x="264" y="205"/>
                    <a:pt x="264" y="205"/>
                    <a:pt x="264" y="205"/>
                  </a:cubicBezTo>
                  <a:cubicBezTo>
                    <a:pt x="265" y="204"/>
                    <a:pt x="265" y="204"/>
                    <a:pt x="265" y="204"/>
                  </a:cubicBezTo>
                  <a:cubicBezTo>
                    <a:pt x="265" y="200"/>
                    <a:pt x="265" y="200"/>
                    <a:pt x="265" y="200"/>
                  </a:cubicBezTo>
                  <a:cubicBezTo>
                    <a:pt x="477" y="200"/>
                    <a:pt x="477" y="200"/>
                    <a:pt x="477" y="200"/>
                  </a:cubicBezTo>
                  <a:cubicBezTo>
                    <a:pt x="480" y="196"/>
                    <a:pt x="480" y="196"/>
                    <a:pt x="480" y="196"/>
                  </a:cubicBezTo>
                  <a:cubicBezTo>
                    <a:pt x="481" y="196"/>
                    <a:pt x="481" y="196"/>
                    <a:pt x="481" y="196"/>
                  </a:cubicBezTo>
                  <a:cubicBezTo>
                    <a:pt x="480" y="200"/>
                    <a:pt x="480" y="200"/>
                    <a:pt x="480" y="200"/>
                  </a:cubicBezTo>
                  <a:cubicBezTo>
                    <a:pt x="485" y="204"/>
                    <a:pt x="485" y="204"/>
                    <a:pt x="485" y="204"/>
                  </a:cubicBezTo>
                  <a:cubicBezTo>
                    <a:pt x="491" y="203"/>
                    <a:pt x="491" y="203"/>
                    <a:pt x="491" y="203"/>
                  </a:cubicBezTo>
                  <a:cubicBezTo>
                    <a:pt x="496" y="206"/>
                    <a:pt x="496" y="206"/>
                    <a:pt x="496" y="206"/>
                  </a:cubicBezTo>
                  <a:cubicBezTo>
                    <a:pt x="500" y="209"/>
                    <a:pt x="500" y="209"/>
                    <a:pt x="500" y="209"/>
                  </a:cubicBezTo>
                  <a:cubicBezTo>
                    <a:pt x="504" y="208"/>
                    <a:pt x="504" y="208"/>
                    <a:pt x="504" y="208"/>
                  </a:cubicBezTo>
                  <a:cubicBezTo>
                    <a:pt x="507" y="209"/>
                    <a:pt x="507" y="209"/>
                    <a:pt x="507" y="209"/>
                  </a:cubicBezTo>
                  <a:cubicBezTo>
                    <a:pt x="509" y="209"/>
                    <a:pt x="509" y="209"/>
                    <a:pt x="509" y="209"/>
                  </a:cubicBezTo>
                  <a:cubicBezTo>
                    <a:pt x="512" y="210"/>
                    <a:pt x="512" y="210"/>
                    <a:pt x="512" y="210"/>
                  </a:cubicBezTo>
                  <a:cubicBezTo>
                    <a:pt x="509" y="211"/>
                    <a:pt x="509" y="211"/>
                    <a:pt x="509" y="211"/>
                  </a:cubicBezTo>
                  <a:cubicBezTo>
                    <a:pt x="504" y="212"/>
                    <a:pt x="504" y="212"/>
                    <a:pt x="504" y="212"/>
                  </a:cubicBezTo>
                  <a:cubicBezTo>
                    <a:pt x="499" y="213"/>
                    <a:pt x="499" y="213"/>
                    <a:pt x="499" y="213"/>
                  </a:cubicBezTo>
                  <a:cubicBezTo>
                    <a:pt x="497" y="216"/>
                    <a:pt x="497" y="216"/>
                    <a:pt x="497" y="216"/>
                  </a:cubicBezTo>
                  <a:cubicBezTo>
                    <a:pt x="490" y="219"/>
                    <a:pt x="490" y="219"/>
                    <a:pt x="490" y="219"/>
                  </a:cubicBezTo>
                  <a:cubicBezTo>
                    <a:pt x="490" y="220"/>
                    <a:pt x="490" y="220"/>
                    <a:pt x="490" y="220"/>
                  </a:cubicBezTo>
                  <a:cubicBezTo>
                    <a:pt x="494" y="220"/>
                    <a:pt x="494" y="220"/>
                    <a:pt x="494" y="220"/>
                  </a:cubicBezTo>
                  <a:cubicBezTo>
                    <a:pt x="498" y="219"/>
                    <a:pt x="498" y="219"/>
                    <a:pt x="498" y="219"/>
                  </a:cubicBezTo>
                  <a:cubicBezTo>
                    <a:pt x="499" y="222"/>
                    <a:pt x="499" y="222"/>
                    <a:pt x="499" y="222"/>
                  </a:cubicBezTo>
                  <a:cubicBezTo>
                    <a:pt x="501" y="222"/>
                    <a:pt x="501" y="222"/>
                    <a:pt x="501" y="222"/>
                  </a:cubicBezTo>
                  <a:cubicBezTo>
                    <a:pt x="504" y="222"/>
                    <a:pt x="504" y="222"/>
                    <a:pt x="504" y="222"/>
                  </a:cubicBezTo>
                  <a:cubicBezTo>
                    <a:pt x="508" y="219"/>
                    <a:pt x="508" y="219"/>
                    <a:pt x="508" y="219"/>
                  </a:cubicBezTo>
                  <a:cubicBezTo>
                    <a:pt x="513" y="218"/>
                    <a:pt x="513" y="218"/>
                    <a:pt x="513" y="218"/>
                  </a:cubicBezTo>
                  <a:cubicBezTo>
                    <a:pt x="515" y="217"/>
                    <a:pt x="515" y="217"/>
                    <a:pt x="515" y="217"/>
                  </a:cubicBezTo>
                  <a:cubicBezTo>
                    <a:pt x="522" y="213"/>
                    <a:pt x="522" y="213"/>
                    <a:pt x="522" y="213"/>
                  </a:cubicBezTo>
                  <a:cubicBezTo>
                    <a:pt x="525" y="213"/>
                    <a:pt x="525" y="213"/>
                    <a:pt x="525" y="213"/>
                  </a:cubicBezTo>
                  <a:cubicBezTo>
                    <a:pt x="524" y="214"/>
                    <a:pt x="524" y="214"/>
                    <a:pt x="524" y="214"/>
                  </a:cubicBezTo>
                  <a:cubicBezTo>
                    <a:pt x="523" y="215"/>
                    <a:pt x="523" y="215"/>
                    <a:pt x="523" y="215"/>
                  </a:cubicBezTo>
                  <a:cubicBezTo>
                    <a:pt x="518" y="217"/>
                    <a:pt x="518" y="217"/>
                    <a:pt x="518" y="217"/>
                  </a:cubicBezTo>
                  <a:cubicBezTo>
                    <a:pt x="518" y="219"/>
                    <a:pt x="518" y="219"/>
                    <a:pt x="518" y="219"/>
                  </a:cubicBezTo>
                  <a:cubicBezTo>
                    <a:pt x="523" y="219"/>
                    <a:pt x="523" y="219"/>
                    <a:pt x="523" y="219"/>
                  </a:cubicBezTo>
                  <a:cubicBezTo>
                    <a:pt x="525" y="222"/>
                    <a:pt x="525" y="222"/>
                    <a:pt x="525" y="222"/>
                  </a:cubicBezTo>
                  <a:cubicBezTo>
                    <a:pt x="527" y="222"/>
                    <a:pt x="527" y="222"/>
                    <a:pt x="527" y="222"/>
                  </a:cubicBezTo>
                  <a:cubicBezTo>
                    <a:pt x="530" y="222"/>
                    <a:pt x="530" y="222"/>
                    <a:pt x="530" y="222"/>
                  </a:cubicBezTo>
                  <a:cubicBezTo>
                    <a:pt x="535" y="220"/>
                    <a:pt x="535" y="220"/>
                    <a:pt x="535" y="220"/>
                  </a:cubicBezTo>
                  <a:cubicBezTo>
                    <a:pt x="539" y="221"/>
                    <a:pt x="539" y="221"/>
                    <a:pt x="539" y="221"/>
                  </a:cubicBezTo>
                  <a:cubicBezTo>
                    <a:pt x="543" y="220"/>
                    <a:pt x="543" y="220"/>
                    <a:pt x="543" y="220"/>
                  </a:cubicBezTo>
                  <a:cubicBezTo>
                    <a:pt x="543" y="220"/>
                    <a:pt x="543" y="220"/>
                    <a:pt x="543" y="220"/>
                  </a:cubicBezTo>
                  <a:cubicBezTo>
                    <a:pt x="542" y="223"/>
                    <a:pt x="542" y="223"/>
                    <a:pt x="542" y="223"/>
                  </a:cubicBezTo>
                  <a:cubicBezTo>
                    <a:pt x="542" y="224"/>
                    <a:pt x="542" y="224"/>
                    <a:pt x="542" y="224"/>
                  </a:cubicBezTo>
                  <a:cubicBezTo>
                    <a:pt x="545" y="224"/>
                    <a:pt x="545" y="224"/>
                    <a:pt x="545" y="224"/>
                  </a:cubicBezTo>
                  <a:cubicBezTo>
                    <a:pt x="546" y="226"/>
                    <a:pt x="546" y="226"/>
                    <a:pt x="546" y="226"/>
                  </a:cubicBezTo>
                  <a:cubicBezTo>
                    <a:pt x="547" y="228"/>
                    <a:pt x="547" y="228"/>
                    <a:pt x="547" y="228"/>
                  </a:cubicBezTo>
                  <a:cubicBezTo>
                    <a:pt x="543" y="228"/>
                    <a:pt x="543" y="228"/>
                    <a:pt x="543" y="228"/>
                  </a:cubicBezTo>
                  <a:cubicBezTo>
                    <a:pt x="542" y="228"/>
                    <a:pt x="542" y="228"/>
                    <a:pt x="542" y="228"/>
                  </a:cubicBezTo>
                  <a:cubicBezTo>
                    <a:pt x="540" y="229"/>
                    <a:pt x="540" y="229"/>
                    <a:pt x="540" y="229"/>
                  </a:cubicBezTo>
                  <a:cubicBezTo>
                    <a:pt x="538" y="228"/>
                    <a:pt x="538" y="228"/>
                    <a:pt x="538" y="228"/>
                  </a:cubicBezTo>
                  <a:cubicBezTo>
                    <a:pt x="535" y="227"/>
                    <a:pt x="535" y="227"/>
                    <a:pt x="535" y="227"/>
                  </a:cubicBezTo>
                  <a:cubicBezTo>
                    <a:pt x="533" y="229"/>
                    <a:pt x="533" y="229"/>
                    <a:pt x="533" y="229"/>
                  </a:cubicBezTo>
                  <a:cubicBezTo>
                    <a:pt x="527" y="229"/>
                    <a:pt x="527" y="229"/>
                    <a:pt x="527" y="229"/>
                  </a:cubicBezTo>
                  <a:cubicBezTo>
                    <a:pt x="525" y="229"/>
                    <a:pt x="525" y="229"/>
                    <a:pt x="525" y="229"/>
                  </a:cubicBezTo>
                  <a:cubicBezTo>
                    <a:pt x="524" y="229"/>
                    <a:pt x="524" y="229"/>
                    <a:pt x="524" y="229"/>
                  </a:cubicBezTo>
                  <a:cubicBezTo>
                    <a:pt x="521" y="229"/>
                    <a:pt x="521" y="229"/>
                    <a:pt x="521" y="229"/>
                  </a:cubicBezTo>
                  <a:cubicBezTo>
                    <a:pt x="519" y="233"/>
                    <a:pt x="519" y="233"/>
                    <a:pt x="519" y="233"/>
                  </a:cubicBezTo>
                  <a:cubicBezTo>
                    <a:pt x="513" y="238"/>
                    <a:pt x="513" y="238"/>
                    <a:pt x="513" y="238"/>
                  </a:cubicBezTo>
                  <a:cubicBezTo>
                    <a:pt x="511" y="241"/>
                    <a:pt x="511" y="241"/>
                    <a:pt x="511" y="241"/>
                  </a:cubicBezTo>
                  <a:cubicBezTo>
                    <a:pt x="511" y="242"/>
                    <a:pt x="511" y="242"/>
                    <a:pt x="511" y="242"/>
                  </a:cubicBezTo>
                  <a:cubicBezTo>
                    <a:pt x="515" y="239"/>
                    <a:pt x="515" y="239"/>
                    <a:pt x="515" y="239"/>
                  </a:cubicBezTo>
                  <a:cubicBezTo>
                    <a:pt x="519" y="235"/>
                    <a:pt x="519" y="235"/>
                    <a:pt x="519" y="235"/>
                  </a:cubicBezTo>
                  <a:cubicBezTo>
                    <a:pt x="521" y="234"/>
                    <a:pt x="521" y="234"/>
                    <a:pt x="521" y="234"/>
                  </a:cubicBezTo>
                  <a:cubicBezTo>
                    <a:pt x="522" y="234"/>
                    <a:pt x="522" y="234"/>
                    <a:pt x="522" y="234"/>
                  </a:cubicBezTo>
                  <a:cubicBezTo>
                    <a:pt x="521" y="236"/>
                    <a:pt x="521" y="236"/>
                    <a:pt x="521" y="236"/>
                  </a:cubicBezTo>
                  <a:cubicBezTo>
                    <a:pt x="518" y="238"/>
                    <a:pt x="518" y="238"/>
                    <a:pt x="518" y="238"/>
                  </a:cubicBezTo>
                  <a:cubicBezTo>
                    <a:pt x="513" y="243"/>
                    <a:pt x="513" y="243"/>
                    <a:pt x="513" y="243"/>
                  </a:cubicBezTo>
                  <a:cubicBezTo>
                    <a:pt x="509" y="248"/>
                    <a:pt x="509" y="248"/>
                    <a:pt x="509" y="248"/>
                  </a:cubicBezTo>
                  <a:cubicBezTo>
                    <a:pt x="505" y="255"/>
                    <a:pt x="505" y="255"/>
                    <a:pt x="505" y="255"/>
                  </a:cubicBezTo>
                  <a:cubicBezTo>
                    <a:pt x="501" y="265"/>
                    <a:pt x="501" y="265"/>
                    <a:pt x="501" y="265"/>
                  </a:cubicBezTo>
                  <a:cubicBezTo>
                    <a:pt x="502" y="269"/>
                    <a:pt x="502" y="269"/>
                    <a:pt x="502" y="269"/>
                  </a:cubicBezTo>
                  <a:cubicBezTo>
                    <a:pt x="503" y="269"/>
                    <a:pt x="503" y="269"/>
                    <a:pt x="503" y="269"/>
                  </a:cubicBezTo>
                  <a:cubicBezTo>
                    <a:pt x="506" y="269"/>
                    <a:pt x="506" y="269"/>
                    <a:pt x="506" y="269"/>
                  </a:cubicBezTo>
                  <a:cubicBezTo>
                    <a:pt x="509" y="266"/>
                    <a:pt x="509" y="266"/>
                    <a:pt x="509" y="266"/>
                  </a:cubicBezTo>
                  <a:cubicBezTo>
                    <a:pt x="514" y="262"/>
                    <a:pt x="514" y="262"/>
                    <a:pt x="514" y="262"/>
                  </a:cubicBezTo>
                  <a:cubicBezTo>
                    <a:pt x="515" y="260"/>
                    <a:pt x="515" y="260"/>
                    <a:pt x="515" y="260"/>
                  </a:cubicBezTo>
                  <a:cubicBezTo>
                    <a:pt x="516" y="257"/>
                    <a:pt x="516" y="257"/>
                    <a:pt x="516" y="257"/>
                  </a:cubicBezTo>
                  <a:cubicBezTo>
                    <a:pt x="517" y="254"/>
                    <a:pt x="517" y="254"/>
                    <a:pt x="517" y="254"/>
                  </a:cubicBezTo>
                  <a:cubicBezTo>
                    <a:pt x="520" y="247"/>
                    <a:pt x="520" y="247"/>
                    <a:pt x="520" y="247"/>
                  </a:cubicBezTo>
                  <a:cubicBezTo>
                    <a:pt x="521" y="245"/>
                    <a:pt x="521" y="245"/>
                    <a:pt x="521" y="245"/>
                  </a:cubicBezTo>
                  <a:cubicBezTo>
                    <a:pt x="527" y="239"/>
                    <a:pt x="527" y="239"/>
                    <a:pt x="527" y="239"/>
                  </a:cubicBezTo>
                  <a:cubicBezTo>
                    <a:pt x="528" y="238"/>
                    <a:pt x="528" y="238"/>
                    <a:pt x="528" y="238"/>
                  </a:cubicBezTo>
                  <a:cubicBezTo>
                    <a:pt x="530" y="237"/>
                    <a:pt x="530" y="237"/>
                    <a:pt x="530" y="237"/>
                  </a:cubicBezTo>
                  <a:cubicBezTo>
                    <a:pt x="530" y="239"/>
                    <a:pt x="530" y="239"/>
                    <a:pt x="530" y="239"/>
                  </a:cubicBezTo>
                  <a:cubicBezTo>
                    <a:pt x="530" y="240"/>
                    <a:pt x="530" y="240"/>
                    <a:pt x="530" y="240"/>
                  </a:cubicBezTo>
                  <a:cubicBezTo>
                    <a:pt x="532" y="239"/>
                    <a:pt x="532" y="239"/>
                    <a:pt x="532" y="239"/>
                  </a:cubicBezTo>
                  <a:cubicBezTo>
                    <a:pt x="534" y="235"/>
                    <a:pt x="534" y="235"/>
                    <a:pt x="534" y="235"/>
                  </a:cubicBezTo>
                  <a:cubicBezTo>
                    <a:pt x="537" y="234"/>
                    <a:pt x="537" y="234"/>
                    <a:pt x="537" y="234"/>
                  </a:cubicBezTo>
                  <a:cubicBezTo>
                    <a:pt x="536" y="233"/>
                    <a:pt x="536" y="233"/>
                    <a:pt x="536" y="233"/>
                  </a:cubicBezTo>
                  <a:cubicBezTo>
                    <a:pt x="538" y="230"/>
                    <a:pt x="538" y="230"/>
                    <a:pt x="538" y="230"/>
                  </a:cubicBezTo>
                  <a:cubicBezTo>
                    <a:pt x="541" y="230"/>
                    <a:pt x="541" y="230"/>
                    <a:pt x="541" y="230"/>
                  </a:cubicBezTo>
                  <a:cubicBezTo>
                    <a:pt x="546" y="235"/>
                    <a:pt x="546" y="235"/>
                    <a:pt x="546" y="235"/>
                  </a:cubicBezTo>
                  <a:cubicBezTo>
                    <a:pt x="548" y="235"/>
                    <a:pt x="548" y="235"/>
                    <a:pt x="548" y="235"/>
                  </a:cubicBezTo>
                  <a:cubicBezTo>
                    <a:pt x="547" y="240"/>
                    <a:pt x="547" y="240"/>
                    <a:pt x="547" y="240"/>
                  </a:cubicBezTo>
                  <a:cubicBezTo>
                    <a:pt x="547" y="243"/>
                    <a:pt x="547" y="243"/>
                    <a:pt x="547" y="243"/>
                  </a:cubicBezTo>
                  <a:cubicBezTo>
                    <a:pt x="543" y="246"/>
                    <a:pt x="543" y="246"/>
                    <a:pt x="543" y="246"/>
                  </a:cubicBezTo>
                  <a:cubicBezTo>
                    <a:pt x="540" y="247"/>
                    <a:pt x="540" y="247"/>
                    <a:pt x="540" y="247"/>
                  </a:cubicBezTo>
                  <a:cubicBezTo>
                    <a:pt x="539" y="249"/>
                    <a:pt x="539" y="249"/>
                    <a:pt x="539" y="249"/>
                  </a:cubicBezTo>
                  <a:cubicBezTo>
                    <a:pt x="539" y="250"/>
                    <a:pt x="539" y="250"/>
                    <a:pt x="539" y="250"/>
                  </a:cubicBezTo>
                  <a:cubicBezTo>
                    <a:pt x="540" y="250"/>
                    <a:pt x="540" y="250"/>
                    <a:pt x="540" y="250"/>
                  </a:cubicBezTo>
                  <a:cubicBezTo>
                    <a:pt x="542" y="249"/>
                    <a:pt x="542" y="249"/>
                    <a:pt x="542" y="249"/>
                  </a:cubicBezTo>
                  <a:cubicBezTo>
                    <a:pt x="547" y="247"/>
                    <a:pt x="547" y="247"/>
                    <a:pt x="547" y="247"/>
                  </a:cubicBezTo>
                  <a:cubicBezTo>
                    <a:pt x="548" y="247"/>
                    <a:pt x="548" y="247"/>
                    <a:pt x="548" y="247"/>
                  </a:cubicBezTo>
                  <a:cubicBezTo>
                    <a:pt x="548" y="250"/>
                    <a:pt x="548" y="250"/>
                    <a:pt x="548" y="250"/>
                  </a:cubicBezTo>
                  <a:cubicBezTo>
                    <a:pt x="547" y="255"/>
                    <a:pt x="547" y="255"/>
                    <a:pt x="547" y="255"/>
                  </a:cubicBezTo>
                  <a:cubicBezTo>
                    <a:pt x="547" y="256"/>
                    <a:pt x="547" y="256"/>
                    <a:pt x="547" y="256"/>
                  </a:cubicBezTo>
                  <a:cubicBezTo>
                    <a:pt x="547" y="257"/>
                    <a:pt x="547" y="257"/>
                    <a:pt x="547" y="257"/>
                  </a:cubicBezTo>
                  <a:cubicBezTo>
                    <a:pt x="545" y="259"/>
                    <a:pt x="545" y="259"/>
                    <a:pt x="545" y="259"/>
                  </a:cubicBezTo>
                  <a:cubicBezTo>
                    <a:pt x="545" y="259"/>
                    <a:pt x="545" y="259"/>
                    <a:pt x="545" y="259"/>
                  </a:cubicBezTo>
                  <a:cubicBezTo>
                    <a:pt x="542" y="259"/>
                    <a:pt x="542" y="259"/>
                    <a:pt x="542" y="259"/>
                  </a:cubicBezTo>
                  <a:cubicBezTo>
                    <a:pt x="540" y="262"/>
                    <a:pt x="540" y="262"/>
                    <a:pt x="540" y="262"/>
                  </a:cubicBezTo>
                  <a:cubicBezTo>
                    <a:pt x="541" y="263"/>
                    <a:pt x="541" y="263"/>
                    <a:pt x="541" y="263"/>
                  </a:cubicBezTo>
                  <a:cubicBezTo>
                    <a:pt x="540" y="263"/>
                    <a:pt x="540" y="263"/>
                    <a:pt x="540" y="263"/>
                  </a:cubicBezTo>
                  <a:cubicBezTo>
                    <a:pt x="538" y="264"/>
                    <a:pt x="538" y="264"/>
                    <a:pt x="538" y="264"/>
                  </a:cubicBezTo>
                  <a:cubicBezTo>
                    <a:pt x="537" y="266"/>
                    <a:pt x="537" y="266"/>
                    <a:pt x="537" y="266"/>
                  </a:cubicBezTo>
                  <a:cubicBezTo>
                    <a:pt x="535" y="266"/>
                    <a:pt x="535" y="266"/>
                    <a:pt x="535" y="266"/>
                  </a:cubicBezTo>
                  <a:cubicBezTo>
                    <a:pt x="533" y="267"/>
                    <a:pt x="533" y="267"/>
                    <a:pt x="533" y="267"/>
                  </a:cubicBezTo>
                  <a:cubicBezTo>
                    <a:pt x="534" y="269"/>
                    <a:pt x="534" y="269"/>
                    <a:pt x="534" y="269"/>
                  </a:cubicBezTo>
                  <a:cubicBezTo>
                    <a:pt x="536" y="269"/>
                    <a:pt x="536" y="269"/>
                    <a:pt x="536" y="269"/>
                  </a:cubicBezTo>
                  <a:cubicBezTo>
                    <a:pt x="537" y="270"/>
                    <a:pt x="537" y="270"/>
                    <a:pt x="537" y="270"/>
                  </a:cubicBezTo>
                  <a:cubicBezTo>
                    <a:pt x="541" y="270"/>
                    <a:pt x="541" y="270"/>
                    <a:pt x="541" y="270"/>
                  </a:cubicBezTo>
                  <a:cubicBezTo>
                    <a:pt x="544" y="270"/>
                    <a:pt x="544" y="270"/>
                    <a:pt x="544" y="270"/>
                  </a:cubicBezTo>
                  <a:cubicBezTo>
                    <a:pt x="547" y="270"/>
                    <a:pt x="547" y="270"/>
                    <a:pt x="547" y="270"/>
                  </a:cubicBezTo>
                  <a:cubicBezTo>
                    <a:pt x="555" y="266"/>
                    <a:pt x="555" y="266"/>
                    <a:pt x="555" y="266"/>
                  </a:cubicBezTo>
                  <a:cubicBezTo>
                    <a:pt x="565" y="263"/>
                    <a:pt x="565" y="263"/>
                    <a:pt x="565" y="263"/>
                  </a:cubicBezTo>
                  <a:cubicBezTo>
                    <a:pt x="573" y="260"/>
                    <a:pt x="573" y="260"/>
                    <a:pt x="573" y="260"/>
                  </a:cubicBezTo>
                  <a:cubicBezTo>
                    <a:pt x="573" y="258"/>
                    <a:pt x="573" y="258"/>
                    <a:pt x="573" y="258"/>
                  </a:cubicBezTo>
                  <a:cubicBezTo>
                    <a:pt x="573" y="258"/>
                    <a:pt x="573" y="258"/>
                    <a:pt x="573" y="258"/>
                  </a:cubicBezTo>
                  <a:cubicBezTo>
                    <a:pt x="574" y="255"/>
                    <a:pt x="574" y="255"/>
                    <a:pt x="574" y="255"/>
                  </a:cubicBezTo>
                  <a:cubicBezTo>
                    <a:pt x="574" y="255"/>
                    <a:pt x="574" y="255"/>
                    <a:pt x="574" y="255"/>
                  </a:cubicBezTo>
                  <a:cubicBezTo>
                    <a:pt x="576" y="254"/>
                    <a:pt x="576" y="254"/>
                    <a:pt x="576" y="254"/>
                  </a:cubicBezTo>
                  <a:cubicBezTo>
                    <a:pt x="581" y="253"/>
                    <a:pt x="581" y="253"/>
                    <a:pt x="581" y="253"/>
                  </a:cubicBezTo>
                  <a:cubicBezTo>
                    <a:pt x="584" y="254"/>
                    <a:pt x="584" y="254"/>
                    <a:pt x="584" y="254"/>
                  </a:cubicBezTo>
                  <a:cubicBezTo>
                    <a:pt x="588" y="254"/>
                    <a:pt x="588" y="254"/>
                    <a:pt x="588" y="254"/>
                  </a:cubicBezTo>
                  <a:cubicBezTo>
                    <a:pt x="597" y="252"/>
                    <a:pt x="597" y="252"/>
                    <a:pt x="597" y="252"/>
                  </a:cubicBezTo>
                  <a:cubicBezTo>
                    <a:pt x="599" y="250"/>
                    <a:pt x="599" y="250"/>
                    <a:pt x="599" y="250"/>
                  </a:cubicBezTo>
                  <a:cubicBezTo>
                    <a:pt x="600" y="247"/>
                    <a:pt x="600" y="247"/>
                    <a:pt x="600" y="247"/>
                  </a:cubicBezTo>
                  <a:cubicBezTo>
                    <a:pt x="606" y="243"/>
                    <a:pt x="606" y="243"/>
                    <a:pt x="606" y="243"/>
                  </a:cubicBezTo>
                  <a:cubicBezTo>
                    <a:pt x="612" y="239"/>
                    <a:pt x="612" y="239"/>
                    <a:pt x="612" y="239"/>
                  </a:cubicBezTo>
                  <a:cubicBezTo>
                    <a:pt x="639" y="239"/>
                    <a:pt x="639" y="239"/>
                    <a:pt x="639" y="239"/>
                  </a:cubicBezTo>
                  <a:cubicBezTo>
                    <a:pt x="641" y="237"/>
                    <a:pt x="641" y="237"/>
                    <a:pt x="641" y="237"/>
                  </a:cubicBezTo>
                  <a:cubicBezTo>
                    <a:pt x="644" y="235"/>
                    <a:pt x="644" y="235"/>
                    <a:pt x="644" y="235"/>
                  </a:cubicBezTo>
                  <a:cubicBezTo>
                    <a:pt x="647" y="235"/>
                    <a:pt x="647" y="235"/>
                    <a:pt x="647" y="235"/>
                  </a:cubicBezTo>
                  <a:cubicBezTo>
                    <a:pt x="650" y="232"/>
                    <a:pt x="650" y="232"/>
                    <a:pt x="650" y="232"/>
                  </a:cubicBezTo>
                  <a:cubicBezTo>
                    <a:pt x="655" y="226"/>
                    <a:pt x="655" y="226"/>
                    <a:pt x="655" y="226"/>
                  </a:cubicBezTo>
                  <a:cubicBezTo>
                    <a:pt x="658" y="224"/>
                    <a:pt x="658" y="224"/>
                    <a:pt x="658" y="224"/>
                  </a:cubicBezTo>
                  <a:cubicBezTo>
                    <a:pt x="661" y="219"/>
                    <a:pt x="661" y="219"/>
                    <a:pt x="661" y="219"/>
                  </a:cubicBezTo>
                  <a:cubicBezTo>
                    <a:pt x="667" y="216"/>
                    <a:pt x="667" y="216"/>
                    <a:pt x="667" y="216"/>
                  </a:cubicBezTo>
                  <a:cubicBezTo>
                    <a:pt x="669" y="218"/>
                    <a:pt x="669" y="218"/>
                    <a:pt x="669" y="218"/>
                  </a:cubicBezTo>
                  <a:cubicBezTo>
                    <a:pt x="674" y="215"/>
                    <a:pt x="674" y="215"/>
                    <a:pt x="674" y="215"/>
                  </a:cubicBezTo>
                  <a:cubicBezTo>
                    <a:pt x="677" y="218"/>
                    <a:pt x="677" y="218"/>
                    <a:pt x="677" y="218"/>
                  </a:cubicBezTo>
                  <a:cubicBezTo>
                    <a:pt x="672" y="229"/>
                    <a:pt x="672" y="229"/>
                    <a:pt x="672" y="229"/>
                  </a:cubicBezTo>
                  <a:cubicBezTo>
                    <a:pt x="673" y="230"/>
                    <a:pt x="673" y="230"/>
                    <a:pt x="673" y="230"/>
                  </a:cubicBezTo>
                  <a:lnTo>
                    <a:pt x="673" y="235"/>
                  </a:lnTo>
                  <a:close/>
                  <a:moveTo>
                    <a:pt x="520" y="208"/>
                  </a:moveTo>
                  <a:cubicBezTo>
                    <a:pt x="520" y="207"/>
                    <a:pt x="520" y="207"/>
                    <a:pt x="520" y="207"/>
                  </a:cubicBezTo>
                  <a:cubicBezTo>
                    <a:pt x="516" y="209"/>
                    <a:pt x="516" y="209"/>
                    <a:pt x="516" y="209"/>
                  </a:cubicBezTo>
                  <a:lnTo>
                    <a:pt x="520" y="20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436"/>
            <p:cNvSpPr>
              <a:spLocks noEditPoints="1"/>
            </p:cNvSpPr>
            <p:nvPr/>
          </p:nvSpPr>
          <p:spPr bwMode="auto">
            <a:xfrm>
              <a:off x="2266514" y="4777078"/>
              <a:ext cx="430164" cy="1042383"/>
            </a:xfrm>
            <a:custGeom>
              <a:avLst/>
              <a:gdLst>
                <a:gd name="T0" fmla="*/ 181 w 267"/>
                <a:gd name="T1" fmla="*/ 344 h 647"/>
                <a:gd name="T2" fmla="*/ 265 w 267"/>
                <a:gd name="T3" fmla="*/ 643 h 647"/>
                <a:gd name="T4" fmla="*/ 251 w 267"/>
                <a:gd name="T5" fmla="*/ 641 h 647"/>
                <a:gd name="T6" fmla="*/ 209 w 267"/>
                <a:gd name="T7" fmla="*/ 170 h 647"/>
                <a:gd name="T8" fmla="*/ 213 w 267"/>
                <a:gd name="T9" fmla="*/ 216 h 647"/>
                <a:gd name="T10" fmla="*/ 211 w 267"/>
                <a:gd name="T11" fmla="*/ 248 h 647"/>
                <a:gd name="T12" fmla="*/ 239 w 267"/>
                <a:gd name="T13" fmla="*/ 264 h 647"/>
                <a:gd name="T14" fmla="*/ 251 w 267"/>
                <a:gd name="T15" fmla="*/ 286 h 647"/>
                <a:gd name="T16" fmla="*/ 249 w 267"/>
                <a:gd name="T17" fmla="*/ 308 h 647"/>
                <a:gd name="T18" fmla="*/ 211 w 267"/>
                <a:gd name="T19" fmla="*/ 334 h 647"/>
                <a:gd name="T20" fmla="*/ 175 w 267"/>
                <a:gd name="T21" fmla="*/ 332 h 647"/>
                <a:gd name="T22" fmla="*/ 179 w 267"/>
                <a:gd name="T23" fmla="*/ 344 h 647"/>
                <a:gd name="T24" fmla="*/ 183 w 267"/>
                <a:gd name="T25" fmla="*/ 370 h 647"/>
                <a:gd name="T26" fmla="*/ 157 w 267"/>
                <a:gd name="T27" fmla="*/ 374 h 647"/>
                <a:gd name="T28" fmla="*/ 141 w 267"/>
                <a:gd name="T29" fmla="*/ 378 h 647"/>
                <a:gd name="T30" fmla="*/ 157 w 267"/>
                <a:gd name="T31" fmla="*/ 404 h 647"/>
                <a:gd name="T32" fmla="*/ 167 w 267"/>
                <a:gd name="T33" fmla="*/ 396 h 647"/>
                <a:gd name="T34" fmla="*/ 167 w 267"/>
                <a:gd name="T35" fmla="*/ 412 h 647"/>
                <a:gd name="T36" fmla="*/ 155 w 267"/>
                <a:gd name="T37" fmla="*/ 410 h 647"/>
                <a:gd name="T38" fmla="*/ 157 w 267"/>
                <a:gd name="T39" fmla="*/ 422 h 647"/>
                <a:gd name="T40" fmla="*/ 161 w 267"/>
                <a:gd name="T41" fmla="*/ 447 h 647"/>
                <a:gd name="T42" fmla="*/ 155 w 267"/>
                <a:gd name="T43" fmla="*/ 455 h 647"/>
                <a:gd name="T44" fmla="*/ 135 w 267"/>
                <a:gd name="T45" fmla="*/ 479 h 647"/>
                <a:gd name="T46" fmla="*/ 171 w 267"/>
                <a:gd name="T47" fmla="*/ 495 h 647"/>
                <a:gd name="T48" fmla="*/ 175 w 267"/>
                <a:gd name="T49" fmla="*/ 513 h 647"/>
                <a:gd name="T50" fmla="*/ 159 w 267"/>
                <a:gd name="T51" fmla="*/ 539 h 647"/>
                <a:gd name="T52" fmla="*/ 161 w 267"/>
                <a:gd name="T53" fmla="*/ 553 h 647"/>
                <a:gd name="T54" fmla="*/ 151 w 267"/>
                <a:gd name="T55" fmla="*/ 569 h 647"/>
                <a:gd name="T56" fmla="*/ 173 w 267"/>
                <a:gd name="T57" fmla="*/ 589 h 647"/>
                <a:gd name="T58" fmla="*/ 115 w 267"/>
                <a:gd name="T59" fmla="*/ 583 h 647"/>
                <a:gd name="T60" fmla="*/ 91 w 267"/>
                <a:gd name="T61" fmla="*/ 565 h 647"/>
                <a:gd name="T62" fmla="*/ 77 w 267"/>
                <a:gd name="T63" fmla="*/ 497 h 647"/>
                <a:gd name="T64" fmla="*/ 71 w 267"/>
                <a:gd name="T65" fmla="*/ 447 h 647"/>
                <a:gd name="T66" fmla="*/ 43 w 267"/>
                <a:gd name="T67" fmla="*/ 416 h 647"/>
                <a:gd name="T68" fmla="*/ 29 w 267"/>
                <a:gd name="T69" fmla="*/ 354 h 647"/>
                <a:gd name="T70" fmla="*/ 29 w 267"/>
                <a:gd name="T71" fmla="*/ 324 h 647"/>
                <a:gd name="T72" fmla="*/ 25 w 267"/>
                <a:gd name="T73" fmla="*/ 282 h 647"/>
                <a:gd name="T74" fmla="*/ 20 w 267"/>
                <a:gd name="T75" fmla="*/ 232 h 647"/>
                <a:gd name="T76" fmla="*/ 2 w 267"/>
                <a:gd name="T77" fmla="*/ 192 h 647"/>
                <a:gd name="T78" fmla="*/ 2 w 267"/>
                <a:gd name="T79" fmla="*/ 128 h 647"/>
                <a:gd name="T80" fmla="*/ 16 w 267"/>
                <a:gd name="T81" fmla="*/ 94 h 647"/>
                <a:gd name="T82" fmla="*/ 12 w 267"/>
                <a:gd name="T83" fmla="*/ 62 h 647"/>
                <a:gd name="T84" fmla="*/ 27 w 267"/>
                <a:gd name="T85" fmla="*/ 20 h 647"/>
                <a:gd name="T86" fmla="*/ 45 w 267"/>
                <a:gd name="T87" fmla="*/ 0 h 647"/>
                <a:gd name="T88" fmla="*/ 77 w 267"/>
                <a:gd name="T89" fmla="*/ 18 h 647"/>
                <a:gd name="T90" fmla="*/ 111 w 267"/>
                <a:gd name="T91" fmla="*/ 18 h 647"/>
                <a:gd name="T92" fmla="*/ 165 w 267"/>
                <a:gd name="T93" fmla="*/ 52 h 647"/>
                <a:gd name="T94" fmla="*/ 183 w 267"/>
                <a:gd name="T95" fmla="*/ 108 h 647"/>
                <a:gd name="T96" fmla="*/ 241 w 267"/>
                <a:gd name="T97" fmla="*/ 96 h 647"/>
                <a:gd name="T98" fmla="*/ 265 w 267"/>
                <a:gd name="T99" fmla="*/ 84 h 647"/>
                <a:gd name="T100" fmla="*/ 225 w 267"/>
                <a:gd name="T101" fmla="*/ 148 h 647"/>
                <a:gd name="T102" fmla="*/ 243 w 267"/>
                <a:gd name="T103" fmla="*/ 641 h 647"/>
                <a:gd name="T104" fmla="*/ 217 w 267"/>
                <a:gd name="T105" fmla="*/ 643 h 647"/>
                <a:gd name="T106" fmla="*/ 173 w 267"/>
                <a:gd name="T107" fmla="*/ 599 h 647"/>
                <a:gd name="T108" fmla="*/ 187 w 267"/>
                <a:gd name="T109" fmla="*/ 613 h 647"/>
                <a:gd name="T110" fmla="*/ 209 w 267"/>
                <a:gd name="T111" fmla="*/ 62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 h="647">
                  <a:moveTo>
                    <a:pt x="179" y="342"/>
                  </a:moveTo>
                  <a:lnTo>
                    <a:pt x="179" y="340"/>
                  </a:lnTo>
                  <a:lnTo>
                    <a:pt x="183" y="340"/>
                  </a:lnTo>
                  <a:lnTo>
                    <a:pt x="183" y="344"/>
                  </a:lnTo>
                  <a:lnTo>
                    <a:pt x="181" y="344"/>
                  </a:lnTo>
                  <a:lnTo>
                    <a:pt x="181" y="342"/>
                  </a:lnTo>
                  <a:lnTo>
                    <a:pt x="179" y="342"/>
                  </a:lnTo>
                  <a:close/>
                  <a:moveTo>
                    <a:pt x="255" y="643"/>
                  </a:moveTo>
                  <a:lnTo>
                    <a:pt x="257" y="641"/>
                  </a:lnTo>
                  <a:lnTo>
                    <a:pt x="265" y="643"/>
                  </a:lnTo>
                  <a:lnTo>
                    <a:pt x="267" y="641"/>
                  </a:lnTo>
                  <a:lnTo>
                    <a:pt x="265" y="639"/>
                  </a:lnTo>
                  <a:lnTo>
                    <a:pt x="255" y="641"/>
                  </a:lnTo>
                  <a:lnTo>
                    <a:pt x="253" y="641"/>
                  </a:lnTo>
                  <a:lnTo>
                    <a:pt x="251" y="641"/>
                  </a:lnTo>
                  <a:lnTo>
                    <a:pt x="251" y="641"/>
                  </a:lnTo>
                  <a:lnTo>
                    <a:pt x="251" y="643"/>
                  </a:lnTo>
                  <a:lnTo>
                    <a:pt x="255" y="643"/>
                  </a:lnTo>
                  <a:close/>
                  <a:moveTo>
                    <a:pt x="213" y="164"/>
                  </a:moveTo>
                  <a:lnTo>
                    <a:pt x="209" y="170"/>
                  </a:lnTo>
                  <a:lnTo>
                    <a:pt x="213" y="184"/>
                  </a:lnTo>
                  <a:lnTo>
                    <a:pt x="209" y="196"/>
                  </a:lnTo>
                  <a:lnTo>
                    <a:pt x="209" y="200"/>
                  </a:lnTo>
                  <a:lnTo>
                    <a:pt x="209" y="210"/>
                  </a:lnTo>
                  <a:lnTo>
                    <a:pt x="213" y="216"/>
                  </a:lnTo>
                  <a:lnTo>
                    <a:pt x="209" y="222"/>
                  </a:lnTo>
                  <a:lnTo>
                    <a:pt x="207" y="230"/>
                  </a:lnTo>
                  <a:lnTo>
                    <a:pt x="211" y="240"/>
                  </a:lnTo>
                  <a:lnTo>
                    <a:pt x="211" y="244"/>
                  </a:lnTo>
                  <a:lnTo>
                    <a:pt x="211" y="248"/>
                  </a:lnTo>
                  <a:lnTo>
                    <a:pt x="215" y="252"/>
                  </a:lnTo>
                  <a:lnTo>
                    <a:pt x="221" y="252"/>
                  </a:lnTo>
                  <a:lnTo>
                    <a:pt x="231" y="260"/>
                  </a:lnTo>
                  <a:lnTo>
                    <a:pt x="235" y="264"/>
                  </a:lnTo>
                  <a:lnTo>
                    <a:pt x="239" y="264"/>
                  </a:lnTo>
                  <a:lnTo>
                    <a:pt x="241" y="268"/>
                  </a:lnTo>
                  <a:lnTo>
                    <a:pt x="239" y="278"/>
                  </a:lnTo>
                  <a:lnTo>
                    <a:pt x="241" y="282"/>
                  </a:lnTo>
                  <a:lnTo>
                    <a:pt x="247" y="286"/>
                  </a:lnTo>
                  <a:lnTo>
                    <a:pt x="251" y="286"/>
                  </a:lnTo>
                  <a:lnTo>
                    <a:pt x="251" y="288"/>
                  </a:lnTo>
                  <a:lnTo>
                    <a:pt x="255" y="292"/>
                  </a:lnTo>
                  <a:lnTo>
                    <a:pt x="255" y="296"/>
                  </a:lnTo>
                  <a:lnTo>
                    <a:pt x="251" y="304"/>
                  </a:lnTo>
                  <a:lnTo>
                    <a:pt x="249" y="308"/>
                  </a:lnTo>
                  <a:lnTo>
                    <a:pt x="243" y="320"/>
                  </a:lnTo>
                  <a:lnTo>
                    <a:pt x="239" y="324"/>
                  </a:lnTo>
                  <a:lnTo>
                    <a:pt x="229" y="328"/>
                  </a:lnTo>
                  <a:lnTo>
                    <a:pt x="221" y="334"/>
                  </a:lnTo>
                  <a:lnTo>
                    <a:pt x="211" y="334"/>
                  </a:lnTo>
                  <a:lnTo>
                    <a:pt x="199" y="338"/>
                  </a:lnTo>
                  <a:lnTo>
                    <a:pt x="191" y="338"/>
                  </a:lnTo>
                  <a:lnTo>
                    <a:pt x="185" y="336"/>
                  </a:lnTo>
                  <a:lnTo>
                    <a:pt x="181" y="336"/>
                  </a:lnTo>
                  <a:lnTo>
                    <a:pt x="175" y="332"/>
                  </a:lnTo>
                  <a:lnTo>
                    <a:pt x="173" y="332"/>
                  </a:lnTo>
                  <a:lnTo>
                    <a:pt x="175" y="336"/>
                  </a:lnTo>
                  <a:lnTo>
                    <a:pt x="175" y="342"/>
                  </a:lnTo>
                  <a:lnTo>
                    <a:pt x="177" y="346"/>
                  </a:lnTo>
                  <a:lnTo>
                    <a:pt x="179" y="344"/>
                  </a:lnTo>
                  <a:lnTo>
                    <a:pt x="181" y="348"/>
                  </a:lnTo>
                  <a:lnTo>
                    <a:pt x="179" y="352"/>
                  </a:lnTo>
                  <a:lnTo>
                    <a:pt x="179" y="362"/>
                  </a:lnTo>
                  <a:lnTo>
                    <a:pt x="183" y="366"/>
                  </a:lnTo>
                  <a:lnTo>
                    <a:pt x="183" y="370"/>
                  </a:lnTo>
                  <a:lnTo>
                    <a:pt x="177" y="376"/>
                  </a:lnTo>
                  <a:lnTo>
                    <a:pt x="175" y="378"/>
                  </a:lnTo>
                  <a:lnTo>
                    <a:pt x="167" y="378"/>
                  </a:lnTo>
                  <a:lnTo>
                    <a:pt x="161" y="378"/>
                  </a:lnTo>
                  <a:lnTo>
                    <a:pt x="157" y="374"/>
                  </a:lnTo>
                  <a:lnTo>
                    <a:pt x="145" y="372"/>
                  </a:lnTo>
                  <a:lnTo>
                    <a:pt x="145" y="370"/>
                  </a:lnTo>
                  <a:lnTo>
                    <a:pt x="141" y="370"/>
                  </a:lnTo>
                  <a:lnTo>
                    <a:pt x="141" y="372"/>
                  </a:lnTo>
                  <a:lnTo>
                    <a:pt x="141" y="378"/>
                  </a:lnTo>
                  <a:lnTo>
                    <a:pt x="145" y="386"/>
                  </a:lnTo>
                  <a:lnTo>
                    <a:pt x="147" y="394"/>
                  </a:lnTo>
                  <a:lnTo>
                    <a:pt x="149" y="398"/>
                  </a:lnTo>
                  <a:lnTo>
                    <a:pt x="157" y="400"/>
                  </a:lnTo>
                  <a:lnTo>
                    <a:pt x="157" y="404"/>
                  </a:lnTo>
                  <a:lnTo>
                    <a:pt x="165" y="404"/>
                  </a:lnTo>
                  <a:lnTo>
                    <a:pt x="165" y="400"/>
                  </a:lnTo>
                  <a:lnTo>
                    <a:pt x="161" y="400"/>
                  </a:lnTo>
                  <a:lnTo>
                    <a:pt x="165" y="398"/>
                  </a:lnTo>
                  <a:lnTo>
                    <a:pt x="167" y="396"/>
                  </a:lnTo>
                  <a:lnTo>
                    <a:pt x="169" y="396"/>
                  </a:lnTo>
                  <a:lnTo>
                    <a:pt x="173" y="402"/>
                  </a:lnTo>
                  <a:lnTo>
                    <a:pt x="173" y="408"/>
                  </a:lnTo>
                  <a:lnTo>
                    <a:pt x="173" y="410"/>
                  </a:lnTo>
                  <a:lnTo>
                    <a:pt x="167" y="412"/>
                  </a:lnTo>
                  <a:lnTo>
                    <a:pt x="167" y="406"/>
                  </a:lnTo>
                  <a:lnTo>
                    <a:pt x="165" y="406"/>
                  </a:lnTo>
                  <a:lnTo>
                    <a:pt x="159" y="406"/>
                  </a:lnTo>
                  <a:lnTo>
                    <a:pt x="157" y="408"/>
                  </a:lnTo>
                  <a:lnTo>
                    <a:pt x="155" y="410"/>
                  </a:lnTo>
                  <a:lnTo>
                    <a:pt x="155" y="412"/>
                  </a:lnTo>
                  <a:lnTo>
                    <a:pt x="163" y="412"/>
                  </a:lnTo>
                  <a:lnTo>
                    <a:pt x="167" y="412"/>
                  </a:lnTo>
                  <a:lnTo>
                    <a:pt x="161" y="420"/>
                  </a:lnTo>
                  <a:lnTo>
                    <a:pt x="157" y="422"/>
                  </a:lnTo>
                  <a:lnTo>
                    <a:pt x="157" y="424"/>
                  </a:lnTo>
                  <a:lnTo>
                    <a:pt x="155" y="429"/>
                  </a:lnTo>
                  <a:lnTo>
                    <a:pt x="155" y="433"/>
                  </a:lnTo>
                  <a:lnTo>
                    <a:pt x="161" y="441"/>
                  </a:lnTo>
                  <a:lnTo>
                    <a:pt x="161" y="447"/>
                  </a:lnTo>
                  <a:lnTo>
                    <a:pt x="157" y="449"/>
                  </a:lnTo>
                  <a:lnTo>
                    <a:pt x="157" y="451"/>
                  </a:lnTo>
                  <a:lnTo>
                    <a:pt x="159" y="453"/>
                  </a:lnTo>
                  <a:lnTo>
                    <a:pt x="159" y="457"/>
                  </a:lnTo>
                  <a:lnTo>
                    <a:pt x="155" y="455"/>
                  </a:lnTo>
                  <a:lnTo>
                    <a:pt x="149" y="457"/>
                  </a:lnTo>
                  <a:lnTo>
                    <a:pt x="149" y="459"/>
                  </a:lnTo>
                  <a:lnTo>
                    <a:pt x="145" y="459"/>
                  </a:lnTo>
                  <a:lnTo>
                    <a:pt x="135" y="469"/>
                  </a:lnTo>
                  <a:lnTo>
                    <a:pt x="135" y="479"/>
                  </a:lnTo>
                  <a:lnTo>
                    <a:pt x="141" y="485"/>
                  </a:lnTo>
                  <a:lnTo>
                    <a:pt x="147" y="487"/>
                  </a:lnTo>
                  <a:lnTo>
                    <a:pt x="157" y="493"/>
                  </a:lnTo>
                  <a:lnTo>
                    <a:pt x="163" y="495"/>
                  </a:lnTo>
                  <a:lnTo>
                    <a:pt x="171" y="495"/>
                  </a:lnTo>
                  <a:lnTo>
                    <a:pt x="171" y="497"/>
                  </a:lnTo>
                  <a:lnTo>
                    <a:pt x="173" y="503"/>
                  </a:lnTo>
                  <a:lnTo>
                    <a:pt x="173" y="507"/>
                  </a:lnTo>
                  <a:lnTo>
                    <a:pt x="175" y="509"/>
                  </a:lnTo>
                  <a:lnTo>
                    <a:pt x="175" y="513"/>
                  </a:lnTo>
                  <a:lnTo>
                    <a:pt x="173" y="513"/>
                  </a:lnTo>
                  <a:lnTo>
                    <a:pt x="169" y="521"/>
                  </a:lnTo>
                  <a:lnTo>
                    <a:pt x="163" y="525"/>
                  </a:lnTo>
                  <a:lnTo>
                    <a:pt x="159" y="531"/>
                  </a:lnTo>
                  <a:lnTo>
                    <a:pt x="159" y="539"/>
                  </a:lnTo>
                  <a:lnTo>
                    <a:pt x="161" y="537"/>
                  </a:lnTo>
                  <a:lnTo>
                    <a:pt x="163" y="541"/>
                  </a:lnTo>
                  <a:lnTo>
                    <a:pt x="163" y="543"/>
                  </a:lnTo>
                  <a:lnTo>
                    <a:pt x="163" y="545"/>
                  </a:lnTo>
                  <a:lnTo>
                    <a:pt x="161" y="553"/>
                  </a:lnTo>
                  <a:lnTo>
                    <a:pt x="155" y="553"/>
                  </a:lnTo>
                  <a:lnTo>
                    <a:pt x="151" y="559"/>
                  </a:lnTo>
                  <a:lnTo>
                    <a:pt x="151" y="565"/>
                  </a:lnTo>
                  <a:lnTo>
                    <a:pt x="149" y="569"/>
                  </a:lnTo>
                  <a:lnTo>
                    <a:pt x="151" y="569"/>
                  </a:lnTo>
                  <a:lnTo>
                    <a:pt x="159" y="579"/>
                  </a:lnTo>
                  <a:lnTo>
                    <a:pt x="155" y="579"/>
                  </a:lnTo>
                  <a:lnTo>
                    <a:pt x="161" y="581"/>
                  </a:lnTo>
                  <a:lnTo>
                    <a:pt x="167" y="587"/>
                  </a:lnTo>
                  <a:lnTo>
                    <a:pt x="173" y="589"/>
                  </a:lnTo>
                  <a:lnTo>
                    <a:pt x="175" y="591"/>
                  </a:lnTo>
                  <a:lnTo>
                    <a:pt x="161" y="587"/>
                  </a:lnTo>
                  <a:lnTo>
                    <a:pt x="151" y="589"/>
                  </a:lnTo>
                  <a:lnTo>
                    <a:pt x="121" y="589"/>
                  </a:lnTo>
                  <a:lnTo>
                    <a:pt x="115" y="583"/>
                  </a:lnTo>
                  <a:lnTo>
                    <a:pt x="109" y="579"/>
                  </a:lnTo>
                  <a:lnTo>
                    <a:pt x="109" y="577"/>
                  </a:lnTo>
                  <a:lnTo>
                    <a:pt x="109" y="571"/>
                  </a:lnTo>
                  <a:lnTo>
                    <a:pt x="101" y="563"/>
                  </a:lnTo>
                  <a:lnTo>
                    <a:pt x="91" y="565"/>
                  </a:lnTo>
                  <a:lnTo>
                    <a:pt x="73" y="541"/>
                  </a:lnTo>
                  <a:lnTo>
                    <a:pt x="83" y="529"/>
                  </a:lnTo>
                  <a:lnTo>
                    <a:pt x="79" y="511"/>
                  </a:lnTo>
                  <a:lnTo>
                    <a:pt x="75" y="507"/>
                  </a:lnTo>
                  <a:lnTo>
                    <a:pt x="77" y="497"/>
                  </a:lnTo>
                  <a:lnTo>
                    <a:pt x="75" y="483"/>
                  </a:lnTo>
                  <a:lnTo>
                    <a:pt x="73" y="471"/>
                  </a:lnTo>
                  <a:lnTo>
                    <a:pt x="69" y="467"/>
                  </a:lnTo>
                  <a:lnTo>
                    <a:pt x="71" y="463"/>
                  </a:lnTo>
                  <a:lnTo>
                    <a:pt x="71" y="447"/>
                  </a:lnTo>
                  <a:lnTo>
                    <a:pt x="59" y="439"/>
                  </a:lnTo>
                  <a:lnTo>
                    <a:pt x="53" y="429"/>
                  </a:lnTo>
                  <a:lnTo>
                    <a:pt x="49" y="420"/>
                  </a:lnTo>
                  <a:lnTo>
                    <a:pt x="49" y="416"/>
                  </a:lnTo>
                  <a:lnTo>
                    <a:pt x="43" y="416"/>
                  </a:lnTo>
                  <a:lnTo>
                    <a:pt x="39" y="400"/>
                  </a:lnTo>
                  <a:lnTo>
                    <a:pt x="39" y="390"/>
                  </a:lnTo>
                  <a:lnTo>
                    <a:pt x="33" y="380"/>
                  </a:lnTo>
                  <a:lnTo>
                    <a:pt x="29" y="362"/>
                  </a:lnTo>
                  <a:lnTo>
                    <a:pt x="29" y="354"/>
                  </a:lnTo>
                  <a:lnTo>
                    <a:pt x="27" y="348"/>
                  </a:lnTo>
                  <a:lnTo>
                    <a:pt x="29" y="340"/>
                  </a:lnTo>
                  <a:lnTo>
                    <a:pt x="27" y="334"/>
                  </a:lnTo>
                  <a:lnTo>
                    <a:pt x="33" y="328"/>
                  </a:lnTo>
                  <a:lnTo>
                    <a:pt x="29" y="324"/>
                  </a:lnTo>
                  <a:lnTo>
                    <a:pt x="22" y="310"/>
                  </a:lnTo>
                  <a:lnTo>
                    <a:pt x="20" y="304"/>
                  </a:lnTo>
                  <a:lnTo>
                    <a:pt x="16" y="294"/>
                  </a:lnTo>
                  <a:lnTo>
                    <a:pt x="18" y="288"/>
                  </a:lnTo>
                  <a:lnTo>
                    <a:pt x="25" y="282"/>
                  </a:lnTo>
                  <a:lnTo>
                    <a:pt x="22" y="272"/>
                  </a:lnTo>
                  <a:lnTo>
                    <a:pt x="18" y="264"/>
                  </a:lnTo>
                  <a:lnTo>
                    <a:pt x="20" y="244"/>
                  </a:lnTo>
                  <a:lnTo>
                    <a:pt x="22" y="242"/>
                  </a:lnTo>
                  <a:lnTo>
                    <a:pt x="20" y="232"/>
                  </a:lnTo>
                  <a:lnTo>
                    <a:pt x="20" y="222"/>
                  </a:lnTo>
                  <a:lnTo>
                    <a:pt x="16" y="222"/>
                  </a:lnTo>
                  <a:lnTo>
                    <a:pt x="12" y="212"/>
                  </a:lnTo>
                  <a:lnTo>
                    <a:pt x="6" y="202"/>
                  </a:lnTo>
                  <a:lnTo>
                    <a:pt x="2" y="192"/>
                  </a:lnTo>
                  <a:lnTo>
                    <a:pt x="2" y="170"/>
                  </a:lnTo>
                  <a:lnTo>
                    <a:pt x="4" y="160"/>
                  </a:lnTo>
                  <a:lnTo>
                    <a:pt x="0" y="146"/>
                  </a:lnTo>
                  <a:lnTo>
                    <a:pt x="2" y="140"/>
                  </a:lnTo>
                  <a:lnTo>
                    <a:pt x="2" y="128"/>
                  </a:lnTo>
                  <a:lnTo>
                    <a:pt x="10" y="122"/>
                  </a:lnTo>
                  <a:lnTo>
                    <a:pt x="12" y="104"/>
                  </a:lnTo>
                  <a:lnTo>
                    <a:pt x="18" y="102"/>
                  </a:lnTo>
                  <a:lnTo>
                    <a:pt x="20" y="100"/>
                  </a:lnTo>
                  <a:lnTo>
                    <a:pt x="16" y="94"/>
                  </a:lnTo>
                  <a:lnTo>
                    <a:pt x="14" y="88"/>
                  </a:lnTo>
                  <a:lnTo>
                    <a:pt x="16" y="84"/>
                  </a:lnTo>
                  <a:lnTo>
                    <a:pt x="10" y="76"/>
                  </a:lnTo>
                  <a:lnTo>
                    <a:pt x="12" y="68"/>
                  </a:lnTo>
                  <a:lnTo>
                    <a:pt x="12" y="62"/>
                  </a:lnTo>
                  <a:lnTo>
                    <a:pt x="8" y="58"/>
                  </a:lnTo>
                  <a:lnTo>
                    <a:pt x="12" y="52"/>
                  </a:lnTo>
                  <a:lnTo>
                    <a:pt x="29" y="44"/>
                  </a:lnTo>
                  <a:lnTo>
                    <a:pt x="31" y="24"/>
                  </a:lnTo>
                  <a:lnTo>
                    <a:pt x="27" y="20"/>
                  </a:lnTo>
                  <a:lnTo>
                    <a:pt x="29" y="16"/>
                  </a:lnTo>
                  <a:lnTo>
                    <a:pt x="35" y="8"/>
                  </a:lnTo>
                  <a:lnTo>
                    <a:pt x="37" y="4"/>
                  </a:lnTo>
                  <a:lnTo>
                    <a:pt x="39" y="0"/>
                  </a:lnTo>
                  <a:lnTo>
                    <a:pt x="45" y="0"/>
                  </a:lnTo>
                  <a:lnTo>
                    <a:pt x="51" y="4"/>
                  </a:lnTo>
                  <a:lnTo>
                    <a:pt x="59" y="2"/>
                  </a:lnTo>
                  <a:lnTo>
                    <a:pt x="69" y="6"/>
                  </a:lnTo>
                  <a:lnTo>
                    <a:pt x="73" y="16"/>
                  </a:lnTo>
                  <a:lnTo>
                    <a:pt x="77" y="18"/>
                  </a:lnTo>
                  <a:lnTo>
                    <a:pt x="81" y="2"/>
                  </a:lnTo>
                  <a:lnTo>
                    <a:pt x="91" y="2"/>
                  </a:lnTo>
                  <a:lnTo>
                    <a:pt x="99" y="2"/>
                  </a:lnTo>
                  <a:lnTo>
                    <a:pt x="105" y="8"/>
                  </a:lnTo>
                  <a:lnTo>
                    <a:pt x="111" y="18"/>
                  </a:lnTo>
                  <a:lnTo>
                    <a:pt x="121" y="24"/>
                  </a:lnTo>
                  <a:lnTo>
                    <a:pt x="129" y="34"/>
                  </a:lnTo>
                  <a:lnTo>
                    <a:pt x="145" y="44"/>
                  </a:lnTo>
                  <a:lnTo>
                    <a:pt x="155" y="46"/>
                  </a:lnTo>
                  <a:lnTo>
                    <a:pt x="165" y="52"/>
                  </a:lnTo>
                  <a:lnTo>
                    <a:pt x="177" y="58"/>
                  </a:lnTo>
                  <a:lnTo>
                    <a:pt x="189" y="62"/>
                  </a:lnTo>
                  <a:lnTo>
                    <a:pt x="199" y="70"/>
                  </a:lnTo>
                  <a:lnTo>
                    <a:pt x="185" y="100"/>
                  </a:lnTo>
                  <a:lnTo>
                    <a:pt x="183" y="108"/>
                  </a:lnTo>
                  <a:lnTo>
                    <a:pt x="193" y="106"/>
                  </a:lnTo>
                  <a:lnTo>
                    <a:pt x="215" y="110"/>
                  </a:lnTo>
                  <a:lnTo>
                    <a:pt x="225" y="106"/>
                  </a:lnTo>
                  <a:lnTo>
                    <a:pt x="235" y="108"/>
                  </a:lnTo>
                  <a:lnTo>
                    <a:pt x="241" y="96"/>
                  </a:lnTo>
                  <a:lnTo>
                    <a:pt x="249" y="90"/>
                  </a:lnTo>
                  <a:lnTo>
                    <a:pt x="247" y="80"/>
                  </a:lnTo>
                  <a:lnTo>
                    <a:pt x="249" y="74"/>
                  </a:lnTo>
                  <a:lnTo>
                    <a:pt x="255" y="72"/>
                  </a:lnTo>
                  <a:lnTo>
                    <a:pt x="265" y="84"/>
                  </a:lnTo>
                  <a:lnTo>
                    <a:pt x="263" y="92"/>
                  </a:lnTo>
                  <a:lnTo>
                    <a:pt x="265" y="104"/>
                  </a:lnTo>
                  <a:lnTo>
                    <a:pt x="249" y="112"/>
                  </a:lnTo>
                  <a:lnTo>
                    <a:pt x="233" y="130"/>
                  </a:lnTo>
                  <a:lnTo>
                    <a:pt x="225" y="148"/>
                  </a:lnTo>
                  <a:lnTo>
                    <a:pt x="215" y="160"/>
                  </a:lnTo>
                  <a:lnTo>
                    <a:pt x="213" y="164"/>
                  </a:lnTo>
                  <a:close/>
                  <a:moveTo>
                    <a:pt x="241" y="639"/>
                  </a:moveTo>
                  <a:lnTo>
                    <a:pt x="243" y="639"/>
                  </a:lnTo>
                  <a:lnTo>
                    <a:pt x="243" y="641"/>
                  </a:lnTo>
                  <a:lnTo>
                    <a:pt x="241" y="645"/>
                  </a:lnTo>
                  <a:lnTo>
                    <a:pt x="235" y="645"/>
                  </a:lnTo>
                  <a:lnTo>
                    <a:pt x="231" y="647"/>
                  </a:lnTo>
                  <a:lnTo>
                    <a:pt x="227" y="645"/>
                  </a:lnTo>
                  <a:lnTo>
                    <a:pt x="217" y="643"/>
                  </a:lnTo>
                  <a:lnTo>
                    <a:pt x="211" y="643"/>
                  </a:lnTo>
                  <a:lnTo>
                    <a:pt x="201" y="643"/>
                  </a:lnTo>
                  <a:lnTo>
                    <a:pt x="195" y="641"/>
                  </a:lnTo>
                  <a:lnTo>
                    <a:pt x="171" y="599"/>
                  </a:lnTo>
                  <a:lnTo>
                    <a:pt x="173" y="599"/>
                  </a:lnTo>
                  <a:lnTo>
                    <a:pt x="181" y="603"/>
                  </a:lnTo>
                  <a:lnTo>
                    <a:pt x="183" y="609"/>
                  </a:lnTo>
                  <a:lnTo>
                    <a:pt x="181" y="609"/>
                  </a:lnTo>
                  <a:lnTo>
                    <a:pt x="181" y="611"/>
                  </a:lnTo>
                  <a:lnTo>
                    <a:pt x="187" y="613"/>
                  </a:lnTo>
                  <a:lnTo>
                    <a:pt x="187" y="615"/>
                  </a:lnTo>
                  <a:lnTo>
                    <a:pt x="193" y="619"/>
                  </a:lnTo>
                  <a:lnTo>
                    <a:pt x="199" y="623"/>
                  </a:lnTo>
                  <a:lnTo>
                    <a:pt x="203" y="625"/>
                  </a:lnTo>
                  <a:lnTo>
                    <a:pt x="209" y="627"/>
                  </a:lnTo>
                  <a:lnTo>
                    <a:pt x="219" y="633"/>
                  </a:lnTo>
                  <a:lnTo>
                    <a:pt x="225" y="635"/>
                  </a:lnTo>
                  <a:lnTo>
                    <a:pt x="231" y="637"/>
                  </a:lnTo>
                  <a:lnTo>
                    <a:pt x="241" y="63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3" name="Freeform 437"/>
            <p:cNvSpPr>
              <a:spLocks noEditPoints="1"/>
            </p:cNvSpPr>
            <p:nvPr/>
          </p:nvSpPr>
          <p:spPr bwMode="auto">
            <a:xfrm>
              <a:off x="2205292" y="4640135"/>
              <a:ext cx="433386" cy="1208326"/>
            </a:xfrm>
            <a:custGeom>
              <a:avLst/>
              <a:gdLst>
                <a:gd name="T0" fmla="*/ 137 w 269"/>
                <a:gd name="T1" fmla="*/ 694 h 750"/>
                <a:gd name="T2" fmla="*/ 163 w 269"/>
                <a:gd name="T3" fmla="*/ 712 h 750"/>
                <a:gd name="T4" fmla="*/ 145 w 269"/>
                <a:gd name="T5" fmla="*/ 702 h 750"/>
                <a:gd name="T6" fmla="*/ 177 w 269"/>
                <a:gd name="T7" fmla="*/ 708 h 750"/>
                <a:gd name="T8" fmla="*/ 247 w 269"/>
                <a:gd name="T9" fmla="*/ 740 h 750"/>
                <a:gd name="T10" fmla="*/ 217 w 269"/>
                <a:gd name="T11" fmla="*/ 732 h 750"/>
                <a:gd name="T12" fmla="*/ 229 w 269"/>
                <a:gd name="T13" fmla="*/ 736 h 750"/>
                <a:gd name="T14" fmla="*/ 223 w 269"/>
                <a:gd name="T15" fmla="*/ 730 h 750"/>
                <a:gd name="T16" fmla="*/ 199 w 269"/>
                <a:gd name="T17" fmla="*/ 728 h 750"/>
                <a:gd name="T18" fmla="*/ 87 w 269"/>
                <a:gd name="T19" fmla="*/ 610 h 750"/>
                <a:gd name="T20" fmla="*/ 81 w 269"/>
                <a:gd name="T21" fmla="*/ 610 h 750"/>
                <a:gd name="T22" fmla="*/ 81 w 269"/>
                <a:gd name="T23" fmla="*/ 624 h 750"/>
                <a:gd name="T24" fmla="*/ 77 w 269"/>
                <a:gd name="T25" fmla="*/ 616 h 750"/>
                <a:gd name="T26" fmla="*/ 67 w 269"/>
                <a:gd name="T27" fmla="*/ 598 h 750"/>
                <a:gd name="T28" fmla="*/ 91 w 269"/>
                <a:gd name="T29" fmla="*/ 648 h 750"/>
                <a:gd name="T30" fmla="*/ 111 w 269"/>
                <a:gd name="T31" fmla="*/ 662 h 750"/>
                <a:gd name="T32" fmla="*/ 119 w 269"/>
                <a:gd name="T33" fmla="*/ 678 h 750"/>
                <a:gd name="T34" fmla="*/ 58 w 269"/>
                <a:gd name="T35" fmla="*/ 507 h 750"/>
                <a:gd name="T36" fmla="*/ 48 w 269"/>
                <a:gd name="T37" fmla="*/ 507 h 750"/>
                <a:gd name="T38" fmla="*/ 71 w 269"/>
                <a:gd name="T39" fmla="*/ 546 h 750"/>
                <a:gd name="T40" fmla="*/ 65 w 269"/>
                <a:gd name="T41" fmla="*/ 548 h 750"/>
                <a:gd name="T42" fmla="*/ 63 w 269"/>
                <a:gd name="T43" fmla="*/ 538 h 750"/>
                <a:gd name="T44" fmla="*/ 65 w 269"/>
                <a:gd name="T45" fmla="*/ 526 h 750"/>
                <a:gd name="T46" fmla="*/ 56 w 269"/>
                <a:gd name="T47" fmla="*/ 530 h 750"/>
                <a:gd name="T48" fmla="*/ 58 w 269"/>
                <a:gd name="T49" fmla="*/ 524 h 750"/>
                <a:gd name="T50" fmla="*/ 121 w 269"/>
                <a:gd name="T51" fmla="*/ 614 h 750"/>
                <a:gd name="T52" fmla="*/ 87 w 269"/>
                <a:gd name="T53" fmla="*/ 505 h 750"/>
                <a:gd name="T54" fmla="*/ 71 w 269"/>
                <a:gd name="T55" fmla="*/ 413 h 750"/>
                <a:gd name="T56" fmla="*/ 58 w 269"/>
                <a:gd name="T57" fmla="*/ 317 h 750"/>
                <a:gd name="T58" fmla="*/ 48 w 269"/>
                <a:gd name="T59" fmla="*/ 207 h 750"/>
                <a:gd name="T60" fmla="*/ 50 w 269"/>
                <a:gd name="T61" fmla="*/ 137 h 750"/>
                <a:gd name="T62" fmla="*/ 36 w 269"/>
                <a:gd name="T63" fmla="*/ 36 h 750"/>
                <a:gd name="T64" fmla="*/ 12 w 269"/>
                <a:gd name="T65" fmla="*/ 81 h 750"/>
                <a:gd name="T66" fmla="*/ 14 w 269"/>
                <a:gd name="T67" fmla="*/ 189 h 750"/>
                <a:gd name="T68" fmla="*/ 28 w 269"/>
                <a:gd name="T69" fmla="*/ 295 h 750"/>
                <a:gd name="T70" fmla="*/ 26 w 269"/>
                <a:gd name="T71" fmla="*/ 377 h 750"/>
                <a:gd name="T72" fmla="*/ 36 w 269"/>
                <a:gd name="T73" fmla="*/ 435 h 750"/>
                <a:gd name="T74" fmla="*/ 58 w 269"/>
                <a:gd name="T75" fmla="*/ 469 h 750"/>
                <a:gd name="T76" fmla="*/ 73 w 269"/>
                <a:gd name="T77" fmla="*/ 514 h 750"/>
                <a:gd name="T78" fmla="*/ 77 w 269"/>
                <a:gd name="T79" fmla="*/ 544 h 750"/>
                <a:gd name="T80" fmla="*/ 77 w 269"/>
                <a:gd name="T81" fmla="*/ 556 h 750"/>
                <a:gd name="T82" fmla="*/ 54 w 269"/>
                <a:gd name="T83" fmla="*/ 566 h 750"/>
                <a:gd name="T84" fmla="*/ 75 w 269"/>
                <a:gd name="T85" fmla="*/ 570 h 750"/>
                <a:gd name="T86" fmla="*/ 95 w 269"/>
                <a:gd name="T87" fmla="*/ 596 h 750"/>
                <a:gd name="T88" fmla="*/ 105 w 269"/>
                <a:gd name="T89" fmla="*/ 626 h 750"/>
                <a:gd name="T90" fmla="*/ 109 w 269"/>
                <a:gd name="T91" fmla="*/ 650 h 750"/>
                <a:gd name="T92" fmla="*/ 127 w 269"/>
                <a:gd name="T93" fmla="*/ 672 h 750"/>
                <a:gd name="T94" fmla="*/ 143 w 269"/>
                <a:gd name="T95" fmla="*/ 668 h 750"/>
                <a:gd name="T96" fmla="*/ 149 w 269"/>
                <a:gd name="T97" fmla="*/ 674 h 750"/>
                <a:gd name="T98" fmla="*/ 155 w 269"/>
                <a:gd name="T99" fmla="*/ 692 h 750"/>
                <a:gd name="T100" fmla="*/ 155 w 269"/>
                <a:gd name="T101" fmla="*/ 688 h 750"/>
                <a:gd name="T102" fmla="*/ 173 w 269"/>
                <a:gd name="T103" fmla="*/ 696 h 750"/>
                <a:gd name="T104" fmla="*/ 197 w 269"/>
                <a:gd name="T105" fmla="*/ 682 h 750"/>
                <a:gd name="T106" fmla="*/ 197 w 269"/>
                <a:gd name="T107" fmla="*/ 684 h 750"/>
                <a:gd name="T108" fmla="*/ 207 w 269"/>
                <a:gd name="T109" fmla="*/ 698 h 750"/>
                <a:gd name="T110" fmla="*/ 213 w 269"/>
                <a:gd name="T111" fmla="*/ 718 h 750"/>
                <a:gd name="T112" fmla="*/ 193 w 269"/>
                <a:gd name="T113" fmla="*/ 708 h 750"/>
                <a:gd name="T114" fmla="*/ 197 w 269"/>
                <a:gd name="T115" fmla="*/ 724 h 750"/>
                <a:gd name="T116" fmla="*/ 257 w 269"/>
                <a:gd name="T117" fmla="*/ 730 h 750"/>
                <a:gd name="T118" fmla="*/ 261 w 269"/>
                <a:gd name="T119" fmla="*/ 736 h 750"/>
                <a:gd name="T120" fmla="*/ 259 w 269"/>
                <a:gd name="T121" fmla="*/ 750 h 750"/>
                <a:gd name="T122" fmla="*/ 257 w 269"/>
                <a:gd name="T123" fmla="*/ 744 h 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750">
                  <a:moveTo>
                    <a:pt x="75" y="530"/>
                  </a:moveTo>
                  <a:lnTo>
                    <a:pt x="77" y="528"/>
                  </a:lnTo>
                  <a:lnTo>
                    <a:pt x="81" y="528"/>
                  </a:lnTo>
                  <a:lnTo>
                    <a:pt x="81" y="534"/>
                  </a:lnTo>
                  <a:lnTo>
                    <a:pt x="79" y="536"/>
                  </a:lnTo>
                  <a:lnTo>
                    <a:pt x="75" y="534"/>
                  </a:lnTo>
                  <a:lnTo>
                    <a:pt x="75" y="530"/>
                  </a:lnTo>
                  <a:close/>
                  <a:moveTo>
                    <a:pt x="131" y="692"/>
                  </a:moveTo>
                  <a:lnTo>
                    <a:pt x="135" y="694"/>
                  </a:lnTo>
                  <a:lnTo>
                    <a:pt x="135" y="698"/>
                  </a:lnTo>
                  <a:lnTo>
                    <a:pt x="137" y="694"/>
                  </a:lnTo>
                  <a:lnTo>
                    <a:pt x="141" y="694"/>
                  </a:lnTo>
                  <a:lnTo>
                    <a:pt x="145" y="696"/>
                  </a:lnTo>
                  <a:lnTo>
                    <a:pt x="153" y="696"/>
                  </a:lnTo>
                  <a:lnTo>
                    <a:pt x="143" y="690"/>
                  </a:lnTo>
                  <a:lnTo>
                    <a:pt x="131" y="688"/>
                  </a:lnTo>
                  <a:lnTo>
                    <a:pt x="125" y="686"/>
                  </a:lnTo>
                  <a:lnTo>
                    <a:pt x="123" y="686"/>
                  </a:lnTo>
                  <a:lnTo>
                    <a:pt x="127" y="688"/>
                  </a:lnTo>
                  <a:lnTo>
                    <a:pt x="131" y="692"/>
                  </a:lnTo>
                  <a:close/>
                  <a:moveTo>
                    <a:pt x="157" y="712"/>
                  </a:moveTo>
                  <a:lnTo>
                    <a:pt x="163" y="712"/>
                  </a:lnTo>
                  <a:lnTo>
                    <a:pt x="167" y="712"/>
                  </a:lnTo>
                  <a:lnTo>
                    <a:pt x="167" y="710"/>
                  </a:lnTo>
                  <a:lnTo>
                    <a:pt x="171" y="706"/>
                  </a:lnTo>
                  <a:lnTo>
                    <a:pt x="167" y="706"/>
                  </a:lnTo>
                  <a:lnTo>
                    <a:pt x="161" y="704"/>
                  </a:lnTo>
                  <a:lnTo>
                    <a:pt x="159" y="700"/>
                  </a:lnTo>
                  <a:lnTo>
                    <a:pt x="153" y="698"/>
                  </a:lnTo>
                  <a:lnTo>
                    <a:pt x="151" y="700"/>
                  </a:lnTo>
                  <a:lnTo>
                    <a:pt x="145" y="698"/>
                  </a:lnTo>
                  <a:lnTo>
                    <a:pt x="143" y="700"/>
                  </a:lnTo>
                  <a:lnTo>
                    <a:pt x="145" y="702"/>
                  </a:lnTo>
                  <a:lnTo>
                    <a:pt x="149" y="704"/>
                  </a:lnTo>
                  <a:lnTo>
                    <a:pt x="153" y="706"/>
                  </a:lnTo>
                  <a:lnTo>
                    <a:pt x="155" y="708"/>
                  </a:lnTo>
                  <a:lnTo>
                    <a:pt x="157" y="712"/>
                  </a:lnTo>
                  <a:close/>
                  <a:moveTo>
                    <a:pt x="187" y="714"/>
                  </a:moveTo>
                  <a:lnTo>
                    <a:pt x="189" y="712"/>
                  </a:lnTo>
                  <a:lnTo>
                    <a:pt x="187" y="710"/>
                  </a:lnTo>
                  <a:lnTo>
                    <a:pt x="185" y="710"/>
                  </a:lnTo>
                  <a:lnTo>
                    <a:pt x="181" y="708"/>
                  </a:lnTo>
                  <a:lnTo>
                    <a:pt x="179" y="710"/>
                  </a:lnTo>
                  <a:lnTo>
                    <a:pt x="177" y="708"/>
                  </a:lnTo>
                  <a:lnTo>
                    <a:pt x="173" y="708"/>
                  </a:lnTo>
                  <a:lnTo>
                    <a:pt x="171" y="710"/>
                  </a:lnTo>
                  <a:lnTo>
                    <a:pt x="173" y="712"/>
                  </a:lnTo>
                  <a:lnTo>
                    <a:pt x="173" y="716"/>
                  </a:lnTo>
                  <a:lnTo>
                    <a:pt x="177" y="718"/>
                  </a:lnTo>
                  <a:lnTo>
                    <a:pt x="179" y="716"/>
                  </a:lnTo>
                  <a:lnTo>
                    <a:pt x="187" y="714"/>
                  </a:lnTo>
                  <a:close/>
                  <a:moveTo>
                    <a:pt x="249" y="746"/>
                  </a:moveTo>
                  <a:lnTo>
                    <a:pt x="251" y="746"/>
                  </a:lnTo>
                  <a:lnTo>
                    <a:pt x="251" y="742"/>
                  </a:lnTo>
                  <a:lnTo>
                    <a:pt x="247" y="740"/>
                  </a:lnTo>
                  <a:lnTo>
                    <a:pt x="247" y="738"/>
                  </a:lnTo>
                  <a:lnTo>
                    <a:pt x="243" y="738"/>
                  </a:lnTo>
                  <a:lnTo>
                    <a:pt x="235" y="736"/>
                  </a:lnTo>
                  <a:lnTo>
                    <a:pt x="241" y="736"/>
                  </a:lnTo>
                  <a:lnTo>
                    <a:pt x="239" y="734"/>
                  </a:lnTo>
                  <a:lnTo>
                    <a:pt x="233" y="732"/>
                  </a:lnTo>
                  <a:lnTo>
                    <a:pt x="237" y="730"/>
                  </a:lnTo>
                  <a:lnTo>
                    <a:pt x="233" y="728"/>
                  </a:lnTo>
                  <a:lnTo>
                    <a:pt x="229" y="730"/>
                  </a:lnTo>
                  <a:lnTo>
                    <a:pt x="221" y="732"/>
                  </a:lnTo>
                  <a:lnTo>
                    <a:pt x="217" y="732"/>
                  </a:lnTo>
                  <a:lnTo>
                    <a:pt x="215" y="734"/>
                  </a:lnTo>
                  <a:lnTo>
                    <a:pt x="217" y="736"/>
                  </a:lnTo>
                  <a:lnTo>
                    <a:pt x="219" y="736"/>
                  </a:lnTo>
                  <a:lnTo>
                    <a:pt x="223" y="736"/>
                  </a:lnTo>
                  <a:lnTo>
                    <a:pt x="223" y="738"/>
                  </a:lnTo>
                  <a:lnTo>
                    <a:pt x="225" y="740"/>
                  </a:lnTo>
                  <a:lnTo>
                    <a:pt x="227" y="738"/>
                  </a:lnTo>
                  <a:lnTo>
                    <a:pt x="227" y="740"/>
                  </a:lnTo>
                  <a:lnTo>
                    <a:pt x="233" y="742"/>
                  </a:lnTo>
                  <a:lnTo>
                    <a:pt x="233" y="740"/>
                  </a:lnTo>
                  <a:lnTo>
                    <a:pt x="229" y="736"/>
                  </a:lnTo>
                  <a:lnTo>
                    <a:pt x="233" y="736"/>
                  </a:lnTo>
                  <a:lnTo>
                    <a:pt x="235" y="742"/>
                  </a:lnTo>
                  <a:lnTo>
                    <a:pt x="239" y="740"/>
                  </a:lnTo>
                  <a:lnTo>
                    <a:pt x="245" y="742"/>
                  </a:lnTo>
                  <a:lnTo>
                    <a:pt x="247" y="744"/>
                  </a:lnTo>
                  <a:lnTo>
                    <a:pt x="249" y="746"/>
                  </a:lnTo>
                  <a:close/>
                  <a:moveTo>
                    <a:pt x="223" y="730"/>
                  </a:moveTo>
                  <a:lnTo>
                    <a:pt x="217" y="728"/>
                  </a:lnTo>
                  <a:lnTo>
                    <a:pt x="213" y="728"/>
                  </a:lnTo>
                  <a:lnTo>
                    <a:pt x="213" y="732"/>
                  </a:lnTo>
                  <a:lnTo>
                    <a:pt x="223" y="730"/>
                  </a:lnTo>
                  <a:close/>
                  <a:moveTo>
                    <a:pt x="209" y="730"/>
                  </a:moveTo>
                  <a:lnTo>
                    <a:pt x="209" y="728"/>
                  </a:lnTo>
                  <a:lnTo>
                    <a:pt x="203" y="728"/>
                  </a:lnTo>
                  <a:lnTo>
                    <a:pt x="201" y="730"/>
                  </a:lnTo>
                  <a:lnTo>
                    <a:pt x="203" y="734"/>
                  </a:lnTo>
                  <a:lnTo>
                    <a:pt x="205" y="732"/>
                  </a:lnTo>
                  <a:lnTo>
                    <a:pt x="211" y="736"/>
                  </a:lnTo>
                  <a:lnTo>
                    <a:pt x="205" y="730"/>
                  </a:lnTo>
                  <a:lnTo>
                    <a:pt x="209" y="730"/>
                  </a:lnTo>
                  <a:close/>
                  <a:moveTo>
                    <a:pt x="197" y="730"/>
                  </a:moveTo>
                  <a:lnTo>
                    <a:pt x="199" y="728"/>
                  </a:lnTo>
                  <a:lnTo>
                    <a:pt x="197" y="726"/>
                  </a:lnTo>
                  <a:lnTo>
                    <a:pt x="193" y="726"/>
                  </a:lnTo>
                  <a:lnTo>
                    <a:pt x="193" y="728"/>
                  </a:lnTo>
                  <a:lnTo>
                    <a:pt x="197" y="730"/>
                  </a:lnTo>
                  <a:close/>
                  <a:moveTo>
                    <a:pt x="95" y="638"/>
                  </a:moveTo>
                  <a:lnTo>
                    <a:pt x="99" y="636"/>
                  </a:lnTo>
                  <a:lnTo>
                    <a:pt x="101" y="632"/>
                  </a:lnTo>
                  <a:lnTo>
                    <a:pt x="97" y="628"/>
                  </a:lnTo>
                  <a:lnTo>
                    <a:pt x="93" y="622"/>
                  </a:lnTo>
                  <a:lnTo>
                    <a:pt x="91" y="614"/>
                  </a:lnTo>
                  <a:lnTo>
                    <a:pt x="87" y="610"/>
                  </a:lnTo>
                  <a:lnTo>
                    <a:pt x="85" y="608"/>
                  </a:lnTo>
                  <a:lnTo>
                    <a:pt x="85" y="602"/>
                  </a:lnTo>
                  <a:lnTo>
                    <a:pt x="81" y="598"/>
                  </a:lnTo>
                  <a:lnTo>
                    <a:pt x="77" y="596"/>
                  </a:lnTo>
                  <a:lnTo>
                    <a:pt x="75" y="592"/>
                  </a:lnTo>
                  <a:lnTo>
                    <a:pt x="73" y="588"/>
                  </a:lnTo>
                  <a:lnTo>
                    <a:pt x="69" y="592"/>
                  </a:lnTo>
                  <a:lnTo>
                    <a:pt x="73" y="594"/>
                  </a:lnTo>
                  <a:lnTo>
                    <a:pt x="75" y="598"/>
                  </a:lnTo>
                  <a:lnTo>
                    <a:pt x="79" y="602"/>
                  </a:lnTo>
                  <a:lnTo>
                    <a:pt x="81" y="610"/>
                  </a:lnTo>
                  <a:lnTo>
                    <a:pt x="83" y="614"/>
                  </a:lnTo>
                  <a:lnTo>
                    <a:pt x="85" y="618"/>
                  </a:lnTo>
                  <a:lnTo>
                    <a:pt x="87" y="624"/>
                  </a:lnTo>
                  <a:lnTo>
                    <a:pt x="91" y="626"/>
                  </a:lnTo>
                  <a:lnTo>
                    <a:pt x="91" y="630"/>
                  </a:lnTo>
                  <a:lnTo>
                    <a:pt x="95" y="638"/>
                  </a:lnTo>
                  <a:close/>
                  <a:moveTo>
                    <a:pt x="89" y="634"/>
                  </a:moveTo>
                  <a:lnTo>
                    <a:pt x="89" y="626"/>
                  </a:lnTo>
                  <a:lnTo>
                    <a:pt x="85" y="622"/>
                  </a:lnTo>
                  <a:lnTo>
                    <a:pt x="81" y="622"/>
                  </a:lnTo>
                  <a:lnTo>
                    <a:pt x="81" y="624"/>
                  </a:lnTo>
                  <a:lnTo>
                    <a:pt x="85" y="628"/>
                  </a:lnTo>
                  <a:lnTo>
                    <a:pt x="89" y="634"/>
                  </a:lnTo>
                  <a:close/>
                  <a:moveTo>
                    <a:pt x="87" y="632"/>
                  </a:moveTo>
                  <a:lnTo>
                    <a:pt x="83" y="630"/>
                  </a:lnTo>
                  <a:lnTo>
                    <a:pt x="81" y="628"/>
                  </a:lnTo>
                  <a:lnTo>
                    <a:pt x="83" y="632"/>
                  </a:lnTo>
                  <a:lnTo>
                    <a:pt x="87" y="632"/>
                  </a:lnTo>
                  <a:close/>
                  <a:moveTo>
                    <a:pt x="83" y="618"/>
                  </a:moveTo>
                  <a:lnTo>
                    <a:pt x="81" y="614"/>
                  </a:lnTo>
                  <a:lnTo>
                    <a:pt x="79" y="614"/>
                  </a:lnTo>
                  <a:lnTo>
                    <a:pt x="77" y="616"/>
                  </a:lnTo>
                  <a:lnTo>
                    <a:pt x="83" y="618"/>
                  </a:lnTo>
                  <a:close/>
                  <a:moveTo>
                    <a:pt x="79" y="612"/>
                  </a:moveTo>
                  <a:lnTo>
                    <a:pt x="79" y="608"/>
                  </a:lnTo>
                  <a:lnTo>
                    <a:pt x="77" y="608"/>
                  </a:lnTo>
                  <a:lnTo>
                    <a:pt x="77" y="610"/>
                  </a:lnTo>
                  <a:lnTo>
                    <a:pt x="79" y="612"/>
                  </a:lnTo>
                  <a:close/>
                  <a:moveTo>
                    <a:pt x="73" y="610"/>
                  </a:moveTo>
                  <a:lnTo>
                    <a:pt x="77" y="606"/>
                  </a:lnTo>
                  <a:lnTo>
                    <a:pt x="75" y="602"/>
                  </a:lnTo>
                  <a:lnTo>
                    <a:pt x="71" y="596"/>
                  </a:lnTo>
                  <a:lnTo>
                    <a:pt x="67" y="598"/>
                  </a:lnTo>
                  <a:lnTo>
                    <a:pt x="71" y="602"/>
                  </a:lnTo>
                  <a:lnTo>
                    <a:pt x="73" y="610"/>
                  </a:lnTo>
                  <a:close/>
                  <a:moveTo>
                    <a:pt x="97" y="648"/>
                  </a:moveTo>
                  <a:lnTo>
                    <a:pt x="99" y="646"/>
                  </a:lnTo>
                  <a:lnTo>
                    <a:pt x="97" y="644"/>
                  </a:lnTo>
                  <a:lnTo>
                    <a:pt x="99" y="642"/>
                  </a:lnTo>
                  <a:lnTo>
                    <a:pt x="97" y="640"/>
                  </a:lnTo>
                  <a:lnTo>
                    <a:pt x="95" y="642"/>
                  </a:lnTo>
                  <a:lnTo>
                    <a:pt x="91" y="638"/>
                  </a:lnTo>
                  <a:lnTo>
                    <a:pt x="89" y="640"/>
                  </a:lnTo>
                  <a:lnTo>
                    <a:pt x="91" y="648"/>
                  </a:lnTo>
                  <a:lnTo>
                    <a:pt x="95" y="648"/>
                  </a:lnTo>
                  <a:lnTo>
                    <a:pt x="97" y="648"/>
                  </a:lnTo>
                  <a:close/>
                  <a:moveTo>
                    <a:pt x="111" y="662"/>
                  </a:moveTo>
                  <a:lnTo>
                    <a:pt x="113" y="660"/>
                  </a:lnTo>
                  <a:lnTo>
                    <a:pt x="111" y="656"/>
                  </a:lnTo>
                  <a:lnTo>
                    <a:pt x="107" y="652"/>
                  </a:lnTo>
                  <a:lnTo>
                    <a:pt x="105" y="648"/>
                  </a:lnTo>
                  <a:lnTo>
                    <a:pt x="103" y="648"/>
                  </a:lnTo>
                  <a:lnTo>
                    <a:pt x="99" y="650"/>
                  </a:lnTo>
                  <a:lnTo>
                    <a:pt x="105" y="654"/>
                  </a:lnTo>
                  <a:lnTo>
                    <a:pt x="111" y="662"/>
                  </a:lnTo>
                  <a:close/>
                  <a:moveTo>
                    <a:pt x="105" y="664"/>
                  </a:moveTo>
                  <a:lnTo>
                    <a:pt x="105" y="658"/>
                  </a:lnTo>
                  <a:lnTo>
                    <a:pt x="103" y="654"/>
                  </a:lnTo>
                  <a:lnTo>
                    <a:pt x="105" y="664"/>
                  </a:lnTo>
                  <a:lnTo>
                    <a:pt x="105" y="664"/>
                  </a:lnTo>
                  <a:close/>
                  <a:moveTo>
                    <a:pt x="119" y="678"/>
                  </a:moveTo>
                  <a:lnTo>
                    <a:pt x="121" y="674"/>
                  </a:lnTo>
                  <a:lnTo>
                    <a:pt x="119" y="672"/>
                  </a:lnTo>
                  <a:lnTo>
                    <a:pt x="115" y="674"/>
                  </a:lnTo>
                  <a:lnTo>
                    <a:pt x="115" y="676"/>
                  </a:lnTo>
                  <a:lnTo>
                    <a:pt x="119" y="678"/>
                  </a:lnTo>
                  <a:close/>
                  <a:moveTo>
                    <a:pt x="115" y="672"/>
                  </a:moveTo>
                  <a:lnTo>
                    <a:pt x="117" y="670"/>
                  </a:lnTo>
                  <a:lnTo>
                    <a:pt x="115" y="668"/>
                  </a:lnTo>
                  <a:lnTo>
                    <a:pt x="113" y="670"/>
                  </a:lnTo>
                  <a:lnTo>
                    <a:pt x="115" y="672"/>
                  </a:lnTo>
                  <a:close/>
                  <a:moveTo>
                    <a:pt x="115" y="666"/>
                  </a:moveTo>
                  <a:lnTo>
                    <a:pt x="107" y="666"/>
                  </a:lnTo>
                  <a:lnTo>
                    <a:pt x="107" y="668"/>
                  </a:lnTo>
                  <a:lnTo>
                    <a:pt x="115" y="666"/>
                  </a:lnTo>
                  <a:close/>
                  <a:moveTo>
                    <a:pt x="56" y="507"/>
                  </a:moveTo>
                  <a:lnTo>
                    <a:pt x="58" y="507"/>
                  </a:lnTo>
                  <a:lnTo>
                    <a:pt x="56" y="501"/>
                  </a:lnTo>
                  <a:lnTo>
                    <a:pt x="58" y="499"/>
                  </a:lnTo>
                  <a:lnTo>
                    <a:pt x="54" y="493"/>
                  </a:lnTo>
                  <a:lnTo>
                    <a:pt x="54" y="485"/>
                  </a:lnTo>
                  <a:lnTo>
                    <a:pt x="50" y="475"/>
                  </a:lnTo>
                  <a:lnTo>
                    <a:pt x="48" y="477"/>
                  </a:lnTo>
                  <a:lnTo>
                    <a:pt x="42" y="475"/>
                  </a:lnTo>
                  <a:lnTo>
                    <a:pt x="42" y="483"/>
                  </a:lnTo>
                  <a:lnTo>
                    <a:pt x="46" y="495"/>
                  </a:lnTo>
                  <a:lnTo>
                    <a:pt x="46" y="501"/>
                  </a:lnTo>
                  <a:lnTo>
                    <a:pt x="48" y="507"/>
                  </a:lnTo>
                  <a:lnTo>
                    <a:pt x="48" y="507"/>
                  </a:lnTo>
                  <a:lnTo>
                    <a:pt x="52" y="507"/>
                  </a:lnTo>
                  <a:lnTo>
                    <a:pt x="56" y="507"/>
                  </a:lnTo>
                  <a:close/>
                  <a:moveTo>
                    <a:pt x="75" y="556"/>
                  </a:moveTo>
                  <a:lnTo>
                    <a:pt x="73" y="550"/>
                  </a:lnTo>
                  <a:lnTo>
                    <a:pt x="73" y="552"/>
                  </a:lnTo>
                  <a:lnTo>
                    <a:pt x="73" y="556"/>
                  </a:lnTo>
                  <a:lnTo>
                    <a:pt x="75" y="556"/>
                  </a:lnTo>
                  <a:close/>
                  <a:moveTo>
                    <a:pt x="71" y="550"/>
                  </a:moveTo>
                  <a:lnTo>
                    <a:pt x="73" y="548"/>
                  </a:lnTo>
                  <a:lnTo>
                    <a:pt x="71" y="546"/>
                  </a:lnTo>
                  <a:lnTo>
                    <a:pt x="69" y="548"/>
                  </a:lnTo>
                  <a:lnTo>
                    <a:pt x="71" y="550"/>
                  </a:lnTo>
                  <a:close/>
                  <a:moveTo>
                    <a:pt x="69" y="546"/>
                  </a:moveTo>
                  <a:lnTo>
                    <a:pt x="71" y="544"/>
                  </a:lnTo>
                  <a:lnTo>
                    <a:pt x="71" y="540"/>
                  </a:lnTo>
                  <a:lnTo>
                    <a:pt x="69" y="540"/>
                  </a:lnTo>
                  <a:lnTo>
                    <a:pt x="67" y="542"/>
                  </a:lnTo>
                  <a:lnTo>
                    <a:pt x="69" y="546"/>
                  </a:lnTo>
                  <a:close/>
                  <a:moveTo>
                    <a:pt x="67" y="554"/>
                  </a:moveTo>
                  <a:lnTo>
                    <a:pt x="67" y="552"/>
                  </a:lnTo>
                  <a:lnTo>
                    <a:pt x="65" y="548"/>
                  </a:lnTo>
                  <a:lnTo>
                    <a:pt x="65" y="554"/>
                  </a:lnTo>
                  <a:lnTo>
                    <a:pt x="67" y="554"/>
                  </a:lnTo>
                  <a:close/>
                  <a:moveTo>
                    <a:pt x="63" y="544"/>
                  </a:moveTo>
                  <a:lnTo>
                    <a:pt x="63" y="542"/>
                  </a:lnTo>
                  <a:lnTo>
                    <a:pt x="60" y="542"/>
                  </a:lnTo>
                  <a:lnTo>
                    <a:pt x="63" y="544"/>
                  </a:lnTo>
                  <a:lnTo>
                    <a:pt x="63" y="544"/>
                  </a:lnTo>
                  <a:close/>
                  <a:moveTo>
                    <a:pt x="63" y="534"/>
                  </a:moveTo>
                  <a:lnTo>
                    <a:pt x="60" y="534"/>
                  </a:lnTo>
                  <a:lnTo>
                    <a:pt x="60" y="538"/>
                  </a:lnTo>
                  <a:lnTo>
                    <a:pt x="63" y="538"/>
                  </a:lnTo>
                  <a:lnTo>
                    <a:pt x="67" y="538"/>
                  </a:lnTo>
                  <a:lnTo>
                    <a:pt x="63" y="534"/>
                  </a:lnTo>
                  <a:close/>
                  <a:moveTo>
                    <a:pt x="58" y="526"/>
                  </a:moveTo>
                  <a:lnTo>
                    <a:pt x="54" y="522"/>
                  </a:lnTo>
                  <a:lnTo>
                    <a:pt x="54" y="524"/>
                  </a:lnTo>
                  <a:lnTo>
                    <a:pt x="56" y="528"/>
                  </a:lnTo>
                  <a:lnTo>
                    <a:pt x="58" y="526"/>
                  </a:lnTo>
                  <a:close/>
                  <a:moveTo>
                    <a:pt x="67" y="524"/>
                  </a:moveTo>
                  <a:lnTo>
                    <a:pt x="67" y="522"/>
                  </a:lnTo>
                  <a:lnTo>
                    <a:pt x="65" y="522"/>
                  </a:lnTo>
                  <a:lnTo>
                    <a:pt x="65" y="526"/>
                  </a:lnTo>
                  <a:lnTo>
                    <a:pt x="67" y="528"/>
                  </a:lnTo>
                  <a:lnTo>
                    <a:pt x="67" y="524"/>
                  </a:lnTo>
                  <a:close/>
                  <a:moveTo>
                    <a:pt x="48" y="516"/>
                  </a:moveTo>
                  <a:lnTo>
                    <a:pt x="46" y="512"/>
                  </a:lnTo>
                  <a:lnTo>
                    <a:pt x="44" y="514"/>
                  </a:lnTo>
                  <a:lnTo>
                    <a:pt x="44" y="516"/>
                  </a:lnTo>
                  <a:lnTo>
                    <a:pt x="48" y="516"/>
                  </a:lnTo>
                  <a:close/>
                  <a:moveTo>
                    <a:pt x="58" y="532"/>
                  </a:moveTo>
                  <a:lnTo>
                    <a:pt x="60" y="532"/>
                  </a:lnTo>
                  <a:lnTo>
                    <a:pt x="58" y="530"/>
                  </a:lnTo>
                  <a:lnTo>
                    <a:pt x="56" y="530"/>
                  </a:lnTo>
                  <a:lnTo>
                    <a:pt x="58" y="532"/>
                  </a:lnTo>
                  <a:close/>
                  <a:moveTo>
                    <a:pt x="69" y="534"/>
                  </a:moveTo>
                  <a:lnTo>
                    <a:pt x="73" y="538"/>
                  </a:lnTo>
                  <a:lnTo>
                    <a:pt x="69" y="530"/>
                  </a:lnTo>
                  <a:lnTo>
                    <a:pt x="65" y="532"/>
                  </a:lnTo>
                  <a:lnTo>
                    <a:pt x="65" y="534"/>
                  </a:lnTo>
                  <a:lnTo>
                    <a:pt x="69" y="534"/>
                  </a:lnTo>
                  <a:close/>
                  <a:moveTo>
                    <a:pt x="63" y="524"/>
                  </a:moveTo>
                  <a:lnTo>
                    <a:pt x="63" y="522"/>
                  </a:lnTo>
                  <a:lnTo>
                    <a:pt x="58" y="522"/>
                  </a:lnTo>
                  <a:lnTo>
                    <a:pt x="58" y="524"/>
                  </a:lnTo>
                  <a:lnTo>
                    <a:pt x="63" y="524"/>
                  </a:lnTo>
                  <a:close/>
                  <a:moveTo>
                    <a:pt x="189" y="674"/>
                  </a:moveTo>
                  <a:lnTo>
                    <a:pt x="159" y="674"/>
                  </a:lnTo>
                  <a:lnTo>
                    <a:pt x="153" y="668"/>
                  </a:lnTo>
                  <a:lnTo>
                    <a:pt x="147" y="664"/>
                  </a:lnTo>
                  <a:lnTo>
                    <a:pt x="147" y="662"/>
                  </a:lnTo>
                  <a:lnTo>
                    <a:pt x="147" y="656"/>
                  </a:lnTo>
                  <a:lnTo>
                    <a:pt x="139" y="648"/>
                  </a:lnTo>
                  <a:lnTo>
                    <a:pt x="129" y="650"/>
                  </a:lnTo>
                  <a:lnTo>
                    <a:pt x="111" y="626"/>
                  </a:lnTo>
                  <a:lnTo>
                    <a:pt x="121" y="614"/>
                  </a:lnTo>
                  <a:lnTo>
                    <a:pt x="117" y="596"/>
                  </a:lnTo>
                  <a:lnTo>
                    <a:pt x="113" y="592"/>
                  </a:lnTo>
                  <a:lnTo>
                    <a:pt x="115" y="582"/>
                  </a:lnTo>
                  <a:lnTo>
                    <a:pt x="113" y="568"/>
                  </a:lnTo>
                  <a:lnTo>
                    <a:pt x="111" y="556"/>
                  </a:lnTo>
                  <a:lnTo>
                    <a:pt x="107" y="552"/>
                  </a:lnTo>
                  <a:lnTo>
                    <a:pt x="109" y="548"/>
                  </a:lnTo>
                  <a:lnTo>
                    <a:pt x="109" y="532"/>
                  </a:lnTo>
                  <a:lnTo>
                    <a:pt x="97" y="524"/>
                  </a:lnTo>
                  <a:lnTo>
                    <a:pt x="91" y="514"/>
                  </a:lnTo>
                  <a:lnTo>
                    <a:pt x="87" y="505"/>
                  </a:lnTo>
                  <a:lnTo>
                    <a:pt x="87" y="501"/>
                  </a:lnTo>
                  <a:lnTo>
                    <a:pt x="81" y="501"/>
                  </a:lnTo>
                  <a:lnTo>
                    <a:pt x="77" y="485"/>
                  </a:lnTo>
                  <a:lnTo>
                    <a:pt x="77" y="475"/>
                  </a:lnTo>
                  <a:lnTo>
                    <a:pt x="71" y="465"/>
                  </a:lnTo>
                  <a:lnTo>
                    <a:pt x="67" y="447"/>
                  </a:lnTo>
                  <a:lnTo>
                    <a:pt x="67" y="439"/>
                  </a:lnTo>
                  <a:lnTo>
                    <a:pt x="65" y="433"/>
                  </a:lnTo>
                  <a:lnTo>
                    <a:pt x="67" y="425"/>
                  </a:lnTo>
                  <a:lnTo>
                    <a:pt x="65" y="419"/>
                  </a:lnTo>
                  <a:lnTo>
                    <a:pt x="71" y="413"/>
                  </a:lnTo>
                  <a:lnTo>
                    <a:pt x="67" y="409"/>
                  </a:lnTo>
                  <a:lnTo>
                    <a:pt x="60" y="395"/>
                  </a:lnTo>
                  <a:lnTo>
                    <a:pt x="58" y="389"/>
                  </a:lnTo>
                  <a:lnTo>
                    <a:pt x="54" y="379"/>
                  </a:lnTo>
                  <a:lnTo>
                    <a:pt x="56" y="373"/>
                  </a:lnTo>
                  <a:lnTo>
                    <a:pt x="63" y="367"/>
                  </a:lnTo>
                  <a:lnTo>
                    <a:pt x="60" y="357"/>
                  </a:lnTo>
                  <a:lnTo>
                    <a:pt x="56" y="349"/>
                  </a:lnTo>
                  <a:lnTo>
                    <a:pt x="58" y="329"/>
                  </a:lnTo>
                  <a:lnTo>
                    <a:pt x="60" y="327"/>
                  </a:lnTo>
                  <a:lnTo>
                    <a:pt x="58" y="317"/>
                  </a:lnTo>
                  <a:lnTo>
                    <a:pt x="58" y="307"/>
                  </a:lnTo>
                  <a:lnTo>
                    <a:pt x="54" y="307"/>
                  </a:lnTo>
                  <a:lnTo>
                    <a:pt x="50" y="297"/>
                  </a:lnTo>
                  <a:lnTo>
                    <a:pt x="44" y="287"/>
                  </a:lnTo>
                  <a:lnTo>
                    <a:pt x="40" y="277"/>
                  </a:lnTo>
                  <a:lnTo>
                    <a:pt x="40" y="255"/>
                  </a:lnTo>
                  <a:lnTo>
                    <a:pt x="42" y="245"/>
                  </a:lnTo>
                  <a:lnTo>
                    <a:pt x="38" y="231"/>
                  </a:lnTo>
                  <a:lnTo>
                    <a:pt x="40" y="225"/>
                  </a:lnTo>
                  <a:lnTo>
                    <a:pt x="40" y="213"/>
                  </a:lnTo>
                  <a:lnTo>
                    <a:pt x="48" y="207"/>
                  </a:lnTo>
                  <a:lnTo>
                    <a:pt x="50" y="189"/>
                  </a:lnTo>
                  <a:lnTo>
                    <a:pt x="56" y="187"/>
                  </a:lnTo>
                  <a:lnTo>
                    <a:pt x="58" y="185"/>
                  </a:lnTo>
                  <a:lnTo>
                    <a:pt x="54" y="179"/>
                  </a:lnTo>
                  <a:lnTo>
                    <a:pt x="52" y="173"/>
                  </a:lnTo>
                  <a:lnTo>
                    <a:pt x="54" y="169"/>
                  </a:lnTo>
                  <a:lnTo>
                    <a:pt x="48" y="161"/>
                  </a:lnTo>
                  <a:lnTo>
                    <a:pt x="50" y="153"/>
                  </a:lnTo>
                  <a:lnTo>
                    <a:pt x="50" y="147"/>
                  </a:lnTo>
                  <a:lnTo>
                    <a:pt x="46" y="143"/>
                  </a:lnTo>
                  <a:lnTo>
                    <a:pt x="50" y="137"/>
                  </a:lnTo>
                  <a:lnTo>
                    <a:pt x="67" y="129"/>
                  </a:lnTo>
                  <a:lnTo>
                    <a:pt x="69" y="109"/>
                  </a:lnTo>
                  <a:lnTo>
                    <a:pt x="65" y="105"/>
                  </a:lnTo>
                  <a:lnTo>
                    <a:pt x="54" y="107"/>
                  </a:lnTo>
                  <a:lnTo>
                    <a:pt x="52" y="93"/>
                  </a:lnTo>
                  <a:lnTo>
                    <a:pt x="42" y="68"/>
                  </a:lnTo>
                  <a:lnTo>
                    <a:pt x="36" y="62"/>
                  </a:lnTo>
                  <a:lnTo>
                    <a:pt x="32" y="50"/>
                  </a:lnTo>
                  <a:lnTo>
                    <a:pt x="36" y="46"/>
                  </a:lnTo>
                  <a:lnTo>
                    <a:pt x="32" y="40"/>
                  </a:lnTo>
                  <a:lnTo>
                    <a:pt x="36" y="36"/>
                  </a:lnTo>
                  <a:lnTo>
                    <a:pt x="26" y="28"/>
                  </a:lnTo>
                  <a:lnTo>
                    <a:pt x="22" y="6"/>
                  </a:lnTo>
                  <a:lnTo>
                    <a:pt x="14" y="0"/>
                  </a:lnTo>
                  <a:lnTo>
                    <a:pt x="8" y="2"/>
                  </a:lnTo>
                  <a:lnTo>
                    <a:pt x="10" y="10"/>
                  </a:lnTo>
                  <a:lnTo>
                    <a:pt x="0" y="14"/>
                  </a:lnTo>
                  <a:lnTo>
                    <a:pt x="4" y="30"/>
                  </a:lnTo>
                  <a:lnTo>
                    <a:pt x="8" y="50"/>
                  </a:lnTo>
                  <a:lnTo>
                    <a:pt x="8" y="60"/>
                  </a:lnTo>
                  <a:lnTo>
                    <a:pt x="12" y="75"/>
                  </a:lnTo>
                  <a:lnTo>
                    <a:pt x="12" y="81"/>
                  </a:lnTo>
                  <a:lnTo>
                    <a:pt x="12" y="107"/>
                  </a:lnTo>
                  <a:lnTo>
                    <a:pt x="10" y="109"/>
                  </a:lnTo>
                  <a:lnTo>
                    <a:pt x="8" y="117"/>
                  </a:lnTo>
                  <a:lnTo>
                    <a:pt x="12" y="119"/>
                  </a:lnTo>
                  <a:lnTo>
                    <a:pt x="12" y="143"/>
                  </a:lnTo>
                  <a:lnTo>
                    <a:pt x="14" y="145"/>
                  </a:lnTo>
                  <a:lnTo>
                    <a:pt x="18" y="153"/>
                  </a:lnTo>
                  <a:lnTo>
                    <a:pt x="12" y="161"/>
                  </a:lnTo>
                  <a:lnTo>
                    <a:pt x="14" y="165"/>
                  </a:lnTo>
                  <a:lnTo>
                    <a:pt x="16" y="177"/>
                  </a:lnTo>
                  <a:lnTo>
                    <a:pt x="14" y="189"/>
                  </a:lnTo>
                  <a:lnTo>
                    <a:pt x="16" y="195"/>
                  </a:lnTo>
                  <a:lnTo>
                    <a:pt x="14" y="203"/>
                  </a:lnTo>
                  <a:lnTo>
                    <a:pt x="16" y="213"/>
                  </a:lnTo>
                  <a:lnTo>
                    <a:pt x="12" y="223"/>
                  </a:lnTo>
                  <a:lnTo>
                    <a:pt x="14" y="233"/>
                  </a:lnTo>
                  <a:lnTo>
                    <a:pt x="16" y="233"/>
                  </a:lnTo>
                  <a:lnTo>
                    <a:pt x="18" y="247"/>
                  </a:lnTo>
                  <a:lnTo>
                    <a:pt x="14" y="251"/>
                  </a:lnTo>
                  <a:lnTo>
                    <a:pt x="12" y="257"/>
                  </a:lnTo>
                  <a:lnTo>
                    <a:pt x="22" y="277"/>
                  </a:lnTo>
                  <a:lnTo>
                    <a:pt x="28" y="295"/>
                  </a:lnTo>
                  <a:lnTo>
                    <a:pt x="26" y="299"/>
                  </a:lnTo>
                  <a:lnTo>
                    <a:pt x="24" y="307"/>
                  </a:lnTo>
                  <a:lnTo>
                    <a:pt x="30" y="317"/>
                  </a:lnTo>
                  <a:lnTo>
                    <a:pt x="28" y="325"/>
                  </a:lnTo>
                  <a:lnTo>
                    <a:pt x="28" y="329"/>
                  </a:lnTo>
                  <a:lnTo>
                    <a:pt x="28" y="339"/>
                  </a:lnTo>
                  <a:lnTo>
                    <a:pt x="28" y="347"/>
                  </a:lnTo>
                  <a:lnTo>
                    <a:pt x="24" y="357"/>
                  </a:lnTo>
                  <a:lnTo>
                    <a:pt x="26" y="359"/>
                  </a:lnTo>
                  <a:lnTo>
                    <a:pt x="26" y="369"/>
                  </a:lnTo>
                  <a:lnTo>
                    <a:pt x="26" y="377"/>
                  </a:lnTo>
                  <a:lnTo>
                    <a:pt x="22" y="375"/>
                  </a:lnTo>
                  <a:lnTo>
                    <a:pt x="22" y="377"/>
                  </a:lnTo>
                  <a:lnTo>
                    <a:pt x="26" y="385"/>
                  </a:lnTo>
                  <a:lnTo>
                    <a:pt x="24" y="389"/>
                  </a:lnTo>
                  <a:lnTo>
                    <a:pt x="18" y="387"/>
                  </a:lnTo>
                  <a:lnTo>
                    <a:pt x="20" y="397"/>
                  </a:lnTo>
                  <a:lnTo>
                    <a:pt x="22" y="399"/>
                  </a:lnTo>
                  <a:lnTo>
                    <a:pt x="24" y="401"/>
                  </a:lnTo>
                  <a:lnTo>
                    <a:pt x="30" y="415"/>
                  </a:lnTo>
                  <a:lnTo>
                    <a:pt x="36" y="425"/>
                  </a:lnTo>
                  <a:lnTo>
                    <a:pt x="36" y="435"/>
                  </a:lnTo>
                  <a:lnTo>
                    <a:pt x="38" y="439"/>
                  </a:lnTo>
                  <a:lnTo>
                    <a:pt x="34" y="439"/>
                  </a:lnTo>
                  <a:lnTo>
                    <a:pt x="34" y="443"/>
                  </a:lnTo>
                  <a:lnTo>
                    <a:pt x="38" y="455"/>
                  </a:lnTo>
                  <a:lnTo>
                    <a:pt x="38" y="461"/>
                  </a:lnTo>
                  <a:lnTo>
                    <a:pt x="44" y="469"/>
                  </a:lnTo>
                  <a:lnTo>
                    <a:pt x="46" y="471"/>
                  </a:lnTo>
                  <a:lnTo>
                    <a:pt x="48" y="473"/>
                  </a:lnTo>
                  <a:lnTo>
                    <a:pt x="54" y="473"/>
                  </a:lnTo>
                  <a:lnTo>
                    <a:pt x="56" y="469"/>
                  </a:lnTo>
                  <a:lnTo>
                    <a:pt x="58" y="469"/>
                  </a:lnTo>
                  <a:lnTo>
                    <a:pt x="63" y="471"/>
                  </a:lnTo>
                  <a:lnTo>
                    <a:pt x="65" y="473"/>
                  </a:lnTo>
                  <a:lnTo>
                    <a:pt x="63" y="479"/>
                  </a:lnTo>
                  <a:lnTo>
                    <a:pt x="67" y="483"/>
                  </a:lnTo>
                  <a:lnTo>
                    <a:pt x="69" y="483"/>
                  </a:lnTo>
                  <a:lnTo>
                    <a:pt x="69" y="489"/>
                  </a:lnTo>
                  <a:lnTo>
                    <a:pt x="67" y="495"/>
                  </a:lnTo>
                  <a:lnTo>
                    <a:pt x="71" y="497"/>
                  </a:lnTo>
                  <a:lnTo>
                    <a:pt x="71" y="501"/>
                  </a:lnTo>
                  <a:lnTo>
                    <a:pt x="71" y="507"/>
                  </a:lnTo>
                  <a:lnTo>
                    <a:pt x="73" y="514"/>
                  </a:lnTo>
                  <a:lnTo>
                    <a:pt x="75" y="518"/>
                  </a:lnTo>
                  <a:lnTo>
                    <a:pt x="71" y="522"/>
                  </a:lnTo>
                  <a:lnTo>
                    <a:pt x="75" y="526"/>
                  </a:lnTo>
                  <a:lnTo>
                    <a:pt x="81" y="526"/>
                  </a:lnTo>
                  <a:lnTo>
                    <a:pt x="83" y="526"/>
                  </a:lnTo>
                  <a:lnTo>
                    <a:pt x="85" y="526"/>
                  </a:lnTo>
                  <a:lnTo>
                    <a:pt x="83" y="532"/>
                  </a:lnTo>
                  <a:lnTo>
                    <a:pt x="87" y="534"/>
                  </a:lnTo>
                  <a:lnTo>
                    <a:pt x="83" y="538"/>
                  </a:lnTo>
                  <a:lnTo>
                    <a:pt x="77" y="540"/>
                  </a:lnTo>
                  <a:lnTo>
                    <a:pt x="77" y="544"/>
                  </a:lnTo>
                  <a:lnTo>
                    <a:pt x="85" y="548"/>
                  </a:lnTo>
                  <a:lnTo>
                    <a:pt x="85" y="548"/>
                  </a:lnTo>
                  <a:lnTo>
                    <a:pt x="81" y="550"/>
                  </a:lnTo>
                  <a:lnTo>
                    <a:pt x="81" y="552"/>
                  </a:lnTo>
                  <a:lnTo>
                    <a:pt x="83" y="556"/>
                  </a:lnTo>
                  <a:lnTo>
                    <a:pt x="85" y="560"/>
                  </a:lnTo>
                  <a:lnTo>
                    <a:pt x="83" y="570"/>
                  </a:lnTo>
                  <a:lnTo>
                    <a:pt x="81" y="572"/>
                  </a:lnTo>
                  <a:lnTo>
                    <a:pt x="81" y="562"/>
                  </a:lnTo>
                  <a:lnTo>
                    <a:pt x="79" y="556"/>
                  </a:lnTo>
                  <a:lnTo>
                    <a:pt x="77" y="556"/>
                  </a:lnTo>
                  <a:lnTo>
                    <a:pt x="77" y="558"/>
                  </a:lnTo>
                  <a:lnTo>
                    <a:pt x="75" y="560"/>
                  </a:lnTo>
                  <a:lnTo>
                    <a:pt x="69" y="558"/>
                  </a:lnTo>
                  <a:lnTo>
                    <a:pt x="65" y="558"/>
                  </a:lnTo>
                  <a:lnTo>
                    <a:pt x="60" y="556"/>
                  </a:lnTo>
                  <a:lnTo>
                    <a:pt x="56" y="558"/>
                  </a:lnTo>
                  <a:lnTo>
                    <a:pt x="58" y="560"/>
                  </a:lnTo>
                  <a:lnTo>
                    <a:pt x="60" y="562"/>
                  </a:lnTo>
                  <a:lnTo>
                    <a:pt x="60" y="564"/>
                  </a:lnTo>
                  <a:lnTo>
                    <a:pt x="58" y="564"/>
                  </a:lnTo>
                  <a:lnTo>
                    <a:pt x="54" y="566"/>
                  </a:lnTo>
                  <a:lnTo>
                    <a:pt x="54" y="570"/>
                  </a:lnTo>
                  <a:lnTo>
                    <a:pt x="58" y="576"/>
                  </a:lnTo>
                  <a:lnTo>
                    <a:pt x="60" y="576"/>
                  </a:lnTo>
                  <a:lnTo>
                    <a:pt x="63" y="574"/>
                  </a:lnTo>
                  <a:lnTo>
                    <a:pt x="60" y="574"/>
                  </a:lnTo>
                  <a:lnTo>
                    <a:pt x="58" y="572"/>
                  </a:lnTo>
                  <a:lnTo>
                    <a:pt x="58" y="570"/>
                  </a:lnTo>
                  <a:lnTo>
                    <a:pt x="63" y="570"/>
                  </a:lnTo>
                  <a:lnTo>
                    <a:pt x="67" y="574"/>
                  </a:lnTo>
                  <a:lnTo>
                    <a:pt x="71" y="574"/>
                  </a:lnTo>
                  <a:lnTo>
                    <a:pt x="75" y="570"/>
                  </a:lnTo>
                  <a:lnTo>
                    <a:pt x="81" y="578"/>
                  </a:lnTo>
                  <a:lnTo>
                    <a:pt x="83" y="578"/>
                  </a:lnTo>
                  <a:lnTo>
                    <a:pt x="85" y="582"/>
                  </a:lnTo>
                  <a:lnTo>
                    <a:pt x="81" y="582"/>
                  </a:lnTo>
                  <a:lnTo>
                    <a:pt x="77" y="586"/>
                  </a:lnTo>
                  <a:lnTo>
                    <a:pt x="85" y="588"/>
                  </a:lnTo>
                  <a:lnTo>
                    <a:pt x="81" y="592"/>
                  </a:lnTo>
                  <a:lnTo>
                    <a:pt x="81" y="596"/>
                  </a:lnTo>
                  <a:lnTo>
                    <a:pt x="87" y="598"/>
                  </a:lnTo>
                  <a:lnTo>
                    <a:pt x="91" y="600"/>
                  </a:lnTo>
                  <a:lnTo>
                    <a:pt x="95" y="596"/>
                  </a:lnTo>
                  <a:lnTo>
                    <a:pt x="97" y="596"/>
                  </a:lnTo>
                  <a:lnTo>
                    <a:pt x="99" y="600"/>
                  </a:lnTo>
                  <a:lnTo>
                    <a:pt x="95" y="600"/>
                  </a:lnTo>
                  <a:lnTo>
                    <a:pt x="95" y="602"/>
                  </a:lnTo>
                  <a:lnTo>
                    <a:pt x="89" y="604"/>
                  </a:lnTo>
                  <a:lnTo>
                    <a:pt x="89" y="610"/>
                  </a:lnTo>
                  <a:lnTo>
                    <a:pt x="97" y="624"/>
                  </a:lnTo>
                  <a:lnTo>
                    <a:pt x="101" y="626"/>
                  </a:lnTo>
                  <a:lnTo>
                    <a:pt x="101" y="626"/>
                  </a:lnTo>
                  <a:lnTo>
                    <a:pt x="105" y="618"/>
                  </a:lnTo>
                  <a:lnTo>
                    <a:pt x="105" y="626"/>
                  </a:lnTo>
                  <a:lnTo>
                    <a:pt x="109" y="628"/>
                  </a:lnTo>
                  <a:lnTo>
                    <a:pt x="105" y="630"/>
                  </a:lnTo>
                  <a:lnTo>
                    <a:pt x="101" y="634"/>
                  </a:lnTo>
                  <a:lnTo>
                    <a:pt x="101" y="636"/>
                  </a:lnTo>
                  <a:lnTo>
                    <a:pt x="101" y="640"/>
                  </a:lnTo>
                  <a:lnTo>
                    <a:pt x="105" y="642"/>
                  </a:lnTo>
                  <a:lnTo>
                    <a:pt x="109" y="642"/>
                  </a:lnTo>
                  <a:lnTo>
                    <a:pt x="113" y="644"/>
                  </a:lnTo>
                  <a:lnTo>
                    <a:pt x="111" y="644"/>
                  </a:lnTo>
                  <a:lnTo>
                    <a:pt x="107" y="646"/>
                  </a:lnTo>
                  <a:lnTo>
                    <a:pt x="109" y="650"/>
                  </a:lnTo>
                  <a:lnTo>
                    <a:pt x="115" y="650"/>
                  </a:lnTo>
                  <a:lnTo>
                    <a:pt x="117" y="646"/>
                  </a:lnTo>
                  <a:lnTo>
                    <a:pt x="117" y="652"/>
                  </a:lnTo>
                  <a:lnTo>
                    <a:pt x="113" y="652"/>
                  </a:lnTo>
                  <a:lnTo>
                    <a:pt x="113" y="654"/>
                  </a:lnTo>
                  <a:lnTo>
                    <a:pt x="117" y="658"/>
                  </a:lnTo>
                  <a:lnTo>
                    <a:pt x="121" y="658"/>
                  </a:lnTo>
                  <a:lnTo>
                    <a:pt x="129" y="664"/>
                  </a:lnTo>
                  <a:lnTo>
                    <a:pt x="129" y="670"/>
                  </a:lnTo>
                  <a:lnTo>
                    <a:pt x="125" y="666"/>
                  </a:lnTo>
                  <a:lnTo>
                    <a:pt x="127" y="672"/>
                  </a:lnTo>
                  <a:lnTo>
                    <a:pt x="121" y="664"/>
                  </a:lnTo>
                  <a:lnTo>
                    <a:pt x="119" y="662"/>
                  </a:lnTo>
                  <a:lnTo>
                    <a:pt x="125" y="674"/>
                  </a:lnTo>
                  <a:lnTo>
                    <a:pt x="129" y="678"/>
                  </a:lnTo>
                  <a:lnTo>
                    <a:pt x="131" y="676"/>
                  </a:lnTo>
                  <a:lnTo>
                    <a:pt x="133" y="674"/>
                  </a:lnTo>
                  <a:lnTo>
                    <a:pt x="133" y="672"/>
                  </a:lnTo>
                  <a:lnTo>
                    <a:pt x="139" y="672"/>
                  </a:lnTo>
                  <a:lnTo>
                    <a:pt x="139" y="668"/>
                  </a:lnTo>
                  <a:lnTo>
                    <a:pt x="137" y="664"/>
                  </a:lnTo>
                  <a:lnTo>
                    <a:pt x="143" y="668"/>
                  </a:lnTo>
                  <a:lnTo>
                    <a:pt x="145" y="668"/>
                  </a:lnTo>
                  <a:lnTo>
                    <a:pt x="139" y="662"/>
                  </a:lnTo>
                  <a:lnTo>
                    <a:pt x="137" y="658"/>
                  </a:lnTo>
                  <a:lnTo>
                    <a:pt x="139" y="658"/>
                  </a:lnTo>
                  <a:lnTo>
                    <a:pt x="139" y="662"/>
                  </a:lnTo>
                  <a:lnTo>
                    <a:pt x="147" y="666"/>
                  </a:lnTo>
                  <a:lnTo>
                    <a:pt x="149" y="672"/>
                  </a:lnTo>
                  <a:lnTo>
                    <a:pt x="153" y="674"/>
                  </a:lnTo>
                  <a:lnTo>
                    <a:pt x="153" y="678"/>
                  </a:lnTo>
                  <a:lnTo>
                    <a:pt x="151" y="678"/>
                  </a:lnTo>
                  <a:lnTo>
                    <a:pt x="149" y="674"/>
                  </a:lnTo>
                  <a:lnTo>
                    <a:pt x="143" y="676"/>
                  </a:lnTo>
                  <a:lnTo>
                    <a:pt x="139" y="674"/>
                  </a:lnTo>
                  <a:lnTo>
                    <a:pt x="137" y="676"/>
                  </a:lnTo>
                  <a:lnTo>
                    <a:pt x="139" y="682"/>
                  </a:lnTo>
                  <a:lnTo>
                    <a:pt x="135" y="682"/>
                  </a:lnTo>
                  <a:lnTo>
                    <a:pt x="135" y="684"/>
                  </a:lnTo>
                  <a:lnTo>
                    <a:pt x="141" y="686"/>
                  </a:lnTo>
                  <a:lnTo>
                    <a:pt x="141" y="686"/>
                  </a:lnTo>
                  <a:lnTo>
                    <a:pt x="147" y="688"/>
                  </a:lnTo>
                  <a:lnTo>
                    <a:pt x="151" y="688"/>
                  </a:lnTo>
                  <a:lnTo>
                    <a:pt x="155" y="692"/>
                  </a:lnTo>
                  <a:lnTo>
                    <a:pt x="149" y="692"/>
                  </a:lnTo>
                  <a:lnTo>
                    <a:pt x="161" y="698"/>
                  </a:lnTo>
                  <a:lnTo>
                    <a:pt x="163" y="696"/>
                  </a:lnTo>
                  <a:lnTo>
                    <a:pt x="161" y="694"/>
                  </a:lnTo>
                  <a:lnTo>
                    <a:pt x="161" y="690"/>
                  </a:lnTo>
                  <a:lnTo>
                    <a:pt x="165" y="692"/>
                  </a:lnTo>
                  <a:lnTo>
                    <a:pt x="173" y="686"/>
                  </a:lnTo>
                  <a:lnTo>
                    <a:pt x="171" y="684"/>
                  </a:lnTo>
                  <a:lnTo>
                    <a:pt x="165" y="686"/>
                  </a:lnTo>
                  <a:lnTo>
                    <a:pt x="161" y="686"/>
                  </a:lnTo>
                  <a:lnTo>
                    <a:pt x="155" y="688"/>
                  </a:lnTo>
                  <a:lnTo>
                    <a:pt x="151" y="682"/>
                  </a:lnTo>
                  <a:lnTo>
                    <a:pt x="151" y="682"/>
                  </a:lnTo>
                  <a:lnTo>
                    <a:pt x="155" y="682"/>
                  </a:lnTo>
                  <a:lnTo>
                    <a:pt x="169" y="682"/>
                  </a:lnTo>
                  <a:lnTo>
                    <a:pt x="171" y="678"/>
                  </a:lnTo>
                  <a:lnTo>
                    <a:pt x="173" y="678"/>
                  </a:lnTo>
                  <a:lnTo>
                    <a:pt x="173" y="684"/>
                  </a:lnTo>
                  <a:lnTo>
                    <a:pt x="177" y="686"/>
                  </a:lnTo>
                  <a:lnTo>
                    <a:pt x="177" y="690"/>
                  </a:lnTo>
                  <a:lnTo>
                    <a:pt x="173" y="692"/>
                  </a:lnTo>
                  <a:lnTo>
                    <a:pt x="173" y="696"/>
                  </a:lnTo>
                  <a:lnTo>
                    <a:pt x="167" y="696"/>
                  </a:lnTo>
                  <a:lnTo>
                    <a:pt x="165" y="700"/>
                  </a:lnTo>
                  <a:lnTo>
                    <a:pt x="167" y="704"/>
                  </a:lnTo>
                  <a:lnTo>
                    <a:pt x="177" y="704"/>
                  </a:lnTo>
                  <a:lnTo>
                    <a:pt x="185" y="706"/>
                  </a:lnTo>
                  <a:lnTo>
                    <a:pt x="187" y="704"/>
                  </a:lnTo>
                  <a:lnTo>
                    <a:pt x="183" y="696"/>
                  </a:lnTo>
                  <a:lnTo>
                    <a:pt x="181" y="686"/>
                  </a:lnTo>
                  <a:lnTo>
                    <a:pt x="187" y="684"/>
                  </a:lnTo>
                  <a:lnTo>
                    <a:pt x="189" y="682"/>
                  </a:lnTo>
                  <a:lnTo>
                    <a:pt x="197" y="682"/>
                  </a:lnTo>
                  <a:lnTo>
                    <a:pt x="199" y="676"/>
                  </a:lnTo>
                  <a:lnTo>
                    <a:pt x="199" y="674"/>
                  </a:lnTo>
                  <a:lnTo>
                    <a:pt x="205" y="678"/>
                  </a:lnTo>
                  <a:lnTo>
                    <a:pt x="211" y="676"/>
                  </a:lnTo>
                  <a:lnTo>
                    <a:pt x="213" y="676"/>
                  </a:lnTo>
                  <a:lnTo>
                    <a:pt x="199" y="672"/>
                  </a:lnTo>
                  <a:lnTo>
                    <a:pt x="189" y="674"/>
                  </a:lnTo>
                  <a:close/>
                  <a:moveTo>
                    <a:pt x="207" y="686"/>
                  </a:moveTo>
                  <a:lnTo>
                    <a:pt x="203" y="686"/>
                  </a:lnTo>
                  <a:lnTo>
                    <a:pt x="201" y="684"/>
                  </a:lnTo>
                  <a:lnTo>
                    <a:pt x="197" y="684"/>
                  </a:lnTo>
                  <a:lnTo>
                    <a:pt x="197" y="688"/>
                  </a:lnTo>
                  <a:lnTo>
                    <a:pt x="193" y="688"/>
                  </a:lnTo>
                  <a:lnTo>
                    <a:pt x="191" y="686"/>
                  </a:lnTo>
                  <a:lnTo>
                    <a:pt x="189" y="688"/>
                  </a:lnTo>
                  <a:lnTo>
                    <a:pt x="193" y="690"/>
                  </a:lnTo>
                  <a:lnTo>
                    <a:pt x="191" y="692"/>
                  </a:lnTo>
                  <a:lnTo>
                    <a:pt x="193" y="698"/>
                  </a:lnTo>
                  <a:lnTo>
                    <a:pt x="195" y="702"/>
                  </a:lnTo>
                  <a:lnTo>
                    <a:pt x="201" y="702"/>
                  </a:lnTo>
                  <a:lnTo>
                    <a:pt x="201" y="698"/>
                  </a:lnTo>
                  <a:lnTo>
                    <a:pt x="207" y="698"/>
                  </a:lnTo>
                  <a:lnTo>
                    <a:pt x="209" y="700"/>
                  </a:lnTo>
                  <a:lnTo>
                    <a:pt x="207" y="704"/>
                  </a:lnTo>
                  <a:lnTo>
                    <a:pt x="201" y="706"/>
                  </a:lnTo>
                  <a:lnTo>
                    <a:pt x="201" y="708"/>
                  </a:lnTo>
                  <a:lnTo>
                    <a:pt x="207" y="712"/>
                  </a:lnTo>
                  <a:lnTo>
                    <a:pt x="215" y="716"/>
                  </a:lnTo>
                  <a:lnTo>
                    <a:pt x="223" y="718"/>
                  </a:lnTo>
                  <a:lnTo>
                    <a:pt x="223" y="720"/>
                  </a:lnTo>
                  <a:lnTo>
                    <a:pt x="219" y="720"/>
                  </a:lnTo>
                  <a:lnTo>
                    <a:pt x="217" y="720"/>
                  </a:lnTo>
                  <a:lnTo>
                    <a:pt x="213" y="718"/>
                  </a:lnTo>
                  <a:lnTo>
                    <a:pt x="209" y="718"/>
                  </a:lnTo>
                  <a:lnTo>
                    <a:pt x="205" y="720"/>
                  </a:lnTo>
                  <a:lnTo>
                    <a:pt x="203" y="720"/>
                  </a:lnTo>
                  <a:lnTo>
                    <a:pt x="203" y="718"/>
                  </a:lnTo>
                  <a:lnTo>
                    <a:pt x="199" y="716"/>
                  </a:lnTo>
                  <a:lnTo>
                    <a:pt x="201" y="712"/>
                  </a:lnTo>
                  <a:lnTo>
                    <a:pt x="197" y="708"/>
                  </a:lnTo>
                  <a:lnTo>
                    <a:pt x="195" y="704"/>
                  </a:lnTo>
                  <a:lnTo>
                    <a:pt x="193" y="702"/>
                  </a:lnTo>
                  <a:lnTo>
                    <a:pt x="191" y="706"/>
                  </a:lnTo>
                  <a:lnTo>
                    <a:pt x="193" y="708"/>
                  </a:lnTo>
                  <a:lnTo>
                    <a:pt x="195" y="712"/>
                  </a:lnTo>
                  <a:lnTo>
                    <a:pt x="193" y="712"/>
                  </a:lnTo>
                  <a:lnTo>
                    <a:pt x="191" y="716"/>
                  </a:lnTo>
                  <a:lnTo>
                    <a:pt x="185" y="716"/>
                  </a:lnTo>
                  <a:lnTo>
                    <a:pt x="185" y="720"/>
                  </a:lnTo>
                  <a:lnTo>
                    <a:pt x="183" y="720"/>
                  </a:lnTo>
                  <a:lnTo>
                    <a:pt x="181" y="722"/>
                  </a:lnTo>
                  <a:lnTo>
                    <a:pt x="183" y="724"/>
                  </a:lnTo>
                  <a:lnTo>
                    <a:pt x="189" y="724"/>
                  </a:lnTo>
                  <a:lnTo>
                    <a:pt x="195" y="722"/>
                  </a:lnTo>
                  <a:lnTo>
                    <a:pt x="197" y="724"/>
                  </a:lnTo>
                  <a:lnTo>
                    <a:pt x="201" y="726"/>
                  </a:lnTo>
                  <a:lnTo>
                    <a:pt x="207" y="726"/>
                  </a:lnTo>
                  <a:lnTo>
                    <a:pt x="209" y="726"/>
                  </a:lnTo>
                  <a:lnTo>
                    <a:pt x="221" y="726"/>
                  </a:lnTo>
                  <a:lnTo>
                    <a:pt x="227" y="728"/>
                  </a:lnTo>
                  <a:lnTo>
                    <a:pt x="233" y="726"/>
                  </a:lnTo>
                  <a:lnTo>
                    <a:pt x="209" y="684"/>
                  </a:lnTo>
                  <a:lnTo>
                    <a:pt x="207" y="686"/>
                  </a:lnTo>
                  <a:close/>
                  <a:moveTo>
                    <a:pt x="257" y="736"/>
                  </a:moveTo>
                  <a:lnTo>
                    <a:pt x="257" y="734"/>
                  </a:lnTo>
                  <a:lnTo>
                    <a:pt x="257" y="730"/>
                  </a:lnTo>
                  <a:lnTo>
                    <a:pt x="243" y="730"/>
                  </a:lnTo>
                  <a:lnTo>
                    <a:pt x="243" y="732"/>
                  </a:lnTo>
                  <a:lnTo>
                    <a:pt x="247" y="736"/>
                  </a:lnTo>
                  <a:lnTo>
                    <a:pt x="251" y="736"/>
                  </a:lnTo>
                  <a:lnTo>
                    <a:pt x="253" y="734"/>
                  </a:lnTo>
                  <a:lnTo>
                    <a:pt x="257" y="736"/>
                  </a:lnTo>
                  <a:close/>
                  <a:moveTo>
                    <a:pt x="261" y="736"/>
                  </a:moveTo>
                  <a:lnTo>
                    <a:pt x="261" y="734"/>
                  </a:lnTo>
                  <a:lnTo>
                    <a:pt x="259" y="736"/>
                  </a:lnTo>
                  <a:lnTo>
                    <a:pt x="261" y="738"/>
                  </a:lnTo>
                  <a:lnTo>
                    <a:pt x="261" y="736"/>
                  </a:lnTo>
                  <a:close/>
                  <a:moveTo>
                    <a:pt x="267" y="736"/>
                  </a:moveTo>
                  <a:lnTo>
                    <a:pt x="269" y="734"/>
                  </a:lnTo>
                  <a:lnTo>
                    <a:pt x="263" y="734"/>
                  </a:lnTo>
                  <a:lnTo>
                    <a:pt x="265" y="736"/>
                  </a:lnTo>
                  <a:lnTo>
                    <a:pt x="267" y="736"/>
                  </a:lnTo>
                  <a:close/>
                  <a:moveTo>
                    <a:pt x="261" y="734"/>
                  </a:moveTo>
                  <a:lnTo>
                    <a:pt x="261" y="732"/>
                  </a:lnTo>
                  <a:lnTo>
                    <a:pt x="259" y="732"/>
                  </a:lnTo>
                  <a:lnTo>
                    <a:pt x="259" y="732"/>
                  </a:lnTo>
                  <a:lnTo>
                    <a:pt x="261" y="734"/>
                  </a:lnTo>
                  <a:close/>
                  <a:moveTo>
                    <a:pt x="259" y="750"/>
                  </a:moveTo>
                  <a:lnTo>
                    <a:pt x="259" y="748"/>
                  </a:lnTo>
                  <a:lnTo>
                    <a:pt x="255" y="748"/>
                  </a:lnTo>
                  <a:lnTo>
                    <a:pt x="253" y="748"/>
                  </a:lnTo>
                  <a:lnTo>
                    <a:pt x="259" y="750"/>
                  </a:lnTo>
                  <a:close/>
                  <a:moveTo>
                    <a:pt x="261" y="742"/>
                  </a:moveTo>
                  <a:lnTo>
                    <a:pt x="261" y="746"/>
                  </a:lnTo>
                  <a:lnTo>
                    <a:pt x="257" y="744"/>
                  </a:lnTo>
                  <a:lnTo>
                    <a:pt x="261" y="748"/>
                  </a:lnTo>
                  <a:lnTo>
                    <a:pt x="261" y="742"/>
                  </a:lnTo>
                  <a:close/>
                  <a:moveTo>
                    <a:pt x="255" y="744"/>
                  </a:moveTo>
                  <a:lnTo>
                    <a:pt x="257" y="744"/>
                  </a:lnTo>
                  <a:lnTo>
                    <a:pt x="253" y="742"/>
                  </a:lnTo>
                  <a:lnTo>
                    <a:pt x="255" y="744"/>
                  </a:lnTo>
                  <a:close/>
                  <a:moveTo>
                    <a:pt x="265" y="748"/>
                  </a:moveTo>
                  <a:lnTo>
                    <a:pt x="265" y="746"/>
                  </a:lnTo>
                  <a:lnTo>
                    <a:pt x="263" y="750"/>
                  </a:lnTo>
                  <a:lnTo>
                    <a:pt x="265" y="74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 name="Freeform 438"/>
            <p:cNvSpPr>
              <a:spLocks noEditPoints="1"/>
            </p:cNvSpPr>
            <p:nvPr/>
          </p:nvSpPr>
          <p:spPr bwMode="auto">
            <a:xfrm>
              <a:off x="2706345" y="5700240"/>
              <a:ext cx="83777" cy="32222"/>
            </a:xfrm>
            <a:custGeom>
              <a:avLst/>
              <a:gdLst>
                <a:gd name="T0" fmla="*/ 48 w 52"/>
                <a:gd name="T1" fmla="*/ 10 h 20"/>
                <a:gd name="T2" fmla="*/ 46 w 52"/>
                <a:gd name="T3" fmla="*/ 12 h 20"/>
                <a:gd name="T4" fmla="*/ 40 w 52"/>
                <a:gd name="T5" fmla="*/ 14 h 20"/>
                <a:gd name="T6" fmla="*/ 42 w 52"/>
                <a:gd name="T7" fmla="*/ 16 h 20"/>
                <a:gd name="T8" fmla="*/ 38 w 52"/>
                <a:gd name="T9" fmla="*/ 16 h 20"/>
                <a:gd name="T10" fmla="*/ 36 w 52"/>
                <a:gd name="T11" fmla="*/ 16 h 20"/>
                <a:gd name="T12" fmla="*/ 38 w 52"/>
                <a:gd name="T13" fmla="*/ 18 h 20"/>
                <a:gd name="T14" fmla="*/ 32 w 52"/>
                <a:gd name="T15" fmla="*/ 16 h 20"/>
                <a:gd name="T16" fmla="*/ 32 w 52"/>
                <a:gd name="T17" fmla="*/ 18 h 20"/>
                <a:gd name="T18" fmla="*/ 28 w 52"/>
                <a:gd name="T19" fmla="*/ 20 h 20"/>
                <a:gd name="T20" fmla="*/ 30 w 52"/>
                <a:gd name="T21" fmla="*/ 14 h 20"/>
                <a:gd name="T22" fmla="*/ 32 w 52"/>
                <a:gd name="T23" fmla="*/ 10 h 20"/>
                <a:gd name="T24" fmla="*/ 34 w 52"/>
                <a:gd name="T25" fmla="*/ 4 h 20"/>
                <a:gd name="T26" fmla="*/ 32 w 52"/>
                <a:gd name="T27" fmla="*/ 0 h 20"/>
                <a:gd name="T28" fmla="*/ 36 w 52"/>
                <a:gd name="T29" fmla="*/ 2 h 20"/>
                <a:gd name="T30" fmla="*/ 42 w 52"/>
                <a:gd name="T31" fmla="*/ 0 h 20"/>
                <a:gd name="T32" fmla="*/ 42 w 52"/>
                <a:gd name="T33" fmla="*/ 4 h 20"/>
                <a:gd name="T34" fmla="*/ 38 w 52"/>
                <a:gd name="T35" fmla="*/ 4 h 20"/>
                <a:gd name="T36" fmla="*/ 44 w 52"/>
                <a:gd name="T37" fmla="*/ 8 h 20"/>
                <a:gd name="T38" fmla="*/ 44 w 52"/>
                <a:gd name="T39" fmla="*/ 6 h 20"/>
                <a:gd name="T40" fmla="*/ 44 w 52"/>
                <a:gd name="T41" fmla="*/ 4 h 20"/>
                <a:gd name="T42" fmla="*/ 50 w 52"/>
                <a:gd name="T43" fmla="*/ 4 h 20"/>
                <a:gd name="T44" fmla="*/ 52 w 52"/>
                <a:gd name="T45" fmla="*/ 6 h 20"/>
                <a:gd name="T46" fmla="*/ 48 w 52"/>
                <a:gd name="T47" fmla="*/ 10 h 20"/>
                <a:gd name="T48" fmla="*/ 26 w 52"/>
                <a:gd name="T49" fmla="*/ 4 h 20"/>
                <a:gd name="T50" fmla="*/ 22 w 52"/>
                <a:gd name="T51" fmla="*/ 2 h 20"/>
                <a:gd name="T52" fmla="*/ 20 w 52"/>
                <a:gd name="T53" fmla="*/ 6 h 20"/>
                <a:gd name="T54" fmla="*/ 16 w 52"/>
                <a:gd name="T55" fmla="*/ 6 h 20"/>
                <a:gd name="T56" fmla="*/ 8 w 52"/>
                <a:gd name="T57" fmla="*/ 2 h 20"/>
                <a:gd name="T58" fmla="*/ 16 w 52"/>
                <a:gd name="T59" fmla="*/ 8 h 20"/>
                <a:gd name="T60" fmla="*/ 12 w 52"/>
                <a:gd name="T61" fmla="*/ 10 h 20"/>
                <a:gd name="T62" fmla="*/ 20 w 52"/>
                <a:gd name="T63" fmla="*/ 10 h 20"/>
                <a:gd name="T64" fmla="*/ 22 w 52"/>
                <a:gd name="T65" fmla="*/ 10 h 20"/>
                <a:gd name="T66" fmla="*/ 14 w 52"/>
                <a:gd name="T67" fmla="*/ 12 h 20"/>
                <a:gd name="T68" fmla="*/ 12 w 52"/>
                <a:gd name="T69" fmla="*/ 14 h 20"/>
                <a:gd name="T70" fmla="*/ 8 w 52"/>
                <a:gd name="T71" fmla="*/ 16 h 20"/>
                <a:gd name="T72" fmla="*/ 10 w 52"/>
                <a:gd name="T73" fmla="*/ 18 h 20"/>
                <a:gd name="T74" fmla="*/ 16 w 52"/>
                <a:gd name="T75" fmla="*/ 20 h 20"/>
                <a:gd name="T76" fmla="*/ 18 w 52"/>
                <a:gd name="T77" fmla="*/ 18 h 20"/>
                <a:gd name="T78" fmla="*/ 20 w 52"/>
                <a:gd name="T79" fmla="*/ 14 h 20"/>
                <a:gd name="T80" fmla="*/ 22 w 52"/>
                <a:gd name="T81" fmla="*/ 14 h 20"/>
                <a:gd name="T82" fmla="*/ 24 w 52"/>
                <a:gd name="T83" fmla="*/ 14 h 20"/>
                <a:gd name="T84" fmla="*/ 30 w 52"/>
                <a:gd name="T85" fmla="*/ 6 h 20"/>
                <a:gd name="T86" fmla="*/ 30 w 52"/>
                <a:gd name="T87" fmla="*/ 4 h 20"/>
                <a:gd name="T88" fmla="*/ 26 w 52"/>
                <a:gd name="T89" fmla="*/ 4 h 20"/>
                <a:gd name="T90" fmla="*/ 12 w 52"/>
                <a:gd name="T91" fmla="*/ 0 h 20"/>
                <a:gd name="T92" fmla="*/ 18 w 52"/>
                <a:gd name="T93" fmla="*/ 2 h 20"/>
                <a:gd name="T94" fmla="*/ 18 w 52"/>
                <a:gd name="T95" fmla="*/ 0 h 20"/>
                <a:gd name="T96" fmla="*/ 12 w 52"/>
                <a:gd name="T97" fmla="*/ 0 h 20"/>
                <a:gd name="T98" fmla="*/ 8 w 52"/>
                <a:gd name="T99" fmla="*/ 14 h 20"/>
                <a:gd name="T100" fmla="*/ 8 w 52"/>
                <a:gd name="T101" fmla="*/ 12 h 20"/>
                <a:gd name="T102" fmla="*/ 8 w 52"/>
                <a:gd name="T103" fmla="*/ 10 h 20"/>
                <a:gd name="T104" fmla="*/ 4 w 52"/>
                <a:gd name="T105" fmla="*/ 10 h 20"/>
                <a:gd name="T106" fmla="*/ 4 w 52"/>
                <a:gd name="T107" fmla="*/ 12 h 20"/>
                <a:gd name="T108" fmla="*/ 8 w 52"/>
                <a:gd name="T109" fmla="*/ 14 h 20"/>
                <a:gd name="T110" fmla="*/ 2 w 52"/>
                <a:gd name="T111" fmla="*/ 10 h 20"/>
                <a:gd name="T112" fmla="*/ 2 w 52"/>
                <a:gd name="T113" fmla="*/ 8 h 20"/>
                <a:gd name="T114" fmla="*/ 2 w 52"/>
                <a:gd name="T115" fmla="*/ 6 h 20"/>
                <a:gd name="T116" fmla="*/ 0 w 52"/>
                <a:gd name="T117" fmla="*/ 6 h 20"/>
                <a:gd name="T118" fmla="*/ 0 w 52"/>
                <a:gd name="T119" fmla="*/ 8 h 20"/>
                <a:gd name="T120" fmla="*/ 2 w 52"/>
                <a:gd name="T1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 h="20">
                  <a:moveTo>
                    <a:pt x="48" y="10"/>
                  </a:moveTo>
                  <a:lnTo>
                    <a:pt x="46" y="12"/>
                  </a:lnTo>
                  <a:lnTo>
                    <a:pt x="40" y="14"/>
                  </a:lnTo>
                  <a:lnTo>
                    <a:pt x="42" y="16"/>
                  </a:lnTo>
                  <a:lnTo>
                    <a:pt x="38" y="16"/>
                  </a:lnTo>
                  <a:lnTo>
                    <a:pt x="36" y="16"/>
                  </a:lnTo>
                  <a:lnTo>
                    <a:pt x="38" y="18"/>
                  </a:lnTo>
                  <a:lnTo>
                    <a:pt x="32" y="16"/>
                  </a:lnTo>
                  <a:lnTo>
                    <a:pt x="32" y="18"/>
                  </a:lnTo>
                  <a:lnTo>
                    <a:pt x="28" y="20"/>
                  </a:lnTo>
                  <a:lnTo>
                    <a:pt x="30" y="14"/>
                  </a:lnTo>
                  <a:lnTo>
                    <a:pt x="32" y="10"/>
                  </a:lnTo>
                  <a:lnTo>
                    <a:pt x="34" y="4"/>
                  </a:lnTo>
                  <a:lnTo>
                    <a:pt x="32" y="0"/>
                  </a:lnTo>
                  <a:lnTo>
                    <a:pt x="36" y="2"/>
                  </a:lnTo>
                  <a:lnTo>
                    <a:pt x="42" y="0"/>
                  </a:lnTo>
                  <a:lnTo>
                    <a:pt x="42" y="4"/>
                  </a:lnTo>
                  <a:lnTo>
                    <a:pt x="38" y="4"/>
                  </a:lnTo>
                  <a:lnTo>
                    <a:pt x="44" y="8"/>
                  </a:lnTo>
                  <a:lnTo>
                    <a:pt x="44" y="6"/>
                  </a:lnTo>
                  <a:lnTo>
                    <a:pt x="44" y="4"/>
                  </a:lnTo>
                  <a:lnTo>
                    <a:pt x="50" y="4"/>
                  </a:lnTo>
                  <a:lnTo>
                    <a:pt x="52" y="6"/>
                  </a:lnTo>
                  <a:lnTo>
                    <a:pt x="48" y="10"/>
                  </a:lnTo>
                  <a:close/>
                  <a:moveTo>
                    <a:pt x="26" y="4"/>
                  </a:moveTo>
                  <a:lnTo>
                    <a:pt x="22" y="2"/>
                  </a:lnTo>
                  <a:lnTo>
                    <a:pt x="20" y="6"/>
                  </a:lnTo>
                  <a:lnTo>
                    <a:pt x="16" y="6"/>
                  </a:lnTo>
                  <a:lnTo>
                    <a:pt x="8" y="2"/>
                  </a:lnTo>
                  <a:lnTo>
                    <a:pt x="16" y="8"/>
                  </a:lnTo>
                  <a:lnTo>
                    <a:pt x="12" y="10"/>
                  </a:lnTo>
                  <a:lnTo>
                    <a:pt x="20" y="10"/>
                  </a:lnTo>
                  <a:lnTo>
                    <a:pt x="22" y="10"/>
                  </a:lnTo>
                  <a:lnTo>
                    <a:pt x="14" y="12"/>
                  </a:lnTo>
                  <a:lnTo>
                    <a:pt x="12" y="14"/>
                  </a:lnTo>
                  <a:lnTo>
                    <a:pt x="8" y="16"/>
                  </a:lnTo>
                  <a:lnTo>
                    <a:pt x="10" y="18"/>
                  </a:lnTo>
                  <a:lnTo>
                    <a:pt x="16" y="20"/>
                  </a:lnTo>
                  <a:lnTo>
                    <a:pt x="18" y="18"/>
                  </a:lnTo>
                  <a:lnTo>
                    <a:pt x="20" y="14"/>
                  </a:lnTo>
                  <a:lnTo>
                    <a:pt x="22" y="14"/>
                  </a:lnTo>
                  <a:lnTo>
                    <a:pt x="24" y="14"/>
                  </a:lnTo>
                  <a:lnTo>
                    <a:pt x="30" y="6"/>
                  </a:lnTo>
                  <a:lnTo>
                    <a:pt x="30" y="4"/>
                  </a:lnTo>
                  <a:lnTo>
                    <a:pt x="26" y="4"/>
                  </a:lnTo>
                  <a:close/>
                  <a:moveTo>
                    <a:pt x="12" y="0"/>
                  </a:moveTo>
                  <a:lnTo>
                    <a:pt x="18" y="2"/>
                  </a:lnTo>
                  <a:lnTo>
                    <a:pt x="18" y="0"/>
                  </a:lnTo>
                  <a:lnTo>
                    <a:pt x="12" y="0"/>
                  </a:lnTo>
                  <a:close/>
                  <a:moveTo>
                    <a:pt x="8" y="14"/>
                  </a:moveTo>
                  <a:lnTo>
                    <a:pt x="8" y="12"/>
                  </a:lnTo>
                  <a:lnTo>
                    <a:pt x="8" y="10"/>
                  </a:lnTo>
                  <a:lnTo>
                    <a:pt x="4" y="10"/>
                  </a:lnTo>
                  <a:lnTo>
                    <a:pt x="4" y="12"/>
                  </a:lnTo>
                  <a:lnTo>
                    <a:pt x="8" y="14"/>
                  </a:lnTo>
                  <a:close/>
                  <a:moveTo>
                    <a:pt x="2" y="10"/>
                  </a:moveTo>
                  <a:lnTo>
                    <a:pt x="2" y="8"/>
                  </a:lnTo>
                  <a:lnTo>
                    <a:pt x="2" y="6"/>
                  </a:lnTo>
                  <a:lnTo>
                    <a:pt x="0" y="6"/>
                  </a:lnTo>
                  <a:lnTo>
                    <a:pt x="0" y="8"/>
                  </a:lnTo>
                  <a:lnTo>
                    <a:pt x="2" y="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439"/>
            <p:cNvSpPr>
              <a:spLocks/>
            </p:cNvSpPr>
            <p:nvPr/>
          </p:nvSpPr>
          <p:spPr bwMode="auto">
            <a:xfrm>
              <a:off x="2522679" y="3887750"/>
              <a:ext cx="115999" cy="132110"/>
            </a:xfrm>
            <a:custGeom>
              <a:avLst/>
              <a:gdLst>
                <a:gd name="T0" fmla="*/ 12 w 72"/>
                <a:gd name="T1" fmla="*/ 18 h 82"/>
                <a:gd name="T2" fmla="*/ 6 w 72"/>
                <a:gd name="T3" fmla="*/ 24 h 82"/>
                <a:gd name="T4" fmla="*/ 6 w 72"/>
                <a:gd name="T5" fmla="*/ 30 h 82"/>
                <a:gd name="T6" fmla="*/ 0 w 72"/>
                <a:gd name="T7" fmla="*/ 38 h 82"/>
                <a:gd name="T8" fmla="*/ 6 w 72"/>
                <a:gd name="T9" fmla="*/ 48 h 82"/>
                <a:gd name="T10" fmla="*/ 12 w 72"/>
                <a:gd name="T11" fmla="*/ 50 h 82"/>
                <a:gd name="T12" fmla="*/ 12 w 72"/>
                <a:gd name="T13" fmla="*/ 58 h 82"/>
                <a:gd name="T14" fmla="*/ 14 w 72"/>
                <a:gd name="T15" fmla="*/ 62 h 82"/>
                <a:gd name="T16" fmla="*/ 18 w 72"/>
                <a:gd name="T17" fmla="*/ 74 h 82"/>
                <a:gd name="T18" fmla="*/ 22 w 72"/>
                <a:gd name="T19" fmla="*/ 80 h 82"/>
                <a:gd name="T20" fmla="*/ 34 w 72"/>
                <a:gd name="T21" fmla="*/ 82 h 82"/>
                <a:gd name="T22" fmla="*/ 36 w 72"/>
                <a:gd name="T23" fmla="*/ 78 h 82"/>
                <a:gd name="T24" fmla="*/ 34 w 72"/>
                <a:gd name="T25" fmla="*/ 74 h 82"/>
                <a:gd name="T26" fmla="*/ 36 w 72"/>
                <a:gd name="T27" fmla="*/ 70 h 82"/>
                <a:gd name="T28" fmla="*/ 42 w 72"/>
                <a:gd name="T29" fmla="*/ 72 h 82"/>
                <a:gd name="T30" fmla="*/ 52 w 72"/>
                <a:gd name="T31" fmla="*/ 70 h 82"/>
                <a:gd name="T32" fmla="*/ 56 w 72"/>
                <a:gd name="T33" fmla="*/ 70 h 82"/>
                <a:gd name="T34" fmla="*/ 62 w 72"/>
                <a:gd name="T35" fmla="*/ 68 h 82"/>
                <a:gd name="T36" fmla="*/ 64 w 72"/>
                <a:gd name="T37" fmla="*/ 58 h 82"/>
                <a:gd name="T38" fmla="*/ 70 w 72"/>
                <a:gd name="T39" fmla="*/ 50 h 82"/>
                <a:gd name="T40" fmla="*/ 64 w 72"/>
                <a:gd name="T41" fmla="*/ 42 h 82"/>
                <a:gd name="T42" fmla="*/ 62 w 72"/>
                <a:gd name="T43" fmla="*/ 28 h 82"/>
                <a:gd name="T44" fmla="*/ 62 w 72"/>
                <a:gd name="T45" fmla="*/ 20 h 82"/>
                <a:gd name="T46" fmla="*/ 70 w 72"/>
                <a:gd name="T47" fmla="*/ 14 h 82"/>
                <a:gd name="T48" fmla="*/ 72 w 72"/>
                <a:gd name="T49" fmla="*/ 8 h 82"/>
                <a:gd name="T50" fmla="*/ 72 w 72"/>
                <a:gd name="T51" fmla="*/ 8 h 82"/>
                <a:gd name="T52" fmla="*/ 66 w 72"/>
                <a:gd name="T53" fmla="*/ 4 h 82"/>
                <a:gd name="T54" fmla="*/ 62 w 72"/>
                <a:gd name="T55" fmla="*/ 4 h 82"/>
                <a:gd name="T56" fmla="*/ 56 w 72"/>
                <a:gd name="T57" fmla="*/ 0 h 82"/>
                <a:gd name="T58" fmla="*/ 52 w 72"/>
                <a:gd name="T59" fmla="*/ 0 h 82"/>
                <a:gd name="T60" fmla="*/ 50 w 72"/>
                <a:gd name="T61" fmla="*/ 2 h 82"/>
                <a:gd name="T62" fmla="*/ 46 w 72"/>
                <a:gd name="T63" fmla="*/ 2 h 82"/>
                <a:gd name="T64" fmla="*/ 36 w 72"/>
                <a:gd name="T65" fmla="*/ 6 h 82"/>
                <a:gd name="T66" fmla="*/ 32 w 72"/>
                <a:gd name="T67" fmla="*/ 4 h 82"/>
                <a:gd name="T68" fmla="*/ 30 w 72"/>
                <a:gd name="T69" fmla="*/ 4 h 82"/>
                <a:gd name="T70" fmla="*/ 22 w 72"/>
                <a:gd name="T71" fmla="*/ 2 h 82"/>
                <a:gd name="T72" fmla="*/ 18 w 72"/>
                <a:gd name="T73" fmla="*/ 2 h 82"/>
                <a:gd name="T74" fmla="*/ 16 w 72"/>
                <a:gd name="T75" fmla="*/ 8 h 82"/>
                <a:gd name="T76" fmla="*/ 14 w 72"/>
                <a:gd name="T77" fmla="*/ 14 h 82"/>
                <a:gd name="T78" fmla="*/ 12 w 72"/>
                <a:gd name="T79" fmla="*/ 1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82">
                  <a:moveTo>
                    <a:pt x="12" y="18"/>
                  </a:moveTo>
                  <a:lnTo>
                    <a:pt x="6" y="24"/>
                  </a:lnTo>
                  <a:lnTo>
                    <a:pt x="6" y="30"/>
                  </a:lnTo>
                  <a:lnTo>
                    <a:pt x="0" y="38"/>
                  </a:lnTo>
                  <a:lnTo>
                    <a:pt x="6" y="48"/>
                  </a:lnTo>
                  <a:lnTo>
                    <a:pt x="12" y="50"/>
                  </a:lnTo>
                  <a:lnTo>
                    <a:pt x="12" y="58"/>
                  </a:lnTo>
                  <a:lnTo>
                    <a:pt x="14" y="62"/>
                  </a:lnTo>
                  <a:lnTo>
                    <a:pt x="18" y="74"/>
                  </a:lnTo>
                  <a:lnTo>
                    <a:pt x="22" y="80"/>
                  </a:lnTo>
                  <a:lnTo>
                    <a:pt x="34" y="82"/>
                  </a:lnTo>
                  <a:lnTo>
                    <a:pt x="36" y="78"/>
                  </a:lnTo>
                  <a:lnTo>
                    <a:pt x="34" y="74"/>
                  </a:lnTo>
                  <a:lnTo>
                    <a:pt x="36" y="70"/>
                  </a:lnTo>
                  <a:lnTo>
                    <a:pt x="42" y="72"/>
                  </a:lnTo>
                  <a:lnTo>
                    <a:pt x="52" y="70"/>
                  </a:lnTo>
                  <a:lnTo>
                    <a:pt x="56" y="70"/>
                  </a:lnTo>
                  <a:lnTo>
                    <a:pt x="62" y="68"/>
                  </a:lnTo>
                  <a:lnTo>
                    <a:pt x="64" y="58"/>
                  </a:lnTo>
                  <a:lnTo>
                    <a:pt x="70" y="50"/>
                  </a:lnTo>
                  <a:lnTo>
                    <a:pt x="64" y="42"/>
                  </a:lnTo>
                  <a:lnTo>
                    <a:pt x="62" y="28"/>
                  </a:lnTo>
                  <a:lnTo>
                    <a:pt x="62" y="20"/>
                  </a:lnTo>
                  <a:lnTo>
                    <a:pt x="70" y="14"/>
                  </a:lnTo>
                  <a:lnTo>
                    <a:pt x="72" y="8"/>
                  </a:lnTo>
                  <a:lnTo>
                    <a:pt x="72" y="8"/>
                  </a:lnTo>
                  <a:lnTo>
                    <a:pt x="66" y="4"/>
                  </a:lnTo>
                  <a:lnTo>
                    <a:pt x="62" y="4"/>
                  </a:lnTo>
                  <a:lnTo>
                    <a:pt x="56" y="0"/>
                  </a:lnTo>
                  <a:lnTo>
                    <a:pt x="52" y="0"/>
                  </a:lnTo>
                  <a:lnTo>
                    <a:pt x="50" y="2"/>
                  </a:lnTo>
                  <a:lnTo>
                    <a:pt x="46" y="2"/>
                  </a:lnTo>
                  <a:lnTo>
                    <a:pt x="36" y="6"/>
                  </a:lnTo>
                  <a:lnTo>
                    <a:pt x="32" y="4"/>
                  </a:lnTo>
                  <a:lnTo>
                    <a:pt x="30" y="4"/>
                  </a:lnTo>
                  <a:lnTo>
                    <a:pt x="22" y="2"/>
                  </a:lnTo>
                  <a:lnTo>
                    <a:pt x="18" y="2"/>
                  </a:lnTo>
                  <a:lnTo>
                    <a:pt x="16" y="8"/>
                  </a:lnTo>
                  <a:lnTo>
                    <a:pt x="14" y="14"/>
                  </a:lnTo>
                  <a:lnTo>
                    <a:pt x="1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 name="Freeform 440"/>
            <p:cNvSpPr>
              <a:spLocks/>
            </p:cNvSpPr>
            <p:nvPr/>
          </p:nvSpPr>
          <p:spPr bwMode="auto">
            <a:xfrm>
              <a:off x="2429235" y="3810417"/>
              <a:ext cx="128888" cy="236832"/>
            </a:xfrm>
            <a:custGeom>
              <a:avLst/>
              <a:gdLst>
                <a:gd name="T0" fmla="*/ 14 w 80"/>
                <a:gd name="T1" fmla="*/ 22 h 147"/>
                <a:gd name="T2" fmla="*/ 20 w 80"/>
                <a:gd name="T3" fmla="*/ 28 h 147"/>
                <a:gd name="T4" fmla="*/ 12 w 80"/>
                <a:gd name="T5" fmla="*/ 36 h 147"/>
                <a:gd name="T6" fmla="*/ 4 w 80"/>
                <a:gd name="T7" fmla="*/ 44 h 147"/>
                <a:gd name="T8" fmla="*/ 12 w 80"/>
                <a:gd name="T9" fmla="*/ 62 h 147"/>
                <a:gd name="T10" fmla="*/ 20 w 80"/>
                <a:gd name="T11" fmla="*/ 64 h 147"/>
                <a:gd name="T12" fmla="*/ 24 w 80"/>
                <a:gd name="T13" fmla="*/ 68 h 147"/>
                <a:gd name="T14" fmla="*/ 24 w 80"/>
                <a:gd name="T15" fmla="*/ 80 h 147"/>
                <a:gd name="T16" fmla="*/ 34 w 80"/>
                <a:gd name="T17" fmla="*/ 88 h 147"/>
                <a:gd name="T18" fmla="*/ 24 w 80"/>
                <a:gd name="T19" fmla="*/ 96 h 147"/>
                <a:gd name="T20" fmla="*/ 20 w 80"/>
                <a:gd name="T21" fmla="*/ 110 h 147"/>
                <a:gd name="T22" fmla="*/ 26 w 80"/>
                <a:gd name="T23" fmla="*/ 122 h 147"/>
                <a:gd name="T24" fmla="*/ 36 w 80"/>
                <a:gd name="T25" fmla="*/ 138 h 147"/>
                <a:gd name="T26" fmla="*/ 44 w 80"/>
                <a:gd name="T27" fmla="*/ 147 h 147"/>
                <a:gd name="T28" fmla="*/ 48 w 80"/>
                <a:gd name="T29" fmla="*/ 140 h 147"/>
                <a:gd name="T30" fmla="*/ 58 w 80"/>
                <a:gd name="T31" fmla="*/ 134 h 147"/>
                <a:gd name="T32" fmla="*/ 64 w 80"/>
                <a:gd name="T33" fmla="*/ 132 h 147"/>
                <a:gd name="T34" fmla="*/ 74 w 80"/>
                <a:gd name="T35" fmla="*/ 130 h 147"/>
                <a:gd name="T36" fmla="*/ 76 w 80"/>
                <a:gd name="T37" fmla="*/ 122 h 147"/>
                <a:gd name="T38" fmla="*/ 70 w 80"/>
                <a:gd name="T39" fmla="*/ 106 h 147"/>
                <a:gd name="T40" fmla="*/ 64 w 80"/>
                <a:gd name="T41" fmla="*/ 96 h 147"/>
                <a:gd name="T42" fmla="*/ 64 w 80"/>
                <a:gd name="T43" fmla="*/ 78 h 147"/>
                <a:gd name="T44" fmla="*/ 70 w 80"/>
                <a:gd name="T45" fmla="*/ 66 h 147"/>
                <a:gd name="T46" fmla="*/ 74 w 80"/>
                <a:gd name="T47" fmla="*/ 56 h 147"/>
                <a:gd name="T48" fmla="*/ 72 w 80"/>
                <a:gd name="T49" fmla="*/ 42 h 147"/>
                <a:gd name="T50" fmla="*/ 62 w 80"/>
                <a:gd name="T51" fmla="*/ 34 h 147"/>
                <a:gd name="T52" fmla="*/ 52 w 80"/>
                <a:gd name="T53" fmla="*/ 34 h 147"/>
                <a:gd name="T54" fmla="*/ 50 w 80"/>
                <a:gd name="T55" fmla="*/ 32 h 147"/>
                <a:gd name="T56" fmla="*/ 48 w 80"/>
                <a:gd name="T57" fmla="*/ 20 h 147"/>
                <a:gd name="T58" fmla="*/ 38 w 80"/>
                <a:gd name="T59" fmla="*/ 6 h 147"/>
                <a:gd name="T60" fmla="*/ 28 w 80"/>
                <a:gd name="T61" fmla="*/ 0 h 147"/>
                <a:gd name="T62" fmla="*/ 18 w 80"/>
                <a:gd name="T63"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47">
                  <a:moveTo>
                    <a:pt x="18" y="14"/>
                  </a:moveTo>
                  <a:lnTo>
                    <a:pt x="14" y="22"/>
                  </a:lnTo>
                  <a:lnTo>
                    <a:pt x="16" y="28"/>
                  </a:lnTo>
                  <a:lnTo>
                    <a:pt x="20" y="28"/>
                  </a:lnTo>
                  <a:lnTo>
                    <a:pt x="18" y="32"/>
                  </a:lnTo>
                  <a:lnTo>
                    <a:pt x="12" y="36"/>
                  </a:lnTo>
                  <a:lnTo>
                    <a:pt x="6" y="36"/>
                  </a:lnTo>
                  <a:lnTo>
                    <a:pt x="4" y="44"/>
                  </a:lnTo>
                  <a:lnTo>
                    <a:pt x="0" y="48"/>
                  </a:lnTo>
                  <a:lnTo>
                    <a:pt x="12" y="62"/>
                  </a:lnTo>
                  <a:lnTo>
                    <a:pt x="16" y="62"/>
                  </a:lnTo>
                  <a:lnTo>
                    <a:pt x="20" y="64"/>
                  </a:lnTo>
                  <a:lnTo>
                    <a:pt x="24" y="64"/>
                  </a:lnTo>
                  <a:lnTo>
                    <a:pt x="24" y="68"/>
                  </a:lnTo>
                  <a:lnTo>
                    <a:pt x="20" y="74"/>
                  </a:lnTo>
                  <a:lnTo>
                    <a:pt x="24" y="80"/>
                  </a:lnTo>
                  <a:lnTo>
                    <a:pt x="28" y="80"/>
                  </a:lnTo>
                  <a:lnTo>
                    <a:pt x="34" y="88"/>
                  </a:lnTo>
                  <a:lnTo>
                    <a:pt x="30" y="92"/>
                  </a:lnTo>
                  <a:lnTo>
                    <a:pt x="24" y="96"/>
                  </a:lnTo>
                  <a:lnTo>
                    <a:pt x="24" y="104"/>
                  </a:lnTo>
                  <a:lnTo>
                    <a:pt x="20" y="110"/>
                  </a:lnTo>
                  <a:lnTo>
                    <a:pt x="22" y="120"/>
                  </a:lnTo>
                  <a:lnTo>
                    <a:pt x="26" y="122"/>
                  </a:lnTo>
                  <a:lnTo>
                    <a:pt x="26" y="130"/>
                  </a:lnTo>
                  <a:lnTo>
                    <a:pt x="36" y="138"/>
                  </a:lnTo>
                  <a:lnTo>
                    <a:pt x="38" y="142"/>
                  </a:lnTo>
                  <a:lnTo>
                    <a:pt x="44" y="147"/>
                  </a:lnTo>
                  <a:lnTo>
                    <a:pt x="48" y="147"/>
                  </a:lnTo>
                  <a:lnTo>
                    <a:pt x="48" y="140"/>
                  </a:lnTo>
                  <a:lnTo>
                    <a:pt x="54" y="136"/>
                  </a:lnTo>
                  <a:lnTo>
                    <a:pt x="58" y="134"/>
                  </a:lnTo>
                  <a:lnTo>
                    <a:pt x="62" y="132"/>
                  </a:lnTo>
                  <a:lnTo>
                    <a:pt x="64" y="132"/>
                  </a:lnTo>
                  <a:lnTo>
                    <a:pt x="70" y="130"/>
                  </a:lnTo>
                  <a:lnTo>
                    <a:pt x="74" y="130"/>
                  </a:lnTo>
                  <a:lnTo>
                    <a:pt x="80" y="128"/>
                  </a:lnTo>
                  <a:lnTo>
                    <a:pt x="76" y="122"/>
                  </a:lnTo>
                  <a:lnTo>
                    <a:pt x="72" y="110"/>
                  </a:lnTo>
                  <a:lnTo>
                    <a:pt x="70" y="106"/>
                  </a:lnTo>
                  <a:lnTo>
                    <a:pt x="70" y="98"/>
                  </a:lnTo>
                  <a:lnTo>
                    <a:pt x="64" y="96"/>
                  </a:lnTo>
                  <a:lnTo>
                    <a:pt x="58" y="86"/>
                  </a:lnTo>
                  <a:lnTo>
                    <a:pt x="64" y="78"/>
                  </a:lnTo>
                  <a:lnTo>
                    <a:pt x="64" y="72"/>
                  </a:lnTo>
                  <a:lnTo>
                    <a:pt x="70" y="66"/>
                  </a:lnTo>
                  <a:lnTo>
                    <a:pt x="72" y="62"/>
                  </a:lnTo>
                  <a:lnTo>
                    <a:pt x="74" y="56"/>
                  </a:lnTo>
                  <a:lnTo>
                    <a:pt x="74" y="48"/>
                  </a:lnTo>
                  <a:lnTo>
                    <a:pt x="72" y="42"/>
                  </a:lnTo>
                  <a:lnTo>
                    <a:pt x="68" y="40"/>
                  </a:lnTo>
                  <a:lnTo>
                    <a:pt x="62" y="34"/>
                  </a:lnTo>
                  <a:lnTo>
                    <a:pt x="56" y="32"/>
                  </a:lnTo>
                  <a:lnTo>
                    <a:pt x="52" y="34"/>
                  </a:lnTo>
                  <a:lnTo>
                    <a:pt x="50" y="40"/>
                  </a:lnTo>
                  <a:lnTo>
                    <a:pt x="50" y="32"/>
                  </a:lnTo>
                  <a:lnTo>
                    <a:pt x="52" y="28"/>
                  </a:lnTo>
                  <a:lnTo>
                    <a:pt x="48" y="20"/>
                  </a:lnTo>
                  <a:lnTo>
                    <a:pt x="42" y="10"/>
                  </a:lnTo>
                  <a:lnTo>
                    <a:pt x="38" y="6"/>
                  </a:lnTo>
                  <a:lnTo>
                    <a:pt x="30" y="2"/>
                  </a:lnTo>
                  <a:lnTo>
                    <a:pt x="28" y="0"/>
                  </a:lnTo>
                  <a:lnTo>
                    <a:pt x="26" y="8"/>
                  </a:lnTo>
                  <a:lnTo>
                    <a:pt x="18" y="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 name="Freeform 441"/>
            <p:cNvSpPr>
              <a:spLocks/>
            </p:cNvSpPr>
            <p:nvPr/>
          </p:nvSpPr>
          <p:spPr bwMode="auto">
            <a:xfrm>
              <a:off x="2612901" y="3900639"/>
              <a:ext cx="90222" cy="112777"/>
            </a:xfrm>
            <a:custGeom>
              <a:avLst/>
              <a:gdLst>
                <a:gd name="T0" fmla="*/ 6 w 56"/>
                <a:gd name="T1" fmla="*/ 12 h 70"/>
                <a:gd name="T2" fmla="*/ 6 w 56"/>
                <a:gd name="T3" fmla="*/ 20 h 70"/>
                <a:gd name="T4" fmla="*/ 8 w 56"/>
                <a:gd name="T5" fmla="*/ 34 h 70"/>
                <a:gd name="T6" fmla="*/ 14 w 56"/>
                <a:gd name="T7" fmla="*/ 42 h 70"/>
                <a:gd name="T8" fmla="*/ 8 w 56"/>
                <a:gd name="T9" fmla="*/ 50 h 70"/>
                <a:gd name="T10" fmla="*/ 6 w 56"/>
                <a:gd name="T11" fmla="*/ 60 h 70"/>
                <a:gd name="T12" fmla="*/ 0 w 56"/>
                <a:gd name="T13" fmla="*/ 62 h 70"/>
                <a:gd name="T14" fmla="*/ 4 w 56"/>
                <a:gd name="T15" fmla="*/ 68 h 70"/>
                <a:gd name="T16" fmla="*/ 14 w 56"/>
                <a:gd name="T17" fmla="*/ 70 h 70"/>
                <a:gd name="T18" fmla="*/ 16 w 56"/>
                <a:gd name="T19" fmla="*/ 68 h 70"/>
                <a:gd name="T20" fmla="*/ 24 w 56"/>
                <a:gd name="T21" fmla="*/ 66 h 70"/>
                <a:gd name="T22" fmla="*/ 24 w 56"/>
                <a:gd name="T23" fmla="*/ 70 h 70"/>
                <a:gd name="T24" fmla="*/ 26 w 56"/>
                <a:gd name="T25" fmla="*/ 70 h 70"/>
                <a:gd name="T26" fmla="*/ 32 w 56"/>
                <a:gd name="T27" fmla="*/ 68 h 70"/>
                <a:gd name="T28" fmla="*/ 38 w 56"/>
                <a:gd name="T29" fmla="*/ 58 h 70"/>
                <a:gd name="T30" fmla="*/ 42 w 56"/>
                <a:gd name="T31" fmla="*/ 46 h 70"/>
                <a:gd name="T32" fmla="*/ 48 w 56"/>
                <a:gd name="T33" fmla="*/ 38 h 70"/>
                <a:gd name="T34" fmla="*/ 56 w 56"/>
                <a:gd name="T35" fmla="*/ 32 h 70"/>
                <a:gd name="T36" fmla="*/ 56 w 56"/>
                <a:gd name="T37" fmla="*/ 28 h 70"/>
                <a:gd name="T38" fmla="*/ 54 w 56"/>
                <a:gd name="T39" fmla="*/ 26 h 70"/>
                <a:gd name="T40" fmla="*/ 52 w 56"/>
                <a:gd name="T41" fmla="*/ 24 h 70"/>
                <a:gd name="T42" fmla="*/ 50 w 56"/>
                <a:gd name="T43" fmla="*/ 24 h 70"/>
                <a:gd name="T44" fmla="*/ 46 w 56"/>
                <a:gd name="T45" fmla="*/ 20 h 70"/>
                <a:gd name="T46" fmla="*/ 46 w 56"/>
                <a:gd name="T47" fmla="*/ 18 h 70"/>
                <a:gd name="T48" fmla="*/ 44 w 56"/>
                <a:gd name="T49" fmla="*/ 16 h 70"/>
                <a:gd name="T50" fmla="*/ 40 w 56"/>
                <a:gd name="T51" fmla="*/ 14 h 70"/>
                <a:gd name="T52" fmla="*/ 38 w 56"/>
                <a:gd name="T53" fmla="*/ 10 h 70"/>
                <a:gd name="T54" fmla="*/ 34 w 56"/>
                <a:gd name="T55" fmla="*/ 4 h 70"/>
                <a:gd name="T56" fmla="*/ 28 w 56"/>
                <a:gd name="T57" fmla="*/ 4 h 70"/>
                <a:gd name="T58" fmla="*/ 22 w 56"/>
                <a:gd name="T59" fmla="*/ 2 h 70"/>
                <a:gd name="T60" fmla="*/ 18 w 56"/>
                <a:gd name="T61" fmla="*/ 0 h 70"/>
                <a:gd name="T62" fmla="*/ 16 w 56"/>
                <a:gd name="T63" fmla="*/ 0 h 70"/>
                <a:gd name="T64" fmla="*/ 14 w 56"/>
                <a:gd name="T65" fmla="*/ 6 h 70"/>
                <a:gd name="T66" fmla="*/ 6 w 56"/>
                <a:gd name="T67"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0">
                  <a:moveTo>
                    <a:pt x="6" y="12"/>
                  </a:moveTo>
                  <a:lnTo>
                    <a:pt x="6" y="20"/>
                  </a:lnTo>
                  <a:lnTo>
                    <a:pt x="8" y="34"/>
                  </a:lnTo>
                  <a:lnTo>
                    <a:pt x="14" y="42"/>
                  </a:lnTo>
                  <a:lnTo>
                    <a:pt x="8" y="50"/>
                  </a:lnTo>
                  <a:lnTo>
                    <a:pt x="6" y="60"/>
                  </a:lnTo>
                  <a:lnTo>
                    <a:pt x="0" y="62"/>
                  </a:lnTo>
                  <a:lnTo>
                    <a:pt x="4" y="68"/>
                  </a:lnTo>
                  <a:lnTo>
                    <a:pt x="14" y="70"/>
                  </a:lnTo>
                  <a:lnTo>
                    <a:pt x="16" y="68"/>
                  </a:lnTo>
                  <a:lnTo>
                    <a:pt x="24" y="66"/>
                  </a:lnTo>
                  <a:lnTo>
                    <a:pt x="24" y="70"/>
                  </a:lnTo>
                  <a:lnTo>
                    <a:pt x="26" y="70"/>
                  </a:lnTo>
                  <a:lnTo>
                    <a:pt x="32" y="68"/>
                  </a:lnTo>
                  <a:lnTo>
                    <a:pt x="38" y="58"/>
                  </a:lnTo>
                  <a:lnTo>
                    <a:pt x="42" y="46"/>
                  </a:lnTo>
                  <a:lnTo>
                    <a:pt x="48" y="38"/>
                  </a:lnTo>
                  <a:lnTo>
                    <a:pt x="56" y="32"/>
                  </a:lnTo>
                  <a:lnTo>
                    <a:pt x="56" y="28"/>
                  </a:lnTo>
                  <a:lnTo>
                    <a:pt x="54" y="26"/>
                  </a:lnTo>
                  <a:lnTo>
                    <a:pt x="52" y="24"/>
                  </a:lnTo>
                  <a:lnTo>
                    <a:pt x="50" y="24"/>
                  </a:lnTo>
                  <a:lnTo>
                    <a:pt x="46" y="20"/>
                  </a:lnTo>
                  <a:lnTo>
                    <a:pt x="46" y="18"/>
                  </a:lnTo>
                  <a:lnTo>
                    <a:pt x="44" y="16"/>
                  </a:lnTo>
                  <a:lnTo>
                    <a:pt x="40" y="14"/>
                  </a:lnTo>
                  <a:lnTo>
                    <a:pt x="38" y="10"/>
                  </a:lnTo>
                  <a:lnTo>
                    <a:pt x="34" y="4"/>
                  </a:lnTo>
                  <a:lnTo>
                    <a:pt x="28" y="4"/>
                  </a:lnTo>
                  <a:lnTo>
                    <a:pt x="22" y="2"/>
                  </a:lnTo>
                  <a:lnTo>
                    <a:pt x="18" y="0"/>
                  </a:lnTo>
                  <a:lnTo>
                    <a:pt x="16" y="0"/>
                  </a:lnTo>
                  <a:lnTo>
                    <a:pt x="14" y="6"/>
                  </a:lnTo>
                  <a:lnTo>
                    <a:pt x="6"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442"/>
            <p:cNvSpPr>
              <a:spLocks/>
            </p:cNvSpPr>
            <p:nvPr/>
          </p:nvSpPr>
          <p:spPr bwMode="auto">
            <a:xfrm>
              <a:off x="2435679" y="4694912"/>
              <a:ext cx="235221" cy="259387"/>
            </a:xfrm>
            <a:custGeom>
              <a:avLst/>
              <a:gdLst>
                <a:gd name="T0" fmla="*/ 52 w 146"/>
                <a:gd name="T1" fmla="*/ 0 h 161"/>
                <a:gd name="T2" fmla="*/ 36 w 146"/>
                <a:gd name="T3" fmla="*/ 0 h 161"/>
                <a:gd name="T4" fmla="*/ 10 w 146"/>
                <a:gd name="T5" fmla="*/ 6 h 161"/>
                <a:gd name="T6" fmla="*/ 0 w 146"/>
                <a:gd name="T7" fmla="*/ 24 h 161"/>
                <a:gd name="T8" fmla="*/ 2 w 146"/>
                <a:gd name="T9" fmla="*/ 32 h 161"/>
                <a:gd name="T10" fmla="*/ 0 w 146"/>
                <a:gd name="T11" fmla="*/ 59 h 161"/>
                <a:gd name="T12" fmla="*/ 6 w 146"/>
                <a:gd name="T13" fmla="*/ 69 h 161"/>
                <a:gd name="T14" fmla="*/ 16 w 146"/>
                <a:gd name="T15" fmla="*/ 75 h 161"/>
                <a:gd name="T16" fmla="*/ 24 w 146"/>
                <a:gd name="T17" fmla="*/ 85 h 161"/>
                <a:gd name="T18" fmla="*/ 40 w 146"/>
                <a:gd name="T19" fmla="*/ 95 h 161"/>
                <a:gd name="T20" fmla="*/ 50 w 146"/>
                <a:gd name="T21" fmla="*/ 97 h 161"/>
                <a:gd name="T22" fmla="*/ 60 w 146"/>
                <a:gd name="T23" fmla="*/ 103 h 161"/>
                <a:gd name="T24" fmla="*/ 72 w 146"/>
                <a:gd name="T25" fmla="*/ 109 h 161"/>
                <a:gd name="T26" fmla="*/ 84 w 146"/>
                <a:gd name="T27" fmla="*/ 113 h 161"/>
                <a:gd name="T28" fmla="*/ 94 w 146"/>
                <a:gd name="T29" fmla="*/ 121 h 161"/>
                <a:gd name="T30" fmla="*/ 80 w 146"/>
                <a:gd name="T31" fmla="*/ 151 h 161"/>
                <a:gd name="T32" fmla="*/ 78 w 146"/>
                <a:gd name="T33" fmla="*/ 159 h 161"/>
                <a:gd name="T34" fmla="*/ 88 w 146"/>
                <a:gd name="T35" fmla="*/ 157 h 161"/>
                <a:gd name="T36" fmla="*/ 110 w 146"/>
                <a:gd name="T37" fmla="*/ 161 h 161"/>
                <a:gd name="T38" fmla="*/ 120 w 146"/>
                <a:gd name="T39" fmla="*/ 157 h 161"/>
                <a:gd name="T40" fmla="*/ 130 w 146"/>
                <a:gd name="T41" fmla="*/ 159 h 161"/>
                <a:gd name="T42" fmla="*/ 136 w 146"/>
                <a:gd name="T43" fmla="*/ 147 h 161"/>
                <a:gd name="T44" fmla="*/ 144 w 146"/>
                <a:gd name="T45" fmla="*/ 141 h 161"/>
                <a:gd name="T46" fmla="*/ 142 w 146"/>
                <a:gd name="T47" fmla="*/ 131 h 161"/>
                <a:gd name="T48" fmla="*/ 144 w 146"/>
                <a:gd name="T49" fmla="*/ 125 h 161"/>
                <a:gd name="T50" fmla="*/ 142 w 146"/>
                <a:gd name="T51" fmla="*/ 123 h 161"/>
                <a:gd name="T52" fmla="*/ 144 w 146"/>
                <a:gd name="T53" fmla="*/ 115 h 161"/>
                <a:gd name="T54" fmla="*/ 144 w 146"/>
                <a:gd name="T55" fmla="*/ 103 h 161"/>
                <a:gd name="T56" fmla="*/ 146 w 146"/>
                <a:gd name="T57" fmla="*/ 91 h 161"/>
                <a:gd name="T58" fmla="*/ 140 w 146"/>
                <a:gd name="T59" fmla="*/ 87 h 161"/>
                <a:gd name="T60" fmla="*/ 134 w 146"/>
                <a:gd name="T61" fmla="*/ 89 h 161"/>
                <a:gd name="T62" fmla="*/ 124 w 146"/>
                <a:gd name="T63" fmla="*/ 89 h 161"/>
                <a:gd name="T64" fmla="*/ 118 w 146"/>
                <a:gd name="T65" fmla="*/ 59 h 161"/>
                <a:gd name="T66" fmla="*/ 112 w 146"/>
                <a:gd name="T67" fmla="*/ 55 h 161"/>
                <a:gd name="T68" fmla="*/ 108 w 146"/>
                <a:gd name="T69" fmla="*/ 53 h 161"/>
                <a:gd name="T70" fmla="*/ 98 w 146"/>
                <a:gd name="T71" fmla="*/ 55 h 161"/>
                <a:gd name="T72" fmla="*/ 90 w 146"/>
                <a:gd name="T73" fmla="*/ 55 h 161"/>
                <a:gd name="T74" fmla="*/ 82 w 146"/>
                <a:gd name="T75" fmla="*/ 53 h 161"/>
                <a:gd name="T76" fmla="*/ 78 w 146"/>
                <a:gd name="T77" fmla="*/ 49 h 161"/>
                <a:gd name="T78" fmla="*/ 78 w 146"/>
                <a:gd name="T79" fmla="*/ 30 h 161"/>
                <a:gd name="T80" fmla="*/ 70 w 146"/>
                <a:gd name="T81" fmla="*/ 14 h 161"/>
                <a:gd name="T82" fmla="*/ 68 w 146"/>
                <a:gd name="T83" fmla="*/ 8 h 161"/>
                <a:gd name="T84" fmla="*/ 52 w 146"/>
                <a:gd name="T8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61">
                  <a:moveTo>
                    <a:pt x="52" y="0"/>
                  </a:moveTo>
                  <a:lnTo>
                    <a:pt x="36" y="0"/>
                  </a:lnTo>
                  <a:lnTo>
                    <a:pt x="10" y="6"/>
                  </a:lnTo>
                  <a:lnTo>
                    <a:pt x="0" y="24"/>
                  </a:lnTo>
                  <a:lnTo>
                    <a:pt x="2" y="32"/>
                  </a:lnTo>
                  <a:lnTo>
                    <a:pt x="0" y="59"/>
                  </a:lnTo>
                  <a:lnTo>
                    <a:pt x="6" y="69"/>
                  </a:lnTo>
                  <a:lnTo>
                    <a:pt x="16" y="75"/>
                  </a:lnTo>
                  <a:lnTo>
                    <a:pt x="24" y="85"/>
                  </a:lnTo>
                  <a:lnTo>
                    <a:pt x="40" y="95"/>
                  </a:lnTo>
                  <a:lnTo>
                    <a:pt x="50" y="97"/>
                  </a:lnTo>
                  <a:lnTo>
                    <a:pt x="60" y="103"/>
                  </a:lnTo>
                  <a:lnTo>
                    <a:pt x="72" y="109"/>
                  </a:lnTo>
                  <a:lnTo>
                    <a:pt x="84" y="113"/>
                  </a:lnTo>
                  <a:lnTo>
                    <a:pt x="94" y="121"/>
                  </a:lnTo>
                  <a:lnTo>
                    <a:pt x="80" y="151"/>
                  </a:lnTo>
                  <a:lnTo>
                    <a:pt x="78" y="159"/>
                  </a:lnTo>
                  <a:lnTo>
                    <a:pt x="88" y="157"/>
                  </a:lnTo>
                  <a:lnTo>
                    <a:pt x="110" y="161"/>
                  </a:lnTo>
                  <a:lnTo>
                    <a:pt x="120" y="157"/>
                  </a:lnTo>
                  <a:lnTo>
                    <a:pt x="130" y="159"/>
                  </a:lnTo>
                  <a:lnTo>
                    <a:pt x="136" y="147"/>
                  </a:lnTo>
                  <a:lnTo>
                    <a:pt x="144" y="141"/>
                  </a:lnTo>
                  <a:lnTo>
                    <a:pt x="142" y="131"/>
                  </a:lnTo>
                  <a:lnTo>
                    <a:pt x="144" y="125"/>
                  </a:lnTo>
                  <a:lnTo>
                    <a:pt x="142" y="123"/>
                  </a:lnTo>
                  <a:lnTo>
                    <a:pt x="144" y="115"/>
                  </a:lnTo>
                  <a:lnTo>
                    <a:pt x="144" y="103"/>
                  </a:lnTo>
                  <a:lnTo>
                    <a:pt x="146" y="91"/>
                  </a:lnTo>
                  <a:lnTo>
                    <a:pt x="140" y="87"/>
                  </a:lnTo>
                  <a:lnTo>
                    <a:pt x="134" y="89"/>
                  </a:lnTo>
                  <a:lnTo>
                    <a:pt x="124" y="89"/>
                  </a:lnTo>
                  <a:lnTo>
                    <a:pt x="118" y="59"/>
                  </a:lnTo>
                  <a:lnTo>
                    <a:pt x="112" y="55"/>
                  </a:lnTo>
                  <a:lnTo>
                    <a:pt x="108" y="53"/>
                  </a:lnTo>
                  <a:lnTo>
                    <a:pt x="98" y="55"/>
                  </a:lnTo>
                  <a:lnTo>
                    <a:pt x="90" y="55"/>
                  </a:lnTo>
                  <a:lnTo>
                    <a:pt x="82" y="53"/>
                  </a:lnTo>
                  <a:lnTo>
                    <a:pt x="78" y="49"/>
                  </a:lnTo>
                  <a:lnTo>
                    <a:pt x="78" y="30"/>
                  </a:lnTo>
                  <a:lnTo>
                    <a:pt x="70" y="14"/>
                  </a:lnTo>
                  <a:lnTo>
                    <a:pt x="68" y="8"/>
                  </a:lnTo>
                  <a:lnTo>
                    <a:pt x="52"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443"/>
            <p:cNvSpPr>
              <a:spLocks noEditPoints="1"/>
            </p:cNvSpPr>
            <p:nvPr/>
          </p:nvSpPr>
          <p:spPr bwMode="auto">
            <a:xfrm>
              <a:off x="1573740" y="4035971"/>
              <a:ext cx="463997" cy="201388"/>
            </a:xfrm>
            <a:custGeom>
              <a:avLst/>
              <a:gdLst>
                <a:gd name="T0" fmla="*/ 202 w 288"/>
                <a:gd name="T1" fmla="*/ 87 h 125"/>
                <a:gd name="T2" fmla="*/ 198 w 288"/>
                <a:gd name="T3" fmla="*/ 83 h 125"/>
                <a:gd name="T4" fmla="*/ 206 w 288"/>
                <a:gd name="T5" fmla="*/ 81 h 125"/>
                <a:gd name="T6" fmla="*/ 204 w 288"/>
                <a:gd name="T7" fmla="*/ 83 h 125"/>
                <a:gd name="T8" fmla="*/ 14 w 288"/>
                <a:gd name="T9" fmla="*/ 49 h 125"/>
                <a:gd name="T10" fmla="*/ 16 w 288"/>
                <a:gd name="T11" fmla="*/ 41 h 125"/>
                <a:gd name="T12" fmla="*/ 14 w 288"/>
                <a:gd name="T13" fmla="*/ 35 h 125"/>
                <a:gd name="T14" fmla="*/ 6 w 288"/>
                <a:gd name="T15" fmla="*/ 27 h 125"/>
                <a:gd name="T16" fmla="*/ 6 w 288"/>
                <a:gd name="T17" fmla="*/ 31 h 125"/>
                <a:gd name="T18" fmla="*/ 10 w 288"/>
                <a:gd name="T19" fmla="*/ 41 h 125"/>
                <a:gd name="T20" fmla="*/ 6 w 288"/>
                <a:gd name="T21" fmla="*/ 45 h 125"/>
                <a:gd name="T22" fmla="*/ 8 w 288"/>
                <a:gd name="T23" fmla="*/ 51 h 125"/>
                <a:gd name="T24" fmla="*/ 6 w 288"/>
                <a:gd name="T25" fmla="*/ 37 h 125"/>
                <a:gd name="T26" fmla="*/ 2 w 288"/>
                <a:gd name="T27" fmla="*/ 33 h 125"/>
                <a:gd name="T28" fmla="*/ 2 w 288"/>
                <a:gd name="T29" fmla="*/ 37 h 125"/>
                <a:gd name="T30" fmla="*/ 38 w 288"/>
                <a:gd name="T31" fmla="*/ 53 h 125"/>
                <a:gd name="T32" fmla="*/ 34 w 288"/>
                <a:gd name="T33" fmla="*/ 53 h 125"/>
                <a:gd name="T34" fmla="*/ 34 w 288"/>
                <a:gd name="T35" fmla="*/ 55 h 125"/>
                <a:gd name="T36" fmla="*/ 44 w 288"/>
                <a:gd name="T37" fmla="*/ 45 h 125"/>
                <a:gd name="T38" fmla="*/ 46 w 288"/>
                <a:gd name="T39" fmla="*/ 41 h 125"/>
                <a:gd name="T40" fmla="*/ 38 w 288"/>
                <a:gd name="T41" fmla="*/ 43 h 125"/>
                <a:gd name="T42" fmla="*/ 44 w 288"/>
                <a:gd name="T43" fmla="*/ 45 h 125"/>
                <a:gd name="T44" fmla="*/ 24 w 288"/>
                <a:gd name="T45" fmla="*/ 35 h 125"/>
                <a:gd name="T46" fmla="*/ 20 w 288"/>
                <a:gd name="T47" fmla="*/ 39 h 125"/>
                <a:gd name="T48" fmla="*/ 26 w 288"/>
                <a:gd name="T49" fmla="*/ 41 h 125"/>
                <a:gd name="T50" fmla="*/ 26 w 288"/>
                <a:gd name="T51" fmla="*/ 37 h 125"/>
                <a:gd name="T52" fmla="*/ 16 w 288"/>
                <a:gd name="T53" fmla="*/ 29 h 125"/>
                <a:gd name="T54" fmla="*/ 20 w 288"/>
                <a:gd name="T55" fmla="*/ 35 h 125"/>
                <a:gd name="T56" fmla="*/ 22 w 288"/>
                <a:gd name="T57" fmla="*/ 33 h 125"/>
                <a:gd name="T58" fmla="*/ 274 w 288"/>
                <a:gd name="T59" fmla="*/ 23 h 125"/>
                <a:gd name="T60" fmla="*/ 264 w 288"/>
                <a:gd name="T61" fmla="*/ 21 h 125"/>
                <a:gd name="T62" fmla="*/ 254 w 288"/>
                <a:gd name="T63" fmla="*/ 21 h 125"/>
                <a:gd name="T64" fmla="*/ 246 w 288"/>
                <a:gd name="T65" fmla="*/ 11 h 125"/>
                <a:gd name="T66" fmla="*/ 234 w 288"/>
                <a:gd name="T67" fmla="*/ 5 h 125"/>
                <a:gd name="T68" fmla="*/ 224 w 288"/>
                <a:gd name="T69" fmla="*/ 0 h 125"/>
                <a:gd name="T70" fmla="*/ 214 w 288"/>
                <a:gd name="T71" fmla="*/ 7 h 125"/>
                <a:gd name="T72" fmla="*/ 202 w 288"/>
                <a:gd name="T73" fmla="*/ 13 h 125"/>
                <a:gd name="T74" fmla="*/ 202 w 288"/>
                <a:gd name="T75" fmla="*/ 25 h 125"/>
                <a:gd name="T76" fmla="*/ 194 w 288"/>
                <a:gd name="T77" fmla="*/ 41 h 125"/>
                <a:gd name="T78" fmla="*/ 190 w 288"/>
                <a:gd name="T79" fmla="*/ 53 h 125"/>
                <a:gd name="T80" fmla="*/ 192 w 288"/>
                <a:gd name="T81" fmla="*/ 69 h 125"/>
                <a:gd name="T82" fmla="*/ 188 w 288"/>
                <a:gd name="T83" fmla="*/ 73 h 125"/>
                <a:gd name="T84" fmla="*/ 196 w 288"/>
                <a:gd name="T85" fmla="*/ 79 h 125"/>
                <a:gd name="T86" fmla="*/ 200 w 288"/>
                <a:gd name="T87" fmla="*/ 77 h 125"/>
                <a:gd name="T88" fmla="*/ 208 w 288"/>
                <a:gd name="T89" fmla="*/ 71 h 125"/>
                <a:gd name="T90" fmla="*/ 208 w 288"/>
                <a:gd name="T91" fmla="*/ 79 h 125"/>
                <a:gd name="T92" fmla="*/ 212 w 288"/>
                <a:gd name="T93" fmla="*/ 75 h 125"/>
                <a:gd name="T94" fmla="*/ 210 w 288"/>
                <a:gd name="T95" fmla="*/ 89 h 125"/>
                <a:gd name="T96" fmla="*/ 204 w 288"/>
                <a:gd name="T97" fmla="*/ 103 h 125"/>
                <a:gd name="T98" fmla="*/ 198 w 288"/>
                <a:gd name="T99" fmla="*/ 109 h 125"/>
                <a:gd name="T100" fmla="*/ 208 w 288"/>
                <a:gd name="T101" fmla="*/ 111 h 125"/>
                <a:gd name="T102" fmla="*/ 218 w 288"/>
                <a:gd name="T103" fmla="*/ 123 h 125"/>
                <a:gd name="T104" fmla="*/ 234 w 288"/>
                <a:gd name="T105" fmla="*/ 115 h 125"/>
                <a:gd name="T106" fmla="*/ 234 w 288"/>
                <a:gd name="T107" fmla="*/ 97 h 125"/>
                <a:gd name="T108" fmla="*/ 252 w 288"/>
                <a:gd name="T109" fmla="*/ 85 h 125"/>
                <a:gd name="T110" fmla="*/ 282 w 288"/>
                <a:gd name="T111" fmla="*/ 59 h 125"/>
                <a:gd name="T112" fmla="*/ 288 w 288"/>
                <a:gd name="T113" fmla="*/ 43 h 125"/>
                <a:gd name="T114" fmla="*/ 288 w 288"/>
                <a:gd name="T115" fmla="*/ 37 h 125"/>
                <a:gd name="T116" fmla="*/ 288 w 288"/>
                <a:gd name="T117" fmla="*/ 31 h 125"/>
                <a:gd name="T118" fmla="*/ 274 w 288"/>
                <a:gd name="T119" fmla="*/ 2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125">
                  <a:moveTo>
                    <a:pt x="204" y="83"/>
                  </a:moveTo>
                  <a:lnTo>
                    <a:pt x="202" y="87"/>
                  </a:lnTo>
                  <a:lnTo>
                    <a:pt x="198" y="87"/>
                  </a:lnTo>
                  <a:lnTo>
                    <a:pt x="198" y="83"/>
                  </a:lnTo>
                  <a:lnTo>
                    <a:pt x="204" y="79"/>
                  </a:lnTo>
                  <a:lnTo>
                    <a:pt x="206" y="81"/>
                  </a:lnTo>
                  <a:lnTo>
                    <a:pt x="208" y="83"/>
                  </a:lnTo>
                  <a:lnTo>
                    <a:pt x="204" y="83"/>
                  </a:lnTo>
                  <a:close/>
                  <a:moveTo>
                    <a:pt x="8" y="51"/>
                  </a:moveTo>
                  <a:lnTo>
                    <a:pt x="14" y="49"/>
                  </a:lnTo>
                  <a:lnTo>
                    <a:pt x="16" y="47"/>
                  </a:lnTo>
                  <a:lnTo>
                    <a:pt x="16" y="41"/>
                  </a:lnTo>
                  <a:lnTo>
                    <a:pt x="14" y="39"/>
                  </a:lnTo>
                  <a:lnTo>
                    <a:pt x="14" y="35"/>
                  </a:lnTo>
                  <a:lnTo>
                    <a:pt x="12" y="31"/>
                  </a:lnTo>
                  <a:lnTo>
                    <a:pt x="6" y="27"/>
                  </a:lnTo>
                  <a:lnTo>
                    <a:pt x="4" y="27"/>
                  </a:lnTo>
                  <a:lnTo>
                    <a:pt x="6" y="31"/>
                  </a:lnTo>
                  <a:lnTo>
                    <a:pt x="8" y="35"/>
                  </a:lnTo>
                  <a:lnTo>
                    <a:pt x="10" y="41"/>
                  </a:lnTo>
                  <a:lnTo>
                    <a:pt x="10" y="43"/>
                  </a:lnTo>
                  <a:lnTo>
                    <a:pt x="6" y="45"/>
                  </a:lnTo>
                  <a:lnTo>
                    <a:pt x="4" y="47"/>
                  </a:lnTo>
                  <a:lnTo>
                    <a:pt x="8" y="51"/>
                  </a:lnTo>
                  <a:close/>
                  <a:moveTo>
                    <a:pt x="4" y="39"/>
                  </a:moveTo>
                  <a:lnTo>
                    <a:pt x="6" y="37"/>
                  </a:lnTo>
                  <a:lnTo>
                    <a:pt x="6" y="33"/>
                  </a:lnTo>
                  <a:lnTo>
                    <a:pt x="2" y="33"/>
                  </a:lnTo>
                  <a:lnTo>
                    <a:pt x="0" y="35"/>
                  </a:lnTo>
                  <a:lnTo>
                    <a:pt x="2" y="37"/>
                  </a:lnTo>
                  <a:lnTo>
                    <a:pt x="4" y="39"/>
                  </a:lnTo>
                  <a:close/>
                  <a:moveTo>
                    <a:pt x="38" y="53"/>
                  </a:moveTo>
                  <a:lnTo>
                    <a:pt x="38" y="53"/>
                  </a:lnTo>
                  <a:lnTo>
                    <a:pt x="34" y="53"/>
                  </a:lnTo>
                  <a:lnTo>
                    <a:pt x="32" y="53"/>
                  </a:lnTo>
                  <a:lnTo>
                    <a:pt x="34" y="55"/>
                  </a:lnTo>
                  <a:lnTo>
                    <a:pt x="38" y="53"/>
                  </a:lnTo>
                  <a:close/>
                  <a:moveTo>
                    <a:pt x="44" y="45"/>
                  </a:moveTo>
                  <a:lnTo>
                    <a:pt x="44" y="43"/>
                  </a:lnTo>
                  <a:lnTo>
                    <a:pt x="46" y="41"/>
                  </a:lnTo>
                  <a:lnTo>
                    <a:pt x="42" y="41"/>
                  </a:lnTo>
                  <a:lnTo>
                    <a:pt x="38" y="43"/>
                  </a:lnTo>
                  <a:lnTo>
                    <a:pt x="38" y="47"/>
                  </a:lnTo>
                  <a:lnTo>
                    <a:pt x="44" y="45"/>
                  </a:lnTo>
                  <a:close/>
                  <a:moveTo>
                    <a:pt x="26" y="37"/>
                  </a:moveTo>
                  <a:lnTo>
                    <a:pt x="24" y="35"/>
                  </a:lnTo>
                  <a:lnTo>
                    <a:pt x="22" y="37"/>
                  </a:lnTo>
                  <a:lnTo>
                    <a:pt x="20" y="39"/>
                  </a:lnTo>
                  <a:lnTo>
                    <a:pt x="22" y="41"/>
                  </a:lnTo>
                  <a:lnTo>
                    <a:pt x="26" y="41"/>
                  </a:lnTo>
                  <a:lnTo>
                    <a:pt x="28" y="39"/>
                  </a:lnTo>
                  <a:lnTo>
                    <a:pt x="26" y="37"/>
                  </a:lnTo>
                  <a:close/>
                  <a:moveTo>
                    <a:pt x="18" y="31"/>
                  </a:moveTo>
                  <a:lnTo>
                    <a:pt x="16" y="29"/>
                  </a:lnTo>
                  <a:lnTo>
                    <a:pt x="16" y="31"/>
                  </a:lnTo>
                  <a:lnTo>
                    <a:pt x="20" y="35"/>
                  </a:lnTo>
                  <a:lnTo>
                    <a:pt x="20" y="35"/>
                  </a:lnTo>
                  <a:lnTo>
                    <a:pt x="22" y="33"/>
                  </a:lnTo>
                  <a:lnTo>
                    <a:pt x="18" y="31"/>
                  </a:lnTo>
                  <a:close/>
                  <a:moveTo>
                    <a:pt x="274" y="23"/>
                  </a:moveTo>
                  <a:lnTo>
                    <a:pt x="270" y="19"/>
                  </a:lnTo>
                  <a:lnTo>
                    <a:pt x="264" y="21"/>
                  </a:lnTo>
                  <a:lnTo>
                    <a:pt x="256" y="21"/>
                  </a:lnTo>
                  <a:lnTo>
                    <a:pt x="254" y="21"/>
                  </a:lnTo>
                  <a:lnTo>
                    <a:pt x="250" y="21"/>
                  </a:lnTo>
                  <a:lnTo>
                    <a:pt x="246" y="11"/>
                  </a:lnTo>
                  <a:lnTo>
                    <a:pt x="238" y="9"/>
                  </a:lnTo>
                  <a:lnTo>
                    <a:pt x="234" y="5"/>
                  </a:lnTo>
                  <a:lnTo>
                    <a:pt x="230" y="2"/>
                  </a:lnTo>
                  <a:lnTo>
                    <a:pt x="224" y="0"/>
                  </a:lnTo>
                  <a:lnTo>
                    <a:pt x="222" y="2"/>
                  </a:lnTo>
                  <a:lnTo>
                    <a:pt x="214" y="7"/>
                  </a:lnTo>
                  <a:lnTo>
                    <a:pt x="210" y="11"/>
                  </a:lnTo>
                  <a:lnTo>
                    <a:pt x="202" y="13"/>
                  </a:lnTo>
                  <a:lnTo>
                    <a:pt x="204" y="21"/>
                  </a:lnTo>
                  <a:lnTo>
                    <a:pt x="202" y="25"/>
                  </a:lnTo>
                  <a:lnTo>
                    <a:pt x="194" y="35"/>
                  </a:lnTo>
                  <a:lnTo>
                    <a:pt x="194" y="41"/>
                  </a:lnTo>
                  <a:lnTo>
                    <a:pt x="190" y="45"/>
                  </a:lnTo>
                  <a:lnTo>
                    <a:pt x="190" y="53"/>
                  </a:lnTo>
                  <a:lnTo>
                    <a:pt x="192" y="61"/>
                  </a:lnTo>
                  <a:lnTo>
                    <a:pt x="192" y="69"/>
                  </a:lnTo>
                  <a:lnTo>
                    <a:pt x="188" y="71"/>
                  </a:lnTo>
                  <a:lnTo>
                    <a:pt x="188" y="73"/>
                  </a:lnTo>
                  <a:lnTo>
                    <a:pt x="194" y="75"/>
                  </a:lnTo>
                  <a:lnTo>
                    <a:pt x="196" y="79"/>
                  </a:lnTo>
                  <a:lnTo>
                    <a:pt x="200" y="79"/>
                  </a:lnTo>
                  <a:lnTo>
                    <a:pt x="200" y="77"/>
                  </a:lnTo>
                  <a:lnTo>
                    <a:pt x="206" y="71"/>
                  </a:lnTo>
                  <a:lnTo>
                    <a:pt x="208" y="71"/>
                  </a:lnTo>
                  <a:lnTo>
                    <a:pt x="206" y="79"/>
                  </a:lnTo>
                  <a:lnTo>
                    <a:pt x="208" y="79"/>
                  </a:lnTo>
                  <a:lnTo>
                    <a:pt x="210" y="73"/>
                  </a:lnTo>
                  <a:lnTo>
                    <a:pt x="212" y="75"/>
                  </a:lnTo>
                  <a:lnTo>
                    <a:pt x="212" y="79"/>
                  </a:lnTo>
                  <a:lnTo>
                    <a:pt x="210" y="89"/>
                  </a:lnTo>
                  <a:lnTo>
                    <a:pt x="202" y="93"/>
                  </a:lnTo>
                  <a:lnTo>
                    <a:pt x="204" y="103"/>
                  </a:lnTo>
                  <a:lnTo>
                    <a:pt x="200" y="105"/>
                  </a:lnTo>
                  <a:lnTo>
                    <a:pt x="198" y="109"/>
                  </a:lnTo>
                  <a:lnTo>
                    <a:pt x="200" y="113"/>
                  </a:lnTo>
                  <a:lnTo>
                    <a:pt x="208" y="111"/>
                  </a:lnTo>
                  <a:lnTo>
                    <a:pt x="216" y="113"/>
                  </a:lnTo>
                  <a:lnTo>
                    <a:pt x="218" y="123"/>
                  </a:lnTo>
                  <a:lnTo>
                    <a:pt x="224" y="125"/>
                  </a:lnTo>
                  <a:lnTo>
                    <a:pt x="234" y="115"/>
                  </a:lnTo>
                  <a:lnTo>
                    <a:pt x="234" y="105"/>
                  </a:lnTo>
                  <a:lnTo>
                    <a:pt x="234" y="97"/>
                  </a:lnTo>
                  <a:lnTo>
                    <a:pt x="238" y="91"/>
                  </a:lnTo>
                  <a:lnTo>
                    <a:pt x="252" y="85"/>
                  </a:lnTo>
                  <a:lnTo>
                    <a:pt x="266" y="77"/>
                  </a:lnTo>
                  <a:lnTo>
                    <a:pt x="282" y="59"/>
                  </a:lnTo>
                  <a:lnTo>
                    <a:pt x="284" y="51"/>
                  </a:lnTo>
                  <a:lnTo>
                    <a:pt x="288" y="43"/>
                  </a:lnTo>
                  <a:lnTo>
                    <a:pt x="286" y="41"/>
                  </a:lnTo>
                  <a:lnTo>
                    <a:pt x="288" y="37"/>
                  </a:lnTo>
                  <a:lnTo>
                    <a:pt x="286" y="33"/>
                  </a:lnTo>
                  <a:lnTo>
                    <a:pt x="288" y="31"/>
                  </a:lnTo>
                  <a:lnTo>
                    <a:pt x="284" y="27"/>
                  </a:lnTo>
                  <a:lnTo>
                    <a:pt x="274" y="2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Freeform 444"/>
            <p:cNvSpPr>
              <a:spLocks/>
            </p:cNvSpPr>
            <p:nvPr/>
          </p:nvSpPr>
          <p:spPr bwMode="auto">
            <a:xfrm>
              <a:off x="1934627" y="3681529"/>
              <a:ext cx="335109" cy="523608"/>
            </a:xfrm>
            <a:custGeom>
              <a:avLst/>
              <a:gdLst>
                <a:gd name="T0" fmla="*/ 192 w 208"/>
                <a:gd name="T1" fmla="*/ 192 h 325"/>
                <a:gd name="T2" fmla="*/ 196 w 208"/>
                <a:gd name="T3" fmla="*/ 172 h 325"/>
                <a:gd name="T4" fmla="*/ 194 w 208"/>
                <a:gd name="T5" fmla="*/ 162 h 325"/>
                <a:gd name="T6" fmla="*/ 202 w 208"/>
                <a:gd name="T7" fmla="*/ 130 h 325"/>
                <a:gd name="T8" fmla="*/ 166 w 208"/>
                <a:gd name="T9" fmla="*/ 124 h 325"/>
                <a:gd name="T10" fmla="*/ 148 w 208"/>
                <a:gd name="T11" fmla="*/ 106 h 325"/>
                <a:gd name="T12" fmla="*/ 122 w 208"/>
                <a:gd name="T13" fmla="*/ 106 h 325"/>
                <a:gd name="T14" fmla="*/ 114 w 208"/>
                <a:gd name="T15" fmla="*/ 66 h 325"/>
                <a:gd name="T16" fmla="*/ 110 w 208"/>
                <a:gd name="T17" fmla="*/ 56 h 325"/>
                <a:gd name="T18" fmla="*/ 128 w 208"/>
                <a:gd name="T19" fmla="*/ 16 h 325"/>
                <a:gd name="T20" fmla="*/ 144 w 208"/>
                <a:gd name="T21" fmla="*/ 2 h 325"/>
                <a:gd name="T22" fmla="*/ 134 w 208"/>
                <a:gd name="T23" fmla="*/ 2 h 325"/>
                <a:gd name="T24" fmla="*/ 124 w 208"/>
                <a:gd name="T25" fmla="*/ 16 h 325"/>
                <a:gd name="T26" fmla="*/ 104 w 208"/>
                <a:gd name="T27" fmla="*/ 24 h 325"/>
                <a:gd name="T28" fmla="*/ 90 w 208"/>
                <a:gd name="T29" fmla="*/ 28 h 325"/>
                <a:gd name="T30" fmla="*/ 86 w 208"/>
                <a:gd name="T31" fmla="*/ 28 h 325"/>
                <a:gd name="T32" fmla="*/ 72 w 208"/>
                <a:gd name="T33" fmla="*/ 32 h 325"/>
                <a:gd name="T34" fmla="*/ 62 w 208"/>
                <a:gd name="T35" fmla="*/ 54 h 325"/>
                <a:gd name="T36" fmla="*/ 60 w 208"/>
                <a:gd name="T37" fmla="*/ 62 h 325"/>
                <a:gd name="T38" fmla="*/ 48 w 208"/>
                <a:gd name="T39" fmla="*/ 72 h 325"/>
                <a:gd name="T40" fmla="*/ 44 w 208"/>
                <a:gd name="T41" fmla="*/ 84 h 325"/>
                <a:gd name="T42" fmla="*/ 40 w 208"/>
                <a:gd name="T43" fmla="*/ 92 h 325"/>
                <a:gd name="T44" fmla="*/ 38 w 208"/>
                <a:gd name="T45" fmla="*/ 84 h 325"/>
                <a:gd name="T46" fmla="*/ 30 w 208"/>
                <a:gd name="T47" fmla="*/ 80 h 325"/>
                <a:gd name="T48" fmla="*/ 28 w 208"/>
                <a:gd name="T49" fmla="*/ 96 h 325"/>
                <a:gd name="T50" fmla="*/ 28 w 208"/>
                <a:gd name="T51" fmla="*/ 114 h 325"/>
                <a:gd name="T52" fmla="*/ 34 w 208"/>
                <a:gd name="T53" fmla="*/ 132 h 325"/>
                <a:gd name="T54" fmla="*/ 28 w 208"/>
                <a:gd name="T55" fmla="*/ 142 h 325"/>
                <a:gd name="T56" fmla="*/ 30 w 208"/>
                <a:gd name="T57" fmla="*/ 154 h 325"/>
                <a:gd name="T58" fmla="*/ 26 w 208"/>
                <a:gd name="T59" fmla="*/ 168 h 325"/>
                <a:gd name="T60" fmla="*/ 34 w 208"/>
                <a:gd name="T61" fmla="*/ 166 h 325"/>
                <a:gd name="T62" fmla="*/ 28 w 208"/>
                <a:gd name="T63" fmla="*/ 182 h 325"/>
                <a:gd name="T64" fmla="*/ 14 w 208"/>
                <a:gd name="T65" fmla="*/ 198 h 325"/>
                <a:gd name="T66" fmla="*/ 4 w 208"/>
                <a:gd name="T67" fmla="*/ 202 h 325"/>
                <a:gd name="T68" fmla="*/ 2 w 208"/>
                <a:gd name="T69" fmla="*/ 214 h 325"/>
                <a:gd name="T70" fmla="*/ 0 w 208"/>
                <a:gd name="T71" fmla="*/ 220 h 325"/>
                <a:gd name="T72" fmla="*/ 14 w 208"/>
                <a:gd name="T73" fmla="*/ 229 h 325"/>
                <a:gd name="T74" fmla="*/ 30 w 208"/>
                <a:gd name="T75" fmla="*/ 241 h 325"/>
                <a:gd name="T76" fmla="*/ 46 w 208"/>
                <a:gd name="T77" fmla="*/ 239 h 325"/>
                <a:gd name="T78" fmla="*/ 64 w 208"/>
                <a:gd name="T79" fmla="*/ 251 h 325"/>
                <a:gd name="T80" fmla="*/ 78 w 208"/>
                <a:gd name="T81" fmla="*/ 263 h 325"/>
                <a:gd name="T82" fmla="*/ 92 w 208"/>
                <a:gd name="T83" fmla="*/ 275 h 325"/>
                <a:gd name="T84" fmla="*/ 100 w 208"/>
                <a:gd name="T85" fmla="*/ 287 h 325"/>
                <a:gd name="T86" fmla="*/ 114 w 208"/>
                <a:gd name="T87" fmla="*/ 293 h 325"/>
                <a:gd name="T88" fmla="*/ 132 w 208"/>
                <a:gd name="T89" fmla="*/ 293 h 325"/>
                <a:gd name="T90" fmla="*/ 156 w 208"/>
                <a:gd name="T91" fmla="*/ 299 h 325"/>
                <a:gd name="T92" fmla="*/ 166 w 208"/>
                <a:gd name="T93" fmla="*/ 269 h 325"/>
                <a:gd name="T94" fmla="*/ 154 w 208"/>
                <a:gd name="T95" fmla="*/ 257 h 325"/>
                <a:gd name="T96" fmla="*/ 166 w 208"/>
                <a:gd name="T97" fmla="*/ 235 h 325"/>
                <a:gd name="T98" fmla="*/ 158 w 208"/>
                <a:gd name="T99" fmla="*/ 227 h 325"/>
                <a:gd name="T100" fmla="*/ 186 w 208"/>
                <a:gd name="T101" fmla="*/ 210 h 325"/>
                <a:gd name="T102" fmla="*/ 192 w 208"/>
                <a:gd name="T103" fmla="*/ 212 h 325"/>
                <a:gd name="T104" fmla="*/ 202 w 208"/>
                <a:gd name="T105" fmla="*/ 212 h 325"/>
                <a:gd name="T106" fmla="*/ 204 w 208"/>
                <a:gd name="T107" fmla="*/ 206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 h="325">
                  <a:moveTo>
                    <a:pt x="204" y="206"/>
                  </a:moveTo>
                  <a:lnTo>
                    <a:pt x="200" y="200"/>
                  </a:lnTo>
                  <a:lnTo>
                    <a:pt x="192" y="192"/>
                  </a:lnTo>
                  <a:lnTo>
                    <a:pt x="202" y="182"/>
                  </a:lnTo>
                  <a:lnTo>
                    <a:pt x="200" y="172"/>
                  </a:lnTo>
                  <a:lnTo>
                    <a:pt x="196" y="172"/>
                  </a:lnTo>
                  <a:lnTo>
                    <a:pt x="196" y="170"/>
                  </a:lnTo>
                  <a:lnTo>
                    <a:pt x="196" y="168"/>
                  </a:lnTo>
                  <a:lnTo>
                    <a:pt x="194" y="162"/>
                  </a:lnTo>
                  <a:lnTo>
                    <a:pt x="196" y="146"/>
                  </a:lnTo>
                  <a:lnTo>
                    <a:pt x="196" y="142"/>
                  </a:lnTo>
                  <a:lnTo>
                    <a:pt x="202" y="130"/>
                  </a:lnTo>
                  <a:lnTo>
                    <a:pt x="202" y="124"/>
                  </a:lnTo>
                  <a:lnTo>
                    <a:pt x="198" y="124"/>
                  </a:lnTo>
                  <a:lnTo>
                    <a:pt x="166" y="124"/>
                  </a:lnTo>
                  <a:lnTo>
                    <a:pt x="158" y="110"/>
                  </a:lnTo>
                  <a:lnTo>
                    <a:pt x="154" y="110"/>
                  </a:lnTo>
                  <a:lnTo>
                    <a:pt x="148" y="106"/>
                  </a:lnTo>
                  <a:lnTo>
                    <a:pt x="140" y="108"/>
                  </a:lnTo>
                  <a:lnTo>
                    <a:pt x="134" y="106"/>
                  </a:lnTo>
                  <a:lnTo>
                    <a:pt x="122" y="106"/>
                  </a:lnTo>
                  <a:lnTo>
                    <a:pt x="118" y="100"/>
                  </a:lnTo>
                  <a:lnTo>
                    <a:pt x="120" y="82"/>
                  </a:lnTo>
                  <a:lnTo>
                    <a:pt x="114" y="66"/>
                  </a:lnTo>
                  <a:lnTo>
                    <a:pt x="104" y="68"/>
                  </a:lnTo>
                  <a:lnTo>
                    <a:pt x="104" y="62"/>
                  </a:lnTo>
                  <a:lnTo>
                    <a:pt x="110" y="56"/>
                  </a:lnTo>
                  <a:lnTo>
                    <a:pt x="112" y="40"/>
                  </a:lnTo>
                  <a:lnTo>
                    <a:pt x="124" y="28"/>
                  </a:lnTo>
                  <a:lnTo>
                    <a:pt x="128" y="16"/>
                  </a:lnTo>
                  <a:lnTo>
                    <a:pt x="142" y="12"/>
                  </a:lnTo>
                  <a:lnTo>
                    <a:pt x="146" y="10"/>
                  </a:lnTo>
                  <a:lnTo>
                    <a:pt x="144" y="2"/>
                  </a:lnTo>
                  <a:lnTo>
                    <a:pt x="140" y="0"/>
                  </a:lnTo>
                  <a:lnTo>
                    <a:pt x="136" y="0"/>
                  </a:lnTo>
                  <a:lnTo>
                    <a:pt x="134" y="2"/>
                  </a:lnTo>
                  <a:lnTo>
                    <a:pt x="128" y="6"/>
                  </a:lnTo>
                  <a:lnTo>
                    <a:pt x="128" y="10"/>
                  </a:lnTo>
                  <a:lnTo>
                    <a:pt x="124" y="16"/>
                  </a:lnTo>
                  <a:lnTo>
                    <a:pt x="118" y="16"/>
                  </a:lnTo>
                  <a:lnTo>
                    <a:pt x="112" y="20"/>
                  </a:lnTo>
                  <a:lnTo>
                    <a:pt x="104" y="24"/>
                  </a:lnTo>
                  <a:lnTo>
                    <a:pt x="94" y="22"/>
                  </a:lnTo>
                  <a:lnTo>
                    <a:pt x="90" y="24"/>
                  </a:lnTo>
                  <a:lnTo>
                    <a:pt x="90" y="28"/>
                  </a:lnTo>
                  <a:lnTo>
                    <a:pt x="88" y="32"/>
                  </a:lnTo>
                  <a:lnTo>
                    <a:pt x="86" y="30"/>
                  </a:lnTo>
                  <a:lnTo>
                    <a:pt x="86" y="28"/>
                  </a:lnTo>
                  <a:lnTo>
                    <a:pt x="80" y="28"/>
                  </a:lnTo>
                  <a:lnTo>
                    <a:pt x="78" y="32"/>
                  </a:lnTo>
                  <a:lnTo>
                    <a:pt x="72" y="32"/>
                  </a:lnTo>
                  <a:lnTo>
                    <a:pt x="68" y="36"/>
                  </a:lnTo>
                  <a:lnTo>
                    <a:pt x="64" y="42"/>
                  </a:lnTo>
                  <a:lnTo>
                    <a:pt x="62" y="54"/>
                  </a:lnTo>
                  <a:lnTo>
                    <a:pt x="64" y="60"/>
                  </a:lnTo>
                  <a:lnTo>
                    <a:pt x="62" y="62"/>
                  </a:lnTo>
                  <a:lnTo>
                    <a:pt x="60" y="62"/>
                  </a:lnTo>
                  <a:lnTo>
                    <a:pt x="54" y="64"/>
                  </a:lnTo>
                  <a:lnTo>
                    <a:pt x="52" y="68"/>
                  </a:lnTo>
                  <a:lnTo>
                    <a:pt x="48" y="72"/>
                  </a:lnTo>
                  <a:lnTo>
                    <a:pt x="42" y="78"/>
                  </a:lnTo>
                  <a:lnTo>
                    <a:pt x="42" y="80"/>
                  </a:lnTo>
                  <a:lnTo>
                    <a:pt x="44" y="84"/>
                  </a:lnTo>
                  <a:lnTo>
                    <a:pt x="44" y="88"/>
                  </a:lnTo>
                  <a:lnTo>
                    <a:pt x="42" y="90"/>
                  </a:lnTo>
                  <a:lnTo>
                    <a:pt x="40" y="92"/>
                  </a:lnTo>
                  <a:lnTo>
                    <a:pt x="40" y="88"/>
                  </a:lnTo>
                  <a:lnTo>
                    <a:pt x="42" y="88"/>
                  </a:lnTo>
                  <a:lnTo>
                    <a:pt x="38" y="84"/>
                  </a:lnTo>
                  <a:lnTo>
                    <a:pt x="34" y="78"/>
                  </a:lnTo>
                  <a:lnTo>
                    <a:pt x="32" y="76"/>
                  </a:lnTo>
                  <a:lnTo>
                    <a:pt x="30" y="80"/>
                  </a:lnTo>
                  <a:lnTo>
                    <a:pt x="34" y="86"/>
                  </a:lnTo>
                  <a:lnTo>
                    <a:pt x="32" y="96"/>
                  </a:lnTo>
                  <a:lnTo>
                    <a:pt x="28" y="96"/>
                  </a:lnTo>
                  <a:lnTo>
                    <a:pt x="22" y="102"/>
                  </a:lnTo>
                  <a:lnTo>
                    <a:pt x="26" y="108"/>
                  </a:lnTo>
                  <a:lnTo>
                    <a:pt x="28" y="114"/>
                  </a:lnTo>
                  <a:lnTo>
                    <a:pt x="32" y="116"/>
                  </a:lnTo>
                  <a:lnTo>
                    <a:pt x="30" y="126"/>
                  </a:lnTo>
                  <a:lnTo>
                    <a:pt x="34" y="132"/>
                  </a:lnTo>
                  <a:lnTo>
                    <a:pt x="32" y="136"/>
                  </a:lnTo>
                  <a:lnTo>
                    <a:pt x="28" y="138"/>
                  </a:lnTo>
                  <a:lnTo>
                    <a:pt x="28" y="142"/>
                  </a:lnTo>
                  <a:lnTo>
                    <a:pt x="28" y="144"/>
                  </a:lnTo>
                  <a:lnTo>
                    <a:pt x="28" y="150"/>
                  </a:lnTo>
                  <a:lnTo>
                    <a:pt x="30" y="154"/>
                  </a:lnTo>
                  <a:lnTo>
                    <a:pt x="30" y="160"/>
                  </a:lnTo>
                  <a:lnTo>
                    <a:pt x="26" y="164"/>
                  </a:lnTo>
                  <a:lnTo>
                    <a:pt x="26" y="168"/>
                  </a:lnTo>
                  <a:lnTo>
                    <a:pt x="30" y="170"/>
                  </a:lnTo>
                  <a:lnTo>
                    <a:pt x="32" y="168"/>
                  </a:lnTo>
                  <a:lnTo>
                    <a:pt x="34" y="166"/>
                  </a:lnTo>
                  <a:lnTo>
                    <a:pt x="34" y="172"/>
                  </a:lnTo>
                  <a:lnTo>
                    <a:pt x="30" y="174"/>
                  </a:lnTo>
                  <a:lnTo>
                    <a:pt x="28" y="182"/>
                  </a:lnTo>
                  <a:lnTo>
                    <a:pt x="24" y="190"/>
                  </a:lnTo>
                  <a:lnTo>
                    <a:pt x="20" y="194"/>
                  </a:lnTo>
                  <a:lnTo>
                    <a:pt x="14" y="198"/>
                  </a:lnTo>
                  <a:lnTo>
                    <a:pt x="10" y="196"/>
                  </a:lnTo>
                  <a:lnTo>
                    <a:pt x="8" y="196"/>
                  </a:lnTo>
                  <a:lnTo>
                    <a:pt x="4" y="202"/>
                  </a:lnTo>
                  <a:lnTo>
                    <a:pt x="6" y="206"/>
                  </a:lnTo>
                  <a:lnTo>
                    <a:pt x="6" y="214"/>
                  </a:lnTo>
                  <a:lnTo>
                    <a:pt x="2" y="214"/>
                  </a:lnTo>
                  <a:lnTo>
                    <a:pt x="0" y="214"/>
                  </a:lnTo>
                  <a:lnTo>
                    <a:pt x="0" y="218"/>
                  </a:lnTo>
                  <a:lnTo>
                    <a:pt x="0" y="220"/>
                  </a:lnTo>
                  <a:lnTo>
                    <a:pt x="6" y="222"/>
                  </a:lnTo>
                  <a:lnTo>
                    <a:pt x="10" y="225"/>
                  </a:lnTo>
                  <a:lnTo>
                    <a:pt x="14" y="229"/>
                  </a:lnTo>
                  <a:lnTo>
                    <a:pt x="22" y="231"/>
                  </a:lnTo>
                  <a:lnTo>
                    <a:pt x="26" y="241"/>
                  </a:lnTo>
                  <a:lnTo>
                    <a:pt x="30" y="241"/>
                  </a:lnTo>
                  <a:lnTo>
                    <a:pt x="32" y="241"/>
                  </a:lnTo>
                  <a:lnTo>
                    <a:pt x="40" y="241"/>
                  </a:lnTo>
                  <a:lnTo>
                    <a:pt x="46" y="239"/>
                  </a:lnTo>
                  <a:lnTo>
                    <a:pt x="50" y="243"/>
                  </a:lnTo>
                  <a:lnTo>
                    <a:pt x="60" y="247"/>
                  </a:lnTo>
                  <a:lnTo>
                    <a:pt x="64" y="251"/>
                  </a:lnTo>
                  <a:lnTo>
                    <a:pt x="68" y="251"/>
                  </a:lnTo>
                  <a:lnTo>
                    <a:pt x="74" y="255"/>
                  </a:lnTo>
                  <a:lnTo>
                    <a:pt x="78" y="263"/>
                  </a:lnTo>
                  <a:lnTo>
                    <a:pt x="80" y="267"/>
                  </a:lnTo>
                  <a:lnTo>
                    <a:pt x="84" y="269"/>
                  </a:lnTo>
                  <a:lnTo>
                    <a:pt x="92" y="275"/>
                  </a:lnTo>
                  <a:lnTo>
                    <a:pt x="94" y="279"/>
                  </a:lnTo>
                  <a:lnTo>
                    <a:pt x="100" y="281"/>
                  </a:lnTo>
                  <a:lnTo>
                    <a:pt x="100" y="287"/>
                  </a:lnTo>
                  <a:lnTo>
                    <a:pt x="98" y="289"/>
                  </a:lnTo>
                  <a:lnTo>
                    <a:pt x="100" y="291"/>
                  </a:lnTo>
                  <a:lnTo>
                    <a:pt x="114" y="293"/>
                  </a:lnTo>
                  <a:lnTo>
                    <a:pt x="120" y="293"/>
                  </a:lnTo>
                  <a:lnTo>
                    <a:pt x="126" y="289"/>
                  </a:lnTo>
                  <a:lnTo>
                    <a:pt x="132" y="293"/>
                  </a:lnTo>
                  <a:lnTo>
                    <a:pt x="138" y="291"/>
                  </a:lnTo>
                  <a:lnTo>
                    <a:pt x="146" y="291"/>
                  </a:lnTo>
                  <a:lnTo>
                    <a:pt x="156" y="299"/>
                  </a:lnTo>
                  <a:lnTo>
                    <a:pt x="148" y="321"/>
                  </a:lnTo>
                  <a:lnTo>
                    <a:pt x="158" y="325"/>
                  </a:lnTo>
                  <a:lnTo>
                    <a:pt x="166" y="269"/>
                  </a:lnTo>
                  <a:lnTo>
                    <a:pt x="162" y="265"/>
                  </a:lnTo>
                  <a:lnTo>
                    <a:pt x="160" y="261"/>
                  </a:lnTo>
                  <a:lnTo>
                    <a:pt x="154" y="257"/>
                  </a:lnTo>
                  <a:lnTo>
                    <a:pt x="154" y="235"/>
                  </a:lnTo>
                  <a:lnTo>
                    <a:pt x="160" y="233"/>
                  </a:lnTo>
                  <a:lnTo>
                    <a:pt x="166" y="235"/>
                  </a:lnTo>
                  <a:lnTo>
                    <a:pt x="168" y="229"/>
                  </a:lnTo>
                  <a:lnTo>
                    <a:pt x="164" y="227"/>
                  </a:lnTo>
                  <a:lnTo>
                    <a:pt x="158" y="227"/>
                  </a:lnTo>
                  <a:lnTo>
                    <a:pt x="158" y="212"/>
                  </a:lnTo>
                  <a:lnTo>
                    <a:pt x="184" y="212"/>
                  </a:lnTo>
                  <a:lnTo>
                    <a:pt x="186" y="210"/>
                  </a:lnTo>
                  <a:lnTo>
                    <a:pt x="190" y="210"/>
                  </a:lnTo>
                  <a:lnTo>
                    <a:pt x="190" y="212"/>
                  </a:lnTo>
                  <a:lnTo>
                    <a:pt x="192" y="212"/>
                  </a:lnTo>
                  <a:lnTo>
                    <a:pt x="194" y="206"/>
                  </a:lnTo>
                  <a:lnTo>
                    <a:pt x="198" y="206"/>
                  </a:lnTo>
                  <a:lnTo>
                    <a:pt x="202" y="212"/>
                  </a:lnTo>
                  <a:lnTo>
                    <a:pt x="204" y="225"/>
                  </a:lnTo>
                  <a:lnTo>
                    <a:pt x="208" y="222"/>
                  </a:lnTo>
                  <a:lnTo>
                    <a:pt x="204" y="20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Freeform 445"/>
            <p:cNvSpPr>
              <a:spLocks noEditPoints="1"/>
            </p:cNvSpPr>
            <p:nvPr/>
          </p:nvSpPr>
          <p:spPr bwMode="auto">
            <a:xfrm>
              <a:off x="2102181" y="3691196"/>
              <a:ext cx="372165" cy="365720"/>
            </a:xfrm>
            <a:custGeom>
              <a:avLst/>
              <a:gdLst>
                <a:gd name="T0" fmla="*/ 167 w 231"/>
                <a:gd name="T1" fmla="*/ 24 h 227"/>
                <a:gd name="T2" fmla="*/ 157 w 231"/>
                <a:gd name="T3" fmla="*/ 24 h 227"/>
                <a:gd name="T4" fmla="*/ 161 w 231"/>
                <a:gd name="T5" fmla="*/ 24 h 227"/>
                <a:gd name="T6" fmla="*/ 167 w 231"/>
                <a:gd name="T7" fmla="*/ 22 h 227"/>
                <a:gd name="T8" fmla="*/ 6 w 231"/>
                <a:gd name="T9" fmla="*/ 50 h 227"/>
                <a:gd name="T10" fmla="*/ 10 w 231"/>
                <a:gd name="T11" fmla="*/ 60 h 227"/>
                <a:gd name="T12" fmla="*/ 18 w 231"/>
                <a:gd name="T13" fmla="*/ 100 h 227"/>
                <a:gd name="T14" fmla="*/ 44 w 231"/>
                <a:gd name="T15" fmla="*/ 100 h 227"/>
                <a:gd name="T16" fmla="*/ 62 w 231"/>
                <a:gd name="T17" fmla="*/ 118 h 227"/>
                <a:gd name="T18" fmla="*/ 98 w 231"/>
                <a:gd name="T19" fmla="*/ 124 h 227"/>
                <a:gd name="T20" fmla="*/ 90 w 231"/>
                <a:gd name="T21" fmla="*/ 156 h 227"/>
                <a:gd name="T22" fmla="*/ 92 w 231"/>
                <a:gd name="T23" fmla="*/ 166 h 227"/>
                <a:gd name="T24" fmla="*/ 88 w 231"/>
                <a:gd name="T25" fmla="*/ 186 h 227"/>
                <a:gd name="T26" fmla="*/ 104 w 231"/>
                <a:gd name="T27" fmla="*/ 216 h 227"/>
                <a:gd name="T28" fmla="*/ 129 w 231"/>
                <a:gd name="T29" fmla="*/ 227 h 227"/>
                <a:gd name="T30" fmla="*/ 151 w 231"/>
                <a:gd name="T31" fmla="*/ 214 h 227"/>
                <a:gd name="T32" fmla="*/ 163 w 231"/>
                <a:gd name="T33" fmla="*/ 198 h 227"/>
                <a:gd name="T34" fmla="*/ 151 w 231"/>
                <a:gd name="T35" fmla="*/ 192 h 227"/>
                <a:gd name="T36" fmla="*/ 153 w 231"/>
                <a:gd name="T37" fmla="*/ 168 h 227"/>
                <a:gd name="T38" fmla="*/ 165 w 231"/>
                <a:gd name="T39" fmla="*/ 166 h 227"/>
                <a:gd name="T40" fmla="*/ 179 w 231"/>
                <a:gd name="T41" fmla="*/ 168 h 227"/>
                <a:gd name="T42" fmla="*/ 207 w 231"/>
                <a:gd name="T43" fmla="*/ 154 h 227"/>
                <a:gd name="T44" fmla="*/ 215 w 231"/>
                <a:gd name="T45" fmla="*/ 136 h 227"/>
                <a:gd name="T46" fmla="*/ 209 w 231"/>
                <a:gd name="T47" fmla="*/ 110 h 227"/>
                <a:gd name="T48" fmla="*/ 223 w 231"/>
                <a:gd name="T49" fmla="*/ 102 h 227"/>
                <a:gd name="T50" fmla="*/ 221 w 231"/>
                <a:gd name="T51" fmla="*/ 88 h 227"/>
                <a:gd name="T52" fmla="*/ 225 w 231"/>
                <a:gd name="T53" fmla="*/ 70 h 227"/>
                <a:gd name="T54" fmla="*/ 213 w 231"/>
                <a:gd name="T55" fmla="*/ 72 h 227"/>
                <a:gd name="T56" fmla="*/ 217 w 231"/>
                <a:gd name="T57" fmla="*/ 58 h 227"/>
                <a:gd name="T58" fmla="*/ 209 w 231"/>
                <a:gd name="T59" fmla="*/ 50 h 227"/>
                <a:gd name="T60" fmla="*/ 199 w 231"/>
                <a:gd name="T61" fmla="*/ 48 h 227"/>
                <a:gd name="T62" fmla="*/ 189 w 231"/>
                <a:gd name="T63" fmla="*/ 40 h 227"/>
                <a:gd name="T64" fmla="*/ 183 w 231"/>
                <a:gd name="T65" fmla="*/ 34 h 227"/>
                <a:gd name="T66" fmla="*/ 199 w 231"/>
                <a:gd name="T67" fmla="*/ 30 h 227"/>
                <a:gd name="T68" fmla="*/ 185 w 231"/>
                <a:gd name="T69" fmla="*/ 30 h 227"/>
                <a:gd name="T70" fmla="*/ 169 w 231"/>
                <a:gd name="T71" fmla="*/ 30 h 227"/>
                <a:gd name="T72" fmla="*/ 165 w 231"/>
                <a:gd name="T73" fmla="*/ 32 h 227"/>
                <a:gd name="T74" fmla="*/ 165 w 231"/>
                <a:gd name="T75" fmla="*/ 36 h 227"/>
                <a:gd name="T76" fmla="*/ 153 w 231"/>
                <a:gd name="T77" fmla="*/ 38 h 227"/>
                <a:gd name="T78" fmla="*/ 137 w 231"/>
                <a:gd name="T79" fmla="*/ 40 h 227"/>
                <a:gd name="T80" fmla="*/ 127 w 231"/>
                <a:gd name="T81" fmla="*/ 32 h 227"/>
                <a:gd name="T82" fmla="*/ 102 w 231"/>
                <a:gd name="T83" fmla="*/ 34 h 227"/>
                <a:gd name="T84" fmla="*/ 90 w 231"/>
                <a:gd name="T85" fmla="*/ 30 h 227"/>
                <a:gd name="T86" fmla="*/ 86 w 231"/>
                <a:gd name="T87" fmla="*/ 20 h 227"/>
                <a:gd name="T88" fmla="*/ 72 w 231"/>
                <a:gd name="T89" fmla="*/ 14 h 227"/>
                <a:gd name="T90" fmla="*/ 64 w 231"/>
                <a:gd name="T91" fmla="*/ 4 h 227"/>
                <a:gd name="T92" fmla="*/ 54 w 231"/>
                <a:gd name="T93" fmla="*/ 6 h 227"/>
                <a:gd name="T94" fmla="*/ 64 w 231"/>
                <a:gd name="T95" fmla="*/ 10 h 227"/>
                <a:gd name="T96" fmla="*/ 58 w 231"/>
                <a:gd name="T97" fmla="*/ 14 h 227"/>
                <a:gd name="T98" fmla="*/ 48 w 231"/>
                <a:gd name="T99" fmla="*/ 20 h 227"/>
                <a:gd name="T100" fmla="*/ 36 w 231"/>
                <a:gd name="T101" fmla="*/ 22 h 227"/>
                <a:gd name="T102" fmla="*/ 34 w 231"/>
                <a:gd name="T103" fmla="*/ 36 h 227"/>
                <a:gd name="T104" fmla="*/ 38 w 231"/>
                <a:gd name="T105" fmla="*/ 56 h 227"/>
                <a:gd name="T106" fmla="*/ 26 w 231"/>
                <a:gd name="T107" fmla="*/ 58 h 227"/>
                <a:gd name="T108" fmla="*/ 26 w 231"/>
                <a:gd name="T109" fmla="*/ 40 h 227"/>
                <a:gd name="T110" fmla="*/ 34 w 231"/>
                <a:gd name="T111" fmla="*/ 28 h 227"/>
                <a:gd name="T112" fmla="*/ 32 w 231"/>
                <a:gd name="T113" fmla="*/ 22 h 227"/>
                <a:gd name="T114" fmla="*/ 32 w 231"/>
                <a:gd name="T115" fmla="*/ 12 h 227"/>
                <a:gd name="T116" fmla="*/ 24 w 231"/>
                <a:gd name="T117" fmla="*/ 1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1" h="227">
                  <a:moveTo>
                    <a:pt x="167" y="22"/>
                  </a:moveTo>
                  <a:lnTo>
                    <a:pt x="167" y="22"/>
                  </a:lnTo>
                  <a:lnTo>
                    <a:pt x="167" y="24"/>
                  </a:lnTo>
                  <a:lnTo>
                    <a:pt x="163" y="26"/>
                  </a:lnTo>
                  <a:lnTo>
                    <a:pt x="157" y="26"/>
                  </a:lnTo>
                  <a:lnTo>
                    <a:pt x="157" y="24"/>
                  </a:lnTo>
                  <a:lnTo>
                    <a:pt x="159" y="22"/>
                  </a:lnTo>
                  <a:lnTo>
                    <a:pt x="159" y="24"/>
                  </a:lnTo>
                  <a:lnTo>
                    <a:pt x="161" y="24"/>
                  </a:lnTo>
                  <a:lnTo>
                    <a:pt x="163" y="24"/>
                  </a:lnTo>
                  <a:lnTo>
                    <a:pt x="163" y="22"/>
                  </a:lnTo>
                  <a:lnTo>
                    <a:pt x="167" y="22"/>
                  </a:lnTo>
                  <a:close/>
                  <a:moveTo>
                    <a:pt x="20" y="22"/>
                  </a:moveTo>
                  <a:lnTo>
                    <a:pt x="8" y="34"/>
                  </a:lnTo>
                  <a:lnTo>
                    <a:pt x="6" y="50"/>
                  </a:lnTo>
                  <a:lnTo>
                    <a:pt x="0" y="56"/>
                  </a:lnTo>
                  <a:lnTo>
                    <a:pt x="0" y="62"/>
                  </a:lnTo>
                  <a:lnTo>
                    <a:pt x="10" y="60"/>
                  </a:lnTo>
                  <a:lnTo>
                    <a:pt x="16" y="76"/>
                  </a:lnTo>
                  <a:lnTo>
                    <a:pt x="14" y="94"/>
                  </a:lnTo>
                  <a:lnTo>
                    <a:pt x="18" y="100"/>
                  </a:lnTo>
                  <a:lnTo>
                    <a:pt x="30" y="100"/>
                  </a:lnTo>
                  <a:lnTo>
                    <a:pt x="36" y="102"/>
                  </a:lnTo>
                  <a:lnTo>
                    <a:pt x="44" y="100"/>
                  </a:lnTo>
                  <a:lnTo>
                    <a:pt x="50" y="104"/>
                  </a:lnTo>
                  <a:lnTo>
                    <a:pt x="54" y="104"/>
                  </a:lnTo>
                  <a:lnTo>
                    <a:pt x="62" y="118"/>
                  </a:lnTo>
                  <a:lnTo>
                    <a:pt x="94" y="118"/>
                  </a:lnTo>
                  <a:lnTo>
                    <a:pt x="98" y="118"/>
                  </a:lnTo>
                  <a:lnTo>
                    <a:pt x="98" y="124"/>
                  </a:lnTo>
                  <a:lnTo>
                    <a:pt x="92" y="136"/>
                  </a:lnTo>
                  <a:lnTo>
                    <a:pt x="92" y="140"/>
                  </a:lnTo>
                  <a:lnTo>
                    <a:pt x="90" y="156"/>
                  </a:lnTo>
                  <a:lnTo>
                    <a:pt x="92" y="162"/>
                  </a:lnTo>
                  <a:lnTo>
                    <a:pt x="92" y="164"/>
                  </a:lnTo>
                  <a:lnTo>
                    <a:pt x="92" y="166"/>
                  </a:lnTo>
                  <a:lnTo>
                    <a:pt x="96" y="166"/>
                  </a:lnTo>
                  <a:lnTo>
                    <a:pt x="98" y="176"/>
                  </a:lnTo>
                  <a:lnTo>
                    <a:pt x="88" y="186"/>
                  </a:lnTo>
                  <a:lnTo>
                    <a:pt x="96" y="194"/>
                  </a:lnTo>
                  <a:lnTo>
                    <a:pt x="100" y="200"/>
                  </a:lnTo>
                  <a:lnTo>
                    <a:pt x="104" y="216"/>
                  </a:lnTo>
                  <a:lnTo>
                    <a:pt x="110" y="223"/>
                  </a:lnTo>
                  <a:lnTo>
                    <a:pt x="116" y="227"/>
                  </a:lnTo>
                  <a:lnTo>
                    <a:pt x="129" y="227"/>
                  </a:lnTo>
                  <a:lnTo>
                    <a:pt x="141" y="219"/>
                  </a:lnTo>
                  <a:lnTo>
                    <a:pt x="147" y="212"/>
                  </a:lnTo>
                  <a:lnTo>
                    <a:pt x="151" y="214"/>
                  </a:lnTo>
                  <a:lnTo>
                    <a:pt x="151" y="206"/>
                  </a:lnTo>
                  <a:lnTo>
                    <a:pt x="159" y="204"/>
                  </a:lnTo>
                  <a:lnTo>
                    <a:pt x="163" y="198"/>
                  </a:lnTo>
                  <a:lnTo>
                    <a:pt x="167" y="196"/>
                  </a:lnTo>
                  <a:lnTo>
                    <a:pt x="167" y="194"/>
                  </a:lnTo>
                  <a:lnTo>
                    <a:pt x="151" y="192"/>
                  </a:lnTo>
                  <a:lnTo>
                    <a:pt x="151" y="180"/>
                  </a:lnTo>
                  <a:lnTo>
                    <a:pt x="155" y="178"/>
                  </a:lnTo>
                  <a:lnTo>
                    <a:pt x="153" y="168"/>
                  </a:lnTo>
                  <a:lnTo>
                    <a:pt x="147" y="162"/>
                  </a:lnTo>
                  <a:lnTo>
                    <a:pt x="149" y="160"/>
                  </a:lnTo>
                  <a:lnTo>
                    <a:pt x="165" y="166"/>
                  </a:lnTo>
                  <a:lnTo>
                    <a:pt x="169" y="166"/>
                  </a:lnTo>
                  <a:lnTo>
                    <a:pt x="171" y="168"/>
                  </a:lnTo>
                  <a:lnTo>
                    <a:pt x="179" y="168"/>
                  </a:lnTo>
                  <a:lnTo>
                    <a:pt x="179" y="164"/>
                  </a:lnTo>
                  <a:lnTo>
                    <a:pt x="199" y="160"/>
                  </a:lnTo>
                  <a:lnTo>
                    <a:pt x="207" y="154"/>
                  </a:lnTo>
                  <a:lnTo>
                    <a:pt x="211" y="154"/>
                  </a:lnTo>
                  <a:lnTo>
                    <a:pt x="215" y="148"/>
                  </a:lnTo>
                  <a:lnTo>
                    <a:pt x="215" y="136"/>
                  </a:lnTo>
                  <a:lnTo>
                    <a:pt x="203" y="122"/>
                  </a:lnTo>
                  <a:lnTo>
                    <a:pt x="207" y="118"/>
                  </a:lnTo>
                  <a:lnTo>
                    <a:pt x="209" y="110"/>
                  </a:lnTo>
                  <a:lnTo>
                    <a:pt x="215" y="110"/>
                  </a:lnTo>
                  <a:lnTo>
                    <a:pt x="221" y="106"/>
                  </a:lnTo>
                  <a:lnTo>
                    <a:pt x="223" y="102"/>
                  </a:lnTo>
                  <a:lnTo>
                    <a:pt x="219" y="102"/>
                  </a:lnTo>
                  <a:lnTo>
                    <a:pt x="217" y="96"/>
                  </a:lnTo>
                  <a:lnTo>
                    <a:pt x="221" y="88"/>
                  </a:lnTo>
                  <a:lnTo>
                    <a:pt x="229" y="82"/>
                  </a:lnTo>
                  <a:lnTo>
                    <a:pt x="231" y="74"/>
                  </a:lnTo>
                  <a:lnTo>
                    <a:pt x="225" y="70"/>
                  </a:lnTo>
                  <a:lnTo>
                    <a:pt x="223" y="72"/>
                  </a:lnTo>
                  <a:lnTo>
                    <a:pt x="213" y="72"/>
                  </a:lnTo>
                  <a:lnTo>
                    <a:pt x="213" y="72"/>
                  </a:lnTo>
                  <a:lnTo>
                    <a:pt x="217" y="68"/>
                  </a:lnTo>
                  <a:lnTo>
                    <a:pt x="215" y="60"/>
                  </a:lnTo>
                  <a:lnTo>
                    <a:pt x="217" y="58"/>
                  </a:lnTo>
                  <a:lnTo>
                    <a:pt x="215" y="54"/>
                  </a:lnTo>
                  <a:lnTo>
                    <a:pt x="211" y="52"/>
                  </a:lnTo>
                  <a:lnTo>
                    <a:pt x="209" y="50"/>
                  </a:lnTo>
                  <a:lnTo>
                    <a:pt x="205" y="46"/>
                  </a:lnTo>
                  <a:lnTo>
                    <a:pt x="203" y="48"/>
                  </a:lnTo>
                  <a:lnTo>
                    <a:pt x="199" y="48"/>
                  </a:lnTo>
                  <a:lnTo>
                    <a:pt x="197" y="44"/>
                  </a:lnTo>
                  <a:lnTo>
                    <a:pt x="191" y="44"/>
                  </a:lnTo>
                  <a:lnTo>
                    <a:pt x="189" y="40"/>
                  </a:lnTo>
                  <a:lnTo>
                    <a:pt x="187" y="38"/>
                  </a:lnTo>
                  <a:lnTo>
                    <a:pt x="185" y="36"/>
                  </a:lnTo>
                  <a:lnTo>
                    <a:pt x="183" y="34"/>
                  </a:lnTo>
                  <a:lnTo>
                    <a:pt x="189" y="32"/>
                  </a:lnTo>
                  <a:lnTo>
                    <a:pt x="191" y="34"/>
                  </a:lnTo>
                  <a:lnTo>
                    <a:pt x="199" y="30"/>
                  </a:lnTo>
                  <a:lnTo>
                    <a:pt x="195" y="30"/>
                  </a:lnTo>
                  <a:lnTo>
                    <a:pt x="189" y="30"/>
                  </a:lnTo>
                  <a:lnTo>
                    <a:pt x="185" y="30"/>
                  </a:lnTo>
                  <a:lnTo>
                    <a:pt x="179" y="30"/>
                  </a:lnTo>
                  <a:lnTo>
                    <a:pt x="175" y="30"/>
                  </a:lnTo>
                  <a:lnTo>
                    <a:pt x="169" y="30"/>
                  </a:lnTo>
                  <a:lnTo>
                    <a:pt x="161" y="30"/>
                  </a:lnTo>
                  <a:lnTo>
                    <a:pt x="159" y="32"/>
                  </a:lnTo>
                  <a:lnTo>
                    <a:pt x="165" y="32"/>
                  </a:lnTo>
                  <a:lnTo>
                    <a:pt x="171" y="34"/>
                  </a:lnTo>
                  <a:lnTo>
                    <a:pt x="171" y="34"/>
                  </a:lnTo>
                  <a:lnTo>
                    <a:pt x="165" y="36"/>
                  </a:lnTo>
                  <a:lnTo>
                    <a:pt x="161" y="34"/>
                  </a:lnTo>
                  <a:lnTo>
                    <a:pt x="155" y="36"/>
                  </a:lnTo>
                  <a:lnTo>
                    <a:pt x="153" y="38"/>
                  </a:lnTo>
                  <a:lnTo>
                    <a:pt x="145" y="40"/>
                  </a:lnTo>
                  <a:lnTo>
                    <a:pt x="139" y="42"/>
                  </a:lnTo>
                  <a:lnTo>
                    <a:pt x="137" y="40"/>
                  </a:lnTo>
                  <a:lnTo>
                    <a:pt x="127" y="36"/>
                  </a:lnTo>
                  <a:lnTo>
                    <a:pt x="124" y="34"/>
                  </a:lnTo>
                  <a:lnTo>
                    <a:pt x="127" y="32"/>
                  </a:lnTo>
                  <a:lnTo>
                    <a:pt x="118" y="30"/>
                  </a:lnTo>
                  <a:lnTo>
                    <a:pt x="110" y="32"/>
                  </a:lnTo>
                  <a:lnTo>
                    <a:pt x="102" y="34"/>
                  </a:lnTo>
                  <a:lnTo>
                    <a:pt x="96" y="34"/>
                  </a:lnTo>
                  <a:lnTo>
                    <a:pt x="90" y="34"/>
                  </a:lnTo>
                  <a:lnTo>
                    <a:pt x="90" y="30"/>
                  </a:lnTo>
                  <a:lnTo>
                    <a:pt x="90" y="28"/>
                  </a:lnTo>
                  <a:lnTo>
                    <a:pt x="90" y="24"/>
                  </a:lnTo>
                  <a:lnTo>
                    <a:pt x="86" y="20"/>
                  </a:lnTo>
                  <a:lnTo>
                    <a:pt x="82" y="16"/>
                  </a:lnTo>
                  <a:lnTo>
                    <a:pt x="76" y="14"/>
                  </a:lnTo>
                  <a:lnTo>
                    <a:pt x="72" y="14"/>
                  </a:lnTo>
                  <a:lnTo>
                    <a:pt x="66" y="14"/>
                  </a:lnTo>
                  <a:lnTo>
                    <a:pt x="66" y="8"/>
                  </a:lnTo>
                  <a:lnTo>
                    <a:pt x="64" y="4"/>
                  </a:lnTo>
                  <a:lnTo>
                    <a:pt x="60" y="0"/>
                  </a:lnTo>
                  <a:lnTo>
                    <a:pt x="56" y="2"/>
                  </a:lnTo>
                  <a:lnTo>
                    <a:pt x="54" y="6"/>
                  </a:lnTo>
                  <a:lnTo>
                    <a:pt x="56" y="10"/>
                  </a:lnTo>
                  <a:lnTo>
                    <a:pt x="62" y="12"/>
                  </a:lnTo>
                  <a:lnTo>
                    <a:pt x="64" y="10"/>
                  </a:lnTo>
                  <a:lnTo>
                    <a:pt x="64" y="14"/>
                  </a:lnTo>
                  <a:lnTo>
                    <a:pt x="64" y="16"/>
                  </a:lnTo>
                  <a:lnTo>
                    <a:pt x="58" y="14"/>
                  </a:lnTo>
                  <a:lnTo>
                    <a:pt x="54" y="18"/>
                  </a:lnTo>
                  <a:lnTo>
                    <a:pt x="50" y="18"/>
                  </a:lnTo>
                  <a:lnTo>
                    <a:pt x="48" y="20"/>
                  </a:lnTo>
                  <a:lnTo>
                    <a:pt x="42" y="20"/>
                  </a:lnTo>
                  <a:lnTo>
                    <a:pt x="40" y="24"/>
                  </a:lnTo>
                  <a:lnTo>
                    <a:pt x="36" y="22"/>
                  </a:lnTo>
                  <a:lnTo>
                    <a:pt x="36" y="28"/>
                  </a:lnTo>
                  <a:lnTo>
                    <a:pt x="34" y="30"/>
                  </a:lnTo>
                  <a:lnTo>
                    <a:pt x="34" y="36"/>
                  </a:lnTo>
                  <a:lnTo>
                    <a:pt x="34" y="44"/>
                  </a:lnTo>
                  <a:lnTo>
                    <a:pt x="38" y="48"/>
                  </a:lnTo>
                  <a:lnTo>
                    <a:pt x="38" y="56"/>
                  </a:lnTo>
                  <a:lnTo>
                    <a:pt x="32" y="60"/>
                  </a:lnTo>
                  <a:lnTo>
                    <a:pt x="28" y="62"/>
                  </a:lnTo>
                  <a:lnTo>
                    <a:pt x="26" y="58"/>
                  </a:lnTo>
                  <a:lnTo>
                    <a:pt x="24" y="52"/>
                  </a:lnTo>
                  <a:lnTo>
                    <a:pt x="20" y="48"/>
                  </a:lnTo>
                  <a:lnTo>
                    <a:pt x="26" y="40"/>
                  </a:lnTo>
                  <a:lnTo>
                    <a:pt x="28" y="32"/>
                  </a:lnTo>
                  <a:lnTo>
                    <a:pt x="32" y="30"/>
                  </a:lnTo>
                  <a:lnTo>
                    <a:pt x="34" y="28"/>
                  </a:lnTo>
                  <a:lnTo>
                    <a:pt x="32" y="24"/>
                  </a:lnTo>
                  <a:lnTo>
                    <a:pt x="34" y="24"/>
                  </a:lnTo>
                  <a:lnTo>
                    <a:pt x="32" y="22"/>
                  </a:lnTo>
                  <a:lnTo>
                    <a:pt x="26" y="18"/>
                  </a:lnTo>
                  <a:lnTo>
                    <a:pt x="26" y="12"/>
                  </a:lnTo>
                  <a:lnTo>
                    <a:pt x="32" y="12"/>
                  </a:lnTo>
                  <a:lnTo>
                    <a:pt x="36" y="8"/>
                  </a:lnTo>
                  <a:lnTo>
                    <a:pt x="38" y="6"/>
                  </a:lnTo>
                  <a:lnTo>
                    <a:pt x="24" y="10"/>
                  </a:lnTo>
                  <a:lnTo>
                    <a:pt x="20" y="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446"/>
            <p:cNvSpPr>
              <a:spLocks/>
            </p:cNvSpPr>
            <p:nvPr/>
          </p:nvSpPr>
          <p:spPr bwMode="auto">
            <a:xfrm>
              <a:off x="2603234" y="5041299"/>
              <a:ext cx="138555" cy="148221"/>
            </a:xfrm>
            <a:custGeom>
              <a:avLst/>
              <a:gdLst>
                <a:gd name="T0" fmla="*/ 80 w 86"/>
                <a:gd name="T1" fmla="*/ 66 h 92"/>
                <a:gd name="T2" fmla="*/ 78 w 86"/>
                <a:gd name="T3" fmla="*/ 60 h 92"/>
                <a:gd name="T4" fmla="*/ 84 w 86"/>
                <a:gd name="T5" fmla="*/ 48 h 92"/>
                <a:gd name="T6" fmla="*/ 76 w 86"/>
                <a:gd name="T7" fmla="*/ 42 h 92"/>
                <a:gd name="T8" fmla="*/ 72 w 86"/>
                <a:gd name="T9" fmla="*/ 36 h 92"/>
                <a:gd name="T10" fmla="*/ 54 w 86"/>
                <a:gd name="T11" fmla="*/ 22 h 92"/>
                <a:gd name="T12" fmla="*/ 46 w 86"/>
                <a:gd name="T13" fmla="*/ 20 h 92"/>
                <a:gd name="T14" fmla="*/ 36 w 86"/>
                <a:gd name="T15" fmla="*/ 14 h 92"/>
                <a:gd name="T16" fmla="*/ 30 w 86"/>
                <a:gd name="T17" fmla="*/ 16 h 92"/>
                <a:gd name="T18" fmla="*/ 28 w 86"/>
                <a:gd name="T19" fmla="*/ 10 h 92"/>
                <a:gd name="T20" fmla="*/ 20 w 86"/>
                <a:gd name="T21" fmla="*/ 2 h 92"/>
                <a:gd name="T22" fmla="*/ 12 w 86"/>
                <a:gd name="T23" fmla="*/ 0 h 92"/>
                <a:gd name="T24" fmla="*/ 4 w 86"/>
                <a:gd name="T25" fmla="*/ 0 h 92"/>
                <a:gd name="T26" fmla="*/ 0 w 86"/>
                <a:gd name="T27" fmla="*/ 6 h 92"/>
                <a:gd name="T28" fmla="*/ 4 w 86"/>
                <a:gd name="T29" fmla="*/ 20 h 92"/>
                <a:gd name="T30" fmla="*/ 0 w 86"/>
                <a:gd name="T31" fmla="*/ 32 h 92"/>
                <a:gd name="T32" fmla="*/ 0 w 86"/>
                <a:gd name="T33" fmla="*/ 36 h 92"/>
                <a:gd name="T34" fmla="*/ 0 w 86"/>
                <a:gd name="T35" fmla="*/ 46 h 92"/>
                <a:gd name="T36" fmla="*/ 4 w 86"/>
                <a:gd name="T37" fmla="*/ 52 h 92"/>
                <a:gd name="T38" fmla="*/ 2 w 86"/>
                <a:gd name="T39" fmla="*/ 60 h 92"/>
                <a:gd name="T40" fmla="*/ 2 w 86"/>
                <a:gd name="T41" fmla="*/ 70 h 92"/>
                <a:gd name="T42" fmla="*/ 6 w 86"/>
                <a:gd name="T43" fmla="*/ 78 h 92"/>
                <a:gd name="T44" fmla="*/ 8 w 86"/>
                <a:gd name="T45" fmla="*/ 80 h 92"/>
                <a:gd name="T46" fmla="*/ 16 w 86"/>
                <a:gd name="T47" fmla="*/ 84 h 92"/>
                <a:gd name="T48" fmla="*/ 20 w 86"/>
                <a:gd name="T49" fmla="*/ 84 h 92"/>
                <a:gd name="T50" fmla="*/ 30 w 86"/>
                <a:gd name="T51" fmla="*/ 86 h 92"/>
                <a:gd name="T52" fmla="*/ 36 w 86"/>
                <a:gd name="T53" fmla="*/ 90 h 92"/>
                <a:gd name="T54" fmla="*/ 50 w 86"/>
                <a:gd name="T55" fmla="*/ 90 h 92"/>
                <a:gd name="T56" fmla="*/ 58 w 86"/>
                <a:gd name="T57" fmla="*/ 92 h 92"/>
                <a:gd name="T58" fmla="*/ 62 w 86"/>
                <a:gd name="T59" fmla="*/ 92 h 92"/>
                <a:gd name="T60" fmla="*/ 68 w 86"/>
                <a:gd name="T61" fmla="*/ 92 h 92"/>
                <a:gd name="T62" fmla="*/ 72 w 86"/>
                <a:gd name="T63" fmla="*/ 90 h 92"/>
                <a:gd name="T64" fmla="*/ 80 w 86"/>
                <a:gd name="T65" fmla="*/ 84 h 92"/>
                <a:gd name="T66" fmla="*/ 82 w 86"/>
                <a:gd name="T67" fmla="*/ 80 h 92"/>
                <a:gd name="T68" fmla="*/ 84 w 86"/>
                <a:gd name="T69" fmla="*/ 78 h 92"/>
                <a:gd name="T70" fmla="*/ 86 w 86"/>
                <a:gd name="T71" fmla="*/ 70 h 92"/>
                <a:gd name="T72" fmla="*/ 82 w 86"/>
                <a:gd name="T73" fmla="*/ 66 h 92"/>
                <a:gd name="T74" fmla="*/ 80 w 86"/>
                <a:gd name="T75" fmla="*/ 6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92">
                  <a:moveTo>
                    <a:pt x="80" y="66"/>
                  </a:moveTo>
                  <a:lnTo>
                    <a:pt x="78" y="60"/>
                  </a:lnTo>
                  <a:lnTo>
                    <a:pt x="84" y="48"/>
                  </a:lnTo>
                  <a:lnTo>
                    <a:pt x="76" y="42"/>
                  </a:lnTo>
                  <a:lnTo>
                    <a:pt x="72" y="36"/>
                  </a:lnTo>
                  <a:lnTo>
                    <a:pt x="54" y="22"/>
                  </a:lnTo>
                  <a:lnTo>
                    <a:pt x="46" y="20"/>
                  </a:lnTo>
                  <a:lnTo>
                    <a:pt x="36" y="14"/>
                  </a:lnTo>
                  <a:lnTo>
                    <a:pt x="30" y="16"/>
                  </a:lnTo>
                  <a:lnTo>
                    <a:pt x="28" y="10"/>
                  </a:lnTo>
                  <a:lnTo>
                    <a:pt x="20" y="2"/>
                  </a:lnTo>
                  <a:lnTo>
                    <a:pt x="12" y="0"/>
                  </a:lnTo>
                  <a:lnTo>
                    <a:pt x="4" y="0"/>
                  </a:lnTo>
                  <a:lnTo>
                    <a:pt x="0" y="6"/>
                  </a:lnTo>
                  <a:lnTo>
                    <a:pt x="4" y="20"/>
                  </a:lnTo>
                  <a:lnTo>
                    <a:pt x="0" y="32"/>
                  </a:lnTo>
                  <a:lnTo>
                    <a:pt x="0" y="36"/>
                  </a:lnTo>
                  <a:lnTo>
                    <a:pt x="0" y="46"/>
                  </a:lnTo>
                  <a:lnTo>
                    <a:pt x="4" y="52"/>
                  </a:lnTo>
                  <a:lnTo>
                    <a:pt x="2" y="60"/>
                  </a:lnTo>
                  <a:lnTo>
                    <a:pt x="2" y="70"/>
                  </a:lnTo>
                  <a:lnTo>
                    <a:pt x="6" y="78"/>
                  </a:lnTo>
                  <a:lnTo>
                    <a:pt x="8" y="80"/>
                  </a:lnTo>
                  <a:lnTo>
                    <a:pt x="16" y="84"/>
                  </a:lnTo>
                  <a:lnTo>
                    <a:pt x="20" y="84"/>
                  </a:lnTo>
                  <a:lnTo>
                    <a:pt x="30" y="86"/>
                  </a:lnTo>
                  <a:lnTo>
                    <a:pt x="36" y="90"/>
                  </a:lnTo>
                  <a:lnTo>
                    <a:pt x="50" y="90"/>
                  </a:lnTo>
                  <a:lnTo>
                    <a:pt x="58" y="92"/>
                  </a:lnTo>
                  <a:lnTo>
                    <a:pt x="62" y="92"/>
                  </a:lnTo>
                  <a:lnTo>
                    <a:pt x="68" y="92"/>
                  </a:lnTo>
                  <a:lnTo>
                    <a:pt x="72" y="90"/>
                  </a:lnTo>
                  <a:lnTo>
                    <a:pt x="80" y="84"/>
                  </a:lnTo>
                  <a:lnTo>
                    <a:pt x="82" y="80"/>
                  </a:lnTo>
                  <a:lnTo>
                    <a:pt x="84" y="78"/>
                  </a:lnTo>
                  <a:lnTo>
                    <a:pt x="86" y="70"/>
                  </a:lnTo>
                  <a:lnTo>
                    <a:pt x="82" y="66"/>
                  </a:lnTo>
                  <a:lnTo>
                    <a:pt x="80" y="6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447"/>
            <p:cNvSpPr>
              <a:spLocks/>
            </p:cNvSpPr>
            <p:nvPr/>
          </p:nvSpPr>
          <p:spPr bwMode="auto">
            <a:xfrm>
              <a:off x="2208514" y="4392025"/>
              <a:ext cx="352831" cy="420498"/>
            </a:xfrm>
            <a:custGeom>
              <a:avLst/>
              <a:gdLst>
                <a:gd name="T0" fmla="*/ 106 w 109"/>
                <a:gd name="T1" fmla="*/ 99 h 130"/>
                <a:gd name="T2" fmla="*/ 104 w 109"/>
                <a:gd name="T3" fmla="*/ 98 h 130"/>
                <a:gd name="T4" fmla="*/ 88 w 109"/>
                <a:gd name="T5" fmla="*/ 94 h 130"/>
                <a:gd name="T6" fmla="*/ 70 w 109"/>
                <a:gd name="T7" fmla="*/ 106 h 130"/>
                <a:gd name="T8" fmla="*/ 70 w 109"/>
                <a:gd name="T9" fmla="*/ 123 h 130"/>
                <a:gd name="T10" fmla="*/ 63 w 109"/>
                <a:gd name="T11" fmla="*/ 120 h 130"/>
                <a:gd name="T12" fmla="*/ 56 w 109"/>
                <a:gd name="T13" fmla="*/ 128 h 130"/>
                <a:gd name="T14" fmla="*/ 52 w 109"/>
                <a:gd name="T15" fmla="*/ 122 h 130"/>
                <a:gd name="T16" fmla="*/ 43 w 109"/>
                <a:gd name="T17" fmla="*/ 121 h 130"/>
                <a:gd name="T18" fmla="*/ 37 w 109"/>
                <a:gd name="T19" fmla="*/ 119 h 130"/>
                <a:gd name="T20" fmla="*/ 35 w 109"/>
                <a:gd name="T21" fmla="*/ 123 h 130"/>
                <a:gd name="T22" fmla="*/ 31 w 109"/>
                <a:gd name="T23" fmla="*/ 129 h 130"/>
                <a:gd name="T24" fmla="*/ 25 w 109"/>
                <a:gd name="T25" fmla="*/ 123 h 130"/>
                <a:gd name="T26" fmla="*/ 17 w 109"/>
                <a:gd name="T27" fmla="*/ 108 h 130"/>
                <a:gd name="T28" fmla="*/ 17 w 109"/>
                <a:gd name="T29" fmla="*/ 100 h 130"/>
                <a:gd name="T30" fmla="*/ 17 w 109"/>
                <a:gd name="T31" fmla="*/ 95 h 130"/>
                <a:gd name="T32" fmla="*/ 10 w 109"/>
                <a:gd name="T33" fmla="*/ 80 h 130"/>
                <a:gd name="T34" fmla="*/ 10 w 109"/>
                <a:gd name="T35" fmla="*/ 65 h 130"/>
                <a:gd name="T36" fmla="*/ 13 w 109"/>
                <a:gd name="T37" fmla="*/ 65 h 130"/>
                <a:gd name="T38" fmla="*/ 11 w 109"/>
                <a:gd name="T39" fmla="*/ 63 h 130"/>
                <a:gd name="T40" fmla="*/ 13 w 109"/>
                <a:gd name="T41" fmla="*/ 61 h 130"/>
                <a:gd name="T42" fmla="*/ 10 w 109"/>
                <a:gd name="T43" fmla="*/ 60 h 130"/>
                <a:gd name="T44" fmla="*/ 6 w 109"/>
                <a:gd name="T45" fmla="*/ 55 h 130"/>
                <a:gd name="T46" fmla="*/ 5 w 109"/>
                <a:gd name="T47" fmla="*/ 50 h 130"/>
                <a:gd name="T48" fmla="*/ 7 w 109"/>
                <a:gd name="T49" fmla="*/ 38 h 130"/>
                <a:gd name="T50" fmla="*/ 8 w 109"/>
                <a:gd name="T51" fmla="*/ 31 h 130"/>
                <a:gd name="T52" fmla="*/ 0 w 109"/>
                <a:gd name="T53" fmla="*/ 10 h 130"/>
                <a:gd name="T54" fmla="*/ 8 w 109"/>
                <a:gd name="T55" fmla="*/ 12 h 130"/>
                <a:gd name="T56" fmla="*/ 10 w 109"/>
                <a:gd name="T57" fmla="*/ 10 h 130"/>
                <a:gd name="T58" fmla="*/ 23 w 109"/>
                <a:gd name="T59" fmla="*/ 5 h 130"/>
                <a:gd name="T60" fmla="*/ 34 w 109"/>
                <a:gd name="T61" fmla="*/ 0 h 130"/>
                <a:gd name="T62" fmla="*/ 36 w 109"/>
                <a:gd name="T63" fmla="*/ 11 h 130"/>
                <a:gd name="T64" fmla="*/ 38 w 109"/>
                <a:gd name="T65" fmla="*/ 18 h 130"/>
                <a:gd name="T66" fmla="*/ 41 w 109"/>
                <a:gd name="T67" fmla="*/ 23 h 130"/>
                <a:gd name="T68" fmla="*/ 52 w 109"/>
                <a:gd name="T69" fmla="*/ 27 h 130"/>
                <a:gd name="T70" fmla="*/ 57 w 109"/>
                <a:gd name="T71" fmla="*/ 29 h 130"/>
                <a:gd name="T72" fmla="*/ 68 w 109"/>
                <a:gd name="T73" fmla="*/ 36 h 130"/>
                <a:gd name="T74" fmla="*/ 74 w 109"/>
                <a:gd name="T75" fmla="*/ 36 h 130"/>
                <a:gd name="T76" fmla="*/ 80 w 109"/>
                <a:gd name="T77" fmla="*/ 38 h 130"/>
                <a:gd name="T78" fmla="*/ 82 w 109"/>
                <a:gd name="T79" fmla="*/ 53 h 130"/>
                <a:gd name="T80" fmla="*/ 83 w 109"/>
                <a:gd name="T81" fmla="*/ 63 h 130"/>
                <a:gd name="T82" fmla="*/ 93 w 109"/>
                <a:gd name="T83" fmla="*/ 65 h 130"/>
                <a:gd name="T84" fmla="*/ 101 w 109"/>
                <a:gd name="T85" fmla="*/ 64 h 130"/>
                <a:gd name="T86" fmla="*/ 101 w 109"/>
                <a:gd name="T87" fmla="*/ 72 h 130"/>
                <a:gd name="T88" fmla="*/ 109 w 109"/>
                <a:gd name="T89" fmla="*/ 7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0">
                  <a:moveTo>
                    <a:pt x="105" y="96"/>
                  </a:moveTo>
                  <a:cubicBezTo>
                    <a:pt x="106" y="99"/>
                    <a:pt x="106" y="99"/>
                    <a:pt x="106" y="99"/>
                  </a:cubicBezTo>
                  <a:cubicBezTo>
                    <a:pt x="105" y="101"/>
                    <a:pt x="105" y="101"/>
                    <a:pt x="105" y="101"/>
                  </a:cubicBezTo>
                  <a:cubicBezTo>
                    <a:pt x="104" y="98"/>
                    <a:pt x="104" y="98"/>
                    <a:pt x="104" y="98"/>
                  </a:cubicBezTo>
                  <a:cubicBezTo>
                    <a:pt x="96" y="94"/>
                    <a:pt x="96" y="94"/>
                    <a:pt x="96" y="94"/>
                  </a:cubicBezTo>
                  <a:cubicBezTo>
                    <a:pt x="88" y="94"/>
                    <a:pt x="88" y="94"/>
                    <a:pt x="88" y="94"/>
                  </a:cubicBezTo>
                  <a:cubicBezTo>
                    <a:pt x="75" y="97"/>
                    <a:pt x="75" y="97"/>
                    <a:pt x="75" y="97"/>
                  </a:cubicBezTo>
                  <a:cubicBezTo>
                    <a:pt x="70" y="106"/>
                    <a:pt x="70" y="106"/>
                    <a:pt x="70" y="106"/>
                  </a:cubicBezTo>
                  <a:cubicBezTo>
                    <a:pt x="71" y="110"/>
                    <a:pt x="71" y="110"/>
                    <a:pt x="71" y="110"/>
                  </a:cubicBezTo>
                  <a:cubicBezTo>
                    <a:pt x="70" y="123"/>
                    <a:pt x="70" y="123"/>
                    <a:pt x="70" y="123"/>
                  </a:cubicBezTo>
                  <a:cubicBezTo>
                    <a:pt x="67" y="120"/>
                    <a:pt x="67" y="120"/>
                    <a:pt x="67" y="120"/>
                  </a:cubicBezTo>
                  <a:cubicBezTo>
                    <a:pt x="63" y="120"/>
                    <a:pt x="63" y="120"/>
                    <a:pt x="63" y="120"/>
                  </a:cubicBezTo>
                  <a:cubicBezTo>
                    <a:pt x="58" y="120"/>
                    <a:pt x="58" y="120"/>
                    <a:pt x="58" y="120"/>
                  </a:cubicBezTo>
                  <a:cubicBezTo>
                    <a:pt x="56" y="128"/>
                    <a:pt x="56" y="128"/>
                    <a:pt x="56" y="128"/>
                  </a:cubicBezTo>
                  <a:cubicBezTo>
                    <a:pt x="54" y="127"/>
                    <a:pt x="54" y="127"/>
                    <a:pt x="54" y="127"/>
                  </a:cubicBezTo>
                  <a:cubicBezTo>
                    <a:pt x="52" y="122"/>
                    <a:pt x="52" y="122"/>
                    <a:pt x="52" y="122"/>
                  </a:cubicBezTo>
                  <a:cubicBezTo>
                    <a:pt x="47" y="120"/>
                    <a:pt x="47" y="120"/>
                    <a:pt x="47" y="120"/>
                  </a:cubicBezTo>
                  <a:cubicBezTo>
                    <a:pt x="43" y="121"/>
                    <a:pt x="43" y="121"/>
                    <a:pt x="43" y="121"/>
                  </a:cubicBezTo>
                  <a:cubicBezTo>
                    <a:pt x="40" y="119"/>
                    <a:pt x="40" y="119"/>
                    <a:pt x="40" y="119"/>
                  </a:cubicBezTo>
                  <a:cubicBezTo>
                    <a:pt x="37" y="119"/>
                    <a:pt x="37" y="119"/>
                    <a:pt x="37" y="119"/>
                  </a:cubicBezTo>
                  <a:cubicBezTo>
                    <a:pt x="36" y="121"/>
                    <a:pt x="36" y="121"/>
                    <a:pt x="36" y="121"/>
                  </a:cubicBezTo>
                  <a:cubicBezTo>
                    <a:pt x="35" y="123"/>
                    <a:pt x="35" y="123"/>
                    <a:pt x="35" y="123"/>
                  </a:cubicBezTo>
                  <a:cubicBezTo>
                    <a:pt x="32" y="127"/>
                    <a:pt x="32" y="127"/>
                    <a:pt x="32" y="127"/>
                  </a:cubicBezTo>
                  <a:cubicBezTo>
                    <a:pt x="31" y="129"/>
                    <a:pt x="31" y="129"/>
                    <a:pt x="31" y="129"/>
                  </a:cubicBezTo>
                  <a:cubicBezTo>
                    <a:pt x="26" y="130"/>
                    <a:pt x="26" y="130"/>
                    <a:pt x="26" y="130"/>
                  </a:cubicBezTo>
                  <a:cubicBezTo>
                    <a:pt x="25" y="123"/>
                    <a:pt x="25" y="123"/>
                    <a:pt x="25" y="123"/>
                  </a:cubicBezTo>
                  <a:cubicBezTo>
                    <a:pt x="20" y="111"/>
                    <a:pt x="20" y="111"/>
                    <a:pt x="20" y="111"/>
                  </a:cubicBezTo>
                  <a:cubicBezTo>
                    <a:pt x="17" y="108"/>
                    <a:pt x="17" y="108"/>
                    <a:pt x="17" y="108"/>
                  </a:cubicBezTo>
                  <a:cubicBezTo>
                    <a:pt x="15" y="102"/>
                    <a:pt x="15" y="102"/>
                    <a:pt x="15" y="102"/>
                  </a:cubicBezTo>
                  <a:cubicBezTo>
                    <a:pt x="17" y="100"/>
                    <a:pt x="17" y="100"/>
                    <a:pt x="17" y="100"/>
                  </a:cubicBezTo>
                  <a:cubicBezTo>
                    <a:pt x="15" y="97"/>
                    <a:pt x="15" y="97"/>
                    <a:pt x="15" y="97"/>
                  </a:cubicBezTo>
                  <a:cubicBezTo>
                    <a:pt x="17" y="95"/>
                    <a:pt x="17" y="95"/>
                    <a:pt x="17" y="95"/>
                  </a:cubicBezTo>
                  <a:cubicBezTo>
                    <a:pt x="12" y="91"/>
                    <a:pt x="12" y="91"/>
                    <a:pt x="12" y="91"/>
                  </a:cubicBezTo>
                  <a:cubicBezTo>
                    <a:pt x="10" y="80"/>
                    <a:pt x="10" y="80"/>
                    <a:pt x="10" y="80"/>
                  </a:cubicBezTo>
                  <a:cubicBezTo>
                    <a:pt x="6" y="77"/>
                    <a:pt x="6" y="77"/>
                    <a:pt x="6" y="77"/>
                  </a:cubicBezTo>
                  <a:cubicBezTo>
                    <a:pt x="10" y="65"/>
                    <a:pt x="10" y="65"/>
                    <a:pt x="10" y="65"/>
                  </a:cubicBezTo>
                  <a:cubicBezTo>
                    <a:pt x="10" y="66"/>
                    <a:pt x="10" y="66"/>
                    <a:pt x="10" y="66"/>
                  </a:cubicBezTo>
                  <a:cubicBezTo>
                    <a:pt x="13" y="65"/>
                    <a:pt x="13" y="65"/>
                    <a:pt x="13" y="65"/>
                  </a:cubicBezTo>
                  <a:cubicBezTo>
                    <a:pt x="14" y="63"/>
                    <a:pt x="14" y="63"/>
                    <a:pt x="14" y="63"/>
                  </a:cubicBezTo>
                  <a:cubicBezTo>
                    <a:pt x="11" y="63"/>
                    <a:pt x="11" y="63"/>
                    <a:pt x="11" y="63"/>
                  </a:cubicBezTo>
                  <a:cubicBezTo>
                    <a:pt x="11" y="62"/>
                    <a:pt x="11" y="62"/>
                    <a:pt x="11" y="62"/>
                  </a:cubicBezTo>
                  <a:cubicBezTo>
                    <a:pt x="13" y="61"/>
                    <a:pt x="13" y="61"/>
                    <a:pt x="13" y="61"/>
                  </a:cubicBezTo>
                  <a:cubicBezTo>
                    <a:pt x="12" y="60"/>
                    <a:pt x="12" y="60"/>
                    <a:pt x="12" y="60"/>
                  </a:cubicBezTo>
                  <a:cubicBezTo>
                    <a:pt x="10" y="60"/>
                    <a:pt x="10" y="60"/>
                    <a:pt x="10" y="60"/>
                  </a:cubicBezTo>
                  <a:cubicBezTo>
                    <a:pt x="9" y="59"/>
                    <a:pt x="7" y="56"/>
                    <a:pt x="7" y="56"/>
                  </a:cubicBezTo>
                  <a:cubicBezTo>
                    <a:pt x="6" y="55"/>
                    <a:pt x="6" y="55"/>
                    <a:pt x="6" y="55"/>
                  </a:cubicBezTo>
                  <a:cubicBezTo>
                    <a:pt x="6" y="53"/>
                    <a:pt x="6" y="53"/>
                    <a:pt x="6" y="53"/>
                  </a:cubicBezTo>
                  <a:cubicBezTo>
                    <a:pt x="5" y="50"/>
                    <a:pt x="5" y="50"/>
                    <a:pt x="5" y="50"/>
                  </a:cubicBezTo>
                  <a:cubicBezTo>
                    <a:pt x="8" y="43"/>
                    <a:pt x="8" y="43"/>
                    <a:pt x="8" y="43"/>
                  </a:cubicBezTo>
                  <a:cubicBezTo>
                    <a:pt x="7" y="38"/>
                    <a:pt x="7" y="38"/>
                    <a:pt x="7" y="38"/>
                  </a:cubicBezTo>
                  <a:cubicBezTo>
                    <a:pt x="8" y="36"/>
                    <a:pt x="8" y="36"/>
                    <a:pt x="8" y="36"/>
                  </a:cubicBezTo>
                  <a:cubicBezTo>
                    <a:pt x="8" y="31"/>
                    <a:pt x="8" y="31"/>
                    <a:pt x="8" y="31"/>
                  </a:cubicBezTo>
                  <a:cubicBezTo>
                    <a:pt x="10" y="25"/>
                    <a:pt x="10" y="25"/>
                    <a:pt x="10" y="25"/>
                  </a:cubicBezTo>
                  <a:cubicBezTo>
                    <a:pt x="0" y="10"/>
                    <a:pt x="0" y="10"/>
                    <a:pt x="0" y="10"/>
                  </a:cubicBezTo>
                  <a:cubicBezTo>
                    <a:pt x="5" y="10"/>
                    <a:pt x="5" y="10"/>
                    <a:pt x="5" y="10"/>
                  </a:cubicBezTo>
                  <a:cubicBezTo>
                    <a:pt x="8" y="12"/>
                    <a:pt x="8" y="12"/>
                    <a:pt x="8" y="12"/>
                  </a:cubicBezTo>
                  <a:cubicBezTo>
                    <a:pt x="10" y="12"/>
                    <a:pt x="10" y="12"/>
                    <a:pt x="10" y="12"/>
                  </a:cubicBezTo>
                  <a:cubicBezTo>
                    <a:pt x="10" y="10"/>
                    <a:pt x="10" y="10"/>
                    <a:pt x="10" y="10"/>
                  </a:cubicBezTo>
                  <a:cubicBezTo>
                    <a:pt x="16" y="6"/>
                    <a:pt x="16" y="6"/>
                    <a:pt x="16" y="6"/>
                  </a:cubicBezTo>
                  <a:cubicBezTo>
                    <a:pt x="23" y="5"/>
                    <a:pt x="23" y="5"/>
                    <a:pt x="23" y="5"/>
                  </a:cubicBezTo>
                  <a:cubicBezTo>
                    <a:pt x="27" y="0"/>
                    <a:pt x="27" y="0"/>
                    <a:pt x="27" y="0"/>
                  </a:cubicBezTo>
                  <a:cubicBezTo>
                    <a:pt x="34" y="0"/>
                    <a:pt x="34" y="0"/>
                    <a:pt x="34" y="0"/>
                  </a:cubicBezTo>
                  <a:cubicBezTo>
                    <a:pt x="35" y="7"/>
                    <a:pt x="35" y="7"/>
                    <a:pt x="35" y="7"/>
                  </a:cubicBezTo>
                  <a:cubicBezTo>
                    <a:pt x="36" y="11"/>
                    <a:pt x="36" y="11"/>
                    <a:pt x="36" y="11"/>
                  </a:cubicBezTo>
                  <a:cubicBezTo>
                    <a:pt x="36" y="15"/>
                    <a:pt x="36" y="15"/>
                    <a:pt x="36" y="15"/>
                  </a:cubicBezTo>
                  <a:cubicBezTo>
                    <a:pt x="38" y="18"/>
                    <a:pt x="38" y="18"/>
                    <a:pt x="38" y="18"/>
                  </a:cubicBezTo>
                  <a:cubicBezTo>
                    <a:pt x="40" y="22"/>
                    <a:pt x="40" y="22"/>
                    <a:pt x="40" y="22"/>
                  </a:cubicBezTo>
                  <a:cubicBezTo>
                    <a:pt x="41" y="23"/>
                    <a:pt x="41" y="23"/>
                    <a:pt x="41" y="23"/>
                  </a:cubicBezTo>
                  <a:cubicBezTo>
                    <a:pt x="46" y="26"/>
                    <a:pt x="46" y="26"/>
                    <a:pt x="46" y="26"/>
                  </a:cubicBezTo>
                  <a:cubicBezTo>
                    <a:pt x="52" y="27"/>
                    <a:pt x="52" y="27"/>
                    <a:pt x="52" y="27"/>
                  </a:cubicBezTo>
                  <a:cubicBezTo>
                    <a:pt x="56" y="29"/>
                    <a:pt x="56" y="29"/>
                    <a:pt x="56" y="29"/>
                  </a:cubicBezTo>
                  <a:cubicBezTo>
                    <a:pt x="57" y="29"/>
                    <a:pt x="57" y="29"/>
                    <a:pt x="57" y="29"/>
                  </a:cubicBezTo>
                  <a:cubicBezTo>
                    <a:pt x="65" y="33"/>
                    <a:pt x="65" y="33"/>
                    <a:pt x="65" y="33"/>
                  </a:cubicBezTo>
                  <a:cubicBezTo>
                    <a:pt x="68" y="36"/>
                    <a:pt x="68" y="36"/>
                    <a:pt x="68" y="36"/>
                  </a:cubicBezTo>
                  <a:cubicBezTo>
                    <a:pt x="72" y="37"/>
                    <a:pt x="72" y="37"/>
                    <a:pt x="72" y="37"/>
                  </a:cubicBezTo>
                  <a:cubicBezTo>
                    <a:pt x="74" y="36"/>
                    <a:pt x="74" y="36"/>
                    <a:pt x="74" y="36"/>
                  </a:cubicBezTo>
                  <a:cubicBezTo>
                    <a:pt x="76" y="37"/>
                    <a:pt x="76" y="37"/>
                    <a:pt x="76" y="37"/>
                  </a:cubicBezTo>
                  <a:cubicBezTo>
                    <a:pt x="80" y="38"/>
                    <a:pt x="80" y="38"/>
                    <a:pt x="80" y="38"/>
                  </a:cubicBezTo>
                  <a:cubicBezTo>
                    <a:pt x="81" y="45"/>
                    <a:pt x="81" y="45"/>
                    <a:pt x="81" y="45"/>
                  </a:cubicBezTo>
                  <a:cubicBezTo>
                    <a:pt x="82" y="53"/>
                    <a:pt x="82" y="53"/>
                    <a:pt x="82" y="53"/>
                  </a:cubicBezTo>
                  <a:cubicBezTo>
                    <a:pt x="80" y="55"/>
                    <a:pt x="80" y="55"/>
                    <a:pt x="80" y="55"/>
                  </a:cubicBezTo>
                  <a:cubicBezTo>
                    <a:pt x="83" y="63"/>
                    <a:pt x="83" y="63"/>
                    <a:pt x="83" y="63"/>
                  </a:cubicBezTo>
                  <a:cubicBezTo>
                    <a:pt x="87" y="65"/>
                    <a:pt x="87" y="65"/>
                    <a:pt x="87" y="65"/>
                  </a:cubicBezTo>
                  <a:cubicBezTo>
                    <a:pt x="93" y="65"/>
                    <a:pt x="93" y="65"/>
                    <a:pt x="93" y="65"/>
                  </a:cubicBezTo>
                  <a:cubicBezTo>
                    <a:pt x="97" y="63"/>
                    <a:pt x="97" y="63"/>
                    <a:pt x="97" y="63"/>
                  </a:cubicBezTo>
                  <a:cubicBezTo>
                    <a:pt x="101" y="64"/>
                    <a:pt x="101" y="64"/>
                    <a:pt x="101" y="64"/>
                  </a:cubicBezTo>
                  <a:cubicBezTo>
                    <a:pt x="101" y="67"/>
                    <a:pt x="101" y="67"/>
                    <a:pt x="101" y="67"/>
                  </a:cubicBezTo>
                  <a:cubicBezTo>
                    <a:pt x="101" y="72"/>
                    <a:pt x="101" y="72"/>
                    <a:pt x="101" y="72"/>
                  </a:cubicBezTo>
                  <a:cubicBezTo>
                    <a:pt x="104" y="72"/>
                    <a:pt x="104" y="72"/>
                    <a:pt x="104" y="72"/>
                  </a:cubicBezTo>
                  <a:cubicBezTo>
                    <a:pt x="109" y="79"/>
                    <a:pt x="109" y="79"/>
                    <a:pt x="109" y="79"/>
                  </a:cubicBezTo>
                  <a:lnTo>
                    <a:pt x="105" y="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448"/>
            <p:cNvSpPr>
              <a:spLocks/>
            </p:cNvSpPr>
            <p:nvPr/>
          </p:nvSpPr>
          <p:spPr bwMode="auto">
            <a:xfrm>
              <a:off x="1870183" y="4085916"/>
              <a:ext cx="370554" cy="576774"/>
            </a:xfrm>
            <a:custGeom>
              <a:avLst/>
              <a:gdLst>
                <a:gd name="T0" fmla="*/ 230 w 230"/>
                <a:gd name="T1" fmla="*/ 318 h 358"/>
                <a:gd name="T2" fmla="*/ 228 w 230"/>
                <a:gd name="T3" fmla="*/ 316 h 358"/>
                <a:gd name="T4" fmla="*/ 218 w 230"/>
                <a:gd name="T5" fmla="*/ 308 h 358"/>
                <a:gd name="T6" fmla="*/ 214 w 230"/>
                <a:gd name="T7" fmla="*/ 302 h 358"/>
                <a:gd name="T8" fmla="*/ 220 w 230"/>
                <a:gd name="T9" fmla="*/ 296 h 358"/>
                <a:gd name="T10" fmla="*/ 220 w 230"/>
                <a:gd name="T11" fmla="*/ 290 h 358"/>
                <a:gd name="T12" fmla="*/ 226 w 230"/>
                <a:gd name="T13" fmla="*/ 262 h 358"/>
                <a:gd name="T14" fmla="*/ 210 w 230"/>
                <a:gd name="T15" fmla="*/ 210 h 358"/>
                <a:gd name="T16" fmla="*/ 192 w 230"/>
                <a:gd name="T17" fmla="*/ 212 h 358"/>
                <a:gd name="T18" fmla="*/ 190 w 230"/>
                <a:gd name="T19" fmla="*/ 182 h 358"/>
                <a:gd name="T20" fmla="*/ 174 w 230"/>
                <a:gd name="T21" fmla="*/ 194 h 358"/>
                <a:gd name="T22" fmla="*/ 144 w 230"/>
                <a:gd name="T23" fmla="*/ 182 h 358"/>
                <a:gd name="T24" fmla="*/ 130 w 230"/>
                <a:gd name="T25" fmla="*/ 160 h 358"/>
                <a:gd name="T26" fmla="*/ 144 w 230"/>
                <a:gd name="T27" fmla="*/ 124 h 358"/>
                <a:gd name="T28" fmla="*/ 150 w 230"/>
                <a:gd name="T29" fmla="*/ 96 h 358"/>
                <a:gd name="T30" fmla="*/ 182 w 230"/>
                <a:gd name="T31" fmla="*/ 78 h 358"/>
                <a:gd name="T32" fmla="*/ 196 w 230"/>
                <a:gd name="T33" fmla="*/ 48 h 358"/>
                <a:gd name="T34" fmla="*/ 172 w 230"/>
                <a:gd name="T35" fmla="*/ 42 h 358"/>
                <a:gd name="T36" fmla="*/ 154 w 230"/>
                <a:gd name="T37" fmla="*/ 42 h 358"/>
                <a:gd name="T38" fmla="*/ 140 w 230"/>
                <a:gd name="T39" fmla="*/ 36 h 358"/>
                <a:gd name="T40" fmla="*/ 132 w 230"/>
                <a:gd name="T41" fmla="*/ 24 h 358"/>
                <a:gd name="T42" fmla="*/ 118 w 230"/>
                <a:gd name="T43" fmla="*/ 12 h 358"/>
                <a:gd name="T44" fmla="*/ 104 w 230"/>
                <a:gd name="T45" fmla="*/ 0 h 358"/>
                <a:gd name="T46" fmla="*/ 102 w 230"/>
                <a:gd name="T47" fmla="*/ 10 h 358"/>
                <a:gd name="T48" fmla="*/ 98 w 230"/>
                <a:gd name="T49" fmla="*/ 28 h 358"/>
                <a:gd name="T50" fmla="*/ 54 w 230"/>
                <a:gd name="T51" fmla="*/ 60 h 358"/>
                <a:gd name="T52" fmla="*/ 50 w 230"/>
                <a:gd name="T53" fmla="*/ 84 h 358"/>
                <a:gd name="T54" fmla="*/ 32 w 230"/>
                <a:gd name="T55" fmla="*/ 82 h 358"/>
                <a:gd name="T56" fmla="*/ 14 w 230"/>
                <a:gd name="T57" fmla="*/ 78 h 358"/>
                <a:gd name="T58" fmla="*/ 18 w 230"/>
                <a:gd name="T59" fmla="*/ 62 h 358"/>
                <a:gd name="T60" fmla="*/ 0 w 230"/>
                <a:gd name="T61" fmla="*/ 78 h 358"/>
                <a:gd name="T62" fmla="*/ 4 w 230"/>
                <a:gd name="T63" fmla="*/ 100 h 358"/>
                <a:gd name="T64" fmla="*/ 8 w 230"/>
                <a:gd name="T65" fmla="*/ 108 h 358"/>
                <a:gd name="T66" fmla="*/ 10 w 230"/>
                <a:gd name="T67" fmla="*/ 120 h 358"/>
                <a:gd name="T68" fmla="*/ 36 w 230"/>
                <a:gd name="T69" fmla="*/ 138 h 358"/>
                <a:gd name="T70" fmla="*/ 52 w 230"/>
                <a:gd name="T71" fmla="*/ 176 h 358"/>
                <a:gd name="T72" fmla="*/ 70 w 230"/>
                <a:gd name="T73" fmla="*/ 212 h 358"/>
                <a:gd name="T74" fmla="*/ 82 w 230"/>
                <a:gd name="T75" fmla="*/ 236 h 358"/>
                <a:gd name="T76" fmla="*/ 100 w 230"/>
                <a:gd name="T77" fmla="*/ 268 h 358"/>
                <a:gd name="T78" fmla="*/ 102 w 230"/>
                <a:gd name="T79" fmla="*/ 280 h 358"/>
                <a:gd name="T80" fmla="*/ 122 w 230"/>
                <a:gd name="T81" fmla="*/ 300 h 358"/>
                <a:gd name="T82" fmla="*/ 150 w 230"/>
                <a:gd name="T83" fmla="*/ 316 h 358"/>
                <a:gd name="T84" fmla="*/ 188 w 230"/>
                <a:gd name="T85" fmla="*/ 340 h 358"/>
                <a:gd name="T86" fmla="*/ 200 w 230"/>
                <a:gd name="T87" fmla="*/ 352 h 358"/>
                <a:gd name="T88" fmla="*/ 218 w 230"/>
                <a:gd name="T89" fmla="*/ 354 h 358"/>
                <a:gd name="T90" fmla="*/ 230 w 230"/>
                <a:gd name="T91" fmla="*/ 32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358">
                  <a:moveTo>
                    <a:pt x="230" y="320"/>
                  </a:moveTo>
                  <a:lnTo>
                    <a:pt x="228" y="320"/>
                  </a:lnTo>
                  <a:lnTo>
                    <a:pt x="230" y="318"/>
                  </a:lnTo>
                  <a:lnTo>
                    <a:pt x="230" y="318"/>
                  </a:lnTo>
                  <a:lnTo>
                    <a:pt x="228" y="314"/>
                  </a:lnTo>
                  <a:lnTo>
                    <a:pt x="228" y="316"/>
                  </a:lnTo>
                  <a:lnTo>
                    <a:pt x="224" y="314"/>
                  </a:lnTo>
                  <a:lnTo>
                    <a:pt x="218" y="306"/>
                  </a:lnTo>
                  <a:lnTo>
                    <a:pt x="218" y="308"/>
                  </a:lnTo>
                  <a:lnTo>
                    <a:pt x="216" y="310"/>
                  </a:lnTo>
                  <a:lnTo>
                    <a:pt x="212" y="308"/>
                  </a:lnTo>
                  <a:lnTo>
                    <a:pt x="214" y="302"/>
                  </a:lnTo>
                  <a:lnTo>
                    <a:pt x="216" y="300"/>
                  </a:lnTo>
                  <a:lnTo>
                    <a:pt x="216" y="298"/>
                  </a:lnTo>
                  <a:lnTo>
                    <a:pt x="220" y="296"/>
                  </a:lnTo>
                  <a:lnTo>
                    <a:pt x="222" y="300"/>
                  </a:lnTo>
                  <a:lnTo>
                    <a:pt x="222" y="296"/>
                  </a:lnTo>
                  <a:lnTo>
                    <a:pt x="220" y="290"/>
                  </a:lnTo>
                  <a:lnTo>
                    <a:pt x="226" y="276"/>
                  </a:lnTo>
                  <a:lnTo>
                    <a:pt x="224" y="266"/>
                  </a:lnTo>
                  <a:lnTo>
                    <a:pt x="226" y="262"/>
                  </a:lnTo>
                  <a:lnTo>
                    <a:pt x="226" y="252"/>
                  </a:lnTo>
                  <a:lnTo>
                    <a:pt x="230" y="240"/>
                  </a:lnTo>
                  <a:lnTo>
                    <a:pt x="210" y="210"/>
                  </a:lnTo>
                  <a:lnTo>
                    <a:pt x="202" y="210"/>
                  </a:lnTo>
                  <a:lnTo>
                    <a:pt x="198" y="212"/>
                  </a:lnTo>
                  <a:lnTo>
                    <a:pt x="192" y="212"/>
                  </a:lnTo>
                  <a:lnTo>
                    <a:pt x="190" y="190"/>
                  </a:lnTo>
                  <a:lnTo>
                    <a:pt x="192" y="184"/>
                  </a:lnTo>
                  <a:lnTo>
                    <a:pt x="190" y="182"/>
                  </a:lnTo>
                  <a:lnTo>
                    <a:pt x="188" y="184"/>
                  </a:lnTo>
                  <a:lnTo>
                    <a:pt x="180" y="186"/>
                  </a:lnTo>
                  <a:lnTo>
                    <a:pt x="174" y="194"/>
                  </a:lnTo>
                  <a:lnTo>
                    <a:pt x="164" y="194"/>
                  </a:lnTo>
                  <a:lnTo>
                    <a:pt x="156" y="184"/>
                  </a:lnTo>
                  <a:lnTo>
                    <a:pt x="144" y="182"/>
                  </a:lnTo>
                  <a:lnTo>
                    <a:pt x="146" y="172"/>
                  </a:lnTo>
                  <a:lnTo>
                    <a:pt x="132" y="166"/>
                  </a:lnTo>
                  <a:lnTo>
                    <a:pt x="130" y="160"/>
                  </a:lnTo>
                  <a:lnTo>
                    <a:pt x="132" y="136"/>
                  </a:lnTo>
                  <a:lnTo>
                    <a:pt x="132" y="132"/>
                  </a:lnTo>
                  <a:lnTo>
                    <a:pt x="144" y="124"/>
                  </a:lnTo>
                  <a:lnTo>
                    <a:pt x="144" y="114"/>
                  </a:lnTo>
                  <a:lnTo>
                    <a:pt x="148" y="106"/>
                  </a:lnTo>
                  <a:lnTo>
                    <a:pt x="150" y="96"/>
                  </a:lnTo>
                  <a:lnTo>
                    <a:pt x="166" y="84"/>
                  </a:lnTo>
                  <a:lnTo>
                    <a:pt x="176" y="82"/>
                  </a:lnTo>
                  <a:lnTo>
                    <a:pt x="182" y="78"/>
                  </a:lnTo>
                  <a:lnTo>
                    <a:pt x="188" y="74"/>
                  </a:lnTo>
                  <a:lnTo>
                    <a:pt x="188" y="70"/>
                  </a:lnTo>
                  <a:lnTo>
                    <a:pt x="196" y="48"/>
                  </a:lnTo>
                  <a:lnTo>
                    <a:pt x="186" y="40"/>
                  </a:lnTo>
                  <a:lnTo>
                    <a:pt x="178" y="40"/>
                  </a:lnTo>
                  <a:lnTo>
                    <a:pt x="172" y="42"/>
                  </a:lnTo>
                  <a:lnTo>
                    <a:pt x="166" y="38"/>
                  </a:lnTo>
                  <a:lnTo>
                    <a:pt x="160" y="42"/>
                  </a:lnTo>
                  <a:lnTo>
                    <a:pt x="154" y="42"/>
                  </a:lnTo>
                  <a:lnTo>
                    <a:pt x="140" y="40"/>
                  </a:lnTo>
                  <a:lnTo>
                    <a:pt x="138" y="38"/>
                  </a:lnTo>
                  <a:lnTo>
                    <a:pt x="140" y="36"/>
                  </a:lnTo>
                  <a:lnTo>
                    <a:pt x="140" y="30"/>
                  </a:lnTo>
                  <a:lnTo>
                    <a:pt x="134" y="28"/>
                  </a:lnTo>
                  <a:lnTo>
                    <a:pt x="132" y="24"/>
                  </a:lnTo>
                  <a:lnTo>
                    <a:pt x="124" y="18"/>
                  </a:lnTo>
                  <a:lnTo>
                    <a:pt x="120" y="16"/>
                  </a:lnTo>
                  <a:lnTo>
                    <a:pt x="118" y="12"/>
                  </a:lnTo>
                  <a:lnTo>
                    <a:pt x="114" y="4"/>
                  </a:lnTo>
                  <a:lnTo>
                    <a:pt x="108" y="0"/>
                  </a:lnTo>
                  <a:lnTo>
                    <a:pt x="104" y="0"/>
                  </a:lnTo>
                  <a:lnTo>
                    <a:pt x="102" y="2"/>
                  </a:lnTo>
                  <a:lnTo>
                    <a:pt x="104" y="6"/>
                  </a:lnTo>
                  <a:lnTo>
                    <a:pt x="102" y="10"/>
                  </a:lnTo>
                  <a:lnTo>
                    <a:pt x="104" y="12"/>
                  </a:lnTo>
                  <a:lnTo>
                    <a:pt x="100" y="20"/>
                  </a:lnTo>
                  <a:lnTo>
                    <a:pt x="98" y="28"/>
                  </a:lnTo>
                  <a:lnTo>
                    <a:pt x="82" y="46"/>
                  </a:lnTo>
                  <a:lnTo>
                    <a:pt x="68" y="54"/>
                  </a:lnTo>
                  <a:lnTo>
                    <a:pt x="54" y="60"/>
                  </a:lnTo>
                  <a:lnTo>
                    <a:pt x="50" y="66"/>
                  </a:lnTo>
                  <a:lnTo>
                    <a:pt x="50" y="74"/>
                  </a:lnTo>
                  <a:lnTo>
                    <a:pt x="50" y="84"/>
                  </a:lnTo>
                  <a:lnTo>
                    <a:pt x="40" y="94"/>
                  </a:lnTo>
                  <a:lnTo>
                    <a:pt x="34" y="92"/>
                  </a:lnTo>
                  <a:lnTo>
                    <a:pt x="32" y="82"/>
                  </a:lnTo>
                  <a:lnTo>
                    <a:pt x="24" y="80"/>
                  </a:lnTo>
                  <a:lnTo>
                    <a:pt x="16" y="82"/>
                  </a:lnTo>
                  <a:lnTo>
                    <a:pt x="14" y="78"/>
                  </a:lnTo>
                  <a:lnTo>
                    <a:pt x="16" y="74"/>
                  </a:lnTo>
                  <a:lnTo>
                    <a:pt x="20" y="72"/>
                  </a:lnTo>
                  <a:lnTo>
                    <a:pt x="18" y="62"/>
                  </a:lnTo>
                  <a:lnTo>
                    <a:pt x="8" y="70"/>
                  </a:lnTo>
                  <a:lnTo>
                    <a:pt x="6" y="74"/>
                  </a:lnTo>
                  <a:lnTo>
                    <a:pt x="0" y="78"/>
                  </a:lnTo>
                  <a:lnTo>
                    <a:pt x="0" y="86"/>
                  </a:lnTo>
                  <a:lnTo>
                    <a:pt x="4" y="94"/>
                  </a:lnTo>
                  <a:lnTo>
                    <a:pt x="4" y="100"/>
                  </a:lnTo>
                  <a:lnTo>
                    <a:pt x="8" y="102"/>
                  </a:lnTo>
                  <a:lnTo>
                    <a:pt x="10" y="106"/>
                  </a:lnTo>
                  <a:lnTo>
                    <a:pt x="8" y="108"/>
                  </a:lnTo>
                  <a:lnTo>
                    <a:pt x="4" y="110"/>
                  </a:lnTo>
                  <a:lnTo>
                    <a:pt x="4" y="116"/>
                  </a:lnTo>
                  <a:lnTo>
                    <a:pt x="10" y="120"/>
                  </a:lnTo>
                  <a:lnTo>
                    <a:pt x="16" y="126"/>
                  </a:lnTo>
                  <a:lnTo>
                    <a:pt x="24" y="126"/>
                  </a:lnTo>
                  <a:lnTo>
                    <a:pt x="36" y="138"/>
                  </a:lnTo>
                  <a:lnTo>
                    <a:pt x="38" y="146"/>
                  </a:lnTo>
                  <a:lnTo>
                    <a:pt x="46" y="160"/>
                  </a:lnTo>
                  <a:lnTo>
                    <a:pt x="52" y="176"/>
                  </a:lnTo>
                  <a:lnTo>
                    <a:pt x="58" y="192"/>
                  </a:lnTo>
                  <a:lnTo>
                    <a:pt x="64" y="200"/>
                  </a:lnTo>
                  <a:lnTo>
                    <a:pt x="70" y="212"/>
                  </a:lnTo>
                  <a:lnTo>
                    <a:pt x="70" y="218"/>
                  </a:lnTo>
                  <a:lnTo>
                    <a:pt x="78" y="226"/>
                  </a:lnTo>
                  <a:lnTo>
                    <a:pt x="82" y="236"/>
                  </a:lnTo>
                  <a:lnTo>
                    <a:pt x="90" y="248"/>
                  </a:lnTo>
                  <a:lnTo>
                    <a:pt x="100" y="262"/>
                  </a:lnTo>
                  <a:lnTo>
                    <a:pt x="100" y="268"/>
                  </a:lnTo>
                  <a:lnTo>
                    <a:pt x="98" y="270"/>
                  </a:lnTo>
                  <a:lnTo>
                    <a:pt x="98" y="278"/>
                  </a:lnTo>
                  <a:lnTo>
                    <a:pt x="102" y="280"/>
                  </a:lnTo>
                  <a:lnTo>
                    <a:pt x="114" y="292"/>
                  </a:lnTo>
                  <a:lnTo>
                    <a:pt x="118" y="296"/>
                  </a:lnTo>
                  <a:lnTo>
                    <a:pt x="122" y="300"/>
                  </a:lnTo>
                  <a:lnTo>
                    <a:pt x="134" y="304"/>
                  </a:lnTo>
                  <a:lnTo>
                    <a:pt x="142" y="312"/>
                  </a:lnTo>
                  <a:lnTo>
                    <a:pt x="150" y="316"/>
                  </a:lnTo>
                  <a:lnTo>
                    <a:pt x="158" y="322"/>
                  </a:lnTo>
                  <a:lnTo>
                    <a:pt x="174" y="328"/>
                  </a:lnTo>
                  <a:lnTo>
                    <a:pt x="188" y="340"/>
                  </a:lnTo>
                  <a:lnTo>
                    <a:pt x="190" y="346"/>
                  </a:lnTo>
                  <a:lnTo>
                    <a:pt x="196" y="352"/>
                  </a:lnTo>
                  <a:lnTo>
                    <a:pt x="200" y="352"/>
                  </a:lnTo>
                  <a:lnTo>
                    <a:pt x="204" y="356"/>
                  </a:lnTo>
                  <a:lnTo>
                    <a:pt x="208" y="358"/>
                  </a:lnTo>
                  <a:lnTo>
                    <a:pt x="218" y="354"/>
                  </a:lnTo>
                  <a:lnTo>
                    <a:pt x="216" y="346"/>
                  </a:lnTo>
                  <a:lnTo>
                    <a:pt x="222" y="344"/>
                  </a:lnTo>
                  <a:lnTo>
                    <a:pt x="230" y="3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449"/>
            <p:cNvSpPr>
              <a:spLocks/>
            </p:cNvSpPr>
            <p:nvPr/>
          </p:nvSpPr>
          <p:spPr bwMode="auto">
            <a:xfrm>
              <a:off x="1680073" y="3494641"/>
              <a:ext cx="41889" cy="77333"/>
            </a:xfrm>
            <a:custGeom>
              <a:avLst/>
              <a:gdLst>
                <a:gd name="T0" fmla="*/ 14 w 26"/>
                <a:gd name="T1" fmla="*/ 6 h 48"/>
                <a:gd name="T2" fmla="*/ 10 w 26"/>
                <a:gd name="T3" fmla="*/ 8 h 48"/>
                <a:gd name="T4" fmla="*/ 6 w 26"/>
                <a:gd name="T5" fmla="*/ 10 h 48"/>
                <a:gd name="T6" fmla="*/ 2 w 26"/>
                <a:gd name="T7" fmla="*/ 14 h 48"/>
                <a:gd name="T8" fmla="*/ 0 w 26"/>
                <a:gd name="T9" fmla="*/ 48 h 48"/>
                <a:gd name="T10" fmla="*/ 8 w 26"/>
                <a:gd name="T11" fmla="*/ 48 h 48"/>
                <a:gd name="T12" fmla="*/ 8 w 26"/>
                <a:gd name="T13" fmla="*/ 46 h 48"/>
                <a:gd name="T14" fmla="*/ 10 w 26"/>
                <a:gd name="T15" fmla="*/ 42 h 48"/>
                <a:gd name="T16" fmla="*/ 14 w 26"/>
                <a:gd name="T17" fmla="*/ 40 h 48"/>
                <a:gd name="T18" fmla="*/ 18 w 26"/>
                <a:gd name="T19" fmla="*/ 34 h 48"/>
                <a:gd name="T20" fmla="*/ 20 w 26"/>
                <a:gd name="T21" fmla="*/ 28 h 48"/>
                <a:gd name="T22" fmla="*/ 18 w 26"/>
                <a:gd name="T23" fmla="*/ 22 h 48"/>
                <a:gd name="T24" fmla="*/ 20 w 26"/>
                <a:gd name="T25" fmla="*/ 18 h 48"/>
                <a:gd name="T26" fmla="*/ 22 w 26"/>
                <a:gd name="T27" fmla="*/ 10 h 48"/>
                <a:gd name="T28" fmla="*/ 26 w 26"/>
                <a:gd name="T29" fmla="*/ 2 h 48"/>
                <a:gd name="T30" fmla="*/ 24 w 26"/>
                <a:gd name="T31" fmla="*/ 0 h 48"/>
                <a:gd name="T32" fmla="*/ 20 w 26"/>
                <a:gd name="T33" fmla="*/ 2 h 48"/>
                <a:gd name="T34" fmla="*/ 16 w 26"/>
                <a:gd name="T35" fmla="*/ 2 h 48"/>
                <a:gd name="T36" fmla="*/ 14 w 26"/>
                <a:gd name="T3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8">
                  <a:moveTo>
                    <a:pt x="14" y="6"/>
                  </a:moveTo>
                  <a:lnTo>
                    <a:pt x="10" y="8"/>
                  </a:lnTo>
                  <a:lnTo>
                    <a:pt x="6" y="10"/>
                  </a:lnTo>
                  <a:lnTo>
                    <a:pt x="2" y="14"/>
                  </a:lnTo>
                  <a:lnTo>
                    <a:pt x="0" y="48"/>
                  </a:lnTo>
                  <a:lnTo>
                    <a:pt x="8" y="48"/>
                  </a:lnTo>
                  <a:lnTo>
                    <a:pt x="8" y="46"/>
                  </a:lnTo>
                  <a:lnTo>
                    <a:pt x="10" y="42"/>
                  </a:lnTo>
                  <a:lnTo>
                    <a:pt x="14" y="40"/>
                  </a:lnTo>
                  <a:lnTo>
                    <a:pt x="18" y="34"/>
                  </a:lnTo>
                  <a:lnTo>
                    <a:pt x="20" y="28"/>
                  </a:lnTo>
                  <a:lnTo>
                    <a:pt x="18" y="22"/>
                  </a:lnTo>
                  <a:lnTo>
                    <a:pt x="20" y="18"/>
                  </a:lnTo>
                  <a:lnTo>
                    <a:pt x="22" y="10"/>
                  </a:lnTo>
                  <a:lnTo>
                    <a:pt x="26" y="2"/>
                  </a:lnTo>
                  <a:lnTo>
                    <a:pt x="24" y="0"/>
                  </a:lnTo>
                  <a:lnTo>
                    <a:pt x="20" y="2"/>
                  </a:lnTo>
                  <a:lnTo>
                    <a:pt x="16" y="2"/>
                  </a:lnTo>
                  <a:lnTo>
                    <a:pt x="14"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450"/>
            <p:cNvSpPr>
              <a:spLocks/>
            </p:cNvSpPr>
            <p:nvPr/>
          </p:nvSpPr>
          <p:spPr bwMode="auto">
            <a:xfrm>
              <a:off x="3698784" y="2009205"/>
              <a:ext cx="227165" cy="87000"/>
            </a:xfrm>
            <a:custGeom>
              <a:avLst/>
              <a:gdLst>
                <a:gd name="T0" fmla="*/ 127 w 141"/>
                <a:gd name="T1" fmla="*/ 36 h 54"/>
                <a:gd name="T2" fmla="*/ 137 w 141"/>
                <a:gd name="T3" fmla="*/ 28 h 54"/>
                <a:gd name="T4" fmla="*/ 133 w 141"/>
                <a:gd name="T5" fmla="*/ 26 h 54"/>
                <a:gd name="T6" fmla="*/ 139 w 141"/>
                <a:gd name="T7" fmla="*/ 24 h 54"/>
                <a:gd name="T8" fmla="*/ 141 w 141"/>
                <a:gd name="T9" fmla="*/ 18 h 54"/>
                <a:gd name="T10" fmla="*/ 125 w 141"/>
                <a:gd name="T11" fmla="*/ 14 h 54"/>
                <a:gd name="T12" fmla="*/ 131 w 141"/>
                <a:gd name="T13" fmla="*/ 8 h 54"/>
                <a:gd name="T14" fmla="*/ 127 w 141"/>
                <a:gd name="T15" fmla="*/ 6 h 54"/>
                <a:gd name="T16" fmla="*/ 123 w 141"/>
                <a:gd name="T17" fmla="*/ 4 h 54"/>
                <a:gd name="T18" fmla="*/ 115 w 141"/>
                <a:gd name="T19" fmla="*/ 0 h 54"/>
                <a:gd name="T20" fmla="*/ 109 w 141"/>
                <a:gd name="T21" fmla="*/ 4 h 54"/>
                <a:gd name="T22" fmla="*/ 101 w 141"/>
                <a:gd name="T23" fmla="*/ 4 h 54"/>
                <a:gd name="T24" fmla="*/ 91 w 141"/>
                <a:gd name="T25" fmla="*/ 8 h 54"/>
                <a:gd name="T26" fmla="*/ 85 w 141"/>
                <a:gd name="T27" fmla="*/ 4 h 54"/>
                <a:gd name="T28" fmla="*/ 87 w 141"/>
                <a:gd name="T29" fmla="*/ 12 h 54"/>
                <a:gd name="T30" fmla="*/ 83 w 141"/>
                <a:gd name="T31" fmla="*/ 12 h 54"/>
                <a:gd name="T32" fmla="*/ 71 w 141"/>
                <a:gd name="T33" fmla="*/ 6 h 54"/>
                <a:gd name="T34" fmla="*/ 65 w 141"/>
                <a:gd name="T35" fmla="*/ 14 h 54"/>
                <a:gd name="T36" fmla="*/ 55 w 141"/>
                <a:gd name="T37" fmla="*/ 6 h 54"/>
                <a:gd name="T38" fmla="*/ 49 w 141"/>
                <a:gd name="T39" fmla="*/ 14 h 54"/>
                <a:gd name="T40" fmla="*/ 47 w 141"/>
                <a:gd name="T41" fmla="*/ 22 h 54"/>
                <a:gd name="T42" fmla="*/ 43 w 141"/>
                <a:gd name="T43" fmla="*/ 18 h 54"/>
                <a:gd name="T44" fmla="*/ 45 w 141"/>
                <a:gd name="T45" fmla="*/ 14 h 54"/>
                <a:gd name="T46" fmla="*/ 39 w 141"/>
                <a:gd name="T47" fmla="*/ 6 h 54"/>
                <a:gd name="T48" fmla="*/ 33 w 141"/>
                <a:gd name="T49" fmla="*/ 0 h 54"/>
                <a:gd name="T50" fmla="*/ 25 w 141"/>
                <a:gd name="T51" fmla="*/ 2 h 54"/>
                <a:gd name="T52" fmla="*/ 33 w 141"/>
                <a:gd name="T53" fmla="*/ 8 h 54"/>
                <a:gd name="T54" fmla="*/ 27 w 141"/>
                <a:gd name="T55" fmla="*/ 8 h 54"/>
                <a:gd name="T56" fmla="*/ 19 w 141"/>
                <a:gd name="T57" fmla="*/ 4 h 54"/>
                <a:gd name="T58" fmla="*/ 12 w 141"/>
                <a:gd name="T59" fmla="*/ 8 h 54"/>
                <a:gd name="T60" fmla="*/ 10 w 141"/>
                <a:gd name="T61" fmla="*/ 12 h 54"/>
                <a:gd name="T62" fmla="*/ 6 w 141"/>
                <a:gd name="T63" fmla="*/ 16 h 54"/>
                <a:gd name="T64" fmla="*/ 0 w 141"/>
                <a:gd name="T65" fmla="*/ 18 h 54"/>
                <a:gd name="T66" fmla="*/ 6 w 141"/>
                <a:gd name="T67" fmla="*/ 20 h 54"/>
                <a:gd name="T68" fmla="*/ 21 w 141"/>
                <a:gd name="T69" fmla="*/ 18 h 54"/>
                <a:gd name="T70" fmla="*/ 29 w 141"/>
                <a:gd name="T71" fmla="*/ 22 h 54"/>
                <a:gd name="T72" fmla="*/ 37 w 141"/>
                <a:gd name="T73" fmla="*/ 22 h 54"/>
                <a:gd name="T74" fmla="*/ 25 w 141"/>
                <a:gd name="T75" fmla="*/ 24 h 54"/>
                <a:gd name="T76" fmla="*/ 6 w 141"/>
                <a:gd name="T77" fmla="*/ 26 h 54"/>
                <a:gd name="T78" fmla="*/ 6 w 141"/>
                <a:gd name="T79" fmla="*/ 30 h 54"/>
                <a:gd name="T80" fmla="*/ 25 w 141"/>
                <a:gd name="T81" fmla="*/ 30 h 54"/>
                <a:gd name="T82" fmla="*/ 29 w 141"/>
                <a:gd name="T83" fmla="*/ 36 h 54"/>
                <a:gd name="T84" fmla="*/ 33 w 141"/>
                <a:gd name="T85" fmla="*/ 40 h 54"/>
                <a:gd name="T86" fmla="*/ 21 w 141"/>
                <a:gd name="T87" fmla="*/ 44 h 54"/>
                <a:gd name="T88" fmla="*/ 17 w 141"/>
                <a:gd name="T89" fmla="*/ 46 h 54"/>
                <a:gd name="T90" fmla="*/ 37 w 141"/>
                <a:gd name="T91" fmla="*/ 44 h 54"/>
                <a:gd name="T92" fmla="*/ 39 w 141"/>
                <a:gd name="T93" fmla="*/ 46 h 54"/>
                <a:gd name="T94" fmla="*/ 45 w 141"/>
                <a:gd name="T95" fmla="*/ 46 h 54"/>
                <a:gd name="T96" fmla="*/ 51 w 141"/>
                <a:gd name="T97" fmla="*/ 52 h 54"/>
                <a:gd name="T98" fmla="*/ 69 w 141"/>
                <a:gd name="T99" fmla="*/ 54 h 54"/>
                <a:gd name="T100" fmla="*/ 77 w 141"/>
                <a:gd name="T101" fmla="*/ 52 h 54"/>
                <a:gd name="T102" fmla="*/ 95 w 141"/>
                <a:gd name="T103" fmla="*/ 46 h 54"/>
                <a:gd name="T104" fmla="*/ 115 w 141"/>
                <a:gd name="T105" fmla="*/ 40 h 54"/>
                <a:gd name="T106" fmla="*/ 123 w 141"/>
                <a:gd name="T107"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54">
                  <a:moveTo>
                    <a:pt x="123" y="38"/>
                  </a:moveTo>
                  <a:lnTo>
                    <a:pt x="127" y="36"/>
                  </a:lnTo>
                  <a:lnTo>
                    <a:pt x="127" y="34"/>
                  </a:lnTo>
                  <a:lnTo>
                    <a:pt x="137" y="28"/>
                  </a:lnTo>
                  <a:lnTo>
                    <a:pt x="137" y="26"/>
                  </a:lnTo>
                  <a:lnTo>
                    <a:pt x="133" y="26"/>
                  </a:lnTo>
                  <a:lnTo>
                    <a:pt x="133" y="24"/>
                  </a:lnTo>
                  <a:lnTo>
                    <a:pt x="139" y="24"/>
                  </a:lnTo>
                  <a:lnTo>
                    <a:pt x="139" y="22"/>
                  </a:lnTo>
                  <a:lnTo>
                    <a:pt x="141" y="18"/>
                  </a:lnTo>
                  <a:lnTo>
                    <a:pt x="133" y="14"/>
                  </a:lnTo>
                  <a:lnTo>
                    <a:pt x="125" y="14"/>
                  </a:lnTo>
                  <a:lnTo>
                    <a:pt x="131" y="10"/>
                  </a:lnTo>
                  <a:lnTo>
                    <a:pt x="131" y="8"/>
                  </a:lnTo>
                  <a:lnTo>
                    <a:pt x="127" y="8"/>
                  </a:lnTo>
                  <a:lnTo>
                    <a:pt x="127" y="6"/>
                  </a:lnTo>
                  <a:lnTo>
                    <a:pt x="131" y="2"/>
                  </a:lnTo>
                  <a:lnTo>
                    <a:pt x="123" y="4"/>
                  </a:lnTo>
                  <a:lnTo>
                    <a:pt x="121" y="0"/>
                  </a:lnTo>
                  <a:lnTo>
                    <a:pt x="115" y="0"/>
                  </a:lnTo>
                  <a:lnTo>
                    <a:pt x="109" y="0"/>
                  </a:lnTo>
                  <a:lnTo>
                    <a:pt x="109" y="4"/>
                  </a:lnTo>
                  <a:lnTo>
                    <a:pt x="107" y="6"/>
                  </a:lnTo>
                  <a:lnTo>
                    <a:pt x="101" y="4"/>
                  </a:lnTo>
                  <a:lnTo>
                    <a:pt x="95" y="8"/>
                  </a:lnTo>
                  <a:lnTo>
                    <a:pt x="91" y="8"/>
                  </a:lnTo>
                  <a:lnTo>
                    <a:pt x="89" y="6"/>
                  </a:lnTo>
                  <a:lnTo>
                    <a:pt x="85" y="4"/>
                  </a:lnTo>
                  <a:lnTo>
                    <a:pt x="85" y="8"/>
                  </a:lnTo>
                  <a:lnTo>
                    <a:pt x="87" y="12"/>
                  </a:lnTo>
                  <a:lnTo>
                    <a:pt x="85" y="16"/>
                  </a:lnTo>
                  <a:lnTo>
                    <a:pt x="83" y="12"/>
                  </a:lnTo>
                  <a:lnTo>
                    <a:pt x="79" y="4"/>
                  </a:lnTo>
                  <a:lnTo>
                    <a:pt x="71" y="6"/>
                  </a:lnTo>
                  <a:lnTo>
                    <a:pt x="69" y="14"/>
                  </a:lnTo>
                  <a:lnTo>
                    <a:pt x="65" y="14"/>
                  </a:lnTo>
                  <a:lnTo>
                    <a:pt x="59" y="6"/>
                  </a:lnTo>
                  <a:lnTo>
                    <a:pt x="55" y="6"/>
                  </a:lnTo>
                  <a:lnTo>
                    <a:pt x="55" y="16"/>
                  </a:lnTo>
                  <a:lnTo>
                    <a:pt x="49" y="14"/>
                  </a:lnTo>
                  <a:lnTo>
                    <a:pt x="47" y="18"/>
                  </a:lnTo>
                  <a:lnTo>
                    <a:pt x="47" y="22"/>
                  </a:lnTo>
                  <a:lnTo>
                    <a:pt x="43" y="22"/>
                  </a:lnTo>
                  <a:lnTo>
                    <a:pt x="43" y="18"/>
                  </a:lnTo>
                  <a:lnTo>
                    <a:pt x="39" y="14"/>
                  </a:lnTo>
                  <a:lnTo>
                    <a:pt x="45" y="14"/>
                  </a:lnTo>
                  <a:lnTo>
                    <a:pt x="43" y="6"/>
                  </a:lnTo>
                  <a:lnTo>
                    <a:pt x="39" y="6"/>
                  </a:lnTo>
                  <a:lnTo>
                    <a:pt x="35" y="2"/>
                  </a:lnTo>
                  <a:lnTo>
                    <a:pt x="33" y="0"/>
                  </a:lnTo>
                  <a:lnTo>
                    <a:pt x="25" y="0"/>
                  </a:lnTo>
                  <a:lnTo>
                    <a:pt x="25" y="2"/>
                  </a:lnTo>
                  <a:lnTo>
                    <a:pt x="33" y="4"/>
                  </a:lnTo>
                  <a:lnTo>
                    <a:pt x="33" y="8"/>
                  </a:lnTo>
                  <a:lnTo>
                    <a:pt x="31" y="10"/>
                  </a:lnTo>
                  <a:lnTo>
                    <a:pt x="27" y="8"/>
                  </a:lnTo>
                  <a:lnTo>
                    <a:pt x="23" y="8"/>
                  </a:lnTo>
                  <a:lnTo>
                    <a:pt x="19" y="4"/>
                  </a:lnTo>
                  <a:lnTo>
                    <a:pt x="14" y="4"/>
                  </a:lnTo>
                  <a:lnTo>
                    <a:pt x="12" y="8"/>
                  </a:lnTo>
                  <a:lnTo>
                    <a:pt x="17" y="14"/>
                  </a:lnTo>
                  <a:lnTo>
                    <a:pt x="10" y="12"/>
                  </a:lnTo>
                  <a:lnTo>
                    <a:pt x="6" y="14"/>
                  </a:lnTo>
                  <a:lnTo>
                    <a:pt x="6" y="16"/>
                  </a:lnTo>
                  <a:lnTo>
                    <a:pt x="2" y="16"/>
                  </a:lnTo>
                  <a:lnTo>
                    <a:pt x="0" y="18"/>
                  </a:lnTo>
                  <a:lnTo>
                    <a:pt x="6" y="18"/>
                  </a:lnTo>
                  <a:lnTo>
                    <a:pt x="6" y="20"/>
                  </a:lnTo>
                  <a:lnTo>
                    <a:pt x="10" y="20"/>
                  </a:lnTo>
                  <a:lnTo>
                    <a:pt x="21" y="18"/>
                  </a:lnTo>
                  <a:lnTo>
                    <a:pt x="33" y="16"/>
                  </a:lnTo>
                  <a:lnTo>
                    <a:pt x="29" y="22"/>
                  </a:lnTo>
                  <a:lnTo>
                    <a:pt x="37" y="22"/>
                  </a:lnTo>
                  <a:lnTo>
                    <a:pt x="37" y="22"/>
                  </a:lnTo>
                  <a:lnTo>
                    <a:pt x="29" y="24"/>
                  </a:lnTo>
                  <a:lnTo>
                    <a:pt x="25" y="24"/>
                  </a:lnTo>
                  <a:lnTo>
                    <a:pt x="10" y="28"/>
                  </a:lnTo>
                  <a:lnTo>
                    <a:pt x="6" y="26"/>
                  </a:lnTo>
                  <a:lnTo>
                    <a:pt x="4" y="28"/>
                  </a:lnTo>
                  <a:lnTo>
                    <a:pt x="6" y="30"/>
                  </a:lnTo>
                  <a:lnTo>
                    <a:pt x="10" y="30"/>
                  </a:lnTo>
                  <a:lnTo>
                    <a:pt x="25" y="30"/>
                  </a:lnTo>
                  <a:lnTo>
                    <a:pt x="25" y="34"/>
                  </a:lnTo>
                  <a:lnTo>
                    <a:pt x="29" y="36"/>
                  </a:lnTo>
                  <a:lnTo>
                    <a:pt x="27" y="38"/>
                  </a:lnTo>
                  <a:lnTo>
                    <a:pt x="33" y="40"/>
                  </a:lnTo>
                  <a:lnTo>
                    <a:pt x="29" y="42"/>
                  </a:lnTo>
                  <a:lnTo>
                    <a:pt x="21" y="44"/>
                  </a:lnTo>
                  <a:lnTo>
                    <a:pt x="17" y="42"/>
                  </a:lnTo>
                  <a:lnTo>
                    <a:pt x="17" y="46"/>
                  </a:lnTo>
                  <a:lnTo>
                    <a:pt x="23" y="46"/>
                  </a:lnTo>
                  <a:lnTo>
                    <a:pt x="37" y="44"/>
                  </a:lnTo>
                  <a:lnTo>
                    <a:pt x="39" y="42"/>
                  </a:lnTo>
                  <a:lnTo>
                    <a:pt x="39" y="46"/>
                  </a:lnTo>
                  <a:lnTo>
                    <a:pt x="41" y="48"/>
                  </a:lnTo>
                  <a:lnTo>
                    <a:pt x="45" y="46"/>
                  </a:lnTo>
                  <a:lnTo>
                    <a:pt x="43" y="52"/>
                  </a:lnTo>
                  <a:lnTo>
                    <a:pt x="51" y="52"/>
                  </a:lnTo>
                  <a:lnTo>
                    <a:pt x="61" y="54"/>
                  </a:lnTo>
                  <a:lnTo>
                    <a:pt x="69" y="54"/>
                  </a:lnTo>
                  <a:lnTo>
                    <a:pt x="75" y="54"/>
                  </a:lnTo>
                  <a:lnTo>
                    <a:pt x="77" y="52"/>
                  </a:lnTo>
                  <a:lnTo>
                    <a:pt x="83" y="50"/>
                  </a:lnTo>
                  <a:lnTo>
                    <a:pt x="95" y="46"/>
                  </a:lnTo>
                  <a:lnTo>
                    <a:pt x="111" y="40"/>
                  </a:lnTo>
                  <a:lnTo>
                    <a:pt x="115" y="40"/>
                  </a:lnTo>
                  <a:lnTo>
                    <a:pt x="119" y="38"/>
                  </a:lnTo>
                  <a:lnTo>
                    <a:pt x="123" y="3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Freeform 451"/>
            <p:cNvSpPr>
              <a:spLocks noEditPoints="1"/>
            </p:cNvSpPr>
            <p:nvPr/>
          </p:nvSpPr>
          <p:spPr bwMode="auto">
            <a:xfrm>
              <a:off x="2941566" y="1595152"/>
              <a:ext cx="1110049" cy="600941"/>
            </a:xfrm>
            <a:custGeom>
              <a:avLst/>
              <a:gdLst>
                <a:gd name="T0" fmla="*/ 637 w 689"/>
                <a:gd name="T1" fmla="*/ 42 h 373"/>
                <a:gd name="T2" fmla="*/ 605 w 689"/>
                <a:gd name="T3" fmla="*/ 48 h 373"/>
                <a:gd name="T4" fmla="*/ 579 w 689"/>
                <a:gd name="T5" fmla="*/ 78 h 373"/>
                <a:gd name="T6" fmla="*/ 561 w 689"/>
                <a:gd name="T7" fmla="*/ 94 h 373"/>
                <a:gd name="T8" fmla="*/ 571 w 689"/>
                <a:gd name="T9" fmla="*/ 114 h 373"/>
                <a:gd name="T10" fmla="*/ 575 w 689"/>
                <a:gd name="T11" fmla="*/ 130 h 373"/>
                <a:gd name="T12" fmla="*/ 543 w 689"/>
                <a:gd name="T13" fmla="*/ 142 h 373"/>
                <a:gd name="T14" fmla="*/ 472 w 689"/>
                <a:gd name="T15" fmla="*/ 148 h 373"/>
                <a:gd name="T16" fmla="*/ 491 w 689"/>
                <a:gd name="T17" fmla="*/ 164 h 373"/>
                <a:gd name="T18" fmla="*/ 527 w 689"/>
                <a:gd name="T19" fmla="*/ 193 h 373"/>
                <a:gd name="T20" fmla="*/ 454 w 689"/>
                <a:gd name="T21" fmla="*/ 164 h 373"/>
                <a:gd name="T22" fmla="*/ 436 w 689"/>
                <a:gd name="T23" fmla="*/ 191 h 373"/>
                <a:gd name="T24" fmla="*/ 523 w 689"/>
                <a:gd name="T25" fmla="*/ 195 h 373"/>
                <a:gd name="T26" fmla="*/ 416 w 689"/>
                <a:gd name="T27" fmla="*/ 229 h 373"/>
                <a:gd name="T28" fmla="*/ 328 w 689"/>
                <a:gd name="T29" fmla="*/ 261 h 373"/>
                <a:gd name="T30" fmla="*/ 260 w 689"/>
                <a:gd name="T31" fmla="*/ 275 h 373"/>
                <a:gd name="T32" fmla="*/ 246 w 689"/>
                <a:gd name="T33" fmla="*/ 307 h 373"/>
                <a:gd name="T34" fmla="*/ 196 w 689"/>
                <a:gd name="T35" fmla="*/ 355 h 373"/>
                <a:gd name="T36" fmla="*/ 126 w 689"/>
                <a:gd name="T37" fmla="*/ 353 h 373"/>
                <a:gd name="T38" fmla="*/ 106 w 689"/>
                <a:gd name="T39" fmla="*/ 303 h 373"/>
                <a:gd name="T40" fmla="*/ 106 w 689"/>
                <a:gd name="T41" fmla="*/ 279 h 373"/>
                <a:gd name="T42" fmla="*/ 92 w 689"/>
                <a:gd name="T43" fmla="*/ 263 h 373"/>
                <a:gd name="T44" fmla="*/ 148 w 689"/>
                <a:gd name="T45" fmla="*/ 241 h 373"/>
                <a:gd name="T46" fmla="*/ 124 w 689"/>
                <a:gd name="T47" fmla="*/ 225 h 373"/>
                <a:gd name="T48" fmla="*/ 164 w 689"/>
                <a:gd name="T49" fmla="*/ 199 h 373"/>
                <a:gd name="T50" fmla="*/ 164 w 689"/>
                <a:gd name="T51" fmla="*/ 189 h 373"/>
                <a:gd name="T52" fmla="*/ 156 w 689"/>
                <a:gd name="T53" fmla="*/ 171 h 373"/>
                <a:gd name="T54" fmla="*/ 120 w 689"/>
                <a:gd name="T55" fmla="*/ 171 h 373"/>
                <a:gd name="T56" fmla="*/ 140 w 689"/>
                <a:gd name="T57" fmla="*/ 126 h 373"/>
                <a:gd name="T58" fmla="*/ 92 w 689"/>
                <a:gd name="T59" fmla="*/ 100 h 373"/>
                <a:gd name="T60" fmla="*/ 56 w 689"/>
                <a:gd name="T61" fmla="*/ 100 h 373"/>
                <a:gd name="T62" fmla="*/ 30 w 689"/>
                <a:gd name="T63" fmla="*/ 94 h 373"/>
                <a:gd name="T64" fmla="*/ 64 w 689"/>
                <a:gd name="T65" fmla="*/ 86 h 373"/>
                <a:gd name="T66" fmla="*/ 24 w 689"/>
                <a:gd name="T67" fmla="*/ 66 h 373"/>
                <a:gd name="T68" fmla="*/ 120 w 689"/>
                <a:gd name="T69" fmla="*/ 36 h 373"/>
                <a:gd name="T70" fmla="*/ 194 w 689"/>
                <a:gd name="T71" fmla="*/ 20 h 373"/>
                <a:gd name="T72" fmla="*/ 304 w 689"/>
                <a:gd name="T73" fmla="*/ 16 h 373"/>
                <a:gd name="T74" fmla="*/ 370 w 689"/>
                <a:gd name="T75" fmla="*/ 14 h 373"/>
                <a:gd name="T76" fmla="*/ 404 w 689"/>
                <a:gd name="T77" fmla="*/ 10 h 373"/>
                <a:gd name="T78" fmla="*/ 525 w 689"/>
                <a:gd name="T79" fmla="*/ 4 h 373"/>
                <a:gd name="T80" fmla="*/ 507 w 689"/>
                <a:gd name="T81" fmla="*/ 8 h 373"/>
                <a:gd name="T82" fmla="*/ 571 w 689"/>
                <a:gd name="T83" fmla="*/ 16 h 373"/>
                <a:gd name="T84" fmla="*/ 533 w 689"/>
                <a:gd name="T85" fmla="*/ 20 h 373"/>
                <a:gd name="T86" fmla="*/ 561 w 689"/>
                <a:gd name="T87" fmla="*/ 38 h 373"/>
                <a:gd name="T88" fmla="*/ 673 w 689"/>
                <a:gd name="T89" fmla="*/ 22 h 373"/>
                <a:gd name="T90" fmla="*/ 406 w 689"/>
                <a:gd name="T91" fmla="*/ 6 h 373"/>
                <a:gd name="T92" fmla="*/ 48 w 689"/>
                <a:gd name="T93" fmla="*/ 82 h 373"/>
                <a:gd name="T94" fmla="*/ 128 w 689"/>
                <a:gd name="T95" fmla="*/ 122 h 373"/>
                <a:gd name="T96" fmla="*/ 134 w 689"/>
                <a:gd name="T97" fmla="*/ 164 h 373"/>
                <a:gd name="T98" fmla="*/ 152 w 689"/>
                <a:gd name="T99" fmla="*/ 177 h 373"/>
                <a:gd name="T100" fmla="*/ 162 w 689"/>
                <a:gd name="T101" fmla="*/ 183 h 373"/>
                <a:gd name="T102" fmla="*/ 124 w 689"/>
                <a:gd name="T103" fmla="*/ 195 h 373"/>
                <a:gd name="T104" fmla="*/ 118 w 689"/>
                <a:gd name="T105" fmla="*/ 211 h 373"/>
                <a:gd name="T106" fmla="*/ 180 w 689"/>
                <a:gd name="T107" fmla="*/ 373 h 373"/>
                <a:gd name="T108" fmla="*/ 454 w 689"/>
                <a:gd name="T109" fmla="*/ 191 h 373"/>
                <a:gd name="T110" fmla="*/ 511 w 689"/>
                <a:gd name="T111" fmla="*/ 152 h 373"/>
                <a:gd name="T112" fmla="*/ 503 w 689"/>
                <a:gd name="T113" fmla="*/ 144 h 373"/>
                <a:gd name="T114" fmla="*/ 599 w 689"/>
                <a:gd name="T115" fmla="*/ 112 h 373"/>
                <a:gd name="T116" fmla="*/ 589 w 689"/>
                <a:gd name="T117" fmla="*/ 96 h 373"/>
                <a:gd name="T118" fmla="*/ 615 w 689"/>
                <a:gd name="T119" fmla="*/ 76 h 373"/>
                <a:gd name="T120" fmla="*/ 601 w 689"/>
                <a:gd name="T121" fmla="*/ 62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9" h="373">
                  <a:moveTo>
                    <a:pt x="659" y="30"/>
                  </a:moveTo>
                  <a:lnTo>
                    <a:pt x="659" y="32"/>
                  </a:lnTo>
                  <a:lnTo>
                    <a:pt x="647" y="34"/>
                  </a:lnTo>
                  <a:lnTo>
                    <a:pt x="633" y="36"/>
                  </a:lnTo>
                  <a:lnTo>
                    <a:pt x="627" y="34"/>
                  </a:lnTo>
                  <a:lnTo>
                    <a:pt x="623" y="36"/>
                  </a:lnTo>
                  <a:lnTo>
                    <a:pt x="611" y="36"/>
                  </a:lnTo>
                  <a:lnTo>
                    <a:pt x="599" y="36"/>
                  </a:lnTo>
                  <a:lnTo>
                    <a:pt x="591" y="38"/>
                  </a:lnTo>
                  <a:lnTo>
                    <a:pt x="591" y="38"/>
                  </a:lnTo>
                  <a:lnTo>
                    <a:pt x="607" y="38"/>
                  </a:lnTo>
                  <a:lnTo>
                    <a:pt x="621" y="38"/>
                  </a:lnTo>
                  <a:lnTo>
                    <a:pt x="633" y="38"/>
                  </a:lnTo>
                  <a:lnTo>
                    <a:pt x="643" y="38"/>
                  </a:lnTo>
                  <a:lnTo>
                    <a:pt x="637" y="42"/>
                  </a:lnTo>
                  <a:lnTo>
                    <a:pt x="629" y="42"/>
                  </a:lnTo>
                  <a:lnTo>
                    <a:pt x="617" y="42"/>
                  </a:lnTo>
                  <a:lnTo>
                    <a:pt x="603" y="40"/>
                  </a:lnTo>
                  <a:lnTo>
                    <a:pt x="593" y="44"/>
                  </a:lnTo>
                  <a:lnTo>
                    <a:pt x="593" y="48"/>
                  </a:lnTo>
                  <a:lnTo>
                    <a:pt x="599" y="46"/>
                  </a:lnTo>
                  <a:lnTo>
                    <a:pt x="603" y="42"/>
                  </a:lnTo>
                  <a:lnTo>
                    <a:pt x="609" y="44"/>
                  </a:lnTo>
                  <a:lnTo>
                    <a:pt x="615" y="46"/>
                  </a:lnTo>
                  <a:lnTo>
                    <a:pt x="623" y="44"/>
                  </a:lnTo>
                  <a:lnTo>
                    <a:pt x="627" y="44"/>
                  </a:lnTo>
                  <a:lnTo>
                    <a:pt x="625" y="46"/>
                  </a:lnTo>
                  <a:lnTo>
                    <a:pt x="619" y="48"/>
                  </a:lnTo>
                  <a:lnTo>
                    <a:pt x="611" y="48"/>
                  </a:lnTo>
                  <a:lnTo>
                    <a:pt x="605" y="48"/>
                  </a:lnTo>
                  <a:lnTo>
                    <a:pt x="599" y="52"/>
                  </a:lnTo>
                  <a:lnTo>
                    <a:pt x="593" y="60"/>
                  </a:lnTo>
                  <a:lnTo>
                    <a:pt x="581" y="62"/>
                  </a:lnTo>
                  <a:lnTo>
                    <a:pt x="581" y="66"/>
                  </a:lnTo>
                  <a:lnTo>
                    <a:pt x="575" y="70"/>
                  </a:lnTo>
                  <a:lnTo>
                    <a:pt x="569" y="78"/>
                  </a:lnTo>
                  <a:lnTo>
                    <a:pt x="571" y="78"/>
                  </a:lnTo>
                  <a:lnTo>
                    <a:pt x="579" y="74"/>
                  </a:lnTo>
                  <a:lnTo>
                    <a:pt x="581" y="70"/>
                  </a:lnTo>
                  <a:lnTo>
                    <a:pt x="587" y="74"/>
                  </a:lnTo>
                  <a:lnTo>
                    <a:pt x="595" y="76"/>
                  </a:lnTo>
                  <a:lnTo>
                    <a:pt x="597" y="78"/>
                  </a:lnTo>
                  <a:lnTo>
                    <a:pt x="595" y="80"/>
                  </a:lnTo>
                  <a:lnTo>
                    <a:pt x="587" y="78"/>
                  </a:lnTo>
                  <a:lnTo>
                    <a:pt x="579" y="78"/>
                  </a:lnTo>
                  <a:lnTo>
                    <a:pt x="577" y="80"/>
                  </a:lnTo>
                  <a:lnTo>
                    <a:pt x="585" y="82"/>
                  </a:lnTo>
                  <a:lnTo>
                    <a:pt x="587" y="84"/>
                  </a:lnTo>
                  <a:lnTo>
                    <a:pt x="595" y="84"/>
                  </a:lnTo>
                  <a:lnTo>
                    <a:pt x="597" y="82"/>
                  </a:lnTo>
                  <a:lnTo>
                    <a:pt x="605" y="84"/>
                  </a:lnTo>
                  <a:lnTo>
                    <a:pt x="605" y="88"/>
                  </a:lnTo>
                  <a:lnTo>
                    <a:pt x="597" y="92"/>
                  </a:lnTo>
                  <a:lnTo>
                    <a:pt x="595" y="90"/>
                  </a:lnTo>
                  <a:lnTo>
                    <a:pt x="579" y="90"/>
                  </a:lnTo>
                  <a:lnTo>
                    <a:pt x="569" y="88"/>
                  </a:lnTo>
                  <a:lnTo>
                    <a:pt x="563" y="90"/>
                  </a:lnTo>
                  <a:lnTo>
                    <a:pt x="565" y="92"/>
                  </a:lnTo>
                  <a:lnTo>
                    <a:pt x="567" y="94"/>
                  </a:lnTo>
                  <a:lnTo>
                    <a:pt x="561" y="94"/>
                  </a:lnTo>
                  <a:lnTo>
                    <a:pt x="555" y="90"/>
                  </a:lnTo>
                  <a:lnTo>
                    <a:pt x="555" y="94"/>
                  </a:lnTo>
                  <a:lnTo>
                    <a:pt x="551" y="96"/>
                  </a:lnTo>
                  <a:lnTo>
                    <a:pt x="559" y="96"/>
                  </a:lnTo>
                  <a:lnTo>
                    <a:pt x="561" y="100"/>
                  </a:lnTo>
                  <a:lnTo>
                    <a:pt x="567" y="100"/>
                  </a:lnTo>
                  <a:lnTo>
                    <a:pt x="579" y="100"/>
                  </a:lnTo>
                  <a:lnTo>
                    <a:pt x="581" y="100"/>
                  </a:lnTo>
                  <a:lnTo>
                    <a:pt x="575" y="102"/>
                  </a:lnTo>
                  <a:lnTo>
                    <a:pt x="561" y="106"/>
                  </a:lnTo>
                  <a:lnTo>
                    <a:pt x="577" y="104"/>
                  </a:lnTo>
                  <a:lnTo>
                    <a:pt x="583" y="106"/>
                  </a:lnTo>
                  <a:lnTo>
                    <a:pt x="581" y="114"/>
                  </a:lnTo>
                  <a:lnTo>
                    <a:pt x="577" y="116"/>
                  </a:lnTo>
                  <a:lnTo>
                    <a:pt x="571" y="114"/>
                  </a:lnTo>
                  <a:lnTo>
                    <a:pt x="569" y="114"/>
                  </a:lnTo>
                  <a:lnTo>
                    <a:pt x="561" y="112"/>
                  </a:lnTo>
                  <a:lnTo>
                    <a:pt x="551" y="110"/>
                  </a:lnTo>
                  <a:lnTo>
                    <a:pt x="547" y="110"/>
                  </a:lnTo>
                  <a:lnTo>
                    <a:pt x="555" y="114"/>
                  </a:lnTo>
                  <a:lnTo>
                    <a:pt x="555" y="116"/>
                  </a:lnTo>
                  <a:lnTo>
                    <a:pt x="545" y="116"/>
                  </a:lnTo>
                  <a:lnTo>
                    <a:pt x="553" y="120"/>
                  </a:lnTo>
                  <a:lnTo>
                    <a:pt x="565" y="118"/>
                  </a:lnTo>
                  <a:lnTo>
                    <a:pt x="565" y="120"/>
                  </a:lnTo>
                  <a:lnTo>
                    <a:pt x="561" y="124"/>
                  </a:lnTo>
                  <a:lnTo>
                    <a:pt x="567" y="124"/>
                  </a:lnTo>
                  <a:lnTo>
                    <a:pt x="577" y="124"/>
                  </a:lnTo>
                  <a:lnTo>
                    <a:pt x="577" y="128"/>
                  </a:lnTo>
                  <a:lnTo>
                    <a:pt x="575" y="130"/>
                  </a:lnTo>
                  <a:lnTo>
                    <a:pt x="567" y="130"/>
                  </a:lnTo>
                  <a:lnTo>
                    <a:pt x="563" y="126"/>
                  </a:lnTo>
                  <a:lnTo>
                    <a:pt x="553" y="126"/>
                  </a:lnTo>
                  <a:lnTo>
                    <a:pt x="547" y="124"/>
                  </a:lnTo>
                  <a:lnTo>
                    <a:pt x="545" y="128"/>
                  </a:lnTo>
                  <a:lnTo>
                    <a:pt x="543" y="128"/>
                  </a:lnTo>
                  <a:lnTo>
                    <a:pt x="541" y="132"/>
                  </a:lnTo>
                  <a:lnTo>
                    <a:pt x="543" y="134"/>
                  </a:lnTo>
                  <a:lnTo>
                    <a:pt x="545" y="138"/>
                  </a:lnTo>
                  <a:lnTo>
                    <a:pt x="547" y="132"/>
                  </a:lnTo>
                  <a:lnTo>
                    <a:pt x="553" y="134"/>
                  </a:lnTo>
                  <a:lnTo>
                    <a:pt x="561" y="136"/>
                  </a:lnTo>
                  <a:lnTo>
                    <a:pt x="559" y="142"/>
                  </a:lnTo>
                  <a:lnTo>
                    <a:pt x="551" y="142"/>
                  </a:lnTo>
                  <a:lnTo>
                    <a:pt x="543" y="142"/>
                  </a:lnTo>
                  <a:lnTo>
                    <a:pt x="537" y="146"/>
                  </a:lnTo>
                  <a:lnTo>
                    <a:pt x="519" y="142"/>
                  </a:lnTo>
                  <a:lnTo>
                    <a:pt x="519" y="140"/>
                  </a:lnTo>
                  <a:lnTo>
                    <a:pt x="535" y="140"/>
                  </a:lnTo>
                  <a:lnTo>
                    <a:pt x="517" y="136"/>
                  </a:lnTo>
                  <a:lnTo>
                    <a:pt x="513" y="140"/>
                  </a:lnTo>
                  <a:lnTo>
                    <a:pt x="501" y="138"/>
                  </a:lnTo>
                  <a:lnTo>
                    <a:pt x="509" y="142"/>
                  </a:lnTo>
                  <a:lnTo>
                    <a:pt x="499" y="144"/>
                  </a:lnTo>
                  <a:lnTo>
                    <a:pt x="499" y="146"/>
                  </a:lnTo>
                  <a:lnTo>
                    <a:pt x="491" y="146"/>
                  </a:lnTo>
                  <a:lnTo>
                    <a:pt x="487" y="146"/>
                  </a:lnTo>
                  <a:lnTo>
                    <a:pt x="476" y="146"/>
                  </a:lnTo>
                  <a:lnTo>
                    <a:pt x="478" y="146"/>
                  </a:lnTo>
                  <a:lnTo>
                    <a:pt x="472" y="148"/>
                  </a:lnTo>
                  <a:lnTo>
                    <a:pt x="478" y="148"/>
                  </a:lnTo>
                  <a:lnTo>
                    <a:pt x="489" y="148"/>
                  </a:lnTo>
                  <a:lnTo>
                    <a:pt x="499" y="150"/>
                  </a:lnTo>
                  <a:lnTo>
                    <a:pt x="495" y="152"/>
                  </a:lnTo>
                  <a:lnTo>
                    <a:pt x="480" y="152"/>
                  </a:lnTo>
                  <a:lnTo>
                    <a:pt x="474" y="152"/>
                  </a:lnTo>
                  <a:lnTo>
                    <a:pt x="478" y="152"/>
                  </a:lnTo>
                  <a:lnTo>
                    <a:pt x="480" y="156"/>
                  </a:lnTo>
                  <a:lnTo>
                    <a:pt x="493" y="152"/>
                  </a:lnTo>
                  <a:lnTo>
                    <a:pt x="501" y="154"/>
                  </a:lnTo>
                  <a:lnTo>
                    <a:pt x="501" y="156"/>
                  </a:lnTo>
                  <a:lnTo>
                    <a:pt x="482" y="158"/>
                  </a:lnTo>
                  <a:lnTo>
                    <a:pt x="482" y="160"/>
                  </a:lnTo>
                  <a:lnTo>
                    <a:pt x="491" y="162"/>
                  </a:lnTo>
                  <a:lnTo>
                    <a:pt x="491" y="164"/>
                  </a:lnTo>
                  <a:lnTo>
                    <a:pt x="499" y="160"/>
                  </a:lnTo>
                  <a:lnTo>
                    <a:pt x="507" y="160"/>
                  </a:lnTo>
                  <a:lnTo>
                    <a:pt x="519" y="166"/>
                  </a:lnTo>
                  <a:lnTo>
                    <a:pt x="525" y="169"/>
                  </a:lnTo>
                  <a:lnTo>
                    <a:pt x="521" y="173"/>
                  </a:lnTo>
                  <a:lnTo>
                    <a:pt x="531" y="171"/>
                  </a:lnTo>
                  <a:lnTo>
                    <a:pt x="527" y="173"/>
                  </a:lnTo>
                  <a:lnTo>
                    <a:pt x="529" y="177"/>
                  </a:lnTo>
                  <a:lnTo>
                    <a:pt x="533" y="177"/>
                  </a:lnTo>
                  <a:lnTo>
                    <a:pt x="533" y="179"/>
                  </a:lnTo>
                  <a:lnTo>
                    <a:pt x="529" y="179"/>
                  </a:lnTo>
                  <a:lnTo>
                    <a:pt x="535" y="185"/>
                  </a:lnTo>
                  <a:lnTo>
                    <a:pt x="539" y="189"/>
                  </a:lnTo>
                  <a:lnTo>
                    <a:pt x="531" y="191"/>
                  </a:lnTo>
                  <a:lnTo>
                    <a:pt x="527" y="193"/>
                  </a:lnTo>
                  <a:lnTo>
                    <a:pt x="521" y="191"/>
                  </a:lnTo>
                  <a:lnTo>
                    <a:pt x="525" y="183"/>
                  </a:lnTo>
                  <a:lnTo>
                    <a:pt x="517" y="187"/>
                  </a:lnTo>
                  <a:lnTo>
                    <a:pt x="517" y="193"/>
                  </a:lnTo>
                  <a:lnTo>
                    <a:pt x="507" y="191"/>
                  </a:lnTo>
                  <a:lnTo>
                    <a:pt x="505" y="189"/>
                  </a:lnTo>
                  <a:lnTo>
                    <a:pt x="501" y="185"/>
                  </a:lnTo>
                  <a:lnTo>
                    <a:pt x="503" y="181"/>
                  </a:lnTo>
                  <a:lnTo>
                    <a:pt x="499" y="177"/>
                  </a:lnTo>
                  <a:lnTo>
                    <a:pt x="491" y="177"/>
                  </a:lnTo>
                  <a:lnTo>
                    <a:pt x="487" y="173"/>
                  </a:lnTo>
                  <a:lnTo>
                    <a:pt x="474" y="173"/>
                  </a:lnTo>
                  <a:lnTo>
                    <a:pt x="470" y="173"/>
                  </a:lnTo>
                  <a:lnTo>
                    <a:pt x="460" y="166"/>
                  </a:lnTo>
                  <a:lnTo>
                    <a:pt x="454" y="164"/>
                  </a:lnTo>
                  <a:lnTo>
                    <a:pt x="456" y="166"/>
                  </a:lnTo>
                  <a:lnTo>
                    <a:pt x="460" y="171"/>
                  </a:lnTo>
                  <a:lnTo>
                    <a:pt x="454" y="173"/>
                  </a:lnTo>
                  <a:lnTo>
                    <a:pt x="462" y="173"/>
                  </a:lnTo>
                  <a:lnTo>
                    <a:pt x="466" y="175"/>
                  </a:lnTo>
                  <a:lnTo>
                    <a:pt x="482" y="175"/>
                  </a:lnTo>
                  <a:lnTo>
                    <a:pt x="487" y="179"/>
                  </a:lnTo>
                  <a:lnTo>
                    <a:pt x="478" y="183"/>
                  </a:lnTo>
                  <a:lnTo>
                    <a:pt x="464" y="183"/>
                  </a:lnTo>
                  <a:lnTo>
                    <a:pt x="458" y="181"/>
                  </a:lnTo>
                  <a:lnTo>
                    <a:pt x="458" y="183"/>
                  </a:lnTo>
                  <a:lnTo>
                    <a:pt x="450" y="183"/>
                  </a:lnTo>
                  <a:lnTo>
                    <a:pt x="454" y="185"/>
                  </a:lnTo>
                  <a:lnTo>
                    <a:pt x="448" y="191"/>
                  </a:lnTo>
                  <a:lnTo>
                    <a:pt x="436" y="191"/>
                  </a:lnTo>
                  <a:lnTo>
                    <a:pt x="436" y="193"/>
                  </a:lnTo>
                  <a:lnTo>
                    <a:pt x="446" y="193"/>
                  </a:lnTo>
                  <a:lnTo>
                    <a:pt x="452" y="193"/>
                  </a:lnTo>
                  <a:lnTo>
                    <a:pt x="452" y="195"/>
                  </a:lnTo>
                  <a:lnTo>
                    <a:pt x="442" y="197"/>
                  </a:lnTo>
                  <a:lnTo>
                    <a:pt x="442" y="199"/>
                  </a:lnTo>
                  <a:lnTo>
                    <a:pt x="452" y="197"/>
                  </a:lnTo>
                  <a:lnTo>
                    <a:pt x="456" y="199"/>
                  </a:lnTo>
                  <a:lnTo>
                    <a:pt x="460" y="197"/>
                  </a:lnTo>
                  <a:lnTo>
                    <a:pt x="470" y="197"/>
                  </a:lnTo>
                  <a:lnTo>
                    <a:pt x="482" y="193"/>
                  </a:lnTo>
                  <a:lnTo>
                    <a:pt x="484" y="195"/>
                  </a:lnTo>
                  <a:lnTo>
                    <a:pt x="499" y="197"/>
                  </a:lnTo>
                  <a:lnTo>
                    <a:pt x="513" y="199"/>
                  </a:lnTo>
                  <a:lnTo>
                    <a:pt x="523" y="195"/>
                  </a:lnTo>
                  <a:lnTo>
                    <a:pt x="517" y="201"/>
                  </a:lnTo>
                  <a:lnTo>
                    <a:pt x="503" y="203"/>
                  </a:lnTo>
                  <a:lnTo>
                    <a:pt x="501" y="205"/>
                  </a:lnTo>
                  <a:lnTo>
                    <a:pt x="491" y="205"/>
                  </a:lnTo>
                  <a:lnTo>
                    <a:pt x="493" y="207"/>
                  </a:lnTo>
                  <a:lnTo>
                    <a:pt x="484" y="209"/>
                  </a:lnTo>
                  <a:lnTo>
                    <a:pt x="484" y="211"/>
                  </a:lnTo>
                  <a:lnTo>
                    <a:pt x="478" y="211"/>
                  </a:lnTo>
                  <a:lnTo>
                    <a:pt x="480" y="213"/>
                  </a:lnTo>
                  <a:lnTo>
                    <a:pt x="472" y="215"/>
                  </a:lnTo>
                  <a:lnTo>
                    <a:pt x="466" y="219"/>
                  </a:lnTo>
                  <a:lnTo>
                    <a:pt x="454" y="223"/>
                  </a:lnTo>
                  <a:lnTo>
                    <a:pt x="440" y="223"/>
                  </a:lnTo>
                  <a:lnTo>
                    <a:pt x="426" y="227"/>
                  </a:lnTo>
                  <a:lnTo>
                    <a:pt x="416" y="229"/>
                  </a:lnTo>
                  <a:lnTo>
                    <a:pt x="412" y="229"/>
                  </a:lnTo>
                  <a:lnTo>
                    <a:pt x="406" y="229"/>
                  </a:lnTo>
                  <a:lnTo>
                    <a:pt x="398" y="231"/>
                  </a:lnTo>
                  <a:lnTo>
                    <a:pt x="390" y="231"/>
                  </a:lnTo>
                  <a:lnTo>
                    <a:pt x="384" y="225"/>
                  </a:lnTo>
                  <a:lnTo>
                    <a:pt x="382" y="225"/>
                  </a:lnTo>
                  <a:lnTo>
                    <a:pt x="386" y="229"/>
                  </a:lnTo>
                  <a:lnTo>
                    <a:pt x="384" y="235"/>
                  </a:lnTo>
                  <a:lnTo>
                    <a:pt x="374" y="237"/>
                  </a:lnTo>
                  <a:lnTo>
                    <a:pt x="366" y="239"/>
                  </a:lnTo>
                  <a:lnTo>
                    <a:pt x="358" y="249"/>
                  </a:lnTo>
                  <a:lnTo>
                    <a:pt x="350" y="255"/>
                  </a:lnTo>
                  <a:lnTo>
                    <a:pt x="344" y="255"/>
                  </a:lnTo>
                  <a:lnTo>
                    <a:pt x="338" y="261"/>
                  </a:lnTo>
                  <a:lnTo>
                    <a:pt x="328" y="261"/>
                  </a:lnTo>
                  <a:lnTo>
                    <a:pt x="324" y="263"/>
                  </a:lnTo>
                  <a:lnTo>
                    <a:pt x="322" y="267"/>
                  </a:lnTo>
                  <a:lnTo>
                    <a:pt x="314" y="265"/>
                  </a:lnTo>
                  <a:lnTo>
                    <a:pt x="308" y="267"/>
                  </a:lnTo>
                  <a:lnTo>
                    <a:pt x="304" y="265"/>
                  </a:lnTo>
                  <a:lnTo>
                    <a:pt x="304" y="263"/>
                  </a:lnTo>
                  <a:lnTo>
                    <a:pt x="308" y="261"/>
                  </a:lnTo>
                  <a:lnTo>
                    <a:pt x="300" y="259"/>
                  </a:lnTo>
                  <a:lnTo>
                    <a:pt x="296" y="265"/>
                  </a:lnTo>
                  <a:lnTo>
                    <a:pt x="290" y="267"/>
                  </a:lnTo>
                  <a:lnTo>
                    <a:pt x="290" y="269"/>
                  </a:lnTo>
                  <a:lnTo>
                    <a:pt x="288" y="273"/>
                  </a:lnTo>
                  <a:lnTo>
                    <a:pt x="278" y="273"/>
                  </a:lnTo>
                  <a:lnTo>
                    <a:pt x="274" y="273"/>
                  </a:lnTo>
                  <a:lnTo>
                    <a:pt x="260" y="275"/>
                  </a:lnTo>
                  <a:lnTo>
                    <a:pt x="268" y="277"/>
                  </a:lnTo>
                  <a:lnTo>
                    <a:pt x="268" y="279"/>
                  </a:lnTo>
                  <a:lnTo>
                    <a:pt x="260" y="283"/>
                  </a:lnTo>
                  <a:lnTo>
                    <a:pt x="248" y="279"/>
                  </a:lnTo>
                  <a:lnTo>
                    <a:pt x="246" y="287"/>
                  </a:lnTo>
                  <a:lnTo>
                    <a:pt x="252" y="291"/>
                  </a:lnTo>
                  <a:lnTo>
                    <a:pt x="250" y="285"/>
                  </a:lnTo>
                  <a:lnTo>
                    <a:pt x="252" y="285"/>
                  </a:lnTo>
                  <a:lnTo>
                    <a:pt x="254" y="293"/>
                  </a:lnTo>
                  <a:lnTo>
                    <a:pt x="252" y="293"/>
                  </a:lnTo>
                  <a:lnTo>
                    <a:pt x="238" y="295"/>
                  </a:lnTo>
                  <a:lnTo>
                    <a:pt x="236" y="297"/>
                  </a:lnTo>
                  <a:lnTo>
                    <a:pt x="242" y="297"/>
                  </a:lnTo>
                  <a:lnTo>
                    <a:pt x="248" y="299"/>
                  </a:lnTo>
                  <a:lnTo>
                    <a:pt x="246" y="307"/>
                  </a:lnTo>
                  <a:lnTo>
                    <a:pt x="234" y="307"/>
                  </a:lnTo>
                  <a:lnTo>
                    <a:pt x="238" y="309"/>
                  </a:lnTo>
                  <a:lnTo>
                    <a:pt x="240" y="311"/>
                  </a:lnTo>
                  <a:lnTo>
                    <a:pt x="228" y="311"/>
                  </a:lnTo>
                  <a:lnTo>
                    <a:pt x="230" y="317"/>
                  </a:lnTo>
                  <a:lnTo>
                    <a:pt x="222" y="319"/>
                  </a:lnTo>
                  <a:lnTo>
                    <a:pt x="226" y="321"/>
                  </a:lnTo>
                  <a:lnTo>
                    <a:pt x="216" y="323"/>
                  </a:lnTo>
                  <a:lnTo>
                    <a:pt x="208" y="327"/>
                  </a:lnTo>
                  <a:lnTo>
                    <a:pt x="210" y="329"/>
                  </a:lnTo>
                  <a:lnTo>
                    <a:pt x="210" y="339"/>
                  </a:lnTo>
                  <a:lnTo>
                    <a:pt x="200" y="347"/>
                  </a:lnTo>
                  <a:lnTo>
                    <a:pt x="200" y="349"/>
                  </a:lnTo>
                  <a:lnTo>
                    <a:pt x="192" y="351"/>
                  </a:lnTo>
                  <a:lnTo>
                    <a:pt x="196" y="355"/>
                  </a:lnTo>
                  <a:lnTo>
                    <a:pt x="186" y="359"/>
                  </a:lnTo>
                  <a:lnTo>
                    <a:pt x="190" y="361"/>
                  </a:lnTo>
                  <a:lnTo>
                    <a:pt x="184" y="365"/>
                  </a:lnTo>
                  <a:lnTo>
                    <a:pt x="174" y="365"/>
                  </a:lnTo>
                  <a:lnTo>
                    <a:pt x="170" y="371"/>
                  </a:lnTo>
                  <a:lnTo>
                    <a:pt x="162" y="369"/>
                  </a:lnTo>
                  <a:lnTo>
                    <a:pt x="164" y="361"/>
                  </a:lnTo>
                  <a:lnTo>
                    <a:pt x="158" y="361"/>
                  </a:lnTo>
                  <a:lnTo>
                    <a:pt x="156" y="357"/>
                  </a:lnTo>
                  <a:lnTo>
                    <a:pt x="156" y="353"/>
                  </a:lnTo>
                  <a:lnTo>
                    <a:pt x="144" y="357"/>
                  </a:lnTo>
                  <a:lnTo>
                    <a:pt x="140" y="359"/>
                  </a:lnTo>
                  <a:lnTo>
                    <a:pt x="134" y="357"/>
                  </a:lnTo>
                  <a:lnTo>
                    <a:pt x="126" y="357"/>
                  </a:lnTo>
                  <a:lnTo>
                    <a:pt x="126" y="353"/>
                  </a:lnTo>
                  <a:lnTo>
                    <a:pt x="122" y="351"/>
                  </a:lnTo>
                  <a:lnTo>
                    <a:pt x="122" y="345"/>
                  </a:lnTo>
                  <a:lnTo>
                    <a:pt x="112" y="343"/>
                  </a:lnTo>
                  <a:lnTo>
                    <a:pt x="112" y="341"/>
                  </a:lnTo>
                  <a:lnTo>
                    <a:pt x="116" y="337"/>
                  </a:lnTo>
                  <a:lnTo>
                    <a:pt x="112" y="333"/>
                  </a:lnTo>
                  <a:lnTo>
                    <a:pt x="108" y="333"/>
                  </a:lnTo>
                  <a:lnTo>
                    <a:pt x="106" y="327"/>
                  </a:lnTo>
                  <a:lnTo>
                    <a:pt x="112" y="319"/>
                  </a:lnTo>
                  <a:lnTo>
                    <a:pt x="104" y="317"/>
                  </a:lnTo>
                  <a:lnTo>
                    <a:pt x="108" y="313"/>
                  </a:lnTo>
                  <a:lnTo>
                    <a:pt x="104" y="313"/>
                  </a:lnTo>
                  <a:lnTo>
                    <a:pt x="108" y="309"/>
                  </a:lnTo>
                  <a:lnTo>
                    <a:pt x="102" y="307"/>
                  </a:lnTo>
                  <a:lnTo>
                    <a:pt x="106" y="303"/>
                  </a:lnTo>
                  <a:lnTo>
                    <a:pt x="122" y="301"/>
                  </a:lnTo>
                  <a:lnTo>
                    <a:pt x="122" y="299"/>
                  </a:lnTo>
                  <a:lnTo>
                    <a:pt x="120" y="299"/>
                  </a:lnTo>
                  <a:lnTo>
                    <a:pt x="116" y="299"/>
                  </a:lnTo>
                  <a:lnTo>
                    <a:pt x="104" y="299"/>
                  </a:lnTo>
                  <a:lnTo>
                    <a:pt x="114" y="295"/>
                  </a:lnTo>
                  <a:lnTo>
                    <a:pt x="120" y="289"/>
                  </a:lnTo>
                  <a:lnTo>
                    <a:pt x="128" y="295"/>
                  </a:lnTo>
                  <a:lnTo>
                    <a:pt x="122" y="287"/>
                  </a:lnTo>
                  <a:lnTo>
                    <a:pt x="114" y="287"/>
                  </a:lnTo>
                  <a:lnTo>
                    <a:pt x="106" y="293"/>
                  </a:lnTo>
                  <a:lnTo>
                    <a:pt x="98" y="297"/>
                  </a:lnTo>
                  <a:lnTo>
                    <a:pt x="102" y="285"/>
                  </a:lnTo>
                  <a:lnTo>
                    <a:pt x="106" y="285"/>
                  </a:lnTo>
                  <a:lnTo>
                    <a:pt x="106" y="279"/>
                  </a:lnTo>
                  <a:lnTo>
                    <a:pt x="118" y="273"/>
                  </a:lnTo>
                  <a:lnTo>
                    <a:pt x="128" y="275"/>
                  </a:lnTo>
                  <a:lnTo>
                    <a:pt x="118" y="271"/>
                  </a:lnTo>
                  <a:lnTo>
                    <a:pt x="106" y="275"/>
                  </a:lnTo>
                  <a:lnTo>
                    <a:pt x="102" y="273"/>
                  </a:lnTo>
                  <a:lnTo>
                    <a:pt x="98" y="271"/>
                  </a:lnTo>
                  <a:lnTo>
                    <a:pt x="110" y="267"/>
                  </a:lnTo>
                  <a:lnTo>
                    <a:pt x="98" y="267"/>
                  </a:lnTo>
                  <a:lnTo>
                    <a:pt x="124" y="257"/>
                  </a:lnTo>
                  <a:lnTo>
                    <a:pt x="140" y="251"/>
                  </a:lnTo>
                  <a:lnTo>
                    <a:pt x="140" y="249"/>
                  </a:lnTo>
                  <a:lnTo>
                    <a:pt x="134" y="251"/>
                  </a:lnTo>
                  <a:lnTo>
                    <a:pt x="120" y="257"/>
                  </a:lnTo>
                  <a:lnTo>
                    <a:pt x="96" y="265"/>
                  </a:lnTo>
                  <a:lnTo>
                    <a:pt x="92" y="263"/>
                  </a:lnTo>
                  <a:lnTo>
                    <a:pt x="96" y="259"/>
                  </a:lnTo>
                  <a:lnTo>
                    <a:pt x="104" y="257"/>
                  </a:lnTo>
                  <a:lnTo>
                    <a:pt x="114" y="253"/>
                  </a:lnTo>
                  <a:lnTo>
                    <a:pt x="116" y="251"/>
                  </a:lnTo>
                  <a:lnTo>
                    <a:pt x="102" y="251"/>
                  </a:lnTo>
                  <a:lnTo>
                    <a:pt x="102" y="249"/>
                  </a:lnTo>
                  <a:lnTo>
                    <a:pt x="124" y="243"/>
                  </a:lnTo>
                  <a:lnTo>
                    <a:pt x="102" y="247"/>
                  </a:lnTo>
                  <a:lnTo>
                    <a:pt x="102" y="243"/>
                  </a:lnTo>
                  <a:lnTo>
                    <a:pt x="108" y="241"/>
                  </a:lnTo>
                  <a:lnTo>
                    <a:pt x="122" y="237"/>
                  </a:lnTo>
                  <a:lnTo>
                    <a:pt x="130" y="241"/>
                  </a:lnTo>
                  <a:lnTo>
                    <a:pt x="136" y="239"/>
                  </a:lnTo>
                  <a:lnTo>
                    <a:pt x="148" y="241"/>
                  </a:lnTo>
                  <a:lnTo>
                    <a:pt x="148" y="241"/>
                  </a:lnTo>
                  <a:lnTo>
                    <a:pt x="140" y="239"/>
                  </a:lnTo>
                  <a:lnTo>
                    <a:pt x="134" y="237"/>
                  </a:lnTo>
                  <a:lnTo>
                    <a:pt x="124" y="235"/>
                  </a:lnTo>
                  <a:lnTo>
                    <a:pt x="106" y="239"/>
                  </a:lnTo>
                  <a:lnTo>
                    <a:pt x="106" y="235"/>
                  </a:lnTo>
                  <a:lnTo>
                    <a:pt x="122" y="231"/>
                  </a:lnTo>
                  <a:lnTo>
                    <a:pt x="132" y="233"/>
                  </a:lnTo>
                  <a:lnTo>
                    <a:pt x="142" y="235"/>
                  </a:lnTo>
                  <a:lnTo>
                    <a:pt x="150" y="235"/>
                  </a:lnTo>
                  <a:lnTo>
                    <a:pt x="150" y="235"/>
                  </a:lnTo>
                  <a:lnTo>
                    <a:pt x="142" y="231"/>
                  </a:lnTo>
                  <a:lnTo>
                    <a:pt x="134" y="229"/>
                  </a:lnTo>
                  <a:lnTo>
                    <a:pt x="124" y="229"/>
                  </a:lnTo>
                  <a:lnTo>
                    <a:pt x="118" y="229"/>
                  </a:lnTo>
                  <a:lnTo>
                    <a:pt x="124" y="225"/>
                  </a:lnTo>
                  <a:lnTo>
                    <a:pt x="134" y="225"/>
                  </a:lnTo>
                  <a:lnTo>
                    <a:pt x="142" y="227"/>
                  </a:lnTo>
                  <a:lnTo>
                    <a:pt x="148" y="225"/>
                  </a:lnTo>
                  <a:lnTo>
                    <a:pt x="152" y="221"/>
                  </a:lnTo>
                  <a:lnTo>
                    <a:pt x="152" y="221"/>
                  </a:lnTo>
                  <a:lnTo>
                    <a:pt x="154" y="219"/>
                  </a:lnTo>
                  <a:lnTo>
                    <a:pt x="150" y="217"/>
                  </a:lnTo>
                  <a:lnTo>
                    <a:pt x="152" y="213"/>
                  </a:lnTo>
                  <a:lnTo>
                    <a:pt x="158" y="207"/>
                  </a:lnTo>
                  <a:lnTo>
                    <a:pt x="164" y="207"/>
                  </a:lnTo>
                  <a:lnTo>
                    <a:pt x="166" y="203"/>
                  </a:lnTo>
                  <a:lnTo>
                    <a:pt x="166" y="201"/>
                  </a:lnTo>
                  <a:lnTo>
                    <a:pt x="170" y="199"/>
                  </a:lnTo>
                  <a:lnTo>
                    <a:pt x="170" y="197"/>
                  </a:lnTo>
                  <a:lnTo>
                    <a:pt x="164" y="199"/>
                  </a:lnTo>
                  <a:lnTo>
                    <a:pt x="164" y="197"/>
                  </a:lnTo>
                  <a:lnTo>
                    <a:pt x="158" y="197"/>
                  </a:lnTo>
                  <a:lnTo>
                    <a:pt x="154" y="197"/>
                  </a:lnTo>
                  <a:lnTo>
                    <a:pt x="148" y="197"/>
                  </a:lnTo>
                  <a:lnTo>
                    <a:pt x="142" y="195"/>
                  </a:lnTo>
                  <a:lnTo>
                    <a:pt x="132" y="193"/>
                  </a:lnTo>
                  <a:lnTo>
                    <a:pt x="124" y="189"/>
                  </a:lnTo>
                  <a:lnTo>
                    <a:pt x="124" y="187"/>
                  </a:lnTo>
                  <a:lnTo>
                    <a:pt x="130" y="185"/>
                  </a:lnTo>
                  <a:lnTo>
                    <a:pt x="146" y="185"/>
                  </a:lnTo>
                  <a:lnTo>
                    <a:pt x="154" y="191"/>
                  </a:lnTo>
                  <a:lnTo>
                    <a:pt x="162" y="193"/>
                  </a:lnTo>
                  <a:lnTo>
                    <a:pt x="170" y="193"/>
                  </a:lnTo>
                  <a:lnTo>
                    <a:pt x="170" y="189"/>
                  </a:lnTo>
                  <a:lnTo>
                    <a:pt x="164" y="189"/>
                  </a:lnTo>
                  <a:lnTo>
                    <a:pt x="166" y="187"/>
                  </a:lnTo>
                  <a:lnTo>
                    <a:pt x="170" y="185"/>
                  </a:lnTo>
                  <a:lnTo>
                    <a:pt x="172" y="185"/>
                  </a:lnTo>
                  <a:lnTo>
                    <a:pt x="166" y="183"/>
                  </a:lnTo>
                  <a:lnTo>
                    <a:pt x="168" y="179"/>
                  </a:lnTo>
                  <a:lnTo>
                    <a:pt x="162" y="179"/>
                  </a:lnTo>
                  <a:lnTo>
                    <a:pt x="162" y="177"/>
                  </a:lnTo>
                  <a:lnTo>
                    <a:pt x="170" y="175"/>
                  </a:lnTo>
                  <a:lnTo>
                    <a:pt x="170" y="175"/>
                  </a:lnTo>
                  <a:lnTo>
                    <a:pt x="168" y="173"/>
                  </a:lnTo>
                  <a:lnTo>
                    <a:pt x="170" y="169"/>
                  </a:lnTo>
                  <a:lnTo>
                    <a:pt x="162" y="173"/>
                  </a:lnTo>
                  <a:lnTo>
                    <a:pt x="154" y="175"/>
                  </a:lnTo>
                  <a:lnTo>
                    <a:pt x="154" y="175"/>
                  </a:lnTo>
                  <a:lnTo>
                    <a:pt x="156" y="171"/>
                  </a:lnTo>
                  <a:lnTo>
                    <a:pt x="158" y="164"/>
                  </a:lnTo>
                  <a:lnTo>
                    <a:pt x="154" y="169"/>
                  </a:lnTo>
                  <a:lnTo>
                    <a:pt x="150" y="169"/>
                  </a:lnTo>
                  <a:lnTo>
                    <a:pt x="150" y="164"/>
                  </a:lnTo>
                  <a:lnTo>
                    <a:pt x="148" y="162"/>
                  </a:lnTo>
                  <a:lnTo>
                    <a:pt x="150" y="164"/>
                  </a:lnTo>
                  <a:lnTo>
                    <a:pt x="148" y="169"/>
                  </a:lnTo>
                  <a:lnTo>
                    <a:pt x="144" y="169"/>
                  </a:lnTo>
                  <a:lnTo>
                    <a:pt x="138" y="173"/>
                  </a:lnTo>
                  <a:lnTo>
                    <a:pt x="140" y="175"/>
                  </a:lnTo>
                  <a:lnTo>
                    <a:pt x="138" y="175"/>
                  </a:lnTo>
                  <a:lnTo>
                    <a:pt x="128" y="177"/>
                  </a:lnTo>
                  <a:lnTo>
                    <a:pt x="120" y="173"/>
                  </a:lnTo>
                  <a:lnTo>
                    <a:pt x="118" y="173"/>
                  </a:lnTo>
                  <a:lnTo>
                    <a:pt x="120" y="171"/>
                  </a:lnTo>
                  <a:lnTo>
                    <a:pt x="132" y="169"/>
                  </a:lnTo>
                  <a:lnTo>
                    <a:pt x="138" y="164"/>
                  </a:lnTo>
                  <a:lnTo>
                    <a:pt x="140" y="158"/>
                  </a:lnTo>
                  <a:lnTo>
                    <a:pt x="142" y="156"/>
                  </a:lnTo>
                  <a:lnTo>
                    <a:pt x="140" y="154"/>
                  </a:lnTo>
                  <a:lnTo>
                    <a:pt x="144" y="152"/>
                  </a:lnTo>
                  <a:lnTo>
                    <a:pt x="144" y="148"/>
                  </a:lnTo>
                  <a:lnTo>
                    <a:pt x="140" y="146"/>
                  </a:lnTo>
                  <a:lnTo>
                    <a:pt x="140" y="142"/>
                  </a:lnTo>
                  <a:lnTo>
                    <a:pt x="138" y="140"/>
                  </a:lnTo>
                  <a:lnTo>
                    <a:pt x="142" y="136"/>
                  </a:lnTo>
                  <a:lnTo>
                    <a:pt x="140" y="134"/>
                  </a:lnTo>
                  <a:lnTo>
                    <a:pt x="140" y="128"/>
                  </a:lnTo>
                  <a:lnTo>
                    <a:pt x="138" y="128"/>
                  </a:lnTo>
                  <a:lnTo>
                    <a:pt x="140" y="126"/>
                  </a:lnTo>
                  <a:lnTo>
                    <a:pt x="138" y="122"/>
                  </a:lnTo>
                  <a:lnTo>
                    <a:pt x="138" y="118"/>
                  </a:lnTo>
                  <a:lnTo>
                    <a:pt x="132" y="116"/>
                  </a:lnTo>
                  <a:lnTo>
                    <a:pt x="130" y="114"/>
                  </a:lnTo>
                  <a:lnTo>
                    <a:pt x="126" y="112"/>
                  </a:lnTo>
                  <a:lnTo>
                    <a:pt x="130" y="110"/>
                  </a:lnTo>
                  <a:lnTo>
                    <a:pt x="132" y="108"/>
                  </a:lnTo>
                  <a:lnTo>
                    <a:pt x="124" y="106"/>
                  </a:lnTo>
                  <a:lnTo>
                    <a:pt x="122" y="106"/>
                  </a:lnTo>
                  <a:lnTo>
                    <a:pt x="116" y="106"/>
                  </a:lnTo>
                  <a:lnTo>
                    <a:pt x="114" y="104"/>
                  </a:lnTo>
                  <a:lnTo>
                    <a:pt x="114" y="102"/>
                  </a:lnTo>
                  <a:lnTo>
                    <a:pt x="110" y="102"/>
                  </a:lnTo>
                  <a:lnTo>
                    <a:pt x="104" y="102"/>
                  </a:lnTo>
                  <a:lnTo>
                    <a:pt x="92" y="100"/>
                  </a:lnTo>
                  <a:lnTo>
                    <a:pt x="86" y="100"/>
                  </a:lnTo>
                  <a:lnTo>
                    <a:pt x="86" y="98"/>
                  </a:lnTo>
                  <a:lnTo>
                    <a:pt x="82" y="98"/>
                  </a:lnTo>
                  <a:lnTo>
                    <a:pt x="78" y="100"/>
                  </a:lnTo>
                  <a:lnTo>
                    <a:pt x="72" y="104"/>
                  </a:lnTo>
                  <a:lnTo>
                    <a:pt x="72" y="102"/>
                  </a:lnTo>
                  <a:lnTo>
                    <a:pt x="72" y="98"/>
                  </a:lnTo>
                  <a:lnTo>
                    <a:pt x="70" y="98"/>
                  </a:lnTo>
                  <a:lnTo>
                    <a:pt x="68" y="100"/>
                  </a:lnTo>
                  <a:lnTo>
                    <a:pt x="62" y="102"/>
                  </a:lnTo>
                  <a:lnTo>
                    <a:pt x="60" y="104"/>
                  </a:lnTo>
                  <a:lnTo>
                    <a:pt x="58" y="104"/>
                  </a:lnTo>
                  <a:lnTo>
                    <a:pt x="56" y="102"/>
                  </a:lnTo>
                  <a:lnTo>
                    <a:pt x="50" y="102"/>
                  </a:lnTo>
                  <a:lnTo>
                    <a:pt x="56" y="100"/>
                  </a:lnTo>
                  <a:lnTo>
                    <a:pt x="56" y="98"/>
                  </a:lnTo>
                  <a:lnTo>
                    <a:pt x="48" y="98"/>
                  </a:lnTo>
                  <a:lnTo>
                    <a:pt x="46" y="102"/>
                  </a:lnTo>
                  <a:lnTo>
                    <a:pt x="40" y="98"/>
                  </a:lnTo>
                  <a:lnTo>
                    <a:pt x="36" y="100"/>
                  </a:lnTo>
                  <a:lnTo>
                    <a:pt x="36" y="102"/>
                  </a:lnTo>
                  <a:lnTo>
                    <a:pt x="40" y="104"/>
                  </a:lnTo>
                  <a:lnTo>
                    <a:pt x="42" y="104"/>
                  </a:lnTo>
                  <a:lnTo>
                    <a:pt x="24" y="102"/>
                  </a:lnTo>
                  <a:lnTo>
                    <a:pt x="22" y="102"/>
                  </a:lnTo>
                  <a:lnTo>
                    <a:pt x="18" y="102"/>
                  </a:lnTo>
                  <a:lnTo>
                    <a:pt x="12" y="98"/>
                  </a:lnTo>
                  <a:lnTo>
                    <a:pt x="10" y="96"/>
                  </a:lnTo>
                  <a:lnTo>
                    <a:pt x="20" y="96"/>
                  </a:lnTo>
                  <a:lnTo>
                    <a:pt x="30" y="94"/>
                  </a:lnTo>
                  <a:lnTo>
                    <a:pt x="30" y="94"/>
                  </a:lnTo>
                  <a:lnTo>
                    <a:pt x="22" y="94"/>
                  </a:lnTo>
                  <a:lnTo>
                    <a:pt x="16" y="94"/>
                  </a:lnTo>
                  <a:lnTo>
                    <a:pt x="14" y="92"/>
                  </a:lnTo>
                  <a:lnTo>
                    <a:pt x="20" y="88"/>
                  </a:lnTo>
                  <a:lnTo>
                    <a:pt x="16" y="88"/>
                  </a:lnTo>
                  <a:lnTo>
                    <a:pt x="10" y="92"/>
                  </a:lnTo>
                  <a:lnTo>
                    <a:pt x="4" y="92"/>
                  </a:lnTo>
                  <a:lnTo>
                    <a:pt x="0" y="90"/>
                  </a:lnTo>
                  <a:lnTo>
                    <a:pt x="0" y="88"/>
                  </a:lnTo>
                  <a:lnTo>
                    <a:pt x="16" y="84"/>
                  </a:lnTo>
                  <a:lnTo>
                    <a:pt x="30" y="86"/>
                  </a:lnTo>
                  <a:lnTo>
                    <a:pt x="40" y="86"/>
                  </a:lnTo>
                  <a:lnTo>
                    <a:pt x="54" y="88"/>
                  </a:lnTo>
                  <a:lnTo>
                    <a:pt x="64" y="86"/>
                  </a:lnTo>
                  <a:lnTo>
                    <a:pt x="66" y="84"/>
                  </a:lnTo>
                  <a:lnTo>
                    <a:pt x="54" y="82"/>
                  </a:lnTo>
                  <a:lnTo>
                    <a:pt x="66" y="80"/>
                  </a:lnTo>
                  <a:lnTo>
                    <a:pt x="64" y="78"/>
                  </a:lnTo>
                  <a:lnTo>
                    <a:pt x="58" y="76"/>
                  </a:lnTo>
                  <a:lnTo>
                    <a:pt x="52" y="78"/>
                  </a:lnTo>
                  <a:lnTo>
                    <a:pt x="42" y="80"/>
                  </a:lnTo>
                  <a:lnTo>
                    <a:pt x="32" y="80"/>
                  </a:lnTo>
                  <a:lnTo>
                    <a:pt x="24" y="78"/>
                  </a:lnTo>
                  <a:lnTo>
                    <a:pt x="24" y="76"/>
                  </a:lnTo>
                  <a:lnTo>
                    <a:pt x="14" y="78"/>
                  </a:lnTo>
                  <a:lnTo>
                    <a:pt x="0" y="72"/>
                  </a:lnTo>
                  <a:lnTo>
                    <a:pt x="4" y="68"/>
                  </a:lnTo>
                  <a:lnTo>
                    <a:pt x="20" y="64"/>
                  </a:lnTo>
                  <a:lnTo>
                    <a:pt x="24" y="66"/>
                  </a:lnTo>
                  <a:lnTo>
                    <a:pt x="48" y="62"/>
                  </a:lnTo>
                  <a:lnTo>
                    <a:pt x="50" y="60"/>
                  </a:lnTo>
                  <a:lnTo>
                    <a:pt x="72" y="58"/>
                  </a:lnTo>
                  <a:lnTo>
                    <a:pt x="82" y="58"/>
                  </a:lnTo>
                  <a:lnTo>
                    <a:pt x="94" y="54"/>
                  </a:lnTo>
                  <a:lnTo>
                    <a:pt x="106" y="52"/>
                  </a:lnTo>
                  <a:lnTo>
                    <a:pt x="110" y="46"/>
                  </a:lnTo>
                  <a:lnTo>
                    <a:pt x="120" y="46"/>
                  </a:lnTo>
                  <a:lnTo>
                    <a:pt x="126" y="42"/>
                  </a:lnTo>
                  <a:lnTo>
                    <a:pt x="112" y="44"/>
                  </a:lnTo>
                  <a:lnTo>
                    <a:pt x="106" y="44"/>
                  </a:lnTo>
                  <a:lnTo>
                    <a:pt x="94" y="44"/>
                  </a:lnTo>
                  <a:lnTo>
                    <a:pt x="90" y="44"/>
                  </a:lnTo>
                  <a:lnTo>
                    <a:pt x="100" y="38"/>
                  </a:lnTo>
                  <a:lnTo>
                    <a:pt x="120" y="36"/>
                  </a:lnTo>
                  <a:lnTo>
                    <a:pt x="128" y="32"/>
                  </a:lnTo>
                  <a:lnTo>
                    <a:pt x="140" y="32"/>
                  </a:lnTo>
                  <a:lnTo>
                    <a:pt x="144" y="36"/>
                  </a:lnTo>
                  <a:lnTo>
                    <a:pt x="146" y="30"/>
                  </a:lnTo>
                  <a:lnTo>
                    <a:pt x="164" y="30"/>
                  </a:lnTo>
                  <a:lnTo>
                    <a:pt x="170" y="24"/>
                  </a:lnTo>
                  <a:lnTo>
                    <a:pt x="172" y="22"/>
                  </a:lnTo>
                  <a:lnTo>
                    <a:pt x="188" y="22"/>
                  </a:lnTo>
                  <a:lnTo>
                    <a:pt x="192" y="24"/>
                  </a:lnTo>
                  <a:lnTo>
                    <a:pt x="210" y="28"/>
                  </a:lnTo>
                  <a:lnTo>
                    <a:pt x="214" y="30"/>
                  </a:lnTo>
                  <a:lnTo>
                    <a:pt x="216" y="28"/>
                  </a:lnTo>
                  <a:lnTo>
                    <a:pt x="210" y="26"/>
                  </a:lnTo>
                  <a:lnTo>
                    <a:pt x="192" y="20"/>
                  </a:lnTo>
                  <a:lnTo>
                    <a:pt x="194" y="20"/>
                  </a:lnTo>
                  <a:lnTo>
                    <a:pt x="218" y="16"/>
                  </a:lnTo>
                  <a:lnTo>
                    <a:pt x="240" y="16"/>
                  </a:lnTo>
                  <a:lnTo>
                    <a:pt x="254" y="16"/>
                  </a:lnTo>
                  <a:lnTo>
                    <a:pt x="252" y="22"/>
                  </a:lnTo>
                  <a:lnTo>
                    <a:pt x="250" y="26"/>
                  </a:lnTo>
                  <a:lnTo>
                    <a:pt x="258" y="20"/>
                  </a:lnTo>
                  <a:lnTo>
                    <a:pt x="262" y="18"/>
                  </a:lnTo>
                  <a:lnTo>
                    <a:pt x="270" y="20"/>
                  </a:lnTo>
                  <a:lnTo>
                    <a:pt x="276" y="24"/>
                  </a:lnTo>
                  <a:lnTo>
                    <a:pt x="282" y="22"/>
                  </a:lnTo>
                  <a:lnTo>
                    <a:pt x="292" y="22"/>
                  </a:lnTo>
                  <a:lnTo>
                    <a:pt x="282" y="16"/>
                  </a:lnTo>
                  <a:lnTo>
                    <a:pt x="282" y="14"/>
                  </a:lnTo>
                  <a:lnTo>
                    <a:pt x="294" y="14"/>
                  </a:lnTo>
                  <a:lnTo>
                    <a:pt x="304" y="16"/>
                  </a:lnTo>
                  <a:lnTo>
                    <a:pt x="308" y="14"/>
                  </a:lnTo>
                  <a:lnTo>
                    <a:pt x="320" y="18"/>
                  </a:lnTo>
                  <a:lnTo>
                    <a:pt x="330" y="18"/>
                  </a:lnTo>
                  <a:lnTo>
                    <a:pt x="332" y="20"/>
                  </a:lnTo>
                  <a:lnTo>
                    <a:pt x="338" y="22"/>
                  </a:lnTo>
                  <a:lnTo>
                    <a:pt x="344" y="22"/>
                  </a:lnTo>
                  <a:lnTo>
                    <a:pt x="336" y="16"/>
                  </a:lnTo>
                  <a:lnTo>
                    <a:pt x="322" y="14"/>
                  </a:lnTo>
                  <a:lnTo>
                    <a:pt x="324" y="12"/>
                  </a:lnTo>
                  <a:lnTo>
                    <a:pt x="340" y="14"/>
                  </a:lnTo>
                  <a:lnTo>
                    <a:pt x="350" y="18"/>
                  </a:lnTo>
                  <a:lnTo>
                    <a:pt x="358" y="16"/>
                  </a:lnTo>
                  <a:lnTo>
                    <a:pt x="348" y="14"/>
                  </a:lnTo>
                  <a:lnTo>
                    <a:pt x="352" y="12"/>
                  </a:lnTo>
                  <a:lnTo>
                    <a:pt x="370" y="14"/>
                  </a:lnTo>
                  <a:lnTo>
                    <a:pt x="374" y="14"/>
                  </a:lnTo>
                  <a:lnTo>
                    <a:pt x="392" y="16"/>
                  </a:lnTo>
                  <a:lnTo>
                    <a:pt x="390" y="14"/>
                  </a:lnTo>
                  <a:lnTo>
                    <a:pt x="382" y="12"/>
                  </a:lnTo>
                  <a:lnTo>
                    <a:pt x="372" y="12"/>
                  </a:lnTo>
                  <a:lnTo>
                    <a:pt x="360" y="12"/>
                  </a:lnTo>
                  <a:lnTo>
                    <a:pt x="350" y="10"/>
                  </a:lnTo>
                  <a:lnTo>
                    <a:pt x="350" y="6"/>
                  </a:lnTo>
                  <a:lnTo>
                    <a:pt x="354" y="6"/>
                  </a:lnTo>
                  <a:lnTo>
                    <a:pt x="362" y="8"/>
                  </a:lnTo>
                  <a:lnTo>
                    <a:pt x="368" y="8"/>
                  </a:lnTo>
                  <a:lnTo>
                    <a:pt x="370" y="6"/>
                  </a:lnTo>
                  <a:lnTo>
                    <a:pt x="380" y="6"/>
                  </a:lnTo>
                  <a:lnTo>
                    <a:pt x="390" y="8"/>
                  </a:lnTo>
                  <a:lnTo>
                    <a:pt x="404" y="10"/>
                  </a:lnTo>
                  <a:lnTo>
                    <a:pt x="408" y="10"/>
                  </a:lnTo>
                  <a:lnTo>
                    <a:pt x="408" y="8"/>
                  </a:lnTo>
                  <a:lnTo>
                    <a:pt x="412" y="10"/>
                  </a:lnTo>
                  <a:lnTo>
                    <a:pt x="420" y="8"/>
                  </a:lnTo>
                  <a:lnTo>
                    <a:pt x="410" y="4"/>
                  </a:lnTo>
                  <a:lnTo>
                    <a:pt x="418" y="4"/>
                  </a:lnTo>
                  <a:lnTo>
                    <a:pt x="422" y="2"/>
                  </a:lnTo>
                  <a:lnTo>
                    <a:pt x="432" y="4"/>
                  </a:lnTo>
                  <a:lnTo>
                    <a:pt x="434" y="2"/>
                  </a:lnTo>
                  <a:lnTo>
                    <a:pt x="454" y="2"/>
                  </a:lnTo>
                  <a:lnTo>
                    <a:pt x="460" y="2"/>
                  </a:lnTo>
                  <a:lnTo>
                    <a:pt x="474" y="0"/>
                  </a:lnTo>
                  <a:lnTo>
                    <a:pt x="503" y="2"/>
                  </a:lnTo>
                  <a:lnTo>
                    <a:pt x="513" y="2"/>
                  </a:lnTo>
                  <a:lnTo>
                    <a:pt x="525" y="4"/>
                  </a:lnTo>
                  <a:lnTo>
                    <a:pt x="531" y="4"/>
                  </a:lnTo>
                  <a:lnTo>
                    <a:pt x="515" y="6"/>
                  </a:lnTo>
                  <a:lnTo>
                    <a:pt x="501" y="6"/>
                  </a:lnTo>
                  <a:lnTo>
                    <a:pt x="489" y="6"/>
                  </a:lnTo>
                  <a:lnTo>
                    <a:pt x="474" y="6"/>
                  </a:lnTo>
                  <a:lnTo>
                    <a:pt x="466" y="6"/>
                  </a:lnTo>
                  <a:lnTo>
                    <a:pt x="462" y="6"/>
                  </a:lnTo>
                  <a:lnTo>
                    <a:pt x="444" y="8"/>
                  </a:lnTo>
                  <a:lnTo>
                    <a:pt x="440" y="12"/>
                  </a:lnTo>
                  <a:lnTo>
                    <a:pt x="454" y="12"/>
                  </a:lnTo>
                  <a:lnTo>
                    <a:pt x="456" y="12"/>
                  </a:lnTo>
                  <a:lnTo>
                    <a:pt x="472" y="10"/>
                  </a:lnTo>
                  <a:lnTo>
                    <a:pt x="478" y="10"/>
                  </a:lnTo>
                  <a:lnTo>
                    <a:pt x="493" y="8"/>
                  </a:lnTo>
                  <a:lnTo>
                    <a:pt x="507" y="8"/>
                  </a:lnTo>
                  <a:lnTo>
                    <a:pt x="521" y="8"/>
                  </a:lnTo>
                  <a:lnTo>
                    <a:pt x="529" y="8"/>
                  </a:lnTo>
                  <a:lnTo>
                    <a:pt x="547" y="6"/>
                  </a:lnTo>
                  <a:lnTo>
                    <a:pt x="555" y="4"/>
                  </a:lnTo>
                  <a:lnTo>
                    <a:pt x="557" y="6"/>
                  </a:lnTo>
                  <a:lnTo>
                    <a:pt x="551" y="10"/>
                  </a:lnTo>
                  <a:lnTo>
                    <a:pt x="561" y="10"/>
                  </a:lnTo>
                  <a:lnTo>
                    <a:pt x="567" y="12"/>
                  </a:lnTo>
                  <a:lnTo>
                    <a:pt x="571" y="10"/>
                  </a:lnTo>
                  <a:lnTo>
                    <a:pt x="581" y="10"/>
                  </a:lnTo>
                  <a:lnTo>
                    <a:pt x="593" y="10"/>
                  </a:lnTo>
                  <a:lnTo>
                    <a:pt x="593" y="14"/>
                  </a:lnTo>
                  <a:lnTo>
                    <a:pt x="583" y="14"/>
                  </a:lnTo>
                  <a:lnTo>
                    <a:pt x="579" y="16"/>
                  </a:lnTo>
                  <a:lnTo>
                    <a:pt x="571" y="16"/>
                  </a:lnTo>
                  <a:lnTo>
                    <a:pt x="555" y="16"/>
                  </a:lnTo>
                  <a:lnTo>
                    <a:pt x="543" y="16"/>
                  </a:lnTo>
                  <a:lnTo>
                    <a:pt x="523" y="16"/>
                  </a:lnTo>
                  <a:lnTo>
                    <a:pt x="503" y="16"/>
                  </a:lnTo>
                  <a:lnTo>
                    <a:pt x="493" y="16"/>
                  </a:lnTo>
                  <a:lnTo>
                    <a:pt x="487" y="16"/>
                  </a:lnTo>
                  <a:lnTo>
                    <a:pt x="482" y="18"/>
                  </a:lnTo>
                  <a:lnTo>
                    <a:pt x="462" y="22"/>
                  </a:lnTo>
                  <a:lnTo>
                    <a:pt x="462" y="24"/>
                  </a:lnTo>
                  <a:lnTo>
                    <a:pt x="468" y="26"/>
                  </a:lnTo>
                  <a:lnTo>
                    <a:pt x="484" y="22"/>
                  </a:lnTo>
                  <a:lnTo>
                    <a:pt x="495" y="22"/>
                  </a:lnTo>
                  <a:lnTo>
                    <a:pt x="501" y="22"/>
                  </a:lnTo>
                  <a:lnTo>
                    <a:pt x="505" y="20"/>
                  </a:lnTo>
                  <a:lnTo>
                    <a:pt x="533" y="20"/>
                  </a:lnTo>
                  <a:lnTo>
                    <a:pt x="545" y="20"/>
                  </a:lnTo>
                  <a:lnTo>
                    <a:pt x="531" y="24"/>
                  </a:lnTo>
                  <a:lnTo>
                    <a:pt x="523" y="26"/>
                  </a:lnTo>
                  <a:lnTo>
                    <a:pt x="525" y="28"/>
                  </a:lnTo>
                  <a:lnTo>
                    <a:pt x="541" y="26"/>
                  </a:lnTo>
                  <a:lnTo>
                    <a:pt x="557" y="22"/>
                  </a:lnTo>
                  <a:lnTo>
                    <a:pt x="559" y="22"/>
                  </a:lnTo>
                  <a:lnTo>
                    <a:pt x="577" y="20"/>
                  </a:lnTo>
                  <a:lnTo>
                    <a:pt x="581" y="22"/>
                  </a:lnTo>
                  <a:lnTo>
                    <a:pt x="579" y="24"/>
                  </a:lnTo>
                  <a:lnTo>
                    <a:pt x="561" y="30"/>
                  </a:lnTo>
                  <a:lnTo>
                    <a:pt x="557" y="34"/>
                  </a:lnTo>
                  <a:lnTo>
                    <a:pt x="545" y="40"/>
                  </a:lnTo>
                  <a:lnTo>
                    <a:pt x="555" y="38"/>
                  </a:lnTo>
                  <a:lnTo>
                    <a:pt x="561" y="38"/>
                  </a:lnTo>
                  <a:lnTo>
                    <a:pt x="569" y="34"/>
                  </a:lnTo>
                  <a:lnTo>
                    <a:pt x="571" y="32"/>
                  </a:lnTo>
                  <a:lnTo>
                    <a:pt x="577" y="30"/>
                  </a:lnTo>
                  <a:lnTo>
                    <a:pt x="593" y="26"/>
                  </a:lnTo>
                  <a:lnTo>
                    <a:pt x="599" y="24"/>
                  </a:lnTo>
                  <a:lnTo>
                    <a:pt x="601" y="24"/>
                  </a:lnTo>
                  <a:lnTo>
                    <a:pt x="601" y="26"/>
                  </a:lnTo>
                  <a:lnTo>
                    <a:pt x="613" y="26"/>
                  </a:lnTo>
                  <a:lnTo>
                    <a:pt x="625" y="26"/>
                  </a:lnTo>
                  <a:lnTo>
                    <a:pt x="627" y="26"/>
                  </a:lnTo>
                  <a:lnTo>
                    <a:pt x="635" y="24"/>
                  </a:lnTo>
                  <a:lnTo>
                    <a:pt x="643" y="20"/>
                  </a:lnTo>
                  <a:lnTo>
                    <a:pt x="657" y="22"/>
                  </a:lnTo>
                  <a:lnTo>
                    <a:pt x="661" y="20"/>
                  </a:lnTo>
                  <a:lnTo>
                    <a:pt x="673" y="22"/>
                  </a:lnTo>
                  <a:lnTo>
                    <a:pt x="681" y="22"/>
                  </a:lnTo>
                  <a:lnTo>
                    <a:pt x="689" y="24"/>
                  </a:lnTo>
                  <a:lnTo>
                    <a:pt x="685" y="26"/>
                  </a:lnTo>
                  <a:lnTo>
                    <a:pt x="673" y="28"/>
                  </a:lnTo>
                  <a:lnTo>
                    <a:pt x="665" y="30"/>
                  </a:lnTo>
                  <a:lnTo>
                    <a:pt x="659" y="30"/>
                  </a:lnTo>
                  <a:close/>
                  <a:moveTo>
                    <a:pt x="607" y="22"/>
                  </a:moveTo>
                  <a:lnTo>
                    <a:pt x="603" y="18"/>
                  </a:lnTo>
                  <a:lnTo>
                    <a:pt x="599" y="16"/>
                  </a:lnTo>
                  <a:lnTo>
                    <a:pt x="599" y="20"/>
                  </a:lnTo>
                  <a:lnTo>
                    <a:pt x="605" y="22"/>
                  </a:lnTo>
                  <a:lnTo>
                    <a:pt x="607" y="22"/>
                  </a:lnTo>
                  <a:close/>
                  <a:moveTo>
                    <a:pt x="404" y="4"/>
                  </a:moveTo>
                  <a:lnTo>
                    <a:pt x="402" y="6"/>
                  </a:lnTo>
                  <a:lnTo>
                    <a:pt x="406" y="6"/>
                  </a:lnTo>
                  <a:lnTo>
                    <a:pt x="408" y="4"/>
                  </a:lnTo>
                  <a:lnTo>
                    <a:pt x="404" y="4"/>
                  </a:lnTo>
                  <a:close/>
                  <a:moveTo>
                    <a:pt x="390" y="4"/>
                  </a:moveTo>
                  <a:lnTo>
                    <a:pt x="400" y="8"/>
                  </a:lnTo>
                  <a:lnTo>
                    <a:pt x="400" y="4"/>
                  </a:lnTo>
                  <a:lnTo>
                    <a:pt x="390" y="4"/>
                  </a:lnTo>
                  <a:close/>
                  <a:moveTo>
                    <a:pt x="332" y="10"/>
                  </a:moveTo>
                  <a:lnTo>
                    <a:pt x="346" y="12"/>
                  </a:lnTo>
                  <a:lnTo>
                    <a:pt x="342" y="10"/>
                  </a:lnTo>
                  <a:lnTo>
                    <a:pt x="334" y="8"/>
                  </a:lnTo>
                  <a:lnTo>
                    <a:pt x="332" y="10"/>
                  </a:lnTo>
                  <a:close/>
                  <a:moveTo>
                    <a:pt x="40" y="84"/>
                  </a:moveTo>
                  <a:lnTo>
                    <a:pt x="54" y="86"/>
                  </a:lnTo>
                  <a:lnTo>
                    <a:pt x="58" y="84"/>
                  </a:lnTo>
                  <a:lnTo>
                    <a:pt x="48" y="82"/>
                  </a:lnTo>
                  <a:lnTo>
                    <a:pt x="42" y="82"/>
                  </a:lnTo>
                  <a:lnTo>
                    <a:pt x="40" y="84"/>
                  </a:lnTo>
                  <a:close/>
                  <a:moveTo>
                    <a:pt x="4" y="82"/>
                  </a:moveTo>
                  <a:lnTo>
                    <a:pt x="6" y="84"/>
                  </a:lnTo>
                  <a:lnTo>
                    <a:pt x="14" y="82"/>
                  </a:lnTo>
                  <a:lnTo>
                    <a:pt x="12" y="82"/>
                  </a:lnTo>
                  <a:lnTo>
                    <a:pt x="10" y="82"/>
                  </a:lnTo>
                  <a:lnTo>
                    <a:pt x="8" y="82"/>
                  </a:lnTo>
                  <a:lnTo>
                    <a:pt x="4" y="82"/>
                  </a:lnTo>
                  <a:close/>
                  <a:moveTo>
                    <a:pt x="134" y="124"/>
                  </a:moveTo>
                  <a:lnTo>
                    <a:pt x="128" y="126"/>
                  </a:lnTo>
                  <a:lnTo>
                    <a:pt x="134" y="126"/>
                  </a:lnTo>
                  <a:lnTo>
                    <a:pt x="136" y="126"/>
                  </a:lnTo>
                  <a:lnTo>
                    <a:pt x="134" y="124"/>
                  </a:lnTo>
                  <a:close/>
                  <a:moveTo>
                    <a:pt x="128" y="122"/>
                  </a:moveTo>
                  <a:lnTo>
                    <a:pt x="134" y="122"/>
                  </a:lnTo>
                  <a:lnTo>
                    <a:pt x="132" y="120"/>
                  </a:lnTo>
                  <a:lnTo>
                    <a:pt x="128" y="122"/>
                  </a:lnTo>
                  <a:close/>
                  <a:moveTo>
                    <a:pt x="134" y="134"/>
                  </a:moveTo>
                  <a:lnTo>
                    <a:pt x="136" y="132"/>
                  </a:lnTo>
                  <a:lnTo>
                    <a:pt x="128" y="130"/>
                  </a:lnTo>
                  <a:lnTo>
                    <a:pt x="126" y="132"/>
                  </a:lnTo>
                  <a:lnTo>
                    <a:pt x="134" y="134"/>
                  </a:lnTo>
                  <a:close/>
                  <a:moveTo>
                    <a:pt x="132" y="138"/>
                  </a:moveTo>
                  <a:lnTo>
                    <a:pt x="134" y="136"/>
                  </a:lnTo>
                  <a:lnTo>
                    <a:pt x="130" y="136"/>
                  </a:lnTo>
                  <a:lnTo>
                    <a:pt x="124" y="138"/>
                  </a:lnTo>
                  <a:lnTo>
                    <a:pt x="132" y="138"/>
                  </a:lnTo>
                  <a:close/>
                  <a:moveTo>
                    <a:pt x="128" y="166"/>
                  </a:moveTo>
                  <a:lnTo>
                    <a:pt x="134" y="164"/>
                  </a:lnTo>
                  <a:lnTo>
                    <a:pt x="136" y="162"/>
                  </a:lnTo>
                  <a:lnTo>
                    <a:pt x="132" y="162"/>
                  </a:lnTo>
                  <a:lnTo>
                    <a:pt x="128" y="166"/>
                  </a:lnTo>
                  <a:close/>
                  <a:moveTo>
                    <a:pt x="134" y="156"/>
                  </a:moveTo>
                  <a:lnTo>
                    <a:pt x="136" y="154"/>
                  </a:lnTo>
                  <a:lnTo>
                    <a:pt x="136" y="152"/>
                  </a:lnTo>
                  <a:lnTo>
                    <a:pt x="134" y="152"/>
                  </a:lnTo>
                  <a:lnTo>
                    <a:pt x="134" y="156"/>
                  </a:lnTo>
                  <a:close/>
                  <a:moveTo>
                    <a:pt x="128" y="156"/>
                  </a:moveTo>
                  <a:lnTo>
                    <a:pt x="130" y="154"/>
                  </a:lnTo>
                  <a:lnTo>
                    <a:pt x="130" y="150"/>
                  </a:lnTo>
                  <a:lnTo>
                    <a:pt x="128" y="150"/>
                  </a:lnTo>
                  <a:lnTo>
                    <a:pt x="128" y="156"/>
                  </a:lnTo>
                  <a:close/>
                  <a:moveTo>
                    <a:pt x="152" y="179"/>
                  </a:moveTo>
                  <a:lnTo>
                    <a:pt x="152" y="177"/>
                  </a:lnTo>
                  <a:lnTo>
                    <a:pt x="152" y="175"/>
                  </a:lnTo>
                  <a:lnTo>
                    <a:pt x="148" y="177"/>
                  </a:lnTo>
                  <a:lnTo>
                    <a:pt x="148" y="179"/>
                  </a:lnTo>
                  <a:lnTo>
                    <a:pt x="152" y="179"/>
                  </a:lnTo>
                  <a:close/>
                  <a:moveTo>
                    <a:pt x="140" y="181"/>
                  </a:moveTo>
                  <a:lnTo>
                    <a:pt x="142" y="181"/>
                  </a:lnTo>
                  <a:lnTo>
                    <a:pt x="142" y="177"/>
                  </a:lnTo>
                  <a:lnTo>
                    <a:pt x="138" y="179"/>
                  </a:lnTo>
                  <a:lnTo>
                    <a:pt x="136" y="181"/>
                  </a:lnTo>
                  <a:lnTo>
                    <a:pt x="140" y="181"/>
                  </a:lnTo>
                  <a:close/>
                  <a:moveTo>
                    <a:pt x="162" y="183"/>
                  </a:moveTo>
                  <a:lnTo>
                    <a:pt x="162" y="181"/>
                  </a:lnTo>
                  <a:lnTo>
                    <a:pt x="160" y="179"/>
                  </a:lnTo>
                  <a:lnTo>
                    <a:pt x="156" y="181"/>
                  </a:lnTo>
                  <a:lnTo>
                    <a:pt x="162" y="183"/>
                  </a:lnTo>
                  <a:close/>
                  <a:moveTo>
                    <a:pt x="156" y="189"/>
                  </a:moveTo>
                  <a:lnTo>
                    <a:pt x="160" y="189"/>
                  </a:lnTo>
                  <a:lnTo>
                    <a:pt x="162" y="189"/>
                  </a:lnTo>
                  <a:lnTo>
                    <a:pt x="164" y="187"/>
                  </a:lnTo>
                  <a:lnTo>
                    <a:pt x="160" y="189"/>
                  </a:lnTo>
                  <a:lnTo>
                    <a:pt x="158" y="187"/>
                  </a:lnTo>
                  <a:lnTo>
                    <a:pt x="156" y="189"/>
                  </a:lnTo>
                  <a:lnTo>
                    <a:pt x="156" y="189"/>
                  </a:lnTo>
                  <a:close/>
                  <a:moveTo>
                    <a:pt x="156" y="205"/>
                  </a:moveTo>
                  <a:lnTo>
                    <a:pt x="160" y="205"/>
                  </a:lnTo>
                  <a:lnTo>
                    <a:pt x="162" y="201"/>
                  </a:lnTo>
                  <a:lnTo>
                    <a:pt x="162" y="201"/>
                  </a:lnTo>
                  <a:lnTo>
                    <a:pt x="156" y="205"/>
                  </a:lnTo>
                  <a:close/>
                  <a:moveTo>
                    <a:pt x="128" y="195"/>
                  </a:moveTo>
                  <a:lnTo>
                    <a:pt x="124" y="195"/>
                  </a:lnTo>
                  <a:lnTo>
                    <a:pt x="118" y="193"/>
                  </a:lnTo>
                  <a:lnTo>
                    <a:pt x="118" y="195"/>
                  </a:lnTo>
                  <a:lnTo>
                    <a:pt x="114" y="197"/>
                  </a:lnTo>
                  <a:lnTo>
                    <a:pt x="120" y="199"/>
                  </a:lnTo>
                  <a:lnTo>
                    <a:pt x="118" y="201"/>
                  </a:lnTo>
                  <a:lnTo>
                    <a:pt x="114" y="199"/>
                  </a:lnTo>
                  <a:lnTo>
                    <a:pt x="112" y="201"/>
                  </a:lnTo>
                  <a:lnTo>
                    <a:pt x="116" y="203"/>
                  </a:lnTo>
                  <a:lnTo>
                    <a:pt x="116" y="205"/>
                  </a:lnTo>
                  <a:lnTo>
                    <a:pt x="120" y="205"/>
                  </a:lnTo>
                  <a:lnTo>
                    <a:pt x="128" y="207"/>
                  </a:lnTo>
                  <a:lnTo>
                    <a:pt x="122" y="209"/>
                  </a:lnTo>
                  <a:lnTo>
                    <a:pt x="116" y="209"/>
                  </a:lnTo>
                  <a:lnTo>
                    <a:pt x="114" y="209"/>
                  </a:lnTo>
                  <a:lnTo>
                    <a:pt x="118" y="211"/>
                  </a:lnTo>
                  <a:lnTo>
                    <a:pt x="122" y="213"/>
                  </a:lnTo>
                  <a:lnTo>
                    <a:pt x="130" y="211"/>
                  </a:lnTo>
                  <a:lnTo>
                    <a:pt x="140" y="209"/>
                  </a:lnTo>
                  <a:lnTo>
                    <a:pt x="148" y="205"/>
                  </a:lnTo>
                  <a:lnTo>
                    <a:pt x="148" y="203"/>
                  </a:lnTo>
                  <a:lnTo>
                    <a:pt x="146" y="201"/>
                  </a:lnTo>
                  <a:lnTo>
                    <a:pt x="140" y="199"/>
                  </a:lnTo>
                  <a:lnTo>
                    <a:pt x="134" y="197"/>
                  </a:lnTo>
                  <a:lnTo>
                    <a:pt x="128" y="195"/>
                  </a:lnTo>
                  <a:close/>
                  <a:moveTo>
                    <a:pt x="180" y="373"/>
                  </a:moveTo>
                  <a:lnTo>
                    <a:pt x="184" y="371"/>
                  </a:lnTo>
                  <a:lnTo>
                    <a:pt x="184" y="369"/>
                  </a:lnTo>
                  <a:lnTo>
                    <a:pt x="176" y="367"/>
                  </a:lnTo>
                  <a:lnTo>
                    <a:pt x="172" y="371"/>
                  </a:lnTo>
                  <a:lnTo>
                    <a:pt x="180" y="373"/>
                  </a:lnTo>
                  <a:close/>
                  <a:moveTo>
                    <a:pt x="124" y="359"/>
                  </a:moveTo>
                  <a:lnTo>
                    <a:pt x="124" y="357"/>
                  </a:lnTo>
                  <a:lnTo>
                    <a:pt x="120" y="353"/>
                  </a:lnTo>
                  <a:lnTo>
                    <a:pt x="118" y="357"/>
                  </a:lnTo>
                  <a:lnTo>
                    <a:pt x="124" y="359"/>
                  </a:lnTo>
                  <a:close/>
                  <a:moveTo>
                    <a:pt x="304" y="271"/>
                  </a:moveTo>
                  <a:lnTo>
                    <a:pt x="304" y="269"/>
                  </a:lnTo>
                  <a:lnTo>
                    <a:pt x="300" y="267"/>
                  </a:lnTo>
                  <a:lnTo>
                    <a:pt x="296" y="269"/>
                  </a:lnTo>
                  <a:lnTo>
                    <a:pt x="296" y="273"/>
                  </a:lnTo>
                  <a:lnTo>
                    <a:pt x="300" y="275"/>
                  </a:lnTo>
                  <a:lnTo>
                    <a:pt x="304" y="271"/>
                  </a:lnTo>
                  <a:close/>
                  <a:moveTo>
                    <a:pt x="472" y="185"/>
                  </a:moveTo>
                  <a:lnTo>
                    <a:pt x="462" y="187"/>
                  </a:lnTo>
                  <a:lnTo>
                    <a:pt x="454" y="191"/>
                  </a:lnTo>
                  <a:lnTo>
                    <a:pt x="458" y="193"/>
                  </a:lnTo>
                  <a:lnTo>
                    <a:pt x="470" y="189"/>
                  </a:lnTo>
                  <a:lnTo>
                    <a:pt x="476" y="189"/>
                  </a:lnTo>
                  <a:lnTo>
                    <a:pt x="487" y="187"/>
                  </a:lnTo>
                  <a:lnTo>
                    <a:pt x="487" y="185"/>
                  </a:lnTo>
                  <a:lnTo>
                    <a:pt x="487" y="181"/>
                  </a:lnTo>
                  <a:lnTo>
                    <a:pt x="472" y="185"/>
                  </a:lnTo>
                  <a:close/>
                  <a:moveTo>
                    <a:pt x="521" y="162"/>
                  </a:moveTo>
                  <a:lnTo>
                    <a:pt x="533" y="164"/>
                  </a:lnTo>
                  <a:lnTo>
                    <a:pt x="533" y="162"/>
                  </a:lnTo>
                  <a:lnTo>
                    <a:pt x="527" y="160"/>
                  </a:lnTo>
                  <a:lnTo>
                    <a:pt x="527" y="160"/>
                  </a:lnTo>
                  <a:lnTo>
                    <a:pt x="535" y="158"/>
                  </a:lnTo>
                  <a:lnTo>
                    <a:pt x="527" y="156"/>
                  </a:lnTo>
                  <a:lnTo>
                    <a:pt x="511" y="152"/>
                  </a:lnTo>
                  <a:lnTo>
                    <a:pt x="507" y="154"/>
                  </a:lnTo>
                  <a:lnTo>
                    <a:pt x="507" y="156"/>
                  </a:lnTo>
                  <a:lnTo>
                    <a:pt x="509" y="158"/>
                  </a:lnTo>
                  <a:lnTo>
                    <a:pt x="521" y="162"/>
                  </a:lnTo>
                  <a:close/>
                  <a:moveTo>
                    <a:pt x="533" y="152"/>
                  </a:moveTo>
                  <a:lnTo>
                    <a:pt x="537" y="152"/>
                  </a:lnTo>
                  <a:lnTo>
                    <a:pt x="513" y="146"/>
                  </a:lnTo>
                  <a:lnTo>
                    <a:pt x="509" y="148"/>
                  </a:lnTo>
                  <a:lnTo>
                    <a:pt x="511" y="150"/>
                  </a:lnTo>
                  <a:lnTo>
                    <a:pt x="523" y="152"/>
                  </a:lnTo>
                  <a:lnTo>
                    <a:pt x="527" y="154"/>
                  </a:lnTo>
                  <a:lnTo>
                    <a:pt x="537" y="156"/>
                  </a:lnTo>
                  <a:lnTo>
                    <a:pt x="533" y="152"/>
                  </a:lnTo>
                  <a:close/>
                  <a:moveTo>
                    <a:pt x="511" y="144"/>
                  </a:moveTo>
                  <a:lnTo>
                    <a:pt x="503" y="144"/>
                  </a:lnTo>
                  <a:lnTo>
                    <a:pt x="501" y="146"/>
                  </a:lnTo>
                  <a:lnTo>
                    <a:pt x="505" y="148"/>
                  </a:lnTo>
                  <a:lnTo>
                    <a:pt x="511" y="144"/>
                  </a:lnTo>
                  <a:close/>
                  <a:moveTo>
                    <a:pt x="549" y="130"/>
                  </a:moveTo>
                  <a:lnTo>
                    <a:pt x="555" y="132"/>
                  </a:lnTo>
                  <a:lnTo>
                    <a:pt x="565" y="134"/>
                  </a:lnTo>
                  <a:lnTo>
                    <a:pt x="565" y="130"/>
                  </a:lnTo>
                  <a:lnTo>
                    <a:pt x="561" y="128"/>
                  </a:lnTo>
                  <a:lnTo>
                    <a:pt x="549" y="130"/>
                  </a:lnTo>
                  <a:close/>
                  <a:moveTo>
                    <a:pt x="597" y="120"/>
                  </a:moveTo>
                  <a:lnTo>
                    <a:pt x="601" y="122"/>
                  </a:lnTo>
                  <a:lnTo>
                    <a:pt x="603" y="116"/>
                  </a:lnTo>
                  <a:lnTo>
                    <a:pt x="599" y="118"/>
                  </a:lnTo>
                  <a:lnTo>
                    <a:pt x="595" y="116"/>
                  </a:lnTo>
                  <a:lnTo>
                    <a:pt x="599" y="112"/>
                  </a:lnTo>
                  <a:lnTo>
                    <a:pt x="597" y="110"/>
                  </a:lnTo>
                  <a:lnTo>
                    <a:pt x="595" y="112"/>
                  </a:lnTo>
                  <a:lnTo>
                    <a:pt x="587" y="112"/>
                  </a:lnTo>
                  <a:lnTo>
                    <a:pt x="587" y="116"/>
                  </a:lnTo>
                  <a:lnTo>
                    <a:pt x="585" y="118"/>
                  </a:lnTo>
                  <a:lnTo>
                    <a:pt x="585" y="120"/>
                  </a:lnTo>
                  <a:lnTo>
                    <a:pt x="591" y="120"/>
                  </a:lnTo>
                  <a:lnTo>
                    <a:pt x="593" y="118"/>
                  </a:lnTo>
                  <a:lnTo>
                    <a:pt x="597" y="120"/>
                  </a:lnTo>
                  <a:close/>
                  <a:moveTo>
                    <a:pt x="591" y="104"/>
                  </a:moveTo>
                  <a:lnTo>
                    <a:pt x="593" y="104"/>
                  </a:lnTo>
                  <a:lnTo>
                    <a:pt x="593" y="98"/>
                  </a:lnTo>
                  <a:lnTo>
                    <a:pt x="593" y="92"/>
                  </a:lnTo>
                  <a:lnTo>
                    <a:pt x="591" y="92"/>
                  </a:lnTo>
                  <a:lnTo>
                    <a:pt x="589" y="96"/>
                  </a:lnTo>
                  <a:lnTo>
                    <a:pt x="591" y="100"/>
                  </a:lnTo>
                  <a:lnTo>
                    <a:pt x="591" y="104"/>
                  </a:lnTo>
                  <a:close/>
                  <a:moveTo>
                    <a:pt x="575" y="120"/>
                  </a:moveTo>
                  <a:lnTo>
                    <a:pt x="569" y="118"/>
                  </a:lnTo>
                  <a:lnTo>
                    <a:pt x="567" y="120"/>
                  </a:lnTo>
                  <a:lnTo>
                    <a:pt x="569" y="122"/>
                  </a:lnTo>
                  <a:lnTo>
                    <a:pt x="573" y="122"/>
                  </a:lnTo>
                  <a:lnTo>
                    <a:pt x="575" y="120"/>
                  </a:lnTo>
                  <a:close/>
                  <a:moveTo>
                    <a:pt x="615" y="76"/>
                  </a:moveTo>
                  <a:lnTo>
                    <a:pt x="615" y="74"/>
                  </a:lnTo>
                  <a:lnTo>
                    <a:pt x="613" y="74"/>
                  </a:lnTo>
                  <a:lnTo>
                    <a:pt x="607" y="78"/>
                  </a:lnTo>
                  <a:lnTo>
                    <a:pt x="607" y="78"/>
                  </a:lnTo>
                  <a:lnTo>
                    <a:pt x="609" y="80"/>
                  </a:lnTo>
                  <a:lnTo>
                    <a:pt x="615" y="76"/>
                  </a:lnTo>
                  <a:close/>
                  <a:moveTo>
                    <a:pt x="623" y="56"/>
                  </a:moveTo>
                  <a:lnTo>
                    <a:pt x="617" y="56"/>
                  </a:lnTo>
                  <a:lnTo>
                    <a:pt x="615" y="58"/>
                  </a:lnTo>
                  <a:lnTo>
                    <a:pt x="615" y="62"/>
                  </a:lnTo>
                  <a:lnTo>
                    <a:pt x="621" y="58"/>
                  </a:lnTo>
                  <a:lnTo>
                    <a:pt x="623" y="56"/>
                  </a:lnTo>
                  <a:close/>
                  <a:moveTo>
                    <a:pt x="601" y="62"/>
                  </a:moveTo>
                  <a:lnTo>
                    <a:pt x="601" y="60"/>
                  </a:lnTo>
                  <a:lnTo>
                    <a:pt x="603" y="58"/>
                  </a:lnTo>
                  <a:lnTo>
                    <a:pt x="607" y="56"/>
                  </a:lnTo>
                  <a:lnTo>
                    <a:pt x="605" y="54"/>
                  </a:lnTo>
                  <a:lnTo>
                    <a:pt x="599" y="58"/>
                  </a:lnTo>
                  <a:lnTo>
                    <a:pt x="597" y="62"/>
                  </a:lnTo>
                  <a:lnTo>
                    <a:pt x="599" y="64"/>
                  </a:lnTo>
                  <a:lnTo>
                    <a:pt x="601" y="6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452"/>
            <p:cNvSpPr>
              <a:spLocks noEditPoints="1"/>
            </p:cNvSpPr>
            <p:nvPr/>
          </p:nvSpPr>
          <p:spPr bwMode="auto">
            <a:xfrm>
              <a:off x="2008737" y="3225587"/>
              <a:ext cx="151444" cy="188499"/>
            </a:xfrm>
            <a:custGeom>
              <a:avLst/>
              <a:gdLst>
                <a:gd name="T0" fmla="*/ 10 w 94"/>
                <a:gd name="T1" fmla="*/ 56 h 117"/>
                <a:gd name="T2" fmla="*/ 14 w 94"/>
                <a:gd name="T3" fmla="*/ 62 h 117"/>
                <a:gd name="T4" fmla="*/ 10 w 94"/>
                <a:gd name="T5" fmla="*/ 64 h 117"/>
                <a:gd name="T6" fmla="*/ 8 w 94"/>
                <a:gd name="T7" fmla="*/ 50 h 117"/>
                <a:gd name="T8" fmla="*/ 12 w 94"/>
                <a:gd name="T9" fmla="*/ 52 h 117"/>
                <a:gd name="T10" fmla="*/ 10 w 94"/>
                <a:gd name="T11" fmla="*/ 40 h 117"/>
                <a:gd name="T12" fmla="*/ 8 w 94"/>
                <a:gd name="T13" fmla="*/ 34 h 117"/>
                <a:gd name="T14" fmla="*/ 4 w 94"/>
                <a:gd name="T15" fmla="*/ 44 h 117"/>
                <a:gd name="T16" fmla="*/ 4 w 94"/>
                <a:gd name="T17" fmla="*/ 6 h 117"/>
                <a:gd name="T18" fmla="*/ 16 w 94"/>
                <a:gd name="T19" fmla="*/ 4 h 117"/>
                <a:gd name="T20" fmla="*/ 10 w 94"/>
                <a:gd name="T21" fmla="*/ 0 h 117"/>
                <a:gd name="T22" fmla="*/ 0 w 94"/>
                <a:gd name="T23" fmla="*/ 2 h 117"/>
                <a:gd name="T24" fmla="*/ 28 w 94"/>
                <a:gd name="T25" fmla="*/ 6 h 117"/>
                <a:gd name="T26" fmla="*/ 24 w 94"/>
                <a:gd name="T27" fmla="*/ 18 h 117"/>
                <a:gd name="T28" fmla="*/ 30 w 94"/>
                <a:gd name="T29" fmla="*/ 6 h 117"/>
                <a:gd name="T30" fmla="*/ 24 w 94"/>
                <a:gd name="T31" fmla="*/ 0 h 117"/>
                <a:gd name="T32" fmla="*/ 38 w 94"/>
                <a:gd name="T33" fmla="*/ 34 h 117"/>
                <a:gd name="T34" fmla="*/ 40 w 94"/>
                <a:gd name="T35" fmla="*/ 40 h 117"/>
                <a:gd name="T36" fmla="*/ 32 w 94"/>
                <a:gd name="T37" fmla="*/ 28 h 117"/>
                <a:gd name="T38" fmla="*/ 38 w 94"/>
                <a:gd name="T39" fmla="*/ 34 h 117"/>
                <a:gd name="T40" fmla="*/ 58 w 94"/>
                <a:gd name="T41" fmla="*/ 75 h 117"/>
                <a:gd name="T42" fmla="*/ 60 w 94"/>
                <a:gd name="T43" fmla="*/ 77 h 117"/>
                <a:gd name="T44" fmla="*/ 54 w 94"/>
                <a:gd name="T45" fmla="*/ 69 h 117"/>
                <a:gd name="T46" fmla="*/ 52 w 94"/>
                <a:gd name="T47" fmla="*/ 75 h 117"/>
                <a:gd name="T48" fmla="*/ 48 w 94"/>
                <a:gd name="T49" fmla="*/ 40 h 117"/>
                <a:gd name="T50" fmla="*/ 52 w 94"/>
                <a:gd name="T51" fmla="*/ 48 h 117"/>
                <a:gd name="T52" fmla="*/ 54 w 94"/>
                <a:gd name="T53" fmla="*/ 50 h 117"/>
                <a:gd name="T54" fmla="*/ 40 w 94"/>
                <a:gd name="T55" fmla="*/ 64 h 117"/>
                <a:gd name="T56" fmla="*/ 48 w 94"/>
                <a:gd name="T57" fmla="*/ 69 h 117"/>
                <a:gd name="T58" fmla="*/ 36 w 94"/>
                <a:gd name="T59" fmla="*/ 52 h 117"/>
                <a:gd name="T60" fmla="*/ 38 w 94"/>
                <a:gd name="T61" fmla="*/ 56 h 117"/>
                <a:gd name="T62" fmla="*/ 68 w 94"/>
                <a:gd name="T63" fmla="*/ 79 h 117"/>
                <a:gd name="T64" fmla="*/ 66 w 94"/>
                <a:gd name="T65" fmla="*/ 91 h 117"/>
                <a:gd name="T66" fmla="*/ 74 w 94"/>
                <a:gd name="T67" fmla="*/ 83 h 117"/>
                <a:gd name="T68" fmla="*/ 70 w 94"/>
                <a:gd name="T69" fmla="*/ 77 h 117"/>
                <a:gd name="T70" fmla="*/ 64 w 94"/>
                <a:gd name="T71" fmla="*/ 83 h 117"/>
                <a:gd name="T72" fmla="*/ 84 w 94"/>
                <a:gd name="T73" fmla="*/ 115 h 117"/>
                <a:gd name="T74" fmla="*/ 82 w 94"/>
                <a:gd name="T75" fmla="*/ 111 h 117"/>
                <a:gd name="T76" fmla="*/ 72 w 94"/>
                <a:gd name="T77" fmla="*/ 115 h 117"/>
                <a:gd name="T78" fmla="*/ 84 w 94"/>
                <a:gd name="T79" fmla="*/ 115 h 117"/>
                <a:gd name="T80" fmla="*/ 90 w 94"/>
                <a:gd name="T81" fmla="*/ 87 h 117"/>
                <a:gd name="T82" fmla="*/ 94 w 94"/>
                <a:gd name="T83" fmla="*/ 87 h 117"/>
                <a:gd name="T84" fmla="*/ 84 w 94"/>
                <a:gd name="T85" fmla="*/ 8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17">
                  <a:moveTo>
                    <a:pt x="10" y="56"/>
                  </a:moveTo>
                  <a:lnTo>
                    <a:pt x="10" y="56"/>
                  </a:lnTo>
                  <a:lnTo>
                    <a:pt x="12" y="56"/>
                  </a:lnTo>
                  <a:lnTo>
                    <a:pt x="14" y="62"/>
                  </a:lnTo>
                  <a:lnTo>
                    <a:pt x="14" y="64"/>
                  </a:lnTo>
                  <a:lnTo>
                    <a:pt x="10" y="64"/>
                  </a:lnTo>
                  <a:lnTo>
                    <a:pt x="10" y="56"/>
                  </a:lnTo>
                  <a:close/>
                  <a:moveTo>
                    <a:pt x="8" y="50"/>
                  </a:moveTo>
                  <a:lnTo>
                    <a:pt x="8" y="52"/>
                  </a:lnTo>
                  <a:lnTo>
                    <a:pt x="12" y="52"/>
                  </a:lnTo>
                  <a:lnTo>
                    <a:pt x="14" y="46"/>
                  </a:lnTo>
                  <a:lnTo>
                    <a:pt x="10" y="40"/>
                  </a:lnTo>
                  <a:lnTo>
                    <a:pt x="12" y="36"/>
                  </a:lnTo>
                  <a:lnTo>
                    <a:pt x="8" y="34"/>
                  </a:lnTo>
                  <a:lnTo>
                    <a:pt x="8" y="40"/>
                  </a:lnTo>
                  <a:lnTo>
                    <a:pt x="4" y="44"/>
                  </a:lnTo>
                  <a:lnTo>
                    <a:pt x="8" y="50"/>
                  </a:lnTo>
                  <a:close/>
                  <a:moveTo>
                    <a:pt x="4" y="6"/>
                  </a:moveTo>
                  <a:lnTo>
                    <a:pt x="10" y="4"/>
                  </a:lnTo>
                  <a:lnTo>
                    <a:pt x="16" y="4"/>
                  </a:lnTo>
                  <a:lnTo>
                    <a:pt x="16" y="2"/>
                  </a:lnTo>
                  <a:lnTo>
                    <a:pt x="10" y="0"/>
                  </a:lnTo>
                  <a:lnTo>
                    <a:pt x="6" y="2"/>
                  </a:lnTo>
                  <a:lnTo>
                    <a:pt x="0" y="2"/>
                  </a:lnTo>
                  <a:lnTo>
                    <a:pt x="4" y="6"/>
                  </a:lnTo>
                  <a:close/>
                  <a:moveTo>
                    <a:pt x="28" y="6"/>
                  </a:moveTo>
                  <a:lnTo>
                    <a:pt x="28" y="14"/>
                  </a:lnTo>
                  <a:lnTo>
                    <a:pt x="24" y="18"/>
                  </a:lnTo>
                  <a:lnTo>
                    <a:pt x="30" y="16"/>
                  </a:lnTo>
                  <a:lnTo>
                    <a:pt x="30" y="6"/>
                  </a:lnTo>
                  <a:lnTo>
                    <a:pt x="30" y="2"/>
                  </a:lnTo>
                  <a:lnTo>
                    <a:pt x="24" y="0"/>
                  </a:lnTo>
                  <a:lnTo>
                    <a:pt x="28" y="6"/>
                  </a:lnTo>
                  <a:close/>
                  <a:moveTo>
                    <a:pt x="38" y="34"/>
                  </a:moveTo>
                  <a:lnTo>
                    <a:pt x="38" y="40"/>
                  </a:lnTo>
                  <a:lnTo>
                    <a:pt x="40" y="40"/>
                  </a:lnTo>
                  <a:lnTo>
                    <a:pt x="40" y="34"/>
                  </a:lnTo>
                  <a:lnTo>
                    <a:pt x="32" y="28"/>
                  </a:lnTo>
                  <a:lnTo>
                    <a:pt x="32" y="30"/>
                  </a:lnTo>
                  <a:lnTo>
                    <a:pt x="38" y="34"/>
                  </a:lnTo>
                  <a:close/>
                  <a:moveTo>
                    <a:pt x="52" y="75"/>
                  </a:moveTo>
                  <a:lnTo>
                    <a:pt x="58" y="75"/>
                  </a:lnTo>
                  <a:lnTo>
                    <a:pt x="60" y="79"/>
                  </a:lnTo>
                  <a:lnTo>
                    <a:pt x="60" y="77"/>
                  </a:lnTo>
                  <a:lnTo>
                    <a:pt x="58" y="73"/>
                  </a:lnTo>
                  <a:lnTo>
                    <a:pt x="54" y="69"/>
                  </a:lnTo>
                  <a:lnTo>
                    <a:pt x="54" y="71"/>
                  </a:lnTo>
                  <a:lnTo>
                    <a:pt x="52" y="75"/>
                  </a:lnTo>
                  <a:close/>
                  <a:moveTo>
                    <a:pt x="54" y="50"/>
                  </a:moveTo>
                  <a:lnTo>
                    <a:pt x="48" y="40"/>
                  </a:lnTo>
                  <a:lnTo>
                    <a:pt x="46" y="40"/>
                  </a:lnTo>
                  <a:lnTo>
                    <a:pt x="52" y="48"/>
                  </a:lnTo>
                  <a:lnTo>
                    <a:pt x="50" y="50"/>
                  </a:lnTo>
                  <a:lnTo>
                    <a:pt x="54" y="50"/>
                  </a:lnTo>
                  <a:close/>
                  <a:moveTo>
                    <a:pt x="42" y="62"/>
                  </a:moveTo>
                  <a:lnTo>
                    <a:pt x="40" y="64"/>
                  </a:lnTo>
                  <a:lnTo>
                    <a:pt x="42" y="67"/>
                  </a:lnTo>
                  <a:lnTo>
                    <a:pt x="48" y="69"/>
                  </a:lnTo>
                  <a:lnTo>
                    <a:pt x="42" y="62"/>
                  </a:lnTo>
                  <a:close/>
                  <a:moveTo>
                    <a:pt x="36" y="52"/>
                  </a:moveTo>
                  <a:lnTo>
                    <a:pt x="34" y="54"/>
                  </a:lnTo>
                  <a:lnTo>
                    <a:pt x="38" y="56"/>
                  </a:lnTo>
                  <a:lnTo>
                    <a:pt x="36" y="52"/>
                  </a:lnTo>
                  <a:close/>
                  <a:moveTo>
                    <a:pt x="68" y="79"/>
                  </a:moveTo>
                  <a:lnTo>
                    <a:pt x="72" y="81"/>
                  </a:lnTo>
                  <a:lnTo>
                    <a:pt x="66" y="91"/>
                  </a:lnTo>
                  <a:lnTo>
                    <a:pt x="68" y="93"/>
                  </a:lnTo>
                  <a:lnTo>
                    <a:pt x="74" y="83"/>
                  </a:lnTo>
                  <a:lnTo>
                    <a:pt x="74" y="79"/>
                  </a:lnTo>
                  <a:lnTo>
                    <a:pt x="70" y="77"/>
                  </a:lnTo>
                  <a:lnTo>
                    <a:pt x="66" y="79"/>
                  </a:lnTo>
                  <a:lnTo>
                    <a:pt x="64" y="83"/>
                  </a:lnTo>
                  <a:lnTo>
                    <a:pt x="68" y="79"/>
                  </a:lnTo>
                  <a:close/>
                  <a:moveTo>
                    <a:pt x="84" y="115"/>
                  </a:moveTo>
                  <a:lnTo>
                    <a:pt x="86" y="107"/>
                  </a:lnTo>
                  <a:lnTo>
                    <a:pt x="82" y="111"/>
                  </a:lnTo>
                  <a:lnTo>
                    <a:pt x="80" y="111"/>
                  </a:lnTo>
                  <a:lnTo>
                    <a:pt x="72" y="115"/>
                  </a:lnTo>
                  <a:lnTo>
                    <a:pt x="72" y="117"/>
                  </a:lnTo>
                  <a:lnTo>
                    <a:pt x="84" y="115"/>
                  </a:lnTo>
                  <a:close/>
                  <a:moveTo>
                    <a:pt x="84" y="87"/>
                  </a:moveTo>
                  <a:lnTo>
                    <a:pt x="90" y="87"/>
                  </a:lnTo>
                  <a:lnTo>
                    <a:pt x="94" y="87"/>
                  </a:lnTo>
                  <a:lnTo>
                    <a:pt x="94" y="87"/>
                  </a:lnTo>
                  <a:lnTo>
                    <a:pt x="88" y="85"/>
                  </a:lnTo>
                  <a:lnTo>
                    <a:pt x="84" y="8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Freeform 453"/>
            <p:cNvSpPr>
              <a:spLocks/>
            </p:cNvSpPr>
            <p:nvPr/>
          </p:nvSpPr>
          <p:spPr bwMode="auto">
            <a:xfrm>
              <a:off x="2182736" y="3385086"/>
              <a:ext cx="12889" cy="9667"/>
            </a:xfrm>
            <a:custGeom>
              <a:avLst/>
              <a:gdLst>
                <a:gd name="T0" fmla="*/ 0 w 8"/>
                <a:gd name="T1" fmla="*/ 0 h 6"/>
                <a:gd name="T2" fmla="*/ 4 w 8"/>
                <a:gd name="T3" fmla="*/ 0 h 6"/>
                <a:gd name="T4" fmla="*/ 8 w 8"/>
                <a:gd name="T5" fmla="*/ 4 h 6"/>
                <a:gd name="T6" fmla="*/ 4 w 8"/>
                <a:gd name="T7" fmla="*/ 6 h 6"/>
                <a:gd name="T8" fmla="*/ 4 w 8"/>
                <a:gd name="T9" fmla="*/ 4 h 6"/>
                <a:gd name="T10" fmla="*/ 0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0" y="0"/>
                  </a:moveTo>
                  <a:lnTo>
                    <a:pt x="4" y="0"/>
                  </a:lnTo>
                  <a:lnTo>
                    <a:pt x="8" y="4"/>
                  </a:lnTo>
                  <a:lnTo>
                    <a:pt x="4" y="6"/>
                  </a:lnTo>
                  <a:lnTo>
                    <a:pt x="4" y="4"/>
                  </a:lnTo>
                  <a:lnTo>
                    <a:pt x="0"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0" name="Freeform 454"/>
            <p:cNvSpPr>
              <a:spLocks noEditPoints="1"/>
            </p:cNvSpPr>
            <p:nvPr/>
          </p:nvSpPr>
          <p:spPr bwMode="auto">
            <a:xfrm>
              <a:off x="1821850" y="3339975"/>
              <a:ext cx="286776" cy="109555"/>
            </a:xfrm>
            <a:custGeom>
              <a:avLst/>
              <a:gdLst>
                <a:gd name="T0" fmla="*/ 178 w 178"/>
                <a:gd name="T1" fmla="*/ 60 h 68"/>
                <a:gd name="T2" fmla="*/ 168 w 178"/>
                <a:gd name="T3" fmla="*/ 62 h 68"/>
                <a:gd name="T4" fmla="*/ 150 w 178"/>
                <a:gd name="T5" fmla="*/ 66 h 68"/>
                <a:gd name="T6" fmla="*/ 132 w 178"/>
                <a:gd name="T7" fmla="*/ 66 h 68"/>
                <a:gd name="T8" fmla="*/ 118 w 178"/>
                <a:gd name="T9" fmla="*/ 66 h 68"/>
                <a:gd name="T10" fmla="*/ 128 w 178"/>
                <a:gd name="T11" fmla="*/ 52 h 68"/>
                <a:gd name="T12" fmla="*/ 110 w 178"/>
                <a:gd name="T13" fmla="*/ 46 h 68"/>
                <a:gd name="T14" fmla="*/ 106 w 178"/>
                <a:gd name="T15" fmla="*/ 32 h 68"/>
                <a:gd name="T16" fmla="*/ 90 w 178"/>
                <a:gd name="T17" fmla="*/ 32 h 68"/>
                <a:gd name="T18" fmla="*/ 76 w 178"/>
                <a:gd name="T19" fmla="*/ 26 h 68"/>
                <a:gd name="T20" fmla="*/ 70 w 178"/>
                <a:gd name="T21" fmla="*/ 22 h 68"/>
                <a:gd name="T22" fmla="*/ 62 w 178"/>
                <a:gd name="T23" fmla="*/ 20 h 68"/>
                <a:gd name="T24" fmla="*/ 48 w 178"/>
                <a:gd name="T25" fmla="*/ 20 h 68"/>
                <a:gd name="T26" fmla="*/ 56 w 178"/>
                <a:gd name="T27" fmla="*/ 16 h 68"/>
                <a:gd name="T28" fmla="*/ 46 w 178"/>
                <a:gd name="T29" fmla="*/ 10 h 68"/>
                <a:gd name="T30" fmla="*/ 28 w 178"/>
                <a:gd name="T31" fmla="*/ 20 h 68"/>
                <a:gd name="T32" fmla="*/ 16 w 178"/>
                <a:gd name="T33" fmla="*/ 24 h 68"/>
                <a:gd name="T34" fmla="*/ 10 w 178"/>
                <a:gd name="T35" fmla="*/ 28 h 68"/>
                <a:gd name="T36" fmla="*/ 2 w 178"/>
                <a:gd name="T37" fmla="*/ 28 h 68"/>
                <a:gd name="T38" fmla="*/ 6 w 178"/>
                <a:gd name="T39" fmla="*/ 24 h 68"/>
                <a:gd name="T40" fmla="*/ 10 w 178"/>
                <a:gd name="T41" fmla="*/ 22 h 68"/>
                <a:gd name="T42" fmla="*/ 10 w 178"/>
                <a:gd name="T43" fmla="*/ 16 h 68"/>
                <a:gd name="T44" fmla="*/ 16 w 178"/>
                <a:gd name="T45" fmla="*/ 8 h 68"/>
                <a:gd name="T46" fmla="*/ 32 w 178"/>
                <a:gd name="T47" fmla="*/ 4 h 68"/>
                <a:gd name="T48" fmla="*/ 46 w 178"/>
                <a:gd name="T49" fmla="*/ 2 h 68"/>
                <a:gd name="T50" fmla="*/ 54 w 178"/>
                <a:gd name="T51" fmla="*/ 2 h 68"/>
                <a:gd name="T52" fmla="*/ 68 w 178"/>
                <a:gd name="T53" fmla="*/ 2 h 68"/>
                <a:gd name="T54" fmla="*/ 80 w 178"/>
                <a:gd name="T55" fmla="*/ 6 h 68"/>
                <a:gd name="T56" fmla="*/ 90 w 178"/>
                <a:gd name="T57" fmla="*/ 10 h 68"/>
                <a:gd name="T58" fmla="*/ 100 w 178"/>
                <a:gd name="T59" fmla="*/ 16 h 68"/>
                <a:gd name="T60" fmla="*/ 114 w 178"/>
                <a:gd name="T61" fmla="*/ 20 h 68"/>
                <a:gd name="T62" fmla="*/ 120 w 178"/>
                <a:gd name="T63" fmla="*/ 26 h 68"/>
                <a:gd name="T64" fmla="*/ 126 w 178"/>
                <a:gd name="T65" fmla="*/ 24 h 68"/>
                <a:gd name="T66" fmla="*/ 132 w 178"/>
                <a:gd name="T67" fmla="*/ 28 h 68"/>
                <a:gd name="T68" fmla="*/ 138 w 178"/>
                <a:gd name="T69" fmla="*/ 34 h 68"/>
                <a:gd name="T70" fmla="*/ 148 w 178"/>
                <a:gd name="T71" fmla="*/ 42 h 68"/>
                <a:gd name="T72" fmla="*/ 156 w 178"/>
                <a:gd name="T73" fmla="*/ 44 h 68"/>
                <a:gd name="T74" fmla="*/ 156 w 178"/>
                <a:gd name="T75" fmla="*/ 50 h 68"/>
                <a:gd name="T76" fmla="*/ 168 w 178"/>
                <a:gd name="T77" fmla="*/ 52 h 68"/>
                <a:gd name="T78" fmla="*/ 178 w 178"/>
                <a:gd name="T79" fmla="*/ 58 h 68"/>
                <a:gd name="T80" fmla="*/ 32 w 178"/>
                <a:gd name="T81" fmla="*/ 36 h 68"/>
                <a:gd name="T82" fmla="*/ 38 w 178"/>
                <a:gd name="T83" fmla="*/ 30 h 68"/>
                <a:gd name="T84" fmla="*/ 30 w 178"/>
                <a:gd name="T85" fmla="*/ 28 h 68"/>
                <a:gd name="T86" fmla="*/ 28 w 178"/>
                <a:gd name="T87"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 h="68">
                  <a:moveTo>
                    <a:pt x="178" y="58"/>
                  </a:moveTo>
                  <a:lnTo>
                    <a:pt x="178" y="60"/>
                  </a:lnTo>
                  <a:lnTo>
                    <a:pt x="174" y="62"/>
                  </a:lnTo>
                  <a:lnTo>
                    <a:pt x="168" y="62"/>
                  </a:lnTo>
                  <a:lnTo>
                    <a:pt x="160" y="66"/>
                  </a:lnTo>
                  <a:lnTo>
                    <a:pt x="150" y="66"/>
                  </a:lnTo>
                  <a:lnTo>
                    <a:pt x="136" y="64"/>
                  </a:lnTo>
                  <a:lnTo>
                    <a:pt x="132" y="66"/>
                  </a:lnTo>
                  <a:lnTo>
                    <a:pt x="118" y="68"/>
                  </a:lnTo>
                  <a:lnTo>
                    <a:pt x="118" y="66"/>
                  </a:lnTo>
                  <a:lnTo>
                    <a:pt x="126" y="56"/>
                  </a:lnTo>
                  <a:lnTo>
                    <a:pt x="128" y="52"/>
                  </a:lnTo>
                  <a:lnTo>
                    <a:pt x="116" y="52"/>
                  </a:lnTo>
                  <a:lnTo>
                    <a:pt x="110" y="46"/>
                  </a:lnTo>
                  <a:lnTo>
                    <a:pt x="108" y="44"/>
                  </a:lnTo>
                  <a:lnTo>
                    <a:pt x="106" y="32"/>
                  </a:lnTo>
                  <a:lnTo>
                    <a:pt x="102" y="30"/>
                  </a:lnTo>
                  <a:lnTo>
                    <a:pt x="90" y="32"/>
                  </a:lnTo>
                  <a:lnTo>
                    <a:pt x="84" y="30"/>
                  </a:lnTo>
                  <a:lnTo>
                    <a:pt x="76" y="26"/>
                  </a:lnTo>
                  <a:lnTo>
                    <a:pt x="76" y="22"/>
                  </a:lnTo>
                  <a:lnTo>
                    <a:pt x="70" y="22"/>
                  </a:lnTo>
                  <a:lnTo>
                    <a:pt x="66" y="22"/>
                  </a:lnTo>
                  <a:lnTo>
                    <a:pt x="62" y="20"/>
                  </a:lnTo>
                  <a:lnTo>
                    <a:pt x="54" y="22"/>
                  </a:lnTo>
                  <a:lnTo>
                    <a:pt x="48" y="20"/>
                  </a:lnTo>
                  <a:lnTo>
                    <a:pt x="46" y="18"/>
                  </a:lnTo>
                  <a:lnTo>
                    <a:pt x="56" y="16"/>
                  </a:lnTo>
                  <a:lnTo>
                    <a:pt x="54" y="12"/>
                  </a:lnTo>
                  <a:lnTo>
                    <a:pt x="46" y="10"/>
                  </a:lnTo>
                  <a:lnTo>
                    <a:pt x="38" y="12"/>
                  </a:lnTo>
                  <a:lnTo>
                    <a:pt x="28" y="20"/>
                  </a:lnTo>
                  <a:lnTo>
                    <a:pt x="20" y="22"/>
                  </a:lnTo>
                  <a:lnTo>
                    <a:pt x="16" y="24"/>
                  </a:lnTo>
                  <a:lnTo>
                    <a:pt x="14" y="26"/>
                  </a:lnTo>
                  <a:lnTo>
                    <a:pt x="10" y="28"/>
                  </a:lnTo>
                  <a:lnTo>
                    <a:pt x="6" y="26"/>
                  </a:lnTo>
                  <a:lnTo>
                    <a:pt x="2" y="28"/>
                  </a:lnTo>
                  <a:lnTo>
                    <a:pt x="0" y="26"/>
                  </a:lnTo>
                  <a:lnTo>
                    <a:pt x="6" y="24"/>
                  </a:lnTo>
                  <a:lnTo>
                    <a:pt x="10" y="24"/>
                  </a:lnTo>
                  <a:lnTo>
                    <a:pt x="10" y="22"/>
                  </a:lnTo>
                  <a:lnTo>
                    <a:pt x="8" y="20"/>
                  </a:lnTo>
                  <a:lnTo>
                    <a:pt x="10" y="16"/>
                  </a:lnTo>
                  <a:lnTo>
                    <a:pt x="14" y="12"/>
                  </a:lnTo>
                  <a:lnTo>
                    <a:pt x="16" y="8"/>
                  </a:lnTo>
                  <a:lnTo>
                    <a:pt x="24" y="6"/>
                  </a:lnTo>
                  <a:lnTo>
                    <a:pt x="32" y="4"/>
                  </a:lnTo>
                  <a:lnTo>
                    <a:pt x="38" y="4"/>
                  </a:lnTo>
                  <a:lnTo>
                    <a:pt x="46" y="2"/>
                  </a:lnTo>
                  <a:lnTo>
                    <a:pt x="52" y="2"/>
                  </a:lnTo>
                  <a:lnTo>
                    <a:pt x="54" y="2"/>
                  </a:lnTo>
                  <a:lnTo>
                    <a:pt x="62" y="0"/>
                  </a:lnTo>
                  <a:lnTo>
                    <a:pt x="68" y="2"/>
                  </a:lnTo>
                  <a:lnTo>
                    <a:pt x="72" y="0"/>
                  </a:lnTo>
                  <a:lnTo>
                    <a:pt x="80" y="6"/>
                  </a:lnTo>
                  <a:lnTo>
                    <a:pt x="84" y="4"/>
                  </a:lnTo>
                  <a:lnTo>
                    <a:pt x="90" y="10"/>
                  </a:lnTo>
                  <a:lnTo>
                    <a:pt x="94" y="14"/>
                  </a:lnTo>
                  <a:lnTo>
                    <a:pt x="100" y="16"/>
                  </a:lnTo>
                  <a:lnTo>
                    <a:pt x="110" y="18"/>
                  </a:lnTo>
                  <a:lnTo>
                    <a:pt x="114" y="20"/>
                  </a:lnTo>
                  <a:lnTo>
                    <a:pt x="118" y="28"/>
                  </a:lnTo>
                  <a:lnTo>
                    <a:pt x="120" y="26"/>
                  </a:lnTo>
                  <a:lnTo>
                    <a:pt x="120" y="22"/>
                  </a:lnTo>
                  <a:lnTo>
                    <a:pt x="126" y="24"/>
                  </a:lnTo>
                  <a:lnTo>
                    <a:pt x="126" y="28"/>
                  </a:lnTo>
                  <a:lnTo>
                    <a:pt x="132" y="28"/>
                  </a:lnTo>
                  <a:lnTo>
                    <a:pt x="134" y="32"/>
                  </a:lnTo>
                  <a:lnTo>
                    <a:pt x="138" y="34"/>
                  </a:lnTo>
                  <a:lnTo>
                    <a:pt x="144" y="38"/>
                  </a:lnTo>
                  <a:lnTo>
                    <a:pt x="148" y="42"/>
                  </a:lnTo>
                  <a:lnTo>
                    <a:pt x="154" y="42"/>
                  </a:lnTo>
                  <a:lnTo>
                    <a:pt x="156" y="44"/>
                  </a:lnTo>
                  <a:lnTo>
                    <a:pt x="154" y="50"/>
                  </a:lnTo>
                  <a:lnTo>
                    <a:pt x="156" y="50"/>
                  </a:lnTo>
                  <a:lnTo>
                    <a:pt x="164" y="48"/>
                  </a:lnTo>
                  <a:lnTo>
                    <a:pt x="168" y="52"/>
                  </a:lnTo>
                  <a:lnTo>
                    <a:pt x="172" y="52"/>
                  </a:lnTo>
                  <a:lnTo>
                    <a:pt x="178" y="58"/>
                  </a:lnTo>
                  <a:close/>
                  <a:moveTo>
                    <a:pt x="28" y="34"/>
                  </a:moveTo>
                  <a:lnTo>
                    <a:pt x="32" y="36"/>
                  </a:lnTo>
                  <a:lnTo>
                    <a:pt x="36" y="34"/>
                  </a:lnTo>
                  <a:lnTo>
                    <a:pt x="38" y="30"/>
                  </a:lnTo>
                  <a:lnTo>
                    <a:pt x="34" y="26"/>
                  </a:lnTo>
                  <a:lnTo>
                    <a:pt x="30" y="28"/>
                  </a:lnTo>
                  <a:lnTo>
                    <a:pt x="32" y="32"/>
                  </a:lnTo>
                  <a:lnTo>
                    <a:pt x="28"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1" name="Freeform 455"/>
            <p:cNvSpPr>
              <a:spLocks/>
            </p:cNvSpPr>
            <p:nvPr/>
          </p:nvSpPr>
          <p:spPr bwMode="auto">
            <a:xfrm>
              <a:off x="1899182" y="3462419"/>
              <a:ext cx="9667" cy="3222"/>
            </a:xfrm>
            <a:custGeom>
              <a:avLst/>
              <a:gdLst>
                <a:gd name="T0" fmla="*/ 0 w 6"/>
                <a:gd name="T1" fmla="*/ 2 h 2"/>
                <a:gd name="T2" fmla="*/ 2 w 6"/>
                <a:gd name="T3" fmla="*/ 2 h 2"/>
                <a:gd name="T4" fmla="*/ 6 w 6"/>
                <a:gd name="T5" fmla="*/ 2 h 2"/>
                <a:gd name="T6" fmla="*/ 6 w 6"/>
                <a:gd name="T7" fmla="*/ 0 h 2"/>
                <a:gd name="T8" fmla="*/ 0 w 6"/>
                <a:gd name="T9" fmla="*/ 2 h 2"/>
              </a:gdLst>
              <a:ahLst/>
              <a:cxnLst>
                <a:cxn ang="0">
                  <a:pos x="T0" y="T1"/>
                </a:cxn>
                <a:cxn ang="0">
                  <a:pos x="T2" y="T3"/>
                </a:cxn>
                <a:cxn ang="0">
                  <a:pos x="T4" y="T5"/>
                </a:cxn>
                <a:cxn ang="0">
                  <a:pos x="T6" y="T7"/>
                </a:cxn>
                <a:cxn ang="0">
                  <a:pos x="T8" y="T9"/>
                </a:cxn>
              </a:cxnLst>
              <a:rect l="0" t="0" r="r" b="b"/>
              <a:pathLst>
                <a:path w="6" h="2">
                  <a:moveTo>
                    <a:pt x="0" y="2"/>
                  </a:moveTo>
                  <a:lnTo>
                    <a:pt x="2" y="2"/>
                  </a:lnTo>
                  <a:lnTo>
                    <a:pt x="6" y="2"/>
                  </a:lnTo>
                  <a:lnTo>
                    <a:pt x="6" y="0"/>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456"/>
            <p:cNvSpPr>
              <a:spLocks/>
            </p:cNvSpPr>
            <p:nvPr/>
          </p:nvSpPr>
          <p:spPr bwMode="auto">
            <a:xfrm>
              <a:off x="1982960" y="3484975"/>
              <a:ext cx="64444" cy="25778"/>
            </a:xfrm>
            <a:custGeom>
              <a:avLst/>
              <a:gdLst>
                <a:gd name="T0" fmla="*/ 12 w 40"/>
                <a:gd name="T1" fmla="*/ 14 h 16"/>
                <a:gd name="T2" fmla="*/ 8 w 40"/>
                <a:gd name="T3" fmla="*/ 10 h 16"/>
                <a:gd name="T4" fmla="*/ 0 w 40"/>
                <a:gd name="T5" fmla="*/ 8 h 16"/>
                <a:gd name="T6" fmla="*/ 2 w 40"/>
                <a:gd name="T7" fmla="*/ 6 h 16"/>
                <a:gd name="T8" fmla="*/ 4 w 40"/>
                <a:gd name="T9" fmla="*/ 2 h 16"/>
                <a:gd name="T10" fmla="*/ 12 w 40"/>
                <a:gd name="T11" fmla="*/ 0 h 16"/>
                <a:gd name="T12" fmla="*/ 20 w 40"/>
                <a:gd name="T13" fmla="*/ 2 h 16"/>
                <a:gd name="T14" fmla="*/ 26 w 40"/>
                <a:gd name="T15" fmla="*/ 2 h 16"/>
                <a:gd name="T16" fmla="*/ 28 w 40"/>
                <a:gd name="T17" fmla="*/ 4 h 16"/>
                <a:gd name="T18" fmla="*/ 32 w 40"/>
                <a:gd name="T19" fmla="*/ 6 h 16"/>
                <a:gd name="T20" fmla="*/ 38 w 40"/>
                <a:gd name="T21" fmla="*/ 8 h 16"/>
                <a:gd name="T22" fmla="*/ 40 w 40"/>
                <a:gd name="T23" fmla="*/ 12 h 16"/>
                <a:gd name="T24" fmla="*/ 38 w 40"/>
                <a:gd name="T25" fmla="*/ 14 h 16"/>
                <a:gd name="T26" fmla="*/ 28 w 40"/>
                <a:gd name="T27" fmla="*/ 12 h 16"/>
                <a:gd name="T28" fmla="*/ 26 w 40"/>
                <a:gd name="T29" fmla="*/ 14 h 16"/>
                <a:gd name="T30" fmla="*/ 22 w 40"/>
                <a:gd name="T31" fmla="*/ 14 h 16"/>
                <a:gd name="T32" fmla="*/ 20 w 40"/>
                <a:gd name="T33" fmla="*/ 16 h 16"/>
                <a:gd name="T34" fmla="*/ 18 w 40"/>
                <a:gd name="T35" fmla="*/ 14 h 16"/>
                <a:gd name="T36" fmla="*/ 12 w 40"/>
                <a:gd name="T37"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6">
                  <a:moveTo>
                    <a:pt x="12" y="14"/>
                  </a:moveTo>
                  <a:lnTo>
                    <a:pt x="8" y="10"/>
                  </a:lnTo>
                  <a:lnTo>
                    <a:pt x="0" y="8"/>
                  </a:lnTo>
                  <a:lnTo>
                    <a:pt x="2" y="6"/>
                  </a:lnTo>
                  <a:lnTo>
                    <a:pt x="4" y="2"/>
                  </a:lnTo>
                  <a:lnTo>
                    <a:pt x="12" y="0"/>
                  </a:lnTo>
                  <a:lnTo>
                    <a:pt x="20" y="2"/>
                  </a:lnTo>
                  <a:lnTo>
                    <a:pt x="26" y="2"/>
                  </a:lnTo>
                  <a:lnTo>
                    <a:pt x="28" y="4"/>
                  </a:lnTo>
                  <a:lnTo>
                    <a:pt x="32" y="6"/>
                  </a:lnTo>
                  <a:lnTo>
                    <a:pt x="38" y="8"/>
                  </a:lnTo>
                  <a:lnTo>
                    <a:pt x="40" y="12"/>
                  </a:lnTo>
                  <a:lnTo>
                    <a:pt x="38" y="14"/>
                  </a:lnTo>
                  <a:lnTo>
                    <a:pt x="28" y="12"/>
                  </a:lnTo>
                  <a:lnTo>
                    <a:pt x="26" y="14"/>
                  </a:lnTo>
                  <a:lnTo>
                    <a:pt x="22" y="14"/>
                  </a:lnTo>
                  <a:lnTo>
                    <a:pt x="20" y="16"/>
                  </a:lnTo>
                  <a:lnTo>
                    <a:pt x="18" y="14"/>
                  </a:lnTo>
                  <a:lnTo>
                    <a:pt x="12" y="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3" name="Freeform 457"/>
            <p:cNvSpPr>
              <a:spLocks noEditPoints="1"/>
            </p:cNvSpPr>
            <p:nvPr/>
          </p:nvSpPr>
          <p:spPr bwMode="auto">
            <a:xfrm>
              <a:off x="2292291" y="3481752"/>
              <a:ext cx="66055" cy="19333"/>
            </a:xfrm>
            <a:custGeom>
              <a:avLst/>
              <a:gdLst>
                <a:gd name="T0" fmla="*/ 2 w 41"/>
                <a:gd name="T1" fmla="*/ 10 h 12"/>
                <a:gd name="T2" fmla="*/ 2 w 41"/>
                <a:gd name="T3" fmla="*/ 8 h 12"/>
                <a:gd name="T4" fmla="*/ 0 w 41"/>
                <a:gd name="T5" fmla="*/ 6 h 12"/>
                <a:gd name="T6" fmla="*/ 4 w 41"/>
                <a:gd name="T7" fmla="*/ 0 h 12"/>
                <a:gd name="T8" fmla="*/ 9 w 41"/>
                <a:gd name="T9" fmla="*/ 2 h 12"/>
                <a:gd name="T10" fmla="*/ 13 w 41"/>
                <a:gd name="T11" fmla="*/ 2 h 12"/>
                <a:gd name="T12" fmla="*/ 27 w 41"/>
                <a:gd name="T13" fmla="*/ 2 h 12"/>
                <a:gd name="T14" fmla="*/ 31 w 41"/>
                <a:gd name="T15" fmla="*/ 2 h 12"/>
                <a:gd name="T16" fmla="*/ 31 w 41"/>
                <a:gd name="T17" fmla="*/ 4 h 12"/>
                <a:gd name="T18" fmla="*/ 29 w 41"/>
                <a:gd name="T19" fmla="*/ 6 h 12"/>
                <a:gd name="T20" fmla="*/ 27 w 41"/>
                <a:gd name="T21" fmla="*/ 10 h 12"/>
                <a:gd name="T22" fmla="*/ 25 w 41"/>
                <a:gd name="T23" fmla="*/ 12 h 12"/>
                <a:gd name="T24" fmla="*/ 19 w 41"/>
                <a:gd name="T25" fmla="*/ 10 h 12"/>
                <a:gd name="T26" fmla="*/ 15 w 41"/>
                <a:gd name="T27" fmla="*/ 10 h 12"/>
                <a:gd name="T28" fmla="*/ 11 w 41"/>
                <a:gd name="T29" fmla="*/ 10 h 12"/>
                <a:gd name="T30" fmla="*/ 2 w 41"/>
                <a:gd name="T31" fmla="*/ 10 h 12"/>
                <a:gd name="T32" fmla="*/ 39 w 41"/>
                <a:gd name="T33" fmla="*/ 10 h 12"/>
                <a:gd name="T34" fmla="*/ 41 w 41"/>
                <a:gd name="T35" fmla="*/ 10 h 12"/>
                <a:gd name="T36" fmla="*/ 39 w 41"/>
                <a:gd name="T37" fmla="*/ 8 h 12"/>
                <a:gd name="T38" fmla="*/ 35 w 41"/>
                <a:gd name="T39" fmla="*/ 8 h 12"/>
                <a:gd name="T40" fmla="*/ 35 w 41"/>
                <a:gd name="T41" fmla="*/ 8 h 12"/>
                <a:gd name="T42" fmla="*/ 39 w 41"/>
                <a:gd name="T4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12">
                  <a:moveTo>
                    <a:pt x="2" y="10"/>
                  </a:moveTo>
                  <a:lnTo>
                    <a:pt x="2" y="8"/>
                  </a:lnTo>
                  <a:lnTo>
                    <a:pt x="0" y="6"/>
                  </a:lnTo>
                  <a:lnTo>
                    <a:pt x="4" y="0"/>
                  </a:lnTo>
                  <a:lnTo>
                    <a:pt x="9" y="2"/>
                  </a:lnTo>
                  <a:lnTo>
                    <a:pt x="13" y="2"/>
                  </a:lnTo>
                  <a:lnTo>
                    <a:pt x="27" y="2"/>
                  </a:lnTo>
                  <a:lnTo>
                    <a:pt x="31" y="2"/>
                  </a:lnTo>
                  <a:lnTo>
                    <a:pt x="31" y="4"/>
                  </a:lnTo>
                  <a:lnTo>
                    <a:pt x="29" y="6"/>
                  </a:lnTo>
                  <a:lnTo>
                    <a:pt x="27" y="10"/>
                  </a:lnTo>
                  <a:lnTo>
                    <a:pt x="25" y="12"/>
                  </a:lnTo>
                  <a:lnTo>
                    <a:pt x="19" y="10"/>
                  </a:lnTo>
                  <a:lnTo>
                    <a:pt x="15" y="10"/>
                  </a:lnTo>
                  <a:lnTo>
                    <a:pt x="11" y="10"/>
                  </a:lnTo>
                  <a:lnTo>
                    <a:pt x="2" y="10"/>
                  </a:lnTo>
                  <a:close/>
                  <a:moveTo>
                    <a:pt x="39" y="10"/>
                  </a:moveTo>
                  <a:lnTo>
                    <a:pt x="41" y="10"/>
                  </a:lnTo>
                  <a:lnTo>
                    <a:pt x="39" y="8"/>
                  </a:lnTo>
                  <a:lnTo>
                    <a:pt x="35" y="8"/>
                  </a:lnTo>
                  <a:lnTo>
                    <a:pt x="35" y="8"/>
                  </a:lnTo>
                  <a:lnTo>
                    <a:pt x="39" y="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Freeform 458"/>
            <p:cNvSpPr>
              <a:spLocks noEditPoints="1"/>
            </p:cNvSpPr>
            <p:nvPr/>
          </p:nvSpPr>
          <p:spPr bwMode="auto">
            <a:xfrm>
              <a:off x="2438902" y="3513974"/>
              <a:ext cx="6444" cy="25778"/>
            </a:xfrm>
            <a:custGeom>
              <a:avLst/>
              <a:gdLst>
                <a:gd name="T0" fmla="*/ 0 w 4"/>
                <a:gd name="T1" fmla="*/ 16 h 16"/>
                <a:gd name="T2" fmla="*/ 0 w 4"/>
                <a:gd name="T3" fmla="*/ 14 h 16"/>
                <a:gd name="T4" fmla="*/ 2 w 4"/>
                <a:gd name="T5" fmla="*/ 12 h 16"/>
                <a:gd name="T6" fmla="*/ 4 w 4"/>
                <a:gd name="T7" fmla="*/ 14 h 16"/>
                <a:gd name="T8" fmla="*/ 4 w 4"/>
                <a:gd name="T9" fmla="*/ 14 h 16"/>
                <a:gd name="T10" fmla="*/ 0 w 4"/>
                <a:gd name="T11" fmla="*/ 16 h 16"/>
                <a:gd name="T12" fmla="*/ 2 w 4"/>
                <a:gd name="T13" fmla="*/ 4 h 16"/>
                <a:gd name="T14" fmla="*/ 4 w 4"/>
                <a:gd name="T15" fmla="*/ 4 h 16"/>
                <a:gd name="T16" fmla="*/ 4 w 4"/>
                <a:gd name="T17" fmla="*/ 2 h 16"/>
                <a:gd name="T18" fmla="*/ 2 w 4"/>
                <a:gd name="T19" fmla="*/ 0 h 16"/>
                <a:gd name="T20" fmla="*/ 0 w 4"/>
                <a:gd name="T21" fmla="*/ 2 h 16"/>
                <a:gd name="T22" fmla="*/ 2 w 4"/>
                <a:gd name="T2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6">
                  <a:moveTo>
                    <a:pt x="0" y="16"/>
                  </a:moveTo>
                  <a:lnTo>
                    <a:pt x="0" y="14"/>
                  </a:lnTo>
                  <a:lnTo>
                    <a:pt x="2" y="12"/>
                  </a:lnTo>
                  <a:lnTo>
                    <a:pt x="4" y="14"/>
                  </a:lnTo>
                  <a:lnTo>
                    <a:pt x="4" y="14"/>
                  </a:lnTo>
                  <a:lnTo>
                    <a:pt x="0" y="16"/>
                  </a:lnTo>
                  <a:close/>
                  <a:moveTo>
                    <a:pt x="2" y="4"/>
                  </a:moveTo>
                  <a:lnTo>
                    <a:pt x="4" y="4"/>
                  </a:lnTo>
                  <a:lnTo>
                    <a:pt x="4" y="2"/>
                  </a:lnTo>
                  <a:lnTo>
                    <a:pt x="2" y="0"/>
                  </a:lnTo>
                  <a:lnTo>
                    <a:pt x="0" y="2"/>
                  </a:lnTo>
                  <a:lnTo>
                    <a:pt x="2"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459"/>
            <p:cNvSpPr>
              <a:spLocks/>
            </p:cNvSpPr>
            <p:nvPr/>
          </p:nvSpPr>
          <p:spPr bwMode="auto">
            <a:xfrm>
              <a:off x="2426013" y="3546196"/>
              <a:ext cx="3222" cy="3222"/>
            </a:xfrm>
            <a:custGeom>
              <a:avLst/>
              <a:gdLst>
                <a:gd name="T0" fmla="*/ 0 w 2"/>
                <a:gd name="T1" fmla="*/ 2 h 2"/>
                <a:gd name="T2" fmla="*/ 0 w 2"/>
                <a:gd name="T3" fmla="*/ 0 h 2"/>
                <a:gd name="T4" fmla="*/ 2 w 2"/>
                <a:gd name="T5" fmla="*/ 0 h 2"/>
                <a:gd name="T6" fmla="*/ 2 w 2"/>
                <a:gd name="T7" fmla="*/ 0 h 2"/>
                <a:gd name="T8" fmla="*/ 2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0" y="0"/>
                  </a:lnTo>
                  <a:lnTo>
                    <a:pt x="2" y="0"/>
                  </a:lnTo>
                  <a:lnTo>
                    <a:pt x="2" y="0"/>
                  </a:lnTo>
                  <a:lnTo>
                    <a:pt x="2" y="2"/>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6" name="Freeform 460"/>
            <p:cNvSpPr>
              <a:spLocks/>
            </p:cNvSpPr>
            <p:nvPr/>
          </p:nvSpPr>
          <p:spPr bwMode="auto">
            <a:xfrm>
              <a:off x="2403457" y="3497863"/>
              <a:ext cx="6444" cy="6444"/>
            </a:xfrm>
            <a:custGeom>
              <a:avLst/>
              <a:gdLst>
                <a:gd name="T0" fmla="*/ 2 w 4"/>
                <a:gd name="T1" fmla="*/ 2 h 4"/>
                <a:gd name="T2" fmla="*/ 4 w 4"/>
                <a:gd name="T3" fmla="*/ 4 h 4"/>
                <a:gd name="T4" fmla="*/ 2 w 4"/>
                <a:gd name="T5" fmla="*/ 4 h 4"/>
                <a:gd name="T6" fmla="*/ 0 w 4"/>
                <a:gd name="T7" fmla="*/ 4 h 4"/>
                <a:gd name="T8" fmla="*/ 0 w 4"/>
                <a:gd name="T9" fmla="*/ 2 h 4"/>
                <a:gd name="T10" fmla="*/ 2 w 4"/>
                <a:gd name="T11" fmla="*/ 0 h 4"/>
                <a:gd name="T12" fmla="*/ 2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2"/>
                  </a:moveTo>
                  <a:lnTo>
                    <a:pt x="4" y="4"/>
                  </a:lnTo>
                  <a:lnTo>
                    <a:pt x="2" y="4"/>
                  </a:lnTo>
                  <a:lnTo>
                    <a:pt x="0" y="4"/>
                  </a:lnTo>
                  <a:lnTo>
                    <a:pt x="0" y="2"/>
                  </a:lnTo>
                  <a:lnTo>
                    <a:pt x="2" y="0"/>
                  </a:lnTo>
                  <a:lnTo>
                    <a:pt x="2"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7" name="Freeform 461"/>
            <p:cNvSpPr>
              <a:spLocks/>
            </p:cNvSpPr>
            <p:nvPr/>
          </p:nvSpPr>
          <p:spPr bwMode="auto">
            <a:xfrm>
              <a:off x="2442124" y="3584863"/>
              <a:ext cx="6444" cy="12889"/>
            </a:xfrm>
            <a:custGeom>
              <a:avLst/>
              <a:gdLst>
                <a:gd name="T0" fmla="*/ 2 w 4"/>
                <a:gd name="T1" fmla="*/ 8 h 8"/>
                <a:gd name="T2" fmla="*/ 2 w 4"/>
                <a:gd name="T3" fmla="*/ 6 h 8"/>
                <a:gd name="T4" fmla="*/ 0 w 4"/>
                <a:gd name="T5" fmla="*/ 4 h 8"/>
                <a:gd name="T6" fmla="*/ 0 w 4"/>
                <a:gd name="T7" fmla="*/ 0 h 8"/>
                <a:gd name="T8" fmla="*/ 4 w 4"/>
                <a:gd name="T9" fmla="*/ 0 h 8"/>
                <a:gd name="T10" fmla="*/ 4 w 4"/>
                <a:gd name="T11" fmla="*/ 2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lnTo>
                    <a:pt x="2" y="6"/>
                  </a:lnTo>
                  <a:lnTo>
                    <a:pt x="0" y="4"/>
                  </a:lnTo>
                  <a:lnTo>
                    <a:pt x="0" y="0"/>
                  </a:lnTo>
                  <a:lnTo>
                    <a:pt x="4" y="0"/>
                  </a:lnTo>
                  <a:lnTo>
                    <a:pt x="4" y="2"/>
                  </a:lnTo>
                  <a:lnTo>
                    <a:pt x="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462"/>
            <p:cNvSpPr>
              <a:spLocks/>
            </p:cNvSpPr>
            <p:nvPr/>
          </p:nvSpPr>
          <p:spPr bwMode="auto">
            <a:xfrm>
              <a:off x="2455013" y="3604196"/>
              <a:ext cx="12889" cy="19333"/>
            </a:xfrm>
            <a:custGeom>
              <a:avLst/>
              <a:gdLst>
                <a:gd name="T0" fmla="*/ 8 w 8"/>
                <a:gd name="T1" fmla="*/ 12 h 12"/>
                <a:gd name="T2" fmla="*/ 6 w 8"/>
                <a:gd name="T3" fmla="*/ 12 h 12"/>
                <a:gd name="T4" fmla="*/ 2 w 8"/>
                <a:gd name="T5" fmla="*/ 8 h 12"/>
                <a:gd name="T6" fmla="*/ 2 w 8"/>
                <a:gd name="T7" fmla="*/ 8 h 12"/>
                <a:gd name="T8" fmla="*/ 2 w 8"/>
                <a:gd name="T9" fmla="*/ 8 h 12"/>
                <a:gd name="T10" fmla="*/ 0 w 8"/>
                <a:gd name="T11" fmla="*/ 6 h 12"/>
                <a:gd name="T12" fmla="*/ 0 w 8"/>
                <a:gd name="T13" fmla="*/ 2 h 12"/>
                <a:gd name="T14" fmla="*/ 4 w 8"/>
                <a:gd name="T15" fmla="*/ 0 h 12"/>
                <a:gd name="T16" fmla="*/ 6 w 8"/>
                <a:gd name="T17" fmla="*/ 4 h 12"/>
                <a:gd name="T18" fmla="*/ 8 w 8"/>
                <a:gd name="T19" fmla="*/ 4 h 12"/>
                <a:gd name="T20" fmla="*/ 6 w 8"/>
                <a:gd name="T21" fmla="*/ 6 h 12"/>
                <a:gd name="T22" fmla="*/ 8 w 8"/>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8" y="12"/>
                  </a:moveTo>
                  <a:lnTo>
                    <a:pt x="6" y="12"/>
                  </a:lnTo>
                  <a:lnTo>
                    <a:pt x="2" y="8"/>
                  </a:lnTo>
                  <a:lnTo>
                    <a:pt x="2" y="8"/>
                  </a:lnTo>
                  <a:lnTo>
                    <a:pt x="2" y="8"/>
                  </a:lnTo>
                  <a:lnTo>
                    <a:pt x="0" y="6"/>
                  </a:lnTo>
                  <a:lnTo>
                    <a:pt x="0" y="2"/>
                  </a:lnTo>
                  <a:lnTo>
                    <a:pt x="4" y="0"/>
                  </a:lnTo>
                  <a:lnTo>
                    <a:pt x="6" y="4"/>
                  </a:lnTo>
                  <a:lnTo>
                    <a:pt x="8" y="4"/>
                  </a:lnTo>
                  <a:lnTo>
                    <a:pt x="6" y="6"/>
                  </a:lnTo>
                  <a:lnTo>
                    <a:pt x="8"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39" name="Freeform 463"/>
            <p:cNvSpPr>
              <a:spLocks/>
            </p:cNvSpPr>
            <p:nvPr/>
          </p:nvSpPr>
          <p:spPr bwMode="auto">
            <a:xfrm>
              <a:off x="2451791" y="3626751"/>
              <a:ext cx="9667" cy="16111"/>
            </a:xfrm>
            <a:custGeom>
              <a:avLst/>
              <a:gdLst>
                <a:gd name="T0" fmla="*/ 6 w 6"/>
                <a:gd name="T1" fmla="*/ 8 h 10"/>
                <a:gd name="T2" fmla="*/ 4 w 6"/>
                <a:gd name="T3" fmla="*/ 10 h 10"/>
                <a:gd name="T4" fmla="*/ 2 w 6"/>
                <a:gd name="T5" fmla="*/ 10 h 10"/>
                <a:gd name="T6" fmla="*/ 0 w 6"/>
                <a:gd name="T7" fmla="*/ 8 h 10"/>
                <a:gd name="T8" fmla="*/ 4 w 6"/>
                <a:gd name="T9" fmla="*/ 0 h 10"/>
                <a:gd name="T10" fmla="*/ 6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6" y="8"/>
                  </a:moveTo>
                  <a:lnTo>
                    <a:pt x="4" y="10"/>
                  </a:lnTo>
                  <a:lnTo>
                    <a:pt x="2" y="10"/>
                  </a:lnTo>
                  <a:lnTo>
                    <a:pt x="0" y="8"/>
                  </a:lnTo>
                  <a:lnTo>
                    <a:pt x="4" y="0"/>
                  </a:lnTo>
                  <a:lnTo>
                    <a:pt x="6"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464"/>
            <p:cNvSpPr>
              <a:spLocks/>
            </p:cNvSpPr>
            <p:nvPr/>
          </p:nvSpPr>
          <p:spPr bwMode="auto">
            <a:xfrm>
              <a:off x="2484013" y="3649307"/>
              <a:ext cx="9667" cy="12889"/>
            </a:xfrm>
            <a:custGeom>
              <a:avLst/>
              <a:gdLst>
                <a:gd name="T0" fmla="*/ 4 w 6"/>
                <a:gd name="T1" fmla="*/ 8 h 8"/>
                <a:gd name="T2" fmla="*/ 2 w 6"/>
                <a:gd name="T3" fmla="*/ 6 h 8"/>
                <a:gd name="T4" fmla="*/ 0 w 6"/>
                <a:gd name="T5" fmla="*/ 4 h 8"/>
                <a:gd name="T6" fmla="*/ 2 w 6"/>
                <a:gd name="T7" fmla="*/ 0 h 8"/>
                <a:gd name="T8" fmla="*/ 4 w 6"/>
                <a:gd name="T9" fmla="*/ 0 h 8"/>
                <a:gd name="T10" fmla="*/ 4 w 6"/>
                <a:gd name="T11" fmla="*/ 2 h 8"/>
                <a:gd name="T12" fmla="*/ 4 w 6"/>
                <a:gd name="T13" fmla="*/ 4 h 8"/>
                <a:gd name="T14" fmla="*/ 6 w 6"/>
                <a:gd name="T15" fmla="*/ 6 h 8"/>
                <a:gd name="T16" fmla="*/ 4 w 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4" y="8"/>
                  </a:moveTo>
                  <a:lnTo>
                    <a:pt x="2" y="6"/>
                  </a:lnTo>
                  <a:lnTo>
                    <a:pt x="0" y="4"/>
                  </a:lnTo>
                  <a:lnTo>
                    <a:pt x="2" y="0"/>
                  </a:lnTo>
                  <a:lnTo>
                    <a:pt x="4" y="0"/>
                  </a:lnTo>
                  <a:lnTo>
                    <a:pt x="4" y="2"/>
                  </a:lnTo>
                  <a:lnTo>
                    <a:pt x="4" y="4"/>
                  </a:lnTo>
                  <a:lnTo>
                    <a:pt x="6" y="6"/>
                  </a:lnTo>
                  <a:lnTo>
                    <a:pt x="4"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465"/>
            <p:cNvSpPr>
              <a:spLocks/>
            </p:cNvSpPr>
            <p:nvPr/>
          </p:nvSpPr>
          <p:spPr bwMode="auto">
            <a:xfrm>
              <a:off x="2445346" y="3649307"/>
              <a:ext cx="6444" cy="9667"/>
            </a:xfrm>
            <a:custGeom>
              <a:avLst/>
              <a:gdLst>
                <a:gd name="T0" fmla="*/ 0 w 4"/>
                <a:gd name="T1" fmla="*/ 6 h 6"/>
                <a:gd name="T2" fmla="*/ 0 w 4"/>
                <a:gd name="T3" fmla="*/ 6 h 6"/>
                <a:gd name="T4" fmla="*/ 2 w 4"/>
                <a:gd name="T5" fmla="*/ 2 h 6"/>
                <a:gd name="T6" fmla="*/ 4 w 4"/>
                <a:gd name="T7" fmla="*/ 0 h 6"/>
                <a:gd name="T8" fmla="*/ 4 w 4"/>
                <a:gd name="T9" fmla="*/ 4 h 6"/>
                <a:gd name="T10" fmla="*/ 4 w 4"/>
                <a:gd name="T11" fmla="*/ 6 h 6"/>
                <a:gd name="T12" fmla="*/ 0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6"/>
                  </a:moveTo>
                  <a:lnTo>
                    <a:pt x="0" y="6"/>
                  </a:lnTo>
                  <a:lnTo>
                    <a:pt x="2" y="2"/>
                  </a:lnTo>
                  <a:lnTo>
                    <a:pt x="4" y="0"/>
                  </a:lnTo>
                  <a:lnTo>
                    <a:pt x="4" y="4"/>
                  </a:lnTo>
                  <a:lnTo>
                    <a:pt x="4" y="6"/>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2" name="Freeform 466"/>
            <p:cNvSpPr>
              <a:spLocks/>
            </p:cNvSpPr>
            <p:nvPr/>
          </p:nvSpPr>
          <p:spPr bwMode="auto">
            <a:xfrm>
              <a:off x="2432457" y="3687973"/>
              <a:ext cx="6444" cy="9667"/>
            </a:xfrm>
            <a:custGeom>
              <a:avLst/>
              <a:gdLst>
                <a:gd name="T0" fmla="*/ 0 w 4"/>
                <a:gd name="T1" fmla="*/ 6 h 6"/>
                <a:gd name="T2" fmla="*/ 0 w 4"/>
                <a:gd name="T3" fmla="*/ 6 h 6"/>
                <a:gd name="T4" fmla="*/ 0 w 4"/>
                <a:gd name="T5" fmla="*/ 2 h 6"/>
                <a:gd name="T6" fmla="*/ 2 w 4"/>
                <a:gd name="T7" fmla="*/ 0 h 6"/>
                <a:gd name="T8" fmla="*/ 4 w 4"/>
                <a:gd name="T9" fmla="*/ 0 h 6"/>
                <a:gd name="T10" fmla="*/ 2 w 4"/>
                <a:gd name="T11" fmla="*/ 4 h 6"/>
                <a:gd name="T12" fmla="*/ 0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6"/>
                  </a:moveTo>
                  <a:lnTo>
                    <a:pt x="0" y="6"/>
                  </a:lnTo>
                  <a:lnTo>
                    <a:pt x="0" y="2"/>
                  </a:lnTo>
                  <a:lnTo>
                    <a:pt x="2" y="0"/>
                  </a:lnTo>
                  <a:lnTo>
                    <a:pt x="4" y="0"/>
                  </a:lnTo>
                  <a:lnTo>
                    <a:pt x="2" y="4"/>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3" name="Freeform 467"/>
            <p:cNvSpPr>
              <a:spLocks/>
            </p:cNvSpPr>
            <p:nvPr/>
          </p:nvSpPr>
          <p:spPr bwMode="auto">
            <a:xfrm>
              <a:off x="2192403" y="3681529"/>
              <a:ext cx="9667" cy="6444"/>
            </a:xfrm>
            <a:custGeom>
              <a:avLst/>
              <a:gdLst>
                <a:gd name="T0" fmla="*/ 0 w 6"/>
                <a:gd name="T1" fmla="*/ 2 h 4"/>
                <a:gd name="T2" fmla="*/ 4 w 6"/>
                <a:gd name="T3" fmla="*/ 4 h 4"/>
                <a:gd name="T4" fmla="*/ 6 w 6"/>
                <a:gd name="T5" fmla="*/ 2 h 4"/>
                <a:gd name="T6" fmla="*/ 2 w 6"/>
                <a:gd name="T7" fmla="*/ 0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lnTo>
                    <a:pt x="4" y="4"/>
                  </a:lnTo>
                  <a:lnTo>
                    <a:pt x="6" y="2"/>
                  </a:lnTo>
                  <a:lnTo>
                    <a:pt x="2" y="0"/>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4" name="Freeform 468"/>
            <p:cNvSpPr>
              <a:spLocks/>
            </p:cNvSpPr>
            <p:nvPr/>
          </p:nvSpPr>
          <p:spPr bwMode="auto">
            <a:xfrm>
              <a:off x="2218181" y="3691196"/>
              <a:ext cx="9667" cy="6444"/>
            </a:xfrm>
            <a:custGeom>
              <a:avLst/>
              <a:gdLst>
                <a:gd name="T0" fmla="*/ 0 w 6"/>
                <a:gd name="T1" fmla="*/ 0 h 4"/>
                <a:gd name="T2" fmla="*/ 0 w 6"/>
                <a:gd name="T3" fmla="*/ 0 h 4"/>
                <a:gd name="T4" fmla="*/ 0 w 6"/>
                <a:gd name="T5" fmla="*/ 2 h 4"/>
                <a:gd name="T6" fmla="*/ 6 w 6"/>
                <a:gd name="T7" fmla="*/ 4 h 4"/>
                <a:gd name="T8" fmla="*/ 6 w 6"/>
                <a:gd name="T9" fmla="*/ 4 h 4"/>
                <a:gd name="T10" fmla="*/ 6 w 6"/>
                <a:gd name="T11" fmla="*/ 2 h 4"/>
                <a:gd name="T12" fmla="*/ 0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0" y="0"/>
                  </a:moveTo>
                  <a:lnTo>
                    <a:pt x="0" y="0"/>
                  </a:lnTo>
                  <a:lnTo>
                    <a:pt x="0" y="2"/>
                  </a:lnTo>
                  <a:lnTo>
                    <a:pt x="6" y="4"/>
                  </a:lnTo>
                  <a:lnTo>
                    <a:pt x="6" y="4"/>
                  </a:lnTo>
                  <a:lnTo>
                    <a:pt x="6" y="2"/>
                  </a:lnTo>
                  <a:lnTo>
                    <a:pt x="0"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5" name="Freeform 469"/>
            <p:cNvSpPr>
              <a:spLocks/>
            </p:cNvSpPr>
            <p:nvPr/>
          </p:nvSpPr>
          <p:spPr bwMode="auto">
            <a:xfrm>
              <a:off x="2237514" y="3694418"/>
              <a:ext cx="6444" cy="6444"/>
            </a:xfrm>
            <a:custGeom>
              <a:avLst/>
              <a:gdLst>
                <a:gd name="T0" fmla="*/ 2 w 4"/>
                <a:gd name="T1" fmla="*/ 0 h 4"/>
                <a:gd name="T2" fmla="*/ 0 w 4"/>
                <a:gd name="T3" fmla="*/ 0 h 4"/>
                <a:gd name="T4" fmla="*/ 2 w 4"/>
                <a:gd name="T5" fmla="*/ 2 h 4"/>
                <a:gd name="T6" fmla="*/ 2 w 4"/>
                <a:gd name="T7" fmla="*/ 4 h 4"/>
                <a:gd name="T8" fmla="*/ 4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lnTo>
                    <a:pt x="0" y="0"/>
                  </a:lnTo>
                  <a:lnTo>
                    <a:pt x="2" y="2"/>
                  </a:lnTo>
                  <a:lnTo>
                    <a:pt x="2" y="4"/>
                  </a:lnTo>
                  <a:lnTo>
                    <a:pt x="4" y="2"/>
                  </a:lnTo>
                  <a:lnTo>
                    <a:pt x="2"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470"/>
            <p:cNvSpPr>
              <a:spLocks noEditPoints="1"/>
            </p:cNvSpPr>
            <p:nvPr/>
          </p:nvSpPr>
          <p:spPr bwMode="auto">
            <a:xfrm>
              <a:off x="2358347" y="3484975"/>
              <a:ext cx="35444" cy="25778"/>
            </a:xfrm>
            <a:custGeom>
              <a:avLst/>
              <a:gdLst>
                <a:gd name="T0" fmla="*/ 2 w 22"/>
                <a:gd name="T1" fmla="*/ 16 h 16"/>
                <a:gd name="T2" fmla="*/ 0 w 22"/>
                <a:gd name="T3" fmla="*/ 16 h 16"/>
                <a:gd name="T4" fmla="*/ 0 w 22"/>
                <a:gd name="T5" fmla="*/ 14 h 16"/>
                <a:gd name="T6" fmla="*/ 6 w 22"/>
                <a:gd name="T7" fmla="*/ 16 h 16"/>
                <a:gd name="T8" fmla="*/ 4 w 22"/>
                <a:gd name="T9" fmla="*/ 16 h 16"/>
                <a:gd name="T10" fmla="*/ 2 w 22"/>
                <a:gd name="T11" fmla="*/ 16 h 16"/>
                <a:gd name="T12" fmla="*/ 22 w 22"/>
                <a:gd name="T13" fmla="*/ 2 h 16"/>
                <a:gd name="T14" fmla="*/ 20 w 22"/>
                <a:gd name="T15" fmla="*/ 0 h 16"/>
                <a:gd name="T16" fmla="*/ 16 w 22"/>
                <a:gd name="T17" fmla="*/ 2 h 16"/>
                <a:gd name="T18" fmla="*/ 22 w 22"/>
                <a:gd name="T19"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6">
                  <a:moveTo>
                    <a:pt x="2" y="16"/>
                  </a:moveTo>
                  <a:lnTo>
                    <a:pt x="0" y="16"/>
                  </a:lnTo>
                  <a:lnTo>
                    <a:pt x="0" y="14"/>
                  </a:lnTo>
                  <a:lnTo>
                    <a:pt x="6" y="16"/>
                  </a:lnTo>
                  <a:lnTo>
                    <a:pt x="4" y="16"/>
                  </a:lnTo>
                  <a:lnTo>
                    <a:pt x="2" y="16"/>
                  </a:lnTo>
                  <a:close/>
                  <a:moveTo>
                    <a:pt x="22" y="2"/>
                  </a:moveTo>
                  <a:lnTo>
                    <a:pt x="20" y="0"/>
                  </a:lnTo>
                  <a:lnTo>
                    <a:pt x="16" y="2"/>
                  </a:lnTo>
                  <a:lnTo>
                    <a:pt x="22"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7" name="Freeform 471"/>
            <p:cNvSpPr>
              <a:spLocks/>
            </p:cNvSpPr>
            <p:nvPr/>
          </p:nvSpPr>
          <p:spPr bwMode="auto">
            <a:xfrm>
              <a:off x="2393791" y="3478530"/>
              <a:ext cx="12889" cy="6444"/>
            </a:xfrm>
            <a:custGeom>
              <a:avLst/>
              <a:gdLst>
                <a:gd name="T0" fmla="*/ 0 w 8"/>
                <a:gd name="T1" fmla="*/ 4 h 4"/>
                <a:gd name="T2" fmla="*/ 2 w 8"/>
                <a:gd name="T3" fmla="*/ 4 h 4"/>
                <a:gd name="T4" fmla="*/ 8 w 8"/>
                <a:gd name="T5" fmla="*/ 2 h 4"/>
                <a:gd name="T6" fmla="*/ 6 w 8"/>
                <a:gd name="T7" fmla="*/ 0 h 4"/>
                <a:gd name="T8" fmla="*/ 0 w 8"/>
                <a:gd name="T9" fmla="*/ 4 h 4"/>
              </a:gdLst>
              <a:ahLst/>
              <a:cxnLst>
                <a:cxn ang="0">
                  <a:pos x="T0" y="T1"/>
                </a:cxn>
                <a:cxn ang="0">
                  <a:pos x="T2" y="T3"/>
                </a:cxn>
                <a:cxn ang="0">
                  <a:pos x="T4" y="T5"/>
                </a:cxn>
                <a:cxn ang="0">
                  <a:pos x="T6" y="T7"/>
                </a:cxn>
                <a:cxn ang="0">
                  <a:pos x="T8" y="T9"/>
                </a:cxn>
              </a:cxnLst>
              <a:rect l="0" t="0" r="r" b="b"/>
              <a:pathLst>
                <a:path w="8" h="4">
                  <a:moveTo>
                    <a:pt x="0" y="4"/>
                  </a:moveTo>
                  <a:lnTo>
                    <a:pt x="2" y="4"/>
                  </a:lnTo>
                  <a:lnTo>
                    <a:pt x="8" y="2"/>
                  </a:lnTo>
                  <a:lnTo>
                    <a:pt x="6" y="0"/>
                  </a:lnTo>
                  <a:lnTo>
                    <a:pt x="0"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8" name="Freeform 472"/>
            <p:cNvSpPr>
              <a:spLocks/>
            </p:cNvSpPr>
            <p:nvPr/>
          </p:nvSpPr>
          <p:spPr bwMode="auto">
            <a:xfrm>
              <a:off x="1644628" y="3613863"/>
              <a:ext cx="67666" cy="45111"/>
            </a:xfrm>
            <a:custGeom>
              <a:avLst/>
              <a:gdLst>
                <a:gd name="T0" fmla="*/ 38 w 42"/>
                <a:gd name="T1" fmla="*/ 14 h 28"/>
                <a:gd name="T2" fmla="*/ 36 w 42"/>
                <a:gd name="T3" fmla="*/ 14 h 28"/>
                <a:gd name="T4" fmla="*/ 32 w 42"/>
                <a:gd name="T5" fmla="*/ 12 h 28"/>
                <a:gd name="T6" fmla="*/ 30 w 42"/>
                <a:gd name="T7" fmla="*/ 10 h 28"/>
                <a:gd name="T8" fmla="*/ 26 w 42"/>
                <a:gd name="T9" fmla="*/ 6 h 28"/>
                <a:gd name="T10" fmla="*/ 22 w 42"/>
                <a:gd name="T11" fmla="*/ 2 h 28"/>
                <a:gd name="T12" fmla="*/ 18 w 42"/>
                <a:gd name="T13" fmla="*/ 0 h 28"/>
                <a:gd name="T14" fmla="*/ 14 w 42"/>
                <a:gd name="T15" fmla="*/ 2 h 28"/>
                <a:gd name="T16" fmla="*/ 10 w 42"/>
                <a:gd name="T17" fmla="*/ 4 h 28"/>
                <a:gd name="T18" fmla="*/ 8 w 42"/>
                <a:gd name="T19" fmla="*/ 12 h 28"/>
                <a:gd name="T20" fmla="*/ 2 w 42"/>
                <a:gd name="T21" fmla="*/ 14 h 28"/>
                <a:gd name="T22" fmla="*/ 0 w 42"/>
                <a:gd name="T23" fmla="*/ 16 h 28"/>
                <a:gd name="T24" fmla="*/ 2 w 42"/>
                <a:gd name="T25" fmla="*/ 18 h 28"/>
                <a:gd name="T26" fmla="*/ 6 w 42"/>
                <a:gd name="T27" fmla="*/ 18 h 28"/>
                <a:gd name="T28" fmla="*/ 6 w 42"/>
                <a:gd name="T29" fmla="*/ 20 h 28"/>
                <a:gd name="T30" fmla="*/ 8 w 42"/>
                <a:gd name="T31" fmla="*/ 20 h 28"/>
                <a:gd name="T32" fmla="*/ 16 w 42"/>
                <a:gd name="T33" fmla="*/ 22 h 28"/>
                <a:gd name="T34" fmla="*/ 20 w 42"/>
                <a:gd name="T35" fmla="*/ 24 h 28"/>
                <a:gd name="T36" fmla="*/ 28 w 42"/>
                <a:gd name="T37" fmla="*/ 26 h 28"/>
                <a:gd name="T38" fmla="*/ 28 w 42"/>
                <a:gd name="T39" fmla="*/ 28 h 28"/>
                <a:gd name="T40" fmla="*/ 38 w 42"/>
                <a:gd name="T41" fmla="*/ 28 h 28"/>
                <a:gd name="T42" fmla="*/ 40 w 42"/>
                <a:gd name="T43" fmla="*/ 26 h 28"/>
                <a:gd name="T44" fmla="*/ 40 w 42"/>
                <a:gd name="T45" fmla="*/ 24 h 28"/>
                <a:gd name="T46" fmla="*/ 42 w 42"/>
                <a:gd name="T47" fmla="*/ 24 h 28"/>
                <a:gd name="T48" fmla="*/ 42 w 42"/>
                <a:gd name="T49" fmla="*/ 14 h 28"/>
                <a:gd name="T50" fmla="*/ 38 w 42"/>
                <a:gd name="T5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28">
                  <a:moveTo>
                    <a:pt x="38" y="14"/>
                  </a:moveTo>
                  <a:lnTo>
                    <a:pt x="36" y="14"/>
                  </a:lnTo>
                  <a:lnTo>
                    <a:pt x="32" y="12"/>
                  </a:lnTo>
                  <a:lnTo>
                    <a:pt x="30" y="10"/>
                  </a:lnTo>
                  <a:lnTo>
                    <a:pt x="26" y="6"/>
                  </a:lnTo>
                  <a:lnTo>
                    <a:pt x="22" y="2"/>
                  </a:lnTo>
                  <a:lnTo>
                    <a:pt x="18" y="0"/>
                  </a:lnTo>
                  <a:lnTo>
                    <a:pt x="14" y="2"/>
                  </a:lnTo>
                  <a:lnTo>
                    <a:pt x="10" y="4"/>
                  </a:lnTo>
                  <a:lnTo>
                    <a:pt x="8" y="12"/>
                  </a:lnTo>
                  <a:lnTo>
                    <a:pt x="2" y="14"/>
                  </a:lnTo>
                  <a:lnTo>
                    <a:pt x="0" y="16"/>
                  </a:lnTo>
                  <a:lnTo>
                    <a:pt x="2" y="18"/>
                  </a:lnTo>
                  <a:lnTo>
                    <a:pt x="6" y="18"/>
                  </a:lnTo>
                  <a:lnTo>
                    <a:pt x="6" y="20"/>
                  </a:lnTo>
                  <a:lnTo>
                    <a:pt x="8" y="20"/>
                  </a:lnTo>
                  <a:lnTo>
                    <a:pt x="16" y="22"/>
                  </a:lnTo>
                  <a:lnTo>
                    <a:pt x="20" y="24"/>
                  </a:lnTo>
                  <a:lnTo>
                    <a:pt x="28" y="26"/>
                  </a:lnTo>
                  <a:lnTo>
                    <a:pt x="28" y="28"/>
                  </a:lnTo>
                  <a:lnTo>
                    <a:pt x="38" y="28"/>
                  </a:lnTo>
                  <a:lnTo>
                    <a:pt x="40" y="26"/>
                  </a:lnTo>
                  <a:lnTo>
                    <a:pt x="40" y="24"/>
                  </a:lnTo>
                  <a:lnTo>
                    <a:pt x="42" y="24"/>
                  </a:lnTo>
                  <a:lnTo>
                    <a:pt x="42" y="14"/>
                  </a:lnTo>
                  <a:lnTo>
                    <a:pt x="38" y="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473"/>
            <p:cNvSpPr>
              <a:spLocks/>
            </p:cNvSpPr>
            <p:nvPr/>
          </p:nvSpPr>
          <p:spPr bwMode="auto">
            <a:xfrm>
              <a:off x="1589851" y="3517197"/>
              <a:ext cx="115999" cy="122444"/>
            </a:xfrm>
            <a:custGeom>
              <a:avLst/>
              <a:gdLst>
                <a:gd name="T0" fmla="*/ 42 w 72"/>
                <a:gd name="T1" fmla="*/ 72 h 76"/>
                <a:gd name="T2" fmla="*/ 44 w 72"/>
                <a:gd name="T3" fmla="*/ 64 h 76"/>
                <a:gd name="T4" fmla="*/ 48 w 72"/>
                <a:gd name="T5" fmla="*/ 62 h 76"/>
                <a:gd name="T6" fmla="*/ 52 w 72"/>
                <a:gd name="T7" fmla="*/ 60 h 76"/>
                <a:gd name="T8" fmla="*/ 56 w 72"/>
                <a:gd name="T9" fmla="*/ 52 h 76"/>
                <a:gd name="T10" fmla="*/ 70 w 72"/>
                <a:gd name="T11" fmla="*/ 42 h 76"/>
                <a:gd name="T12" fmla="*/ 72 w 72"/>
                <a:gd name="T13" fmla="*/ 38 h 76"/>
                <a:gd name="T14" fmla="*/ 68 w 72"/>
                <a:gd name="T15" fmla="*/ 36 h 76"/>
                <a:gd name="T16" fmla="*/ 66 w 72"/>
                <a:gd name="T17" fmla="*/ 34 h 76"/>
                <a:gd name="T18" fmla="*/ 64 w 72"/>
                <a:gd name="T19" fmla="*/ 34 h 76"/>
                <a:gd name="T20" fmla="*/ 56 w 72"/>
                <a:gd name="T21" fmla="*/ 34 h 76"/>
                <a:gd name="T22" fmla="*/ 58 w 72"/>
                <a:gd name="T23" fmla="*/ 0 h 76"/>
                <a:gd name="T24" fmla="*/ 28 w 72"/>
                <a:gd name="T25" fmla="*/ 0 h 76"/>
                <a:gd name="T26" fmla="*/ 26 w 72"/>
                <a:gd name="T27" fmla="*/ 10 h 76"/>
                <a:gd name="T28" fmla="*/ 20 w 72"/>
                <a:gd name="T29" fmla="*/ 10 h 76"/>
                <a:gd name="T30" fmla="*/ 26 w 72"/>
                <a:gd name="T31" fmla="*/ 16 h 76"/>
                <a:gd name="T32" fmla="*/ 34 w 72"/>
                <a:gd name="T33" fmla="*/ 26 h 76"/>
                <a:gd name="T34" fmla="*/ 32 w 72"/>
                <a:gd name="T35" fmla="*/ 32 h 76"/>
                <a:gd name="T36" fmla="*/ 12 w 72"/>
                <a:gd name="T37" fmla="*/ 32 h 76"/>
                <a:gd name="T38" fmla="*/ 0 w 72"/>
                <a:gd name="T39" fmla="*/ 50 h 76"/>
                <a:gd name="T40" fmla="*/ 0 w 72"/>
                <a:gd name="T41" fmla="*/ 60 h 76"/>
                <a:gd name="T42" fmla="*/ 4 w 72"/>
                <a:gd name="T43" fmla="*/ 64 h 76"/>
                <a:gd name="T44" fmla="*/ 14 w 72"/>
                <a:gd name="T45" fmla="*/ 70 h 76"/>
                <a:gd name="T46" fmla="*/ 16 w 72"/>
                <a:gd name="T47" fmla="*/ 74 h 76"/>
                <a:gd name="T48" fmla="*/ 20 w 72"/>
                <a:gd name="T49" fmla="*/ 74 h 76"/>
                <a:gd name="T50" fmla="*/ 22 w 72"/>
                <a:gd name="T51" fmla="*/ 72 h 76"/>
                <a:gd name="T52" fmla="*/ 26 w 72"/>
                <a:gd name="T53" fmla="*/ 72 h 76"/>
                <a:gd name="T54" fmla="*/ 34 w 72"/>
                <a:gd name="T55" fmla="*/ 76 h 76"/>
                <a:gd name="T56" fmla="*/ 36 w 72"/>
                <a:gd name="T57" fmla="*/ 74 h 76"/>
                <a:gd name="T58" fmla="*/ 42 w 72"/>
                <a:gd name="T59"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76">
                  <a:moveTo>
                    <a:pt x="42" y="72"/>
                  </a:moveTo>
                  <a:lnTo>
                    <a:pt x="44" y="64"/>
                  </a:lnTo>
                  <a:lnTo>
                    <a:pt x="48" y="62"/>
                  </a:lnTo>
                  <a:lnTo>
                    <a:pt x="52" y="60"/>
                  </a:lnTo>
                  <a:lnTo>
                    <a:pt x="56" y="52"/>
                  </a:lnTo>
                  <a:lnTo>
                    <a:pt x="70" y="42"/>
                  </a:lnTo>
                  <a:lnTo>
                    <a:pt x="72" y="38"/>
                  </a:lnTo>
                  <a:lnTo>
                    <a:pt x="68" y="36"/>
                  </a:lnTo>
                  <a:lnTo>
                    <a:pt x="66" y="34"/>
                  </a:lnTo>
                  <a:lnTo>
                    <a:pt x="64" y="34"/>
                  </a:lnTo>
                  <a:lnTo>
                    <a:pt x="56" y="34"/>
                  </a:lnTo>
                  <a:lnTo>
                    <a:pt x="58" y="0"/>
                  </a:lnTo>
                  <a:lnTo>
                    <a:pt x="28" y="0"/>
                  </a:lnTo>
                  <a:lnTo>
                    <a:pt x="26" y="10"/>
                  </a:lnTo>
                  <a:lnTo>
                    <a:pt x="20" y="10"/>
                  </a:lnTo>
                  <a:lnTo>
                    <a:pt x="26" y="16"/>
                  </a:lnTo>
                  <a:lnTo>
                    <a:pt x="34" y="26"/>
                  </a:lnTo>
                  <a:lnTo>
                    <a:pt x="32" y="32"/>
                  </a:lnTo>
                  <a:lnTo>
                    <a:pt x="12" y="32"/>
                  </a:lnTo>
                  <a:lnTo>
                    <a:pt x="0" y="50"/>
                  </a:lnTo>
                  <a:lnTo>
                    <a:pt x="0" y="60"/>
                  </a:lnTo>
                  <a:lnTo>
                    <a:pt x="4" y="64"/>
                  </a:lnTo>
                  <a:lnTo>
                    <a:pt x="14" y="70"/>
                  </a:lnTo>
                  <a:lnTo>
                    <a:pt x="16" y="74"/>
                  </a:lnTo>
                  <a:lnTo>
                    <a:pt x="20" y="74"/>
                  </a:lnTo>
                  <a:lnTo>
                    <a:pt x="22" y="72"/>
                  </a:lnTo>
                  <a:lnTo>
                    <a:pt x="26" y="72"/>
                  </a:lnTo>
                  <a:lnTo>
                    <a:pt x="34" y="76"/>
                  </a:lnTo>
                  <a:lnTo>
                    <a:pt x="36" y="74"/>
                  </a:lnTo>
                  <a:lnTo>
                    <a:pt x="42" y="7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50" name="Freeform 474"/>
            <p:cNvSpPr>
              <a:spLocks/>
            </p:cNvSpPr>
            <p:nvPr/>
          </p:nvSpPr>
          <p:spPr bwMode="auto">
            <a:xfrm>
              <a:off x="1673628" y="3568752"/>
              <a:ext cx="167555" cy="96666"/>
            </a:xfrm>
            <a:custGeom>
              <a:avLst/>
              <a:gdLst>
                <a:gd name="T0" fmla="*/ 36 w 104"/>
                <a:gd name="T1" fmla="*/ 56 h 60"/>
                <a:gd name="T2" fmla="*/ 40 w 104"/>
                <a:gd name="T3" fmla="*/ 54 h 60"/>
                <a:gd name="T4" fmla="*/ 42 w 104"/>
                <a:gd name="T5" fmla="*/ 46 h 60"/>
                <a:gd name="T6" fmla="*/ 48 w 104"/>
                <a:gd name="T7" fmla="*/ 44 h 60"/>
                <a:gd name="T8" fmla="*/ 50 w 104"/>
                <a:gd name="T9" fmla="*/ 40 h 60"/>
                <a:gd name="T10" fmla="*/ 52 w 104"/>
                <a:gd name="T11" fmla="*/ 40 h 60"/>
                <a:gd name="T12" fmla="*/ 56 w 104"/>
                <a:gd name="T13" fmla="*/ 42 h 60"/>
                <a:gd name="T14" fmla="*/ 58 w 104"/>
                <a:gd name="T15" fmla="*/ 40 h 60"/>
                <a:gd name="T16" fmla="*/ 62 w 104"/>
                <a:gd name="T17" fmla="*/ 40 h 60"/>
                <a:gd name="T18" fmla="*/ 64 w 104"/>
                <a:gd name="T19" fmla="*/ 36 h 60"/>
                <a:gd name="T20" fmla="*/ 68 w 104"/>
                <a:gd name="T21" fmla="*/ 34 h 60"/>
                <a:gd name="T22" fmla="*/ 70 w 104"/>
                <a:gd name="T23" fmla="*/ 28 h 60"/>
                <a:gd name="T24" fmla="*/ 76 w 104"/>
                <a:gd name="T25" fmla="*/ 24 h 60"/>
                <a:gd name="T26" fmla="*/ 78 w 104"/>
                <a:gd name="T27" fmla="*/ 26 h 60"/>
                <a:gd name="T28" fmla="*/ 80 w 104"/>
                <a:gd name="T29" fmla="*/ 28 h 60"/>
                <a:gd name="T30" fmla="*/ 84 w 104"/>
                <a:gd name="T31" fmla="*/ 28 h 60"/>
                <a:gd name="T32" fmla="*/ 88 w 104"/>
                <a:gd name="T33" fmla="*/ 26 h 60"/>
                <a:gd name="T34" fmla="*/ 92 w 104"/>
                <a:gd name="T35" fmla="*/ 26 h 60"/>
                <a:gd name="T36" fmla="*/ 94 w 104"/>
                <a:gd name="T37" fmla="*/ 22 h 60"/>
                <a:gd name="T38" fmla="*/ 98 w 104"/>
                <a:gd name="T39" fmla="*/ 20 h 60"/>
                <a:gd name="T40" fmla="*/ 104 w 104"/>
                <a:gd name="T41" fmla="*/ 20 h 60"/>
                <a:gd name="T42" fmla="*/ 100 w 104"/>
                <a:gd name="T43" fmla="*/ 12 h 60"/>
                <a:gd name="T44" fmla="*/ 96 w 104"/>
                <a:gd name="T45" fmla="*/ 12 h 60"/>
                <a:gd name="T46" fmla="*/ 96 w 104"/>
                <a:gd name="T47" fmla="*/ 14 h 60"/>
                <a:gd name="T48" fmla="*/ 90 w 104"/>
                <a:gd name="T49" fmla="*/ 10 h 60"/>
                <a:gd name="T50" fmla="*/ 90 w 104"/>
                <a:gd name="T51" fmla="*/ 8 h 60"/>
                <a:gd name="T52" fmla="*/ 96 w 104"/>
                <a:gd name="T53" fmla="*/ 8 h 60"/>
                <a:gd name="T54" fmla="*/ 90 w 104"/>
                <a:gd name="T55" fmla="*/ 4 h 60"/>
                <a:gd name="T56" fmla="*/ 80 w 104"/>
                <a:gd name="T57" fmla="*/ 2 h 60"/>
                <a:gd name="T58" fmla="*/ 68 w 104"/>
                <a:gd name="T59" fmla="*/ 2 h 60"/>
                <a:gd name="T60" fmla="*/ 62 w 104"/>
                <a:gd name="T61" fmla="*/ 0 h 60"/>
                <a:gd name="T62" fmla="*/ 58 w 104"/>
                <a:gd name="T63" fmla="*/ 4 h 60"/>
                <a:gd name="T64" fmla="*/ 52 w 104"/>
                <a:gd name="T65" fmla="*/ 4 h 60"/>
                <a:gd name="T66" fmla="*/ 50 w 104"/>
                <a:gd name="T67" fmla="*/ 6 h 60"/>
                <a:gd name="T68" fmla="*/ 42 w 104"/>
                <a:gd name="T69" fmla="*/ 6 h 60"/>
                <a:gd name="T70" fmla="*/ 34 w 104"/>
                <a:gd name="T71" fmla="*/ 4 h 60"/>
                <a:gd name="T72" fmla="*/ 30 w 104"/>
                <a:gd name="T73" fmla="*/ 2 h 60"/>
                <a:gd name="T74" fmla="*/ 26 w 104"/>
                <a:gd name="T75" fmla="*/ 6 h 60"/>
                <a:gd name="T76" fmla="*/ 20 w 104"/>
                <a:gd name="T77" fmla="*/ 6 h 60"/>
                <a:gd name="T78" fmla="*/ 18 w 104"/>
                <a:gd name="T79" fmla="*/ 10 h 60"/>
                <a:gd name="T80" fmla="*/ 4 w 104"/>
                <a:gd name="T81" fmla="*/ 20 h 60"/>
                <a:gd name="T82" fmla="*/ 0 w 104"/>
                <a:gd name="T83" fmla="*/ 28 h 60"/>
                <a:gd name="T84" fmla="*/ 4 w 104"/>
                <a:gd name="T85" fmla="*/ 30 h 60"/>
                <a:gd name="T86" fmla="*/ 8 w 104"/>
                <a:gd name="T87" fmla="*/ 34 h 60"/>
                <a:gd name="T88" fmla="*/ 12 w 104"/>
                <a:gd name="T89" fmla="*/ 38 h 60"/>
                <a:gd name="T90" fmla="*/ 14 w 104"/>
                <a:gd name="T91" fmla="*/ 40 h 60"/>
                <a:gd name="T92" fmla="*/ 18 w 104"/>
                <a:gd name="T93" fmla="*/ 42 h 60"/>
                <a:gd name="T94" fmla="*/ 20 w 104"/>
                <a:gd name="T95" fmla="*/ 42 h 60"/>
                <a:gd name="T96" fmla="*/ 24 w 104"/>
                <a:gd name="T97" fmla="*/ 42 h 60"/>
                <a:gd name="T98" fmla="*/ 24 w 104"/>
                <a:gd name="T99" fmla="*/ 52 h 60"/>
                <a:gd name="T100" fmla="*/ 30 w 104"/>
                <a:gd name="T101" fmla="*/ 52 h 60"/>
                <a:gd name="T102" fmla="*/ 28 w 104"/>
                <a:gd name="T103" fmla="*/ 56 h 60"/>
                <a:gd name="T104" fmla="*/ 30 w 104"/>
                <a:gd name="T105" fmla="*/ 60 h 60"/>
                <a:gd name="T106" fmla="*/ 34 w 104"/>
                <a:gd name="T107" fmla="*/ 60 h 60"/>
                <a:gd name="T108" fmla="*/ 36 w 104"/>
                <a:gd name="T10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60">
                  <a:moveTo>
                    <a:pt x="36" y="56"/>
                  </a:moveTo>
                  <a:lnTo>
                    <a:pt x="40" y="54"/>
                  </a:lnTo>
                  <a:lnTo>
                    <a:pt x="42" y="46"/>
                  </a:lnTo>
                  <a:lnTo>
                    <a:pt x="48" y="44"/>
                  </a:lnTo>
                  <a:lnTo>
                    <a:pt x="50" y="40"/>
                  </a:lnTo>
                  <a:lnTo>
                    <a:pt x="52" y="40"/>
                  </a:lnTo>
                  <a:lnTo>
                    <a:pt x="56" y="42"/>
                  </a:lnTo>
                  <a:lnTo>
                    <a:pt x="58" y="40"/>
                  </a:lnTo>
                  <a:lnTo>
                    <a:pt x="62" y="40"/>
                  </a:lnTo>
                  <a:lnTo>
                    <a:pt x="64" y="36"/>
                  </a:lnTo>
                  <a:lnTo>
                    <a:pt x="68" y="34"/>
                  </a:lnTo>
                  <a:lnTo>
                    <a:pt x="70" y="28"/>
                  </a:lnTo>
                  <a:lnTo>
                    <a:pt x="76" y="24"/>
                  </a:lnTo>
                  <a:lnTo>
                    <a:pt x="78" y="26"/>
                  </a:lnTo>
                  <a:lnTo>
                    <a:pt x="80" y="28"/>
                  </a:lnTo>
                  <a:lnTo>
                    <a:pt x="84" y="28"/>
                  </a:lnTo>
                  <a:lnTo>
                    <a:pt x="88" y="26"/>
                  </a:lnTo>
                  <a:lnTo>
                    <a:pt x="92" y="26"/>
                  </a:lnTo>
                  <a:lnTo>
                    <a:pt x="94" y="22"/>
                  </a:lnTo>
                  <a:lnTo>
                    <a:pt x="98" y="20"/>
                  </a:lnTo>
                  <a:lnTo>
                    <a:pt x="104" y="20"/>
                  </a:lnTo>
                  <a:lnTo>
                    <a:pt x="100" y="12"/>
                  </a:lnTo>
                  <a:lnTo>
                    <a:pt x="96" y="12"/>
                  </a:lnTo>
                  <a:lnTo>
                    <a:pt x="96" y="14"/>
                  </a:lnTo>
                  <a:lnTo>
                    <a:pt x="90" y="10"/>
                  </a:lnTo>
                  <a:lnTo>
                    <a:pt x="90" y="8"/>
                  </a:lnTo>
                  <a:lnTo>
                    <a:pt x="96" y="8"/>
                  </a:lnTo>
                  <a:lnTo>
                    <a:pt x="90" y="4"/>
                  </a:lnTo>
                  <a:lnTo>
                    <a:pt x="80" y="2"/>
                  </a:lnTo>
                  <a:lnTo>
                    <a:pt x="68" y="2"/>
                  </a:lnTo>
                  <a:lnTo>
                    <a:pt x="62" y="0"/>
                  </a:lnTo>
                  <a:lnTo>
                    <a:pt x="58" y="4"/>
                  </a:lnTo>
                  <a:lnTo>
                    <a:pt x="52" y="4"/>
                  </a:lnTo>
                  <a:lnTo>
                    <a:pt x="50" y="6"/>
                  </a:lnTo>
                  <a:lnTo>
                    <a:pt x="42" y="6"/>
                  </a:lnTo>
                  <a:lnTo>
                    <a:pt x="34" y="4"/>
                  </a:lnTo>
                  <a:lnTo>
                    <a:pt x="30" y="2"/>
                  </a:lnTo>
                  <a:lnTo>
                    <a:pt x="26" y="6"/>
                  </a:lnTo>
                  <a:lnTo>
                    <a:pt x="20" y="6"/>
                  </a:lnTo>
                  <a:lnTo>
                    <a:pt x="18" y="10"/>
                  </a:lnTo>
                  <a:lnTo>
                    <a:pt x="4" y="20"/>
                  </a:lnTo>
                  <a:lnTo>
                    <a:pt x="0" y="28"/>
                  </a:lnTo>
                  <a:lnTo>
                    <a:pt x="4" y="30"/>
                  </a:lnTo>
                  <a:lnTo>
                    <a:pt x="8" y="34"/>
                  </a:lnTo>
                  <a:lnTo>
                    <a:pt x="12" y="38"/>
                  </a:lnTo>
                  <a:lnTo>
                    <a:pt x="14" y="40"/>
                  </a:lnTo>
                  <a:lnTo>
                    <a:pt x="18" y="42"/>
                  </a:lnTo>
                  <a:lnTo>
                    <a:pt x="20" y="42"/>
                  </a:lnTo>
                  <a:lnTo>
                    <a:pt x="24" y="42"/>
                  </a:lnTo>
                  <a:lnTo>
                    <a:pt x="24" y="52"/>
                  </a:lnTo>
                  <a:lnTo>
                    <a:pt x="30" y="52"/>
                  </a:lnTo>
                  <a:lnTo>
                    <a:pt x="28" y="56"/>
                  </a:lnTo>
                  <a:lnTo>
                    <a:pt x="30" y="60"/>
                  </a:lnTo>
                  <a:lnTo>
                    <a:pt x="34" y="60"/>
                  </a:lnTo>
                  <a:lnTo>
                    <a:pt x="36" y="5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475"/>
            <p:cNvSpPr>
              <a:spLocks noEditPoints="1"/>
            </p:cNvSpPr>
            <p:nvPr/>
          </p:nvSpPr>
          <p:spPr bwMode="auto">
            <a:xfrm>
              <a:off x="1035632" y="3035477"/>
              <a:ext cx="734663" cy="578386"/>
            </a:xfrm>
            <a:custGeom>
              <a:avLst/>
              <a:gdLst>
                <a:gd name="T0" fmla="*/ 452 w 456"/>
                <a:gd name="T1" fmla="*/ 247 h 359"/>
                <a:gd name="T2" fmla="*/ 54 w 456"/>
                <a:gd name="T3" fmla="*/ 78 h 359"/>
                <a:gd name="T4" fmla="*/ 40 w 456"/>
                <a:gd name="T5" fmla="*/ 64 h 359"/>
                <a:gd name="T6" fmla="*/ 42 w 456"/>
                <a:gd name="T7" fmla="*/ 68 h 359"/>
                <a:gd name="T8" fmla="*/ 0 w 456"/>
                <a:gd name="T9" fmla="*/ 92 h 359"/>
                <a:gd name="T10" fmla="*/ 430 w 456"/>
                <a:gd name="T11" fmla="*/ 223 h 359"/>
                <a:gd name="T12" fmla="*/ 392 w 456"/>
                <a:gd name="T13" fmla="*/ 233 h 359"/>
                <a:gd name="T14" fmla="*/ 372 w 456"/>
                <a:gd name="T15" fmla="*/ 271 h 359"/>
                <a:gd name="T16" fmla="*/ 370 w 456"/>
                <a:gd name="T17" fmla="*/ 281 h 359"/>
                <a:gd name="T18" fmla="*/ 356 w 456"/>
                <a:gd name="T19" fmla="*/ 279 h 359"/>
                <a:gd name="T20" fmla="*/ 344 w 456"/>
                <a:gd name="T21" fmla="*/ 281 h 359"/>
                <a:gd name="T22" fmla="*/ 316 w 456"/>
                <a:gd name="T23" fmla="*/ 287 h 359"/>
                <a:gd name="T24" fmla="*/ 286 w 456"/>
                <a:gd name="T25" fmla="*/ 263 h 359"/>
                <a:gd name="T26" fmla="*/ 272 w 456"/>
                <a:gd name="T27" fmla="*/ 231 h 359"/>
                <a:gd name="T28" fmla="*/ 276 w 456"/>
                <a:gd name="T29" fmla="*/ 227 h 359"/>
                <a:gd name="T30" fmla="*/ 270 w 456"/>
                <a:gd name="T31" fmla="*/ 201 h 359"/>
                <a:gd name="T32" fmla="*/ 278 w 456"/>
                <a:gd name="T33" fmla="*/ 160 h 359"/>
                <a:gd name="T34" fmla="*/ 286 w 456"/>
                <a:gd name="T35" fmla="*/ 150 h 359"/>
                <a:gd name="T36" fmla="*/ 262 w 456"/>
                <a:gd name="T37" fmla="*/ 122 h 359"/>
                <a:gd name="T38" fmla="*/ 246 w 456"/>
                <a:gd name="T39" fmla="*/ 64 h 359"/>
                <a:gd name="T40" fmla="*/ 212 w 456"/>
                <a:gd name="T41" fmla="*/ 74 h 359"/>
                <a:gd name="T42" fmla="*/ 178 w 456"/>
                <a:gd name="T43" fmla="*/ 30 h 359"/>
                <a:gd name="T44" fmla="*/ 40 w 456"/>
                <a:gd name="T45" fmla="*/ 4 h 359"/>
                <a:gd name="T46" fmla="*/ 4 w 456"/>
                <a:gd name="T47" fmla="*/ 14 h 359"/>
                <a:gd name="T48" fmla="*/ 4 w 456"/>
                <a:gd name="T49" fmla="*/ 50 h 359"/>
                <a:gd name="T50" fmla="*/ 22 w 456"/>
                <a:gd name="T51" fmla="*/ 86 h 359"/>
                <a:gd name="T52" fmla="*/ 22 w 456"/>
                <a:gd name="T53" fmla="*/ 100 h 359"/>
                <a:gd name="T54" fmla="*/ 4 w 456"/>
                <a:gd name="T55" fmla="*/ 100 h 359"/>
                <a:gd name="T56" fmla="*/ 22 w 456"/>
                <a:gd name="T57" fmla="*/ 118 h 359"/>
                <a:gd name="T58" fmla="*/ 34 w 456"/>
                <a:gd name="T59" fmla="*/ 116 h 359"/>
                <a:gd name="T60" fmla="*/ 42 w 456"/>
                <a:gd name="T61" fmla="*/ 140 h 359"/>
                <a:gd name="T62" fmla="*/ 40 w 456"/>
                <a:gd name="T63" fmla="*/ 158 h 359"/>
                <a:gd name="T64" fmla="*/ 64 w 456"/>
                <a:gd name="T65" fmla="*/ 191 h 359"/>
                <a:gd name="T66" fmla="*/ 78 w 456"/>
                <a:gd name="T67" fmla="*/ 185 h 359"/>
                <a:gd name="T68" fmla="*/ 68 w 456"/>
                <a:gd name="T69" fmla="*/ 168 h 359"/>
                <a:gd name="T70" fmla="*/ 58 w 456"/>
                <a:gd name="T71" fmla="*/ 136 h 359"/>
                <a:gd name="T72" fmla="*/ 54 w 456"/>
                <a:gd name="T73" fmla="*/ 120 h 359"/>
                <a:gd name="T74" fmla="*/ 42 w 456"/>
                <a:gd name="T75" fmla="*/ 98 h 359"/>
                <a:gd name="T76" fmla="*/ 30 w 456"/>
                <a:gd name="T77" fmla="*/ 62 h 359"/>
                <a:gd name="T78" fmla="*/ 30 w 456"/>
                <a:gd name="T79" fmla="*/ 26 h 359"/>
                <a:gd name="T80" fmla="*/ 50 w 456"/>
                <a:gd name="T81" fmla="*/ 26 h 359"/>
                <a:gd name="T82" fmla="*/ 52 w 456"/>
                <a:gd name="T83" fmla="*/ 40 h 359"/>
                <a:gd name="T84" fmla="*/ 62 w 456"/>
                <a:gd name="T85" fmla="*/ 78 h 359"/>
                <a:gd name="T86" fmla="*/ 74 w 456"/>
                <a:gd name="T87" fmla="*/ 96 h 359"/>
                <a:gd name="T88" fmla="*/ 80 w 456"/>
                <a:gd name="T89" fmla="*/ 110 h 359"/>
                <a:gd name="T90" fmla="*/ 92 w 456"/>
                <a:gd name="T91" fmla="*/ 124 h 359"/>
                <a:gd name="T92" fmla="*/ 90 w 456"/>
                <a:gd name="T93" fmla="*/ 140 h 359"/>
                <a:gd name="T94" fmla="*/ 104 w 456"/>
                <a:gd name="T95" fmla="*/ 152 h 359"/>
                <a:gd name="T96" fmla="*/ 134 w 456"/>
                <a:gd name="T97" fmla="*/ 195 h 359"/>
                <a:gd name="T98" fmla="*/ 134 w 456"/>
                <a:gd name="T99" fmla="*/ 235 h 359"/>
                <a:gd name="T100" fmla="*/ 148 w 456"/>
                <a:gd name="T101" fmla="*/ 265 h 359"/>
                <a:gd name="T102" fmla="*/ 192 w 456"/>
                <a:gd name="T103" fmla="*/ 297 h 359"/>
                <a:gd name="T104" fmla="*/ 246 w 456"/>
                <a:gd name="T105" fmla="*/ 325 h 359"/>
                <a:gd name="T106" fmla="*/ 282 w 456"/>
                <a:gd name="T107" fmla="*/ 335 h 359"/>
                <a:gd name="T108" fmla="*/ 304 w 456"/>
                <a:gd name="T109" fmla="*/ 329 h 359"/>
                <a:gd name="T110" fmla="*/ 344 w 456"/>
                <a:gd name="T111" fmla="*/ 359 h 359"/>
                <a:gd name="T112" fmla="*/ 370 w 456"/>
                <a:gd name="T113" fmla="*/ 315 h 359"/>
                <a:gd name="T114" fmla="*/ 406 w 456"/>
                <a:gd name="T115" fmla="*/ 295 h 359"/>
                <a:gd name="T116" fmla="*/ 422 w 456"/>
                <a:gd name="T117" fmla="*/ 283 h 359"/>
                <a:gd name="T118" fmla="*/ 430 w 456"/>
                <a:gd name="T119" fmla="*/ 287 h 359"/>
                <a:gd name="T120" fmla="*/ 438 w 456"/>
                <a:gd name="T121" fmla="*/ 263 h 359"/>
                <a:gd name="T122" fmla="*/ 450 w 456"/>
                <a:gd name="T123" fmla="*/ 24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359">
                  <a:moveTo>
                    <a:pt x="448" y="247"/>
                  </a:moveTo>
                  <a:lnTo>
                    <a:pt x="450" y="245"/>
                  </a:lnTo>
                  <a:lnTo>
                    <a:pt x="452" y="243"/>
                  </a:lnTo>
                  <a:lnTo>
                    <a:pt x="454" y="243"/>
                  </a:lnTo>
                  <a:lnTo>
                    <a:pt x="452" y="247"/>
                  </a:lnTo>
                  <a:lnTo>
                    <a:pt x="450" y="249"/>
                  </a:lnTo>
                  <a:lnTo>
                    <a:pt x="448" y="247"/>
                  </a:lnTo>
                  <a:close/>
                  <a:moveTo>
                    <a:pt x="52" y="74"/>
                  </a:moveTo>
                  <a:lnTo>
                    <a:pt x="50" y="78"/>
                  </a:lnTo>
                  <a:lnTo>
                    <a:pt x="54" y="78"/>
                  </a:lnTo>
                  <a:lnTo>
                    <a:pt x="54" y="74"/>
                  </a:lnTo>
                  <a:lnTo>
                    <a:pt x="54" y="72"/>
                  </a:lnTo>
                  <a:lnTo>
                    <a:pt x="52" y="74"/>
                  </a:lnTo>
                  <a:close/>
                  <a:moveTo>
                    <a:pt x="42" y="68"/>
                  </a:moveTo>
                  <a:lnTo>
                    <a:pt x="40" y="64"/>
                  </a:lnTo>
                  <a:lnTo>
                    <a:pt x="38" y="62"/>
                  </a:lnTo>
                  <a:lnTo>
                    <a:pt x="36" y="64"/>
                  </a:lnTo>
                  <a:lnTo>
                    <a:pt x="36" y="70"/>
                  </a:lnTo>
                  <a:lnTo>
                    <a:pt x="42" y="74"/>
                  </a:lnTo>
                  <a:lnTo>
                    <a:pt x="42" y="68"/>
                  </a:lnTo>
                  <a:close/>
                  <a:moveTo>
                    <a:pt x="4" y="92"/>
                  </a:moveTo>
                  <a:lnTo>
                    <a:pt x="4" y="88"/>
                  </a:lnTo>
                  <a:lnTo>
                    <a:pt x="2" y="86"/>
                  </a:lnTo>
                  <a:lnTo>
                    <a:pt x="0" y="90"/>
                  </a:lnTo>
                  <a:lnTo>
                    <a:pt x="0" y="92"/>
                  </a:lnTo>
                  <a:lnTo>
                    <a:pt x="4" y="92"/>
                  </a:lnTo>
                  <a:close/>
                  <a:moveTo>
                    <a:pt x="452" y="225"/>
                  </a:moveTo>
                  <a:lnTo>
                    <a:pt x="448" y="223"/>
                  </a:lnTo>
                  <a:lnTo>
                    <a:pt x="434" y="221"/>
                  </a:lnTo>
                  <a:lnTo>
                    <a:pt x="430" y="223"/>
                  </a:lnTo>
                  <a:lnTo>
                    <a:pt x="424" y="223"/>
                  </a:lnTo>
                  <a:lnTo>
                    <a:pt x="422" y="225"/>
                  </a:lnTo>
                  <a:lnTo>
                    <a:pt x="400" y="227"/>
                  </a:lnTo>
                  <a:lnTo>
                    <a:pt x="394" y="231"/>
                  </a:lnTo>
                  <a:lnTo>
                    <a:pt x="392" y="233"/>
                  </a:lnTo>
                  <a:lnTo>
                    <a:pt x="388" y="249"/>
                  </a:lnTo>
                  <a:lnTo>
                    <a:pt x="388" y="253"/>
                  </a:lnTo>
                  <a:lnTo>
                    <a:pt x="386" y="255"/>
                  </a:lnTo>
                  <a:lnTo>
                    <a:pt x="382" y="267"/>
                  </a:lnTo>
                  <a:lnTo>
                    <a:pt x="372" y="271"/>
                  </a:lnTo>
                  <a:lnTo>
                    <a:pt x="368" y="273"/>
                  </a:lnTo>
                  <a:lnTo>
                    <a:pt x="366" y="275"/>
                  </a:lnTo>
                  <a:lnTo>
                    <a:pt x="370" y="275"/>
                  </a:lnTo>
                  <a:lnTo>
                    <a:pt x="372" y="277"/>
                  </a:lnTo>
                  <a:lnTo>
                    <a:pt x="370" y="281"/>
                  </a:lnTo>
                  <a:lnTo>
                    <a:pt x="366" y="281"/>
                  </a:lnTo>
                  <a:lnTo>
                    <a:pt x="364" y="283"/>
                  </a:lnTo>
                  <a:lnTo>
                    <a:pt x="362" y="281"/>
                  </a:lnTo>
                  <a:lnTo>
                    <a:pt x="356" y="281"/>
                  </a:lnTo>
                  <a:lnTo>
                    <a:pt x="356" y="279"/>
                  </a:lnTo>
                  <a:lnTo>
                    <a:pt x="364" y="277"/>
                  </a:lnTo>
                  <a:lnTo>
                    <a:pt x="362" y="277"/>
                  </a:lnTo>
                  <a:lnTo>
                    <a:pt x="352" y="277"/>
                  </a:lnTo>
                  <a:lnTo>
                    <a:pt x="348" y="277"/>
                  </a:lnTo>
                  <a:lnTo>
                    <a:pt x="344" y="281"/>
                  </a:lnTo>
                  <a:lnTo>
                    <a:pt x="338" y="281"/>
                  </a:lnTo>
                  <a:lnTo>
                    <a:pt x="338" y="283"/>
                  </a:lnTo>
                  <a:lnTo>
                    <a:pt x="330" y="283"/>
                  </a:lnTo>
                  <a:lnTo>
                    <a:pt x="326" y="287"/>
                  </a:lnTo>
                  <a:lnTo>
                    <a:pt x="316" y="287"/>
                  </a:lnTo>
                  <a:lnTo>
                    <a:pt x="312" y="281"/>
                  </a:lnTo>
                  <a:lnTo>
                    <a:pt x="306" y="279"/>
                  </a:lnTo>
                  <a:lnTo>
                    <a:pt x="294" y="277"/>
                  </a:lnTo>
                  <a:lnTo>
                    <a:pt x="290" y="269"/>
                  </a:lnTo>
                  <a:lnTo>
                    <a:pt x="286" y="263"/>
                  </a:lnTo>
                  <a:lnTo>
                    <a:pt x="286" y="257"/>
                  </a:lnTo>
                  <a:lnTo>
                    <a:pt x="282" y="251"/>
                  </a:lnTo>
                  <a:lnTo>
                    <a:pt x="276" y="243"/>
                  </a:lnTo>
                  <a:lnTo>
                    <a:pt x="274" y="235"/>
                  </a:lnTo>
                  <a:lnTo>
                    <a:pt x="272" y="231"/>
                  </a:lnTo>
                  <a:lnTo>
                    <a:pt x="272" y="225"/>
                  </a:lnTo>
                  <a:lnTo>
                    <a:pt x="270" y="223"/>
                  </a:lnTo>
                  <a:lnTo>
                    <a:pt x="270" y="217"/>
                  </a:lnTo>
                  <a:lnTo>
                    <a:pt x="274" y="221"/>
                  </a:lnTo>
                  <a:lnTo>
                    <a:pt x="276" y="227"/>
                  </a:lnTo>
                  <a:lnTo>
                    <a:pt x="276" y="219"/>
                  </a:lnTo>
                  <a:lnTo>
                    <a:pt x="274" y="217"/>
                  </a:lnTo>
                  <a:lnTo>
                    <a:pt x="272" y="213"/>
                  </a:lnTo>
                  <a:lnTo>
                    <a:pt x="272" y="207"/>
                  </a:lnTo>
                  <a:lnTo>
                    <a:pt x="270" y="201"/>
                  </a:lnTo>
                  <a:lnTo>
                    <a:pt x="272" y="193"/>
                  </a:lnTo>
                  <a:lnTo>
                    <a:pt x="274" y="185"/>
                  </a:lnTo>
                  <a:lnTo>
                    <a:pt x="276" y="174"/>
                  </a:lnTo>
                  <a:lnTo>
                    <a:pt x="278" y="170"/>
                  </a:lnTo>
                  <a:lnTo>
                    <a:pt x="278" y="160"/>
                  </a:lnTo>
                  <a:lnTo>
                    <a:pt x="280" y="154"/>
                  </a:lnTo>
                  <a:lnTo>
                    <a:pt x="280" y="150"/>
                  </a:lnTo>
                  <a:lnTo>
                    <a:pt x="284" y="146"/>
                  </a:lnTo>
                  <a:lnTo>
                    <a:pt x="286" y="148"/>
                  </a:lnTo>
                  <a:lnTo>
                    <a:pt x="286" y="150"/>
                  </a:lnTo>
                  <a:lnTo>
                    <a:pt x="294" y="136"/>
                  </a:lnTo>
                  <a:lnTo>
                    <a:pt x="286" y="134"/>
                  </a:lnTo>
                  <a:lnTo>
                    <a:pt x="276" y="132"/>
                  </a:lnTo>
                  <a:lnTo>
                    <a:pt x="268" y="128"/>
                  </a:lnTo>
                  <a:lnTo>
                    <a:pt x="262" y="122"/>
                  </a:lnTo>
                  <a:lnTo>
                    <a:pt x="262" y="116"/>
                  </a:lnTo>
                  <a:lnTo>
                    <a:pt x="260" y="102"/>
                  </a:lnTo>
                  <a:lnTo>
                    <a:pt x="252" y="90"/>
                  </a:lnTo>
                  <a:lnTo>
                    <a:pt x="250" y="68"/>
                  </a:lnTo>
                  <a:lnTo>
                    <a:pt x="246" y="64"/>
                  </a:lnTo>
                  <a:lnTo>
                    <a:pt x="246" y="60"/>
                  </a:lnTo>
                  <a:lnTo>
                    <a:pt x="230" y="58"/>
                  </a:lnTo>
                  <a:lnTo>
                    <a:pt x="222" y="62"/>
                  </a:lnTo>
                  <a:lnTo>
                    <a:pt x="218" y="70"/>
                  </a:lnTo>
                  <a:lnTo>
                    <a:pt x="212" y="74"/>
                  </a:lnTo>
                  <a:lnTo>
                    <a:pt x="204" y="70"/>
                  </a:lnTo>
                  <a:lnTo>
                    <a:pt x="190" y="64"/>
                  </a:lnTo>
                  <a:lnTo>
                    <a:pt x="188" y="52"/>
                  </a:lnTo>
                  <a:lnTo>
                    <a:pt x="188" y="46"/>
                  </a:lnTo>
                  <a:lnTo>
                    <a:pt x="178" y="30"/>
                  </a:lnTo>
                  <a:lnTo>
                    <a:pt x="172" y="20"/>
                  </a:lnTo>
                  <a:lnTo>
                    <a:pt x="146" y="20"/>
                  </a:lnTo>
                  <a:lnTo>
                    <a:pt x="140" y="28"/>
                  </a:lnTo>
                  <a:lnTo>
                    <a:pt x="90" y="28"/>
                  </a:lnTo>
                  <a:lnTo>
                    <a:pt x="40" y="4"/>
                  </a:lnTo>
                  <a:lnTo>
                    <a:pt x="38" y="0"/>
                  </a:lnTo>
                  <a:lnTo>
                    <a:pt x="0" y="2"/>
                  </a:lnTo>
                  <a:lnTo>
                    <a:pt x="0" y="4"/>
                  </a:lnTo>
                  <a:lnTo>
                    <a:pt x="2" y="10"/>
                  </a:lnTo>
                  <a:lnTo>
                    <a:pt x="4" y="14"/>
                  </a:lnTo>
                  <a:lnTo>
                    <a:pt x="2" y="20"/>
                  </a:lnTo>
                  <a:lnTo>
                    <a:pt x="0" y="32"/>
                  </a:lnTo>
                  <a:lnTo>
                    <a:pt x="2" y="40"/>
                  </a:lnTo>
                  <a:lnTo>
                    <a:pt x="2" y="46"/>
                  </a:lnTo>
                  <a:lnTo>
                    <a:pt x="4" y="50"/>
                  </a:lnTo>
                  <a:lnTo>
                    <a:pt x="2" y="56"/>
                  </a:lnTo>
                  <a:lnTo>
                    <a:pt x="2" y="60"/>
                  </a:lnTo>
                  <a:lnTo>
                    <a:pt x="14" y="72"/>
                  </a:lnTo>
                  <a:lnTo>
                    <a:pt x="18" y="78"/>
                  </a:lnTo>
                  <a:lnTo>
                    <a:pt x="22" y="86"/>
                  </a:lnTo>
                  <a:lnTo>
                    <a:pt x="20" y="90"/>
                  </a:lnTo>
                  <a:lnTo>
                    <a:pt x="16" y="92"/>
                  </a:lnTo>
                  <a:lnTo>
                    <a:pt x="18" y="96"/>
                  </a:lnTo>
                  <a:lnTo>
                    <a:pt x="20" y="98"/>
                  </a:lnTo>
                  <a:lnTo>
                    <a:pt x="22" y="100"/>
                  </a:lnTo>
                  <a:lnTo>
                    <a:pt x="16" y="100"/>
                  </a:lnTo>
                  <a:lnTo>
                    <a:pt x="12" y="98"/>
                  </a:lnTo>
                  <a:lnTo>
                    <a:pt x="2" y="96"/>
                  </a:lnTo>
                  <a:lnTo>
                    <a:pt x="2" y="98"/>
                  </a:lnTo>
                  <a:lnTo>
                    <a:pt x="4" y="100"/>
                  </a:lnTo>
                  <a:lnTo>
                    <a:pt x="12" y="108"/>
                  </a:lnTo>
                  <a:lnTo>
                    <a:pt x="14" y="110"/>
                  </a:lnTo>
                  <a:lnTo>
                    <a:pt x="16" y="112"/>
                  </a:lnTo>
                  <a:lnTo>
                    <a:pt x="20" y="112"/>
                  </a:lnTo>
                  <a:lnTo>
                    <a:pt x="22" y="118"/>
                  </a:lnTo>
                  <a:lnTo>
                    <a:pt x="24" y="120"/>
                  </a:lnTo>
                  <a:lnTo>
                    <a:pt x="26" y="116"/>
                  </a:lnTo>
                  <a:lnTo>
                    <a:pt x="30" y="116"/>
                  </a:lnTo>
                  <a:lnTo>
                    <a:pt x="32" y="112"/>
                  </a:lnTo>
                  <a:lnTo>
                    <a:pt x="34" y="116"/>
                  </a:lnTo>
                  <a:lnTo>
                    <a:pt x="30" y="118"/>
                  </a:lnTo>
                  <a:lnTo>
                    <a:pt x="34" y="120"/>
                  </a:lnTo>
                  <a:lnTo>
                    <a:pt x="36" y="124"/>
                  </a:lnTo>
                  <a:lnTo>
                    <a:pt x="40" y="126"/>
                  </a:lnTo>
                  <a:lnTo>
                    <a:pt x="42" y="140"/>
                  </a:lnTo>
                  <a:lnTo>
                    <a:pt x="42" y="146"/>
                  </a:lnTo>
                  <a:lnTo>
                    <a:pt x="40" y="148"/>
                  </a:lnTo>
                  <a:lnTo>
                    <a:pt x="36" y="152"/>
                  </a:lnTo>
                  <a:lnTo>
                    <a:pt x="40" y="156"/>
                  </a:lnTo>
                  <a:lnTo>
                    <a:pt x="40" y="158"/>
                  </a:lnTo>
                  <a:lnTo>
                    <a:pt x="42" y="162"/>
                  </a:lnTo>
                  <a:lnTo>
                    <a:pt x="56" y="170"/>
                  </a:lnTo>
                  <a:lnTo>
                    <a:pt x="56" y="174"/>
                  </a:lnTo>
                  <a:lnTo>
                    <a:pt x="64" y="178"/>
                  </a:lnTo>
                  <a:lnTo>
                    <a:pt x="64" y="191"/>
                  </a:lnTo>
                  <a:lnTo>
                    <a:pt x="66" y="197"/>
                  </a:lnTo>
                  <a:lnTo>
                    <a:pt x="70" y="193"/>
                  </a:lnTo>
                  <a:lnTo>
                    <a:pt x="72" y="193"/>
                  </a:lnTo>
                  <a:lnTo>
                    <a:pt x="78" y="189"/>
                  </a:lnTo>
                  <a:lnTo>
                    <a:pt x="78" y="185"/>
                  </a:lnTo>
                  <a:lnTo>
                    <a:pt x="76" y="180"/>
                  </a:lnTo>
                  <a:lnTo>
                    <a:pt x="72" y="178"/>
                  </a:lnTo>
                  <a:lnTo>
                    <a:pt x="72" y="172"/>
                  </a:lnTo>
                  <a:lnTo>
                    <a:pt x="68" y="164"/>
                  </a:lnTo>
                  <a:lnTo>
                    <a:pt x="68" y="168"/>
                  </a:lnTo>
                  <a:lnTo>
                    <a:pt x="66" y="168"/>
                  </a:lnTo>
                  <a:lnTo>
                    <a:pt x="62" y="162"/>
                  </a:lnTo>
                  <a:lnTo>
                    <a:pt x="64" y="156"/>
                  </a:lnTo>
                  <a:lnTo>
                    <a:pt x="58" y="142"/>
                  </a:lnTo>
                  <a:lnTo>
                    <a:pt x="58" y="136"/>
                  </a:lnTo>
                  <a:lnTo>
                    <a:pt x="60" y="130"/>
                  </a:lnTo>
                  <a:lnTo>
                    <a:pt x="58" y="122"/>
                  </a:lnTo>
                  <a:lnTo>
                    <a:pt x="56" y="116"/>
                  </a:lnTo>
                  <a:lnTo>
                    <a:pt x="54" y="118"/>
                  </a:lnTo>
                  <a:lnTo>
                    <a:pt x="54" y="120"/>
                  </a:lnTo>
                  <a:lnTo>
                    <a:pt x="52" y="120"/>
                  </a:lnTo>
                  <a:lnTo>
                    <a:pt x="50" y="112"/>
                  </a:lnTo>
                  <a:lnTo>
                    <a:pt x="50" y="110"/>
                  </a:lnTo>
                  <a:lnTo>
                    <a:pt x="48" y="100"/>
                  </a:lnTo>
                  <a:lnTo>
                    <a:pt x="42" y="98"/>
                  </a:lnTo>
                  <a:lnTo>
                    <a:pt x="42" y="86"/>
                  </a:lnTo>
                  <a:lnTo>
                    <a:pt x="36" y="76"/>
                  </a:lnTo>
                  <a:lnTo>
                    <a:pt x="34" y="76"/>
                  </a:lnTo>
                  <a:lnTo>
                    <a:pt x="34" y="70"/>
                  </a:lnTo>
                  <a:lnTo>
                    <a:pt x="30" y="62"/>
                  </a:lnTo>
                  <a:lnTo>
                    <a:pt x="26" y="58"/>
                  </a:lnTo>
                  <a:lnTo>
                    <a:pt x="24" y="54"/>
                  </a:lnTo>
                  <a:lnTo>
                    <a:pt x="26" y="42"/>
                  </a:lnTo>
                  <a:lnTo>
                    <a:pt x="26" y="36"/>
                  </a:lnTo>
                  <a:lnTo>
                    <a:pt x="30" y="26"/>
                  </a:lnTo>
                  <a:lnTo>
                    <a:pt x="34" y="22"/>
                  </a:lnTo>
                  <a:lnTo>
                    <a:pt x="42" y="28"/>
                  </a:lnTo>
                  <a:lnTo>
                    <a:pt x="44" y="24"/>
                  </a:lnTo>
                  <a:lnTo>
                    <a:pt x="48" y="24"/>
                  </a:lnTo>
                  <a:lnTo>
                    <a:pt x="50" y="26"/>
                  </a:lnTo>
                  <a:lnTo>
                    <a:pt x="48" y="28"/>
                  </a:lnTo>
                  <a:lnTo>
                    <a:pt x="50" y="32"/>
                  </a:lnTo>
                  <a:lnTo>
                    <a:pt x="54" y="32"/>
                  </a:lnTo>
                  <a:lnTo>
                    <a:pt x="54" y="36"/>
                  </a:lnTo>
                  <a:lnTo>
                    <a:pt x="52" y="40"/>
                  </a:lnTo>
                  <a:lnTo>
                    <a:pt x="54" y="50"/>
                  </a:lnTo>
                  <a:lnTo>
                    <a:pt x="54" y="56"/>
                  </a:lnTo>
                  <a:lnTo>
                    <a:pt x="58" y="64"/>
                  </a:lnTo>
                  <a:lnTo>
                    <a:pt x="56" y="74"/>
                  </a:lnTo>
                  <a:lnTo>
                    <a:pt x="62" y="78"/>
                  </a:lnTo>
                  <a:lnTo>
                    <a:pt x="64" y="84"/>
                  </a:lnTo>
                  <a:lnTo>
                    <a:pt x="66" y="86"/>
                  </a:lnTo>
                  <a:lnTo>
                    <a:pt x="66" y="90"/>
                  </a:lnTo>
                  <a:lnTo>
                    <a:pt x="70" y="92"/>
                  </a:lnTo>
                  <a:lnTo>
                    <a:pt x="74" y="96"/>
                  </a:lnTo>
                  <a:lnTo>
                    <a:pt x="80" y="94"/>
                  </a:lnTo>
                  <a:lnTo>
                    <a:pt x="80" y="96"/>
                  </a:lnTo>
                  <a:lnTo>
                    <a:pt x="76" y="100"/>
                  </a:lnTo>
                  <a:lnTo>
                    <a:pt x="76" y="106"/>
                  </a:lnTo>
                  <a:lnTo>
                    <a:pt x="80" y="110"/>
                  </a:lnTo>
                  <a:lnTo>
                    <a:pt x="86" y="110"/>
                  </a:lnTo>
                  <a:lnTo>
                    <a:pt x="86" y="116"/>
                  </a:lnTo>
                  <a:lnTo>
                    <a:pt x="90" y="118"/>
                  </a:lnTo>
                  <a:lnTo>
                    <a:pt x="92" y="118"/>
                  </a:lnTo>
                  <a:lnTo>
                    <a:pt x="92" y="124"/>
                  </a:lnTo>
                  <a:lnTo>
                    <a:pt x="94" y="126"/>
                  </a:lnTo>
                  <a:lnTo>
                    <a:pt x="94" y="130"/>
                  </a:lnTo>
                  <a:lnTo>
                    <a:pt x="92" y="130"/>
                  </a:lnTo>
                  <a:lnTo>
                    <a:pt x="90" y="132"/>
                  </a:lnTo>
                  <a:lnTo>
                    <a:pt x="90" y="140"/>
                  </a:lnTo>
                  <a:lnTo>
                    <a:pt x="92" y="138"/>
                  </a:lnTo>
                  <a:lnTo>
                    <a:pt x="98" y="140"/>
                  </a:lnTo>
                  <a:lnTo>
                    <a:pt x="98" y="144"/>
                  </a:lnTo>
                  <a:lnTo>
                    <a:pt x="106" y="150"/>
                  </a:lnTo>
                  <a:lnTo>
                    <a:pt x="104" y="152"/>
                  </a:lnTo>
                  <a:lnTo>
                    <a:pt x="108" y="160"/>
                  </a:lnTo>
                  <a:lnTo>
                    <a:pt x="116" y="162"/>
                  </a:lnTo>
                  <a:lnTo>
                    <a:pt x="114" y="166"/>
                  </a:lnTo>
                  <a:lnTo>
                    <a:pt x="126" y="185"/>
                  </a:lnTo>
                  <a:lnTo>
                    <a:pt x="134" y="195"/>
                  </a:lnTo>
                  <a:lnTo>
                    <a:pt x="140" y="207"/>
                  </a:lnTo>
                  <a:lnTo>
                    <a:pt x="140" y="215"/>
                  </a:lnTo>
                  <a:lnTo>
                    <a:pt x="142" y="221"/>
                  </a:lnTo>
                  <a:lnTo>
                    <a:pt x="142" y="227"/>
                  </a:lnTo>
                  <a:lnTo>
                    <a:pt x="134" y="235"/>
                  </a:lnTo>
                  <a:lnTo>
                    <a:pt x="138" y="239"/>
                  </a:lnTo>
                  <a:lnTo>
                    <a:pt x="138" y="241"/>
                  </a:lnTo>
                  <a:lnTo>
                    <a:pt x="128" y="245"/>
                  </a:lnTo>
                  <a:lnTo>
                    <a:pt x="140" y="263"/>
                  </a:lnTo>
                  <a:lnTo>
                    <a:pt x="148" y="265"/>
                  </a:lnTo>
                  <a:lnTo>
                    <a:pt x="156" y="271"/>
                  </a:lnTo>
                  <a:lnTo>
                    <a:pt x="162" y="283"/>
                  </a:lnTo>
                  <a:lnTo>
                    <a:pt x="180" y="291"/>
                  </a:lnTo>
                  <a:lnTo>
                    <a:pt x="186" y="291"/>
                  </a:lnTo>
                  <a:lnTo>
                    <a:pt x="192" y="297"/>
                  </a:lnTo>
                  <a:lnTo>
                    <a:pt x="214" y="313"/>
                  </a:lnTo>
                  <a:lnTo>
                    <a:pt x="222" y="317"/>
                  </a:lnTo>
                  <a:lnTo>
                    <a:pt x="236" y="319"/>
                  </a:lnTo>
                  <a:lnTo>
                    <a:pt x="242" y="323"/>
                  </a:lnTo>
                  <a:lnTo>
                    <a:pt x="246" y="325"/>
                  </a:lnTo>
                  <a:lnTo>
                    <a:pt x="252" y="331"/>
                  </a:lnTo>
                  <a:lnTo>
                    <a:pt x="258" y="333"/>
                  </a:lnTo>
                  <a:lnTo>
                    <a:pt x="270" y="337"/>
                  </a:lnTo>
                  <a:lnTo>
                    <a:pt x="278" y="337"/>
                  </a:lnTo>
                  <a:lnTo>
                    <a:pt x="282" y="335"/>
                  </a:lnTo>
                  <a:lnTo>
                    <a:pt x="296" y="329"/>
                  </a:lnTo>
                  <a:lnTo>
                    <a:pt x="302" y="327"/>
                  </a:lnTo>
                  <a:lnTo>
                    <a:pt x="300" y="325"/>
                  </a:lnTo>
                  <a:lnTo>
                    <a:pt x="306" y="327"/>
                  </a:lnTo>
                  <a:lnTo>
                    <a:pt x="304" y="329"/>
                  </a:lnTo>
                  <a:lnTo>
                    <a:pt x="316" y="331"/>
                  </a:lnTo>
                  <a:lnTo>
                    <a:pt x="320" y="333"/>
                  </a:lnTo>
                  <a:lnTo>
                    <a:pt x="328" y="341"/>
                  </a:lnTo>
                  <a:lnTo>
                    <a:pt x="332" y="345"/>
                  </a:lnTo>
                  <a:lnTo>
                    <a:pt x="344" y="359"/>
                  </a:lnTo>
                  <a:lnTo>
                    <a:pt x="344" y="349"/>
                  </a:lnTo>
                  <a:lnTo>
                    <a:pt x="356" y="331"/>
                  </a:lnTo>
                  <a:lnTo>
                    <a:pt x="376" y="331"/>
                  </a:lnTo>
                  <a:lnTo>
                    <a:pt x="378" y="325"/>
                  </a:lnTo>
                  <a:lnTo>
                    <a:pt x="370" y="315"/>
                  </a:lnTo>
                  <a:lnTo>
                    <a:pt x="364" y="309"/>
                  </a:lnTo>
                  <a:lnTo>
                    <a:pt x="370" y="309"/>
                  </a:lnTo>
                  <a:lnTo>
                    <a:pt x="372" y="299"/>
                  </a:lnTo>
                  <a:lnTo>
                    <a:pt x="402" y="299"/>
                  </a:lnTo>
                  <a:lnTo>
                    <a:pt x="406" y="295"/>
                  </a:lnTo>
                  <a:lnTo>
                    <a:pt x="410" y="293"/>
                  </a:lnTo>
                  <a:lnTo>
                    <a:pt x="414" y="291"/>
                  </a:lnTo>
                  <a:lnTo>
                    <a:pt x="416" y="287"/>
                  </a:lnTo>
                  <a:lnTo>
                    <a:pt x="420" y="287"/>
                  </a:lnTo>
                  <a:lnTo>
                    <a:pt x="422" y="283"/>
                  </a:lnTo>
                  <a:lnTo>
                    <a:pt x="426" y="275"/>
                  </a:lnTo>
                  <a:lnTo>
                    <a:pt x="428" y="279"/>
                  </a:lnTo>
                  <a:lnTo>
                    <a:pt x="428" y="281"/>
                  </a:lnTo>
                  <a:lnTo>
                    <a:pt x="428" y="283"/>
                  </a:lnTo>
                  <a:lnTo>
                    <a:pt x="430" y="287"/>
                  </a:lnTo>
                  <a:lnTo>
                    <a:pt x="440" y="265"/>
                  </a:lnTo>
                  <a:lnTo>
                    <a:pt x="438" y="267"/>
                  </a:lnTo>
                  <a:lnTo>
                    <a:pt x="438" y="265"/>
                  </a:lnTo>
                  <a:lnTo>
                    <a:pt x="440" y="261"/>
                  </a:lnTo>
                  <a:lnTo>
                    <a:pt x="438" y="263"/>
                  </a:lnTo>
                  <a:lnTo>
                    <a:pt x="438" y="261"/>
                  </a:lnTo>
                  <a:lnTo>
                    <a:pt x="442" y="255"/>
                  </a:lnTo>
                  <a:lnTo>
                    <a:pt x="442" y="249"/>
                  </a:lnTo>
                  <a:lnTo>
                    <a:pt x="446" y="243"/>
                  </a:lnTo>
                  <a:lnTo>
                    <a:pt x="450" y="241"/>
                  </a:lnTo>
                  <a:lnTo>
                    <a:pt x="456" y="233"/>
                  </a:lnTo>
                  <a:lnTo>
                    <a:pt x="456" y="227"/>
                  </a:lnTo>
                  <a:lnTo>
                    <a:pt x="452" y="22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52" name="Freeform 476"/>
            <p:cNvSpPr>
              <a:spLocks/>
            </p:cNvSpPr>
            <p:nvPr/>
          </p:nvSpPr>
          <p:spPr bwMode="auto">
            <a:xfrm>
              <a:off x="1750961" y="3720195"/>
              <a:ext cx="96666" cy="103111"/>
            </a:xfrm>
            <a:custGeom>
              <a:avLst/>
              <a:gdLst>
                <a:gd name="T0" fmla="*/ 52 w 60"/>
                <a:gd name="T1" fmla="*/ 58 h 64"/>
                <a:gd name="T2" fmla="*/ 52 w 60"/>
                <a:gd name="T3" fmla="*/ 52 h 64"/>
                <a:gd name="T4" fmla="*/ 56 w 60"/>
                <a:gd name="T5" fmla="*/ 50 h 64"/>
                <a:gd name="T6" fmla="*/ 56 w 60"/>
                <a:gd name="T7" fmla="*/ 48 h 64"/>
                <a:gd name="T8" fmla="*/ 54 w 60"/>
                <a:gd name="T9" fmla="*/ 44 h 64"/>
                <a:gd name="T10" fmla="*/ 54 w 60"/>
                <a:gd name="T11" fmla="*/ 38 h 64"/>
                <a:gd name="T12" fmla="*/ 54 w 60"/>
                <a:gd name="T13" fmla="*/ 36 h 64"/>
                <a:gd name="T14" fmla="*/ 58 w 60"/>
                <a:gd name="T15" fmla="*/ 38 h 64"/>
                <a:gd name="T16" fmla="*/ 60 w 60"/>
                <a:gd name="T17" fmla="*/ 36 h 64"/>
                <a:gd name="T18" fmla="*/ 56 w 60"/>
                <a:gd name="T19" fmla="*/ 32 h 64"/>
                <a:gd name="T20" fmla="*/ 46 w 60"/>
                <a:gd name="T21" fmla="*/ 22 h 64"/>
                <a:gd name="T22" fmla="*/ 42 w 60"/>
                <a:gd name="T23" fmla="*/ 18 h 64"/>
                <a:gd name="T24" fmla="*/ 42 w 60"/>
                <a:gd name="T25" fmla="*/ 12 h 64"/>
                <a:gd name="T26" fmla="*/ 40 w 60"/>
                <a:gd name="T27" fmla="*/ 8 h 64"/>
                <a:gd name="T28" fmla="*/ 36 w 60"/>
                <a:gd name="T29" fmla="*/ 12 h 64"/>
                <a:gd name="T30" fmla="*/ 30 w 60"/>
                <a:gd name="T31" fmla="*/ 12 h 64"/>
                <a:gd name="T32" fmla="*/ 30 w 60"/>
                <a:gd name="T33" fmla="*/ 10 h 64"/>
                <a:gd name="T34" fmla="*/ 26 w 60"/>
                <a:gd name="T35" fmla="*/ 6 h 64"/>
                <a:gd name="T36" fmla="*/ 22 w 60"/>
                <a:gd name="T37" fmla="*/ 6 h 64"/>
                <a:gd name="T38" fmla="*/ 18 w 60"/>
                <a:gd name="T39" fmla="*/ 6 h 64"/>
                <a:gd name="T40" fmla="*/ 10 w 60"/>
                <a:gd name="T41" fmla="*/ 2 h 64"/>
                <a:gd name="T42" fmla="*/ 4 w 60"/>
                <a:gd name="T43" fmla="*/ 0 h 64"/>
                <a:gd name="T44" fmla="*/ 0 w 60"/>
                <a:gd name="T45" fmla="*/ 6 h 64"/>
                <a:gd name="T46" fmla="*/ 4 w 60"/>
                <a:gd name="T47" fmla="*/ 10 h 64"/>
                <a:gd name="T48" fmla="*/ 4 w 60"/>
                <a:gd name="T49" fmla="*/ 16 h 64"/>
                <a:gd name="T50" fmla="*/ 2 w 60"/>
                <a:gd name="T51" fmla="*/ 18 h 64"/>
                <a:gd name="T52" fmla="*/ 0 w 60"/>
                <a:gd name="T53" fmla="*/ 24 h 64"/>
                <a:gd name="T54" fmla="*/ 4 w 60"/>
                <a:gd name="T55" fmla="*/ 28 h 64"/>
                <a:gd name="T56" fmla="*/ 8 w 60"/>
                <a:gd name="T57" fmla="*/ 28 h 64"/>
                <a:gd name="T58" fmla="*/ 12 w 60"/>
                <a:gd name="T59" fmla="*/ 32 h 64"/>
                <a:gd name="T60" fmla="*/ 14 w 60"/>
                <a:gd name="T61" fmla="*/ 32 h 64"/>
                <a:gd name="T62" fmla="*/ 14 w 60"/>
                <a:gd name="T63" fmla="*/ 30 h 64"/>
                <a:gd name="T64" fmla="*/ 16 w 60"/>
                <a:gd name="T65" fmla="*/ 30 h 64"/>
                <a:gd name="T66" fmla="*/ 14 w 60"/>
                <a:gd name="T67" fmla="*/ 24 h 64"/>
                <a:gd name="T68" fmla="*/ 14 w 60"/>
                <a:gd name="T69" fmla="*/ 22 h 64"/>
                <a:gd name="T70" fmla="*/ 16 w 60"/>
                <a:gd name="T71" fmla="*/ 22 h 64"/>
                <a:gd name="T72" fmla="*/ 18 w 60"/>
                <a:gd name="T73" fmla="*/ 24 h 64"/>
                <a:gd name="T74" fmla="*/ 22 w 60"/>
                <a:gd name="T75" fmla="*/ 28 h 64"/>
                <a:gd name="T76" fmla="*/ 20 w 60"/>
                <a:gd name="T77" fmla="*/ 30 h 64"/>
                <a:gd name="T78" fmla="*/ 22 w 60"/>
                <a:gd name="T79" fmla="*/ 34 h 64"/>
                <a:gd name="T80" fmla="*/ 28 w 60"/>
                <a:gd name="T81" fmla="*/ 36 h 64"/>
                <a:gd name="T82" fmla="*/ 34 w 60"/>
                <a:gd name="T83" fmla="*/ 40 h 64"/>
                <a:gd name="T84" fmla="*/ 38 w 60"/>
                <a:gd name="T85" fmla="*/ 40 h 64"/>
                <a:gd name="T86" fmla="*/ 40 w 60"/>
                <a:gd name="T87" fmla="*/ 42 h 64"/>
                <a:gd name="T88" fmla="*/ 40 w 60"/>
                <a:gd name="T89" fmla="*/ 48 h 64"/>
                <a:gd name="T90" fmla="*/ 36 w 60"/>
                <a:gd name="T91" fmla="*/ 50 h 64"/>
                <a:gd name="T92" fmla="*/ 38 w 60"/>
                <a:gd name="T93" fmla="*/ 56 h 64"/>
                <a:gd name="T94" fmla="*/ 42 w 60"/>
                <a:gd name="T95" fmla="*/ 58 h 64"/>
                <a:gd name="T96" fmla="*/ 42 w 60"/>
                <a:gd name="T97" fmla="*/ 56 h 64"/>
                <a:gd name="T98" fmla="*/ 42 w 60"/>
                <a:gd name="T99" fmla="*/ 54 h 64"/>
                <a:gd name="T100" fmla="*/ 42 w 60"/>
                <a:gd name="T101" fmla="*/ 52 h 64"/>
                <a:gd name="T102" fmla="*/ 46 w 60"/>
                <a:gd name="T103" fmla="*/ 54 h 64"/>
                <a:gd name="T104" fmla="*/ 46 w 60"/>
                <a:gd name="T105" fmla="*/ 56 h 64"/>
                <a:gd name="T106" fmla="*/ 48 w 60"/>
                <a:gd name="T107" fmla="*/ 60 h 64"/>
                <a:gd name="T108" fmla="*/ 50 w 60"/>
                <a:gd name="T109" fmla="*/ 64 h 64"/>
                <a:gd name="T110" fmla="*/ 50 w 60"/>
                <a:gd name="T111" fmla="*/ 64 h 64"/>
                <a:gd name="T112" fmla="*/ 52 w 60"/>
                <a:gd name="T113" fmla="*/ 62 h 64"/>
                <a:gd name="T114" fmla="*/ 50 w 60"/>
                <a:gd name="T115" fmla="*/ 60 h 64"/>
                <a:gd name="T116" fmla="*/ 52 w 60"/>
                <a:gd name="T11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 h="64">
                  <a:moveTo>
                    <a:pt x="52" y="58"/>
                  </a:moveTo>
                  <a:lnTo>
                    <a:pt x="52" y="52"/>
                  </a:lnTo>
                  <a:lnTo>
                    <a:pt x="56" y="50"/>
                  </a:lnTo>
                  <a:lnTo>
                    <a:pt x="56" y="48"/>
                  </a:lnTo>
                  <a:lnTo>
                    <a:pt x="54" y="44"/>
                  </a:lnTo>
                  <a:lnTo>
                    <a:pt x="54" y="38"/>
                  </a:lnTo>
                  <a:lnTo>
                    <a:pt x="54" y="36"/>
                  </a:lnTo>
                  <a:lnTo>
                    <a:pt x="58" y="38"/>
                  </a:lnTo>
                  <a:lnTo>
                    <a:pt x="60" y="36"/>
                  </a:lnTo>
                  <a:lnTo>
                    <a:pt x="56" y="32"/>
                  </a:lnTo>
                  <a:lnTo>
                    <a:pt x="46" y="22"/>
                  </a:lnTo>
                  <a:lnTo>
                    <a:pt x="42" y="18"/>
                  </a:lnTo>
                  <a:lnTo>
                    <a:pt x="42" y="12"/>
                  </a:lnTo>
                  <a:lnTo>
                    <a:pt x="40" y="8"/>
                  </a:lnTo>
                  <a:lnTo>
                    <a:pt x="36" y="12"/>
                  </a:lnTo>
                  <a:lnTo>
                    <a:pt x="30" y="12"/>
                  </a:lnTo>
                  <a:lnTo>
                    <a:pt x="30" y="10"/>
                  </a:lnTo>
                  <a:lnTo>
                    <a:pt x="26" y="6"/>
                  </a:lnTo>
                  <a:lnTo>
                    <a:pt x="22" y="6"/>
                  </a:lnTo>
                  <a:lnTo>
                    <a:pt x="18" y="6"/>
                  </a:lnTo>
                  <a:lnTo>
                    <a:pt x="10" y="2"/>
                  </a:lnTo>
                  <a:lnTo>
                    <a:pt x="4" y="0"/>
                  </a:lnTo>
                  <a:lnTo>
                    <a:pt x="0" y="6"/>
                  </a:lnTo>
                  <a:lnTo>
                    <a:pt x="4" y="10"/>
                  </a:lnTo>
                  <a:lnTo>
                    <a:pt x="4" y="16"/>
                  </a:lnTo>
                  <a:lnTo>
                    <a:pt x="2" y="18"/>
                  </a:lnTo>
                  <a:lnTo>
                    <a:pt x="0" y="24"/>
                  </a:lnTo>
                  <a:lnTo>
                    <a:pt x="4" y="28"/>
                  </a:lnTo>
                  <a:lnTo>
                    <a:pt x="8" y="28"/>
                  </a:lnTo>
                  <a:lnTo>
                    <a:pt x="12" y="32"/>
                  </a:lnTo>
                  <a:lnTo>
                    <a:pt x="14" y="32"/>
                  </a:lnTo>
                  <a:lnTo>
                    <a:pt x="14" y="30"/>
                  </a:lnTo>
                  <a:lnTo>
                    <a:pt x="16" y="30"/>
                  </a:lnTo>
                  <a:lnTo>
                    <a:pt x="14" y="24"/>
                  </a:lnTo>
                  <a:lnTo>
                    <a:pt x="14" y="22"/>
                  </a:lnTo>
                  <a:lnTo>
                    <a:pt x="16" y="22"/>
                  </a:lnTo>
                  <a:lnTo>
                    <a:pt x="18" y="24"/>
                  </a:lnTo>
                  <a:lnTo>
                    <a:pt x="22" y="28"/>
                  </a:lnTo>
                  <a:lnTo>
                    <a:pt x="20" y="30"/>
                  </a:lnTo>
                  <a:lnTo>
                    <a:pt x="22" y="34"/>
                  </a:lnTo>
                  <a:lnTo>
                    <a:pt x="28" y="36"/>
                  </a:lnTo>
                  <a:lnTo>
                    <a:pt x="34" y="40"/>
                  </a:lnTo>
                  <a:lnTo>
                    <a:pt x="38" y="40"/>
                  </a:lnTo>
                  <a:lnTo>
                    <a:pt x="40" y="42"/>
                  </a:lnTo>
                  <a:lnTo>
                    <a:pt x="40" y="48"/>
                  </a:lnTo>
                  <a:lnTo>
                    <a:pt x="36" y="50"/>
                  </a:lnTo>
                  <a:lnTo>
                    <a:pt x="38" y="56"/>
                  </a:lnTo>
                  <a:lnTo>
                    <a:pt x="42" y="58"/>
                  </a:lnTo>
                  <a:lnTo>
                    <a:pt x="42" y="56"/>
                  </a:lnTo>
                  <a:lnTo>
                    <a:pt x="42" y="54"/>
                  </a:lnTo>
                  <a:lnTo>
                    <a:pt x="42" y="52"/>
                  </a:lnTo>
                  <a:lnTo>
                    <a:pt x="46" y="54"/>
                  </a:lnTo>
                  <a:lnTo>
                    <a:pt x="46" y="56"/>
                  </a:lnTo>
                  <a:lnTo>
                    <a:pt x="48" y="60"/>
                  </a:lnTo>
                  <a:lnTo>
                    <a:pt x="50" y="64"/>
                  </a:lnTo>
                  <a:lnTo>
                    <a:pt x="50" y="64"/>
                  </a:lnTo>
                  <a:lnTo>
                    <a:pt x="52" y="62"/>
                  </a:lnTo>
                  <a:lnTo>
                    <a:pt x="50" y="60"/>
                  </a:lnTo>
                  <a:lnTo>
                    <a:pt x="52"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53" name="Freeform 477"/>
            <p:cNvSpPr>
              <a:spLocks noEditPoints="1"/>
            </p:cNvSpPr>
            <p:nvPr/>
          </p:nvSpPr>
          <p:spPr bwMode="auto">
            <a:xfrm>
              <a:off x="2092515" y="3446308"/>
              <a:ext cx="83777" cy="51555"/>
            </a:xfrm>
            <a:custGeom>
              <a:avLst/>
              <a:gdLst>
                <a:gd name="T0" fmla="*/ 32 w 52"/>
                <a:gd name="T1" fmla="*/ 20 h 32"/>
                <a:gd name="T2" fmla="*/ 30 w 52"/>
                <a:gd name="T3" fmla="*/ 16 h 32"/>
                <a:gd name="T4" fmla="*/ 24 w 52"/>
                <a:gd name="T5" fmla="*/ 14 h 32"/>
                <a:gd name="T6" fmla="*/ 22 w 52"/>
                <a:gd name="T7" fmla="*/ 16 h 32"/>
                <a:gd name="T8" fmla="*/ 28 w 52"/>
                <a:gd name="T9" fmla="*/ 18 h 32"/>
                <a:gd name="T10" fmla="*/ 32 w 52"/>
                <a:gd name="T11" fmla="*/ 20 h 32"/>
                <a:gd name="T12" fmla="*/ 50 w 52"/>
                <a:gd name="T13" fmla="*/ 18 h 32"/>
                <a:gd name="T14" fmla="*/ 50 w 52"/>
                <a:gd name="T15" fmla="*/ 14 h 32"/>
                <a:gd name="T16" fmla="*/ 52 w 52"/>
                <a:gd name="T17" fmla="*/ 12 h 32"/>
                <a:gd name="T18" fmla="*/ 52 w 52"/>
                <a:gd name="T19" fmla="*/ 6 h 32"/>
                <a:gd name="T20" fmla="*/ 50 w 52"/>
                <a:gd name="T21" fmla="*/ 2 h 32"/>
                <a:gd name="T22" fmla="*/ 44 w 52"/>
                <a:gd name="T23" fmla="*/ 2 h 32"/>
                <a:gd name="T24" fmla="*/ 38 w 52"/>
                <a:gd name="T25" fmla="*/ 0 h 32"/>
                <a:gd name="T26" fmla="*/ 30 w 52"/>
                <a:gd name="T27" fmla="*/ 0 h 32"/>
                <a:gd name="T28" fmla="*/ 24 w 52"/>
                <a:gd name="T29" fmla="*/ 0 h 32"/>
                <a:gd name="T30" fmla="*/ 22 w 52"/>
                <a:gd name="T31" fmla="*/ 4 h 32"/>
                <a:gd name="T32" fmla="*/ 24 w 52"/>
                <a:gd name="T33" fmla="*/ 6 h 32"/>
                <a:gd name="T34" fmla="*/ 30 w 52"/>
                <a:gd name="T35" fmla="*/ 6 h 32"/>
                <a:gd name="T36" fmla="*/ 32 w 52"/>
                <a:gd name="T37" fmla="*/ 14 h 32"/>
                <a:gd name="T38" fmla="*/ 34 w 52"/>
                <a:gd name="T39" fmla="*/ 18 h 32"/>
                <a:gd name="T40" fmla="*/ 38 w 52"/>
                <a:gd name="T41" fmla="*/ 20 h 32"/>
                <a:gd name="T42" fmla="*/ 38 w 52"/>
                <a:gd name="T43" fmla="*/ 22 h 32"/>
                <a:gd name="T44" fmla="*/ 36 w 52"/>
                <a:gd name="T45" fmla="*/ 24 h 32"/>
                <a:gd name="T46" fmla="*/ 24 w 52"/>
                <a:gd name="T47" fmla="*/ 24 h 32"/>
                <a:gd name="T48" fmla="*/ 20 w 52"/>
                <a:gd name="T49" fmla="*/ 24 h 32"/>
                <a:gd name="T50" fmla="*/ 10 w 52"/>
                <a:gd name="T51" fmla="*/ 22 h 32"/>
                <a:gd name="T52" fmla="*/ 6 w 52"/>
                <a:gd name="T53" fmla="*/ 20 h 32"/>
                <a:gd name="T54" fmla="*/ 0 w 52"/>
                <a:gd name="T55" fmla="*/ 22 h 32"/>
                <a:gd name="T56" fmla="*/ 2 w 52"/>
                <a:gd name="T57" fmla="*/ 26 h 32"/>
                <a:gd name="T58" fmla="*/ 10 w 52"/>
                <a:gd name="T59" fmla="*/ 30 h 32"/>
                <a:gd name="T60" fmla="*/ 12 w 52"/>
                <a:gd name="T61" fmla="*/ 32 h 32"/>
                <a:gd name="T62" fmla="*/ 14 w 52"/>
                <a:gd name="T63" fmla="*/ 30 h 32"/>
                <a:gd name="T64" fmla="*/ 20 w 52"/>
                <a:gd name="T65" fmla="*/ 28 h 32"/>
                <a:gd name="T66" fmla="*/ 28 w 52"/>
                <a:gd name="T67" fmla="*/ 30 h 32"/>
                <a:gd name="T68" fmla="*/ 36 w 52"/>
                <a:gd name="T69" fmla="*/ 30 h 32"/>
                <a:gd name="T70" fmla="*/ 40 w 52"/>
                <a:gd name="T71" fmla="*/ 28 h 32"/>
                <a:gd name="T72" fmla="*/ 50 w 52"/>
                <a:gd name="T73" fmla="*/ 30 h 32"/>
                <a:gd name="T74" fmla="*/ 48 w 52"/>
                <a:gd name="T75" fmla="*/ 24 h 32"/>
                <a:gd name="T76" fmla="*/ 50 w 52"/>
                <a:gd name="T77"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32">
                  <a:moveTo>
                    <a:pt x="32" y="20"/>
                  </a:moveTo>
                  <a:lnTo>
                    <a:pt x="30" y="16"/>
                  </a:lnTo>
                  <a:lnTo>
                    <a:pt x="24" y="14"/>
                  </a:lnTo>
                  <a:lnTo>
                    <a:pt x="22" y="16"/>
                  </a:lnTo>
                  <a:lnTo>
                    <a:pt x="28" y="18"/>
                  </a:lnTo>
                  <a:lnTo>
                    <a:pt x="32" y="20"/>
                  </a:lnTo>
                  <a:close/>
                  <a:moveTo>
                    <a:pt x="50" y="18"/>
                  </a:moveTo>
                  <a:lnTo>
                    <a:pt x="50" y="14"/>
                  </a:lnTo>
                  <a:lnTo>
                    <a:pt x="52" y="12"/>
                  </a:lnTo>
                  <a:lnTo>
                    <a:pt x="52" y="6"/>
                  </a:lnTo>
                  <a:lnTo>
                    <a:pt x="50" y="2"/>
                  </a:lnTo>
                  <a:lnTo>
                    <a:pt x="44" y="2"/>
                  </a:lnTo>
                  <a:lnTo>
                    <a:pt x="38" y="0"/>
                  </a:lnTo>
                  <a:lnTo>
                    <a:pt x="30" y="0"/>
                  </a:lnTo>
                  <a:lnTo>
                    <a:pt x="24" y="0"/>
                  </a:lnTo>
                  <a:lnTo>
                    <a:pt x="22" y="4"/>
                  </a:lnTo>
                  <a:lnTo>
                    <a:pt x="24" y="6"/>
                  </a:lnTo>
                  <a:lnTo>
                    <a:pt x="30" y="6"/>
                  </a:lnTo>
                  <a:lnTo>
                    <a:pt x="32" y="14"/>
                  </a:lnTo>
                  <a:lnTo>
                    <a:pt x="34" y="18"/>
                  </a:lnTo>
                  <a:lnTo>
                    <a:pt x="38" y="20"/>
                  </a:lnTo>
                  <a:lnTo>
                    <a:pt x="38" y="22"/>
                  </a:lnTo>
                  <a:lnTo>
                    <a:pt x="36" y="24"/>
                  </a:lnTo>
                  <a:lnTo>
                    <a:pt x="24" y="24"/>
                  </a:lnTo>
                  <a:lnTo>
                    <a:pt x="20" y="24"/>
                  </a:lnTo>
                  <a:lnTo>
                    <a:pt x="10" y="22"/>
                  </a:lnTo>
                  <a:lnTo>
                    <a:pt x="6" y="20"/>
                  </a:lnTo>
                  <a:lnTo>
                    <a:pt x="0" y="22"/>
                  </a:lnTo>
                  <a:lnTo>
                    <a:pt x="2" y="26"/>
                  </a:lnTo>
                  <a:lnTo>
                    <a:pt x="10" y="30"/>
                  </a:lnTo>
                  <a:lnTo>
                    <a:pt x="12" y="32"/>
                  </a:lnTo>
                  <a:lnTo>
                    <a:pt x="14" y="30"/>
                  </a:lnTo>
                  <a:lnTo>
                    <a:pt x="20" y="28"/>
                  </a:lnTo>
                  <a:lnTo>
                    <a:pt x="28" y="30"/>
                  </a:lnTo>
                  <a:lnTo>
                    <a:pt x="36" y="30"/>
                  </a:lnTo>
                  <a:lnTo>
                    <a:pt x="40" y="28"/>
                  </a:lnTo>
                  <a:lnTo>
                    <a:pt x="50" y="30"/>
                  </a:lnTo>
                  <a:lnTo>
                    <a:pt x="48" y="24"/>
                  </a:lnTo>
                  <a:lnTo>
                    <a:pt x="50"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478"/>
            <p:cNvSpPr>
              <a:spLocks/>
            </p:cNvSpPr>
            <p:nvPr/>
          </p:nvSpPr>
          <p:spPr bwMode="auto">
            <a:xfrm>
              <a:off x="2169848" y="3446308"/>
              <a:ext cx="99888" cy="61222"/>
            </a:xfrm>
            <a:custGeom>
              <a:avLst/>
              <a:gdLst>
                <a:gd name="T0" fmla="*/ 22 w 62"/>
                <a:gd name="T1" fmla="*/ 30 h 38"/>
                <a:gd name="T2" fmla="*/ 28 w 62"/>
                <a:gd name="T3" fmla="*/ 28 h 38"/>
                <a:gd name="T4" fmla="*/ 32 w 62"/>
                <a:gd name="T5" fmla="*/ 24 h 38"/>
                <a:gd name="T6" fmla="*/ 36 w 62"/>
                <a:gd name="T7" fmla="*/ 24 h 38"/>
                <a:gd name="T8" fmla="*/ 38 w 62"/>
                <a:gd name="T9" fmla="*/ 26 h 38"/>
                <a:gd name="T10" fmla="*/ 44 w 62"/>
                <a:gd name="T11" fmla="*/ 24 h 38"/>
                <a:gd name="T12" fmla="*/ 52 w 62"/>
                <a:gd name="T13" fmla="*/ 26 h 38"/>
                <a:gd name="T14" fmla="*/ 52 w 62"/>
                <a:gd name="T15" fmla="*/ 30 h 38"/>
                <a:gd name="T16" fmla="*/ 54 w 62"/>
                <a:gd name="T17" fmla="*/ 30 h 38"/>
                <a:gd name="T18" fmla="*/ 54 w 62"/>
                <a:gd name="T19" fmla="*/ 28 h 38"/>
                <a:gd name="T20" fmla="*/ 58 w 62"/>
                <a:gd name="T21" fmla="*/ 26 h 38"/>
                <a:gd name="T22" fmla="*/ 62 w 62"/>
                <a:gd name="T23" fmla="*/ 22 h 38"/>
                <a:gd name="T24" fmla="*/ 58 w 62"/>
                <a:gd name="T25" fmla="*/ 18 h 38"/>
                <a:gd name="T26" fmla="*/ 52 w 62"/>
                <a:gd name="T27" fmla="*/ 14 h 38"/>
                <a:gd name="T28" fmla="*/ 46 w 62"/>
                <a:gd name="T29" fmla="*/ 14 h 38"/>
                <a:gd name="T30" fmla="*/ 44 w 62"/>
                <a:gd name="T31" fmla="*/ 14 h 38"/>
                <a:gd name="T32" fmla="*/ 42 w 62"/>
                <a:gd name="T33" fmla="*/ 12 h 38"/>
                <a:gd name="T34" fmla="*/ 36 w 62"/>
                <a:gd name="T35" fmla="*/ 12 h 38"/>
                <a:gd name="T36" fmla="*/ 38 w 62"/>
                <a:gd name="T37" fmla="*/ 10 h 38"/>
                <a:gd name="T38" fmla="*/ 44 w 62"/>
                <a:gd name="T39" fmla="*/ 8 h 38"/>
                <a:gd name="T40" fmla="*/ 44 w 62"/>
                <a:gd name="T41" fmla="*/ 6 h 38"/>
                <a:gd name="T42" fmla="*/ 36 w 62"/>
                <a:gd name="T43" fmla="*/ 8 h 38"/>
                <a:gd name="T44" fmla="*/ 34 w 62"/>
                <a:gd name="T45" fmla="*/ 2 h 38"/>
                <a:gd name="T46" fmla="*/ 30 w 62"/>
                <a:gd name="T47" fmla="*/ 4 h 38"/>
                <a:gd name="T48" fmla="*/ 20 w 62"/>
                <a:gd name="T49" fmla="*/ 0 h 38"/>
                <a:gd name="T50" fmla="*/ 8 w 62"/>
                <a:gd name="T51" fmla="*/ 0 h 38"/>
                <a:gd name="T52" fmla="*/ 4 w 62"/>
                <a:gd name="T53" fmla="*/ 0 h 38"/>
                <a:gd name="T54" fmla="*/ 2 w 62"/>
                <a:gd name="T55" fmla="*/ 2 h 38"/>
                <a:gd name="T56" fmla="*/ 4 w 62"/>
                <a:gd name="T57" fmla="*/ 6 h 38"/>
                <a:gd name="T58" fmla="*/ 4 w 62"/>
                <a:gd name="T59" fmla="*/ 12 h 38"/>
                <a:gd name="T60" fmla="*/ 2 w 62"/>
                <a:gd name="T61" fmla="*/ 14 h 38"/>
                <a:gd name="T62" fmla="*/ 2 w 62"/>
                <a:gd name="T63" fmla="*/ 18 h 38"/>
                <a:gd name="T64" fmla="*/ 0 w 62"/>
                <a:gd name="T65" fmla="*/ 24 h 38"/>
                <a:gd name="T66" fmla="*/ 2 w 62"/>
                <a:gd name="T67" fmla="*/ 30 h 38"/>
                <a:gd name="T68" fmla="*/ 2 w 62"/>
                <a:gd name="T69" fmla="*/ 36 h 38"/>
                <a:gd name="T70" fmla="*/ 2 w 62"/>
                <a:gd name="T71" fmla="*/ 36 h 38"/>
                <a:gd name="T72" fmla="*/ 8 w 62"/>
                <a:gd name="T73" fmla="*/ 38 h 38"/>
                <a:gd name="T74" fmla="*/ 10 w 62"/>
                <a:gd name="T75" fmla="*/ 32 h 38"/>
                <a:gd name="T76" fmla="*/ 10 w 62"/>
                <a:gd name="T77" fmla="*/ 28 h 38"/>
                <a:gd name="T78" fmla="*/ 14 w 62"/>
                <a:gd name="T79" fmla="*/ 28 h 38"/>
                <a:gd name="T80" fmla="*/ 20 w 62"/>
                <a:gd name="T81" fmla="*/ 26 h 38"/>
                <a:gd name="T82" fmla="*/ 20 w 62"/>
                <a:gd name="T83" fmla="*/ 30 h 38"/>
                <a:gd name="T84" fmla="*/ 22 w 62"/>
                <a:gd name="T85" fmla="*/ 3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38">
                  <a:moveTo>
                    <a:pt x="22" y="30"/>
                  </a:moveTo>
                  <a:lnTo>
                    <a:pt x="28" y="28"/>
                  </a:lnTo>
                  <a:lnTo>
                    <a:pt x="32" y="24"/>
                  </a:lnTo>
                  <a:lnTo>
                    <a:pt x="36" y="24"/>
                  </a:lnTo>
                  <a:lnTo>
                    <a:pt x="38" y="26"/>
                  </a:lnTo>
                  <a:lnTo>
                    <a:pt x="44" y="24"/>
                  </a:lnTo>
                  <a:lnTo>
                    <a:pt x="52" y="26"/>
                  </a:lnTo>
                  <a:lnTo>
                    <a:pt x="52" y="30"/>
                  </a:lnTo>
                  <a:lnTo>
                    <a:pt x="54" y="30"/>
                  </a:lnTo>
                  <a:lnTo>
                    <a:pt x="54" y="28"/>
                  </a:lnTo>
                  <a:lnTo>
                    <a:pt x="58" y="26"/>
                  </a:lnTo>
                  <a:lnTo>
                    <a:pt x="62" y="22"/>
                  </a:lnTo>
                  <a:lnTo>
                    <a:pt x="58" y="18"/>
                  </a:lnTo>
                  <a:lnTo>
                    <a:pt x="52" y="14"/>
                  </a:lnTo>
                  <a:lnTo>
                    <a:pt x="46" y="14"/>
                  </a:lnTo>
                  <a:lnTo>
                    <a:pt x="44" y="14"/>
                  </a:lnTo>
                  <a:lnTo>
                    <a:pt x="42" y="12"/>
                  </a:lnTo>
                  <a:lnTo>
                    <a:pt x="36" y="12"/>
                  </a:lnTo>
                  <a:lnTo>
                    <a:pt x="38" y="10"/>
                  </a:lnTo>
                  <a:lnTo>
                    <a:pt x="44" y="8"/>
                  </a:lnTo>
                  <a:lnTo>
                    <a:pt x="44" y="6"/>
                  </a:lnTo>
                  <a:lnTo>
                    <a:pt x="36" y="8"/>
                  </a:lnTo>
                  <a:lnTo>
                    <a:pt x="34" y="2"/>
                  </a:lnTo>
                  <a:lnTo>
                    <a:pt x="30" y="4"/>
                  </a:lnTo>
                  <a:lnTo>
                    <a:pt x="20" y="0"/>
                  </a:lnTo>
                  <a:lnTo>
                    <a:pt x="8" y="0"/>
                  </a:lnTo>
                  <a:lnTo>
                    <a:pt x="4" y="0"/>
                  </a:lnTo>
                  <a:lnTo>
                    <a:pt x="2" y="2"/>
                  </a:lnTo>
                  <a:lnTo>
                    <a:pt x="4" y="6"/>
                  </a:lnTo>
                  <a:lnTo>
                    <a:pt x="4" y="12"/>
                  </a:lnTo>
                  <a:lnTo>
                    <a:pt x="2" y="14"/>
                  </a:lnTo>
                  <a:lnTo>
                    <a:pt x="2" y="18"/>
                  </a:lnTo>
                  <a:lnTo>
                    <a:pt x="0" y="24"/>
                  </a:lnTo>
                  <a:lnTo>
                    <a:pt x="2" y="30"/>
                  </a:lnTo>
                  <a:lnTo>
                    <a:pt x="2" y="36"/>
                  </a:lnTo>
                  <a:lnTo>
                    <a:pt x="2" y="36"/>
                  </a:lnTo>
                  <a:lnTo>
                    <a:pt x="8" y="38"/>
                  </a:lnTo>
                  <a:lnTo>
                    <a:pt x="10" y="32"/>
                  </a:lnTo>
                  <a:lnTo>
                    <a:pt x="10" y="28"/>
                  </a:lnTo>
                  <a:lnTo>
                    <a:pt x="14" y="28"/>
                  </a:lnTo>
                  <a:lnTo>
                    <a:pt x="20" y="26"/>
                  </a:lnTo>
                  <a:lnTo>
                    <a:pt x="20" y="30"/>
                  </a:lnTo>
                  <a:lnTo>
                    <a:pt x="22"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Freeform 479"/>
            <p:cNvSpPr>
              <a:spLocks noEditPoints="1"/>
            </p:cNvSpPr>
            <p:nvPr/>
          </p:nvSpPr>
          <p:spPr bwMode="auto">
            <a:xfrm>
              <a:off x="1831516" y="3768528"/>
              <a:ext cx="157888" cy="83777"/>
            </a:xfrm>
            <a:custGeom>
              <a:avLst/>
              <a:gdLst>
                <a:gd name="T0" fmla="*/ 16 w 98"/>
                <a:gd name="T1" fmla="*/ 8 h 52"/>
                <a:gd name="T2" fmla="*/ 18 w 98"/>
                <a:gd name="T3" fmla="*/ 12 h 52"/>
                <a:gd name="T4" fmla="*/ 28 w 98"/>
                <a:gd name="T5" fmla="*/ 46 h 52"/>
                <a:gd name="T6" fmla="*/ 30 w 98"/>
                <a:gd name="T7" fmla="*/ 42 h 52"/>
                <a:gd name="T8" fmla="*/ 28 w 98"/>
                <a:gd name="T9" fmla="*/ 46 h 52"/>
                <a:gd name="T10" fmla="*/ 24 w 98"/>
                <a:gd name="T11" fmla="*/ 48 h 52"/>
                <a:gd name="T12" fmla="*/ 22 w 98"/>
                <a:gd name="T13" fmla="*/ 44 h 52"/>
                <a:gd name="T14" fmla="*/ 20 w 98"/>
                <a:gd name="T15" fmla="*/ 50 h 52"/>
                <a:gd name="T16" fmla="*/ 54 w 98"/>
                <a:gd name="T17" fmla="*/ 18 h 52"/>
                <a:gd name="T18" fmla="*/ 56 w 98"/>
                <a:gd name="T19" fmla="*/ 12 h 52"/>
                <a:gd name="T20" fmla="*/ 54 w 98"/>
                <a:gd name="T21" fmla="*/ 10 h 52"/>
                <a:gd name="T22" fmla="*/ 52 w 98"/>
                <a:gd name="T23" fmla="*/ 10 h 52"/>
                <a:gd name="T24" fmla="*/ 40 w 98"/>
                <a:gd name="T25" fmla="*/ 14 h 52"/>
                <a:gd name="T26" fmla="*/ 26 w 98"/>
                <a:gd name="T27" fmla="*/ 18 h 52"/>
                <a:gd name="T28" fmla="*/ 20 w 98"/>
                <a:gd name="T29" fmla="*/ 10 h 52"/>
                <a:gd name="T30" fmla="*/ 20 w 98"/>
                <a:gd name="T31" fmla="*/ 16 h 52"/>
                <a:gd name="T32" fmla="*/ 12 w 98"/>
                <a:gd name="T33" fmla="*/ 10 h 52"/>
                <a:gd name="T34" fmla="*/ 14 w 98"/>
                <a:gd name="T35" fmla="*/ 10 h 52"/>
                <a:gd name="T36" fmla="*/ 8 w 98"/>
                <a:gd name="T37" fmla="*/ 8 h 52"/>
                <a:gd name="T38" fmla="*/ 4 w 98"/>
                <a:gd name="T39" fmla="*/ 8 h 52"/>
                <a:gd name="T40" fmla="*/ 6 w 98"/>
                <a:gd name="T41" fmla="*/ 18 h 52"/>
                <a:gd name="T42" fmla="*/ 2 w 98"/>
                <a:gd name="T43" fmla="*/ 22 h 52"/>
                <a:gd name="T44" fmla="*/ 0 w 98"/>
                <a:gd name="T45" fmla="*/ 30 h 52"/>
                <a:gd name="T46" fmla="*/ 12 w 98"/>
                <a:gd name="T47" fmla="*/ 30 h 52"/>
                <a:gd name="T48" fmla="*/ 14 w 98"/>
                <a:gd name="T49" fmla="*/ 34 h 52"/>
                <a:gd name="T50" fmla="*/ 22 w 98"/>
                <a:gd name="T51" fmla="*/ 32 h 52"/>
                <a:gd name="T52" fmla="*/ 26 w 98"/>
                <a:gd name="T53" fmla="*/ 42 h 52"/>
                <a:gd name="T54" fmla="*/ 30 w 98"/>
                <a:gd name="T55" fmla="*/ 38 h 52"/>
                <a:gd name="T56" fmla="*/ 32 w 98"/>
                <a:gd name="T57" fmla="*/ 40 h 52"/>
                <a:gd name="T58" fmla="*/ 34 w 98"/>
                <a:gd name="T59" fmla="*/ 46 h 52"/>
                <a:gd name="T60" fmla="*/ 38 w 98"/>
                <a:gd name="T61" fmla="*/ 52 h 52"/>
                <a:gd name="T62" fmla="*/ 50 w 98"/>
                <a:gd name="T63" fmla="*/ 46 h 52"/>
                <a:gd name="T64" fmla="*/ 46 w 98"/>
                <a:gd name="T65" fmla="*/ 40 h 52"/>
                <a:gd name="T66" fmla="*/ 44 w 98"/>
                <a:gd name="T67" fmla="*/ 36 h 52"/>
                <a:gd name="T68" fmla="*/ 44 w 98"/>
                <a:gd name="T69" fmla="*/ 30 h 52"/>
                <a:gd name="T70" fmla="*/ 56 w 98"/>
                <a:gd name="T71" fmla="*/ 24 h 52"/>
                <a:gd name="T72" fmla="*/ 54 w 98"/>
                <a:gd name="T73" fmla="*/ 20 h 52"/>
                <a:gd name="T74" fmla="*/ 96 w 98"/>
                <a:gd name="T75" fmla="*/ 42 h 52"/>
                <a:gd name="T76" fmla="*/ 94 w 98"/>
                <a:gd name="T77" fmla="*/ 26 h 52"/>
                <a:gd name="T78" fmla="*/ 92 w 98"/>
                <a:gd name="T79" fmla="*/ 18 h 52"/>
                <a:gd name="T80" fmla="*/ 84 w 98"/>
                <a:gd name="T81" fmla="*/ 10 h 52"/>
                <a:gd name="T82" fmla="*/ 76 w 98"/>
                <a:gd name="T83" fmla="*/ 6 h 52"/>
                <a:gd name="T84" fmla="*/ 70 w 98"/>
                <a:gd name="T85" fmla="*/ 6 h 52"/>
                <a:gd name="T86" fmla="*/ 60 w 98"/>
                <a:gd name="T87" fmla="*/ 0 h 52"/>
                <a:gd name="T88" fmla="*/ 56 w 98"/>
                <a:gd name="T89" fmla="*/ 6 h 52"/>
                <a:gd name="T90" fmla="*/ 56 w 98"/>
                <a:gd name="T91" fmla="*/ 12 h 52"/>
                <a:gd name="T92" fmla="*/ 64 w 98"/>
                <a:gd name="T93" fmla="*/ 14 h 52"/>
                <a:gd name="T94" fmla="*/ 72 w 98"/>
                <a:gd name="T95" fmla="*/ 18 h 52"/>
                <a:gd name="T96" fmla="*/ 78 w 98"/>
                <a:gd name="T97" fmla="*/ 24 h 52"/>
                <a:gd name="T98" fmla="*/ 86 w 98"/>
                <a:gd name="T99" fmla="*/ 22 h 52"/>
                <a:gd name="T100" fmla="*/ 88 w 98"/>
                <a:gd name="T101" fmla="*/ 30 h 52"/>
                <a:gd name="T102" fmla="*/ 82 w 98"/>
                <a:gd name="T103" fmla="*/ 34 h 52"/>
                <a:gd name="T104" fmla="*/ 82 w 98"/>
                <a:gd name="T105" fmla="*/ 44 h 52"/>
                <a:gd name="T106" fmla="*/ 92 w 98"/>
                <a:gd name="T107"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52">
                  <a:moveTo>
                    <a:pt x="16" y="10"/>
                  </a:moveTo>
                  <a:lnTo>
                    <a:pt x="16" y="8"/>
                  </a:lnTo>
                  <a:lnTo>
                    <a:pt x="18" y="10"/>
                  </a:lnTo>
                  <a:lnTo>
                    <a:pt x="18" y="12"/>
                  </a:lnTo>
                  <a:lnTo>
                    <a:pt x="16" y="10"/>
                  </a:lnTo>
                  <a:close/>
                  <a:moveTo>
                    <a:pt x="28" y="46"/>
                  </a:moveTo>
                  <a:lnTo>
                    <a:pt x="30" y="44"/>
                  </a:lnTo>
                  <a:lnTo>
                    <a:pt x="30" y="42"/>
                  </a:lnTo>
                  <a:lnTo>
                    <a:pt x="26" y="44"/>
                  </a:lnTo>
                  <a:lnTo>
                    <a:pt x="28" y="46"/>
                  </a:lnTo>
                  <a:close/>
                  <a:moveTo>
                    <a:pt x="26" y="50"/>
                  </a:moveTo>
                  <a:lnTo>
                    <a:pt x="24" y="48"/>
                  </a:lnTo>
                  <a:lnTo>
                    <a:pt x="24" y="46"/>
                  </a:lnTo>
                  <a:lnTo>
                    <a:pt x="22" y="44"/>
                  </a:lnTo>
                  <a:lnTo>
                    <a:pt x="20" y="46"/>
                  </a:lnTo>
                  <a:lnTo>
                    <a:pt x="20" y="50"/>
                  </a:lnTo>
                  <a:lnTo>
                    <a:pt x="26" y="50"/>
                  </a:lnTo>
                  <a:close/>
                  <a:moveTo>
                    <a:pt x="54" y="18"/>
                  </a:moveTo>
                  <a:lnTo>
                    <a:pt x="60" y="16"/>
                  </a:lnTo>
                  <a:lnTo>
                    <a:pt x="56" y="12"/>
                  </a:lnTo>
                  <a:lnTo>
                    <a:pt x="56" y="12"/>
                  </a:lnTo>
                  <a:lnTo>
                    <a:pt x="54" y="10"/>
                  </a:lnTo>
                  <a:lnTo>
                    <a:pt x="54" y="8"/>
                  </a:lnTo>
                  <a:lnTo>
                    <a:pt x="52" y="10"/>
                  </a:lnTo>
                  <a:lnTo>
                    <a:pt x="46" y="12"/>
                  </a:lnTo>
                  <a:lnTo>
                    <a:pt x="40" y="14"/>
                  </a:lnTo>
                  <a:lnTo>
                    <a:pt x="36" y="18"/>
                  </a:lnTo>
                  <a:lnTo>
                    <a:pt x="26" y="18"/>
                  </a:lnTo>
                  <a:lnTo>
                    <a:pt x="24" y="14"/>
                  </a:lnTo>
                  <a:lnTo>
                    <a:pt x="20" y="10"/>
                  </a:lnTo>
                  <a:lnTo>
                    <a:pt x="18" y="14"/>
                  </a:lnTo>
                  <a:lnTo>
                    <a:pt x="20" y="16"/>
                  </a:lnTo>
                  <a:lnTo>
                    <a:pt x="12" y="14"/>
                  </a:lnTo>
                  <a:lnTo>
                    <a:pt x="12" y="10"/>
                  </a:lnTo>
                  <a:lnTo>
                    <a:pt x="14" y="10"/>
                  </a:lnTo>
                  <a:lnTo>
                    <a:pt x="14" y="10"/>
                  </a:lnTo>
                  <a:lnTo>
                    <a:pt x="10" y="6"/>
                  </a:lnTo>
                  <a:lnTo>
                    <a:pt x="8" y="8"/>
                  </a:lnTo>
                  <a:lnTo>
                    <a:pt x="4" y="6"/>
                  </a:lnTo>
                  <a:lnTo>
                    <a:pt x="4" y="8"/>
                  </a:lnTo>
                  <a:lnTo>
                    <a:pt x="4" y="14"/>
                  </a:lnTo>
                  <a:lnTo>
                    <a:pt x="6" y="18"/>
                  </a:lnTo>
                  <a:lnTo>
                    <a:pt x="6" y="20"/>
                  </a:lnTo>
                  <a:lnTo>
                    <a:pt x="2" y="22"/>
                  </a:lnTo>
                  <a:lnTo>
                    <a:pt x="2" y="28"/>
                  </a:lnTo>
                  <a:lnTo>
                    <a:pt x="0" y="30"/>
                  </a:lnTo>
                  <a:lnTo>
                    <a:pt x="2" y="32"/>
                  </a:lnTo>
                  <a:lnTo>
                    <a:pt x="12" y="30"/>
                  </a:lnTo>
                  <a:lnTo>
                    <a:pt x="12" y="34"/>
                  </a:lnTo>
                  <a:lnTo>
                    <a:pt x="14" y="34"/>
                  </a:lnTo>
                  <a:lnTo>
                    <a:pt x="16" y="32"/>
                  </a:lnTo>
                  <a:lnTo>
                    <a:pt x="22" y="32"/>
                  </a:lnTo>
                  <a:lnTo>
                    <a:pt x="22" y="34"/>
                  </a:lnTo>
                  <a:lnTo>
                    <a:pt x="26" y="42"/>
                  </a:lnTo>
                  <a:lnTo>
                    <a:pt x="28" y="42"/>
                  </a:lnTo>
                  <a:lnTo>
                    <a:pt x="30" y="38"/>
                  </a:lnTo>
                  <a:lnTo>
                    <a:pt x="34" y="38"/>
                  </a:lnTo>
                  <a:lnTo>
                    <a:pt x="32" y="40"/>
                  </a:lnTo>
                  <a:lnTo>
                    <a:pt x="32" y="42"/>
                  </a:lnTo>
                  <a:lnTo>
                    <a:pt x="34" y="46"/>
                  </a:lnTo>
                  <a:lnTo>
                    <a:pt x="34" y="52"/>
                  </a:lnTo>
                  <a:lnTo>
                    <a:pt x="38" y="52"/>
                  </a:lnTo>
                  <a:lnTo>
                    <a:pt x="42" y="52"/>
                  </a:lnTo>
                  <a:lnTo>
                    <a:pt x="50" y="46"/>
                  </a:lnTo>
                  <a:lnTo>
                    <a:pt x="50" y="44"/>
                  </a:lnTo>
                  <a:lnTo>
                    <a:pt x="46" y="40"/>
                  </a:lnTo>
                  <a:lnTo>
                    <a:pt x="46" y="36"/>
                  </a:lnTo>
                  <a:lnTo>
                    <a:pt x="44" y="36"/>
                  </a:lnTo>
                  <a:lnTo>
                    <a:pt x="42" y="32"/>
                  </a:lnTo>
                  <a:lnTo>
                    <a:pt x="44" y="30"/>
                  </a:lnTo>
                  <a:lnTo>
                    <a:pt x="50" y="30"/>
                  </a:lnTo>
                  <a:lnTo>
                    <a:pt x="56" y="24"/>
                  </a:lnTo>
                  <a:lnTo>
                    <a:pt x="56" y="22"/>
                  </a:lnTo>
                  <a:lnTo>
                    <a:pt x="54" y="20"/>
                  </a:lnTo>
                  <a:lnTo>
                    <a:pt x="54" y="18"/>
                  </a:lnTo>
                  <a:close/>
                  <a:moveTo>
                    <a:pt x="96" y="42"/>
                  </a:moveTo>
                  <a:lnTo>
                    <a:pt x="98" y="32"/>
                  </a:lnTo>
                  <a:lnTo>
                    <a:pt x="94" y="26"/>
                  </a:lnTo>
                  <a:lnTo>
                    <a:pt x="96" y="22"/>
                  </a:lnTo>
                  <a:lnTo>
                    <a:pt x="92" y="18"/>
                  </a:lnTo>
                  <a:lnTo>
                    <a:pt x="90" y="14"/>
                  </a:lnTo>
                  <a:lnTo>
                    <a:pt x="84" y="10"/>
                  </a:lnTo>
                  <a:lnTo>
                    <a:pt x="78" y="6"/>
                  </a:lnTo>
                  <a:lnTo>
                    <a:pt x="76" y="6"/>
                  </a:lnTo>
                  <a:lnTo>
                    <a:pt x="72" y="6"/>
                  </a:lnTo>
                  <a:lnTo>
                    <a:pt x="70" y="6"/>
                  </a:lnTo>
                  <a:lnTo>
                    <a:pt x="68" y="2"/>
                  </a:lnTo>
                  <a:lnTo>
                    <a:pt x="60" y="0"/>
                  </a:lnTo>
                  <a:lnTo>
                    <a:pt x="58" y="4"/>
                  </a:lnTo>
                  <a:lnTo>
                    <a:pt x="56" y="6"/>
                  </a:lnTo>
                  <a:lnTo>
                    <a:pt x="56" y="12"/>
                  </a:lnTo>
                  <a:lnTo>
                    <a:pt x="56" y="12"/>
                  </a:lnTo>
                  <a:lnTo>
                    <a:pt x="60" y="16"/>
                  </a:lnTo>
                  <a:lnTo>
                    <a:pt x="64" y="14"/>
                  </a:lnTo>
                  <a:lnTo>
                    <a:pt x="70" y="16"/>
                  </a:lnTo>
                  <a:lnTo>
                    <a:pt x="72" y="18"/>
                  </a:lnTo>
                  <a:lnTo>
                    <a:pt x="78" y="22"/>
                  </a:lnTo>
                  <a:lnTo>
                    <a:pt x="78" y="24"/>
                  </a:lnTo>
                  <a:lnTo>
                    <a:pt x="82" y="26"/>
                  </a:lnTo>
                  <a:lnTo>
                    <a:pt x="86" y="22"/>
                  </a:lnTo>
                  <a:lnTo>
                    <a:pt x="86" y="26"/>
                  </a:lnTo>
                  <a:lnTo>
                    <a:pt x="88" y="30"/>
                  </a:lnTo>
                  <a:lnTo>
                    <a:pt x="82" y="30"/>
                  </a:lnTo>
                  <a:lnTo>
                    <a:pt x="82" y="34"/>
                  </a:lnTo>
                  <a:lnTo>
                    <a:pt x="80" y="34"/>
                  </a:lnTo>
                  <a:lnTo>
                    <a:pt x="82" y="44"/>
                  </a:lnTo>
                  <a:lnTo>
                    <a:pt x="86" y="48"/>
                  </a:lnTo>
                  <a:lnTo>
                    <a:pt x="92" y="42"/>
                  </a:lnTo>
                  <a:lnTo>
                    <a:pt x="96" y="4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56" name="Freeform 480"/>
            <p:cNvSpPr>
              <a:spLocks noEditPoints="1"/>
            </p:cNvSpPr>
            <p:nvPr/>
          </p:nvSpPr>
          <p:spPr bwMode="auto">
            <a:xfrm>
              <a:off x="2409902" y="3520419"/>
              <a:ext cx="9667" cy="12889"/>
            </a:xfrm>
            <a:custGeom>
              <a:avLst/>
              <a:gdLst>
                <a:gd name="T0" fmla="*/ 4 w 6"/>
                <a:gd name="T1" fmla="*/ 4 h 8"/>
                <a:gd name="T2" fmla="*/ 4 w 6"/>
                <a:gd name="T3" fmla="*/ 4 h 8"/>
                <a:gd name="T4" fmla="*/ 2 w 6"/>
                <a:gd name="T5" fmla="*/ 4 h 8"/>
                <a:gd name="T6" fmla="*/ 2 w 6"/>
                <a:gd name="T7" fmla="*/ 4 h 8"/>
                <a:gd name="T8" fmla="*/ 2 w 6"/>
                <a:gd name="T9" fmla="*/ 4 h 8"/>
                <a:gd name="T10" fmla="*/ 0 w 6"/>
                <a:gd name="T11" fmla="*/ 4 h 8"/>
                <a:gd name="T12" fmla="*/ 0 w 6"/>
                <a:gd name="T13" fmla="*/ 2 h 8"/>
                <a:gd name="T14" fmla="*/ 0 w 6"/>
                <a:gd name="T15" fmla="*/ 2 h 8"/>
                <a:gd name="T16" fmla="*/ 0 w 6"/>
                <a:gd name="T17" fmla="*/ 0 h 8"/>
                <a:gd name="T18" fmla="*/ 2 w 6"/>
                <a:gd name="T19" fmla="*/ 0 h 8"/>
                <a:gd name="T20" fmla="*/ 2 w 6"/>
                <a:gd name="T21" fmla="*/ 2 h 8"/>
                <a:gd name="T22" fmla="*/ 2 w 6"/>
                <a:gd name="T23" fmla="*/ 4 h 8"/>
                <a:gd name="T24" fmla="*/ 4 w 6"/>
                <a:gd name="T25" fmla="*/ 4 h 8"/>
                <a:gd name="T26" fmla="*/ 6 w 6"/>
                <a:gd name="T27" fmla="*/ 6 h 8"/>
                <a:gd name="T28" fmla="*/ 6 w 6"/>
                <a:gd name="T29" fmla="*/ 6 h 8"/>
                <a:gd name="T30" fmla="*/ 4 w 6"/>
                <a:gd name="T31" fmla="*/ 4 h 8"/>
                <a:gd name="T32" fmla="*/ 4 w 6"/>
                <a:gd name="T33" fmla="*/ 4 h 8"/>
                <a:gd name="T34" fmla="*/ 4 w 6"/>
                <a:gd name="T35" fmla="*/ 6 h 8"/>
                <a:gd name="T36" fmla="*/ 4 w 6"/>
                <a:gd name="T37" fmla="*/ 6 h 8"/>
                <a:gd name="T38" fmla="*/ 4 w 6"/>
                <a:gd name="T39" fmla="*/ 6 h 8"/>
                <a:gd name="T40" fmla="*/ 4 w 6"/>
                <a:gd name="T41" fmla="*/ 6 h 8"/>
                <a:gd name="T42" fmla="*/ 4 w 6"/>
                <a:gd name="T43" fmla="*/ 8 h 8"/>
                <a:gd name="T44" fmla="*/ 4 w 6"/>
                <a:gd name="T45" fmla="*/ 8 h 8"/>
                <a:gd name="T46" fmla="*/ 6 w 6"/>
                <a:gd name="T47" fmla="*/ 8 h 8"/>
                <a:gd name="T48" fmla="*/ 6 w 6"/>
                <a:gd name="T49" fmla="*/ 8 h 8"/>
                <a:gd name="T50" fmla="*/ 6 w 6"/>
                <a:gd name="T51" fmla="*/ 6 h 8"/>
                <a:gd name="T52" fmla="*/ 6 w 6"/>
                <a:gd name="T5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 h="8">
                  <a:moveTo>
                    <a:pt x="4" y="4"/>
                  </a:moveTo>
                  <a:lnTo>
                    <a:pt x="4" y="4"/>
                  </a:lnTo>
                  <a:lnTo>
                    <a:pt x="2" y="4"/>
                  </a:lnTo>
                  <a:lnTo>
                    <a:pt x="2" y="4"/>
                  </a:lnTo>
                  <a:lnTo>
                    <a:pt x="2" y="4"/>
                  </a:lnTo>
                  <a:lnTo>
                    <a:pt x="0" y="4"/>
                  </a:lnTo>
                  <a:lnTo>
                    <a:pt x="0" y="2"/>
                  </a:lnTo>
                  <a:lnTo>
                    <a:pt x="0" y="2"/>
                  </a:lnTo>
                  <a:lnTo>
                    <a:pt x="0" y="0"/>
                  </a:lnTo>
                  <a:lnTo>
                    <a:pt x="2" y="0"/>
                  </a:lnTo>
                  <a:lnTo>
                    <a:pt x="2" y="2"/>
                  </a:lnTo>
                  <a:lnTo>
                    <a:pt x="2" y="4"/>
                  </a:lnTo>
                  <a:lnTo>
                    <a:pt x="4" y="4"/>
                  </a:lnTo>
                  <a:close/>
                  <a:moveTo>
                    <a:pt x="6" y="6"/>
                  </a:moveTo>
                  <a:lnTo>
                    <a:pt x="6" y="6"/>
                  </a:lnTo>
                  <a:lnTo>
                    <a:pt x="4" y="4"/>
                  </a:lnTo>
                  <a:lnTo>
                    <a:pt x="4" y="4"/>
                  </a:lnTo>
                  <a:lnTo>
                    <a:pt x="4" y="6"/>
                  </a:lnTo>
                  <a:lnTo>
                    <a:pt x="4" y="6"/>
                  </a:lnTo>
                  <a:lnTo>
                    <a:pt x="4" y="6"/>
                  </a:lnTo>
                  <a:lnTo>
                    <a:pt x="4" y="6"/>
                  </a:lnTo>
                  <a:lnTo>
                    <a:pt x="4" y="8"/>
                  </a:lnTo>
                  <a:lnTo>
                    <a:pt x="4" y="8"/>
                  </a:lnTo>
                  <a:lnTo>
                    <a:pt x="6" y="8"/>
                  </a:lnTo>
                  <a:lnTo>
                    <a:pt x="6" y="8"/>
                  </a:lnTo>
                  <a:lnTo>
                    <a:pt x="6" y="6"/>
                  </a:lnTo>
                  <a:lnTo>
                    <a:pt x="6"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481"/>
            <p:cNvSpPr>
              <a:spLocks noEditPoints="1"/>
            </p:cNvSpPr>
            <p:nvPr/>
          </p:nvSpPr>
          <p:spPr bwMode="auto">
            <a:xfrm>
              <a:off x="2426013" y="3716973"/>
              <a:ext cx="35444" cy="41889"/>
            </a:xfrm>
            <a:custGeom>
              <a:avLst/>
              <a:gdLst>
                <a:gd name="T0" fmla="*/ 22 w 22"/>
                <a:gd name="T1" fmla="*/ 0 h 26"/>
                <a:gd name="T2" fmla="*/ 18 w 22"/>
                <a:gd name="T3" fmla="*/ 4 h 26"/>
                <a:gd name="T4" fmla="*/ 16 w 22"/>
                <a:gd name="T5" fmla="*/ 4 h 26"/>
                <a:gd name="T6" fmla="*/ 18 w 22"/>
                <a:gd name="T7" fmla="*/ 2 h 26"/>
                <a:gd name="T8" fmla="*/ 22 w 22"/>
                <a:gd name="T9" fmla="*/ 0 h 26"/>
                <a:gd name="T10" fmla="*/ 22 w 22"/>
                <a:gd name="T11" fmla="*/ 0 h 26"/>
                <a:gd name="T12" fmla="*/ 4 w 22"/>
                <a:gd name="T13" fmla="*/ 26 h 26"/>
                <a:gd name="T14" fmla="*/ 10 w 22"/>
                <a:gd name="T15" fmla="*/ 24 h 26"/>
                <a:gd name="T16" fmla="*/ 14 w 22"/>
                <a:gd name="T17" fmla="*/ 24 h 26"/>
                <a:gd name="T18" fmla="*/ 14 w 22"/>
                <a:gd name="T19" fmla="*/ 20 h 26"/>
                <a:gd name="T20" fmla="*/ 14 w 22"/>
                <a:gd name="T21" fmla="*/ 18 h 26"/>
                <a:gd name="T22" fmla="*/ 14 w 22"/>
                <a:gd name="T23" fmla="*/ 14 h 26"/>
                <a:gd name="T24" fmla="*/ 16 w 22"/>
                <a:gd name="T25" fmla="*/ 10 h 26"/>
                <a:gd name="T26" fmla="*/ 8 w 22"/>
                <a:gd name="T27" fmla="*/ 12 h 26"/>
                <a:gd name="T28" fmla="*/ 2 w 22"/>
                <a:gd name="T29" fmla="*/ 14 h 26"/>
                <a:gd name="T30" fmla="*/ 6 w 22"/>
                <a:gd name="T31" fmla="*/ 14 h 26"/>
                <a:gd name="T32" fmla="*/ 6 w 22"/>
                <a:gd name="T33" fmla="*/ 16 h 26"/>
                <a:gd name="T34" fmla="*/ 6 w 22"/>
                <a:gd name="T35" fmla="*/ 18 h 26"/>
                <a:gd name="T36" fmla="*/ 6 w 22"/>
                <a:gd name="T37" fmla="*/ 20 h 26"/>
                <a:gd name="T38" fmla="*/ 6 w 22"/>
                <a:gd name="T39" fmla="*/ 22 h 26"/>
                <a:gd name="T40" fmla="*/ 4 w 22"/>
                <a:gd name="T41" fmla="*/ 22 h 26"/>
                <a:gd name="T42" fmla="*/ 4 w 22"/>
                <a:gd name="T43" fmla="*/ 24 h 26"/>
                <a:gd name="T44" fmla="*/ 0 w 22"/>
                <a:gd name="T45" fmla="*/ 26 h 26"/>
                <a:gd name="T46" fmla="*/ 0 w 22"/>
                <a:gd name="T47" fmla="*/ 26 h 26"/>
                <a:gd name="T48" fmla="*/ 4 w 22"/>
                <a:gd name="T4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26">
                  <a:moveTo>
                    <a:pt x="22" y="0"/>
                  </a:moveTo>
                  <a:lnTo>
                    <a:pt x="18" y="4"/>
                  </a:lnTo>
                  <a:lnTo>
                    <a:pt x="16" y="4"/>
                  </a:lnTo>
                  <a:lnTo>
                    <a:pt x="18" y="2"/>
                  </a:lnTo>
                  <a:lnTo>
                    <a:pt x="22" y="0"/>
                  </a:lnTo>
                  <a:lnTo>
                    <a:pt x="22" y="0"/>
                  </a:lnTo>
                  <a:close/>
                  <a:moveTo>
                    <a:pt x="4" y="26"/>
                  </a:moveTo>
                  <a:lnTo>
                    <a:pt x="10" y="24"/>
                  </a:lnTo>
                  <a:lnTo>
                    <a:pt x="14" y="24"/>
                  </a:lnTo>
                  <a:lnTo>
                    <a:pt x="14" y="20"/>
                  </a:lnTo>
                  <a:lnTo>
                    <a:pt x="14" y="18"/>
                  </a:lnTo>
                  <a:lnTo>
                    <a:pt x="14" y="14"/>
                  </a:lnTo>
                  <a:lnTo>
                    <a:pt x="16" y="10"/>
                  </a:lnTo>
                  <a:lnTo>
                    <a:pt x="8" y="12"/>
                  </a:lnTo>
                  <a:lnTo>
                    <a:pt x="2" y="14"/>
                  </a:lnTo>
                  <a:lnTo>
                    <a:pt x="6" y="14"/>
                  </a:lnTo>
                  <a:lnTo>
                    <a:pt x="6" y="16"/>
                  </a:lnTo>
                  <a:lnTo>
                    <a:pt x="6" y="18"/>
                  </a:lnTo>
                  <a:lnTo>
                    <a:pt x="6" y="20"/>
                  </a:lnTo>
                  <a:lnTo>
                    <a:pt x="6" y="22"/>
                  </a:lnTo>
                  <a:lnTo>
                    <a:pt x="4" y="22"/>
                  </a:lnTo>
                  <a:lnTo>
                    <a:pt x="4" y="24"/>
                  </a:lnTo>
                  <a:lnTo>
                    <a:pt x="0" y="26"/>
                  </a:lnTo>
                  <a:lnTo>
                    <a:pt x="0" y="26"/>
                  </a:lnTo>
                  <a:lnTo>
                    <a:pt x="4"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Freeform 482"/>
            <p:cNvSpPr>
              <a:spLocks noEditPoints="1"/>
            </p:cNvSpPr>
            <p:nvPr/>
          </p:nvSpPr>
          <p:spPr bwMode="auto">
            <a:xfrm>
              <a:off x="1712295" y="3600974"/>
              <a:ext cx="128888" cy="138555"/>
            </a:xfrm>
            <a:custGeom>
              <a:avLst/>
              <a:gdLst>
                <a:gd name="T0" fmla="*/ 28 w 80"/>
                <a:gd name="T1" fmla="*/ 74 h 86"/>
                <a:gd name="T2" fmla="*/ 18 w 80"/>
                <a:gd name="T3" fmla="*/ 64 h 86"/>
                <a:gd name="T4" fmla="*/ 0 w 80"/>
                <a:gd name="T5" fmla="*/ 42 h 86"/>
                <a:gd name="T6" fmla="*/ 6 w 80"/>
                <a:gd name="T7" fmla="*/ 40 h 86"/>
                <a:gd name="T8" fmla="*/ 12 w 80"/>
                <a:gd name="T9" fmla="*/ 36 h 86"/>
                <a:gd name="T10" fmla="*/ 18 w 80"/>
                <a:gd name="T11" fmla="*/ 26 h 86"/>
                <a:gd name="T12" fmla="*/ 26 w 80"/>
                <a:gd name="T13" fmla="*/ 20 h 86"/>
                <a:gd name="T14" fmla="*/ 32 w 80"/>
                <a:gd name="T15" fmla="*/ 22 h 86"/>
                <a:gd name="T16" fmla="*/ 38 w 80"/>
                <a:gd name="T17" fmla="*/ 20 h 86"/>
                <a:gd name="T18" fmla="*/ 44 w 80"/>
                <a:gd name="T19" fmla="*/ 14 h 86"/>
                <a:gd name="T20" fmla="*/ 52 w 80"/>
                <a:gd name="T21" fmla="*/ 4 h 86"/>
                <a:gd name="T22" fmla="*/ 56 w 80"/>
                <a:gd name="T23" fmla="*/ 8 h 86"/>
                <a:gd name="T24" fmla="*/ 64 w 80"/>
                <a:gd name="T25" fmla="*/ 6 h 86"/>
                <a:gd name="T26" fmla="*/ 70 w 80"/>
                <a:gd name="T27" fmla="*/ 2 h 86"/>
                <a:gd name="T28" fmla="*/ 80 w 80"/>
                <a:gd name="T29" fmla="*/ 0 h 86"/>
                <a:gd name="T30" fmla="*/ 80 w 80"/>
                <a:gd name="T31" fmla="*/ 10 h 86"/>
                <a:gd name="T32" fmla="*/ 70 w 80"/>
                <a:gd name="T33" fmla="*/ 28 h 86"/>
                <a:gd name="T34" fmla="*/ 68 w 80"/>
                <a:gd name="T35" fmla="*/ 52 h 86"/>
                <a:gd name="T36" fmla="*/ 66 w 80"/>
                <a:gd name="T37" fmla="*/ 48 h 86"/>
                <a:gd name="T38" fmla="*/ 66 w 80"/>
                <a:gd name="T39" fmla="*/ 44 h 86"/>
                <a:gd name="T40" fmla="*/ 66 w 80"/>
                <a:gd name="T41" fmla="*/ 56 h 86"/>
                <a:gd name="T42" fmla="*/ 66 w 80"/>
                <a:gd name="T43" fmla="*/ 64 h 86"/>
                <a:gd name="T44" fmla="*/ 62 w 80"/>
                <a:gd name="T45" fmla="*/ 74 h 86"/>
                <a:gd name="T46" fmla="*/ 60 w 80"/>
                <a:gd name="T47" fmla="*/ 86 h 86"/>
                <a:gd name="T48" fmla="*/ 54 w 80"/>
                <a:gd name="T49" fmla="*/ 84 h 86"/>
                <a:gd name="T50" fmla="*/ 46 w 80"/>
                <a:gd name="T51" fmla="*/ 80 h 86"/>
                <a:gd name="T52" fmla="*/ 34 w 80"/>
                <a:gd name="T53" fmla="*/ 76 h 86"/>
                <a:gd name="T54" fmla="*/ 22 w 80"/>
                <a:gd name="T55" fmla="*/ 58 h 86"/>
                <a:gd name="T56" fmla="*/ 16 w 80"/>
                <a:gd name="T57" fmla="*/ 50 h 86"/>
                <a:gd name="T58" fmla="*/ 20 w 80"/>
                <a:gd name="T59" fmla="*/ 58 h 86"/>
                <a:gd name="T60" fmla="*/ 34 w 80"/>
                <a:gd name="T61" fmla="*/ 74 h 86"/>
                <a:gd name="T62" fmla="*/ 44 w 80"/>
                <a:gd name="T63" fmla="*/ 78 h 86"/>
                <a:gd name="T64" fmla="*/ 32 w 80"/>
                <a:gd name="T65" fmla="*/ 56 h 86"/>
                <a:gd name="T66" fmla="*/ 28 w 80"/>
                <a:gd name="T67"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86">
                  <a:moveTo>
                    <a:pt x="34" y="76"/>
                  </a:moveTo>
                  <a:lnTo>
                    <a:pt x="28" y="74"/>
                  </a:lnTo>
                  <a:lnTo>
                    <a:pt x="20" y="68"/>
                  </a:lnTo>
                  <a:lnTo>
                    <a:pt x="18" y="64"/>
                  </a:lnTo>
                  <a:lnTo>
                    <a:pt x="2" y="46"/>
                  </a:lnTo>
                  <a:lnTo>
                    <a:pt x="0" y="42"/>
                  </a:lnTo>
                  <a:lnTo>
                    <a:pt x="0" y="40"/>
                  </a:lnTo>
                  <a:lnTo>
                    <a:pt x="6" y="40"/>
                  </a:lnTo>
                  <a:lnTo>
                    <a:pt x="10" y="40"/>
                  </a:lnTo>
                  <a:lnTo>
                    <a:pt x="12" y="36"/>
                  </a:lnTo>
                  <a:lnTo>
                    <a:pt x="16" y="34"/>
                  </a:lnTo>
                  <a:lnTo>
                    <a:pt x="18" y="26"/>
                  </a:lnTo>
                  <a:lnTo>
                    <a:pt x="24" y="24"/>
                  </a:lnTo>
                  <a:lnTo>
                    <a:pt x="26" y="20"/>
                  </a:lnTo>
                  <a:lnTo>
                    <a:pt x="28" y="20"/>
                  </a:lnTo>
                  <a:lnTo>
                    <a:pt x="32" y="22"/>
                  </a:lnTo>
                  <a:lnTo>
                    <a:pt x="34" y="20"/>
                  </a:lnTo>
                  <a:lnTo>
                    <a:pt x="38" y="20"/>
                  </a:lnTo>
                  <a:lnTo>
                    <a:pt x="40" y="16"/>
                  </a:lnTo>
                  <a:lnTo>
                    <a:pt x="44" y="14"/>
                  </a:lnTo>
                  <a:lnTo>
                    <a:pt x="46" y="8"/>
                  </a:lnTo>
                  <a:lnTo>
                    <a:pt x="52" y="4"/>
                  </a:lnTo>
                  <a:lnTo>
                    <a:pt x="54" y="6"/>
                  </a:lnTo>
                  <a:lnTo>
                    <a:pt x="56" y="8"/>
                  </a:lnTo>
                  <a:lnTo>
                    <a:pt x="60" y="8"/>
                  </a:lnTo>
                  <a:lnTo>
                    <a:pt x="64" y="6"/>
                  </a:lnTo>
                  <a:lnTo>
                    <a:pt x="68" y="6"/>
                  </a:lnTo>
                  <a:lnTo>
                    <a:pt x="70" y="2"/>
                  </a:lnTo>
                  <a:lnTo>
                    <a:pt x="74" y="0"/>
                  </a:lnTo>
                  <a:lnTo>
                    <a:pt x="80" y="0"/>
                  </a:lnTo>
                  <a:lnTo>
                    <a:pt x="78" y="4"/>
                  </a:lnTo>
                  <a:lnTo>
                    <a:pt x="80" y="10"/>
                  </a:lnTo>
                  <a:lnTo>
                    <a:pt x="76" y="18"/>
                  </a:lnTo>
                  <a:lnTo>
                    <a:pt x="70" y="28"/>
                  </a:lnTo>
                  <a:lnTo>
                    <a:pt x="68" y="42"/>
                  </a:lnTo>
                  <a:lnTo>
                    <a:pt x="68" y="52"/>
                  </a:lnTo>
                  <a:lnTo>
                    <a:pt x="66" y="52"/>
                  </a:lnTo>
                  <a:lnTo>
                    <a:pt x="66" y="48"/>
                  </a:lnTo>
                  <a:lnTo>
                    <a:pt x="66" y="46"/>
                  </a:lnTo>
                  <a:lnTo>
                    <a:pt x="66" y="44"/>
                  </a:lnTo>
                  <a:lnTo>
                    <a:pt x="64" y="50"/>
                  </a:lnTo>
                  <a:lnTo>
                    <a:pt x="66" y="56"/>
                  </a:lnTo>
                  <a:lnTo>
                    <a:pt x="62" y="60"/>
                  </a:lnTo>
                  <a:lnTo>
                    <a:pt x="66" y="64"/>
                  </a:lnTo>
                  <a:lnTo>
                    <a:pt x="66" y="66"/>
                  </a:lnTo>
                  <a:lnTo>
                    <a:pt x="62" y="74"/>
                  </a:lnTo>
                  <a:lnTo>
                    <a:pt x="64" y="82"/>
                  </a:lnTo>
                  <a:lnTo>
                    <a:pt x="60" y="86"/>
                  </a:lnTo>
                  <a:lnTo>
                    <a:pt x="54" y="86"/>
                  </a:lnTo>
                  <a:lnTo>
                    <a:pt x="54" y="84"/>
                  </a:lnTo>
                  <a:lnTo>
                    <a:pt x="50" y="80"/>
                  </a:lnTo>
                  <a:lnTo>
                    <a:pt x="46" y="80"/>
                  </a:lnTo>
                  <a:lnTo>
                    <a:pt x="42" y="80"/>
                  </a:lnTo>
                  <a:lnTo>
                    <a:pt x="34" y="76"/>
                  </a:lnTo>
                  <a:close/>
                  <a:moveTo>
                    <a:pt x="20" y="58"/>
                  </a:moveTo>
                  <a:lnTo>
                    <a:pt x="22" y="58"/>
                  </a:lnTo>
                  <a:lnTo>
                    <a:pt x="24" y="54"/>
                  </a:lnTo>
                  <a:lnTo>
                    <a:pt x="16" y="50"/>
                  </a:lnTo>
                  <a:lnTo>
                    <a:pt x="14" y="54"/>
                  </a:lnTo>
                  <a:lnTo>
                    <a:pt x="20" y="58"/>
                  </a:lnTo>
                  <a:close/>
                  <a:moveTo>
                    <a:pt x="30" y="72"/>
                  </a:moveTo>
                  <a:lnTo>
                    <a:pt x="34" y="74"/>
                  </a:lnTo>
                  <a:lnTo>
                    <a:pt x="40" y="78"/>
                  </a:lnTo>
                  <a:lnTo>
                    <a:pt x="44" y="78"/>
                  </a:lnTo>
                  <a:lnTo>
                    <a:pt x="46" y="74"/>
                  </a:lnTo>
                  <a:lnTo>
                    <a:pt x="32" y="56"/>
                  </a:lnTo>
                  <a:lnTo>
                    <a:pt x="26" y="56"/>
                  </a:lnTo>
                  <a:lnTo>
                    <a:pt x="28" y="68"/>
                  </a:lnTo>
                  <a:lnTo>
                    <a:pt x="30" y="7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483"/>
            <p:cNvSpPr>
              <a:spLocks/>
            </p:cNvSpPr>
            <p:nvPr/>
          </p:nvSpPr>
          <p:spPr bwMode="auto">
            <a:xfrm>
              <a:off x="2777233" y="2584369"/>
              <a:ext cx="6444" cy="12889"/>
            </a:xfrm>
            <a:custGeom>
              <a:avLst/>
              <a:gdLst>
                <a:gd name="T0" fmla="*/ 4 w 4"/>
                <a:gd name="T1" fmla="*/ 0 h 8"/>
                <a:gd name="T2" fmla="*/ 2 w 4"/>
                <a:gd name="T3" fmla="*/ 4 h 8"/>
                <a:gd name="T4" fmla="*/ 4 w 4"/>
                <a:gd name="T5" fmla="*/ 6 h 8"/>
                <a:gd name="T6" fmla="*/ 2 w 4"/>
                <a:gd name="T7" fmla="*/ 8 h 8"/>
                <a:gd name="T8" fmla="*/ 0 w 4"/>
                <a:gd name="T9" fmla="*/ 4 h 8"/>
                <a:gd name="T10" fmla="*/ 2 w 4"/>
                <a:gd name="T11" fmla="*/ 0 h 8"/>
                <a:gd name="T12" fmla="*/ 4 w 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4" y="0"/>
                  </a:moveTo>
                  <a:lnTo>
                    <a:pt x="2" y="4"/>
                  </a:lnTo>
                  <a:lnTo>
                    <a:pt x="4" y="6"/>
                  </a:lnTo>
                  <a:lnTo>
                    <a:pt x="2" y="8"/>
                  </a:lnTo>
                  <a:lnTo>
                    <a:pt x="0" y="4"/>
                  </a:lnTo>
                  <a:lnTo>
                    <a:pt x="2" y="0"/>
                  </a:lnTo>
                  <a:lnTo>
                    <a:pt x="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484"/>
            <p:cNvSpPr>
              <a:spLocks noEditPoints="1"/>
            </p:cNvSpPr>
            <p:nvPr/>
          </p:nvSpPr>
          <p:spPr bwMode="auto">
            <a:xfrm>
              <a:off x="1038854" y="1604819"/>
              <a:ext cx="2195932" cy="1134216"/>
            </a:xfrm>
            <a:custGeom>
              <a:avLst/>
              <a:gdLst>
                <a:gd name="T0" fmla="*/ 379 w 681"/>
                <a:gd name="T1" fmla="*/ 99 h 351"/>
                <a:gd name="T2" fmla="*/ 332 w 681"/>
                <a:gd name="T3" fmla="*/ 81 h 351"/>
                <a:gd name="T4" fmla="*/ 271 w 681"/>
                <a:gd name="T5" fmla="*/ 84 h 351"/>
                <a:gd name="T6" fmla="*/ 319 w 681"/>
                <a:gd name="T7" fmla="*/ 100 h 351"/>
                <a:gd name="T8" fmla="*/ 375 w 681"/>
                <a:gd name="T9" fmla="*/ 78 h 351"/>
                <a:gd name="T10" fmla="*/ 319 w 681"/>
                <a:gd name="T11" fmla="*/ 50 h 351"/>
                <a:gd name="T12" fmla="*/ 381 w 681"/>
                <a:gd name="T13" fmla="*/ 51 h 351"/>
                <a:gd name="T14" fmla="*/ 357 w 681"/>
                <a:gd name="T15" fmla="*/ 36 h 351"/>
                <a:gd name="T16" fmla="*/ 331 w 681"/>
                <a:gd name="T17" fmla="*/ 44 h 351"/>
                <a:gd name="T18" fmla="*/ 373 w 681"/>
                <a:gd name="T19" fmla="*/ 35 h 351"/>
                <a:gd name="T20" fmla="*/ 463 w 681"/>
                <a:gd name="T21" fmla="*/ 29 h 351"/>
                <a:gd name="T22" fmla="*/ 484 w 681"/>
                <a:gd name="T23" fmla="*/ 24 h 351"/>
                <a:gd name="T24" fmla="*/ 510 w 681"/>
                <a:gd name="T25" fmla="*/ 11 h 351"/>
                <a:gd name="T26" fmla="*/ 270 w 681"/>
                <a:gd name="T27" fmla="*/ 75 h 351"/>
                <a:gd name="T28" fmla="*/ 453 w 681"/>
                <a:gd name="T29" fmla="*/ 56 h 351"/>
                <a:gd name="T30" fmla="*/ 454 w 681"/>
                <a:gd name="T31" fmla="*/ 41 h 351"/>
                <a:gd name="T32" fmla="*/ 447 w 681"/>
                <a:gd name="T33" fmla="*/ 50 h 351"/>
                <a:gd name="T34" fmla="*/ 410 w 681"/>
                <a:gd name="T35" fmla="*/ 46 h 351"/>
                <a:gd name="T36" fmla="*/ 444 w 681"/>
                <a:gd name="T37" fmla="*/ 59 h 351"/>
                <a:gd name="T38" fmla="*/ 405 w 681"/>
                <a:gd name="T39" fmla="*/ 150 h 351"/>
                <a:gd name="T40" fmla="*/ 383 w 681"/>
                <a:gd name="T41" fmla="*/ 258 h 351"/>
                <a:gd name="T42" fmla="*/ 377 w 681"/>
                <a:gd name="T43" fmla="*/ 249 h 351"/>
                <a:gd name="T44" fmla="*/ 547 w 681"/>
                <a:gd name="T45" fmla="*/ 276 h 351"/>
                <a:gd name="T46" fmla="*/ 547 w 681"/>
                <a:gd name="T47" fmla="*/ 299 h 351"/>
                <a:gd name="T48" fmla="*/ 641 w 681"/>
                <a:gd name="T49" fmla="*/ 1 h 351"/>
                <a:gd name="T50" fmla="*/ 541 w 681"/>
                <a:gd name="T51" fmla="*/ 6 h 351"/>
                <a:gd name="T52" fmla="*/ 573 w 681"/>
                <a:gd name="T53" fmla="*/ 16 h 351"/>
                <a:gd name="T54" fmla="*/ 507 w 681"/>
                <a:gd name="T55" fmla="*/ 35 h 351"/>
                <a:gd name="T56" fmla="*/ 544 w 681"/>
                <a:gd name="T57" fmla="*/ 42 h 351"/>
                <a:gd name="T58" fmla="*/ 611 w 681"/>
                <a:gd name="T59" fmla="*/ 20 h 351"/>
                <a:gd name="T60" fmla="*/ 488 w 681"/>
                <a:gd name="T61" fmla="*/ 106 h 351"/>
                <a:gd name="T62" fmla="*/ 553 w 681"/>
                <a:gd name="T63" fmla="*/ 97 h 351"/>
                <a:gd name="T64" fmla="*/ 535 w 681"/>
                <a:gd name="T65" fmla="*/ 78 h 351"/>
                <a:gd name="T66" fmla="*/ 478 w 681"/>
                <a:gd name="T67" fmla="*/ 76 h 351"/>
                <a:gd name="T68" fmla="*/ 446 w 681"/>
                <a:gd name="T69" fmla="*/ 94 h 351"/>
                <a:gd name="T70" fmla="*/ 518 w 681"/>
                <a:gd name="T71" fmla="*/ 109 h 351"/>
                <a:gd name="T72" fmla="*/ 502 w 681"/>
                <a:gd name="T73" fmla="*/ 155 h 351"/>
                <a:gd name="T74" fmla="*/ 552 w 681"/>
                <a:gd name="T75" fmla="*/ 152 h 351"/>
                <a:gd name="T76" fmla="*/ 499 w 681"/>
                <a:gd name="T77" fmla="*/ 99 h 351"/>
                <a:gd name="T78" fmla="*/ 23 w 681"/>
                <a:gd name="T79" fmla="*/ 244 h 351"/>
                <a:gd name="T80" fmla="*/ 3 w 681"/>
                <a:gd name="T81" fmla="*/ 243 h 351"/>
                <a:gd name="T82" fmla="*/ 506 w 681"/>
                <a:gd name="T83" fmla="*/ 310 h 351"/>
                <a:gd name="T84" fmla="*/ 540 w 681"/>
                <a:gd name="T85" fmla="*/ 262 h 351"/>
                <a:gd name="T86" fmla="*/ 552 w 681"/>
                <a:gd name="T87" fmla="*/ 230 h 351"/>
                <a:gd name="T88" fmla="*/ 526 w 681"/>
                <a:gd name="T89" fmla="*/ 186 h 351"/>
                <a:gd name="T90" fmla="*/ 492 w 681"/>
                <a:gd name="T91" fmla="*/ 167 h 351"/>
                <a:gd name="T92" fmla="*/ 398 w 681"/>
                <a:gd name="T93" fmla="*/ 238 h 351"/>
                <a:gd name="T94" fmla="*/ 326 w 681"/>
                <a:gd name="T95" fmla="*/ 194 h 351"/>
                <a:gd name="T96" fmla="*/ 402 w 681"/>
                <a:gd name="T97" fmla="*/ 131 h 351"/>
                <a:gd name="T98" fmla="*/ 457 w 681"/>
                <a:gd name="T99" fmla="*/ 98 h 351"/>
                <a:gd name="T100" fmla="*/ 417 w 681"/>
                <a:gd name="T101" fmla="*/ 90 h 351"/>
                <a:gd name="T102" fmla="*/ 377 w 681"/>
                <a:gd name="T103" fmla="*/ 118 h 351"/>
                <a:gd name="T104" fmla="*/ 289 w 681"/>
                <a:gd name="T105" fmla="*/ 123 h 351"/>
                <a:gd name="T106" fmla="*/ 199 w 681"/>
                <a:gd name="T107" fmla="*/ 102 h 351"/>
                <a:gd name="T108" fmla="*/ 137 w 681"/>
                <a:gd name="T109" fmla="*/ 107 h 351"/>
                <a:gd name="T110" fmla="*/ 28 w 681"/>
                <a:gd name="T111" fmla="*/ 242 h 351"/>
                <a:gd name="T112" fmla="*/ 36 w 681"/>
                <a:gd name="T113" fmla="*/ 274 h 351"/>
                <a:gd name="T114" fmla="*/ 324 w 681"/>
                <a:gd name="T115" fmla="*/ 310 h 351"/>
                <a:gd name="T116" fmla="*/ 349 w 681"/>
                <a:gd name="T117" fmla="*/ 343 h 351"/>
                <a:gd name="T118" fmla="*/ 473 w 681"/>
                <a:gd name="T119" fmla="*/ 323 h 351"/>
                <a:gd name="T120" fmla="*/ 485 w 681"/>
                <a:gd name="T121" fmla="*/ 290 h 351"/>
                <a:gd name="T122" fmla="*/ 480 w 681"/>
                <a:gd name="T123" fmla="*/ 29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1" h="351">
                  <a:moveTo>
                    <a:pt x="338" y="108"/>
                  </a:moveTo>
                  <a:cubicBezTo>
                    <a:pt x="340" y="107"/>
                    <a:pt x="340" y="107"/>
                    <a:pt x="340" y="107"/>
                  </a:cubicBezTo>
                  <a:cubicBezTo>
                    <a:pt x="342" y="107"/>
                    <a:pt x="342" y="107"/>
                    <a:pt x="342" y="107"/>
                  </a:cubicBezTo>
                  <a:cubicBezTo>
                    <a:pt x="341" y="109"/>
                    <a:pt x="341" y="109"/>
                    <a:pt x="341" y="109"/>
                  </a:cubicBezTo>
                  <a:lnTo>
                    <a:pt x="338" y="108"/>
                  </a:lnTo>
                  <a:close/>
                  <a:moveTo>
                    <a:pt x="354" y="107"/>
                  </a:moveTo>
                  <a:cubicBezTo>
                    <a:pt x="354" y="105"/>
                    <a:pt x="354" y="105"/>
                    <a:pt x="354" y="105"/>
                  </a:cubicBezTo>
                  <a:cubicBezTo>
                    <a:pt x="353" y="105"/>
                    <a:pt x="353" y="105"/>
                    <a:pt x="353" y="105"/>
                  </a:cubicBezTo>
                  <a:cubicBezTo>
                    <a:pt x="351" y="107"/>
                    <a:pt x="351" y="107"/>
                    <a:pt x="351" y="107"/>
                  </a:cubicBezTo>
                  <a:lnTo>
                    <a:pt x="354" y="107"/>
                  </a:lnTo>
                  <a:close/>
                  <a:moveTo>
                    <a:pt x="365" y="65"/>
                  </a:moveTo>
                  <a:cubicBezTo>
                    <a:pt x="361" y="66"/>
                    <a:pt x="361" y="66"/>
                    <a:pt x="361" y="66"/>
                  </a:cubicBezTo>
                  <a:cubicBezTo>
                    <a:pt x="356" y="66"/>
                    <a:pt x="356" y="66"/>
                    <a:pt x="356" y="66"/>
                  </a:cubicBezTo>
                  <a:cubicBezTo>
                    <a:pt x="353" y="67"/>
                    <a:pt x="353" y="67"/>
                    <a:pt x="353" y="67"/>
                  </a:cubicBezTo>
                  <a:cubicBezTo>
                    <a:pt x="355" y="68"/>
                    <a:pt x="355" y="68"/>
                    <a:pt x="355" y="68"/>
                  </a:cubicBezTo>
                  <a:cubicBezTo>
                    <a:pt x="357" y="70"/>
                    <a:pt x="357" y="70"/>
                    <a:pt x="357" y="70"/>
                  </a:cubicBezTo>
                  <a:cubicBezTo>
                    <a:pt x="359" y="73"/>
                    <a:pt x="359" y="73"/>
                    <a:pt x="359" y="73"/>
                  </a:cubicBezTo>
                  <a:cubicBezTo>
                    <a:pt x="363" y="69"/>
                    <a:pt x="363" y="69"/>
                    <a:pt x="363" y="69"/>
                  </a:cubicBezTo>
                  <a:cubicBezTo>
                    <a:pt x="366" y="69"/>
                    <a:pt x="366" y="69"/>
                    <a:pt x="366" y="69"/>
                  </a:cubicBezTo>
                  <a:cubicBezTo>
                    <a:pt x="368" y="67"/>
                    <a:pt x="368" y="67"/>
                    <a:pt x="368" y="67"/>
                  </a:cubicBezTo>
                  <a:cubicBezTo>
                    <a:pt x="368" y="66"/>
                    <a:pt x="368" y="66"/>
                    <a:pt x="368" y="66"/>
                  </a:cubicBezTo>
                  <a:lnTo>
                    <a:pt x="365" y="65"/>
                  </a:lnTo>
                  <a:close/>
                  <a:moveTo>
                    <a:pt x="369" y="92"/>
                  </a:moveTo>
                  <a:cubicBezTo>
                    <a:pt x="369" y="91"/>
                    <a:pt x="369" y="91"/>
                    <a:pt x="369" y="91"/>
                  </a:cubicBezTo>
                  <a:cubicBezTo>
                    <a:pt x="367" y="91"/>
                    <a:pt x="367" y="91"/>
                    <a:pt x="367" y="91"/>
                  </a:cubicBezTo>
                  <a:cubicBezTo>
                    <a:pt x="367" y="92"/>
                    <a:pt x="367" y="92"/>
                    <a:pt x="367" y="92"/>
                  </a:cubicBezTo>
                  <a:lnTo>
                    <a:pt x="369" y="92"/>
                  </a:lnTo>
                  <a:close/>
                  <a:moveTo>
                    <a:pt x="402" y="48"/>
                  </a:moveTo>
                  <a:cubicBezTo>
                    <a:pt x="402" y="47"/>
                    <a:pt x="402" y="47"/>
                    <a:pt x="402" y="47"/>
                  </a:cubicBezTo>
                  <a:cubicBezTo>
                    <a:pt x="396" y="47"/>
                    <a:pt x="396" y="47"/>
                    <a:pt x="396" y="47"/>
                  </a:cubicBezTo>
                  <a:cubicBezTo>
                    <a:pt x="393" y="47"/>
                    <a:pt x="393" y="47"/>
                    <a:pt x="393" y="47"/>
                  </a:cubicBezTo>
                  <a:cubicBezTo>
                    <a:pt x="397" y="48"/>
                    <a:pt x="397" y="48"/>
                    <a:pt x="397" y="48"/>
                  </a:cubicBezTo>
                  <a:lnTo>
                    <a:pt x="402" y="48"/>
                  </a:lnTo>
                  <a:close/>
                  <a:moveTo>
                    <a:pt x="362" y="105"/>
                  </a:moveTo>
                  <a:cubicBezTo>
                    <a:pt x="364" y="106"/>
                    <a:pt x="364" y="106"/>
                    <a:pt x="364" y="106"/>
                  </a:cubicBezTo>
                  <a:cubicBezTo>
                    <a:pt x="366" y="107"/>
                    <a:pt x="366" y="107"/>
                    <a:pt x="366" y="107"/>
                  </a:cubicBezTo>
                  <a:cubicBezTo>
                    <a:pt x="371" y="109"/>
                    <a:pt x="371" y="109"/>
                    <a:pt x="371" y="109"/>
                  </a:cubicBezTo>
                  <a:cubicBezTo>
                    <a:pt x="374" y="109"/>
                    <a:pt x="374" y="109"/>
                    <a:pt x="374" y="109"/>
                  </a:cubicBezTo>
                  <a:cubicBezTo>
                    <a:pt x="384" y="106"/>
                    <a:pt x="384" y="106"/>
                    <a:pt x="384" y="106"/>
                  </a:cubicBezTo>
                  <a:cubicBezTo>
                    <a:pt x="384" y="105"/>
                    <a:pt x="384" y="105"/>
                    <a:pt x="384" y="105"/>
                  </a:cubicBezTo>
                  <a:cubicBezTo>
                    <a:pt x="381" y="105"/>
                    <a:pt x="381" y="105"/>
                    <a:pt x="381" y="105"/>
                  </a:cubicBezTo>
                  <a:cubicBezTo>
                    <a:pt x="381" y="101"/>
                    <a:pt x="381" y="101"/>
                    <a:pt x="381" y="101"/>
                  </a:cubicBezTo>
                  <a:cubicBezTo>
                    <a:pt x="379" y="99"/>
                    <a:pt x="379" y="99"/>
                    <a:pt x="379" y="99"/>
                  </a:cubicBezTo>
                  <a:cubicBezTo>
                    <a:pt x="378" y="97"/>
                    <a:pt x="378" y="97"/>
                    <a:pt x="378" y="97"/>
                  </a:cubicBezTo>
                  <a:cubicBezTo>
                    <a:pt x="373" y="98"/>
                    <a:pt x="373" y="98"/>
                    <a:pt x="373" y="98"/>
                  </a:cubicBezTo>
                  <a:cubicBezTo>
                    <a:pt x="375" y="100"/>
                    <a:pt x="375" y="100"/>
                    <a:pt x="375" y="100"/>
                  </a:cubicBezTo>
                  <a:cubicBezTo>
                    <a:pt x="370" y="100"/>
                    <a:pt x="370" y="100"/>
                    <a:pt x="370" y="100"/>
                  </a:cubicBezTo>
                  <a:cubicBezTo>
                    <a:pt x="369" y="102"/>
                    <a:pt x="369" y="102"/>
                    <a:pt x="369" y="102"/>
                  </a:cubicBezTo>
                  <a:cubicBezTo>
                    <a:pt x="363" y="104"/>
                    <a:pt x="363" y="104"/>
                    <a:pt x="363" y="104"/>
                  </a:cubicBezTo>
                  <a:cubicBezTo>
                    <a:pt x="360" y="104"/>
                    <a:pt x="360" y="104"/>
                    <a:pt x="360" y="104"/>
                  </a:cubicBezTo>
                  <a:cubicBezTo>
                    <a:pt x="358" y="105"/>
                    <a:pt x="358" y="105"/>
                    <a:pt x="358" y="105"/>
                  </a:cubicBezTo>
                  <a:cubicBezTo>
                    <a:pt x="360" y="106"/>
                    <a:pt x="360" y="106"/>
                    <a:pt x="360" y="106"/>
                  </a:cubicBezTo>
                  <a:lnTo>
                    <a:pt x="362" y="105"/>
                  </a:lnTo>
                  <a:close/>
                  <a:moveTo>
                    <a:pt x="403" y="44"/>
                  </a:moveTo>
                  <a:cubicBezTo>
                    <a:pt x="400" y="43"/>
                    <a:pt x="400" y="43"/>
                    <a:pt x="400" y="43"/>
                  </a:cubicBezTo>
                  <a:cubicBezTo>
                    <a:pt x="398" y="44"/>
                    <a:pt x="398" y="44"/>
                    <a:pt x="398" y="44"/>
                  </a:cubicBezTo>
                  <a:cubicBezTo>
                    <a:pt x="395" y="45"/>
                    <a:pt x="395" y="45"/>
                    <a:pt x="395" y="45"/>
                  </a:cubicBezTo>
                  <a:cubicBezTo>
                    <a:pt x="402" y="46"/>
                    <a:pt x="402" y="46"/>
                    <a:pt x="402" y="46"/>
                  </a:cubicBezTo>
                  <a:lnTo>
                    <a:pt x="403" y="44"/>
                  </a:lnTo>
                  <a:close/>
                  <a:moveTo>
                    <a:pt x="356" y="98"/>
                  </a:moveTo>
                  <a:cubicBezTo>
                    <a:pt x="360" y="96"/>
                    <a:pt x="360" y="96"/>
                    <a:pt x="360" y="96"/>
                  </a:cubicBezTo>
                  <a:cubicBezTo>
                    <a:pt x="361" y="94"/>
                    <a:pt x="361" y="94"/>
                    <a:pt x="361" y="94"/>
                  </a:cubicBezTo>
                  <a:cubicBezTo>
                    <a:pt x="359" y="94"/>
                    <a:pt x="359" y="94"/>
                    <a:pt x="359" y="94"/>
                  </a:cubicBezTo>
                  <a:cubicBezTo>
                    <a:pt x="357" y="93"/>
                    <a:pt x="357" y="93"/>
                    <a:pt x="357" y="93"/>
                  </a:cubicBezTo>
                  <a:cubicBezTo>
                    <a:pt x="356" y="93"/>
                    <a:pt x="356" y="93"/>
                    <a:pt x="356" y="93"/>
                  </a:cubicBezTo>
                  <a:cubicBezTo>
                    <a:pt x="354" y="91"/>
                    <a:pt x="354" y="91"/>
                    <a:pt x="354" y="91"/>
                  </a:cubicBezTo>
                  <a:cubicBezTo>
                    <a:pt x="351" y="90"/>
                    <a:pt x="351" y="90"/>
                    <a:pt x="351" y="90"/>
                  </a:cubicBezTo>
                  <a:cubicBezTo>
                    <a:pt x="349" y="89"/>
                    <a:pt x="349" y="89"/>
                    <a:pt x="349" y="89"/>
                  </a:cubicBezTo>
                  <a:cubicBezTo>
                    <a:pt x="346" y="86"/>
                    <a:pt x="346" y="86"/>
                    <a:pt x="346" y="86"/>
                  </a:cubicBezTo>
                  <a:cubicBezTo>
                    <a:pt x="352" y="83"/>
                    <a:pt x="352" y="83"/>
                    <a:pt x="352" y="83"/>
                  </a:cubicBezTo>
                  <a:cubicBezTo>
                    <a:pt x="352" y="81"/>
                    <a:pt x="352" y="81"/>
                    <a:pt x="352" y="81"/>
                  </a:cubicBezTo>
                  <a:cubicBezTo>
                    <a:pt x="351" y="80"/>
                    <a:pt x="351" y="80"/>
                    <a:pt x="351" y="80"/>
                  </a:cubicBezTo>
                  <a:cubicBezTo>
                    <a:pt x="354" y="77"/>
                    <a:pt x="354" y="77"/>
                    <a:pt x="354" y="77"/>
                  </a:cubicBezTo>
                  <a:cubicBezTo>
                    <a:pt x="356" y="74"/>
                    <a:pt x="356" y="74"/>
                    <a:pt x="356" y="74"/>
                  </a:cubicBezTo>
                  <a:cubicBezTo>
                    <a:pt x="356" y="71"/>
                    <a:pt x="356" y="71"/>
                    <a:pt x="356" y="71"/>
                  </a:cubicBezTo>
                  <a:cubicBezTo>
                    <a:pt x="354" y="69"/>
                    <a:pt x="354" y="69"/>
                    <a:pt x="354" y="69"/>
                  </a:cubicBezTo>
                  <a:cubicBezTo>
                    <a:pt x="351" y="69"/>
                    <a:pt x="351" y="69"/>
                    <a:pt x="351" y="69"/>
                  </a:cubicBezTo>
                  <a:cubicBezTo>
                    <a:pt x="349" y="69"/>
                    <a:pt x="349" y="69"/>
                    <a:pt x="349" y="69"/>
                  </a:cubicBezTo>
                  <a:cubicBezTo>
                    <a:pt x="347" y="68"/>
                    <a:pt x="347" y="68"/>
                    <a:pt x="347" y="68"/>
                  </a:cubicBezTo>
                  <a:cubicBezTo>
                    <a:pt x="344" y="69"/>
                    <a:pt x="344" y="69"/>
                    <a:pt x="344" y="69"/>
                  </a:cubicBezTo>
                  <a:cubicBezTo>
                    <a:pt x="344" y="70"/>
                    <a:pt x="344" y="70"/>
                    <a:pt x="344" y="70"/>
                  </a:cubicBezTo>
                  <a:cubicBezTo>
                    <a:pt x="343" y="70"/>
                    <a:pt x="343" y="70"/>
                    <a:pt x="343" y="70"/>
                  </a:cubicBezTo>
                  <a:cubicBezTo>
                    <a:pt x="337" y="77"/>
                    <a:pt x="337" y="77"/>
                    <a:pt x="337" y="77"/>
                  </a:cubicBezTo>
                  <a:cubicBezTo>
                    <a:pt x="336" y="80"/>
                    <a:pt x="336" y="80"/>
                    <a:pt x="336" y="80"/>
                  </a:cubicBezTo>
                  <a:cubicBezTo>
                    <a:pt x="338" y="81"/>
                    <a:pt x="338" y="81"/>
                    <a:pt x="338" y="81"/>
                  </a:cubicBezTo>
                  <a:cubicBezTo>
                    <a:pt x="332" y="81"/>
                    <a:pt x="332" y="81"/>
                    <a:pt x="332" y="81"/>
                  </a:cubicBezTo>
                  <a:cubicBezTo>
                    <a:pt x="329" y="83"/>
                    <a:pt x="329" y="83"/>
                    <a:pt x="329" y="83"/>
                  </a:cubicBezTo>
                  <a:cubicBezTo>
                    <a:pt x="330" y="80"/>
                    <a:pt x="330" y="80"/>
                    <a:pt x="330" y="80"/>
                  </a:cubicBezTo>
                  <a:cubicBezTo>
                    <a:pt x="332" y="79"/>
                    <a:pt x="332" y="79"/>
                    <a:pt x="332" y="79"/>
                  </a:cubicBezTo>
                  <a:cubicBezTo>
                    <a:pt x="331" y="77"/>
                    <a:pt x="331" y="77"/>
                    <a:pt x="331" y="77"/>
                  </a:cubicBezTo>
                  <a:cubicBezTo>
                    <a:pt x="333" y="75"/>
                    <a:pt x="333" y="75"/>
                    <a:pt x="333" y="75"/>
                  </a:cubicBezTo>
                  <a:cubicBezTo>
                    <a:pt x="335" y="74"/>
                    <a:pt x="335" y="74"/>
                    <a:pt x="335" y="74"/>
                  </a:cubicBezTo>
                  <a:cubicBezTo>
                    <a:pt x="334" y="73"/>
                    <a:pt x="334" y="73"/>
                    <a:pt x="334" y="73"/>
                  </a:cubicBezTo>
                  <a:cubicBezTo>
                    <a:pt x="331" y="71"/>
                    <a:pt x="331" y="71"/>
                    <a:pt x="331" y="71"/>
                  </a:cubicBezTo>
                  <a:cubicBezTo>
                    <a:pt x="328" y="71"/>
                    <a:pt x="328" y="71"/>
                    <a:pt x="328" y="71"/>
                  </a:cubicBezTo>
                  <a:cubicBezTo>
                    <a:pt x="327" y="73"/>
                    <a:pt x="327" y="73"/>
                    <a:pt x="327" y="73"/>
                  </a:cubicBezTo>
                  <a:cubicBezTo>
                    <a:pt x="328" y="74"/>
                    <a:pt x="328" y="74"/>
                    <a:pt x="328" y="74"/>
                  </a:cubicBezTo>
                  <a:cubicBezTo>
                    <a:pt x="325" y="75"/>
                    <a:pt x="325" y="75"/>
                    <a:pt x="325" y="75"/>
                  </a:cubicBezTo>
                  <a:cubicBezTo>
                    <a:pt x="323" y="75"/>
                    <a:pt x="323" y="75"/>
                    <a:pt x="323" y="75"/>
                  </a:cubicBezTo>
                  <a:cubicBezTo>
                    <a:pt x="320" y="76"/>
                    <a:pt x="320" y="76"/>
                    <a:pt x="320" y="76"/>
                  </a:cubicBezTo>
                  <a:cubicBezTo>
                    <a:pt x="316" y="77"/>
                    <a:pt x="316" y="77"/>
                    <a:pt x="316" y="77"/>
                  </a:cubicBezTo>
                  <a:cubicBezTo>
                    <a:pt x="314" y="77"/>
                    <a:pt x="314" y="77"/>
                    <a:pt x="314" y="77"/>
                  </a:cubicBezTo>
                  <a:cubicBezTo>
                    <a:pt x="311" y="78"/>
                    <a:pt x="311" y="78"/>
                    <a:pt x="311" y="78"/>
                  </a:cubicBezTo>
                  <a:cubicBezTo>
                    <a:pt x="311" y="77"/>
                    <a:pt x="311" y="77"/>
                    <a:pt x="311" y="77"/>
                  </a:cubicBezTo>
                  <a:cubicBezTo>
                    <a:pt x="319" y="74"/>
                    <a:pt x="319" y="74"/>
                    <a:pt x="319" y="74"/>
                  </a:cubicBezTo>
                  <a:cubicBezTo>
                    <a:pt x="320" y="73"/>
                    <a:pt x="320" y="73"/>
                    <a:pt x="320" y="73"/>
                  </a:cubicBezTo>
                  <a:cubicBezTo>
                    <a:pt x="313" y="71"/>
                    <a:pt x="313" y="71"/>
                    <a:pt x="313" y="71"/>
                  </a:cubicBezTo>
                  <a:cubicBezTo>
                    <a:pt x="307" y="74"/>
                    <a:pt x="307" y="74"/>
                    <a:pt x="307" y="74"/>
                  </a:cubicBezTo>
                  <a:cubicBezTo>
                    <a:pt x="306" y="75"/>
                    <a:pt x="306" y="75"/>
                    <a:pt x="306" y="75"/>
                  </a:cubicBezTo>
                  <a:cubicBezTo>
                    <a:pt x="302" y="74"/>
                    <a:pt x="302" y="74"/>
                    <a:pt x="302" y="74"/>
                  </a:cubicBezTo>
                  <a:cubicBezTo>
                    <a:pt x="298" y="75"/>
                    <a:pt x="298" y="75"/>
                    <a:pt x="298" y="75"/>
                  </a:cubicBezTo>
                  <a:cubicBezTo>
                    <a:pt x="302" y="73"/>
                    <a:pt x="302" y="73"/>
                    <a:pt x="302" y="73"/>
                  </a:cubicBezTo>
                  <a:cubicBezTo>
                    <a:pt x="305" y="72"/>
                    <a:pt x="305" y="72"/>
                    <a:pt x="305" y="72"/>
                  </a:cubicBezTo>
                  <a:cubicBezTo>
                    <a:pt x="308" y="70"/>
                    <a:pt x="308" y="70"/>
                    <a:pt x="308" y="70"/>
                  </a:cubicBezTo>
                  <a:cubicBezTo>
                    <a:pt x="308" y="69"/>
                    <a:pt x="308" y="69"/>
                    <a:pt x="308" y="69"/>
                  </a:cubicBezTo>
                  <a:cubicBezTo>
                    <a:pt x="307" y="68"/>
                    <a:pt x="307" y="68"/>
                    <a:pt x="307" y="68"/>
                  </a:cubicBezTo>
                  <a:cubicBezTo>
                    <a:pt x="300" y="69"/>
                    <a:pt x="300" y="69"/>
                    <a:pt x="300" y="69"/>
                  </a:cubicBezTo>
                  <a:cubicBezTo>
                    <a:pt x="295" y="70"/>
                    <a:pt x="295" y="70"/>
                    <a:pt x="295" y="70"/>
                  </a:cubicBezTo>
                  <a:cubicBezTo>
                    <a:pt x="288" y="71"/>
                    <a:pt x="288" y="71"/>
                    <a:pt x="288" y="71"/>
                  </a:cubicBezTo>
                  <a:cubicBezTo>
                    <a:pt x="280" y="74"/>
                    <a:pt x="280" y="74"/>
                    <a:pt x="280" y="74"/>
                  </a:cubicBezTo>
                  <a:cubicBezTo>
                    <a:pt x="277" y="74"/>
                    <a:pt x="277" y="74"/>
                    <a:pt x="277" y="74"/>
                  </a:cubicBezTo>
                  <a:cubicBezTo>
                    <a:pt x="273" y="76"/>
                    <a:pt x="273" y="76"/>
                    <a:pt x="273" y="76"/>
                  </a:cubicBezTo>
                  <a:cubicBezTo>
                    <a:pt x="274" y="78"/>
                    <a:pt x="274" y="78"/>
                    <a:pt x="274" y="78"/>
                  </a:cubicBezTo>
                  <a:cubicBezTo>
                    <a:pt x="263" y="81"/>
                    <a:pt x="263" y="81"/>
                    <a:pt x="263" y="81"/>
                  </a:cubicBezTo>
                  <a:cubicBezTo>
                    <a:pt x="262" y="82"/>
                    <a:pt x="262" y="82"/>
                    <a:pt x="262" y="82"/>
                  </a:cubicBezTo>
                  <a:cubicBezTo>
                    <a:pt x="262" y="83"/>
                    <a:pt x="262" y="83"/>
                    <a:pt x="262" y="83"/>
                  </a:cubicBezTo>
                  <a:cubicBezTo>
                    <a:pt x="266" y="83"/>
                    <a:pt x="266" y="83"/>
                    <a:pt x="266" y="83"/>
                  </a:cubicBezTo>
                  <a:cubicBezTo>
                    <a:pt x="268" y="83"/>
                    <a:pt x="268" y="83"/>
                    <a:pt x="268" y="83"/>
                  </a:cubicBezTo>
                  <a:cubicBezTo>
                    <a:pt x="271" y="84"/>
                    <a:pt x="271" y="84"/>
                    <a:pt x="271" y="84"/>
                  </a:cubicBezTo>
                  <a:cubicBezTo>
                    <a:pt x="281" y="83"/>
                    <a:pt x="281" y="83"/>
                    <a:pt x="281" y="83"/>
                  </a:cubicBezTo>
                  <a:cubicBezTo>
                    <a:pt x="284" y="84"/>
                    <a:pt x="284" y="84"/>
                    <a:pt x="284" y="84"/>
                  </a:cubicBezTo>
                  <a:cubicBezTo>
                    <a:pt x="280" y="85"/>
                    <a:pt x="280" y="85"/>
                    <a:pt x="280" y="85"/>
                  </a:cubicBezTo>
                  <a:cubicBezTo>
                    <a:pt x="271" y="86"/>
                    <a:pt x="271" y="86"/>
                    <a:pt x="271" y="86"/>
                  </a:cubicBezTo>
                  <a:cubicBezTo>
                    <a:pt x="266" y="86"/>
                    <a:pt x="266" y="86"/>
                    <a:pt x="266" y="86"/>
                  </a:cubicBezTo>
                  <a:cubicBezTo>
                    <a:pt x="260" y="88"/>
                    <a:pt x="260" y="88"/>
                    <a:pt x="260" y="88"/>
                  </a:cubicBezTo>
                  <a:cubicBezTo>
                    <a:pt x="260" y="90"/>
                    <a:pt x="260" y="90"/>
                    <a:pt x="260" y="90"/>
                  </a:cubicBezTo>
                  <a:cubicBezTo>
                    <a:pt x="263" y="91"/>
                    <a:pt x="263" y="91"/>
                    <a:pt x="263" y="91"/>
                  </a:cubicBezTo>
                  <a:cubicBezTo>
                    <a:pt x="267" y="90"/>
                    <a:pt x="267" y="90"/>
                    <a:pt x="267" y="90"/>
                  </a:cubicBezTo>
                  <a:cubicBezTo>
                    <a:pt x="270" y="91"/>
                    <a:pt x="270" y="91"/>
                    <a:pt x="270" y="91"/>
                  </a:cubicBezTo>
                  <a:cubicBezTo>
                    <a:pt x="276" y="91"/>
                    <a:pt x="276" y="91"/>
                    <a:pt x="276" y="91"/>
                  </a:cubicBezTo>
                  <a:cubicBezTo>
                    <a:pt x="280" y="90"/>
                    <a:pt x="280" y="90"/>
                    <a:pt x="280" y="90"/>
                  </a:cubicBezTo>
                  <a:cubicBezTo>
                    <a:pt x="285" y="90"/>
                    <a:pt x="285" y="90"/>
                    <a:pt x="285" y="90"/>
                  </a:cubicBezTo>
                  <a:cubicBezTo>
                    <a:pt x="293" y="92"/>
                    <a:pt x="293" y="92"/>
                    <a:pt x="293" y="92"/>
                  </a:cubicBezTo>
                  <a:cubicBezTo>
                    <a:pt x="296" y="93"/>
                    <a:pt x="296" y="93"/>
                    <a:pt x="296" y="93"/>
                  </a:cubicBezTo>
                  <a:cubicBezTo>
                    <a:pt x="293" y="93"/>
                    <a:pt x="293" y="93"/>
                    <a:pt x="293" y="93"/>
                  </a:cubicBezTo>
                  <a:cubicBezTo>
                    <a:pt x="294" y="94"/>
                    <a:pt x="294" y="94"/>
                    <a:pt x="294" y="94"/>
                  </a:cubicBezTo>
                  <a:cubicBezTo>
                    <a:pt x="285" y="93"/>
                    <a:pt x="285" y="93"/>
                    <a:pt x="285" y="93"/>
                  </a:cubicBezTo>
                  <a:cubicBezTo>
                    <a:pt x="274" y="93"/>
                    <a:pt x="274" y="93"/>
                    <a:pt x="274" y="93"/>
                  </a:cubicBezTo>
                  <a:cubicBezTo>
                    <a:pt x="272" y="94"/>
                    <a:pt x="272" y="94"/>
                    <a:pt x="272" y="94"/>
                  </a:cubicBezTo>
                  <a:cubicBezTo>
                    <a:pt x="260" y="95"/>
                    <a:pt x="260" y="95"/>
                    <a:pt x="260" y="95"/>
                  </a:cubicBezTo>
                  <a:cubicBezTo>
                    <a:pt x="255" y="96"/>
                    <a:pt x="255" y="96"/>
                    <a:pt x="255" y="96"/>
                  </a:cubicBezTo>
                  <a:cubicBezTo>
                    <a:pt x="255" y="98"/>
                    <a:pt x="255" y="98"/>
                    <a:pt x="255" y="98"/>
                  </a:cubicBezTo>
                  <a:cubicBezTo>
                    <a:pt x="256" y="99"/>
                    <a:pt x="256" y="99"/>
                    <a:pt x="256" y="99"/>
                  </a:cubicBezTo>
                  <a:cubicBezTo>
                    <a:pt x="255" y="101"/>
                    <a:pt x="255" y="101"/>
                    <a:pt x="255" y="101"/>
                  </a:cubicBezTo>
                  <a:cubicBezTo>
                    <a:pt x="260" y="102"/>
                    <a:pt x="260" y="102"/>
                    <a:pt x="260" y="102"/>
                  </a:cubicBezTo>
                  <a:cubicBezTo>
                    <a:pt x="268" y="102"/>
                    <a:pt x="268" y="102"/>
                    <a:pt x="268" y="102"/>
                  </a:cubicBezTo>
                  <a:cubicBezTo>
                    <a:pt x="271" y="102"/>
                    <a:pt x="271" y="102"/>
                    <a:pt x="271" y="102"/>
                  </a:cubicBezTo>
                  <a:cubicBezTo>
                    <a:pt x="271" y="103"/>
                    <a:pt x="271" y="103"/>
                    <a:pt x="271" y="103"/>
                  </a:cubicBezTo>
                  <a:cubicBezTo>
                    <a:pt x="269" y="106"/>
                    <a:pt x="269" y="106"/>
                    <a:pt x="269" y="106"/>
                  </a:cubicBezTo>
                  <a:cubicBezTo>
                    <a:pt x="270" y="108"/>
                    <a:pt x="270" y="108"/>
                    <a:pt x="270" y="108"/>
                  </a:cubicBezTo>
                  <a:cubicBezTo>
                    <a:pt x="279" y="108"/>
                    <a:pt x="279" y="108"/>
                    <a:pt x="279" y="108"/>
                  </a:cubicBezTo>
                  <a:cubicBezTo>
                    <a:pt x="282" y="107"/>
                    <a:pt x="282" y="107"/>
                    <a:pt x="282" y="107"/>
                  </a:cubicBezTo>
                  <a:cubicBezTo>
                    <a:pt x="284" y="108"/>
                    <a:pt x="284" y="108"/>
                    <a:pt x="284" y="108"/>
                  </a:cubicBezTo>
                  <a:cubicBezTo>
                    <a:pt x="287" y="107"/>
                    <a:pt x="287" y="107"/>
                    <a:pt x="287" y="107"/>
                  </a:cubicBezTo>
                  <a:cubicBezTo>
                    <a:pt x="290" y="108"/>
                    <a:pt x="290" y="108"/>
                    <a:pt x="290" y="108"/>
                  </a:cubicBezTo>
                  <a:cubicBezTo>
                    <a:pt x="295" y="106"/>
                    <a:pt x="295" y="106"/>
                    <a:pt x="295" y="106"/>
                  </a:cubicBezTo>
                  <a:cubicBezTo>
                    <a:pt x="297" y="106"/>
                    <a:pt x="297" y="106"/>
                    <a:pt x="297" y="106"/>
                  </a:cubicBezTo>
                  <a:cubicBezTo>
                    <a:pt x="302" y="105"/>
                    <a:pt x="302" y="105"/>
                    <a:pt x="302" y="105"/>
                  </a:cubicBezTo>
                  <a:cubicBezTo>
                    <a:pt x="307" y="104"/>
                    <a:pt x="307" y="104"/>
                    <a:pt x="307" y="104"/>
                  </a:cubicBezTo>
                  <a:cubicBezTo>
                    <a:pt x="309" y="104"/>
                    <a:pt x="309" y="104"/>
                    <a:pt x="309" y="104"/>
                  </a:cubicBezTo>
                  <a:cubicBezTo>
                    <a:pt x="318" y="100"/>
                    <a:pt x="318" y="100"/>
                    <a:pt x="318" y="100"/>
                  </a:cubicBezTo>
                  <a:cubicBezTo>
                    <a:pt x="319" y="100"/>
                    <a:pt x="319" y="100"/>
                    <a:pt x="319" y="100"/>
                  </a:cubicBezTo>
                  <a:cubicBezTo>
                    <a:pt x="319" y="101"/>
                    <a:pt x="319" y="101"/>
                    <a:pt x="319" y="101"/>
                  </a:cubicBezTo>
                  <a:cubicBezTo>
                    <a:pt x="319" y="103"/>
                    <a:pt x="319" y="103"/>
                    <a:pt x="319" y="103"/>
                  </a:cubicBezTo>
                  <a:cubicBezTo>
                    <a:pt x="322" y="103"/>
                    <a:pt x="322" y="103"/>
                    <a:pt x="322" y="103"/>
                  </a:cubicBezTo>
                  <a:cubicBezTo>
                    <a:pt x="324" y="103"/>
                    <a:pt x="324" y="103"/>
                    <a:pt x="324" y="103"/>
                  </a:cubicBezTo>
                  <a:cubicBezTo>
                    <a:pt x="323" y="105"/>
                    <a:pt x="323" y="105"/>
                    <a:pt x="323" y="105"/>
                  </a:cubicBezTo>
                  <a:cubicBezTo>
                    <a:pt x="327" y="105"/>
                    <a:pt x="327" y="105"/>
                    <a:pt x="327" y="105"/>
                  </a:cubicBezTo>
                  <a:cubicBezTo>
                    <a:pt x="332" y="106"/>
                    <a:pt x="332" y="106"/>
                    <a:pt x="332" y="106"/>
                  </a:cubicBezTo>
                  <a:cubicBezTo>
                    <a:pt x="335" y="105"/>
                    <a:pt x="335" y="105"/>
                    <a:pt x="335" y="105"/>
                  </a:cubicBezTo>
                  <a:cubicBezTo>
                    <a:pt x="339" y="105"/>
                    <a:pt x="339" y="105"/>
                    <a:pt x="339" y="105"/>
                  </a:cubicBezTo>
                  <a:cubicBezTo>
                    <a:pt x="343" y="105"/>
                    <a:pt x="343" y="105"/>
                    <a:pt x="343" y="105"/>
                  </a:cubicBezTo>
                  <a:cubicBezTo>
                    <a:pt x="345" y="103"/>
                    <a:pt x="345" y="103"/>
                    <a:pt x="345" y="103"/>
                  </a:cubicBezTo>
                  <a:cubicBezTo>
                    <a:pt x="348" y="103"/>
                    <a:pt x="348" y="103"/>
                    <a:pt x="348" y="103"/>
                  </a:cubicBezTo>
                  <a:cubicBezTo>
                    <a:pt x="345" y="102"/>
                    <a:pt x="345" y="102"/>
                    <a:pt x="345" y="102"/>
                  </a:cubicBezTo>
                  <a:cubicBezTo>
                    <a:pt x="347" y="100"/>
                    <a:pt x="347" y="100"/>
                    <a:pt x="347" y="100"/>
                  </a:cubicBezTo>
                  <a:cubicBezTo>
                    <a:pt x="346" y="100"/>
                    <a:pt x="346" y="100"/>
                    <a:pt x="346" y="100"/>
                  </a:cubicBezTo>
                  <a:cubicBezTo>
                    <a:pt x="343" y="101"/>
                    <a:pt x="343" y="101"/>
                    <a:pt x="343" y="101"/>
                  </a:cubicBezTo>
                  <a:cubicBezTo>
                    <a:pt x="341" y="102"/>
                    <a:pt x="341" y="102"/>
                    <a:pt x="341" y="102"/>
                  </a:cubicBezTo>
                  <a:cubicBezTo>
                    <a:pt x="338" y="103"/>
                    <a:pt x="338" y="103"/>
                    <a:pt x="338" y="103"/>
                  </a:cubicBezTo>
                  <a:cubicBezTo>
                    <a:pt x="341" y="100"/>
                    <a:pt x="341" y="100"/>
                    <a:pt x="341" y="100"/>
                  </a:cubicBezTo>
                  <a:cubicBezTo>
                    <a:pt x="341" y="98"/>
                    <a:pt x="341" y="98"/>
                    <a:pt x="341" y="98"/>
                  </a:cubicBezTo>
                  <a:cubicBezTo>
                    <a:pt x="343" y="99"/>
                    <a:pt x="343" y="99"/>
                    <a:pt x="343" y="99"/>
                  </a:cubicBezTo>
                  <a:cubicBezTo>
                    <a:pt x="346" y="98"/>
                    <a:pt x="346" y="98"/>
                    <a:pt x="346" y="98"/>
                  </a:cubicBezTo>
                  <a:cubicBezTo>
                    <a:pt x="348" y="97"/>
                    <a:pt x="348" y="97"/>
                    <a:pt x="348" y="97"/>
                  </a:cubicBezTo>
                  <a:cubicBezTo>
                    <a:pt x="350" y="97"/>
                    <a:pt x="350" y="97"/>
                    <a:pt x="350" y="97"/>
                  </a:cubicBezTo>
                  <a:cubicBezTo>
                    <a:pt x="351" y="98"/>
                    <a:pt x="351" y="98"/>
                    <a:pt x="351" y="98"/>
                  </a:cubicBezTo>
                  <a:cubicBezTo>
                    <a:pt x="354" y="97"/>
                    <a:pt x="354" y="97"/>
                    <a:pt x="354" y="97"/>
                  </a:cubicBezTo>
                  <a:cubicBezTo>
                    <a:pt x="354" y="98"/>
                    <a:pt x="354" y="98"/>
                    <a:pt x="354" y="98"/>
                  </a:cubicBezTo>
                  <a:lnTo>
                    <a:pt x="356" y="98"/>
                  </a:lnTo>
                  <a:close/>
                  <a:moveTo>
                    <a:pt x="388" y="99"/>
                  </a:moveTo>
                  <a:cubicBezTo>
                    <a:pt x="386" y="99"/>
                    <a:pt x="386" y="99"/>
                    <a:pt x="386" y="99"/>
                  </a:cubicBezTo>
                  <a:cubicBezTo>
                    <a:pt x="385" y="101"/>
                    <a:pt x="385" y="101"/>
                    <a:pt x="385" y="101"/>
                  </a:cubicBezTo>
                  <a:cubicBezTo>
                    <a:pt x="388" y="100"/>
                    <a:pt x="388" y="100"/>
                    <a:pt x="388" y="100"/>
                  </a:cubicBezTo>
                  <a:lnTo>
                    <a:pt x="388" y="99"/>
                  </a:lnTo>
                  <a:close/>
                  <a:moveTo>
                    <a:pt x="392" y="69"/>
                  </a:moveTo>
                  <a:cubicBezTo>
                    <a:pt x="391" y="70"/>
                    <a:pt x="391" y="70"/>
                    <a:pt x="391" y="70"/>
                  </a:cubicBezTo>
                  <a:cubicBezTo>
                    <a:pt x="388" y="73"/>
                    <a:pt x="388" y="73"/>
                    <a:pt x="388" y="73"/>
                  </a:cubicBezTo>
                  <a:cubicBezTo>
                    <a:pt x="384" y="74"/>
                    <a:pt x="384" y="74"/>
                    <a:pt x="384" y="74"/>
                  </a:cubicBezTo>
                  <a:cubicBezTo>
                    <a:pt x="381" y="74"/>
                    <a:pt x="381" y="74"/>
                    <a:pt x="381" y="74"/>
                  </a:cubicBezTo>
                  <a:cubicBezTo>
                    <a:pt x="379" y="72"/>
                    <a:pt x="379" y="72"/>
                    <a:pt x="379" y="72"/>
                  </a:cubicBezTo>
                  <a:cubicBezTo>
                    <a:pt x="373" y="74"/>
                    <a:pt x="373" y="74"/>
                    <a:pt x="373" y="74"/>
                  </a:cubicBezTo>
                  <a:cubicBezTo>
                    <a:pt x="373" y="76"/>
                    <a:pt x="373" y="76"/>
                    <a:pt x="373" y="76"/>
                  </a:cubicBezTo>
                  <a:cubicBezTo>
                    <a:pt x="375" y="77"/>
                    <a:pt x="375" y="77"/>
                    <a:pt x="375" y="77"/>
                  </a:cubicBezTo>
                  <a:cubicBezTo>
                    <a:pt x="375" y="78"/>
                    <a:pt x="375" y="78"/>
                    <a:pt x="375" y="78"/>
                  </a:cubicBezTo>
                  <a:cubicBezTo>
                    <a:pt x="377" y="78"/>
                    <a:pt x="377" y="78"/>
                    <a:pt x="377" y="78"/>
                  </a:cubicBezTo>
                  <a:cubicBezTo>
                    <a:pt x="380" y="80"/>
                    <a:pt x="380" y="80"/>
                    <a:pt x="380" y="80"/>
                  </a:cubicBezTo>
                  <a:cubicBezTo>
                    <a:pt x="382" y="84"/>
                    <a:pt x="382" y="84"/>
                    <a:pt x="382" y="84"/>
                  </a:cubicBezTo>
                  <a:cubicBezTo>
                    <a:pt x="384" y="84"/>
                    <a:pt x="384" y="84"/>
                    <a:pt x="384" y="84"/>
                  </a:cubicBezTo>
                  <a:cubicBezTo>
                    <a:pt x="384" y="85"/>
                    <a:pt x="384" y="85"/>
                    <a:pt x="384" y="85"/>
                  </a:cubicBezTo>
                  <a:cubicBezTo>
                    <a:pt x="390" y="83"/>
                    <a:pt x="390" y="83"/>
                    <a:pt x="390" y="83"/>
                  </a:cubicBezTo>
                  <a:cubicBezTo>
                    <a:pt x="390" y="81"/>
                    <a:pt x="390" y="81"/>
                    <a:pt x="390" y="81"/>
                  </a:cubicBezTo>
                  <a:cubicBezTo>
                    <a:pt x="392" y="83"/>
                    <a:pt x="392" y="83"/>
                    <a:pt x="392" y="83"/>
                  </a:cubicBezTo>
                  <a:cubicBezTo>
                    <a:pt x="398" y="82"/>
                    <a:pt x="398" y="82"/>
                    <a:pt x="398" y="82"/>
                  </a:cubicBezTo>
                  <a:cubicBezTo>
                    <a:pt x="401" y="81"/>
                    <a:pt x="401" y="81"/>
                    <a:pt x="401" y="81"/>
                  </a:cubicBezTo>
                  <a:cubicBezTo>
                    <a:pt x="403" y="78"/>
                    <a:pt x="403" y="78"/>
                    <a:pt x="403" y="78"/>
                  </a:cubicBezTo>
                  <a:cubicBezTo>
                    <a:pt x="408" y="76"/>
                    <a:pt x="408" y="76"/>
                    <a:pt x="408" y="76"/>
                  </a:cubicBezTo>
                  <a:cubicBezTo>
                    <a:pt x="408" y="75"/>
                    <a:pt x="408" y="75"/>
                    <a:pt x="408" y="75"/>
                  </a:cubicBezTo>
                  <a:cubicBezTo>
                    <a:pt x="403" y="75"/>
                    <a:pt x="403" y="75"/>
                    <a:pt x="403" y="75"/>
                  </a:cubicBezTo>
                  <a:cubicBezTo>
                    <a:pt x="406" y="73"/>
                    <a:pt x="406" y="73"/>
                    <a:pt x="406" y="73"/>
                  </a:cubicBezTo>
                  <a:cubicBezTo>
                    <a:pt x="405" y="71"/>
                    <a:pt x="405" y="71"/>
                    <a:pt x="405" y="71"/>
                  </a:cubicBezTo>
                  <a:cubicBezTo>
                    <a:pt x="399" y="71"/>
                    <a:pt x="399" y="71"/>
                    <a:pt x="399" y="71"/>
                  </a:cubicBezTo>
                  <a:cubicBezTo>
                    <a:pt x="409" y="68"/>
                    <a:pt x="409" y="68"/>
                    <a:pt x="409" y="68"/>
                  </a:cubicBezTo>
                  <a:cubicBezTo>
                    <a:pt x="413" y="66"/>
                    <a:pt x="413" y="66"/>
                    <a:pt x="413" y="66"/>
                  </a:cubicBezTo>
                  <a:cubicBezTo>
                    <a:pt x="414" y="65"/>
                    <a:pt x="414" y="65"/>
                    <a:pt x="414" y="65"/>
                  </a:cubicBezTo>
                  <a:cubicBezTo>
                    <a:pt x="413" y="64"/>
                    <a:pt x="413" y="64"/>
                    <a:pt x="413" y="64"/>
                  </a:cubicBezTo>
                  <a:cubicBezTo>
                    <a:pt x="409" y="66"/>
                    <a:pt x="409" y="66"/>
                    <a:pt x="409" y="66"/>
                  </a:cubicBezTo>
                  <a:cubicBezTo>
                    <a:pt x="402" y="66"/>
                    <a:pt x="402" y="66"/>
                    <a:pt x="402" y="66"/>
                  </a:cubicBezTo>
                  <a:cubicBezTo>
                    <a:pt x="399" y="65"/>
                    <a:pt x="399" y="65"/>
                    <a:pt x="399" y="65"/>
                  </a:cubicBezTo>
                  <a:cubicBezTo>
                    <a:pt x="392" y="65"/>
                    <a:pt x="392" y="65"/>
                    <a:pt x="392" y="65"/>
                  </a:cubicBezTo>
                  <a:cubicBezTo>
                    <a:pt x="390" y="66"/>
                    <a:pt x="390" y="66"/>
                    <a:pt x="390" y="66"/>
                  </a:cubicBezTo>
                  <a:cubicBezTo>
                    <a:pt x="392" y="67"/>
                    <a:pt x="392" y="67"/>
                    <a:pt x="392" y="67"/>
                  </a:cubicBezTo>
                  <a:lnTo>
                    <a:pt x="392" y="69"/>
                  </a:lnTo>
                  <a:close/>
                  <a:moveTo>
                    <a:pt x="344" y="46"/>
                  </a:moveTo>
                  <a:cubicBezTo>
                    <a:pt x="342" y="47"/>
                    <a:pt x="342" y="47"/>
                    <a:pt x="342" y="47"/>
                  </a:cubicBezTo>
                  <a:cubicBezTo>
                    <a:pt x="339" y="47"/>
                    <a:pt x="339" y="47"/>
                    <a:pt x="339" y="47"/>
                  </a:cubicBezTo>
                  <a:cubicBezTo>
                    <a:pt x="342" y="45"/>
                    <a:pt x="342" y="45"/>
                    <a:pt x="342" y="45"/>
                  </a:cubicBezTo>
                  <a:cubicBezTo>
                    <a:pt x="339" y="45"/>
                    <a:pt x="339" y="45"/>
                    <a:pt x="339" y="45"/>
                  </a:cubicBezTo>
                  <a:cubicBezTo>
                    <a:pt x="330" y="46"/>
                    <a:pt x="330" y="46"/>
                    <a:pt x="330" y="46"/>
                  </a:cubicBezTo>
                  <a:cubicBezTo>
                    <a:pt x="332" y="46"/>
                    <a:pt x="332" y="46"/>
                    <a:pt x="332" y="46"/>
                  </a:cubicBezTo>
                  <a:cubicBezTo>
                    <a:pt x="332" y="47"/>
                    <a:pt x="332" y="47"/>
                    <a:pt x="332" y="47"/>
                  </a:cubicBezTo>
                  <a:cubicBezTo>
                    <a:pt x="328" y="47"/>
                    <a:pt x="328" y="47"/>
                    <a:pt x="328" y="47"/>
                  </a:cubicBezTo>
                  <a:cubicBezTo>
                    <a:pt x="323" y="48"/>
                    <a:pt x="323" y="48"/>
                    <a:pt x="323" y="48"/>
                  </a:cubicBezTo>
                  <a:cubicBezTo>
                    <a:pt x="320" y="49"/>
                    <a:pt x="320" y="49"/>
                    <a:pt x="320" y="49"/>
                  </a:cubicBezTo>
                  <a:cubicBezTo>
                    <a:pt x="323" y="50"/>
                    <a:pt x="323" y="50"/>
                    <a:pt x="323" y="50"/>
                  </a:cubicBezTo>
                  <a:cubicBezTo>
                    <a:pt x="327" y="50"/>
                    <a:pt x="327" y="50"/>
                    <a:pt x="327" y="50"/>
                  </a:cubicBezTo>
                  <a:cubicBezTo>
                    <a:pt x="323" y="51"/>
                    <a:pt x="323" y="51"/>
                    <a:pt x="323" y="51"/>
                  </a:cubicBezTo>
                  <a:cubicBezTo>
                    <a:pt x="319" y="50"/>
                    <a:pt x="319" y="50"/>
                    <a:pt x="319" y="50"/>
                  </a:cubicBezTo>
                  <a:cubicBezTo>
                    <a:pt x="316" y="50"/>
                    <a:pt x="316" y="50"/>
                    <a:pt x="316" y="50"/>
                  </a:cubicBezTo>
                  <a:cubicBezTo>
                    <a:pt x="314" y="52"/>
                    <a:pt x="314" y="52"/>
                    <a:pt x="314" y="52"/>
                  </a:cubicBezTo>
                  <a:cubicBezTo>
                    <a:pt x="315" y="52"/>
                    <a:pt x="315" y="52"/>
                    <a:pt x="315" y="52"/>
                  </a:cubicBezTo>
                  <a:cubicBezTo>
                    <a:pt x="319" y="52"/>
                    <a:pt x="319" y="52"/>
                    <a:pt x="319" y="52"/>
                  </a:cubicBezTo>
                  <a:cubicBezTo>
                    <a:pt x="318" y="53"/>
                    <a:pt x="318" y="53"/>
                    <a:pt x="318" y="53"/>
                  </a:cubicBezTo>
                  <a:cubicBezTo>
                    <a:pt x="309" y="53"/>
                    <a:pt x="309" y="53"/>
                    <a:pt x="309" y="53"/>
                  </a:cubicBezTo>
                  <a:cubicBezTo>
                    <a:pt x="307" y="55"/>
                    <a:pt x="307" y="55"/>
                    <a:pt x="307" y="55"/>
                  </a:cubicBezTo>
                  <a:cubicBezTo>
                    <a:pt x="310" y="55"/>
                    <a:pt x="310" y="55"/>
                    <a:pt x="310" y="55"/>
                  </a:cubicBezTo>
                  <a:cubicBezTo>
                    <a:pt x="312" y="56"/>
                    <a:pt x="312" y="56"/>
                    <a:pt x="312" y="56"/>
                  </a:cubicBezTo>
                  <a:cubicBezTo>
                    <a:pt x="314" y="55"/>
                    <a:pt x="314" y="55"/>
                    <a:pt x="314" y="55"/>
                  </a:cubicBezTo>
                  <a:cubicBezTo>
                    <a:pt x="315" y="56"/>
                    <a:pt x="315" y="56"/>
                    <a:pt x="315" y="56"/>
                  </a:cubicBezTo>
                  <a:cubicBezTo>
                    <a:pt x="318" y="56"/>
                    <a:pt x="318" y="56"/>
                    <a:pt x="318" y="56"/>
                  </a:cubicBezTo>
                  <a:cubicBezTo>
                    <a:pt x="320" y="55"/>
                    <a:pt x="320" y="55"/>
                    <a:pt x="320" y="55"/>
                  </a:cubicBezTo>
                  <a:cubicBezTo>
                    <a:pt x="322" y="55"/>
                    <a:pt x="322" y="55"/>
                    <a:pt x="322" y="55"/>
                  </a:cubicBezTo>
                  <a:cubicBezTo>
                    <a:pt x="325" y="55"/>
                    <a:pt x="325" y="55"/>
                    <a:pt x="325" y="55"/>
                  </a:cubicBezTo>
                  <a:cubicBezTo>
                    <a:pt x="329" y="53"/>
                    <a:pt x="329" y="53"/>
                    <a:pt x="329" y="53"/>
                  </a:cubicBezTo>
                  <a:cubicBezTo>
                    <a:pt x="332" y="54"/>
                    <a:pt x="332" y="54"/>
                    <a:pt x="332" y="54"/>
                  </a:cubicBezTo>
                  <a:cubicBezTo>
                    <a:pt x="334" y="55"/>
                    <a:pt x="334" y="55"/>
                    <a:pt x="334" y="55"/>
                  </a:cubicBezTo>
                  <a:cubicBezTo>
                    <a:pt x="340" y="55"/>
                    <a:pt x="340" y="55"/>
                    <a:pt x="340" y="55"/>
                  </a:cubicBezTo>
                  <a:cubicBezTo>
                    <a:pt x="345" y="54"/>
                    <a:pt x="345" y="54"/>
                    <a:pt x="345" y="54"/>
                  </a:cubicBezTo>
                  <a:cubicBezTo>
                    <a:pt x="342" y="56"/>
                    <a:pt x="342" y="56"/>
                    <a:pt x="342" y="56"/>
                  </a:cubicBezTo>
                  <a:cubicBezTo>
                    <a:pt x="337" y="56"/>
                    <a:pt x="337" y="56"/>
                    <a:pt x="337" y="56"/>
                  </a:cubicBezTo>
                  <a:cubicBezTo>
                    <a:pt x="332" y="57"/>
                    <a:pt x="332" y="57"/>
                    <a:pt x="332" y="57"/>
                  </a:cubicBezTo>
                  <a:cubicBezTo>
                    <a:pt x="328" y="58"/>
                    <a:pt x="328" y="58"/>
                    <a:pt x="328" y="58"/>
                  </a:cubicBezTo>
                  <a:cubicBezTo>
                    <a:pt x="324" y="58"/>
                    <a:pt x="324" y="58"/>
                    <a:pt x="324" y="58"/>
                  </a:cubicBezTo>
                  <a:cubicBezTo>
                    <a:pt x="321" y="59"/>
                    <a:pt x="321" y="59"/>
                    <a:pt x="321" y="59"/>
                  </a:cubicBezTo>
                  <a:cubicBezTo>
                    <a:pt x="321" y="60"/>
                    <a:pt x="321" y="60"/>
                    <a:pt x="321" y="60"/>
                  </a:cubicBezTo>
                  <a:cubicBezTo>
                    <a:pt x="328" y="61"/>
                    <a:pt x="328" y="61"/>
                    <a:pt x="328" y="61"/>
                  </a:cubicBezTo>
                  <a:cubicBezTo>
                    <a:pt x="336" y="60"/>
                    <a:pt x="336" y="60"/>
                    <a:pt x="336" y="60"/>
                  </a:cubicBezTo>
                  <a:cubicBezTo>
                    <a:pt x="341" y="59"/>
                    <a:pt x="341" y="59"/>
                    <a:pt x="341" y="59"/>
                  </a:cubicBezTo>
                  <a:cubicBezTo>
                    <a:pt x="346" y="58"/>
                    <a:pt x="346" y="58"/>
                    <a:pt x="346" y="58"/>
                  </a:cubicBezTo>
                  <a:cubicBezTo>
                    <a:pt x="349" y="57"/>
                    <a:pt x="349" y="57"/>
                    <a:pt x="349" y="57"/>
                  </a:cubicBezTo>
                  <a:cubicBezTo>
                    <a:pt x="351" y="58"/>
                    <a:pt x="351" y="58"/>
                    <a:pt x="351" y="58"/>
                  </a:cubicBezTo>
                  <a:cubicBezTo>
                    <a:pt x="352" y="57"/>
                    <a:pt x="352" y="57"/>
                    <a:pt x="352" y="57"/>
                  </a:cubicBezTo>
                  <a:cubicBezTo>
                    <a:pt x="356" y="56"/>
                    <a:pt x="356" y="56"/>
                    <a:pt x="356" y="56"/>
                  </a:cubicBezTo>
                  <a:cubicBezTo>
                    <a:pt x="357" y="57"/>
                    <a:pt x="357" y="57"/>
                    <a:pt x="357" y="57"/>
                  </a:cubicBezTo>
                  <a:cubicBezTo>
                    <a:pt x="361" y="56"/>
                    <a:pt x="361" y="56"/>
                    <a:pt x="361" y="56"/>
                  </a:cubicBezTo>
                  <a:cubicBezTo>
                    <a:pt x="363" y="55"/>
                    <a:pt x="363" y="55"/>
                    <a:pt x="363" y="55"/>
                  </a:cubicBezTo>
                  <a:cubicBezTo>
                    <a:pt x="363" y="56"/>
                    <a:pt x="363" y="56"/>
                    <a:pt x="363" y="56"/>
                  </a:cubicBezTo>
                  <a:cubicBezTo>
                    <a:pt x="368" y="56"/>
                    <a:pt x="368" y="56"/>
                    <a:pt x="368" y="56"/>
                  </a:cubicBezTo>
                  <a:cubicBezTo>
                    <a:pt x="373" y="55"/>
                    <a:pt x="373" y="55"/>
                    <a:pt x="373" y="55"/>
                  </a:cubicBezTo>
                  <a:cubicBezTo>
                    <a:pt x="377" y="54"/>
                    <a:pt x="377" y="54"/>
                    <a:pt x="377" y="54"/>
                  </a:cubicBezTo>
                  <a:cubicBezTo>
                    <a:pt x="381" y="51"/>
                    <a:pt x="381" y="51"/>
                    <a:pt x="381" y="51"/>
                  </a:cubicBezTo>
                  <a:cubicBezTo>
                    <a:pt x="384" y="49"/>
                    <a:pt x="384" y="49"/>
                    <a:pt x="384" y="49"/>
                  </a:cubicBezTo>
                  <a:cubicBezTo>
                    <a:pt x="382" y="48"/>
                    <a:pt x="382" y="48"/>
                    <a:pt x="382" y="48"/>
                  </a:cubicBezTo>
                  <a:cubicBezTo>
                    <a:pt x="378" y="49"/>
                    <a:pt x="378" y="49"/>
                    <a:pt x="378" y="49"/>
                  </a:cubicBezTo>
                  <a:cubicBezTo>
                    <a:pt x="374" y="51"/>
                    <a:pt x="374" y="51"/>
                    <a:pt x="374" y="51"/>
                  </a:cubicBezTo>
                  <a:cubicBezTo>
                    <a:pt x="374" y="49"/>
                    <a:pt x="374" y="49"/>
                    <a:pt x="374" y="49"/>
                  </a:cubicBezTo>
                  <a:cubicBezTo>
                    <a:pt x="373" y="49"/>
                    <a:pt x="373" y="49"/>
                    <a:pt x="373" y="49"/>
                  </a:cubicBezTo>
                  <a:cubicBezTo>
                    <a:pt x="368" y="50"/>
                    <a:pt x="368" y="50"/>
                    <a:pt x="368" y="50"/>
                  </a:cubicBezTo>
                  <a:cubicBezTo>
                    <a:pt x="371" y="48"/>
                    <a:pt x="371" y="48"/>
                    <a:pt x="371" y="48"/>
                  </a:cubicBezTo>
                  <a:cubicBezTo>
                    <a:pt x="374" y="47"/>
                    <a:pt x="374" y="47"/>
                    <a:pt x="374" y="47"/>
                  </a:cubicBezTo>
                  <a:cubicBezTo>
                    <a:pt x="374" y="44"/>
                    <a:pt x="374" y="44"/>
                    <a:pt x="374" y="44"/>
                  </a:cubicBezTo>
                  <a:cubicBezTo>
                    <a:pt x="376" y="43"/>
                    <a:pt x="376" y="43"/>
                    <a:pt x="376" y="43"/>
                  </a:cubicBezTo>
                  <a:cubicBezTo>
                    <a:pt x="376" y="42"/>
                    <a:pt x="376" y="42"/>
                    <a:pt x="376" y="42"/>
                  </a:cubicBezTo>
                  <a:cubicBezTo>
                    <a:pt x="374" y="41"/>
                    <a:pt x="374" y="41"/>
                    <a:pt x="374" y="41"/>
                  </a:cubicBezTo>
                  <a:cubicBezTo>
                    <a:pt x="371" y="43"/>
                    <a:pt x="371" y="43"/>
                    <a:pt x="371" y="43"/>
                  </a:cubicBezTo>
                  <a:cubicBezTo>
                    <a:pt x="362" y="45"/>
                    <a:pt x="362" y="45"/>
                    <a:pt x="362" y="45"/>
                  </a:cubicBezTo>
                  <a:cubicBezTo>
                    <a:pt x="362" y="47"/>
                    <a:pt x="362" y="47"/>
                    <a:pt x="362" y="47"/>
                  </a:cubicBezTo>
                  <a:cubicBezTo>
                    <a:pt x="364" y="48"/>
                    <a:pt x="364" y="48"/>
                    <a:pt x="364" y="48"/>
                  </a:cubicBezTo>
                  <a:cubicBezTo>
                    <a:pt x="360" y="49"/>
                    <a:pt x="360" y="49"/>
                    <a:pt x="360" y="49"/>
                  </a:cubicBezTo>
                  <a:cubicBezTo>
                    <a:pt x="362" y="50"/>
                    <a:pt x="362" y="50"/>
                    <a:pt x="362" y="50"/>
                  </a:cubicBezTo>
                  <a:cubicBezTo>
                    <a:pt x="361" y="52"/>
                    <a:pt x="361" y="52"/>
                    <a:pt x="361" y="52"/>
                  </a:cubicBezTo>
                  <a:cubicBezTo>
                    <a:pt x="354" y="52"/>
                    <a:pt x="354" y="52"/>
                    <a:pt x="354" y="52"/>
                  </a:cubicBezTo>
                  <a:cubicBezTo>
                    <a:pt x="352" y="51"/>
                    <a:pt x="352" y="51"/>
                    <a:pt x="352" y="51"/>
                  </a:cubicBezTo>
                  <a:cubicBezTo>
                    <a:pt x="349" y="49"/>
                    <a:pt x="349" y="49"/>
                    <a:pt x="349" y="49"/>
                  </a:cubicBezTo>
                  <a:cubicBezTo>
                    <a:pt x="348" y="47"/>
                    <a:pt x="348" y="47"/>
                    <a:pt x="348" y="47"/>
                  </a:cubicBezTo>
                  <a:lnTo>
                    <a:pt x="344" y="46"/>
                  </a:lnTo>
                  <a:close/>
                  <a:moveTo>
                    <a:pt x="316" y="47"/>
                  </a:moveTo>
                  <a:cubicBezTo>
                    <a:pt x="306" y="50"/>
                    <a:pt x="306" y="50"/>
                    <a:pt x="306" y="50"/>
                  </a:cubicBezTo>
                  <a:cubicBezTo>
                    <a:pt x="302" y="51"/>
                    <a:pt x="302" y="51"/>
                    <a:pt x="302" y="51"/>
                  </a:cubicBezTo>
                  <a:cubicBezTo>
                    <a:pt x="302" y="52"/>
                    <a:pt x="302" y="52"/>
                    <a:pt x="302" y="52"/>
                  </a:cubicBezTo>
                  <a:cubicBezTo>
                    <a:pt x="303" y="53"/>
                    <a:pt x="303" y="53"/>
                    <a:pt x="303" y="53"/>
                  </a:cubicBezTo>
                  <a:cubicBezTo>
                    <a:pt x="306" y="53"/>
                    <a:pt x="306" y="53"/>
                    <a:pt x="306" y="53"/>
                  </a:cubicBezTo>
                  <a:cubicBezTo>
                    <a:pt x="317" y="48"/>
                    <a:pt x="317" y="48"/>
                    <a:pt x="317" y="48"/>
                  </a:cubicBezTo>
                  <a:lnTo>
                    <a:pt x="316" y="47"/>
                  </a:lnTo>
                  <a:close/>
                  <a:moveTo>
                    <a:pt x="405" y="41"/>
                  </a:moveTo>
                  <a:cubicBezTo>
                    <a:pt x="405" y="39"/>
                    <a:pt x="405" y="39"/>
                    <a:pt x="405" y="39"/>
                  </a:cubicBezTo>
                  <a:cubicBezTo>
                    <a:pt x="403" y="38"/>
                    <a:pt x="403" y="38"/>
                    <a:pt x="403" y="38"/>
                  </a:cubicBezTo>
                  <a:cubicBezTo>
                    <a:pt x="402" y="35"/>
                    <a:pt x="402" y="35"/>
                    <a:pt x="402" y="35"/>
                  </a:cubicBezTo>
                  <a:cubicBezTo>
                    <a:pt x="400" y="35"/>
                    <a:pt x="400" y="35"/>
                    <a:pt x="400" y="35"/>
                  </a:cubicBezTo>
                  <a:cubicBezTo>
                    <a:pt x="400" y="36"/>
                    <a:pt x="400" y="36"/>
                    <a:pt x="400" y="36"/>
                  </a:cubicBezTo>
                  <a:cubicBezTo>
                    <a:pt x="401" y="39"/>
                    <a:pt x="401" y="39"/>
                    <a:pt x="401" y="39"/>
                  </a:cubicBezTo>
                  <a:lnTo>
                    <a:pt x="405" y="41"/>
                  </a:lnTo>
                  <a:close/>
                  <a:moveTo>
                    <a:pt x="354" y="37"/>
                  </a:moveTo>
                  <a:cubicBezTo>
                    <a:pt x="357" y="36"/>
                    <a:pt x="357" y="36"/>
                    <a:pt x="357" y="36"/>
                  </a:cubicBezTo>
                  <a:cubicBezTo>
                    <a:pt x="357" y="34"/>
                    <a:pt x="357" y="34"/>
                    <a:pt x="357" y="34"/>
                  </a:cubicBezTo>
                  <a:cubicBezTo>
                    <a:pt x="353" y="34"/>
                    <a:pt x="353" y="34"/>
                    <a:pt x="353" y="34"/>
                  </a:cubicBezTo>
                  <a:cubicBezTo>
                    <a:pt x="352" y="35"/>
                    <a:pt x="352" y="35"/>
                    <a:pt x="352" y="35"/>
                  </a:cubicBezTo>
                  <a:cubicBezTo>
                    <a:pt x="353" y="35"/>
                    <a:pt x="353" y="35"/>
                    <a:pt x="353" y="35"/>
                  </a:cubicBezTo>
                  <a:lnTo>
                    <a:pt x="354" y="37"/>
                  </a:lnTo>
                  <a:close/>
                  <a:moveTo>
                    <a:pt x="383" y="99"/>
                  </a:moveTo>
                  <a:cubicBezTo>
                    <a:pt x="383" y="102"/>
                    <a:pt x="383" y="102"/>
                    <a:pt x="383" y="102"/>
                  </a:cubicBezTo>
                  <a:cubicBezTo>
                    <a:pt x="384" y="101"/>
                    <a:pt x="384" y="101"/>
                    <a:pt x="384" y="101"/>
                  </a:cubicBezTo>
                  <a:cubicBezTo>
                    <a:pt x="384" y="98"/>
                    <a:pt x="384" y="98"/>
                    <a:pt x="384" y="98"/>
                  </a:cubicBezTo>
                  <a:lnTo>
                    <a:pt x="383" y="99"/>
                  </a:lnTo>
                  <a:close/>
                  <a:moveTo>
                    <a:pt x="344" y="44"/>
                  </a:moveTo>
                  <a:cubicBezTo>
                    <a:pt x="348" y="43"/>
                    <a:pt x="348" y="43"/>
                    <a:pt x="348" y="43"/>
                  </a:cubicBezTo>
                  <a:cubicBezTo>
                    <a:pt x="347" y="42"/>
                    <a:pt x="347" y="42"/>
                    <a:pt x="347" y="42"/>
                  </a:cubicBezTo>
                  <a:cubicBezTo>
                    <a:pt x="344" y="42"/>
                    <a:pt x="344" y="42"/>
                    <a:pt x="344" y="42"/>
                  </a:cubicBezTo>
                  <a:cubicBezTo>
                    <a:pt x="341" y="43"/>
                    <a:pt x="341" y="43"/>
                    <a:pt x="341" y="43"/>
                  </a:cubicBezTo>
                  <a:lnTo>
                    <a:pt x="344" y="44"/>
                  </a:lnTo>
                  <a:close/>
                  <a:moveTo>
                    <a:pt x="292" y="48"/>
                  </a:moveTo>
                  <a:cubicBezTo>
                    <a:pt x="293" y="51"/>
                    <a:pt x="293" y="51"/>
                    <a:pt x="293" y="51"/>
                  </a:cubicBezTo>
                  <a:cubicBezTo>
                    <a:pt x="295" y="50"/>
                    <a:pt x="295" y="50"/>
                    <a:pt x="295" y="50"/>
                  </a:cubicBezTo>
                  <a:cubicBezTo>
                    <a:pt x="296" y="49"/>
                    <a:pt x="296" y="49"/>
                    <a:pt x="296" y="49"/>
                  </a:cubicBezTo>
                  <a:cubicBezTo>
                    <a:pt x="297" y="48"/>
                    <a:pt x="297" y="48"/>
                    <a:pt x="297" y="48"/>
                  </a:cubicBezTo>
                  <a:cubicBezTo>
                    <a:pt x="300" y="47"/>
                    <a:pt x="300" y="47"/>
                    <a:pt x="300" y="47"/>
                  </a:cubicBezTo>
                  <a:cubicBezTo>
                    <a:pt x="298" y="50"/>
                    <a:pt x="298" y="50"/>
                    <a:pt x="298" y="50"/>
                  </a:cubicBezTo>
                  <a:cubicBezTo>
                    <a:pt x="299" y="51"/>
                    <a:pt x="299" y="51"/>
                    <a:pt x="299" y="51"/>
                  </a:cubicBezTo>
                  <a:cubicBezTo>
                    <a:pt x="303" y="49"/>
                    <a:pt x="303" y="49"/>
                    <a:pt x="303" y="49"/>
                  </a:cubicBezTo>
                  <a:cubicBezTo>
                    <a:pt x="306" y="47"/>
                    <a:pt x="306" y="47"/>
                    <a:pt x="306" y="47"/>
                  </a:cubicBezTo>
                  <a:cubicBezTo>
                    <a:pt x="309" y="46"/>
                    <a:pt x="309" y="46"/>
                    <a:pt x="309" y="46"/>
                  </a:cubicBezTo>
                  <a:cubicBezTo>
                    <a:pt x="309" y="47"/>
                    <a:pt x="309" y="47"/>
                    <a:pt x="309" y="47"/>
                  </a:cubicBezTo>
                  <a:cubicBezTo>
                    <a:pt x="313" y="47"/>
                    <a:pt x="313" y="47"/>
                    <a:pt x="313" y="47"/>
                  </a:cubicBezTo>
                  <a:cubicBezTo>
                    <a:pt x="312" y="45"/>
                    <a:pt x="312" y="45"/>
                    <a:pt x="312" y="45"/>
                  </a:cubicBezTo>
                  <a:cubicBezTo>
                    <a:pt x="316" y="45"/>
                    <a:pt x="316" y="45"/>
                    <a:pt x="316" y="45"/>
                  </a:cubicBezTo>
                  <a:cubicBezTo>
                    <a:pt x="317" y="44"/>
                    <a:pt x="317" y="44"/>
                    <a:pt x="317" y="44"/>
                  </a:cubicBezTo>
                  <a:cubicBezTo>
                    <a:pt x="322" y="42"/>
                    <a:pt x="322" y="42"/>
                    <a:pt x="322" y="42"/>
                  </a:cubicBezTo>
                  <a:cubicBezTo>
                    <a:pt x="322" y="42"/>
                    <a:pt x="322" y="42"/>
                    <a:pt x="322" y="42"/>
                  </a:cubicBezTo>
                  <a:cubicBezTo>
                    <a:pt x="322" y="44"/>
                    <a:pt x="322" y="44"/>
                    <a:pt x="322" y="44"/>
                  </a:cubicBezTo>
                  <a:cubicBezTo>
                    <a:pt x="321" y="44"/>
                    <a:pt x="321" y="44"/>
                    <a:pt x="321" y="44"/>
                  </a:cubicBezTo>
                  <a:cubicBezTo>
                    <a:pt x="318" y="45"/>
                    <a:pt x="318" y="45"/>
                    <a:pt x="318" y="45"/>
                  </a:cubicBezTo>
                  <a:cubicBezTo>
                    <a:pt x="317" y="47"/>
                    <a:pt x="317" y="47"/>
                    <a:pt x="317" y="47"/>
                  </a:cubicBezTo>
                  <a:cubicBezTo>
                    <a:pt x="321" y="47"/>
                    <a:pt x="321" y="47"/>
                    <a:pt x="321" y="47"/>
                  </a:cubicBezTo>
                  <a:cubicBezTo>
                    <a:pt x="325" y="44"/>
                    <a:pt x="325" y="44"/>
                    <a:pt x="325" y="44"/>
                  </a:cubicBezTo>
                  <a:cubicBezTo>
                    <a:pt x="327" y="44"/>
                    <a:pt x="327" y="44"/>
                    <a:pt x="327" y="44"/>
                  </a:cubicBezTo>
                  <a:cubicBezTo>
                    <a:pt x="330" y="44"/>
                    <a:pt x="330" y="44"/>
                    <a:pt x="330" y="44"/>
                  </a:cubicBezTo>
                  <a:cubicBezTo>
                    <a:pt x="331" y="44"/>
                    <a:pt x="331" y="44"/>
                    <a:pt x="331" y="44"/>
                  </a:cubicBezTo>
                  <a:cubicBezTo>
                    <a:pt x="332" y="42"/>
                    <a:pt x="332" y="42"/>
                    <a:pt x="332" y="42"/>
                  </a:cubicBezTo>
                  <a:cubicBezTo>
                    <a:pt x="334" y="43"/>
                    <a:pt x="334" y="43"/>
                    <a:pt x="334" y="43"/>
                  </a:cubicBezTo>
                  <a:cubicBezTo>
                    <a:pt x="335" y="42"/>
                    <a:pt x="335" y="42"/>
                    <a:pt x="335" y="42"/>
                  </a:cubicBezTo>
                  <a:cubicBezTo>
                    <a:pt x="336" y="41"/>
                    <a:pt x="336" y="41"/>
                    <a:pt x="336" y="41"/>
                  </a:cubicBezTo>
                  <a:cubicBezTo>
                    <a:pt x="341" y="40"/>
                    <a:pt x="341" y="40"/>
                    <a:pt x="341" y="40"/>
                  </a:cubicBezTo>
                  <a:cubicBezTo>
                    <a:pt x="342" y="38"/>
                    <a:pt x="342" y="38"/>
                    <a:pt x="342" y="38"/>
                  </a:cubicBezTo>
                  <a:cubicBezTo>
                    <a:pt x="339" y="37"/>
                    <a:pt x="339" y="37"/>
                    <a:pt x="339" y="37"/>
                  </a:cubicBezTo>
                  <a:cubicBezTo>
                    <a:pt x="335" y="38"/>
                    <a:pt x="335" y="38"/>
                    <a:pt x="335" y="38"/>
                  </a:cubicBezTo>
                  <a:cubicBezTo>
                    <a:pt x="334" y="39"/>
                    <a:pt x="334" y="39"/>
                    <a:pt x="334" y="39"/>
                  </a:cubicBezTo>
                  <a:cubicBezTo>
                    <a:pt x="332" y="39"/>
                    <a:pt x="332" y="39"/>
                    <a:pt x="332" y="39"/>
                  </a:cubicBezTo>
                  <a:cubicBezTo>
                    <a:pt x="330" y="38"/>
                    <a:pt x="330" y="38"/>
                    <a:pt x="330" y="38"/>
                  </a:cubicBezTo>
                  <a:cubicBezTo>
                    <a:pt x="320" y="39"/>
                    <a:pt x="320" y="39"/>
                    <a:pt x="320" y="39"/>
                  </a:cubicBezTo>
                  <a:cubicBezTo>
                    <a:pt x="317" y="40"/>
                    <a:pt x="317" y="40"/>
                    <a:pt x="317" y="40"/>
                  </a:cubicBezTo>
                  <a:cubicBezTo>
                    <a:pt x="310" y="42"/>
                    <a:pt x="310" y="42"/>
                    <a:pt x="310" y="42"/>
                  </a:cubicBezTo>
                  <a:cubicBezTo>
                    <a:pt x="300" y="45"/>
                    <a:pt x="300" y="45"/>
                    <a:pt x="300" y="45"/>
                  </a:cubicBezTo>
                  <a:cubicBezTo>
                    <a:pt x="298" y="45"/>
                    <a:pt x="298" y="45"/>
                    <a:pt x="298" y="45"/>
                  </a:cubicBezTo>
                  <a:cubicBezTo>
                    <a:pt x="297" y="46"/>
                    <a:pt x="297" y="46"/>
                    <a:pt x="297" y="46"/>
                  </a:cubicBezTo>
                  <a:cubicBezTo>
                    <a:pt x="294" y="45"/>
                    <a:pt x="294" y="45"/>
                    <a:pt x="294" y="45"/>
                  </a:cubicBezTo>
                  <a:cubicBezTo>
                    <a:pt x="288" y="48"/>
                    <a:pt x="288" y="48"/>
                    <a:pt x="288" y="48"/>
                  </a:cubicBezTo>
                  <a:cubicBezTo>
                    <a:pt x="285" y="50"/>
                    <a:pt x="285" y="50"/>
                    <a:pt x="285" y="50"/>
                  </a:cubicBezTo>
                  <a:cubicBezTo>
                    <a:pt x="287" y="51"/>
                    <a:pt x="287" y="51"/>
                    <a:pt x="287" y="51"/>
                  </a:cubicBezTo>
                  <a:lnTo>
                    <a:pt x="292" y="48"/>
                  </a:lnTo>
                  <a:close/>
                  <a:moveTo>
                    <a:pt x="382" y="54"/>
                  </a:moveTo>
                  <a:cubicBezTo>
                    <a:pt x="381" y="55"/>
                    <a:pt x="381" y="55"/>
                    <a:pt x="381" y="55"/>
                  </a:cubicBezTo>
                  <a:cubicBezTo>
                    <a:pt x="382" y="56"/>
                    <a:pt x="382" y="56"/>
                    <a:pt x="382" y="56"/>
                  </a:cubicBezTo>
                  <a:cubicBezTo>
                    <a:pt x="385" y="56"/>
                    <a:pt x="385" y="56"/>
                    <a:pt x="385" y="56"/>
                  </a:cubicBezTo>
                  <a:cubicBezTo>
                    <a:pt x="388" y="55"/>
                    <a:pt x="388" y="55"/>
                    <a:pt x="388" y="55"/>
                  </a:cubicBezTo>
                  <a:cubicBezTo>
                    <a:pt x="388" y="53"/>
                    <a:pt x="388" y="53"/>
                    <a:pt x="388" y="53"/>
                  </a:cubicBezTo>
                  <a:cubicBezTo>
                    <a:pt x="387" y="53"/>
                    <a:pt x="387" y="53"/>
                    <a:pt x="387" y="53"/>
                  </a:cubicBezTo>
                  <a:lnTo>
                    <a:pt x="382" y="54"/>
                  </a:lnTo>
                  <a:close/>
                  <a:moveTo>
                    <a:pt x="389" y="69"/>
                  </a:moveTo>
                  <a:cubicBezTo>
                    <a:pt x="390" y="69"/>
                    <a:pt x="390" y="69"/>
                    <a:pt x="390" y="69"/>
                  </a:cubicBezTo>
                  <a:cubicBezTo>
                    <a:pt x="391" y="68"/>
                    <a:pt x="391" y="68"/>
                    <a:pt x="391" y="68"/>
                  </a:cubicBezTo>
                  <a:cubicBezTo>
                    <a:pt x="388" y="66"/>
                    <a:pt x="388" y="66"/>
                    <a:pt x="388" y="66"/>
                  </a:cubicBezTo>
                  <a:cubicBezTo>
                    <a:pt x="386" y="68"/>
                    <a:pt x="386" y="68"/>
                    <a:pt x="386" y="68"/>
                  </a:cubicBezTo>
                  <a:lnTo>
                    <a:pt x="389" y="69"/>
                  </a:lnTo>
                  <a:close/>
                  <a:moveTo>
                    <a:pt x="363" y="39"/>
                  </a:moveTo>
                  <a:cubicBezTo>
                    <a:pt x="366" y="38"/>
                    <a:pt x="366" y="38"/>
                    <a:pt x="366" y="38"/>
                  </a:cubicBezTo>
                  <a:cubicBezTo>
                    <a:pt x="370" y="38"/>
                    <a:pt x="370" y="38"/>
                    <a:pt x="370" y="38"/>
                  </a:cubicBezTo>
                  <a:cubicBezTo>
                    <a:pt x="373" y="38"/>
                    <a:pt x="373" y="38"/>
                    <a:pt x="373" y="38"/>
                  </a:cubicBezTo>
                  <a:cubicBezTo>
                    <a:pt x="375" y="37"/>
                    <a:pt x="375" y="37"/>
                    <a:pt x="375" y="37"/>
                  </a:cubicBezTo>
                  <a:cubicBezTo>
                    <a:pt x="372" y="36"/>
                    <a:pt x="372" y="36"/>
                    <a:pt x="372" y="36"/>
                  </a:cubicBezTo>
                  <a:cubicBezTo>
                    <a:pt x="373" y="35"/>
                    <a:pt x="373" y="35"/>
                    <a:pt x="373" y="35"/>
                  </a:cubicBezTo>
                  <a:cubicBezTo>
                    <a:pt x="378" y="34"/>
                    <a:pt x="378" y="34"/>
                    <a:pt x="378" y="34"/>
                  </a:cubicBezTo>
                  <a:cubicBezTo>
                    <a:pt x="382" y="34"/>
                    <a:pt x="382" y="34"/>
                    <a:pt x="382" y="34"/>
                  </a:cubicBezTo>
                  <a:cubicBezTo>
                    <a:pt x="376" y="33"/>
                    <a:pt x="376" y="33"/>
                    <a:pt x="376" y="33"/>
                  </a:cubicBezTo>
                  <a:cubicBezTo>
                    <a:pt x="368" y="34"/>
                    <a:pt x="368" y="34"/>
                    <a:pt x="368" y="34"/>
                  </a:cubicBezTo>
                  <a:cubicBezTo>
                    <a:pt x="359" y="36"/>
                    <a:pt x="359" y="36"/>
                    <a:pt x="359" y="36"/>
                  </a:cubicBezTo>
                  <a:cubicBezTo>
                    <a:pt x="358" y="37"/>
                    <a:pt x="358" y="37"/>
                    <a:pt x="358" y="37"/>
                  </a:cubicBezTo>
                  <a:cubicBezTo>
                    <a:pt x="360" y="40"/>
                    <a:pt x="360" y="40"/>
                    <a:pt x="360" y="40"/>
                  </a:cubicBezTo>
                  <a:lnTo>
                    <a:pt x="363" y="39"/>
                  </a:lnTo>
                  <a:close/>
                  <a:moveTo>
                    <a:pt x="375" y="31"/>
                  </a:moveTo>
                  <a:cubicBezTo>
                    <a:pt x="378" y="31"/>
                    <a:pt x="378" y="31"/>
                    <a:pt x="378" y="31"/>
                  </a:cubicBezTo>
                  <a:cubicBezTo>
                    <a:pt x="379" y="31"/>
                    <a:pt x="379" y="31"/>
                    <a:pt x="379" y="31"/>
                  </a:cubicBezTo>
                  <a:cubicBezTo>
                    <a:pt x="381" y="32"/>
                    <a:pt x="381" y="32"/>
                    <a:pt x="381" y="32"/>
                  </a:cubicBezTo>
                  <a:cubicBezTo>
                    <a:pt x="385" y="32"/>
                    <a:pt x="385" y="32"/>
                    <a:pt x="385" y="32"/>
                  </a:cubicBezTo>
                  <a:cubicBezTo>
                    <a:pt x="388" y="30"/>
                    <a:pt x="388" y="30"/>
                    <a:pt x="388" y="30"/>
                  </a:cubicBezTo>
                  <a:cubicBezTo>
                    <a:pt x="388" y="28"/>
                    <a:pt x="388" y="28"/>
                    <a:pt x="388" y="28"/>
                  </a:cubicBezTo>
                  <a:cubicBezTo>
                    <a:pt x="382" y="29"/>
                    <a:pt x="382" y="29"/>
                    <a:pt x="382" y="29"/>
                  </a:cubicBezTo>
                  <a:cubicBezTo>
                    <a:pt x="379" y="30"/>
                    <a:pt x="379" y="30"/>
                    <a:pt x="379" y="30"/>
                  </a:cubicBezTo>
                  <a:cubicBezTo>
                    <a:pt x="370" y="30"/>
                    <a:pt x="370" y="30"/>
                    <a:pt x="370" y="30"/>
                  </a:cubicBezTo>
                  <a:cubicBezTo>
                    <a:pt x="368" y="31"/>
                    <a:pt x="368" y="31"/>
                    <a:pt x="368" y="31"/>
                  </a:cubicBezTo>
                  <a:cubicBezTo>
                    <a:pt x="367" y="32"/>
                    <a:pt x="367" y="32"/>
                    <a:pt x="367" y="32"/>
                  </a:cubicBezTo>
                  <a:cubicBezTo>
                    <a:pt x="374" y="31"/>
                    <a:pt x="374" y="31"/>
                    <a:pt x="374" y="31"/>
                  </a:cubicBezTo>
                  <a:lnTo>
                    <a:pt x="375" y="31"/>
                  </a:lnTo>
                  <a:close/>
                  <a:moveTo>
                    <a:pt x="482" y="40"/>
                  </a:moveTo>
                  <a:cubicBezTo>
                    <a:pt x="485" y="40"/>
                    <a:pt x="485" y="40"/>
                    <a:pt x="485" y="40"/>
                  </a:cubicBezTo>
                  <a:cubicBezTo>
                    <a:pt x="486" y="39"/>
                    <a:pt x="486" y="39"/>
                    <a:pt x="486" y="39"/>
                  </a:cubicBezTo>
                  <a:cubicBezTo>
                    <a:pt x="486" y="38"/>
                    <a:pt x="486" y="38"/>
                    <a:pt x="486" y="38"/>
                  </a:cubicBezTo>
                  <a:cubicBezTo>
                    <a:pt x="484" y="38"/>
                    <a:pt x="484" y="38"/>
                    <a:pt x="484" y="38"/>
                  </a:cubicBezTo>
                  <a:cubicBezTo>
                    <a:pt x="481" y="39"/>
                    <a:pt x="481" y="39"/>
                    <a:pt x="481" y="39"/>
                  </a:cubicBezTo>
                  <a:lnTo>
                    <a:pt x="482" y="40"/>
                  </a:lnTo>
                  <a:close/>
                  <a:moveTo>
                    <a:pt x="466" y="20"/>
                  </a:moveTo>
                  <a:cubicBezTo>
                    <a:pt x="462" y="19"/>
                    <a:pt x="462" y="19"/>
                    <a:pt x="462" y="19"/>
                  </a:cubicBezTo>
                  <a:cubicBezTo>
                    <a:pt x="459" y="20"/>
                    <a:pt x="459" y="20"/>
                    <a:pt x="459" y="20"/>
                  </a:cubicBezTo>
                  <a:cubicBezTo>
                    <a:pt x="462" y="22"/>
                    <a:pt x="462" y="22"/>
                    <a:pt x="462" y="22"/>
                  </a:cubicBezTo>
                  <a:lnTo>
                    <a:pt x="466" y="20"/>
                  </a:lnTo>
                  <a:close/>
                  <a:moveTo>
                    <a:pt x="452" y="34"/>
                  </a:moveTo>
                  <a:cubicBezTo>
                    <a:pt x="454" y="36"/>
                    <a:pt x="454" y="36"/>
                    <a:pt x="454" y="36"/>
                  </a:cubicBezTo>
                  <a:cubicBezTo>
                    <a:pt x="460" y="35"/>
                    <a:pt x="460" y="35"/>
                    <a:pt x="460" y="35"/>
                  </a:cubicBezTo>
                  <a:cubicBezTo>
                    <a:pt x="464" y="34"/>
                    <a:pt x="464" y="34"/>
                    <a:pt x="464" y="34"/>
                  </a:cubicBezTo>
                  <a:cubicBezTo>
                    <a:pt x="466" y="33"/>
                    <a:pt x="466" y="33"/>
                    <a:pt x="466" y="33"/>
                  </a:cubicBezTo>
                  <a:cubicBezTo>
                    <a:pt x="468" y="31"/>
                    <a:pt x="468" y="31"/>
                    <a:pt x="468" y="31"/>
                  </a:cubicBezTo>
                  <a:cubicBezTo>
                    <a:pt x="467" y="30"/>
                    <a:pt x="467" y="30"/>
                    <a:pt x="467" y="30"/>
                  </a:cubicBezTo>
                  <a:cubicBezTo>
                    <a:pt x="464" y="30"/>
                    <a:pt x="464" y="30"/>
                    <a:pt x="464" y="30"/>
                  </a:cubicBezTo>
                  <a:cubicBezTo>
                    <a:pt x="463" y="29"/>
                    <a:pt x="463" y="29"/>
                    <a:pt x="463" y="29"/>
                  </a:cubicBezTo>
                  <a:cubicBezTo>
                    <a:pt x="456" y="28"/>
                    <a:pt x="456" y="28"/>
                    <a:pt x="456" y="28"/>
                  </a:cubicBezTo>
                  <a:cubicBezTo>
                    <a:pt x="451" y="30"/>
                    <a:pt x="451" y="30"/>
                    <a:pt x="451" y="30"/>
                  </a:cubicBezTo>
                  <a:cubicBezTo>
                    <a:pt x="451" y="32"/>
                    <a:pt x="451" y="32"/>
                    <a:pt x="451" y="32"/>
                  </a:cubicBezTo>
                  <a:cubicBezTo>
                    <a:pt x="454" y="33"/>
                    <a:pt x="454" y="33"/>
                    <a:pt x="454" y="33"/>
                  </a:cubicBezTo>
                  <a:lnTo>
                    <a:pt x="452" y="34"/>
                  </a:lnTo>
                  <a:close/>
                  <a:moveTo>
                    <a:pt x="396" y="49"/>
                  </a:moveTo>
                  <a:cubicBezTo>
                    <a:pt x="396" y="50"/>
                    <a:pt x="396" y="50"/>
                    <a:pt x="396" y="50"/>
                  </a:cubicBezTo>
                  <a:cubicBezTo>
                    <a:pt x="400" y="49"/>
                    <a:pt x="400" y="49"/>
                    <a:pt x="400" y="49"/>
                  </a:cubicBezTo>
                  <a:lnTo>
                    <a:pt x="396" y="49"/>
                  </a:lnTo>
                  <a:close/>
                  <a:moveTo>
                    <a:pt x="457" y="37"/>
                  </a:moveTo>
                  <a:cubicBezTo>
                    <a:pt x="453" y="37"/>
                    <a:pt x="453" y="37"/>
                    <a:pt x="453" y="37"/>
                  </a:cubicBezTo>
                  <a:cubicBezTo>
                    <a:pt x="452" y="38"/>
                    <a:pt x="452" y="38"/>
                    <a:pt x="452" y="38"/>
                  </a:cubicBezTo>
                  <a:cubicBezTo>
                    <a:pt x="461" y="38"/>
                    <a:pt x="461" y="38"/>
                    <a:pt x="461" y="38"/>
                  </a:cubicBezTo>
                  <a:cubicBezTo>
                    <a:pt x="467" y="39"/>
                    <a:pt x="467" y="39"/>
                    <a:pt x="467" y="39"/>
                  </a:cubicBezTo>
                  <a:cubicBezTo>
                    <a:pt x="470" y="37"/>
                    <a:pt x="470" y="37"/>
                    <a:pt x="470" y="37"/>
                  </a:cubicBezTo>
                  <a:cubicBezTo>
                    <a:pt x="470" y="36"/>
                    <a:pt x="470" y="36"/>
                    <a:pt x="470" y="36"/>
                  </a:cubicBezTo>
                  <a:cubicBezTo>
                    <a:pt x="462" y="37"/>
                    <a:pt x="462" y="37"/>
                    <a:pt x="462" y="37"/>
                  </a:cubicBezTo>
                  <a:lnTo>
                    <a:pt x="457" y="37"/>
                  </a:lnTo>
                  <a:close/>
                  <a:moveTo>
                    <a:pt x="536" y="48"/>
                  </a:moveTo>
                  <a:cubicBezTo>
                    <a:pt x="530" y="50"/>
                    <a:pt x="530" y="50"/>
                    <a:pt x="530" y="50"/>
                  </a:cubicBezTo>
                  <a:cubicBezTo>
                    <a:pt x="530" y="51"/>
                    <a:pt x="530" y="51"/>
                    <a:pt x="530" y="51"/>
                  </a:cubicBezTo>
                  <a:cubicBezTo>
                    <a:pt x="535" y="50"/>
                    <a:pt x="535" y="50"/>
                    <a:pt x="535" y="50"/>
                  </a:cubicBezTo>
                  <a:lnTo>
                    <a:pt x="536" y="48"/>
                  </a:lnTo>
                  <a:close/>
                  <a:moveTo>
                    <a:pt x="528" y="66"/>
                  </a:moveTo>
                  <a:cubicBezTo>
                    <a:pt x="520" y="67"/>
                    <a:pt x="520" y="67"/>
                    <a:pt x="520" y="67"/>
                  </a:cubicBezTo>
                  <a:cubicBezTo>
                    <a:pt x="513" y="65"/>
                    <a:pt x="513" y="65"/>
                    <a:pt x="513" y="65"/>
                  </a:cubicBezTo>
                  <a:cubicBezTo>
                    <a:pt x="508" y="68"/>
                    <a:pt x="508" y="68"/>
                    <a:pt x="508" y="68"/>
                  </a:cubicBezTo>
                  <a:cubicBezTo>
                    <a:pt x="507" y="69"/>
                    <a:pt x="507" y="69"/>
                    <a:pt x="507" y="69"/>
                  </a:cubicBezTo>
                  <a:cubicBezTo>
                    <a:pt x="510" y="70"/>
                    <a:pt x="510" y="70"/>
                    <a:pt x="510" y="70"/>
                  </a:cubicBezTo>
                  <a:cubicBezTo>
                    <a:pt x="508" y="72"/>
                    <a:pt x="508" y="72"/>
                    <a:pt x="508" y="72"/>
                  </a:cubicBezTo>
                  <a:cubicBezTo>
                    <a:pt x="510" y="74"/>
                    <a:pt x="510" y="74"/>
                    <a:pt x="510" y="74"/>
                  </a:cubicBezTo>
                  <a:cubicBezTo>
                    <a:pt x="513" y="74"/>
                    <a:pt x="513" y="74"/>
                    <a:pt x="513" y="74"/>
                  </a:cubicBezTo>
                  <a:cubicBezTo>
                    <a:pt x="519" y="72"/>
                    <a:pt x="519" y="72"/>
                    <a:pt x="519" y="72"/>
                  </a:cubicBezTo>
                  <a:cubicBezTo>
                    <a:pt x="526" y="72"/>
                    <a:pt x="526" y="72"/>
                    <a:pt x="526" y="72"/>
                  </a:cubicBezTo>
                  <a:cubicBezTo>
                    <a:pt x="532" y="73"/>
                    <a:pt x="532" y="73"/>
                    <a:pt x="532" y="73"/>
                  </a:cubicBezTo>
                  <a:cubicBezTo>
                    <a:pt x="533" y="72"/>
                    <a:pt x="533" y="72"/>
                    <a:pt x="533" y="72"/>
                  </a:cubicBezTo>
                  <a:cubicBezTo>
                    <a:pt x="533" y="71"/>
                    <a:pt x="533" y="71"/>
                    <a:pt x="533" y="71"/>
                  </a:cubicBezTo>
                  <a:cubicBezTo>
                    <a:pt x="532" y="69"/>
                    <a:pt x="532" y="69"/>
                    <a:pt x="532" y="69"/>
                  </a:cubicBezTo>
                  <a:cubicBezTo>
                    <a:pt x="529" y="68"/>
                    <a:pt x="529" y="68"/>
                    <a:pt x="529" y="68"/>
                  </a:cubicBezTo>
                  <a:lnTo>
                    <a:pt x="528" y="66"/>
                  </a:lnTo>
                  <a:close/>
                  <a:moveTo>
                    <a:pt x="478" y="23"/>
                  </a:moveTo>
                  <a:cubicBezTo>
                    <a:pt x="479" y="24"/>
                    <a:pt x="479" y="24"/>
                    <a:pt x="479" y="24"/>
                  </a:cubicBezTo>
                  <a:cubicBezTo>
                    <a:pt x="484" y="24"/>
                    <a:pt x="484" y="24"/>
                    <a:pt x="484" y="24"/>
                  </a:cubicBezTo>
                  <a:cubicBezTo>
                    <a:pt x="488" y="23"/>
                    <a:pt x="488" y="23"/>
                    <a:pt x="488" y="23"/>
                  </a:cubicBezTo>
                  <a:cubicBezTo>
                    <a:pt x="486" y="24"/>
                    <a:pt x="486" y="24"/>
                    <a:pt x="486" y="24"/>
                  </a:cubicBezTo>
                  <a:cubicBezTo>
                    <a:pt x="491" y="23"/>
                    <a:pt x="491" y="23"/>
                    <a:pt x="491" y="23"/>
                  </a:cubicBezTo>
                  <a:cubicBezTo>
                    <a:pt x="495" y="24"/>
                    <a:pt x="495" y="24"/>
                    <a:pt x="495" y="24"/>
                  </a:cubicBezTo>
                  <a:cubicBezTo>
                    <a:pt x="502" y="25"/>
                    <a:pt x="502" y="25"/>
                    <a:pt x="502" y="25"/>
                  </a:cubicBezTo>
                  <a:cubicBezTo>
                    <a:pt x="495" y="25"/>
                    <a:pt x="495" y="25"/>
                    <a:pt x="495" y="25"/>
                  </a:cubicBezTo>
                  <a:cubicBezTo>
                    <a:pt x="490" y="26"/>
                    <a:pt x="490" y="26"/>
                    <a:pt x="490" y="26"/>
                  </a:cubicBezTo>
                  <a:cubicBezTo>
                    <a:pt x="481" y="28"/>
                    <a:pt x="481" y="28"/>
                    <a:pt x="481" y="28"/>
                  </a:cubicBezTo>
                  <a:cubicBezTo>
                    <a:pt x="481" y="30"/>
                    <a:pt x="481" y="30"/>
                    <a:pt x="481" y="30"/>
                  </a:cubicBezTo>
                  <a:cubicBezTo>
                    <a:pt x="484" y="29"/>
                    <a:pt x="484" y="29"/>
                    <a:pt x="484" y="29"/>
                  </a:cubicBezTo>
                  <a:cubicBezTo>
                    <a:pt x="485" y="30"/>
                    <a:pt x="485" y="30"/>
                    <a:pt x="485" y="30"/>
                  </a:cubicBezTo>
                  <a:cubicBezTo>
                    <a:pt x="487" y="31"/>
                    <a:pt x="487" y="31"/>
                    <a:pt x="487" y="31"/>
                  </a:cubicBezTo>
                  <a:cubicBezTo>
                    <a:pt x="481" y="31"/>
                    <a:pt x="481" y="31"/>
                    <a:pt x="481" y="31"/>
                  </a:cubicBezTo>
                  <a:cubicBezTo>
                    <a:pt x="483" y="33"/>
                    <a:pt x="483" y="33"/>
                    <a:pt x="483" y="33"/>
                  </a:cubicBezTo>
                  <a:cubicBezTo>
                    <a:pt x="489" y="33"/>
                    <a:pt x="489" y="33"/>
                    <a:pt x="489" y="33"/>
                  </a:cubicBezTo>
                  <a:cubicBezTo>
                    <a:pt x="492" y="33"/>
                    <a:pt x="492" y="33"/>
                    <a:pt x="492" y="33"/>
                  </a:cubicBezTo>
                  <a:cubicBezTo>
                    <a:pt x="493" y="32"/>
                    <a:pt x="493" y="32"/>
                    <a:pt x="493" y="32"/>
                  </a:cubicBezTo>
                  <a:cubicBezTo>
                    <a:pt x="496" y="32"/>
                    <a:pt x="496" y="32"/>
                    <a:pt x="496" y="32"/>
                  </a:cubicBezTo>
                  <a:cubicBezTo>
                    <a:pt x="497" y="30"/>
                    <a:pt x="497" y="30"/>
                    <a:pt x="497" y="30"/>
                  </a:cubicBezTo>
                  <a:cubicBezTo>
                    <a:pt x="500" y="32"/>
                    <a:pt x="500" y="32"/>
                    <a:pt x="500" y="32"/>
                  </a:cubicBezTo>
                  <a:cubicBezTo>
                    <a:pt x="503" y="32"/>
                    <a:pt x="503" y="32"/>
                    <a:pt x="503" y="32"/>
                  </a:cubicBezTo>
                  <a:cubicBezTo>
                    <a:pt x="504" y="30"/>
                    <a:pt x="504" y="30"/>
                    <a:pt x="504" y="30"/>
                  </a:cubicBezTo>
                  <a:cubicBezTo>
                    <a:pt x="505" y="32"/>
                    <a:pt x="505" y="32"/>
                    <a:pt x="505" y="32"/>
                  </a:cubicBezTo>
                  <a:cubicBezTo>
                    <a:pt x="507" y="31"/>
                    <a:pt x="507" y="31"/>
                    <a:pt x="507" y="31"/>
                  </a:cubicBezTo>
                  <a:cubicBezTo>
                    <a:pt x="509" y="28"/>
                    <a:pt x="509" y="28"/>
                    <a:pt x="509" y="28"/>
                  </a:cubicBezTo>
                  <a:cubicBezTo>
                    <a:pt x="511" y="26"/>
                    <a:pt x="511" y="26"/>
                    <a:pt x="511" y="26"/>
                  </a:cubicBezTo>
                  <a:cubicBezTo>
                    <a:pt x="510" y="29"/>
                    <a:pt x="510" y="29"/>
                    <a:pt x="510" y="29"/>
                  </a:cubicBezTo>
                  <a:cubicBezTo>
                    <a:pt x="517" y="27"/>
                    <a:pt x="517" y="27"/>
                    <a:pt x="517" y="27"/>
                  </a:cubicBezTo>
                  <a:cubicBezTo>
                    <a:pt x="522" y="25"/>
                    <a:pt x="522" y="25"/>
                    <a:pt x="522" y="25"/>
                  </a:cubicBezTo>
                  <a:cubicBezTo>
                    <a:pt x="531" y="24"/>
                    <a:pt x="531" y="24"/>
                    <a:pt x="531" y="24"/>
                  </a:cubicBezTo>
                  <a:cubicBezTo>
                    <a:pt x="530" y="23"/>
                    <a:pt x="530" y="23"/>
                    <a:pt x="530" y="23"/>
                  </a:cubicBezTo>
                  <a:cubicBezTo>
                    <a:pt x="526" y="22"/>
                    <a:pt x="526" y="22"/>
                    <a:pt x="526" y="22"/>
                  </a:cubicBezTo>
                  <a:cubicBezTo>
                    <a:pt x="521" y="22"/>
                    <a:pt x="521" y="22"/>
                    <a:pt x="521" y="22"/>
                  </a:cubicBezTo>
                  <a:cubicBezTo>
                    <a:pt x="526" y="20"/>
                    <a:pt x="526" y="20"/>
                    <a:pt x="526" y="20"/>
                  </a:cubicBezTo>
                  <a:cubicBezTo>
                    <a:pt x="528" y="17"/>
                    <a:pt x="528" y="17"/>
                    <a:pt x="528" y="17"/>
                  </a:cubicBezTo>
                  <a:cubicBezTo>
                    <a:pt x="524" y="17"/>
                    <a:pt x="524" y="17"/>
                    <a:pt x="524" y="17"/>
                  </a:cubicBezTo>
                  <a:cubicBezTo>
                    <a:pt x="521" y="18"/>
                    <a:pt x="521" y="18"/>
                    <a:pt x="521" y="18"/>
                  </a:cubicBezTo>
                  <a:cubicBezTo>
                    <a:pt x="520" y="18"/>
                    <a:pt x="520" y="18"/>
                    <a:pt x="520" y="18"/>
                  </a:cubicBezTo>
                  <a:cubicBezTo>
                    <a:pt x="520" y="16"/>
                    <a:pt x="520" y="16"/>
                    <a:pt x="520" y="16"/>
                  </a:cubicBezTo>
                  <a:cubicBezTo>
                    <a:pt x="517" y="17"/>
                    <a:pt x="517" y="17"/>
                    <a:pt x="517" y="17"/>
                  </a:cubicBezTo>
                  <a:cubicBezTo>
                    <a:pt x="514" y="16"/>
                    <a:pt x="514" y="16"/>
                    <a:pt x="514" y="16"/>
                  </a:cubicBezTo>
                  <a:cubicBezTo>
                    <a:pt x="513" y="12"/>
                    <a:pt x="513" y="12"/>
                    <a:pt x="513" y="12"/>
                  </a:cubicBezTo>
                  <a:cubicBezTo>
                    <a:pt x="510" y="11"/>
                    <a:pt x="510" y="11"/>
                    <a:pt x="510" y="11"/>
                  </a:cubicBezTo>
                  <a:cubicBezTo>
                    <a:pt x="501" y="11"/>
                    <a:pt x="501" y="11"/>
                    <a:pt x="501" y="11"/>
                  </a:cubicBezTo>
                  <a:cubicBezTo>
                    <a:pt x="500" y="12"/>
                    <a:pt x="500" y="12"/>
                    <a:pt x="500" y="12"/>
                  </a:cubicBezTo>
                  <a:cubicBezTo>
                    <a:pt x="506" y="12"/>
                    <a:pt x="506" y="12"/>
                    <a:pt x="506" y="12"/>
                  </a:cubicBezTo>
                  <a:cubicBezTo>
                    <a:pt x="499" y="13"/>
                    <a:pt x="499" y="13"/>
                    <a:pt x="499" y="13"/>
                  </a:cubicBezTo>
                  <a:cubicBezTo>
                    <a:pt x="496" y="13"/>
                    <a:pt x="496" y="13"/>
                    <a:pt x="496" y="13"/>
                  </a:cubicBezTo>
                  <a:cubicBezTo>
                    <a:pt x="491" y="14"/>
                    <a:pt x="491" y="14"/>
                    <a:pt x="491" y="14"/>
                  </a:cubicBezTo>
                  <a:cubicBezTo>
                    <a:pt x="496" y="16"/>
                    <a:pt x="496" y="16"/>
                    <a:pt x="496" y="16"/>
                  </a:cubicBezTo>
                  <a:cubicBezTo>
                    <a:pt x="489" y="16"/>
                    <a:pt x="489" y="16"/>
                    <a:pt x="489" y="16"/>
                  </a:cubicBezTo>
                  <a:cubicBezTo>
                    <a:pt x="486" y="16"/>
                    <a:pt x="486" y="16"/>
                    <a:pt x="486" y="16"/>
                  </a:cubicBezTo>
                  <a:cubicBezTo>
                    <a:pt x="481" y="18"/>
                    <a:pt x="481" y="18"/>
                    <a:pt x="481" y="18"/>
                  </a:cubicBezTo>
                  <a:cubicBezTo>
                    <a:pt x="486" y="18"/>
                    <a:pt x="486" y="18"/>
                    <a:pt x="486" y="18"/>
                  </a:cubicBezTo>
                  <a:cubicBezTo>
                    <a:pt x="489" y="19"/>
                    <a:pt x="489" y="19"/>
                    <a:pt x="489" y="19"/>
                  </a:cubicBezTo>
                  <a:cubicBezTo>
                    <a:pt x="489" y="20"/>
                    <a:pt x="489" y="20"/>
                    <a:pt x="489" y="20"/>
                  </a:cubicBezTo>
                  <a:cubicBezTo>
                    <a:pt x="479" y="19"/>
                    <a:pt x="479" y="19"/>
                    <a:pt x="479" y="19"/>
                  </a:cubicBezTo>
                  <a:cubicBezTo>
                    <a:pt x="478" y="21"/>
                    <a:pt x="478" y="21"/>
                    <a:pt x="478" y="21"/>
                  </a:cubicBezTo>
                  <a:cubicBezTo>
                    <a:pt x="486" y="22"/>
                    <a:pt x="486" y="22"/>
                    <a:pt x="486" y="22"/>
                  </a:cubicBezTo>
                  <a:lnTo>
                    <a:pt x="478" y="23"/>
                  </a:lnTo>
                  <a:close/>
                  <a:moveTo>
                    <a:pt x="478" y="46"/>
                  </a:moveTo>
                  <a:cubicBezTo>
                    <a:pt x="480" y="47"/>
                    <a:pt x="480" y="47"/>
                    <a:pt x="480" y="47"/>
                  </a:cubicBezTo>
                  <a:cubicBezTo>
                    <a:pt x="480" y="45"/>
                    <a:pt x="480" y="45"/>
                    <a:pt x="480" y="45"/>
                  </a:cubicBezTo>
                  <a:cubicBezTo>
                    <a:pt x="479" y="44"/>
                    <a:pt x="479" y="44"/>
                    <a:pt x="479" y="44"/>
                  </a:cubicBezTo>
                  <a:cubicBezTo>
                    <a:pt x="478" y="45"/>
                    <a:pt x="478" y="45"/>
                    <a:pt x="478" y="45"/>
                  </a:cubicBezTo>
                  <a:lnTo>
                    <a:pt x="478" y="46"/>
                  </a:lnTo>
                  <a:close/>
                  <a:moveTo>
                    <a:pt x="535" y="26"/>
                  </a:moveTo>
                  <a:cubicBezTo>
                    <a:pt x="532" y="26"/>
                    <a:pt x="532" y="26"/>
                    <a:pt x="532" y="26"/>
                  </a:cubicBezTo>
                  <a:cubicBezTo>
                    <a:pt x="530" y="26"/>
                    <a:pt x="530" y="26"/>
                    <a:pt x="530" y="26"/>
                  </a:cubicBezTo>
                  <a:cubicBezTo>
                    <a:pt x="534" y="27"/>
                    <a:pt x="534" y="27"/>
                    <a:pt x="534" y="27"/>
                  </a:cubicBezTo>
                  <a:lnTo>
                    <a:pt x="535" y="26"/>
                  </a:lnTo>
                  <a:close/>
                  <a:moveTo>
                    <a:pt x="232" y="81"/>
                  </a:moveTo>
                  <a:cubicBezTo>
                    <a:pt x="232" y="84"/>
                    <a:pt x="232" y="84"/>
                    <a:pt x="232" y="84"/>
                  </a:cubicBezTo>
                  <a:cubicBezTo>
                    <a:pt x="231" y="87"/>
                    <a:pt x="231" y="87"/>
                    <a:pt x="231" y="87"/>
                  </a:cubicBezTo>
                  <a:cubicBezTo>
                    <a:pt x="232" y="88"/>
                    <a:pt x="232" y="88"/>
                    <a:pt x="232" y="88"/>
                  </a:cubicBezTo>
                  <a:cubicBezTo>
                    <a:pt x="242" y="85"/>
                    <a:pt x="242" y="85"/>
                    <a:pt x="242" y="85"/>
                  </a:cubicBezTo>
                  <a:cubicBezTo>
                    <a:pt x="243" y="84"/>
                    <a:pt x="243" y="84"/>
                    <a:pt x="243" y="84"/>
                  </a:cubicBezTo>
                  <a:cubicBezTo>
                    <a:pt x="245" y="85"/>
                    <a:pt x="245" y="85"/>
                    <a:pt x="245" y="85"/>
                  </a:cubicBezTo>
                  <a:cubicBezTo>
                    <a:pt x="250" y="84"/>
                    <a:pt x="250" y="84"/>
                    <a:pt x="250" y="84"/>
                  </a:cubicBezTo>
                  <a:cubicBezTo>
                    <a:pt x="253" y="82"/>
                    <a:pt x="253" y="82"/>
                    <a:pt x="253" y="82"/>
                  </a:cubicBezTo>
                  <a:cubicBezTo>
                    <a:pt x="255" y="80"/>
                    <a:pt x="255" y="80"/>
                    <a:pt x="255" y="80"/>
                  </a:cubicBezTo>
                  <a:cubicBezTo>
                    <a:pt x="258" y="79"/>
                    <a:pt x="258" y="79"/>
                    <a:pt x="258" y="79"/>
                  </a:cubicBezTo>
                  <a:cubicBezTo>
                    <a:pt x="262" y="78"/>
                    <a:pt x="262" y="78"/>
                    <a:pt x="262" y="78"/>
                  </a:cubicBezTo>
                  <a:cubicBezTo>
                    <a:pt x="263" y="78"/>
                    <a:pt x="263" y="78"/>
                    <a:pt x="263" y="78"/>
                  </a:cubicBezTo>
                  <a:cubicBezTo>
                    <a:pt x="268" y="76"/>
                    <a:pt x="268" y="76"/>
                    <a:pt x="268" y="76"/>
                  </a:cubicBezTo>
                  <a:cubicBezTo>
                    <a:pt x="270" y="75"/>
                    <a:pt x="270" y="75"/>
                    <a:pt x="270" y="75"/>
                  </a:cubicBezTo>
                  <a:cubicBezTo>
                    <a:pt x="275" y="73"/>
                    <a:pt x="275" y="73"/>
                    <a:pt x="275" y="73"/>
                  </a:cubicBezTo>
                  <a:cubicBezTo>
                    <a:pt x="280" y="72"/>
                    <a:pt x="280" y="72"/>
                    <a:pt x="280" y="72"/>
                  </a:cubicBezTo>
                  <a:cubicBezTo>
                    <a:pt x="290" y="69"/>
                    <a:pt x="290" y="69"/>
                    <a:pt x="290" y="69"/>
                  </a:cubicBezTo>
                  <a:cubicBezTo>
                    <a:pt x="296" y="68"/>
                    <a:pt x="296" y="68"/>
                    <a:pt x="296" y="68"/>
                  </a:cubicBezTo>
                  <a:cubicBezTo>
                    <a:pt x="300" y="68"/>
                    <a:pt x="300" y="68"/>
                    <a:pt x="300" y="68"/>
                  </a:cubicBezTo>
                  <a:cubicBezTo>
                    <a:pt x="303" y="67"/>
                    <a:pt x="303" y="67"/>
                    <a:pt x="303" y="67"/>
                  </a:cubicBezTo>
                  <a:cubicBezTo>
                    <a:pt x="303" y="66"/>
                    <a:pt x="303" y="66"/>
                    <a:pt x="303" y="66"/>
                  </a:cubicBezTo>
                  <a:cubicBezTo>
                    <a:pt x="299" y="64"/>
                    <a:pt x="299" y="64"/>
                    <a:pt x="299" y="64"/>
                  </a:cubicBezTo>
                  <a:cubicBezTo>
                    <a:pt x="299" y="63"/>
                    <a:pt x="299" y="63"/>
                    <a:pt x="299" y="63"/>
                  </a:cubicBezTo>
                  <a:cubicBezTo>
                    <a:pt x="295" y="61"/>
                    <a:pt x="295" y="61"/>
                    <a:pt x="295" y="61"/>
                  </a:cubicBezTo>
                  <a:cubicBezTo>
                    <a:pt x="291" y="62"/>
                    <a:pt x="291" y="62"/>
                    <a:pt x="291" y="62"/>
                  </a:cubicBezTo>
                  <a:cubicBezTo>
                    <a:pt x="287" y="63"/>
                    <a:pt x="287" y="63"/>
                    <a:pt x="287" y="63"/>
                  </a:cubicBezTo>
                  <a:cubicBezTo>
                    <a:pt x="287" y="62"/>
                    <a:pt x="287" y="62"/>
                    <a:pt x="287" y="62"/>
                  </a:cubicBezTo>
                  <a:cubicBezTo>
                    <a:pt x="286" y="62"/>
                    <a:pt x="286" y="62"/>
                    <a:pt x="286" y="62"/>
                  </a:cubicBezTo>
                  <a:cubicBezTo>
                    <a:pt x="282" y="63"/>
                    <a:pt x="282" y="63"/>
                    <a:pt x="282" y="63"/>
                  </a:cubicBezTo>
                  <a:cubicBezTo>
                    <a:pt x="283" y="62"/>
                    <a:pt x="283" y="62"/>
                    <a:pt x="283" y="62"/>
                  </a:cubicBezTo>
                  <a:cubicBezTo>
                    <a:pt x="280" y="61"/>
                    <a:pt x="280" y="61"/>
                    <a:pt x="280" y="61"/>
                  </a:cubicBezTo>
                  <a:cubicBezTo>
                    <a:pt x="278" y="60"/>
                    <a:pt x="278" y="60"/>
                    <a:pt x="278" y="60"/>
                  </a:cubicBezTo>
                  <a:cubicBezTo>
                    <a:pt x="273" y="60"/>
                    <a:pt x="273" y="60"/>
                    <a:pt x="273" y="60"/>
                  </a:cubicBezTo>
                  <a:cubicBezTo>
                    <a:pt x="268" y="61"/>
                    <a:pt x="268" y="61"/>
                    <a:pt x="268" y="61"/>
                  </a:cubicBezTo>
                  <a:cubicBezTo>
                    <a:pt x="256" y="61"/>
                    <a:pt x="256" y="61"/>
                    <a:pt x="256" y="61"/>
                  </a:cubicBezTo>
                  <a:cubicBezTo>
                    <a:pt x="255" y="62"/>
                    <a:pt x="255" y="62"/>
                    <a:pt x="255" y="62"/>
                  </a:cubicBezTo>
                  <a:cubicBezTo>
                    <a:pt x="255" y="63"/>
                    <a:pt x="255" y="63"/>
                    <a:pt x="255" y="63"/>
                  </a:cubicBezTo>
                  <a:cubicBezTo>
                    <a:pt x="254" y="65"/>
                    <a:pt x="254" y="65"/>
                    <a:pt x="254" y="65"/>
                  </a:cubicBezTo>
                  <a:cubicBezTo>
                    <a:pt x="251" y="67"/>
                    <a:pt x="251" y="67"/>
                    <a:pt x="251" y="67"/>
                  </a:cubicBezTo>
                  <a:cubicBezTo>
                    <a:pt x="242" y="71"/>
                    <a:pt x="242" y="71"/>
                    <a:pt x="242" y="71"/>
                  </a:cubicBezTo>
                  <a:cubicBezTo>
                    <a:pt x="242" y="72"/>
                    <a:pt x="242" y="72"/>
                    <a:pt x="242" y="72"/>
                  </a:cubicBezTo>
                  <a:cubicBezTo>
                    <a:pt x="240" y="73"/>
                    <a:pt x="240" y="73"/>
                    <a:pt x="240" y="73"/>
                  </a:cubicBezTo>
                  <a:cubicBezTo>
                    <a:pt x="234" y="75"/>
                    <a:pt x="234" y="75"/>
                    <a:pt x="234" y="75"/>
                  </a:cubicBezTo>
                  <a:cubicBezTo>
                    <a:pt x="230" y="77"/>
                    <a:pt x="230" y="77"/>
                    <a:pt x="230" y="77"/>
                  </a:cubicBezTo>
                  <a:cubicBezTo>
                    <a:pt x="227" y="79"/>
                    <a:pt x="227" y="79"/>
                    <a:pt x="227" y="79"/>
                  </a:cubicBezTo>
                  <a:cubicBezTo>
                    <a:pt x="223" y="80"/>
                    <a:pt x="223" y="80"/>
                    <a:pt x="223" y="80"/>
                  </a:cubicBezTo>
                  <a:cubicBezTo>
                    <a:pt x="229" y="80"/>
                    <a:pt x="229" y="80"/>
                    <a:pt x="229" y="80"/>
                  </a:cubicBezTo>
                  <a:lnTo>
                    <a:pt x="232" y="81"/>
                  </a:lnTo>
                  <a:close/>
                  <a:moveTo>
                    <a:pt x="443" y="43"/>
                  </a:moveTo>
                  <a:cubicBezTo>
                    <a:pt x="440" y="44"/>
                    <a:pt x="440" y="44"/>
                    <a:pt x="440" y="44"/>
                  </a:cubicBezTo>
                  <a:cubicBezTo>
                    <a:pt x="444" y="45"/>
                    <a:pt x="444" y="45"/>
                    <a:pt x="444" y="45"/>
                  </a:cubicBezTo>
                  <a:cubicBezTo>
                    <a:pt x="447" y="46"/>
                    <a:pt x="447" y="46"/>
                    <a:pt x="447" y="46"/>
                  </a:cubicBezTo>
                  <a:cubicBezTo>
                    <a:pt x="456" y="47"/>
                    <a:pt x="456" y="47"/>
                    <a:pt x="456" y="47"/>
                  </a:cubicBezTo>
                  <a:cubicBezTo>
                    <a:pt x="459" y="46"/>
                    <a:pt x="459" y="46"/>
                    <a:pt x="459" y="46"/>
                  </a:cubicBezTo>
                  <a:cubicBezTo>
                    <a:pt x="459" y="50"/>
                    <a:pt x="459" y="50"/>
                    <a:pt x="459" y="50"/>
                  </a:cubicBezTo>
                  <a:cubicBezTo>
                    <a:pt x="455" y="53"/>
                    <a:pt x="455" y="53"/>
                    <a:pt x="455" y="53"/>
                  </a:cubicBezTo>
                  <a:cubicBezTo>
                    <a:pt x="453" y="56"/>
                    <a:pt x="453" y="56"/>
                    <a:pt x="453" y="56"/>
                  </a:cubicBezTo>
                  <a:cubicBezTo>
                    <a:pt x="452" y="58"/>
                    <a:pt x="452" y="58"/>
                    <a:pt x="452" y="58"/>
                  </a:cubicBezTo>
                  <a:cubicBezTo>
                    <a:pt x="455" y="58"/>
                    <a:pt x="455" y="58"/>
                    <a:pt x="455" y="58"/>
                  </a:cubicBezTo>
                  <a:cubicBezTo>
                    <a:pt x="460" y="57"/>
                    <a:pt x="460" y="57"/>
                    <a:pt x="460" y="57"/>
                  </a:cubicBezTo>
                  <a:cubicBezTo>
                    <a:pt x="459" y="59"/>
                    <a:pt x="459" y="59"/>
                    <a:pt x="459" y="59"/>
                  </a:cubicBezTo>
                  <a:cubicBezTo>
                    <a:pt x="462" y="60"/>
                    <a:pt x="462" y="60"/>
                    <a:pt x="462" y="60"/>
                  </a:cubicBezTo>
                  <a:cubicBezTo>
                    <a:pt x="467" y="59"/>
                    <a:pt x="467" y="59"/>
                    <a:pt x="467" y="59"/>
                  </a:cubicBezTo>
                  <a:cubicBezTo>
                    <a:pt x="470" y="58"/>
                    <a:pt x="470" y="58"/>
                    <a:pt x="470" y="58"/>
                  </a:cubicBezTo>
                  <a:cubicBezTo>
                    <a:pt x="470" y="60"/>
                    <a:pt x="470" y="60"/>
                    <a:pt x="470" y="60"/>
                  </a:cubicBezTo>
                  <a:cubicBezTo>
                    <a:pt x="480" y="61"/>
                    <a:pt x="480" y="61"/>
                    <a:pt x="480" y="61"/>
                  </a:cubicBezTo>
                  <a:cubicBezTo>
                    <a:pt x="481" y="60"/>
                    <a:pt x="481" y="60"/>
                    <a:pt x="481" y="60"/>
                  </a:cubicBezTo>
                  <a:cubicBezTo>
                    <a:pt x="486" y="60"/>
                    <a:pt x="486" y="60"/>
                    <a:pt x="486" y="60"/>
                  </a:cubicBezTo>
                  <a:cubicBezTo>
                    <a:pt x="491" y="59"/>
                    <a:pt x="491" y="59"/>
                    <a:pt x="491" y="59"/>
                  </a:cubicBezTo>
                  <a:cubicBezTo>
                    <a:pt x="500" y="60"/>
                    <a:pt x="500" y="60"/>
                    <a:pt x="500" y="60"/>
                  </a:cubicBezTo>
                  <a:cubicBezTo>
                    <a:pt x="503" y="58"/>
                    <a:pt x="503" y="58"/>
                    <a:pt x="503" y="58"/>
                  </a:cubicBezTo>
                  <a:cubicBezTo>
                    <a:pt x="503" y="60"/>
                    <a:pt x="503" y="60"/>
                    <a:pt x="503" y="60"/>
                  </a:cubicBezTo>
                  <a:cubicBezTo>
                    <a:pt x="513" y="59"/>
                    <a:pt x="513" y="59"/>
                    <a:pt x="513" y="59"/>
                  </a:cubicBezTo>
                  <a:cubicBezTo>
                    <a:pt x="520" y="59"/>
                    <a:pt x="520" y="59"/>
                    <a:pt x="520" y="59"/>
                  </a:cubicBezTo>
                  <a:cubicBezTo>
                    <a:pt x="521" y="57"/>
                    <a:pt x="521" y="57"/>
                    <a:pt x="521" y="57"/>
                  </a:cubicBezTo>
                  <a:cubicBezTo>
                    <a:pt x="527" y="54"/>
                    <a:pt x="527" y="54"/>
                    <a:pt x="527" y="54"/>
                  </a:cubicBezTo>
                  <a:cubicBezTo>
                    <a:pt x="528" y="51"/>
                    <a:pt x="528" y="51"/>
                    <a:pt x="528" y="51"/>
                  </a:cubicBezTo>
                  <a:cubicBezTo>
                    <a:pt x="525" y="51"/>
                    <a:pt x="525" y="51"/>
                    <a:pt x="525" y="51"/>
                  </a:cubicBezTo>
                  <a:cubicBezTo>
                    <a:pt x="521" y="49"/>
                    <a:pt x="521" y="49"/>
                    <a:pt x="521" y="49"/>
                  </a:cubicBezTo>
                  <a:cubicBezTo>
                    <a:pt x="507" y="49"/>
                    <a:pt x="507" y="49"/>
                    <a:pt x="507" y="49"/>
                  </a:cubicBezTo>
                  <a:cubicBezTo>
                    <a:pt x="496" y="52"/>
                    <a:pt x="496" y="52"/>
                    <a:pt x="496" y="52"/>
                  </a:cubicBezTo>
                  <a:cubicBezTo>
                    <a:pt x="490" y="53"/>
                    <a:pt x="490" y="53"/>
                    <a:pt x="490" y="53"/>
                  </a:cubicBezTo>
                  <a:cubicBezTo>
                    <a:pt x="485" y="52"/>
                    <a:pt x="485" y="52"/>
                    <a:pt x="485" y="52"/>
                  </a:cubicBezTo>
                  <a:cubicBezTo>
                    <a:pt x="479" y="54"/>
                    <a:pt x="479" y="54"/>
                    <a:pt x="479" y="54"/>
                  </a:cubicBezTo>
                  <a:cubicBezTo>
                    <a:pt x="474" y="52"/>
                    <a:pt x="474" y="52"/>
                    <a:pt x="474" y="52"/>
                  </a:cubicBezTo>
                  <a:cubicBezTo>
                    <a:pt x="474" y="50"/>
                    <a:pt x="474" y="50"/>
                    <a:pt x="474" y="50"/>
                  </a:cubicBezTo>
                  <a:cubicBezTo>
                    <a:pt x="468" y="49"/>
                    <a:pt x="468" y="49"/>
                    <a:pt x="468" y="49"/>
                  </a:cubicBezTo>
                  <a:cubicBezTo>
                    <a:pt x="470" y="48"/>
                    <a:pt x="470" y="48"/>
                    <a:pt x="470" y="48"/>
                  </a:cubicBezTo>
                  <a:cubicBezTo>
                    <a:pt x="468" y="46"/>
                    <a:pt x="468" y="46"/>
                    <a:pt x="468" y="46"/>
                  </a:cubicBezTo>
                  <a:cubicBezTo>
                    <a:pt x="476" y="48"/>
                    <a:pt x="476" y="48"/>
                    <a:pt x="476" y="48"/>
                  </a:cubicBezTo>
                  <a:cubicBezTo>
                    <a:pt x="476" y="46"/>
                    <a:pt x="476" y="46"/>
                    <a:pt x="476" y="46"/>
                  </a:cubicBezTo>
                  <a:cubicBezTo>
                    <a:pt x="471" y="45"/>
                    <a:pt x="471" y="45"/>
                    <a:pt x="471" y="45"/>
                  </a:cubicBezTo>
                  <a:cubicBezTo>
                    <a:pt x="475" y="45"/>
                    <a:pt x="475" y="45"/>
                    <a:pt x="475" y="45"/>
                  </a:cubicBezTo>
                  <a:cubicBezTo>
                    <a:pt x="475" y="44"/>
                    <a:pt x="475" y="44"/>
                    <a:pt x="475" y="44"/>
                  </a:cubicBezTo>
                  <a:cubicBezTo>
                    <a:pt x="470" y="43"/>
                    <a:pt x="470" y="43"/>
                    <a:pt x="470" y="43"/>
                  </a:cubicBezTo>
                  <a:cubicBezTo>
                    <a:pt x="464" y="45"/>
                    <a:pt x="464" y="45"/>
                    <a:pt x="464" y="45"/>
                  </a:cubicBezTo>
                  <a:cubicBezTo>
                    <a:pt x="462" y="44"/>
                    <a:pt x="462" y="44"/>
                    <a:pt x="462" y="44"/>
                  </a:cubicBezTo>
                  <a:cubicBezTo>
                    <a:pt x="462" y="42"/>
                    <a:pt x="462" y="42"/>
                    <a:pt x="462" y="42"/>
                  </a:cubicBezTo>
                  <a:cubicBezTo>
                    <a:pt x="459" y="41"/>
                    <a:pt x="459" y="41"/>
                    <a:pt x="459" y="41"/>
                  </a:cubicBezTo>
                  <a:cubicBezTo>
                    <a:pt x="454" y="41"/>
                    <a:pt x="454" y="41"/>
                    <a:pt x="454" y="41"/>
                  </a:cubicBezTo>
                  <a:cubicBezTo>
                    <a:pt x="448" y="40"/>
                    <a:pt x="448" y="40"/>
                    <a:pt x="448" y="40"/>
                  </a:cubicBezTo>
                  <a:cubicBezTo>
                    <a:pt x="441" y="41"/>
                    <a:pt x="441" y="41"/>
                    <a:pt x="441" y="41"/>
                  </a:cubicBezTo>
                  <a:lnTo>
                    <a:pt x="443" y="43"/>
                  </a:lnTo>
                  <a:close/>
                  <a:moveTo>
                    <a:pt x="423" y="35"/>
                  </a:moveTo>
                  <a:cubicBezTo>
                    <a:pt x="421" y="36"/>
                    <a:pt x="421" y="36"/>
                    <a:pt x="421" y="36"/>
                  </a:cubicBezTo>
                  <a:cubicBezTo>
                    <a:pt x="423" y="36"/>
                    <a:pt x="423" y="36"/>
                    <a:pt x="423" y="36"/>
                  </a:cubicBezTo>
                  <a:cubicBezTo>
                    <a:pt x="429" y="35"/>
                    <a:pt x="429" y="35"/>
                    <a:pt x="429" y="35"/>
                  </a:cubicBezTo>
                  <a:cubicBezTo>
                    <a:pt x="428" y="34"/>
                    <a:pt x="428" y="34"/>
                    <a:pt x="428" y="34"/>
                  </a:cubicBezTo>
                  <a:lnTo>
                    <a:pt x="423" y="35"/>
                  </a:lnTo>
                  <a:close/>
                  <a:moveTo>
                    <a:pt x="417" y="32"/>
                  </a:moveTo>
                  <a:cubicBezTo>
                    <a:pt x="421" y="31"/>
                    <a:pt x="421" y="31"/>
                    <a:pt x="421" y="31"/>
                  </a:cubicBezTo>
                  <a:cubicBezTo>
                    <a:pt x="424" y="32"/>
                    <a:pt x="424" y="32"/>
                    <a:pt x="424" y="32"/>
                  </a:cubicBezTo>
                  <a:cubicBezTo>
                    <a:pt x="428" y="33"/>
                    <a:pt x="428" y="33"/>
                    <a:pt x="428" y="33"/>
                  </a:cubicBezTo>
                  <a:cubicBezTo>
                    <a:pt x="431" y="33"/>
                    <a:pt x="431" y="33"/>
                    <a:pt x="431" y="33"/>
                  </a:cubicBezTo>
                  <a:cubicBezTo>
                    <a:pt x="432" y="33"/>
                    <a:pt x="432" y="33"/>
                    <a:pt x="432" y="33"/>
                  </a:cubicBezTo>
                  <a:cubicBezTo>
                    <a:pt x="432" y="35"/>
                    <a:pt x="432" y="35"/>
                    <a:pt x="432" y="35"/>
                  </a:cubicBezTo>
                  <a:cubicBezTo>
                    <a:pt x="435" y="35"/>
                    <a:pt x="435" y="35"/>
                    <a:pt x="435" y="35"/>
                  </a:cubicBezTo>
                  <a:cubicBezTo>
                    <a:pt x="440" y="35"/>
                    <a:pt x="440" y="35"/>
                    <a:pt x="440" y="35"/>
                  </a:cubicBezTo>
                  <a:cubicBezTo>
                    <a:pt x="442" y="33"/>
                    <a:pt x="442" y="33"/>
                    <a:pt x="442" y="33"/>
                  </a:cubicBezTo>
                  <a:cubicBezTo>
                    <a:pt x="440" y="31"/>
                    <a:pt x="440" y="31"/>
                    <a:pt x="440" y="31"/>
                  </a:cubicBezTo>
                  <a:cubicBezTo>
                    <a:pt x="442" y="30"/>
                    <a:pt x="442" y="30"/>
                    <a:pt x="442" y="30"/>
                  </a:cubicBezTo>
                  <a:cubicBezTo>
                    <a:pt x="442" y="28"/>
                    <a:pt x="442" y="28"/>
                    <a:pt x="442" y="28"/>
                  </a:cubicBezTo>
                  <a:cubicBezTo>
                    <a:pt x="439" y="28"/>
                    <a:pt x="439" y="28"/>
                    <a:pt x="439" y="28"/>
                  </a:cubicBezTo>
                  <a:cubicBezTo>
                    <a:pt x="437" y="26"/>
                    <a:pt x="437" y="26"/>
                    <a:pt x="437" y="26"/>
                  </a:cubicBezTo>
                  <a:cubicBezTo>
                    <a:pt x="431" y="27"/>
                    <a:pt x="431" y="27"/>
                    <a:pt x="431" y="27"/>
                  </a:cubicBezTo>
                  <a:cubicBezTo>
                    <a:pt x="432" y="26"/>
                    <a:pt x="432" y="26"/>
                    <a:pt x="432" y="26"/>
                  </a:cubicBezTo>
                  <a:cubicBezTo>
                    <a:pt x="432" y="25"/>
                    <a:pt x="432" y="25"/>
                    <a:pt x="432" y="25"/>
                  </a:cubicBezTo>
                  <a:cubicBezTo>
                    <a:pt x="427" y="24"/>
                    <a:pt x="427" y="24"/>
                    <a:pt x="427" y="24"/>
                  </a:cubicBezTo>
                  <a:cubicBezTo>
                    <a:pt x="421" y="25"/>
                    <a:pt x="421" y="25"/>
                    <a:pt x="421" y="25"/>
                  </a:cubicBezTo>
                  <a:cubicBezTo>
                    <a:pt x="420" y="24"/>
                    <a:pt x="420" y="24"/>
                    <a:pt x="420" y="24"/>
                  </a:cubicBezTo>
                  <a:cubicBezTo>
                    <a:pt x="417" y="26"/>
                    <a:pt x="417" y="26"/>
                    <a:pt x="417" y="26"/>
                  </a:cubicBezTo>
                  <a:cubicBezTo>
                    <a:pt x="417" y="28"/>
                    <a:pt x="417" y="28"/>
                    <a:pt x="417" y="28"/>
                  </a:cubicBezTo>
                  <a:cubicBezTo>
                    <a:pt x="422" y="28"/>
                    <a:pt x="422" y="28"/>
                    <a:pt x="422" y="28"/>
                  </a:cubicBezTo>
                  <a:cubicBezTo>
                    <a:pt x="423" y="28"/>
                    <a:pt x="423" y="28"/>
                    <a:pt x="423" y="28"/>
                  </a:cubicBezTo>
                  <a:cubicBezTo>
                    <a:pt x="421" y="30"/>
                    <a:pt x="421" y="30"/>
                    <a:pt x="421" y="30"/>
                  </a:cubicBezTo>
                  <a:cubicBezTo>
                    <a:pt x="415" y="30"/>
                    <a:pt x="415" y="30"/>
                    <a:pt x="415" y="30"/>
                  </a:cubicBezTo>
                  <a:cubicBezTo>
                    <a:pt x="413" y="31"/>
                    <a:pt x="413" y="31"/>
                    <a:pt x="413" y="31"/>
                  </a:cubicBezTo>
                  <a:cubicBezTo>
                    <a:pt x="414" y="32"/>
                    <a:pt x="414" y="32"/>
                    <a:pt x="414" y="32"/>
                  </a:cubicBezTo>
                  <a:lnTo>
                    <a:pt x="417" y="32"/>
                  </a:lnTo>
                  <a:close/>
                  <a:moveTo>
                    <a:pt x="448" y="49"/>
                  </a:moveTo>
                  <a:cubicBezTo>
                    <a:pt x="447" y="48"/>
                    <a:pt x="447" y="48"/>
                    <a:pt x="447" y="48"/>
                  </a:cubicBezTo>
                  <a:cubicBezTo>
                    <a:pt x="445" y="50"/>
                    <a:pt x="445" y="50"/>
                    <a:pt x="445" y="50"/>
                  </a:cubicBezTo>
                  <a:cubicBezTo>
                    <a:pt x="447" y="50"/>
                    <a:pt x="447" y="50"/>
                    <a:pt x="447" y="50"/>
                  </a:cubicBezTo>
                  <a:lnTo>
                    <a:pt x="448" y="49"/>
                  </a:lnTo>
                  <a:close/>
                  <a:moveTo>
                    <a:pt x="404" y="64"/>
                  </a:moveTo>
                  <a:cubicBezTo>
                    <a:pt x="411" y="64"/>
                    <a:pt x="411" y="64"/>
                    <a:pt x="411" y="64"/>
                  </a:cubicBezTo>
                  <a:cubicBezTo>
                    <a:pt x="413" y="62"/>
                    <a:pt x="413" y="62"/>
                    <a:pt x="413" y="62"/>
                  </a:cubicBezTo>
                  <a:cubicBezTo>
                    <a:pt x="411" y="62"/>
                    <a:pt x="411" y="62"/>
                    <a:pt x="411" y="62"/>
                  </a:cubicBezTo>
                  <a:lnTo>
                    <a:pt x="404" y="64"/>
                  </a:lnTo>
                  <a:close/>
                  <a:moveTo>
                    <a:pt x="404" y="49"/>
                  </a:moveTo>
                  <a:cubicBezTo>
                    <a:pt x="398" y="51"/>
                    <a:pt x="398" y="51"/>
                    <a:pt x="398" y="51"/>
                  </a:cubicBezTo>
                  <a:cubicBezTo>
                    <a:pt x="398" y="52"/>
                    <a:pt x="398" y="52"/>
                    <a:pt x="398" y="52"/>
                  </a:cubicBezTo>
                  <a:cubicBezTo>
                    <a:pt x="404" y="52"/>
                    <a:pt x="404" y="52"/>
                    <a:pt x="404" y="52"/>
                  </a:cubicBezTo>
                  <a:cubicBezTo>
                    <a:pt x="409" y="51"/>
                    <a:pt x="409" y="51"/>
                    <a:pt x="409" y="51"/>
                  </a:cubicBezTo>
                  <a:cubicBezTo>
                    <a:pt x="415" y="51"/>
                    <a:pt x="415" y="51"/>
                    <a:pt x="415" y="51"/>
                  </a:cubicBezTo>
                  <a:cubicBezTo>
                    <a:pt x="419" y="51"/>
                    <a:pt x="419" y="51"/>
                    <a:pt x="419" y="51"/>
                  </a:cubicBezTo>
                  <a:cubicBezTo>
                    <a:pt x="411" y="52"/>
                    <a:pt x="411" y="52"/>
                    <a:pt x="411" y="52"/>
                  </a:cubicBezTo>
                  <a:cubicBezTo>
                    <a:pt x="406" y="55"/>
                    <a:pt x="406" y="55"/>
                    <a:pt x="406" y="55"/>
                  </a:cubicBezTo>
                  <a:cubicBezTo>
                    <a:pt x="406" y="56"/>
                    <a:pt x="406" y="56"/>
                    <a:pt x="406" y="56"/>
                  </a:cubicBezTo>
                  <a:cubicBezTo>
                    <a:pt x="409" y="56"/>
                    <a:pt x="409" y="56"/>
                    <a:pt x="409" y="56"/>
                  </a:cubicBezTo>
                  <a:cubicBezTo>
                    <a:pt x="411" y="55"/>
                    <a:pt x="411" y="55"/>
                    <a:pt x="411" y="55"/>
                  </a:cubicBezTo>
                  <a:cubicBezTo>
                    <a:pt x="413" y="56"/>
                    <a:pt x="413" y="56"/>
                    <a:pt x="413" y="56"/>
                  </a:cubicBezTo>
                  <a:cubicBezTo>
                    <a:pt x="420" y="55"/>
                    <a:pt x="420" y="55"/>
                    <a:pt x="420" y="55"/>
                  </a:cubicBezTo>
                  <a:cubicBezTo>
                    <a:pt x="425" y="52"/>
                    <a:pt x="425" y="52"/>
                    <a:pt x="425" y="52"/>
                  </a:cubicBezTo>
                  <a:cubicBezTo>
                    <a:pt x="429" y="53"/>
                    <a:pt x="429" y="53"/>
                    <a:pt x="429" y="53"/>
                  </a:cubicBezTo>
                  <a:cubicBezTo>
                    <a:pt x="433" y="52"/>
                    <a:pt x="433" y="52"/>
                    <a:pt x="433" y="52"/>
                  </a:cubicBezTo>
                  <a:cubicBezTo>
                    <a:pt x="434" y="51"/>
                    <a:pt x="434" y="51"/>
                    <a:pt x="434" y="51"/>
                  </a:cubicBezTo>
                  <a:cubicBezTo>
                    <a:pt x="429" y="51"/>
                    <a:pt x="429" y="51"/>
                    <a:pt x="429" y="51"/>
                  </a:cubicBezTo>
                  <a:cubicBezTo>
                    <a:pt x="428" y="50"/>
                    <a:pt x="428" y="50"/>
                    <a:pt x="428" y="50"/>
                  </a:cubicBezTo>
                  <a:cubicBezTo>
                    <a:pt x="430" y="49"/>
                    <a:pt x="430" y="49"/>
                    <a:pt x="430" y="49"/>
                  </a:cubicBezTo>
                  <a:cubicBezTo>
                    <a:pt x="434" y="45"/>
                    <a:pt x="434" y="45"/>
                    <a:pt x="434" y="45"/>
                  </a:cubicBezTo>
                  <a:cubicBezTo>
                    <a:pt x="433" y="43"/>
                    <a:pt x="433" y="43"/>
                    <a:pt x="433" y="43"/>
                  </a:cubicBezTo>
                  <a:cubicBezTo>
                    <a:pt x="431" y="43"/>
                    <a:pt x="431" y="43"/>
                    <a:pt x="431" y="43"/>
                  </a:cubicBezTo>
                  <a:cubicBezTo>
                    <a:pt x="429" y="45"/>
                    <a:pt x="429" y="45"/>
                    <a:pt x="429" y="45"/>
                  </a:cubicBezTo>
                  <a:cubicBezTo>
                    <a:pt x="426" y="45"/>
                    <a:pt x="426" y="45"/>
                    <a:pt x="426" y="45"/>
                  </a:cubicBezTo>
                  <a:cubicBezTo>
                    <a:pt x="426" y="43"/>
                    <a:pt x="426" y="43"/>
                    <a:pt x="426" y="43"/>
                  </a:cubicBezTo>
                  <a:cubicBezTo>
                    <a:pt x="420" y="43"/>
                    <a:pt x="420" y="43"/>
                    <a:pt x="420" y="43"/>
                  </a:cubicBezTo>
                  <a:cubicBezTo>
                    <a:pt x="418" y="44"/>
                    <a:pt x="418" y="44"/>
                    <a:pt x="418" y="44"/>
                  </a:cubicBezTo>
                  <a:cubicBezTo>
                    <a:pt x="421" y="46"/>
                    <a:pt x="421" y="46"/>
                    <a:pt x="421" y="46"/>
                  </a:cubicBezTo>
                  <a:cubicBezTo>
                    <a:pt x="417" y="45"/>
                    <a:pt x="417" y="45"/>
                    <a:pt x="417" y="45"/>
                  </a:cubicBezTo>
                  <a:cubicBezTo>
                    <a:pt x="416" y="46"/>
                    <a:pt x="416" y="46"/>
                    <a:pt x="416" y="46"/>
                  </a:cubicBezTo>
                  <a:cubicBezTo>
                    <a:pt x="419" y="48"/>
                    <a:pt x="419" y="48"/>
                    <a:pt x="419" y="48"/>
                  </a:cubicBezTo>
                  <a:cubicBezTo>
                    <a:pt x="416" y="48"/>
                    <a:pt x="416" y="48"/>
                    <a:pt x="416" y="48"/>
                  </a:cubicBezTo>
                  <a:cubicBezTo>
                    <a:pt x="414" y="46"/>
                    <a:pt x="414" y="46"/>
                    <a:pt x="414" y="46"/>
                  </a:cubicBezTo>
                  <a:cubicBezTo>
                    <a:pt x="414" y="45"/>
                    <a:pt x="414" y="45"/>
                    <a:pt x="414" y="45"/>
                  </a:cubicBezTo>
                  <a:cubicBezTo>
                    <a:pt x="410" y="46"/>
                    <a:pt x="410" y="46"/>
                    <a:pt x="410" y="46"/>
                  </a:cubicBezTo>
                  <a:cubicBezTo>
                    <a:pt x="408" y="48"/>
                    <a:pt x="408" y="48"/>
                    <a:pt x="408" y="48"/>
                  </a:cubicBezTo>
                  <a:cubicBezTo>
                    <a:pt x="409" y="50"/>
                    <a:pt x="409" y="50"/>
                    <a:pt x="409" y="50"/>
                  </a:cubicBezTo>
                  <a:lnTo>
                    <a:pt x="404" y="49"/>
                  </a:lnTo>
                  <a:close/>
                  <a:moveTo>
                    <a:pt x="417" y="59"/>
                  </a:moveTo>
                  <a:cubicBezTo>
                    <a:pt x="415" y="60"/>
                    <a:pt x="415" y="60"/>
                    <a:pt x="415" y="60"/>
                  </a:cubicBezTo>
                  <a:cubicBezTo>
                    <a:pt x="418" y="60"/>
                    <a:pt x="418" y="60"/>
                    <a:pt x="418" y="60"/>
                  </a:cubicBezTo>
                  <a:cubicBezTo>
                    <a:pt x="418" y="59"/>
                    <a:pt x="418" y="59"/>
                    <a:pt x="418" y="59"/>
                  </a:cubicBezTo>
                  <a:lnTo>
                    <a:pt x="417" y="59"/>
                  </a:lnTo>
                  <a:close/>
                  <a:moveTo>
                    <a:pt x="431" y="115"/>
                  </a:moveTo>
                  <a:cubicBezTo>
                    <a:pt x="433" y="113"/>
                    <a:pt x="433" y="113"/>
                    <a:pt x="433" y="113"/>
                  </a:cubicBezTo>
                  <a:cubicBezTo>
                    <a:pt x="434" y="110"/>
                    <a:pt x="434" y="110"/>
                    <a:pt x="434" y="110"/>
                  </a:cubicBezTo>
                  <a:cubicBezTo>
                    <a:pt x="432" y="111"/>
                    <a:pt x="432" y="111"/>
                    <a:pt x="432" y="111"/>
                  </a:cubicBezTo>
                  <a:cubicBezTo>
                    <a:pt x="430" y="114"/>
                    <a:pt x="430" y="114"/>
                    <a:pt x="430" y="114"/>
                  </a:cubicBezTo>
                  <a:lnTo>
                    <a:pt x="431" y="115"/>
                  </a:lnTo>
                  <a:close/>
                  <a:moveTo>
                    <a:pt x="452" y="66"/>
                  </a:moveTo>
                  <a:cubicBezTo>
                    <a:pt x="457" y="64"/>
                    <a:pt x="457" y="64"/>
                    <a:pt x="457" y="64"/>
                  </a:cubicBezTo>
                  <a:cubicBezTo>
                    <a:pt x="448" y="63"/>
                    <a:pt x="448" y="63"/>
                    <a:pt x="448" y="63"/>
                  </a:cubicBezTo>
                  <a:cubicBezTo>
                    <a:pt x="445" y="64"/>
                    <a:pt x="445" y="64"/>
                    <a:pt x="445" y="64"/>
                  </a:cubicBezTo>
                  <a:cubicBezTo>
                    <a:pt x="441" y="62"/>
                    <a:pt x="441" y="62"/>
                    <a:pt x="441" y="62"/>
                  </a:cubicBezTo>
                  <a:cubicBezTo>
                    <a:pt x="437" y="62"/>
                    <a:pt x="437" y="62"/>
                    <a:pt x="437" y="62"/>
                  </a:cubicBezTo>
                  <a:cubicBezTo>
                    <a:pt x="426" y="64"/>
                    <a:pt x="426" y="64"/>
                    <a:pt x="426" y="64"/>
                  </a:cubicBezTo>
                  <a:cubicBezTo>
                    <a:pt x="426" y="66"/>
                    <a:pt x="426" y="66"/>
                    <a:pt x="426" y="66"/>
                  </a:cubicBezTo>
                  <a:cubicBezTo>
                    <a:pt x="422" y="65"/>
                    <a:pt x="422" y="65"/>
                    <a:pt x="422" y="65"/>
                  </a:cubicBezTo>
                  <a:cubicBezTo>
                    <a:pt x="414" y="73"/>
                    <a:pt x="414" y="73"/>
                    <a:pt x="414" y="73"/>
                  </a:cubicBezTo>
                  <a:cubicBezTo>
                    <a:pt x="415" y="75"/>
                    <a:pt x="415" y="75"/>
                    <a:pt x="415" y="75"/>
                  </a:cubicBezTo>
                  <a:cubicBezTo>
                    <a:pt x="412" y="78"/>
                    <a:pt x="412" y="78"/>
                    <a:pt x="412" y="78"/>
                  </a:cubicBezTo>
                  <a:cubicBezTo>
                    <a:pt x="412" y="79"/>
                    <a:pt x="412" y="79"/>
                    <a:pt x="412" y="79"/>
                  </a:cubicBezTo>
                  <a:cubicBezTo>
                    <a:pt x="417" y="79"/>
                    <a:pt x="417" y="79"/>
                    <a:pt x="417" y="79"/>
                  </a:cubicBezTo>
                  <a:cubicBezTo>
                    <a:pt x="425" y="76"/>
                    <a:pt x="425" y="76"/>
                    <a:pt x="425" y="76"/>
                  </a:cubicBezTo>
                  <a:cubicBezTo>
                    <a:pt x="425" y="74"/>
                    <a:pt x="425" y="74"/>
                    <a:pt x="425" y="74"/>
                  </a:cubicBezTo>
                  <a:cubicBezTo>
                    <a:pt x="423" y="73"/>
                    <a:pt x="423" y="73"/>
                    <a:pt x="423" y="73"/>
                  </a:cubicBezTo>
                  <a:cubicBezTo>
                    <a:pt x="429" y="72"/>
                    <a:pt x="429" y="72"/>
                    <a:pt x="429" y="72"/>
                  </a:cubicBezTo>
                  <a:cubicBezTo>
                    <a:pt x="436" y="73"/>
                    <a:pt x="436" y="73"/>
                    <a:pt x="436" y="73"/>
                  </a:cubicBezTo>
                  <a:lnTo>
                    <a:pt x="452" y="66"/>
                  </a:lnTo>
                  <a:close/>
                  <a:moveTo>
                    <a:pt x="435" y="53"/>
                  </a:moveTo>
                  <a:cubicBezTo>
                    <a:pt x="433" y="54"/>
                    <a:pt x="433" y="54"/>
                    <a:pt x="433" y="54"/>
                  </a:cubicBezTo>
                  <a:cubicBezTo>
                    <a:pt x="428" y="56"/>
                    <a:pt x="428" y="56"/>
                    <a:pt x="428" y="56"/>
                  </a:cubicBezTo>
                  <a:cubicBezTo>
                    <a:pt x="429" y="58"/>
                    <a:pt x="429" y="58"/>
                    <a:pt x="429" y="58"/>
                  </a:cubicBezTo>
                  <a:cubicBezTo>
                    <a:pt x="429" y="59"/>
                    <a:pt x="429" y="59"/>
                    <a:pt x="429" y="59"/>
                  </a:cubicBezTo>
                  <a:cubicBezTo>
                    <a:pt x="434" y="58"/>
                    <a:pt x="434" y="58"/>
                    <a:pt x="434" y="58"/>
                  </a:cubicBezTo>
                  <a:cubicBezTo>
                    <a:pt x="435" y="59"/>
                    <a:pt x="435" y="59"/>
                    <a:pt x="435" y="59"/>
                  </a:cubicBezTo>
                  <a:cubicBezTo>
                    <a:pt x="439" y="59"/>
                    <a:pt x="439" y="59"/>
                    <a:pt x="439" y="59"/>
                  </a:cubicBezTo>
                  <a:cubicBezTo>
                    <a:pt x="444" y="59"/>
                    <a:pt x="444" y="59"/>
                    <a:pt x="444" y="59"/>
                  </a:cubicBezTo>
                  <a:cubicBezTo>
                    <a:pt x="446" y="57"/>
                    <a:pt x="446" y="57"/>
                    <a:pt x="446" y="57"/>
                  </a:cubicBezTo>
                  <a:cubicBezTo>
                    <a:pt x="446" y="56"/>
                    <a:pt x="446" y="56"/>
                    <a:pt x="446" y="56"/>
                  </a:cubicBezTo>
                  <a:cubicBezTo>
                    <a:pt x="449" y="54"/>
                    <a:pt x="449" y="54"/>
                    <a:pt x="449" y="54"/>
                  </a:cubicBezTo>
                  <a:cubicBezTo>
                    <a:pt x="446" y="52"/>
                    <a:pt x="446" y="52"/>
                    <a:pt x="446" y="52"/>
                  </a:cubicBezTo>
                  <a:cubicBezTo>
                    <a:pt x="442" y="51"/>
                    <a:pt x="442" y="51"/>
                    <a:pt x="442" y="51"/>
                  </a:cubicBezTo>
                  <a:lnTo>
                    <a:pt x="435" y="53"/>
                  </a:lnTo>
                  <a:close/>
                  <a:moveTo>
                    <a:pt x="522" y="58"/>
                  </a:moveTo>
                  <a:cubicBezTo>
                    <a:pt x="522" y="59"/>
                    <a:pt x="522" y="59"/>
                    <a:pt x="522" y="59"/>
                  </a:cubicBezTo>
                  <a:cubicBezTo>
                    <a:pt x="524" y="59"/>
                    <a:pt x="524" y="59"/>
                    <a:pt x="524" y="59"/>
                  </a:cubicBezTo>
                  <a:cubicBezTo>
                    <a:pt x="524" y="57"/>
                    <a:pt x="524" y="57"/>
                    <a:pt x="524" y="57"/>
                  </a:cubicBezTo>
                  <a:lnTo>
                    <a:pt x="522" y="58"/>
                  </a:lnTo>
                  <a:close/>
                  <a:moveTo>
                    <a:pt x="440" y="133"/>
                  </a:moveTo>
                  <a:cubicBezTo>
                    <a:pt x="441" y="131"/>
                    <a:pt x="441" y="131"/>
                    <a:pt x="441" y="131"/>
                  </a:cubicBezTo>
                  <a:cubicBezTo>
                    <a:pt x="439" y="131"/>
                    <a:pt x="439" y="131"/>
                    <a:pt x="439" y="131"/>
                  </a:cubicBezTo>
                  <a:cubicBezTo>
                    <a:pt x="437" y="130"/>
                    <a:pt x="437" y="130"/>
                    <a:pt x="437" y="130"/>
                  </a:cubicBezTo>
                  <a:cubicBezTo>
                    <a:pt x="435" y="129"/>
                    <a:pt x="435" y="129"/>
                    <a:pt x="435" y="129"/>
                  </a:cubicBezTo>
                  <a:cubicBezTo>
                    <a:pt x="435" y="131"/>
                    <a:pt x="435" y="131"/>
                    <a:pt x="435" y="131"/>
                  </a:cubicBezTo>
                  <a:cubicBezTo>
                    <a:pt x="434" y="132"/>
                    <a:pt x="434" y="132"/>
                    <a:pt x="434" y="132"/>
                  </a:cubicBezTo>
                  <a:cubicBezTo>
                    <a:pt x="438" y="133"/>
                    <a:pt x="438" y="133"/>
                    <a:pt x="438" y="133"/>
                  </a:cubicBezTo>
                  <a:lnTo>
                    <a:pt x="440" y="133"/>
                  </a:lnTo>
                  <a:close/>
                  <a:moveTo>
                    <a:pt x="445" y="147"/>
                  </a:moveTo>
                  <a:cubicBezTo>
                    <a:pt x="444" y="147"/>
                    <a:pt x="444" y="147"/>
                    <a:pt x="444" y="147"/>
                  </a:cubicBezTo>
                  <a:cubicBezTo>
                    <a:pt x="442" y="146"/>
                    <a:pt x="442" y="146"/>
                    <a:pt x="442" y="146"/>
                  </a:cubicBezTo>
                  <a:cubicBezTo>
                    <a:pt x="438" y="147"/>
                    <a:pt x="438" y="147"/>
                    <a:pt x="438" y="147"/>
                  </a:cubicBezTo>
                  <a:cubicBezTo>
                    <a:pt x="441" y="145"/>
                    <a:pt x="441" y="145"/>
                    <a:pt x="441" y="145"/>
                  </a:cubicBezTo>
                  <a:cubicBezTo>
                    <a:pt x="441" y="142"/>
                    <a:pt x="441" y="142"/>
                    <a:pt x="441" y="142"/>
                  </a:cubicBezTo>
                  <a:cubicBezTo>
                    <a:pt x="439" y="140"/>
                    <a:pt x="439" y="140"/>
                    <a:pt x="439" y="140"/>
                  </a:cubicBezTo>
                  <a:cubicBezTo>
                    <a:pt x="435" y="139"/>
                    <a:pt x="435" y="139"/>
                    <a:pt x="435" y="139"/>
                  </a:cubicBezTo>
                  <a:cubicBezTo>
                    <a:pt x="433" y="137"/>
                    <a:pt x="433" y="137"/>
                    <a:pt x="433" y="137"/>
                  </a:cubicBezTo>
                  <a:cubicBezTo>
                    <a:pt x="430" y="136"/>
                    <a:pt x="430" y="136"/>
                    <a:pt x="430" y="136"/>
                  </a:cubicBezTo>
                  <a:cubicBezTo>
                    <a:pt x="428" y="135"/>
                    <a:pt x="428" y="135"/>
                    <a:pt x="428" y="135"/>
                  </a:cubicBezTo>
                  <a:cubicBezTo>
                    <a:pt x="425" y="137"/>
                    <a:pt x="425" y="137"/>
                    <a:pt x="425" y="137"/>
                  </a:cubicBezTo>
                  <a:cubicBezTo>
                    <a:pt x="426" y="134"/>
                    <a:pt x="426" y="134"/>
                    <a:pt x="426" y="134"/>
                  </a:cubicBezTo>
                  <a:cubicBezTo>
                    <a:pt x="426" y="133"/>
                    <a:pt x="426" y="133"/>
                    <a:pt x="426" y="133"/>
                  </a:cubicBezTo>
                  <a:cubicBezTo>
                    <a:pt x="426" y="131"/>
                    <a:pt x="426" y="131"/>
                    <a:pt x="426" y="131"/>
                  </a:cubicBezTo>
                  <a:cubicBezTo>
                    <a:pt x="419" y="133"/>
                    <a:pt x="419" y="133"/>
                    <a:pt x="419" y="133"/>
                  </a:cubicBezTo>
                  <a:cubicBezTo>
                    <a:pt x="417" y="137"/>
                    <a:pt x="417" y="137"/>
                    <a:pt x="417" y="137"/>
                  </a:cubicBezTo>
                  <a:cubicBezTo>
                    <a:pt x="412" y="142"/>
                    <a:pt x="412" y="142"/>
                    <a:pt x="412" y="142"/>
                  </a:cubicBezTo>
                  <a:cubicBezTo>
                    <a:pt x="411" y="145"/>
                    <a:pt x="411" y="145"/>
                    <a:pt x="411" y="145"/>
                  </a:cubicBezTo>
                  <a:cubicBezTo>
                    <a:pt x="404" y="148"/>
                    <a:pt x="404" y="148"/>
                    <a:pt x="404" y="148"/>
                  </a:cubicBezTo>
                  <a:cubicBezTo>
                    <a:pt x="400" y="151"/>
                    <a:pt x="400" y="151"/>
                    <a:pt x="400" y="151"/>
                  </a:cubicBezTo>
                  <a:cubicBezTo>
                    <a:pt x="402" y="151"/>
                    <a:pt x="402" y="151"/>
                    <a:pt x="402" y="151"/>
                  </a:cubicBezTo>
                  <a:cubicBezTo>
                    <a:pt x="405" y="150"/>
                    <a:pt x="405" y="150"/>
                    <a:pt x="405" y="150"/>
                  </a:cubicBezTo>
                  <a:cubicBezTo>
                    <a:pt x="410" y="150"/>
                    <a:pt x="410" y="150"/>
                    <a:pt x="410" y="150"/>
                  </a:cubicBezTo>
                  <a:cubicBezTo>
                    <a:pt x="407" y="155"/>
                    <a:pt x="407" y="155"/>
                    <a:pt x="407" y="155"/>
                  </a:cubicBezTo>
                  <a:cubicBezTo>
                    <a:pt x="411" y="155"/>
                    <a:pt x="411" y="155"/>
                    <a:pt x="411" y="155"/>
                  </a:cubicBezTo>
                  <a:cubicBezTo>
                    <a:pt x="414" y="153"/>
                    <a:pt x="414" y="153"/>
                    <a:pt x="414" y="153"/>
                  </a:cubicBezTo>
                  <a:cubicBezTo>
                    <a:pt x="418" y="150"/>
                    <a:pt x="418" y="150"/>
                    <a:pt x="418" y="150"/>
                  </a:cubicBezTo>
                  <a:cubicBezTo>
                    <a:pt x="425" y="148"/>
                    <a:pt x="425" y="148"/>
                    <a:pt x="425" y="148"/>
                  </a:cubicBezTo>
                  <a:cubicBezTo>
                    <a:pt x="426" y="146"/>
                    <a:pt x="426" y="146"/>
                    <a:pt x="426" y="146"/>
                  </a:cubicBezTo>
                  <a:cubicBezTo>
                    <a:pt x="430" y="146"/>
                    <a:pt x="430" y="146"/>
                    <a:pt x="430" y="146"/>
                  </a:cubicBezTo>
                  <a:cubicBezTo>
                    <a:pt x="429" y="148"/>
                    <a:pt x="429" y="148"/>
                    <a:pt x="429" y="148"/>
                  </a:cubicBezTo>
                  <a:cubicBezTo>
                    <a:pt x="432" y="148"/>
                    <a:pt x="432" y="148"/>
                    <a:pt x="432" y="148"/>
                  </a:cubicBezTo>
                  <a:cubicBezTo>
                    <a:pt x="432" y="150"/>
                    <a:pt x="432" y="150"/>
                    <a:pt x="432" y="150"/>
                  </a:cubicBezTo>
                  <a:cubicBezTo>
                    <a:pt x="437" y="150"/>
                    <a:pt x="437" y="150"/>
                    <a:pt x="437" y="150"/>
                  </a:cubicBezTo>
                  <a:cubicBezTo>
                    <a:pt x="438" y="151"/>
                    <a:pt x="438" y="151"/>
                    <a:pt x="438" y="151"/>
                  </a:cubicBezTo>
                  <a:cubicBezTo>
                    <a:pt x="442" y="151"/>
                    <a:pt x="442" y="151"/>
                    <a:pt x="442" y="151"/>
                  </a:cubicBezTo>
                  <a:cubicBezTo>
                    <a:pt x="447" y="150"/>
                    <a:pt x="447" y="150"/>
                    <a:pt x="447" y="150"/>
                  </a:cubicBezTo>
                  <a:lnTo>
                    <a:pt x="445" y="147"/>
                  </a:lnTo>
                  <a:close/>
                  <a:moveTo>
                    <a:pt x="540" y="170"/>
                  </a:moveTo>
                  <a:cubicBezTo>
                    <a:pt x="540" y="168"/>
                    <a:pt x="540" y="168"/>
                    <a:pt x="540" y="168"/>
                  </a:cubicBezTo>
                  <a:cubicBezTo>
                    <a:pt x="538" y="167"/>
                    <a:pt x="538" y="167"/>
                    <a:pt x="538" y="167"/>
                  </a:cubicBezTo>
                  <a:cubicBezTo>
                    <a:pt x="536" y="168"/>
                    <a:pt x="536" y="168"/>
                    <a:pt x="536" y="168"/>
                  </a:cubicBezTo>
                  <a:cubicBezTo>
                    <a:pt x="537" y="171"/>
                    <a:pt x="537" y="171"/>
                    <a:pt x="537" y="171"/>
                  </a:cubicBezTo>
                  <a:lnTo>
                    <a:pt x="540" y="170"/>
                  </a:lnTo>
                  <a:close/>
                  <a:moveTo>
                    <a:pt x="513" y="177"/>
                  </a:moveTo>
                  <a:cubicBezTo>
                    <a:pt x="513" y="176"/>
                    <a:pt x="513" y="176"/>
                    <a:pt x="513" y="176"/>
                  </a:cubicBezTo>
                  <a:cubicBezTo>
                    <a:pt x="511" y="176"/>
                    <a:pt x="511" y="176"/>
                    <a:pt x="511" y="176"/>
                  </a:cubicBezTo>
                  <a:cubicBezTo>
                    <a:pt x="508" y="180"/>
                    <a:pt x="508" y="180"/>
                    <a:pt x="508" y="180"/>
                  </a:cubicBezTo>
                  <a:cubicBezTo>
                    <a:pt x="511" y="180"/>
                    <a:pt x="511" y="180"/>
                    <a:pt x="511" y="180"/>
                  </a:cubicBezTo>
                  <a:lnTo>
                    <a:pt x="513" y="177"/>
                  </a:lnTo>
                  <a:close/>
                  <a:moveTo>
                    <a:pt x="431" y="128"/>
                  </a:moveTo>
                  <a:cubicBezTo>
                    <a:pt x="429" y="131"/>
                    <a:pt x="429" y="131"/>
                    <a:pt x="429" y="131"/>
                  </a:cubicBezTo>
                  <a:cubicBezTo>
                    <a:pt x="429" y="133"/>
                    <a:pt x="429" y="133"/>
                    <a:pt x="429" y="133"/>
                  </a:cubicBezTo>
                  <a:cubicBezTo>
                    <a:pt x="430" y="133"/>
                    <a:pt x="430" y="133"/>
                    <a:pt x="430" y="133"/>
                  </a:cubicBezTo>
                  <a:lnTo>
                    <a:pt x="431" y="128"/>
                  </a:lnTo>
                  <a:close/>
                  <a:moveTo>
                    <a:pt x="483" y="158"/>
                  </a:moveTo>
                  <a:cubicBezTo>
                    <a:pt x="478" y="158"/>
                    <a:pt x="478" y="158"/>
                    <a:pt x="478" y="158"/>
                  </a:cubicBezTo>
                  <a:cubicBezTo>
                    <a:pt x="480" y="160"/>
                    <a:pt x="480" y="160"/>
                    <a:pt x="480" y="160"/>
                  </a:cubicBezTo>
                  <a:cubicBezTo>
                    <a:pt x="483" y="160"/>
                    <a:pt x="483" y="160"/>
                    <a:pt x="483" y="160"/>
                  </a:cubicBezTo>
                  <a:lnTo>
                    <a:pt x="483" y="158"/>
                  </a:lnTo>
                  <a:close/>
                  <a:moveTo>
                    <a:pt x="383" y="258"/>
                  </a:moveTo>
                  <a:cubicBezTo>
                    <a:pt x="386" y="257"/>
                    <a:pt x="386" y="257"/>
                    <a:pt x="386" y="257"/>
                  </a:cubicBezTo>
                  <a:cubicBezTo>
                    <a:pt x="387" y="256"/>
                    <a:pt x="387" y="256"/>
                    <a:pt x="387" y="256"/>
                  </a:cubicBezTo>
                  <a:cubicBezTo>
                    <a:pt x="383" y="256"/>
                    <a:pt x="383" y="256"/>
                    <a:pt x="383" y="256"/>
                  </a:cubicBezTo>
                  <a:lnTo>
                    <a:pt x="383" y="258"/>
                  </a:lnTo>
                  <a:close/>
                  <a:moveTo>
                    <a:pt x="436" y="164"/>
                  </a:moveTo>
                  <a:cubicBezTo>
                    <a:pt x="435" y="166"/>
                    <a:pt x="435" y="166"/>
                    <a:pt x="435" y="166"/>
                  </a:cubicBezTo>
                  <a:cubicBezTo>
                    <a:pt x="436" y="167"/>
                    <a:pt x="436" y="167"/>
                    <a:pt x="436" y="167"/>
                  </a:cubicBezTo>
                  <a:cubicBezTo>
                    <a:pt x="439" y="166"/>
                    <a:pt x="439" y="166"/>
                    <a:pt x="439" y="166"/>
                  </a:cubicBezTo>
                  <a:cubicBezTo>
                    <a:pt x="443" y="163"/>
                    <a:pt x="443" y="163"/>
                    <a:pt x="443" y="163"/>
                  </a:cubicBezTo>
                  <a:cubicBezTo>
                    <a:pt x="444" y="162"/>
                    <a:pt x="444" y="162"/>
                    <a:pt x="444" y="162"/>
                  </a:cubicBezTo>
                  <a:cubicBezTo>
                    <a:pt x="443" y="161"/>
                    <a:pt x="443" y="161"/>
                    <a:pt x="443" y="161"/>
                  </a:cubicBezTo>
                  <a:cubicBezTo>
                    <a:pt x="441" y="161"/>
                    <a:pt x="441" y="161"/>
                    <a:pt x="441" y="161"/>
                  </a:cubicBezTo>
                  <a:lnTo>
                    <a:pt x="436" y="164"/>
                  </a:lnTo>
                  <a:close/>
                  <a:moveTo>
                    <a:pt x="408" y="213"/>
                  </a:moveTo>
                  <a:cubicBezTo>
                    <a:pt x="407" y="215"/>
                    <a:pt x="407" y="215"/>
                    <a:pt x="407" y="215"/>
                  </a:cubicBezTo>
                  <a:cubicBezTo>
                    <a:pt x="402" y="215"/>
                    <a:pt x="402" y="215"/>
                    <a:pt x="402" y="215"/>
                  </a:cubicBezTo>
                  <a:cubicBezTo>
                    <a:pt x="401" y="217"/>
                    <a:pt x="401" y="217"/>
                    <a:pt x="401" y="217"/>
                  </a:cubicBezTo>
                  <a:cubicBezTo>
                    <a:pt x="408" y="215"/>
                    <a:pt x="408" y="215"/>
                    <a:pt x="408" y="215"/>
                  </a:cubicBezTo>
                  <a:lnTo>
                    <a:pt x="408" y="213"/>
                  </a:lnTo>
                  <a:close/>
                  <a:moveTo>
                    <a:pt x="422" y="157"/>
                  </a:moveTo>
                  <a:cubicBezTo>
                    <a:pt x="421" y="157"/>
                    <a:pt x="421" y="157"/>
                    <a:pt x="421" y="157"/>
                  </a:cubicBezTo>
                  <a:cubicBezTo>
                    <a:pt x="418" y="158"/>
                    <a:pt x="418" y="158"/>
                    <a:pt x="418" y="158"/>
                  </a:cubicBezTo>
                  <a:cubicBezTo>
                    <a:pt x="414" y="161"/>
                    <a:pt x="414" y="161"/>
                    <a:pt x="414" y="161"/>
                  </a:cubicBezTo>
                  <a:cubicBezTo>
                    <a:pt x="412" y="164"/>
                    <a:pt x="412" y="164"/>
                    <a:pt x="412" y="164"/>
                  </a:cubicBezTo>
                  <a:cubicBezTo>
                    <a:pt x="416" y="163"/>
                    <a:pt x="416" y="163"/>
                    <a:pt x="416" y="163"/>
                  </a:cubicBezTo>
                  <a:cubicBezTo>
                    <a:pt x="418" y="163"/>
                    <a:pt x="418" y="163"/>
                    <a:pt x="418" y="163"/>
                  </a:cubicBezTo>
                  <a:cubicBezTo>
                    <a:pt x="421" y="162"/>
                    <a:pt x="421" y="162"/>
                    <a:pt x="421" y="162"/>
                  </a:cubicBezTo>
                  <a:cubicBezTo>
                    <a:pt x="424" y="160"/>
                    <a:pt x="424" y="160"/>
                    <a:pt x="424" y="160"/>
                  </a:cubicBezTo>
                  <a:cubicBezTo>
                    <a:pt x="430" y="158"/>
                    <a:pt x="430" y="158"/>
                    <a:pt x="430" y="158"/>
                  </a:cubicBezTo>
                  <a:cubicBezTo>
                    <a:pt x="430" y="157"/>
                    <a:pt x="430" y="157"/>
                    <a:pt x="430" y="157"/>
                  </a:cubicBezTo>
                  <a:cubicBezTo>
                    <a:pt x="427" y="156"/>
                    <a:pt x="427" y="156"/>
                    <a:pt x="427" y="156"/>
                  </a:cubicBezTo>
                  <a:lnTo>
                    <a:pt x="422" y="157"/>
                  </a:lnTo>
                  <a:close/>
                  <a:moveTo>
                    <a:pt x="412" y="217"/>
                  </a:moveTo>
                  <a:cubicBezTo>
                    <a:pt x="412" y="214"/>
                    <a:pt x="412" y="214"/>
                    <a:pt x="412" y="214"/>
                  </a:cubicBezTo>
                  <a:cubicBezTo>
                    <a:pt x="410" y="213"/>
                    <a:pt x="410" y="213"/>
                    <a:pt x="410" y="213"/>
                  </a:cubicBezTo>
                  <a:cubicBezTo>
                    <a:pt x="409" y="215"/>
                    <a:pt x="409" y="215"/>
                    <a:pt x="409" y="215"/>
                  </a:cubicBezTo>
                  <a:cubicBezTo>
                    <a:pt x="404" y="218"/>
                    <a:pt x="404" y="218"/>
                    <a:pt x="404" y="218"/>
                  </a:cubicBezTo>
                  <a:cubicBezTo>
                    <a:pt x="402" y="220"/>
                    <a:pt x="402" y="220"/>
                    <a:pt x="402" y="220"/>
                  </a:cubicBezTo>
                  <a:cubicBezTo>
                    <a:pt x="402" y="221"/>
                    <a:pt x="402" y="221"/>
                    <a:pt x="402" y="221"/>
                  </a:cubicBezTo>
                  <a:cubicBezTo>
                    <a:pt x="405" y="219"/>
                    <a:pt x="405" y="219"/>
                    <a:pt x="405" y="219"/>
                  </a:cubicBezTo>
                  <a:cubicBezTo>
                    <a:pt x="408" y="218"/>
                    <a:pt x="408" y="218"/>
                    <a:pt x="408" y="218"/>
                  </a:cubicBezTo>
                  <a:cubicBezTo>
                    <a:pt x="411" y="217"/>
                    <a:pt x="411" y="217"/>
                    <a:pt x="411" y="217"/>
                  </a:cubicBezTo>
                  <a:cubicBezTo>
                    <a:pt x="409" y="222"/>
                    <a:pt x="409" y="222"/>
                    <a:pt x="409" y="222"/>
                  </a:cubicBezTo>
                  <a:lnTo>
                    <a:pt x="412" y="217"/>
                  </a:lnTo>
                  <a:close/>
                  <a:moveTo>
                    <a:pt x="372" y="247"/>
                  </a:moveTo>
                  <a:cubicBezTo>
                    <a:pt x="373" y="248"/>
                    <a:pt x="373" y="248"/>
                    <a:pt x="373" y="248"/>
                  </a:cubicBezTo>
                  <a:cubicBezTo>
                    <a:pt x="377" y="249"/>
                    <a:pt x="377" y="249"/>
                    <a:pt x="377" y="249"/>
                  </a:cubicBezTo>
                  <a:cubicBezTo>
                    <a:pt x="378" y="251"/>
                    <a:pt x="378" y="251"/>
                    <a:pt x="378" y="251"/>
                  </a:cubicBezTo>
                  <a:cubicBezTo>
                    <a:pt x="380" y="249"/>
                    <a:pt x="380" y="249"/>
                    <a:pt x="380" y="249"/>
                  </a:cubicBezTo>
                  <a:cubicBezTo>
                    <a:pt x="380" y="247"/>
                    <a:pt x="380" y="247"/>
                    <a:pt x="380" y="247"/>
                  </a:cubicBezTo>
                  <a:cubicBezTo>
                    <a:pt x="379" y="245"/>
                    <a:pt x="379" y="245"/>
                    <a:pt x="379" y="245"/>
                  </a:cubicBezTo>
                  <a:cubicBezTo>
                    <a:pt x="374" y="245"/>
                    <a:pt x="374" y="245"/>
                    <a:pt x="374" y="245"/>
                  </a:cubicBezTo>
                  <a:lnTo>
                    <a:pt x="372" y="247"/>
                  </a:lnTo>
                  <a:close/>
                  <a:moveTo>
                    <a:pt x="486" y="109"/>
                  </a:moveTo>
                  <a:cubicBezTo>
                    <a:pt x="487" y="109"/>
                    <a:pt x="487" y="109"/>
                    <a:pt x="487" y="109"/>
                  </a:cubicBezTo>
                  <a:cubicBezTo>
                    <a:pt x="489" y="108"/>
                    <a:pt x="489" y="108"/>
                    <a:pt x="489" y="108"/>
                  </a:cubicBezTo>
                  <a:cubicBezTo>
                    <a:pt x="487" y="107"/>
                    <a:pt x="487" y="107"/>
                    <a:pt x="487" y="107"/>
                  </a:cubicBezTo>
                  <a:lnTo>
                    <a:pt x="486" y="109"/>
                  </a:lnTo>
                  <a:close/>
                  <a:moveTo>
                    <a:pt x="512" y="115"/>
                  </a:moveTo>
                  <a:cubicBezTo>
                    <a:pt x="515" y="115"/>
                    <a:pt x="515" y="115"/>
                    <a:pt x="515" y="115"/>
                  </a:cubicBezTo>
                  <a:cubicBezTo>
                    <a:pt x="516" y="113"/>
                    <a:pt x="516" y="113"/>
                    <a:pt x="516" y="113"/>
                  </a:cubicBezTo>
                  <a:cubicBezTo>
                    <a:pt x="515" y="112"/>
                    <a:pt x="515" y="112"/>
                    <a:pt x="515" y="112"/>
                  </a:cubicBezTo>
                  <a:cubicBezTo>
                    <a:pt x="513" y="111"/>
                    <a:pt x="513" y="111"/>
                    <a:pt x="513" y="111"/>
                  </a:cubicBezTo>
                  <a:cubicBezTo>
                    <a:pt x="509" y="112"/>
                    <a:pt x="509" y="112"/>
                    <a:pt x="509" y="112"/>
                  </a:cubicBezTo>
                  <a:cubicBezTo>
                    <a:pt x="509" y="115"/>
                    <a:pt x="509" y="115"/>
                    <a:pt x="509" y="115"/>
                  </a:cubicBezTo>
                  <a:lnTo>
                    <a:pt x="512" y="115"/>
                  </a:lnTo>
                  <a:close/>
                  <a:moveTo>
                    <a:pt x="567" y="291"/>
                  </a:moveTo>
                  <a:cubicBezTo>
                    <a:pt x="571" y="288"/>
                    <a:pt x="571" y="288"/>
                    <a:pt x="571" y="288"/>
                  </a:cubicBezTo>
                  <a:cubicBezTo>
                    <a:pt x="568" y="288"/>
                    <a:pt x="568" y="288"/>
                    <a:pt x="568" y="288"/>
                  </a:cubicBezTo>
                  <a:cubicBezTo>
                    <a:pt x="564" y="290"/>
                    <a:pt x="564" y="290"/>
                    <a:pt x="564" y="290"/>
                  </a:cubicBezTo>
                  <a:cubicBezTo>
                    <a:pt x="561" y="290"/>
                    <a:pt x="561" y="290"/>
                    <a:pt x="561" y="290"/>
                  </a:cubicBezTo>
                  <a:cubicBezTo>
                    <a:pt x="565" y="288"/>
                    <a:pt x="565" y="288"/>
                    <a:pt x="565" y="288"/>
                  </a:cubicBezTo>
                  <a:cubicBezTo>
                    <a:pt x="560" y="287"/>
                    <a:pt x="560" y="287"/>
                    <a:pt x="560" y="287"/>
                  </a:cubicBezTo>
                  <a:cubicBezTo>
                    <a:pt x="556" y="287"/>
                    <a:pt x="556" y="287"/>
                    <a:pt x="556" y="287"/>
                  </a:cubicBezTo>
                  <a:cubicBezTo>
                    <a:pt x="560" y="285"/>
                    <a:pt x="560" y="285"/>
                    <a:pt x="560" y="285"/>
                  </a:cubicBezTo>
                  <a:cubicBezTo>
                    <a:pt x="564" y="286"/>
                    <a:pt x="564" y="286"/>
                    <a:pt x="564" y="286"/>
                  </a:cubicBezTo>
                  <a:cubicBezTo>
                    <a:pt x="569" y="283"/>
                    <a:pt x="569" y="283"/>
                    <a:pt x="569" y="283"/>
                  </a:cubicBezTo>
                  <a:cubicBezTo>
                    <a:pt x="568" y="281"/>
                    <a:pt x="568" y="281"/>
                    <a:pt x="568" y="281"/>
                  </a:cubicBezTo>
                  <a:cubicBezTo>
                    <a:pt x="563" y="280"/>
                    <a:pt x="563" y="280"/>
                    <a:pt x="563" y="280"/>
                  </a:cubicBezTo>
                  <a:cubicBezTo>
                    <a:pt x="562" y="279"/>
                    <a:pt x="562" y="279"/>
                    <a:pt x="562" y="279"/>
                  </a:cubicBezTo>
                  <a:cubicBezTo>
                    <a:pt x="560" y="280"/>
                    <a:pt x="560" y="280"/>
                    <a:pt x="560" y="280"/>
                  </a:cubicBezTo>
                  <a:cubicBezTo>
                    <a:pt x="556" y="282"/>
                    <a:pt x="556" y="282"/>
                    <a:pt x="556" y="282"/>
                  </a:cubicBezTo>
                  <a:cubicBezTo>
                    <a:pt x="556" y="280"/>
                    <a:pt x="556" y="280"/>
                    <a:pt x="556" y="280"/>
                  </a:cubicBezTo>
                  <a:cubicBezTo>
                    <a:pt x="553" y="279"/>
                    <a:pt x="553" y="279"/>
                    <a:pt x="553" y="279"/>
                  </a:cubicBezTo>
                  <a:cubicBezTo>
                    <a:pt x="552" y="278"/>
                    <a:pt x="552" y="278"/>
                    <a:pt x="552" y="278"/>
                  </a:cubicBezTo>
                  <a:cubicBezTo>
                    <a:pt x="556" y="275"/>
                    <a:pt x="556" y="275"/>
                    <a:pt x="556" y="275"/>
                  </a:cubicBezTo>
                  <a:cubicBezTo>
                    <a:pt x="553" y="275"/>
                    <a:pt x="553" y="275"/>
                    <a:pt x="553" y="275"/>
                  </a:cubicBezTo>
                  <a:cubicBezTo>
                    <a:pt x="552" y="274"/>
                    <a:pt x="552" y="274"/>
                    <a:pt x="552" y="274"/>
                  </a:cubicBezTo>
                  <a:cubicBezTo>
                    <a:pt x="546" y="277"/>
                    <a:pt x="546" y="277"/>
                    <a:pt x="546" y="277"/>
                  </a:cubicBezTo>
                  <a:cubicBezTo>
                    <a:pt x="547" y="276"/>
                    <a:pt x="547" y="276"/>
                    <a:pt x="547" y="276"/>
                  </a:cubicBezTo>
                  <a:cubicBezTo>
                    <a:pt x="553" y="270"/>
                    <a:pt x="553" y="270"/>
                    <a:pt x="553" y="270"/>
                  </a:cubicBezTo>
                  <a:cubicBezTo>
                    <a:pt x="555" y="267"/>
                    <a:pt x="555" y="267"/>
                    <a:pt x="555" y="267"/>
                  </a:cubicBezTo>
                  <a:cubicBezTo>
                    <a:pt x="556" y="266"/>
                    <a:pt x="556" y="266"/>
                    <a:pt x="556" y="266"/>
                  </a:cubicBezTo>
                  <a:cubicBezTo>
                    <a:pt x="559" y="265"/>
                    <a:pt x="559" y="265"/>
                    <a:pt x="559" y="265"/>
                  </a:cubicBezTo>
                  <a:cubicBezTo>
                    <a:pt x="557" y="263"/>
                    <a:pt x="557" y="263"/>
                    <a:pt x="557" y="263"/>
                  </a:cubicBezTo>
                  <a:cubicBezTo>
                    <a:pt x="561" y="262"/>
                    <a:pt x="561" y="262"/>
                    <a:pt x="561" y="262"/>
                  </a:cubicBezTo>
                  <a:cubicBezTo>
                    <a:pt x="563" y="261"/>
                    <a:pt x="563" y="261"/>
                    <a:pt x="563" y="261"/>
                  </a:cubicBezTo>
                  <a:cubicBezTo>
                    <a:pt x="563" y="259"/>
                    <a:pt x="563" y="259"/>
                    <a:pt x="563" y="259"/>
                  </a:cubicBezTo>
                  <a:cubicBezTo>
                    <a:pt x="561" y="260"/>
                    <a:pt x="561" y="260"/>
                    <a:pt x="561" y="260"/>
                  </a:cubicBezTo>
                  <a:cubicBezTo>
                    <a:pt x="555" y="261"/>
                    <a:pt x="555" y="261"/>
                    <a:pt x="555" y="261"/>
                  </a:cubicBezTo>
                  <a:cubicBezTo>
                    <a:pt x="550" y="264"/>
                    <a:pt x="550" y="264"/>
                    <a:pt x="550" y="264"/>
                  </a:cubicBezTo>
                  <a:cubicBezTo>
                    <a:pt x="547" y="267"/>
                    <a:pt x="547" y="267"/>
                    <a:pt x="547" y="267"/>
                  </a:cubicBezTo>
                  <a:cubicBezTo>
                    <a:pt x="545" y="270"/>
                    <a:pt x="545" y="270"/>
                    <a:pt x="545" y="270"/>
                  </a:cubicBezTo>
                  <a:cubicBezTo>
                    <a:pt x="542" y="273"/>
                    <a:pt x="542" y="273"/>
                    <a:pt x="542" y="273"/>
                  </a:cubicBezTo>
                  <a:cubicBezTo>
                    <a:pt x="541" y="276"/>
                    <a:pt x="541" y="276"/>
                    <a:pt x="541" y="276"/>
                  </a:cubicBezTo>
                  <a:cubicBezTo>
                    <a:pt x="537" y="279"/>
                    <a:pt x="537" y="279"/>
                    <a:pt x="537" y="279"/>
                  </a:cubicBezTo>
                  <a:cubicBezTo>
                    <a:pt x="533" y="281"/>
                    <a:pt x="533" y="281"/>
                    <a:pt x="533" y="281"/>
                  </a:cubicBezTo>
                  <a:cubicBezTo>
                    <a:pt x="534" y="282"/>
                    <a:pt x="534" y="282"/>
                    <a:pt x="534" y="282"/>
                  </a:cubicBezTo>
                  <a:cubicBezTo>
                    <a:pt x="536" y="282"/>
                    <a:pt x="536" y="282"/>
                    <a:pt x="536" y="282"/>
                  </a:cubicBezTo>
                  <a:cubicBezTo>
                    <a:pt x="535" y="284"/>
                    <a:pt x="535" y="284"/>
                    <a:pt x="535" y="284"/>
                  </a:cubicBezTo>
                  <a:cubicBezTo>
                    <a:pt x="531" y="283"/>
                    <a:pt x="531" y="283"/>
                    <a:pt x="531" y="283"/>
                  </a:cubicBezTo>
                  <a:cubicBezTo>
                    <a:pt x="529" y="287"/>
                    <a:pt x="529" y="287"/>
                    <a:pt x="529" y="287"/>
                  </a:cubicBezTo>
                  <a:cubicBezTo>
                    <a:pt x="526" y="286"/>
                    <a:pt x="526" y="286"/>
                    <a:pt x="526" y="286"/>
                  </a:cubicBezTo>
                  <a:cubicBezTo>
                    <a:pt x="523" y="288"/>
                    <a:pt x="523" y="288"/>
                    <a:pt x="523" y="288"/>
                  </a:cubicBezTo>
                  <a:cubicBezTo>
                    <a:pt x="524" y="289"/>
                    <a:pt x="524" y="289"/>
                    <a:pt x="524" y="289"/>
                  </a:cubicBezTo>
                  <a:cubicBezTo>
                    <a:pt x="528" y="288"/>
                    <a:pt x="528" y="288"/>
                    <a:pt x="528" y="288"/>
                  </a:cubicBezTo>
                  <a:cubicBezTo>
                    <a:pt x="531" y="289"/>
                    <a:pt x="531" y="289"/>
                    <a:pt x="531" y="289"/>
                  </a:cubicBezTo>
                  <a:cubicBezTo>
                    <a:pt x="520" y="295"/>
                    <a:pt x="520" y="295"/>
                    <a:pt x="520" y="295"/>
                  </a:cubicBezTo>
                  <a:cubicBezTo>
                    <a:pt x="519" y="296"/>
                    <a:pt x="519" y="296"/>
                    <a:pt x="519" y="296"/>
                  </a:cubicBezTo>
                  <a:cubicBezTo>
                    <a:pt x="521" y="299"/>
                    <a:pt x="521" y="299"/>
                    <a:pt x="521" y="299"/>
                  </a:cubicBezTo>
                  <a:cubicBezTo>
                    <a:pt x="526" y="298"/>
                    <a:pt x="526" y="298"/>
                    <a:pt x="526" y="298"/>
                  </a:cubicBezTo>
                  <a:cubicBezTo>
                    <a:pt x="527" y="296"/>
                    <a:pt x="527" y="296"/>
                    <a:pt x="527" y="296"/>
                  </a:cubicBezTo>
                  <a:cubicBezTo>
                    <a:pt x="529" y="298"/>
                    <a:pt x="529" y="298"/>
                    <a:pt x="529" y="298"/>
                  </a:cubicBezTo>
                  <a:cubicBezTo>
                    <a:pt x="532" y="298"/>
                    <a:pt x="532" y="298"/>
                    <a:pt x="532" y="298"/>
                  </a:cubicBezTo>
                  <a:cubicBezTo>
                    <a:pt x="535" y="297"/>
                    <a:pt x="535" y="297"/>
                    <a:pt x="535" y="297"/>
                  </a:cubicBezTo>
                  <a:cubicBezTo>
                    <a:pt x="537" y="297"/>
                    <a:pt x="537" y="297"/>
                    <a:pt x="537" y="297"/>
                  </a:cubicBezTo>
                  <a:cubicBezTo>
                    <a:pt x="540" y="297"/>
                    <a:pt x="540" y="297"/>
                    <a:pt x="540" y="297"/>
                  </a:cubicBezTo>
                  <a:cubicBezTo>
                    <a:pt x="542" y="298"/>
                    <a:pt x="542" y="298"/>
                    <a:pt x="542" y="298"/>
                  </a:cubicBezTo>
                  <a:cubicBezTo>
                    <a:pt x="543" y="296"/>
                    <a:pt x="543" y="296"/>
                    <a:pt x="543" y="296"/>
                  </a:cubicBezTo>
                  <a:cubicBezTo>
                    <a:pt x="547" y="296"/>
                    <a:pt x="547" y="296"/>
                    <a:pt x="547" y="296"/>
                  </a:cubicBezTo>
                  <a:cubicBezTo>
                    <a:pt x="547" y="298"/>
                    <a:pt x="547" y="298"/>
                    <a:pt x="547" y="298"/>
                  </a:cubicBezTo>
                  <a:cubicBezTo>
                    <a:pt x="543" y="299"/>
                    <a:pt x="543" y="299"/>
                    <a:pt x="543" y="299"/>
                  </a:cubicBezTo>
                  <a:cubicBezTo>
                    <a:pt x="547" y="299"/>
                    <a:pt x="547" y="299"/>
                    <a:pt x="547" y="299"/>
                  </a:cubicBezTo>
                  <a:cubicBezTo>
                    <a:pt x="550" y="297"/>
                    <a:pt x="550" y="297"/>
                    <a:pt x="550" y="297"/>
                  </a:cubicBezTo>
                  <a:cubicBezTo>
                    <a:pt x="553" y="296"/>
                    <a:pt x="553" y="296"/>
                    <a:pt x="553" y="296"/>
                  </a:cubicBezTo>
                  <a:cubicBezTo>
                    <a:pt x="552" y="298"/>
                    <a:pt x="552" y="298"/>
                    <a:pt x="552" y="298"/>
                  </a:cubicBezTo>
                  <a:cubicBezTo>
                    <a:pt x="549" y="300"/>
                    <a:pt x="549" y="300"/>
                    <a:pt x="549" y="300"/>
                  </a:cubicBezTo>
                  <a:cubicBezTo>
                    <a:pt x="547" y="303"/>
                    <a:pt x="547" y="303"/>
                    <a:pt x="547" y="303"/>
                  </a:cubicBezTo>
                  <a:cubicBezTo>
                    <a:pt x="542" y="304"/>
                    <a:pt x="542" y="304"/>
                    <a:pt x="542" y="304"/>
                  </a:cubicBezTo>
                  <a:cubicBezTo>
                    <a:pt x="543" y="305"/>
                    <a:pt x="543" y="305"/>
                    <a:pt x="543" y="305"/>
                  </a:cubicBezTo>
                  <a:cubicBezTo>
                    <a:pt x="547" y="305"/>
                    <a:pt x="547" y="305"/>
                    <a:pt x="547" y="305"/>
                  </a:cubicBezTo>
                  <a:cubicBezTo>
                    <a:pt x="550" y="303"/>
                    <a:pt x="550" y="303"/>
                    <a:pt x="550" y="303"/>
                  </a:cubicBezTo>
                  <a:cubicBezTo>
                    <a:pt x="550" y="301"/>
                    <a:pt x="550" y="301"/>
                    <a:pt x="550" y="301"/>
                  </a:cubicBezTo>
                  <a:cubicBezTo>
                    <a:pt x="557" y="299"/>
                    <a:pt x="557" y="299"/>
                    <a:pt x="557" y="299"/>
                  </a:cubicBezTo>
                  <a:cubicBezTo>
                    <a:pt x="559" y="296"/>
                    <a:pt x="559" y="296"/>
                    <a:pt x="559" y="296"/>
                  </a:cubicBezTo>
                  <a:cubicBezTo>
                    <a:pt x="561" y="298"/>
                    <a:pt x="561" y="298"/>
                    <a:pt x="561" y="298"/>
                  </a:cubicBezTo>
                  <a:cubicBezTo>
                    <a:pt x="561" y="300"/>
                    <a:pt x="561" y="300"/>
                    <a:pt x="561" y="300"/>
                  </a:cubicBezTo>
                  <a:cubicBezTo>
                    <a:pt x="557" y="304"/>
                    <a:pt x="557" y="304"/>
                    <a:pt x="557" y="304"/>
                  </a:cubicBezTo>
                  <a:cubicBezTo>
                    <a:pt x="555" y="306"/>
                    <a:pt x="555" y="306"/>
                    <a:pt x="555" y="306"/>
                  </a:cubicBezTo>
                  <a:cubicBezTo>
                    <a:pt x="557" y="306"/>
                    <a:pt x="557" y="306"/>
                    <a:pt x="557" y="306"/>
                  </a:cubicBezTo>
                  <a:cubicBezTo>
                    <a:pt x="561" y="304"/>
                    <a:pt x="561" y="304"/>
                    <a:pt x="561" y="304"/>
                  </a:cubicBezTo>
                  <a:cubicBezTo>
                    <a:pt x="561" y="305"/>
                    <a:pt x="561" y="305"/>
                    <a:pt x="561" y="305"/>
                  </a:cubicBezTo>
                  <a:cubicBezTo>
                    <a:pt x="561" y="307"/>
                    <a:pt x="561" y="307"/>
                    <a:pt x="561" y="307"/>
                  </a:cubicBezTo>
                  <a:cubicBezTo>
                    <a:pt x="564" y="307"/>
                    <a:pt x="564" y="307"/>
                    <a:pt x="564" y="307"/>
                  </a:cubicBezTo>
                  <a:cubicBezTo>
                    <a:pt x="567" y="302"/>
                    <a:pt x="567" y="302"/>
                    <a:pt x="567" y="302"/>
                  </a:cubicBezTo>
                  <a:cubicBezTo>
                    <a:pt x="570" y="299"/>
                    <a:pt x="570" y="299"/>
                    <a:pt x="570" y="299"/>
                  </a:cubicBezTo>
                  <a:cubicBezTo>
                    <a:pt x="570" y="296"/>
                    <a:pt x="570" y="296"/>
                    <a:pt x="570" y="296"/>
                  </a:cubicBezTo>
                  <a:cubicBezTo>
                    <a:pt x="566" y="299"/>
                    <a:pt x="566" y="299"/>
                    <a:pt x="566" y="299"/>
                  </a:cubicBezTo>
                  <a:cubicBezTo>
                    <a:pt x="567" y="296"/>
                    <a:pt x="567" y="296"/>
                    <a:pt x="567" y="296"/>
                  </a:cubicBezTo>
                  <a:cubicBezTo>
                    <a:pt x="570" y="293"/>
                    <a:pt x="570" y="293"/>
                    <a:pt x="570" y="293"/>
                  </a:cubicBezTo>
                  <a:cubicBezTo>
                    <a:pt x="568" y="293"/>
                    <a:pt x="568" y="293"/>
                    <a:pt x="568" y="293"/>
                  </a:cubicBezTo>
                  <a:cubicBezTo>
                    <a:pt x="564" y="296"/>
                    <a:pt x="564" y="296"/>
                    <a:pt x="564" y="296"/>
                  </a:cubicBezTo>
                  <a:cubicBezTo>
                    <a:pt x="563" y="296"/>
                    <a:pt x="563" y="296"/>
                    <a:pt x="563" y="296"/>
                  </a:cubicBezTo>
                  <a:cubicBezTo>
                    <a:pt x="562" y="294"/>
                    <a:pt x="562" y="294"/>
                    <a:pt x="562" y="294"/>
                  </a:cubicBezTo>
                  <a:cubicBezTo>
                    <a:pt x="562" y="292"/>
                    <a:pt x="562" y="292"/>
                    <a:pt x="562" y="292"/>
                  </a:cubicBezTo>
                  <a:lnTo>
                    <a:pt x="567" y="291"/>
                  </a:lnTo>
                  <a:close/>
                  <a:moveTo>
                    <a:pt x="671" y="4"/>
                  </a:moveTo>
                  <a:cubicBezTo>
                    <a:pt x="670" y="2"/>
                    <a:pt x="670" y="2"/>
                    <a:pt x="670" y="2"/>
                  </a:cubicBezTo>
                  <a:cubicBezTo>
                    <a:pt x="667" y="2"/>
                    <a:pt x="667" y="2"/>
                    <a:pt x="667" y="2"/>
                  </a:cubicBezTo>
                  <a:cubicBezTo>
                    <a:pt x="665" y="1"/>
                    <a:pt x="665" y="1"/>
                    <a:pt x="665" y="1"/>
                  </a:cubicBezTo>
                  <a:cubicBezTo>
                    <a:pt x="659" y="3"/>
                    <a:pt x="659" y="3"/>
                    <a:pt x="659" y="3"/>
                  </a:cubicBezTo>
                  <a:cubicBezTo>
                    <a:pt x="649" y="3"/>
                    <a:pt x="649" y="3"/>
                    <a:pt x="649" y="3"/>
                  </a:cubicBezTo>
                  <a:cubicBezTo>
                    <a:pt x="641" y="3"/>
                    <a:pt x="641" y="3"/>
                    <a:pt x="641" y="3"/>
                  </a:cubicBezTo>
                  <a:cubicBezTo>
                    <a:pt x="654" y="2"/>
                    <a:pt x="654" y="2"/>
                    <a:pt x="654" y="2"/>
                  </a:cubicBezTo>
                  <a:cubicBezTo>
                    <a:pt x="653" y="1"/>
                    <a:pt x="653" y="1"/>
                    <a:pt x="653" y="1"/>
                  </a:cubicBezTo>
                  <a:cubicBezTo>
                    <a:pt x="641" y="1"/>
                    <a:pt x="641" y="1"/>
                    <a:pt x="641" y="1"/>
                  </a:cubicBezTo>
                  <a:cubicBezTo>
                    <a:pt x="639" y="0"/>
                    <a:pt x="639" y="0"/>
                    <a:pt x="639" y="0"/>
                  </a:cubicBezTo>
                  <a:cubicBezTo>
                    <a:pt x="632" y="0"/>
                    <a:pt x="632" y="0"/>
                    <a:pt x="632" y="0"/>
                  </a:cubicBezTo>
                  <a:cubicBezTo>
                    <a:pt x="628" y="1"/>
                    <a:pt x="628" y="1"/>
                    <a:pt x="628" y="1"/>
                  </a:cubicBezTo>
                  <a:cubicBezTo>
                    <a:pt x="627" y="1"/>
                    <a:pt x="627" y="1"/>
                    <a:pt x="627" y="1"/>
                  </a:cubicBezTo>
                  <a:cubicBezTo>
                    <a:pt x="618" y="1"/>
                    <a:pt x="618" y="1"/>
                    <a:pt x="618" y="1"/>
                  </a:cubicBezTo>
                  <a:cubicBezTo>
                    <a:pt x="617" y="2"/>
                    <a:pt x="617" y="2"/>
                    <a:pt x="617" y="2"/>
                  </a:cubicBezTo>
                  <a:cubicBezTo>
                    <a:pt x="614" y="2"/>
                    <a:pt x="614" y="2"/>
                    <a:pt x="614" y="2"/>
                  </a:cubicBezTo>
                  <a:cubicBezTo>
                    <a:pt x="613" y="1"/>
                    <a:pt x="613" y="1"/>
                    <a:pt x="613" y="1"/>
                  </a:cubicBezTo>
                  <a:cubicBezTo>
                    <a:pt x="601" y="1"/>
                    <a:pt x="601" y="1"/>
                    <a:pt x="601" y="1"/>
                  </a:cubicBezTo>
                  <a:cubicBezTo>
                    <a:pt x="599" y="1"/>
                    <a:pt x="599" y="1"/>
                    <a:pt x="599" y="1"/>
                  </a:cubicBezTo>
                  <a:cubicBezTo>
                    <a:pt x="603" y="3"/>
                    <a:pt x="603" y="3"/>
                    <a:pt x="603" y="3"/>
                  </a:cubicBezTo>
                  <a:cubicBezTo>
                    <a:pt x="604" y="3"/>
                    <a:pt x="604" y="3"/>
                    <a:pt x="604" y="3"/>
                  </a:cubicBezTo>
                  <a:cubicBezTo>
                    <a:pt x="605" y="3"/>
                    <a:pt x="605" y="3"/>
                    <a:pt x="605" y="3"/>
                  </a:cubicBezTo>
                  <a:cubicBezTo>
                    <a:pt x="604" y="4"/>
                    <a:pt x="604" y="4"/>
                    <a:pt x="604" y="4"/>
                  </a:cubicBezTo>
                  <a:cubicBezTo>
                    <a:pt x="602" y="4"/>
                    <a:pt x="602" y="4"/>
                    <a:pt x="602" y="4"/>
                  </a:cubicBezTo>
                  <a:cubicBezTo>
                    <a:pt x="597" y="2"/>
                    <a:pt x="597" y="2"/>
                    <a:pt x="597" y="2"/>
                  </a:cubicBezTo>
                  <a:cubicBezTo>
                    <a:pt x="592" y="1"/>
                    <a:pt x="592" y="1"/>
                    <a:pt x="592" y="1"/>
                  </a:cubicBezTo>
                  <a:cubicBezTo>
                    <a:pt x="591" y="2"/>
                    <a:pt x="591" y="2"/>
                    <a:pt x="591" y="2"/>
                  </a:cubicBezTo>
                  <a:cubicBezTo>
                    <a:pt x="587" y="1"/>
                    <a:pt x="587" y="1"/>
                    <a:pt x="587" y="1"/>
                  </a:cubicBezTo>
                  <a:cubicBezTo>
                    <a:pt x="582" y="1"/>
                    <a:pt x="582" y="1"/>
                    <a:pt x="582" y="1"/>
                  </a:cubicBezTo>
                  <a:cubicBezTo>
                    <a:pt x="582" y="2"/>
                    <a:pt x="582" y="2"/>
                    <a:pt x="582" y="2"/>
                  </a:cubicBezTo>
                  <a:cubicBezTo>
                    <a:pt x="585" y="3"/>
                    <a:pt x="585" y="3"/>
                    <a:pt x="585" y="3"/>
                  </a:cubicBezTo>
                  <a:cubicBezTo>
                    <a:pt x="582" y="3"/>
                    <a:pt x="582" y="3"/>
                    <a:pt x="582" y="3"/>
                  </a:cubicBezTo>
                  <a:cubicBezTo>
                    <a:pt x="580" y="2"/>
                    <a:pt x="580" y="2"/>
                    <a:pt x="580" y="2"/>
                  </a:cubicBezTo>
                  <a:cubicBezTo>
                    <a:pt x="578" y="2"/>
                    <a:pt x="578" y="2"/>
                    <a:pt x="578" y="2"/>
                  </a:cubicBezTo>
                  <a:cubicBezTo>
                    <a:pt x="577" y="4"/>
                    <a:pt x="577" y="4"/>
                    <a:pt x="577" y="4"/>
                  </a:cubicBezTo>
                  <a:cubicBezTo>
                    <a:pt x="572" y="3"/>
                    <a:pt x="572" y="3"/>
                    <a:pt x="572" y="3"/>
                  </a:cubicBezTo>
                  <a:cubicBezTo>
                    <a:pt x="567" y="4"/>
                    <a:pt x="567" y="4"/>
                    <a:pt x="567" y="4"/>
                  </a:cubicBezTo>
                  <a:cubicBezTo>
                    <a:pt x="568" y="5"/>
                    <a:pt x="568" y="5"/>
                    <a:pt x="568" y="5"/>
                  </a:cubicBezTo>
                  <a:cubicBezTo>
                    <a:pt x="577" y="7"/>
                    <a:pt x="577" y="7"/>
                    <a:pt x="577" y="7"/>
                  </a:cubicBezTo>
                  <a:cubicBezTo>
                    <a:pt x="577" y="8"/>
                    <a:pt x="577" y="8"/>
                    <a:pt x="577" y="8"/>
                  </a:cubicBezTo>
                  <a:cubicBezTo>
                    <a:pt x="568" y="7"/>
                    <a:pt x="568" y="7"/>
                    <a:pt x="568" y="7"/>
                  </a:cubicBezTo>
                  <a:cubicBezTo>
                    <a:pt x="562" y="7"/>
                    <a:pt x="562" y="7"/>
                    <a:pt x="562" y="7"/>
                  </a:cubicBezTo>
                  <a:cubicBezTo>
                    <a:pt x="563" y="5"/>
                    <a:pt x="563" y="5"/>
                    <a:pt x="563" y="5"/>
                  </a:cubicBezTo>
                  <a:cubicBezTo>
                    <a:pt x="559" y="4"/>
                    <a:pt x="559" y="4"/>
                    <a:pt x="559" y="4"/>
                  </a:cubicBezTo>
                  <a:cubicBezTo>
                    <a:pt x="550" y="4"/>
                    <a:pt x="550" y="4"/>
                    <a:pt x="550" y="4"/>
                  </a:cubicBezTo>
                  <a:cubicBezTo>
                    <a:pt x="549" y="6"/>
                    <a:pt x="549" y="6"/>
                    <a:pt x="549" y="6"/>
                  </a:cubicBezTo>
                  <a:cubicBezTo>
                    <a:pt x="551" y="7"/>
                    <a:pt x="551" y="7"/>
                    <a:pt x="551" y="7"/>
                  </a:cubicBezTo>
                  <a:cubicBezTo>
                    <a:pt x="554" y="7"/>
                    <a:pt x="554" y="7"/>
                    <a:pt x="554" y="7"/>
                  </a:cubicBezTo>
                  <a:cubicBezTo>
                    <a:pt x="548" y="7"/>
                    <a:pt x="548" y="7"/>
                    <a:pt x="548" y="7"/>
                  </a:cubicBezTo>
                  <a:cubicBezTo>
                    <a:pt x="545" y="6"/>
                    <a:pt x="545" y="6"/>
                    <a:pt x="545" y="6"/>
                  </a:cubicBezTo>
                  <a:cubicBezTo>
                    <a:pt x="542" y="7"/>
                    <a:pt x="542" y="7"/>
                    <a:pt x="542" y="7"/>
                  </a:cubicBezTo>
                  <a:cubicBezTo>
                    <a:pt x="541" y="6"/>
                    <a:pt x="541" y="6"/>
                    <a:pt x="541" y="6"/>
                  </a:cubicBezTo>
                  <a:cubicBezTo>
                    <a:pt x="534" y="6"/>
                    <a:pt x="534" y="6"/>
                    <a:pt x="534" y="6"/>
                  </a:cubicBezTo>
                  <a:cubicBezTo>
                    <a:pt x="529" y="8"/>
                    <a:pt x="529" y="8"/>
                    <a:pt x="529" y="8"/>
                  </a:cubicBezTo>
                  <a:cubicBezTo>
                    <a:pt x="525" y="8"/>
                    <a:pt x="525" y="8"/>
                    <a:pt x="525" y="8"/>
                  </a:cubicBezTo>
                  <a:cubicBezTo>
                    <a:pt x="520" y="8"/>
                    <a:pt x="520" y="8"/>
                    <a:pt x="520" y="8"/>
                  </a:cubicBezTo>
                  <a:cubicBezTo>
                    <a:pt x="517" y="9"/>
                    <a:pt x="517" y="9"/>
                    <a:pt x="517" y="9"/>
                  </a:cubicBezTo>
                  <a:cubicBezTo>
                    <a:pt x="525" y="9"/>
                    <a:pt x="525" y="9"/>
                    <a:pt x="525" y="9"/>
                  </a:cubicBezTo>
                  <a:cubicBezTo>
                    <a:pt x="528" y="10"/>
                    <a:pt x="528" y="10"/>
                    <a:pt x="528" y="10"/>
                  </a:cubicBezTo>
                  <a:cubicBezTo>
                    <a:pt x="535" y="9"/>
                    <a:pt x="535" y="9"/>
                    <a:pt x="535" y="9"/>
                  </a:cubicBezTo>
                  <a:cubicBezTo>
                    <a:pt x="540" y="10"/>
                    <a:pt x="540" y="10"/>
                    <a:pt x="540" y="10"/>
                  </a:cubicBezTo>
                  <a:cubicBezTo>
                    <a:pt x="533" y="10"/>
                    <a:pt x="533" y="10"/>
                    <a:pt x="533" y="10"/>
                  </a:cubicBezTo>
                  <a:cubicBezTo>
                    <a:pt x="529" y="11"/>
                    <a:pt x="529" y="11"/>
                    <a:pt x="529" y="11"/>
                  </a:cubicBezTo>
                  <a:cubicBezTo>
                    <a:pt x="523" y="10"/>
                    <a:pt x="523" y="10"/>
                    <a:pt x="523" y="10"/>
                  </a:cubicBezTo>
                  <a:cubicBezTo>
                    <a:pt x="522" y="12"/>
                    <a:pt x="522" y="12"/>
                    <a:pt x="522" y="12"/>
                  </a:cubicBezTo>
                  <a:cubicBezTo>
                    <a:pt x="527" y="12"/>
                    <a:pt x="527" y="12"/>
                    <a:pt x="527" y="12"/>
                  </a:cubicBezTo>
                  <a:cubicBezTo>
                    <a:pt x="524" y="14"/>
                    <a:pt x="524" y="14"/>
                    <a:pt x="524" y="14"/>
                  </a:cubicBezTo>
                  <a:cubicBezTo>
                    <a:pt x="529" y="13"/>
                    <a:pt x="529" y="13"/>
                    <a:pt x="529" y="13"/>
                  </a:cubicBezTo>
                  <a:cubicBezTo>
                    <a:pt x="536" y="13"/>
                    <a:pt x="536" y="13"/>
                    <a:pt x="536" y="13"/>
                  </a:cubicBezTo>
                  <a:cubicBezTo>
                    <a:pt x="548" y="11"/>
                    <a:pt x="548" y="11"/>
                    <a:pt x="548" y="11"/>
                  </a:cubicBezTo>
                  <a:cubicBezTo>
                    <a:pt x="539" y="13"/>
                    <a:pt x="539" y="13"/>
                    <a:pt x="539" y="13"/>
                  </a:cubicBezTo>
                  <a:cubicBezTo>
                    <a:pt x="536" y="14"/>
                    <a:pt x="536" y="14"/>
                    <a:pt x="536" y="14"/>
                  </a:cubicBezTo>
                  <a:cubicBezTo>
                    <a:pt x="525" y="14"/>
                    <a:pt x="525" y="14"/>
                    <a:pt x="525" y="14"/>
                  </a:cubicBezTo>
                  <a:cubicBezTo>
                    <a:pt x="527" y="16"/>
                    <a:pt x="527" y="16"/>
                    <a:pt x="527" y="16"/>
                  </a:cubicBezTo>
                  <a:cubicBezTo>
                    <a:pt x="535" y="15"/>
                    <a:pt x="535" y="15"/>
                    <a:pt x="535" y="15"/>
                  </a:cubicBezTo>
                  <a:cubicBezTo>
                    <a:pt x="550" y="11"/>
                    <a:pt x="550" y="11"/>
                    <a:pt x="550" y="11"/>
                  </a:cubicBezTo>
                  <a:cubicBezTo>
                    <a:pt x="549" y="13"/>
                    <a:pt x="549" y="13"/>
                    <a:pt x="549" y="13"/>
                  </a:cubicBezTo>
                  <a:cubicBezTo>
                    <a:pt x="560" y="13"/>
                    <a:pt x="560" y="13"/>
                    <a:pt x="560" y="13"/>
                  </a:cubicBezTo>
                  <a:cubicBezTo>
                    <a:pt x="548" y="13"/>
                    <a:pt x="548" y="13"/>
                    <a:pt x="548" y="13"/>
                  </a:cubicBezTo>
                  <a:cubicBezTo>
                    <a:pt x="538" y="16"/>
                    <a:pt x="538" y="16"/>
                    <a:pt x="538" y="16"/>
                  </a:cubicBezTo>
                  <a:cubicBezTo>
                    <a:pt x="542" y="17"/>
                    <a:pt x="542" y="17"/>
                    <a:pt x="542" y="17"/>
                  </a:cubicBezTo>
                  <a:cubicBezTo>
                    <a:pt x="546" y="17"/>
                    <a:pt x="546" y="17"/>
                    <a:pt x="546" y="17"/>
                  </a:cubicBezTo>
                  <a:cubicBezTo>
                    <a:pt x="549" y="16"/>
                    <a:pt x="549" y="16"/>
                    <a:pt x="549" y="16"/>
                  </a:cubicBezTo>
                  <a:cubicBezTo>
                    <a:pt x="556" y="15"/>
                    <a:pt x="556" y="15"/>
                    <a:pt x="556" y="15"/>
                  </a:cubicBezTo>
                  <a:cubicBezTo>
                    <a:pt x="551" y="17"/>
                    <a:pt x="551" y="17"/>
                    <a:pt x="551" y="17"/>
                  </a:cubicBezTo>
                  <a:cubicBezTo>
                    <a:pt x="554" y="17"/>
                    <a:pt x="554" y="17"/>
                    <a:pt x="554" y="17"/>
                  </a:cubicBezTo>
                  <a:cubicBezTo>
                    <a:pt x="562" y="16"/>
                    <a:pt x="562" y="16"/>
                    <a:pt x="562" y="16"/>
                  </a:cubicBezTo>
                  <a:cubicBezTo>
                    <a:pt x="572" y="14"/>
                    <a:pt x="572" y="14"/>
                    <a:pt x="572" y="14"/>
                  </a:cubicBezTo>
                  <a:cubicBezTo>
                    <a:pt x="575" y="12"/>
                    <a:pt x="575" y="12"/>
                    <a:pt x="575" y="12"/>
                  </a:cubicBezTo>
                  <a:cubicBezTo>
                    <a:pt x="588" y="10"/>
                    <a:pt x="588" y="10"/>
                    <a:pt x="588" y="10"/>
                  </a:cubicBezTo>
                  <a:cubicBezTo>
                    <a:pt x="576" y="13"/>
                    <a:pt x="576" y="13"/>
                    <a:pt x="576" y="13"/>
                  </a:cubicBezTo>
                  <a:cubicBezTo>
                    <a:pt x="575" y="14"/>
                    <a:pt x="575" y="14"/>
                    <a:pt x="575" y="14"/>
                  </a:cubicBezTo>
                  <a:cubicBezTo>
                    <a:pt x="596" y="14"/>
                    <a:pt x="596" y="14"/>
                    <a:pt x="596" y="14"/>
                  </a:cubicBezTo>
                  <a:cubicBezTo>
                    <a:pt x="576" y="16"/>
                    <a:pt x="576" y="16"/>
                    <a:pt x="576" y="16"/>
                  </a:cubicBezTo>
                  <a:cubicBezTo>
                    <a:pt x="573" y="16"/>
                    <a:pt x="573" y="16"/>
                    <a:pt x="573" y="16"/>
                  </a:cubicBezTo>
                  <a:cubicBezTo>
                    <a:pt x="562" y="17"/>
                    <a:pt x="562" y="17"/>
                    <a:pt x="562" y="17"/>
                  </a:cubicBezTo>
                  <a:cubicBezTo>
                    <a:pt x="553" y="18"/>
                    <a:pt x="553" y="18"/>
                    <a:pt x="553" y="18"/>
                  </a:cubicBezTo>
                  <a:cubicBezTo>
                    <a:pt x="550" y="18"/>
                    <a:pt x="550" y="18"/>
                    <a:pt x="550" y="18"/>
                  </a:cubicBezTo>
                  <a:cubicBezTo>
                    <a:pt x="553" y="21"/>
                    <a:pt x="553" y="21"/>
                    <a:pt x="553" y="21"/>
                  </a:cubicBezTo>
                  <a:cubicBezTo>
                    <a:pt x="557" y="22"/>
                    <a:pt x="557" y="22"/>
                    <a:pt x="557" y="22"/>
                  </a:cubicBezTo>
                  <a:cubicBezTo>
                    <a:pt x="564" y="22"/>
                    <a:pt x="564" y="22"/>
                    <a:pt x="564" y="22"/>
                  </a:cubicBezTo>
                  <a:cubicBezTo>
                    <a:pt x="552" y="23"/>
                    <a:pt x="552" y="23"/>
                    <a:pt x="552" y="23"/>
                  </a:cubicBezTo>
                  <a:cubicBezTo>
                    <a:pt x="549" y="20"/>
                    <a:pt x="549" y="20"/>
                    <a:pt x="549" y="20"/>
                  </a:cubicBezTo>
                  <a:cubicBezTo>
                    <a:pt x="545" y="19"/>
                    <a:pt x="545" y="19"/>
                    <a:pt x="545" y="19"/>
                  </a:cubicBezTo>
                  <a:cubicBezTo>
                    <a:pt x="532" y="18"/>
                    <a:pt x="532" y="18"/>
                    <a:pt x="532" y="18"/>
                  </a:cubicBezTo>
                  <a:cubicBezTo>
                    <a:pt x="534" y="20"/>
                    <a:pt x="534" y="20"/>
                    <a:pt x="534" y="20"/>
                  </a:cubicBezTo>
                  <a:cubicBezTo>
                    <a:pt x="532" y="20"/>
                    <a:pt x="532" y="20"/>
                    <a:pt x="532" y="20"/>
                  </a:cubicBezTo>
                  <a:cubicBezTo>
                    <a:pt x="532" y="22"/>
                    <a:pt x="532" y="22"/>
                    <a:pt x="532" y="22"/>
                  </a:cubicBezTo>
                  <a:cubicBezTo>
                    <a:pt x="536" y="24"/>
                    <a:pt x="536" y="24"/>
                    <a:pt x="536" y="24"/>
                  </a:cubicBezTo>
                  <a:cubicBezTo>
                    <a:pt x="539" y="27"/>
                    <a:pt x="539" y="27"/>
                    <a:pt x="539" y="27"/>
                  </a:cubicBezTo>
                  <a:cubicBezTo>
                    <a:pt x="545" y="28"/>
                    <a:pt x="545" y="28"/>
                    <a:pt x="545" y="28"/>
                  </a:cubicBezTo>
                  <a:cubicBezTo>
                    <a:pt x="538" y="28"/>
                    <a:pt x="538" y="28"/>
                    <a:pt x="538" y="28"/>
                  </a:cubicBezTo>
                  <a:cubicBezTo>
                    <a:pt x="539" y="30"/>
                    <a:pt x="539" y="30"/>
                    <a:pt x="539" y="30"/>
                  </a:cubicBezTo>
                  <a:cubicBezTo>
                    <a:pt x="534" y="28"/>
                    <a:pt x="534" y="28"/>
                    <a:pt x="534" y="28"/>
                  </a:cubicBezTo>
                  <a:cubicBezTo>
                    <a:pt x="529" y="28"/>
                    <a:pt x="529" y="28"/>
                    <a:pt x="529" y="28"/>
                  </a:cubicBezTo>
                  <a:cubicBezTo>
                    <a:pt x="525" y="27"/>
                    <a:pt x="525" y="27"/>
                    <a:pt x="525" y="27"/>
                  </a:cubicBezTo>
                  <a:cubicBezTo>
                    <a:pt x="521" y="28"/>
                    <a:pt x="521" y="28"/>
                    <a:pt x="521" y="28"/>
                  </a:cubicBezTo>
                  <a:cubicBezTo>
                    <a:pt x="517" y="28"/>
                    <a:pt x="517" y="28"/>
                    <a:pt x="517" y="28"/>
                  </a:cubicBezTo>
                  <a:cubicBezTo>
                    <a:pt x="512" y="30"/>
                    <a:pt x="512" y="30"/>
                    <a:pt x="512" y="30"/>
                  </a:cubicBezTo>
                  <a:cubicBezTo>
                    <a:pt x="508" y="32"/>
                    <a:pt x="508" y="32"/>
                    <a:pt x="508" y="32"/>
                  </a:cubicBezTo>
                  <a:cubicBezTo>
                    <a:pt x="507" y="33"/>
                    <a:pt x="507" y="33"/>
                    <a:pt x="507" y="33"/>
                  </a:cubicBezTo>
                  <a:cubicBezTo>
                    <a:pt x="513" y="33"/>
                    <a:pt x="513" y="33"/>
                    <a:pt x="513" y="33"/>
                  </a:cubicBezTo>
                  <a:cubicBezTo>
                    <a:pt x="517" y="32"/>
                    <a:pt x="517" y="32"/>
                    <a:pt x="517" y="32"/>
                  </a:cubicBezTo>
                  <a:cubicBezTo>
                    <a:pt x="519" y="32"/>
                    <a:pt x="519" y="32"/>
                    <a:pt x="519" y="32"/>
                  </a:cubicBezTo>
                  <a:cubicBezTo>
                    <a:pt x="524" y="30"/>
                    <a:pt x="524" y="30"/>
                    <a:pt x="524" y="30"/>
                  </a:cubicBezTo>
                  <a:cubicBezTo>
                    <a:pt x="522" y="32"/>
                    <a:pt x="522" y="32"/>
                    <a:pt x="522" y="32"/>
                  </a:cubicBezTo>
                  <a:cubicBezTo>
                    <a:pt x="525" y="33"/>
                    <a:pt x="525" y="33"/>
                    <a:pt x="525" y="33"/>
                  </a:cubicBezTo>
                  <a:cubicBezTo>
                    <a:pt x="517" y="34"/>
                    <a:pt x="517" y="34"/>
                    <a:pt x="517" y="34"/>
                  </a:cubicBezTo>
                  <a:cubicBezTo>
                    <a:pt x="516" y="36"/>
                    <a:pt x="516" y="36"/>
                    <a:pt x="516" y="36"/>
                  </a:cubicBezTo>
                  <a:cubicBezTo>
                    <a:pt x="517" y="38"/>
                    <a:pt x="517" y="38"/>
                    <a:pt x="517" y="38"/>
                  </a:cubicBezTo>
                  <a:cubicBezTo>
                    <a:pt x="523" y="38"/>
                    <a:pt x="523" y="38"/>
                    <a:pt x="523" y="38"/>
                  </a:cubicBezTo>
                  <a:cubicBezTo>
                    <a:pt x="534" y="33"/>
                    <a:pt x="534" y="33"/>
                    <a:pt x="534" y="33"/>
                  </a:cubicBezTo>
                  <a:cubicBezTo>
                    <a:pt x="524" y="39"/>
                    <a:pt x="524" y="39"/>
                    <a:pt x="524" y="39"/>
                  </a:cubicBezTo>
                  <a:cubicBezTo>
                    <a:pt x="517" y="39"/>
                    <a:pt x="517" y="39"/>
                    <a:pt x="517" y="39"/>
                  </a:cubicBezTo>
                  <a:cubicBezTo>
                    <a:pt x="516" y="40"/>
                    <a:pt x="516" y="40"/>
                    <a:pt x="516" y="40"/>
                  </a:cubicBezTo>
                  <a:cubicBezTo>
                    <a:pt x="511" y="38"/>
                    <a:pt x="511" y="38"/>
                    <a:pt x="511" y="38"/>
                  </a:cubicBezTo>
                  <a:cubicBezTo>
                    <a:pt x="510" y="35"/>
                    <a:pt x="510" y="35"/>
                    <a:pt x="510" y="35"/>
                  </a:cubicBezTo>
                  <a:cubicBezTo>
                    <a:pt x="507" y="35"/>
                    <a:pt x="507" y="35"/>
                    <a:pt x="507" y="35"/>
                  </a:cubicBezTo>
                  <a:cubicBezTo>
                    <a:pt x="499" y="36"/>
                    <a:pt x="499" y="36"/>
                    <a:pt x="499" y="36"/>
                  </a:cubicBezTo>
                  <a:cubicBezTo>
                    <a:pt x="498" y="37"/>
                    <a:pt x="498" y="37"/>
                    <a:pt x="498" y="37"/>
                  </a:cubicBezTo>
                  <a:cubicBezTo>
                    <a:pt x="499" y="39"/>
                    <a:pt x="499" y="39"/>
                    <a:pt x="499" y="39"/>
                  </a:cubicBezTo>
                  <a:cubicBezTo>
                    <a:pt x="503" y="39"/>
                    <a:pt x="503" y="39"/>
                    <a:pt x="503" y="39"/>
                  </a:cubicBezTo>
                  <a:cubicBezTo>
                    <a:pt x="502" y="40"/>
                    <a:pt x="502" y="40"/>
                    <a:pt x="502" y="40"/>
                  </a:cubicBezTo>
                  <a:cubicBezTo>
                    <a:pt x="492" y="41"/>
                    <a:pt x="492" y="41"/>
                    <a:pt x="492" y="41"/>
                  </a:cubicBezTo>
                  <a:cubicBezTo>
                    <a:pt x="488" y="42"/>
                    <a:pt x="488" y="42"/>
                    <a:pt x="488" y="42"/>
                  </a:cubicBezTo>
                  <a:cubicBezTo>
                    <a:pt x="484" y="42"/>
                    <a:pt x="484" y="42"/>
                    <a:pt x="484" y="42"/>
                  </a:cubicBezTo>
                  <a:cubicBezTo>
                    <a:pt x="482" y="44"/>
                    <a:pt x="482" y="44"/>
                    <a:pt x="482" y="44"/>
                  </a:cubicBezTo>
                  <a:cubicBezTo>
                    <a:pt x="482" y="46"/>
                    <a:pt x="482" y="46"/>
                    <a:pt x="482" y="46"/>
                  </a:cubicBezTo>
                  <a:cubicBezTo>
                    <a:pt x="484" y="46"/>
                    <a:pt x="484" y="46"/>
                    <a:pt x="484" y="46"/>
                  </a:cubicBezTo>
                  <a:cubicBezTo>
                    <a:pt x="487" y="44"/>
                    <a:pt x="487" y="44"/>
                    <a:pt x="487" y="44"/>
                  </a:cubicBezTo>
                  <a:cubicBezTo>
                    <a:pt x="486" y="46"/>
                    <a:pt x="486" y="46"/>
                    <a:pt x="486" y="46"/>
                  </a:cubicBezTo>
                  <a:cubicBezTo>
                    <a:pt x="489" y="47"/>
                    <a:pt x="489" y="47"/>
                    <a:pt x="489" y="47"/>
                  </a:cubicBezTo>
                  <a:cubicBezTo>
                    <a:pt x="491" y="45"/>
                    <a:pt x="491" y="45"/>
                    <a:pt x="491" y="45"/>
                  </a:cubicBezTo>
                  <a:cubicBezTo>
                    <a:pt x="492" y="46"/>
                    <a:pt x="492" y="46"/>
                    <a:pt x="492" y="46"/>
                  </a:cubicBezTo>
                  <a:cubicBezTo>
                    <a:pt x="495" y="46"/>
                    <a:pt x="495" y="46"/>
                    <a:pt x="495" y="46"/>
                  </a:cubicBezTo>
                  <a:cubicBezTo>
                    <a:pt x="498" y="45"/>
                    <a:pt x="498" y="45"/>
                    <a:pt x="498" y="45"/>
                  </a:cubicBezTo>
                  <a:cubicBezTo>
                    <a:pt x="498" y="46"/>
                    <a:pt x="498" y="46"/>
                    <a:pt x="498" y="46"/>
                  </a:cubicBezTo>
                  <a:cubicBezTo>
                    <a:pt x="504" y="48"/>
                    <a:pt x="504" y="48"/>
                    <a:pt x="504" y="48"/>
                  </a:cubicBezTo>
                  <a:cubicBezTo>
                    <a:pt x="506" y="47"/>
                    <a:pt x="506" y="47"/>
                    <a:pt x="506" y="47"/>
                  </a:cubicBezTo>
                  <a:cubicBezTo>
                    <a:pt x="505" y="46"/>
                    <a:pt x="505" y="46"/>
                    <a:pt x="505" y="46"/>
                  </a:cubicBezTo>
                  <a:cubicBezTo>
                    <a:pt x="507" y="46"/>
                    <a:pt x="507" y="46"/>
                    <a:pt x="507" y="46"/>
                  </a:cubicBezTo>
                  <a:cubicBezTo>
                    <a:pt x="510" y="46"/>
                    <a:pt x="510" y="46"/>
                    <a:pt x="510" y="46"/>
                  </a:cubicBezTo>
                  <a:cubicBezTo>
                    <a:pt x="512" y="44"/>
                    <a:pt x="512" y="44"/>
                    <a:pt x="512" y="44"/>
                  </a:cubicBezTo>
                  <a:cubicBezTo>
                    <a:pt x="512" y="46"/>
                    <a:pt x="512" y="46"/>
                    <a:pt x="512" y="46"/>
                  </a:cubicBezTo>
                  <a:cubicBezTo>
                    <a:pt x="516" y="46"/>
                    <a:pt x="516" y="46"/>
                    <a:pt x="516" y="46"/>
                  </a:cubicBezTo>
                  <a:cubicBezTo>
                    <a:pt x="517" y="44"/>
                    <a:pt x="517" y="44"/>
                    <a:pt x="517" y="44"/>
                  </a:cubicBezTo>
                  <a:cubicBezTo>
                    <a:pt x="519" y="44"/>
                    <a:pt x="519" y="44"/>
                    <a:pt x="519" y="44"/>
                  </a:cubicBezTo>
                  <a:cubicBezTo>
                    <a:pt x="518" y="46"/>
                    <a:pt x="518" y="46"/>
                    <a:pt x="518" y="46"/>
                  </a:cubicBezTo>
                  <a:cubicBezTo>
                    <a:pt x="523" y="46"/>
                    <a:pt x="523" y="46"/>
                    <a:pt x="523" y="46"/>
                  </a:cubicBezTo>
                  <a:cubicBezTo>
                    <a:pt x="523" y="44"/>
                    <a:pt x="523" y="44"/>
                    <a:pt x="523" y="44"/>
                  </a:cubicBezTo>
                  <a:cubicBezTo>
                    <a:pt x="524" y="45"/>
                    <a:pt x="524" y="45"/>
                    <a:pt x="524" y="45"/>
                  </a:cubicBezTo>
                  <a:cubicBezTo>
                    <a:pt x="528" y="46"/>
                    <a:pt x="528" y="46"/>
                    <a:pt x="528" y="46"/>
                  </a:cubicBezTo>
                  <a:cubicBezTo>
                    <a:pt x="526" y="47"/>
                    <a:pt x="526" y="47"/>
                    <a:pt x="526" y="47"/>
                  </a:cubicBezTo>
                  <a:cubicBezTo>
                    <a:pt x="532" y="47"/>
                    <a:pt x="532" y="47"/>
                    <a:pt x="532" y="47"/>
                  </a:cubicBezTo>
                  <a:cubicBezTo>
                    <a:pt x="537" y="46"/>
                    <a:pt x="537" y="46"/>
                    <a:pt x="537" y="46"/>
                  </a:cubicBezTo>
                  <a:cubicBezTo>
                    <a:pt x="541" y="46"/>
                    <a:pt x="541" y="46"/>
                    <a:pt x="541" y="46"/>
                  </a:cubicBezTo>
                  <a:cubicBezTo>
                    <a:pt x="541" y="46"/>
                    <a:pt x="541" y="46"/>
                    <a:pt x="541" y="46"/>
                  </a:cubicBezTo>
                  <a:cubicBezTo>
                    <a:pt x="544" y="46"/>
                    <a:pt x="544" y="46"/>
                    <a:pt x="544" y="46"/>
                  </a:cubicBezTo>
                  <a:cubicBezTo>
                    <a:pt x="550" y="43"/>
                    <a:pt x="550" y="43"/>
                    <a:pt x="550" y="43"/>
                  </a:cubicBezTo>
                  <a:cubicBezTo>
                    <a:pt x="550" y="41"/>
                    <a:pt x="550" y="41"/>
                    <a:pt x="550" y="41"/>
                  </a:cubicBezTo>
                  <a:cubicBezTo>
                    <a:pt x="544" y="42"/>
                    <a:pt x="544" y="42"/>
                    <a:pt x="544" y="42"/>
                  </a:cubicBezTo>
                  <a:cubicBezTo>
                    <a:pt x="546" y="40"/>
                    <a:pt x="546" y="40"/>
                    <a:pt x="546" y="40"/>
                  </a:cubicBezTo>
                  <a:cubicBezTo>
                    <a:pt x="544" y="40"/>
                    <a:pt x="544" y="40"/>
                    <a:pt x="544" y="40"/>
                  </a:cubicBezTo>
                  <a:cubicBezTo>
                    <a:pt x="539" y="41"/>
                    <a:pt x="539" y="41"/>
                    <a:pt x="539" y="41"/>
                  </a:cubicBezTo>
                  <a:cubicBezTo>
                    <a:pt x="538" y="40"/>
                    <a:pt x="538" y="40"/>
                    <a:pt x="538" y="40"/>
                  </a:cubicBezTo>
                  <a:cubicBezTo>
                    <a:pt x="530" y="40"/>
                    <a:pt x="530" y="40"/>
                    <a:pt x="530" y="40"/>
                  </a:cubicBezTo>
                  <a:cubicBezTo>
                    <a:pt x="530" y="39"/>
                    <a:pt x="530" y="39"/>
                    <a:pt x="530" y="39"/>
                  </a:cubicBezTo>
                  <a:cubicBezTo>
                    <a:pt x="533" y="39"/>
                    <a:pt x="533" y="39"/>
                    <a:pt x="533" y="39"/>
                  </a:cubicBezTo>
                  <a:cubicBezTo>
                    <a:pt x="534" y="37"/>
                    <a:pt x="534" y="37"/>
                    <a:pt x="534" y="37"/>
                  </a:cubicBezTo>
                  <a:cubicBezTo>
                    <a:pt x="536" y="38"/>
                    <a:pt x="536" y="38"/>
                    <a:pt x="536" y="38"/>
                  </a:cubicBezTo>
                  <a:cubicBezTo>
                    <a:pt x="543" y="39"/>
                    <a:pt x="543" y="39"/>
                    <a:pt x="543" y="39"/>
                  </a:cubicBezTo>
                  <a:cubicBezTo>
                    <a:pt x="554" y="38"/>
                    <a:pt x="554" y="38"/>
                    <a:pt x="554" y="38"/>
                  </a:cubicBezTo>
                  <a:cubicBezTo>
                    <a:pt x="556" y="35"/>
                    <a:pt x="556" y="35"/>
                    <a:pt x="556" y="35"/>
                  </a:cubicBezTo>
                  <a:cubicBezTo>
                    <a:pt x="560" y="34"/>
                    <a:pt x="560" y="34"/>
                    <a:pt x="560" y="34"/>
                  </a:cubicBezTo>
                  <a:cubicBezTo>
                    <a:pt x="566" y="35"/>
                    <a:pt x="566" y="35"/>
                    <a:pt x="566" y="35"/>
                  </a:cubicBezTo>
                  <a:cubicBezTo>
                    <a:pt x="570" y="34"/>
                    <a:pt x="570" y="34"/>
                    <a:pt x="570" y="34"/>
                  </a:cubicBezTo>
                  <a:cubicBezTo>
                    <a:pt x="573" y="33"/>
                    <a:pt x="573" y="33"/>
                    <a:pt x="573" y="33"/>
                  </a:cubicBezTo>
                  <a:cubicBezTo>
                    <a:pt x="567" y="33"/>
                    <a:pt x="567" y="33"/>
                    <a:pt x="567" y="33"/>
                  </a:cubicBezTo>
                  <a:cubicBezTo>
                    <a:pt x="573" y="32"/>
                    <a:pt x="573" y="32"/>
                    <a:pt x="573" y="32"/>
                  </a:cubicBezTo>
                  <a:cubicBezTo>
                    <a:pt x="575" y="32"/>
                    <a:pt x="575" y="32"/>
                    <a:pt x="575" y="32"/>
                  </a:cubicBezTo>
                  <a:cubicBezTo>
                    <a:pt x="575" y="31"/>
                    <a:pt x="575" y="31"/>
                    <a:pt x="575" y="31"/>
                  </a:cubicBezTo>
                  <a:cubicBezTo>
                    <a:pt x="572" y="30"/>
                    <a:pt x="572" y="30"/>
                    <a:pt x="572" y="30"/>
                  </a:cubicBezTo>
                  <a:cubicBezTo>
                    <a:pt x="580" y="29"/>
                    <a:pt x="580" y="29"/>
                    <a:pt x="580" y="29"/>
                  </a:cubicBezTo>
                  <a:cubicBezTo>
                    <a:pt x="581" y="28"/>
                    <a:pt x="581" y="28"/>
                    <a:pt x="581" y="28"/>
                  </a:cubicBezTo>
                  <a:cubicBezTo>
                    <a:pt x="577" y="27"/>
                    <a:pt x="577" y="27"/>
                    <a:pt x="577" y="27"/>
                  </a:cubicBezTo>
                  <a:cubicBezTo>
                    <a:pt x="574" y="26"/>
                    <a:pt x="574" y="26"/>
                    <a:pt x="574" y="26"/>
                  </a:cubicBezTo>
                  <a:cubicBezTo>
                    <a:pt x="569" y="27"/>
                    <a:pt x="569" y="27"/>
                    <a:pt x="569" y="27"/>
                  </a:cubicBezTo>
                  <a:cubicBezTo>
                    <a:pt x="571" y="26"/>
                    <a:pt x="571" y="26"/>
                    <a:pt x="571" y="26"/>
                  </a:cubicBezTo>
                  <a:cubicBezTo>
                    <a:pt x="577" y="26"/>
                    <a:pt x="577" y="26"/>
                    <a:pt x="577" y="26"/>
                  </a:cubicBezTo>
                  <a:cubicBezTo>
                    <a:pt x="582" y="27"/>
                    <a:pt x="582" y="27"/>
                    <a:pt x="582" y="27"/>
                  </a:cubicBezTo>
                  <a:cubicBezTo>
                    <a:pt x="588" y="27"/>
                    <a:pt x="588" y="27"/>
                    <a:pt x="588" y="27"/>
                  </a:cubicBezTo>
                  <a:cubicBezTo>
                    <a:pt x="587" y="26"/>
                    <a:pt x="587" y="26"/>
                    <a:pt x="587" y="26"/>
                  </a:cubicBezTo>
                  <a:cubicBezTo>
                    <a:pt x="580" y="24"/>
                    <a:pt x="580" y="24"/>
                    <a:pt x="580" y="24"/>
                  </a:cubicBezTo>
                  <a:cubicBezTo>
                    <a:pt x="576" y="24"/>
                    <a:pt x="576" y="24"/>
                    <a:pt x="576" y="24"/>
                  </a:cubicBezTo>
                  <a:cubicBezTo>
                    <a:pt x="579" y="24"/>
                    <a:pt x="579" y="24"/>
                    <a:pt x="579" y="24"/>
                  </a:cubicBezTo>
                  <a:cubicBezTo>
                    <a:pt x="586" y="24"/>
                    <a:pt x="586" y="24"/>
                    <a:pt x="586" y="24"/>
                  </a:cubicBezTo>
                  <a:cubicBezTo>
                    <a:pt x="591" y="24"/>
                    <a:pt x="591" y="24"/>
                    <a:pt x="591" y="24"/>
                  </a:cubicBezTo>
                  <a:cubicBezTo>
                    <a:pt x="596" y="23"/>
                    <a:pt x="596" y="23"/>
                    <a:pt x="596" y="23"/>
                  </a:cubicBezTo>
                  <a:cubicBezTo>
                    <a:pt x="596" y="22"/>
                    <a:pt x="596" y="22"/>
                    <a:pt x="596" y="22"/>
                  </a:cubicBezTo>
                  <a:cubicBezTo>
                    <a:pt x="589" y="21"/>
                    <a:pt x="589" y="21"/>
                    <a:pt x="589" y="21"/>
                  </a:cubicBezTo>
                  <a:cubicBezTo>
                    <a:pt x="598" y="21"/>
                    <a:pt x="598" y="21"/>
                    <a:pt x="598" y="21"/>
                  </a:cubicBezTo>
                  <a:cubicBezTo>
                    <a:pt x="599" y="22"/>
                    <a:pt x="599" y="22"/>
                    <a:pt x="599" y="22"/>
                  </a:cubicBezTo>
                  <a:cubicBezTo>
                    <a:pt x="607" y="22"/>
                    <a:pt x="607" y="22"/>
                    <a:pt x="607" y="22"/>
                  </a:cubicBezTo>
                  <a:cubicBezTo>
                    <a:pt x="611" y="20"/>
                    <a:pt x="611" y="20"/>
                    <a:pt x="611" y="20"/>
                  </a:cubicBezTo>
                  <a:cubicBezTo>
                    <a:pt x="606" y="20"/>
                    <a:pt x="606" y="20"/>
                    <a:pt x="606" y="20"/>
                  </a:cubicBezTo>
                  <a:cubicBezTo>
                    <a:pt x="609" y="19"/>
                    <a:pt x="609" y="19"/>
                    <a:pt x="609" y="19"/>
                  </a:cubicBezTo>
                  <a:cubicBezTo>
                    <a:pt x="617" y="18"/>
                    <a:pt x="617" y="18"/>
                    <a:pt x="617" y="18"/>
                  </a:cubicBezTo>
                  <a:cubicBezTo>
                    <a:pt x="617" y="17"/>
                    <a:pt x="617" y="17"/>
                    <a:pt x="617" y="17"/>
                  </a:cubicBezTo>
                  <a:cubicBezTo>
                    <a:pt x="621" y="18"/>
                    <a:pt x="621" y="18"/>
                    <a:pt x="621" y="18"/>
                  </a:cubicBezTo>
                  <a:cubicBezTo>
                    <a:pt x="628" y="16"/>
                    <a:pt x="628" y="16"/>
                    <a:pt x="628" y="16"/>
                  </a:cubicBezTo>
                  <a:cubicBezTo>
                    <a:pt x="637" y="14"/>
                    <a:pt x="637" y="14"/>
                    <a:pt x="637" y="14"/>
                  </a:cubicBezTo>
                  <a:cubicBezTo>
                    <a:pt x="646" y="12"/>
                    <a:pt x="646" y="12"/>
                    <a:pt x="646" y="12"/>
                  </a:cubicBezTo>
                  <a:cubicBezTo>
                    <a:pt x="651" y="12"/>
                    <a:pt x="651" y="12"/>
                    <a:pt x="651" y="12"/>
                  </a:cubicBezTo>
                  <a:cubicBezTo>
                    <a:pt x="656" y="10"/>
                    <a:pt x="656" y="10"/>
                    <a:pt x="656" y="10"/>
                  </a:cubicBezTo>
                  <a:cubicBezTo>
                    <a:pt x="651" y="10"/>
                    <a:pt x="651" y="10"/>
                    <a:pt x="651" y="10"/>
                  </a:cubicBezTo>
                  <a:cubicBezTo>
                    <a:pt x="647" y="11"/>
                    <a:pt x="647" y="11"/>
                    <a:pt x="647" y="11"/>
                  </a:cubicBezTo>
                  <a:cubicBezTo>
                    <a:pt x="643" y="11"/>
                    <a:pt x="643" y="11"/>
                    <a:pt x="643" y="11"/>
                  </a:cubicBezTo>
                  <a:cubicBezTo>
                    <a:pt x="634" y="12"/>
                    <a:pt x="634" y="12"/>
                    <a:pt x="634" y="12"/>
                  </a:cubicBezTo>
                  <a:cubicBezTo>
                    <a:pt x="627" y="12"/>
                    <a:pt x="627" y="12"/>
                    <a:pt x="627" y="12"/>
                  </a:cubicBezTo>
                  <a:cubicBezTo>
                    <a:pt x="622" y="12"/>
                    <a:pt x="622" y="12"/>
                    <a:pt x="622" y="12"/>
                  </a:cubicBezTo>
                  <a:cubicBezTo>
                    <a:pt x="631" y="11"/>
                    <a:pt x="631" y="11"/>
                    <a:pt x="631" y="11"/>
                  </a:cubicBezTo>
                  <a:cubicBezTo>
                    <a:pt x="636" y="10"/>
                    <a:pt x="636" y="10"/>
                    <a:pt x="636" y="10"/>
                  </a:cubicBezTo>
                  <a:cubicBezTo>
                    <a:pt x="635" y="9"/>
                    <a:pt x="635" y="9"/>
                    <a:pt x="635" y="9"/>
                  </a:cubicBezTo>
                  <a:cubicBezTo>
                    <a:pt x="639" y="9"/>
                    <a:pt x="639" y="9"/>
                    <a:pt x="639" y="9"/>
                  </a:cubicBezTo>
                  <a:cubicBezTo>
                    <a:pt x="649" y="9"/>
                    <a:pt x="649" y="9"/>
                    <a:pt x="649" y="9"/>
                  </a:cubicBezTo>
                  <a:cubicBezTo>
                    <a:pt x="651" y="9"/>
                    <a:pt x="651" y="9"/>
                    <a:pt x="651" y="9"/>
                  </a:cubicBezTo>
                  <a:cubicBezTo>
                    <a:pt x="659" y="9"/>
                    <a:pt x="659" y="9"/>
                    <a:pt x="659" y="9"/>
                  </a:cubicBezTo>
                  <a:cubicBezTo>
                    <a:pt x="670" y="8"/>
                    <a:pt x="670" y="8"/>
                    <a:pt x="670" y="8"/>
                  </a:cubicBezTo>
                  <a:cubicBezTo>
                    <a:pt x="672" y="6"/>
                    <a:pt x="672" y="6"/>
                    <a:pt x="672" y="6"/>
                  </a:cubicBezTo>
                  <a:cubicBezTo>
                    <a:pt x="680" y="5"/>
                    <a:pt x="680" y="5"/>
                    <a:pt x="680" y="5"/>
                  </a:cubicBezTo>
                  <a:cubicBezTo>
                    <a:pt x="681" y="4"/>
                    <a:pt x="681" y="4"/>
                    <a:pt x="681" y="4"/>
                  </a:cubicBezTo>
                  <a:lnTo>
                    <a:pt x="671" y="4"/>
                  </a:lnTo>
                  <a:close/>
                  <a:moveTo>
                    <a:pt x="511" y="109"/>
                  </a:moveTo>
                  <a:cubicBezTo>
                    <a:pt x="512" y="107"/>
                    <a:pt x="512" y="107"/>
                    <a:pt x="512" y="107"/>
                  </a:cubicBezTo>
                  <a:cubicBezTo>
                    <a:pt x="510" y="107"/>
                    <a:pt x="510" y="107"/>
                    <a:pt x="510" y="107"/>
                  </a:cubicBezTo>
                  <a:cubicBezTo>
                    <a:pt x="509" y="108"/>
                    <a:pt x="509" y="108"/>
                    <a:pt x="509" y="108"/>
                  </a:cubicBezTo>
                  <a:cubicBezTo>
                    <a:pt x="510" y="110"/>
                    <a:pt x="510" y="110"/>
                    <a:pt x="510" y="110"/>
                  </a:cubicBezTo>
                  <a:lnTo>
                    <a:pt x="511" y="109"/>
                  </a:lnTo>
                  <a:close/>
                  <a:moveTo>
                    <a:pt x="483" y="112"/>
                  </a:moveTo>
                  <a:cubicBezTo>
                    <a:pt x="485" y="112"/>
                    <a:pt x="485" y="112"/>
                    <a:pt x="485" y="112"/>
                  </a:cubicBezTo>
                  <a:cubicBezTo>
                    <a:pt x="485" y="110"/>
                    <a:pt x="485" y="110"/>
                    <a:pt x="485" y="110"/>
                  </a:cubicBezTo>
                  <a:cubicBezTo>
                    <a:pt x="483" y="110"/>
                    <a:pt x="483" y="110"/>
                    <a:pt x="483" y="110"/>
                  </a:cubicBezTo>
                  <a:lnTo>
                    <a:pt x="483" y="112"/>
                  </a:lnTo>
                  <a:close/>
                  <a:moveTo>
                    <a:pt x="489" y="103"/>
                  </a:moveTo>
                  <a:cubicBezTo>
                    <a:pt x="485" y="104"/>
                    <a:pt x="485" y="104"/>
                    <a:pt x="485" y="104"/>
                  </a:cubicBezTo>
                  <a:cubicBezTo>
                    <a:pt x="484" y="106"/>
                    <a:pt x="484" y="106"/>
                    <a:pt x="484" y="106"/>
                  </a:cubicBezTo>
                  <a:cubicBezTo>
                    <a:pt x="488" y="106"/>
                    <a:pt x="488" y="106"/>
                    <a:pt x="488" y="106"/>
                  </a:cubicBezTo>
                  <a:cubicBezTo>
                    <a:pt x="491" y="103"/>
                    <a:pt x="491" y="103"/>
                    <a:pt x="491" y="103"/>
                  </a:cubicBezTo>
                  <a:cubicBezTo>
                    <a:pt x="495" y="102"/>
                    <a:pt x="495" y="102"/>
                    <a:pt x="495" y="102"/>
                  </a:cubicBezTo>
                  <a:cubicBezTo>
                    <a:pt x="495" y="101"/>
                    <a:pt x="495" y="101"/>
                    <a:pt x="495" y="101"/>
                  </a:cubicBezTo>
                  <a:cubicBezTo>
                    <a:pt x="493" y="100"/>
                    <a:pt x="493" y="100"/>
                    <a:pt x="493" y="100"/>
                  </a:cubicBezTo>
                  <a:lnTo>
                    <a:pt x="489" y="103"/>
                  </a:lnTo>
                  <a:close/>
                  <a:moveTo>
                    <a:pt x="490" y="119"/>
                  </a:moveTo>
                  <a:cubicBezTo>
                    <a:pt x="497" y="119"/>
                    <a:pt x="497" y="119"/>
                    <a:pt x="497" y="119"/>
                  </a:cubicBezTo>
                  <a:cubicBezTo>
                    <a:pt x="505" y="117"/>
                    <a:pt x="505" y="117"/>
                    <a:pt x="505" y="117"/>
                  </a:cubicBezTo>
                  <a:cubicBezTo>
                    <a:pt x="508" y="112"/>
                    <a:pt x="508" y="112"/>
                    <a:pt x="508" y="112"/>
                  </a:cubicBezTo>
                  <a:cubicBezTo>
                    <a:pt x="506" y="110"/>
                    <a:pt x="506" y="110"/>
                    <a:pt x="506" y="110"/>
                  </a:cubicBezTo>
                  <a:cubicBezTo>
                    <a:pt x="503" y="110"/>
                    <a:pt x="503" y="110"/>
                    <a:pt x="503" y="110"/>
                  </a:cubicBezTo>
                  <a:cubicBezTo>
                    <a:pt x="501" y="110"/>
                    <a:pt x="501" y="110"/>
                    <a:pt x="501" y="110"/>
                  </a:cubicBezTo>
                  <a:cubicBezTo>
                    <a:pt x="495" y="112"/>
                    <a:pt x="495" y="112"/>
                    <a:pt x="495" y="112"/>
                  </a:cubicBezTo>
                  <a:cubicBezTo>
                    <a:pt x="490" y="116"/>
                    <a:pt x="490" y="116"/>
                    <a:pt x="490" y="116"/>
                  </a:cubicBezTo>
                  <a:lnTo>
                    <a:pt x="490" y="119"/>
                  </a:lnTo>
                  <a:close/>
                  <a:moveTo>
                    <a:pt x="580" y="122"/>
                  </a:moveTo>
                  <a:cubicBezTo>
                    <a:pt x="579" y="120"/>
                    <a:pt x="579" y="120"/>
                    <a:pt x="579" y="120"/>
                  </a:cubicBezTo>
                  <a:cubicBezTo>
                    <a:pt x="575" y="121"/>
                    <a:pt x="575" y="121"/>
                    <a:pt x="575" y="121"/>
                  </a:cubicBezTo>
                  <a:cubicBezTo>
                    <a:pt x="576" y="119"/>
                    <a:pt x="576" y="119"/>
                    <a:pt x="576" y="119"/>
                  </a:cubicBezTo>
                  <a:cubicBezTo>
                    <a:pt x="570" y="119"/>
                    <a:pt x="570" y="119"/>
                    <a:pt x="570" y="119"/>
                  </a:cubicBezTo>
                  <a:cubicBezTo>
                    <a:pt x="574" y="117"/>
                    <a:pt x="574" y="117"/>
                    <a:pt x="574" y="117"/>
                  </a:cubicBezTo>
                  <a:cubicBezTo>
                    <a:pt x="573" y="115"/>
                    <a:pt x="573" y="115"/>
                    <a:pt x="573" y="115"/>
                  </a:cubicBezTo>
                  <a:cubicBezTo>
                    <a:pt x="570" y="114"/>
                    <a:pt x="570" y="114"/>
                    <a:pt x="570" y="114"/>
                  </a:cubicBezTo>
                  <a:cubicBezTo>
                    <a:pt x="570" y="113"/>
                    <a:pt x="570" y="113"/>
                    <a:pt x="570" y="113"/>
                  </a:cubicBezTo>
                  <a:cubicBezTo>
                    <a:pt x="563" y="113"/>
                    <a:pt x="563" y="113"/>
                    <a:pt x="563" y="113"/>
                  </a:cubicBezTo>
                  <a:cubicBezTo>
                    <a:pt x="563" y="111"/>
                    <a:pt x="563" y="111"/>
                    <a:pt x="563" y="111"/>
                  </a:cubicBezTo>
                  <a:cubicBezTo>
                    <a:pt x="559" y="110"/>
                    <a:pt x="559" y="110"/>
                    <a:pt x="559" y="110"/>
                  </a:cubicBezTo>
                  <a:cubicBezTo>
                    <a:pt x="552" y="108"/>
                    <a:pt x="552" y="108"/>
                    <a:pt x="552" y="108"/>
                  </a:cubicBezTo>
                  <a:cubicBezTo>
                    <a:pt x="559" y="107"/>
                    <a:pt x="559" y="107"/>
                    <a:pt x="559" y="107"/>
                  </a:cubicBezTo>
                  <a:cubicBezTo>
                    <a:pt x="559" y="105"/>
                    <a:pt x="559" y="105"/>
                    <a:pt x="559" y="105"/>
                  </a:cubicBezTo>
                  <a:cubicBezTo>
                    <a:pt x="557" y="104"/>
                    <a:pt x="557" y="104"/>
                    <a:pt x="557" y="104"/>
                  </a:cubicBezTo>
                  <a:cubicBezTo>
                    <a:pt x="556" y="101"/>
                    <a:pt x="556" y="101"/>
                    <a:pt x="556" y="101"/>
                  </a:cubicBezTo>
                  <a:cubicBezTo>
                    <a:pt x="562" y="102"/>
                    <a:pt x="562" y="102"/>
                    <a:pt x="562" y="102"/>
                  </a:cubicBezTo>
                  <a:cubicBezTo>
                    <a:pt x="569" y="102"/>
                    <a:pt x="569" y="102"/>
                    <a:pt x="569" y="102"/>
                  </a:cubicBezTo>
                  <a:cubicBezTo>
                    <a:pt x="569" y="100"/>
                    <a:pt x="569" y="100"/>
                    <a:pt x="569" y="100"/>
                  </a:cubicBezTo>
                  <a:cubicBezTo>
                    <a:pt x="562" y="100"/>
                    <a:pt x="562" y="100"/>
                    <a:pt x="562" y="100"/>
                  </a:cubicBezTo>
                  <a:cubicBezTo>
                    <a:pt x="559" y="99"/>
                    <a:pt x="559" y="99"/>
                    <a:pt x="559" y="99"/>
                  </a:cubicBezTo>
                  <a:cubicBezTo>
                    <a:pt x="568" y="97"/>
                    <a:pt x="568" y="97"/>
                    <a:pt x="568" y="97"/>
                  </a:cubicBezTo>
                  <a:cubicBezTo>
                    <a:pt x="568" y="96"/>
                    <a:pt x="568" y="96"/>
                    <a:pt x="568" y="96"/>
                  </a:cubicBezTo>
                  <a:cubicBezTo>
                    <a:pt x="565" y="94"/>
                    <a:pt x="565" y="94"/>
                    <a:pt x="565" y="94"/>
                  </a:cubicBezTo>
                  <a:cubicBezTo>
                    <a:pt x="561" y="96"/>
                    <a:pt x="561" y="96"/>
                    <a:pt x="561" y="96"/>
                  </a:cubicBezTo>
                  <a:cubicBezTo>
                    <a:pt x="559" y="97"/>
                    <a:pt x="559" y="97"/>
                    <a:pt x="559" y="97"/>
                  </a:cubicBezTo>
                  <a:cubicBezTo>
                    <a:pt x="553" y="97"/>
                    <a:pt x="553" y="97"/>
                    <a:pt x="553" y="97"/>
                  </a:cubicBezTo>
                  <a:cubicBezTo>
                    <a:pt x="556" y="97"/>
                    <a:pt x="556" y="97"/>
                    <a:pt x="556" y="97"/>
                  </a:cubicBezTo>
                  <a:cubicBezTo>
                    <a:pt x="556" y="96"/>
                    <a:pt x="556" y="96"/>
                    <a:pt x="556" y="96"/>
                  </a:cubicBezTo>
                  <a:cubicBezTo>
                    <a:pt x="551" y="95"/>
                    <a:pt x="551" y="95"/>
                    <a:pt x="551" y="95"/>
                  </a:cubicBezTo>
                  <a:cubicBezTo>
                    <a:pt x="558" y="94"/>
                    <a:pt x="558" y="94"/>
                    <a:pt x="558" y="94"/>
                  </a:cubicBezTo>
                  <a:cubicBezTo>
                    <a:pt x="562" y="91"/>
                    <a:pt x="562" y="91"/>
                    <a:pt x="562" y="91"/>
                  </a:cubicBezTo>
                  <a:cubicBezTo>
                    <a:pt x="560" y="90"/>
                    <a:pt x="560" y="90"/>
                    <a:pt x="560" y="90"/>
                  </a:cubicBezTo>
                  <a:cubicBezTo>
                    <a:pt x="556" y="93"/>
                    <a:pt x="556" y="93"/>
                    <a:pt x="556" y="93"/>
                  </a:cubicBezTo>
                  <a:cubicBezTo>
                    <a:pt x="551" y="94"/>
                    <a:pt x="551" y="94"/>
                    <a:pt x="551" y="94"/>
                  </a:cubicBezTo>
                  <a:cubicBezTo>
                    <a:pt x="554" y="91"/>
                    <a:pt x="554" y="91"/>
                    <a:pt x="554" y="91"/>
                  </a:cubicBezTo>
                  <a:cubicBezTo>
                    <a:pt x="551" y="92"/>
                    <a:pt x="551" y="92"/>
                    <a:pt x="551" y="92"/>
                  </a:cubicBezTo>
                  <a:cubicBezTo>
                    <a:pt x="555" y="89"/>
                    <a:pt x="555" y="89"/>
                    <a:pt x="555" y="89"/>
                  </a:cubicBezTo>
                  <a:cubicBezTo>
                    <a:pt x="555" y="87"/>
                    <a:pt x="555" y="87"/>
                    <a:pt x="555" y="87"/>
                  </a:cubicBezTo>
                  <a:cubicBezTo>
                    <a:pt x="550" y="89"/>
                    <a:pt x="550" y="89"/>
                    <a:pt x="550" y="89"/>
                  </a:cubicBezTo>
                  <a:cubicBezTo>
                    <a:pt x="548" y="91"/>
                    <a:pt x="548" y="91"/>
                    <a:pt x="548" y="91"/>
                  </a:cubicBezTo>
                  <a:cubicBezTo>
                    <a:pt x="543" y="95"/>
                    <a:pt x="543" y="95"/>
                    <a:pt x="543" y="95"/>
                  </a:cubicBezTo>
                  <a:cubicBezTo>
                    <a:pt x="546" y="91"/>
                    <a:pt x="546" y="91"/>
                    <a:pt x="546" y="91"/>
                  </a:cubicBezTo>
                  <a:cubicBezTo>
                    <a:pt x="541" y="94"/>
                    <a:pt x="541" y="94"/>
                    <a:pt x="541" y="94"/>
                  </a:cubicBezTo>
                  <a:cubicBezTo>
                    <a:pt x="546" y="89"/>
                    <a:pt x="546" y="89"/>
                    <a:pt x="546" y="89"/>
                  </a:cubicBezTo>
                  <a:cubicBezTo>
                    <a:pt x="540" y="90"/>
                    <a:pt x="540" y="90"/>
                    <a:pt x="540" y="90"/>
                  </a:cubicBezTo>
                  <a:cubicBezTo>
                    <a:pt x="547" y="87"/>
                    <a:pt x="547" y="87"/>
                    <a:pt x="547" y="87"/>
                  </a:cubicBezTo>
                  <a:cubicBezTo>
                    <a:pt x="550" y="88"/>
                    <a:pt x="550" y="88"/>
                    <a:pt x="550" y="88"/>
                  </a:cubicBezTo>
                  <a:cubicBezTo>
                    <a:pt x="553" y="85"/>
                    <a:pt x="553" y="85"/>
                    <a:pt x="553" y="85"/>
                  </a:cubicBezTo>
                  <a:cubicBezTo>
                    <a:pt x="553" y="84"/>
                    <a:pt x="553" y="84"/>
                    <a:pt x="553" y="84"/>
                  </a:cubicBezTo>
                  <a:cubicBezTo>
                    <a:pt x="550" y="83"/>
                    <a:pt x="550" y="83"/>
                    <a:pt x="550" y="83"/>
                  </a:cubicBezTo>
                  <a:cubicBezTo>
                    <a:pt x="548" y="83"/>
                    <a:pt x="548" y="83"/>
                    <a:pt x="548" y="83"/>
                  </a:cubicBezTo>
                  <a:cubicBezTo>
                    <a:pt x="548" y="81"/>
                    <a:pt x="548" y="81"/>
                    <a:pt x="548" y="81"/>
                  </a:cubicBezTo>
                  <a:cubicBezTo>
                    <a:pt x="542" y="82"/>
                    <a:pt x="542" y="82"/>
                    <a:pt x="542" y="82"/>
                  </a:cubicBezTo>
                  <a:cubicBezTo>
                    <a:pt x="540" y="85"/>
                    <a:pt x="540" y="85"/>
                    <a:pt x="540" y="85"/>
                  </a:cubicBezTo>
                  <a:cubicBezTo>
                    <a:pt x="537" y="84"/>
                    <a:pt x="537" y="84"/>
                    <a:pt x="537" y="84"/>
                  </a:cubicBezTo>
                  <a:cubicBezTo>
                    <a:pt x="536" y="86"/>
                    <a:pt x="536" y="86"/>
                    <a:pt x="536" y="86"/>
                  </a:cubicBezTo>
                  <a:cubicBezTo>
                    <a:pt x="535" y="85"/>
                    <a:pt x="535" y="85"/>
                    <a:pt x="535" y="85"/>
                  </a:cubicBezTo>
                  <a:cubicBezTo>
                    <a:pt x="536" y="83"/>
                    <a:pt x="536" y="83"/>
                    <a:pt x="536" y="83"/>
                  </a:cubicBezTo>
                  <a:cubicBezTo>
                    <a:pt x="532" y="84"/>
                    <a:pt x="532" y="84"/>
                    <a:pt x="532" y="84"/>
                  </a:cubicBezTo>
                  <a:cubicBezTo>
                    <a:pt x="529" y="85"/>
                    <a:pt x="529" y="85"/>
                    <a:pt x="529" y="85"/>
                  </a:cubicBezTo>
                  <a:cubicBezTo>
                    <a:pt x="530" y="83"/>
                    <a:pt x="530" y="83"/>
                    <a:pt x="530" y="83"/>
                  </a:cubicBezTo>
                  <a:cubicBezTo>
                    <a:pt x="537" y="80"/>
                    <a:pt x="537" y="80"/>
                    <a:pt x="537" y="80"/>
                  </a:cubicBezTo>
                  <a:cubicBezTo>
                    <a:pt x="537" y="79"/>
                    <a:pt x="537" y="79"/>
                    <a:pt x="537" y="79"/>
                  </a:cubicBezTo>
                  <a:cubicBezTo>
                    <a:pt x="532" y="79"/>
                    <a:pt x="532" y="79"/>
                    <a:pt x="532" y="79"/>
                  </a:cubicBezTo>
                  <a:cubicBezTo>
                    <a:pt x="530" y="80"/>
                    <a:pt x="530" y="80"/>
                    <a:pt x="530" y="80"/>
                  </a:cubicBezTo>
                  <a:cubicBezTo>
                    <a:pt x="525" y="83"/>
                    <a:pt x="525" y="83"/>
                    <a:pt x="525" y="83"/>
                  </a:cubicBezTo>
                  <a:cubicBezTo>
                    <a:pt x="524" y="82"/>
                    <a:pt x="524" y="82"/>
                    <a:pt x="524" y="82"/>
                  </a:cubicBezTo>
                  <a:cubicBezTo>
                    <a:pt x="528" y="79"/>
                    <a:pt x="528" y="79"/>
                    <a:pt x="528" y="79"/>
                  </a:cubicBezTo>
                  <a:cubicBezTo>
                    <a:pt x="535" y="78"/>
                    <a:pt x="535" y="78"/>
                    <a:pt x="535" y="78"/>
                  </a:cubicBezTo>
                  <a:cubicBezTo>
                    <a:pt x="535" y="76"/>
                    <a:pt x="535" y="76"/>
                    <a:pt x="535" y="76"/>
                  </a:cubicBezTo>
                  <a:cubicBezTo>
                    <a:pt x="532" y="75"/>
                    <a:pt x="532" y="75"/>
                    <a:pt x="532" y="75"/>
                  </a:cubicBezTo>
                  <a:cubicBezTo>
                    <a:pt x="528" y="75"/>
                    <a:pt x="528" y="75"/>
                    <a:pt x="528" y="75"/>
                  </a:cubicBezTo>
                  <a:cubicBezTo>
                    <a:pt x="523" y="74"/>
                    <a:pt x="523" y="74"/>
                    <a:pt x="523" y="74"/>
                  </a:cubicBezTo>
                  <a:cubicBezTo>
                    <a:pt x="517" y="75"/>
                    <a:pt x="517" y="75"/>
                    <a:pt x="517" y="75"/>
                  </a:cubicBezTo>
                  <a:cubicBezTo>
                    <a:pt x="516" y="76"/>
                    <a:pt x="516" y="76"/>
                    <a:pt x="516" y="76"/>
                  </a:cubicBezTo>
                  <a:cubicBezTo>
                    <a:pt x="521" y="78"/>
                    <a:pt x="521" y="78"/>
                    <a:pt x="521" y="78"/>
                  </a:cubicBezTo>
                  <a:cubicBezTo>
                    <a:pt x="518" y="79"/>
                    <a:pt x="518" y="79"/>
                    <a:pt x="518" y="79"/>
                  </a:cubicBezTo>
                  <a:cubicBezTo>
                    <a:pt x="514" y="77"/>
                    <a:pt x="514" y="77"/>
                    <a:pt x="514" y="77"/>
                  </a:cubicBezTo>
                  <a:cubicBezTo>
                    <a:pt x="515" y="81"/>
                    <a:pt x="515" y="81"/>
                    <a:pt x="515" y="81"/>
                  </a:cubicBezTo>
                  <a:cubicBezTo>
                    <a:pt x="512" y="82"/>
                    <a:pt x="512" y="82"/>
                    <a:pt x="512" y="82"/>
                  </a:cubicBezTo>
                  <a:cubicBezTo>
                    <a:pt x="512" y="78"/>
                    <a:pt x="512" y="78"/>
                    <a:pt x="512" y="78"/>
                  </a:cubicBezTo>
                  <a:cubicBezTo>
                    <a:pt x="510" y="77"/>
                    <a:pt x="510" y="77"/>
                    <a:pt x="510" y="77"/>
                  </a:cubicBezTo>
                  <a:cubicBezTo>
                    <a:pt x="510" y="80"/>
                    <a:pt x="510" y="80"/>
                    <a:pt x="510" y="80"/>
                  </a:cubicBezTo>
                  <a:cubicBezTo>
                    <a:pt x="508" y="80"/>
                    <a:pt x="508" y="80"/>
                    <a:pt x="508" y="80"/>
                  </a:cubicBezTo>
                  <a:cubicBezTo>
                    <a:pt x="509" y="77"/>
                    <a:pt x="509" y="77"/>
                    <a:pt x="509" y="77"/>
                  </a:cubicBezTo>
                  <a:cubicBezTo>
                    <a:pt x="508" y="76"/>
                    <a:pt x="508" y="76"/>
                    <a:pt x="508" y="76"/>
                  </a:cubicBezTo>
                  <a:cubicBezTo>
                    <a:pt x="505" y="76"/>
                    <a:pt x="505" y="76"/>
                    <a:pt x="505" y="76"/>
                  </a:cubicBezTo>
                  <a:cubicBezTo>
                    <a:pt x="504" y="78"/>
                    <a:pt x="504" y="78"/>
                    <a:pt x="504" y="78"/>
                  </a:cubicBezTo>
                  <a:cubicBezTo>
                    <a:pt x="502" y="78"/>
                    <a:pt x="502" y="78"/>
                    <a:pt x="502" y="78"/>
                  </a:cubicBezTo>
                  <a:cubicBezTo>
                    <a:pt x="500" y="80"/>
                    <a:pt x="500" y="80"/>
                    <a:pt x="500" y="80"/>
                  </a:cubicBezTo>
                  <a:cubicBezTo>
                    <a:pt x="497" y="81"/>
                    <a:pt x="497" y="81"/>
                    <a:pt x="497" y="81"/>
                  </a:cubicBezTo>
                  <a:cubicBezTo>
                    <a:pt x="493" y="80"/>
                    <a:pt x="493" y="80"/>
                    <a:pt x="493" y="80"/>
                  </a:cubicBezTo>
                  <a:cubicBezTo>
                    <a:pt x="496" y="79"/>
                    <a:pt x="496" y="79"/>
                    <a:pt x="496" y="79"/>
                  </a:cubicBezTo>
                  <a:cubicBezTo>
                    <a:pt x="498" y="78"/>
                    <a:pt x="498" y="78"/>
                    <a:pt x="498" y="78"/>
                  </a:cubicBezTo>
                  <a:cubicBezTo>
                    <a:pt x="500" y="77"/>
                    <a:pt x="500" y="77"/>
                    <a:pt x="500" y="77"/>
                  </a:cubicBezTo>
                  <a:cubicBezTo>
                    <a:pt x="502" y="75"/>
                    <a:pt x="502" y="75"/>
                    <a:pt x="502" y="75"/>
                  </a:cubicBezTo>
                  <a:cubicBezTo>
                    <a:pt x="506" y="74"/>
                    <a:pt x="506" y="74"/>
                    <a:pt x="506" y="74"/>
                  </a:cubicBezTo>
                  <a:cubicBezTo>
                    <a:pt x="507" y="70"/>
                    <a:pt x="507" y="70"/>
                    <a:pt x="507" y="70"/>
                  </a:cubicBezTo>
                  <a:cubicBezTo>
                    <a:pt x="505" y="69"/>
                    <a:pt x="505" y="69"/>
                    <a:pt x="505" y="69"/>
                  </a:cubicBezTo>
                  <a:cubicBezTo>
                    <a:pt x="507" y="66"/>
                    <a:pt x="507" y="66"/>
                    <a:pt x="507" y="66"/>
                  </a:cubicBezTo>
                  <a:cubicBezTo>
                    <a:pt x="499" y="66"/>
                    <a:pt x="499" y="66"/>
                    <a:pt x="499" y="66"/>
                  </a:cubicBezTo>
                  <a:cubicBezTo>
                    <a:pt x="493" y="67"/>
                    <a:pt x="493" y="67"/>
                    <a:pt x="493" y="67"/>
                  </a:cubicBezTo>
                  <a:cubicBezTo>
                    <a:pt x="491" y="68"/>
                    <a:pt x="491" y="68"/>
                    <a:pt x="491" y="68"/>
                  </a:cubicBezTo>
                  <a:cubicBezTo>
                    <a:pt x="484" y="69"/>
                    <a:pt x="484" y="69"/>
                    <a:pt x="484" y="69"/>
                  </a:cubicBezTo>
                  <a:cubicBezTo>
                    <a:pt x="482" y="69"/>
                    <a:pt x="482" y="69"/>
                    <a:pt x="482" y="69"/>
                  </a:cubicBezTo>
                  <a:cubicBezTo>
                    <a:pt x="484" y="71"/>
                    <a:pt x="484" y="71"/>
                    <a:pt x="484" y="71"/>
                  </a:cubicBezTo>
                  <a:cubicBezTo>
                    <a:pt x="479" y="71"/>
                    <a:pt x="479" y="71"/>
                    <a:pt x="479" y="71"/>
                  </a:cubicBezTo>
                  <a:cubicBezTo>
                    <a:pt x="482" y="74"/>
                    <a:pt x="482" y="74"/>
                    <a:pt x="482" y="74"/>
                  </a:cubicBezTo>
                  <a:cubicBezTo>
                    <a:pt x="477" y="72"/>
                    <a:pt x="477" y="72"/>
                    <a:pt x="477" y="72"/>
                  </a:cubicBezTo>
                  <a:cubicBezTo>
                    <a:pt x="475" y="72"/>
                    <a:pt x="475" y="72"/>
                    <a:pt x="475" y="72"/>
                  </a:cubicBezTo>
                  <a:cubicBezTo>
                    <a:pt x="474" y="76"/>
                    <a:pt x="474" y="76"/>
                    <a:pt x="474" y="76"/>
                  </a:cubicBezTo>
                  <a:cubicBezTo>
                    <a:pt x="478" y="76"/>
                    <a:pt x="478" y="76"/>
                    <a:pt x="478" y="76"/>
                  </a:cubicBezTo>
                  <a:cubicBezTo>
                    <a:pt x="476" y="77"/>
                    <a:pt x="476" y="77"/>
                    <a:pt x="476" y="77"/>
                  </a:cubicBezTo>
                  <a:cubicBezTo>
                    <a:pt x="477" y="79"/>
                    <a:pt x="477" y="79"/>
                    <a:pt x="477" y="79"/>
                  </a:cubicBezTo>
                  <a:cubicBezTo>
                    <a:pt x="474" y="79"/>
                    <a:pt x="474" y="79"/>
                    <a:pt x="474" y="79"/>
                  </a:cubicBezTo>
                  <a:cubicBezTo>
                    <a:pt x="473" y="77"/>
                    <a:pt x="473" y="77"/>
                    <a:pt x="473" y="77"/>
                  </a:cubicBezTo>
                  <a:cubicBezTo>
                    <a:pt x="470" y="78"/>
                    <a:pt x="470" y="78"/>
                    <a:pt x="470" y="78"/>
                  </a:cubicBezTo>
                  <a:cubicBezTo>
                    <a:pt x="469" y="81"/>
                    <a:pt x="469" y="81"/>
                    <a:pt x="469" y="81"/>
                  </a:cubicBezTo>
                  <a:cubicBezTo>
                    <a:pt x="471" y="82"/>
                    <a:pt x="471" y="82"/>
                    <a:pt x="471" y="82"/>
                  </a:cubicBezTo>
                  <a:cubicBezTo>
                    <a:pt x="470" y="84"/>
                    <a:pt x="470" y="84"/>
                    <a:pt x="470" y="84"/>
                  </a:cubicBezTo>
                  <a:cubicBezTo>
                    <a:pt x="468" y="85"/>
                    <a:pt x="468" y="85"/>
                    <a:pt x="468" y="85"/>
                  </a:cubicBezTo>
                  <a:cubicBezTo>
                    <a:pt x="465" y="88"/>
                    <a:pt x="465" y="88"/>
                    <a:pt x="465" y="88"/>
                  </a:cubicBezTo>
                  <a:cubicBezTo>
                    <a:pt x="465" y="86"/>
                    <a:pt x="465" y="86"/>
                    <a:pt x="465" y="86"/>
                  </a:cubicBezTo>
                  <a:cubicBezTo>
                    <a:pt x="457" y="88"/>
                    <a:pt x="457" y="88"/>
                    <a:pt x="457" y="88"/>
                  </a:cubicBezTo>
                  <a:cubicBezTo>
                    <a:pt x="460" y="86"/>
                    <a:pt x="460" y="86"/>
                    <a:pt x="460" y="86"/>
                  </a:cubicBezTo>
                  <a:cubicBezTo>
                    <a:pt x="465" y="84"/>
                    <a:pt x="465" y="84"/>
                    <a:pt x="465" y="84"/>
                  </a:cubicBezTo>
                  <a:cubicBezTo>
                    <a:pt x="466" y="83"/>
                    <a:pt x="466" y="83"/>
                    <a:pt x="466" y="83"/>
                  </a:cubicBezTo>
                  <a:cubicBezTo>
                    <a:pt x="464" y="80"/>
                    <a:pt x="464" y="80"/>
                    <a:pt x="464" y="80"/>
                  </a:cubicBezTo>
                  <a:cubicBezTo>
                    <a:pt x="467" y="77"/>
                    <a:pt x="467" y="77"/>
                    <a:pt x="467" y="77"/>
                  </a:cubicBezTo>
                  <a:cubicBezTo>
                    <a:pt x="467" y="74"/>
                    <a:pt x="467" y="74"/>
                    <a:pt x="467" y="74"/>
                  </a:cubicBezTo>
                  <a:cubicBezTo>
                    <a:pt x="476" y="69"/>
                    <a:pt x="476" y="69"/>
                    <a:pt x="476" y="69"/>
                  </a:cubicBezTo>
                  <a:cubicBezTo>
                    <a:pt x="484" y="66"/>
                    <a:pt x="484" y="66"/>
                    <a:pt x="484" y="66"/>
                  </a:cubicBezTo>
                  <a:cubicBezTo>
                    <a:pt x="485" y="65"/>
                    <a:pt x="485" y="65"/>
                    <a:pt x="485" y="65"/>
                  </a:cubicBezTo>
                  <a:cubicBezTo>
                    <a:pt x="478" y="65"/>
                    <a:pt x="478" y="65"/>
                    <a:pt x="478" y="65"/>
                  </a:cubicBezTo>
                  <a:cubicBezTo>
                    <a:pt x="466" y="67"/>
                    <a:pt x="466" y="67"/>
                    <a:pt x="466" y="67"/>
                  </a:cubicBezTo>
                  <a:cubicBezTo>
                    <a:pt x="456" y="71"/>
                    <a:pt x="456" y="71"/>
                    <a:pt x="456" y="71"/>
                  </a:cubicBezTo>
                  <a:cubicBezTo>
                    <a:pt x="453" y="73"/>
                    <a:pt x="453" y="73"/>
                    <a:pt x="453" y="73"/>
                  </a:cubicBezTo>
                  <a:cubicBezTo>
                    <a:pt x="446" y="76"/>
                    <a:pt x="446" y="76"/>
                    <a:pt x="446" y="76"/>
                  </a:cubicBezTo>
                  <a:cubicBezTo>
                    <a:pt x="445" y="78"/>
                    <a:pt x="445" y="78"/>
                    <a:pt x="445" y="78"/>
                  </a:cubicBezTo>
                  <a:cubicBezTo>
                    <a:pt x="441" y="82"/>
                    <a:pt x="441" y="82"/>
                    <a:pt x="441" y="82"/>
                  </a:cubicBezTo>
                  <a:cubicBezTo>
                    <a:pt x="438" y="85"/>
                    <a:pt x="438" y="85"/>
                    <a:pt x="438" y="85"/>
                  </a:cubicBezTo>
                  <a:cubicBezTo>
                    <a:pt x="440" y="85"/>
                    <a:pt x="440" y="85"/>
                    <a:pt x="440" y="85"/>
                  </a:cubicBezTo>
                  <a:cubicBezTo>
                    <a:pt x="445" y="85"/>
                    <a:pt x="445" y="85"/>
                    <a:pt x="445" y="85"/>
                  </a:cubicBezTo>
                  <a:cubicBezTo>
                    <a:pt x="447" y="86"/>
                    <a:pt x="447" y="86"/>
                    <a:pt x="447" y="86"/>
                  </a:cubicBezTo>
                  <a:cubicBezTo>
                    <a:pt x="448" y="85"/>
                    <a:pt x="448" y="85"/>
                    <a:pt x="448" y="85"/>
                  </a:cubicBezTo>
                  <a:cubicBezTo>
                    <a:pt x="449" y="87"/>
                    <a:pt x="449" y="87"/>
                    <a:pt x="449" y="87"/>
                  </a:cubicBezTo>
                  <a:cubicBezTo>
                    <a:pt x="452" y="88"/>
                    <a:pt x="452" y="88"/>
                    <a:pt x="452" y="88"/>
                  </a:cubicBezTo>
                  <a:cubicBezTo>
                    <a:pt x="447" y="89"/>
                    <a:pt x="447" y="89"/>
                    <a:pt x="447" y="89"/>
                  </a:cubicBezTo>
                  <a:cubicBezTo>
                    <a:pt x="445" y="90"/>
                    <a:pt x="445" y="90"/>
                    <a:pt x="445" y="90"/>
                  </a:cubicBezTo>
                  <a:cubicBezTo>
                    <a:pt x="445" y="87"/>
                    <a:pt x="445" y="87"/>
                    <a:pt x="445" y="87"/>
                  </a:cubicBezTo>
                  <a:cubicBezTo>
                    <a:pt x="438" y="86"/>
                    <a:pt x="438" y="86"/>
                    <a:pt x="438" y="86"/>
                  </a:cubicBezTo>
                  <a:cubicBezTo>
                    <a:pt x="437" y="89"/>
                    <a:pt x="437" y="89"/>
                    <a:pt x="437" y="89"/>
                  </a:cubicBezTo>
                  <a:cubicBezTo>
                    <a:pt x="438" y="91"/>
                    <a:pt x="438" y="91"/>
                    <a:pt x="438" y="91"/>
                  </a:cubicBezTo>
                  <a:cubicBezTo>
                    <a:pt x="441" y="94"/>
                    <a:pt x="441" y="94"/>
                    <a:pt x="441" y="94"/>
                  </a:cubicBezTo>
                  <a:cubicBezTo>
                    <a:pt x="446" y="94"/>
                    <a:pt x="446" y="94"/>
                    <a:pt x="446" y="94"/>
                  </a:cubicBezTo>
                  <a:cubicBezTo>
                    <a:pt x="447" y="93"/>
                    <a:pt x="447" y="93"/>
                    <a:pt x="447" y="93"/>
                  </a:cubicBezTo>
                  <a:cubicBezTo>
                    <a:pt x="449" y="94"/>
                    <a:pt x="449" y="94"/>
                    <a:pt x="449" y="94"/>
                  </a:cubicBezTo>
                  <a:cubicBezTo>
                    <a:pt x="452" y="93"/>
                    <a:pt x="452" y="93"/>
                    <a:pt x="452" y="93"/>
                  </a:cubicBezTo>
                  <a:cubicBezTo>
                    <a:pt x="451" y="94"/>
                    <a:pt x="451" y="94"/>
                    <a:pt x="451" y="94"/>
                  </a:cubicBezTo>
                  <a:cubicBezTo>
                    <a:pt x="453" y="96"/>
                    <a:pt x="453" y="96"/>
                    <a:pt x="453" y="96"/>
                  </a:cubicBezTo>
                  <a:cubicBezTo>
                    <a:pt x="454" y="95"/>
                    <a:pt x="454" y="95"/>
                    <a:pt x="454" y="95"/>
                  </a:cubicBezTo>
                  <a:cubicBezTo>
                    <a:pt x="459" y="96"/>
                    <a:pt x="459" y="96"/>
                    <a:pt x="459" y="96"/>
                  </a:cubicBezTo>
                  <a:cubicBezTo>
                    <a:pt x="461" y="95"/>
                    <a:pt x="461" y="95"/>
                    <a:pt x="461" y="95"/>
                  </a:cubicBezTo>
                  <a:cubicBezTo>
                    <a:pt x="462" y="96"/>
                    <a:pt x="462" y="96"/>
                    <a:pt x="462" y="96"/>
                  </a:cubicBezTo>
                  <a:cubicBezTo>
                    <a:pt x="464" y="96"/>
                    <a:pt x="464" y="96"/>
                    <a:pt x="464" y="96"/>
                  </a:cubicBezTo>
                  <a:cubicBezTo>
                    <a:pt x="470" y="96"/>
                    <a:pt x="470" y="96"/>
                    <a:pt x="470" y="96"/>
                  </a:cubicBezTo>
                  <a:cubicBezTo>
                    <a:pt x="474" y="97"/>
                    <a:pt x="474" y="97"/>
                    <a:pt x="474" y="97"/>
                  </a:cubicBezTo>
                  <a:cubicBezTo>
                    <a:pt x="477" y="96"/>
                    <a:pt x="477" y="96"/>
                    <a:pt x="477" y="96"/>
                  </a:cubicBezTo>
                  <a:cubicBezTo>
                    <a:pt x="482" y="98"/>
                    <a:pt x="482" y="98"/>
                    <a:pt x="482" y="98"/>
                  </a:cubicBezTo>
                  <a:cubicBezTo>
                    <a:pt x="480" y="95"/>
                    <a:pt x="480" y="95"/>
                    <a:pt x="480" y="95"/>
                  </a:cubicBezTo>
                  <a:cubicBezTo>
                    <a:pt x="484" y="96"/>
                    <a:pt x="484" y="96"/>
                    <a:pt x="484" y="96"/>
                  </a:cubicBezTo>
                  <a:cubicBezTo>
                    <a:pt x="489" y="96"/>
                    <a:pt x="489" y="96"/>
                    <a:pt x="489" y="96"/>
                  </a:cubicBezTo>
                  <a:cubicBezTo>
                    <a:pt x="490" y="98"/>
                    <a:pt x="490" y="98"/>
                    <a:pt x="490" y="98"/>
                  </a:cubicBezTo>
                  <a:cubicBezTo>
                    <a:pt x="496" y="97"/>
                    <a:pt x="496" y="97"/>
                    <a:pt x="496" y="97"/>
                  </a:cubicBezTo>
                  <a:cubicBezTo>
                    <a:pt x="498" y="95"/>
                    <a:pt x="498" y="95"/>
                    <a:pt x="498" y="95"/>
                  </a:cubicBezTo>
                  <a:cubicBezTo>
                    <a:pt x="495" y="93"/>
                    <a:pt x="495" y="93"/>
                    <a:pt x="495" y="93"/>
                  </a:cubicBezTo>
                  <a:cubicBezTo>
                    <a:pt x="498" y="93"/>
                    <a:pt x="498" y="93"/>
                    <a:pt x="498" y="93"/>
                  </a:cubicBezTo>
                  <a:cubicBezTo>
                    <a:pt x="501" y="94"/>
                    <a:pt x="501" y="94"/>
                    <a:pt x="501" y="94"/>
                  </a:cubicBezTo>
                  <a:cubicBezTo>
                    <a:pt x="504" y="95"/>
                    <a:pt x="504" y="95"/>
                    <a:pt x="504" y="95"/>
                  </a:cubicBezTo>
                  <a:cubicBezTo>
                    <a:pt x="502" y="98"/>
                    <a:pt x="502" y="98"/>
                    <a:pt x="502" y="98"/>
                  </a:cubicBezTo>
                  <a:cubicBezTo>
                    <a:pt x="505" y="97"/>
                    <a:pt x="505" y="97"/>
                    <a:pt x="505" y="97"/>
                  </a:cubicBezTo>
                  <a:cubicBezTo>
                    <a:pt x="505" y="99"/>
                    <a:pt x="505" y="99"/>
                    <a:pt x="505" y="99"/>
                  </a:cubicBezTo>
                  <a:cubicBezTo>
                    <a:pt x="510" y="98"/>
                    <a:pt x="510" y="98"/>
                    <a:pt x="510" y="98"/>
                  </a:cubicBezTo>
                  <a:cubicBezTo>
                    <a:pt x="508" y="100"/>
                    <a:pt x="508" y="100"/>
                    <a:pt x="508" y="100"/>
                  </a:cubicBezTo>
                  <a:cubicBezTo>
                    <a:pt x="508" y="101"/>
                    <a:pt x="508" y="101"/>
                    <a:pt x="508" y="101"/>
                  </a:cubicBezTo>
                  <a:cubicBezTo>
                    <a:pt x="510" y="101"/>
                    <a:pt x="510" y="101"/>
                    <a:pt x="510" y="101"/>
                  </a:cubicBezTo>
                  <a:cubicBezTo>
                    <a:pt x="510" y="103"/>
                    <a:pt x="510" y="103"/>
                    <a:pt x="510" y="103"/>
                  </a:cubicBezTo>
                  <a:cubicBezTo>
                    <a:pt x="505" y="104"/>
                    <a:pt x="505" y="104"/>
                    <a:pt x="505" y="104"/>
                  </a:cubicBezTo>
                  <a:cubicBezTo>
                    <a:pt x="503" y="105"/>
                    <a:pt x="503" y="105"/>
                    <a:pt x="503" y="105"/>
                  </a:cubicBezTo>
                  <a:cubicBezTo>
                    <a:pt x="501" y="107"/>
                    <a:pt x="501" y="107"/>
                    <a:pt x="501" y="107"/>
                  </a:cubicBezTo>
                  <a:cubicBezTo>
                    <a:pt x="509" y="106"/>
                    <a:pt x="509" y="106"/>
                    <a:pt x="509" y="106"/>
                  </a:cubicBezTo>
                  <a:cubicBezTo>
                    <a:pt x="511" y="104"/>
                    <a:pt x="511" y="104"/>
                    <a:pt x="511" y="104"/>
                  </a:cubicBezTo>
                  <a:cubicBezTo>
                    <a:pt x="514" y="105"/>
                    <a:pt x="514" y="105"/>
                    <a:pt x="514" y="105"/>
                  </a:cubicBezTo>
                  <a:cubicBezTo>
                    <a:pt x="515" y="109"/>
                    <a:pt x="515" y="109"/>
                    <a:pt x="515" y="109"/>
                  </a:cubicBezTo>
                  <a:cubicBezTo>
                    <a:pt x="517" y="109"/>
                    <a:pt x="517" y="109"/>
                    <a:pt x="517" y="109"/>
                  </a:cubicBezTo>
                  <a:cubicBezTo>
                    <a:pt x="518" y="107"/>
                    <a:pt x="518" y="107"/>
                    <a:pt x="518" y="107"/>
                  </a:cubicBezTo>
                  <a:cubicBezTo>
                    <a:pt x="519" y="108"/>
                    <a:pt x="519" y="108"/>
                    <a:pt x="519" y="108"/>
                  </a:cubicBezTo>
                  <a:cubicBezTo>
                    <a:pt x="518" y="109"/>
                    <a:pt x="518" y="109"/>
                    <a:pt x="518" y="109"/>
                  </a:cubicBezTo>
                  <a:cubicBezTo>
                    <a:pt x="519" y="110"/>
                    <a:pt x="519" y="110"/>
                    <a:pt x="519" y="110"/>
                  </a:cubicBezTo>
                  <a:cubicBezTo>
                    <a:pt x="523" y="110"/>
                    <a:pt x="523" y="110"/>
                    <a:pt x="523" y="110"/>
                  </a:cubicBezTo>
                  <a:cubicBezTo>
                    <a:pt x="520" y="113"/>
                    <a:pt x="520" y="113"/>
                    <a:pt x="520" y="113"/>
                  </a:cubicBezTo>
                  <a:cubicBezTo>
                    <a:pt x="522" y="116"/>
                    <a:pt x="522" y="116"/>
                    <a:pt x="522" y="116"/>
                  </a:cubicBezTo>
                  <a:cubicBezTo>
                    <a:pt x="521" y="119"/>
                    <a:pt x="521" y="119"/>
                    <a:pt x="521" y="119"/>
                  </a:cubicBezTo>
                  <a:cubicBezTo>
                    <a:pt x="516" y="120"/>
                    <a:pt x="516" y="120"/>
                    <a:pt x="516" y="120"/>
                  </a:cubicBezTo>
                  <a:cubicBezTo>
                    <a:pt x="509" y="125"/>
                    <a:pt x="509" y="125"/>
                    <a:pt x="509" y="125"/>
                  </a:cubicBezTo>
                  <a:cubicBezTo>
                    <a:pt x="500" y="129"/>
                    <a:pt x="500" y="129"/>
                    <a:pt x="500" y="129"/>
                  </a:cubicBezTo>
                  <a:cubicBezTo>
                    <a:pt x="500" y="131"/>
                    <a:pt x="500" y="131"/>
                    <a:pt x="500" y="131"/>
                  </a:cubicBezTo>
                  <a:cubicBezTo>
                    <a:pt x="502" y="132"/>
                    <a:pt x="502" y="132"/>
                    <a:pt x="502" y="132"/>
                  </a:cubicBezTo>
                  <a:cubicBezTo>
                    <a:pt x="502" y="134"/>
                    <a:pt x="502" y="134"/>
                    <a:pt x="502" y="134"/>
                  </a:cubicBezTo>
                  <a:cubicBezTo>
                    <a:pt x="498" y="134"/>
                    <a:pt x="498" y="134"/>
                    <a:pt x="498" y="134"/>
                  </a:cubicBezTo>
                  <a:cubicBezTo>
                    <a:pt x="493" y="134"/>
                    <a:pt x="493" y="134"/>
                    <a:pt x="493" y="134"/>
                  </a:cubicBezTo>
                  <a:cubicBezTo>
                    <a:pt x="490" y="135"/>
                    <a:pt x="490" y="135"/>
                    <a:pt x="490" y="135"/>
                  </a:cubicBezTo>
                  <a:cubicBezTo>
                    <a:pt x="487" y="135"/>
                    <a:pt x="487" y="135"/>
                    <a:pt x="487" y="135"/>
                  </a:cubicBezTo>
                  <a:cubicBezTo>
                    <a:pt x="486" y="137"/>
                    <a:pt x="486" y="137"/>
                    <a:pt x="486" y="137"/>
                  </a:cubicBezTo>
                  <a:cubicBezTo>
                    <a:pt x="482" y="135"/>
                    <a:pt x="482" y="135"/>
                    <a:pt x="482" y="135"/>
                  </a:cubicBezTo>
                  <a:cubicBezTo>
                    <a:pt x="475" y="135"/>
                    <a:pt x="475" y="135"/>
                    <a:pt x="475" y="135"/>
                  </a:cubicBezTo>
                  <a:cubicBezTo>
                    <a:pt x="473" y="137"/>
                    <a:pt x="473" y="137"/>
                    <a:pt x="473" y="137"/>
                  </a:cubicBezTo>
                  <a:cubicBezTo>
                    <a:pt x="470" y="137"/>
                    <a:pt x="470" y="137"/>
                    <a:pt x="470" y="137"/>
                  </a:cubicBezTo>
                  <a:cubicBezTo>
                    <a:pt x="467" y="139"/>
                    <a:pt x="467" y="139"/>
                    <a:pt x="467" y="139"/>
                  </a:cubicBezTo>
                  <a:cubicBezTo>
                    <a:pt x="466" y="143"/>
                    <a:pt x="466" y="143"/>
                    <a:pt x="466" y="143"/>
                  </a:cubicBezTo>
                  <a:cubicBezTo>
                    <a:pt x="467" y="144"/>
                    <a:pt x="467" y="144"/>
                    <a:pt x="467" y="144"/>
                  </a:cubicBezTo>
                  <a:cubicBezTo>
                    <a:pt x="470" y="143"/>
                    <a:pt x="470" y="143"/>
                    <a:pt x="470" y="143"/>
                  </a:cubicBezTo>
                  <a:cubicBezTo>
                    <a:pt x="472" y="145"/>
                    <a:pt x="472" y="145"/>
                    <a:pt x="472" y="145"/>
                  </a:cubicBezTo>
                  <a:cubicBezTo>
                    <a:pt x="480" y="143"/>
                    <a:pt x="480" y="143"/>
                    <a:pt x="480" y="143"/>
                  </a:cubicBezTo>
                  <a:cubicBezTo>
                    <a:pt x="482" y="143"/>
                    <a:pt x="482" y="143"/>
                    <a:pt x="482" y="143"/>
                  </a:cubicBezTo>
                  <a:cubicBezTo>
                    <a:pt x="483" y="141"/>
                    <a:pt x="483" y="141"/>
                    <a:pt x="483" y="141"/>
                  </a:cubicBezTo>
                  <a:cubicBezTo>
                    <a:pt x="486" y="143"/>
                    <a:pt x="486" y="143"/>
                    <a:pt x="486" y="143"/>
                  </a:cubicBezTo>
                  <a:cubicBezTo>
                    <a:pt x="490" y="142"/>
                    <a:pt x="490" y="142"/>
                    <a:pt x="490" y="142"/>
                  </a:cubicBezTo>
                  <a:cubicBezTo>
                    <a:pt x="489" y="139"/>
                    <a:pt x="489" y="139"/>
                    <a:pt x="489" y="139"/>
                  </a:cubicBezTo>
                  <a:cubicBezTo>
                    <a:pt x="492" y="142"/>
                    <a:pt x="492" y="142"/>
                    <a:pt x="492" y="142"/>
                  </a:cubicBezTo>
                  <a:cubicBezTo>
                    <a:pt x="493" y="140"/>
                    <a:pt x="493" y="140"/>
                    <a:pt x="493" y="140"/>
                  </a:cubicBezTo>
                  <a:cubicBezTo>
                    <a:pt x="494" y="144"/>
                    <a:pt x="494" y="144"/>
                    <a:pt x="494" y="144"/>
                  </a:cubicBezTo>
                  <a:cubicBezTo>
                    <a:pt x="497" y="141"/>
                    <a:pt x="497" y="141"/>
                    <a:pt x="497" y="141"/>
                  </a:cubicBezTo>
                  <a:cubicBezTo>
                    <a:pt x="498" y="142"/>
                    <a:pt x="498" y="142"/>
                    <a:pt x="498" y="142"/>
                  </a:cubicBezTo>
                  <a:cubicBezTo>
                    <a:pt x="497" y="145"/>
                    <a:pt x="497" y="145"/>
                    <a:pt x="497" y="145"/>
                  </a:cubicBezTo>
                  <a:cubicBezTo>
                    <a:pt x="499" y="147"/>
                    <a:pt x="499" y="147"/>
                    <a:pt x="499" y="147"/>
                  </a:cubicBezTo>
                  <a:cubicBezTo>
                    <a:pt x="499" y="150"/>
                    <a:pt x="499" y="150"/>
                    <a:pt x="499" y="150"/>
                  </a:cubicBezTo>
                  <a:cubicBezTo>
                    <a:pt x="502" y="150"/>
                    <a:pt x="502" y="150"/>
                    <a:pt x="502" y="150"/>
                  </a:cubicBezTo>
                  <a:cubicBezTo>
                    <a:pt x="505" y="150"/>
                    <a:pt x="505" y="150"/>
                    <a:pt x="505" y="150"/>
                  </a:cubicBezTo>
                  <a:cubicBezTo>
                    <a:pt x="502" y="153"/>
                    <a:pt x="502" y="153"/>
                    <a:pt x="502" y="153"/>
                  </a:cubicBezTo>
                  <a:cubicBezTo>
                    <a:pt x="502" y="155"/>
                    <a:pt x="502" y="155"/>
                    <a:pt x="502" y="155"/>
                  </a:cubicBezTo>
                  <a:cubicBezTo>
                    <a:pt x="504" y="156"/>
                    <a:pt x="504" y="156"/>
                    <a:pt x="504" y="156"/>
                  </a:cubicBezTo>
                  <a:cubicBezTo>
                    <a:pt x="504" y="157"/>
                    <a:pt x="504" y="157"/>
                    <a:pt x="504" y="157"/>
                  </a:cubicBezTo>
                  <a:cubicBezTo>
                    <a:pt x="507" y="159"/>
                    <a:pt x="507" y="159"/>
                    <a:pt x="507" y="159"/>
                  </a:cubicBezTo>
                  <a:cubicBezTo>
                    <a:pt x="509" y="158"/>
                    <a:pt x="509" y="158"/>
                    <a:pt x="509" y="158"/>
                  </a:cubicBezTo>
                  <a:cubicBezTo>
                    <a:pt x="511" y="158"/>
                    <a:pt x="511" y="158"/>
                    <a:pt x="511" y="158"/>
                  </a:cubicBezTo>
                  <a:cubicBezTo>
                    <a:pt x="512" y="159"/>
                    <a:pt x="512" y="159"/>
                    <a:pt x="512" y="159"/>
                  </a:cubicBezTo>
                  <a:cubicBezTo>
                    <a:pt x="517" y="162"/>
                    <a:pt x="517" y="162"/>
                    <a:pt x="517" y="162"/>
                  </a:cubicBezTo>
                  <a:cubicBezTo>
                    <a:pt x="526" y="162"/>
                    <a:pt x="526" y="162"/>
                    <a:pt x="526" y="162"/>
                  </a:cubicBezTo>
                  <a:cubicBezTo>
                    <a:pt x="531" y="166"/>
                    <a:pt x="531" y="166"/>
                    <a:pt x="531" y="166"/>
                  </a:cubicBezTo>
                  <a:cubicBezTo>
                    <a:pt x="534" y="166"/>
                    <a:pt x="534" y="166"/>
                    <a:pt x="534" y="166"/>
                  </a:cubicBezTo>
                  <a:cubicBezTo>
                    <a:pt x="533" y="165"/>
                    <a:pt x="533" y="165"/>
                    <a:pt x="533" y="165"/>
                  </a:cubicBezTo>
                  <a:cubicBezTo>
                    <a:pt x="533" y="163"/>
                    <a:pt x="533" y="163"/>
                    <a:pt x="533" y="163"/>
                  </a:cubicBezTo>
                  <a:cubicBezTo>
                    <a:pt x="536" y="163"/>
                    <a:pt x="536" y="163"/>
                    <a:pt x="536" y="163"/>
                  </a:cubicBezTo>
                  <a:cubicBezTo>
                    <a:pt x="533" y="161"/>
                    <a:pt x="533" y="161"/>
                    <a:pt x="533" y="161"/>
                  </a:cubicBezTo>
                  <a:cubicBezTo>
                    <a:pt x="532" y="158"/>
                    <a:pt x="532" y="158"/>
                    <a:pt x="532" y="158"/>
                  </a:cubicBezTo>
                  <a:cubicBezTo>
                    <a:pt x="530" y="158"/>
                    <a:pt x="530" y="158"/>
                    <a:pt x="530" y="158"/>
                  </a:cubicBezTo>
                  <a:cubicBezTo>
                    <a:pt x="527" y="156"/>
                    <a:pt x="527" y="156"/>
                    <a:pt x="527" y="156"/>
                  </a:cubicBezTo>
                  <a:cubicBezTo>
                    <a:pt x="526" y="153"/>
                    <a:pt x="526" y="153"/>
                    <a:pt x="526" y="153"/>
                  </a:cubicBezTo>
                  <a:cubicBezTo>
                    <a:pt x="525" y="154"/>
                    <a:pt x="525" y="154"/>
                    <a:pt x="525" y="154"/>
                  </a:cubicBezTo>
                  <a:cubicBezTo>
                    <a:pt x="524" y="152"/>
                    <a:pt x="524" y="152"/>
                    <a:pt x="524" y="152"/>
                  </a:cubicBezTo>
                  <a:cubicBezTo>
                    <a:pt x="522" y="150"/>
                    <a:pt x="522" y="150"/>
                    <a:pt x="522" y="150"/>
                  </a:cubicBezTo>
                  <a:cubicBezTo>
                    <a:pt x="527" y="150"/>
                    <a:pt x="527" y="150"/>
                    <a:pt x="527" y="150"/>
                  </a:cubicBezTo>
                  <a:cubicBezTo>
                    <a:pt x="528" y="152"/>
                    <a:pt x="528" y="152"/>
                    <a:pt x="528" y="152"/>
                  </a:cubicBezTo>
                  <a:cubicBezTo>
                    <a:pt x="531" y="150"/>
                    <a:pt x="531" y="150"/>
                    <a:pt x="531" y="150"/>
                  </a:cubicBezTo>
                  <a:cubicBezTo>
                    <a:pt x="532" y="152"/>
                    <a:pt x="532" y="152"/>
                    <a:pt x="532" y="152"/>
                  </a:cubicBezTo>
                  <a:cubicBezTo>
                    <a:pt x="533" y="155"/>
                    <a:pt x="533" y="155"/>
                    <a:pt x="533" y="155"/>
                  </a:cubicBezTo>
                  <a:cubicBezTo>
                    <a:pt x="535" y="152"/>
                    <a:pt x="535" y="152"/>
                    <a:pt x="535" y="152"/>
                  </a:cubicBezTo>
                  <a:cubicBezTo>
                    <a:pt x="535" y="155"/>
                    <a:pt x="535" y="155"/>
                    <a:pt x="535" y="155"/>
                  </a:cubicBezTo>
                  <a:cubicBezTo>
                    <a:pt x="537" y="156"/>
                    <a:pt x="537" y="156"/>
                    <a:pt x="537" y="156"/>
                  </a:cubicBezTo>
                  <a:cubicBezTo>
                    <a:pt x="540" y="157"/>
                    <a:pt x="540" y="157"/>
                    <a:pt x="540" y="157"/>
                  </a:cubicBezTo>
                  <a:cubicBezTo>
                    <a:pt x="543" y="159"/>
                    <a:pt x="543" y="159"/>
                    <a:pt x="543" y="159"/>
                  </a:cubicBezTo>
                  <a:cubicBezTo>
                    <a:pt x="543" y="162"/>
                    <a:pt x="543" y="162"/>
                    <a:pt x="543" y="162"/>
                  </a:cubicBezTo>
                  <a:cubicBezTo>
                    <a:pt x="545" y="161"/>
                    <a:pt x="545" y="161"/>
                    <a:pt x="545" y="161"/>
                  </a:cubicBezTo>
                  <a:cubicBezTo>
                    <a:pt x="545" y="158"/>
                    <a:pt x="545" y="158"/>
                    <a:pt x="545" y="158"/>
                  </a:cubicBezTo>
                  <a:cubicBezTo>
                    <a:pt x="546" y="157"/>
                    <a:pt x="546" y="157"/>
                    <a:pt x="546" y="157"/>
                  </a:cubicBezTo>
                  <a:cubicBezTo>
                    <a:pt x="547" y="159"/>
                    <a:pt x="547" y="159"/>
                    <a:pt x="547" y="159"/>
                  </a:cubicBezTo>
                  <a:cubicBezTo>
                    <a:pt x="548" y="158"/>
                    <a:pt x="548" y="158"/>
                    <a:pt x="548" y="158"/>
                  </a:cubicBezTo>
                  <a:cubicBezTo>
                    <a:pt x="547" y="156"/>
                    <a:pt x="547" y="156"/>
                    <a:pt x="547" y="156"/>
                  </a:cubicBezTo>
                  <a:cubicBezTo>
                    <a:pt x="547" y="152"/>
                    <a:pt x="547" y="152"/>
                    <a:pt x="547" y="152"/>
                  </a:cubicBezTo>
                  <a:cubicBezTo>
                    <a:pt x="548" y="150"/>
                    <a:pt x="548" y="150"/>
                    <a:pt x="548" y="150"/>
                  </a:cubicBezTo>
                  <a:cubicBezTo>
                    <a:pt x="550" y="153"/>
                    <a:pt x="550" y="153"/>
                    <a:pt x="550" y="153"/>
                  </a:cubicBezTo>
                  <a:cubicBezTo>
                    <a:pt x="551" y="151"/>
                    <a:pt x="551" y="151"/>
                    <a:pt x="551" y="151"/>
                  </a:cubicBezTo>
                  <a:cubicBezTo>
                    <a:pt x="552" y="152"/>
                    <a:pt x="552" y="152"/>
                    <a:pt x="552" y="152"/>
                  </a:cubicBezTo>
                  <a:cubicBezTo>
                    <a:pt x="552" y="148"/>
                    <a:pt x="552" y="148"/>
                    <a:pt x="552" y="148"/>
                  </a:cubicBezTo>
                  <a:cubicBezTo>
                    <a:pt x="550" y="146"/>
                    <a:pt x="550" y="146"/>
                    <a:pt x="550" y="146"/>
                  </a:cubicBezTo>
                  <a:cubicBezTo>
                    <a:pt x="553" y="145"/>
                    <a:pt x="553" y="145"/>
                    <a:pt x="553" y="145"/>
                  </a:cubicBezTo>
                  <a:cubicBezTo>
                    <a:pt x="551" y="142"/>
                    <a:pt x="551" y="142"/>
                    <a:pt x="551" y="142"/>
                  </a:cubicBezTo>
                  <a:cubicBezTo>
                    <a:pt x="553" y="141"/>
                    <a:pt x="553" y="141"/>
                    <a:pt x="553" y="141"/>
                  </a:cubicBezTo>
                  <a:cubicBezTo>
                    <a:pt x="549" y="141"/>
                    <a:pt x="549" y="141"/>
                    <a:pt x="549" y="141"/>
                  </a:cubicBezTo>
                  <a:cubicBezTo>
                    <a:pt x="549" y="139"/>
                    <a:pt x="549" y="139"/>
                    <a:pt x="549" y="139"/>
                  </a:cubicBezTo>
                  <a:cubicBezTo>
                    <a:pt x="546" y="138"/>
                    <a:pt x="546" y="138"/>
                    <a:pt x="546" y="138"/>
                  </a:cubicBezTo>
                  <a:cubicBezTo>
                    <a:pt x="543" y="138"/>
                    <a:pt x="543" y="138"/>
                    <a:pt x="543" y="138"/>
                  </a:cubicBezTo>
                  <a:cubicBezTo>
                    <a:pt x="543" y="133"/>
                    <a:pt x="543" y="133"/>
                    <a:pt x="543" y="133"/>
                  </a:cubicBezTo>
                  <a:cubicBezTo>
                    <a:pt x="540" y="132"/>
                    <a:pt x="540" y="132"/>
                    <a:pt x="540" y="132"/>
                  </a:cubicBezTo>
                  <a:cubicBezTo>
                    <a:pt x="540" y="129"/>
                    <a:pt x="540" y="129"/>
                    <a:pt x="540" y="129"/>
                  </a:cubicBezTo>
                  <a:cubicBezTo>
                    <a:pt x="541" y="127"/>
                    <a:pt x="541" y="127"/>
                    <a:pt x="541" y="127"/>
                  </a:cubicBezTo>
                  <a:cubicBezTo>
                    <a:pt x="543" y="130"/>
                    <a:pt x="543" y="130"/>
                    <a:pt x="543" y="130"/>
                  </a:cubicBezTo>
                  <a:cubicBezTo>
                    <a:pt x="546" y="128"/>
                    <a:pt x="546" y="128"/>
                    <a:pt x="546" y="128"/>
                  </a:cubicBezTo>
                  <a:cubicBezTo>
                    <a:pt x="546" y="125"/>
                    <a:pt x="546" y="125"/>
                    <a:pt x="546" y="125"/>
                  </a:cubicBezTo>
                  <a:cubicBezTo>
                    <a:pt x="548" y="126"/>
                    <a:pt x="548" y="126"/>
                    <a:pt x="548" y="126"/>
                  </a:cubicBezTo>
                  <a:cubicBezTo>
                    <a:pt x="552" y="124"/>
                    <a:pt x="552" y="124"/>
                    <a:pt x="552" y="124"/>
                  </a:cubicBezTo>
                  <a:cubicBezTo>
                    <a:pt x="552" y="127"/>
                    <a:pt x="552" y="127"/>
                    <a:pt x="552" y="127"/>
                  </a:cubicBezTo>
                  <a:cubicBezTo>
                    <a:pt x="555" y="128"/>
                    <a:pt x="555" y="128"/>
                    <a:pt x="555" y="128"/>
                  </a:cubicBezTo>
                  <a:cubicBezTo>
                    <a:pt x="560" y="126"/>
                    <a:pt x="560" y="126"/>
                    <a:pt x="560" y="126"/>
                  </a:cubicBezTo>
                  <a:cubicBezTo>
                    <a:pt x="556" y="130"/>
                    <a:pt x="556" y="130"/>
                    <a:pt x="556" y="130"/>
                  </a:cubicBezTo>
                  <a:cubicBezTo>
                    <a:pt x="565" y="127"/>
                    <a:pt x="565" y="127"/>
                    <a:pt x="565" y="127"/>
                  </a:cubicBezTo>
                  <a:cubicBezTo>
                    <a:pt x="557" y="131"/>
                    <a:pt x="557" y="131"/>
                    <a:pt x="557" y="131"/>
                  </a:cubicBezTo>
                  <a:cubicBezTo>
                    <a:pt x="559" y="132"/>
                    <a:pt x="559" y="132"/>
                    <a:pt x="559" y="132"/>
                  </a:cubicBezTo>
                  <a:cubicBezTo>
                    <a:pt x="557" y="133"/>
                    <a:pt x="557" y="133"/>
                    <a:pt x="557" y="133"/>
                  </a:cubicBezTo>
                  <a:cubicBezTo>
                    <a:pt x="559" y="137"/>
                    <a:pt x="559" y="137"/>
                    <a:pt x="559" y="137"/>
                  </a:cubicBezTo>
                  <a:cubicBezTo>
                    <a:pt x="561" y="136"/>
                    <a:pt x="561" y="136"/>
                    <a:pt x="561" y="136"/>
                  </a:cubicBezTo>
                  <a:cubicBezTo>
                    <a:pt x="562" y="138"/>
                    <a:pt x="562" y="138"/>
                    <a:pt x="562" y="138"/>
                  </a:cubicBezTo>
                  <a:cubicBezTo>
                    <a:pt x="565" y="138"/>
                    <a:pt x="565" y="138"/>
                    <a:pt x="565" y="138"/>
                  </a:cubicBezTo>
                  <a:cubicBezTo>
                    <a:pt x="566" y="135"/>
                    <a:pt x="566" y="135"/>
                    <a:pt x="566" y="135"/>
                  </a:cubicBezTo>
                  <a:cubicBezTo>
                    <a:pt x="568" y="132"/>
                    <a:pt x="568" y="132"/>
                    <a:pt x="568" y="132"/>
                  </a:cubicBezTo>
                  <a:cubicBezTo>
                    <a:pt x="571" y="133"/>
                    <a:pt x="571" y="133"/>
                    <a:pt x="571" y="133"/>
                  </a:cubicBezTo>
                  <a:cubicBezTo>
                    <a:pt x="576" y="131"/>
                    <a:pt x="576" y="131"/>
                    <a:pt x="576" y="131"/>
                  </a:cubicBezTo>
                  <a:cubicBezTo>
                    <a:pt x="579" y="128"/>
                    <a:pt x="579" y="128"/>
                    <a:pt x="579" y="128"/>
                  </a:cubicBezTo>
                  <a:cubicBezTo>
                    <a:pt x="575" y="128"/>
                    <a:pt x="575" y="128"/>
                    <a:pt x="575" y="128"/>
                  </a:cubicBezTo>
                  <a:cubicBezTo>
                    <a:pt x="578" y="127"/>
                    <a:pt x="578" y="127"/>
                    <a:pt x="578" y="127"/>
                  </a:cubicBezTo>
                  <a:cubicBezTo>
                    <a:pt x="584" y="126"/>
                    <a:pt x="584" y="126"/>
                    <a:pt x="584" y="126"/>
                  </a:cubicBezTo>
                  <a:cubicBezTo>
                    <a:pt x="584" y="124"/>
                    <a:pt x="584" y="124"/>
                    <a:pt x="584" y="124"/>
                  </a:cubicBezTo>
                  <a:cubicBezTo>
                    <a:pt x="588" y="123"/>
                    <a:pt x="588" y="123"/>
                    <a:pt x="588" y="123"/>
                  </a:cubicBezTo>
                  <a:cubicBezTo>
                    <a:pt x="584" y="121"/>
                    <a:pt x="584" y="121"/>
                    <a:pt x="584" y="121"/>
                  </a:cubicBezTo>
                  <a:lnTo>
                    <a:pt x="580" y="122"/>
                  </a:lnTo>
                  <a:close/>
                  <a:moveTo>
                    <a:pt x="499" y="99"/>
                  </a:moveTo>
                  <a:cubicBezTo>
                    <a:pt x="499" y="98"/>
                    <a:pt x="499" y="98"/>
                    <a:pt x="499" y="98"/>
                  </a:cubicBezTo>
                  <a:cubicBezTo>
                    <a:pt x="495" y="99"/>
                    <a:pt x="495" y="99"/>
                    <a:pt x="495" y="99"/>
                  </a:cubicBezTo>
                  <a:cubicBezTo>
                    <a:pt x="497" y="100"/>
                    <a:pt x="497" y="100"/>
                    <a:pt x="497" y="100"/>
                  </a:cubicBezTo>
                  <a:lnTo>
                    <a:pt x="499" y="99"/>
                  </a:lnTo>
                  <a:close/>
                  <a:moveTo>
                    <a:pt x="504" y="284"/>
                  </a:moveTo>
                  <a:cubicBezTo>
                    <a:pt x="507" y="284"/>
                    <a:pt x="507" y="284"/>
                    <a:pt x="507" y="284"/>
                  </a:cubicBezTo>
                  <a:cubicBezTo>
                    <a:pt x="507" y="281"/>
                    <a:pt x="507" y="281"/>
                    <a:pt x="507" y="281"/>
                  </a:cubicBezTo>
                  <a:cubicBezTo>
                    <a:pt x="504" y="280"/>
                    <a:pt x="504" y="280"/>
                    <a:pt x="504" y="280"/>
                  </a:cubicBezTo>
                  <a:cubicBezTo>
                    <a:pt x="503" y="279"/>
                    <a:pt x="503" y="279"/>
                    <a:pt x="503" y="279"/>
                  </a:cubicBezTo>
                  <a:cubicBezTo>
                    <a:pt x="499" y="278"/>
                    <a:pt x="499" y="278"/>
                    <a:pt x="499" y="278"/>
                  </a:cubicBezTo>
                  <a:cubicBezTo>
                    <a:pt x="495" y="276"/>
                    <a:pt x="495" y="276"/>
                    <a:pt x="495" y="276"/>
                  </a:cubicBezTo>
                  <a:cubicBezTo>
                    <a:pt x="489" y="276"/>
                    <a:pt x="489" y="276"/>
                    <a:pt x="489" y="276"/>
                  </a:cubicBezTo>
                  <a:cubicBezTo>
                    <a:pt x="489" y="277"/>
                    <a:pt x="489" y="277"/>
                    <a:pt x="489" y="277"/>
                  </a:cubicBezTo>
                  <a:cubicBezTo>
                    <a:pt x="493" y="279"/>
                    <a:pt x="493" y="279"/>
                    <a:pt x="493" y="279"/>
                  </a:cubicBezTo>
                  <a:cubicBezTo>
                    <a:pt x="495" y="281"/>
                    <a:pt x="495" y="281"/>
                    <a:pt x="495" y="281"/>
                  </a:cubicBezTo>
                  <a:cubicBezTo>
                    <a:pt x="499" y="283"/>
                    <a:pt x="499" y="283"/>
                    <a:pt x="499" y="283"/>
                  </a:cubicBezTo>
                  <a:lnTo>
                    <a:pt x="504" y="284"/>
                  </a:lnTo>
                  <a:close/>
                  <a:moveTo>
                    <a:pt x="26" y="248"/>
                  </a:moveTo>
                  <a:cubicBezTo>
                    <a:pt x="24" y="252"/>
                    <a:pt x="24" y="252"/>
                    <a:pt x="24" y="252"/>
                  </a:cubicBezTo>
                  <a:cubicBezTo>
                    <a:pt x="27" y="248"/>
                    <a:pt x="27" y="248"/>
                    <a:pt x="27" y="248"/>
                  </a:cubicBezTo>
                  <a:cubicBezTo>
                    <a:pt x="27" y="248"/>
                    <a:pt x="27" y="248"/>
                    <a:pt x="27" y="248"/>
                  </a:cubicBezTo>
                  <a:lnTo>
                    <a:pt x="26" y="248"/>
                  </a:lnTo>
                  <a:close/>
                  <a:moveTo>
                    <a:pt x="338" y="316"/>
                  </a:moveTo>
                  <a:cubicBezTo>
                    <a:pt x="337" y="313"/>
                    <a:pt x="337" y="313"/>
                    <a:pt x="337" y="313"/>
                  </a:cubicBezTo>
                  <a:cubicBezTo>
                    <a:pt x="336" y="314"/>
                    <a:pt x="336" y="314"/>
                    <a:pt x="336" y="314"/>
                  </a:cubicBezTo>
                  <a:cubicBezTo>
                    <a:pt x="333" y="313"/>
                    <a:pt x="333" y="313"/>
                    <a:pt x="333" y="313"/>
                  </a:cubicBezTo>
                  <a:cubicBezTo>
                    <a:pt x="325" y="313"/>
                    <a:pt x="325" y="313"/>
                    <a:pt x="325" y="313"/>
                  </a:cubicBezTo>
                  <a:cubicBezTo>
                    <a:pt x="325" y="314"/>
                    <a:pt x="325" y="314"/>
                    <a:pt x="325" y="314"/>
                  </a:cubicBezTo>
                  <a:cubicBezTo>
                    <a:pt x="337" y="318"/>
                    <a:pt x="337" y="318"/>
                    <a:pt x="337" y="318"/>
                  </a:cubicBezTo>
                  <a:lnTo>
                    <a:pt x="338" y="316"/>
                  </a:lnTo>
                  <a:close/>
                  <a:moveTo>
                    <a:pt x="21" y="236"/>
                  </a:moveTo>
                  <a:cubicBezTo>
                    <a:pt x="21" y="239"/>
                    <a:pt x="21" y="239"/>
                    <a:pt x="21" y="239"/>
                  </a:cubicBezTo>
                  <a:cubicBezTo>
                    <a:pt x="23" y="236"/>
                    <a:pt x="23" y="236"/>
                    <a:pt x="23" y="236"/>
                  </a:cubicBezTo>
                  <a:lnTo>
                    <a:pt x="21" y="236"/>
                  </a:lnTo>
                  <a:close/>
                  <a:moveTo>
                    <a:pt x="27" y="255"/>
                  </a:moveTo>
                  <a:cubicBezTo>
                    <a:pt x="28" y="252"/>
                    <a:pt x="28" y="252"/>
                    <a:pt x="28" y="252"/>
                  </a:cubicBezTo>
                  <a:cubicBezTo>
                    <a:pt x="25" y="255"/>
                    <a:pt x="25" y="255"/>
                    <a:pt x="25" y="255"/>
                  </a:cubicBezTo>
                  <a:cubicBezTo>
                    <a:pt x="24" y="257"/>
                    <a:pt x="24" y="257"/>
                    <a:pt x="24" y="257"/>
                  </a:cubicBezTo>
                  <a:lnTo>
                    <a:pt x="27" y="255"/>
                  </a:lnTo>
                  <a:close/>
                  <a:moveTo>
                    <a:pt x="24" y="235"/>
                  </a:moveTo>
                  <a:cubicBezTo>
                    <a:pt x="24" y="235"/>
                    <a:pt x="24" y="235"/>
                    <a:pt x="24" y="235"/>
                  </a:cubicBezTo>
                  <a:cubicBezTo>
                    <a:pt x="23" y="240"/>
                    <a:pt x="23" y="240"/>
                    <a:pt x="23" y="240"/>
                  </a:cubicBezTo>
                  <a:cubicBezTo>
                    <a:pt x="23" y="244"/>
                    <a:pt x="23" y="244"/>
                    <a:pt x="23" y="244"/>
                  </a:cubicBezTo>
                  <a:cubicBezTo>
                    <a:pt x="24" y="247"/>
                    <a:pt x="24" y="247"/>
                    <a:pt x="24" y="247"/>
                  </a:cubicBezTo>
                  <a:cubicBezTo>
                    <a:pt x="26" y="245"/>
                    <a:pt x="26" y="245"/>
                    <a:pt x="26" y="245"/>
                  </a:cubicBezTo>
                  <a:cubicBezTo>
                    <a:pt x="26" y="243"/>
                    <a:pt x="26" y="243"/>
                    <a:pt x="26" y="243"/>
                  </a:cubicBezTo>
                  <a:cubicBezTo>
                    <a:pt x="25" y="241"/>
                    <a:pt x="25" y="241"/>
                    <a:pt x="25" y="241"/>
                  </a:cubicBezTo>
                  <a:lnTo>
                    <a:pt x="24" y="235"/>
                  </a:lnTo>
                  <a:close/>
                  <a:moveTo>
                    <a:pt x="21" y="246"/>
                  </a:moveTo>
                  <a:cubicBezTo>
                    <a:pt x="21" y="241"/>
                    <a:pt x="21" y="241"/>
                    <a:pt x="21" y="241"/>
                  </a:cubicBezTo>
                  <a:cubicBezTo>
                    <a:pt x="20" y="242"/>
                    <a:pt x="20" y="242"/>
                    <a:pt x="20" y="242"/>
                  </a:cubicBezTo>
                  <a:lnTo>
                    <a:pt x="21" y="246"/>
                  </a:lnTo>
                  <a:close/>
                  <a:moveTo>
                    <a:pt x="117" y="100"/>
                  </a:moveTo>
                  <a:cubicBezTo>
                    <a:pt x="117" y="99"/>
                    <a:pt x="117" y="99"/>
                    <a:pt x="117" y="99"/>
                  </a:cubicBezTo>
                  <a:cubicBezTo>
                    <a:pt x="116" y="99"/>
                    <a:pt x="116" y="99"/>
                    <a:pt x="116" y="99"/>
                  </a:cubicBezTo>
                  <a:cubicBezTo>
                    <a:pt x="115" y="99"/>
                    <a:pt x="115" y="99"/>
                    <a:pt x="115" y="99"/>
                  </a:cubicBezTo>
                  <a:cubicBezTo>
                    <a:pt x="115" y="100"/>
                    <a:pt x="115" y="100"/>
                    <a:pt x="115" y="100"/>
                  </a:cubicBezTo>
                  <a:lnTo>
                    <a:pt x="117" y="100"/>
                  </a:lnTo>
                  <a:close/>
                  <a:moveTo>
                    <a:pt x="1" y="247"/>
                  </a:moveTo>
                  <a:cubicBezTo>
                    <a:pt x="0" y="249"/>
                    <a:pt x="0" y="249"/>
                    <a:pt x="0" y="249"/>
                  </a:cubicBezTo>
                  <a:cubicBezTo>
                    <a:pt x="1" y="253"/>
                    <a:pt x="1" y="253"/>
                    <a:pt x="1" y="253"/>
                  </a:cubicBezTo>
                  <a:cubicBezTo>
                    <a:pt x="2" y="254"/>
                    <a:pt x="2" y="254"/>
                    <a:pt x="2" y="254"/>
                  </a:cubicBezTo>
                  <a:cubicBezTo>
                    <a:pt x="2" y="255"/>
                    <a:pt x="2" y="255"/>
                    <a:pt x="2" y="255"/>
                  </a:cubicBezTo>
                  <a:cubicBezTo>
                    <a:pt x="3" y="256"/>
                    <a:pt x="3" y="256"/>
                    <a:pt x="3" y="256"/>
                  </a:cubicBezTo>
                  <a:cubicBezTo>
                    <a:pt x="5" y="254"/>
                    <a:pt x="5" y="254"/>
                    <a:pt x="5" y="254"/>
                  </a:cubicBezTo>
                  <a:cubicBezTo>
                    <a:pt x="3" y="251"/>
                    <a:pt x="3" y="251"/>
                    <a:pt x="3" y="251"/>
                  </a:cubicBezTo>
                  <a:cubicBezTo>
                    <a:pt x="3" y="250"/>
                    <a:pt x="3" y="250"/>
                    <a:pt x="3" y="250"/>
                  </a:cubicBezTo>
                  <a:cubicBezTo>
                    <a:pt x="5" y="250"/>
                    <a:pt x="5" y="250"/>
                    <a:pt x="5" y="250"/>
                  </a:cubicBezTo>
                  <a:cubicBezTo>
                    <a:pt x="6" y="249"/>
                    <a:pt x="6" y="249"/>
                    <a:pt x="6" y="249"/>
                  </a:cubicBezTo>
                  <a:cubicBezTo>
                    <a:pt x="4" y="248"/>
                    <a:pt x="4" y="248"/>
                    <a:pt x="4" y="248"/>
                  </a:cubicBezTo>
                  <a:cubicBezTo>
                    <a:pt x="6" y="248"/>
                    <a:pt x="6" y="248"/>
                    <a:pt x="6" y="248"/>
                  </a:cubicBezTo>
                  <a:cubicBezTo>
                    <a:pt x="7" y="245"/>
                    <a:pt x="7" y="245"/>
                    <a:pt x="7" y="245"/>
                  </a:cubicBezTo>
                  <a:cubicBezTo>
                    <a:pt x="3" y="247"/>
                    <a:pt x="3" y="247"/>
                    <a:pt x="3" y="247"/>
                  </a:cubicBezTo>
                  <a:lnTo>
                    <a:pt x="1" y="247"/>
                  </a:lnTo>
                  <a:close/>
                  <a:moveTo>
                    <a:pt x="13" y="236"/>
                  </a:moveTo>
                  <a:cubicBezTo>
                    <a:pt x="9" y="239"/>
                    <a:pt x="9" y="239"/>
                    <a:pt x="9" y="239"/>
                  </a:cubicBezTo>
                  <a:cubicBezTo>
                    <a:pt x="6" y="240"/>
                    <a:pt x="6" y="240"/>
                    <a:pt x="6" y="240"/>
                  </a:cubicBezTo>
                  <a:cubicBezTo>
                    <a:pt x="6" y="239"/>
                    <a:pt x="6" y="239"/>
                    <a:pt x="6" y="239"/>
                  </a:cubicBezTo>
                  <a:cubicBezTo>
                    <a:pt x="10" y="238"/>
                    <a:pt x="10" y="238"/>
                    <a:pt x="10" y="238"/>
                  </a:cubicBezTo>
                  <a:cubicBezTo>
                    <a:pt x="11" y="236"/>
                    <a:pt x="11" y="236"/>
                    <a:pt x="11" y="236"/>
                  </a:cubicBezTo>
                  <a:cubicBezTo>
                    <a:pt x="9" y="236"/>
                    <a:pt x="9" y="236"/>
                    <a:pt x="9" y="236"/>
                  </a:cubicBezTo>
                  <a:cubicBezTo>
                    <a:pt x="7" y="235"/>
                    <a:pt x="7" y="235"/>
                    <a:pt x="7" y="235"/>
                  </a:cubicBezTo>
                  <a:cubicBezTo>
                    <a:pt x="5" y="237"/>
                    <a:pt x="5" y="237"/>
                    <a:pt x="5" y="237"/>
                  </a:cubicBezTo>
                  <a:cubicBezTo>
                    <a:pt x="5" y="238"/>
                    <a:pt x="5" y="238"/>
                    <a:pt x="5" y="238"/>
                  </a:cubicBezTo>
                  <a:cubicBezTo>
                    <a:pt x="2" y="242"/>
                    <a:pt x="2" y="242"/>
                    <a:pt x="2" y="242"/>
                  </a:cubicBezTo>
                  <a:cubicBezTo>
                    <a:pt x="3" y="243"/>
                    <a:pt x="3" y="243"/>
                    <a:pt x="3" y="243"/>
                  </a:cubicBezTo>
                  <a:cubicBezTo>
                    <a:pt x="0" y="243"/>
                    <a:pt x="0" y="243"/>
                    <a:pt x="0" y="243"/>
                  </a:cubicBezTo>
                  <a:cubicBezTo>
                    <a:pt x="1" y="246"/>
                    <a:pt x="1" y="246"/>
                    <a:pt x="1" y="246"/>
                  </a:cubicBezTo>
                  <a:cubicBezTo>
                    <a:pt x="5" y="245"/>
                    <a:pt x="5" y="245"/>
                    <a:pt x="5" y="245"/>
                  </a:cubicBezTo>
                  <a:cubicBezTo>
                    <a:pt x="6" y="244"/>
                    <a:pt x="6" y="244"/>
                    <a:pt x="6" y="244"/>
                  </a:cubicBezTo>
                  <a:cubicBezTo>
                    <a:pt x="12" y="239"/>
                    <a:pt x="12" y="239"/>
                    <a:pt x="12" y="239"/>
                  </a:cubicBezTo>
                  <a:cubicBezTo>
                    <a:pt x="15" y="236"/>
                    <a:pt x="15" y="236"/>
                    <a:pt x="15" y="236"/>
                  </a:cubicBezTo>
                  <a:lnTo>
                    <a:pt x="13" y="236"/>
                  </a:lnTo>
                  <a:close/>
                  <a:moveTo>
                    <a:pt x="30" y="282"/>
                  </a:moveTo>
                  <a:cubicBezTo>
                    <a:pt x="30" y="281"/>
                    <a:pt x="30" y="281"/>
                    <a:pt x="30" y="281"/>
                  </a:cubicBezTo>
                  <a:cubicBezTo>
                    <a:pt x="32" y="280"/>
                    <a:pt x="32" y="280"/>
                    <a:pt x="32" y="280"/>
                  </a:cubicBezTo>
                  <a:cubicBezTo>
                    <a:pt x="31" y="277"/>
                    <a:pt x="31" y="277"/>
                    <a:pt x="31" y="277"/>
                  </a:cubicBezTo>
                  <a:cubicBezTo>
                    <a:pt x="32" y="274"/>
                    <a:pt x="32" y="274"/>
                    <a:pt x="32" y="274"/>
                  </a:cubicBezTo>
                  <a:cubicBezTo>
                    <a:pt x="31" y="273"/>
                    <a:pt x="31" y="273"/>
                    <a:pt x="31" y="273"/>
                  </a:cubicBezTo>
                  <a:cubicBezTo>
                    <a:pt x="28" y="273"/>
                    <a:pt x="28" y="273"/>
                    <a:pt x="28" y="273"/>
                  </a:cubicBezTo>
                  <a:cubicBezTo>
                    <a:pt x="24" y="272"/>
                    <a:pt x="24" y="272"/>
                    <a:pt x="24" y="272"/>
                  </a:cubicBezTo>
                  <a:cubicBezTo>
                    <a:pt x="23" y="269"/>
                    <a:pt x="23" y="269"/>
                    <a:pt x="23" y="269"/>
                  </a:cubicBezTo>
                  <a:cubicBezTo>
                    <a:pt x="19" y="268"/>
                    <a:pt x="19" y="268"/>
                    <a:pt x="19" y="268"/>
                  </a:cubicBezTo>
                  <a:cubicBezTo>
                    <a:pt x="18" y="267"/>
                    <a:pt x="18" y="267"/>
                    <a:pt x="18" y="267"/>
                  </a:cubicBezTo>
                  <a:cubicBezTo>
                    <a:pt x="13" y="267"/>
                    <a:pt x="13" y="267"/>
                    <a:pt x="13" y="267"/>
                  </a:cubicBezTo>
                  <a:cubicBezTo>
                    <a:pt x="13" y="269"/>
                    <a:pt x="13" y="269"/>
                    <a:pt x="13" y="269"/>
                  </a:cubicBezTo>
                  <a:cubicBezTo>
                    <a:pt x="14" y="271"/>
                    <a:pt x="14" y="271"/>
                    <a:pt x="14" y="271"/>
                  </a:cubicBezTo>
                  <a:cubicBezTo>
                    <a:pt x="14" y="273"/>
                    <a:pt x="14" y="273"/>
                    <a:pt x="14" y="273"/>
                  </a:cubicBezTo>
                  <a:cubicBezTo>
                    <a:pt x="17" y="274"/>
                    <a:pt x="17" y="274"/>
                    <a:pt x="17" y="274"/>
                  </a:cubicBezTo>
                  <a:cubicBezTo>
                    <a:pt x="16" y="275"/>
                    <a:pt x="16" y="275"/>
                    <a:pt x="16" y="275"/>
                  </a:cubicBezTo>
                  <a:cubicBezTo>
                    <a:pt x="17" y="277"/>
                    <a:pt x="17" y="277"/>
                    <a:pt x="17" y="277"/>
                  </a:cubicBezTo>
                  <a:cubicBezTo>
                    <a:pt x="17" y="279"/>
                    <a:pt x="17" y="279"/>
                    <a:pt x="17" y="279"/>
                  </a:cubicBezTo>
                  <a:cubicBezTo>
                    <a:pt x="21" y="280"/>
                    <a:pt x="21" y="280"/>
                    <a:pt x="21" y="280"/>
                  </a:cubicBezTo>
                  <a:cubicBezTo>
                    <a:pt x="19" y="281"/>
                    <a:pt x="19" y="281"/>
                    <a:pt x="19" y="281"/>
                  </a:cubicBezTo>
                  <a:cubicBezTo>
                    <a:pt x="19" y="284"/>
                    <a:pt x="19" y="284"/>
                    <a:pt x="19" y="284"/>
                  </a:cubicBezTo>
                  <a:cubicBezTo>
                    <a:pt x="20" y="286"/>
                    <a:pt x="20" y="286"/>
                    <a:pt x="20" y="286"/>
                  </a:cubicBezTo>
                  <a:cubicBezTo>
                    <a:pt x="25" y="285"/>
                    <a:pt x="25" y="285"/>
                    <a:pt x="25" y="285"/>
                  </a:cubicBezTo>
                  <a:cubicBezTo>
                    <a:pt x="26" y="283"/>
                    <a:pt x="26" y="283"/>
                    <a:pt x="26" y="283"/>
                  </a:cubicBezTo>
                  <a:cubicBezTo>
                    <a:pt x="27" y="285"/>
                    <a:pt x="27" y="285"/>
                    <a:pt x="27" y="285"/>
                  </a:cubicBezTo>
                  <a:cubicBezTo>
                    <a:pt x="23" y="288"/>
                    <a:pt x="23" y="288"/>
                    <a:pt x="23" y="288"/>
                  </a:cubicBezTo>
                  <a:cubicBezTo>
                    <a:pt x="27" y="291"/>
                    <a:pt x="27" y="291"/>
                    <a:pt x="27" y="291"/>
                  </a:cubicBezTo>
                  <a:cubicBezTo>
                    <a:pt x="33" y="291"/>
                    <a:pt x="33" y="291"/>
                    <a:pt x="33" y="291"/>
                  </a:cubicBezTo>
                  <a:cubicBezTo>
                    <a:pt x="34" y="290"/>
                    <a:pt x="34" y="290"/>
                    <a:pt x="34" y="290"/>
                  </a:cubicBezTo>
                  <a:cubicBezTo>
                    <a:pt x="34" y="288"/>
                    <a:pt x="34" y="288"/>
                    <a:pt x="34" y="288"/>
                  </a:cubicBezTo>
                  <a:cubicBezTo>
                    <a:pt x="34" y="287"/>
                    <a:pt x="34" y="287"/>
                    <a:pt x="34" y="287"/>
                  </a:cubicBezTo>
                  <a:cubicBezTo>
                    <a:pt x="35" y="284"/>
                    <a:pt x="35" y="284"/>
                    <a:pt x="35" y="284"/>
                  </a:cubicBezTo>
                  <a:cubicBezTo>
                    <a:pt x="34" y="282"/>
                    <a:pt x="34" y="282"/>
                    <a:pt x="34" y="282"/>
                  </a:cubicBezTo>
                  <a:lnTo>
                    <a:pt x="30" y="282"/>
                  </a:lnTo>
                  <a:close/>
                  <a:moveTo>
                    <a:pt x="506" y="310"/>
                  </a:moveTo>
                  <a:cubicBezTo>
                    <a:pt x="506" y="309"/>
                    <a:pt x="506" y="309"/>
                    <a:pt x="506" y="309"/>
                  </a:cubicBezTo>
                  <a:cubicBezTo>
                    <a:pt x="509" y="307"/>
                    <a:pt x="509" y="307"/>
                    <a:pt x="509" y="307"/>
                  </a:cubicBezTo>
                  <a:cubicBezTo>
                    <a:pt x="509" y="305"/>
                    <a:pt x="509" y="305"/>
                    <a:pt x="509" y="305"/>
                  </a:cubicBezTo>
                  <a:cubicBezTo>
                    <a:pt x="507" y="304"/>
                    <a:pt x="507" y="304"/>
                    <a:pt x="507" y="304"/>
                  </a:cubicBezTo>
                  <a:cubicBezTo>
                    <a:pt x="500" y="311"/>
                    <a:pt x="500" y="311"/>
                    <a:pt x="500" y="311"/>
                  </a:cubicBezTo>
                  <a:cubicBezTo>
                    <a:pt x="498" y="313"/>
                    <a:pt x="498" y="313"/>
                    <a:pt x="498" y="313"/>
                  </a:cubicBezTo>
                  <a:cubicBezTo>
                    <a:pt x="499" y="316"/>
                    <a:pt x="499" y="316"/>
                    <a:pt x="499" y="316"/>
                  </a:cubicBezTo>
                  <a:cubicBezTo>
                    <a:pt x="499" y="317"/>
                    <a:pt x="499" y="317"/>
                    <a:pt x="499" y="317"/>
                  </a:cubicBezTo>
                  <a:cubicBezTo>
                    <a:pt x="502" y="316"/>
                    <a:pt x="502" y="316"/>
                    <a:pt x="502" y="316"/>
                  </a:cubicBezTo>
                  <a:cubicBezTo>
                    <a:pt x="504" y="317"/>
                    <a:pt x="504" y="317"/>
                    <a:pt x="504" y="317"/>
                  </a:cubicBezTo>
                  <a:cubicBezTo>
                    <a:pt x="507" y="317"/>
                    <a:pt x="507" y="317"/>
                    <a:pt x="507" y="317"/>
                  </a:cubicBezTo>
                  <a:cubicBezTo>
                    <a:pt x="508" y="315"/>
                    <a:pt x="508" y="315"/>
                    <a:pt x="508" y="315"/>
                  </a:cubicBezTo>
                  <a:cubicBezTo>
                    <a:pt x="511" y="314"/>
                    <a:pt x="511" y="314"/>
                    <a:pt x="511" y="314"/>
                  </a:cubicBezTo>
                  <a:cubicBezTo>
                    <a:pt x="510" y="311"/>
                    <a:pt x="510" y="311"/>
                    <a:pt x="510" y="311"/>
                  </a:cubicBezTo>
                  <a:lnTo>
                    <a:pt x="506" y="310"/>
                  </a:lnTo>
                  <a:close/>
                  <a:moveTo>
                    <a:pt x="499" y="301"/>
                  </a:moveTo>
                  <a:cubicBezTo>
                    <a:pt x="500" y="302"/>
                    <a:pt x="500" y="302"/>
                    <a:pt x="500" y="302"/>
                  </a:cubicBezTo>
                  <a:cubicBezTo>
                    <a:pt x="500" y="301"/>
                    <a:pt x="500" y="301"/>
                    <a:pt x="500" y="301"/>
                  </a:cubicBezTo>
                  <a:cubicBezTo>
                    <a:pt x="503" y="297"/>
                    <a:pt x="503" y="297"/>
                    <a:pt x="503" y="297"/>
                  </a:cubicBezTo>
                  <a:cubicBezTo>
                    <a:pt x="499" y="300"/>
                    <a:pt x="499" y="300"/>
                    <a:pt x="499" y="300"/>
                  </a:cubicBezTo>
                  <a:lnTo>
                    <a:pt x="499" y="301"/>
                  </a:lnTo>
                  <a:close/>
                  <a:moveTo>
                    <a:pt x="147" y="100"/>
                  </a:moveTo>
                  <a:cubicBezTo>
                    <a:pt x="146" y="98"/>
                    <a:pt x="146" y="98"/>
                    <a:pt x="146" y="98"/>
                  </a:cubicBezTo>
                  <a:cubicBezTo>
                    <a:pt x="140" y="100"/>
                    <a:pt x="140" y="100"/>
                    <a:pt x="140" y="100"/>
                  </a:cubicBezTo>
                  <a:cubicBezTo>
                    <a:pt x="137" y="104"/>
                    <a:pt x="137" y="104"/>
                    <a:pt x="137" y="104"/>
                  </a:cubicBezTo>
                  <a:cubicBezTo>
                    <a:pt x="141" y="101"/>
                    <a:pt x="141" y="101"/>
                    <a:pt x="141" y="101"/>
                  </a:cubicBezTo>
                  <a:lnTo>
                    <a:pt x="147" y="100"/>
                  </a:lnTo>
                  <a:close/>
                  <a:moveTo>
                    <a:pt x="463" y="148"/>
                  </a:moveTo>
                  <a:cubicBezTo>
                    <a:pt x="465" y="148"/>
                    <a:pt x="465" y="148"/>
                    <a:pt x="465" y="148"/>
                  </a:cubicBezTo>
                  <a:cubicBezTo>
                    <a:pt x="467" y="147"/>
                    <a:pt x="467" y="147"/>
                    <a:pt x="467" y="147"/>
                  </a:cubicBezTo>
                  <a:cubicBezTo>
                    <a:pt x="466" y="147"/>
                    <a:pt x="466" y="147"/>
                    <a:pt x="466" y="147"/>
                  </a:cubicBezTo>
                  <a:lnTo>
                    <a:pt x="463" y="148"/>
                  </a:lnTo>
                  <a:close/>
                  <a:moveTo>
                    <a:pt x="469" y="153"/>
                  </a:moveTo>
                  <a:cubicBezTo>
                    <a:pt x="468" y="151"/>
                    <a:pt x="468" y="151"/>
                    <a:pt x="468" y="151"/>
                  </a:cubicBezTo>
                  <a:cubicBezTo>
                    <a:pt x="465" y="151"/>
                    <a:pt x="465" y="151"/>
                    <a:pt x="465" y="151"/>
                  </a:cubicBezTo>
                  <a:cubicBezTo>
                    <a:pt x="467" y="153"/>
                    <a:pt x="467" y="153"/>
                    <a:pt x="467" y="153"/>
                  </a:cubicBezTo>
                  <a:lnTo>
                    <a:pt x="469" y="153"/>
                  </a:lnTo>
                  <a:close/>
                  <a:moveTo>
                    <a:pt x="525" y="271"/>
                  </a:moveTo>
                  <a:cubicBezTo>
                    <a:pt x="527" y="270"/>
                    <a:pt x="527" y="270"/>
                    <a:pt x="527" y="270"/>
                  </a:cubicBezTo>
                  <a:cubicBezTo>
                    <a:pt x="532" y="268"/>
                    <a:pt x="532" y="268"/>
                    <a:pt x="532" y="268"/>
                  </a:cubicBezTo>
                  <a:cubicBezTo>
                    <a:pt x="533" y="269"/>
                    <a:pt x="533" y="269"/>
                    <a:pt x="533" y="269"/>
                  </a:cubicBezTo>
                  <a:cubicBezTo>
                    <a:pt x="534" y="266"/>
                    <a:pt x="534" y="266"/>
                    <a:pt x="534" y="266"/>
                  </a:cubicBezTo>
                  <a:cubicBezTo>
                    <a:pt x="540" y="262"/>
                    <a:pt x="540" y="262"/>
                    <a:pt x="540" y="262"/>
                  </a:cubicBezTo>
                  <a:cubicBezTo>
                    <a:pt x="542" y="262"/>
                    <a:pt x="542" y="262"/>
                    <a:pt x="542" y="262"/>
                  </a:cubicBezTo>
                  <a:cubicBezTo>
                    <a:pt x="545" y="261"/>
                    <a:pt x="545" y="261"/>
                    <a:pt x="545" y="261"/>
                  </a:cubicBezTo>
                  <a:cubicBezTo>
                    <a:pt x="552" y="261"/>
                    <a:pt x="552" y="261"/>
                    <a:pt x="552" y="261"/>
                  </a:cubicBezTo>
                  <a:cubicBezTo>
                    <a:pt x="553" y="260"/>
                    <a:pt x="553" y="260"/>
                    <a:pt x="553" y="260"/>
                  </a:cubicBezTo>
                  <a:cubicBezTo>
                    <a:pt x="559" y="257"/>
                    <a:pt x="559" y="257"/>
                    <a:pt x="559" y="257"/>
                  </a:cubicBezTo>
                  <a:cubicBezTo>
                    <a:pt x="562" y="255"/>
                    <a:pt x="562" y="255"/>
                    <a:pt x="562" y="255"/>
                  </a:cubicBezTo>
                  <a:cubicBezTo>
                    <a:pt x="562" y="253"/>
                    <a:pt x="562" y="253"/>
                    <a:pt x="562" y="253"/>
                  </a:cubicBezTo>
                  <a:cubicBezTo>
                    <a:pt x="559" y="251"/>
                    <a:pt x="559" y="251"/>
                    <a:pt x="559" y="251"/>
                  </a:cubicBezTo>
                  <a:cubicBezTo>
                    <a:pt x="562" y="251"/>
                    <a:pt x="562" y="251"/>
                    <a:pt x="562" y="251"/>
                  </a:cubicBezTo>
                  <a:cubicBezTo>
                    <a:pt x="562" y="249"/>
                    <a:pt x="562" y="249"/>
                    <a:pt x="562" y="249"/>
                  </a:cubicBezTo>
                  <a:cubicBezTo>
                    <a:pt x="564" y="248"/>
                    <a:pt x="564" y="248"/>
                    <a:pt x="564" y="248"/>
                  </a:cubicBezTo>
                  <a:cubicBezTo>
                    <a:pt x="564" y="246"/>
                    <a:pt x="564" y="246"/>
                    <a:pt x="564" y="246"/>
                  </a:cubicBezTo>
                  <a:cubicBezTo>
                    <a:pt x="565" y="246"/>
                    <a:pt x="565" y="246"/>
                    <a:pt x="565" y="246"/>
                  </a:cubicBezTo>
                  <a:cubicBezTo>
                    <a:pt x="566" y="242"/>
                    <a:pt x="566" y="242"/>
                    <a:pt x="566" y="242"/>
                  </a:cubicBezTo>
                  <a:cubicBezTo>
                    <a:pt x="563" y="239"/>
                    <a:pt x="563" y="239"/>
                    <a:pt x="563" y="239"/>
                  </a:cubicBezTo>
                  <a:cubicBezTo>
                    <a:pt x="559" y="239"/>
                    <a:pt x="559" y="239"/>
                    <a:pt x="559" y="239"/>
                  </a:cubicBezTo>
                  <a:cubicBezTo>
                    <a:pt x="557" y="242"/>
                    <a:pt x="557" y="242"/>
                    <a:pt x="557" y="242"/>
                  </a:cubicBezTo>
                  <a:cubicBezTo>
                    <a:pt x="556" y="243"/>
                    <a:pt x="556" y="243"/>
                    <a:pt x="556" y="243"/>
                  </a:cubicBezTo>
                  <a:cubicBezTo>
                    <a:pt x="556" y="241"/>
                    <a:pt x="556" y="241"/>
                    <a:pt x="556" y="241"/>
                  </a:cubicBezTo>
                  <a:cubicBezTo>
                    <a:pt x="558" y="238"/>
                    <a:pt x="558" y="238"/>
                    <a:pt x="558" y="238"/>
                  </a:cubicBezTo>
                  <a:cubicBezTo>
                    <a:pt x="558" y="235"/>
                    <a:pt x="558" y="235"/>
                    <a:pt x="558" y="235"/>
                  </a:cubicBezTo>
                  <a:cubicBezTo>
                    <a:pt x="554" y="235"/>
                    <a:pt x="554" y="235"/>
                    <a:pt x="554" y="235"/>
                  </a:cubicBezTo>
                  <a:cubicBezTo>
                    <a:pt x="553" y="236"/>
                    <a:pt x="553" y="236"/>
                    <a:pt x="553" y="236"/>
                  </a:cubicBezTo>
                  <a:cubicBezTo>
                    <a:pt x="549" y="237"/>
                    <a:pt x="549" y="237"/>
                    <a:pt x="549" y="237"/>
                  </a:cubicBezTo>
                  <a:cubicBezTo>
                    <a:pt x="548" y="238"/>
                    <a:pt x="548" y="238"/>
                    <a:pt x="548" y="238"/>
                  </a:cubicBezTo>
                  <a:cubicBezTo>
                    <a:pt x="541" y="241"/>
                    <a:pt x="541" y="241"/>
                    <a:pt x="541" y="241"/>
                  </a:cubicBezTo>
                  <a:cubicBezTo>
                    <a:pt x="537" y="242"/>
                    <a:pt x="537" y="242"/>
                    <a:pt x="537" y="242"/>
                  </a:cubicBezTo>
                  <a:cubicBezTo>
                    <a:pt x="535" y="243"/>
                    <a:pt x="535" y="243"/>
                    <a:pt x="535" y="243"/>
                  </a:cubicBezTo>
                  <a:cubicBezTo>
                    <a:pt x="531" y="244"/>
                    <a:pt x="531" y="244"/>
                    <a:pt x="531" y="244"/>
                  </a:cubicBezTo>
                  <a:cubicBezTo>
                    <a:pt x="534" y="242"/>
                    <a:pt x="534" y="242"/>
                    <a:pt x="534" y="242"/>
                  </a:cubicBezTo>
                  <a:cubicBezTo>
                    <a:pt x="531" y="240"/>
                    <a:pt x="531" y="240"/>
                    <a:pt x="531" y="240"/>
                  </a:cubicBezTo>
                  <a:cubicBezTo>
                    <a:pt x="536" y="241"/>
                    <a:pt x="536" y="241"/>
                    <a:pt x="536" y="241"/>
                  </a:cubicBezTo>
                  <a:cubicBezTo>
                    <a:pt x="537" y="240"/>
                    <a:pt x="537" y="240"/>
                    <a:pt x="537" y="240"/>
                  </a:cubicBezTo>
                  <a:cubicBezTo>
                    <a:pt x="540" y="240"/>
                    <a:pt x="540" y="240"/>
                    <a:pt x="540" y="240"/>
                  </a:cubicBezTo>
                  <a:cubicBezTo>
                    <a:pt x="546" y="237"/>
                    <a:pt x="546" y="237"/>
                    <a:pt x="546" y="237"/>
                  </a:cubicBezTo>
                  <a:cubicBezTo>
                    <a:pt x="543" y="237"/>
                    <a:pt x="543" y="237"/>
                    <a:pt x="543" y="237"/>
                  </a:cubicBezTo>
                  <a:cubicBezTo>
                    <a:pt x="547" y="235"/>
                    <a:pt x="547" y="235"/>
                    <a:pt x="547" y="235"/>
                  </a:cubicBezTo>
                  <a:cubicBezTo>
                    <a:pt x="558" y="233"/>
                    <a:pt x="558" y="233"/>
                    <a:pt x="558" y="233"/>
                  </a:cubicBezTo>
                  <a:cubicBezTo>
                    <a:pt x="560" y="231"/>
                    <a:pt x="560" y="231"/>
                    <a:pt x="560" y="231"/>
                  </a:cubicBezTo>
                  <a:cubicBezTo>
                    <a:pt x="557" y="231"/>
                    <a:pt x="557" y="231"/>
                    <a:pt x="557" y="231"/>
                  </a:cubicBezTo>
                  <a:cubicBezTo>
                    <a:pt x="557" y="229"/>
                    <a:pt x="557" y="229"/>
                    <a:pt x="557" y="229"/>
                  </a:cubicBezTo>
                  <a:cubicBezTo>
                    <a:pt x="555" y="229"/>
                    <a:pt x="555" y="229"/>
                    <a:pt x="555" y="229"/>
                  </a:cubicBezTo>
                  <a:cubicBezTo>
                    <a:pt x="552" y="230"/>
                    <a:pt x="552" y="230"/>
                    <a:pt x="552" y="230"/>
                  </a:cubicBezTo>
                  <a:cubicBezTo>
                    <a:pt x="550" y="228"/>
                    <a:pt x="550" y="228"/>
                    <a:pt x="550" y="228"/>
                  </a:cubicBezTo>
                  <a:cubicBezTo>
                    <a:pt x="550" y="227"/>
                    <a:pt x="550" y="227"/>
                    <a:pt x="550" y="227"/>
                  </a:cubicBezTo>
                  <a:cubicBezTo>
                    <a:pt x="544" y="227"/>
                    <a:pt x="544" y="227"/>
                    <a:pt x="544" y="227"/>
                  </a:cubicBezTo>
                  <a:cubicBezTo>
                    <a:pt x="545" y="225"/>
                    <a:pt x="545" y="225"/>
                    <a:pt x="545" y="225"/>
                  </a:cubicBezTo>
                  <a:cubicBezTo>
                    <a:pt x="540" y="226"/>
                    <a:pt x="540" y="226"/>
                    <a:pt x="540" y="226"/>
                  </a:cubicBezTo>
                  <a:cubicBezTo>
                    <a:pt x="542" y="223"/>
                    <a:pt x="542" y="223"/>
                    <a:pt x="542" y="223"/>
                  </a:cubicBezTo>
                  <a:cubicBezTo>
                    <a:pt x="542" y="221"/>
                    <a:pt x="542" y="221"/>
                    <a:pt x="542" y="221"/>
                  </a:cubicBezTo>
                  <a:cubicBezTo>
                    <a:pt x="540" y="220"/>
                    <a:pt x="540" y="220"/>
                    <a:pt x="540" y="220"/>
                  </a:cubicBezTo>
                  <a:cubicBezTo>
                    <a:pt x="537" y="219"/>
                    <a:pt x="537" y="219"/>
                    <a:pt x="537" y="219"/>
                  </a:cubicBezTo>
                  <a:cubicBezTo>
                    <a:pt x="536" y="217"/>
                    <a:pt x="536" y="217"/>
                    <a:pt x="536" y="217"/>
                  </a:cubicBezTo>
                  <a:cubicBezTo>
                    <a:pt x="536" y="217"/>
                    <a:pt x="536" y="217"/>
                    <a:pt x="536" y="217"/>
                  </a:cubicBezTo>
                  <a:cubicBezTo>
                    <a:pt x="537" y="216"/>
                    <a:pt x="537" y="215"/>
                    <a:pt x="537" y="215"/>
                  </a:cubicBezTo>
                  <a:cubicBezTo>
                    <a:pt x="534" y="215"/>
                    <a:pt x="534" y="215"/>
                    <a:pt x="534" y="215"/>
                  </a:cubicBezTo>
                  <a:cubicBezTo>
                    <a:pt x="535" y="213"/>
                    <a:pt x="535" y="213"/>
                    <a:pt x="535" y="213"/>
                  </a:cubicBezTo>
                  <a:cubicBezTo>
                    <a:pt x="533" y="212"/>
                    <a:pt x="533" y="212"/>
                    <a:pt x="533" y="212"/>
                  </a:cubicBezTo>
                  <a:cubicBezTo>
                    <a:pt x="537" y="212"/>
                    <a:pt x="537" y="212"/>
                    <a:pt x="537" y="212"/>
                  </a:cubicBezTo>
                  <a:cubicBezTo>
                    <a:pt x="541" y="210"/>
                    <a:pt x="541" y="210"/>
                    <a:pt x="541" y="210"/>
                  </a:cubicBezTo>
                  <a:cubicBezTo>
                    <a:pt x="541" y="208"/>
                    <a:pt x="541" y="208"/>
                    <a:pt x="541" y="208"/>
                  </a:cubicBezTo>
                  <a:cubicBezTo>
                    <a:pt x="539" y="206"/>
                    <a:pt x="539" y="206"/>
                    <a:pt x="539" y="206"/>
                  </a:cubicBezTo>
                  <a:cubicBezTo>
                    <a:pt x="536" y="204"/>
                    <a:pt x="536" y="204"/>
                    <a:pt x="536" y="204"/>
                  </a:cubicBezTo>
                  <a:cubicBezTo>
                    <a:pt x="540" y="204"/>
                    <a:pt x="540" y="204"/>
                    <a:pt x="540" y="204"/>
                  </a:cubicBezTo>
                  <a:cubicBezTo>
                    <a:pt x="541" y="202"/>
                    <a:pt x="541" y="202"/>
                    <a:pt x="541" y="202"/>
                  </a:cubicBezTo>
                  <a:cubicBezTo>
                    <a:pt x="538" y="201"/>
                    <a:pt x="538" y="201"/>
                    <a:pt x="538" y="201"/>
                  </a:cubicBezTo>
                  <a:cubicBezTo>
                    <a:pt x="540" y="200"/>
                    <a:pt x="540" y="200"/>
                    <a:pt x="540" y="200"/>
                  </a:cubicBezTo>
                  <a:cubicBezTo>
                    <a:pt x="540" y="199"/>
                    <a:pt x="540" y="199"/>
                    <a:pt x="540" y="199"/>
                  </a:cubicBezTo>
                  <a:cubicBezTo>
                    <a:pt x="532" y="200"/>
                    <a:pt x="532" y="200"/>
                    <a:pt x="532" y="200"/>
                  </a:cubicBezTo>
                  <a:cubicBezTo>
                    <a:pt x="539" y="197"/>
                    <a:pt x="539" y="197"/>
                    <a:pt x="539" y="197"/>
                  </a:cubicBezTo>
                  <a:cubicBezTo>
                    <a:pt x="540" y="196"/>
                    <a:pt x="540" y="196"/>
                    <a:pt x="540" y="196"/>
                  </a:cubicBezTo>
                  <a:cubicBezTo>
                    <a:pt x="533" y="196"/>
                    <a:pt x="533" y="196"/>
                    <a:pt x="533" y="196"/>
                  </a:cubicBezTo>
                  <a:cubicBezTo>
                    <a:pt x="538" y="194"/>
                    <a:pt x="538" y="194"/>
                    <a:pt x="538" y="194"/>
                  </a:cubicBezTo>
                  <a:cubicBezTo>
                    <a:pt x="537" y="192"/>
                    <a:pt x="537" y="192"/>
                    <a:pt x="537" y="192"/>
                  </a:cubicBezTo>
                  <a:cubicBezTo>
                    <a:pt x="533" y="191"/>
                    <a:pt x="533" y="191"/>
                    <a:pt x="533" y="191"/>
                  </a:cubicBezTo>
                  <a:cubicBezTo>
                    <a:pt x="537" y="190"/>
                    <a:pt x="537" y="190"/>
                    <a:pt x="537" y="190"/>
                  </a:cubicBezTo>
                  <a:cubicBezTo>
                    <a:pt x="536" y="188"/>
                    <a:pt x="536" y="188"/>
                    <a:pt x="536" y="188"/>
                  </a:cubicBezTo>
                  <a:cubicBezTo>
                    <a:pt x="535" y="186"/>
                    <a:pt x="535" y="186"/>
                    <a:pt x="535" y="186"/>
                  </a:cubicBezTo>
                  <a:cubicBezTo>
                    <a:pt x="536" y="184"/>
                    <a:pt x="536" y="184"/>
                    <a:pt x="536" y="184"/>
                  </a:cubicBezTo>
                  <a:cubicBezTo>
                    <a:pt x="534" y="183"/>
                    <a:pt x="534" y="183"/>
                    <a:pt x="534" y="183"/>
                  </a:cubicBezTo>
                  <a:cubicBezTo>
                    <a:pt x="536" y="179"/>
                    <a:pt x="536" y="179"/>
                    <a:pt x="536" y="179"/>
                  </a:cubicBezTo>
                  <a:cubicBezTo>
                    <a:pt x="535" y="177"/>
                    <a:pt x="535" y="177"/>
                    <a:pt x="535" y="177"/>
                  </a:cubicBezTo>
                  <a:cubicBezTo>
                    <a:pt x="533" y="179"/>
                    <a:pt x="533" y="179"/>
                    <a:pt x="533" y="179"/>
                  </a:cubicBezTo>
                  <a:cubicBezTo>
                    <a:pt x="530" y="183"/>
                    <a:pt x="530" y="183"/>
                    <a:pt x="530" y="183"/>
                  </a:cubicBezTo>
                  <a:cubicBezTo>
                    <a:pt x="527" y="184"/>
                    <a:pt x="527" y="184"/>
                    <a:pt x="527" y="184"/>
                  </a:cubicBezTo>
                  <a:cubicBezTo>
                    <a:pt x="526" y="186"/>
                    <a:pt x="526" y="186"/>
                    <a:pt x="526" y="186"/>
                  </a:cubicBezTo>
                  <a:cubicBezTo>
                    <a:pt x="527" y="187"/>
                    <a:pt x="527" y="187"/>
                    <a:pt x="527" y="187"/>
                  </a:cubicBezTo>
                  <a:cubicBezTo>
                    <a:pt x="524" y="188"/>
                    <a:pt x="524" y="188"/>
                    <a:pt x="524" y="188"/>
                  </a:cubicBezTo>
                  <a:cubicBezTo>
                    <a:pt x="522" y="190"/>
                    <a:pt x="522" y="190"/>
                    <a:pt x="522" y="190"/>
                  </a:cubicBezTo>
                  <a:cubicBezTo>
                    <a:pt x="523" y="191"/>
                    <a:pt x="523" y="191"/>
                    <a:pt x="523" y="191"/>
                  </a:cubicBezTo>
                  <a:cubicBezTo>
                    <a:pt x="518" y="191"/>
                    <a:pt x="518" y="191"/>
                    <a:pt x="518" y="191"/>
                  </a:cubicBezTo>
                  <a:cubicBezTo>
                    <a:pt x="519" y="194"/>
                    <a:pt x="519" y="194"/>
                    <a:pt x="519" y="194"/>
                  </a:cubicBezTo>
                  <a:cubicBezTo>
                    <a:pt x="518" y="194"/>
                    <a:pt x="518" y="194"/>
                    <a:pt x="518" y="194"/>
                  </a:cubicBezTo>
                  <a:cubicBezTo>
                    <a:pt x="517" y="195"/>
                    <a:pt x="517" y="195"/>
                    <a:pt x="517" y="195"/>
                  </a:cubicBezTo>
                  <a:cubicBezTo>
                    <a:pt x="515" y="198"/>
                    <a:pt x="515" y="198"/>
                    <a:pt x="515" y="198"/>
                  </a:cubicBezTo>
                  <a:cubicBezTo>
                    <a:pt x="516" y="195"/>
                    <a:pt x="516" y="195"/>
                    <a:pt x="516" y="195"/>
                  </a:cubicBezTo>
                  <a:cubicBezTo>
                    <a:pt x="515" y="193"/>
                    <a:pt x="515" y="193"/>
                    <a:pt x="515" y="193"/>
                  </a:cubicBezTo>
                  <a:cubicBezTo>
                    <a:pt x="513" y="194"/>
                    <a:pt x="513" y="194"/>
                    <a:pt x="513" y="194"/>
                  </a:cubicBezTo>
                  <a:cubicBezTo>
                    <a:pt x="511" y="196"/>
                    <a:pt x="511" y="196"/>
                    <a:pt x="511" y="196"/>
                  </a:cubicBezTo>
                  <a:cubicBezTo>
                    <a:pt x="506" y="198"/>
                    <a:pt x="506" y="198"/>
                    <a:pt x="506" y="198"/>
                  </a:cubicBezTo>
                  <a:cubicBezTo>
                    <a:pt x="506" y="198"/>
                    <a:pt x="504" y="199"/>
                    <a:pt x="503" y="199"/>
                  </a:cubicBezTo>
                  <a:cubicBezTo>
                    <a:pt x="502" y="200"/>
                    <a:pt x="503" y="197"/>
                    <a:pt x="503" y="197"/>
                  </a:cubicBezTo>
                  <a:cubicBezTo>
                    <a:pt x="502" y="196"/>
                    <a:pt x="502" y="196"/>
                    <a:pt x="502" y="196"/>
                  </a:cubicBezTo>
                  <a:cubicBezTo>
                    <a:pt x="500" y="199"/>
                    <a:pt x="500" y="199"/>
                    <a:pt x="500" y="199"/>
                  </a:cubicBezTo>
                  <a:cubicBezTo>
                    <a:pt x="500" y="195"/>
                    <a:pt x="500" y="195"/>
                    <a:pt x="500" y="195"/>
                  </a:cubicBezTo>
                  <a:cubicBezTo>
                    <a:pt x="498" y="200"/>
                    <a:pt x="498" y="200"/>
                    <a:pt x="498" y="200"/>
                  </a:cubicBezTo>
                  <a:cubicBezTo>
                    <a:pt x="494" y="201"/>
                    <a:pt x="494" y="201"/>
                    <a:pt x="494" y="201"/>
                  </a:cubicBezTo>
                  <a:cubicBezTo>
                    <a:pt x="499" y="197"/>
                    <a:pt x="499" y="197"/>
                    <a:pt x="499" y="197"/>
                  </a:cubicBezTo>
                  <a:cubicBezTo>
                    <a:pt x="499" y="193"/>
                    <a:pt x="499" y="193"/>
                    <a:pt x="499" y="193"/>
                  </a:cubicBezTo>
                  <a:cubicBezTo>
                    <a:pt x="494" y="193"/>
                    <a:pt x="494" y="193"/>
                    <a:pt x="494" y="193"/>
                  </a:cubicBezTo>
                  <a:cubicBezTo>
                    <a:pt x="490" y="194"/>
                    <a:pt x="490" y="194"/>
                    <a:pt x="490" y="194"/>
                  </a:cubicBezTo>
                  <a:cubicBezTo>
                    <a:pt x="492" y="193"/>
                    <a:pt x="492" y="193"/>
                    <a:pt x="492" y="193"/>
                  </a:cubicBezTo>
                  <a:cubicBezTo>
                    <a:pt x="494" y="190"/>
                    <a:pt x="494" y="190"/>
                    <a:pt x="494" y="190"/>
                  </a:cubicBezTo>
                  <a:cubicBezTo>
                    <a:pt x="496" y="188"/>
                    <a:pt x="496" y="188"/>
                    <a:pt x="496" y="188"/>
                  </a:cubicBezTo>
                  <a:cubicBezTo>
                    <a:pt x="494" y="187"/>
                    <a:pt x="494" y="187"/>
                    <a:pt x="494" y="187"/>
                  </a:cubicBezTo>
                  <a:cubicBezTo>
                    <a:pt x="495" y="182"/>
                    <a:pt x="495" y="182"/>
                    <a:pt x="495" y="182"/>
                  </a:cubicBezTo>
                  <a:cubicBezTo>
                    <a:pt x="497" y="180"/>
                    <a:pt x="497" y="180"/>
                    <a:pt x="497" y="180"/>
                  </a:cubicBezTo>
                  <a:cubicBezTo>
                    <a:pt x="498" y="181"/>
                    <a:pt x="498" y="181"/>
                    <a:pt x="498" y="181"/>
                  </a:cubicBezTo>
                  <a:cubicBezTo>
                    <a:pt x="500" y="177"/>
                    <a:pt x="500" y="177"/>
                    <a:pt x="500" y="177"/>
                  </a:cubicBezTo>
                  <a:cubicBezTo>
                    <a:pt x="504" y="175"/>
                    <a:pt x="504" y="175"/>
                    <a:pt x="504" y="175"/>
                  </a:cubicBezTo>
                  <a:cubicBezTo>
                    <a:pt x="504" y="172"/>
                    <a:pt x="504" y="172"/>
                    <a:pt x="504" y="172"/>
                  </a:cubicBezTo>
                  <a:cubicBezTo>
                    <a:pt x="502" y="174"/>
                    <a:pt x="502" y="174"/>
                    <a:pt x="502" y="174"/>
                  </a:cubicBezTo>
                  <a:cubicBezTo>
                    <a:pt x="500" y="174"/>
                    <a:pt x="500" y="174"/>
                    <a:pt x="500" y="174"/>
                  </a:cubicBezTo>
                  <a:cubicBezTo>
                    <a:pt x="499" y="172"/>
                    <a:pt x="499" y="172"/>
                    <a:pt x="499" y="172"/>
                  </a:cubicBezTo>
                  <a:cubicBezTo>
                    <a:pt x="497" y="172"/>
                    <a:pt x="497" y="172"/>
                    <a:pt x="497" y="172"/>
                  </a:cubicBezTo>
                  <a:cubicBezTo>
                    <a:pt x="493" y="170"/>
                    <a:pt x="493" y="170"/>
                    <a:pt x="493" y="170"/>
                  </a:cubicBezTo>
                  <a:cubicBezTo>
                    <a:pt x="491" y="170"/>
                    <a:pt x="491" y="170"/>
                    <a:pt x="491" y="170"/>
                  </a:cubicBezTo>
                  <a:cubicBezTo>
                    <a:pt x="490" y="168"/>
                    <a:pt x="490" y="168"/>
                    <a:pt x="490" y="168"/>
                  </a:cubicBezTo>
                  <a:cubicBezTo>
                    <a:pt x="492" y="167"/>
                    <a:pt x="492" y="167"/>
                    <a:pt x="492" y="167"/>
                  </a:cubicBezTo>
                  <a:cubicBezTo>
                    <a:pt x="491" y="166"/>
                    <a:pt x="491" y="166"/>
                    <a:pt x="491" y="166"/>
                  </a:cubicBezTo>
                  <a:cubicBezTo>
                    <a:pt x="487" y="166"/>
                    <a:pt x="487" y="166"/>
                    <a:pt x="487" y="166"/>
                  </a:cubicBezTo>
                  <a:cubicBezTo>
                    <a:pt x="488" y="165"/>
                    <a:pt x="488" y="165"/>
                    <a:pt x="488" y="165"/>
                  </a:cubicBezTo>
                  <a:cubicBezTo>
                    <a:pt x="484" y="161"/>
                    <a:pt x="484" y="161"/>
                    <a:pt x="484" y="161"/>
                  </a:cubicBezTo>
                  <a:cubicBezTo>
                    <a:pt x="480" y="162"/>
                    <a:pt x="480" y="162"/>
                    <a:pt x="480" y="162"/>
                  </a:cubicBezTo>
                  <a:cubicBezTo>
                    <a:pt x="476" y="162"/>
                    <a:pt x="476" y="162"/>
                    <a:pt x="476" y="162"/>
                  </a:cubicBezTo>
                  <a:cubicBezTo>
                    <a:pt x="475" y="163"/>
                    <a:pt x="475" y="163"/>
                    <a:pt x="475" y="163"/>
                  </a:cubicBezTo>
                  <a:cubicBezTo>
                    <a:pt x="471" y="161"/>
                    <a:pt x="471" y="161"/>
                    <a:pt x="471" y="161"/>
                  </a:cubicBezTo>
                  <a:cubicBezTo>
                    <a:pt x="469" y="162"/>
                    <a:pt x="469" y="162"/>
                    <a:pt x="469" y="162"/>
                  </a:cubicBezTo>
                  <a:cubicBezTo>
                    <a:pt x="467" y="161"/>
                    <a:pt x="467" y="161"/>
                    <a:pt x="467" y="161"/>
                  </a:cubicBezTo>
                  <a:cubicBezTo>
                    <a:pt x="465" y="160"/>
                    <a:pt x="465" y="160"/>
                    <a:pt x="465" y="160"/>
                  </a:cubicBezTo>
                  <a:cubicBezTo>
                    <a:pt x="464" y="159"/>
                    <a:pt x="464" y="159"/>
                    <a:pt x="464" y="159"/>
                  </a:cubicBezTo>
                  <a:cubicBezTo>
                    <a:pt x="458" y="159"/>
                    <a:pt x="458" y="159"/>
                    <a:pt x="458" y="159"/>
                  </a:cubicBezTo>
                  <a:cubicBezTo>
                    <a:pt x="456" y="161"/>
                    <a:pt x="456" y="161"/>
                    <a:pt x="456" y="161"/>
                  </a:cubicBezTo>
                  <a:cubicBezTo>
                    <a:pt x="452" y="162"/>
                    <a:pt x="452" y="162"/>
                    <a:pt x="452" y="162"/>
                  </a:cubicBezTo>
                  <a:cubicBezTo>
                    <a:pt x="450" y="167"/>
                    <a:pt x="450" y="167"/>
                    <a:pt x="450" y="167"/>
                  </a:cubicBezTo>
                  <a:cubicBezTo>
                    <a:pt x="452" y="168"/>
                    <a:pt x="452" y="168"/>
                    <a:pt x="452" y="168"/>
                  </a:cubicBezTo>
                  <a:cubicBezTo>
                    <a:pt x="450" y="169"/>
                    <a:pt x="450" y="169"/>
                    <a:pt x="450" y="169"/>
                  </a:cubicBezTo>
                  <a:cubicBezTo>
                    <a:pt x="447" y="172"/>
                    <a:pt x="447" y="172"/>
                    <a:pt x="447" y="172"/>
                  </a:cubicBezTo>
                  <a:cubicBezTo>
                    <a:pt x="444" y="175"/>
                    <a:pt x="444" y="175"/>
                    <a:pt x="444" y="175"/>
                  </a:cubicBezTo>
                  <a:cubicBezTo>
                    <a:pt x="446" y="175"/>
                    <a:pt x="446" y="175"/>
                    <a:pt x="446" y="175"/>
                  </a:cubicBezTo>
                  <a:cubicBezTo>
                    <a:pt x="445" y="176"/>
                    <a:pt x="445" y="176"/>
                    <a:pt x="445" y="176"/>
                  </a:cubicBezTo>
                  <a:cubicBezTo>
                    <a:pt x="446" y="178"/>
                    <a:pt x="446" y="178"/>
                    <a:pt x="446" y="178"/>
                  </a:cubicBezTo>
                  <a:cubicBezTo>
                    <a:pt x="444" y="179"/>
                    <a:pt x="444" y="179"/>
                    <a:pt x="444" y="179"/>
                  </a:cubicBezTo>
                  <a:cubicBezTo>
                    <a:pt x="444" y="182"/>
                    <a:pt x="444" y="182"/>
                    <a:pt x="444" y="182"/>
                  </a:cubicBezTo>
                  <a:cubicBezTo>
                    <a:pt x="442" y="185"/>
                    <a:pt x="442" y="185"/>
                    <a:pt x="442" y="185"/>
                  </a:cubicBezTo>
                  <a:cubicBezTo>
                    <a:pt x="440" y="185"/>
                    <a:pt x="440" y="185"/>
                    <a:pt x="440" y="185"/>
                  </a:cubicBezTo>
                  <a:cubicBezTo>
                    <a:pt x="437" y="189"/>
                    <a:pt x="437" y="189"/>
                    <a:pt x="437" y="189"/>
                  </a:cubicBezTo>
                  <a:cubicBezTo>
                    <a:pt x="431" y="192"/>
                    <a:pt x="431" y="192"/>
                    <a:pt x="431" y="192"/>
                  </a:cubicBezTo>
                  <a:cubicBezTo>
                    <a:pt x="429" y="195"/>
                    <a:pt x="429" y="195"/>
                    <a:pt x="429" y="195"/>
                  </a:cubicBezTo>
                  <a:cubicBezTo>
                    <a:pt x="430" y="198"/>
                    <a:pt x="430" y="198"/>
                    <a:pt x="430" y="198"/>
                  </a:cubicBezTo>
                  <a:cubicBezTo>
                    <a:pt x="432" y="199"/>
                    <a:pt x="432" y="199"/>
                    <a:pt x="432" y="199"/>
                  </a:cubicBezTo>
                  <a:cubicBezTo>
                    <a:pt x="434" y="202"/>
                    <a:pt x="434" y="202"/>
                    <a:pt x="434" y="202"/>
                  </a:cubicBezTo>
                  <a:cubicBezTo>
                    <a:pt x="433" y="209"/>
                    <a:pt x="433" y="209"/>
                    <a:pt x="433" y="209"/>
                  </a:cubicBezTo>
                  <a:cubicBezTo>
                    <a:pt x="433" y="209"/>
                    <a:pt x="429" y="215"/>
                    <a:pt x="428" y="217"/>
                  </a:cubicBezTo>
                  <a:cubicBezTo>
                    <a:pt x="427" y="217"/>
                    <a:pt x="427" y="217"/>
                    <a:pt x="427" y="217"/>
                  </a:cubicBezTo>
                  <a:cubicBezTo>
                    <a:pt x="421" y="222"/>
                    <a:pt x="421" y="222"/>
                    <a:pt x="421" y="222"/>
                  </a:cubicBezTo>
                  <a:cubicBezTo>
                    <a:pt x="412" y="228"/>
                    <a:pt x="412" y="228"/>
                    <a:pt x="412" y="228"/>
                  </a:cubicBezTo>
                  <a:cubicBezTo>
                    <a:pt x="402" y="231"/>
                    <a:pt x="402" y="231"/>
                    <a:pt x="402" y="231"/>
                  </a:cubicBezTo>
                  <a:cubicBezTo>
                    <a:pt x="398" y="232"/>
                    <a:pt x="398" y="232"/>
                    <a:pt x="398" y="232"/>
                  </a:cubicBezTo>
                  <a:cubicBezTo>
                    <a:pt x="398" y="235"/>
                    <a:pt x="398" y="235"/>
                    <a:pt x="398" y="235"/>
                  </a:cubicBezTo>
                  <a:cubicBezTo>
                    <a:pt x="399" y="236"/>
                    <a:pt x="399" y="236"/>
                    <a:pt x="399" y="236"/>
                  </a:cubicBezTo>
                  <a:cubicBezTo>
                    <a:pt x="398" y="238"/>
                    <a:pt x="398" y="238"/>
                    <a:pt x="398" y="238"/>
                  </a:cubicBezTo>
                  <a:cubicBezTo>
                    <a:pt x="398" y="240"/>
                    <a:pt x="398" y="240"/>
                    <a:pt x="398" y="240"/>
                  </a:cubicBezTo>
                  <a:cubicBezTo>
                    <a:pt x="395" y="244"/>
                    <a:pt x="395" y="244"/>
                    <a:pt x="395" y="244"/>
                  </a:cubicBezTo>
                  <a:cubicBezTo>
                    <a:pt x="394" y="250"/>
                    <a:pt x="394" y="250"/>
                    <a:pt x="394" y="250"/>
                  </a:cubicBezTo>
                  <a:cubicBezTo>
                    <a:pt x="393" y="253"/>
                    <a:pt x="393" y="253"/>
                    <a:pt x="393" y="253"/>
                  </a:cubicBezTo>
                  <a:cubicBezTo>
                    <a:pt x="388" y="259"/>
                    <a:pt x="388" y="259"/>
                    <a:pt x="388" y="259"/>
                  </a:cubicBezTo>
                  <a:cubicBezTo>
                    <a:pt x="387" y="262"/>
                    <a:pt x="387" y="262"/>
                    <a:pt x="387" y="262"/>
                  </a:cubicBezTo>
                  <a:cubicBezTo>
                    <a:pt x="387" y="266"/>
                    <a:pt x="387" y="266"/>
                    <a:pt x="387" y="266"/>
                  </a:cubicBezTo>
                  <a:cubicBezTo>
                    <a:pt x="386" y="265"/>
                    <a:pt x="386" y="265"/>
                    <a:pt x="386" y="265"/>
                  </a:cubicBezTo>
                  <a:cubicBezTo>
                    <a:pt x="385" y="260"/>
                    <a:pt x="385" y="260"/>
                    <a:pt x="385" y="260"/>
                  </a:cubicBezTo>
                  <a:cubicBezTo>
                    <a:pt x="380" y="264"/>
                    <a:pt x="380" y="264"/>
                    <a:pt x="380" y="264"/>
                  </a:cubicBezTo>
                  <a:cubicBezTo>
                    <a:pt x="380" y="267"/>
                    <a:pt x="380" y="267"/>
                    <a:pt x="380" y="267"/>
                  </a:cubicBezTo>
                  <a:cubicBezTo>
                    <a:pt x="378" y="265"/>
                    <a:pt x="378" y="265"/>
                    <a:pt x="378" y="265"/>
                  </a:cubicBezTo>
                  <a:cubicBezTo>
                    <a:pt x="375" y="264"/>
                    <a:pt x="375" y="264"/>
                    <a:pt x="375" y="264"/>
                  </a:cubicBezTo>
                  <a:cubicBezTo>
                    <a:pt x="371" y="265"/>
                    <a:pt x="371" y="265"/>
                    <a:pt x="371" y="265"/>
                  </a:cubicBezTo>
                  <a:cubicBezTo>
                    <a:pt x="375" y="262"/>
                    <a:pt x="375" y="262"/>
                    <a:pt x="375" y="262"/>
                  </a:cubicBezTo>
                  <a:cubicBezTo>
                    <a:pt x="376" y="258"/>
                    <a:pt x="376" y="258"/>
                    <a:pt x="376" y="258"/>
                  </a:cubicBezTo>
                  <a:cubicBezTo>
                    <a:pt x="373" y="255"/>
                    <a:pt x="373" y="255"/>
                    <a:pt x="373" y="255"/>
                  </a:cubicBezTo>
                  <a:cubicBezTo>
                    <a:pt x="372" y="252"/>
                    <a:pt x="372" y="252"/>
                    <a:pt x="372" y="252"/>
                  </a:cubicBezTo>
                  <a:cubicBezTo>
                    <a:pt x="369" y="246"/>
                    <a:pt x="369" y="246"/>
                    <a:pt x="369" y="246"/>
                  </a:cubicBezTo>
                  <a:cubicBezTo>
                    <a:pt x="373" y="244"/>
                    <a:pt x="373" y="244"/>
                    <a:pt x="373" y="244"/>
                  </a:cubicBezTo>
                  <a:cubicBezTo>
                    <a:pt x="373" y="241"/>
                    <a:pt x="373" y="241"/>
                    <a:pt x="373" y="241"/>
                  </a:cubicBezTo>
                  <a:cubicBezTo>
                    <a:pt x="376" y="239"/>
                    <a:pt x="376" y="239"/>
                    <a:pt x="376" y="239"/>
                  </a:cubicBezTo>
                  <a:cubicBezTo>
                    <a:pt x="378" y="233"/>
                    <a:pt x="378" y="233"/>
                    <a:pt x="378" y="233"/>
                  </a:cubicBezTo>
                  <a:cubicBezTo>
                    <a:pt x="381" y="231"/>
                    <a:pt x="381" y="231"/>
                    <a:pt x="381" y="231"/>
                  </a:cubicBezTo>
                  <a:cubicBezTo>
                    <a:pt x="381" y="228"/>
                    <a:pt x="381" y="228"/>
                    <a:pt x="381" y="228"/>
                  </a:cubicBezTo>
                  <a:cubicBezTo>
                    <a:pt x="375" y="227"/>
                    <a:pt x="375" y="227"/>
                    <a:pt x="375" y="227"/>
                  </a:cubicBezTo>
                  <a:cubicBezTo>
                    <a:pt x="367" y="227"/>
                    <a:pt x="367" y="227"/>
                    <a:pt x="367" y="227"/>
                  </a:cubicBezTo>
                  <a:cubicBezTo>
                    <a:pt x="363" y="227"/>
                    <a:pt x="363" y="227"/>
                    <a:pt x="363" y="227"/>
                  </a:cubicBezTo>
                  <a:cubicBezTo>
                    <a:pt x="361" y="227"/>
                    <a:pt x="361" y="227"/>
                    <a:pt x="361" y="227"/>
                  </a:cubicBezTo>
                  <a:cubicBezTo>
                    <a:pt x="359" y="223"/>
                    <a:pt x="359" y="223"/>
                    <a:pt x="359" y="223"/>
                  </a:cubicBezTo>
                  <a:cubicBezTo>
                    <a:pt x="347" y="219"/>
                    <a:pt x="347" y="219"/>
                    <a:pt x="347" y="219"/>
                  </a:cubicBezTo>
                  <a:cubicBezTo>
                    <a:pt x="347" y="219"/>
                    <a:pt x="346" y="218"/>
                    <a:pt x="346" y="217"/>
                  </a:cubicBezTo>
                  <a:cubicBezTo>
                    <a:pt x="346" y="216"/>
                    <a:pt x="346" y="216"/>
                    <a:pt x="346" y="216"/>
                  </a:cubicBezTo>
                  <a:cubicBezTo>
                    <a:pt x="344" y="215"/>
                    <a:pt x="344" y="215"/>
                    <a:pt x="344" y="215"/>
                  </a:cubicBezTo>
                  <a:cubicBezTo>
                    <a:pt x="342" y="211"/>
                    <a:pt x="342" y="211"/>
                    <a:pt x="342" y="211"/>
                  </a:cubicBezTo>
                  <a:cubicBezTo>
                    <a:pt x="337" y="210"/>
                    <a:pt x="337" y="210"/>
                    <a:pt x="337" y="210"/>
                  </a:cubicBezTo>
                  <a:cubicBezTo>
                    <a:pt x="335" y="208"/>
                    <a:pt x="335" y="208"/>
                    <a:pt x="335" y="208"/>
                  </a:cubicBezTo>
                  <a:cubicBezTo>
                    <a:pt x="333" y="207"/>
                    <a:pt x="333" y="207"/>
                    <a:pt x="333" y="207"/>
                  </a:cubicBezTo>
                  <a:cubicBezTo>
                    <a:pt x="321" y="210"/>
                    <a:pt x="321" y="210"/>
                    <a:pt x="321" y="210"/>
                  </a:cubicBezTo>
                  <a:cubicBezTo>
                    <a:pt x="323" y="207"/>
                    <a:pt x="323" y="207"/>
                    <a:pt x="323" y="207"/>
                  </a:cubicBezTo>
                  <a:cubicBezTo>
                    <a:pt x="323" y="204"/>
                    <a:pt x="323" y="204"/>
                    <a:pt x="323" y="204"/>
                  </a:cubicBezTo>
                  <a:cubicBezTo>
                    <a:pt x="325" y="200"/>
                    <a:pt x="325" y="200"/>
                    <a:pt x="325" y="200"/>
                  </a:cubicBezTo>
                  <a:cubicBezTo>
                    <a:pt x="326" y="194"/>
                    <a:pt x="326" y="194"/>
                    <a:pt x="326" y="194"/>
                  </a:cubicBezTo>
                  <a:cubicBezTo>
                    <a:pt x="322" y="194"/>
                    <a:pt x="322" y="194"/>
                    <a:pt x="322" y="194"/>
                  </a:cubicBezTo>
                  <a:cubicBezTo>
                    <a:pt x="318" y="194"/>
                    <a:pt x="318" y="194"/>
                    <a:pt x="318" y="194"/>
                  </a:cubicBezTo>
                  <a:cubicBezTo>
                    <a:pt x="317" y="192"/>
                    <a:pt x="317" y="192"/>
                    <a:pt x="317" y="192"/>
                  </a:cubicBezTo>
                  <a:cubicBezTo>
                    <a:pt x="320" y="189"/>
                    <a:pt x="320" y="189"/>
                    <a:pt x="320" y="189"/>
                  </a:cubicBezTo>
                  <a:cubicBezTo>
                    <a:pt x="326" y="182"/>
                    <a:pt x="326" y="182"/>
                    <a:pt x="326" y="182"/>
                  </a:cubicBezTo>
                  <a:cubicBezTo>
                    <a:pt x="328" y="178"/>
                    <a:pt x="328" y="178"/>
                    <a:pt x="328" y="178"/>
                  </a:cubicBezTo>
                  <a:cubicBezTo>
                    <a:pt x="337" y="173"/>
                    <a:pt x="337" y="173"/>
                    <a:pt x="337" y="173"/>
                  </a:cubicBezTo>
                  <a:cubicBezTo>
                    <a:pt x="339" y="171"/>
                    <a:pt x="339" y="171"/>
                    <a:pt x="339" y="171"/>
                  </a:cubicBezTo>
                  <a:cubicBezTo>
                    <a:pt x="346" y="167"/>
                    <a:pt x="346" y="167"/>
                    <a:pt x="346" y="167"/>
                  </a:cubicBezTo>
                  <a:cubicBezTo>
                    <a:pt x="345" y="165"/>
                    <a:pt x="345" y="165"/>
                    <a:pt x="345" y="165"/>
                  </a:cubicBezTo>
                  <a:cubicBezTo>
                    <a:pt x="348" y="166"/>
                    <a:pt x="348" y="166"/>
                    <a:pt x="348" y="166"/>
                  </a:cubicBezTo>
                  <a:cubicBezTo>
                    <a:pt x="349" y="164"/>
                    <a:pt x="349" y="164"/>
                    <a:pt x="349" y="164"/>
                  </a:cubicBezTo>
                  <a:cubicBezTo>
                    <a:pt x="354" y="162"/>
                    <a:pt x="354" y="162"/>
                    <a:pt x="354" y="162"/>
                  </a:cubicBezTo>
                  <a:cubicBezTo>
                    <a:pt x="357" y="160"/>
                    <a:pt x="357" y="160"/>
                    <a:pt x="357" y="160"/>
                  </a:cubicBezTo>
                  <a:cubicBezTo>
                    <a:pt x="361" y="160"/>
                    <a:pt x="361" y="160"/>
                    <a:pt x="361" y="160"/>
                  </a:cubicBezTo>
                  <a:cubicBezTo>
                    <a:pt x="359" y="157"/>
                    <a:pt x="359" y="157"/>
                    <a:pt x="359" y="157"/>
                  </a:cubicBezTo>
                  <a:cubicBezTo>
                    <a:pt x="361" y="157"/>
                    <a:pt x="361" y="157"/>
                    <a:pt x="361" y="157"/>
                  </a:cubicBezTo>
                  <a:cubicBezTo>
                    <a:pt x="368" y="158"/>
                    <a:pt x="368" y="158"/>
                    <a:pt x="368" y="158"/>
                  </a:cubicBezTo>
                  <a:cubicBezTo>
                    <a:pt x="369" y="157"/>
                    <a:pt x="369" y="157"/>
                    <a:pt x="369" y="157"/>
                  </a:cubicBezTo>
                  <a:cubicBezTo>
                    <a:pt x="372" y="155"/>
                    <a:pt x="372" y="155"/>
                    <a:pt x="372" y="155"/>
                  </a:cubicBezTo>
                  <a:cubicBezTo>
                    <a:pt x="373" y="153"/>
                    <a:pt x="373" y="153"/>
                    <a:pt x="373" y="153"/>
                  </a:cubicBezTo>
                  <a:cubicBezTo>
                    <a:pt x="370" y="151"/>
                    <a:pt x="370" y="151"/>
                    <a:pt x="370" y="151"/>
                  </a:cubicBezTo>
                  <a:cubicBezTo>
                    <a:pt x="366" y="150"/>
                    <a:pt x="366" y="150"/>
                    <a:pt x="366" y="150"/>
                  </a:cubicBezTo>
                  <a:cubicBezTo>
                    <a:pt x="359" y="147"/>
                    <a:pt x="359" y="147"/>
                    <a:pt x="359" y="147"/>
                  </a:cubicBezTo>
                  <a:cubicBezTo>
                    <a:pt x="361" y="146"/>
                    <a:pt x="361" y="146"/>
                    <a:pt x="361" y="146"/>
                  </a:cubicBezTo>
                  <a:cubicBezTo>
                    <a:pt x="362" y="147"/>
                    <a:pt x="362" y="147"/>
                    <a:pt x="362" y="147"/>
                  </a:cubicBezTo>
                  <a:cubicBezTo>
                    <a:pt x="366" y="149"/>
                    <a:pt x="366" y="149"/>
                    <a:pt x="366" y="149"/>
                  </a:cubicBezTo>
                  <a:cubicBezTo>
                    <a:pt x="373" y="149"/>
                    <a:pt x="373" y="149"/>
                    <a:pt x="373" y="149"/>
                  </a:cubicBezTo>
                  <a:cubicBezTo>
                    <a:pt x="375" y="150"/>
                    <a:pt x="375" y="150"/>
                    <a:pt x="375" y="150"/>
                  </a:cubicBezTo>
                  <a:cubicBezTo>
                    <a:pt x="382" y="149"/>
                    <a:pt x="382" y="149"/>
                    <a:pt x="382" y="149"/>
                  </a:cubicBezTo>
                  <a:cubicBezTo>
                    <a:pt x="386" y="145"/>
                    <a:pt x="386" y="145"/>
                    <a:pt x="386" y="145"/>
                  </a:cubicBezTo>
                  <a:cubicBezTo>
                    <a:pt x="388" y="147"/>
                    <a:pt x="388" y="147"/>
                    <a:pt x="388" y="147"/>
                  </a:cubicBezTo>
                  <a:cubicBezTo>
                    <a:pt x="392" y="147"/>
                    <a:pt x="392" y="147"/>
                    <a:pt x="392" y="147"/>
                  </a:cubicBezTo>
                  <a:cubicBezTo>
                    <a:pt x="395" y="145"/>
                    <a:pt x="395" y="145"/>
                    <a:pt x="395" y="145"/>
                  </a:cubicBezTo>
                  <a:cubicBezTo>
                    <a:pt x="406" y="141"/>
                    <a:pt x="406" y="141"/>
                    <a:pt x="406" y="141"/>
                  </a:cubicBezTo>
                  <a:cubicBezTo>
                    <a:pt x="409" y="138"/>
                    <a:pt x="409" y="138"/>
                    <a:pt x="409" y="138"/>
                  </a:cubicBezTo>
                  <a:cubicBezTo>
                    <a:pt x="411" y="136"/>
                    <a:pt x="411" y="136"/>
                    <a:pt x="411" y="136"/>
                  </a:cubicBezTo>
                  <a:cubicBezTo>
                    <a:pt x="407" y="136"/>
                    <a:pt x="407" y="136"/>
                    <a:pt x="407" y="136"/>
                  </a:cubicBezTo>
                  <a:cubicBezTo>
                    <a:pt x="399" y="135"/>
                    <a:pt x="399" y="135"/>
                    <a:pt x="399" y="135"/>
                  </a:cubicBezTo>
                  <a:cubicBezTo>
                    <a:pt x="397" y="133"/>
                    <a:pt x="397" y="133"/>
                    <a:pt x="397" y="133"/>
                  </a:cubicBezTo>
                  <a:cubicBezTo>
                    <a:pt x="394" y="131"/>
                    <a:pt x="394" y="131"/>
                    <a:pt x="394" y="131"/>
                  </a:cubicBezTo>
                  <a:cubicBezTo>
                    <a:pt x="397" y="131"/>
                    <a:pt x="397" y="131"/>
                    <a:pt x="397" y="131"/>
                  </a:cubicBezTo>
                  <a:cubicBezTo>
                    <a:pt x="402" y="131"/>
                    <a:pt x="402" y="131"/>
                    <a:pt x="402" y="131"/>
                  </a:cubicBezTo>
                  <a:cubicBezTo>
                    <a:pt x="408" y="135"/>
                    <a:pt x="408" y="135"/>
                    <a:pt x="408" y="135"/>
                  </a:cubicBezTo>
                  <a:cubicBezTo>
                    <a:pt x="411" y="135"/>
                    <a:pt x="411" y="135"/>
                    <a:pt x="411" y="135"/>
                  </a:cubicBezTo>
                  <a:cubicBezTo>
                    <a:pt x="414" y="134"/>
                    <a:pt x="414" y="134"/>
                    <a:pt x="414" y="134"/>
                  </a:cubicBezTo>
                  <a:cubicBezTo>
                    <a:pt x="425" y="128"/>
                    <a:pt x="425" y="128"/>
                    <a:pt x="425" y="128"/>
                  </a:cubicBezTo>
                  <a:cubicBezTo>
                    <a:pt x="425" y="127"/>
                    <a:pt x="425" y="127"/>
                    <a:pt x="425" y="127"/>
                  </a:cubicBezTo>
                  <a:cubicBezTo>
                    <a:pt x="422" y="126"/>
                    <a:pt x="422" y="126"/>
                    <a:pt x="422" y="126"/>
                  </a:cubicBezTo>
                  <a:cubicBezTo>
                    <a:pt x="425" y="124"/>
                    <a:pt x="425" y="124"/>
                    <a:pt x="425" y="124"/>
                  </a:cubicBezTo>
                  <a:cubicBezTo>
                    <a:pt x="432" y="126"/>
                    <a:pt x="432" y="126"/>
                    <a:pt x="432" y="126"/>
                  </a:cubicBezTo>
                  <a:cubicBezTo>
                    <a:pt x="432" y="128"/>
                    <a:pt x="432" y="128"/>
                    <a:pt x="432" y="128"/>
                  </a:cubicBezTo>
                  <a:cubicBezTo>
                    <a:pt x="436" y="127"/>
                    <a:pt x="436" y="127"/>
                    <a:pt x="436" y="127"/>
                  </a:cubicBezTo>
                  <a:cubicBezTo>
                    <a:pt x="441" y="128"/>
                    <a:pt x="441" y="128"/>
                    <a:pt x="441" y="128"/>
                  </a:cubicBezTo>
                  <a:cubicBezTo>
                    <a:pt x="440" y="126"/>
                    <a:pt x="440" y="126"/>
                    <a:pt x="440" y="126"/>
                  </a:cubicBezTo>
                  <a:cubicBezTo>
                    <a:pt x="438" y="123"/>
                    <a:pt x="438" y="123"/>
                    <a:pt x="438" y="123"/>
                  </a:cubicBezTo>
                  <a:cubicBezTo>
                    <a:pt x="435" y="124"/>
                    <a:pt x="435" y="124"/>
                    <a:pt x="435" y="124"/>
                  </a:cubicBezTo>
                  <a:cubicBezTo>
                    <a:pt x="434" y="122"/>
                    <a:pt x="434" y="122"/>
                    <a:pt x="434" y="122"/>
                  </a:cubicBezTo>
                  <a:cubicBezTo>
                    <a:pt x="439" y="121"/>
                    <a:pt x="439" y="121"/>
                    <a:pt x="439" y="121"/>
                  </a:cubicBezTo>
                  <a:cubicBezTo>
                    <a:pt x="442" y="124"/>
                    <a:pt x="442" y="124"/>
                    <a:pt x="442" y="124"/>
                  </a:cubicBezTo>
                  <a:cubicBezTo>
                    <a:pt x="443" y="126"/>
                    <a:pt x="443" y="126"/>
                    <a:pt x="443" y="126"/>
                  </a:cubicBezTo>
                  <a:cubicBezTo>
                    <a:pt x="454" y="123"/>
                    <a:pt x="454" y="123"/>
                    <a:pt x="454" y="123"/>
                  </a:cubicBezTo>
                  <a:cubicBezTo>
                    <a:pt x="455" y="121"/>
                    <a:pt x="455" y="121"/>
                    <a:pt x="455" y="121"/>
                  </a:cubicBezTo>
                  <a:cubicBezTo>
                    <a:pt x="459" y="121"/>
                    <a:pt x="459" y="121"/>
                    <a:pt x="459" y="121"/>
                  </a:cubicBezTo>
                  <a:cubicBezTo>
                    <a:pt x="463" y="116"/>
                    <a:pt x="463" y="116"/>
                    <a:pt x="463" y="116"/>
                  </a:cubicBezTo>
                  <a:cubicBezTo>
                    <a:pt x="462" y="113"/>
                    <a:pt x="462" y="113"/>
                    <a:pt x="462" y="113"/>
                  </a:cubicBezTo>
                  <a:cubicBezTo>
                    <a:pt x="462" y="111"/>
                    <a:pt x="462" y="111"/>
                    <a:pt x="462" y="111"/>
                  </a:cubicBezTo>
                  <a:cubicBezTo>
                    <a:pt x="461" y="110"/>
                    <a:pt x="461" y="110"/>
                    <a:pt x="461" y="110"/>
                  </a:cubicBezTo>
                  <a:cubicBezTo>
                    <a:pt x="463" y="106"/>
                    <a:pt x="463" y="106"/>
                    <a:pt x="463" y="106"/>
                  </a:cubicBezTo>
                  <a:cubicBezTo>
                    <a:pt x="463" y="108"/>
                    <a:pt x="463" y="108"/>
                    <a:pt x="463" y="108"/>
                  </a:cubicBezTo>
                  <a:cubicBezTo>
                    <a:pt x="465" y="110"/>
                    <a:pt x="465" y="110"/>
                    <a:pt x="465" y="110"/>
                  </a:cubicBezTo>
                  <a:cubicBezTo>
                    <a:pt x="471" y="108"/>
                    <a:pt x="471" y="108"/>
                    <a:pt x="471" y="108"/>
                  </a:cubicBezTo>
                  <a:cubicBezTo>
                    <a:pt x="471" y="107"/>
                    <a:pt x="471" y="107"/>
                    <a:pt x="471" y="107"/>
                  </a:cubicBezTo>
                  <a:cubicBezTo>
                    <a:pt x="469" y="107"/>
                    <a:pt x="469" y="107"/>
                    <a:pt x="469" y="107"/>
                  </a:cubicBezTo>
                  <a:cubicBezTo>
                    <a:pt x="466" y="108"/>
                    <a:pt x="466" y="108"/>
                    <a:pt x="466" y="108"/>
                  </a:cubicBezTo>
                  <a:cubicBezTo>
                    <a:pt x="465" y="107"/>
                    <a:pt x="465" y="107"/>
                    <a:pt x="465" y="107"/>
                  </a:cubicBezTo>
                  <a:cubicBezTo>
                    <a:pt x="466" y="106"/>
                    <a:pt x="466" y="106"/>
                    <a:pt x="466" y="106"/>
                  </a:cubicBezTo>
                  <a:cubicBezTo>
                    <a:pt x="474" y="104"/>
                    <a:pt x="474" y="104"/>
                    <a:pt x="474" y="104"/>
                  </a:cubicBezTo>
                  <a:cubicBezTo>
                    <a:pt x="475" y="102"/>
                    <a:pt x="475" y="102"/>
                    <a:pt x="475" y="102"/>
                  </a:cubicBezTo>
                  <a:cubicBezTo>
                    <a:pt x="474" y="101"/>
                    <a:pt x="474" y="101"/>
                    <a:pt x="474" y="101"/>
                  </a:cubicBezTo>
                  <a:cubicBezTo>
                    <a:pt x="474" y="100"/>
                    <a:pt x="474" y="100"/>
                    <a:pt x="474" y="100"/>
                  </a:cubicBezTo>
                  <a:cubicBezTo>
                    <a:pt x="469" y="100"/>
                    <a:pt x="469" y="100"/>
                    <a:pt x="469" y="100"/>
                  </a:cubicBezTo>
                  <a:cubicBezTo>
                    <a:pt x="468" y="99"/>
                    <a:pt x="468" y="99"/>
                    <a:pt x="468" y="99"/>
                  </a:cubicBezTo>
                  <a:cubicBezTo>
                    <a:pt x="464" y="98"/>
                    <a:pt x="464" y="98"/>
                    <a:pt x="464" y="98"/>
                  </a:cubicBezTo>
                  <a:cubicBezTo>
                    <a:pt x="460" y="98"/>
                    <a:pt x="460" y="98"/>
                    <a:pt x="460" y="98"/>
                  </a:cubicBezTo>
                  <a:cubicBezTo>
                    <a:pt x="457" y="98"/>
                    <a:pt x="457" y="98"/>
                    <a:pt x="457" y="98"/>
                  </a:cubicBezTo>
                  <a:cubicBezTo>
                    <a:pt x="454" y="98"/>
                    <a:pt x="454" y="98"/>
                    <a:pt x="454" y="98"/>
                  </a:cubicBezTo>
                  <a:cubicBezTo>
                    <a:pt x="451" y="101"/>
                    <a:pt x="451" y="101"/>
                    <a:pt x="451" y="101"/>
                  </a:cubicBezTo>
                  <a:cubicBezTo>
                    <a:pt x="451" y="103"/>
                    <a:pt x="451" y="103"/>
                    <a:pt x="451" y="103"/>
                  </a:cubicBezTo>
                  <a:cubicBezTo>
                    <a:pt x="452" y="104"/>
                    <a:pt x="452" y="104"/>
                    <a:pt x="452" y="104"/>
                  </a:cubicBezTo>
                  <a:cubicBezTo>
                    <a:pt x="449" y="106"/>
                    <a:pt x="449" y="106"/>
                    <a:pt x="449" y="106"/>
                  </a:cubicBezTo>
                  <a:cubicBezTo>
                    <a:pt x="446" y="106"/>
                    <a:pt x="446" y="106"/>
                    <a:pt x="446" y="106"/>
                  </a:cubicBezTo>
                  <a:cubicBezTo>
                    <a:pt x="444" y="107"/>
                    <a:pt x="444" y="107"/>
                    <a:pt x="444" y="107"/>
                  </a:cubicBezTo>
                  <a:cubicBezTo>
                    <a:pt x="439" y="112"/>
                    <a:pt x="439" y="112"/>
                    <a:pt x="439" y="112"/>
                  </a:cubicBezTo>
                  <a:cubicBezTo>
                    <a:pt x="433" y="115"/>
                    <a:pt x="433" y="115"/>
                    <a:pt x="433" y="115"/>
                  </a:cubicBezTo>
                  <a:cubicBezTo>
                    <a:pt x="432" y="116"/>
                    <a:pt x="432" y="116"/>
                    <a:pt x="432" y="116"/>
                  </a:cubicBezTo>
                  <a:cubicBezTo>
                    <a:pt x="431" y="117"/>
                    <a:pt x="431" y="117"/>
                    <a:pt x="431" y="117"/>
                  </a:cubicBezTo>
                  <a:cubicBezTo>
                    <a:pt x="428" y="118"/>
                    <a:pt x="428" y="118"/>
                    <a:pt x="428" y="118"/>
                  </a:cubicBezTo>
                  <a:cubicBezTo>
                    <a:pt x="426" y="118"/>
                    <a:pt x="426" y="118"/>
                    <a:pt x="426" y="118"/>
                  </a:cubicBezTo>
                  <a:cubicBezTo>
                    <a:pt x="423" y="119"/>
                    <a:pt x="423" y="119"/>
                    <a:pt x="423" y="119"/>
                  </a:cubicBezTo>
                  <a:cubicBezTo>
                    <a:pt x="423" y="118"/>
                    <a:pt x="423" y="118"/>
                    <a:pt x="423" y="118"/>
                  </a:cubicBezTo>
                  <a:cubicBezTo>
                    <a:pt x="423" y="114"/>
                    <a:pt x="423" y="114"/>
                    <a:pt x="423" y="114"/>
                  </a:cubicBezTo>
                  <a:cubicBezTo>
                    <a:pt x="425" y="111"/>
                    <a:pt x="425" y="111"/>
                    <a:pt x="425" y="111"/>
                  </a:cubicBezTo>
                  <a:cubicBezTo>
                    <a:pt x="425" y="110"/>
                    <a:pt x="425" y="110"/>
                    <a:pt x="425" y="110"/>
                  </a:cubicBezTo>
                  <a:cubicBezTo>
                    <a:pt x="427" y="110"/>
                    <a:pt x="427" y="110"/>
                    <a:pt x="427" y="110"/>
                  </a:cubicBezTo>
                  <a:cubicBezTo>
                    <a:pt x="431" y="106"/>
                    <a:pt x="431" y="106"/>
                    <a:pt x="431" y="106"/>
                  </a:cubicBezTo>
                  <a:cubicBezTo>
                    <a:pt x="429" y="105"/>
                    <a:pt x="429" y="105"/>
                    <a:pt x="429" y="105"/>
                  </a:cubicBezTo>
                  <a:cubicBezTo>
                    <a:pt x="428" y="102"/>
                    <a:pt x="428" y="102"/>
                    <a:pt x="428" y="102"/>
                  </a:cubicBezTo>
                  <a:cubicBezTo>
                    <a:pt x="427" y="101"/>
                    <a:pt x="427" y="101"/>
                    <a:pt x="427" y="101"/>
                  </a:cubicBezTo>
                  <a:cubicBezTo>
                    <a:pt x="422" y="103"/>
                    <a:pt x="422" y="103"/>
                    <a:pt x="422" y="103"/>
                  </a:cubicBezTo>
                  <a:cubicBezTo>
                    <a:pt x="418" y="107"/>
                    <a:pt x="418" y="107"/>
                    <a:pt x="418" y="107"/>
                  </a:cubicBezTo>
                  <a:cubicBezTo>
                    <a:pt x="414" y="110"/>
                    <a:pt x="414" y="110"/>
                    <a:pt x="414" y="110"/>
                  </a:cubicBezTo>
                  <a:cubicBezTo>
                    <a:pt x="412" y="111"/>
                    <a:pt x="412" y="111"/>
                    <a:pt x="412" y="111"/>
                  </a:cubicBezTo>
                  <a:cubicBezTo>
                    <a:pt x="413" y="108"/>
                    <a:pt x="413" y="108"/>
                    <a:pt x="413" y="108"/>
                  </a:cubicBezTo>
                  <a:cubicBezTo>
                    <a:pt x="415" y="106"/>
                    <a:pt x="415" y="106"/>
                    <a:pt x="415" y="106"/>
                  </a:cubicBezTo>
                  <a:cubicBezTo>
                    <a:pt x="416" y="103"/>
                    <a:pt x="416" y="103"/>
                    <a:pt x="416" y="103"/>
                  </a:cubicBezTo>
                  <a:cubicBezTo>
                    <a:pt x="417" y="101"/>
                    <a:pt x="417" y="101"/>
                    <a:pt x="417" y="101"/>
                  </a:cubicBezTo>
                  <a:cubicBezTo>
                    <a:pt x="419" y="102"/>
                    <a:pt x="419" y="102"/>
                    <a:pt x="419" y="102"/>
                  </a:cubicBezTo>
                  <a:cubicBezTo>
                    <a:pt x="419" y="101"/>
                    <a:pt x="419" y="101"/>
                    <a:pt x="419" y="101"/>
                  </a:cubicBezTo>
                  <a:cubicBezTo>
                    <a:pt x="417" y="99"/>
                    <a:pt x="417" y="99"/>
                    <a:pt x="417" y="99"/>
                  </a:cubicBezTo>
                  <a:cubicBezTo>
                    <a:pt x="412" y="100"/>
                    <a:pt x="412" y="100"/>
                    <a:pt x="412" y="100"/>
                  </a:cubicBezTo>
                  <a:cubicBezTo>
                    <a:pt x="409" y="98"/>
                    <a:pt x="409" y="98"/>
                    <a:pt x="409" y="98"/>
                  </a:cubicBezTo>
                  <a:cubicBezTo>
                    <a:pt x="413" y="96"/>
                    <a:pt x="413" y="96"/>
                    <a:pt x="413" y="96"/>
                  </a:cubicBezTo>
                  <a:cubicBezTo>
                    <a:pt x="412" y="95"/>
                    <a:pt x="412" y="95"/>
                    <a:pt x="412" y="95"/>
                  </a:cubicBezTo>
                  <a:cubicBezTo>
                    <a:pt x="414" y="94"/>
                    <a:pt x="414" y="94"/>
                    <a:pt x="414" y="94"/>
                  </a:cubicBezTo>
                  <a:cubicBezTo>
                    <a:pt x="415" y="95"/>
                    <a:pt x="415" y="95"/>
                    <a:pt x="415" y="95"/>
                  </a:cubicBezTo>
                  <a:cubicBezTo>
                    <a:pt x="420" y="94"/>
                    <a:pt x="420" y="94"/>
                    <a:pt x="420" y="94"/>
                  </a:cubicBezTo>
                  <a:cubicBezTo>
                    <a:pt x="418" y="93"/>
                    <a:pt x="418" y="93"/>
                    <a:pt x="418" y="93"/>
                  </a:cubicBezTo>
                  <a:cubicBezTo>
                    <a:pt x="417" y="90"/>
                    <a:pt x="417" y="90"/>
                    <a:pt x="417" y="90"/>
                  </a:cubicBezTo>
                  <a:cubicBezTo>
                    <a:pt x="415" y="89"/>
                    <a:pt x="415" y="89"/>
                    <a:pt x="415" y="89"/>
                  </a:cubicBezTo>
                  <a:cubicBezTo>
                    <a:pt x="418" y="86"/>
                    <a:pt x="418" y="86"/>
                    <a:pt x="418" y="86"/>
                  </a:cubicBezTo>
                  <a:cubicBezTo>
                    <a:pt x="419" y="84"/>
                    <a:pt x="419" y="84"/>
                    <a:pt x="419" y="84"/>
                  </a:cubicBezTo>
                  <a:cubicBezTo>
                    <a:pt x="418" y="84"/>
                    <a:pt x="418" y="84"/>
                    <a:pt x="418" y="84"/>
                  </a:cubicBezTo>
                  <a:cubicBezTo>
                    <a:pt x="416" y="81"/>
                    <a:pt x="416" y="81"/>
                    <a:pt x="416" y="81"/>
                  </a:cubicBezTo>
                  <a:cubicBezTo>
                    <a:pt x="415" y="83"/>
                    <a:pt x="415" y="83"/>
                    <a:pt x="415" y="83"/>
                  </a:cubicBezTo>
                  <a:cubicBezTo>
                    <a:pt x="413" y="84"/>
                    <a:pt x="413" y="84"/>
                    <a:pt x="413" y="84"/>
                  </a:cubicBezTo>
                  <a:cubicBezTo>
                    <a:pt x="413" y="81"/>
                    <a:pt x="413" y="81"/>
                    <a:pt x="413" y="81"/>
                  </a:cubicBezTo>
                  <a:cubicBezTo>
                    <a:pt x="411" y="80"/>
                    <a:pt x="411" y="80"/>
                    <a:pt x="411" y="80"/>
                  </a:cubicBezTo>
                  <a:cubicBezTo>
                    <a:pt x="409" y="81"/>
                    <a:pt x="409" y="81"/>
                    <a:pt x="409" y="81"/>
                  </a:cubicBezTo>
                  <a:cubicBezTo>
                    <a:pt x="403" y="83"/>
                    <a:pt x="403" y="83"/>
                    <a:pt x="403" y="83"/>
                  </a:cubicBezTo>
                  <a:cubicBezTo>
                    <a:pt x="405" y="84"/>
                    <a:pt x="405" y="84"/>
                    <a:pt x="405" y="84"/>
                  </a:cubicBezTo>
                  <a:cubicBezTo>
                    <a:pt x="402" y="86"/>
                    <a:pt x="402" y="86"/>
                    <a:pt x="402" y="86"/>
                  </a:cubicBezTo>
                  <a:cubicBezTo>
                    <a:pt x="401" y="85"/>
                    <a:pt x="401" y="85"/>
                    <a:pt x="401" y="85"/>
                  </a:cubicBezTo>
                  <a:cubicBezTo>
                    <a:pt x="397" y="86"/>
                    <a:pt x="397" y="86"/>
                    <a:pt x="397" y="86"/>
                  </a:cubicBezTo>
                  <a:cubicBezTo>
                    <a:pt x="394" y="89"/>
                    <a:pt x="394" y="89"/>
                    <a:pt x="394" y="89"/>
                  </a:cubicBezTo>
                  <a:cubicBezTo>
                    <a:pt x="396" y="89"/>
                    <a:pt x="396" y="89"/>
                    <a:pt x="396" y="89"/>
                  </a:cubicBezTo>
                  <a:cubicBezTo>
                    <a:pt x="395" y="91"/>
                    <a:pt x="395" y="91"/>
                    <a:pt x="395" y="91"/>
                  </a:cubicBezTo>
                  <a:cubicBezTo>
                    <a:pt x="392" y="91"/>
                    <a:pt x="392" y="91"/>
                    <a:pt x="392" y="91"/>
                  </a:cubicBezTo>
                  <a:cubicBezTo>
                    <a:pt x="387" y="95"/>
                    <a:pt x="387" y="95"/>
                    <a:pt x="387" y="95"/>
                  </a:cubicBezTo>
                  <a:cubicBezTo>
                    <a:pt x="386" y="98"/>
                    <a:pt x="386" y="98"/>
                    <a:pt x="386" y="98"/>
                  </a:cubicBezTo>
                  <a:cubicBezTo>
                    <a:pt x="389" y="98"/>
                    <a:pt x="389" y="98"/>
                    <a:pt x="389" y="98"/>
                  </a:cubicBezTo>
                  <a:cubicBezTo>
                    <a:pt x="390" y="99"/>
                    <a:pt x="390" y="99"/>
                    <a:pt x="390" y="99"/>
                  </a:cubicBezTo>
                  <a:cubicBezTo>
                    <a:pt x="392" y="99"/>
                    <a:pt x="392" y="99"/>
                    <a:pt x="392" y="99"/>
                  </a:cubicBezTo>
                  <a:cubicBezTo>
                    <a:pt x="395" y="98"/>
                    <a:pt x="395" y="98"/>
                    <a:pt x="395" y="98"/>
                  </a:cubicBezTo>
                  <a:cubicBezTo>
                    <a:pt x="397" y="100"/>
                    <a:pt x="397" y="100"/>
                    <a:pt x="397" y="100"/>
                  </a:cubicBezTo>
                  <a:cubicBezTo>
                    <a:pt x="393" y="104"/>
                    <a:pt x="393" y="104"/>
                    <a:pt x="393" y="104"/>
                  </a:cubicBezTo>
                  <a:cubicBezTo>
                    <a:pt x="392" y="104"/>
                    <a:pt x="392" y="104"/>
                    <a:pt x="392" y="104"/>
                  </a:cubicBezTo>
                  <a:cubicBezTo>
                    <a:pt x="388" y="106"/>
                    <a:pt x="388" y="106"/>
                    <a:pt x="388" y="106"/>
                  </a:cubicBezTo>
                  <a:cubicBezTo>
                    <a:pt x="388" y="107"/>
                    <a:pt x="388" y="107"/>
                    <a:pt x="388" y="107"/>
                  </a:cubicBezTo>
                  <a:cubicBezTo>
                    <a:pt x="392" y="107"/>
                    <a:pt x="392" y="107"/>
                    <a:pt x="392" y="107"/>
                  </a:cubicBezTo>
                  <a:cubicBezTo>
                    <a:pt x="393" y="105"/>
                    <a:pt x="393" y="105"/>
                    <a:pt x="393" y="105"/>
                  </a:cubicBezTo>
                  <a:cubicBezTo>
                    <a:pt x="395" y="104"/>
                    <a:pt x="395" y="104"/>
                    <a:pt x="395" y="104"/>
                  </a:cubicBezTo>
                  <a:cubicBezTo>
                    <a:pt x="395" y="106"/>
                    <a:pt x="395" y="106"/>
                    <a:pt x="395" y="106"/>
                  </a:cubicBezTo>
                  <a:cubicBezTo>
                    <a:pt x="394" y="108"/>
                    <a:pt x="394" y="108"/>
                    <a:pt x="394" y="108"/>
                  </a:cubicBezTo>
                  <a:cubicBezTo>
                    <a:pt x="385" y="111"/>
                    <a:pt x="385" y="111"/>
                    <a:pt x="385" y="111"/>
                  </a:cubicBezTo>
                  <a:cubicBezTo>
                    <a:pt x="383" y="111"/>
                    <a:pt x="383" y="111"/>
                    <a:pt x="383" y="111"/>
                  </a:cubicBezTo>
                  <a:cubicBezTo>
                    <a:pt x="382" y="112"/>
                    <a:pt x="382" y="112"/>
                    <a:pt x="382" y="112"/>
                  </a:cubicBezTo>
                  <a:cubicBezTo>
                    <a:pt x="379" y="112"/>
                    <a:pt x="379" y="112"/>
                    <a:pt x="379" y="112"/>
                  </a:cubicBezTo>
                  <a:cubicBezTo>
                    <a:pt x="376" y="113"/>
                    <a:pt x="376" y="113"/>
                    <a:pt x="376" y="113"/>
                  </a:cubicBezTo>
                  <a:cubicBezTo>
                    <a:pt x="374" y="114"/>
                    <a:pt x="374" y="114"/>
                    <a:pt x="374" y="114"/>
                  </a:cubicBezTo>
                  <a:cubicBezTo>
                    <a:pt x="374" y="116"/>
                    <a:pt x="374" y="116"/>
                    <a:pt x="374" y="116"/>
                  </a:cubicBezTo>
                  <a:cubicBezTo>
                    <a:pt x="377" y="118"/>
                    <a:pt x="377" y="118"/>
                    <a:pt x="377" y="118"/>
                  </a:cubicBezTo>
                  <a:cubicBezTo>
                    <a:pt x="374" y="119"/>
                    <a:pt x="374" y="119"/>
                    <a:pt x="374" y="119"/>
                  </a:cubicBezTo>
                  <a:cubicBezTo>
                    <a:pt x="373" y="120"/>
                    <a:pt x="373" y="120"/>
                    <a:pt x="373" y="120"/>
                  </a:cubicBezTo>
                  <a:cubicBezTo>
                    <a:pt x="370" y="122"/>
                    <a:pt x="370" y="122"/>
                    <a:pt x="370" y="122"/>
                  </a:cubicBezTo>
                  <a:cubicBezTo>
                    <a:pt x="365" y="122"/>
                    <a:pt x="365" y="122"/>
                    <a:pt x="365" y="122"/>
                  </a:cubicBezTo>
                  <a:cubicBezTo>
                    <a:pt x="370" y="121"/>
                    <a:pt x="370" y="121"/>
                    <a:pt x="370" y="121"/>
                  </a:cubicBezTo>
                  <a:cubicBezTo>
                    <a:pt x="372" y="119"/>
                    <a:pt x="372" y="119"/>
                    <a:pt x="372" y="119"/>
                  </a:cubicBezTo>
                  <a:cubicBezTo>
                    <a:pt x="369" y="118"/>
                    <a:pt x="369" y="118"/>
                    <a:pt x="369" y="118"/>
                  </a:cubicBezTo>
                  <a:cubicBezTo>
                    <a:pt x="369" y="116"/>
                    <a:pt x="369" y="116"/>
                    <a:pt x="369" y="116"/>
                  </a:cubicBezTo>
                  <a:cubicBezTo>
                    <a:pt x="371" y="115"/>
                    <a:pt x="371" y="115"/>
                    <a:pt x="371" y="115"/>
                  </a:cubicBezTo>
                  <a:cubicBezTo>
                    <a:pt x="376" y="111"/>
                    <a:pt x="376" y="111"/>
                    <a:pt x="376" y="111"/>
                  </a:cubicBezTo>
                  <a:cubicBezTo>
                    <a:pt x="370" y="112"/>
                    <a:pt x="370" y="112"/>
                    <a:pt x="370" y="112"/>
                  </a:cubicBezTo>
                  <a:cubicBezTo>
                    <a:pt x="369" y="109"/>
                    <a:pt x="369" y="109"/>
                    <a:pt x="369" y="109"/>
                  </a:cubicBezTo>
                  <a:cubicBezTo>
                    <a:pt x="366" y="109"/>
                    <a:pt x="366" y="109"/>
                    <a:pt x="366" y="109"/>
                  </a:cubicBezTo>
                  <a:cubicBezTo>
                    <a:pt x="361" y="110"/>
                    <a:pt x="361" y="110"/>
                    <a:pt x="361" y="110"/>
                  </a:cubicBezTo>
                  <a:cubicBezTo>
                    <a:pt x="359" y="112"/>
                    <a:pt x="359" y="112"/>
                    <a:pt x="359" y="112"/>
                  </a:cubicBezTo>
                  <a:cubicBezTo>
                    <a:pt x="362" y="113"/>
                    <a:pt x="362" y="113"/>
                    <a:pt x="362" y="113"/>
                  </a:cubicBezTo>
                  <a:cubicBezTo>
                    <a:pt x="363" y="115"/>
                    <a:pt x="363" y="115"/>
                    <a:pt x="363" y="115"/>
                  </a:cubicBezTo>
                  <a:cubicBezTo>
                    <a:pt x="361" y="116"/>
                    <a:pt x="361" y="116"/>
                    <a:pt x="361" y="116"/>
                  </a:cubicBezTo>
                  <a:cubicBezTo>
                    <a:pt x="357" y="114"/>
                    <a:pt x="357" y="114"/>
                    <a:pt x="357" y="114"/>
                  </a:cubicBezTo>
                  <a:cubicBezTo>
                    <a:pt x="354" y="115"/>
                    <a:pt x="354" y="115"/>
                    <a:pt x="354" y="115"/>
                  </a:cubicBezTo>
                  <a:cubicBezTo>
                    <a:pt x="350" y="114"/>
                    <a:pt x="350" y="114"/>
                    <a:pt x="350" y="114"/>
                  </a:cubicBezTo>
                  <a:cubicBezTo>
                    <a:pt x="330" y="114"/>
                    <a:pt x="330" y="114"/>
                    <a:pt x="330" y="114"/>
                  </a:cubicBezTo>
                  <a:cubicBezTo>
                    <a:pt x="329" y="112"/>
                    <a:pt x="329" y="112"/>
                    <a:pt x="329" y="112"/>
                  </a:cubicBezTo>
                  <a:cubicBezTo>
                    <a:pt x="322" y="112"/>
                    <a:pt x="322" y="112"/>
                    <a:pt x="322" y="112"/>
                  </a:cubicBezTo>
                  <a:cubicBezTo>
                    <a:pt x="319" y="110"/>
                    <a:pt x="319" y="110"/>
                    <a:pt x="319" y="110"/>
                  </a:cubicBezTo>
                  <a:cubicBezTo>
                    <a:pt x="320" y="108"/>
                    <a:pt x="320" y="108"/>
                    <a:pt x="320" y="108"/>
                  </a:cubicBezTo>
                  <a:cubicBezTo>
                    <a:pt x="320" y="106"/>
                    <a:pt x="320" y="106"/>
                    <a:pt x="320" y="106"/>
                  </a:cubicBezTo>
                  <a:cubicBezTo>
                    <a:pt x="317" y="105"/>
                    <a:pt x="317" y="105"/>
                    <a:pt x="317" y="105"/>
                  </a:cubicBezTo>
                  <a:cubicBezTo>
                    <a:pt x="308" y="108"/>
                    <a:pt x="308" y="108"/>
                    <a:pt x="308" y="108"/>
                  </a:cubicBezTo>
                  <a:cubicBezTo>
                    <a:pt x="300" y="108"/>
                    <a:pt x="300" y="108"/>
                    <a:pt x="300" y="108"/>
                  </a:cubicBezTo>
                  <a:cubicBezTo>
                    <a:pt x="296" y="111"/>
                    <a:pt x="296" y="111"/>
                    <a:pt x="296" y="111"/>
                  </a:cubicBezTo>
                  <a:cubicBezTo>
                    <a:pt x="300" y="111"/>
                    <a:pt x="300" y="111"/>
                    <a:pt x="300" y="111"/>
                  </a:cubicBezTo>
                  <a:cubicBezTo>
                    <a:pt x="305" y="110"/>
                    <a:pt x="305" y="110"/>
                    <a:pt x="305" y="110"/>
                  </a:cubicBezTo>
                  <a:cubicBezTo>
                    <a:pt x="309" y="110"/>
                    <a:pt x="309" y="110"/>
                    <a:pt x="309" y="110"/>
                  </a:cubicBezTo>
                  <a:cubicBezTo>
                    <a:pt x="317" y="107"/>
                    <a:pt x="317" y="107"/>
                    <a:pt x="317" y="107"/>
                  </a:cubicBezTo>
                  <a:cubicBezTo>
                    <a:pt x="316" y="109"/>
                    <a:pt x="316" y="109"/>
                    <a:pt x="316" y="109"/>
                  </a:cubicBezTo>
                  <a:cubicBezTo>
                    <a:pt x="309" y="112"/>
                    <a:pt x="309" y="112"/>
                    <a:pt x="309" y="112"/>
                  </a:cubicBezTo>
                  <a:cubicBezTo>
                    <a:pt x="302" y="112"/>
                    <a:pt x="302" y="112"/>
                    <a:pt x="302" y="112"/>
                  </a:cubicBezTo>
                  <a:cubicBezTo>
                    <a:pt x="296" y="114"/>
                    <a:pt x="296" y="114"/>
                    <a:pt x="296" y="114"/>
                  </a:cubicBezTo>
                  <a:cubicBezTo>
                    <a:pt x="297" y="117"/>
                    <a:pt x="297" y="117"/>
                    <a:pt x="297" y="117"/>
                  </a:cubicBezTo>
                  <a:cubicBezTo>
                    <a:pt x="295" y="118"/>
                    <a:pt x="295" y="118"/>
                    <a:pt x="295" y="118"/>
                  </a:cubicBezTo>
                  <a:cubicBezTo>
                    <a:pt x="294" y="121"/>
                    <a:pt x="294" y="121"/>
                    <a:pt x="294" y="121"/>
                  </a:cubicBezTo>
                  <a:cubicBezTo>
                    <a:pt x="289" y="123"/>
                    <a:pt x="289" y="123"/>
                    <a:pt x="289" y="123"/>
                  </a:cubicBezTo>
                  <a:cubicBezTo>
                    <a:pt x="288" y="126"/>
                    <a:pt x="288" y="126"/>
                    <a:pt x="288" y="126"/>
                  </a:cubicBezTo>
                  <a:cubicBezTo>
                    <a:pt x="288" y="123"/>
                    <a:pt x="288" y="123"/>
                    <a:pt x="288" y="123"/>
                  </a:cubicBezTo>
                  <a:cubicBezTo>
                    <a:pt x="288" y="120"/>
                    <a:pt x="288" y="120"/>
                    <a:pt x="288" y="120"/>
                  </a:cubicBezTo>
                  <a:cubicBezTo>
                    <a:pt x="292" y="120"/>
                    <a:pt x="292" y="120"/>
                    <a:pt x="292" y="120"/>
                  </a:cubicBezTo>
                  <a:cubicBezTo>
                    <a:pt x="293" y="116"/>
                    <a:pt x="293" y="116"/>
                    <a:pt x="293" y="116"/>
                  </a:cubicBezTo>
                  <a:cubicBezTo>
                    <a:pt x="291" y="116"/>
                    <a:pt x="291" y="116"/>
                    <a:pt x="291" y="116"/>
                  </a:cubicBezTo>
                  <a:cubicBezTo>
                    <a:pt x="289" y="117"/>
                    <a:pt x="289" y="117"/>
                    <a:pt x="289" y="117"/>
                  </a:cubicBezTo>
                  <a:cubicBezTo>
                    <a:pt x="289" y="115"/>
                    <a:pt x="289" y="115"/>
                    <a:pt x="289" y="115"/>
                  </a:cubicBezTo>
                  <a:cubicBezTo>
                    <a:pt x="286" y="115"/>
                    <a:pt x="286" y="115"/>
                    <a:pt x="286" y="115"/>
                  </a:cubicBezTo>
                  <a:cubicBezTo>
                    <a:pt x="284" y="113"/>
                    <a:pt x="284" y="113"/>
                    <a:pt x="284" y="113"/>
                  </a:cubicBezTo>
                  <a:cubicBezTo>
                    <a:pt x="280" y="114"/>
                    <a:pt x="280" y="114"/>
                    <a:pt x="280" y="114"/>
                  </a:cubicBezTo>
                  <a:cubicBezTo>
                    <a:pt x="273" y="115"/>
                    <a:pt x="273" y="115"/>
                    <a:pt x="273" y="115"/>
                  </a:cubicBezTo>
                  <a:cubicBezTo>
                    <a:pt x="269" y="115"/>
                    <a:pt x="269" y="115"/>
                    <a:pt x="269" y="115"/>
                  </a:cubicBezTo>
                  <a:cubicBezTo>
                    <a:pt x="261" y="115"/>
                    <a:pt x="261" y="115"/>
                    <a:pt x="261" y="115"/>
                  </a:cubicBezTo>
                  <a:cubicBezTo>
                    <a:pt x="255" y="115"/>
                    <a:pt x="255" y="115"/>
                    <a:pt x="255" y="115"/>
                  </a:cubicBezTo>
                  <a:cubicBezTo>
                    <a:pt x="250" y="113"/>
                    <a:pt x="250" y="113"/>
                    <a:pt x="250" y="113"/>
                  </a:cubicBezTo>
                  <a:cubicBezTo>
                    <a:pt x="257" y="111"/>
                    <a:pt x="257" y="111"/>
                    <a:pt x="257" y="111"/>
                  </a:cubicBezTo>
                  <a:cubicBezTo>
                    <a:pt x="260" y="110"/>
                    <a:pt x="260" y="110"/>
                    <a:pt x="260" y="110"/>
                  </a:cubicBezTo>
                  <a:cubicBezTo>
                    <a:pt x="262" y="110"/>
                    <a:pt x="262" y="110"/>
                    <a:pt x="262" y="110"/>
                  </a:cubicBezTo>
                  <a:cubicBezTo>
                    <a:pt x="261" y="106"/>
                    <a:pt x="261" y="106"/>
                    <a:pt x="261" y="106"/>
                  </a:cubicBezTo>
                  <a:cubicBezTo>
                    <a:pt x="258" y="104"/>
                    <a:pt x="258" y="104"/>
                    <a:pt x="258" y="104"/>
                  </a:cubicBezTo>
                  <a:cubicBezTo>
                    <a:pt x="255" y="105"/>
                    <a:pt x="255" y="105"/>
                    <a:pt x="255" y="105"/>
                  </a:cubicBezTo>
                  <a:cubicBezTo>
                    <a:pt x="254" y="105"/>
                    <a:pt x="254" y="105"/>
                    <a:pt x="254" y="105"/>
                  </a:cubicBezTo>
                  <a:cubicBezTo>
                    <a:pt x="253" y="106"/>
                    <a:pt x="253" y="106"/>
                    <a:pt x="253" y="106"/>
                  </a:cubicBezTo>
                  <a:cubicBezTo>
                    <a:pt x="242" y="104"/>
                    <a:pt x="242" y="104"/>
                    <a:pt x="242" y="104"/>
                  </a:cubicBezTo>
                  <a:cubicBezTo>
                    <a:pt x="240" y="103"/>
                    <a:pt x="240" y="103"/>
                    <a:pt x="240" y="103"/>
                  </a:cubicBezTo>
                  <a:cubicBezTo>
                    <a:pt x="235" y="102"/>
                    <a:pt x="235" y="102"/>
                    <a:pt x="235" y="102"/>
                  </a:cubicBezTo>
                  <a:cubicBezTo>
                    <a:pt x="231" y="101"/>
                    <a:pt x="231" y="101"/>
                    <a:pt x="231" y="101"/>
                  </a:cubicBezTo>
                  <a:cubicBezTo>
                    <a:pt x="228" y="98"/>
                    <a:pt x="228" y="98"/>
                    <a:pt x="228" y="98"/>
                  </a:cubicBezTo>
                  <a:cubicBezTo>
                    <a:pt x="221" y="98"/>
                    <a:pt x="221" y="98"/>
                    <a:pt x="221" y="98"/>
                  </a:cubicBezTo>
                  <a:cubicBezTo>
                    <a:pt x="218" y="97"/>
                    <a:pt x="218" y="97"/>
                    <a:pt x="218" y="97"/>
                  </a:cubicBezTo>
                  <a:cubicBezTo>
                    <a:pt x="215" y="100"/>
                    <a:pt x="215" y="100"/>
                    <a:pt x="215" y="100"/>
                  </a:cubicBezTo>
                  <a:cubicBezTo>
                    <a:pt x="212" y="102"/>
                    <a:pt x="212" y="102"/>
                    <a:pt x="212" y="102"/>
                  </a:cubicBezTo>
                  <a:cubicBezTo>
                    <a:pt x="207" y="102"/>
                    <a:pt x="207" y="102"/>
                    <a:pt x="207" y="102"/>
                  </a:cubicBezTo>
                  <a:cubicBezTo>
                    <a:pt x="204" y="101"/>
                    <a:pt x="204" y="101"/>
                    <a:pt x="204" y="101"/>
                  </a:cubicBezTo>
                  <a:cubicBezTo>
                    <a:pt x="211" y="98"/>
                    <a:pt x="211" y="98"/>
                    <a:pt x="211" y="98"/>
                  </a:cubicBezTo>
                  <a:cubicBezTo>
                    <a:pt x="210" y="98"/>
                    <a:pt x="210" y="98"/>
                    <a:pt x="210" y="98"/>
                  </a:cubicBezTo>
                  <a:cubicBezTo>
                    <a:pt x="213" y="95"/>
                    <a:pt x="213" y="95"/>
                    <a:pt x="213" y="95"/>
                  </a:cubicBezTo>
                  <a:cubicBezTo>
                    <a:pt x="209" y="96"/>
                    <a:pt x="209" y="96"/>
                    <a:pt x="209" y="96"/>
                  </a:cubicBezTo>
                  <a:cubicBezTo>
                    <a:pt x="208" y="96"/>
                    <a:pt x="208" y="96"/>
                    <a:pt x="208" y="96"/>
                  </a:cubicBezTo>
                  <a:cubicBezTo>
                    <a:pt x="206" y="98"/>
                    <a:pt x="206" y="98"/>
                    <a:pt x="206" y="98"/>
                  </a:cubicBezTo>
                  <a:cubicBezTo>
                    <a:pt x="203" y="99"/>
                    <a:pt x="203" y="99"/>
                    <a:pt x="203" y="99"/>
                  </a:cubicBezTo>
                  <a:cubicBezTo>
                    <a:pt x="199" y="102"/>
                    <a:pt x="199" y="102"/>
                    <a:pt x="199" y="102"/>
                  </a:cubicBezTo>
                  <a:cubicBezTo>
                    <a:pt x="196" y="100"/>
                    <a:pt x="196" y="100"/>
                    <a:pt x="196" y="100"/>
                  </a:cubicBezTo>
                  <a:cubicBezTo>
                    <a:pt x="195" y="98"/>
                    <a:pt x="195" y="98"/>
                    <a:pt x="195" y="98"/>
                  </a:cubicBezTo>
                  <a:cubicBezTo>
                    <a:pt x="196" y="95"/>
                    <a:pt x="196" y="95"/>
                    <a:pt x="196" y="95"/>
                  </a:cubicBezTo>
                  <a:cubicBezTo>
                    <a:pt x="195" y="91"/>
                    <a:pt x="195" y="91"/>
                    <a:pt x="195" y="91"/>
                  </a:cubicBezTo>
                  <a:cubicBezTo>
                    <a:pt x="194" y="92"/>
                    <a:pt x="194" y="92"/>
                    <a:pt x="194" y="92"/>
                  </a:cubicBezTo>
                  <a:cubicBezTo>
                    <a:pt x="192" y="94"/>
                    <a:pt x="192" y="94"/>
                    <a:pt x="192" y="94"/>
                  </a:cubicBezTo>
                  <a:cubicBezTo>
                    <a:pt x="192" y="94"/>
                    <a:pt x="192" y="94"/>
                    <a:pt x="192" y="94"/>
                  </a:cubicBezTo>
                  <a:cubicBezTo>
                    <a:pt x="189" y="95"/>
                    <a:pt x="189" y="95"/>
                    <a:pt x="189" y="95"/>
                  </a:cubicBezTo>
                  <a:cubicBezTo>
                    <a:pt x="188" y="96"/>
                    <a:pt x="188" y="96"/>
                    <a:pt x="188" y="96"/>
                  </a:cubicBezTo>
                  <a:cubicBezTo>
                    <a:pt x="181" y="98"/>
                    <a:pt x="181" y="98"/>
                    <a:pt x="181" y="98"/>
                  </a:cubicBezTo>
                  <a:cubicBezTo>
                    <a:pt x="179" y="98"/>
                    <a:pt x="179" y="98"/>
                    <a:pt x="179" y="98"/>
                  </a:cubicBezTo>
                  <a:cubicBezTo>
                    <a:pt x="172" y="99"/>
                    <a:pt x="172" y="99"/>
                    <a:pt x="172" y="99"/>
                  </a:cubicBezTo>
                  <a:cubicBezTo>
                    <a:pt x="167" y="100"/>
                    <a:pt x="167" y="100"/>
                    <a:pt x="167" y="100"/>
                  </a:cubicBezTo>
                  <a:cubicBezTo>
                    <a:pt x="163" y="102"/>
                    <a:pt x="163" y="102"/>
                    <a:pt x="163" y="102"/>
                  </a:cubicBezTo>
                  <a:cubicBezTo>
                    <a:pt x="158" y="102"/>
                    <a:pt x="158" y="102"/>
                    <a:pt x="158" y="102"/>
                  </a:cubicBezTo>
                  <a:cubicBezTo>
                    <a:pt x="152" y="104"/>
                    <a:pt x="152" y="104"/>
                    <a:pt x="152" y="104"/>
                  </a:cubicBezTo>
                  <a:cubicBezTo>
                    <a:pt x="150" y="106"/>
                    <a:pt x="150" y="106"/>
                    <a:pt x="150" y="106"/>
                  </a:cubicBezTo>
                  <a:cubicBezTo>
                    <a:pt x="146" y="106"/>
                    <a:pt x="146" y="106"/>
                    <a:pt x="146" y="106"/>
                  </a:cubicBezTo>
                  <a:cubicBezTo>
                    <a:pt x="144" y="108"/>
                    <a:pt x="144" y="108"/>
                    <a:pt x="144" y="108"/>
                  </a:cubicBezTo>
                  <a:cubicBezTo>
                    <a:pt x="146" y="105"/>
                    <a:pt x="146" y="105"/>
                    <a:pt x="146" y="105"/>
                  </a:cubicBezTo>
                  <a:cubicBezTo>
                    <a:pt x="149" y="104"/>
                    <a:pt x="149" y="104"/>
                    <a:pt x="149" y="104"/>
                  </a:cubicBezTo>
                  <a:cubicBezTo>
                    <a:pt x="152" y="103"/>
                    <a:pt x="152" y="103"/>
                    <a:pt x="152" y="103"/>
                  </a:cubicBezTo>
                  <a:cubicBezTo>
                    <a:pt x="155" y="102"/>
                    <a:pt x="155" y="102"/>
                    <a:pt x="155" y="102"/>
                  </a:cubicBezTo>
                  <a:cubicBezTo>
                    <a:pt x="159" y="100"/>
                    <a:pt x="159" y="100"/>
                    <a:pt x="159" y="100"/>
                  </a:cubicBezTo>
                  <a:cubicBezTo>
                    <a:pt x="162" y="99"/>
                    <a:pt x="162" y="99"/>
                    <a:pt x="162" y="99"/>
                  </a:cubicBezTo>
                  <a:cubicBezTo>
                    <a:pt x="166" y="99"/>
                    <a:pt x="166" y="99"/>
                    <a:pt x="166" y="99"/>
                  </a:cubicBezTo>
                  <a:cubicBezTo>
                    <a:pt x="170" y="98"/>
                    <a:pt x="170" y="98"/>
                    <a:pt x="170" y="98"/>
                  </a:cubicBezTo>
                  <a:cubicBezTo>
                    <a:pt x="173" y="98"/>
                    <a:pt x="173" y="98"/>
                    <a:pt x="173" y="98"/>
                  </a:cubicBezTo>
                  <a:cubicBezTo>
                    <a:pt x="179" y="97"/>
                    <a:pt x="179" y="97"/>
                    <a:pt x="179" y="97"/>
                  </a:cubicBezTo>
                  <a:cubicBezTo>
                    <a:pt x="182" y="95"/>
                    <a:pt x="182" y="95"/>
                    <a:pt x="182" y="95"/>
                  </a:cubicBezTo>
                  <a:cubicBezTo>
                    <a:pt x="182" y="94"/>
                    <a:pt x="182" y="94"/>
                    <a:pt x="182" y="94"/>
                  </a:cubicBezTo>
                  <a:cubicBezTo>
                    <a:pt x="180" y="95"/>
                    <a:pt x="180" y="95"/>
                    <a:pt x="180" y="95"/>
                  </a:cubicBezTo>
                  <a:cubicBezTo>
                    <a:pt x="178" y="95"/>
                    <a:pt x="178" y="95"/>
                    <a:pt x="178" y="95"/>
                  </a:cubicBezTo>
                  <a:cubicBezTo>
                    <a:pt x="173" y="95"/>
                    <a:pt x="173" y="95"/>
                    <a:pt x="173" y="95"/>
                  </a:cubicBezTo>
                  <a:cubicBezTo>
                    <a:pt x="170" y="97"/>
                    <a:pt x="170" y="97"/>
                    <a:pt x="170" y="97"/>
                  </a:cubicBezTo>
                  <a:cubicBezTo>
                    <a:pt x="162" y="98"/>
                    <a:pt x="162" y="98"/>
                    <a:pt x="162" y="98"/>
                  </a:cubicBezTo>
                  <a:cubicBezTo>
                    <a:pt x="158" y="99"/>
                    <a:pt x="158" y="99"/>
                    <a:pt x="158" y="99"/>
                  </a:cubicBezTo>
                  <a:cubicBezTo>
                    <a:pt x="153" y="101"/>
                    <a:pt x="153" y="101"/>
                    <a:pt x="153" y="101"/>
                  </a:cubicBezTo>
                  <a:cubicBezTo>
                    <a:pt x="148" y="102"/>
                    <a:pt x="148" y="102"/>
                    <a:pt x="148" y="102"/>
                  </a:cubicBezTo>
                  <a:cubicBezTo>
                    <a:pt x="144" y="102"/>
                    <a:pt x="144" y="102"/>
                    <a:pt x="144" y="102"/>
                  </a:cubicBezTo>
                  <a:cubicBezTo>
                    <a:pt x="141" y="103"/>
                    <a:pt x="141" y="103"/>
                    <a:pt x="141" y="103"/>
                  </a:cubicBezTo>
                  <a:cubicBezTo>
                    <a:pt x="138" y="105"/>
                    <a:pt x="138" y="105"/>
                    <a:pt x="138" y="105"/>
                  </a:cubicBezTo>
                  <a:cubicBezTo>
                    <a:pt x="137" y="107"/>
                    <a:pt x="137" y="107"/>
                    <a:pt x="137" y="107"/>
                  </a:cubicBezTo>
                  <a:cubicBezTo>
                    <a:pt x="136" y="109"/>
                    <a:pt x="136" y="109"/>
                    <a:pt x="136" y="109"/>
                  </a:cubicBezTo>
                  <a:cubicBezTo>
                    <a:pt x="136" y="106"/>
                    <a:pt x="136" y="106"/>
                    <a:pt x="136" y="106"/>
                  </a:cubicBezTo>
                  <a:cubicBezTo>
                    <a:pt x="134" y="104"/>
                    <a:pt x="134" y="104"/>
                    <a:pt x="134" y="104"/>
                  </a:cubicBezTo>
                  <a:cubicBezTo>
                    <a:pt x="134" y="103"/>
                    <a:pt x="134" y="103"/>
                    <a:pt x="134" y="103"/>
                  </a:cubicBezTo>
                  <a:cubicBezTo>
                    <a:pt x="132" y="103"/>
                    <a:pt x="132" y="103"/>
                    <a:pt x="132" y="103"/>
                  </a:cubicBezTo>
                  <a:cubicBezTo>
                    <a:pt x="131" y="105"/>
                    <a:pt x="131" y="105"/>
                    <a:pt x="131" y="105"/>
                  </a:cubicBezTo>
                  <a:cubicBezTo>
                    <a:pt x="131" y="107"/>
                    <a:pt x="131" y="107"/>
                    <a:pt x="131" y="107"/>
                  </a:cubicBezTo>
                  <a:cubicBezTo>
                    <a:pt x="130" y="105"/>
                    <a:pt x="130" y="105"/>
                    <a:pt x="130" y="105"/>
                  </a:cubicBezTo>
                  <a:cubicBezTo>
                    <a:pt x="127" y="105"/>
                    <a:pt x="127" y="105"/>
                    <a:pt x="127" y="105"/>
                  </a:cubicBezTo>
                  <a:cubicBezTo>
                    <a:pt x="124" y="105"/>
                    <a:pt x="124" y="105"/>
                    <a:pt x="124" y="105"/>
                  </a:cubicBezTo>
                  <a:cubicBezTo>
                    <a:pt x="117" y="104"/>
                    <a:pt x="117" y="104"/>
                    <a:pt x="117" y="104"/>
                  </a:cubicBezTo>
                  <a:cubicBezTo>
                    <a:pt x="116" y="103"/>
                    <a:pt x="116" y="103"/>
                    <a:pt x="116" y="103"/>
                  </a:cubicBezTo>
                  <a:cubicBezTo>
                    <a:pt x="113" y="100"/>
                    <a:pt x="113" y="100"/>
                    <a:pt x="113" y="100"/>
                  </a:cubicBezTo>
                  <a:cubicBezTo>
                    <a:pt x="110" y="99"/>
                    <a:pt x="110" y="99"/>
                    <a:pt x="110" y="99"/>
                  </a:cubicBezTo>
                  <a:cubicBezTo>
                    <a:pt x="104" y="99"/>
                    <a:pt x="104" y="99"/>
                    <a:pt x="104" y="99"/>
                  </a:cubicBezTo>
                  <a:cubicBezTo>
                    <a:pt x="104" y="99"/>
                    <a:pt x="41" y="150"/>
                    <a:pt x="6" y="180"/>
                  </a:cubicBezTo>
                  <a:cubicBezTo>
                    <a:pt x="10" y="182"/>
                    <a:pt x="10" y="182"/>
                    <a:pt x="10" y="182"/>
                  </a:cubicBezTo>
                  <a:cubicBezTo>
                    <a:pt x="15" y="179"/>
                    <a:pt x="15" y="179"/>
                    <a:pt x="15" y="179"/>
                  </a:cubicBezTo>
                  <a:cubicBezTo>
                    <a:pt x="19" y="181"/>
                    <a:pt x="19" y="181"/>
                    <a:pt x="19" y="181"/>
                  </a:cubicBezTo>
                  <a:cubicBezTo>
                    <a:pt x="16" y="187"/>
                    <a:pt x="16" y="187"/>
                    <a:pt x="16" y="187"/>
                  </a:cubicBezTo>
                  <a:cubicBezTo>
                    <a:pt x="18" y="192"/>
                    <a:pt x="18" y="192"/>
                    <a:pt x="18" y="192"/>
                  </a:cubicBezTo>
                  <a:cubicBezTo>
                    <a:pt x="28" y="190"/>
                    <a:pt x="28" y="190"/>
                    <a:pt x="28" y="190"/>
                  </a:cubicBezTo>
                  <a:cubicBezTo>
                    <a:pt x="33" y="187"/>
                    <a:pt x="33" y="187"/>
                    <a:pt x="33" y="187"/>
                  </a:cubicBezTo>
                  <a:cubicBezTo>
                    <a:pt x="39" y="186"/>
                    <a:pt x="39" y="186"/>
                    <a:pt x="39" y="186"/>
                  </a:cubicBezTo>
                  <a:cubicBezTo>
                    <a:pt x="40" y="189"/>
                    <a:pt x="40" y="189"/>
                    <a:pt x="40" y="189"/>
                  </a:cubicBezTo>
                  <a:cubicBezTo>
                    <a:pt x="37" y="192"/>
                    <a:pt x="37" y="192"/>
                    <a:pt x="37" y="192"/>
                  </a:cubicBezTo>
                  <a:cubicBezTo>
                    <a:pt x="39" y="194"/>
                    <a:pt x="39" y="194"/>
                    <a:pt x="39" y="194"/>
                  </a:cubicBezTo>
                  <a:cubicBezTo>
                    <a:pt x="38" y="197"/>
                    <a:pt x="38" y="197"/>
                    <a:pt x="38" y="197"/>
                  </a:cubicBezTo>
                  <a:cubicBezTo>
                    <a:pt x="41" y="201"/>
                    <a:pt x="41" y="201"/>
                    <a:pt x="41" y="201"/>
                  </a:cubicBezTo>
                  <a:cubicBezTo>
                    <a:pt x="36" y="213"/>
                    <a:pt x="36" y="213"/>
                    <a:pt x="36" y="213"/>
                  </a:cubicBezTo>
                  <a:cubicBezTo>
                    <a:pt x="40" y="216"/>
                    <a:pt x="40" y="216"/>
                    <a:pt x="40" y="216"/>
                  </a:cubicBezTo>
                  <a:cubicBezTo>
                    <a:pt x="40" y="216"/>
                    <a:pt x="40" y="216"/>
                    <a:pt x="41" y="217"/>
                  </a:cubicBezTo>
                  <a:cubicBezTo>
                    <a:pt x="42" y="218"/>
                    <a:pt x="42" y="219"/>
                    <a:pt x="42" y="219"/>
                  </a:cubicBezTo>
                  <a:cubicBezTo>
                    <a:pt x="42" y="221"/>
                    <a:pt x="42" y="221"/>
                    <a:pt x="42" y="221"/>
                  </a:cubicBezTo>
                  <a:cubicBezTo>
                    <a:pt x="41" y="224"/>
                    <a:pt x="41" y="224"/>
                    <a:pt x="41" y="224"/>
                  </a:cubicBezTo>
                  <a:cubicBezTo>
                    <a:pt x="38" y="227"/>
                    <a:pt x="38" y="227"/>
                    <a:pt x="38" y="227"/>
                  </a:cubicBezTo>
                  <a:cubicBezTo>
                    <a:pt x="41" y="227"/>
                    <a:pt x="41" y="227"/>
                    <a:pt x="41" y="227"/>
                  </a:cubicBezTo>
                  <a:cubicBezTo>
                    <a:pt x="35" y="228"/>
                    <a:pt x="35" y="228"/>
                    <a:pt x="35" y="228"/>
                  </a:cubicBezTo>
                  <a:cubicBezTo>
                    <a:pt x="32" y="231"/>
                    <a:pt x="32" y="231"/>
                    <a:pt x="32" y="231"/>
                  </a:cubicBezTo>
                  <a:cubicBezTo>
                    <a:pt x="30" y="235"/>
                    <a:pt x="30" y="235"/>
                    <a:pt x="30" y="235"/>
                  </a:cubicBezTo>
                  <a:cubicBezTo>
                    <a:pt x="26" y="237"/>
                    <a:pt x="26" y="237"/>
                    <a:pt x="26" y="237"/>
                  </a:cubicBezTo>
                  <a:cubicBezTo>
                    <a:pt x="26" y="241"/>
                    <a:pt x="26" y="241"/>
                    <a:pt x="26" y="241"/>
                  </a:cubicBezTo>
                  <a:cubicBezTo>
                    <a:pt x="28" y="242"/>
                    <a:pt x="28" y="242"/>
                    <a:pt x="28" y="242"/>
                  </a:cubicBezTo>
                  <a:cubicBezTo>
                    <a:pt x="31" y="241"/>
                    <a:pt x="31" y="241"/>
                    <a:pt x="31" y="241"/>
                  </a:cubicBezTo>
                  <a:cubicBezTo>
                    <a:pt x="37" y="237"/>
                    <a:pt x="37" y="237"/>
                    <a:pt x="37" y="237"/>
                  </a:cubicBezTo>
                  <a:cubicBezTo>
                    <a:pt x="37" y="238"/>
                    <a:pt x="37" y="238"/>
                    <a:pt x="37" y="238"/>
                  </a:cubicBezTo>
                  <a:cubicBezTo>
                    <a:pt x="32" y="242"/>
                    <a:pt x="32" y="242"/>
                    <a:pt x="32" y="242"/>
                  </a:cubicBezTo>
                  <a:cubicBezTo>
                    <a:pt x="37" y="243"/>
                    <a:pt x="37" y="243"/>
                    <a:pt x="37" y="243"/>
                  </a:cubicBezTo>
                  <a:cubicBezTo>
                    <a:pt x="31" y="243"/>
                    <a:pt x="31" y="243"/>
                    <a:pt x="31" y="243"/>
                  </a:cubicBezTo>
                  <a:cubicBezTo>
                    <a:pt x="30" y="244"/>
                    <a:pt x="30" y="244"/>
                    <a:pt x="30" y="244"/>
                  </a:cubicBezTo>
                  <a:cubicBezTo>
                    <a:pt x="28" y="245"/>
                    <a:pt x="28" y="245"/>
                    <a:pt x="28" y="245"/>
                  </a:cubicBezTo>
                  <a:cubicBezTo>
                    <a:pt x="27" y="246"/>
                    <a:pt x="27" y="246"/>
                    <a:pt x="27" y="246"/>
                  </a:cubicBezTo>
                  <a:cubicBezTo>
                    <a:pt x="29" y="247"/>
                    <a:pt x="29" y="247"/>
                    <a:pt x="29" y="247"/>
                  </a:cubicBezTo>
                  <a:cubicBezTo>
                    <a:pt x="30" y="248"/>
                    <a:pt x="30" y="248"/>
                    <a:pt x="30" y="248"/>
                  </a:cubicBezTo>
                  <a:cubicBezTo>
                    <a:pt x="32" y="248"/>
                    <a:pt x="32" y="248"/>
                    <a:pt x="32" y="248"/>
                  </a:cubicBezTo>
                  <a:cubicBezTo>
                    <a:pt x="30" y="252"/>
                    <a:pt x="30" y="252"/>
                    <a:pt x="30" y="252"/>
                  </a:cubicBezTo>
                  <a:cubicBezTo>
                    <a:pt x="28" y="254"/>
                    <a:pt x="28" y="254"/>
                    <a:pt x="28" y="254"/>
                  </a:cubicBezTo>
                  <a:cubicBezTo>
                    <a:pt x="32" y="254"/>
                    <a:pt x="32" y="254"/>
                    <a:pt x="32" y="254"/>
                  </a:cubicBezTo>
                  <a:cubicBezTo>
                    <a:pt x="36" y="251"/>
                    <a:pt x="36" y="251"/>
                    <a:pt x="36" y="251"/>
                  </a:cubicBezTo>
                  <a:cubicBezTo>
                    <a:pt x="37" y="252"/>
                    <a:pt x="37" y="252"/>
                    <a:pt x="37" y="252"/>
                  </a:cubicBezTo>
                  <a:cubicBezTo>
                    <a:pt x="35" y="256"/>
                    <a:pt x="35" y="256"/>
                    <a:pt x="35" y="256"/>
                  </a:cubicBezTo>
                  <a:cubicBezTo>
                    <a:pt x="35" y="254"/>
                    <a:pt x="35" y="254"/>
                    <a:pt x="35" y="254"/>
                  </a:cubicBezTo>
                  <a:cubicBezTo>
                    <a:pt x="26" y="257"/>
                    <a:pt x="26" y="257"/>
                    <a:pt x="26" y="257"/>
                  </a:cubicBezTo>
                  <a:cubicBezTo>
                    <a:pt x="25" y="259"/>
                    <a:pt x="25" y="259"/>
                    <a:pt x="25" y="259"/>
                  </a:cubicBezTo>
                  <a:cubicBezTo>
                    <a:pt x="29" y="259"/>
                    <a:pt x="29" y="259"/>
                    <a:pt x="29" y="259"/>
                  </a:cubicBezTo>
                  <a:cubicBezTo>
                    <a:pt x="34" y="258"/>
                    <a:pt x="34" y="258"/>
                    <a:pt x="34" y="258"/>
                  </a:cubicBezTo>
                  <a:cubicBezTo>
                    <a:pt x="33" y="260"/>
                    <a:pt x="33" y="260"/>
                    <a:pt x="33" y="260"/>
                  </a:cubicBezTo>
                  <a:cubicBezTo>
                    <a:pt x="27" y="260"/>
                    <a:pt x="27" y="260"/>
                    <a:pt x="27" y="260"/>
                  </a:cubicBezTo>
                  <a:cubicBezTo>
                    <a:pt x="25" y="261"/>
                    <a:pt x="25" y="261"/>
                    <a:pt x="25" y="261"/>
                  </a:cubicBezTo>
                  <a:cubicBezTo>
                    <a:pt x="26" y="263"/>
                    <a:pt x="26" y="263"/>
                    <a:pt x="26" y="263"/>
                  </a:cubicBezTo>
                  <a:cubicBezTo>
                    <a:pt x="24" y="264"/>
                    <a:pt x="24" y="264"/>
                    <a:pt x="24" y="264"/>
                  </a:cubicBezTo>
                  <a:cubicBezTo>
                    <a:pt x="28" y="265"/>
                    <a:pt x="28" y="265"/>
                    <a:pt x="28" y="265"/>
                  </a:cubicBezTo>
                  <a:cubicBezTo>
                    <a:pt x="25" y="266"/>
                    <a:pt x="25" y="266"/>
                    <a:pt x="25" y="266"/>
                  </a:cubicBezTo>
                  <a:cubicBezTo>
                    <a:pt x="26" y="268"/>
                    <a:pt x="26" y="268"/>
                    <a:pt x="26" y="268"/>
                  </a:cubicBezTo>
                  <a:cubicBezTo>
                    <a:pt x="29" y="268"/>
                    <a:pt x="29" y="268"/>
                    <a:pt x="29" y="268"/>
                  </a:cubicBezTo>
                  <a:cubicBezTo>
                    <a:pt x="30" y="271"/>
                    <a:pt x="30" y="271"/>
                    <a:pt x="30" y="271"/>
                  </a:cubicBezTo>
                  <a:cubicBezTo>
                    <a:pt x="32" y="271"/>
                    <a:pt x="32" y="271"/>
                    <a:pt x="32" y="271"/>
                  </a:cubicBezTo>
                  <a:cubicBezTo>
                    <a:pt x="32" y="269"/>
                    <a:pt x="32" y="269"/>
                    <a:pt x="32" y="269"/>
                  </a:cubicBezTo>
                  <a:cubicBezTo>
                    <a:pt x="36" y="266"/>
                    <a:pt x="36" y="266"/>
                    <a:pt x="36" y="266"/>
                  </a:cubicBezTo>
                  <a:cubicBezTo>
                    <a:pt x="34" y="269"/>
                    <a:pt x="34" y="269"/>
                    <a:pt x="34" y="269"/>
                  </a:cubicBezTo>
                  <a:cubicBezTo>
                    <a:pt x="33" y="271"/>
                    <a:pt x="33" y="271"/>
                    <a:pt x="33" y="271"/>
                  </a:cubicBezTo>
                  <a:cubicBezTo>
                    <a:pt x="36" y="271"/>
                    <a:pt x="36" y="271"/>
                    <a:pt x="36" y="271"/>
                  </a:cubicBezTo>
                  <a:cubicBezTo>
                    <a:pt x="40" y="267"/>
                    <a:pt x="40" y="267"/>
                    <a:pt x="40" y="267"/>
                  </a:cubicBezTo>
                  <a:cubicBezTo>
                    <a:pt x="38" y="271"/>
                    <a:pt x="38" y="271"/>
                    <a:pt x="38" y="271"/>
                  </a:cubicBezTo>
                  <a:cubicBezTo>
                    <a:pt x="41" y="272"/>
                    <a:pt x="41" y="272"/>
                    <a:pt x="41" y="272"/>
                  </a:cubicBezTo>
                  <a:cubicBezTo>
                    <a:pt x="36" y="274"/>
                    <a:pt x="36" y="274"/>
                    <a:pt x="36" y="274"/>
                  </a:cubicBezTo>
                  <a:cubicBezTo>
                    <a:pt x="34" y="277"/>
                    <a:pt x="34" y="277"/>
                    <a:pt x="34" y="277"/>
                  </a:cubicBezTo>
                  <a:cubicBezTo>
                    <a:pt x="34" y="279"/>
                    <a:pt x="34" y="279"/>
                    <a:pt x="34" y="279"/>
                  </a:cubicBezTo>
                  <a:cubicBezTo>
                    <a:pt x="36" y="280"/>
                    <a:pt x="36" y="280"/>
                    <a:pt x="36" y="280"/>
                  </a:cubicBezTo>
                  <a:cubicBezTo>
                    <a:pt x="38" y="279"/>
                    <a:pt x="38" y="279"/>
                    <a:pt x="38" y="279"/>
                  </a:cubicBezTo>
                  <a:cubicBezTo>
                    <a:pt x="41" y="281"/>
                    <a:pt x="41" y="281"/>
                    <a:pt x="41" y="281"/>
                  </a:cubicBezTo>
                  <a:cubicBezTo>
                    <a:pt x="43" y="280"/>
                    <a:pt x="43" y="280"/>
                    <a:pt x="43" y="280"/>
                  </a:cubicBezTo>
                  <a:cubicBezTo>
                    <a:pt x="42" y="283"/>
                    <a:pt x="42" y="283"/>
                    <a:pt x="42" y="283"/>
                  </a:cubicBezTo>
                  <a:cubicBezTo>
                    <a:pt x="44" y="285"/>
                    <a:pt x="44" y="285"/>
                    <a:pt x="44" y="285"/>
                  </a:cubicBezTo>
                  <a:cubicBezTo>
                    <a:pt x="41" y="285"/>
                    <a:pt x="41" y="285"/>
                    <a:pt x="41" y="285"/>
                  </a:cubicBezTo>
                  <a:cubicBezTo>
                    <a:pt x="253" y="285"/>
                    <a:pt x="253" y="285"/>
                    <a:pt x="253" y="285"/>
                  </a:cubicBezTo>
                  <a:cubicBezTo>
                    <a:pt x="256" y="281"/>
                    <a:pt x="256" y="281"/>
                    <a:pt x="256" y="281"/>
                  </a:cubicBezTo>
                  <a:cubicBezTo>
                    <a:pt x="257" y="281"/>
                    <a:pt x="257" y="281"/>
                    <a:pt x="257" y="281"/>
                  </a:cubicBezTo>
                  <a:cubicBezTo>
                    <a:pt x="256" y="285"/>
                    <a:pt x="256" y="285"/>
                    <a:pt x="256" y="285"/>
                  </a:cubicBezTo>
                  <a:cubicBezTo>
                    <a:pt x="261" y="289"/>
                    <a:pt x="261" y="289"/>
                    <a:pt x="261" y="289"/>
                  </a:cubicBezTo>
                  <a:cubicBezTo>
                    <a:pt x="267" y="288"/>
                    <a:pt x="267" y="288"/>
                    <a:pt x="267" y="288"/>
                  </a:cubicBezTo>
                  <a:cubicBezTo>
                    <a:pt x="272" y="291"/>
                    <a:pt x="272" y="291"/>
                    <a:pt x="272" y="291"/>
                  </a:cubicBezTo>
                  <a:cubicBezTo>
                    <a:pt x="276" y="294"/>
                    <a:pt x="276" y="294"/>
                    <a:pt x="276" y="294"/>
                  </a:cubicBezTo>
                  <a:cubicBezTo>
                    <a:pt x="280" y="293"/>
                    <a:pt x="280" y="293"/>
                    <a:pt x="280" y="293"/>
                  </a:cubicBezTo>
                  <a:cubicBezTo>
                    <a:pt x="283" y="294"/>
                    <a:pt x="283" y="294"/>
                    <a:pt x="283" y="294"/>
                  </a:cubicBezTo>
                  <a:cubicBezTo>
                    <a:pt x="285" y="294"/>
                    <a:pt x="285" y="294"/>
                    <a:pt x="285" y="294"/>
                  </a:cubicBezTo>
                  <a:cubicBezTo>
                    <a:pt x="288" y="295"/>
                    <a:pt x="288" y="295"/>
                    <a:pt x="288" y="295"/>
                  </a:cubicBezTo>
                  <a:cubicBezTo>
                    <a:pt x="289" y="294"/>
                    <a:pt x="289" y="294"/>
                    <a:pt x="289" y="294"/>
                  </a:cubicBezTo>
                  <a:cubicBezTo>
                    <a:pt x="293" y="292"/>
                    <a:pt x="293" y="292"/>
                    <a:pt x="293" y="292"/>
                  </a:cubicBezTo>
                  <a:cubicBezTo>
                    <a:pt x="295" y="290"/>
                    <a:pt x="295" y="290"/>
                    <a:pt x="295" y="290"/>
                  </a:cubicBezTo>
                  <a:cubicBezTo>
                    <a:pt x="297" y="290"/>
                    <a:pt x="297" y="290"/>
                    <a:pt x="297" y="290"/>
                  </a:cubicBezTo>
                  <a:cubicBezTo>
                    <a:pt x="300" y="289"/>
                    <a:pt x="300" y="289"/>
                    <a:pt x="300" y="289"/>
                  </a:cubicBezTo>
                  <a:cubicBezTo>
                    <a:pt x="303" y="286"/>
                    <a:pt x="303" y="286"/>
                    <a:pt x="303" y="286"/>
                  </a:cubicBezTo>
                  <a:cubicBezTo>
                    <a:pt x="307" y="286"/>
                    <a:pt x="307" y="286"/>
                    <a:pt x="307" y="286"/>
                  </a:cubicBezTo>
                  <a:cubicBezTo>
                    <a:pt x="309" y="287"/>
                    <a:pt x="309" y="287"/>
                    <a:pt x="309" y="287"/>
                  </a:cubicBezTo>
                  <a:cubicBezTo>
                    <a:pt x="313" y="287"/>
                    <a:pt x="313" y="287"/>
                    <a:pt x="313" y="287"/>
                  </a:cubicBezTo>
                  <a:cubicBezTo>
                    <a:pt x="317" y="287"/>
                    <a:pt x="317" y="287"/>
                    <a:pt x="317" y="287"/>
                  </a:cubicBezTo>
                  <a:cubicBezTo>
                    <a:pt x="317" y="288"/>
                    <a:pt x="317" y="288"/>
                    <a:pt x="317" y="288"/>
                  </a:cubicBezTo>
                  <a:cubicBezTo>
                    <a:pt x="317" y="290"/>
                    <a:pt x="317" y="290"/>
                    <a:pt x="317" y="290"/>
                  </a:cubicBezTo>
                  <a:cubicBezTo>
                    <a:pt x="320" y="296"/>
                    <a:pt x="320" y="296"/>
                    <a:pt x="320" y="296"/>
                  </a:cubicBezTo>
                  <a:cubicBezTo>
                    <a:pt x="323" y="296"/>
                    <a:pt x="323" y="296"/>
                    <a:pt x="323" y="296"/>
                  </a:cubicBezTo>
                  <a:cubicBezTo>
                    <a:pt x="324" y="296"/>
                    <a:pt x="324" y="296"/>
                    <a:pt x="324" y="296"/>
                  </a:cubicBezTo>
                  <a:cubicBezTo>
                    <a:pt x="323" y="298"/>
                    <a:pt x="323" y="298"/>
                    <a:pt x="323" y="298"/>
                  </a:cubicBezTo>
                  <a:cubicBezTo>
                    <a:pt x="324" y="300"/>
                    <a:pt x="324" y="300"/>
                    <a:pt x="324" y="300"/>
                  </a:cubicBezTo>
                  <a:cubicBezTo>
                    <a:pt x="322" y="303"/>
                    <a:pt x="322" y="303"/>
                    <a:pt x="322" y="303"/>
                  </a:cubicBezTo>
                  <a:cubicBezTo>
                    <a:pt x="322" y="305"/>
                    <a:pt x="322" y="305"/>
                    <a:pt x="322" y="305"/>
                  </a:cubicBezTo>
                  <a:cubicBezTo>
                    <a:pt x="323" y="305"/>
                    <a:pt x="323" y="305"/>
                    <a:pt x="323" y="305"/>
                  </a:cubicBezTo>
                  <a:cubicBezTo>
                    <a:pt x="323" y="307"/>
                    <a:pt x="323" y="307"/>
                    <a:pt x="323" y="307"/>
                  </a:cubicBezTo>
                  <a:cubicBezTo>
                    <a:pt x="324" y="310"/>
                    <a:pt x="324" y="310"/>
                    <a:pt x="324" y="310"/>
                  </a:cubicBezTo>
                  <a:cubicBezTo>
                    <a:pt x="328" y="311"/>
                    <a:pt x="328" y="311"/>
                    <a:pt x="328" y="311"/>
                  </a:cubicBezTo>
                  <a:cubicBezTo>
                    <a:pt x="336" y="311"/>
                    <a:pt x="336" y="311"/>
                    <a:pt x="336" y="311"/>
                  </a:cubicBezTo>
                  <a:cubicBezTo>
                    <a:pt x="342" y="313"/>
                    <a:pt x="342" y="313"/>
                    <a:pt x="342" y="313"/>
                  </a:cubicBezTo>
                  <a:cubicBezTo>
                    <a:pt x="348" y="315"/>
                    <a:pt x="348" y="315"/>
                    <a:pt x="348" y="315"/>
                  </a:cubicBezTo>
                  <a:cubicBezTo>
                    <a:pt x="348" y="318"/>
                    <a:pt x="348" y="318"/>
                    <a:pt x="348" y="318"/>
                  </a:cubicBezTo>
                  <a:cubicBezTo>
                    <a:pt x="351" y="320"/>
                    <a:pt x="351" y="320"/>
                    <a:pt x="351" y="320"/>
                  </a:cubicBezTo>
                  <a:cubicBezTo>
                    <a:pt x="350" y="322"/>
                    <a:pt x="350" y="322"/>
                    <a:pt x="350" y="322"/>
                  </a:cubicBezTo>
                  <a:cubicBezTo>
                    <a:pt x="350" y="325"/>
                    <a:pt x="350" y="325"/>
                    <a:pt x="350" y="325"/>
                  </a:cubicBezTo>
                  <a:cubicBezTo>
                    <a:pt x="348" y="326"/>
                    <a:pt x="348" y="326"/>
                    <a:pt x="348" y="326"/>
                  </a:cubicBezTo>
                  <a:cubicBezTo>
                    <a:pt x="347" y="327"/>
                    <a:pt x="347" y="327"/>
                    <a:pt x="347" y="327"/>
                  </a:cubicBezTo>
                  <a:cubicBezTo>
                    <a:pt x="346" y="327"/>
                    <a:pt x="346" y="327"/>
                    <a:pt x="346" y="327"/>
                  </a:cubicBezTo>
                  <a:cubicBezTo>
                    <a:pt x="343" y="325"/>
                    <a:pt x="343" y="325"/>
                    <a:pt x="343" y="325"/>
                  </a:cubicBezTo>
                  <a:cubicBezTo>
                    <a:pt x="339" y="323"/>
                    <a:pt x="339" y="323"/>
                    <a:pt x="339" y="323"/>
                  </a:cubicBezTo>
                  <a:cubicBezTo>
                    <a:pt x="339" y="321"/>
                    <a:pt x="339" y="321"/>
                    <a:pt x="339" y="321"/>
                  </a:cubicBezTo>
                  <a:cubicBezTo>
                    <a:pt x="337" y="321"/>
                    <a:pt x="337" y="321"/>
                    <a:pt x="337" y="321"/>
                  </a:cubicBezTo>
                  <a:cubicBezTo>
                    <a:pt x="337" y="328"/>
                    <a:pt x="337" y="328"/>
                    <a:pt x="337" y="328"/>
                  </a:cubicBezTo>
                  <a:cubicBezTo>
                    <a:pt x="332" y="331"/>
                    <a:pt x="332" y="331"/>
                    <a:pt x="332" y="331"/>
                  </a:cubicBezTo>
                  <a:cubicBezTo>
                    <a:pt x="332" y="335"/>
                    <a:pt x="332" y="335"/>
                    <a:pt x="332" y="335"/>
                  </a:cubicBezTo>
                  <a:cubicBezTo>
                    <a:pt x="329" y="339"/>
                    <a:pt x="329" y="339"/>
                    <a:pt x="329" y="339"/>
                  </a:cubicBezTo>
                  <a:cubicBezTo>
                    <a:pt x="325" y="341"/>
                    <a:pt x="325" y="341"/>
                    <a:pt x="325" y="341"/>
                  </a:cubicBezTo>
                  <a:cubicBezTo>
                    <a:pt x="323" y="342"/>
                    <a:pt x="323" y="342"/>
                    <a:pt x="323" y="342"/>
                  </a:cubicBezTo>
                  <a:cubicBezTo>
                    <a:pt x="323" y="341"/>
                    <a:pt x="323" y="341"/>
                    <a:pt x="323" y="341"/>
                  </a:cubicBezTo>
                  <a:cubicBezTo>
                    <a:pt x="323" y="342"/>
                    <a:pt x="323" y="342"/>
                    <a:pt x="323" y="342"/>
                  </a:cubicBezTo>
                  <a:cubicBezTo>
                    <a:pt x="321" y="344"/>
                    <a:pt x="321" y="344"/>
                    <a:pt x="321" y="344"/>
                  </a:cubicBezTo>
                  <a:cubicBezTo>
                    <a:pt x="322" y="345"/>
                    <a:pt x="322" y="345"/>
                    <a:pt x="322" y="345"/>
                  </a:cubicBezTo>
                  <a:cubicBezTo>
                    <a:pt x="322" y="347"/>
                    <a:pt x="322" y="347"/>
                    <a:pt x="322" y="347"/>
                  </a:cubicBezTo>
                  <a:cubicBezTo>
                    <a:pt x="320" y="348"/>
                    <a:pt x="320" y="348"/>
                    <a:pt x="320" y="348"/>
                  </a:cubicBezTo>
                  <a:cubicBezTo>
                    <a:pt x="317" y="348"/>
                    <a:pt x="317" y="348"/>
                    <a:pt x="317" y="348"/>
                  </a:cubicBezTo>
                  <a:cubicBezTo>
                    <a:pt x="317" y="348"/>
                    <a:pt x="317" y="348"/>
                    <a:pt x="317" y="348"/>
                  </a:cubicBezTo>
                  <a:cubicBezTo>
                    <a:pt x="316" y="348"/>
                    <a:pt x="316" y="348"/>
                    <a:pt x="316" y="348"/>
                  </a:cubicBezTo>
                  <a:cubicBezTo>
                    <a:pt x="314" y="349"/>
                    <a:pt x="314" y="349"/>
                    <a:pt x="314" y="349"/>
                  </a:cubicBezTo>
                  <a:cubicBezTo>
                    <a:pt x="313" y="351"/>
                    <a:pt x="313" y="351"/>
                    <a:pt x="313" y="351"/>
                  </a:cubicBezTo>
                  <a:cubicBezTo>
                    <a:pt x="316" y="350"/>
                    <a:pt x="316" y="350"/>
                    <a:pt x="316" y="350"/>
                  </a:cubicBezTo>
                  <a:cubicBezTo>
                    <a:pt x="319" y="350"/>
                    <a:pt x="319" y="350"/>
                    <a:pt x="319" y="350"/>
                  </a:cubicBezTo>
                  <a:cubicBezTo>
                    <a:pt x="322" y="349"/>
                    <a:pt x="322" y="349"/>
                    <a:pt x="322" y="349"/>
                  </a:cubicBezTo>
                  <a:cubicBezTo>
                    <a:pt x="324" y="349"/>
                    <a:pt x="324" y="349"/>
                    <a:pt x="324" y="349"/>
                  </a:cubicBezTo>
                  <a:cubicBezTo>
                    <a:pt x="327" y="346"/>
                    <a:pt x="327" y="346"/>
                    <a:pt x="327" y="346"/>
                  </a:cubicBezTo>
                  <a:cubicBezTo>
                    <a:pt x="332" y="344"/>
                    <a:pt x="332" y="344"/>
                    <a:pt x="332" y="344"/>
                  </a:cubicBezTo>
                  <a:cubicBezTo>
                    <a:pt x="337" y="345"/>
                    <a:pt x="337" y="345"/>
                    <a:pt x="337" y="345"/>
                  </a:cubicBezTo>
                  <a:cubicBezTo>
                    <a:pt x="338" y="344"/>
                    <a:pt x="338" y="344"/>
                    <a:pt x="338" y="344"/>
                  </a:cubicBezTo>
                  <a:cubicBezTo>
                    <a:pt x="342" y="343"/>
                    <a:pt x="342" y="343"/>
                    <a:pt x="342" y="343"/>
                  </a:cubicBezTo>
                  <a:cubicBezTo>
                    <a:pt x="346" y="343"/>
                    <a:pt x="346" y="343"/>
                    <a:pt x="346" y="343"/>
                  </a:cubicBezTo>
                  <a:cubicBezTo>
                    <a:pt x="349" y="343"/>
                    <a:pt x="349" y="343"/>
                    <a:pt x="349" y="343"/>
                  </a:cubicBezTo>
                  <a:cubicBezTo>
                    <a:pt x="350" y="340"/>
                    <a:pt x="350" y="340"/>
                    <a:pt x="350" y="340"/>
                  </a:cubicBezTo>
                  <a:cubicBezTo>
                    <a:pt x="345" y="340"/>
                    <a:pt x="345" y="340"/>
                    <a:pt x="345" y="340"/>
                  </a:cubicBezTo>
                  <a:cubicBezTo>
                    <a:pt x="344" y="339"/>
                    <a:pt x="344" y="339"/>
                    <a:pt x="344" y="339"/>
                  </a:cubicBezTo>
                  <a:cubicBezTo>
                    <a:pt x="347" y="336"/>
                    <a:pt x="347" y="336"/>
                    <a:pt x="347" y="336"/>
                  </a:cubicBezTo>
                  <a:cubicBezTo>
                    <a:pt x="349" y="335"/>
                    <a:pt x="349" y="335"/>
                    <a:pt x="349" y="335"/>
                  </a:cubicBezTo>
                  <a:cubicBezTo>
                    <a:pt x="354" y="334"/>
                    <a:pt x="354" y="334"/>
                    <a:pt x="354" y="334"/>
                  </a:cubicBezTo>
                  <a:cubicBezTo>
                    <a:pt x="364" y="332"/>
                    <a:pt x="364" y="332"/>
                    <a:pt x="364" y="332"/>
                  </a:cubicBezTo>
                  <a:cubicBezTo>
                    <a:pt x="367" y="333"/>
                    <a:pt x="367" y="333"/>
                    <a:pt x="367" y="333"/>
                  </a:cubicBezTo>
                  <a:cubicBezTo>
                    <a:pt x="370" y="332"/>
                    <a:pt x="370" y="332"/>
                    <a:pt x="370" y="332"/>
                  </a:cubicBezTo>
                  <a:cubicBezTo>
                    <a:pt x="373" y="331"/>
                    <a:pt x="373" y="331"/>
                    <a:pt x="373" y="331"/>
                  </a:cubicBezTo>
                  <a:cubicBezTo>
                    <a:pt x="382" y="328"/>
                    <a:pt x="382" y="328"/>
                    <a:pt x="382" y="328"/>
                  </a:cubicBezTo>
                  <a:cubicBezTo>
                    <a:pt x="388" y="324"/>
                    <a:pt x="388" y="324"/>
                    <a:pt x="388" y="324"/>
                  </a:cubicBezTo>
                  <a:cubicBezTo>
                    <a:pt x="415" y="324"/>
                    <a:pt x="415" y="324"/>
                    <a:pt x="415" y="324"/>
                  </a:cubicBezTo>
                  <a:cubicBezTo>
                    <a:pt x="417" y="322"/>
                    <a:pt x="417" y="322"/>
                    <a:pt x="417" y="322"/>
                  </a:cubicBezTo>
                  <a:cubicBezTo>
                    <a:pt x="420" y="320"/>
                    <a:pt x="420" y="320"/>
                    <a:pt x="420" y="320"/>
                  </a:cubicBezTo>
                  <a:cubicBezTo>
                    <a:pt x="423" y="320"/>
                    <a:pt x="423" y="320"/>
                    <a:pt x="423" y="320"/>
                  </a:cubicBezTo>
                  <a:cubicBezTo>
                    <a:pt x="426" y="317"/>
                    <a:pt x="426" y="317"/>
                    <a:pt x="426" y="317"/>
                  </a:cubicBezTo>
                  <a:cubicBezTo>
                    <a:pt x="431" y="311"/>
                    <a:pt x="431" y="311"/>
                    <a:pt x="431" y="311"/>
                  </a:cubicBezTo>
                  <a:cubicBezTo>
                    <a:pt x="434" y="309"/>
                    <a:pt x="434" y="309"/>
                    <a:pt x="434" y="309"/>
                  </a:cubicBezTo>
                  <a:cubicBezTo>
                    <a:pt x="437" y="304"/>
                    <a:pt x="437" y="304"/>
                    <a:pt x="437" y="304"/>
                  </a:cubicBezTo>
                  <a:cubicBezTo>
                    <a:pt x="443" y="301"/>
                    <a:pt x="443" y="301"/>
                    <a:pt x="443" y="301"/>
                  </a:cubicBezTo>
                  <a:cubicBezTo>
                    <a:pt x="445" y="303"/>
                    <a:pt x="445" y="303"/>
                    <a:pt x="445" y="303"/>
                  </a:cubicBezTo>
                  <a:cubicBezTo>
                    <a:pt x="450" y="300"/>
                    <a:pt x="450" y="300"/>
                    <a:pt x="450" y="300"/>
                  </a:cubicBezTo>
                  <a:cubicBezTo>
                    <a:pt x="453" y="303"/>
                    <a:pt x="453" y="303"/>
                    <a:pt x="453" y="303"/>
                  </a:cubicBezTo>
                  <a:cubicBezTo>
                    <a:pt x="448" y="314"/>
                    <a:pt x="448" y="314"/>
                    <a:pt x="448" y="314"/>
                  </a:cubicBezTo>
                  <a:cubicBezTo>
                    <a:pt x="449" y="315"/>
                    <a:pt x="449" y="315"/>
                    <a:pt x="449" y="315"/>
                  </a:cubicBezTo>
                  <a:cubicBezTo>
                    <a:pt x="449" y="320"/>
                    <a:pt x="449" y="320"/>
                    <a:pt x="449" y="320"/>
                  </a:cubicBezTo>
                  <a:cubicBezTo>
                    <a:pt x="449" y="322"/>
                    <a:pt x="449" y="322"/>
                    <a:pt x="449" y="322"/>
                  </a:cubicBezTo>
                  <a:cubicBezTo>
                    <a:pt x="451" y="323"/>
                    <a:pt x="451" y="323"/>
                    <a:pt x="451" y="323"/>
                  </a:cubicBezTo>
                  <a:cubicBezTo>
                    <a:pt x="457" y="322"/>
                    <a:pt x="457" y="322"/>
                    <a:pt x="457" y="322"/>
                  </a:cubicBezTo>
                  <a:cubicBezTo>
                    <a:pt x="458" y="320"/>
                    <a:pt x="458" y="320"/>
                    <a:pt x="458" y="320"/>
                  </a:cubicBezTo>
                  <a:cubicBezTo>
                    <a:pt x="460" y="318"/>
                    <a:pt x="460" y="318"/>
                    <a:pt x="460" y="318"/>
                  </a:cubicBezTo>
                  <a:cubicBezTo>
                    <a:pt x="461" y="322"/>
                    <a:pt x="461" y="322"/>
                    <a:pt x="461" y="322"/>
                  </a:cubicBezTo>
                  <a:cubicBezTo>
                    <a:pt x="463" y="322"/>
                    <a:pt x="463" y="322"/>
                    <a:pt x="463" y="322"/>
                  </a:cubicBezTo>
                  <a:cubicBezTo>
                    <a:pt x="468" y="318"/>
                    <a:pt x="468" y="318"/>
                    <a:pt x="468" y="318"/>
                  </a:cubicBezTo>
                  <a:cubicBezTo>
                    <a:pt x="471" y="317"/>
                    <a:pt x="471" y="317"/>
                    <a:pt x="471" y="317"/>
                  </a:cubicBezTo>
                  <a:cubicBezTo>
                    <a:pt x="474" y="315"/>
                    <a:pt x="474" y="315"/>
                    <a:pt x="474" y="315"/>
                  </a:cubicBezTo>
                  <a:cubicBezTo>
                    <a:pt x="475" y="316"/>
                    <a:pt x="475" y="316"/>
                    <a:pt x="475" y="316"/>
                  </a:cubicBezTo>
                  <a:cubicBezTo>
                    <a:pt x="470" y="320"/>
                    <a:pt x="470" y="320"/>
                    <a:pt x="470" y="320"/>
                  </a:cubicBezTo>
                  <a:cubicBezTo>
                    <a:pt x="478" y="320"/>
                    <a:pt x="478" y="320"/>
                    <a:pt x="478" y="320"/>
                  </a:cubicBezTo>
                  <a:cubicBezTo>
                    <a:pt x="479" y="321"/>
                    <a:pt x="479" y="321"/>
                    <a:pt x="479" y="321"/>
                  </a:cubicBezTo>
                  <a:cubicBezTo>
                    <a:pt x="474" y="322"/>
                    <a:pt x="474" y="322"/>
                    <a:pt x="474" y="322"/>
                  </a:cubicBezTo>
                  <a:cubicBezTo>
                    <a:pt x="473" y="323"/>
                    <a:pt x="473" y="323"/>
                    <a:pt x="473" y="323"/>
                  </a:cubicBezTo>
                  <a:cubicBezTo>
                    <a:pt x="471" y="322"/>
                    <a:pt x="471" y="322"/>
                    <a:pt x="471" y="322"/>
                  </a:cubicBezTo>
                  <a:cubicBezTo>
                    <a:pt x="466" y="323"/>
                    <a:pt x="466" y="323"/>
                    <a:pt x="466" y="323"/>
                  </a:cubicBezTo>
                  <a:cubicBezTo>
                    <a:pt x="456" y="327"/>
                    <a:pt x="456" y="327"/>
                    <a:pt x="456" y="327"/>
                  </a:cubicBezTo>
                  <a:cubicBezTo>
                    <a:pt x="453" y="331"/>
                    <a:pt x="453" y="331"/>
                    <a:pt x="453" y="331"/>
                  </a:cubicBezTo>
                  <a:cubicBezTo>
                    <a:pt x="453" y="334"/>
                    <a:pt x="453" y="334"/>
                    <a:pt x="453" y="334"/>
                  </a:cubicBezTo>
                  <a:cubicBezTo>
                    <a:pt x="456" y="334"/>
                    <a:pt x="456" y="334"/>
                    <a:pt x="456" y="334"/>
                  </a:cubicBezTo>
                  <a:cubicBezTo>
                    <a:pt x="456" y="336"/>
                    <a:pt x="456" y="336"/>
                    <a:pt x="456" y="336"/>
                  </a:cubicBezTo>
                  <a:cubicBezTo>
                    <a:pt x="458" y="338"/>
                    <a:pt x="458" y="338"/>
                    <a:pt x="458" y="338"/>
                  </a:cubicBezTo>
                  <a:cubicBezTo>
                    <a:pt x="460" y="337"/>
                    <a:pt x="460" y="337"/>
                    <a:pt x="460" y="337"/>
                  </a:cubicBezTo>
                  <a:cubicBezTo>
                    <a:pt x="461" y="334"/>
                    <a:pt x="461" y="334"/>
                    <a:pt x="461" y="334"/>
                  </a:cubicBezTo>
                  <a:cubicBezTo>
                    <a:pt x="462" y="334"/>
                    <a:pt x="462" y="334"/>
                    <a:pt x="462" y="334"/>
                  </a:cubicBezTo>
                  <a:cubicBezTo>
                    <a:pt x="468" y="329"/>
                    <a:pt x="468" y="329"/>
                    <a:pt x="468" y="329"/>
                  </a:cubicBezTo>
                  <a:cubicBezTo>
                    <a:pt x="469" y="328"/>
                    <a:pt x="469" y="328"/>
                    <a:pt x="469" y="328"/>
                  </a:cubicBezTo>
                  <a:cubicBezTo>
                    <a:pt x="473" y="327"/>
                    <a:pt x="473" y="327"/>
                    <a:pt x="473" y="327"/>
                  </a:cubicBezTo>
                  <a:cubicBezTo>
                    <a:pt x="475" y="328"/>
                    <a:pt x="475" y="328"/>
                    <a:pt x="475" y="328"/>
                  </a:cubicBezTo>
                  <a:cubicBezTo>
                    <a:pt x="479" y="327"/>
                    <a:pt x="479" y="327"/>
                    <a:pt x="479" y="327"/>
                  </a:cubicBezTo>
                  <a:cubicBezTo>
                    <a:pt x="489" y="323"/>
                    <a:pt x="489" y="323"/>
                    <a:pt x="489" y="323"/>
                  </a:cubicBezTo>
                  <a:cubicBezTo>
                    <a:pt x="494" y="321"/>
                    <a:pt x="494" y="321"/>
                    <a:pt x="494" y="321"/>
                  </a:cubicBezTo>
                  <a:cubicBezTo>
                    <a:pt x="498" y="320"/>
                    <a:pt x="498" y="320"/>
                    <a:pt x="498" y="320"/>
                  </a:cubicBezTo>
                  <a:cubicBezTo>
                    <a:pt x="498" y="319"/>
                    <a:pt x="498" y="319"/>
                    <a:pt x="498" y="319"/>
                  </a:cubicBezTo>
                  <a:cubicBezTo>
                    <a:pt x="496" y="317"/>
                    <a:pt x="496" y="317"/>
                    <a:pt x="496" y="317"/>
                  </a:cubicBezTo>
                  <a:cubicBezTo>
                    <a:pt x="494" y="317"/>
                    <a:pt x="494" y="317"/>
                    <a:pt x="494" y="317"/>
                  </a:cubicBezTo>
                  <a:cubicBezTo>
                    <a:pt x="492" y="315"/>
                    <a:pt x="492" y="315"/>
                    <a:pt x="492" y="315"/>
                  </a:cubicBezTo>
                  <a:cubicBezTo>
                    <a:pt x="487" y="317"/>
                    <a:pt x="487" y="317"/>
                    <a:pt x="487" y="317"/>
                  </a:cubicBezTo>
                  <a:cubicBezTo>
                    <a:pt x="486" y="315"/>
                    <a:pt x="486" y="315"/>
                    <a:pt x="486" y="315"/>
                  </a:cubicBezTo>
                  <a:cubicBezTo>
                    <a:pt x="480" y="315"/>
                    <a:pt x="480" y="315"/>
                    <a:pt x="480" y="315"/>
                  </a:cubicBezTo>
                  <a:cubicBezTo>
                    <a:pt x="478" y="314"/>
                    <a:pt x="478" y="314"/>
                    <a:pt x="478" y="314"/>
                  </a:cubicBezTo>
                  <a:cubicBezTo>
                    <a:pt x="480" y="312"/>
                    <a:pt x="480" y="312"/>
                    <a:pt x="480" y="312"/>
                  </a:cubicBezTo>
                  <a:cubicBezTo>
                    <a:pt x="474" y="311"/>
                    <a:pt x="474" y="311"/>
                    <a:pt x="474" y="311"/>
                  </a:cubicBezTo>
                  <a:cubicBezTo>
                    <a:pt x="473" y="308"/>
                    <a:pt x="473" y="308"/>
                    <a:pt x="473" y="308"/>
                  </a:cubicBezTo>
                  <a:cubicBezTo>
                    <a:pt x="474" y="304"/>
                    <a:pt x="474" y="304"/>
                    <a:pt x="474" y="304"/>
                  </a:cubicBezTo>
                  <a:cubicBezTo>
                    <a:pt x="470" y="304"/>
                    <a:pt x="470" y="304"/>
                    <a:pt x="470" y="304"/>
                  </a:cubicBezTo>
                  <a:cubicBezTo>
                    <a:pt x="475" y="301"/>
                    <a:pt x="475" y="301"/>
                    <a:pt x="475" y="301"/>
                  </a:cubicBezTo>
                  <a:cubicBezTo>
                    <a:pt x="478" y="298"/>
                    <a:pt x="478" y="298"/>
                    <a:pt x="478" y="298"/>
                  </a:cubicBezTo>
                  <a:cubicBezTo>
                    <a:pt x="478" y="296"/>
                    <a:pt x="478" y="296"/>
                    <a:pt x="478" y="296"/>
                  </a:cubicBezTo>
                  <a:cubicBezTo>
                    <a:pt x="474" y="296"/>
                    <a:pt x="474" y="296"/>
                    <a:pt x="474" y="296"/>
                  </a:cubicBezTo>
                  <a:cubicBezTo>
                    <a:pt x="470" y="298"/>
                    <a:pt x="470" y="298"/>
                    <a:pt x="470" y="298"/>
                  </a:cubicBezTo>
                  <a:cubicBezTo>
                    <a:pt x="470" y="295"/>
                    <a:pt x="470" y="295"/>
                    <a:pt x="470" y="295"/>
                  </a:cubicBezTo>
                  <a:cubicBezTo>
                    <a:pt x="464" y="294"/>
                    <a:pt x="464" y="294"/>
                    <a:pt x="464" y="294"/>
                  </a:cubicBezTo>
                  <a:cubicBezTo>
                    <a:pt x="470" y="293"/>
                    <a:pt x="470" y="293"/>
                    <a:pt x="470" y="293"/>
                  </a:cubicBezTo>
                  <a:cubicBezTo>
                    <a:pt x="472" y="292"/>
                    <a:pt x="472" y="292"/>
                    <a:pt x="472" y="292"/>
                  </a:cubicBezTo>
                  <a:cubicBezTo>
                    <a:pt x="476" y="294"/>
                    <a:pt x="476" y="294"/>
                    <a:pt x="476" y="294"/>
                  </a:cubicBezTo>
                  <a:cubicBezTo>
                    <a:pt x="485" y="290"/>
                    <a:pt x="485" y="290"/>
                    <a:pt x="485" y="290"/>
                  </a:cubicBezTo>
                  <a:cubicBezTo>
                    <a:pt x="486" y="289"/>
                    <a:pt x="486" y="289"/>
                    <a:pt x="486" y="289"/>
                  </a:cubicBezTo>
                  <a:cubicBezTo>
                    <a:pt x="485" y="287"/>
                    <a:pt x="485" y="287"/>
                    <a:pt x="485" y="287"/>
                  </a:cubicBezTo>
                  <a:cubicBezTo>
                    <a:pt x="486" y="287"/>
                    <a:pt x="486" y="287"/>
                    <a:pt x="486" y="287"/>
                  </a:cubicBezTo>
                  <a:cubicBezTo>
                    <a:pt x="486" y="284"/>
                    <a:pt x="486" y="284"/>
                    <a:pt x="486" y="284"/>
                  </a:cubicBezTo>
                  <a:cubicBezTo>
                    <a:pt x="481" y="281"/>
                    <a:pt x="481" y="281"/>
                    <a:pt x="481" y="281"/>
                  </a:cubicBezTo>
                  <a:cubicBezTo>
                    <a:pt x="474" y="282"/>
                    <a:pt x="474" y="282"/>
                    <a:pt x="474" y="282"/>
                  </a:cubicBezTo>
                  <a:cubicBezTo>
                    <a:pt x="466" y="285"/>
                    <a:pt x="466" y="285"/>
                    <a:pt x="466" y="285"/>
                  </a:cubicBezTo>
                  <a:cubicBezTo>
                    <a:pt x="458" y="288"/>
                    <a:pt x="458" y="288"/>
                    <a:pt x="458" y="288"/>
                  </a:cubicBezTo>
                  <a:cubicBezTo>
                    <a:pt x="448" y="292"/>
                    <a:pt x="448" y="292"/>
                    <a:pt x="448" y="292"/>
                  </a:cubicBezTo>
                  <a:cubicBezTo>
                    <a:pt x="442" y="296"/>
                    <a:pt x="442" y="296"/>
                    <a:pt x="442" y="296"/>
                  </a:cubicBezTo>
                  <a:cubicBezTo>
                    <a:pt x="437" y="300"/>
                    <a:pt x="437" y="300"/>
                    <a:pt x="437" y="300"/>
                  </a:cubicBezTo>
                  <a:cubicBezTo>
                    <a:pt x="432" y="304"/>
                    <a:pt x="432" y="304"/>
                    <a:pt x="432" y="304"/>
                  </a:cubicBezTo>
                  <a:cubicBezTo>
                    <a:pt x="427" y="306"/>
                    <a:pt x="427" y="306"/>
                    <a:pt x="427" y="306"/>
                  </a:cubicBezTo>
                  <a:cubicBezTo>
                    <a:pt x="422" y="306"/>
                    <a:pt x="422" y="306"/>
                    <a:pt x="422" y="306"/>
                  </a:cubicBezTo>
                  <a:cubicBezTo>
                    <a:pt x="428" y="304"/>
                    <a:pt x="428" y="304"/>
                    <a:pt x="428" y="304"/>
                  </a:cubicBezTo>
                  <a:cubicBezTo>
                    <a:pt x="433" y="301"/>
                    <a:pt x="433" y="301"/>
                    <a:pt x="433" y="301"/>
                  </a:cubicBezTo>
                  <a:cubicBezTo>
                    <a:pt x="436" y="298"/>
                    <a:pt x="436" y="298"/>
                    <a:pt x="436" y="298"/>
                  </a:cubicBezTo>
                  <a:cubicBezTo>
                    <a:pt x="441" y="295"/>
                    <a:pt x="441" y="295"/>
                    <a:pt x="441" y="295"/>
                  </a:cubicBezTo>
                  <a:cubicBezTo>
                    <a:pt x="443" y="293"/>
                    <a:pt x="443" y="293"/>
                    <a:pt x="443" y="293"/>
                  </a:cubicBezTo>
                  <a:cubicBezTo>
                    <a:pt x="446" y="290"/>
                    <a:pt x="446" y="290"/>
                    <a:pt x="446" y="290"/>
                  </a:cubicBezTo>
                  <a:cubicBezTo>
                    <a:pt x="452" y="286"/>
                    <a:pt x="452" y="286"/>
                    <a:pt x="452" y="286"/>
                  </a:cubicBezTo>
                  <a:cubicBezTo>
                    <a:pt x="457" y="284"/>
                    <a:pt x="457" y="284"/>
                    <a:pt x="457" y="284"/>
                  </a:cubicBezTo>
                  <a:cubicBezTo>
                    <a:pt x="459" y="282"/>
                    <a:pt x="459" y="282"/>
                    <a:pt x="459" y="282"/>
                  </a:cubicBezTo>
                  <a:cubicBezTo>
                    <a:pt x="466" y="280"/>
                    <a:pt x="466" y="280"/>
                    <a:pt x="466" y="280"/>
                  </a:cubicBezTo>
                  <a:cubicBezTo>
                    <a:pt x="468" y="277"/>
                    <a:pt x="468" y="277"/>
                    <a:pt x="468" y="277"/>
                  </a:cubicBezTo>
                  <a:cubicBezTo>
                    <a:pt x="476" y="273"/>
                    <a:pt x="476" y="273"/>
                    <a:pt x="476" y="273"/>
                  </a:cubicBezTo>
                  <a:cubicBezTo>
                    <a:pt x="479" y="273"/>
                    <a:pt x="479" y="273"/>
                    <a:pt x="479" y="273"/>
                  </a:cubicBezTo>
                  <a:cubicBezTo>
                    <a:pt x="484" y="272"/>
                    <a:pt x="484" y="272"/>
                    <a:pt x="484" y="272"/>
                  </a:cubicBezTo>
                  <a:cubicBezTo>
                    <a:pt x="495" y="272"/>
                    <a:pt x="495" y="272"/>
                    <a:pt x="495" y="272"/>
                  </a:cubicBezTo>
                  <a:cubicBezTo>
                    <a:pt x="497" y="274"/>
                    <a:pt x="497" y="274"/>
                    <a:pt x="497" y="274"/>
                  </a:cubicBezTo>
                  <a:cubicBezTo>
                    <a:pt x="499" y="273"/>
                    <a:pt x="499" y="273"/>
                    <a:pt x="499" y="273"/>
                  </a:cubicBezTo>
                  <a:cubicBezTo>
                    <a:pt x="508" y="272"/>
                    <a:pt x="508" y="272"/>
                    <a:pt x="508" y="272"/>
                  </a:cubicBezTo>
                  <a:cubicBezTo>
                    <a:pt x="510" y="274"/>
                    <a:pt x="510" y="274"/>
                    <a:pt x="510" y="274"/>
                  </a:cubicBezTo>
                  <a:cubicBezTo>
                    <a:pt x="517" y="272"/>
                    <a:pt x="517" y="272"/>
                    <a:pt x="517" y="272"/>
                  </a:cubicBezTo>
                  <a:cubicBezTo>
                    <a:pt x="524" y="272"/>
                    <a:pt x="524" y="272"/>
                    <a:pt x="524" y="272"/>
                  </a:cubicBezTo>
                  <a:lnTo>
                    <a:pt x="525" y="271"/>
                  </a:lnTo>
                  <a:close/>
                  <a:moveTo>
                    <a:pt x="457" y="154"/>
                  </a:moveTo>
                  <a:cubicBezTo>
                    <a:pt x="458" y="156"/>
                    <a:pt x="458" y="156"/>
                    <a:pt x="458" y="156"/>
                  </a:cubicBezTo>
                  <a:cubicBezTo>
                    <a:pt x="462" y="153"/>
                    <a:pt x="462" y="153"/>
                    <a:pt x="462" y="153"/>
                  </a:cubicBezTo>
                  <a:cubicBezTo>
                    <a:pt x="462" y="152"/>
                    <a:pt x="462" y="152"/>
                    <a:pt x="462" y="152"/>
                  </a:cubicBezTo>
                  <a:cubicBezTo>
                    <a:pt x="457" y="152"/>
                    <a:pt x="457" y="152"/>
                    <a:pt x="457" y="152"/>
                  </a:cubicBezTo>
                  <a:lnTo>
                    <a:pt x="457" y="154"/>
                  </a:lnTo>
                  <a:close/>
                  <a:moveTo>
                    <a:pt x="480" y="295"/>
                  </a:moveTo>
                  <a:cubicBezTo>
                    <a:pt x="479" y="296"/>
                    <a:pt x="479" y="296"/>
                    <a:pt x="479" y="296"/>
                  </a:cubicBezTo>
                  <a:cubicBezTo>
                    <a:pt x="480" y="296"/>
                    <a:pt x="480" y="296"/>
                    <a:pt x="480" y="296"/>
                  </a:cubicBezTo>
                  <a:cubicBezTo>
                    <a:pt x="481" y="294"/>
                    <a:pt x="481" y="294"/>
                    <a:pt x="481" y="294"/>
                  </a:cubicBezTo>
                  <a:lnTo>
                    <a:pt x="480" y="295"/>
                  </a:lnTo>
                  <a:close/>
                  <a:moveTo>
                    <a:pt x="500" y="334"/>
                  </a:moveTo>
                  <a:cubicBezTo>
                    <a:pt x="501" y="334"/>
                    <a:pt x="501" y="334"/>
                    <a:pt x="501" y="334"/>
                  </a:cubicBezTo>
                  <a:cubicBezTo>
                    <a:pt x="503" y="334"/>
                    <a:pt x="503" y="334"/>
                    <a:pt x="503" y="334"/>
                  </a:cubicBezTo>
                  <a:cubicBezTo>
                    <a:pt x="505" y="332"/>
                    <a:pt x="505" y="332"/>
                    <a:pt x="505" y="332"/>
                  </a:cubicBezTo>
                  <a:cubicBezTo>
                    <a:pt x="503" y="333"/>
                    <a:pt x="503" y="333"/>
                    <a:pt x="503" y="333"/>
                  </a:cubicBezTo>
                  <a:lnTo>
                    <a:pt x="500" y="334"/>
                  </a:lnTo>
                  <a:close/>
                  <a:moveTo>
                    <a:pt x="479" y="308"/>
                  </a:moveTo>
                  <a:cubicBezTo>
                    <a:pt x="481" y="310"/>
                    <a:pt x="481" y="310"/>
                    <a:pt x="481" y="310"/>
                  </a:cubicBezTo>
                  <a:cubicBezTo>
                    <a:pt x="484" y="312"/>
                    <a:pt x="484" y="312"/>
                    <a:pt x="484" y="312"/>
                  </a:cubicBezTo>
                  <a:cubicBezTo>
                    <a:pt x="486" y="311"/>
                    <a:pt x="486" y="311"/>
                    <a:pt x="486" y="311"/>
                  </a:cubicBezTo>
                  <a:cubicBezTo>
                    <a:pt x="487" y="313"/>
                    <a:pt x="487" y="313"/>
                    <a:pt x="487" y="313"/>
                  </a:cubicBezTo>
                  <a:cubicBezTo>
                    <a:pt x="490" y="313"/>
                    <a:pt x="490" y="313"/>
                    <a:pt x="490" y="313"/>
                  </a:cubicBezTo>
                  <a:cubicBezTo>
                    <a:pt x="491" y="311"/>
                    <a:pt x="491" y="311"/>
                    <a:pt x="491" y="311"/>
                  </a:cubicBezTo>
                  <a:cubicBezTo>
                    <a:pt x="495" y="309"/>
                    <a:pt x="495" y="309"/>
                    <a:pt x="495" y="309"/>
                  </a:cubicBezTo>
                  <a:cubicBezTo>
                    <a:pt x="489" y="309"/>
                    <a:pt x="489" y="309"/>
                    <a:pt x="489" y="309"/>
                  </a:cubicBezTo>
                  <a:cubicBezTo>
                    <a:pt x="486" y="310"/>
                    <a:pt x="486" y="310"/>
                    <a:pt x="486" y="310"/>
                  </a:cubicBezTo>
                  <a:cubicBezTo>
                    <a:pt x="483" y="308"/>
                    <a:pt x="483" y="308"/>
                    <a:pt x="483" y="308"/>
                  </a:cubicBezTo>
                  <a:cubicBezTo>
                    <a:pt x="481" y="307"/>
                    <a:pt x="481" y="307"/>
                    <a:pt x="481" y="307"/>
                  </a:cubicBezTo>
                  <a:cubicBezTo>
                    <a:pt x="482" y="304"/>
                    <a:pt x="482" y="304"/>
                    <a:pt x="482" y="304"/>
                  </a:cubicBezTo>
                  <a:cubicBezTo>
                    <a:pt x="479" y="306"/>
                    <a:pt x="479" y="306"/>
                    <a:pt x="479" y="306"/>
                  </a:cubicBezTo>
                  <a:lnTo>
                    <a:pt x="479" y="30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Freeform 485"/>
            <p:cNvSpPr>
              <a:spLocks/>
            </p:cNvSpPr>
            <p:nvPr/>
          </p:nvSpPr>
          <p:spPr bwMode="auto">
            <a:xfrm>
              <a:off x="3935616" y="2331426"/>
              <a:ext cx="109555" cy="115999"/>
            </a:xfrm>
            <a:custGeom>
              <a:avLst/>
              <a:gdLst>
                <a:gd name="T0" fmla="*/ 2 w 68"/>
                <a:gd name="T1" fmla="*/ 64 h 72"/>
                <a:gd name="T2" fmla="*/ 4 w 68"/>
                <a:gd name="T3" fmla="*/ 68 h 72"/>
                <a:gd name="T4" fmla="*/ 12 w 68"/>
                <a:gd name="T5" fmla="*/ 66 h 72"/>
                <a:gd name="T6" fmla="*/ 8 w 68"/>
                <a:gd name="T7" fmla="*/ 70 h 72"/>
                <a:gd name="T8" fmla="*/ 12 w 68"/>
                <a:gd name="T9" fmla="*/ 68 h 72"/>
                <a:gd name="T10" fmla="*/ 12 w 68"/>
                <a:gd name="T11" fmla="*/ 72 h 72"/>
                <a:gd name="T12" fmla="*/ 30 w 68"/>
                <a:gd name="T13" fmla="*/ 70 h 72"/>
                <a:gd name="T14" fmla="*/ 32 w 68"/>
                <a:gd name="T15" fmla="*/ 64 h 72"/>
                <a:gd name="T16" fmla="*/ 38 w 68"/>
                <a:gd name="T17" fmla="*/ 64 h 72"/>
                <a:gd name="T18" fmla="*/ 50 w 68"/>
                <a:gd name="T19" fmla="*/ 60 h 72"/>
                <a:gd name="T20" fmla="*/ 52 w 68"/>
                <a:gd name="T21" fmla="*/ 58 h 72"/>
                <a:gd name="T22" fmla="*/ 62 w 68"/>
                <a:gd name="T23" fmla="*/ 58 h 72"/>
                <a:gd name="T24" fmla="*/ 68 w 68"/>
                <a:gd name="T25" fmla="*/ 48 h 72"/>
                <a:gd name="T26" fmla="*/ 68 w 68"/>
                <a:gd name="T27" fmla="*/ 36 h 72"/>
                <a:gd name="T28" fmla="*/ 66 w 68"/>
                <a:gd name="T29" fmla="*/ 26 h 72"/>
                <a:gd name="T30" fmla="*/ 68 w 68"/>
                <a:gd name="T31" fmla="*/ 24 h 72"/>
                <a:gd name="T32" fmla="*/ 60 w 68"/>
                <a:gd name="T33" fmla="*/ 24 h 72"/>
                <a:gd name="T34" fmla="*/ 58 w 68"/>
                <a:gd name="T35" fmla="*/ 18 h 72"/>
                <a:gd name="T36" fmla="*/ 54 w 68"/>
                <a:gd name="T37" fmla="*/ 20 h 72"/>
                <a:gd name="T38" fmla="*/ 52 w 68"/>
                <a:gd name="T39" fmla="*/ 24 h 72"/>
                <a:gd name="T40" fmla="*/ 42 w 68"/>
                <a:gd name="T41" fmla="*/ 20 h 72"/>
                <a:gd name="T42" fmla="*/ 44 w 68"/>
                <a:gd name="T43" fmla="*/ 16 h 72"/>
                <a:gd name="T44" fmla="*/ 50 w 68"/>
                <a:gd name="T45" fmla="*/ 12 h 72"/>
                <a:gd name="T46" fmla="*/ 52 w 68"/>
                <a:gd name="T47" fmla="*/ 6 h 72"/>
                <a:gd name="T48" fmla="*/ 62 w 68"/>
                <a:gd name="T49" fmla="*/ 4 h 72"/>
                <a:gd name="T50" fmla="*/ 58 w 68"/>
                <a:gd name="T51" fmla="*/ 0 h 72"/>
                <a:gd name="T52" fmla="*/ 52 w 68"/>
                <a:gd name="T53" fmla="*/ 0 h 72"/>
                <a:gd name="T54" fmla="*/ 50 w 68"/>
                <a:gd name="T55" fmla="*/ 2 h 72"/>
                <a:gd name="T56" fmla="*/ 40 w 68"/>
                <a:gd name="T57" fmla="*/ 4 h 72"/>
                <a:gd name="T58" fmla="*/ 38 w 68"/>
                <a:gd name="T59" fmla="*/ 8 h 72"/>
                <a:gd name="T60" fmla="*/ 32 w 68"/>
                <a:gd name="T61" fmla="*/ 12 h 72"/>
                <a:gd name="T62" fmla="*/ 38 w 68"/>
                <a:gd name="T63" fmla="*/ 14 h 72"/>
                <a:gd name="T64" fmla="*/ 36 w 68"/>
                <a:gd name="T65" fmla="*/ 18 h 72"/>
                <a:gd name="T66" fmla="*/ 34 w 68"/>
                <a:gd name="T67" fmla="*/ 22 h 72"/>
                <a:gd name="T68" fmla="*/ 14 w 68"/>
                <a:gd name="T69" fmla="*/ 20 h 72"/>
                <a:gd name="T70" fmla="*/ 12 w 68"/>
                <a:gd name="T71" fmla="*/ 26 h 72"/>
                <a:gd name="T72" fmla="*/ 14 w 68"/>
                <a:gd name="T73" fmla="*/ 28 h 72"/>
                <a:gd name="T74" fmla="*/ 8 w 68"/>
                <a:gd name="T75" fmla="*/ 32 h 72"/>
                <a:gd name="T76" fmla="*/ 10 w 68"/>
                <a:gd name="T77" fmla="*/ 36 h 72"/>
                <a:gd name="T78" fmla="*/ 16 w 68"/>
                <a:gd name="T79" fmla="*/ 36 h 72"/>
                <a:gd name="T80" fmla="*/ 20 w 68"/>
                <a:gd name="T81" fmla="*/ 34 h 72"/>
                <a:gd name="T82" fmla="*/ 24 w 68"/>
                <a:gd name="T83" fmla="*/ 40 h 72"/>
                <a:gd name="T84" fmla="*/ 18 w 68"/>
                <a:gd name="T85" fmla="*/ 42 h 72"/>
                <a:gd name="T86" fmla="*/ 18 w 68"/>
                <a:gd name="T87" fmla="*/ 46 h 72"/>
                <a:gd name="T88" fmla="*/ 10 w 68"/>
                <a:gd name="T89" fmla="*/ 52 h 72"/>
                <a:gd name="T90" fmla="*/ 24 w 68"/>
                <a:gd name="T91" fmla="*/ 50 h 72"/>
                <a:gd name="T92" fmla="*/ 24 w 68"/>
                <a:gd name="T93" fmla="*/ 52 h 72"/>
                <a:gd name="T94" fmla="*/ 10 w 68"/>
                <a:gd name="T95" fmla="*/ 54 h 72"/>
                <a:gd name="T96" fmla="*/ 10 w 68"/>
                <a:gd name="T97" fmla="*/ 58 h 72"/>
                <a:gd name="T98" fmla="*/ 4 w 68"/>
                <a:gd name="T99" fmla="*/ 58 h 72"/>
                <a:gd name="T100" fmla="*/ 0 w 68"/>
                <a:gd name="T101" fmla="*/ 62 h 72"/>
                <a:gd name="T102" fmla="*/ 6 w 68"/>
                <a:gd name="T103" fmla="*/ 62 h 72"/>
                <a:gd name="T104" fmla="*/ 2 w 68"/>
                <a:gd name="T10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72">
                  <a:moveTo>
                    <a:pt x="2" y="64"/>
                  </a:moveTo>
                  <a:lnTo>
                    <a:pt x="4" y="68"/>
                  </a:lnTo>
                  <a:lnTo>
                    <a:pt x="12" y="66"/>
                  </a:lnTo>
                  <a:lnTo>
                    <a:pt x="8" y="70"/>
                  </a:lnTo>
                  <a:lnTo>
                    <a:pt x="12" y="68"/>
                  </a:lnTo>
                  <a:lnTo>
                    <a:pt x="12" y="72"/>
                  </a:lnTo>
                  <a:lnTo>
                    <a:pt x="30" y="70"/>
                  </a:lnTo>
                  <a:lnTo>
                    <a:pt x="32" y="64"/>
                  </a:lnTo>
                  <a:lnTo>
                    <a:pt x="38" y="64"/>
                  </a:lnTo>
                  <a:lnTo>
                    <a:pt x="50" y="60"/>
                  </a:lnTo>
                  <a:lnTo>
                    <a:pt x="52" y="58"/>
                  </a:lnTo>
                  <a:lnTo>
                    <a:pt x="62" y="58"/>
                  </a:lnTo>
                  <a:lnTo>
                    <a:pt x="68" y="48"/>
                  </a:lnTo>
                  <a:lnTo>
                    <a:pt x="68" y="36"/>
                  </a:lnTo>
                  <a:lnTo>
                    <a:pt x="66" y="26"/>
                  </a:lnTo>
                  <a:lnTo>
                    <a:pt x="68" y="24"/>
                  </a:lnTo>
                  <a:lnTo>
                    <a:pt x="60" y="24"/>
                  </a:lnTo>
                  <a:lnTo>
                    <a:pt x="58" y="18"/>
                  </a:lnTo>
                  <a:lnTo>
                    <a:pt x="54" y="20"/>
                  </a:lnTo>
                  <a:lnTo>
                    <a:pt x="52" y="24"/>
                  </a:lnTo>
                  <a:lnTo>
                    <a:pt x="42" y="20"/>
                  </a:lnTo>
                  <a:lnTo>
                    <a:pt x="44" y="16"/>
                  </a:lnTo>
                  <a:lnTo>
                    <a:pt x="50" y="12"/>
                  </a:lnTo>
                  <a:lnTo>
                    <a:pt x="52" y="6"/>
                  </a:lnTo>
                  <a:lnTo>
                    <a:pt x="62" y="4"/>
                  </a:lnTo>
                  <a:lnTo>
                    <a:pt x="58" y="0"/>
                  </a:lnTo>
                  <a:lnTo>
                    <a:pt x="52" y="0"/>
                  </a:lnTo>
                  <a:lnTo>
                    <a:pt x="50" y="2"/>
                  </a:lnTo>
                  <a:lnTo>
                    <a:pt x="40" y="4"/>
                  </a:lnTo>
                  <a:lnTo>
                    <a:pt x="38" y="8"/>
                  </a:lnTo>
                  <a:lnTo>
                    <a:pt x="32" y="12"/>
                  </a:lnTo>
                  <a:lnTo>
                    <a:pt x="38" y="14"/>
                  </a:lnTo>
                  <a:lnTo>
                    <a:pt x="36" y="18"/>
                  </a:lnTo>
                  <a:lnTo>
                    <a:pt x="34" y="22"/>
                  </a:lnTo>
                  <a:lnTo>
                    <a:pt x="14" y="20"/>
                  </a:lnTo>
                  <a:lnTo>
                    <a:pt x="12" y="26"/>
                  </a:lnTo>
                  <a:lnTo>
                    <a:pt x="14" y="28"/>
                  </a:lnTo>
                  <a:lnTo>
                    <a:pt x="8" y="32"/>
                  </a:lnTo>
                  <a:lnTo>
                    <a:pt x="10" y="36"/>
                  </a:lnTo>
                  <a:lnTo>
                    <a:pt x="16" y="36"/>
                  </a:lnTo>
                  <a:lnTo>
                    <a:pt x="20" y="34"/>
                  </a:lnTo>
                  <a:lnTo>
                    <a:pt x="24" y="40"/>
                  </a:lnTo>
                  <a:lnTo>
                    <a:pt x="18" y="42"/>
                  </a:lnTo>
                  <a:lnTo>
                    <a:pt x="18" y="46"/>
                  </a:lnTo>
                  <a:lnTo>
                    <a:pt x="10" y="52"/>
                  </a:lnTo>
                  <a:lnTo>
                    <a:pt x="24" y="50"/>
                  </a:lnTo>
                  <a:lnTo>
                    <a:pt x="24" y="52"/>
                  </a:lnTo>
                  <a:lnTo>
                    <a:pt x="10" y="54"/>
                  </a:lnTo>
                  <a:lnTo>
                    <a:pt x="10" y="58"/>
                  </a:lnTo>
                  <a:lnTo>
                    <a:pt x="4" y="58"/>
                  </a:lnTo>
                  <a:lnTo>
                    <a:pt x="0" y="62"/>
                  </a:lnTo>
                  <a:lnTo>
                    <a:pt x="6" y="62"/>
                  </a:lnTo>
                  <a:lnTo>
                    <a:pt x="2" y="6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486"/>
            <p:cNvSpPr>
              <a:spLocks noEditPoints="1"/>
            </p:cNvSpPr>
            <p:nvPr/>
          </p:nvSpPr>
          <p:spPr bwMode="auto">
            <a:xfrm>
              <a:off x="4064504" y="2460314"/>
              <a:ext cx="351220" cy="304498"/>
            </a:xfrm>
            <a:custGeom>
              <a:avLst/>
              <a:gdLst>
                <a:gd name="T0" fmla="*/ 46 w 218"/>
                <a:gd name="T1" fmla="*/ 93 h 189"/>
                <a:gd name="T2" fmla="*/ 214 w 218"/>
                <a:gd name="T3" fmla="*/ 187 h 189"/>
                <a:gd name="T4" fmla="*/ 218 w 218"/>
                <a:gd name="T5" fmla="*/ 173 h 189"/>
                <a:gd name="T6" fmla="*/ 216 w 218"/>
                <a:gd name="T7" fmla="*/ 155 h 189"/>
                <a:gd name="T8" fmla="*/ 214 w 218"/>
                <a:gd name="T9" fmla="*/ 161 h 189"/>
                <a:gd name="T10" fmla="*/ 206 w 218"/>
                <a:gd name="T11" fmla="*/ 165 h 189"/>
                <a:gd name="T12" fmla="*/ 206 w 218"/>
                <a:gd name="T13" fmla="*/ 179 h 189"/>
                <a:gd name="T14" fmla="*/ 212 w 218"/>
                <a:gd name="T15" fmla="*/ 189 h 189"/>
                <a:gd name="T16" fmla="*/ 176 w 218"/>
                <a:gd name="T17" fmla="*/ 133 h 189"/>
                <a:gd name="T18" fmla="*/ 180 w 218"/>
                <a:gd name="T19" fmla="*/ 113 h 189"/>
                <a:gd name="T20" fmla="*/ 176 w 218"/>
                <a:gd name="T21" fmla="*/ 91 h 189"/>
                <a:gd name="T22" fmla="*/ 164 w 218"/>
                <a:gd name="T23" fmla="*/ 91 h 189"/>
                <a:gd name="T24" fmla="*/ 178 w 218"/>
                <a:gd name="T25" fmla="*/ 77 h 189"/>
                <a:gd name="T26" fmla="*/ 188 w 218"/>
                <a:gd name="T27" fmla="*/ 68 h 189"/>
                <a:gd name="T28" fmla="*/ 196 w 218"/>
                <a:gd name="T29" fmla="*/ 42 h 189"/>
                <a:gd name="T30" fmla="*/ 170 w 218"/>
                <a:gd name="T31" fmla="*/ 32 h 189"/>
                <a:gd name="T32" fmla="*/ 158 w 218"/>
                <a:gd name="T33" fmla="*/ 30 h 189"/>
                <a:gd name="T34" fmla="*/ 144 w 218"/>
                <a:gd name="T35" fmla="*/ 22 h 189"/>
                <a:gd name="T36" fmla="*/ 126 w 218"/>
                <a:gd name="T37" fmla="*/ 12 h 189"/>
                <a:gd name="T38" fmla="*/ 114 w 218"/>
                <a:gd name="T39" fmla="*/ 0 h 189"/>
                <a:gd name="T40" fmla="*/ 98 w 218"/>
                <a:gd name="T41" fmla="*/ 8 h 189"/>
                <a:gd name="T42" fmla="*/ 98 w 218"/>
                <a:gd name="T43" fmla="*/ 18 h 189"/>
                <a:gd name="T44" fmla="*/ 78 w 218"/>
                <a:gd name="T45" fmla="*/ 26 h 189"/>
                <a:gd name="T46" fmla="*/ 80 w 218"/>
                <a:gd name="T47" fmla="*/ 32 h 189"/>
                <a:gd name="T48" fmla="*/ 64 w 218"/>
                <a:gd name="T49" fmla="*/ 34 h 189"/>
                <a:gd name="T50" fmla="*/ 54 w 218"/>
                <a:gd name="T51" fmla="*/ 26 h 189"/>
                <a:gd name="T52" fmla="*/ 44 w 218"/>
                <a:gd name="T53" fmla="*/ 26 h 189"/>
                <a:gd name="T54" fmla="*/ 50 w 218"/>
                <a:gd name="T55" fmla="*/ 40 h 189"/>
                <a:gd name="T56" fmla="*/ 44 w 218"/>
                <a:gd name="T57" fmla="*/ 46 h 189"/>
                <a:gd name="T58" fmla="*/ 32 w 218"/>
                <a:gd name="T59" fmla="*/ 48 h 189"/>
                <a:gd name="T60" fmla="*/ 18 w 218"/>
                <a:gd name="T61" fmla="*/ 46 h 189"/>
                <a:gd name="T62" fmla="*/ 2 w 218"/>
                <a:gd name="T63" fmla="*/ 48 h 189"/>
                <a:gd name="T64" fmla="*/ 4 w 218"/>
                <a:gd name="T65" fmla="*/ 52 h 189"/>
                <a:gd name="T66" fmla="*/ 2 w 218"/>
                <a:gd name="T67" fmla="*/ 56 h 189"/>
                <a:gd name="T68" fmla="*/ 6 w 218"/>
                <a:gd name="T69" fmla="*/ 58 h 189"/>
                <a:gd name="T70" fmla="*/ 4 w 218"/>
                <a:gd name="T71" fmla="*/ 60 h 189"/>
                <a:gd name="T72" fmla="*/ 18 w 218"/>
                <a:gd name="T73" fmla="*/ 66 h 189"/>
                <a:gd name="T74" fmla="*/ 28 w 218"/>
                <a:gd name="T75" fmla="*/ 68 h 189"/>
                <a:gd name="T76" fmla="*/ 36 w 218"/>
                <a:gd name="T77" fmla="*/ 75 h 189"/>
                <a:gd name="T78" fmla="*/ 44 w 218"/>
                <a:gd name="T79" fmla="*/ 77 h 189"/>
                <a:gd name="T80" fmla="*/ 38 w 218"/>
                <a:gd name="T81" fmla="*/ 81 h 189"/>
                <a:gd name="T82" fmla="*/ 48 w 218"/>
                <a:gd name="T83" fmla="*/ 91 h 189"/>
                <a:gd name="T84" fmla="*/ 54 w 218"/>
                <a:gd name="T85" fmla="*/ 99 h 189"/>
                <a:gd name="T86" fmla="*/ 52 w 218"/>
                <a:gd name="T87" fmla="*/ 105 h 189"/>
                <a:gd name="T88" fmla="*/ 60 w 218"/>
                <a:gd name="T89" fmla="*/ 119 h 189"/>
                <a:gd name="T90" fmla="*/ 52 w 218"/>
                <a:gd name="T91" fmla="*/ 107 h 189"/>
                <a:gd name="T92" fmla="*/ 50 w 218"/>
                <a:gd name="T93" fmla="*/ 123 h 189"/>
                <a:gd name="T94" fmla="*/ 50 w 218"/>
                <a:gd name="T95" fmla="*/ 125 h 189"/>
                <a:gd name="T96" fmla="*/ 44 w 218"/>
                <a:gd name="T97" fmla="*/ 145 h 189"/>
                <a:gd name="T98" fmla="*/ 46 w 218"/>
                <a:gd name="T99" fmla="*/ 155 h 189"/>
                <a:gd name="T100" fmla="*/ 74 w 218"/>
                <a:gd name="T101" fmla="*/ 163 h 189"/>
                <a:gd name="T102" fmla="*/ 94 w 218"/>
                <a:gd name="T103" fmla="*/ 163 h 189"/>
                <a:gd name="T104" fmla="*/ 108 w 218"/>
                <a:gd name="T105" fmla="*/ 171 h 189"/>
                <a:gd name="T106" fmla="*/ 118 w 218"/>
                <a:gd name="T107" fmla="*/ 151 h 189"/>
                <a:gd name="T108" fmla="*/ 138 w 218"/>
                <a:gd name="T109" fmla="*/ 149 h 189"/>
                <a:gd name="T110" fmla="*/ 152 w 218"/>
                <a:gd name="T111" fmla="*/ 151 h 189"/>
                <a:gd name="T112" fmla="*/ 166 w 218"/>
                <a:gd name="T113" fmla="*/ 155 h 189"/>
                <a:gd name="T114" fmla="*/ 172 w 218"/>
                <a:gd name="T115" fmla="*/ 153 h 189"/>
                <a:gd name="T116" fmla="*/ 182 w 218"/>
                <a:gd name="T117" fmla="*/ 1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89">
                  <a:moveTo>
                    <a:pt x="50" y="95"/>
                  </a:moveTo>
                  <a:lnTo>
                    <a:pt x="46" y="93"/>
                  </a:lnTo>
                  <a:lnTo>
                    <a:pt x="46" y="93"/>
                  </a:lnTo>
                  <a:lnTo>
                    <a:pt x="50" y="95"/>
                  </a:lnTo>
                  <a:close/>
                  <a:moveTo>
                    <a:pt x="212" y="189"/>
                  </a:moveTo>
                  <a:lnTo>
                    <a:pt x="214" y="187"/>
                  </a:lnTo>
                  <a:lnTo>
                    <a:pt x="216" y="183"/>
                  </a:lnTo>
                  <a:lnTo>
                    <a:pt x="216" y="179"/>
                  </a:lnTo>
                  <a:lnTo>
                    <a:pt x="218" y="173"/>
                  </a:lnTo>
                  <a:lnTo>
                    <a:pt x="218" y="165"/>
                  </a:lnTo>
                  <a:lnTo>
                    <a:pt x="216" y="161"/>
                  </a:lnTo>
                  <a:lnTo>
                    <a:pt x="216" y="155"/>
                  </a:lnTo>
                  <a:lnTo>
                    <a:pt x="216" y="155"/>
                  </a:lnTo>
                  <a:lnTo>
                    <a:pt x="214" y="157"/>
                  </a:lnTo>
                  <a:lnTo>
                    <a:pt x="214" y="161"/>
                  </a:lnTo>
                  <a:lnTo>
                    <a:pt x="212" y="161"/>
                  </a:lnTo>
                  <a:lnTo>
                    <a:pt x="210" y="165"/>
                  </a:lnTo>
                  <a:lnTo>
                    <a:pt x="206" y="165"/>
                  </a:lnTo>
                  <a:lnTo>
                    <a:pt x="204" y="169"/>
                  </a:lnTo>
                  <a:lnTo>
                    <a:pt x="204" y="177"/>
                  </a:lnTo>
                  <a:lnTo>
                    <a:pt x="206" y="179"/>
                  </a:lnTo>
                  <a:lnTo>
                    <a:pt x="206" y="185"/>
                  </a:lnTo>
                  <a:lnTo>
                    <a:pt x="210" y="187"/>
                  </a:lnTo>
                  <a:lnTo>
                    <a:pt x="212" y="189"/>
                  </a:lnTo>
                  <a:close/>
                  <a:moveTo>
                    <a:pt x="186" y="133"/>
                  </a:moveTo>
                  <a:lnTo>
                    <a:pt x="180" y="133"/>
                  </a:lnTo>
                  <a:lnTo>
                    <a:pt x="176" y="133"/>
                  </a:lnTo>
                  <a:lnTo>
                    <a:pt x="176" y="125"/>
                  </a:lnTo>
                  <a:lnTo>
                    <a:pt x="174" y="119"/>
                  </a:lnTo>
                  <a:lnTo>
                    <a:pt x="180" y="113"/>
                  </a:lnTo>
                  <a:lnTo>
                    <a:pt x="176" y="105"/>
                  </a:lnTo>
                  <a:lnTo>
                    <a:pt x="178" y="99"/>
                  </a:lnTo>
                  <a:lnTo>
                    <a:pt x="176" y="91"/>
                  </a:lnTo>
                  <a:lnTo>
                    <a:pt x="170" y="91"/>
                  </a:lnTo>
                  <a:lnTo>
                    <a:pt x="166" y="93"/>
                  </a:lnTo>
                  <a:lnTo>
                    <a:pt x="164" y="91"/>
                  </a:lnTo>
                  <a:lnTo>
                    <a:pt x="170" y="87"/>
                  </a:lnTo>
                  <a:lnTo>
                    <a:pt x="172" y="81"/>
                  </a:lnTo>
                  <a:lnTo>
                    <a:pt x="178" y="77"/>
                  </a:lnTo>
                  <a:lnTo>
                    <a:pt x="180" y="70"/>
                  </a:lnTo>
                  <a:lnTo>
                    <a:pt x="186" y="70"/>
                  </a:lnTo>
                  <a:lnTo>
                    <a:pt x="188" y="68"/>
                  </a:lnTo>
                  <a:lnTo>
                    <a:pt x="188" y="60"/>
                  </a:lnTo>
                  <a:lnTo>
                    <a:pt x="190" y="52"/>
                  </a:lnTo>
                  <a:lnTo>
                    <a:pt x="196" y="42"/>
                  </a:lnTo>
                  <a:lnTo>
                    <a:pt x="186" y="38"/>
                  </a:lnTo>
                  <a:lnTo>
                    <a:pt x="180" y="38"/>
                  </a:lnTo>
                  <a:lnTo>
                    <a:pt x="170" y="32"/>
                  </a:lnTo>
                  <a:lnTo>
                    <a:pt x="164" y="32"/>
                  </a:lnTo>
                  <a:lnTo>
                    <a:pt x="162" y="30"/>
                  </a:lnTo>
                  <a:lnTo>
                    <a:pt x="158" y="30"/>
                  </a:lnTo>
                  <a:lnTo>
                    <a:pt x="148" y="24"/>
                  </a:lnTo>
                  <a:lnTo>
                    <a:pt x="146" y="18"/>
                  </a:lnTo>
                  <a:lnTo>
                    <a:pt x="144" y="22"/>
                  </a:lnTo>
                  <a:lnTo>
                    <a:pt x="140" y="22"/>
                  </a:lnTo>
                  <a:lnTo>
                    <a:pt x="136" y="16"/>
                  </a:lnTo>
                  <a:lnTo>
                    <a:pt x="126" y="12"/>
                  </a:lnTo>
                  <a:lnTo>
                    <a:pt x="122" y="8"/>
                  </a:lnTo>
                  <a:lnTo>
                    <a:pt x="116" y="6"/>
                  </a:lnTo>
                  <a:lnTo>
                    <a:pt x="114" y="0"/>
                  </a:lnTo>
                  <a:lnTo>
                    <a:pt x="104" y="2"/>
                  </a:lnTo>
                  <a:lnTo>
                    <a:pt x="100" y="4"/>
                  </a:lnTo>
                  <a:lnTo>
                    <a:pt x="98" y="8"/>
                  </a:lnTo>
                  <a:lnTo>
                    <a:pt x="100" y="12"/>
                  </a:lnTo>
                  <a:lnTo>
                    <a:pt x="98" y="18"/>
                  </a:lnTo>
                  <a:lnTo>
                    <a:pt x="98" y="18"/>
                  </a:lnTo>
                  <a:lnTo>
                    <a:pt x="92" y="20"/>
                  </a:lnTo>
                  <a:lnTo>
                    <a:pt x="86" y="24"/>
                  </a:lnTo>
                  <a:lnTo>
                    <a:pt x="78" y="26"/>
                  </a:lnTo>
                  <a:lnTo>
                    <a:pt x="76" y="28"/>
                  </a:lnTo>
                  <a:lnTo>
                    <a:pt x="76" y="30"/>
                  </a:lnTo>
                  <a:lnTo>
                    <a:pt x="80" y="32"/>
                  </a:lnTo>
                  <a:lnTo>
                    <a:pt x="76" y="32"/>
                  </a:lnTo>
                  <a:lnTo>
                    <a:pt x="72" y="34"/>
                  </a:lnTo>
                  <a:lnTo>
                    <a:pt x="64" y="34"/>
                  </a:lnTo>
                  <a:lnTo>
                    <a:pt x="58" y="32"/>
                  </a:lnTo>
                  <a:lnTo>
                    <a:pt x="56" y="32"/>
                  </a:lnTo>
                  <a:lnTo>
                    <a:pt x="54" y="26"/>
                  </a:lnTo>
                  <a:lnTo>
                    <a:pt x="50" y="28"/>
                  </a:lnTo>
                  <a:lnTo>
                    <a:pt x="44" y="26"/>
                  </a:lnTo>
                  <a:lnTo>
                    <a:pt x="44" y="26"/>
                  </a:lnTo>
                  <a:lnTo>
                    <a:pt x="44" y="28"/>
                  </a:lnTo>
                  <a:lnTo>
                    <a:pt x="46" y="32"/>
                  </a:lnTo>
                  <a:lnTo>
                    <a:pt x="50" y="40"/>
                  </a:lnTo>
                  <a:lnTo>
                    <a:pt x="50" y="46"/>
                  </a:lnTo>
                  <a:lnTo>
                    <a:pt x="48" y="48"/>
                  </a:lnTo>
                  <a:lnTo>
                    <a:pt x="44" y="46"/>
                  </a:lnTo>
                  <a:lnTo>
                    <a:pt x="40" y="48"/>
                  </a:lnTo>
                  <a:lnTo>
                    <a:pt x="38" y="48"/>
                  </a:lnTo>
                  <a:lnTo>
                    <a:pt x="32" y="48"/>
                  </a:lnTo>
                  <a:lnTo>
                    <a:pt x="24" y="42"/>
                  </a:lnTo>
                  <a:lnTo>
                    <a:pt x="20" y="44"/>
                  </a:lnTo>
                  <a:lnTo>
                    <a:pt x="18" y="46"/>
                  </a:lnTo>
                  <a:lnTo>
                    <a:pt x="14" y="48"/>
                  </a:lnTo>
                  <a:lnTo>
                    <a:pt x="12" y="46"/>
                  </a:lnTo>
                  <a:lnTo>
                    <a:pt x="2" y="48"/>
                  </a:lnTo>
                  <a:lnTo>
                    <a:pt x="0" y="52"/>
                  </a:lnTo>
                  <a:lnTo>
                    <a:pt x="0" y="52"/>
                  </a:lnTo>
                  <a:lnTo>
                    <a:pt x="4" y="52"/>
                  </a:lnTo>
                  <a:lnTo>
                    <a:pt x="6" y="56"/>
                  </a:lnTo>
                  <a:lnTo>
                    <a:pt x="2" y="54"/>
                  </a:lnTo>
                  <a:lnTo>
                    <a:pt x="2" y="56"/>
                  </a:lnTo>
                  <a:lnTo>
                    <a:pt x="2" y="56"/>
                  </a:lnTo>
                  <a:lnTo>
                    <a:pt x="6" y="56"/>
                  </a:lnTo>
                  <a:lnTo>
                    <a:pt x="6" y="58"/>
                  </a:lnTo>
                  <a:lnTo>
                    <a:pt x="0" y="58"/>
                  </a:lnTo>
                  <a:lnTo>
                    <a:pt x="0" y="58"/>
                  </a:lnTo>
                  <a:lnTo>
                    <a:pt x="4" y="60"/>
                  </a:lnTo>
                  <a:lnTo>
                    <a:pt x="6" y="64"/>
                  </a:lnTo>
                  <a:lnTo>
                    <a:pt x="10" y="62"/>
                  </a:lnTo>
                  <a:lnTo>
                    <a:pt x="18" y="66"/>
                  </a:lnTo>
                  <a:lnTo>
                    <a:pt x="22" y="64"/>
                  </a:lnTo>
                  <a:lnTo>
                    <a:pt x="26" y="68"/>
                  </a:lnTo>
                  <a:lnTo>
                    <a:pt x="28" y="68"/>
                  </a:lnTo>
                  <a:lnTo>
                    <a:pt x="34" y="70"/>
                  </a:lnTo>
                  <a:lnTo>
                    <a:pt x="34" y="73"/>
                  </a:lnTo>
                  <a:lnTo>
                    <a:pt x="36" y="75"/>
                  </a:lnTo>
                  <a:lnTo>
                    <a:pt x="38" y="73"/>
                  </a:lnTo>
                  <a:lnTo>
                    <a:pt x="40" y="75"/>
                  </a:lnTo>
                  <a:lnTo>
                    <a:pt x="44" y="77"/>
                  </a:lnTo>
                  <a:lnTo>
                    <a:pt x="38" y="77"/>
                  </a:lnTo>
                  <a:lnTo>
                    <a:pt x="38" y="79"/>
                  </a:lnTo>
                  <a:lnTo>
                    <a:pt x="38" y="81"/>
                  </a:lnTo>
                  <a:lnTo>
                    <a:pt x="40" y="85"/>
                  </a:lnTo>
                  <a:lnTo>
                    <a:pt x="44" y="89"/>
                  </a:lnTo>
                  <a:lnTo>
                    <a:pt x="48" y="91"/>
                  </a:lnTo>
                  <a:lnTo>
                    <a:pt x="52" y="93"/>
                  </a:lnTo>
                  <a:lnTo>
                    <a:pt x="52" y="95"/>
                  </a:lnTo>
                  <a:lnTo>
                    <a:pt x="54" y="99"/>
                  </a:lnTo>
                  <a:lnTo>
                    <a:pt x="50" y="101"/>
                  </a:lnTo>
                  <a:lnTo>
                    <a:pt x="50" y="103"/>
                  </a:lnTo>
                  <a:lnTo>
                    <a:pt x="52" y="105"/>
                  </a:lnTo>
                  <a:lnTo>
                    <a:pt x="56" y="107"/>
                  </a:lnTo>
                  <a:lnTo>
                    <a:pt x="60" y="119"/>
                  </a:lnTo>
                  <a:lnTo>
                    <a:pt x="60" y="119"/>
                  </a:lnTo>
                  <a:lnTo>
                    <a:pt x="56" y="111"/>
                  </a:lnTo>
                  <a:lnTo>
                    <a:pt x="54" y="109"/>
                  </a:lnTo>
                  <a:lnTo>
                    <a:pt x="52" y="107"/>
                  </a:lnTo>
                  <a:lnTo>
                    <a:pt x="52" y="107"/>
                  </a:lnTo>
                  <a:lnTo>
                    <a:pt x="50" y="117"/>
                  </a:lnTo>
                  <a:lnTo>
                    <a:pt x="50" y="123"/>
                  </a:lnTo>
                  <a:lnTo>
                    <a:pt x="52" y="125"/>
                  </a:lnTo>
                  <a:lnTo>
                    <a:pt x="50" y="127"/>
                  </a:lnTo>
                  <a:lnTo>
                    <a:pt x="50" y="125"/>
                  </a:lnTo>
                  <a:lnTo>
                    <a:pt x="48" y="129"/>
                  </a:lnTo>
                  <a:lnTo>
                    <a:pt x="48" y="137"/>
                  </a:lnTo>
                  <a:lnTo>
                    <a:pt x="44" y="145"/>
                  </a:lnTo>
                  <a:lnTo>
                    <a:pt x="40" y="151"/>
                  </a:lnTo>
                  <a:lnTo>
                    <a:pt x="44" y="153"/>
                  </a:lnTo>
                  <a:lnTo>
                    <a:pt x="46" y="155"/>
                  </a:lnTo>
                  <a:lnTo>
                    <a:pt x="56" y="159"/>
                  </a:lnTo>
                  <a:lnTo>
                    <a:pt x="62" y="161"/>
                  </a:lnTo>
                  <a:lnTo>
                    <a:pt x="74" y="163"/>
                  </a:lnTo>
                  <a:lnTo>
                    <a:pt x="80" y="159"/>
                  </a:lnTo>
                  <a:lnTo>
                    <a:pt x="90" y="163"/>
                  </a:lnTo>
                  <a:lnTo>
                    <a:pt x="94" y="163"/>
                  </a:lnTo>
                  <a:lnTo>
                    <a:pt x="96" y="165"/>
                  </a:lnTo>
                  <a:lnTo>
                    <a:pt x="96" y="167"/>
                  </a:lnTo>
                  <a:lnTo>
                    <a:pt x="108" y="171"/>
                  </a:lnTo>
                  <a:lnTo>
                    <a:pt x="116" y="167"/>
                  </a:lnTo>
                  <a:lnTo>
                    <a:pt x="114" y="157"/>
                  </a:lnTo>
                  <a:lnTo>
                    <a:pt x="118" y="151"/>
                  </a:lnTo>
                  <a:lnTo>
                    <a:pt x="124" y="151"/>
                  </a:lnTo>
                  <a:lnTo>
                    <a:pt x="132" y="147"/>
                  </a:lnTo>
                  <a:lnTo>
                    <a:pt x="138" y="149"/>
                  </a:lnTo>
                  <a:lnTo>
                    <a:pt x="144" y="149"/>
                  </a:lnTo>
                  <a:lnTo>
                    <a:pt x="148" y="149"/>
                  </a:lnTo>
                  <a:lnTo>
                    <a:pt x="152" y="151"/>
                  </a:lnTo>
                  <a:lnTo>
                    <a:pt x="156" y="153"/>
                  </a:lnTo>
                  <a:lnTo>
                    <a:pt x="158" y="155"/>
                  </a:lnTo>
                  <a:lnTo>
                    <a:pt x="166" y="155"/>
                  </a:lnTo>
                  <a:lnTo>
                    <a:pt x="166" y="157"/>
                  </a:lnTo>
                  <a:lnTo>
                    <a:pt x="168" y="155"/>
                  </a:lnTo>
                  <a:lnTo>
                    <a:pt x="172" y="153"/>
                  </a:lnTo>
                  <a:lnTo>
                    <a:pt x="172" y="149"/>
                  </a:lnTo>
                  <a:lnTo>
                    <a:pt x="180" y="145"/>
                  </a:lnTo>
                  <a:lnTo>
                    <a:pt x="182" y="143"/>
                  </a:lnTo>
                  <a:lnTo>
                    <a:pt x="186" y="139"/>
                  </a:lnTo>
                  <a:lnTo>
                    <a:pt x="186" y="13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487"/>
            <p:cNvSpPr>
              <a:spLocks noEditPoints="1"/>
            </p:cNvSpPr>
            <p:nvPr/>
          </p:nvSpPr>
          <p:spPr bwMode="auto">
            <a:xfrm>
              <a:off x="4003282" y="2173538"/>
              <a:ext cx="225554" cy="318998"/>
            </a:xfrm>
            <a:custGeom>
              <a:avLst/>
              <a:gdLst>
                <a:gd name="T0" fmla="*/ 42 w 140"/>
                <a:gd name="T1" fmla="*/ 106 h 198"/>
                <a:gd name="T2" fmla="*/ 56 w 140"/>
                <a:gd name="T3" fmla="*/ 106 h 198"/>
                <a:gd name="T4" fmla="*/ 66 w 140"/>
                <a:gd name="T5" fmla="*/ 110 h 198"/>
                <a:gd name="T6" fmla="*/ 74 w 140"/>
                <a:gd name="T7" fmla="*/ 124 h 198"/>
                <a:gd name="T8" fmla="*/ 60 w 140"/>
                <a:gd name="T9" fmla="*/ 136 h 198"/>
                <a:gd name="T10" fmla="*/ 54 w 140"/>
                <a:gd name="T11" fmla="*/ 144 h 198"/>
                <a:gd name="T12" fmla="*/ 38 w 140"/>
                <a:gd name="T13" fmla="*/ 162 h 198"/>
                <a:gd name="T14" fmla="*/ 54 w 140"/>
                <a:gd name="T15" fmla="*/ 166 h 198"/>
                <a:gd name="T16" fmla="*/ 70 w 140"/>
                <a:gd name="T17" fmla="*/ 172 h 198"/>
                <a:gd name="T18" fmla="*/ 50 w 140"/>
                <a:gd name="T19" fmla="*/ 180 h 198"/>
                <a:gd name="T20" fmla="*/ 26 w 140"/>
                <a:gd name="T21" fmla="*/ 196 h 198"/>
                <a:gd name="T22" fmla="*/ 50 w 140"/>
                <a:gd name="T23" fmla="*/ 192 h 198"/>
                <a:gd name="T24" fmla="*/ 68 w 140"/>
                <a:gd name="T25" fmla="*/ 184 h 198"/>
                <a:gd name="T26" fmla="*/ 92 w 140"/>
                <a:gd name="T27" fmla="*/ 182 h 198"/>
                <a:gd name="T28" fmla="*/ 126 w 140"/>
                <a:gd name="T29" fmla="*/ 180 h 198"/>
                <a:gd name="T30" fmla="*/ 126 w 140"/>
                <a:gd name="T31" fmla="*/ 172 h 198"/>
                <a:gd name="T32" fmla="*/ 132 w 140"/>
                <a:gd name="T33" fmla="*/ 164 h 198"/>
                <a:gd name="T34" fmla="*/ 140 w 140"/>
                <a:gd name="T35" fmla="*/ 146 h 198"/>
                <a:gd name="T36" fmla="*/ 116 w 140"/>
                <a:gd name="T37" fmla="*/ 142 h 198"/>
                <a:gd name="T38" fmla="*/ 118 w 140"/>
                <a:gd name="T39" fmla="*/ 130 h 198"/>
                <a:gd name="T40" fmla="*/ 100 w 140"/>
                <a:gd name="T41" fmla="*/ 110 h 198"/>
                <a:gd name="T42" fmla="*/ 82 w 140"/>
                <a:gd name="T43" fmla="*/ 86 h 198"/>
                <a:gd name="T44" fmla="*/ 82 w 140"/>
                <a:gd name="T45" fmla="*/ 76 h 198"/>
                <a:gd name="T46" fmla="*/ 90 w 140"/>
                <a:gd name="T47" fmla="*/ 56 h 198"/>
                <a:gd name="T48" fmla="*/ 66 w 140"/>
                <a:gd name="T49" fmla="*/ 52 h 198"/>
                <a:gd name="T50" fmla="*/ 76 w 140"/>
                <a:gd name="T51" fmla="*/ 38 h 198"/>
                <a:gd name="T52" fmla="*/ 48 w 140"/>
                <a:gd name="T53" fmla="*/ 46 h 198"/>
                <a:gd name="T54" fmla="*/ 42 w 140"/>
                <a:gd name="T55" fmla="*/ 60 h 198"/>
                <a:gd name="T56" fmla="*/ 46 w 140"/>
                <a:gd name="T57" fmla="*/ 72 h 198"/>
                <a:gd name="T58" fmla="*/ 36 w 140"/>
                <a:gd name="T59" fmla="*/ 100 h 198"/>
                <a:gd name="T60" fmla="*/ 46 w 140"/>
                <a:gd name="T61" fmla="*/ 82 h 198"/>
                <a:gd name="T62" fmla="*/ 52 w 140"/>
                <a:gd name="T63" fmla="*/ 96 h 198"/>
                <a:gd name="T64" fmla="*/ 50 w 140"/>
                <a:gd name="T65" fmla="*/ 138 h 198"/>
                <a:gd name="T66" fmla="*/ 24 w 140"/>
                <a:gd name="T67" fmla="*/ 44 h 198"/>
                <a:gd name="T68" fmla="*/ 28 w 140"/>
                <a:gd name="T69" fmla="*/ 50 h 198"/>
                <a:gd name="T70" fmla="*/ 16 w 140"/>
                <a:gd name="T71" fmla="*/ 58 h 198"/>
                <a:gd name="T72" fmla="*/ 14 w 140"/>
                <a:gd name="T73" fmla="*/ 56 h 198"/>
                <a:gd name="T74" fmla="*/ 14 w 140"/>
                <a:gd name="T75" fmla="*/ 64 h 198"/>
                <a:gd name="T76" fmla="*/ 12 w 140"/>
                <a:gd name="T77" fmla="*/ 70 h 198"/>
                <a:gd name="T78" fmla="*/ 44 w 140"/>
                <a:gd name="T79" fmla="*/ 92 h 198"/>
                <a:gd name="T80" fmla="*/ 32 w 140"/>
                <a:gd name="T81" fmla="*/ 86 h 198"/>
                <a:gd name="T82" fmla="*/ 32 w 140"/>
                <a:gd name="T83" fmla="*/ 90 h 198"/>
                <a:gd name="T84" fmla="*/ 38 w 140"/>
                <a:gd name="T85" fmla="*/ 80 h 198"/>
                <a:gd name="T86" fmla="*/ 30 w 140"/>
                <a:gd name="T87" fmla="*/ 80 h 198"/>
                <a:gd name="T88" fmla="*/ 32 w 140"/>
                <a:gd name="T89" fmla="*/ 56 h 198"/>
                <a:gd name="T90" fmla="*/ 34 w 140"/>
                <a:gd name="T91" fmla="*/ 66 h 198"/>
                <a:gd name="T92" fmla="*/ 78 w 140"/>
                <a:gd name="T93" fmla="*/ 30 h 198"/>
                <a:gd name="T94" fmla="*/ 106 w 140"/>
                <a:gd name="T95" fmla="*/ 16 h 198"/>
                <a:gd name="T96" fmla="*/ 102 w 140"/>
                <a:gd name="T97" fmla="*/ 8 h 198"/>
                <a:gd name="T98" fmla="*/ 116 w 140"/>
                <a:gd name="T99" fmla="*/ 0 h 198"/>
                <a:gd name="T100" fmla="*/ 8 w 140"/>
                <a:gd name="T101" fmla="*/ 110 h 198"/>
                <a:gd name="T102" fmla="*/ 12 w 140"/>
                <a:gd name="T103" fmla="*/ 118 h 198"/>
                <a:gd name="T104" fmla="*/ 36 w 140"/>
                <a:gd name="T105" fmla="*/ 116 h 198"/>
                <a:gd name="T106" fmla="*/ 10 w 140"/>
                <a:gd name="T107" fmla="*/ 104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98">
                  <a:moveTo>
                    <a:pt x="52" y="96"/>
                  </a:moveTo>
                  <a:lnTo>
                    <a:pt x="46" y="102"/>
                  </a:lnTo>
                  <a:lnTo>
                    <a:pt x="46" y="106"/>
                  </a:lnTo>
                  <a:lnTo>
                    <a:pt x="42" y="106"/>
                  </a:lnTo>
                  <a:lnTo>
                    <a:pt x="48" y="112"/>
                  </a:lnTo>
                  <a:lnTo>
                    <a:pt x="48" y="108"/>
                  </a:lnTo>
                  <a:lnTo>
                    <a:pt x="54" y="108"/>
                  </a:lnTo>
                  <a:lnTo>
                    <a:pt x="56" y="106"/>
                  </a:lnTo>
                  <a:lnTo>
                    <a:pt x="60" y="108"/>
                  </a:lnTo>
                  <a:lnTo>
                    <a:pt x="66" y="104"/>
                  </a:lnTo>
                  <a:lnTo>
                    <a:pt x="70" y="106"/>
                  </a:lnTo>
                  <a:lnTo>
                    <a:pt x="66" y="110"/>
                  </a:lnTo>
                  <a:lnTo>
                    <a:pt x="66" y="114"/>
                  </a:lnTo>
                  <a:lnTo>
                    <a:pt x="70" y="120"/>
                  </a:lnTo>
                  <a:lnTo>
                    <a:pt x="74" y="120"/>
                  </a:lnTo>
                  <a:lnTo>
                    <a:pt x="74" y="124"/>
                  </a:lnTo>
                  <a:lnTo>
                    <a:pt x="72" y="128"/>
                  </a:lnTo>
                  <a:lnTo>
                    <a:pt x="72" y="134"/>
                  </a:lnTo>
                  <a:lnTo>
                    <a:pt x="68" y="138"/>
                  </a:lnTo>
                  <a:lnTo>
                    <a:pt x="60" y="136"/>
                  </a:lnTo>
                  <a:lnTo>
                    <a:pt x="54" y="138"/>
                  </a:lnTo>
                  <a:lnTo>
                    <a:pt x="46" y="146"/>
                  </a:lnTo>
                  <a:lnTo>
                    <a:pt x="50" y="144"/>
                  </a:lnTo>
                  <a:lnTo>
                    <a:pt x="54" y="144"/>
                  </a:lnTo>
                  <a:lnTo>
                    <a:pt x="54" y="150"/>
                  </a:lnTo>
                  <a:lnTo>
                    <a:pt x="48" y="158"/>
                  </a:lnTo>
                  <a:lnTo>
                    <a:pt x="38" y="162"/>
                  </a:lnTo>
                  <a:lnTo>
                    <a:pt x="38" y="162"/>
                  </a:lnTo>
                  <a:lnTo>
                    <a:pt x="40" y="166"/>
                  </a:lnTo>
                  <a:lnTo>
                    <a:pt x="48" y="166"/>
                  </a:lnTo>
                  <a:lnTo>
                    <a:pt x="50" y="168"/>
                  </a:lnTo>
                  <a:lnTo>
                    <a:pt x="54" y="166"/>
                  </a:lnTo>
                  <a:lnTo>
                    <a:pt x="60" y="172"/>
                  </a:lnTo>
                  <a:lnTo>
                    <a:pt x="70" y="168"/>
                  </a:lnTo>
                  <a:lnTo>
                    <a:pt x="76" y="166"/>
                  </a:lnTo>
                  <a:lnTo>
                    <a:pt x="70" y="172"/>
                  </a:lnTo>
                  <a:lnTo>
                    <a:pt x="68" y="176"/>
                  </a:lnTo>
                  <a:lnTo>
                    <a:pt x="58" y="174"/>
                  </a:lnTo>
                  <a:lnTo>
                    <a:pt x="52" y="176"/>
                  </a:lnTo>
                  <a:lnTo>
                    <a:pt x="50" y="180"/>
                  </a:lnTo>
                  <a:lnTo>
                    <a:pt x="46" y="182"/>
                  </a:lnTo>
                  <a:lnTo>
                    <a:pt x="40" y="188"/>
                  </a:lnTo>
                  <a:lnTo>
                    <a:pt x="32" y="194"/>
                  </a:lnTo>
                  <a:lnTo>
                    <a:pt x="26" y="196"/>
                  </a:lnTo>
                  <a:lnTo>
                    <a:pt x="26" y="198"/>
                  </a:lnTo>
                  <a:lnTo>
                    <a:pt x="34" y="198"/>
                  </a:lnTo>
                  <a:lnTo>
                    <a:pt x="36" y="196"/>
                  </a:lnTo>
                  <a:lnTo>
                    <a:pt x="50" y="192"/>
                  </a:lnTo>
                  <a:lnTo>
                    <a:pt x="56" y="194"/>
                  </a:lnTo>
                  <a:lnTo>
                    <a:pt x="60" y="192"/>
                  </a:lnTo>
                  <a:lnTo>
                    <a:pt x="62" y="186"/>
                  </a:lnTo>
                  <a:lnTo>
                    <a:pt x="68" y="184"/>
                  </a:lnTo>
                  <a:lnTo>
                    <a:pt x="76" y="186"/>
                  </a:lnTo>
                  <a:lnTo>
                    <a:pt x="80" y="186"/>
                  </a:lnTo>
                  <a:lnTo>
                    <a:pt x="88" y="186"/>
                  </a:lnTo>
                  <a:lnTo>
                    <a:pt x="92" y="182"/>
                  </a:lnTo>
                  <a:lnTo>
                    <a:pt x="98" y="182"/>
                  </a:lnTo>
                  <a:lnTo>
                    <a:pt x="108" y="182"/>
                  </a:lnTo>
                  <a:lnTo>
                    <a:pt x="118" y="184"/>
                  </a:lnTo>
                  <a:lnTo>
                    <a:pt x="126" y="180"/>
                  </a:lnTo>
                  <a:lnTo>
                    <a:pt x="130" y="178"/>
                  </a:lnTo>
                  <a:lnTo>
                    <a:pt x="136" y="176"/>
                  </a:lnTo>
                  <a:lnTo>
                    <a:pt x="136" y="172"/>
                  </a:lnTo>
                  <a:lnTo>
                    <a:pt x="126" y="172"/>
                  </a:lnTo>
                  <a:lnTo>
                    <a:pt x="122" y="170"/>
                  </a:lnTo>
                  <a:lnTo>
                    <a:pt x="126" y="168"/>
                  </a:lnTo>
                  <a:lnTo>
                    <a:pt x="126" y="166"/>
                  </a:lnTo>
                  <a:lnTo>
                    <a:pt x="132" y="164"/>
                  </a:lnTo>
                  <a:lnTo>
                    <a:pt x="132" y="162"/>
                  </a:lnTo>
                  <a:lnTo>
                    <a:pt x="136" y="162"/>
                  </a:lnTo>
                  <a:lnTo>
                    <a:pt x="140" y="154"/>
                  </a:lnTo>
                  <a:lnTo>
                    <a:pt x="140" y="146"/>
                  </a:lnTo>
                  <a:lnTo>
                    <a:pt x="126" y="142"/>
                  </a:lnTo>
                  <a:lnTo>
                    <a:pt x="118" y="146"/>
                  </a:lnTo>
                  <a:lnTo>
                    <a:pt x="116" y="144"/>
                  </a:lnTo>
                  <a:lnTo>
                    <a:pt x="116" y="142"/>
                  </a:lnTo>
                  <a:lnTo>
                    <a:pt x="122" y="138"/>
                  </a:lnTo>
                  <a:lnTo>
                    <a:pt x="118" y="132"/>
                  </a:lnTo>
                  <a:lnTo>
                    <a:pt x="110" y="128"/>
                  </a:lnTo>
                  <a:lnTo>
                    <a:pt x="118" y="130"/>
                  </a:lnTo>
                  <a:lnTo>
                    <a:pt x="114" y="124"/>
                  </a:lnTo>
                  <a:lnTo>
                    <a:pt x="116" y="118"/>
                  </a:lnTo>
                  <a:lnTo>
                    <a:pt x="106" y="112"/>
                  </a:lnTo>
                  <a:lnTo>
                    <a:pt x="100" y="110"/>
                  </a:lnTo>
                  <a:lnTo>
                    <a:pt x="96" y="98"/>
                  </a:lnTo>
                  <a:lnTo>
                    <a:pt x="94" y="92"/>
                  </a:lnTo>
                  <a:lnTo>
                    <a:pt x="90" y="90"/>
                  </a:lnTo>
                  <a:lnTo>
                    <a:pt x="82" y="86"/>
                  </a:lnTo>
                  <a:lnTo>
                    <a:pt x="74" y="86"/>
                  </a:lnTo>
                  <a:lnTo>
                    <a:pt x="68" y="84"/>
                  </a:lnTo>
                  <a:lnTo>
                    <a:pt x="80" y="82"/>
                  </a:lnTo>
                  <a:lnTo>
                    <a:pt x="82" y="76"/>
                  </a:lnTo>
                  <a:lnTo>
                    <a:pt x="92" y="64"/>
                  </a:lnTo>
                  <a:lnTo>
                    <a:pt x="96" y="58"/>
                  </a:lnTo>
                  <a:lnTo>
                    <a:pt x="94" y="56"/>
                  </a:lnTo>
                  <a:lnTo>
                    <a:pt x="90" y="56"/>
                  </a:lnTo>
                  <a:lnTo>
                    <a:pt x="72" y="54"/>
                  </a:lnTo>
                  <a:lnTo>
                    <a:pt x="66" y="56"/>
                  </a:lnTo>
                  <a:lnTo>
                    <a:pt x="60" y="58"/>
                  </a:lnTo>
                  <a:lnTo>
                    <a:pt x="66" y="52"/>
                  </a:lnTo>
                  <a:lnTo>
                    <a:pt x="62" y="50"/>
                  </a:lnTo>
                  <a:lnTo>
                    <a:pt x="68" y="48"/>
                  </a:lnTo>
                  <a:lnTo>
                    <a:pt x="78" y="42"/>
                  </a:lnTo>
                  <a:lnTo>
                    <a:pt x="76" y="38"/>
                  </a:lnTo>
                  <a:lnTo>
                    <a:pt x="68" y="40"/>
                  </a:lnTo>
                  <a:lnTo>
                    <a:pt x="52" y="40"/>
                  </a:lnTo>
                  <a:lnTo>
                    <a:pt x="50" y="44"/>
                  </a:lnTo>
                  <a:lnTo>
                    <a:pt x="48" y="46"/>
                  </a:lnTo>
                  <a:lnTo>
                    <a:pt x="48" y="50"/>
                  </a:lnTo>
                  <a:lnTo>
                    <a:pt x="42" y="52"/>
                  </a:lnTo>
                  <a:lnTo>
                    <a:pt x="38" y="60"/>
                  </a:lnTo>
                  <a:lnTo>
                    <a:pt x="42" y="60"/>
                  </a:lnTo>
                  <a:lnTo>
                    <a:pt x="42" y="64"/>
                  </a:lnTo>
                  <a:lnTo>
                    <a:pt x="38" y="68"/>
                  </a:lnTo>
                  <a:lnTo>
                    <a:pt x="38" y="76"/>
                  </a:lnTo>
                  <a:lnTo>
                    <a:pt x="46" y="72"/>
                  </a:lnTo>
                  <a:lnTo>
                    <a:pt x="44" y="76"/>
                  </a:lnTo>
                  <a:lnTo>
                    <a:pt x="38" y="84"/>
                  </a:lnTo>
                  <a:lnTo>
                    <a:pt x="36" y="94"/>
                  </a:lnTo>
                  <a:lnTo>
                    <a:pt x="36" y="100"/>
                  </a:lnTo>
                  <a:lnTo>
                    <a:pt x="40" y="98"/>
                  </a:lnTo>
                  <a:lnTo>
                    <a:pt x="40" y="92"/>
                  </a:lnTo>
                  <a:lnTo>
                    <a:pt x="44" y="86"/>
                  </a:lnTo>
                  <a:lnTo>
                    <a:pt x="46" y="82"/>
                  </a:lnTo>
                  <a:lnTo>
                    <a:pt x="46" y="88"/>
                  </a:lnTo>
                  <a:lnTo>
                    <a:pt x="50" y="88"/>
                  </a:lnTo>
                  <a:lnTo>
                    <a:pt x="48" y="90"/>
                  </a:lnTo>
                  <a:lnTo>
                    <a:pt x="52" y="96"/>
                  </a:lnTo>
                  <a:close/>
                  <a:moveTo>
                    <a:pt x="54" y="136"/>
                  </a:moveTo>
                  <a:lnTo>
                    <a:pt x="52" y="134"/>
                  </a:lnTo>
                  <a:lnTo>
                    <a:pt x="48" y="136"/>
                  </a:lnTo>
                  <a:lnTo>
                    <a:pt x="50" y="138"/>
                  </a:lnTo>
                  <a:lnTo>
                    <a:pt x="52" y="138"/>
                  </a:lnTo>
                  <a:lnTo>
                    <a:pt x="54" y="136"/>
                  </a:lnTo>
                  <a:close/>
                  <a:moveTo>
                    <a:pt x="26" y="42"/>
                  </a:moveTo>
                  <a:lnTo>
                    <a:pt x="24" y="44"/>
                  </a:lnTo>
                  <a:lnTo>
                    <a:pt x="20" y="46"/>
                  </a:lnTo>
                  <a:lnTo>
                    <a:pt x="22" y="48"/>
                  </a:lnTo>
                  <a:lnTo>
                    <a:pt x="22" y="54"/>
                  </a:lnTo>
                  <a:lnTo>
                    <a:pt x="28" y="50"/>
                  </a:lnTo>
                  <a:lnTo>
                    <a:pt x="30" y="50"/>
                  </a:lnTo>
                  <a:lnTo>
                    <a:pt x="34" y="40"/>
                  </a:lnTo>
                  <a:lnTo>
                    <a:pt x="26" y="42"/>
                  </a:lnTo>
                  <a:close/>
                  <a:moveTo>
                    <a:pt x="16" y="58"/>
                  </a:moveTo>
                  <a:lnTo>
                    <a:pt x="16" y="60"/>
                  </a:lnTo>
                  <a:lnTo>
                    <a:pt x="18" y="60"/>
                  </a:lnTo>
                  <a:lnTo>
                    <a:pt x="18" y="56"/>
                  </a:lnTo>
                  <a:lnTo>
                    <a:pt x="14" y="56"/>
                  </a:lnTo>
                  <a:lnTo>
                    <a:pt x="16" y="58"/>
                  </a:lnTo>
                  <a:close/>
                  <a:moveTo>
                    <a:pt x="16" y="66"/>
                  </a:moveTo>
                  <a:lnTo>
                    <a:pt x="16" y="62"/>
                  </a:lnTo>
                  <a:lnTo>
                    <a:pt x="14" y="64"/>
                  </a:lnTo>
                  <a:lnTo>
                    <a:pt x="16" y="66"/>
                  </a:lnTo>
                  <a:close/>
                  <a:moveTo>
                    <a:pt x="16" y="68"/>
                  </a:moveTo>
                  <a:lnTo>
                    <a:pt x="14" y="66"/>
                  </a:lnTo>
                  <a:lnTo>
                    <a:pt x="12" y="70"/>
                  </a:lnTo>
                  <a:lnTo>
                    <a:pt x="16" y="68"/>
                  </a:lnTo>
                  <a:close/>
                  <a:moveTo>
                    <a:pt x="46" y="96"/>
                  </a:moveTo>
                  <a:lnTo>
                    <a:pt x="46" y="94"/>
                  </a:lnTo>
                  <a:lnTo>
                    <a:pt x="44" y="92"/>
                  </a:lnTo>
                  <a:lnTo>
                    <a:pt x="42" y="94"/>
                  </a:lnTo>
                  <a:lnTo>
                    <a:pt x="42" y="96"/>
                  </a:lnTo>
                  <a:lnTo>
                    <a:pt x="46" y="96"/>
                  </a:lnTo>
                  <a:close/>
                  <a:moveTo>
                    <a:pt x="32" y="86"/>
                  </a:moveTo>
                  <a:lnTo>
                    <a:pt x="26" y="88"/>
                  </a:lnTo>
                  <a:lnTo>
                    <a:pt x="26" y="90"/>
                  </a:lnTo>
                  <a:lnTo>
                    <a:pt x="30" y="92"/>
                  </a:lnTo>
                  <a:lnTo>
                    <a:pt x="32" y="90"/>
                  </a:lnTo>
                  <a:lnTo>
                    <a:pt x="34" y="86"/>
                  </a:lnTo>
                  <a:lnTo>
                    <a:pt x="38" y="82"/>
                  </a:lnTo>
                  <a:lnTo>
                    <a:pt x="32" y="86"/>
                  </a:lnTo>
                  <a:close/>
                  <a:moveTo>
                    <a:pt x="38" y="80"/>
                  </a:moveTo>
                  <a:lnTo>
                    <a:pt x="34" y="76"/>
                  </a:lnTo>
                  <a:lnTo>
                    <a:pt x="32" y="76"/>
                  </a:lnTo>
                  <a:lnTo>
                    <a:pt x="32" y="78"/>
                  </a:lnTo>
                  <a:lnTo>
                    <a:pt x="30" y="80"/>
                  </a:lnTo>
                  <a:lnTo>
                    <a:pt x="38" y="80"/>
                  </a:lnTo>
                  <a:close/>
                  <a:moveTo>
                    <a:pt x="38" y="64"/>
                  </a:moveTo>
                  <a:lnTo>
                    <a:pt x="34" y="62"/>
                  </a:lnTo>
                  <a:lnTo>
                    <a:pt x="32" y="56"/>
                  </a:lnTo>
                  <a:lnTo>
                    <a:pt x="30" y="58"/>
                  </a:lnTo>
                  <a:lnTo>
                    <a:pt x="24" y="58"/>
                  </a:lnTo>
                  <a:lnTo>
                    <a:pt x="30" y="66"/>
                  </a:lnTo>
                  <a:lnTo>
                    <a:pt x="34" y="66"/>
                  </a:lnTo>
                  <a:lnTo>
                    <a:pt x="38" y="64"/>
                  </a:lnTo>
                  <a:close/>
                  <a:moveTo>
                    <a:pt x="82" y="32"/>
                  </a:moveTo>
                  <a:lnTo>
                    <a:pt x="82" y="28"/>
                  </a:lnTo>
                  <a:lnTo>
                    <a:pt x="78" y="30"/>
                  </a:lnTo>
                  <a:lnTo>
                    <a:pt x="76" y="32"/>
                  </a:lnTo>
                  <a:lnTo>
                    <a:pt x="82" y="32"/>
                  </a:lnTo>
                  <a:close/>
                  <a:moveTo>
                    <a:pt x="106" y="12"/>
                  </a:moveTo>
                  <a:lnTo>
                    <a:pt x="106" y="16"/>
                  </a:lnTo>
                  <a:lnTo>
                    <a:pt x="112" y="6"/>
                  </a:lnTo>
                  <a:lnTo>
                    <a:pt x="110" y="4"/>
                  </a:lnTo>
                  <a:lnTo>
                    <a:pt x="106" y="8"/>
                  </a:lnTo>
                  <a:lnTo>
                    <a:pt x="102" y="8"/>
                  </a:lnTo>
                  <a:lnTo>
                    <a:pt x="102" y="10"/>
                  </a:lnTo>
                  <a:lnTo>
                    <a:pt x="106" y="12"/>
                  </a:lnTo>
                  <a:close/>
                  <a:moveTo>
                    <a:pt x="114" y="4"/>
                  </a:moveTo>
                  <a:lnTo>
                    <a:pt x="116" y="0"/>
                  </a:lnTo>
                  <a:lnTo>
                    <a:pt x="114" y="0"/>
                  </a:lnTo>
                  <a:lnTo>
                    <a:pt x="112" y="2"/>
                  </a:lnTo>
                  <a:lnTo>
                    <a:pt x="114" y="4"/>
                  </a:lnTo>
                  <a:close/>
                  <a:moveTo>
                    <a:pt x="8" y="110"/>
                  </a:moveTo>
                  <a:lnTo>
                    <a:pt x="2" y="114"/>
                  </a:lnTo>
                  <a:lnTo>
                    <a:pt x="0" y="118"/>
                  </a:lnTo>
                  <a:lnTo>
                    <a:pt x="10" y="122"/>
                  </a:lnTo>
                  <a:lnTo>
                    <a:pt x="12" y="118"/>
                  </a:lnTo>
                  <a:lnTo>
                    <a:pt x="16" y="116"/>
                  </a:lnTo>
                  <a:lnTo>
                    <a:pt x="18" y="122"/>
                  </a:lnTo>
                  <a:lnTo>
                    <a:pt x="26" y="122"/>
                  </a:lnTo>
                  <a:lnTo>
                    <a:pt x="36" y="116"/>
                  </a:lnTo>
                  <a:lnTo>
                    <a:pt x="36" y="110"/>
                  </a:lnTo>
                  <a:lnTo>
                    <a:pt x="28" y="100"/>
                  </a:lnTo>
                  <a:lnTo>
                    <a:pt x="20" y="102"/>
                  </a:lnTo>
                  <a:lnTo>
                    <a:pt x="10" y="104"/>
                  </a:lnTo>
                  <a:lnTo>
                    <a:pt x="8" y="1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64" name="Freeform 488"/>
            <p:cNvSpPr>
              <a:spLocks/>
            </p:cNvSpPr>
            <p:nvPr/>
          </p:nvSpPr>
          <p:spPr bwMode="auto">
            <a:xfrm>
              <a:off x="4077393" y="2357203"/>
              <a:ext cx="12889" cy="12889"/>
            </a:xfrm>
            <a:custGeom>
              <a:avLst/>
              <a:gdLst>
                <a:gd name="T0" fmla="*/ 0 w 8"/>
                <a:gd name="T1" fmla="*/ 8 h 8"/>
                <a:gd name="T2" fmla="*/ 8 w 8"/>
                <a:gd name="T3" fmla="*/ 6 h 8"/>
                <a:gd name="T4" fmla="*/ 8 w 8"/>
                <a:gd name="T5" fmla="*/ 2 h 8"/>
                <a:gd name="T6" fmla="*/ 6 w 8"/>
                <a:gd name="T7" fmla="*/ 0 h 8"/>
                <a:gd name="T8" fmla="*/ 2 w 8"/>
                <a:gd name="T9" fmla="*/ 4 h 8"/>
                <a:gd name="T10" fmla="*/ 0 w 8"/>
                <a:gd name="T11" fmla="*/ 8 h 8"/>
              </a:gdLst>
              <a:ahLst/>
              <a:cxnLst>
                <a:cxn ang="0">
                  <a:pos x="T0" y="T1"/>
                </a:cxn>
                <a:cxn ang="0">
                  <a:pos x="T2" y="T3"/>
                </a:cxn>
                <a:cxn ang="0">
                  <a:pos x="T4" y="T5"/>
                </a:cxn>
                <a:cxn ang="0">
                  <a:pos x="T6" y="T7"/>
                </a:cxn>
                <a:cxn ang="0">
                  <a:pos x="T8" y="T9"/>
                </a:cxn>
                <a:cxn ang="0">
                  <a:pos x="T10" y="T11"/>
                </a:cxn>
              </a:cxnLst>
              <a:rect l="0" t="0" r="r" b="b"/>
              <a:pathLst>
                <a:path w="8" h="8">
                  <a:moveTo>
                    <a:pt x="0" y="8"/>
                  </a:moveTo>
                  <a:lnTo>
                    <a:pt x="8" y="6"/>
                  </a:lnTo>
                  <a:lnTo>
                    <a:pt x="8" y="2"/>
                  </a:lnTo>
                  <a:lnTo>
                    <a:pt x="6" y="0"/>
                  </a:lnTo>
                  <a:lnTo>
                    <a:pt x="2" y="4"/>
                  </a:lnTo>
                  <a:lnTo>
                    <a:pt x="0"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489"/>
            <p:cNvSpPr>
              <a:spLocks noEditPoints="1"/>
            </p:cNvSpPr>
            <p:nvPr/>
          </p:nvSpPr>
          <p:spPr bwMode="auto">
            <a:xfrm>
              <a:off x="4038726" y="2128427"/>
              <a:ext cx="505886" cy="235221"/>
            </a:xfrm>
            <a:custGeom>
              <a:avLst/>
              <a:gdLst>
                <a:gd name="T0" fmla="*/ 12 w 314"/>
                <a:gd name="T1" fmla="*/ 8 h 146"/>
                <a:gd name="T2" fmla="*/ 14 w 314"/>
                <a:gd name="T3" fmla="*/ 4 h 146"/>
                <a:gd name="T4" fmla="*/ 12 w 314"/>
                <a:gd name="T5" fmla="*/ 0 h 146"/>
                <a:gd name="T6" fmla="*/ 14 w 314"/>
                <a:gd name="T7" fmla="*/ 10 h 146"/>
                <a:gd name="T8" fmla="*/ 14 w 314"/>
                <a:gd name="T9" fmla="*/ 16 h 146"/>
                <a:gd name="T10" fmla="*/ 10 w 314"/>
                <a:gd name="T11" fmla="*/ 16 h 146"/>
                <a:gd name="T12" fmla="*/ 4 w 314"/>
                <a:gd name="T13" fmla="*/ 2 h 146"/>
                <a:gd name="T14" fmla="*/ 220 w 314"/>
                <a:gd name="T15" fmla="*/ 98 h 146"/>
                <a:gd name="T16" fmla="*/ 234 w 314"/>
                <a:gd name="T17" fmla="*/ 96 h 146"/>
                <a:gd name="T18" fmla="*/ 244 w 314"/>
                <a:gd name="T19" fmla="*/ 90 h 146"/>
                <a:gd name="T20" fmla="*/ 246 w 314"/>
                <a:gd name="T21" fmla="*/ 80 h 146"/>
                <a:gd name="T22" fmla="*/ 234 w 314"/>
                <a:gd name="T23" fmla="*/ 92 h 146"/>
                <a:gd name="T24" fmla="*/ 218 w 314"/>
                <a:gd name="T25" fmla="*/ 98 h 146"/>
                <a:gd name="T26" fmla="*/ 220 w 314"/>
                <a:gd name="T27" fmla="*/ 98 h 146"/>
                <a:gd name="T28" fmla="*/ 222 w 314"/>
                <a:gd name="T29" fmla="*/ 98 h 146"/>
                <a:gd name="T30" fmla="*/ 248 w 314"/>
                <a:gd name="T31" fmla="*/ 128 h 146"/>
                <a:gd name="T32" fmla="*/ 242 w 314"/>
                <a:gd name="T33" fmla="*/ 122 h 146"/>
                <a:gd name="T34" fmla="*/ 240 w 314"/>
                <a:gd name="T35" fmla="*/ 130 h 146"/>
                <a:gd name="T36" fmla="*/ 262 w 314"/>
                <a:gd name="T37" fmla="*/ 140 h 146"/>
                <a:gd name="T38" fmla="*/ 252 w 314"/>
                <a:gd name="T39" fmla="*/ 134 h 146"/>
                <a:gd name="T40" fmla="*/ 262 w 314"/>
                <a:gd name="T41" fmla="*/ 140 h 146"/>
                <a:gd name="T42" fmla="*/ 256 w 314"/>
                <a:gd name="T43" fmla="*/ 142 h 146"/>
                <a:gd name="T44" fmla="*/ 256 w 314"/>
                <a:gd name="T45" fmla="*/ 146 h 146"/>
                <a:gd name="T46" fmla="*/ 246 w 314"/>
                <a:gd name="T47" fmla="*/ 136 h 146"/>
                <a:gd name="T48" fmla="*/ 252 w 314"/>
                <a:gd name="T49" fmla="*/ 130 h 146"/>
                <a:gd name="T50" fmla="*/ 238 w 314"/>
                <a:gd name="T51" fmla="*/ 132 h 146"/>
                <a:gd name="T52" fmla="*/ 238 w 314"/>
                <a:gd name="T53" fmla="*/ 134 h 146"/>
                <a:gd name="T54" fmla="*/ 266 w 314"/>
                <a:gd name="T55" fmla="*/ 136 h 146"/>
                <a:gd name="T56" fmla="*/ 262 w 314"/>
                <a:gd name="T57" fmla="*/ 136 h 146"/>
                <a:gd name="T58" fmla="*/ 272 w 314"/>
                <a:gd name="T59" fmla="*/ 136 h 146"/>
                <a:gd name="T60" fmla="*/ 270 w 314"/>
                <a:gd name="T61" fmla="*/ 132 h 146"/>
                <a:gd name="T62" fmla="*/ 272 w 314"/>
                <a:gd name="T63" fmla="*/ 136 h 146"/>
                <a:gd name="T64" fmla="*/ 272 w 314"/>
                <a:gd name="T65" fmla="*/ 122 h 146"/>
                <a:gd name="T66" fmla="*/ 270 w 314"/>
                <a:gd name="T67" fmla="*/ 112 h 146"/>
                <a:gd name="T68" fmla="*/ 264 w 314"/>
                <a:gd name="T69" fmla="*/ 122 h 146"/>
                <a:gd name="T70" fmla="*/ 264 w 314"/>
                <a:gd name="T71" fmla="*/ 116 h 146"/>
                <a:gd name="T72" fmla="*/ 256 w 314"/>
                <a:gd name="T73" fmla="*/ 120 h 146"/>
                <a:gd name="T74" fmla="*/ 254 w 314"/>
                <a:gd name="T75" fmla="*/ 122 h 146"/>
                <a:gd name="T76" fmla="*/ 258 w 314"/>
                <a:gd name="T77" fmla="*/ 128 h 146"/>
                <a:gd name="T78" fmla="*/ 266 w 314"/>
                <a:gd name="T79" fmla="*/ 134 h 146"/>
                <a:gd name="T80" fmla="*/ 252 w 314"/>
                <a:gd name="T81" fmla="*/ 94 h 146"/>
                <a:gd name="T82" fmla="*/ 254 w 314"/>
                <a:gd name="T83" fmla="*/ 90 h 146"/>
                <a:gd name="T84" fmla="*/ 252 w 314"/>
                <a:gd name="T85" fmla="*/ 94 h 146"/>
                <a:gd name="T86" fmla="*/ 308 w 314"/>
                <a:gd name="T87" fmla="*/ 128 h 146"/>
                <a:gd name="T88" fmla="*/ 314 w 314"/>
                <a:gd name="T89" fmla="*/ 136 h 146"/>
                <a:gd name="T90" fmla="*/ 236 w 314"/>
                <a:gd name="T91" fmla="*/ 132 h 146"/>
                <a:gd name="T92" fmla="*/ 236 w 314"/>
                <a:gd name="T93" fmla="*/ 126 h 146"/>
                <a:gd name="T94" fmla="*/ 238 w 314"/>
                <a:gd name="T95" fmla="*/ 118 h 146"/>
                <a:gd name="T96" fmla="*/ 246 w 314"/>
                <a:gd name="T97" fmla="*/ 112 h 146"/>
                <a:gd name="T98" fmla="*/ 250 w 314"/>
                <a:gd name="T99" fmla="*/ 104 h 146"/>
                <a:gd name="T100" fmla="*/ 240 w 314"/>
                <a:gd name="T101" fmla="*/ 100 h 146"/>
                <a:gd name="T102" fmla="*/ 236 w 314"/>
                <a:gd name="T103" fmla="*/ 96 h 146"/>
                <a:gd name="T104" fmla="*/ 232 w 314"/>
                <a:gd name="T105" fmla="*/ 100 h 146"/>
                <a:gd name="T106" fmla="*/ 230 w 314"/>
                <a:gd name="T107" fmla="*/ 100 h 146"/>
                <a:gd name="T108" fmla="*/ 224 w 314"/>
                <a:gd name="T109" fmla="*/ 104 h 146"/>
                <a:gd name="T110" fmla="*/ 216 w 314"/>
                <a:gd name="T111" fmla="*/ 102 h 146"/>
                <a:gd name="T112" fmla="*/ 216 w 314"/>
                <a:gd name="T113" fmla="*/ 112 h 146"/>
                <a:gd name="T114" fmla="*/ 216 w 314"/>
                <a:gd name="T115" fmla="*/ 114 h 146"/>
                <a:gd name="T116" fmla="*/ 220 w 314"/>
                <a:gd name="T117" fmla="*/ 122 h 146"/>
                <a:gd name="T118" fmla="*/ 230 w 314"/>
                <a:gd name="T119" fmla="*/ 13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4" h="146">
                  <a:moveTo>
                    <a:pt x="10" y="2"/>
                  </a:moveTo>
                  <a:lnTo>
                    <a:pt x="14" y="8"/>
                  </a:lnTo>
                  <a:lnTo>
                    <a:pt x="12" y="8"/>
                  </a:lnTo>
                  <a:lnTo>
                    <a:pt x="8" y="2"/>
                  </a:lnTo>
                  <a:lnTo>
                    <a:pt x="10" y="2"/>
                  </a:lnTo>
                  <a:close/>
                  <a:moveTo>
                    <a:pt x="14" y="4"/>
                  </a:moveTo>
                  <a:lnTo>
                    <a:pt x="16" y="4"/>
                  </a:lnTo>
                  <a:lnTo>
                    <a:pt x="14" y="0"/>
                  </a:lnTo>
                  <a:lnTo>
                    <a:pt x="12" y="0"/>
                  </a:lnTo>
                  <a:lnTo>
                    <a:pt x="14" y="4"/>
                  </a:lnTo>
                  <a:close/>
                  <a:moveTo>
                    <a:pt x="16" y="12"/>
                  </a:moveTo>
                  <a:lnTo>
                    <a:pt x="14" y="10"/>
                  </a:lnTo>
                  <a:lnTo>
                    <a:pt x="12" y="12"/>
                  </a:lnTo>
                  <a:lnTo>
                    <a:pt x="16" y="12"/>
                  </a:lnTo>
                  <a:close/>
                  <a:moveTo>
                    <a:pt x="14" y="16"/>
                  </a:moveTo>
                  <a:lnTo>
                    <a:pt x="10" y="12"/>
                  </a:lnTo>
                  <a:lnTo>
                    <a:pt x="8" y="14"/>
                  </a:lnTo>
                  <a:lnTo>
                    <a:pt x="10" y="16"/>
                  </a:lnTo>
                  <a:lnTo>
                    <a:pt x="14" y="16"/>
                  </a:lnTo>
                  <a:close/>
                  <a:moveTo>
                    <a:pt x="6" y="6"/>
                  </a:moveTo>
                  <a:lnTo>
                    <a:pt x="4" y="2"/>
                  </a:lnTo>
                  <a:lnTo>
                    <a:pt x="0" y="2"/>
                  </a:lnTo>
                  <a:lnTo>
                    <a:pt x="6" y="6"/>
                  </a:lnTo>
                  <a:close/>
                  <a:moveTo>
                    <a:pt x="220" y="98"/>
                  </a:moveTo>
                  <a:lnTo>
                    <a:pt x="222" y="96"/>
                  </a:lnTo>
                  <a:lnTo>
                    <a:pt x="230" y="96"/>
                  </a:lnTo>
                  <a:lnTo>
                    <a:pt x="234" y="96"/>
                  </a:lnTo>
                  <a:lnTo>
                    <a:pt x="238" y="94"/>
                  </a:lnTo>
                  <a:lnTo>
                    <a:pt x="242" y="94"/>
                  </a:lnTo>
                  <a:lnTo>
                    <a:pt x="244" y="90"/>
                  </a:lnTo>
                  <a:lnTo>
                    <a:pt x="244" y="88"/>
                  </a:lnTo>
                  <a:lnTo>
                    <a:pt x="244" y="86"/>
                  </a:lnTo>
                  <a:lnTo>
                    <a:pt x="246" y="80"/>
                  </a:lnTo>
                  <a:lnTo>
                    <a:pt x="240" y="84"/>
                  </a:lnTo>
                  <a:lnTo>
                    <a:pt x="236" y="88"/>
                  </a:lnTo>
                  <a:lnTo>
                    <a:pt x="234" y="92"/>
                  </a:lnTo>
                  <a:lnTo>
                    <a:pt x="226" y="92"/>
                  </a:lnTo>
                  <a:lnTo>
                    <a:pt x="222" y="92"/>
                  </a:lnTo>
                  <a:lnTo>
                    <a:pt x="218" y="98"/>
                  </a:lnTo>
                  <a:lnTo>
                    <a:pt x="218" y="100"/>
                  </a:lnTo>
                  <a:lnTo>
                    <a:pt x="220" y="102"/>
                  </a:lnTo>
                  <a:lnTo>
                    <a:pt x="220" y="98"/>
                  </a:lnTo>
                  <a:close/>
                  <a:moveTo>
                    <a:pt x="224" y="98"/>
                  </a:moveTo>
                  <a:lnTo>
                    <a:pt x="224" y="96"/>
                  </a:lnTo>
                  <a:lnTo>
                    <a:pt x="222" y="98"/>
                  </a:lnTo>
                  <a:lnTo>
                    <a:pt x="222" y="100"/>
                  </a:lnTo>
                  <a:lnTo>
                    <a:pt x="224" y="98"/>
                  </a:lnTo>
                  <a:close/>
                  <a:moveTo>
                    <a:pt x="248" y="128"/>
                  </a:moveTo>
                  <a:lnTo>
                    <a:pt x="248" y="126"/>
                  </a:lnTo>
                  <a:lnTo>
                    <a:pt x="246" y="126"/>
                  </a:lnTo>
                  <a:lnTo>
                    <a:pt x="242" y="122"/>
                  </a:lnTo>
                  <a:lnTo>
                    <a:pt x="238" y="124"/>
                  </a:lnTo>
                  <a:lnTo>
                    <a:pt x="238" y="126"/>
                  </a:lnTo>
                  <a:lnTo>
                    <a:pt x="240" y="130"/>
                  </a:lnTo>
                  <a:lnTo>
                    <a:pt x="246" y="132"/>
                  </a:lnTo>
                  <a:lnTo>
                    <a:pt x="248" y="128"/>
                  </a:lnTo>
                  <a:close/>
                  <a:moveTo>
                    <a:pt x="262" y="140"/>
                  </a:moveTo>
                  <a:lnTo>
                    <a:pt x="262" y="138"/>
                  </a:lnTo>
                  <a:lnTo>
                    <a:pt x="260" y="136"/>
                  </a:lnTo>
                  <a:lnTo>
                    <a:pt x="252" y="134"/>
                  </a:lnTo>
                  <a:lnTo>
                    <a:pt x="252" y="136"/>
                  </a:lnTo>
                  <a:lnTo>
                    <a:pt x="256" y="140"/>
                  </a:lnTo>
                  <a:lnTo>
                    <a:pt x="262" y="140"/>
                  </a:lnTo>
                  <a:close/>
                  <a:moveTo>
                    <a:pt x="256" y="146"/>
                  </a:moveTo>
                  <a:lnTo>
                    <a:pt x="256" y="144"/>
                  </a:lnTo>
                  <a:lnTo>
                    <a:pt x="256" y="142"/>
                  </a:lnTo>
                  <a:lnTo>
                    <a:pt x="254" y="144"/>
                  </a:lnTo>
                  <a:lnTo>
                    <a:pt x="254" y="146"/>
                  </a:lnTo>
                  <a:lnTo>
                    <a:pt x="256" y="146"/>
                  </a:lnTo>
                  <a:close/>
                  <a:moveTo>
                    <a:pt x="252" y="130"/>
                  </a:moveTo>
                  <a:lnTo>
                    <a:pt x="250" y="132"/>
                  </a:lnTo>
                  <a:lnTo>
                    <a:pt x="246" y="136"/>
                  </a:lnTo>
                  <a:lnTo>
                    <a:pt x="248" y="138"/>
                  </a:lnTo>
                  <a:lnTo>
                    <a:pt x="250" y="134"/>
                  </a:lnTo>
                  <a:lnTo>
                    <a:pt x="252" y="130"/>
                  </a:lnTo>
                  <a:close/>
                  <a:moveTo>
                    <a:pt x="238" y="134"/>
                  </a:moveTo>
                  <a:lnTo>
                    <a:pt x="240" y="132"/>
                  </a:lnTo>
                  <a:lnTo>
                    <a:pt x="238" y="132"/>
                  </a:lnTo>
                  <a:lnTo>
                    <a:pt x="238" y="130"/>
                  </a:lnTo>
                  <a:lnTo>
                    <a:pt x="238" y="134"/>
                  </a:lnTo>
                  <a:lnTo>
                    <a:pt x="238" y="134"/>
                  </a:lnTo>
                  <a:close/>
                  <a:moveTo>
                    <a:pt x="266" y="140"/>
                  </a:moveTo>
                  <a:lnTo>
                    <a:pt x="266" y="136"/>
                  </a:lnTo>
                  <a:lnTo>
                    <a:pt x="266" y="136"/>
                  </a:lnTo>
                  <a:lnTo>
                    <a:pt x="264" y="136"/>
                  </a:lnTo>
                  <a:lnTo>
                    <a:pt x="262" y="136"/>
                  </a:lnTo>
                  <a:lnTo>
                    <a:pt x="262" y="136"/>
                  </a:lnTo>
                  <a:lnTo>
                    <a:pt x="264" y="140"/>
                  </a:lnTo>
                  <a:lnTo>
                    <a:pt x="266" y="140"/>
                  </a:lnTo>
                  <a:close/>
                  <a:moveTo>
                    <a:pt x="272" y="136"/>
                  </a:moveTo>
                  <a:lnTo>
                    <a:pt x="274" y="136"/>
                  </a:lnTo>
                  <a:lnTo>
                    <a:pt x="274" y="134"/>
                  </a:lnTo>
                  <a:lnTo>
                    <a:pt x="270" y="132"/>
                  </a:lnTo>
                  <a:lnTo>
                    <a:pt x="268" y="134"/>
                  </a:lnTo>
                  <a:lnTo>
                    <a:pt x="270" y="136"/>
                  </a:lnTo>
                  <a:lnTo>
                    <a:pt x="272" y="136"/>
                  </a:lnTo>
                  <a:close/>
                  <a:moveTo>
                    <a:pt x="272" y="128"/>
                  </a:moveTo>
                  <a:lnTo>
                    <a:pt x="274" y="126"/>
                  </a:lnTo>
                  <a:lnTo>
                    <a:pt x="272" y="122"/>
                  </a:lnTo>
                  <a:lnTo>
                    <a:pt x="276" y="120"/>
                  </a:lnTo>
                  <a:lnTo>
                    <a:pt x="272" y="114"/>
                  </a:lnTo>
                  <a:lnTo>
                    <a:pt x="270" y="112"/>
                  </a:lnTo>
                  <a:lnTo>
                    <a:pt x="266" y="114"/>
                  </a:lnTo>
                  <a:lnTo>
                    <a:pt x="266" y="118"/>
                  </a:lnTo>
                  <a:lnTo>
                    <a:pt x="264" y="122"/>
                  </a:lnTo>
                  <a:lnTo>
                    <a:pt x="262" y="122"/>
                  </a:lnTo>
                  <a:lnTo>
                    <a:pt x="260" y="118"/>
                  </a:lnTo>
                  <a:lnTo>
                    <a:pt x="264" y="116"/>
                  </a:lnTo>
                  <a:lnTo>
                    <a:pt x="256" y="114"/>
                  </a:lnTo>
                  <a:lnTo>
                    <a:pt x="258" y="118"/>
                  </a:lnTo>
                  <a:lnTo>
                    <a:pt x="256" y="120"/>
                  </a:lnTo>
                  <a:lnTo>
                    <a:pt x="250" y="118"/>
                  </a:lnTo>
                  <a:lnTo>
                    <a:pt x="250" y="120"/>
                  </a:lnTo>
                  <a:lnTo>
                    <a:pt x="254" y="122"/>
                  </a:lnTo>
                  <a:lnTo>
                    <a:pt x="254" y="128"/>
                  </a:lnTo>
                  <a:lnTo>
                    <a:pt x="256" y="130"/>
                  </a:lnTo>
                  <a:lnTo>
                    <a:pt x="258" y="128"/>
                  </a:lnTo>
                  <a:lnTo>
                    <a:pt x="262" y="130"/>
                  </a:lnTo>
                  <a:lnTo>
                    <a:pt x="264" y="134"/>
                  </a:lnTo>
                  <a:lnTo>
                    <a:pt x="266" y="134"/>
                  </a:lnTo>
                  <a:lnTo>
                    <a:pt x="268" y="130"/>
                  </a:lnTo>
                  <a:lnTo>
                    <a:pt x="272" y="128"/>
                  </a:lnTo>
                  <a:close/>
                  <a:moveTo>
                    <a:pt x="252" y="94"/>
                  </a:moveTo>
                  <a:lnTo>
                    <a:pt x="252" y="92"/>
                  </a:lnTo>
                  <a:lnTo>
                    <a:pt x="254" y="90"/>
                  </a:lnTo>
                  <a:lnTo>
                    <a:pt x="254" y="90"/>
                  </a:lnTo>
                  <a:lnTo>
                    <a:pt x="250" y="90"/>
                  </a:lnTo>
                  <a:lnTo>
                    <a:pt x="248" y="92"/>
                  </a:lnTo>
                  <a:lnTo>
                    <a:pt x="252" y="94"/>
                  </a:lnTo>
                  <a:close/>
                  <a:moveTo>
                    <a:pt x="314" y="136"/>
                  </a:moveTo>
                  <a:lnTo>
                    <a:pt x="314" y="130"/>
                  </a:lnTo>
                  <a:lnTo>
                    <a:pt x="308" y="128"/>
                  </a:lnTo>
                  <a:lnTo>
                    <a:pt x="306" y="130"/>
                  </a:lnTo>
                  <a:lnTo>
                    <a:pt x="308" y="134"/>
                  </a:lnTo>
                  <a:lnTo>
                    <a:pt x="314" y="136"/>
                  </a:lnTo>
                  <a:close/>
                  <a:moveTo>
                    <a:pt x="234" y="134"/>
                  </a:moveTo>
                  <a:lnTo>
                    <a:pt x="236" y="134"/>
                  </a:lnTo>
                  <a:lnTo>
                    <a:pt x="236" y="132"/>
                  </a:lnTo>
                  <a:lnTo>
                    <a:pt x="234" y="132"/>
                  </a:lnTo>
                  <a:lnTo>
                    <a:pt x="234" y="130"/>
                  </a:lnTo>
                  <a:lnTo>
                    <a:pt x="236" y="126"/>
                  </a:lnTo>
                  <a:lnTo>
                    <a:pt x="236" y="124"/>
                  </a:lnTo>
                  <a:lnTo>
                    <a:pt x="238" y="122"/>
                  </a:lnTo>
                  <a:lnTo>
                    <a:pt x="238" y="118"/>
                  </a:lnTo>
                  <a:lnTo>
                    <a:pt x="240" y="118"/>
                  </a:lnTo>
                  <a:lnTo>
                    <a:pt x="242" y="112"/>
                  </a:lnTo>
                  <a:lnTo>
                    <a:pt x="246" y="112"/>
                  </a:lnTo>
                  <a:lnTo>
                    <a:pt x="248" y="112"/>
                  </a:lnTo>
                  <a:lnTo>
                    <a:pt x="250" y="108"/>
                  </a:lnTo>
                  <a:lnTo>
                    <a:pt x="250" y="104"/>
                  </a:lnTo>
                  <a:lnTo>
                    <a:pt x="246" y="104"/>
                  </a:lnTo>
                  <a:lnTo>
                    <a:pt x="242" y="104"/>
                  </a:lnTo>
                  <a:lnTo>
                    <a:pt x="240" y="100"/>
                  </a:lnTo>
                  <a:lnTo>
                    <a:pt x="242" y="96"/>
                  </a:lnTo>
                  <a:lnTo>
                    <a:pt x="238" y="96"/>
                  </a:lnTo>
                  <a:lnTo>
                    <a:pt x="236" y="96"/>
                  </a:lnTo>
                  <a:lnTo>
                    <a:pt x="230" y="96"/>
                  </a:lnTo>
                  <a:lnTo>
                    <a:pt x="230" y="96"/>
                  </a:lnTo>
                  <a:lnTo>
                    <a:pt x="232" y="100"/>
                  </a:lnTo>
                  <a:lnTo>
                    <a:pt x="232" y="104"/>
                  </a:lnTo>
                  <a:lnTo>
                    <a:pt x="230" y="102"/>
                  </a:lnTo>
                  <a:lnTo>
                    <a:pt x="230" y="100"/>
                  </a:lnTo>
                  <a:lnTo>
                    <a:pt x="228" y="100"/>
                  </a:lnTo>
                  <a:lnTo>
                    <a:pt x="224" y="100"/>
                  </a:lnTo>
                  <a:lnTo>
                    <a:pt x="224" y="104"/>
                  </a:lnTo>
                  <a:lnTo>
                    <a:pt x="222" y="106"/>
                  </a:lnTo>
                  <a:lnTo>
                    <a:pt x="218" y="102"/>
                  </a:lnTo>
                  <a:lnTo>
                    <a:pt x="216" y="102"/>
                  </a:lnTo>
                  <a:lnTo>
                    <a:pt x="216" y="104"/>
                  </a:lnTo>
                  <a:lnTo>
                    <a:pt x="216" y="112"/>
                  </a:lnTo>
                  <a:lnTo>
                    <a:pt x="216" y="112"/>
                  </a:lnTo>
                  <a:lnTo>
                    <a:pt x="218" y="114"/>
                  </a:lnTo>
                  <a:lnTo>
                    <a:pt x="216" y="116"/>
                  </a:lnTo>
                  <a:lnTo>
                    <a:pt x="216" y="114"/>
                  </a:lnTo>
                  <a:lnTo>
                    <a:pt x="214" y="120"/>
                  </a:lnTo>
                  <a:lnTo>
                    <a:pt x="216" y="122"/>
                  </a:lnTo>
                  <a:lnTo>
                    <a:pt x="220" y="122"/>
                  </a:lnTo>
                  <a:lnTo>
                    <a:pt x="222" y="128"/>
                  </a:lnTo>
                  <a:lnTo>
                    <a:pt x="222" y="134"/>
                  </a:lnTo>
                  <a:lnTo>
                    <a:pt x="230" y="136"/>
                  </a:lnTo>
                  <a:lnTo>
                    <a:pt x="234" y="1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66" name="Freeform 490"/>
            <p:cNvSpPr>
              <a:spLocks noEditPoints="1"/>
            </p:cNvSpPr>
            <p:nvPr/>
          </p:nvSpPr>
          <p:spPr bwMode="auto">
            <a:xfrm>
              <a:off x="4048393" y="1659596"/>
              <a:ext cx="795884" cy="591274"/>
            </a:xfrm>
            <a:custGeom>
              <a:avLst/>
              <a:gdLst>
                <a:gd name="T0" fmla="*/ 6 w 494"/>
                <a:gd name="T1" fmla="*/ 143 h 367"/>
                <a:gd name="T2" fmla="*/ 172 w 494"/>
                <a:gd name="T3" fmla="*/ 293 h 367"/>
                <a:gd name="T4" fmla="*/ 218 w 494"/>
                <a:gd name="T5" fmla="*/ 269 h 367"/>
                <a:gd name="T6" fmla="*/ 262 w 494"/>
                <a:gd name="T7" fmla="*/ 237 h 367"/>
                <a:gd name="T8" fmla="*/ 296 w 494"/>
                <a:gd name="T9" fmla="*/ 187 h 367"/>
                <a:gd name="T10" fmla="*/ 324 w 494"/>
                <a:gd name="T11" fmla="*/ 167 h 367"/>
                <a:gd name="T12" fmla="*/ 294 w 494"/>
                <a:gd name="T13" fmla="*/ 187 h 367"/>
                <a:gd name="T14" fmla="*/ 298 w 494"/>
                <a:gd name="T15" fmla="*/ 177 h 367"/>
                <a:gd name="T16" fmla="*/ 308 w 494"/>
                <a:gd name="T17" fmla="*/ 173 h 367"/>
                <a:gd name="T18" fmla="*/ 268 w 494"/>
                <a:gd name="T19" fmla="*/ 195 h 367"/>
                <a:gd name="T20" fmla="*/ 294 w 494"/>
                <a:gd name="T21" fmla="*/ 201 h 367"/>
                <a:gd name="T22" fmla="*/ 394 w 494"/>
                <a:gd name="T23" fmla="*/ 153 h 367"/>
                <a:gd name="T24" fmla="*/ 398 w 494"/>
                <a:gd name="T25" fmla="*/ 145 h 367"/>
                <a:gd name="T26" fmla="*/ 428 w 494"/>
                <a:gd name="T27" fmla="*/ 24 h 367"/>
                <a:gd name="T28" fmla="*/ 406 w 494"/>
                <a:gd name="T29" fmla="*/ 10 h 367"/>
                <a:gd name="T30" fmla="*/ 362 w 494"/>
                <a:gd name="T31" fmla="*/ 10 h 367"/>
                <a:gd name="T32" fmla="*/ 358 w 494"/>
                <a:gd name="T33" fmla="*/ 2 h 367"/>
                <a:gd name="T34" fmla="*/ 404 w 494"/>
                <a:gd name="T35" fmla="*/ 4 h 367"/>
                <a:gd name="T36" fmla="*/ 318 w 494"/>
                <a:gd name="T37" fmla="*/ 44 h 367"/>
                <a:gd name="T38" fmla="*/ 282 w 494"/>
                <a:gd name="T39" fmla="*/ 42 h 367"/>
                <a:gd name="T40" fmla="*/ 274 w 494"/>
                <a:gd name="T41" fmla="*/ 34 h 367"/>
                <a:gd name="T42" fmla="*/ 280 w 494"/>
                <a:gd name="T43" fmla="*/ 28 h 367"/>
                <a:gd name="T44" fmla="*/ 250 w 494"/>
                <a:gd name="T45" fmla="*/ 8 h 367"/>
                <a:gd name="T46" fmla="*/ 282 w 494"/>
                <a:gd name="T47" fmla="*/ 8 h 367"/>
                <a:gd name="T48" fmla="*/ 320 w 494"/>
                <a:gd name="T49" fmla="*/ 12 h 367"/>
                <a:gd name="T50" fmla="*/ 360 w 494"/>
                <a:gd name="T51" fmla="*/ 26 h 367"/>
                <a:gd name="T52" fmla="*/ 388 w 494"/>
                <a:gd name="T53" fmla="*/ 38 h 367"/>
                <a:gd name="T54" fmla="*/ 358 w 494"/>
                <a:gd name="T55" fmla="*/ 38 h 367"/>
                <a:gd name="T56" fmla="*/ 412 w 494"/>
                <a:gd name="T57" fmla="*/ 56 h 367"/>
                <a:gd name="T58" fmla="*/ 344 w 494"/>
                <a:gd name="T59" fmla="*/ 155 h 367"/>
                <a:gd name="T60" fmla="*/ 352 w 494"/>
                <a:gd name="T61" fmla="*/ 145 h 367"/>
                <a:gd name="T62" fmla="*/ 246 w 494"/>
                <a:gd name="T63" fmla="*/ 345 h 367"/>
                <a:gd name="T64" fmla="*/ 200 w 494"/>
                <a:gd name="T65" fmla="*/ 367 h 367"/>
                <a:gd name="T66" fmla="*/ 180 w 494"/>
                <a:gd name="T67" fmla="*/ 341 h 367"/>
                <a:gd name="T68" fmla="*/ 178 w 494"/>
                <a:gd name="T69" fmla="*/ 333 h 367"/>
                <a:gd name="T70" fmla="*/ 182 w 494"/>
                <a:gd name="T71" fmla="*/ 313 h 367"/>
                <a:gd name="T72" fmla="*/ 172 w 494"/>
                <a:gd name="T73" fmla="*/ 311 h 367"/>
                <a:gd name="T74" fmla="*/ 176 w 494"/>
                <a:gd name="T75" fmla="*/ 303 h 367"/>
                <a:gd name="T76" fmla="*/ 192 w 494"/>
                <a:gd name="T77" fmla="*/ 291 h 367"/>
                <a:gd name="T78" fmla="*/ 212 w 494"/>
                <a:gd name="T79" fmla="*/ 279 h 367"/>
                <a:gd name="T80" fmla="*/ 238 w 494"/>
                <a:gd name="T81" fmla="*/ 273 h 367"/>
                <a:gd name="T82" fmla="*/ 236 w 494"/>
                <a:gd name="T83" fmla="*/ 269 h 367"/>
                <a:gd name="T84" fmla="*/ 254 w 494"/>
                <a:gd name="T85" fmla="*/ 247 h 367"/>
                <a:gd name="T86" fmla="*/ 272 w 494"/>
                <a:gd name="T87" fmla="*/ 229 h 367"/>
                <a:gd name="T88" fmla="*/ 282 w 494"/>
                <a:gd name="T89" fmla="*/ 209 h 367"/>
                <a:gd name="T90" fmla="*/ 308 w 494"/>
                <a:gd name="T91" fmla="*/ 193 h 367"/>
                <a:gd name="T92" fmla="*/ 326 w 494"/>
                <a:gd name="T93" fmla="*/ 175 h 367"/>
                <a:gd name="T94" fmla="*/ 346 w 494"/>
                <a:gd name="T95" fmla="*/ 157 h 367"/>
                <a:gd name="T96" fmla="*/ 358 w 494"/>
                <a:gd name="T97" fmla="*/ 159 h 367"/>
                <a:gd name="T98" fmla="*/ 374 w 494"/>
                <a:gd name="T99" fmla="*/ 155 h 367"/>
                <a:gd name="T100" fmla="*/ 404 w 494"/>
                <a:gd name="T101" fmla="*/ 151 h 367"/>
                <a:gd name="T102" fmla="*/ 428 w 494"/>
                <a:gd name="T103" fmla="*/ 143 h 367"/>
                <a:gd name="T104" fmla="*/ 448 w 494"/>
                <a:gd name="T105" fmla="*/ 145 h 367"/>
                <a:gd name="T106" fmla="*/ 470 w 494"/>
                <a:gd name="T107" fmla="*/ 145 h 367"/>
                <a:gd name="T108" fmla="*/ 478 w 494"/>
                <a:gd name="T109" fmla="*/ 161 h 367"/>
                <a:gd name="T110" fmla="*/ 478 w 494"/>
                <a:gd name="T111" fmla="*/ 171 h 367"/>
                <a:gd name="T112" fmla="*/ 446 w 494"/>
                <a:gd name="T113" fmla="*/ 159 h 367"/>
                <a:gd name="T114" fmla="*/ 388 w 494"/>
                <a:gd name="T115" fmla="*/ 181 h 367"/>
                <a:gd name="T116" fmla="*/ 344 w 494"/>
                <a:gd name="T117" fmla="*/ 181 h 367"/>
                <a:gd name="T118" fmla="*/ 300 w 494"/>
                <a:gd name="T119" fmla="*/ 219 h 367"/>
                <a:gd name="T120" fmla="*/ 260 w 494"/>
                <a:gd name="T121" fmla="*/ 267 h 367"/>
                <a:gd name="T122" fmla="*/ 254 w 494"/>
                <a:gd name="T123" fmla="*/ 339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4" h="367">
                  <a:moveTo>
                    <a:pt x="0" y="147"/>
                  </a:moveTo>
                  <a:lnTo>
                    <a:pt x="6" y="141"/>
                  </a:lnTo>
                  <a:lnTo>
                    <a:pt x="8" y="141"/>
                  </a:lnTo>
                  <a:lnTo>
                    <a:pt x="10" y="137"/>
                  </a:lnTo>
                  <a:lnTo>
                    <a:pt x="16" y="135"/>
                  </a:lnTo>
                  <a:lnTo>
                    <a:pt x="16" y="139"/>
                  </a:lnTo>
                  <a:lnTo>
                    <a:pt x="10" y="141"/>
                  </a:lnTo>
                  <a:lnTo>
                    <a:pt x="6" y="143"/>
                  </a:lnTo>
                  <a:lnTo>
                    <a:pt x="0" y="147"/>
                  </a:lnTo>
                  <a:close/>
                  <a:moveTo>
                    <a:pt x="174" y="345"/>
                  </a:moveTo>
                  <a:lnTo>
                    <a:pt x="174" y="341"/>
                  </a:lnTo>
                  <a:lnTo>
                    <a:pt x="172" y="339"/>
                  </a:lnTo>
                  <a:lnTo>
                    <a:pt x="172" y="345"/>
                  </a:lnTo>
                  <a:lnTo>
                    <a:pt x="174" y="345"/>
                  </a:lnTo>
                  <a:close/>
                  <a:moveTo>
                    <a:pt x="170" y="293"/>
                  </a:moveTo>
                  <a:lnTo>
                    <a:pt x="172" y="293"/>
                  </a:lnTo>
                  <a:lnTo>
                    <a:pt x="170" y="297"/>
                  </a:lnTo>
                  <a:lnTo>
                    <a:pt x="168" y="295"/>
                  </a:lnTo>
                  <a:lnTo>
                    <a:pt x="170" y="293"/>
                  </a:lnTo>
                  <a:close/>
                  <a:moveTo>
                    <a:pt x="222" y="265"/>
                  </a:moveTo>
                  <a:lnTo>
                    <a:pt x="226" y="267"/>
                  </a:lnTo>
                  <a:lnTo>
                    <a:pt x="224" y="267"/>
                  </a:lnTo>
                  <a:lnTo>
                    <a:pt x="222" y="267"/>
                  </a:lnTo>
                  <a:lnTo>
                    <a:pt x="218" y="269"/>
                  </a:lnTo>
                  <a:lnTo>
                    <a:pt x="216" y="269"/>
                  </a:lnTo>
                  <a:lnTo>
                    <a:pt x="218" y="265"/>
                  </a:lnTo>
                  <a:lnTo>
                    <a:pt x="222" y="265"/>
                  </a:lnTo>
                  <a:close/>
                  <a:moveTo>
                    <a:pt x="262" y="237"/>
                  </a:moveTo>
                  <a:lnTo>
                    <a:pt x="264" y="235"/>
                  </a:lnTo>
                  <a:lnTo>
                    <a:pt x="266" y="239"/>
                  </a:lnTo>
                  <a:lnTo>
                    <a:pt x="266" y="239"/>
                  </a:lnTo>
                  <a:lnTo>
                    <a:pt x="262" y="237"/>
                  </a:lnTo>
                  <a:close/>
                  <a:moveTo>
                    <a:pt x="306" y="179"/>
                  </a:moveTo>
                  <a:lnTo>
                    <a:pt x="314" y="177"/>
                  </a:lnTo>
                  <a:lnTo>
                    <a:pt x="316" y="177"/>
                  </a:lnTo>
                  <a:lnTo>
                    <a:pt x="316" y="177"/>
                  </a:lnTo>
                  <a:lnTo>
                    <a:pt x="314" y="183"/>
                  </a:lnTo>
                  <a:lnTo>
                    <a:pt x="308" y="183"/>
                  </a:lnTo>
                  <a:lnTo>
                    <a:pt x="308" y="185"/>
                  </a:lnTo>
                  <a:lnTo>
                    <a:pt x="296" y="187"/>
                  </a:lnTo>
                  <a:lnTo>
                    <a:pt x="296" y="183"/>
                  </a:lnTo>
                  <a:lnTo>
                    <a:pt x="300" y="181"/>
                  </a:lnTo>
                  <a:lnTo>
                    <a:pt x="304" y="175"/>
                  </a:lnTo>
                  <a:lnTo>
                    <a:pt x="306" y="175"/>
                  </a:lnTo>
                  <a:lnTo>
                    <a:pt x="306" y="179"/>
                  </a:lnTo>
                  <a:close/>
                  <a:moveTo>
                    <a:pt x="320" y="171"/>
                  </a:moveTo>
                  <a:lnTo>
                    <a:pt x="320" y="167"/>
                  </a:lnTo>
                  <a:lnTo>
                    <a:pt x="324" y="167"/>
                  </a:lnTo>
                  <a:lnTo>
                    <a:pt x="326" y="165"/>
                  </a:lnTo>
                  <a:lnTo>
                    <a:pt x="328" y="163"/>
                  </a:lnTo>
                  <a:lnTo>
                    <a:pt x="330" y="167"/>
                  </a:lnTo>
                  <a:lnTo>
                    <a:pt x="328" y="171"/>
                  </a:lnTo>
                  <a:lnTo>
                    <a:pt x="322" y="173"/>
                  </a:lnTo>
                  <a:lnTo>
                    <a:pt x="320" y="171"/>
                  </a:lnTo>
                  <a:close/>
                  <a:moveTo>
                    <a:pt x="294" y="185"/>
                  </a:moveTo>
                  <a:lnTo>
                    <a:pt x="294" y="187"/>
                  </a:lnTo>
                  <a:lnTo>
                    <a:pt x="288" y="189"/>
                  </a:lnTo>
                  <a:lnTo>
                    <a:pt x="286" y="185"/>
                  </a:lnTo>
                  <a:lnTo>
                    <a:pt x="294" y="185"/>
                  </a:lnTo>
                  <a:close/>
                  <a:moveTo>
                    <a:pt x="290" y="179"/>
                  </a:moveTo>
                  <a:lnTo>
                    <a:pt x="294" y="175"/>
                  </a:lnTo>
                  <a:lnTo>
                    <a:pt x="296" y="173"/>
                  </a:lnTo>
                  <a:lnTo>
                    <a:pt x="296" y="177"/>
                  </a:lnTo>
                  <a:lnTo>
                    <a:pt x="298" y="177"/>
                  </a:lnTo>
                  <a:lnTo>
                    <a:pt x="296" y="179"/>
                  </a:lnTo>
                  <a:lnTo>
                    <a:pt x="292" y="181"/>
                  </a:lnTo>
                  <a:lnTo>
                    <a:pt x="290" y="179"/>
                  </a:lnTo>
                  <a:close/>
                  <a:moveTo>
                    <a:pt x="300" y="175"/>
                  </a:moveTo>
                  <a:lnTo>
                    <a:pt x="300" y="173"/>
                  </a:lnTo>
                  <a:lnTo>
                    <a:pt x="308" y="167"/>
                  </a:lnTo>
                  <a:lnTo>
                    <a:pt x="310" y="171"/>
                  </a:lnTo>
                  <a:lnTo>
                    <a:pt x="308" y="173"/>
                  </a:lnTo>
                  <a:lnTo>
                    <a:pt x="300" y="175"/>
                  </a:lnTo>
                  <a:close/>
                  <a:moveTo>
                    <a:pt x="282" y="187"/>
                  </a:moveTo>
                  <a:lnTo>
                    <a:pt x="282" y="189"/>
                  </a:lnTo>
                  <a:lnTo>
                    <a:pt x="276" y="191"/>
                  </a:lnTo>
                  <a:lnTo>
                    <a:pt x="274" y="189"/>
                  </a:lnTo>
                  <a:lnTo>
                    <a:pt x="280" y="185"/>
                  </a:lnTo>
                  <a:lnTo>
                    <a:pt x="282" y="187"/>
                  </a:lnTo>
                  <a:close/>
                  <a:moveTo>
                    <a:pt x="268" y="195"/>
                  </a:moveTo>
                  <a:lnTo>
                    <a:pt x="268" y="191"/>
                  </a:lnTo>
                  <a:lnTo>
                    <a:pt x="272" y="191"/>
                  </a:lnTo>
                  <a:lnTo>
                    <a:pt x="272" y="191"/>
                  </a:lnTo>
                  <a:lnTo>
                    <a:pt x="268" y="195"/>
                  </a:lnTo>
                  <a:close/>
                  <a:moveTo>
                    <a:pt x="294" y="195"/>
                  </a:moveTo>
                  <a:lnTo>
                    <a:pt x="300" y="195"/>
                  </a:lnTo>
                  <a:lnTo>
                    <a:pt x="300" y="197"/>
                  </a:lnTo>
                  <a:lnTo>
                    <a:pt x="294" y="201"/>
                  </a:lnTo>
                  <a:lnTo>
                    <a:pt x="296" y="197"/>
                  </a:lnTo>
                  <a:lnTo>
                    <a:pt x="294" y="195"/>
                  </a:lnTo>
                  <a:close/>
                  <a:moveTo>
                    <a:pt x="386" y="153"/>
                  </a:moveTo>
                  <a:lnTo>
                    <a:pt x="388" y="151"/>
                  </a:lnTo>
                  <a:lnTo>
                    <a:pt x="392" y="153"/>
                  </a:lnTo>
                  <a:lnTo>
                    <a:pt x="390" y="153"/>
                  </a:lnTo>
                  <a:lnTo>
                    <a:pt x="386" y="153"/>
                  </a:lnTo>
                  <a:close/>
                  <a:moveTo>
                    <a:pt x="394" y="153"/>
                  </a:moveTo>
                  <a:lnTo>
                    <a:pt x="394" y="149"/>
                  </a:lnTo>
                  <a:lnTo>
                    <a:pt x="398" y="147"/>
                  </a:lnTo>
                  <a:lnTo>
                    <a:pt x="398" y="151"/>
                  </a:lnTo>
                  <a:lnTo>
                    <a:pt x="394" y="153"/>
                  </a:lnTo>
                  <a:close/>
                  <a:moveTo>
                    <a:pt x="398" y="145"/>
                  </a:moveTo>
                  <a:lnTo>
                    <a:pt x="390" y="149"/>
                  </a:lnTo>
                  <a:lnTo>
                    <a:pt x="384" y="147"/>
                  </a:lnTo>
                  <a:lnTo>
                    <a:pt x="398" y="145"/>
                  </a:lnTo>
                  <a:close/>
                  <a:moveTo>
                    <a:pt x="464" y="4"/>
                  </a:moveTo>
                  <a:lnTo>
                    <a:pt x="474" y="2"/>
                  </a:lnTo>
                  <a:lnTo>
                    <a:pt x="482" y="2"/>
                  </a:lnTo>
                  <a:lnTo>
                    <a:pt x="482" y="4"/>
                  </a:lnTo>
                  <a:lnTo>
                    <a:pt x="464" y="4"/>
                  </a:lnTo>
                  <a:close/>
                  <a:moveTo>
                    <a:pt x="446" y="24"/>
                  </a:moveTo>
                  <a:lnTo>
                    <a:pt x="438" y="22"/>
                  </a:lnTo>
                  <a:lnTo>
                    <a:pt x="428" y="24"/>
                  </a:lnTo>
                  <a:lnTo>
                    <a:pt x="428" y="22"/>
                  </a:lnTo>
                  <a:lnTo>
                    <a:pt x="440" y="20"/>
                  </a:lnTo>
                  <a:lnTo>
                    <a:pt x="446" y="22"/>
                  </a:lnTo>
                  <a:lnTo>
                    <a:pt x="448" y="22"/>
                  </a:lnTo>
                  <a:lnTo>
                    <a:pt x="446" y="24"/>
                  </a:lnTo>
                  <a:close/>
                  <a:moveTo>
                    <a:pt x="416" y="6"/>
                  </a:moveTo>
                  <a:lnTo>
                    <a:pt x="416" y="8"/>
                  </a:lnTo>
                  <a:lnTo>
                    <a:pt x="406" y="10"/>
                  </a:lnTo>
                  <a:lnTo>
                    <a:pt x="402" y="14"/>
                  </a:lnTo>
                  <a:lnTo>
                    <a:pt x="390" y="14"/>
                  </a:lnTo>
                  <a:lnTo>
                    <a:pt x="382" y="18"/>
                  </a:lnTo>
                  <a:lnTo>
                    <a:pt x="368" y="14"/>
                  </a:lnTo>
                  <a:lnTo>
                    <a:pt x="350" y="16"/>
                  </a:lnTo>
                  <a:lnTo>
                    <a:pt x="342" y="12"/>
                  </a:lnTo>
                  <a:lnTo>
                    <a:pt x="352" y="10"/>
                  </a:lnTo>
                  <a:lnTo>
                    <a:pt x="362" y="10"/>
                  </a:lnTo>
                  <a:lnTo>
                    <a:pt x="358" y="8"/>
                  </a:lnTo>
                  <a:lnTo>
                    <a:pt x="334" y="10"/>
                  </a:lnTo>
                  <a:lnTo>
                    <a:pt x="324" y="6"/>
                  </a:lnTo>
                  <a:lnTo>
                    <a:pt x="316" y="4"/>
                  </a:lnTo>
                  <a:lnTo>
                    <a:pt x="320" y="2"/>
                  </a:lnTo>
                  <a:lnTo>
                    <a:pt x="336" y="4"/>
                  </a:lnTo>
                  <a:lnTo>
                    <a:pt x="336" y="0"/>
                  </a:lnTo>
                  <a:lnTo>
                    <a:pt x="358" y="2"/>
                  </a:lnTo>
                  <a:lnTo>
                    <a:pt x="364" y="4"/>
                  </a:lnTo>
                  <a:lnTo>
                    <a:pt x="366" y="2"/>
                  </a:lnTo>
                  <a:lnTo>
                    <a:pt x="374" y="2"/>
                  </a:lnTo>
                  <a:lnTo>
                    <a:pt x="378" y="2"/>
                  </a:lnTo>
                  <a:lnTo>
                    <a:pt x="386" y="2"/>
                  </a:lnTo>
                  <a:lnTo>
                    <a:pt x="390" y="2"/>
                  </a:lnTo>
                  <a:lnTo>
                    <a:pt x="398" y="2"/>
                  </a:lnTo>
                  <a:lnTo>
                    <a:pt x="404" y="4"/>
                  </a:lnTo>
                  <a:lnTo>
                    <a:pt x="416" y="6"/>
                  </a:lnTo>
                  <a:close/>
                  <a:moveTo>
                    <a:pt x="354" y="26"/>
                  </a:moveTo>
                  <a:lnTo>
                    <a:pt x="342" y="26"/>
                  </a:lnTo>
                  <a:lnTo>
                    <a:pt x="334" y="28"/>
                  </a:lnTo>
                  <a:lnTo>
                    <a:pt x="332" y="32"/>
                  </a:lnTo>
                  <a:lnTo>
                    <a:pt x="326" y="34"/>
                  </a:lnTo>
                  <a:lnTo>
                    <a:pt x="324" y="42"/>
                  </a:lnTo>
                  <a:lnTo>
                    <a:pt x="318" y="44"/>
                  </a:lnTo>
                  <a:lnTo>
                    <a:pt x="312" y="56"/>
                  </a:lnTo>
                  <a:lnTo>
                    <a:pt x="304" y="56"/>
                  </a:lnTo>
                  <a:lnTo>
                    <a:pt x="296" y="52"/>
                  </a:lnTo>
                  <a:lnTo>
                    <a:pt x="302" y="50"/>
                  </a:lnTo>
                  <a:lnTo>
                    <a:pt x="298" y="48"/>
                  </a:lnTo>
                  <a:lnTo>
                    <a:pt x="284" y="46"/>
                  </a:lnTo>
                  <a:lnTo>
                    <a:pt x="276" y="42"/>
                  </a:lnTo>
                  <a:lnTo>
                    <a:pt x="282" y="42"/>
                  </a:lnTo>
                  <a:lnTo>
                    <a:pt x="284" y="42"/>
                  </a:lnTo>
                  <a:lnTo>
                    <a:pt x="300" y="42"/>
                  </a:lnTo>
                  <a:lnTo>
                    <a:pt x="296" y="40"/>
                  </a:lnTo>
                  <a:lnTo>
                    <a:pt x="308" y="38"/>
                  </a:lnTo>
                  <a:lnTo>
                    <a:pt x="310" y="36"/>
                  </a:lnTo>
                  <a:lnTo>
                    <a:pt x="288" y="40"/>
                  </a:lnTo>
                  <a:lnTo>
                    <a:pt x="274" y="40"/>
                  </a:lnTo>
                  <a:lnTo>
                    <a:pt x="274" y="34"/>
                  </a:lnTo>
                  <a:lnTo>
                    <a:pt x="288" y="32"/>
                  </a:lnTo>
                  <a:lnTo>
                    <a:pt x="306" y="30"/>
                  </a:lnTo>
                  <a:lnTo>
                    <a:pt x="310" y="28"/>
                  </a:lnTo>
                  <a:lnTo>
                    <a:pt x="306" y="28"/>
                  </a:lnTo>
                  <a:lnTo>
                    <a:pt x="306" y="24"/>
                  </a:lnTo>
                  <a:lnTo>
                    <a:pt x="292" y="28"/>
                  </a:lnTo>
                  <a:lnTo>
                    <a:pt x="284" y="24"/>
                  </a:lnTo>
                  <a:lnTo>
                    <a:pt x="280" y="28"/>
                  </a:lnTo>
                  <a:lnTo>
                    <a:pt x="266" y="30"/>
                  </a:lnTo>
                  <a:lnTo>
                    <a:pt x="250" y="24"/>
                  </a:lnTo>
                  <a:lnTo>
                    <a:pt x="250" y="22"/>
                  </a:lnTo>
                  <a:lnTo>
                    <a:pt x="256" y="20"/>
                  </a:lnTo>
                  <a:lnTo>
                    <a:pt x="252" y="16"/>
                  </a:lnTo>
                  <a:lnTo>
                    <a:pt x="242" y="16"/>
                  </a:lnTo>
                  <a:lnTo>
                    <a:pt x="240" y="12"/>
                  </a:lnTo>
                  <a:lnTo>
                    <a:pt x="250" y="8"/>
                  </a:lnTo>
                  <a:lnTo>
                    <a:pt x="252" y="10"/>
                  </a:lnTo>
                  <a:lnTo>
                    <a:pt x="258" y="6"/>
                  </a:lnTo>
                  <a:lnTo>
                    <a:pt x="272" y="6"/>
                  </a:lnTo>
                  <a:lnTo>
                    <a:pt x="266" y="10"/>
                  </a:lnTo>
                  <a:lnTo>
                    <a:pt x="270" y="14"/>
                  </a:lnTo>
                  <a:lnTo>
                    <a:pt x="276" y="16"/>
                  </a:lnTo>
                  <a:lnTo>
                    <a:pt x="274" y="12"/>
                  </a:lnTo>
                  <a:lnTo>
                    <a:pt x="282" y="8"/>
                  </a:lnTo>
                  <a:lnTo>
                    <a:pt x="290" y="16"/>
                  </a:lnTo>
                  <a:lnTo>
                    <a:pt x="294" y="18"/>
                  </a:lnTo>
                  <a:lnTo>
                    <a:pt x="298" y="22"/>
                  </a:lnTo>
                  <a:lnTo>
                    <a:pt x="296" y="12"/>
                  </a:lnTo>
                  <a:lnTo>
                    <a:pt x="296" y="4"/>
                  </a:lnTo>
                  <a:lnTo>
                    <a:pt x="306" y="8"/>
                  </a:lnTo>
                  <a:lnTo>
                    <a:pt x="316" y="8"/>
                  </a:lnTo>
                  <a:lnTo>
                    <a:pt x="320" y="12"/>
                  </a:lnTo>
                  <a:lnTo>
                    <a:pt x="320" y="12"/>
                  </a:lnTo>
                  <a:lnTo>
                    <a:pt x="326" y="16"/>
                  </a:lnTo>
                  <a:lnTo>
                    <a:pt x="332" y="16"/>
                  </a:lnTo>
                  <a:lnTo>
                    <a:pt x="354" y="22"/>
                  </a:lnTo>
                  <a:lnTo>
                    <a:pt x="354" y="26"/>
                  </a:lnTo>
                  <a:close/>
                  <a:moveTo>
                    <a:pt x="352" y="32"/>
                  </a:moveTo>
                  <a:lnTo>
                    <a:pt x="350" y="32"/>
                  </a:lnTo>
                  <a:lnTo>
                    <a:pt x="360" y="26"/>
                  </a:lnTo>
                  <a:lnTo>
                    <a:pt x="370" y="24"/>
                  </a:lnTo>
                  <a:lnTo>
                    <a:pt x="368" y="28"/>
                  </a:lnTo>
                  <a:lnTo>
                    <a:pt x="352" y="32"/>
                  </a:lnTo>
                  <a:close/>
                  <a:moveTo>
                    <a:pt x="358" y="38"/>
                  </a:moveTo>
                  <a:lnTo>
                    <a:pt x="358" y="34"/>
                  </a:lnTo>
                  <a:lnTo>
                    <a:pt x="376" y="30"/>
                  </a:lnTo>
                  <a:lnTo>
                    <a:pt x="378" y="36"/>
                  </a:lnTo>
                  <a:lnTo>
                    <a:pt x="388" y="38"/>
                  </a:lnTo>
                  <a:lnTo>
                    <a:pt x="394" y="36"/>
                  </a:lnTo>
                  <a:lnTo>
                    <a:pt x="398" y="38"/>
                  </a:lnTo>
                  <a:lnTo>
                    <a:pt x="384" y="46"/>
                  </a:lnTo>
                  <a:lnTo>
                    <a:pt x="376" y="46"/>
                  </a:lnTo>
                  <a:lnTo>
                    <a:pt x="376" y="42"/>
                  </a:lnTo>
                  <a:lnTo>
                    <a:pt x="370" y="42"/>
                  </a:lnTo>
                  <a:lnTo>
                    <a:pt x="352" y="42"/>
                  </a:lnTo>
                  <a:lnTo>
                    <a:pt x="358" y="38"/>
                  </a:lnTo>
                  <a:close/>
                  <a:moveTo>
                    <a:pt x="238" y="22"/>
                  </a:moveTo>
                  <a:lnTo>
                    <a:pt x="254" y="30"/>
                  </a:lnTo>
                  <a:lnTo>
                    <a:pt x="252" y="32"/>
                  </a:lnTo>
                  <a:lnTo>
                    <a:pt x="242" y="28"/>
                  </a:lnTo>
                  <a:lnTo>
                    <a:pt x="238" y="22"/>
                  </a:lnTo>
                  <a:close/>
                  <a:moveTo>
                    <a:pt x="404" y="58"/>
                  </a:moveTo>
                  <a:lnTo>
                    <a:pt x="412" y="52"/>
                  </a:lnTo>
                  <a:lnTo>
                    <a:pt x="412" y="56"/>
                  </a:lnTo>
                  <a:lnTo>
                    <a:pt x="404" y="58"/>
                  </a:lnTo>
                  <a:close/>
                  <a:moveTo>
                    <a:pt x="340" y="155"/>
                  </a:moveTo>
                  <a:lnTo>
                    <a:pt x="340" y="161"/>
                  </a:lnTo>
                  <a:lnTo>
                    <a:pt x="334" y="163"/>
                  </a:lnTo>
                  <a:lnTo>
                    <a:pt x="332" y="159"/>
                  </a:lnTo>
                  <a:lnTo>
                    <a:pt x="340" y="155"/>
                  </a:lnTo>
                  <a:close/>
                  <a:moveTo>
                    <a:pt x="348" y="155"/>
                  </a:moveTo>
                  <a:lnTo>
                    <a:pt x="344" y="155"/>
                  </a:lnTo>
                  <a:lnTo>
                    <a:pt x="342" y="151"/>
                  </a:lnTo>
                  <a:lnTo>
                    <a:pt x="344" y="149"/>
                  </a:lnTo>
                  <a:lnTo>
                    <a:pt x="348" y="155"/>
                  </a:lnTo>
                  <a:close/>
                  <a:moveTo>
                    <a:pt x="352" y="145"/>
                  </a:moveTo>
                  <a:lnTo>
                    <a:pt x="352" y="151"/>
                  </a:lnTo>
                  <a:lnTo>
                    <a:pt x="348" y="151"/>
                  </a:lnTo>
                  <a:lnTo>
                    <a:pt x="348" y="145"/>
                  </a:lnTo>
                  <a:lnTo>
                    <a:pt x="352" y="145"/>
                  </a:lnTo>
                  <a:close/>
                  <a:moveTo>
                    <a:pt x="356" y="153"/>
                  </a:moveTo>
                  <a:lnTo>
                    <a:pt x="360" y="147"/>
                  </a:lnTo>
                  <a:lnTo>
                    <a:pt x="364" y="149"/>
                  </a:lnTo>
                  <a:lnTo>
                    <a:pt x="362" y="151"/>
                  </a:lnTo>
                  <a:lnTo>
                    <a:pt x="356" y="153"/>
                  </a:lnTo>
                  <a:close/>
                  <a:moveTo>
                    <a:pt x="254" y="349"/>
                  </a:moveTo>
                  <a:lnTo>
                    <a:pt x="250" y="353"/>
                  </a:lnTo>
                  <a:lnTo>
                    <a:pt x="246" y="345"/>
                  </a:lnTo>
                  <a:lnTo>
                    <a:pt x="242" y="339"/>
                  </a:lnTo>
                  <a:lnTo>
                    <a:pt x="238" y="339"/>
                  </a:lnTo>
                  <a:lnTo>
                    <a:pt x="240" y="345"/>
                  </a:lnTo>
                  <a:lnTo>
                    <a:pt x="236" y="349"/>
                  </a:lnTo>
                  <a:lnTo>
                    <a:pt x="228" y="351"/>
                  </a:lnTo>
                  <a:lnTo>
                    <a:pt x="222" y="359"/>
                  </a:lnTo>
                  <a:lnTo>
                    <a:pt x="212" y="365"/>
                  </a:lnTo>
                  <a:lnTo>
                    <a:pt x="200" y="367"/>
                  </a:lnTo>
                  <a:lnTo>
                    <a:pt x="192" y="367"/>
                  </a:lnTo>
                  <a:lnTo>
                    <a:pt x="182" y="361"/>
                  </a:lnTo>
                  <a:lnTo>
                    <a:pt x="174" y="357"/>
                  </a:lnTo>
                  <a:lnTo>
                    <a:pt x="174" y="353"/>
                  </a:lnTo>
                  <a:lnTo>
                    <a:pt x="180" y="351"/>
                  </a:lnTo>
                  <a:lnTo>
                    <a:pt x="180" y="345"/>
                  </a:lnTo>
                  <a:lnTo>
                    <a:pt x="182" y="345"/>
                  </a:lnTo>
                  <a:lnTo>
                    <a:pt x="180" y="341"/>
                  </a:lnTo>
                  <a:lnTo>
                    <a:pt x="176" y="343"/>
                  </a:lnTo>
                  <a:lnTo>
                    <a:pt x="176" y="337"/>
                  </a:lnTo>
                  <a:lnTo>
                    <a:pt x="184" y="331"/>
                  </a:lnTo>
                  <a:lnTo>
                    <a:pt x="184" y="329"/>
                  </a:lnTo>
                  <a:lnTo>
                    <a:pt x="188" y="325"/>
                  </a:lnTo>
                  <a:lnTo>
                    <a:pt x="186" y="325"/>
                  </a:lnTo>
                  <a:lnTo>
                    <a:pt x="180" y="329"/>
                  </a:lnTo>
                  <a:lnTo>
                    <a:pt x="178" y="333"/>
                  </a:lnTo>
                  <a:lnTo>
                    <a:pt x="174" y="333"/>
                  </a:lnTo>
                  <a:lnTo>
                    <a:pt x="172" y="333"/>
                  </a:lnTo>
                  <a:lnTo>
                    <a:pt x="170" y="329"/>
                  </a:lnTo>
                  <a:lnTo>
                    <a:pt x="174" y="327"/>
                  </a:lnTo>
                  <a:lnTo>
                    <a:pt x="172" y="323"/>
                  </a:lnTo>
                  <a:lnTo>
                    <a:pt x="170" y="317"/>
                  </a:lnTo>
                  <a:lnTo>
                    <a:pt x="172" y="315"/>
                  </a:lnTo>
                  <a:lnTo>
                    <a:pt x="182" y="313"/>
                  </a:lnTo>
                  <a:lnTo>
                    <a:pt x="186" y="315"/>
                  </a:lnTo>
                  <a:lnTo>
                    <a:pt x="194" y="315"/>
                  </a:lnTo>
                  <a:lnTo>
                    <a:pt x="198" y="315"/>
                  </a:lnTo>
                  <a:lnTo>
                    <a:pt x="202" y="311"/>
                  </a:lnTo>
                  <a:lnTo>
                    <a:pt x="192" y="313"/>
                  </a:lnTo>
                  <a:lnTo>
                    <a:pt x="188" y="311"/>
                  </a:lnTo>
                  <a:lnTo>
                    <a:pt x="182" y="311"/>
                  </a:lnTo>
                  <a:lnTo>
                    <a:pt x="172" y="311"/>
                  </a:lnTo>
                  <a:lnTo>
                    <a:pt x="170" y="311"/>
                  </a:lnTo>
                  <a:lnTo>
                    <a:pt x="172" y="307"/>
                  </a:lnTo>
                  <a:lnTo>
                    <a:pt x="168" y="303"/>
                  </a:lnTo>
                  <a:lnTo>
                    <a:pt x="168" y="301"/>
                  </a:lnTo>
                  <a:lnTo>
                    <a:pt x="170" y="299"/>
                  </a:lnTo>
                  <a:lnTo>
                    <a:pt x="172" y="301"/>
                  </a:lnTo>
                  <a:lnTo>
                    <a:pt x="176" y="301"/>
                  </a:lnTo>
                  <a:lnTo>
                    <a:pt x="176" y="303"/>
                  </a:lnTo>
                  <a:lnTo>
                    <a:pt x="178" y="297"/>
                  </a:lnTo>
                  <a:lnTo>
                    <a:pt x="176" y="299"/>
                  </a:lnTo>
                  <a:lnTo>
                    <a:pt x="172" y="297"/>
                  </a:lnTo>
                  <a:lnTo>
                    <a:pt x="174" y="293"/>
                  </a:lnTo>
                  <a:lnTo>
                    <a:pt x="180" y="291"/>
                  </a:lnTo>
                  <a:lnTo>
                    <a:pt x="182" y="293"/>
                  </a:lnTo>
                  <a:lnTo>
                    <a:pt x="186" y="291"/>
                  </a:lnTo>
                  <a:lnTo>
                    <a:pt x="192" y="291"/>
                  </a:lnTo>
                  <a:lnTo>
                    <a:pt x="188" y="289"/>
                  </a:lnTo>
                  <a:lnTo>
                    <a:pt x="190" y="285"/>
                  </a:lnTo>
                  <a:lnTo>
                    <a:pt x="200" y="285"/>
                  </a:lnTo>
                  <a:lnTo>
                    <a:pt x="196" y="281"/>
                  </a:lnTo>
                  <a:lnTo>
                    <a:pt x="198" y="279"/>
                  </a:lnTo>
                  <a:lnTo>
                    <a:pt x="206" y="279"/>
                  </a:lnTo>
                  <a:lnTo>
                    <a:pt x="212" y="279"/>
                  </a:lnTo>
                  <a:lnTo>
                    <a:pt x="212" y="279"/>
                  </a:lnTo>
                  <a:lnTo>
                    <a:pt x="212" y="277"/>
                  </a:lnTo>
                  <a:lnTo>
                    <a:pt x="220" y="277"/>
                  </a:lnTo>
                  <a:lnTo>
                    <a:pt x="220" y="271"/>
                  </a:lnTo>
                  <a:lnTo>
                    <a:pt x="224" y="269"/>
                  </a:lnTo>
                  <a:lnTo>
                    <a:pt x="228" y="271"/>
                  </a:lnTo>
                  <a:lnTo>
                    <a:pt x="228" y="269"/>
                  </a:lnTo>
                  <a:lnTo>
                    <a:pt x="232" y="269"/>
                  </a:lnTo>
                  <a:lnTo>
                    <a:pt x="238" y="273"/>
                  </a:lnTo>
                  <a:lnTo>
                    <a:pt x="240" y="269"/>
                  </a:lnTo>
                  <a:lnTo>
                    <a:pt x="246" y="265"/>
                  </a:lnTo>
                  <a:lnTo>
                    <a:pt x="248" y="261"/>
                  </a:lnTo>
                  <a:lnTo>
                    <a:pt x="250" y="259"/>
                  </a:lnTo>
                  <a:lnTo>
                    <a:pt x="248" y="259"/>
                  </a:lnTo>
                  <a:lnTo>
                    <a:pt x="242" y="263"/>
                  </a:lnTo>
                  <a:lnTo>
                    <a:pt x="240" y="267"/>
                  </a:lnTo>
                  <a:lnTo>
                    <a:pt x="236" y="269"/>
                  </a:lnTo>
                  <a:lnTo>
                    <a:pt x="232" y="267"/>
                  </a:lnTo>
                  <a:lnTo>
                    <a:pt x="232" y="263"/>
                  </a:lnTo>
                  <a:lnTo>
                    <a:pt x="236" y="257"/>
                  </a:lnTo>
                  <a:lnTo>
                    <a:pt x="244" y="253"/>
                  </a:lnTo>
                  <a:lnTo>
                    <a:pt x="246" y="251"/>
                  </a:lnTo>
                  <a:lnTo>
                    <a:pt x="250" y="253"/>
                  </a:lnTo>
                  <a:lnTo>
                    <a:pt x="254" y="251"/>
                  </a:lnTo>
                  <a:lnTo>
                    <a:pt x="254" y="247"/>
                  </a:lnTo>
                  <a:lnTo>
                    <a:pt x="252" y="247"/>
                  </a:lnTo>
                  <a:lnTo>
                    <a:pt x="254" y="243"/>
                  </a:lnTo>
                  <a:lnTo>
                    <a:pt x="262" y="241"/>
                  </a:lnTo>
                  <a:lnTo>
                    <a:pt x="266" y="243"/>
                  </a:lnTo>
                  <a:lnTo>
                    <a:pt x="270" y="239"/>
                  </a:lnTo>
                  <a:lnTo>
                    <a:pt x="268" y="237"/>
                  </a:lnTo>
                  <a:lnTo>
                    <a:pt x="268" y="231"/>
                  </a:lnTo>
                  <a:lnTo>
                    <a:pt x="272" y="229"/>
                  </a:lnTo>
                  <a:lnTo>
                    <a:pt x="270" y="225"/>
                  </a:lnTo>
                  <a:lnTo>
                    <a:pt x="272" y="223"/>
                  </a:lnTo>
                  <a:lnTo>
                    <a:pt x="278" y="223"/>
                  </a:lnTo>
                  <a:lnTo>
                    <a:pt x="282" y="221"/>
                  </a:lnTo>
                  <a:lnTo>
                    <a:pt x="272" y="219"/>
                  </a:lnTo>
                  <a:lnTo>
                    <a:pt x="274" y="217"/>
                  </a:lnTo>
                  <a:lnTo>
                    <a:pt x="280" y="215"/>
                  </a:lnTo>
                  <a:lnTo>
                    <a:pt x="282" y="209"/>
                  </a:lnTo>
                  <a:lnTo>
                    <a:pt x="290" y="207"/>
                  </a:lnTo>
                  <a:lnTo>
                    <a:pt x="300" y="207"/>
                  </a:lnTo>
                  <a:lnTo>
                    <a:pt x="298" y="205"/>
                  </a:lnTo>
                  <a:lnTo>
                    <a:pt x="294" y="205"/>
                  </a:lnTo>
                  <a:lnTo>
                    <a:pt x="298" y="201"/>
                  </a:lnTo>
                  <a:lnTo>
                    <a:pt x="302" y="199"/>
                  </a:lnTo>
                  <a:lnTo>
                    <a:pt x="304" y="195"/>
                  </a:lnTo>
                  <a:lnTo>
                    <a:pt x="308" y="193"/>
                  </a:lnTo>
                  <a:lnTo>
                    <a:pt x="310" y="191"/>
                  </a:lnTo>
                  <a:lnTo>
                    <a:pt x="314" y="187"/>
                  </a:lnTo>
                  <a:lnTo>
                    <a:pt x="324" y="187"/>
                  </a:lnTo>
                  <a:lnTo>
                    <a:pt x="326" y="185"/>
                  </a:lnTo>
                  <a:lnTo>
                    <a:pt x="316" y="183"/>
                  </a:lnTo>
                  <a:lnTo>
                    <a:pt x="320" y="181"/>
                  </a:lnTo>
                  <a:lnTo>
                    <a:pt x="324" y="179"/>
                  </a:lnTo>
                  <a:lnTo>
                    <a:pt x="326" y="175"/>
                  </a:lnTo>
                  <a:lnTo>
                    <a:pt x="332" y="173"/>
                  </a:lnTo>
                  <a:lnTo>
                    <a:pt x="332" y="167"/>
                  </a:lnTo>
                  <a:lnTo>
                    <a:pt x="334" y="167"/>
                  </a:lnTo>
                  <a:lnTo>
                    <a:pt x="340" y="169"/>
                  </a:lnTo>
                  <a:lnTo>
                    <a:pt x="342" y="169"/>
                  </a:lnTo>
                  <a:lnTo>
                    <a:pt x="340" y="163"/>
                  </a:lnTo>
                  <a:lnTo>
                    <a:pt x="342" y="161"/>
                  </a:lnTo>
                  <a:lnTo>
                    <a:pt x="346" y="157"/>
                  </a:lnTo>
                  <a:lnTo>
                    <a:pt x="348" y="161"/>
                  </a:lnTo>
                  <a:lnTo>
                    <a:pt x="350" y="163"/>
                  </a:lnTo>
                  <a:lnTo>
                    <a:pt x="352" y="157"/>
                  </a:lnTo>
                  <a:lnTo>
                    <a:pt x="354" y="157"/>
                  </a:lnTo>
                  <a:lnTo>
                    <a:pt x="352" y="163"/>
                  </a:lnTo>
                  <a:lnTo>
                    <a:pt x="354" y="167"/>
                  </a:lnTo>
                  <a:lnTo>
                    <a:pt x="354" y="163"/>
                  </a:lnTo>
                  <a:lnTo>
                    <a:pt x="358" y="159"/>
                  </a:lnTo>
                  <a:lnTo>
                    <a:pt x="362" y="163"/>
                  </a:lnTo>
                  <a:lnTo>
                    <a:pt x="358" y="167"/>
                  </a:lnTo>
                  <a:lnTo>
                    <a:pt x="362" y="165"/>
                  </a:lnTo>
                  <a:lnTo>
                    <a:pt x="366" y="161"/>
                  </a:lnTo>
                  <a:lnTo>
                    <a:pt x="374" y="159"/>
                  </a:lnTo>
                  <a:lnTo>
                    <a:pt x="382" y="167"/>
                  </a:lnTo>
                  <a:lnTo>
                    <a:pt x="380" y="157"/>
                  </a:lnTo>
                  <a:lnTo>
                    <a:pt x="374" y="155"/>
                  </a:lnTo>
                  <a:lnTo>
                    <a:pt x="374" y="153"/>
                  </a:lnTo>
                  <a:lnTo>
                    <a:pt x="382" y="151"/>
                  </a:lnTo>
                  <a:lnTo>
                    <a:pt x="386" y="155"/>
                  </a:lnTo>
                  <a:lnTo>
                    <a:pt x="392" y="155"/>
                  </a:lnTo>
                  <a:lnTo>
                    <a:pt x="396" y="157"/>
                  </a:lnTo>
                  <a:lnTo>
                    <a:pt x="398" y="157"/>
                  </a:lnTo>
                  <a:lnTo>
                    <a:pt x="398" y="153"/>
                  </a:lnTo>
                  <a:lnTo>
                    <a:pt x="404" y="151"/>
                  </a:lnTo>
                  <a:lnTo>
                    <a:pt x="406" y="151"/>
                  </a:lnTo>
                  <a:lnTo>
                    <a:pt x="408" y="147"/>
                  </a:lnTo>
                  <a:lnTo>
                    <a:pt x="412" y="147"/>
                  </a:lnTo>
                  <a:lnTo>
                    <a:pt x="410" y="143"/>
                  </a:lnTo>
                  <a:lnTo>
                    <a:pt x="414" y="141"/>
                  </a:lnTo>
                  <a:lnTo>
                    <a:pt x="420" y="143"/>
                  </a:lnTo>
                  <a:lnTo>
                    <a:pt x="424" y="143"/>
                  </a:lnTo>
                  <a:lnTo>
                    <a:pt x="428" y="143"/>
                  </a:lnTo>
                  <a:lnTo>
                    <a:pt x="424" y="147"/>
                  </a:lnTo>
                  <a:lnTo>
                    <a:pt x="418" y="155"/>
                  </a:lnTo>
                  <a:lnTo>
                    <a:pt x="422" y="157"/>
                  </a:lnTo>
                  <a:lnTo>
                    <a:pt x="434" y="143"/>
                  </a:lnTo>
                  <a:lnTo>
                    <a:pt x="438" y="143"/>
                  </a:lnTo>
                  <a:lnTo>
                    <a:pt x="438" y="151"/>
                  </a:lnTo>
                  <a:lnTo>
                    <a:pt x="442" y="151"/>
                  </a:lnTo>
                  <a:lnTo>
                    <a:pt x="448" y="145"/>
                  </a:lnTo>
                  <a:lnTo>
                    <a:pt x="448" y="141"/>
                  </a:lnTo>
                  <a:lnTo>
                    <a:pt x="452" y="139"/>
                  </a:lnTo>
                  <a:lnTo>
                    <a:pt x="460" y="145"/>
                  </a:lnTo>
                  <a:lnTo>
                    <a:pt x="454" y="147"/>
                  </a:lnTo>
                  <a:lnTo>
                    <a:pt x="454" y="149"/>
                  </a:lnTo>
                  <a:lnTo>
                    <a:pt x="460" y="151"/>
                  </a:lnTo>
                  <a:lnTo>
                    <a:pt x="462" y="145"/>
                  </a:lnTo>
                  <a:lnTo>
                    <a:pt x="470" y="145"/>
                  </a:lnTo>
                  <a:lnTo>
                    <a:pt x="472" y="147"/>
                  </a:lnTo>
                  <a:lnTo>
                    <a:pt x="482" y="147"/>
                  </a:lnTo>
                  <a:lnTo>
                    <a:pt x="492" y="151"/>
                  </a:lnTo>
                  <a:lnTo>
                    <a:pt x="492" y="153"/>
                  </a:lnTo>
                  <a:lnTo>
                    <a:pt x="480" y="159"/>
                  </a:lnTo>
                  <a:lnTo>
                    <a:pt x="464" y="157"/>
                  </a:lnTo>
                  <a:lnTo>
                    <a:pt x="464" y="157"/>
                  </a:lnTo>
                  <a:lnTo>
                    <a:pt x="478" y="161"/>
                  </a:lnTo>
                  <a:lnTo>
                    <a:pt x="480" y="163"/>
                  </a:lnTo>
                  <a:lnTo>
                    <a:pt x="484" y="163"/>
                  </a:lnTo>
                  <a:lnTo>
                    <a:pt x="494" y="163"/>
                  </a:lnTo>
                  <a:lnTo>
                    <a:pt x="492" y="167"/>
                  </a:lnTo>
                  <a:lnTo>
                    <a:pt x="490" y="169"/>
                  </a:lnTo>
                  <a:lnTo>
                    <a:pt x="486" y="165"/>
                  </a:lnTo>
                  <a:lnTo>
                    <a:pt x="484" y="169"/>
                  </a:lnTo>
                  <a:lnTo>
                    <a:pt x="478" y="171"/>
                  </a:lnTo>
                  <a:lnTo>
                    <a:pt x="476" y="173"/>
                  </a:lnTo>
                  <a:lnTo>
                    <a:pt x="470" y="175"/>
                  </a:lnTo>
                  <a:lnTo>
                    <a:pt x="470" y="171"/>
                  </a:lnTo>
                  <a:lnTo>
                    <a:pt x="474" y="167"/>
                  </a:lnTo>
                  <a:lnTo>
                    <a:pt x="472" y="163"/>
                  </a:lnTo>
                  <a:lnTo>
                    <a:pt x="460" y="161"/>
                  </a:lnTo>
                  <a:lnTo>
                    <a:pt x="454" y="157"/>
                  </a:lnTo>
                  <a:lnTo>
                    <a:pt x="446" y="159"/>
                  </a:lnTo>
                  <a:lnTo>
                    <a:pt x="438" y="159"/>
                  </a:lnTo>
                  <a:lnTo>
                    <a:pt x="428" y="165"/>
                  </a:lnTo>
                  <a:lnTo>
                    <a:pt x="430" y="175"/>
                  </a:lnTo>
                  <a:lnTo>
                    <a:pt x="426" y="177"/>
                  </a:lnTo>
                  <a:lnTo>
                    <a:pt x="422" y="183"/>
                  </a:lnTo>
                  <a:lnTo>
                    <a:pt x="406" y="179"/>
                  </a:lnTo>
                  <a:lnTo>
                    <a:pt x="404" y="181"/>
                  </a:lnTo>
                  <a:lnTo>
                    <a:pt x="388" y="181"/>
                  </a:lnTo>
                  <a:lnTo>
                    <a:pt x="374" y="167"/>
                  </a:lnTo>
                  <a:lnTo>
                    <a:pt x="370" y="169"/>
                  </a:lnTo>
                  <a:lnTo>
                    <a:pt x="370" y="173"/>
                  </a:lnTo>
                  <a:lnTo>
                    <a:pt x="368" y="173"/>
                  </a:lnTo>
                  <a:lnTo>
                    <a:pt x="362" y="173"/>
                  </a:lnTo>
                  <a:lnTo>
                    <a:pt x="358" y="185"/>
                  </a:lnTo>
                  <a:lnTo>
                    <a:pt x="352" y="185"/>
                  </a:lnTo>
                  <a:lnTo>
                    <a:pt x="344" y="181"/>
                  </a:lnTo>
                  <a:lnTo>
                    <a:pt x="334" y="183"/>
                  </a:lnTo>
                  <a:lnTo>
                    <a:pt x="336" y="189"/>
                  </a:lnTo>
                  <a:lnTo>
                    <a:pt x="332" y="193"/>
                  </a:lnTo>
                  <a:lnTo>
                    <a:pt x="326" y="191"/>
                  </a:lnTo>
                  <a:lnTo>
                    <a:pt x="318" y="193"/>
                  </a:lnTo>
                  <a:lnTo>
                    <a:pt x="312" y="203"/>
                  </a:lnTo>
                  <a:lnTo>
                    <a:pt x="312" y="207"/>
                  </a:lnTo>
                  <a:lnTo>
                    <a:pt x="300" y="219"/>
                  </a:lnTo>
                  <a:lnTo>
                    <a:pt x="300" y="221"/>
                  </a:lnTo>
                  <a:lnTo>
                    <a:pt x="290" y="223"/>
                  </a:lnTo>
                  <a:lnTo>
                    <a:pt x="288" y="235"/>
                  </a:lnTo>
                  <a:lnTo>
                    <a:pt x="282" y="249"/>
                  </a:lnTo>
                  <a:lnTo>
                    <a:pt x="286" y="253"/>
                  </a:lnTo>
                  <a:lnTo>
                    <a:pt x="284" y="257"/>
                  </a:lnTo>
                  <a:lnTo>
                    <a:pt x="270" y="259"/>
                  </a:lnTo>
                  <a:lnTo>
                    <a:pt x="260" y="267"/>
                  </a:lnTo>
                  <a:lnTo>
                    <a:pt x="258" y="279"/>
                  </a:lnTo>
                  <a:lnTo>
                    <a:pt x="260" y="297"/>
                  </a:lnTo>
                  <a:lnTo>
                    <a:pt x="266" y="307"/>
                  </a:lnTo>
                  <a:lnTo>
                    <a:pt x="262" y="311"/>
                  </a:lnTo>
                  <a:lnTo>
                    <a:pt x="266" y="319"/>
                  </a:lnTo>
                  <a:lnTo>
                    <a:pt x="262" y="331"/>
                  </a:lnTo>
                  <a:lnTo>
                    <a:pt x="256" y="333"/>
                  </a:lnTo>
                  <a:lnTo>
                    <a:pt x="254" y="339"/>
                  </a:lnTo>
                  <a:lnTo>
                    <a:pt x="254" y="34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67" name="Freeform 491"/>
            <p:cNvSpPr>
              <a:spLocks noEditPoints="1"/>
            </p:cNvSpPr>
            <p:nvPr/>
          </p:nvSpPr>
          <p:spPr bwMode="auto">
            <a:xfrm>
              <a:off x="4451168" y="1938317"/>
              <a:ext cx="267443" cy="396331"/>
            </a:xfrm>
            <a:custGeom>
              <a:avLst/>
              <a:gdLst>
                <a:gd name="T0" fmla="*/ 80 w 166"/>
                <a:gd name="T1" fmla="*/ 218 h 246"/>
                <a:gd name="T2" fmla="*/ 74 w 166"/>
                <a:gd name="T3" fmla="*/ 222 h 246"/>
                <a:gd name="T4" fmla="*/ 80 w 166"/>
                <a:gd name="T5" fmla="*/ 208 h 246"/>
                <a:gd name="T6" fmla="*/ 102 w 166"/>
                <a:gd name="T7" fmla="*/ 216 h 246"/>
                <a:gd name="T8" fmla="*/ 106 w 166"/>
                <a:gd name="T9" fmla="*/ 202 h 246"/>
                <a:gd name="T10" fmla="*/ 108 w 166"/>
                <a:gd name="T11" fmla="*/ 198 h 246"/>
                <a:gd name="T12" fmla="*/ 98 w 166"/>
                <a:gd name="T13" fmla="*/ 208 h 246"/>
                <a:gd name="T14" fmla="*/ 98 w 166"/>
                <a:gd name="T15" fmla="*/ 216 h 246"/>
                <a:gd name="T16" fmla="*/ 114 w 166"/>
                <a:gd name="T17" fmla="*/ 198 h 246"/>
                <a:gd name="T18" fmla="*/ 110 w 166"/>
                <a:gd name="T19" fmla="*/ 198 h 246"/>
                <a:gd name="T20" fmla="*/ 114 w 166"/>
                <a:gd name="T21" fmla="*/ 198 h 246"/>
                <a:gd name="T22" fmla="*/ 162 w 166"/>
                <a:gd name="T23" fmla="*/ 40 h 246"/>
                <a:gd name="T24" fmla="*/ 158 w 166"/>
                <a:gd name="T25" fmla="*/ 32 h 246"/>
                <a:gd name="T26" fmla="*/ 156 w 166"/>
                <a:gd name="T27" fmla="*/ 20 h 246"/>
                <a:gd name="T28" fmla="*/ 136 w 166"/>
                <a:gd name="T29" fmla="*/ 12 h 246"/>
                <a:gd name="T30" fmla="*/ 118 w 166"/>
                <a:gd name="T31" fmla="*/ 0 h 246"/>
                <a:gd name="T32" fmla="*/ 108 w 166"/>
                <a:gd name="T33" fmla="*/ 12 h 246"/>
                <a:gd name="T34" fmla="*/ 94 w 166"/>
                <a:gd name="T35" fmla="*/ 8 h 246"/>
                <a:gd name="T36" fmla="*/ 86 w 166"/>
                <a:gd name="T37" fmla="*/ 16 h 246"/>
                <a:gd name="T38" fmla="*/ 76 w 166"/>
                <a:gd name="T39" fmla="*/ 18 h 246"/>
                <a:gd name="T40" fmla="*/ 62 w 166"/>
                <a:gd name="T41" fmla="*/ 30 h 246"/>
                <a:gd name="T42" fmla="*/ 50 w 166"/>
                <a:gd name="T43" fmla="*/ 46 h 246"/>
                <a:gd name="T44" fmla="*/ 40 w 166"/>
                <a:gd name="T45" fmla="*/ 50 h 246"/>
                <a:gd name="T46" fmla="*/ 32 w 166"/>
                <a:gd name="T47" fmla="*/ 76 h 246"/>
                <a:gd name="T48" fmla="*/ 34 w 166"/>
                <a:gd name="T49" fmla="*/ 84 h 246"/>
                <a:gd name="T50" fmla="*/ 10 w 166"/>
                <a:gd name="T51" fmla="*/ 94 h 246"/>
                <a:gd name="T52" fmla="*/ 10 w 166"/>
                <a:gd name="T53" fmla="*/ 124 h 246"/>
                <a:gd name="T54" fmla="*/ 12 w 166"/>
                <a:gd name="T55" fmla="*/ 138 h 246"/>
                <a:gd name="T56" fmla="*/ 12 w 166"/>
                <a:gd name="T57" fmla="*/ 158 h 246"/>
                <a:gd name="T58" fmla="*/ 4 w 166"/>
                <a:gd name="T59" fmla="*/ 166 h 246"/>
                <a:gd name="T60" fmla="*/ 0 w 166"/>
                <a:gd name="T61" fmla="*/ 180 h 246"/>
                <a:gd name="T62" fmla="*/ 6 w 166"/>
                <a:gd name="T63" fmla="*/ 196 h 246"/>
                <a:gd name="T64" fmla="*/ 8 w 166"/>
                <a:gd name="T65" fmla="*/ 208 h 246"/>
                <a:gd name="T66" fmla="*/ 24 w 166"/>
                <a:gd name="T67" fmla="*/ 220 h 246"/>
                <a:gd name="T68" fmla="*/ 20 w 166"/>
                <a:gd name="T69" fmla="*/ 226 h 246"/>
                <a:gd name="T70" fmla="*/ 18 w 166"/>
                <a:gd name="T71" fmla="*/ 228 h 246"/>
                <a:gd name="T72" fmla="*/ 24 w 166"/>
                <a:gd name="T73" fmla="*/ 238 h 246"/>
                <a:gd name="T74" fmla="*/ 38 w 166"/>
                <a:gd name="T75" fmla="*/ 244 h 246"/>
                <a:gd name="T76" fmla="*/ 46 w 166"/>
                <a:gd name="T77" fmla="*/ 240 h 246"/>
                <a:gd name="T78" fmla="*/ 50 w 166"/>
                <a:gd name="T79" fmla="*/ 230 h 246"/>
                <a:gd name="T80" fmla="*/ 64 w 166"/>
                <a:gd name="T81" fmla="*/ 228 h 246"/>
                <a:gd name="T82" fmla="*/ 74 w 166"/>
                <a:gd name="T83" fmla="*/ 206 h 246"/>
                <a:gd name="T84" fmla="*/ 78 w 166"/>
                <a:gd name="T85" fmla="*/ 188 h 246"/>
                <a:gd name="T86" fmla="*/ 94 w 166"/>
                <a:gd name="T87" fmla="*/ 178 h 246"/>
                <a:gd name="T88" fmla="*/ 96 w 166"/>
                <a:gd name="T89" fmla="*/ 172 h 246"/>
                <a:gd name="T90" fmla="*/ 80 w 166"/>
                <a:gd name="T91" fmla="*/ 170 h 246"/>
                <a:gd name="T92" fmla="*/ 76 w 166"/>
                <a:gd name="T93" fmla="*/ 166 h 246"/>
                <a:gd name="T94" fmla="*/ 88 w 166"/>
                <a:gd name="T95" fmla="*/ 168 h 246"/>
                <a:gd name="T96" fmla="*/ 102 w 166"/>
                <a:gd name="T97" fmla="*/ 168 h 246"/>
                <a:gd name="T98" fmla="*/ 100 w 166"/>
                <a:gd name="T99" fmla="*/ 154 h 246"/>
                <a:gd name="T100" fmla="*/ 86 w 166"/>
                <a:gd name="T101" fmla="*/ 150 h 246"/>
                <a:gd name="T102" fmla="*/ 82 w 166"/>
                <a:gd name="T103" fmla="*/ 132 h 246"/>
                <a:gd name="T104" fmla="*/ 84 w 166"/>
                <a:gd name="T105" fmla="*/ 122 h 246"/>
                <a:gd name="T106" fmla="*/ 82 w 166"/>
                <a:gd name="T107" fmla="*/ 114 h 246"/>
                <a:gd name="T108" fmla="*/ 94 w 166"/>
                <a:gd name="T109" fmla="*/ 106 h 246"/>
                <a:gd name="T110" fmla="*/ 106 w 166"/>
                <a:gd name="T111" fmla="*/ 98 h 246"/>
                <a:gd name="T112" fmla="*/ 126 w 166"/>
                <a:gd name="T113" fmla="*/ 88 h 246"/>
                <a:gd name="T114" fmla="*/ 136 w 166"/>
                <a:gd name="T115" fmla="*/ 80 h 246"/>
                <a:gd name="T116" fmla="*/ 130 w 166"/>
                <a:gd name="T117" fmla="*/ 72 h 246"/>
                <a:gd name="T118" fmla="*/ 132 w 166"/>
                <a:gd name="T119" fmla="*/ 64 h 246"/>
                <a:gd name="T120" fmla="*/ 144 w 166"/>
                <a:gd name="T121" fmla="*/ 62 h 246"/>
                <a:gd name="T122" fmla="*/ 152 w 166"/>
                <a:gd name="T123" fmla="*/ 58 h 246"/>
                <a:gd name="T124" fmla="*/ 166 w 166"/>
                <a:gd name="T125" fmla="*/ 5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46">
                  <a:moveTo>
                    <a:pt x="84" y="208"/>
                  </a:moveTo>
                  <a:lnTo>
                    <a:pt x="80" y="218"/>
                  </a:lnTo>
                  <a:lnTo>
                    <a:pt x="74" y="228"/>
                  </a:lnTo>
                  <a:lnTo>
                    <a:pt x="74" y="222"/>
                  </a:lnTo>
                  <a:lnTo>
                    <a:pt x="78" y="216"/>
                  </a:lnTo>
                  <a:lnTo>
                    <a:pt x="80" y="208"/>
                  </a:lnTo>
                  <a:lnTo>
                    <a:pt x="84" y="208"/>
                  </a:lnTo>
                  <a:close/>
                  <a:moveTo>
                    <a:pt x="102" y="216"/>
                  </a:moveTo>
                  <a:lnTo>
                    <a:pt x="106" y="210"/>
                  </a:lnTo>
                  <a:lnTo>
                    <a:pt x="106" y="202"/>
                  </a:lnTo>
                  <a:lnTo>
                    <a:pt x="110" y="200"/>
                  </a:lnTo>
                  <a:lnTo>
                    <a:pt x="108" y="198"/>
                  </a:lnTo>
                  <a:lnTo>
                    <a:pt x="100" y="202"/>
                  </a:lnTo>
                  <a:lnTo>
                    <a:pt x="98" y="208"/>
                  </a:lnTo>
                  <a:lnTo>
                    <a:pt x="100" y="214"/>
                  </a:lnTo>
                  <a:lnTo>
                    <a:pt x="98" y="216"/>
                  </a:lnTo>
                  <a:lnTo>
                    <a:pt x="102" y="216"/>
                  </a:lnTo>
                  <a:close/>
                  <a:moveTo>
                    <a:pt x="114" y="198"/>
                  </a:moveTo>
                  <a:lnTo>
                    <a:pt x="114" y="196"/>
                  </a:lnTo>
                  <a:lnTo>
                    <a:pt x="110" y="198"/>
                  </a:lnTo>
                  <a:lnTo>
                    <a:pt x="110" y="200"/>
                  </a:lnTo>
                  <a:lnTo>
                    <a:pt x="114" y="198"/>
                  </a:lnTo>
                  <a:close/>
                  <a:moveTo>
                    <a:pt x="160" y="48"/>
                  </a:moveTo>
                  <a:lnTo>
                    <a:pt x="162" y="40"/>
                  </a:lnTo>
                  <a:lnTo>
                    <a:pt x="156" y="34"/>
                  </a:lnTo>
                  <a:lnTo>
                    <a:pt x="158" y="32"/>
                  </a:lnTo>
                  <a:lnTo>
                    <a:pt x="154" y="28"/>
                  </a:lnTo>
                  <a:lnTo>
                    <a:pt x="156" y="20"/>
                  </a:lnTo>
                  <a:lnTo>
                    <a:pt x="144" y="14"/>
                  </a:lnTo>
                  <a:lnTo>
                    <a:pt x="136" y="12"/>
                  </a:lnTo>
                  <a:lnTo>
                    <a:pt x="124" y="6"/>
                  </a:lnTo>
                  <a:lnTo>
                    <a:pt x="118" y="0"/>
                  </a:lnTo>
                  <a:lnTo>
                    <a:pt x="112" y="0"/>
                  </a:lnTo>
                  <a:lnTo>
                    <a:pt x="108" y="12"/>
                  </a:lnTo>
                  <a:lnTo>
                    <a:pt x="102" y="12"/>
                  </a:lnTo>
                  <a:lnTo>
                    <a:pt x="94" y="8"/>
                  </a:lnTo>
                  <a:lnTo>
                    <a:pt x="84" y="10"/>
                  </a:lnTo>
                  <a:lnTo>
                    <a:pt x="86" y="16"/>
                  </a:lnTo>
                  <a:lnTo>
                    <a:pt x="82" y="20"/>
                  </a:lnTo>
                  <a:lnTo>
                    <a:pt x="76" y="18"/>
                  </a:lnTo>
                  <a:lnTo>
                    <a:pt x="68" y="20"/>
                  </a:lnTo>
                  <a:lnTo>
                    <a:pt x="62" y="30"/>
                  </a:lnTo>
                  <a:lnTo>
                    <a:pt x="62" y="34"/>
                  </a:lnTo>
                  <a:lnTo>
                    <a:pt x="50" y="46"/>
                  </a:lnTo>
                  <a:lnTo>
                    <a:pt x="50" y="48"/>
                  </a:lnTo>
                  <a:lnTo>
                    <a:pt x="40" y="50"/>
                  </a:lnTo>
                  <a:lnTo>
                    <a:pt x="38" y="62"/>
                  </a:lnTo>
                  <a:lnTo>
                    <a:pt x="32" y="76"/>
                  </a:lnTo>
                  <a:lnTo>
                    <a:pt x="36" y="80"/>
                  </a:lnTo>
                  <a:lnTo>
                    <a:pt x="34" y="84"/>
                  </a:lnTo>
                  <a:lnTo>
                    <a:pt x="20" y="86"/>
                  </a:lnTo>
                  <a:lnTo>
                    <a:pt x="10" y="94"/>
                  </a:lnTo>
                  <a:lnTo>
                    <a:pt x="8" y="106"/>
                  </a:lnTo>
                  <a:lnTo>
                    <a:pt x="10" y="124"/>
                  </a:lnTo>
                  <a:lnTo>
                    <a:pt x="16" y="134"/>
                  </a:lnTo>
                  <a:lnTo>
                    <a:pt x="12" y="138"/>
                  </a:lnTo>
                  <a:lnTo>
                    <a:pt x="16" y="146"/>
                  </a:lnTo>
                  <a:lnTo>
                    <a:pt x="12" y="158"/>
                  </a:lnTo>
                  <a:lnTo>
                    <a:pt x="6" y="160"/>
                  </a:lnTo>
                  <a:lnTo>
                    <a:pt x="4" y="166"/>
                  </a:lnTo>
                  <a:lnTo>
                    <a:pt x="4" y="176"/>
                  </a:lnTo>
                  <a:lnTo>
                    <a:pt x="0" y="180"/>
                  </a:lnTo>
                  <a:lnTo>
                    <a:pt x="2" y="192"/>
                  </a:lnTo>
                  <a:lnTo>
                    <a:pt x="6" y="196"/>
                  </a:lnTo>
                  <a:lnTo>
                    <a:pt x="6" y="202"/>
                  </a:lnTo>
                  <a:lnTo>
                    <a:pt x="8" y="208"/>
                  </a:lnTo>
                  <a:lnTo>
                    <a:pt x="12" y="208"/>
                  </a:lnTo>
                  <a:lnTo>
                    <a:pt x="24" y="220"/>
                  </a:lnTo>
                  <a:lnTo>
                    <a:pt x="24" y="224"/>
                  </a:lnTo>
                  <a:lnTo>
                    <a:pt x="20" y="226"/>
                  </a:lnTo>
                  <a:lnTo>
                    <a:pt x="22" y="228"/>
                  </a:lnTo>
                  <a:lnTo>
                    <a:pt x="18" y="228"/>
                  </a:lnTo>
                  <a:lnTo>
                    <a:pt x="20" y="230"/>
                  </a:lnTo>
                  <a:lnTo>
                    <a:pt x="24" y="238"/>
                  </a:lnTo>
                  <a:lnTo>
                    <a:pt x="24" y="246"/>
                  </a:lnTo>
                  <a:lnTo>
                    <a:pt x="38" y="244"/>
                  </a:lnTo>
                  <a:lnTo>
                    <a:pt x="44" y="244"/>
                  </a:lnTo>
                  <a:lnTo>
                    <a:pt x="46" y="240"/>
                  </a:lnTo>
                  <a:lnTo>
                    <a:pt x="42" y="236"/>
                  </a:lnTo>
                  <a:lnTo>
                    <a:pt x="50" y="230"/>
                  </a:lnTo>
                  <a:lnTo>
                    <a:pt x="52" y="228"/>
                  </a:lnTo>
                  <a:lnTo>
                    <a:pt x="64" y="228"/>
                  </a:lnTo>
                  <a:lnTo>
                    <a:pt x="74" y="218"/>
                  </a:lnTo>
                  <a:lnTo>
                    <a:pt x="74" y="206"/>
                  </a:lnTo>
                  <a:lnTo>
                    <a:pt x="78" y="198"/>
                  </a:lnTo>
                  <a:lnTo>
                    <a:pt x="78" y="188"/>
                  </a:lnTo>
                  <a:lnTo>
                    <a:pt x="86" y="180"/>
                  </a:lnTo>
                  <a:lnTo>
                    <a:pt x="94" y="178"/>
                  </a:lnTo>
                  <a:lnTo>
                    <a:pt x="92" y="174"/>
                  </a:lnTo>
                  <a:lnTo>
                    <a:pt x="96" y="172"/>
                  </a:lnTo>
                  <a:lnTo>
                    <a:pt x="90" y="172"/>
                  </a:lnTo>
                  <a:lnTo>
                    <a:pt x="80" y="170"/>
                  </a:lnTo>
                  <a:lnTo>
                    <a:pt x="70" y="168"/>
                  </a:lnTo>
                  <a:lnTo>
                    <a:pt x="76" y="166"/>
                  </a:lnTo>
                  <a:lnTo>
                    <a:pt x="82" y="168"/>
                  </a:lnTo>
                  <a:lnTo>
                    <a:pt x="88" y="168"/>
                  </a:lnTo>
                  <a:lnTo>
                    <a:pt x="96" y="170"/>
                  </a:lnTo>
                  <a:lnTo>
                    <a:pt x="102" y="168"/>
                  </a:lnTo>
                  <a:lnTo>
                    <a:pt x="108" y="162"/>
                  </a:lnTo>
                  <a:lnTo>
                    <a:pt x="100" y="154"/>
                  </a:lnTo>
                  <a:lnTo>
                    <a:pt x="92" y="152"/>
                  </a:lnTo>
                  <a:lnTo>
                    <a:pt x="86" y="150"/>
                  </a:lnTo>
                  <a:lnTo>
                    <a:pt x="78" y="136"/>
                  </a:lnTo>
                  <a:lnTo>
                    <a:pt x="82" y="132"/>
                  </a:lnTo>
                  <a:lnTo>
                    <a:pt x="84" y="130"/>
                  </a:lnTo>
                  <a:lnTo>
                    <a:pt x="84" y="122"/>
                  </a:lnTo>
                  <a:lnTo>
                    <a:pt x="86" y="120"/>
                  </a:lnTo>
                  <a:lnTo>
                    <a:pt x="82" y="114"/>
                  </a:lnTo>
                  <a:lnTo>
                    <a:pt x="90" y="112"/>
                  </a:lnTo>
                  <a:lnTo>
                    <a:pt x="94" y="106"/>
                  </a:lnTo>
                  <a:lnTo>
                    <a:pt x="104" y="100"/>
                  </a:lnTo>
                  <a:lnTo>
                    <a:pt x="106" y="98"/>
                  </a:lnTo>
                  <a:lnTo>
                    <a:pt x="120" y="94"/>
                  </a:lnTo>
                  <a:lnTo>
                    <a:pt x="126" y="88"/>
                  </a:lnTo>
                  <a:lnTo>
                    <a:pt x="128" y="84"/>
                  </a:lnTo>
                  <a:lnTo>
                    <a:pt x="136" y="80"/>
                  </a:lnTo>
                  <a:lnTo>
                    <a:pt x="132" y="76"/>
                  </a:lnTo>
                  <a:lnTo>
                    <a:pt x="130" y="72"/>
                  </a:lnTo>
                  <a:lnTo>
                    <a:pt x="132" y="70"/>
                  </a:lnTo>
                  <a:lnTo>
                    <a:pt x="132" y="64"/>
                  </a:lnTo>
                  <a:lnTo>
                    <a:pt x="138" y="62"/>
                  </a:lnTo>
                  <a:lnTo>
                    <a:pt x="144" y="62"/>
                  </a:lnTo>
                  <a:lnTo>
                    <a:pt x="144" y="58"/>
                  </a:lnTo>
                  <a:lnTo>
                    <a:pt x="152" y="58"/>
                  </a:lnTo>
                  <a:lnTo>
                    <a:pt x="166" y="56"/>
                  </a:lnTo>
                  <a:lnTo>
                    <a:pt x="166" y="52"/>
                  </a:lnTo>
                  <a:lnTo>
                    <a:pt x="160" y="4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Freeform 492"/>
            <p:cNvSpPr>
              <a:spLocks/>
            </p:cNvSpPr>
            <p:nvPr/>
          </p:nvSpPr>
          <p:spPr bwMode="auto">
            <a:xfrm>
              <a:off x="4264280" y="2389425"/>
              <a:ext cx="96666" cy="83777"/>
            </a:xfrm>
            <a:custGeom>
              <a:avLst/>
              <a:gdLst>
                <a:gd name="T0" fmla="*/ 16 w 60"/>
                <a:gd name="T1" fmla="*/ 42 h 52"/>
                <a:gd name="T2" fmla="*/ 20 w 60"/>
                <a:gd name="T3" fmla="*/ 38 h 52"/>
                <a:gd name="T4" fmla="*/ 26 w 60"/>
                <a:gd name="T5" fmla="*/ 38 h 52"/>
                <a:gd name="T6" fmla="*/ 28 w 60"/>
                <a:gd name="T7" fmla="*/ 40 h 52"/>
                <a:gd name="T8" fmla="*/ 40 w 60"/>
                <a:gd name="T9" fmla="*/ 42 h 52"/>
                <a:gd name="T10" fmla="*/ 36 w 60"/>
                <a:gd name="T11" fmla="*/ 48 h 52"/>
                <a:gd name="T12" fmla="*/ 38 w 60"/>
                <a:gd name="T13" fmla="*/ 50 h 52"/>
                <a:gd name="T14" fmla="*/ 42 w 60"/>
                <a:gd name="T15" fmla="*/ 52 h 52"/>
                <a:gd name="T16" fmla="*/ 44 w 60"/>
                <a:gd name="T17" fmla="*/ 42 h 52"/>
                <a:gd name="T18" fmla="*/ 46 w 60"/>
                <a:gd name="T19" fmla="*/ 38 h 52"/>
                <a:gd name="T20" fmla="*/ 42 w 60"/>
                <a:gd name="T21" fmla="*/ 30 h 52"/>
                <a:gd name="T22" fmla="*/ 50 w 60"/>
                <a:gd name="T23" fmla="*/ 30 h 52"/>
                <a:gd name="T24" fmla="*/ 58 w 60"/>
                <a:gd name="T25" fmla="*/ 20 h 52"/>
                <a:gd name="T26" fmla="*/ 56 w 60"/>
                <a:gd name="T27" fmla="*/ 16 h 52"/>
                <a:gd name="T28" fmla="*/ 58 w 60"/>
                <a:gd name="T29" fmla="*/ 14 h 52"/>
                <a:gd name="T30" fmla="*/ 60 w 60"/>
                <a:gd name="T31" fmla="*/ 6 h 52"/>
                <a:gd name="T32" fmla="*/ 60 w 60"/>
                <a:gd name="T33" fmla="*/ 4 h 52"/>
                <a:gd name="T34" fmla="*/ 56 w 60"/>
                <a:gd name="T35" fmla="*/ 0 h 52"/>
                <a:gd name="T36" fmla="*/ 48 w 60"/>
                <a:gd name="T37" fmla="*/ 0 h 52"/>
                <a:gd name="T38" fmla="*/ 44 w 60"/>
                <a:gd name="T39" fmla="*/ 0 h 52"/>
                <a:gd name="T40" fmla="*/ 40 w 60"/>
                <a:gd name="T41" fmla="*/ 0 h 52"/>
                <a:gd name="T42" fmla="*/ 36 w 60"/>
                <a:gd name="T43" fmla="*/ 2 h 52"/>
                <a:gd name="T44" fmla="*/ 34 w 60"/>
                <a:gd name="T45" fmla="*/ 6 h 52"/>
                <a:gd name="T46" fmla="*/ 34 w 60"/>
                <a:gd name="T47" fmla="*/ 12 h 52"/>
                <a:gd name="T48" fmla="*/ 40 w 60"/>
                <a:gd name="T49" fmla="*/ 12 h 52"/>
                <a:gd name="T50" fmla="*/ 42 w 60"/>
                <a:gd name="T51" fmla="*/ 14 h 52"/>
                <a:gd name="T52" fmla="*/ 36 w 60"/>
                <a:gd name="T53" fmla="*/ 20 h 52"/>
                <a:gd name="T54" fmla="*/ 32 w 60"/>
                <a:gd name="T55" fmla="*/ 22 h 52"/>
                <a:gd name="T56" fmla="*/ 30 w 60"/>
                <a:gd name="T57" fmla="*/ 22 h 52"/>
                <a:gd name="T58" fmla="*/ 30 w 60"/>
                <a:gd name="T59" fmla="*/ 20 h 52"/>
                <a:gd name="T60" fmla="*/ 30 w 60"/>
                <a:gd name="T61" fmla="*/ 16 h 52"/>
                <a:gd name="T62" fmla="*/ 32 w 60"/>
                <a:gd name="T63" fmla="*/ 14 h 52"/>
                <a:gd name="T64" fmla="*/ 32 w 60"/>
                <a:gd name="T65" fmla="*/ 12 h 52"/>
                <a:gd name="T66" fmla="*/ 30 w 60"/>
                <a:gd name="T67" fmla="*/ 12 h 52"/>
                <a:gd name="T68" fmla="*/ 28 w 60"/>
                <a:gd name="T69" fmla="*/ 10 h 52"/>
                <a:gd name="T70" fmla="*/ 26 w 60"/>
                <a:gd name="T71" fmla="*/ 8 h 52"/>
                <a:gd name="T72" fmla="*/ 24 w 60"/>
                <a:gd name="T73" fmla="*/ 10 h 52"/>
                <a:gd name="T74" fmla="*/ 22 w 60"/>
                <a:gd name="T75" fmla="*/ 16 h 52"/>
                <a:gd name="T76" fmla="*/ 18 w 60"/>
                <a:gd name="T77" fmla="*/ 20 h 52"/>
                <a:gd name="T78" fmla="*/ 14 w 60"/>
                <a:gd name="T79" fmla="*/ 28 h 52"/>
                <a:gd name="T80" fmla="*/ 8 w 60"/>
                <a:gd name="T81" fmla="*/ 32 h 52"/>
                <a:gd name="T82" fmla="*/ 8 w 60"/>
                <a:gd name="T83" fmla="*/ 36 h 52"/>
                <a:gd name="T84" fmla="*/ 12 w 60"/>
                <a:gd name="T85" fmla="*/ 38 h 52"/>
                <a:gd name="T86" fmla="*/ 12 w 60"/>
                <a:gd name="T87" fmla="*/ 34 h 52"/>
                <a:gd name="T88" fmla="*/ 14 w 60"/>
                <a:gd name="T89" fmla="*/ 30 h 52"/>
                <a:gd name="T90" fmla="*/ 16 w 60"/>
                <a:gd name="T91" fmla="*/ 30 h 52"/>
                <a:gd name="T92" fmla="*/ 20 w 60"/>
                <a:gd name="T93" fmla="*/ 30 h 52"/>
                <a:gd name="T94" fmla="*/ 24 w 60"/>
                <a:gd name="T95" fmla="*/ 30 h 52"/>
                <a:gd name="T96" fmla="*/ 24 w 60"/>
                <a:gd name="T97" fmla="*/ 32 h 52"/>
                <a:gd name="T98" fmla="*/ 16 w 60"/>
                <a:gd name="T99" fmla="*/ 34 h 52"/>
                <a:gd name="T100" fmla="*/ 14 w 60"/>
                <a:gd name="T101" fmla="*/ 36 h 52"/>
                <a:gd name="T102" fmla="*/ 16 w 60"/>
                <a:gd name="T103" fmla="*/ 38 h 52"/>
                <a:gd name="T104" fmla="*/ 16 w 60"/>
                <a:gd name="T105" fmla="*/ 38 h 52"/>
                <a:gd name="T106" fmla="*/ 12 w 60"/>
                <a:gd name="T107" fmla="*/ 38 h 52"/>
                <a:gd name="T108" fmla="*/ 10 w 60"/>
                <a:gd name="T109" fmla="*/ 38 h 52"/>
                <a:gd name="T110" fmla="*/ 8 w 60"/>
                <a:gd name="T111" fmla="*/ 38 h 52"/>
                <a:gd name="T112" fmla="*/ 6 w 60"/>
                <a:gd name="T113" fmla="*/ 36 h 52"/>
                <a:gd name="T114" fmla="*/ 4 w 60"/>
                <a:gd name="T115" fmla="*/ 38 h 52"/>
                <a:gd name="T116" fmla="*/ 0 w 60"/>
                <a:gd name="T117" fmla="*/ 38 h 52"/>
                <a:gd name="T118" fmla="*/ 8 w 60"/>
                <a:gd name="T119" fmla="*/ 42 h 52"/>
                <a:gd name="T120" fmla="*/ 16 w 60"/>
                <a:gd name="T121"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52">
                  <a:moveTo>
                    <a:pt x="16" y="42"/>
                  </a:moveTo>
                  <a:lnTo>
                    <a:pt x="20" y="38"/>
                  </a:lnTo>
                  <a:lnTo>
                    <a:pt x="26" y="38"/>
                  </a:lnTo>
                  <a:lnTo>
                    <a:pt x="28" y="40"/>
                  </a:lnTo>
                  <a:lnTo>
                    <a:pt x="40" y="42"/>
                  </a:lnTo>
                  <a:lnTo>
                    <a:pt x="36" y="48"/>
                  </a:lnTo>
                  <a:lnTo>
                    <a:pt x="38" y="50"/>
                  </a:lnTo>
                  <a:lnTo>
                    <a:pt x="42" y="52"/>
                  </a:lnTo>
                  <a:lnTo>
                    <a:pt x="44" y="42"/>
                  </a:lnTo>
                  <a:lnTo>
                    <a:pt x="46" y="38"/>
                  </a:lnTo>
                  <a:lnTo>
                    <a:pt x="42" y="30"/>
                  </a:lnTo>
                  <a:lnTo>
                    <a:pt x="50" y="30"/>
                  </a:lnTo>
                  <a:lnTo>
                    <a:pt x="58" y="20"/>
                  </a:lnTo>
                  <a:lnTo>
                    <a:pt x="56" y="16"/>
                  </a:lnTo>
                  <a:lnTo>
                    <a:pt x="58" y="14"/>
                  </a:lnTo>
                  <a:lnTo>
                    <a:pt x="60" y="6"/>
                  </a:lnTo>
                  <a:lnTo>
                    <a:pt x="60" y="4"/>
                  </a:lnTo>
                  <a:lnTo>
                    <a:pt x="56" y="0"/>
                  </a:lnTo>
                  <a:lnTo>
                    <a:pt x="48" y="0"/>
                  </a:lnTo>
                  <a:lnTo>
                    <a:pt x="44" y="0"/>
                  </a:lnTo>
                  <a:lnTo>
                    <a:pt x="40" y="0"/>
                  </a:lnTo>
                  <a:lnTo>
                    <a:pt x="36" y="2"/>
                  </a:lnTo>
                  <a:lnTo>
                    <a:pt x="34" y="6"/>
                  </a:lnTo>
                  <a:lnTo>
                    <a:pt x="34" y="12"/>
                  </a:lnTo>
                  <a:lnTo>
                    <a:pt x="40" y="12"/>
                  </a:lnTo>
                  <a:lnTo>
                    <a:pt x="42" y="14"/>
                  </a:lnTo>
                  <a:lnTo>
                    <a:pt x="36" y="20"/>
                  </a:lnTo>
                  <a:lnTo>
                    <a:pt x="32" y="22"/>
                  </a:lnTo>
                  <a:lnTo>
                    <a:pt x="30" y="22"/>
                  </a:lnTo>
                  <a:lnTo>
                    <a:pt x="30" y="20"/>
                  </a:lnTo>
                  <a:lnTo>
                    <a:pt x="30" y="16"/>
                  </a:lnTo>
                  <a:lnTo>
                    <a:pt x="32" y="14"/>
                  </a:lnTo>
                  <a:lnTo>
                    <a:pt x="32" y="12"/>
                  </a:lnTo>
                  <a:lnTo>
                    <a:pt x="30" y="12"/>
                  </a:lnTo>
                  <a:lnTo>
                    <a:pt x="28" y="10"/>
                  </a:lnTo>
                  <a:lnTo>
                    <a:pt x="26" y="8"/>
                  </a:lnTo>
                  <a:lnTo>
                    <a:pt x="24" y="10"/>
                  </a:lnTo>
                  <a:lnTo>
                    <a:pt x="22" y="16"/>
                  </a:lnTo>
                  <a:lnTo>
                    <a:pt x="18" y="20"/>
                  </a:lnTo>
                  <a:lnTo>
                    <a:pt x="14" y="28"/>
                  </a:lnTo>
                  <a:lnTo>
                    <a:pt x="8" y="32"/>
                  </a:lnTo>
                  <a:lnTo>
                    <a:pt x="8" y="36"/>
                  </a:lnTo>
                  <a:lnTo>
                    <a:pt x="12" y="38"/>
                  </a:lnTo>
                  <a:lnTo>
                    <a:pt x="12" y="34"/>
                  </a:lnTo>
                  <a:lnTo>
                    <a:pt x="14" y="30"/>
                  </a:lnTo>
                  <a:lnTo>
                    <a:pt x="16" y="30"/>
                  </a:lnTo>
                  <a:lnTo>
                    <a:pt x="20" y="30"/>
                  </a:lnTo>
                  <a:lnTo>
                    <a:pt x="24" y="30"/>
                  </a:lnTo>
                  <a:lnTo>
                    <a:pt x="24" y="32"/>
                  </a:lnTo>
                  <a:lnTo>
                    <a:pt x="16" y="34"/>
                  </a:lnTo>
                  <a:lnTo>
                    <a:pt x="14" y="36"/>
                  </a:lnTo>
                  <a:lnTo>
                    <a:pt x="16" y="38"/>
                  </a:lnTo>
                  <a:lnTo>
                    <a:pt x="16" y="38"/>
                  </a:lnTo>
                  <a:lnTo>
                    <a:pt x="12" y="38"/>
                  </a:lnTo>
                  <a:lnTo>
                    <a:pt x="10" y="38"/>
                  </a:lnTo>
                  <a:lnTo>
                    <a:pt x="8" y="38"/>
                  </a:lnTo>
                  <a:lnTo>
                    <a:pt x="6" y="36"/>
                  </a:lnTo>
                  <a:lnTo>
                    <a:pt x="4" y="38"/>
                  </a:lnTo>
                  <a:lnTo>
                    <a:pt x="0" y="38"/>
                  </a:lnTo>
                  <a:lnTo>
                    <a:pt x="8" y="42"/>
                  </a:lnTo>
                  <a:lnTo>
                    <a:pt x="16" y="4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493"/>
            <p:cNvSpPr>
              <a:spLocks/>
            </p:cNvSpPr>
            <p:nvPr/>
          </p:nvSpPr>
          <p:spPr bwMode="auto">
            <a:xfrm>
              <a:off x="4248169" y="2450647"/>
              <a:ext cx="90222" cy="58000"/>
            </a:xfrm>
            <a:custGeom>
              <a:avLst/>
              <a:gdLst>
                <a:gd name="T0" fmla="*/ 8 w 56"/>
                <a:gd name="T1" fmla="*/ 14 h 36"/>
                <a:gd name="T2" fmla="*/ 12 w 56"/>
                <a:gd name="T3" fmla="*/ 18 h 36"/>
                <a:gd name="T4" fmla="*/ 22 w 56"/>
                <a:gd name="T5" fmla="*/ 22 h 36"/>
                <a:gd name="T6" fmla="*/ 26 w 56"/>
                <a:gd name="T7" fmla="*/ 28 h 36"/>
                <a:gd name="T8" fmla="*/ 30 w 56"/>
                <a:gd name="T9" fmla="*/ 28 h 36"/>
                <a:gd name="T10" fmla="*/ 32 w 56"/>
                <a:gd name="T11" fmla="*/ 24 h 36"/>
                <a:gd name="T12" fmla="*/ 34 w 56"/>
                <a:gd name="T13" fmla="*/ 30 h 36"/>
                <a:gd name="T14" fmla="*/ 44 w 56"/>
                <a:gd name="T15" fmla="*/ 36 h 36"/>
                <a:gd name="T16" fmla="*/ 48 w 56"/>
                <a:gd name="T17" fmla="*/ 36 h 36"/>
                <a:gd name="T18" fmla="*/ 48 w 56"/>
                <a:gd name="T19" fmla="*/ 30 h 36"/>
                <a:gd name="T20" fmla="*/ 52 w 56"/>
                <a:gd name="T21" fmla="*/ 24 h 36"/>
                <a:gd name="T22" fmla="*/ 56 w 56"/>
                <a:gd name="T23" fmla="*/ 20 h 36"/>
                <a:gd name="T24" fmla="*/ 54 w 56"/>
                <a:gd name="T25" fmla="*/ 16 h 36"/>
                <a:gd name="T26" fmla="*/ 52 w 56"/>
                <a:gd name="T27" fmla="*/ 14 h 36"/>
                <a:gd name="T28" fmla="*/ 48 w 56"/>
                <a:gd name="T29" fmla="*/ 12 h 36"/>
                <a:gd name="T30" fmla="*/ 46 w 56"/>
                <a:gd name="T31" fmla="*/ 10 h 36"/>
                <a:gd name="T32" fmla="*/ 50 w 56"/>
                <a:gd name="T33" fmla="*/ 4 h 36"/>
                <a:gd name="T34" fmla="*/ 38 w 56"/>
                <a:gd name="T35" fmla="*/ 2 h 36"/>
                <a:gd name="T36" fmla="*/ 36 w 56"/>
                <a:gd name="T37" fmla="*/ 0 h 36"/>
                <a:gd name="T38" fmla="*/ 30 w 56"/>
                <a:gd name="T39" fmla="*/ 0 h 36"/>
                <a:gd name="T40" fmla="*/ 26 w 56"/>
                <a:gd name="T41" fmla="*/ 4 h 36"/>
                <a:gd name="T42" fmla="*/ 18 w 56"/>
                <a:gd name="T43" fmla="*/ 4 h 36"/>
                <a:gd name="T44" fmla="*/ 10 w 56"/>
                <a:gd name="T45" fmla="*/ 0 h 36"/>
                <a:gd name="T46" fmla="*/ 0 w 56"/>
                <a:gd name="T47" fmla="*/ 6 h 36"/>
                <a:gd name="T48" fmla="*/ 2 w 56"/>
                <a:gd name="T49" fmla="*/ 12 h 36"/>
                <a:gd name="T50" fmla="*/ 8 w 56"/>
                <a:gd name="T5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36">
                  <a:moveTo>
                    <a:pt x="8" y="14"/>
                  </a:moveTo>
                  <a:lnTo>
                    <a:pt x="12" y="18"/>
                  </a:lnTo>
                  <a:lnTo>
                    <a:pt x="22" y="22"/>
                  </a:lnTo>
                  <a:lnTo>
                    <a:pt x="26" y="28"/>
                  </a:lnTo>
                  <a:lnTo>
                    <a:pt x="30" y="28"/>
                  </a:lnTo>
                  <a:lnTo>
                    <a:pt x="32" y="24"/>
                  </a:lnTo>
                  <a:lnTo>
                    <a:pt x="34" y="30"/>
                  </a:lnTo>
                  <a:lnTo>
                    <a:pt x="44" y="36"/>
                  </a:lnTo>
                  <a:lnTo>
                    <a:pt x="48" y="36"/>
                  </a:lnTo>
                  <a:lnTo>
                    <a:pt x="48" y="30"/>
                  </a:lnTo>
                  <a:lnTo>
                    <a:pt x="52" y="24"/>
                  </a:lnTo>
                  <a:lnTo>
                    <a:pt x="56" y="20"/>
                  </a:lnTo>
                  <a:lnTo>
                    <a:pt x="54" y="16"/>
                  </a:lnTo>
                  <a:lnTo>
                    <a:pt x="52" y="14"/>
                  </a:lnTo>
                  <a:lnTo>
                    <a:pt x="48" y="12"/>
                  </a:lnTo>
                  <a:lnTo>
                    <a:pt x="46" y="10"/>
                  </a:lnTo>
                  <a:lnTo>
                    <a:pt x="50" y="4"/>
                  </a:lnTo>
                  <a:lnTo>
                    <a:pt x="38" y="2"/>
                  </a:lnTo>
                  <a:lnTo>
                    <a:pt x="36" y="0"/>
                  </a:lnTo>
                  <a:lnTo>
                    <a:pt x="30" y="0"/>
                  </a:lnTo>
                  <a:lnTo>
                    <a:pt x="26" y="4"/>
                  </a:lnTo>
                  <a:lnTo>
                    <a:pt x="18" y="4"/>
                  </a:lnTo>
                  <a:lnTo>
                    <a:pt x="10" y="0"/>
                  </a:lnTo>
                  <a:lnTo>
                    <a:pt x="0" y="6"/>
                  </a:lnTo>
                  <a:lnTo>
                    <a:pt x="2" y="12"/>
                  </a:lnTo>
                  <a:lnTo>
                    <a:pt x="8" y="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70" name="Freeform 494"/>
            <p:cNvSpPr>
              <a:spLocks noEditPoints="1"/>
            </p:cNvSpPr>
            <p:nvPr/>
          </p:nvSpPr>
          <p:spPr bwMode="auto">
            <a:xfrm>
              <a:off x="4331947" y="2334648"/>
              <a:ext cx="209443" cy="243276"/>
            </a:xfrm>
            <a:custGeom>
              <a:avLst/>
              <a:gdLst>
                <a:gd name="T0" fmla="*/ 112 w 130"/>
                <a:gd name="T1" fmla="*/ 20 h 151"/>
                <a:gd name="T2" fmla="*/ 118 w 130"/>
                <a:gd name="T3" fmla="*/ 26 h 151"/>
                <a:gd name="T4" fmla="*/ 110 w 130"/>
                <a:gd name="T5" fmla="*/ 16 h 151"/>
                <a:gd name="T6" fmla="*/ 104 w 130"/>
                <a:gd name="T7" fmla="*/ 12 h 151"/>
                <a:gd name="T8" fmla="*/ 106 w 130"/>
                <a:gd name="T9" fmla="*/ 14 h 151"/>
                <a:gd name="T10" fmla="*/ 100 w 130"/>
                <a:gd name="T11" fmla="*/ 16 h 151"/>
                <a:gd name="T12" fmla="*/ 110 w 130"/>
                <a:gd name="T13" fmla="*/ 16 h 151"/>
                <a:gd name="T14" fmla="*/ 122 w 130"/>
                <a:gd name="T15" fmla="*/ 52 h 151"/>
                <a:gd name="T16" fmla="*/ 118 w 130"/>
                <a:gd name="T17" fmla="*/ 30 h 151"/>
                <a:gd name="T18" fmla="*/ 108 w 130"/>
                <a:gd name="T19" fmla="*/ 22 h 151"/>
                <a:gd name="T20" fmla="*/ 92 w 130"/>
                <a:gd name="T21" fmla="*/ 16 h 151"/>
                <a:gd name="T22" fmla="*/ 76 w 130"/>
                <a:gd name="T23" fmla="*/ 26 h 151"/>
                <a:gd name="T24" fmla="*/ 68 w 130"/>
                <a:gd name="T25" fmla="*/ 24 h 151"/>
                <a:gd name="T26" fmla="*/ 70 w 130"/>
                <a:gd name="T27" fmla="*/ 18 h 151"/>
                <a:gd name="T28" fmla="*/ 60 w 130"/>
                <a:gd name="T29" fmla="*/ 16 h 151"/>
                <a:gd name="T30" fmla="*/ 56 w 130"/>
                <a:gd name="T31" fmla="*/ 12 h 151"/>
                <a:gd name="T32" fmla="*/ 48 w 130"/>
                <a:gd name="T33" fmla="*/ 8 h 151"/>
                <a:gd name="T34" fmla="*/ 38 w 130"/>
                <a:gd name="T35" fmla="*/ 0 h 151"/>
                <a:gd name="T36" fmla="*/ 36 w 130"/>
                <a:gd name="T37" fmla="*/ 12 h 151"/>
                <a:gd name="T38" fmla="*/ 40 w 130"/>
                <a:gd name="T39" fmla="*/ 10 h 151"/>
                <a:gd name="T40" fmla="*/ 40 w 130"/>
                <a:gd name="T41" fmla="*/ 18 h 151"/>
                <a:gd name="T42" fmla="*/ 48 w 130"/>
                <a:gd name="T43" fmla="*/ 24 h 151"/>
                <a:gd name="T44" fmla="*/ 40 w 130"/>
                <a:gd name="T45" fmla="*/ 26 h 151"/>
                <a:gd name="T46" fmla="*/ 34 w 130"/>
                <a:gd name="T47" fmla="*/ 32 h 151"/>
                <a:gd name="T48" fmla="*/ 20 w 130"/>
                <a:gd name="T49" fmla="*/ 28 h 151"/>
                <a:gd name="T50" fmla="*/ 18 w 130"/>
                <a:gd name="T51" fmla="*/ 36 h 151"/>
                <a:gd name="T52" fmla="*/ 16 w 130"/>
                <a:gd name="T53" fmla="*/ 48 h 151"/>
                <a:gd name="T54" fmla="*/ 8 w 130"/>
                <a:gd name="T55" fmla="*/ 64 h 151"/>
                <a:gd name="T56" fmla="*/ 2 w 130"/>
                <a:gd name="T57" fmla="*/ 76 h 151"/>
                <a:gd name="T58" fmla="*/ 4 w 130"/>
                <a:gd name="T59" fmla="*/ 92 h 151"/>
                <a:gd name="T60" fmla="*/ 6 w 130"/>
                <a:gd name="T61" fmla="*/ 104 h 151"/>
                <a:gd name="T62" fmla="*/ 20 w 130"/>
                <a:gd name="T63" fmla="*/ 116 h 151"/>
                <a:gd name="T64" fmla="*/ 22 w 130"/>
                <a:gd name="T65" fmla="*/ 138 h 151"/>
                <a:gd name="T66" fmla="*/ 30 w 130"/>
                <a:gd name="T67" fmla="*/ 146 h 151"/>
                <a:gd name="T68" fmla="*/ 54 w 130"/>
                <a:gd name="T69" fmla="*/ 151 h 151"/>
                <a:gd name="T70" fmla="*/ 70 w 130"/>
                <a:gd name="T71" fmla="*/ 148 h 151"/>
                <a:gd name="T72" fmla="*/ 88 w 130"/>
                <a:gd name="T73" fmla="*/ 144 h 151"/>
                <a:gd name="T74" fmla="*/ 100 w 130"/>
                <a:gd name="T75" fmla="*/ 142 h 151"/>
                <a:gd name="T76" fmla="*/ 116 w 130"/>
                <a:gd name="T77" fmla="*/ 126 h 151"/>
                <a:gd name="T78" fmla="*/ 100 w 130"/>
                <a:gd name="T79" fmla="*/ 112 h 151"/>
                <a:gd name="T80" fmla="*/ 92 w 130"/>
                <a:gd name="T81" fmla="*/ 100 h 151"/>
                <a:gd name="T82" fmla="*/ 118 w 130"/>
                <a:gd name="T83" fmla="*/ 84 h 151"/>
                <a:gd name="T84" fmla="*/ 130 w 130"/>
                <a:gd name="T85" fmla="*/ 72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51">
                  <a:moveTo>
                    <a:pt x="120" y="26"/>
                  </a:moveTo>
                  <a:lnTo>
                    <a:pt x="118" y="24"/>
                  </a:lnTo>
                  <a:lnTo>
                    <a:pt x="112" y="20"/>
                  </a:lnTo>
                  <a:lnTo>
                    <a:pt x="110" y="22"/>
                  </a:lnTo>
                  <a:lnTo>
                    <a:pt x="114" y="26"/>
                  </a:lnTo>
                  <a:lnTo>
                    <a:pt x="118" y="26"/>
                  </a:lnTo>
                  <a:lnTo>
                    <a:pt x="120" y="26"/>
                  </a:lnTo>
                  <a:lnTo>
                    <a:pt x="120" y="26"/>
                  </a:lnTo>
                  <a:close/>
                  <a:moveTo>
                    <a:pt x="110" y="16"/>
                  </a:moveTo>
                  <a:lnTo>
                    <a:pt x="108" y="14"/>
                  </a:lnTo>
                  <a:lnTo>
                    <a:pt x="104" y="10"/>
                  </a:lnTo>
                  <a:lnTo>
                    <a:pt x="104" y="12"/>
                  </a:lnTo>
                  <a:lnTo>
                    <a:pt x="106" y="12"/>
                  </a:lnTo>
                  <a:lnTo>
                    <a:pt x="106" y="14"/>
                  </a:lnTo>
                  <a:lnTo>
                    <a:pt x="106" y="14"/>
                  </a:lnTo>
                  <a:lnTo>
                    <a:pt x="104" y="14"/>
                  </a:lnTo>
                  <a:lnTo>
                    <a:pt x="100" y="14"/>
                  </a:lnTo>
                  <a:lnTo>
                    <a:pt x="100" y="16"/>
                  </a:lnTo>
                  <a:lnTo>
                    <a:pt x="104" y="18"/>
                  </a:lnTo>
                  <a:lnTo>
                    <a:pt x="108" y="18"/>
                  </a:lnTo>
                  <a:lnTo>
                    <a:pt x="110" y="16"/>
                  </a:lnTo>
                  <a:close/>
                  <a:moveTo>
                    <a:pt x="124" y="64"/>
                  </a:moveTo>
                  <a:lnTo>
                    <a:pt x="126" y="58"/>
                  </a:lnTo>
                  <a:lnTo>
                    <a:pt x="122" y="52"/>
                  </a:lnTo>
                  <a:lnTo>
                    <a:pt x="116" y="44"/>
                  </a:lnTo>
                  <a:lnTo>
                    <a:pt x="120" y="38"/>
                  </a:lnTo>
                  <a:lnTo>
                    <a:pt x="118" y="30"/>
                  </a:lnTo>
                  <a:lnTo>
                    <a:pt x="112" y="30"/>
                  </a:lnTo>
                  <a:lnTo>
                    <a:pt x="110" y="24"/>
                  </a:lnTo>
                  <a:lnTo>
                    <a:pt x="108" y="22"/>
                  </a:lnTo>
                  <a:lnTo>
                    <a:pt x="102" y="20"/>
                  </a:lnTo>
                  <a:lnTo>
                    <a:pt x="98" y="16"/>
                  </a:lnTo>
                  <a:lnTo>
                    <a:pt x="92" y="16"/>
                  </a:lnTo>
                  <a:lnTo>
                    <a:pt x="88" y="20"/>
                  </a:lnTo>
                  <a:lnTo>
                    <a:pt x="78" y="22"/>
                  </a:lnTo>
                  <a:lnTo>
                    <a:pt x="76" y="26"/>
                  </a:lnTo>
                  <a:lnTo>
                    <a:pt x="70" y="24"/>
                  </a:lnTo>
                  <a:lnTo>
                    <a:pt x="68" y="26"/>
                  </a:lnTo>
                  <a:lnTo>
                    <a:pt x="68" y="24"/>
                  </a:lnTo>
                  <a:lnTo>
                    <a:pt x="70" y="22"/>
                  </a:lnTo>
                  <a:lnTo>
                    <a:pt x="70" y="18"/>
                  </a:lnTo>
                  <a:lnTo>
                    <a:pt x="70" y="18"/>
                  </a:lnTo>
                  <a:lnTo>
                    <a:pt x="68" y="18"/>
                  </a:lnTo>
                  <a:lnTo>
                    <a:pt x="62" y="16"/>
                  </a:lnTo>
                  <a:lnTo>
                    <a:pt x="60" y="16"/>
                  </a:lnTo>
                  <a:lnTo>
                    <a:pt x="56" y="16"/>
                  </a:lnTo>
                  <a:lnTo>
                    <a:pt x="56" y="14"/>
                  </a:lnTo>
                  <a:lnTo>
                    <a:pt x="56" y="12"/>
                  </a:lnTo>
                  <a:lnTo>
                    <a:pt x="56" y="8"/>
                  </a:lnTo>
                  <a:lnTo>
                    <a:pt x="52" y="6"/>
                  </a:lnTo>
                  <a:lnTo>
                    <a:pt x="48" y="8"/>
                  </a:lnTo>
                  <a:lnTo>
                    <a:pt x="40" y="6"/>
                  </a:lnTo>
                  <a:lnTo>
                    <a:pt x="38" y="6"/>
                  </a:lnTo>
                  <a:lnTo>
                    <a:pt x="38" y="0"/>
                  </a:lnTo>
                  <a:lnTo>
                    <a:pt x="34" y="4"/>
                  </a:lnTo>
                  <a:lnTo>
                    <a:pt x="36" y="12"/>
                  </a:lnTo>
                  <a:lnTo>
                    <a:pt x="36" y="12"/>
                  </a:lnTo>
                  <a:lnTo>
                    <a:pt x="36" y="10"/>
                  </a:lnTo>
                  <a:lnTo>
                    <a:pt x="40" y="8"/>
                  </a:lnTo>
                  <a:lnTo>
                    <a:pt x="40" y="10"/>
                  </a:lnTo>
                  <a:lnTo>
                    <a:pt x="44" y="14"/>
                  </a:lnTo>
                  <a:lnTo>
                    <a:pt x="40" y="16"/>
                  </a:lnTo>
                  <a:lnTo>
                    <a:pt x="40" y="18"/>
                  </a:lnTo>
                  <a:lnTo>
                    <a:pt x="42" y="20"/>
                  </a:lnTo>
                  <a:lnTo>
                    <a:pt x="44" y="24"/>
                  </a:lnTo>
                  <a:lnTo>
                    <a:pt x="48" y="24"/>
                  </a:lnTo>
                  <a:lnTo>
                    <a:pt x="50" y="26"/>
                  </a:lnTo>
                  <a:lnTo>
                    <a:pt x="44" y="26"/>
                  </a:lnTo>
                  <a:lnTo>
                    <a:pt x="40" y="26"/>
                  </a:lnTo>
                  <a:lnTo>
                    <a:pt x="38" y="26"/>
                  </a:lnTo>
                  <a:lnTo>
                    <a:pt x="36" y="32"/>
                  </a:lnTo>
                  <a:lnTo>
                    <a:pt x="34" y="32"/>
                  </a:lnTo>
                  <a:lnTo>
                    <a:pt x="32" y="34"/>
                  </a:lnTo>
                  <a:lnTo>
                    <a:pt x="32" y="28"/>
                  </a:lnTo>
                  <a:lnTo>
                    <a:pt x="20" y="28"/>
                  </a:lnTo>
                  <a:lnTo>
                    <a:pt x="16" y="32"/>
                  </a:lnTo>
                  <a:lnTo>
                    <a:pt x="20" y="34"/>
                  </a:lnTo>
                  <a:lnTo>
                    <a:pt x="18" y="36"/>
                  </a:lnTo>
                  <a:lnTo>
                    <a:pt x="18" y="38"/>
                  </a:lnTo>
                  <a:lnTo>
                    <a:pt x="18" y="40"/>
                  </a:lnTo>
                  <a:lnTo>
                    <a:pt x="16" y="48"/>
                  </a:lnTo>
                  <a:lnTo>
                    <a:pt x="14" y="50"/>
                  </a:lnTo>
                  <a:lnTo>
                    <a:pt x="16" y="54"/>
                  </a:lnTo>
                  <a:lnTo>
                    <a:pt x="8" y="64"/>
                  </a:lnTo>
                  <a:lnTo>
                    <a:pt x="0" y="64"/>
                  </a:lnTo>
                  <a:lnTo>
                    <a:pt x="4" y="72"/>
                  </a:lnTo>
                  <a:lnTo>
                    <a:pt x="2" y="76"/>
                  </a:lnTo>
                  <a:lnTo>
                    <a:pt x="0" y="86"/>
                  </a:lnTo>
                  <a:lnTo>
                    <a:pt x="2" y="88"/>
                  </a:lnTo>
                  <a:lnTo>
                    <a:pt x="4" y="92"/>
                  </a:lnTo>
                  <a:lnTo>
                    <a:pt x="0" y="96"/>
                  </a:lnTo>
                  <a:lnTo>
                    <a:pt x="2" y="102"/>
                  </a:lnTo>
                  <a:lnTo>
                    <a:pt x="6" y="104"/>
                  </a:lnTo>
                  <a:lnTo>
                    <a:pt x="4" y="110"/>
                  </a:lnTo>
                  <a:lnTo>
                    <a:pt x="14" y="116"/>
                  </a:lnTo>
                  <a:lnTo>
                    <a:pt x="20" y="116"/>
                  </a:lnTo>
                  <a:lnTo>
                    <a:pt x="30" y="120"/>
                  </a:lnTo>
                  <a:lnTo>
                    <a:pt x="24" y="130"/>
                  </a:lnTo>
                  <a:lnTo>
                    <a:pt x="22" y="138"/>
                  </a:lnTo>
                  <a:lnTo>
                    <a:pt x="22" y="146"/>
                  </a:lnTo>
                  <a:lnTo>
                    <a:pt x="28" y="148"/>
                  </a:lnTo>
                  <a:lnTo>
                    <a:pt x="30" y="146"/>
                  </a:lnTo>
                  <a:lnTo>
                    <a:pt x="34" y="144"/>
                  </a:lnTo>
                  <a:lnTo>
                    <a:pt x="46" y="144"/>
                  </a:lnTo>
                  <a:lnTo>
                    <a:pt x="54" y="151"/>
                  </a:lnTo>
                  <a:lnTo>
                    <a:pt x="60" y="151"/>
                  </a:lnTo>
                  <a:lnTo>
                    <a:pt x="62" y="148"/>
                  </a:lnTo>
                  <a:lnTo>
                    <a:pt x="70" y="148"/>
                  </a:lnTo>
                  <a:lnTo>
                    <a:pt x="76" y="148"/>
                  </a:lnTo>
                  <a:lnTo>
                    <a:pt x="86" y="146"/>
                  </a:lnTo>
                  <a:lnTo>
                    <a:pt x="88" y="144"/>
                  </a:lnTo>
                  <a:lnTo>
                    <a:pt x="96" y="144"/>
                  </a:lnTo>
                  <a:lnTo>
                    <a:pt x="100" y="146"/>
                  </a:lnTo>
                  <a:lnTo>
                    <a:pt x="100" y="142"/>
                  </a:lnTo>
                  <a:lnTo>
                    <a:pt x="102" y="140"/>
                  </a:lnTo>
                  <a:lnTo>
                    <a:pt x="98" y="134"/>
                  </a:lnTo>
                  <a:lnTo>
                    <a:pt x="116" y="126"/>
                  </a:lnTo>
                  <a:lnTo>
                    <a:pt x="112" y="120"/>
                  </a:lnTo>
                  <a:lnTo>
                    <a:pt x="106" y="118"/>
                  </a:lnTo>
                  <a:lnTo>
                    <a:pt x="100" y="112"/>
                  </a:lnTo>
                  <a:lnTo>
                    <a:pt x="96" y="110"/>
                  </a:lnTo>
                  <a:lnTo>
                    <a:pt x="92" y="104"/>
                  </a:lnTo>
                  <a:lnTo>
                    <a:pt x="92" y="100"/>
                  </a:lnTo>
                  <a:lnTo>
                    <a:pt x="88" y="94"/>
                  </a:lnTo>
                  <a:lnTo>
                    <a:pt x="106" y="86"/>
                  </a:lnTo>
                  <a:lnTo>
                    <a:pt x="118" y="84"/>
                  </a:lnTo>
                  <a:lnTo>
                    <a:pt x="120" y="80"/>
                  </a:lnTo>
                  <a:lnTo>
                    <a:pt x="128" y="82"/>
                  </a:lnTo>
                  <a:lnTo>
                    <a:pt x="130" y="72"/>
                  </a:lnTo>
                  <a:lnTo>
                    <a:pt x="124" y="6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71" name="Freeform 495"/>
            <p:cNvSpPr>
              <a:spLocks/>
            </p:cNvSpPr>
            <p:nvPr/>
          </p:nvSpPr>
          <p:spPr bwMode="auto">
            <a:xfrm>
              <a:off x="4325502" y="2489314"/>
              <a:ext cx="16111" cy="22555"/>
            </a:xfrm>
            <a:custGeom>
              <a:avLst/>
              <a:gdLst>
                <a:gd name="T0" fmla="*/ 6 w 10"/>
                <a:gd name="T1" fmla="*/ 6 h 14"/>
                <a:gd name="T2" fmla="*/ 4 w 10"/>
                <a:gd name="T3" fmla="*/ 0 h 14"/>
                <a:gd name="T4" fmla="*/ 0 w 10"/>
                <a:gd name="T5" fmla="*/ 6 h 14"/>
                <a:gd name="T6" fmla="*/ 0 w 10"/>
                <a:gd name="T7" fmla="*/ 12 h 14"/>
                <a:gd name="T8" fmla="*/ 2 w 10"/>
                <a:gd name="T9" fmla="*/ 14 h 14"/>
                <a:gd name="T10" fmla="*/ 8 w 10"/>
                <a:gd name="T11" fmla="*/ 14 h 14"/>
                <a:gd name="T12" fmla="*/ 10 w 10"/>
                <a:gd name="T13" fmla="*/ 8 h 14"/>
                <a:gd name="T14" fmla="*/ 6 w 10"/>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4">
                  <a:moveTo>
                    <a:pt x="6" y="6"/>
                  </a:moveTo>
                  <a:lnTo>
                    <a:pt x="4" y="0"/>
                  </a:lnTo>
                  <a:lnTo>
                    <a:pt x="0" y="6"/>
                  </a:lnTo>
                  <a:lnTo>
                    <a:pt x="0" y="12"/>
                  </a:lnTo>
                  <a:lnTo>
                    <a:pt x="2" y="14"/>
                  </a:lnTo>
                  <a:lnTo>
                    <a:pt x="8" y="14"/>
                  </a:lnTo>
                  <a:lnTo>
                    <a:pt x="10" y="8"/>
                  </a:lnTo>
                  <a:lnTo>
                    <a:pt x="6"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72" name="Freeform 496"/>
            <p:cNvSpPr>
              <a:spLocks noEditPoints="1"/>
            </p:cNvSpPr>
            <p:nvPr/>
          </p:nvSpPr>
          <p:spPr bwMode="auto">
            <a:xfrm>
              <a:off x="3415230" y="2742257"/>
              <a:ext cx="594497" cy="299665"/>
            </a:xfrm>
            <a:custGeom>
              <a:avLst/>
              <a:gdLst>
                <a:gd name="T0" fmla="*/ 184 w 369"/>
                <a:gd name="T1" fmla="*/ 186 h 186"/>
                <a:gd name="T2" fmla="*/ 178 w 369"/>
                <a:gd name="T3" fmla="*/ 182 h 186"/>
                <a:gd name="T4" fmla="*/ 18 w 369"/>
                <a:gd name="T5" fmla="*/ 68 h 186"/>
                <a:gd name="T6" fmla="*/ 12 w 369"/>
                <a:gd name="T7" fmla="*/ 62 h 186"/>
                <a:gd name="T8" fmla="*/ 18 w 369"/>
                <a:gd name="T9" fmla="*/ 68 h 186"/>
                <a:gd name="T10" fmla="*/ 28 w 369"/>
                <a:gd name="T11" fmla="*/ 62 h 186"/>
                <a:gd name="T12" fmla="*/ 22 w 369"/>
                <a:gd name="T13" fmla="*/ 64 h 186"/>
                <a:gd name="T14" fmla="*/ 46 w 369"/>
                <a:gd name="T15" fmla="*/ 80 h 186"/>
                <a:gd name="T16" fmla="*/ 48 w 369"/>
                <a:gd name="T17" fmla="*/ 84 h 186"/>
                <a:gd name="T18" fmla="*/ 56 w 369"/>
                <a:gd name="T19" fmla="*/ 80 h 186"/>
                <a:gd name="T20" fmla="*/ 46 w 369"/>
                <a:gd name="T21" fmla="*/ 80 h 186"/>
                <a:gd name="T22" fmla="*/ 56 w 369"/>
                <a:gd name="T23" fmla="*/ 102 h 186"/>
                <a:gd name="T24" fmla="*/ 54 w 369"/>
                <a:gd name="T25" fmla="*/ 102 h 186"/>
                <a:gd name="T26" fmla="*/ 10 w 369"/>
                <a:gd name="T27" fmla="*/ 70 h 186"/>
                <a:gd name="T28" fmla="*/ 6 w 369"/>
                <a:gd name="T29" fmla="*/ 68 h 186"/>
                <a:gd name="T30" fmla="*/ 10 w 369"/>
                <a:gd name="T31" fmla="*/ 70 h 186"/>
                <a:gd name="T32" fmla="*/ 2 w 369"/>
                <a:gd name="T33" fmla="*/ 68 h 186"/>
                <a:gd name="T34" fmla="*/ 0 w 369"/>
                <a:gd name="T35" fmla="*/ 66 h 186"/>
                <a:gd name="T36" fmla="*/ 351 w 369"/>
                <a:gd name="T37" fmla="*/ 78 h 186"/>
                <a:gd name="T38" fmla="*/ 353 w 369"/>
                <a:gd name="T39" fmla="*/ 60 h 186"/>
                <a:gd name="T40" fmla="*/ 357 w 369"/>
                <a:gd name="T41" fmla="*/ 44 h 186"/>
                <a:gd name="T42" fmla="*/ 359 w 369"/>
                <a:gd name="T43" fmla="*/ 22 h 186"/>
                <a:gd name="T44" fmla="*/ 367 w 369"/>
                <a:gd name="T45" fmla="*/ 8 h 186"/>
                <a:gd name="T46" fmla="*/ 355 w 369"/>
                <a:gd name="T47" fmla="*/ 2 h 186"/>
                <a:gd name="T48" fmla="*/ 339 w 369"/>
                <a:gd name="T49" fmla="*/ 6 h 186"/>
                <a:gd name="T50" fmla="*/ 335 w 369"/>
                <a:gd name="T51" fmla="*/ 0 h 186"/>
                <a:gd name="T52" fmla="*/ 329 w 369"/>
                <a:gd name="T53" fmla="*/ 14 h 186"/>
                <a:gd name="T54" fmla="*/ 329 w 369"/>
                <a:gd name="T55" fmla="*/ 30 h 186"/>
                <a:gd name="T56" fmla="*/ 325 w 369"/>
                <a:gd name="T57" fmla="*/ 42 h 186"/>
                <a:gd name="T58" fmla="*/ 317 w 369"/>
                <a:gd name="T59" fmla="*/ 60 h 186"/>
                <a:gd name="T60" fmla="*/ 313 w 369"/>
                <a:gd name="T61" fmla="*/ 66 h 186"/>
                <a:gd name="T62" fmla="*/ 321 w 369"/>
                <a:gd name="T63" fmla="*/ 62 h 186"/>
                <a:gd name="T64" fmla="*/ 321 w 369"/>
                <a:gd name="T65" fmla="*/ 64 h 186"/>
                <a:gd name="T66" fmla="*/ 319 w 369"/>
                <a:gd name="T67" fmla="*/ 72 h 186"/>
                <a:gd name="T68" fmla="*/ 325 w 369"/>
                <a:gd name="T69" fmla="*/ 70 h 186"/>
                <a:gd name="T70" fmla="*/ 323 w 369"/>
                <a:gd name="T71" fmla="*/ 74 h 186"/>
                <a:gd name="T72" fmla="*/ 323 w 369"/>
                <a:gd name="T73" fmla="*/ 92 h 186"/>
                <a:gd name="T74" fmla="*/ 321 w 369"/>
                <a:gd name="T75" fmla="*/ 100 h 186"/>
                <a:gd name="T76" fmla="*/ 325 w 369"/>
                <a:gd name="T77" fmla="*/ 98 h 186"/>
                <a:gd name="T78" fmla="*/ 333 w 369"/>
                <a:gd name="T79" fmla="*/ 98 h 186"/>
                <a:gd name="T80" fmla="*/ 337 w 369"/>
                <a:gd name="T81" fmla="*/ 100 h 186"/>
                <a:gd name="T82" fmla="*/ 343 w 369"/>
                <a:gd name="T8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9" h="186">
                  <a:moveTo>
                    <a:pt x="188" y="182"/>
                  </a:moveTo>
                  <a:lnTo>
                    <a:pt x="184" y="186"/>
                  </a:lnTo>
                  <a:lnTo>
                    <a:pt x="180" y="186"/>
                  </a:lnTo>
                  <a:lnTo>
                    <a:pt x="178" y="182"/>
                  </a:lnTo>
                  <a:lnTo>
                    <a:pt x="188" y="182"/>
                  </a:lnTo>
                  <a:close/>
                  <a:moveTo>
                    <a:pt x="18" y="68"/>
                  </a:moveTo>
                  <a:lnTo>
                    <a:pt x="20" y="66"/>
                  </a:lnTo>
                  <a:lnTo>
                    <a:pt x="12" y="62"/>
                  </a:lnTo>
                  <a:lnTo>
                    <a:pt x="10" y="64"/>
                  </a:lnTo>
                  <a:lnTo>
                    <a:pt x="18" y="68"/>
                  </a:lnTo>
                  <a:close/>
                  <a:moveTo>
                    <a:pt x="30" y="64"/>
                  </a:moveTo>
                  <a:lnTo>
                    <a:pt x="28" y="62"/>
                  </a:lnTo>
                  <a:lnTo>
                    <a:pt x="24" y="60"/>
                  </a:lnTo>
                  <a:lnTo>
                    <a:pt x="22" y="64"/>
                  </a:lnTo>
                  <a:lnTo>
                    <a:pt x="30" y="64"/>
                  </a:lnTo>
                  <a:close/>
                  <a:moveTo>
                    <a:pt x="46" y="80"/>
                  </a:moveTo>
                  <a:lnTo>
                    <a:pt x="46" y="82"/>
                  </a:lnTo>
                  <a:lnTo>
                    <a:pt x="48" y="84"/>
                  </a:lnTo>
                  <a:lnTo>
                    <a:pt x="56" y="84"/>
                  </a:lnTo>
                  <a:lnTo>
                    <a:pt x="56" y="80"/>
                  </a:lnTo>
                  <a:lnTo>
                    <a:pt x="52" y="82"/>
                  </a:lnTo>
                  <a:lnTo>
                    <a:pt x="46" y="80"/>
                  </a:lnTo>
                  <a:close/>
                  <a:moveTo>
                    <a:pt x="56" y="102"/>
                  </a:moveTo>
                  <a:lnTo>
                    <a:pt x="56" y="102"/>
                  </a:lnTo>
                  <a:lnTo>
                    <a:pt x="54" y="100"/>
                  </a:lnTo>
                  <a:lnTo>
                    <a:pt x="54" y="102"/>
                  </a:lnTo>
                  <a:lnTo>
                    <a:pt x="56" y="102"/>
                  </a:lnTo>
                  <a:close/>
                  <a:moveTo>
                    <a:pt x="10" y="70"/>
                  </a:moveTo>
                  <a:lnTo>
                    <a:pt x="12" y="70"/>
                  </a:lnTo>
                  <a:lnTo>
                    <a:pt x="6" y="68"/>
                  </a:lnTo>
                  <a:lnTo>
                    <a:pt x="6" y="70"/>
                  </a:lnTo>
                  <a:lnTo>
                    <a:pt x="10" y="70"/>
                  </a:lnTo>
                  <a:close/>
                  <a:moveTo>
                    <a:pt x="0" y="68"/>
                  </a:moveTo>
                  <a:lnTo>
                    <a:pt x="2" y="68"/>
                  </a:lnTo>
                  <a:lnTo>
                    <a:pt x="2" y="66"/>
                  </a:lnTo>
                  <a:lnTo>
                    <a:pt x="0" y="66"/>
                  </a:lnTo>
                  <a:lnTo>
                    <a:pt x="0" y="68"/>
                  </a:lnTo>
                  <a:close/>
                  <a:moveTo>
                    <a:pt x="351" y="78"/>
                  </a:moveTo>
                  <a:lnTo>
                    <a:pt x="349" y="72"/>
                  </a:lnTo>
                  <a:lnTo>
                    <a:pt x="353" y="60"/>
                  </a:lnTo>
                  <a:lnTo>
                    <a:pt x="347" y="48"/>
                  </a:lnTo>
                  <a:lnTo>
                    <a:pt x="357" y="44"/>
                  </a:lnTo>
                  <a:lnTo>
                    <a:pt x="355" y="36"/>
                  </a:lnTo>
                  <a:lnTo>
                    <a:pt x="359" y="22"/>
                  </a:lnTo>
                  <a:lnTo>
                    <a:pt x="369" y="12"/>
                  </a:lnTo>
                  <a:lnTo>
                    <a:pt x="367" y="8"/>
                  </a:lnTo>
                  <a:lnTo>
                    <a:pt x="365" y="2"/>
                  </a:lnTo>
                  <a:lnTo>
                    <a:pt x="355" y="2"/>
                  </a:lnTo>
                  <a:lnTo>
                    <a:pt x="351" y="4"/>
                  </a:lnTo>
                  <a:lnTo>
                    <a:pt x="339" y="6"/>
                  </a:lnTo>
                  <a:lnTo>
                    <a:pt x="339" y="0"/>
                  </a:lnTo>
                  <a:lnTo>
                    <a:pt x="335" y="0"/>
                  </a:lnTo>
                  <a:lnTo>
                    <a:pt x="329" y="4"/>
                  </a:lnTo>
                  <a:lnTo>
                    <a:pt x="329" y="14"/>
                  </a:lnTo>
                  <a:lnTo>
                    <a:pt x="331" y="20"/>
                  </a:lnTo>
                  <a:lnTo>
                    <a:pt x="329" y="30"/>
                  </a:lnTo>
                  <a:lnTo>
                    <a:pt x="325" y="36"/>
                  </a:lnTo>
                  <a:lnTo>
                    <a:pt x="325" y="42"/>
                  </a:lnTo>
                  <a:lnTo>
                    <a:pt x="317" y="54"/>
                  </a:lnTo>
                  <a:lnTo>
                    <a:pt x="317" y="60"/>
                  </a:lnTo>
                  <a:lnTo>
                    <a:pt x="315" y="62"/>
                  </a:lnTo>
                  <a:lnTo>
                    <a:pt x="313" y="66"/>
                  </a:lnTo>
                  <a:lnTo>
                    <a:pt x="317" y="68"/>
                  </a:lnTo>
                  <a:lnTo>
                    <a:pt x="321" y="62"/>
                  </a:lnTo>
                  <a:lnTo>
                    <a:pt x="323" y="60"/>
                  </a:lnTo>
                  <a:lnTo>
                    <a:pt x="321" y="64"/>
                  </a:lnTo>
                  <a:lnTo>
                    <a:pt x="319" y="68"/>
                  </a:lnTo>
                  <a:lnTo>
                    <a:pt x="319" y="72"/>
                  </a:lnTo>
                  <a:lnTo>
                    <a:pt x="321" y="72"/>
                  </a:lnTo>
                  <a:lnTo>
                    <a:pt x="325" y="70"/>
                  </a:lnTo>
                  <a:lnTo>
                    <a:pt x="325" y="72"/>
                  </a:lnTo>
                  <a:lnTo>
                    <a:pt x="323" y="74"/>
                  </a:lnTo>
                  <a:lnTo>
                    <a:pt x="323" y="82"/>
                  </a:lnTo>
                  <a:lnTo>
                    <a:pt x="323" y="92"/>
                  </a:lnTo>
                  <a:lnTo>
                    <a:pt x="321" y="100"/>
                  </a:lnTo>
                  <a:lnTo>
                    <a:pt x="321" y="100"/>
                  </a:lnTo>
                  <a:lnTo>
                    <a:pt x="321" y="100"/>
                  </a:lnTo>
                  <a:lnTo>
                    <a:pt x="325" y="98"/>
                  </a:lnTo>
                  <a:lnTo>
                    <a:pt x="329" y="98"/>
                  </a:lnTo>
                  <a:lnTo>
                    <a:pt x="333" y="98"/>
                  </a:lnTo>
                  <a:lnTo>
                    <a:pt x="335" y="100"/>
                  </a:lnTo>
                  <a:lnTo>
                    <a:pt x="337" y="100"/>
                  </a:lnTo>
                  <a:lnTo>
                    <a:pt x="345" y="96"/>
                  </a:lnTo>
                  <a:lnTo>
                    <a:pt x="343" y="88"/>
                  </a:lnTo>
                  <a:lnTo>
                    <a:pt x="351"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73" name="Freeform 497"/>
            <p:cNvSpPr>
              <a:spLocks noEditPoints="1"/>
            </p:cNvSpPr>
            <p:nvPr/>
          </p:nvSpPr>
          <p:spPr bwMode="auto">
            <a:xfrm>
              <a:off x="3669784" y="2690701"/>
              <a:ext cx="610608" cy="509108"/>
            </a:xfrm>
            <a:custGeom>
              <a:avLst/>
              <a:gdLst>
                <a:gd name="T0" fmla="*/ 61 w 379"/>
                <a:gd name="T1" fmla="*/ 308 h 316"/>
                <a:gd name="T2" fmla="*/ 69 w 379"/>
                <a:gd name="T3" fmla="*/ 290 h 316"/>
                <a:gd name="T4" fmla="*/ 79 w 379"/>
                <a:gd name="T5" fmla="*/ 282 h 316"/>
                <a:gd name="T6" fmla="*/ 39 w 379"/>
                <a:gd name="T7" fmla="*/ 312 h 316"/>
                <a:gd name="T8" fmla="*/ 41 w 379"/>
                <a:gd name="T9" fmla="*/ 306 h 316"/>
                <a:gd name="T10" fmla="*/ 24 w 379"/>
                <a:gd name="T11" fmla="*/ 310 h 316"/>
                <a:gd name="T12" fmla="*/ 8 w 379"/>
                <a:gd name="T13" fmla="*/ 292 h 316"/>
                <a:gd name="T14" fmla="*/ 6 w 379"/>
                <a:gd name="T15" fmla="*/ 300 h 316"/>
                <a:gd name="T16" fmla="*/ 4 w 379"/>
                <a:gd name="T17" fmla="*/ 316 h 316"/>
                <a:gd name="T18" fmla="*/ 14 w 379"/>
                <a:gd name="T19" fmla="*/ 306 h 316"/>
                <a:gd name="T20" fmla="*/ 16 w 379"/>
                <a:gd name="T21" fmla="*/ 306 h 316"/>
                <a:gd name="T22" fmla="*/ 331 w 379"/>
                <a:gd name="T23" fmla="*/ 96 h 316"/>
                <a:gd name="T24" fmla="*/ 329 w 379"/>
                <a:gd name="T25" fmla="*/ 90 h 316"/>
                <a:gd name="T26" fmla="*/ 355 w 379"/>
                <a:gd name="T27" fmla="*/ 86 h 316"/>
                <a:gd name="T28" fmla="*/ 349 w 379"/>
                <a:gd name="T29" fmla="*/ 84 h 316"/>
                <a:gd name="T30" fmla="*/ 353 w 379"/>
                <a:gd name="T31" fmla="*/ 78 h 316"/>
                <a:gd name="T32" fmla="*/ 361 w 379"/>
                <a:gd name="T33" fmla="*/ 76 h 316"/>
                <a:gd name="T34" fmla="*/ 363 w 379"/>
                <a:gd name="T35" fmla="*/ 80 h 316"/>
                <a:gd name="T36" fmla="*/ 355 w 379"/>
                <a:gd name="T37" fmla="*/ 86 h 316"/>
                <a:gd name="T38" fmla="*/ 371 w 379"/>
                <a:gd name="T39" fmla="*/ 74 h 316"/>
                <a:gd name="T40" fmla="*/ 377 w 379"/>
                <a:gd name="T41" fmla="*/ 72 h 316"/>
                <a:gd name="T42" fmla="*/ 353 w 379"/>
                <a:gd name="T43" fmla="*/ 28 h 316"/>
                <a:gd name="T44" fmla="*/ 365 w 379"/>
                <a:gd name="T45" fmla="*/ 28 h 316"/>
                <a:gd name="T46" fmla="*/ 361 w 379"/>
                <a:gd name="T47" fmla="*/ 36 h 316"/>
                <a:gd name="T48" fmla="*/ 331 w 379"/>
                <a:gd name="T49" fmla="*/ 52 h 316"/>
                <a:gd name="T50" fmla="*/ 323 w 379"/>
                <a:gd name="T51" fmla="*/ 58 h 316"/>
                <a:gd name="T52" fmla="*/ 311 w 379"/>
                <a:gd name="T53" fmla="*/ 72 h 316"/>
                <a:gd name="T54" fmla="*/ 303 w 379"/>
                <a:gd name="T55" fmla="*/ 88 h 316"/>
                <a:gd name="T56" fmla="*/ 311 w 379"/>
                <a:gd name="T57" fmla="*/ 98 h 316"/>
                <a:gd name="T58" fmla="*/ 295 w 379"/>
                <a:gd name="T59" fmla="*/ 114 h 316"/>
                <a:gd name="T60" fmla="*/ 295 w 379"/>
                <a:gd name="T61" fmla="*/ 120 h 316"/>
                <a:gd name="T62" fmla="*/ 281 w 379"/>
                <a:gd name="T63" fmla="*/ 124 h 316"/>
                <a:gd name="T64" fmla="*/ 267 w 379"/>
                <a:gd name="T65" fmla="*/ 136 h 316"/>
                <a:gd name="T66" fmla="*/ 251 w 379"/>
                <a:gd name="T67" fmla="*/ 138 h 316"/>
                <a:gd name="T68" fmla="*/ 231 w 379"/>
                <a:gd name="T69" fmla="*/ 142 h 316"/>
                <a:gd name="T70" fmla="*/ 217 w 379"/>
                <a:gd name="T71" fmla="*/ 152 h 316"/>
                <a:gd name="T72" fmla="*/ 207 w 379"/>
                <a:gd name="T73" fmla="*/ 146 h 316"/>
                <a:gd name="T74" fmla="*/ 203 w 379"/>
                <a:gd name="T75" fmla="*/ 134 h 316"/>
                <a:gd name="T76" fmla="*/ 185 w 379"/>
                <a:gd name="T77" fmla="*/ 120 h 316"/>
                <a:gd name="T78" fmla="*/ 195 w 379"/>
                <a:gd name="T79" fmla="*/ 92 h 316"/>
                <a:gd name="T80" fmla="*/ 197 w 379"/>
                <a:gd name="T81" fmla="*/ 68 h 316"/>
                <a:gd name="T82" fmla="*/ 209 w 379"/>
                <a:gd name="T83" fmla="*/ 40 h 316"/>
                <a:gd name="T84" fmla="*/ 193 w 379"/>
                <a:gd name="T85" fmla="*/ 36 h 316"/>
                <a:gd name="T86" fmla="*/ 177 w 379"/>
                <a:gd name="T87" fmla="*/ 32 h 316"/>
                <a:gd name="T88" fmla="*/ 173 w 379"/>
                <a:gd name="T89" fmla="*/ 24 h 316"/>
                <a:gd name="T90" fmla="*/ 167 w 379"/>
                <a:gd name="T91" fmla="*/ 14 h 316"/>
                <a:gd name="T92" fmla="*/ 183 w 379"/>
                <a:gd name="T93" fmla="*/ 4 h 316"/>
                <a:gd name="T94" fmla="*/ 197 w 379"/>
                <a:gd name="T95" fmla="*/ 0 h 316"/>
                <a:gd name="T96" fmla="*/ 217 w 379"/>
                <a:gd name="T97" fmla="*/ 4 h 316"/>
                <a:gd name="T98" fmla="*/ 231 w 379"/>
                <a:gd name="T99" fmla="*/ 4 h 316"/>
                <a:gd name="T100" fmla="*/ 251 w 379"/>
                <a:gd name="T101" fmla="*/ 4 h 316"/>
                <a:gd name="T102" fmla="*/ 267 w 379"/>
                <a:gd name="T103" fmla="*/ 8 h 316"/>
                <a:gd name="T104" fmla="*/ 289 w 379"/>
                <a:gd name="T105" fmla="*/ 10 h 316"/>
                <a:gd name="T106" fmla="*/ 307 w 379"/>
                <a:gd name="T107" fmla="*/ 18 h 316"/>
                <a:gd name="T108" fmla="*/ 335 w 379"/>
                <a:gd name="T109" fmla="*/ 20 h 316"/>
                <a:gd name="T110" fmla="*/ 353 w 379"/>
                <a:gd name="T111" fmla="*/ 28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316">
                  <a:moveTo>
                    <a:pt x="69" y="298"/>
                  </a:moveTo>
                  <a:lnTo>
                    <a:pt x="67" y="304"/>
                  </a:lnTo>
                  <a:lnTo>
                    <a:pt x="61" y="308"/>
                  </a:lnTo>
                  <a:lnTo>
                    <a:pt x="65" y="298"/>
                  </a:lnTo>
                  <a:lnTo>
                    <a:pt x="69" y="298"/>
                  </a:lnTo>
                  <a:close/>
                  <a:moveTo>
                    <a:pt x="69" y="290"/>
                  </a:moveTo>
                  <a:lnTo>
                    <a:pt x="73" y="292"/>
                  </a:lnTo>
                  <a:lnTo>
                    <a:pt x="79" y="286"/>
                  </a:lnTo>
                  <a:lnTo>
                    <a:pt x="79" y="282"/>
                  </a:lnTo>
                  <a:lnTo>
                    <a:pt x="69" y="290"/>
                  </a:lnTo>
                  <a:close/>
                  <a:moveTo>
                    <a:pt x="41" y="306"/>
                  </a:moveTo>
                  <a:lnTo>
                    <a:pt x="39" y="312"/>
                  </a:lnTo>
                  <a:lnTo>
                    <a:pt x="45" y="314"/>
                  </a:lnTo>
                  <a:lnTo>
                    <a:pt x="47" y="304"/>
                  </a:lnTo>
                  <a:lnTo>
                    <a:pt x="41" y="306"/>
                  </a:lnTo>
                  <a:close/>
                  <a:moveTo>
                    <a:pt x="30" y="298"/>
                  </a:moveTo>
                  <a:lnTo>
                    <a:pt x="18" y="304"/>
                  </a:lnTo>
                  <a:lnTo>
                    <a:pt x="24" y="310"/>
                  </a:lnTo>
                  <a:lnTo>
                    <a:pt x="35" y="300"/>
                  </a:lnTo>
                  <a:lnTo>
                    <a:pt x="30" y="298"/>
                  </a:lnTo>
                  <a:close/>
                  <a:moveTo>
                    <a:pt x="8" y="292"/>
                  </a:moveTo>
                  <a:lnTo>
                    <a:pt x="4" y="290"/>
                  </a:lnTo>
                  <a:lnTo>
                    <a:pt x="2" y="292"/>
                  </a:lnTo>
                  <a:lnTo>
                    <a:pt x="6" y="300"/>
                  </a:lnTo>
                  <a:lnTo>
                    <a:pt x="8" y="292"/>
                  </a:lnTo>
                  <a:close/>
                  <a:moveTo>
                    <a:pt x="0" y="316"/>
                  </a:moveTo>
                  <a:lnTo>
                    <a:pt x="4" y="316"/>
                  </a:lnTo>
                  <a:lnTo>
                    <a:pt x="4" y="312"/>
                  </a:lnTo>
                  <a:lnTo>
                    <a:pt x="0" y="316"/>
                  </a:lnTo>
                  <a:close/>
                  <a:moveTo>
                    <a:pt x="14" y="306"/>
                  </a:moveTo>
                  <a:lnTo>
                    <a:pt x="14" y="308"/>
                  </a:lnTo>
                  <a:lnTo>
                    <a:pt x="16" y="308"/>
                  </a:lnTo>
                  <a:lnTo>
                    <a:pt x="16" y="306"/>
                  </a:lnTo>
                  <a:lnTo>
                    <a:pt x="14" y="306"/>
                  </a:lnTo>
                  <a:close/>
                  <a:moveTo>
                    <a:pt x="327" y="96"/>
                  </a:moveTo>
                  <a:lnTo>
                    <a:pt x="331" y="96"/>
                  </a:lnTo>
                  <a:lnTo>
                    <a:pt x="335" y="94"/>
                  </a:lnTo>
                  <a:lnTo>
                    <a:pt x="335" y="90"/>
                  </a:lnTo>
                  <a:lnTo>
                    <a:pt x="329" y="90"/>
                  </a:lnTo>
                  <a:lnTo>
                    <a:pt x="329" y="92"/>
                  </a:lnTo>
                  <a:lnTo>
                    <a:pt x="327" y="96"/>
                  </a:lnTo>
                  <a:close/>
                  <a:moveTo>
                    <a:pt x="355" y="86"/>
                  </a:moveTo>
                  <a:lnTo>
                    <a:pt x="353" y="82"/>
                  </a:lnTo>
                  <a:lnTo>
                    <a:pt x="351" y="82"/>
                  </a:lnTo>
                  <a:lnTo>
                    <a:pt x="349" y="84"/>
                  </a:lnTo>
                  <a:lnTo>
                    <a:pt x="347" y="82"/>
                  </a:lnTo>
                  <a:lnTo>
                    <a:pt x="347" y="78"/>
                  </a:lnTo>
                  <a:lnTo>
                    <a:pt x="353" y="78"/>
                  </a:lnTo>
                  <a:lnTo>
                    <a:pt x="359" y="74"/>
                  </a:lnTo>
                  <a:lnTo>
                    <a:pt x="361" y="74"/>
                  </a:lnTo>
                  <a:lnTo>
                    <a:pt x="361" y="76"/>
                  </a:lnTo>
                  <a:lnTo>
                    <a:pt x="365" y="78"/>
                  </a:lnTo>
                  <a:lnTo>
                    <a:pt x="365" y="78"/>
                  </a:lnTo>
                  <a:lnTo>
                    <a:pt x="363" y="80"/>
                  </a:lnTo>
                  <a:lnTo>
                    <a:pt x="361" y="84"/>
                  </a:lnTo>
                  <a:lnTo>
                    <a:pt x="359" y="86"/>
                  </a:lnTo>
                  <a:lnTo>
                    <a:pt x="355" y="86"/>
                  </a:lnTo>
                  <a:close/>
                  <a:moveTo>
                    <a:pt x="377" y="78"/>
                  </a:moveTo>
                  <a:lnTo>
                    <a:pt x="375" y="76"/>
                  </a:lnTo>
                  <a:lnTo>
                    <a:pt x="371" y="74"/>
                  </a:lnTo>
                  <a:lnTo>
                    <a:pt x="371" y="72"/>
                  </a:lnTo>
                  <a:lnTo>
                    <a:pt x="375" y="70"/>
                  </a:lnTo>
                  <a:lnTo>
                    <a:pt x="377" y="72"/>
                  </a:lnTo>
                  <a:lnTo>
                    <a:pt x="379" y="74"/>
                  </a:lnTo>
                  <a:lnTo>
                    <a:pt x="377" y="78"/>
                  </a:lnTo>
                  <a:close/>
                  <a:moveTo>
                    <a:pt x="353" y="28"/>
                  </a:moveTo>
                  <a:lnTo>
                    <a:pt x="361" y="24"/>
                  </a:lnTo>
                  <a:lnTo>
                    <a:pt x="365" y="26"/>
                  </a:lnTo>
                  <a:lnTo>
                    <a:pt x="365" y="28"/>
                  </a:lnTo>
                  <a:lnTo>
                    <a:pt x="361" y="28"/>
                  </a:lnTo>
                  <a:lnTo>
                    <a:pt x="363" y="34"/>
                  </a:lnTo>
                  <a:lnTo>
                    <a:pt x="361" y="36"/>
                  </a:lnTo>
                  <a:lnTo>
                    <a:pt x="349" y="42"/>
                  </a:lnTo>
                  <a:lnTo>
                    <a:pt x="345" y="46"/>
                  </a:lnTo>
                  <a:lnTo>
                    <a:pt x="331" y="52"/>
                  </a:lnTo>
                  <a:lnTo>
                    <a:pt x="327" y="52"/>
                  </a:lnTo>
                  <a:lnTo>
                    <a:pt x="323" y="56"/>
                  </a:lnTo>
                  <a:lnTo>
                    <a:pt x="323" y="58"/>
                  </a:lnTo>
                  <a:lnTo>
                    <a:pt x="319" y="62"/>
                  </a:lnTo>
                  <a:lnTo>
                    <a:pt x="315" y="68"/>
                  </a:lnTo>
                  <a:lnTo>
                    <a:pt x="311" y="72"/>
                  </a:lnTo>
                  <a:lnTo>
                    <a:pt x="305" y="78"/>
                  </a:lnTo>
                  <a:lnTo>
                    <a:pt x="303" y="82"/>
                  </a:lnTo>
                  <a:lnTo>
                    <a:pt x="303" y="88"/>
                  </a:lnTo>
                  <a:lnTo>
                    <a:pt x="309" y="94"/>
                  </a:lnTo>
                  <a:lnTo>
                    <a:pt x="311" y="96"/>
                  </a:lnTo>
                  <a:lnTo>
                    <a:pt x="311" y="98"/>
                  </a:lnTo>
                  <a:lnTo>
                    <a:pt x="305" y="102"/>
                  </a:lnTo>
                  <a:lnTo>
                    <a:pt x="303" y="104"/>
                  </a:lnTo>
                  <a:lnTo>
                    <a:pt x="295" y="114"/>
                  </a:lnTo>
                  <a:lnTo>
                    <a:pt x="295" y="118"/>
                  </a:lnTo>
                  <a:lnTo>
                    <a:pt x="297" y="118"/>
                  </a:lnTo>
                  <a:lnTo>
                    <a:pt x="295" y="120"/>
                  </a:lnTo>
                  <a:lnTo>
                    <a:pt x="291" y="120"/>
                  </a:lnTo>
                  <a:lnTo>
                    <a:pt x="285" y="120"/>
                  </a:lnTo>
                  <a:lnTo>
                    <a:pt x="281" y="124"/>
                  </a:lnTo>
                  <a:lnTo>
                    <a:pt x="275" y="134"/>
                  </a:lnTo>
                  <a:lnTo>
                    <a:pt x="271" y="138"/>
                  </a:lnTo>
                  <a:lnTo>
                    <a:pt x="267" y="136"/>
                  </a:lnTo>
                  <a:lnTo>
                    <a:pt x="263" y="138"/>
                  </a:lnTo>
                  <a:lnTo>
                    <a:pt x="259" y="136"/>
                  </a:lnTo>
                  <a:lnTo>
                    <a:pt x="251" y="138"/>
                  </a:lnTo>
                  <a:lnTo>
                    <a:pt x="243" y="136"/>
                  </a:lnTo>
                  <a:lnTo>
                    <a:pt x="235" y="138"/>
                  </a:lnTo>
                  <a:lnTo>
                    <a:pt x="231" y="142"/>
                  </a:lnTo>
                  <a:lnTo>
                    <a:pt x="225" y="142"/>
                  </a:lnTo>
                  <a:lnTo>
                    <a:pt x="221" y="146"/>
                  </a:lnTo>
                  <a:lnTo>
                    <a:pt x="217" y="152"/>
                  </a:lnTo>
                  <a:lnTo>
                    <a:pt x="213" y="152"/>
                  </a:lnTo>
                  <a:lnTo>
                    <a:pt x="211" y="148"/>
                  </a:lnTo>
                  <a:lnTo>
                    <a:pt x="207" y="146"/>
                  </a:lnTo>
                  <a:lnTo>
                    <a:pt x="205" y="140"/>
                  </a:lnTo>
                  <a:lnTo>
                    <a:pt x="203" y="138"/>
                  </a:lnTo>
                  <a:lnTo>
                    <a:pt x="203" y="134"/>
                  </a:lnTo>
                  <a:lnTo>
                    <a:pt x="195" y="128"/>
                  </a:lnTo>
                  <a:lnTo>
                    <a:pt x="187" y="128"/>
                  </a:lnTo>
                  <a:lnTo>
                    <a:pt x="185" y="120"/>
                  </a:lnTo>
                  <a:lnTo>
                    <a:pt x="193" y="110"/>
                  </a:lnTo>
                  <a:lnTo>
                    <a:pt x="191" y="104"/>
                  </a:lnTo>
                  <a:lnTo>
                    <a:pt x="195" y="92"/>
                  </a:lnTo>
                  <a:lnTo>
                    <a:pt x="189" y="80"/>
                  </a:lnTo>
                  <a:lnTo>
                    <a:pt x="199" y="76"/>
                  </a:lnTo>
                  <a:lnTo>
                    <a:pt x="197" y="68"/>
                  </a:lnTo>
                  <a:lnTo>
                    <a:pt x="201" y="54"/>
                  </a:lnTo>
                  <a:lnTo>
                    <a:pt x="211" y="44"/>
                  </a:lnTo>
                  <a:lnTo>
                    <a:pt x="209" y="40"/>
                  </a:lnTo>
                  <a:lnTo>
                    <a:pt x="207" y="34"/>
                  </a:lnTo>
                  <a:lnTo>
                    <a:pt x="197" y="34"/>
                  </a:lnTo>
                  <a:lnTo>
                    <a:pt x="193" y="36"/>
                  </a:lnTo>
                  <a:lnTo>
                    <a:pt x="181" y="38"/>
                  </a:lnTo>
                  <a:lnTo>
                    <a:pt x="181" y="32"/>
                  </a:lnTo>
                  <a:lnTo>
                    <a:pt x="177" y="32"/>
                  </a:lnTo>
                  <a:lnTo>
                    <a:pt x="171" y="36"/>
                  </a:lnTo>
                  <a:lnTo>
                    <a:pt x="171" y="30"/>
                  </a:lnTo>
                  <a:lnTo>
                    <a:pt x="173" y="24"/>
                  </a:lnTo>
                  <a:lnTo>
                    <a:pt x="169" y="20"/>
                  </a:lnTo>
                  <a:lnTo>
                    <a:pt x="167" y="16"/>
                  </a:lnTo>
                  <a:lnTo>
                    <a:pt x="167" y="14"/>
                  </a:lnTo>
                  <a:lnTo>
                    <a:pt x="171" y="8"/>
                  </a:lnTo>
                  <a:lnTo>
                    <a:pt x="179" y="8"/>
                  </a:lnTo>
                  <a:lnTo>
                    <a:pt x="183" y="4"/>
                  </a:lnTo>
                  <a:lnTo>
                    <a:pt x="183" y="2"/>
                  </a:lnTo>
                  <a:lnTo>
                    <a:pt x="191" y="0"/>
                  </a:lnTo>
                  <a:lnTo>
                    <a:pt x="197" y="0"/>
                  </a:lnTo>
                  <a:lnTo>
                    <a:pt x="199" y="2"/>
                  </a:lnTo>
                  <a:lnTo>
                    <a:pt x="209" y="4"/>
                  </a:lnTo>
                  <a:lnTo>
                    <a:pt x="217" y="4"/>
                  </a:lnTo>
                  <a:lnTo>
                    <a:pt x="221" y="2"/>
                  </a:lnTo>
                  <a:lnTo>
                    <a:pt x="223" y="2"/>
                  </a:lnTo>
                  <a:lnTo>
                    <a:pt x="231" y="4"/>
                  </a:lnTo>
                  <a:lnTo>
                    <a:pt x="235" y="6"/>
                  </a:lnTo>
                  <a:lnTo>
                    <a:pt x="247" y="6"/>
                  </a:lnTo>
                  <a:lnTo>
                    <a:pt x="251" y="4"/>
                  </a:lnTo>
                  <a:lnTo>
                    <a:pt x="257" y="4"/>
                  </a:lnTo>
                  <a:lnTo>
                    <a:pt x="261" y="6"/>
                  </a:lnTo>
                  <a:lnTo>
                    <a:pt x="267" y="8"/>
                  </a:lnTo>
                  <a:lnTo>
                    <a:pt x="275" y="8"/>
                  </a:lnTo>
                  <a:lnTo>
                    <a:pt x="285" y="8"/>
                  </a:lnTo>
                  <a:lnTo>
                    <a:pt x="289" y="10"/>
                  </a:lnTo>
                  <a:lnTo>
                    <a:pt x="291" y="12"/>
                  </a:lnTo>
                  <a:lnTo>
                    <a:pt x="301" y="16"/>
                  </a:lnTo>
                  <a:lnTo>
                    <a:pt x="307" y="18"/>
                  </a:lnTo>
                  <a:lnTo>
                    <a:pt x="319" y="20"/>
                  </a:lnTo>
                  <a:lnTo>
                    <a:pt x="325" y="16"/>
                  </a:lnTo>
                  <a:lnTo>
                    <a:pt x="335" y="20"/>
                  </a:lnTo>
                  <a:lnTo>
                    <a:pt x="335" y="24"/>
                  </a:lnTo>
                  <a:lnTo>
                    <a:pt x="341" y="24"/>
                  </a:lnTo>
                  <a:lnTo>
                    <a:pt x="353"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74" name="Freeform 498"/>
            <p:cNvSpPr>
              <a:spLocks/>
            </p:cNvSpPr>
            <p:nvPr/>
          </p:nvSpPr>
          <p:spPr bwMode="auto">
            <a:xfrm>
              <a:off x="4209503" y="2722923"/>
              <a:ext cx="9667" cy="6444"/>
            </a:xfrm>
            <a:custGeom>
              <a:avLst/>
              <a:gdLst>
                <a:gd name="T0" fmla="*/ 6 w 6"/>
                <a:gd name="T1" fmla="*/ 4 h 4"/>
                <a:gd name="T2" fmla="*/ 6 w 6"/>
                <a:gd name="T3" fmla="*/ 2 h 4"/>
                <a:gd name="T4" fmla="*/ 4 w 6"/>
                <a:gd name="T5" fmla="*/ 0 h 4"/>
                <a:gd name="T6" fmla="*/ 0 w 6"/>
                <a:gd name="T7" fmla="*/ 0 h 4"/>
                <a:gd name="T8" fmla="*/ 0 w 6"/>
                <a:gd name="T9" fmla="*/ 4 h 4"/>
                <a:gd name="T10" fmla="*/ 6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6" y="4"/>
                  </a:moveTo>
                  <a:lnTo>
                    <a:pt x="6" y="2"/>
                  </a:lnTo>
                  <a:lnTo>
                    <a:pt x="4" y="0"/>
                  </a:lnTo>
                  <a:lnTo>
                    <a:pt x="0" y="0"/>
                  </a:lnTo>
                  <a:lnTo>
                    <a:pt x="0" y="4"/>
                  </a:lnTo>
                  <a:lnTo>
                    <a:pt x="6"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499"/>
            <p:cNvSpPr>
              <a:spLocks/>
            </p:cNvSpPr>
            <p:nvPr/>
          </p:nvSpPr>
          <p:spPr bwMode="auto">
            <a:xfrm>
              <a:off x="4328725" y="2566646"/>
              <a:ext cx="103111" cy="56389"/>
            </a:xfrm>
            <a:custGeom>
              <a:avLst/>
              <a:gdLst>
                <a:gd name="T0" fmla="*/ 56 w 64"/>
                <a:gd name="T1" fmla="*/ 13 h 35"/>
                <a:gd name="T2" fmla="*/ 54 w 64"/>
                <a:gd name="T3" fmla="*/ 11 h 35"/>
                <a:gd name="T4" fmla="*/ 54 w 64"/>
                <a:gd name="T5" fmla="*/ 9 h 35"/>
                <a:gd name="T6" fmla="*/ 56 w 64"/>
                <a:gd name="T7" fmla="*/ 7 h 35"/>
                <a:gd name="T8" fmla="*/ 48 w 64"/>
                <a:gd name="T9" fmla="*/ 0 h 35"/>
                <a:gd name="T10" fmla="*/ 36 w 64"/>
                <a:gd name="T11" fmla="*/ 0 h 35"/>
                <a:gd name="T12" fmla="*/ 32 w 64"/>
                <a:gd name="T13" fmla="*/ 2 h 35"/>
                <a:gd name="T14" fmla="*/ 30 w 64"/>
                <a:gd name="T15" fmla="*/ 4 h 35"/>
                <a:gd name="T16" fmla="*/ 24 w 64"/>
                <a:gd name="T17" fmla="*/ 2 h 35"/>
                <a:gd name="T18" fmla="*/ 22 w 64"/>
                <a:gd name="T19" fmla="*/ 4 h 35"/>
                <a:gd name="T20" fmla="*/ 16 w 64"/>
                <a:gd name="T21" fmla="*/ 4 h 35"/>
                <a:gd name="T22" fmla="*/ 14 w 64"/>
                <a:gd name="T23" fmla="*/ 11 h 35"/>
                <a:gd name="T24" fmla="*/ 8 w 64"/>
                <a:gd name="T25" fmla="*/ 15 h 35"/>
                <a:gd name="T26" fmla="*/ 6 w 64"/>
                <a:gd name="T27" fmla="*/ 21 h 35"/>
                <a:gd name="T28" fmla="*/ 0 w 64"/>
                <a:gd name="T29" fmla="*/ 25 h 35"/>
                <a:gd name="T30" fmla="*/ 2 w 64"/>
                <a:gd name="T31" fmla="*/ 27 h 35"/>
                <a:gd name="T32" fmla="*/ 6 w 64"/>
                <a:gd name="T33" fmla="*/ 25 h 35"/>
                <a:gd name="T34" fmla="*/ 12 w 64"/>
                <a:gd name="T35" fmla="*/ 25 h 35"/>
                <a:gd name="T36" fmla="*/ 14 w 64"/>
                <a:gd name="T37" fmla="*/ 33 h 35"/>
                <a:gd name="T38" fmla="*/ 22 w 64"/>
                <a:gd name="T39" fmla="*/ 33 h 35"/>
                <a:gd name="T40" fmla="*/ 28 w 64"/>
                <a:gd name="T41" fmla="*/ 33 h 35"/>
                <a:gd name="T42" fmla="*/ 30 w 64"/>
                <a:gd name="T43" fmla="*/ 29 h 35"/>
                <a:gd name="T44" fmla="*/ 36 w 64"/>
                <a:gd name="T45" fmla="*/ 27 h 35"/>
                <a:gd name="T46" fmla="*/ 40 w 64"/>
                <a:gd name="T47" fmla="*/ 29 h 35"/>
                <a:gd name="T48" fmla="*/ 44 w 64"/>
                <a:gd name="T49" fmla="*/ 29 h 35"/>
                <a:gd name="T50" fmla="*/ 44 w 64"/>
                <a:gd name="T51" fmla="*/ 35 h 35"/>
                <a:gd name="T52" fmla="*/ 46 w 64"/>
                <a:gd name="T53" fmla="*/ 35 h 35"/>
                <a:gd name="T54" fmla="*/ 46 w 64"/>
                <a:gd name="T55" fmla="*/ 29 h 35"/>
                <a:gd name="T56" fmla="*/ 52 w 64"/>
                <a:gd name="T57" fmla="*/ 25 h 35"/>
                <a:gd name="T58" fmla="*/ 58 w 64"/>
                <a:gd name="T59" fmla="*/ 27 h 35"/>
                <a:gd name="T60" fmla="*/ 60 w 64"/>
                <a:gd name="T61" fmla="*/ 23 h 35"/>
                <a:gd name="T62" fmla="*/ 62 w 64"/>
                <a:gd name="T63" fmla="*/ 23 h 35"/>
                <a:gd name="T64" fmla="*/ 64 w 64"/>
                <a:gd name="T65" fmla="*/ 15 h 35"/>
                <a:gd name="T66" fmla="*/ 60 w 64"/>
                <a:gd name="T67" fmla="*/ 17 h 35"/>
                <a:gd name="T68" fmla="*/ 56 w 64"/>
                <a:gd name="T69" fmla="*/ 1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35">
                  <a:moveTo>
                    <a:pt x="56" y="13"/>
                  </a:moveTo>
                  <a:lnTo>
                    <a:pt x="54" y="11"/>
                  </a:lnTo>
                  <a:lnTo>
                    <a:pt x="54" y="9"/>
                  </a:lnTo>
                  <a:lnTo>
                    <a:pt x="56" y="7"/>
                  </a:lnTo>
                  <a:lnTo>
                    <a:pt x="48" y="0"/>
                  </a:lnTo>
                  <a:lnTo>
                    <a:pt x="36" y="0"/>
                  </a:lnTo>
                  <a:lnTo>
                    <a:pt x="32" y="2"/>
                  </a:lnTo>
                  <a:lnTo>
                    <a:pt x="30" y="4"/>
                  </a:lnTo>
                  <a:lnTo>
                    <a:pt x="24" y="2"/>
                  </a:lnTo>
                  <a:lnTo>
                    <a:pt x="22" y="4"/>
                  </a:lnTo>
                  <a:lnTo>
                    <a:pt x="16" y="4"/>
                  </a:lnTo>
                  <a:lnTo>
                    <a:pt x="14" y="11"/>
                  </a:lnTo>
                  <a:lnTo>
                    <a:pt x="8" y="15"/>
                  </a:lnTo>
                  <a:lnTo>
                    <a:pt x="6" y="21"/>
                  </a:lnTo>
                  <a:lnTo>
                    <a:pt x="0" y="25"/>
                  </a:lnTo>
                  <a:lnTo>
                    <a:pt x="2" y="27"/>
                  </a:lnTo>
                  <a:lnTo>
                    <a:pt x="6" y="25"/>
                  </a:lnTo>
                  <a:lnTo>
                    <a:pt x="12" y="25"/>
                  </a:lnTo>
                  <a:lnTo>
                    <a:pt x="14" y="33"/>
                  </a:lnTo>
                  <a:lnTo>
                    <a:pt x="22" y="33"/>
                  </a:lnTo>
                  <a:lnTo>
                    <a:pt x="28" y="33"/>
                  </a:lnTo>
                  <a:lnTo>
                    <a:pt x="30" y="29"/>
                  </a:lnTo>
                  <a:lnTo>
                    <a:pt x="36" y="27"/>
                  </a:lnTo>
                  <a:lnTo>
                    <a:pt x="40" y="29"/>
                  </a:lnTo>
                  <a:lnTo>
                    <a:pt x="44" y="29"/>
                  </a:lnTo>
                  <a:lnTo>
                    <a:pt x="44" y="35"/>
                  </a:lnTo>
                  <a:lnTo>
                    <a:pt x="46" y="35"/>
                  </a:lnTo>
                  <a:lnTo>
                    <a:pt x="46" y="29"/>
                  </a:lnTo>
                  <a:lnTo>
                    <a:pt x="52" y="25"/>
                  </a:lnTo>
                  <a:lnTo>
                    <a:pt x="58" y="27"/>
                  </a:lnTo>
                  <a:lnTo>
                    <a:pt x="60" y="23"/>
                  </a:lnTo>
                  <a:lnTo>
                    <a:pt x="62" y="23"/>
                  </a:lnTo>
                  <a:lnTo>
                    <a:pt x="64" y="15"/>
                  </a:lnTo>
                  <a:lnTo>
                    <a:pt x="60" y="17"/>
                  </a:lnTo>
                  <a:lnTo>
                    <a:pt x="56" y="1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500"/>
            <p:cNvSpPr>
              <a:spLocks/>
            </p:cNvSpPr>
            <p:nvPr/>
          </p:nvSpPr>
          <p:spPr bwMode="auto">
            <a:xfrm>
              <a:off x="4415724" y="2527980"/>
              <a:ext cx="180443" cy="78944"/>
            </a:xfrm>
            <a:custGeom>
              <a:avLst/>
              <a:gdLst>
                <a:gd name="T0" fmla="*/ 80 w 112"/>
                <a:gd name="T1" fmla="*/ 45 h 49"/>
                <a:gd name="T2" fmla="*/ 94 w 112"/>
                <a:gd name="T3" fmla="*/ 43 h 49"/>
                <a:gd name="T4" fmla="*/ 96 w 112"/>
                <a:gd name="T5" fmla="*/ 43 h 49"/>
                <a:gd name="T6" fmla="*/ 98 w 112"/>
                <a:gd name="T7" fmla="*/ 41 h 49"/>
                <a:gd name="T8" fmla="*/ 102 w 112"/>
                <a:gd name="T9" fmla="*/ 37 h 49"/>
                <a:gd name="T10" fmla="*/ 104 w 112"/>
                <a:gd name="T11" fmla="*/ 28 h 49"/>
                <a:gd name="T12" fmla="*/ 112 w 112"/>
                <a:gd name="T13" fmla="*/ 24 h 49"/>
                <a:gd name="T14" fmla="*/ 112 w 112"/>
                <a:gd name="T15" fmla="*/ 18 h 49"/>
                <a:gd name="T16" fmla="*/ 108 w 112"/>
                <a:gd name="T17" fmla="*/ 10 h 49"/>
                <a:gd name="T18" fmla="*/ 108 w 112"/>
                <a:gd name="T19" fmla="*/ 4 h 49"/>
                <a:gd name="T20" fmla="*/ 102 w 112"/>
                <a:gd name="T21" fmla="*/ 2 h 49"/>
                <a:gd name="T22" fmla="*/ 98 w 112"/>
                <a:gd name="T23" fmla="*/ 2 h 49"/>
                <a:gd name="T24" fmla="*/ 82 w 112"/>
                <a:gd name="T25" fmla="*/ 0 h 49"/>
                <a:gd name="T26" fmla="*/ 78 w 112"/>
                <a:gd name="T27" fmla="*/ 4 h 49"/>
                <a:gd name="T28" fmla="*/ 74 w 112"/>
                <a:gd name="T29" fmla="*/ 6 h 49"/>
                <a:gd name="T30" fmla="*/ 64 w 112"/>
                <a:gd name="T31" fmla="*/ 6 h 49"/>
                <a:gd name="T32" fmla="*/ 46 w 112"/>
                <a:gd name="T33" fmla="*/ 14 h 49"/>
                <a:gd name="T34" fmla="*/ 50 w 112"/>
                <a:gd name="T35" fmla="*/ 20 h 49"/>
                <a:gd name="T36" fmla="*/ 48 w 112"/>
                <a:gd name="T37" fmla="*/ 22 h 49"/>
                <a:gd name="T38" fmla="*/ 48 w 112"/>
                <a:gd name="T39" fmla="*/ 26 h 49"/>
                <a:gd name="T40" fmla="*/ 44 w 112"/>
                <a:gd name="T41" fmla="*/ 24 h 49"/>
                <a:gd name="T42" fmla="*/ 36 w 112"/>
                <a:gd name="T43" fmla="*/ 24 h 49"/>
                <a:gd name="T44" fmla="*/ 34 w 112"/>
                <a:gd name="T45" fmla="*/ 26 h 49"/>
                <a:gd name="T46" fmla="*/ 24 w 112"/>
                <a:gd name="T47" fmla="*/ 28 h 49"/>
                <a:gd name="T48" fmla="*/ 18 w 112"/>
                <a:gd name="T49" fmla="*/ 28 h 49"/>
                <a:gd name="T50" fmla="*/ 10 w 112"/>
                <a:gd name="T51" fmla="*/ 28 h 49"/>
                <a:gd name="T52" fmla="*/ 8 w 112"/>
                <a:gd name="T53" fmla="*/ 31 h 49"/>
                <a:gd name="T54" fmla="*/ 2 w 112"/>
                <a:gd name="T55" fmla="*/ 31 h 49"/>
                <a:gd name="T56" fmla="*/ 0 w 112"/>
                <a:gd name="T57" fmla="*/ 33 h 49"/>
                <a:gd name="T58" fmla="*/ 0 w 112"/>
                <a:gd name="T59" fmla="*/ 35 h 49"/>
                <a:gd name="T60" fmla="*/ 2 w 112"/>
                <a:gd name="T61" fmla="*/ 37 h 49"/>
                <a:gd name="T62" fmla="*/ 6 w 112"/>
                <a:gd name="T63" fmla="*/ 41 h 49"/>
                <a:gd name="T64" fmla="*/ 10 w 112"/>
                <a:gd name="T65" fmla="*/ 39 h 49"/>
                <a:gd name="T66" fmla="*/ 18 w 112"/>
                <a:gd name="T67" fmla="*/ 43 h 49"/>
                <a:gd name="T68" fmla="*/ 22 w 112"/>
                <a:gd name="T69" fmla="*/ 39 h 49"/>
                <a:gd name="T70" fmla="*/ 36 w 112"/>
                <a:gd name="T71" fmla="*/ 39 h 49"/>
                <a:gd name="T72" fmla="*/ 42 w 112"/>
                <a:gd name="T73" fmla="*/ 45 h 49"/>
                <a:gd name="T74" fmla="*/ 62 w 112"/>
                <a:gd name="T75" fmla="*/ 49 h 49"/>
                <a:gd name="T76" fmla="*/ 74 w 112"/>
                <a:gd name="T77" fmla="*/ 49 h 49"/>
                <a:gd name="T78" fmla="*/ 80 w 112"/>
                <a:gd name="T79" fmla="*/ 4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49">
                  <a:moveTo>
                    <a:pt x="80" y="45"/>
                  </a:moveTo>
                  <a:lnTo>
                    <a:pt x="94" y="43"/>
                  </a:lnTo>
                  <a:lnTo>
                    <a:pt x="96" y="43"/>
                  </a:lnTo>
                  <a:lnTo>
                    <a:pt x="98" y="41"/>
                  </a:lnTo>
                  <a:lnTo>
                    <a:pt x="102" y="37"/>
                  </a:lnTo>
                  <a:lnTo>
                    <a:pt x="104" y="28"/>
                  </a:lnTo>
                  <a:lnTo>
                    <a:pt x="112" y="24"/>
                  </a:lnTo>
                  <a:lnTo>
                    <a:pt x="112" y="18"/>
                  </a:lnTo>
                  <a:lnTo>
                    <a:pt x="108" y="10"/>
                  </a:lnTo>
                  <a:lnTo>
                    <a:pt x="108" y="4"/>
                  </a:lnTo>
                  <a:lnTo>
                    <a:pt x="102" y="2"/>
                  </a:lnTo>
                  <a:lnTo>
                    <a:pt x="98" y="2"/>
                  </a:lnTo>
                  <a:lnTo>
                    <a:pt x="82" y="0"/>
                  </a:lnTo>
                  <a:lnTo>
                    <a:pt x="78" y="4"/>
                  </a:lnTo>
                  <a:lnTo>
                    <a:pt x="74" y="6"/>
                  </a:lnTo>
                  <a:lnTo>
                    <a:pt x="64" y="6"/>
                  </a:lnTo>
                  <a:lnTo>
                    <a:pt x="46" y="14"/>
                  </a:lnTo>
                  <a:lnTo>
                    <a:pt x="50" y="20"/>
                  </a:lnTo>
                  <a:lnTo>
                    <a:pt x="48" y="22"/>
                  </a:lnTo>
                  <a:lnTo>
                    <a:pt x="48" y="26"/>
                  </a:lnTo>
                  <a:lnTo>
                    <a:pt x="44" y="24"/>
                  </a:lnTo>
                  <a:lnTo>
                    <a:pt x="36" y="24"/>
                  </a:lnTo>
                  <a:lnTo>
                    <a:pt x="34" y="26"/>
                  </a:lnTo>
                  <a:lnTo>
                    <a:pt x="24" y="28"/>
                  </a:lnTo>
                  <a:lnTo>
                    <a:pt x="18" y="28"/>
                  </a:lnTo>
                  <a:lnTo>
                    <a:pt x="10" y="28"/>
                  </a:lnTo>
                  <a:lnTo>
                    <a:pt x="8" y="31"/>
                  </a:lnTo>
                  <a:lnTo>
                    <a:pt x="2" y="31"/>
                  </a:lnTo>
                  <a:lnTo>
                    <a:pt x="0" y="33"/>
                  </a:lnTo>
                  <a:lnTo>
                    <a:pt x="0" y="35"/>
                  </a:lnTo>
                  <a:lnTo>
                    <a:pt x="2" y="37"/>
                  </a:lnTo>
                  <a:lnTo>
                    <a:pt x="6" y="41"/>
                  </a:lnTo>
                  <a:lnTo>
                    <a:pt x="10" y="39"/>
                  </a:lnTo>
                  <a:lnTo>
                    <a:pt x="18" y="43"/>
                  </a:lnTo>
                  <a:lnTo>
                    <a:pt x="22" y="39"/>
                  </a:lnTo>
                  <a:lnTo>
                    <a:pt x="36" y="39"/>
                  </a:lnTo>
                  <a:lnTo>
                    <a:pt x="42" y="45"/>
                  </a:lnTo>
                  <a:lnTo>
                    <a:pt x="62" y="49"/>
                  </a:lnTo>
                  <a:lnTo>
                    <a:pt x="74" y="49"/>
                  </a:lnTo>
                  <a:lnTo>
                    <a:pt x="80" y="4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501"/>
            <p:cNvSpPr>
              <a:spLocks/>
            </p:cNvSpPr>
            <p:nvPr/>
          </p:nvSpPr>
          <p:spPr bwMode="auto">
            <a:xfrm>
              <a:off x="4473724" y="2463536"/>
              <a:ext cx="164332" cy="74111"/>
            </a:xfrm>
            <a:custGeom>
              <a:avLst/>
              <a:gdLst>
                <a:gd name="T0" fmla="*/ 42 w 102"/>
                <a:gd name="T1" fmla="*/ 44 h 46"/>
                <a:gd name="T2" fmla="*/ 46 w 102"/>
                <a:gd name="T3" fmla="*/ 40 h 46"/>
                <a:gd name="T4" fmla="*/ 62 w 102"/>
                <a:gd name="T5" fmla="*/ 42 h 46"/>
                <a:gd name="T6" fmla="*/ 66 w 102"/>
                <a:gd name="T7" fmla="*/ 42 h 46"/>
                <a:gd name="T8" fmla="*/ 72 w 102"/>
                <a:gd name="T9" fmla="*/ 44 h 46"/>
                <a:gd name="T10" fmla="*/ 76 w 102"/>
                <a:gd name="T11" fmla="*/ 42 h 46"/>
                <a:gd name="T12" fmla="*/ 84 w 102"/>
                <a:gd name="T13" fmla="*/ 42 h 46"/>
                <a:gd name="T14" fmla="*/ 92 w 102"/>
                <a:gd name="T15" fmla="*/ 32 h 46"/>
                <a:gd name="T16" fmla="*/ 102 w 102"/>
                <a:gd name="T17" fmla="*/ 30 h 46"/>
                <a:gd name="T18" fmla="*/ 102 w 102"/>
                <a:gd name="T19" fmla="*/ 28 h 46"/>
                <a:gd name="T20" fmla="*/ 96 w 102"/>
                <a:gd name="T21" fmla="*/ 20 h 46"/>
                <a:gd name="T22" fmla="*/ 84 w 102"/>
                <a:gd name="T23" fmla="*/ 16 h 46"/>
                <a:gd name="T24" fmla="*/ 84 w 102"/>
                <a:gd name="T25" fmla="*/ 14 h 46"/>
                <a:gd name="T26" fmla="*/ 72 w 102"/>
                <a:gd name="T27" fmla="*/ 12 h 46"/>
                <a:gd name="T28" fmla="*/ 68 w 102"/>
                <a:gd name="T29" fmla="*/ 16 h 46"/>
                <a:gd name="T30" fmla="*/ 58 w 102"/>
                <a:gd name="T31" fmla="*/ 6 h 46"/>
                <a:gd name="T32" fmla="*/ 48 w 102"/>
                <a:gd name="T33" fmla="*/ 4 h 46"/>
                <a:gd name="T34" fmla="*/ 46 w 102"/>
                <a:gd name="T35" fmla="*/ 2 h 46"/>
                <a:gd name="T36" fmla="*/ 40 w 102"/>
                <a:gd name="T37" fmla="*/ 2 h 46"/>
                <a:gd name="T38" fmla="*/ 32 w 102"/>
                <a:gd name="T39" fmla="*/ 0 h 46"/>
                <a:gd name="T40" fmla="*/ 30 w 102"/>
                <a:gd name="T41" fmla="*/ 4 h 46"/>
                <a:gd name="T42" fmla="*/ 18 w 102"/>
                <a:gd name="T43" fmla="*/ 6 h 46"/>
                <a:gd name="T44" fmla="*/ 0 w 102"/>
                <a:gd name="T45" fmla="*/ 14 h 46"/>
                <a:gd name="T46" fmla="*/ 4 w 102"/>
                <a:gd name="T47" fmla="*/ 20 h 46"/>
                <a:gd name="T48" fmla="*/ 4 w 102"/>
                <a:gd name="T49" fmla="*/ 24 h 46"/>
                <a:gd name="T50" fmla="*/ 8 w 102"/>
                <a:gd name="T51" fmla="*/ 30 h 46"/>
                <a:gd name="T52" fmla="*/ 12 w 102"/>
                <a:gd name="T53" fmla="*/ 32 h 46"/>
                <a:gd name="T54" fmla="*/ 18 w 102"/>
                <a:gd name="T55" fmla="*/ 38 h 46"/>
                <a:gd name="T56" fmla="*/ 24 w 102"/>
                <a:gd name="T57" fmla="*/ 40 h 46"/>
                <a:gd name="T58" fmla="*/ 28 w 102"/>
                <a:gd name="T59" fmla="*/ 46 h 46"/>
                <a:gd name="T60" fmla="*/ 38 w 102"/>
                <a:gd name="T61" fmla="*/ 46 h 46"/>
                <a:gd name="T62" fmla="*/ 42 w 102"/>
                <a:gd name="T6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46">
                  <a:moveTo>
                    <a:pt x="42" y="44"/>
                  </a:moveTo>
                  <a:lnTo>
                    <a:pt x="46" y="40"/>
                  </a:lnTo>
                  <a:lnTo>
                    <a:pt x="62" y="42"/>
                  </a:lnTo>
                  <a:lnTo>
                    <a:pt x="66" y="42"/>
                  </a:lnTo>
                  <a:lnTo>
                    <a:pt x="72" y="44"/>
                  </a:lnTo>
                  <a:lnTo>
                    <a:pt x="76" y="42"/>
                  </a:lnTo>
                  <a:lnTo>
                    <a:pt x="84" y="42"/>
                  </a:lnTo>
                  <a:lnTo>
                    <a:pt x="92" y="32"/>
                  </a:lnTo>
                  <a:lnTo>
                    <a:pt x="102" y="30"/>
                  </a:lnTo>
                  <a:lnTo>
                    <a:pt x="102" y="28"/>
                  </a:lnTo>
                  <a:lnTo>
                    <a:pt x="96" y="20"/>
                  </a:lnTo>
                  <a:lnTo>
                    <a:pt x="84" y="16"/>
                  </a:lnTo>
                  <a:lnTo>
                    <a:pt x="84" y="14"/>
                  </a:lnTo>
                  <a:lnTo>
                    <a:pt x="72" y="12"/>
                  </a:lnTo>
                  <a:lnTo>
                    <a:pt x="68" y="16"/>
                  </a:lnTo>
                  <a:lnTo>
                    <a:pt x="58" y="6"/>
                  </a:lnTo>
                  <a:lnTo>
                    <a:pt x="48" y="4"/>
                  </a:lnTo>
                  <a:lnTo>
                    <a:pt x="46" y="2"/>
                  </a:lnTo>
                  <a:lnTo>
                    <a:pt x="40" y="2"/>
                  </a:lnTo>
                  <a:lnTo>
                    <a:pt x="32" y="0"/>
                  </a:lnTo>
                  <a:lnTo>
                    <a:pt x="30" y="4"/>
                  </a:lnTo>
                  <a:lnTo>
                    <a:pt x="18" y="6"/>
                  </a:lnTo>
                  <a:lnTo>
                    <a:pt x="0" y="14"/>
                  </a:lnTo>
                  <a:lnTo>
                    <a:pt x="4" y="20"/>
                  </a:lnTo>
                  <a:lnTo>
                    <a:pt x="4" y="24"/>
                  </a:lnTo>
                  <a:lnTo>
                    <a:pt x="8" y="30"/>
                  </a:lnTo>
                  <a:lnTo>
                    <a:pt x="12" y="32"/>
                  </a:lnTo>
                  <a:lnTo>
                    <a:pt x="18" y="38"/>
                  </a:lnTo>
                  <a:lnTo>
                    <a:pt x="24" y="40"/>
                  </a:lnTo>
                  <a:lnTo>
                    <a:pt x="28" y="46"/>
                  </a:lnTo>
                  <a:lnTo>
                    <a:pt x="38" y="46"/>
                  </a:lnTo>
                  <a:lnTo>
                    <a:pt x="42" y="4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502"/>
            <p:cNvSpPr>
              <a:spLocks/>
            </p:cNvSpPr>
            <p:nvPr/>
          </p:nvSpPr>
          <p:spPr bwMode="auto">
            <a:xfrm>
              <a:off x="4518835" y="2347537"/>
              <a:ext cx="244888" cy="173999"/>
            </a:xfrm>
            <a:custGeom>
              <a:avLst/>
              <a:gdLst>
                <a:gd name="T0" fmla="*/ 6 w 152"/>
                <a:gd name="T1" fmla="*/ 44 h 108"/>
                <a:gd name="T2" fmla="*/ 8 w 152"/>
                <a:gd name="T3" fmla="*/ 56 h 108"/>
                <a:gd name="T4" fmla="*/ 12 w 152"/>
                <a:gd name="T5" fmla="*/ 74 h 108"/>
                <a:gd name="T6" fmla="*/ 20 w 152"/>
                <a:gd name="T7" fmla="*/ 76 h 108"/>
                <a:gd name="T8" fmla="*/ 40 w 152"/>
                <a:gd name="T9" fmla="*/ 88 h 108"/>
                <a:gd name="T10" fmla="*/ 56 w 152"/>
                <a:gd name="T11" fmla="*/ 86 h 108"/>
                <a:gd name="T12" fmla="*/ 68 w 152"/>
                <a:gd name="T13" fmla="*/ 92 h 108"/>
                <a:gd name="T14" fmla="*/ 74 w 152"/>
                <a:gd name="T15" fmla="*/ 102 h 108"/>
                <a:gd name="T16" fmla="*/ 86 w 152"/>
                <a:gd name="T17" fmla="*/ 102 h 108"/>
                <a:gd name="T18" fmla="*/ 100 w 152"/>
                <a:gd name="T19" fmla="*/ 102 h 108"/>
                <a:gd name="T20" fmla="*/ 120 w 152"/>
                <a:gd name="T21" fmla="*/ 102 h 108"/>
                <a:gd name="T22" fmla="*/ 130 w 152"/>
                <a:gd name="T23" fmla="*/ 108 h 108"/>
                <a:gd name="T24" fmla="*/ 130 w 152"/>
                <a:gd name="T25" fmla="*/ 100 h 108"/>
                <a:gd name="T26" fmla="*/ 150 w 152"/>
                <a:gd name="T27" fmla="*/ 86 h 108"/>
                <a:gd name="T28" fmla="*/ 146 w 152"/>
                <a:gd name="T29" fmla="*/ 66 h 108"/>
                <a:gd name="T30" fmla="*/ 144 w 152"/>
                <a:gd name="T31" fmla="*/ 52 h 108"/>
                <a:gd name="T32" fmla="*/ 142 w 152"/>
                <a:gd name="T33" fmla="*/ 38 h 108"/>
                <a:gd name="T34" fmla="*/ 134 w 152"/>
                <a:gd name="T35" fmla="*/ 22 h 108"/>
                <a:gd name="T36" fmla="*/ 124 w 152"/>
                <a:gd name="T37" fmla="*/ 8 h 108"/>
                <a:gd name="T38" fmla="*/ 98 w 152"/>
                <a:gd name="T39" fmla="*/ 10 h 108"/>
                <a:gd name="T40" fmla="*/ 80 w 152"/>
                <a:gd name="T41" fmla="*/ 14 h 108"/>
                <a:gd name="T42" fmla="*/ 76 w 152"/>
                <a:gd name="T43" fmla="*/ 12 h 108"/>
                <a:gd name="T44" fmla="*/ 84 w 152"/>
                <a:gd name="T45" fmla="*/ 6 h 108"/>
                <a:gd name="T46" fmla="*/ 70 w 152"/>
                <a:gd name="T47" fmla="*/ 12 h 108"/>
                <a:gd name="T48" fmla="*/ 64 w 152"/>
                <a:gd name="T49" fmla="*/ 4 h 108"/>
                <a:gd name="T50" fmla="*/ 66 w 152"/>
                <a:gd name="T51" fmla="*/ 2 h 108"/>
                <a:gd name="T52" fmla="*/ 54 w 152"/>
                <a:gd name="T53" fmla="*/ 0 h 108"/>
                <a:gd name="T54" fmla="*/ 34 w 152"/>
                <a:gd name="T55" fmla="*/ 6 h 108"/>
                <a:gd name="T56" fmla="*/ 20 w 152"/>
                <a:gd name="T57" fmla="*/ 12 h 108"/>
                <a:gd name="T58" fmla="*/ 8 w 152"/>
                <a:gd name="T59" fmla="*/ 16 h 108"/>
                <a:gd name="T60" fmla="*/ 6 w 152"/>
                <a:gd name="T61" fmla="*/ 20 h 108"/>
                <a:gd name="T62" fmla="*/ 4 w 152"/>
                <a:gd name="T63"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08">
                  <a:moveTo>
                    <a:pt x="0" y="36"/>
                  </a:moveTo>
                  <a:lnTo>
                    <a:pt x="6" y="44"/>
                  </a:lnTo>
                  <a:lnTo>
                    <a:pt x="10" y="50"/>
                  </a:lnTo>
                  <a:lnTo>
                    <a:pt x="8" y="56"/>
                  </a:lnTo>
                  <a:lnTo>
                    <a:pt x="14" y="64"/>
                  </a:lnTo>
                  <a:lnTo>
                    <a:pt x="12" y="74"/>
                  </a:lnTo>
                  <a:lnTo>
                    <a:pt x="18" y="74"/>
                  </a:lnTo>
                  <a:lnTo>
                    <a:pt x="20" y="76"/>
                  </a:lnTo>
                  <a:lnTo>
                    <a:pt x="30" y="78"/>
                  </a:lnTo>
                  <a:lnTo>
                    <a:pt x="40" y="88"/>
                  </a:lnTo>
                  <a:lnTo>
                    <a:pt x="44" y="84"/>
                  </a:lnTo>
                  <a:lnTo>
                    <a:pt x="56" y="86"/>
                  </a:lnTo>
                  <a:lnTo>
                    <a:pt x="56" y="88"/>
                  </a:lnTo>
                  <a:lnTo>
                    <a:pt x="68" y="92"/>
                  </a:lnTo>
                  <a:lnTo>
                    <a:pt x="74" y="100"/>
                  </a:lnTo>
                  <a:lnTo>
                    <a:pt x="74" y="102"/>
                  </a:lnTo>
                  <a:lnTo>
                    <a:pt x="84" y="100"/>
                  </a:lnTo>
                  <a:lnTo>
                    <a:pt x="86" y="102"/>
                  </a:lnTo>
                  <a:lnTo>
                    <a:pt x="92" y="104"/>
                  </a:lnTo>
                  <a:lnTo>
                    <a:pt x="100" y="102"/>
                  </a:lnTo>
                  <a:lnTo>
                    <a:pt x="110" y="102"/>
                  </a:lnTo>
                  <a:lnTo>
                    <a:pt x="120" y="102"/>
                  </a:lnTo>
                  <a:lnTo>
                    <a:pt x="122" y="106"/>
                  </a:lnTo>
                  <a:lnTo>
                    <a:pt x="130" y="108"/>
                  </a:lnTo>
                  <a:lnTo>
                    <a:pt x="130" y="104"/>
                  </a:lnTo>
                  <a:lnTo>
                    <a:pt x="130" y="100"/>
                  </a:lnTo>
                  <a:lnTo>
                    <a:pt x="142" y="86"/>
                  </a:lnTo>
                  <a:lnTo>
                    <a:pt x="150" y="86"/>
                  </a:lnTo>
                  <a:lnTo>
                    <a:pt x="152" y="80"/>
                  </a:lnTo>
                  <a:lnTo>
                    <a:pt x="146" y="66"/>
                  </a:lnTo>
                  <a:lnTo>
                    <a:pt x="146" y="62"/>
                  </a:lnTo>
                  <a:lnTo>
                    <a:pt x="144" y="52"/>
                  </a:lnTo>
                  <a:lnTo>
                    <a:pt x="138" y="50"/>
                  </a:lnTo>
                  <a:lnTo>
                    <a:pt x="142" y="38"/>
                  </a:lnTo>
                  <a:lnTo>
                    <a:pt x="142" y="28"/>
                  </a:lnTo>
                  <a:lnTo>
                    <a:pt x="134" y="22"/>
                  </a:lnTo>
                  <a:lnTo>
                    <a:pt x="134" y="16"/>
                  </a:lnTo>
                  <a:lnTo>
                    <a:pt x="124" y="8"/>
                  </a:lnTo>
                  <a:lnTo>
                    <a:pt x="112" y="10"/>
                  </a:lnTo>
                  <a:lnTo>
                    <a:pt x="98" y="10"/>
                  </a:lnTo>
                  <a:lnTo>
                    <a:pt x="86" y="8"/>
                  </a:lnTo>
                  <a:lnTo>
                    <a:pt x="80" y="14"/>
                  </a:lnTo>
                  <a:lnTo>
                    <a:pt x="78" y="16"/>
                  </a:lnTo>
                  <a:lnTo>
                    <a:pt x="76" y="12"/>
                  </a:lnTo>
                  <a:lnTo>
                    <a:pt x="86" y="6"/>
                  </a:lnTo>
                  <a:lnTo>
                    <a:pt x="84" y="6"/>
                  </a:lnTo>
                  <a:lnTo>
                    <a:pt x="78" y="10"/>
                  </a:lnTo>
                  <a:lnTo>
                    <a:pt x="70" y="12"/>
                  </a:lnTo>
                  <a:lnTo>
                    <a:pt x="66" y="10"/>
                  </a:lnTo>
                  <a:lnTo>
                    <a:pt x="64" y="4"/>
                  </a:lnTo>
                  <a:lnTo>
                    <a:pt x="68" y="6"/>
                  </a:lnTo>
                  <a:lnTo>
                    <a:pt x="66" y="2"/>
                  </a:lnTo>
                  <a:lnTo>
                    <a:pt x="64" y="2"/>
                  </a:lnTo>
                  <a:lnTo>
                    <a:pt x="54" y="0"/>
                  </a:lnTo>
                  <a:lnTo>
                    <a:pt x="44" y="6"/>
                  </a:lnTo>
                  <a:lnTo>
                    <a:pt x="34" y="6"/>
                  </a:lnTo>
                  <a:lnTo>
                    <a:pt x="30" y="10"/>
                  </a:lnTo>
                  <a:lnTo>
                    <a:pt x="20" y="12"/>
                  </a:lnTo>
                  <a:lnTo>
                    <a:pt x="18" y="14"/>
                  </a:lnTo>
                  <a:lnTo>
                    <a:pt x="8" y="16"/>
                  </a:lnTo>
                  <a:lnTo>
                    <a:pt x="4" y="18"/>
                  </a:lnTo>
                  <a:lnTo>
                    <a:pt x="6" y="20"/>
                  </a:lnTo>
                  <a:lnTo>
                    <a:pt x="2" y="22"/>
                  </a:lnTo>
                  <a:lnTo>
                    <a:pt x="4" y="30"/>
                  </a:lnTo>
                  <a:lnTo>
                    <a:pt x="0" y="3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503"/>
            <p:cNvSpPr>
              <a:spLocks/>
            </p:cNvSpPr>
            <p:nvPr/>
          </p:nvSpPr>
          <p:spPr bwMode="auto">
            <a:xfrm>
              <a:off x="4589723" y="2508647"/>
              <a:ext cx="138555" cy="58000"/>
            </a:xfrm>
            <a:custGeom>
              <a:avLst/>
              <a:gdLst>
                <a:gd name="T0" fmla="*/ 12 w 86"/>
                <a:gd name="T1" fmla="*/ 14 h 36"/>
                <a:gd name="T2" fmla="*/ 4 w 86"/>
                <a:gd name="T3" fmla="*/ 14 h 36"/>
                <a:gd name="T4" fmla="*/ 0 w 86"/>
                <a:gd name="T5" fmla="*/ 16 h 36"/>
                <a:gd name="T6" fmla="*/ 0 w 86"/>
                <a:gd name="T7" fmla="*/ 22 h 36"/>
                <a:gd name="T8" fmla="*/ 4 w 86"/>
                <a:gd name="T9" fmla="*/ 30 h 36"/>
                <a:gd name="T10" fmla="*/ 10 w 86"/>
                <a:gd name="T11" fmla="*/ 30 h 36"/>
                <a:gd name="T12" fmla="*/ 14 w 86"/>
                <a:gd name="T13" fmla="*/ 36 h 36"/>
                <a:gd name="T14" fmla="*/ 30 w 86"/>
                <a:gd name="T15" fmla="*/ 36 h 36"/>
                <a:gd name="T16" fmla="*/ 32 w 86"/>
                <a:gd name="T17" fmla="*/ 30 h 36"/>
                <a:gd name="T18" fmla="*/ 42 w 86"/>
                <a:gd name="T19" fmla="*/ 26 h 36"/>
                <a:gd name="T20" fmla="*/ 52 w 86"/>
                <a:gd name="T21" fmla="*/ 28 h 36"/>
                <a:gd name="T22" fmla="*/ 58 w 86"/>
                <a:gd name="T23" fmla="*/ 18 h 36"/>
                <a:gd name="T24" fmla="*/ 64 w 86"/>
                <a:gd name="T25" fmla="*/ 20 h 36"/>
                <a:gd name="T26" fmla="*/ 72 w 86"/>
                <a:gd name="T27" fmla="*/ 18 h 36"/>
                <a:gd name="T28" fmla="*/ 74 w 86"/>
                <a:gd name="T29" fmla="*/ 22 h 36"/>
                <a:gd name="T30" fmla="*/ 82 w 86"/>
                <a:gd name="T31" fmla="*/ 22 h 36"/>
                <a:gd name="T32" fmla="*/ 84 w 86"/>
                <a:gd name="T33" fmla="*/ 14 h 36"/>
                <a:gd name="T34" fmla="*/ 86 w 86"/>
                <a:gd name="T35" fmla="*/ 8 h 36"/>
                <a:gd name="T36" fmla="*/ 78 w 86"/>
                <a:gd name="T37" fmla="*/ 6 h 36"/>
                <a:gd name="T38" fmla="*/ 76 w 86"/>
                <a:gd name="T39" fmla="*/ 2 h 36"/>
                <a:gd name="T40" fmla="*/ 66 w 86"/>
                <a:gd name="T41" fmla="*/ 2 h 36"/>
                <a:gd name="T42" fmla="*/ 56 w 86"/>
                <a:gd name="T43" fmla="*/ 2 h 36"/>
                <a:gd name="T44" fmla="*/ 48 w 86"/>
                <a:gd name="T45" fmla="*/ 4 h 36"/>
                <a:gd name="T46" fmla="*/ 42 w 86"/>
                <a:gd name="T47" fmla="*/ 2 h 36"/>
                <a:gd name="T48" fmla="*/ 40 w 86"/>
                <a:gd name="T49" fmla="*/ 0 h 36"/>
                <a:gd name="T50" fmla="*/ 30 w 86"/>
                <a:gd name="T51" fmla="*/ 2 h 36"/>
                <a:gd name="T52" fmla="*/ 20 w 86"/>
                <a:gd name="T53" fmla="*/ 4 h 36"/>
                <a:gd name="T54" fmla="*/ 12 w 86"/>
                <a:gd name="T55"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36">
                  <a:moveTo>
                    <a:pt x="12" y="14"/>
                  </a:moveTo>
                  <a:lnTo>
                    <a:pt x="4" y="14"/>
                  </a:lnTo>
                  <a:lnTo>
                    <a:pt x="0" y="16"/>
                  </a:lnTo>
                  <a:lnTo>
                    <a:pt x="0" y="22"/>
                  </a:lnTo>
                  <a:lnTo>
                    <a:pt x="4" y="30"/>
                  </a:lnTo>
                  <a:lnTo>
                    <a:pt x="10" y="30"/>
                  </a:lnTo>
                  <a:lnTo>
                    <a:pt x="14" y="36"/>
                  </a:lnTo>
                  <a:lnTo>
                    <a:pt x="30" y="36"/>
                  </a:lnTo>
                  <a:lnTo>
                    <a:pt x="32" y="30"/>
                  </a:lnTo>
                  <a:lnTo>
                    <a:pt x="42" y="26"/>
                  </a:lnTo>
                  <a:lnTo>
                    <a:pt x="52" y="28"/>
                  </a:lnTo>
                  <a:lnTo>
                    <a:pt x="58" y="18"/>
                  </a:lnTo>
                  <a:lnTo>
                    <a:pt x="64" y="20"/>
                  </a:lnTo>
                  <a:lnTo>
                    <a:pt x="72" y="18"/>
                  </a:lnTo>
                  <a:lnTo>
                    <a:pt x="74" y="22"/>
                  </a:lnTo>
                  <a:lnTo>
                    <a:pt x="82" y="22"/>
                  </a:lnTo>
                  <a:lnTo>
                    <a:pt x="84" y="14"/>
                  </a:lnTo>
                  <a:lnTo>
                    <a:pt x="86" y="8"/>
                  </a:lnTo>
                  <a:lnTo>
                    <a:pt x="78" y="6"/>
                  </a:lnTo>
                  <a:lnTo>
                    <a:pt x="76" y="2"/>
                  </a:lnTo>
                  <a:lnTo>
                    <a:pt x="66" y="2"/>
                  </a:lnTo>
                  <a:lnTo>
                    <a:pt x="56" y="2"/>
                  </a:lnTo>
                  <a:lnTo>
                    <a:pt x="48" y="4"/>
                  </a:lnTo>
                  <a:lnTo>
                    <a:pt x="42" y="2"/>
                  </a:lnTo>
                  <a:lnTo>
                    <a:pt x="40" y="0"/>
                  </a:lnTo>
                  <a:lnTo>
                    <a:pt x="30" y="2"/>
                  </a:lnTo>
                  <a:lnTo>
                    <a:pt x="20" y="4"/>
                  </a:lnTo>
                  <a:lnTo>
                    <a:pt x="12" y="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504"/>
            <p:cNvSpPr>
              <a:spLocks/>
            </p:cNvSpPr>
            <p:nvPr/>
          </p:nvSpPr>
          <p:spPr bwMode="auto">
            <a:xfrm>
              <a:off x="4573612" y="2537647"/>
              <a:ext cx="164332" cy="91833"/>
            </a:xfrm>
            <a:custGeom>
              <a:avLst/>
              <a:gdLst>
                <a:gd name="T0" fmla="*/ 64 w 102"/>
                <a:gd name="T1" fmla="*/ 49 h 57"/>
                <a:gd name="T2" fmla="*/ 76 w 102"/>
                <a:gd name="T3" fmla="*/ 47 h 57"/>
                <a:gd name="T4" fmla="*/ 82 w 102"/>
                <a:gd name="T5" fmla="*/ 37 h 57"/>
                <a:gd name="T6" fmla="*/ 94 w 102"/>
                <a:gd name="T7" fmla="*/ 18 h 57"/>
                <a:gd name="T8" fmla="*/ 98 w 102"/>
                <a:gd name="T9" fmla="*/ 16 h 57"/>
                <a:gd name="T10" fmla="*/ 102 w 102"/>
                <a:gd name="T11" fmla="*/ 12 h 57"/>
                <a:gd name="T12" fmla="*/ 92 w 102"/>
                <a:gd name="T13" fmla="*/ 4 h 57"/>
                <a:gd name="T14" fmla="*/ 84 w 102"/>
                <a:gd name="T15" fmla="*/ 4 h 57"/>
                <a:gd name="T16" fmla="*/ 82 w 102"/>
                <a:gd name="T17" fmla="*/ 0 h 57"/>
                <a:gd name="T18" fmla="*/ 74 w 102"/>
                <a:gd name="T19" fmla="*/ 2 h 57"/>
                <a:gd name="T20" fmla="*/ 68 w 102"/>
                <a:gd name="T21" fmla="*/ 0 h 57"/>
                <a:gd name="T22" fmla="*/ 62 w 102"/>
                <a:gd name="T23" fmla="*/ 10 h 57"/>
                <a:gd name="T24" fmla="*/ 52 w 102"/>
                <a:gd name="T25" fmla="*/ 8 h 57"/>
                <a:gd name="T26" fmla="*/ 42 w 102"/>
                <a:gd name="T27" fmla="*/ 12 h 57"/>
                <a:gd name="T28" fmla="*/ 40 w 102"/>
                <a:gd name="T29" fmla="*/ 18 h 57"/>
                <a:gd name="T30" fmla="*/ 24 w 102"/>
                <a:gd name="T31" fmla="*/ 18 h 57"/>
                <a:gd name="T32" fmla="*/ 20 w 102"/>
                <a:gd name="T33" fmla="*/ 12 h 57"/>
                <a:gd name="T34" fmla="*/ 14 w 102"/>
                <a:gd name="T35" fmla="*/ 12 h 57"/>
                <a:gd name="T36" fmla="*/ 14 w 102"/>
                <a:gd name="T37" fmla="*/ 18 h 57"/>
                <a:gd name="T38" fmla="*/ 6 w 102"/>
                <a:gd name="T39" fmla="*/ 22 h 57"/>
                <a:gd name="T40" fmla="*/ 4 w 102"/>
                <a:gd name="T41" fmla="*/ 31 h 57"/>
                <a:gd name="T42" fmla="*/ 0 w 102"/>
                <a:gd name="T43" fmla="*/ 35 h 57"/>
                <a:gd name="T44" fmla="*/ 4 w 102"/>
                <a:gd name="T45" fmla="*/ 41 h 57"/>
                <a:gd name="T46" fmla="*/ 14 w 102"/>
                <a:gd name="T47" fmla="*/ 47 h 57"/>
                <a:gd name="T48" fmla="*/ 20 w 102"/>
                <a:gd name="T49" fmla="*/ 55 h 57"/>
                <a:gd name="T50" fmla="*/ 36 w 102"/>
                <a:gd name="T51" fmla="*/ 57 h 57"/>
                <a:gd name="T52" fmla="*/ 42 w 102"/>
                <a:gd name="T53" fmla="*/ 55 h 57"/>
                <a:gd name="T54" fmla="*/ 54 w 102"/>
                <a:gd name="T55" fmla="*/ 49 h 57"/>
                <a:gd name="T56" fmla="*/ 64 w 102"/>
                <a:gd name="T57" fmla="*/ 4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57">
                  <a:moveTo>
                    <a:pt x="64" y="49"/>
                  </a:moveTo>
                  <a:lnTo>
                    <a:pt x="76" y="47"/>
                  </a:lnTo>
                  <a:lnTo>
                    <a:pt x="82" y="37"/>
                  </a:lnTo>
                  <a:lnTo>
                    <a:pt x="94" y="18"/>
                  </a:lnTo>
                  <a:lnTo>
                    <a:pt x="98" y="16"/>
                  </a:lnTo>
                  <a:lnTo>
                    <a:pt x="102" y="12"/>
                  </a:lnTo>
                  <a:lnTo>
                    <a:pt x="92" y="4"/>
                  </a:lnTo>
                  <a:lnTo>
                    <a:pt x="84" y="4"/>
                  </a:lnTo>
                  <a:lnTo>
                    <a:pt x="82" y="0"/>
                  </a:lnTo>
                  <a:lnTo>
                    <a:pt x="74" y="2"/>
                  </a:lnTo>
                  <a:lnTo>
                    <a:pt x="68" y="0"/>
                  </a:lnTo>
                  <a:lnTo>
                    <a:pt x="62" y="10"/>
                  </a:lnTo>
                  <a:lnTo>
                    <a:pt x="52" y="8"/>
                  </a:lnTo>
                  <a:lnTo>
                    <a:pt x="42" y="12"/>
                  </a:lnTo>
                  <a:lnTo>
                    <a:pt x="40" y="18"/>
                  </a:lnTo>
                  <a:lnTo>
                    <a:pt x="24" y="18"/>
                  </a:lnTo>
                  <a:lnTo>
                    <a:pt x="20" y="12"/>
                  </a:lnTo>
                  <a:lnTo>
                    <a:pt x="14" y="12"/>
                  </a:lnTo>
                  <a:lnTo>
                    <a:pt x="14" y="18"/>
                  </a:lnTo>
                  <a:lnTo>
                    <a:pt x="6" y="22"/>
                  </a:lnTo>
                  <a:lnTo>
                    <a:pt x="4" y="31"/>
                  </a:lnTo>
                  <a:lnTo>
                    <a:pt x="0" y="35"/>
                  </a:lnTo>
                  <a:lnTo>
                    <a:pt x="4" y="41"/>
                  </a:lnTo>
                  <a:lnTo>
                    <a:pt x="14" y="47"/>
                  </a:lnTo>
                  <a:lnTo>
                    <a:pt x="20" y="55"/>
                  </a:lnTo>
                  <a:lnTo>
                    <a:pt x="36" y="57"/>
                  </a:lnTo>
                  <a:lnTo>
                    <a:pt x="42" y="55"/>
                  </a:lnTo>
                  <a:lnTo>
                    <a:pt x="54" y="49"/>
                  </a:lnTo>
                  <a:lnTo>
                    <a:pt x="64" y="4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Freeform 505"/>
            <p:cNvSpPr>
              <a:spLocks/>
            </p:cNvSpPr>
            <p:nvPr/>
          </p:nvSpPr>
          <p:spPr bwMode="auto">
            <a:xfrm>
              <a:off x="4509168" y="2594035"/>
              <a:ext cx="70888" cy="41889"/>
            </a:xfrm>
            <a:custGeom>
              <a:avLst/>
              <a:gdLst>
                <a:gd name="T0" fmla="*/ 38 w 44"/>
                <a:gd name="T1" fmla="*/ 2 h 26"/>
                <a:gd name="T2" fmla="*/ 36 w 44"/>
                <a:gd name="T3" fmla="*/ 2 h 26"/>
                <a:gd name="T4" fmla="*/ 22 w 44"/>
                <a:gd name="T5" fmla="*/ 4 h 26"/>
                <a:gd name="T6" fmla="*/ 16 w 44"/>
                <a:gd name="T7" fmla="*/ 8 h 26"/>
                <a:gd name="T8" fmla="*/ 4 w 44"/>
                <a:gd name="T9" fmla="*/ 8 h 26"/>
                <a:gd name="T10" fmla="*/ 0 w 44"/>
                <a:gd name="T11" fmla="*/ 12 h 26"/>
                <a:gd name="T12" fmla="*/ 4 w 44"/>
                <a:gd name="T13" fmla="*/ 22 h 26"/>
                <a:gd name="T14" fmla="*/ 4 w 44"/>
                <a:gd name="T15" fmla="*/ 26 h 26"/>
                <a:gd name="T16" fmla="*/ 14 w 44"/>
                <a:gd name="T17" fmla="*/ 26 h 26"/>
                <a:gd name="T18" fmla="*/ 20 w 44"/>
                <a:gd name="T19" fmla="*/ 26 h 26"/>
                <a:gd name="T20" fmla="*/ 28 w 44"/>
                <a:gd name="T21" fmla="*/ 26 h 26"/>
                <a:gd name="T22" fmla="*/ 28 w 44"/>
                <a:gd name="T23" fmla="*/ 22 h 26"/>
                <a:gd name="T24" fmla="*/ 34 w 44"/>
                <a:gd name="T25" fmla="*/ 18 h 26"/>
                <a:gd name="T26" fmla="*/ 32 w 44"/>
                <a:gd name="T27" fmla="*/ 12 h 26"/>
                <a:gd name="T28" fmla="*/ 42 w 44"/>
                <a:gd name="T29" fmla="*/ 8 h 26"/>
                <a:gd name="T30" fmla="*/ 44 w 44"/>
                <a:gd name="T31" fmla="*/ 6 h 26"/>
                <a:gd name="T32" fmla="*/ 40 w 44"/>
                <a:gd name="T33" fmla="*/ 0 h 26"/>
                <a:gd name="T34" fmla="*/ 38 w 44"/>
                <a:gd name="T35"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26">
                  <a:moveTo>
                    <a:pt x="38" y="2"/>
                  </a:moveTo>
                  <a:lnTo>
                    <a:pt x="36" y="2"/>
                  </a:lnTo>
                  <a:lnTo>
                    <a:pt x="22" y="4"/>
                  </a:lnTo>
                  <a:lnTo>
                    <a:pt x="16" y="8"/>
                  </a:lnTo>
                  <a:lnTo>
                    <a:pt x="4" y="8"/>
                  </a:lnTo>
                  <a:lnTo>
                    <a:pt x="0" y="12"/>
                  </a:lnTo>
                  <a:lnTo>
                    <a:pt x="4" y="22"/>
                  </a:lnTo>
                  <a:lnTo>
                    <a:pt x="4" y="26"/>
                  </a:lnTo>
                  <a:lnTo>
                    <a:pt x="14" y="26"/>
                  </a:lnTo>
                  <a:lnTo>
                    <a:pt x="20" y="26"/>
                  </a:lnTo>
                  <a:lnTo>
                    <a:pt x="28" y="26"/>
                  </a:lnTo>
                  <a:lnTo>
                    <a:pt x="28" y="22"/>
                  </a:lnTo>
                  <a:lnTo>
                    <a:pt x="34" y="18"/>
                  </a:lnTo>
                  <a:lnTo>
                    <a:pt x="32" y="12"/>
                  </a:lnTo>
                  <a:lnTo>
                    <a:pt x="42" y="8"/>
                  </a:lnTo>
                  <a:lnTo>
                    <a:pt x="44" y="6"/>
                  </a:lnTo>
                  <a:lnTo>
                    <a:pt x="40" y="0"/>
                  </a:lnTo>
                  <a:lnTo>
                    <a:pt x="38"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Freeform 506"/>
            <p:cNvSpPr>
              <a:spLocks noEditPoints="1"/>
            </p:cNvSpPr>
            <p:nvPr/>
          </p:nvSpPr>
          <p:spPr bwMode="auto">
            <a:xfrm>
              <a:off x="4509168" y="2603702"/>
              <a:ext cx="141777" cy="125666"/>
            </a:xfrm>
            <a:custGeom>
              <a:avLst/>
              <a:gdLst>
                <a:gd name="T0" fmla="*/ 22 w 88"/>
                <a:gd name="T1" fmla="*/ 40 h 78"/>
                <a:gd name="T2" fmla="*/ 28 w 88"/>
                <a:gd name="T3" fmla="*/ 44 h 78"/>
                <a:gd name="T4" fmla="*/ 26 w 88"/>
                <a:gd name="T5" fmla="*/ 52 h 78"/>
                <a:gd name="T6" fmla="*/ 22 w 88"/>
                <a:gd name="T7" fmla="*/ 46 h 78"/>
                <a:gd name="T8" fmla="*/ 22 w 88"/>
                <a:gd name="T9" fmla="*/ 48 h 78"/>
                <a:gd name="T10" fmla="*/ 16 w 88"/>
                <a:gd name="T11" fmla="*/ 34 h 78"/>
                <a:gd name="T12" fmla="*/ 12 w 88"/>
                <a:gd name="T13" fmla="*/ 28 h 78"/>
                <a:gd name="T14" fmla="*/ 16 w 88"/>
                <a:gd name="T15" fmla="*/ 40 h 78"/>
                <a:gd name="T16" fmla="*/ 20 w 88"/>
                <a:gd name="T17" fmla="*/ 34 h 78"/>
                <a:gd name="T18" fmla="*/ 22 w 88"/>
                <a:gd name="T19" fmla="*/ 32 h 78"/>
                <a:gd name="T20" fmla="*/ 16 w 88"/>
                <a:gd name="T21" fmla="*/ 30 h 78"/>
                <a:gd name="T22" fmla="*/ 50 w 88"/>
                <a:gd name="T23" fmla="*/ 66 h 78"/>
                <a:gd name="T24" fmla="*/ 50 w 88"/>
                <a:gd name="T25" fmla="*/ 64 h 78"/>
                <a:gd name="T26" fmla="*/ 46 w 88"/>
                <a:gd name="T27" fmla="*/ 64 h 78"/>
                <a:gd name="T28" fmla="*/ 50 w 88"/>
                <a:gd name="T29" fmla="*/ 70 h 78"/>
                <a:gd name="T30" fmla="*/ 58 w 88"/>
                <a:gd name="T31" fmla="*/ 70 h 78"/>
                <a:gd name="T32" fmla="*/ 54 w 88"/>
                <a:gd name="T33" fmla="*/ 68 h 78"/>
                <a:gd name="T34" fmla="*/ 50 w 88"/>
                <a:gd name="T35" fmla="*/ 70 h 78"/>
                <a:gd name="T36" fmla="*/ 56 w 88"/>
                <a:gd name="T37" fmla="*/ 74 h 78"/>
                <a:gd name="T38" fmla="*/ 62 w 88"/>
                <a:gd name="T39" fmla="*/ 74 h 78"/>
                <a:gd name="T40" fmla="*/ 74 w 88"/>
                <a:gd name="T41" fmla="*/ 74 h 78"/>
                <a:gd name="T42" fmla="*/ 68 w 88"/>
                <a:gd name="T43" fmla="*/ 72 h 78"/>
                <a:gd name="T44" fmla="*/ 62 w 88"/>
                <a:gd name="T45" fmla="*/ 72 h 78"/>
                <a:gd name="T46" fmla="*/ 74 w 88"/>
                <a:gd name="T47" fmla="*/ 76 h 78"/>
                <a:gd name="T48" fmla="*/ 78 w 88"/>
                <a:gd name="T49" fmla="*/ 74 h 78"/>
                <a:gd name="T50" fmla="*/ 56 w 88"/>
                <a:gd name="T51" fmla="*/ 58 h 78"/>
                <a:gd name="T52" fmla="*/ 38 w 88"/>
                <a:gd name="T53" fmla="*/ 34 h 78"/>
                <a:gd name="T54" fmla="*/ 36 w 88"/>
                <a:gd name="T55" fmla="*/ 26 h 78"/>
                <a:gd name="T56" fmla="*/ 42 w 88"/>
                <a:gd name="T57" fmla="*/ 30 h 78"/>
                <a:gd name="T58" fmla="*/ 54 w 88"/>
                <a:gd name="T59" fmla="*/ 26 h 78"/>
                <a:gd name="T60" fmla="*/ 66 w 88"/>
                <a:gd name="T61" fmla="*/ 28 h 78"/>
                <a:gd name="T62" fmla="*/ 80 w 88"/>
                <a:gd name="T63" fmla="*/ 30 h 78"/>
                <a:gd name="T64" fmla="*/ 88 w 88"/>
                <a:gd name="T65" fmla="*/ 24 h 78"/>
                <a:gd name="T66" fmla="*/ 76 w 88"/>
                <a:gd name="T67" fmla="*/ 16 h 78"/>
                <a:gd name="T68" fmla="*/ 54 w 88"/>
                <a:gd name="T69" fmla="*/ 6 h 78"/>
                <a:gd name="T70" fmla="*/ 42 w 88"/>
                <a:gd name="T71" fmla="*/ 2 h 78"/>
                <a:gd name="T72" fmla="*/ 34 w 88"/>
                <a:gd name="T73" fmla="*/ 12 h 78"/>
                <a:gd name="T74" fmla="*/ 28 w 88"/>
                <a:gd name="T75" fmla="*/ 20 h 78"/>
                <a:gd name="T76" fmla="*/ 14 w 88"/>
                <a:gd name="T77" fmla="*/ 20 h 78"/>
                <a:gd name="T78" fmla="*/ 2 w 88"/>
                <a:gd name="T79" fmla="*/ 20 h 78"/>
                <a:gd name="T80" fmla="*/ 0 w 88"/>
                <a:gd name="T81" fmla="*/ 26 h 78"/>
                <a:gd name="T82" fmla="*/ 4 w 88"/>
                <a:gd name="T83" fmla="*/ 34 h 78"/>
                <a:gd name="T84" fmla="*/ 8 w 88"/>
                <a:gd name="T85" fmla="*/ 32 h 78"/>
                <a:gd name="T86" fmla="*/ 12 w 88"/>
                <a:gd name="T87" fmla="*/ 24 h 78"/>
                <a:gd name="T88" fmla="*/ 16 w 88"/>
                <a:gd name="T89" fmla="*/ 26 h 78"/>
                <a:gd name="T90" fmla="*/ 24 w 88"/>
                <a:gd name="T91" fmla="*/ 30 h 78"/>
                <a:gd name="T92" fmla="*/ 28 w 88"/>
                <a:gd name="T93" fmla="*/ 40 h 78"/>
                <a:gd name="T94" fmla="*/ 28 w 88"/>
                <a:gd name="T95" fmla="*/ 46 h 78"/>
                <a:gd name="T96" fmla="*/ 40 w 88"/>
                <a:gd name="T97" fmla="*/ 58 h 78"/>
                <a:gd name="T98" fmla="*/ 48 w 88"/>
                <a:gd name="T99" fmla="*/ 60 h 78"/>
                <a:gd name="T100" fmla="*/ 58 w 88"/>
                <a:gd name="T101" fmla="*/ 66 h 78"/>
                <a:gd name="T102" fmla="*/ 64 w 88"/>
                <a:gd name="T103" fmla="*/ 68 h 78"/>
                <a:gd name="T104" fmla="*/ 56 w 88"/>
                <a:gd name="T105"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8" h="78">
                  <a:moveTo>
                    <a:pt x="22" y="42"/>
                  </a:moveTo>
                  <a:lnTo>
                    <a:pt x="22" y="40"/>
                  </a:lnTo>
                  <a:lnTo>
                    <a:pt x="24" y="40"/>
                  </a:lnTo>
                  <a:lnTo>
                    <a:pt x="28" y="44"/>
                  </a:lnTo>
                  <a:lnTo>
                    <a:pt x="22" y="42"/>
                  </a:lnTo>
                  <a:close/>
                  <a:moveTo>
                    <a:pt x="26" y="52"/>
                  </a:moveTo>
                  <a:lnTo>
                    <a:pt x="28" y="52"/>
                  </a:lnTo>
                  <a:lnTo>
                    <a:pt x="22" y="46"/>
                  </a:lnTo>
                  <a:lnTo>
                    <a:pt x="22" y="46"/>
                  </a:lnTo>
                  <a:lnTo>
                    <a:pt x="22" y="48"/>
                  </a:lnTo>
                  <a:lnTo>
                    <a:pt x="26" y="52"/>
                  </a:lnTo>
                  <a:close/>
                  <a:moveTo>
                    <a:pt x="16" y="34"/>
                  </a:moveTo>
                  <a:lnTo>
                    <a:pt x="14" y="28"/>
                  </a:lnTo>
                  <a:lnTo>
                    <a:pt x="12" y="28"/>
                  </a:lnTo>
                  <a:lnTo>
                    <a:pt x="12" y="36"/>
                  </a:lnTo>
                  <a:lnTo>
                    <a:pt x="16" y="40"/>
                  </a:lnTo>
                  <a:lnTo>
                    <a:pt x="16" y="34"/>
                  </a:lnTo>
                  <a:close/>
                  <a:moveTo>
                    <a:pt x="20" y="34"/>
                  </a:moveTo>
                  <a:lnTo>
                    <a:pt x="24" y="36"/>
                  </a:lnTo>
                  <a:lnTo>
                    <a:pt x="22" y="32"/>
                  </a:lnTo>
                  <a:lnTo>
                    <a:pt x="18" y="28"/>
                  </a:lnTo>
                  <a:lnTo>
                    <a:pt x="16" y="30"/>
                  </a:lnTo>
                  <a:lnTo>
                    <a:pt x="20" y="34"/>
                  </a:lnTo>
                  <a:close/>
                  <a:moveTo>
                    <a:pt x="50" y="66"/>
                  </a:moveTo>
                  <a:lnTo>
                    <a:pt x="52" y="64"/>
                  </a:lnTo>
                  <a:lnTo>
                    <a:pt x="50" y="64"/>
                  </a:lnTo>
                  <a:lnTo>
                    <a:pt x="48" y="64"/>
                  </a:lnTo>
                  <a:lnTo>
                    <a:pt x="46" y="64"/>
                  </a:lnTo>
                  <a:lnTo>
                    <a:pt x="50" y="66"/>
                  </a:lnTo>
                  <a:close/>
                  <a:moveTo>
                    <a:pt x="50" y="70"/>
                  </a:moveTo>
                  <a:lnTo>
                    <a:pt x="54" y="70"/>
                  </a:lnTo>
                  <a:lnTo>
                    <a:pt x="58" y="70"/>
                  </a:lnTo>
                  <a:lnTo>
                    <a:pt x="58" y="68"/>
                  </a:lnTo>
                  <a:lnTo>
                    <a:pt x="54" y="68"/>
                  </a:lnTo>
                  <a:lnTo>
                    <a:pt x="48" y="68"/>
                  </a:lnTo>
                  <a:lnTo>
                    <a:pt x="50" y="70"/>
                  </a:lnTo>
                  <a:close/>
                  <a:moveTo>
                    <a:pt x="60" y="74"/>
                  </a:moveTo>
                  <a:lnTo>
                    <a:pt x="56" y="74"/>
                  </a:lnTo>
                  <a:lnTo>
                    <a:pt x="60" y="74"/>
                  </a:lnTo>
                  <a:lnTo>
                    <a:pt x="62" y="74"/>
                  </a:lnTo>
                  <a:lnTo>
                    <a:pt x="60" y="74"/>
                  </a:lnTo>
                  <a:close/>
                  <a:moveTo>
                    <a:pt x="74" y="74"/>
                  </a:moveTo>
                  <a:lnTo>
                    <a:pt x="64" y="68"/>
                  </a:lnTo>
                  <a:lnTo>
                    <a:pt x="68" y="72"/>
                  </a:lnTo>
                  <a:lnTo>
                    <a:pt x="62" y="70"/>
                  </a:lnTo>
                  <a:lnTo>
                    <a:pt x="62" y="72"/>
                  </a:lnTo>
                  <a:lnTo>
                    <a:pt x="70" y="74"/>
                  </a:lnTo>
                  <a:lnTo>
                    <a:pt x="74" y="76"/>
                  </a:lnTo>
                  <a:lnTo>
                    <a:pt x="78" y="78"/>
                  </a:lnTo>
                  <a:lnTo>
                    <a:pt x="78" y="74"/>
                  </a:lnTo>
                  <a:lnTo>
                    <a:pt x="74" y="74"/>
                  </a:lnTo>
                  <a:close/>
                  <a:moveTo>
                    <a:pt x="56" y="58"/>
                  </a:moveTo>
                  <a:lnTo>
                    <a:pt x="40" y="42"/>
                  </a:lnTo>
                  <a:lnTo>
                    <a:pt x="38" y="34"/>
                  </a:lnTo>
                  <a:lnTo>
                    <a:pt x="36" y="32"/>
                  </a:lnTo>
                  <a:lnTo>
                    <a:pt x="36" y="26"/>
                  </a:lnTo>
                  <a:lnTo>
                    <a:pt x="38" y="26"/>
                  </a:lnTo>
                  <a:lnTo>
                    <a:pt x="42" y="30"/>
                  </a:lnTo>
                  <a:lnTo>
                    <a:pt x="48" y="26"/>
                  </a:lnTo>
                  <a:lnTo>
                    <a:pt x="54" y="26"/>
                  </a:lnTo>
                  <a:lnTo>
                    <a:pt x="58" y="28"/>
                  </a:lnTo>
                  <a:lnTo>
                    <a:pt x="66" y="28"/>
                  </a:lnTo>
                  <a:lnTo>
                    <a:pt x="74" y="28"/>
                  </a:lnTo>
                  <a:lnTo>
                    <a:pt x="80" y="30"/>
                  </a:lnTo>
                  <a:lnTo>
                    <a:pt x="88" y="30"/>
                  </a:lnTo>
                  <a:lnTo>
                    <a:pt x="88" y="24"/>
                  </a:lnTo>
                  <a:lnTo>
                    <a:pt x="82" y="14"/>
                  </a:lnTo>
                  <a:lnTo>
                    <a:pt x="76" y="16"/>
                  </a:lnTo>
                  <a:lnTo>
                    <a:pt x="60" y="14"/>
                  </a:lnTo>
                  <a:lnTo>
                    <a:pt x="54" y="6"/>
                  </a:lnTo>
                  <a:lnTo>
                    <a:pt x="44" y="0"/>
                  </a:lnTo>
                  <a:lnTo>
                    <a:pt x="42" y="2"/>
                  </a:lnTo>
                  <a:lnTo>
                    <a:pt x="32" y="6"/>
                  </a:lnTo>
                  <a:lnTo>
                    <a:pt x="34" y="12"/>
                  </a:lnTo>
                  <a:lnTo>
                    <a:pt x="28" y="16"/>
                  </a:lnTo>
                  <a:lnTo>
                    <a:pt x="28" y="20"/>
                  </a:lnTo>
                  <a:lnTo>
                    <a:pt x="20" y="20"/>
                  </a:lnTo>
                  <a:lnTo>
                    <a:pt x="14" y="20"/>
                  </a:lnTo>
                  <a:lnTo>
                    <a:pt x="4" y="20"/>
                  </a:lnTo>
                  <a:lnTo>
                    <a:pt x="2" y="20"/>
                  </a:lnTo>
                  <a:lnTo>
                    <a:pt x="0" y="22"/>
                  </a:lnTo>
                  <a:lnTo>
                    <a:pt x="0" y="26"/>
                  </a:lnTo>
                  <a:lnTo>
                    <a:pt x="2" y="30"/>
                  </a:lnTo>
                  <a:lnTo>
                    <a:pt x="4" y="34"/>
                  </a:lnTo>
                  <a:lnTo>
                    <a:pt x="8" y="34"/>
                  </a:lnTo>
                  <a:lnTo>
                    <a:pt x="8" y="32"/>
                  </a:lnTo>
                  <a:lnTo>
                    <a:pt x="10" y="30"/>
                  </a:lnTo>
                  <a:lnTo>
                    <a:pt x="12" y="24"/>
                  </a:lnTo>
                  <a:lnTo>
                    <a:pt x="14" y="24"/>
                  </a:lnTo>
                  <a:lnTo>
                    <a:pt x="16" y="26"/>
                  </a:lnTo>
                  <a:lnTo>
                    <a:pt x="20" y="28"/>
                  </a:lnTo>
                  <a:lnTo>
                    <a:pt x="24" y="30"/>
                  </a:lnTo>
                  <a:lnTo>
                    <a:pt x="26" y="34"/>
                  </a:lnTo>
                  <a:lnTo>
                    <a:pt x="28" y="40"/>
                  </a:lnTo>
                  <a:lnTo>
                    <a:pt x="30" y="44"/>
                  </a:lnTo>
                  <a:lnTo>
                    <a:pt x="28" y="46"/>
                  </a:lnTo>
                  <a:lnTo>
                    <a:pt x="34" y="52"/>
                  </a:lnTo>
                  <a:lnTo>
                    <a:pt x="40" y="58"/>
                  </a:lnTo>
                  <a:lnTo>
                    <a:pt x="44" y="62"/>
                  </a:lnTo>
                  <a:lnTo>
                    <a:pt x="48" y="60"/>
                  </a:lnTo>
                  <a:lnTo>
                    <a:pt x="52" y="62"/>
                  </a:lnTo>
                  <a:lnTo>
                    <a:pt x="58" y="66"/>
                  </a:lnTo>
                  <a:lnTo>
                    <a:pt x="60" y="68"/>
                  </a:lnTo>
                  <a:lnTo>
                    <a:pt x="64" y="68"/>
                  </a:lnTo>
                  <a:lnTo>
                    <a:pt x="62" y="62"/>
                  </a:lnTo>
                  <a:lnTo>
                    <a:pt x="56"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507"/>
            <p:cNvSpPr>
              <a:spLocks/>
            </p:cNvSpPr>
            <p:nvPr/>
          </p:nvSpPr>
          <p:spPr bwMode="auto">
            <a:xfrm>
              <a:off x="4567168" y="2645590"/>
              <a:ext cx="93444" cy="77333"/>
            </a:xfrm>
            <a:custGeom>
              <a:avLst/>
              <a:gdLst>
                <a:gd name="T0" fmla="*/ 42 w 58"/>
                <a:gd name="T1" fmla="*/ 48 h 48"/>
                <a:gd name="T2" fmla="*/ 48 w 58"/>
                <a:gd name="T3" fmla="*/ 40 h 48"/>
                <a:gd name="T4" fmla="*/ 52 w 58"/>
                <a:gd name="T5" fmla="*/ 38 h 48"/>
                <a:gd name="T6" fmla="*/ 52 w 58"/>
                <a:gd name="T7" fmla="*/ 34 h 48"/>
                <a:gd name="T8" fmla="*/ 56 w 58"/>
                <a:gd name="T9" fmla="*/ 32 h 48"/>
                <a:gd name="T10" fmla="*/ 58 w 58"/>
                <a:gd name="T11" fmla="*/ 24 h 48"/>
                <a:gd name="T12" fmla="*/ 54 w 58"/>
                <a:gd name="T13" fmla="*/ 14 h 48"/>
                <a:gd name="T14" fmla="*/ 52 w 58"/>
                <a:gd name="T15" fmla="*/ 4 h 48"/>
                <a:gd name="T16" fmla="*/ 44 w 58"/>
                <a:gd name="T17" fmla="*/ 4 h 48"/>
                <a:gd name="T18" fmla="*/ 38 w 58"/>
                <a:gd name="T19" fmla="*/ 2 h 48"/>
                <a:gd name="T20" fmla="*/ 30 w 58"/>
                <a:gd name="T21" fmla="*/ 2 h 48"/>
                <a:gd name="T22" fmla="*/ 22 w 58"/>
                <a:gd name="T23" fmla="*/ 2 h 48"/>
                <a:gd name="T24" fmla="*/ 18 w 58"/>
                <a:gd name="T25" fmla="*/ 0 h 48"/>
                <a:gd name="T26" fmla="*/ 12 w 58"/>
                <a:gd name="T27" fmla="*/ 0 h 48"/>
                <a:gd name="T28" fmla="*/ 6 w 58"/>
                <a:gd name="T29" fmla="*/ 4 h 48"/>
                <a:gd name="T30" fmla="*/ 2 w 58"/>
                <a:gd name="T31" fmla="*/ 0 h 48"/>
                <a:gd name="T32" fmla="*/ 0 w 58"/>
                <a:gd name="T33" fmla="*/ 0 h 48"/>
                <a:gd name="T34" fmla="*/ 0 w 58"/>
                <a:gd name="T35" fmla="*/ 6 h 48"/>
                <a:gd name="T36" fmla="*/ 2 w 58"/>
                <a:gd name="T37" fmla="*/ 8 h 48"/>
                <a:gd name="T38" fmla="*/ 4 w 58"/>
                <a:gd name="T39" fmla="*/ 16 h 48"/>
                <a:gd name="T40" fmla="*/ 20 w 58"/>
                <a:gd name="T41" fmla="*/ 32 h 48"/>
                <a:gd name="T42" fmla="*/ 26 w 58"/>
                <a:gd name="T43" fmla="*/ 36 h 48"/>
                <a:gd name="T44" fmla="*/ 28 w 58"/>
                <a:gd name="T45" fmla="*/ 42 h 48"/>
                <a:gd name="T46" fmla="*/ 38 w 58"/>
                <a:gd name="T47" fmla="*/ 48 h 48"/>
                <a:gd name="T48" fmla="*/ 42 w 58"/>
                <a:gd name="T4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8">
                  <a:moveTo>
                    <a:pt x="42" y="48"/>
                  </a:moveTo>
                  <a:lnTo>
                    <a:pt x="48" y="40"/>
                  </a:lnTo>
                  <a:lnTo>
                    <a:pt x="52" y="38"/>
                  </a:lnTo>
                  <a:lnTo>
                    <a:pt x="52" y="34"/>
                  </a:lnTo>
                  <a:lnTo>
                    <a:pt x="56" y="32"/>
                  </a:lnTo>
                  <a:lnTo>
                    <a:pt x="58" y="24"/>
                  </a:lnTo>
                  <a:lnTo>
                    <a:pt x="54" y="14"/>
                  </a:lnTo>
                  <a:lnTo>
                    <a:pt x="52" y="4"/>
                  </a:lnTo>
                  <a:lnTo>
                    <a:pt x="44" y="4"/>
                  </a:lnTo>
                  <a:lnTo>
                    <a:pt x="38" y="2"/>
                  </a:lnTo>
                  <a:lnTo>
                    <a:pt x="30" y="2"/>
                  </a:lnTo>
                  <a:lnTo>
                    <a:pt x="22" y="2"/>
                  </a:lnTo>
                  <a:lnTo>
                    <a:pt x="18" y="0"/>
                  </a:lnTo>
                  <a:lnTo>
                    <a:pt x="12" y="0"/>
                  </a:lnTo>
                  <a:lnTo>
                    <a:pt x="6" y="4"/>
                  </a:lnTo>
                  <a:lnTo>
                    <a:pt x="2" y="0"/>
                  </a:lnTo>
                  <a:lnTo>
                    <a:pt x="0" y="0"/>
                  </a:lnTo>
                  <a:lnTo>
                    <a:pt x="0" y="6"/>
                  </a:lnTo>
                  <a:lnTo>
                    <a:pt x="2" y="8"/>
                  </a:lnTo>
                  <a:lnTo>
                    <a:pt x="4" y="16"/>
                  </a:lnTo>
                  <a:lnTo>
                    <a:pt x="20" y="32"/>
                  </a:lnTo>
                  <a:lnTo>
                    <a:pt x="26" y="36"/>
                  </a:lnTo>
                  <a:lnTo>
                    <a:pt x="28" y="42"/>
                  </a:lnTo>
                  <a:lnTo>
                    <a:pt x="38" y="48"/>
                  </a:lnTo>
                  <a:lnTo>
                    <a:pt x="42" y="4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84" name="Freeform 508"/>
            <p:cNvSpPr>
              <a:spLocks/>
            </p:cNvSpPr>
            <p:nvPr/>
          </p:nvSpPr>
          <p:spPr bwMode="auto">
            <a:xfrm>
              <a:off x="4634834" y="2697146"/>
              <a:ext cx="48333" cy="48333"/>
            </a:xfrm>
            <a:custGeom>
              <a:avLst/>
              <a:gdLst>
                <a:gd name="T0" fmla="*/ 20 w 30"/>
                <a:gd name="T1" fmla="*/ 18 h 30"/>
                <a:gd name="T2" fmla="*/ 24 w 30"/>
                <a:gd name="T3" fmla="*/ 20 h 30"/>
                <a:gd name="T4" fmla="*/ 30 w 30"/>
                <a:gd name="T5" fmla="*/ 20 h 30"/>
                <a:gd name="T6" fmla="*/ 30 w 30"/>
                <a:gd name="T7" fmla="*/ 16 h 30"/>
                <a:gd name="T8" fmla="*/ 24 w 30"/>
                <a:gd name="T9" fmla="*/ 6 h 30"/>
                <a:gd name="T10" fmla="*/ 14 w 30"/>
                <a:gd name="T11" fmla="*/ 0 h 30"/>
                <a:gd name="T12" fmla="*/ 10 w 30"/>
                <a:gd name="T13" fmla="*/ 2 h 30"/>
                <a:gd name="T14" fmla="*/ 10 w 30"/>
                <a:gd name="T15" fmla="*/ 6 h 30"/>
                <a:gd name="T16" fmla="*/ 6 w 30"/>
                <a:gd name="T17" fmla="*/ 8 h 30"/>
                <a:gd name="T18" fmla="*/ 0 w 30"/>
                <a:gd name="T19" fmla="*/ 16 h 30"/>
                <a:gd name="T20" fmla="*/ 0 w 30"/>
                <a:gd name="T21" fmla="*/ 20 h 30"/>
                <a:gd name="T22" fmla="*/ 8 w 30"/>
                <a:gd name="T23" fmla="*/ 24 h 30"/>
                <a:gd name="T24" fmla="*/ 14 w 30"/>
                <a:gd name="T25" fmla="*/ 30 h 30"/>
                <a:gd name="T26" fmla="*/ 16 w 30"/>
                <a:gd name="T27" fmla="*/ 26 h 30"/>
                <a:gd name="T28" fmla="*/ 20 w 30"/>
                <a:gd name="T2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20" y="18"/>
                  </a:moveTo>
                  <a:lnTo>
                    <a:pt x="24" y="20"/>
                  </a:lnTo>
                  <a:lnTo>
                    <a:pt x="30" y="20"/>
                  </a:lnTo>
                  <a:lnTo>
                    <a:pt x="30" y="16"/>
                  </a:lnTo>
                  <a:lnTo>
                    <a:pt x="24" y="6"/>
                  </a:lnTo>
                  <a:lnTo>
                    <a:pt x="14" y="0"/>
                  </a:lnTo>
                  <a:lnTo>
                    <a:pt x="10" y="2"/>
                  </a:lnTo>
                  <a:lnTo>
                    <a:pt x="10" y="6"/>
                  </a:lnTo>
                  <a:lnTo>
                    <a:pt x="6" y="8"/>
                  </a:lnTo>
                  <a:lnTo>
                    <a:pt x="0" y="16"/>
                  </a:lnTo>
                  <a:lnTo>
                    <a:pt x="0" y="20"/>
                  </a:lnTo>
                  <a:lnTo>
                    <a:pt x="8" y="24"/>
                  </a:lnTo>
                  <a:lnTo>
                    <a:pt x="14" y="30"/>
                  </a:lnTo>
                  <a:lnTo>
                    <a:pt x="16" y="26"/>
                  </a:lnTo>
                  <a:lnTo>
                    <a:pt x="20"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85" name="Freeform 509"/>
            <p:cNvSpPr>
              <a:spLocks/>
            </p:cNvSpPr>
            <p:nvPr/>
          </p:nvSpPr>
          <p:spPr bwMode="auto">
            <a:xfrm>
              <a:off x="4657389" y="2726146"/>
              <a:ext cx="41889" cy="93444"/>
            </a:xfrm>
            <a:custGeom>
              <a:avLst/>
              <a:gdLst>
                <a:gd name="T0" fmla="*/ 20 w 26"/>
                <a:gd name="T1" fmla="*/ 52 h 58"/>
                <a:gd name="T2" fmla="*/ 26 w 26"/>
                <a:gd name="T3" fmla="*/ 46 h 58"/>
                <a:gd name="T4" fmla="*/ 26 w 26"/>
                <a:gd name="T5" fmla="*/ 36 h 58"/>
                <a:gd name="T6" fmla="*/ 20 w 26"/>
                <a:gd name="T7" fmla="*/ 28 h 58"/>
                <a:gd name="T8" fmla="*/ 20 w 26"/>
                <a:gd name="T9" fmla="*/ 22 h 58"/>
                <a:gd name="T10" fmla="*/ 22 w 26"/>
                <a:gd name="T11" fmla="*/ 12 h 58"/>
                <a:gd name="T12" fmla="*/ 16 w 26"/>
                <a:gd name="T13" fmla="*/ 2 h 58"/>
                <a:gd name="T14" fmla="*/ 10 w 26"/>
                <a:gd name="T15" fmla="*/ 2 h 58"/>
                <a:gd name="T16" fmla="*/ 6 w 26"/>
                <a:gd name="T17" fmla="*/ 0 h 58"/>
                <a:gd name="T18" fmla="*/ 2 w 26"/>
                <a:gd name="T19" fmla="*/ 8 h 58"/>
                <a:gd name="T20" fmla="*/ 0 w 26"/>
                <a:gd name="T21" fmla="*/ 12 h 58"/>
                <a:gd name="T22" fmla="*/ 2 w 26"/>
                <a:gd name="T23" fmla="*/ 20 h 58"/>
                <a:gd name="T24" fmla="*/ 4 w 26"/>
                <a:gd name="T25" fmla="*/ 32 h 58"/>
                <a:gd name="T26" fmla="*/ 2 w 26"/>
                <a:gd name="T27" fmla="*/ 40 h 58"/>
                <a:gd name="T28" fmla="*/ 8 w 26"/>
                <a:gd name="T29" fmla="*/ 50 h 58"/>
                <a:gd name="T30" fmla="*/ 14 w 26"/>
                <a:gd name="T31" fmla="*/ 56 h 58"/>
                <a:gd name="T32" fmla="*/ 16 w 26"/>
                <a:gd name="T33" fmla="*/ 58 h 58"/>
                <a:gd name="T34" fmla="*/ 20 w 26"/>
                <a:gd name="T35" fmla="*/ 58 h 58"/>
                <a:gd name="T36" fmla="*/ 20 w 26"/>
                <a:gd name="T37" fmla="*/ 5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8">
                  <a:moveTo>
                    <a:pt x="20" y="52"/>
                  </a:moveTo>
                  <a:lnTo>
                    <a:pt x="26" y="46"/>
                  </a:lnTo>
                  <a:lnTo>
                    <a:pt x="26" y="36"/>
                  </a:lnTo>
                  <a:lnTo>
                    <a:pt x="20" y="28"/>
                  </a:lnTo>
                  <a:lnTo>
                    <a:pt x="20" y="22"/>
                  </a:lnTo>
                  <a:lnTo>
                    <a:pt x="22" y="12"/>
                  </a:lnTo>
                  <a:lnTo>
                    <a:pt x="16" y="2"/>
                  </a:lnTo>
                  <a:lnTo>
                    <a:pt x="10" y="2"/>
                  </a:lnTo>
                  <a:lnTo>
                    <a:pt x="6" y="0"/>
                  </a:lnTo>
                  <a:lnTo>
                    <a:pt x="2" y="8"/>
                  </a:lnTo>
                  <a:lnTo>
                    <a:pt x="0" y="12"/>
                  </a:lnTo>
                  <a:lnTo>
                    <a:pt x="2" y="20"/>
                  </a:lnTo>
                  <a:lnTo>
                    <a:pt x="4" y="32"/>
                  </a:lnTo>
                  <a:lnTo>
                    <a:pt x="2" y="40"/>
                  </a:lnTo>
                  <a:lnTo>
                    <a:pt x="8" y="50"/>
                  </a:lnTo>
                  <a:lnTo>
                    <a:pt x="14" y="56"/>
                  </a:lnTo>
                  <a:lnTo>
                    <a:pt x="16" y="58"/>
                  </a:lnTo>
                  <a:lnTo>
                    <a:pt x="20" y="58"/>
                  </a:lnTo>
                  <a:lnTo>
                    <a:pt x="20" y="5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510"/>
            <p:cNvSpPr>
              <a:spLocks/>
            </p:cNvSpPr>
            <p:nvPr/>
          </p:nvSpPr>
          <p:spPr bwMode="auto">
            <a:xfrm>
              <a:off x="4689611" y="2735812"/>
              <a:ext cx="64444" cy="48333"/>
            </a:xfrm>
            <a:custGeom>
              <a:avLst/>
              <a:gdLst>
                <a:gd name="T0" fmla="*/ 30 w 40"/>
                <a:gd name="T1" fmla="*/ 0 h 30"/>
                <a:gd name="T2" fmla="*/ 20 w 40"/>
                <a:gd name="T3" fmla="*/ 0 h 30"/>
                <a:gd name="T4" fmla="*/ 12 w 40"/>
                <a:gd name="T5" fmla="*/ 4 h 30"/>
                <a:gd name="T6" fmla="*/ 8 w 40"/>
                <a:gd name="T7" fmla="*/ 4 h 30"/>
                <a:gd name="T8" fmla="*/ 2 w 40"/>
                <a:gd name="T9" fmla="*/ 6 h 30"/>
                <a:gd name="T10" fmla="*/ 0 w 40"/>
                <a:gd name="T11" fmla="*/ 16 h 30"/>
                <a:gd name="T12" fmla="*/ 0 w 40"/>
                <a:gd name="T13" fmla="*/ 22 h 30"/>
                <a:gd name="T14" fmla="*/ 6 w 40"/>
                <a:gd name="T15" fmla="*/ 30 h 30"/>
                <a:gd name="T16" fmla="*/ 10 w 40"/>
                <a:gd name="T17" fmla="*/ 26 h 30"/>
                <a:gd name="T18" fmla="*/ 22 w 40"/>
                <a:gd name="T19" fmla="*/ 26 h 30"/>
                <a:gd name="T20" fmla="*/ 40 w 40"/>
                <a:gd name="T21" fmla="*/ 18 h 30"/>
                <a:gd name="T22" fmla="*/ 38 w 40"/>
                <a:gd name="T23" fmla="*/ 6 h 30"/>
                <a:gd name="T24" fmla="*/ 30 w 4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0">
                  <a:moveTo>
                    <a:pt x="30" y="0"/>
                  </a:moveTo>
                  <a:lnTo>
                    <a:pt x="20" y="0"/>
                  </a:lnTo>
                  <a:lnTo>
                    <a:pt x="12" y="4"/>
                  </a:lnTo>
                  <a:lnTo>
                    <a:pt x="8" y="4"/>
                  </a:lnTo>
                  <a:lnTo>
                    <a:pt x="2" y="6"/>
                  </a:lnTo>
                  <a:lnTo>
                    <a:pt x="0" y="16"/>
                  </a:lnTo>
                  <a:lnTo>
                    <a:pt x="0" y="22"/>
                  </a:lnTo>
                  <a:lnTo>
                    <a:pt x="6" y="30"/>
                  </a:lnTo>
                  <a:lnTo>
                    <a:pt x="10" y="26"/>
                  </a:lnTo>
                  <a:lnTo>
                    <a:pt x="22" y="26"/>
                  </a:lnTo>
                  <a:lnTo>
                    <a:pt x="40" y="18"/>
                  </a:lnTo>
                  <a:lnTo>
                    <a:pt x="38" y="6"/>
                  </a:lnTo>
                  <a:lnTo>
                    <a:pt x="30"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511"/>
            <p:cNvSpPr>
              <a:spLocks/>
            </p:cNvSpPr>
            <p:nvPr/>
          </p:nvSpPr>
          <p:spPr bwMode="auto">
            <a:xfrm>
              <a:off x="4731500" y="2674590"/>
              <a:ext cx="154666" cy="93444"/>
            </a:xfrm>
            <a:custGeom>
              <a:avLst/>
              <a:gdLst>
                <a:gd name="T0" fmla="*/ 74 w 96"/>
                <a:gd name="T1" fmla="*/ 2 h 58"/>
                <a:gd name="T2" fmla="*/ 64 w 96"/>
                <a:gd name="T3" fmla="*/ 4 h 58"/>
                <a:gd name="T4" fmla="*/ 52 w 96"/>
                <a:gd name="T5" fmla="*/ 8 h 58"/>
                <a:gd name="T6" fmla="*/ 36 w 96"/>
                <a:gd name="T7" fmla="*/ 8 h 58"/>
                <a:gd name="T8" fmla="*/ 24 w 96"/>
                <a:gd name="T9" fmla="*/ 8 h 58"/>
                <a:gd name="T10" fmla="*/ 8 w 96"/>
                <a:gd name="T11" fmla="*/ 8 h 58"/>
                <a:gd name="T12" fmla="*/ 4 w 96"/>
                <a:gd name="T13" fmla="*/ 6 h 58"/>
                <a:gd name="T14" fmla="*/ 4 w 96"/>
                <a:gd name="T15" fmla="*/ 0 h 58"/>
                <a:gd name="T16" fmla="*/ 0 w 96"/>
                <a:gd name="T17" fmla="*/ 4 h 58"/>
                <a:gd name="T18" fmla="*/ 0 w 96"/>
                <a:gd name="T19" fmla="*/ 16 h 58"/>
                <a:gd name="T20" fmla="*/ 10 w 96"/>
                <a:gd name="T21" fmla="*/ 22 h 58"/>
                <a:gd name="T22" fmla="*/ 8 w 96"/>
                <a:gd name="T23" fmla="*/ 26 h 58"/>
                <a:gd name="T24" fmla="*/ 4 w 96"/>
                <a:gd name="T25" fmla="*/ 28 h 58"/>
                <a:gd name="T26" fmla="*/ 4 w 96"/>
                <a:gd name="T27" fmla="*/ 38 h 58"/>
                <a:gd name="T28" fmla="*/ 12 w 96"/>
                <a:gd name="T29" fmla="*/ 44 h 58"/>
                <a:gd name="T30" fmla="*/ 14 w 96"/>
                <a:gd name="T31" fmla="*/ 56 h 58"/>
                <a:gd name="T32" fmla="*/ 30 w 96"/>
                <a:gd name="T33" fmla="*/ 52 h 58"/>
                <a:gd name="T34" fmla="*/ 36 w 96"/>
                <a:gd name="T35" fmla="*/ 52 h 58"/>
                <a:gd name="T36" fmla="*/ 52 w 96"/>
                <a:gd name="T37" fmla="*/ 58 h 58"/>
                <a:gd name="T38" fmla="*/ 64 w 96"/>
                <a:gd name="T39" fmla="*/ 52 h 58"/>
                <a:gd name="T40" fmla="*/ 64 w 96"/>
                <a:gd name="T41" fmla="*/ 50 h 58"/>
                <a:gd name="T42" fmla="*/ 66 w 96"/>
                <a:gd name="T43" fmla="*/ 46 h 58"/>
                <a:gd name="T44" fmla="*/ 74 w 96"/>
                <a:gd name="T45" fmla="*/ 46 h 58"/>
                <a:gd name="T46" fmla="*/ 82 w 96"/>
                <a:gd name="T47" fmla="*/ 42 h 58"/>
                <a:gd name="T48" fmla="*/ 86 w 96"/>
                <a:gd name="T49" fmla="*/ 44 h 58"/>
                <a:gd name="T50" fmla="*/ 90 w 96"/>
                <a:gd name="T51" fmla="*/ 44 h 58"/>
                <a:gd name="T52" fmla="*/ 94 w 96"/>
                <a:gd name="T53" fmla="*/ 42 h 58"/>
                <a:gd name="T54" fmla="*/ 86 w 96"/>
                <a:gd name="T55" fmla="*/ 34 h 58"/>
                <a:gd name="T56" fmla="*/ 90 w 96"/>
                <a:gd name="T57" fmla="*/ 30 h 58"/>
                <a:gd name="T58" fmla="*/ 92 w 96"/>
                <a:gd name="T59" fmla="*/ 16 h 58"/>
                <a:gd name="T60" fmla="*/ 96 w 96"/>
                <a:gd name="T61" fmla="*/ 8 h 58"/>
                <a:gd name="T62" fmla="*/ 90 w 96"/>
                <a:gd name="T63" fmla="*/ 6 h 58"/>
                <a:gd name="T64" fmla="*/ 74 w 96"/>
                <a:gd name="T65"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58">
                  <a:moveTo>
                    <a:pt x="74" y="2"/>
                  </a:moveTo>
                  <a:lnTo>
                    <a:pt x="64" y="4"/>
                  </a:lnTo>
                  <a:lnTo>
                    <a:pt x="52" y="8"/>
                  </a:lnTo>
                  <a:lnTo>
                    <a:pt x="36" y="8"/>
                  </a:lnTo>
                  <a:lnTo>
                    <a:pt x="24" y="8"/>
                  </a:lnTo>
                  <a:lnTo>
                    <a:pt x="8" y="8"/>
                  </a:lnTo>
                  <a:lnTo>
                    <a:pt x="4" y="6"/>
                  </a:lnTo>
                  <a:lnTo>
                    <a:pt x="4" y="0"/>
                  </a:lnTo>
                  <a:lnTo>
                    <a:pt x="0" y="4"/>
                  </a:lnTo>
                  <a:lnTo>
                    <a:pt x="0" y="16"/>
                  </a:lnTo>
                  <a:lnTo>
                    <a:pt x="10" y="22"/>
                  </a:lnTo>
                  <a:lnTo>
                    <a:pt x="8" y="26"/>
                  </a:lnTo>
                  <a:lnTo>
                    <a:pt x="4" y="28"/>
                  </a:lnTo>
                  <a:lnTo>
                    <a:pt x="4" y="38"/>
                  </a:lnTo>
                  <a:lnTo>
                    <a:pt x="12" y="44"/>
                  </a:lnTo>
                  <a:lnTo>
                    <a:pt x="14" y="56"/>
                  </a:lnTo>
                  <a:lnTo>
                    <a:pt x="30" y="52"/>
                  </a:lnTo>
                  <a:lnTo>
                    <a:pt x="36" y="52"/>
                  </a:lnTo>
                  <a:lnTo>
                    <a:pt x="52" y="58"/>
                  </a:lnTo>
                  <a:lnTo>
                    <a:pt x="64" y="52"/>
                  </a:lnTo>
                  <a:lnTo>
                    <a:pt x="64" y="50"/>
                  </a:lnTo>
                  <a:lnTo>
                    <a:pt x="66" y="46"/>
                  </a:lnTo>
                  <a:lnTo>
                    <a:pt x="74" y="46"/>
                  </a:lnTo>
                  <a:lnTo>
                    <a:pt x="82" y="42"/>
                  </a:lnTo>
                  <a:lnTo>
                    <a:pt x="86" y="44"/>
                  </a:lnTo>
                  <a:lnTo>
                    <a:pt x="90" y="44"/>
                  </a:lnTo>
                  <a:lnTo>
                    <a:pt x="94" y="42"/>
                  </a:lnTo>
                  <a:lnTo>
                    <a:pt x="86" y="34"/>
                  </a:lnTo>
                  <a:lnTo>
                    <a:pt x="90" y="30"/>
                  </a:lnTo>
                  <a:lnTo>
                    <a:pt x="92" y="16"/>
                  </a:lnTo>
                  <a:lnTo>
                    <a:pt x="96" y="8"/>
                  </a:lnTo>
                  <a:lnTo>
                    <a:pt x="90" y="6"/>
                  </a:lnTo>
                  <a:lnTo>
                    <a:pt x="74"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512"/>
            <p:cNvSpPr>
              <a:spLocks/>
            </p:cNvSpPr>
            <p:nvPr/>
          </p:nvSpPr>
          <p:spPr bwMode="auto">
            <a:xfrm>
              <a:off x="4676723" y="2550535"/>
              <a:ext cx="241665" cy="136944"/>
            </a:xfrm>
            <a:custGeom>
              <a:avLst/>
              <a:gdLst>
                <a:gd name="T0" fmla="*/ 138 w 150"/>
                <a:gd name="T1" fmla="*/ 59 h 85"/>
                <a:gd name="T2" fmla="*/ 132 w 150"/>
                <a:gd name="T3" fmla="*/ 57 h 85"/>
                <a:gd name="T4" fmla="*/ 126 w 150"/>
                <a:gd name="T5" fmla="*/ 59 h 85"/>
                <a:gd name="T6" fmla="*/ 122 w 150"/>
                <a:gd name="T7" fmla="*/ 55 h 85"/>
                <a:gd name="T8" fmla="*/ 122 w 150"/>
                <a:gd name="T9" fmla="*/ 45 h 85"/>
                <a:gd name="T10" fmla="*/ 124 w 150"/>
                <a:gd name="T11" fmla="*/ 33 h 85"/>
                <a:gd name="T12" fmla="*/ 120 w 150"/>
                <a:gd name="T13" fmla="*/ 23 h 85"/>
                <a:gd name="T14" fmla="*/ 112 w 150"/>
                <a:gd name="T15" fmla="*/ 19 h 85"/>
                <a:gd name="T16" fmla="*/ 106 w 150"/>
                <a:gd name="T17" fmla="*/ 10 h 85"/>
                <a:gd name="T18" fmla="*/ 102 w 150"/>
                <a:gd name="T19" fmla="*/ 4 h 85"/>
                <a:gd name="T20" fmla="*/ 96 w 150"/>
                <a:gd name="T21" fmla="*/ 0 h 85"/>
                <a:gd name="T22" fmla="*/ 88 w 150"/>
                <a:gd name="T23" fmla="*/ 2 h 85"/>
                <a:gd name="T24" fmla="*/ 86 w 150"/>
                <a:gd name="T25" fmla="*/ 4 h 85"/>
                <a:gd name="T26" fmla="*/ 76 w 150"/>
                <a:gd name="T27" fmla="*/ 4 h 85"/>
                <a:gd name="T28" fmla="*/ 72 w 150"/>
                <a:gd name="T29" fmla="*/ 8 h 85"/>
                <a:gd name="T30" fmla="*/ 64 w 150"/>
                <a:gd name="T31" fmla="*/ 4 h 85"/>
                <a:gd name="T32" fmla="*/ 52 w 150"/>
                <a:gd name="T33" fmla="*/ 4 h 85"/>
                <a:gd name="T34" fmla="*/ 48 w 150"/>
                <a:gd name="T35" fmla="*/ 2 h 85"/>
                <a:gd name="T36" fmla="*/ 38 w 150"/>
                <a:gd name="T37" fmla="*/ 4 h 85"/>
                <a:gd name="T38" fmla="*/ 34 w 150"/>
                <a:gd name="T39" fmla="*/ 8 h 85"/>
                <a:gd name="T40" fmla="*/ 30 w 150"/>
                <a:gd name="T41" fmla="*/ 10 h 85"/>
                <a:gd name="T42" fmla="*/ 18 w 150"/>
                <a:gd name="T43" fmla="*/ 29 h 85"/>
                <a:gd name="T44" fmla="*/ 12 w 150"/>
                <a:gd name="T45" fmla="*/ 39 h 85"/>
                <a:gd name="T46" fmla="*/ 0 w 150"/>
                <a:gd name="T47" fmla="*/ 41 h 85"/>
                <a:gd name="T48" fmla="*/ 8 w 150"/>
                <a:gd name="T49" fmla="*/ 49 h 85"/>
                <a:gd name="T50" fmla="*/ 10 w 150"/>
                <a:gd name="T51" fmla="*/ 55 h 85"/>
                <a:gd name="T52" fmla="*/ 20 w 150"/>
                <a:gd name="T53" fmla="*/ 61 h 85"/>
                <a:gd name="T54" fmla="*/ 22 w 150"/>
                <a:gd name="T55" fmla="*/ 65 h 85"/>
                <a:gd name="T56" fmla="*/ 32 w 150"/>
                <a:gd name="T57" fmla="*/ 71 h 85"/>
                <a:gd name="T58" fmla="*/ 34 w 150"/>
                <a:gd name="T59" fmla="*/ 69 h 85"/>
                <a:gd name="T60" fmla="*/ 40 w 150"/>
                <a:gd name="T61" fmla="*/ 71 h 85"/>
                <a:gd name="T62" fmla="*/ 36 w 150"/>
                <a:gd name="T63" fmla="*/ 73 h 85"/>
                <a:gd name="T64" fmla="*/ 38 w 150"/>
                <a:gd name="T65" fmla="*/ 77 h 85"/>
                <a:gd name="T66" fmla="*/ 38 w 150"/>
                <a:gd name="T67" fmla="*/ 83 h 85"/>
                <a:gd name="T68" fmla="*/ 42 w 150"/>
                <a:gd name="T69" fmla="*/ 85 h 85"/>
                <a:gd name="T70" fmla="*/ 58 w 150"/>
                <a:gd name="T71" fmla="*/ 85 h 85"/>
                <a:gd name="T72" fmla="*/ 70 w 150"/>
                <a:gd name="T73" fmla="*/ 85 h 85"/>
                <a:gd name="T74" fmla="*/ 86 w 150"/>
                <a:gd name="T75" fmla="*/ 85 h 85"/>
                <a:gd name="T76" fmla="*/ 98 w 150"/>
                <a:gd name="T77" fmla="*/ 81 h 85"/>
                <a:gd name="T78" fmla="*/ 108 w 150"/>
                <a:gd name="T79" fmla="*/ 79 h 85"/>
                <a:gd name="T80" fmla="*/ 124 w 150"/>
                <a:gd name="T81" fmla="*/ 83 h 85"/>
                <a:gd name="T82" fmla="*/ 130 w 150"/>
                <a:gd name="T83" fmla="*/ 85 h 85"/>
                <a:gd name="T84" fmla="*/ 132 w 150"/>
                <a:gd name="T85" fmla="*/ 83 h 85"/>
                <a:gd name="T86" fmla="*/ 136 w 150"/>
                <a:gd name="T87" fmla="*/ 73 h 85"/>
                <a:gd name="T88" fmla="*/ 132 w 150"/>
                <a:gd name="T89" fmla="*/ 71 h 85"/>
                <a:gd name="T90" fmla="*/ 136 w 150"/>
                <a:gd name="T91" fmla="*/ 63 h 85"/>
                <a:gd name="T92" fmla="*/ 140 w 150"/>
                <a:gd name="T93" fmla="*/ 67 h 85"/>
                <a:gd name="T94" fmla="*/ 136 w 150"/>
                <a:gd name="T95" fmla="*/ 73 h 85"/>
                <a:gd name="T96" fmla="*/ 140 w 150"/>
                <a:gd name="T97" fmla="*/ 71 h 85"/>
                <a:gd name="T98" fmla="*/ 148 w 150"/>
                <a:gd name="T99" fmla="*/ 65 h 85"/>
                <a:gd name="T100" fmla="*/ 150 w 150"/>
                <a:gd name="T101" fmla="*/ 59 h 85"/>
                <a:gd name="T102" fmla="*/ 144 w 150"/>
                <a:gd name="T103" fmla="*/ 57 h 85"/>
                <a:gd name="T104" fmla="*/ 138 w 150"/>
                <a:gd name="T105"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85">
                  <a:moveTo>
                    <a:pt x="138" y="59"/>
                  </a:moveTo>
                  <a:lnTo>
                    <a:pt x="132" y="57"/>
                  </a:lnTo>
                  <a:lnTo>
                    <a:pt x="126" y="59"/>
                  </a:lnTo>
                  <a:lnTo>
                    <a:pt x="122" y="55"/>
                  </a:lnTo>
                  <a:lnTo>
                    <a:pt x="122" y="45"/>
                  </a:lnTo>
                  <a:lnTo>
                    <a:pt x="124" y="33"/>
                  </a:lnTo>
                  <a:lnTo>
                    <a:pt x="120" y="23"/>
                  </a:lnTo>
                  <a:lnTo>
                    <a:pt x="112" y="19"/>
                  </a:lnTo>
                  <a:lnTo>
                    <a:pt x="106" y="10"/>
                  </a:lnTo>
                  <a:lnTo>
                    <a:pt x="102" y="4"/>
                  </a:lnTo>
                  <a:lnTo>
                    <a:pt x="96" y="0"/>
                  </a:lnTo>
                  <a:lnTo>
                    <a:pt x="88" y="2"/>
                  </a:lnTo>
                  <a:lnTo>
                    <a:pt x="86" y="4"/>
                  </a:lnTo>
                  <a:lnTo>
                    <a:pt x="76" y="4"/>
                  </a:lnTo>
                  <a:lnTo>
                    <a:pt x="72" y="8"/>
                  </a:lnTo>
                  <a:lnTo>
                    <a:pt x="64" y="4"/>
                  </a:lnTo>
                  <a:lnTo>
                    <a:pt x="52" y="4"/>
                  </a:lnTo>
                  <a:lnTo>
                    <a:pt x="48" y="2"/>
                  </a:lnTo>
                  <a:lnTo>
                    <a:pt x="38" y="4"/>
                  </a:lnTo>
                  <a:lnTo>
                    <a:pt x="34" y="8"/>
                  </a:lnTo>
                  <a:lnTo>
                    <a:pt x="30" y="10"/>
                  </a:lnTo>
                  <a:lnTo>
                    <a:pt x="18" y="29"/>
                  </a:lnTo>
                  <a:lnTo>
                    <a:pt x="12" y="39"/>
                  </a:lnTo>
                  <a:lnTo>
                    <a:pt x="0" y="41"/>
                  </a:lnTo>
                  <a:lnTo>
                    <a:pt x="8" y="49"/>
                  </a:lnTo>
                  <a:lnTo>
                    <a:pt x="10" y="55"/>
                  </a:lnTo>
                  <a:lnTo>
                    <a:pt x="20" y="61"/>
                  </a:lnTo>
                  <a:lnTo>
                    <a:pt x="22" y="65"/>
                  </a:lnTo>
                  <a:lnTo>
                    <a:pt x="32" y="71"/>
                  </a:lnTo>
                  <a:lnTo>
                    <a:pt x="34" y="69"/>
                  </a:lnTo>
                  <a:lnTo>
                    <a:pt x="40" y="71"/>
                  </a:lnTo>
                  <a:lnTo>
                    <a:pt x="36" y="73"/>
                  </a:lnTo>
                  <a:lnTo>
                    <a:pt x="38" y="77"/>
                  </a:lnTo>
                  <a:lnTo>
                    <a:pt x="38" y="83"/>
                  </a:lnTo>
                  <a:lnTo>
                    <a:pt x="42" y="85"/>
                  </a:lnTo>
                  <a:lnTo>
                    <a:pt x="58" y="85"/>
                  </a:lnTo>
                  <a:lnTo>
                    <a:pt x="70" y="85"/>
                  </a:lnTo>
                  <a:lnTo>
                    <a:pt x="86" y="85"/>
                  </a:lnTo>
                  <a:lnTo>
                    <a:pt x="98" y="81"/>
                  </a:lnTo>
                  <a:lnTo>
                    <a:pt x="108" y="79"/>
                  </a:lnTo>
                  <a:lnTo>
                    <a:pt x="124" y="83"/>
                  </a:lnTo>
                  <a:lnTo>
                    <a:pt x="130" y="85"/>
                  </a:lnTo>
                  <a:lnTo>
                    <a:pt x="132" y="83"/>
                  </a:lnTo>
                  <a:lnTo>
                    <a:pt x="136" y="73"/>
                  </a:lnTo>
                  <a:lnTo>
                    <a:pt x="132" y="71"/>
                  </a:lnTo>
                  <a:lnTo>
                    <a:pt x="136" y="63"/>
                  </a:lnTo>
                  <a:lnTo>
                    <a:pt x="140" y="67"/>
                  </a:lnTo>
                  <a:lnTo>
                    <a:pt x="136" y="73"/>
                  </a:lnTo>
                  <a:lnTo>
                    <a:pt x="140" y="71"/>
                  </a:lnTo>
                  <a:lnTo>
                    <a:pt x="148" y="65"/>
                  </a:lnTo>
                  <a:lnTo>
                    <a:pt x="150" y="59"/>
                  </a:lnTo>
                  <a:lnTo>
                    <a:pt x="144" y="57"/>
                  </a:lnTo>
                  <a:lnTo>
                    <a:pt x="138" y="5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513"/>
            <p:cNvSpPr>
              <a:spLocks/>
            </p:cNvSpPr>
            <p:nvPr/>
          </p:nvSpPr>
          <p:spPr bwMode="auto">
            <a:xfrm>
              <a:off x="4831388" y="2540869"/>
              <a:ext cx="90222" cy="98277"/>
            </a:xfrm>
            <a:custGeom>
              <a:avLst/>
              <a:gdLst>
                <a:gd name="T0" fmla="*/ 10 w 56"/>
                <a:gd name="T1" fmla="*/ 16 h 61"/>
                <a:gd name="T2" fmla="*/ 16 w 56"/>
                <a:gd name="T3" fmla="*/ 25 h 61"/>
                <a:gd name="T4" fmla="*/ 24 w 56"/>
                <a:gd name="T5" fmla="*/ 29 h 61"/>
                <a:gd name="T6" fmla="*/ 28 w 56"/>
                <a:gd name="T7" fmla="*/ 39 h 61"/>
                <a:gd name="T8" fmla="*/ 26 w 56"/>
                <a:gd name="T9" fmla="*/ 51 h 61"/>
                <a:gd name="T10" fmla="*/ 26 w 56"/>
                <a:gd name="T11" fmla="*/ 61 h 61"/>
                <a:gd name="T12" fmla="*/ 32 w 56"/>
                <a:gd name="T13" fmla="*/ 61 h 61"/>
                <a:gd name="T14" fmla="*/ 40 w 56"/>
                <a:gd name="T15" fmla="*/ 47 h 61"/>
                <a:gd name="T16" fmla="*/ 40 w 56"/>
                <a:gd name="T17" fmla="*/ 43 h 61"/>
                <a:gd name="T18" fmla="*/ 42 w 56"/>
                <a:gd name="T19" fmla="*/ 41 h 61"/>
                <a:gd name="T20" fmla="*/ 52 w 56"/>
                <a:gd name="T21" fmla="*/ 43 h 61"/>
                <a:gd name="T22" fmla="*/ 56 w 56"/>
                <a:gd name="T23" fmla="*/ 39 h 61"/>
                <a:gd name="T24" fmla="*/ 54 w 56"/>
                <a:gd name="T25" fmla="*/ 35 h 61"/>
                <a:gd name="T26" fmla="*/ 46 w 56"/>
                <a:gd name="T27" fmla="*/ 29 h 61"/>
                <a:gd name="T28" fmla="*/ 38 w 56"/>
                <a:gd name="T29" fmla="*/ 12 h 61"/>
                <a:gd name="T30" fmla="*/ 28 w 56"/>
                <a:gd name="T31" fmla="*/ 6 h 61"/>
                <a:gd name="T32" fmla="*/ 22 w 56"/>
                <a:gd name="T33" fmla="*/ 4 h 61"/>
                <a:gd name="T34" fmla="*/ 12 w 56"/>
                <a:gd name="T35" fmla="*/ 0 h 61"/>
                <a:gd name="T36" fmla="*/ 0 w 56"/>
                <a:gd name="T37" fmla="*/ 4 h 61"/>
                <a:gd name="T38" fmla="*/ 0 w 56"/>
                <a:gd name="T39" fmla="*/ 6 h 61"/>
                <a:gd name="T40" fmla="*/ 6 w 56"/>
                <a:gd name="T41" fmla="*/ 10 h 61"/>
                <a:gd name="T42" fmla="*/ 10 w 56"/>
                <a:gd name="T43" fmla="*/ 1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1">
                  <a:moveTo>
                    <a:pt x="10" y="16"/>
                  </a:moveTo>
                  <a:lnTo>
                    <a:pt x="16" y="25"/>
                  </a:lnTo>
                  <a:lnTo>
                    <a:pt x="24" y="29"/>
                  </a:lnTo>
                  <a:lnTo>
                    <a:pt x="28" y="39"/>
                  </a:lnTo>
                  <a:lnTo>
                    <a:pt x="26" y="51"/>
                  </a:lnTo>
                  <a:lnTo>
                    <a:pt x="26" y="61"/>
                  </a:lnTo>
                  <a:lnTo>
                    <a:pt x="32" y="61"/>
                  </a:lnTo>
                  <a:lnTo>
                    <a:pt x="40" y="47"/>
                  </a:lnTo>
                  <a:lnTo>
                    <a:pt x="40" y="43"/>
                  </a:lnTo>
                  <a:lnTo>
                    <a:pt x="42" y="41"/>
                  </a:lnTo>
                  <a:lnTo>
                    <a:pt x="52" y="43"/>
                  </a:lnTo>
                  <a:lnTo>
                    <a:pt x="56" y="39"/>
                  </a:lnTo>
                  <a:lnTo>
                    <a:pt x="54" y="35"/>
                  </a:lnTo>
                  <a:lnTo>
                    <a:pt x="46" y="29"/>
                  </a:lnTo>
                  <a:lnTo>
                    <a:pt x="38" y="12"/>
                  </a:lnTo>
                  <a:lnTo>
                    <a:pt x="28" y="6"/>
                  </a:lnTo>
                  <a:lnTo>
                    <a:pt x="22" y="4"/>
                  </a:lnTo>
                  <a:lnTo>
                    <a:pt x="12" y="0"/>
                  </a:lnTo>
                  <a:lnTo>
                    <a:pt x="0" y="4"/>
                  </a:lnTo>
                  <a:lnTo>
                    <a:pt x="0" y="6"/>
                  </a:lnTo>
                  <a:lnTo>
                    <a:pt x="6" y="10"/>
                  </a:lnTo>
                  <a:lnTo>
                    <a:pt x="10" y="1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90" name="Freeform 514"/>
            <p:cNvSpPr>
              <a:spLocks/>
            </p:cNvSpPr>
            <p:nvPr/>
          </p:nvSpPr>
          <p:spPr bwMode="auto">
            <a:xfrm>
              <a:off x="4721834" y="2421647"/>
              <a:ext cx="439831" cy="249721"/>
            </a:xfrm>
            <a:custGeom>
              <a:avLst/>
              <a:gdLst>
                <a:gd name="T0" fmla="*/ 118 w 273"/>
                <a:gd name="T1" fmla="*/ 20 h 155"/>
                <a:gd name="T2" fmla="*/ 104 w 273"/>
                <a:gd name="T3" fmla="*/ 18 h 155"/>
                <a:gd name="T4" fmla="*/ 92 w 273"/>
                <a:gd name="T5" fmla="*/ 18 h 155"/>
                <a:gd name="T6" fmla="*/ 82 w 273"/>
                <a:gd name="T7" fmla="*/ 18 h 155"/>
                <a:gd name="T8" fmla="*/ 66 w 273"/>
                <a:gd name="T9" fmla="*/ 12 h 155"/>
                <a:gd name="T10" fmla="*/ 46 w 273"/>
                <a:gd name="T11" fmla="*/ 8 h 155"/>
                <a:gd name="T12" fmla="*/ 26 w 273"/>
                <a:gd name="T13" fmla="*/ 14 h 155"/>
                <a:gd name="T14" fmla="*/ 20 w 273"/>
                <a:gd name="T15" fmla="*/ 20 h 155"/>
                <a:gd name="T16" fmla="*/ 24 w 273"/>
                <a:gd name="T17" fmla="*/ 40 h 155"/>
                <a:gd name="T18" fmla="*/ 4 w 273"/>
                <a:gd name="T19" fmla="*/ 54 h 155"/>
                <a:gd name="T20" fmla="*/ 4 w 273"/>
                <a:gd name="T21" fmla="*/ 62 h 155"/>
                <a:gd name="T22" fmla="*/ 0 w 273"/>
                <a:gd name="T23" fmla="*/ 76 h 155"/>
                <a:gd name="T24" fmla="*/ 20 w 273"/>
                <a:gd name="T25" fmla="*/ 82 h 155"/>
                <a:gd name="T26" fmla="*/ 36 w 273"/>
                <a:gd name="T27" fmla="*/ 84 h 155"/>
                <a:gd name="T28" fmla="*/ 48 w 273"/>
                <a:gd name="T29" fmla="*/ 84 h 155"/>
                <a:gd name="T30" fmla="*/ 60 w 273"/>
                <a:gd name="T31" fmla="*/ 82 h 155"/>
                <a:gd name="T32" fmla="*/ 68 w 273"/>
                <a:gd name="T33" fmla="*/ 78 h 155"/>
                <a:gd name="T34" fmla="*/ 90 w 273"/>
                <a:gd name="T35" fmla="*/ 78 h 155"/>
                <a:gd name="T36" fmla="*/ 106 w 273"/>
                <a:gd name="T37" fmla="*/ 86 h 155"/>
                <a:gd name="T38" fmla="*/ 122 w 273"/>
                <a:gd name="T39" fmla="*/ 109 h 155"/>
                <a:gd name="T40" fmla="*/ 120 w 273"/>
                <a:gd name="T41" fmla="*/ 117 h 155"/>
                <a:gd name="T42" fmla="*/ 108 w 273"/>
                <a:gd name="T43" fmla="*/ 117 h 155"/>
                <a:gd name="T44" fmla="*/ 100 w 273"/>
                <a:gd name="T45" fmla="*/ 135 h 155"/>
                <a:gd name="T46" fmla="*/ 98 w 273"/>
                <a:gd name="T47" fmla="*/ 139 h 155"/>
                <a:gd name="T48" fmla="*/ 110 w 273"/>
                <a:gd name="T49" fmla="*/ 139 h 155"/>
                <a:gd name="T50" fmla="*/ 122 w 273"/>
                <a:gd name="T51" fmla="*/ 139 h 155"/>
                <a:gd name="T52" fmla="*/ 118 w 273"/>
                <a:gd name="T53" fmla="*/ 129 h 155"/>
                <a:gd name="T54" fmla="*/ 128 w 273"/>
                <a:gd name="T55" fmla="*/ 121 h 155"/>
                <a:gd name="T56" fmla="*/ 152 w 273"/>
                <a:gd name="T57" fmla="*/ 107 h 155"/>
                <a:gd name="T58" fmla="*/ 150 w 273"/>
                <a:gd name="T59" fmla="*/ 113 h 155"/>
                <a:gd name="T60" fmla="*/ 148 w 273"/>
                <a:gd name="T61" fmla="*/ 117 h 155"/>
                <a:gd name="T62" fmla="*/ 174 w 273"/>
                <a:gd name="T63" fmla="*/ 119 h 155"/>
                <a:gd name="T64" fmla="*/ 168 w 273"/>
                <a:gd name="T65" fmla="*/ 131 h 155"/>
                <a:gd name="T66" fmla="*/ 170 w 273"/>
                <a:gd name="T67" fmla="*/ 135 h 155"/>
                <a:gd name="T68" fmla="*/ 182 w 273"/>
                <a:gd name="T69" fmla="*/ 153 h 155"/>
                <a:gd name="T70" fmla="*/ 198 w 273"/>
                <a:gd name="T71" fmla="*/ 147 h 155"/>
                <a:gd name="T72" fmla="*/ 210 w 273"/>
                <a:gd name="T73" fmla="*/ 141 h 155"/>
                <a:gd name="T74" fmla="*/ 226 w 273"/>
                <a:gd name="T75" fmla="*/ 135 h 155"/>
                <a:gd name="T76" fmla="*/ 212 w 273"/>
                <a:gd name="T77" fmla="*/ 137 h 155"/>
                <a:gd name="T78" fmla="*/ 198 w 273"/>
                <a:gd name="T79" fmla="*/ 123 h 155"/>
                <a:gd name="T80" fmla="*/ 202 w 273"/>
                <a:gd name="T81" fmla="*/ 135 h 155"/>
                <a:gd name="T82" fmla="*/ 184 w 273"/>
                <a:gd name="T83" fmla="*/ 123 h 155"/>
                <a:gd name="T84" fmla="*/ 184 w 273"/>
                <a:gd name="T85" fmla="*/ 119 h 155"/>
                <a:gd name="T86" fmla="*/ 200 w 273"/>
                <a:gd name="T87" fmla="*/ 117 h 155"/>
                <a:gd name="T88" fmla="*/ 208 w 273"/>
                <a:gd name="T89" fmla="*/ 113 h 155"/>
                <a:gd name="T90" fmla="*/ 238 w 273"/>
                <a:gd name="T91" fmla="*/ 103 h 155"/>
                <a:gd name="T92" fmla="*/ 248 w 273"/>
                <a:gd name="T93" fmla="*/ 97 h 155"/>
                <a:gd name="T94" fmla="*/ 258 w 273"/>
                <a:gd name="T95" fmla="*/ 86 h 155"/>
                <a:gd name="T96" fmla="*/ 273 w 273"/>
                <a:gd name="T97" fmla="*/ 80 h 155"/>
                <a:gd name="T98" fmla="*/ 267 w 273"/>
                <a:gd name="T99" fmla="*/ 70 h 155"/>
                <a:gd name="T100" fmla="*/ 269 w 273"/>
                <a:gd name="T101" fmla="*/ 64 h 155"/>
                <a:gd name="T102" fmla="*/ 263 w 273"/>
                <a:gd name="T103" fmla="*/ 52 h 155"/>
                <a:gd name="T104" fmla="*/ 240 w 273"/>
                <a:gd name="T105" fmla="*/ 44 h 155"/>
                <a:gd name="T106" fmla="*/ 218 w 273"/>
                <a:gd name="T107" fmla="*/ 40 h 155"/>
                <a:gd name="T108" fmla="*/ 196 w 273"/>
                <a:gd name="T109" fmla="*/ 32 h 155"/>
                <a:gd name="T110" fmla="*/ 176 w 273"/>
                <a:gd name="T111" fmla="*/ 22 h 155"/>
                <a:gd name="T112" fmla="*/ 178 w 273"/>
                <a:gd name="T113" fmla="*/ 10 h 155"/>
                <a:gd name="T114" fmla="*/ 156 w 273"/>
                <a:gd name="T115" fmla="*/ 2 h 155"/>
                <a:gd name="T116" fmla="*/ 144 w 273"/>
                <a:gd name="T117" fmla="*/ 4 h 155"/>
                <a:gd name="T118" fmla="*/ 124 w 273"/>
                <a:gd name="T119" fmla="*/ 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55">
                  <a:moveTo>
                    <a:pt x="118" y="18"/>
                  </a:moveTo>
                  <a:lnTo>
                    <a:pt x="118" y="20"/>
                  </a:lnTo>
                  <a:lnTo>
                    <a:pt x="112" y="18"/>
                  </a:lnTo>
                  <a:lnTo>
                    <a:pt x="104" y="18"/>
                  </a:lnTo>
                  <a:lnTo>
                    <a:pt x="98" y="16"/>
                  </a:lnTo>
                  <a:lnTo>
                    <a:pt x="92" y="18"/>
                  </a:lnTo>
                  <a:lnTo>
                    <a:pt x="86" y="16"/>
                  </a:lnTo>
                  <a:lnTo>
                    <a:pt x="82" y="18"/>
                  </a:lnTo>
                  <a:lnTo>
                    <a:pt x="76" y="14"/>
                  </a:lnTo>
                  <a:lnTo>
                    <a:pt x="66" y="12"/>
                  </a:lnTo>
                  <a:lnTo>
                    <a:pt x="54" y="12"/>
                  </a:lnTo>
                  <a:lnTo>
                    <a:pt x="46" y="8"/>
                  </a:lnTo>
                  <a:lnTo>
                    <a:pt x="28" y="10"/>
                  </a:lnTo>
                  <a:lnTo>
                    <a:pt x="26" y="14"/>
                  </a:lnTo>
                  <a:lnTo>
                    <a:pt x="20" y="16"/>
                  </a:lnTo>
                  <a:lnTo>
                    <a:pt x="20" y="20"/>
                  </a:lnTo>
                  <a:lnTo>
                    <a:pt x="26" y="34"/>
                  </a:lnTo>
                  <a:lnTo>
                    <a:pt x="24" y="40"/>
                  </a:lnTo>
                  <a:lnTo>
                    <a:pt x="16" y="40"/>
                  </a:lnTo>
                  <a:lnTo>
                    <a:pt x="4" y="54"/>
                  </a:lnTo>
                  <a:lnTo>
                    <a:pt x="4" y="58"/>
                  </a:lnTo>
                  <a:lnTo>
                    <a:pt x="4" y="62"/>
                  </a:lnTo>
                  <a:lnTo>
                    <a:pt x="2" y="68"/>
                  </a:lnTo>
                  <a:lnTo>
                    <a:pt x="0" y="76"/>
                  </a:lnTo>
                  <a:lnTo>
                    <a:pt x="10" y="84"/>
                  </a:lnTo>
                  <a:lnTo>
                    <a:pt x="20" y="82"/>
                  </a:lnTo>
                  <a:lnTo>
                    <a:pt x="24" y="84"/>
                  </a:lnTo>
                  <a:lnTo>
                    <a:pt x="36" y="84"/>
                  </a:lnTo>
                  <a:lnTo>
                    <a:pt x="44" y="88"/>
                  </a:lnTo>
                  <a:lnTo>
                    <a:pt x="48" y="84"/>
                  </a:lnTo>
                  <a:lnTo>
                    <a:pt x="58" y="84"/>
                  </a:lnTo>
                  <a:lnTo>
                    <a:pt x="60" y="82"/>
                  </a:lnTo>
                  <a:lnTo>
                    <a:pt x="68" y="80"/>
                  </a:lnTo>
                  <a:lnTo>
                    <a:pt x="68" y="78"/>
                  </a:lnTo>
                  <a:lnTo>
                    <a:pt x="80" y="74"/>
                  </a:lnTo>
                  <a:lnTo>
                    <a:pt x="90" y="78"/>
                  </a:lnTo>
                  <a:lnTo>
                    <a:pt x="96" y="80"/>
                  </a:lnTo>
                  <a:lnTo>
                    <a:pt x="106" y="86"/>
                  </a:lnTo>
                  <a:lnTo>
                    <a:pt x="114" y="103"/>
                  </a:lnTo>
                  <a:lnTo>
                    <a:pt x="122" y="109"/>
                  </a:lnTo>
                  <a:lnTo>
                    <a:pt x="124" y="113"/>
                  </a:lnTo>
                  <a:lnTo>
                    <a:pt x="120" y="117"/>
                  </a:lnTo>
                  <a:lnTo>
                    <a:pt x="110" y="115"/>
                  </a:lnTo>
                  <a:lnTo>
                    <a:pt x="108" y="117"/>
                  </a:lnTo>
                  <a:lnTo>
                    <a:pt x="108" y="121"/>
                  </a:lnTo>
                  <a:lnTo>
                    <a:pt x="100" y="135"/>
                  </a:lnTo>
                  <a:lnTo>
                    <a:pt x="94" y="135"/>
                  </a:lnTo>
                  <a:lnTo>
                    <a:pt x="98" y="139"/>
                  </a:lnTo>
                  <a:lnTo>
                    <a:pt x="104" y="137"/>
                  </a:lnTo>
                  <a:lnTo>
                    <a:pt x="110" y="139"/>
                  </a:lnTo>
                  <a:lnTo>
                    <a:pt x="116" y="137"/>
                  </a:lnTo>
                  <a:lnTo>
                    <a:pt x="122" y="139"/>
                  </a:lnTo>
                  <a:lnTo>
                    <a:pt x="118" y="133"/>
                  </a:lnTo>
                  <a:lnTo>
                    <a:pt x="118" y="129"/>
                  </a:lnTo>
                  <a:lnTo>
                    <a:pt x="122" y="129"/>
                  </a:lnTo>
                  <a:lnTo>
                    <a:pt x="128" y="121"/>
                  </a:lnTo>
                  <a:lnTo>
                    <a:pt x="130" y="111"/>
                  </a:lnTo>
                  <a:lnTo>
                    <a:pt x="152" y="107"/>
                  </a:lnTo>
                  <a:lnTo>
                    <a:pt x="160" y="111"/>
                  </a:lnTo>
                  <a:lnTo>
                    <a:pt x="150" y="113"/>
                  </a:lnTo>
                  <a:lnTo>
                    <a:pt x="154" y="115"/>
                  </a:lnTo>
                  <a:lnTo>
                    <a:pt x="148" y="117"/>
                  </a:lnTo>
                  <a:lnTo>
                    <a:pt x="170" y="123"/>
                  </a:lnTo>
                  <a:lnTo>
                    <a:pt x="174" y="119"/>
                  </a:lnTo>
                  <a:lnTo>
                    <a:pt x="182" y="125"/>
                  </a:lnTo>
                  <a:lnTo>
                    <a:pt x="168" y="131"/>
                  </a:lnTo>
                  <a:lnTo>
                    <a:pt x="164" y="135"/>
                  </a:lnTo>
                  <a:lnTo>
                    <a:pt x="170" y="135"/>
                  </a:lnTo>
                  <a:lnTo>
                    <a:pt x="182" y="141"/>
                  </a:lnTo>
                  <a:lnTo>
                    <a:pt x="182" y="153"/>
                  </a:lnTo>
                  <a:lnTo>
                    <a:pt x="190" y="155"/>
                  </a:lnTo>
                  <a:lnTo>
                    <a:pt x="198" y="147"/>
                  </a:lnTo>
                  <a:lnTo>
                    <a:pt x="206" y="147"/>
                  </a:lnTo>
                  <a:lnTo>
                    <a:pt x="210" y="141"/>
                  </a:lnTo>
                  <a:lnTo>
                    <a:pt x="224" y="141"/>
                  </a:lnTo>
                  <a:lnTo>
                    <a:pt x="226" y="135"/>
                  </a:lnTo>
                  <a:lnTo>
                    <a:pt x="216" y="135"/>
                  </a:lnTo>
                  <a:lnTo>
                    <a:pt x="212" y="137"/>
                  </a:lnTo>
                  <a:lnTo>
                    <a:pt x="200" y="121"/>
                  </a:lnTo>
                  <a:lnTo>
                    <a:pt x="198" y="123"/>
                  </a:lnTo>
                  <a:lnTo>
                    <a:pt x="208" y="137"/>
                  </a:lnTo>
                  <a:lnTo>
                    <a:pt x="202" y="135"/>
                  </a:lnTo>
                  <a:lnTo>
                    <a:pt x="196" y="125"/>
                  </a:lnTo>
                  <a:lnTo>
                    <a:pt x="184" y="123"/>
                  </a:lnTo>
                  <a:lnTo>
                    <a:pt x="182" y="119"/>
                  </a:lnTo>
                  <a:lnTo>
                    <a:pt x="184" y="119"/>
                  </a:lnTo>
                  <a:lnTo>
                    <a:pt x="194" y="121"/>
                  </a:lnTo>
                  <a:lnTo>
                    <a:pt x="200" y="117"/>
                  </a:lnTo>
                  <a:lnTo>
                    <a:pt x="202" y="111"/>
                  </a:lnTo>
                  <a:lnTo>
                    <a:pt x="208" y="113"/>
                  </a:lnTo>
                  <a:lnTo>
                    <a:pt x="230" y="107"/>
                  </a:lnTo>
                  <a:lnTo>
                    <a:pt x="238" y="103"/>
                  </a:lnTo>
                  <a:lnTo>
                    <a:pt x="250" y="101"/>
                  </a:lnTo>
                  <a:lnTo>
                    <a:pt x="248" y="97"/>
                  </a:lnTo>
                  <a:lnTo>
                    <a:pt x="252" y="88"/>
                  </a:lnTo>
                  <a:lnTo>
                    <a:pt x="258" y="86"/>
                  </a:lnTo>
                  <a:lnTo>
                    <a:pt x="269" y="86"/>
                  </a:lnTo>
                  <a:lnTo>
                    <a:pt x="273" y="80"/>
                  </a:lnTo>
                  <a:lnTo>
                    <a:pt x="265" y="72"/>
                  </a:lnTo>
                  <a:lnTo>
                    <a:pt x="267" y="70"/>
                  </a:lnTo>
                  <a:lnTo>
                    <a:pt x="269" y="68"/>
                  </a:lnTo>
                  <a:lnTo>
                    <a:pt x="269" y="64"/>
                  </a:lnTo>
                  <a:lnTo>
                    <a:pt x="273" y="54"/>
                  </a:lnTo>
                  <a:lnTo>
                    <a:pt x="263" y="52"/>
                  </a:lnTo>
                  <a:lnTo>
                    <a:pt x="244" y="44"/>
                  </a:lnTo>
                  <a:lnTo>
                    <a:pt x="240" y="44"/>
                  </a:lnTo>
                  <a:lnTo>
                    <a:pt x="226" y="34"/>
                  </a:lnTo>
                  <a:lnTo>
                    <a:pt x="218" y="40"/>
                  </a:lnTo>
                  <a:lnTo>
                    <a:pt x="200" y="36"/>
                  </a:lnTo>
                  <a:lnTo>
                    <a:pt x="196" y="32"/>
                  </a:lnTo>
                  <a:lnTo>
                    <a:pt x="188" y="22"/>
                  </a:lnTo>
                  <a:lnTo>
                    <a:pt x="176" y="22"/>
                  </a:lnTo>
                  <a:lnTo>
                    <a:pt x="174" y="14"/>
                  </a:lnTo>
                  <a:lnTo>
                    <a:pt x="178" y="10"/>
                  </a:lnTo>
                  <a:lnTo>
                    <a:pt x="170" y="0"/>
                  </a:lnTo>
                  <a:lnTo>
                    <a:pt x="156" y="2"/>
                  </a:lnTo>
                  <a:lnTo>
                    <a:pt x="144" y="2"/>
                  </a:lnTo>
                  <a:lnTo>
                    <a:pt x="144" y="4"/>
                  </a:lnTo>
                  <a:lnTo>
                    <a:pt x="136" y="4"/>
                  </a:lnTo>
                  <a:lnTo>
                    <a:pt x="124" y="8"/>
                  </a:lnTo>
                  <a:lnTo>
                    <a:pt x="118"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515"/>
            <p:cNvSpPr>
              <a:spLocks/>
            </p:cNvSpPr>
            <p:nvPr/>
          </p:nvSpPr>
          <p:spPr bwMode="auto">
            <a:xfrm>
              <a:off x="4734722" y="2305648"/>
              <a:ext cx="225554" cy="148221"/>
            </a:xfrm>
            <a:custGeom>
              <a:avLst/>
              <a:gdLst>
                <a:gd name="T0" fmla="*/ 52 w 140"/>
                <a:gd name="T1" fmla="*/ 10 h 92"/>
                <a:gd name="T2" fmla="*/ 50 w 140"/>
                <a:gd name="T3" fmla="*/ 12 h 92"/>
                <a:gd name="T4" fmla="*/ 46 w 140"/>
                <a:gd name="T5" fmla="*/ 20 h 92"/>
                <a:gd name="T6" fmla="*/ 36 w 140"/>
                <a:gd name="T7" fmla="*/ 26 h 92"/>
                <a:gd name="T8" fmla="*/ 34 w 140"/>
                <a:gd name="T9" fmla="*/ 32 h 92"/>
                <a:gd name="T10" fmla="*/ 34 w 140"/>
                <a:gd name="T11" fmla="*/ 36 h 92"/>
                <a:gd name="T12" fmla="*/ 24 w 140"/>
                <a:gd name="T13" fmla="*/ 38 h 92"/>
                <a:gd name="T14" fmla="*/ 20 w 140"/>
                <a:gd name="T15" fmla="*/ 42 h 92"/>
                <a:gd name="T16" fmla="*/ 12 w 140"/>
                <a:gd name="T17" fmla="*/ 42 h 92"/>
                <a:gd name="T18" fmla="*/ 8 w 140"/>
                <a:gd name="T19" fmla="*/ 44 h 92"/>
                <a:gd name="T20" fmla="*/ 0 w 140"/>
                <a:gd name="T21" fmla="*/ 42 h 92"/>
                <a:gd name="T22" fmla="*/ 0 w 140"/>
                <a:gd name="T23" fmla="*/ 48 h 92"/>
                <a:gd name="T24" fmla="*/ 8 w 140"/>
                <a:gd name="T25" fmla="*/ 54 h 92"/>
                <a:gd name="T26" fmla="*/ 8 w 140"/>
                <a:gd name="T27" fmla="*/ 64 h 92"/>
                <a:gd name="T28" fmla="*/ 4 w 140"/>
                <a:gd name="T29" fmla="*/ 76 h 92"/>
                <a:gd name="T30" fmla="*/ 10 w 140"/>
                <a:gd name="T31" fmla="*/ 78 h 92"/>
                <a:gd name="T32" fmla="*/ 12 w 140"/>
                <a:gd name="T33" fmla="*/ 88 h 92"/>
                <a:gd name="T34" fmla="*/ 18 w 140"/>
                <a:gd name="T35" fmla="*/ 86 h 92"/>
                <a:gd name="T36" fmla="*/ 20 w 140"/>
                <a:gd name="T37" fmla="*/ 82 h 92"/>
                <a:gd name="T38" fmla="*/ 38 w 140"/>
                <a:gd name="T39" fmla="*/ 80 h 92"/>
                <a:gd name="T40" fmla="*/ 46 w 140"/>
                <a:gd name="T41" fmla="*/ 84 h 92"/>
                <a:gd name="T42" fmla="*/ 58 w 140"/>
                <a:gd name="T43" fmla="*/ 84 h 92"/>
                <a:gd name="T44" fmla="*/ 68 w 140"/>
                <a:gd name="T45" fmla="*/ 86 h 92"/>
                <a:gd name="T46" fmla="*/ 74 w 140"/>
                <a:gd name="T47" fmla="*/ 90 h 92"/>
                <a:gd name="T48" fmla="*/ 78 w 140"/>
                <a:gd name="T49" fmla="*/ 88 h 92"/>
                <a:gd name="T50" fmla="*/ 84 w 140"/>
                <a:gd name="T51" fmla="*/ 90 h 92"/>
                <a:gd name="T52" fmla="*/ 90 w 140"/>
                <a:gd name="T53" fmla="*/ 88 h 92"/>
                <a:gd name="T54" fmla="*/ 96 w 140"/>
                <a:gd name="T55" fmla="*/ 90 h 92"/>
                <a:gd name="T56" fmla="*/ 104 w 140"/>
                <a:gd name="T57" fmla="*/ 90 h 92"/>
                <a:gd name="T58" fmla="*/ 110 w 140"/>
                <a:gd name="T59" fmla="*/ 92 h 92"/>
                <a:gd name="T60" fmla="*/ 110 w 140"/>
                <a:gd name="T61" fmla="*/ 90 h 92"/>
                <a:gd name="T62" fmla="*/ 116 w 140"/>
                <a:gd name="T63" fmla="*/ 80 h 92"/>
                <a:gd name="T64" fmla="*/ 128 w 140"/>
                <a:gd name="T65" fmla="*/ 76 h 92"/>
                <a:gd name="T66" fmla="*/ 124 w 140"/>
                <a:gd name="T67" fmla="*/ 66 h 92"/>
                <a:gd name="T68" fmla="*/ 120 w 140"/>
                <a:gd name="T69" fmla="*/ 60 h 92"/>
                <a:gd name="T70" fmla="*/ 124 w 140"/>
                <a:gd name="T71" fmla="*/ 56 h 92"/>
                <a:gd name="T72" fmla="*/ 128 w 140"/>
                <a:gd name="T73" fmla="*/ 60 h 92"/>
                <a:gd name="T74" fmla="*/ 136 w 140"/>
                <a:gd name="T75" fmla="*/ 58 h 92"/>
                <a:gd name="T76" fmla="*/ 140 w 140"/>
                <a:gd name="T77" fmla="*/ 54 h 92"/>
                <a:gd name="T78" fmla="*/ 126 w 140"/>
                <a:gd name="T79" fmla="*/ 46 h 92"/>
                <a:gd name="T80" fmla="*/ 126 w 140"/>
                <a:gd name="T81" fmla="*/ 42 h 92"/>
                <a:gd name="T82" fmla="*/ 116 w 140"/>
                <a:gd name="T83" fmla="*/ 34 h 92"/>
                <a:gd name="T84" fmla="*/ 116 w 140"/>
                <a:gd name="T85" fmla="*/ 30 h 92"/>
                <a:gd name="T86" fmla="*/ 110 w 140"/>
                <a:gd name="T87" fmla="*/ 26 h 92"/>
                <a:gd name="T88" fmla="*/ 110 w 140"/>
                <a:gd name="T89" fmla="*/ 12 h 92"/>
                <a:gd name="T90" fmla="*/ 94 w 140"/>
                <a:gd name="T91" fmla="*/ 8 h 92"/>
                <a:gd name="T92" fmla="*/ 88 w 140"/>
                <a:gd name="T93" fmla="*/ 8 h 92"/>
                <a:gd name="T94" fmla="*/ 86 w 140"/>
                <a:gd name="T95" fmla="*/ 6 h 92"/>
                <a:gd name="T96" fmla="*/ 70 w 140"/>
                <a:gd name="T97" fmla="*/ 0 h 92"/>
                <a:gd name="T98" fmla="*/ 60 w 140"/>
                <a:gd name="T99" fmla="*/ 8 h 92"/>
                <a:gd name="T100" fmla="*/ 52 w 140"/>
                <a:gd name="T101"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92">
                  <a:moveTo>
                    <a:pt x="52" y="10"/>
                  </a:moveTo>
                  <a:lnTo>
                    <a:pt x="50" y="12"/>
                  </a:lnTo>
                  <a:lnTo>
                    <a:pt x="46" y="20"/>
                  </a:lnTo>
                  <a:lnTo>
                    <a:pt x="36" y="26"/>
                  </a:lnTo>
                  <a:lnTo>
                    <a:pt x="34" y="32"/>
                  </a:lnTo>
                  <a:lnTo>
                    <a:pt x="34" y="36"/>
                  </a:lnTo>
                  <a:lnTo>
                    <a:pt x="24" y="38"/>
                  </a:lnTo>
                  <a:lnTo>
                    <a:pt x="20" y="42"/>
                  </a:lnTo>
                  <a:lnTo>
                    <a:pt x="12" y="42"/>
                  </a:lnTo>
                  <a:lnTo>
                    <a:pt x="8" y="44"/>
                  </a:lnTo>
                  <a:lnTo>
                    <a:pt x="0" y="42"/>
                  </a:lnTo>
                  <a:lnTo>
                    <a:pt x="0" y="48"/>
                  </a:lnTo>
                  <a:lnTo>
                    <a:pt x="8" y="54"/>
                  </a:lnTo>
                  <a:lnTo>
                    <a:pt x="8" y="64"/>
                  </a:lnTo>
                  <a:lnTo>
                    <a:pt x="4" y="76"/>
                  </a:lnTo>
                  <a:lnTo>
                    <a:pt x="10" y="78"/>
                  </a:lnTo>
                  <a:lnTo>
                    <a:pt x="12" y="88"/>
                  </a:lnTo>
                  <a:lnTo>
                    <a:pt x="18" y="86"/>
                  </a:lnTo>
                  <a:lnTo>
                    <a:pt x="20" y="82"/>
                  </a:lnTo>
                  <a:lnTo>
                    <a:pt x="38" y="80"/>
                  </a:lnTo>
                  <a:lnTo>
                    <a:pt x="46" y="84"/>
                  </a:lnTo>
                  <a:lnTo>
                    <a:pt x="58" y="84"/>
                  </a:lnTo>
                  <a:lnTo>
                    <a:pt x="68" y="86"/>
                  </a:lnTo>
                  <a:lnTo>
                    <a:pt x="74" y="90"/>
                  </a:lnTo>
                  <a:lnTo>
                    <a:pt x="78" y="88"/>
                  </a:lnTo>
                  <a:lnTo>
                    <a:pt x="84" y="90"/>
                  </a:lnTo>
                  <a:lnTo>
                    <a:pt x="90" y="88"/>
                  </a:lnTo>
                  <a:lnTo>
                    <a:pt x="96" y="90"/>
                  </a:lnTo>
                  <a:lnTo>
                    <a:pt x="104" y="90"/>
                  </a:lnTo>
                  <a:lnTo>
                    <a:pt x="110" y="92"/>
                  </a:lnTo>
                  <a:lnTo>
                    <a:pt x="110" y="90"/>
                  </a:lnTo>
                  <a:lnTo>
                    <a:pt x="116" y="80"/>
                  </a:lnTo>
                  <a:lnTo>
                    <a:pt x="128" y="76"/>
                  </a:lnTo>
                  <a:lnTo>
                    <a:pt x="124" y="66"/>
                  </a:lnTo>
                  <a:lnTo>
                    <a:pt x="120" y="60"/>
                  </a:lnTo>
                  <a:lnTo>
                    <a:pt x="124" y="56"/>
                  </a:lnTo>
                  <a:lnTo>
                    <a:pt x="128" y="60"/>
                  </a:lnTo>
                  <a:lnTo>
                    <a:pt x="136" y="58"/>
                  </a:lnTo>
                  <a:lnTo>
                    <a:pt x="140" y="54"/>
                  </a:lnTo>
                  <a:lnTo>
                    <a:pt x="126" y="46"/>
                  </a:lnTo>
                  <a:lnTo>
                    <a:pt x="126" y="42"/>
                  </a:lnTo>
                  <a:lnTo>
                    <a:pt x="116" y="34"/>
                  </a:lnTo>
                  <a:lnTo>
                    <a:pt x="116" y="30"/>
                  </a:lnTo>
                  <a:lnTo>
                    <a:pt x="110" y="26"/>
                  </a:lnTo>
                  <a:lnTo>
                    <a:pt x="110" y="12"/>
                  </a:lnTo>
                  <a:lnTo>
                    <a:pt x="94" y="8"/>
                  </a:lnTo>
                  <a:lnTo>
                    <a:pt x="88" y="8"/>
                  </a:lnTo>
                  <a:lnTo>
                    <a:pt x="86" y="6"/>
                  </a:lnTo>
                  <a:lnTo>
                    <a:pt x="70" y="0"/>
                  </a:lnTo>
                  <a:lnTo>
                    <a:pt x="60" y="8"/>
                  </a:lnTo>
                  <a:lnTo>
                    <a:pt x="52" y="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92" name="Freeform 516"/>
            <p:cNvSpPr>
              <a:spLocks/>
            </p:cNvSpPr>
            <p:nvPr/>
          </p:nvSpPr>
          <p:spPr bwMode="auto">
            <a:xfrm>
              <a:off x="5011832" y="2945255"/>
              <a:ext cx="61222" cy="35444"/>
            </a:xfrm>
            <a:custGeom>
              <a:avLst/>
              <a:gdLst>
                <a:gd name="T0" fmla="*/ 38 w 38"/>
                <a:gd name="T1" fmla="*/ 2 h 22"/>
                <a:gd name="T2" fmla="*/ 38 w 38"/>
                <a:gd name="T3" fmla="*/ 0 h 22"/>
                <a:gd name="T4" fmla="*/ 34 w 38"/>
                <a:gd name="T5" fmla="*/ 2 h 22"/>
                <a:gd name="T6" fmla="*/ 30 w 38"/>
                <a:gd name="T7" fmla="*/ 4 h 22"/>
                <a:gd name="T8" fmla="*/ 24 w 38"/>
                <a:gd name="T9" fmla="*/ 6 h 22"/>
                <a:gd name="T10" fmla="*/ 20 w 38"/>
                <a:gd name="T11" fmla="*/ 6 h 22"/>
                <a:gd name="T12" fmla="*/ 8 w 38"/>
                <a:gd name="T13" fmla="*/ 6 h 22"/>
                <a:gd name="T14" fmla="*/ 4 w 38"/>
                <a:gd name="T15" fmla="*/ 10 h 22"/>
                <a:gd name="T16" fmla="*/ 0 w 38"/>
                <a:gd name="T17" fmla="*/ 10 h 22"/>
                <a:gd name="T18" fmla="*/ 0 w 38"/>
                <a:gd name="T19" fmla="*/ 12 h 22"/>
                <a:gd name="T20" fmla="*/ 0 w 38"/>
                <a:gd name="T21" fmla="*/ 14 h 22"/>
                <a:gd name="T22" fmla="*/ 4 w 38"/>
                <a:gd name="T23" fmla="*/ 18 h 22"/>
                <a:gd name="T24" fmla="*/ 8 w 38"/>
                <a:gd name="T25" fmla="*/ 18 h 22"/>
                <a:gd name="T26" fmla="*/ 10 w 38"/>
                <a:gd name="T27" fmla="*/ 22 h 22"/>
                <a:gd name="T28" fmla="*/ 12 w 38"/>
                <a:gd name="T29" fmla="*/ 22 h 22"/>
                <a:gd name="T30" fmla="*/ 14 w 38"/>
                <a:gd name="T31" fmla="*/ 18 h 22"/>
                <a:gd name="T32" fmla="*/ 20 w 38"/>
                <a:gd name="T33" fmla="*/ 16 h 22"/>
                <a:gd name="T34" fmla="*/ 22 w 38"/>
                <a:gd name="T35" fmla="*/ 16 h 22"/>
                <a:gd name="T36" fmla="*/ 30 w 38"/>
                <a:gd name="T37" fmla="*/ 14 h 22"/>
                <a:gd name="T38" fmla="*/ 30 w 38"/>
                <a:gd name="T39" fmla="*/ 12 h 22"/>
                <a:gd name="T40" fmla="*/ 28 w 38"/>
                <a:gd name="T41" fmla="*/ 12 h 22"/>
                <a:gd name="T42" fmla="*/ 26 w 38"/>
                <a:gd name="T43" fmla="*/ 10 h 22"/>
                <a:gd name="T44" fmla="*/ 28 w 38"/>
                <a:gd name="T45" fmla="*/ 6 h 22"/>
                <a:gd name="T46" fmla="*/ 38 w 38"/>
                <a:gd name="T4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22">
                  <a:moveTo>
                    <a:pt x="38" y="2"/>
                  </a:moveTo>
                  <a:lnTo>
                    <a:pt x="38" y="0"/>
                  </a:lnTo>
                  <a:lnTo>
                    <a:pt x="34" y="2"/>
                  </a:lnTo>
                  <a:lnTo>
                    <a:pt x="30" y="4"/>
                  </a:lnTo>
                  <a:lnTo>
                    <a:pt x="24" y="6"/>
                  </a:lnTo>
                  <a:lnTo>
                    <a:pt x="20" y="6"/>
                  </a:lnTo>
                  <a:lnTo>
                    <a:pt x="8" y="6"/>
                  </a:lnTo>
                  <a:lnTo>
                    <a:pt x="4" y="10"/>
                  </a:lnTo>
                  <a:lnTo>
                    <a:pt x="0" y="10"/>
                  </a:lnTo>
                  <a:lnTo>
                    <a:pt x="0" y="12"/>
                  </a:lnTo>
                  <a:lnTo>
                    <a:pt x="0" y="14"/>
                  </a:lnTo>
                  <a:lnTo>
                    <a:pt x="4" y="18"/>
                  </a:lnTo>
                  <a:lnTo>
                    <a:pt x="8" y="18"/>
                  </a:lnTo>
                  <a:lnTo>
                    <a:pt x="10" y="22"/>
                  </a:lnTo>
                  <a:lnTo>
                    <a:pt x="12" y="22"/>
                  </a:lnTo>
                  <a:lnTo>
                    <a:pt x="14" y="18"/>
                  </a:lnTo>
                  <a:lnTo>
                    <a:pt x="20" y="16"/>
                  </a:lnTo>
                  <a:lnTo>
                    <a:pt x="22" y="16"/>
                  </a:lnTo>
                  <a:lnTo>
                    <a:pt x="30" y="14"/>
                  </a:lnTo>
                  <a:lnTo>
                    <a:pt x="30" y="12"/>
                  </a:lnTo>
                  <a:lnTo>
                    <a:pt x="28" y="12"/>
                  </a:lnTo>
                  <a:lnTo>
                    <a:pt x="26" y="10"/>
                  </a:lnTo>
                  <a:lnTo>
                    <a:pt x="28" y="6"/>
                  </a:lnTo>
                  <a:lnTo>
                    <a:pt x="38"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93" name="Freeform 517"/>
            <p:cNvSpPr>
              <a:spLocks/>
            </p:cNvSpPr>
            <p:nvPr/>
          </p:nvSpPr>
          <p:spPr bwMode="auto">
            <a:xfrm>
              <a:off x="3793839" y="2935589"/>
              <a:ext cx="331887" cy="267443"/>
            </a:xfrm>
            <a:custGeom>
              <a:avLst/>
              <a:gdLst>
                <a:gd name="T0" fmla="*/ 78 w 206"/>
                <a:gd name="T1" fmla="*/ 146 h 166"/>
                <a:gd name="T2" fmla="*/ 102 w 206"/>
                <a:gd name="T3" fmla="*/ 128 h 166"/>
                <a:gd name="T4" fmla="*/ 112 w 206"/>
                <a:gd name="T5" fmla="*/ 128 h 166"/>
                <a:gd name="T6" fmla="*/ 116 w 206"/>
                <a:gd name="T7" fmla="*/ 124 h 166"/>
                <a:gd name="T8" fmla="*/ 124 w 206"/>
                <a:gd name="T9" fmla="*/ 126 h 166"/>
                <a:gd name="T10" fmla="*/ 136 w 206"/>
                <a:gd name="T11" fmla="*/ 120 h 166"/>
                <a:gd name="T12" fmla="*/ 146 w 206"/>
                <a:gd name="T13" fmla="*/ 110 h 166"/>
                <a:gd name="T14" fmla="*/ 164 w 206"/>
                <a:gd name="T15" fmla="*/ 106 h 166"/>
                <a:gd name="T16" fmla="*/ 166 w 206"/>
                <a:gd name="T17" fmla="*/ 100 h 166"/>
                <a:gd name="T18" fmla="*/ 162 w 206"/>
                <a:gd name="T19" fmla="*/ 96 h 166"/>
                <a:gd name="T20" fmla="*/ 166 w 206"/>
                <a:gd name="T21" fmla="*/ 88 h 166"/>
                <a:gd name="T22" fmla="*/ 176 w 206"/>
                <a:gd name="T23" fmla="*/ 86 h 166"/>
                <a:gd name="T24" fmla="*/ 178 w 206"/>
                <a:gd name="T25" fmla="*/ 82 h 166"/>
                <a:gd name="T26" fmla="*/ 202 w 206"/>
                <a:gd name="T27" fmla="*/ 80 h 166"/>
                <a:gd name="T28" fmla="*/ 206 w 206"/>
                <a:gd name="T29" fmla="*/ 72 h 166"/>
                <a:gd name="T30" fmla="*/ 206 w 206"/>
                <a:gd name="T31" fmla="*/ 70 h 166"/>
                <a:gd name="T32" fmla="*/ 202 w 206"/>
                <a:gd name="T33" fmla="*/ 70 h 166"/>
                <a:gd name="T34" fmla="*/ 198 w 206"/>
                <a:gd name="T35" fmla="*/ 62 h 166"/>
                <a:gd name="T36" fmla="*/ 200 w 206"/>
                <a:gd name="T37" fmla="*/ 52 h 166"/>
                <a:gd name="T38" fmla="*/ 198 w 206"/>
                <a:gd name="T39" fmla="*/ 50 h 166"/>
                <a:gd name="T40" fmla="*/ 200 w 206"/>
                <a:gd name="T41" fmla="*/ 36 h 166"/>
                <a:gd name="T42" fmla="*/ 200 w 206"/>
                <a:gd name="T43" fmla="*/ 26 h 166"/>
                <a:gd name="T44" fmla="*/ 194 w 206"/>
                <a:gd name="T45" fmla="*/ 20 h 166"/>
                <a:gd name="T46" fmla="*/ 182 w 206"/>
                <a:gd name="T47" fmla="*/ 16 h 166"/>
                <a:gd name="T48" fmla="*/ 178 w 206"/>
                <a:gd name="T49" fmla="*/ 14 h 166"/>
                <a:gd name="T50" fmla="*/ 174 w 206"/>
                <a:gd name="T51" fmla="*/ 16 h 166"/>
                <a:gd name="T52" fmla="*/ 152 w 206"/>
                <a:gd name="T53" fmla="*/ 14 h 166"/>
                <a:gd name="T54" fmla="*/ 144 w 206"/>
                <a:gd name="T55" fmla="*/ 6 h 166"/>
                <a:gd name="T56" fmla="*/ 146 w 206"/>
                <a:gd name="T57" fmla="*/ 4 h 166"/>
                <a:gd name="T58" fmla="*/ 144 w 206"/>
                <a:gd name="T59" fmla="*/ 0 h 166"/>
                <a:gd name="T60" fmla="*/ 138 w 206"/>
                <a:gd name="T61" fmla="*/ 4 h 166"/>
                <a:gd name="T62" fmla="*/ 132 w 206"/>
                <a:gd name="T63" fmla="*/ 4 h 166"/>
                <a:gd name="T64" fmla="*/ 126 w 206"/>
                <a:gd name="T65" fmla="*/ 14 h 166"/>
                <a:gd name="T66" fmla="*/ 114 w 206"/>
                <a:gd name="T67" fmla="*/ 38 h 166"/>
                <a:gd name="T68" fmla="*/ 108 w 206"/>
                <a:gd name="T69" fmla="*/ 44 h 166"/>
                <a:gd name="T70" fmla="*/ 90 w 206"/>
                <a:gd name="T71" fmla="*/ 52 h 166"/>
                <a:gd name="T72" fmla="*/ 84 w 206"/>
                <a:gd name="T73" fmla="*/ 54 h 166"/>
                <a:gd name="T74" fmla="*/ 80 w 206"/>
                <a:gd name="T75" fmla="*/ 60 h 166"/>
                <a:gd name="T76" fmla="*/ 72 w 206"/>
                <a:gd name="T77" fmla="*/ 68 h 166"/>
                <a:gd name="T78" fmla="*/ 70 w 206"/>
                <a:gd name="T79" fmla="*/ 74 h 166"/>
                <a:gd name="T80" fmla="*/ 62 w 206"/>
                <a:gd name="T81" fmla="*/ 88 h 166"/>
                <a:gd name="T82" fmla="*/ 62 w 206"/>
                <a:gd name="T83" fmla="*/ 98 h 166"/>
                <a:gd name="T84" fmla="*/ 66 w 206"/>
                <a:gd name="T85" fmla="*/ 106 h 166"/>
                <a:gd name="T86" fmla="*/ 62 w 206"/>
                <a:gd name="T87" fmla="*/ 116 h 166"/>
                <a:gd name="T88" fmla="*/ 54 w 206"/>
                <a:gd name="T89" fmla="*/ 128 h 166"/>
                <a:gd name="T90" fmla="*/ 44 w 206"/>
                <a:gd name="T91" fmla="*/ 138 h 166"/>
                <a:gd name="T92" fmla="*/ 34 w 206"/>
                <a:gd name="T93" fmla="*/ 144 h 166"/>
                <a:gd name="T94" fmla="*/ 28 w 206"/>
                <a:gd name="T95" fmla="*/ 150 h 166"/>
                <a:gd name="T96" fmla="*/ 6 w 206"/>
                <a:gd name="T97" fmla="*/ 160 h 166"/>
                <a:gd name="T98" fmla="*/ 0 w 206"/>
                <a:gd name="T99" fmla="*/ 166 h 166"/>
                <a:gd name="T100" fmla="*/ 78 w 206"/>
                <a:gd name="T101" fmla="*/ 166 h 166"/>
                <a:gd name="T102" fmla="*/ 78 w 206"/>
                <a:gd name="T103" fmla="*/ 14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6" h="166">
                  <a:moveTo>
                    <a:pt x="78" y="146"/>
                  </a:moveTo>
                  <a:lnTo>
                    <a:pt x="102" y="128"/>
                  </a:lnTo>
                  <a:lnTo>
                    <a:pt x="112" y="128"/>
                  </a:lnTo>
                  <a:lnTo>
                    <a:pt x="116" y="124"/>
                  </a:lnTo>
                  <a:lnTo>
                    <a:pt x="124" y="126"/>
                  </a:lnTo>
                  <a:lnTo>
                    <a:pt x="136" y="120"/>
                  </a:lnTo>
                  <a:lnTo>
                    <a:pt x="146" y="110"/>
                  </a:lnTo>
                  <a:lnTo>
                    <a:pt x="164" y="106"/>
                  </a:lnTo>
                  <a:lnTo>
                    <a:pt x="166" y="100"/>
                  </a:lnTo>
                  <a:lnTo>
                    <a:pt x="162" y="96"/>
                  </a:lnTo>
                  <a:lnTo>
                    <a:pt x="166" y="88"/>
                  </a:lnTo>
                  <a:lnTo>
                    <a:pt x="176" y="86"/>
                  </a:lnTo>
                  <a:lnTo>
                    <a:pt x="178" y="82"/>
                  </a:lnTo>
                  <a:lnTo>
                    <a:pt x="202" y="80"/>
                  </a:lnTo>
                  <a:lnTo>
                    <a:pt x="206" y="72"/>
                  </a:lnTo>
                  <a:lnTo>
                    <a:pt x="206" y="70"/>
                  </a:lnTo>
                  <a:lnTo>
                    <a:pt x="202" y="70"/>
                  </a:lnTo>
                  <a:lnTo>
                    <a:pt x="198" y="62"/>
                  </a:lnTo>
                  <a:lnTo>
                    <a:pt x="200" y="52"/>
                  </a:lnTo>
                  <a:lnTo>
                    <a:pt x="198" y="50"/>
                  </a:lnTo>
                  <a:lnTo>
                    <a:pt x="200" y="36"/>
                  </a:lnTo>
                  <a:lnTo>
                    <a:pt x="200" y="26"/>
                  </a:lnTo>
                  <a:lnTo>
                    <a:pt x="194" y="20"/>
                  </a:lnTo>
                  <a:lnTo>
                    <a:pt x="182" y="16"/>
                  </a:lnTo>
                  <a:lnTo>
                    <a:pt x="178" y="14"/>
                  </a:lnTo>
                  <a:lnTo>
                    <a:pt x="174" y="16"/>
                  </a:lnTo>
                  <a:lnTo>
                    <a:pt x="152" y="14"/>
                  </a:lnTo>
                  <a:lnTo>
                    <a:pt x="144" y="6"/>
                  </a:lnTo>
                  <a:lnTo>
                    <a:pt x="146" y="4"/>
                  </a:lnTo>
                  <a:lnTo>
                    <a:pt x="144" y="0"/>
                  </a:lnTo>
                  <a:lnTo>
                    <a:pt x="138" y="4"/>
                  </a:lnTo>
                  <a:lnTo>
                    <a:pt x="132" y="4"/>
                  </a:lnTo>
                  <a:lnTo>
                    <a:pt x="126" y="14"/>
                  </a:lnTo>
                  <a:lnTo>
                    <a:pt x="114" y="38"/>
                  </a:lnTo>
                  <a:lnTo>
                    <a:pt x="108" y="44"/>
                  </a:lnTo>
                  <a:lnTo>
                    <a:pt x="90" y="52"/>
                  </a:lnTo>
                  <a:lnTo>
                    <a:pt x="84" y="54"/>
                  </a:lnTo>
                  <a:lnTo>
                    <a:pt x="80" y="60"/>
                  </a:lnTo>
                  <a:lnTo>
                    <a:pt x="72" y="68"/>
                  </a:lnTo>
                  <a:lnTo>
                    <a:pt x="70" y="74"/>
                  </a:lnTo>
                  <a:lnTo>
                    <a:pt x="62" y="88"/>
                  </a:lnTo>
                  <a:lnTo>
                    <a:pt x="62" y="98"/>
                  </a:lnTo>
                  <a:lnTo>
                    <a:pt x="66" y="106"/>
                  </a:lnTo>
                  <a:lnTo>
                    <a:pt x="62" y="116"/>
                  </a:lnTo>
                  <a:lnTo>
                    <a:pt x="54" y="128"/>
                  </a:lnTo>
                  <a:lnTo>
                    <a:pt x="44" y="138"/>
                  </a:lnTo>
                  <a:lnTo>
                    <a:pt x="34" y="144"/>
                  </a:lnTo>
                  <a:lnTo>
                    <a:pt x="28" y="150"/>
                  </a:lnTo>
                  <a:lnTo>
                    <a:pt x="6" y="160"/>
                  </a:lnTo>
                  <a:lnTo>
                    <a:pt x="0" y="166"/>
                  </a:lnTo>
                  <a:lnTo>
                    <a:pt x="78" y="166"/>
                  </a:lnTo>
                  <a:lnTo>
                    <a:pt x="78" y="14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94" name="Freeform 518"/>
            <p:cNvSpPr>
              <a:spLocks/>
            </p:cNvSpPr>
            <p:nvPr/>
          </p:nvSpPr>
          <p:spPr bwMode="auto">
            <a:xfrm>
              <a:off x="3685895" y="3203032"/>
              <a:ext cx="233610" cy="201388"/>
            </a:xfrm>
            <a:custGeom>
              <a:avLst/>
              <a:gdLst>
                <a:gd name="T0" fmla="*/ 63 w 145"/>
                <a:gd name="T1" fmla="*/ 123 h 125"/>
                <a:gd name="T2" fmla="*/ 63 w 145"/>
                <a:gd name="T3" fmla="*/ 95 h 125"/>
                <a:gd name="T4" fmla="*/ 73 w 145"/>
                <a:gd name="T5" fmla="*/ 87 h 125"/>
                <a:gd name="T6" fmla="*/ 85 w 145"/>
                <a:gd name="T7" fmla="*/ 85 h 125"/>
                <a:gd name="T8" fmla="*/ 89 w 145"/>
                <a:gd name="T9" fmla="*/ 32 h 125"/>
                <a:gd name="T10" fmla="*/ 145 w 145"/>
                <a:gd name="T11" fmla="*/ 32 h 125"/>
                <a:gd name="T12" fmla="*/ 145 w 145"/>
                <a:gd name="T13" fmla="*/ 6 h 125"/>
                <a:gd name="T14" fmla="*/ 145 w 145"/>
                <a:gd name="T15" fmla="*/ 0 h 125"/>
                <a:gd name="T16" fmla="*/ 67 w 145"/>
                <a:gd name="T17" fmla="*/ 0 h 125"/>
                <a:gd name="T18" fmla="*/ 57 w 145"/>
                <a:gd name="T19" fmla="*/ 20 h 125"/>
                <a:gd name="T20" fmla="*/ 45 w 145"/>
                <a:gd name="T21" fmla="*/ 26 h 125"/>
                <a:gd name="T22" fmla="*/ 43 w 145"/>
                <a:gd name="T23" fmla="*/ 34 h 125"/>
                <a:gd name="T24" fmla="*/ 39 w 145"/>
                <a:gd name="T25" fmla="*/ 44 h 125"/>
                <a:gd name="T26" fmla="*/ 39 w 145"/>
                <a:gd name="T27" fmla="*/ 56 h 125"/>
                <a:gd name="T28" fmla="*/ 20 w 145"/>
                <a:gd name="T29" fmla="*/ 70 h 125"/>
                <a:gd name="T30" fmla="*/ 20 w 145"/>
                <a:gd name="T31" fmla="*/ 78 h 125"/>
                <a:gd name="T32" fmla="*/ 14 w 145"/>
                <a:gd name="T33" fmla="*/ 87 h 125"/>
                <a:gd name="T34" fmla="*/ 14 w 145"/>
                <a:gd name="T35" fmla="*/ 91 h 125"/>
                <a:gd name="T36" fmla="*/ 8 w 145"/>
                <a:gd name="T37" fmla="*/ 101 h 125"/>
                <a:gd name="T38" fmla="*/ 2 w 145"/>
                <a:gd name="T39" fmla="*/ 105 h 125"/>
                <a:gd name="T40" fmla="*/ 0 w 145"/>
                <a:gd name="T41" fmla="*/ 125 h 125"/>
                <a:gd name="T42" fmla="*/ 2 w 145"/>
                <a:gd name="T43" fmla="*/ 125 h 125"/>
                <a:gd name="T44" fmla="*/ 6 w 145"/>
                <a:gd name="T45" fmla="*/ 123 h 125"/>
                <a:gd name="T46" fmla="*/ 63 w 145"/>
                <a:gd name="T47" fmla="*/ 123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125">
                  <a:moveTo>
                    <a:pt x="63" y="123"/>
                  </a:moveTo>
                  <a:lnTo>
                    <a:pt x="63" y="95"/>
                  </a:lnTo>
                  <a:lnTo>
                    <a:pt x="73" y="87"/>
                  </a:lnTo>
                  <a:lnTo>
                    <a:pt x="85" y="85"/>
                  </a:lnTo>
                  <a:lnTo>
                    <a:pt x="89" y="32"/>
                  </a:lnTo>
                  <a:lnTo>
                    <a:pt x="145" y="32"/>
                  </a:lnTo>
                  <a:lnTo>
                    <a:pt x="145" y="6"/>
                  </a:lnTo>
                  <a:lnTo>
                    <a:pt x="145" y="0"/>
                  </a:lnTo>
                  <a:lnTo>
                    <a:pt x="67" y="0"/>
                  </a:lnTo>
                  <a:lnTo>
                    <a:pt x="57" y="20"/>
                  </a:lnTo>
                  <a:lnTo>
                    <a:pt x="45" y="26"/>
                  </a:lnTo>
                  <a:lnTo>
                    <a:pt x="43" y="34"/>
                  </a:lnTo>
                  <a:lnTo>
                    <a:pt x="39" y="44"/>
                  </a:lnTo>
                  <a:lnTo>
                    <a:pt x="39" y="56"/>
                  </a:lnTo>
                  <a:lnTo>
                    <a:pt x="20" y="70"/>
                  </a:lnTo>
                  <a:lnTo>
                    <a:pt x="20" y="78"/>
                  </a:lnTo>
                  <a:lnTo>
                    <a:pt x="14" y="87"/>
                  </a:lnTo>
                  <a:lnTo>
                    <a:pt x="14" y="91"/>
                  </a:lnTo>
                  <a:lnTo>
                    <a:pt x="8" y="101"/>
                  </a:lnTo>
                  <a:lnTo>
                    <a:pt x="2" y="105"/>
                  </a:lnTo>
                  <a:lnTo>
                    <a:pt x="0" y="125"/>
                  </a:lnTo>
                  <a:lnTo>
                    <a:pt x="2" y="125"/>
                  </a:lnTo>
                  <a:lnTo>
                    <a:pt x="6" y="123"/>
                  </a:lnTo>
                  <a:lnTo>
                    <a:pt x="63" y="12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Freeform 519"/>
            <p:cNvSpPr>
              <a:spLocks/>
            </p:cNvSpPr>
            <p:nvPr/>
          </p:nvSpPr>
          <p:spPr bwMode="auto">
            <a:xfrm>
              <a:off x="3663339" y="3546196"/>
              <a:ext cx="162721" cy="138555"/>
            </a:xfrm>
            <a:custGeom>
              <a:avLst/>
              <a:gdLst>
                <a:gd name="T0" fmla="*/ 41 w 101"/>
                <a:gd name="T1" fmla="*/ 80 h 86"/>
                <a:gd name="T2" fmla="*/ 51 w 101"/>
                <a:gd name="T3" fmla="*/ 82 h 86"/>
                <a:gd name="T4" fmla="*/ 63 w 101"/>
                <a:gd name="T5" fmla="*/ 80 h 86"/>
                <a:gd name="T6" fmla="*/ 71 w 101"/>
                <a:gd name="T7" fmla="*/ 82 h 86"/>
                <a:gd name="T8" fmla="*/ 83 w 101"/>
                <a:gd name="T9" fmla="*/ 86 h 86"/>
                <a:gd name="T10" fmla="*/ 89 w 101"/>
                <a:gd name="T11" fmla="*/ 86 h 86"/>
                <a:gd name="T12" fmla="*/ 99 w 101"/>
                <a:gd name="T13" fmla="*/ 84 h 86"/>
                <a:gd name="T14" fmla="*/ 101 w 101"/>
                <a:gd name="T15" fmla="*/ 74 h 86"/>
                <a:gd name="T16" fmla="*/ 97 w 101"/>
                <a:gd name="T17" fmla="*/ 66 h 86"/>
                <a:gd name="T18" fmla="*/ 93 w 101"/>
                <a:gd name="T19" fmla="*/ 66 h 86"/>
                <a:gd name="T20" fmla="*/ 93 w 101"/>
                <a:gd name="T21" fmla="*/ 54 h 86"/>
                <a:gd name="T22" fmla="*/ 91 w 101"/>
                <a:gd name="T23" fmla="*/ 44 h 86"/>
                <a:gd name="T24" fmla="*/ 79 w 101"/>
                <a:gd name="T25" fmla="*/ 40 h 86"/>
                <a:gd name="T26" fmla="*/ 77 w 101"/>
                <a:gd name="T27" fmla="*/ 28 h 86"/>
                <a:gd name="T28" fmla="*/ 75 w 101"/>
                <a:gd name="T29" fmla="*/ 26 h 86"/>
                <a:gd name="T30" fmla="*/ 69 w 101"/>
                <a:gd name="T31" fmla="*/ 12 h 86"/>
                <a:gd name="T32" fmla="*/ 61 w 101"/>
                <a:gd name="T33" fmla="*/ 10 h 86"/>
                <a:gd name="T34" fmla="*/ 55 w 101"/>
                <a:gd name="T35" fmla="*/ 2 h 86"/>
                <a:gd name="T36" fmla="*/ 41 w 101"/>
                <a:gd name="T37" fmla="*/ 0 h 86"/>
                <a:gd name="T38" fmla="*/ 30 w 101"/>
                <a:gd name="T39" fmla="*/ 4 h 86"/>
                <a:gd name="T40" fmla="*/ 24 w 101"/>
                <a:gd name="T41" fmla="*/ 4 h 86"/>
                <a:gd name="T42" fmla="*/ 18 w 101"/>
                <a:gd name="T43" fmla="*/ 6 h 86"/>
                <a:gd name="T44" fmla="*/ 16 w 101"/>
                <a:gd name="T45" fmla="*/ 16 h 86"/>
                <a:gd name="T46" fmla="*/ 12 w 101"/>
                <a:gd name="T47" fmla="*/ 32 h 86"/>
                <a:gd name="T48" fmla="*/ 6 w 101"/>
                <a:gd name="T49" fmla="*/ 36 h 86"/>
                <a:gd name="T50" fmla="*/ 0 w 101"/>
                <a:gd name="T51" fmla="*/ 38 h 86"/>
                <a:gd name="T52" fmla="*/ 0 w 101"/>
                <a:gd name="T53" fmla="*/ 42 h 86"/>
                <a:gd name="T54" fmla="*/ 10 w 101"/>
                <a:gd name="T55" fmla="*/ 44 h 86"/>
                <a:gd name="T56" fmla="*/ 14 w 101"/>
                <a:gd name="T57" fmla="*/ 56 h 86"/>
                <a:gd name="T58" fmla="*/ 14 w 101"/>
                <a:gd name="T59" fmla="*/ 60 h 86"/>
                <a:gd name="T60" fmla="*/ 36 w 101"/>
                <a:gd name="T61" fmla="*/ 60 h 86"/>
                <a:gd name="T62" fmla="*/ 41 w 101"/>
                <a:gd name="T63" fmla="*/ 56 h 86"/>
                <a:gd name="T64" fmla="*/ 53 w 101"/>
                <a:gd name="T65" fmla="*/ 60 h 86"/>
                <a:gd name="T66" fmla="*/ 65 w 101"/>
                <a:gd name="T67" fmla="*/ 62 h 86"/>
                <a:gd name="T68" fmla="*/ 65 w 101"/>
                <a:gd name="T69" fmla="*/ 64 h 86"/>
                <a:gd name="T70" fmla="*/ 61 w 101"/>
                <a:gd name="T71" fmla="*/ 68 h 86"/>
                <a:gd name="T72" fmla="*/ 53 w 101"/>
                <a:gd name="T73" fmla="*/ 64 h 86"/>
                <a:gd name="T74" fmla="*/ 47 w 101"/>
                <a:gd name="T75" fmla="*/ 64 h 86"/>
                <a:gd name="T76" fmla="*/ 43 w 101"/>
                <a:gd name="T77" fmla="*/ 62 h 86"/>
                <a:gd name="T78" fmla="*/ 41 w 101"/>
                <a:gd name="T79" fmla="*/ 66 h 86"/>
                <a:gd name="T80" fmla="*/ 32 w 101"/>
                <a:gd name="T81" fmla="*/ 66 h 86"/>
                <a:gd name="T82" fmla="*/ 30 w 101"/>
                <a:gd name="T83" fmla="*/ 68 h 86"/>
                <a:gd name="T84" fmla="*/ 10 w 101"/>
                <a:gd name="T85" fmla="*/ 72 h 86"/>
                <a:gd name="T86" fmla="*/ 10 w 101"/>
                <a:gd name="T87" fmla="*/ 80 h 86"/>
                <a:gd name="T88" fmla="*/ 12 w 101"/>
                <a:gd name="T89" fmla="*/ 86 h 86"/>
                <a:gd name="T90" fmla="*/ 30 w 101"/>
                <a:gd name="T91" fmla="*/ 86 h 86"/>
                <a:gd name="T92" fmla="*/ 41 w 101"/>
                <a:gd name="T93"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86">
                  <a:moveTo>
                    <a:pt x="41" y="80"/>
                  </a:moveTo>
                  <a:lnTo>
                    <a:pt x="51" y="82"/>
                  </a:lnTo>
                  <a:lnTo>
                    <a:pt x="63" y="80"/>
                  </a:lnTo>
                  <a:lnTo>
                    <a:pt x="71" y="82"/>
                  </a:lnTo>
                  <a:lnTo>
                    <a:pt x="83" y="86"/>
                  </a:lnTo>
                  <a:lnTo>
                    <a:pt x="89" y="86"/>
                  </a:lnTo>
                  <a:lnTo>
                    <a:pt x="99" y="84"/>
                  </a:lnTo>
                  <a:lnTo>
                    <a:pt x="101" y="74"/>
                  </a:lnTo>
                  <a:lnTo>
                    <a:pt x="97" y="66"/>
                  </a:lnTo>
                  <a:lnTo>
                    <a:pt x="93" y="66"/>
                  </a:lnTo>
                  <a:lnTo>
                    <a:pt x="93" y="54"/>
                  </a:lnTo>
                  <a:lnTo>
                    <a:pt x="91" y="44"/>
                  </a:lnTo>
                  <a:lnTo>
                    <a:pt x="79" y="40"/>
                  </a:lnTo>
                  <a:lnTo>
                    <a:pt x="77" y="28"/>
                  </a:lnTo>
                  <a:lnTo>
                    <a:pt x="75" y="26"/>
                  </a:lnTo>
                  <a:lnTo>
                    <a:pt x="69" y="12"/>
                  </a:lnTo>
                  <a:lnTo>
                    <a:pt x="61" y="10"/>
                  </a:lnTo>
                  <a:lnTo>
                    <a:pt x="55" y="2"/>
                  </a:lnTo>
                  <a:lnTo>
                    <a:pt x="41" y="0"/>
                  </a:lnTo>
                  <a:lnTo>
                    <a:pt x="30" y="4"/>
                  </a:lnTo>
                  <a:lnTo>
                    <a:pt x="24" y="4"/>
                  </a:lnTo>
                  <a:lnTo>
                    <a:pt x="18" y="6"/>
                  </a:lnTo>
                  <a:lnTo>
                    <a:pt x="16" y="16"/>
                  </a:lnTo>
                  <a:lnTo>
                    <a:pt x="12" y="32"/>
                  </a:lnTo>
                  <a:lnTo>
                    <a:pt x="6" y="36"/>
                  </a:lnTo>
                  <a:lnTo>
                    <a:pt x="0" y="38"/>
                  </a:lnTo>
                  <a:lnTo>
                    <a:pt x="0" y="42"/>
                  </a:lnTo>
                  <a:lnTo>
                    <a:pt x="10" y="44"/>
                  </a:lnTo>
                  <a:lnTo>
                    <a:pt x="14" y="56"/>
                  </a:lnTo>
                  <a:lnTo>
                    <a:pt x="14" y="60"/>
                  </a:lnTo>
                  <a:lnTo>
                    <a:pt x="36" y="60"/>
                  </a:lnTo>
                  <a:lnTo>
                    <a:pt x="41" y="56"/>
                  </a:lnTo>
                  <a:lnTo>
                    <a:pt x="53" y="60"/>
                  </a:lnTo>
                  <a:lnTo>
                    <a:pt x="65" y="62"/>
                  </a:lnTo>
                  <a:lnTo>
                    <a:pt x="65" y="64"/>
                  </a:lnTo>
                  <a:lnTo>
                    <a:pt x="61" y="68"/>
                  </a:lnTo>
                  <a:lnTo>
                    <a:pt x="53" y="64"/>
                  </a:lnTo>
                  <a:lnTo>
                    <a:pt x="47" y="64"/>
                  </a:lnTo>
                  <a:lnTo>
                    <a:pt x="43" y="62"/>
                  </a:lnTo>
                  <a:lnTo>
                    <a:pt x="41" y="66"/>
                  </a:lnTo>
                  <a:lnTo>
                    <a:pt x="32" y="66"/>
                  </a:lnTo>
                  <a:lnTo>
                    <a:pt x="30" y="68"/>
                  </a:lnTo>
                  <a:lnTo>
                    <a:pt x="10" y="72"/>
                  </a:lnTo>
                  <a:lnTo>
                    <a:pt x="10" y="80"/>
                  </a:lnTo>
                  <a:lnTo>
                    <a:pt x="12" y="86"/>
                  </a:lnTo>
                  <a:lnTo>
                    <a:pt x="30" y="86"/>
                  </a:lnTo>
                  <a:lnTo>
                    <a:pt x="41" y="8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96" name="Freeform 520"/>
            <p:cNvSpPr>
              <a:spLocks/>
            </p:cNvSpPr>
            <p:nvPr/>
          </p:nvSpPr>
          <p:spPr bwMode="auto">
            <a:xfrm>
              <a:off x="3679450" y="3636418"/>
              <a:ext cx="88611" cy="25778"/>
            </a:xfrm>
            <a:custGeom>
              <a:avLst/>
              <a:gdLst>
                <a:gd name="T0" fmla="*/ 22 w 55"/>
                <a:gd name="T1" fmla="*/ 10 h 16"/>
                <a:gd name="T2" fmla="*/ 31 w 55"/>
                <a:gd name="T3" fmla="*/ 10 h 16"/>
                <a:gd name="T4" fmla="*/ 33 w 55"/>
                <a:gd name="T5" fmla="*/ 6 h 16"/>
                <a:gd name="T6" fmla="*/ 37 w 55"/>
                <a:gd name="T7" fmla="*/ 8 h 16"/>
                <a:gd name="T8" fmla="*/ 43 w 55"/>
                <a:gd name="T9" fmla="*/ 8 h 16"/>
                <a:gd name="T10" fmla="*/ 51 w 55"/>
                <a:gd name="T11" fmla="*/ 12 h 16"/>
                <a:gd name="T12" fmla="*/ 55 w 55"/>
                <a:gd name="T13" fmla="*/ 8 h 16"/>
                <a:gd name="T14" fmla="*/ 55 w 55"/>
                <a:gd name="T15" fmla="*/ 6 h 16"/>
                <a:gd name="T16" fmla="*/ 43 w 55"/>
                <a:gd name="T17" fmla="*/ 4 h 16"/>
                <a:gd name="T18" fmla="*/ 31 w 55"/>
                <a:gd name="T19" fmla="*/ 0 h 16"/>
                <a:gd name="T20" fmla="*/ 26 w 55"/>
                <a:gd name="T21" fmla="*/ 4 h 16"/>
                <a:gd name="T22" fmla="*/ 4 w 55"/>
                <a:gd name="T23" fmla="*/ 4 h 16"/>
                <a:gd name="T24" fmla="*/ 6 w 55"/>
                <a:gd name="T25" fmla="*/ 10 h 16"/>
                <a:gd name="T26" fmla="*/ 2 w 55"/>
                <a:gd name="T27" fmla="*/ 8 h 16"/>
                <a:gd name="T28" fmla="*/ 0 w 55"/>
                <a:gd name="T29" fmla="*/ 10 h 16"/>
                <a:gd name="T30" fmla="*/ 0 w 55"/>
                <a:gd name="T31" fmla="*/ 16 h 16"/>
                <a:gd name="T32" fmla="*/ 20 w 55"/>
                <a:gd name="T33" fmla="*/ 12 h 16"/>
                <a:gd name="T34" fmla="*/ 22 w 55"/>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16">
                  <a:moveTo>
                    <a:pt x="22" y="10"/>
                  </a:moveTo>
                  <a:lnTo>
                    <a:pt x="31" y="10"/>
                  </a:lnTo>
                  <a:lnTo>
                    <a:pt x="33" y="6"/>
                  </a:lnTo>
                  <a:lnTo>
                    <a:pt x="37" y="8"/>
                  </a:lnTo>
                  <a:lnTo>
                    <a:pt x="43" y="8"/>
                  </a:lnTo>
                  <a:lnTo>
                    <a:pt x="51" y="12"/>
                  </a:lnTo>
                  <a:lnTo>
                    <a:pt x="55" y="8"/>
                  </a:lnTo>
                  <a:lnTo>
                    <a:pt x="55" y="6"/>
                  </a:lnTo>
                  <a:lnTo>
                    <a:pt x="43" y="4"/>
                  </a:lnTo>
                  <a:lnTo>
                    <a:pt x="31" y="0"/>
                  </a:lnTo>
                  <a:lnTo>
                    <a:pt x="26" y="4"/>
                  </a:lnTo>
                  <a:lnTo>
                    <a:pt x="4" y="4"/>
                  </a:lnTo>
                  <a:lnTo>
                    <a:pt x="6" y="10"/>
                  </a:lnTo>
                  <a:lnTo>
                    <a:pt x="2" y="8"/>
                  </a:lnTo>
                  <a:lnTo>
                    <a:pt x="0" y="10"/>
                  </a:lnTo>
                  <a:lnTo>
                    <a:pt x="0" y="16"/>
                  </a:lnTo>
                  <a:lnTo>
                    <a:pt x="20" y="12"/>
                  </a:lnTo>
                  <a:lnTo>
                    <a:pt x="22" y="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97" name="Freeform 521"/>
            <p:cNvSpPr>
              <a:spLocks noEditPoints="1"/>
            </p:cNvSpPr>
            <p:nvPr/>
          </p:nvSpPr>
          <p:spPr bwMode="auto">
            <a:xfrm>
              <a:off x="3682673" y="3675085"/>
              <a:ext cx="85388" cy="54777"/>
            </a:xfrm>
            <a:custGeom>
              <a:avLst/>
              <a:gdLst>
                <a:gd name="T0" fmla="*/ 12 w 53"/>
                <a:gd name="T1" fmla="*/ 24 h 34"/>
                <a:gd name="T2" fmla="*/ 12 w 53"/>
                <a:gd name="T3" fmla="*/ 24 h 34"/>
                <a:gd name="T4" fmla="*/ 14 w 53"/>
                <a:gd name="T5" fmla="*/ 22 h 34"/>
                <a:gd name="T6" fmla="*/ 16 w 53"/>
                <a:gd name="T7" fmla="*/ 24 h 34"/>
                <a:gd name="T8" fmla="*/ 14 w 53"/>
                <a:gd name="T9" fmla="*/ 26 h 34"/>
                <a:gd name="T10" fmla="*/ 12 w 53"/>
                <a:gd name="T11" fmla="*/ 24 h 34"/>
                <a:gd name="T12" fmla="*/ 12 w 53"/>
                <a:gd name="T13" fmla="*/ 32 h 34"/>
                <a:gd name="T14" fmla="*/ 14 w 53"/>
                <a:gd name="T15" fmla="*/ 30 h 34"/>
                <a:gd name="T16" fmla="*/ 14 w 53"/>
                <a:gd name="T17" fmla="*/ 30 h 34"/>
                <a:gd name="T18" fmla="*/ 12 w 53"/>
                <a:gd name="T19" fmla="*/ 28 h 34"/>
                <a:gd name="T20" fmla="*/ 10 w 53"/>
                <a:gd name="T21" fmla="*/ 30 h 34"/>
                <a:gd name="T22" fmla="*/ 12 w 53"/>
                <a:gd name="T23" fmla="*/ 32 h 34"/>
                <a:gd name="T24" fmla="*/ 8 w 53"/>
                <a:gd name="T25" fmla="*/ 20 h 34"/>
                <a:gd name="T26" fmla="*/ 10 w 53"/>
                <a:gd name="T27" fmla="*/ 20 h 34"/>
                <a:gd name="T28" fmla="*/ 8 w 53"/>
                <a:gd name="T29" fmla="*/ 18 h 34"/>
                <a:gd name="T30" fmla="*/ 8 w 53"/>
                <a:gd name="T31" fmla="*/ 20 h 34"/>
                <a:gd name="T32" fmla="*/ 8 w 53"/>
                <a:gd name="T33" fmla="*/ 20 h 34"/>
                <a:gd name="T34" fmla="*/ 43 w 53"/>
                <a:gd name="T35" fmla="*/ 20 h 34"/>
                <a:gd name="T36" fmla="*/ 53 w 53"/>
                <a:gd name="T37" fmla="*/ 16 h 34"/>
                <a:gd name="T38" fmla="*/ 51 w 53"/>
                <a:gd name="T39" fmla="*/ 10 h 34"/>
                <a:gd name="T40" fmla="*/ 53 w 53"/>
                <a:gd name="T41" fmla="*/ 6 h 34"/>
                <a:gd name="T42" fmla="*/ 51 w 53"/>
                <a:gd name="T43" fmla="*/ 0 h 34"/>
                <a:gd name="T44" fmla="*/ 39 w 53"/>
                <a:gd name="T45" fmla="*/ 2 h 34"/>
                <a:gd name="T46" fmla="*/ 29 w 53"/>
                <a:gd name="T47" fmla="*/ 0 h 34"/>
                <a:gd name="T48" fmla="*/ 18 w 53"/>
                <a:gd name="T49" fmla="*/ 6 h 34"/>
                <a:gd name="T50" fmla="*/ 0 w 53"/>
                <a:gd name="T51" fmla="*/ 6 h 34"/>
                <a:gd name="T52" fmla="*/ 4 w 53"/>
                <a:gd name="T53" fmla="*/ 12 h 34"/>
                <a:gd name="T54" fmla="*/ 8 w 53"/>
                <a:gd name="T55" fmla="*/ 14 h 34"/>
                <a:gd name="T56" fmla="*/ 20 w 53"/>
                <a:gd name="T57" fmla="*/ 14 h 34"/>
                <a:gd name="T58" fmla="*/ 29 w 53"/>
                <a:gd name="T59" fmla="*/ 14 h 34"/>
                <a:gd name="T60" fmla="*/ 27 w 53"/>
                <a:gd name="T61" fmla="*/ 16 h 34"/>
                <a:gd name="T62" fmla="*/ 20 w 53"/>
                <a:gd name="T63" fmla="*/ 16 h 34"/>
                <a:gd name="T64" fmla="*/ 16 w 53"/>
                <a:gd name="T65" fmla="*/ 20 h 34"/>
                <a:gd name="T66" fmla="*/ 22 w 53"/>
                <a:gd name="T67" fmla="*/ 24 h 34"/>
                <a:gd name="T68" fmla="*/ 24 w 53"/>
                <a:gd name="T69" fmla="*/ 30 h 34"/>
                <a:gd name="T70" fmla="*/ 29 w 53"/>
                <a:gd name="T71" fmla="*/ 34 h 34"/>
                <a:gd name="T72" fmla="*/ 35 w 53"/>
                <a:gd name="T73" fmla="*/ 28 h 34"/>
                <a:gd name="T74" fmla="*/ 43 w 53"/>
                <a:gd name="T75"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4">
                  <a:moveTo>
                    <a:pt x="12" y="24"/>
                  </a:moveTo>
                  <a:lnTo>
                    <a:pt x="12" y="24"/>
                  </a:lnTo>
                  <a:lnTo>
                    <a:pt x="14" y="22"/>
                  </a:lnTo>
                  <a:lnTo>
                    <a:pt x="16" y="24"/>
                  </a:lnTo>
                  <a:lnTo>
                    <a:pt x="14" y="26"/>
                  </a:lnTo>
                  <a:lnTo>
                    <a:pt x="12" y="24"/>
                  </a:lnTo>
                  <a:close/>
                  <a:moveTo>
                    <a:pt x="12" y="32"/>
                  </a:moveTo>
                  <a:lnTo>
                    <a:pt x="14" y="30"/>
                  </a:lnTo>
                  <a:lnTo>
                    <a:pt x="14" y="30"/>
                  </a:lnTo>
                  <a:lnTo>
                    <a:pt x="12" y="28"/>
                  </a:lnTo>
                  <a:lnTo>
                    <a:pt x="10" y="30"/>
                  </a:lnTo>
                  <a:lnTo>
                    <a:pt x="12" y="32"/>
                  </a:lnTo>
                  <a:close/>
                  <a:moveTo>
                    <a:pt x="8" y="20"/>
                  </a:moveTo>
                  <a:lnTo>
                    <a:pt x="10" y="20"/>
                  </a:lnTo>
                  <a:lnTo>
                    <a:pt x="8" y="18"/>
                  </a:lnTo>
                  <a:lnTo>
                    <a:pt x="8" y="20"/>
                  </a:lnTo>
                  <a:lnTo>
                    <a:pt x="8" y="20"/>
                  </a:lnTo>
                  <a:close/>
                  <a:moveTo>
                    <a:pt x="43" y="20"/>
                  </a:moveTo>
                  <a:lnTo>
                    <a:pt x="53" y="16"/>
                  </a:lnTo>
                  <a:lnTo>
                    <a:pt x="51" y="10"/>
                  </a:lnTo>
                  <a:lnTo>
                    <a:pt x="53" y="6"/>
                  </a:lnTo>
                  <a:lnTo>
                    <a:pt x="51" y="0"/>
                  </a:lnTo>
                  <a:lnTo>
                    <a:pt x="39" y="2"/>
                  </a:lnTo>
                  <a:lnTo>
                    <a:pt x="29" y="0"/>
                  </a:lnTo>
                  <a:lnTo>
                    <a:pt x="18" y="6"/>
                  </a:lnTo>
                  <a:lnTo>
                    <a:pt x="0" y="6"/>
                  </a:lnTo>
                  <a:lnTo>
                    <a:pt x="4" y="12"/>
                  </a:lnTo>
                  <a:lnTo>
                    <a:pt x="8" y="14"/>
                  </a:lnTo>
                  <a:lnTo>
                    <a:pt x="20" y="14"/>
                  </a:lnTo>
                  <a:lnTo>
                    <a:pt x="29" y="14"/>
                  </a:lnTo>
                  <a:lnTo>
                    <a:pt x="27" y="16"/>
                  </a:lnTo>
                  <a:lnTo>
                    <a:pt x="20" y="16"/>
                  </a:lnTo>
                  <a:lnTo>
                    <a:pt x="16" y="20"/>
                  </a:lnTo>
                  <a:lnTo>
                    <a:pt x="22" y="24"/>
                  </a:lnTo>
                  <a:lnTo>
                    <a:pt x="24" y="30"/>
                  </a:lnTo>
                  <a:lnTo>
                    <a:pt x="29" y="34"/>
                  </a:lnTo>
                  <a:lnTo>
                    <a:pt x="35" y="28"/>
                  </a:lnTo>
                  <a:lnTo>
                    <a:pt x="43" y="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522"/>
            <p:cNvSpPr>
              <a:spLocks noEditPoints="1"/>
            </p:cNvSpPr>
            <p:nvPr/>
          </p:nvSpPr>
          <p:spPr bwMode="auto">
            <a:xfrm>
              <a:off x="3450674" y="3533308"/>
              <a:ext cx="74111" cy="74111"/>
            </a:xfrm>
            <a:custGeom>
              <a:avLst/>
              <a:gdLst>
                <a:gd name="T0" fmla="*/ 30 w 46"/>
                <a:gd name="T1" fmla="*/ 44 h 46"/>
                <a:gd name="T2" fmla="*/ 24 w 46"/>
                <a:gd name="T3" fmla="*/ 40 h 46"/>
                <a:gd name="T4" fmla="*/ 24 w 46"/>
                <a:gd name="T5" fmla="*/ 36 h 46"/>
                <a:gd name="T6" fmla="*/ 30 w 46"/>
                <a:gd name="T7" fmla="*/ 40 h 46"/>
                <a:gd name="T8" fmla="*/ 30 w 46"/>
                <a:gd name="T9" fmla="*/ 44 h 46"/>
                <a:gd name="T10" fmla="*/ 34 w 46"/>
                <a:gd name="T11" fmla="*/ 38 h 46"/>
                <a:gd name="T12" fmla="*/ 36 w 46"/>
                <a:gd name="T13" fmla="*/ 36 h 46"/>
                <a:gd name="T14" fmla="*/ 34 w 46"/>
                <a:gd name="T15" fmla="*/ 32 h 46"/>
                <a:gd name="T16" fmla="*/ 32 w 46"/>
                <a:gd name="T17" fmla="*/ 32 h 46"/>
                <a:gd name="T18" fmla="*/ 32 w 46"/>
                <a:gd name="T19" fmla="*/ 38 h 46"/>
                <a:gd name="T20" fmla="*/ 34 w 46"/>
                <a:gd name="T21" fmla="*/ 38 h 46"/>
                <a:gd name="T22" fmla="*/ 44 w 46"/>
                <a:gd name="T23" fmla="*/ 22 h 46"/>
                <a:gd name="T24" fmla="*/ 46 w 46"/>
                <a:gd name="T25" fmla="*/ 20 h 46"/>
                <a:gd name="T26" fmla="*/ 44 w 46"/>
                <a:gd name="T27" fmla="*/ 18 h 46"/>
                <a:gd name="T28" fmla="*/ 42 w 46"/>
                <a:gd name="T29" fmla="*/ 18 h 46"/>
                <a:gd name="T30" fmla="*/ 42 w 46"/>
                <a:gd name="T31" fmla="*/ 22 h 46"/>
                <a:gd name="T32" fmla="*/ 44 w 46"/>
                <a:gd name="T33" fmla="*/ 22 h 46"/>
                <a:gd name="T34" fmla="*/ 42 w 46"/>
                <a:gd name="T35" fmla="*/ 12 h 46"/>
                <a:gd name="T36" fmla="*/ 42 w 46"/>
                <a:gd name="T37" fmla="*/ 8 h 46"/>
                <a:gd name="T38" fmla="*/ 42 w 46"/>
                <a:gd name="T39" fmla="*/ 6 h 46"/>
                <a:gd name="T40" fmla="*/ 40 w 46"/>
                <a:gd name="T41" fmla="*/ 8 h 46"/>
                <a:gd name="T42" fmla="*/ 40 w 46"/>
                <a:gd name="T43" fmla="*/ 12 h 46"/>
                <a:gd name="T44" fmla="*/ 42 w 46"/>
                <a:gd name="T45" fmla="*/ 12 h 46"/>
                <a:gd name="T46" fmla="*/ 24 w 46"/>
                <a:gd name="T47" fmla="*/ 12 h 46"/>
                <a:gd name="T48" fmla="*/ 24 w 46"/>
                <a:gd name="T49" fmla="*/ 12 h 46"/>
                <a:gd name="T50" fmla="*/ 18 w 46"/>
                <a:gd name="T51" fmla="*/ 10 h 46"/>
                <a:gd name="T52" fmla="*/ 16 w 46"/>
                <a:gd name="T53" fmla="*/ 10 h 46"/>
                <a:gd name="T54" fmla="*/ 18 w 46"/>
                <a:gd name="T55" fmla="*/ 14 h 46"/>
                <a:gd name="T56" fmla="*/ 24 w 46"/>
                <a:gd name="T57" fmla="*/ 12 h 46"/>
                <a:gd name="T58" fmla="*/ 10 w 46"/>
                <a:gd name="T59" fmla="*/ 6 h 46"/>
                <a:gd name="T60" fmla="*/ 8 w 46"/>
                <a:gd name="T61" fmla="*/ 4 h 46"/>
                <a:gd name="T62" fmla="*/ 6 w 46"/>
                <a:gd name="T63" fmla="*/ 6 h 46"/>
                <a:gd name="T64" fmla="*/ 6 w 46"/>
                <a:gd name="T65" fmla="*/ 8 h 46"/>
                <a:gd name="T66" fmla="*/ 10 w 46"/>
                <a:gd name="T67" fmla="*/ 6 h 46"/>
                <a:gd name="T68" fmla="*/ 2 w 46"/>
                <a:gd name="T69" fmla="*/ 4 h 46"/>
                <a:gd name="T70" fmla="*/ 6 w 46"/>
                <a:gd name="T71" fmla="*/ 2 h 46"/>
                <a:gd name="T72" fmla="*/ 4 w 46"/>
                <a:gd name="T73" fmla="*/ 0 h 46"/>
                <a:gd name="T74" fmla="*/ 0 w 46"/>
                <a:gd name="T75" fmla="*/ 0 h 46"/>
                <a:gd name="T76" fmla="*/ 0 w 46"/>
                <a:gd name="T77" fmla="*/ 2 h 46"/>
                <a:gd name="T78" fmla="*/ 2 w 46"/>
                <a:gd name="T79" fmla="*/ 4 h 46"/>
                <a:gd name="T80" fmla="*/ 8 w 46"/>
                <a:gd name="T81" fmla="*/ 46 h 46"/>
                <a:gd name="T82" fmla="*/ 8 w 46"/>
                <a:gd name="T83" fmla="*/ 46 h 46"/>
                <a:gd name="T84" fmla="*/ 6 w 46"/>
                <a:gd name="T85" fmla="*/ 46 h 46"/>
                <a:gd name="T86" fmla="*/ 6 w 46"/>
                <a:gd name="T87" fmla="*/ 46 h 46"/>
                <a:gd name="T88" fmla="*/ 8 w 46"/>
                <a:gd name="T8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 h="46">
                  <a:moveTo>
                    <a:pt x="30" y="44"/>
                  </a:moveTo>
                  <a:lnTo>
                    <a:pt x="24" y="40"/>
                  </a:lnTo>
                  <a:lnTo>
                    <a:pt x="24" y="36"/>
                  </a:lnTo>
                  <a:lnTo>
                    <a:pt x="30" y="40"/>
                  </a:lnTo>
                  <a:lnTo>
                    <a:pt x="30" y="44"/>
                  </a:lnTo>
                  <a:close/>
                  <a:moveTo>
                    <a:pt x="34" y="38"/>
                  </a:moveTo>
                  <a:lnTo>
                    <a:pt x="36" y="36"/>
                  </a:lnTo>
                  <a:lnTo>
                    <a:pt x="34" y="32"/>
                  </a:lnTo>
                  <a:lnTo>
                    <a:pt x="32" y="32"/>
                  </a:lnTo>
                  <a:lnTo>
                    <a:pt x="32" y="38"/>
                  </a:lnTo>
                  <a:lnTo>
                    <a:pt x="34" y="38"/>
                  </a:lnTo>
                  <a:close/>
                  <a:moveTo>
                    <a:pt x="44" y="22"/>
                  </a:moveTo>
                  <a:lnTo>
                    <a:pt x="46" y="20"/>
                  </a:lnTo>
                  <a:lnTo>
                    <a:pt x="44" y="18"/>
                  </a:lnTo>
                  <a:lnTo>
                    <a:pt x="42" y="18"/>
                  </a:lnTo>
                  <a:lnTo>
                    <a:pt x="42" y="22"/>
                  </a:lnTo>
                  <a:lnTo>
                    <a:pt x="44" y="22"/>
                  </a:lnTo>
                  <a:close/>
                  <a:moveTo>
                    <a:pt x="42" y="12"/>
                  </a:moveTo>
                  <a:lnTo>
                    <a:pt x="42" y="8"/>
                  </a:lnTo>
                  <a:lnTo>
                    <a:pt x="42" y="6"/>
                  </a:lnTo>
                  <a:lnTo>
                    <a:pt x="40" y="8"/>
                  </a:lnTo>
                  <a:lnTo>
                    <a:pt x="40" y="12"/>
                  </a:lnTo>
                  <a:lnTo>
                    <a:pt x="42" y="12"/>
                  </a:lnTo>
                  <a:close/>
                  <a:moveTo>
                    <a:pt x="24" y="12"/>
                  </a:moveTo>
                  <a:lnTo>
                    <a:pt x="24" y="12"/>
                  </a:lnTo>
                  <a:lnTo>
                    <a:pt x="18" y="10"/>
                  </a:lnTo>
                  <a:lnTo>
                    <a:pt x="16" y="10"/>
                  </a:lnTo>
                  <a:lnTo>
                    <a:pt x="18" y="14"/>
                  </a:lnTo>
                  <a:lnTo>
                    <a:pt x="24" y="12"/>
                  </a:lnTo>
                  <a:close/>
                  <a:moveTo>
                    <a:pt x="10" y="6"/>
                  </a:moveTo>
                  <a:lnTo>
                    <a:pt x="8" y="4"/>
                  </a:lnTo>
                  <a:lnTo>
                    <a:pt x="6" y="6"/>
                  </a:lnTo>
                  <a:lnTo>
                    <a:pt x="6" y="8"/>
                  </a:lnTo>
                  <a:lnTo>
                    <a:pt x="10" y="6"/>
                  </a:lnTo>
                  <a:close/>
                  <a:moveTo>
                    <a:pt x="2" y="4"/>
                  </a:moveTo>
                  <a:lnTo>
                    <a:pt x="6" y="2"/>
                  </a:lnTo>
                  <a:lnTo>
                    <a:pt x="4" y="0"/>
                  </a:lnTo>
                  <a:lnTo>
                    <a:pt x="0" y="0"/>
                  </a:lnTo>
                  <a:lnTo>
                    <a:pt x="0" y="2"/>
                  </a:lnTo>
                  <a:lnTo>
                    <a:pt x="2" y="4"/>
                  </a:lnTo>
                  <a:close/>
                  <a:moveTo>
                    <a:pt x="8" y="46"/>
                  </a:moveTo>
                  <a:lnTo>
                    <a:pt x="8" y="46"/>
                  </a:lnTo>
                  <a:lnTo>
                    <a:pt x="6" y="46"/>
                  </a:lnTo>
                  <a:lnTo>
                    <a:pt x="6" y="46"/>
                  </a:lnTo>
                  <a:lnTo>
                    <a:pt x="8" y="4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99" name="Freeform 523"/>
            <p:cNvSpPr>
              <a:spLocks noEditPoints="1"/>
            </p:cNvSpPr>
            <p:nvPr/>
          </p:nvSpPr>
          <p:spPr bwMode="auto">
            <a:xfrm>
              <a:off x="3774505" y="3758862"/>
              <a:ext cx="80555" cy="106333"/>
            </a:xfrm>
            <a:custGeom>
              <a:avLst/>
              <a:gdLst>
                <a:gd name="T0" fmla="*/ 10 w 50"/>
                <a:gd name="T1" fmla="*/ 54 h 66"/>
                <a:gd name="T2" fmla="*/ 14 w 50"/>
                <a:gd name="T3" fmla="*/ 50 h 66"/>
                <a:gd name="T4" fmla="*/ 14 w 50"/>
                <a:gd name="T5" fmla="*/ 54 h 66"/>
                <a:gd name="T6" fmla="*/ 10 w 50"/>
                <a:gd name="T7" fmla="*/ 54 h 66"/>
                <a:gd name="T8" fmla="*/ 44 w 50"/>
                <a:gd name="T9" fmla="*/ 44 h 66"/>
                <a:gd name="T10" fmla="*/ 50 w 50"/>
                <a:gd name="T11" fmla="*/ 40 h 66"/>
                <a:gd name="T12" fmla="*/ 48 w 50"/>
                <a:gd name="T13" fmla="*/ 34 h 66"/>
                <a:gd name="T14" fmla="*/ 46 w 50"/>
                <a:gd name="T15" fmla="*/ 36 h 66"/>
                <a:gd name="T16" fmla="*/ 44 w 50"/>
                <a:gd name="T17" fmla="*/ 32 h 66"/>
                <a:gd name="T18" fmla="*/ 50 w 50"/>
                <a:gd name="T19" fmla="*/ 26 h 66"/>
                <a:gd name="T20" fmla="*/ 44 w 50"/>
                <a:gd name="T21" fmla="*/ 18 h 66"/>
                <a:gd name="T22" fmla="*/ 46 w 50"/>
                <a:gd name="T23" fmla="*/ 12 h 66"/>
                <a:gd name="T24" fmla="*/ 40 w 50"/>
                <a:gd name="T25" fmla="*/ 8 h 66"/>
                <a:gd name="T26" fmla="*/ 38 w 50"/>
                <a:gd name="T27" fmla="*/ 0 h 66"/>
                <a:gd name="T28" fmla="*/ 26 w 50"/>
                <a:gd name="T29" fmla="*/ 0 h 66"/>
                <a:gd name="T30" fmla="*/ 20 w 50"/>
                <a:gd name="T31" fmla="*/ 4 h 66"/>
                <a:gd name="T32" fmla="*/ 18 w 50"/>
                <a:gd name="T33" fmla="*/ 4 h 66"/>
                <a:gd name="T34" fmla="*/ 14 w 50"/>
                <a:gd name="T35" fmla="*/ 6 h 66"/>
                <a:gd name="T36" fmla="*/ 8 w 50"/>
                <a:gd name="T37" fmla="*/ 16 h 66"/>
                <a:gd name="T38" fmla="*/ 4 w 50"/>
                <a:gd name="T39" fmla="*/ 18 h 66"/>
                <a:gd name="T40" fmla="*/ 0 w 50"/>
                <a:gd name="T41" fmla="*/ 28 h 66"/>
                <a:gd name="T42" fmla="*/ 2 w 50"/>
                <a:gd name="T43" fmla="*/ 30 h 66"/>
                <a:gd name="T44" fmla="*/ 6 w 50"/>
                <a:gd name="T45" fmla="*/ 36 h 66"/>
                <a:gd name="T46" fmla="*/ 8 w 50"/>
                <a:gd name="T47" fmla="*/ 44 h 66"/>
                <a:gd name="T48" fmla="*/ 16 w 50"/>
                <a:gd name="T49" fmla="*/ 48 h 66"/>
                <a:gd name="T50" fmla="*/ 18 w 50"/>
                <a:gd name="T51" fmla="*/ 52 h 66"/>
                <a:gd name="T52" fmla="*/ 18 w 50"/>
                <a:gd name="T53" fmla="*/ 56 h 66"/>
                <a:gd name="T54" fmla="*/ 32 w 50"/>
                <a:gd name="T55" fmla="*/ 62 h 66"/>
                <a:gd name="T56" fmla="*/ 34 w 50"/>
                <a:gd name="T57" fmla="*/ 66 h 66"/>
                <a:gd name="T58" fmla="*/ 34 w 50"/>
                <a:gd name="T59" fmla="*/ 56 h 66"/>
                <a:gd name="T60" fmla="*/ 44 w 50"/>
                <a:gd name="T6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66">
                  <a:moveTo>
                    <a:pt x="10" y="54"/>
                  </a:moveTo>
                  <a:lnTo>
                    <a:pt x="14" y="50"/>
                  </a:lnTo>
                  <a:lnTo>
                    <a:pt x="14" y="54"/>
                  </a:lnTo>
                  <a:lnTo>
                    <a:pt x="10" y="54"/>
                  </a:lnTo>
                  <a:close/>
                  <a:moveTo>
                    <a:pt x="44" y="44"/>
                  </a:moveTo>
                  <a:lnTo>
                    <a:pt x="50" y="40"/>
                  </a:lnTo>
                  <a:lnTo>
                    <a:pt x="48" y="34"/>
                  </a:lnTo>
                  <a:lnTo>
                    <a:pt x="46" y="36"/>
                  </a:lnTo>
                  <a:lnTo>
                    <a:pt x="44" y="32"/>
                  </a:lnTo>
                  <a:lnTo>
                    <a:pt x="50" y="26"/>
                  </a:lnTo>
                  <a:lnTo>
                    <a:pt x="44" y="18"/>
                  </a:lnTo>
                  <a:lnTo>
                    <a:pt x="46" y="12"/>
                  </a:lnTo>
                  <a:lnTo>
                    <a:pt x="40" y="8"/>
                  </a:lnTo>
                  <a:lnTo>
                    <a:pt x="38" y="0"/>
                  </a:lnTo>
                  <a:lnTo>
                    <a:pt x="26" y="0"/>
                  </a:lnTo>
                  <a:lnTo>
                    <a:pt x="20" y="4"/>
                  </a:lnTo>
                  <a:lnTo>
                    <a:pt x="18" y="4"/>
                  </a:lnTo>
                  <a:lnTo>
                    <a:pt x="14" y="6"/>
                  </a:lnTo>
                  <a:lnTo>
                    <a:pt x="8" y="16"/>
                  </a:lnTo>
                  <a:lnTo>
                    <a:pt x="4" y="18"/>
                  </a:lnTo>
                  <a:lnTo>
                    <a:pt x="0" y="28"/>
                  </a:lnTo>
                  <a:lnTo>
                    <a:pt x="2" y="30"/>
                  </a:lnTo>
                  <a:lnTo>
                    <a:pt x="6" y="36"/>
                  </a:lnTo>
                  <a:lnTo>
                    <a:pt x="8" y="44"/>
                  </a:lnTo>
                  <a:lnTo>
                    <a:pt x="16" y="48"/>
                  </a:lnTo>
                  <a:lnTo>
                    <a:pt x="18" y="52"/>
                  </a:lnTo>
                  <a:lnTo>
                    <a:pt x="18" y="56"/>
                  </a:lnTo>
                  <a:lnTo>
                    <a:pt x="32" y="62"/>
                  </a:lnTo>
                  <a:lnTo>
                    <a:pt x="34" y="66"/>
                  </a:lnTo>
                  <a:lnTo>
                    <a:pt x="34" y="56"/>
                  </a:lnTo>
                  <a:lnTo>
                    <a:pt x="44" y="4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0" name="Freeform 524"/>
            <p:cNvSpPr>
              <a:spLocks/>
            </p:cNvSpPr>
            <p:nvPr/>
          </p:nvSpPr>
          <p:spPr bwMode="auto">
            <a:xfrm>
              <a:off x="3729395" y="3675085"/>
              <a:ext cx="206221" cy="173999"/>
            </a:xfrm>
            <a:custGeom>
              <a:avLst/>
              <a:gdLst>
                <a:gd name="T0" fmla="*/ 42 w 128"/>
                <a:gd name="T1" fmla="*/ 58 h 108"/>
                <a:gd name="T2" fmla="*/ 46 w 128"/>
                <a:gd name="T3" fmla="*/ 56 h 108"/>
                <a:gd name="T4" fmla="*/ 48 w 128"/>
                <a:gd name="T5" fmla="*/ 56 h 108"/>
                <a:gd name="T6" fmla="*/ 54 w 128"/>
                <a:gd name="T7" fmla="*/ 52 h 108"/>
                <a:gd name="T8" fmla="*/ 66 w 128"/>
                <a:gd name="T9" fmla="*/ 52 h 108"/>
                <a:gd name="T10" fmla="*/ 68 w 128"/>
                <a:gd name="T11" fmla="*/ 60 h 108"/>
                <a:gd name="T12" fmla="*/ 74 w 128"/>
                <a:gd name="T13" fmla="*/ 64 h 108"/>
                <a:gd name="T14" fmla="*/ 72 w 128"/>
                <a:gd name="T15" fmla="*/ 70 h 108"/>
                <a:gd name="T16" fmla="*/ 78 w 128"/>
                <a:gd name="T17" fmla="*/ 78 h 108"/>
                <a:gd name="T18" fmla="*/ 72 w 128"/>
                <a:gd name="T19" fmla="*/ 84 h 108"/>
                <a:gd name="T20" fmla="*/ 74 w 128"/>
                <a:gd name="T21" fmla="*/ 88 h 108"/>
                <a:gd name="T22" fmla="*/ 76 w 128"/>
                <a:gd name="T23" fmla="*/ 86 h 108"/>
                <a:gd name="T24" fmla="*/ 84 w 128"/>
                <a:gd name="T25" fmla="*/ 84 h 108"/>
                <a:gd name="T26" fmla="*/ 92 w 128"/>
                <a:gd name="T27" fmla="*/ 80 h 108"/>
                <a:gd name="T28" fmla="*/ 98 w 128"/>
                <a:gd name="T29" fmla="*/ 96 h 108"/>
                <a:gd name="T30" fmla="*/ 94 w 128"/>
                <a:gd name="T31" fmla="*/ 104 h 108"/>
                <a:gd name="T32" fmla="*/ 100 w 128"/>
                <a:gd name="T33" fmla="*/ 108 h 108"/>
                <a:gd name="T34" fmla="*/ 110 w 128"/>
                <a:gd name="T35" fmla="*/ 100 h 108"/>
                <a:gd name="T36" fmla="*/ 114 w 128"/>
                <a:gd name="T37" fmla="*/ 102 h 108"/>
                <a:gd name="T38" fmla="*/ 122 w 128"/>
                <a:gd name="T39" fmla="*/ 90 h 108"/>
                <a:gd name="T40" fmla="*/ 120 w 128"/>
                <a:gd name="T41" fmla="*/ 86 h 108"/>
                <a:gd name="T42" fmla="*/ 124 w 128"/>
                <a:gd name="T43" fmla="*/ 84 h 108"/>
                <a:gd name="T44" fmla="*/ 128 w 128"/>
                <a:gd name="T45" fmla="*/ 80 h 108"/>
                <a:gd name="T46" fmla="*/ 122 w 128"/>
                <a:gd name="T47" fmla="*/ 76 h 108"/>
                <a:gd name="T48" fmla="*/ 124 w 128"/>
                <a:gd name="T49" fmla="*/ 72 h 108"/>
                <a:gd name="T50" fmla="*/ 118 w 128"/>
                <a:gd name="T51" fmla="*/ 56 h 108"/>
                <a:gd name="T52" fmla="*/ 122 w 128"/>
                <a:gd name="T53" fmla="*/ 48 h 108"/>
                <a:gd name="T54" fmla="*/ 114 w 128"/>
                <a:gd name="T55" fmla="*/ 42 h 108"/>
                <a:gd name="T56" fmla="*/ 114 w 128"/>
                <a:gd name="T57" fmla="*/ 32 h 108"/>
                <a:gd name="T58" fmla="*/ 110 w 128"/>
                <a:gd name="T59" fmla="*/ 34 h 108"/>
                <a:gd name="T60" fmla="*/ 110 w 128"/>
                <a:gd name="T61" fmla="*/ 30 h 108"/>
                <a:gd name="T62" fmla="*/ 114 w 128"/>
                <a:gd name="T63" fmla="*/ 24 h 108"/>
                <a:gd name="T64" fmla="*/ 108 w 128"/>
                <a:gd name="T65" fmla="*/ 18 h 108"/>
                <a:gd name="T66" fmla="*/ 108 w 128"/>
                <a:gd name="T67" fmla="*/ 10 h 108"/>
                <a:gd name="T68" fmla="*/ 98 w 128"/>
                <a:gd name="T69" fmla="*/ 4 h 108"/>
                <a:gd name="T70" fmla="*/ 92 w 128"/>
                <a:gd name="T71" fmla="*/ 10 h 108"/>
                <a:gd name="T72" fmla="*/ 84 w 128"/>
                <a:gd name="T73" fmla="*/ 8 h 108"/>
                <a:gd name="T74" fmla="*/ 76 w 128"/>
                <a:gd name="T75" fmla="*/ 14 h 108"/>
                <a:gd name="T76" fmla="*/ 70 w 128"/>
                <a:gd name="T77" fmla="*/ 8 h 108"/>
                <a:gd name="T78" fmla="*/ 62 w 128"/>
                <a:gd name="T79" fmla="*/ 10 h 108"/>
                <a:gd name="T80" fmla="*/ 58 w 128"/>
                <a:gd name="T81" fmla="*/ 4 h 108"/>
                <a:gd name="T82" fmla="*/ 48 w 128"/>
                <a:gd name="T83" fmla="*/ 6 h 108"/>
                <a:gd name="T84" fmla="*/ 42 w 128"/>
                <a:gd name="T85" fmla="*/ 6 h 108"/>
                <a:gd name="T86" fmla="*/ 30 w 128"/>
                <a:gd name="T87" fmla="*/ 2 h 108"/>
                <a:gd name="T88" fmla="*/ 22 w 128"/>
                <a:gd name="T89" fmla="*/ 0 h 108"/>
                <a:gd name="T90" fmla="*/ 24 w 128"/>
                <a:gd name="T91" fmla="*/ 6 h 108"/>
                <a:gd name="T92" fmla="*/ 22 w 128"/>
                <a:gd name="T93" fmla="*/ 10 h 108"/>
                <a:gd name="T94" fmla="*/ 24 w 128"/>
                <a:gd name="T95" fmla="*/ 16 h 108"/>
                <a:gd name="T96" fmla="*/ 14 w 128"/>
                <a:gd name="T97" fmla="*/ 20 h 108"/>
                <a:gd name="T98" fmla="*/ 6 w 128"/>
                <a:gd name="T99" fmla="*/ 28 h 108"/>
                <a:gd name="T100" fmla="*/ 0 w 128"/>
                <a:gd name="T101" fmla="*/ 34 h 108"/>
                <a:gd name="T102" fmla="*/ 6 w 128"/>
                <a:gd name="T103" fmla="*/ 34 h 108"/>
                <a:gd name="T104" fmla="*/ 16 w 128"/>
                <a:gd name="T105" fmla="*/ 46 h 108"/>
                <a:gd name="T106" fmla="*/ 24 w 128"/>
                <a:gd name="T107" fmla="*/ 62 h 108"/>
                <a:gd name="T108" fmla="*/ 32 w 128"/>
                <a:gd name="T109" fmla="*/ 70 h 108"/>
                <a:gd name="T110" fmla="*/ 36 w 128"/>
                <a:gd name="T111" fmla="*/ 68 h 108"/>
                <a:gd name="T112" fmla="*/ 42 w 128"/>
                <a:gd name="T113" fmla="*/ 5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08">
                  <a:moveTo>
                    <a:pt x="42" y="58"/>
                  </a:moveTo>
                  <a:lnTo>
                    <a:pt x="46" y="56"/>
                  </a:lnTo>
                  <a:lnTo>
                    <a:pt x="48" y="56"/>
                  </a:lnTo>
                  <a:lnTo>
                    <a:pt x="54" y="52"/>
                  </a:lnTo>
                  <a:lnTo>
                    <a:pt x="66" y="52"/>
                  </a:lnTo>
                  <a:lnTo>
                    <a:pt x="68" y="60"/>
                  </a:lnTo>
                  <a:lnTo>
                    <a:pt x="74" y="64"/>
                  </a:lnTo>
                  <a:lnTo>
                    <a:pt x="72" y="70"/>
                  </a:lnTo>
                  <a:lnTo>
                    <a:pt x="78" y="78"/>
                  </a:lnTo>
                  <a:lnTo>
                    <a:pt x="72" y="84"/>
                  </a:lnTo>
                  <a:lnTo>
                    <a:pt x="74" y="88"/>
                  </a:lnTo>
                  <a:lnTo>
                    <a:pt x="76" y="86"/>
                  </a:lnTo>
                  <a:lnTo>
                    <a:pt x="84" y="84"/>
                  </a:lnTo>
                  <a:lnTo>
                    <a:pt x="92" y="80"/>
                  </a:lnTo>
                  <a:lnTo>
                    <a:pt x="98" y="96"/>
                  </a:lnTo>
                  <a:lnTo>
                    <a:pt x="94" y="104"/>
                  </a:lnTo>
                  <a:lnTo>
                    <a:pt x="100" y="108"/>
                  </a:lnTo>
                  <a:lnTo>
                    <a:pt x="110" y="100"/>
                  </a:lnTo>
                  <a:lnTo>
                    <a:pt x="114" y="102"/>
                  </a:lnTo>
                  <a:lnTo>
                    <a:pt x="122" y="90"/>
                  </a:lnTo>
                  <a:lnTo>
                    <a:pt x="120" y="86"/>
                  </a:lnTo>
                  <a:lnTo>
                    <a:pt x="124" y="84"/>
                  </a:lnTo>
                  <a:lnTo>
                    <a:pt x="128" y="80"/>
                  </a:lnTo>
                  <a:lnTo>
                    <a:pt x="122" y="76"/>
                  </a:lnTo>
                  <a:lnTo>
                    <a:pt x="124" y="72"/>
                  </a:lnTo>
                  <a:lnTo>
                    <a:pt x="118" y="56"/>
                  </a:lnTo>
                  <a:lnTo>
                    <a:pt x="122" y="48"/>
                  </a:lnTo>
                  <a:lnTo>
                    <a:pt x="114" y="42"/>
                  </a:lnTo>
                  <a:lnTo>
                    <a:pt x="114" y="32"/>
                  </a:lnTo>
                  <a:lnTo>
                    <a:pt x="110" y="34"/>
                  </a:lnTo>
                  <a:lnTo>
                    <a:pt x="110" y="30"/>
                  </a:lnTo>
                  <a:lnTo>
                    <a:pt x="114" y="24"/>
                  </a:lnTo>
                  <a:lnTo>
                    <a:pt x="108" y="18"/>
                  </a:lnTo>
                  <a:lnTo>
                    <a:pt x="108" y="10"/>
                  </a:lnTo>
                  <a:lnTo>
                    <a:pt x="98" y="4"/>
                  </a:lnTo>
                  <a:lnTo>
                    <a:pt x="92" y="10"/>
                  </a:lnTo>
                  <a:lnTo>
                    <a:pt x="84" y="8"/>
                  </a:lnTo>
                  <a:lnTo>
                    <a:pt x="76" y="14"/>
                  </a:lnTo>
                  <a:lnTo>
                    <a:pt x="70" y="8"/>
                  </a:lnTo>
                  <a:lnTo>
                    <a:pt x="62" y="10"/>
                  </a:lnTo>
                  <a:lnTo>
                    <a:pt x="58" y="4"/>
                  </a:lnTo>
                  <a:lnTo>
                    <a:pt x="48" y="6"/>
                  </a:lnTo>
                  <a:lnTo>
                    <a:pt x="42" y="6"/>
                  </a:lnTo>
                  <a:lnTo>
                    <a:pt x="30" y="2"/>
                  </a:lnTo>
                  <a:lnTo>
                    <a:pt x="22" y="0"/>
                  </a:lnTo>
                  <a:lnTo>
                    <a:pt x="24" y="6"/>
                  </a:lnTo>
                  <a:lnTo>
                    <a:pt x="22" y="10"/>
                  </a:lnTo>
                  <a:lnTo>
                    <a:pt x="24" y="16"/>
                  </a:lnTo>
                  <a:lnTo>
                    <a:pt x="14" y="20"/>
                  </a:lnTo>
                  <a:lnTo>
                    <a:pt x="6" y="28"/>
                  </a:lnTo>
                  <a:lnTo>
                    <a:pt x="0" y="34"/>
                  </a:lnTo>
                  <a:lnTo>
                    <a:pt x="6" y="34"/>
                  </a:lnTo>
                  <a:lnTo>
                    <a:pt x="16" y="46"/>
                  </a:lnTo>
                  <a:lnTo>
                    <a:pt x="24" y="62"/>
                  </a:lnTo>
                  <a:lnTo>
                    <a:pt x="32" y="70"/>
                  </a:lnTo>
                  <a:lnTo>
                    <a:pt x="36" y="68"/>
                  </a:lnTo>
                  <a:lnTo>
                    <a:pt x="42"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Freeform 525"/>
            <p:cNvSpPr>
              <a:spLocks/>
            </p:cNvSpPr>
            <p:nvPr/>
          </p:nvSpPr>
          <p:spPr bwMode="auto">
            <a:xfrm>
              <a:off x="3829283" y="3803973"/>
              <a:ext cx="112777" cy="135333"/>
            </a:xfrm>
            <a:custGeom>
              <a:avLst/>
              <a:gdLst>
                <a:gd name="T0" fmla="*/ 70 w 70"/>
                <a:gd name="T1" fmla="*/ 68 h 84"/>
                <a:gd name="T2" fmla="*/ 70 w 70"/>
                <a:gd name="T3" fmla="*/ 58 h 84"/>
                <a:gd name="T4" fmla="*/ 62 w 70"/>
                <a:gd name="T5" fmla="*/ 54 h 84"/>
                <a:gd name="T6" fmla="*/ 60 w 70"/>
                <a:gd name="T7" fmla="*/ 48 h 84"/>
                <a:gd name="T8" fmla="*/ 52 w 70"/>
                <a:gd name="T9" fmla="*/ 46 h 84"/>
                <a:gd name="T10" fmla="*/ 48 w 70"/>
                <a:gd name="T11" fmla="*/ 42 h 84"/>
                <a:gd name="T12" fmla="*/ 54 w 70"/>
                <a:gd name="T13" fmla="*/ 36 h 84"/>
                <a:gd name="T14" fmla="*/ 52 w 70"/>
                <a:gd name="T15" fmla="*/ 22 h 84"/>
                <a:gd name="T16" fmla="*/ 48 w 70"/>
                <a:gd name="T17" fmla="*/ 20 h 84"/>
                <a:gd name="T18" fmla="*/ 38 w 70"/>
                <a:gd name="T19" fmla="*/ 28 h 84"/>
                <a:gd name="T20" fmla="*/ 32 w 70"/>
                <a:gd name="T21" fmla="*/ 24 h 84"/>
                <a:gd name="T22" fmla="*/ 36 w 70"/>
                <a:gd name="T23" fmla="*/ 16 h 84"/>
                <a:gd name="T24" fmla="*/ 30 w 70"/>
                <a:gd name="T25" fmla="*/ 0 h 84"/>
                <a:gd name="T26" fmla="*/ 22 w 70"/>
                <a:gd name="T27" fmla="*/ 4 h 84"/>
                <a:gd name="T28" fmla="*/ 14 w 70"/>
                <a:gd name="T29" fmla="*/ 6 h 84"/>
                <a:gd name="T30" fmla="*/ 16 w 70"/>
                <a:gd name="T31" fmla="*/ 12 h 84"/>
                <a:gd name="T32" fmla="*/ 10 w 70"/>
                <a:gd name="T33" fmla="*/ 16 h 84"/>
                <a:gd name="T34" fmla="*/ 0 w 70"/>
                <a:gd name="T35" fmla="*/ 28 h 84"/>
                <a:gd name="T36" fmla="*/ 0 w 70"/>
                <a:gd name="T37" fmla="*/ 38 h 84"/>
                <a:gd name="T38" fmla="*/ 10 w 70"/>
                <a:gd name="T39" fmla="*/ 44 h 84"/>
                <a:gd name="T40" fmla="*/ 18 w 70"/>
                <a:gd name="T41" fmla="*/ 50 h 84"/>
                <a:gd name="T42" fmla="*/ 32 w 70"/>
                <a:gd name="T43" fmla="*/ 66 h 84"/>
                <a:gd name="T44" fmla="*/ 42 w 70"/>
                <a:gd name="T45" fmla="*/ 74 h 84"/>
                <a:gd name="T46" fmla="*/ 58 w 70"/>
                <a:gd name="T47" fmla="*/ 82 h 84"/>
                <a:gd name="T48" fmla="*/ 64 w 70"/>
                <a:gd name="T49" fmla="*/ 84 h 84"/>
                <a:gd name="T50" fmla="*/ 66 w 70"/>
                <a:gd name="T51" fmla="*/ 72 h 84"/>
                <a:gd name="T52" fmla="*/ 70 w 70"/>
                <a:gd name="T53" fmla="*/ 6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4">
                  <a:moveTo>
                    <a:pt x="70" y="68"/>
                  </a:moveTo>
                  <a:lnTo>
                    <a:pt x="70" y="58"/>
                  </a:lnTo>
                  <a:lnTo>
                    <a:pt x="62" y="54"/>
                  </a:lnTo>
                  <a:lnTo>
                    <a:pt x="60" y="48"/>
                  </a:lnTo>
                  <a:lnTo>
                    <a:pt x="52" y="46"/>
                  </a:lnTo>
                  <a:lnTo>
                    <a:pt x="48" y="42"/>
                  </a:lnTo>
                  <a:lnTo>
                    <a:pt x="54" y="36"/>
                  </a:lnTo>
                  <a:lnTo>
                    <a:pt x="52" y="22"/>
                  </a:lnTo>
                  <a:lnTo>
                    <a:pt x="48" y="20"/>
                  </a:lnTo>
                  <a:lnTo>
                    <a:pt x="38" y="28"/>
                  </a:lnTo>
                  <a:lnTo>
                    <a:pt x="32" y="24"/>
                  </a:lnTo>
                  <a:lnTo>
                    <a:pt x="36" y="16"/>
                  </a:lnTo>
                  <a:lnTo>
                    <a:pt x="30" y="0"/>
                  </a:lnTo>
                  <a:lnTo>
                    <a:pt x="22" y="4"/>
                  </a:lnTo>
                  <a:lnTo>
                    <a:pt x="14" y="6"/>
                  </a:lnTo>
                  <a:lnTo>
                    <a:pt x="16" y="12"/>
                  </a:lnTo>
                  <a:lnTo>
                    <a:pt x="10" y="16"/>
                  </a:lnTo>
                  <a:lnTo>
                    <a:pt x="0" y="28"/>
                  </a:lnTo>
                  <a:lnTo>
                    <a:pt x="0" y="38"/>
                  </a:lnTo>
                  <a:lnTo>
                    <a:pt x="10" y="44"/>
                  </a:lnTo>
                  <a:lnTo>
                    <a:pt x="18" y="50"/>
                  </a:lnTo>
                  <a:lnTo>
                    <a:pt x="32" y="66"/>
                  </a:lnTo>
                  <a:lnTo>
                    <a:pt x="42" y="74"/>
                  </a:lnTo>
                  <a:lnTo>
                    <a:pt x="58" y="82"/>
                  </a:lnTo>
                  <a:lnTo>
                    <a:pt x="64" y="84"/>
                  </a:lnTo>
                  <a:lnTo>
                    <a:pt x="66" y="72"/>
                  </a:lnTo>
                  <a:lnTo>
                    <a:pt x="70" y="6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2" name="Freeform 526"/>
            <p:cNvSpPr>
              <a:spLocks/>
            </p:cNvSpPr>
            <p:nvPr/>
          </p:nvSpPr>
          <p:spPr bwMode="auto">
            <a:xfrm>
              <a:off x="3906616" y="3742751"/>
              <a:ext cx="170777" cy="196554"/>
            </a:xfrm>
            <a:custGeom>
              <a:avLst/>
              <a:gdLst>
                <a:gd name="T0" fmla="*/ 96 w 106"/>
                <a:gd name="T1" fmla="*/ 96 h 122"/>
                <a:gd name="T2" fmla="*/ 94 w 106"/>
                <a:gd name="T3" fmla="*/ 86 h 122"/>
                <a:gd name="T4" fmla="*/ 94 w 106"/>
                <a:gd name="T5" fmla="*/ 72 h 122"/>
                <a:gd name="T6" fmla="*/ 100 w 106"/>
                <a:gd name="T7" fmla="*/ 66 h 122"/>
                <a:gd name="T8" fmla="*/ 100 w 106"/>
                <a:gd name="T9" fmla="*/ 56 h 122"/>
                <a:gd name="T10" fmla="*/ 106 w 106"/>
                <a:gd name="T11" fmla="*/ 44 h 122"/>
                <a:gd name="T12" fmla="*/ 100 w 106"/>
                <a:gd name="T13" fmla="*/ 32 h 122"/>
                <a:gd name="T14" fmla="*/ 100 w 106"/>
                <a:gd name="T15" fmla="*/ 16 h 122"/>
                <a:gd name="T16" fmla="*/ 90 w 106"/>
                <a:gd name="T17" fmla="*/ 12 h 122"/>
                <a:gd name="T18" fmla="*/ 76 w 106"/>
                <a:gd name="T19" fmla="*/ 14 h 122"/>
                <a:gd name="T20" fmla="*/ 70 w 106"/>
                <a:gd name="T21" fmla="*/ 18 h 122"/>
                <a:gd name="T22" fmla="*/ 60 w 106"/>
                <a:gd name="T23" fmla="*/ 12 h 122"/>
                <a:gd name="T24" fmla="*/ 60 w 106"/>
                <a:gd name="T25" fmla="*/ 8 h 122"/>
                <a:gd name="T26" fmla="*/ 56 w 106"/>
                <a:gd name="T27" fmla="*/ 2 h 122"/>
                <a:gd name="T28" fmla="*/ 46 w 106"/>
                <a:gd name="T29" fmla="*/ 4 h 122"/>
                <a:gd name="T30" fmla="*/ 40 w 106"/>
                <a:gd name="T31" fmla="*/ 4 h 122"/>
                <a:gd name="T32" fmla="*/ 40 w 106"/>
                <a:gd name="T33" fmla="*/ 0 h 122"/>
                <a:gd name="T34" fmla="*/ 32 w 106"/>
                <a:gd name="T35" fmla="*/ 0 h 122"/>
                <a:gd name="T36" fmla="*/ 30 w 106"/>
                <a:gd name="T37" fmla="*/ 6 h 122"/>
                <a:gd name="T38" fmla="*/ 22 w 106"/>
                <a:gd name="T39" fmla="*/ 6 h 122"/>
                <a:gd name="T40" fmla="*/ 18 w 106"/>
                <a:gd name="T41" fmla="*/ 4 h 122"/>
                <a:gd name="T42" fmla="*/ 12 w 106"/>
                <a:gd name="T43" fmla="*/ 6 h 122"/>
                <a:gd name="T44" fmla="*/ 8 w 106"/>
                <a:gd name="T45" fmla="*/ 14 h 122"/>
                <a:gd name="T46" fmla="*/ 14 w 106"/>
                <a:gd name="T47" fmla="*/ 30 h 122"/>
                <a:gd name="T48" fmla="*/ 12 w 106"/>
                <a:gd name="T49" fmla="*/ 34 h 122"/>
                <a:gd name="T50" fmla="*/ 18 w 106"/>
                <a:gd name="T51" fmla="*/ 38 h 122"/>
                <a:gd name="T52" fmla="*/ 14 w 106"/>
                <a:gd name="T53" fmla="*/ 42 h 122"/>
                <a:gd name="T54" fmla="*/ 10 w 106"/>
                <a:gd name="T55" fmla="*/ 44 h 122"/>
                <a:gd name="T56" fmla="*/ 12 w 106"/>
                <a:gd name="T57" fmla="*/ 48 h 122"/>
                <a:gd name="T58" fmla="*/ 4 w 106"/>
                <a:gd name="T59" fmla="*/ 60 h 122"/>
                <a:gd name="T60" fmla="*/ 6 w 106"/>
                <a:gd name="T61" fmla="*/ 74 h 122"/>
                <a:gd name="T62" fmla="*/ 0 w 106"/>
                <a:gd name="T63" fmla="*/ 80 h 122"/>
                <a:gd name="T64" fmla="*/ 4 w 106"/>
                <a:gd name="T65" fmla="*/ 84 h 122"/>
                <a:gd name="T66" fmla="*/ 12 w 106"/>
                <a:gd name="T67" fmla="*/ 86 h 122"/>
                <a:gd name="T68" fmla="*/ 14 w 106"/>
                <a:gd name="T69" fmla="*/ 92 h 122"/>
                <a:gd name="T70" fmla="*/ 22 w 106"/>
                <a:gd name="T71" fmla="*/ 96 h 122"/>
                <a:gd name="T72" fmla="*/ 22 w 106"/>
                <a:gd name="T73" fmla="*/ 106 h 122"/>
                <a:gd name="T74" fmla="*/ 18 w 106"/>
                <a:gd name="T75" fmla="*/ 110 h 122"/>
                <a:gd name="T76" fmla="*/ 16 w 106"/>
                <a:gd name="T77" fmla="*/ 122 h 122"/>
                <a:gd name="T78" fmla="*/ 30 w 106"/>
                <a:gd name="T79" fmla="*/ 118 h 122"/>
                <a:gd name="T80" fmla="*/ 44 w 106"/>
                <a:gd name="T81" fmla="*/ 112 h 122"/>
                <a:gd name="T82" fmla="*/ 66 w 106"/>
                <a:gd name="T83" fmla="*/ 106 h 122"/>
                <a:gd name="T84" fmla="*/ 82 w 106"/>
                <a:gd name="T85" fmla="*/ 104 h 122"/>
                <a:gd name="T86" fmla="*/ 88 w 106"/>
                <a:gd name="T87" fmla="*/ 106 h 122"/>
                <a:gd name="T88" fmla="*/ 96 w 106"/>
                <a:gd name="T89" fmla="*/ 108 h 122"/>
                <a:gd name="T90" fmla="*/ 100 w 106"/>
                <a:gd name="T91" fmla="*/ 110 h 122"/>
                <a:gd name="T92" fmla="*/ 100 w 106"/>
                <a:gd name="T93" fmla="*/ 100 h 122"/>
                <a:gd name="T94" fmla="*/ 96 w 106"/>
                <a:gd name="T95" fmla="*/ 96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 h="122">
                  <a:moveTo>
                    <a:pt x="96" y="96"/>
                  </a:moveTo>
                  <a:lnTo>
                    <a:pt x="94" y="86"/>
                  </a:lnTo>
                  <a:lnTo>
                    <a:pt x="94" y="72"/>
                  </a:lnTo>
                  <a:lnTo>
                    <a:pt x="100" y="66"/>
                  </a:lnTo>
                  <a:lnTo>
                    <a:pt x="100" y="56"/>
                  </a:lnTo>
                  <a:lnTo>
                    <a:pt x="106" y="44"/>
                  </a:lnTo>
                  <a:lnTo>
                    <a:pt x="100" y="32"/>
                  </a:lnTo>
                  <a:lnTo>
                    <a:pt x="100" y="16"/>
                  </a:lnTo>
                  <a:lnTo>
                    <a:pt x="90" y="12"/>
                  </a:lnTo>
                  <a:lnTo>
                    <a:pt x="76" y="14"/>
                  </a:lnTo>
                  <a:lnTo>
                    <a:pt x="70" y="18"/>
                  </a:lnTo>
                  <a:lnTo>
                    <a:pt x="60" y="12"/>
                  </a:lnTo>
                  <a:lnTo>
                    <a:pt x="60" y="8"/>
                  </a:lnTo>
                  <a:lnTo>
                    <a:pt x="56" y="2"/>
                  </a:lnTo>
                  <a:lnTo>
                    <a:pt x="46" y="4"/>
                  </a:lnTo>
                  <a:lnTo>
                    <a:pt x="40" y="4"/>
                  </a:lnTo>
                  <a:lnTo>
                    <a:pt x="40" y="0"/>
                  </a:lnTo>
                  <a:lnTo>
                    <a:pt x="32" y="0"/>
                  </a:lnTo>
                  <a:lnTo>
                    <a:pt x="30" y="6"/>
                  </a:lnTo>
                  <a:lnTo>
                    <a:pt x="22" y="6"/>
                  </a:lnTo>
                  <a:lnTo>
                    <a:pt x="18" y="4"/>
                  </a:lnTo>
                  <a:lnTo>
                    <a:pt x="12" y="6"/>
                  </a:lnTo>
                  <a:lnTo>
                    <a:pt x="8" y="14"/>
                  </a:lnTo>
                  <a:lnTo>
                    <a:pt x="14" y="30"/>
                  </a:lnTo>
                  <a:lnTo>
                    <a:pt x="12" y="34"/>
                  </a:lnTo>
                  <a:lnTo>
                    <a:pt x="18" y="38"/>
                  </a:lnTo>
                  <a:lnTo>
                    <a:pt x="14" y="42"/>
                  </a:lnTo>
                  <a:lnTo>
                    <a:pt x="10" y="44"/>
                  </a:lnTo>
                  <a:lnTo>
                    <a:pt x="12" y="48"/>
                  </a:lnTo>
                  <a:lnTo>
                    <a:pt x="4" y="60"/>
                  </a:lnTo>
                  <a:lnTo>
                    <a:pt x="6" y="74"/>
                  </a:lnTo>
                  <a:lnTo>
                    <a:pt x="0" y="80"/>
                  </a:lnTo>
                  <a:lnTo>
                    <a:pt x="4" y="84"/>
                  </a:lnTo>
                  <a:lnTo>
                    <a:pt x="12" y="86"/>
                  </a:lnTo>
                  <a:lnTo>
                    <a:pt x="14" y="92"/>
                  </a:lnTo>
                  <a:lnTo>
                    <a:pt x="22" y="96"/>
                  </a:lnTo>
                  <a:lnTo>
                    <a:pt x="22" y="106"/>
                  </a:lnTo>
                  <a:lnTo>
                    <a:pt x="18" y="110"/>
                  </a:lnTo>
                  <a:lnTo>
                    <a:pt x="16" y="122"/>
                  </a:lnTo>
                  <a:lnTo>
                    <a:pt x="30" y="118"/>
                  </a:lnTo>
                  <a:lnTo>
                    <a:pt x="44" y="112"/>
                  </a:lnTo>
                  <a:lnTo>
                    <a:pt x="66" y="106"/>
                  </a:lnTo>
                  <a:lnTo>
                    <a:pt x="82" y="104"/>
                  </a:lnTo>
                  <a:lnTo>
                    <a:pt x="88" y="106"/>
                  </a:lnTo>
                  <a:lnTo>
                    <a:pt x="96" y="108"/>
                  </a:lnTo>
                  <a:lnTo>
                    <a:pt x="100" y="110"/>
                  </a:lnTo>
                  <a:lnTo>
                    <a:pt x="100" y="100"/>
                  </a:lnTo>
                  <a:lnTo>
                    <a:pt x="96" y="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Freeform 527"/>
            <p:cNvSpPr>
              <a:spLocks/>
            </p:cNvSpPr>
            <p:nvPr/>
          </p:nvSpPr>
          <p:spPr bwMode="auto">
            <a:xfrm>
              <a:off x="4164392" y="3684751"/>
              <a:ext cx="87000" cy="199777"/>
            </a:xfrm>
            <a:custGeom>
              <a:avLst/>
              <a:gdLst>
                <a:gd name="T0" fmla="*/ 38 w 54"/>
                <a:gd name="T1" fmla="*/ 68 h 124"/>
                <a:gd name="T2" fmla="*/ 42 w 54"/>
                <a:gd name="T3" fmla="*/ 64 h 124"/>
                <a:gd name="T4" fmla="*/ 48 w 54"/>
                <a:gd name="T5" fmla="*/ 52 h 124"/>
                <a:gd name="T6" fmla="*/ 52 w 54"/>
                <a:gd name="T7" fmla="*/ 46 h 124"/>
                <a:gd name="T8" fmla="*/ 52 w 54"/>
                <a:gd name="T9" fmla="*/ 42 h 124"/>
                <a:gd name="T10" fmla="*/ 54 w 54"/>
                <a:gd name="T11" fmla="*/ 36 h 124"/>
                <a:gd name="T12" fmla="*/ 50 w 54"/>
                <a:gd name="T13" fmla="*/ 28 h 124"/>
                <a:gd name="T14" fmla="*/ 52 w 54"/>
                <a:gd name="T15" fmla="*/ 12 h 124"/>
                <a:gd name="T16" fmla="*/ 38 w 54"/>
                <a:gd name="T17" fmla="*/ 0 h 124"/>
                <a:gd name="T18" fmla="*/ 32 w 54"/>
                <a:gd name="T19" fmla="*/ 2 h 124"/>
                <a:gd name="T20" fmla="*/ 30 w 54"/>
                <a:gd name="T21" fmla="*/ 10 h 124"/>
                <a:gd name="T22" fmla="*/ 26 w 54"/>
                <a:gd name="T23" fmla="*/ 18 h 124"/>
                <a:gd name="T24" fmla="*/ 12 w 54"/>
                <a:gd name="T25" fmla="*/ 20 h 124"/>
                <a:gd name="T26" fmla="*/ 4 w 54"/>
                <a:gd name="T27" fmla="*/ 26 h 124"/>
                <a:gd name="T28" fmla="*/ 0 w 54"/>
                <a:gd name="T29" fmla="*/ 38 h 124"/>
                <a:gd name="T30" fmla="*/ 10 w 54"/>
                <a:gd name="T31" fmla="*/ 48 h 124"/>
                <a:gd name="T32" fmla="*/ 10 w 54"/>
                <a:gd name="T33" fmla="*/ 62 h 124"/>
                <a:gd name="T34" fmla="*/ 18 w 54"/>
                <a:gd name="T35" fmla="*/ 70 h 124"/>
                <a:gd name="T36" fmla="*/ 16 w 54"/>
                <a:gd name="T37" fmla="*/ 114 h 124"/>
                <a:gd name="T38" fmla="*/ 20 w 54"/>
                <a:gd name="T39" fmla="*/ 124 h 124"/>
                <a:gd name="T40" fmla="*/ 38 w 54"/>
                <a:gd name="T41" fmla="*/ 120 h 124"/>
                <a:gd name="T42" fmla="*/ 34 w 54"/>
                <a:gd name="T43" fmla="*/ 102 h 124"/>
                <a:gd name="T44" fmla="*/ 38 w 54"/>
                <a:gd name="T45" fmla="*/ 6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124">
                  <a:moveTo>
                    <a:pt x="38" y="68"/>
                  </a:moveTo>
                  <a:lnTo>
                    <a:pt x="42" y="64"/>
                  </a:lnTo>
                  <a:lnTo>
                    <a:pt x="48" y="52"/>
                  </a:lnTo>
                  <a:lnTo>
                    <a:pt x="52" y="46"/>
                  </a:lnTo>
                  <a:lnTo>
                    <a:pt x="52" y="42"/>
                  </a:lnTo>
                  <a:lnTo>
                    <a:pt x="54" y="36"/>
                  </a:lnTo>
                  <a:lnTo>
                    <a:pt x="50" y="28"/>
                  </a:lnTo>
                  <a:lnTo>
                    <a:pt x="52" y="12"/>
                  </a:lnTo>
                  <a:lnTo>
                    <a:pt x="38" y="0"/>
                  </a:lnTo>
                  <a:lnTo>
                    <a:pt x="32" y="2"/>
                  </a:lnTo>
                  <a:lnTo>
                    <a:pt x="30" y="10"/>
                  </a:lnTo>
                  <a:lnTo>
                    <a:pt x="26" y="18"/>
                  </a:lnTo>
                  <a:lnTo>
                    <a:pt x="12" y="20"/>
                  </a:lnTo>
                  <a:lnTo>
                    <a:pt x="4" y="26"/>
                  </a:lnTo>
                  <a:lnTo>
                    <a:pt x="0" y="38"/>
                  </a:lnTo>
                  <a:lnTo>
                    <a:pt x="10" y="48"/>
                  </a:lnTo>
                  <a:lnTo>
                    <a:pt x="10" y="62"/>
                  </a:lnTo>
                  <a:lnTo>
                    <a:pt x="18" y="70"/>
                  </a:lnTo>
                  <a:lnTo>
                    <a:pt x="16" y="114"/>
                  </a:lnTo>
                  <a:lnTo>
                    <a:pt x="20" y="124"/>
                  </a:lnTo>
                  <a:lnTo>
                    <a:pt x="38" y="120"/>
                  </a:lnTo>
                  <a:lnTo>
                    <a:pt x="34" y="102"/>
                  </a:lnTo>
                  <a:lnTo>
                    <a:pt x="38" y="6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528"/>
            <p:cNvSpPr>
              <a:spLocks/>
            </p:cNvSpPr>
            <p:nvPr/>
          </p:nvSpPr>
          <p:spPr bwMode="auto">
            <a:xfrm>
              <a:off x="4058059" y="3723418"/>
              <a:ext cx="125666" cy="206221"/>
            </a:xfrm>
            <a:custGeom>
              <a:avLst/>
              <a:gdLst>
                <a:gd name="T0" fmla="*/ 31 w 39"/>
                <a:gd name="T1" fmla="*/ 42 h 64"/>
                <a:gd name="T2" fmla="*/ 33 w 39"/>
                <a:gd name="T3" fmla="*/ 28 h 64"/>
                <a:gd name="T4" fmla="*/ 31 w 39"/>
                <a:gd name="T5" fmla="*/ 21 h 64"/>
                <a:gd name="T6" fmla="*/ 30 w 39"/>
                <a:gd name="T7" fmla="*/ 12 h 64"/>
                <a:gd name="T8" fmla="*/ 27 w 39"/>
                <a:gd name="T9" fmla="*/ 7 h 64"/>
                <a:gd name="T10" fmla="*/ 28 w 39"/>
                <a:gd name="T11" fmla="*/ 1 h 64"/>
                <a:gd name="T12" fmla="*/ 25 w 39"/>
                <a:gd name="T13" fmla="*/ 0 h 64"/>
                <a:gd name="T14" fmla="*/ 17 w 39"/>
                <a:gd name="T15" fmla="*/ 2 h 64"/>
                <a:gd name="T16" fmla="*/ 4 w 39"/>
                <a:gd name="T17" fmla="*/ 1 h 64"/>
                <a:gd name="T18" fmla="*/ 3 w 39"/>
                <a:gd name="T19" fmla="*/ 1 h 64"/>
                <a:gd name="T20" fmla="*/ 2 w 39"/>
                <a:gd name="T21" fmla="*/ 6 h 64"/>
                <a:gd name="T22" fmla="*/ 3 w 39"/>
                <a:gd name="T23" fmla="*/ 14 h 64"/>
                <a:gd name="T24" fmla="*/ 3 w 39"/>
                <a:gd name="T25" fmla="*/ 22 h 64"/>
                <a:gd name="T26" fmla="*/ 6 w 39"/>
                <a:gd name="T27" fmla="*/ 28 h 64"/>
                <a:gd name="T28" fmla="*/ 3 w 39"/>
                <a:gd name="T29" fmla="*/ 34 h 64"/>
                <a:gd name="T30" fmla="*/ 3 w 39"/>
                <a:gd name="T31" fmla="*/ 39 h 64"/>
                <a:gd name="T32" fmla="*/ 0 w 39"/>
                <a:gd name="T33" fmla="*/ 42 h 64"/>
                <a:gd name="T34" fmla="*/ 0 w 39"/>
                <a:gd name="T35" fmla="*/ 49 h 64"/>
                <a:gd name="T36" fmla="*/ 1 w 39"/>
                <a:gd name="T37" fmla="*/ 54 h 64"/>
                <a:gd name="T38" fmla="*/ 3 w 39"/>
                <a:gd name="T39" fmla="*/ 56 h 64"/>
                <a:gd name="T40" fmla="*/ 3 w 39"/>
                <a:gd name="T41" fmla="*/ 61 h 64"/>
                <a:gd name="T42" fmla="*/ 8 w 39"/>
                <a:gd name="T43" fmla="*/ 63 h 64"/>
                <a:gd name="T44" fmla="*/ 9 w 39"/>
                <a:gd name="T45" fmla="*/ 64 h 64"/>
                <a:gd name="T46" fmla="*/ 12 w 39"/>
                <a:gd name="T47" fmla="*/ 63 h 64"/>
                <a:gd name="T48" fmla="*/ 14 w 39"/>
                <a:gd name="T49" fmla="*/ 61 h 64"/>
                <a:gd name="T50" fmla="*/ 19 w 39"/>
                <a:gd name="T51" fmla="*/ 60 h 64"/>
                <a:gd name="T52" fmla="*/ 23 w 39"/>
                <a:gd name="T53" fmla="*/ 57 h 64"/>
                <a:gd name="T54" fmla="*/ 27 w 39"/>
                <a:gd name="T55" fmla="*/ 56 h 64"/>
                <a:gd name="T56" fmla="*/ 31 w 39"/>
                <a:gd name="T57" fmla="*/ 55 h 64"/>
                <a:gd name="T58" fmla="*/ 34 w 39"/>
                <a:gd name="T59" fmla="*/ 54 h 64"/>
                <a:gd name="T60" fmla="*/ 39 w 39"/>
                <a:gd name="T61" fmla="*/ 51 h 64"/>
                <a:gd name="T62" fmla="*/ 33 w 39"/>
                <a:gd name="T63" fmla="*/ 48 h 64"/>
                <a:gd name="T64" fmla="*/ 31 w 39"/>
                <a:gd name="T65"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64">
                  <a:moveTo>
                    <a:pt x="31" y="42"/>
                  </a:moveTo>
                  <a:cubicBezTo>
                    <a:pt x="32" y="40"/>
                    <a:pt x="33" y="28"/>
                    <a:pt x="33" y="28"/>
                  </a:cubicBezTo>
                  <a:cubicBezTo>
                    <a:pt x="31" y="21"/>
                    <a:pt x="31" y="21"/>
                    <a:pt x="31" y="21"/>
                  </a:cubicBezTo>
                  <a:cubicBezTo>
                    <a:pt x="30" y="12"/>
                    <a:pt x="30" y="12"/>
                    <a:pt x="30" y="12"/>
                  </a:cubicBezTo>
                  <a:cubicBezTo>
                    <a:pt x="27" y="7"/>
                    <a:pt x="27" y="7"/>
                    <a:pt x="27" y="7"/>
                  </a:cubicBezTo>
                  <a:cubicBezTo>
                    <a:pt x="28" y="1"/>
                    <a:pt x="28" y="1"/>
                    <a:pt x="28" y="1"/>
                  </a:cubicBezTo>
                  <a:cubicBezTo>
                    <a:pt x="25" y="0"/>
                    <a:pt x="25" y="0"/>
                    <a:pt x="25" y="0"/>
                  </a:cubicBezTo>
                  <a:cubicBezTo>
                    <a:pt x="17" y="2"/>
                    <a:pt x="17" y="2"/>
                    <a:pt x="17" y="2"/>
                  </a:cubicBezTo>
                  <a:cubicBezTo>
                    <a:pt x="4" y="1"/>
                    <a:pt x="4" y="1"/>
                    <a:pt x="4" y="1"/>
                  </a:cubicBezTo>
                  <a:cubicBezTo>
                    <a:pt x="3" y="1"/>
                    <a:pt x="3" y="1"/>
                    <a:pt x="3" y="1"/>
                  </a:cubicBezTo>
                  <a:cubicBezTo>
                    <a:pt x="2" y="6"/>
                    <a:pt x="2" y="6"/>
                    <a:pt x="2" y="6"/>
                  </a:cubicBezTo>
                  <a:cubicBezTo>
                    <a:pt x="3" y="14"/>
                    <a:pt x="3" y="14"/>
                    <a:pt x="3" y="14"/>
                  </a:cubicBezTo>
                  <a:cubicBezTo>
                    <a:pt x="3" y="22"/>
                    <a:pt x="3" y="22"/>
                    <a:pt x="3" y="22"/>
                  </a:cubicBezTo>
                  <a:cubicBezTo>
                    <a:pt x="6" y="28"/>
                    <a:pt x="6" y="28"/>
                    <a:pt x="6" y="28"/>
                  </a:cubicBezTo>
                  <a:cubicBezTo>
                    <a:pt x="3" y="34"/>
                    <a:pt x="3" y="34"/>
                    <a:pt x="3" y="34"/>
                  </a:cubicBezTo>
                  <a:cubicBezTo>
                    <a:pt x="3" y="39"/>
                    <a:pt x="3" y="39"/>
                    <a:pt x="3" y="39"/>
                  </a:cubicBezTo>
                  <a:cubicBezTo>
                    <a:pt x="0" y="42"/>
                    <a:pt x="0" y="42"/>
                    <a:pt x="0" y="42"/>
                  </a:cubicBezTo>
                  <a:cubicBezTo>
                    <a:pt x="0" y="49"/>
                    <a:pt x="0" y="49"/>
                    <a:pt x="0" y="49"/>
                  </a:cubicBezTo>
                  <a:cubicBezTo>
                    <a:pt x="1" y="54"/>
                    <a:pt x="1" y="54"/>
                    <a:pt x="1" y="54"/>
                  </a:cubicBezTo>
                  <a:cubicBezTo>
                    <a:pt x="3" y="56"/>
                    <a:pt x="3" y="56"/>
                    <a:pt x="3" y="56"/>
                  </a:cubicBezTo>
                  <a:cubicBezTo>
                    <a:pt x="3" y="61"/>
                    <a:pt x="3" y="61"/>
                    <a:pt x="3" y="61"/>
                  </a:cubicBezTo>
                  <a:cubicBezTo>
                    <a:pt x="8" y="63"/>
                    <a:pt x="8" y="63"/>
                    <a:pt x="8" y="63"/>
                  </a:cubicBezTo>
                  <a:cubicBezTo>
                    <a:pt x="9" y="64"/>
                    <a:pt x="9" y="64"/>
                    <a:pt x="9" y="64"/>
                  </a:cubicBezTo>
                  <a:cubicBezTo>
                    <a:pt x="12" y="63"/>
                    <a:pt x="12" y="63"/>
                    <a:pt x="12" y="63"/>
                  </a:cubicBezTo>
                  <a:cubicBezTo>
                    <a:pt x="14" y="61"/>
                    <a:pt x="14" y="61"/>
                    <a:pt x="14" y="61"/>
                  </a:cubicBezTo>
                  <a:cubicBezTo>
                    <a:pt x="19" y="60"/>
                    <a:pt x="19" y="60"/>
                    <a:pt x="19" y="60"/>
                  </a:cubicBezTo>
                  <a:cubicBezTo>
                    <a:pt x="23" y="57"/>
                    <a:pt x="23" y="57"/>
                    <a:pt x="23" y="57"/>
                  </a:cubicBezTo>
                  <a:cubicBezTo>
                    <a:pt x="27" y="56"/>
                    <a:pt x="27" y="56"/>
                    <a:pt x="27" y="56"/>
                  </a:cubicBezTo>
                  <a:cubicBezTo>
                    <a:pt x="31" y="55"/>
                    <a:pt x="31" y="55"/>
                    <a:pt x="31" y="55"/>
                  </a:cubicBezTo>
                  <a:cubicBezTo>
                    <a:pt x="34" y="54"/>
                    <a:pt x="34" y="54"/>
                    <a:pt x="34" y="54"/>
                  </a:cubicBezTo>
                  <a:cubicBezTo>
                    <a:pt x="39" y="51"/>
                    <a:pt x="39" y="51"/>
                    <a:pt x="39" y="51"/>
                  </a:cubicBezTo>
                  <a:cubicBezTo>
                    <a:pt x="33" y="48"/>
                    <a:pt x="33" y="48"/>
                    <a:pt x="33" y="48"/>
                  </a:cubicBezTo>
                  <a:cubicBezTo>
                    <a:pt x="33" y="48"/>
                    <a:pt x="31" y="44"/>
                    <a:pt x="31" y="42"/>
                  </a:cubicBez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529"/>
            <p:cNvSpPr>
              <a:spLocks/>
            </p:cNvSpPr>
            <p:nvPr/>
          </p:nvSpPr>
          <p:spPr bwMode="auto">
            <a:xfrm>
              <a:off x="4145059" y="3726640"/>
              <a:ext cx="51555" cy="161110"/>
            </a:xfrm>
            <a:custGeom>
              <a:avLst/>
              <a:gdLst>
                <a:gd name="T0" fmla="*/ 15 w 16"/>
                <a:gd name="T1" fmla="*/ 22 h 50"/>
                <a:gd name="T2" fmla="*/ 11 w 16"/>
                <a:gd name="T3" fmla="*/ 18 h 50"/>
                <a:gd name="T4" fmla="*/ 11 w 16"/>
                <a:gd name="T5" fmla="*/ 11 h 50"/>
                <a:gd name="T6" fmla="*/ 6 w 16"/>
                <a:gd name="T7" fmla="*/ 6 h 50"/>
                <a:gd name="T8" fmla="*/ 8 w 16"/>
                <a:gd name="T9" fmla="*/ 0 h 50"/>
                <a:gd name="T10" fmla="*/ 1 w 16"/>
                <a:gd name="T11" fmla="*/ 0 h 50"/>
                <a:gd name="T12" fmla="*/ 0 w 16"/>
                <a:gd name="T13" fmla="*/ 6 h 50"/>
                <a:gd name="T14" fmla="*/ 3 w 16"/>
                <a:gd name="T15" fmla="*/ 11 h 50"/>
                <a:gd name="T16" fmla="*/ 4 w 16"/>
                <a:gd name="T17" fmla="*/ 20 h 50"/>
                <a:gd name="T18" fmla="*/ 6 w 16"/>
                <a:gd name="T19" fmla="*/ 27 h 50"/>
                <a:gd name="T20" fmla="*/ 4 w 16"/>
                <a:gd name="T21" fmla="*/ 41 h 50"/>
                <a:gd name="T22" fmla="*/ 6 w 16"/>
                <a:gd name="T23" fmla="*/ 47 h 50"/>
                <a:gd name="T24" fmla="*/ 12 w 16"/>
                <a:gd name="T25" fmla="*/ 50 h 50"/>
                <a:gd name="T26" fmla="*/ 16 w 16"/>
                <a:gd name="T27" fmla="*/ 49 h 50"/>
                <a:gd name="T28" fmla="*/ 14 w 16"/>
                <a:gd name="T29" fmla="*/ 44 h 50"/>
                <a:gd name="T30" fmla="*/ 15 w 16"/>
                <a:gd name="T31"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50">
                  <a:moveTo>
                    <a:pt x="15" y="22"/>
                  </a:moveTo>
                  <a:cubicBezTo>
                    <a:pt x="11" y="18"/>
                    <a:pt x="11" y="18"/>
                    <a:pt x="11" y="18"/>
                  </a:cubicBezTo>
                  <a:cubicBezTo>
                    <a:pt x="11" y="11"/>
                    <a:pt x="11" y="11"/>
                    <a:pt x="11" y="11"/>
                  </a:cubicBezTo>
                  <a:cubicBezTo>
                    <a:pt x="6" y="6"/>
                    <a:pt x="6" y="6"/>
                    <a:pt x="6" y="6"/>
                  </a:cubicBezTo>
                  <a:cubicBezTo>
                    <a:pt x="8" y="0"/>
                    <a:pt x="8" y="0"/>
                    <a:pt x="8" y="0"/>
                  </a:cubicBezTo>
                  <a:cubicBezTo>
                    <a:pt x="1" y="0"/>
                    <a:pt x="1" y="0"/>
                    <a:pt x="1" y="0"/>
                  </a:cubicBezTo>
                  <a:cubicBezTo>
                    <a:pt x="0" y="6"/>
                    <a:pt x="0" y="6"/>
                    <a:pt x="0" y="6"/>
                  </a:cubicBezTo>
                  <a:cubicBezTo>
                    <a:pt x="3" y="11"/>
                    <a:pt x="3" y="11"/>
                    <a:pt x="3" y="11"/>
                  </a:cubicBezTo>
                  <a:cubicBezTo>
                    <a:pt x="4" y="20"/>
                    <a:pt x="4" y="20"/>
                    <a:pt x="4" y="20"/>
                  </a:cubicBezTo>
                  <a:cubicBezTo>
                    <a:pt x="6" y="27"/>
                    <a:pt x="6" y="27"/>
                    <a:pt x="6" y="27"/>
                  </a:cubicBezTo>
                  <a:cubicBezTo>
                    <a:pt x="6" y="27"/>
                    <a:pt x="5" y="39"/>
                    <a:pt x="4" y="41"/>
                  </a:cubicBezTo>
                  <a:cubicBezTo>
                    <a:pt x="4" y="43"/>
                    <a:pt x="6" y="47"/>
                    <a:pt x="6" y="47"/>
                  </a:cubicBezTo>
                  <a:cubicBezTo>
                    <a:pt x="12" y="50"/>
                    <a:pt x="12" y="50"/>
                    <a:pt x="12" y="50"/>
                  </a:cubicBezTo>
                  <a:cubicBezTo>
                    <a:pt x="16" y="49"/>
                    <a:pt x="16" y="49"/>
                    <a:pt x="16" y="49"/>
                  </a:cubicBezTo>
                  <a:cubicBezTo>
                    <a:pt x="14" y="44"/>
                    <a:pt x="14" y="44"/>
                    <a:pt x="14" y="44"/>
                  </a:cubicBezTo>
                  <a:lnTo>
                    <a:pt x="15" y="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530"/>
            <p:cNvSpPr>
              <a:spLocks/>
            </p:cNvSpPr>
            <p:nvPr/>
          </p:nvSpPr>
          <p:spPr bwMode="auto">
            <a:xfrm>
              <a:off x="3996838" y="3604196"/>
              <a:ext cx="215888" cy="167555"/>
            </a:xfrm>
            <a:custGeom>
              <a:avLst/>
              <a:gdLst>
                <a:gd name="T0" fmla="*/ 132 w 134"/>
                <a:gd name="T1" fmla="*/ 48 h 104"/>
                <a:gd name="T2" fmla="*/ 128 w 134"/>
                <a:gd name="T3" fmla="*/ 44 h 104"/>
                <a:gd name="T4" fmla="*/ 120 w 134"/>
                <a:gd name="T5" fmla="*/ 44 h 104"/>
                <a:gd name="T6" fmla="*/ 108 w 134"/>
                <a:gd name="T7" fmla="*/ 36 h 104"/>
                <a:gd name="T8" fmla="*/ 106 w 134"/>
                <a:gd name="T9" fmla="*/ 28 h 104"/>
                <a:gd name="T10" fmla="*/ 104 w 134"/>
                <a:gd name="T11" fmla="*/ 24 h 104"/>
                <a:gd name="T12" fmla="*/ 98 w 134"/>
                <a:gd name="T13" fmla="*/ 20 h 104"/>
                <a:gd name="T14" fmla="*/ 96 w 134"/>
                <a:gd name="T15" fmla="*/ 6 h 104"/>
                <a:gd name="T16" fmla="*/ 96 w 134"/>
                <a:gd name="T17" fmla="*/ 0 h 104"/>
                <a:gd name="T18" fmla="*/ 90 w 134"/>
                <a:gd name="T19" fmla="*/ 2 h 104"/>
                <a:gd name="T20" fmla="*/ 80 w 134"/>
                <a:gd name="T21" fmla="*/ 0 h 104"/>
                <a:gd name="T22" fmla="*/ 68 w 134"/>
                <a:gd name="T23" fmla="*/ 8 h 104"/>
                <a:gd name="T24" fmla="*/ 62 w 134"/>
                <a:gd name="T25" fmla="*/ 10 h 104"/>
                <a:gd name="T26" fmla="*/ 60 w 134"/>
                <a:gd name="T27" fmla="*/ 16 h 104"/>
                <a:gd name="T28" fmla="*/ 56 w 134"/>
                <a:gd name="T29" fmla="*/ 16 h 104"/>
                <a:gd name="T30" fmla="*/ 46 w 134"/>
                <a:gd name="T31" fmla="*/ 20 h 104"/>
                <a:gd name="T32" fmla="*/ 40 w 134"/>
                <a:gd name="T33" fmla="*/ 30 h 104"/>
                <a:gd name="T34" fmla="*/ 34 w 134"/>
                <a:gd name="T35" fmla="*/ 34 h 104"/>
                <a:gd name="T36" fmla="*/ 26 w 134"/>
                <a:gd name="T37" fmla="*/ 30 h 104"/>
                <a:gd name="T38" fmla="*/ 18 w 134"/>
                <a:gd name="T39" fmla="*/ 38 h 104"/>
                <a:gd name="T40" fmla="*/ 18 w 134"/>
                <a:gd name="T41" fmla="*/ 44 h 104"/>
                <a:gd name="T42" fmla="*/ 10 w 134"/>
                <a:gd name="T43" fmla="*/ 56 h 104"/>
                <a:gd name="T44" fmla="*/ 2 w 134"/>
                <a:gd name="T45" fmla="*/ 62 h 104"/>
                <a:gd name="T46" fmla="*/ 4 w 134"/>
                <a:gd name="T47" fmla="*/ 72 h 104"/>
                <a:gd name="T48" fmla="*/ 2 w 134"/>
                <a:gd name="T49" fmla="*/ 78 h 104"/>
                <a:gd name="T50" fmla="*/ 0 w 134"/>
                <a:gd name="T51" fmla="*/ 88 h 104"/>
                <a:gd name="T52" fmla="*/ 4 w 134"/>
                <a:gd name="T53" fmla="*/ 94 h 104"/>
                <a:gd name="T54" fmla="*/ 4 w 134"/>
                <a:gd name="T55" fmla="*/ 98 h 104"/>
                <a:gd name="T56" fmla="*/ 14 w 134"/>
                <a:gd name="T57" fmla="*/ 104 h 104"/>
                <a:gd name="T58" fmla="*/ 20 w 134"/>
                <a:gd name="T59" fmla="*/ 100 h 104"/>
                <a:gd name="T60" fmla="*/ 34 w 134"/>
                <a:gd name="T61" fmla="*/ 98 h 104"/>
                <a:gd name="T62" fmla="*/ 44 w 134"/>
                <a:gd name="T63" fmla="*/ 102 h 104"/>
                <a:gd name="T64" fmla="*/ 42 w 134"/>
                <a:gd name="T65" fmla="*/ 86 h 104"/>
                <a:gd name="T66" fmla="*/ 44 w 134"/>
                <a:gd name="T67" fmla="*/ 76 h 104"/>
                <a:gd name="T68" fmla="*/ 46 w 134"/>
                <a:gd name="T69" fmla="*/ 76 h 104"/>
                <a:gd name="T70" fmla="*/ 72 w 134"/>
                <a:gd name="T71" fmla="*/ 78 h 104"/>
                <a:gd name="T72" fmla="*/ 88 w 134"/>
                <a:gd name="T73" fmla="*/ 74 h 104"/>
                <a:gd name="T74" fmla="*/ 94 w 134"/>
                <a:gd name="T75" fmla="*/ 76 h 104"/>
                <a:gd name="T76" fmla="*/ 108 w 134"/>
                <a:gd name="T77" fmla="*/ 76 h 104"/>
                <a:gd name="T78" fmla="*/ 116 w 134"/>
                <a:gd name="T79" fmla="*/ 70 h 104"/>
                <a:gd name="T80" fmla="*/ 130 w 134"/>
                <a:gd name="T81" fmla="*/ 68 h 104"/>
                <a:gd name="T82" fmla="*/ 134 w 134"/>
                <a:gd name="T83" fmla="*/ 60 h 104"/>
                <a:gd name="T84" fmla="*/ 132 w 134"/>
                <a:gd name="T85" fmla="*/ 54 h 104"/>
                <a:gd name="T86" fmla="*/ 132 w 134"/>
                <a:gd name="T87"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4">
                  <a:moveTo>
                    <a:pt x="132" y="48"/>
                  </a:moveTo>
                  <a:lnTo>
                    <a:pt x="128" y="44"/>
                  </a:lnTo>
                  <a:lnTo>
                    <a:pt x="120" y="44"/>
                  </a:lnTo>
                  <a:lnTo>
                    <a:pt x="108" y="36"/>
                  </a:lnTo>
                  <a:lnTo>
                    <a:pt x="106" y="28"/>
                  </a:lnTo>
                  <a:lnTo>
                    <a:pt x="104" y="24"/>
                  </a:lnTo>
                  <a:lnTo>
                    <a:pt x="98" y="20"/>
                  </a:lnTo>
                  <a:lnTo>
                    <a:pt x="96" y="6"/>
                  </a:lnTo>
                  <a:lnTo>
                    <a:pt x="96" y="0"/>
                  </a:lnTo>
                  <a:lnTo>
                    <a:pt x="90" y="2"/>
                  </a:lnTo>
                  <a:lnTo>
                    <a:pt x="80" y="0"/>
                  </a:lnTo>
                  <a:lnTo>
                    <a:pt x="68" y="8"/>
                  </a:lnTo>
                  <a:lnTo>
                    <a:pt x="62" y="10"/>
                  </a:lnTo>
                  <a:lnTo>
                    <a:pt x="60" y="16"/>
                  </a:lnTo>
                  <a:lnTo>
                    <a:pt x="56" y="16"/>
                  </a:lnTo>
                  <a:lnTo>
                    <a:pt x="46" y="20"/>
                  </a:lnTo>
                  <a:lnTo>
                    <a:pt x="40" y="30"/>
                  </a:lnTo>
                  <a:lnTo>
                    <a:pt x="34" y="34"/>
                  </a:lnTo>
                  <a:lnTo>
                    <a:pt x="26" y="30"/>
                  </a:lnTo>
                  <a:lnTo>
                    <a:pt x="18" y="38"/>
                  </a:lnTo>
                  <a:lnTo>
                    <a:pt x="18" y="44"/>
                  </a:lnTo>
                  <a:lnTo>
                    <a:pt x="10" y="56"/>
                  </a:lnTo>
                  <a:lnTo>
                    <a:pt x="2" y="62"/>
                  </a:lnTo>
                  <a:lnTo>
                    <a:pt x="4" y="72"/>
                  </a:lnTo>
                  <a:lnTo>
                    <a:pt x="2" y="78"/>
                  </a:lnTo>
                  <a:lnTo>
                    <a:pt x="0" y="88"/>
                  </a:lnTo>
                  <a:lnTo>
                    <a:pt x="4" y="94"/>
                  </a:lnTo>
                  <a:lnTo>
                    <a:pt x="4" y="98"/>
                  </a:lnTo>
                  <a:lnTo>
                    <a:pt x="14" y="104"/>
                  </a:lnTo>
                  <a:lnTo>
                    <a:pt x="20" y="100"/>
                  </a:lnTo>
                  <a:lnTo>
                    <a:pt x="34" y="98"/>
                  </a:lnTo>
                  <a:lnTo>
                    <a:pt x="44" y="102"/>
                  </a:lnTo>
                  <a:lnTo>
                    <a:pt x="42" y="86"/>
                  </a:lnTo>
                  <a:lnTo>
                    <a:pt x="44" y="76"/>
                  </a:lnTo>
                  <a:lnTo>
                    <a:pt x="46" y="76"/>
                  </a:lnTo>
                  <a:lnTo>
                    <a:pt x="72" y="78"/>
                  </a:lnTo>
                  <a:lnTo>
                    <a:pt x="88" y="74"/>
                  </a:lnTo>
                  <a:lnTo>
                    <a:pt x="94" y="76"/>
                  </a:lnTo>
                  <a:lnTo>
                    <a:pt x="108" y="76"/>
                  </a:lnTo>
                  <a:lnTo>
                    <a:pt x="116" y="70"/>
                  </a:lnTo>
                  <a:lnTo>
                    <a:pt x="130" y="68"/>
                  </a:lnTo>
                  <a:lnTo>
                    <a:pt x="134" y="60"/>
                  </a:lnTo>
                  <a:lnTo>
                    <a:pt x="132" y="54"/>
                  </a:lnTo>
                  <a:lnTo>
                    <a:pt x="132" y="4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7" name="Freeform 531"/>
            <p:cNvSpPr>
              <a:spLocks/>
            </p:cNvSpPr>
            <p:nvPr/>
          </p:nvSpPr>
          <p:spPr bwMode="auto">
            <a:xfrm>
              <a:off x="3689117" y="3212698"/>
              <a:ext cx="327054" cy="404387"/>
            </a:xfrm>
            <a:custGeom>
              <a:avLst/>
              <a:gdLst>
                <a:gd name="T0" fmla="*/ 14 w 203"/>
                <a:gd name="T1" fmla="*/ 211 h 251"/>
                <a:gd name="T2" fmla="*/ 25 w 203"/>
                <a:gd name="T3" fmla="*/ 207 h 251"/>
                <a:gd name="T4" fmla="*/ 39 w 203"/>
                <a:gd name="T5" fmla="*/ 209 h 251"/>
                <a:gd name="T6" fmla="*/ 45 w 203"/>
                <a:gd name="T7" fmla="*/ 217 h 251"/>
                <a:gd name="T8" fmla="*/ 53 w 203"/>
                <a:gd name="T9" fmla="*/ 219 h 251"/>
                <a:gd name="T10" fmla="*/ 59 w 203"/>
                <a:gd name="T11" fmla="*/ 233 h 251"/>
                <a:gd name="T12" fmla="*/ 61 w 203"/>
                <a:gd name="T13" fmla="*/ 235 h 251"/>
                <a:gd name="T14" fmla="*/ 63 w 203"/>
                <a:gd name="T15" fmla="*/ 247 h 251"/>
                <a:gd name="T16" fmla="*/ 75 w 203"/>
                <a:gd name="T17" fmla="*/ 251 h 251"/>
                <a:gd name="T18" fmla="*/ 81 w 203"/>
                <a:gd name="T19" fmla="*/ 247 h 251"/>
                <a:gd name="T20" fmla="*/ 83 w 203"/>
                <a:gd name="T21" fmla="*/ 243 h 251"/>
                <a:gd name="T22" fmla="*/ 85 w 203"/>
                <a:gd name="T23" fmla="*/ 237 h 251"/>
                <a:gd name="T24" fmla="*/ 93 w 203"/>
                <a:gd name="T25" fmla="*/ 239 h 251"/>
                <a:gd name="T26" fmla="*/ 97 w 203"/>
                <a:gd name="T27" fmla="*/ 245 h 251"/>
                <a:gd name="T28" fmla="*/ 103 w 203"/>
                <a:gd name="T29" fmla="*/ 237 h 251"/>
                <a:gd name="T30" fmla="*/ 121 w 203"/>
                <a:gd name="T31" fmla="*/ 237 h 251"/>
                <a:gd name="T32" fmla="*/ 125 w 203"/>
                <a:gd name="T33" fmla="*/ 231 h 251"/>
                <a:gd name="T34" fmla="*/ 127 w 203"/>
                <a:gd name="T35" fmla="*/ 235 h 251"/>
                <a:gd name="T36" fmla="*/ 189 w 203"/>
                <a:gd name="T37" fmla="*/ 235 h 251"/>
                <a:gd name="T38" fmla="*/ 195 w 203"/>
                <a:gd name="T39" fmla="*/ 217 h 251"/>
                <a:gd name="T40" fmla="*/ 191 w 203"/>
                <a:gd name="T41" fmla="*/ 215 h 251"/>
                <a:gd name="T42" fmla="*/ 177 w 203"/>
                <a:gd name="T43" fmla="*/ 44 h 251"/>
                <a:gd name="T44" fmla="*/ 203 w 203"/>
                <a:gd name="T45" fmla="*/ 44 h 251"/>
                <a:gd name="T46" fmla="*/ 143 w 203"/>
                <a:gd name="T47" fmla="*/ 0 h 251"/>
                <a:gd name="T48" fmla="*/ 143 w 203"/>
                <a:gd name="T49" fmla="*/ 26 h 251"/>
                <a:gd name="T50" fmla="*/ 87 w 203"/>
                <a:gd name="T51" fmla="*/ 26 h 251"/>
                <a:gd name="T52" fmla="*/ 83 w 203"/>
                <a:gd name="T53" fmla="*/ 79 h 251"/>
                <a:gd name="T54" fmla="*/ 71 w 203"/>
                <a:gd name="T55" fmla="*/ 81 h 251"/>
                <a:gd name="T56" fmla="*/ 61 w 203"/>
                <a:gd name="T57" fmla="*/ 89 h 251"/>
                <a:gd name="T58" fmla="*/ 61 w 203"/>
                <a:gd name="T59" fmla="*/ 117 h 251"/>
                <a:gd name="T60" fmla="*/ 4 w 203"/>
                <a:gd name="T61" fmla="*/ 117 h 251"/>
                <a:gd name="T62" fmla="*/ 0 w 203"/>
                <a:gd name="T63" fmla="*/ 119 h 251"/>
                <a:gd name="T64" fmla="*/ 4 w 203"/>
                <a:gd name="T65" fmla="*/ 129 h 251"/>
                <a:gd name="T66" fmla="*/ 6 w 203"/>
                <a:gd name="T67" fmla="*/ 129 h 251"/>
                <a:gd name="T68" fmla="*/ 8 w 203"/>
                <a:gd name="T69" fmla="*/ 137 h 251"/>
                <a:gd name="T70" fmla="*/ 8 w 203"/>
                <a:gd name="T71" fmla="*/ 149 h 251"/>
                <a:gd name="T72" fmla="*/ 8 w 203"/>
                <a:gd name="T73" fmla="*/ 163 h 251"/>
                <a:gd name="T74" fmla="*/ 10 w 203"/>
                <a:gd name="T75" fmla="*/ 181 h 251"/>
                <a:gd name="T76" fmla="*/ 8 w 203"/>
                <a:gd name="T77" fmla="*/ 197 h 251"/>
                <a:gd name="T78" fmla="*/ 2 w 203"/>
                <a:gd name="T79" fmla="*/ 211 h 251"/>
                <a:gd name="T80" fmla="*/ 2 w 203"/>
                <a:gd name="T81" fmla="*/ 213 h 251"/>
                <a:gd name="T82" fmla="*/ 8 w 203"/>
                <a:gd name="T83" fmla="*/ 211 h 251"/>
                <a:gd name="T84" fmla="*/ 14 w 203"/>
                <a:gd name="T85" fmla="*/ 21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251">
                  <a:moveTo>
                    <a:pt x="14" y="211"/>
                  </a:moveTo>
                  <a:lnTo>
                    <a:pt x="25" y="207"/>
                  </a:lnTo>
                  <a:lnTo>
                    <a:pt x="39" y="209"/>
                  </a:lnTo>
                  <a:lnTo>
                    <a:pt x="45" y="217"/>
                  </a:lnTo>
                  <a:lnTo>
                    <a:pt x="53" y="219"/>
                  </a:lnTo>
                  <a:lnTo>
                    <a:pt x="59" y="233"/>
                  </a:lnTo>
                  <a:lnTo>
                    <a:pt x="61" y="235"/>
                  </a:lnTo>
                  <a:lnTo>
                    <a:pt x="63" y="247"/>
                  </a:lnTo>
                  <a:lnTo>
                    <a:pt x="75" y="251"/>
                  </a:lnTo>
                  <a:lnTo>
                    <a:pt x="81" y="247"/>
                  </a:lnTo>
                  <a:lnTo>
                    <a:pt x="83" y="243"/>
                  </a:lnTo>
                  <a:lnTo>
                    <a:pt x="85" y="237"/>
                  </a:lnTo>
                  <a:lnTo>
                    <a:pt x="93" y="239"/>
                  </a:lnTo>
                  <a:lnTo>
                    <a:pt x="97" y="245"/>
                  </a:lnTo>
                  <a:lnTo>
                    <a:pt x="103" y="237"/>
                  </a:lnTo>
                  <a:lnTo>
                    <a:pt x="121" y="237"/>
                  </a:lnTo>
                  <a:lnTo>
                    <a:pt x="125" y="231"/>
                  </a:lnTo>
                  <a:lnTo>
                    <a:pt x="127" y="235"/>
                  </a:lnTo>
                  <a:lnTo>
                    <a:pt x="189" y="235"/>
                  </a:lnTo>
                  <a:lnTo>
                    <a:pt x="195" y="217"/>
                  </a:lnTo>
                  <a:lnTo>
                    <a:pt x="191" y="215"/>
                  </a:lnTo>
                  <a:lnTo>
                    <a:pt x="177" y="44"/>
                  </a:lnTo>
                  <a:lnTo>
                    <a:pt x="203" y="44"/>
                  </a:lnTo>
                  <a:lnTo>
                    <a:pt x="143" y="0"/>
                  </a:lnTo>
                  <a:lnTo>
                    <a:pt x="143" y="26"/>
                  </a:lnTo>
                  <a:lnTo>
                    <a:pt x="87" y="26"/>
                  </a:lnTo>
                  <a:lnTo>
                    <a:pt x="83" y="79"/>
                  </a:lnTo>
                  <a:lnTo>
                    <a:pt x="71" y="81"/>
                  </a:lnTo>
                  <a:lnTo>
                    <a:pt x="61" y="89"/>
                  </a:lnTo>
                  <a:lnTo>
                    <a:pt x="61" y="117"/>
                  </a:lnTo>
                  <a:lnTo>
                    <a:pt x="4" y="117"/>
                  </a:lnTo>
                  <a:lnTo>
                    <a:pt x="0" y="119"/>
                  </a:lnTo>
                  <a:lnTo>
                    <a:pt x="4" y="129"/>
                  </a:lnTo>
                  <a:lnTo>
                    <a:pt x="6" y="129"/>
                  </a:lnTo>
                  <a:lnTo>
                    <a:pt x="8" y="137"/>
                  </a:lnTo>
                  <a:lnTo>
                    <a:pt x="8" y="149"/>
                  </a:lnTo>
                  <a:lnTo>
                    <a:pt x="8" y="163"/>
                  </a:lnTo>
                  <a:lnTo>
                    <a:pt x="10" y="181"/>
                  </a:lnTo>
                  <a:lnTo>
                    <a:pt x="8" y="197"/>
                  </a:lnTo>
                  <a:lnTo>
                    <a:pt x="2" y="211"/>
                  </a:lnTo>
                  <a:lnTo>
                    <a:pt x="2" y="213"/>
                  </a:lnTo>
                  <a:lnTo>
                    <a:pt x="8" y="211"/>
                  </a:lnTo>
                  <a:lnTo>
                    <a:pt x="14" y="21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Freeform 532"/>
            <p:cNvSpPr>
              <a:spLocks/>
            </p:cNvSpPr>
            <p:nvPr/>
          </p:nvSpPr>
          <p:spPr bwMode="auto">
            <a:xfrm>
              <a:off x="3809950" y="3283587"/>
              <a:ext cx="457553" cy="468831"/>
            </a:xfrm>
            <a:custGeom>
              <a:avLst/>
              <a:gdLst>
                <a:gd name="T0" fmla="*/ 118 w 284"/>
                <a:gd name="T1" fmla="*/ 261 h 291"/>
                <a:gd name="T2" fmla="*/ 134 w 284"/>
                <a:gd name="T3" fmla="*/ 243 h 291"/>
                <a:gd name="T4" fmla="*/ 142 w 284"/>
                <a:gd name="T5" fmla="*/ 229 h 291"/>
                <a:gd name="T6" fmla="*/ 156 w 284"/>
                <a:gd name="T7" fmla="*/ 229 h 291"/>
                <a:gd name="T8" fmla="*/ 172 w 284"/>
                <a:gd name="T9" fmla="*/ 215 h 291"/>
                <a:gd name="T10" fmla="*/ 178 w 284"/>
                <a:gd name="T11" fmla="*/ 209 h 291"/>
                <a:gd name="T12" fmla="*/ 196 w 284"/>
                <a:gd name="T13" fmla="*/ 199 h 291"/>
                <a:gd name="T14" fmla="*/ 212 w 284"/>
                <a:gd name="T15" fmla="*/ 199 h 291"/>
                <a:gd name="T16" fmla="*/ 242 w 284"/>
                <a:gd name="T17" fmla="*/ 195 h 291"/>
                <a:gd name="T18" fmla="*/ 282 w 284"/>
                <a:gd name="T19" fmla="*/ 175 h 291"/>
                <a:gd name="T20" fmla="*/ 268 w 284"/>
                <a:gd name="T21" fmla="*/ 123 h 291"/>
                <a:gd name="T22" fmla="*/ 264 w 284"/>
                <a:gd name="T23" fmla="*/ 105 h 291"/>
                <a:gd name="T24" fmla="*/ 242 w 284"/>
                <a:gd name="T25" fmla="*/ 95 h 291"/>
                <a:gd name="T26" fmla="*/ 232 w 284"/>
                <a:gd name="T27" fmla="*/ 87 h 291"/>
                <a:gd name="T28" fmla="*/ 128 w 284"/>
                <a:gd name="T29" fmla="*/ 0 h 291"/>
                <a:gd name="T30" fmla="*/ 116 w 284"/>
                <a:gd name="T31" fmla="*/ 171 h 291"/>
                <a:gd name="T32" fmla="*/ 114 w 284"/>
                <a:gd name="T33" fmla="*/ 191 h 291"/>
                <a:gd name="T34" fmla="*/ 50 w 284"/>
                <a:gd name="T35" fmla="*/ 187 h 291"/>
                <a:gd name="T36" fmla="*/ 28 w 284"/>
                <a:gd name="T37" fmla="*/ 193 h 291"/>
                <a:gd name="T38" fmla="*/ 18 w 284"/>
                <a:gd name="T39" fmla="*/ 195 h 291"/>
                <a:gd name="T40" fmla="*/ 8 w 284"/>
                <a:gd name="T41" fmla="*/ 199 h 291"/>
                <a:gd name="T42" fmla="*/ 0 w 284"/>
                <a:gd name="T43" fmla="*/ 207 h 291"/>
                <a:gd name="T44" fmla="*/ 2 w 284"/>
                <a:gd name="T45" fmla="*/ 229 h 291"/>
                <a:gd name="T46" fmla="*/ 10 w 284"/>
                <a:gd name="T47" fmla="*/ 237 h 291"/>
                <a:gd name="T48" fmla="*/ 12 w 284"/>
                <a:gd name="T49" fmla="*/ 253 h 291"/>
                <a:gd name="T50" fmla="*/ 26 w 284"/>
                <a:gd name="T51" fmla="*/ 257 h 291"/>
                <a:gd name="T52" fmla="*/ 42 w 284"/>
                <a:gd name="T53" fmla="*/ 253 h 291"/>
                <a:gd name="T54" fmla="*/ 58 w 284"/>
                <a:gd name="T55" fmla="*/ 253 h 291"/>
                <a:gd name="T56" fmla="*/ 64 w 284"/>
                <a:gd name="T57" fmla="*/ 267 h 291"/>
                <a:gd name="T58" fmla="*/ 60 w 284"/>
                <a:gd name="T59" fmla="*/ 277 h 291"/>
                <a:gd name="T60" fmla="*/ 64 w 284"/>
                <a:gd name="T61" fmla="*/ 285 h 291"/>
                <a:gd name="T62" fmla="*/ 78 w 284"/>
                <a:gd name="T63" fmla="*/ 289 h 291"/>
                <a:gd name="T64" fmla="*/ 90 w 284"/>
                <a:gd name="T65" fmla="*/ 291 h 291"/>
                <a:gd name="T66" fmla="*/ 100 w 284"/>
                <a:gd name="T67" fmla="*/ 285 h 291"/>
                <a:gd name="T68" fmla="*/ 106 w 284"/>
                <a:gd name="T69" fmla="*/ 289 h 291"/>
                <a:gd name="T70" fmla="*/ 118 w 284"/>
                <a:gd name="T71" fmla="*/ 27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4" h="291">
                  <a:moveTo>
                    <a:pt x="120" y="271"/>
                  </a:moveTo>
                  <a:lnTo>
                    <a:pt x="118" y="261"/>
                  </a:lnTo>
                  <a:lnTo>
                    <a:pt x="126" y="255"/>
                  </a:lnTo>
                  <a:lnTo>
                    <a:pt x="134" y="243"/>
                  </a:lnTo>
                  <a:lnTo>
                    <a:pt x="134" y="237"/>
                  </a:lnTo>
                  <a:lnTo>
                    <a:pt x="142" y="229"/>
                  </a:lnTo>
                  <a:lnTo>
                    <a:pt x="150" y="233"/>
                  </a:lnTo>
                  <a:lnTo>
                    <a:pt x="156" y="229"/>
                  </a:lnTo>
                  <a:lnTo>
                    <a:pt x="162" y="219"/>
                  </a:lnTo>
                  <a:lnTo>
                    <a:pt x="172" y="215"/>
                  </a:lnTo>
                  <a:lnTo>
                    <a:pt x="176" y="215"/>
                  </a:lnTo>
                  <a:lnTo>
                    <a:pt x="178" y="209"/>
                  </a:lnTo>
                  <a:lnTo>
                    <a:pt x="184" y="207"/>
                  </a:lnTo>
                  <a:lnTo>
                    <a:pt x="196" y="199"/>
                  </a:lnTo>
                  <a:lnTo>
                    <a:pt x="206" y="201"/>
                  </a:lnTo>
                  <a:lnTo>
                    <a:pt x="212" y="199"/>
                  </a:lnTo>
                  <a:lnTo>
                    <a:pt x="230" y="199"/>
                  </a:lnTo>
                  <a:lnTo>
                    <a:pt x="242" y="195"/>
                  </a:lnTo>
                  <a:lnTo>
                    <a:pt x="266" y="191"/>
                  </a:lnTo>
                  <a:lnTo>
                    <a:pt x="282" y="175"/>
                  </a:lnTo>
                  <a:lnTo>
                    <a:pt x="284" y="117"/>
                  </a:lnTo>
                  <a:lnTo>
                    <a:pt x="268" y="123"/>
                  </a:lnTo>
                  <a:lnTo>
                    <a:pt x="264" y="121"/>
                  </a:lnTo>
                  <a:lnTo>
                    <a:pt x="264" y="105"/>
                  </a:lnTo>
                  <a:lnTo>
                    <a:pt x="250" y="97"/>
                  </a:lnTo>
                  <a:lnTo>
                    <a:pt x="242" y="95"/>
                  </a:lnTo>
                  <a:lnTo>
                    <a:pt x="240" y="91"/>
                  </a:lnTo>
                  <a:lnTo>
                    <a:pt x="232" y="87"/>
                  </a:lnTo>
                  <a:lnTo>
                    <a:pt x="232" y="79"/>
                  </a:lnTo>
                  <a:lnTo>
                    <a:pt x="128" y="0"/>
                  </a:lnTo>
                  <a:lnTo>
                    <a:pt x="102" y="0"/>
                  </a:lnTo>
                  <a:lnTo>
                    <a:pt x="116" y="171"/>
                  </a:lnTo>
                  <a:lnTo>
                    <a:pt x="120" y="173"/>
                  </a:lnTo>
                  <a:lnTo>
                    <a:pt x="114" y="191"/>
                  </a:lnTo>
                  <a:lnTo>
                    <a:pt x="52" y="191"/>
                  </a:lnTo>
                  <a:lnTo>
                    <a:pt x="50" y="187"/>
                  </a:lnTo>
                  <a:lnTo>
                    <a:pt x="46" y="193"/>
                  </a:lnTo>
                  <a:lnTo>
                    <a:pt x="28" y="193"/>
                  </a:lnTo>
                  <a:lnTo>
                    <a:pt x="22" y="201"/>
                  </a:lnTo>
                  <a:lnTo>
                    <a:pt x="18" y="195"/>
                  </a:lnTo>
                  <a:lnTo>
                    <a:pt x="10" y="193"/>
                  </a:lnTo>
                  <a:lnTo>
                    <a:pt x="8" y="199"/>
                  </a:lnTo>
                  <a:lnTo>
                    <a:pt x="6" y="203"/>
                  </a:lnTo>
                  <a:lnTo>
                    <a:pt x="0" y="207"/>
                  </a:lnTo>
                  <a:lnTo>
                    <a:pt x="2" y="217"/>
                  </a:lnTo>
                  <a:lnTo>
                    <a:pt x="2" y="229"/>
                  </a:lnTo>
                  <a:lnTo>
                    <a:pt x="6" y="229"/>
                  </a:lnTo>
                  <a:lnTo>
                    <a:pt x="10" y="237"/>
                  </a:lnTo>
                  <a:lnTo>
                    <a:pt x="8" y="247"/>
                  </a:lnTo>
                  <a:lnTo>
                    <a:pt x="12" y="253"/>
                  </a:lnTo>
                  <a:lnTo>
                    <a:pt x="20" y="251"/>
                  </a:lnTo>
                  <a:lnTo>
                    <a:pt x="26" y="257"/>
                  </a:lnTo>
                  <a:lnTo>
                    <a:pt x="34" y="251"/>
                  </a:lnTo>
                  <a:lnTo>
                    <a:pt x="42" y="253"/>
                  </a:lnTo>
                  <a:lnTo>
                    <a:pt x="48" y="247"/>
                  </a:lnTo>
                  <a:lnTo>
                    <a:pt x="58" y="253"/>
                  </a:lnTo>
                  <a:lnTo>
                    <a:pt x="58" y="261"/>
                  </a:lnTo>
                  <a:lnTo>
                    <a:pt x="64" y="267"/>
                  </a:lnTo>
                  <a:lnTo>
                    <a:pt x="60" y="273"/>
                  </a:lnTo>
                  <a:lnTo>
                    <a:pt x="60" y="277"/>
                  </a:lnTo>
                  <a:lnTo>
                    <a:pt x="64" y="275"/>
                  </a:lnTo>
                  <a:lnTo>
                    <a:pt x="64" y="285"/>
                  </a:lnTo>
                  <a:lnTo>
                    <a:pt x="72" y="291"/>
                  </a:lnTo>
                  <a:lnTo>
                    <a:pt x="78" y="289"/>
                  </a:lnTo>
                  <a:lnTo>
                    <a:pt x="82" y="291"/>
                  </a:lnTo>
                  <a:lnTo>
                    <a:pt x="90" y="291"/>
                  </a:lnTo>
                  <a:lnTo>
                    <a:pt x="92" y="285"/>
                  </a:lnTo>
                  <a:lnTo>
                    <a:pt x="100" y="285"/>
                  </a:lnTo>
                  <a:lnTo>
                    <a:pt x="100" y="289"/>
                  </a:lnTo>
                  <a:lnTo>
                    <a:pt x="106" y="289"/>
                  </a:lnTo>
                  <a:lnTo>
                    <a:pt x="116" y="287"/>
                  </a:lnTo>
                  <a:lnTo>
                    <a:pt x="118" y="277"/>
                  </a:lnTo>
                  <a:lnTo>
                    <a:pt x="120" y="27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09" name="Freeform 533"/>
            <p:cNvSpPr>
              <a:spLocks/>
            </p:cNvSpPr>
            <p:nvPr/>
          </p:nvSpPr>
          <p:spPr bwMode="auto">
            <a:xfrm>
              <a:off x="3919505" y="2903367"/>
              <a:ext cx="550997" cy="578386"/>
            </a:xfrm>
            <a:custGeom>
              <a:avLst/>
              <a:gdLst>
                <a:gd name="T0" fmla="*/ 60 w 171"/>
                <a:gd name="T1" fmla="*/ 35 h 179"/>
                <a:gd name="T2" fmla="*/ 60 w 171"/>
                <a:gd name="T3" fmla="*/ 41 h 179"/>
                <a:gd name="T4" fmla="*/ 64 w 171"/>
                <a:gd name="T5" fmla="*/ 45 h 179"/>
                <a:gd name="T6" fmla="*/ 62 w 171"/>
                <a:gd name="T7" fmla="*/ 50 h 179"/>
                <a:gd name="T8" fmla="*/ 49 w 171"/>
                <a:gd name="T9" fmla="*/ 53 h 179"/>
                <a:gd name="T10" fmla="*/ 42 w 171"/>
                <a:gd name="T11" fmla="*/ 58 h 179"/>
                <a:gd name="T12" fmla="*/ 43 w 171"/>
                <a:gd name="T13" fmla="*/ 63 h 179"/>
                <a:gd name="T14" fmla="*/ 29 w 171"/>
                <a:gd name="T15" fmla="*/ 70 h 179"/>
                <a:gd name="T16" fmla="*/ 19 w 171"/>
                <a:gd name="T17" fmla="*/ 72 h 179"/>
                <a:gd name="T18" fmla="*/ 12 w 171"/>
                <a:gd name="T19" fmla="*/ 74 h 179"/>
                <a:gd name="T20" fmla="*/ 0 w 171"/>
                <a:gd name="T21" fmla="*/ 93 h 179"/>
                <a:gd name="T22" fmla="*/ 30 w 171"/>
                <a:gd name="T23" fmla="*/ 118 h 179"/>
                <a:gd name="T24" fmla="*/ 82 w 171"/>
                <a:gd name="T25" fmla="*/ 161 h 179"/>
                <a:gd name="T26" fmla="*/ 87 w 171"/>
                <a:gd name="T27" fmla="*/ 165 h 179"/>
                <a:gd name="T28" fmla="*/ 98 w 171"/>
                <a:gd name="T29" fmla="*/ 170 h 179"/>
                <a:gd name="T30" fmla="*/ 100 w 171"/>
                <a:gd name="T31" fmla="*/ 179 h 179"/>
                <a:gd name="T32" fmla="*/ 117 w 171"/>
                <a:gd name="T33" fmla="*/ 173 h 179"/>
                <a:gd name="T34" fmla="*/ 135 w 171"/>
                <a:gd name="T35" fmla="*/ 160 h 179"/>
                <a:gd name="T36" fmla="*/ 170 w 171"/>
                <a:gd name="T37" fmla="*/ 132 h 179"/>
                <a:gd name="T38" fmla="*/ 162 w 171"/>
                <a:gd name="T39" fmla="*/ 125 h 179"/>
                <a:gd name="T40" fmla="*/ 156 w 171"/>
                <a:gd name="T41" fmla="*/ 122 h 179"/>
                <a:gd name="T42" fmla="*/ 152 w 171"/>
                <a:gd name="T43" fmla="*/ 109 h 179"/>
                <a:gd name="T44" fmla="*/ 156 w 171"/>
                <a:gd name="T45" fmla="*/ 104 h 179"/>
                <a:gd name="T46" fmla="*/ 156 w 171"/>
                <a:gd name="T47" fmla="*/ 87 h 179"/>
                <a:gd name="T48" fmla="*/ 153 w 171"/>
                <a:gd name="T49" fmla="*/ 71 h 179"/>
                <a:gd name="T50" fmla="*/ 153 w 171"/>
                <a:gd name="T51" fmla="*/ 67 h 179"/>
                <a:gd name="T52" fmla="*/ 144 w 171"/>
                <a:gd name="T53" fmla="*/ 45 h 179"/>
                <a:gd name="T54" fmla="*/ 140 w 171"/>
                <a:gd name="T55" fmla="*/ 38 h 179"/>
                <a:gd name="T56" fmla="*/ 139 w 171"/>
                <a:gd name="T57" fmla="*/ 28 h 179"/>
                <a:gd name="T58" fmla="*/ 144 w 171"/>
                <a:gd name="T59" fmla="*/ 9 h 179"/>
                <a:gd name="T60" fmla="*/ 146 w 171"/>
                <a:gd name="T61" fmla="*/ 4 h 179"/>
                <a:gd name="T62" fmla="*/ 140 w 171"/>
                <a:gd name="T63" fmla="*/ 2 h 179"/>
                <a:gd name="T64" fmla="*/ 134 w 171"/>
                <a:gd name="T65" fmla="*/ 1 h 179"/>
                <a:gd name="T66" fmla="*/ 119 w 171"/>
                <a:gd name="T67" fmla="*/ 3 h 179"/>
                <a:gd name="T68" fmla="*/ 108 w 171"/>
                <a:gd name="T69" fmla="*/ 2 h 179"/>
                <a:gd name="T70" fmla="*/ 97 w 171"/>
                <a:gd name="T71" fmla="*/ 3 h 179"/>
                <a:gd name="T72" fmla="*/ 86 w 171"/>
                <a:gd name="T73" fmla="*/ 4 h 179"/>
                <a:gd name="T74" fmla="*/ 76 w 171"/>
                <a:gd name="T75" fmla="*/ 11 h 179"/>
                <a:gd name="T76" fmla="*/ 70 w 171"/>
                <a:gd name="T77" fmla="*/ 13 h 179"/>
                <a:gd name="T78" fmla="*/ 62 w 171"/>
                <a:gd name="T79" fmla="*/ 18 h 179"/>
                <a:gd name="T80" fmla="*/ 61 w 171"/>
                <a:gd name="T81" fmla="*/ 2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179">
                  <a:moveTo>
                    <a:pt x="61" y="28"/>
                  </a:moveTo>
                  <a:cubicBezTo>
                    <a:pt x="60" y="35"/>
                    <a:pt x="60" y="35"/>
                    <a:pt x="60" y="35"/>
                  </a:cubicBezTo>
                  <a:cubicBezTo>
                    <a:pt x="61" y="36"/>
                    <a:pt x="61" y="36"/>
                    <a:pt x="61" y="36"/>
                  </a:cubicBezTo>
                  <a:cubicBezTo>
                    <a:pt x="60" y="41"/>
                    <a:pt x="60" y="41"/>
                    <a:pt x="60" y="41"/>
                  </a:cubicBezTo>
                  <a:cubicBezTo>
                    <a:pt x="62" y="45"/>
                    <a:pt x="62" y="45"/>
                    <a:pt x="62" y="45"/>
                  </a:cubicBezTo>
                  <a:cubicBezTo>
                    <a:pt x="64" y="45"/>
                    <a:pt x="64" y="45"/>
                    <a:pt x="64" y="45"/>
                  </a:cubicBezTo>
                  <a:cubicBezTo>
                    <a:pt x="64" y="46"/>
                    <a:pt x="64" y="46"/>
                    <a:pt x="64" y="46"/>
                  </a:cubicBezTo>
                  <a:cubicBezTo>
                    <a:pt x="62" y="50"/>
                    <a:pt x="62" y="50"/>
                    <a:pt x="62" y="50"/>
                  </a:cubicBezTo>
                  <a:cubicBezTo>
                    <a:pt x="50" y="51"/>
                    <a:pt x="50" y="51"/>
                    <a:pt x="50" y="51"/>
                  </a:cubicBezTo>
                  <a:cubicBezTo>
                    <a:pt x="49" y="53"/>
                    <a:pt x="49" y="53"/>
                    <a:pt x="49" y="53"/>
                  </a:cubicBezTo>
                  <a:cubicBezTo>
                    <a:pt x="44" y="54"/>
                    <a:pt x="44" y="54"/>
                    <a:pt x="44" y="54"/>
                  </a:cubicBezTo>
                  <a:cubicBezTo>
                    <a:pt x="42" y="58"/>
                    <a:pt x="42" y="58"/>
                    <a:pt x="42" y="58"/>
                  </a:cubicBezTo>
                  <a:cubicBezTo>
                    <a:pt x="44" y="60"/>
                    <a:pt x="44" y="60"/>
                    <a:pt x="44" y="60"/>
                  </a:cubicBezTo>
                  <a:cubicBezTo>
                    <a:pt x="43" y="63"/>
                    <a:pt x="43" y="63"/>
                    <a:pt x="43" y="63"/>
                  </a:cubicBezTo>
                  <a:cubicBezTo>
                    <a:pt x="34" y="65"/>
                    <a:pt x="34" y="65"/>
                    <a:pt x="34" y="65"/>
                  </a:cubicBezTo>
                  <a:cubicBezTo>
                    <a:pt x="29" y="70"/>
                    <a:pt x="29" y="70"/>
                    <a:pt x="29" y="70"/>
                  </a:cubicBezTo>
                  <a:cubicBezTo>
                    <a:pt x="23" y="73"/>
                    <a:pt x="23" y="73"/>
                    <a:pt x="23" y="73"/>
                  </a:cubicBezTo>
                  <a:cubicBezTo>
                    <a:pt x="19" y="72"/>
                    <a:pt x="19" y="72"/>
                    <a:pt x="19" y="72"/>
                  </a:cubicBezTo>
                  <a:cubicBezTo>
                    <a:pt x="17" y="74"/>
                    <a:pt x="17" y="74"/>
                    <a:pt x="17" y="74"/>
                  </a:cubicBezTo>
                  <a:cubicBezTo>
                    <a:pt x="12" y="74"/>
                    <a:pt x="12" y="74"/>
                    <a:pt x="12" y="74"/>
                  </a:cubicBezTo>
                  <a:cubicBezTo>
                    <a:pt x="0" y="83"/>
                    <a:pt x="0" y="83"/>
                    <a:pt x="0" y="83"/>
                  </a:cubicBezTo>
                  <a:cubicBezTo>
                    <a:pt x="0" y="93"/>
                    <a:pt x="0" y="93"/>
                    <a:pt x="0" y="93"/>
                  </a:cubicBezTo>
                  <a:cubicBezTo>
                    <a:pt x="0" y="96"/>
                    <a:pt x="0" y="96"/>
                    <a:pt x="0" y="96"/>
                  </a:cubicBezTo>
                  <a:cubicBezTo>
                    <a:pt x="30" y="118"/>
                    <a:pt x="30" y="118"/>
                    <a:pt x="30" y="118"/>
                  </a:cubicBezTo>
                  <a:cubicBezTo>
                    <a:pt x="82" y="157"/>
                    <a:pt x="82" y="157"/>
                    <a:pt x="82" y="157"/>
                  </a:cubicBezTo>
                  <a:cubicBezTo>
                    <a:pt x="82" y="161"/>
                    <a:pt x="82" y="161"/>
                    <a:pt x="82" y="161"/>
                  </a:cubicBezTo>
                  <a:cubicBezTo>
                    <a:pt x="86" y="163"/>
                    <a:pt x="86" y="163"/>
                    <a:pt x="86" y="163"/>
                  </a:cubicBezTo>
                  <a:cubicBezTo>
                    <a:pt x="87" y="165"/>
                    <a:pt x="87" y="165"/>
                    <a:pt x="87" y="165"/>
                  </a:cubicBezTo>
                  <a:cubicBezTo>
                    <a:pt x="91" y="166"/>
                    <a:pt x="91" y="166"/>
                    <a:pt x="91" y="166"/>
                  </a:cubicBezTo>
                  <a:cubicBezTo>
                    <a:pt x="98" y="170"/>
                    <a:pt x="98" y="170"/>
                    <a:pt x="98" y="170"/>
                  </a:cubicBezTo>
                  <a:cubicBezTo>
                    <a:pt x="98" y="178"/>
                    <a:pt x="98" y="178"/>
                    <a:pt x="98" y="178"/>
                  </a:cubicBezTo>
                  <a:cubicBezTo>
                    <a:pt x="100" y="179"/>
                    <a:pt x="100" y="179"/>
                    <a:pt x="100" y="179"/>
                  </a:cubicBezTo>
                  <a:cubicBezTo>
                    <a:pt x="108" y="176"/>
                    <a:pt x="108" y="176"/>
                    <a:pt x="108" y="176"/>
                  </a:cubicBezTo>
                  <a:cubicBezTo>
                    <a:pt x="117" y="173"/>
                    <a:pt x="117" y="173"/>
                    <a:pt x="117" y="173"/>
                  </a:cubicBezTo>
                  <a:cubicBezTo>
                    <a:pt x="120" y="173"/>
                    <a:pt x="120" y="173"/>
                    <a:pt x="120" y="173"/>
                  </a:cubicBezTo>
                  <a:cubicBezTo>
                    <a:pt x="135" y="160"/>
                    <a:pt x="135" y="160"/>
                    <a:pt x="135" y="160"/>
                  </a:cubicBezTo>
                  <a:cubicBezTo>
                    <a:pt x="171" y="134"/>
                    <a:pt x="171" y="134"/>
                    <a:pt x="171" y="134"/>
                  </a:cubicBezTo>
                  <a:cubicBezTo>
                    <a:pt x="170" y="132"/>
                    <a:pt x="170" y="132"/>
                    <a:pt x="170" y="132"/>
                  </a:cubicBezTo>
                  <a:cubicBezTo>
                    <a:pt x="168" y="128"/>
                    <a:pt x="168" y="128"/>
                    <a:pt x="168" y="128"/>
                  </a:cubicBezTo>
                  <a:cubicBezTo>
                    <a:pt x="162" y="125"/>
                    <a:pt x="162" y="125"/>
                    <a:pt x="162" y="125"/>
                  </a:cubicBezTo>
                  <a:cubicBezTo>
                    <a:pt x="162" y="125"/>
                    <a:pt x="158" y="126"/>
                    <a:pt x="158" y="126"/>
                  </a:cubicBezTo>
                  <a:cubicBezTo>
                    <a:pt x="158" y="125"/>
                    <a:pt x="156" y="122"/>
                    <a:pt x="156" y="122"/>
                  </a:cubicBezTo>
                  <a:cubicBezTo>
                    <a:pt x="156" y="114"/>
                    <a:pt x="156" y="114"/>
                    <a:pt x="156" y="114"/>
                  </a:cubicBezTo>
                  <a:cubicBezTo>
                    <a:pt x="152" y="109"/>
                    <a:pt x="152" y="109"/>
                    <a:pt x="152" y="109"/>
                  </a:cubicBezTo>
                  <a:cubicBezTo>
                    <a:pt x="153" y="106"/>
                    <a:pt x="153" y="106"/>
                    <a:pt x="153" y="106"/>
                  </a:cubicBezTo>
                  <a:cubicBezTo>
                    <a:pt x="156" y="104"/>
                    <a:pt x="156" y="104"/>
                    <a:pt x="156" y="104"/>
                  </a:cubicBezTo>
                  <a:cubicBezTo>
                    <a:pt x="156" y="94"/>
                    <a:pt x="156" y="94"/>
                    <a:pt x="156" y="94"/>
                  </a:cubicBezTo>
                  <a:cubicBezTo>
                    <a:pt x="156" y="87"/>
                    <a:pt x="156" y="87"/>
                    <a:pt x="156" y="87"/>
                  </a:cubicBezTo>
                  <a:cubicBezTo>
                    <a:pt x="156" y="79"/>
                    <a:pt x="156" y="79"/>
                    <a:pt x="156" y="79"/>
                  </a:cubicBezTo>
                  <a:cubicBezTo>
                    <a:pt x="153" y="71"/>
                    <a:pt x="153" y="71"/>
                    <a:pt x="153" y="71"/>
                  </a:cubicBezTo>
                  <a:cubicBezTo>
                    <a:pt x="152" y="69"/>
                    <a:pt x="152" y="69"/>
                    <a:pt x="152" y="69"/>
                  </a:cubicBezTo>
                  <a:cubicBezTo>
                    <a:pt x="153" y="67"/>
                    <a:pt x="153" y="67"/>
                    <a:pt x="153" y="67"/>
                  </a:cubicBezTo>
                  <a:cubicBezTo>
                    <a:pt x="150" y="49"/>
                    <a:pt x="150" y="49"/>
                    <a:pt x="150" y="49"/>
                  </a:cubicBezTo>
                  <a:cubicBezTo>
                    <a:pt x="144" y="45"/>
                    <a:pt x="144" y="45"/>
                    <a:pt x="144" y="45"/>
                  </a:cubicBezTo>
                  <a:cubicBezTo>
                    <a:pt x="143" y="41"/>
                    <a:pt x="143" y="41"/>
                    <a:pt x="143" y="41"/>
                  </a:cubicBezTo>
                  <a:cubicBezTo>
                    <a:pt x="140" y="38"/>
                    <a:pt x="140" y="38"/>
                    <a:pt x="140" y="38"/>
                  </a:cubicBezTo>
                  <a:cubicBezTo>
                    <a:pt x="137" y="32"/>
                    <a:pt x="137" y="32"/>
                    <a:pt x="137" y="32"/>
                  </a:cubicBezTo>
                  <a:cubicBezTo>
                    <a:pt x="139" y="28"/>
                    <a:pt x="139" y="28"/>
                    <a:pt x="139" y="28"/>
                  </a:cubicBezTo>
                  <a:cubicBezTo>
                    <a:pt x="144" y="23"/>
                    <a:pt x="144" y="23"/>
                    <a:pt x="144" y="23"/>
                  </a:cubicBezTo>
                  <a:cubicBezTo>
                    <a:pt x="144" y="9"/>
                    <a:pt x="144" y="9"/>
                    <a:pt x="144" y="9"/>
                  </a:cubicBezTo>
                  <a:cubicBezTo>
                    <a:pt x="143" y="6"/>
                    <a:pt x="143" y="6"/>
                    <a:pt x="143" y="6"/>
                  </a:cubicBezTo>
                  <a:cubicBezTo>
                    <a:pt x="146" y="4"/>
                    <a:pt x="146" y="4"/>
                    <a:pt x="146" y="4"/>
                  </a:cubicBezTo>
                  <a:cubicBezTo>
                    <a:pt x="146" y="2"/>
                    <a:pt x="146" y="2"/>
                    <a:pt x="146" y="2"/>
                  </a:cubicBezTo>
                  <a:cubicBezTo>
                    <a:pt x="140" y="2"/>
                    <a:pt x="140" y="2"/>
                    <a:pt x="140" y="2"/>
                  </a:cubicBezTo>
                  <a:cubicBezTo>
                    <a:pt x="136" y="0"/>
                    <a:pt x="136" y="0"/>
                    <a:pt x="136" y="0"/>
                  </a:cubicBezTo>
                  <a:cubicBezTo>
                    <a:pt x="134" y="1"/>
                    <a:pt x="134" y="1"/>
                    <a:pt x="134" y="1"/>
                  </a:cubicBezTo>
                  <a:cubicBezTo>
                    <a:pt x="128" y="0"/>
                    <a:pt x="128" y="0"/>
                    <a:pt x="128" y="0"/>
                  </a:cubicBezTo>
                  <a:cubicBezTo>
                    <a:pt x="119" y="3"/>
                    <a:pt x="119" y="3"/>
                    <a:pt x="119" y="3"/>
                  </a:cubicBezTo>
                  <a:cubicBezTo>
                    <a:pt x="115" y="1"/>
                    <a:pt x="115" y="1"/>
                    <a:pt x="115" y="1"/>
                  </a:cubicBezTo>
                  <a:cubicBezTo>
                    <a:pt x="108" y="2"/>
                    <a:pt x="108" y="2"/>
                    <a:pt x="108" y="2"/>
                  </a:cubicBezTo>
                  <a:cubicBezTo>
                    <a:pt x="105" y="2"/>
                    <a:pt x="105" y="2"/>
                    <a:pt x="105" y="2"/>
                  </a:cubicBezTo>
                  <a:cubicBezTo>
                    <a:pt x="97" y="3"/>
                    <a:pt x="97" y="3"/>
                    <a:pt x="97" y="3"/>
                  </a:cubicBezTo>
                  <a:cubicBezTo>
                    <a:pt x="91" y="4"/>
                    <a:pt x="91" y="4"/>
                    <a:pt x="91" y="4"/>
                  </a:cubicBezTo>
                  <a:cubicBezTo>
                    <a:pt x="86" y="4"/>
                    <a:pt x="86" y="4"/>
                    <a:pt x="86" y="4"/>
                  </a:cubicBezTo>
                  <a:cubicBezTo>
                    <a:pt x="78" y="8"/>
                    <a:pt x="78" y="8"/>
                    <a:pt x="78" y="8"/>
                  </a:cubicBezTo>
                  <a:cubicBezTo>
                    <a:pt x="76" y="11"/>
                    <a:pt x="76" y="11"/>
                    <a:pt x="76" y="11"/>
                  </a:cubicBezTo>
                  <a:cubicBezTo>
                    <a:pt x="73" y="11"/>
                    <a:pt x="73" y="11"/>
                    <a:pt x="73" y="11"/>
                  </a:cubicBezTo>
                  <a:cubicBezTo>
                    <a:pt x="70" y="13"/>
                    <a:pt x="70" y="13"/>
                    <a:pt x="70" y="13"/>
                  </a:cubicBezTo>
                  <a:cubicBezTo>
                    <a:pt x="66" y="14"/>
                    <a:pt x="66" y="14"/>
                    <a:pt x="66" y="14"/>
                  </a:cubicBezTo>
                  <a:cubicBezTo>
                    <a:pt x="62" y="18"/>
                    <a:pt x="62" y="18"/>
                    <a:pt x="62" y="18"/>
                  </a:cubicBezTo>
                  <a:cubicBezTo>
                    <a:pt x="58" y="20"/>
                    <a:pt x="58" y="20"/>
                    <a:pt x="58" y="20"/>
                  </a:cubicBezTo>
                  <a:cubicBezTo>
                    <a:pt x="61" y="23"/>
                    <a:pt x="61" y="23"/>
                    <a:pt x="61" y="23"/>
                  </a:cubicBezTo>
                  <a:lnTo>
                    <a:pt x="61"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534"/>
            <p:cNvSpPr>
              <a:spLocks/>
            </p:cNvSpPr>
            <p:nvPr/>
          </p:nvSpPr>
          <p:spPr bwMode="auto">
            <a:xfrm>
              <a:off x="4409280" y="3022588"/>
              <a:ext cx="418887" cy="439831"/>
            </a:xfrm>
            <a:custGeom>
              <a:avLst/>
              <a:gdLst>
                <a:gd name="T0" fmla="*/ 17 w 130"/>
                <a:gd name="T1" fmla="*/ 8 h 136"/>
                <a:gd name="T2" fmla="*/ 12 w 130"/>
                <a:gd name="T3" fmla="*/ 10 h 136"/>
                <a:gd name="T4" fmla="*/ 6 w 130"/>
                <a:gd name="T5" fmla="*/ 15 h 136"/>
                <a:gd name="T6" fmla="*/ 4 w 130"/>
                <a:gd name="T7" fmla="*/ 18 h 136"/>
                <a:gd name="T8" fmla="*/ 6 w 130"/>
                <a:gd name="T9" fmla="*/ 24 h 136"/>
                <a:gd name="T10" fmla="*/ 4 w 130"/>
                <a:gd name="T11" fmla="*/ 29 h 136"/>
                <a:gd name="T12" fmla="*/ 1 w 130"/>
                <a:gd name="T13" fmla="*/ 30 h 136"/>
                <a:gd name="T14" fmla="*/ 0 w 130"/>
                <a:gd name="T15" fmla="*/ 32 h 136"/>
                <a:gd name="T16" fmla="*/ 1 w 130"/>
                <a:gd name="T17" fmla="*/ 34 h 136"/>
                <a:gd name="T18" fmla="*/ 4 w 130"/>
                <a:gd name="T19" fmla="*/ 42 h 136"/>
                <a:gd name="T20" fmla="*/ 4 w 130"/>
                <a:gd name="T21" fmla="*/ 50 h 136"/>
                <a:gd name="T22" fmla="*/ 4 w 130"/>
                <a:gd name="T23" fmla="*/ 57 h 136"/>
                <a:gd name="T24" fmla="*/ 4 w 130"/>
                <a:gd name="T25" fmla="*/ 67 h 136"/>
                <a:gd name="T26" fmla="*/ 1 w 130"/>
                <a:gd name="T27" fmla="*/ 69 h 136"/>
                <a:gd name="T28" fmla="*/ 0 w 130"/>
                <a:gd name="T29" fmla="*/ 72 h 136"/>
                <a:gd name="T30" fmla="*/ 4 w 130"/>
                <a:gd name="T31" fmla="*/ 77 h 136"/>
                <a:gd name="T32" fmla="*/ 4 w 130"/>
                <a:gd name="T33" fmla="*/ 85 h 136"/>
                <a:gd name="T34" fmla="*/ 6 w 130"/>
                <a:gd name="T35" fmla="*/ 89 h 136"/>
                <a:gd name="T36" fmla="*/ 10 w 130"/>
                <a:gd name="T37" fmla="*/ 88 h 136"/>
                <a:gd name="T38" fmla="*/ 16 w 130"/>
                <a:gd name="T39" fmla="*/ 91 h 136"/>
                <a:gd name="T40" fmla="*/ 18 w 130"/>
                <a:gd name="T41" fmla="*/ 95 h 136"/>
                <a:gd name="T42" fmla="*/ 19 w 130"/>
                <a:gd name="T43" fmla="*/ 97 h 136"/>
                <a:gd name="T44" fmla="*/ 32 w 130"/>
                <a:gd name="T45" fmla="*/ 101 h 136"/>
                <a:gd name="T46" fmla="*/ 37 w 130"/>
                <a:gd name="T47" fmla="*/ 106 h 136"/>
                <a:gd name="T48" fmla="*/ 45 w 130"/>
                <a:gd name="T49" fmla="*/ 102 h 136"/>
                <a:gd name="T50" fmla="*/ 52 w 130"/>
                <a:gd name="T51" fmla="*/ 98 h 136"/>
                <a:gd name="T52" fmla="*/ 123 w 130"/>
                <a:gd name="T53" fmla="*/ 136 h 136"/>
                <a:gd name="T54" fmla="*/ 123 w 130"/>
                <a:gd name="T55" fmla="*/ 131 h 136"/>
                <a:gd name="T56" fmla="*/ 130 w 130"/>
                <a:gd name="T57" fmla="*/ 131 h 136"/>
                <a:gd name="T58" fmla="*/ 130 w 130"/>
                <a:gd name="T59" fmla="*/ 112 h 136"/>
                <a:gd name="T60" fmla="*/ 129 w 130"/>
                <a:gd name="T61" fmla="*/ 41 h 136"/>
                <a:gd name="T62" fmla="*/ 126 w 130"/>
                <a:gd name="T63" fmla="*/ 31 h 136"/>
                <a:gd name="T64" fmla="*/ 129 w 130"/>
                <a:gd name="T65" fmla="*/ 24 h 136"/>
                <a:gd name="T66" fmla="*/ 127 w 130"/>
                <a:gd name="T67" fmla="*/ 17 h 136"/>
                <a:gd name="T68" fmla="*/ 130 w 130"/>
                <a:gd name="T69" fmla="*/ 14 h 136"/>
                <a:gd name="T70" fmla="*/ 129 w 130"/>
                <a:gd name="T71" fmla="*/ 12 h 136"/>
                <a:gd name="T72" fmla="*/ 123 w 130"/>
                <a:gd name="T73" fmla="*/ 12 h 136"/>
                <a:gd name="T74" fmla="*/ 120 w 130"/>
                <a:gd name="T75" fmla="*/ 10 h 136"/>
                <a:gd name="T76" fmla="*/ 112 w 130"/>
                <a:gd name="T77" fmla="*/ 9 h 136"/>
                <a:gd name="T78" fmla="*/ 111 w 130"/>
                <a:gd name="T79" fmla="*/ 6 h 136"/>
                <a:gd name="T80" fmla="*/ 108 w 130"/>
                <a:gd name="T81" fmla="*/ 4 h 136"/>
                <a:gd name="T82" fmla="*/ 106 w 130"/>
                <a:gd name="T83" fmla="*/ 4 h 136"/>
                <a:gd name="T84" fmla="*/ 99 w 130"/>
                <a:gd name="T85" fmla="*/ 3 h 136"/>
                <a:gd name="T86" fmla="*/ 98 w 130"/>
                <a:gd name="T87" fmla="*/ 4 h 136"/>
                <a:gd name="T88" fmla="*/ 94 w 130"/>
                <a:gd name="T89" fmla="*/ 4 h 136"/>
                <a:gd name="T90" fmla="*/ 86 w 130"/>
                <a:gd name="T91" fmla="*/ 11 h 136"/>
                <a:gd name="T92" fmla="*/ 86 w 130"/>
                <a:gd name="T93" fmla="*/ 14 h 136"/>
                <a:gd name="T94" fmla="*/ 88 w 130"/>
                <a:gd name="T95" fmla="*/ 20 h 136"/>
                <a:gd name="T96" fmla="*/ 86 w 130"/>
                <a:gd name="T97" fmla="*/ 26 h 136"/>
                <a:gd name="T98" fmla="*/ 82 w 130"/>
                <a:gd name="T99" fmla="*/ 28 h 136"/>
                <a:gd name="T100" fmla="*/ 77 w 130"/>
                <a:gd name="T101" fmla="*/ 28 h 136"/>
                <a:gd name="T102" fmla="*/ 66 w 130"/>
                <a:gd name="T103" fmla="*/ 21 h 136"/>
                <a:gd name="T104" fmla="*/ 59 w 130"/>
                <a:gd name="T105" fmla="*/ 19 h 136"/>
                <a:gd name="T106" fmla="*/ 51 w 130"/>
                <a:gd name="T107" fmla="*/ 18 h 136"/>
                <a:gd name="T108" fmla="*/ 48 w 130"/>
                <a:gd name="T109" fmla="*/ 13 h 136"/>
                <a:gd name="T110" fmla="*/ 46 w 130"/>
                <a:gd name="T111" fmla="*/ 8 h 136"/>
                <a:gd name="T112" fmla="*/ 40 w 130"/>
                <a:gd name="T113" fmla="*/ 7 h 136"/>
                <a:gd name="T114" fmla="*/ 37 w 130"/>
                <a:gd name="T115" fmla="*/ 5 h 136"/>
                <a:gd name="T116" fmla="*/ 30 w 130"/>
                <a:gd name="T117" fmla="*/ 3 h 136"/>
                <a:gd name="T118" fmla="*/ 22 w 130"/>
                <a:gd name="T119" fmla="*/ 4 h 136"/>
                <a:gd name="T120" fmla="*/ 16 w 130"/>
                <a:gd name="T121" fmla="*/ 0 h 136"/>
                <a:gd name="T122" fmla="*/ 16 w 130"/>
                <a:gd name="T123" fmla="*/ 5 h 136"/>
                <a:gd name="T124" fmla="*/ 17 w 130"/>
                <a:gd name="T125"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 h="136">
                  <a:moveTo>
                    <a:pt x="17" y="8"/>
                  </a:moveTo>
                  <a:cubicBezTo>
                    <a:pt x="12" y="10"/>
                    <a:pt x="12" y="10"/>
                    <a:pt x="12" y="10"/>
                  </a:cubicBezTo>
                  <a:cubicBezTo>
                    <a:pt x="6" y="15"/>
                    <a:pt x="6" y="15"/>
                    <a:pt x="6" y="15"/>
                  </a:cubicBezTo>
                  <a:cubicBezTo>
                    <a:pt x="4" y="18"/>
                    <a:pt x="4" y="18"/>
                    <a:pt x="4" y="18"/>
                  </a:cubicBezTo>
                  <a:cubicBezTo>
                    <a:pt x="6" y="24"/>
                    <a:pt x="6" y="24"/>
                    <a:pt x="6" y="24"/>
                  </a:cubicBezTo>
                  <a:cubicBezTo>
                    <a:pt x="4" y="29"/>
                    <a:pt x="4" y="29"/>
                    <a:pt x="4" y="29"/>
                  </a:cubicBezTo>
                  <a:cubicBezTo>
                    <a:pt x="1" y="30"/>
                    <a:pt x="1" y="30"/>
                    <a:pt x="1" y="30"/>
                  </a:cubicBezTo>
                  <a:cubicBezTo>
                    <a:pt x="0" y="32"/>
                    <a:pt x="0" y="32"/>
                    <a:pt x="0" y="32"/>
                  </a:cubicBezTo>
                  <a:cubicBezTo>
                    <a:pt x="1" y="34"/>
                    <a:pt x="1" y="34"/>
                    <a:pt x="1" y="34"/>
                  </a:cubicBezTo>
                  <a:cubicBezTo>
                    <a:pt x="4" y="42"/>
                    <a:pt x="4" y="42"/>
                    <a:pt x="4" y="42"/>
                  </a:cubicBezTo>
                  <a:cubicBezTo>
                    <a:pt x="4" y="50"/>
                    <a:pt x="4" y="50"/>
                    <a:pt x="4" y="50"/>
                  </a:cubicBezTo>
                  <a:cubicBezTo>
                    <a:pt x="4" y="57"/>
                    <a:pt x="4" y="57"/>
                    <a:pt x="4" y="57"/>
                  </a:cubicBezTo>
                  <a:cubicBezTo>
                    <a:pt x="4" y="67"/>
                    <a:pt x="4" y="67"/>
                    <a:pt x="4" y="67"/>
                  </a:cubicBezTo>
                  <a:cubicBezTo>
                    <a:pt x="1" y="69"/>
                    <a:pt x="1" y="69"/>
                    <a:pt x="1" y="69"/>
                  </a:cubicBezTo>
                  <a:cubicBezTo>
                    <a:pt x="0" y="72"/>
                    <a:pt x="0" y="72"/>
                    <a:pt x="0" y="72"/>
                  </a:cubicBezTo>
                  <a:cubicBezTo>
                    <a:pt x="4" y="77"/>
                    <a:pt x="4" y="77"/>
                    <a:pt x="4" y="77"/>
                  </a:cubicBezTo>
                  <a:cubicBezTo>
                    <a:pt x="4" y="85"/>
                    <a:pt x="4" y="85"/>
                    <a:pt x="4" y="85"/>
                  </a:cubicBezTo>
                  <a:cubicBezTo>
                    <a:pt x="4" y="85"/>
                    <a:pt x="6" y="88"/>
                    <a:pt x="6" y="89"/>
                  </a:cubicBezTo>
                  <a:cubicBezTo>
                    <a:pt x="6" y="89"/>
                    <a:pt x="10" y="88"/>
                    <a:pt x="10" y="88"/>
                  </a:cubicBezTo>
                  <a:cubicBezTo>
                    <a:pt x="16" y="91"/>
                    <a:pt x="16" y="91"/>
                    <a:pt x="16" y="91"/>
                  </a:cubicBezTo>
                  <a:cubicBezTo>
                    <a:pt x="18" y="95"/>
                    <a:pt x="18" y="95"/>
                    <a:pt x="18" y="95"/>
                  </a:cubicBezTo>
                  <a:cubicBezTo>
                    <a:pt x="19" y="97"/>
                    <a:pt x="19" y="97"/>
                    <a:pt x="19" y="97"/>
                  </a:cubicBezTo>
                  <a:cubicBezTo>
                    <a:pt x="32" y="101"/>
                    <a:pt x="32" y="101"/>
                    <a:pt x="32" y="101"/>
                  </a:cubicBezTo>
                  <a:cubicBezTo>
                    <a:pt x="37" y="106"/>
                    <a:pt x="37" y="106"/>
                    <a:pt x="37" y="106"/>
                  </a:cubicBezTo>
                  <a:cubicBezTo>
                    <a:pt x="45" y="102"/>
                    <a:pt x="45" y="102"/>
                    <a:pt x="45" y="102"/>
                  </a:cubicBezTo>
                  <a:cubicBezTo>
                    <a:pt x="52" y="98"/>
                    <a:pt x="52" y="98"/>
                    <a:pt x="52" y="98"/>
                  </a:cubicBezTo>
                  <a:cubicBezTo>
                    <a:pt x="123" y="136"/>
                    <a:pt x="123" y="136"/>
                    <a:pt x="123" y="136"/>
                  </a:cubicBezTo>
                  <a:cubicBezTo>
                    <a:pt x="123" y="131"/>
                    <a:pt x="123" y="131"/>
                    <a:pt x="123" y="131"/>
                  </a:cubicBezTo>
                  <a:cubicBezTo>
                    <a:pt x="130" y="131"/>
                    <a:pt x="130" y="131"/>
                    <a:pt x="130" y="131"/>
                  </a:cubicBezTo>
                  <a:cubicBezTo>
                    <a:pt x="130" y="112"/>
                    <a:pt x="130" y="112"/>
                    <a:pt x="130" y="112"/>
                  </a:cubicBezTo>
                  <a:cubicBezTo>
                    <a:pt x="129" y="41"/>
                    <a:pt x="129" y="41"/>
                    <a:pt x="129" y="41"/>
                  </a:cubicBezTo>
                  <a:cubicBezTo>
                    <a:pt x="126" y="31"/>
                    <a:pt x="126" y="31"/>
                    <a:pt x="126" y="31"/>
                  </a:cubicBezTo>
                  <a:cubicBezTo>
                    <a:pt x="129" y="24"/>
                    <a:pt x="129" y="24"/>
                    <a:pt x="129" y="24"/>
                  </a:cubicBezTo>
                  <a:cubicBezTo>
                    <a:pt x="127" y="17"/>
                    <a:pt x="127" y="17"/>
                    <a:pt x="127" y="17"/>
                  </a:cubicBezTo>
                  <a:cubicBezTo>
                    <a:pt x="130" y="14"/>
                    <a:pt x="130" y="14"/>
                    <a:pt x="130" y="14"/>
                  </a:cubicBezTo>
                  <a:cubicBezTo>
                    <a:pt x="129" y="12"/>
                    <a:pt x="129" y="12"/>
                    <a:pt x="129" y="12"/>
                  </a:cubicBezTo>
                  <a:cubicBezTo>
                    <a:pt x="123" y="12"/>
                    <a:pt x="123" y="12"/>
                    <a:pt x="123" y="12"/>
                  </a:cubicBezTo>
                  <a:cubicBezTo>
                    <a:pt x="120" y="10"/>
                    <a:pt x="120" y="10"/>
                    <a:pt x="120" y="10"/>
                  </a:cubicBezTo>
                  <a:cubicBezTo>
                    <a:pt x="112" y="9"/>
                    <a:pt x="112" y="9"/>
                    <a:pt x="112" y="9"/>
                  </a:cubicBezTo>
                  <a:cubicBezTo>
                    <a:pt x="111" y="6"/>
                    <a:pt x="111" y="6"/>
                    <a:pt x="111" y="6"/>
                  </a:cubicBezTo>
                  <a:cubicBezTo>
                    <a:pt x="108" y="4"/>
                    <a:pt x="108" y="4"/>
                    <a:pt x="108" y="4"/>
                  </a:cubicBezTo>
                  <a:cubicBezTo>
                    <a:pt x="106" y="4"/>
                    <a:pt x="106" y="4"/>
                    <a:pt x="106" y="4"/>
                  </a:cubicBezTo>
                  <a:cubicBezTo>
                    <a:pt x="99" y="3"/>
                    <a:pt x="99" y="3"/>
                    <a:pt x="99" y="3"/>
                  </a:cubicBezTo>
                  <a:cubicBezTo>
                    <a:pt x="98" y="4"/>
                    <a:pt x="98" y="4"/>
                    <a:pt x="98" y="4"/>
                  </a:cubicBezTo>
                  <a:cubicBezTo>
                    <a:pt x="94" y="4"/>
                    <a:pt x="94" y="4"/>
                    <a:pt x="94" y="4"/>
                  </a:cubicBezTo>
                  <a:cubicBezTo>
                    <a:pt x="86" y="11"/>
                    <a:pt x="86" y="11"/>
                    <a:pt x="86" y="11"/>
                  </a:cubicBezTo>
                  <a:cubicBezTo>
                    <a:pt x="86" y="14"/>
                    <a:pt x="86" y="14"/>
                    <a:pt x="86" y="14"/>
                  </a:cubicBezTo>
                  <a:cubicBezTo>
                    <a:pt x="88" y="20"/>
                    <a:pt x="88" y="20"/>
                    <a:pt x="88" y="20"/>
                  </a:cubicBezTo>
                  <a:cubicBezTo>
                    <a:pt x="86" y="26"/>
                    <a:pt x="86" y="26"/>
                    <a:pt x="86" y="26"/>
                  </a:cubicBezTo>
                  <a:cubicBezTo>
                    <a:pt x="82" y="28"/>
                    <a:pt x="82" y="28"/>
                    <a:pt x="82" y="28"/>
                  </a:cubicBezTo>
                  <a:cubicBezTo>
                    <a:pt x="77" y="28"/>
                    <a:pt x="77" y="28"/>
                    <a:pt x="77" y="28"/>
                  </a:cubicBezTo>
                  <a:cubicBezTo>
                    <a:pt x="66" y="21"/>
                    <a:pt x="66" y="21"/>
                    <a:pt x="66" y="21"/>
                  </a:cubicBezTo>
                  <a:cubicBezTo>
                    <a:pt x="59" y="19"/>
                    <a:pt x="59" y="19"/>
                    <a:pt x="59" y="19"/>
                  </a:cubicBezTo>
                  <a:cubicBezTo>
                    <a:pt x="51" y="18"/>
                    <a:pt x="51" y="18"/>
                    <a:pt x="51" y="18"/>
                  </a:cubicBezTo>
                  <a:cubicBezTo>
                    <a:pt x="48" y="13"/>
                    <a:pt x="48" y="13"/>
                    <a:pt x="48" y="13"/>
                  </a:cubicBezTo>
                  <a:cubicBezTo>
                    <a:pt x="46" y="8"/>
                    <a:pt x="46" y="8"/>
                    <a:pt x="46" y="8"/>
                  </a:cubicBezTo>
                  <a:cubicBezTo>
                    <a:pt x="40" y="7"/>
                    <a:pt x="40" y="7"/>
                    <a:pt x="40" y="7"/>
                  </a:cubicBezTo>
                  <a:cubicBezTo>
                    <a:pt x="37" y="5"/>
                    <a:pt x="37" y="5"/>
                    <a:pt x="37" y="5"/>
                  </a:cubicBezTo>
                  <a:cubicBezTo>
                    <a:pt x="30" y="3"/>
                    <a:pt x="30" y="3"/>
                    <a:pt x="30" y="3"/>
                  </a:cubicBezTo>
                  <a:cubicBezTo>
                    <a:pt x="22" y="4"/>
                    <a:pt x="22" y="4"/>
                    <a:pt x="22" y="4"/>
                  </a:cubicBezTo>
                  <a:cubicBezTo>
                    <a:pt x="16" y="0"/>
                    <a:pt x="16" y="0"/>
                    <a:pt x="16" y="0"/>
                  </a:cubicBezTo>
                  <a:cubicBezTo>
                    <a:pt x="16" y="5"/>
                    <a:pt x="16" y="5"/>
                    <a:pt x="16" y="5"/>
                  </a:cubicBezTo>
                  <a:lnTo>
                    <a:pt x="17"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1" name="Freeform 535"/>
            <p:cNvSpPr>
              <a:spLocks/>
            </p:cNvSpPr>
            <p:nvPr/>
          </p:nvSpPr>
          <p:spPr bwMode="auto">
            <a:xfrm>
              <a:off x="4815277" y="3067699"/>
              <a:ext cx="346387" cy="317387"/>
            </a:xfrm>
            <a:custGeom>
              <a:avLst/>
              <a:gdLst>
                <a:gd name="T0" fmla="*/ 209 w 215"/>
                <a:gd name="T1" fmla="*/ 185 h 197"/>
                <a:gd name="T2" fmla="*/ 205 w 215"/>
                <a:gd name="T3" fmla="*/ 181 h 197"/>
                <a:gd name="T4" fmla="*/ 198 w 215"/>
                <a:gd name="T5" fmla="*/ 179 h 197"/>
                <a:gd name="T6" fmla="*/ 194 w 215"/>
                <a:gd name="T7" fmla="*/ 177 h 197"/>
                <a:gd name="T8" fmla="*/ 190 w 215"/>
                <a:gd name="T9" fmla="*/ 165 h 197"/>
                <a:gd name="T10" fmla="*/ 188 w 215"/>
                <a:gd name="T11" fmla="*/ 158 h 197"/>
                <a:gd name="T12" fmla="*/ 194 w 215"/>
                <a:gd name="T13" fmla="*/ 158 h 197"/>
                <a:gd name="T14" fmla="*/ 194 w 215"/>
                <a:gd name="T15" fmla="*/ 156 h 197"/>
                <a:gd name="T16" fmla="*/ 190 w 215"/>
                <a:gd name="T17" fmla="*/ 152 h 197"/>
                <a:gd name="T18" fmla="*/ 182 w 215"/>
                <a:gd name="T19" fmla="*/ 144 h 197"/>
                <a:gd name="T20" fmla="*/ 180 w 215"/>
                <a:gd name="T21" fmla="*/ 140 h 197"/>
                <a:gd name="T22" fmla="*/ 178 w 215"/>
                <a:gd name="T23" fmla="*/ 136 h 197"/>
                <a:gd name="T24" fmla="*/ 168 w 215"/>
                <a:gd name="T25" fmla="*/ 118 h 197"/>
                <a:gd name="T26" fmla="*/ 160 w 215"/>
                <a:gd name="T27" fmla="*/ 102 h 197"/>
                <a:gd name="T28" fmla="*/ 158 w 215"/>
                <a:gd name="T29" fmla="*/ 92 h 197"/>
                <a:gd name="T30" fmla="*/ 152 w 215"/>
                <a:gd name="T31" fmla="*/ 84 h 197"/>
                <a:gd name="T32" fmla="*/ 150 w 215"/>
                <a:gd name="T33" fmla="*/ 76 h 197"/>
                <a:gd name="T34" fmla="*/ 140 w 215"/>
                <a:gd name="T35" fmla="*/ 62 h 197"/>
                <a:gd name="T36" fmla="*/ 134 w 215"/>
                <a:gd name="T37" fmla="*/ 54 h 197"/>
                <a:gd name="T38" fmla="*/ 130 w 215"/>
                <a:gd name="T39" fmla="*/ 46 h 197"/>
                <a:gd name="T40" fmla="*/ 132 w 215"/>
                <a:gd name="T41" fmla="*/ 38 h 197"/>
                <a:gd name="T42" fmla="*/ 132 w 215"/>
                <a:gd name="T43" fmla="*/ 38 h 197"/>
                <a:gd name="T44" fmla="*/ 134 w 215"/>
                <a:gd name="T45" fmla="*/ 38 h 197"/>
                <a:gd name="T46" fmla="*/ 134 w 215"/>
                <a:gd name="T47" fmla="*/ 46 h 197"/>
                <a:gd name="T48" fmla="*/ 146 w 215"/>
                <a:gd name="T49" fmla="*/ 58 h 197"/>
                <a:gd name="T50" fmla="*/ 152 w 215"/>
                <a:gd name="T51" fmla="*/ 66 h 197"/>
                <a:gd name="T52" fmla="*/ 154 w 215"/>
                <a:gd name="T53" fmla="*/ 74 h 197"/>
                <a:gd name="T54" fmla="*/ 162 w 215"/>
                <a:gd name="T55" fmla="*/ 80 h 197"/>
                <a:gd name="T56" fmla="*/ 166 w 215"/>
                <a:gd name="T57" fmla="*/ 78 h 197"/>
                <a:gd name="T58" fmla="*/ 166 w 215"/>
                <a:gd name="T59" fmla="*/ 72 h 197"/>
                <a:gd name="T60" fmla="*/ 166 w 215"/>
                <a:gd name="T61" fmla="*/ 66 h 197"/>
                <a:gd name="T62" fmla="*/ 170 w 215"/>
                <a:gd name="T63" fmla="*/ 58 h 197"/>
                <a:gd name="T64" fmla="*/ 170 w 215"/>
                <a:gd name="T65" fmla="*/ 52 h 197"/>
                <a:gd name="T66" fmla="*/ 174 w 215"/>
                <a:gd name="T67" fmla="*/ 48 h 197"/>
                <a:gd name="T68" fmla="*/ 166 w 215"/>
                <a:gd name="T69" fmla="*/ 24 h 197"/>
                <a:gd name="T70" fmla="*/ 160 w 215"/>
                <a:gd name="T71" fmla="*/ 14 h 197"/>
                <a:gd name="T72" fmla="*/ 158 w 215"/>
                <a:gd name="T73" fmla="*/ 12 h 197"/>
                <a:gd name="T74" fmla="*/ 142 w 215"/>
                <a:gd name="T75" fmla="*/ 12 h 197"/>
                <a:gd name="T76" fmla="*/ 136 w 215"/>
                <a:gd name="T77" fmla="*/ 12 h 197"/>
                <a:gd name="T78" fmla="*/ 132 w 215"/>
                <a:gd name="T79" fmla="*/ 12 h 197"/>
                <a:gd name="T80" fmla="*/ 120 w 215"/>
                <a:gd name="T81" fmla="*/ 6 h 197"/>
                <a:gd name="T82" fmla="*/ 116 w 215"/>
                <a:gd name="T83" fmla="*/ 8 h 197"/>
                <a:gd name="T84" fmla="*/ 106 w 215"/>
                <a:gd name="T85" fmla="*/ 6 h 197"/>
                <a:gd name="T86" fmla="*/ 100 w 215"/>
                <a:gd name="T87" fmla="*/ 8 h 197"/>
                <a:gd name="T88" fmla="*/ 94 w 215"/>
                <a:gd name="T89" fmla="*/ 8 h 197"/>
                <a:gd name="T90" fmla="*/ 88 w 215"/>
                <a:gd name="T91" fmla="*/ 14 h 197"/>
                <a:gd name="T92" fmla="*/ 76 w 215"/>
                <a:gd name="T93" fmla="*/ 20 h 197"/>
                <a:gd name="T94" fmla="*/ 64 w 215"/>
                <a:gd name="T95" fmla="*/ 12 h 197"/>
                <a:gd name="T96" fmla="*/ 48 w 215"/>
                <a:gd name="T97" fmla="*/ 8 h 197"/>
                <a:gd name="T98" fmla="*/ 26 w 215"/>
                <a:gd name="T99" fmla="*/ 2 h 197"/>
                <a:gd name="T100" fmla="*/ 14 w 215"/>
                <a:gd name="T101" fmla="*/ 4 h 197"/>
                <a:gd name="T102" fmla="*/ 8 w 215"/>
                <a:gd name="T103" fmla="*/ 0 h 197"/>
                <a:gd name="T104" fmla="*/ 2 w 215"/>
                <a:gd name="T105" fmla="*/ 6 h 197"/>
                <a:gd name="T106" fmla="*/ 6 w 215"/>
                <a:gd name="T107" fmla="*/ 20 h 197"/>
                <a:gd name="T108" fmla="*/ 0 w 215"/>
                <a:gd name="T109" fmla="*/ 34 h 197"/>
                <a:gd name="T110" fmla="*/ 6 w 215"/>
                <a:gd name="T111" fmla="*/ 54 h 197"/>
                <a:gd name="T112" fmla="*/ 8 w 215"/>
                <a:gd name="T113" fmla="*/ 197 h 197"/>
                <a:gd name="T114" fmla="*/ 148 w 215"/>
                <a:gd name="T115" fmla="*/ 197 h 197"/>
                <a:gd name="T116" fmla="*/ 166 w 215"/>
                <a:gd name="T117" fmla="*/ 197 h 197"/>
                <a:gd name="T118" fmla="*/ 215 w 215"/>
                <a:gd name="T119" fmla="*/ 197 h 197"/>
                <a:gd name="T120" fmla="*/ 215 w 215"/>
                <a:gd name="T121" fmla="*/ 193 h 197"/>
                <a:gd name="T122" fmla="*/ 209 w 215"/>
                <a:gd name="T123" fmla="*/ 185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5" h="197">
                  <a:moveTo>
                    <a:pt x="209" y="185"/>
                  </a:moveTo>
                  <a:lnTo>
                    <a:pt x="205" y="181"/>
                  </a:lnTo>
                  <a:lnTo>
                    <a:pt x="198" y="179"/>
                  </a:lnTo>
                  <a:lnTo>
                    <a:pt x="194" y="177"/>
                  </a:lnTo>
                  <a:lnTo>
                    <a:pt x="190" y="165"/>
                  </a:lnTo>
                  <a:lnTo>
                    <a:pt x="188" y="158"/>
                  </a:lnTo>
                  <a:lnTo>
                    <a:pt x="194" y="158"/>
                  </a:lnTo>
                  <a:lnTo>
                    <a:pt x="194" y="156"/>
                  </a:lnTo>
                  <a:lnTo>
                    <a:pt x="190" y="152"/>
                  </a:lnTo>
                  <a:lnTo>
                    <a:pt x="182" y="144"/>
                  </a:lnTo>
                  <a:lnTo>
                    <a:pt x="180" y="140"/>
                  </a:lnTo>
                  <a:lnTo>
                    <a:pt x="178" y="136"/>
                  </a:lnTo>
                  <a:lnTo>
                    <a:pt x="168" y="118"/>
                  </a:lnTo>
                  <a:lnTo>
                    <a:pt x="160" y="102"/>
                  </a:lnTo>
                  <a:lnTo>
                    <a:pt x="158" y="92"/>
                  </a:lnTo>
                  <a:lnTo>
                    <a:pt x="152" y="84"/>
                  </a:lnTo>
                  <a:lnTo>
                    <a:pt x="150" y="76"/>
                  </a:lnTo>
                  <a:lnTo>
                    <a:pt x="140" y="62"/>
                  </a:lnTo>
                  <a:lnTo>
                    <a:pt x="134" y="54"/>
                  </a:lnTo>
                  <a:lnTo>
                    <a:pt x="130" y="46"/>
                  </a:lnTo>
                  <a:lnTo>
                    <a:pt x="132" y="38"/>
                  </a:lnTo>
                  <a:lnTo>
                    <a:pt x="132" y="38"/>
                  </a:lnTo>
                  <a:lnTo>
                    <a:pt x="134" y="38"/>
                  </a:lnTo>
                  <a:lnTo>
                    <a:pt x="134" y="46"/>
                  </a:lnTo>
                  <a:lnTo>
                    <a:pt x="146" y="58"/>
                  </a:lnTo>
                  <a:lnTo>
                    <a:pt x="152" y="66"/>
                  </a:lnTo>
                  <a:lnTo>
                    <a:pt x="154" y="74"/>
                  </a:lnTo>
                  <a:lnTo>
                    <a:pt x="162" y="80"/>
                  </a:lnTo>
                  <a:lnTo>
                    <a:pt x="166" y="78"/>
                  </a:lnTo>
                  <a:lnTo>
                    <a:pt x="166" y="72"/>
                  </a:lnTo>
                  <a:lnTo>
                    <a:pt x="166" y="66"/>
                  </a:lnTo>
                  <a:lnTo>
                    <a:pt x="170" y="58"/>
                  </a:lnTo>
                  <a:lnTo>
                    <a:pt x="170" y="52"/>
                  </a:lnTo>
                  <a:lnTo>
                    <a:pt x="174" y="48"/>
                  </a:lnTo>
                  <a:lnTo>
                    <a:pt x="166" y="24"/>
                  </a:lnTo>
                  <a:lnTo>
                    <a:pt x="160" y="14"/>
                  </a:lnTo>
                  <a:lnTo>
                    <a:pt x="158" y="12"/>
                  </a:lnTo>
                  <a:lnTo>
                    <a:pt x="142" y="12"/>
                  </a:lnTo>
                  <a:lnTo>
                    <a:pt x="136" y="12"/>
                  </a:lnTo>
                  <a:lnTo>
                    <a:pt x="132" y="12"/>
                  </a:lnTo>
                  <a:lnTo>
                    <a:pt x="120" y="6"/>
                  </a:lnTo>
                  <a:lnTo>
                    <a:pt x="116" y="8"/>
                  </a:lnTo>
                  <a:lnTo>
                    <a:pt x="106" y="6"/>
                  </a:lnTo>
                  <a:lnTo>
                    <a:pt x="100" y="8"/>
                  </a:lnTo>
                  <a:lnTo>
                    <a:pt x="94" y="8"/>
                  </a:lnTo>
                  <a:lnTo>
                    <a:pt x="88" y="14"/>
                  </a:lnTo>
                  <a:lnTo>
                    <a:pt x="76" y="20"/>
                  </a:lnTo>
                  <a:lnTo>
                    <a:pt x="64" y="12"/>
                  </a:lnTo>
                  <a:lnTo>
                    <a:pt x="48" y="8"/>
                  </a:lnTo>
                  <a:lnTo>
                    <a:pt x="26" y="2"/>
                  </a:lnTo>
                  <a:lnTo>
                    <a:pt x="14" y="4"/>
                  </a:lnTo>
                  <a:lnTo>
                    <a:pt x="8" y="0"/>
                  </a:lnTo>
                  <a:lnTo>
                    <a:pt x="2" y="6"/>
                  </a:lnTo>
                  <a:lnTo>
                    <a:pt x="6" y="20"/>
                  </a:lnTo>
                  <a:lnTo>
                    <a:pt x="0" y="34"/>
                  </a:lnTo>
                  <a:lnTo>
                    <a:pt x="6" y="54"/>
                  </a:lnTo>
                  <a:lnTo>
                    <a:pt x="8" y="197"/>
                  </a:lnTo>
                  <a:lnTo>
                    <a:pt x="148" y="197"/>
                  </a:lnTo>
                  <a:lnTo>
                    <a:pt x="166" y="197"/>
                  </a:lnTo>
                  <a:lnTo>
                    <a:pt x="215" y="197"/>
                  </a:lnTo>
                  <a:lnTo>
                    <a:pt x="215" y="193"/>
                  </a:lnTo>
                  <a:lnTo>
                    <a:pt x="209" y="18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Freeform 536"/>
            <p:cNvSpPr>
              <a:spLocks/>
            </p:cNvSpPr>
            <p:nvPr/>
          </p:nvSpPr>
          <p:spPr bwMode="auto">
            <a:xfrm>
              <a:off x="4515612" y="3339975"/>
              <a:ext cx="289998" cy="499442"/>
            </a:xfrm>
            <a:custGeom>
              <a:avLst/>
              <a:gdLst>
                <a:gd name="T0" fmla="*/ 24 w 180"/>
                <a:gd name="T1" fmla="*/ 8 h 310"/>
                <a:gd name="T2" fmla="*/ 28 w 180"/>
                <a:gd name="T3" fmla="*/ 32 h 310"/>
                <a:gd name="T4" fmla="*/ 34 w 180"/>
                <a:gd name="T5" fmla="*/ 48 h 310"/>
                <a:gd name="T6" fmla="*/ 34 w 180"/>
                <a:gd name="T7" fmla="*/ 78 h 310"/>
                <a:gd name="T8" fmla="*/ 4 w 180"/>
                <a:gd name="T9" fmla="*/ 166 h 310"/>
                <a:gd name="T10" fmla="*/ 0 w 180"/>
                <a:gd name="T11" fmla="*/ 180 h 310"/>
                <a:gd name="T12" fmla="*/ 14 w 180"/>
                <a:gd name="T13" fmla="*/ 184 h 310"/>
                <a:gd name="T14" fmla="*/ 32 w 180"/>
                <a:gd name="T15" fmla="*/ 196 h 310"/>
                <a:gd name="T16" fmla="*/ 26 w 180"/>
                <a:gd name="T17" fmla="*/ 206 h 310"/>
                <a:gd name="T18" fmla="*/ 24 w 180"/>
                <a:gd name="T19" fmla="*/ 210 h 310"/>
                <a:gd name="T20" fmla="*/ 26 w 180"/>
                <a:gd name="T21" fmla="*/ 240 h 310"/>
                <a:gd name="T22" fmla="*/ 40 w 180"/>
                <a:gd name="T23" fmla="*/ 264 h 310"/>
                <a:gd name="T24" fmla="*/ 14 w 180"/>
                <a:gd name="T25" fmla="*/ 260 h 310"/>
                <a:gd name="T26" fmla="*/ 16 w 180"/>
                <a:gd name="T27" fmla="*/ 276 h 310"/>
                <a:gd name="T28" fmla="*/ 32 w 180"/>
                <a:gd name="T29" fmla="*/ 294 h 310"/>
                <a:gd name="T30" fmla="*/ 52 w 180"/>
                <a:gd name="T31" fmla="*/ 308 h 310"/>
                <a:gd name="T32" fmla="*/ 58 w 180"/>
                <a:gd name="T33" fmla="*/ 302 h 310"/>
                <a:gd name="T34" fmla="*/ 68 w 180"/>
                <a:gd name="T35" fmla="*/ 308 h 310"/>
                <a:gd name="T36" fmla="*/ 88 w 180"/>
                <a:gd name="T37" fmla="*/ 302 h 310"/>
                <a:gd name="T38" fmla="*/ 98 w 180"/>
                <a:gd name="T39" fmla="*/ 290 h 310"/>
                <a:gd name="T40" fmla="*/ 98 w 180"/>
                <a:gd name="T41" fmla="*/ 282 h 310"/>
                <a:gd name="T42" fmla="*/ 132 w 180"/>
                <a:gd name="T43" fmla="*/ 272 h 310"/>
                <a:gd name="T44" fmla="*/ 138 w 180"/>
                <a:gd name="T45" fmla="*/ 264 h 310"/>
                <a:gd name="T46" fmla="*/ 146 w 180"/>
                <a:gd name="T47" fmla="*/ 250 h 310"/>
                <a:gd name="T48" fmla="*/ 162 w 180"/>
                <a:gd name="T49" fmla="*/ 244 h 310"/>
                <a:gd name="T50" fmla="*/ 158 w 180"/>
                <a:gd name="T51" fmla="*/ 232 h 310"/>
                <a:gd name="T52" fmla="*/ 156 w 180"/>
                <a:gd name="T53" fmla="*/ 224 h 310"/>
                <a:gd name="T54" fmla="*/ 154 w 180"/>
                <a:gd name="T55" fmla="*/ 212 h 310"/>
                <a:gd name="T56" fmla="*/ 146 w 180"/>
                <a:gd name="T57" fmla="*/ 208 h 310"/>
                <a:gd name="T58" fmla="*/ 150 w 180"/>
                <a:gd name="T59" fmla="*/ 190 h 310"/>
                <a:gd name="T60" fmla="*/ 152 w 180"/>
                <a:gd name="T61" fmla="*/ 176 h 310"/>
                <a:gd name="T62" fmla="*/ 164 w 180"/>
                <a:gd name="T63" fmla="*/ 162 h 310"/>
                <a:gd name="T64" fmla="*/ 164 w 180"/>
                <a:gd name="T65" fmla="*/ 152 h 310"/>
                <a:gd name="T66" fmla="*/ 172 w 180"/>
                <a:gd name="T67" fmla="*/ 148 h 310"/>
                <a:gd name="T68" fmla="*/ 180 w 180"/>
                <a:gd name="T69" fmla="*/ 7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310">
                  <a:moveTo>
                    <a:pt x="38" y="0"/>
                  </a:moveTo>
                  <a:lnTo>
                    <a:pt x="24" y="8"/>
                  </a:lnTo>
                  <a:lnTo>
                    <a:pt x="30" y="22"/>
                  </a:lnTo>
                  <a:lnTo>
                    <a:pt x="28" y="32"/>
                  </a:lnTo>
                  <a:lnTo>
                    <a:pt x="32" y="40"/>
                  </a:lnTo>
                  <a:lnTo>
                    <a:pt x="34" y="48"/>
                  </a:lnTo>
                  <a:lnTo>
                    <a:pt x="42" y="56"/>
                  </a:lnTo>
                  <a:lnTo>
                    <a:pt x="34" y="78"/>
                  </a:lnTo>
                  <a:lnTo>
                    <a:pt x="34" y="132"/>
                  </a:lnTo>
                  <a:lnTo>
                    <a:pt x="4" y="166"/>
                  </a:lnTo>
                  <a:lnTo>
                    <a:pt x="2" y="178"/>
                  </a:lnTo>
                  <a:lnTo>
                    <a:pt x="0" y="180"/>
                  </a:lnTo>
                  <a:lnTo>
                    <a:pt x="4" y="180"/>
                  </a:lnTo>
                  <a:lnTo>
                    <a:pt x="14" y="184"/>
                  </a:lnTo>
                  <a:lnTo>
                    <a:pt x="14" y="192"/>
                  </a:lnTo>
                  <a:lnTo>
                    <a:pt x="32" y="196"/>
                  </a:lnTo>
                  <a:lnTo>
                    <a:pt x="28" y="202"/>
                  </a:lnTo>
                  <a:lnTo>
                    <a:pt x="26" y="206"/>
                  </a:lnTo>
                  <a:lnTo>
                    <a:pt x="20" y="206"/>
                  </a:lnTo>
                  <a:lnTo>
                    <a:pt x="24" y="210"/>
                  </a:lnTo>
                  <a:lnTo>
                    <a:pt x="28" y="222"/>
                  </a:lnTo>
                  <a:lnTo>
                    <a:pt x="26" y="240"/>
                  </a:lnTo>
                  <a:lnTo>
                    <a:pt x="28" y="246"/>
                  </a:lnTo>
                  <a:lnTo>
                    <a:pt x="40" y="264"/>
                  </a:lnTo>
                  <a:lnTo>
                    <a:pt x="22" y="264"/>
                  </a:lnTo>
                  <a:lnTo>
                    <a:pt x="14" y="260"/>
                  </a:lnTo>
                  <a:lnTo>
                    <a:pt x="10" y="268"/>
                  </a:lnTo>
                  <a:lnTo>
                    <a:pt x="16" y="276"/>
                  </a:lnTo>
                  <a:lnTo>
                    <a:pt x="28" y="288"/>
                  </a:lnTo>
                  <a:lnTo>
                    <a:pt x="32" y="294"/>
                  </a:lnTo>
                  <a:lnTo>
                    <a:pt x="38" y="310"/>
                  </a:lnTo>
                  <a:lnTo>
                    <a:pt x="52" y="308"/>
                  </a:lnTo>
                  <a:lnTo>
                    <a:pt x="56" y="304"/>
                  </a:lnTo>
                  <a:lnTo>
                    <a:pt x="58" y="302"/>
                  </a:lnTo>
                  <a:lnTo>
                    <a:pt x="58" y="308"/>
                  </a:lnTo>
                  <a:lnTo>
                    <a:pt x="68" y="308"/>
                  </a:lnTo>
                  <a:lnTo>
                    <a:pt x="72" y="304"/>
                  </a:lnTo>
                  <a:lnTo>
                    <a:pt x="88" y="302"/>
                  </a:lnTo>
                  <a:lnTo>
                    <a:pt x="92" y="296"/>
                  </a:lnTo>
                  <a:lnTo>
                    <a:pt x="98" y="290"/>
                  </a:lnTo>
                  <a:lnTo>
                    <a:pt x="96" y="286"/>
                  </a:lnTo>
                  <a:lnTo>
                    <a:pt x="98" y="282"/>
                  </a:lnTo>
                  <a:lnTo>
                    <a:pt x="120" y="280"/>
                  </a:lnTo>
                  <a:lnTo>
                    <a:pt x="132" y="272"/>
                  </a:lnTo>
                  <a:lnTo>
                    <a:pt x="132" y="268"/>
                  </a:lnTo>
                  <a:lnTo>
                    <a:pt x="138" y="264"/>
                  </a:lnTo>
                  <a:lnTo>
                    <a:pt x="146" y="256"/>
                  </a:lnTo>
                  <a:lnTo>
                    <a:pt x="146" y="250"/>
                  </a:lnTo>
                  <a:lnTo>
                    <a:pt x="154" y="244"/>
                  </a:lnTo>
                  <a:lnTo>
                    <a:pt x="162" y="244"/>
                  </a:lnTo>
                  <a:lnTo>
                    <a:pt x="164" y="238"/>
                  </a:lnTo>
                  <a:lnTo>
                    <a:pt x="158" y="232"/>
                  </a:lnTo>
                  <a:lnTo>
                    <a:pt x="158" y="228"/>
                  </a:lnTo>
                  <a:lnTo>
                    <a:pt x="156" y="224"/>
                  </a:lnTo>
                  <a:lnTo>
                    <a:pt x="158" y="218"/>
                  </a:lnTo>
                  <a:lnTo>
                    <a:pt x="154" y="212"/>
                  </a:lnTo>
                  <a:lnTo>
                    <a:pt x="148" y="214"/>
                  </a:lnTo>
                  <a:lnTo>
                    <a:pt x="146" y="208"/>
                  </a:lnTo>
                  <a:lnTo>
                    <a:pt x="152" y="200"/>
                  </a:lnTo>
                  <a:lnTo>
                    <a:pt x="150" y="190"/>
                  </a:lnTo>
                  <a:lnTo>
                    <a:pt x="154" y="182"/>
                  </a:lnTo>
                  <a:lnTo>
                    <a:pt x="152" y="176"/>
                  </a:lnTo>
                  <a:lnTo>
                    <a:pt x="158" y="170"/>
                  </a:lnTo>
                  <a:lnTo>
                    <a:pt x="164" y="162"/>
                  </a:lnTo>
                  <a:lnTo>
                    <a:pt x="162" y="154"/>
                  </a:lnTo>
                  <a:lnTo>
                    <a:pt x="164" y="152"/>
                  </a:lnTo>
                  <a:lnTo>
                    <a:pt x="168" y="150"/>
                  </a:lnTo>
                  <a:lnTo>
                    <a:pt x="172" y="148"/>
                  </a:lnTo>
                  <a:lnTo>
                    <a:pt x="180" y="150"/>
                  </a:lnTo>
                  <a:lnTo>
                    <a:pt x="180" y="76"/>
                  </a:lnTo>
                  <a:lnTo>
                    <a:pt x="3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537"/>
            <p:cNvSpPr>
              <a:spLocks/>
            </p:cNvSpPr>
            <p:nvPr/>
          </p:nvSpPr>
          <p:spPr bwMode="auto">
            <a:xfrm>
              <a:off x="4380280" y="3671862"/>
              <a:ext cx="215888" cy="354442"/>
            </a:xfrm>
            <a:custGeom>
              <a:avLst/>
              <a:gdLst>
                <a:gd name="T0" fmla="*/ 130 w 134"/>
                <a:gd name="T1" fmla="*/ 196 h 220"/>
                <a:gd name="T2" fmla="*/ 114 w 134"/>
                <a:gd name="T3" fmla="*/ 170 h 220"/>
                <a:gd name="T4" fmla="*/ 104 w 134"/>
                <a:gd name="T5" fmla="*/ 152 h 220"/>
                <a:gd name="T6" fmla="*/ 102 w 134"/>
                <a:gd name="T7" fmla="*/ 138 h 220"/>
                <a:gd name="T8" fmla="*/ 108 w 134"/>
                <a:gd name="T9" fmla="*/ 130 h 220"/>
                <a:gd name="T10" fmla="*/ 116 w 134"/>
                <a:gd name="T11" fmla="*/ 88 h 220"/>
                <a:gd name="T12" fmla="*/ 100 w 134"/>
                <a:gd name="T13" fmla="*/ 70 h 220"/>
                <a:gd name="T14" fmla="*/ 98 w 134"/>
                <a:gd name="T15" fmla="*/ 54 h 220"/>
                <a:gd name="T16" fmla="*/ 124 w 134"/>
                <a:gd name="T17" fmla="*/ 58 h 220"/>
                <a:gd name="T18" fmla="*/ 110 w 134"/>
                <a:gd name="T19" fmla="*/ 34 h 220"/>
                <a:gd name="T20" fmla="*/ 108 w 134"/>
                <a:gd name="T21" fmla="*/ 4 h 220"/>
                <a:gd name="T22" fmla="*/ 102 w 134"/>
                <a:gd name="T23" fmla="*/ 0 h 220"/>
                <a:gd name="T24" fmla="*/ 98 w 134"/>
                <a:gd name="T25" fmla="*/ 8 h 220"/>
                <a:gd name="T26" fmla="*/ 104 w 134"/>
                <a:gd name="T27" fmla="*/ 26 h 220"/>
                <a:gd name="T28" fmla="*/ 82 w 134"/>
                <a:gd name="T29" fmla="*/ 54 h 220"/>
                <a:gd name="T30" fmla="*/ 76 w 134"/>
                <a:gd name="T31" fmla="*/ 68 h 220"/>
                <a:gd name="T32" fmla="*/ 64 w 134"/>
                <a:gd name="T33" fmla="*/ 90 h 220"/>
                <a:gd name="T34" fmla="*/ 50 w 134"/>
                <a:gd name="T35" fmla="*/ 126 h 220"/>
                <a:gd name="T36" fmla="*/ 40 w 134"/>
                <a:gd name="T37" fmla="*/ 116 h 220"/>
                <a:gd name="T38" fmla="*/ 18 w 134"/>
                <a:gd name="T39" fmla="*/ 126 h 220"/>
                <a:gd name="T40" fmla="*/ 6 w 134"/>
                <a:gd name="T41" fmla="*/ 150 h 220"/>
                <a:gd name="T42" fmla="*/ 4 w 134"/>
                <a:gd name="T43" fmla="*/ 164 h 220"/>
                <a:gd name="T44" fmla="*/ 10 w 134"/>
                <a:gd name="T45" fmla="*/ 172 h 220"/>
                <a:gd name="T46" fmla="*/ 20 w 134"/>
                <a:gd name="T47" fmla="*/ 174 h 220"/>
                <a:gd name="T48" fmla="*/ 24 w 134"/>
                <a:gd name="T49" fmla="*/ 180 h 220"/>
                <a:gd name="T50" fmla="*/ 26 w 134"/>
                <a:gd name="T51" fmla="*/ 196 h 220"/>
                <a:gd name="T52" fmla="*/ 24 w 134"/>
                <a:gd name="T53" fmla="*/ 212 h 220"/>
                <a:gd name="T54" fmla="*/ 48 w 134"/>
                <a:gd name="T55" fmla="*/ 210 h 220"/>
                <a:gd name="T56" fmla="*/ 74 w 134"/>
                <a:gd name="T57" fmla="*/ 210 h 220"/>
                <a:gd name="T58" fmla="*/ 86 w 134"/>
                <a:gd name="T59" fmla="*/ 210 h 220"/>
                <a:gd name="T60" fmla="*/ 112 w 134"/>
                <a:gd name="T61" fmla="*/ 216 h 220"/>
                <a:gd name="T62" fmla="*/ 130 w 134"/>
                <a:gd name="T63" fmla="*/ 220 h 220"/>
                <a:gd name="T64" fmla="*/ 132 w 134"/>
                <a:gd name="T65"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20">
                  <a:moveTo>
                    <a:pt x="134" y="204"/>
                  </a:moveTo>
                  <a:lnTo>
                    <a:pt x="130" y="196"/>
                  </a:lnTo>
                  <a:lnTo>
                    <a:pt x="118" y="180"/>
                  </a:lnTo>
                  <a:lnTo>
                    <a:pt x="114" y="170"/>
                  </a:lnTo>
                  <a:lnTo>
                    <a:pt x="106" y="166"/>
                  </a:lnTo>
                  <a:lnTo>
                    <a:pt x="104" y="152"/>
                  </a:lnTo>
                  <a:lnTo>
                    <a:pt x="104" y="142"/>
                  </a:lnTo>
                  <a:lnTo>
                    <a:pt x="102" y="138"/>
                  </a:lnTo>
                  <a:lnTo>
                    <a:pt x="106" y="134"/>
                  </a:lnTo>
                  <a:lnTo>
                    <a:pt x="108" y="130"/>
                  </a:lnTo>
                  <a:lnTo>
                    <a:pt x="122" y="104"/>
                  </a:lnTo>
                  <a:lnTo>
                    <a:pt x="116" y="88"/>
                  </a:lnTo>
                  <a:lnTo>
                    <a:pt x="112" y="82"/>
                  </a:lnTo>
                  <a:lnTo>
                    <a:pt x="100" y="70"/>
                  </a:lnTo>
                  <a:lnTo>
                    <a:pt x="94" y="62"/>
                  </a:lnTo>
                  <a:lnTo>
                    <a:pt x="98" y="54"/>
                  </a:lnTo>
                  <a:lnTo>
                    <a:pt x="106" y="58"/>
                  </a:lnTo>
                  <a:lnTo>
                    <a:pt x="124" y="58"/>
                  </a:lnTo>
                  <a:lnTo>
                    <a:pt x="112" y="40"/>
                  </a:lnTo>
                  <a:lnTo>
                    <a:pt x="110" y="34"/>
                  </a:lnTo>
                  <a:lnTo>
                    <a:pt x="112" y="16"/>
                  </a:lnTo>
                  <a:lnTo>
                    <a:pt x="108" y="4"/>
                  </a:lnTo>
                  <a:lnTo>
                    <a:pt x="104" y="0"/>
                  </a:lnTo>
                  <a:lnTo>
                    <a:pt x="102" y="0"/>
                  </a:lnTo>
                  <a:lnTo>
                    <a:pt x="98" y="6"/>
                  </a:lnTo>
                  <a:lnTo>
                    <a:pt x="98" y="8"/>
                  </a:lnTo>
                  <a:lnTo>
                    <a:pt x="104" y="14"/>
                  </a:lnTo>
                  <a:lnTo>
                    <a:pt x="104" y="26"/>
                  </a:lnTo>
                  <a:lnTo>
                    <a:pt x="90" y="36"/>
                  </a:lnTo>
                  <a:lnTo>
                    <a:pt x="82" y="54"/>
                  </a:lnTo>
                  <a:lnTo>
                    <a:pt x="82" y="64"/>
                  </a:lnTo>
                  <a:lnTo>
                    <a:pt x="76" y="68"/>
                  </a:lnTo>
                  <a:lnTo>
                    <a:pt x="72" y="84"/>
                  </a:lnTo>
                  <a:lnTo>
                    <a:pt x="64" y="90"/>
                  </a:lnTo>
                  <a:lnTo>
                    <a:pt x="52" y="122"/>
                  </a:lnTo>
                  <a:lnTo>
                    <a:pt x="50" y="126"/>
                  </a:lnTo>
                  <a:lnTo>
                    <a:pt x="46" y="122"/>
                  </a:lnTo>
                  <a:lnTo>
                    <a:pt x="40" y="116"/>
                  </a:lnTo>
                  <a:lnTo>
                    <a:pt x="28" y="116"/>
                  </a:lnTo>
                  <a:lnTo>
                    <a:pt x="18" y="126"/>
                  </a:lnTo>
                  <a:lnTo>
                    <a:pt x="8" y="134"/>
                  </a:lnTo>
                  <a:lnTo>
                    <a:pt x="6" y="150"/>
                  </a:lnTo>
                  <a:lnTo>
                    <a:pt x="0" y="160"/>
                  </a:lnTo>
                  <a:lnTo>
                    <a:pt x="4" y="164"/>
                  </a:lnTo>
                  <a:lnTo>
                    <a:pt x="8" y="164"/>
                  </a:lnTo>
                  <a:lnTo>
                    <a:pt x="10" y="172"/>
                  </a:lnTo>
                  <a:lnTo>
                    <a:pt x="18" y="176"/>
                  </a:lnTo>
                  <a:lnTo>
                    <a:pt x="20" y="174"/>
                  </a:lnTo>
                  <a:lnTo>
                    <a:pt x="24" y="176"/>
                  </a:lnTo>
                  <a:lnTo>
                    <a:pt x="24" y="180"/>
                  </a:lnTo>
                  <a:lnTo>
                    <a:pt x="24" y="188"/>
                  </a:lnTo>
                  <a:lnTo>
                    <a:pt x="26" y="196"/>
                  </a:lnTo>
                  <a:lnTo>
                    <a:pt x="26" y="206"/>
                  </a:lnTo>
                  <a:lnTo>
                    <a:pt x="24" y="212"/>
                  </a:lnTo>
                  <a:lnTo>
                    <a:pt x="30" y="210"/>
                  </a:lnTo>
                  <a:lnTo>
                    <a:pt x="48" y="210"/>
                  </a:lnTo>
                  <a:lnTo>
                    <a:pt x="50" y="208"/>
                  </a:lnTo>
                  <a:lnTo>
                    <a:pt x="74" y="210"/>
                  </a:lnTo>
                  <a:lnTo>
                    <a:pt x="82" y="208"/>
                  </a:lnTo>
                  <a:lnTo>
                    <a:pt x="86" y="210"/>
                  </a:lnTo>
                  <a:lnTo>
                    <a:pt x="106" y="212"/>
                  </a:lnTo>
                  <a:lnTo>
                    <a:pt x="112" y="216"/>
                  </a:lnTo>
                  <a:lnTo>
                    <a:pt x="124" y="216"/>
                  </a:lnTo>
                  <a:lnTo>
                    <a:pt x="130" y="220"/>
                  </a:lnTo>
                  <a:lnTo>
                    <a:pt x="134" y="218"/>
                  </a:lnTo>
                  <a:lnTo>
                    <a:pt x="132" y="212"/>
                  </a:lnTo>
                  <a:lnTo>
                    <a:pt x="134" y="20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4" name="Freeform 538"/>
            <p:cNvSpPr>
              <a:spLocks/>
            </p:cNvSpPr>
            <p:nvPr/>
          </p:nvSpPr>
          <p:spPr bwMode="auto">
            <a:xfrm>
              <a:off x="4151503" y="3336753"/>
              <a:ext cx="431775" cy="367331"/>
            </a:xfrm>
            <a:custGeom>
              <a:avLst/>
              <a:gdLst>
                <a:gd name="T0" fmla="*/ 260 w 268"/>
                <a:gd name="T1" fmla="*/ 50 h 228"/>
                <a:gd name="T2" fmla="*/ 258 w 268"/>
                <a:gd name="T3" fmla="*/ 42 h 228"/>
                <a:gd name="T4" fmla="*/ 254 w 268"/>
                <a:gd name="T5" fmla="*/ 34 h 228"/>
                <a:gd name="T6" fmla="*/ 256 w 268"/>
                <a:gd name="T7" fmla="*/ 24 h 228"/>
                <a:gd name="T8" fmla="*/ 250 w 268"/>
                <a:gd name="T9" fmla="*/ 10 h 228"/>
                <a:gd name="T10" fmla="*/ 234 w 268"/>
                <a:gd name="T11" fmla="*/ 18 h 228"/>
                <a:gd name="T12" fmla="*/ 224 w 268"/>
                <a:gd name="T13" fmla="*/ 8 h 228"/>
                <a:gd name="T14" fmla="*/ 198 w 268"/>
                <a:gd name="T15" fmla="*/ 0 h 228"/>
                <a:gd name="T16" fmla="*/ 126 w 268"/>
                <a:gd name="T17" fmla="*/ 52 h 228"/>
                <a:gd name="T18" fmla="*/ 96 w 268"/>
                <a:gd name="T19" fmla="*/ 78 h 228"/>
                <a:gd name="T20" fmla="*/ 90 w 268"/>
                <a:gd name="T21" fmla="*/ 78 h 228"/>
                <a:gd name="T22" fmla="*/ 72 w 268"/>
                <a:gd name="T23" fmla="*/ 84 h 228"/>
                <a:gd name="T24" fmla="*/ 70 w 268"/>
                <a:gd name="T25" fmla="*/ 142 h 228"/>
                <a:gd name="T26" fmla="*/ 54 w 268"/>
                <a:gd name="T27" fmla="*/ 158 h 228"/>
                <a:gd name="T28" fmla="*/ 30 w 268"/>
                <a:gd name="T29" fmla="*/ 162 h 228"/>
                <a:gd name="T30" fmla="*/ 18 w 268"/>
                <a:gd name="T31" fmla="*/ 166 h 228"/>
                <a:gd name="T32" fmla="*/ 0 w 268"/>
                <a:gd name="T33" fmla="*/ 166 h 228"/>
                <a:gd name="T34" fmla="*/ 0 w 268"/>
                <a:gd name="T35" fmla="*/ 172 h 228"/>
                <a:gd name="T36" fmla="*/ 2 w 268"/>
                <a:gd name="T37" fmla="*/ 186 h 228"/>
                <a:gd name="T38" fmla="*/ 8 w 268"/>
                <a:gd name="T39" fmla="*/ 190 h 228"/>
                <a:gd name="T40" fmla="*/ 10 w 268"/>
                <a:gd name="T41" fmla="*/ 194 h 228"/>
                <a:gd name="T42" fmla="*/ 12 w 268"/>
                <a:gd name="T43" fmla="*/ 202 h 228"/>
                <a:gd name="T44" fmla="*/ 24 w 268"/>
                <a:gd name="T45" fmla="*/ 210 h 228"/>
                <a:gd name="T46" fmla="*/ 32 w 268"/>
                <a:gd name="T47" fmla="*/ 210 h 228"/>
                <a:gd name="T48" fmla="*/ 36 w 268"/>
                <a:gd name="T49" fmla="*/ 214 h 228"/>
                <a:gd name="T50" fmla="*/ 36 w 268"/>
                <a:gd name="T51" fmla="*/ 220 h 228"/>
                <a:gd name="T52" fmla="*/ 38 w 268"/>
                <a:gd name="T53" fmla="*/ 226 h 228"/>
                <a:gd name="T54" fmla="*/ 40 w 268"/>
                <a:gd name="T55" fmla="*/ 218 h 228"/>
                <a:gd name="T56" fmla="*/ 46 w 268"/>
                <a:gd name="T57" fmla="*/ 216 h 228"/>
                <a:gd name="T58" fmla="*/ 60 w 268"/>
                <a:gd name="T59" fmla="*/ 228 h 228"/>
                <a:gd name="T60" fmla="*/ 62 w 268"/>
                <a:gd name="T61" fmla="*/ 214 h 228"/>
                <a:gd name="T62" fmla="*/ 68 w 268"/>
                <a:gd name="T63" fmla="*/ 206 h 228"/>
                <a:gd name="T64" fmla="*/ 70 w 268"/>
                <a:gd name="T65" fmla="*/ 194 h 228"/>
                <a:gd name="T66" fmla="*/ 80 w 268"/>
                <a:gd name="T67" fmla="*/ 188 h 228"/>
                <a:gd name="T68" fmla="*/ 90 w 268"/>
                <a:gd name="T69" fmla="*/ 192 h 228"/>
                <a:gd name="T70" fmla="*/ 96 w 268"/>
                <a:gd name="T71" fmla="*/ 190 h 228"/>
                <a:gd name="T72" fmla="*/ 114 w 268"/>
                <a:gd name="T73" fmla="*/ 198 h 228"/>
                <a:gd name="T74" fmla="*/ 124 w 268"/>
                <a:gd name="T75" fmla="*/ 204 h 228"/>
                <a:gd name="T76" fmla="*/ 134 w 268"/>
                <a:gd name="T77" fmla="*/ 200 h 228"/>
                <a:gd name="T78" fmla="*/ 152 w 268"/>
                <a:gd name="T79" fmla="*/ 208 h 228"/>
                <a:gd name="T80" fmla="*/ 164 w 268"/>
                <a:gd name="T81" fmla="*/ 208 h 228"/>
                <a:gd name="T82" fmla="*/ 170 w 268"/>
                <a:gd name="T83" fmla="*/ 202 h 228"/>
                <a:gd name="T84" fmla="*/ 196 w 268"/>
                <a:gd name="T85" fmla="*/ 200 h 228"/>
                <a:gd name="T86" fmla="*/ 204 w 268"/>
                <a:gd name="T87" fmla="*/ 202 h 228"/>
                <a:gd name="T88" fmla="*/ 220 w 268"/>
                <a:gd name="T89" fmla="*/ 192 h 228"/>
                <a:gd name="T90" fmla="*/ 224 w 268"/>
                <a:gd name="T91" fmla="*/ 192 h 228"/>
                <a:gd name="T92" fmla="*/ 222 w 268"/>
                <a:gd name="T93" fmla="*/ 188 h 228"/>
                <a:gd name="T94" fmla="*/ 218 w 268"/>
                <a:gd name="T95" fmla="*/ 186 h 228"/>
                <a:gd name="T96" fmla="*/ 222 w 268"/>
                <a:gd name="T97" fmla="*/ 182 h 228"/>
                <a:gd name="T98" fmla="*/ 226 w 268"/>
                <a:gd name="T99" fmla="*/ 182 h 228"/>
                <a:gd name="T100" fmla="*/ 228 w 268"/>
                <a:gd name="T101" fmla="*/ 180 h 228"/>
                <a:gd name="T102" fmla="*/ 230 w 268"/>
                <a:gd name="T103" fmla="*/ 168 h 228"/>
                <a:gd name="T104" fmla="*/ 260 w 268"/>
                <a:gd name="T105" fmla="*/ 134 h 228"/>
                <a:gd name="T106" fmla="*/ 260 w 268"/>
                <a:gd name="T107" fmla="*/ 80 h 228"/>
                <a:gd name="T108" fmla="*/ 268 w 268"/>
                <a:gd name="T109" fmla="*/ 58 h 228"/>
                <a:gd name="T110" fmla="*/ 260 w 268"/>
                <a:gd name="T111" fmla="*/ 5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228">
                  <a:moveTo>
                    <a:pt x="260" y="50"/>
                  </a:moveTo>
                  <a:lnTo>
                    <a:pt x="258" y="42"/>
                  </a:lnTo>
                  <a:lnTo>
                    <a:pt x="254" y="34"/>
                  </a:lnTo>
                  <a:lnTo>
                    <a:pt x="256" y="24"/>
                  </a:lnTo>
                  <a:lnTo>
                    <a:pt x="250" y="10"/>
                  </a:lnTo>
                  <a:lnTo>
                    <a:pt x="234" y="18"/>
                  </a:lnTo>
                  <a:lnTo>
                    <a:pt x="224" y="8"/>
                  </a:lnTo>
                  <a:lnTo>
                    <a:pt x="198" y="0"/>
                  </a:lnTo>
                  <a:lnTo>
                    <a:pt x="126" y="52"/>
                  </a:lnTo>
                  <a:lnTo>
                    <a:pt x="96" y="78"/>
                  </a:lnTo>
                  <a:lnTo>
                    <a:pt x="90" y="78"/>
                  </a:lnTo>
                  <a:lnTo>
                    <a:pt x="72" y="84"/>
                  </a:lnTo>
                  <a:lnTo>
                    <a:pt x="70" y="142"/>
                  </a:lnTo>
                  <a:lnTo>
                    <a:pt x="54" y="158"/>
                  </a:lnTo>
                  <a:lnTo>
                    <a:pt x="30" y="162"/>
                  </a:lnTo>
                  <a:lnTo>
                    <a:pt x="18" y="166"/>
                  </a:lnTo>
                  <a:lnTo>
                    <a:pt x="0" y="166"/>
                  </a:lnTo>
                  <a:lnTo>
                    <a:pt x="0" y="172"/>
                  </a:lnTo>
                  <a:lnTo>
                    <a:pt x="2" y="186"/>
                  </a:lnTo>
                  <a:lnTo>
                    <a:pt x="8" y="190"/>
                  </a:lnTo>
                  <a:lnTo>
                    <a:pt x="10" y="194"/>
                  </a:lnTo>
                  <a:lnTo>
                    <a:pt x="12" y="202"/>
                  </a:lnTo>
                  <a:lnTo>
                    <a:pt x="24" y="210"/>
                  </a:lnTo>
                  <a:lnTo>
                    <a:pt x="32" y="210"/>
                  </a:lnTo>
                  <a:lnTo>
                    <a:pt x="36" y="214"/>
                  </a:lnTo>
                  <a:lnTo>
                    <a:pt x="36" y="220"/>
                  </a:lnTo>
                  <a:lnTo>
                    <a:pt x="38" y="226"/>
                  </a:lnTo>
                  <a:lnTo>
                    <a:pt x="40" y="218"/>
                  </a:lnTo>
                  <a:lnTo>
                    <a:pt x="46" y="216"/>
                  </a:lnTo>
                  <a:lnTo>
                    <a:pt x="60" y="228"/>
                  </a:lnTo>
                  <a:lnTo>
                    <a:pt x="62" y="214"/>
                  </a:lnTo>
                  <a:lnTo>
                    <a:pt x="68" y="206"/>
                  </a:lnTo>
                  <a:lnTo>
                    <a:pt x="70" y="194"/>
                  </a:lnTo>
                  <a:lnTo>
                    <a:pt x="80" y="188"/>
                  </a:lnTo>
                  <a:lnTo>
                    <a:pt x="90" y="192"/>
                  </a:lnTo>
                  <a:lnTo>
                    <a:pt x="96" y="190"/>
                  </a:lnTo>
                  <a:lnTo>
                    <a:pt x="114" y="198"/>
                  </a:lnTo>
                  <a:lnTo>
                    <a:pt x="124" y="204"/>
                  </a:lnTo>
                  <a:lnTo>
                    <a:pt x="134" y="200"/>
                  </a:lnTo>
                  <a:lnTo>
                    <a:pt x="152" y="208"/>
                  </a:lnTo>
                  <a:lnTo>
                    <a:pt x="164" y="208"/>
                  </a:lnTo>
                  <a:lnTo>
                    <a:pt x="170" y="202"/>
                  </a:lnTo>
                  <a:lnTo>
                    <a:pt x="196" y="200"/>
                  </a:lnTo>
                  <a:lnTo>
                    <a:pt x="204" y="202"/>
                  </a:lnTo>
                  <a:lnTo>
                    <a:pt x="220" y="192"/>
                  </a:lnTo>
                  <a:lnTo>
                    <a:pt x="224" y="192"/>
                  </a:lnTo>
                  <a:lnTo>
                    <a:pt x="222" y="188"/>
                  </a:lnTo>
                  <a:lnTo>
                    <a:pt x="218" y="186"/>
                  </a:lnTo>
                  <a:lnTo>
                    <a:pt x="222" y="182"/>
                  </a:lnTo>
                  <a:lnTo>
                    <a:pt x="226" y="182"/>
                  </a:lnTo>
                  <a:lnTo>
                    <a:pt x="228" y="180"/>
                  </a:lnTo>
                  <a:lnTo>
                    <a:pt x="230" y="168"/>
                  </a:lnTo>
                  <a:lnTo>
                    <a:pt x="260" y="134"/>
                  </a:lnTo>
                  <a:lnTo>
                    <a:pt x="260" y="80"/>
                  </a:lnTo>
                  <a:lnTo>
                    <a:pt x="268" y="58"/>
                  </a:lnTo>
                  <a:lnTo>
                    <a:pt x="260" y="5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539"/>
            <p:cNvSpPr>
              <a:spLocks/>
            </p:cNvSpPr>
            <p:nvPr/>
          </p:nvSpPr>
          <p:spPr bwMode="auto">
            <a:xfrm>
              <a:off x="4219170" y="3639640"/>
              <a:ext cx="328665" cy="302887"/>
            </a:xfrm>
            <a:custGeom>
              <a:avLst/>
              <a:gdLst>
                <a:gd name="T0" fmla="*/ 196 w 204"/>
                <a:gd name="T1" fmla="*/ 28 h 188"/>
                <a:gd name="T2" fmla="*/ 190 w 204"/>
                <a:gd name="T3" fmla="*/ 18 h 188"/>
                <a:gd name="T4" fmla="*/ 182 w 204"/>
                <a:gd name="T5" fmla="*/ 4 h 188"/>
                <a:gd name="T6" fmla="*/ 162 w 204"/>
                <a:gd name="T7" fmla="*/ 14 h 188"/>
                <a:gd name="T8" fmla="*/ 128 w 204"/>
                <a:gd name="T9" fmla="*/ 14 h 188"/>
                <a:gd name="T10" fmla="*/ 110 w 204"/>
                <a:gd name="T11" fmla="*/ 20 h 188"/>
                <a:gd name="T12" fmla="*/ 82 w 204"/>
                <a:gd name="T13" fmla="*/ 16 h 188"/>
                <a:gd name="T14" fmla="*/ 54 w 204"/>
                <a:gd name="T15" fmla="*/ 2 h 188"/>
                <a:gd name="T16" fmla="*/ 38 w 204"/>
                <a:gd name="T17" fmla="*/ 0 h 188"/>
                <a:gd name="T18" fmla="*/ 26 w 204"/>
                <a:gd name="T19" fmla="*/ 18 h 188"/>
                <a:gd name="T20" fmla="*/ 18 w 204"/>
                <a:gd name="T21" fmla="*/ 40 h 188"/>
                <a:gd name="T22" fmla="*/ 20 w 204"/>
                <a:gd name="T23" fmla="*/ 64 h 188"/>
                <a:gd name="T24" fmla="*/ 18 w 204"/>
                <a:gd name="T25" fmla="*/ 74 h 188"/>
                <a:gd name="T26" fmla="*/ 8 w 204"/>
                <a:gd name="T27" fmla="*/ 92 h 188"/>
                <a:gd name="T28" fmla="*/ 0 w 204"/>
                <a:gd name="T29" fmla="*/ 130 h 188"/>
                <a:gd name="T30" fmla="*/ 16 w 204"/>
                <a:gd name="T31" fmla="*/ 146 h 188"/>
                <a:gd name="T32" fmla="*/ 38 w 204"/>
                <a:gd name="T33" fmla="*/ 154 h 188"/>
                <a:gd name="T34" fmla="*/ 46 w 204"/>
                <a:gd name="T35" fmla="*/ 174 h 188"/>
                <a:gd name="T36" fmla="*/ 58 w 204"/>
                <a:gd name="T37" fmla="*/ 186 h 188"/>
                <a:gd name="T38" fmla="*/ 72 w 204"/>
                <a:gd name="T39" fmla="*/ 188 h 188"/>
                <a:gd name="T40" fmla="*/ 82 w 204"/>
                <a:gd name="T41" fmla="*/ 186 h 188"/>
                <a:gd name="T42" fmla="*/ 96 w 204"/>
                <a:gd name="T43" fmla="*/ 176 h 188"/>
                <a:gd name="T44" fmla="*/ 100 w 204"/>
                <a:gd name="T45" fmla="*/ 180 h 188"/>
                <a:gd name="T46" fmla="*/ 108 w 204"/>
                <a:gd name="T47" fmla="*/ 154 h 188"/>
                <a:gd name="T48" fmla="*/ 128 w 204"/>
                <a:gd name="T49" fmla="*/ 136 h 188"/>
                <a:gd name="T50" fmla="*/ 146 w 204"/>
                <a:gd name="T51" fmla="*/ 142 h 188"/>
                <a:gd name="T52" fmla="*/ 152 w 204"/>
                <a:gd name="T53" fmla="*/ 142 h 188"/>
                <a:gd name="T54" fmla="*/ 172 w 204"/>
                <a:gd name="T55" fmla="*/ 104 h 188"/>
                <a:gd name="T56" fmla="*/ 182 w 204"/>
                <a:gd name="T57" fmla="*/ 84 h 188"/>
                <a:gd name="T58" fmla="*/ 190 w 204"/>
                <a:gd name="T59" fmla="*/ 56 h 188"/>
                <a:gd name="T60" fmla="*/ 204 w 204"/>
                <a:gd name="T61" fmla="*/ 34 h 188"/>
                <a:gd name="T62" fmla="*/ 198 w 204"/>
                <a:gd name="T63" fmla="*/ 2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4" h="188">
                  <a:moveTo>
                    <a:pt x="198" y="26"/>
                  </a:moveTo>
                  <a:lnTo>
                    <a:pt x="196" y="28"/>
                  </a:lnTo>
                  <a:lnTo>
                    <a:pt x="190" y="24"/>
                  </a:lnTo>
                  <a:lnTo>
                    <a:pt x="190" y="18"/>
                  </a:lnTo>
                  <a:lnTo>
                    <a:pt x="184" y="12"/>
                  </a:lnTo>
                  <a:lnTo>
                    <a:pt x="182" y="4"/>
                  </a:lnTo>
                  <a:lnTo>
                    <a:pt x="178" y="4"/>
                  </a:lnTo>
                  <a:lnTo>
                    <a:pt x="162" y="14"/>
                  </a:lnTo>
                  <a:lnTo>
                    <a:pt x="154" y="12"/>
                  </a:lnTo>
                  <a:lnTo>
                    <a:pt x="128" y="14"/>
                  </a:lnTo>
                  <a:lnTo>
                    <a:pt x="122" y="20"/>
                  </a:lnTo>
                  <a:lnTo>
                    <a:pt x="110" y="20"/>
                  </a:lnTo>
                  <a:lnTo>
                    <a:pt x="92" y="12"/>
                  </a:lnTo>
                  <a:lnTo>
                    <a:pt x="82" y="16"/>
                  </a:lnTo>
                  <a:lnTo>
                    <a:pt x="72" y="10"/>
                  </a:lnTo>
                  <a:lnTo>
                    <a:pt x="54" y="2"/>
                  </a:lnTo>
                  <a:lnTo>
                    <a:pt x="48" y="4"/>
                  </a:lnTo>
                  <a:lnTo>
                    <a:pt x="38" y="0"/>
                  </a:lnTo>
                  <a:lnTo>
                    <a:pt x="28" y="6"/>
                  </a:lnTo>
                  <a:lnTo>
                    <a:pt x="26" y="18"/>
                  </a:lnTo>
                  <a:lnTo>
                    <a:pt x="20" y="26"/>
                  </a:lnTo>
                  <a:lnTo>
                    <a:pt x="18" y="40"/>
                  </a:lnTo>
                  <a:lnTo>
                    <a:pt x="16" y="56"/>
                  </a:lnTo>
                  <a:lnTo>
                    <a:pt x="20" y="64"/>
                  </a:lnTo>
                  <a:lnTo>
                    <a:pt x="18" y="70"/>
                  </a:lnTo>
                  <a:lnTo>
                    <a:pt x="18" y="74"/>
                  </a:lnTo>
                  <a:lnTo>
                    <a:pt x="14" y="80"/>
                  </a:lnTo>
                  <a:lnTo>
                    <a:pt x="8" y="92"/>
                  </a:lnTo>
                  <a:lnTo>
                    <a:pt x="4" y="96"/>
                  </a:lnTo>
                  <a:lnTo>
                    <a:pt x="0" y="130"/>
                  </a:lnTo>
                  <a:lnTo>
                    <a:pt x="4" y="148"/>
                  </a:lnTo>
                  <a:lnTo>
                    <a:pt x="16" y="146"/>
                  </a:lnTo>
                  <a:lnTo>
                    <a:pt x="32" y="148"/>
                  </a:lnTo>
                  <a:lnTo>
                    <a:pt x="38" y="154"/>
                  </a:lnTo>
                  <a:lnTo>
                    <a:pt x="46" y="166"/>
                  </a:lnTo>
                  <a:lnTo>
                    <a:pt x="46" y="174"/>
                  </a:lnTo>
                  <a:lnTo>
                    <a:pt x="48" y="182"/>
                  </a:lnTo>
                  <a:lnTo>
                    <a:pt x="58" y="186"/>
                  </a:lnTo>
                  <a:lnTo>
                    <a:pt x="64" y="188"/>
                  </a:lnTo>
                  <a:lnTo>
                    <a:pt x="72" y="188"/>
                  </a:lnTo>
                  <a:lnTo>
                    <a:pt x="78" y="186"/>
                  </a:lnTo>
                  <a:lnTo>
                    <a:pt x="82" y="186"/>
                  </a:lnTo>
                  <a:lnTo>
                    <a:pt x="96" y="184"/>
                  </a:lnTo>
                  <a:lnTo>
                    <a:pt x="96" y="176"/>
                  </a:lnTo>
                  <a:lnTo>
                    <a:pt x="98" y="174"/>
                  </a:lnTo>
                  <a:lnTo>
                    <a:pt x="100" y="180"/>
                  </a:lnTo>
                  <a:lnTo>
                    <a:pt x="106" y="170"/>
                  </a:lnTo>
                  <a:lnTo>
                    <a:pt x="108" y="154"/>
                  </a:lnTo>
                  <a:lnTo>
                    <a:pt x="118" y="146"/>
                  </a:lnTo>
                  <a:lnTo>
                    <a:pt x="128" y="136"/>
                  </a:lnTo>
                  <a:lnTo>
                    <a:pt x="140" y="136"/>
                  </a:lnTo>
                  <a:lnTo>
                    <a:pt x="146" y="142"/>
                  </a:lnTo>
                  <a:lnTo>
                    <a:pt x="150" y="146"/>
                  </a:lnTo>
                  <a:lnTo>
                    <a:pt x="152" y="142"/>
                  </a:lnTo>
                  <a:lnTo>
                    <a:pt x="164" y="110"/>
                  </a:lnTo>
                  <a:lnTo>
                    <a:pt x="172" y="104"/>
                  </a:lnTo>
                  <a:lnTo>
                    <a:pt x="176" y="88"/>
                  </a:lnTo>
                  <a:lnTo>
                    <a:pt x="182" y="84"/>
                  </a:lnTo>
                  <a:lnTo>
                    <a:pt x="182" y="74"/>
                  </a:lnTo>
                  <a:lnTo>
                    <a:pt x="190" y="56"/>
                  </a:lnTo>
                  <a:lnTo>
                    <a:pt x="204" y="46"/>
                  </a:lnTo>
                  <a:lnTo>
                    <a:pt x="204" y="34"/>
                  </a:lnTo>
                  <a:lnTo>
                    <a:pt x="198" y="28"/>
                  </a:lnTo>
                  <a:lnTo>
                    <a:pt x="198"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6" name="Freeform 540"/>
            <p:cNvSpPr>
              <a:spLocks noEditPoints="1"/>
            </p:cNvSpPr>
            <p:nvPr/>
          </p:nvSpPr>
          <p:spPr bwMode="auto">
            <a:xfrm>
              <a:off x="4377058" y="3961861"/>
              <a:ext cx="80555" cy="88611"/>
            </a:xfrm>
            <a:custGeom>
              <a:avLst/>
              <a:gdLst>
                <a:gd name="T0" fmla="*/ 0 w 50"/>
                <a:gd name="T1" fmla="*/ 10 h 55"/>
                <a:gd name="T2" fmla="*/ 6 w 50"/>
                <a:gd name="T3" fmla="*/ 0 h 55"/>
                <a:gd name="T4" fmla="*/ 12 w 50"/>
                <a:gd name="T5" fmla="*/ 2 h 55"/>
                <a:gd name="T6" fmla="*/ 8 w 50"/>
                <a:gd name="T7" fmla="*/ 12 h 55"/>
                <a:gd name="T8" fmla="*/ 0 w 50"/>
                <a:gd name="T9" fmla="*/ 10 h 55"/>
                <a:gd name="T10" fmla="*/ 34 w 50"/>
                <a:gd name="T11" fmla="*/ 53 h 55"/>
                <a:gd name="T12" fmla="*/ 50 w 50"/>
                <a:gd name="T13" fmla="*/ 53 h 55"/>
                <a:gd name="T14" fmla="*/ 50 w 50"/>
                <a:gd name="T15" fmla="*/ 30 h 55"/>
                <a:gd name="T16" fmla="*/ 32 w 50"/>
                <a:gd name="T17" fmla="*/ 30 h 55"/>
                <a:gd name="T18" fmla="*/ 26 w 50"/>
                <a:gd name="T19" fmla="*/ 32 h 55"/>
                <a:gd name="T20" fmla="*/ 24 w 50"/>
                <a:gd name="T21" fmla="*/ 40 h 55"/>
                <a:gd name="T22" fmla="*/ 20 w 50"/>
                <a:gd name="T23" fmla="*/ 51 h 55"/>
                <a:gd name="T24" fmla="*/ 24 w 50"/>
                <a:gd name="T25" fmla="*/ 55 h 55"/>
                <a:gd name="T26" fmla="*/ 30 w 50"/>
                <a:gd name="T27" fmla="*/ 55 h 55"/>
                <a:gd name="T28" fmla="*/ 34 w 50"/>
                <a:gd name="T29" fmla="*/ 5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5">
                  <a:moveTo>
                    <a:pt x="0" y="10"/>
                  </a:moveTo>
                  <a:lnTo>
                    <a:pt x="6" y="0"/>
                  </a:lnTo>
                  <a:lnTo>
                    <a:pt x="12" y="2"/>
                  </a:lnTo>
                  <a:lnTo>
                    <a:pt x="8" y="12"/>
                  </a:lnTo>
                  <a:lnTo>
                    <a:pt x="0" y="10"/>
                  </a:lnTo>
                  <a:close/>
                  <a:moveTo>
                    <a:pt x="34" y="53"/>
                  </a:moveTo>
                  <a:lnTo>
                    <a:pt x="50" y="53"/>
                  </a:lnTo>
                  <a:lnTo>
                    <a:pt x="50" y="30"/>
                  </a:lnTo>
                  <a:lnTo>
                    <a:pt x="32" y="30"/>
                  </a:lnTo>
                  <a:lnTo>
                    <a:pt x="26" y="32"/>
                  </a:lnTo>
                  <a:lnTo>
                    <a:pt x="24" y="40"/>
                  </a:lnTo>
                  <a:lnTo>
                    <a:pt x="20" y="51"/>
                  </a:lnTo>
                  <a:lnTo>
                    <a:pt x="24" y="55"/>
                  </a:lnTo>
                  <a:lnTo>
                    <a:pt x="30" y="55"/>
                  </a:lnTo>
                  <a:lnTo>
                    <a:pt x="34" y="5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7" name="Freeform 541"/>
            <p:cNvSpPr>
              <a:spLocks/>
            </p:cNvSpPr>
            <p:nvPr/>
          </p:nvSpPr>
          <p:spPr bwMode="auto">
            <a:xfrm>
              <a:off x="4389946" y="4006972"/>
              <a:ext cx="154666" cy="198166"/>
            </a:xfrm>
            <a:custGeom>
              <a:avLst/>
              <a:gdLst>
                <a:gd name="T0" fmla="*/ 96 w 96"/>
                <a:gd name="T1" fmla="*/ 35 h 123"/>
                <a:gd name="T2" fmla="*/ 96 w 96"/>
                <a:gd name="T3" fmla="*/ 20 h 123"/>
                <a:gd name="T4" fmla="*/ 88 w 96"/>
                <a:gd name="T5" fmla="*/ 18 h 123"/>
                <a:gd name="T6" fmla="*/ 80 w 96"/>
                <a:gd name="T7" fmla="*/ 20 h 123"/>
                <a:gd name="T8" fmla="*/ 76 w 96"/>
                <a:gd name="T9" fmla="*/ 10 h 123"/>
                <a:gd name="T10" fmla="*/ 80 w 96"/>
                <a:gd name="T11" fmla="*/ 2 h 123"/>
                <a:gd name="T12" fmla="*/ 76 w 96"/>
                <a:gd name="T13" fmla="*/ 0 h 123"/>
                <a:gd name="T14" fmla="*/ 68 w 96"/>
                <a:gd name="T15" fmla="*/ 2 h 123"/>
                <a:gd name="T16" fmla="*/ 44 w 96"/>
                <a:gd name="T17" fmla="*/ 0 h 123"/>
                <a:gd name="T18" fmla="*/ 42 w 96"/>
                <a:gd name="T19" fmla="*/ 2 h 123"/>
                <a:gd name="T20" fmla="*/ 42 w 96"/>
                <a:gd name="T21" fmla="*/ 25 h 123"/>
                <a:gd name="T22" fmla="*/ 26 w 96"/>
                <a:gd name="T23" fmla="*/ 25 h 123"/>
                <a:gd name="T24" fmla="*/ 22 w 96"/>
                <a:gd name="T25" fmla="*/ 27 h 123"/>
                <a:gd name="T26" fmla="*/ 16 w 96"/>
                <a:gd name="T27" fmla="*/ 27 h 123"/>
                <a:gd name="T28" fmla="*/ 16 w 96"/>
                <a:gd name="T29" fmla="*/ 35 h 123"/>
                <a:gd name="T30" fmla="*/ 18 w 96"/>
                <a:gd name="T31" fmla="*/ 41 h 123"/>
                <a:gd name="T32" fmla="*/ 12 w 96"/>
                <a:gd name="T33" fmla="*/ 43 h 123"/>
                <a:gd name="T34" fmla="*/ 8 w 96"/>
                <a:gd name="T35" fmla="*/ 57 h 123"/>
                <a:gd name="T36" fmla="*/ 0 w 96"/>
                <a:gd name="T37" fmla="*/ 61 h 123"/>
                <a:gd name="T38" fmla="*/ 4 w 96"/>
                <a:gd name="T39" fmla="*/ 67 h 123"/>
                <a:gd name="T40" fmla="*/ 4 w 96"/>
                <a:gd name="T41" fmla="*/ 73 h 123"/>
                <a:gd name="T42" fmla="*/ 10 w 96"/>
                <a:gd name="T43" fmla="*/ 83 h 123"/>
                <a:gd name="T44" fmla="*/ 18 w 96"/>
                <a:gd name="T45" fmla="*/ 97 h 123"/>
                <a:gd name="T46" fmla="*/ 26 w 96"/>
                <a:gd name="T47" fmla="*/ 107 h 123"/>
                <a:gd name="T48" fmla="*/ 28 w 96"/>
                <a:gd name="T49" fmla="*/ 115 h 123"/>
                <a:gd name="T50" fmla="*/ 38 w 96"/>
                <a:gd name="T51" fmla="*/ 123 h 123"/>
                <a:gd name="T52" fmla="*/ 42 w 96"/>
                <a:gd name="T53" fmla="*/ 117 h 123"/>
                <a:gd name="T54" fmla="*/ 44 w 96"/>
                <a:gd name="T55" fmla="*/ 117 h 123"/>
                <a:gd name="T56" fmla="*/ 48 w 96"/>
                <a:gd name="T57" fmla="*/ 119 h 123"/>
                <a:gd name="T58" fmla="*/ 52 w 96"/>
                <a:gd name="T59" fmla="*/ 119 h 123"/>
                <a:gd name="T60" fmla="*/ 52 w 96"/>
                <a:gd name="T61" fmla="*/ 105 h 123"/>
                <a:gd name="T62" fmla="*/ 44 w 96"/>
                <a:gd name="T63" fmla="*/ 101 h 123"/>
                <a:gd name="T64" fmla="*/ 42 w 96"/>
                <a:gd name="T65" fmla="*/ 97 h 123"/>
                <a:gd name="T66" fmla="*/ 44 w 96"/>
                <a:gd name="T67" fmla="*/ 91 h 123"/>
                <a:gd name="T68" fmla="*/ 52 w 96"/>
                <a:gd name="T69" fmla="*/ 93 h 123"/>
                <a:gd name="T70" fmla="*/ 54 w 96"/>
                <a:gd name="T71" fmla="*/ 89 h 123"/>
                <a:gd name="T72" fmla="*/ 60 w 96"/>
                <a:gd name="T73" fmla="*/ 93 h 123"/>
                <a:gd name="T74" fmla="*/ 62 w 96"/>
                <a:gd name="T75" fmla="*/ 85 h 123"/>
                <a:gd name="T76" fmla="*/ 66 w 96"/>
                <a:gd name="T77" fmla="*/ 85 h 123"/>
                <a:gd name="T78" fmla="*/ 70 w 96"/>
                <a:gd name="T79" fmla="*/ 93 h 123"/>
                <a:gd name="T80" fmla="*/ 80 w 96"/>
                <a:gd name="T81" fmla="*/ 89 h 123"/>
                <a:gd name="T82" fmla="*/ 86 w 96"/>
                <a:gd name="T83" fmla="*/ 93 h 123"/>
                <a:gd name="T84" fmla="*/ 92 w 96"/>
                <a:gd name="T85" fmla="*/ 83 h 123"/>
                <a:gd name="T86" fmla="*/ 92 w 96"/>
                <a:gd name="T87" fmla="*/ 69 h 123"/>
                <a:gd name="T88" fmla="*/ 92 w 96"/>
                <a:gd name="T89" fmla="*/ 57 h 123"/>
                <a:gd name="T90" fmla="*/ 84 w 96"/>
                <a:gd name="T91" fmla="*/ 53 h 123"/>
                <a:gd name="T92" fmla="*/ 86 w 96"/>
                <a:gd name="T93" fmla="*/ 43 h 123"/>
                <a:gd name="T94" fmla="*/ 96 w 96"/>
                <a:gd name="T95" fmla="*/ 3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6" h="123">
                  <a:moveTo>
                    <a:pt x="96" y="35"/>
                  </a:moveTo>
                  <a:lnTo>
                    <a:pt x="96" y="20"/>
                  </a:lnTo>
                  <a:lnTo>
                    <a:pt x="88" y="18"/>
                  </a:lnTo>
                  <a:lnTo>
                    <a:pt x="80" y="20"/>
                  </a:lnTo>
                  <a:lnTo>
                    <a:pt x="76" y="10"/>
                  </a:lnTo>
                  <a:lnTo>
                    <a:pt x="80" y="2"/>
                  </a:lnTo>
                  <a:lnTo>
                    <a:pt x="76" y="0"/>
                  </a:lnTo>
                  <a:lnTo>
                    <a:pt x="68" y="2"/>
                  </a:lnTo>
                  <a:lnTo>
                    <a:pt x="44" y="0"/>
                  </a:lnTo>
                  <a:lnTo>
                    <a:pt x="42" y="2"/>
                  </a:lnTo>
                  <a:lnTo>
                    <a:pt x="42" y="25"/>
                  </a:lnTo>
                  <a:lnTo>
                    <a:pt x="26" y="25"/>
                  </a:lnTo>
                  <a:lnTo>
                    <a:pt x="22" y="27"/>
                  </a:lnTo>
                  <a:lnTo>
                    <a:pt x="16" y="27"/>
                  </a:lnTo>
                  <a:lnTo>
                    <a:pt x="16" y="35"/>
                  </a:lnTo>
                  <a:lnTo>
                    <a:pt x="18" y="41"/>
                  </a:lnTo>
                  <a:lnTo>
                    <a:pt x="12" y="43"/>
                  </a:lnTo>
                  <a:lnTo>
                    <a:pt x="8" y="57"/>
                  </a:lnTo>
                  <a:lnTo>
                    <a:pt x="0" y="61"/>
                  </a:lnTo>
                  <a:lnTo>
                    <a:pt x="4" y="67"/>
                  </a:lnTo>
                  <a:lnTo>
                    <a:pt x="4" y="73"/>
                  </a:lnTo>
                  <a:lnTo>
                    <a:pt x="10" y="83"/>
                  </a:lnTo>
                  <a:lnTo>
                    <a:pt x="18" y="97"/>
                  </a:lnTo>
                  <a:lnTo>
                    <a:pt x="26" y="107"/>
                  </a:lnTo>
                  <a:lnTo>
                    <a:pt x="28" y="115"/>
                  </a:lnTo>
                  <a:lnTo>
                    <a:pt x="38" y="123"/>
                  </a:lnTo>
                  <a:lnTo>
                    <a:pt x="42" y="117"/>
                  </a:lnTo>
                  <a:lnTo>
                    <a:pt x="44" y="117"/>
                  </a:lnTo>
                  <a:lnTo>
                    <a:pt x="48" y="119"/>
                  </a:lnTo>
                  <a:lnTo>
                    <a:pt x="52" y="119"/>
                  </a:lnTo>
                  <a:lnTo>
                    <a:pt x="52" y="105"/>
                  </a:lnTo>
                  <a:lnTo>
                    <a:pt x="44" y="101"/>
                  </a:lnTo>
                  <a:lnTo>
                    <a:pt x="42" y="97"/>
                  </a:lnTo>
                  <a:lnTo>
                    <a:pt x="44" y="91"/>
                  </a:lnTo>
                  <a:lnTo>
                    <a:pt x="52" y="93"/>
                  </a:lnTo>
                  <a:lnTo>
                    <a:pt x="54" y="89"/>
                  </a:lnTo>
                  <a:lnTo>
                    <a:pt x="60" y="93"/>
                  </a:lnTo>
                  <a:lnTo>
                    <a:pt x="62" y="85"/>
                  </a:lnTo>
                  <a:lnTo>
                    <a:pt x="66" y="85"/>
                  </a:lnTo>
                  <a:lnTo>
                    <a:pt x="70" y="93"/>
                  </a:lnTo>
                  <a:lnTo>
                    <a:pt x="80" y="89"/>
                  </a:lnTo>
                  <a:lnTo>
                    <a:pt x="86" y="93"/>
                  </a:lnTo>
                  <a:lnTo>
                    <a:pt x="92" y="83"/>
                  </a:lnTo>
                  <a:lnTo>
                    <a:pt x="92" y="69"/>
                  </a:lnTo>
                  <a:lnTo>
                    <a:pt x="92" y="57"/>
                  </a:lnTo>
                  <a:lnTo>
                    <a:pt x="84" y="53"/>
                  </a:lnTo>
                  <a:lnTo>
                    <a:pt x="86" y="43"/>
                  </a:lnTo>
                  <a:lnTo>
                    <a:pt x="96" y="3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542"/>
            <p:cNvSpPr>
              <a:spLocks noEditPoints="1"/>
            </p:cNvSpPr>
            <p:nvPr/>
          </p:nvSpPr>
          <p:spPr bwMode="auto">
            <a:xfrm>
              <a:off x="4328725" y="4035971"/>
              <a:ext cx="22555" cy="43500"/>
            </a:xfrm>
            <a:custGeom>
              <a:avLst/>
              <a:gdLst>
                <a:gd name="T0" fmla="*/ 0 w 14"/>
                <a:gd name="T1" fmla="*/ 27 h 27"/>
                <a:gd name="T2" fmla="*/ 2 w 14"/>
                <a:gd name="T3" fmla="*/ 21 h 27"/>
                <a:gd name="T4" fmla="*/ 6 w 14"/>
                <a:gd name="T5" fmla="*/ 21 h 27"/>
                <a:gd name="T6" fmla="*/ 6 w 14"/>
                <a:gd name="T7" fmla="*/ 25 h 27"/>
                <a:gd name="T8" fmla="*/ 0 w 14"/>
                <a:gd name="T9" fmla="*/ 27 h 27"/>
                <a:gd name="T10" fmla="*/ 14 w 14"/>
                <a:gd name="T11" fmla="*/ 2 h 27"/>
                <a:gd name="T12" fmla="*/ 14 w 14"/>
                <a:gd name="T13" fmla="*/ 0 h 27"/>
                <a:gd name="T14" fmla="*/ 12 w 14"/>
                <a:gd name="T15" fmla="*/ 0 h 27"/>
                <a:gd name="T16" fmla="*/ 12 w 14"/>
                <a:gd name="T17" fmla="*/ 5 h 27"/>
                <a:gd name="T18" fmla="*/ 14 w 14"/>
                <a:gd name="T19"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7">
                  <a:moveTo>
                    <a:pt x="0" y="27"/>
                  </a:moveTo>
                  <a:lnTo>
                    <a:pt x="2" y="21"/>
                  </a:lnTo>
                  <a:lnTo>
                    <a:pt x="6" y="21"/>
                  </a:lnTo>
                  <a:lnTo>
                    <a:pt x="6" y="25"/>
                  </a:lnTo>
                  <a:lnTo>
                    <a:pt x="0" y="27"/>
                  </a:lnTo>
                  <a:close/>
                  <a:moveTo>
                    <a:pt x="14" y="2"/>
                  </a:moveTo>
                  <a:lnTo>
                    <a:pt x="14" y="0"/>
                  </a:lnTo>
                  <a:lnTo>
                    <a:pt x="12" y="0"/>
                  </a:lnTo>
                  <a:lnTo>
                    <a:pt x="12" y="5"/>
                  </a:lnTo>
                  <a:lnTo>
                    <a:pt x="14"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543"/>
            <p:cNvSpPr>
              <a:spLocks/>
            </p:cNvSpPr>
            <p:nvPr/>
          </p:nvSpPr>
          <p:spPr bwMode="auto">
            <a:xfrm>
              <a:off x="4750833" y="3385086"/>
              <a:ext cx="465609" cy="418886"/>
            </a:xfrm>
            <a:custGeom>
              <a:avLst/>
              <a:gdLst>
                <a:gd name="T0" fmla="*/ 139 w 144"/>
                <a:gd name="T1" fmla="*/ 36 h 130"/>
                <a:gd name="T2" fmla="*/ 135 w 144"/>
                <a:gd name="T3" fmla="*/ 33 h 130"/>
                <a:gd name="T4" fmla="*/ 131 w 144"/>
                <a:gd name="T5" fmla="*/ 26 h 130"/>
                <a:gd name="T6" fmla="*/ 130 w 144"/>
                <a:gd name="T7" fmla="*/ 20 h 130"/>
                <a:gd name="T8" fmla="*/ 129 w 144"/>
                <a:gd name="T9" fmla="*/ 14 h 130"/>
                <a:gd name="T10" fmla="*/ 130 w 144"/>
                <a:gd name="T11" fmla="*/ 9 h 130"/>
                <a:gd name="T12" fmla="*/ 127 w 144"/>
                <a:gd name="T13" fmla="*/ 3 h 130"/>
                <a:gd name="T14" fmla="*/ 103 w 144"/>
                <a:gd name="T15" fmla="*/ 0 h 130"/>
                <a:gd name="T16" fmla="*/ 24 w 144"/>
                <a:gd name="T17" fmla="*/ 0 h 130"/>
                <a:gd name="T18" fmla="*/ 17 w 144"/>
                <a:gd name="T19" fmla="*/ 19 h 130"/>
                <a:gd name="T20" fmla="*/ 17 w 144"/>
                <a:gd name="T21" fmla="*/ 61 h 130"/>
                <a:gd name="T22" fmla="*/ 11 w 144"/>
                <a:gd name="T23" fmla="*/ 61 h 130"/>
                <a:gd name="T24" fmla="*/ 8 w 144"/>
                <a:gd name="T25" fmla="*/ 63 h 130"/>
                <a:gd name="T26" fmla="*/ 6 w 144"/>
                <a:gd name="T27" fmla="*/ 71 h 130"/>
                <a:gd name="T28" fmla="*/ 4 w 144"/>
                <a:gd name="T29" fmla="*/ 77 h 130"/>
                <a:gd name="T30" fmla="*/ 3 w 144"/>
                <a:gd name="T31" fmla="*/ 86 h 130"/>
                <a:gd name="T32" fmla="*/ 1 w 144"/>
                <a:gd name="T33" fmla="*/ 93 h 130"/>
                <a:gd name="T34" fmla="*/ 6 w 144"/>
                <a:gd name="T35" fmla="*/ 95 h 130"/>
                <a:gd name="T36" fmla="*/ 6 w 144"/>
                <a:gd name="T37" fmla="*/ 100 h 130"/>
                <a:gd name="T38" fmla="*/ 9 w 144"/>
                <a:gd name="T39" fmla="*/ 105 h 130"/>
                <a:gd name="T40" fmla="*/ 9 w 144"/>
                <a:gd name="T41" fmla="*/ 110 h 130"/>
                <a:gd name="T42" fmla="*/ 16 w 144"/>
                <a:gd name="T43" fmla="*/ 123 h 130"/>
                <a:gd name="T44" fmla="*/ 16 w 144"/>
                <a:gd name="T45" fmla="*/ 130 h 130"/>
                <a:gd name="T46" fmla="*/ 19 w 144"/>
                <a:gd name="T47" fmla="*/ 130 h 130"/>
                <a:gd name="T48" fmla="*/ 22 w 144"/>
                <a:gd name="T49" fmla="*/ 122 h 130"/>
                <a:gd name="T50" fmla="*/ 25 w 144"/>
                <a:gd name="T51" fmla="*/ 118 h 130"/>
                <a:gd name="T52" fmla="*/ 34 w 144"/>
                <a:gd name="T53" fmla="*/ 114 h 130"/>
                <a:gd name="T54" fmla="*/ 37 w 144"/>
                <a:gd name="T55" fmla="*/ 120 h 130"/>
                <a:gd name="T56" fmla="*/ 40 w 144"/>
                <a:gd name="T57" fmla="*/ 123 h 130"/>
                <a:gd name="T58" fmla="*/ 52 w 144"/>
                <a:gd name="T59" fmla="*/ 122 h 130"/>
                <a:gd name="T60" fmla="*/ 59 w 144"/>
                <a:gd name="T61" fmla="*/ 125 h 130"/>
                <a:gd name="T62" fmla="*/ 64 w 144"/>
                <a:gd name="T63" fmla="*/ 120 h 130"/>
                <a:gd name="T64" fmla="*/ 65 w 144"/>
                <a:gd name="T65" fmla="*/ 117 h 130"/>
                <a:gd name="T66" fmla="*/ 76 w 144"/>
                <a:gd name="T67" fmla="*/ 120 h 130"/>
                <a:gd name="T68" fmla="*/ 86 w 144"/>
                <a:gd name="T69" fmla="*/ 113 h 130"/>
                <a:gd name="T70" fmla="*/ 90 w 144"/>
                <a:gd name="T71" fmla="*/ 107 h 130"/>
                <a:gd name="T72" fmla="*/ 87 w 144"/>
                <a:gd name="T73" fmla="*/ 98 h 130"/>
                <a:gd name="T74" fmla="*/ 93 w 144"/>
                <a:gd name="T75" fmla="*/ 98 h 130"/>
                <a:gd name="T76" fmla="*/ 94 w 144"/>
                <a:gd name="T77" fmla="*/ 96 h 130"/>
                <a:gd name="T78" fmla="*/ 97 w 144"/>
                <a:gd name="T79" fmla="*/ 101 h 130"/>
                <a:gd name="T80" fmla="*/ 98 w 144"/>
                <a:gd name="T81" fmla="*/ 110 h 130"/>
                <a:gd name="T82" fmla="*/ 104 w 144"/>
                <a:gd name="T83" fmla="*/ 119 h 130"/>
                <a:gd name="T84" fmla="*/ 106 w 144"/>
                <a:gd name="T85" fmla="*/ 123 h 130"/>
                <a:gd name="T86" fmla="*/ 106 w 144"/>
                <a:gd name="T87" fmla="*/ 120 h 130"/>
                <a:gd name="T88" fmla="*/ 108 w 144"/>
                <a:gd name="T89" fmla="*/ 113 h 130"/>
                <a:gd name="T90" fmla="*/ 114 w 144"/>
                <a:gd name="T91" fmla="*/ 110 h 130"/>
                <a:gd name="T92" fmla="*/ 114 w 144"/>
                <a:gd name="T93" fmla="*/ 99 h 130"/>
                <a:gd name="T94" fmla="*/ 118 w 144"/>
                <a:gd name="T95" fmla="*/ 91 h 130"/>
                <a:gd name="T96" fmla="*/ 125 w 144"/>
                <a:gd name="T97" fmla="*/ 88 h 130"/>
                <a:gd name="T98" fmla="*/ 125 w 144"/>
                <a:gd name="T99" fmla="*/ 82 h 130"/>
                <a:gd name="T100" fmla="*/ 125 w 144"/>
                <a:gd name="T101" fmla="*/ 66 h 130"/>
                <a:gd name="T102" fmla="*/ 129 w 144"/>
                <a:gd name="T103" fmla="*/ 55 h 130"/>
                <a:gd name="T104" fmla="*/ 129 w 144"/>
                <a:gd name="T105" fmla="*/ 46 h 130"/>
                <a:gd name="T106" fmla="*/ 136 w 144"/>
                <a:gd name="T107" fmla="*/ 42 h 130"/>
                <a:gd name="T108" fmla="*/ 144 w 144"/>
                <a:gd name="T109" fmla="*/ 3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130">
                  <a:moveTo>
                    <a:pt x="141" y="37"/>
                  </a:moveTo>
                  <a:cubicBezTo>
                    <a:pt x="139" y="36"/>
                    <a:pt x="139" y="36"/>
                    <a:pt x="139" y="36"/>
                  </a:cubicBezTo>
                  <a:cubicBezTo>
                    <a:pt x="138" y="34"/>
                    <a:pt x="138" y="34"/>
                    <a:pt x="138" y="34"/>
                  </a:cubicBezTo>
                  <a:cubicBezTo>
                    <a:pt x="135" y="33"/>
                    <a:pt x="135" y="33"/>
                    <a:pt x="135" y="33"/>
                  </a:cubicBezTo>
                  <a:cubicBezTo>
                    <a:pt x="133" y="32"/>
                    <a:pt x="133" y="32"/>
                    <a:pt x="133" y="32"/>
                  </a:cubicBezTo>
                  <a:cubicBezTo>
                    <a:pt x="131" y="26"/>
                    <a:pt x="131" y="26"/>
                    <a:pt x="131" y="26"/>
                  </a:cubicBezTo>
                  <a:cubicBezTo>
                    <a:pt x="131" y="22"/>
                    <a:pt x="131" y="22"/>
                    <a:pt x="131" y="22"/>
                  </a:cubicBezTo>
                  <a:cubicBezTo>
                    <a:pt x="130" y="20"/>
                    <a:pt x="130" y="20"/>
                    <a:pt x="130" y="20"/>
                  </a:cubicBezTo>
                  <a:cubicBezTo>
                    <a:pt x="130" y="18"/>
                    <a:pt x="130" y="18"/>
                    <a:pt x="130" y="18"/>
                  </a:cubicBezTo>
                  <a:cubicBezTo>
                    <a:pt x="129" y="14"/>
                    <a:pt x="129" y="14"/>
                    <a:pt x="129" y="14"/>
                  </a:cubicBezTo>
                  <a:cubicBezTo>
                    <a:pt x="130" y="10"/>
                    <a:pt x="130" y="10"/>
                    <a:pt x="130" y="10"/>
                  </a:cubicBezTo>
                  <a:cubicBezTo>
                    <a:pt x="130" y="9"/>
                    <a:pt x="130" y="9"/>
                    <a:pt x="130" y="9"/>
                  </a:cubicBezTo>
                  <a:cubicBezTo>
                    <a:pt x="130" y="7"/>
                    <a:pt x="130" y="7"/>
                    <a:pt x="130" y="7"/>
                  </a:cubicBezTo>
                  <a:cubicBezTo>
                    <a:pt x="127" y="3"/>
                    <a:pt x="127" y="3"/>
                    <a:pt x="127" y="3"/>
                  </a:cubicBezTo>
                  <a:cubicBezTo>
                    <a:pt x="127" y="0"/>
                    <a:pt x="127" y="0"/>
                    <a:pt x="127" y="0"/>
                  </a:cubicBezTo>
                  <a:cubicBezTo>
                    <a:pt x="103" y="0"/>
                    <a:pt x="103" y="0"/>
                    <a:pt x="103" y="0"/>
                  </a:cubicBezTo>
                  <a:cubicBezTo>
                    <a:pt x="94" y="0"/>
                    <a:pt x="94" y="0"/>
                    <a:pt x="94" y="0"/>
                  </a:cubicBezTo>
                  <a:cubicBezTo>
                    <a:pt x="24" y="0"/>
                    <a:pt x="24" y="0"/>
                    <a:pt x="24" y="0"/>
                  </a:cubicBezTo>
                  <a:cubicBezTo>
                    <a:pt x="24" y="19"/>
                    <a:pt x="24" y="19"/>
                    <a:pt x="24" y="19"/>
                  </a:cubicBezTo>
                  <a:cubicBezTo>
                    <a:pt x="17" y="19"/>
                    <a:pt x="17" y="19"/>
                    <a:pt x="17" y="19"/>
                  </a:cubicBezTo>
                  <a:cubicBezTo>
                    <a:pt x="17" y="24"/>
                    <a:pt x="17" y="24"/>
                    <a:pt x="17" y="24"/>
                  </a:cubicBezTo>
                  <a:cubicBezTo>
                    <a:pt x="17" y="61"/>
                    <a:pt x="17" y="61"/>
                    <a:pt x="17" y="61"/>
                  </a:cubicBezTo>
                  <a:cubicBezTo>
                    <a:pt x="13" y="60"/>
                    <a:pt x="13" y="60"/>
                    <a:pt x="13" y="60"/>
                  </a:cubicBezTo>
                  <a:cubicBezTo>
                    <a:pt x="11" y="61"/>
                    <a:pt x="11" y="61"/>
                    <a:pt x="11" y="61"/>
                  </a:cubicBezTo>
                  <a:cubicBezTo>
                    <a:pt x="9" y="62"/>
                    <a:pt x="9" y="62"/>
                    <a:pt x="9" y="62"/>
                  </a:cubicBezTo>
                  <a:cubicBezTo>
                    <a:pt x="8" y="63"/>
                    <a:pt x="8" y="63"/>
                    <a:pt x="8" y="63"/>
                  </a:cubicBezTo>
                  <a:cubicBezTo>
                    <a:pt x="9" y="67"/>
                    <a:pt x="9" y="67"/>
                    <a:pt x="9" y="67"/>
                  </a:cubicBezTo>
                  <a:cubicBezTo>
                    <a:pt x="6" y="71"/>
                    <a:pt x="6" y="71"/>
                    <a:pt x="6" y="71"/>
                  </a:cubicBezTo>
                  <a:cubicBezTo>
                    <a:pt x="3" y="74"/>
                    <a:pt x="3" y="74"/>
                    <a:pt x="3" y="74"/>
                  </a:cubicBezTo>
                  <a:cubicBezTo>
                    <a:pt x="4" y="77"/>
                    <a:pt x="4" y="77"/>
                    <a:pt x="4" y="77"/>
                  </a:cubicBezTo>
                  <a:cubicBezTo>
                    <a:pt x="2" y="81"/>
                    <a:pt x="2" y="81"/>
                    <a:pt x="2" y="81"/>
                  </a:cubicBezTo>
                  <a:cubicBezTo>
                    <a:pt x="3" y="86"/>
                    <a:pt x="3" y="86"/>
                    <a:pt x="3" y="86"/>
                  </a:cubicBezTo>
                  <a:cubicBezTo>
                    <a:pt x="0" y="90"/>
                    <a:pt x="0" y="90"/>
                    <a:pt x="0" y="90"/>
                  </a:cubicBezTo>
                  <a:cubicBezTo>
                    <a:pt x="1" y="93"/>
                    <a:pt x="1" y="93"/>
                    <a:pt x="1" y="93"/>
                  </a:cubicBezTo>
                  <a:cubicBezTo>
                    <a:pt x="4" y="92"/>
                    <a:pt x="4" y="92"/>
                    <a:pt x="4" y="92"/>
                  </a:cubicBezTo>
                  <a:cubicBezTo>
                    <a:pt x="6" y="95"/>
                    <a:pt x="6" y="95"/>
                    <a:pt x="6" y="95"/>
                  </a:cubicBezTo>
                  <a:cubicBezTo>
                    <a:pt x="5" y="98"/>
                    <a:pt x="5" y="98"/>
                    <a:pt x="5" y="98"/>
                  </a:cubicBezTo>
                  <a:cubicBezTo>
                    <a:pt x="6" y="100"/>
                    <a:pt x="6" y="100"/>
                    <a:pt x="6" y="100"/>
                  </a:cubicBezTo>
                  <a:cubicBezTo>
                    <a:pt x="6" y="102"/>
                    <a:pt x="6" y="102"/>
                    <a:pt x="6" y="102"/>
                  </a:cubicBezTo>
                  <a:cubicBezTo>
                    <a:pt x="9" y="105"/>
                    <a:pt x="9" y="105"/>
                    <a:pt x="9" y="105"/>
                  </a:cubicBezTo>
                  <a:cubicBezTo>
                    <a:pt x="8" y="108"/>
                    <a:pt x="8" y="108"/>
                    <a:pt x="8" y="108"/>
                  </a:cubicBezTo>
                  <a:cubicBezTo>
                    <a:pt x="9" y="110"/>
                    <a:pt x="9" y="110"/>
                    <a:pt x="9" y="110"/>
                  </a:cubicBezTo>
                  <a:cubicBezTo>
                    <a:pt x="15" y="116"/>
                    <a:pt x="15" y="116"/>
                    <a:pt x="15" y="116"/>
                  </a:cubicBezTo>
                  <a:cubicBezTo>
                    <a:pt x="16" y="123"/>
                    <a:pt x="16" y="123"/>
                    <a:pt x="16" y="123"/>
                  </a:cubicBezTo>
                  <a:cubicBezTo>
                    <a:pt x="14" y="126"/>
                    <a:pt x="14" y="126"/>
                    <a:pt x="14" y="126"/>
                  </a:cubicBezTo>
                  <a:cubicBezTo>
                    <a:pt x="16" y="130"/>
                    <a:pt x="16" y="130"/>
                    <a:pt x="16" y="130"/>
                  </a:cubicBezTo>
                  <a:cubicBezTo>
                    <a:pt x="19" y="130"/>
                    <a:pt x="19" y="130"/>
                    <a:pt x="19" y="130"/>
                  </a:cubicBezTo>
                  <a:cubicBezTo>
                    <a:pt x="19" y="130"/>
                    <a:pt x="19" y="130"/>
                    <a:pt x="19" y="130"/>
                  </a:cubicBezTo>
                  <a:cubicBezTo>
                    <a:pt x="21" y="128"/>
                    <a:pt x="21" y="128"/>
                    <a:pt x="21" y="128"/>
                  </a:cubicBezTo>
                  <a:cubicBezTo>
                    <a:pt x="22" y="122"/>
                    <a:pt x="22" y="122"/>
                    <a:pt x="22" y="122"/>
                  </a:cubicBezTo>
                  <a:cubicBezTo>
                    <a:pt x="23" y="119"/>
                    <a:pt x="23" y="119"/>
                    <a:pt x="23" y="119"/>
                  </a:cubicBezTo>
                  <a:cubicBezTo>
                    <a:pt x="25" y="118"/>
                    <a:pt x="25" y="118"/>
                    <a:pt x="25" y="118"/>
                  </a:cubicBezTo>
                  <a:cubicBezTo>
                    <a:pt x="26" y="115"/>
                    <a:pt x="26" y="115"/>
                    <a:pt x="26" y="115"/>
                  </a:cubicBezTo>
                  <a:cubicBezTo>
                    <a:pt x="34" y="114"/>
                    <a:pt x="34" y="114"/>
                    <a:pt x="34" y="114"/>
                  </a:cubicBezTo>
                  <a:cubicBezTo>
                    <a:pt x="34" y="118"/>
                    <a:pt x="34" y="118"/>
                    <a:pt x="34" y="118"/>
                  </a:cubicBezTo>
                  <a:cubicBezTo>
                    <a:pt x="37" y="120"/>
                    <a:pt x="37" y="120"/>
                    <a:pt x="37" y="120"/>
                  </a:cubicBezTo>
                  <a:cubicBezTo>
                    <a:pt x="37" y="120"/>
                    <a:pt x="37" y="122"/>
                    <a:pt x="38" y="123"/>
                  </a:cubicBezTo>
                  <a:cubicBezTo>
                    <a:pt x="38" y="123"/>
                    <a:pt x="39" y="124"/>
                    <a:pt x="40" y="123"/>
                  </a:cubicBezTo>
                  <a:cubicBezTo>
                    <a:pt x="41" y="123"/>
                    <a:pt x="43" y="122"/>
                    <a:pt x="45" y="122"/>
                  </a:cubicBezTo>
                  <a:cubicBezTo>
                    <a:pt x="47" y="122"/>
                    <a:pt x="52" y="122"/>
                    <a:pt x="52" y="122"/>
                  </a:cubicBezTo>
                  <a:cubicBezTo>
                    <a:pt x="53" y="125"/>
                    <a:pt x="53" y="125"/>
                    <a:pt x="53" y="125"/>
                  </a:cubicBezTo>
                  <a:cubicBezTo>
                    <a:pt x="59" y="125"/>
                    <a:pt x="59" y="125"/>
                    <a:pt x="59" y="125"/>
                  </a:cubicBezTo>
                  <a:cubicBezTo>
                    <a:pt x="61" y="121"/>
                    <a:pt x="61" y="121"/>
                    <a:pt x="61" y="121"/>
                  </a:cubicBezTo>
                  <a:cubicBezTo>
                    <a:pt x="64" y="120"/>
                    <a:pt x="64" y="120"/>
                    <a:pt x="64" y="120"/>
                  </a:cubicBezTo>
                  <a:cubicBezTo>
                    <a:pt x="65" y="119"/>
                    <a:pt x="65" y="119"/>
                    <a:pt x="65" y="119"/>
                  </a:cubicBezTo>
                  <a:cubicBezTo>
                    <a:pt x="65" y="117"/>
                    <a:pt x="65" y="117"/>
                    <a:pt x="65" y="117"/>
                  </a:cubicBezTo>
                  <a:cubicBezTo>
                    <a:pt x="69" y="115"/>
                    <a:pt x="69" y="115"/>
                    <a:pt x="69" y="115"/>
                  </a:cubicBezTo>
                  <a:cubicBezTo>
                    <a:pt x="76" y="120"/>
                    <a:pt x="76" y="120"/>
                    <a:pt x="76" y="120"/>
                  </a:cubicBezTo>
                  <a:cubicBezTo>
                    <a:pt x="81" y="121"/>
                    <a:pt x="81" y="121"/>
                    <a:pt x="81" y="121"/>
                  </a:cubicBezTo>
                  <a:cubicBezTo>
                    <a:pt x="86" y="113"/>
                    <a:pt x="86" y="113"/>
                    <a:pt x="86" y="113"/>
                  </a:cubicBezTo>
                  <a:cubicBezTo>
                    <a:pt x="86" y="111"/>
                    <a:pt x="86" y="111"/>
                    <a:pt x="86" y="111"/>
                  </a:cubicBezTo>
                  <a:cubicBezTo>
                    <a:pt x="90" y="107"/>
                    <a:pt x="90" y="107"/>
                    <a:pt x="90" y="107"/>
                  </a:cubicBezTo>
                  <a:cubicBezTo>
                    <a:pt x="89" y="101"/>
                    <a:pt x="89" y="101"/>
                    <a:pt x="89" y="101"/>
                  </a:cubicBezTo>
                  <a:cubicBezTo>
                    <a:pt x="87" y="98"/>
                    <a:pt x="87" y="98"/>
                    <a:pt x="87" y="98"/>
                  </a:cubicBezTo>
                  <a:cubicBezTo>
                    <a:pt x="87" y="98"/>
                    <a:pt x="90" y="98"/>
                    <a:pt x="90" y="98"/>
                  </a:cubicBezTo>
                  <a:cubicBezTo>
                    <a:pt x="91" y="98"/>
                    <a:pt x="93" y="98"/>
                    <a:pt x="93" y="98"/>
                  </a:cubicBezTo>
                  <a:cubicBezTo>
                    <a:pt x="93" y="98"/>
                    <a:pt x="93" y="96"/>
                    <a:pt x="93" y="96"/>
                  </a:cubicBezTo>
                  <a:cubicBezTo>
                    <a:pt x="93" y="96"/>
                    <a:pt x="93" y="96"/>
                    <a:pt x="94" y="96"/>
                  </a:cubicBezTo>
                  <a:cubicBezTo>
                    <a:pt x="94" y="96"/>
                    <a:pt x="98" y="96"/>
                    <a:pt x="98" y="96"/>
                  </a:cubicBezTo>
                  <a:cubicBezTo>
                    <a:pt x="98" y="96"/>
                    <a:pt x="97" y="100"/>
                    <a:pt x="97" y="101"/>
                  </a:cubicBezTo>
                  <a:cubicBezTo>
                    <a:pt x="96" y="103"/>
                    <a:pt x="97" y="102"/>
                    <a:pt x="97" y="102"/>
                  </a:cubicBezTo>
                  <a:cubicBezTo>
                    <a:pt x="98" y="110"/>
                    <a:pt x="98" y="110"/>
                    <a:pt x="98" y="110"/>
                  </a:cubicBezTo>
                  <a:cubicBezTo>
                    <a:pt x="103" y="115"/>
                    <a:pt x="103" y="115"/>
                    <a:pt x="103" y="115"/>
                  </a:cubicBezTo>
                  <a:cubicBezTo>
                    <a:pt x="103" y="115"/>
                    <a:pt x="105" y="117"/>
                    <a:pt x="104" y="119"/>
                  </a:cubicBezTo>
                  <a:cubicBezTo>
                    <a:pt x="104" y="121"/>
                    <a:pt x="104" y="122"/>
                    <a:pt x="104" y="122"/>
                  </a:cubicBezTo>
                  <a:cubicBezTo>
                    <a:pt x="105" y="122"/>
                    <a:pt x="106" y="123"/>
                    <a:pt x="106" y="123"/>
                  </a:cubicBezTo>
                  <a:cubicBezTo>
                    <a:pt x="107" y="123"/>
                    <a:pt x="107" y="123"/>
                    <a:pt x="107" y="123"/>
                  </a:cubicBezTo>
                  <a:cubicBezTo>
                    <a:pt x="106" y="120"/>
                    <a:pt x="106" y="120"/>
                    <a:pt x="106" y="120"/>
                  </a:cubicBezTo>
                  <a:cubicBezTo>
                    <a:pt x="109" y="115"/>
                    <a:pt x="109" y="115"/>
                    <a:pt x="109" y="115"/>
                  </a:cubicBezTo>
                  <a:cubicBezTo>
                    <a:pt x="108" y="113"/>
                    <a:pt x="108" y="113"/>
                    <a:pt x="108" y="113"/>
                  </a:cubicBezTo>
                  <a:cubicBezTo>
                    <a:pt x="109" y="110"/>
                    <a:pt x="109" y="110"/>
                    <a:pt x="109" y="110"/>
                  </a:cubicBezTo>
                  <a:cubicBezTo>
                    <a:pt x="114" y="110"/>
                    <a:pt x="114" y="110"/>
                    <a:pt x="114" y="110"/>
                  </a:cubicBezTo>
                  <a:cubicBezTo>
                    <a:pt x="114" y="104"/>
                    <a:pt x="114" y="104"/>
                    <a:pt x="114" y="104"/>
                  </a:cubicBezTo>
                  <a:cubicBezTo>
                    <a:pt x="114" y="99"/>
                    <a:pt x="114" y="99"/>
                    <a:pt x="114" y="99"/>
                  </a:cubicBezTo>
                  <a:cubicBezTo>
                    <a:pt x="117" y="96"/>
                    <a:pt x="117" y="96"/>
                    <a:pt x="117" y="96"/>
                  </a:cubicBezTo>
                  <a:cubicBezTo>
                    <a:pt x="118" y="91"/>
                    <a:pt x="118" y="91"/>
                    <a:pt x="118" y="91"/>
                  </a:cubicBezTo>
                  <a:cubicBezTo>
                    <a:pt x="122" y="90"/>
                    <a:pt x="122" y="90"/>
                    <a:pt x="122" y="90"/>
                  </a:cubicBezTo>
                  <a:cubicBezTo>
                    <a:pt x="125" y="88"/>
                    <a:pt x="125" y="88"/>
                    <a:pt x="125" y="88"/>
                  </a:cubicBezTo>
                  <a:cubicBezTo>
                    <a:pt x="124" y="86"/>
                    <a:pt x="124" y="86"/>
                    <a:pt x="124" y="86"/>
                  </a:cubicBezTo>
                  <a:cubicBezTo>
                    <a:pt x="125" y="82"/>
                    <a:pt x="125" y="82"/>
                    <a:pt x="125" y="82"/>
                  </a:cubicBezTo>
                  <a:cubicBezTo>
                    <a:pt x="127" y="75"/>
                    <a:pt x="127" y="75"/>
                    <a:pt x="127" y="75"/>
                  </a:cubicBezTo>
                  <a:cubicBezTo>
                    <a:pt x="125" y="66"/>
                    <a:pt x="125" y="66"/>
                    <a:pt x="125" y="66"/>
                  </a:cubicBezTo>
                  <a:cubicBezTo>
                    <a:pt x="128" y="60"/>
                    <a:pt x="128" y="60"/>
                    <a:pt x="128" y="60"/>
                  </a:cubicBezTo>
                  <a:cubicBezTo>
                    <a:pt x="129" y="55"/>
                    <a:pt x="129" y="55"/>
                    <a:pt x="129" y="55"/>
                  </a:cubicBezTo>
                  <a:cubicBezTo>
                    <a:pt x="127" y="53"/>
                    <a:pt x="127" y="53"/>
                    <a:pt x="127" y="53"/>
                  </a:cubicBezTo>
                  <a:cubicBezTo>
                    <a:pt x="129" y="46"/>
                    <a:pt x="129" y="46"/>
                    <a:pt x="129" y="46"/>
                  </a:cubicBezTo>
                  <a:cubicBezTo>
                    <a:pt x="133" y="46"/>
                    <a:pt x="133" y="46"/>
                    <a:pt x="133" y="46"/>
                  </a:cubicBezTo>
                  <a:cubicBezTo>
                    <a:pt x="136" y="42"/>
                    <a:pt x="136" y="42"/>
                    <a:pt x="136" y="42"/>
                  </a:cubicBezTo>
                  <a:cubicBezTo>
                    <a:pt x="138" y="42"/>
                    <a:pt x="138" y="42"/>
                    <a:pt x="138" y="42"/>
                  </a:cubicBezTo>
                  <a:cubicBezTo>
                    <a:pt x="144" y="39"/>
                    <a:pt x="144" y="39"/>
                    <a:pt x="144" y="39"/>
                  </a:cubicBezTo>
                  <a:lnTo>
                    <a:pt x="141" y="3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0" name="Freeform 544"/>
            <p:cNvSpPr>
              <a:spLocks/>
            </p:cNvSpPr>
            <p:nvPr/>
          </p:nvSpPr>
          <p:spPr bwMode="auto">
            <a:xfrm>
              <a:off x="4451168" y="3965083"/>
              <a:ext cx="212665" cy="272276"/>
            </a:xfrm>
            <a:custGeom>
              <a:avLst/>
              <a:gdLst>
                <a:gd name="T0" fmla="*/ 24 w 132"/>
                <a:gd name="T1" fmla="*/ 165 h 169"/>
                <a:gd name="T2" fmla="*/ 30 w 132"/>
                <a:gd name="T3" fmla="*/ 159 h 169"/>
                <a:gd name="T4" fmla="*/ 42 w 132"/>
                <a:gd name="T5" fmla="*/ 167 h 169"/>
                <a:gd name="T6" fmla="*/ 46 w 132"/>
                <a:gd name="T7" fmla="*/ 161 h 169"/>
                <a:gd name="T8" fmla="*/ 60 w 132"/>
                <a:gd name="T9" fmla="*/ 161 h 169"/>
                <a:gd name="T10" fmla="*/ 62 w 132"/>
                <a:gd name="T11" fmla="*/ 167 h 169"/>
                <a:gd name="T12" fmla="*/ 74 w 132"/>
                <a:gd name="T13" fmla="*/ 155 h 169"/>
                <a:gd name="T14" fmla="*/ 90 w 132"/>
                <a:gd name="T15" fmla="*/ 137 h 169"/>
                <a:gd name="T16" fmla="*/ 90 w 132"/>
                <a:gd name="T17" fmla="*/ 117 h 169"/>
                <a:gd name="T18" fmla="*/ 100 w 132"/>
                <a:gd name="T19" fmla="*/ 97 h 169"/>
                <a:gd name="T20" fmla="*/ 118 w 132"/>
                <a:gd name="T21" fmla="*/ 81 h 169"/>
                <a:gd name="T22" fmla="*/ 120 w 132"/>
                <a:gd name="T23" fmla="*/ 61 h 169"/>
                <a:gd name="T24" fmla="*/ 122 w 132"/>
                <a:gd name="T25" fmla="*/ 34 h 169"/>
                <a:gd name="T26" fmla="*/ 132 w 132"/>
                <a:gd name="T27" fmla="*/ 10 h 169"/>
                <a:gd name="T28" fmla="*/ 120 w 132"/>
                <a:gd name="T29" fmla="*/ 2 h 169"/>
                <a:gd name="T30" fmla="*/ 106 w 132"/>
                <a:gd name="T31" fmla="*/ 2 h 169"/>
                <a:gd name="T32" fmla="*/ 96 w 132"/>
                <a:gd name="T33" fmla="*/ 2 h 169"/>
                <a:gd name="T34" fmla="*/ 90 w 132"/>
                <a:gd name="T35" fmla="*/ 22 h 169"/>
                <a:gd name="T36" fmla="*/ 90 w 132"/>
                <a:gd name="T37" fmla="*/ 36 h 169"/>
                <a:gd name="T38" fmla="*/ 80 w 132"/>
                <a:gd name="T39" fmla="*/ 34 h 169"/>
                <a:gd name="T40" fmla="*/ 62 w 132"/>
                <a:gd name="T41" fmla="*/ 30 h 169"/>
                <a:gd name="T42" fmla="*/ 38 w 132"/>
                <a:gd name="T43" fmla="*/ 36 h 169"/>
                <a:gd name="T44" fmla="*/ 50 w 132"/>
                <a:gd name="T45" fmla="*/ 44 h 169"/>
                <a:gd name="T46" fmla="*/ 58 w 132"/>
                <a:gd name="T47" fmla="*/ 61 h 169"/>
                <a:gd name="T48" fmla="*/ 46 w 132"/>
                <a:gd name="T49" fmla="*/ 79 h 169"/>
                <a:gd name="T50" fmla="*/ 54 w 132"/>
                <a:gd name="T51" fmla="*/ 95 h 169"/>
                <a:gd name="T52" fmla="*/ 48 w 132"/>
                <a:gd name="T53" fmla="*/ 119 h 169"/>
                <a:gd name="T54" fmla="*/ 32 w 132"/>
                <a:gd name="T55" fmla="*/ 119 h 169"/>
                <a:gd name="T56" fmla="*/ 24 w 132"/>
                <a:gd name="T57" fmla="*/ 111 h 169"/>
                <a:gd name="T58" fmla="*/ 16 w 132"/>
                <a:gd name="T59" fmla="*/ 115 h 169"/>
                <a:gd name="T60" fmla="*/ 6 w 132"/>
                <a:gd name="T61" fmla="*/ 117 h 169"/>
                <a:gd name="T62" fmla="*/ 6 w 132"/>
                <a:gd name="T63" fmla="*/ 127 h 169"/>
                <a:gd name="T64" fmla="*/ 14 w 132"/>
                <a:gd name="T65" fmla="*/ 145 h 169"/>
                <a:gd name="T66" fmla="*/ 6 w 132"/>
                <a:gd name="T67" fmla="*/ 143 h 169"/>
                <a:gd name="T68" fmla="*/ 0 w 132"/>
                <a:gd name="T69" fmla="*/ 149 h 169"/>
                <a:gd name="T70" fmla="*/ 14 w 132"/>
                <a:gd name="T71" fmla="*/ 169 h 169"/>
                <a:gd name="T72" fmla="*/ 24 w 132"/>
                <a:gd name="T73" fmla="*/ 16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69">
                  <a:moveTo>
                    <a:pt x="24" y="167"/>
                  </a:moveTo>
                  <a:lnTo>
                    <a:pt x="24" y="165"/>
                  </a:lnTo>
                  <a:lnTo>
                    <a:pt x="26" y="163"/>
                  </a:lnTo>
                  <a:lnTo>
                    <a:pt x="30" y="159"/>
                  </a:lnTo>
                  <a:lnTo>
                    <a:pt x="36" y="163"/>
                  </a:lnTo>
                  <a:lnTo>
                    <a:pt x="42" y="167"/>
                  </a:lnTo>
                  <a:lnTo>
                    <a:pt x="46" y="165"/>
                  </a:lnTo>
                  <a:lnTo>
                    <a:pt x="46" y="161"/>
                  </a:lnTo>
                  <a:lnTo>
                    <a:pt x="58" y="159"/>
                  </a:lnTo>
                  <a:lnTo>
                    <a:pt x="60" y="161"/>
                  </a:lnTo>
                  <a:lnTo>
                    <a:pt x="58" y="165"/>
                  </a:lnTo>
                  <a:lnTo>
                    <a:pt x="62" y="167"/>
                  </a:lnTo>
                  <a:lnTo>
                    <a:pt x="68" y="161"/>
                  </a:lnTo>
                  <a:lnTo>
                    <a:pt x="74" y="155"/>
                  </a:lnTo>
                  <a:lnTo>
                    <a:pt x="86" y="147"/>
                  </a:lnTo>
                  <a:lnTo>
                    <a:pt x="90" y="137"/>
                  </a:lnTo>
                  <a:lnTo>
                    <a:pt x="90" y="121"/>
                  </a:lnTo>
                  <a:lnTo>
                    <a:pt x="90" y="117"/>
                  </a:lnTo>
                  <a:lnTo>
                    <a:pt x="96" y="109"/>
                  </a:lnTo>
                  <a:lnTo>
                    <a:pt x="100" y="97"/>
                  </a:lnTo>
                  <a:lnTo>
                    <a:pt x="112" y="91"/>
                  </a:lnTo>
                  <a:lnTo>
                    <a:pt x="118" y="81"/>
                  </a:lnTo>
                  <a:lnTo>
                    <a:pt x="118" y="69"/>
                  </a:lnTo>
                  <a:lnTo>
                    <a:pt x="120" y="61"/>
                  </a:lnTo>
                  <a:lnTo>
                    <a:pt x="118" y="46"/>
                  </a:lnTo>
                  <a:lnTo>
                    <a:pt x="122" y="34"/>
                  </a:lnTo>
                  <a:lnTo>
                    <a:pt x="122" y="28"/>
                  </a:lnTo>
                  <a:lnTo>
                    <a:pt x="132" y="10"/>
                  </a:lnTo>
                  <a:lnTo>
                    <a:pt x="130" y="0"/>
                  </a:lnTo>
                  <a:lnTo>
                    <a:pt x="120" y="2"/>
                  </a:lnTo>
                  <a:lnTo>
                    <a:pt x="112" y="0"/>
                  </a:lnTo>
                  <a:lnTo>
                    <a:pt x="106" y="2"/>
                  </a:lnTo>
                  <a:lnTo>
                    <a:pt x="100" y="2"/>
                  </a:lnTo>
                  <a:lnTo>
                    <a:pt x="96" y="2"/>
                  </a:lnTo>
                  <a:lnTo>
                    <a:pt x="94" y="14"/>
                  </a:lnTo>
                  <a:lnTo>
                    <a:pt x="90" y="22"/>
                  </a:lnTo>
                  <a:lnTo>
                    <a:pt x="88" y="30"/>
                  </a:lnTo>
                  <a:lnTo>
                    <a:pt x="90" y="36"/>
                  </a:lnTo>
                  <a:lnTo>
                    <a:pt x="86" y="38"/>
                  </a:lnTo>
                  <a:lnTo>
                    <a:pt x="80" y="34"/>
                  </a:lnTo>
                  <a:lnTo>
                    <a:pt x="68" y="34"/>
                  </a:lnTo>
                  <a:lnTo>
                    <a:pt x="62" y="30"/>
                  </a:lnTo>
                  <a:lnTo>
                    <a:pt x="42" y="28"/>
                  </a:lnTo>
                  <a:lnTo>
                    <a:pt x="38" y="36"/>
                  </a:lnTo>
                  <a:lnTo>
                    <a:pt x="42" y="46"/>
                  </a:lnTo>
                  <a:lnTo>
                    <a:pt x="50" y="44"/>
                  </a:lnTo>
                  <a:lnTo>
                    <a:pt x="58" y="46"/>
                  </a:lnTo>
                  <a:lnTo>
                    <a:pt x="58" y="61"/>
                  </a:lnTo>
                  <a:lnTo>
                    <a:pt x="48" y="69"/>
                  </a:lnTo>
                  <a:lnTo>
                    <a:pt x="46" y="79"/>
                  </a:lnTo>
                  <a:lnTo>
                    <a:pt x="54" y="83"/>
                  </a:lnTo>
                  <a:lnTo>
                    <a:pt x="54" y="95"/>
                  </a:lnTo>
                  <a:lnTo>
                    <a:pt x="54" y="109"/>
                  </a:lnTo>
                  <a:lnTo>
                    <a:pt x="48" y="119"/>
                  </a:lnTo>
                  <a:lnTo>
                    <a:pt x="42" y="115"/>
                  </a:lnTo>
                  <a:lnTo>
                    <a:pt x="32" y="119"/>
                  </a:lnTo>
                  <a:lnTo>
                    <a:pt x="28" y="111"/>
                  </a:lnTo>
                  <a:lnTo>
                    <a:pt x="24" y="111"/>
                  </a:lnTo>
                  <a:lnTo>
                    <a:pt x="22" y="119"/>
                  </a:lnTo>
                  <a:lnTo>
                    <a:pt x="16" y="115"/>
                  </a:lnTo>
                  <a:lnTo>
                    <a:pt x="14" y="119"/>
                  </a:lnTo>
                  <a:lnTo>
                    <a:pt x="6" y="117"/>
                  </a:lnTo>
                  <a:lnTo>
                    <a:pt x="4" y="123"/>
                  </a:lnTo>
                  <a:lnTo>
                    <a:pt x="6" y="127"/>
                  </a:lnTo>
                  <a:lnTo>
                    <a:pt x="14" y="131"/>
                  </a:lnTo>
                  <a:lnTo>
                    <a:pt x="14" y="145"/>
                  </a:lnTo>
                  <a:lnTo>
                    <a:pt x="10" y="145"/>
                  </a:lnTo>
                  <a:lnTo>
                    <a:pt x="6" y="143"/>
                  </a:lnTo>
                  <a:lnTo>
                    <a:pt x="4" y="143"/>
                  </a:lnTo>
                  <a:lnTo>
                    <a:pt x="0" y="149"/>
                  </a:lnTo>
                  <a:lnTo>
                    <a:pt x="8" y="159"/>
                  </a:lnTo>
                  <a:lnTo>
                    <a:pt x="14" y="169"/>
                  </a:lnTo>
                  <a:lnTo>
                    <a:pt x="20" y="167"/>
                  </a:lnTo>
                  <a:lnTo>
                    <a:pt x="24" y="16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545"/>
            <p:cNvSpPr>
              <a:spLocks/>
            </p:cNvSpPr>
            <p:nvPr/>
          </p:nvSpPr>
          <p:spPr bwMode="auto">
            <a:xfrm>
              <a:off x="4544612" y="3733084"/>
              <a:ext cx="364109" cy="267443"/>
            </a:xfrm>
            <a:custGeom>
              <a:avLst/>
              <a:gdLst>
                <a:gd name="T0" fmla="*/ 128 w 226"/>
                <a:gd name="T1" fmla="*/ 12 h 166"/>
                <a:gd name="T2" fmla="*/ 114 w 226"/>
                <a:gd name="T3" fmla="*/ 24 h 166"/>
                <a:gd name="T4" fmla="*/ 102 w 226"/>
                <a:gd name="T5" fmla="*/ 36 h 166"/>
                <a:gd name="T6" fmla="*/ 78 w 226"/>
                <a:gd name="T7" fmla="*/ 42 h 166"/>
                <a:gd name="T8" fmla="*/ 74 w 226"/>
                <a:gd name="T9" fmla="*/ 52 h 166"/>
                <a:gd name="T10" fmla="*/ 54 w 226"/>
                <a:gd name="T11" fmla="*/ 60 h 166"/>
                <a:gd name="T12" fmla="*/ 40 w 226"/>
                <a:gd name="T13" fmla="*/ 64 h 166"/>
                <a:gd name="T14" fmla="*/ 38 w 226"/>
                <a:gd name="T15" fmla="*/ 60 h 166"/>
                <a:gd name="T16" fmla="*/ 20 w 226"/>
                <a:gd name="T17" fmla="*/ 66 h 166"/>
                <a:gd name="T18" fmla="*/ 4 w 226"/>
                <a:gd name="T19" fmla="*/ 96 h 166"/>
                <a:gd name="T20" fmla="*/ 2 w 226"/>
                <a:gd name="T21" fmla="*/ 104 h 166"/>
                <a:gd name="T22" fmla="*/ 4 w 226"/>
                <a:gd name="T23" fmla="*/ 128 h 166"/>
                <a:gd name="T24" fmla="*/ 16 w 226"/>
                <a:gd name="T25" fmla="*/ 142 h 166"/>
                <a:gd name="T26" fmla="*/ 32 w 226"/>
                <a:gd name="T27" fmla="*/ 166 h 166"/>
                <a:gd name="T28" fmla="*/ 38 w 226"/>
                <a:gd name="T29" fmla="*/ 146 h 166"/>
                <a:gd name="T30" fmla="*/ 48 w 226"/>
                <a:gd name="T31" fmla="*/ 146 h 166"/>
                <a:gd name="T32" fmla="*/ 62 w 226"/>
                <a:gd name="T33" fmla="*/ 146 h 166"/>
                <a:gd name="T34" fmla="*/ 72 w 226"/>
                <a:gd name="T35" fmla="*/ 134 h 166"/>
                <a:gd name="T36" fmla="*/ 92 w 226"/>
                <a:gd name="T37" fmla="*/ 116 h 166"/>
                <a:gd name="T38" fmla="*/ 106 w 226"/>
                <a:gd name="T39" fmla="*/ 124 h 166"/>
                <a:gd name="T40" fmla="*/ 136 w 226"/>
                <a:gd name="T41" fmla="*/ 134 h 166"/>
                <a:gd name="T42" fmla="*/ 142 w 226"/>
                <a:gd name="T43" fmla="*/ 128 h 166"/>
                <a:gd name="T44" fmla="*/ 156 w 226"/>
                <a:gd name="T45" fmla="*/ 124 h 166"/>
                <a:gd name="T46" fmla="*/ 176 w 226"/>
                <a:gd name="T47" fmla="*/ 114 h 166"/>
                <a:gd name="T48" fmla="*/ 190 w 226"/>
                <a:gd name="T49" fmla="*/ 118 h 166"/>
                <a:gd name="T50" fmla="*/ 206 w 226"/>
                <a:gd name="T51" fmla="*/ 116 h 166"/>
                <a:gd name="T52" fmla="*/ 220 w 226"/>
                <a:gd name="T53" fmla="*/ 114 h 166"/>
                <a:gd name="T54" fmla="*/ 226 w 226"/>
                <a:gd name="T55" fmla="*/ 110 h 166"/>
                <a:gd name="T56" fmla="*/ 214 w 226"/>
                <a:gd name="T57" fmla="*/ 96 h 166"/>
                <a:gd name="T58" fmla="*/ 212 w 226"/>
                <a:gd name="T59" fmla="*/ 86 h 166"/>
                <a:gd name="T60" fmla="*/ 194 w 226"/>
                <a:gd name="T61" fmla="*/ 74 h 166"/>
                <a:gd name="T62" fmla="*/ 188 w 226"/>
                <a:gd name="T63" fmla="*/ 62 h 166"/>
                <a:gd name="T64" fmla="*/ 174 w 226"/>
                <a:gd name="T65" fmla="*/ 54 h 166"/>
                <a:gd name="T66" fmla="*/ 160 w 226"/>
                <a:gd name="T67" fmla="*/ 44 h 166"/>
                <a:gd name="T68" fmla="*/ 160 w 226"/>
                <a:gd name="T69" fmla="*/ 30 h 166"/>
                <a:gd name="T70" fmla="*/ 146 w 226"/>
                <a:gd name="T71" fmla="*/ 4 h 166"/>
                <a:gd name="T72" fmla="*/ 136 w 226"/>
                <a:gd name="T73"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166">
                  <a:moveTo>
                    <a:pt x="128" y="6"/>
                  </a:moveTo>
                  <a:lnTo>
                    <a:pt x="128" y="12"/>
                  </a:lnTo>
                  <a:lnTo>
                    <a:pt x="120" y="20"/>
                  </a:lnTo>
                  <a:lnTo>
                    <a:pt x="114" y="24"/>
                  </a:lnTo>
                  <a:lnTo>
                    <a:pt x="114" y="28"/>
                  </a:lnTo>
                  <a:lnTo>
                    <a:pt x="102" y="36"/>
                  </a:lnTo>
                  <a:lnTo>
                    <a:pt x="80" y="38"/>
                  </a:lnTo>
                  <a:lnTo>
                    <a:pt x="78" y="42"/>
                  </a:lnTo>
                  <a:lnTo>
                    <a:pt x="80" y="46"/>
                  </a:lnTo>
                  <a:lnTo>
                    <a:pt x="74" y="52"/>
                  </a:lnTo>
                  <a:lnTo>
                    <a:pt x="70" y="58"/>
                  </a:lnTo>
                  <a:lnTo>
                    <a:pt x="54" y="60"/>
                  </a:lnTo>
                  <a:lnTo>
                    <a:pt x="50" y="64"/>
                  </a:lnTo>
                  <a:lnTo>
                    <a:pt x="40" y="64"/>
                  </a:lnTo>
                  <a:lnTo>
                    <a:pt x="40" y="58"/>
                  </a:lnTo>
                  <a:lnTo>
                    <a:pt x="38" y="60"/>
                  </a:lnTo>
                  <a:lnTo>
                    <a:pt x="34" y="64"/>
                  </a:lnTo>
                  <a:lnTo>
                    <a:pt x="20" y="66"/>
                  </a:lnTo>
                  <a:lnTo>
                    <a:pt x="6" y="92"/>
                  </a:lnTo>
                  <a:lnTo>
                    <a:pt x="4" y="96"/>
                  </a:lnTo>
                  <a:lnTo>
                    <a:pt x="0" y="100"/>
                  </a:lnTo>
                  <a:lnTo>
                    <a:pt x="2" y="104"/>
                  </a:lnTo>
                  <a:lnTo>
                    <a:pt x="2" y="114"/>
                  </a:lnTo>
                  <a:lnTo>
                    <a:pt x="4" y="128"/>
                  </a:lnTo>
                  <a:lnTo>
                    <a:pt x="12" y="132"/>
                  </a:lnTo>
                  <a:lnTo>
                    <a:pt x="16" y="142"/>
                  </a:lnTo>
                  <a:lnTo>
                    <a:pt x="28" y="158"/>
                  </a:lnTo>
                  <a:lnTo>
                    <a:pt x="32" y="166"/>
                  </a:lnTo>
                  <a:lnTo>
                    <a:pt x="36" y="158"/>
                  </a:lnTo>
                  <a:lnTo>
                    <a:pt x="38" y="146"/>
                  </a:lnTo>
                  <a:lnTo>
                    <a:pt x="42" y="146"/>
                  </a:lnTo>
                  <a:lnTo>
                    <a:pt x="48" y="146"/>
                  </a:lnTo>
                  <a:lnTo>
                    <a:pt x="54" y="144"/>
                  </a:lnTo>
                  <a:lnTo>
                    <a:pt x="62" y="146"/>
                  </a:lnTo>
                  <a:lnTo>
                    <a:pt x="72" y="144"/>
                  </a:lnTo>
                  <a:lnTo>
                    <a:pt x="72" y="134"/>
                  </a:lnTo>
                  <a:lnTo>
                    <a:pt x="84" y="118"/>
                  </a:lnTo>
                  <a:lnTo>
                    <a:pt x="92" y="116"/>
                  </a:lnTo>
                  <a:lnTo>
                    <a:pt x="100" y="120"/>
                  </a:lnTo>
                  <a:lnTo>
                    <a:pt x="106" y="124"/>
                  </a:lnTo>
                  <a:lnTo>
                    <a:pt x="124" y="130"/>
                  </a:lnTo>
                  <a:lnTo>
                    <a:pt x="136" y="134"/>
                  </a:lnTo>
                  <a:lnTo>
                    <a:pt x="140" y="132"/>
                  </a:lnTo>
                  <a:lnTo>
                    <a:pt x="142" y="128"/>
                  </a:lnTo>
                  <a:lnTo>
                    <a:pt x="148" y="122"/>
                  </a:lnTo>
                  <a:lnTo>
                    <a:pt x="156" y="124"/>
                  </a:lnTo>
                  <a:lnTo>
                    <a:pt x="172" y="122"/>
                  </a:lnTo>
                  <a:lnTo>
                    <a:pt x="176" y="114"/>
                  </a:lnTo>
                  <a:lnTo>
                    <a:pt x="182" y="120"/>
                  </a:lnTo>
                  <a:lnTo>
                    <a:pt x="190" y="118"/>
                  </a:lnTo>
                  <a:lnTo>
                    <a:pt x="192" y="112"/>
                  </a:lnTo>
                  <a:lnTo>
                    <a:pt x="206" y="116"/>
                  </a:lnTo>
                  <a:lnTo>
                    <a:pt x="210" y="118"/>
                  </a:lnTo>
                  <a:lnTo>
                    <a:pt x="220" y="114"/>
                  </a:lnTo>
                  <a:lnTo>
                    <a:pt x="226" y="118"/>
                  </a:lnTo>
                  <a:lnTo>
                    <a:pt x="226" y="110"/>
                  </a:lnTo>
                  <a:lnTo>
                    <a:pt x="224" y="100"/>
                  </a:lnTo>
                  <a:lnTo>
                    <a:pt x="214" y="96"/>
                  </a:lnTo>
                  <a:lnTo>
                    <a:pt x="210" y="92"/>
                  </a:lnTo>
                  <a:lnTo>
                    <a:pt x="212" y="86"/>
                  </a:lnTo>
                  <a:lnTo>
                    <a:pt x="200" y="74"/>
                  </a:lnTo>
                  <a:lnTo>
                    <a:pt x="194" y="74"/>
                  </a:lnTo>
                  <a:lnTo>
                    <a:pt x="188" y="66"/>
                  </a:lnTo>
                  <a:lnTo>
                    <a:pt x="188" y="62"/>
                  </a:lnTo>
                  <a:lnTo>
                    <a:pt x="182" y="56"/>
                  </a:lnTo>
                  <a:lnTo>
                    <a:pt x="174" y="54"/>
                  </a:lnTo>
                  <a:lnTo>
                    <a:pt x="170" y="44"/>
                  </a:lnTo>
                  <a:lnTo>
                    <a:pt x="160" y="44"/>
                  </a:lnTo>
                  <a:lnTo>
                    <a:pt x="156" y="36"/>
                  </a:lnTo>
                  <a:lnTo>
                    <a:pt x="160" y="30"/>
                  </a:lnTo>
                  <a:lnTo>
                    <a:pt x="158" y="16"/>
                  </a:lnTo>
                  <a:lnTo>
                    <a:pt x="146" y="4"/>
                  </a:lnTo>
                  <a:lnTo>
                    <a:pt x="144" y="0"/>
                  </a:lnTo>
                  <a:lnTo>
                    <a:pt x="136" y="0"/>
                  </a:lnTo>
                  <a:lnTo>
                    <a:pt x="128"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2" name="Freeform 546"/>
            <p:cNvSpPr>
              <a:spLocks/>
            </p:cNvSpPr>
            <p:nvPr/>
          </p:nvSpPr>
          <p:spPr bwMode="auto">
            <a:xfrm>
              <a:off x="4812055" y="3691196"/>
              <a:ext cx="336720" cy="277110"/>
            </a:xfrm>
            <a:custGeom>
              <a:avLst/>
              <a:gdLst>
                <a:gd name="T0" fmla="*/ 99 w 104"/>
                <a:gd name="T1" fmla="*/ 67 h 86"/>
                <a:gd name="T2" fmla="*/ 97 w 104"/>
                <a:gd name="T3" fmla="*/ 63 h 86"/>
                <a:gd name="T4" fmla="*/ 89 w 104"/>
                <a:gd name="T5" fmla="*/ 51 h 86"/>
                <a:gd name="T6" fmla="*/ 85 w 104"/>
                <a:gd name="T7" fmla="*/ 44 h 86"/>
                <a:gd name="T8" fmla="*/ 79 w 104"/>
                <a:gd name="T9" fmla="*/ 41 h 86"/>
                <a:gd name="T10" fmla="*/ 86 w 104"/>
                <a:gd name="T11" fmla="*/ 39 h 86"/>
                <a:gd name="T12" fmla="*/ 88 w 104"/>
                <a:gd name="T13" fmla="*/ 28 h 86"/>
                <a:gd name="T14" fmla="*/ 86 w 104"/>
                <a:gd name="T15" fmla="*/ 27 h 86"/>
                <a:gd name="T16" fmla="*/ 84 w 104"/>
                <a:gd name="T17" fmla="*/ 20 h 86"/>
                <a:gd name="T18" fmla="*/ 78 w 104"/>
                <a:gd name="T19" fmla="*/ 6 h 86"/>
                <a:gd name="T20" fmla="*/ 79 w 104"/>
                <a:gd name="T21" fmla="*/ 0 h 86"/>
                <a:gd name="T22" fmla="*/ 74 w 104"/>
                <a:gd name="T23" fmla="*/ 1 h 86"/>
                <a:gd name="T24" fmla="*/ 72 w 104"/>
                <a:gd name="T25" fmla="*/ 3 h 86"/>
                <a:gd name="T26" fmla="*/ 71 w 104"/>
                <a:gd name="T27" fmla="*/ 6 h 86"/>
                <a:gd name="T28" fmla="*/ 68 w 104"/>
                <a:gd name="T29" fmla="*/ 16 h 86"/>
                <a:gd name="T30" fmla="*/ 62 w 104"/>
                <a:gd name="T31" fmla="*/ 25 h 86"/>
                <a:gd name="T32" fmla="*/ 50 w 104"/>
                <a:gd name="T33" fmla="*/ 20 h 86"/>
                <a:gd name="T34" fmla="*/ 46 w 104"/>
                <a:gd name="T35" fmla="*/ 24 h 86"/>
                <a:gd name="T36" fmla="*/ 42 w 104"/>
                <a:gd name="T37" fmla="*/ 26 h 86"/>
                <a:gd name="T38" fmla="*/ 34 w 104"/>
                <a:gd name="T39" fmla="*/ 29 h 86"/>
                <a:gd name="T40" fmla="*/ 26 w 104"/>
                <a:gd name="T41" fmla="*/ 27 h 86"/>
                <a:gd name="T42" fmla="*/ 19 w 104"/>
                <a:gd name="T43" fmla="*/ 27 h 86"/>
                <a:gd name="T44" fmla="*/ 16 w 104"/>
                <a:gd name="T45" fmla="*/ 22 h 86"/>
                <a:gd name="T46" fmla="*/ 7 w 104"/>
                <a:gd name="T47" fmla="*/ 20 h 86"/>
                <a:gd name="T48" fmla="*/ 4 w 104"/>
                <a:gd name="T49" fmla="*/ 24 h 86"/>
                <a:gd name="T50" fmla="*/ 2 w 104"/>
                <a:gd name="T51" fmla="*/ 33 h 86"/>
                <a:gd name="T52" fmla="*/ 0 w 104"/>
                <a:gd name="T53" fmla="*/ 35 h 86"/>
                <a:gd name="T54" fmla="*/ 4 w 104"/>
                <a:gd name="T55" fmla="*/ 39 h 86"/>
                <a:gd name="T56" fmla="*/ 11 w 104"/>
                <a:gd name="T57" fmla="*/ 44 h 86"/>
                <a:gd name="T58" fmla="*/ 14 w 104"/>
                <a:gd name="T59" fmla="*/ 50 h 86"/>
                <a:gd name="T60" fmla="*/ 23 w 104"/>
                <a:gd name="T61" fmla="*/ 56 h 86"/>
                <a:gd name="T62" fmla="*/ 24 w 104"/>
                <a:gd name="T63" fmla="*/ 60 h 86"/>
                <a:gd name="T64" fmla="*/ 31 w 104"/>
                <a:gd name="T65" fmla="*/ 67 h 86"/>
                <a:gd name="T66" fmla="*/ 33 w 104"/>
                <a:gd name="T67" fmla="*/ 73 h 86"/>
                <a:gd name="T68" fmla="*/ 40 w 104"/>
                <a:gd name="T69" fmla="*/ 77 h 86"/>
                <a:gd name="T70" fmla="*/ 47 w 104"/>
                <a:gd name="T71" fmla="*/ 76 h 86"/>
                <a:gd name="T72" fmla="*/ 51 w 104"/>
                <a:gd name="T73" fmla="*/ 75 h 86"/>
                <a:gd name="T74" fmla="*/ 55 w 104"/>
                <a:gd name="T75" fmla="*/ 83 h 86"/>
                <a:gd name="T76" fmla="*/ 58 w 104"/>
                <a:gd name="T77" fmla="*/ 86 h 86"/>
                <a:gd name="T78" fmla="*/ 61 w 104"/>
                <a:gd name="T79" fmla="*/ 84 h 86"/>
                <a:gd name="T80" fmla="*/ 69 w 104"/>
                <a:gd name="T81" fmla="*/ 83 h 86"/>
                <a:gd name="T82" fmla="*/ 74 w 104"/>
                <a:gd name="T83" fmla="*/ 84 h 86"/>
                <a:gd name="T84" fmla="*/ 84 w 104"/>
                <a:gd name="T85" fmla="*/ 83 h 86"/>
                <a:gd name="T86" fmla="*/ 92 w 104"/>
                <a:gd name="T87" fmla="*/ 75 h 86"/>
                <a:gd name="T88" fmla="*/ 104 w 104"/>
                <a:gd name="T89" fmla="*/ 75 h 86"/>
                <a:gd name="T90" fmla="*/ 99 w 104"/>
                <a:gd name="T9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86">
                  <a:moveTo>
                    <a:pt x="99" y="67"/>
                  </a:moveTo>
                  <a:cubicBezTo>
                    <a:pt x="99" y="67"/>
                    <a:pt x="99" y="67"/>
                    <a:pt x="99" y="67"/>
                  </a:cubicBezTo>
                  <a:cubicBezTo>
                    <a:pt x="99" y="65"/>
                    <a:pt x="99" y="65"/>
                    <a:pt x="99" y="65"/>
                  </a:cubicBezTo>
                  <a:cubicBezTo>
                    <a:pt x="97" y="63"/>
                    <a:pt x="97" y="63"/>
                    <a:pt x="97" y="63"/>
                  </a:cubicBezTo>
                  <a:cubicBezTo>
                    <a:pt x="95" y="55"/>
                    <a:pt x="95" y="55"/>
                    <a:pt x="95" y="55"/>
                  </a:cubicBezTo>
                  <a:cubicBezTo>
                    <a:pt x="89" y="51"/>
                    <a:pt x="89" y="51"/>
                    <a:pt x="89" y="51"/>
                  </a:cubicBezTo>
                  <a:cubicBezTo>
                    <a:pt x="87" y="46"/>
                    <a:pt x="87" y="46"/>
                    <a:pt x="87" y="46"/>
                  </a:cubicBezTo>
                  <a:cubicBezTo>
                    <a:pt x="85" y="44"/>
                    <a:pt x="85" y="44"/>
                    <a:pt x="85" y="44"/>
                  </a:cubicBezTo>
                  <a:cubicBezTo>
                    <a:pt x="80" y="44"/>
                    <a:pt x="80" y="44"/>
                    <a:pt x="80" y="44"/>
                  </a:cubicBezTo>
                  <a:cubicBezTo>
                    <a:pt x="79" y="41"/>
                    <a:pt x="79" y="41"/>
                    <a:pt x="79" y="41"/>
                  </a:cubicBezTo>
                  <a:cubicBezTo>
                    <a:pt x="81" y="38"/>
                    <a:pt x="81" y="38"/>
                    <a:pt x="81" y="38"/>
                  </a:cubicBezTo>
                  <a:cubicBezTo>
                    <a:pt x="86" y="39"/>
                    <a:pt x="86" y="39"/>
                    <a:pt x="86" y="39"/>
                  </a:cubicBezTo>
                  <a:cubicBezTo>
                    <a:pt x="89" y="36"/>
                    <a:pt x="89" y="36"/>
                    <a:pt x="89" y="36"/>
                  </a:cubicBezTo>
                  <a:cubicBezTo>
                    <a:pt x="88" y="28"/>
                    <a:pt x="88" y="28"/>
                    <a:pt x="88" y="28"/>
                  </a:cubicBezTo>
                  <a:cubicBezTo>
                    <a:pt x="87" y="28"/>
                    <a:pt x="87" y="28"/>
                    <a:pt x="87" y="28"/>
                  </a:cubicBezTo>
                  <a:cubicBezTo>
                    <a:pt x="87" y="28"/>
                    <a:pt x="86" y="27"/>
                    <a:pt x="86" y="27"/>
                  </a:cubicBezTo>
                  <a:cubicBezTo>
                    <a:pt x="85" y="26"/>
                    <a:pt x="85" y="26"/>
                    <a:pt x="85" y="24"/>
                  </a:cubicBezTo>
                  <a:cubicBezTo>
                    <a:pt x="86" y="21"/>
                    <a:pt x="84" y="20"/>
                    <a:pt x="84" y="20"/>
                  </a:cubicBezTo>
                  <a:cubicBezTo>
                    <a:pt x="79" y="15"/>
                    <a:pt x="79" y="15"/>
                    <a:pt x="79" y="15"/>
                  </a:cubicBezTo>
                  <a:cubicBezTo>
                    <a:pt x="78" y="6"/>
                    <a:pt x="78" y="6"/>
                    <a:pt x="78" y="6"/>
                  </a:cubicBezTo>
                  <a:cubicBezTo>
                    <a:pt x="78" y="6"/>
                    <a:pt x="78" y="7"/>
                    <a:pt x="78" y="6"/>
                  </a:cubicBezTo>
                  <a:cubicBezTo>
                    <a:pt x="78" y="5"/>
                    <a:pt x="79" y="0"/>
                    <a:pt x="79" y="0"/>
                  </a:cubicBezTo>
                  <a:cubicBezTo>
                    <a:pt x="79" y="0"/>
                    <a:pt x="76" y="0"/>
                    <a:pt x="75" y="0"/>
                  </a:cubicBezTo>
                  <a:cubicBezTo>
                    <a:pt x="75" y="0"/>
                    <a:pt x="74" y="1"/>
                    <a:pt x="74" y="1"/>
                  </a:cubicBezTo>
                  <a:cubicBezTo>
                    <a:pt x="74" y="1"/>
                    <a:pt x="74" y="2"/>
                    <a:pt x="74" y="2"/>
                  </a:cubicBezTo>
                  <a:cubicBezTo>
                    <a:pt x="74" y="2"/>
                    <a:pt x="72" y="2"/>
                    <a:pt x="72" y="3"/>
                  </a:cubicBezTo>
                  <a:cubicBezTo>
                    <a:pt x="71" y="3"/>
                    <a:pt x="68" y="2"/>
                    <a:pt x="68" y="2"/>
                  </a:cubicBezTo>
                  <a:cubicBezTo>
                    <a:pt x="71" y="6"/>
                    <a:pt x="71" y="6"/>
                    <a:pt x="71" y="6"/>
                  </a:cubicBezTo>
                  <a:cubicBezTo>
                    <a:pt x="72" y="12"/>
                    <a:pt x="72" y="12"/>
                    <a:pt x="72" y="12"/>
                  </a:cubicBezTo>
                  <a:cubicBezTo>
                    <a:pt x="68" y="16"/>
                    <a:pt x="68" y="16"/>
                    <a:pt x="68" y="16"/>
                  </a:cubicBezTo>
                  <a:cubicBezTo>
                    <a:pt x="67" y="18"/>
                    <a:pt x="67" y="18"/>
                    <a:pt x="67" y="18"/>
                  </a:cubicBezTo>
                  <a:cubicBezTo>
                    <a:pt x="62" y="25"/>
                    <a:pt x="62" y="25"/>
                    <a:pt x="62" y="25"/>
                  </a:cubicBezTo>
                  <a:cubicBezTo>
                    <a:pt x="57" y="25"/>
                    <a:pt x="57" y="25"/>
                    <a:pt x="57" y="25"/>
                  </a:cubicBezTo>
                  <a:cubicBezTo>
                    <a:pt x="50" y="20"/>
                    <a:pt x="50" y="20"/>
                    <a:pt x="50" y="20"/>
                  </a:cubicBezTo>
                  <a:cubicBezTo>
                    <a:pt x="46" y="21"/>
                    <a:pt x="46" y="21"/>
                    <a:pt x="46" y="21"/>
                  </a:cubicBezTo>
                  <a:cubicBezTo>
                    <a:pt x="46" y="24"/>
                    <a:pt x="46" y="24"/>
                    <a:pt x="46" y="24"/>
                  </a:cubicBezTo>
                  <a:cubicBezTo>
                    <a:pt x="45" y="25"/>
                    <a:pt x="45" y="25"/>
                    <a:pt x="45" y="25"/>
                  </a:cubicBezTo>
                  <a:cubicBezTo>
                    <a:pt x="42" y="26"/>
                    <a:pt x="42" y="26"/>
                    <a:pt x="42" y="26"/>
                  </a:cubicBezTo>
                  <a:cubicBezTo>
                    <a:pt x="40" y="30"/>
                    <a:pt x="40" y="30"/>
                    <a:pt x="40" y="30"/>
                  </a:cubicBezTo>
                  <a:cubicBezTo>
                    <a:pt x="34" y="29"/>
                    <a:pt x="34" y="29"/>
                    <a:pt x="34" y="29"/>
                  </a:cubicBezTo>
                  <a:cubicBezTo>
                    <a:pt x="33" y="27"/>
                    <a:pt x="33" y="27"/>
                    <a:pt x="33" y="27"/>
                  </a:cubicBezTo>
                  <a:cubicBezTo>
                    <a:pt x="33" y="27"/>
                    <a:pt x="29" y="27"/>
                    <a:pt x="26" y="27"/>
                  </a:cubicBezTo>
                  <a:cubicBezTo>
                    <a:pt x="24" y="27"/>
                    <a:pt x="23" y="27"/>
                    <a:pt x="22" y="28"/>
                  </a:cubicBezTo>
                  <a:cubicBezTo>
                    <a:pt x="21" y="28"/>
                    <a:pt x="20" y="28"/>
                    <a:pt x="19" y="27"/>
                  </a:cubicBezTo>
                  <a:cubicBezTo>
                    <a:pt x="18" y="27"/>
                    <a:pt x="18" y="25"/>
                    <a:pt x="18" y="25"/>
                  </a:cubicBezTo>
                  <a:cubicBezTo>
                    <a:pt x="16" y="22"/>
                    <a:pt x="16" y="22"/>
                    <a:pt x="16" y="22"/>
                  </a:cubicBezTo>
                  <a:cubicBezTo>
                    <a:pt x="15" y="19"/>
                    <a:pt x="15" y="19"/>
                    <a:pt x="15" y="19"/>
                  </a:cubicBezTo>
                  <a:cubicBezTo>
                    <a:pt x="7" y="20"/>
                    <a:pt x="7" y="20"/>
                    <a:pt x="7" y="20"/>
                  </a:cubicBezTo>
                  <a:cubicBezTo>
                    <a:pt x="7" y="22"/>
                    <a:pt x="7" y="22"/>
                    <a:pt x="7" y="22"/>
                  </a:cubicBezTo>
                  <a:cubicBezTo>
                    <a:pt x="4" y="24"/>
                    <a:pt x="4" y="24"/>
                    <a:pt x="4" y="24"/>
                  </a:cubicBezTo>
                  <a:cubicBezTo>
                    <a:pt x="4" y="27"/>
                    <a:pt x="4" y="27"/>
                    <a:pt x="4" y="27"/>
                  </a:cubicBezTo>
                  <a:cubicBezTo>
                    <a:pt x="2" y="33"/>
                    <a:pt x="2" y="33"/>
                    <a:pt x="2" y="33"/>
                  </a:cubicBezTo>
                  <a:cubicBezTo>
                    <a:pt x="0" y="34"/>
                    <a:pt x="0" y="34"/>
                    <a:pt x="0" y="34"/>
                  </a:cubicBezTo>
                  <a:cubicBezTo>
                    <a:pt x="0" y="35"/>
                    <a:pt x="0" y="35"/>
                    <a:pt x="0" y="35"/>
                  </a:cubicBezTo>
                  <a:cubicBezTo>
                    <a:pt x="2" y="35"/>
                    <a:pt x="2" y="35"/>
                    <a:pt x="2" y="35"/>
                  </a:cubicBezTo>
                  <a:cubicBezTo>
                    <a:pt x="4" y="39"/>
                    <a:pt x="4" y="39"/>
                    <a:pt x="4" y="39"/>
                  </a:cubicBezTo>
                  <a:cubicBezTo>
                    <a:pt x="8" y="41"/>
                    <a:pt x="8" y="41"/>
                    <a:pt x="8" y="41"/>
                  </a:cubicBezTo>
                  <a:cubicBezTo>
                    <a:pt x="11" y="44"/>
                    <a:pt x="11" y="44"/>
                    <a:pt x="11" y="44"/>
                  </a:cubicBezTo>
                  <a:cubicBezTo>
                    <a:pt x="11" y="46"/>
                    <a:pt x="11" y="46"/>
                    <a:pt x="11" y="46"/>
                  </a:cubicBezTo>
                  <a:cubicBezTo>
                    <a:pt x="14" y="50"/>
                    <a:pt x="14" y="50"/>
                    <a:pt x="14" y="50"/>
                  </a:cubicBezTo>
                  <a:cubicBezTo>
                    <a:pt x="17" y="50"/>
                    <a:pt x="17" y="50"/>
                    <a:pt x="17" y="50"/>
                  </a:cubicBezTo>
                  <a:cubicBezTo>
                    <a:pt x="23" y="56"/>
                    <a:pt x="23" y="56"/>
                    <a:pt x="23" y="56"/>
                  </a:cubicBezTo>
                  <a:cubicBezTo>
                    <a:pt x="22" y="59"/>
                    <a:pt x="22" y="59"/>
                    <a:pt x="22" y="59"/>
                  </a:cubicBezTo>
                  <a:cubicBezTo>
                    <a:pt x="24" y="60"/>
                    <a:pt x="24" y="60"/>
                    <a:pt x="24" y="60"/>
                  </a:cubicBezTo>
                  <a:cubicBezTo>
                    <a:pt x="29" y="63"/>
                    <a:pt x="29" y="63"/>
                    <a:pt x="29" y="63"/>
                  </a:cubicBezTo>
                  <a:cubicBezTo>
                    <a:pt x="31" y="67"/>
                    <a:pt x="31" y="67"/>
                    <a:pt x="31" y="67"/>
                  </a:cubicBezTo>
                  <a:cubicBezTo>
                    <a:pt x="30" y="71"/>
                    <a:pt x="30" y="71"/>
                    <a:pt x="30" y="71"/>
                  </a:cubicBezTo>
                  <a:cubicBezTo>
                    <a:pt x="33" y="73"/>
                    <a:pt x="33" y="73"/>
                    <a:pt x="33" y="73"/>
                  </a:cubicBezTo>
                  <a:cubicBezTo>
                    <a:pt x="35" y="75"/>
                    <a:pt x="35" y="75"/>
                    <a:pt x="35" y="75"/>
                  </a:cubicBezTo>
                  <a:cubicBezTo>
                    <a:pt x="40" y="77"/>
                    <a:pt x="40" y="77"/>
                    <a:pt x="40" y="77"/>
                  </a:cubicBezTo>
                  <a:cubicBezTo>
                    <a:pt x="42" y="75"/>
                    <a:pt x="42" y="75"/>
                    <a:pt x="42" y="75"/>
                  </a:cubicBezTo>
                  <a:cubicBezTo>
                    <a:pt x="47" y="76"/>
                    <a:pt x="47" y="76"/>
                    <a:pt x="47" y="76"/>
                  </a:cubicBezTo>
                  <a:cubicBezTo>
                    <a:pt x="48" y="74"/>
                    <a:pt x="48" y="74"/>
                    <a:pt x="48" y="74"/>
                  </a:cubicBezTo>
                  <a:cubicBezTo>
                    <a:pt x="51" y="75"/>
                    <a:pt x="51" y="75"/>
                    <a:pt x="51" y="75"/>
                  </a:cubicBezTo>
                  <a:cubicBezTo>
                    <a:pt x="54" y="79"/>
                    <a:pt x="54" y="79"/>
                    <a:pt x="54" y="79"/>
                  </a:cubicBezTo>
                  <a:cubicBezTo>
                    <a:pt x="55" y="83"/>
                    <a:pt x="55" y="83"/>
                    <a:pt x="55" y="83"/>
                  </a:cubicBezTo>
                  <a:cubicBezTo>
                    <a:pt x="57" y="84"/>
                    <a:pt x="57" y="84"/>
                    <a:pt x="57" y="84"/>
                  </a:cubicBezTo>
                  <a:cubicBezTo>
                    <a:pt x="58" y="86"/>
                    <a:pt x="58" y="86"/>
                    <a:pt x="58" y="86"/>
                  </a:cubicBezTo>
                  <a:cubicBezTo>
                    <a:pt x="59" y="86"/>
                    <a:pt x="59" y="86"/>
                    <a:pt x="59" y="86"/>
                  </a:cubicBezTo>
                  <a:cubicBezTo>
                    <a:pt x="61" y="84"/>
                    <a:pt x="61" y="84"/>
                    <a:pt x="61" y="84"/>
                  </a:cubicBezTo>
                  <a:cubicBezTo>
                    <a:pt x="67" y="85"/>
                    <a:pt x="67" y="85"/>
                    <a:pt x="67" y="85"/>
                  </a:cubicBezTo>
                  <a:cubicBezTo>
                    <a:pt x="69" y="83"/>
                    <a:pt x="69" y="83"/>
                    <a:pt x="69" y="83"/>
                  </a:cubicBezTo>
                  <a:cubicBezTo>
                    <a:pt x="72" y="86"/>
                    <a:pt x="72" y="86"/>
                    <a:pt x="72" y="86"/>
                  </a:cubicBezTo>
                  <a:cubicBezTo>
                    <a:pt x="74" y="84"/>
                    <a:pt x="74" y="84"/>
                    <a:pt x="74" y="84"/>
                  </a:cubicBezTo>
                  <a:cubicBezTo>
                    <a:pt x="80" y="83"/>
                    <a:pt x="80" y="83"/>
                    <a:pt x="80" y="83"/>
                  </a:cubicBezTo>
                  <a:cubicBezTo>
                    <a:pt x="84" y="83"/>
                    <a:pt x="84" y="83"/>
                    <a:pt x="84" y="83"/>
                  </a:cubicBezTo>
                  <a:cubicBezTo>
                    <a:pt x="88" y="78"/>
                    <a:pt x="88" y="78"/>
                    <a:pt x="88" y="78"/>
                  </a:cubicBezTo>
                  <a:cubicBezTo>
                    <a:pt x="92" y="75"/>
                    <a:pt x="92" y="75"/>
                    <a:pt x="92" y="75"/>
                  </a:cubicBezTo>
                  <a:cubicBezTo>
                    <a:pt x="92" y="75"/>
                    <a:pt x="92" y="75"/>
                    <a:pt x="92" y="75"/>
                  </a:cubicBezTo>
                  <a:cubicBezTo>
                    <a:pt x="104" y="75"/>
                    <a:pt x="104" y="75"/>
                    <a:pt x="104" y="75"/>
                  </a:cubicBezTo>
                  <a:cubicBezTo>
                    <a:pt x="104" y="67"/>
                    <a:pt x="104" y="67"/>
                    <a:pt x="104" y="67"/>
                  </a:cubicBezTo>
                  <a:lnTo>
                    <a:pt x="99" y="6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3" name="Freeform 547"/>
            <p:cNvSpPr>
              <a:spLocks/>
            </p:cNvSpPr>
            <p:nvPr/>
          </p:nvSpPr>
          <p:spPr bwMode="auto">
            <a:xfrm>
              <a:off x="4464057" y="4620801"/>
              <a:ext cx="376998" cy="385053"/>
            </a:xfrm>
            <a:custGeom>
              <a:avLst/>
              <a:gdLst>
                <a:gd name="T0" fmla="*/ 92 w 234"/>
                <a:gd name="T1" fmla="*/ 227 h 239"/>
                <a:gd name="T2" fmla="*/ 96 w 234"/>
                <a:gd name="T3" fmla="*/ 231 h 239"/>
                <a:gd name="T4" fmla="*/ 104 w 234"/>
                <a:gd name="T5" fmla="*/ 235 h 239"/>
                <a:gd name="T6" fmla="*/ 118 w 234"/>
                <a:gd name="T7" fmla="*/ 237 h 239"/>
                <a:gd name="T8" fmla="*/ 124 w 234"/>
                <a:gd name="T9" fmla="*/ 239 h 239"/>
                <a:gd name="T10" fmla="*/ 132 w 234"/>
                <a:gd name="T11" fmla="*/ 233 h 239"/>
                <a:gd name="T12" fmla="*/ 140 w 234"/>
                <a:gd name="T13" fmla="*/ 227 h 239"/>
                <a:gd name="T14" fmla="*/ 144 w 234"/>
                <a:gd name="T15" fmla="*/ 227 h 239"/>
                <a:gd name="T16" fmla="*/ 144 w 234"/>
                <a:gd name="T17" fmla="*/ 157 h 239"/>
                <a:gd name="T18" fmla="*/ 144 w 234"/>
                <a:gd name="T19" fmla="*/ 99 h 239"/>
                <a:gd name="T20" fmla="*/ 162 w 234"/>
                <a:gd name="T21" fmla="*/ 99 h 239"/>
                <a:gd name="T22" fmla="*/ 162 w 234"/>
                <a:gd name="T23" fmla="*/ 28 h 239"/>
                <a:gd name="T24" fmla="*/ 172 w 234"/>
                <a:gd name="T25" fmla="*/ 28 h 239"/>
                <a:gd name="T26" fmla="*/ 198 w 234"/>
                <a:gd name="T27" fmla="*/ 24 h 239"/>
                <a:gd name="T28" fmla="*/ 208 w 234"/>
                <a:gd name="T29" fmla="*/ 30 h 239"/>
                <a:gd name="T30" fmla="*/ 222 w 234"/>
                <a:gd name="T31" fmla="*/ 20 h 239"/>
                <a:gd name="T32" fmla="*/ 224 w 234"/>
                <a:gd name="T33" fmla="*/ 22 h 239"/>
                <a:gd name="T34" fmla="*/ 234 w 234"/>
                <a:gd name="T35" fmla="*/ 18 h 239"/>
                <a:gd name="T36" fmla="*/ 228 w 234"/>
                <a:gd name="T37" fmla="*/ 12 h 239"/>
                <a:gd name="T38" fmla="*/ 216 w 234"/>
                <a:gd name="T39" fmla="*/ 12 h 239"/>
                <a:gd name="T40" fmla="*/ 202 w 234"/>
                <a:gd name="T41" fmla="*/ 16 h 239"/>
                <a:gd name="T42" fmla="*/ 174 w 234"/>
                <a:gd name="T43" fmla="*/ 22 h 239"/>
                <a:gd name="T44" fmla="*/ 160 w 234"/>
                <a:gd name="T45" fmla="*/ 18 h 239"/>
                <a:gd name="T46" fmla="*/ 130 w 234"/>
                <a:gd name="T47" fmla="*/ 18 h 239"/>
                <a:gd name="T48" fmla="*/ 116 w 234"/>
                <a:gd name="T49" fmla="*/ 8 h 239"/>
                <a:gd name="T50" fmla="*/ 42 w 234"/>
                <a:gd name="T51" fmla="*/ 8 h 239"/>
                <a:gd name="T52" fmla="*/ 40 w 234"/>
                <a:gd name="T53" fmla="*/ 8 h 239"/>
                <a:gd name="T54" fmla="*/ 30 w 234"/>
                <a:gd name="T55" fmla="*/ 0 h 239"/>
                <a:gd name="T56" fmla="*/ 26 w 234"/>
                <a:gd name="T57" fmla="*/ 0 h 239"/>
                <a:gd name="T58" fmla="*/ 18 w 234"/>
                <a:gd name="T59" fmla="*/ 6 h 239"/>
                <a:gd name="T60" fmla="*/ 4 w 234"/>
                <a:gd name="T61" fmla="*/ 6 h 239"/>
                <a:gd name="T62" fmla="*/ 0 w 234"/>
                <a:gd name="T63" fmla="*/ 20 h 239"/>
                <a:gd name="T64" fmla="*/ 2 w 234"/>
                <a:gd name="T65" fmla="*/ 24 h 239"/>
                <a:gd name="T66" fmla="*/ 14 w 234"/>
                <a:gd name="T67" fmla="*/ 40 h 239"/>
                <a:gd name="T68" fmla="*/ 18 w 234"/>
                <a:gd name="T69" fmla="*/ 54 h 239"/>
                <a:gd name="T70" fmla="*/ 28 w 234"/>
                <a:gd name="T71" fmla="*/ 64 h 239"/>
                <a:gd name="T72" fmla="*/ 28 w 234"/>
                <a:gd name="T73" fmla="*/ 76 h 239"/>
                <a:gd name="T74" fmla="*/ 36 w 234"/>
                <a:gd name="T75" fmla="*/ 89 h 239"/>
                <a:gd name="T76" fmla="*/ 38 w 234"/>
                <a:gd name="T77" fmla="*/ 95 h 239"/>
                <a:gd name="T78" fmla="*/ 48 w 234"/>
                <a:gd name="T79" fmla="*/ 107 h 239"/>
                <a:gd name="T80" fmla="*/ 50 w 234"/>
                <a:gd name="T81" fmla="*/ 115 h 239"/>
                <a:gd name="T82" fmla="*/ 48 w 234"/>
                <a:gd name="T83" fmla="*/ 121 h 239"/>
                <a:gd name="T84" fmla="*/ 48 w 234"/>
                <a:gd name="T85" fmla="*/ 129 h 239"/>
                <a:gd name="T86" fmla="*/ 48 w 234"/>
                <a:gd name="T87" fmla="*/ 149 h 239"/>
                <a:gd name="T88" fmla="*/ 52 w 234"/>
                <a:gd name="T89" fmla="*/ 159 h 239"/>
                <a:gd name="T90" fmla="*/ 54 w 234"/>
                <a:gd name="T91" fmla="*/ 177 h 239"/>
                <a:gd name="T92" fmla="*/ 60 w 234"/>
                <a:gd name="T93" fmla="*/ 187 h 239"/>
                <a:gd name="T94" fmla="*/ 58 w 234"/>
                <a:gd name="T95" fmla="*/ 195 h 239"/>
                <a:gd name="T96" fmla="*/ 64 w 234"/>
                <a:gd name="T97" fmla="*/ 209 h 239"/>
                <a:gd name="T98" fmla="*/ 74 w 234"/>
                <a:gd name="T99" fmla="*/ 225 h 239"/>
                <a:gd name="T100" fmla="*/ 82 w 234"/>
                <a:gd name="T101" fmla="*/ 231 h 239"/>
                <a:gd name="T102" fmla="*/ 86 w 234"/>
                <a:gd name="T103" fmla="*/ 227 h 239"/>
                <a:gd name="T104" fmla="*/ 92 w 234"/>
                <a:gd name="T10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239">
                  <a:moveTo>
                    <a:pt x="92" y="227"/>
                  </a:moveTo>
                  <a:lnTo>
                    <a:pt x="96" y="231"/>
                  </a:lnTo>
                  <a:lnTo>
                    <a:pt x="104" y="235"/>
                  </a:lnTo>
                  <a:lnTo>
                    <a:pt x="118" y="237"/>
                  </a:lnTo>
                  <a:lnTo>
                    <a:pt x="124" y="239"/>
                  </a:lnTo>
                  <a:lnTo>
                    <a:pt x="132" y="233"/>
                  </a:lnTo>
                  <a:lnTo>
                    <a:pt x="140" y="227"/>
                  </a:lnTo>
                  <a:lnTo>
                    <a:pt x="144" y="227"/>
                  </a:lnTo>
                  <a:lnTo>
                    <a:pt x="144" y="157"/>
                  </a:lnTo>
                  <a:lnTo>
                    <a:pt x="144" y="99"/>
                  </a:lnTo>
                  <a:lnTo>
                    <a:pt x="162" y="99"/>
                  </a:lnTo>
                  <a:lnTo>
                    <a:pt x="162" y="28"/>
                  </a:lnTo>
                  <a:lnTo>
                    <a:pt x="172" y="28"/>
                  </a:lnTo>
                  <a:lnTo>
                    <a:pt x="198" y="24"/>
                  </a:lnTo>
                  <a:lnTo>
                    <a:pt x="208" y="30"/>
                  </a:lnTo>
                  <a:lnTo>
                    <a:pt x="222" y="20"/>
                  </a:lnTo>
                  <a:lnTo>
                    <a:pt x="224" y="22"/>
                  </a:lnTo>
                  <a:lnTo>
                    <a:pt x="234" y="18"/>
                  </a:lnTo>
                  <a:lnTo>
                    <a:pt x="228" y="12"/>
                  </a:lnTo>
                  <a:lnTo>
                    <a:pt x="216" y="12"/>
                  </a:lnTo>
                  <a:lnTo>
                    <a:pt x="202" y="16"/>
                  </a:lnTo>
                  <a:lnTo>
                    <a:pt x="174" y="22"/>
                  </a:lnTo>
                  <a:lnTo>
                    <a:pt x="160" y="18"/>
                  </a:lnTo>
                  <a:lnTo>
                    <a:pt x="130" y="18"/>
                  </a:lnTo>
                  <a:lnTo>
                    <a:pt x="116" y="8"/>
                  </a:lnTo>
                  <a:lnTo>
                    <a:pt x="42" y="8"/>
                  </a:lnTo>
                  <a:lnTo>
                    <a:pt x="40" y="8"/>
                  </a:lnTo>
                  <a:lnTo>
                    <a:pt x="30" y="0"/>
                  </a:lnTo>
                  <a:lnTo>
                    <a:pt x="26" y="0"/>
                  </a:lnTo>
                  <a:lnTo>
                    <a:pt x="18" y="6"/>
                  </a:lnTo>
                  <a:lnTo>
                    <a:pt x="4" y="6"/>
                  </a:lnTo>
                  <a:lnTo>
                    <a:pt x="0" y="20"/>
                  </a:lnTo>
                  <a:lnTo>
                    <a:pt x="2" y="24"/>
                  </a:lnTo>
                  <a:lnTo>
                    <a:pt x="14" y="40"/>
                  </a:lnTo>
                  <a:lnTo>
                    <a:pt x="18" y="54"/>
                  </a:lnTo>
                  <a:lnTo>
                    <a:pt x="28" y="64"/>
                  </a:lnTo>
                  <a:lnTo>
                    <a:pt x="28" y="76"/>
                  </a:lnTo>
                  <a:lnTo>
                    <a:pt x="36" y="89"/>
                  </a:lnTo>
                  <a:lnTo>
                    <a:pt x="38" y="95"/>
                  </a:lnTo>
                  <a:lnTo>
                    <a:pt x="48" y="107"/>
                  </a:lnTo>
                  <a:lnTo>
                    <a:pt x="50" y="115"/>
                  </a:lnTo>
                  <a:lnTo>
                    <a:pt x="48" y="121"/>
                  </a:lnTo>
                  <a:lnTo>
                    <a:pt x="48" y="129"/>
                  </a:lnTo>
                  <a:lnTo>
                    <a:pt x="48" y="149"/>
                  </a:lnTo>
                  <a:lnTo>
                    <a:pt x="52" y="159"/>
                  </a:lnTo>
                  <a:lnTo>
                    <a:pt x="54" y="177"/>
                  </a:lnTo>
                  <a:lnTo>
                    <a:pt x="60" y="187"/>
                  </a:lnTo>
                  <a:lnTo>
                    <a:pt x="58" y="195"/>
                  </a:lnTo>
                  <a:lnTo>
                    <a:pt x="64" y="209"/>
                  </a:lnTo>
                  <a:lnTo>
                    <a:pt x="74" y="225"/>
                  </a:lnTo>
                  <a:lnTo>
                    <a:pt x="82" y="231"/>
                  </a:lnTo>
                  <a:lnTo>
                    <a:pt x="86" y="227"/>
                  </a:lnTo>
                  <a:lnTo>
                    <a:pt x="92" y="22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548"/>
            <p:cNvSpPr>
              <a:spLocks/>
            </p:cNvSpPr>
            <p:nvPr/>
          </p:nvSpPr>
          <p:spPr bwMode="auto">
            <a:xfrm>
              <a:off x="4696056" y="4649801"/>
              <a:ext cx="257776" cy="285165"/>
            </a:xfrm>
            <a:custGeom>
              <a:avLst/>
              <a:gdLst>
                <a:gd name="T0" fmla="*/ 138 w 160"/>
                <a:gd name="T1" fmla="*/ 73 h 177"/>
                <a:gd name="T2" fmla="*/ 132 w 160"/>
                <a:gd name="T3" fmla="*/ 62 h 177"/>
                <a:gd name="T4" fmla="*/ 132 w 160"/>
                <a:gd name="T5" fmla="*/ 52 h 177"/>
                <a:gd name="T6" fmla="*/ 126 w 160"/>
                <a:gd name="T7" fmla="*/ 50 h 177"/>
                <a:gd name="T8" fmla="*/ 124 w 160"/>
                <a:gd name="T9" fmla="*/ 42 h 177"/>
                <a:gd name="T10" fmla="*/ 106 w 160"/>
                <a:gd name="T11" fmla="*/ 32 h 177"/>
                <a:gd name="T12" fmla="*/ 102 w 160"/>
                <a:gd name="T13" fmla="*/ 12 h 177"/>
                <a:gd name="T14" fmla="*/ 94 w 160"/>
                <a:gd name="T15" fmla="*/ 6 h 177"/>
                <a:gd name="T16" fmla="*/ 90 w 160"/>
                <a:gd name="T17" fmla="*/ 0 h 177"/>
                <a:gd name="T18" fmla="*/ 80 w 160"/>
                <a:gd name="T19" fmla="*/ 4 h 177"/>
                <a:gd name="T20" fmla="*/ 78 w 160"/>
                <a:gd name="T21" fmla="*/ 2 h 177"/>
                <a:gd name="T22" fmla="*/ 64 w 160"/>
                <a:gd name="T23" fmla="*/ 12 h 177"/>
                <a:gd name="T24" fmla="*/ 54 w 160"/>
                <a:gd name="T25" fmla="*/ 6 h 177"/>
                <a:gd name="T26" fmla="*/ 28 w 160"/>
                <a:gd name="T27" fmla="*/ 10 h 177"/>
                <a:gd name="T28" fmla="*/ 18 w 160"/>
                <a:gd name="T29" fmla="*/ 10 h 177"/>
                <a:gd name="T30" fmla="*/ 18 w 160"/>
                <a:gd name="T31" fmla="*/ 81 h 177"/>
                <a:gd name="T32" fmla="*/ 0 w 160"/>
                <a:gd name="T33" fmla="*/ 81 h 177"/>
                <a:gd name="T34" fmla="*/ 0 w 160"/>
                <a:gd name="T35" fmla="*/ 139 h 177"/>
                <a:gd name="T36" fmla="*/ 8 w 160"/>
                <a:gd name="T37" fmla="*/ 149 h 177"/>
                <a:gd name="T38" fmla="*/ 12 w 160"/>
                <a:gd name="T39" fmla="*/ 161 h 177"/>
                <a:gd name="T40" fmla="*/ 8 w 160"/>
                <a:gd name="T41" fmla="*/ 171 h 177"/>
                <a:gd name="T42" fmla="*/ 8 w 160"/>
                <a:gd name="T43" fmla="*/ 177 h 177"/>
                <a:gd name="T44" fmla="*/ 28 w 160"/>
                <a:gd name="T45" fmla="*/ 175 h 177"/>
                <a:gd name="T46" fmla="*/ 32 w 160"/>
                <a:gd name="T47" fmla="*/ 171 h 177"/>
                <a:gd name="T48" fmla="*/ 38 w 160"/>
                <a:gd name="T49" fmla="*/ 167 h 177"/>
                <a:gd name="T50" fmla="*/ 46 w 160"/>
                <a:gd name="T51" fmla="*/ 157 h 177"/>
                <a:gd name="T52" fmla="*/ 50 w 160"/>
                <a:gd name="T53" fmla="*/ 147 h 177"/>
                <a:gd name="T54" fmla="*/ 58 w 160"/>
                <a:gd name="T55" fmla="*/ 145 h 177"/>
                <a:gd name="T56" fmla="*/ 64 w 160"/>
                <a:gd name="T57" fmla="*/ 151 h 177"/>
                <a:gd name="T58" fmla="*/ 78 w 160"/>
                <a:gd name="T59" fmla="*/ 157 h 177"/>
                <a:gd name="T60" fmla="*/ 82 w 160"/>
                <a:gd name="T61" fmla="*/ 155 h 177"/>
                <a:gd name="T62" fmla="*/ 94 w 160"/>
                <a:gd name="T63" fmla="*/ 153 h 177"/>
                <a:gd name="T64" fmla="*/ 100 w 160"/>
                <a:gd name="T65" fmla="*/ 135 h 177"/>
                <a:gd name="T66" fmla="*/ 110 w 160"/>
                <a:gd name="T67" fmla="*/ 133 h 177"/>
                <a:gd name="T68" fmla="*/ 112 w 160"/>
                <a:gd name="T69" fmla="*/ 129 h 177"/>
                <a:gd name="T70" fmla="*/ 116 w 160"/>
                <a:gd name="T71" fmla="*/ 127 h 177"/>
                <a:gd name="T72" fmla="*/ 118 w 160"/>
                <a:gd name="T73" fmla="*/ 115 h 177"/>
                <a:gd name="T74" fmla="*/ 122 w 160"/>
                <a:gd name="T75" fmla="*/ 115 h 177"/>
                <a:gd name="T76" fmla="*/ 124 w 160"/>
                <a:gd name="T77" fmla="*/ 109 h 177"/>
                <a:gd name="T78" fmla="*/ 142 w 160"/>
                <a:gd name="T79" fmla="*/ 93 h 177"/>
                <a:gd name="T80" fmla="*/ 152 w 160"/>
                <a:gd name="T81" fmla="*/ 89 h 177"/>
                <a:gd name="T82" fmla="*/ 160 w 160"/>
                <a:gd name="T83" fmla="*/ 83 h 177"/>
                <a:gd name="T84" fmla="*/ 152 w 160"/>
                <a:gd name="T85" fmla="*/ 73 h 177"/>
                <a:gd name="T86" fmla="*/ 138 w 160"/>
                <a:gd name="T87" fmla="*/ 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7">
                  <a:moveTo>
                    <a:pt x="138" y="73"/>
                  </a:moveTo>
                  <a:lnTo>
                    <a:pt x="132" y="62"/>
                  </a:lnTo>
                  <a:lnTo>
                    <a:pt x="132" y="52"/>
                  </a:lnTo>
                  <a:lnTo>
                    <a:pt x="126" y="50"/>
                  </a:lnTo>
                  <a:lnTo>
                    <a:pt x="124" y="42"/>
                  </a:lnTo>
                  <a:lnTo>
                    <a:pt x="106" y="32"/>
                  </a:lnTo>
                  <a:lnTo>
                    <a:pt x="102" y="12"/>
                  </a:lnTo>
                  <a:lnTo>
                    <a:pt x="94" y="6"/>
                  </a:lnTo>
                  <a:lnTo>
                    <a:pt x="90" y="0"/>
                  </a:lnTo>
                  <a:lnTo>
                    <a:pt x="80" y="4"/>
                  </a:lnTo>
                  <a:lnTo>
                    <a:pt x="78" y="2"/>
                  </a:lnTo>
                  <a:lnTo>
                    <a:pt x="64" y="12"/>
                  </a:lnTo>
                  <a:lnTo>
                    <a:pt x="54" y="6"/>
                  </a:lnTo>
                  <a:lnTo>
                    <a:pt x="28" y="10"/>
                  </a:lnTo>
                  <a:lnTo>
                    <a:pt x="18" y="10"/>
                  </a:lnTo>
                  <a:lnTo>
                    <a:pt x="18" y="81"/>
                  </a:lnTo>
                  <a:lnTo>
                    <a:pt x="0" y="81"/>
                  </a:lnTo>
                  <a:lnTo>
                    <a:pt x="0" y="139"/>
                  </a:lnTo>
                  <a:lnTo>
                    <a:pt x="8" y="149"/>
                  </a:lnTo>
                  <a:lnTo>
                    <a:pt x="12" y="161"/>
                  </a:lnTo>
                  <a:lnTo>
                    <a:pt x="8" y="171"/>
                  </a:lnTo>
                  <a:lnTo>
                    <a:pt x="8" y="177"/>
                  </a:lnTo>
                  <a:lnTo>
                    <a:pt x="28" y="175"/>
                  </a:lnTo>
                  <a:lnTo>
                    <a:pt x="32" y="171"/>
                  </a:lnTo>
                  <a:lnTo>
                    <a:pt x="38" y="167"/>
                  </a:lnTo>
                  <a:lnTo>
                    <a:pt x="46" y="157"/>
                  </a:lnTo>
                  <a:lnTo>
                    <a:pt x="50" y="147"/>
                  </a:lnTo>
                  <a:lnTo>
                    <a:pt x="58" y="145"/>
                  </a:lnTo>
                  <a:lnTo>
                    <a:pt x="64" y="151"/>
                  </a:lnTo>
                  <a:lnTo>
                    <a:pt x="78" y="157"/>
                  </a:lnTo>
                  <a:lnTo>
                    <a:pt x="82" y="155"/>
                  </a:lnTo>
                  <a:lnTo>
                    <a:pt x="94" y="153"/>
                  </a:lnTo>
                  <a:lnTo>
                    <a:pt x="100" y="135"/>
                  </a:lnTo>
                  <a:lnTo>
                    <a:pt x="110" y="133"/>
                  </a:lnTo>
                  <a:lnTo>
                    <a:pt x="112" y="129"/>
                  </a:lnTo>
                  <a:lnTo>
                    <a:pt x="116" y="127"/>
                  </a:lnTo>
                  <a:lnTo>
                    <a:pt x="118" y="115"/>
                  </a:lnTo>
                  <a:lnTo>
                    <a:pt x="122" y="115"/>
                  </a:lnTo>
                  <a:lnTo>
                    <a:pt x="124" y="109"/>
                  </a:lnTo>
                  <a:lnTo>
                    <a:pt x="142" y="93"/>
                  </a:lnTo>
                  <a:lnTo>
                    <a:pt x="152" y="89"/>
                  </a:lnTo>
                  <a:lnTo>
                    <a:pt x="160" y="83"/>
                  </a:lnTo>
                  <a:lnTo>
                    <a:pt x="152" y="73"/>
                  </a:lnTo>
                  <a:lnTo>
                    <a:pt x="138" y="7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5" name="Freeform 549"/>
            <p:cNvSpPr>
              <a:spLocks noEditPoints="1"/>
            </p:cNvSpPr>
            <p:nvPr/>
          </p:nvSpPr>
          <p:spPr bwMode="auto">
            <a:xfrm>
              <a:off x="4596168" y="4783523"/>
              <a:ext cx="447886" cy="405998"/>
            </a:xfrm>
            <a:custGeom>
              <a:avLst/>
              <a:gdLst>
                <a:gd name="T0" fmla="*/ 266 w 278"/>
                <a:gd name="T1" fmla="*/ 94 h 252"/>
                <a:gd name="T2" fmla="*/ 262 w 278"/>
                <a:gd name="T3" fmla="*/ 104 h 252"/>
                <a:gd name="T4" fmla="*/ 244 w 278"/>
                <a:gd name="T5" fmla="*/ 96 h 252"/>
                <a:gd name="T6" fmla="*/ 242 w 278"/>
                <a:gd name="T7" fmla="*/ 86 h 252"/>
                <a:gd name="T8" fmla="*/ 254 w 278"/>
                <a:gd name="T9" fmla="*/ 74 h 252"/>
                <a:gd name="T10" fmla="*/ 264 w 278"/>
                <a:gd name="T11" fmla="*/ 76 h 252"/>
                <a:gd name="T12" fmla="*/ 260 w 278"/>
                <a:gd name="T13" fmla="*/ 30 h 252"/>
                <a:gd name="T14" fmla="*/ 248 w 278"/>
                <a:gd name="T15" fmla="*/ 4 h 252"/>
                <a:gd name="T16" fmla="*/ 232 w 278"/>
                <a:gd name="T17" fmla="*/ 2 h 252"/>
                <a:gd name="T18" fmla="*/ 214 w 278"/>
                <a:gd name="T19" fmla="*/ 6 h 252"/>
                <a:gd name="T20" fmla="*/ 186 w 278"/>
                <a:gd name="T21" fmla="*/ 26 h 252"/>
                <a:gd name="T22" fmla="*/ 180 w 278"/>
                <a:gd name="T23" fmla="*/ 32 h 252"/>
                <a:gd name="T24" fmla="*/ 174 w 278"/>
                <a:gd name="T25" fmla="*/ 46 h 252"/>
                <a:gd name="T26" fmla="*/ 162 w 278"/>
                <a:gd name="T27" fmla="*/ 52 h 252"/>
                <a:gd name="T28" fmla="*/ 144 w 278"/>
                <a:gd name="T29" fmla="*/ 72 h 252"/>
                <a:gd name="T30" fmla="*/ 126 w 278"/>
                <a:gd name="T31" fmla="*/ 68 h 252"/>
                <a:gd name="T32" fmla="*/ 112 w 278"/>
                <a:gd name="T33" fmla="*/ 64 h 252"/>
                <a:gd name="T34" fmla="*/ 100 w 278"/>
                <a:gd name="T35" fmla="*/ 84 h 252"/>
                <a:gd name="T36" fmla="*/ 90 w 278"/>
                <a:gd name="T37" fmla="*/ 92 h 252"/>
                <a:gd name="T38" fmla="*/ 70 w 278"/>
                <a:gd name="T39" fmla="*/ 88 h 252"/>
                <a:gd name="T40" fmla="*/ 70 w 278"/>
                <a:gd name="T41" fmla="*/ 66 h 252"/>
                <a:gd name="T42" fmla="*/ 62 w 278"/>
                <a:gd name="T43" fmla="*/ 126 h 252"/>
                <a:gd name="T44" fmla="*/ 50 w 278"/>
                <a:gd name="T45" fmla="*/ 132 h 252"/>
                <a:gd name="T46" fmla="*/ 36 w 278"/>
                <a:gd name="T47" fmla="*/ 136 h 252"/>
                <a:gd name="T48" fmla="*/ 14 w 278"/>
                <a:gd name="T49" fmla="*/ 130 h 252"/>
                <a:gd name="T50" fmla="*/ 4 w 278"/>
                <a:gd name="T51" fmla="*/ 126 h 252"/>
                <a:gd name="T52" fmla="*/ 6 w 278"/>
                <a:gd name="T53" fmla="*/ 144 h 252"/>
                <a:gd name="T54" fmla="*/ 14 w 278"/>
                <a:gd name="T55" fmla="*/ 168 h 252"/>
                <a:gd name="T56" fmla="*/ 28 w 278"/>
                <a:gd name="T57" fmla="*/ 196 h 252"/>
                <a:gd name="T58" fmla="*/ 26 w 278"/>
                <a:gd name="T59" fmla="*/ 212 h 252"/>
                <a:gd name="T60" fmla="*/ 22 w 278"/>
                <a:gd name="T61" fmla="*/ 216 h 252"/>
                <a:gd name="T62" fmla="*/ 28 w 278"/>
                <a:gd name="T63" fmla="*/ 234 h 252"/>
                <a:gd name="T64" fmla="*/ 34 w 278"/>
                <a:gd name="T65" fmla="*/ 238 h 252"/>
                <a:gd name="T66" fmla="*/ 46 w 278"/>
                <a:gd name="T67" fmla="*/ 246 h 252"/>
                <a:gd name="T68" fmla="*/ 56 w 278"/>
                <a:gd name="T69" fmla="*/ 252 h 252"/>
                <a:gd name="T70" fmla="*/ 86 w 278"/>
                <a:gd name="T71" fmla="*/ 244 h 252"/>
                <a:gd name="T72" fmla="*/ 102 w 278"/>
                <a:gd name="T73" fmla="*/ 236 h 252"/>
                <a:gd name="T74" fmla="*/ 116 w 278"/>
                <a:gd name="T75" fmla="*/ 236 h 252"/>
                <a:gd name="T76" fmla="*/ 134 w 278"/>
                <a:gd name="T77" fmla="*/ 240 h 252"/>
                <a:gd name="T78" fmla="*/ 146 w 278"/>
                <a:gd name="T79" fmla="*/ 234 h 252"/>
                <a:gd name="T80" fmla="*/ 156 w 278"/>
                <a:gd name="T81" fmla="*/ 230 h 252"/>
                <a:gd name="T82" fmla="*/ 186 w 278"/>
                <a:gd name="T83" fmla="*/ 216 h 252"/>
                <a:gd name="T84" fmla="*/ 214 w 278"/>
                <a:gd name="T85" fmla="*/ 192 h 252"/>
                <a:gd name="T86" fmla="*/ 230 w 278"/>
                <a:gd name="T87" fmla="*/ 176 h 252"/>
                <a:gd name="T88" fmla="*/ 248 w 278"/>
                <a:gd name="T89" fmla="*/ 148 h 252"/>
                <a:gd name="T90" fmla="*/ 262 w 278"/>
                <a:gd name="T91" fmla="*/ 132 h 252"/>
                <a:gd name="T92" fmla="*/ 274 w 278"/>
                <a:gd name="T93" fmla="*/ 110 h 252"/>
                <a:gd name="T94" fmla="*/ 270 w 278"/>
                <a:gd name="T95" fmla="*/ 94 h 252"/>
                <a:gd name="T96" fmla="*/ 212 w 278"/>
                <a:gd name="T97" fmla="*/ 150 h 252"/>
                <a:gd name="T98" fmla="*/ 200 w 278"/>
                <a:gd name="T99" fmla="*/ 162 h 252"/>
                <a:gd name="T100" fmla="*/ 186 w 278"/>
                <a:gd name="T101" fmla="*/ 168 h 252"/>
                <a:gd name="T102" fmla="*/ 176 w 278"/>
                <a:gd name="T103" fmla="*/ 148 h 252"/>
                <a:gd name="T104" fmla="*/ 196 w 278"/>
                <a:gd name="T105" fmla="*/ 136 h 252"/>
                <a:gd name="T106" fmla="*/ 204 w 278"/>
                <a:gd name="T107" fmla="*/ 130 h 252"/>
                <a:gd name="T108" fmla="*/ 218 w 278"/>
                <a:gd name="T109" fmla="*/ 14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252">
                  <a:moveTo>
                    <a:pt x="268" y="96"/>
                  </a:moveTo>
                  <a:lnTo>
                    <a:pt x="266" y="94"/>
                  </a:lnTo>
                  <a:lnTo>
                    <a:pt x="262" y="98"/>
                  </a:lnTo>
                  <a:lnTo>
                    <a:pt x="262" y="104"/>
                  </a:lnTo>
                  <a:lnTo>
                    <a:pt x="248" y="102"/>
                  </a:lnTo>
                  <a:lnTo>
                    <a:pt x="244" y="96"/>
                  </a:lnTo>
                  <a:lnTo>
                    <a:pt x="240" y="96"/>
                  </a:lnTo>
                  <a:lnTo>
                    <a:pt x="242" y="86"/>
                  </a:lnTo>
                  <a:lnTo>
                    <a:pt x="250" y="76"/>
                  </a:lnTo>
                  <a:lnTo>
                    <a:pt x="254" y="74"/>
                  </a:lnTo>
                  <a:lnTo>
                    <a:pt x="256" y="76"/>
                  </a:lnTo>
                  <a:lnTo>
                    <a:pt x="264" y="76"/>
                  </a:lnTo>
                  <a:lnTo>
                    <a:pt x="264" y="46"/>
                  </a:lnTo>
                  <a:lnTo>
                    <a:pt x="260" y="30"/>
                  </a:lnTo>
                  <a:lnTo>
                    <a:pt x="256" y="10"/>
                  </a:lnTo>
                  <a:lnTo>
                    <a:pt x="248" y="4"/>
                  </a:lnTo>
                  <a:lnTo>
                    <a:pt x="240" y="4"/>
                  </a:lnTo>
                  <a:lnTo>
                    <a:pt x="232" y="2"/>
                  </a:lnTo>
                  <a:lnTo>
                    <a:pt x="222" y="0"/>
                  </a:lnTo>
                  <a:lnTo>
                    <a:pt x="214" y="6"/>
                  </a:lnTo>
                  <a:lnTo>
                    <a:pt x="204" y="10"/>
                  </a:lnTo>
                  <a:lnTo>
                    <a:pt x="186" y="26"/>
                  </a:lnTo>
                  <a:lnTo>
                    <a:pt x="184" y="32"/>
                  </a:lnTo>
                  <a:lnTo>
                    <a:pt x="180" y="32"/>
                  </a:lnTo>
                  <a:lnTo>
                    <a:pt x="178" y="44"/>
                  </a:lnTo>
                  <a:lnTo>
                    <a:pt x="174" y="46"/>
                  </a:lnTo>
                  <a:lnTo>
                    <a:pt x="172" y="50"/>
                  </a:lnTo>
                  <a:lnTo>
                    <a:pt x="162" y="52"/>
                  </a:lnTo>
                  <a:lnTo>
                    <a:pt x="156" y="70"/>
                  </a:lnTo>
                  <a:lnTo>
                    <a:pt x="144" y="72"/>
                  </a:lnTo>
                  <a:lnTo>
                    <a:pt x="140" y="74"/>
                  </a:lnTo>
                  <a:lnTo>
                    <a:pt x="126" y="68"/>
                  </a:lnTo>
                  <a:lnTo>
                    <a:pt x="120" y="62"/>
                  </a:lnTo>
                  <a:lnTo>
                    <a:pt x="112" y="64"/>
                  </a:lnTo>
                  <a:lnTo>
                    <a:pt x="108" y="74"/>
                  </a:lnTo>
                  <a:lnTo>
                    <a:pt x="100" y="84"/>
                  </a:lnTo>
                  <a:lnTo>
                    <a:pt x="94" y="88"/>
                  </a:lnTo>
                  <a:lnTo>
                    <a:pt x="90" y="92"/>
                  </a:lnTo>
                  <a:lnTo>
                    <a:pt x="70" y="94"/>
                  </a:lnTo>
                  <a:lnTo>
                    <a:pt x="70" y="88"/>
                  </a:lnTo>
                  <a:lnTo>
                    <a:pt x="74" y="78"/>
                  </a:lnTo>
                  <a:lnTo>
                    <a:pt x="70" y="66"/>
                  </a:lnTo>
                  <a:lnTo>
                    <a:pt x="62" y="56"/>
                  </a:lnTo>
                  <a:lnTo>
                    <a:pt x="62" y="126"/>
                  </a:lnTo>
                  <a:lnTo>
                    <a:pt x="58" y="126"/>
                  </a:lnTo>
                  <a:lnTo>
                    <a:pt x="50" y="132"/>
                  </a:lnTo>
                  <a:lnTo>
                    <a:pt x="42" y="138"/>
                  </a:lnTo>
                  <a:lnTo>
                    <a:pt x="36" y="136"/>
                  </a:lnTo>
                  <a:lnTo>
                    <a:pt x="22" y="134"/>
                  </a:lnTo>
                  <a:lnTo>
                    <a:pt x="14" y="130"/>
                  </a:lnTo>
                  <a:lnTo>
                    <a:pt x="10" y="126"/>
                  </a:lnTo>
                  <a:lnTo>
                    <a:pt x="4" y="126"/>
                  </a:lnTo>
                  <a:lnTo>
                    <a:pt x="0" y="130"/>
                  </a:lnTo>
                  <a:lnTo>
                    <a:pt x="6" y="144"/>
                  </a:lnTo>
                  <a:lnTo>
                    <a:pt x="8" y="156"/>
                  </a:lnTo>
                  <a:lnTo>
                    <a:pt x="14" y="168"/>
                  </a:lnTo>
                  <a:lnTo>
                    <a:pt x="22" y="178"/>
                  </a:lnTo>
                  <a:lnTo>
                    <a:pt x="28" y="196"/>
                  </a:lnTo>
                  <a:lnTo>
                    <a:pt x="30" y="204"/>
                  </a:lnTo>
                  <a:lnTo>
                    <a:pt x="26" y="212"/>
                  </a:lnTo>
                  <a:lnTo>
                    <a:pt x="22" y="212"/>
                  </a:lnTo>
                  <a:lnTo>
                    <a:pt x="22" y="216"/>
                  </a:lnTo>
                  <a:lnTo>
                    <a:pt x="30" y="230"/>
                  </a:lnTo>
                  <a:lnTo>
                    <a:pt x="28" y="234"/>
                  </a:lnTo>
                  <a:lnTo>
                    <a:pt x="30" y="240"/>
                  </a:lnTo>
                  <a:lnTo>
                    <a:pt x="34" y="238"/>
                  </a:lnTo>
                  <a:lnTo>
                    <a:pt x="36" y="242"/>
                  </a:lnTo>
                  <a:lnTo>
                    <a:pt x="46" y="246"/>
                  </a:lnTo>
                  <a:lnTo>
                    <a:pt x="48" y="250"/>
                  </a:lnTo>
                  <a:lnTo>
                    <a:pt x="56" y="252"/>
                  </a:lnTo>
                  <a:lnTo>
                    <a:pt x="72" y="244"/>
                  </a:lnTo>
                  <a:lnTo>
                    <a:pt x="86" y="244"/>
                  </a:lnTo>
                  <a:lnTo>
                    <a:pt x="92" y="238"/>
                  </a:lnTo>
                  <a:lnTo>
                    <a:pt x="102" y="236"/>
                  </a:lnTo>
                  <a:lnTo>
                    <a:pt x="112" y="238"/>
                  </a:lnTo>
                  <a:lnTo>
                    <a:pt x="116" y="236"/>
                  </a:lnTo>
                  <a:lnTo>
                    <a:pt x="124" y="238"/>
                  </a:lnTo>
                  <a:lnTo>
                    <a:pt x="134" y="240"/>
                  </a:lnTo>
                  <a:lnTo>
                    <a:pt x="138" y="236"/>
                  </a:lnTo>
                  <a:lnTo>
                    <a:pt x="146" y="234"/>
                  </a:lnTo>
                  <a:lnTo>
                    <a:pt x="152" y="232"/>
                  </a:lnTo>
                  <a:lnTo>
                    <a:pt x="156" y="230"/>
                  </a:lnTo>
                  <a:lnTo>
                    <a:pt x="162" y="232"/>
                  </a:lnTo>
                  <a:lnTo>
                    <a:pt x="186" y="216"/>
                  </a:lnTo>
                  <a:lnTo>
                    <a:pt x="200" y="206"/>
                  </a:lnTo>
                  <a:lnTo>
                    <a:pt x="214" y="192"/>
                  </a:lnTo>
                  <a:lnTo>
                    <a:pt x="220" y="186"/>
                  </a:lnTo>
                  <a:lnTo>
                    <a:pt x="230" y="176"/>
                  </a:lnTo>
                  <a:lnTo>
                    <a:pt x="242" y="154"/>
                  </a:lnTo>
                  <a:lnTo>
                    <a:pt x="248" y="148"/>
                  </a:lnTo>
                  <a:lnTo>
                    <a:pt x="258" y="134"/>
                  </a:lnTo>
                  <a:lnTo>
                    <a:pt x="262" y="132"/>
                  </a:lnTo>
                  <a:lnTo>
                    <a:pt x="270" y="126"/>
                  </a:lnTo>
                  <a:lnTo>
                    <a:pt x="274" y="110"/>
                  </a:lnTo>
                  <a:lnTo>
                    <a:pt x="278" y="94"/>
                  </a:lnTo>
                  <a:lnTo>
                    <a:pt x="270" y="94"/>
                  </a:lnTo>
                  <a:lnTo>
                    <a:pt x="268" y="96"/>
                  </a:lnTo>
                  <a:close/>
                  <a:moveTo>
                    <a:pt x="212" y="150"/>
                  </a:moveTo>
                  <a:lnTo>
                    <a:pt x="210" y="160"/>
                  </a:lnTo>
                  <a:lnTo>
                    <a:pt x="200" y="162"/>
                  </a:lnTo>
                  <a:lnTo>
                    <a:pt x="194" y="170"/>
                  </a:lnTo>
                  <a:lnTo>
                    <a:pt x="186" y="168"/>
                  </a:lnTo>
                  <a:lnTo>
                    <a:pt x="180" y="158"/>
                  </a:lnTo>
                  <a:lnTo>
                    <a:pt x="176" y="148"/>
                  </a:lnTo>
                  <a:lnTo>
                    <a:pt x="188" y="136"/>
                  </a:lnTo>
                  <a:lnTo>
                    <a:pt x="196" y="136"/>
                  </a:lnTo>
                  <a:lnTo>
                    <a:pt x="198" y="130"/>
                  </a:lnTo>
                  <a:lnTo>
                    <a:pt x="204" y="130"/>
                  </a:lnTo>
                  <a:lnTo>
                    <a:pt x="218" y="142"/>
                  </a:lnTo>
                  <a:lnTo>
                    <a:pt x="218" y="146"/>
                  </a:lnTo>
                  <a:lnTo>
                    <a:pt x="212" y="15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Freeform 550"/>
            <p:cNvSpPr>
              <a:spLocks/>
            </p:cNvSpPr>
            <p:nvPr/>
          </p:nvSpPr>
          <p:spPr bwMode="auto">
            <a:xfrm>
              <a:off x="4982832" y="4902744"/>
              <a:ext cx="41889" cy="48333"/>
            </a:xfrm>
            <a:custGeom>
              <a:avLst/>
              <a:gdLst>
                <a:gd name="T0" fmla="*/ 14 w 26"/>
                <a:gd name="T1" fmla="*/ 0 h 30"/>
                <a:gd name="T2" fmla="*/ 10 w 26"/>
                <a:gd name="T3" fmla="*/ 2 h 30"/>
                <a:gd name="T4" fmla="*/ 2 w 26"/>
                <a:gd name="T5" fmla="*/ 12 h 30"/>
                <a:gd name="T6" fmla="*/ 0 w 26"/>
                <a:gd name="T7" fmla="*/ 22 h 30"/>
                <a:gd name="T8" fmla="*/ 4 w 26"/>
                <a:gd name="T9" fmla="*/ 22 h 30"/>
                <a:gd name="T10" fmla="*/ 8 w 26"/>
                <a:gd name="T11" fmla="*/ 28 h 30"/>
                <a:gd name="T12" fmla="*/ 22 w 26"/>
                <a:gd name="T13" fmla="*/ 30 h 30"/>
                <a:gd name="T14" fmla="*/ 22 w 26"/>
                <a:gd name="T15" fmla="*/ 24 h 30"/>
                <a:gd name="T16" fmla="*/ 26 w 26"/>
                <a:gd name="T17" fmla="*/ 20 h 30"/>
                <a:gd name="T18" fmla="*/ 24 w 26"/>
                <a:gd name="T19" fmla="*/ 10 h 30"/>
                <a:gd name="T20" fmla="*/ 26 w 26"/>
                <a:gd name="T21" fmla="*/ 6 h 30"/>
                <a:gd name="T22" fmla="*/ 24 w 26"/>
                <a:gd name="T23" fmla="*/ 2 h 30"/>
                <a:gd name="T24" fmla="*/ 16 w 26"/>
                <a:gd name="T25" fmla="*/ 2 h 30"/>
                <a:gd name="T26" fmla="*/ 14 w 26"/>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0">
                  <a:moveTo>
                    <a:pt x="14" y="0"/>
                  </a:moveTo>
                  <a:lnTo>
                    <a:pt x="10" y="2"/>
                  </a:lnTo>
                  <a:lnTo>
                    <a:pt x="2" y="12"/>
                  </a:lnTo>
                  <a:lnTo>
                    <a:pt x="0" y="22"/>
                  </a:lnTo>
                  <a:lnTo>
                    <a:pt x="4" y="22"/>
                  </a:lnTo>
                  <a:lnTo>
                    <a:pt x="8" y="28"/>
                  </a:lnTo>
                  <a:lnTo>
                    <a:pt x="22" y="30"/>
                  </a:lnTo>
                  <a:lnTo>
                    <a:pt x="22" y="24"/>
                  </a:lnTo>
                  <a:lnTo>
                    <a:pt x="26" y="20"/>
                  </a:lnTo>
                  <a:lnTo>
                    <a:pt x="24" y="10"/>
                  </a:lnTo>
                  <a:lnTo>
                    <a:pt x="26" y="6"/>
                  </a:lnTo>
                  <a:lnTo>
                    <a:pt x="24" y="2"/>
                  </a:lnTo>
                  <a:lnTo>
                    <a:pt x="16" y="2"/>
                  </a:lnTo>
                  <a:lnTo>
                    <a:pt x="1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551"/>
            <p:cNvSpPr>
              <a:spLocks/>
            </p:cNvSpPr>
            <p:nvPr/>
          </p:nvSpPr>
          <p:spPr bwMode="auto">
            <a:xfrm>
              <a:off x="4879722" y="4992966"/>
              <a:ext cx="67666" cy="64444"/>
            </a:xfrm>
            <a:custGeom>
              <a:avLst/>
              <a:gdLst>
                <a:gd name="T0" fmla="*/ 28 w 42"/>
                <a:gd name="T1" fmla="*/ 0 h 40"/>
                <a:gd name="T2" fmla="*/ 22 w 42"/>
                <a:gd name="T3" fmla="*/ 0 h 40"/>
                <a:gd name="T4" fmla="*/ 20 w 42"/>
                <a:gd name="T5" fmla="*/ 6 h 40"/>
                <a:gd name="T6" fmla="*/ 12 w 42"/>
                <a:gd name="T7" fmla="*/ 6 h 40"/>
                <a:gd name="T8" fmla="*/ 0 w 42"/>
                <a:gd name="T9" fmla="*/ 18 h 40"/>
                <a:gd name="T10" fmla="*/ 4 w 42"/>
                <a:gd name="T11" fmla="*/ 28 h 40"/>
                <a:gd name="T12" fmla="*/ 10 w 42"/>
                <a:gd name="T13" fmla="*/ 38 h 40"/>
                <a:gd name="T14" fmla="*/ 18 w 42"/>
                <a:gd name="T15" fmla="*/ 40 h 40"/>
                <a:gd name="T16" fmla="*/ 24 w 42"/>
                <a:gd name="T17" fmla="*/ 32 h 40"/>
                <a:gd name="T18" fmla="*/ 34 w 42"/>
                <a:gd name="T19" fmla="*/ 30 h 40"/>
                <a:gd name="T20" fmla="*/ 36 w 42"/>
                <a:gd name="T21" fmla="*/ 20 h 40"/>
                <a:gd name="T22" fmla="*/ 42 w 42"/>
                <a:gd name="T23" fmla="*/ 16 h 40"/>
                <a:gd name="T24" fmla="*/ 42 w 42"/>
                <a:gd name="T25" fmla="*/ 12 h 40"/>
                <a:gd name="T26" fmla="*/ 28 w 42"/>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0">
                  <a:moveTo>
                    <a:pt x="28" y="0"/>
                  </a:moveTo>
                  <a:lnTo>
                    <a:pt x="22" y="0"/>
                  </a:lnTo>
                  <a:lnTo>
                    <a:pt x="20" y="6"/>
                  </a:lnTo>
                  <a:lnTo>
                    <a:pt x="12" y="6"/>
                  </a:lnTo>
                  <a:lnTo>
                    <a:pt x="0" y="18"/>
                  </a:lnTo>
                  <a:lnTo>
                    <a:pt x="4" y="28"/>
                  </a:lnTo>
                  <a:lnTo>
                    <a:pt x="10" y="38"/>
                  </a:lnTo>
                  <a:lnTo>
                    <a:pt x="18" y="40"/>
                  </a:lnTo>
                  <a:lnTo>
                    <a:pt x="24" y="32"/>
                  </a:lnTo>
                  <a:lnTo>
                    <a:pt x="34" y="30"/>
                  </a:lnTo>
                  <a:lnTo>
                    <a:pt x="36" y="20"/>
                  </a:lnTo>
                  <a:lnTo>
                    <a:pt x="42" y="16"/>
                  </a:lnTo>
                  <a:lnTo>
                    <a:pt x="42" y="12"/>
                  </a:lnTo>
                  <a:lnTo>
                    <a:pt x="2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8" name="Freeform 552"/>
            <p:cNvSpPr>
              <a:spLocks noEditPoints="1"/>
            </p:cNvSpPr>
            <p:nvPr/>
          </p:nvSpPr>
          <p:spPr bwMode="auto">
            <a:xfrm>
              <a:off x="4467279" y="4221248"/>
              <a:ext cx="347998" cy="434998"/>
            </a:xfrm>
            <a:custGeom>
              <a:avLst/>
              <a:gdLst>
                <a:gd name="T0" fmla="*/ 8 w 216"/>
                <a:gd name="T1" fmla="*/ 28 h 270"/>
                <a:gd name="T2" fmla="*/ 8 w 216"/>
                <a:gd name="T3" fmla="*/ 18 h 270"/>
                <a:gd name="T4" fmla="*/ 10 w 216"/>
                <a:gd name="T5" fmla="*/ 8 h 270"/>
                <a:gd name="T6" fmla="*/ 14 w 216"/>
                <a:gd name="T7" fmla="*/ 6 h 270"/>
                <a:gd name="T8" fmla="*/ 20 w 216"/>
                <a:gd name="T9" fmla="*/ 0 h 270"/>
                <a:gd name="T10" fmla="*/ 20 w 216"/>
                <a:gd name="T11" fmla="*/ 8 h 270"/>
                <a:gd name="T12" fmla="*/ 14 w 216"/>
                <a:gd name="T13" fmla="*/ 28 h 270"/>
                <a:gd name="T14" fmla="*/ 28 w 216"/>
                <a:gd name="T15" fmla="*/ 248 h 270"/>
                <a:gd name="T16" fmla="*/ 40 w 216"/>
                <a:gd name="T17" fmla="*/ 256 h 270"/>
                <a:gd name="T18" fmla="*/ 128 w 216"/>
                <a:gd name="T19" fmla="*/ 266 h 270"/>
                <a:gd name="T20" fmla="*/ 172 w 216"/>
                <a:gd name="T21" fmla="*/ 270 h 270"/>
                <a:gd name="T22" fmla="*/ 188 w 216"/>
                <a:gd name="T23" fmla="*/ 246 h 270"/>
                <a:gd name="T24" fmla="*/ 180 w 216"/>
                <a:gd name="T25" fmla="*/ 234 h 270"/>
                <a:gd name="T26" fmla="*/ 214 w 216"/>
                <a:gd name="T27" fmla="*/ 170 h 270"/>
                <a:gd name="T28" fmla="*/ 212 w 216"/>
                <a:gd name="T29" fmla="*/ 158 h 270"/>
                <a:gd name="T30" fmla="*/ 216 w 216"/>
                <a:gd name="T31" fmla="*/ 140 h 270"/>
                <a:gd name="T32" fmla="*/ 206 w 216"/>
                <a:gd name="T33" fmla="*/ 130 h 270"/>
                <a:gd name="T34" fmla="*/ 190 w 216"/>
                <a:gd name="T35" fmla="*/ 134 h 270"/>
                <a:gd name="T36" fmla="*/ 182 w 216"/>
                <a:gd name="T37" fmla="*/ 134 h 270"/>
                <a:gd name="T38" fmla="*/ 182 w 216"/>
                <a:gd name="T39" fmla="*/ 110 h 270"/>
                <a:gd name="T40" fmla="*/ 174 w 216"/>
                <a:gd name="T41" fmla="*/ 100 h 270"/>
                <a:gd name="T42" fmla="*/ 174 w 216"/>
                <a:gd name="T43" fmla="*/ 62 h 270"/>
                <a:gd name="T44" fmla="*/ 156 w 216"/>
                <a:gd name="T45" fmla="*/ 56 h 270"/>
                <a:gd name="T46" fmla="*/ 148 w 216"/>
                <a:gd name="T47" fmla="*/ 54 h 270"/>
                <a:gd name="T48" fmla="*/ 138 w 216"/>
                <a:gd name="T49" fmla="*/ 64 h 270"/>
                <a:gd name="T50" fmla="*/ 102 w 216"/>
                <a:gd name="T51" fmla="*/ 74 h 270"/>
                <a:gd name="T52" fmla="*/ 92 w 216"/>
                <a:gd name="T53" fmla="*/ 58 h 270"/>
                <a:gd name="T54" fmla="*/ 86 w 216"/>
                <a:gd name="T55" fmla="*/ 30 h 270"/>
                <a:gd name="T56" fmla="*/ 20 w 216"/>
                <a:gd name="T57" fmla="*/ 32 h 270"/>
                <a:gd name="T58" fmla="*/ 12 w 216"/>
                <a:gd name="T59" fmla="*/ 38 h 270"/>
                <a:gd name="T60" fmla="*/ 22 w 216"/>
                <a:gd name="T61" fmla="*/ 62 h 270"/>
                <a:gd name="T62" fmla="*/ 30 w 216"/>
                <a:gd name="T63" fmla="*/ 88 h 270"/>
                <a:gd name="T64" fmla="*/ 24 w 216"/>
                <a:gd name="T65" fmla="*/ 96 h 270"/>
                <a:gd name="T66" fmla="*/ 36 w 216"/>
                <a:gd name="T67" fmla="*/ 128 h 270"/>
                <a:gd name="T68" fmla="*/ 34 w 216"/>
                <a:gd name="T69" fmla="*/ 156 h 270"/>
                <a:gd name="T70" fmla="*/ 20 w 216"/>
                <a:gd name="T71" fmla="*/ 172 h 270"/>
                <a:gd name="T72" fmla="*/ 16 w 216"/>
                <a:gd name="T73" fmla="*/ 186 h 270"/>
                <a:gd name="T74" fmla="*/ 12 w 216"/>
                <a:gd name="T75" fmla="*/ 202 h 270"/>
                <a:gd name="T76" fmla="*/ 6 w 216"/>
                <a:gd name="T77" fmla="*/ 222 h 270"/>
                <a:gd name="T78" fmla="*/ 2 w 216"/>
                <a:gd name="T79" fmla="*/ 234 h 270"/>
                <a:gd name="T80" fmla="*/ 2 w 216"/>
                <a:gd name="T81" fmla="*/ 254 h 270"/>
                <a:gd name="T82" fmla="*/ 24 w 216"/>
                <a:gd name="T83" fmla="*/ 24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270">
                  <a:moveTo>
                    <a:pt x="14" y="28"/>
                  </a:moveTo>
                  <a:lnTo>
                    <a:pt x="8" y="28"/>
                  </a:lnTo>
                  <a:lnTo>
                    <a:pt x="8" y="24"/>
                  </a:lnTo>
                  <a:lnTo>
                    <a:pt x="8" y="18"/>
                  </a:lnTo>
                  <a:lnTo>
                    <a:pt x="4" y="10"/>
                  </a:lnTo>
                  <a:lnTo>
                    <a:pt x="10" y="8"/>
                  </a:lnTo>
                  <a:lnTo>
                    <a:pt x="14" y="8"/>
                  </a:lnTo>
                  <a:lnTo>
                    <a:pt x="14" y="6"/>
                  </a:lnTo>
                  <a:lnTo>
                    <a:pt x="16" y="4"/>
                  </a:lnTo>
                  <a:lnTo>
                    <a:pt x="20" y="0"/>
                  </a:lnTo>
                  <a:lnTo>
                    <a:pt x="26" y="4"/>
                  </a:lnTo>
                  <a:lnTo>
                    <a:pt x="20" y="8"/>
                  </a:lnTo>
                  <a:lnTo>
                    <a:pt x="14" y="14"/>
                  </a:lnTo>
                  <a:lnTo>
                    <a:pt x="14" y="28"/>
                  </a:lnTo>
                  <a:close/>
                  <a:moveTo>
                    <a:pt x="24" y="248"/>
                  </a:moveTo>
                  <a:lnTo>
                    <a:pt x="28" y="248"/>
                  </a:lnTo>
                  <a:lnTo>
                    <a:pt x="38" y="256"/>
                  </a:lnTo>
                  <a:lnTo>
                    <a:pt x="40" y="256"/>
                  </a:lnTo>
                  <a:lnTo>
                    <a:pt x="114" y="256"/>
                  </a:lnTo>
                  <a:lnTo>
                    <a:pt x="128" y="266"/>
                  </a:lnTo>
                  <a:lnTo>
                    <a:pt x="158" y="266"/>
                  </a:lnTo>
                  <a:lnTo>
                    <a:pt x="172" y="270"/>
                  </a:lnTo>
                  <a:lnTo>
                    <a:pt x="200" y="264"/>
                  </a:lnTo>
                  <a:lnTo>
                    <a:pt x="188" y="246"/>
                  </a:lnTo>
                  <a:lnTo>
                    <a:pt x="184" y="240"/>
                  </a:lnTo>
                  <a:lnTo>
                    <a:pt x="180" y="234"/>
                  </a:lnTo>
                  <a:lnTo>
                    <a:pt x="180" y="170"/>
                  </a:lnTo>
                  <a:lnTo>
                    <a:pt x="214" y="170"/>
                  </a:lnTo>
                  <a:lnTo>
                    <a:pt x="210" y="164"/>
                  </a:lnTo>
                  <a:lnTo>
                    <a:pt x="212" y="158"/>
                  </a:lnTo>
                  <a:lnTo>
                    <a:pt x="212" y="150"/>
                  </a:lnTo>
                  <a:lnTo>
                    <a:pt x="216" y="140"/>
                  </a:lnTo>
                  <a:lnTo>
                    <a:pt x="216" y="130"/>
                  </a:lnTo>
                  <a:lnTo>
                    <a:pt x="206" y="130"/>
                  </a:lnTo>
                  <a:lnTo>
                    <a:pt x="196" y="134"/>
                  </a:lnTo>
                  <a:lnTo>
                    <a:pt x="190" y="134"/>
                  </a:lnTo>
                  <a:lnTo>
                    <a:pt x="186" y="134"/>
                  </a:lnTo>
                  <a:lnTo>
                    <a:pt x="182" y="134"/>
                  </a:lnTo>
                  <a:lnTo>
                    <a:pt x="184" y="124"/>
                  </a:lnTo>
                  <a:lnTo>
                    <a:pt x="182" y="110"/>
                  </a:lnTo>
                  <a:lnTo>
                    <a:pt x="178" y="106"/>
                  </a:lnTo>
                  <a:lnTo>
                    <a:pt x="174" y="100"/>
                  </a:lnTo>
                  <a:lnTo>
                    <a:pt x="178" y="76"/>
                  </a:lnTo>
                  <a:lnTo>
                    <a:pt x="174" y="62"/>
                  </a:lnTo>
                  <a:lnTo>
                    <a:pt x="176" y="56"/>
                  </a:lnTo>
                  <a:lnTo>
                    <a:pt x="156" y="56"/>
                  </a:lnTo>
                  <a:lnTo>
                    <a:pt x="154" y="50"/>
                  </a:lnTo>
                  <a:lnTo>
                    <a:pt x="148" y="54"/>
                  </a:lnTo>
                  <a:lnTo>
                    <a:pt x="136" y="54"/>
                  </a:lnTo>
                  <a:lnTo>
                    <a:pt x="138" y="64"/>
                  </a:lnTo>
                  <a:lnTo>
                    <a:pt x="134" y="74"/>
                  </a:lnTo>
                  <a:lnTo>
                    <a:pt x="102" y="74"/>
                  </a:lnTo>
                  <a:lnTo>
                    <a:pt x="98" y="64"/>
                  </a:lnTo>
                  <a:lnTo>
                    <a:pt x="92" y="58"/>
                  </a:lnTo>
                  <a:lnTo>
                    <a:pt x="88" y="44"/>
                  </a:lnTo>
                  <a:lnTo>
                    <a:pt x="86" y="30"/>
                  </a:lnTo>
                  <a:lnTo>
                    <a:pt x="24" y="30"/>
                  </a:lnTo>
                  <a:lnTo>
                    <a:pt x="20" y="32"/>
                  </a:lnTo>
                  <a:lnTo>
                    <a:pt x="16" y="32"/>
                  </a:lnTo>
                  <a:lnTo>
                    <a:pt x="12" y="38"/>
                  </a:lnTo>
                  <a:lnTo>
                    <a:pt x="18" y="52"/>
                  </a:lnTo>
                  <a:lnTo>
                    <a:pt x="22" y="62"/>
                  </a:lnTo>
                  <a:lnTo>
                    <a:pt x="30" y="82"/>
                  </a:lnTo>
                  <a:lnTo>
                    <a:pt x="30" y="88"/>
                  </a:lnTo>
                  <a:lnTo>
                    <a:pt x="24" y="92"/>
                  </a:lnTo>
                  <a:lnTo>
                    <a:pt x="24" y="96"/>
                  </a:lnTo>
                  <a:lnTo>
                    <a:pt x="28" y="110"/>
                  </a:lnTo>
                  <a:lnTo>
                    <a:pt x="36" y="128"/>
                  </a:lnTo>
                  <a:lnTo>
                    <a:pt x="38" y="138"/>
                  </a:lnTo>
                  <a:lnTo>
                    <a:pt x="34" y="156"/>
                  </a:lnTo>
                  <a:lnTo>
                    <a:pt x="28" y="162"/>
                  </a:lnTo>
                  <a:lnTo>
                    <a:pt x="20" y="172"/>
                  </a:lnTo>
                  <a:lnTo>
                    <a:pt x="16" y="180"/>
                  </a:lnTo>
                  <a:lnTo>
                    <a:pt x="16" y="186"/>
                  </a:lnTo>
                  <a:lnTo>
                    <a:pt x="12" y="190"/>
                  </a:lnTo>
                  <a:lnTo>
                    <a:pt x="12" y="202"/>
                  </a:lnTo>
                  <a:lnTo>
                    <a:pt x="8" y="208"/>
                  </a:lnTo>
                  <a:lnTo>
                    <a:pt x="6" y="222"/>
                  </a:lnTo>
                  <a:lnTo>
                    <a:pt x="2" y="226"/>
                  </a:lnTo>
                  <a:lnTo>
                    <a:pt x="2" y="234"/>
                  </a:lnTo>
                  <a:lnTo>
                    <a:pt x="0" y="240"/>
                  </a:lnTo>
                  <a:lnTo>
                    <a:pt x="2" y="254"/>
                  </a:lnTo>
                  <a:lnTo>
                    <a:pt x="16" y="254"/>
                  </a:lnTo>
                  <a:lnTo>
                    <a:pt x="24" y="24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553"/>
            <p:cNvSpPr>
              <a:spLocks/>
            </p:cNvSpPr>
            <p:nvPr/>
          </p:nvSpPr>
          <p:spPr bwMode="auto">
            <a:xfrm>
              <a:off x="4841055" y="4578913"/>
              <a:ext cx="215888" cy="220721"/>
            </a:xfrm>
            <a:custGeom>
              <a:avLst/>
              <a:gdLst>
                <a:gd name="T0" fmla="*/ 78 w 134"/>
                <a:gd name="T1" fmla="*/ 0 h 137"/>
                <a:gd name="T2" fmla="*/ 66 w 134"/>
                <a:gd name="T3" fmla="*/ 6 h 137"/>
                <a:gd name="T4" fmla="*/ 66 w 134"/>
                <a:gd name="T5" fmla="*/ 14 h 137"/>
                <a:gd name="T6" fmla="*/ 62 w 134"/>
                <a:gd name="T7" fmla="*/ 20 h 137"/>
                <a:gd name="T8" fmla="*/ 46 w 134"/>
                <a:gd name="T9" fmla="*/ 28 h 137"/>
                <a:gd name="T10" fmla="*/ 36 w 134"/>
                <a:gd name="T11" fmla="*/ 44 h 137"/>
                <a:gd name="T12" fmla="*/ 26 w 134"/>
                <a:gd name="T13" fmla="*/ 48 h 137"/>
                <a:gd name="T14" fmla="*/ 18 w 134"/>
                <a:gd name="T15" fmla="*/ 46 h 137"/>
                <a:gd name="T16" fmla="*/ 0 w 134"/>
                <a:gd name="T17" fmla="*/ 44 h 137"/>
                <a:gd name="T18" fmla="*/ 4 w 134"/>
                <a:gd name="T19" fmla="*/ 50 h 137"/>
                <a:gd name="T20" fmla="*/ 12 w 134"/>
                <a:gd name="T21" fmla="*/ 56 h 137"/>
                <a:gd name="T22" fmla="*/ 16 w 134"/>
                <a:gd name="T23" fmla="*/ 76 h 137"/>
                <a:gd name="T24" fmla="*/ 34 w 134"/>
                <a:gd name="T25" fmla="*/ 86 h 137"/>
                <a:gd name="T26" fmla="*/ 36 w 134"/>
                <a:gd name="T27" fmla="*/ 94 h 137"/>
                <a:gd name="T28" fmla="*/ 42 w 134"/>
                <a:gd name="T29" fmla="*/ 96 h 137"/>
                <a:gd name="T30" fmla="*/ 42 w 134"/>
                <a:gd name="T31" fmla="*/ 106 h 137"/>
                <a:gd name="T32" fmla="*/ 48 w 134"/>
                <a:gd name="T33" fmla="*/ 117 h 137"/>
                <a:gd name="T34" fmla="*/ 62 w 134"/>
                <a:gd name="T35" fmla="*/ 117 h 137"/>
                <a:gd name="T36" fmla="*/ 70 w 134"/>
                <a:gd name="T37" fmla="*/ 127 h 137"/>
                <a:gd name="T38" fmla="*/ 80 w 134"/>
                <a:gd name="T39" fmla="*/ 129 h 137"/>
                <a:gd name="T40" fmla="*/ 88 w 134"/>
                <a:gd name="T41" fmla="*/ 131 h 137"/>
                <a:gd name="T42" fmla="*/ 96 w 134"/>
                <a:gd name="T43" fmla="*/ 131 h 137"/>
                <a:gd name="T44" fmla="*/ 104 w 134"/>
                <a:gd name="T45" fmla="*/ 137 h 137"/>
                <a:gd name="T46" fmla="*/ 122 w 134"/>
                <a:gd name="T47" fmla="*/ 111 h 137"/>
                <a:gd name="T48" fmla="*/ 124 w 134"/>
                <a:gd name="T49" fmla="*/ 100 h 137"/>
                <a:gd name="T50" fmla="*/ 132 w 134"/>
                <a:gd name="T51" fmla="*/ 84 h 137"/>
                <a:gd name="T52" fmla="*/ 128 w 134"/>
                <a:gd name="T53" fmla="*/ 76 h 137"/>
                <a:gd name="T54" fmla="*/ 126 w 134"/>
                <a:gd name="T55" fmla="*/ 68 h 137"/>
                <a:gd name="T56" fmla="*/ 134 w 134"/>
                <a:gd name="T57" fmla="*/ 58 h 137"/>
                <a:gd name="T58" fmla="*/ 132 w 134"/>
                <a:gd name="T59" fmla="*/ 48 h 137"/>
                <a:gd name="T60" fmla="*/ 134 w 134"/>
                <a:gd name="T61" fmla="*/ 44 h 137"/>
                <a:gd name="T62" fmla="*/ 130 w 134"/>
                <a:gd name="T63" fmla="*/ 26 h 137"/>
                <a:gd name="T64" fmla="*/ 126 w 134"/>
                <a:gd name="T65" fmla="*/ 24 h 137"/>
                <a:gd name="T66" fmla="*/ 124 w 134"/>
                <a:gd name="T67" fmla="*/ 22 h 137"/>
                <a:gd name="T68" fmla="*/ 118 w 134"/>
                <a:gd name="T69" fmla="*/ 20 h 137"/>
                <a:gd name="T70" fmla="*/ 104 w 134"/>
                <a:gd name="T71" fmla="*/ 6 h 137"/>
                <a:gd name="T72" fmla="*/ 94 w 134"/>
                <a:gd name="T73" fmla="*/ 8 h 137"/>
                <a:gd name="T74" fmla="*/ 90 w 134"/>
                <a:gd name="T75" fmla="*/ 6 h 137"/>
                <a:gd name="T76" fmla="*/ 92 w 134"/>
                <a:gd name="T77" fmla="*/ 0 h 137"/>
                <a:gd name="T78" fmla="*/ 86 w 134"/>
                <a:gd name="T79" fmla="*/ 0 h 137"/>
                <a:gd name="T80" fmla="*/ 78 w 134"/>
                <a:gd name="T8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37">
                  <a:moveTo>
                    <a:pt x="78" y="0"/>
                  </a:moveTo>
                  <a:lnTo>
                    <a:pt x="66" y="6"/>
                  </a:lnTo>
                  <a:lnTo>
                    <a:pt x="66" y="14"/>
                  </a:lnTo>
                  <a:lnTo>
                    <a:pt x="62" y="20"/>
                  </a:lnTo>
                  <a:lnTo>
                    <a:pt x="46" y="28"/>
                  </a:lnTo>
                  <a:lnTo>
                    <a:pt x="36" y="44"/>
                  </a:lnTo>
                  <a:lnTo>
                    <a:pt x="26" y="48"/>
                  </a:lnTo>
                  <a:lnTo>
                    <a:pt x="18" y="46"/>
                  </a:lnTo>
                  <a:lnTo>
                    <a:pt x="0" y="44"/>
                  </a:lnTo>
                  <a:lnTo>
                    <a:pt x="4" y="50"/>
                  </a:lnTo>
                  <a:lnTo>
                    <a:pt x="12" y="56"/>
                  </a:lnTo>
                  <a:lnTo>
                    <a:pt x="16" y="76"/>
                  </a:lnTo>
                  <a:lnTo>
                    <a:pt x="34" y="86"/>
                  </a:lnTo>
                  <a:lnTo>
                    <a:pt x="36" y="94"/>
                  </a:lnTo>
                  <a:lnTo>
                    <a:pt x="42" y="96"/>
                  </a:lnTo>
                  <a:lnTo>
                    <a:pt x="42" y="106"/>
                  </a:lnTo>
                  <a:lnTo>
                    <a:pt x="48" y="117"/>
                  </a:lnTo>
                  <a:lnTo>
                    <a:pt x="62" y="117"/>
                  </a:lnTo>
                  <a:lnTo>
                    <a:pt x="70" y="127"/>
                  </a:lnTo>
                  <a:lnTo>
                    <a:pt x="80" y="129"/>
                  </a:lnTo>
                  <a:lnTo>
                    <a:pt x="88" y="131"/>
                  </a:lnTo>
                  <a:lnTo>
                    <a:pt x="96" y="131"/>
                  </a:lnTo>
                  <a:lnTo>
                    <a:pt x="104" y="137"/>
                  </a:lnTo>
                  <a:lnTo>
                    <a:pt x="122" y="111"/>
                  </a:lnTo>
                  <a:lnTo>
                    <a:pt x="124" y="100"/>
                  </a:lnTo>
                  <a:lnTo>
                    <a:pt x="132" y="84"/>
                  </a:lnTo>
                  <a:lnTo>
                    <a:pt x="128" y="76"/>
                  </a:lnTo>
                  <a:lnTo>
                    <a:pt x="126" y="68"/>
                  </a:lnTo>
                  <a:lnTo>
                    <a:pt x="134" y="58"/>
                  </a:lnTo>
                  <a:lnTo>
                    <a:pt x="132" y="48"/>
                  </a:lnTo>
                  <a:lnTo>
                    <a:pt x="134" y="44"/>
                  </a:lnTo>
                  <a:lnTo>
                    <a:pt x="130" y="26"/>
                  </a:lnTo>
                  <a:lnTo>
                    <a:pt x="126" y="24"/>
                  </a:lnTo>
                  <a:lnTo>
                    <a:pt x="124" y="22"/>
                  </a:lnTo>
                  <a:lnTo>
                    <a:pt x="118" y="20"/>
                  </a:lnTo>
                  <a:lnTo>
                    <a:pt x="104" y="6"/>
                  </a:lnTo>
                  <a:lnTo>
                    <a:pt x="94" y="8"/>
                  </a:lnTo>
                  <a:lnTo>
                    <a:pt x="90" y="6"/>
                  </a:lnTo>
                  <a:lnTo>
                    <a:pt x="92" y="0"/>
                  </a:lnTo>
                  <a:lnTo>
                    <a:pt x="86" y="0"/>
                  </a:lnTo>
                  <a:lnTo>
                    <a:pt x="7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30" name="Freeform 554"/>
            <p:cNvSpPr>
              <a:spLocks/>
            </p:cNvSpPr>
            <p:nvPr/>
          </p:nvSpPr>
          <p:spPr bwMode="auto">
            <a:xfrm>
              <a:off x="4986054" y="4414580"/>
              <a:ext cx="291609" cy="523608"/>
            </a:xfrm>
            <a:custGeom>
              <a:avLst/>
              <a:gdLst>
                <a:gd name="T0" fmla="*/ 179 w 181"/>
                <a:gd name="T1" fmla="*/ 60 h 325"/>
                <a:gd name="T2" fmla="*/ 179 w 181"/>
                <a:gd name="T3" fmla="*/ 46 h 325"/>
                <a:gd name="T4" fmla="*/ 179 w 181"/>
                <a:gd name="T5" fmla="*/ 34 h 325"/>
                <a:gd name="T6" fmla="*/ 179 w 181"/>
                <a:gd name="T7" fmla="*/ 8 h 325"/>
                <a:gd name="T8" fmla="*/ 173 w 181"/>
                <a:gd name="T9" fmla="*/ 2 h 325"/>
                <a:gd name="T10" fmla="*/ 167 w 181"/>
                <a:gd name="T11" fmla="*/ 10 h 325"/>
                <a:gd name="T12" fmla="*/ 157 w 181"/>
                <a:gd name="T13" fmla="*/ 12 h 325"/>
                <a:gd name="T14" fmla="*/ 145 w 181"/>
                <a:gd name="T15" fmla="*/ 16 h 325"/>
                <a:gd name="T16" fmla="*/ 137 w 181"/>
                <a:gd name="T17" fmla="*/ 16 h 325"/>
                <a:gd name="T18" fmla="*/ 127 w 181"/>
                <a:gd name="T19" fmla="*/ 22 h 325"/>
                <a:gd name="T20" fmla="*/ 117 w 181"/>
                <a:gd name="T21" fmla="*/ 20 h 325"/>
                <a:gd name="T22" fmla="*/ 107 w 181"/>
                <a:gd name="T23" fmla="*/ 24 h 325"/>
                <a:gd name="T24" fmla="*/ 94 w 181"/>
                <a:gd name="T25" fmla="*/ 16 h 325"/>
                <a:gd name="T26" fmla="*/ 80 w 181"/>
                <a:gd name="T27" fmla="*/ 20 h 325"/>
                <a:gd name="T28" fmla="*/ 78 w 181"/>
                <a:gd name="T29" fmla="*/ 36 h 325"/>
                <a:gd name="T30" fmla="*/ 80 w 181"/>
                <a:gd name="T31" fmla="*/ 60 h 325"/>
                <a:gd name="T32" fmla="*/ 84 w 181"/>
                <a:gd name="T33" fmla="*/ 70 h 325"/>
                <a:gd name="T34" fmla="*/ 94 w 181"/>
                <a:gd name="T35" fmla="*/ 112 h 325"/>
                <a:gd name="T36" fmla="*/ 84 w 181"/>
                <a:gd name="T37" fmla="*/ 120 h 325"/>
                <a:gd name="T38" fmla="*/ 80 w 181"/>
                <a:gd name="T39" fmla="*/ 128 h 325"/>
                <a:gd name="T40" fmla="*/ 74 w 181"/>
                <a:gd name="T41" fmla="*/ 118 h 325"/>
                <a:gd name="T42" fmla="*/ 74 w 181"/>
                <a:gd name="T43" fmla="*/ 94 h 325"/>
                <a:gd name="T44" fmla="*/ 72 w 181"/>
                <a:gd name="T45" fmla="*/ 78 h 325"/>
                <a:gd name="T46" fmla="*/ 54 w 181"/>
                <a:gd name="T47" fmla="*/ 74 h 325"/>
                <a:gd name="T48" fmla="*/ 0 w 181"/>
                <a:gd name="T49" fmla="*/ 92 h 325"/>
                <a:gd name="T50" fmla="*/ 0 w 181"/>
                <a:gd name="T51" fmla="*/ 108 h 325"/>
                <a:gd name="T52" fmla="*/ 14 w 181"/>
                <a:gd name="T53" fmla="*/ 108 h 325"/>
                <a:gd name="T54" fmla="*/ 34 w 181"/>
                <a:gd name="T55" fmla="*/ 124 h 325"/>
                <a:gd name="T56" fmla="*/ 40 w 181"/>
                <a:gd name="T57" fmla="*/ 128 h 325"/>
                <a:gd name="T58" fmla="*/ 42 w 181"/>
                <a:gd name="T59" fmla="*/ 150 h 325"/>
                <a:gd name="T60" fmla="*/ 36 w 181"/>
                <a:gd name="T61" fmla="*/ 170 h 325"/>
                <a:gd name="T62" fmla="*/ 42 w 181"/>
                <a:gd name="T63" fmla="*/ 186 h 325"/>
                <a:gd name="T64" fmla="*/ 32 w 181"/>
                <a:gd name="T65" fmla="*/ 213 h 325"/>
                <a:gd name="T66" fmla="*/ 18 w 181"/>
                <a:gd name="T67" fmla="*/ 259 h 325"/>
                <a:gd name="T68" fmla="*/ 22 w 181"/>
                <a:gd name="T69" fmla="*/ 305 h 325"/>
                <a:gd name="T70" fmla="*/ 22 w 181"/>
                <a:gd name="T71" fmla="*/ 313 h 325"/>
                <a:gd name="T72" fmla="*/ 26 w 181"/>
                <a:gd name="T73" fmla="*/ 325 h 325"/>
                <a:gd name="T74" fmla="*/ 36 w 181"/>
                <a:gd name="T75" fmla="*/ 323 h 325"/>
                <a:gd name="T76" fmla="*/ 36 w 181"/>
                <a:gd name="T77" fmla="*/ 309 h 325"/>
                <a:gd name="T78" fmla="*/ 32 w 181"/>
                <a:gd name="T79" fmla="*/ 305 h 325"/>
                <a:gd name="T80" fmla="*/ 50 w 181"/>
                <a:gd name="T81" fmla="*/ 291 h 325"/>
                <a:gd name="T82" fmla="*/ 76 w 181"/>
                <a:gd name="T83" fmla="*/ 279 h 325"/>
                <a:gd name="T84" fmla="*/ 84 w 181"/>
                <a:gd name="T85" fmla="*/ 265 h 325"/>
                <a:gd name="T86" fmla="*/ 84 w 181"/>
                <a:gd name="T87" fmla="*/ 253 h 325"/>
                <a:gd name="T88" fmla="*/ 82 w 181"/>
                <a:gd name="T89" fmla="*/ 233 h 325"/>
                <a:gd name="T90" fmla="*/ 76 w 181"/>
                <a:gd name="T91" fmla="*/ 208 h 325"/>
                <a:gd name="T92" fmla="*/ 72 w 181"/>
                <a:gd name="T93" fmla="*/ 192 h 325"/>
                <a:gd name="T94" fmla="*/ 72 w 181"/>
                <a:gd name="T95" fmla="*/ 184 h 325"/>
                <a:gd name="T96" fmla="*/ 90 w 181"/>
                <a:gd name="T97" fmla="*/ 172 h 325"/>
                <a:gd name="T98" fmla="*/ 107 w 181"/>
                <a:gd name="T99" fmla="*/ 154 h 325"/>
                <a:gd name="T100" fmla="*/ 131 w 181"/>
                <a:gd name="T101" fmla="*/ 136 h 325"/>
                <a:gd name="T102" fmla="*/ 151 w 181"/>
                <a:gd name="T103" fmla="*/ 130 h 325"/>
                <a:gd name="T104" fmla="*/ 165 w 181"/>
                <a:gd name="T105" fmla="*/ 114 h 325"/>
                <a:gd name="T106" fmla="*/ 181 w 181"/>
                <a:gd name="T107" fmla="*/ 90 h 325"/>
                <a:gd name="T108" fmla="*/ 179 w 181"/>
                <a:gd name="T109" fmla="*/ 7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325">
                  <a:moveTo>
                    <a:pt x="179" y="74"/>
                  </a:moveTo>
                  <a:lnTo>
                    <a:pt x="179" y="60"/>
                  </a:lnTo>
                  <a:lnTo>
                    <a:pt x="177" y="50"/>
                  </a:lnTo>
                  <a:lnTo>
                    <a:pt x="179" y="46"/>
                  </a:lnTo>
                  <a:lnTo>
                    <a:pt x="177" y="42"/>
                  </a:lnTo>
                  <a:lnTo>
                    <a:pt x="179" y="34"/>
                  </a:lnTo>
                  <a:lnTo>
                    <a:pt x="177" y="20"/>
                  </a:lnTo>
                  <a:lnTo>
                    <a:pt x="179" y="8"/>
                  </a:lnTo>
                  <a:lnTo>
                    <a:pt x="179" y="0"/>
                  </a:lnTo>
                  <a:lnTo>
                    <a:pt x="173" y="2"/>
                  </a:lnTo>
                  <a:lnTo>
                    <a:pt x="169" y="4"/>
                  </a:lnTo>
                  <a:lnTo>
                    <a:pt x="167" y="10"/>
                  </a:lnTo>
                  <a:lnTo>
                    <a:pt x="163" y="10"/>
                  </a:lnTo>
                  <a:lnTo>
                    <a:pt x="157" y="12"/>
                  </a:lnTo>
                  <a:lnTo>
                    <a:pt x="151" y="12"/>
                  </a:lnTo>
                  <a:lnTo>
                    <a:pt x="145" y="16"/>
                  </a:lnTo>
                  <a:lnTo>
                    <a:pt x="141" y="16"/>
                  </a:lnTo>
                  <a:lnTo>
                    <a:pt x="137" y="16"/>
                  </a:lnTo>
                  <a:lnTo>
                    <a:pt x="133" y="20"/>
                  </a:lnTo>
                  <a:lnTo>
                    <a:pt x="127" y="22"/>
                  </a:lnTo>
                  <a:lnTo>
                    <a:pt x="123" y="20"/>
                  </a:lnTo>
                  <a:lnTo>
                    <a:pt x="117" y="20"/>
                  </a:lnTo>
                  <a:lnTo>
                    <a:pt x="113" y="24"/>
                  </a:lnTo>
                  <a:lnTo>
                    <a:pt x="107" y="24"/>
                  </a:lnTo>
                  <a:lnTo>
                    <a:pt x="101" y="16"/>
                  </a:lnTo>
                  <a:lnTo>
                    <a:pt x="94" y="16"/>
                  </a:lnTo>
                  <a:lnTo>
                    <a:pt x="90" y="20"/>
                  </a:lnTo>
                  <a:lnTo>
                    <a:pt x="80" y="20"/>
                  </a:lnTo>
                  <a:lnTo>
                    <a:pt x="82" y="28"/>
                  </a:lnTo>
                  <a:lnTo>
                    <a:pt x="78" y="36"/>
                  </a:lnTo>
                  <a:lnTo>
                    <a:pt x="78" y="50"/>
                  </a:lnTo>
                  <a:lnTo>
                    <a:pt x="80" y="60"/>
                  </a:lnTo>
                  <a:lnTo>
                    <a:pt x="84" y="64"/>
                  </a:lnTo>
                  <a:lnTo>
                    <a:pt x="84" y="70"/>
                  </a:lnTo>
                  <a:lnTo>
                    <a:pt x="96" y="86"/>
                  </a:lnTo>
                  <a:lnTo>
                    <a:pt x="94" y="112"/>
                  </a:lnTo>
                  <a:lnTo>
                    <a:pt x="86" y="114"/>
                  </a:lnTo>
                  <a:lnTo>
                    <a:pt x="84" y="120"/>
                  </a:lnTo>
                  <a:lnTo>
                    <a:pt x="84" y="128"/>
                  </a:lnTo>
                  <a:lnTo>
                    <a:pt x="80" y="128"/>
                  </a:lnTo>
                  <a:lnTo>
                    <a:pt x="80" y="122"/>
                  </a:lnTo>
                  <a:lnTo>
                    <a:pt x="74" y="118"/>
                  </a:lnTo>
                  <a:lnTo>
                    <a:pt x="68" y="106"/>
                  </a:lnTo>
                  <a:lnTo>
                    <a:pt x="74" y="94"/>
                  </a:lnTo>
                  <a:lnTo>
                    <a:pt x="76" y="88"/>
                  </a:lnTo>
                  <a:lnTo>
                    <a:pt x="72" y="78"/>
                  </a:lnTo>
                  <a:lnTo>
                    <a:pt x="58" y="80"/>
                  </a:lnTo>
                  <a:lnTo>
                    <a:pt x="54" y="74"/>
                  </a:lnTo>
                  <a:lnTo>
                    <a:pt x="48" y="72"/>
                  </a:lnTo>
                  <a:lnTo>
                    <a:pt x="0" y="92"/>
                  </a:lnTo>
                  <a:lnTo>
                    <a:pt x="2" y="102"/>
                  </a:lnTo>
                  <a:lnTo>
                    <a:pt x="0" y="108"/>
                  </a:lnTo>
                  <a:lnTo>
                    <a:pt x="4" y="110"/>
                  </a:lnTo>
                  <a:lnTo>
                    <a:pt x="14" y="108"/>
                  </a:lnTo>
                  <a:lnTo>
                    <a:pt x="28" y="122"/>
                  </a:lnTo>
                  <a:lnTo>
                    <a:pt x="34" y="124"/>
                  </a:lnTo>
                  <a:lnTo>
                    <a:pt x="36" y="126"/>
                  </a:lnTo>
                  <a:lnTo>
                    <a:pt x="40" y="128"/>
                  </a:lnTo>
                  <a:lnTo>
                    <a:pt x="44" y="146"/>
                  </a:lnTo>
                  <a:lnTo>
                    <a:pt x="42" y="150"/>
                  </a:lnTo>
                  <a:lnTo>
                    <a:pt x="44" y="160"/>
                  </a:lnTo>
                  <a:lnTo>
                    <a:pt x="36" y="170"/>
                  </a:lnTo>
                  <a:lnTo>
                    <a:pt x="38" y="178"/>
                  </a:lnTo>
                  <a:lnTo>
                    <a:pt x="42" y="186"/>
                  </a:lnTo>
                  <a:lnTo>
                    <a:pt x="34" y="202"/>
                  </a:lnTo>
                  <a:lnTo>
                    <a:pt x="32" y="213"/>
                  </a:lnTo>
                  <a:lnTo>
                    <a:pt x="14" y="239"/>
                  </a:lnTo>
                  <a:lnTo>
                    <a:pt x="18" y="259"/>
                  </a:lnTo>
                  <a:lnTo>
                    <a:pt x="22" y="275"/>
                  </a:lnTo>
                  <a:lnTo>
                    <a:pt x="22" y="305"/>
                  </a:lnTo>
                  <a:lnTo>
                    <a:pt x="24" y="309"/>
                  </a:lnTo>
                  <a:lnTo>
                    <a:pt x="22" y="313"/>
                  </a:lnTo>
                  <a:lnTo>
                    <a:pt x="24" y="323"/>
                  </a:lnTo>
                  <a:lnTo>
                    <a:pt x="26" y="325"/>
                  </a:lnTo>
                  <a:lnTo>
                    <a:pt x="28" y="323"/>
                  </a:lnTo>
                  <a:lnTo>
                    <a:pt x="36" y="323"/>
                  </a:lnTo>
                  <a:lnTo>
                    <a:pt x="38" y="311"/>
                  </a:lnTo>
                  <a:lnTo>
                    <a:pt x="36" y="309"/>
                  </a:lnTo>
                  <a:lnTo>
                    <a:pt x="34" y="309"/>
                  </a:lnTo>
                  <a:lnTo>
                    <a:pt x="32" y="305"/>
                  </a:lnTo>
                  <a:lnTo>
                    <a:pt x="38" y="297"/>
                  </a:lnTo>
                  <a:lnTo>
                    <a:pt x="50" y="291"/>
                  </a:lnTo>
                  <a:lnTo>
                    <a:pt x="66" y="285"/>
                  </a:lnTo>
                  <a:lnTo>
                    <a:pt x="76" y="279"/>
                  </a:lnTo>
                  <a:lnTo>
                    <a:pt x="82" y="269"/>
                  </a:lnTo>
                  <a:lnTo>
                    <a:pt x="84" y="265"/>
                  </a:lnTo>
                  <a:lnTo>
                    <a:pt x="80" y="265"/>
                  </a:lnTo>
                  <a:lnTo>
                    <a:pt x="84" y="253"/>
                  </a:lnTo>
                  <a:lnTo>
                    <a:pt x="84" y="233"/>
                  </a:lnTo>
                  <a:lnTo>
                    <a:pt x="82" y="233"/>
                  </a:lnTo>
                  <a:lnTo>
                    <a:pt x="80" y="217"/>
                  </a:lnTo>
                  <a:lnTo>
                    <a:pt x="76" y="208"/>
                  </a:lnTo>
                  <a:lnTo>
                    <a:pt x="76" y="202"/>
                  </a:lnTo>
                  <a:lnTo>
                    <a:pt x="72" y="192"/>
                  </a:lnTo>
                  <a:lnTo>
                    <a:pt x="74" y="188"/>
                  </a:lnTo>
                  <a:lnTo>
                    <a:pt x="72" y="184"/>
                  </a:lnTo>
                  <a:lnTo>
                    <a:pt x="78" y="184"/>
                  </a:lnTo>
                  <a:lnTo>
                    <a:pt x="90" y="172"/>
                  </a:lnTo>
                  <a:lnTo>
                    <a:pt x="101" y="164"/>
                  </a:lnTo>
                  <a:lnTo>
                    <a:pt x="107" y="154"/>
                  </a:lnTo>
                  <a:lnTo>
                    <a:pt x="119" y="144"/>
                  </a:lnTo>
                  <a:lnTo>
                    <a:pt x="131" y="136"/>
                  </a:lnTo>
                  <a:lnTo>
                    <a:pt x="143" y="132"/>
                  </a:lnTo>
                  <a:lnTo>
                    <a:pt x="151" y="130"/>
                  </a:lnTo>
                  <a:lnTo>
                    <a:pt x="155" y="124"/>
                  </a:lnTo>
                  <a:lnTo>
                    <a:pt x="165" y="114"/>
                  </a:lnTo>
                  <a:lnTo>
                    <a:pt x="175" y="104"/>
                  </a:lnTo>
                  <a:lnTo>
                    <a:pt x="181" y="90"/>
                  </a:lnTo>
                  <a:lnTo>
                    <a:pt x="181" y="82"/>
                  </a:lnTo>
                  <a:lnTo>
                    <a:pt x="179" y="7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Freeform 555"/>
            <p:cNvSpPr>
              <a:spLocks/>
            </p:cNvSpPr>
            <p:nvPr/>
          </p:nvSpPr>
          <p:spPr bwMode="auto">
            <a:xfrm>
              <a:off x="5050498" y="4382358"/>
              <a:ext cx="90222" cy="238443"/>
            </a:xfrm>
            <a:custGeom>
              <a:avLst/>
              <a:gdLst>
                <a:gd name="T0" fmla="*/ 44 w 56"/>
                <a:gd name="T1" fmla="*/ 90 h 148"/>
                <a:gd name="T2" fmla="*/ 46 w 56"/>
                <a:gd name="T3" fmla="*/ 92 h 148"/>
                <a:gd name="T4" fmla="*/ 46 w 56"/>
                <a:gd name="T5" fmla="*/ 102 h 148"/>
                <a:gd name="T6" fmla="*/ 44 w 56"/>
                <a:gd name="T7" fmla="*/ 102 h 148"/>
                <a:gd name="T8" fmla="*/ 40 w 56"/>
                <a:gd name="T9" fmla="*/ 94 h 148"/>
                <a:gd name="T10" fmla="*/ 34 w 56"/>
                <a:gd name="T11" fmla="*/ 92 h 148"/>
                <a:gd name="T12" fmla="*/ 32 w 56"/>
                <a:gd name="T13" fmla="*/ 84 h 148"/>
                <a:gd name="T14" fmla="*/ 28 w 56"/>
                <a:gd name="T15" fmla="*/ 64 h 148"/>
                <a:gd name="T16" fmla="*/ 26 w 56"/>
                <a:gd name="T17" fmla="*/ 60 h 148"/>
                <a:gd name="T18" fmla="*/ 26 w 56"/>
                <a:gd name="T19" fmla="*/ 54 h 148"/>
                <a:gd name="T20" fmla="*/ 32 w 56"/>
                <a:gd name="T21" fmla="*/ 42 h 148"/>
                <a:gd name="T22" fmla="*/ 30 w 56"/>
                <a:gd name="T23" fmla="*/ 28 h 148"/>
                <a:gd name="T24" fmla="*/ 32 w 56"/>
                <a:gd name="T25" fmla="*/ 22 h 148"/>
                <a:gd name="T26" fmla="*/ 28 w 56"/>
                <a:gd name="T27" fmla="*/ 16 h 148"/>
                <a:gd name="T28" fmla="*/ 24 w 56"/>
                <a:gd name="T29" fmla="*/ 10 h 148"/>
                <a:gd name="T30" fmla="*/ 20 w 56"/>
                <a:gd name="T31" fmla="*/ 4 h 148"/>
                <a:gd name="T32" fmla="*/ 10 w 56"/>
                <a:gd name="T33" fmla="*/ 0 h 148"/>
                <a:gd name="T34" fmla="*/ 14 w 56"/>
                <a:gd name="T35" fmla="*/ 8 h 148"/>
                <a:gd name="T36" fmla="*/ 20 w 56"/>
                <a:gd name="T37" fmla="*/ 20 h 148"/>
                <a:gd name="T38" fmla="*/ 14 w 56"/>
                <a:gd name="T39" fmla="*/ 28 h 148"/>
                <a:gd name="T40" fmla="*/ 12 w 56"/>
                <a:gd name="T41" fmla="*/ 42 h 148"/>
                <a:gd name="T42" fmla="*/ 16 w 56"/>
                <a:gd name="T43" fmla="*/ 58 h 148"/>
                <a:gd name="T44" fmla="*/ 6 w 56"/>
                <a:gd name="T45" fmla="*/ 66 h 148"/>
                <a:gd name="T46" fmla="*/ 6 w 56"/>
                <a:gd name="T47" fmla="*/ 76 h 148"/>
                <a:gd name="T48" fmla="*/ 0 w 56"/>
                <a:gd name="T49" fmla="*/ 84 h 148"/>
                <a:gd name="T50" fmla="*/ 2 w 56"/>
                <a:gd name="T51" fmla="*/ 88 h 148"/>
                <a:gd name="T52" fmla="*/ 8 w 56"/>
                <a:gd name="T53" fmla="*/ 92 h 148"/>
                <a:gd name="T54" fmla="*/ 14 w 56"/>
                <a:gd name="T55" fmla="*/ 94 h 148"/>
                <a:gd name="T56" fmla="*/ 18 w 56"/>
                <a:gd name="T57" fmla="*/ 100 h 148"/>
                <a:gd name="T58" fmla="*/ 32 w 56"/>
                <a:gd name="T59" fmla="*/ 98 h 148"/>
                <a:gd name="T60" fmla="*/ 36 w 56"/>
                <a:gd name="T61" fmla="*/ 108 h 148"/>
                <a:gd name="T62" fmla="*/ 34 w 56"/>
                <a:gd name="T63" fmla="*/ 114 h 148"/>
                <a:gd name="T64" fmla="*/ 28 w 56"/>
                <a:gd name="T65" fmla="*/ 126 h 148"/>
                <a:gd name="T66" fmla="*/ 34 w 56"/>
                <a:gd name="T67" fmla="*/ 138 h 148"/>
                <a:gd name="T68" fmla="*/ 40 w 56"/>
                <a:gd name="T69" fmla="*/ 142 h 148"/>
                <a:gd name="T70" fmla="*/ 40 w 56"/>
                <a:gd name="T71" fmla="*/ 148 h 148"/>
                <a:gd name="T72" fmla="*/ 44 w 56"/>
                <a:gd name="T73" fmla="*/ 148 h 148"/>
                <a:gd name="T74" fmla="*/ 44 w 56"/>
                <a:gd name="T75" fmla="*/ 140 h 148"/>
                <a:gd name="T76" fmla="*/ 46 w 56"/>
                <a:gd name="T77" fmla="*/ 134 h 148"/>
                <a:gd name="T78" fmla="*/ 54 w 56"/>
                <a:gd name="T79" fmla="*/ 132 h 148"/>
                <a:gd name="T80" fmla="*/ 56 w 56"/>
                <a:gd name="T81" fmla="*/ 106 h 148"/>
                <a:gd name="T82" fmla="*/ 44 w 56"/>
                <a:gd name="T83" fmla="*/ 9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148">
                  <a:moveTo>
                    <a:pt x="44" y="90"/>
                  </a:moveTo>
                  <a:lnTo>
                    <a:pt x="46" y="92"/>
                  </a:lnTo>
                  <a:lnTo>
                    <a:pt x="46" y="102"/>
                  </a:lnTo>
                  <a:lnTo>
                    <a:pt x="44" y="102"/>
                  </a:lnTo>
                  <a:lnTo>
                    <a:pt x="40" y="94"/>
                  </a:lnTo>
                  <a:lnTo>
                    <a:pt x="34" y="92"/>
                  </a:lnTo>
                  <a:lnTo>
                    <a:pt x="32" y="84"/>
                  </a:lnTo>
                  <a:lnTo>
                    <a:pt x="28" y="64"/>
                  </a:lnTo>
                  <a:lnTo>
                    <a:pt x="26" y="60"/>
                  </a:lnTo>
                  <a:lnTo>
                    <a:pt x="26" y="54"/>
                  </a:lnTo>
                  <a:lnTo>
                    <a:pt x="32" y="42"/>
                  </a:lnTo>
                  <a:lnTo>
                    <a:pt x="30" y="28"/>
                  </a:lnTo>
                  <a:lnTo>
                    <a:pt x="32" y="22"/>
                  </a:lnTo>
                  <a:lnTo>
                    <a:pt x="28" y="16"/>
                  </a:lnTo>
                  <a:lnTo>
                    <a:pt x="24" y="10"/>
                  </a:lnTo>
                  <a:lnTo>
                    <a:pt x="20" y="4"/>
                  </a:lnTo>
                  <a:lnTo>
                    <a:pt x="10" y="0"/>
                  </a:lnTo>
                  <a:lnTo>
                    <a:pt x="14" y="8"/>
                  </a:lnTo>
                  <a:lnTo>
                    <a:pt x="20" y="20"/>
                  </a:lnTo>
                  <a:lnTo>
                    <a:pt x="14" y="28"/>
                  </a:lnTo>
                  <a:lnTo>
                    <a:pt x="12" y="42"/>
                  </a:lnTo>
                  <a:lnTo>
                    <a:pt x="16" y="58"/>
                  </a:lnTo>
                  <a:lnTo>
                    <a:pt x="6" y="66"/>
                  </a:lnTo>
                  <a:lnTo>
                    <a:pt x="6" y="76"/>
                  </a:lnTo>
                  <a:lnTo>
                    <a:pt x="0" y="84"/>
                  </a:lnTo>
                  <a:lnTo>
                    <a:pt x="2" y="88"/>
                  </a:lnTo>
                  <a:lnTo>
                    <a:pt x="8" y="92"/>
                  </a:lnTo>
                  <a:lnTo>
                    <a:pt x="14" y="94"/>
                  </a:lnTo>
                  <a:lnTo>
                    <a:pt x="18" y="100"/>
                  </a:lnTo>
                  <a:lnTo>
                    <a:pt x="32" y="98"/>
                  </a:lnTo>
                  <a:lnTo>
                    <a:pt x="36" y="108"/>
                  </a:lnTo>
                  <a:lnTo>
                    <a:pt x="34" y="114"/>
                  </a:lnTo>
                  <a:lnTo>
                    <a:pt x="28" y="126"/>
                  </a:lnTo>
                  <a:lnTo>
                    <a:pt x="34" y="138"/>
                  </a:lnTo>
                  <a:lnTo>
                    <a:pt x="40" y="142"/>
                  </a:lnTo>
                  <a:lnTo>
                    <a:pt x="40" y="148"/>
                  </a:lnTo>
                  <a:lnTo>
                    <a:pt x="44" y="148"/>
                  </a:lnTo>
                  <a:lnTo>
                    <a:pt x="44" y="140"/>
                  </a:lnTo>
                  <a:lnTo>
                    <a:pt x="46" y="134"/>
                  </a:lnTo>
                  <a:lnTo>
                    <a:pt x="54" y="132"/>
                  </a:lnTo>
                  <a:lnTo>
                    <a:pt x="56" y="106"/>
                  </a:lnTo>
                  <a:lnTo>
                    <a:pt x="44" y="9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556"/>
            <p:cNvSpPr>
              <a:spLocks/>
            </p:cNvSpPr>
            <p:nvPr/>
          </p:nvSpPr>
          <p:spPr bwMode="auto">
            <a:xfrm>
              <a:off x="4757278" y="4346914"/>
              <a:ext cx="325443" cy="309332"/>
            </a:xfrm>
            <a:custGeom>
              <a:avLst/>
              <a:gdLst>
                <a:gd name="T0" fmla="*/ 198 w 202"/>
                <a:gd name="T1" fmla="*/ 80 h 192"/>
                <a:gd name="T2" fmla="*/ 196 w 202"/>
                <a:gd name="T3" fmla="*/ 50 h 192"/>
                <a:gd name="T4" fmla="*/ 196 w 202"/>
                <a:gd name="T5" fmla="*/ 30 h 192"/>
                <a:gd name="T6" fmla="*/ 170 w 202"/>
                <a:gd name="T7" fmla="*/ 14 h 192"/>
                <a:gd name="T8" fmla="*/ 152 w 202"/>
                <a:gd name="T9" fmla="*/ 0 h 192"/>
                <a:gd name="T10" fmla="*/ 124 w 202"/>
                <a:gd name="T11" fmla="*/ 6 h 192"/>
                <a:gd name="T12" fmla="*/ 114 w 202"/>
                <a:gd name="T13" fmla="*/ 22 h 192"/>
                <a:gd name="T14" fmla="*/ 116 w 202"/>
                <a:gd name="T15" fmla="*/ 44 h 192"/>
                <a:gd name="T16" fmla="*/ 124 w 202"/>
                <a:gd name="T17" fmla="*/ 82 h 192"/>
                <a:gd name="T18" fmla="*/ 136 w 202"/>
                <a:gd name="T19" fmla="*/ 100 h 192"/>
                <a:gd name="T20" fmla="*/ 128 w 202"/>
                <a:gd name="T21" fmla="*/ 100 h 192"/>
                <a:gd name="T22" fmla="*/ 120 w 202"/>
                <a:gd name="T23" fmla="*/ 100 h 192"/>
                <a:gd name="T24" fmla="*/ 96 w 202"/>
                <a:gd name="T25" fmla="*/ 74 h 192"/>
                <a:gd name="T26" fmla="*/ 86 w 202"/>
                <a:gd name="T27" fmla="*/ 64 h 192"/>
                <a:gd name="T28" fmla="*/ 66 w 202"/>
                <a:gd name="T29" fmla="*/ 70 h 192"/>
                <a:gd name="T30" fmla="*/ 56 w 202"/>
                <a:gd name="T31" fmla="*/ 56 h 192"/>
                <a:gd name="T32" fmla="*/ 40 w 202"/>
                <a:gd name="T33" fmla="*/ 56 h 192"/>
                <a:gd name="T34" fmla="*/ 36 w 202"/>
                <a:gd name="T35" fmla="*/ 52 h 192"/>
                <a:gd name="T36" fmla="*/ 32 w 202"/>
                <a:gd name="T37" fmla="*/ 72 h 192"/>
                <a:gd name="T38" fmla="*/ 30 w 202"/>
                <a:gd name="T39" fmla="*/ 86 h 192"/>
                <a:gd name="T40" fmla="*/ 0 w 202"/>
                <a:gd name="T41" fmla="*/ 92 h 192"/>
                <a:gd name="T42" fmla="*/ 4 w 202"/>
                <a:gd name="T43" fmla="*/ 162 h 192"/>
                <a:gd name="T44" fmla="*/ 20 w 202"/>
                <a:gd name="T45" fmla="*/ 186 h 192"/>
                <a:gd name="T46" fmla="*/ 46 w 202"/>
                <a:gd name="T47" fmla="*/ 182 h 192"/>
                <a:gd name="T48" fmla="*/ 70 w 202"/>
                <a:gd name="T49" fmla="*/ 190 h 192"/>
                <a:gd name="T50" fmla="*/ 88 w 202"/>
                <a:gd name="T51" fmla="*/ 188 h 192"/>
                <a:gd name="T52" fmla="*/ 114 w 202"/>
                <a:gd name="T53" fmla="*/ 164 h 192"/>
                <a:gd name="T54" fmla="*/ 118 w 202"/>
                <a:gd name="T55" fmla="*/ 150 h 192"/>
                <a:gd name="T56" fmla="*/ 138 w 202"/>
                <a:gd name="T57" fmla="*/ 144 h 192"/>
                <a:gd name="T58" fmla="*/ 142 w 202"/>
                <a:gd name="T59" fmla="*/ 134 h 192"/>
                <a:gd name="T60" fmla="*/ 184 w 202"/>
                <a:gd name="T61" fmla="*/ 110 h 192"/>
                <a:gd name="T62" fmla="*/ 188 w 202"/>
                <a:gd name="T63" fmla="*/ 9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2" h="192">
                  <a:moveTo>
                    <a:pt x="188" y="88"/>
                  </a:moveTo>
                  <a:lnTo>
                    <a:pt x="198" y="80"/>
                  </a:lnTo>
                  <a:lnTo>
                    <a:pt x="194" y="64"/>
                  </a:lnTo>
                  <a:lnTo>
                    <a:pt x="196" y="50"/>
                  </a:lnTo>
                  <a:lnTo>
                    <a:pt x="202" y="42"/>
                  </a:lnTo>
                  <a:lnTo>
                    <a:pt x="196" y="30"/>
                  </a:lnTo>
                  <a:lnTo>
                    <a:pt x="192" y="22"/>
                  </a:lnTo>
                  <a:lnTo>
                    <a:pt x="170" y="14"/>
                  </a:lnTo>
                  <a:lnTo>
                    <a:pt x="160" y="10"/>
                  </a:lnTo>
                  <a:lnTo>
                    <a:pt x="152" y="0"/>
                  </a:lnTo>
                  <a:lnTo>
                    <a:pt x="122" y="2"/>
                  </a:lnTo>
                  <a:lnTo>
                    <a:pt x="124" y="6"/>
                  </a:lnTo>
                  <a:lnTo>
                    <a:pt x="118" y="18"/>
                  </a:lnTo>
                  <a:lnTo>
                    <a:pt x="114" y="22"/>
                  </a:lnTo>
                  <a:lnTo>
                    <a:pt x="114" y="22"/>
                  </a:lnTo>
                  <a:lnTo>
                    <a:pt x="116" y="44"/>
                  </a:lnTo>
                  <a:lnTo>
                    <a:pt x="112" y="68"/>
                  </a:lnTo>
                  <a:lnTo>
                    <a:pt x="124" y="82"/>
                  </a:lnTo>
                  <a:lnTo>
                    <a:pt x="134" y="76"/>
                  </a:lnTo>
                  <a:lnTo>
                    <a:pt x="136" y="100"/>
                  </a:lnTo>
                  <a:lnTo>
                    <a:pt x="134" y="100"/>
                  </a:lnTo>
                  <a:lnTo>
                    <a:pt x="128" y="100"/>
                  </a:lnTo>
                  <a:lnTo>
                    <a:pt x="126" y="98"/>
                  </a:lnTo>
                  <a:lnTo>
                    <a:pt x="120" y="100"/>
                  </a:lnTo>
                  <a:lnTo>
                    <a:pt x="106" y="80"/>
                  </a:lnTo>
                  <a:lnTo>
                    <a:pt x="96" y="74"/>
                  </a:lnTo>
                  <a:lnTo>
                    <a:pt x="90" y="66"/>
                  </a:lnTo>
                  <a:lnTo>
                    <a:pt x="86" y="64"/>
                  </a:lnTo>
                  <a:lnTo>
                    <a:pt x="82" y="70"/>
                  </a:lnTo>
                  <a:lnTo>
                    <a:pt x="66" y="70"/>
                  </a:lnTo>
                  <a:lnTo>
                    <a:pt x="56" y="60"/>
                  </a:lnTo>
                  <a:lnTo>
                    <a:pt x="56" y="56"/>
                  </a:lnTo>
                  <a:lnTo>
                    <a:pt x="42" y="60"/>
                  </a:lnTo>
                  <a:lnTo>
                    <a:pt x="40" y="56"/>
                  </a:lnTo>
                  <a:lnTo>
                    <a:pt x="42" y="52"/>
                  </a:lnTo>
                  <a:lnTo>
                    <a:pt x="36" y="52"/>
                  </a:lnTo>
                  <a:lnTo>
                    <a:pt x="36" y="62"/>
                  </a:lnTo>
                  <a:lnTo>
                    <a:pt x="32" y="72"/>
                  </a:lnTo>
                  <a:lnTo>
                    <a:pt x="32" y="80"/>
                  </a:lnTo>
                  <a:lnTo>
                    <a:pt x="30" y="86"/>
                  </a:lnTo>
                  <a:lnTo>
                    <a:pt x="34" y="92"/>
                  </a:lnTo>
                  <a:lnTo>
                    <a:pt x="0" y="92"/>
                  </a:lnTo>
                  <a:lnTo>
                    <a:pt x="0" y="156"/>
                  </a:lnTo>
                  <a:lnTo>
                    <a:pt x="4" y="162"/>
                  </a:lnTo>
                  <a:lnTo>
                    <a:pt x="8" y="168"/>
                  </a:lnTo>
                  <a:lnTo>
                    <a:pt x="20" y="186"/>
                  </a:lnTo>
                  <a:lnTo>
                    <a:pt x="34" y="182"/>
                  </a:lnTo>
                  <a:lnTo>
                    <a:pt x="46" y="182"/>
                  </a:lnTo>
                  <a:lnTo>
                    <a:pt x="52" y="188"/>
                  </a:lnTo>
                  <a:lnTo>
                    <a:pt x="70" y="190"/>
                  </a:lnTo>
                  <a:lnTo>
                    <a:pt x="78" y="192"/>
                  </a:lnTo>
                  <a:lnTo>
                    <a:pt x="88" y="188"/>
                  </a:lnTo>
                  <a:lnTo>
                    <a:pt x="98" y="172"/>
                  </a:lnTo>
                  <a:lnTo>
                    <a:pt x="114" y="164"/>
                  </a:lnTo>
                  <a:lnTo>
                    <a:pt x="118" y="158"/>
                  </a:lnTo>
                  <a:lnTo>
                    <a:pt x="118" y="150"/>
                  </a:lnTo>
                  <a:lnTo>
                    <a:pt x="130" y="144"/>
                  </a:lnTo>
                  <a:lnTo>
                    <a:pt x="138" y="144"/>
                  </a:lnTo>
                  <a:lnTo>
                    <a:pt x="144" y="144"/>
                  </a:lnTo>
                  <a:lnTo>
                    <a:pt x="142" y="134"/>
                  </a:lnTo>
                  <a:lnTo>
                    <a:pt x="190" y="114"/>
                  </a:lnTo>
                  <a:lnTo>
                    <a:pt x="184" y="110"/>
                  </a:lnTo>
                  <a:lnTo>
                    <a:pt x="182" y="106"/>
                  </a:lnTo>
                  <a:lnTo>
                    <a:pt x="188" y="98"/>
                  </a:lnTo>
                  <a:lnTo>
                    <a:pt x="188" y="8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33" name="Freeform 557"/>
            <p:cNvSpPr>
              <a:spLocks/>
            </p:cNvSpPr>
            <p:nvPr/>
          </p:nvSpPr>
          <p:spPr bwMode="auto">
            <a:xfrm>
              <a:off x="4957054" y="4160026"/>
              <a:ext cx="51555" cy="64444"/>
            </a:xfrm>
            <a:custGeom>
              <a:avLst/>
              <a:gdLst>
                <a:gd name="T0" fmla="*/ 4 w 32"/>
                <a:gd name="T1" fmla="*/ 18 h 40"/>
                <a:gd name="T2" fmla="*/ 6 w 32"/>
                <a:gd name="T3" fmla="*/ 26 h 40"/>
                <a:gd name="T4" fmla="*/ 12 w 32"/>
                <a:gd name="T5" fmla="*/ 38 h 40"/>
                <a:gd name="T6" fmla="*/ 12 w 32"/>
                <a:gd name="T7" fmla="*/ 40 h 40"/>
                <a:gd name="T8" fmla="*/ 12 w 32"/>
                <a:gd name="T9" fmla="*/ 40 h 40"/>
                <a:gd name="T10" fmla="*/ 22 w 32"/>
                <a:gd name="T11" fmla="*/ 26 h 40"/>
                <a:gd name="T12" fmla="*/ 26 w 32"/>
                <a:gd name="T13" fmla="*/ 22 h 40"/>
                <a:gd name="T14" fmla="*/ 30 w 32"/>
                <a:gd name="T15" fmla="*/ 18 h 40"/>
                <a:gd name="T16" fmla="*/ 32 w 32"/>
                <a:gd name="T17" fmla="*/ 14 h 40"/>
                <a:gd name="T18" fmla="*/ 24 w 32"/>
                <a:gd name="T19" fmla="*/ 8 h 40"/>
                <a:gd name="T20" fmla="*/ 26 w 32"/>
                <a:gd name="T21" fmla="*/ 2 h 40"/>
                <a:gd name="T22" fmla="*/ 20 w 32"/>
                <a:gd name="T23" fmla="*/ 2 h 40"/>
                <a:gd name="T24" fmla="*/ 16 w 32"/>
                <a:gd name="T25" fmla="*/ 0 h 40"/>
                <a:gd name="T26" fmla="*/ 12 w 32"/>
                <a:gd name="T27" fmla="*/ 8 h 40"/>
                <a:gd name="T28" fmla="*/ 8 w 32"/>
                <a:gd name="T29" fmla="*/ 8 h 40"/>
                <a:gd name="T30" fmla="*/ 6 w 32"/>
                <a:gd name="T31" fmla="*/ 4 h 40"/>
                <a:gd name="T32" fmla="*/ 4 w 32"/>
                <a:gd name="T33" fmla="*/ 4 h 40"/>
                <a:gd name="T34" fmla="*/ 0 w 32"/>
                <a:gd name="T35" fmla="*/ 6 h 40"/>
                <a:gd name="T36" fmla="*/ 4 w 32"/>
                <a:gd name="T37" fmla="*/ 12 h 40"/>
                <a:gd name="T38" fmla="*/ 4 w 32"/>
                <a:gd name="T39"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40">
                  <a:moveTo>
                    <a:pt x="4" y="18"/>
                  </a:moveTo>
                  <a:lnTo>
                    <a:pt x="6" y="26"/>
                  </a:lnTo>
                  <a:lnTo>
                    <a:pt x="12" y="38"/>
                  </a:lnTo>
                  <a:lnTo>
                    <a:pt x="12" y="40"/>
                  </a:lnTo>
                  <a:lnTo>
                    <a:pt x="12" y="40"/>
                  </a:lnTo>
                  <a:lnTo>
                    <a:pt x="22" y="26"/>
                  </a:lnTo>
                  <a:lnTo>
                    <a:pt x="26" y="22"/>
                  </a:lnTo>
                  <a:lnTo>
                    <a:pt x="30" y="18"/>
                  </a:lnTo>
                  <a:lnTo>
                    <a:pt x="32" y="14"/>
                  </a:lnTo>
                  <a:lnTo>
                    <a:pt x="24" y="8"/>
                  </a:lnTo>
                  <a:lnTo>
                    <a:pt x="26" y="2"/>
                  </a:lnTo>
                  <a:lnTo>
                    <a:pt x="20" y="2"/>
                  </a:lnTo>
                  <a:lnTo>
                    <a:pt x="16" y="0"/>
                  </a:lnTo>
                  <a:lnTo>
                    <a:pt x="12" y="8"/>
                  </a:lnTo>
                  <a:lnTo>
                    <a:pt x="8" y="8"/>
                  </a:lnTo>
                  <a:lnTo>
                    <a:pt x="6" y="4"/>
                  </a:lnTo>
                  <a:lnTo>
                    <a:pt x="4" y="4"/>
                  </a:lnTo>
                  <a:lnTo>
                    <a:pt x="0" y="6"/>
                  </a:lnTo>
                  <a:lnTo>
                    <a:pt x="4" y="12"/>
                  </a:lnTo>
                  <a:lnTo>
                    <a:pt x="4"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34" name="Freeform 558"/>
            <p:cNvSpPr>
              <a:spLocks/>
            </p:cNvSpPr>
            <p:nvPr/>
          </p:nvSpPr>
          <p:spPr bwMode="auto">
            <a:xfrm>
              <a:off x="4480168" y="3913528"/>
              <a:ext cx="538108" cy="594497"/>
            </a:xfrm>
            <a:custGeom>
              <a:avLst/>
              <a:gdLst>
                <a:gd name="T0" fmla="*/ 332 w 334"/>
                <a:gd name="T1" fmla="*/ 62 h 369"/>
                <a:gd name="T2" fmla="*/ 326 w 334"/>
                <a:gd name="T3" fmla="*/ 58 h 369"/>
                <a:gd name="T4" fmla="*/ 320 w 334"/>
                <a:gd name="T5" fmla="*/ 34 h 369"/>
                <a:gd name="T6" fmla="*/ 314 w 334"/>
                <a:gd name="T7" fmla="*/ 22 h 369"/>
                <a:gd name="T8" fmla="*/ 298 w 334"/>
                <a:gd name="T9" fmla="*/ 14 h 369"/>
                <a:gd name="T10" fmla="*/ 274 w 334"/>
                <a:gd name="T11" fmla="*/ 12 h 369"/>
                <a:gd name="T12" fmla="*/ 260 w 334"/>
                <a:gd name="T13" fmla="*/ 2 h 369"/>
                <a:gd name="T14" fmla="*/ 232 w 334"/>
                <a:gd name="T15" fmla="*/ 0 h 369"/>
                <a:gd name="T16" fmla="*/ 216 w 334"/>
                <a:gd name="T17" fmla="*/ 2 h 369"/>
                <a:gd name="T18" fmla="*/ 188 w 334"/>
                <a:gd name="T19" fmla="*/ 10 h 369"/>
                <a:gd name="T20" fmla="*/ 176 w 334"/>
                <a:gd name="T21" fmla="*/ 22 h 369"/>
                <a:gd name="T22" fmla="*/ 140 w 334"/>
                <a:gd name="T23" fmla="*/ 8 h 369"/>
                <a:gd name="T24" fmla="*/ 112 w 334"/>
                <a:gd name="T25" fmla="*/ 22 h 369"/>
                <a:gd name="T26" fmla="*/ 104 w 334"/>
                <a:gd name="T27" fmla="*/ 60 h 369"/>
                <a:gd name="T28" fmla="*/ 102 w 334"/>
                <a:gd name="T29" fmla="*/ 93 h 369"/>
                <a:gd name="T30" fmla="*/ 94 w 334"/>
                <a:gd name="T31" fmla="*/ 123 h 369"/>
                <a:gd name="T32" fmla="*/ 72 w 334"/>
                <a:gd name="T33" fmla="*/ 149 h 369"/>
                <a:gd name="T34" fmla="*/ 68 w 334"/>
                <a:gd name="T35" fmla="*/ 179 h 369"/>
                <a:gd name="T36" fmla="*/ 44 w 334"/>
                <a:gd name="T37" fmla="*/ 199 h 369"/>
                <a:gd name="T38" fmla="*/ 40 w 334"/>
                <a:gd name="T39" fmla="*/ 191 h 369"/>
                <a:gd name="T40" fmla="*/ 24 w 334"/>
                <a:gd name="T41" fmla="*/ 199 h 369"/>
                <a:gd name="T42" fmla="*/ 6 w 334"/>
                <a:gd name="T43" fmla="*/ 205 h 369"/>
                <a:gd name="T44" fmla="*/ 2 w 334"/>
                <a:gd name="T45" fmla="*/ 223 h 369"/>
                <a:gd name="T46" fmla="*/ 12 w 334"/>
                <a:gd name="T47" fmla="*/ 223 h 369"/>
                <a:gd name="T48" fmla="*/ 80 w 334"/>
                <a:gd name="T49" fmla="*/ 235 h 369"/>
                <a:gd name="T50" fmla="*/ 94 w 334"/>
                <a:gd name="T51" fmla="*/ 265 h 369"/>
                <a:gd name="T52" fmla="*/ 128 w 334"/>
                <a:gd name="T53" fmla="*/ 245 h 369"/>
                <a:gd name="T54" fmla="*/ 148 w 334"/>
                <a:gd name="T55" fmla="*/ 247 h 369"/>
                <a:gd name="T56" fmla="*/ 170 w 334"/>
                <a:gd name="T57" fmla="*/ 267 h 369"/>
                <a:gd name="T58" fmla="*/ 174 w 334"/>
                <a:gd name="T59" fmla="*/ 301 h 369"/>
                <a:gd name="T60" fmla="*/ 178 w 334"/>
                <a:gd name="T61" fmla="*/ 325 h 369"/>
                <a:gd name="T62" fmla="*/ 198 w 334"/>
                <a:gd name="T63" fmla="*/ 321 h 369"/>
                <a:gd name="T64" fmla="*/ 212 w 334"/>
                <a:gd name="T65" fmla="*/ 325 h 369"/>
                <a:gd name="T66" fmla="*/ 228 w 334"/>
                <a:gd name="T67" fmla="*/ 329 h 369"/>
                <a:gd name="T68" fmla="*/ 258 w 334"/>
                <a:gd name="T69" fmla="*/ 333 h 369"/>
                <a:gd name="T70" fmla="*/ 278 w 334"/>
                <a:gd name="T71" fmla="*/ 349 h 369"/>
                <a:gd name="T72" fmla="*/ 300 w 334"/>
                <a:gd name="T73" fmla="*/ 369 h 369"/>
                <a:gd name="T74" fmla="*/ 306 w 334"/>
                <a:gd name="T75" fmla="*/ 345 h 369"/>
                <a:gd name="T76" fmla="*/ 288 w 334"/>
                <a:gd name="T77" fmla="*/ 313 h 369"/>
                <a:gd name="T78" fmla="*/ 282 w 334"/>
                <a:gd name="T79" fmla="*/ 285 h 369"/>
                <a:gd name="T80" fmla="*/ 294 w 334"/>
                <a:gd name="T81" fmla="*/ 271 h 369"/>
                <a:gd name="T82" fmla="*/ 320 w 334"/>
                <a:gd name="T83" fmla="*/ 263 h 369"/>
                <a:gd name="T84" fmla="*/ 298 w 334"/>
                <a:gd name="T85" fmla="*/ 221 h 369"/>
                <a:gd name="T86" fmla="*/ 296 w 334"/>
                <a:gd name="T87" fmla="*/ 191 h 369"/>
                <a:gd name="T88" fmla="*/ 300 w 334"/>
                <a:gd name="T89" fmla="*/ 171 h 369"/>
                <a:gd name="T90" fmla="*/ 294 w 334"/>
                <a:gd name="T91" fmla="*/ 153 h 369"/>
                <a:gd name="T92" fmla="*/ 294 w 334"/>
                <a:gd name="T93" fmla="*/ 137 h 369"/>
                <a:gd name="T94" fmla="*/ 306 w 334"/>
                <a:gd name="T95" fmla="*/ 121 h 369"/>
                <a:gd name="T96" fmla="*/ 302 w 334"/>
                <a:gd name="T97" fmla="*/ 115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69">
                  <a:moveTo>
                    <a:pt x="310" y="89"/>
                  </a:moveTo>
                  <a:lnTo>
                    <a:pt x="322" y="76"/>
                  </a:lnTo>
                  <a:lnTo>
                    <a:pt x="332" y="62"/>
                  </a:lnTo>
                  <a:lnTo>
                    <a:pt x="334" y="60"/>
                  </a:lnTo>
                  <a:lnTo>
                    <a:pt x="334" y="60"/>
                  </a:lnTo>
                  <a:lnTo>
                    <a:pt x="326" y="58"/>
                  </a:lnTo>
                  <a:lnTo>
                    <a:pt x="324" y="42"/>
                  </a:lnTo>
                  <a:lnTo>
                    <a:pt x="324" y="36"/>
                  </a:lnTo>
                  <a:lnTo>
                    <a:pt x="320" y="34"/>
                  </a:lnTo>
                  <a:lnTo>
                    <a:pt x="318" y="32"/>
                  </a:lnTo>
                  <a:lnTo>
                    <a:pt x="314" y="28"/>
                  </a:lnTo>
                  <a:lnTo>
                    <a:pt x="314" y="22"/>
                  </a:lnTo>
                  <a:lnTo>
                    <a:pt x="308" y="12"/>
                  </a:lnTo>
                  <a:lnTo>
                    <a:pt x="302" y="10"/>
                  </a:lnTo>
                  <a:lnTo>
                    <a:pt x="298" y="14"/>
                  </a:lnTo>
                  <a:lnTo>
                    <a:pt x="288" y="12"/>
                  </a:lnTo>
                  <a:lnTo>
                    <a:pt x="286" y="16"/>
                  </a:lnTo>
                  <a:lnTo>
                    <a:pt x="274" y="12"/>
                  </a:lnTo>
                  <a:lnTo>
                    <a:pt x="272" y="8"/>
                  </a:lnTo>
                  <a:lnTo>
                    <a:pt x="266" y="6"/>
                  </a:lnTo>
                  <a:lnTo>
                    <a:pt x="260" y="2"/>
                  </a:lnTo>
                  <a:lnTo>
                    <a:pt x="250" y="6"/>
                  </a:lnTo>
                  <a:lnTo>
                    <a:pt x="246" y="4"/>
                  </a:lnTo>
                  <a:lnTo>
                    <a:pt x="232" y="0"/>
                  </a:lnTo>
                  <a:lnTo>
                    <a:pt x="230" y="6"/>
                  </a:lnTo>
                  <a:lnTo>
                    <a:pt x="222" y="8"/>
                  </a:lnTo>
                  <a:lnTo>
                    <a:pt x="216" y="2"/>
                  </a:lnTo>
                  <a:lnTo>
                    <a:pt x="212" y="10"/>
                  </a:lnTo>
                  <a:lnTo>
                    <a:pt x="196" y="12"/>
                  </a:lnTo>
                  <a:lnTo>
                    <a:pt x="188" y="10"/>
                  </a:lnTo>
                  <a:lnTo>
                    <a:pt x="182" y="16"/>
                  </a:lnTo>
                  <a:lnTo>
                    <a:pt x="180" y="20"/>
                  </a:lnTo>
                  <a:lnTo>
                    <a:pt x="176" y="22"/>
                  </a:lnTo>
                  <a:lnTo>
                    <a:pt x="164" y="18"/>
                  </a:lnTo>
                  <a:lnTo>
                    <a:pt x="146" y="12"/>
                  </a:lnTo>
                  <a:lnTo>
                    <a:pt x="140" y="8"/>
                  </a:lnTo>
                  <a:lnTo>
                    <a:pt x="132" y="4"/>
                  </a:lnTo>
                  <a:lnTo>
                    <a:pt x="124" y="6"/>
                  </a:lnTo>
                  <a:lnTo>
                    <a:pt x="112" y="22"/>
                  </a:lnTo>
                  <a:lnTo>
                    <a:pt x="112" y="32"/>
                  </a:lnTo>
                  <a:lnTo>
                    <a:pt x="114" y="42"/>
                  </a:lnTo>
                  <a:lnTo>
                    <a:pt x="104" y="60"/>
                  </a:lnTo>
                  <a:lnTo>
                    <a:pt x="104" y="66"/>
                  </a:lnTo>
                  <a:lnTo>
                    <a:pt x="100" y="78"/>
                  </a:lnTo>
                  <a:lnTo>
                    <a:pt x="102" y="93"/>
                  </a:lnTo>
                  <a:lnTo>
                    <a:pt x="100" y="101"/>
                  </a:lnTo>
                  <a:lnTo>
                    <a:pt x="100" y="113"/>
                  </a:lnTo>
                  <a:lnTo>
                    <a:pt x="94" y="123"/>
                  </a:lnTo>
                  <a:lnTo>
                    <a:pt x="82" y="129"/>
                  </a:lnTo>
                  <a:lnTo>
                    <a:pt x="78" y="141"/>
                  </a:lnTo>
                  <a:lnTo>
                    <a:pt x="72" y="149"/>
                  </a:lnTo>
                  <a:lnTo>
                    <a:pt x="72" y="153"/>
                  </a:lnTo>
                  <a:lnTo>
                    <a:pt x="72" y="169"/>
                  </a:lnTo>
                  <a:lnTo>
                    <a:pt x="68" y="179"/>
                  </a:lnTo>
                  <a:lnTo>
                    <a:pt x="56" y="187"/>
                  </a:lnTo>
                  <a:lnTo>
                    <a:pt x="50" y="193"/>
                  </a:lnTo>
                  <a:lnTo>
                    <a:pt x="44" y="199"/>
                  </a:lnTo>
                  <a:lnTo>
                    <a:pt x="40" y="197"/>
                  </a:lnTo>
                  <a:lnTo>
                    <a:pt x="42" y="193"/>
                  </a:lnTo>
                  <a:lnTo>
                    <a:pt x="40" y="191"/>
                  </a:lnTo>
                  <a:lnTo>
                    <a:pt x="28" y="193"/>
                  </a:lnTo>
                  <a:lnTo>
                    <a:pt x="28" y="197"/>
                  </a:lnTo>
                  <a:lnTo>
                    <a:pt x="24" y="199"/>
                  </a:lnTo>
                  <a:lnTo>
                    <a:pt x="18" y="195"/>
                  </a:lnTo>
                  <a:lnTo>
                    <a:pt x="12" y="199"/>
                  </a:lnTo>
                  <a:lnTo>
                    <a:pt x="6" y="205"/>
                  </a:lnTo>
                  <a:lnTo>
                    <a:pt x="6" y="219"/>
                  </a:lnTo>
                  <a:lnTo>
                    <a:pt x="0" y="219"/>
                  </a:lnTo>
                  <a:lnTo>
                    <a:pt x="2" y="223"/>
                  </a:lnTo>
                  <a:lnTo>
                    <a:pt x="4" y="229"/>
                  </a:lnTo>
                  <a:lnTo>
                    <a:pt x="8" y="223"/>
                  </a:lnTo>
                  <a:lnTo>
                    <a:pt x="12" y="223"/>
                  </a:lnTo>
                  <a:lnTo>
                    <a:pt x="16" y="221"/>
                  </a:lnTo>
                  <a:lnTo>
                    <a:pt x="78" y="221"/>
                  </a:lnTo>
                  <a:lnTo>
                    <a:pt x="80" y="235"/>
                  </a:lnTo>
                  <a:lnTo>
                    <a:pt x="84" y="249"/>
                  </a:lnTo>
                  <a:lnTo>
                    <a:pt x="90" y="255"/>
                  </a:lnTo>
                  <a:lnTo>
                    <a:pt x="94" y="265"/>
                  </a:lnTo>
                  <a:lnTo>
                    <a:pt x="126" y="265"/>
                  </a:lnTo>
                  <a:lnTo>
                    <a:pt x="130" y="255"/>
                  </a:lnTo>
                  <a:lnTo>
                    <a:pt x="128" y="245"/>
                  </a:lnTo>
                  <a:lnTo>
                    <a:pt x="140" y="245"/>
                  </a:lnTo>
                  <a:lnTo>
                    <a:pt x="146" y="241"/>
                  </a:lnTo>
                  <a:lnTo>
                    <a:pt x="148" y="247"/>
                  </a:lnTo>
                  <a:lnTo>
                    <a:pt x="168" y="247"/>
                  </a:lnTo>
                  <a:lnTo>
                    <a:pt x="166" y="253"/>
                  </a:lnTo>
                  <a:lnTo>
                    <a:pt x="170" y="267"/>
                  </a:lnTo>
                  <a:lnTo>
                    <a:pt x="166" y="291"/>
                  </a:lnTo>
                  <a:lnTo>
                    <a:pt x="170" y="297"/>
                  </a:lnTo>
                  <a:lnTo>
                    <a:pt x="174" y="301"/>
                  </a:lnTo>
                  <a:lnTo>
                    <a:pt x="176" y="315"/>
                  </a:lnTo>
                  <a:lnTo>
                    <a:pt x="174" y="325"/>
                  </a:lnTo>
                  <a:lnTo>
                    <a:pt x="178" y="325"/>
                  </a:lnTo>
                  <a:lnTo>
                    <a:pt x="182" y="325"/>
                  </a:lnTo>
                  <a:lnTo>
                    <a:pt x="188" y="325"/>
                  </a:lnTo>
                  <a:lnTo>
                    <a:pt x="198" y="321"/>
                  </a:lnTo>
                  <a:lnTo>
                    <a:pt x="208" y="321"/>
                  </a:lnTo>
                  <a:lnTo>
                    <a:pt x="214" y="321"/>
                  </a:lnTo>
                  <a:lnTo>
                    <a:pt x="212" y="325"/>
                  </a:lnTo>
                  <a:lnTo>
                    <a:pt x="214" y="329"/>
                  </a:lnTo>
                  <a:lnTo>
                    <a:pt x="228" y="325"/>
                  </a:lnTo>
                  <a:lnTo>
                    <a:pt x="228" y="329"/>
                  </a:lnTo>
                  <a:lnTo>
                    <a:pt x="238" y="339"/>
                  </a:lnTo>
                  <a:lnTo>
                    <a:pt x="254" y="339"/>
                  </a:lnTo>
                  <a:lnTo>
                    <a:pt x="258" y="333"/>
                  </a:lnTo>
                  <a:lnTo>
                    <a:pt x="262" y="335"/>
                  </a:lnTo>
                  <a:lnTo>
                    <a:pt x="268" y="343"/>
                  </a:lnTo>
                  <a:lnTo>
                    <a:pt x="278" y="349"/>
                  </a:lnTo>
                  <a:lnTo>
                    <a:pt x="292" y="369"/>
                  </a:lnTo>
                  <a:lnTo>
                    <a:pt x="298" y="367"/>
                  </a:lnTo>
                  <a:lnTo>
                    <a:pt x="300" y="369"/>
                  </a:lnTo>
                  <a:lnTo>
                    <a:pt x="306" y="369"/>
                  </a:lnTo>
                  <a:lnTo>
                    <a:pt x="308" y="369"/>
                  </a:lnTo>
                  <a:lnTo>
                    <a:pt x="306" y="345"/>
                  </a:lnTo>
                  <a:lnTo>
                    <a:pt x="296" y="351"/>
                  </a:lnTo>
                  <a:lnTo>
                    <a:pt x="284" y="337"/>
                  </a:lnTo>
                  <a:lnTo>
                    <a:pt x="288" y="313"/>
                  </a:lnTo>
                  <a:lnTo>
                    <a:pt x="286" y="291"/>
                  </a:lnTo>
                  <a:lnTo>
                    <a:pt x="284" y="291"/>
                  </a:lnTo>
                  <a:lnTo>
                    <a:pt x="282" y="285"/>
                  </a:lnTo>
                  <a:lnTo>
                    <a:pt x="288" y="279"/>
                  </a:lnTo>
                  <a:lnTo>
                    <a:pt x="290" y="271"/>
                  </a:lnTo>
                  <a:lnTo>
                    <a:pt x="294" y="271"/>
                  </a:lnTo>
                  <a:lnTo>
                    <a:pt x="294" y="271"/>
                  </a:lnTo>
                  <a:lnTo>
                    <a:pt x="320" y="269"/>
                  </a:lnTo>
                  <a:lnTo>
                    <a:pt x="320" y="263"/>
                  </a:lnTo>
                  <a:lnTo>
                    <a:pt x="316" y="249"/>
                  </a:lnTo>
                  <a:lnTo>
                    <a:pt x="306" y="241"/>
                  </a:lnTo>
                  <a:lnTo>
                    <a:pt x="298" y="221"/>
                  </a:lnTo>
                  <a:lnTo>
                    <a:pt x="300" y="215"/>
                  </a:lnTo>
                  <a:lnTo>
                    <a:pt x="298" y="209"/>
                  </a:lnTo>
                  <a:lnTo>
                    <a:pt x="296" y="191"/>
                  </a:lnTo>
                  <a:lnTo>
                    <a:pt x="298" y="185"/>
                  </a:lnTo>
                  <a:lnTo>
                    <a:pt x="296" y="171"/>
                  </a:lnTo>
                  <a:lnTo>
                    <a:pt x="300" y="171"/>
                  </a:lnTo>
                  <a:lnTo>
                    <a:pt x="300" y="165"/>
                  </a:lnTo>
                  <a:lnTo>
                    <a:pt x="296" y="159"/>
                  </a:lnTo>
                  <a:lnTo>
                    <a:pt x="294" y="153"/>
                  </a:lnTo>
                  <a:lnTo>
                    <a:pt x="294" y="151"/>
                  </a:lnTo>
                  <a:lnTo>
                    <a:pt x="292" y="151"/>
                  </a:lnTo>
                  <a:lnTo>
                    <a:pt x="294" y="137"/>
                  </a:lnTo>
                  <a:lnTo>
                    <a:pt x="300" y="139"/>
                  </a:lnTo>
                  <a:lnTo>
                    <a:pt x="304" y="131"/>
                  </a:lnTo>
                  <a:lnTo>
                    <a:pt x="306" y="121"/>
                  </a:lnTo>
                  <a:lnTo>
                    <a:pt x="306" y="121"/>
                  </a:lnTo>
                  <a:lnTo>
                    <a:pt x="302" y="119"/>
                  </a:lnTo>
                  <a:lnTo>
                    <a:pt x="302" y="115"/>
                  </a:lnTo>
                  <a:lnTo>
                    <a:pt x="306" y="107"/>
                  </a:lnTo>
                  <a:lnTo>
                    <a:pt x="310" y="8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35" name="Freeform 559"/>
            <p:cNvSpPr>
              <a:spLocks/>
            </p:cNvSpPr>
            <p:nvPr/>
          </p:nvSpPr>
          <p:spPr bwMode="auto">
            <a:xfrm>
              <a:off x="4953832" y="4118138"/>
              <a:ext cx="58000" cy="54777"/>
            </a:xfrm>
            <a:custGeom>
              <a:avLst/>
              <a:gdLst>
                <a:gd name="T0" fmla="*/ 26 w 36"/>
                <a:gd name="T1" fmla="*/ 0 h 34"/>
                <a:gd name="T2" fmla="*/ 22 w 36"/>
                <a:gd name="T3" fmla="*/ 0 h 34"/>
                <a:gd name="T4" fmla="*/ 20 w 36"/>
                <a:gd name="T5" fmla="*/ 6 h 34"/>
                <a:gd name="T6" fmla="*/ 10 w 36"/>
                <a:gd name="T7" fmla="*/ 4 h 34"/>
                <a:gd name="T8" fmla="*/ 6 w 36"/>
                <a:gd name="T9" fmla="*/ 12 h 34"/>
                <a:gd name="T10" fmla="*/ 6 w 36"/>
                <a:gd name="T11" fmla="*/ 12 h 34"/>
                <a:gd name="T12" fmla="*/ 8 w 36"/>
                <a:gd name="T13" fmla="*/ 18 h 34"/>
                <a:gd name="T14" fmla="*/ 2 w 36"/>
                <a:gd name="T15" fmla="*/ 24 h 34"/>
                <a:gd name="T16" fmla="*/ 0 w 36"/>
                <a:gd name="T17" fmla="*/ 24 h 34"/>
                <a:gd name="T18" fmla="*/ 0 w 36"/>
                <a:gd name="T19" fmla="*/ 26 h 34"/>
                <a:gd name="T20" fmla="*/ 2 w 36"/>
                <a:gd name="T21" fmla="*/ 32 h 34"/>
                <a:gd name="T22" fmla="*/ 6 w 36"/>
                <a:gd name="T23" fmla="*/ 30 h 34"/>
                <a:gd name="T24" fmla="*/ 8 w 36"/>
                <a:gd name="T25" fmla="*/ 30 h 34"/>
                <a:gd name="T26" fmla="*/ 10 w 36"/>
                <a:gd name="T27" fmla="*/ 34 h 34"/>
                <a:gd name="T28" fmla="*/ 14 w 36"/>
                <a:gd name="T29" fmla="*/ 34 h 34"/>
                <a:gd name="T30" fmla="*/ 18 w 36"/>
                <a:gd name="T31" fmla="*/ 26 h 34"/>
                <a:gd name="T32" fmla="*/ 22 w 36"/>
                <a:gd name="T33" fmla="*/ 28 h 34"/>
                <a:gd name="T34" fmla="*/ 28 w 36"/>
                <a:gd name="T35" fmla="*/ 28 h 34"/>
                <a:gd name="T36" fmla="*/ 36 w 36"/>
                <a:gd name="T37" fmla="*/ 18 h 34"/>
                <a:gd name="T38" fmla="*/ 26 w 36"/>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4">
                  <a:moveTo>
                    <a:pt x="26" y="0"/>
                  </a:moveTo>
                  <a:lnTo>
                    <a:pt x="22" y="0"/>
                  </a:lnTo>
                  <a:lnTo>
                    <a:pt x="20" y="6"/>
                  </a:lnTo>
                  <a:lnTo>
                    <a:pt x="10" y="4"/>
                  </a:lnTo>
                  <a:lnTo>
                    <a:pt x="6" y="12"/>
                  </a:lnTo>
                  <a:lnTo>
                    <a:pt x="6" y="12"/>
                  </a:lnTo>
                  <a:lnTo>
                    <a:pt x="8" y="18"/>
                  </a:lnTo>
                  <a:lnTo>
                    <a:pt x="2" y="24"/>
                  </a:lnTo>
                  <a:lnTo>
                    <a:pt x="0" y="24"/>
                  </a:lnTo>
                  <a:lnTo>
                    <a:pt x="0" y="26"/>
                  </a:lnTo>
                  <a:lnTo>
                    <a:pt x="2" y="32"/>
                  </a:lnTo>
                  <a:lnTo>
                    <a:pt x="6" y="30"/>
                  </a:lnTo>
                  <a:lnTo>
                    <a:pt x="8" y="30"/>
                  </a:lnTo>
                  <a:lnTo>
                    <a:pt x="10" y="34"/>
                  </a:lnTo>
                  <a:lnTo>
                    <a:pt x="14" y="34"/>
                  </a:lnTo>
                  <a:lnTo>
                    <a:pt x="18" y="26"/>
                  </a:lnTo>
                  <a:lnTo>
                    <a:pt x="22" y="28"/>
                  </a:lnTo>
                  <a:lnTo>
                    <a:pt x="28" y="28"/>
                  </a:lnTo>
                  <a:lnTo>
                    <a:pt x="36" y="18"/>
                  </a:lnTo>
                  <a:lnTo>
                    <a:pt x="26"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36" name="Freeform 560"/>
            <p:cNvSpPr>
              <a:spLocks/>
            </p:cNvSpPr>
            <p:nvPr/>
          </p:nvSpPr>
          <p:spPr bwMode="auto">
            <a:xfrm>
              <a:off x="4969943" y="3945750"/>
              <a:ext cx="154666" cy="182055"/>
            </a:xfrm>
            <a:custGeom>
              <a:avLst/>
              <a:gdLst>
                <a:gd name="T0" fmla="*/ 40 w 96"/>
                <a:gd name="T1" fmla="*/ 97 h 113"/>
                <a:gd name="T2" fmla="*/ 40 w 96"/>
                <a:gd name="T3" fmla="*/ 87 h 113"/>
                <a:gd name="T4" fmla="*/ 48 w 96"/>
                <a:gd name="T5" fmla="*/ 79 h 113"/>
                <a:gd name="T6" fmla="*/ 54 w 96"/>
                <a:gd name="T7" fmla="*/ 79 h 113"/>
                <a:gd name="T8" fmla="*/ 60 w 96"/>
                <a:gd name="T9" fmla="*/ 83 h 113"/>
                <a:gd name="T10" fmla="*/ 66 w 96"/>
                <a:gd name="T11" fmla="*/ 77 h 113"/>
                <a:gd name="T12" fmla="*/ 74 w 96"/>
                <a:gd name="T13" fmla="*/ 79 h 113"/>
                <a:gd name="T14" fmla="*/ 76 w 96"/>
                <a:gd name="T15" fmla="*/ 83 h 113"/>
                <a:gd name="T16" fmla="*/ 76 w 96"/>
                <a:gd name="T17" fmla="*/ 83 h 113"/>
                <a:gd name="T18" fmla="*/ 96 w 96"/>
                <a:gd name="T19" fmla="*/ 48 h 113"/>
                <a:gd name="T20" fmla="*/ 92 w 96"/>
                <a:gd name="T21" fmla="*/ 28 h 113"/>
                <a:gd name="T22" fmla="*/ 84 w 96"/>
                <a:gd name="T23" fmla="*/ 22 h 113"/>
                <a:gd name="T24" fmla="*/ 84 w 96"/>
                <a:gd name="T25" fmla="*/ 12 h 113"/>
                <a:gd name="T26" fmla="*/ 78 w 96"/>
                <a:gd name="T27" fmla="*/ 4 h 113"/>
                <a:gd name="T28" fmla="*/ 78 w 96"/>
                <a:gd name="T29" fmla="*/ 0 h 113"/>
                <a:gd name="T30" fmla="*/ 70 w 96"/>
                <a:gd name="T31" fmla="*/ 8 h 113"/>
                <a:gd name="T32" fmla="*/ 62 w 96"/>
                <a:gd name="T33" fmla="*/ 8 h 113"/>
                <a:gd name="T34" fmla="*/ 50 w 96"/>
                <a:gd name="T35" fmla="*/ 10 h 113"/>
                <a:gd name="T36" fmla="*/ 46 w 96"/>
                <a:gd name="T37" fmla="*/ 14 h 113"/>
                <a:gd name="T38" fmla="*/ 40 w 96"/>
                <a:gd name="T39" fmla="*/ 10 h 113"/>
                <a:gd name="T40" fmla="*/ 36 w 96"/>
                <a:gd name="T41" fmla="*/ 12 h 113"/>
                <a:gd name="T42" fmla="*/ 24 w 96"/>
                <a:gd name="T43" fmla="*/ 10 h 113"/>
                <a:gd name="T44" fmla="*/ 20 w 96"/>
                <a:gd name="T45" fmla="*/ 16 h 113"/>
                <a:gd name="T46" fmla="*/ 20 w 96"/>
                <a:gd name="T47" fmla="*/ 22 h 113"/>
                <a:gd name="T48" fmla="*/ 22 w 96"/>
                <a:gd name="T49" fmla="*/ 38 h 113"/>
                <a:gd name="T50" fmla="*/ 30 w 96"/>
                <a:gd name="T51" fmla="*/ 40 h 113"/>
                <a:gd name="T52" fmla="*/ 30 w 96"/>
                <a:gd name="T53" fmla="*/ 40 h 113"/>
                <a:gd name="T54" fmla="*/ 34 w 96"/>
                <a:gd name="T55" fmla="*/ 38 h 113"/>
                <a:gd name="T56" fmla="*/ 34 w 96"/>
                <a:gd name="T57" fmla="*/ 42 h 113"/>
                <a:gd name="T58" fmla="*/ 34 w 96"/>
                <a:gd name="T59" fmla="*/ 48 h 113"/>
                <a:gd name="T60" fmla="*/ 22 w 96"/>
                <a:gd name="T61" fmla="*/ 63 h 113"/>
                <a:gd name="T62" fmla="*/ 18 w 96"/>
                <a:gd name="T63" fmla="*/ 63 h 113"/>
                <a:gd name="T64" fmla="*/ 18 w 96"/>
                <a:gd name="T65" fmla="*/ 56 h 113"/>
                <a:gd name="T66" fmla="*/ 6 w 96"/>
                <a:gd name="T67" fmla="*/ 69 h 113"/>
                <a:gd name="T68" fmla="*/ 2 w 96"/>
                <a:gd name="T69" fmla="*/ 87 h 113"/>
                <a:gd name="T70" fmla="*/ 6 w 96"/>
                <a:gd name="T71" fmla="*/ 89 h 113"/>
                <a:gd name="T72" fmla="*/ 6 w 96"/>
                <a:gd name="T73" fmla="*/ 93 h 113"/>
                <a:gd name="T74" fmla="*/ 4 w 96"/>
                <a:gd name="T75" fmla="*/ 101 h 113"/>
                <a:gd name="T76" fmla="*/ 2 w 96"/>
                <a:gd name="T77" fmla="*/ 101 h 113"/>
                <a:gd name="T78" fmla="*/ 2 w 96"/>
                <a:gd name="T79" fmla="*/ 101 h 113"/>
                <a:gd name="T80" fmla="*/ 0 w 96"/>
                <a:gd name="T81" fmla="*/ 111 h 113"/>
                <a:gd name="T82" fmla="*/ 10 w 96"/>
                <a:gd name="T83" fmla="*/ 113 h 113"/>
                <a:gd name="T84" fmla="*/ 12 w 96"/>
                <a:gd name="T85" fmla="*/ 107 h 113"/>
                <a:gd name="T86" fmla="*/ 16 w 96"/>
                <a:gd name="T87" fmla="*/ 107 h 113"/>
                <a:gd name="T88" fmla="*/ 20 w 96"/>
                <a:gd name="T89" fmla="*/ 101 h 113"/>
                <a:gd name="T90" fmla="*/ 40 w 96"/>
                <a:gd name="T91" fmla="*/ 101 h 113"/>
                <a:gd name="T92" fmla="*/ 40 w 96"/>
                <a:gd name="T93" fmla="*/ 97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113">
                  <a:moveTo>
                    <a:pt x="40" y="97"/>
                  </a:moveTo>
                  <a:lnTo>
                    <a:pt x="40" y="87"/>
                  </a:lnTo>
                  <a:lnTo>
                    <a:pt x="48" y="79"/>
                  </a:lnTo>
                  <a:lnTo>
                    <a:pt x="54" y="79"/>
                  </a:lnTo>
                  <a:lnTo>
                    <a:pt x="60" y="83"/>
                  </a:lnTo>
                  <a:lnTo>
                    <a:pt x="66" y="77"/>
                  </a:lnTo>
                  <a:lnTo>
                    <a:pt x="74" y="79"/>
                  </a:lnTo>
                  <a:lnTo>
                    <a:pt x="76" y="83"/>
                  </a:lnTo>
                  <a:lnTo>
                    <a:pt x="76" y="83"/>
                  </a:lnTo>
                  <a:lnTo>
                    <a:pt x="96" y="48"/>
                  </a:lnTo>
                  <a:lnTo>
                    <a:pt x="92" y="28"/>
                  </a:lnTo>
                  <a:lnTo>
                    <a:pt x="84" y="22"/>
                  </a:lnTo>
                  <a:lnTo>
                    <a:pt x="84" y="12"/>
                  </a:lnTo>
                  <a:lnTo>
                    <a:pt x="78" y="4"/>
                  </a:lnTo>
                  <a:lnTo>
                    <a:pt x="78" y="0"/>
                  </a:lnTo>
                  <a:lnTo>
                    <a:pt x="70" y="8"/>
                  </a:lnTo>
                  <a:lnTo>
                    <a:pt x="62" y="8"/>
                  </a:lnTo>
                  <a:lnTo>
                    <a:pt x="50" y="10"/>
                  </a:lnTo>
                  <a:lnTo>
                    <a:pt x="46" y="14"/>
                  </a:lnTo>
                  <a:lnTo>
                    <a:pt x="40" y="10"/>
                  </a:lnTo>
                  <a:lnTo>
                    <a:pt x="36" y="12"/>
                  </a:lnTo>
                  <a:lnTo>
                    <a:pt x="24" y="10"/>
                  </a:lnTo>
                  <a:lnTo>
                    <a:pt x="20" y="16"/>
                  </a:lnTo>
                  <a:lnTo>
                    <a:pt x="20" y="22"/>
                  </a:lnTo>
                  <a:lnTo>
                    <a:pt x="22" y="38"/>
                  </a:lnTo>
                  <a:lnTo>
                    <a:pt x="30" y="40"/>
                  </a:lnTo>
                  <a:lnTo>
                    <a:pt x="30" y="40"/>
                  </a:lnTo>
                  <a:lnTo>
                    <a:pt x="34" y="38"/>
                  </a:lnTo>
                  <a:lnTo>
                    <a:pt x="34" y="42"/>
                  </a:lnTo>
                  <a:lnTo>
                    <a:pt x="34" y="48"/>
                  </a:lnTo>
                  <a:lnTo>
                    <a:pt x="22" y="63"/>
                  </a:lnTo>
                  <a:lnTo>
                    <a:pt x="18" y="63"/>
                  </a:lnTo>
                  <a:lnTo>
                    <a:pt x="18" y="56"/>
                  </a:lnTo>
                  <a:lnTo>
                    <a:pt x="6" y="69"/>
                  </a:lnTo>
                  <a:lnTo>
                    <a:pt x="2" y="87"/>
                  </a:lnTo>
                  <a:lnTo>
                    <a:pt x="6" y="89"/>
                  </a:lnTo>
                  <a:lnTo>
                    <a:pt x="6" y="93"/>
                  </a:lnTo>
                  <a:lnTo>
                    <a:pt x="4" y="101"/>
                  </a:lnTo>
                  <a:lnTo>
                    <a:pt x="2" y="101"/>
                  </a:lnTo>
                  <a:lnTo>
                    <a:pt x="2" y="101"/>
                  </a:lnTo>
                  <a:lnTo>
                    <a:pt x="0" y="111"/>
                  </a:lnTo>
                  <a:lnTo>
                    <a:pt x="10" y="113"/>
                  </a:lnTo>
                  <a:lnTo>
                    <a:pt x="12" y="107"/>
                  </a:lnTo>
                  <a:lnTo>
                    <a:pt x="16" y="107"/>
                  </a:lnTo>
                  <a:lnTo>
                    <a:pt x="20" y="101"/>
                  </a:lnTo>
                  <a:lnTo>
                    <a:pt x="40" y="101"/>
                  </a:lnTo>
                  <a:lnTo>
                    <a:pt x="40" y="9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37" name="Freeform 561"/>
            <p:cNvSpPr>
              <a:spLocks noEditPoints="1"/>
            </p:cNvSpPr>
            <p:nvPr/>
          </p:nvSpPr>
          <p:spPr bwMode="auto">
            <a:xfrm>
              <a:off x="4973165" y="4108471"/>
              <a:ext cx="301276" cy="344776"/>
            </a:xfrm>
            <a:custGeom>
              <a:avLst/>
              <a:gdLst>
                <a:gd name="T0" fmla="*/ 169 w 187"/>
                <a:gd name="T1" fmla="*/ 104 h 214"/>
                <a:gd name="T2" fmla="*/ 171 w 187"/>
                <a:gd name="T3" fmla="*/ 96 h 214"/>
                <a:gd name="T4" fmla="*/ 173 w 187"/>
                <a:gd name="T5" fmla="*/ 104 h 214"/>
                <a:gd name="T6" fmla="*/ 177 w 187"/>
                <a:gd name="T7" fmla="*/ 82 h 214"/>
                <a:gd name="T8" fmla="*/ 175 w 187"/>
                <a:gd name="T9" fmla="*/ 80 h 214"/>
                <a:gd name="T10" fmla="*/ 175 w 187"/>
                <a:gd name="T11" fmla="*/ 90 h 214"/>
                <a:gd name="T12" fmla="*/ 185 w 187"/>
                <a:gd name="T13" fmla="*/ 186 h 214"/>
                <a:gd name="T14" fmla="*/ 175 w 187"/>
                <a:gd name="T15" fmla="*/ 180 h 214"/>
                <a:gd name="T16" fmla="*/ 173 w 187"/>
                <a:gd name="T17" fmla="*/ 162 h 214"/>
                <a:gd name="T18" fmla="*/ 169 w 187"/>
                <a:gd name="T19" fmla="*/ 142 h 214"/>
                <a:gd name="T20" fmla="*/ 171 w 187"/>
                <a:gd name="T21" fmla="*/ 122 h 214"/>
                <a:gd name="T22" fmla="*/ 167 w 187"/>
                <a:gd name="T23" fmla="*/ 114 h 214"/>
                <a:gd name="T24" fmla="*/ 161 w 187"/>
                <a:gd name="T25" fmla="*/ 108 h 214"/>
                <a:gd name="T26" fmla="*/ 163 w 187"/>
                <a:gd name="T27" fmla="*/ 84 h 214"/>
                <a:gd name="T28" fmla="*/ 141 w 187"/>
                <a:gd name="T29" fmla="*/ 52 h 214"/>
                <a:gd name="T30" fmla="*/ 78 w 187"/>
                <a:gd name="T31" fmla="*/ 2 h 214"/>
                <a:gd name="T32" fmla="*/ 72 w 187"/>
                <a:gd name="T33" fmla="*/ 14 h 214"/>
                <a:gd name="T34" fmla="*/ 66 w 187"/>
                <a:gd name="T35" fmla="*/ 26 h 214"/>
                <a:gd name="T36" fmla="*/ 72 w 187"/>
                <a:gd name="T37" fmla="*/ 28 h 214"/>
                <a:gd name="T38" fmla="*/ 58 w 187"/>
                <a:gd name="T39" fmla="*/ 30 h 214"/>
                <a:gd name="T40" fmla="*/ 58 w 187"/>
                <a:gd name="T41" fmla="*/ 38 h 214"/>
                <a:gd name="T42" fmla="*/ 54 w 187"/>
                <a:gd name="T43" fmla="*/ 32 h 214"/>
                <a:gd name="T44" fmla="*/ 42 w 187"/>
                <a:gd name="T45" fmla="*/ 32 h 214"/>
                <a:gd name="T46" fmla="*/ 40 w 187"/>
                <a:gd name="T47" fmla="*/ 36 h 214"/>
                <a:gd name="T48" fmla="*/ 40 w 187"/>
                <a:gd name="T49" fmla="*/ 8 h 214"/>
                <a:gd name="T50" fmla="*/ 38 w 187"/>
                <a:gd name="T51" fmla="*/ 0 h 214"/>
                <a:gd name="T52" fmla="*/ 14 w 187"/>
                <a:gd name="T53" fmla="*/ 6 h 214"/>
                <a:gd name="T54" fmla="*/ 16 w 187"/>
                <a:gd name="T55" fmla="*/ 34 h 214"/>
                <a:gd name="T56" fmla="*/ 22 w 187"/>
                <a:gd name="T57" fmla="*/ 46 h 214"/>
                <a:gd name="T58" fmla="*/ 16 w 187"/>
                <a:gd name="T59" fmla="*/ 54 h 214"/>
                <a:gd name="T60" fmla="*/ 2 w 187"/>
                <a:gd name="T61" fmla="*/ 72 h 214"/>
                <a:gd name="T62" fmla="*/ 2 w 187"/>
                <a:gd name="T63" fmla="*/ 84 h 214"/>
                <a:gd name="T64" fmla="*/ 4 w 187"/>
                <a:gd name="T65" fmla="*/ 94 h 214"/>
                <a:gd name="T66" fmla="*/ 0 w 187"/>
                <a:gd name="T67" fmla="*/ 104 h 214"/>
                <a:gd name="T68" fmla="*/ 8 w 187"/>
                <a:gd name="T69" fmla="*/ 112 h 214"/>
                <a:gd name="T70" fmla="*/ 16 w 187"/>
                <a:gd name="T71" fmla="*/ 128 h 214"/>
                <a:gd name="T72" fmla="*/ 26 w 187"/>
                <a:gd name="T73" fmla="*/ 154 h 214"/>
                <a:gd name="T74" fmla="*/ 26 w 187"/>
                <a:gd name="T75" fmla="*/ 158 h 214"/>
                <a:gd name="T76" fmla="*/ 58 w 187"/>
                <a:gd name="T77" fmla="*/ 170 h 214"/>
                <a:gd name="T78" fmla="*/ 74 w 187"/>
                <a:gd name="T79" fmla="*/ 170 h 214"/>
                <a:gd name="T80" fmla="*/ 88 w 187"/>
                <a:gd name="T81" fmla="*/ 192 h 214"/>
                <a:gd name="T82" fmla="*/ 88 w 187"/>
                <a:gd name="T83" fmla="*/ 204 h 214"/>
                <a:gd name="T84" fmla="*/ 98 w 187"/>
                <a:gd name="T85" fmla="*/ 210 h 214"/>
                <a:gd name="T86" fmla="*/ 109 w 187"/>
                <a:gd name="T87" fmla="*/ 206 h 214"/>
                <a:gd name="T88" fmla="*/ 121 w 187"/>
                <a:gd name="T89" fmla="*/ 214 h 214"/>
                <a:gd name="T90" fmla="*/ 131 w 187"/>
                <a:gd name="T91" fmla="*/ 210 h 214"/>
                <a:gd name="T92" fmla="*/ 141 w 187"/>
                <a:gd name="T93" fmla="*/ 210 h 214"/>
                <a:gd name="T94" fmla="*/ 149 w 187"/>
                <a:gd name="T95" fmla="*/ 206 h 214"/>
                <a:gd name="T96" fmla="*/ 159 w 187"/>
                <a:gd name="T97" fmla="*/ 202 h 214"/>
                <a:gd name="T98" fmla="*/ 171 w 187"/>
                <a:gd name="T99" fmla="*/ 200 h 214"/>
                <a:gd name="T100" fmla="*/ 177 w 187"/>
                <a:gd name="T101" fmla="*/ 194 h 214"/>
                <a:gd name="T102" fmla="*/ 187 w 187"/>
                <a:gd name="T103"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7" h="214">
                  <a:moveTo>
                    <a:pt x="173" y="108"/>
                  </a:moveTo>
                  <a:lnTo>
                    <a:pt x="169" y="104"/>
                  </a:lnTo>
                  <a:lnTo>
                    <a:pt x="169" y="96"/>
                  </a:lnTo>
                  <a:lnTo>
                    <a:pt x="171" y="96"/>
                  </a:lnTo>
                  <a:lnTo>
                    <a:pt x="171" y="100"/>
                  </a:lnTo>
                  <a:lnTo>
                    <a:pt x="173" y="104"/>
                  </a:lnTo>
                  <a:lnTo>
                    <a:pt x="173" y="108"/>
                  </a:lnTo>
                  <a:close/>
                  <a:moveTo>
                    <a:pt x="177" y="82"/>
                  </a:moveTo>
                  <a:lnTo>
                    <a:pt x="177" y="80"/>
                  </a:lnTo>
                  <a:lnTo>
                    <a:pt x="175" y="80"/>
                  </a:lnTo>
                  <a:lnTo>
                    <a:pt x="173" y="86"/>
                  </a:lnTo>
                  <a:lnTo>
                    <a:pt x="175" y="90"/>
                  </a:lnTo>
                  <a:lnTo>
                    <a:pt x="177" y="82"/>
                  </a:lnTo>
                  <a:close/>
                  <a:moveTo>
                    <a:pt x="185" y="186"/>
                  </a:moveTo>
                  <a:lnTo>
                    <a:pt x="179" y="186"/>
                  </a:lnTo>
                  <a:lnTo>
                    <a:pt x="175" y="180"/>
                  </a:lnTo>
                  <a:lnTo>
                    <a:pt x="173" y="170"/>
                  </a:lnTo>
                  <a:lnTo>
                    <a:pt x="173" y="162"/>
                  </a:lnTo>
                  <a:lnTo>
                    <a:pt x="169" y="146"/>
                  </a:lnTo>
                  <a:lnTo>
                    <a:pt x="169" y="142"/>
                  </a:lnTo>
                  <a:lnTo>
                    <a:pt x="169" y="128"/>
                  </a:lnTo>
                  <a:lnTo>
                    <a:pt x="171" y="122"/>
                  </a:lnTo>
                  <a:lnTo>
                    <a:pt x="171" y="118"/>
                  </a:lnTo>
                  <a:lnTo>
                    <a:pt x="167" y="114"/>
                  </a:lnTo>
                  <a:lnTo>
                    <a:pt x="163" y="110"/>
                  </a:lnTo>
                  <a:lnTo>
                    <a:pt x="161" y="108"/>
                  </a:lnTo>
                  <a:lnTo>
                    <a:pt x="159" y="98"/>
                  </a:lnTo>
                  <a:lnTo>
                    <a:pt x="163" y="84"/>
                  </a:lnTo>
                  <a:lnTo>
                    <a:pt x="167" y="78"/>
                  </a:lnTo>
                  <a:lnTo>
                    <a:pt x="141" y="52"/>
                  </a:lnTo>
                  <a:lnTo>
                    <a:pt x="141" y="42"/>
                  </a:lnTo>
                  <a:lnTo>
                    <a:pt x="78" y="2"/>
                  </a:lnTo>
                  <a:lnTo>
                    <a:pt x="78" y="2"/>
                  </a:lnTo>
                  <a:lnTo>
                    <a:pt x="72" y="14"/>
                  </a:lnTo>
                  <a:lnTo>
                    <a:pt x="66" y="20"/>
                  </a:lnTo>
                  <a:lnTo>
                    <a:pt x="66" y="26"/>
                  </a:lnTo>
                  <a:lnTo>
                    <a:pt x="72" y="26"/>
                  </a:lnTo>
                  <a:lnTo>
                    <a:pt x="72" y="28"/>
                  </a:lnTo>
                  <a:lnTo>
                    <a:pt x="64" y="32"/>
                  </a:lnTo>
                  <a:lnTo>
                    <a:pt x="58" y="30"/>
                  </a:lnTo>
                  <a:lnTo>
                    <a:pt x="56" y="32"/>
                  </a:lnTo>
                  <a:lnTo>
                    <a:pt x="58" y="38"/>
                  </a:lnTo>
                  <a:lnTo>
                    <a:pt x="52" y="40"/>
                  </a:lnTo>
                  <a:lnTo>
                    <a:pt x="54" y="32"/>
                  </a:lnTo>
                  <a:lnTo>
                    <a:pt x="48" y="30"/>
                  </a:lnTo>
                  <a:lnTo>
                    <a:pt x="42" y="32"/>
                  </a:lnTo>
                  <a:lnTo>
                    <a:pt x="42" y="36"/>
                  </a:lnTo>
                  <a:lnTo>
                    <a:pt x="40" y="36"/>
                  </a:lnTo>
                  <a:lnTo>
                    <a:pt x="36" y="24"/>
                  </a:lnTo>
                  <a:lnTo>
                    <a:pt x="40" y="8"/>
                  </a:lnTo>
                  <a:lnTo>
                    <a:pt x="38" y="2"/>
                  </a:lnTo>
                  <a:lnTo>
                    <a:pt x="38" y="0"/>
                  </a:lnTo>
                  <a:lnTo>
                    <a:pt x="18" y="0"/>
                  </a:lnTo>
                  <a:lnTo>
                    <a:pt x="14" y="6"/>
                  </a:lnTo>
                  <a:lnTo>
                    <a:pt x="24" y="24"/>
                  </a:lnTo>
                  <a:lnTo>
                    <a:pt x="16" y="34"/>
                  </a:lnTo>
                  <a:lnTo>
                    <a:pt x="14" y="40"/>
                  </a:lnTo>
                  <a:lnTo>
                    <a:pt x="22" y="46"/>
                  </a:lnTo>
                  <a:lnTo>
                    <a:pt x="20" y="50"/>
                  </a:lnTo>
                  <a:lnTo>
                    <a:pt x="16" y="54"/>
                  </a:lnTo>
                  <a:lnTo>
                    <a:pt x="12" y="58"/>
                  </a:lnTo>
                  <a:lnTo>
                    <a:pt x="2" y="72"/>
                  </a:lnTo>
                  <a:lnTo>
                    <a:pt x="2" y="72"/>
                  </a:lnTo>
                  <a:lnTo>
                    <a:pt x="2" y="84"/>
                  </a:lnTo>
                  <a:lnTo>
                    <a:pt x="2" y="92"/>
                  </a:lnTo>
                  <a:lnTo>
                    <a:pt x="4" y="94"/>
                  </a:lnTo>
                  <a:lnTo>
                    <a:pt x="4" y="98"/>
                  </a:lnTo>
                  <a:lnTo>
                    <a:pt x="0" y="104"/>
                  </a:lnTo>
                  <a:lnTo>
                    <a:pt x="4" y="112"/>
                  </a:lnTo>
                  <a:lnTo>
                    <a:pt x="8" y="112"/>
                  </a:lnTo>
                  <a:lnTo>
                    <a:pt x="16" y="122"/>
                  </a:lnTo>
                  <a:lnTo>
                    <a:pt x="16" y="128"/>
                  </a:lnTo>
                  <a:lnTo>
                    <a:pt x="26" y="148"/>
                  </a:lnTo>
                  <a:lnTo>
                    <a:pt x="26" y="154"/>
                  </a:lnTo>
                  <a:lnTo>
                    <a:pt x="24" y="156"/>
                  </a:lnTo>
                  <a:lnTo>
                    <a:pt x="26" y="158"/>
                  </a:lnTo>
                  <a:lnTo>
                    <a:pt x="36" y="162"/>
                  </a:lnTo>
                  <a:lnTo>
                    <a:pt x="58" y="170"/>
                  </a:lnTo>
                  <a:lnTo>
                    <a:pt x="68" y="174"/>
                  </a:lnTo>
                  <a:lnTo>
                    <a:pt x="74" y="170"/>
                  </a:lnTo>
                  <a:lnTo>
                    <a:pt x="82" y="178"/>
                  </a:lnTo>
                  <a:lnTo>
                    <a:pt x="88" y="192"/>
                  </a:lnTo>
                  <a:lnTo>
                    <a:pt x="86" y="198"/>
                  </a:lnTo>
                  <a:lnTo>
                    <a:pt x="88" y="204"/>
                  </a:lnTo>
                  <a:lnTo>
                    <a:pt x="88" y="210"/>
                  </a:lnTo>
                  <a:lnTo>
                    <a:pt x="98" y="210"/>
                  </a:lnTo>
                  <a:lnTo>
                    <a:pt x="102" y="206"/>
                  </a:lnTo>
                  <a:lnTo>
                    <a:pt x="109" y="206"/>
                  </a:lnTo>
                  <a:lnTo>
                    <a:pt x="115" y="214"/>
                  </a:lnTo>
                  <a:lnTo>
                    <a:pt x="121" y="214"/>
                  </a:lnTo>
                  <a:lnTo>
                    <a:pt x="125" y="210"/>
                  </a:lnTo>
                  <a:lnTo>
                    <a:pt x="131" y="210"/>
                  </a:lnTo>
                  <a:lnTo>
                    <a:pt x="135" y="212"/>
                  </a:lnTo>
                  <a:lnTo>
                    <a:pt x="141" y="210"/>
                  </a:lnTo>
                  <a:lnTo>
                    <a:pt x="145" y="206"/>
                  </a:lnTo>
                  <a:lnTo>
                    <a:pt x="149" y="206"/>
                  </a:lnTo>
                  <a:lnTo>
                    <a:pt x="153" y="206"/>
                  </a:lnTo>
                  <a:lnTo>
                    <a:pt x="159" y="202"/>
                  </a:lnTo>
                  <a:lnTo>
                    <a:pt x="165" y="202"/>
                  </a:lnTo>
                  <a:lnTo>
                    <a:pt x="171" y="200"/>
                  </a:lnTo>
                  <a:lnTo>
                    <a:pt x="175" y="200"/>
                  </a:lnTo>
                  <a:lnTo>
                    <a:pt x="177" y="194"/>
                  </a:lnTo>
                  <a:lnTo>
                    <a:pt x="181" y="192"/>
                  </a:lnTo>
                  <a:lnTo>
                    <a:pt x="187" y="190"/>
                  </a:lnTo>
                  <a:lnTo>
                    <a:pt x="185" y="18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38" name="Freeform 562"/>
            <p:cNvSpPr>
              <a:spLocks/>
            </p:cNvSpPr>
            <p:nvPr/>
          </p:nvSpPr>
          <p:spPr bwMode="auto">
            <a:xfrm>
              <a:off x="5293775" y="3700862"/>
              <a:ext cx="283554" cy="433386"/>
            </a:xfrm>
            <a:custGeom>
              <a:avLst/>
              <a:gdLst>
                <a:gd name="T0" fmla="*/ 172 w 176"/>
                <a:gd name="T1" fmla="*/ 16 h 269"/>
                <a:gd name="T2" fmla="*/ 174 w 176"/>
                <a:gd name="T3" fmla="*/ 2 h 269"/>
                <a:gd name="T4" fmla="*/ 162 w 176"/>
                <a:gd name="T5" fmla="*/ 2 h 269"/>
                <a:gd name="T6" fmla="*/ 142 w 176"/>
                <a:gd name="T7" fmla="*/ 12 h 269"/>
                <a:gd name="T8" fmla="*/ 124 w 176"/>
                <a:gd name="T9" fmla="*/ 12 h 269"/>
                <a:gd name="T10" fmla="*/ 110 w 176"/>
                <a:gd name="T11" fmla="*/ 16 h 269"/>
                <a:gd name="T12" fmla="*/ 88 w 176"/>
                <a:gd name="T13" fmla="*/ 24 h 269"/>
                <a:gd name="T14" fmla="*/ 76 w 176"/>
                <a:gd name="T15" fmla="*/ 22 h 269"/>
                <a:gd name="T16" fmla="*/ 64 w 176"/>
                <a:gd name="T17" fmla="*/ 28 h 269"/>
                <a:gd name="T18" fmla="*/ 46 w 176"/>
                <a:gd name="T19" fmla="*/ 22 h 269"/>
                <a:gd name="T20" fmla="*/ 34 w 176"/>
                <a:gd name="T21" fmla="*/ 10 h 269"/>
                <a:gd name="T22" fmla="*/ 28 w 176"/>
                <a:gd name="T23" fmla="*/ 18 h 269"/>
                <a:gd name="T24" fmla="*/ 22 w 176"/>
                <a:gd name="T25" fmla="*/ 32 h 269"/>
                <a:gd name="T26" fmla="*/ 34 w 176"/>
                <a:gd name="T27" fmla="*/ 48 h 269"/>
                <a:gd name="T28" fmla="*/ 70 w 176"/>
                <a:gd name="T29" fmla="*/ 66 h 269"/>
                <a:gd name="T30" fmla="*/ 82 w 176"/>
                <a:gd name="T31" fmla="*/ 72 h 269"/>
                <a:gd name="T32" fmla="*/ 102 w 176"/>
                <a:gd name="T33" fmla="*/ 78 h 269"/>
                <a:gd name="T34" fmla="*/ 64 w 176"/>
                <a:gd name="T35" fmla="*/ 142 h 269"/>
                <a:gd name="T36" fmla="*/ 42 w 176"/>
                <a:gd name="T37" fmla="*/ 142 h 269"/>
                <a:gd name="T38" fmla="*/ 18 w 176"/>
                <a:gd name="T39" fmla="*/ 152 h 269"/>
                <a:gd name="T40" fmla="*/ 10 w 176"/>
                <a:gd name="T41" fmla="*/ 164 h 269"/>
                <a:gd name="T42" fmla="*/ 0 w 176"/>
                <a:gd name="T43" fmla="*/ 255 h 269"/>
                <a:gd name="T44" fmla="*/ 4 w 176"/>
                <a:gd name="T45" fmla="*/ 265 h 269"/>
                <a:gd name="T46" fmla="*/ 12 w 176"/>
                <a:gd name="T47" fmla="*/ 267 h 269"/>
                <a:gd name="T48" fmla="*/ 22 w 176"/>
                <a:gd name="T49" fmla="*/ 249 h 269"/>
                <a:gd name="T50" fmla="*/ 30 w 176"/>
                <a:gd name="T51" fmla="*/ 239 h 269"/>
                <a:gd name="T52" fmla="*/ 36 w 176"/>
                <a:gd name="T53" fmla="*/ 231 h 269"/>
                <a:gd name="T54" fmla="*/ 46 w 176"/>
                <a:gd name="T55" fmla="*/ 223 h 269"/>
                <a:gd name="T56" fmla="*/ 58 w 176"/>
                <a:gd name="T57" fmla="*/ 213 h 269"/>
                <a:gd name="T58" fmla="*/ 66 w 176"/>
                <a:gd name="T59" fmla="*/ 204 h 269"/>
                <a:gd name="T60" fmla="*/ 74 w 176"/>
                <a:gd name="T61" fmla="*/ 198 h 269"/>
                <a:gd name="T62" fmla="*/ 90 w 176"/>
                <a:gd name="T63" fmla="*/ 188 h 269"/>
                <a:gd name="T64" fmla="*/ 110 w 176"/>
                <a:gd name="T65" fmla="*/ 164 h 269"/>
                <a:gd name="T66" fmla="*/ 124 w 176"/>
                <a:gd name="T67" fmla="*/ 142 h 269"/>
                <a:gd name="T68" fmla="*/ 138 w 176"/>
                <a:gd name="T69" fmla="*/ 120 h 269"/>
                <a:gd name="T70" fmla="*/ 146 w 176"/>
                <a:gd name="T71" fmla="*/ 102 h 269"/>
                <a:gd name="T72" fmla="*/ 150 w 176"/>
                <a:gd name="T73" fmla="*/ 82 h 269"/>
                <a:gd name="T74" fmla="*/ 162 w 176"/>
                <a:gd name="T75" fmla="*/ 66 h 269"/>
                <a:gd name="T76" fmla="*/ 166 w 176"/>
                <a:gd name="T77" fmla="*/ 50 h 269"/>
                <a:gd name="T78" fmla="*/ 172 w 176"/>
                <a:gd name="T79" fmla="*/ 30 h 269"/>
                <a:gd name="T80" fmla="*/ 176 w 176"/>
                <a:gd name="T81" fmla="*/ 2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269">
                  <a:moveTo>
                    <a:pt x="172" y="26"/>
                  </a:moveTo>
                  <a:lnTo>
                    <a:pt x="172" y="16"/>
                  </a:lnTo>
                  <a:lnTo>
                    <a:pt x="170" y="14"/>
                  </a:lnTo>
                  <a:lnTo>
                    <a:pt x="174" y="2"/>
                  </a:lnTo>
                  <a:lnTo>
                    <a:pt x="164" y="0"/>
                  </a:lnTo>
                  <a:lnTo>
                    <a:pt x="162" y="2"/>
                  </a:lnTo>
                  <a:lnTo>
                    <a:pt x="156" y="6"/>
                  </a:lnTo>
                  <a:lnTo>
                    <a:pt x="142" y="12"/>
                  </a:lnTo>
                  <a:lnTo>
                    <a:pt x="138" y="14"/>
                  </a:lnTo>
                  <a:lnTo>
                    <a:pt x="124" y="12"/>
                  </a:lnTo>
                  <a:lnTo>
                    <a:pt x="118" y="16"/>
                  </a:lnTo>
                  <a:lnTo>
                    <a:pt x="110" y="16"/>
                  </a:lnTo>
                  <a:lnTo>
                    <a:pt x="94" y="24"/>
                  </a:lnTo>
                  <a:lnTo>
                    <a:pt x="88" y="24"/>
                  </a:lnTo>
                  <a:lnTo>
                    <a:pt x="86" y="24"/>
                  </a:lnTo>
                  <a:lnTo>
                    <a:pt x="76" y="22"/>
                  </a:lnTo>
                  <a:lnTo>
                    <a:pt x="70" y="28"/>
                  </a:lnTo>
                  <a:lnTo>
                    <a:pt x="64" y="28"/>
                  </a:lnTo>
                  <a:lnTo>
                    <a:pt x="50" y="26"/>
                  </a:lnTo>
                  <a:lnTo>
                    <a:pt x="46" y="22"/>
                  </a:lnTo>
                  <a:lnTo>
                    <a:pt x="42" y="14"/>
                  </a:lnTo>
                  <a:lnTo>
                    <a:pt x="34" y="10"/>
                  </a:lnTo>
                  <a:lnTo>
                    <a:pt x="32" y="16"/>
                  </a:lnTo>
                  <a:lnTo>
                    <a:pt x="28" y="18"/>
                  </a:lnTo>
                  <a:lnTo>
                    <a:pt x="22" y="26"/>
                  </a:lnTo>
                  <a:lnTo>
                    <a:pt x="22" y="32"/>
                  </a:lnTo>
                  <a:lnTo>
                    <a:pt x="34" y="44"/>
                  </a:lnTo>
                  <a:lnTo>
                    <a:pt x="34" y="48"/>
                  </a:lnTo>
                  <a:lnTo>
                    <a:pt x="44" y="58"/>
                  </a:lnTo>
                  <a:lnTo>
                    <a:pt x="70" y="66"/>
                  </a:lnTo>
                  <a:lnTo>
                    <a:pt x="78" y="68"/>
                  </a:lnTo>
                  <a:lnTo>
                    <a:pt x="82" y="72"/>
                  </a:lnTo>
                  <a:lnTo>
                    <a:pt x="94" y="74"/>
                  </a:lnTo>
                  <a:lnTo>
                    <a:pt x="102" y="78"/>
                  </a:lnTo>
                  <a:lnTo>
                    <a:pt x="118" y="76"/>
                  </a:lnTo>
                  <a:lnTo>
                    <a:pt x="64" y="142"/>
                  </a:lnTo>
                  <a:lnTo>
                    <a:pt x="50" y="140"/>
                  </a:lnTo>
                  <a:lnTo>
                    <a:pt x="42" y="142"/>
                  </a:lnTo>
                  <a:lnTo>
                    <a:pt x="32" y="150"/>
                  </a:lnTo>
                  <a:lnTo>
                    <a:pt x="18" y="152"/>
                  </a:lnTo>
                  <a:lnTo>
                    <a:pt x="12" y="158"/>
                  </a:lnTo>
                  <a:lnTo>
                    <a:pt x="10" y="164"/>
                  </a:lnTo>
                  <a:lnTo>
                    <a:pt x="0" y="180"/>
                  </a:lnTo>
                  <a:lnTo>
                    <a:pt x="0" y="255"/>
                  </a:lnTo>
                  <a:lnTo>
                    <a:pt x="2" y="259"/>
                  </a:lnTo>
                  <a:lnTo>
                    <a:pt x="4" y="265"/>
                  </a:lnTo>
                  <a:lnTo>
                    <a:pt x="10" y="269"/>
                  </a:lnTo>
                  <a:lnTo>
                    <a:pt x="12" y="267"/>
                  </a:lnTo>
                  <a:lnTo>
                    <a:pt x="16" y="257"/>
                  </a:lnTo>
                  <a:lnTo>
                    <a:pt x="22" y="249"/>
                  </a:lnTo>
                  <a:lnTo>
                    <a:pt x="28" y="243"/>
                  </a:lnTo>
                  <a:lnTo>
                    <a:pt x="30" y="239"/>
                  </a:lnTo>
                  <a:lnTo>
                    <a:pt x="34" y="235"/>
                  </a:lnTo>
                  <a:lnTo>
                    <a:pt x="36" y="231"/>
                  </a:lnTo>
                  <a:lnTo>
                    <a:pt x="44" y="225"/>
                  </a:lnTo>
                  <a:lnTo>
                    <a:pt x="46" y="223"/>
                  </a:lnTo>
                  <a:lnTo>
                    <a:pt x="54" y="217"/>
                  </a:lnTo>
                  <a:lnTo>
                    <a:pt x="58" y="213"/>
                  </a:lnTo>
                  <a:lnTo>
                    <a:pt x="60" y="208"/>
                  </a:lnTo>
                  <a:lnTo>
                    <a:pt x="66" y="204"/>
                  </a:lnTo>
                  <a:lnTo>
                    <a:pt x="70" y="204"/>
                  </a:lnTo>
                  <a:lnTo>
                    <a:pt x="74" y="198"/>
                  </a:lnTo>
                  <a:lnTo>
                    <a:pt x="82" y="196"/>
                  </a:lnTo>
                  <a:lnTo>
                    <a:pt x="90" y="188"/>
                  </a:lnTo>
                  <a:lnTo>
                    <a:pt x="98" y="178"/>
                  </a:lnTo>
                  <a:lnTo>
                    <a:pt x="110" y="164"/>
                  </a:lnTo>
                  <a:lnTo>
                    <a:pt x="116" y="156"/>
                  </a:lnTo>
                  <a:lnTo>
                    <a:pt x="124" y="142"/>
                  </a:lnTo>
                  <a:lnTo>
                    <a:pt x="126" y="136"/>
                  </a:lnTo>
                  <a:lnTo>
                    <a:pt x="138" y="120"/>
                  </a:lnTo>
                  <a:lnTo>
                    <a:pt x="140" y="110"/>
                  </a:lnTo>
                  <a:lnTo>
                    <a:pt x="146" y="102"/>
                  </a:lnTo>
                  <a:lnTo>
                    <a:pt x="152" y="86"/>
                  </a:lnTo>
                  <a:lnTo>
                    <a:pt x="150" y="82"/>
                  </a:lnTo>
                  <a:lnTo>
                    <a:pt x="158" y="74"/>
                  </a:lnTo>
                  <a:lnTo>
                    <a:pt x="162" y="66"/>
                  </a:lnTo>
                  <a:lnTo>
                    <a:pt x="162" y="60"/>
                  </a:lnTo>
                  <a:lnTo>
                    <a:pt x="166" y="50"/>
                  </a:lnTo>
                  <a:lnTo>
                    <a:pt x="168" y="32"/>
                  </a:lnTo>
                  <a:lnTo>
                    <a:pt x="172" y="30"/>
                  </a:lnTo>
                  <a:lnTo>
                    <a:pt x="176" y="32"/>
                  </a:lnTo>
                  <a:lnTo>
                    <a:pt x="176" y="28"/>
                  </a:lnTo>
                  <a:lnTo>
                    <a:pt x="172"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39" name="Freeform 563"/>
            <p:cNvSpPr>
              <a:spLocks/>
            </p:cNvSpPr>
            <p:nvPr/>
          </p:nvSpPr>
          <p:spPr bwMode="auto">
            <a:xfrm>
              <a:off x="5092387" y="3932861"/>
              <a:ext cx="220721" cy="301276"/>
            </a:xfrm>
            <a:custGeom>
              <a:avLst/>
              <a:gdLst>
                <a:gd name="T0" fmla="*/ 135 w 137"/>
                <a:gd name="T1" fmla="*/ 20 h 187"/>
                <a:gd name="T2" fmla="*/ 137 w 137"/>
                <a:gd name="T3" fmla="*/ 14 h 187"/>
                <a:gd name="T4" fmla="*/ 125 w 137"/>
                <a:gd name="T5" fmla="*/ 14 h 187"/>
                <a:gd name="T6" fmla="*/ 119 w 137"/>
                <a:gd name="T7" fmla="*/ 8 h 187"/>
                <a:gd name="T8" fmla="*/ 105 w 137"/>
                <a:gd name="T9" fmla="*/ 12 h 187"/>
                <a:gd name="T10" fmla="*/ 105 w 137"/>
                <a:gd name="T11" fmla="*/ 16 h 187"/>
                <a:gd name="T12" fmla="*/ 99 w 137"/>
                <a:gd name="T13" fmla="*/ 22 h 187"/>
                <a:gd name="T14" fmla="*/ 73 w 137"/>
                <a:gd name="T15" fmla="*/ 20 h 187"/>
                <a:gd name="T16" fmla="*/ 53 w 137"/>
                <a:gd name="T17" fmla="*/ 4 h 187"/>
                <a:gd name="T18" fmla="*/ 35 w 137"/>
                <a:gd name="T19" fmla="*/ 0 h 187"/>
                <a:gd name="T20" fmla="*/ 10 w 137"/>
                <a:gd name="T21" fmla="*/ 0 h 187"/>
                <a:gd name="T22" fmla="*/ 2 w 137"/>
                <a:gd name="T23" fmla="*/ 8 h 187"/>
                <a:gd name="T24" fmla="*/ 2 w 137"/>
                <a:gd name="T25" fmla="*/ 12 h 187"/>
                <a:gd name="T26" fmla="*/ 8 w 137"/>
                <a:gd name="T27" fmla="*/ 20 h 187"/>
                <a:gd name="T28" fmla="*/ 8 w 137"/>
                <a:gd name="T29" fmla="*/ 30 h 187"/>
                <a:gd name="T30" fmla="*/ 16 w 137"/>
                <a:gd name="T31" fmla="*/ 36 h 187"/>
                <a:gd name="T32" fmla="*/ 20 w 137"/>
                <a:gd name="T33" fmla="*/ 56 h 187"/>
                <a:gd name="T34" fmla="*/ 0 w 137"/>
                <a:gd name="T35" fmla="*/ 91 h 187"/>
                <a:gd name="T36" fmla="*/ 0 w 137"/>
                <a:gd name="T37" fmla="*/ 91 h 187"/>
                <a:gd name="T38" fmla="*/ 4 w 137"/>
                <a:gd name="T39" fmla="*/ 95 h 187"/>
                <a:gd name="T40" fmla="*/ 12 w 137"/>
                <a:gd name="T41" fmla="*/ 93 h 187"/>
                <a:gd name="T42" fmla="*/ 14 w 137"/>
                <a:gd name="T43" fmla="*/ 97 h 187"/>
                <a:gd name="T44" fmla="*/ 14 w 137"/>
                <a:gd name="T45" fmla="*/ 103 h 187"/>
                <a:gd name="T46" fmla="*/ 6 w 137"/>
                <a:gd name="T47" fmla="*/ 103 h 187"/>
                <a:gd name="T48" fmla="*/ 4 w 137"/>
                <a:gd name="T49" fmla="*/ 111 h 187"/>
                <a:gd name="T50" fmla="*/ 67 w 137"/>
                <a:gd name="T51" fmla="*/ 151 h 187"/>
                <a:gd name="T52" fmla="*/ 67 w 137"/>
                <a:gd name="T53" fmla="*/ 161 h 187"/>
                <a:gd name="T54" fmla="*/ 93 w 137"/>
                <a:gd name="T55" fmla="*/ 187 h 187"/>
                <a:gd name="T56" fmla="*/ 97 w 137"/>
                <a:gd name="T57" fmla="*/ 181 h 187"/>
                <a:gd name="T58" fmla="*/ 97 w 137"/>
                <a:gd name="T59" fmla="*/ 179 h 187"/>
                <a:gd name="T60" fmla="*/ 101 w 137"/>
                <a:gd name="T61" fmla="*/ 175 h 187"/>
                <a:gd name="T62" fmla="*/ 103 w 137"/>
                <a:gd name="T63" fmla="*/ 163 h 187"/>
                <a:gd name="T64" fmla="*/ 107 w 137"/>
                <a:gd name="T65" fmla="*/ 159 h 187"/>
                <a:gd name="T66" fmla="*/ 109 w 137"/>
                <a:gd name="T67" fmla="*/ 151 h 187"/>
                <a:gd name="T68" fmla="*/ 109 w 137"/>
                <a:gd name="T69" fmla="*/ 149 h 187"/>
                <a:gd name="T70" fmla="*/ 109 w 137"/>
                <a:gd name="T71" fmla="*/ 145 h 187"/>
                <a:gd name="T72" fmla="*/ 119 w 137"/>
                <a:gd name="T73" fmla="*/ 141 h 187"/>
                <a:gd name="T74" fmla="*/ 121 w 137"/>
                <a:gd name="T75" fmla="*/ 133 h 187"/>
                <a:gd name="T76" fmla="*/ 127 w 137"/>
                <a:gd name="T77" fmla="*/ 131 h 187"/>
                <a:gd name="T78" fmla="*/ 131 w 137"/>
                <a:gd name="T79" fmla="*/ 129 h 187"/>
                <a:gd name="T80" fmla="*/ 135 w 137"/>
                <a:gd name="T81" fmla="*/ 125 h 187"/>
                <a:gd name="T82" fmla="*/ 129 w 137"/>
                <a:gd name="T83" fmla="*/ 121 h 187"/>
                <a:gd name="T84" fmla="*/ 127 w 137"/>
                <a:gd name="T85" fmla="*/ 115 h 187"/>
                <a:gd name="T86" fmla="*/ 125 w 137"/>
                <a:gd name="T87" fmla="*/ 111 h 187"/>
                <a:gd name="T88" fmla="*/ 125 w 137"/>
                <a:gd name="T89" fmla="*/ 36 h 187"/>
                <a:gd name="T90" fmla="*/ 135 w 137"/>
                <a:gd name="T91" fmla="*/ 2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87">
                  <a:moveTo>
                    <a:pt x="135" y="20"/>
                  </a:moveTo>
                  <a:lnTo>
                    <a:pt x="137" y="14"/>
                  </a:lnTo>
                  <a:lnTo>
                    <a:pt x="125" y="14"/>
                  </a:lnTo>
                  <a:lnTo>
                    <a:pt x="119" y="8"/>
                  </a:lnTo>
                  <a:lnTo>
                    <a:pt x="105" y="12"/>
                  </a:lnTo>
                  <a:lnTo>
                    <a:pt x="105" y="16"/>
                  </a:lnTo>
                  <a:lnTo>
                    <a:pt x="99" y="22"/>
                  </a:lnTo>
                  <a:lnTo>
                    <a:pt x="73" y="20"/>
                  </a:lnTo>
                  <a:lnTo>
                    <a:pt x="53" y="4"/>
                  </a:lnTo>
                  <a:lnTo>
                    <a:pt x="35" y="0"/>
                  </a:lnTo>
                  <a:lnTo>
                    <a:pt x="10" y="0"/>
                  </a:lnTo>
                  <a:lnTo>
                    <a:pt x="2" y="8"/>
                  </a:lnTo>
                  <a:lnTo>
                    <a:pt x="2" y="12"/>
                  </a:lnTo>
                  <a:lnTo>
                    <a:pt x="8" y="20"/>
                  </a:lnTo>
                  <a:lnTo>
                    <a:pt x="8" y="30"/>
                  </a:lnTo>
                  <a:lnTo>
                    <a:pt x="16" y="36"/>
                  </a:lnTo>
                  <a:lnTo>
                    <a:pt x="20" y="56"/>
                  </a:lnTo>
                  <a:lnTo>
                    <a:pt x="0" y="91"/>
                  </a:lnTo>
                  <a:lnTo>
                    <a:pt x="0" y="91"/>
                  </a:lnTo>
                  <a:lnTo>
                    <a:pt x="4" y="95"/>
                  </a:lnTo>
                  <a:lnTo>
                    <a:pt x="12" y="93"/>
                  </a:lnTo>
                  <a:lnTo>
                    <a:pt x="14" y="97"/>
                  </a:lnTo>
                  <a:lnTo>
                    <a:pt x="14" y="103"/>
                  </a:lnTo>
                  <a:lnTo>
                    <a:pt x="6" y="103"/>
                  </a:lnTo>
                  <a:lnTo>
                    <a:pt x="4" y="111"/>
                  </a:lnTo>
                  <a:lnTo>
                    <a:pt x="67" y="151"/>
                  </a:lnTo>
                  <a:lnTo>
                    <a:pt x="67" y="161"/>
                  </a:lnTo>
                  <a:lnTo>
                    <a:pt x="93" y="187"/>
                  </a:lnTo>
                  <a:lnTo>
                    <a:pt x="97" y="181"/>
                  </a:lnTo>
                  <a:lnTo>
                    <a:pt x="97" y="179"/>
                  </a:lnTo>
                  <a:lnTo>
                    <a:pt x="101" y="175"/>
                  </a:lnTo>
                  <a:lnTo>
                    <a:pt x="103" y="163"/>
                  </a:lnTo>
                  <a:lnTo>
                    <a:pt x="107" y="159"/>
                  </a:lnTo>
                  <a:lnTo>
                    <a:pt x="109" y="151"/>
                  </a:lnTo>
                  <a:lnTo>
                    <a:pt x="109" y="149"/>
                  </a:lnTo>
                  <a:lnTo>
                    <a:pt x="109" y="145"/>
                  </a:lnTo>
                  <a:lnTo>
                    <a:pt x="119" y="141"/>
                  </a:lnTo>
                  <a:lnTo>
                    <a:pt x="121" y="133"/>
                  </a:lnTo>
                  <a:lnTo>
                    <a:pt x="127" y="131"/>
                  </a:lnTo>
                  <a:lnTo>
                    <a:pt x="131" y="129"/>
                  </a:lnTo>
                  <a:lnTo>
                    <a:pt x="135" y="125"/>
                  </a:lnTo>
                  <a:lnTo>
                    <a:pt x="129" y="121"/>
                  </a:lnTo>
                  <a:lnTo>
                    <a:pt x="127" y="115"/>
                  </a:lnTo>
                  <a:lnTo>
                    <a:pt x="125" y="111"/>
                  </a:lnTo>
                  <a:lnTo>
                    <a:pt x="125" y="36"/>
                  </a:lnTo>
                  <a:lnTo>
                    <a:pt x="135" y="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0" name="Freeform 564"/>
            <p:cNvSpPr>
              <a:spLocks/>
            </p:cNvSpPr>
            <p:nvPr/>
          </p:nvSpPr>
          <p:spPr bwMode="auto">
            <a:xfrm>
              <a:off x="5066609" y="3613863"/>
              <a:ext cx="417275" cy="354442"/>
            </a:xfrm>
            <a:custGeom>
              <a:avLst/>
              <a:gdLst>
                <a:gd name="T0" fmla="*/ 69 w 259"/>
                <a:gd name="T1" fmla="*/ 202 h 220"/>
                <a:gd name="T2" fmla="*/ 115 w 259"/>
                <a:gd name="T3" fmla="*/ 220 h 220"/>
                <a:gd name="T4" fmla="*/ 121 w 259"/>
                <a:gd name="T5" fmla="*/ 210 h 220"/>
                <a:gd name="T6" fmla="*/ 141 w 259"/>
                <a:gd name="T7" fmla="*/ 212 h 220"/>
                <a:gd name="T8" fmla="*/ 159 w 259"/>
                <a:gd name="T9" fmla="*/ 206 h 220"/>
                <a:gd name="T10" fmla="*/ 183 w 259"/>
                <a:gd name="T11" fmla="*/ 196 h 220"/>
                <a:gd name="T12" fmla="*/ 205 w 259"/>
                <a:gd name="T13" fmla="*/ 196 h 220"/>
                <a:gd name="T14" fmla="*/ 243 w 259"/>
                <a:gd name="T15" fmla="*/ 132 h 220"/>
                <a:gd name="T16" fmla="*/ 223 w 259"/>
                <a:gd name="T17" fmla="*/ 126 h 220"/>
                <a:gd name="T18" fmla="*/ 211 w 259"/>
                <a:gd name="T19" fmla="*/ 120 h 220"/>
                <a:gd name="T20" fmla="*/ 175 w 259"/>
                <a:gd name="T21" fmla="*/ 102 h 220"/>
                <a:gd name="T22" fmla="*/ 163 w 259"/>
                <a:gd name="T23" fmla="*/ 86 h 220"/>
                <a:gd name="T24" fmla="*/ 169 w 259"/>
                <a:gd name="T25" fmla="*/ 72 h 220"/>
                <a:gd name="T26" fmla="*/ 153 w 259"/>
                <a:gd name="T27" fmla="*/ 74 h 220"/>
                <a:gd name="T28" fmla="*/ 151 w 259"/>
                <a:gd name="T29" fmla="*/ 60 h 220"/>
                <a:gd name="T30" fmla="*/ 161 w 259"/>
                <a:gd name="T31" fmla="*/ 44 h 220"/>
                <a:gd name="T32" fmla="*/ 151 w 259"/>
                <a:gd name="T33" fmla="*/ 34 h 220"/>
                <a:gd name="T34" fmla="*/ 139 w 259"/>
                <a:gd name="T35" fmla="*/ 22 h 220"/>
                <a:gd name="T36" fmla="*/ 117 w 259"/>
                <a:gd name="T37" fmla="*/ 4 h 220"/>
                <a:gd name="T38" fmla="*/ 101 w 259"/>
                <a:gd name="T39" fmla="*/ 4 h 220"/>
                <a:gd name="T40" fmla="*/ 87 w 259"/>
                <a:gd name="T41" fmla="*/ 2 h 220"/>
                <a:gd name="T42" fmla="*/ 77 w 259"/>
                <a:gd name="T43" fmla="*/ 10 h 220"/>
                <a:gd name="T44" fmla="*/ 67 w 259"/>
                <a:gd name="T45" fmla="*/ 8 h 220"/>
                <a:gd name="T46" fmla="*/ 55 w 259"/>
                <a:gd name="T47" fmla="*/ 22 h 220"/>
                <a:gd name="T48" fmla="*/ 55 w 259"/>
                <a:gd name="T49" fmla="*/ 34 h 220"/>
                <a:gd name="T50" fmla="*/ 40 w 259"/>
                <a:gd name="T51" fmla="*/ 40 h 220"/>
                <a:gd name="T52" fmla="*/ 32 w 259"/>
                <a:gd name="T53" fmla="*/ 56 h 220"/>
                <a:gd name="T54" fmla="*/ 32 w 259"/>
                <a:gd name="T55" fmla="*/ 78 h 220"/>
                <a:gd name="T56" fmla="*/ 20 w 259"/>
                <a:gd name="T57" fmla="*/ 84 h 220"/>
                <a:gd name="T58" fmla="*/ 16 w 259"/>
                <a:gd name="T59" fmla="*/ 98 h 220"/>
                <a:gd name="T60" fmla="*/ 12 w 259"/>
                <a:gd name="T61" fmla="*/ 126 h 220"/>
                <a:gd name="T62" fmla="*/ 0 w 259"/>
                <a:gd name="T63" fmla="*/ 130 h 220"/>
                <a:gd name="T64" fmla="*/ 12 w 259"/>
                <a:gd name="T65" fmla="*/ 138 h 220"/>
                <a:gd name="T66" fmla="*/ 20 w 259"/>
                <a:gd name="T67" fmla="*/ 150 h 220"/>
                <a:gd name="T68" fmla="*/ 34 w 259"/>
                <a:gd name="T69" fmla="*/ 176 h 220"/>
                <a:gd name="T70" fmla="*/ 40 w 259"/>
                <a:gd name="T71" fmla="*/ 182 h 220"/>
                <a:gd name="T72" fmla="*/ 51 w 259"/>
                <a:gd name="T73" fmla="*/ 198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9" h="220">
                  <a:moveTo>
                    <a:pt x="51" y="198"/>
                  </a:moveTo>
                  <a:lnTo>
                    <a:pt x="69" y="202"/>
                  </a:lnTo>
                  <a:lnTo>
                    <a:pt x="89" y="218"/>
                  </a:lnTo>
                  <a:lnTo>
                    <a:pt x="115" y="220"/>
                  </a:lnTo>
                  <a:lnTo>
                    <a:pt x="121" y="214"/>
                  </a:lnTo>
                  <a:lnTo>
                    <a:pt x="121" y="210"/>
                  </a:lnTo>
                  <a:lnTo>
                    <a:pt x="135" y="206"/>
                  </a:lnTo>
                  <a:lnTo>
                    <a:pt x="141" y="212"/>
                  </a:lnTo>
                  <a:lnTo>
                    <a:pt x="153" y="212"/>
                  </a:lnTo>
                  <a:lnTo>
                    <a:pt x="159" y="206"/>
                  </a:lnTo>
                  <a:lnTo>
                    <a:pt x="173" y="204"/>
                  </a:lnTo>
                  <a:lnTo>
                    <a:pt x="183" y="196"/>
                  </a:lnTo>
                  <a:lnTo>
                    <a:pt x="191" y="194"/>
                  </a:lnTo>
                  <a:lnTo>
                    <a:pt x="205" y="196"/>
                  </a:lnTo>
                  <a:lnTo>
                    <a:pt x="259" y="130"/>
                  </a:lnTo>
                  <a:lnTo>
                    <a:pt x="243" y="132"/>
                  </a:lnTo>
                  <a:lnTo>
                    <a:pt x="235" y="128"/>
                  </a:lnTo>
                  <a:lnTo>
                    <a:pt x="223" y="126"/>
                  </a:lnTo>
                  <a:lnTo>
                    <a:pt x="219" y="122"/>
                  </a:lnTo>
                  <a:lnTo>
                    <a:pt x="211" y="120"/>
                  </a:lnTo>
                  <a:lnTo>
                    <a:pt x="185" y="112"/>
                  </a:lnTo>
                  <a:lnTo>
                    <a:pt x="175" y="102"/>
                  </a:lnTo>
                  <a:lnTo>
                    <a:pt x="175" y="98"/>
                  </a:lnTo>
                  <a:lnTo>
                    <a:pt x="163" y="86"/>
                  </a:lnTo>
                  <a:lnTo>
                    <a:pt x="163" y="80"/>
                  </a:lnTo>
                  <a:lnTo>
                    <a:pt x="169" y="72"/>
                  </a:lnTo>
                  <a:lnTo>
                    <a:pt x="159" y="72"/>
                  </a:lnTo>
                  <a:lnTo>
                    <a:pt x="153" y="74"/>
                  </a:lnTo>
                  <a:lnTo>
                    <a:pt x="149" y="70"/>
                  </a:lnTo>
                  <a:lnTo>
                    <a:pt x="151" y="60"/>
                  </a:lnTo>
                  <a:lnTo>
                    <a:pt x="157" y="54"/>
                  </a:lnTo>
                  <a:lnTo>
                    <a:pt x="161" y="44"/>
                  </a:lnTo>
                  <a:lnTo>
                    <a:pt x="157" y="38"/>
                  </a:lnTo>
                  <a:lnTo>
                    <a:pt x="151" y="34"/>
                  </a:lnTo>
                  <a:lnTo>
                    <a:pt x="147" y="26"/>
                  </a:lnTo>
                  <a:lnTo>
                    <a:pt x="139" y="22"/>
                  </a:lnTo>
                  <a:lnTo>
                    <a:pt x="131" y="10"/>
                  </a:lnTo>
                  <a:lnTo>
                    <a:pt x="117" y="4"/>
                  </a:lnTo>
                  <a:lnTo>
                    <a:pt x="109" y="6"/>
                  </a:lnTo>
                  <a:lnTo>
                    <a:pt x="101" y="4"/>
                  </a:lnTo>
                  <a:lnTo>
                    <a:pt x="91" y="6"/>
                  </a:lnTo>
                  <a:lnTo>
                    <a:pt x="87" y="2"/>
                  </a:lnTo>
                  <a:lnTo>
                    <a:pt x="83" y="0"/>
                  </a:lnTo>
                  <a:lnTo>
                    <a:pt x="77" y="10"/>
                  </a:lnTo>
                  <a:lnTo>
                    <a:pt x="71" y="6"/>
                  </a:lnTo>
                  <a:lnTo>
                    <a:pt x="67" y="8"/>
                  </a:lnTo>
                  <a:lnTo>
                    <a:pt x="59" y="8"/>
                  </a:lnTo>
                  <a:lnTo>
                    <a:pt x="55" y="22"/>
                  </a:lnTo>
                  <a:lnTo>
                    <a:pt x="53" y="30"/>
                  </a:lnTo>
                  <a:lnTo>
                    <a:pt x="55" y="34"/>
                  </a:lnTo>
                  <a:lnTo>
                    <a:pt x="49" y="38"/>
                  </a:lnTo>
                  <a:lnTo>
                    <a:pt x="40" y="40"/>
                  </a:lnTo>
                  <a:lnTo>
                    <a:pt x="38" y="50"/>
                  </a:lnTo>
                  <a:lnTo>
                    <a:pt x="32" y="56"/>
                  </a:lnTo>
                  <a:lnTo>
                    <a:pt x="32" y="66"/>
                  </a:lnTo>
                  <a:lnTo>
                    <a:pt x="32" y="78"/>
                  </a:lnTo>
                  <a:lnTo>
                    <a:pt x="22" y="78"/>
                  </a:lnTo>
                  <a:lnTo>
                    <a:pt x="20" y="84"/>
                  </a:lnTo>
                  <a:lnTo>
                    <a:pt x="22" y="88"/>
                  </a:lnTo>
                  <a:lnTo>
                    <a:pt x="16" y="98"/>
                  </a:lnTo>
                  <a:lnTo>
                    <a:pt x="20" y="120"/>
                  </a:lnTo>
                  <a:lnTo>
                    <a:pt x="12" y="126"/>
                  </a:lnTo>
                  <a:lnTo>
                    <a:pt x="4" y="124"/>
                  </a:lnTo>
                  <a:lnTo>
                    <a:pt x="0" y="130"/>
                  </a:lnTo>
                  <a:lnTo>
                    <a:pt x="0" y="136"/>
                  </a:lnTo>
                  <a:lnTo>
                    <a:pt x="12" y="138"/>
                  </a:lnTo>
                  <a:lnTo>
                    <a:pt x="14" y="140"/>
                  </a:lnTo>
                  <a:lnTo>
                    <a:pt x="20" y="150"/>
                  </a:lnTo>
                  <a:lnTo>
                    <a:pt x="32" y="160"/>
                  </a:lnTo>
                  <a:lnTo>
                    <a:pt x="34" y="176"/>
                  </a:lnTo>
                  <a:lnTo>
                    <a:pt x="38" y="178"/>
                  </a:lnTo>
                  <a:lnTo>
                    <a:pt x="40" y="182"/>
                  </a:lnTo>
                  <a:lnTo>
                    <a:pt x="51" y="182"/>
                  </a:lnTo>
                  <a:lnTo>
                    <a:pt x="51" y="19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1" name="Freeform 565"/>
            <p:cNvSpPr>
              <a:spLocks/>
            </p:cNvSpPr>
            <p:nvPr/>
          </p:nvSpPr>
          <p:spPr bwMode="auto">
            <a:xfrm>
              <a:off x="5306664" y="3678307"/>
              <a:ext cx="48333" cy="54777"/>
            </a:xfrm>
            <a:custGeom>
              <a:avLst/>
              <a:gdLst>
                <a:gd name="T0" fmla="*/ 26 w 30"/>
                <a:gd name="T1" fmla="*/ 24 h 34"/>
                <a:gd name="T2" fmla="*/ 22 w 30"/>
                <a:gd name="T3" fmla="*/ 24 h 34"/>
                <a:gd name="T4" fmla="*/ 20 w 30"/>
                <a:gd name="T5" fmla="*/ 26 h 34"/>
                <a:gd name="T6" fmla="*/ 18 w 30"/>
                <a:gd name="T7" fmla="*/ 24 h 34"/>
                <a:gd name="T8" fmla="*/ 20 w 30"/>
                <a:gd name="T9" fmla="*/ 20 h 34"/>
                <a:gd name="T10" fmla="*/ 26 w 30"/>
                <a:gd name="T11" fmla="*/ 16 h 34"/>
                <a:gd name="T12" fmla="*/ 30 w 30"/>
                <a:gd name="T13" fmla="*/ 14 h 34"/>
                <a:gd name="T14" fmla="*/ 30 w 30"/>
                <a:gd name="T15" fmla="*/ 10 h 34"/>
                <a:gd name="T16" fmla="*/ 26 w 30"/>
                <a:gd name="T17" fmla="*/ 8 h 34"/>
                <a:gd name="T18" fmla="*/ 24 w 30"/>
                <a:gd name="T19" fmla="*/ 0 h 34"/>
                <a:gd name="T20" fmla="*/ 20 w 30"/>
                <a:gd name="T21" fmla="*/ 0 h 34"/>
                <a:gd name="T22" fmla="*/ 18 w 30"/>
                <a:gd name="T23" fmla="*/ 4 h 34"/>
                <a:gd name="T24" fmla="*/ 12 w 30"/>
                <a:gd name="T25" fmla="*/ 4 h 34"/>
                <a:gd name="T26" fmla="*/ 8 w 30"/>
                <a:gd name="T27" fmla="*/ 14 h 34"/>
                <a:gd name="T28" fmla="*/ 2 w 30"/>
                <a:gd name="T29" fmla="*/ 20 h 34"/>
                <a:gd name="T30" fmla="*/ 0 w 30"/>
                <a:gd name="T31" fmla="*/ 30 h 34"/>
                <a:gd name="T32" fmla="*/ 4 w 30"/>
                <a:gd name="T33" fmla="*/ 34 h 34"/>
                <a:gd name="T34" fmla="*/ 10 w 30"/>
                <a:gd name="T35" fmla="*/ 32 h 34"/>
                <a:gd name="T36" fmla="*/ 20 w 30"/>
                <a:gd name="T37" fmla="*/ 32 h 34"/>
                <a:gd name="T38" fmla="*/ 24 w 30"/>
                <a:gd name="T39" fmla="*/ 30 h 34"/>
                <a:gd name="T40" fmla="*/ 26 w 30"/>
                <a:gd name="T4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6" y="24"/>
                  </a:moveTo>
                  <a:lnTo>
                    <a:pt x="22" y="24"/>
                  </a:lnTo>
                  <a:lnTo>
                    <a:pt x="20" y="26"/>
                  </a:lnTo>
                  <a:lnTo>
                    <a:pt x="18" y="24"/>
                  </a:lnTo>
                  <a:lnTo>
                    <a:pt x="20" y="20"/>
                  </a:lnTo>
                  <a:lnTo>
                    <a:pt x="26" y="16"/>
                  </a:lnTo>
                  <a:lnTo>
                    <a:pt x="30" y="14"/>
                  </a:lnTo>
                  <a:lnTo>
                    <a:pt x="30" y="10"/>
                  </a:lnTo>
                  <a:lnTo>
                    <a:pt x="26" y="8"/>
                  </a:lnTo>
                  <a:lnTo>
                    <a:pt x="24" y="0"/>
                  </a:lnTo>
                  <a:lnTo>
                    <a:pt x="20" y="0"/>
                  </a:lnTo>
                  <a:lnTo>
                    <a:pt x="18" y="4"/>
                  </a:lnTo>
                  <a:lnTo>
                    <a:pt x="12" y="4"/>
                  </a:lnTo>
                  <a:lnTo>
                    <a:pt x="8" y="14"/>
                  </a:lnTo>
                  <a:lnTo>
                    <a:pt x="2" y="20"/>
                  </a:lnTo>
                  <a:lnTo>
                    <a:pt x="0" y="30"/>
                  </a:lnTo>
                  <a:lnTo>
                    <a:pt x="4" y="34"/>
                  </a:lnTo>
                  <a:lnTo>
                    <a:pt x="10" y="32"/>
                  </a:lnTo>
                  <a:lnTo>
                    <a:pt x="20" y="32"/>
                  </a:lnTo>
                  <a:lnTo>
                    <a:pt x="24" y="30"/>
                  </a:lnTo>
                  <a:lnTo>
                    <a:pt x="26" y="2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2" name="Freeform 566"/>
            <p:cNvSpPr>
              <a:spLocks noEditPoints="1"/>
            </p:cNvSpPr>
            <p:nvPr/>
          </p:nvSpPr>
          <p:spPr bwMode="auto">
            <a:xfrm>
              <a:off x="5155220" y="3510752"/>
              <a:ext cx="190110" cy="173999"/>
            </a:xfrm>
            <a:custGeom>
              <a:avLst/>
              <a:gdLst>
                <a:gd name="T0" fmla="*/ 58 w 118"/>
                <a:gd name="T1" fmla="*/ 48 h 108"/>
                <a:gd name="T2" fmla="*/ 60 w 118"/>
                <a:gd name="T3" fmla="*/ 44 h 108"/>
                <a:gd name="T4" fmla="*/ 68 w 118"/>
                <a:gd name="T5" fmla="*/ 44 h 108"/>
                <a:gd name="T6" fmla="*/ 68 w 118"/>
                <a:gd name="T7" fmla="*/ 48 h 108"/>
                <a:gd name="T8" fmla="*/ 58 w 118"/>
                <a:gd name="T9" fmla="*/ 48 h 108"/>
                <a:gd name="T10" fmla="*/ 22 w 118"/>
                <a:gd name="T11" fmla="*/ 6 h 108"/>
                <a:gd name="T12" fmla="*/ 16 w 118"/>
                <a:gd name="T13" fmla="*/ 14 h 108"/>
                <a:gd name="T14" fmla="*/ 8 w 118"/>
                <a:gd name="T15" fmla="*/ 14 h 108"/>
                <a:gd name="T16" fmla="*/ 4 w 118"/>
                <a:gd name="T17" fmla="*/ 28 h 108"/>
                <a:gd name="T18" fmla="*/ 8 w 118"/>
                <a:gd name="T19" fmla="*/ 32 h 108"/>
                <a:gd name="T20" fmla="*/ 6 w 118"/>
                <a:gd name="T21" fmla="*/ 42 h 108"/>
                <a:gd name="T22" fmla="*/ 0 w 118"/>
                <a:gd name="T23" fmla="*/ 54 h 108"/>
                <a:gd name="T24" fmla="*/ 4 w 118"/>
                <a:gd name="T25" fmla="*/ 72 h 108"/>
                <a:gd name="T26" fmla="*/ 12 w 118"/>
                <a:gd name="T27" fmla="*/ 72 h 108"/>
                <a:gd name="T28" fmla="*/ 16 w 118"/>
                <a:gd name="T29" fmla="*/ 70 h 108"/>
                <a:gd name="T30" fmla="*/ 22 w 118"/>
                <a:gd name="T31" fmla="*/ 74 h 108"/>
                <a:gd name="T32" fmla="*/ 28 w 118"/>
                <a:gd name="T33" fmla="*/ 64 h 108"/>
                <a:gd name="T34" fmla="*/ 32 w 118"/>
                <a:gd name="T35" fmla="*/ 66 h 108"/>
                <a:gd name="T36" fmla="*/ 36 w 118"/>
                <a:gd name="T37" fmla="*/ 70 h 108"/>
                <a:gd name="T38" fmla="*/ 46 w 118"/>
                <a:gd name="T39" fmla="*/ 68 h 108"/>
                <a:gd name="T40" fmla="*/ 54 w 118"/>
                <a:gd name="T41" fmla="*/ 70 h 108"/>
                <a:gd name="T42" fmla="*/ 62 w 118"/>
                <a:gd name="T43" fmla="*/ 68 h 108"/>
                <a:gd name="T44" fmla="*/ 76 w 118"/>
                <a:gd name="T45" fmla="*/ 74 h 108"/>
                <a:gd name="T46" fmla="*/ 84 w 118"/>
                <a:gd name="T47" fmla="*/ 86 h 108"/>
                <a:gd name="T48" fmla="*/ 92 w 118"/>
                <a:gd name="T49" fmla="*/ 90 h 108"/>
                <a:gd name="T50" fmla="*/ 96 w 118"/>
                <a:gd name="T51" fmla="*/ 98 h 108"/>
                <a:gd name="T52" fmla="*/ 102 w 118"/>
                <a:gd name="T53" fmla="*/ 102 h 108"/>
                <a:gd name="T54" fmla="*/ 106 w 118"/>
                <a:gd name="T55" fmla="*/ 108 h 108"/>
                <a:gd name="T56" fmla="*/ 112 w 118"/>
                <a:gd name="T57" fmla="*/ 108 h 108"/>
                <a:gd name="T58" fmla="*/ 114 w 118"/>
                <a:gd name="T59" fmla="*/ 104 h 108"/>
                <a:gd name="T60" fmla="*/ 118 w 118"/>
                <a:gd name="T61" fmla="*/ 104 h 108"/>
                <a:gd name="T62" fmla="*/ 114 w 118"/>
                <a:gd name="T63" fmla="*/ 100 h 108"/>
                <a:gd name="T64" fmla="*/ 112 w 118"/>
                <a:gd name="T65" fmla="*/ 98 h 108"/>
                <a:gd name="T66" fmla="*/ 110 w 118"/>
                <a:gd name="T67" fmla="*/ 94 h 108"/>
                <a:gd name="T68" fmla="*/ 106 w 118"/>
                <a:gd name="T69" fmla="*/ 92 h 108"/>
                <a:gd name="T70" fmla="*/ 104 w 118"/>
                <a:gd name="T71" fmla="*/ 86 h 108"/>
                <a:gd name="T72" fmla="*/ 100 w 118"/>
                <a:gd name="T73" fmla="*/ 84 h 108"/>
                <a:gd name="T74" fmla="*/ 92 w 118"/>
                <a:gd name="T75" fmla="*/ 78 h 108"/>
                <a:gd name="T76" fmla="*/ 84 w 118"/>
                <a:gd name="T77" fmla="*/ 66 h 108"/>
                <a:gd name="T78" fmla="*/ 78 w 118"/>
                <a:gd name="T79" fmla="*/ 64 h 108"/>
                <a:gd name="T80" fmla="*/ 76 w 118"/>
                <a:gd name="T81" fmla="*/ 62 h 108"/>
                <a:gd name="T82" fmla="*/ 70 w 118"/>
                <a:gd name="T83" fmla="*/ 58 h 108"/>
                <a:gd name="T84" fmla="*/ 68 w 118"/>
                <a:gd name="T85" fmla="*/ 60 h 108"/>
                <a:gd name="T86" fmla="*/ 64 w 118"/>
                <a:gd name="T87" fmla="*/ 58 h 108"/>
                <a:gd name="T88" fmla="*/ 62 w 118"/>
                <a:gd name="T89" fmla="*/ 52 h 108"/>
                <a:gd name="T90" fmla="*/ 58 w 118"/>
                <a:gd name="T91" fmla="*/ 50 h 108"/>
                <a:gd name="T92" fmla="*/ 58 w 118"/>
                <a:gd name="T93" fmla="*/ 56 h 108"/>
                <a:gd name="T94" fmla="*/ 56 w 118"/>
                <a:gd name="T95" fmla="*/ 58 h 108"/>
                <a:gd name="T96" fmla="*/ 52 w 118"/>
                <a:gd name="T97" fmla="*/ 48 h 108"/>
                <a:gd name="T98" fmla="*/ 54 w 118"/>
                <a:gd name="T99" fmla="*/ 44 h 108"/>
                <a:gd name="T100" fmla="*/ 48 w 118"/>
                <a:gd name="T101" fmla="*/ 36 h 108"/>
                <a:gd name="T102" fmla="*/ 48 w 118"/>
                <a:gd name="T103" fmla="*/ 30 h 108"/>
                <a:gd name="T104" fmla="*/ 44 w 118"/>
                <a:gd name="T105" fmla="*/ 18 h 108"/>
                <a:gd name="T106" fmla="*/ 40 w 118"/>
                <a:gd name="T107" fmla="*/ 10 h 108"/>
                <a:gd name="T108" fmla="*/ 38 w 118"/>
                <a:gd name="T109" fmla="*/ 0 h 108"/>
                <a:gd name="T110" fmla="*/ 26 w 118"/>
                <a:gd name="T111" fmla="*/ 6 h 108"/>
                <a:gd name="T112" fmla="*/ 22 w 118"/>
                <a:gd name="T113"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8">
                  <a:moveTo>
                    <a:pt x="58" y="48"/>
                  </a:moveTo>
                  <a:lnTo>
                    <a:pt x="60" y="44"/>
                  </a:lnTo>
                  <a:lnTo>
                    <a:pt x="68" y="44"/>
                  </a:lnTo>
                  <a:lnTo>
                    <a:pt x="68" y="48"/>
                  </a:lnTo>
                  <a:lnTo>
                    <a:pt x="58" y="48"/>
                  </a:lnTo>
                  <a:close/>
                  <a:moveTo>
                    <a:pt x="22" y="6"/>
                  </a:moveTo>
                  <a:lnTo>
                    <a:pt x="16" y="14"/>
                  </a:lnTo>
                  <a:lnTo>
                    <a:pt x="8" y="14"/>
                  </a:lnTo>
                  <a:lnTo>
                    <a:pt x="4" y="28"/>
                  </a:lnTo>
                  <a:lnTo>
                    <a:pt x="8" y="32"/>
                  </a:lnTo>
                  <a:lnTo>
                    <a:pt x="6" y="42"/>
                  </a:lnTo>
                  <a:lnTo>
                    <a:pt x="0" y="54"/>
                  </a:lnTo>
                  <a:lnTo>
                    <a:pt x="4" y="72"/>
                  </a:lnTo>
                  <a:lnTo>
                    <a:pt x="12" y="72"/>
                  </a:lnTo>
                  <a:lnTo>
                    <a:pt x="16" y="70"/>
                  </a:lnTo>
                  <a:lnTo>
                    <a:pt x="22" y="74"/>
                  </a:lnTo>
                  <a:lnTo>
                    <a:pt x="28" y="64"/>
                  </a:lnTo>
                  <a:lnTo>
                    <a:pt x="32" y="66"/>
                  </a:lnTo>
                  <a:lnTo>
                    <a:pt x="36" y="70"/>
                  </a:lnTo>
                  <a:lnTo>
                    <a:pt x="46" y="68"/>
                  </a:lnTo>
                  <a:lnTo>
                    <a:pt x="54" y="70"/>
                  </a:lnTo>
                  <a:lnTo>
                    <a:pt x="62" y="68"/>
                  </a:lnTo>
                  <a:lnTo>
                    <a:pt x="76" y="74"/>
                  </a:lnTo>
                  <a:lnTo>
                    <a:pt x="84" y="86"/>
                  </a:lnTo>
                  <a:lnTo>
                    <a:pt x="92" y="90"/>
                  </a:lnTo>
                  <a:lnTo>
                    <a:pt x="96" y="98"/>
                  </a:lnTo>
                  <a:lnTo>
                    <a:pt x="102" y="102"/>
                  </a:lnTo>
                  <a:lnTo>
                    <a:pt x="106" y="108"/>
                  </a:lnTo>
                  <a:lnTo>
                    <a:pt x="112" y="108"/>
                  </a:lnTo>
                  <a:lnTo>
                    <a:pt x="114" y="104"/>
                  </a:lnTo>
                  <a:lnTo>
                    <a:pt x="118" y="104"/>
                  </a:lnTo>
                  <a:lnTo>
                    <a:pt x="114" y="100"/>
                  </a:lnTo>
                  <a:lnTo>
                    <a:pt x="112" y="98"/>
                  </a:lnTo>
                  <a:lnTo>
                    <a:pt x="110" y="94"/>
                  </a:lnTo>
                  <a:lnTo>
                    <a:pt x="106" y="92"/>
                  </a:lnTo>
                  <a:lnTo>
                    <a:pt x="104" y="86"/>
                  </a:lnTo>
                  <a:lnTo>
                    <a:pt x="100" y="84"/>
                  </a:lnTo>
                  <a:lnTo>
                    <a:pt x="92" y="78"/>
                  </a:lnTo>
                  <a:lnTo>
                    <a:pt x="84" y="66"/>
                  </a:lnTo>
                  <a:lnTo>
                    <a:pt x="78" y="64"/>
                  </a:lnTo>
                  <a:lnTo>
                    <a:pt x="76" y="62"/>
                  </a:lnTo>
                  <a:lnTo>
                    <a:pt x="70" y="58"/>
                  </a:lnTo>
                  <a:lnTo>
                    <a:pt x="68" y="60"/>
                  </a:lnTo>
                  <a:lnTo>
                    <a:pt x="64" y="58"/>
                  </a:lnTo>
                  <a:lnTo>
                    <a:pt x="62" y="52"/>
                  </a:lnTo>
                  <a:lnTo>
                    <a:pt x="58" y="50"/>
                  </a:lnTo>
                  <a:lnTo>
                    <a:pt x="58" y="56"/>
                  </a:lnTo>
                  <a:lnTo>
                    <a:pt x="56" y="58"/>
                  </a:lnTo>
                  <a:lnTo>
                    <a:pt x="52" y="48"/>
                  </a:lnTo>
                  <a:lnTo>
                    <a:pt x="54" y="44"/>
                  </a:lnTo>
                  <a:lnTo>
                    <a:pt x="48" y="36"/>
                  </a:lnTo>
                  <a:lnTo>
                    <a:pt x="48" y="30"/>
                  </a:lnTo>
                  <a:lnTo>
                    <a:pt x="44" y="18"/>
                  </a:lnTo>
                  <a:lnTo>
                    <a:pt x="40" y="10"/>
                  </a:lnTo>
                  <a:lnTo>
                    <a:pt x="38" y="0"/>
                  </a:lnTo>
                  <a:lnTo>
                    <a:pt x="26" y="6"/>
                  </a:lnTo>
                  <a:lnTo>
                    <a:pt x="22"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3" name="Freeform 567"/>
            <p:cNvSpPr>
              <a:spLocks noEditPoints="1"/>
            </p:cNvSpPr>
            <p:nvPr/>
          </p:nvSpPr>
          <p:spPr bwMode="auto">
            <a:xfrm>
              <a:off x="5325997" y="3475308"/>
              <a:ext cx="335109" cy="215888"/>
            </a:xfrm>
            <a:custGeom>
              <a:avLst/>
              <a:gdLst>
                <a:gd name="T0" fmla="*/ 188 w 208"/>
                <a:gd name="T1" fmla="*/ 130 h 134"/>
                <a:gd name="T2" fmla="*/ 198 w 208"/>
                <a:gd name="T3" fmla="*/ 134 h 134"/>
                <a:gd name="T4" fmla="*/ 204 w 208"/>
                <a:gd name="T5" fmla="*/ 132 h 134"/>
                <a:gd name="T6" fmla="*/ 208 w 208"/>
                <a:gd name="T7" fmla="*/ 126 h 134"/>
                <a:gd name="T8" fmla="*/ 200 w 208"/>
                <a:gd name="T9" fmla="*/ 124 h 134"/>
                <a:gd name="T10" fmla="*/ 198 w 208"/>
                <a:gd name="T11" fmla="*/ 126 h 134"/>
                <a:gd name="T12" fmla="*/ 190 w 208"/>
                <a:gd name="T13" fmla="*/ 124 h 134"/>
                <a:gd name="T14" fmla="*/ 186 w 208"/>
                <a:gd name="T15" fmla="*/ 128 h 134"/>
                <a:gd name="T16" fmla="*/ 188 w 208"/>
                <a:gd name="T17" fmla="*/ 130 h 134"/>
                <a:gd name="T18" fmla="*/ 112 w 208"/>
                <a:gd name="T19" fmla="*/ 8 h 134"/>
                <a:gd name="T20" fmla="*/ 98 w 208"/>
                <a:gd name="T21" fmla="*/ 16 h 134"/>
                <a:gd name="T22" fmla="*/ 90 w 208"/>
                <a:gd name="T23" fmla="*/ 28 h 134"/>
                <a:gd name="T24" fmla="*/ 86 w 208"/>
                <a:gd name="T25" fmla="*/ 36 h 134"/>
                <a:gd name="T26" fmla="*/ 78 w 208"/>
                <a:gd name="T27" fmla="*/ 40 h 134"/>
                <a:gd name="T28" fmla="*/ 72 w 208"/>
                <a:gd name="T29" fmla="*/ 32 h 134"/>
                <a:gd name="T30" fmla="*/ 62 w 208"/>
                <a:gd name="T31" fmla="*/ 32 h 134"/>
                <a:gd name="T32" fmla="*/ 34 w 208"/>
                <a:gd name="T33" fmla="*/ 30 h 134"/>
                <a:gd name="T34" fmla="*/ 22 w 208"/>
                <a:gd name="T35" fmla="*/ 30 h 134"/>
                <a:gd name="T36" fmla="*/ 14 w 208"/>
                <a:gd name="T37" fmla="*/ 24 h 134"/>
                <a:gd name="T38" fmla="*/ 10 w 208"/>
                <a:gd name="T39" fmla="*/ 32 h 134"/>
                <a:gd name="T40" fmla="*/ 10 w 208"/>
                <a:gd name="T41" fmla="*/ 38 h 134"/>
                <a:gd name="T42" fmla="*/ 8 w 208"/>
                <a:gd name="T43" fmla="*/ 42 h 134"/>
                <a:gd name="T44" fmla="*/ 10 w 208"/>
                <a:gd name="T45" fmla="*/ 46 h 134"/>
                <a:gd name="T46" fmla="*/ 8 w 208"/>
                <a:gd name="T47" fmla="*/ 50 h 134"/>
                <a:gd name="T48" fmla="*/ 4 w 208"/>
                <a:gd name="T49" fmla="*/ 52 h 134"/>
                <a:gd name="T50" fmla="*/ 6 w 208"/>
                <a:gd name="T51" fmla="*/ 60 h 134"/>
                <a:gd name="T52" fmla="*/ 4 w 208"/>
                <a:gd name="T53" fmla="*/ 68 h 134"/>
                <a:gd name="T54" fmla="*/ 4 w 208"/>
                <a:gd name="T55" fmla="*/ 72 h 134"/>
                <a:gd name="T56" fmla="*/ 0 w 208"/>
                <a:gd name="T57" fmla="*/ 70 h 134"/>
                <a:gd name="T58" fmla="*/ 0 w 208"/>
                <a:gd name="T59" fmla="*/ 76 h 134"/>
                <a:gd name="T60" fmla="*/ 4 w 208"/>
                <a:gd name="T61" fmla="*/ 80 h 134"/>
                <a:gd name="T62" fmla="*/ 8 w 208"/>
                <a:gd name="T63" fmla="*/ 84 h 134"/>
                <a:gd name="T64" fmla="*/ 10 w 208"/>
                <a:gd name="T65" fmla="*/ 98 h 134"/>
                <a:gd name="T66" fmla="*/ 16 w 208"/>
                <a:gd name="T67" fmla="*/ 106 h 134"/>
                <a:gd name="T68" fmla="*/ 14 w 208"/>
                <a:gd name="T69" fmla="*/ 114 h 134"/>
                <a:gd name="T70" fmla="*/ 18 w 208"/>
                <a:gd name="T71" fmla="*/ 124 h 134"/>
                <a:gd name="T72" fmla="*/ 20 w 208"/>
                <a:gd name="T73" fmla="*/ 124 h 134"/>
                <a:gd name="T74" fmla="*/ 24 w 208"/>
                <a:gd name="T75" fmla="*/ 126 h 134"/>
                <a:gd name="T76" fmla="*/ 36 w 208"/>
                <a:gd name="T77" fmla="*/ 122 h 134"/>
                <a:gd name="T78" fmla="*/ 42 w 208"/>
                <a:gd name="T79" fmla="*/ 122 h 134"/>
                <a:gd name="T80" fmla="*/ 48 w 208"/>
                <a:gd name="T81" fmla="*/ 118 h 134"/>
                <a:gd name="T82" fmla="*/ 56 w 208"/>
                <a:gd name="T83" fmla="*/ 110 h 134"/>
                <a:gd name="T84" fmla="*/ 66 w 208"/>
                <a:gd name="T85" fmla="*/ 108 h 134"/>
                <a:gd name="T86" fmla="*/ 78 w 208"/>
                <a:gd name="T87" fmla="*/ 108 h 134"/>
                <a:gd name="T88" fmla="*/ 88 w 208"/>
                <a:gd name="T89" fmla="*/ 104 h 134"/>
                <a:gd name="T90" fmla="*/ 94 w 208"/>
                <a:gd name="T91" fmla="*/ 98 h 134"/>
                <a:gd name="T92" fmla="*/ 98 w 208"/>
                <a:gd name="T93" fmla="*/ 100 h 134"/>
                <a:gd name="T94" fmla="*/ 106 w 208"/>
                <a:gd name="T95" fmla="*/ 98 h 134"/>
                <a:gd name="T96" fmla="*/ 112 w 208"/>
                <a:gd name="T97" fmla="*/ 92 h 134"/>
                <a:gd name="T98" fmla="*/ 114 w 208"/>
                <a:gd name="T99" fmla="*/ 88 h 134"/>
                <a:gd name="T100" fmla="*/ 130 w 208"/>
                <a:gd name="T101" fmla="*/ 86 h 134"/>
                <a:gd name="T102" fmla="*/ 136 w 208"/>
                <a:gd name="T103" fmla="*/ 80 h 134"/>
                <a:gd name="T104" fmla="*/ 154 w 208"/>
                <a:gd name="T105" fmla="*/ 76 h 134"/>
                <a:gd name="T106" fmla="*/ 166 w 208"/>
                <a:gd name="T107" fmla="*/ 68 h 134"/>
                <a:gd name="T108" fmla="*/ 164 w 208"/>
                <a:gd name="T109" fmla="*/ 58 h 134"/>
                <a:gd name="T110" fmla="*/ 170 w 208"/>
                <a:gd name="T111" fmla="*/ 50 h 134"/>
                <a:gd name="T112" fmla="*/ 180 w 208"/>
                <a:gd name="T113" fmla="*/ 46 h 134"/>
                <a:gd name="T114" fmla="*/ 160 w 208"/>
                <a:gd name="T115" fmla="*/ 0 h 134"/>
                <a:gd name="T116" fmla="*/ 112 w 208"/>
                <a:gd name="T117" fmla="*/ 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34">
                  <a:moveTo>
                    <a:pt x="188" y="130"/>
                  </a:moveTo>
                  <a:lnTo>
                    <a:pt x="198" y="134"/>
                  </a:lnTo>
                  <a:lnTo>
                    <a:pt x="204" y="132"/>
                  </a:lnTo>
                  <a:lnTo>
                    <a:pt x="208" y="126"/>
                  </a:lnTo>
                  <a:lnTo>
                    <a:pt x="200" y="124"/>
                  </a:lnTo>
                  <a:lnTo>
                    <a:pt x="198" y="126"/>
                  </a:lnTo>
                  <a:lnTo>
                    <a:pt x="190" y="124"/>
                  </a:lnTo>
                  <a:lnTo>
                    <a:pt x="186" y="128"/>
                  </a:lnTo>
                  <a:lnTo>
                    <a:pt x="188" y="130"/>
                  </a:lnTo>
                  <a:close/>
                  <a:moveTo>
                    <a:pt x="112" y="8"/>
                  </a:moveTo>
                  <a:lnTo>
                    <a:pt x="98" y="16"/>
                  </a:lnTo>
                  <a:lnTo>
                    <a:pt x="90" y="28"/>
                  </a:lnTo>
                  <a:lnTo>
                    <a:pt x="86" y="36"/>
                  </a:lnTo>
                  <a:lnTo>
                    <a:pt x="78" y="40"/>
                  </a:lnTo>
                  <a:lnTo>
                    <a:pt x="72" y="32"/>
                  </a:lnTo>
                  <a:lnTo>
                    <a:pt x="62" y="32"/>
                  </a:lnTo>
                  <a:lnTo>
                    <a:pt x="34" y="30"/>
                  </a:lnTo>
                  <a:lnTo>
                    <a:pt x="22" y="30"/>
                  </a:lnTo>
                  <a:lnTo>
                    <a:pt x="14" y="24"/>
                  </a:lnTo>
                  <a:lnTo>
                    <a:pt x="10" y="32"/>
                  </a:lnTo>
                  <a:lnTo>
                    <a:pt x="10" y="38"/>
                  </a:lnTo>
                  <a:lnTo>
                    <a:pt x="8" y="42"/>
                  </a:lnTo>
                  <a:lnTo>
                    <a:pt x="10" y="46"/>
                  </a:lnTo>
                  <a:lnTo>
                    <a:pt x="8" y="50"/>
                  </a:lnTo>
                  <a:lnTo>
                    <a:pt x="4" y="52"/>
                  </a:lnTo>
                  <a:lnTo>
                    <a:pt x="6" y="60"/>
                  </a:lnTo>
                  <a:lnTo>
                    <a:pt x="4" y="68"/>
                  </a:lnTo>
                  <a:lnTo>
                    <a:pt x="4" y="72"/>
                  </a:lnTo>
                  <a:lnTo>
                    <a:pt x="0" y="70"/>
                  </a:lnTo>
                  <a:lnTo>
                    <a:pt x="0" y="76"/>
                  </a:lnTo>
                  <a:lnTo>
                    <a:pt x="4" y="80"/>
                  </a:lnTo>
                  <a:lnTo>
                    <a:pt x="8" y="84"/>
                  </a:lnTo>
                  <a:lnTo>
                    <a:pt x="10" y="98"/>
                  </a:lnTo>
                  <a:lnTo>
                    <a:pt x="16" y="106"/>
                  </a:lnTo>
                  <a:lnTo>
                    <a:pt x="14" y="114"/>
                  </a:lnTo>
                  <a:lnTo>
                    <a:pt x="18" y="124"/>
                  </a:lnTo>
                  <a:lnTo>
                    <a:pt x="20" y="124"/>
                  </a:lnTo>
                  <a:lnTo>
                    <a:pt x="24" y="126"/>
                  </a:lnTo>
                  <a:lnTo>
                    <a:pt x="36" y="122"/>
                  </a:lnTo>
                  <a:lnTo>
                    <a:pt x="42" y="122"/>
                  </a:lnTo>
                  <a:lnTo>
                    <a:pt x="48" y="118"/>
                  </a:lnTo>
                  <a:lnTo>
                    <a:pt x="56" y="110"/>
                  </a:lnTo>
                  <a:lnTo>
                    <a:pt x="66" y="108"/>
                  </a:lnTo>
                  <a:lnTo>
                    <a:pt x="78" y="108"/>
                  </a:lnTo>
                  <a:lnTo>
                    <a:pt x="88" y="104"/>
                  </a:lnTo>
                  <a:lnTo>
                    <a:pt x="94" y="98"/>
                  </a:lnTo>
                  <a:lnTo>
                    <a:pt x="98" y="100"/>
                  </a:lnTo>
                  <a:lnTo>
                    <a:pt x="106" y="98"/>
                  </a:lnTo>
                  <a:lnTo>
                    <a:pt x="112" y="92"/>
                  </a:lnTo>
                  <a:lnTo>
                    <a:pt x="114" y="88"/>
                  </a:lnTo>
                  <a:lnTo>
                    <a:pt x="130" y="86"/>
                  </a:lnTo>
                  <a:lnTo>
                    <a:pt x="136" y="80"/>
                  </a:lnTo>
                  <a:lnTo>
                    <a:pt x="154" y="76"/>
                  </a:lnTo>
                  <a:lnTo>
                    <a:pt x="166" y="68"/>
                  </a:lnTo>
                  <a:lnTo>
                    <a:pt x="164" y="58"/>
                  </a:lnTo>
                  <a:lnTo>
                    <a:pt x="170" y="50"/>
                  </a:lnTo>
                  <a:lnTo>
                    <a:pt x="180" y="46"/>
                  </a:lnTo>
                  <a:lnTo>
                    <a:pt x="160" y="0"/>
                  </a:lnTo>
                  <a:lnTo>
                    <a:pt x="11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4" name="Freeform 568"/>
            <p:cNvSpPr>
              <a:spLocks noEditPoints="1"/>
            </p:cNvSpPr>
            <p:nvPr/>
          </p:nvSpPr>
          <p:spPr bwMode="auto">
            <a:xfrm>
              <a:off x="5583773" y="3238476"/>
              <a:ext cx="206221" cy="310943"/>
            </a:xfrm>
            <a:custGeom>
              <a:avLst/>
              <a:gdLst>
                <a:gd name="T0" fmla="*/ 62 w 128"/>
                <a:gd name="T1" fmla="*/ 12 h 193"/>
                <a:gd name="T2" fmla="*/ 60 w 128"/>
                <a:gd name="T3" fmla="*/ 4 h 193"/>
                <a:gd name="T4" fmla="*/ 64 w 128"/>
                <a:gd name="T5" fmla="*/ 0 h 193"/>
                <a:gd name="T6" fmla="*/ 66 w 128"/>
                <a:gd name="T7" fmla="*/ 4 h 193"/>
                <a:gd name="T8" fmla="*/ 66 w 128"/>
                <a:gd name="T9" fmla="*/ 6 h 193"/>
                <a:gd name="T10" fmla="*/ 66 w 128"/>
                <a:gd name="T11" fmla="*/ 12 h 193"/>
                <a:gd name="T12" fmla="*/ 64 w 128"/>
                <a:gd name="T13" fmla="*/ 14 h 193"/>
                <a:gd name="T14" fmla="*/ 64 w 128"/>
                <a:gd name="T15" fmla="*/ 18 h 193"/>
                <a:gd name="T16" fmla="*/ 62 w 128"/>
                <a:gd name="T17" fmla="*/ 20 h 193"/>
                <a:gd name="T18" fmla="*/ 60 w 128"/>
                <a:gd name="T19" fmla="*/ 18 h 193"/>
                <a:gd name="T20" fmla="*/ 62 w 128"/>
                <a:gd name="T21" fmla="*/ 12 h 193"/>
                <a:gd name="T22" fmla="*/ 112 w 128"/>
                <a:gd name="T23" fmla="*/ 127 h 193"/>
                <a:gd name="T24" fmla="*/ 116 w 128"/>
                <a:gd name="T25" fmla="*/ 119 h 193"/>
                <a:gd name="T26" fmla="*/ 114 w 128"/>
                <a:gd name="T27" fmla="*/ 117 h 193"/>
                <a:gd name="T28" fmla="*/ 110 w 128"/>
                <a:gd name="T29" fmla="*/ 125 h 193"/>
                <a:gd name="T30" fmla="*/ 112 w 128"/>
                <a:gd name="T31" fmla="*/ 127 h 193"/>
                <a:gd name="T32" fmla="*/ 126 w 128"/>
                <a:gd name="T33" fmla="*/ 77 h 193"/>
                <a:gd name="T34" fmla="*/ 122 w 128"/>
                <a:gd name="T35" fmla="*/ 75 h 193"/>
                <a:gd name="T36" fmla="*/ 108 w 128"/>
                <a:gd name="T37" fmla="*/ 59 h 193"/>
                <a:gd name="T38" fmla="*/ 98 w 128"/>
                <a:gd name="T39" fmla="*/ 54 h 193"/>
                <a:gd name="T40" fmla="*/ 86 w 128"/>
                <a:gd name="T41" fmla="*/ 52 h 193"/>
                <a:gd name="T42" fmla="*/ 76 w 128"/>
                <a:gd name="T43" fmla="*/ 46 h 193"/>
                <a:gd name="T44" fmla="*/ 68 w 128"/>
                <a:gd name="T45" fmla="*/ 30 h 193"/>
                <a:gd name="T46" fmla="*/ 48 w 128"/>
                <a:gd name="T47" fmla="*/ 61 h 193"/>
                <a:gd name="T48" fmla="*/ 48 w 128"/>
                <a:gd name="T49" fmla="*/ 73 h 193"/>
                <a:gd name="T50" fmla="*/ 56 w 128"/>
                <a:gd name="T51" fmla="*/ 89 h 193"/>
                <a:gd name="T52" fmla="*/ 48 w 128"/>
                <a:gd name="T53" fmla="*/ 127 h 193"/>
                <a:gd name="T54" fmla="*/ 0 w 128"/>
                <a:gd name="T55" fmla="*/ 147 h 193"/>
                <a:gd name="T56" fmla="*/ 20 w 128"/>
                <a:gd name="T57" fmla="*/ 193 h 193"/>
                <a:gd name="T58" fmla="*/ 32 w 128"/>
                <a:gd name="T59" fmla="*/ 191 h 193"/>
                <a:gd name="T60" fmla="*/ 36 w 128"/>
                <a:gd name="T61" fmla="*/ 189 h 193"/>
                <a:gd name="T62" fmla="*/ 44 w 128"/>
                <a:gd name="T63" fmla="*/ 187 h 193"/>
                <a:gd name="T64" fmla="*/ 50 w 128"/>
                <a:gd name="T65" fmla="*/ 191 h 193"/>
                <a:gd name="T66" fmla="*/ 56 w 128"/>
                <a:gd name="T67" fmla="*/ 181 h 193"/>
                <a:gd name="T68" fmla="*/ 56 w 128"/>
                <a:gd name="T69" fmla="*/ 177 h 193"/>
                <a:gd name="T70" fmla="*/ 60 w 128"/>
                <a:gd name="T71" fmla="*/ 171 h 193"/>
                <a:gd name="T72" fmla="*/ 76 w 128"/>
                <a:gd name="T73" fmla="*/ 167 h 193"/>
                <a:gd name="T74" fmla="*/ 82 w 128"/>
                <a:gd name="T75" fmla="*/ 153 h 193"/>
                <a:gd name="T76" fmla="*/ 98 w 128"/>
                <a:gd name="T77" fmla="*/ 149 h 193"/>
                <a:gd name="T78" fmla="*/ 96 w 128"/>
                <a:gd name="T79" fmla="*/ 139 h 193"/>
                <a:gd name="T80" fmla="*/ 94 w 128"/>
                <a:gd name="T81" fmla="*/ 137 h 193"/>
                <a:gd name="T82" fmla="*/ 96 w 128"/>
                <a:gd name="T83" fmla="*/ 125 h 193"/>
                <a:gd name="T84" fmla="*/ 98 w 128"/>
                <a:gd name="T85" fmla="*/ 121 h 193"/>
                <a:gd name="T86" fmla="*/ 102 w 128"/>
                <a:gd name="T87" fmla="*/ 115 h 193"/>
                <a:gd name="T88" fmla="*/ 104 w 128"/>
                <a:gd name="T89" fmla="*/ 117 h 193"/>
                <a:gd name="T90" fmla="*/ 104 w 128"/>
                <a:gd name="T91" fmla="*/ 121 h 193"/>
                <a:gd name="T92" fmla="*/ 106 w 128"/>
                <a:gd name="T93" fmla="*/ 121 h 193"/>
                <a:gd name="T94" fmla="*/ 110 w 128"/>
                <a:gd name="T95" fmla="*/ 111 h 193"/>
                <a:gd name="T96" fmla="*/ 120 w 128"/>
                <a:gd name="T97" fmla="*/ 99 h 193"/>
                <a:gd name="T98" fmla="*/ 122 w 128"/>
                <a:gd name="T99" fmla="*/ 89 h 193"/>
                <a:gd name="T100" fmla="*/ 128 w 128"/>
                <a:gd name="T101" fmla="*/ 81 h 193"/>
                <a:gd name="T102" fmla="*/ 126 w 128"/>
                <a:gd name="T103" fmla="*/ 77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 h="193">
                  <a:moveTo>
                    <a:pt x="62" y="12"/>
                  </a:moveTo>
                  <a:lnTo>
                    <a:pt x="60" y="4"/>
                  </a:lnTo>
                  <a:lnTo>
                    <a:pt x="64" y="0"/>
                  </a:lnTo>
                  <a:lnTo>
                    <a:pt x="66" y="4"/>
                  </a:lnTo>
                  <a:lnTo>
                    <a:pt x="66" y="6"/>
                  </a:lnTo>
                  <a:lnTo>
                    <a:pt x="66" y="12"/>
                  </a:lnTo>
                  <a:lnTo>
                    <a:pt x="64" y="14"/>
                  </a:lnTo>
                  <a:lnTo>
                    <a:pt x="64" y="18"/>
                  </a:lnTo>
                  <a:lnTo>
                    <a:pt x="62" y="20"/>
                  </a:lnTo>
                  <a:lnTo>
                    <a:pt x="60" y="18"/>
                  </a:lnTo>
                  <a:lnTo>
                    <a:pt x="62" y="12"/>
                  </a:lnTo>
                  <a:close/>
                  <a:moveTo>
                    <a:pt x="112" y="127"/>
                  </a:moveTo>
                  <a:lnTo>
                    <a:pt x="116" y="119"/>
                  </a:lnTo>
                  <a:lnTo>
                    <a:pt x="114" y="117"/>
                  </a:lnTo>
                  <a:lnTo>
                    <a:pt x="110" y="125"/>
                  </a:lnTo>
                  <a:lnTo>
                    <a:pt x="112" y="127"/>
                  </a:lnTo>
                  <a:close/>
                  <a:moveTo>
                    <a:pt x="126" y="77"/>
                  </a:moveTo>
                  <a:lnTo>
                    <a:pt x="122" y="75"/>
                  </a:lnTo>
                  <a:lnTo>
                    <a:pt x="108" y="59"/>
                  </a:lnTo>
                  <a:lnTo>
                    <a:pt x="98" y="54"/>
                  </a:lnTo>
                  <a:lnTo>
                    <a:pt x="86" y="52"/>
                  </a:lnTo>
                  <a:lnTo>
                    <a:pt x="76" y="46"/>
                  </a:lnTo>
                  <a:lnTo>
                    <a:pt x="68" y="30"/>
                  </a:lnTo>
                  <a:lnTo>
                    <a:pt x="48" y="61"/>
                  </a:lnTo>
                  <a:lnTo>
                    <a:pt x="48" y="73"/>
                  </a:lnTo>
                  <a:lnTo>
                    <a:pt x="56" y="89"/>
                  </a:lnTo>
                  <a:lnTo>
                    <a:pt x="48" y="127"/>
                  </a:lnTo>
                  <a:lnTo>
                    <a:pt x="0" y="147"/>
                  </a:lnTo>
                  <a:lnTo>
                    <a:pt x="20" y="193"/>
                  </a:lnTo>
                  <a:lnTo>
                    <a:pt x="32" y="191"/>
                  </a:lnTo>
                  <a:lnTo>
                    <a:pt x="36" y="189"/>
                  </a:lnTo>
                  <a:lnTo>
                    <a:pt x="44" y="187"/>
                  </a:lnTo>
                  <a:lnTo>
                    <a:pt x="50" y="191"/>
                  </a:lnTo>
                  <a:lnTo>
                    <a:pt x="56" y="181"/>
                  </a:lnTo>
                  <a:lnTo>
                    <a:pt x="56" y="177"/>
                  </a:lnTo>
                  <a:lnTo>
                    <a:pt x="60" y="171"/>
                  </a:lnTo>
                  <a:lnTo>
                    <a:pt x="76" y="167"/>
                  </a:lnTo>
                  <a:lnTo>
                    <a:pt x="82" y="153"/>
                  </a:lnTo>
                  <a:lnTo>
                    <a:pt x="98" y="149"/>
                  </a:lnTo>
                  <a:lnTo>
                    <a:pt x="96" y="139"/>
                  </a:lnTo>
                  <a:lnTo>
                    <a:pt x="94" y="137"/>
                  </a:lnTo>
                  <a:lnTo>
                    <a:pt x="96" y="125"/>
                  </a:lnTo>
                  <a:lnTo>
                    <a:pt x="98" y="121"/>
                  </a:lnTo>
                  <a:lnTo>
                    <a:pt x="102" y="115"/>
                  </a:lnTo>
                  <a:lnTo>
                    <a:pt x="104" y="117"/>
                  </a:lnTo>
                  <a:lnTo>
                    <a:pt x="104" y="121"/>
                  </a:lnTo>
                  <a:lnTo>
                    <a:pt x="106" y="121"/>
                  </a:lnTo>
                  <a:lnTo>
                    <a:pt x="110" y="111"/>
                  </a:lnTo>
                  <a:lnTo>
                    <a:pt x="120" y="99"/>
                  </a:lnTo>
                  <a:lnTo>
                    <a:pt x="122" y="89"/>
                  </a:lnTo>
                  <a:lnTo>
                    <a:pt x="128" y="81"/>
                  </a:lnTo>
                  <a:lnTo>
                    <a:pt x="126" y="7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5" name="Freeform 569"/>
            <p:cNvSpPr>
              <a:spLocks/>
            </p:cNvSpPr>
            <p:nvPr/>
          </p:nvSpPr>
          <p:spPr bwMode="auto">
            <a:xfrm>
              <a:off x="5554773" y="3244920"/>
              <a:ext cx="138555" cy="120833"/>
            </a:xfrm>
            <a:custGeom>
              <a:avLst/>
              <a:gdLst>
                <a:gd name="T0" fmla="*/ 86 w 86"/>
                <a:gd name="T1" fmla="*/ 26 h 75"/>
                <a:gd name="T2" fmla="*/ 84 w 86"/>
                <a:gd name="T3" fmla="*/ 14 h 75"/>
                <a:gd name="T4" fmla="*/ 82 w 86"/>
                <a:gd name="T5" fmla="*/ 14 h 75"/>
                <a:gd name="T6" fmla="*/ 80 w 86"/>
                <a:gd name="T7" fmla="*/ 16 h 75"/>
                <a:gd name="T8" fmla="*/ 78 w 86"/>
                <a:gd name="T9" fmla="*/ 14 h 75"/>
                <a:gd name="T10" fmla="*/ 80 w 86"/>
                <a:gd name="T11" fmla="*/ 8 h 75"/>
                <a:gd name="T12" fmla="*/ 78 w 86"/>
                <a:gd name="T13" fmla="*/ 0 h 75"/>
                <a:gd name="T14" fmla="*/ 74 w 86"/>
                <a:gd name="T15" fmla="*/ 12 h 75"/>
                <a:gd name="T16" fmla="*/ 68 w 86"/>
                <a:gd name="T17" fmla="*/ 16 h 75"/>
                <a:gd name="T18" fmla="*/ 58 w 86"/>
                <a:gd name="T19" fmla="*/ 26 h 75"/>
                <a:gd name="T20" fmla="*/ 50 w 86"/>
                <a:gd name="T21" fmla="*/ 34 h 75"/>
                <a:gd name="T22" fmla="*/ 44 w 86"/>
                <a:gd name="T23" fmla="*/ 40 h 75"/>
                <a:gd name="T24" fmla="*/ 38 w 86"/>
                <a:gd name="T25" fmla="*/ 42 h 75"/>
                <a:gd name="T26" fmla="*/ 28 w 86"/>
                <a:gd name="T27" fmla="*/ 42 h 75"/>
                <a:gd name="T28" fmla="*/ 20 w 86"/>
                <a:gd name="T29" fmla="*/ 40 h 75"/>
                <a:gd name="T30" fmla="*/ 16 w 86"/>
                <a:gd name="T31" fmla="*/ 44 h 75"/>
                <a:gd name="T32" fmla="*/ 6 w 86"/>
                <a:gd name="T33" fmla="*/ 40 h 75"/>
                <a:gd name="T34" fmla="*/ 0 w 86"/>
                <a:gd name="T35" fmla="*/ 40 h 75"/>
                <a:gd name="T36" fmla="*/ 8 w 86"/>
                <a:gd name="T37" fmla="*/ 63 h 75"/>
                <a:gd name="T38" fmla="*/ 14 w 86"/>
                <a:gd name="T39" fmla="*/ 65 h 75"/>
                <a:gd name="T40" fmla="*/ 60 w 86"/>
                <a:gd name="T41" fmla="*/ 75 h 75"/>
                <a:gd name="T42" fmla="*/ 66 w 86"/>
                <a:gd name="T43" fmla="*/ 69 h 75"/>
                <a:gd name="T44" fmla="*/ 66 w 86"/>
                <a:gd name="T45" fmla="*/ 57 h 75"/>
                <a:gd name="T46" fmla="*/ 86 w 86"/>
                <a:gd name="T47" fmla="*/ 2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5">
                  <a:moveTo>
                    <a:pt x="86" y="26"/>
                  </a:moveTo>
                  <a:lnTo>
                    <a:pt x="84" y="14"/>
                  </a:lnTo>
                  <a:lnTo>
                    <a:pt x="82" y="14"/>
                  </a:lnTo>
                  <a:lnTo>
                    <a:pt x="80" y="16"/>
                  </a:lnTo>
                  <a:lnTo>
                    <a:pt x="78" y="14"/>
                  </a:lnTo>
                  <a:lnTo>
                    <a:pt x="80" y="8"/>
                  </a:lnTo>
                  <a:lnTo>
                    <a:pt x="78" y="0"/>
                  </a:lnTo>
                  <a:lnTo>
                    <a:pt x="74" y="12"/>
                  </a:lnTo>
                  <a:lnTo>
                    <a:pt x="68" y="16"/>
                  </a:lnTo>
                  <a:lnTo>
                    <a:pt x="58" y="26"/>
                  </a:lnTo>
                  <a:lnTo>
                    <a:pt x="50" y="34"/>
                  </a:lnTo>
                  <a:lnTo>
                    <a:pt x="44" y="40"/>
                  </a:lnTo>
                  <a:lnTo>
                    <a:pt x="38" y="42"/>
                  </a:lnTo>
                  <a:lnTo>
                    <a:pt x="28" y="42"/>
                  </a:lnTo>
                  <a:lnTo>
                    <a:pt x="20" y="40"/>
                  </a:lnTo>
                  <a:lnTo>
                    <a:pt x="16" y="44"/>
                  </a:lnTo>
                  <a:lnTo>
                    <a:pt x="6" y="40"/>
                  </a:lnTo>
                  <a:lnTo>
                    <a:pt x="0" y="40"/>
                  </a:lnTo>
                  <a:lnTo>
                    <a:pt x="8" y="63"/>
                  </a:lnTo>
                  <a:lnTo>
                    <a:pt x="14" y="65"/>
                  </a:lnTo>
                  <a:lnTo>
                    <a:pt x="60" y="75"/>
                  </a:lnTo>
                  <a:lnTo>
                    <a:pt x="66" y="69"/>
                  </a:lnTo>
                  <a:lnTo>
                    <a:pt x="66" y="57"/>
                  </a:lnTo>
                  <a:lnTo>
                    <a:pt x="86"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6" name="Freeform 570"/>
            <p:cNvSpPr>
              <a:spLocks/>
            </p:cNvSpPr>
            <p:nvPr/>
          </p:nvSpPr>
          <p:spPr bwMode="auto">
            <a:xfrm>
              <a:off x="5525773" y="3251365"/>
              <a:ext cx="3222" cy="9667"/>
            </a:xfrm>
            <a:custGeom>
              <a:avLst/>
              <a:gdLst>
                <a:gd name="T0" fmla="*/ 2 w 2"/>
                <a:gd name="T1" fmla="*/ 6 h 6"/>
                <a:gd name="T2" fmla="*/ 0 w 2"/>
                <a:gd name="T3" fmla="*/ 2 h 6"/>
                <a:gd name="T4" fmla="*/ 2 w 2"/>
                <a:gd name="T5" fmla="*/ 0 h 6"/>
                <a:gd name="T6" fmla="*/ 2 w 2"/>
                <a:gd name="T7" fmla="*/ 2 h 6"/>
                <a:gd name="T8" fmla="*/ 2 w 2"/>
                <a:gd name="T9" fmla="*/ 6 h 6"/>
              </a:gdLst>
              <a:ahLst/>
              <a:cxnLst>
                <a:cxn ang="0">
                  <a:pos x="T0" y="T1"/>
                </a:cxn>
                <a:cxn ang="0">
                  <a:pos x="T2" y="T3"/>
                </a:cxn>
                <a:cxn ang="0">
                  <a:pos x="T4" y="T5"/>
                </a:cxn>
                <a:cxn ang="0">
                  <a:pos x="T6" y="T7"/>
                </a:cxn>
                <a:cxn ang="0">
                  <a:pos x="T8" y="T9"/>
                </a:cxn>
              </a:cxnLst>
              <a:rect l="0" t="0" r="r" b="b"/>
              <a:pathLst>
                <a:path w="2" h="6">
                  <a:moveTo>
                    <a:pt x="2" y="6"/>
                  </a:moveTo>
                  <a:lnTo>
                    <a:pt x="0" y="2"/>
                  </a:lnTo>
                  <a:lnTo>
                    <a:pt x="2" y="0"/>
                  </a:lnTo>
                  <a:lnTo>
                    <a:pt x="2" y="2"/>
                  </a:lnTo>
                  <a:lnTo>
                    <a:pt x="2"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7" name="Freeform 571"/>
            <p:cNvSpPr>
              <a:spLocks/>
            </p:cNvSpPr>
            <p:nvPr/>
          </p:nvSpPr>
          <p:spPr bwMode="auto">
            <a:xfrm>
              <a:off x="5535440" y="3248143"/>
              <a:ext cx="29000" cy="51555"/>
            </a:xfrm>
            <a:custGeom>
              <a:avLst/>
              <a:gdLst>
                <a:gd name="T0" fmla="*/ 12 w 18"/>
                <a:gd name="T1" fmla="*/ 32 h 32"/>
                <a:gd name="T2" fmla="*/ 16 w 18"/>
                <a:gd name="T3" fmla="*/ 30 h 32"/>
                <a:gd name="T4" fmla="*/ 18 w 18"/>
                <a:gd name="T5" fmla="*/ 18 h 32"/>
                <a:gd name="T6" fmla="*/ 14 w 18"/>
                <a:gd name="T7" fmla="*/ 14 h 32"/>
                <a:gd name="T8" fmla="*/ 14 w 18"/>
                <a:gd name="T9" fmla="*/ 6 h 32"/>
                <a:gd name="T10" fmla="*/ 8 w 18"/>
                <a:gd name="T11" fmla="*/ 0 h 32"/>
                <a:gd name="T12" fmla="*/ 2 w 18"/>
                <a:gd name="T13" fmla="*/ 4 h 32"/>
                <a:gd name="T14" fmla="*/ 4 w 18"/>
                <a:gd name="T15" fmla="*/ 6 h 32"/>
                <a:gd name="T16" fmla="*/ 4 w 18"/>
                <a:gd name="T17" fmla="*/ 10 h 32"/>
                <a:gd name="T18" fmla="*/ 2 w 18"/>
                <a:gd name="T19" fmla="*/ 12 h 32"/>
                <a:gd name="T20" fmla="*/ 0 w 18"/>
                <a:gd name="T21" fmla="*/ 22 h 32"/>
                <a:gd name="T22" fmla="*/ 4 w 18"/>
                <a:gd name="T23" fmla="*/ 32 h 32"/>
                <a:gd name="T24" fmla="*/ 12 w 18"/>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2">
                  <a:moveTo>
                    <a:pt x="12" y="32"/>
                  </a:moveTo>
                  <a:lnTo>
                    <a:pt x="16" y="30"/>
                  </a:lnTo>
                  <a:lnTo>
                    <a:pt x="18" y="18"/>
                  </a:lnTo>
                  <a:lnTo>
                    <a:pt x="14" y="14"/>
                  </a:lnTo>
                  <a:lnTo>
                    <a:pt x="14" y="6"/>
                  </a:lnTo>
                  <a:lnTo>
                    <a:pt x="8" y="0"/>
                  </a:lnTo>
                  <a:lnTo>
                    <a:pt x="2" y="4"/>
                  </a:lnTo>
                  <a:lnTo>
                    <a:pt x="4" y="6"/>
                  </a:lnTo>
                  <a:lnTo>
                    <a:pt x="4" y="10"/>
                  </a:lnTo>
                  <a:lnTo>
                    <a:pt x="2" y="12"/>
                  </a:lnTo>
                  <a:lnTo>
                    <a:pt x="0" y="22"/>
                  </a:lnTo>
                  <a:lnTo>
                    <a:pt x="4" y="32"/>
                  </a:lnTo>
                  <a:lnTo>
                    <a:pt x="12" y="3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8" name="Freeform 572"/>
            <p:cNvSpPr>
              <a:spLocks noEditPoints="1"/>
            </p:cNvSpPr>
            <p:nvPr/>
          </p:nvSpPr>
          <p:spPr bwMode="auto">
            <a:xfrm>
              <a:off x="5092387" y="3054810"/>
              <a:ext cx="581608" cy="507497"/>
            </a:xfrm>
            <a:custGeom>
              <a:avLst/>
              <a:gdLst>
                <a:gd name="T0" fmla="*/ 131 w 361"/>
                <a:gd name="T1" fmla="*/ 307 h 315"/>
                <a:gd name="T2" fmla="*/ 133 w 361"/>
                <a:gd name="T3" fmla="*/ 309 h 315"/>
                <a:gd name="T4" fmla="*/ 125 w 361"/>
                <a:gd name="T5" fmla="*/ 311 h 315"/>
                <a:gd name="T6" fmla="*/ 139 w 361"/>
                <a:gd name="T7" fmla="*/ 315 h 315"/>
                <a:gd name="T8" fmla="*/ 133 w 361"/>
                <a:gd name="T9" fmla="*/ 313 h 315"/>
                <a:gd name="T10" fmla="*/ 125 w 361"/>
                <a:gd name="T11" fmla="*/ 311 h 315"/>
                <a:gd name="T12" fmla="*/ 197 w 361"/>
                <a:gd name="T13" fmla="*/ 60 h 315"/>
                <a:gd name="T14" fmla="*/ 171 w 361"/>
                <a:gd name="T15" fmla="*/ 60 h 315"/>
                <a:gd name="T16" fmla="*/ 77 w 361"/>
                <a:gd name="T17" fmla="*/ 0 h 315"/>
                <a:gd name="T18" fmla="*/ 37 w 361"/>
                <a:gd name="T19" fmla="*/ 14 h 315"/>
                <a:gd name="T20" fmla="*/ 49 w 361"/>
                <a:gd name="T21" fmla="*/ 34 h 315"/>
                <a:gd name="T22" fmla="*/ 35 w 361"/>
                <a:gd name="T23" fmla="*/ 46 h 315"/>
                <a:gd name="T24" fmla="*/ 18 w 361"/>
                <a:gd name="T25" fmla="*/ 60 h 315"/>
                <a:gd name="T26" fmla="*/ 4 w 361"/>
                <a:gd name="T27" fmla="*/ 56 h 315"/>
                <a:gd name="T28" fmla="*/ 0 w 361"/>
                <a:gd name="T29" fmla="*/ 82 h 315"/>
                <a:gd name="T30" fmla="*/ 12 w 361"/>
                <a:gd name="T31" fmla="*/ 86 h 315"/>
                <a:gd name="T32" fmla="*/ 33 w 361"/>
                <a:gd name="T33" fmla="*/ 122 h 315"/>
                <a:gd name="T34" fmla="*/ 37 w 361"/>
                <a:gd name="T35" fmla="*/ 130 h 315"/>
                <a:gd name="T36" fmla="*/ 47 w 361"/>
                <a:gd name="T37" fmla="*/ 140 h 315"/>
                <a:gd name="T38" fmla="*/ 47 w 361"/>
                <a:gd name="T39" fmla="*/ 150 h 315"/>
                <a:gd name="T40" fmla="*/ 55 w 361"/>
                <a:gd name="T41" fmla="*/ 158 h 315"/>
                <a:gd name="T42" fmla="*/ 77 w 361"/>
                <a:gd name="T43" fmla="*/ 187 h 315"/>
                <a:gd name="T44" fmla="*/ 79 w 361"/>
                <a:gd name="T45" fmla="*/ 205 h 315"/>
                <a:gd name="T46" fmla="*/ 87 w 361"/>
                <a:gd name="T47" fmla="*/ 227 h 315"/>
                <a:gd name="T48" fmla="*/ 99 w 361"/>
                <a:gd name="T49" fmla="*/ 237 h 315"/>
                <a:gd name="T50" fmla="*/ 107 w 361"/>
                <a:gd name="T51" fmla="*/ 247 h 315"/>
                <a:gd name="T52" fmla="*/ 113 w 361"/>
                <a:gd name="T53" fmla="*/ 253 h 315"/>
                <a:gd name="T54" fmla="*/ 125 w 361"/>
                <a:gd name="T55" fmla="*/ 277 h 315"/>
                <a:gd name="T56" fmla="*/ 141 w 361"/>
                <a:gd name="T57" fmla="*/ 297 h 315"/>
                <a:gd name="T58" fmla="*/ 149 w 361"/>
                <a:gd name="T59" fmla="*/ 313 h 315"/>
                <a:gd name="T60" fmla="*/ 155 w 361"/>
                <a:gd name="T61" fmla="*/ 307 h 315"/>
                <a:gd name="T62" fmla="*/ 155 w 361"/>
                <a:gd name="T63" fmla="*/ 299 h 315"/>
                <a:gd name="T64" fmla="*/ 159 w 361"/>
                <a:gd name="T65" fmla="*/ 285 h 315"/>
                <a:gd name="T66" fmla="*/ 179 w 361"/>
                <a:gd name="T67" fmla="*/ 291 h 315"/>
                <a:gd name="T68" fmla="*/ 217 w 361"/>
                <a:gd name="T69" fmla="*/ 293 h 315"/>
                <a:gd name="T70" fmla="*/ 231 w 361"/>
                <a:gd name="T71" fmla="*/ 297 h 315"/>
                <a:gd name="T72" fmla="*/ 243 w 361"/>
                <a:gd name="T73" fmla="*/ 277 h 315"/>
                <a:gd name="T74" fmla="*/ 305 w 361"/>
                <a:gd name="T75" fmla="*/ 261 h 315"/>
                <a:gd name="T76" fmla="*/ 361 w 361"/>
                <a:gd name="T77" fmla="*/ 203 h 315"/>
                <a:gd name="T78" fmla="*/ 347 w 361"/>
                <a:gd name="T79" fmla="*/ 193 h 315"/>
                <a:gd name="T80" fmla="*/ 295 w 361"/>
                <a:gd name="T81" fmla="*/ 181 h 315"/>
                <a:gd name="T82" fmla="*/ 287 w 361"/>
                <a:gd name="T83" fmla="*/ 152 h 315"/>
                <a:gd name="T84" fmla="*/ 275 w 361"/>
                <a:gd name="T85" fmla="*/ 142 h 315"/>
                <a:gd name="T86" fmla="*/ 265 w 361"/>
                <a:gd name="T87" fmla="*/ 130 h 315"/>
                <a:gd name="T88" fmla="*/ 263 w 361"/>
                <a:gd name="T89" fmla="*/ 112 h 315"/>
                <a:gd name="T90" fmla="*/ 249 w 361"/>
                <a:gd name="T91" fmla="*/ 98 h 315"/>
                <a:gd name="T92" fmla="*/ 239 w 361"/>
                <a:gd name="T93" fmla="*/ 88 h 315"/>
                <a:gd name="T94" fmla="*/ 231 w 361"/>
                <a:gd name="T95" fmla="*/ 72 h 315"/>
                <a:gd name="T96" fmla="*/ 209 w 361"/>
                <a:gd name="T97" fmla="*/ 6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1" h="315">
                  <a:moveTo>
                    <a:pt x="131" y="309"/>
                  </a:moveTo>
                  <a:lnTo>
                    <a:pt x="131" y="307"/>
                  </a:lnTo>
                  <a:lnTo>
                    <a:pt x="131" y="305"/>
                  </a:lnTo>
                  <a:lnTo>
                    <a:pt x="133" y="309"/>
                  </a:lnTo>
                  <a:lnTo>
                    <a:pt x="131" y="309"/>
                  </a:lnTo>
                  <a:close/>
                  <a:moveTo>
                    <a:pt x="125" y="311"/>
                  </a:moveTo>
                  <a:lnTo>
                    <a:pt x="133" y="315"/>
                  </a:lnTo>
                  <a:lnTo>
                    <a:pt x="139" y="315"/>
                  </a:lnTo>
                  <a:lnTo>
                    <a:pt x="137" y="311"/>
                  </a:lnTo>
                  <a:lnTo>
                    <a:pt x="133" y="313"/>
                  </a:lnTo>
                  <a:lnTo>
                    <a:pt x="127" y="309"/>
                  </a:lnTo>
                  <a:lnTo>
                    <a:pt x="125" y="311"/>
                  </a:lnTo>
                  <a:close/>
                  <a:moveTo>
                    <a:pt x="209" y="64"/>
                  </a:moveTo>
                  <a:lnTo>
                    <a:pt x="197" y="60"/>
                  </a:lnTo>
                  <a:lnTo>
                    <a:pt x="189" y="64"/>
                  </a:lnTo>
                  <a:lnTo>
                    <a:pt x="171" y="60"/>
                  </a:lnTo>
                  <a:lnTo>
                    <a:pt x="101" y="6"/>
                  </a:lnTo>
                  <a:lnTo>
                    <a:pt x="77" y="0"/>
                  </a:lnTo>
                  <a:lnTo>
                    <a:pt x="53" y="10"/>
                  </a:lnTo>
                  <a:lnTo>
                    <a:pt x="37" y="14"/>
                  </a:lnTo>
                  <a:lnTo>
                    <a:pt x="37" y="18"/>
                  </a:lnTo>
                  <a:lnTo>
                    <a:pt x="49" y="34"/>
                  </a:lnTo>
                  <a:lnTo>
                    <a:pt x="43" y="44"/>
                  </a:lnTo>
                  <a:lnTo>
                    <a:pt x="35" y="46"/>
                  </a:lnTo>
                  <a:lnTo>
                    <a:pt x="26" y="52"/>
                  </a:lnTo>
                  <a:lnTo>
                    <a:pt x="18" y="60"/>
                  </a:lnTo>
                  <a:lnTo>
                    <a:pt x="10" y="58"/>
                  </a:lnTo>
                  <a:lnTo>
                    <a:pt x="4" y="56"/>
                  </a:lnTo>
                  <a:lnTo>
                    <a:pt x="2" y="64"/>
                  </a:lnTo>
                  <a:lnTo>
                    <a:pt x="0" y="82"/>
                  </a:lnTo>
                  <a:lnTo>
                    <a:pt x="8" y="84"/>
                  </a:lnTo>
                  <a:lnTo>
                    <a:pt x="12" y="86"/>
                  </a:lnTo>
                  <a:lnTo>
                    <a:pt x="22" y="106"/>
                  </a:lnTo>
                  <a:lnTo>
                    <a:pt x="33" y="122"/>
                  </a:lnTo>
                  <a:lnTo>
                    <a:pt x="35" y="122"/>
                  </a:lnTo>
                  <a:lnTo>
                    <a:pt x="37" y="130"/>
                  </a:lnTo>
                  <a:lnTo>
                    <a:pt x="43" y="136"/>
                  </a:lnTo>
                  <a:lnTo>
                    <a:pt x="47" y="140"/>
                  </a:lnTo>
                  <a:lnTo>
                    <a:pt x="51" y="146"/>
                  </a:lnTo>
                  <a:lnTo>
                    <a:pt x="47" y="150"/>
                  </a:lnTo>
                  <a:lnTo>
                    <a:pt x="49" y="156"/>
                  </a:lnTo>
                  <a:lnTo>
                    <a:pt x="55" y="158"/>
                  </a:lnTo>
                  <a:lnTo>
                    <a:pt x="73" y="173"/>
                  </a:lnTo>
                  <a:lnTo>
                    <a:pt x="77" y="187"/>
                  </a:lnTo>
                  <a:lnTo>
                    <a:pt x="83" y="197"/>
                  </a:lnTo>
                  <a:lnTo>
                    <a:pt x="79" y="205"/>
                  </a:lnTo>
                  <a:lnTo>
                    <a:pt x="79" y="215"/>
                  </a:lnTo>
                  <a:lnTo>
                    <a:pt x="87" y="227"/>
                  </a:lnTo>
                  <a:lnTo>
                    <a:pt x="91" y="235"/>
                  </a:lnTo>
                  <a:lnTo>
                    <a:pt x="99" y="237"/>
                  </a:lnTo>
                  <a:lnTo>
                    <a:pt x="105" y="241"/>
                  </a:lnTo>
                  <a:lnTo>
                    <a:pt x="107" y="247"/>
                  </a:lnTo>
                  <a:lnTo>
                    <a:pt x="111" y="247"/>
                  </a:lnTo>
                  <a:lnTo>
                    <a:pt x="113" y="253"/>
                  </a:lnTo>
                  <a:lnTo>
                    <a:pt x="123" y="269"/>
                  </a:lnTo>
                  <a:lnTo>
                    <a:pt x="125" y="277"/>
                  </a:lnTo>
                  <a:lnTo>
                    <a:pt x="131" y="285"/>
                  </a:lnTo>
                  <a:lnTo>
                    <a:pt x="141" y="297"/>
                  </a:lnTo>
                  <a:lnTo>
                    <a:pt x="145" y="307"/>
                  </a:lnTo>
                  <a:lnTo>
                    <a:pt x="149" y="313"/>
                  </a:lnTo>
                  <a:lnTo>
                    <a:pt x="153" y="311"/>
                  </a:lnTo>
                  <a:lnTo>
                    <a:pt x="155" y="307"/>
                  </a:lnTo>
                  <a:lnTo>
                    <a:pt x="153" y="303"/>
                  </a:lnTo>
                  <a:lnTo>
                    <a:pt x="155" y="299"/>
                  </a:lnTo>
                  <a:lnTo>
                    <a:pt x="155" y="293"/>
                  </a:lnTo>
                  <a:lnTo>
                    <a:pt x="159" y="285"/>
                  </a:lnTo>
                  <a:lnTo>
                    <a:pt x="167" y="291"/>
                  </a:lnTo>
                  <a:lnTo>
                    <a:pt x="179" y="291"/>
                  </a:lnTo>
                  <a:lnTo>
                    <a:pt x="207" y="293"/>
                  </a:lnTo>
                  <a:lnTo>
                    <a:pt x="217" y="293"/>
                  </a:lnTo>
                  <a:lnTo>
                    <a:pt x="223" y="301"/>
                  </a:lnTo>
                  <a:lnTo>
                    <a:pt x="231" y="297"/>
                  </a:lnTo>
                  <a:lnTo>
                    <a:pt x="235" y="289"/>
                  </a:lnTo>
                  <a:lnTo>
                    <a:pt x="243" y="277"/>
                  </a:lnTo>
                  <a:lnTo>
                    <a:pt x="257" y="269"/>
                  </a:lnTo>
                  <a:lnTo>
                    <a:pt x="305" y="261"/>
                  </a:lnTo>
                  <a:lnTo>
                    <a:pt x="353" y="241"/>
                  </a:lnTo>
                  <a:lnTo>
                    <a:pt x="361" y="203"/>
                  </a:lnTo>
                  <a:lnTo>
                    <a:pt x="353" y="187"/>
                  </a:lnTo>
                  <a:lnTo>
                    <a:pt x="347" y="193"/>
                  </a:lnTo>
                  <a:lnTo>
                    <a:pt x="301" y="183"/>
                  </a:lnTo>
                  <a:lnTo>
                    <a:pt x="295" y="181"/>
                  </a:lnTo>
                  <a:lnTo>
                    <a:pt x="287" y="158"/>
                  </a:lnTo>
                  <a:lnTo>
                    <a:pt x="287" y="152"/>
                  </a:lnTo>
                  <a:lnTo>
                    <a:pt x="279" y="152"/>
                  </a:lnTo>
                  <a:lnTo>
                    <a:pt x="275" y="142"/>
                  </a:lnTo>
                  <a:lnTo>
                    <a:pt x="271" y="136"/>
                  </a:lnTo>
                  <a:lnTo>
                    <a:pt x="265" y="130"/>
                  </a:lnTo>
                  <a:lnTo>
                    <a:pt x="261" y="122"/>
                  </a:lnTo>
                  <a:lnTo>
                    <a:pt x="263" y="112"/>
                  </a:lnTo>
                  <a:lnTo>
                    <a:pt x="255" y="100"/>
                  </a:lnTo>
                  <a:lnTo>
                    <a:pt x="249" y="98"/>
                  </a:lnTo>
                  <a:lnTo>
                    <a:pt x="245" y="92"/>
                  </a:lnTo>
                  <a:lnTo>
                    <a:pt x="239" y="88"/>
                  </a:lnTo>
                  <a:lnTo>
                    <a:pt x="237" y="80"/>
                  </a:lnTo>
                  <a:lnTo>
                    <a:pt x="231" y="72"/>
                  </a:lnTo>
                  <a:lnTo>
                    <a:pt x="217" y="74"/>
                  </a:lnTo>
                  <a:lnTo>
                    <a:pt x="209" y="6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49" name="Freeform 573"/>
            <p:cNvSpPr>
              <a:spLocks/>
            </p:cNvSpPr>
            <p:nvPr/>
          </p:nvSpPr>
          <p:spPr bwMode="auto">
            <a:xfrm>
              <a:off x="5193886" y="2890478"/>
              <a:ext cx="270665" cy="267443"/>
            </a:xfrm>
            <a:custGeom>
              <a:avLst/>
              <a:gdLst>
                <a:gd name="T0" fmla="*/ 158 w 168"/>
                <a:gd name="T1" fmla="*/ 136 h 166"/>
                <a:gd name="T2" fmla="*/ 156 w 168"/>
                <a:gd name="T3" fmla="*/ 128 h 166"/>
                <a:gd name="T4" fmla="*/ 154 w 168"/>
                <a:gd name="T5" fmla="*/ 124 h 166"/>
                <a:gd name="T6" fmla="*/ 152 w 168"/>
                <a:gd name="T7" fmla="*/ 126 h 166"/>
                <a:gd name="T8" fmla="*/ 150 w 168"/>
                <a:gd name="T9" fmla="*/ 118 h 166"/>
                <a:gd name="T10" fmla="*/ 152 w 168"/>
                <a:gd name="T11" fmla="*/ 114 h 166"/>
                <a:gd name="T12" fmla="*/ 150 w 168"/>
                <a:gd name="T13" fmla="*/ 104 h 166"/>
                <a:gd name="T14" fmla="*/ 126 w 168"/>
                <a:gd name="T15" fmla="*/ 88 h 166"/>
                <a:gd name="T16" fmla="*/ 120 w 168"/>
                <a:gd name="T17" fmla="*/ 86 h 166"/>
                <a:gd name="T18" fmla="*/ 110 w 168"/>
                <a:gd name="T19" fmla="*/ 74 h 166"/>
                <a:gd name="T20" fmla="*/ 108 w 168"/>
                <a:gd name="T21" fmla="*/ 64 h 166"/>
                <a:gd name="T22" fmla="*/ 110 w 168"/>
                <a:gd name="T23" fmla="*/ 48 h 166"/>
                <a:gd name="T24" fmla="*/ 114 w 168"/>
                <a:gd name="T25" fmla="*/ 42 h 166"/>
                <a:gd name="T26" fmla="*/ 112 w 168"/>
                <a:gd name="T27" fmla="*/ 36 h 166"/>
                <a:gd name="T28" fmla="*/ 114 w 168"/>
                <a:gd name="T29" fmla="*/ 30 h 166"/>
                <a:gd name="T30" fmla="*/ 108 w 168"/>
                <a:gd name="T31" fmla="*/ 28 h 166"/>
                <a:gd name="T32" fmla="*/ 100 w 168"/>
                <a:gd name="T33" fmla="*/ 26 h 166"/>
                <a:gd name="T34" fmla="*/ 96 w 168"/>
                <a:gd name="T35" fmla="*/ 16 h 166"/>
                <a:gd name="T36" fmla="*/ 88 w 168"/>
                <a:gd name="T37" fmla="*/ 2 h 166"/>
                <a:gd name="T38" fmla="*/ 80 w 168"/>
                <a:gd name="T39" fmla="*/ 6 h 166"/>
                <a:gd name="T40" fmla="*/ 76 w 168"/>
                <a:gd name="T41" fmla="*/ 2 h 166"/>
                <a:gd name="T42" fmla="*/ 66 w 168"/>
                <a:gd name="T43" fmla="*/ 2 h 166"/>
                <a:gd name="T44" fmla="*/ 56 w 168"/>
                <a:gd name="T45" fmla="*/ 0 h 166"/>
                <a:gd name="T46" fmla="*/ 46 w 168"/>
                <a:gd name="T47" fmla="*/ 6 h 166"/>
                <a:gd name="T48" fmla="*/ 34 w 168"/>
                <a:gd name="T49" fmla="*/ 22 h 166"/>
                <a:gd name="T50" fmla="*/ 36 w 168"/>
                <a:gd name="T51" fmla="*/ 38 h 166"/>
                <a:gd name="T52" fmla="*/ 34 w 168"/>
                <a:gd name="T53" fmla="*/ 54 h 166"/>
                <a:gd name="T54" fmla="*/ 0 w 168"/>
                <a:gd name="T55" fmla="*/ 78 h 166"/>
                <a:gd name="T56" fmla="*/ 4 w 168"/>
                <a:gd name="T57" fmla="*/ 90 h 166"/>
                <a:gd name="T58" fmla="*/ 14 w 168"/>
                <a:gd name="T59" fmla="*/ 102 h 166"/>
                <a:gd name="T60" fmla="*/ 38 w 168"/>
                <a:gd name="T61" fmla="*/ 108 h 166"/>
                <a:gd name="T62" fmla="*/ 108 w 168"/>
                <a:gd name="T63" fmla="*/ 162 h 166"/>
                <a:gd name="T64" fmla="*/ 126 w 168"/>
                <a:gd name="T65" fmla="*/ 166 h 166"/>
                <a:gd name="T66" fmla="*/ 134 w 168"/>
                <a:gd name="T67" fmla="*/ 162 h 166"/>
                <a:gd name="T68" fmla="*/ 144 w 168"/>
                <a:gd name="T69" fmla="*/ 144 h 166"/>
                <a:gd name="T70" fmla="*/ 150 w 168"/>
                <a:gd name="T71" fmla="*/ 142 h 166"/>
                <a:gd name="T72" fmla="*/ 156 w 168"/>
                <a:gd name="T73" fmla="*/ 146 h 166"/>
                <a:gd name="T74" fmla="*/ 158 w 168"/>
                <a:gd name="T75" fmla="*/ 144 h 166"/>
                <a:gd name="T76" fmla="*/ 168 w 168"/>
                <a:gd name="T77" fmla="*/ 146 h 166"/>
                <a:gd name="T78" fmla="*/ 164 w 168"/>
                <a:gd name="T79" fmla="*/ 140 h 166"/>
                <a:gd name="T80" fmla="*/ 158 w 168"/>
                <a:gd name="T81" fmla="*/ 13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66">
                  <a:moveTo>
                    <a:pt x="158" y="136"/>
                  </a:moveTo>
                  <a:lnTo>
                    <a:pt x="156" y="128"/>
                  </a:lnTo>
                  <a:lnTo>
                    <a:pt x="154" y="124"/>
                  </a:lnTo>
                  <a:lnTo>
                    <a:pt x="152" y="126"/>
                  </a:lnTo>
                  <a:lnTo>
                    <a:pt x="150" y="118"/>
                  </a:lnTo>
                  <a:lnTo>
                    <a:pt x="152" y="114"/>
                  </a:lnTo>
                  <a:lnTo>
                    <a:pt x="150" y="104"/>
                  </a:lnTo>
                  <a:lnTo>
                    <a:pt x="126" y="88"/>
                  </a:lnTo>
                  <a:lnTo>
                    <a:pt x="120" y="86"/>
                  </a:lnTo>
                  <a:lnTo>
                    <a:pt x="110" y="74"/>
                  </a:lnTo>
                  <a:lnTo>
                    <a:pt x="108" y="64"/>
                  </a:lnTo>
                  <a:lnTo>
                    <a:pt x="110" y="48"/>
                  </a:lnTo>
                  <a:lnTo>
                    <a:pt x="114" y="42"/>
                  </a:lnTo>
                  <a:lnTo>
                    <a:pt x="112" y="36"/>
                  </a:lnTo>
                  <a:lnTo>
                    <a:pt x="114" y="30"/>
                  </a:lnTo>
                  <a:lnTo>
                    <a:pt x="108" y="28"/>
                  </a:lnTo>
                  <a:lnTo>
                    <a:pt x="100" y="26"/>
                  </a:lnTo>
                  <a:lnTo>
                    <a:pt x="96" y="16"/>
                  </a:lnTo>
                  <a:lnTo>
                    <a:pt x="88" y="2"/>
                  </a:lnTo>
                  <a:lnTo>
                    <a:pt x="80" y="6"/>
                  </a:lnTo>
                  <a:lnTo>
                    <a:pt x="76" y="2"/>
                  </a:lnTo>
                  <a:lnTo>
                    <a:pt x="66" y="2"/>
                  </a:lnTo>
                  <a:lnTo>
                    <a:pt x="56" y="0"/>
                  </a:lnTo>
                  <a:lnTo>
                    <a:pt x="46" y="6"/>
                  </a:lnTo>
                  <a:lnTo>
                    <a:pt x="34" y="22"/>
                  </a:lnTo>
                  <a:lnTo>
                    <a:pt x="36" y="38"/>
                  </a:lnTo>
                  <a:lnTo>
                    <a:pt x="34" y="54"/>
                  </a:lnTo>
                  <a:lnTo>
                    <a:pt x="0" y="78"/>
                  </a:lnTo>
                  <a:lnTo>
                    <a:pt x="4" y="90"/>
                  </a:lnTo>
                  <a:lnTo>
                    <a:pt x="14" y="102"/>
                  </a:lnTo>
                  <a:lnTo>
                    <a:pt x="38" y="108"/>
                  </a:lnTo>
                  <a:lnTo>
                    <a:pt x="108" y="162"/>
                  </a:lnTo>
                  <a:lnTo>
                    <a:pt x="126" y="166"/>
                  </a:lnTo>
                  <a:lnTo>
                    <a:pt x="134" y="162"/>
                  </a:lnTo>
                  <a:lnTo>
                    <a:pt x="144" y="144"/>
                  </a:lnTo>
                  <a:lnTo>
                    <a:pt x="150" y="142"/>
                  </a:lnTo>
                  <a:lnTo>
                    <a:pt x="156" y="146"/>
                  </a:lnTo>
                  <a:lnTo>
                    <a:pt x="158" y="144"/>
                  </a:lnTo>
                  <a:lnTo>
                    <a:pt x="168" y="146"/>
                  </a:lnTo>
                  <a:lnTo>
                    <a:pt x="164" y="140"/>
                  </a:lnTo>
                  <a:lnTo>
                    <a:pt x="158" y="13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574"/>
            <p:cNvSpPr>
              <a:spLocks/>
            </p:cNvSpPr>
            <p:nvPr/>
          </p:nvSpPr>
          <p:spPr bwMode="auto">
            <a:xfrm>
              <a:off x="5409774" y="3119254"/>
              <a:ext cx="54777" cy="54777"/>
            </a:xfrm>
            <a:custGeom>
              <a:avLst/>
              <a:gdLst>
                <a:gd name="T0" fmla="*/ 10 w 34"/>
                <a:gd name="T1" fmla="*/ 2 h 34"/>
                <a:gd name="T2" fmla="*/ 0 w 34"/>
                <a:gd name="T3" fmla="*/ 20 h 34"/>
                <a:gd name="T4" fmla="*/ 12 w 34"/>
                <a:gd name="T5" fmla="*/ 24 h 34"/>
                <a:gd name="T6" fmla="*/ 20 w 34"/>
                <a:gd name="T7" fmla="*/ 34 h 34"/>
                <a:gd name="T8" fmla="*/ 34 w 34"/>
                <a:gd name="T9" fmla="*/ 32 h 34"/>
                <a:gd name="T10" fmla="*/ 26 w 34"/>
                <a:gd name="T11" fmla="*/ 20 h 34"/>
                <a:gd name="T12" fmla="*/ 24 w 34"/>
                <a:gd name="T13" fmla="*/ 20 h 34"/>
                <a:gd name="T14" fmla="*/ 18 w 34"/>
                <a:gd name="T15" fmla="*/ 22 h 34"/>
                <a:gd name="T16" fmla="*/ 18 w 34"/>
                <a:gd name="T17" fmla="*/ 18 h 34"/>
                <a:gd name="T18" fmla="*/ 24 w 34"/>
                <a:gd name="T19" fmla="*/ 12 h 34"/>
                <a:gd name="T20" fmla="*/ 32 w 34"/>
                <a:gd name="T21" fmla="*/ 12 h 34"/>
                <a:gd name="T22" fmla="*/ 32 w 34"/>
                <a:gd name="T23" fmla="*/ 10 h 34"/>
                <a:gd name="T24" fmla="*/ 30 w 34"/>
                <a:gd name="T25" fmla="*/ 8 h 34"/>
                <a:gd name="T26" fmla="*/ 22 w 34"/>
                <a:gd name="T27" fmla="*/ 4 h 34"/>
                <a:gd name="T28" fmla="*/ 16 w 34"/>
                <a:gd name="T29" fmla="*/ 0 h 34"/>
                <a:gd name="T30" fmla="*/ 10 w 34"/>
                <a:gd name="T3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4">
                  <a:moveTo>
                    <a:pt x="10" y="2"/>
                  </a:moveTo>
                  <a:lnTo>
                    <a:pt x="0" y="20"/>
                  </a:lnTo>
                  <a:lnTo>
                    <a:pt x="12" y="24"/>
                  </a:lnTo>
                  <a:lnTo>
                    <a:pt x="20" y="34"/>
                  </a:lnTo>
                  <a:lnTo>
                    <a:pt x="34" y="32"/>
                  </a:lnTo>
                  <a:lnTo>
                    <a:pt x="26" y="20"/>
                  </a:lnTo>
                  <a:lnTo>
                    <a:pt x="24" y="20"/>
                  </a:lnTo>
                  <a:lnTo>
                    <a:pt x="18" y="22"/>
                  </a:lnTo>
                  <a:lnTo>
                    <a:pt x="18" y="18"/>
                  </a:lnTo>
                  <a:lnTo>
                    <a:pt x="24" y="12"/>
                  </a:lnTo>
                  <a:lnTo>
                    <a:pt x="32" y="12"/>
                  </a:lnTo>
                  <a:lnTo>
                    <a:pt x="32" y="10"/>
                  </a:lnTo>
                  <a:lnTo>
                    <a:pt x="30" y="8"/>
                  </a:lnTo>
                  <a:lnTo>
                    <a:pt x="22" y="4"/>
                  </a:lnTo>
                  <a:lnTo>
                    <a:pt x="16" y="0"/>
                  </a:lnTo>
                  <a:lnTo>
                    <a:pt x="1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1" name="Freeform 575"/>
            <p:cNvSpPr>
              <a:spLocks/>
            </p:cNvSpPr>
            <p:nvPr/>
          </p:nvSpPr>
          <p:spPr bwMode="auto">
            <a:xfrm>
              <a:off x="5102054" y="2896922"/>
              <a:ext cx="165944" cy="157888"/>
            </a:xfrm>
            <a:custGeom>
              <a:avLst/>
              <a:gdLst>
                <a:gd name="T0" fmla="*/ 18 w 103"/>
                <a:gd name="T1" fmla="*/ 58 h 98"/>
                <a:gd name="T2" fmla="*/ 16 w 103"/>
                <a:gd name="T3" fmla="*/ 66 h 98"/>
                <a:gd name="T4" fmla="*/ 10 w 103"/>
                <a:gd name="T5" fmla="*/ 68 h 98"/>
                <a:gd name="T6" fmla="*/ 6 w 103"/>
                <a:gd name="T7" fmla="*/ 76 h 98"/>
                <a:gd name="T8" fmla="*/ 2 w 103"/>
                <a:gd name="T9" fmla="*/ 80 h 98"/>
                <a:gd name="T10" fmla="*/ 2 w 103"/>
                <a:gd name="T11" fmla="*/ 92 h 98"/>
                <a:gd name="T12" fmla="*/ 10 w 103"/>
                <a:gd name="T13" fmla="*/ 94 h 98"/>
                <a:gd name="T14" fmla="*/ 14 w 103"/>
                <a:gd name="T15" fmla="*/ 98 h 98"/>
                <a:gd name="T16" fmla="*/ 22 w 103"/>
                <a:gd name="T17" fmla="*/ 96 h 98"/>
                <a:gd name="T18" fmla="*/ 57 w 103"/>
                <a:gd name="T19" fmla="*/ 74 h 98"/>
                <a:gd name="T20" fmla="*/ 91 w 103"/>
                <a:gd name="T21" fmla="*/ 50 h 98"/>
                <a:gd name="T22" fmla="*/ 93 w 103"/>
                <a:gd name="T23" fmla="*/ 34 h 98"/>
                <a:gd name="T24" fmla="*/ 91 w 103"/>
                <a:gd name="T25" fmla="*/ 18 h 98"/>
                <a:gd name="T26" fmla="*/ 103 w 103"/>
                <a:gd name="T27" fmla="*/ 2 h 98"/>
                <a:gd name="T28" fmla="*/ 101 w 103"/>
                <a:gd name="T29" fmla="*/ 0 h 98"/>
                <a:gd name="T30" fmla="*/ 79 w 103"/>
                <a:gd name="T31" fmla="*/ 4 h 98"/>
                <a:gd name="T32" fmla="*/ 59 w 103"/>
                <a:gd name="T33" fmla="*/ 12 h 98"/>
                <a:gd name="T34" fmla="*/ 43 w 103"/>
                <a:gd name="T35" fmla="*/ 8 h 98"/>
                <a:gd name="T36" fmla="*/ 37 w 103"/>
                <a:gd name="T37" fmla="*/ 10 h 98"/>
                <a:gd name="T38" fmla="*/ 29 w 103"/>
                <a:gd name="T39" fmla="*/ 14 h 98"/>
                <a:gd name="T40" fmla="*/ 20 w 103"/>
                <a:gd name="T41" fmla="*/ 12 h 98"/>
                <a:gd name="T42" fmla="*/ 16 w 103"/>
                <a:gd name="T43" fmla="*/ 10 h 98"/>
                <a:gd name="T44" fmla="*/ 12 w 103"/>
                <a:gd name="T45" fmla="*/ 10 h 98"/>
                <a:gd name="T46" fmla="*/ 12 w 103"/>
                <a:gd name="T47" fmla="*/ 16 h 98"/>
                <a:gd name="T48" fmla="*/ 12 w 103"/>
                <a:gd name="T49" fmla="*/ 18 h 98"/>
                <a:gd name="T50" fmla="*/ 8 w 103"/>
                <a:gd name="T51" fmla="*/ 24 h 98"/>
                <a:gd name="T52" fmla="*/ 2 w 103"/>
                <a:gd name="T53" fmla="*/ 26 h 98"/>
                <a:gd name="T54" fmla="*/ 0 w 103"/>
                <a:gd name="T55" fmla="*/ 32 h 98"/>
                <a:gd name="T56" fmla="*/ 4 w 103"/>
                <a:gd name="T57" fmla="*/ 36 h 98"/>
                <a:gd name="T58" fmla="*/ 4 w 103"/>
                <a:gd name="T59" fmla="*/ 50 h 98"/>
                <a:gd name="T60" fmla="*/ 12 w 103"/>
                <a:gd name="T61" fmla="*/ 52 h 98"/>
                <a:gd name="T62" fmla="*/ 18 w 103"/>
                <a:gd name="T63" fmla="*/ 5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98">
                  <a:moveTo>
                    <a:pt x="18" y="58"/>
                  </a:moveTo>
                  <a:lnTo>
                    <a:pt x="16" y="66"/>
                  </a:lnTo>
                  <a:lnTo>
                    <a:pt x="10" y="68"/>
                  </a:lnTo>
                  <a:lnTo>
                    <a:pt x="6" y="76"/>
                  </a:lnTo>
                  <a:lnTo>
                    <a:pt x="2" y="80"/>
                  </a:lnTo>
                  <a:lnTo>
                    <a:pt x="2" y="92"/>
                  </a:lnTo>
                  <a:lnTo>
                    <a:pt x="10" y="94"/>
                  </a:lnTo>
                  <a:lnTo>
                    <a:pt x="14" y="98"/>
                  </a:lnTo>
                  <a:lnTo>
                    <a:pt x="22" y="96"/>
                  </a:lnTo>
                  <a:lnTo>
                    <a:pt x="57" y="74"/>
                  </a:lnTo>
                  <a:lnTo>
                    <a:pt x="91" y="50"/>
                  </a:lnTo>
                  <a:lnTo>
                    <a:pt x="93" y="34"/>
                  </a:lnTo>
                  <a:lnTo>
                    <a:pt x="91" y="18"/>
                  </a:lnTo>
                  <a:lnTo>
                    <a:pt x="103" y="2"/>
                  </a:lnTo>
                  <a:lnTo>
                    <a:pt x="101" y="0"/>
                  </a:lnTo>
                  <a:lnTo>
                    <a:pt x="79" y="4"/>
                  </a:lnTo>
                  <a:lnTo>
                    <a:pt x="59" y="12"/>
                  </a:lnTo>
                  <a:lnTo>
                    <a:pt x="43" y="8"/>
                  </a:lnTo>
                  <a:lnTo>
                    <a:pt x="37" y="10"/>
                  </a:lnTo>
                  <a:lnTo>
                    <a:pt x="29" y="14"/>
                  </a:lnTo>
                  <a:lnTo>
                    <a:pt x="20" y="12"/>
                  </a:lnTo>
                  <a:lnTo>
                    <a:pt x="16" y="10"/>
                  </a:lnTo>
                  <a:lnTo>
                    <a:pt x="12" y="10"/>
                  </a:lnTo>
                  <a:lnTo>
                    <a:pt x="12" y="16"/>
                  </a:lnTo>
                  <a:lnTo>
                    <a:pt x="12" y="18"/>
                  </a:lnTo>
                  <a:lnTo>
                    <a:pt x="8" y="24"/>
                  </a:lnTo>
                  <a:lnTo>
                    <a:pt x="2" y="26"/>
                  </a:lnTo>
                  <a:lnTo>
                    <a:pt x="0" y="32"/>
                  </a:lnTo>
                  <a:lnTo>
                    <a:pt x="4" y="36"/>
                  </a:lnTo>
                  <a:lnTo>
                    <a:pt x="4" y="50"/>
                  </a:lnTo>
                  <a:lnTo>
                    <a:pt x="12" y="52"/>
                  </a:lnTo>
                  <a:lnTo>
                    <a:pt x="18"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2" name="Freeform 576"/>
            <p:cNvSpPr>
              <a:spLocks/>
            </p:cNvSpPr>
            <p:nvPr/>
          </p:nvSpPr>
          <p:spPr bwMode="auto">
            <a:xfrm>
              <a:off x="5069832" y="3080588"/>
              <a:ext cx="12889" cy="9667"/>
            </a:xfrm>
            <a:custGeom>
              <a:avLst/>
              <a:gdLst>
                <a:gd name="T0" fmla="*/ 8 w 8"/>
                <a:gd name="T1" fmla="*/ 2 h 6"/>
                <a:gd name="T2" fmla="*/ 6 w 8"/>
                <a:gd name="T3" fmla="*/ 0 h 6"/>
                <a:gd name="T4" fmla="*/ 0 w 8"/>
                <a:gd name="T5" fmla="*/ 4 h 6"/>
                <a:gd name="T6" fmla="*/ 2 w 8"/>
                <a:gd name="T7" fmla="*/ 6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lnTo>
                    <a:pt x="6" y="0"/>
                  </a:lnTo>
                  <a:lnTo>
                    <a:pt x="0" y="4"/>
                  </a:lnTo>
                  <a:lnTo>
                    <a:pt x="2" y="6"/>
                  </a:lnTo>
                  <a:lnTo>
                    <a:pt x="8"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577"/>
            <p:cNvSpPr>
              <a:spLocks/>
            </p:cNvSpPr>
            <p:nvPr/>
          </p:nvSpPr>
          <p:spPr bwMode="auto">
            <a:xfrm>
              <a:off x="5092387" y="2977477"/>
              <a:ext cx="38666" cy="48333"/>
            </a:xfrm>
            <a:custGeom>
              <a:avLst/>
              <a:gdLst>
                <a:gd name="T0" fmla="*/ 12 w 24"/>
                <a:gd name="T1" fmla="*/ 26 h 30"/>
                <a:gd name="T2" fmla="*/ 16 w 24"/>
                <a:gd name="T3" fmla="*/ 18 h 30"/>
                <a:gd name="T4" fmla="*/ 22 w 24"/>
                <a:gd name="T5" fmla="*/ 16 h 30"/>
                <a:gd name="T6" fmla="*/ 24 w 24"/>
                <a:gd name="T7" fmla="*/ 8 h 30"/>
                <a:gd name="T8" fmla="*/ 18 w 24"/>
                <a:gd name="T9" fmla="*/ 2 h 30"/>
                <a:gd name="T10" fmla="*/ 10 w 24"/>
                <a:gd name="T11" fmla="*/ 0 h 30"/>
                <a:gd name="T12" fmla="*/ 8 w 24"/>
                <a:gd name="T13" fmla="*/ 4 h 30"/>
                <a:gd name="T14" fmla="*/ 2 w 24"/>
                <a:gd name="T15" fmla="*/ 18 h 30"/>
                <a:gd name="T16" fmla="*/ 0 w 24"/>
                <a:gd name="T17" fmla="*/ 30 h 30"/>
                <a:gd name="T18" fmla="*/ 8 w 24"/>
                <a:gd name="T19" fmla="*/ 30 h 30"/>
                <a:gd name="T20" fmla="*/ 12 w 24"/>
                <a:gd name="T21"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0">
                  <a:moveTo>
                    <a:pt x="12" y="26"/>
                  </a:moveTo>
                  <a:lnTo>
                    <a:pt x="16" y="18"/>
                  </a:lnTo>
                  <a:lnTo>
                    <a:pt x="22" y="16"/>
                  </a:lnTo>
                  <a:lnTo>
                    <a:pt x="24" y="8"/>
                  </a:lnTo>
                  <a:lnTo>
                    <a:pt x="18" y="2"/>
                  </a:lnTo>
                  <a:lnTo>
                    <a:pt x="10" y="0"/>
                  </a:lnTo>
                  <a:lnTo>
                    <a:pt x="8" y="4"/>
                  </a:lnTo>
                  <a:lnTo>
                    <a:pt x="2" y="18"/>
                  </a:lnTo>
                  <a:lnTo>
                    <a:pt x="0" y="30"/>
                  </a:lnTo>
                  <a:lnTo>
                    <a:pt x="8" y="30"/>
                  </a:lnTo>
                  <a:lnTo>
                    <a:pt x="12"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578"/>
            <p:cNvSpPr>
              <a:spLocks/>
            </p:cNvSpPr>
            <p:nvPr/>
          </p:nvSpPr>
          <p:spPr bwMode="auto">
            <a:xfrm>
              <a:off x="5073054" y="3025810"/>
              <a:ext cx="32222" cy="119222"/>
            </a:xfrm>
            <a:custGeom>
              <a:avLst/>
              <a:gdLst>
                <a:gd name="T0" fmla="*/ 20 w 20"/>
                <a:gd name="T1" fmla="*/ 48 h 74"/>
                <a:gd name="T2" fmla="*/ 20 w 20"/>
                <a:gd name="T3" fmla="*/ 40 h 74"/>
                <a:gd name="T4" fmla="*/ 18 w 20"/>
                <a:gd name="T5" fmla="*/ 34 h 74"/>
                <a:gd name="T6" fmla="*/ 12 w 20"/>
                <a:gd name="T7" fmla="*/ 38 h 74"/>
                <a:gd name="T8" fmla="*/ 10 w 20"/>
                <a:gd name="T9" fmla="*/ 34 h 74"/>
                <a:gd name="T10" fmla="*/ 12 w 20"/>
                <a:gd name="T11" fmla="*/ 28 h 74"/>
                <a:gd name="T12" fmla="*/ 12 w 20"/>
                <a:gd name="T13" fmla="*/ 22 h 74"/>
                <a:gd name="T14" fmla="*/ 14 w 20"/>
                <a:gd name="T15" fmla="*/ 16 h 74"/>
                <a:gd name="T16" fmla="*/ 20 w 20"/>
                <a:gd name="T17" fmla="*/ 16 h 74"/>
                <a:gd name="T18" fmla="*/ 20 w 20"/>
                <a:gd name="T19" fmla="*/ 12 h 74"/>
                <a:gd name="T20" fmla="*/ 20 w 20"/>
                <a:gd name="T21" fmla="*/ 0 h 74"/>
                <a:gd name="T22" fmla="*/ 12 w 20"/>
                <a:gd name="T23" fmla="*/ 0 h 74"/>
                <a:gd name="T24" fmla="*/ 8 w 20"/>
                <a:gd name="T25" fmla="*/ 14 h 74"/>
                <a:gd name="T26" fmla="*/ 8 w 20"/>
                <a:gd name="T27" fmla="*/ 22 h 74"/>
                <a:gd name="T28" fmla="*/ 4 w 20"/>
                <a:gd name="T29" fmla="*/ 34 h 74"/>
                <a:gd name="T30" fmla="*/ 6 w 20"/>
                <a:gd name="T31" fmla="*/ 36 h 74"/>
                <a:gd name="T32" fmla="*/ 0 w 20"/>
                <a:gd name="T33" fmla="*/ 40 h 74"/>
                <a:gd name="T34" fmla="*/ 6 w 20"/>
                <a:gd name="T35" fmla="*/ 50 h 74"/>
                <a:gd name="T36" fmla="*/ 14 w 20"/>
                <a:gd name="T37" fmla="*/ 74 h 74"/>
                <a:gd name="T38" fmla="*/ 16 w 20"/>
                <a:gd name="T39" fmla="*/ 72 h 74"/>
                <a:gd name="T40" fmla="*/ 16 w 20"/>
                <a:gd name="T41" fmla="*/ 62 h 74"/>
                <a:gd name="T42" fmla="*/ 20 w 20"/>
                <a:gd name="T43"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74">
                  <a:moveTo>
                    <a:pt x="20" y="48"/>
                  </a:moveTo>
                  <a:lnTo>
                    <a:pt x="20" y="40"/>
                  </a:lnTo>
                  <a:lnTo>
                    <a:pt x="18" y="34"/>
                  </a:lnTo>
                  <a:lnTo>
                    <a:pt x="12" y="38"/>
                  </a:lnTo>
                  <a:lnTo>
                    <a:pt x="10" y="34"/>
                  </a:lnTo>
                  <a:lnTo>
                    <a:pt x="12" y="28"/>
                  </a:lnTo>
                  <a:lnTo>
                    <a:pt x="12" y="22"/>
                  </a:lnTo>
                  <a:lnTo>
                    <a:pt x="14" y="16"/>
                  </a:lnTo>
                  <a:lnTo>
                    <a:pt x="20" y="16"/>
                  </a:lnTo>
                  <a:lnTo>
                    <a:pt x="20" y="12"/>
                  </a:lnTo>
                  <a:lnTo>
                    <a:pt x="20" y="0"/>
                  </a:lnTo>
                  <a:lnTo>
                    <a:pt x="12" y="0"/>
                  </a:lnTo>
                  <a:lnTo>
                    <a:pt x="8" y="14"/>
                  </a:lnTo>
                  <a:lnTo>
                    <a:pt x="8" y="22"/>
                  </a:lnTo>
                  <a:lnTo>
                    <a:pt x="4" y="34"/>
                  </a:lnTo>
                  <a:lnTo>
                    <a:pt x="6" y="36"/>
                  </a:lnTo>
                  <a:lnTo>
                    <a:pt x="0" y="40"/>
                  </a:lnTo>
                  <a:lnTo>
                    <a:pt x="6" y="50"/>
                  </a:lnTo>
                  <a:lnTo>
                    <a:pt x="14" y="74"/>
                  </a:lnTo>
                  <a:lnTo>
                    <a:pt x="16" y="72"/>
                  </a:lnTo>
                  <a:lnTo>
                    <a:pt x="16" y="62"/>
                  </a:lnTo>
                  <a:lnTo>
                    <a:pt x="20" y="4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5" name="Freeform 579"/>
            <p:cNvSpPr>
              <a:spLocks/>
            </p:cNvSpPr>
            <p:nvPr/>
          </p:nvSpPr>
          <p:spPr bwMode="auto">
            <a:xfrm>
              <a:off x="5089165" y="3051588"/>
              <a:ext cx="16111" cy="35444"/>
            </a:xfrm>
            <a:custGeom>
              <a:avLst/>
              <a:gdLst>
                <a:gd name="T0" fmla="*/ 4 w 10"/>
                <a:gd name="T1" fmla="*/ 0 h 22"/>
                <a:gd name="T2" fmla="*/ 2 w 10"/>
                <a:gd name="T3" fmla="*/ 6 h 22"/>
                <a:gd name="T4" fmla="*/ 2 w 10"/>
                <a:gd name="T5" fmla="*/ 12 h 22"/>
                <a:gd name="T6" fmla="*/ 0 w 10"/>
                <a:gd name="T7" fmla="*/ 18 h 22"/>
                <a:gd name="T8" fmla="*/ 2 w 10"/>
                <a:gd name="T9" fmla="*/ 22 h 22"/>
                <a:gd name="T10" fmla="*/ 8 w 10"/>
                <a:gd name="T11" fmla="*/ 18 h 22"/>
                <a:gd name="T12" fmla="*/ 10 w 10"/>
                <a:gd name="T13" fmla="*/ 0 h 22"/>
                <a:gd name="T14" fmla="*/ 4 w 1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2">
                  <a:moveTo>
                    <a:pt x="4" y="0"/>
                  </a:moveTo>
                  <a:lnTo>
                    <a:pt x="2" y="6"/>
                  </a:lnTo>
                  <a:lnTo>
                    <a:pt x="2" y="12"/>
                  </a:lnTo>
                  <a:lnTo>
                    <a:pt x="0" y="18"/>
                  </a:lnTo>
                  <a:lnTo>
                    <a:pt x="2" y="22"/>
                  </a:lnTo>
                  <a:lnTo>
                    <a:pt x="8" y="18"/>
                  </a:lnTo>
                  <a:lnTo>
                    <a:pt x="10" y="0"/>
                  </a:lnTo>
                  <a:lnTo>
                    <a:pt x="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6" name="Freeform 580"/>
            <p:cNvSpPr>
              <a:spLocks/>
            </p:cNvSpPr>
            <p:nvPr/>
          </p:nvSpPr>
          <p:spPr bwMode="auto">
            <a:xfrm>
              <a:off x="5098831" y="3016144"/>
              <a:ext cx="117610" cy="135333"/>
            </a:xfrm>
            <a:custGeom>
              <a:avLst/>
              <a:gdLst>
                <a:gd name="T0" fmla="*/ 49 w 73"/>
                <a:gd name="T1" fmla="*/ 34 h 84"/>
                <a:gd name="T2" fmla="*/ 73 w 73"/>
                <a:gd name="T3" fmla="*/ 24 h 84"/>
                <a:gd name="T4" fmla="*/ 63 w 73"/>
                <a:gd name="T5" fmla="*/ 12 h 84"/>
                <a:gd name="T6" fmla="*/ 59 w 73"/>
                <a:gd name="T7" fmla="*/ 0 h 84"/>
                <a:gd name="T8" fmla="*/ 24 w 73"/>
                <a:gd name="T9" fmla="*/ 22 h 84"/>
                <a:gd name="T10" fmla="*/ 16 w 73"/>
                <a:gd name="T11" fmla="*/ 24 h 84"/>
                <a:gd name="T12" fmla="*/ 12 w 73"/>
                <a:gd name="T13" fmla="*/ 20 h 84"/>
                <a:gd name="T14" fmla="*/ 4 w 73"/>
                <a:gd name="T15" fmla="*/ 18 h 84"/>
                <a:gd name="T16" fmla="*/ 4 w 73"/>
                <a:gd name="T17" fmla="*/ 22 h 84"/>
                <a:gd name="T18" fmla="*/ 2 w 73"/>
                <a:gd name="T19" fmla="*/ 40 h 84"/>
                <a:gd name="T20" fmla="*/ 4 w 73"/>
                <a:gd name="T21" fmla="*/ 46 h 84"/>
                <a:gd name="T22" fmla="*/ 4 w 73"/>
                <a:gd name="T23" fmla="*/ 54 h 84"/>
                <a:gd name="T24" fmla="*/ 0 w 73"/>
                <a:gd name="T25" fmla="*/ 68 h 84"/>
                <a:gd name="T26" fmla="*/ 0 w 73"/>
                <a:gd name="T27" fmla="*/ 78 h 84"/>
                <a:gd name="T28" fmla="*/ 0 w 73"/>
                <a:gd name="T29" fmla="*/ 80 h 84"/>
                <a:gd name="T30" fmla="*/ 6 w 73"/>
                <a:gd name="T31" fmla="*/ 82 h 84"/>
                <a:gd name="T32" fmla="*/ 14 w 73"/>
                <a:gd name="T33" fmla="*/ 84 h 84"/>
                <a:gd name="T34" fmla="*/ 22 w 73"/>
                <a:gd name="T35" fmla="*/ 76 h 84"/>
                <a:gd name="T36" fmla="*/ 31 w 73"/>
                <a:gd name="T37" fmla="*/ 70 h 84"/>
                <a:gd name="T38" fmla="*/ 39 w 73"/>
                <a:gd name="T39" fmla="*/ 68 h 84"/>
                <a:gd name="T40" fmla="*/ 45 w 73"/>
                <a:gd name="T41" fmla="*/ 58 h 84"/>
                <a:gd name="T42" fmla="*/ 33 w 73"/>
                <a:gd name="T43" fmla="*/ 42 h 84"/>
                <a:gd name="T44" fmla="*/ 33 w 73"/>
                <a:gd name="T45" fmla="*/ 38 h 84"/>
                <a:gd name="T46" fmla="*/ 49 w 73"/>
                <a:gd name="T47" fmla="*/ 3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84">
                  <a:moveTo>
                    <a:pt x="49" y="34"/>
                  </a:moveTo>
                  <a:lnTo>
                    <a:pt x="73" y="24"/>
                  </a:lnTo>
                  <a:lnTo>
                    <a:pt x="63" y="12"/>
                  </a:lnTo>
                  <a:lnTo>
                    <a:pt x="59" y="0"/>
                  </a:lnTo>
                  <a:lnTo>
                    <a:pt x="24" y="22"/>
                  </a:lnTo>
                  <a:lnTo>
                    <a:pt x="16" y="24"/>
                  </a:lnTo>
                  <a:lnTo>
                    <a:pt x="12" y="20"/>
                  </a:lnTo>
                  <a:lnTo>
                    <a:pt x="4" y="18"/>
                  </a:lnTo>
                  <a:lnTo>
                    <a:pt x="4" y="22"/>
                  </a:lnTo>
                  <a:lnTo>
                    <a:pt x="2" y="40"/>
                  </a:lnTo>
                  <a:lnTo>
                    <a:pt x="4" y="46"/>
                  </a:lnTo>
                  <a:lnTo>
                    <a:pt x="4" y="54"/>
                  </a:lnTo>
                  <a:lnTo>
                    <a:pt x="0" y="68"/>
                  </a:lnTo>
                  <a:lnTo>
                    <a:pt x="0" y="78"/>
                  </a:lnTo>
                  <a:lnTo>
                    <a:pt x="0" y="80"/>
                  </a:lnTo>
                  <a:lnTo>
                    <a:pt x="6" y="82"/>
                  </a:lnTo>
                  <a:lnTo>
                    <a:pt x="14" y="84"/>
                  </a:lnTo>
                  <a:lnTo>
                    <a:pt x="22" y="76"/>
                  </a:lnTo>
                  <a:lnTo>
                    <a:pt x="31" y="70"/>
                  </a:lnTo>
                  <a:lnTo>
                    <a:pt x="39" y="68"/>
                  </a:lnTo>
                  <a:lnTo>
                    <a:pt x="45" y="58"/>
                  </a:lnTo>
                  <a:lnTo>
                    <a:pt x="33" y="42"/>
                  </a:lnTo>
                  <a:lnTo>
                    <a:pt x="33" y="38"/>
                  </a:lnTo>
                  <a:lnTo>
                    <a:pt x="49"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7" name="Freeform 581"/>
            <p:cNvSpPr>
              <a:spLocks noEditPoints="1"/>
            </p:cNvSpPr>
            <p:nvPr/>
          </p:nvSpPr>
          <p:spPr bwMode="auto">
            <a:xfrm>
              <a:off x="5309886" y="2819589"/>
              <a:ext cx="554219" cy="460775"/>
            </a:xfrm>
            <a:custGeom>
              <a:avLst/>
              <a:gdLst>
                <a:gd name="T0" fmla="*/ 107 w 172"/>
                <a:gd name="T1" fmla="*/ 129 h 143"/>
                <a:gd name="T2" fmla="*/ 115 w 172"/>
                <a:gd name="T3" fmla="*/ 125 h 143"/>
                <a:gd name="T4" fmla="*/ 112 w 172"/>
                <a:gd name="T5" fmla="*/ 129 h 143"/>
                <a:gd name="T6" fmla="*/ 107 w 172"/>
                <a:gd name="T7" fmla="*/ 131 h 143"/>
                <a:gd name="T8" fmla="*/ 172 w 172"/>
                <a:gd name="T9" fmla="*/ 122 h 143"/>
                <a:gd name="T10" fmla="*/ 167 w 172"/>
                <a:gd name="T11" fmla="*/ 121 h 143"/>
                <a:gd name="T12" fmla="*/ 159 w 172"/>
                <a:gd name="T13" fmla="*/ 109 h 143"/>
                <a:gd name="T14" fmla="*/ 149 w 172"/>
                <a:gd name="T15" fmla="*/ 92 h 143"/>
                <a:gd name="T16" fmla="*/ 154 w 172"/>
                <a:gd name="T17" fmla="*/ 81 h 143"/>
                <a:gd name="T18" fmla="*/ 145 w 172"/>
                <a:gd name="T19" fmla="*/ 75 h 143"/>
                <a:gd name="T20" fmla="*/ 142 w 172"/>
                <a:gd name="T21" fmla="*/ 64 h 143"/>
                <a:gd name="T22" fmla="*/ 141 w 172"/>
                <a:gd name="T23" fmla="*/ 55 h 143"/>
                <a:gd name="T24" fmla="*/ 145 w 172"/>
                <a:gd name="T25" fmla="*/ 45 h 143"/>
                <a:gd name="T26" fmla="*/ 143 w 172"/>
                <a:gd name="T27" fmla="*/ 35 h 143"/>
                <a:gd name="T28" fmla="*/ 140 w 172"/>
                <a:gd name="T29" fmla="*/ 30 h 143"/>
                <a:gd name="T30" fmla="*/ 133 w 172"/>
                <a:gd name="T31" fmla="*/ 27 h 143"/>
                <a:gd name="T32" fmla="*/ 123 w 172"/>
                <a:gd name="T33" fmla="*/ 20 h 143"/>
                <a:gd name="T34" fmla="*/ 108 w 172"/>
                <a:gd name="T35" fmla="*/ 17 h 143"/>
                <a:gd name="T36" fmla="*/ 100 w 172"/>
                <a:gd name="T37" fmla="*/ 13 h 143"/>
                <a:gd name="T38" fmla="*/ 95 w 172"/>
                <a:gd name="T39" fmla="*/ 15 h 143"/>
                <a:gd name="T40" fmla="*/ 88 w 172"/>
                <a:gd name="T41" fmla="*/ 21 h 143"/>
                <a:gd name="T42" fmla="*/ 82 w 172"/>
                <a:gd name="T43" fmla="*/ 22 h 143"/>
                <a:gd name="T44" fmla="*/ 71 w 172"/>
                <a:gd name="T45" fmla="*/ 29 h 143"/>
                <a:gd name="T46" fmla="*/ 55 w 172"/>
                <a:gd name="T47" fmla="*/ 26 h 143"/>
                <a:gd name="T48" fmla="*/ 45 w 172"/>
                <a:gd name="T49" fmla="*/ 21 h 143"/>
                <a:gd name="T50" fmla="*/ 38 w 172"/>
                <a:gd name="T51" fmla="*/ 11 h 143"/>
                <a:gd name="T52" fmla="*/ 34 w 172"/>
                <a:gd name="T53" fmla="*/ 9 h 143"/>
                <a:gd name="T54" fmla="*/ 32 w 172"/>
                <a:gd name="T55" fmla="*/ 4 h 143"/>
                <a:gd name="T56" fmla="*/ 32 w 172"/>
                <a:gd name="T57" fmla="*/ 0 h 143"/>
                <a:gd name="T58" fmla="*/ 25 w 172"/>
                <a:gd name="T59" fmla="*/ 5 h 143"/>
                <a:gd name="T60" fmla="*/ 17 w 172"/>
                <a:gd name="T61" fmla="*/ 8 h 143"/>
                <a:gd name="T62" fmla="*/ 8 w 172"/>
                <a:gd name="T63" fmla="*/ 3 h 143"/>
                <a:gd name="T64" fmla="*/ 3 w 172"/>
                <a:gd name="T65" fmla="*/ 1 h 143"/>
                <a:gd name="T66" fmla="*/ 2 w 172"/>
                <a:gd name="T67" fmla="*/ 10 h 143"/>
                <a:gd name="T68" fmla="*/ 8 w 172"/>
                <a:gd name="T69" fmla="*/ 23 h 143"/>
                <a:gd name="T70" fmla="*/ 14 w 172"/>
                <a:gd name="T71" fmla="*/ 35 h 143"/>
                <a:gd name="T72" fmla="*/ 21 w 172"/>
                <a:gd name="T73" fmla="*/ 37 h 143"/>
                <a:gd name="T74" fmla="*/ 21 w 172"/>
                <a:gd name="T75" fmla="*/ 43 h 143"/>
                <a:gd name="T76" fmla="*/ 18 w 172"/>
                <a:gd name="T77" fmla="*/ 54 h 143"/>
                <a:gd name="T78" fmla="*/ 24 w 172"/>
                <a:gd name="T79" fmla="*/ 65 h 143"/>
                <a:gd name="T80" fmla="*/ 39 w 172"/>
                <a:gd name="T81" fmla="*/ 74 h 143"/>
                <a:gd name="T82" fmla="*/ 39 w 172"/>
                <a:gd name="T83" fmla="*/ 81 h 143"/>
                <a:gd name="T84" fmla="*/ 41 w 172"/>
                <a:gd name="T85" fmla="*/ 84 h 143"/>
                <a:gd name="T86" fmla="*/ 43 w 172"/>
                <a:gd name="T87" fmla="*/ 90 h 143"/>
                <a:gd name="T88" fmla="*/ 48 w 172"/>
                <a:gd name="T89" fmla="*/ 95 h 143"/>
                <a:gd name="T90" fmla="*/ 50 w 172"/>
                <a:gd name="T91" fmla="*/ 90 h 143"/>
                <a:gd name="T92" fmla="*/ 53 w 172"/>
                <a:gd name="T93" fmla="*/ 93 h 143"/>
                <a:gd name="T94" fmla="*/ 58 w 172"/>
                <a:gd name="T95" fmla="*/ 92 h 143"/>
                <a:gd name="T96" fmla="*/ 64 w 172"/>
                <a:gd name="T97" fmla="*/ 99 h 143"/>
                <a:gd name="T98" fmla="*/ 68 w 172"/>
                <a:gd name="T99" fmla="*/ 105 h 143"/>
                <a:gd name="T100" fmla="*/ 71 w 172"/>
                <a:gd name="T101" fmla="*/ 113 h 143"/>
                <a:gd name="T102" fmla="*/ 84 w 172"/>
                <a:gd name="T103" fmla="*/ 119 h 143"/>
                <a:gd name="T104" fmla="*/ 92 w 172"/>
                <a:gd name="T105" fmla="*/ 124 h 143"/>
                <a:gd name="T106" fmla="*/ 101 w 172"/>
                <a:gd name="T107" fmla="*/ 126 h 143"/>
                <a:gd name="T108" fmla="*/ 108 w 172"/>
                <a:gd name="T109" fmla="*/ 127 h 143"/>
                <a:gd name="T110" fmla="*/ 113 w 172"/>
                <a:gd name="T111" fmla="*/ 123 h 143"/>
                <a:gd name="T112" fmla="*/ 122 w 172"/>
                <a:gd name="T113" fmla="*/ 128 h 143"/>
                <a:gd name="T114" fmla="*/ 124 w 172"/>
                <a:gd name="T115" fmla="*/ 135 h 143"/>
                <a:gd name="T116" fmla="*/ 131 w 172"/>
                <a:gd name="T117" fmla="*/ 139 h 143"/>
                <a:gd name="T118" fmla="*/ 139 w 172"/>
                <a:gd name="T119" fmla="*/ 140 h 143"/>
                <a:gd name="T120" fmla="*/ 152 w 172"/>
                <a:gd name="T121" fmla="*/ 142 h 143"/>
                <a:gd name="T122" fmla="*/ 156 w 172"/>
                <a:gd name="T123" fmla="*/ 142 h 143"/>
                <a:gd name="T124" fmla="*/ 164 w 172"/>
                <a:gd name="T125" fmla="*/ 13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2" h="143">
                  <a:moveTo>
                    <a:pt x="107" y="131"/>
                  </a:moveTo>
                  <a:cubicBezTo>
                    <a:pt x="107" y="129"/>
                    <a:pt x="107" y="129"/>
                    <a:pt x="107" y="129"/>
                  </a:cubicBezTo>
                  <a:cubicBezTo>
                    <a:pt x="111" y="126"/>
                    <a:pt x="111" y="126"/>
                    <a:pt x="111" y="126"/>
                  </a:cubicBezTo>
                  <a:cubicBezTo>
                    <a:pt x="115" y="125"/>
                    <a:pt x="115" y="125"/>
                    <a:pt x="115" y="125"/>
                  </a:cubicBezTo>
                  <a:cubicBezTo>
                    <a:pt x="116" y="127"/>
                    <a:pt x="116" y="127"/>
                    <a:pt x="116" y="127"/>
                  </a:cubicBezTo>
                  <a:cubicBezTo>
                    <a:pt x="112" y="129"/>
                    <a:pt x="112" y="129"/>
                    <a:pt x="112" y="129"/>
                  </a:cubicBezTo>
                  <a:cubicBezTo>
                    <a:pt x="110" y="129"/>
                    <a:pt x="110" y="129"/>
                    <a:pt x="110" y="129"/>
                  </a:cubicBezTo>
                  <a:lnTo>
                    <a:pt x="107" y="131"/>
                  </a:lnTo>
                  <a:close/>
                  <a:moveTo>
                    <a:pt x="172" y="128"/>
                  </a:moveTo>
                  <a:cubicBezTo>
                    <a:pt x="172" y="122"/>
                    <a:pt x="172" y="122"/>
                    <a:pt x="172" y="122"/>
                  </a:cubicBezTo>
                  <a:cubicBezTo>
                    <a:pt x="169" y="122"/>
                    <a:pt x="169" y="122"/>
                    <a:pt x="169" y="122"/>
                  </a:cubicBezTo>
                  <a:cubicBezTo>
                    <a:pt x="167" y="121"/>
                    <a:pt x="167" y="121"/>
                    <a:pt x="167" y="121"/>
                  </a:cubicBezTo>
                  <a:cubicBezTo>
                    <a:pt x="165" y="112"/>
                    <a:pt x="165" y="112"/>
                    <a:pt x="165" y="112"/>
                  </a:cubicBezTo>
                  <a:cubicBezTo>
                    <a:pt x="159" y="109"/>
                    <a:pt x="159" y="109"/>
                    <a:pt x="159" y="109"/>
                  </a:cubicBezTo>
                  <a:cubicBezTo>
                    <a:pt x="150" y="96"/>
                    <a:pt x="150" y="96"/>
                    <a:pt x="150" y="96"/>
                  </a:cubicBezTo>
                  <a:cubicBezTo>
                    <a:pt x="149" y="92"/>
                    <a:pt x="149" y="92"/>
                    <a:pt x="149" y="92"/>
                  </a:cubicBezTo>
                  <a:cubicBezTo>
                    <a:pt x="154" y="87"/>
                    <a:pt x="154" y="87"/>
                    <a:pt x="154" y="87"/>
                  </a:cubicBezTo>
                  <a:cubicBezTo>
                    <a:pt x="154" y="81"/>
                    <a:pt x="154" y="81"/>
                    <a:pt x="154" y="81"/>
                  </a:cubicBezTo>
                  <a:cubicBezTo>
                    <a:pt x="147" y="79"/>
                    <a:pt x="147" y="79"/>
                    <a:pt x="147" y="79"/>
                  </a:cubicBezTo>
                  <a:cubicBezTo>
                    <a:pt x="145" y="75"/>
                    <a:pt x="145" y="75"/>
                    <a:pt x="145" y="75"/>
                  </a:cubicBezTo>
                  <a:cubicBezTo>
                    <a:pt x="145" y="71"/>
                    <a:pt x="145" y="71"/>
                    <a:pt x="145" y="71"/>
                  </a:cubicBezTo>
                  <a:cubicBezTo>
                    <a:pt x="142" y="64"/>
                    <a:pt x="142" y="64"/>
                    <a:pt x="142" y="64"/>
                  </a:cubicBezTo>
                  <a:cubicBezTo>
                    <a:pt x="144" y="59"/>
                    <a:pt x="144" y="59"/>
                    <a:pt x="144" y="59"/>
                  </a:cubicBezTo>
                  <a:cubicBezTo>
                    <a:pt x="144" y="59"/>
                    <a:pt x="141" y="56"/>
                    <a:pt x="141" y="55"/>
                  </a:cubicBezTo>
                  <a:cubicBezTo>
                    <a:pt x="141" y="53"/>
                    <a:pt x="142" y="49"/>
                    <a:pt x="142" y="49"/>
                  </a:cubicBezTo>
                  <a:cubicBezTo>
                    <a:pt x="145" y="45"/>
                    <a:pt x="145" y="45"/>
                    <a:pt x="145" y="45"/>
                  </a:cubicBezTo>
                  <a:cubicBezTo>
                    <a:pt x="145" y="40"/>
                    <a:pt x="145" y="40"/>
                    <a:pt x="145" y="40"/>
                  </a:cubicBezTo>
                  <a:cubicBezTo>
                    <a:pt x="143" y="35"/>
                    <a:pt x="143" y="35"/>
                    <a:pt x="143" y="35"/>
                  </a:cubicBezTo>
                  <a:cubicBezTo>
                    <a:pt x="143" y="31"/>
                    <a:pt x="143" y="31"/>
                    <a:pt x="143" y="31"/>
                  </a:cubicBezTo>
                  <a:cubicBezTo>
                    <a:pt x="140" y="30"/>
                    <a:pt x="140" y="30"/>
                    <a:pt x="140" y="30"/>
                  </a:cubicBezTo>
                  <a:cubicBezTo>
                    <a:pt x="135" y="30"/>
                    <a:pt x="135" y="30"/>
                    <a:pt x="135" y="30"/>
                  </a:cubicBezTo>
                  <a:cubicBezTo>
                    <a:pt x="133" y="27"/>
                    <a:pt x="133" y="27"/>
                    <a:pt x="133" y="27"/>
                  </a:cubicBezTo>
                  <a:cubicBezTo>
                    <a:pt x="127" y="24"/>
                    <a:pt x="127" y="24"/>
                    <a:pt x="127" y="24"/>
                  </a:cubicBezTo>
                  <a:cubicBezTo>
                    <a:pt x="123" y="20"/>
                    <a:pt x="123" y="20"/>
                    <a:pt x="123" y="20"/>
                  </a:cubicBezTo>
                  <a:cubicBezTo>
                    <a:pt x="117" y="20"/>
                    <a:pt x="117" y="20"/>
                    <a:pt x="117" y="20"/>
                  </a:cubicBezTo>
                  <a:cubicBezTo>
                    <a:pt x="108" y="17"/>
                    <a:pt x="108" y="17"/>
                    <a:pt x="108" y="17"/>
                  </a:cubicBezTo>
                  <a:cubicBezTo>
                    <a:pt x="106" y="15"/>
                    <a:pt x="106" y="15"/>
                    <a:pt x="106" y="15"/>
                  </a:cubicBezTo>
                  <a:cubicBezTo>
                    <a:pt x="100" y="13"/>
                    <a:pt x="100" y="13"/>
                    <a:pt x="100" y="13"/>
                  </a:cubicBezTo>
                  <a:cubicBezTo>
                    <a:pt x="98" y="15"/>
                    <a:pt x="98" y="15"/>
                    <a:pt x="98" y="15"/>
                  </a:cubicBezTo>
                  <a:cubicBezTo>
                    <a:pt x="95" y="15"/>
                    <a:pt x="95" y="15"/>
                    <a:pt x="95" y="15"/>
                  </a:cubicBezTo>
                  <a:cubicBezTo>
                    <a:pt x="90" y="16"/>
                    <a:pt x="90" y="16"/>
                    <a:pt x="90" y="16"/>
                  </a:cubicBezTo>
                  <a:cubicBezTo>
                    <a:pt x="88" y="21"/>
                    <a:pt x="88" y="21"/>
                    <a:pt x="88" y="21"/>
                  </a:cubicBezTo>
                  <a:cubicBezTo>
                    <a:pt x="86" y="22"/>
                    <a:pt x="86" y="22"/>
                    <a:pt x="86" y="22"/>
                  </a:cubicBezTo>
                  <a:cubicBezTo>
                    <a:pt x="82" y="22"/>
                    <a:pt x="82" y="22"/>
                    <a:pt x="82" y="22"/>
                  </a:cubicBezTo>
                  <a:cubicBezTo>
                    <a:pt x="83" y="27"/>
                    <a:pt x="83" y="27"/>
                    <a:pt x="83" y="27"/>
                  </a:cubicBezTo>
                  <a:cubicBezTo>
                    <a:pt x="71" y="29"/>
                    <a:pt x="71" y="29"/>
                    <a:pt x="71" y="29"/>
                  </a:cubicBezTo>
                  <a:cubicBezTo>
                    <a:pt x="63" y="29"/>
                    <a:pt x="63" y="29"/>
                    <a:pt x="63" y="29"/>
                  </a:cubicBezTo>
                  <a:cubicBezTo>
                    <a:pt x="55" y="26"/>
                    <a:pt x="55" y="26"/>
                    <a:pt x="55" y="26"/>
                  </a:cubicBezTo>
                  <a:cubicBezTo>
                    <a:pt x="52" y="22"/>
                    <a:pt x="52" y="22"/>
                    <a:pt x="52" y="22"/>
                  </a:cubicBezTo>
                  <a:cubicBezTo>
                    <a:pt x="45" y="21"/>
                    <a:pt x="45" y="21"/>
                    <a:pt x="45" y="21"/>
                  </a:cubicBezTo>
                  <a:cubicBezTo>
                    <a:pt x="42" y="20"/>
                    <a:pt x="42" y="20"/>
                    <a:pt x="42" y="20"/>
                  </a:cubicBezTo>
                  <a:cubicBezTo>
                    <a:pt x="38" y="11"/>
                    <a:pt x="38" y="11"/>
                    <a:pt x="38" y="11"/>
                  </a:cubicBezTo>
                  <a:cubicBezTo>
                    <a:pt x="35" y="11"/>
                    <a:pt x="35" y="11"/>
                    <a:pt x="35" y="11"/>
                  </a:cubicBezTo>
                  <a:cubicBezTo>
                    <a:pt x="34" y="9"/>
                    <a:pt x="34" y="9"/>
                    <a:pt x="34" y="9"/>
                  </a:cubicBezTo>
                  <a:cubicBezTo>
                    <a:pt x="35" y="6"/>
                    <a:pt x="35" y="6"/>
                    <a:pt x="35" y="6"/>
                  </a:cubicBezTo>
                  <a:cubicBezTo>
                    <a:pt x="32" y="4"/>
                    <a:pt x="32" y="4"/>
                    <a:pt x="32" y="4"/>
                  </a:cubicBezTo>
                  <a:cubicBezTo>
                    <a:pt x="33" y="2"/>
                    <a:pt x="33" y="2"/>
                    <a:pt x="33" y="2"/>
                  </a:cubicBezTo>
                  <a:cubicBezTo>
                    <a:pt x="32" y="0"/>
                    <a:pt x="32" y="0"/>
                    <a:pt x="32" y="0"/>
                  </a:cubicBezTo>
                  <a:cubicBezTo>
                    <a:pt x="30" y="0"/>
                    <a:pt x="30" y="0"/>
                    <a:pt x="30" y="0"/>
                  </a:cubicBezTo>
                  <a:cubicBezTo>
                    <a:pt x="25" y="5"/>
                    <a:pt x="25" y="5"/>
                    <a:pt x="25" y="5"/>
                  </a:cubicBezTo>
                  <a:cubicBezTo>
                    <a:pt x="20" y="8"/>
                    <a:pt x="20" y="8"/>
                    <a:pt x="20" y="8"/>
                  </a:cubicBezTo>
                  <a:cubicBezTo>
                    <a:pt x="17" y="8"/>
                    <a:pt x="17" y="8"/>
                    <a:pt x="17" y="8"/>
                  </a:cubicBezTo>
                  <a:cubicBezTo>
                    <a:pt x="13" y="7"/>
                    <a:pt x="13" y="7"/>
                    <a:pt x="13" y="7"/>
                  </a:cubicBezTo>
                  <a:cubicBezTo>
                    <a:pt x="8" y="3"/>
                    <a:pt x="8" y="3"/>
                    <a:pt x="8" y="3"/>
                  </a:cubicBezTo>
                  <a:cubicBezTo>
                    <a:pt x="5" y="0"/>
                    <a:pt x="5" y="0"/>
                    <a:pt x="5" y="0"/>
                  </a:cubicBezTo>
                  <a:cubicBezTo>
                    <a:pt x="3" y="1"/>
                    <a:pt x="3" y="1"/>
                    <a:pt x="3" y="1"/>
                  </a:cubicBezTo>
                  <a:cubicBezTo>
                    <a:pt x="0" y="3"/>
                    <a:pt x="0" y="3"/>
                    <a:pt x="0" y="3"/>
                  </a:cubicBezTo>
                  <a:cubicBezTo>
                    <a:pt x="2" y="10"/>
                    <a:pt x="2" y="10"/>
                    <a:pt x="2" y="10"/>
                  </a:cubicBezTo>
                  <a:cubicBezTo>
                    <a:pt x="3" y="17"/>
                    <a:pt x="3" y="17"/>
                    <a:pt x="3" y="17"/>
                  </a:cubicBezTo>
                  <a:cubicBezTo>
                    <a:pt x="8" y="23"/>
                    <a:pt x="8" y="23"/>
                    <a:pt x="8" y="23"/>
                  </a:cubicBezTo>
                  <a:cubicBezTo>
                    <a:pt x="12" y="30"/>
                    <a:pt x="12" y="30"/>
                    <a:pt x="12" y="30"/>
                  </a:cubicBezTo>
                  <a:cubicBezTo>
                    <a:pt x="14" y="35"/>
                    <a:pt x="14" y="35"/>
                    <a:pt x="14" y="35"/>
                  </a:cubicBezTo>
                  <a:cubicBezTo>
                    <a:pt x="18" y="36"/>
                    <a:pt x="18" y="36"/>
                    <a:pt x="18" y="36"/>
                  </a:cubicBezTo>
                  <a:cubicBezTo>
                    <a:pt x="21" y="37"/>
                    <a:pt x="21" y="37"/>
                    <a:pt x="21" y="37"/>
                  </a:cubicBezTo>
                  <a:cubicBezTo>
                    <a:pt x="20" y="40"/>
                    <a:pt x="20" y="40"/>
                    <a:pt x="20" y="40"/>
                  </a:cubicBezTo>
                  <a:cubicBezTo>
                    <a:pt x="21" y="43"/>
                    <a:pt x="21" y="43"/>
                    <a:pt x="21" y="43"/>
                  </a:cubicBezTo>
                  <a:cubicBezTo>
                    <a:pt x="19" y="46"/>
                    <a:pt x="19" y="46"/>
                    <a:pt x="19" y="46"/>
                  </a:cubicBezTo>
                  <a:cubicBezTo>
                    <a:pt x="18" y="54"/>
                    <a:pt x="18" y="54"/>
                    <a:pt x="18" y="54"/>
                  </a:cubicBezTo>
                  <a:cubicBezTo>
                    <a:pt x="19" y="59"/>
                    <a:pt x="19" y="59"/>
                    <a:pt x="19" y="59"/>
                  </a:cubicBezTo>
                  <a:cubicBezTo>
                    <a:pt x="24" y="65"/>
                    <a:pt x="24" y="65"/>
                    <a:pt x="24" y="65"/>
                  </a:cubicBezTo>
                  <a:cubicBezTo>
                    <a:pt x="27" y="66"/>
                    <a:pt x="27" y="66"/>
                    <a:pt x="27" y="66"/>
                  </a:cubicBezTo>
                  <a:cubicBezTo>
                    <a:pt x="39" y="74"/>
                    <a:pt x="39" y="74"/>
                    <a:pt x="39" y="74"/>
                  </a:cubicBezTo>
                  <a:cubicBezTo>
                    <a:pt x="40" y="79"/>
                    <a:pt x="40" y="79"/>
                    <a:pt x="40" y="79"/>
                  </a:cubicBezTo>
                  <a:cubicBezTo>
                    <a:pt x="39" y="81"/>
                    <a:pt x="39" y="81"/>
                    <a:pt x="39" y="81"/>
                  </a:cubicBezTo>
                  <a:cubicBezTo>
                    <a:pt x="40" y="85"/>
                    <a:pt x="40" y="85"/>
                    <a:pt x="40" y="85"/>
                  </a:cubicBezTo>
                  <a:cubicBezTo>
                    <a:pt x="41" y="84"/>
                    <a:pt x="41" y="84"/>
                    <a:pt x="41" y="84"/>
                  </a:cubicBezTo>
                  <a:cubicBezTo>
                    <a:pt x="42" y="86"/>
                    <a:pt x="42" y="86"/>
                    <a:pt x="42" y="86"/>
                  </a:cubicBezTo>
                  <a:cubicBezTo>
                    <a:pt x="43" y="90"/>
                    <a:pt x="43" y="90"/>
                    <a:pt x="43" y="90"/>
                  </a:cubicBezTo>
                  <a:cubicBezTo>
                    <a:pt x="46" y="92"/>
                    <a:pt x="46" y="92"/>
                    <a:pt x="46" y="92"/>
                  </a:cubicBezTo>
                  <a:cubicBezTo>
                    <a:pt x="48" y="95"/>
                    <a:pt x="48" y="95"/>
                    <a:pt x="48" y="95"/>
                  </a:cubicBezTo>
                  <a:cubicBezTo>
                    <a:pt x="51" y="94"/>
                    <a:pt x="51" y="94"/>
                    <a:pt x="51" y="94"/>
                  </a:cubicBezTo>
                  <a:cubicBezTo>
                    <a:pt x="50" y="90"/>
                    <a:pt x="50" y="90"/>
                    <a:pt x="50" y="90"/>
                  </a:cubicBezTo>
                  <a:cubicBezTo>
                    <a:pt x="51" y="90"/>
                    <a:pt x="51" y="90"/>
                    <a:pt x="51" y="90"/>
                  </a:cubicBezTo>
                  <a:cubicBezTo>
                    <a:pt x="53" y="93"/>
                    <a:pt x="53" y="93"/>
                    <a:pt x="53" y="93"/>
                  </a:cubicBezTo>
                  <a:cubicBezTo>
                    <a:pt x="56" y="94"/>
                    <a:pt x="56" y="94"/>
                    <a:pt x="56" y="94"/>
                  </a:cubicBezTo>
                  <a:cubicBezTo>
                    <a:pt x="58" y="92"/>
                    <a:pt x="58" y="92"/>
                    <a:pt x="58" y="92"/>
                  </a:cubicBezTo>
                  <a:cubicBezTo>
                    <a:pt x="60" y="92"/>
                    <a:pt x="60" y="92"/>
                    <a:pt x="60" y="92"/>
                  </a:cubicBezTo>
                  <a:cubicBezTo>
                    <a:pt x="64" y="99"/>
                    <a:pt x="64" y="99"/>
                    <a:pt x="64" y="99"/>
                  </a:cubicBezTo>
                  <a:cubicBezTo>
                    <a:pt x="66" y="100"/>
                    <a:pt x="66" y="100"/>
                    <a:pt x="66" y="100"/>
                  </a:cubicBezTo>
                  <a:cubicBezTo>
                    <a:pt x="68" y="105"/>
                    <a:pt x="68" y="105"/>
                    <a:pt x="68" y="105"/>
                  </a:cubicBezTo>
                  <a:cubicBezTo>
                    <a:pt x="70" y="108"/>
                    <a:pt x="70" y="108"/>
                    <a:pt x="70" y="108"/>
                  </a:cubicBezTo>
                  <a:cubicBezTo>
                    <a:pt x="71" y="113"/>
                    <a:pt x="71" y="113"/>
                    <a:pt x="71" y="113"/>
                  </a:cubicBezTo>
                  <a:cubicBezTo>
                    <a:pt x="76" y="117"/>
                    <a:pt x="76" y="117"/>
                    <a:pt x="76" y="117"/>
                  </a:cubicBezTo>
                  <a:cubicBezTo>
                    <a:pt x="84" y="119"/>
                    <a:pt x="84" y="119"/>
                    <a:pt x="84" y="119"/>
                  </a:cubicBezTo>
                  <a:cubicBezTo>
                    <a:pt x="84" y="122"/>
                    <a:pt x="84" y="122"/>
                    <a:pt x="84" y="122"/>
                  </a:cubicBezTo>
                  <a:cubicBezTo>
                    <a:pt x="92" y="124"/>
                    <a:pt x="92" y="124"/>
                    <a:pt x="92" y="124"/>
                  </a:cubicBezTo>
                  <a:cubicBezTo>
                    <a:pt x="94" y="126"/>
                    <a:pt x="94" y="126"/>
                    <a:pt x="94" y="126"/>
                  </a:cubicBezTo>
                  <a:cubicBezTo>
                    <a:pt x="101" y="126"/>
                    <a:pt x="101" y="126"/>
                    <a:pt x="101" y="126"/>
                  </a:cubicBezTo>
                  <a:cubicBezTo>
                    <a:pt x="104" y="129"/>
                    <a:pt x="104" y="129"/>
                    <a:pt x="104" y="129"/>
                  </a:cubicBezTo>
                  <a:cubicBezTo>
                    <a:pt x="108" y="127"/>
                    <a:pt x="108" y="127"/>
                    <a:pt x="108" y="127"/>
                  </a:cubicBezTo>
                  <a:cubicBezTo>
                    <a:pt x="109" y="125"/>
                    <a:pt x="109" y="125"/>
                    <a:pt x="109" y="125"/>
                  </a:cubicBezTo>
                  <a:cubicBezTo>
                    <a:pt x="113" y="123"/>
                    <a:pt x="113" y="123"/>
                    <a:pt x="113" y="123"/>
                  </a:cubicBezTo>
                  <a:cubicBezTo>
                    <a:pt x="118" y="123"/>
                    <a:pt x="118" y="123"/>
                    <a:pt x="118" y="123"/>
                  </a:cubicBezTo>
                  <a:cubicBezTo>
                    <a:pt x="122" y="128"/>
                    <a:pt x="122" y="128"/>
                    <a:pt x="122" y="128"/>
                  </a:cubicBezTo>
                  <a:cubicBezTo>
                    <a:pt x="124" y="132"/>
                    <a:pt x="124" y="132"/>
                    <a:pt x="124" y="132"/>
                  </a:cubicBezTo>
                  <a:cubicBezTo>
                    <a:pt x="124" y="135"/>
                    <a:pt x="124" y="135"/>
                    <a:pt x="124" y="135"/>
                  </a:cubicBezTo>
                  <a:cubicBezTo>
                    <a:pt x="127" y="138"/>
                    <a:pt x="127" y="138"/>
                    <a:pt x="127" y="138"/>
                  </a:cubicBezTo>
                  <a:cubicBezTo>
                    <a:pt x="131" y="139"/>
                    <a:pt x="131" y="139"/>
                    <a:pt x="131" y="139"/>
                  </a:cubicBezTo>
                  <a:cubicBezTo>
                    <a:pt x="132" y="140"/>
                    <a:pt x="132" y="140"/>
                    <a:pt x="132" y="140"/>
                  </a:cubicBezTo>
                  <a:cubicBezTo>
                    <a:pt x="139" y="140"/>
                    <a:pt x="139" y="140"/>
                    <a:pt x="139" y="140"/>
                  </a:cubicBezTo>
                  <a:cubicBezTo>
                    <a:pt x="143" y="141"/>
                    <a:pt x="143" y="141"/>
                    <a:pt x="143" y="141"/>
                  </a:cubicBezTo>
                  <a:cubicBezTo>
                    <a:pt x="152" y="142"/>
                    <a:pt x="152" y="142"/>
                    <a:pt x="152" y="142"/>
                  </a:cubicBezTo>
                  <a:cubicBezTo>
                    <a:pt x="154" y="141"/>
                    <a:pt x="154" y="141"/>
                    <a:pt x="154" y="141"/>
                  </a:cubicBezTo>
                  <a:cubicBezTo>
                    <a:pt x="156" y="142"/>
                    <a:pt x="156" y="142"/>
                    <a:pt x="156" y="142"/>
                  </a:cubicBezTo>
                  <a:cubicBezTo>
                    <a:pt x="162" y="143"/>
                    <a:pt x="162" y="143"/>
                    <a:pt x="162" y="143"/>
                  </a:cubicBezTo>
                  <a:cubicBezTo>
                    <a:pt x="164" y="130"/>
                    <a:pt x="164" y="130"/>
                    <a:pt x="164" y="130"/>
                  </a:cubicBezTo>
                  <a:lnTo>
                    <a:pt x="172" y="1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Freeform 582"/>
            <p:cNvSpPr>
              <a:spLocks/>
            </p:cNvSpPr>
            <p:nvPr/>
          </p:nvSpPr>
          <p:spPr bwMode="auto">
            <a:xfrm>
              <a:off x="5280886" y="2764812"/>
              <a:ext cx="93444" cy="80555"/>
            </a:xfrm>
            <a:custGeom>
              <a:avLst/>
              <a:gdLst>
                <a:gd name="T0" fmla="*/ 50 w 58"/>
                <a:gd name="T1" fmla="*/ 34 h 50"/>
                <a:gd name="T2" fmla="*/ 40 w 58"/>
                <a:gd name="T3" fmla="*/ 28 h 50"/>
                <a:gd name="T4" fmla="*/ 42 w 58"/>
                <a:gd name="T5" fmla="*/ 20 h 50"/>
                <a:gd name="T6" fmla="*/ 34 w 58"/>
                <a:gd name="T7" fmla="*/ 16 h 50"/>
                <a:gd name="T8" fmla="*/ 34 w 58"/>
                <a:gd name="T9" fmla="*/ 10 h 50"/>
                <a:gd name="T10" fmla="*/ 30 w 58"/>
                <a:gd name="T11" fmla="*/ 6 h 50"/>
                <a:gd name="T12" fmla="*/ 28 w 58"/>
                <a:gd name="T13" fmla="*/ 0 h 50"/>
                <a:gd name="T14" fmla="*/ 24 w 58"/>
                <a:gd name="T15" fmla="*/ 2 h 50"/>
                <a:gd name="T16" fmla="*/ 10 w 58"/>
                <a:gd name="T17" fmla="*/ 2 h 50"/>
                <a:gd name="T18" fmla="*/ 4 w 58"/>
                <a:gd name="T19" fmla="*/ 4 h 50"/>
                <a:gd name="T20" fmla="*/ 0 w 58"/>
                <a:gd name="T21" fmla="*/ 4 h 50"/>
                <a:gd name="T22" fmla="*/ 2 w 58"/>
                <a:gd name="T23" fmla="*/ 6 h 50"/>
                <a:gd name="T24" fmla="*/ 4 w 58"/>
                <a:gd name="T25" fmla="*/ 10 h 50"/>
                <a:gd name="T26" fmla="*/ 6 w 58"/>
                <a:gd name="T27" fmla="*/ 22 h 50"/>
                <a:gd name="T28" fmla="*/ 12 w 58"/>
                <a:gd name="T29" fmla="*/ 26 h 50"/>
                <a:gd name="T30" fmla="*/ 22 w 58"/>
                <a:gd name="T31" fmla="*/ 26 h 50"/>
                <a:gd name="T32" fmla="*/ 24 w 58"/>
                <a:gd name="T33" fmla="*/ 30 h 50"/>
                <a:gd name="T34" fmla="*/ 28 w 58"/>
                <a:gd name="T35" fmla="*/ 32 h 50"/>
                <a:gd name="T36" fmla="*/ 28 w 58"/>
                <a:gd name="T37" fmla="*/ 34 h 50"/>
                <a:gd name="T38" fmla="*/ 34 w 58"/>
                <a:gd name="T39" fmla="*/ 32 h 50"/>
                <a:gd name="T40" fmla="*/ 38 w 58"/>
                <a:gd name="T41" fmla="*/ 34 h 50"/>
                <a:gd name="T42" fmla="*/ 44 w 58"/>
                <a:gd name="T43" fmla="*/ 34 h 50"/>
                <a:gd name="T44" fmla="*/ 46 w 58"/>
                <a:gd name="T45" fmla="*/ 38 h 50"/>
                <a:gd name="T46" fmla="*/ 48 w 58"/>
                <a:gd name="T47" fmla="*/ 42 h 50"/>
                <a:gd name="T48" fmla="*/ 50 w 58"/>
                <a:gd name="T49" fmla="*/ 44 h 50"/>
                <a:gd name="T50" fmla="*/ 52 w 58"/>
                <a:gd name="T51" fmla="*/ 50 h 50"/>
                <a:gd name="T52" fmla="*/ 58 w 58"/>
                <a:gd name="T53" fmla="*/ 50 h 50"/>
                <a:gd name="T54" fmla="*/ 56 w 58"/>
                <a:gd name="T55" fmla="*/ 38 h 50"/>
                <a:gd name="T56" fmla="*/ 50 w 58"/>
                <a:gd name="T57"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50">
                  <a:moveTo>
                    <a:pt x="50" y="34"/>
                  </a:moveTo>
                  <a:lnTo>
                    <a:pt x="40" y="28"/>
                  </a:lnTo>
                  <a:lnTo>
                    <a:pt x="42" y="20"/>
                  </a:lnTo>
                  <a:lnTo>
                    <a:pt x="34" y="16"/>
                  </a:lnTo>
                  <a:lnTo>
                    <a:pt x="34" y="10"/>
                  </a:lnTo>
                  <a:lnTo>
                    <a:pt x="30" y="6"/>
                  </a:lnTo>
                  <a:lnTo>
                    <a:pt x="28" y="0"/>
                  </a:lnTo>
                  <a:lnTo>
                    <a:pt x="24" y="2"/>
                  </a:lnTo>
                  <a:lnTo>
                    <a:pt x="10" y="2"/>
                  </a:lnTo>
                  <a:lnTo>
                    <a:pt x="4" y="4"/>
                  </a:lnTo>
                  <a:lnTo>
                    <a:pt x="0" y="4"/>
                  </a:lnTo>
                  <a:lnTo>
                    <a:pt x="2" y="6"/>
                  </a:lnTo>
                  <a:lnTo>
                    <a:pt x="4" y="10"/>
                  </a:lnTo>
                  <a:lnTo>
                    <a:pt x="6" y="22"/>
                  </a:lnTo>
                  <a:lnTo>
                    <a:pt x="12" y="26"/>
                  </a:lnTo>
                  <a:lnTo>
                    <a:pt x="22" y="26"/>
                  </a:lnTo>
                  <a:lnTo>
                    <a:pt x="24" y="30"/>
                  </a:lnTo>
                  <a:lnTo>
                    <a:pt x="28" y="32"/>
                  </a:lnTo>
                  <a:lnTo>
                    <a:pt x="28" y="34"/>
                  </a:lnTo>
                  <a:lnTo>
                    <a:pt x="34" y="32"/>
                  </a:lnTo>
                  <a:lnTo>
                    <a:pt x="38" y="34"/>
                  </a:lnTo>
                  <a:lnTo>
                    <a:pt x="44" y="34"/>
                  </a:lnTo>
                  <a:lnTo>
                    <a:pt x="46" y="38"/>
                  </a:lnTo>
                  <a:lnTo>
                    <a:pt x="48" y="42"/>
                  </a:lnTo>
                  <a:lnTo>
                    <a:pt x="50" y="44"/>
                  </a:lnTo>
                  <a:lnTo>
                    <a:pt x="52" y="50"/>
                  </a:lnTo>
                  <a:lnTo>
                    <a:pt x="58" y="50"/>
                  </a:lnTo>
                  <a:lnTo>
                    <a:pt x="56" y="38"/>
                  </a:lnTo>
                  <a:lnTo>
                    <a:pt x="50"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Freeform 583"/>
            <p:cNvSpPr>
              <a:spLocks/>
            </p:cNvSpPr>
            <p:nvPr/>
          </p:nvSpPr>
          <p:spPr bwMode="auto">
            <a:xfrm>
              <a:off x="5184220" y="2697146"/>
              <a:ext cx="183666" cy="77333"/>
            </a:xfrm>
            <a:custGeom>
              <a:avLst/>
              <a:gdLst>
                <a:gd name="T0" fmla="*/ 16 w 114"/>
                <a:gd name="T1" fmla="*/ 12 h 48"/>
                <a:gd name="T2" fmla="*/ 24 w 114"/>
                <a:gd name="T3" fmla="*/ 16 h 48"/>
                <a:gd name="T4" fmla="*/ 32 w 114"/>
                <a:gd name="T5" fmla="*/ 30 h 48"/>
                <a:gd name="T6" fmla="*/ 32 w 114"/>
                <a:gd name="T7" fmla="*/ 40 h 48"/>
                <a:gd name="T8" fmla="*/ 44 w 114"/>
                <a:gd name="T9" fmla="*/ 40 h 48"/>
                <a:gd name="T10" fmla="*/ 46 w 114"/>
                <a:gd name="T11" fmla="*/ 38 h 48"/>
                <a:gd name="T12" fmla="*/ 50 w 114"/>
                <a:gd name="T13" fmla="*/ 38 h 48"/>
                <a:gd name="T14" fmla="*/ 54 w 114"/>
                <a:gd name="T15" fmla="*/ 42 h 48"/>
                <a:gd name="T16" fmla="*/ 60 w 114"/>
                <a:gd name="T17" fmla="*/ 46 h 48"/>
                <a:gd name="T18" fmla="*/ 64 w 114"/>
                <a:gd name="T19" fmla="*/ 46 h 48"/>
                <a:gd name="T20" fmla="*/ 70 w 114"/>
                <a:gd name="T21" fmla="*/ 44 h 48"/>
                <a:gd name="T22" fmla="*/ 84 w 114"/>
                <a:gd name="T23" fmla="*/ 44 h 48"/>
                <a:gd name="T24" fmla="*/ 88 w 114"/>
                <a:gd name="T25" fmla="*/ 42 h 48"/>
                <a:gd name="T26" fmla="*/ 92 w 114"/>
                <a:gd name="T27" fmla="*/ 40 h 48"/>
                <a:gd name="T28" fmla="*/ 110 w 114"/>
                <a:gd name="T29" fmla="*/ 48 h 48"/>
                <a:gd name="T30" fmla="*/ 114 w 114"/>
                <a:gd name="T31" fmla="*/ 44 h 48"/>
                <a:gd name="T32" fmla="*/ 106 w 114"/>
                <a:gd name="T33" fmla="*/ 38 h 48"/>
                <a:gd name="T34" fmla="*/ 106 w 114"/>
                <a:gd name="T35" fmla="*/ 32 h 48"/>
                <a:gd name="T36" fmla="*/ 92 w 114"/>
                <a:gd name="T37" fmla="*/ 24 h 48"/>
                <a:gd name="T38" fmla="*/ 92 w 114"/>
                <a:gd name="T39" fmla="*/ 20 h 48"/>
                <a:gd name="T40" fmla="*/ 88 w 114"/>
                <a:gd name="T41" fmla="*/ 18 h 48"/>
                <a:gd name="T42" fmla="*/ 84 w 114"/>
                <a:gd name="T43" fmla="*/ 16 h 48"/>
                <a:gd name="T44" fmla="*/ 72 w 114"/>
                <a:gd name="T45" fmla="*/ 16 h 48"/>
                <a:gd name="T46" fmla="*/ 64 w 114"/>
                <a:gd name="T47" fmla="*/ 18 h 48"/>
                <a:gd name="T48" fmla="*/ 60 w 114"/>
                <a:gd name="T49" fmla="*/ 14 h 48"/>
                <a:gd name="T50" fmla="*/ 52 w 114"/>
                <a:gd name="T51" fmla="*/ 12 h 48"/>
                <a:gd name="T52" fmla="*/ 46 w 114"/>
                <a:gd name="T53" fmla="*/ 8 h 48"/>
                <a:gd name="T54" fmla="*/ 38 w 114"/>
                <a:gd name="T55" fmla="*/ 6 h 48"/>
                <a:gd name="T56" fmla="*/ 26 w 114"/>
                <a:gd name="T57" fmla="*/ 6 h 48"/>
                <a:gd name="T58" fmla="*/ 12 w 114"/>
                <a:gd name="T59" fmla="*/ 0 h 48"/>
                <a:gd name="T60" fmla="*/ 4 w 114"/>
                <a:gd name="T61" fmla="*/ 0 h 48"/>
                <a:gd name="T62" fmla="*/ 0 w 114"/>
                <a:gd name="T63" fmla="*/ 0 h 48"/>
                <a:gd name="T64" fmla="*/ 2 w 114"/>
                <a:gd name="T65" fmla="*/ 4 h 48"/>
                <a:gd name="T66" fmla="*/ 16 w 114"/>
                <a:gd name="T6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48">
                  <a:moveTo>
                    <a:pt x="16" y="12"/>
                  </a:moveTo>
                  <a:lnTo>
                    <a:pt x="24" y="16"/>
                  </a:lnTo>
                  <a:lnTo>
                    <a:pt x="32" y="30"/>
                  </a:lnTo>
                  <a:lnTo>
                    <a:pt x="32" y="40"/>
                  </a:lnTo>
                  <a:lnTo>
                    <a:pt x="44" y="40"/>
                  </a:lnTo>
                  <a:lnTo>
                    <a:pt x="46" y="38"/>
                  </a:lnTo>
                  <a:lnTo>
                    <a:pt x="50" y="38"/>
                  </a:lnTo>
                  <a:lnTo>
                    <a:pt x="54" y="42"/>
                  </a:lnTo>
                  <a:lnTo>
                    <a:pt x="60" y="46"/>
                  </a:lnTo>
                  <a:lnTo>
                    <a:pt x="64" y="46"/>
                  </a:lnTo>
                  <a:lnTo>
                    <a:pt x="70" y="44"/>
                  </a:lnTo>
                  <a:lnTo>
                    <a:pt x="84" y="44"/>
                  </a:lnTo>
                  <a:lnTo>
                    <a:pt x="88" y="42"/>
                  </a:lnTo>
                  <a:lnTo>
                    <a:pt x="92" y="40"/>
                  </a:lnTo>
                  <a:lnTo>
                    <a:pt x="110" y="48"/>
                  </a:lnTo>
                  <a:lnTo>
                    <a:pt x="114" y="44"/>
                  </a:lnTo>
                  <a:lnTo>
                    <a:pt x="106" y="38"/>
                  </a:lnTo>
                  <a:lnTo>
                    <a:pt x="106" y="32"/>
                  </a:lnTo>
                  <a:lnTo>
                    <a:pt x="92" y="24"/>
                  </a:lnTo>
                  <a:lnTo>
                    <a:pt x="92" y="20"/>
                  </a:lnTo>
                  <a:lnTo>
                    <a:pt x="88" y="18"/>
                  </a:lnTo>
                  <a:lnTo>
                    <a:pt x="84" y="16"/>
                  </a:lnTo>
                  <a:lnTo>
                    <a:pt x="72" y="16"/>
                  </a:lnTo>
                  <a:lnTo>
                    <a:pt x="64" y="18"/>
                  </a:lnTo>
                  <a:lnTo>
                    <a:pt x="60" y="14"/>
                  </a:lnTo>
                  <a:lnTo>
                    <a:pt x="52" y="12"/>
                  </a:lnTo>
                  <a:lnTo>
                    <a:pt x="46" y="8"/>
                  </a:lnTo>
                  <a:lnTo>
                    <a:pt x="38" y="6"/>
                  </a:lnTo>
                  <a:lnTo>
                    <a:pt x="26" y="6"/>
                  </a:lnTo>
                  <a:lnTo>
                    <a:pt x="12" y="0"/>
                  </a:lnTo>
                  <a:lnTo>
                    <a:pt x="4" y="0"/>
                  </a:lnTo>
                  <a:lnTo>
                    <a:pt x="0" y="0"/>
                  </a:lnTo>
                  <a:lnTo>
                    <a:pt x="2" y="4"/>
                  </a:lnTo>
                  <a:lnTo>
                    <a:pt x="16"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Freeform 584"/>
            <p:cNvSpPr>
              <a:spLocks noEditPoints="1"/>
            </p:cNvSpPr>
            <p:nvPr/>
          </p:nvSpPr>
          <p:spPr bwMode="auto">
            <a:xfrm>
              <a:off x="5325997" y="2748701"/>
              <a:ext cx="141777" cy="106333"/>
            </a:xfrm>
            <a:custGeom>
              <a:avLst/>
              <a:gdLst>
                <a:gd name="T0" fmla="*/ 18 w 88"/>
                <a:gd name="T1" fmla="*/ 6 h 66"/>
                <a:gd name="T2" fmla="*/ 18 w 88"/>
                <a:gd name="T3" fmla="*/ 0 h 66"/>
                <a:gd name="T4" fmla="*/ 26 w 88"/>
                <a:gd name="T5" fmla="*/ 2 h 66"/>
                <a:gd name="T6" fmla="*/ 36 w 88"/>
                <a:gd name="T7" fmla="*/ 12 h 66"/>
                <a:gd name="T8" fmla="*/ 42 w 88"/>
                <a:gd name="T9" fmla="*/ 12 h 66"/>
                <a:gd name="T10" fmla="*/ 46 w 88"/>
                <a:gd name="T11" fmla="*/ 8 h 66"/>
                <a:gd name="T12" fmla="*/ 50 w 88"/>
                <a:gd name="T13" fmla="*/ 8 h 66"/>
                <a:gd name="T14" fmla="*/ 52 w 88"/>
                <a:gd name="T15" fmla="*/ 2 h 66"/>
                <a:gd name="T16" fmla="*/ 62 w 88"/>
                <a:gd name="T17" fmla="*/ 10 h 66"/>
                <a:gd name="T18" fmla="*/ 66 w 88"/>
                <a:gd name="T19" fmla="*/ 18 h 66"/>
                <a:gd name="T20" fmla="*/ 72 w 88"/>
                <a:gd name="T21" fmla="*/ 22 h 66"/>
                <a:gd name="T22" fmla="*/ 74 w 88"/>
                <a:gd name="T23" fmla="*/ 24 h 66"/>
                <a:gd name="T24" fmla="*/ 84 w 88"/>
                <a:gd name="T25" fmla="*/ 26 h 66"/>
                <a:gd name="T26" fmla="*/ 88 w 88"/>
                <a:gd name="T27" fmla="*/ 30 h 66"/>
                <a:gd name="T28" fmla="*/ 76 w 88"/>
                <a:gd name="T29" fmla="*/ 30 h 66"/>
                <a:gd name="T30" fmla="*/ 74 w 88"/>
                <a:gd name="T31" fmla="*/ 32 h 66"/>
                <a:gd name="T32" fmla="*/ 72 w 88"/>
                <a:gd name="T33" fmla="*/ 40 h 66"/>
                <a:gd name="T34" fmla="*/ 72 w 88"/>
                <a:gd name="T35" fmla="*/ 54 h 66"/>
                <a:gd name="T36" fmla="*/ 68 w 88"/>
                <a:gd name="T37" fmla="*/ 56 h 66"/>
                <a:gd name="T38" fmla="*/ 66 w 88"/>
                <a:gd name="T39" fmla="*/ 66 h 66"/>
                <a:gd name="T40" fmla="*/ 60 w 88"/>
                <a:gd name="T41" fmla="*/ 66 h 66"/>
                <a:gd name="T42" fmla="*/ 58 w 88"/>
                <a:gd name="T43" fmla="*/ 62 h 66"/>
                <a:gd name="T44" fmla="*/ 60 w 88"/>
                <a:gd name="T45" fmla="*/ 56 h 66"/>
                <a:gd name="T46" fmla="*/ 54 w 88"/>
                <a:gd name="T47" fmla="*/ 52 h 66"/>
                <a:gd name="T48" fmla="*/ 56 w 88"/>
                <a:gd name="T49" fmla="*/ 48 h 66"/>
                <a:gd name="T50" fmla="*/ 54 w 88"/>
                <a:gd name="T51" fmla="*/ 44 h 66"/>
                <a:gd name="T52" fmla="*/ 50 w 88"/>
                <a:gd name="T53" fmla="*/ 44 h 66"/>
                <a:gd name="T54" fmla="*/ 40 w 88"/>
                <a:gd name="T55" fmla="*/ 54 h 66"/>
                <a:gd name="T56" fmla="*/ 30 w 88"/>
                <a:gd name="T57" fmla="*/ 60 h 66"/>
                <a:gd name="T58" fmla="*/ 28 w 88"/>
                <a:gd name="T59" fmla="*/ 48 h 66"/>
                <a:gd name="T60" fmla="*/ 22 w 88"/>
                <a:gd name="T61" fmla="*/ 44 h 66"/>
                <a:gd name="T62" fmla="*/ 12 w 88"/>
                <a:gd name="T63" fmla="*/ 38 h 66"/>
                <a:gd name="T64" fmla="*/ 14 w 88"/>
                <a:gd name="T65" fmla="*/ 30 h 66"/>
                <a:gd name="T66" fmla="*/ 6 w 88"/>
                <a:gd name="T67" fmla="*/ 26 h 66"/>
                <a:gd name="T68" fmla="*/ 6 w 88"/>
                <a:gd name="T69" fmla="*/ 20 h 66"/>
                <a:gd name="T70" fmla="*/ 2 w 88"/>
                <a:gd name="T71" fmla="*/ 16 h 66"/>
                <a:gd name="T72" fmla="*/ 0 w 88"/>
                <a:gd name="T73" fmla="*/ 10 h 66"/>
                <a:gd name="T74" fmla="*/ 4 w 88"/>
                <a:gd name="T75" fmla="*/ 8 h 66"/>
                <a:gd name="T76" fmla="*/ 22 w 88"/>
                <a:gd name="T77" fmla="*/ 16 h 66"/>
                <a:gd name="T78" fmla="*/ 26 w 88"/>
                <a:gd name="T79" fmla="*/ 12 h 66"/>
                <a:gd name="T80" fmla="*/ 18 w 88"/>
                <a:gd name="T81" fmla="*/ 6 h 66"/>
                <a:gd name="T82" fmla="*/ 20 w 88"/>
                <a:gd name="T83" fmla="*/ 52 h 66"/>
                <a:gd name="T84" fmla="*/ 18 w 88"/>
                <a:gd name="T85" fmla="*/ 48 h 66"/>
                <a:gd name="T86" fmla="*/ 16 w 88"/>
                <a:gd name="T87" fmla="*/ 44 h 66"/>
                <a:gd name="T88" fmla="*/ 10 w 88"/>
                <a:gd name="T89" fmla="*/ 44 h 66"/>
                <a:gd name="T90" fmla="*/ 6 w 88"/>
                <a:gd name="T91" fmla="*/ 42 h 66"/>
                <a:gd name="T92" fmla="*/ 0 w 88"/>
                <a:gd name="T93" fmla="*/ 44 h 66"/>
                <a:gd name="T94" fmla="*/ 6 w 88"/>
                <a:gd name="T95" fmla="*/ 50 h 66"/>
                <a:gd name="T96" fmla="*/ 16 w 88"/>
                <a:gd name="T97" fmla="*/ 58 h 66"/>
                <a:gd name="T98" fmla="*/ 24 w 88"/>
                <a:gd name="T99" fmla="*/ 60 h 66"/>
                <a:gd name="T100" fmla="*/ 22 w 88"/>
                <a:gd name="T101" fmla="*/ 54 h 66"/>
                <a:gd name="T102" fmla="*/ 20 w 88"/>
                <a:gd name="T10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 h="66">
                  <a:moveTo>
                    <a:pt x="18" y="6"/>
                  </a:moveTo>
                  <a:lnTo>
                    <a:pt x="18" y="0"/>
                  </a:lnTo>
                  <a:lnTo>
                    <a:pt x="26" y="2"/>
                  </a:lnTo>
                  <a:lnTo>
                    <a:pt x="36" y="12"/>
                  </a:lnTo>
                  <a:lnTo>
                    <a:pt x="42" y="12"/>
                  </a:lnTo>
                  <a:lnTo>
                    <a:pt x="46" y="8"/>
                  </a:lnTo>
                  <a:lnTo>
                    <a:pt x="50" y="8"/>
                  </a:lnTo>
                  <a:lnTo>
                    <a:pt x="52" y="2"/>
                  </a:lnTo>
                  <a:lnTo>
                    <a:pt x="62" y="10"/>
                  </a:lnTo>
                  <a:lnTo>
                    <a:pt x="66" y="18"/>
                  </a:lnTo>
                  <a:lnTo>
                    <a:pt x="72" y="22"/>
                  </a:lnTo>
                  <a:lnTo>
                    <a:pt x="74" y="24"/>
                  </a:lnTo>
                  <a:lnTo>
                    <a:pt x="84" y="26"/>
                  </a:lnTo>
                  <a:lnTo>
                    <a:pt x="88" y="30"/>
                  </a:lnTo>
                  <a:lnTo>
                    <a:pt x="76" y="30"/>
                  </a:lnTo>
                  <a:lnTo>
                    <a:pt x="74" y="32"/>
                  </a:lnTo>
                  <a:lnTo>
                    <a:pt x="72" y="40"/>
                  </a:lnTo>
                  <a:lnTo>
                    <a:pt x="72" y="54"/>
                  </a:lnTo>
                  <a:lnTo>
                    <a:pt x="68" y="56"/>
                  </a:lnTo>
                  <a:lnTo>
                    <a:pt x="66" y="66"/>
                  </a:lnTo>
                  <a:lnTo>
                    <a:pt x="60" y="66"/>
                  </a:lnTo>
                  <a:lnTo>
                    <a:pt x="58" y="62"/>
                  </a:lnTo>
                  <a:lnTo>
                    <a:pt x="60" y="56"/>
                  </a:lnTo>
                  <a:lnTo>
                    <a:pt x="54" y="52"/>
                  </a:lnTo>
                  <a:lnTo>
                    <a:pt x="56" y="48"/>
                  </a:lnTo>
                  <a:lnTo>
                    <a:pt x="54" y="44"/>
                  </a:lnTo>
                  <a:lnTo>
                    <a:pt x="50" y="44"/>
                  </a:lnTo>
                  <a:lnTo>
                    <a:pt x="40" y="54"/>
                  </a:lnTo>
                  <a:lnTo>
                    <a:pt x="30" y="60"/>
                  </a:lnTo>
                  <a:lnTo>
                    <a:pt x="28" y="48"/>
                  </a:lnTo>
                  <a:lnTo>
                    <a:pt x="22" y="44"/>
                  </a:lnTo>
                  <a:lnTo>
                    <a:pt x="12" y="38"/>
                  </a:lnTo>
                  <a:lnTo>
                    <a:pt x="14" y="30"/>
                  </a:lnTo>
                  <a:lnTo>
                    <a:pt x="6" y="26"/>
                  </a:lnTo>
                  <a:lnTo>
                    <a:pt x="6" y="20"/>
                  </a:lnTo>
                  <a:lnTo>
                    <a:pt x="2" y="16"/>
                  </a:lnTo>
                  <a:lnTo>
                    <a:pt x="0" y="10"/>
                  </a:lnTo>
                  <a:lnTo>
                    <a:pt x="4" y="8"/>
                  </a:lnTo>
                  <a:lnTo>
                    <a:pt x="22" y="16"/>
                  </a:lnTo>
                  <a:lnTo>
                    <a:pt x="26" y="12"/>
                  </a:lnTo>
                  <a:lnTo>
                    <a:pt x="18" y="6"/>
                  </a:lnTo>
                  <a:close/>
                  <a:moveTo>
                    <a:pt x="20" y="52"/>
                  </a:moveTo>
                  <a:lnTo>
                    <a:pt x="18" y="48"/>
                  </a:lnTo>
                  <a:lnTo>
                    <a:pt x="16" y="44"/>
                  </a:lnTo>
                  <a:lnTo>
                    <a:pt x="10" y="44"/>
                  </a:lnTo>
                  <a:lnTo>
                    <a:pt x="6" y="42"/>
                  </a:lnTo>
                  <a:lnTo>
                    <a:pt x="0" y="44"/>
                  </a:lnTo>
                  <a:lnTo>
                    <a:pt x="6" y="50"/>
                  </a:lnTo>
                  <a:lnTo>
                    <a:pt x="16" y="58"/>
                  </a:lnTo>
                  <a:lnTo>
                    <a:pt x="24" y="60"/>
                  </a:lnTo>
                  <a:lnTo>
                    <a:pt x="22" y="54"/>
                  </a:lnTo>
                  <a:lnTo>
                    <a:pt x="20" y="5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Freeform 585"/>
            <p:cNvSpPr>
              <a:spLocks noEditPoints="1"/>
            </p:cNvSpPr>
            <p:nvPr/>
          </p:nvSpPr>
          <p:spPr bwMode="auto">
            <a:xfrm>
              <a:off x="5512885" y="2726146"/>
              <a:ext cx="389887" cy="231999"/>
            </a:xfrm>
            <a:custGeom>
              <a:avLst/>
              <a:gdLst>
                <a:gd name="T0" fmla="*/ 164 w 242"/>
                <a:gd name="T1" fmla="*/ 138 h 144"/>
                <a:gd name="T2" fmla="*/ 160 w 242"/>
                <a:gd name="T3" fmla="*/ 120 h 144"/>
                <a:gd name="T4" fmla="*/ 144 w 242"/>
                <a:gd name="T5" fmla="*/ 118 h 144"/>
                <a:gd name="T6" fmla="*/ 128 w 242"/>
                <a:gd name="T7" fmla="*/ 106 h 144"/>
                <a:gd name="T8" fmla="*/ 108 w 242"/>
                <a:gd name="T9" fmla="*/ 98 h 144"/>
                <a:gd name="T10" fmla="*/ 86 w 242"/>
                <a:gd name="T11" fmla="*/ 88 h 144"/>
                <a:gd name="T12" fmla="*/ 70 w 242"/>
                <a:gd name="T13" fmla="*/ 88 h 144"/>
                <a:gd name="T14" fmla="*/ 54 w 242"/>
                <a:gd name="T15" fmla="*/ 90 h 144"/>
                <a:gd name="T16" fmla="*/ 46 w 242"/>
                <a:gd name="T17" fmla="*/ 102 h 144"/>
                <a:gd name="T18" fmla="*/ 36 w 242"/>
                <a:gd name="T19" fmla="*/ 92 h 144"/>
                <a:gd name="T20" fmla="*/ 32 w 242"/>
                <a:gd name="T21" fmla="*/ 70 h 144"/>
                <a:gd name="T22" fmla="*/ 24 w 242"/>
                <a:gd name="T23" fmla="*/ 58 h 144"/>
                <a:gd name="T24" fmla="*/ 14 w 242"/>
                <a:gd name="T25" fmla="*/ 52 h 144"/>
                <a:gd name="T26" fmla="*/ 6 w 242"/>
                <a:gd name="T27" fmla="*/ 44 h 144"/>
                <a:gd name="T28" fmla="*/ 4 w 242"/>
                <a:gd name="T29" fmla="*/ 24 h 144"/>
                <a:gd name="T30" fmla="*/ 4 w 242"/>
                <a:gd name="T31" fmla="*/ 6 h 144"/>
                <a:gd name="T32" fmla="*/ 18 w 242"/>
                <a:gd name="T33" fmla="*/ 0 h 144"/>
                <a:gd name="T34" fmla="*/ 44 w 242"/>
                <a:gd name="T35" fmla="*/ 24 h 144"/>
                <a:gd name="T36" fmla="*/ 56 w 242"/>
                <a:gd name="T37" fmla="*/ 24 h 144"/>
                <a:gd name="T38" fmla="*/ 74 w 242"/>
                <a:gd name="T39" fmla="*/ 20 h 144"/>
                <a:gd name="T40" fmla="*/ 76 w 242"/>
                <a:gd name="T41" fmla="*/ 8 h 144"/>
                <a:gd name="T42" fmla="*/ 82 w 242"/>
                <a:gd name="T43" fmla="*/ 4 h 144"/>
                <a:gd name="T44" fmla="*/ 88 w 242"/>
                <a:gd name="T45" fmla="*/ 0 h 144"/>
                <a:gd name="T46" fmla="*/ 102 w 242"/>
                <a:gd name="T47" fmla="*/ 8 h 144"/>
                <a:gd name="T48" fmla="*/ 120 w 242"/>
                <a:gd name="T49" fmla="*/ 18 h 144"/>
                <a:gd name="T50" fmla="*/ 140 w 242"/>
                <a:gd name="T51" fmla="*/ 28 h 144"/>
                <a:gd name="T52" fmla="*/ 146 w 242"/>
                <a:gd name="T53" fmla="*/ 24 h 144"/>
                <a:gd name="T54" fmla="*/ 156 w 242"/>
                <a:gd name="T55" fmla="*/ 34 h 144"/>
                <a:gd name="T56" fmla="*/ 168 w 242"/>
                <a:gd name="T57" fmla="*/ 48 h 144"/>
                <a:gd name="T58" fmla="*/ 220 w 242"/>
                <a:gd name="T59" fmla="*/ 84 h 144"/>
                <a:gd name="T60" fmla="*/ 240 w 242"/>
                <a:gd name="T61" fmla="*/ 90 h 144"/>
                <a:gd name="T62" fmla="*/ 242 w 242"/>
                <a:gd name="T63" fmla="*/ 102 h 144"/>
                <a:gd name="T64" fmla="*/ 222 w 242"/>
                <a:gd name="T65" fmla="*/ 104 h 144"/>
                <a:gd name="T66" fmla="*/ 212 w 242"/>
                <a:gd name="T67" fmla="*/ 106 h 144"/>
                <a:gd name="T68" fmla="*/ 206 w 242"/>
                <a:gd name="T69" fmla="*/ 128 h 144"/>
                <a:gd name="T70" fmla="*/ 194 w 242"/>
                <a:gd name="T71" fmla="*/ 138 h 144"/>
                <a:gd name="T72" fmla="*/ 180 w 242"/>
                <a:gd name="T73" fmla="*/ 144 h 144"/>
                <a:gd name="T74" fmla="*/ 176 w 242"/>
                <a:gd name="T75" fmla="*/ 142 h 144"/>
                <a:gd name="T76" fmla="*/ 28 w 242"/>
                <a:gd name="T77" fmla="*/ 36 h 144"/>
                <a:gd name="T78" fmla="*/ 34 w 242"/>
                <a:gd name="T79" fmla="*/ 32 h 144"/>
                <a:gd name="T80" fmla="*/ 40 w 242"/>
                <a:gd name="T81" fmla="*/ 28 h 144"/>
                <a:gd name="T82" fmla="*/ 24 w 242"/>
                <a:gd name="T83" fmla="*/ 20 h 144"/>
                <a:gd name="T84" fmla="*/ 10 w 242"/>
                <a:gd name="T85" fmla="*/ 10 h 144"/>
                <a:gd name="T86" fmla="*/ 6 w 242"/>
                <a:gd name="T87" fmla="*/ 24 h 144"/>
                <a:gd name="T88" fmla="*/ 14 w 242"/>
                <a:gd name="T89" fmla="*/ 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2" h="144">
                  <a:moveTo>
                    <a:pt x="176" y="142"/>
                  </a:moveTo>
                  <a:lnTo>
                    <a:pt x="164" y="138"/>
                  </a:lnTo>
                  <a:lnTo>
                    <a:pt x="160" y="128"/>
                  </a:lnTo>
                  <a:lnTo>
                    <a:pt x="160" y="120"/>
                  </a:lnTo>
                  <a:lnTo>
                    <a:pt x="154" y="118"/>
                  </a:lnTo>
                  <a:lnTo>
                    <a:pt x="144" y="118"/>
                  </a:lnTo>
                  <a:lnTo>
                    <a:pt x="140" y="112"/>
                  </a:lnTo>
                  <a:lnTo>
                    <a:pt x="128" y="106"/>
                  </a:lnTo>
                  <a:lnTo>
                    <a:pt x="120" y="98"/>
                  </a:lnTo>
                  <a:lnTo>
                    <a:pt x="108" y="98"/>
                  </a:lnTo>
                  <a:lnTo>
                    <a:pt x="90" y="92"/>
                  </a:lnTo>
                  <a:lnTo>
                    <a:pt x="86" y="88"/>
                  </a:lnTo>
                  <a:lnTo>
                    <a:pt x="74" y="84"/>
                  </a:lnTo>
                  <a:lnTo>
                    <a:pt x="70" y="88"/>
                  </a:lnTo>
                  <a:lnTo>
                    <a:pt x="64" y="88"/>
                  </a:lnTo>
                  <a:lnTo>
                    <a:pt x="54" y="90"/>
                  </a:lnTo>
                  <a:lnTo>
                    <a:pt x="50" y="100"/>
                  </a:lnTo>
                  <a:lnTo>
                    <a:pt x="46" y="102"/>
                  </a:lnTo>
                  <a:lnTo>
                    <a:pt x="38" y="102"/>
                  </a:lnTo>
                  <a:lnTo>
                    <a:pt x="36" y="92"/>
                  </a:lnTo>
                  <a:lnTo>
                    <a:pt x="32" y="80"/>
                  </a:lnTo>
                  <a:lnTo>
                    <a:pt x="32" y="70"/>
                  </a:lnTo>
                  <a:lnTo>
                    <a:pt x="22" y="62"/>
                  </a:lnTo>
                  <a:lnTo>
                    <a:pt x="24" y="58"/>
                  </a:lnTo>
                  <a:lnTo>
                    <a:pt x="22" y="52"/>
                  </a:lnTo>
                  <a:lnTo>
                    <a:pt x="14" y="52"/>
                  </a:lnTo>
                  <a:lnTo>
                    <a:pt x="12" y="56"/>
                  </a:lnTo>
                  <a:lnTo>
                    <a:pt x="6" y="44"/>
                  </a:lnTo>
                  <a:lnTo>
                    <a:pt x="10" y="36"/>
                  </a:lnTo>
                  <a:lnTo>
                    <a:pt x="4" y="24"/>
                  </a:lnTo>
                  <a:lnTo>
                    <a:pt x="0" y="18"/>
                  </a:lnTo>
                  <a:lnTo>
                    <a:pt x="4" y="6"/>
                  </a:lnTo>
                  <a:lnTo>
                    <a:pt x="14" y="2"/>
                  </a:lnTo>
                  <a:lnTo>
                    <a:pt x="18" y="0"/>
                  </a:lnTo>
                  <a:lnTo>
                    <a:pt x="30" y="4"/>
                  </a:lnTo>
                  <a:lnTo>
                    <a:pt x="44" y="24"/>
                  </a:lnTo>
                  <a:lnTo>
                    <a:pt x="46" y="26"/>
                  </a:lnTo>
                  <a:lnTo>
                    <a:pt x="56" y="24"/>
                  </a:lnTo>
                  <a:lnTo>
                    <a:pt x="76" y="30"/>
                  </a:lnTo>
                  <a:lnTo>
                    <a:pt x="74" y="20"/>
                  </a:lnTo>
                  <a:lnTo>
                    <a:pt x="72" y="14"/>
                  </a:lnTo>
                  <a:lnTo>
                    <a:pt x="76" y="8"/>
                  </a:lnTo>
                  <a:lnTo>
                    <a:pt x="82" y="8"/>
                  </a:lnTo>
                  <a:lnTo>
                    <a:pt x="82" y="4"/>
                  </a:lnTo>
                  <a:lnTo>
                    <a:pt x="90" y="4"/>
                  </a:lnTo>
                  <a:lnTo>
                    <a:pt x="88" y="0"/>
                  </a:lnTo>
                  <a:lnTo>
                    <a:pt x="94" y="0"/>
                  </a:lnTo>
                  <a:lnTo>
                    <a:pt x="102" y="8"/>
                  </a:lnTo>
                  <a:lnTo>
                    <a:pt x="116" y="12"/>
                  </a:lnTo>
                  <a:lnTo>
                    <a:pt x="120" y="18"/>
                  </a:lnTo>
                  <a:lnTo>
                    <a:pt x="128" y="28"/>
                  </a:lnTo>
                  <a:lnTo>
                    <a:pt x="140" y="28"/>
                  </a:lnTo>
                  <a:lnTo>
                    <a:pt x="142" y="26"/>
                  </a:lnTo>
                  <a:lnTo>
                    <a:pt x="146" y="24"/>
                  </a:lnTo>
                  <a:lnTo>
                    <a:pt x="156" y="32"/>
                  </a:lnTo>
                  <a:lnTo>
                    <a:pt x="156" y="34"/>
                  </a:lnTo>
                  <a:lnTo>
                    <a:pt x="164" y="42"/>
                  </a:lnTo>
                  <a:lnTo>
                    <a:pt x="168" y="48"/>
                  </a:lnTo>
                  <a:lnTo>
                    <a:pt x="178" y="58"/>
                  </a:lnTo>
                  <a:lnTo>
                    <a:pt x="220" y="84"/>
                  </a:lnTo>
                  <a:lnTo>
                    <a:pt x="228" y="86"/>
                  </a:lnTo>
                  <a:lnTo>
                    <a:pt x="240" y="90"/>
                  </a:lnTo>
                  <a:lnTo>
                    <a:pt x="242" y="96"/>
                  </a:lnTo>
                  <a:lnTo>
                    <a:pt x="242" y="102"/>
                  </a:lnTo>
                  <a:lnTo>
                    <a:pt x="226" y="100"/>
                  </a:lnTo>
                  <a:lnTo>
                    <a:pt x="222" y="104"/>
                  </a:lnTo>
                  <a:lnTo>
                    <a:pt x="218" y="104"/>
                  </a:lnTo>
                  <a:lnTo>
                    <a:pt x="212" y="106"/>
                  </a:lnTo>
                  <a:lnTo>
                    <a:pt x="212" y="120"/>
                  </a:lnTo>
                  <a:lnTo>
                    <a:pt x="206" y="128"/>
                  </a:lnTo>
                  <a:lnTo>
                    <a:pt x="192" y="132"/>
                  </a:lnTo>
                  <a:lnTo>
                    <a:pt x="194" y="138"/>
                  </a:lnTo>
                  <a:lnTo>
                    <a:pt x="190" y="142"/>
                  </a:lnTo>
                  <a:lnTo>
                    <a:pt x="180" y="144"/>
                  </a:lnTo>
                  <a:lnTo>
                    <a:pt x="180" y="140"/>
                  </a:lnTo>
                  <a:lnTo>
                    <a:pt x="176" y="142"/>
                  </a:lnTo>
                  <a:close/>
                  <a:moveTo>
                    <a:pt x="24" y="34"/>
                  </a:moveTo>
                  <a:lnTo>
                    <a:pt x="28" y="36"/>
                  </a:lnTo>
                  <a:lnTo>
                    <a:pt x="32" y="36"/>
                  </a:lnTo>
                  <a:lnTo>
                    <a:pt x="34" y="32"/>
                  </a:lnTo>
                  <a:lnTo>
                    <a:pt x="40" y="32"/>
                  </a:lnTo>
                  <a:lnTo>
                    <a:pt x="40" y="28"/>
                  </a:lnTo>
                  <a:lnTo>
                    <a:pt x="34" y="26"/>
                  </a:lnTo>
                  <a:lnTo>
                    <a:pt x="24" y="20"/>
                  </a:lnTo>
                  <a:lnTo>
                    <a:pt x="18" y="10"/>
                  </a:lnTo>
                  <a:lnTo>
                    <a:pt x="10" y="10"/>
                  </a:lnTo>
                  <a:lnTo>
                    <a:pt x="6" y="16"/>
                  </a:lnTo>
                  <a:lnTo>
                    <a:pt x="6" y="24"/>
                  </a:lnTo>
                  <a:lnTo>
                    <a:pt x="10" y="32"/>
                  </a:lnTo>
                  <a:lnTo>
                    <a:pt x="14" y="36"/>
                  </a:lnTo>
                  <a:lnTo>
                    <a:pt x="24"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Freeform 586"/>
            <p:cNvSpPr>
              <a:spLocks/>
            </p:cNvSpPr>
            <p:nvPr/>
          </p:nvSpPr>
          <p:spPr bwMode="auto">
            <a:xfrm>
              <a:off x="5764217" y="2858256"/>
              <a:ext cx="360887" cy="277110"/>
            </a:xfrm>
            <a:custGeom>
              <a:avLst/>
              <a:gdLst>
                <a:gd name="T0" fmla="*/ 100 w 112"/>
                <a:gd name="T1" fmla="*/ 11 h 86"/>
                <a:gd name="T2" fmla="*/ 93 w 112"/>
                <a:gd name="T3" fmla="*/ 14 h 86"/>
                <a:gd name="T4" fmla="*/ 87 w 112"/>
                <a:gd name="T5" fmla="*/ 17 h 86"/>
                <a:gd name="T6" fmla="*/ 82 w 112"/>
                <a:gd name="T7" fmla="*/ 5 h 86"/>
                <a:gd name="T8" fmla="*/ 79 w 112"/>
                <a:gd name="T9" fmla="*/ 2 h 86"/>
                <a:gd name="T10" fmla="*/ 71 w 112"/>
                <a:gd name="T11" fmla="*/ 4 h 86"/>
                <a:gd name="T12" fmla="*/ 70 w 112"/>
                <a:gd name="T13" fmla="*/ 8 h 86"/>
                <a:gd name="T14" fmla="*/ 63 w 112"/>
                <a:gd name="T15" fmla="*/ 11 h 86"/>
                <a:gd name="T16" fmla="*/ 55 w 112"/>
                <a:gd name="T17" fmla="*/ 13 h 86"/>
                <a:gd name="T18" fmla="*/ 48 w 112"/>
                <a:gd name="T19" fmla="*/ 11 h 86"/>
                <a:gd name="T20" fmla="*/ 43 w 112"/>
                <a:gd name="T21" fmla="*/ 10 h 86"/>
                <a:gd name="T22" fmla="*/ 33 w 112"/>
                <a:gd name="T23" fmla="*/ 11 h 86"/>
                <a:gd name="T24" fmla="*/ 28 w 112"/>
                <a:gd name="T25" fmla="*/ 12 h 86"/>
                <a:gd name="T26" fmla="*/ 25 w 112"/>
                <a:gd name="T27" fmla="*/ 23 h 86"/>
                <a:gd name="T28" fmla="*/ 19 w 112"/>
                <a:gd name="T29" fmla="*/ 28 h 86"/>
                <a:gd name="T30" fmla="*/ 12 w 112"/>
                <a:gd name="T31" fmla="*/ 31 h 86"/>
                <a:gd name="T32" fmla="*/ 10 w 112"/>
                <a:gd name="T33" fmla="*/ 30 h 86"/>
                <a:gd name="T34" fmla="*/ 4 w 112"/>
                <a:gd name="T35" fmla="*/ 33 h 86"/>
                <a:gd name="T36" fmla="*/ 0 w 112"/>
                <a:gd name="T37" fmla="*/ 43 h 86"/>
                <a:gd name="T38" fmla="*/ 1 w 112"/>
                <a:gd name="T39" fmla="*/ 52 h 86"/>
                <a:gd name="T40" fmla="*/ 4 w 112"/>
                <a:gd name="T41" fmla="*/ 63 h 86"/>
                <a:gd name="T42" fmla="*/ 13 w 112"/>
                <a:gd name="T43" fmla="*/ 69 h 86"/>
                <a:gd name="T44" fmla="*/ 8 w 112"/>
                <a:gd name="T45" fmla="*/ 80 h 86"/>
                <a:gd name="T46" fmla="*/ 12 w 112"/>
                <a:gd name="T47" fmla="*/ 84 h 86"/>
                <a:gd name="T48" fmla="*/ 26 w 112"/>
                <a:gd name="T49" fmla="*/ 86 h 86"/>
                <a:gd name="T50" fmla="*/ 37 w 112"/>
                <a:gd name="T51" fmla="*/ 85 h 86"/>
                <a:gd name="T52" fmla="*/ 44 w 112"/>
                <a:gd name="T53" fmla="*/ 86 h 86"/>
                <a:gd name="T54" fmla="*/ 54 w 112"/>
                <a:gd name="T55" fmla="*/ 79 h 86"/>
                <a:gd name="T56" fmla="*/ 54 w 112"/>
                <a:gd name="T57" fmla="*/ 71 h 86"/>
                <a:gd name="T58" fmla="*/ 59 w 112"/>
                <a:gd name="T59" fmla="*/ 70 h 86"/>
                <a:gd name="T60" fmla="*/ 63 w 112"/>
                <a:gd name="T61" fmla="*/ 67 h 86"/>
                <a:gd name="T62" fmla="*/ 74 w 112"/>
                <a:gd name="T63" fmla="*/ 66 h 86"/>
                <a:gd name="T64" fmla="*/ 74 w 112"/>
                <a:gd name="T65" fmla="*/ 61 h 86"/>
                <a:gd name="T66" fmla="*/ 79 w 112"/>
                <a:gd name="T67" fmla="*/ 51 h 86"/>
                <a:gd name="T68" fmla="*/ 80 w 112"/>
                <a:gd name="T69" fmla="*/ 47 h 86"/>
                <a:gd name="T70" fmla="*/ 78 w 112"/>
                <a:gd name="T71" fmla="*/ 43 h 86"/>
                <a:gd name="T72" fmla="*/ 87 w 112"/>
                <a:gd name="T73" fmla="*/ 42 h 86"/>
                <a:gd name="T74" fmla="*/ 88 w 112"/>
                <a:gd name="T75" fmla="*/ 34 h 86"/>
                <a:gd name="T76" fmla="*/ 84 w 112"/>
                <a:gd name="T77" fmla="*/ 24 h 86"/>
                <a:gd name="T78" fmla="*/ 91 w 112"/>
                <a:gd name="T79" fmla="*/ 19 h 86"/>
                <a:gd name="T80" fmla="*/ 103 w 112"/>
                <a:gd name="T81" fmla="*/ 15 h 86"/>
                <a:gd name="T82" fmla="*/ 107 w 112"/>
                <a:gd name="T83" fmla="*/ 15 h 86"/>
                <a:gd name="T84" fmla="*/ 109 w 112"/>
                <a:gd name="T85" fmla="*/ 12 h 86"/>
                <a:gd name="T86" fmla="*/ 110 w 112"/>
                <a:gd name="T8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86">
                  <a:moveTo>
                    <a:pt x="102" y="12"/>
                  </a:moveTo>
                  <a:cubicBezTo>
                    <a:pt x="100" y="11"/>
                    <a:pt x="100" y="11"/>
                    <a:pt x="100" y="11"/>
                  </a:cubicBezTo>
                  <a:cubicBezTo>
                    <a:pt x="96" y="12"/>
                    <a:pt x="96" y="12"/>
                    <a:pt x="96" y="12"/>
                  </a:cubicBezTo>
                  <a:cubicBezTo>
                    <a:pt x="93" y="14"/>
                    <a:pt x="93" y="14"/>
                    <a:pt x="93" y="14"/>
                  </a:cubicBezTo>
                  <a:cubicBezTo>
                    <a:pt x="89" y="15"/>
                    <a:pt x="89" y="15"/>
                    <a:pt x="89" y="15"/>
                  </a:cubicBezTo>
                  <a:cubicBezTo>
                    <a:pt x="87" y="17"/>
                    <a:pt x="87" y="17"/>
                    <a:pt x="87" y="17"/>
                  </a:cubicBezTo>
                  <a:cubicBezTo>
                    <a:pt x="84" y="16"/>
                    <a:pt x="84" y="16"/>
                    <a:pt x="84" y="16"/>
                  </a:cubicBezTo>
                  <a:cubicBezTo>
                    <a:pt x="82" y="5"/>
                    <a:pt x="82" y="5"/>
                    <a:pt x="82" y="5"/>
                  </a:cubicBezTo>
                  <a:cubicBezTo>
                    <a:pt x="79" y="4"/>
                    <a:pt x="79" y="4"/>
                    <a:pt x="79" y="4"/>
                  </a:cubicBezTo>
                  <a:cubicBezTo>
                    <a:pt x="79" y="2"/>
                    <a:pt x="79" y="2"/>
                    <a:pt x="79" y="2"/>
                  </a:cubicBezTo>
                  <a:cubicBezTo>
                    <a:pt x="74" y="0"/>
                    <a:pt x="74" y="0"/>
                    <a:pt x="74" y="0"/>
                  </a:cubicBezTo>
                  <a:cubicBezTo>
                    <a:pt x="71" y="4"/>
                    <a:pt x="71" y="4"/>
                    <a:pt x="71" y="4"/>
                  </a:cubicBezTo>
                  <a:cubicBezTo>
                    <a:pt x="72" y="7"/>
                    <a:pt x="72" y="7"/>
                    <a:pt x="72" y="7"/>
                  </a:cubicBezTo>
                  <a:cubicBezTo>
                    <a:pt x="70" y="8"/>
                    <a:pt x="70" y="8"/>
                    <a:pt x="70" y="8"/>
                  </a:cubicBezTo>
                  <a:cubicBezTo>
                    <a:pt x="66" y="12"/>
                    <a:pt x="66" y="12"/>
                    <a:pt x="66" y="12"/>
                  </a:cubicBezTo>
                  <a:cubicBezTo>
                    <a:pt x="63" y="11"/>
                    <a:pt x="63" y="11"/>
                    <a:pt x="63" y="11"/>
                  </a:cubicBezTo>
                  <a:cubicBezTo>
                    <a:pt x="59" y="14"/>
                    <a:pt x="59" y="14"/>
                    <a:pt x="59" y="14"/>
                  </a:cubicBezTo>
                  <a:cubicBezTo>
                    <a:pt x="55" y="13"/>
                    <a:pt x="55" y="13"/>
                    <a:pt x="55" y="13"/>
                  </a:cubicBezTo>
                  <a:cubicBezTo>
                    <a:pt x="52" y="11"/>
                    <a:pt x="52" y="11"/>
                    <a:pt x="52" y="11"/>
                  </a:cubicBezTo>
                  <a:cubicBezTo>
                    <a:pt x="48" y="11"/>
                    <a:pt x="48" y="11"/>
                    <a:pt x="48" y="11"/>
                  </a:cubicBezTo>
                  <a:cubicBezTo>
                    <a:pt x="47" y="11"/>
                    <a:pt x="47" y="11"/>
                    <a:pt x="47" y="11"/>
                  </a:cubicBezTo>
                  <a:cubicBezTo>
                    <a:pt x="43" y="10"/>
                    <a:pt x="43" y="10"/>
                    <a:pt x="43" y="10"/>
                  </a:cubicBezTo>
                  <a:cubicBezTo>
                    <a:pt x="35" y="9"/>
                    <a:pt x="35" y="9"/>
                    <a:pt x="35" y="9"/>
                  </a:cubicBezTo>
                  <a:cubicBezTo>
                    <a:pt x="33" y="11"/>
                    <a:pt x="33" y="11"/>
                    <a:pt x="33" y="11"/>
                  </a:cubicBezTo>
                  <a:cubicBezTo>
                    <a:pt x="31" y="11"/>
                    <a:pt x="31" y="11"/>
                    <a:pt x="31" y="11"/>
                  </a:cubicBezTo>
                  <a:cubicBezTo>
                    <a:pt x="28" y="12"/>
                    <a:pt x="28" y="12"/>
                    <a:pt x="28" y="12"/>
                  </a:cubicBezTo>
                  <a:cubicBezTo>
                    <a:pt x="28" y="19"/>
                    <a:pt x="28" y="19"/>
                    <a:pt x="28" y="19"/>
                  </a:cubicBezTo>
                  <a:cubicBezTo>
                    <a:pt x="25" y="23"/>
                    <a:pt x="25" y="23"/>
                    <a:pt x="25" y="23"/>
                  </a:cubicBezTo>
                  <a:cubicBezTo>
                    <a:pt x="18" y="25"/>
                    <a:pt x="18" y="25"/>
                    <a:pt x="18" y="25"/>
                  </a:cubicBezTo>
                  <a:cubicBezTo>
                    <a:pt x="19" y="28"/>
                    <a:pt x="19" y="28"/>
                    <a:pt x="19" y="28"/>
                  </a:cubicBezTo>
                  <a:cubicBezTo>
                    <a:pt x="17" y="30"/>
                    <a:pt x="17" y="30"/>
                    <a:pt x="17" y="30"/>
                  </a:cubicBezTo>
                  <a:cubicBezTo>
                    <a:pt x="12" y="31"/>
                    <a:pt x="12" y="31"/>
                    <a:pt x="12" y="31"/>
                  </a:cubicBezTo>
                  <a:cubicBezTo>
                    <a:pt x="12" y="29"/>
                    <a:pt x="12" y="29"/>
                    <a:pt x="12" y="29"/>
                  </a:cubicBezTo>
                  <a:cubicBezTo>
                    <a:pt x="10" y="30"/>
                    <a:pt x="10" y="30"/>
                    <a:pt x="10" y="30"/>
                  </a:cubicBezTo>
                  <a:cubicBezTo>
                    <a:pt x="4" y="28"/>
                    <a:pt x="4" y="28"/>
                    <a:pt x="4" y="28"/>
                  </a:cubicBezTo>
                  <a:cubicBezTo>
                    <a:pt x="4" y="33"/>
                    <a:pt x="4" y="33"/>
                    <a:pt x="4" y="33"/>
                  </a:cubicBezTo>
                  <a:cubicBezTo>
                    <a:pt x="1" y="37"/>
                    <a:pt x="1" y="37"/>
                    <a:pt x="1" y="37"/>
                  </a:cubicBezTo>
                  <a:cubicBezTo>
                    <a:pt x="1" y="37"/>
                    <a:pt x="0" y="41"/>
                    <a:pt x="0" y="43"/>
                  </a:cubicBezTo>
                  <a:cubicBezTo>
                    <a:pt x="0" y="44"/>
                    <a:pt x="3" y="47"/>
                    <a:pt x="3" y="47"/>
                  </a:cubicBezTo>
                  <a:cubicBezTo>
                    <a:pt x="1" y="52"/>
                    <a:pt x="1" y="52"/>
                    <a:pt x="1" y="52"/>
                  </a:cubicBezTo>
                  <a:cubicBezTo>
                    <a:pt x="4" y="59"/>
                    <a:pt x="4" y="59"/>
                    <a:pt x="4" y="59"/>
                  </a:cubicBezTo>
                  <a:cubicBezTo>
                    <a:pt x="4" y="63"/>
                    <a:pt x="4" y="63"/>
                    <a:pt x="4" y="63"/>
                  </a:cubicBezTo>
                  <a:cubicBezTo>
                    <a:pt x="6" y="67"/>
                    <a:pt x="6" y="67"/>
                    <a:pt x="6" y="67"/>
                  </a:cubicBezTo>
                  <a:cubicBezTo>
                    <a:pt x="13" y="69"/>
                    <a:pt x="13" y="69"/>
                    <a:pt x="13" y="69"/>
                  </a:cubicBezTo>
                  <a:cubicBezTo>
                    <a:pt x="13" y="75"/>
                    <a:pt x="13" y="75"/>
                    <a:pt x="13" y="75"/>
                  </a:cubicBezTo>
                  <a:cubicBezTo>
                    <a:pt x="8" y="80"/>
                    <a:pt x="8" y="80"/>
                    <a:pt x="8" y="80"/>
                  </a:cubicBezTo>
                  <a:cubicBezTo>
                    <a:pt x="9" y="84"/>
                    <a:pt x="9" y="84"/>
                    <a:pt x="9" y="84"/>
                  </a:cubicBezTo>
                  <a:cubicBezTo>
                    <a:pt x="12" y="84"/>
                    <a:pt x="12" y="84"/>
                    <a:pt x="12" y="84"/>
                  </a:cubicBezTo>
                  <a:cubicBezTo>
                    <a:pt x="18" y="85"/>
                    <a:pt x="18" y="85"/>
                    <a:pt x="18" y="85"/>
                  </a:cubicBezTo>
                  <a:cubicBezTo>
                    <a:pt x="26" y="86"/>
                    <a:pt x="26" y="86"/>
                    <a:pt x="26" y="86"/>
                  </a:cubicBezTo>
                  <a:cubicBezTo>
                    <a:pt x="31" y="85"/>
                    <a:pt x="31" y="85"/>
                    <a:pt x="31" y="85"/>
                  </a:cubicBezTo>
                  <a:cubicBezTo>
                    <a:pt x="37" y="85"/>
                    <a:pt x="37" y="85"/>
                    <a:pt x="37" y="85"/>
                  </a:cubicBezTo>
                  <a:cubicBezTo>
                    <a:pt x="39" y="85"/>
                    <a:pt x="39" y="85"/>
                    <a:pt x="39" y="85"/>
                  </a:cubicBezTo>
                  <a:cubicBezTo>
                    <a:pt x="44" y="86"/>
                    <a:pt x="44" y="86"/>
                    <a:pt x="44" y="86"/>
                  </a:cubicBezTo>
                  <a:cubicBezTo>
                    <a:pt x="54" y="82"/>
                    <a:pt x="54" y="82"/>
                    <a:pt x="54" y="82"/>
                  </a:cubicBezTo>
                  <a:cubicBezTo>
                    <a:pt x="54" y="79"/>
                    <a:pt x="54" y="79"/>
                    <a:pt x="54" y="79"/>
                  </a:cubicBezTo>
                  <a:cubicBezTo>
                    <a:pt x="53" y="76"/>
                    <a:pt x="53" y="76"/>
                    <a:pt x="53" y="76"/>
                  </a:cubicBezTo>
                  <a:cubicBezTo>
                    <a:pt x="54" y="71"/>
                    <a:pt x="54" y="71"/>
                    <a:pt x="54" y="71"/>
                  </a:cubicBezTo>
                  <a:cubicBezTo>
                    <a:pt x="58" y="69"/>
                    <a:pt x="58" y="69"/>
                    <a:pt x="58" y="69"/>
                  </a:cubicBezTo>
                  <a:cubicBezTo>
                    <a:pt x="59" y="70"/>
                    <a:pt x="59" y="70"/>
                    <a:pt x="59" y="70"/>
                  </a:cubicBezTo>
                  <a:cubicBezTo>
                    <a:pt x="63" y="69"/>
                    <a:pt x="63" y="69"/>
                    <a:pt x="63" y="69"/>
                  </a:cubicBezTo>
                  <a:cubicBezTo>
                    <a:pt x="63" y="67"/>
                    <a:pt x="63" y="67"/>
                    <a:pt x="63" y="67"/>
                  </a:cubicBezTo>
                  <a:cubicBezTo>
                    <a:pt x="68" y="64"/>
                    <a:pt x="68" y="64"/>
                    <a:pt x="68" y="64"/>
                  </a:cubicBezTo>
                  <a:cubicBezTo>
                    <a:pt x="74" y="66"/>
                    <a:pt x="74" y="66"/>
                    <a:pt x="74" y="66"/>
                  </a:cubicBezTo>
                  <a:cubicBezTo>
                    <a:pt x="76" y="64"/>
                    <a:pt x="76" y="64"/>
                    <a:pt x="76" y="64"/>
                  </a:cubicBezTo>
                  <a:cubicBezTo>
                    <a:pt x="74" y="61"/>
                    <a:pt x="74" y="61"/>
                    <a:pt x="74" y="61"/>
                  </a:cubicBezTo>
                  <a:cubicBezTo>
                    <a:pt x="75" y="53"/>
                    <a:pt x="75" y="53"/>
                    <a:pt x="75" y="53"/>
                  </a:cubicBezTo>
                  <a:cubicBezTo>
                    <a:pt x="79" y="51"/>
                    <a:pt x="79" y="51"/>
                    <a:pt x="79" y="51"/>
                  </a:cubicBezTo>
                  <a:cubicBezTo>
                    <a:pt x="81" y="51"/>
                    <a:pt x="81" y="51"/>
                    <a:pt x="81" y="51"/>
                  </a:cubicBezTo>
                  <a:cubicBezTo>
                    <a:pt x="80" y="47"/>
                    <a:pt x="80" y="47"/>
                    <a:pt x="80" y="47"/>
                  </a:cubicBezTo>
                  <a:cubicBezTo>
                    <a:pt x="77" y="44"/>
                    <a:pt x="77" y="44"/>
                    <a:pt x="77" y="44"/>
                  </a:cubicBezTo>
                  <a:cubicBezTo>
                    <a:pt x="78" y="43"/>
                    <a:pt x="78" y="43"/>
                    <a:pt x="78" y="43"/>
                  </a:cubicBezTo>
                  <a:cubicBezTo>
                    <a:pt x="83" y="44"/>
                    <a:pt x="83" y="44"/>
                    <a:pt x="83" y="44"/>
                  </a:cubicBezTo>
                  <a:cubicBezTo>
                    <a:pt x="87" y="42"/>
                    <a:pt x="87" y="42"/>
                    <a:pt x="87" y="42"/>
                  </a:cubicBezTo>
                  <a:cubicBezTo>
                    <a:pt x="86" y="38"/>
                    <a:pt x="86" y="38"/>
                    <a:pt x="86" y="38"/>
                  </a:cubicBezTo>
                  <a:cubicBezTo>
                    <a:pt x="88" y="34"/>
                    <a:pt x="88" y="34"/>
                    <a:pt x="88" y="34"/>
                  </a:cubicBezTo>
                  <a:cubicBezTo>
                    <a:pt x="86" y="27"/>
                    <a:pt x="86" y="27"/>
                    <a:pt x="86" y="27"/>
                  </a:cubicBezTo>
                  <a:cubicBezTo>
                    <a:pt x="84" y="24"/>
                    <a:pt x="84" y="24"/>
                    <a:pt x="84" y="24"/>
                  </a:cubicBezTo>
                  <a:cubicBezTo>
                    <a:pt x="87" y="21"/>
                    <a:pt x="87" y="21"/>
                    <a:pt x="87" y="21"/>
                  </a:cubicBezTo>
                  <a:cubicBezTo>
                    <a:pt x="91" y="19"/>
                    <a:pt x="91" y="19"/>
                    <a:pt x="91" y="19"/>
                  </a:cubicBezTo>
                  <a:cubicBezTo>
                    <a:pt x="94" y="15"/>
                    <a:pt x="94" y="15"/>
                    <a:pt x="94" y="15"/>
                  </a:cubicBezTo>
                  <a:cubicBezTo>
                    <a:pt x="103" y="15"/>
                    <a:pt x="103" y="15"/>
                    <a:pt x="103" y="15"/>
                  </a:cubicBezTo>
                  <a:cubicBezTo>
                    <a:pt x="105" y="15"/>
                    <a:pt x="105" y="15"/>
                    <a:pt x="105" y="15"/>
                  </a:cubicBezTo>
                  <a:cubicBezTo>
                    <a:pt x="107" y="15"/>
                    <a:pt x="107" y="15"/>
                    <a:pt x="107" y="15"/>
                  </a:cubicBezTo>
                  <a:cubicBezTo>
                    <a:pt x="110" y="14"/>
                    <a:pt x="110" y="14"/>
                    <a:pt x="110" y="14"/>
                  </a:cubicBezTo>
                  <a:cubicBezTo>
                    <a:pt x="109" y="12"/>
                    <a:pt x="109" y="12"/>
                    <a:pt x="109" y="12"/>
                  </a:cubicBezTo>
                  <a:cubicBezTo>
                    <a:pt x="112" y="10"/>
                    <a:pt x="112" y="10"/>
                    <a:pt x="112" y="10"/>
                  </a:cubicBezTo>
                  <a:cubicBezTo>
                    <a:pt x="110" y="10"/>
                    <a:pt x="110" y="10"/>
                    <a:pt x="110" y="10"/>
                  </a:cubicBezTo>
                  <a:lnTo>
                    <a:pt x="102"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Freeform 587"/>
            <p:cNvSpPr>
              <a:spLocks noEditPoints="1"/>
            </p:cNvSpPr>
            <p:nvPr/>
          </p:nvSpPr>
          <p:spPr bwMode="auto">
            <a:xfrm>
              <a:off x="6366769" y="3771751"/>
              <a:ext cx="61222" cy="119222"/>
            </a:xfrm>
            <a:custGeom>
              <a:avLst/>
              <a:gdLst>
                <a:gd name="T0" fmla="*/ 4 w 38"/>
                <a:gd name="T1" fmla="*/ 0 h 74"/>
                <a:gd name="T2" fmla="*/ 10 w 38"/>
                <a:gd name="T3" fmla="*/ 0 h 74"/>
                <a:gd name="T4" fmla="*/ 14 w 38"/>
                <a:gd name="T5" fmla="*/ 4 h 74"/>
                <a:gd name="T6" fmla="*/ 8 w 38"/>
                <a:gd name="T7" fmla="*/ 4 h 74"/>
                <a:gd name="T8" fmla="*/ 0 w 38"/>
                <a:gd name="T9" fmla="*/ 2 h 74"/>
                <a:gd name="T10" fmla="*/ 4 w 38"/>
                <a:gd name="T11" fmla="*/ 0 h 74"/>
                <a:gd name="T12" fmla="*/ 16 w 38"/>
                <a:gd name="T13" fmla="*/ 6 h 74"/>
                <a:gd name="T14" fmla="*/ 12 w 38"/>
                <a:gd name="T15" fmla="*/ 8 h 74"/>
                <a:gd name="T16" fmla="*/ 10 w 38"/>
                <a:gd name="T17" fmla="*/ 6 h 74"/>
                <a:gd name="T18" fmla="*/ 6 w 38"/>
                <a:gd name="T19" fmla="*/ 6 h 74"/>
                <a:gd name="T20" fmla="*/ 6 w 38"/>
                <a:gd name="T21" fmla="*/ 10 h 74"/>
                <a:gd name="T22" fmla="*/ 6 w 38"/>
                <a:gd name="T23" fmla="*/ 14 h 74"/>
                <a:gd name="T24" fmla="*/ 0 w 38"/>
                <a:gd name="T25" fmla="*/ 10 h 74"/>
                <a:gd name="T26" fmla="*/ 4 w 38"/>
                <a:gd name="T27" fmla="*/ 16 h 74"/>
                <a:gd name="T28" fmla="*/ 4 w 38"/>
                <a:gd name="T29" fmla="*/ 22 h 74"/>
                <a:gd name="T30" fmla="*/ 0 w 38"/>
                <a:gd name="T31" fmla="*/ 26 h 74"/>
                <a:gd name="T32" fmla="*/ 0 w 38"/>
                <a:gd name="T33" fmla="*/ 34 h 74"/>
                <a:gd name="T34" fmla="*/ 2 w 38"/>
                <a:gd name="T35" fmla="*/ 54 h 74"/>
                <a:gd name="T36" fmla="*/ 4 w 38"/>
                <a:gd name="T37" fmla="*/ 60 h 74"/>
                <a:gd name="T38" fmla="*/ 12 w 38"/>
                <a:gd name="T39" fmla="*/ 72 h 74"/>
                <a:gd name="T40" fmla="*/ 20 w 38"/>
                <a:gd name="T41" fmla="*/ 74 h 74"/>
                <a:gd name="T42" fmla="*/ 26 w 38"/>
                <a:gd name="T43" fmla="*/ 70 h 74"/>
                <a:gd name="T44" fmla="*/ 30 w 38"/>
                <a:gd name="T45" fmla="*/ 68 h 74"/>
                <a:gd name="T46" fmla="*/ 36 w 38"/>
                <a:gd name="T47" fmla="*/ 62 h 74"/>
                <a:gd name="T48" fmla="*/ 38 w 38"/>
                <a:gd name="T49" fmla="*/ 48 h 74"/>
                <a:gd name="T50" fmla="*/ 36 w 38"/>
                <a:gd name="T51" fmla="*/ 38 h 74"/>
                <a:gd name="T52" fmla="*/ 34 w 38"/>
                <a:gd name="T53" fmla="*/ 36 h 74"/>
                <a:gd name="T54" fmla="*/ 30 w 38"/>
                <a:gd name="T55" fmla="*/ 26 h 74"/>
                <a:gd name="T56" fmla="*/ 26 w 38"/>
                <a:gd name="T57" fmla="*/ 22 h 74"/>
                <a:gd name="T58" fmla="*/ 22 w 38"/>
                <a:gd name="T59" fmla="*/ 16 h 74"/>
                <a:gd name="T60" fmla="*/ 16 w 38"/>
                <a:gd name="T61"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74">
                  <a:moveTo>
                    <a:pt x="4" y="0"/>
                  </a:moveTo>
                  <a:lnTo>
                    <a:pt x="10" y="0"/>
                  </a:lnTo>
                  <a:lnTo>
                    <a:pt x="14" y="4"/>
                  </a:lnTo>
                  <a:lnTo>
                    <a:pt x="8" y="4"/>
                  </a:lnTo>
                  <a:lnTo>
                    <a:pt x="0" y="2"/>
                  </a:lnTo>
                  <a:lnTo>
                    <a:pt x="4" y="0"/>
                  </a:lnTo>
                  <a:close/>
                  <a:moveTo>
                    <a:pt x="16" y="6"/>
                  </a:moveTo>
                  <a:lnTo>
                    <a:pt x="12" y="8"/>
                  </a:lnTo>
                  <a:lnTo>
                    <a:pt x="10" y="6"/>
                  </a:lnTo>
                  <a:lnTo>
                    <a:pt x="6" y="6"/>
                  </a:lnTo>
                  <a:lnTo>
                    <a:pt x="6" y="10"/>
                  </a:lnTo>
                  <a:lnTo>
                    <a:pt x="6" y="14"/>
                  </a:lnTo>
                  <a:lnTo>
                    <a:pt x="0" y="10"/>
                  </a:lnTo>
                  <a:lnTo>
                    <a:pt x="4" y="16"/>
                  </a:lnTo>
                  <a:lnTo>
                    <a:pt x="4" y="22"/>
                  </a:lnTo>
                  <a:lnTo>
                    <a:pt x="0" y="26"/>
                  </a:lnTo>
                  <a:lnTo>
                    <a:pt x="0" y="34"/>
                  </a:lnTo>
                  <a:lnTo>
                    <a:pt x="2" y="54"/>
                  </a:lnTo>
                  <a:lnTo>
                    <a:pt x="4" y="60"/>
                  </a:lnTo>
                  <a:lnTo>
                    <a:pt x="12" y="72"/>
                  </a:lnTo>
                  <a:lnTo>
                    <a:pt x="20" y="74"/>
                  </a:lnTo>
                  <a:lnTo>
                    <a:pt x="26" y="70"/>
                  </a:lnTo>
                  <a:lnTo>
                    <a:pt x="30" y="68"/>
                  </a:lnTo>
                  <a:lnTo>
                    <a:pt x="36" y="62"/>
                  </a:lnTo>
                  <a:lnTo>
                    <a:pt x="38" y="48"/>
                  </a:lnTo>
                  <a:lnTo>
                    <a:pt x="36" y="38"/>
                  </a:lnTo>
                  <a:lnTo>
                    <a:pt x="34" y="36"/>
                  </a:lnTo>
                  <a:lnTo>
                    <a:pt x="30" y="26"/>
                  </a:lnTo>
                  <a:lnTo>
                    <a:pt x="26" y="22"/>
                  </a:lnTo>
                  <a:lnTo>
                    <a:pt x="22" y="16"/>
                  </a:lnTo>
                  <a:lnTo>
                    <a:pt x="16"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Freeform 588"/>
            <p:cNvSpPr>
              <a:spLocks/>
            </p:cNvSpPr>
            <p:nvPr/>
          </p:nvSpPr>
          <p:spPr bwMode="auto">
            <a:xfrm>
              <a:off x="6315214" y="3112810"/>
              <a:ext cx="225554" cy="132110"/>
            </a:xfrm>
            <a:custGeom>
              <a:avLst/>
              <a:gdLst>
                <a:gd name="T0" fmla="*/ 2 w 140"/>
                <a:gd name="T1" fmla="*/ 18 h 82"/>
                <a:gd name="T2" fmla="*/ 0 w 140"/>
                <a:gd name="T3" fmla="*/ 28 h 82"/>
                <a:gd name="T4" fmla="*/ 6 w 140"/>
                <a:gd name="T5" fmla="*/ 34 h 82"/>
                <a:gd name="T6" fmla="*/ 10 w 140"/>
                <a:gd name="T7" fmla="*/ 34 h 82"/>
                <a:gd name="T8" fmla="*/ 20 w 140"/>
                <a:gd name="T9" fmla="*/ 46 h 82"/>
                <a:gd name="T10" fmla="*/ 26 w 140"/>
                <a:gd name="T11" fmla="*/ 46 h 82"/>
                <a:gd name="T12" fmla="*/ 46 w 140"/>
                <a:gd name="T13" fmla="*/ 56 h 82"/>
                <a:gd name="T14" fmla="*/ 74 w 140"/>
                <a:gd name="T15" fmla="*/ 58 h 82"/>
                <a:gd name="T16" fmla="*/ 84 w 140"/>
                <a:gd name="T17" fmla="*/ 68 h 82"/>
                <a:gd name="T18" fmla="*/ 90 w 140"/>
                <a:gd name="T19" fmla="*/ 72 h 82"/>
                <a:gd name="T20" fmla="*/ 98 w 140"/>
                <a:gd name="T21" fmla="*/ 72 h 82"/>
                <a:gd name="T22" fmla="*/ 106 w 140"/>
                <a:gd name="T23" fmla="*/ 76 h 82"/>
                <a:gd name="T24" fmla="*/ 110 w 140"/>
                <a:gd name="T25" fmla="*/ 80 h 82"/>
                <a:gd name="T26" fmla="*/ 138 w 140"/>
                <a:gd name="T27" fmla="*/ 82 h 82"/>
                <a:gd name="T28" fmla="*/ 140 w 140"/>
                <a:gd name="T29" fmla="*/ 74 h 82"/>
                <a:gd name="T30" fmla="*/ 136 w 140"/>
                <a:gd name="T31" fmla="*/ 64 h 82"/>
                <a:gd name="T32" fmla="*/ 138 w 140"/>
                <a:gd name="T33" fmla="*/ 52 h 82"/>
                <a:gd name="T34" fmla="*/ 130 w 140"/>
                <a:gd name="T35" fmla="*/ 52 h 82"/>
                <a:gd name="T36" fmla="*/ 124 w 140"/>
                <a:gd name="T37" fmla="*/ 52 h 82"/>
                <a:gd name="T38" fmla="*/ 116 w 140"/>
                <a:gd name="T39" fmla="*/ 50 h 82"/>
                <a:gd name="T40" fmla="*/ 110 w 140"/>
                <a:gd name="T41" fmla="*/ 50 h 82"/>
                <a:gd name="T42" fmla="*/ 104 w 140"/>
                <a:gd name="T43" fmla="*/ 48 h 82"/>
                <a:gd name="T44" fmla="*/ 100 w 140"/>
                <a:gd name="T45" fmla="*/ 46 h 82"/>
                <a:gd name="T46" fmla="*/ 92 w 140"/>
                <a:gd name="T47" fmla="*/ 42 h 82"/>
                <a:gd name="T48" fmla="*/ 88 w 140"/>
                <a:gd name="T49" fmla="*/ 40 h 82"/>
                <a:gd name="T50" fmla="*/ 82 w 140"/>
                <a:gd name="T51" fmla="*/ 34 h 82"/>
                <a:gd name="T52" fmla="*/ 66 w 140"/>
                <a:gd name="T53" fmla="*/ 30 h 82"/>
                <a:gd name="T54" fmla="*/ 62 w 140"/>
                <a:gd name="T55" fmla="*/ 20 h 82"/>
                <a:gd name="T56" fmla="*/ 52 w 140"/>
                <a:gd name="T57" fmla="*/ 22 h 82"/>
                <a:gd name="T58" fmla="*/ 36 w 140"/>
                <a:gd name="T59" fmla="*/ 6 h 82"/>
                <a:gd name="T60" fmla="*/ 24 w 140"/>
                <a:gd name="T61" fmla="*/ 2 h 82"/>
                <a:gd name="T62" fmla="*/ 14 w 140"/>
                <a:gd name="T63" fmla="*/ 2 h 82"/>
                <a:gd name="T64" fmla="*/ 6 w 140"/>
                <a:gd name="T65" fmla="*/ 0 h 82"/>
                <a:gd name="T66" fmla="*/ 6 w 140"/>
                <a:gd name="T67" fmla="*/ 10 h 82"/>
                <a:gd name="T68" fmla="*/ 2 w 140"/>
                <a:gd name="T69" fmla="*/ 1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82">
                  <a:moveTo>
                    <a:pt x="2" y="18"/>
                  </a:moveTo>
                  <a:lnTo>
                    <a:pt x="0" y="28"/>
                  </a:lnTo>
                  <a:lnTo>
                    <a:pt x="6" y="34"/>
                  </a:lnTo>
                  <a:lnTo>
                    <a:pt x="10" y="34"/>
                  </a:lnTo>
                  <a:lnTo>
                    <a:pt x="20" y="46"/>
                  </a:lnTo>
                  <a:lnTo>
                    <a:pt x="26" y="46"/>
                  </a:lnTo>
                  <a:lnTo>
                    <a:pt x="46" y="56"/>
                  </a:lnTo>
                  <a:lnTo>
                    <a:pt x="74" y="58"/>
                  </a:lnTo>
                  <a:lnTo>
                    <a:pt x="84" y="68"/>
                  </a:lnTo>
                  <a:lnTo>
                    <a:pt x="90" y="72"/>
                  </a:lnTo>
                  <a:lnTo>
                    <a:pt x="98" y="72"/>
                  </a:lnTo>
                  <a:lnTo>
                    <a:pt x="106" y="76"/>
                  </a:lnTo>
                  <a:lnTo>
                    <a:pt x="110" y="80"/>
                  </a:lnTo>
                  <a:lnTo>
                    <a:pt x="138" y="82"/>
                  </a:lnTo>
                  <a:lnTo>
                    <a:pt x="140" y="74"/>
                  </a:lnTo>
                  <a:lnTo>
                    <a:pt x="136" y="64"/>
                  </a:lnTo>
                  <a:lnTo>
                    <a:pt x="138" y="52"/>
                  </a:lnTo>
                  <a:lnTo>
                    <a:pt x="130" y="52"/>
                  </a:lnTo>
                  <a:lnTo>
                    <a:pt x="124" y="52"/>
                  </a:lnTo>
                  <a:lnTo>
                    <a:pt x="116" y="50"/>
                  </a:lnTo>
                  <a:lnTo>
                    <a:pt x="110" y="50"/>
                  </a:lnTo>
                  <a:lnTo>
                    <a:pt x="104" y="48"/>
                  </a:lnTo>
                  <a:lnTo>
                    <a:pt x="100" y="46"/>
                  </a:lnTo>
                  <a:lnTo>
                    <a:pt x="92" y="42"/>
                  </a:lnTo>
                  <a:lnTo>
                    <a:pt x="88" y="40"/>
                  </a:lnTo>
                  <a:lnTo>
                    <a:pt x="82" y="34"/>
                  </a:lnTo>
                  <a:lnTo>
                    <a:pt x="66" y="30"/>
                  </a:lnTo>
                  <a:lnTo>
                    <a:pt x="62" y="20"/>
                  </a:lnTo>
                  <a:lnTo>
                    <a:pt x="52" y="22"/>
                  </a:lnTo>
                  <a:lnTo>
                    <a:pt x="36" y="6"/>
                  </a:lnTo>
                  <a:lnTo>
                    <a:pt x="24" y="2"/>
                  </a:lnTo>
                  <a:lnTo>
                    <a:pt x="14" y="2"/>
                  </a:lnTo>
                  <a:lnTo>
                    <a:pt x="6" y="0"/>
                  </a:lnTo>
                  <a:lnTo>
                    <a:pt x="6" y="10"/>
                  </a:lnTo>
                  <a:lnTo>
                    <a:pt x="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Freeform 589"/>
            <p:cNvSpPr>
              <a:spLocks noEditPoints="1"/>
            </p:cNvSpPr>
            <p:nvPr/>
          </p:nvSpPr>
          <p:spPr bwMode="auto">
            <a:xfrm>
              <a:off x="6547212" y="3235254"/>
              <a:ext cx="143388" cy="182055"/>
            </a:xfrm>
            <a:custGeom>
              <a:avLst/>
              <a:gdLst>
                <a:gd name="T0" fmla="*/ 51 w 89"/>
                <a:gd name="T1" fmla="*/ 75 h 113"/>
                <a:gd name="T2" fmla="*/ 57 w 89"/>
                <a:gd name="T3" fmla="*/ 77 h 113"/>
                <a:gd name="T4" fmla="*/ 53 w 89"/>
                <a:gd name="T5" fmla="*/ 79 h 113"/>
                <a:gd name="T6" fmla="*/ 89 w 89"/>
                <a:gd name="T7" fmla="*/ 105 h 113"/>
                <a:gd name="T8" fmla="*/ 87 w 89"/>
                <a:gd name="T9" fmla="*/ 79 h 113"/>
                <a:gd name="T10" fmla="*/ 77 w 89"/>
                <a:gd name="T11" fmla="*/ 56 h 113"/>
                <a:gd name="T12" fmla="*/ 69 w 89"/>
                <a:gd name="T13" fmla="*/ 71 h 113"/>
                <a:gd name="T14" fmla="*/ 63 w 89"/>
                <a:gd name="T15" fmla="*/ 67 h 113"/>
                <a:gd name="T16" fmla="*/ 55 w 89"/>
                <a:gd name="T17" fmla="*/ 61 h 113"/>
                <a:gd name="T18" fmla="*/ 71 w 89"/>
                <a:gd name="T19" fmla="*/ 42 h 113"/>
                <a:gd name="T20" fmla="*/ 71 w 89"/>
                <a:gd name="T21" fmla="*/ 26 h 113"/>
                <a:gd name="T22" fmla="*/ 31 w 89"/>
                <a:gd name="T23" fmla="*/ 24 h 113"/>
                <a:gd name="T24" fmla="*/ 27 w 89"/>
                <a:gd name="T25" fmla="*/ 10 h 113"/>
                <a:gd name="T26" fmla="*/ 17 w 89"/>
                <a:gd name="T27" fmla="*/ 4 h 113"/>
                <a:gd name="T28" fmla="*/ 4 w 89"/>
                <a:gd name="T29" fmla="*/ 0 h 113"/>
                <a:gd name="T30" fmla="*/ 0 w 89"/>
                <a:gd name="T31" fmla="*/ 10 h 113"/>
                <a:gd name="T32" fmla="*/ 17 w 89"/>
                <a:gd name="T33" fmla="*/ 28 h 113"/>
                <a:gd name="T34" fmla="*/ 13 w 89"/>
                <a:gd name="T35" fmla="*/ 36 h 113"/>
                <a:gd name="T36" fmla="*/ 6 w 89"/>
                <a:gd name="T37" fmla="*/ 42 h 113"/>
                <a:gd name="T38" fmla="*/ 15 w 89"/>
                <a:gd name="T39" fmla="*/ 56 h 113"/>
                <a:gd name="T40" fmla="*/ 23 w 89"/>
                <a:gd name="T41" fmla="*/ 79 h 113"/>
                <a:gd name="T42" fmla="*/ 29 w 89"/>
                <a:gd name="T43" fmla="*/ 95 h 113"/>
                <a:gd name="T44" fmla="*/ 35 w 89"/>
                <a:gd name="T45" fmla="*/ 93 h 113"/>
                <a:gd name="T46" fmla="*/ 41 w 89"/>
                <a:gd name="T47" fmla="*/ 91 h 113"/>
                <a:gd name="T48" fmla="*/ 47 w 89"/>
                <a:gd name="T49" fmla="*/ 93 h 113"/>
                <a:gd name="T50" fmla="*/ 51 w 89"/>
                <a:gd name="T51" fmla="*/ 87 h 113"/>
                <a:gd name="T52" fmla="*/ 47 w 89"/>
                <a:gd name="T53" fmla="*/ 75 h 113"/>
                <a:gd name="T54" fmla="*/ 49 w 89"/>
                <a:gd name="T55" fmla="*/ 69 h 113"/>
                <a:gd name="T56" fmla="*/ 53 w 89"/>
                <a:gd name="T57" fmla="*/ 71 h 113"/>
                <a:gd name="T58" fmla="*/ 63 w 89"/>
                <a:gd name="T59" fmla="*/ 75 h 113"/>
                <a:gd name="T60" fmla="*/ 71 w 89"/>
                <a:gd name="T61" fmla="*/ 81 h 113"/>
                <a:gd name="T62" fmla="*/ 75 w 89"/>
                <a:gd name="T63" fmla="*/ 93 h 113"/>
                <a:gd name="T64" fmla="*/ 79 w 89"/>
                <a:gd name="T65" fmla="*/ 105 h 113"/>
                <a:gd name="T66" fmla="*/ 85 w 89"/>
                <a:gd name="T67" fmla="*/ 111 h 113"/>
                <a:gd name="T68" fmla="*/ 85 w 89"/>
                <a:gd name="T69" fmla="*/ 10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113">
                  <a:moveTo>
                    <a:pt x="53" y="79"/>
                  </a:moveTo>
                  <a:lnTo>
                    <a:pt x="51" y="75"/>
                  </a:lnTo>
                  <a:lnTo>
                    <a:pt x="53" y="75"/>
                  </a:lnTo>
                  <a:lnTo>
                    <a:pt x="57" y="77"/>
                  </a:lnTo>
                  <a:lnTo>
                    <a:pt x="55" y="79"/>
                  </a:lnTo>
                  <a:lnTo>
                    <a:pt x="53" y="79"/>
                  </a:lnTo>
                  <a:close/>
                  <a:moveTo>
                    <a:pt x="85" y="105"/>
                  </a:moveTo>
                  <a:lnTo>
                    <a:pt x="89" y="105"/>
                  </a:lnTo>
                  <a:lnTo>
                    <a:pt x="87" y="91"/>
                  </a:lnTo>
                  <a:lnTo>
                    <a:pt x="87" y="79"/>
                  </a:lnTo>
                  <a:lnTo>
                    <a:pt x="79" y="69"/>
                  </a:lnTo>
                  <a:lnTo>
                    <a:pt x="77" y="56"/>
                  </a:lnTo>
                  <a:lnTo>
                    <a:pt x="71" y="56"/>
                  </a:lnTo>
                  <a:lnTo>
                    <a:pt x="69" y="71"/>
                  </a:lnTo>
                  <a:lnTo>
                    <a:pt x="67" y="71"/>
                  </a:lnTo>
                  <a:lnTo>
                    <a:pt x="63" y="67"/>
                  </a:lnTo>
                  <a:lnTo>
                    <a:pt x="61" y="69"/>
                  </a:lnTo>
                  <a:lnTo>
                    <a:pt x="55" y="61"/>
                  </a:lnTo>
                  <a:lnTo>
                    <a:pt x="61" y="46"/>
                  </a:lnTo>
                  <a:lnTo>
                    <a:pt x="71" y="42"/>
                  </a:lnTo>
                  <a:lnTo>
                    <a:pt x="77" y="32"/>
                  </a:lnTo>
                  <a:lnTo>
                    <a:pt x="71" y="26"/>
                  </a:lnTo>
                  <a:lnTo>
                    <a:pt x="49" y="28"/>
                  </a:lnTo>
                  <a:lnTo>
                    <a:pt x="31" y="24"/>
                  </a:lnTo>
                  <a:lnTo>
                    <a:pt x="31" y="10"/>
                  </a:lnTo>
                  <a:lnTo>
                    <a:pt x="27" y="10"/>
                  </a:lnTo>
                  <a:lnTo>
                    <a:pt x="23" y="12"/>
                  </a:lnTo>
                  <a:lnTo>
                    <a:pt x="17" y="4"/>
                  </a:lnTo>
                  <a:lnTo>
                    <a:pt x="13" y="6"/>
                  </a:lnTo>
                  <a:lnTo>
                    <a:pt x="4" y="0"/>
                  </a:lnTo>
                  <a:lnTo>
                    <a:pt x="4" y="6"/>
                  </a:lnTo>
                  <a:lnTo>
                    <a:pt x="0" y="10"/>
                  </a:lnTo>
                  <a:lnTo>
                    <a:pt x="2" y="18"/>
                  </a:lnTo>
                  <a:lnTo>
                    <a:pt x="17" y="28"/>
                  </a:lnTo>
                  <a:lnTo>
                    <a:pt x="13" y="30"/>
                  </a:lnTo>
                  <a:lnTo>
                    <a:pt x="13" y="36"/>
                  </a:lnTo>
                  <a:lnTo>
                    <a:pt x="6" y="38"/>
                  </a:lnTo>
                  <a:lnTo>
                    <a:pt x="6" y="42"/>
                  </a:lnTo>
                  <a:lnTo>
                    <a:pt x="17" y="48"/>
                  </a:lnTo>
                  <a:lnTo>
                    <a:pt x="15" y="56"/>
                  </a:lnTo>
                  <a:lnTo>
                    <a:pt x="23" y="71"/>
                  </a:lnTo>
                  <a:lnTo>
                    <a:pt x="23" y="79"/>
                  </a:lnTo>
                  <a:lnTo>
                    <a:pt x="25" y="83"/>
                  </a:lnTo>
                  <a:lnTo>
                    <a:pt x="29" y="95"/>
                  </a:lnTo>
                  <a:lnTo>
                    <a:pt x="31" y="95"/>
                  </a:lnTo>
                  <a:lnTo>
                    <a:pt x="35" y="93"/>
                  </a:lnTo>
                  <a:lnTo>
                    <a:pt x="39" y="93"/>
                  </a:lnTo>
                  <a:lnTo>
                    <a:pt x="41" y="91"/>
                  </a:lnTo>
                  <a:lnTo>
                    <a:pt x="43" y="91"/>
                  </a:lnTo>
                  <a:lnTo>
                    <a:pt x="47" y="93"/>
                  </a:lnTo>
                  <a:lnTo>
                    <a:pt x="47" y="89"/>
                  </a:lnTo>
                  <a:lnTo>
                    <a:pt x="51" y="87"/>
                  </a:lnTo>
                  <a:lnTo>
                    <a:pt x="49" y="81"/>
                  </a:lnTo>
                  <a:lnTo>
                    <a:pt x="47" y="75"/>
                  </a:lnTo>
                  <a:lnTo>
                    <a:pt x="49" y="71"/>
                  </a:lnTo>
                  <a:lnTo>
                    <a:pt x="49" y="69"/>
                  </a:lnTo>
                  <a:lnTo>
                    <a:pt x="49" y="65"/>
                  </a:lnTo>
                  <a:lnTo>
                    <a:pt x="53" y="71"/>
                  </a:lnTo>
                  <a:lnTo>
                    <a:pt x="59" y="75"/>
                  </a:lnTo>
                  <a:lnTo>
                    <a:pt x="63" y="75"/>
                  </a:lnTo>
                  <a:lnTo>
                    <a:pt x="67" y="73"/>
                  </a:lnTo>
                  <a:lnTo>
                    <a:pt x="71" y="81"/>
                  </a:lnTo>
                  <a:lnTo>
                    <a:pt x="73" y="83"/>
                  </a:lnTo>
                  <a:lnTo>
                    <a:pt x="75" y="93"/>
                  </a:lnTo>
                  <a:lnTo>
                    <a:pt x="75" y="97"/>
                  </a:lnTo>
                  <a:lnTo>
                    <a:pt x="79" y="105"/>
                  </a:lnTo>
                  <a:lnTo>
                    <a:pt x="83" y="113"/>
                  </a:lnTo>
                  <a:lnTo>
                    <a:pt x="85" y="111"/>
                  </a:lnTo>
                  <a:lnTo>
                    <a:pt x="83" y="107"/>
                  </a:lnTo>
                  <a:lnTo>
                    <a:pt x="85" y="10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Freeform 590"/>
            <p:cNvSpPr>
              <a:spLocks/>
            </p:cNvSpPr>
            <p:nvPr/>
          </p:nvSpPr>
          <p:spPr bwMode="auto">
            <a:xfrm>
              <a:off x="6560101" y="3180476"/>
              <a:ext cx="88611" cy="51555"/>
            </a:xfrm>
            <a:custGeom>
              <a:avLst/>
              <a:gdLst>
                <a:gd name="T0" fmla="*/ 3 w 55"/>
                <a:gd name="T1" fmla="*/ 26 h 32"/>
                <a:gd name="T2" fmla="*/ 21 w 55"/>
                <a:gd name="T3" fmla="*/ 32 h 32"/>
                <a:gd name="T4" fmla="*/ 27 w 55"/>
                <a:gd name="T5" fmla="*/ 30 h 32"/>
                <a:gd name="T6" fmla="*/ 39 w 55"/>
                <a:gd name="T7" fmla="*/ 30 h 32"/>
                <a:gd name="T8" fmla="*/ 53 w 55"/>
                <a:gd name="T9" fmla="*/ 30 h 32"/>
                <a:gd name="T10" fmla="*/ 55 w 55"/>
                <a:gd name="T11" fmla="*/ 24 h 32"/>
                <a:gd name="T12" fmla="*/ 53 w 55"/>
                <a:gd name="T13" fmla="*/ 16 h 32"/>
                <a:gd name="T14" fmla="*/ 45 w 55"/>
                <a:gd name="T15" fmla="*/ 14 h 32"/>
                <a:gd name="T16" fmla="*/ 43 w 55"/>
                <a:gd name="T17" fmla="*/ 10 h 32"/>
                <a:gd name="T18" fmla="*/ 41 w 55"/>
                <a:gd name="T19" fmla="*/ 6 h 32"/>
                <a:gd name="T20" fmla="*/ 31 w 55"/>
                <a:gd name="T21" fmla="*/ 6 h 32"/>
                <a:gd name="T22" fmla="*/ 19 w 55"/>
                <a:gd name="T23" fmla="*/ 0 h 32"/>
                <a:gd name="T24" fmla="*/ 5 w 55"/>
                <a:gd name="T25" fmla="*/ 6 h 32"/>
                <a:gd name="T26" fmla="*/ 3 w 55"/>
                <a:gd name="T27" fmla="*/ 16 h 32"/>
                <a:gd name="T28" fmla="*/ 0 w 55"/>
                <a:gd name="T29" fmla="*/ 18 h 32"/>
                <a:gd name="T30" fmla="*/ 3 w 55"/>
                <a:gd name="T31"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32">
                  <a:moveTo>
                    <a:pt x="3" y="26"/>
                  </a:moveTo>
                  <a:lnTo>
                    <a:pt x="21" y="32"/>
                  </a:lnTo>
                  <a:lnTo>
                    <a:pt x="27" y="30"/>
                  </a:lnTo>
                  <a:lnTo>
                    <a:pt x="39" y="30"/>
                  </a:lnTo>
                  <a:lnTo>
                    <a:pt x="53" y="30"/>
                  </a:lnTo>
                  <a:lnTo>
                    <a:pt x="55" y="24"/>
                  </a:lnTo>
                  <a:lnTo>
                    <a:pt x="53" y="16"/>
                  </a:lnTo>
                  <a:lnTo>
                    <a:pt x="45" y="14"/>
                  </a:lnTo>
                  <a:lnTo>
                    <a:pt x="43" y="10"/>
                  </a:lnTo>
                  <a:lnTo>
                    <a:pt x="41" y="6"/>
                  </a:lnTo>
                  <a:lnTo>
                    <a:pt x="31" y="6"/>
                  </a:lnTo>
                  <a:lnTo>
                    <a:pt x="19" y="0"/>
                  </a:lnTo>
                  <a:lnTo>
                    <a:pt x="5" y="6"/>
                  </a:lnTo>
                  <a:lnTo>
                    <a:pt x="3" y="16"/>
                  </a:lnTo>
                  <a:lnTo>
                    <a:pt x="0" y="18"/>
                  </a:lnTo>
                  <a:lnTo>
                    <a:pt x="3"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Freeform 591"/>
            <p:cNvSpPr>
              <a:spLocks noEditPoints="1"/>
            </p:cNvSpPr>
            <p:nvPr/>
          </p:nvSpPr>
          <p:spPr bwMode="auto">
            <a:xfrm>
              <a:off x="6680934" y="3177254"/>
              <a:ext cx="238443" cy="581608"/>
            </a:xfrm>
            <a:custGeom>
              <a:avLst/>
              <a:gdLst>
                <a:gd name="T0" fmla="*/ 26 w 148"/>
                <a:gd name="T1" fmla="*/ 185 h 361"/>
                <a:gd name="T2" fmla="*/ 30 w 148"/>
                <a:gd name="T3" fmla="*/ 189 h 361"/>
                <a:gd name="T4" fmla="*/ 124 w 148"/>
                <a:gd name="T5" fmla="*/ 311 h 361"/>
                <a:gd name="T6" fmla="*/ 120 w 148"/>
                <a:gd name="T7" fmla="*/ 313 h 361"/>
                <a:gd name="T8" fmla="*/ 124 w 148"/>
                <a:gd name="T9" fmla="*/ 321 h 361"/>
                <a:gd name="T10" fmla="*/ 124 w 148"/>
                <a:gd name="T11" fmla="*/ 323 h 361"/>
                <a:gd name="T12" fmla="*/ 124 w 148"/>
                <a:gd name="T13" fmla="*/ 325 h 361"/>
                <a:gd name="T14" fmla="*/ 124 w 148"/>
                <a:gd name="T15" fmla="*/ 329 h 361"/>
                <a:gd name="T16" fmla="*/ 118 w 148"/>
                <a:gd name="T17" fmla="*/ 325 h 361"/>
                <a:gd name="T18" fmla="*/ 122 w 148"/>
                <a:gd name="T19" fmla="*/ 331 h 361"/>
                <a:gd name="T20" fmla="*/ 120 w 148"/>
                <a:gd name="T21" fmla="*/ 345 h 361"/>
                <a:gd name="T22" fmla="*/ 140 w 148"/>
                <a:gd name="T23" fmla="*/ 343 h 361"/>
                <a:gd name="T24" fmla="*/ 134 w 148"/>
                <a:gd name="T25" fmla="*/ 301 h 361"/>
                <a:gd name="T26" fmla="*/ 124 w 148"/>
                <a:gd name="T27" fmla="*/ 275 h 361"/>
                <a:gd name="T28" fmla="*/ 120 w 148"/>
                <a:gd name="T29" fmla="*/ 257 h 361"/>
                <a:gd name="T30" fmla="*/ 124 w 148"/>
                <a:gd name="T31" fmla="*/ 243 h 361"/>
                <a:gd name="T32" fmla="*/ 116 w 148"/>
                <a:gd name="T33" fmla="*/ 229 h 361"/>
                <a:gd name="T34" fmla="*/ 102 w 148"/>
                <a:gd name="T35" fmla="*/ 199 h 361"/>
                <a:gd name="T36" fmla="*/ 98 w 148"/>
                <a:gd name="T37" fmla="*/ 181 h 361"/>
                <a:gd name="T38" fmla="*/ 124 w 148"/>
                <a:gd name="T39" fmla="*/ 167 h 361"/>
                <a:gd name="T40" fmla="*/ 138 w 148"/>
                <a:gd name="T41" fmla="*/ 151 h 361"/>
                <a:gd name="T42" fmla="*/ 148 w 148"/>
                <a:gd name="T43" fmla="*/ 133 h 361"/>
                <a:gd name="T44" fmla="*/ 126 w 148"/>
                <a:gd name="T45" fmla="*/ 127 h 361"/>
                <a:gd name="T46" fmla="*/ 114 w 148"/>
                <a:gd name="T47" fmla="*/ 113 h 361"/>
                <a:gd name="T48" fmla="*/ 102 w 148"/>
                <a:gd name="T49" fmla="*/ 92 h 361"/>
                <a:gd name="T50" fmla="*/ 86 w 148"/>
                <a:gd name="T51" fmla="*/ 88 h 361"/>
                <a:gd name="T52" fmla="*/ 78 w 148"/>
                <a:gd name="T53" fmla="*/ 78 h 361"/>
                <a:gd name="T54" fmla="*/ 94 w 148"/>
                <a:gd name="T55" fmla="*/ 50 h 361"/>
                <a:gd name="T56" fmla="*/ 92 w 148"/>
                <a:gd name="T57" fmla="*/ 32 h 361"/>
                <a:gd name="T58" fmla="*/ 82 w 148"/>
                <a:gd name="T59" fmla="*/ 16 h 361"/>
                <a:gd name="T60" fmla="*/ 66 w 148"/>
                <a:gd name="T61" fmla="*/ 2 h 361"/>
                <a:gd name="T62" fmla="*/ 52 w 148"/>
                <a:gd name="T63" fmla="*/ 22 h 361"/>
                <a:gd name="T64" fmla="*/ 36 w 148"/>
                <a:gd name="T65" fmla="*/ 48 h 361"/>
                <a:gd name="T66" fmla="*/ 24 w 148"/>
                <a:gd name="T67" fmla="*/ 88 h 361"/>
                <a:gd name="T68" fmla="*/ 16 w 148"/>
                <a:gd name="T69" fmla="*/ 97 h 361"/>
                <a:gd name="T70" fmla="*/ 12 w 148"/>
                <a:gd name="T71" fmla="*/ 129 h 361"/>
                <a:gd name="T72" fmla="*/ 2 w 148"/>
                <a:gd name="T73" fmla="*/ 141 h 361"/>
                <a:gd name="T74" fmla="*/ 4 w 148"/>
                <a:gd name="T75" fmla="*/ 149 h 361"/>
                <a:gd name="T76" fmla="*/ 14 w 148"/>
                <a:gd name="T77" fmla="*/ 159 h 361"/>
                <a:gd name="T78" fmla="*/ 28 w 148"/>
                <a:gd name="T79" fmla="*/ 167 h 361"/>
                <a:gd name="T80" fmla="*/ 28 w 148"/>
                <a:gd name="T81" fmla="*/ 173 h 361"/>
                <a:gd name="T82" fmla="*/ 26 w 148"/>
                <a:gd name="T83" fmla="*/ 179 h 361"/>
                <a:gd name="T84" fmla="*/ 34 w 148"/>
                <a:gd name="T85" fmla="*/ 183 h 361"/>
                <a:gd name="T86" fmla="*/ 38 w 148"/>
                <a:gd name="T87" fmla="*/ 181 h 361"/>
                <a:gd name="T88" fmla="*/ 44 w 148"/>
                <a:gd name="T89" fmla="*/ 203 h 361"/>
                <a:gd name="T90" fmla="*/ 46 w 148"/>
                <a:gd name="T91" fmla="*/ 231 h 361"/>
                <a:gd name="T92" fmla="*/ 50 w 148"/>
                <a:gd name="T93" fmla="*/ 239 h 361"/>
                <a:gd name="T94" fmla="*/ 56 w 148"/>
                <a:gd name="T95" fmla="*/ 249 h 361"/>
                <a:gd name="T96" fmla="*/ 68 w 148"/>
                <a:gd name="T97" fmla="*/ 247 h 361"/>
                <a:gd name="T98" fmla="*/ 78 w 148"/>
                <a:gd name="T99" fmla="*/ 235 h 361"/>
                <a:gd name="T100" fmla="*/ 86 w 148"/>
                <a:gd name="T101" fmla="*/ 227 h 361"/>
                <a:gd name="T102" fmla="*/ 88 w 148"/>
                <a:gd name="T103" fmla="*/ 215 h 361"/>
                <a:gd name="T104" fmla="*/ 98 w 148"/>
                <a:gd name="T105" fmla="*/ 235 h 361"/>
                <a:gd name="T106" fmla="*/ 108 w 148"/>
                <a:gd name="T107" fmla="*/ 257 h 361"/>
                <a:gd name="T108" fmla="*/ 116 w 148"/>
                <a:gd name="T109" fmla="*/ 283 h 361"/>
                <a:gd name="T110" fmla="*/ 122 w 148"/>
                <a:gd name="T111" fmla="*/ 297 h 361"/>
                <a:gd name="T112" fmla="*/ 126 w 148"/>
                <a:gd name="T113" fmla="*/ 315 h 361"/>
                <a:gd name="T114" fmla="*/ 130 w 148"/>
                <a:gd name="T115" fmla="*/ 331 h 361"/>
                <a:gd name="T116" fmla="*/ 126 w 148"/>
                <a:gd name="T117" fmla="*/ 349 h 361"/>
                <a:gd name="T118" fmla="*/ 136 w 148"/>
                <a:gd name="T119" fmla="*/ 345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8" h="361">
                  <a:moveTo>
                    <a:pt x="30" y="189"/>
                  </a:moveTo>
                  <a:lnTo>
                    <a:pt x="26" y="187"/>
                  </a:lnTo>
                  <a:lnTo>
                    <a:pt x="26" y="185"/>
                  </a:lnTo>
                  <a:lnTo>
                    <a:pt x="30" y="185"/>
                  </a:lnTo>
                  <a:lnTo>
                    <a:pt x="32" y="187"/>
                  </a:lnTo>
                  <a:lnTo>
                    <a:pt x="30" y="189"/>
                  </a:lnTo>
                  <a:close/>
                  <a:moveTo>
                    <a:pt x="120" y="315"/>
                  </a:moveTo>
                  <a:lnTo>
                    <a:pt x="122" y="315"/>
                  </a:lnTo>
                  <a:lnTo>
                    <a:pt x="124" y="311"/>
                  </a:lnTo>
                  <a:lnTo>
                    <a:pt x="122" y="311"/>
                  </a:lnTo>
                  <a:lnTo>
                    <a:pt x="120" y="311"/>
                  </a:lnTo>
                  <a:lnTo>
                    <a:pt x="120" y="313"/>
                  </a:lnTo>
                  <a:lnTo>
                    <a:pt x="120" y="315"/>
                  </a:lnTo>
                  <a:close/>
                  <a:moveTo>
                    <a:pt x="124" y="323"/>
                  </a:moveTo>
                  <a:lnTo>
                    <a:pt x="124" y="321"/>
                  </a:lnTo>
                  <a:lnTo>
                    <a:pt x="122" y="317"/>
                  </a:lnTo>
                  <a:lnTo>
                    <a:pt x="120" y="319"/>
                  </a:lnTo>
                  <a:lnTo>
                    <a:pt x="124" y="323"/>
                  </a:lnTo>
                  <a:close/>
                  <a:moveTo>
                    <a:pt x="124" y="329"/>
                  </a:moveTo>
                  <a:lnTo>
                    <a:pt x="126" y="329"/>
                  </a:lnTo>
                  <a:lnTo>
                    <a:pt x="124" y="325"/>
                  </a:lnTo>
                  <a:lnTo>
                    <a:pt x="122" y="325"/>
                  </a:lnTo>
                  <a:lnTo>
                    <a:pt x="122" y="327"/>
                  </a:lnTo>
                  <a:lnTo>
                    <a:pt x="124" y="329"/>
                  </a:lnTo>
                  <a:close/>
                  <a:moveTo>
                    <a:pt x="122" y="331"/>
                  </a:moveTo>
                  <a:lnTo>
                    <a:pt x="120" y="327"/>
                  </a:lnTo>
                  <a:lnTo>
                    <a:pt x="118" y="325"/>
                  </a:lnTo>
                  <a:lnTo>
                    <a:pt x="118" y="329"/>
                  </a:lnTo>
                  <a:lnTo>
                    <a:pt x="120" y="335"/>
                  </a:lnTo>
                  <a:lnTo>
                    <a:pt x="122" y="331"/>
                  </a:lnTo>
                  <a:close/>
                  <a:moveTo>
                    <a:pt x="122" y="343"/>
                  </a:moveTo>
                  <a:lnTo>
                    <a:pt x="120" y="343"/>
                  </a:lnTo>
                  <a:lnTo>
                    <a:pt x="120" y="345"/>
                  </a:lnTo>
                  <a:lnTo>
                    <a:pt x="124" y="347"/>
                  </a:lnTo>
                  <a:lnTo>
                    <a:pt x="122" y="343"/>
                  </a:lnTo>
                  <a:close/>
                  <a:moveTo>
                    <a:pt x="140" y="343"/>
                  </a:moveTo>
                  <a:lnTo>
                    <a:pt x="144" y="319"/>
                  </a:lnTo>
                  <a:lnTo>
                    <a:pt x="136" y="309"/>
                  </a:lnTo>
                  <a:lnTo>
                    <a:pt x="134" y="301"/>
                  </a:lnTo>
                  <a:lnTo>
                    <a:pt x="136" y="293"/>
                  </a:lnTo>
                  <a:lnTo>
                    <a:pt x="132" y="283"/>
                  </a:lnTo>
                  <a:lnTo>
                    <a:pt x="124" y="275"/>
                  </a:lnTo>
                  <a:lnTo>
                    <a:pt x="116" y="267"/>
                  </a:lnTo>
                  <a:lnTo>
                    <a:pt x="116" y="261"/>
                  </a:lnTo>
                  <a:lnTo>
                    <a:pt x="120" y="257"/>
                  </a:lnTo>
                  <a:lnTo>
                    <a:pt x="118" y="251"/>
                  </a:lnTo>
                  <a:lnTo>
                    <a:pt x="120" y="245"/>
                  </a:lnTo>
                  <a:lnTo>
                    <a:pt x="124" y="243"/>
                  </a:lnTo>
                  <a:lnTo>
                    <a:pt x="124" y="239"/>
                  </a:lnTo>
                  <a:lnTo>
                    <a:pt x="118" y="237"/>
                  </a:lnTo>
                  <a:lnTo>
                    <a:pt x="116" y="229"/>
                  </a:lnTo>
                  <a:lnTo>
                    <a:pt x="104" y="209"/>
                  </a:lnTo>
                  <a:lnTo>
                    <a:pt x="104" y="203"/>
                  </a:lnTo>
                  <a:lnTo>
                    <a:pt x="102" y="199"/>
                  </a:lnTo>
                  <a:lnTo>
                    <a:pt x="98" y="195"/>
                  </a:lnTo>
                  <a:lnTo>
                    <a:pt x="100" y="191"/>
                  </a:lnTo>
                  <a:lnTo>
                    <a:pt x="98" y="181"/>
                  </a:lnTo>
                  <a:lnTo>
                    <a:pt x="102" y="171"/>
                  </a:lnTo>
                  <a:lnTo>
                    <a:pt x="112" y="173"/>
                  </a:lnTo>
                  <a:lnTo>
                    <a:pt x="124" y="167"/>
                  </a:lnTo>
                  <a:lnTo>
                    <a:pt x="130" y="159"/>
                  </a:lnTo>
                  <a:lnTo>
                    <a:pt x="134" y="157"/>
                  </a:lnTo>
                  <a:lnTo>
                    <a:pt x="138" y="151"/>
                  </a:lnTo>
                  <a:lnTo>
                    <a:pt x="144" y="147"/>
                  </a:lnTo>
                  <a:lnTo>
                    <a:pt x="144" y="139"/>
                  </a:lnTo>
                  <a:lnTo>
                    <a:pt x="148" y="133"/>
                  </a:lnTo>
                  <a:lnTo>
                    <a:pt x="136" y="131"/>
                  </a:lnTo>
                  <a:lnTo>
                    <a:pt x="130" y="131"/>
                  </a:lnTo>
                  <a:lnTo>
                    <a:pt x="126" y="127"/>
                  </a:lnTo>
                  <a:lnTo>
                    <a:pt x="114" y="123"/>
                  </a:lnTo>
                  <a:lnTo>
                    <a:pt x="116" y="117"/>
                  </a:lnTo>
                  <a:lnTo>
                    <a:pt x="114" y="113"/>
                  </a:lnTo>
                  <a:lnTo>
                    <a:pt x="114" y="107"/>
                  </a:lnTo>
                  <a:lnTo>
                    <a:pt x="108" y="105"/>
                  </a:lnTo>
                  <a:lnTo>
                    <a:pt x="102" y="92"/>
                  </a:lnTo>
                  <a:lnTo>
                    <a:pt x="104" y="84"/>
                  </a:lnTo>
                  <a:lnTo>
                    <a:pt x="92" y="86"/>
                  </a:lnTo>
                  <a:lnTo>
                    <a:pt x="86" y="88"/>
                  </a:lnTo>
                  <a:lnTo>
                    <a:pt x="82" y="88"/>
                  </a:lnTo>
                  <a:lnTo>
                    <a:pt x="82" y="82"/>
                  </a:lnTo>
                  <a:lnTo>
                    <a:pt x="78" y="78"/>
                  </a:lnTo>
                  <a:lnTo>
                    <a:pt x="78" y="72"/>
                  </a:lnTo>
                  <a:lnTo>
                    <a:pt x="84" y="62"/>
                  </a:lnTo>
                  <a:lnTo>
                    <a:pt x="94" y="50"/>
                  </a:lnTo>
                  <a:lnTo>
                    <a:pt x="92" y="44"/>
                  </a:lnTo>
                  <a:lnTo>
                    <a:pt x="94" y="42"/>
                  </a:lnTo>
                  <a:lnTo>
                    <a:pt x="92" y="32"/>
                  </a:lnTo>
                  <a:lnTo>
                    <a:pt x="92" y="28"/>
                  </a:lnTo>
                  <a:lnTo>
                    <a:pt x="90" y="18"/>
                  </a:lnTo>
                  <a:lnTo>
                    <a:pt x="82" y="16"/>
                  </a:lnTo>
                  <a:lnTo>
                    <a:pt x="78" y="4"/>
                  </a:lnTo>
                  <a:lnTo>
                    <a:pt x="70" y="0"/>
                  </a:lnTo>
                  <a:lnTo>
                    <a:pt x="66" y="2"/>
                  </a:lnTo>
                  <a:lnTo>
                    <a:pt x="60" y="16"/>
                  </a:lnTo>
                  <a:lnTo>
                    <a:pt x="60" y="24"/>
                  </a:lnTo>
                  <a:lnTo>
                    <a:pt x="52" y="22"/>
                  </a:lnTo>
                  <a:lnTo>
                    <a:pt x="40" y="32"/>
                  </a:lnTo>
                  <a:lnTo>
                    <a:pt x="34" y="38"/>
                  </a:lnTo>
                  <a:lnTo>
                    <a:pt x="36" y="48"/>
                  </a:lnTo>
                  <a:lnTo>
                    <a:pt x="30" y="60"/>
                  </a:lnTo>
                  <a:lnTo>
                    <a:pt x="32" y="66"/>
                  </a:lnTo>
                  <a:lnTo>
                    <a:pt x="24" y="88"/>
                  </a:lnTo>
                  <a:lnTo>
                    <a:pt x="18" y="88"/>
                  </a:lnTo>
                  <a:lnTo>
                    <a:pt x="12" y="86"/>
                  </a:lnTo>
                  <a:lnTo>
                    <a:pt x="16" y="97"/>
                  </a:lnTo>
                  <a:lnTo>
                    <a:pt x="16" y="107"/>
                  </a:lnTo>
                  <a:lnTo>
                    <a:pt x="12" y="109"/>
                  </a:lnTo>
                  <a:lnTo>
                    <a:pt x="12" y="129"/>
                  </a:lnTo>
                  <a:lnTo>
                    <a:pt x="4" y="127"/>
                  </a:lnTo>
                  <a:lnTo>
                    <a:pt x="6" y="141"/>
                  </a:lnTo>
                  <a:lnTo>
                    <a:pt x="2" y="141"/>
                  </a:lnTo>
                  <a:lnTo>
                    <a:pt x="0" y="143"/>
                  </a:lnTo>
                  <a:lnTo>
                    <a:pt x="2" y="147"/>
                  </a:lnTo>
                  <a:lnTo>
                    <a:pt x="4" y="149"/>
                  </a:lnTo>
                  <a:lnTo>
                    <a:pt x="8" y="155"/>
                  </a:lnTo>
                  <a:lnTo>
                    <a:pt x="12" y="161"/>
                  </a:lnTo>
                  <a:lnTo>
                    <a:pt x="14" y="159"/>
                  </a:lnTo>
                  <a:lnTo>
                    <a:pt x="20" y="165"/>
                  </a:lnTo>
                  <a:lnTo>
                    <a:pt x="22" y="169"/>
                  </a:lnTo>
                  <a:lnTo>
                    <a:pt x="28" y="167"/>
                  </a:lnTo>
                  <a:lnTo>
                    <a:pt x="30" y="171"/>
                  </a:lnTo>
                  <a:lnTo>
                    <a:pt x="32" y="175"/>
                  </a:lnTo>
                  <a:lnTo>
                    <a:pt x="28" y="173"/>
                  </a:lnTo>
                  <a:lnTo>
                    <a:pt x="28" y="175"/>
                  </a:lnTo>
                  <a:lnTo>
                    <a:pt x="32" y="179"/>
                  </a:lnTo>
                  <a:lnTo>
                    <a:pt x="26" y="179"/>
                  </a:lnTo>
                  <a:lnTo>
                    <a:pt x="26" y="181"/>
                  </a:lnTo>
                  <a:lnTo>
                    <a:pt x="34" y="185"/>
                  </a:lnTo>
                  <a:lnTo>
                    <a:pt x="34" y="183"/>
                  </a:lnTo>
                  <a:lnTo>
                    <a:pt x="34" y="181"/>
                  </a:lnTo>
                  <a:lnTo>
                    <a:pt x="36" y="179"/>
                  </a:lnTo>
                  <a:lnTo>
                    <a:pt x="38" y="181"/>
                  </a:lnTo>
                  <a:lnTo>
                    <a:pt x="38" y="189"/>
                  </a:lnTo>
                  <a:lnTo>
                    <a:pt x="42" y="199"/>
                  </a:lnTo>
                  <a:lnTo>
                    <a:pt x="44" y="203"/>
                  </a:lnTo>
                  <a:lnTo>
                    <a:pt x="44" y="213"/>
                  </a:lnTo>
                  <a:lnTo>
                    <a:pt x="46" y="219"/>
                  </a:lnTo>
                  <a:lnTo>
                    <a:pt x="46" y="231"/>
                  </a:lnTo>
                  <a:lnTo>
                    <a:pt x="44" y="235"/>
                  </a:lnTo>
                  <a:lnTo>
                    <a:pt x="46" y="245"/>
                  </a:lnTo>
                  <a:lnTo>
                    <a:pt x="50" y="239"/>
                  </a:lnTo>
                  <a:lnTo>
                    <a:pt x="50" y="247"/>
                  </a:lnTo>
                  <a:lnTo>
                    <a:pt x="52" y="247"/>
                  </a:lnTo>
                  <a:lnTo>
                    <a:pt x="56" y="249"/>
                  </a:lnTo>
                  <a:lnTo>
                    <a:pt x="60" y="247"/>
                  </a:lnTo>
                  <a:lnTo>
                    <a:pt x="64" y="247"/>
                  </a:lnTo>
                  <a:lnTo>
                    <a:pt x="68" y="247"/>
                  </a:lnTo>
                  <a:lnTo>
                    <a:pt x="72" y="241"/>
                  </a:lnTo>
                  <a:lnTo>
                    <a:pt x="74" y="237"/>
                  </a:lnTo>
                  <a:lnTo>
                    <a:pt x="78" y="235"/>
                  </a:lnTo>
                  <a:lnTo>
                    <a:pt x="78" y="233"/>
                  </a:lnTo>
                  <a:lnTo>
                    <a:pt x="82" y="231"/>
                  </a:lnTo>
                  <a:lnTo>
                    <a:pt x="86" y="227"/>
                  </a:lnTo>
                  <a:lnTo>
                    <a:pt x="86" y="221"/>
                  </a:lnTo>
                  <a:lnTo>
                    <a:pt x="86" y="219"/>
                  </a:lnTo>
                  <a:lnTo>
                    <a:pt x="88" y="215"/>
                  </a:lnTo>
                  <a:lnTo>
                    <a:pt x="90" y="221"/>
                  </a:lnTo>
                  <a:lnTo>
                    <a:pt x="94" y="221"/>
                  </a:lnTo>
                  <a:lnTo>
                    <a:pt x="98" y="235"/>
                  </a:lnTo>
                  <a:lnTo>
                    <a:pt x="102" y="241"/>
                  </a:lnTo>
                  <a:lnTo>
                    <a:pt x="106" y="241"/>
                  </a:lnTo>
                  <a:lnTo>
                    <a:pt x="108" y="257"/>
                  </a:lnTo>
                  <a:lnTo>
                    <a:pt x="110" y="269"/>
                  </a:lnTo>
                  <a:lnTo>
                    <a:pt x="112" y="277"/>
                  </a:lnTo>
                  <a:lnTo>
                    <a:pt x="116" y="283"/>
                  </a:lnTo>
                  <a:lnTo>
                    <a:pt x="116" y="293"/>
                  </a:lnTo>
                  <a:lnTo>
                    <a:pt x="118" y="287"/>
                  </a:lnTo>
                  <a:lnTo>
                    <a:pt x="122" y="297"/>
                  </a:lnTo>
                  <a:lnTo>
                    <a:pt x="128" y="303"/>
                  </a:lnTo>
                  <a:lnTo>
                    <a:pt x="130" y="311"/>
                  </a:lnTo>
                  <a:lnTo>
                    <a:pt x="126" y="315"/>
                  </a:lnTo>
                  <a:lnTo>
                    <a:pt x="126" y="325"/>
                  </a:lnTo>
                  <a:lnTo>
                    <a:pt x="130" y="327"/>
                  </a:lnTo>
                  <a:lnTo>
                    <a:pt x="130" y="331"/>
                  </a:lnTo>
                  <a:lnTo>
                    <a:pt x="128" y="335"/>
                  </a:lnTo>
                  <a:lnTo>
                    <a:pt x="130" y="343"/>
                  </a:lnTo>
                  <a:lnTo>
                    <a:pt x="126" y="349"/>
                  </a:lnTo>
                  <a:lnTo>
                    <a:pt x="130" y="361"/>
                  </a:lnTo>
                  <a:lnTo>
                    <a:pt x="132" y="357"/>
                  </a:lnTo>
                  <a:lnTo>
                    <a:pt x="136" y="345"/>
                  </a:lnTo>
                  <a:lnTo>
                    <a:pt x="140" y="34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Freeform 592"/>
            <p:cNvSpPr>
              <a:spLocks/>
            </p:cNvSpPr>
            <p:nvPr/>
          </p:nvSpPr>
          <p:spPr bwMode="auto">
            <a:xfrm>
              <a:off x="5335663" y="4462913"/>
              <a:ext cx="212665" cy="430164"/>
            </a:xfrm>
            <a:custGeom>
              <a:avLst/>
              <a:gdLst>
                <a:gd name="T0" fmla="*/ 124 w 132"/>
                <a:gd name="T1" fmla="*/ 78 h 267"/>
                <a:gd name="T2" fmla="*/ 116 w 132"/>
                <a:gd name="T3" fmla="*/ 68 h 267"/>
                <a:gd name="T4" fmla="*/ 120 w 132"/>
                <a:gd name="T5" fmla="*/ 82 h 267"/>
                <a:gd name="T6" fmla="*/ 116 w 132"/>
                <a:gd name="T7" fmla="*/ 96 h 267"/>
                <a:gd name="T8" fmla="*/ 114 w 132"/>
                <a:gd name="T9" fmla="*/ 114 h 267"/>
                <a:gd name="T10" fmla="*/ 108 w 132"/>
                <a:gd name="T11" fmla="*/ 130 h 267"/>
                <a:gd name="T12" fmla="*/ 94 w 132"/>
                <a:gd name="T13" fmla="*/ 164 h 267"/>
                <a:gd name="T14" fmla="*/ 78 w 132"/>
                <a:gd name="T15" fmla="*/ 205 h 267"/>
                <a:gd name="T16" fmla="*/ 68 w 132"/>
                <a:gd name="T17" fmla="*/ 245 h 267"/>
                <a:gd name="T18" fmla="*/ 60 w 132"/>
                <a:gd name="T19" fmla="*/ 261 h 267"/>
                <a:gd name="T20" fmla="*/ 38 w 132"/>
                <a:gd name="T21" fmla="*/ 265 h 267"/>
                <a:gd name="T22" fmla="*/ 28 w 132"/>
                <a:gd name="T23" fmla="*/ 263 h 267"/>
                <a:gd name="T24" fmla="*/ 8 w 132"/>
                <a:gd name="T25" fmla="*/ 251 h 267"/>
                <a:gd name="T26" fmla="*/ 4 w 132"/>
                <a:gd name="T27" fmla="*/ 225 h 267"/>
                <a:gd name="T28" fmla="*/ 0 w 132"/>
                <a:gd name="T29" fmla="*/ 199 h 267"/>
                <a:gd name="T30" fmla="*/ 10 w 132"/>
                <a:gd name="T31" fmla="*/ 185 h 267"/>
                <a:gd name="T32" fmla="*/ 14 w 132"/>
                <a:gd name="T33" fmla="*/ 174 h 267"/>
                <a:gd name="T34" fmla="*/ 24 w 132"/>
                <a:gd name="T35" fmla="*/ 152 h 267"/>
                <a:gd name="T36" fmla="*/ 18 w 132"/>
                <a:gd name="T37" fmla="*/ 138 h 267"/>
                <a:gd name="T38" fmla="*/ 16 w 132"/>
                <a:gd name="T39" fmla="*/ 128 h 267"/>
                <a:gd name="T40" fmla="*/ 18 w 132"/>
                <a:gd name="T41" fmla="*/ 114 h 267"/>
                <a:gd name="T42" fmla="*/ 18 w 132"/>
                <a:gd name="T43" fmla="*/ 104 h 267"/>
                <a:gd name="T44" fmla="*/ 26 w 132"/>
                <a:gd name="T45" fmla="*/ 84 h 267"/>
                <a:gd name="T46" fmla="*/ 36 w 132"/>
                <a:gd name="T47" fmla="*/ 78 h 267"/>
                <a:gd name="T48" fmla="*/ 48 w 132"/>
                <a:gd name="T49" fmla="*/ 76 h 267"/>
                <a:gd name="T50" fmla="*/ 52 w 132"/>
                <a:gd name="T51" fmla="*/ 76 h 267"/>
                <a:gd name="T52" fmla="*/ 58 w 132"/>
                <a:gd name="T53" fmla="*/ 74 h 267"/>
                <a:gd name="T54" fmla="*/ 64 w 132"/>
                <a:gd name="T55" fmla="*/ 80 h 267"/>
                <a:gd name="T56" fmla="*/ 62 w 132"/>
                <a:gd name="T57" fmla="*/ 68 h 267"/>
                <a:gd name="T58" fmla="*/ 70 w 132"/>
                <a:gd name="T59" fmla="*/ 66 h 267"/>
                <a:gd name="T60" fmla="*/ 74 w 132"/>
                <a:gd name="T61" fmla="*/ 60 h 267"/>
                <a:gd name="T62" fmla="*/ 80 w 132"/>
                <a:gd name="T63" fmla="*/ 54 h 267"/>
                <a:gd name="T64" fmla="*/ 80 w 132"/>
                <a:gd name="T65" fmla="*/ 58 h 267"/>
                <a:gd name="T66" fmla="*/ 86 w 132"/>
                <a:gd name="T67" fmla="*/ 56 h 267"/>
                <a:gd name="T68" fmla="*/ 82 w 132"/>
                <a:gd name="T69" fmla="*/ 46 h 267"/>
                <a:gd name="T70" fmla="*/ 90 w 132"/>
                <a:gd name="T71" fmla="*/ 44 h 267"/>
                <a:gd name="T72" fmla="*/ 86 w 132"/>
                <a:gd name="T73" fmla="*/ 32 h 267"/>
                <a:gd name="T74" fmla="*/ 94 w 132"/>
                <a:gd name="T75" fmla="*/ 36 h 267"/>
                <a:gd name="T76" fmla="*/ 96 w 132"/>
                <a:gd name="T77" fmla="*/ 30 h 267"/>
                <a:gd name="T78" fmla="*/ 106 w 132"/>
                <a:gd name="T79" fmla="*/ 22 h 267"/>
                <a:gd name="T80" fmla="*/ 112 w 132"/>
                <a:gd name="T81" fmla="*/ 6 h 267"/>
                <a:gd name="T82" fmla="*/ 116 w 132"/>
                <a:gd name="T83" fmla="*/ 0 h 267"/>
                <a:gd name="T84" fmla="*/ 118 w 132"/>
                <a:gd name="T85" fmla="*/ 14 h 267"/>
                <a:gd name="T86" fmla="*/ 126 w 132"/>
                <a:gd name="T87" fmla="*/ 30 h 267"/>
                <a:gd name="T88" fmla="*/ 132 w 132"/>
                <a:gd name="T89" fmla="*/ 6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 h="267">
                  <a:moveTo>
                    <a:pt x="128" y="78"/>
                  </a:moveTo>
                  <a:lnTo>
                    <a:pt x="124" y="78"/>
                  </a:lnTo>
                  <a:lnTo>
                    <a:pt x="120" y="68"/>
                  </a:lnTo>
                  <a:lnTo>
                    <a:pt x="116" y="68"/>
                  </a:lnTo>
                  <a:lnTo>
                    <a:pt x="118" y="78"/>
                  </a:lnTo>
                  <a:lnTo>
                    <a:pt x="120" y="82"/>
                  </a:lnTo>
                  <a:lnTo>
                    <a:pt x="118" y="90"/>
                  </a:lnTo>
                  <a:lnTo>
                    <a:pt x="116" y="96"/>
                  </a:lnTo>
                  <a:lnTo>
                    <a:pt x="114" y="104"/>
                  </a:lnTo>
                  <a:lnTo>
                    <a:pt x="114" y="114"/>
                  </a:lnTo>
                  <a:lnTo>
                    <a:pt x="108" y="124"/>
                  </a:lnTo>
                  <a:lnTo>
                    <a:pt x="108" y="130"/>
                  </a:lnTo>
                  <a:lnTo>
                    <a:pt x="96" y="150"/>
                  </a:lnTo>
                  <a:lnTo>
                    <a:pt x="94" y="164"/>
                  </a:lnTo>
                  <a:lnTo>
                    <a:pt x="88" y="189"/>
                  </a:lnTo>
                  <a:lnTo>
                    <a:pt x="78" y="205"/>
                  </a:lnTo>
                  <a:lnTo>
                    <a:pt x="76" y="223"/>
                  </a:lnTo>
                  <a:lnTo>
                    <a:pt x="68" y="245"/>
                  </a:lnTo>
                  <a:lnTo>
                    <a:pt x="68" y="251"/>
                  </a:lnTo>
                  <a:lnTo>
                    <a:pt x="60" y="261"/>
                  </a:lnTo>
                  <a:lnTo>
                    <a:pt x="46" y="261"/>
                  </a:lnTo>
                  <a:lnTo>
                    <a:pt x="38" y="265"/>
                  </a:lnTo>
                  <a:lnTo>
                    <a:pt x="30" y="267"/>
                  </a:lnTo>
                  <a:lnTo>
                    <a:pt x="28" y="263"/>
                  </a:lnTo>
                  <a:lnTo>
                    <a:pt x="14" y="259"/>
                  </a:lnTo>
                  <a:lnTo>
                    <a:pt x="8" y="251"/>
                  </a:lnTo>
                  <a:lnTo>
                    <a:pt x="4" y="239"/>
                  </a:lnTo>
                  <a:lnTo>
                    <a:pt x="4" y="225"/>
                  </a:lnTo>
                  <a:lnTo>
                    <a:pt x="2" y="211"/>
                  </a:lnTo>
                  <a:lnTo>
                    <a:pt x="0" y="199"/>
                  </a:lnTo>
                  <a:lnTo>
                    <a:pt x="6" y="187"/>
                  </a:lnTo>
                  <a:lnTo>
                    <a:pt x="10" y="185"/>
                  </a:lnTo>
                  <a:lnTo>
                    <a:pt x="10" y="174"/>
                  </a:lnTo>
                  <a:lnTo>
                    <a:pt x="14" y="174"/>
                  </a:lnTo>
                  <a:lnTo>
                    <a:pt x="22" y="160"/>
                  </a:lnTo>
                  <a:lnTo>
                    <a:pt x="24" y="152"/>
                  </a:lnTo>
                  <a:lnTo>
                    <a:pt x="22" y="144"/>
                  </a:lnTo>
                  <a:lnTo>
                    <a:pt x="18" y="138"/>
                  </a:lnTo>
                  <a:lnTo>
                    <a:pt x="20" y="134"/>
                  </a:lnTo>
                  <a:lnTo>
                    <a:pt x="16" y="128"/>
                  </a:lnTo>
                  <a:lnTo>
                    <a:pt x="16" y="118"/>
                  </a:lnTo>
                  <a:lnTo>
                    <a:pt x="18" y="114"/>
                  </a:lnTo>
                  <a:lnTo>
                    <a:pt x="14" y="112"/>
                  </a:lnTo>
                  <a:lnTo>
                    <a:pt x="18" y="104"/>
                  </a:lnTo>
                  <a:lnTo>
                    <a:pt x="26" y="92"/>
                  </a:lnTo>
                  <a:lnTo>
                    <a:pt x="26" y="84"/>
                  </a:lnTo>
                  <a:lnTo>
                    <a:pt x="34" y="80"/>
                  </a:lnTo>
                  <a:lnTo>
                    <a:pt x="36" y="78"/>
                  </a:lnTo>
                  <a:lnTo>
                    <a:pt x="46" y="80"/>
                  </a:lnTo>
                  <a:lnTo>
                    <a:pt x="48" y="76"/>
                  </a:lnTo>
                  <a:lnTo>
                    <a:pt x="50" y="76"/>
                  </a:lnTo>
                  <a:lnTo>
                    <a:pt x="52" y="76"/>
                  </a:lnTo>
                  <a:lnTo>
                    <a:pt x="54" y="74"/>
                  </a:lnTo>
                  <a:lnTo>
                    <a:pt x="58" y="74"/>
                  </a:lnTo>
                  <a:lnTo>
                    <a:pt x="64" y="82"/>
                  </a:lnTo>
                  <a:lnTo>
                    <a:pt x="64" y="80"/>
                  </a:lnTo>
                  <a:lnTo>
                    <a:pt x="60" y="74"/>
                  </a:lnTo>
                  <a:lnTo>
                    <a:pt x="62" y="68"/>
                  </a:lnTo>
                  <a:lnTo>
                    <a:pt x="68" y="62"/>
                  </a:lnTo>
                  <a:lnTo>
                    <a:pt x="70" y="66"/>
                  </a:lnTo>
                  <a:lnTo>
                    <a:pt x="74" y="66"/>
                  </a:lnTo>
                  <a:lnTo>
                    <a:pt x="74" y="60"/>
                  </a:lnTo>
                  <a:lnTo>
                    <a:pt x="78" y="56"/>
                  </a:lnTo>
                  <a:lnTo>
                    <a:pt x="80" y="54"/>
                  </a:lnTo>
                  <a:lnTo>
                    <a:pt x="80" y="56"/>
                  </a:lnTo>
                  <a:lnTo>
                    <a:pt x="80" y="58"/>
                  </a:lnTo>
                  <a:lnTo>
                    <a:pt x="84" y="56"/>
                  </a:lnTo>
                  <a:lnTo>
                    <a:pt x="86" y="56"/>
                  </a:lnTo>
                  <a:lnTo>
                    <a:pt x="88" y="52"/>
                  </a:lnTo>
                  <a:lnTo>
                    <a:pt x="82" y="46"/>
                  </a:lnTo>
                  <a:lnTo>
                    <a:pt x="84" y="44"/>
                  </a:lnTo>
                  <a:lnTo>
                    <a:pt x="90" y="44"/>
                  </a:lnTo>
                  <a:lnTo>
                    <a:pt x="88" y="38"/>
                  </a:lnTo>
                  <a:lnTo>
                    <a:pt x="86" y="32"/>
                  </a:lnTo>
                  <a:lnTo>
                    <a:pt x="90" y="28"/>
                  </a:lnTo>
                  <a:lnTo>
                    <a:pt x="94" y="36"/>
                  </a:lnTo>
                  <a:lnTo>
                    <a:pt x="96" y="36"/>
                  </a:lnTo>
                  <a:lnTo>
                    <a:pt x="96" y="30"/>
                  </a:lnTo>
                  <a:lnTo>
                    <a:pt x="98" y="28"/>
                  </a:lnTo>
                  <a:lnTo>
                    <a:pt x="106" y="22"/>
                  </a:lnTo>
                  <a:lnTo>
                    <a:pt x="104" y="10"/>
                  </a:lnTo>
                  <a:lnTo>
                    <a:pt x="112" y="6"/>
                  </a:lnTo>
                  <a:lnTo>
                    <a:pt x="114" y="2"/>
                  </a:lnTo>
                  <a:lnTo>
                    <a:pt x="116" y="0"/>
                  </a:lnTo>
                  <a:lnTo>
                    <a:pt x="116" y="6"/>
                  </a:lnTo>
                  <a:lnTo>
                    <a:pt x="118" y="14"/>
                  </a:lnTo>
                  <a:lnTo>
                    <a:pt x="122" y="18"/>
                  </a:lnTo>
                  <a:lnTo>
                    <a:pt x="126" y="30"/>
                  </a:lnTo>
                  <a:lnTo>
                    <a:pt x="128" y="54"/>
                  </a:lnTo>
                  <a:lnTo>
                    <a:pt x="132" y="62"/>
                  </a:lnTo>
                  <a:lnTo>
                    <a:pt x="128"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69" name="Freeform 593"/>
            <p:cNvSpPr>
              <a:spLocks noEditPoints="1"/>
            </p:cNvSpPr>
            <p:nvPr/>
          </p:nvSpPr>
          <p:spPr bwMode="auto">
            <a:xfrm>
              <a:off x="5348552" y="4440358"/>
              <a:ext cx="35444" cy="38666"/>
            </a:xfrm>
            <a:custGeom>
              <a:avLst/>
              <a:gdLst>
                <a:gd name="T0" fmla="*/ 4 w 22"/>
                <a:gd name="T1" fmla="*/ 12 h 24"/>
                <a:gd name="T2" fmla="*/ 0 w 22"/>
                <a:gd name="T3" fmla="*/ 8 h 24"/>
                <a:gd name="T4" fmla="*/ 2 w 22"/>
                <a:gd name="T5" fmla="*/ 0 h 24"/>
                <a:gd name="T6" fmla="*/ 4 w 22"/>
                <a:gd name="T7" fmla="*/ 6 h 24"/>
                <a:gd name="T8" fmla="*/ 4 w 22"/>
                <a:gd name="T9" fmla="*/ 12 h 24"/>
                <a:gd name="T10" fmla="*/ 8 w 22"/>
                <a:gd name="T11" fmla="*/ 24 h 24"/>
                <a:gd name="T12" fmla="*/ 10 w 22"/>
                <a:gd name="T13" fmla="*/ 20 h 24"/>
                <a:gd name="T14" fmla="*/ 6 w 22"/>
                <a:gd name="T15" fmla="*/ 18 h 24"/>
                <a:gd name="T16" fmla="*/ 6 w 22"/>
                <a:gd name="T17" fmla="*/ 22 h 24"/>
                <a:gd name="T18" fmla="*/ 8 w 22"/>
                <a:gd name="T19" fmla="*/ 24 h 24"/>
                <a:gd name="T20" fmla="*/ 22 w 22"/>
                <a:gd name="T21" fmla="*/ 18 h 24"/>
                <a:gd name="T22" fmla="*/ 22 w 22"/>
                <a:gd name="T23" fmla="*/ 16 h 24"/>
                <a:gd name="T24" fmla="*/ 20 w 22"/>
                <a:gd name="T25" fmla="*/ 16 h 24"/>
                <a:gd name="T26" fmla="*/ 18 w 22"/>
                <a:gd name="T27" fmla="*/ 18 h 24"/>
                <a:gd name="T28" fmla="*/ 22 w 22"/>
                <a:gd name="T29" fmla="*/ 22 h 24"/>
                <a:gd name="T30" fmla="*/ 22 w 22"/>
                <a:gd name="T3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4" y="12"/>
                  </a:moveTo>
                  <a:lnTo>
                    <a:pt x="0" y="8"/>
                  </a:lnTo>
                  <a:lnTo>
                    <a:pt x="2" y="0"/>
                  </a:lnTo>
                  <a:lnTo>
                    <a:pt x="4" y="6"/>
                  </a:lnTo>
                  <a:lnTo>
                    <a:pt x="4" y="12"/>
                  </a:lnTo>
                  <a:close/>
                  <a:moveTo>
                    <a:pt x="8" y="24"/>
                  </a:moveTo>
                  <a:lnTo>
                    <a:pt x="10" y="20"/>
                  </a:lnTo>
                  <a:lnTo>
                    <a:pt x="6" y="18"/>
                  </a:lnTo>
                  <a:lnTo>
                    <a:pt x="6" y="22"/>
                  </a:lnTo>
                  <a:lnTo>
                    <a:pt x="8" y="24"/>
                  </a:lnTo>
                  <a:close/>
                  <a:moveTo>
                    <a:pt x="22" y="18"/>
                  </a:moveTo>
                  <a:lnTo>
                    <a:pt x="22" y="16"/>
                  </a:lnTo>
                  <a:lnTo>
                    <a:pt x="20" y="16"/>
                  </a:lnTo>
                  <a:lnTo>
                    <a:pt x="18" y="18"/>
                  </a:lnTo>
                  <a:lnTo>
                    <a:pt x="22" y="22"/>
                  </a:lnTo>
                  <a:lnTo>
                    <a:pt x="2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0" name="Freeform 594"/>
            <p:cNvSpPr>
              <a:spLocks/>
            </p:cNvSpPr>
            <p:nvPr/>
          </p:nvSpPr>
          <p:spPr bwMode="auto">
            <a:xfrm>
              <a:off x="5396885" y="4482247"/>
              <a:ext cx="9667" cy="9667"/>
            </a:xfrm>
            <a:custGeom>
              <a:avLst/>
              <a:gdLst>
                <a:gd name="T0" fmla="*/ 0 w 6"/>
                <a:gd name="T1" fmla="*/ 6 h 6"/>
                <a:gd name="T2" fmla="*/ 2 w 6"/>
                <a:gd name="T3" fmla="*/ 0 h 6"/>
                <a:gd name="T4" fmla="*/ 6 w 6"/>
                <a:gd name="T5" fmla="*/ 2 h 6"/>
                <a:gd name="T6" fmla="*/ 4 w 6"/>
                <a:gd name="T7" fmla="*/ 6 h 6"/>
                <a:gd name="T8" fmla="*/ 0 w 6"/>
                <a:gd name="T9" fmla="*/ 6 h 6"/>
              </a:gdLst>
              <a:ahLst/>
              <a:cxnLst>
                <a:cxn ang="0">
                  <a:pos x="T0" y="T1"/>
                </a:cxn>
                <a:cxn ang="0">
                  <a:pos x="T2" y="T3"/>
                </a:cxn>
                <a:cxn ang="0">
                  <a:pos x="T4" y="T5"/>
                </a:cxn>
                <a:cxn ang="0">
                  <a:pos x="T6" y="T7"/>
                </a:cxn>
                <a:cxn ang="0">
                  <a:pos x="T8" y="T9"/>
                </a:cxn>
              </a:cxnLst>
              <a:rect l="0" t="0" r="r" b="b"/>
              <a:pathLst>
                <a:path w="6" h="6">
                  <a:moveTo>
                    <a:pt x="0" y="6"/>
                  </a:moveTo>
                  <a:lnTo>
                    <a:pt x="2" y="0"/>
                  </a:lnTo>
                  <a:lnTo>
                    <a:pt x="6" y="2"/>
                  </a:lnTo>
                  <a:lnTo>
                    <a:pt x="4" y="6"/>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1" name="Freeform 595"/>
            <p:cNvSpPr>
              <a:spLocks/>
            </p:cNvSpPr>
            <p:nvPr/>
          </p:nvSpPr>
          <p:spPr bwMode="auto">
            <a:xfrm>
              <a:off x="5664328" y="4746467"/>
              <a:ext cx="16111" cy="14500"/>
            </a:xfrm>
            <a:custGeom>
              <a:avLst/>
              <a:gdLst>
                <a:gd name="T0" fmla="*/ 0 w 10"/>
                <a:gd name="T1" fmla="*/ 2 h 9"/>
                <a:gd name="T2" fmla="*/ 6 w 10"/>
                <a:gd name="T3" fmla="*/ 0 h 9"/>
                <a:gd name="T4" fmla="*/ 10 w 10"/>
                <a:gd name="T5" fmla="*/ 2 h 9"/>
                <a:gd name="T6" fmla="*/ 10 w 10"/>
                <a:gd name="T7" fmla="*/ 9 h 9"/>
                <a:gd name="T8" fmla="*/ 4 w 10"/>
                <a:gd name="T9" fmla="*/ 9 h 9"/>
                <a:gd name="T10" fmla="*/ 0 w 10"/>
                <a:gd name="T11" fmla="*/ 2 h 9"/>
              </a:gdLst>
              <a:ahLst/>
              <a:cxnLst>
                <a:cxn ang="0">
                  <a:pos x="T0" y="T1"/>
                </a:cxn>
                <a:cxn ang="0">
                  <a:pos x="T2" y="T3"/>
                </a:cxn>
                <a:cxn ang="0">
                  <a:pos x="T4" y="T5"/>
                </a:cxn>
                <a:cxn ang="0">
                  <a:pos x="T6" y="T7"/>
                </a:cxn>
                <a:cxn ang="0">
                  <a:pos x="T8" y="T9"/>
                </a:cxn>
                <a:cxn ang="0">
                  <a:pos x="T10" y="T11"/>
                </a:cxn>
              </a:cxnLst>
              <a:rect l="0" t="0" r="r" b="b"/>
              <a:pathLst>
                <a:path w="10" h="9">
                  <a:moveTo>
                    <a:pt x="0" y="2"/>
                  </a:moveTo>
                  <a:lnTo>
                    <a:pt x="6" y="0"/>
                  </a:lnTo>
                  <a:lnTo>
                    <a:pt x="10" y="2"/>
                  </a:lnTo>
                  <a:lnTo>
                    <a:pt x="10" y="9"/>
                  </a:lnTo>
                  <a:lnTo>
                    <a:pt x="4" y="9"/>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2" name="Freeform 596"/>
            <p:cNvSpPr>
              <a:spLocks/>
            </p:cNvSpPr>
            <p:nvPr/>
          </p:nvSpPr>
          <p:spPr bwMode="auto">
            <a:xfrm>
              <a:off x="5725550" y="4714245"/>
              <a:ext cx="9667" cy="19333"/>
            </a:xfrm>
            <a:custGeom>
              <a:avLst/>
              <a:gdLst>
                <a:gd name="T0" fmla="*/ 2 w 6"/>
                <a:gd name="T1" fmla="*/ 12 h 12"/>
                <a:gd name="T2" fmla="*/ 0 w 6"/>
                <a:gd name="T3" fmla="*/ 8 h 12"/>
                <a:gd name="T4" fmla="*/ 4 w 6"/>
                <a:gd name="T5" fmla="*/ 0 h 12"/>
                <a:gd name="T6" fmla="*/ 6 w 6"/>
                <a:gd name="T7" fmla="*/ 6 h 12"/>
                <a:gd name="T8" fmla="*/ 6 w 6"/>
                <a:gd name="T9" fmla="*/ 12 h 12"/>
                <a:gd name="T10" fmla="*/ 2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2" y="12"/>
                  </a:moveTo>
                  <a:lnTo>
                    <a:pt x="0" y="8"/>
                  </a:lnTo>
                  <a:lnTo>
                    <a:pt x="4" y="0"/>
                  </a:lnTo>
                  <a:lnTo>
                    <a:pt x="6" y="6"/>
                  </a:lnTo>
                  <a:lnTo>
                    <a:pt x="6" y="12"/>
                  </a:lnTo>
                  <a:lnTo>
                    <a:pt x="2"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3" name="Freeform 597"/>
            <p:cNvSpPr>
              <a:spLocks noEditPoints="1"/>
            </p:cNvSpPr>
            <p:nvPr/>
          </p:nvSpPr>
          <p:spPr bwMode="auto">
            <a:xfrm>
              <a:off x="6838822" y="3430197"/>
              <a:ext cx="235221" cy="470442"/>
            </a:xfrm>
            <a:custGeom>
              <a:avLst/>
              <a:gdLst>
                <a:gd name="T0" fmla="*/ 30 w 146"/>
                <a:gd name="T1" fmla="*/ 244 h 292"/>
                <a:gd name="T2" fmla="*/ 100 w 146"/>
                <a:gd name="T3" fmla="*/ 156 h 292"/>
                <a:gd name="T4" fmla="*/ 98 w 146"/>
                <a:gd name="T5" fmla="*/ 132 h 292"/>
                <a:gd name="T6" fmla="*/ 134 w 146"/>
                <a:gd name="T7" fmla="*/ 118 h 292"/>
                <a:gd name="T8" fmla="*/ 142 w 146"/>
                <a:gd name="T9" fmla="*/ 102 h 292"/>
                <a:gd name="T10" fmla="*/ 136 w 146"/>
                <a:gd name="T11" fmla="*/ 86 h 292"/>
                <a:gd name="T12" fmla="*/ 116 w 146"/>
                <a:gd name="T13" fmla="*/ 50 h 292"/>
                <a:gd name="T14" fmla="*/ 92 w 146"/>
                <a:gd name="T15" fmla="*/ 48 h 292"/>
                <a:gd name="T16" fmla="*/ 80 w 146"/>
                <a:gd name="T17" fmla="*/ 48 h 292"/>
                <a:gd name="T18" fmla="*/ 62 w 146"/>
                <a:gd name="T19" fmla="*/ 58 h 292"/>
                <a:gd name="T20" fmla="*/ 62 w 146"/>
                <a:gd name="T21" fmla="*/ 42 h 292"/>
                <a:gd name="T22" fmla="*/ 60 w 146"/>
                <a:gd name="T23" fmla="*/ 18 h 292"/>
                <a:gd name="T24" fmla="*/ 44 w 146"/>
                <a:gd name="T25" fmla="*/ 4 h 292"/>
                <a:gd name="T26" fmla="*/ 26 w 146"/>
                <a:gd name="T27" fmla="*/ 10 h 292"/>
                <a:gd name="T28" fmla="*/ 0 w 146"/>
                <a:gd name="T29" fmla="*/ 24 h 292"/>
                <a:gd name="T30" fmla="*/ 4 w 146"/>
                <a:gd name="T31" fmla="*/ 42 h 292"/>
                <a:gd name="T32" fmla="*/ 18 w 146"/>
                <a:gd name="T33" fmla="*/ 72 h 292"/>
                <a:gd name="T34" fmla="*/ 26 w 146"/>
                <a:gd name="T35" fmla="*/ 86 h 292"/>
                <a:gd name="T36" fmla="*/ 22 w 146"/>
                <a:gd name="T37" fmla="*/ 100 h 292"/>
                <a:gd name="T38" fmla="*/ 26 w 146"/>
                <a:gd name="T39" fmla="*/ 118 h 292"/>
                <a:gd name="T40" fmla="*/ 36 w 146"/>
                <a:gd name="T41" fmla="*/ 144 h 292"/>
                <a:gd name="T42" fmla="*/ 42 w 146"/>
                <a:gd name="T43" fmla="*/ 186 h 292"/>
                <a:gd name="T44" fmla="*/ 36 w 146"/>
                <a:gd name="T45" fmla="*/ 204 h 292"/>
                <a:gd name="T46" fmla="*/ 32 w 146"/>
                <a:gd name="T47" fmla="*/ 216 h 292"/>
                <a:gd name="T48" fmla="*/ 28 w 146"/>
                <a:gd name="T49" fmla="*/ 240 h 292"/>
                <a:gd name="T50" fmla="*/ 32 w 146"/>
                <a:gd name="T51" fmla="*/ 238 h 292"/>
                <a:gd name="T52" fmla="*/ 44 w 146"/>
                <a:gd name="T53" fmla="*/ 256 h 292"/>
                <a:gd name="T54" fmla="*/ 54 w 146"/>
                <a:gd name="T55" fmla="*/ 260 h 292"/>
                <a:gd name="T56" fmla="*/ 64 w 146"/>
                <a:gd name="T57" fmla="*/ 274 h 292"/>
                <a:gd name="T58" fmla="*/ 72 w 146"/>
                <a:gd name="T59" fmla="*/ 276 h 292"/>
                <a:gd name="T60" fmla="*/ 84 w 146"/>
                <a:gd name="T61" fmla="*/ 292 h 292"/>
                <a:gd name="T62" fmla="*/ 96 w 146"/>
                <a:gd name="T63" fmla="*/ 284 h 292"/>
                <a:gd name="T64" fmla="*/ 76 w 146"/>
                <a:gd name="T65" fmla="*/ 268 h 292"/>
                <a:gd name="T66" fmla="*/ 60 w 146"/>
                <a:gd name="T67" fmla="*/ 250 h 292"/>
                <a:gd name="T68" fmla="*/ 64 w 146"/>
                <a:gd name="T69" fmla="*/ 242 h 292"/>
                <a:gd name="T70" fmla="*/ 56 w 146"/>
                <a:gd name="T71" fmla="*/ 220 h 292"/>
                <a:gd name="T72" fmla="*/ 44 w 146"/>
                <a:gd name="T73" fmla="*/ 224 h 292"/>
                <a:gd name="T74" fmla="*/ 44 w 146"/>
                <a:gd name="T75" fmla="*/ 202 h 292"/>
                <a:gd name="T76" fmla="*/ 56 w 146"/>
                <a:gd name="T77" fmla="*/ 166 h 292"/>
                <a:gd name="T78" fmla="*/ 56 w 146"/>
                <a:gd name="T79" fmla="*/ 142 h 292"/>
                <a:gd name="T80" fmla="*/ 68 w 146"/>
                <a:gd name="T81" fmla="*/ 134 h 292"/>
                <a:gd name="T82" fmla="*/ 68 w 146"/>
                <a:gd name="T83" fmla="*/ 152 h 292"/>
                <a:gd name="T84" fmla="*/ 86 w 146"/>
                <a:gd name="T85" fmla="*/ 154 h 292"/>
                <a:gd name="T86" fmla="*/ 94 w 146"/>
                <a:gd name="T87" fmla="*/ 164 h 292"/>
                <a:gd name="T88" fmla="*/ 106 w 146"/>
                <a:gd name="T89" fmla="*/ 172 h 292"/>
                <a:gd name="T90" fmla="*/ 100 w 146"/>
                <a:gd name="T91" fmla="*/ 156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292">
                  <a:moveTo>
                    <a:pt x="28" y="248"/>
                  </a:moveTo>
                  <a:lnTo>
                    <a:pt x="28" y="246"/>
                  </a:lnTo>
                  <a:lnTo>
                    <a:pt x="30" y="244"/>
                  </a:lnTo>
                  <a:lnTo>
                    <a:pt x="30" y="250"/>
                  </a:lnTo>
                  <a:lnTo>
                    <a:pt x="28" y="248"/>
                  </a:lnTo>
                  <a:close/>
                  <a:moveTo>
                    <a:pt x="100" y="156"/>
                  </a:moveTo>
                  <a:lnTo>
                    <a:pt x="94" y="150"/>
                  </a:lnTo>
                  <a:lnTo>
                    <a:pt x="92" y="134"/>
                  </a:lnTo>
                  <a:lnTo>
                    <a:pt x="98" y="132"/>
                  </a:lnTo>
                  <a:lnTo>
                    <a:pt x="110" y="118"/>
                  </a:lnTo>
                  <a:lnTo>
                    <a:pt x="118" y="120"/>
                  </a:lnTo>
                  <a:lnTo>
                    <a:pt x="134" y="118"/>
                  </a:lnTo>
                  <a:lnTo>
                    <a:pt x="140" y="122"/>
                  </a:lnTo>
                  <a:lnTo>
                    <a:pt x="144" y="118"/>
                  </a:lnTo>
                  <a:lnTo>
                    <a:pt x="142" y="102"/>
                  </a:lnTo>
                  <a:lnTo>
                    <a:pt x="146" y="96"/>
                  </a:lnTo>
                  <a:lnTo>
                    <a:pt x="142" y="88"/>
                  </a:lnTo>
                  <a:lnTo>
                    <a:pt x="136" y="86"/>
                  </a:lnTo>
                  <a:lnTo>
                    <a:pt x="126" y="72"/>
                  </a:lnTo>
                  <a:lnTo>
                    <a:pt x="126" y="58"/>
                  </a:lnTo>
                  <a:lnTo>
                    <a:pt x="116" y="50"/>
                  </a:lnTo>
                  <a:lnTo>
                    <a:pt x="110" y="42"/>
                  </a:lnTo>
                  <a:lnTo>
                    <a:pt x="96" y="40"/>
                  </a:lnTo>
                  <a:lnTo>
                    <a:pt x="92" y="48"/>
                  </a:lnTo>
                  <a:lnTo>
                    <a:pt x="86" y="52"/>
                  </a:lnTo>
                  <a:lnTo>
                    <a:pt x="82" y="54"/>
                  </a:lnTo>
                  <a:lnTo>
                    <a:pt x="80" y="48"/>
                  </a:lnTo>
                  <a:lnTo>
                    <a:pt x="76" y="46"/>
                  </a:lnTo>
                  <a:lnTo>
                    <a:pt x="70" y="48"/>
                  </a:lnTo>
                  <a:lnTo>
                    <a:pt x="62" y="58"/>
                  </a:lnTo>
                  <a:lnTo>
                    <a:pt x="58" y="58"/>
                  </a:lnTo>
                  <a:lnTo>
                    <a:pt x="58" y="52"/>
                  </a:lnTo>
                  <a:lnTo>
                    <a:pt x="62" y="42"/>
                  </a:lnTo>
                  <a:lnTo>
                    <a:pt x="60" y="32"/>
                  </a:lnTo>
                  <a:lnTo>
                    <a:pt x="60" y="28"/>
                  </a:lnTo>
                  <a:lnTo>
                    <a:pt x="60" y="18"/>
                  </a:lnTo>
                  <a:lnTo>
                    <a:pt x="44" y="14"/>
                  </a:lnTo>
                  <a:lnTo>
                    <a:pt x="46" y="8"/>
                  </a:lnTo>
                  <a:lnTo>
                    <a:pt x="44" y="4"/>
                  </a:lnTo>
                  <a:lnTo>
                    <a:pt x="36" y="0"/>
                  </a:lnTo>
                  <a:lnTo>
                    <a:pt x="32" y="2"/>
                  </a:lnTo>
                  <a:lnTo>
                    <a:pt x="26" y="10"/>
                  </a:lnTo>
                  <a:lnTo>
                    <a:pt x="14" y="16"/>
                  </a:lnTo>
                  <a:lnTo>
                    <a:pt x="4" y="14"/>
                  </a:lnTo>
                  <a:lnTo>
                    <a:pt x="0" y="24"/>
                  </a:lnTo>
                  <a:lnTo>
                    <a:pt x="2" y="34"/>
                  </a:lnTo>
                  <a:lnTo>
                    <a:pt x="0" y="38"/>
                  </a:lnTo>
                  <a:lnTo>
                    <a:pt x="4" y="42"/>
                  </a:lnTo>
                  <a:lnTo>
                    <a:pt x="6" y="46"/>
                  </a:lnTo>
                  <a:lnTo>
                    <a:pt x="6" y="52"/>
                  </a:lnTo>
                  <a:lnTo>
                    <a:pt x="18" y="72"/>
                  </a:lnTo>
                  <a:lnTo>
                    <a:pt x="20" y="80"/>
                  </a:lnTo>
                  <a:lnTo>
                    <a:pt x="26" y="82"/>
                  </a:lnTo>
                  <a:lnTo>
                    <a:pt x="26" y="86"/>
                  </a:lnTo>
                  <a:lnTo>
                    <a:pt x="22" y="88"/>
                  </a:lnTo>
                  <a:lnTo>
                    <a:pt x="20" y="94"/>
                  </a:lnTo>
                  <a:lnTo>
                    <a:pt x="22" y="100"/>
                  </a:lnTo>
                  <a:lnTo>
                    <a:pt x="18" y="104"/>
                  </a:lnTo>
                  <a:lnTo>
                    <a:pt x="18" y="110"/>
                  </a:lnTo>
                  <a:lnTo>
                    <a:pt x="26" y="118"/>
                  </a:lnTo>
                  <a:lnTo>
                    <a:pt x="34" y="126"/>
                  </a:lnTo>
                  <a:lnTo>
                    <a:pt x="38" y="136"/>
                  </a:lnTo>
                  <a:lnTo>
                    <a:pt x="36" y="144"/>
                  </a:lnTo>
                  <a:lnTo>
                    <a:pt x="38" y="152"/>
                  </a:lnTo>
                  <a:lnTo>
                    <a:pt x="46" y="162"/>
                  </a:lnTo>
                  <a:lnTo>
                    <a:pt x="42" y="186"/>
                  </a:lnTo>
                  <a:lnTo>
                    <a:pt x="38" y="188"/>
                  </a:lnTo>
                  <a:lnTo>
                    <a:pt x="34" y="200"/>
                  </a:lnTo>
                  <a:lnTo>
                    <a:pt x="36" y="204"/>
                  </a:lnTo>
                  <a:lnTo>
                    <a:pt x="32" y="210"/>
                  </a:lnTo>
                  <a:lnTo>
                    <a:pt x="34" y="214"/>
                  </a:lnTo>
                  <a:lnTo>
                    <a:pt x="32" y="216"/>
                  </a:lnTo>
                  <a:lnTo>
                    <a:pt x="30" y="226"/>
                  </a:lnTo>
                  <a:lnTo>
                    <a:pt x="26" y="234"/>
                  </a:lnTo>
                  <a:lnTo>
                    <a:pt x="28" y="240"/>
                  </a:lnTo>
                  <a:lnTo>
                    <a:pt x="28" y="244"/>
                  </a:lnTo>
                  <a:lnTo>
                    <a:pt x="30" y="244"/>
                  </a:lnTo>
                  <a:lnTo>
                    <a:pt x="32" y="238"/>
                  </a:lnTo>
                  <a:lnTo>
                    <a:pt x="36" y="238"/>
                  </a:lnTo>
                  <a:lnTo>
                    <a:pt x="38" y="244"/>
                  </a:lnTo>
                  <a:lnTo>
                    <a:pt x="44" y="256"/>
                  </a:lnTo>
                  <a:lnTo>
                    <a:pt x="46" y="250"/>
                  </a:lnTo>
                  <a:lnTo>
                    <a:pt x="52" y="260"/>
                  </a:lnTo>
                  <a:lnTo>
                    <a:pt x="54" y="260"/>
                  </a:lnTo>
                  <a:lnTo>
                    <a:pt x="58" y="262"/>
                  </a:lnTo>
                  <a:lnTo>
                    <a:pt x="58" y="268"/>
                  </a:lnTo>
                  <a:lnTo>
                    <a:pt x="64" y="274"/>
                  </a:lnTo>
                  <a:lnTo>
                    <a:pt x="68" y="272"/>
                  </a:lnTo>
                  <a:lnTo>
                    <a:pt x="70" y="272"/>
                  </a:lnTo>
                  <a:lnTo>
                    <a:pt x="72" y="276"/>
                  </a:lnTo>
                  <a:lnTo>
                    <a:pt x="82" y="282"/>
                  </a:lnTo>
                  <a:lnTo>
                    <a:pt x="80" y="288"/>
                  </a:lnTo>
                  <a:lnTo>
                    <a:pt x="84" y="292"/>
                  </a:lnTo>
                  <a:lnTo>
                    <a:pt x="88" y="288"/>
                  </a:lnTo>
                  <a:lnTo>
                    <a:pt x="94" y="288"/>
                  </a:lnTo>
                  <a:lnTo>
                    <a:pt x="96" y="284"/>
                  </a:lnTo>
                  <a:lnTo>
                    <a:pt x="94" y="278"/>
                  </a:lnTo>
                  <a:lnTo>
                    <a:pt x="84" y="268"/>
                  </a:lnTo>
                  <a:lnTo>
                    <a:pt x="76" y="268"/>
                  </a:lnTo>
                  <a:lnTo>
                    <a:pt x="66" y="260"/>
                  </a:lnTo>
                  <a:lnTo>
                    <a:pt x="64" y="258"/>
                  </a:lnTo>
                  <a:lnTo>
                    <a:pt x="60" y="250"/>
                  </a:lnTo>
                  <a:lnTo>
                    <a:pt x="62" y="250"/>
                  </a:lnTo>
                  <a:lnTo>
                    <a:pt x="66" y="256"/>
                  </a:lnTo>
                  <a:lnTo>
                    <a:pt x="64" y="242"/>
                  </a:lnTo>
                  <a:lnTo>
                    <a:pt x="60" y="238"/>
                  </a:lnTo>
                  <a:lnTo>
                    <a:pt x="60" y="228"/>
                  </a:lnTo>
                  <a:lnTo>
                    <a:pt x="56" y="220"/>
                  </a:lnTo>
                  <a:lnTo>
                    <a:pt x="52" y="220"/>
                  </a:lnTo>
                  <a:lnTo>
                    <a:pt x="50" y="224"/>
                  </a:lnTo>
                  <a:lnTo>
                    <a:pt x="44" y="224"/>
                  </a:lnTo>
                  <a:lnTo>
                    <a:pt x="46" y="216"/>
                  </a:lnTo>
                  <a:lnTo>
                    <a:pt x="42" y="208"/>
                  </a:lnTo>
                  <a:lnTo>
                    <a:pt x="44" y="202"/>
                  </a:lnTo>
                  <a:lnTo>
                    <a:pt x="48" y="188"/>
                  </a:lnTo>
                  <a:lnTo>
                    <a:pt x="50" y="182"/>
                  </a:lnTo>
                  <a:lnTo>
                    <a:pt x="56" y="166"/>
                  </a:lnTo>
                  <a:lnTo>
                    <a:pt x="56" y="156"/>
                  </a:lnTo>
                  <a:lnTo>
                    <a:pt x="54" y="152"/>
                  </a:lnTo>
                  <a:lnTo>
                    <a:pt x="56" y="142"/>
                  </a:lnTo>
                  <a:lnTo>
                    <a:pt x="52" y="138"/>
                  </a:lnTo>
                  <a:lnTo>
                    <a:pt x="58" y="134"/>
                  </a:lnTo>
                  <a:lnTo>
                    <a:pt x="68" y="134"/>
                  </a:lnTo>
                  <a:lnTo>
                    <a:pt x="68" y="138"/>
                  </a:lnTo>
                  <a:lnTo>
                    <a:pt x="66" y="142"/>
                  </a:lnTo>
                  <a:lnTo>
                    <a:pt x="68" y="152"/>
                  </a:lnTo>
                  <a:lnTo>
                    <a:pt x="70" y="154"/>
                  </a:lnTo>
                  <a:lnTo>
                    <a:pt x="78" y="156"/>
                  </a:lnTo>
                  <a:lnTo>
                    <a:pt x="86" y="154"/>
                  </a:lnTo>
                  <a:lnTo>
                    <a:pt x="88" y="156"/>
                  </a:lnTo>
                  <a:lnTo>
                    <a:pt x="94" y="160"/>
                  </a:lnTo>
                  <a:lnTo>
                    <a:pt x="94" y="164"/>
                  </a:lnTo>
                  <a:lnTo>
                    <a:pt x="98" y="166"/>
                  </a:lnTo>
                  <a:lnTo>
                    <a:pt x="102" y="166"/>
                  </a:lnTo>
                  <a:lnTo>
                    <a:pt x="106" y="172"/>
                  </a:lnTo>
                  <a:lnTo>
                    <a:pt x="108" y="176"/>
                  </a:lnTo>
                  <a:lnTo>
                    <a:pt x="106" y="168"/>
                  </a:lnTo>
                  <a:lnTo>
                    <a:pt x="100" y="15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4" name="Freeform 598"/>
            <p:cNvSpPr>
              <a:spLocks/>
            </p:cNvSpPr>
            <p:nvPr/>
          </p:nvSpPr>
          <p:spPr bwMode="auto">
            <a:xfrm>
              <a:off x="7338263" y="3919972"/>
              <a:ext cx="41889" cy="29000"/>
            </a:xfrm>
            <a:custGeom>
              <a:avLst/>
              <a:gdLst>
                <a:gd name="T0" fmla="*/ 12 w 26"/>
                <a:gd name="T1" fmla="*/ 18 h 18"/>
                <a:gd name="T2" fmla="*/ 16 w 26"/>
                <a:gd name="T3" fmla="*/ 16 h 18"/>
                <a:gd name="T4" fmla="*/ 16 w 26"/>
                <a:gd name="T5" fmla="*/ 6 h 18"/>
                <a:gd name="T6" fmla="*/ 22 w 26"/>
                <a:gd name="T7" fmla="*/ 12 h 18"/>
                <a:gd name="T8" fmla="*/ 26 w 26"/>
                <a:gd name="T9" fmla="*/ 10 h 18"/>
                <a:gd name="T10" fmla="*/ 26 w 26"/>
                <a:gd name="T11" fmla="*/ 0 h 18"/>
                <a:gd name="T12" fmla="*/ 22 w 26"/>
                <a:gd name="T13" fmla="*/ 0 h 18"/>
                <a:gd name="T14" fmla="*/ 18 w 26"/>
                <a:gd name="T15" fmla="*/ 2 h 18"/>
                <a:gd name="T16" fmla="*/ 16 w 26"/>
                <a:gd name="T17" fmla="*/ 2 h 18"/>
                <a:gd name="T18" fmla="*/ 8 w 26"/>
                <a:gd name="T19" fmla="*/ 8 h 18"/>
                <a:gd name="T20" fmla="*/ 4 w 26"/>
                <a:gd name="T21" fmla="*/ 8 h 18"/>
                <a:gd name="T22" fmla="*/ 0 w 26"/>
                <a:gd name="T23" fmla="*/ 12 h 18"/>
                <a:gd name="T24" fmla="*/ 6 w 26"/>
                <a:gd name="T25" fmla="*/ 14 h 18"/>
                <a:gd name="T26" fmla="*/ 12 w 26"/>
                <a:gd name="T2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18">
                  <a:moveTo>
                    <a:pt x="12" y="18"/>
                  </a:moveTo>
                  <a:lnTo>
                    <a:pt x="16" y="16"/>
                  </a:lnTo>
                  <a:lnTo>
                    <a:pt x="16" y="6"/>
                  </a:lnTo>
                  <a:lnTo>
                    <a:pt x="22" y="12"/>
                  </a:lnTo>
                  <a:lnTo>
                    <a:pt x="26" y="10"/>
                  </a:lnTo>
                  <a:lnTo>
                    <a:pt x="26" y="0"/>
                  </a:lnTo>
                  <a:lnTo>
                    <a:pt x="22" y="0"/>
                  </a:lnTo>
                  <a:lnTo>
                    <a:pt x="18" y="2"/>
                  </a:lnTo>
                  <a:lnTo>
                    <a:pt x="16" y="2"/>
                  </a:lnTo>
                  <a:lnTo>
                    <a:pt x="8" y="8"/>
                  </a:lnTo>
                  <a:lnTo>
                    <a:pt x="4" y="8"/>
                  </a:lnTo>
                  <a:lnTo>
                    <a:pt x="0" y="12"/>
                  </a:lnTo>
                  <a:lnTo>
                    <a:pt x="6" y="14"/>
                  </a:lnTo>
                  <a:lnTo>
                    <a:pt x="1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5" name="Freeform 599"/>
            <p:cNvSpPr>
              <a:spLocks noEditPoints="1"/>
            </p:cNvSpPr>
            <p:nvPr/>
          </p:nvSpPr>
          <p:spPr bwMode="auto">
            <a:xfrm>
              <a:off x="6803378" y="3897417"/>
              <a:ext cx="1290493" cy="530053"/>
            </a:xfrm>
            <a:custGeom>
              <a:avLst/>
              <a:gdLst>
                <a:gd name="T0" fmla="*/ 142 w 801"/>
                <a:gd name="T1" fmla="*/ 103 h 329"/>
                <a:gd name="T2" fmla="*/ 80 w 801"/>
                <a:gd name="T3" fmla="*/ 50 h 329"/>
                <a:gd name="T4" fmla="*/ 8 w 801"/>
                <a:gd name="T5" fmla="*/ 22 h 329"/>
                <a:gd name="T6" fmla="*/ 96 w 801"/>
                <a:gd name="T7" fmla="*/ 135 h 329"/>
                <a:gd name="T8" fmla="*/ 176 w 801"/>
                <a:gd name="T9" fmla="*/ 229 h 329"/>
                <a:gd name="T10" fmla="*/ 174 w 801"/>
                <a:gd name="T11" fmla="*/ 153 h 329"/>
                <a:gd name="T12" fmla="*/ 136 w 801"/>
                <a:gd name="T13" fmla="*/ 91 h 329"/>
                <a:gd name="T14" fmla="*/ 166 w 801"/>
                <a:gd name="T15" fmla="*/ 123 h 329"/>
                <a:gd name="T16" fmla="*/ 14 w 801"/>
                <a:gd name="T17" fmla="*/ 64 h 329"/>
                <a:gd name="T18" fmla="*/ 62 w 801"/>
                <a:gd name="T19" fmla="*/ 123 h 329"/>
                <a:gd name="T20" fmla="*/ 86 w 801"/>
                <a:gd name="T21" fmla="*/ 163 h 329"/>
                <a:gd name="T22" fmla="*/ 188 w 801"/>
                <a:gd name="T23" fmla="*/ 249 h 329"/>
                <a:gd name="T24" fmla="*/ 336 w 801"/>
                <a:gd name="T25" fmla="*/ 285 h 329"/>
                <a:gd name="T26" fmla="*/ 248 w 801"/>
                <a:gd name="T27" fmla="*/ 247 h 329"/>
                <a:gd name="T28" fmla="*/ 190 w 801"/>
                <a:gd name="T29" fmla="*/ 149 h 329"/>
                <a:gd name="T30" fmla="*/ 222 w 801"/>
                <a:gd name="T31" fmla="*/ 167 h 329"/>
                <a:gd name="T32" fmla="*/ 356 w 801"/>
                <a:gd name="T33" fmla="*/ 253 h 329"/>
                <a:gd name="T34" fmla="*/ 334 w 801"/>
                <a:gd name="T35" fmla="*/ 277 h 329"/>
                <a:gd name="T36" fmla="*/ 414 w 801"/>
                <a:gd name="T37" fmla="*/ 279 h 329"/>
                <a:gd name="T38" fmla="*/ 386 w 801"/>
                <a:gd name="T39" fmla="*/ 289 h 329"/>
                <a:gd name="T40" fmla="*/ 430 w 801"/>
                <a:gd name="T41" fmla="*/ 277 h 329"/>
                <a:gd name="T42" fmla="*/ 504 w 801"/>
                <a:gd name="T43" fmla="*/ 275 h 329"/>
                <a:gd name="T44" fmla="*/ 534 w 801"/>
                <a:gd name="T45" fmla="*/ 269 h 329"/>
                <a:gd name="T46" fmla="*/ 456 w 801"/>
                <a:gd name="T47" fmla="*/ 323 h 329"/>
                <a:gd name="T48" fmla="*/ 562 w 801"/>
                <a:gd name="T49" fmla="*/ 273 h 329"/>
                <a:gd name="T50" fmla="*/ 554 w 801"/>
                <a:gd name="T51" fmla="*/ 173 h 329"/>
                <a:gd name="T52" fmla="*/ 622 w 801"/>
                <a:gd name="T53" fmla="*/ 187 h 329"/>
                <a:gd name="T54" fmla="*/ 572 w 801"/>
                <a:gd name="T55" fmla="*/ 187 h 329"/>
                <a:gd name="T56" fmla="*/ 538 w 801"/>
                <a:gd name="T57" fmla="*/ 155 h 329"/>
                <a:gd name="T58" fmla="*/ 574 w 801"/>
                <a:gd name="T59" fmla="*/ 145 h 329"/>
                <a:gd name="T60" fmla="*/ 684 w 801"/>
                <a:gd name="T61" fmla="*/ 243 h 329"/>
                <a:gd name="T62" fmla="*/ 670 w 801"/>
                <a:gd name="T63" fmla="*/ 199 h 329"/>
                <a:gd name="T64" fmla="*/ 602 w 801"/>
                <a:gd name="T65" fmla="*/ 115 h 329"/>
                <a:gd name="T66" fmla="*/ 572 w 801"/>
                <a:gd name="T67" fmla="*/ 95 h 329"/>
                <a:gd name="T68" fmla="*/ 570 w 801"/>
                <a:gd name="T69" fmla="*/ 125 h 329"/>
                <a:gd name="T70" fmla="*/ 488 w 801"/>
                <a:gd name="T71" fmla="*/ 137 h 329"/>
                <a:gd name="T72" fmla="*/ 478 w 801"/>
                <a:gd name="T73" fmla="*/ 127 h 329"/>
                <a:gd name="T74" fmla="*/ 486 w 801"/>
                <a:gd name="T75" fmla="*/ 105 h 329"/>
                <a:gd name="T76" fmla="*/ 464 w 801"/>
                <a:gd name="T77" fmla="*/ 91 h 329"/>
                <a:gd name="T78" fmla="*/ 416 w 801"/>
                <a:gd name="T79" fmla="*/ 181 h 329"/>
                <a:gd name="T80" fmla="*/ 452 w 801"/>
                <a:gd name="T81" fmla="*/ 185 h 329"/>
                <a:gd name="T82" fmla="*/ 470 w 801"/>
                <a:gd name="T83" fmla="*/ 149 h 329"/>
                <a:gd name="T84" fmla="*/ 478 w 801"/>
                <a:gd name="T85" fmla="*/ 219 h 329"/>
                <a:gd name="T86" fmla="*/ 468 w 801"/>
                <a:gd name="T87" fmla="*/ 221 h 329"/>
                <a:gd name="T88" fmla="*/ 704 w 801"/>
                <a:gd name="T89" fmla="*/ 147 h 329"/>
                <a:gd name="T90" fmla="*/ 548 w 801"/>
                <a:gd name="T91" fmla="*/ 28 h 329"/>
                <a:gd name="T92" fmla="*/ 368 w 801"/>
                <a:gd name="T93" fmla="*/ 185 h 329"/>
                <a:gd name="T94" fmla="*/ 752 w 801"/>
                <a:gd name="T95" fmla="*/ 277 h 329"/>
                <a:gd name="T96" fmla="*/ 490 w 801"/>
                <a:gd name="T97" fmla="*/ 305 h 329"/>
                <a:gd name="T98" fmla="*/ 801 w 801"/>
                <a:gd name="T99" fmla="*/ 165 h 329"/>
                <a:gd name="T100" fmla="*/ 692 w 801"/>
                <a:gd name="T101" fmla="*/ 173 h 329"/>
                <a:gd name="T102" fmla="*/ 632 w 801"/>
                <a:gd name="T103" fmla="*/ 137 h 329"/>
                <a:gd name="T104" fmla="*/ 678 w 801"/>
                <a:gd name="T105" fmla="*/ 163 h 329"/>
                <a:gd name="T106" fmla="*/ 676 w 801"/>
                <a:gd name="T107" fmla="*/ 173 h 329"/>
                <a:gd name="T108" fmla="*/ 746 w 801"/>
                <a:gd name="T109" fmla="*/ 225 h 329"/>
                <a:gd name="T110" fmla="*/ 793 w 801"/>
                <a:gd name="T111" fmla="*/ 293 h 329"/>
                <a:gd name="T112" fmla="*/ 284 w 801"/>
                <a:gd name="T113" fmla="*/ 93 h 329"/>
                <a:gd name="T114" fmla="*/ 260 w 801"/>
                <a:gd name="T115" fmla="*/ 135 h 329"/>
                <a:gd name="T116" fmla="*/ 314 w 801"/>
                <a:gd name="T117" fmla="*/ 175 h 329"/>
                <a:gd name="T118" fmla="*/ 376 w 801"/>
                <a:gd name="T119" fmla="*/ 155 h 329"/>
                <a:gd name="T120" fmla="*/ 402 w 801"/>
                <a:gd name="T121" fmla="*/ 7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1" h="329">
                  <a:moveTo>
                    <a:pt x="164" y="91"/>
                  </a:moveTo>
                  <a:lnTo>
                    <a:pt x="166" y="88"/>
                  </a:lnTo>
                  <a:lnTo>
                    <a:pt x="170" y="91"/>
                  </a:lnTo>
                  <a:lnTo>
                    <a:pt x="172" y="95"/>
                  </a:lnTo>
                  <a:lnTo>
                    <a:pt x="170" y="99"/>
                  </a:lnTo>
                  <a:lnTo>
                    <a:pt x="168" y="97"/>
                  </a:lnTo>
                  <a:lnTo>
                    <a:pt x="168" y="95"/>
                  </a:lnTo>
                  <a:lnTo>
                    <a:pt x="164" y="91"/>
                  </a:lnTo>
                  <a:close/>
                  <a:moveTo>
                    <a:pt x="154" y="119"/>
                  </a:moveTo>
                  <a:lnTo>
                    <a:pt x="152" y="117"/>
                  </a:lnTo>
                  <a:lnTo>
                    <a:pt x="154" y="115"/>
                  </a:lnTo>
                  <a:lnTo>
                    <a:pt x="154" y="111"/>
                  </a:lnTo>
                  <a:lnTo>
                    <a:pt x="144" y="107"/>
                  </a:lnTo>
                  <a:lnTo>
                    <a:pt x="136" y="109"/>
                  </a:lnTo>
                  <a:lnTo>
                    <a:pt x="134" y="109"/>
                  </a:lnTo>
                  <a:lnTo>
                    <a:pt x="138" y="107"/>
                  </a:lnTo>
                  <a:lnTo>
                    <a:pt x="142" y="103"/>
                  </a:lnTo>
                  <a:lnTo>
                    <a:pt x="140" y="99"/>
                  </a:lnTo>
                  <a:lnTo>
                    <a:pt x="134" y="97"/>
                  </a:lnTo>
                  <a:lnTo>
                    <a:pt x="126" y="91"/>
                  </a:lnTo>
                  <a:lnTo>
                    <a:pt x="126" y="84"/>
                  </a:lnTo>
                  <a:lnTo>
                    <a:pt x="122" y="80"/>
                  </a:lnTo>
                  <a:lnTo>
                    <a:pt x="114" y="78"/>
                  </a:lnTo>
                  <a:lnTo>
                    <a:pt x="112" y="72"/>
                  </a:lnTo>
                  <a:lnTo>
                    <a:pt x="108" y="68"/>
                  </a:lnTo>
                  <a:lnTo>
                    <a:pt x="106" y="66"/>
                  </a:lnTo>
                  <a:lnTo>
                    <a:pt x="100" y="68"/>
                  </a:lnTo>
                  <a:lnTo>
                    <a:pt x="102" y="72"/>
                  </a:lnTo>
                  <a:lnTo>
                    <a:pt x="96" y="66"/>
                  </a:lnTo>
                  <a:lnTo>
                    <a:pt x="94" y="60"/>
                  </a:lnTo>
                  <a:lnTo>
                    <a:pt x="90" y="62"/>
                  </a:lnTo>
                  <a:lnTo>
                    <a:pt x="86" y="60"/>
                  </a:lnTo>
                  <a:lnTo>
                    <a:pt x="86" y="56"/>
                  </a:lnTo>
                  <a:lnTo>
                    <a:pt x="80" y="50"/>
                  </a:lnTo>
                  <a:lnTo>
                    <a:pt x="68" y="42"/>
                  </a:lnTo>
                  <a:lnTo>
                    <a:pt x="64" y="40"/>
                  </a:lnTo>
                  <a:lnTo>
                    <a:pt x="62" y="34"/>
                  </a:lnTo>
                  <a:lnTo>
                    <a:pt x="54" y="32"/>
                  </a:lnTo>
                  <a:lnTo>
                    <a:pt x="56" y="28"/>
                  </a:lnTo>
                  <a:lnTo>
                    <a:pt x="50" y="26"/>
                  </a:lnTo>
                  <a:lnTo>
                    <a:pt x="48" y="18"/>
                  </a:lnTo>
                  <a:lnTo>
                    <a:pt x="40" y="10"/>
                  </a:lnTo>
                  <a:lnTo>
                    <a:pt x="34" y="12"/>
                  </a:lnTo>
                  <a:lnTo>
                    <a:pt x="28" y="10"/>
                  </a:lnTo>
                  <a:lnTo>
                    <a:pt x="22" y="10"/>
                  </a:lnTo>
                  <a:lnTo>
                    <a:pt x="14" y="8"/>
                  </a:lnTo>
                  <a:lnTo>
                    <a:pt x="12" y="4"/>
                  </a:lnTo>
                  <a:lnTo>
                    <a:pt x="6" y="0"/>
                  </a:lnTo>
                  <a:lnTo>
                    <a:pt x="0" y="2"/>
                  </a:lnTo>
                  <a:lnTo>
                    <a:pt x="0" y="8"/>
                  </a:lnTo>
                  <a:lnTo>
                    <a:pt x="8" y="22"/>
                  </a:lnTo>
                  <a:lnTo>
                    <a:pt x="18" y="32"/>
                  </a:lnTo>
                  <a:lnTo>
                    <a:pt x="28" y="40"/>
                  </a:lnTo>
                  <a:lnTo>
                    <a:pt x="30" y="40"/>
                  </a:lnTo>
                  <a:lnTo>
                    <a:pt x="42" y="54"/>
                  </a:lnTo>
                  <a:lnTo>
                    <a:pt x="48" y="56"/>
                  </a:lnTo>
                  <a:lnTo>
                    <a:pt x="48" y="68"/>
                  </a:lnTo>
                  <a:lnTo>
                    <a:pt x="52" y="68"/>
                  </a:lnTo>
                  <a:lnTo>
                    <a:pt x="62" y="72"/>
                  </a:lnTo>
                  <a:lnTo>
                    <a:pt x="62" y="78"/>
                  </a:lnTo>
                  <a:lnTo>
                    <a:pt x="68" y="80"/>
                  </a:lnTo>
                  <a:lnTo>
                    <a:pt x="68" y="86"/>
                  </a:lnTo>
                  <a:lnTo>
                    <a:pt x="74" y="109"/>
                  </a:lnTo>
                  <a:lnTo>
                    <a:pt x="78" y="109"/>
                  </a:lnTo>
                  <a:lnTo>
                    <a:pt x="84" y="115"/>
                  </a:lnTo>
                  <a:lnTo>
                    <a:pt x="84" y="121"/>
                  </a:lnTo>
                  <a:lnTo>
                    <a:pt x="90" y="125"/>
                  </a:lnTo>
                  <a:lnTo>
                    <a:pt x="96" y="135"/>
                  </a:lnTo>
                  <a:lnTo>
                    <a:pt x="100" y="143"/>
                  </a:lnTo>
                  <a:lnTo>
                    <a:pt x="102" y="153"/>
                  </a:lnTo>
                  <a:lnTo>
                    <a:pt x="102" y="159"/>
                  </a:lnTo>
                  <a:lnTo>
                    <a:pt x="112" y="169"/>
                  </a:lnTo>
                  <a:lnTo>
                    <a:pt x="116" y="181"/>
                  </a:lnTo>
                  <a:lnTo>
                    <a:pt x="124" y="185"/>
                  </a:lnTo>
                  <a:lnTo>
                    <a:pt x="126" y="193"/>
                  </a:lnTo>
                  <a:lnTo>
                    <a:pt x="132" y="195"/>
                  </a:lnTo>
                  <a:lnTo>
                    <a:pt x="138" y="203"/>
                  </a:lnTo>
                  <a:lnTo>
                    <a:pt x="152" y="213"/>
                  </a:lnTo>
                  <a:lnTo>
                    <a:pt x="162" y="225"/>
                  </a:lnTo>
                  <a:lnTo>
                    <a:pt x="164" y="231"/>
                  </a:lnTo>
                  <a:lnTo>
                    <a:pt x="168" y="229"/>
                  </a:lnTo>
                  <a:lnTo>
                    <a:pt x="164" y="223"/>
                  </a:lnTo>
                  <a:lnTo>
                    <a:pt x="168" y="225"/>
                  </a:lnTo>
                  <a:lnTo>
                    <a:pt x="170" y="229"/>
                  </a:lnTo>
                  <a:lnTo>
                    <a:pt x="176" y="229"/>
                  </a:lnTo>
                  <a:lnTo>
                    <a:pt x="176" y="223"/>
                  </a:lnTo>
                  <a:lnTo>
                    <a:pt x="178" y="221"/>
                  </a:lnTo>
                  <a:lnTo>
                    <a:pt x="182" y="227"/>
                  </a:lnTo>
                  <a:lnTo>
                    <a:pt x="184" y="227"/>
                  </a:lnTo>
                  <a:lnTo>
                    <a:pt x="188" y="213"/>
                  </a:lnTo>
                  <a:lnTo>
                    <a:pt x="188" y="199"/>
                  </a:lnTo>
                  <a:lnTo>
                    <a:pt x="190" y="187"/>
                  </a:lnTo>
                  <a:lnTo>
                    <a:pt x="190" y="183"/>
                  </a:lnTo>
                  <a:lnTo>
                    <a:pt x="194" y="177"/>
                  </a:lnTo>
                  <a:lnTo>
                    <a:pt x="192" y="171"/>
                  </a:lnTo>
                  <a:lnTo>
                    <a:pt x="188" y="167"/>
                  </a:lnTo>
                  <a:lnTo>
                    <a:pt x="186" y="161"/>
                  </a:lnTo>
                  <a:lnTo>
                    <a:pt x="174" y="159"/>
                  </a:lnTo>
                  <a:lnTo>
                    <a:pt x="170" y="161"/>
                  </a:lnTo>
                  <a:lnTo>
                    <a:pt x="170" y="157"/>
                  </a:lnTo>
                  <a:lnTo>
                    <a:pt x="174" y="157"/>
                  </a:lnTo>
                  <a:lnTo>
                    <a:pt x="174" y="153"/>
                  </a:lnTo>
                  <a:lnTo>
                    <a:pt x="166" y="149"/>
                  </a:lnTo>
                  <a:lnTo>
                    <a:pt x="166" y="135"/>
                  </a:lnTo>
                  <a:lnTo>
                    <a:pt x="156" y="135"/>
                  </a:lnTo>
                  <a:lnTo>
                    <a:pt x="148" y="129"/>
                  </a:lnTo>
                  <a:lnTo>
                    <a:pt x="152" y="123"/>
                  </a:lnTo>
                  <a:lnTo>
                    <a:pt x="154" y="119"/>
                  </a:lnTo>
                  <a:close/>
                  <a:moveTo>
                    <a:pt x="134" y="93"/>
                  </a:moveTo>
                  <a:lnTo>
                    <a:pt x="134" y="88"/>
                  </a:lnTo>
                  <a:lnTo>
                    <a:pt x="130" y="86"/>
                  </a:lnTo>
                  <a:lnTo>
                    <a:pt x="128" y="86"/>
                  </a:lnTo>
                  <a:lnTo>
                    <a:pt x="130" y="91"/>
                  </a:lnTo>
                  <a:lnTo>
                    <a:pt x="132" y="93"/>
                  </a:lnTo>
                  <a:lnTo>
                    <a:pt x="134" y="93"/>
                  </a:lnTo>
                  <a:close/>
                  <a:moveTo>
                    <a:pt x="136" y="95"/>
                  </a:moveTo>
                  <a:lnTo>
                    <a:pt x="144" y="97"/>
                  </a:lnTo>
                  <a:lnTo>
                    <a:pt x="140" y="93"/>
                  </a:lnTo>
                  <a:lnTo>
                    <a:pt x="136" y="91"/>
                  </a:lnTo>
                  <a:lnTo>
                    <a:pt x="136" y="93"/>
                  </a:lnTo>
                  <a:lnTo>
                    <a:pt x="136" y="95"/>
                  </a:lnTo>
                  <a:close/>
                  <a:moveTo>
                    <a:pt x="146" y="95"/>
                  </a:moveTo>
                  <a:lnTo>
                    <a:pt x="146" y="93"/>
                  </a:lnTo>
                  <a:lnTo>
                    <a:pt x="142" y="91"/>
                  </a:lnTo>
                  <a:lnTo>
                    <a:pt x="146" y="95"/>
                  </a:lnTo>
                  <a:close/>
                  <a:moveTo>
                    <a:pt x="134" y="82"/>
                  </a:moveTo>
                  <a:lnTo>
                    <a:pt x="126" y="80"/>
                  </a:lnTo>
                  <a:lnTo>
                    <a:pt x="128" y="84"/>
                  </a:lnTo>
                  <a:lnTo>
                    <a:pt x="134" y="86"/>
                  </a:lnTo>
                  <a:lnTo>
                    <a:pt x="134" y="82"/>
                  </a:lnTo>
                  <a:close/>
                  <a:moveTo>
                    <a:pt x="118" y="72"/>
                  </a:moveTo>
                  <a:lnTo>
                    <a:pt x="116" y="72"/>
                  </a:lnTo>
                  <a:lnTo>
                    <a:pt x="116" y="76"/>
                  </a:lnTo>
                  <a:lnTo>
                    <a:pt x="120" y="78"/>
                  </a:lnTo>
                  <a:lnTo>
                    <a:pt x="118" y="72"/>
                  </a:lnTo>
                  <a:close/>
                  <a:moveTo>
                    <a:pt x="166" y="123"/>
                  </a:moveTo>
                  <a:lnTo>
                    <a:pt x="168" y="121"/>
                  </a:lnTo>
                  <a:lnTo>
                    <a:pt x="168" y="117"/>
                  </a:lnTo>
                  <a:lnTo>
                    <a:pt x="164" y="117"/>
                  </a:lnTo>
                  <a:lnTo>
                    <a:pt x="160" y="119"/>
                  </a:lnTo>
                  <a:lnTo>
                    <a:pt x="166" y="123"/>
                  </a:lnTo>
                  <a:close/>
                  <a:moveTo>
                    <a:pt x="170" y="113"/>
                  </a:moveTo>
                  <a:lnTo>
                    <a:pt x="164" y="109"/>
                  </a:lnTo>
                  <a:lnTo>
                    <a:pt x="164" y="111"/>
                  </a:lnTo>
                  <a:lnTo>
                    <a:pt x="168" y="115"/>
                  </a:lnTo>
                  <a:lnTo>
                    <a:pt x="172" y="117"/>
                  </a:lnTo>
                  <a:lnTo>
                    <a:pt x="170" y="113"/>
                  </a:lnTo>
                  <a:close/>
                  <a:moveTo>
                    <a:pt x="26" y="68"/>
                  </a:moveTo>
                  <a:lnTo>
                    <a:pt x="26" y="64"/>
                  </a:lnTo>
                  <a:lnTo>
                    <a:pt x="18" y="60"/>
                  </a:lnTo>
                  <a:lnTo>
                    <a:pt x="14" y="56"/>
                  </a:lnTo>
                  <a:lnTo>
                    <a:pt x="12" y="56"/>
                  </a:lnTo>
                  <a:lnTo>
                    <a:pt x="14" y="64"/>
                  </a:lnTo>
                  <a:lnTo>
                    <a:pt x="20" y="64"/>
                  </a:lnTo>
                  <a:lnTo>
                    <a:pt x="26" y="68"/>
                  </a:lnTo>
                  <a:close/>
                  <a:moveTo>
                    <a:pt x="52" y="101"/>
                  </a:moveTo>
                  <a:lnTo>
                    <a:pt x="52" y="93"/>
                  </a:lnTo>
                  <a:lnTo>
                    <a:pt x="46" y="82"/>
                  </a:lnTo>
                  <a:lnTo>
                    <a:pt x="42" y="82"/>
                  </a:lnTo>
                  <a:lnTo>
                    <a:pt x="40" y="84"/>
                  </a:lnTo>
                  <a:lnTo>
                    <a:pt x="36" y="86"/>
                  </a:lnTo>
                  <a:lnTo>
                    <a:pt x="44" y="97"/>
                  </a:lnTo>
                  <a:lnTo>
                    <a:pt x="46" y="105"/>
                  </a:lnTo>
                  <a:lnTo>
                    <a:pt x="48" y="105"/>
                  </a:lnTo>
                  <a:lnTo>
                    <a:pt x="52" y="101"/>
                  </a:lnTo>
                  <a:close/>
                  <a:moveTo>
                    <a:pt x="62" y="123"/>
                  </a:moveTo>
                  <a:lnTo>
                    <a:pt x="64" y="117"/>
                  </a:lnTo>
                  <a:lnTo>
                    <a:pt x="60" y="119"/>
                  </a:lnTo>
                  <a:lnTo>
                    <a:pt x="58" y="121"/>
                  </a:lnTo>
                  <a:lnTo>
                    <a:pt x="62" y="123"/>
                  </a:lnTo>
                  <a:close/>
                  <a:moveTo>
                    <a:pt x="66" y="143"/>
                  </a:moveTo>
                  <a:lnTo>
                    <a:pt x="72" y="149"/>
                  </a:lnTo>
                  <a:lnTo>
                    <a:pt x="76" y="145"/>
                  </a:lnTo>
                  <a:lnTo>
                    <a:pt x="72" y="139"/>
                  </a:lnTo>
                  <a:lnTo>
                    <a:pt x="68" y="131"/>
                  </a:lnTo>
                  <a:lnTo>
                    <a:pt x="64" y="131"/>
                  </a:lnTo>
                  <a:lnTo>
                    <a:pt x="64" y="135"/>
                  </a:lnTo>
                  <a:lnTo>
                    <a:pt x="66" y="143"/>
                  </a:lnTo>
                  <a:close/>
                  <a:moveTo>
                    <a:pt x="82" y="159"/>
                  </a:moveTo>
                  <a:lnTo>
                    <a:pt x="84" y="159"/>
                  </a:lnTo>
                  <a:lnTo>
                    <a:pt x="80" y="153"/>
                  </a:lnTo>
                  <a:lnTo>
                    <a:pt x="78" y="157"/>
                  </a:lnTo>
                  <a:lnTo>
                    <a:pt x="82" y="159"/>
                  </a:lnTo>
                  <a:close/>
                  <a:moveTo>
                    <a:pt x="90" y="169"/>
                  </a:moveTo>
                  <a:lnTo>
                    <a:pt x="90" y="167"/>
                  </a:lnTo>
                  <a:lnTo>
                    <a:pt x="88" y="161"/>
                  </a:lnTo>
                  <a:lnTo>
                    <a:pt x="86" y="163"/>
                  </a:lnTo>
                  <a:lnTo>
                    <a:pt x="90" y="169"/>
                  </a:lnTo>
                  <a:close/>
                  <a:moveTo>
                    <a:pt x="94" y="171"/>
                  </a:moveTo>
                  <a:lnTo>
                    <a:pt x="92" y="169"/>
                  </a:lnTo>
                  <a:lnTo>
                    <a:pt x="92" y="173"/>
                  </a:lnTo>
                  <a:lnTo>
                    <a:pt x="94" y="179"/>
                  </a:lnTo>
                  <a:lnTo>
                    <a:pt x="94" y="171"/>
                  </a:lnTo>
                  <a:close/>
                  <a:moveTo>
                    <a:pt x="126" y="221"/>
                  </a:moveTo>
                  <a:lnTo>
                    <a:pt x="120" y="217"/>
                  </a:lnTo>
                  <a:lnTo>
                    <a:pt x="120" y="219"/>
                  </a:lnTo>
                  <a:lnTo>
                    <a:pt x="124" y="223"/>
                  </a:lnTo>
                  <a:lnTo>
                    <a:pt x="126" y="221"/>
                  </a:lnTo>
                  <a:close/>
                  <a:moveTo>
                    <a:pt x="188" y="235"/>
                  </a:moveTo>
                  <a:lnTo>
                    <a:pt x="184" y="243"/>
                  </a:lnTo>
                  <a:lnTo>
                    <a:pt x="180" y="243"/>
                  </a:lnTo>
                  <a:lnTo>
                    <a:pt x="178" y="247"/>
                  </a:lnTo>
                  <a:lnTo>
                    <a:pt x="184" y="249"/>
                  </a:lnTo>
                  <a:lnTo>
                    <a:pt x="188" y="249"/>
                  </a:lnTo>
                  <a:lnTo>
                    <a:pt x="196" y="251"/>
                  </a:lnTo>
                  <a:lnTo>
                    <a:pt x="194" y="259"/>
                  </a:lnTo>
                  <a:lnTo>
                    <a:pt x="202" y="259"/>
                  </a:lnTo>
                  <a:lnTo>
                    <a:pt x="216" y="265"/>
                  </a:lnTo>
                  <a:lnTo>
                    <a:pt x="228" y="267"/>
                  </a:lnTo>
                  <a:lnTo>
                    <a:pt x="242" y="265"/>
                  </a:lnTo>
                  <a:lnTo>
                    <a:pt x="254" y="269"/>
                  </a:lnTo>
                  <a:lnTo>
                    <a:pt x="262" y="273"/>
                  </a:lnTo>
                  <a:lnTo>
                    <a:pt x="278" y="279"/>
                  </a:lnTo>
                  <a:lnTo>
                    <a:pt x="282" y="277"/>
                  </a:lnTo>
                  <a:lnTo>
                    <a:pt x="302" y="279"/>
                  </a:lnTo>
                  <a:lnTo>
                    <a:pt x="308" y="277"/>
                  </a:lnTo>
                  <a:lnTo>
                    <a:pt x="314" y="281"/>
                  </a:lnTo>
                  <a:lnTo>
                    <a:pt x="320" y="281"/>
                  </a:lnTo>
                  <a:lnTo>
                    <a:pt x="326" y="285"/>
                  </a:lnTo>
                  <a:lnTo>
                    <a:pt x="328" y="285"/>
                  </a:lnTo>
                  <a:lnTo>
                    <a:pt x="336" y="285"/>
                  </a:lnTo>
                  <a:lnTo>
                    <a:pt x="332" y="279"/>
                  </a:lnTo>
                  <a:lnTo>
                    <a:pt x="330" y="275"/>
                  </a:lnTo>
                  <a:lnTo>
                    <a:pt x="334" y="265"/>
                  </a:lnTo>
                  <a:lnTo>
                    <a:pt x="326" y="263"/>
                  </a:lnTo>
                  <a:lnTo>
                    <a:pt x="312" y="263"/>
                  </a:lnTo>
                  <a:lnTo>
                    <a:pt x="304" y="259"/>
                  </a:lnTo>
                  <a:lnTo>
                    <a:pt x="302" y="255"/>
                  </a:lnTo>
                  <a:lnTo>
                    <a:pt x="302" y="249"/>
                  </a:lnTo>
                  <a:lnTo>
                    <a:pt x="294" y="249"/>
                  </a:lnTo>
                  <a:lnTo>
                    <a:pt x="286" y="245"/>
                  </a:lnTo>
                  <a:lnTo>
                    <a:pt x="280" y="245"/>
                  </a:lnTo>
                  <a:lnTo>
                    <a:pt x="276" y="241"/>
                  </a:lnTo>
                  <a:lnTo>
                    <a:pt x="272" y="241"/>
                  </a:lnTo>
                  <a:lnTo>
                    <a:pt x="270" y="243"/>
                  </a:lnTo>
                  <a:lnTo>
                    <a:pt x="268" y="249"/>
                  </a:lnTo>
                  <a:lnTo>
                    <a:pt x="252" y="249"/>
                  </a:lnTo>
                  <a:lnTo>
                    <a:pt x="248" y="247"/>
                  </a:lnTo>
                  <a:lnTo>
                    <a:pt x="236" y="247"/>
                  </a:lnTo>
                  <a:lnTo>
                    <a:pt x="232" y="237"/>
                  </a:lnTo>
                  <a:lnTo>
                    <a:pt x="226" y="237"/>
                  </a:lnTo>
                  <a:lnTo>
                    <a:pt x="216" y="235"/>
                  </a:lnTo>
                  <a:lnTo>
                    <a:pt x="214" y="229"/>
                  </a:lnTo>
                  <a:lnTo>
                    <a:pt x="208" y="229"/>
                  </a:lnTo>
                  <a:lnTo>
                    <a:pt x="200" y="231"/>
                  </a:lnTo>
                  <a:lnTo>
                    <a:pt x="194" y="227"/>
                  </a:lnTo>
                  <a:lnTo>
                    <a:pt x="190" y="229"/>
                  </a:lnTo>
                  <a:lnTo>
                    <a:pt x="188" y="235"/>
                  </a:lnTo>
                  <a:close/>
                  <a:moveTo>
                    <a:pt x="206" y="167"/>
                  </a:moveTo>
                  <a:lnTo>
                    <a:pt x="208" y="165"/>
                  </a:lnTo>
                  <a:lnTo>
                    <a:pt x="200" y="161"/>
                  </a:lnTo>
                  <a:lnTo>
                    <a:pt x="194" y="147"/>
                  </a:lnTo>
                  <a:lnTo>
                    <a:pt x="192" y="143"/>
                  </a:lnTo>
                  <a:lnTo>
                    <a:pt x="190" y="143"/>
                  </a:lnTo>
                  <a:lnTo>
                    <a:pt x="190" y="149"/>
                  </a:lnTo>
                  <a:lnTo>
                    <a:pt x="186" y="143"/>
                  </a:lnTo>
                  <a:lnTo>
                    <a:pt x="184" y="145"/>
                  </a:lnTo>
                  <a:lnTo>
                    <a:pt x="182" y="149"/>
                  </a:lnTo>
                  <a:lnTo>
                    <a:pt x="178" y="151"/>
                  </a:lnTo>
                  <a:lnTo>
                    <a:pt x="178" y="155"/>
                  </a:lnTo>
                  <a:lnTo>
                    <a:pt x="190" y="159"/>
                  </a:lnTo>
                  <a:lnTo>
                    <a:pt x="192" y="167"/>
                  </a:lnTo>
                  <a:lnTo>
                    <a:pt x="200" y="171"/>
                  </a:lnTo>
                  <a:lnTo>
                    <a:pt x="204" y="173"/>
                  </a:lnTo>
                  <a:lnTo>
                    <a:pt x="206" y="173"/>
                  </a:lnTo>
                  <a:lnTo>
                    <a:pt x="206" y="167"/>
                  </a:lnTo>
                  <a:close/>
                  <a:moveTo>
                    <a:pt x="226" y="175"/>
                  </a:moveTo>
                  <a:lnTo>
                    <a:pt x="226" y="179"/>
                  </a:lnTo>
                  <a:lnTo>
                    <a:pt x="232" y="173"/>
                  </a:lnTo>
                  <a:lnTo>
                    <a:pt x="232" y="167"/>
                  </a:lnTo>
                  <a:lnTo>
                    <a:pt x="224" y="165"/>
                  </a:lnTo>
                  <a:lnTo>
                    <a:pt x="222" y="167"/>
                  </a:lnTo>
                  <a:lnTo>
                    <a:pt x="220" y="167"/>
                  </a:lnTo>
                  <a:lnTo>
                    <a:pt x="220" y="173"/>
                  </a:lnTo>
                  <a:lnTo>
                    <a:pt x="220" y="177"/>
                  </a:lnTo>
                  <a:lnTo>
                    <a:pt x="226" y="175"/>
                  </a:lnTo>
                  <a:close/>
                  <a:moveTo>
                    <a:pt x="314" y="257"/>
                  </a:moveTo>
                  <a:lnTo>
                    <a:pt x="316" y="257"/>
                  </a:lnTo>
                  <a:lnTo>
                    <a:pt x="322" y="253"/>
                  </a:lnTo>
                  <a:lnTo>
                    <a:pt x="326" y="253"/>
                  </a:lnTo>
                  <a:lnTo>
                    <a:pt x="328" y="249"/>
                  </a:lnTo>
                  <a:lnTo>
                    <a:pt x="322" y="249"/>
                  </a:lnTo>
                  <a:lnTo>
                    <a:pt x="318" y="249"/>
                  </a:lnTo>
                  <a:lnTo>
                    <a:pt x="306" y="251"/>
                  </a:lnTo>
                  <a:lnTo>
                    <a:pt x="304" y="253"/>
                  </a:lnTo>
                  <a:lnTo>
                    <a:pt x="308" y="257"/>
                  </a:lnTo>
                  <a:lnTo>
                    <a:pt x="314" y="257"/>
                  </a:lnTo>
                  <a:close/>
                  <a:moveTo>
                    <a:pt x="350" y="251"/>
                  </a:moveTo>
                  <a:lnTo>
                    <a:pt x="356" y="253"/>
                  </a:lnTo>
                  <a:lnTo>
                    <a:pt x="356" y="251"/>
                  </a:lnTo>
                  <a:lnTo>
                    <a:pt x="350" y="249"/>
                  </a:lnTo>
                  <a:lnTo>
                    <a:pt x="348" y="251"/>
                  </a:lnTo>
                  <a:lnTo>
                    <a:pt x="350" y="251"/>
                  </a:lnTo>
                  <a:close/>
                  <a:moveTo>
                    <a:pt x="342" y="281"/>
                  </a:moveTo>
                  <a:lnTo>
                    <a:pt x="346" y="281"/>
                  </a:lnTo>
                  <a:lnTo>
                    <a:pt x="344" y="287"/>
                  </a:lnTo>
                  <a:lnTo>
                    <a:pt x="346" y="287"/>
                  </a:lnTo>
                  <a:lnTo>
                    <a:pt x="348" y="281"/>
                  </a:lnTo>
                  <a:lnTo>
                    <a:pt x="354" y="281"/>
                  </a:lnTo>
                  <a:lnTo>
                    <a:pt x="354" y="277"/>
                  </a:lnTo>
                  <a:lnTo>
                    <a:pt x="348" y="273"/>
                  </a:lnTo>
                  <a:lnTo>
                    <a:pt x="344" y="275"/>
                  </a:lnTo>
                  <a:lnTo>
                    <a:pt x="336" y="273"/>
                  </a:lnTo>
                  <a:lnTo>
                    <a:pt x="332" y="275"/>
                  </a:lnTo>
                  <a:lnTo>
                    <a:pt x="332" y="277"/>
                  </a:lnTo>
                  <a:lnTo>
                    <a:pt x="334" y="277"/>
                  </a:lnTo>
                  <a:lnTo>
                    <a:pt x="338" y="279"/>
                  </a:lnTo>
                  <a:lnTo>
                    <a:pt x="342" y="281"/>
                  </a:lnTo>
                  <a:close/>
                  <a:moveTo>
                    <a:pt x="372" y="283"/>
                  </a:moveTo>
                  <a:lnTo>
                    <a:pt x="372" y="277"/>
                  </a:lnTo>
                  <a:lnTo>
                    <a:pt x="364" y="275"/>
                  </a:lnTo>
                  <a:lnTo>
                    <a:pt x="360" y="279"/>
                  </a:lnTo>
                  <a:lnTo>
                    <a:pt x="362" y="283"/>
                  </a:lnTo>
                  <a:lnTo>
                    <a:pt x="354" y="285"/>
                  </a:lnTo>
                  <a:lnTo>
                    <a:pt x="358" y="287"/>
                  </a:lnTo>
                  <a:lnTo>
                    <a:pt x="364" y="287"/>
                  </a:lnTo>
                  <a:lnTo>
                    <a:pt x="368" y="287"/>
                  </a:lnTo>
                  <a:lnTo>
                    <a:pt x="372" y="283"/>
                  </a:lnTo>
                  <a:close/>
                  <a:moveTo>
                    <a:pt x="398" y="287"/>
                  </a:moveTo>
                  <a:lnTo>
                    <a:pt x="408" y="287"/>
                  </a:lnTo>
                  <a:lnTo>
                    <a:pt x="414" y="285"/>
                  </a:lnTo>
                  <a:lnTo>
                    <a:pt x="418" y="283"/>
                  </a:lnTo>
                  <a:lnTo>
                    <a:pt x="414" y="279"/>
                  </a:lnTo>
                  <a:lnTo>
                    <a:pt x="410" y="279"/>
                  </a:lnTo>
                  <a:lnTo>
                    <a:pt x="404" y="275"/>
                  </a:lnTo>
                  <a:lnTo>
                    <a:pt x="400" y="277"/>
                  </a:lnTo>
                  <a:lnTo>
                    <a:pt x="394" y="273"/>
                  </a:lnTo>
                  <a:lnTo>
                    <a:pt x="388" y="273"/>
                  </a:lnTo>
                  <a:lnTo>
                    <a:pt x="392" y="279"/>
                  </a:lnTo>
                  <a:lnTo>
                    <a:pt x="398" y="281"/>
                  </a:lnTo>
                  <a:lnTo>
                    <a:pt x="400" y="283"/>
                  </a:lnTo>
                  <a:lnTo>
                    <a:pt x="394" y="283"/>
                  </a:lnTo>
                  <a:lnTo>
                    <a:pt x="390" y="283"/>
                  </a:lnTo>
                  <a:lnTo>
                    <a:pt x="386" y="279"/>
                  </a:lnTo>
                  <a:lnTo>
                    <a:pt x="382" y="279"/>
                  </a:lnTo>
                  <a:lnTo>
                    <a:pt x="374" y="281"/>
                  </a:lnTo>
                  <a:lnTo>
                    <a:pt x="374" y="285"/>
                  </a:lnTo>
                  <a:lnTo>
                    <a:pt x="372" y="291"/>
                  </a:lnTo>
                  <a:lnTo>
                    <a:pt x="376" y="293"/>
                  </a:lnTo>
                  <a:lnTo>
                    <a:pt x="386" y="289"/>
                  </a:lnTo>
                  <a:lnTo>
                    <a:pt x="398" y="287"/>
                  </a:lnTo>
                  <a:close/>
                  <a:moveTo>
                    <a:pt x="436" y="287"/>
                  </a:moveTo>
                  <a:lnTo>
                    <a:pt x="442" y="289"/>
                  </a:lnTo>
                  <a:lnTo>
                    <a:pt x="450" y="289"/>
                  </a:lnTo>
                  <a:lnTo>
                    <a:pt x="454" y="287"/>
                  </a:lnTo>
                  <a:lnTo>
                    <a:pt x="462" y="287"/>
                  </a:lnTo>
                  <a:lnTo>
                    <a:pt x="476" y="283"/>
                  </a:lnTo>
                  <a:lnTo>
                    <a:pt x="480" y="279"/>
                  </a:lnTo>
                  <a:lnTo>
                    <a:pt x="484" y="277"/>
                  </a:lnTo>
                  <a:lnTo>
                    <a:pt x="484" y="275"/>
                  </a:lnTo>
                  <a:lnTo>
                    <a:pt x="478" y="277"/>
                  </a:lnTo>
                  <a:lnTo>
                    <a:pt x="470" y="281"/>
                  </a:lnTo>
                  <a:lnTo>
                    <a:pt x="466" y="281"/>
                  </a:lnTo>
                  <a:lnTo>
                    <a:pt x="458" y="279"/>
                  </a:lnTo>
                  <a:lnTo>
                    <a:pt x="454" y="283"/>
                  </a:lnTo>
                  <a:lnTo>
                    <a:pt x="438" y="277"/>
                  </a:lnTo>
                  <a:lnTo>
                    <a:pt x="430" y="277"/>
                  </a:lnTo>
                  <a:lnTo>
                    <a:pt x="422" y="281"/>
                  </a:lnTo>
                  <a:lnTo>
                    <a:pt x="424" y="285"/>
                  </a:lnTo>
                  <a:lnTo>
                    <a:pt x="432" y="287"/>
                  </a:lnTo>
                  <a:lnTo>
                    <a:pt x="436" y="287"/>
                  </a:lnTo>
                  <a:close/>
                  <a:moveTo>
                    <a:pt x="492" y="277"/>
                  </a:moveTo>
                  <a:lnTo>
                    <a:pt x="490" y="279"/>
                  </a:lnTo>
                  <a:lnTo>
                    <a:pt x="492" y="279"/>
                  </a:lnTo>
                  <a:lnTo>
                    <a:pt x="498" y="275"/>
                  </a:lnTo>
                  <a:lnTo>
                    <a:pt x="496" y="275"/>
                  </a:lnTo>
                  <a:lnTo>
                    <a:pt x="488" y="275"/>
                  </a:lnTo>
                  <a:lnTo>
                    <a:pt x="486" y="277"/>
                  </a:lnTo>
                  <a:lnTo>
                    <a:pt x="492" y="277"/>
                  </a:lnTo>
                  <a:close/>
                  <a:moveTo>
                    <a:pt x="504" y="275"/>
                  </a:moveTo>
                  <a:lnTo>
                    <a:pt x="500" y="275"/>
                  </a:lnTo>
                  <a:lnTo>
                    <a:pt x="498" y="279"/>
                  </a:lnTo>
                  <a:lnTo>
                    <a:pt x="502" y="281"/>
                  </a:lnTo>
                  <a:lnTo>
                    <a:pt x="504" y="275"/>
                  </a:lnTo>
                  <a:close/>
                  <a:moveTo>
                    <a:pt x="520" y="279"/>
                  </a:moveTo>
                  <a:lnTo>
                    <a:pt x="520" y="275"/>
                  </a:lnTo>
                  <a:lnTo>
                    <a:pt x="508" y="273"/>
                  </a:lnTo>
                  <a:lnTo>
                    <a:pt x="506" y="275"/>
                  </a:lnTo>
                  <a:lnTo>
                    <a:pt x="506" y="279"/>
                  </a:lnTo>
                  <a:lnTo>
                    <a:pt x="512" y="279"/>
                  </a:lnTo>
                  <a:lnTo>
                    <a:pt x="520" y="279"/>
                  </a:lnTo>
                  <a:close/>
                  <a:moveTo>
                    <a:pt x="534" y="269"/>
                  </a:moveTo>
                  <a:lnTo>
                    <a:pt x="538" y="267"/>
                  </a:lnTo>
                  <a:lnTo>
                    <a:pt x="542" y="269"/>
                  </a:lnTo>
                  <a:lnTo>
                    <a:pt x="548" y="265"/>
                  </a:lnTo>
                  <a:lnTo>
                    <a:pt x="542" y="263"/>
                  </a:lnTo>
                  <a:lnTo>
                    <a:pt x="536" y="265"/>
                  </a:lnTo>
                  <a:lnTo>
                    <a:pt x="534" y="263"/>
                  </a:lnTo>
                  <a:lnTo>
                    <a:pt x="530" y="265"/>
                  </a:lnTo>
                  <a:lnTo>
                    <a:pt x="528" y="269"/>
                  </a:lnTo>
                  <a:lnTo>
                    <a:pt x="534" y="269"/>
                  </a:lnTo>
                  <a:close/>
                  <a:moveTo>
                    <a:pt x="430" y="317"/>
                  </a:moveTo>
                  <a:lnTo>
                    <a:pt x="436" y="317"/>
                  </a:lnTo>
                  <a:lnTo>
                    <a:pt x="440" y="311"/>
                  </a:lnTo>
                  <a:lnTo>
                    <a:pt x="438" y="309"/>
                  </a:lnTo>
                  <a:lnTo>
                    <a:pt x="436" y="303"/>
                  </a:lnTo>
                  <a:lnTo>
                    <a:pt x="426" y="299"/>
                  </a:lnTo>
                  <a:lnTo>
                    <a:pt x="424" y="299"/>
                  </a:lnTo>
                  <a:lnTo>
                    <a:pt x="422" y="299"/>
                  </a:lnTo>
                  <a:lnTo>
                    <a:pt x="412" y="299"/>
                  </a:lnTo>
                  <a:lnTo>
                    <a:pt x="408" y="303"/>
                  </a:lnTo>
                  <a:lnTo>
                    <a:pt x="410" y="307"/>
                  </a:lnTo>
                  <a:lnTo>
                    <a:pt x="418" y="309"/>
                  </a:lnTo>
                  <a:lnTo>
                    <a:pt x="420" y="307"/>
                  </a:lnTo>
                  <a:lnTo>
                    <a:pt x="422" y="311"/>
                  </a:lnTo>
                  <a:lnTo>
                    <a:pt x="426" y="311"/>
                  </a:lnTo>
                  <a:lnTo>
                    <a:pt x="430" y="317"/>
                  </a:lnTo>
                  <a:close/>
                  <a:moveTo>
                    <a:pt x="456" y="323"/>
                  </a:moveTo>
                  <a:lnTo>
                    <a:pt x="460" y="321"/>
                  </a:lnTo>
                  <a:lnTo>
                    <a:pt x="460" y="317"/>
                  </a:lnTo>
                  <a:lnTo>
                    <a:pt x="456" y="319"/>
                  </a:lnTo>
                  <a:lnTo>
                    <a:pt x="454" y="323"/>
                  </a:lnTo>
                  <a:lnTo>
                    <a:pt x="456" y="323"/>
                  </a:lnTo>
                  <a:close/>
                  <a:moveTo>
                    <a:pt x="478" y="327"/>
                  </a:moveTo>
                  <a:lnTo>
                    <a:pt x="486" y="323"/>
                  </a:lnTo>
                  <a:lnTo>
                    <a:pt x="486" y="321"/>
                  </a:lnTo>
                  <a:lnTo>
                    <a:pt x="484" y="321"/>
                  </a:lnTo>
                  <a:lnTo>
                    <a:pt x="476" y="325"/>
                  </a:lnTo>
                  <a:lnTo>
                    <a:pt x="472" y="325"/>
                  </a:lnTo>
                  <a:lnTo>
                    <a:pt x="474" y="329"/>
                  </a:lnTo>
                  <a:lnTo>
                    <a:pt x="478" y="327"/>
                  </a:lnTo>
                  <a:close/>
                  <a:moveTo>
                    <a:pt x="572" y="277"/>
                  </a:moveTo>
                  <a:lnTo>
                    <a:pt x="572" y="275"/>
                  </a:lnTo>
                  <a:lnTo>
                    <a:pt x="566" y="273"/>
                  </a:lnTo>
                  <a:lnTo>
                    <a:pt x="562" y="273"/>
                  </a:lnTo>
                  <a:lnTo>
                    <a:pt x="564" y="275"/>
                  </a:lnTo>
                  <a:lnTo>
                    <a:pt x="572" y="277"/>
                  </a:lnTo>
                  <a:close/>
                  <a:moveTo>
                    <a:pt x="598" y="271"/>
                  </a:moveTo>
                  <a:lnTo>
                    <a:pt x="600" y="269"/>
                  </a:lnTo>
                  <a:lnTo>
                    <a:pt x="600" y="267"/>
                  </a:lnTo>
                  <a:lnTo>
                    <a:pt x="596" y="267"/>
                  </a:lnTo>
                  <a:lnTo>
                    <a:pt x="596" y="271"/>
                  </a:lnTo>
                  <a:lnTo>
                    <a:pt x="598" y="271"/>
                  </a:lnTo>
                  <a:close/>
                  <a:moveTo>
                    <a:pt x="632" y="263"/>
                  </a:moveTo>
                  <a:lnTo>
                    <a:pt x="634" y="255"/>
                  </a:lnTo>
                  <a:lnTo>
                    <a:pt x="632" y="255"/>
                  </a:lnTo>
                  <a:lnTo>
                    <a:pt x="628" y="259"/>
                  </a:lnTo>
                  <a:lnTo>
                    <a:pt x="626" y="263"/>
                  </a:lnTo>
                  <a:lnTo>
                    <a:pt x="624" y="267"/>
                  </a:lnTo>
                  <a:lnTo>
                    <a:pt x="626" y="273"/>
                  </a:lnTo>
                  <a:lnTo>
                    <a:pt x="632" y="263"/>
                  </a:lnTo>
                  <a:close/>
                  <a:moveTo>
                    <a:pt x="554" y="173"/>
                  </a:moveTo>
                  <a:lnTo>
                    <a:pt x="544" y="173"/>
                  </a:lnTo>
                  <a:lnTo>
                    <a:pt x="540" y="177"/>
                  </a:lnTo>
                  <a:lnTo>
                    <a:pt x="542" y="185"/>
                  </a:lnTo>
                  <a:lnTo>
                    <a:pt x="554" y="187"/>
                  </a:lnTo>
                  <a:lnTo>
                    <a:pt x="560" y="183"/>
                  </a:lnTo>
                  <a:lnTo>
                    <a:pt x="560" y="181"/>
                  </a:lnTo>
                  <a:lnTo>
                    <a:pt x="558" y="179"/>
                  </a:lnTo>
                  <a:lnTo>
                    <a:pt x="558" y="175"/>
                  </a:lnTo>
                  <a:lnTo>
                    <a:pt x="554" y="173"/>
                  </a:lnTo>
                  <a:close/>
                  <a:moveTo>
                    <a:pt x="574" y="179"/>
                  </a:moveTo>
                  <a:lnTo>
                    <a:pt x="576" y="175"/>
                  </a:lnTo>
                  <a:lnTo>
                    <a:pt x="582" y="179"/>
                  </a:lnTo>
                  <a:lnTo>
                    <a:pt x="590" y="177"/>
                  </a:lnTo>
                  <a:lnTo>
                    <a:pt x="600" y="179"/>
                  </a:lnTo>
                  <a:lnTo>
                    <a:pt x="604" y="177"/>
                  </a:lnTo>
                  <a:lnTo>
                    <a:pt x="608" y="181"/>
                  </a:lnTo>
                  <a:lnTo>
                    <a:pt x="622" y="187"/>
                  </a:lnTo>
                  <a:lnTo>
                    <a:pt x="622" y="183"/>
                  </a:lnTo>
                  <a:lnTo>
                    <a:pt x="620" y="179"/>
                  </a:lnTo>
                  <a:lnTo>
                    <a:pt x="618" y="173"/>
                  </a:lnTo>
                  <a:lnTo>
                    <a:pt x="608" y="171"/>
                  </a:lnTo>
                  <a:lnTo>
                    <a:pt x="598" y="167"/>
                  </a:lnTo>
                  <a:lnTo>
                    <a:pt x="596" y="169"/>
                  </a:lnTo>
                  <a:lnTo>
                    <a:pt x="594" y="167"/>
                  </a:lnTo>
                  <a:lnTo>
                    <a:pt x="576" y="169"/>
                  </a:lnTo>
                  <a:lnTo>
                    <a:pt x="576" y="173"/>
                  </a:lnTo>
                  <a:lnTo>
                    <a:pt x="572" y="175"/>
                  </a:lnTo>
                  <a:lnTo>
                    <a:pt x="570" y="179"/>
                  </a:lnTo>
                  <a:lnTo>
                    <a:pt x="574" y="179"/>
                  </a:lnTo>
                  <a:close/>
                  <a:moveTo>
                    <a:pt x="578" y="187"/>
                  </a:moveTo>
                  <a:lnTo>
                    <a:pt x="580" y="185"/>
                  </a:lnTo>
                  <a:lnTo>
                    <a:pt x="578" y="181"/>
                  </a:lnTo>
                  <a:lnTo>
                    <a:pt x="574" y="185"/>
                  </a:lnTo>
                  <a:lnTo>
                    <a:pt x="572" y="187"/>
                  </a:lnTo>
                  <a:lnTo>
                    <a:pt x="578" y="187"/>
                  </a:lnTo>
                  <a:close/>
                  <a:moveTo>
                    <a:pt x="524" y="151"/>
                  </a:moveTo>
                  <a:lnTo>
                    <a:pt x="528" y="149"/>
                  </a:lnTo>
                  <a:lnTo>
                    <a:pt x="528" y="147"/>
                  </a:lnTo>
                  <a:lnTo>
                    <a:pt x="520" y="147"/>
                  </a:lnTo>
                  <a:lnTo>
                    <a:pt x="512" y="147"/>
                  </a:lnTo>
                  <a:lnTo>
                    <a:pt x="512" y="151"/>
                  </a:lnTo>
                  <a:lnTo>
                    <a:pt x="524" y="151"/>
                  </a:lnTo>
                  <a:close/>
                  <a:moveTo>
                    <a:pt x="530" y="147"/>
                  </a:moveTo>
                  <a:lnTo>
                    <a:pt x="530" y="151"/>
                  </a:lnTo>
                  <a:lnTo>
                    <a:pt x="544" y="149"/>
                  </a:lnTo>
                  <a:lnTo>
                    <a:pt x="548" y="147"/>
                  </a:lnTo>
                  <a:lnTo>
                    <a:pt x="530" y="147"/>
                  </a:lnTo>
                  <a:close/>
                  <a:moveTo>
                    <a:pt x="536" y="153"/>
                  </a:moveTo>
                  <a:lnTo>
                    <a:pt x="538" y="159"/>
                  </a:lnTo>
                  <a:lnTo>
                    <a:pt x="540" y="161"/>
                  </a:lnTo>
                  <a:lnTo>
                    <a:pt x="538" y="155"/>
                  </a:lnTo>
                  <a:lnTo>
                    <a:pt x="538" y="153"/>
                  </a:lnTo>
                  <a:lnTo>
                    <a:pt x="536" y="153"/>
                  </a:lnTo>
                  <a:close/>
                  <a:moveTo>
                    <a:pt x="662" y="223"/>
                  </a:moveTo>
                  <a:lnTo>
                    <a:pt x="664" y="217"/>
                  </a:lnTo>
                  <a:lnTo>
                    <a:pt x="662" y="217"/>
                  </a:lnTo>
                  <a:lnTo>
                    <a:pt x="658" y="223"/>
                  </a:lnTo>
                  <a:lnTo>
                    <a:pt x="656" y="223"/>
                  </a:lnTo>
                  <a:lnTo>
                    <a:pt x="654" y="229"/>
                  </a:lnTo>
                  <a:lnTo>
                    <a:pt x="662" y="223"/>
                  </a:lnTo>
                  <a:close/>
                  <a:moveTo>
                    <a:pt x="614" y="153"/>
                  </a:moveTo>
                  <a:lnTo>
                    <a:pt x="618" y="151"/>
                  </a:lnTo>
                  <a:lnTo>
                    <a:pt x="618" y="147"/>
                  </a:lnTo>
                  <a:lnTo>
                    <a:pt x="606" y="149"/>
                  </a:lnTo>
                  <a:lnTo>
                    <a:pt x="606" y="149"/>
                  </a:lnTo>
                  <a:lnTo>
                    <a:pt x="608" y="151"/>
                  </a:lnTo>
                  <a:lnTo>
                    <a:pt x="614" y="153"/>
                  </a:lnTo>
                  <a:close/>
                  <a:moveTo>
                    <a:pt x="574" y="145"/>
                  </a:moveTo>
                  <a:lnTo>
                    <a:pt x="576" y="143"/>
                  </a:lnTo>
                  <a:lnTo>
                    <a:pt x="568" y="141"/>
                  </a:lnTo>
                  <a:lnTo>
                    <a:pt x="568" y="137"/>
                  </a:lnTo>
                  <a:lnTo>
                    <a:pt x="562" y="137"/>
                  </a:lnTo>
                  <a:lnTo>
                    <a:pt x="562" y="141"/>
                  </a:lnTo>
                  <a:lnTo>
                    <a:pt x="564" y="143"/>
                  </a:lnTo>
                  <a:lnTo>
                    <a:pt x="566" y="145"/>
                  </a:lnTo>
                  <a:lnTo>
                    <a:pt x="570" y="145"/>
                  </a:lnTo>
                  <a:lnTo>
                    <a:pt x="574" y="145"/>
                  </a:lnTo>
                  <a:close/>
                  <a:moveTo>
                    <a:pt x="684" y="243"/>
                  </a:moveTo>
                  <a:lnTo>
                    <a:pt x="684" y="241"/>
                  </a:lnTo>
                  <a:lnTo>
                    <a:pt x="680" y="239"/>
                  </a:lnTo>
                  <a:lnTo>
                    <a:pt x="678" y="233"/>
                  </a:lnTo>
                  <a:lnTo>
                    <a:pt x="676" y="245"/>
                  </a:lnTo>
                  <a:lnTo>
                    <a:pt x="678" y="249"/>
                  </a:lnTo>
                  <a:lnTo>
                    <a:pt x="680" y="249"/>
                  </a:lnTo>
                  <a:lnTo>
                    <a:pt x="684" y="243"/>
                  </a:lnTo>
                  <a:close/>
                  <a:moveTo>
                    <a:pt x="690" y="237"/>
                  </a:moveTo>
                  <a:lnTo>
                    <a:pt x="690" y="233"/>
                  </a:lnTo>
                  <a:lnTo>
                    <a:pt x="684" y="231"/>
                  </a:lnTo>
                  <a:lnTo>
                    <a:pt x="682" y="233"/>
                  </a:lnTo>
                  <a:lnTo>
                    <a:pt x="682" y="237"/>
                  </a:lnTo>
                  <a:lnTo>
                    <a:pt x="686" y="239"/>
                  </a:lnTo>
                  <a:lnTo>
                    <a:pt x="690" y="237"/>
                  </a:lnTo>
                  <a:close/>
                  <a:moveTo>
                    <a:pt x="686" y="223"/>
                  </a:moveTo>
                  <a:lnTo>
                    <a:pt x="682" y="223"/>
                  </a:lnTo>
                  <a:lnTo>
                    <a:pt x="680" y="227"/>
                  </a:lnTo>
                  <a:lnTo>
                    <a:pt x="682" y="231"/>
                  </a:lnTo>
                  <a:lnTo>
                    <a:pt x="688" y="229"/>
                  </a:lnTo>
                  <a:lnTo>
                    <a:pt x="686" y="223"/>
                  </a:lnTo>
                  <a:close/>
                  <a:moveTo>
                    <a:pt x="670" y="195"/>
                  </a:moveTo>
                  <a:lnTo>
                    <a:pt x="666" y="195"/>
                  </a:lnTo>
                  <a:lnTo>
                    <a:pt x="666" y="195"/>
                  </a:lnTo>
                  <a:lnTo>
                    <a:pt x="670" y="199"/>
                  </a:lnTo>
                  <a:lnTo>
                    <a:pt x="670" y="195"/>
                  </a:lnTo>
                  <a:close/>
                  <a:moveTo>
                    <a:pt x="622" y="111"/>
                  </a:moveTo>
                  <a:lnTo>
                    <a:pt x="626" y="115"/>
                  </a:lnTo>
                  <a:lnTo>
                    <a:pt x="632" y="115"/>
                  </a:lnTo>
                  <a:lnTo>
                    <a:pt x="630" y="113"/>
                  </a:lnTo>
                  <a:lnTo>
                    <a:pt x="626" y="111"/>
                  </a:lnTo>
                  <a:lnTo>
                    <a:pt x="622" y="111"/>
                  </a:lnTo>
                  <a:close/>
                  <a:moveTo>
                    <a:pt x="622" y="117"/>
                  </a:moveTo>
                  <a:lnTo>
                    <a:pt x="618" y="111"/>
                  </a:lnTo>
                  <a:lnTo>
                    <a:pt x="614" y="111"/>
                  </a:lnTo>
                  <a:lnTo>
                    <a:pt x="612" y="111"/>
                  </a:lnTo>
                  <a:lnTo>
                    <a:pt x="616" y="115"/>
                  </a:lnTo>
                  <a:lnTo>
                    <a:pt x="622" y="117"/>
                  </a:lnTo>
                  <a:close/>
                  <a:moveTo>
                    <a:pt x="604" y="115"/>
                  </a:moveTo>
                  <a:lnTo>
                    <a:pt x="598" y="109"/>
                  </a:lnTo>
                  <a:lnTo>
                    <a:pt x="596" y="111"/>
                  </a:lnTo>
                  <a:lnTo>
                    <a:pt x="602" y="115"/>
                  </a:lnTo>
                  <a:lnTo>
                    <a:pt x="604" y="115"/>
                  </a:lnTo>
                  <a:close/>
                  <a:moveTo>
                    <a:pt x="578" y="127"/>
                  </a:moveTo>
                  <a:lnTo>
                    <a:pt x="578" y="125"/>
                  </a:lnTo>
                  <a:lnTo>
                    <a:pt x="574" y="115"/>
                  </a:lnTo>
                  <a:lnTo>
                    <a:pt x="574" y="107"/>
                  </a:lnTo>
                  <a:lnTo>
                    <a:pt x="572" y="103"/>
                  </a:lnTo>
                  <a:lnTo>
                    <a:pt x="576" y="103"/>
                  </a:lnTo>
                  <a:lnTo>
                    <a:pt x="582" y="107"/>
                  </a:lnTo>
                  <a:lnTo>
                    <a:pt x="590" y="105"/>
                  </a:lnTo>
                  <a:lnTo>
                    <a:pt x="582" y="99"/>
                  </a:lnTo>
                  <a:lnTo>
                    <a:pt x="580" y="97"/>
                  </a:lnTo>
                  <a:lnTo>
                    <a:pt x="580" y="95"/>
                  </a:lnTo>
                  <a:lnTo>
                    <a:pt x="588" y="88"/>
                  </a:lnTo>
                  <a:lnTo>
                    <a:pt x="586" y="82"/>
                  </a:lnTo>
                  <a:lnTo>
                    <a:pt x="578" y="84"/>
                  </a:lnTo>
                  <a:lnTo>
                    <a:pt x="576" y="91"/>
                  </a:lnTo>
                  <a:lnTo>
                    <a:pt x="572" y="95"/>
                  </a:lnTo>
                  <a:lnTo>
                    <a:pt x="570" y="91"/>
                  </a:lnTo>
                  <a:lnTo>
                    <a:pt x="574" y="86"/>
                  </a:lnTo>
                  <a:lnTo>
                    <a:pt x="574" y="78"/>
                  </a:lnTo>
                  <a:lnTo>
                    <a:pt x="572" y="76"/>
                  </a:lnTo>
                  <a:lnTo>
                    <a:pt x="576" y="68"/>
                  </a:lnTo>
                  <a:lnTo>
                    <a:pt x="572" y="70"/>
                  </a:lnTo>
                  <a:lnTo>
                    <a:pt x="564" y="80"/>
                  </a:lnTo>
                  <a:lnTo>
                    <a:pt x="564" y="91"/>
                  </a:lnTo>
                  <a:lnTo>
                    <a:pt x="566" y="97"/>
                  </a:lnTo>
                  <a:lnTo>
                    <a:pt x="568" y="103"/>
                  </a:lnTo>
                  <a:lnTo>
                    <a:pt x="572" y="109"/>
                  </a:lnTo>
                  <a:lnTo>
                    <a:pt x="572" y="117"/>
                  </a:lnTo>
                  <a:lnTo>
                    <a:pt x="574" y="123"/>
                  </a:lnTo>
                  <a:lnTo>
                    <a:pt x="578" y="127"/>
                  </a:lnTo>
                  <a:close/>
                  <a:moveTo>
                    <a:pt x="572" y="129"/>
                  </a:moveTo>
                  <a:lnTo>
                    <a:pt x="572" y="129"/>
                  </a:lnTo>
                  <a:lnTo>
                    <a:pt x="570" y="125"/>
                  </a:lnTo>
                  <a:lnTo>
                    <a:pt x="570" y="123"/>
                  </a:lnTo>
                  <a:lnTo>
                    <a:pt x="566" y="121"/>
                  </a:lnTo>
                  <a:lnTo>
                    <a:pt x="564" y="117"/>
                  </a:lnTo>
                  <a:lnTo>
                    <a:pt x="562" y="117"/>
                  </a:lnTo>
                  <a:lnTo>
                    <a:pt x="560" y="119"/>
                  </a:lnTo>
                  <a:lnTo>
                    <a:pt x="564" y="127"/>
                  </a:lnTo>
                  <a:lnTo>
                    <a:pt x="572" y="129"/>
                  </a:lnTo>
                  <a:close/>
                  <a:moveTo>
                    <a:pt x="586" y="68"/>
                  </a:moveTo>
                  <a:lnTo>
                    <a:pt x="586" y="62"/>
                  </a:lnTo>
                  <a:lnTo>
                    <a:pt x="582" y="60"/>
                  </a:lnTo>
                  <a:lnTo>
                    <a:pt x="578" y="64"/>
                  </a:lnTo>
                  <a:lnTo>
                    <a:pt x="580" y="68"/>
                  </a:lnTo>
                  <a:lnTo>
                    <a:pt x="580" y="72"/>
                  </a:lnTo>
                  <a:lnTo>
                    <a:pt x="586" y="68"/>
                  </a:lnTo>
                  <a:close/>
                  <a:moveTo>
                    <a:pt x="492" y="141"/>
                  </a:moveTo>
                  <a:lnTo>
                    <a:pt x="492" y="137"/>
                  </a:lnTo>
                  <a:lnTo>
                    <a:pt x="488" y="137"/>
                  </a:lnTo>
                  <a:lnTo>
                    <a:pt x="486" y="139"/>
                  </a:lnTo>
                  <a:lnTo>
                    <a:pt x="486" y="143"/>
                  </a:lnTo>
                  <a:lnTo>
                    <a:pt x="492" y="141"/>
                  </a:lnTo>
                  <a:close/>
                  <a:moveTo>
                    <a:pt x="498" y="143"/>
                  </a:moveTo>
                  <a:lnTo>
                    <a:pt x="500" y="143"/>
                  </a:lnTo>
                  <a:lnTo>
                    <a:pt x="498" y="135"/>
                  </a:lnTo>
                  <a:lnTo>
                    <a:pt x="494" y="139"/>
                  </a:lnTo>
                  <a:lnTo>
                    <a:pt x="494" y="143"/>
                  </a:lnTo>
                  <a:lnTo>
                    <a:pt x="492" y="147"/>
                  </a:lnTo>
                  <a:lnTo>
                    <a:pt x="498" y="143"/>
                  </a:lnTo>
                  <a:close/>
                  <a:moveTo>
                    <a:pt x="488" y="131"/>
                  </a:moveTo>
                  <a:lnTo>
                    <a:pt x="492" y="133"/>
                  </a:lnTo>
                  <a:lnTo>
                    <a:pt x="496" y="129"/>
                  </a:lnTo>
                  <a:lnTo>
                    <a:pt x="494" y="125"/>
                  </a:lnTo>
                  <a:lnTo>
                    <a:pt x="488" y="125"/>
                  </a:lnTo>
                  <a:lnTo>
                    <a:pt x="486" y="129"/>
                  </a:lnTo>
                  <a:lnTo>
                    <a:pt x="478" y="127"/>
                  </a:lnTo>
                  <a:lnTo>
                    <a:pt x="474" y="129"/>
                  </a:lnTo>
                  <a:lnTo>
                    <a:pt x="474" y="131"/>
                  </a:lnTo>
                  <a:lnTo>
                    <a:pt x="464" y="131"/>
                  </a:lnTo>
                  <a:lnTo>
                    <a:pt x="458" y="139"/>
                  </a:lnTo>
                  <a:lnTo>
                    <a:pt x="456" y="143"/>
                  </a:lnTo>
                  <a:lnTo>
                    <a:pt x="448" y="139"/>
                  </a:lnTo>
                  <a:lnTo>
                    <a:pt x="446" y="135"/>
                  </a:lnTo>
                  <a:lnTo>
                    <a:pt x="440" y="129"/>
                  </a:lnTo>
                  <a:lnTo>
                    <a:pt x="438" y="119"/>
                  </a:lnTo>
                  <a:lnTo>
                    <a:pt x="440" y="113"/>
                  </a:lnTo>
                  <a:lnTo>
                    <a:pt x="440" y="109"/>
                  </a:lnTo>
                  <a:lnTo>
                    <a:pt x="442" y="105"/>
                  </a:lnTo>
                  <a:lnTo>
                    <a:pt x="448" y="105"/>
                  </a:lnTo>
                  <a:lnTo>
                    <a:pt x="456" y="107"/>
                  </a:lnTo>
                  <a:lnTo>
                    <a:pt x="466" y="103"/>
                  </a:lnTo>
                  <a:lnTo>
                    <a:pt x="470" y="105"/>
                  </a:lnTo>
                  <a:lnTo>
                    <a:pt x="486" y="105"/>
                  </a:lnTo>
                  <a:lnTo>
                    <a:pt x="492" y="109"/>
                  </a:lnTo>
                  <a:lnTo>
                    <a:pt x="514" y="105"/>
                  </a:lnTo>
                  <a:lnTo>
                    <a:pt x="518" y="95"/>
                  </a:lnTo>
                  <a:lnTo>
                    <a:pt x="522" y="93"/>
                  </a:lnTo>
                  <a:lnTo>
                    <a:pt x="526" y="84"/>
                  </a:lnTo>
                  <a:lnTo>
                    <a:pt x="530" y="82"/>
                  </a:lnTo>
                  <a:lnTo>
                    <a:pt x="528" y="78"/>
                  </a:lnTo>
                  <a:lnTo>
                    <a:pt x="522" y="78"/>
                  </a:lnTo>
                  <a:lnTo>
                    <a:pt x="518" y="82"/>
                  </a:lnTo>
                  <a:lnTo>
                    <a:pt x="516" y="86"/>
                  </a:lnTo>
                  <a:lnTo>
                    <a:pt x="512" y="88"/>
                  </a:lnTo>
                  <a:lnTo>
                    <a:pt x="510" y="93"/>
                  </a:lnTo>
                  <a:lnTo>
                    <a:pt x="498" y="95"/>
                  </a:lnTo>
                  <a:lnTo>
                    <a:pt x="486" y="95"/>
                  </a:lnTo>
                  <a:lnTo>
                    <a:pt x="476" y="91"/>
                  </a:lnTo>
                  <a:lnTo>
                    <a:pt x="472" y="93"/>
                  </a:lnTo>
                  <a:lnTo>
                    <a:pt x="464" y="91"/>
                  </a:lnTo>
                  <a:lnTo>
                    <a:pt x="460" y="86"/>
                  </a:lnTo>
                  <a:lnTo>
                    <a:pt x="450" y="88"/>
                  </a:lnTo>
                  <a:lnTo>
                    <a:pt x="448" y="93"/>
                  </a:lnTo>
                  <a:lnTo>
                    <a:pt x="444" y="99"/>
                  </a:lnTo>
                  <a:lnTo>
                    <a:pt x="442" y="95"/>
                  </a:lnTo>
                  <a:lnTo>
                    <a:pt x="434" y="101"/>
                  </a:lnTo>
                  <a:lnTo>
                    <a:pt x="432" y="107"/>
                  </a:lnTo>
                  <a:lnTo>
                    <a:pt x="434" y="115"/>
                  </a:lnTo>
                  <a:lnTo>
                    <a:pt x="434" y="127"/>
                  </a:lnTo>
                  <a:lnTo>
                    <a:pt x="432" y="127"/>
                  </a:lnTo>
                  <a:lnTo>
                    <a:pt x="428" y="137"/>
                  </a:lnTo>
                  <a:lnTo>
                    <a:pt x="424" y="153"/>
                  </a:lnTo>
                  <a:lnTo>
                    <a:pt x="418" y="163"/>
                  </a:lnTo>
                  <a:lnTo>
                    <a:pt x="414" y="167"/>
                  </a:lnTo>
                  <a:lnTo>
                    <a:pt x="416" y="169"/>
                  </a:lnTo>
                  <a:lnTo>
                    <a:pt x="414" y="175"/>
                  </a:lnTo>
                  <a:lnTo>
                    <a:pt x="416" y="181"/>
                  </a:lnTo>
                  <a:lnTo>
                    <a:pt x="422" y="179"/>
                  </a:lnTo>
                  <a:lnTo>
                    <a:pt x="426" y="183"/>
                  </a:lnTo>
                  <a:lnTo>
                    <a:pt x="428" y="197"/>
                  </a:lnTo>
                  <a:lnTo>
                    <a:pt x="422" y="219"/>
                  </a:lnTo>
                  <a:lnTo>
                    <a:pt x="424" y="225"/>
                  </a:lnTo>
                  <a:lnTo>
                    <a:pt x="430" y="223"/>
                  </a:lnTo>
                  <a:lnTo>
                    <a:pt x="440" y="223"/>
                  </a:lnTo>
                  <a:lnTo>
                    <a:pt x="438" y="211"/>
                  </a:lnTo>
                  <a:lnTo>
                    <a:pt x="440" y="201"/>
                  </a:lnTo>
                  <a:lnTo>
                    <a:pt x="440" y="189"/>
                  </a:lnTo>
                  <a:lnTo>
                    <a:pt x="442" y="179"/>
                  </a:lnTo>
                  <a:lnTo>
                    <a:pt x="440" y="173"/>
                  </a:lnTo>
                  <a:lnTo>
                    <a:pt x="442" y="165"/>
                  </a:lnTo>
                  <a:lnTo>
                    <a:pt x="452" y="165"/>
                  </a:lnTo>
                  <a:lnTo>
                    <a:pt x="454" y="175"/>
                  </a:lnTo>
                  <a:lnTo>
                    <a:pt x="450" y="181"/>
                  </a:lnTo>
                  <a:lnTo>
                    <a:pt x="452" y="185"/>
                  </a:lnTo>
                  <a:lnTo>
                    <a:pt x="458" y="193"/>
                  </a:lnTo>
                  <a:lnTo>
                    <a:pt x="462" y="195"/>
                  </a:lnTo>
                  <a:lnTo>
                    <a:pt x="460" y="199"/>
                  </a:lnTo>
                  <a:lnTo>
                    <a:pt x="458" y="207"/>
                  </a:lnTo>
                  <a:lnTo>
                    <a:pt x="464" y="209"/>
                  </a:lnTo>
                  <a:lnTo>
                    <a:pt x="470" y="209"/>
                  </a:lnTo>
                  <a:lnTo>
                    <a:pt x="468" y="205"/>
                  </a:lnTo>
                  <a:lnTo>
                    <a:pt x="472" y="201"/>
                  </a:lnTo>
                  <a:lnTo>
                    <a:pt x="486" y="199"/>
                  </a:lnTo>
                  <a:lnTo>
                    <a:pt x="486" y="195"/>
                  </a:lnTo>
                  <a:lnTo>
                    <a:pt x="482" y="195"/>
                  </a:lnTo>
                  <a:lnTo>
                    <a:pt x="476" y="185"/>
                  </a:lnTo>
                  <a:lnTo>
                    <a:pt x="476" y="175"/>
                  </a:lnTo>
                  <a:lnTo>
                    <a:pt x="474" y="169"/>
                  </a:lnTo>
                  <a:lnTo>
                    <a:pt x="460" y="151"/>
                  </a:lnTo>
                  <a:lnTo>
                    <a:pt x="460" y="147"/>
                  </a:lnTo>
                  <a:lnTo>
                    <a:pt x="470" y="149"/>
                  </a:lnTo>
                  <a:lnTo>
                    <a:pt x="478" y="139"/>
                  </a:lnTo>
                  <a:lnTo>
                    <a:pt x="484" y="133"/>
                  </a:lnTo>
                  <a:lnTo>
                    <a:pt x="488" y="131"/>
                  </a:lnTo>
                  <a:close/>
                  <a:moveTo>
                    <a:pt x="438" y="231"/>
                  </a:moveTo>
                  <a:lnTo>
                    <a:pt x="436" y="239"/>
                  </a:lnTo>
                  <a:lnTo>
                    <a:pt x="438" y="247"/>
                  </a:lnTo>
                  <a:lnTo>
                    <a:pt x="440" y="245"/>
                  </a:lnTo>
                  <a:lnTo>
                    <a:pt x="440" y="239"/>
                  </a:lnTo>
                  <a:lnTo>
                    <a:pt x="442" y="233"/>
                  </a:lnTo>
                  <a:lnTo>
                    <a:pt x="440" y="227"/>
                  </a:lnTo>
                  <a:lnTo>
                    <a:pt x="438" y="231"/>
                  </a:lnTo>
                  <a:close/>
                  <a:moveTo>
                    <a:pt x="490" y="209"/>
                  </a:moveTo>
                  <a:lnTo>
                    <a:pt x="490" y="201"/>
                  </a:lnTo>
                  <a:lnTo>
                    <a:pt x="488" y="201"/>
                  </a:lnTo>
                  <a:lnTo>
                    <a:pt x="484" y="205"/>
                  </a:lnTo>
                  <a:lnTo>
                    <a:pt x="482" y="215"/>
                  </a:lnTo>
                  <a:lnTo>
                    <a:pt x="478" y="219"/>
                  </a:lnTo>
                  <a:lnTo>
                    <a:pt x="476" y="225"/>
                  </a:lnTo>
                  <a:lnTo>
                    <a:pt x="482" y="225"/>
                  </a:lnTo>
                  <a:lnTo>
                    <a:pt x="482" y="221"/>
                  </a:lnTo>
                  <a:lnTo>
                    <a:pt x="486" y="221"/>
                  </a:lnTo>
                  <a:lnTo>
                    <a:pt x="488" y="217"/>
                  </a:lnTo>
                  <a:lnTo>
                    <a:pt x="486" y="213"/>
                  </a:lnTo>
                  <a:lnTo>
                    <a:pt x="486" y="209"/>
                  </a:lnTo>
                  <a:lnTo>
                    <a:pt x="490" y="209"/>
                  </a:lnTo>
                  <a:close/>
                  <a:moveTo>
                    <a:pt x="474" y="213"/>
                  </a:moveTo>
                  <a:lnTo>
                    <a:pt x="472" y="221"/>
                  </a:lnTo>
                  <a:lnTo>
                    <a:pt x="474" y="221"/>
                  </a:lnTo>
                  <a:lnTo>
                    <a:pt x="480" y="211"/>
                  </a:lnTo>
                  <a:lnTo>
                    <a:pt x="478" y="207"/>
                  </a:lnTo>
                  <a:lnTo>
                    <a:pt x="474" y="207"/>
                  </a:lnTo>
                  <a:lnTo>
                    <a:pt x="474" y="211"/>
                  </a:lnTo>
                  <a:lnTo>
                    <a:pt x="474" y="213"/>
                  </a:lnTo>
                  <a:close/>
                  <a:moveTo>
                    <a:pt x="468" y="221"/>
                  </a:moveTo>
                  <a:lnTo>
                    <a:pt x="470" y="219"/>
                  </a:lnTo>
                  <a:lnTo>
                    <a:pt x="470" y="215"/>
                  </a:lnTo>
                  <a:lnTo>
                    <a:pt x="466" y="215"/>
                  </a:lnTo>
                  <a:lnTo>
                    <a:pt x="466" y="217"/>
                  </a:lnTo>
                  <a:lnTo>
                    <a:pt x="468" y="221"/>
                  </a:lnTo>
                  <a:close/>
                  <a:moveTo>
                    <a:pt x="694" y="133"/>
                  </a:moveTo>
                  <a:lnTo>
                    <a:pt x="692" y="131"/>
                  </a:lnTo>
                  <a:lnTo>
                    <a:pt x="692" y="133"/>
                  </a:lnTo>
                  <a:lnTo>
                    <a:pt x="694" y="135"/>
                  </a:lnTo>
                  <a:lnTo>
                    <a:pt x="694" y="133"/>
                  </a:lnTo>
                  <a:close/>
                  <a:moveTo>
                    <a:pt x="720" y="151"/>
                  </a:moveTo>
                  <a:lnTo>
                    <a:pt x="726" y="149"/>
                  </a:lnTo>
                  <a:lnTo>
                    <a:pt x="728" y="147"/>
                  </a:lnTo>
                  <a:lnTo>
                    <a:pt x="720" y="145"/>
                  </a:lnTo>
                  <a:lnTo>
                    <a:pt x="714" y="145"/>
                  </a:lnTo>
                  <a:lnTo>
                    <a:pt x="704" y="145"/>
                  </a:lnTo>
                  <a:lnTo>
                    <a:pt x="704" y="147"/>
                  </a:lnTo>
                  <a:lnTo>
                    <a:pt x="720" y="151"/>
                  </a:lnTo>
                  <a:close/>
                  <a:moveTo>
                    <a:pt x="720" y="137"/>
                  </a:moveTo>
                  <a:lnTo>
                    <a:pt x="722" y="135"/>
                  </a:lnTo>
                  <a:lnTo>
                    <a:pt x="718" y="131"/>
                  </a:lnTo>
                  <a:lnTo>
                    <a:pt x="716" y="131"/>
                  </a:lnTo>
                  <a:lnTo>
                    <a:pt x="712" y="127"/>
                  </a:lnTo>
                  <a:lnTo>
                    <a:pt x="706" y="127"/>
                  </a:lnTo>
                  <a:lnTo>
                    <a:pt x="704" y="127"/>
                  </a:lnTo>
                  <a:lnTo>
                    <a:pt x="706" y="129"/>
                  </a:lnTo>
                  <a:lnTo>
                    <a:pt x="708" y="129"/>
                  </a:lnTo>
                  <a:lnTo>
                    <a:pt x="710" y="131"/>
                  </a:lnTo>
                  <a:lnTo>
                    <a:pt x="710" y="137"/>
                  </a:lnTo>
                  <a:lnTo>
                    <a:pt x="720" y="137"/>
                  </a:lnTo>
                  <a:close/>
                  <a:moveTo>
                    <a:pt x="552" y="28"/>
                  </a:moveTo>
                  <a:lnTo>
                    <a:pt x="550" y="24"/>
                  </a:lnTo>
                  <a:lnTo>
                    <a:pt x="548" y="24"/>
                  </a:lnTo>
                  <a:lnTo>
                    <a:pt x="548" y="28"/>
                  </a:lnTo>
                  <a:lnTo>
                    <a:pt x="550" y="30"/>
                  </a:lnTo>
                  <a:lnTo>
                    <a:pt x="552" y="28"/>
                  </a:lnTo>
                  <a:close/>
                  <a:moveTo>
                    <a:pt x="534" y="48"/>
                  </a:moveTo>
                  <a:lnTo>
                    <a:pt x="534" y="46"/>
                  </a:lnTo>
                  <a:lnTo>
                    <a:pt x="530" y="40"/>
                  </a:lnTo>
                  <a:lnTo>
                    <a:pt x="528" y="42"/>
                  </a:lnTo>
                  <a:lnTo>
                    <a:pt x="530" y="46"/>
                  </a:lnTo>
                  <a:lnTo>
                    <a:pt x="534" y="48"/>
                  </a:lnTo>
                  <a:close/>
                  <a:moveTo>
                    <a:pt x="468" y="119"/>
                  </a:moveTo>
                  <a:lnTo>
                    <a:pt x="478" y="115"/>
                  </a:lnTo>
                  <a:lnTo>
                    <a:pt x="478" y="113"/>
                  </a:lnTo>
                  <a:lnTo>
                    <a:pt x="474" y="113"/>
                  </a:lnTo>
                  <a:lnTo>
                    <a:pt x="468" y="119"/>
                  </a:lnTo>
                  <a:close/>
                  <a:moveTo>
                    <a:pt x="372" y="187"/>
                  </a:moveTo>
                  <a:lnTo>
                    <a:pt x="372" y="183"/>
                  </a:lnTo>
                  <a:lnTo>
                    <a:pt x="370" y="181"/>
                  </a:lnTo>
                  <a:lnTo>
                    <a:pt x="368" y="185"/>
                  </a:lnTo>
                  <a:lnTo>
                    <a:pt x="366" y="193"/>
                  </a:lnTo>
                  <a:lnTo>
                    <a:pt x="368" y="195"/>
                  </a:lnTo>
                  <a:lnTo>
                    <a:pt x="370" y="193"/>
                  </a:lnTo>
                  <a:lnTo>
                    <a:pt x="372" y="187"/>
                  </a:lnTo>
                  <a:close/>
                  <a:moveTo>
                    <a:pt x="236" y="38"/>
                  </a:moveTo>
                  <a:lnTo>
                    <a:pt x="236" y="34"/>
                  </a:lnTo>
                  <a:lnTo>
                    <a:pt x="232" y="34"/>
                  </a:lnTo>
                  <a:lnTo>
                    <a:pt x="232" y="30"/>
                  </a:lnTo>
                  <a:lnTo>
                    <a:pt x="226" y="34"/>
                  </a:lnTo>
                  <a:lnTo>
                    <a:pt x="226" y="38"/>
                  </a:lnTo>
                  <a:lnTo>
                    <a:pt x="228" y="38"/>
                  </a:lnTo>
                  <a:lnTo>
                    <a:pt x="230" y="42"/>
                  </a:lnTo>
                  <a:lnTo>
                    <a:pt x="234" y="42"/>
                  </a:lnTo>
                  <a:lnTo>
                    <a:pt x="236" y="38"/>
                  </a:lnTo>
                  <a:close/>
                  <a:moveTo>
                    <a:pt x="756" y="277"/>
                  </a:moveTo>
                  <a:lnTo>
                    <a:pt x="754" y="275"/>
                  </a:lnTo>
                  <a:lnTo>
                    <a:pt x="752" y="277"/>
                  </a:lnTo>
                  <a:lnTo>
                    <a:pt x="756" y="279"/>
                  </a:lnTo>
                  <a:lnTo>
                    <a:pt x="756" y="277"/>
                  </a:lnTo>
                  <a:close/>
                  <a:moveTo>
                    <a:pt x="750" y="259"/>
                  </a:moveTo>
                  <a:lnTo>
                    <a:pt x="746" y="261"/>
                  </a:lnTo>
                  <a:lnTo>
                    <a:pt x="742" y="269"/>
                  </a:lnTo>
                  <a:lnTo>
                    <a:pt x="736" y="279"/>
                  </a:lnTo>
                  <a:lnTo>
                    <a:pt x="748" y="277"/>
                  </a:lnTo>
                  <a:lnTo>
                    <a:pt x="752" y="275"/>
                  </a:lnTo>
                  <a:lnTo>
                    <a:pt x="760" y="263"/>
                  </a:lnTo>
                  <a:lnTo>
                    <a:pt x="760" y="261"/>
                  </a:lnTo>
                  <a:lnTo>
                    <a:pt x="758" y="259"/>
                  </a:lnTo>
                  <a:lnTo>
                    <a:pt x="750" y="259"/>
                  </a:lnTo>
                  <a:close/>
                  <a:moveTo>
                    <a:pt x="498" y="295"/>
                  </a:moveTo>
                  <a:lnTo>
                    <a:pt x="500" y="305"/>
                  </a:lnTo>
                  <a:lnTo>
                    <a:pt x="498" y="307"/>
                  </a:lnTo>
                  <a:lnTo>
                    <a:pt x="492" y="303"/>
                  </a:lnTo>
                  <a:lnTo>
                    <a:pt x="490" y="305"/>
                  </a:lnTo>
                  <a:lnTo>
                    <a:pt x="488" y="311"/>
                  </a:lnTo>
                  <a:lnTo>
                    <a:pt x="492" y="313"/>
                  </a:lnTo>
                  <a:lnTo>
                    <a:pt x="486" y="315"/>
                  </a:lnTo>
                  <a:lnTo>
                    <a:pt x="484" y="319"/>
                  </a:lnTo>
                  <a:lnTo>
                    <a:pt x="490" y="319"/>
                  </a:lnTo>
                  <a:lnTo>
                    <a:pt x="496" y="315"/>
                  </a:lnTo>
                  <a:lnTo>
                    <a:pt x="502" y="315"/>
                  </a:lnTo>
                  <a:lnTo>
                    <a:pt x="508" y="311"/>
                  </a:lnTo>
                  <a:lnTo>
                    <a:pt x="514" y="303"/>
                  </a:lnTo>
                  <a:lnTo>
                    <a:pt x="516" y="301"/>
                  </a:lnTo>
                  <a:lnTo>
                    <a:pt x="510" y="293"/>
                  </a:lnTo>
                  <a:lnTo>
                    <a:pt x="498" y="295"/>
                  </a:lnTo>
                  <a:close/>
                  <a:moveTo>
                    <a:pt x="795" y="253"/>
                  </a:moveTo>
                  <a:lnTo>
                    <a:pt x="793" y="247"/>
                  </a:lnTo>
                  <a:lnTo>
                    <a:pt x="795" y="241"/>
                  </a:lnTo>
                  <a:lnTo>
                    <a:pt x="799" y="237"/>
                  </a:lnTo>
                  <a:lnTo>
                    <a:pt x="801" y="165"/>
                  </a:lnTo>
                  <a:lnTo>
                    <a:pt x="795" y="161"/>
                  </a:lnTo>
                  <a:lnTo>
                    <a:pt x="787" y="161"/>
                  </a:lnTo>
                  <a:lnTo>
                    <a:pt x="772" y="157"/>
                  </a:lnTo>
                  <a:lnTo>
                    <a:pt x="764" y="149"/>
                  </a:lnTo>
                  <a:lnTo>
                    <a:pt x="760" y="145"/>
                  </a:lnTo>
                  <a:lnTo>
                    <a:pt x="756" y="147"/>
                  </a:lnTo>
                  <a:lnTo>
                    <a:pt x="744" y="143"/>
                  </a:lnTo>
                  <a:lnTo>
                    <a:pt x="734" y="149"/>
                  </a:lnTo>
                  <a:lnTo>
                    <a:pt x="736" y="153"/>
                  </a:lnTo>
                  <a:lnTo>
                    <a:pt x="728" y="157"/>
                  </a:lnTo>
                  <a:lnTo>
                    <a:pt x="722" y="157"/>
                  </a:lnTo>
                  <a:lnTo>
                    <a:pt x="718" y="165"/>
                  </a:lnTo>
                  <a:lnTo>
                    <a:pt x="714" y="165"/>
                  </a:lnTo>
                  <a:lnTo>
                    <a:pt x="710" y="171"/>
                  </a:lnTo>
                  <a:lnTo>
                    <a:pt x="704" y="177"/>
                  </a:lnTo>
                  <a:lnTo>
                    <a:pt x="696" y="179"/>
                  </a:lnTo>
                  <a:lnTo>
                    <a:pt x="692" y="173"/>
                  </a:lnTo>
                  <a:lnTo>
                    <a:pt x="692" y="169"/>
                  </a:lnTo>
                  <a:lnTo>
                    <a:pt x="694" y="165"/>
                  </a:lnTo>
                  <a:lnTo>
                    <a:pt x="690" y="161"/>
                  </a:lnTo>
                  <a:lnTo>
                    <a:pt x="686" y="171"/>
                  </a:lnTo>
                  <a:lnTo>
                    <a:pt x="684" y="159"/>
                  </a:lnTo>
                  <a:lnTo>
                    <a:pt x="680" y="155"/>
                  </a:lnTo>
                  <a:lnTo>
                    <a:pt x="686" y="139"/>
                  </a:lnTo>
                  <a:lnTo>
                    <a:pt x="682" y="131"/>
                  </a:lnTo>
                  <a:lnTo>
                    <a:pt x="684" y="129"/>
                  </a:lnTo>
                  <a:lnTo>
                    <a:pt x="678" y="127"/>
                  </a:lnTo>
                  <a:lnTo>
                    <a:pt x="670" y="127"/>
                  </a:lnTo>
                  <a:lnTo>
                    <a:pt x="668" y="125"/>
                  </a:lnTo>
                  <a:lnTo>
                    <a:pt x="660" y="121"/>
                  </a:lnTo>
                  <a:lnTo>
                    <a:pt x="650" y="123"/>
                  </a:lnTo>
                  <a:lnTo>
                    <a:pt x="644" y="127"/>
                  </a:lnTo>
                  <a:lnTo>
                    <a:pt x="634" y="127"/>
                  </a:lnTo>
                  <a:lnTo>
                    <a:pt x="632" y="137"/>
                  </a:lnTo>
                  <a:lnTo>
                    <a:pt x="628" y="137"/>
                  </a:lnTo>
                  <a:lnTo>
                    <a:pt x="630" y="135"/>
                  </a:lnTo>
                  <a:lnTo>
                    <a:pt x="626" y="133"/>
                  </a:lnTo>
                  <a:lnTo>
                    <a:pt x="624" y="135"/>
                  </a:lnTo>
                  <a:lnTo>
                    <a:pt x="626" y="139"/>
                  </a:lnTo>
                  <a:lnTo>
                    <a:pt x="626" y="143"/>
                  </a:lnTo>
                  <a:lnTo>
                    <a:pt x="630" y="143"/>
                  </a:lnTo>
                  <a:lnTo>
                    <a:pt x="634" y="141"/>
                  </a:lnTo>
                  <a:lnTo>
                    <a:pt x="644" y="145"/>
                  </a:lnTo>
                  <a:lnTo>
                    <a:pt x="646" y="155"/>
                  </a:lnTo>
                  <a:lnTo>
                    <a:pt x="650" y="157"/>
                  </a:lnTo>
                  <a:lnTo>
                    <a:pt x="654" y="157"/>
                  </a:lnTo>
                  <a:lnTo>
                    <a:pt x="660" y="157"/>
                  </a:lnTo>
                  <a:lnTo>
                    <a:pt x="666" y="155"/>
                  </a:lnTo>
                  <a:lnTo>
                    <a:pt x="670" y="157"/>
                  </a:lnTo>
                  <a:lnTo>
                    <a:pt x="678" y="153"/>
                  </a:lnTo>
                  <a:lnTo>
                    <a:pt x="678" y="163"/>
                  </a:lnTo>
                  <a:lnTo>
                    <a:pt x="672" y="163"/>
                  </a:lnTo>
                  <a:lnTo>
                    <a:pt x="664" y="163"/>
                  </a:lnTo>
                  <a:lnTo>
                    <a:pt x="658" y="167"/>
                  </a:lnTo>
                  <a:lnTo>
                    <a:pt x="652" y="165"/>
                  </a:lnTo>
                  <a:lnTo>
                    <a:pt x="644" y="167"/>
                  </a:lnTo>
                  <a:lnTo>
                    <a:pt x="642" y="171"/>
                  </a:lnTo>
                  <a:lnTo>
                    <a:pt x="652" y="173"/>
                  </a:lnTo>
                  <a:lnTo>
                    <a:pt x="654" y="179"/>
                  </a:lnTo>
                  <a:lnTo>
                    <a:pt x="658" y="183"/>
                  </a:lnTo>
                  <a:lnTo>
                    <a:pt x="656" y="185"/>
                  </a:lnTo>
                  <a:lnTo>
                    <a:pt x="656" y="191"/>
                  </a:lnTo>
                  <a:lnTo>
                    <a:pt x="662" y="195"/>
                  </a:lnTo>
                  <a:lnTo>
                    <a:pt x="668" y="189"/>
                  </a:lnTo>
                  <a:lnTo>
                    <a:pt x="668" y="183"/>
                  </a:lnTo>
                  <a:lnTo>
                    <a:pt x="670" y="177"/>
                  </a:lnTo>
                  <a:lnTo>
                    <a:pt x="674" y="173"/>
                  </a:lnTo>
                  <a:lnTo>
                    <a:pt x="676" y="173"/>
                  </a:lnTo>
                  <a:lnTo>
                    <a:pt x="674" y="177"/>
                  </a:lnTo>
                  <a:lnTo>
                    <a:pt x="672" y="181"/>
                  </a:lnTo>
                  <a:lnTo>
                    <a:pt x="678" y="185"/>
                  </a:lnTo>
                  <a:lnTo>
                    <a:pt x="682" y="187"/>
                  </a:lnTo>
                  <a:lnTo>
                    <a:pt x="680" y="191"/>
                  </a:lnTo>
                  <a:lnTo>
                    <a:pt x="684" y="191"/>
                  </a:lnTo>
                  <a:lnTo>
                    <a:pt x="690" y="189"/>
                  </a:lnTo>
                  <a:lnTo>
                    <a:pt x="694" y="187"/>
                  </a:lnTo>
                  <a:lnTo>
                    <a:pt x="694" y="189"/>
                  </a:lnTo>
                  <a:lnTo>
                    <a:pt x="688" y="193"/>
                  </a:lnTo>
                  <a:lnTo>
                    <a:pt x="692" y="197"/>
                  </a:lnTo>
                  <a:lnTo>
                    <a:pt x="694" y="199"/>
                  </a:lnTo>
                  <a:lnTo>
                    <a:pt x="718" y="205"/>
                  </a:lnTo>
                  <a:lnTo>
                    <a:pt x="738" y="213"/>
                  </a:lnTo>
                  <a:lnTo>
                    <a:pt x="740" y="219"/>
                  </a:lnTo>
                  <a:lnTo>
                    <a:pt x="746" y="221"/>
                  </a:lnTo>
                  <a:lnTo>
                    <a:pt x="746" y="225"/>
                  </a:lnTo>
                  <a:lnTo>
                    <a:pt x="750" y="229"/>
                  </a:lnTo>
                  <a:lnTo>
                    <a:pt x="752" y="239"/>
                  </a:lnTo>
                  <a:lnTo>
                    <a:pt x="758" y="245"/>
                  </a:lnTo>
                  <a:lnTo>
                    <a:pt x="752" y="247"/>
                  </a:lnTo>
                  <a:lnTo>
                    <a:pt x="752" y="251"/>
                  </a:lnTo>
                  <a:lnTo>
                    <a:pt x="758" y="255"/>
                  </a:lnTo>
                  <a:lnTo>
                    <a:pt x="764" y="255"/>
                  </a:lnTo>
                  <a:lnTo>
                    <a:pt x="754" y="257"/>
                  </a:lnTo>
                  <a:lnTo>
                    <a:pt x="760" y="259"/>
                  </a:lnTo>
                  <a:lnTo>
                    <a:pt x="762" y="263"/>
                  </a:lnTo>
                  <a:lnTo>
                    <a:pt x="756" y="273"/>
                  </a:lnTo>
                  <a:lnTo>
                    <a:pt x="758" y="275"/>
                  </a:lnTo>
                  <a:lnTo>
                    <a:pt x="774" y="273"/>
                  </a:lnTo>
                  <a:lnTo>
                    <a:pt x="776" y="275"/>
                  </a:lnTo>
                  <a:lnTo>
                    <a:pt x="782" y="281"/>
                  </a:lnTo>
                  <a:lnTo>
                    <a:pt x="789" y="289"/>
                  </a:lnTo>
                  <a:lnTo>
                    <a:pt x="793" y="293"/>
                  </a:lnTo>
                  <a:lnTo>
                    <a:pt x="797" y="255"/>
                  </a:lnTo>
                  <a:lnTo>
                    <a:pt x="795" y="253"/>
                  </a:lnTo>
                  <a:close/>
                  <a:moveTo>
                    <a:pt x="380" y="30"/>
                  </a:moveTo>
                  <a:lnTo>
                    <a:pt x="374" y="28"/>
                  </a:lnTo>
                  <a:lnTo>
                    <a:pt x="366" y="26"/>
                  </a:lnTo>
                  <a:lnTo>
                    <a:pt x="360" y="36"/>
                  </a:lnTo>
                  <a:lnTo>
                    <a:pt x="362" y="48"/>
                  </a:lnTo>
                  <a:lnTo>
                    <a:pt x="354" y="58"/>
                  </a:lnTo>
                  <a:lnTo>
                    <a:pt x="350" y="68"/>
                  </a:lnTo>
                  <a:lnTo>
                    <a:pt x="344" y="82"/>
                  </a:lnTo>
                  <a:lnTo>
                    <a:pt x="330" y="88"/>
                  </a:lnTo>
                  <a:lnTo>
                    <a:pt x="318" y="84"/>
                  </a:lnTo>
                  <a:lnTo>
                    <a:pt x="316" y="82"/>
                  </a:lnTo>
                  <a:lnTo>
                    <a:pt x="306" y="84"/>
                  </a:lnTo>
                  <a:lnTo>
                    <a:pt x="302" y="91"/>
                  </a:lnTo>
                  <a:lnTo>
                    <a:pt x="294" y="95"/>
                  </a:lnTo>
                  <a:lnTo>
                    <a:pt x="284" y="93"/>
                  </a:lnTo>
                  <a:lnTo>
                    <a:pt x="274" y="95"/>
                  </a:lnTo>
                  <a:lnTo>
                    <a:pt x="268" y="91"/>
                  </a:lnTo>
                  <a:lnTo>
                    <a:pt x="258" y="82"/>
                  </a:lnTo>
                  <a:lnTo>
                    <a:pt x="256" y="74"/>
                  </a:lnTo>
                  <a:lnTo>
                    <a:pt x="254" y="74"/>
                  </a:lnTo>
                  <a:lnTo>
                    <a:pt x="252" y="78"/>
                  </a:lnTo>
                  <a:lnTo>
                    <a:pt x="248" y="80"/>
                  </a:lnTo>
                  <a:lnTo>
                    <a:pt x="244" y="91"/>
                  </a:lnTo>
                  <a:lnTo>
                    <a:pt x="246" y="103"/>
                  </a:lnTo>
                  <a:lnTo>
                    <a:pt x="250" y="109"/>
                  </a:lnTo>
                  <a:lnTo>
                    <a:pt x="248" y="119"/>
                  </a:lnTo>
                  <a:lnTo>
                    <a:pt x="252" y="121"/>
                  </a:lnTo>
                  <a:lnTo>
                    <a:pt x="250" y="123"/>
                  </a:lnTo>
                  <a:lnTo>
                    <a:pt x="250" y="129"/>
                  </a:lnTo>
                  <a:lnTo>
                    <a:pt x="256" y="129"/>
                  </a:lnTo>
                  <a:lnTo>
                    <a:pt x="254" y="135"/>
                  </a:lnTo>
                  <a:lnTo>
                    <a:pt x="260" y="135"/>
                  </a:lnTo>
                  <a:lnTo>
                    <a:pt x="264" y="143"/>
                  </a:lnTo>
                  <a:lnTo>
                    <a:pt x="262" y="149"/>
                  </a:lnTo>
                  <a:lnTo>
                    <a:pt x="264" y="157"/>
                  </a:lnTo>
                  <a:lnTo>
                    <a:pt x="264" y="167"/>
                  </a:lnTo>
                  <a:lnTo>
                    <a:pt x="264" y="171"/>
                  </a:lnTo>
                  <a:lnTo>
                    <a:pt x="274" y="171"/>
                  </a:lnTo>
                  <a:lnTo>
                    <a:pt x="276" y="173"/>
                  </a:lnTo>
                  <a:lnTo>
                    <a:pt x="284" y="173"/>
                  </a:lnTo>
                  <a:lnTo>
                    <a:pt x="288" y="171"/>
                  </a:lnTo>
                  <a:lnTo>
                    <a:pt x="292" y="169"/>
                  </a:lnTo>
                  <a:lnTo>
                    <a:pt x="292" y="173"/>
                  </a:lnTo>
                  <a:lnTo>
                    <a:pt x="292" y="177"/>
                  </a:lnTo>
                  <a:lnTo>
                    <a:pt x="292" y="183"/>
                  </a:lnTo>
                  <a:lnTo>
                    <a:pt x="300" y="181"/>
                  </a:lnTo>
                  <a:lnTo>
                    <a:pt x="308" y="181"/>
                  </a:lnTo>
                  <a:lnTo>
                    <a:pt x="314" y="179"/>
                  </a:lnTo>
                  <a:lnTo>
                    <a:pt x="314" y="175"/>
                  </a:lnTo>
                  <a:lnTo>
                    <a:pt x="318" y="173"/>
                  </a:lnTo>
                  <a:lnTo>
                    <a:pt x="322" y="179"/>
                  </a:lnTo>
                  <a:lnTo>
                    <a:pt x="326" y="181"/>
                  </a:lnTo>
                  <a:lnTo>
                    <a:pt x="332" y="179"/>
                  </a:lnTo>
                  <a:lnTo>
                    <a:pt x="340" y="181"/>
                  </a:lnTo>
                  <a:lnTo>
                    <a:pt x="340" y="187"/>
                  </a:lnTo>
                  <a:lnTo>
                    <a:pt x="340" y="195"/>
                  </a:lnTo>
                  <a:lnTo>
                    <a:pt x="350" y="191"/>
                  </a:lnTo>
                  <a:lnTo>
                    <a:pt x="356" y="189"/>
                  </a:lnTo>
                  <a:lnTo>
                    <a:pt x="364" y="185"/>
                  </a:lnTo>
                  <a:lnTo>
                    <a:pt x="366" y="181"/>
                  </a:lnTo>
                  <a:lnTo>
                    <a:pt x="370" y="177"/>
                  </a:lnTo>
                  <a:lnTo>
                    <a:pt x="368" y="173"/>
                  </a:lnTo>
                  <a:lnTo>
                    <a:pt x="372" y="171"/>
                  </a:lnTo>
                  <a:lnTo>
                    <a:pt x="374" y="165"/>
                  </a:lnTo>
                  <a:lnTo>
                    <a:pt x="378" y="159"/>
                  </a:lnTo>
                  <a:lnTo>
                    <a:pt x="376" y="155"/>
                  </a:lnTo>
                  <a:lnTo>
                    <a:pt x="374" y="147"/>
                  </a:lnTo>
                  <a:lnTo>
                    <a:pt x="382" y="135"/>
                  </a:lnTo>
                  <a:lnTo>
                    <a:pt x="392" y="131"/>
                  </a:lnTo>
                  <a:lnTo>
                    <a:pt x="394" y="127"/>
                  </a:lnTo>
                  <a:lnTo>
                    <a:pt x="392" y="117"/>
                  </a:lnTo>
                  <a:lnTo>
                    <a:pt x="394" y="113"/>
                  </a:lnTo>
                  <a:lnTo>
                    <a:pt x="396" y="105"/>
                  </a:lnTo>
                  <a:lnTo>
                    <a:pt x="400" y="91"/>
                  </a:lnTo>
                  <a:lnTo>
                    <a:pt x="404" y="97"/>
                  </a:lnTo>
                  <a:lnTo>
                    <a:pt x="412" y="99"/>
                  </a:lnTo>
                  <a:lnTo>
                    <a:pt x="418" y="97"/>
                  </a:lnTo>
                  <a:lnTo>
                    <a:pt x="422" y="93"/>
                  </a:lnTo>
                  <a:lnTo>
                    <a:pt x="416" y="91"/>
                  </a:lnTo>
                  <a:lnTo>
                    <a:pt x="414" y="86"/>
                  </a:lnTo>
                  <a:lnTo>
                    <a:pt x="406" y="80"/>
                  </a:lnTo>
                  <a:lnTo>
                    <a:pt x="394" y="72"/>
                  </a:lnTo>
                  <a:lnTo>
                    <a:pt x="402" y="70"/>
                  </a:lnTo>
                  <a:lnTo>
                    <a:pt x="404" y="68"/>
                  </a:lnTo>
                  <a:lnTo>
                    <a:pt x="398" y="62"/>
                  </a:lnTo>
                  <a:lnTo>
                    <a:pt x="398" y="56"/>
                  </a:lnTo>
                  <a:lnTo>
                    <a:pt x="394" y="50"/>
                  </a:lnTo>
                  <a:lnTo>
                    <a:pt x="396" y="48"/>
                  </a:lnTo>
                  <a:lnTo>
                    <a:pt x="394" y="44"/>
                  </a:lnTo>
                  <a:lnTo>
                    <a:pt x="390" y="44"/>
                  </a:lnTo>
                  <a:lnTo>
                    <a:pt x="398" y="42"/>
                  </a:lnTo>
                  <a:lnTo>
                    <a:pt x="396" y="38"/>
                  </a:lnTo>
                  <a:lnTo>
                    <a:pt x="390" y="34"/>
                  </a:lnTo>
                  <a:lnTo>
                    <a:pt x="392" y="32"/>
                  </a:lnTo>
                  <a:lnTo>
                    <a:pt x="388" y="28"/>
                  </a:lnTo>
                  <a:lnTo>
                    <a:pt x="380"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600"/>
            <p:cNvSpPr>
              <a:spLocks noEditPoints="1"/>
            </p:cNvSpPr>
            <p:nvPr/>
          </p:nvSpPr>
          <p:spPr bwMode="auto">
            <a:xfrm>
              <a:off x="7596040" y="4343692"/>
              <a:ext cx="103111" cy="48333"/>
            </a:xfrm>
            <a:custGeom>
              <a:avLst/>
              <a:gdLst>
                <a:gd name="T0" fmla="*/ 58 w 64"/>
                <a:gd name="T1" fmla="*/ 0 h 30"/>
                <a:gd name="T2" fmla="*/ 64 w 64"/>
                <a:gd name="T3" fmla="*/ 2 h 30"/>
                <a:gd name="T4" fmla="*/ 58 w 64"/>
                <a:gd name="T5" fmla="*/ 6 h 30"/>
                <a:gd name="T6" fmla="*/ 52 w 64"/>
                <a:gd name="T7" fmla="*/ 8 h 30"/>
                <a:gd name="T8" fmla="*/ 50 w 64"/>
                <a:gd name="T9" fmla="*/ 12 h 30"/>
                <a:gd name="T10" fmla="*/ 42 w 64"/>
                <a:gd name="T11" fmla="*/ 14 h 30"/>
                <a:gd name="T12" fmla="*/ 40 w 64"/>
                <a:gd name="T13" fmla="*/ 18 h 30"/>
                <a:gd name="T14" fmla="*/ 30 w 64"/>
                <a:gd name="T15" fmla="*/ 20 h 30"/>
                <a:gd name="T16" fmla="*/ 24 w 64"/>
                <a:gd name="T17" fmla="*/ 24 h 30"/>
                <a:gd name="T18" fmla="*/ 18 w 64"/>
                <a:gd name="T19" fmla="*/ 16 h 30"/>
                <a:gd name="T20" fmla="*/ 26 w 64"/>
                <a:gd name="T21" fmla="*/ 10 h 30"/>
                <a:gd name="T22" fmla="*/ 26 w 64"/>
                <a:gd name="T23" fmla="*/ 6 h 30"/>
                <a:gd name="T24" fmla="*/ 34 w 64"/>
                <a:gd name="T25" fmla="*/ 4 h 30"/>
                <a:gd name="T26" fmla="*/ 38 w 64"/>
                <a:gd name="T27" fmla="*/ 2 h 30"/>
                <a:gd name="T28" fmla="*/ 42 w 64"/>
                <a:gd name="T29" fmla="*/ 4 h 30"/>
                <a:gd name="T30" fmla="*/ 48 w 64"/>
                <a:gd name="T31" fmla="*/ 2 h 30"/>
                <a:gd name="T32" fmla="*/ 52 w 64"/>
                <a:gd name="T33" fmla="*/ 2 h 30"/>
                <a:gd name="T34" fmla="*/ 58 w 64"/>
                <a:gd name="T35" fmla="*/ 0 h 30"/>
                <a:gd name="T36" fmla="*/ 8 w 64"/>
                <a:gd name="T37" fmla="*/ 28 h 30"/>
                <a:gd name="T38" fmla="*/ 6 w 64"/>
                <a:gd name="T39" fmla="*/ 18 h 30"/>
                <a:gd name="T40" fmla="*/ 0 w 64"/>
                <a:gd name="T41" fmla="*/ 26 h 30"/>
                <a:gd name="T42" fmla="*/ 6 w 64"/>
                <a:gd name="T43" fmla="*/ 30 h 30"/>
                <a:gd name="T44" fmla="*/ 8 w 64"/>
                <a:gd name="T4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30">
                  <a:moveTo>
                    <a:pt x="58" y="0"/>
                  </a:moveTo>
                  <a:lnTo>
                    <a:pt x="64" y="2"/>
                  </a:lnTo>
                  <a:lnTo>
                    <a:pt x="58" y="6"/>
                  </a:lnTo>
                  <a:lnTo>
                    <a:pt x="52" y="8"/>
                  </a:lnTo>
                  <a:lnTo>
                    <a:pt x="50" y="12"/>
                  </a:lnTo>
                  <a:lnTo>
                    <a:pt x="42" y="14"/>
                  </a:lnTo>
                  <a:lnTo>
                    <a:pt x="40" y="18"/>
                  </a:lnTo>
                  <a:lnTo>
                    <a:pt x="30" y="20"/>
                  </a:lnTo>
                  <a:lnTo>
                    <a:pt x="24" y="24"/>
                  </a:lnTo>
                  <a:lnTo>
                    <a:pt x="18" y="16"/>
                  </a:lnTo>
                  <a:lnTo>
                    <a:pt x="26" y="10"/>
                  </a:lnTo>
                  <a:lnTo>
                    <a:pt x="26" y="6"/>
                  </a:lnTo>
                  <a:lnTo>
                    <a:pt x="34" y="4"/>
                  </a:lnTo>
                  <a:lnTo>
                    <a:pt x="38" y="2"/>
                  </a:lnTo>
                  <a:lnTo>
                    <a:pt x="42" y="4"/>
                  </a:lnTo>
                  <a:lnTo>
                    <a:pt x="48" y="2"/>
                  </a:lnTo>
                  <a:lnTo>
                    <a:pt x="52" y="2"/>
                  </a:lnTo>
                  <a:lnTo>
                    <a:pt x="58" y="0"/>
                  </a:lnTo>
                  <a:close/>
                  <a:moveTo>
                    <a:pt x="8" y="28"/>
                  </a:moveTo>
                  <a:lnTo>
                    <a:pt x="6" y="18"/>
                  </a:lnTo>
                  <a:lnTo>
                    <a:pt x="0" y="26"/>
                  </a:lnTo>
                  <a:lnTo>
                    <a:pt x="6" y="30"/>
                  </a:lnTo>
                  <a:lnTo>
                    <a:pt x="8"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601"/>
            <p:cNvSpPr>
              <a:spLocks noEditPoints="1"/>
            </p:cNvSpPr>
            <p:nvPr/>
          </p:nvSpPr>
          <p:spPr bwMode="auto">
            <a:xfrm>
              <a:off x="7412374" y="3484975"/>
              <a:ext cx="270665" cy="431775"/>
            </a:xfrm>
            <a:custGeom>
              <a:avLst/>
              <a:gdLst>
                <a:gd name="T0" fmla="*/ 10 w 168"/>
                <a:gd name="T1" fmla="*/ 194 h 268"/>
                <a:gd name="T2" fmla="*/ 40 w 168"/>
                <a:gd name="T3" fmla="*/ 162 h 268"/>
                <a:gd name="T4" fmla="*/ 22 w 168"/>
                <a:gd name="T5" fmla="*/ 166 h 268"/>
                <a:gd name="T6" fmla="*/ 0 w 168"/>
                <a:gd name="T7" fmla="*/ 200 h 268"/>
                <a:gd name="T8" fmla="*/ 32 w 168"/>
                <a:gd name="T9" fmla="*/ 148 h 268"/>
                <a:gd name="T10" fmla="*/ 46 w 168"/>
                <a:gd name="T11" fmla="*/ 128 h 268"/>
                <a:gd name="T12" fmla="*/ 58 w 168"/>
                <a:gd name="T13" fmla="*/ 262 h 268"/>
                <a:gd name="T14" fmla="*/ 76 w 168"/>
                <a:gd name="T15" fmla="*/ 250 h 268"/>
                <a:gd name="T16" fmla="*/ 80 w 168"/>
                <a:gd name="T17" fmla="*/ 238 h 268"/>
                <a:gd name="T18" fmla="*/ 152 w 168"/>
                <a:gd name="T19" fmla="*/ 248 h 268"/>
                <a:gd name="T20" fmla="*/ 160 w 168"/>
                <a:gd name="T21" fmla="*/ 248 h 268"/>
                <a:gd name="T22" fmla="*/ 164 w 168"/>
                <a:gd name="T23" fmla="*/ 200 h 268"/>
                <a:gd name="T24" fmla="*/ 152 w 168"/>
                <a:gd name="T25" fmla="*/ 186 h 268"/>
                <a:gd name="T26" fmla="*/ 140 w 168"/>
                <a:gd name="T27" fmla="*/ 190 h 268"/>
                <a:gd name="T28" fmla="*/ 126 w 168"/>
                <a:gd name="T29" fmla="*/ 198 h 268"/>
                <a:gd name="T30" fmla="*/ 116 w 168"/>
                <a:gd name="T31" fmla="*/ 200 h 268"/>
                <a:gd name="T32" fmla="*/ 86 w 168"/>
                <a:gd name="T33" fmla="*/ 224 h 268"/>
                <a:gd name="T34" fmla="*/ 96 w 168"/>
                <a:gd name="T35" fmla="*/ 214 h 268"/>
                <a:gd name="T36" fmla="*/ 112 w 168"/>
                <a:gd name="T37" fmla="*/ 224 h 268"/>
                <a:gd name="T38" fmla="*/ 120 w 168"/>
                <a:gd name="T39" fmla="*/ 234 h 268"/>
                <a:gd name="T40" fmla="*/ 142 w 168"/>
                <a:gd name="T41" fmla="*/ 250 h 268"/>
                <a:gd name="T42" fmla="*/ 152 w 168"/>
                <a:gd name="T43" fmla="*/ 232 h 268"/>
                <a:gd name="T44" fmla="*/ 114 w 168"/>
                <a:gd name="T45" fmla="*/ 184 h 268"/>
                <a:gd name="T46" fmla="*/ 144 w 168"/>
                <a:gd name="T47" fmla="*/ 164 h 268"/>
                <a:gd name="T48" fmla="*/ 152 w 168"/>
                <a:gd name="T49" fmla="*/ 176 h 268"/>
                <a:gd name="T50" fmla="*/ 114 w 168"/>
                <a:gd name="T51" fmla="*/ 176 h 268"/>
                <a:gd name="T52" fmla="*/ 138 w 168"/>
                <a:gd name="T53" fmla="*/ 164 h 268"/>
                <a:gd name="T54" fmla="*/ 120 w 168"/>
                <a:gd name="T55" fmla="*/ 150 h 268"/>
                <a:gd name="T56" fmla="*/ 130 w 168"/>
                <a:gd name="T57" fmla="*/ 168 h 268"/>
                <a:gd name="T58" fmla="*/ 108 w 168"/>
                <a:gd name="T59" fmla="*/ 166 h 268"/>
                <a:gd name="T60" fmla="*/ 116 w 168"/>
                <a:gd name="T61" fmla="*/ 154 h 268"/>
                <a:gd name="T62" fmla="*/ 100 w 168"/>
                <a:gd name="T63" fmla="*/ 188 h 268"/>
                <a:gd name="T64" fmla="*/ 102 w 168"/>
                <a:gd name="T65" fmla="*/ 150 h 268"/>
                <a:gd name="T66" fmla="*/ 90 w 168"/>
                <a:gd name="T67" fmla="*/ 158 h 268"/>
                <a:gd name="T68" fmla="*/ 96 w 168"/>
                <a:gd name="T69" fmla="*/ 138 h 268"/>
                <a:gd name="T70" fmla="*/ 82 w 168"/>
                <a:gd name="T71" fmla="*/ 150 h 268"/>
                <a:gd name="T72" fmla="*/ 98 w 168"/>
                <a:gd name="T73" fmla="*/ 146 h 268"/>
                <a:gd name="T74" fmla="*/ 140 w 168"/>
                <a:gd name="T75" fmla="*/ 132 h 268"/>
                <a:gd name="T76" fmla="*/ 126 w 168"/>
                <a:gd name="T77" fmla="*/ 134 h 268"/>
                <a:gd name="T78" fmla="*/ 144 w 168"/>
                <a:gd name="T79" fmla="*/ 150 h 268"/>
                <a:gd name="T80" fmla="*/ 102 w 168"/>
                <a:gd name="T81" fmla="*/ 128 h 268"/>
                <a:gd name="T82" fmla="*/ 78 w 168"/>
                <a:gd name="T83" fmla="*/ 120 h 268"/>
                <a:gd name="T84" fmla="*/ 70 w 168"/>
                <a:gd name="T85" fmla="*/ 116 h 268"/>
                <a:gd name="T86" fmla="*/ 42 w 168"/>
                <a:gd name="T87" fmla="*/ 102 h 268"/>
                <a:gd name="T88" fmla="*/ 110 w 168"/>
                <a:gd name="T89" fmla="*/ 116 h 268"/>
                <a:gd name="T90" fmla="*/ 110 w 168"/>
                <a:gd name="T91" fmla="*/ 96 h 268"/>
                <a:gd name="T92" fmla="*/ 96 w 168"/>
                <a:gd name="T93" fmla="*/ 88 h 268"/>
                <a:gd name="T94" fmla="*/ 78 w 168"/>
                <a:gd name="T95" fmla="*/ 86 h 268"/>
                <a:gd name="T96" fmla="*/ 60 w 168"/>
                <a:gd name="T97" fmla="*/ 68 h 268"/>
                <a:gd name="T98" fmla="*/ 74 w 168"/>
                <a:gd name="T99" fmla="*/ 28 h 268"/>
                <a:gd name="T100" fmla="*/ 60 w 168"/>
                <a:gd name="T101" fmla="*/ 6 h 268"/>
                <a:gd name="T102" fmla="*/ 32 w 168"/>
                <a:gd name="T103" fmla="*/ 12 h 268"/>
                <a:gd name="T104" fmla="*/ 32 w 168"/>
                <a:gd name="T105" fmla="*/ 44 h 268"/>
                <a:gd name="T106" fmla="*/ 44 w 168"/>
                <a:gd name="T107" fmla="*/ 80 h 268"/>
                <a:gd name="T108" fmla="*/ 52 w 168"/>
                <a:gd name="T109" fmla="*/ 92 h 268"/>
                <a:gd name="T110" fmla="*/ 82 w 168"/>
                <a:gd name="T111" fmla="*/ 106 h 268"/>
                <a:gd name="T112" fmla="*/ 96 w 168"/>
                <a:gd name="T113" fmla="*/ 104 h 268"/>
                <a:gd name="T114" fmla="*/ 92 w 168"/>
                <a:gd name="T115" fmla="*/ 108 h 268"/>
                <a:gd name="T116" fmla="*/ 72 w 168"/>
                <a:gd name="T117" fmla="*/ 104 h 268"/>
                <a:gd name="T118" fmla="*/ 84 w 168"/>
                <a:gd name="T119" fmla="*/ 122 h 268"/>
                <a:gd name="T120" fmla="*/ 128 w 168"/>
                <a:gd name="T121" fmla="*/ 186 h 268"/>
                <a:gd name="T122" fmla="*/ 44 w 168"/>
                <a:gd name="T123" fmla="*/ 16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268">
                  <a:moveTo>
                    <a:pt x="2" y="206"/>
                  </a:moveTo>
                  <a:lnTo>
                    <a:pt x="4" y="202"/>
                  </a:lnTo>
                  <a:lnTo>
                    <a:pt x="2" y="202"/>
                  </a:lnTo>
                  <a:lnTo>
                    <a:pt x="0" y="204"/>
                  </a:lnTo>
                  <a:lnTo>
                    <a:pt x="2" y="206"/>
                  </a:lnTo>
                  <a:close/>
                  <a:moveTo>
                    <a:pt x="8" y="194"/>
                  </a:moveTo>
                  <a:lnTo>
                    <a:pt x="10" y="194"/>
                  </a:lnTo>
                  <a:lnTo>
                    <a:pt x="14" y="190"/>
                  </a:lnTo>
                  <a:lnTo>
                    <a:pt x="16" y="188"/>
                  </a:lnTo>
                  <a:lnTo>
                    <a:pt x="22" y="178"/>
                  </a:lnTo>
                  <a:lnTo>
                    <a:pt x="22" y="172"/>
                  </a:lnTo>
                  <a:lnTo>
                    <a:pt x="30" y="168"/>
                  </a:lnTo>
                  <a:lnTo>
                    <a:pt x="34" y="164"/>
                  </a:lnTo>
                  <a:lnTo>
                    <a:pt x="40" y="162"/>
                  </a:lnTo>
                  <a:lnTo>
                    <a:pt x="40" y="160"/>
                  </a:lnTo>
                  <a:lnTo>
                    <a:pt x="36" y="156"/>
                  </a:lnTo>
                  <a:lnTo>
                    <a:pt x="36" y="154"/>
                  </a:lnTo>
                  <a:lnTo>
                    <a:pt x="32" y="154"/>
                  </a:lnTo>
                  <a:lnTo>
                    <a:pt x="30" y="160"/>
                  </a:lnTo>
                  <a:lnTo>
                    <a:pt x="26" y="164"/>
                  </a:lnTo>
                  <a:lnTo>
                    <a:pt x="22" y="166"/>
                  </a:lnTo>
                  <a:lnTo>
                    <a:pt x="18" y="168"/>
                  </a:lnTo>
                  <a:lnTo>
                    <a:pt x="18" y="176"/>
                  </a:lnTo>
                  <a:lnTo>
                    <a:pt x="10" y="182"/>
                  </a:lnTo>
                  <a:lnTo>
                    <a:pt x="6" y="188"/>
                  </a:lnTo>
                  <a:lnTo>
                    <a:pt x="4" y="194"/>
                  </a:lnTo>
                  <a:lnTo>
                    <a:pt x="0" y="196"/>
                  </a:lnTo>
                  <a:lnTo>
                    <a:pt x="0" y="200"/>
                  </a:lnTo>
                  <a:lnTo>
                    <a:pt x="6" y="196"/>
                  </a:lnTo>
                  <a:lnTo>
                    <a:pt x="8" y="194"/>
                  </a:lnTo>
                  <a:close/>
                  <a:moveTo>
                    <a:pt x="38" y="146"/>
                  </a:moveTo>
                  <a:lnTo>
                    <a:pt x="34" y="142"/>
                  </a:lnTo>
                  <a:lnTo>
                    <a:pt x="30" y="142"/>
                  </a:lnTo>
                  <a:lnTo>
                    <a:pt x="30" y="146"/>
                  </a:lnTo>
                  <a:lnTo>
                    <a:pt x="32" y="148"/>
                  </a:lnTo>
                  <a:lnTo>
                    <a:pt x="32" y="152"/>
                  </a:lnTo>
                  <a:lnTo>
                    <a:pt x="34" y="152"/>
                  </a:lnTo>
                  <a:lnTo>
                    <a:pt x="38" y="146"/>
                  </a:lnTo>
                  <a:close/>
                  <a:moveTo>
                    <a:pt x="40" y="128"/>
                  </a:moveTo>
                  <a:lnTo>
                    <a:pt x="42" y="132"/>
                  </a:lnTo>
                  <a:lnTo>
                    <a:pt x="46" y="130"/>
                  </a:lnTo>
                  <a:lnTo>
                    <a:pt x="46" y="128"/>
                  </a:lnTo>
                  <a:lnTo>
                    <a:pt x="42" y="124"/>
                  </a:lnTo>
                  <a:lnTo>
                    <a:pt x="42" y="124"/>
                  </a:lnTo>
                  <a:lnTo>
                    <a:pt x="38" y="124"/>
                  </a:lnTo>
                  <a:lnTo>
                    <a:pt x="38" y="126"/>
                  </a:lnTo>
                  <a:lnTo>
                    <a:pt x="40" y="128"/>
                  </a:lnTo>
                  <a:close/>
                  <a:moveTo>
                    <a:pt x="58" y="266"/>
                  </a:moveTo>
                  <a:lnTo>
                    <a:pt x="58" y="262"/>
                  </a:lnTo>
                  <a:lnTo>
                    <a:pt x="50" y="266"/>
                  </a:lnTo>
                  <a:lnTo>
                    <a:pt x="48" y="268"/>
                  </a:lnTo>
                  <a:lnTo>
                    <a:pt x="58" y="266"/>
                  </a:lnTo>
                  <a:close/>
                  <a:moveTo>
                    <a:pt x="72" y="252"/>
                  </a:moveTo>
                  <a:lnTo>
                    <a:pt x="74" y="254"/>
                  </a:lnTo>
                  <a:lnTo>
                    <a:pt x="76" y="252"/>
                  </a:lnTo>
                  <a:lnTo>
                    <a:pt x="76" y="250"/>
                  </a:lnTo>
                  <a:lnTo>
                    <a:pt x="68" y="248"/>
                  </a:lnTo>
                  <a:lnTo>
                    <a:pt x="66" y="250"/>
                  </a:lnTo>
                  <a:lnTo>
                    <a:pt x="66" y="252"/>
                  </a:lnTo>
                  <a:lnTo>
                    <a:pt x="72" y="252"/>
                  </a:lnTo>
                  <a:close/>
                  <a:moveTo>
                    <a:pt x="90" y="236"/>
                  </a:moveTo>
                  <a:lnTo>
                    <a:pt x="84" y="234"/>
                  </a:lnTo>
                  <a:lnTo>
                    <a:pt x="80" y="238"/>
                  </a:lnTo>
                  <a:lnTo>
                    <a:pt x="80" y="240"/>
                  </a:lnTo>
                  <a:lnTo>
                    <a:pt x="82" y="240"/>
                  </a:lnTo>
                  <a:lnTo>
                    <a:pt x="86" y="242"/>
                  </a:lnTo>
                  <a:lnTo>
                    <a:pt x="88" y="242"/>
                  </a:lnTo>
                  <a:lnTo>
                    <a:pt x="90" y="236"/>
                  </a:lnTo>
                  <a:close/>
                  <a:moveTo>
                    <a:pt x="152" y="256"/>
                  </a:moveTo>
                  <a:lnTo>
                    <a:pt x="152" y="248"/>
                  </a:lnTo>
                  <a:lnTo>
                    <a:pt x="150" y="240"/>
                  </a:lnTo>
                  <a:lnTo>
                    <a:pt x="146" y="240"/>
                  </a:lnTo>
                  <a:lnTo>
                    <a:pt x="148" y="226"/>
                  </a:lnTo>
                  <a:lnTo>
                    <a:pt x="154" y="224"/>
                  </a:lnTo>
                  <a:lnTo>
                    <a:pt x="156" y="232"/>
                  </a:lnTo>
                  <a:lnTo>
                    <a:pt x="160" y="238"/>
                  </a:lnTo>
                  <a:lnTo>
                    <a:pt x="160" y="248"/>
                  </a:lnTo>
                  <a:lnTo>
                    <a:pt x="162" y="234"/>
                  </a:lnTo>
                  <a:lnTo>
                    <a:pt x="168" y="226"/>
                  </a:lnTo>
                  <a:lnTo>
                    <a:pt x="166" y="220"/>
                  </a:lnTo>
                  <a:lnTo>
                    <a:pt x="166" y="214"/>
                  </a:lnTo>
                  <a:lnTo>
                    <a:pt x="162" y="212"/>
                  </a:lnTo>
                  <a:lnTo>
                    <a:pt x="164" y="208"/>
                  </a:lnTo>
                  <a:lnTo>
                    <a:pt x="164" y="200"/>
                  </a:lnTo>
                  <a:lnTo>
                    <a:pt x="158" y="200"/>
                  </a:lnTo>
                  <a:lnTo>
                    <a:pt x="158" y="198"/>
                  </a:lnTo>
                  <a:lnTo>
                    <a:pt x="160" y="194"/>
                  </a:lnTo>
                  <a:lnTo>
                    <a:pt x="160" y="192"/>
                  </a:lnTo>
                  <a:lnTo>
                    <a:pt x="158" y="190"/>
                  </a:lnTo>
                  <a:lnTo>
                    <a:pt x="156" y="184"/>
                  </a:lnTo>
                  <a:lnTo>
                    <a:pt x="152" y="186"/>
                  </a:lnTo>
                  <a:lnTo>
                    <a:pt x="150" y="182"/>
                  </a:lnTo>
                  <a:lnTo>
                    <a:pt x="148" y="180"/>
                  </a:lnTo>
                  <a:lnTo>
                    <a:pt x="144" y="178"/>
                  </a:lnTo>
                  <a:lnTo>
                    <a:pt x="142" y="178"/>
                  </a:lnTo>
                  <a:lnTo>
                    <a:pt x="144" y="188"/>
                  </a:lnTo>
                  <a:lnTo>
                    <a:pt x="142" y="190"/>
                  </a:lnTo>
                  <a:lnTo>
                    <a:pt x="140" y="190"/>
                  </a:lnTo>
                  <a:lnTo>
                    <a:pt x="138" y="192"/>
                  </a:lnTo>
                  <a:lnTo>
                    <a:pt x="134" y="190"/>
                  </a:lnTo>
                  <a:lnTo>
                    <a:pt x="132" y="190"/>
                  </a:lnTo>
                  <a:lnTo>
                    <a:pt x="130" y="194"/>
                  </a:lnTo>
                  <a:lnTo>
                    <a:pt x="130" y="200"/>
                  </a:lnTo>
                  <a:lnTo>
                    <a:pt x="128" y="200"/>
                  </a:lnTo>
                  <a:lnTo>
                    <a:pt x="126" y="198"/>
                  </a:lnTo>
                  <a:lnTo>
                    <a:pt x="124" y="200"/>
                  </a:lnTo>
                  <a:lnTo>
                    <a:pt x="124" y="208"/>
                  </a:lnTo>
                  <a:lnTo>
                    <a:pt x="116" y="210"/>
                  </a:lnTo>
                  <a:lnTo>
                    <a:pt x="112" y="214"/>
                  </a:lnTo>
                  <a:lnTo>
                    <a:pt x="112" y="210"/>
                  </a:lnTo>
                  <a:lnTo>
                    <a:pt x="116" y="206"/>
                  </a:lnTo>
                  <a:lnTo>
                    <a:pt x="116" y="200"/>
                  </a:lnTo>
                  <a:lnTo>
                    <a:pt x="108" y="198"/>
                  </a:lnTo>
                  <a:lnTo>
                    <a:pt x="106" y="200"/>
                  </a:lnTo>
                  <a:lnTo>
                    <a:pt x="100" y="202"/>
                  </a:lnTo>
                  <a:lnTo>
                    <a:pt x="100" y="208"/>
                  </a:lnTo>
                  <a:lnTo>
                    <a:pt x="92" y="210"/>
                  </a:lnTo>
                  <a:lnTo>
                    <a:pt x="88" y="214"/>
                  </a:lnTo>
                  <a:lnTo>
                    <a:pt x="86" y="224"/>
                  </a:lnTo>
                  <a:lnTo>
                    <a:pt x="84" y="228"/>
                  </a:lnTo>
                  <a:lnTo>
                    <a:pt x="86" y="234"/>
                  </a:lnTo>
                  <a:lnTo>
                    <a:pt x="90" y="232"/>
                  </a:lnTo>
                  <a:lnTo>
                    <a:pt x="92" y="224"/>
                  </a:lnTo>
                  <a:lnTo>
                    <a:pt x="94" y="222"/>
                  </a:lnTo>
                  <a:lnTo>
                    <a:pt x="94" y="218"/>
                  </a:lnTo>
                  <a:lnTo>
                    <a:pt x="96" y="214"/>
                  </a:lnTo>
                  <a:lnTo>
                    <a:pt x="100" y="218"/>
                  </a:lnTo>
                  <a:lnTo>
                    <a:pt x="98" y="222"/>
                  </a:lnTo>
                  <a:lnTo>
                    <a:pt x="98" y="224"/>
                  </a:lnTo>
                  <a:lnTo>
                    <a:pt x="102" y="222"/>
                  </a:lnTo>
                  <a:lnTo>
                    <a:pt x="106" y="218"/>
                  </a:lnTo>
                  <a:lnTo>
                    <a:pt x="108" y="222"/>
                  </a:lnTo>
                  <a:lnTo>
                    <a:pt x="112" y="224"/>
                  </a:lnTo>
                  <a:lnTo>
                    <a:pt x="112" y="220"/>
                  </a:lnTo>
                  <a:lnTo>
                    <a:pt x="110" y="218"/>
                  </a:lnTo>
                  <a:lnTo>
                    <a:pt x="112" y="216"/>
                  </a:lnTo>
                  <a:lnTo>
                    <a:pt x="122" y="218"/>
                  </a:lnTo>
                  <a:lnTo>
                    <a:pt x="126" y="222"/>
                  </a:lnTo>
                  <a:lnTo>
                    <a:pt x="122" y="232"/>
                  </a:lnTo>
                  <a:lnTo>
                    <a:pt x="120" y="234"/>
                  </a:lnTo>
                  <a:lnTo>
                    <a:pt x="122" y="240"/>
                  </a:lnTo>
                  <a:lnTo>
                    <a:pt x="124" y="246"/>
                  </a:lnTo>
                  <a:lnTo>
                    <a:pt x="126" y="250"/>
                  </a:lnTo>
                  <a:lnTo>
                    <a:pt x="138" y="256"/>
                  </a:lnTo>
                  <a:lnTo>
                    <a:pt x="140" y="256"/>
                  </a:lnTo>
                  <a:lnTo>
                    <a:pt x="144" y="252"/>
                  </a:lnTo>
                  <a:lnTo>
                    <a:pt x="142" y="250"/>
                  </a:lnTo>
                  <a:lnTo>
                    <a:pt x="144" y="248"/>
                  </a:lnTo>
                  <a:lnTo>
                    <a:pt x="146" y="250"/>
                  </a:lnTo>
                  <a:lnTo>
                    <a:pt x="144" y="256"/>
                  </a:lnTo>
                  <a:lnTo>
                    <a:pt x="148" y="260"/>
                  </a:lnTo>
                  <a:lnTo>
                    <a:pt x="152" y="256"/>
                  </a:lnTo>
                  <a:close/>
                  <a:moveTo>
                    <a:pt x="152" y="234"/>
                  </a:moveTo>
                  <a:lnTo>
                    <a:pt x="152" y="232"/>
                  </a:lnTo>
                  <a:lnTo>
                    <a:pt x="152" y="228"/>
                  </a:lnTo>
                  <a:lnTo>
                    <a:pt x="150" y="232"/>
                  </a:lnTo>
                  <a:lnTo>
                    <a:pt x="150" y="232"/>
                  </a:lnTo>
                  <a:lnTo>
                    <a:pt x="150" y="234"/>
                  </a:lnTo>
                  <a:lnTo>
                    <a:pt x="152" y="234"/>
                  </a:lnTo>
                  <a:close/>
                  <a:moveTo>
                    <a:pt x="114" y="188"/>
                  </a:moveTo>
                  <a:lnTo>
                    <a:pt x="114" y="184"/>
                  </a:lnTo>
                  <a:lnTo>
                    <a:pt x="108" y="184"/>
                  </a:lnTo>
                  <a:lnTo>
                    <a:pt x="110" y="188"/>
                  </a:lnTo>
                  <a:lnTo>
                    <a:pt x="114" y="188"/>
                  </a:lnTo>
                  <a:close/>
                  <a:moveTo>
                    <a:pt x="148" y="172"/>
                  </a:moveTo>
                  <a:lnTo>
                    <a:pt x="148" y="168"/>
                  </a:lnTo>
                  <a:lnTo>
                    <a:pt x="146" y="162"/>
                  </a:lnTo>
                  <a:lnTo>
                    <a:pt x="144" y="164"/>
                  </a:lnTo>
                  <a:lnTo>
                    <a:pt x="144" y="168"/>
                  </a:lnTo>
                  <a:lnTo>
                    <a:pt x="146" y="170"/>
                  </a:lnTo>
                  <a:lnTo>
                    <a:pt x="144" y="174"/>
                  </a:lnTo>
                  <a:lnTo>
                    <a:pt x="148" y="172"/>
                  </a:lnTo>
                  <a:close/>
                  <a:moveTo>
                    <a:pt x="156" y="174"/>
                  </a:moveTo>
                  <a:lnTo>
                    <a:pt x="152" y="170"/>
                  </a:lnTo>
                  <a:lnTo>
                    <a:pt x="152" y="176"/>
                  </a:lnTo>
                  <a:lnTo>
                    <a:pt x="152" y="178"/>
                  </a:lnTo>
                  <a:lnTo>
                    <a:pt x="154" y="180"/>
                  </a:lnTo>
                  <a:lnTo>
                    <a:pt x="156" y="174"/>
                  </a:lnTo>
                  <a:close/>
                  <a:moveTo>
                    <a:pt x="126" y="174"/>
                  </a:moveTo>
                  <a:lnTo>
                    <a:pt x="126" y="170"/>
                  </a:lnTo>
                  <a:lnTo>
                    <a:pt x="120" y="170"/>
                  </a:lnTo>
                  <a:lnTo>
                    <a:pt x="114" y="176"/>
                  </a:lnTo>
                  <a:lnTo>
                    <a:pt x="116" y="180"/>
                  </a:lnTo>
                  <a:lnTo>
                    <a:pt x="122" y="178"/>
                  </a:lnTo>
                  <a:lnTo>
                    <a:pt x="126" y="178"/>
                  </a:lnTo>
                  <a:lnTo>
                    <a:pt x="126" y="174"/>
                  </a:lnTo>
                  <a:close/>
                  <a:moveTo>
                    <a:pt x="136" y="170"/>
                  </a:moveTo>
                  <a:lnTo>
                    <a:pt x="134" y="164"/>
                  </a:lnTo>
                  <a:lnTo>
                    <a:pt x="138" y="164"/>
                  </a:lnTo>
                  <a:lnTo>
                    <a:pt x="138" y="158"/>
                  </a:lnTo>
                  <a:lnTo>
                    <a:pt x="134" y="156"/>
                  </a:lnTo>
                  <a:lnTo>
                    <a:pt x="134" y="150"/>
                  </a:lnTo>
                  <a:lnTo>
                    <a:pt x="130" y="146"/>
                  </a:lnTo>
                  <a:lnTo>
                    <a:pt x="126" y="144"/>
                  </a:lnTo>
                  <a:lnTo>
                    <a:pt x="120" y="146"/>
                  </a:lnTo>
                  <a:lnTo>
                    <a:pt x="120" y="150"/>
                  </a:lnTo>
                  <a:lnTo>
                    <a:pt x="120" y="154"/>
                  </a:lnTo>
                  <a:lnTo>
                    <a:pt x="122" y="154"/>
                  </a:lnTo>
                  <a:lnTo>
                    <a:pt x="124" y="150"/>
                  </a:lnTo>
                  <a:lnTo>
                    <a:pt x="128" y="150"/>
                  </a:lnTo>
                  <a:lnTo>
                    <a:pt x="130" y="158"/>
                  </a:lnTo>
                  <a:lnTo>
                    <a:pt x="128" y="162"/>
                  </a:lnTo>
                  <a:lnTo>
                    <a:pt x="130" y="168"/>
                  </a:lnTo>
                  <a:lnTo>
                    <a:pt x="134" y="170"/>
                  </a:lnTo>
                  <a:lnTo>
                    <a:pt x="136" y="170"/>
                  </a:lnTo>
                  <a:close/>
                  <a:moveTo>
                    <a:pt x="116" y="154"/>
                  </a:moveTo>
                  <a:lnTo>
                    <a:pt x="114" y="146"/>
                  </a:lnTo>
                  <a:lnTo>
                    <a:pt x="112" y="146"/>
                  </a:lnTo>
                  <a:lnTo>
                    <a:pt x="112" y="156"/>
                  </a:lnTo>
                  <a:lnTo>
                    <a:pt x="108" y="166"/>
                  </a:lnTo>
                  <a:lnTo>
                    <a:pt x="106" y="174"/>
                  </a:lnTo>
                  <a:lnTo>
                    <a:pt x="106" y="182"/>
                  </a:lnTo>
                  <a:lnTo>
                    <a:pt x="110" y="176"/>
                  </a:lnTo>
                  <a:lnTo>
                    <a:pt x="110" y="170"/>
                  </a:lnTo>
                  <a:lnTo>
                    <a:pt x="114" y="166"/>
                  </a:lnTo>
                  <a:lnTo>
                    <a:pt x="116" y="160"/>
                  </a:lnTo>
                  <a:lnTo>
                    <a:pt x="116" y="154"/>
                  </a:lnTo>
                  <a:close/>
                  <a:moveTo>
                    <a:pt x="98" y="168"/>
                  </a:moveTo>
                  <a:lnTo>
                    <a:pt x="92" y="172"/>
                  </a:lnTo>
                  <a:lnTo>
                    <a:pt x="90" y="172"/>
                  </a:lnTo>
                  <a:lnTo>
                    <a:pt x="88" y="176"/>
                  </a:lnTo>
                  <a:lnTo>
                    <a:pt x="92" y="182"/>
                  </a:lnTo>
                  <a:lnTo>
                    <a:pt x="98" y="182"/>
                  </a:lnTo>
                  <a:lnTo>
                    <a:pt x="100" y="188"/>
                  </a:lnTo>
                  <a:lnTo>
                    <a:pt x="104" y="188"/>
                  </a:lnTo>
                  <a:lnTo>
                    <a:pt x="104" y="184"/>
                  </a:lnTo>
                  <a:lnTo>
                    <a:pt x="102" y="180"/>
                  </a:lnTo>
                  <a:lnTo>
                    <a:pt x="100" y="178"/>
                  </a:lnTo>
                  <a:lnTo>
                    <a:pt x="108" y="158"/>
                  </a:lnTo>
                  <a:lnTo>
                    <a:pt x="108" y="154"/>
                  </a:lnTo>
                  <a:lnTo>
                    <a:pt x="102" y="150"/>
                  </a:lnTo>
                  <a:lnTo>
                    <a:pt x="100" y="152"/>
                  </a:lnTo>
                  <a:lnTo>
                    <a:pt x="96" y="152"/>
                  </a:lnTo>
                  <a:lnTo>
                    <a:pt x="98" y="154"/>
                  </a:lnTo>
                  <a:lnTo>
                    <a:pt x="98" y="168"/>
                  </a:lnTo>
                  <a:close/>
                  <a:moveTo>
                    <a:pt x="94" y="160"/>
                  </a:moveTo>
                  <a:lnTo>
                    <a:pt x="94" y="156"/>
                  </a:lnTo>
                  <a:lnTo>
                    <a:pt x="90" y="158"/>
                  </a:lnTo>
                  <a:lnTo>
                    <a:pt x="90" y="162"/>
                  </a:lnTo>
                  <a:lnTo>
                    <a:pt x="92" y="164"/>
                  </a:lnTo>
                  <a:lnTo>
                    <a:pt x="94" y="160"/>
                  </a:lnTo>
                  <a:close/>
                  <a:moveTo>
                    <a:pt x="102" y="142"/>
                  </a:moveTo>
                  <a:lnTo>
                    <a:pt x="102" y="140"/>
                  </a:lnTo>
                  <a:lnTo>
                    <a:pt x="100" y="138"/>
                  </a:lnTo>
                  <a:lnTo>
                    <a:pt x="96" y="138"/>
                  </a:lnTo>
                  <a:lnTo>
                    <a:pt x="92" y="138"/>
                  </a:lnTo>
                  <a:lnTo>
                    <a:pt x="86" y="138"/>
                  </a:lnTo>
                  <a:lnTo>
                    <a:pt x="84" y="134"/>
                  </a:lnTo>
                  <a:lnTo>
                    <a:pt x="76" y="134"/>
                  </a:lnTo>
                  <a:lnTo>
                    <a:pt x="78" y="138"/>
                  </a:lnTo>
                  <a:lnTo>
                    <a:pt x="82" y="140"/>
                  </a:lnTo>
                  <a:lnTo>
                    <a:pt x="82" y="150"/>
                  </a:lnTo>
                  <a:lnTo>
                    <a:pt x="78" y="160"/>
                  </a:lnTo>
                  <a:lnTo>
                    <a:pt x="78" y="166"/>
                  </a:lnTo>
                  <a:lnTo>
                    <a:pt x="86" y="158"/>
                  </a:lnTo>
                  <a:lnTo>
                    <a:pt x="90" y="158"/>
                  </a:lnTo>
                  <a:lnTo>
                    <a:pt x="92" y="154"/>
                  </a:lnTo>
                  <a:lnTo>
                    <a:pt x="94" y="150"/>
                  </a:lnTo>
                  <a:lnTo>
                    <a:pt x="98" y="146"/>
                  </a:lnTo>
                  <a:lnTo>
                    <a:pt x="102" y="142"/>
                  </a:lnTo>
                  <a:close/>
                  <a:moveTo>
                    <a:pt x="144" y="150"/>
                  </a:moveTo>
                  <a:lnTo>
                    <a:pt x="148" y="152"/>
                  </a:lnTo>
                  <a:lnTo>
                    <a:pt x="144" y="148"/>
                  </a:lnTo>
                  <a:lnTo>
                    <a:pt x="142" y="146"/>
                  </a:lnTo>
                  <a:lnTo>
                    <a:pt x="142" y="144"/>
                  </a:lnTo>
                  <a:lnTo>
                    <a:pt x="140" y="132"/>
                  </a:lnTo>
                  <a:lnTo>
                    <a:pt x="140" y="128"/>
                  </a:lnTo>
                  <a:lnTo>
                    <a:pt x="132" y="120"/>
                  </a:lnTo>
                  <a:lnTo>
                    <a:pt x="122" y="120"/>
                  </a:lnTo>
                  <a:lnTo>
                    <a:pt x="116" y="120"/>
                  </a:lnTo>
                  <a:lnTo>
                    <a:pt x="114" y="122"/>
                  </a:lnTo>
                  <a:lnTo>
                    <a:pt x="122" y="128"/>
                  </a:lnTo>
                  <a:lnTo>
                    <a:pt x="126" y="134"/>
                  </a:lnTo>
                  <a:lnTo>
                    <a:pt x="130" y="136"/>
                  </a:lnTo>
                  <a:lnTo>
                    <a:pt x="130" y="142"/>
                  </a:lnTo>
                  <a:lnTo>
                    <a:pt x="134" y="146"/>
                  </a:lnTo>
                  <a:lnTo>
                    <a:pt x="134" y="146"/>
                  </a:lnTo>
                  <a:lnTo>
                    <a:pt x="140" y="148"/>
                  </a:lnTo>
                  <a:lnTo>
                    <a:pt x="142" y="148"/>
                  </a:lnTo>
                  <a:lnTo>
                    <a:pt x="144" y="150"/>
                  </a:lnTo>
                  <a:close/>
                  <a:moveTo>
                    <a:pt x="114" y="134"/>
                  </a:moveTo>
                  <a:lnTo>
                    <a:pt x="110" y="128"/>
                  </a:lnTo>
                  <a:lnTo>
                    <a:pt x="104" y="122"/>
                  </a:lnTo>
                  <a:lnTo>
                    <a:pt x="98" y="122"/>
                  </a:lnTo>
                  <a:lnTo>
                    <a:pt x="98" y="126"/>
                  </a:lnTo>
                  <a:lnTo>
                    <a:pt x="98" y="132"/>
                  </a:lnTo>
                  <a:lnTo>
                    <a:pt x="102" y="128"/>
                  </a:lnTo>
                  <a:lnTo>
                    <a:pt x="102" y="128"/>
                  </a:lnTo>
                  <a:lnTo>
                    <a:pt x="110" y="134"/>
                  </a:lnTo>
                  <a:lnTo>
                    <a:pt x="114" y="138"/>
                  </a:lnTo>
                  <a:lnTo>
                    <a:pt x="114" y="134"/>
                  </a:lnTo>
                  <a:close/>
                  <a:moveTo>
                    <a:pt x="80" y="128"/>
                  </a:moveTo>
                  <a:lnTo>
                    <a:pt x="80" y="122"/>
                  </a:lnTo>
                  <a:lnTo>
                    <a:pt x="78" y="120"/>
                  </a:lnTo>
                  <a:lnTo>
                    <a:pt x="76" y="124"/>
                  </a:lnTo>
                  <a:lnTo>
                    <a:pt x="78" y="130"/>
                  </a:lnTo>
                  <a:lnTo>
                    <a:pt x="80" y="128"/>
                  </a:lnTo>
                  <a:close/>
                  <a:moveTo>
                    <a:pt x="66" y="126"/>
                  </a:moveTo>
                  <a:lnTo>
                    <a:pt x="68" y="122"/>
                  </a:lnTo>
                  <a:lnTo>
                    <a:pt x="68" y="120"/>
                  </a:lnTo>
                  <a:lnTo>
                    <a:pt x="70" y="116"/>
                  </a:lnTo>
                  <a:lnTo>
                    <a:pt x="68" y="114"/>
                  </a:lnTo>
                  <a:lnTo>
                    <a:pt x="70" y="106"/>
                  </a:lnTo>
                  <a:lnTo>
                    <a:pt x="66" y="102"/>
                  </a:lnTo>
                  <a:lnTo>
                    <a:pt x="60" y="102"/>
                  </a:lnTo>
                  <a:lnTo>
                    <a:pt x="54" y="100"/>
                  </a:lnTo>
                  <a:lnTo>
                    <a:pt x="48" y="100"/>
                  </a:lnTo>
                  <a:lnTo>
                    <a:pt x="42" y="102"/>
                  </a:lnTo>
                  <a:lnTo>
                    <a:pt x="44" y="104"/>
                  </a:lnTo>
                  <a:lnTo>
                    <a:pt x="50" y="108"/>
                  </a:lnTo>
                  <a:lnTo>
                    <a:pt x="54" y="120"/>
                  </a:lnTo>
                  <a:lnTo>
                    <a:pt x="60" y="124"/>
                  </a:lnTo>
                  <a:lnTo>
                    <a:pt x="66" y="126"/>
                  </a:lnTo>
                  <a:close/>
                  <a:moveTo>
                    <a:pt x="110" y="118"/>
                  </a:moveTo>
                  <a:lnTo>
                    <a:pt x="110" y="116"/>
                  </a:lnTo>
                  <a:lnTo>
                    <a:pt x="110" y="112"/>
                  </a:lnTo>
                  <a:lnTo>
                    <a:pt x="110" y="108"/>
                  </a:lnTo>
                  <a:lnTo>
                    <a:pt x="104" y="106"/>
                  </a:lnTo>
                  <a:lnTo>
                    <a:pt x="104" y="102"/>
                  </a:lnTo>
                  <a:lnTo>
                    <a:pt x="102" y="100"/>
                  </a:lnTo>
                  <a:lnTo>
                    <a:pt x="102" y="96"/>
                  </a:lnTo>
                  <a:lnTo>
                    <a:pt x="110" y="96"/>
                  </a:lnTo>
                  <a:lnTo>
                    <a:pt x="110" y="100"/>
                  </a:lnTo>
                  <a:lnTo>
                    <a:pt x="114" y="98"/>
                  </a:lnTo>
                  <a:lnTo>
                    <a:pt x="114" y="94"/>
                  </a:lnTo>
                  <a:lnTo>
                    <a:pt x="110" y="88"/>
                  </a:lnTo>
                  <a:lnTo>
                    <a:pt x="110" y="94"/>
                  </a:lnTo>
                  <a:lnTo>
                    <a:pt x="104" y="94"/>
                  </a:lnTo>
                  <a:lnTo>
                    <a:pt x="96" y="88"/>
                  </a:lnTo>
                  <a:lnTo>
                    <a:pt x="94" y="90"/>
                  </a:lnTo>
                  <a:lnTo>
                    <a:pt x="96" y="94"/>
                  </a:lnTo>
                  <a:lnTo>
                    <a:pt x="96" y="100"/>
                  </a:lnTo>
                  <a:lnTo>
                    <a:pt x="92" y="98"/>
                  </a:lnTo>
                  <a:lnTo>
                    <a:pt x="90" y="92"/>
                  </a:lnTo>
                  <a:lnTo>
                    <a:pt x="82" y="86"/>
                  </a:lnTo>
                  <a:lnTo>
                    <a:pt x="78" y="86"/>
                  </a:lnTo>
                  <a:lnTo>
                    <a:pt x="76" y="90"/>
                  </a:lnTo>
                  <a:lnTo>
                    <a:pt x="74" y="92"/>
                  </a:lnTo>
                  <a:lnTo>
                    <a:pt x="70" y="90"/>
                  </a:lnTo>
                  <a:lnTo>
                    <a:pt x="64" y="80"/>
                  </a:lnTo>
                  <a:lnTo>
                    <a:pt x="66" y="78"/>
                  </a:lnTo>
                  <a:lnTo>
                    <a:pt x="62" y="74"/>
                  </a:lnTo>
                  <a:lnTo>
                    <a:pt x="60" y="68"/>
                  </a:lnTo>
                  <a:lnTo>
                    <a:pt x="58" y="68"/>
                  </a:lnTo>
                  <a:lnTo>
                    <a:pt x="58" y="62"/>
                  </a:lnTo>
                  <a:lnTo>
                    <a:pt x="62" y="60"/>
                  </a:lnTo>
                  <a:lnTo>
                    <a:pt x="64" y="48"/>
                  </a:lnTo>
                  <a:lnTo>
                    <a:pt x="68" y="48"/>
                  </a:lnTo>
                  <a:lnTo>
                    <a:pt x="72" y="38"/>
                  </a:lnTo>
                  <a:lnTo>
                    <a:pt x="74" y="28"/>
                  </a:lnTo>
                  <a:lnTo>
                    <a:pt x="72" y="24"/>
                  </a:lnTo>
                  <a:lnTo>
                    <a:pt x="68" y="22"/>
                  </a:lnTo>
                  <a:lnTo>
                    <a:pt x="64" y="10"/>
                  </a:lnTo>
                  <a:lnTo>
                    <a:pt x="66" y="6"/>
                  </a:lnTo>
                  <a:lnTo>
                    <a:pt x="64" y="0"/>
                  </a:lnTo>
                  <a:lnTo>
                    <a:pt x="60" y="0"/>
                  </a:lnTo>
                  <a:lnTo>
                    <a:pt x="60" y="6"/>
                  </a:lnTo>
                  <a:lnTo>
                    <a:pt x="58" y="8"/>
                  </a:lnTo>
                  <a:lnTo>
                    <a:pt x="54" y="8"/>
                  </a:lnTo>
                  <a:lnTo>
                    <a:pt x="46" y="0"/>
                  </a:lnTo>
                  <a:lnTo>
                    <a:pt x="40" y="2"/>
                  </a:lnTo>
                  <a:lnTo>
                    <a:pt x="36" y="0"/>
                  </a:lnTo>
                  <a:lnTo>
                    <a:pt x="32" y="4"/>
                  </a:lnTo>
                  <a:lnTo>
                    <a:pt x="32" y="12"/>
                  </a:lnTo>
                  <a:lnTo>
                    <a:pt x="32" y="18"/>
                  </a:lnTo>
                  <a:lnTo>
                    <a:pt x="36" y="32"/>
                  </a:lnTo>
                  <a:lnTo>
                    <a:pt x="36" y="38"/>
                  </a:lnTo>
                  <a:lnTo>
                    <a:pt x="38" y="48"/>
                  </a:lnTo>
                  <a:lnTo>
                    <a:pt x="38" y="50"/>
                  </a:lnTo>
                  <a:lnTo>
                    <a:pt x="34" y="50"/>
                  </a:lnTo>
                  <a:lnTo>
                    <a:pt x="32" y="44"/>
                  </a:lnTo>
                  <a:lnTo>
                    <a:pt x="28" y="44"/>
                  </a:lnTo>
                  <a:lnTo>
                    <a:pt x="28" y="50"/>
                  </a:lnTo>
                  <a:lnTo>
                    <a:pt x="30" y="54"/>
                  </a:lnTo>
                  <a:lnTo>
                    <a:pt x="32" y="64"/>
                  </a:lnTo>
                  <a:lnTo>
                    <a:pt x="36" y="70"/>
                  </a:lnTo>
                  <a:lnTo>
                    <a:pt x="36" y="76"/>
                  </a:lnTo>
                  <a:lnTo>
                    <a:pt x="44" y="80"/>
                  </a:lnTo>
                  <a:lnTo>
                    <a:pt x="46" y="78"/>
                  </a:lnTo>
                  <a:lnTo>
                    <a:pt x="44" y="74"/>
                  </a:lnTo>
                  <a:lnTo>
                    <a:pt x="48" y="74"/>
                  </a:lnTo>
                  <a:lnTo>
                    <a:pt x="50" y="78"/>
                  </a:lnTo>
                  <a:lnTo>
                    <a:pt x="48" y="86"/>
                  </a:lnTo>
                  <a:lnTo>
                    <a:pt x="48" y="92"/>
                  </a:lnTo>
                  <a:lnTo>
                    <a:pt x="52" y="92"/>
                  </a:lnTo>
                  <a:lnTo>
                    <a:pt x="56" y="96"/>
                  </a:lnTo>
                  <a:lnTo>
                    <a:pt x="62" y="96"/>
                  </a:lnTo>
                  <a:lnTo>
                    <a:pt x="64" y="94"/>
                  </a:lnTo>
                  <a:lnTo>
                    <a:pt x="70" y="94"/>
                  </a:lnTo>
                  <a:lnTo>
                    <a:pt x="78" y="100"/>
                  </a:lnTo>
                  <a:lnTo>
                    <a:pt x="82" y="104"/>
                  </a:lnTo>
                  <a:lnTo>
                    <a:pt x="82" y="106"/>
                  </a:lnTo>
                  <a:lnTo>
                    <a:pt x="86" y="106"/>
                  </a:lnTo>
                  <a:lnTo>
                    <a:pt x="84" y="100"/>
                  </a:lnTo>
                  <a:lnTo>
                    <a:pt x="80" y="96"/>
                  </a:lnTo>
                  <a:lnTo>
                    <a:pt x="82" y="94"/>
                  </a:lnTo>
                  <a:lnTo>
                    <a:pt x="86" y="98"/>
                  </a:lnTo>
                  <a:lnTo>
                    <a:pt x="88" y="100"/>
                  </a:lnTo>
                  <a:lnTo>
                    <a:pt x="96" y="104"/>
                  </a:lnTo>
                  <a:lnTo>
                    <a:pt x="100" y="110"/>
                  </a:lnTo>
                  <a:lnTo>
                    <a:pt x="104" y="114"/>
                  </a:lnTo>
                  <a:lnTo>
                    <a:pt x="110" y="118"/>
                  </a:lnTo>
                  <a:close/>
                  <a:moveTo>
                    <a:pt x="100" y="118"/>
                  </a:moveTo>
                  <a:lnTo>
                    <a:pt x="100" y="116"/>
                  </a:lnTo>
                  <a:lnTo>
                    <a:pt x="94" y="108"/>
                  </a:lnTo>
                  <a:lnTo>
                    <a:pt x="92" y="108"/>
                  </a:lnTo>
                  <a:lnTo>
                    <a:pt x="92" y="110"/>
                  </a:lnTo>
                  <a:lnTo>
                    <a:pt x="94" y="114"/>
                  </a:lnTo>
                  <a:lnTo>
                    <a:pt x="100" y="118"/>
                  </a:lnTo>
                  <a:close/>
                  <a:moveTo>
                    <a:pt x="78" y="106"/>
                  </a:moveTo>
                  <a:lnTo>
                    <a:pt x="78" y="104"/>
                  </a:lnTo>
                  <a:lnTo>
                    <a:pt x="76" y="102"/>
                  </a:lnTo>
                  <a:lnTo>
                    <a:pt x="72" y="104"/>
                  </a:lnTo>
                  <a:lnTo>
                    <a:pt x="72" y="106"/>
                  </a:lnTo>
                  <a:lnTo>
                    <a:pt x="78" y="108"/>
                  </a:lnTo>
                  <a:lnTo>
                    <a:pt x="78" y="106"/>
                  </a:lnTo>
                  <a:close/>
                  <a:moveTo>
                    <a:pt x="90" y="124"/>
                  </a:moveTo>
                  <a:lnTo>
                    <a:pt x="90" y="122"/>
                  </a:lnTo>
                  <a:lnTo>
                    <a:pt x="84" y="120"/>
                  </a:lnTo>
                  <a:lnTo>
                    <a:pt x="84" y="122"/>
                  </a:lnTo>
                  <a:lnTo>
                    <a:pt x="88" y="124"/>
                  </a:lnTo>
                  <a:lnTo>
                    <a:pt x="90" y="124"/>
                  </a:lnTo>
                  <a:close/>
                  <a:moveTo>
                    <a:pt x="128" y="190"/>
                  </a:moveTo>
                  <a:lnTo>
                    <a:pt x="130" y="190"/>
                  </a:lnTo>
                  <a:lnTo>
                    <a:pt x="130" y="186"/>
                  </a:lnTo>
                  <a:lnTo>
                    <a:pt x="130" y="186"/>
                  </a:lnTo>
                  <a:lnTo>
                    <a:pt x="128" y="186"/>
                  </a:lnTo>
                  <a:lnTo>
                    <a:pt x="128" y="190"/>
                  </a:lnTo>
                  <a:close/>
                  <a:moveTo>
                    <a:pt x="44" y="162"/>
                  </a:moveTo>
                  <a:lnTo>
                    <a:pt x="46" y="160"/>
                  </a:lnTo>
                  <a:lnTo>
                    <a:pt x="44" y="158"/>
                  </a:lnTo>
                  <a:lnTo>
                    <a:pt x="40" y="160"/>
                  </a:lnTo>
                  <a:lnTo>
                    <a:pt x="42" y="164"/>
                  </a:lnTo>
                  <a:lnTo>
                    <a:pt x="44" y="162"/>
                  </a:lnTo>
                  <a:close/>
                  <a:moveTo>
                    <a:pt x="70" y="76"/>
                  </a:moveTo>
                  <a:lnTo>
                    <a:pt x="68" y="72"/>
                  </a:lnTo>
                  <a:lnTo>
                    <a:pt x="66" y="72"/>
                  </a:lnTo>
                  <a:lnTo>
                    <a:pt x="66" y="76"/>
                  </a:lnTo>
                  <a:lnTo>
                    <a:pt x="70" y="7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8" name="Freeform 602"/>
            <p:cNvSpPr>
              <a:spLocks/>
            </p:cNvSpPr>
            <p:nvPr/>
          </p:nvSpPr>
          <p:spPr bwMode="auto">
            <a:xfrm>
              <a:off x="6987043" y="3610640"/>
              <a:ext cx="154666" cy="135333"/>
            </a:xfrm>
            <a:custGeom>
              <a:avLst/>
              <a:gdLst>
                <a:gd name="T0" fmla="*/ 50 w 96"/>
                <a:gd name="T1" fmla="*/ 78 h 84"/>
                <a:gd name="T2" fmla="*/ 60 w 96"/>
                <a:gd name="T3" fmla="*/ 74 h 84"/>
                <a:gd name="T4" fmla="*/ 64 w 96"/>
                <a:gd name="T5" fmla="*/ 78 h 84"/>
                <a:gd name="T6" fmla="*/ 70 w 96"/>
                <a:gd name="T7" fmla="*/ 78 h 84"/>
                <a:gd name="T8" fmla="*/ 70 w 96"/>
                <a:gd name="T9" fmla="*/ 74 h 84"/>
                <a:gd name="T10" fmla="*/ 66 w 96"/>
                <a:gd name="T11" fmla="*/ 70 h 84"/>
                <a:gd name="T12" fmla="*/ 64 w 96"/>
                <a:gd name="T13" fmla="*/ 60 h 84"/>
                <a:gd name="T14" fmla="*/ 70 w 96"/>
                <a:gd name="T15" fmla="*/ 56 h 84"/>
                <a:gd name="T16" fmla="*/ 78 w 96"/>
                <a:gd name="T17" fmla="*/ 56 h 84"/>
                <a:gd name="T18" fmla="*/ 92 w 96"/>
                <a:gd name="T19" fmla="*/ 50 h 84"/>
                <a:gd name="T20" fmla="*/ 96 w 96"/>
                <a:gd name="T21" fmla="*/ 28 h 84"/>
                <a:gd name="T22" fmla="*/ 88 w 96"/>
                <a:gd name="T23" fmla="*/ 16 h 84"/>
                <a:gd name="T24" fmla="*/ 86 w 96"/>
                <a:gd name="T25" fmla="*/ 0 h 84"/>
                <a:gd name="T26" fmla="*/ 76 w 96"/>
                <a:gd name="T27" fmla="*/ 6 h 84"/>
                <a:gd name="T28" fmla="*/ 72 w 96"/>
                <a:gd name="T29" fmla="*/ 4 h 84"/>
                <a:gd name="T30" fmla="*/ 62 w 96"/>
                <a:gd name="T31" fmla="*/ 10 h 84"/>
                <a:gd name="T32" fmla="*/ 64 w 96"/>
                <a:gd name="T33" fmla="*/ 16 h 84"/>
                <a:gd name="T34" fmla="*/ 64 w 96"/>
                <a:gd name="T35" fmla="*/ 16 h 84"/>
                <a:gd name="T36" fmla="*/ 56 w 96"/>
                <a:gd name="T37" fmla="*/ 14 h 84"/>
                <a:gd name="T38" fmla="*/ 50 w 96"/>
                <a:gd name="T39" fmla="*/ 14 h 84"/>
                <a:gd name="T40" fmla="*/ 48 w 96"/>
                <a:gd name="T41" fmla="*/ 10 h 84"/>
                <a:gd name="T42" fmla="*/ 42 w 96"/>
                <a:gd name="T43" fmla="*/ 6 h 84"/>
                <a:gd name="T44" fmla="*/ 26 w 96"/>
                <a:gd name="T45" fmla="*/ 8 h 84"/>
                <a:gd name="T46" fmla="*/ 18 w 96"/>
                <a:gd name="T47" fmla="*/ 6 h 84"/>
                <a:gd name="T48" fmla="*/ 6 w 96"/>
                <a:gd name="T49" fmla="*/ 20 h 84"/>
                <a:gd name="T50" fmla="*/ 0 w 96"/>
                <a:gd name="T51" fmla="*/ 22 h 84"/>
                <a:gd name="T52" fmla="*/ 2 w 96"/>
                <a:gd name="T53" fmla="*/ 38 h 84"/>
                <a:gd name="T54" fmla="*/ 8 w 96"/>
                <a:gd name="T55" fmla="*/ 44 h 84"/>
                <a:gd name="T56" fmla="*/ 14 w 96"/>
                <a:gd name="T57" fmla="*/ 56 h 84"/>
                <a:gd name="T58" fmla="*/ 16 w 96"/>
                <a:gd name="T59" fmla="*/ 64 h 84"/>
                <a:gd name="T60" fmla="*/ 18 w 96"/>
                <a:gd name="T61" fmla="*/ 68 h 84"/>
                <a:gd name="T62" fmla="*/ 16 w 96"/>
                <a:gd name="T63" fmla="*/ 76 h 84"/>
                <a:gd name="T64" fmla="*/ 24 w 96"/>
                <a:gd name="T65" fmla="*/ 74 h 84"/>
                <a:gd name="T66" fmla="*/ 26 w 96"/>
                <a:gd name="T67" fmla="*/ 70 h 84"/>
                <a:gd name="T68" fmla="*/ 28 w 96"/>
                <a:gd name="T69" fmla="*/ 70 h 84"/>
                <a:gd name="T70" fmla="*/ 30 w 96"/>
                <a:gd name="T71" fmla="*/ 76 h 84"/>
                <a:gd name="T72" fmla="*/ 26 w 96"/>
                <a:gd name="T73" fmla="*/ 80 h 84"/>
                <a:gd name="T74" fmla="*/ 28 w 96"/>
                <a:gd name="T75" fmla="*/ 82 h 84"/>
                <a:gd name="T76" fmla="*/ 32 w 96"/>
                <a:gd name="T77" fmla="*/ 80 h 84"/>
                <a:gd name="T78" fmla="*/ 40 w 96"/>
                <a:gd name="T79" fmla="*/ 84 h 84"/>
                <a:gd name="T80" fmla="*/ 48 w 96"/>
                <a:gd name="T81" fmla="*/ 84 h 84"/>
                <a:gd name="T82" fmla="*/ 50 w 96"/>
                <a:gd name="T83"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84">
                  <a:moveTo>
                    <a:pt x="50" y="78"/>
                  </a:moveTo>
                  <a:lnTo>
                    <a:pt x="60" y="74"/>
                  </a:lnTo>
                  <a:lnTo>
                    <a:pt x="64" y="78"/>
                  </a:lnTo>
                  <a:lnTo>
                    <a:pt x="70" y="78"/>
                  </a:lnTo>
                  <a:lnTo>
                    <a:pt x="70" y="74"/>
                  </a:lnTo>
                  <a:lnTo>
                    <a:pt x="66" y="70"/>
                  </a:lnTo>
                  <a:lnTo>
                    <a:pt x="64" y="60"/>
                  </a:lnTo>
                  <a:lnTo>
                    <a:pt x="70" y="56"/>
                  </a:lnTo>
                  <a:lnTo>
                    <a:pt x="78" y="56"/>
                  </a:lnTo>
                  <a:lnTo>
                    <a:pt x="92" y="50"/>
                  </a:lnTo>
                  <a:lnTo>
                    <a:pt x="96" y="28"/>
                  </a:lnTo>
                  <a:lnTo>
                    <a:pt x="88" y="16"/>
                  </a:lnTo>
                  <a:lnTo>
                    <a:pt x="86" y="0"/>
                  </a:lnTo>
                  <a:lnTo>
                    <a:pt x="76" y="6"/>
                  </a:lnTo>
                  <a:lnTo>
                    <a:pt x="72" y="4"/>
                  </a:lnTo>
                  <a:lnTo>
                    <a:pt x="62" y="10"/>
                  </a:lnTo>
                  <a:lnTo>
                    <a:pt x="64" y="16"/>
                  </a:lnTo>
                  <a:lnTo>
                    <a:pt x="64" y="16"/>
                  </a:lnTo>
                  <a:lnTo>
                    <a:pt x="56" y="14"/>
                  </a:lnTo>
                  <a:lnTo>
                    <a:pt x="50" y="14"/>
                  </a:lnTo>
                  <a:lnTo>
                    <a:pt x="48" y="10"/>
                  </a:lnTo>
                  <a:lnTo>
                    <a:pt x="42" y="6"/>
                  </a:lnTo>
                  <a:lnTo>
                    <a:pt x="26" y="8"/>
                  </a:lnTo>
                  <a:lnTo>
                    <a:pt x="18" y="6"/>
                  </a:lnTo>
                  <a:lnTo>
                    <a:pt x="6" y="20"/>
                  </a:lnTo>
                  <a:lnTo>
                    <a:pt x="0" y="22"/>
                  </a:lnTo>
                  <a:lnTo>
                    <a:pt x="2" y="38"/>
                  </a:lnTo>
                  <a:lnTo>
                    <a:pt x="8" y="44"/>
                  </a:lnTo>
                  <a:lnTo>
                    <a:pt x="14" y="56"/>
                  </a:lnTo>
                  <a:lnTo>
                    <a:pt x="16" y="64"/>
                  </a:lnTo>
                  <a:lnTo>
                    <a:pt x="18" y="68"/>
                  </a:lnTo>
                  <a:lnTo>
                    <a:pt x="16" y="76"/>
                  </a:lnTo>
                  <a:lnTo>
                    <a:pt x="24" y="74"/>
                  </a:lnTo>
                  <a:lnTo>
                    <a:pt x="26" y="70"/>
                  </a:lnTo>
                  <a:lnTo>
                    <a:pt x="28" y="70"/>
                  </a:lnTo>
                  <a:lnTo>
                    <a:pt x="30" y="76"/>
                  </a:lnTo>
                  <a:lnTo>
                    <a:pt x="26" y="80"/>
                  </a:lnTo>
                  <a:lnTo>
                    <a:pt x="28" y="82"/>
                  </a:lnTo>
                  <a:lnTo>
                    <a:pt x="32" y="80"/>
                  </a:lnTo>
                  <a:lnTo>
                    <a:pt x="40" y="84"/>
                  </a:lnTo>
                  <a:lnTo>
                    <a:pt x="48" y="84"/>
                  </a:lnTo>
                  <a:lnTo>
                    <a:pt x="50"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79" name="Freeform 603"/>
            <p:cNvSpPr>
              <a:spLocks noEditPoints="1"/>
            </p:cNvSpPr>
            <p:nvPr/>
          </p:nvSpPr>
          <p:spPr bwMode="auto">
            <a:xfrm>
              <a:off x="6945155" y="3333531"/>
              <a:ext cx="238443" cy="476886"/>
            </a:xfrm>
            <a:custGeom>
              <a:avLst/>
              <a:gdLst>
                <a:gd name="T0" fmla="*/ 58 w 148"/>
                <a:gd name="T1" fmla="*/ 258 h 296"/>
                <a:gd name="T2" fmla="*/ 62 w 148"/>
                <a:gd name="T3" fmla="*/ 266 h 296"/>
                <a:gd name="T4" fmla="*/ 80 w 148"/>
                <a:gd name="T5" fmla="*/ 28 h 296"/>
                <a:gd name="T6" fmla="*/ 78 w 148"/>
                <a:gd name="T7" fmla="*/ 12 h 296"/>
                <a:gd name="T8" fmla="*/ 58 w 148"/>
                <a:gd name="T9" fmla="*/ 2 h 296"/>
                <a:gd name="T10" fmla="*/ 48 w 148"/>
                <a:gd name="T11" fmla="*/ 6 h 296"/>
                <a:gd name="T12" fmla="*/ 38 w 148"/>
                <a:gd name="T13" fmla="*/ 14 h 296"/>
                <a:gd name="T14" fmla="*/ 30 w 148"/>
                <a:gd name="T15" fmla="*/ 18 h 296"/>
                <a:gd name="T16" fmla="*/ 18 w 148"/>
                <a:gd name="T17" fmla="*/ 16 h 296"/>
                <a:gd name="T18" fmla="*/ 8 w 148"/>
                <a:gd name="T19" fmla="*/ 18 h 296"/>
                <a:gd name="T20" fmla="*/ 0 w 148"/>
                <a:gd name="T21" fmla="*/ 22 h 296"/>
                <a:gd name="T22" fmla="*/ 20 w 148"/>
                <a:gd name="T23" fmla="*/ 50 h 296"/>
                <a:gd name="T24" fmla="*/ 34 w 148"/>
                <a:gd name="T25" fmla="*/ 50 h 296"/>
                <a:gd name="T26" fmla="*/ 48 w 148"/>
                <a:gd name="T27" fmla="*/ 62 h 296"/>
                <a:gd name="T28" fmla="*/ 48 w 148"/>
                <a:gd name="T29" fmla="*/ 74 h 296"/>
                <a:gd name="T30" fmla="*/ 40 w 148"/>
                <a:gd name="T31" fmla="*/ 82 h 296"/>
                <a:gd name="T32" fmla="*/ 64 w 148"/>
                <a:gd name="T33" fmla="*/ 104 h 296"/>
                <a:gd name="T34" fmla="*/ 78 w 148"/>
                <a:gd name="T35" fmla="*/ 120 h 296"/>
                <a:gd name="T36" fmla="*/ 94 w 148"/>
                <a:gd name="T37" fmla="*/ 138 h 296"/>
                <a:gd name="T38" fmla="*/ 108 w 148"/>
                <a:gd name="T39" fmla="*/ 152 h 296"/>
                <a:gd name="T40" fmla="*/ 112 w 148"/>
                <a:gd name="T41" fmla="*/ 172 h 296"/>
                <a:gd name="T42" fmla="*/ 122 w 148"/>
                <a:gd name="T43" fmla="*/ 200 h 296"/>
                <a:gd name="T44" fmla="*/ 104 w 148"/>
                <a:gd name="T45" fmla="*/ 228 h 296"/>
                <a:gd name="T46" fmla="*/ 90 w 148"/>
                <a:gd name="T47" fmla="*/ 232 h 296"/>
                <a:gd name="T48" fmla="*/ 96 w 148"/>
                <a:gd name="T49" fmla="*/ 246 h 296"/>
                <a:gd name="T50" fmla="*/ 90 w 148"/>
                <a:gd name="T51" fmla="*/ 250 h 296"/>
                <a:gd name="T52" fmla="*/ 76 w 148"/>
                <a:gd name="T53" fmla="*/ 250 h 296"/>
                <a:gd name="T54" fmla="*/ 66 w 148"/>
                <a:gd name="T55" fmla="*/ 256 h 296"/>
                <a:gd name="T56" fmla="*/ 80 w 148"/>
                <a:gd name="T57" fmla="*/ 264 h 296"/>
                <a:gd name="T58" fmla="*/ 78 w 148"/>
                <a:gd name="T59" fmla="*/ 288 h 296"/>
                <a:gd name="T60" fmla="*/ 76 w 148"/>
                <a:gd name="T61" fmla="*/ 296 h 296"/>
                <a:gd name="T62" fmla="*/ 90 w 148"/>
                <a:gd name="T63" fmla="*/ 288 h 296"/>
                <a:gd name="T64" fmla="*/ 100 w 148"/>
                <a:gd name="T65" fmla="*/ 278 h 296"/>
                <a:gd name="T66" fmla="*/ 96 w 148"/>
                <a:gd name="T67" fmla="*/ 268 h 296"/>
                <a:gd name="T68" fmla="*/ 106 w 148"/>
                <a:gd name="T69" fmla="*/ 274 h 296"/>
                <a:gd name="T70" fmla="*/ 104 w 148"/>
                <a:gd name="T71" fmla="*/ 266 h 296"/>
                <a:gd name="T72" fmla="*/ 110 w 148"/>
                <a:gd name="T73" fmla="*/ 268 h 296"/>
                <a:gd name="T74" fmla="*/ 112 w 148"/>
                <a:gd name="T75" fmla="*/ 264 h 296"/>
                <a:gd name="T76" fmla="*/ 110 w 148"/>
                <a:gd name="T77" fmla="*/ 258 h 296"/>
                <a:gd name="T78" fmla="*/ 116 w 148"/>
                <a:gd name="T79" fmla="*/ 262 h 296"/>
                <a:gd name="T80" fmla="*/ 136 w 148"/>
                <a:gd name="T81" fmla="*/ 242 h 296"/>
                <a:gd name="T82" fmla="*/ 148 w 148"/>
                <a:gd name="T83" fmla="*/ 228 h 296"/>
                <a:gd name="T84" fmla="*/ 146 w 148"/>
                <a:gd name="T85" fmla="*/ 198 h 296"/>
                <a:gd name="T86" fmla="*/ 132 w 148"/>
                <a:gd name="T87" fmla="*/ 160 h 296"/>
                <a:gd name="T88" fmla="*/ 122 w 148"/>
                <a:gd name="T89" fmla="*/ 144 h 296"/>
                <a:gd name="T90" fmla="*/ 106 w 148"/>
                <a:gd name="T91" fmla="*/ 132 h 296"/>
                <a:gd name="T92" fmla="*/ 88 w 148"/>
                <a:gd name="T93" fmla="*/ 116 h 296"/>
                <a:gd name="T94" fmla="*/ 76 w 148"/>
                <a:gd name="T95" fmla="*/ 100 h 296"/>
                <a:gd name="T96" fmla="*/ 70 w 148"/>
                <a:gd name="T97" fmla="*/ 82 h 296"/>
                <a:gd name="T98" fmla="*/ 78 w 148"/>
                <a:gd name="T99" fmla="*/ 68 h 296"/>
                <a:gd name="T100" fmla="*/ 84 w 148"/>
                <a:gd name="T101" fmla="*/ 56 h 296"/>
                <a:gd name="T102" fmla="*/ 88 w 148"/>
                <a:gd name="T103" fmla="*/ 50 h 296"/>
                <a:gd name="T104" fmla="*/ 94 w 148"/>
                <a:gd name="T105" fmla="*/ 48 h 296"/>
                <a:gd name="T106" fmla="*/ 100 w 148"/>
                <a:gd name="T107" fmla="*/ 38 h 296"/>
                <a:gd name="T108" fmla="*/ 86 w 148"/>
                <a:gd name="T109" fmla="*/ 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96">
                  <a:moveTo>
                    <a:pt x="62" y="266"/>
                  </a:moveTo>
                  <a:lnTo>
                    <a:pt x="58" y="258"/>
                  </a:lnTo>
                  <a:lnTo>
                    <a:pt x="62" y="258"/>
                  </a:lnTo>
                  <a:lnTo>
                    <a:pt x="62" y="266"/>
                  </a:lnTo>
                  <a:close/>
                  <a:moveTo>
                    <a:pt x="86" y="30"/>
                  </a:moveTo>
                  <a:lnTo>
                    <a:pt x="80" y="28"/>
                  </a:lnTo>
                  <a:lnTo>
                    <a:pt x="76" y="22"/>
                  </a:lnTo>
                  <a:lnTo>
                    <a:pt x="78" y="12"/>
                  </a:lnTo>
                  <a:lnTo>
                    <a:pt x="64" y="10"/>
                  </a:lnTo>
                  <a:lnTo>
                    <a:pt x="58" y="2"/>
                  </a:lnTo>
                  <a:lnTo>
                    <a:pt x="52" y="0"/>
                  </a:lnTo>
                  <a:lnTo>
                    <a:pt x="48" y="6"/>
                  </a:lnTo>
                  <a:lnTo>
                    <a:pt x="44" y="10"/>
                  </a:lnTo>
                  <a:lnTo>
                    <a:pt x="38" y="14"/>
                  </a:lnTo>
                  <a:lnTo>
                    <a:pt x="34" y="14"/>
                  </a:lnTo>
                  <a:lnTo>
                    <a:pt x="30" y="18"/>
                  </a:lnTo>
                  <a:lnTo>
                    <a:pt x="24" y="18"/>
                  </a:lnTo>
                  <a:lnTo>
                    <a:pt x="18" y="16"/>
                  </a:lnTo>
                  <a:lnTo>
                    <a:pt x="14" y="20"/>
                  </a:lnTo>
                  <a:lnTo>
                    <a:pt x="8" y="18"/>
                  </a:lnTo>
                  <a:lnTo>
                    <a:pt x="4" y="18"/>
                  </a:lnTo>
                  <a:lnTo>
                    <a:pt x="0" y="22"/>
                  </a:lnTo>
                  <a:lnTo>
                    <a:pt x="14" y="36"/>
                  </a:lnTo>
                  <a:lnTo>
                    <a:pt x="20" y="50"/>
                  </a:lnTo>
                  <a:lnTo>
                    <a:pt x="32" y="54"/>
                  </a:lnTo>
                  <a:lnTo>
                    <a:pt x="34" y="50"/>
                  </a:lnTo>
                  <a:lnTo>
                    <a:pt x="40" y="50"/>
                  </a:lnTo>
                  <a:lnTo>
                    <a:pt x="48" y="62"/>
                  </a:lnTo>
                  <a:lnTo>
                    <a:pt x="58" y="68"/>
                  </a:lnTo>
                  <a:lnTo>
                    <a:pt x="48" y="74"/>
                  </a:lnTo>
                  <a:lnTo>
                    <a:pt x="42" y="76"/>
                  </a:lnTo>
                  <a:lnTo>
                    <a:pt x="40" y="82"/>
                  </a:lnTo>
                  <a:lnTo>
                    <a:pt x="60" y="92"/>
                  </a:lnTo>
                  <a:lnTo>
                    <a:pt x="64" y="104"/>
                  </a:lnTo>
                  <a:lnTo>
                    <a:pt x="70" y="108"/>
                  </a:lnTo>
                  <a:lnTo>
                    <a:pt x="78" y="120"/>
                  </a:lnTo>
                  <a:lnTo>
                    <a:pt x="90" y="128"/>
                  </a:lnTo>
                  <a:lnTo>
                    <a:pt x="94" y="138"/>
                  </a:lnTo>
                  <a:lnTo>
                    <a:pt x="108" y="146"/>
                  </a:lnTo>
                  <a:lnTo>
                    <a:pt x="108" y="152"/>
                  </a:lnTo>
                  <a:lnTo>
                    <a:pt x="114" y="162"/>
                  </a:lnTo>
                  <a:lnTo>
                    <a:pt x="112" y="172"/>
                  </a:lnTo>
                  <a:lnTo>
                    <a:pt x="114" y="188"/>
                  </a:lnTo>
                  <a:lnTo>
                    <a:pt x="122" y="200"/>
                  </a:lnTo>
                  <a:lnTo>
                    <a:pt x="118" y="222"/>
                  </a:lnTo>
                  <a:lnTo>
                    <a:pt x="104" y="228"/>
                  </a:lnTo>
                  <a:lnTo>
                    <a:pt x="96" y="228"/>
                  </a:lnTo>
                  <a:lnTo>
                    <a:pt x="90" y="232"/>
                  </a:lnTo>
                  <a:lnTo>
                    <a:pt x="92" y="242"/>
                  </a:lnTo>
                  <a:lnTo>
                    <a:pt x="96" y="246"/>
                  </a:lnTo>
                  <a:lnTo>
                    <a:pt x="96" y="250"/>
                  </a:lnTo>
                  <a:lnTo>
                    <a:pt x="90" y="250"/>
                  </a:lnTo>
                  <a:lnTo>
                    <a:pt x="86" y="246"/>
                  </a:lnTo>
                  <a:lnTo>
                    <a:pt x="76" y="250"/>
                  </a:lnTo>
                  <a:lnTo>
                    <a:pt x="74" y="256"/>
                  </a:lnTo>
                  <a:lnTo>
                    <a:pt x="66" y="256"/>
                  </a:lnTo>
                  <a:lnTo>
                    <a:pt x="70" y="260"/>
                  </a:lnTo>
                  <a:lnTo>
                    <a:pt x="80" y="264"/>
                  </a:lnTo>
                  <a:lnTo>
                    <a:pt x="78" y="274"/>
                  </a:lnTo>
                  <a:lnTo>
                    <a:pt x="78" y="288"/>
                  </a:lnTo>
                  <a:lnTo>
                    <a:pt x="80" y="292"/>
                  </a:lnTo>
                  <a:lnTo>
                    <a:pt x="76" y="296"/>
                  </a:lnTo>
                  <a:lnTo>
                    <a:pt x="84" y="296"/>
                  </a:lnTo>
                  <a:lnTo>
                    <a:pt x="90" y="288"/>
                  </a:lnTo>
                  <a:lnTo>
                    <a:pt x="92" y="282"/>
                  </a:lnTo>
                  <a:lnTo>
                    <a:pt x="100" y="278"/>
                  </a:lnTo>
                  <a:lnTo>
                    <a:pt x="100" y="276"/>
                  </a:lnTo>
                  <a:lnTo>
                    <a:pt x="96" y="268"/>
                  </a:lnTo>
                  <a:lnTo>
                    <a:pt x="104" y="276"/>
                  </a:lnTo>
                  <a:lnTo>
                    <a:pt x="106" y="274"/>
                  </a:lnTo>
                  <a:lnTo>
                    <a:pt x="106" y="270"/>
                  </a:lnTo>
                  <a:lnTo>
                    <a:pt x="104" y="266"/>
                  </a:lnTo>
                  <a:lnTo>
                    <a:pt x="110" y="270"/>
                  </a:lnTo>
                  <a:lnTo>
                    <a:pt x="110" y="268"/>
                  </a:lnTo>
                  <a:lnTo>
                    <a:pt x="106" y="266"/>
                  </a:lnTo>
                  <a:lnTo>
                    <a:pt x="112" y="264"/>
                  </a:lnTo>
                  <a:lnTo>
                    <a:pt x="110" y="262"/>
                  </a:lnTo>
                  <a:lnTo>
                    <a:pt x="110" y="258"/>
                  </a:lnTo>
                  <a:lnTo>
                    <a:pt x="116" y="258"/>
                  </a:lnTo>
                  <a:lnTo>
                    <a:pt x="116" y="262"/>
                  </a:lnTo>
                  <a:lnTo>
                    <a:pt x="126" y="256"/>
                  </a:lnTo>
                  <a:lnTo>
                    <a:pt x="136" y="242"/>
                  </a:lnTo>
                  <a:lnTo>
                    <a:pt x="144" y="238"/>
                  </a:lnTo>
                  <a:lnTo>
                    <a:pt x="148" y="228"/>
                  </a:lnTo>
                  <a:lnTo>
                    <a:pt x="146" y="210"/>
                  </a:lnTo>
                  <a:lnTo>
                    <a:pt x="146" y="198"/>
                  </a:lnTo>
                  <a:lnTo>
                    <a:pt x="142" y="180"/>
                  </a:lnTo>
                  <a:lnTo>
                    <a:pt x="132" y="160"/>
                  </a:lnTo>
                  <a:lnTo>
                    <a:pt x="128" y="156"/>
                  </a:lnTo>
                  <a:lnTo>
                    <a:pt x="122" y="144"/>
                  </a:lnTo>
                  <a:lnTo>
                    <a:pt x="116" y="138"/>
                  </a:lnTo>
                  <a:lnTo>
                    <a:pt x="106" y="132"/>
                  </a:lnTo>
                  <a:lnTo>
                    <a:pt x="98" y="122"/>
                  </a:lnTo>
                  <a:lnTo>
                    <a:pt x="88" y="116"/>
                  </a:lnTo>
                  <a:lnTo>
                    <a:pt x="84" y="106"/>
                  </a:lnTo>
                  <a:lnTo>
                    <a:pt x="76" y="100"/>
                  </a:lnTo>
                  <a:lnTo>
                    <a:pt x="70" y="86"/>
                  </a:lnTo>
                  <a:lnTo>
                    <a:pt x="70" y="82"/>
                  </a:lnTo>
                  <a:lnTo>
                    <a:pt x="72" y="70"/>
                  </a:lnTo>
                  <a:lnTo>
                    <a:pt x="78" y="68"/>
                  </a:lnTo>
                  <a:lnTo>
                    <a:pt x="80" y="64"/>
                  </a:lnTo>
                  <a:lnTo>
                    <a:pt x="84" y="56"/>
                  </a:lnTo>
                  <a:lnTo>
                    <a:pt x="88" y="52"/>
                  </a:lnTo>
                  <a:lnTo>
                    <a:pt x="88" y="50"/>
                  </a:lnTo>
                  <a:lnTo>
                    <a:pt x="92" y="48"/>
                  </a:lnTo>
                  <a:lnTo>
                    <a:pt x="94" y="48"/>
                  </a:lnTo>
                  <a:lnTo>
                    <a:pt x="96" y="44"/>
                  </a:lnTo>
                  <a:lnTo>
                    <a:pt x="100" y="38"/>
                  </a:lnTo>
                  <a:lnTo>
                    <a:pt x="98" y="34"/>
                  </a:lnTo>
                  <a:lnTo>
                    <a:pt x="86"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0" name="Freeform 604"/>
            <p:cNvSpPr>
              <a:spLocks/>
            </p:cNvSpPr>
            <p:nvPr/>
          </p:nvSpPr>
          <p:spPr bwMode="auto">
            <a:xfrm>
              <a:off x="6896821" y="3368975"/>
              <a:ext cx="231999" cy="267443"/>
            </a:xfrm>
            <a:custGeom>
              <a:avLst/>
              <a:gdLst>
                <a:gd name="T0" fmla="*/ 4 w 144"/>
                <a:gd name="T1" fmla="*/ 32 h 166"/>
                <a:gd name="T2" fmla="*/ 8 w 144"/>
                <a:gd name="T3" fmla="*/ 42 h 166"/>
                <a:gd name="T4" fmla="*/ 8 w 144"/>
                <a:gd name="T5" fmla="*/ 52 h 166"/>
                <a:gd name="T6" fmla="*/ 24 w 144"/>
                <a:gd name="T7" fmla="*/ 66 h 166"/>
                <a:gd name="T8" fmla="*/ 26 w 144"/>
                <a:gd name="T9" fmla="*/ 80 h 166"/>
                <a:gd name="T10" fmla="*/ 22 w 144"/>
                <a:gd name="T11" fmla="*/ 96 h 166"/>
                <a:gd name="T12" fmla="*/ 34 w 144"/>
                <a:gd name="T13" fmla="*/ 86 h 166"/>
                <a:gd name="T14" fmla="*/ 44 w 144"/>
                <a:gd name="T15" fmla="*/ 86 h 166"/>
                <a:gd name="T16" fmla="*/ 50 w 144"/>
                <a:gd name="T17" fmla="*/ 90 h 166"/>
                <a:gd name="T18" fmla="*/ 60 w 144"/>
                <a:gd name="T19" fmla="*/ 78 h 166"/>
                <a:gd name="T20" fmla="*/ 80 w 144"/>
                <a:gd name="T21" fmla="*/ 88 h 166"/>
                <a:gd name="T22" fmla="*/ 90 w 144"/>
                <a:gd name="T23" fmla="*/ 110 h 166"/>
                <a:gd name="T24" fmla="*/ 106 w 144"/>
                <a:gd name="T25" fmla="*/ 126 h 166"/>
                <a:gd name="T26" fmla="*/ 106 w 144"/>
                <a:gd name="T27" fmla="*/ 140 h 166"/>
                <a:gd name="T28" fmla="*/ 104 w 144"/>
                <a:gd name="T29" fmla="*/ 160 h 166"/>
                <a:gd name="T30" fmla="*/ 112 w 144"/>
                <a:gd name="T31" fmla="*/ 164 h 166"/>
                <a:gd name="T32" fmla="*/ 120 w 144"/>
                <a:gd name="T33" fmla="*/ 166 h 166"/>
                <a:gd name="T34" fmla="*/ 128 w 144"/>
                <a:gd name="T35" fmla="*/ 154 h 166"/>
                <a:gd name="T36" fmla="*/ 142 w 144"/>
                <a:gd name="T37" fmla="*/ 150 h 166"/>
                <a:gd name="T38" fmla="*/ 138 w 144"/>
                <a:gd name="T39" fmla="*/ 130 h 166"/>
                <a:gd name="T40" fmla="*/ 124 w 144"/>
                <a:gd name="T41" fmla="*/ 116 h 166"/>
                <a:gd name="T42" fmla="*/ 108 w 144"/>
                <a:gd name="T43" fmla="*/ 98 h 166"/>
                <a:gd name="T44" fmla="*/ 94 w 144"/>
                <a:gd name="T45" fmla="*/ 82 h 166"/>
                <a:gd name="T46" fmla="*/ 70 w 144"/>
                <a:gd name="T47" fmla="*/ 60 h 166"/>
                <a:gd name="T48" fmla="*/ 78 w 144"/>
                <a:gd name="T49" fmla="*/ 52 h 166"/>
                <a:gd name="T50" fmla="*/ 78 w 144"/>
                <a:gd name="T51" fmla="*/ 40 h 166"/>
                <a:gd name="T52" fmla="*/ 64 w 144"/>
                <a:gd name="T53" fmla="*/ 28 h 166"/>
                <a:gd name="T54" fmla="*/ 50 w 144"/>
                <a:gd name="T55" fmla="*/ 28 h 166"/>
                <a:gd name="T56" fmla="*/ 30 w 144"/>
                <a:gd name="T57" fmla="*/ 0 h 166"/>
                <a:gd name="T58" fmla="*/ 22 w 144"/>
                <a:gd name="T59" fmla="*/ 4 h 166"/>
                <a:gd name="T60" fmla="*/ 28 w 144"/>
                <a:gd name="T61" fmla="*/ 20 h 166"/>
                <a:gd name="T62" fmla="*/ 14 w 144"/>
                <a:gd name="T63" fmla="*/ 14 h 166"/>
                <a:gd name="T64" fmla="*/ 10 w 144"/>
                <a:gd name="T65" fmla="*/ 28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66">
                  <a:moveTo>
                    <a:pt x="10" y="28"/>
                  </a:moveTo>
                  <a:lnTo>
                    <a:pt x="4" y="32"/>
                  </a:lnTo>
                  <a:lnTo>
                    <a:pt x="0" y="38"/>
                  </a:lnTo>
                  <a:lnTo>
                    <a:pt x="8" y="42"/>
                  </a:lnTo>
                  <a:lnTo>
                    <a:pt x="10" y="46"/>
                  </a:lnTo>
                  <a:lnTo>
                    <a:pt x="8" y="52"/>
                  </a:lnTo>
                  <a:lnTo>
                    <a:pt x="24" y="56"/>
                  </a:lnTo>
                  <a:lnTo>
                    <a:pt x="24" y="66"/>
                  </a:lnTo>
                  <a:lnTo>
                    <a:pt x="24" y="70"/>
                  </a:lnTo>
                  <a:lnTo>
                    <a:pt x="26" y="80"/>
                  </a:lnTo>
                  <a:lnTo>
                    <a:pt x="22" y="90"/>
                  </a:lnTo>
                  <a:lnTo>
                    <a:pt x="22" y="96"/>
                  </a:lnTo>
                  <a:lnTo>
                    <a:pt x="26" y="96"/>
                  </a:lnTo>
                  <a:lnTo>
                    <a:pt x="34" y="86"/>
                  </a:lnTo>
                  <a:lnTo>
                    <a:pt x="40" y="84"/>
                  </a:lnTo>
                  <a:lnTo>
                    <a:pt x="44" y="86"/>
                  </a:lnTo>
                  <a:lnTo>
                    <a:pt x="46" y="92"/>
                  </a:lnTo>
                  <a:lnTo>
                    <a:pt x="50" y="90"/>
                  </a:lnTo>
                  <a:lnTo>
                    <a:pt x="56" y="86"/>
                  </a:lnTo>
                  <a:lnTo>
                    <a:pt x="60" y="78"/>
                  </a:lnTo>
                  <a:lnTo>
                    <a:pt x="74" y="80"/>
                  </a:lnTo>
                  <a:lnTo>
                    <a:pt x="80" y="88"/>
                  </a:lnTo>
                  <a:lnTo>
                    <a:pt x="90" y="96"/>
                  </a:lnTo>
                  <a:lnTo>
                    <a:pt x="90" y="110"/>
                  </a:lnTo>
                  <a:lnTo>
                    <a:pt x="100" y="124"/>
                  </a:lnTo>
                  <a:lnTo>
                    <a:pt x="106" y="126"/>
                  </a:lnTo>
                  <a:lnTo>
                    <a:pt x="110" y="134"/>
                  </a:lnTo>
                  <a:lnTo>
                    <a:pt x="106" y="140"/>
                  </a:lnTo>
                  <a:lnTo>
                    <a:pt x="108" y="156"/>
                  </a:lnTo>
                  <a:lnTo>
                    <a:pt x="104" y="160"/>
                  </a:lnTo>
                  <a:lnTo>
                    <a:pt x="106" y="164"/>
                  </a:lnTo>
                  <a:lnTo>
                    <a:pt x="112" y="164"/>
                  </a:lnTo>
                  <a:lnTo>
                    <a:pt x="120" y="166"/>
                  </a:lnTo>
                  <a:lnTo>
                    <a:pt x="120" y="166"/>
                  </a:lnTo>
                  <a:lnTo>
                    <a:pt x="118" y="160"/>
                  </a:lnTo>
                  <a:lnTo>
                    <a:pt x="128" y="154"/>
                  </a:lnTo>
                  <a:lnTo>
                    <a:pt x="132" y="156"/>
                  </a:lnTo>
                  <a:lnTo>
                    <a:pt x="142" y="150"/>
                  </a:lnTo>
                  <a:lnTo>
                    <a:pt x="144" y="140"/>
                  </a:lnTo>
                  <a:lnTo>
                    <a:pt x="138" y="130"/>
                  </a:lnTo>
                  <a:lnTo>
                    <a:pt x="138" y="124"/>
                  </a:lnTo>
                  <a:lnTo>
                    <a:pt x="124" y="116"/>
                  </a:lnTo>
                  <a:lnTo>
                    <a:pt x="120" y="106"/>
                  </a:lnTo>
                  <a:lnTo>
                    <a:pt x="108" y="98"/>
                  </a:lnTo>
                  <a:lnTo>
                    <a:pt x="100" y="86"/>
                  </a:lnTo>
                  <a:lnTo>
                    <a:pt x="94" y="82"/>
                  </a:lnTo>
                  <a:lnTo>
                    <a:pt x="90" y="70"/>
                  </a:lnTo>
                  <a:lnTo>
                    <a:pt x="70" y="60"/>
                  </a:lnTo>
                  <a:lnTo>
                    <a:pt x="72" y="54"/>
                  </a:lnTo>
                  <a:lnTo>
                    <a:pt x="78" y="52"/>
                  </a:lnTo>
                  <a:lnTo>
                    <a:pt x="88" y="46"/>
                  </a:lnTo>
                  <a:lnTo>
                    <a:pt x="78" y="40"/>
                  </a:lnTo>
                  <a:lnTo>
                    <a:pt x="70" y="28"/>
                  </a:lnTo>
                  <a:lnTo>
                    <a:pt x="64" y="28"/>
                  </a:lnTo>
                  <a:lnTo>
                    <a:pt x="62" y="32"/>
                  </a:lnTo>
                  <a:lnTo>
                    <a:pt x="50" y="28"/>
                  </a:lnTo>
                  <a:lnTo>
                    <a:pt x="44" y="14"/>
                  </a:lnTo>
                  <a:lnTo>
                    <a:pt x="30" y="0"/>
                  </a:lnTo>
                  <a:lnTo>
                    <a:pt x="22" y="0"/>
                  </a:lnTo>
                  <a:lnTo>
                    <a:pt x="22" y="4"/>
                  </a:lnTo>
                  <a:lnTo>
                    <a:pt x="26" y="12"/>
                  </a:lnTo>
                  <a:lnTo>
                    <a:pt x="28" y="20"/>
                  </a:lnTo>
                  <a:lnTo>
                    <a:pt x="20" y="20"/>
                  </a:lnTo>
                  <a:lnTo>
                    <a:pt x="14" y="14"/>
                  </a:lnTo>
                  <a:lnTo>
                    <a:pt x="10" y="20"/>
                  </a:lnTo>
                  <a:lnTo>
                    <a:pt x="10"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1" name="Freeform 605"/>
            <p:cNvSpPr>
              <a:spLocks noEditPoints="1"/>
            </p:cNvSpPr>
            <p:nvPr/>
          </p:nvSpPr>
          <p:spPr bwMode="auto">
            <a:xfrm>
              <a:off x="8080982" y="4137471"/>
              <a:ext cx="422109" cy="309332"/>
            </a:xfrm>
            <a:custGeom>
              <a:avLst/>
              <a:gdLst>
                <a:gd name="T0" fmla="*/ 168 w 262"/>
                <a:gd name="T1" fmla="*/ 10 h 192"/>
                <a:gd name="T2" fmla="*/ 126 w 262"/>
                <a:gd name="T3" fmla="*/ 70 h 192"/>
                <a:gd name="T4" fmla="*/ 128 w 262"/>
                <a:gd name="T5" fmla="*/ 74 h 192"/>
                <a:gd name="T6" fmla="*/ 186 w 262"/>
                <a:gd name="T7" fmla="*/ 76 h 192"/>
                <a:gd name="T8" fmla="*/ 198 w 262"/>
                <a:gd name="T9" fmla="*/ 68 h 192"/>
                <a:gd name="T10" fmla="*/ 204 w 262"/>
                <a:gd name="T11" fmla="*/ 56 h 192"/>
                <a:gd name="T12" fmla="*/ 190 w 262"/>
                <a:gd name="T13" fmla="*/ 50 h 192"/>
                <a:gd name="T14" fmla="*/ 186 w 262"/>
                <a:gd name="T15" fmla="*/ 58 h 192"/>
                <a:gd name="T16" fmla="*/ 174 w 262"/>
                <a:gd name="T17" fmla="*/ 70 h 192"/>
                <a:gd name="T18" fmla="*/ 164 w 262"/>
                <a:gd name="T19" fmla="*/ 66 h 192"/>
                <a:gd name="T20" fmla="*/ 160 w 262"/>
                <a:gd name="T21" fmla="*/ 72 h 192"/>
                <a:gd name="T22" fmla="*/ 134 w 262"/>
                <a:gd name="T23" fmla="*/ 72 h 192"/>
                <a:gd name="T24" fmla="*/ 146 w 262"/>
                <a:gd name="T25" fmla="*/ 86 h 192"/>
                <a:gd name="T26" fmla="*/ 166 w 262"/>
                <a:gd name="T27" fmla="*/ 86 h 192"/>
                <a:gd name="T28" fmla="*/ 160 w 262"/>
                <a:gd name="T29" fmla="*/ 146 h 192"/>
                <a:gd name="T30" fmla="*/ 178 w 262"/>
                <a:gd name="T31" fmla="*/ 162 h 192"/>
                <a:gd name="T32" fmla="*/ 168 w 262"/>
                <a:gd name="T33" fmla="*/ 160 h 192"/>
                <a:gd name="T34" fmla="*/ 178 w 262"/>
                <a:gd name="T35" fmla="*/ 162 h 192"/>
                <a:gd name="T36" fmla="*/ 172 w 262"/>
                <a:gd name="T37" fmla="*/ 152 h 192"/>
                <a:gd name="T38" fmla="*/ 198 w 262"/>
                <a:gd name="T39" fmla="*/ 140 h 192"/>
                <a:gd name="T40" fmla="*/ 218 w 262"/>
                <a:gd name="T41" fmla="*/ 192 h 192"/>
                <a:gd name="T42" fmla="*/ 210 w 262"/>
                <a:gd name="T43" fmla="*/ 192 h 192"/>
                <a:gd name="T44" fmla="*/ 106 w 262"/>
                <a:gd name="T45" fmla="*/ 6 h 192"/>
                <a:gd name="T46" fmla="*/ 110 w 262"/>
                <a:gd name="T47" fmla="*/ 0 h 192"/>
                <a:gd name="T48" fmla="*/ 202 w 262"/>
                <a:gd name="T49" fmla="*/ 28 h 192"/>
                <a:gd name="T50" fmla="*/ 176 w 262"/>
                <a:gd name="T51" fmla="*/ 14 h 192"/>
                <a:gd name="T52" fmla="*/ 200 w 262"/>
                <a:gd name="T53" fmla="*/ 32 h 192"/>
                <a:gd name="T54" fmla="*/ 214 w 262"/>
                <a:gd name="T55" fmla="*/ 58 h 192"/>
                <a:gd name="T56" fmla="*/ 250 w 262"/>
                <a:gd name="T57" fmla="*/ 74 h 192"/>
                <a:gd name="T58" fmla="*/ 242 w 262"/>
                <a:gd name="T59" fmla="*/ 68 h 192"/>
                <a:gd name="T60" fmla="*/ 252 w 262"/>
                <a:gd name="T61" fmla="*/ 88 h 192"/>
                <a:gd name="T62" fmla="*/ 262 w 262"/>
                <a:gd name="T63" fmla="*/ 94 h 192"/>
                <a:gd name="T64" fmla="*/ 168 w 262"/>
                <a:gd name="T65" fmla="*/ 164 h 192"/>
                <a:gd name="T66" fmla="*/ 152 w 262"/>
                <a:gd name="T67" fmla="*/ 160 h 192"/>
                <a:gd name="T68" fmla="*/ 152 w 262"/>
                <a:gd name="T69" fmla="*/ 156 h 192"/>
                <a:gd name="T70" fmla="*/ 146 w 262"/>
                <a:gd name="T71" fmla="*/ 142 h 192"/>
                <a:gd name="T72" fmla="*/ 126 w 262"/>
                <a:gd name="T73" fmla="*/ 132 h 192"/>
                <a:gd name="T74" fmla="*/ 112 w 262"/>
                <a:gd name="T75" fmla="*/ 110 h 192"/>
                <a:gd name="T76" fmla="*/ 112 w 262"/>
                <a:gd name="T77" fmla="*/ 94 h 192"/>
                <a:gd name="T78" fmla="*/ 108 w 262"/>
                <a:gd name="T79" fmla="*/ 80 h 192"/>
                <a:gd name="T80" fmla="*/ 88 w 262"/>
                <a:gd name="T81" fmla="*/ 58 h 192"/>
                <a:gd name="T82" fmla="*/ 70 w 262"/>
                <a:gd name="T83" fmla="*/ 40 h 192"/>
                <a:gd name="T84" fmla="*/ 42 w 262"/>
                <a:gd name="T85" fmla="*/ 28 h 192"/>
                <a:gd name="T86" fmla="*/ 8 w 262"/>
                <a:gd name="T87" fmla="*/ 16 h 192"/>
                <a:gd name="T88" fmla="*/ 2 w 262"/>
                <a:gd name="T89" fmla="*/ 104 h 192"/>
                <a:gd name="T90" fmla="*/ 12 w 262"/>
                <a:gd name="T91" fmla="*/ 146 h 192"/>
                <a:gd name="T92" fmla="*/ 42 w 262"/>
                <a:gd name="T93" fmla="*/ 144 h 192"/>
                <a:gd name="T94" fmla="*/ 28 w 262"/>
                <a:gd name="T95" fmla="*/ 128 h 192"/>
                <a:gd name="T96" fmla="*/ 50 w 262"/>
                <a:gd name="T97" fmla="*/ 126 h 192"/>
                <a:gd name="T98" fmla="*/ 56 w 262"/>
                <a:gd name="T99" fmla="*/ 116 h 192"/>
                <a:gd name="T100" fmla="*/ 72 w 262"/>
                <a:gd name="T101" fmla="*/ 118 h 192"/>
                <a:gd name="T102" fmla="*/ 96 w 262"/>
                <a:gd name="T103" fmla="*/ 136 h 192"/>
                <a:gd name="T104" fmla="*/ 110 w 262"/>
                <a:gd name="T105" fmla="*/ 154 h 192"/>
                <a:gd name="T106" fmla="*/ 150 w 262"/>
                <a:gd name="T107" fmla="*/ 168 h 192"/>
                <a:gd name="T108" fmla="*/ 160 w 262"/>
                <a:gd name="T109" fmla="*/ 172 h 192"/>
                <a:gd name="T110" fmla="*/ 162 w 262"/>
                <a:gd name="T111" fmla="*/ 16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2" h="192">
                  <a:moveTo>
                    <a:pt x="164" y="14"/>
                  </a:moveTo>
                  <a:lnTo>
                    <a:pt x="170" y="14"/>
                  </a:lnTo>
                  <a:lnTo>
                    <a:pt x="170" y="12"/>
                  </a:lnTo>
                  <a:lnTo>
                    <a:pt x="168" y="10"/>
                  </a:lnTo>
                  <a:lnTo>
                    <a:pt x="164" y="12"/>
                  </a:lnTo>
                  <a:lnTo>
                    <a:pt x="164" y="14"/>
                  </a:lnTo>
                  <a:close/>
                  <a:moveTo>
                    <a:pt x="128" y="74"/>
                  </a:moveTo>
                  <a:lnTo>
                    <a:pt x="126" y="70"/>
                  </a:lnTo>
                  <a:lnTo>
                    <a:pt x="124" y="72"/>
                  </a:lnTo>
                  <a:lnTo>
                    <a:pt x="124" y="76"/>
                  </a:lnTo>
                  <a:lnTo>
                    <a:pt x="128" y="78"/>
                  </a:lnTo>
                  <a:lnTo>
                    <a:pt x="128" y="74"/>
                  </a:lnTo>
                  <a:close/>
                  <a:moveTo>
                    <a:pt x="170" y="86"/>
                  </a:moveTo>
                  <a:lnTo>
                    <a:pt x="180" y="82"/>
                  </a:lnTo>
                  <a:lnTo>
                    <a:pt x="182" y="78"/>
                  </a:lnTo>
                  <a:lnTo>
                    <a:pt x="186" y="76"/>
                  </a:lnTo>
                  <a:lnTo>
                    <a:pt x="186" y="74"/>
                  </a:lnTo>
                  <a:lnTo>
                    <a:pt x="194" y="74"/>
                  </a:lnTo>
                  <a:lnTo>
                    <a:pt x="198" y="70"/>
                  </a:lnTo>
                  <a:lnTo>
                    <a:pt x="198" y="68"/>
                  </a:lnTo>
                  <a:lnTo>
                    <a:pt x="196" y="64"/>
                  </a:lnTo>
                  <a:lnTo>
                    <a:pt x="196" y="62"/>
                  </a:lnTo>
                  <a:lnTo>
                    <a:pt x="202" y="60"/>
                  </a:lnTo>
                  <a:lnTo>
                    <a:pt x="204" y="56"/>
                  </a:lnTo>
                  <a:lnTo>
                    <a:pt x="204" y="50"/>
                  </a:lnTo>
                  <a:lnTo>
                    <a:pt x="198" y="46"/>
                  </a:lnTo>
                  <a:lnTo>
                    <a:pt x="196" y="50"/>
                  </a:lnTo>
                  <a:lnTo>
                    <a:pt x="190" y="50"/>
                  </a:lnTo>
                  <a:lnTo>
                    <a:pt x="188" y="52"/>
                  </a:lnTo>
                  <a:lnTo>
                    <a:pt x="192" y="58"/>
                  </a:lnTo>
                  <a:lnTo>
                    <a:pt x="190" y="60"/>
                  </a:lnTo>
                  <a:lnTo>
                    <a:pt x="186" y="58"/>
                  </a:lnTo>
                  <a:lnTo>
                    <a:pt x="182" y="58"/>
                  </a:lnTo>
                  <a:lnTo>
                    <a:pt x="182" y="62"/>
                  </a:lnTo>
                  <a:lnTo>
                    <a:pt x="178" y="70"/>
                  </a:lnTo>
                  <a:lnTo>
                    <a:pt x="174" y="70"/>
                  </a:lnTo>
                  <a:lnTo>
                    <a:pt x="172" y="72"/>
                  </a:lnTo>
                  <a:lnTo>
                    <a:pt x="164" y="72"/>
                  </a:lnTo>
                  <a:lnTo>
                    <a:pt x="164" y="68"/>
                  </a:lnTo>
                  <a:lnTo>
                    <a:pt x="164" y="66"/>
                  </a:lnTo>
                  <a:lnTo>
                    <a:pt x="162" y="64"/>
                  </a:lnTo>
                  <a:lnTo>
                    <a:pt x="162" y="66"/>
                  </a:lnTo>
                  <a:lnTo>
                    <a:pt x="162" y="70"/>
                  </a:lnTo>
                  <a:lnTo>
                    <a:pt x="160" y="72"/>
                  </a:lnTo>
                  <a:lnTo>
                    <a:pt x="154" y="72"/>
                  </a:lnTo>
                  <a:lnTo>
                    <a:pt x="148" y="72"/>
                  </a:lnTo>
                  <a:lnTo>
                    <a:pt x="138" y="70"/>
                  </a:lnTo>
                  <a:lnTo>
                    <a:pt x="134" y="72"/>
                  </a:lnTo>
                  <a:lnTo>
                    <a:pt x="136" y="76"/>
                  </a:lnTo>
                  <a:lnTo>
                    <a:pt x="144" y="80"/>
                  </a:lnTo>
                  <a:lnTo>
                    <a:pt x="144" y="84"/>
                  </a:lnTo>
                  <a:lnTo>
                    <a:pt x="146" y="86"/>
                  </a:lnTo>
                  <a:lnTo>
                    <a:pt x="152" y="82"/>
                  </a:lnTo>
                  <a:lnTo>
                    <a:pt x="156" y="86"/>
                  </a:lnTo>
                  <a:lnTo>
                    <a:pt x="160" y="86"/>
                  </a:lnTo>
                  <a:lnTo>
                    <a:pt x="166" y="86"/>
                  </a:lnTo>
                  <a:lnTo>
                    <a:pt x="170" y="86"/>
                  </a:lnTo>
                  <a:close/>
                  <a:moveTo>
                    <a:pt x="162" y="152"/>
                  </a:moveTo>
                  <a:lnTo>
                    <a:pt x="164" y="150"/>
                  </a:lnTo>
                  <a:lnTo>
                    <a:pt x="160" y="146"/>
                  </a:lnTo>
                  <a:lnTo>
                    <a:pt x="158" y="148"/>
                  </a:lnTo>
                  <a:lnTo>
                    <a:pt x="158" y="150"/>
                  </a:lnTo>
                  <a:lnTo>
                    <a:pt x="162" y="152"/>
                  </a:lnTo>
                  <a:close/>
                  <a:moveTo>
                    <a:pt x="178" y="162"/>
                  </a:moveTo>
                  <a:lnTo>
                    <a:pt x="176" y="160"/>
                  </a:lnTo>
                  <a:lnTo>
                    <a:pt x="174" y="162"/>
                  </a:lnTo>
                  <a:lnTo>
                    <a:pt x="168" y="156"/>
                  </a:lnTo>
                  <a:lnTo>
                    <a:pt x="168" y="160"/>
                  </a:lnTo>
                  <a:lnTo>
                    <a:pt x="170" y="160"/>
                  </a:lnTo>
                  <a:lnTo>
                    <a:pt x="172" y="164"/>
                  </a:lnTo>
                  <a:lnTo>
                    <a:pt x="174" y="164"/>
                  </a:lnTo>
                  <a:lnTo>
                    <a:pt x="178" y="162"/>
                  </a:lnTo>
                  <a:close/>
                  <a:moveTo>
                    <a:pt x="166" y="150"/>
                  </a:moveTo>
                  <a:lnTo>
                    <a:pt x="166" y="154"/>
                  </a:lnTo>
                  <a:lnTo>
                    <a:pt x="172" y="154"/>
                  </a:lnTo>
                  <a:lnTo>
                    <a:pt x="172" y="152"/>
                  </a:lnTo>
                  <a:lnTo>
                    <a:pt x="166" y="150"/>
                  </a:lnTo>
                  <a:close/>
                  <a:moveTo>
                    <a:pt x="206" y="144"/>
                  </a:moveTo>
                  <a:lnTo>
                    <a:pt x="206" y="142"/>
                  </a:lnTo>
                  <a:lnTo>
                    <a:pt x="198" y="140"/>
                  </a:lnTo>
                  <a:lnTo>
                    <a:pt x="198" y="142"/>
                  </a:lnTo>
                  <a:lnTo>
                    <a:pt x="206" y="146"/>
                  </a:lnTo>
                  <a:lnTo>
                    <a:pt x="206" y="144"/>
                  </a:lnTo>
                  <a:close/>
                  <a:moveTo>
                    <a:pt x="218" y="192"/>
                  </a:moveTo>
                  <a:lnTo>
                    <a:pt x="216" y="188"/>
                  </a:lnTo>
                  <a:lnTo>
                    <a:pt x="210" y="188"/>
                  </a:lnTo>
                  <a:lnTo>
                    <a:pt x="208" y="190"/>
                  </a:lnTo>
                  <a:lnTo>
                    <a:pt x="210" y="192"/>
                  </a:lnTo>
                  <a:lnTo>
                    <a:pt x="218" y="192"/>
                  </a:lnTo>
                  <a:close/>
                  <a:moveTo>
                    <a:pt x="110" y="0"/>
                  </a:moveTo>
                  <a:lnTo>
                    <a:pt x="106" y="2"/>
                  </a:lnTo>
                  <a:lnTo>
                    <a:pt x="106" y="6"/>
                  </a:lnTo>
                  <a:lnTo>
                    <a:pt x="110" y="6"/>
                  </a:lnTo>
                  <a:lnTo>
                    <a:pt x="116" y="6"/>
                  </a:lnTo>
                  <a:lnTo>
                    <a:pt x="120" y="4"/>
                  </a:lnTo>
                  <a:lnTo>
                    <a:pt x="110" y="0"/>
                  </a:lnTo>
                  <a:close/>
                  <a:moveTo>
                    <a:pt x="216" y="50"/>
                  </a:moveTo>
                  <a:lnTo>
                    <a:pt x="214" y="42"/>
                  </a:lnTo>
                  <a:lnTo>
                    <a:pt x="208" y="38"/>
                  </a:lnTo>
                  <a:lnTo>
                    <a:pt x="202" y="28"/>
                  </a:lnTo>
                  <a:lnTo>
                    <a:pt x="190" y="20"/>
                  </a:lnTo>
                  <a:lnTo>
                    <a:pt x="188" y="16"/>
                  </a:lnTo>
                  <a:lnTo>
                    <a:pt x="180" y="12"/>
                  </a:lnTo>
                  <a:lnTo>
                    <a:pt x="176" y="14"/>
                  </a:lnTo>
                  <a:lnTo>
                    <a:pt x="178" y="16"/>
                  </a:lnTo>
                  <a:lnTo>
                    <a:pt x="186" y="20"/>
                  </a:lnTo>
                  <a:lnTo>
                    <a:pt x="194" y="28"/>
                  </a:lnTo>
                  <a:lnTo>
                    <a:pt x="200" y="32"/>
                  </a:lnTo>
                  <a:lnTo>
                    <a:pt x="208" y="42"/>
                  </a:lnTo>
                  <a:lnTo>
                    <a:pt x="208" y="50"/>
                  </a:lnTo>
                  <a:lnTo>
                    <a:pt x="212" y="58"/>
                  </a:lnTo>
                  <a:lnTo>
                    <a:pt x="214" y="58"/>
                  </a:lnTo>
                  <a:lnTo>
                    <a:pt x="216" y="50"/>
                  </a:lnTo>
                  <a:close/>
                  <a:moveTo>
                    <a:pt x="254" y="84"/>
                  </a:moveTo>
                  <a:lnTo>
                    <a:pt x="254" y="80"/>
                  </a:lnTo>
                  <a:lnTo>
                    <a:pt x="250" y="74"/>
                  </a:lnTo>
                  <a:lnTo>
                    <a:pt x="246" y="70"/>
                  </a:lnTo>
                  <a:lnTo>
                    <a:pt x="246" y="62"/>
                  </a:lnTo>
                  <a:lnTo>
                    <a:pt x="242" y="62"/>
                  </a:lnTo>
                  <a:lnTo>
                    <a:pt x="242" y="68"/>
                  </a:lnTo>
                  <a:lnTo>
                    <a:pt x="244" y="72"/>
                  </a:lnTo>
                  <a:lnTo>
                    <a:pt x="244" y="78"/>
                  </a:lnTo>
                  <a:lnTo>
                    <a:pt x="244" y="82"/>
                  </a:lnTo>
                  <a:lnTo>
                    <a:pt x="252" y="88"/>
                  </a:lnTo>
                  <a:lnTo>
                    <a:pt x="250" y="92"/>
                  </a:lnTo>
                  <a:lnTo>
                    <a:pt x="254" y="96"/>
                  </a:lnTo>
                  <a:lnTo>
                    <a:pt x="258" y="96"/>
                  </a:lnTo>
                  <a:lnTo>
                    <a:pt x="262" y="94"/>
                  </a:lnTo>
                  <a:lnTo>
                    <a:pt x="262" y="90"/>
                  </a:lnTo>
                  <a:lnTo>
                    <a:pt x="254" y="84"/>
                  </a:lnTo>
                  <a:close/>
                  <a:moveTo>
                    <a:pt x="168" y="166"/>
                  </a:moveTo>
                  <a:lnTo>
                    <a:pt x="168" y="164"/>
                  </a:lnTo>
                  <a:lnTo>
                    <a:pt x="162" y="164"/>
                  </a:lnTo>
                  <a:lnTo>
                    <a:pt x="160" y="164"/>
                  </a:lnTo>
                  <a:lnTo>
                    <a:pt x="152" y="162"/>
                  </a:lnTo>
                  <a:lnTo>
                    <a:pt x="152" y="160"/>
                  </a:lnTo>
                  <a:lnTo>
                    <a:pt x="154" y="158"/>
                  </a:lnTo>
                  <a:lnTo>
                    <a:pt x="158" y="158"/>
                  </a:lnTo>
                  <a:lnTo>
                    <a:pt x="156" y="156"/>
                  </a:lnTo>
                  <a:lnTo>
                    <a:pt x="152" y="156"/>
                  </a:lnTo>
                  <a:lnTo>
                    <a:pt x="146" y="154"/>
                  </a:lnTo>
                  <a:lnTo>
                    <a:pt x="142" y="148"/>
                  </a:lnTo>
                  <a:lnTo>
                    <a:pt x="146" y="144"/>
                  </a:lnTo>
                  <a:lnTo>
                    <a:pt x="146" y="142"/>
                  </a:lnTo>
                  <a:lnTo>
                    <a:pt x="134" y="144"/>
                  </a:lnTo>
                  <a:lnTo>
                    <a:pt x="132" y="142"/>
                  </a:lnTo>
                  <a:lnTo>
                    <a:pt x="130" y="136"/>
                  </a:lnTo>
                  <a:lnTo>
                    <a:pt x="126" y="132"/>
                  </a:lnTo>
                  <a:lnTo>
                    <a:pt x="124" y="122"/>
                  </a:lnTo>
                  <a:lnTo>
                    <a:pt x="118" y="118"/>
                  </a:lnTo>
                  <a:lnTo>
                    <a:pt x="116" y="112"/>
                  </a:lnTo>
                  <a:lnTo>
                    <a:pt x="112" y="110"/>
                  </a:lnTo>
                  <a:lnTo>
                    <a:pt x="112" y="104"/>
                  </a:lnTo>
                  <a:lnTo>
                    <a:pt x="108" y="100"/>
                  </a:lnTo>
                  <a:lnTo>
                    <a:pt x="108" y="98"/>
                  </a:lnTo>
                  <a:lnTo>
                    <a:pt x="112" y="94"/>
                  </a:lnTo>
                  <a:lnTo>
                    <a:pt x="124" y="94"/>
                  </a:lnTo>
                  <a:lnTo>
                    <a:pt x="124" y="90"/>
                  </a:lnTo>
                  <a:lnTo>
                    <a:pt x="116" y="80"/>
                  </a:lnTo>
                  <a:lnTo>
                    <a:pt x="108" y="80"/>
                  </a:lnTo>
                  <a:lnTo>
                    <a:pt x="100" y="74"/>
                  </a:lnTo>
                  <a:lnTo>
                    <a:pt x="88" y="70"/>
                  </a:lnTo>
                  <a:lnTo>
                    <a:pt x="88" y="66"/>
                  </a:lnTo>
                  <a:lnTo>
                    <a:pt x="88" y="58"/>
                  </a:lnTo>
                  <a:lnTo>
                    <a:pt x="80" y="50"/>
                  </a:lnTo>
                  <a:lnTo>
                    <a:pt x="76" y="50"/>
                  </a:lnTo>
                  <a:lnTo>
                    <a:pt x="72" y="44"/>
                  </a:lnTo>
                  <a:lnTo>
                    <a:pt x="70" y="40"/>
                  </a:lnTo>
                  <a:lnTo>
                    <a:pt x="64" y="38"/>
                  </a:lnTo>
                  <a:lnTo>
                    <a:pt x="58" y="38"/>
                  </a:lnTo>
                  <a:lnTo>
                    <a:pt x="52" y="32"/>
                  </a:lnTo>
                  <a:lnTo>
                    <a:pt x="42" y="28"/>
                  </a:lnTo>
                  <a:lnTo>
                    <a:pt x="30" y="24"/>
                  </a:lnTo>
                  <a:lnTo>
                    <a:pt x="26" y="20"/>
                  </a:lnTo>
                  <a:lnTo>
                    <a:pt x="14" y="16"/>
                  </a:lnTo>
                  <a:lnTo>
                    <a:pt x="8" y="16"/>
                  </a:lnTo>
                  <a:lnTo>
                    <a:pt x="6" y="88"/>
                  </a:lnTo>
                  <a:lnTo>
                    <a:pt x="2" y="92"/>
                  </a:lnTo>
                  <a:lnTo>
                    <a:pt x="0" y="98"/>
                  </a:lnTo>
                  <a:lnTo>
                    <a:pt x="2" y="104"/>
                  </a:lnTo>
                  <a:lnTo>
                    <a:pt x="4" y="106"/>
                  </a:lnTo>
                  <a:lnTo>
                    <a:pt x="0" y="144"/>
                  </a:lnTo>
                  <a:lnTo>
                    <a:pt x="4" y="144"/>
                  </a:lnTo>
                  <a:lnTo>
                    <a:pt x="12" y="146"/>
                  </a:lnTo>
                  <a:lnTo>
                    <a:pt x="24" y="146"/>
                  </a:lnTo>
                  <a:lnTo>
                    <a:pt x="28" y="146"/>
                  </a:lnTo>
                  <a:lnTo>
                    <a:pt x="36" y="144"/>
                  </a:lnTo>
                  <a:lnTo>
                    <a:pt x="42" y="144"/>
                  </a:lnTo>
                  <a:lnTo>
                    <a:pt x="44" y="140"/>
                  </a:lnTo>
                  <a:lnTo>
                    <a:pt x="44" y="136"/>
                  </a:lnTo>
                  <a:lnTo>
                    <a:pt x="32" y="130"/>
                  </a:lnTo>
                  <a:lnTo>
                    <a:pt x="28" y="128"/>
                  </a:lnTo>
                  <a:lnTo>
                    <a:pt x="30" y="128"/>
                  </a:lnTo>
                  <a:lnTo>
                    <a:pt x="38" y="128"/>
                  </a:lnTo>
                  <a:lnTo>
                    <a:pt x="42" y="128"/>
                  </a:lnTo>
                  <a:lnTo>
                    <a:pt x="50" y="126"/>
                  </a:lnTo>
                  <a:lnTo>
                    <a:pt x="50" y="122"/>
                  </a:lnTo>
                  <a:lnTo>
                    <a:pt x="54" y="120"/>
                  </a:lnTo>
                  <a:lnTo>
                    <a:pt x="54" y="116"/>
                  </a:lnTo>
                  <a:lnTo>
                    <a:pt x="56" y="116"/>
                  </a:lnTo>
                  <a:lnTo>
                    <a:pt x="62" y="116"/>
                  </a:lnTo>
                  <a:lnTo>
                    <a:pt x="64" y="114"/>
                  </a:lnTo>
                  <a:lnTo>
                    <a:pt x="70" y="114"/>
                  </a:lnTo>
                  <a:lnTo>
                    <a:pt x="72" y="118"/>
                  </a:lnTo>
                  <a:lnTo>
                    <a:pt x="78" y="118"/>
                  </a:lnTo>
                  <a:lnTo>
                    <a:pt x="92" y="126"/>
                  </a:lnTo>
                  <a:lnTo>
                    <a:pt x="90" y="130"/>
                  </a:lnTo>
                  <a:lnTo>
                    <a:pt x="96" y="136"/>
                  </a:lnTo>
                  <a:lnTo>
                    <a:pt x="98" y="142"/>
                  </a:lnTo>
                  <a:lnTo>
                    <a:pt x="102" y="144"/>
                  </a:lnTo>
                  <a:lnTo>
                    <a:pt x="104" y="150"/>
                  </a:lnTo>
                  <a:lnTo>
                    <a:pt x="110" y="154"/>
                  </a:lnTo>
                  <a:lnTo>
                    <a:pt x="116" y="164"/>
                  </a:lnTo>
                  <a:lnTo>
                    <a:pt x="132" y="166"/>
                  </a:lnTo>
                  <a:lnTo>
                    <a:pt x="136" y="166"/>
                  </a:lnTo>
                  <a:lnTo>
                    <a:pt x="150" y="168"/>
                  </a:lnTo>
                  <a:lnTo>
                    <a:pt x="156" y="168"/>
                  </a:lnTo>
                  <a:lnTo>
                    <a:pt x="154" y="170"/>
                  </a:lnTo>
                  <a:lnTo>
                    <a:pt x="156" y="172"/>
                  </a:lnTo>
                  <a:lnTo>
                    <a:pt x="160" y="172"/>
                  </a:lnTo>
                  <a:lnTo>
                    <a:pt x="166" y="172"/>
                  </a:lnTo>
                  <a:lnTo>
                    <a:pt x="166" y="170"/>
                  </a:lnTo>
                  <a:lnTo>
                    <a:pt x="162" y="168"/>
                  </a:lnTo>
                  <a:lnTo>
                    <a:pt x="162" y="168"/>
                  </a:lnTo>
                  <a:lnTo>
                    <a:pt x="168" y="16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2" name="Freeform 606"/>
            <p:cNvSpPr>
              <a:spLocks noEditPoints="1"/>
            </p:cNvSpPr>
            <p:nvPr/>
          </p:nvSpPr>
          <p:spPr bwMode="auto">
            <a:xfrm>
              <a:off x="8515979" y="4288914"/>
              <a:ext cx="260999" cy="161110"/>
            </a:xfrm>
            <a:custGeom>
              <a:avLst/>
              <a:gdLst>
                <a:gd name="T0" fmla="*/ 54 w 162"/>
                <a:gd name="T1" fmla="*/ 96 h 100"/>
                <a:gd name="T2" fmla="*/ 66 w 162"/>
                <a:gd name="T3" fmla="*/ 98 h 100"/>
                <a:gd name="T4" fmla="*/ 52 w 162"/>
                <a:gd name="T5" fmla="*/ 98 h 100"/>
                <a:gd name="T6" fmla="*/ 98 w 162"/>
                <a:gd name="T7" fmla="*/ 82 h 100"/>
                <a:gd name="T8" fmla="*/ 88 w 162"/>
                <a:gd name="T9" fmla="*/ 74 h 100"/>
                <a:gd name="T10" fmla="*/ 80 w 162"/>
                <a:gd name="T11" fmla="*/ 70 h 100"/>
                <a:gd name="T12" fmla="*/ 84 w 162"/>
                <a:gd name="T13" fmla="*/ 74 h 100"/>
                <a:gd name="T14" fmla="*/ 90 w 162"/>
                <a:gd name="T15" fmla="*/ 82 h 100"/>
                <a:gd name="T16" fmla="*/ 86 w 162"/>
                <a:gd name="T17" fmla="*/ 54 h 100"/>
                <a:gd name="T18" fmla="*/ 86 w 162"/>
                <a:gd name="T19" fmla="*/ 64 h 100"/>
                <a:gd name="T20" fmla="*/ 86 w 162"/>
                <a:gd name="T21" fmla="*/ 54 h 100"/>
                <a:gd name="T22" fmla="*/ 82 w 162"/>
                <a:gd name="T23" fmla="*/ 48 h 100"/>
                <a:gd name="T24" fmla="*/ 78 w 162"/>
                <a:gd name="T25" fmla="*/ 38 h 100"/>
                <a:gd name="T26" fmla="*/ 74 w 162"/>
                <a:gd name="T27" fmla="*/ 34 h 100"/>
                <a:gd name="T28" fmla="*/ 72 w 162"/>
                <a:gd name="T29" fmla="*/ 44 h 100"/>
                <a:gd name="T30" fmla="*/ 76 w 162"/>
                <a:gd name="T31" fmla="*/ 54 h 100"/>
                <a:gd name="T32" fmla="*/ 68 w 162"/>
                <a:gd name="T33" fmla="*/ 64 h 100"/>
                <a:gd name="T34" fmla="*/ 74 w 162"/>
                <a:gd name="T35" fmla="*/ 64 h 100"/>
                <a:gd name="T36" fmla="*/ 64 w 162"/>
                <a:gd name="T37" fmla="*/ 56 h 100"/>
                <a:gd name="T38" fmla="*/ 58 w 162"/>
                <a:gd name="T39" fmla="*/ 56 h 100"/>
                <a:gd name="T40" fmla="*/ 52 w 162"/>
                <a:gd name="T41" fmla="*/ 58 h 100"/>
                <a:gd name="T42" fmla="*/ 68 w 162"/>
                <a:gd name="T43" fmla="*/ 64 h 100"/>
                <a:gd name="T44" fmla="*/ 18 w 162"/>
                <a:gd name="T45" fmla="*/ 30 h 100"/>
                <a:gd name="T46" fmla="*/ 16 w 162"/>
                <a:gd name="T47" fmla="*/ 28 h 100"/>
                <a:gd name="T48" fmla="*/ 14 w 162"/>
                <a:gd name="T49" fmla="*/ 32 h 100"/>
                <a:gd name="T50" fmla="*/ 20 w 162"/>
                <a:gd name="T51" fmla="*/ 38 h 100"/>
                <a:gd name="T52" fmla="*/ 22 w 162"/>
                <a:gd name="T53" fmla="*/ 36 h 100"/>
                <a:gd name="T54" fmla="*/ 14 w 162"/>
                <a:gd name="T55" fmla="*/ 36 h 100"/>
                <a:gd name="T56" fmla="*/ 12 w 162"/>
                <a:gd name="T57" fmla="*/ 40 h 100"/>
                <a:gd name="T58" fmla="*/ 14 w 162"/>
                <a:gd name="T59" fmla="*/ 38 h 100"/>
                <a:gd name="T60" fmla="*/ 4 w 162"/>
                <a:gd name="T61" fmla="*/ 22 h 100"/>
                <a:gd name="T62" fmla="*/ 0 w 162"/>
                <a:gd name="T63" fmla="*/ 24 h 100"/>
                <a:gd name="T64" fmla="*/ 4 w 162"/>
                <a:gd name="T65" fmla="*/ 24 h 100"/>
                <a:gd name="T66" fmla="*/ 0 w 162"/>
                <a:gd name="T67" fmla="*/ 28 h 100"/>
                <a:gd name="T68" fmla="*/ 2 w 162"/>
                <a:gd name="T69" fmla="*/ 32 h 100"/>
                <a:gd name="T70" fmla="*/ 58 w 162"/>
                <a:gd name="T71" fmla="*/ 38 h 100"/>
                <a:gd name="T72" fmla="*/ 54 w 162"/>
                <a:gd name="T73" fmla="*/ 30 h 100"/>
                <a:gd name="T74" fmla="*/ 38 w 162"/>
                <a:gd name="T75" fmla="*/ 20 h 100"/>
                <a:gd name="T76" fmla="*/ 32 w 162"/>
                <a:gd name="T77" fmla="*/ 22 h 100"/>
                <a:gd name="T78" fmla="*/ 46 w 162"/>
                <a:gd name="T79" fmla="*/ 30 h 100"/>
                <a:gd name="T80" fmla="*/ 58 w 162"/>
                <a:gd name="T81" fmla="*/ 38 h 100"/>
                <a:gd name="T82" fmla="*/ 18 w 162"/>
                <a:gd name="T83" fmla="*/ 14 h 100"/>
                <a:gd name="T84" fmla="*/ 14 w 162"/>
                <a:gd name="T85" fmla="*/ 6 h 100"/>
                <a:gd name="T86" fmla="*/ 2 w 162"/>
                <a:gd name="T87" fmla="*/ 0 h 100"/>
                <a:gd name="T88" fmla="*/ 10 w 162"/>
                <a:gd name="T89" fmla="*/ 14 h 100"/>
                <a:gd name="T90" fmla="*/ 162 w 162"/>
                <a:gd name="T91" fmla="*/ 80 h 100"/>
                <a:gd name="T92" fmla="*/ 158 w 162"/>
                <a:gd name="T93" fmla="*/ 84 h 100"/>
                <a:gd name="T94" fmla="*/ 162 w 162"/>
                <a:gd name="T95" fmla="*/ 8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2" h="100">
                  <a:moveTo>
                    <a:pt x="52" y="98"/>
                  </a:moveTo>
                  <a:lnTo>
                    <a:pt x="54" y="96"/>
                  </a:lnTo>
                  <a:lnTo>
                    <a:pt x="60" y="96"/>
                  </a:lnTo>
                  <a:lnTo>
                    <a:pt x="66" y="98"/>
                  </a:lnTo>
                  <a:lnTo>
                    <a:pt x="64" y="100"/>
                  </a:lnTo>
                  <a:lnTo>
                    <a:pt x="52" y="98"/>
                  </a:lnTo>
                  <a:close/>
                  <a:moveTo>
                    <a:pt x="100" y="84"/>
                  </a:moveTo>
                  <a:lnTo>
                    <a:pt x="98" y="82"/>
                  </a:lnTo>
                  <a:lnTo>
                    <a:pt x="94" y="76"/>
                  </a:lnTo>
                  <a:lnTo>
                    <a:pt x="88" y="74"/>
                  </a:lnTo>
                  <a:lnTo>
                    <a:pt x="84" y="72"/>
                  </a:lnTo>
                  <a:lnTo>
                    <a:pt x="80" y="70"/>
                  </a:lnTo>
                  <a:lnTo>
                    <a:pt x="80" y="74"/>
                  </a:lnTo>
                  <a:lnTo>
                    <a:pt x="84" y="74"/>
                  </a:lnTo>
                  <a:lnTo>
                    <a:pt x="86" y="80"/>
                  </a:lnTo>
                  <a:lnTo>
                    <a:pt x="90" y="82"/>
                  </a:lnTo>
                  <a:lnTo>
                    <a:pt x="100" y="84"/>
                  </a:lnTo>
                  <a:close/>
                  <a:moveTo>
                    <a:pt x="86" y="54"/>
                  </a:moveTo>
                  <a:lnTo>
                    <a:pt x="84" y="60"/>
                  </a:lnTo>
                  <a:lnTo>
                    <a:pt x="86" y="64"/>
                  </a:lnTo>
                  <a:lnTo>
                    <a:pt x="88" y="62"/>
                  </a:lnTo>
                  <a:lnTo>
                    <a:pt x="86" y="54"/>
                  </a:lnTo>
                  <a:close/>
                  <a:moveTo>
                    <a:pt x="80" y="54"/>
                  </a:moveTo>
                  <a:lnTo>
                    <a:pt x="82" y="48"/>
                  </a:lnTo>
                  <a:lnTo>
                    <a:pt x="78" y="44"/>
                  </a:lnTo>
                  <a:lnTo>
                    <a:pt x="78" y="38"/>
                  </a:lnTo>
                  <a:lnTo>
                    <a:pt x="76" y="34"/>
                  </a:lnTo>
                  <a:lnTo>
                    <a:pt x="74" y="34"/>
                  </a:lnTo>
                  <a:lnTo>
                    <a:pt x="74" y="40"/>
                  </a:lnTo>
                  <a:lnTo>
                    <a:pt x="72" y="44"/>
                  </a:lnTo>
                  <a:lnTo>
                    <a:pt x="74" y="50"/>
                  </a:lnTo>
                  <a:lnTo>
                    <a:pt x="76" y="54"/>
                  </a:lnTo>
                  <a:lnTo>
                    <a:pt x="80" y="54"/>
                  </a:lnTo>
                  <a:close/>
                  <a:moveTo>
                    <a:pt x="68" y="64"/>
                  </a:moveTo>
                  <a:lnTo>
                    <a:pt x="72" y="66"/>
                  </a:lnTo>
                  <a:lnTo>
                    <a:pt x="74" y="64"/>
                  </a:lnTo>
                  <a:lnTo>
                    <a:pt x="68" y="58"/>
                  </a:lnTo>
                  <a:lnTo>
                    <a:pt x="64" y="56"/>
                  </a:lnTo>
                  <a:lnTo>
                    <a:pt x="58" y="56"/>
                  </a:lnTo>
                  <a:lnTo>
                    <a:pt x="58" y="56"/>
                  </a:lnTo>
                  <a:lnTo>
                    <a:pt x="54" y="54"/>
                  </a:lnTo>
                  <a:lnTo>
                    <a:pt x="52" y="58"/>
                  </a:lnTo>
                  <a:lnTo>
                    <a:pt x="54" y="62"/>
                  </a:lnTo>
                  <a:lnTo>
                    <a:pt x="68" y="64"/>
                  </a:lnTo>
                  <a:close/>
                  <a:moveTo>
                    <a:pt x="22" y="36"/>
                  </a:moveTo>
                  <a:lnTo>
                    <a:pt x="18" y="30"/>
                  </a:lnTo>
                  <a:lnTo>
                    <a:pt x="18" y="28"/>
                  </a:lnTo>
                  <a:lnTo>
                    <a:pt x="16" y="28"/>
                  </a:lnTo>
                  <a:lnTo>
                    <a:pt x="14" y="30"/>
                  </a:lnTo>
                  <a:lnTo>
                    <a:pt x="14" y="32"/>
                  </a:lnTo>
                  <a:lnTo>
                    <a:pt x="18" y="32"/>
                  </a:lnTo>
                  <a:lnTo>
                    <a:pt x="20" y="38"/>
                  </a:lnTo>
                  <a:lnTo>
                    <a:pt x="22" y="38"/>
                  </a:lnTo>
                  <a:lnTo>
                    <a:pt x="22" y="36"/>
                  </a:lnTo>
                  <a:close/>
                  <a:moveTo>
                    <a:pt x="14" y="38"/>
                  </a:moveTo>
                  <a:lnTo>
                    <a:pt x="14" y="36"/>
                  </a:lnTo>
                  <a:lnTo>
                    <a:pt x="10" y="38"/>
                  </a:lnTo>
                  <a:lnTo>
                    <a:pt x="12" y="40"/>
                  </a:lnTo>
                  <a:lnTo>
                    <a:pt x="14" y="42"/>
                  </a:lnTo>
                  <a:lnTo>
                    <a:pt x="14" y="38"/>
                  </a:lnTo>
                  <a:close/>
                  <a:moveTo>
                    <a:pt x="4" y="24"/>
                  </a:moveTo>
                  <a:lnTo>
                    <a:pt x="4" y="22"/>
                  </a:lnTo>
                  <a:lnTo>
                    <a:pt x="2" y="20"/>
                  </a:lnTo>
                  <a:lnTo>
                    <a:pt x="0" y="24"/>
                  </a:lnTo>
                  <a:lnTo>
                    <a:pt x="2" y="26"/>
                  </a:lnTo>
                  <a:lnTo>
                    <a:pt x="4" y="24"/>
                  </a:lnTo>
                  <a:close/>
                  <a:moveTo>
                    <a:pt x="2" y="28"/>
                  </a:moveTo>
                  <a:lnTo>
                    <a:pt x="0" y="28"/>
                  </a:lnTo>
                  <a:lnTo>
                    <a:pt x="0" y="30"/>
                  </a:lnTo>
                  <a:lnTo>
                    <a:pt x="2" y="32"/>
                  </a:lnTo>
                  <a:lnTo>
                    <a:pt x="2" y="28"/>
                  </a:lnTo>
                  <a:close/>
                  <a:moveTo>
                    <a:pt x="58" y="38"/>
                  </a:moveTo>
                  <a:lnTo>
                    <a:pt x="58" y="36"/>
                  </a:lnTo>
                  <a:lnTo>
                    <a:pt x="54" y="30"/>
                  </a:lnTo>
                  <a:lnTo>
                    <a:pt x="44" y="26"/>
                  </a:lnTo>
                  <a:lnTo>
                    <a:pt x="38" y="20"/>
                  </a:lnTo>
                  <a:lnTo>
                    <a:pt x="34" y="20"/>
                  </a:lnTo>
                  <a:lnTo>
                    <a:pt x="32" y="22"/>
                  </a:lnTo>
                  <a:lnTo>
                    <a:pt x="38" y="28"/>
                  </a:lnTo>
                  <a:lnTo>
                    <a:pt x="46" y="30"/>
                  </a:lnTo>
                  <a:lnTo>
                    <a:pt x="52" y="36"/>
                  </a:lnTo>
                  <a:lnTo>
                    <a:pt x="58" y="38"/>
                  </a:lnTo>
                  <a:close/>
                  <a:moveTo>
                    <a:pt x="18" y="16"/>
                  </a:moveTo>
                  <a:lnTo>
                    <a:pt x="18" y="14"/>
                  </a:lnTo>
                  <a:lnTo>
                    <a:pt x="16" y="12"/>
                  </a:lnTo>
                  <a:lnTo>
                    <a:pt x="14" y="6"/>
                  </a:lnTo>
                  <a:lnTo>
                    <a:pt x="6" y="0"/>
                  </a:lnTo>
                  <a:lnTo>
                    <a:pt x="2" y="0"/>
                  </a:lnTo>
                  <a:lnTo>
                    <a:pt x="8" y="10"/>
                  </a:lnTo>
                  <a:lnTo>
                    <a:pt x="10" y="14"/>
                  </a:lnTo>
                  <a:lnTo>
                    <a:pt x="18" y="16"/>
                  </a:lnTo>
                  <a:close/>
                  <a:moveTo>
                    <a:pt x="162" y="80"/>
                  </a:moveTo>
                  <a:lnTo>
                    <a:pt x="158" y="82"/>
                  </a:lnTo>
                  <a:lnTo>
                    <a:pt x="158" y="84"/>
                  </a:lnTo>
                  <a:lnTo>
                    <a:pt x="162" y="82"/>
                  </a:lnTo>
                  <a:lnTo>
                    <a:pt x="162" y="8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3" name="Freeform 607"/>
            <p:cNvSpPr>
              <a:spLocks noEditPoints="1"/>
            </p:cNvSpPr>
            <p:nvPr/>
          </p:nvSpPr>
          <p:spPr bwMode="auto">
            <a:xfrm>
              <a:off x="8764089" y="4511246"/>
              <a:ext cx="54777" cy="193332"/>
            </a:xfrm>
            <a:custGeom>
              <a:avLst/>
              <a:gdLst>
                <a:gd name="T0" fmla="*/ 8 w 34"/>
                <a:gd name="T1" fmla="*/ 40 h 120"/>
                <a:gd name="T2" fmla="*/ 0 w 34"/>
                <a:gd name="T3" fmla="*/ 42 h 120"/>
                <a:gd name="T4" fmla="*/ 2 w 34"/>
                <a:gd name="T5" fmla="*/ 28 h 120"/>
                <a:gd name="T6" fmla="*/ 4 w 34"/>
                <a:gd name="T7" fmla="*/ 20 h 120"/>
                <a:gd name="T8" fmla="*/ 8 w 34"/>
                <a:gd name="T9" fmla="*/ 26 h 120"/>
                <a:gd name="T10" fmla="*/ 12 w 34"/>
                <a:gd name="T11" fmla="*/ 24 h 120"/>
                <a:gd name="T12" fmla="*/ 12 w 34"/>
                <a:gd name="T13" fmla="*/ 40 h 120"/>
                <a:gd name="T14" fmla="*/ 30 w 34"/>
                <a:gd name="T15" fmla="*/ 18 h 120"/>
                <a:gd name="T16" fmla="*/ 28 w 34"/>
                <a:gd name="T17" fmla="*/ 28 h 120"/>
                <a:gd name="T18" fmla="*/ 20 w 34"/>
                <a:gd name="T19" fmla="*/ 14 h 120"/>
                <a:gd name="T20" fmla="*/ 22 w 34"/>
                <a:gd name="T21" fmla="*/ 12 h 120"/>
                <a:gd name="T22" fmla="*/ 18 w 34"/>
                <a:gd name="T23" fmla="*/ 14 h 120"/>
                <a:gd name="T24" fmla="*/ 24 w 34"/>
                <a:gd name="T25" fmla="*/ 4 h 120"/>
                <a:gd name="T26" fmla="*/ 22 w 34"/>
                <a:gd name="T27" fmla="*/ 0 h 120"/>
                <a:gd name="T28" fmla="*/ 22 w 34"/>
                <a:gd name="T29" fmla="*/ 6 h 120"/>
                <a:gd name="T30" fmla="*/ 18 w 34"/>
                <a:gd name="T31" fmla="*/ 56 h 120"/>
                <a:gd name="T32" fmla="*/ 10 w 34"/>
                <a:gd name="T33" fmla="*/ 44 h 120"/>
                <a:gd name="T34" fmla="*/ 8 w 34"/>
                <a:gd name="T35" fmla="*/ 50 h 120"/>
                <a:gd name="T36" fmla="*/ 12 w 34"/>
                <a:gd name="T37" fmla="*/ 56 h 120"/>
                <a:gd name="T38" fmla="*/ 18 w 34"/>
                <a:gd name="T39" fmla="*/ 56 h 120"/>
                <a:gd name="T40" fmla="*/ 28 w 34"/>
                <a:gd name="T41" fmla="*/ 36 h 120"/>
                <a:gd name="T42" fmla="*/ 28 w 34"/>
                <a:gd name="T43" fmla="*/ 50 h 120"/>
                <a:gd name="T44" fmla="*/ 26 w 34"/>
                <a:gd name="T45" fmla="*/ 54 h 120"/>
                <a:gd name="T46" fmla="*/ 22 w 34"/>
                <a:gd name="T47" fmla="*/ 52 h 120"/>
                <a:gd name="T48" fmla="*/ 26 w 34"/>
                <a:gd name="T49" fmla="*/ 54 h 120"/>
                <a:gd name="T50" fmla="*/ 26 w 34"/>
                <a:gd name="T51" fmla="*/ 82 h 120"/>
                <a:gd name="T52" fmla="*/ 20 w 34"/>
                <a:gd name="T53" fmla="*/ 80 h 120"/>
                <a:gd name="T54" fmla="*/ 20 w 34"/>
                <a:gd name="T55" fmla="*/ 84 h 120"/>
                <a:gd name="T56" fmla="*/ 34 w 34"/>
                <a:gd name="T57" fmla="*/ 104 h 120"/>
                <a:gd name="T58" fmla="*/ 30 w 34"/>
                <a:gd name="T59" fmla="*/ 98 h 120"/>
                <a:gd name="T60" fmla="*/ 28 w 34"/>
                <a:gd name="T61" fmla="*/ 102 h 120"/>
                <a:gd name="T62" fmla="*/ 32 w 34"/>
                <a:gd name="T63" fmla="*/ 114 h 120"/>
                <a:gd name="T64" fmla="*/ 28 w 34"/>
                <a:gd name="T65" fmla="*/ 116 h 120"/>
                <a:gd name="T66" fmla="*/ 32 w 34"/>
                <a:gd name="T6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120">
                  <a:moveTo>
                    <a:pt x="12" y="40"/>
                  </a:moveTo>
                  <a:lnTo>
                    <a:pt x="8" y="40"/>
                  </a:lnTo>
                  <a:lnTo>
                    <a:pt x="6" y="40"/>
                  </a:lnTo>
                  <a:lnTo>
                    <a:pt x="0" y="42"/>
                  </a:lnTo>
                  <a:lnTo>
                    <a:pt x="0" y="36"/>
                  </a:lnTo>
                  <a:lnTo>
                    <a:pt x="2" y="28"/>
                  </a:lnTo>
                  <a:lnTo>
                    <a:pt x="2" y="20"/>
                  </a:lnTo>
                  <a:lnTo>
                    <a:pt x="4" y="20"/>
                  </a:lnTo>
                  <a:lnTo>
                    <a:pt x="6" y="26"/>
                  </a:lnTo>
                  <a:lnTo>
                    <a:pt x="8" y="26"/>
                  </a:lnTo>
                  <a:lnTo>
                    <a:pt x="10" y="22"/>
                  </a:lnTo>
                  <a:lnTo>
                    <a:pt x="12" y="24"/>
                  </a:lnTo>
                  <a:lnTo>
                    <a:pt x="12" y="32"/>
                  </a:lnTo>
                  <a:lnTo>
                    <a:pt x="12" y="40"/>
                  </a:lnTo>
                  <a:close/>
                  <a:moveTo>
                    <a:pt x="30" y="26"/>
                  </a:moveTo>
                  <a:lnTo>
                    <a:pt x="30" y="18"/>
                  </a:lnTo>
                  <a:lnTo>
                    <a:pt x="28" y="18"/>
                  </a:lnTo>
                  <a:lnTo>
                    <a:pt x="28" y="28"/>
                  </a:lnTo>
                  <a:lnTo>
                    <a:pt x="30" y="26"/>
                  </a:lnTo>
                  <a:close/>
                  <a:moveTo>
                    <a:pt x="20" y="14"/>
                  </a:moveTo>
                  <a:lnTo>
                    <a:pt x="22" y="14"/>
                  </a:lnTo>
                  <a:lnTo>
                    <a:pt x="22" y="12"/>
                  </a:lnTo>
                  <a:lnTo>
                    <a:pt x="20" y="10"/>
                  </a:lnTo>
                  <a:lnTo>
                    <a:pt x="18" y="14"/>
                  </a:lnTo>
                  <a:lnTo>
                    <a:pt x="20" y="14"/>
                  </a:lnTo>
                  <a:close/>
                  <a:moveTo>
                    <a:pt x="24" y="4"/>
                  </a:moveTo>
                  <a:lnTo>
                    <a:pt x="26" y="2"/>
                  </a:lnTo>
                  <a:lnTo>
                    <a:pt x="22" y="0"/>
                  </a:lnTo>
                  <a:lnTo>
                    <a:pt x="20" y="2"/>
                  </a:lnTo>
                  <a:lnTo>
                    <a:pt x="22" y="6"/>
                  </a:lnTo>
                  <a:lnTo>
                    <a:pt x="24" y="4"/>
                  </a:lnTo>
                  <a:close/>
                  <a:moveTo>
                    <a:pt x="18" y="56"/>
                  </a:moveTo>
                  <a:lnTo>
                    <a:pt x="12" y="46"/>
                  </a:lnTo>
                  <a:lnTo>
                    <a:pt x="10" y="44"/>
                  </a:lnTo>
                  <a:lnTo>
                    <a:pt x="8" y="46"/>
                  </a:lnTo>
                  <a:lnTo>
                    <a:pt x="8" y="50"/>
                  </a:lnTo>
                  <a:lnTo>
                    <a:pt x="12" y="50"/>
                  </a:lnTo>
                  <a:lnTo>
                    <a:pt x="12" y="56"/>
                  </a:lnTo>
                  <a:lnTo>
                    <a:pt x="12" y="58"/>
                  </a:lnTo>
                  <a:lnTo>
                    <a:pt x="18" y="56"/>
                  </a:lnTo>
                  <a:close/>
                  <a:moveTo>
                    <a:pt x="30" y="36"/>
                  </a:moveTo>
                  <a:lnTo>
                    <a:pt x="28" y="36"/>
                  </a:lnTo>
                  <a:lnTo>
                    <a:pt x="26" y="46"/>
                  </a:lnTo>
                  <a:lnTo>
                    <a:pt x="28" y="50"/>
                  </a:lnTo>
                  <a:lnTo>
                    <a:pt x="30" y="36"/>
                  </a:lnTo>
                  <a:close/>
                  <a:moveTo>
                    <a:pt x="26" y="54"/>
                  </a:moveTo>
                  <a:lnTo>
                    <a:pt x="24" y="52"/>
                  </a:lnTo>
                  <a:lnTo>
                    <a:pt x="22" y="52"/>
                  </a:lnTo>
                  <a:lnTo>
                    <a:pt x="22" y="54"/>
                  </a:lnTo>
                  <a:lnTo>
                    <a:pt x="26" y="54"/>
                  </a:lnTo>
                  <a:close/>
                  <a:moveTo>
                    <a:pt x="26" y="84"/>
                  </a:moveTo>
                  <a:lnTo>
                    <a:pt x="26" y="82"/>
                  </a:lnTo>
                  <a:lnTo>
                    <a:pt x="26" y="80"/>
                  </a:lnTo>
                  <a:lnTo>
                    <a:pt x="20" y="80"/>
                  </a:lnTo>
                  <a:lnTo>
                    <a:pt x="18" y="82"/>
                  </a:lnTo>
                  <a:lnTo>
                    <a:pt x="20" y="84"/>
                  </a:lnTo>
                  <a:lnTo>
                    <a:pt x="26" y="84"/>
                  </a:lnTo>
                  <a:close/>
                  <a:moveTo>
                    <a:pt x="34" y="104"/>
                  </a:moveTo>
                  <a:lnTo>
                    <a:pt x="34" y="100"/>
                  </a:lnTo>
                  <a:lnTo>
                    <a:pt x="30" y="98"/>
                  </a:lnTo>
                  <a:lnTo>
                    <a:pt x="28" y="100"/>
                  </a:lnTo>
                  <a:lnTo>
                    <a:pt x="28" y="102"/>
                  </a:lnTo>
                  <a:lnTo>
                    <a:pt x="34" y="104"/>
                  </a:lnTo>
                  <a:close/>
                  <a:moveTo>
                    <a:pt x="32" y="114"/>
                  </a:moveTo>
                  <a:lnTo>
                    <a:pt x="28" y="114"/>
                  </a:lnTo>
                  <a:lnTo>
                    <a:pt x="28" y="116"/>
                  </a:lnTo>
                  <a:lnTo>
                    <a:pt x="28" y="120"/>
                  </a:lnTo>
                  <a:lnTo>
                    <a:pt x="32" y="120"/>
                  </a:lnTo>
                  <a:lnTo>
                    <a:pt x="32" y="1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4" name="Freeform 608"/>
            <p:cNvSpPr>
              <a:spLocks noEditPoints="1"/>
            </p:cNvSpPr>
            <p:nvPr/>
          </p:nvSpPr>
          <p:spPr bwMode="auto">
            <a:xfrm>
              <a:off x="8654534" y="4714245"/>
              <a:ext cx="109555" cy="78944"/>
            </a:xfrm>
            <a:custGeom>
              <a:avLst/>
              <a:gdLst>
                <a:gd name="T0" fmla="*/ 64 w 68"/>
                <a:gd name="T1" fmla="*/ 33 h 49"/>
                <a:gd name="T2" fmla="*/ 62 w 68"/>
                <a:gd name="T3" fmla="*/ 31 h 49"/>
                <a:gd name="T4" fmla="*/ 64 w 68"/>
                <a:gd name="T5" fmla="*/ 27 h 49"/>
                <a:gd name="T6" fmla="*/ 68 w 68"/>
                <a:gd name="T7" fmla="*/ 29 h 49"/>
                <a:gd name="T8" fmla="*/ 68 w 68"/>
                <a:gd name="T9" fmla="*/ 31 h 49"/>
                <a:gd name="T10" fmla="*/ 64 w 68"/>
                <a:gd name="T11" fmla="*/ 33 h 49"/>
                <a:gd name="T12" fmla="*/ 56 w 68"/>
                <a:gd name="T13" fmla="*/ 25 h 49"/>
                <a:gd name="T14" fmla="*/ 58 w 68"/>
                <a:gd name="T15" fmla="*/ 22 h 49"/>
                <a:gd name="T16" fmla="*/ 58 w 68"/>
                <a:gd name="T17" fmla="*/ 18 h 49"/>
                <a:gd name="T18" fmla="*/ 56 w 68"/>
                <a:gd name="T19" fmla="*/ 12 h 49"/>
                <a:gd name="T20" fmla="*/ 52 w 68"/>
                <a:gd name="T21" fmla="*/ 14 h 49"/>
                <a:gd name="T22" fmla="*/ 54 w 68"/>
                <a:gd name="T23" fmla="*/ 16 h 49"/>
                <a:gd name="T24" fmla="*/ 52 w 68"/>
                <a:gd name="T25" fmla="*/ 20 h 49"/>
                <a:gd name="T26" fmla="*/ 52 w 68"/>
                <a:gd name="T27" fmla="*/ 22 h 49"/>
                <a:gd name="T28" fmla="*/ 56 w 68"/>
                <a:gd name="T29" fmla="*/ 25 h 49"/>
                <a:gd name="T30" fmla="*/ 46 w 68"/>
                <a:gd name="T31" fmla="*/ 47 h 49"/>
                <a:gd name="T32" fmla="*/ 46 w 68"/>
                <a:gd name="T33" fmla="*/ 45 h 49"/>
                <a:gd name="T34" fmla="*/ 40 w 68"/>
                <a:gd name="T35" fmla="*/ 35 h 49"/>
                <a:gd name="T36" fmla="*/ 34 w 68"/>
                <a:gd name="T37" fmla="*/ 29 h 49"/>
                <a:gd name="T38" fmla="*/ 30 w 68"/>
                <a:gd name="T39" fmla="*/ 25 h 49"/>
                <a:gd name="T40" fmla="*/ 24 w 68"/>
                <a:gd name="T41" fmla="*/ 16 h 49"/>
                <a:gd name="T42" fmla="*/ 18 w 68"/>
                <a:gd name="T43" fmla="*/ 12 h 49"/>
                <a:gd name="T44" fmla="*/ 12 w 68"/>
                <a:gd name="T45" fmla="*/ 6 h 49"/>
                <a:gd name="T46" fmla="*/ 6 w 68"/>
                <a:gd name="T47" fmla="*/ 2 h 49"/>
                <a:gd name="T48" fmla="*/ 2 w 68"/>
                <a:gd name="T49" fmla="*/ 0 h 49"/>
                <a:gd name="T50" fmla="*/ 0 w 68"/>
                <a:gd name="T51" fmla="*/ 0 h 49"/>
                <a:gd name="T52" fmla="*/ 2 w 68"/>
                <a:gd name="T53" fmla="*/ 4 h 49"/>
                <a:gd name="T54" fmla="*/ 4 w 68"/>
                <a:gd name="T55" fmla="*/ 10 h 49"/>
                <a:gd name="T56" fmla="*/ 8 w 68"/>
                <a:gd name="T57" fmla="*/ 16 h 49"/>
                <a:gd name="T58" fmla="*/ 12 w 68"/>
                <a:gd name="T59" fmla="*/ 25 h 49"/>
                <a:gd name="T60" fmla="*/ 18 w 68"/>
                <a:gd name="T61" fmla="*/ 27 h 49"/>
                <a:gd name="T62" fmla="*/ 22 w 68"/>
                <a:gd name="T63" fmla="*/ 33 h 49"/>
                <a:gd name="T64" fmla="*/ 30 w 68"/>
                <a:gd name="T65" fmla="*/ 37 h 49"/>
                <a:gd name="T66" fmla="*/ 32 w 68"/>
                <a:gd name="T67" fmla="*/ 39 h 49"/>
                <a:gd name="T68" fmla="*/ 36 w 68"/>
                <a:gd name="T69" fmla="*/ 45 h 49"/>
                <a:gd name="T70" fmla="*/ 38 w 68"/>
                <a:gd name="T71" fmla="*/ 45 h 49"/>
                <a:gd name="T72" fmla="*/ 40 w 68"/>
                <a:gd name="T73" fmla="*/ 49 h 49"/>
                <a:gd name="T74" fmla="*/ 46 w 68"/>
                <a:gd name="T75"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49">
                  <a:moveTo>
                    <a:pt x="64" y="33"/>
                  </a:moveTo>
                  <a:lnTo>
                    <a:pt x="62" y="31"/>
                  </a:lnTo>
                  <a:lnTo>
                    <a:pt x="64" y="27"/>
                  </a:lnTo>
                  <a:lnTo>
                    <a:pt x="68" y="29"/>
                  </a:lnTo>
                  <a:lnTo>
                    <a:pt x="68" y="31"/>
                  </a:lnTo>
                  <a:lnTo>
                    <a:pt x="64" y="33"/>
                  </a:lnTo>
                  <a:close/>
                  <a:moveTo>
                    <a:pt x="56" y="25"/>
                  </a:moveTo>
                  <a:lnTo>
                    <a:pt x="58" y="22"/>
                  </a:lnTo>
                  <a:lnTo>
                    <a:pt x="58" y="18"/>
                  </a:lnTo>
                  <a:lnTo>
                    <a:pt x="56" y="12"/>
                  </a:lnTo>
                  <a:lnTo>
                    <a:pt x="52" y="14"/>
                  </a:lnTo>
                  <a:lnTo>
                    <a:pt x="54" y="16"/>
                  </a:lnTo>
                  <a:lnTo>
                    <a:pt x="52" y="20"/>
                  </a:lnTo>
                  <a:lnTo>
                    <a:pt x="52" y="22"/>
                  </a:lnTo>
                  <a:lnTo>
                    <a:pt x="56" y="25"/>
                  </a:lnTo>
                  <a:close/>
                  <a:moveTo>
                    <a:pt x="46" y="47"/>
                  </a:moveTo>
                  <a:lnTo>
                    <a:pt x="46" y="45"/>
                  </a:lnTo>
                  <a:lnTo>
                    <a:pt x="40" y="35"/>
                  </a:lnTo>
                  <a:lnTo>
                    <a:pt x="34" y="29"/>
                  </a:lnTo>
                  <a:lnTo>
                    <a:pt x="30" y="25"/>
                  </a:lnTo>
                  <a:lnTo>
                    <a:pt x="24" y="16"/>
                  </a:lnTo>
                  <a:lnTo>
                    <a:pt x="18" y="12"/>
                  </a:lnTo>
                  <a:lnTo>
                    <a:pt x="12" y="6"/>
                  </a:lnTo>
                  <a:lnTo>
                    <a:pt x="6" y="2"/>
                  </a:lnTo>
                  <a:lnTo>
                    <a:pt x="2" y="0"/>
                  </a:lnTo>
                  <a:lnTo>
                    <a:pt x="0" y="0"/>
                  </a:lnTo>
                  <a:lnTo>
                    <a:pt x="2" y="4"/>
                  </a:lnTo>
                  <a:lnTo>
                    <a:pt x="4" y="10"/>
                  </a:lnTo>
                  <a:lnTo>
                    <a:pt x="8" y="16"/>
                  </a:lnTo>
                  <a:lnTo>
                    <a:pt x="12" y="25"/>
                  </a:lnTo>
                  <a:lnTo>
                    <a:pt x="18" y="27"/>
                  </a:lnTo>
                  <a:lnTo>
                    <a:pt x="22" y="33"/>
                  </a:lnTo>
                  <a:lnTo>
                    <a:pt x="30" y="37"/>
                  </a:lnTo>
                  <a:lnTo>
                    <a:pt x="32" y="39"/>
                  </a:lnTo>
                  <a:lnTo>
                    <a:pt x="36" y="45"/>
                  </a:lnTo>
                  <a:lnTo>
                    <a:pt x="38" y="45"/>
                  </a:lnTo>
                  <a:lnTo>
                    <a:pt x="40" y="49"/>
                  </a:lnTo>
                  <a:lnTo>
                    <a:pt x="46" y="4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5" name="Freeform 609"/>
            <p:cNvSpPr>
              <a:spLocks noEditPoints="1"/>
            </p:cNvSpPr>
            <p:nvPr/>
          </p:nvSpPr>
          <p:spPr bwMode="auto">
            <a:xfrm>
              <a:off x="8193759" y="5170187"/>
              <a:ext cx="634774" cy="523608"/>
            </a:xfrm>
            <a:custGeom>
              <a:avLst/>
              <a:gdLst>
                <a:gd name="T0" fmla="*/ 280 w 394"/>
                <a:gd name="T1" fmla="*/ 122 h 325"/>
                <a:gd name="T2" fmla="*/ 376 w 394"/>
                <a:gd name="T3" fmla="*/ 70 h 325"/>
                <a:gd name="T4" fmla="*/ 358 w 394"/>
                <a:gd name="T5" fmla="*/ 50 h 325"/>
                <a:gd name="T6" fmla="*/ 354 w 394"/>
                <a:gd name="T7" fmla="*/ 50 h 325"/>
                <a:gd name="T8" fmla="*/ 350 w 394"/>
                <a:gd name="T9" fmla="*/ 46 h 325"/>
                <a:gd name="T10" fmla="*/ 346 w 394"/>
                <a:gd name="T11" fmla="*/ 42 h 325"/>
                <a:gd name="T12" fmla="*/ 352 w 394"/>
                <a:gd name="T13" fmla="*/ 28 h 325"/>
                <a:gd name="T14" fmla="*/ 344 w 394"/>
                <a:gd name="T15" fmla="*/ 10 h 325"/>
                <a:gd name="T16" fmla="*/ 338 w 394"/>
                <a:gd name="T17" fmla="*/ 0 h 325"/>
                <a:gd name="T18" fmla="*/ 334 w 394"/>
                <a:gd name="T19" fmla="*/ 16 h 325"/>
                <a:gd name="T20" fmla="*/ 342 w 394"/>
                <a:gd name="T21" fmla="*/ 36 h 325"/>
                <a:gd name="T22" fmla="*/ 334 w 394"/>
                <a:gd name="T23" fmla="*/ 66 h 325"/>
                <a:gd name="T24" fmla="*/ 312 w 394"/>
                <a:gd name="T25" fmla="*/ 90 h 325"/>
                <a:gd name="T26" fmla="*/ 296 w 394"/>
                <a:gd name="T27" fmla="*/ 104 h 325"/>
                <a:gd name="T28" fmla="*/ 294 w 394"/>
                <a:gd name="T29" fmla="*/ 128 h 325"/>
                <a:gd name="T30" fmla="*/ 286 w 394"/>
                <a:gd name="T31" fmla="*/ 134 h 325"/>
                <a:gd name="T32" fmla="*/ 286 w 394"/>
                <a:gd name="T33" fmla="*/ 142 h 325"/>
                <a:gd name="T34" fmla="*/ 324 w 394"/>
                <a:gd name="T35" fmla="*/ 120 h 325"/>
                <a:gd name="T36" fmla="*/ 344 w 394"/>
                <a:gd name="T37" fmla="*/ 102 h 325"/>
                <a:gd name="T38" fmla="*/ 362 w 394"/>
                <a:gd name="T39" fmla="*/ 96 h 325"/>
                <a:gd name="T40" fmla="*/ 374 w 394"/>
                <a:gd name="T41" fmla="*/ 84 h 325"/>
                <a:gd name="T42" fmla="*/ 388 w 394"/>
                <a:gd name="T43" fmla="*/ 62 h 325"/>
                <a:gd name="T44" fmla="*/ 358 w 394"/>
                <a:gd name="T45" fmla="*/ 40 h 325"/>
                <a:gd name="T46" fmla="*/ 276 w 394"/>
                <a:gd name="T47" fmla="*/ 140 h 325"/>
                <a:gd name="T48" fmla="*/ 274 w 394"/>
                <a:gd name="T49" fmla="*/ 134 h 325"/>
                <a:gd name="T50" fmla="*/ 260 w 394"/>
                <a:gd name="T51" fmla="*/ 132 h 325"/>
                <a:gd name="T52" fmla="*/ 262 w 394"/>
                <a:gd name="T53" fmla="*/ 124 h 325"/>
                <a:gd name="T54" fmla="*/ 252 w 394"/>
                <a:gd name="T55" fmla="*/ 126 h 325"/>
                <a:gd name="T56" fmla="*/ 196 w 394"/>
                <a:gd name="T57" fmla="*/ 168 h 325"/>
                <a:gd name="T58" fmla="*/ 162 w 394"/>
                <a:gd name="T59" fmla="*/ 185 h 325"/>
                <a:gd name="T60" fmla="*/ 130 w 394"/>
                <a:gd name="T61" fmla="*/ 199 h 325"/>
                <a:gd name="T62" fmla="*/ 104 w 394"/>
                <a:gd name="T63" fmla="*/ 213 h 325"/>
                <a:gd name="T64" fmla="*/ 92 w 394"/>
                <a:gd name="T65" fmla="*/ 223 h 325"/>
                <a:gd name="T66" fmla="*/ 88 w 394"/>
                <a:gd name="T67" fmla="*/ 229 h 325"/>
                <a:gd name="T68" fmla="*/ 100 w 394"/>
                <a:gd name="T69" fmla="*/ 235 h 325"/>
                <a:gd name="T70" fmla="*/ 128 w 394"/>
                <a:gd name="T71" fmla="*/ 241 h 325"/>
                <a:gd name="T72" fmla="*/ 154 w 394"/>
                <a:gd name="T73" fmla="*/ 227 h 325"/>
                <a:gd name="T74" fmla="*/ 186 w 394"/>
                <a:gd name="T75" fmla="*/ 195 h 325"/>
                <a:gd name="T76" fmla="*/ 216 w 394"/>
                <a:gd name="T77" fmla="*/ 183 h 325"/>
                <a:gd name="T78" fmla="*/ 224 w 394"/>
                <a:gd name="T79" fmla="*/ 185 h 325"/>
                <a:gd name="T80" fmla="*/ 232 w 394"/>
                <a:gd name="T81" fmla="*/ 172 h 325"/>
                <a:gd name="T82" fmla="*/ 256 w 394"/>
                <a:gd name="T83" fmla="*/ 154 h 325"/>
                <a:gd name="T84" fmla="*/ 386 w 394"/>
                <a:gd name="T85" fmla="*/ 185 h 325"/>
                <a:gd name="T86" fmla="*/ 378 w 394"/>
                <a:gd name="T87" fmla="*/ 191 h 325"/>
                <a:gd name="T88" fmla="*/ 96 w 394"/>
                <a:gd name="T89" fmla="*/ 243 h 325"/>
                <a:gd name="T90" fmla="*/ 84 w 394"/>
                <a:gd name="T91" fmla="*/ 253 h 325"/>
                <a:gd name="T92" fmla="*/ 98 w 394"/>
                <a:gd name="T93" fmla="*/ 249 h 325"/>
                <a:gd name="T94" fmla="*/ 10 w 394"/>
                <a:gd name="T95" fmla="*/ 317 h 325"/>
                <a:gd name="T96" fmla="*/ 2 w 394"/>
                <a:gd name="T97" fmla="*/ 32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 h="325">
                  <a:moveTo>
                    <a:pt x="274" y="130"/>
                  </a:moveTo>
                  <a:lnTo>
                    <a:pt x="274" y="128"/>
                  </a:lnTo>
                  <a:lnTo>
                    <a:pt x="276" y="124"/>
                  </a:lnTo>
                  <a:lnTo>
                    <a:pt x="280" y="122"/>
                  </a:lnTo>
                  <a:lnTo>
                    <a:pt x="274" y="130"/>
                  </a:lnTo>
                  <a:close/>
                  <a:moveTo>
                    <a:pt x="388" y="62"/>
                  </a:moveTo>
                  <a:lnTo>
                    <a:pt x="386" y="62"/>
                  </a:lnTo>
                  <a:lnTo>
                    <a:pt x="376" y="70"/>
                  </a:lnTo>
                  <a:lnTo>
                    <a:pt x="366" y="72"/>
                  </a:lnTo>
                  <a:lnTo>
                    <a:pt x="360" y="68"/>
                  </a:lnTo>
                  <a:lnTo>
                    <a:pt x="352" y="64"/>
                  </a:lnTo>
                  <a:lnTo>
                    <a:pt x="358" y="50"/>
                  </a:lnTo>
                  <a:lnTo>
                    <a:pt x="358" y="42"/>
                  </a:lnTo>
                  <a:lnTo>
                    <a:pt x="354" y="42"/>
                  </a:lnTo>
                  <a:lnTo>
                    <a:pt x="356" y="48"/>
                  </a:lnTo>
                  <a:lnTo>
                    <a:pt x="354" y="50"/>
                  </a:lnTo>
                  <a:lnTo>
                    <a:pt x="350" y="58"/>
                  </a:lnTo>
                  <a:lnTo>
                    <a:pt x="346" y="58"/>
                  </a:lnTo>
                  <a:lnTo>
                    <a:pt x="350" y="50"/>
                  </a:lnTo>
                  <a:lnTo>
                    <a:pt x="350" y="46"/>
                  </a:lnTo>
                  <a:lnTo>
                    <a:pt x="346" y="44"/>
                  </a:lnTo>
                  <a:lnTo>
                    <a:pt x="340" y="46"/>
                  </a:lnTo>
                  <a:lnTo>
                    <a:pt x="340" y="42"/>
                  </a:lnTo>
                  <a:lnTo>
                    <a:pt x="346" y="42"/>
                  </a:lnTo>
                  <a:lnTo>
                    <a:pt x="350" y="42"/>
                  </a:lnTo>
                  <a:lnTo>
                    <a:pt x="348" y="32"/>
                  </a:lnTo>
                  <a:lnTo>
                    <a:pt x="348" y="28"/>
                  </a:lnTo>
                  <a:lnTo>
                    <a:pt x="352" y="28"/>
                  </a:lnTo>
                  <a:lnTo>
                    <a:pt x="352" y="20"/>
                  </a:lnTo>
                  <a:lnTo>
                    <a:pt x="350" y="18"/>
                  </a:lnTo>
                  <a:lnTo>
                    <a:pt x="348" y="14"/>
                  </a:lnTo>
                  <a:lnTo>
                    <a:pt x="344" y="10"/>
                  </a:lnTo>
                  <a:lnTo>
                    <a:pt x="340" y="12"/>
                  </a:lnTo>
                  <a:lnTo>
                    <a:pt x="338" y="4"/>
                  </a:lnTo>
                  <a:lnTo>
                    <a:pt x="342" y="0"/>
                  </a:lnTo>
                  <a:lnTo>
                    <a:pt x="338" y="0"/>
                  </a:lnTo>
                  <a:lnTo>
                    <a:pt x="332" y="4"/>
                  </a:lnTo>
                  <a:lnTo>
                    <a:pt x="336" y="6"/>
                  </a:lnTo>
                  <a:lnTo>
                    <a:pt x="336" y="12"/>
                  </a:lnTo>
                  <a:lnTo>
                    <a:pt x="334" y="16"/>
                  </a:lnTo>
                  <a:lnTo>
                    <a:pt x="338" y="34"/>
                  </a:lnTo>
                  <a:lnTo>
                    <a:pt x="340" y="32"/>
                  </a:lnTo>
                  <a:lnTo>
                    <a:pt x="342" y="34"/>
                  </a:lnTo>
                  <a:lnTo>
                    <a:pt x="342" y="36"/>
                  </a:lnTo>
                  <a:lnTo>
                    <a:pt x="340" y="36"/>
                  </a:lnTo>
                  <a:lnTo>
                    <a:pt x="338" y="44"/>
                  </a:lnTo>
                  <a:lnTo>
                    <a:pt x="336" y="54"/>
                  </a:lnTo>
                  <a:lnTo>
                    <a:pt x="334" y="66"/>
                  </a:lnTo>
                  <a:lnTo>
                    <a:pt x="330" y="68"/>
                  </a:lnTo>
                  <a:lnTo>
                    <a:pt x="328" y="74"/>
                  </a:lnTo>
                  <a:lnTo>
                    <a:pt x="324" y="76"/>
                  </a:lnTo>
                  <a:lnTo>
                    <a:pt x="312" y="90"/>
                  </a:lnTo>
                  <a:lnTo>
                    <a:pt x="306" y="92"/>
                  </a:lnTo>
                  <a:lnTo>
                    <a:pt x="294" y="98"/>
                  </a:lnTo>
                  <a:lnTo>
                    <a:pt x="294" y="102"/>
                  </a:lnTo>
                  <a:lnTo>
                    <a:pt x="296" y="104"/>
                  </a:lnTo>
                  <a:lnTo>
                    <a:pt x="306" y="110"/>
                  </a:lnTo>
                  <a:lnTo>
                    <a:pt x="306" y="116"/>
                  </a:lnTo>
                  <a:lnTo>
                    <a:pt x="302" y="122"/>
                  </a:lnTo>
                  <a:lnTo>
                    <a:pt x="294" y="128"/>
                  </a:lnTo>
                  <a:lnTo>
                    <a:pt x="286" y="132"/>
                  </a:lnTo>
                  <a:lnTo>
                    <a:pt x="282" y="134"/>
                  </a:lnTo>
                  <a:lnTo>
                    <a:pt x="284" y="136"/>
                  </a:lnTo>
                  <a:lnTo>
                    <a:pt x="286" y="134"/>
                  </a:lnTo>
                  <a:lnTo>
                    <a:pt x="286" y="138"/>
                  </a:lnTo>
                  <a:lnTo>
                    <a:pt x="288" y="136"/>
                  </a:lnTo>
                  <a:lnTo>
                    <a:pt x="290" y="140"/>
                  </a:lnTo>
                  <a:lnTo>
                    <a:pt x="286" y="142"/>
                  </a:lnTo>
                  <a:lnTo>
                    <a:pt x="288" y="144"/>
                  </a:lnTo>
                  <a:lnTo>
                    <a:pt x="302" y="138"/>
                  </a:lnTo>
                  <a:lnTo>
                    <a:pt x="316" y="128"/>
                  </a:lnTo>
                  <a:lnTo>
                    <a:pt x="324" y="120"/>
                  </a:lnTo>
                  <a:lnTo>
                    <a:pt x="330" y="116"/>
                  </a:lnTo>
                  <a:lnTo>
                    <a:pt x="344" y="106"/>
                  </a:lnTo>
                  <a:lnTo>
                    <a:pt x="344" y="104"/>
                  </a:lnTo>
                  <a:lnTo>
                    <a:pt x="344" y="102"/>
                  </a:lnTo>
                  <a:lnTo>
                    <a:pt x="344" y="98"/>
                  </a:lnTo>
                  <a:lnTo>
                    <a:pt x="354" y="92"/>
                  </a:lnTo>
                  <a:lnTo>
                    <a:pt x="362" y="92"/>
                  </a:lnTo>
                  <a:lnTo>
                    <a:pt x="362" y="96"/>
                  </a:lnTo>
                  <a:lnTo>
                    <a:pt x="366" y="96"/>
                  </a:lnTo>
                  <a:lnTo>
                    <a:pt x="364" y="92"/>
                  </a:lnTo>
                  <a:lnTo>
                    <a:pt x="370" y="84"/>
                  </a:lnTo>
                  <a:lnTo>
                    <a:pt x="374" y="84"/>
                  </a:lnTo>
                  <a:lnTo>
                    <a:pt x="382" y="80"/>
                  </a:lnTo>
                  <a:lnTo>
                    <a:pt x="386" y="70"/>
                  </a:lnTo>
                  <a:lnTo>
                    <a:pt x="394" y="66"/>
                  </a:lnTo>
                  <a:lnTo>
                    <a:pt x="388" y="62"/>
                  </a:lnTo>
                  <a:close/>
                  <a:moveTo>
                    <a:pt x="362" y="36"/>
                  </a:moveTo>
                  <a:lnTo>
                    <a:pt x="360" y="34"/>
                  </a:lnTo>
                  <a:lnTo>
                    <a:pt x="358" y="36"/>
                  </a:lnTo>
                  <a:lnTo>
                    <a:pt x="358" y="40"/>
                  </a:lnTo>
                  <a:lnTo>
                    <a:pt x="362" y="36"/>
                  </a:lnTo>
                  <a:close/>
                  <a:moveTo>
                    <a:pt x="268" y="148"/>
                  </a:moveTo>
                  <a:lnTo>
                    <a:pt x="270" y="142"/>
                  </a:lnTo>
                  <a:lnTo>
                    <a:pt x="276" y="140"/>
                  </a:lnTo>
                  <a:lnTo>
                    <a:pt x="278" y="136"/>
                  </a:lnTo>
                  <a:lnTo>
                    <a:pt x="276" y="136"/>
                  </a:lnTo>
                  <a:lnTo>
                    <a:pt x="276" y="132"/>
                  </a:lnTo>
                  <a:lnTo>
                    <a:pt x="274" y="134"/>
                  </a:lnTo>
                  <a:lnTo>
                    <a:pt x="272" y="130"/>
                  </a:lnTo>
                  <a:lnTo>
                    <a:pt x="268" y="134"/>
                  </a:lnTo>
                  <a:lnTo>
                    <a:pt x="260" y="138"/>
                  </a:lnTo>
                  <a:lnTo>
                    <a:pt x="260" y="132"/>
                  </a:lnTo>
                  <a:lnTo>
                    <a:pt x="266" y="130"/>
                  </a:lnTo>
                  <a:lnTo>
                    <a:pt x="264" y="126"/>
                  </a:lnTo>
                  <a:lnTo>
                    <a:pt x="262" y="126"/>
                  </a:lnTo>
                  <a:lnTo>
                    <a:pt x="262" y="124"/>
                  </a:lnTo>
                  <a:lnTo>
                    <a:pt x="264" y="122"/>
                  </a:lnTo>
                  <a:lnTo>
                    <a:pt x="268" y="120"/>
                  </a:lnTo>
                  <a:lnTo>
                    <a:pt x="262" y="120"/>
                  </a:lnTo>
                  <a:lnTo>
                    <a:pt x="252" y="126"/>
                  </a:lnTo>
                  <a:lnTo>
                    <a:pt x="236" y="142"/>
                  </a:lnTo>
                  <a:lnTo>
                    <a:pt x="226" y="144"/>
                  </a:lnTo>
                  <a:lnTo>
                    <a:pt x="216" y="156"/>
                  </a:lnTo>
                  <a:lnTo>
                    <a:pt x="196" y="168"/>
                  </a:lnTo>
                  <a:lnTo>
                    <a:pt x="186" y="172"/>
                  </a:lnTo>
                  <a:lnTo>
                    <a:pt x="182" y="174"/>
                  </a:lnTo>
                  <a:lnTo>
                    <a:pt x="174" y="178"/>
                  </a:lnTo>
                  <a:lnTo>
                    <a:pt x="162" y="185"/>
                  </a:lnTo>
                  <a:lnTo>
                    <a:pt x="152" y="191"/>
                  </a:lnTo>
                  <a:lnTo>
                    <a:pt x="144" y="189"/>
                  </a:lnTo>
                  <a:lnTo>
                    <a:pt x="136" y="193"/>
                  </a:lnTo>
                  <a:lnTo>
                    <a:pt x="130" y="199"/>
                  </a:lnTo>
                  <a:lnTo>
                    <a:pt x="124" y="201"/>
                  </a:lnTo>
                  <a:lnTo>
                    <a:pt x="116" y="207"/>
                  </a:lnTo>
                  <a:lnTo>
                    <a:pt x="110" y="209"/>
                  </a:lnTo>
                  <a:lnTo>
                    <a:pt x="104" y="213"/>
                  </a:lnTo>
                  <a:lnTo>
                    <a:pt x="102" y="215"/>
                  </a:lnTo>
                  <a:lnTo>
                    <a:pt x="98" y="217"/>
                  </a:lnTo>
                  <a:lnTo>
                    <a:pt x="96" y="219"/>
                  </a:lnTo>
                  <a:lnTo>
                    <a:pt x="92" y="223"/>
                  </a:lnTo>
                  <a:lnTo>
                    <a:pt x="86" y="225"/>
                  </a:lnTo>
                  <a:lnTo>
                    <a:pt x="82" y="229"/>
                  </a:lnTo>
                  <a:lnTo>
                    <a:pt x="84" y="231"/>
                  </a:lnTo>
                  <a:lnTo>
                    <a:pt x="88" y="229"/>
                  </a:lnTo>
                  <a:lnTo>
                    <a:pt x="86" y="233"/>
                  </a:lnTo>
                  <a:lnTo>
                    <a:pt x="94" y="233"/>
                  </a:lnTo>
                  <a:lnTo>
                    <a:pt x="98" y="233"/>
                  </a:lnTo>
                  <a:lnTo>
                    <a:pt x="100" y="235"/>
                  </a:lnTo>
                  <a:lnTo>
                    <a:pt x="106" y="237"/>
                  </a:lnTo>
                  <a:lnTo>
                    <a:pt x="106" y="241"/>
                  </a:lnTo>
                  <a:lnTo>
                    <a:pt x="116" y="245"/>
                  </a:lnTo>
                  <a:lnTo>
                    <a:pt x="128" y="241"/>
                  </a:lnTo>
                  <a:lnTo>
                    <a:pt x="132" y="235"/>
                  </a:lnTo>
                  <a:lnTo>
                    <a:pt x="144" y="233"/>
                  </a:lnTo>
                  <a:lnTo>
                    <a:pt x="148" y="229"/>
                  </a:lnTo>
                  <a:lnTo>
                    <a:pt x="154" y="227"/>
                  </a:lnTo>
                  <a:lnTo>
                    <a:pt x="166" y="213"/>
                  </a:lnTo>
                  <a:lnTo>
                    <a:pt x="174" y="209"/>
                  </a:lnTo>
                  <a:lnTo>
                    <a:pt x="182" y="199"/>
                  </a:lnTo>
                  <a:lnTo>
                    <a:pt x="186" y="195"/>
                  </a:lnTo>
                  <a:lnTo>
                    <a:pt x="194" y="193"/>
                  </a:lnTo>
                  <a:lnTo>
                    <a:pt x="202" y="189"/>
                  </a:lnTo>
                  <a:lnTo>
                    <a:pt x="214" y="185"/>
                  </a:lnTo>
                  <a:lnTo>
                    <a:pt x="216" y="183"/>
                  </a:lnTo>
                  <a:lnTo>
                    <a:pt x="216" y="187"/>
                  </a:lnTo>
                  <a:lnTo>
                    <a:pt x="220" y="187"/>
                  </a:lnTo>
                  <a:lnTo>
                    <a:pt x="224" y="187"/>
                  </a:lnTo>
                  <a:lnTo>
                    <a:pt x="224" y="185"/>
                  </a:lnTo>
                  <a:lnTo>
                    <a:pt x="220" y="183"/>
                  </a:lnTo>
                  <a:lnTo>
                    <a:pt x="222" y="178"/>
                  </a:lnTo>
                  <a:lnTo>
                    <a:pt x="226" y="174"/>
                  </a:lnTo>
                  <a:lnTo>
                    <a:pt x="232" y="172"/>
                  </a:lnTo>
                  <a:lnTo>
                    <a:pt x="242" y="166"/>
                  </a:lnTo>
                  <a:lnTo>
                    <a:pt x="248" y="162"/>
                  </a:lnTo>
                  <a:lnTo>
                    <a:pt x="252" y="158"/>
                  </a:lnTo>
                  <a:lnTo>
                    <a:pt x="256" y="154"/>
                  </a:lnTo>
                  <a:lnTo>
                    <a:pt x="268" y="148"/>
                  </a:lnTo>
                  <a:close/>
                  <a:moveTo>
                    <a:pt x="384" y="187"/>
                  </a:moveTo>
                  <a:lnTo>
                    <a:pt x="388" y="187"/>
                  </a:lnTo>
                  <a:lnTo>
                    <a:pt x="386" y="185"/>
                  </a:lnTo>
                  <a:lnTo>
                    <a:pt x="380" y="185"/>
                  </a:lnTo>
                  <a:lnTo>
                    <a:pt x="380" y="185"/>
                  </a:lnTo>
                  <a:lnTo>
                    <a:pt x="380" y="187"/>
                  </a:lnTo>
                  <a:lnTo>
                    <a:pt x="378" y="191"/>
                  </a:lnTo>
                  <a:lnTo>
                    <a:pt x="382" y="191"/>
                  </a:lnTo>
                  <a:lnTo>
                    <a:pt x="384" y="187"/>
                  </a:lnTo>
                  <a:close/>
                  <a:moveTo>
                    <a:pt x="98" y="247"/>
                  </a:moveTo>
                  <a:lnTo>
                    <a:pt x="96" y="243"/>
                  </a:lnTo>
                  <a:lnTo>
                    <a:pt x="92" y="245"/>
                  </a:lnTo>
                  <a:lnTo>
                    <a:pt x="92" y="247"/>
                  </a:lnTo>
                  <a:lnTo>
                    <a:pt x="88" y="249"/>
                  </a:lnTo>
                  <a:lnTo>
                    <a:pt x="84" y="253"/>
                  </a:lnTo>
                  <a:lnTo>
                    <a:pt x="86" y="255"/>
                  </a:lnTo>
                  <a:lnTo>
                    <a:pt x="88" y="255"/>
                  </a:lnTo>
                  <a:lnTo>
                    <a:pt x="96" y="251"/>
                  </a:lnTo>
                  <a:lnTo>
                    <a:pt x="98" y="249"/>
                  </a:lnTo>
                  <a:lnTo>
                    <a:pt x="94" y="247"/>
                  </a:lnTo>
                  <a:lnTo>
                    <a:pt x="98" y="247"/>
                  </a:lnTo>
                  <a:close/>
                  <a:moveTo>
                    <a:pt x="10" y="319"/>
                  </a:moveTo>
                  <a:lnTo>
                    <a:pt x="10" y="317"/>
                  </a:lnTo>
                  <a:lnTo>
                    <a:pt x="6" y="319"/>
                  </a:lnTo>
                  <a:lnTo>
                    <a:pt x="2" y="323"/>
                  </a:lnTo>
                  <a:lnTo>
                    <a:pt x="0" y="325"/>
                  </a:lnTo>
                  <a:lnTo>
                    <a:pt x="2" y="325"/>
                  </a:lnTo>
                  <a:lnTo>
                    <a:pt x="10" y="31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6" name="Freeform 610"/>
            <p:cNvSpPr>
              <a:spLocks noEditPoints="1"/>
            </p:cNvSpPr>
            <p:nvPr/>
          </p:nvSpPr>
          <p:spPr bwMode="auto">
            <a:xfrm>
              <a:off x="7206153" y="4424247"/>
              <a:ext cx="1126160" cy="1040772"/>
            </a:xfrm>
            <a:custGeom>
              <a:avLst/>
              <a:gdLst>
                <a:gd name="T0" fmla="*/ 454 w 699"/>
                <a:gd name="T1" fmla="*/ 627 h 646"/>
                <a:gd name="T2" fmla="*/ 430 w 699"/>
                <a:gd name="T3" fmla="*/ 637 h 646"/>
                <a:gd name="T4" fmla="*/ 416 w 699"/>
                <a:gd name="T5" fmla="*/ 609 h 646"/>
                <a:gd name="T6" fmla="*/ 470 w 699"/>
                <a:gd name="T7" fmla="*/ 591 h 646"/>
                <a:gd name="T8" fmla="*/ 488 w 699"/>
                <a:gd name="T9" fmla="*/ 583 h 646"/>
                <a:gd name="T10" fmla="*/ 472 w 699"/>
                <a:gd name="T11" fmla="*/ 553 h 646"/>
                <a:gd name="T12" fmla="*/ 534 w 699"/>
                <a:gd name="T13" fmla="*/ 529 h 646"/>
                <a:gd name="T14" fmla="*/ 581 w 699"/>
                <a:gd name="T15" fmla="*/ 473 h 646"/>
                <a:gd name="T16" fmla="*/ 641 w 699"/>
                <a:gd name="T17" fmla="*/ 413 h 646"/>
                <a:gd name="T18" fmla="*/ 677 w 699"/>
                <a:gd name="T19" fmla="*/ 355 h 646"/>
                <a:gd name="T20" fmla="*/ 687 w 699"/>
                <a:gd name="T21" fmla="*/ 289 h 646"/>
                <a:gd name="T22" fmla="*/ 661 w 699"/>
                <a:gd name="T23" fmla="*/ 251 h 646"/>
                <a:gd name="T24" fmla="*/ 657 w 699"/>
                <a:gd name="T25" fmla="*/ 221 h 646"/>
                <a:gd name="T26" fmla="*/ 637 w 699"/>
                <a:gd name="T27" fmla="*/ 192 h 646"/>
                <a:gd name="T28" fmla="*/ 605 w 699"/>
                <a:gd name="T29" fmla="*/ 160 h 646"/>
                <a:gd name="T30" fmla="*/ 601 w 699"/>
                <a:gd name="T31" fmla="*/ 100 h 646"/>
                <a:gd name="T32" fmla="*/ 581 w 699"/>
                <a:gd name="T33" fmla="*/ 50 h 646"/>
                <a:gd name="T34" fmla="*/ 563 w 699"/>
                <a:gd name="T35" fmla="*/ 0 h 646"/>
                <a:gd name="T36" fmla="*/ 541 w 699"/>
                <a:gd name="T37" fmla="*/ 56 h 646"/>
                <a:gd name="T38" fmla="*/ 488 w 699"/>
                <a:gd name="T39" fmla="*/ 120 h 646"/>
                <a:gd name="T40" fmla="*/ 434 w 699"/>
                <a:gd name="T41" fmla="*/ 86 h 646"/>
                <a:gd name="T42" fmla="*/ 442 w 699"/>
                <a:gd name="T43" fmla="*/ 50 h 646"/>
                <a:gd name="T44" fmla="*/ 458 w 699"/>
                <a:gd name="T45" fmla="*/ 28 h 646"/>
                <a:gd name="T46" fmla="*/ 438 w 699"/>
                <a:gd name="T47" fmla="*/ 28 h 646"/>
                <a:gd name="T48" fmla="*/ 394 w 699"/>
                <a:gd name="T49" fmla="*/ 14 h 646"/>
                <a:gd name="T50" fmla="*/ 386 w 699"/>
                <a:gd name="T51" fmla="*/ 24 h 646"/>
                <a:gd name="T52" fmla="*/ 354 w 699"/>
                <a:gd name="T53" fmla="*/ 32 h 646"/>
                <a:gd name="T54" fmla="*/ 326 w 699"/>
                <a:gd name="T55" fmla="*/ 72 h 646"/>
                <a:gd name="T56" fmla="*/ 340 w 699"/>
                <a:gd name="T57" fmla="*/ 94 h 646"/>
                <a:gd name="T58" fmla="*/ 308 w 699"/>
                <a:gd name="T59" fmla="*/ 88 h 646"/>
                <a:gd name="T60" fmla="*/ 284 w 699"/>
                <a:gd name="T61" fmla="*/ 66 h 646"/>
                <a:gd name="T62" fmla="*/ 264 w 699"/>
                <a:gd name="T63" fmla="*/ 68 h 646"/>
                <a:gd name="T64" fmla="*/ 248 w 699"/>
                <a:gd name="T65" fmla="*/ 90 h 646"/>
                <a:gd name="T66" fmla="*/ 222 w 699"/>
                <a:gd name="T67" fmla="*/ 104 h 646"/>
                <a:gd name="T68" fmla="*/ 212 w 699"/>
                <a:gd name="T69" fmla="*/ 114 h 646"/>
                <a:gd name="T70" fmla="*/ 194 w 699"/>
                <a:gd name="T71" fmla="*/ 144 h 646"/>
                <a:gd name="T72" fmla="*/ 130 w 699"/>
                <a:gd name="T73" fmla="*/ 186 h 646"/>
                <a:gd name="T74" fmla="*/ 54 w 699"/>
                <a:gd name="T75" fmla="*/ 217 h 646"/>
                <a:gd name="T76" fmla="*/ 26 w 699"/>
                <a:gd name="T77" fmla="*/ 263 h 646"/>
                <a:gd name="T78" fmla="*/ 22 w 699"/>
                <a:gd name="T79" fmla="*/ 303 h 646"/>
                <a:gd name="T80" fmla="*/ 24 w 699"/>
                <a:gd name="T81" fmla="*/ 325 h 646"/>
                <a:gd name="T82" fmla="*/ 26 w 699"/>
                <a:gd name="T83" fmla="*/ 413 h 646"/>
                <a:gd name="T84" fmla="*/ 4 w 699"/>
                <a:gd name="T85" fmla="*/ 463 h 646"/>
                <a:gd name="T86" fmla="*/ 58 w 699"/>
                <a:gd name="T87" fmla="*/ 469 h 646"/>
                <a:gd name="T88" fmla="*/ 114 w 699"/>
                <a:gd name="T89" fmla="*/ 455 h 646"/>
                <a:gd name="T90" fmla="*/ 170 w 699"/>
                <a:gd name="T91" fmla="*/ 435 h 646"/>
                <a:gd name="T92" fmla="*/ 288 w 699"/>
                <a:gd name="T93" fmla="*/ 407 h 646"/>
                <a:gd name="T94" fmla="*/ 328 w 699"/>
                <a:gd name="T95" fmla="*/ 427 h 646"/>
                <a:gd name="T96" fmla="*/ 332 w 699"/>
                <a:gd name="T97" fmla="*/ 475 h 646"/>
                <a:gd name="T98" fmla="*/ 382 w 699"/>
                <a:gd name="T99" fmla="*/ 441 h 646"/>
                <a:gd name="T100" fmla="*/ 364 w 699"/>
                <a:gd name="T101" fmla="*/ 477 h 646"/>
                <a:gd name="T102" fmla="*/ 372 w 699"/>
                <a:gd name="T103" fmla="*/ 489 h 646"/>
                <a:gd name="T104" fmla="*/ 412 w 699"/>
                <a:gd name="T105" fmla="*/ 543 h 646"/>
                <a:gd name="T106" fmla="*/ 452 w 699"/>
                <a:gd name="T107" fmla="*/ 545 h 646"/>
                <a:gd name="T108" fmla="*/ 470 w 699"/>
                <a:gd name="T109" fmla="*/ 555 h 646"/>
                <a:gd name="T110" fmla="*/ 691 w 699"/>
                <a:gd name="T111" fmla="*/ 293 h 646"/>
                <a:gd name="T112" fmla="*/ 494 w 699"/>
                <a:gd name="T113" fmla="*/ 116 h 646"/>
                <a:gd name="T114" fmla="*/ 456 w 699"/>
                <a:gd name="T115" fmla="*/ 62 h 646"/>
                <a:gd name="T116" fmla="*/ 370 w 699"/>
                <a:gd name="T117" fmla="*/ 10 h 646"/>
                <a:gd name="T118" fmla="*/ 370 w 699"/>
                <a:gd name="T119" fmla="*/ 10 h 646"/>
                <a:gd name="T120" fmla="*/ 362 w 699"/>
                <a:gd name="T121" fmla="*/ 491 h 646"/>
                <a:gd name="T122" fmla="*/ 352 w 699"/>
                <a:gd name="T123" fmla="*/ 497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9" h="646">
                  <a:moveTo>
                    <a:pt x="470" y="591"/>
                  </a:moveTo>
                  <a:lnTo>
                    <a:pt x="470" y="591"/>
                  </a:lnTo>
                  <a:lnTo>
                    <a:pt x="474" y="591"/>
                  </a:lnTo>
                  <a:lnTo>
                    <a:pt x="476" y="591"/>
                  </a:lnTo>
                  <a:lnTo>
                    <a:pt x="474" y="601"/>
                  </a:lnTo>
                  <a:lnTo>
                    <a:pt x="464" y="615"/>
                  </a:lnTo>
                  <a:lnTo>
                    <a:pt x="462" y="619"/>
                  </a:lnTo>
                  <a:lnTo>
                    <a:pt x="460" y="617"/>
                  </a:lnTo>
                  <a:lnTo>
                    <a:pt x="452" y="623"/>
                  </a:lnTo>
                  <a:lnTo>
                    <a:pt x="454" y="627"/>
                  </a:lnTo>
                  <a:lnTo>
                    <a:pt x="450" y="629"/>
                  </a:lnTo>
                  <a:lnTo>
                    <a:pt x="448" y="633"/>
                  </a:lnTo>
                  <a:lnTo>
                    <a:pt x="448" y="639"/>
                  </a:lnTo>
                  <a:lnTo>
                    <a:pt x="444" y="639"/>
                  </a:lnTo>
                  <a:lnTo>
                    <a:pt x="444" y="635"/>
                  </a:lnTo>
                  <a:lnTo>
                    <a:pt x="444" y="633"/>
                  </a:lnTo>
                  <a:lnTo>
                    <a:pt x="442" y="633"/>
                  </a:lnTo>
                  <a:lnTo>
                    <a:pt x="438" y="635"/>
                  </a:lnTo>
                  <a:lnTo>
                    <a:pt x="434" y="637"/>
                  </a:lnTo>
                  <a:lnTo>
                    <a:pt x="430" y="637"/>
                  </a:lnTo>
                  <a:lnTo>
                    <a:pt x="430" y="641"/>
                  </a:lnTo>
                  <a:lnTo>
                    <a:pt x="424" y="646"/>
                  </a:lnTo>
                  <a:lnTo>
                    <a:pt x="422" y="643"/>
                  </a:lnTo>
                  <a:lnTo>
                    <a:pt x="416" y="646"/>
                  </a:lnTo>
                  <a:lnTo>
                    <a:pt x="412" y="641"/>
                  </a:lnTo>
                  <a:lnTo>
                    <a:pt x="410" y="635"/>
                  </a:lnTo>
                  <a:lnTo>
                    <a:pt x="412" y="625"/>
                  </a:lnTo>
                  <a:lnTo>
                    <a:pt x="412" y="619"/>
                  </a:lnTo>
                  <a:lnTo>
                    <a:pt x="416" y="621"/>
                  </a:lnTo>
                  <a:lnTo>
                    <a:pt x="416" y="609"/>
                  </a:lnTo>
                  <a:lnTo>
                    <a:pt x="418" y="597"/>
                  </a:lnTo>
                  <a:lnTo>
                    <a:pt x="424" y="589"/>
                  </a:lnTo>
                  <a:lnTo>
                    <a:pt x="430" y="591"/>
                  </a:lnTo>
                  <a:lnTo>
                    <a:pt x="434" y="591"/>
                  </a:lnTo>
                  <a:lnTo>
                    <a:pt x="436" y="593"/>
                  </a:lnTo>
                  <a:lnTo>
                    <a:pt x="442" y="597"/>
                  </a:lnTo>
                  <a:lnTo>
                    <a:pt x="452" y="597"/>
                  </a:lnTo>
                  <a:lnTo>
                    <a:pt x="460" y="593"/>
                  </a:lnTo>
                  <a:lnTo>
                    <a:pt x="466" y="593"/>
                  </a:lnTo>
                  <a:lnTo>
                    <a:pt x="470" y="591"/>
                  </a:lnTo>
                  <a:close/>
                  <a:moveTo>
                    <a:pt x="484" y="581"/>
                  </a:moveTo>
                  <a:lnTo>
                    <a:pt x="486" y="579"/>
                  </a:lnTo>
                  <a:lnTo>
                    <a:pt x="488" y="575"/>
                  </a:lnTo>
                  <a:lnTo>
                    <a:pt x="486" y="569"/>
                  </a:lnTo>
                  <a:lnTo>
                    <a:pt x="484" y="571"/>
                  </a:lnTo>
                  <a:lnTo>
                    <a:pt x="482" y="575"/>
                  </a:lnTo>
                  <a:lnTo>
                    <a:pt x="484" y="581"/>
                  </a:lnTo>
                  <a:close/>
                  <a:moveTo>
                    <a:pt x="482" y="585"/>
                  </a:moveTo>
                  <a:lnTo>
                    <a:pt x="484" y="583"/>
                  </a:lnTo>
                  <a:lnTo>
                    <a:pt x="488" y="583"/>
                  </a:lnTo>
                  <a:lnTo>
                    <a:pt x="486" y="581"/>
                  </a:lnTo>
                  <a:lnTo>
                    <a:pt x="484" y="583"/>
                  </a:lnTo>
                  <a:lnTo>
                    <a:pt x="482" y="585"/>
                  </a:lnTo>
                  <a:close/>
                  <a:moveTo>
                    <a:pt x="418" y="579"/>
                  </a:moveTo>
                  <a:lnTo>
                    <a:pt x="420" y="575"/>
                  </a:lnTo>
                  <a:lnTo>
                    <a:pt x="424" y="571"/>
                  </a:lnTo>
                  <a:lnTo>
                    <a:pt x="424" y="567"/>
                  </a:lnTo>
                  <a:lnTo>
                    <a:pt x="418" y="571"/>
                  </a:lnTo>
                  <a:lnTo>
                    <a:pt x="418" y="579"/>
                  </a:lnTo>
                  <a:close/>
                  <a:moveTo>
                    <a:pt x="472" y="553"/>
                  </a:moveTo>
                  <a:lnTo>
                    <a:pt x="470" y="553"/>
                  </a:lnTo>
                  <a:lnTo>
                    <a:pt x="470" y="551"/>
                  </a:lnTo>
                  <a:lnTo>
                    <a:pt x="474" y="549"/>
                  </a:lnTo>
                  <a:lnTo>
                    <a:pt x="490" y="543"/>
                  </a:lnTo>
                  <a:lnTo>
                    <a:pt x="498" y="537"/>
                  </a:lnTo>
                  <a:lnTo>
                    <a:pt x="500" y="535"/>
                  </a:lnTo>
                  <a:lnTo>
                    <a:pt x="510" y="531"/>
                  </a:lnTo>
                  <a:lnTo>
                    <a:pt x="526" y="529"/>
                  </a:lnTo>
                  <a:lnTo>
                    <a:pt x="530" y="531"/>
                  </a:lnTo>
                  <a:lnTo>
                    <a:pt x="534" y="529"/>
                  </a:lnTo>
                  <a:lnTo>
                    <a:pt x="541" y="527"/>
                  </a:lnTo>
                  <a:lnTo>
                    <a:pt x="545" y="525"/>
                  </a:lnTo>
                  <a:lnTo>
                    <a:pt x="549" y="517"/>
                  </a:lnTo>
                  <a:lnTo>
                    <a:pt x="553" y="509"/>
                  </a:lnTo>
                  <a:lnTo>
                    <a:pt x="559" y="501"/>
                  </a:lnTo>
                  <a:lnTo>
                    <a:pt x="563" y="493"/>
                  </a:lnTo>
                  <a:lnTo>
                    <a:pt x="569" y="489"/>
                  </a:lnTo>
                  <a:lnTo>
                    <a:pt x="573" y="481"/>
                  </a:lnTo>
                  <a:lnTo>
                    <a:pt x="579" y="479"/>
                  </a:lnTo>
                  <a:lnTo>
                    <a:pt x="581" y="473"/>
                  </a:lnTo>
                  <a:lnTo>
                    <a:pt x="585" y="467"/>
                  </a:lnTo>
                  <a:lnTo>
                    <a:pt x="597" y="455"/>
                  </a:lnTo>
                  <a:lnTo>
                    <a:pt x="599" y="449"/>
                  </a:lnTo>
                  <a:lnTo>
                    <a:pt x="605" y="447"/>
                  </a:lnTo>
                  <a:lnTo>
                    <a:pt x="609" y="441"/>
                  </a:lnTo>
                  <a:lnTo>
                    <a:pt x="613" y="435"/>
                  </a:lnTo>
                  <a:lnTo>
                    <a:pt x="623" y="431"/>
                  </a:lnTo>
                  <a:lnTo>
                    <a:pt x="633" y="425"/>
                  </a:lnTo>
                  <a:lnTo>
                    <a:pt x="635" y="419"/>
                  </a:lnTo>
                  <a:lnTo>
                    <a:pt x="641" y="413"/>
                  </a:lnTo>
                  <a:lnTo>
                    <a:pt x="643" y="411"/>
                  </a:lnTo>
                  <a:lnTo>
                    <a:pt x="645" y="409"/>
                  </a:lnTo>
                  <a:lnTo>
                    <a:pt x="647" y="405"/>
                  </a:lnTo>
                  <a:lnTo>
                    <a:pt x="653" y="397"/>
                  </a:lnTo>
                  <a:lnTo>
                    <a:pt x="657" y="387"/>
                  </a:lnTo>
                  <a:lnTo>
                    <a:pt x="665" y="377"/>
                  </a:lnTo>
                  <a:lnTo>
                    <a:pt x="667" y="369"/>
                  </a:lnTo>
                  <a:lnTo>
                    <a:pt x="665" y="369"/>
                  </a:lnTo>
                  <a:lnTo>
                    <a:pt x="669" y="365"/>
                  </a:lnTo>
                  <a:lnTo>
                    <a:pt x="677" y="355"/>
                  </a:lnTo>
                  <a:lnTo>
                    <a:pt x="679" y="345"/>
                  </a:lnTo>
                  <a:lnTo>
                    <a:pt x="681" y="335"/>
                  </a:lnTo>
                  <a:lnTo>
                    <a:pt x="679" y="329"/>
                  </a:lnTo>
                  <a:lnTo>
                    <a:pt x="681" y="323"/>
                  </a:lnTo>
                  <a:lnTo>
                    <a:pt x="683" y="317"/>
                  </a:lnTo>
                  <a:lnTo>
                    <a:pt x="687" y="311"/>
                  </a:lnTo>
                  <a:lnTo>
                    <a:pt x="689" y="299"/>
                  </a:lnTo>
                  <a:lnTo>
                    <a:pt x="691" y="295"/>
                  </a:lnTo>
                  <a:lnTo>
                    <a:pt x="687" y="295"/>
                  </a:lnTo>
                  <a:lnTo>
                    <a:pt x="687" y="289"/>
                  </a:lnTo>
                  <a:lnTo>
                    <a:pt x="687" y="289"/>
                  </a:lnTo>
                  <a:lnTo>
                    <a:pt x="687" y="285"/>
                  </a:lnTo>
                  <a:lnTo>
                    <a:pt x="685" y="283"/>
                  </a:lnTo>
                  <a:lnTo>
                    <a:pt x="685" y="277"/>
                  </a:lnTo>
                  <a:lnTo>
                    <a:pt x="681" y="271"/>
                  </a:lnTo>
                  <a:lnTo>
                    <a:pt x="679" y="265"/>
                  </a:lnTo>
                  <a:lnTo>
                    <a:pt x="675" y="261"/>
                  </a:lnTo>
                  <a:lnTo>
                    <a:pt x="671" y="261"/>
                  </a:lnTo>
                  <a:lnTo>
                    <a:pt x="665" y="253"/>
                  </a:lnTo>
                  <a:lnTo>
                    <a:pt x="661" y="251"/>
                  </a:lnTo>
                  <a:lnTo>
                    <a:pt x="661" y="247"/>
                  </a:lnTo>
                  <a:lnTo>
                    <a:pt x="663" y="241"/>
                  </a:lnTo>
                  <a:lnTo>
                    <a:pt x="665" y="231"/>
                  </a:lnTo>
                  <a:lnTo>
                    <a:pt x="665" y="229"/>
                  </a:lnTo>
                  <a:lnTo>
                    <a:pt x="665" y="227"/>
                  </a:lnTo>
                  <a:lnTo>
                    <a:pt x="663" y="227"/>
                  </a:lnTo>
                  <a:lnTo>
                    <a:pt x="663" y="231"/>
                  </a:lnTo>
                  <a:lnTo>
                    <a:pt x="661" y="229"/>
                  </a:lnTo>
                  <a:lnTo>
                    <a:pt x="659" y="223"/>
                  </a:lnTo>
                  <a:lnTo>
                    <a:pt x="657" y="221"/>
                  </a:lnTo>
                  <a:lnTo>
                    <a:pt x="655" y="223"/>
                  </a:lnTo>
                  <a:lnTo>
                    <a:pt x="653" y="225"/>
                  </a:lnTo>
                  <a:lnTo>
                    <a:pt x="653" y="235"/>
                  </a:lnTo>
                  <a:lnTo>
                    <a:pt x="651" y="229"/>
                  </a:lnTo>
                  <a:lnTo>
                    <a:pt x="645" y="229"/>
                  </a:lnTo>
                  <a:lnTo>
                    <a:pt x="645" y="217"/>
                  </a:lnTo>
                  <a:lnTo>
                    <a:pt x="647" y="211"/>
                  </a:lnTo>
                  <a:lnTo>
                    <a:pt x="645" y="202"/>
                  </a:lnTo>
                  <a:lnTo>
                    <a:pt x="643" y="198"/>
                  </a:lnTo>
                  <a:lnTo>
                    <a:pt x="637" y="192"/>
                  </a:lnTo>
                  <a:lnTo>
                    <a:pt x="637" y="190"/>
                  </a:lnTo>
                  <a:lnTo>
                    <a:pt x="643" y="188"/>
                  </a:lnTo>
                  <a:lnTo>
                    <a:pt x="639" y="182"/>
                  </a:lnTo>
                  <a:lnTo>
                    <a:pt x="631" y="178"/>
                  </a:lnTo>
                  <a:lnTo>
                    <a:pt x="625" y="174"/>
                  </a:lnTo>
                  <a:lnTo>
                    <a:pt x="625" y="168"/>
                  </a:lnTo>
                  <a:lnTo>
                    <a:pt x="619" y="170"/>
                  </a:lnTo>
                  <a:lnTo>
                    <a:pt x="613" y="168"/>
                  </a:lnTo>
                  <a:lnTo>
                    <a:pt x="607" y="162"/>
                  </a:lnTo>
                  <a:lnTo>
                    <a:pt x="605" y="160"/>
                  </a:lnTo>
                  <a:lnTo>
                    <a:pt x="607" y="148"/>
                  </a:lnTo>
                  <a:lnTo>
                    <a:pt x="605" y="144"/>
                  </a:lnTo>
                  <a:lnTo>
                    <a:pt x="607" y="138"/>
                  </a:lnTo>
                  <a:lnTo>
                    <a:pt x="609" y="130"/>
                  </a:lnTo>
                  <a:lnTo>
                    <a:pt x="607" y="122"/>
                  </a:lnTo>
                  <a:lnTo>
                    <a:pt x="607" y="118"/>
                  </a:lnTo>
                  <a:lnTo>
                    <a:pt x="605" y="118"/>
                  </a:lnTo>
                  <a:lnTo>
                    <a:pt x="599" y="108"/>
                  </a:lnTo>
                  <a:lnTo>
                    <a:pt x="601" y="104"/>
                  </a:lnTo>
                  <a:lnTo>
                    <a:pt x="601" y="100"/>
                  </a:lnTo>
                  <a:lnTo>
                    <a:pt x="601" y="88"/>
                  </a:lnTo>
                  <a:lnTo>
                    <a:pt x="603" y="78"/>
                  </a:lnTo>
                  <a:lnTo>
                    <a:pt x="595" y="72"/>
                  </a:lnTo>
                  <a:lnTo>
                    <a:pt x="593" y="68"/>
                  </a:lnTo>
                  <a:lnTo>
                    <a:pt x="589" y="66"/>
                  </a:lnTo>
                  <a:lnTo>
                    <a:pt x="587" y="68"/>
                  </a:lnTo>
                  <a:lnTo>
                    <a:pt x="581" y="70"/>
                  </a:lnTo>
                  <a:lnTo>
                    <a:pt x="579" y="66"/>
                  </a:lnTo>
                  <a:lnTo>
                    <a:pt x="579" y="54"/>
                  </a:lnTo>
                  <a:lnTo>
                    <a:pt x="581" y="50"/>
                  </a:lnTo>
                  <a:lnTo>
                    <a:pt x="579" y="46"/>
                  </a:lnTo>
                  <a:lnTo>
                    <a:pt x="579" y="38"/>
                  </a:lnTo>
                  <a:lnTo>
                    <a:pt x="577" y="38"/>
                  </a:lnTo>
                  <a:lnTo>
                    <a:pt x="575" y="26"/>
                  </a:lnTo>
                  <a:lnTo>
                    <a:pt x="577" y="22"/>
                  </a:lnTo>
                  <a:lnTo>
                    <a:pt x="571" y="16"/>
                  </a:lnTo>
                  <a:lnTo>
                    <a:pt x="571" y="8"/>
                  </a:lnTo>
                  <a:lnTo>
                    <a:pt x="567" y="4"/>
                  </a:lnTo>
                  <a:lnTo>
                    <a:pt x="563" y="4"/>
                  </a:lnTo>
                  <a:lnTo>
                    <a:pt x="563" y="0"/>
                  </a:lnTo>
                  <a:lnTo>
                    <a:pt x="561" y="2"/>
                  </a:lnTo>
                  <a:lnTo>
                    <a:pt x="561" y="4"/>
                  </a:lnTo>
                  <a:lnTo>
                    <a:pt x="559" y="6"/>
                  </a:lnTo>
                  <a:lnTo>
                    <a:pt x="555" y="22"/>
                  </a:lnTo>
                  <a:lnTo>
                    <a:pt x="551" y="28"/>
                  </a:lnTo>
                  <a:lnTo>
                    <a:pt x="555" y="34"/>
                  </a:lnTo>
                  <a:lnTo>
                    <a:pt x="549" y="38"/>
                  </a:lnTo>
                  <a:lnTo>
                    <a:pt x="543" y="46"/>
                  </a:lnTo>
                  <a:lnTo>
                    <a:pt x="545" y="50"/>
                  </a:lnTo>
                  <a:lnTo>
                    <a:pt x="541" y="56"/>
                  </a:lnTo>
                  <a:lnTo>
                    <a:pt x="543" y="66"/>
                  </a:lnTo>
                  <a:lnTo>
                    <a:pt x="541" y="74"/>
                  </a:lnTo>
                  <a:lnTo>
                    <a:pt x="541" y="86"/>
                  </a:lnTo>
                  <a:lnTo>
                    <a:pt x="534" y="94"/>
                  </a:lnTo>
                  <a:lnTo>
                    <a:pt x="532" y="102"/>
                  </a:lnTo>
                  <a:lnTo>
                    <a:pt x="520" y="126"/>
                  </a:lnTo>
                  <a:lnTo>
                    <a:pt x="512" y="136"/>
                  </a:lnTo>
                  <a:lnTo>
                    <a:pt x="508" y="136"/>
                  </a:lnTo>
                  <a:lnTo>
                    <a:pt x="488" y="128"/>
                  </a:lnTo>
                  <a:lnTo>
                    <a:pt x="488" y="120"/>
                  </a:lnTo>
                  <a:lnTo>
                    <a:pt x="480" y="116"/>
                  </a:lnTo>
                  <a:lnTo>
                    <a:pt x="474" y="116"/>
                  </a:lnTo>
                  <a:lnTo>
                    <a:pt x="468" y="106"/>
                  </a:lnTo>
                  <a:lnTo>
                    <a:pt x="460" y="104"/>
                  </a:lnTo>
                  <a:lnTo>
                    <a:pt x="458" y="100"/>
                  </a:lnTo>
                  <a:lnTo>
                    <a:pt x="452" y="100"/>
                  </a:lnTo>
                  <a:lnTo>
                    <a:pt x="444" y="96"/>
                  </a:lnTo>
                  <a:lnTo>
                    <a:pt x="442" y="92"/>
                  </a:lnTo>
                  <a:lnTo>
                    <a:pt x="438" y="88"/>
                  </a:lnTo>
                  <a:lnTo>
                    <a:pt x="434" y="86"/>
                  </a:lnTo>
                  <a:lnTo>
                    <a:pt x="434" y="78"/>
                  </a:lnTo>
                  <a:lnTo>
                    <a:pt x="436" y="74"/>
                  </a:lnTo>
                  <a:lnTo>
                    <a:pt x="440" y="68"/>
                  </a:lnTo>
                  <a:lnTo>
                    <a:pt x="442" y="66"/>
                  </a:lnTo>
                  <a:lnTo>
                    <a:pt x="442" y="58"/>
                  </a:lnTo>
                  <a:lnTo>
                    <a:pt x="446" y="56"/>
                  </a:lnTo>
                  <a:lnTo>
                    <a:pt x="444" y="54"/>
                  </a:lnTo>
                  <a:lnTo>
                    <a:pt x="442" y="56"/>
                  </a:lnTo>
                  <a:lnTo>
                    <a:pt x="440" y="54"/>
                  </a:lnTo>
                  <a:lnTo>
                    <a:pt x="442" y="50"/>
                  </a:lnTo>
                  <a:lnTo>
                    <a:pt x="442" y="46"/>
                  </a:lnTo>
                  <a:lnTo>
                    <a:pt x="448" y="46"/>
                  </a:lnTo>
                  <a:lnTo>
                    <a:pt x="452" y="46"/>
                  </a:lnTo>
                  <a:lnTo>
                    <a:pt x="456" y="44"/>
                  </a:lnTo>
                  <a:lnTo>
                    <a:pt x="456" y="40"/>
                  </a:lnTo>
                  <a:lnTo>
                    <a:pt x="458" y="38"/>
                  </a:lnTo>
                  <a:lnTo>
                    <a:pt x="460" y="32"/>
                  </a:lnTo>
                  <a:lnTo>
                    <a:pt x="464" y="28"/>
                  </a:lnTo>
                  <a:lnTo>
                    <a:pt x="462" y="26"/>
                  </a:lnTo>
                  <a:lnTo>
                    <a:pt x="458" y="28"/>
                  </a:lnTo>
                  <a:lnTo>
                    <a:pt x="456" y="22"/>
                  </a:lnTo>
                  <a:lnTo>
                    <a:pt x="450" y="26"/>
                  </a:lnTo>
                  <a:lnTo>
                    <a:pt x="454" y="26"/>
                  </a:lnTo>
                  <a:lnTo>
                    <a:pt x="454" y="30"/>
                  </a:lnTo>
                  <a:lnTo>
                    <a:pt x="452" y="30"/>
                  </a:lnTo>
                  <a:lnTo>
                    <a:pt x="446" y="32"/>
                  </a:lnTo>
                  <a:lnTo>
                    <a:pt x="448" y="26"/>
                  </a:lnTo>
                  <a:lnTo>
                    <a:pt x="442" y="30"/>
                  </a:lnTo>
                  <a:lnTo>
                    <a:pt x="442" y="26"/>
                  </a:lnTo>
                  <a:lnTo>
                    <a:pt x="438" y="28"/>
                  </a:lnTo>
                  <a:lnTo>
                    <a:pt x="434" y="26"/>
                  </a:lnTo>
                  <a:lnTo>
                    <a:pt x="426" y="24"/>
                  </a:lnTo>
                  <a:lnTo>
                    <a:pt x="416" y="24"/>
                  </a:lnTo>
                  <a:lnTo>
                    <a:pt x="416" y="22"/>
                  </a:lnTo>
                  <a:lnTo>
                    <a:pt x="410" y="18"/>
                  </a:lnTo>
                  <a:lnTo>
                    <a:pt x="408" y="20"/>
                  </a:lnTo>
                  <a:lnTo>
                    <a:pt x="402" y="18"/>
                  </a:lnTo>
                  <a:lnTo>
                    <a:pt x="398" y="14"/>
                  </a:lnTo>
                  <a:lnTo>
                    <a:pt x="396" y="12"/>
                  </a:lnTo>
                  <a:lnTo>
                    <a:pt x="394" y="14"/>
                  </a:lnTo>
                  <a:lnTo>
                    <a:pt x="388" y="10"/>
                  </a:lnTo>
                  <a:lnTo>
                    <a:pt x="378" y="10"/>
                  </a:lnTo>
                  <a:lnTo>
                    <a:pt x="378" y="12"/>
                  </a:lnTo>
                  <a:lnTo>
                    <a:pt x="380" y="14"/>
                  </a:lnTo>
                  <a:lnTo>
                    <a:pt x="386" y="14"/>
                  </a:lnTo>
                  <a:lnTo>
                    <a:pt x="394" y="18"/>
                  </a:lnTo>
                  <a:lnTo>
                    <a:pt x="392" y="20"/>
                  </a:lnTo>
                  <a:lnTo>
                    <a:pt x="392" y="22"/>
                  </a:lnTo>
                  <a:lnTo>
                    <a:pt x="390" y="28"/>
                  </a:lnTo>
                  <a:lnTo>
                    <a:pt x="386" y="24"/>
                  </a:lnTo>
                  <a:lnTo>
                    <a:pt x="384" y="26"/>
                  </a:lnTo>
                  <a:lnTo>
                    <a:pt x="376" y="26"/>
                  </a:lnTo>
                  <a:lnTo>
                    <a:pt x="370" y="26"/>
                  </a:lnTo>
                  <a:lnTo>
                    <a:pt x="366" y="26"/>
                  </a:lnTo>
                  <a:lnTo>
                    <a:pt x="360" y="30"/>
                  </a:lnTo>
                  <a:lnTo>
                    <a:pt x="364" y="34"/>
                  </a:lnTo>
                  <a:lnTo>
                    <a:pt x="362" y="34"/>
                  </a:lnTo>
                  <a:lnTo>
                    <a:pt x="358" y="34"/>
                  </a:lnTo>
                  <a:lnTo>
                    <a:pt x="356" y="30"/>
                  </a:lnTo>
                  <a:lnTo>
                    <a:pt x="354" y="32"/>
                  </a:lnTo>
                  <a:lnTo>
                    <a:pt x="354" y="36"/>
                  </a:lnTo>
                  <a:lnTo>
                    <a:pt x="352" y="36"/>
                  </a:lnTo>
                  <a:lnTo>
                    <a:pt x="344" y="42"/>
                  </a:lnTo>
                  <a:lnTo>
                    <a:pt x="344" y="48"/>
                  </a:lnTo>
                  <a:lnTo>
                    <a:pt x="346" y="50"/>
                  </a:lnTo>
                  <a:lnTo>
                    <a:pt x="344" y="52"/>
                  </a:lnTo>
                  <a:lnTo>
                    <a:pt x="338" y="52"/>
                  </a:lnTo>
                  <a:lnTo>
                    <a:pt x="336" y="60"/>
                  </a:lnTo>
                  <a:lnTo>
                    <a:pt x="330" y="66"/>
                  </a:lnTo>
                  <a:lnTo>
                    <a:pt x="326" y="72"/>
                  </a:lnTo>
                  <a:lnTo>
                    <a:pt x="330" y="74"/>
                  </a:lnTo>
                  <a:lnTo>
                    <a:pt x="332" y="76"/>
                  </a:lnTo>
                  <a:lnTo>
                    <a:pt x="336" y="78"/>
                  </a:lnTo>
                  <a:lnTo>
                    <a:pt x="338" y="76"/>
                  </a:lnTo>
                  <a:lnTo>
                    <a:pt x="338" y="80"/>
                  </a:lnTo>
                  <a:lnTo>
                    <a:pt x="332" y="80"/>
                  </a:lnTo>
                  <a:lnTo>
                    <a:pt x="330" y="82"/>
                  </a:lnTo>
                  <a:lnTo>
                    <a:pt x="334" y="90"/>
                  </a:lnTo>
                  <a:lnTo>
                    <a:pt x="340" y="92"/>
                  </a:lnTo>
                  <a:lnTo>
                    <a:pt x="340" y="94"/>
                  </a:lnTo>
                  <a:lnTo>
                    <a:pt x="336" y="94"/>
                  </a:lnTo>
                  <a:lnTo>
                    <a:pt x="332" y="90"/>
                  </a:lnTo>
                  <a:lnTo>
                    <a:pt x="328" y="82"/>
                  </a:lnTo>
                  <a:lnTo>
                    <a:pt x="324" y="80"/>
                  </a:lnTo>
                  <a:lnTo>
                    <a:pt x="320" y="88"/>
                  </a:lnTo>
                  <a:lnTo>
                    <a:pt x="320" y="78"/>
                  </a:lnTo>
                  <a:lnTo>
                    <a:pt x="308" y="78"/>
                  </a:lnTo>
                  <a:lnTo>
                    <a:pt x="312" y="82"/>
                  </a:lnTo>
                  <a:lnTo>
                    <a:pt x="308" y="82"/>
                  </a:lnTo>
                  <a:lnTo>
                    <a:pt x="308" y="88"/>
                  </a:lnTo>
                  <a:lnTo>
                    <a:pt x="302" y="90"/>
                  </a:lnTo>
                  <a:lnTo>
                    <a:pt x="304" y="84"/>
                  </a:lnTo>
                  <a:lnTo>
                    <a:pt x="306" y="78"/>
                  </a:lnTo>
                  <a:lnTo>
                    <a:pt x="302" y="74"/>
                  </a:lnTo>
                  <a:lnTo>
                    <a:pt x="298" y="66"/>
                  </a:lnTo>
                  <a:lnTo>
                    <a:pt x="296" y="64"/>
                  </a:lnTo>
                  <a:lnTo>
                    <a:pt x="290" y="58"/>
                  </a:lnTo>
                  <a:lnTo>
                    <a:pt x="286" y="58"/>
                  </a:lnTo>
                  <a:lnTo>
                    <a:pt x="286" y="62"/>
                  </a:lnTo>
                  <a:lnTo>
                    <a:pt x="284" y="66"/>
                  </a:lnTo>
                  <a:lnTo>
                    <a:pt x="280" y="66"/>
                  </a:lnTo>
                  <a:lnTo>
                    <a:pt x="274" y="66"/>
                  </a:lnTo>
                  <a:lnTo>
                    <a:pt x="274" y="64"/>
                  </a:lnTo>
                  <a:lnTo>
                    <a:pt x="272" y="62"/>
                  </a:lnTo>
                  <a:lnTo>
                    <a:pt x="270" y="64"/>
                  </a:lnTo>
                  <a:lnTo>
                    <a:pt x="272" y="68"/>
                  </a:lnTo>
                  <a:lnTo>
                    <a:pt x="270" y="72"/>
                  </a:lnTo>
                  <a:lnTo>
                    <a:pt x="268" y="74"/>
                  </a:lnTo>
                  <a:lnTo>
                    <a:pt x="266" y="68"/>
                  </a:lnTo>
                  <a:lnTo>
                    <a:pt x="264" y="68"/>
                  </a:lnTo>
                  <a:lnTo>
                    <a:pt x="262" y="72"/>
                  </a:lnTo>
                  <a:lnTo>
                    <a:pt x="256" y="74"/>
                  </a:lnTo>
                  <a:lnTo>
                    <a:pt x="256" y="76"/>
                  </a:lnTo>
                  <a:lnTo>
                    <a:pt x="262" y="82"/>
                  </a:lnTo>
                  <a:lnTo>
                    <a:pt x="260" y="86"/>
                  </a:lnTo>
                  <a:lnTo>
                    <a:pt x="254" y="86"/>
                  </a:lnTo>
                  <a:lnTo>
                    <a:pt x="252" y="84"/>
                  </a:lnTo>
                  <a:lnTo>
                    <a:pt x="250" y="88"/>
                  </a:lnTo>
                  <a:lnTo>
                    <a:pt x="254" y="94"/>
                  </a:lnTo>
                  <a:lnTo>
                    <a:pt x="248" y="90"/>
                  </a:lnTo>
                  <a:lnTo>
                    <a:pt x="242" y="90"/>
                  </a:lnTo>
                  <a:lnTo>
                    <a:pt x="238" y="98"/>
                  </a:lnTo>
                  <a:lnTo>
                    <a:pt x="242" y="98"/>
                  </a:lnTo>
                  <a:lnTo>
                    <a:pt x="240" y="104"/>
                  </a:lnTo>
                  <a:lnTo>
                    <a:pt x="246" y="106"/>
                  </a:lnTo>
                  <a:lnTo>
                    <a:pt x="246" y="108"/>
                  </a:lnTo>
                  <a:lnTo>
                    <a:pt x="242" y="108"/>
                  </a:lnTo>
                  <a:lnTo>
                    <a:pt x="232" y="104"/>
                  </a:lnTo>
                  <a:lnTo>
                    <a:pt x="226" y="104"/>
                  </a:lnTo>
                  <a:lnTo>
                    <a:pt x="222" y="104"/>
                  </a:lnTo>
                  <a:lnTo>
                    <a:pt x="226" y="108"/>
                  </a:lnTo>
                  <a:lnTo>
                    <a:pt x="222" y="110"/>
                  </a:lnTo>
                  <a:lnTo>
                    <a:pt x="222" y="114"/>
                  </a:lnTo>
                  <a:lnTo>
                    <a:pt x="228" y="118"/>
                  </a:lnTo>
                  <a:lnTo>
                    <a:pt x="226" y="124"/>
                  </a:lnTo>
                  <a:lnTo>
                    <a:pt x="222" y="122"/>
                  </a:lnTo>
                  <a:lnTo>
                    <a:pt x="220" y="128"/>
                  </a:lnTo>
                  <a:lnTo>
                    <a:pt x="218" y="128"/>
                  </a:lnTo>
                  <a:lnTo>
                    <a:pt x="216" y="116"/>
                  </a:lnTo>
                  <a:lnTo>
                    <a:pt x="212" y="114"/>
                  </a:lnTo>
                  <a:lnTo>
                    <a:pt x="216" y="108"/>
                  </a:lnTo>
                  <a:lnTo>
                    <a:pt x="208" y="108"/>
                  </a:lnTo>
                  <a:lnTo>
                    <a:pt x="206" y="114"/>
                  </a:lnTo>
                  <a:lnTo>
                    <a:pt x="200" y="116"/>
                  </a:lnTo>
                  <a:lnTo>
                    <a:pt x="198" y="120"/>
                  </a:lnTo>
                  <a:lnTo>
                    <a:pt x="198" y="126"/>
                  </a:lnTo>
                  <a:lnTo>
                    <a:pt x="196" y="130"/>
                  </a:lnTo>
                  <a:lnTo>
                    <a:pt x="194" y="140"/>
                  </a:lnTo>
                  <a:lnTo>
                    <a:pt x="198" y="140"/>
                  </a:lnTo>
                  <a:lnTo>
                    <a:pt x="194" y="144"/>
                  </a:lnTo>
                  <a:lnTo>
                    <a:pt x="186" y="150"/>
                  </a:lnTo>
                  <a:lnTo>
                    <a:pt x="184" y="158"/>
                  </a:lnTo>
                  <a:lnTo>
                    <a:pt x="174" y="172"/>
                  </a:lnTo>
                  <a:lnTo>
                    <a:pt x="156" y="176"/>
                  </a:lnTo>
                  <a:lnTo>
                    <a:pt x="156" y="178"/>
                  </a:lnTo>
                  <a:lnTo>
                    <a:pt x="148" y="178"/>
                  </a:lnTo>
                  <a:lnTo>
                    <a:pt x="144" y="180"/>
                  </a:lnTo>
                  <a:lnTo>
                    <a:pt x="140" y="180"/>
                  </a:lnTo>
                  <a:lnTo>
                    <a:pt x="136" y="180"/>
                  </a:lnTo>
                  <a:lnTo>
                    <a:pt x="130" y="186"/>
                  </a:lnTo>
                  <a:lnTo>
                    <a:pt x="114" y="190"/>
                  </a:lnTo>
                  <a:lnTo>
                    <a:pt x="112" y="192"/>
                  </a:lnTo>
                  <a:lnTo>
                    <a:pt x="102" y="192"/>
                  </a:lnTo>
                  <a:lnTo>
                    <a:pt x="94" y="192"/>
                  </a:lnTo>
                  <a:lnTo>
                    <a:pt x="92" y="190"/>
                  </a:lnTo>
                  <a:lnTo>
                    <a:pt x="90" y="192"/>
                  </a:lnTo>
                  <a:lnTo>
                    <a:pt x="82" y="196"/>
                  </a:lnTo>
                  <a:lnTo>
                    <a:pt x="68" y="211"/>
                  </a:lnTo>
                  <a:lnTo>
                    <a:pt x="58" y="215"/>
                  </a:lnTo>
                  <a:lnTo>
                    <a:pt x="54" y="217"/>
                  </a:lnTo>
                  <a:lnTo>
                    <a:pt x="48" y="227"/>
                  </a:lnTo>
                  <a:lnTo>
                    <a:pt x="42" y="229"/>
                  </a:lnTo>
                  <a:lnTo>
                    <a:pt x="42" y="223"/>
                  </a:lnTo>
                  <a:lnTo>
                    <a:pt x="46" y="219"/>
                  </a:lnTo>
                  <a:lnTo>
                    <a:pt x="46" y="217"/>
                  </a:lnTo>
                  <a:lnTo>
                    <a:pt x="40" y="219"/>
                  </a:lnTo>
                  <a:lnTo>
                    <a:pt x="34" y="233"/>
                  </a:lnTo>
                  <a:lnTo>
                    <a:pt x="34" y="239"/>
                  </a:lnTo>
                  <a:lnTo>
                    <a:pt x="32" y="247"/>
                  </a:lnTo>
                  <a:lnTo>
                    <a:pt x="26" y="263"/>
                  </a:lnTo>
                  <a:lnTo>
                    <a:pt x="24" y="271"/>
                  </a:lnTo>
                  <a:lnTo>
                    <a:pt x="26" y="281"/>
                  </a:lnTo>
                  <a:lnTo>
                    <a:pt x="34" y="295"/>
                  </a:lnTo>
                  <a:lnTo>
                    <a:pt x="32" y="307"/>
                  </a:lnTo>
                  <a:lnTo>
                    <a:pt x="26" y="307"/>
                  </a:lnTo>
                  <a:lnTo>
                    <a:pt x="26" y="301"/>
                  </a:lnTo>
                  <a:lnTo>
                    <a:pt x="24" y="297"/>
                  </a:lnTo>
                  <a:lnTo>
                    <a:pt x="22" y="289"/>
                  </a:lnTo>
                  <a:lnTo>
                    <a:pt x="20" y="293"/>
                  </a:lnTo>
                  <a:lnTo>
                    <a:pt x="22" y="303"/>
                  </a:lnTo>
                  <a:lnTo>
                    <a:pt x="22" y="307"/>
                  </a:lnTo>
                  <a:lnTo>
                    <a:pt x="20" y="311"/>
                  </a:lnTo>
                  <a:lnTo>
                    <a:pt x="18" y="309"/>
                  </a:lnTo>
                  <a:lnTo>
                    <a:pt x="20" y="307"/>
                  </a:lnTo>
                  <a:lnTo>
                    <a:pt x="18" y="301"/>
                  </a:lnTo>
                  <a:lnTo>
                    <a:pt x="16" y="301"/>
                  </a:lnTo>
                  <a:lnTo>
                    <a:pt x="14" y="299"/>
                  </a:lnTo>
                  <a:lnTo>
                    <a:pt x="12" y="301"/>
                  </a:lnTo>
                  <a:lnTo>
                    <a:pt x="16" y="313"/>
                  </a:lnTo>
                  <a:lnTo>
                    <a:pt x="24" y="325"/>
                  </a:lnTo>
                  <a:lnTo>
                    <a:pt x="24" y="331"/>
                  </a:lnTo>
                  <a:lnTo>
                    <a:pt x="20" y="339"/>
                  </a:lnTo>
                  <a:lnTo>
                    <a:pt x="22" y="341"/>
                  </a:lnTo>
                  <a:lnTo>
                    <a:pt x="24" y="345"/>
                  </a:lnTo>
                  <a:lnTo>
                    <a:pt x="26" y="353"/>
                  </a:lnTo>
                  <a:lnTo>
                    <a:pt x="28" y="363"/>
                  </a:lnTo>
                  <a:lnTo>
                    <a:pt x="28" y="369"/>
                  </a:lnTo>
                  <a:lnTo>
                    <a:pt x="24" y="379"/>
                  </a:lnTo>
                  <a:lnTo>
                    <a:pt x="24" y="395"/>
                  </a:lnTo>
                  <a:lnTo>
                    <a:pt x="26" y="413"/>
                  </a:lnTo>
                  <a:lnTo>
                    <a:pt x="24" y="417"/>
                  </a:lnTo>
                  <a:lnTo>
                    <a:pt x="22" y="427"/>
                  </a:lnTo>
                  <a:lnTo>
                    <a:pt x="18" y="433"/>
                  </a:lnTo>
                  <a:lnTo>
                    <a:pt x="16" y="439"/>
                  </a:lnTo>
                  <a:lnTo>
                    <a:pt x="10" y="449"/>
                  </a:lnTo>
                  <a:lnTo>
                    <a:pt x="8" y="449"/>
                  </a:lnTo>
                  <a:lnTo>
                    <a:pt x="6" y="447"/>
                  </a:lnTo>
                  <a:lnTo>
                    <a:pt x="2" y="451"/>
                  </a:lnTo>
                  <a:lnTo>
                    <a:pt x="0" y="461"/>
                  </a:lnTo>
                  <a:lnTo>
                    <a:pt x="4" y="463"/>
                  </a:lnTo>
                  <a:lnTo>
                    <a:pt x="12" y="467"/>
                  </a:lnTo>
                  <a:lnTo>
                    <a:pt x="14" y="473"/>
                  </a:lnTo>
                  <a:lnTo>
                    <a:pt x="18" y="473"/>
                  </a:lnTo>
                  <a:lnTo>
                    <a:pt x="24" y="477"/>
                  </a:lnTo>
                  <a:lnTo>
                    <a:pt x="34" y="477"/>
                  </a:lnTo>
                  <a:lnTo>
                    <a:pt x="44" y="479"/>
                  </a:lnTo>
                  <a:lnTo>
                    <a:pt x="42" y="475"/>
                  </a:lnTo>
                  <a:lnTo>
                    <a:pt x="54" y="473"/>
                  </a:lnTo>
                  <a:lnTo>
                    <a:pt x="54" y="471"/>
                  </a:lnTo>
                  <a:lnTo>
                    <a:pt x="58" y="469"/>
                  </a:lnTo>
                  <a:lnTo>
                    <a:pt x="58" y="467"/>
                  </a:lnTo>
                  <a:lnTo>
                    <a:pt x="64" y="465"/>
                  </a:lnTo>
                  <a:lnTo>
                    <a:pt x="68" y="465"/>
                  </a:lnTo>
                  <a:lnTo>
                    <a:pt x="72" y="465"/>
                  </a:lnTo>
                  <a:lnTo>
                    <a:pt x="78" y="457"/>
                  </a:lnTo>
                  <a:lnTo>
                    <a:pt x="84" y="455"/>
                  </a:lnTo>
                  <a:lnTo>
                    <a:pt x="92" y="455"/>
                  </a:lnTo>
                  <a:lnTo>
                    <a:pt x="104" y="453"/>
                  </a:lnTo>
                  <a:lnTo>
                    <a:pt x="112" y="455"/>
                  </a:lnTo>
                  <a:lnTo>
                    <a:pt x="114" y="455"/>
                  </a:lnTo>
                  <a:lnTo>
                    <a:pt x="118" y="455"/>
                  </a:lnTo>
                  <a:lnTo>
                    <a:pt x="122" y="455"/>
                  </a:lnTo>
                  <a:lnTo>
                    <a:pt x="132" y="455"/>
                  </a:lnTo>
                  <a:lnTo>
                    <a:pt x="134" y="459"/>
                  </a:lnTo>
                  <a:lnTo>
                    <a:pt x="136" y="455"/>
                  </a:lnTo>
                  <a:lnTo>
                    <a:pt x="146" y="453"/>
                  </a:lnTo>
                  <a:lnTo>
                    <a:pt x="150" y="447"/>
                  </a:lnTo>
                  <a:lnTo>
                    <a:pt x="158" y="437"/>
                  </a:lnTo>
                  <a:lnTo>
                    <a:pt x="164" y="435"/>
                  </a:lnTo>
                  <a:lnTo>
                    <a:pt x="170" y="435"/>
                  </a:lnTo>
                  <a:lnTo>
                    <a:pt x="182" y="429"/>
                  </a:lnTo>
                  <a:lnTo>
                    <a:pt x="192" y="423"/>
                  </a:lnTo>
                  <a:lnTo>
                    <a:pt x="196" y="423"/>
                  </a:lnTo>
                  <a:lnTo>
                    <a:pt x="222" y="423"/>
                  </a:lnTo>
                  <a:lnTo>
                    <a:pt x="238" y="415"/>
                  </a:lnTo>
                  <a:lnTo>
                    <a:pt x="246" y="411"/>
                  </a:lnTo>
                  <a:lnTo>
                    <a:pt x="254" y="413"/>
                  </a:lnTo>
                  <a:lnTo>
                    <a:pt x="262" y="411"/>
                  </a:lnTo>
                  <a:lnTo>
                    <a:pt x="280" y="411"/>
                  </a:lnTo>
                  <a:lnTo>
                    <a:pt x="288" y="407"/>
                  </a:lnTo>
                  <a:lnTo>
                    <a:pt x="292" y="411"/>
                  </a:lnTo>
                  <a:lnTo>
                    <a:pt x="298" y="419"/>
                  </a:lnTo>
                  <a:lnTo>
                    <a:pt x="304" y="417"/>
                  </a:lnTo>
                  <a:lnTo>
                    <a:pt x="310" y="419"/>
                  </a:lnTo>
                  <a:lnTo>
                    <a:pt x="316" y="421"/>
                  </a:lnTo>
                  <a:lnTo>
                    <a:pt x="320" y="421"/>
                  </a:lnTo>
                  <a:lnTo>
                    <a:pt x="322" y="423"/>
                  </a:lnTo>
                  <a:lnTo>
                    <a:pt x="320" y="425"/>
                  </a:lnTo>
                  <a:lnTo>
                    <a:pt x="324" y="427"/>
                  </a:lnTo>
                  <a:lnTo>
                    <a:pt x="328" y="427"/>
                  </a:lnTo>
                  <a:lnTo>
                    <a:pt x="328" y="431"/>
                  </a:lnTo>
                  <a:lnTo>
                    <a:pt x="324" y="431"/>
                  </a:lnTo>
                  <a:lnTo>
                    <a:pt x="324" y="439"/>
                  </a:lnTo>
                  <a:lnTo>
                    <a:pt x="328" y="441"/>
                  </a:lnTo>
                  <a:lnTo>
                    <a:pt x="330" y="451"/>
                  </a:lnTo>
                  <a:lnTo>
                    <a:pt x="334" y="457"/>
                  </a:lnTo>
                  <a:lnTo>
                    <a:pt x="330" y="467"/>
                  </a:lnTo>
                  <a:lnTo>
                    <a:pt x="328" y="467"/>
                  </a:lnTo>
                  <a:lnTo>
                    <a:pt x="328" y="467"/>
                  </a:lnTo>
                  <a:lnTo>
                    <a:pt x="332" y="475"/>
                  </a:lnTo>
                  <a:lnTo>
                    <a:pt x="336" y="477"/>
                  </a:lnTo>
                  <a:lnTo>
                    <a:pt x="338" y="475"/>
                  </a:lnTo>
                  <a:lnTo>
                    <a:pt x="336" y="469"/>
                  </a:lnTo>
                  <a:lnTo>
                    <a:pt x="340" y="465"/>
                  </a:lnTo>
                  <a:lnTo>
                    <a:pt x="356" y="455"/>
                  </a:lnTo>
                  <a:lnTo>
                    <a:pt x="366" y="451"/>
                  </a:lnTo>
                  <a:lnTo>
                    <a:pt x="378" y="435"/>
                  </a:lnTo>
                  <a:lnTo>
                    <a:pt x="386" y="431"/>
                  </a:lnTo>
                  <a:lnTo>
                    <a:pt x="386" y="435"/>
                  </a:lnTo>
                  <a:lnTo>
                    <a:pt x="382" y="441"/>
                  </a:lnTo>
                  <a:lnTo>
                    <a:pt x="380" y="447"/>
                  </a:lnTo>
                  <a:lnTo>
                    <a:pt x="372" y="455"/>
                  </a:lnTo>
                  <a:lnTo>
                    <a:pt x="366" y="467"/>
                  </a:lnTo>
                  <a:lnTo>
                    <a:pt x="364" y="467"/>
                  </a:lnTo>
                  <a:lnTo>
                    <a:pt x="362" y="475"/>
                  </a:lnTo>
                  <a:lnTo>
                    <a:pt x="352" y="475"/>
                  </a:lnTo>
                  <a:lnTo>
                    <a:pt x="350" y="481"/>
                  </a:lnTo>
                  <a:lnTo>
                    <a:pt x="356" y="481"/>
                  </a:lnTo>
                  <a:lnTo>
                    <a:pt x="358" y="477"/>
                  </a:lnTo>
                  <a:lnTo>
                    <a:pt x="364" y="477"/>
                  </a:lnTo>
                  <a:lnTo>
                    <a:pt x="372" y="467"/>
                  </a:lnTo>
                  <a:lnTo>
                    <a:pt x="372" y="465"/>
                  </a:lnTo>
                  <a:lnTo>
                    <a:pt x="378" y="459"/>
                  </a:lnTo>
                  <a:lnTo>
                    <a:pt x="380" y="469"/>
                  </a:lnTo>
                  <a:lnTo>
                    <a:pt x="382" y="473"/>
                  </a:lnTo>
                  <a:lnTo>
                    <a:pt x="380" y="475"/>
                  </a:lnTo>
                  <a:lnTo>
                    <a:pt x="376" y="481"/>
                  </a:lnTo>
                  <a:lnTo>
                    <a:pt x="374" y="483"/>
                  </a:lnTo>
                  <a:lnTo>
                    <a:pt x="368" y="487"/>
                  </a:lnTo>
                  <a:lnTo>
                    <a:pt x="372" y="489"/>
                  </a:lnTo>
                  <a:lnTo>
                    <a:pt x="382" y="487"/>
                  </a:lnTo>
                  <a:lnTo>
                    <a:pt x="384" y="491"/>
                  </a:lnTo>
                  <a:lnTo>
                    <a:pt x="386" y="501"/>
                  </a:lnTo>
                  <a:lnTo>
                    <a:pt x="384" y="509"/>
                  </a:lnTo>
                  <a:lnTo>
                    <a:pt x="378" y="523"/>
                  </a:lnTo>
                  <a:lnTo>
                    <a:pt x="384" y="533"/>
                  </a:lnTo>
                  <a:lnTo>
                    <a:pt x="392" y="535"/>
                  </a:lnTo>
                  <a:lnTo>
                    <a:pt x="396" y="541"/>
                  </a:lnTo>
                  <a:lnTo>
                    <a:pt x="404" y="541"/>
                  </a:lnTo>
                  <a:lnTo>
                    <a:pt x="412" y="543"/>
                  </a:lnTo>
                  <a:lnTo>
                    <a:pt x="422" y="553"/>
                  </a:lnTo>
                  <a:lnTo>
                    <a:pt x="438" y="543"/>
                  </a:lnTo>
                  <a:lnTo>
                    <a:pt x="448" y="541"/>
                  </a:lnTo>
                  <a:lnTo>
                    <a:pt x="450" y="539"/>
                  </a:lnTo>
                  <a:lnTo>
                    <a:pt x="450" y="537"/>
                  </a:lnTo>
                  <a:lnTo>
                    <a:pt x="456" y="533"/>
                  </a:lnTo>
                  <a:lnTo>
                    <a:pt x="458" y="535"/>
                  </a:lnTo>
                  <a:lnTo>
                    <a:pt x="454" y="541"/>
                  </a:lnTo>
                  <a:lnTo>
                    <a:pt x="450" y="543"/>
                  </a:lnTo>
                  <a:lnTo>
                    <a:pt x="452" y="545"/>
                  </a:lnTo>
                  <a:lnTo>
                    <a:pt x="456" y="543"/>
                  </a:lnTo>
                  <a:lnTo>
                    <a:pt x="458" y="541"/>
                  </a:lnTo>
                  <a:lnTo>
                    <a:pt x="462" y="541"/>
                  </a:lnTo>
                  <a:lnTo>
                    <a:pt x="462" y="543"/>
                  </a:lnTo>
                  <a:lnTo>
                    <a:pt x="458" y="547"/>
                  </a:lnTo>
                  <a:lnTo>
                    <a:pt x="462" y="547"/>
                  </a:lnTo>
                  <a:lnTo>
                    <a:pt x="462" y="553"/>
                  </a:lnTo>
                  <a:lnTo>
                    <a:pt x="466" y="553"/>
                  </a:lnTo>
                  <a:lnTo>
                    <a:pt x="468" y="555"/>
                  </a:lnTo>
                  <a:lnTo>
                    <a:pt x="470" y="555"/>
                  </a:lnTo>
                  <a:lnTo>
                    <a:pt x="472" y="555"/>
                  </a:lnTo>
                  <a:lnTo>
                    <a:pt x="472" y="553"/>
                  </a:lnTo>
                  <a:close/>
                  <a:moveTo>
                    <a:pt x="695" y="285"/>
                  </a:moveTo>
                  <a:lnTo>
                    <a:pt x="699" y="277"/>
                  </a:lnTo>
                  <a:lnTo>
                    <a:pt x="699" y="273"/>
                  </a:lnTo>
                  <a:lnTo>
                    <a:pt x="697" y="273"/>
                  </a:lnTo>
                  <a:lnTo>
                    <a:pt x="695" y="279"/>
                  </a:lnTo>
                  <a:lnTo>
                    <a:pt x="693" y="281"/>
                  </a:lnTo>
                  <a:lnTo>
                    <a:pt x="693" y="285"/>
                  </a:lnTo>
                  <a:lnTo>
                    <a:pt x="691" y="293"/>
                  </a:lnTo>
                  <a:lnTo>
                    <a:pt x="695" y="285"/>
                  </a:lnTo>
                  <a:close/>
                  <a:moveTo>
                    <a:pt x="494" y="116"/>
                  </a:moveTo>
                  <a:lnTo>
                    <a:pt x="498" y="114"/>
                  </a:lnTo>
                  <a:lnTo>
                    <a:pt x="500" y="112"/>
                  </a:lnTo>
                  <a:lnTo>
                    <a:pt x="504" y="110"/>
                  </a:lnTo>
                  <a:lnTo>
                    <a:pt x="502" y="110"/>
                  </a:lnTo>
                  <a:lnTo>
                    <a:pt x="496" y="110"/>
                  </a:lnTo>
                  <a:lnTo>
                    <a:pt x="492" y="114"/>
                  </a:lnTo>
                  <a:lnTo>
                    <a:pt x="490" y="118"/>
                  </a:lnTo>
                  <a:lnTo>
                    <a:pt x="494" y="116"/>
                  </a:lnTo>
                  <a:close/>
                  <a:moveTo>
                    <a:pt x="444" y="24"/>
                  </a:moveTo>
                  <a:lnTo>
                    <a:pt x="446" y="20"/>
                  </a:lnTo>
                  <a:lnTo>
                    <a:pt x="444" y="22"/>
                  </a:lnTo>
                  <a:lnTo>
                    <a:pt x="442" y="24"/>
                  </a:lnTo>
                  <a:lnTo>
                    <a:pt x="444" y="24"/>
                  </a:lnTo>
                  <a:close/>
                  <a:moveTo>
                    <a:pt x="454" y="68"/>
                  </a:moveTo>
                  <a:lnTo>
                    <a:pt x="458" y="68"/>
                  </a:lnTo>
                  <a:lnTo>
                    <a:pt x="460" y="66"/>
                  </a:lnTo>
                  <a:lnTo>
                    <a:pt x="456" y="64"/>
                  </a:lnTo>
                  <a:lnTo>
                    <a:pt x="456" y="62"/>
                  </a:lnTo>
                  <a:lnTo>
                    <a:pt x="458" y="58"/>
                  </a:lnTo>
                  <a:lnTo>
                    <a:pt x="456" y="60"/>
                  </a:lnTo>
                  <a:lnTo>
                    <a:pt x="454" y="58"/>
                  </a:lnTo>
                  <a:lnTo>
                    <a:pt x="452" y="56"/>
                  </a:lnTo>
                  <a:lnTo>
                    <a:pt x="450" y="58"/>
                  </a:lnTo>
                  <a:lnTo>
                    <a:pt x="448" y="60"/>
                  </a:lnTo>
                  <a:lnTo>
                    <a:pt x="450" y="66"/>
                  </a:lnTo>
                  <a:lnTo>
                    <a:pt x="448" y="68"/>
                  </a:lnTo>
                  <a:lnTo>
                    <a:pt x="454" y="68"/>
                  </a:lnTo>
                  <a:close/>
                  <a:moveTo>
                    <a:pt x="370" y="10"/>
                  </a:moveTo>
                  <a:lnTo>
                    <a:pt x="366" y="10"/>
                  </a:lnTo>
                  <a:lnTo>
                    <a:pt x="362" y="10"/>
                  </a:lnTo>
                  <a:lnTo>
                    <a:pt x="360" y="12"/>
                  </a:lnTo>
                  <a:lnTo>
                    <a:pt x="356" y="8"/>
                  </a:lnTo>
                  <a:lnTo>
                    <a:pt x="354" y="10"/>
                  </a:lnTo>
                  <a:lnTo>
                    <a:pt x="358" y="16"/>
                  </a:lnTo>
                  <a:lnTo>
                    <a:pt x="364" y="18"/>
                  </a:lnTo>
                  <a:lnTo>
                    <a:pt x="372" y="12"/>
                  </a:lnTo>
                  <a:lnTo>
                    <a:pt x="372" y="10"/>
                  </a:lnTo>
                  <a:lnTo>
                    <a:pt x="370" y="10"/>
                  </a:lnTo>
                  <a:close/>
                  <a:moveTo>
                    <a:pt x="356" y="20"/>
                  </a:moveTo>
                  <a:lnTo>
                    <a:pt x="352" y="12"/>
                  </a:lnTo>
                  <a:lnTo>
                    <a:pt x="350" y="12"/>
                  </a:lnTo>
                  <a:lnTo>
                    <a:pt x="348" y="18"/>
                  </a:lnTo>
                  <a:lnTo>
                    <a:pt x="350" y="18"/>
                  </a:lnTo>
                  <a:lnTo>
                    <a:pt x="356" y="20"/>
                  </a:lnTo>
                  <a:close/>
                  <a:moveTo>
                    <a:pt x="360" y="495"/>
                  </a:moveTo>
                  <a:lnTo>
                    <a:pt x="364" y="495"/>
                  </a:lnTo>
                  <a:lnTo>
                    <a:pt x="364" y="491"/>
                  </a:lnTo>
                  <a:lnTo>
                    <a:pt x="362" y="491"/>
                  </a:lnTo>
                  <a:lnTo>
                    <a:pt x="360" y="491"/>
                  </a:lnTo>
                  <a:lnTo>
                    <a:pt x="358" y="491"/>
                  </a:lnTo>
                  <a:lnTo>
                    <a:pt x="358" y="487"/>
                  </a:lnTo>
                  <a:lnTo>
                    <a:pt x="354" y="489"/>
                  </a:lnTo>
                  <a:lnTo>
                    <a:pt x="340" y="491"/>
                  </a:lnTo>
                  <a:lnTo>
                    <a:pt x="338" y="493"/>
                  </a:lnTo>
                  <a:lnTo>
                    <a:pt x="338" y="495"/>
                  </a:lnTo>
                  <a:lnTo>
                    <a:pt x="344" y="499"/>
                  </a:lnTo>
                  <a:lnTo>
                    <a:pt x="348" y="497"/>
                  </a:lnTo>
                  <a:lnTo>
                    <a:pt x="352" y="497"/>
                  </a:lnTo>
                  <a:lnTo>
                    <a:pt x="356" y="495"/>
                  </a:lnTo>
                  <a:lnTo>
                    <a:pt x="360" y="49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7" name="Freeform 611"/>
            <p:cNvSpPr>
              <a:spLocks/>
            </p:cNvSpPr>
            <p:nvPr/>
          </p:nvSpPr>
          <p:spPr bwMode="auto">
            <a:xfrm>
              <a:off x="7376930" y="2716479"/>
              <a:ext cx="128888" cy="161110"/>
            </a:xfrm>
            <a:custGeom>
              <a:avLst/>
              <a:gdLst>
                <a:gd name="T0" fmla="*/ 66 w 80"/>
                <a:gd name="T1" fmla="*/ 2 h 100"/>
                <a:gd name="T2" fmla="*/ 58 w 80"/>
                <a:gd name="T3" fmla="*/ 0 h 100"/>
                <a:gd name="T4" fmla="*/ 52 w 80"/>
                <a:gd name="T5" fmla="*/ 16 h 100"/>
                <a:gd name="T6" fmla="*/ 42 w 80"/>
                <a:gd name="T7" fmla="*/ 18 h 100"/>
                <a:gd name="T8" fmla="*/ 42 w 80"/>
                <a:gd name="T9" fmla="*/ 26 h 100"/>
                <a:gd name="T10" fmla="*/ 36 w 80"/>
                <a:gd name="T11" fmla="*/ 26 h 100"/>
                <a:gd name="T12" fmla="*/ 24 w 80"/>
                <a:gd name="T13" fmla="*/ 22 h 100"/>
                <a:gd name="T14" fmla="*/ 20 w 80"/>
                <a:gd name="T15" fmla="*/ 26 h 100"/>
                <a:gd name="T16" fmla="*/ 18 w 80"/>
                <a:gd name="T17" fmla="*/ 40 h 100"/>
                <a:gd name="T18" fmla="*/ 6 w 80"/>
                <a:gd name="T19" fmla="*/ 50 h 100"/>
                <a:gd name="T20" fmla="*/ 0 w 80"/>
                <a:gd name="T21" fmla="*/ 58 h 100"/>
                <a:gd name="T22" fmla="*/ 4 w 80"/>
                <a:gd name="T23" fmla="*/ 60 h 100"/>
                <a:gd name="T24" fmla="*/ 14 w 80"/>
                <a:gd name="T25" fmla="*/ 62 h 100"/>
                <a:gd name="T26" fmla="*/ 20 w 80"/>
                <a:gd name="T27" fmla="*/ 62 h 100"/>
                <a:gd name="T28" fmla="*/ 22 w 80"/>
                <a:gd name="T29" fmla="*/ 60 h 100"/>
                <a:gd name="T30" fmla="*/ 24 w 80"/>
                <a:gd name="T31" fmla="*/ 60 h 100"/>
                <a:gd name="T32" fmla="*/ 24 w 80"/>
                <a:gd name="T33" fmla="*/ 64 h 100"/>
                <a:gd name="T34" fmla="*/ 26 w 80"/>
                <a:gd name="T35" fmla="*/ 66 h 100"/>
                <a:gd name="T36" fmla="*/ 24 w 80"/>
                <a:gd name="T37" fmla="*/ 74 h 100"/>
                <a:gd name="T38" fmla="*/ 26 w 80"/>
                <a:gd name="T39" fmla="*/ 80 h 100"/>
                <a:gd name="T40" fmla="*/ 22 w 80"/>
                <a:gd name="T41" fmla="*/ 92 h 100"/>
                <a:gd name="T42" fmla="*/ 32 w 80"/>
                <a:gd name="T43" fmla="*/ 92 h 100"/>
                <a:gd name="T44" fmla="*/ 32 w 80"/>
                <a:gd name="T45" fmla="*/ 96 h 100"/>
                <a:gd name="T46" fmla="*/ 36 w 80"/>
                <a:gd name="T47" fmla="*/ 98 h 100"/>
                <a:gd name="T48" fmla="*/ 38 w 80"/>
                <a:gd name="T49" fmla="*/ 100 h 100"/>
                <a:gd name="T50" fmla="*/ 40 w 80"/>
                <a:gd name="T51" fmla="*/ 100 h 100"/>
                <a:gd name="T52" fmla="*/ 40 w 80"/>
                <a:gd name="T53" fmla="*/ 96 h 100"/>
                <a:gd name="T54" fmla="*/ 48 w 80"/>
                <a:gd name="T55" fmla="*/ 98 h 100"/>
                <a:gd name="T56" fmla="*/ 54 w 80"/>
                <a:gd name="T57" fmla="*/ 100 h 100"/>
                <a:gd name="T58" fmla="*/ 58 w 80"/>
                <a:gd name="T59" fmla="*/ 94 h 100"/>
                <a:gd name="T60" fmla="*/ 64 w 80"/>
                <a:gd name="T61" fmla="*/ 90 h 100"/>
                <a:gd name="T62" fmla="*/ 72 w 80"/>
                <a:gd name="T63" fmla="*/ 90 h 100"/>
                <a:gd name="T64" fmla="*/ 80 w 80"/>
                <a:gd name="T65" fmla="*/ 84 h 100"/>
                <a:gd name="T66" fmla="*/ 76 w 80"/>
                <a:gd name="T67" fmla="*/ 82 h 100"/>
                <a:gd name="T68" fmla="*/ 74 w 80"/>
                <a:gd name="T69" fmla="*/ 82 h 100"/>
                <a:gd name="T70" fmla="*/ 64 w 80"/>
                <a:gd name="T71" fmla="*/ 76 h 100"/>
                <a:gd name="T72" fmla="*/ 62 w 80"/>
                <a:gd name="T73" fmla="*/ 74 h 100"/>
                <a:gd name="T74" fmla="*/ 54 w 80"/>
                <a:gd name="T75" fmla="*/ 74 h 100"/>
                <a:gd name="T76" fmla="*/ 54 w 80"/>
                <a:gd name="T77" fmla="*/ 70 h 100"/>
                <a:gd name="T78" fmla="*/ 56 w 80"/>
                <a:gd name="T79" fmla="*/ 68 h 100"/>
                <a:gd name="T80" fmla="*/ 56 w 80"/>
                <a:gd name="T81" fmla="*/ 64 h 100"/>
                <a:gd name="T82" fmla="*/ 52 w 80"/>
                <a:gd name="T83" fmla="*/ 64 h 100"/>
                <a:gd name="T84" fmla="*/ 52 w 80"/>
                <a:gd name="T85" fmla="*/ 62 h 100"/>
                <a:gd name="T86" fmla="*/ 60 w 80"/>
                <a:gd name="T87" fmla="*/ 54 h 100"/>
                <a:gd name="T88" fmla="*/ 66 w 80"/>
                <a:gd name="T89" fmla="*/ 54 h 100"/>
                <a:gd name="T90" fmla="*/ 70 w 80"/>
                <a:gd name="T91" fmla="*/ 52 h 100"/>
                <a:gd name="T92" fmla="*/ 70 w 80"/>
                <a:gd name="T93" fmla="*/ 48 h 100"/>
                <a:gd name="T94" fmla="*/ 72 w 80"/>
                <a:gd name="T95" fmla="*/ 46 h 100"/>
                <a:gd name="T96" fmla="*/ 74 w 80"/>
                <a:gd name="T97" fmla="*/ 42 h 100"/>
                <a:gd name="T98" fmla="*/ 76 w 80"/>
                <a:gd name="T99" fmla="*/ 40 h 100"/>
                <a:gd name="T100" fmla="*/ 76 w 80"/>
                <a:gd name="T101" fmla="*/ 38 h 100"/>
                <a:gd name="T102" fmla="*/ 72 w 80"/>
                <a:gd name="T103" fmla="*/ 32 h 100"/>
                <a:gd name="T104" fmla="*/ 70 w 80"/>
                <a:gd name="T105" fmla="*/ 20 h 100"/>
                <a:gd name="T106" fmla="*/ 72 w 80"/>
                <a:gd name="T107" fmla="*/ 10 h 100"/>
                <a:gd name="T108" fmla="*/ 72 w 80"/>
                <a:gd name="T109" fmla="*/ 8 h 100"/>
                <a:gd name="T110" fmla="*/ 70 w 80"/>
                <a:gd name="T111" fmla="*/ 4 h 100"/>
                <a:gd name="T112" fmla="*/ 66 w 80"/>
                <a:gd name="T113"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 h="100">
                  <a:moveTo>
                    <a:pt x="66" y="2"/>
                  </a:moveTo>
                  <a:lnTo>
                    <a:pt x="58" y="0"/>
                  </a:lnTo>
                  <a:lnTo>
                    <a:pt x="52" y="16"/>
                  </a:lnTo>
                  <a:lnTo>
                    <a:pt x="42" y="18"/>
                  </a:lnTo>
                  <a:lnTo>
                    <a:pt x="42" y="26"/>
                  </a:lnTo>
                  <a:lnTo>
                    <a:pt x="36" y="26"/>
                  </a:lnTo>
                  <a:lnTo>
                    <a:pt x="24" y="22"/>
                  </a:lnTo>
                  <a:lnTo>
                    <a:pt x="20" y="26"/>
                  </a:lnTo>
                  <a:lnTo>
                    <a:pt x="18" y="40"/>
                  </a:lnTo>
                  <a:lnTo>
                    <a:pt x="6" y="50"/>
                  </a:lnTo>
                  <a:lnTo>
                    <a:pt x="0" y="58"/>
                  </a:lnTo>
                  <a:lnTo>
                    <a:pt x="4" y="60"/>
                  </a:lnTo>
                  <a:lnTo>
                    <a:pt x="14" y="62"/>
                  </a:lnTo>
                  <a:lnTo>
                    <a:pt x="20" y="62"/>
                  </a:lnTo>
                  <a:lnTo>
                    <a:pt x="22" y="60"/>
                  </a:lnTo>
                  <a:lnTo>
                    <a:pt x="24" y="60"/>
                  </a:lnTo>
                  <a:lnTo>
                    <a:pt x="24" y="64"/>
                  </a:lnTo>
                  <a:lnTo>
                    <a:pt x="26" y="66"/>
                  </a:lnTo>
                  <a:lnTo>
                    <a:pt x="24" y="74"/>
                  </a:lnTo>
                  <a:lnTo>
                    <a:pt x="26" y="80"/>
                  </a:lnTo>
                  <a:lnTo>
                    <a:pt x="22" y="92"/>
                  </a:lnTo>
                  <a:lnTo>
                    <a:pt x="32" y="92"/>
                  </a:lnTo>
                  <a:lnTo>
                    <a:pt x="32" y="96"/>
                  </a:lnTo>
                  <a:lnTo>
                    <a:pt x="36" y="98"/>
                  </a:lnTo>
                  <a:lnTo>
                    <a:pt x="38" y="100"/>
                  </a:lnTo>
                  <a:lnTo>
                    <a:pt x="40" y="100"/>
                  </a:lnTo>
                  <a:lnTo>
                    <a:pt x="40" y="96"/>
                  </a:lnTo>
                  <a:lnTo>
                    <a:pt x="48" y="98"/>
                  </a:lnTo>
                  <a:lnTo>
                    <a:pt x="54" y="100"/>
                  </a:lnTo>
                  <a:lnTo>
                    <a:pt x="58" y="94"/>
                  </a:lnTo>
                  <a:lnTo>
                    <a:pt x="64" y="90"/>
                  </a:lnTo>
                  <a:lnTo>
                    <a:pt x="72" y="90"/>
                  </a:lnTo>
                  <a:lnTo>
                    <a:pt x="80" y="84"/>
                  </a:lnTo>
                  <a:lnTo>
                    <a:pt x="76" y="82"/>
                  </a:lnTo>
                  <a:lnTo>
                    <a:pt x="74" y="82"/>
                  </a:lnTo>
                  <a:lnTo>
                    <a:pt x="64" y="76"/>
                  </a:lnTo>
                  <a:lnTo>
                    <a:pt x="62" y="74"/>
                  </a:lnTo>
                  <a:lnTo>
                    <a:pt x="54" y="74"/>
                  </a:lnTo>
                  <a:lnTo>
                    <a:pt x="54" y="70"/>
                  </a:lnTo>
                  <a:lnTo>
                    <a:pt x="56" y="68"/>
                  </a:lnTo>
                  <a:lnTo>
                    <a:pt x="56" y="64"/>
                  </a:lnTo>
                  <a:lnTo>
                    <a:pt x="52" y="64"/>
                  </a:lnTo>
                  <a:lnTo>
                    <a:pt x="52" y="62"/>
                  </a:lnTo>
                  <a:lnTo>
                    <a:pt x="60" y="54"/>
                  </a:lnTo>
                  <a:lnTo>
                    <a:pt x="66" y="54"/>
                  </a:lnTo>
                  <a:lnTo>
                    <a:pt x="70" y="52"/>
                  </a:lnTo>
                  <a:lnTo>
                    <a:pt x="70" y="48"/>
                  </a:lnTo>
                  <a:lnTo>
                    <a:pt x="72" y="46"/>
                  </a:lnTo>
                  <a:lnTo>
                    <a:pt x="74" y="42"/>
                  </a:lnTo>
                  <a:lnTo>
                    <a:pt x="76" y="40"/>
                  </a:lnTo>
                  <a:lnTo>
                    <a:pt x="76" y="38"/>
                  </a:lnTo>
                  <a:lnTo>
                    <a:pt x="72" y="32"/>
                  </a:lnTo>
                  <a:lnTo>
                    <a:pt x="70" y="20"/>
                  </a:lnTo>
                  <a:lnTo>
                    <a:pt x="72" y="10"/>
                  </a:lnTo>
                  <a:lnTo>
                    <a:pt x="72" y="8"/>
                  </a:lnTo>
                  <a:lnTo>
                    <a:pt x="70" y="4"/>
                  </a:lnTo>
                  <a:lnTo>
                    <a:pt x="66"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8" name="Freeform 612"/>
            <p:cNvSpPr>
              <a:spLocks noEditPoints="1"/>
            </p:cNvSpPr>
            <p:nvPr/>
          </p:nvSpPr>
          <p:spPr bwMode="auto">
            <a:xfrm>
              <a:off x="7463929" y="2851811"/>
              <a:ext cx="109555" cy="173999"/>
            </a:xfrm>
            <a:custGeom>
              <a:avLst/>
              <a:gdLst>
                <a:gd name="T0" fmla="*/ 22 w 68"/>
                <a:gd name="T1" fmla="*/ 84 h 108"/>
                <a:gd name="T2" fmla="*/ 18 w 68"/>
                <a:gd name="T3" fmla="*/ 82 h 108"/>
                <a:gd name="T4" fmla="*/ 22 w 68"/>
                <a:gd name="T5" fmla="*/ 84 h 108"/>
                <a:gd name="T6" fmla="*/ 38 w 68"/>
                <a:gd name="T7" fmla="*/ 106 h 108"/>
                <a:gd name="T8" fmla="*/ 44 w 68"/>
                <a:gd name="T9" fmla="*/ 104 h 108"/>
                <a:gd name="T10" fmla="*/ 38 w 68"/>
                <a:gd name="T11" fmla="*/ 102 h 108"/>
                <a:gd name="T12" fmla="*/ 32 w 68"/>
                <a:gd name="T13" fmla="*/ 108 h 108"/>
                <a:gd name="T14" fmla="*/ 10 w 68"/>
                <a:gd name="T15" fmla="*/ 6 h 108"/>
                <a:gd name="T16" fmla="*/ 0 w 68"/>
                <a:gd name="T17" fmla="*/ 16 h 108"/>
                <a:gd name="T18" fmla="*/ 8 w 68"/>
                <a:gd name="T19" fmla="*/ 26 h 108"/>
                <a:gd name="T20" fmla="*/ 10 w 68"/>
                <a:gd name="T21" fmla="*/ 32 h 108"/>
                <a:gd name="T22" fmla="*/ 2 w 68"/>
                <a:gd name="T23" fmla="*/ 34 h 108"/>
                <a:gd name="T24" fmla="*/ 8 w 68"/>
                <a:gd name="T25" fmla="*/ 34 h 108"/>
                <a:gd name="T26" fmla="*/ 14 w 68"/>
                <a:gd name="T27" fmla="*/ 46 h 108"/>
                <a:gd name="T28" fmla="*/ 22 w 68"/>
                <a:gd name="T29" fmla="*/ 54 h 108"/>
                <a:gd name="T30" fmla="*/ 20 w 68"/>
                <a:gd name="T31" fmla="*/ 66 h 108"/>
                <a:gd name="T32" fmla="*/ 24 w 68"/>
                <a:gd name="T33" fmla="*/ 74 h 108"/>
                <a:gd name="T34" fmla="*/ 24 w 68"/>
                <a:gd name="T35" fmla="*/ 78 h 108"/>
                <a:gd name="T36" fmla="*/ 22 w 68"/>
                <a:gd name="T37" fmla="*/ 80 h 108"/>
                <a:gd name="T38" fmla="*/ 26 w 68"/>
                <a:gd name="T39" fmla="*/ 84 h 108"/>
                <a:gd name="T40" fmla="*/ 32 w 68"/>
                <a:gd name="T41" fmla="*/ 80 h 108"/>
                <a:gd name="T42" fmla="*/ 36 w 68"/>
                <a:gd name="T43" fmla="*/ 76 h 108"/>
                <a:gd name="T44" fmla="*/ 42 w 68"/>
                <a:gd name="T45" fmla="*/ 78 h 108"/>
                <a:gd name="T46" fmla="*/ 44 w 68"/>
                <a:gd name="T47" fmla="*/ 74 h 108"/>
                <a:gd name="T48" fmla="*/ 46 w 68"/>
                <a:gd name="T49" fmla="*/ 78 h 108"/>
                <a:gd name="T50" fmla="*/ 50 w 68"/>
                <a:gd name="T51" fmla="*/ 72 h 108"/>
                <a:gd name="T52" fmla="*/ 56 w 68"/>
                <a:gd name="T53" fmla="*/ 74 h 108"/>
                <a:gd name="T54" fmla="*/ 60 w 68"/>
                <a:gd name="T55" fmla="*/ 68 h 108"/>
                <a:gd name="T56" fmla="*/ 68 w 68"/>
                <a:gd name="T57" fmla="*/ 64 h 108"/>
                <a:gd name="T58" fmla="*/ 64 w 68"/>
                <a:gd name="T59" fmla="*/ 52 h 108"/>
                <a:gd name="T60" fmla="*/ 58 w 68"/>
                <a:gd name="T61" fmla="*/ 38 h 108"/>
                <a:gd name="T62" fmla="*/ 44 w 68"/>
                <a:gd name="T63" fmla="*/ 16 h 108"/>
                <a:gd name="T64" fmla="*/ 28 w 68"/>
                <a:gd name="T65" fmla="*/ 4 h 108"/>
                <a:gd name="T66" fmla="*/ 18 w 68"/>
                <a:gd name="T6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108">
                  <a:moveTo>
                    <a:pt x="22" y="84"/>
                  </a:moveTo>
                  <a:lnTo>
                    <a:pt x="22" y="84"/>
                  </a:lnTo>
                  <a:lnTo>
                    <a:pt x="20" y="84"/>
                  </a:lnTo>
                  <a:lnTo>
                    <a:pt x="18" y="82"/>
                  </a:lnTo>
                  <a:lnTo>
                    <a:pt x="20" y="82"/>
                  </a:lnTo>
                  <a:lnTo>
                    <a:pt x="22" y="84"/>
                  </a:lnTo>
                  <a:close/>
                  <a:moveTo>
                    <a:pt x="36" y="108"/>
                  </a:moveTo>
                  <a:lnTo>
                    <a:pt x="38" y="106"/>
                  </a:lnTo>
                  <a:lnTo>
                    <a:pt x="40" y="106"/>
                  </a:lnTo>
                  <a:lnTo>
                    <a:pt x="44" y="104"/>
                  </a:lnTo>
                  <a:lnTo>
                    <a:pt x="42" y="102"/>
                  </a:lnTo>
                  <a:lnTo>
                    <a:pt x="38" y="102"/>
                  </a:lnTo>
                  <a:lnTo>
                    <a:pt x="34" y="104"/>
                  </a:lnTo>
                  <a:lnTo>
                    <a:pt x="32" y="108"/>
                  </a:lnTo>
                  <a:lnTo>
                    <a:pt x="36" y="108"/>
                  </a:lnTo>
                  <a:close/>
                  <a:moveTo>
                    <a:pt x="10" y="6"/>
                  </a:moveTo>
                  <a:lnTo>
                    <a:pt x="4" y="10"/>
                  </a:lnTo>
                  <a:lnTo>
                    <a:pt x="0" y="16"/>
                  </a:lnTo>
                  <a:lnTo>
                    <a:pt x="8" y="22"/>
                  </a:lnTo>
                  <a:lnTo>
                    <a:pt x="8" y="26"/>
                  </a:lnTo>
                  <a:lnTo>
                    <a:pt x="10" y="28"/>
                  </a:lnTo>
                  <a:lnTo>
                    <a:pt x="10" y="32"/>
                  </a:lnTo>
                  <a:lnTo>
                    <a:pt x="6" y="30"/>
                  </a:lnTo>
                  <a:lnTo>
                    <a:pt x="2" y="34"/>
                  </a:lnTo>
                  <a:lnTo>
                    <a:pt x="4" y="36"/>
                  </a:lnTo>
                  <a:lnTo>
                    <a:pt x="8" y="34"/>
                  </a:lnTo>
                  <a:lnTo>
                    <a:pt x="10" y="38"/>
                  </a:lnTo>
                  <a:lnTo>
                    <a:pt x="14" y="46"/>
                  </a:lnTo>
                  <a:lnTo>
                    <a:pt x="18" y="52"/>
                  </a:lnTo>
                  <a:lnTo>
                    <a:pt x="22" y="54"/>
                  </a:lnTo>
                  <a:lnTo>
                    <a:pt x="18" y="60"/>
                  </a:lnTo>
                  <a:lnTo>
                    <a:pt x="20" y="66"/>
                  </a:lnTo>
                  <a:lnTo>
                    <a:pt x="22" y="70"/>
                  </a:lnTo>
                  <a:lnTo>
                    <a:pt x="24" y="74"/>
                  </a:lnTo>
                  <a:lnTo>
                    <a:pt x="24" y="78"/>
                  </a:lnTo>
                  <a:lnTo>
                    <a:pt x="24" y="78"/>
                  </a:lnTo>
                  <a:lnTo>
                    <a:pt x="22" y="78"/>
                  </a:lnTo>
                  <a:lnTo>
                    <a:pt x="22" y="80"/>
                  </a:lnTo>
                  <a:lnTo>
                    <a:pt x="26" y="82"/>
                  </a:lnTo>
                  <a:lnTo>
                    <a:pt x="26" y="84"/>
                  </a:lnTo>
                  <a:lnTo>
                    <a:pt x="30" y="84"/>
                  </a:lnTo>
                  <a:lnTo>
                    <a:pt x="32" y="80"/>
                  </a:lnTo>
                  <a:lnTo>
                    <a:pt x="36" y="80"/>
                  </a:lnTo>
                  <a:lnTo>
                    <a:pt x="36" y="76"/>
                  </a:lnTo>
                  <a:lnTo>
                    <a:pt x="40" y="76"/>
                  </a:lnTo>
                  <a:lnTo>
                    <a:pt x="42" y="78"/>
                  </a:lnTo>
                  <a:lnTo>
                    <a:pt x="42" y="76"/>
                  </a:lnTo>
                  <a:lnTo>
                    <a:pt x="44" y="74"/>
                  </a:lnTo>
                  <a:lnTo>
                    <a:pt x="46" y="74"/>
                  </a:lnTo>
                  <a:lnTo>
                    <a:pt x="46" y="78"/>
                  </a:lnTo>
                  <a:lnTo>
                    <a:pt x="48" y="76"/>
                  </a:lnTo>
                  <a:lnTo>
                    <a:pt x="50" y="72"/>
                  </a:lnTo>
                  <a:lnTo>
                    <a:pt x="52" y="72"/>
                  </a:lnTo>
                  <a:lnTo>
                    <a:pt x="56" y="74"/>
                  </a:lnTo>
                  <a:lnTo>
                    <a:pt x="56" y="72"/>
                  </a:lnTo>
                  <a:lnTo>
                    <a:pt x="60" y="68"/>
                  </a:lnTo>
                  <a:lnTo>
                    <a:pt x="64" y="68"/>
                  </a:lnTo>
                  <a:lnTo>
                    <a:pt x="68" y="64"/>
                  </a:lnTo>
                  <a:lnTo>
                    <a:pt x="64" y="50"/>
                  </a:lnTo>
                  <a:lnTo>
                    <a:pt x="64" y="52"/>
                  </a:lnTo>
                  <a:lnTo>
                    <a:pt x="62" y="50"/>
                  </a:lnTo>
                  <a:lnTo>
                    <a:pt x="58" y="38"/>
                  </a:lnTo>
                  <a:lnTo>
                    <a:pt x="52" y="26"/>
                  </a:lnTo>
                  <a:lnTo>
                    <a:pt x="44" y="16"/>
                  </a:lnTo>
                  <a:lnTo>
                    <a:pt x="34" y="10"/>
                  </a:lnTo>
                  <a:lnTo>
                    <a:pt x="28" y="4"/>
                  </a:lnTo>
                  <a:lnTo>
                    <a:pt x="26" y="0"/>
                  </a:lnTo>
                  <a:lnTo>
                    <a:pt x="18" y="6"/>
                  </a:lnTo>
                  <a:lnTo>
                    <a:pt x="1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89" name="Freeform 613"/>
            <p:cNvSpPr>
              <a:spLocks noEditPoints="1"/>
            </p:cNvSpPr>
            <p:nvPr/>
          </p:nvSpPr>
          <p:spPr bwMode="auto">
            <a:xfrm>
              <a:off x="7579929" y="2635924"/>
              <a:ext cx="289998" cy="618663"/>
            </a:xfrm>
            <a:custGeom>
              <a:avLst/>
              <a:gdLst>
                <a:gd name="T0" fmla="*/ 2 w 180"/>
                <a:gd name="T1" fmla="*/ 218 h 384"/>
                <a:gd name="T2" fmla="*/ 2 w 180"/>
                <a:gd name="T3" fmla="*/ 226 h 384"/>
                <a:gd name="T4" fmla="*/ 112 w 180"/>
                <a:gd name="T5" fmla="*/ 76 h 384"/>
                <a:gd name="T6" fmla="*/ 108 w 180"/>
                <a:gd name="T7" fmla="*/ 62 h 384"/>
                <a:gd name="T8" fmla="*/ 138 w 180"/>
                <a:gd name="T9" fmla="*/ 62 h 384"/>
                <a:gd name="T10" fmla="*/ 168 w 180"/>
                <a:gd name="T11" fmla="*/ 50 h 384"/>
                <a:gd name="T12" fmla="*/ 174 w 180"/>
                <a:gd name="T13" fmla="*/ 44 h 384"/>
                <a:gd name="T14" fmla="*/ 158 w 180"/>
                <a:gd name="T15" fmla="*/ 30 h 384"/>
                <a:gd name="T16" fmla="*/ 94 w 180"/>
                <a:gd name="T17" fmla="*/ 0 h 384"/>
                <a:gd name="T18" fmla="*/ 106 w 180"/>
                <a:gd name="T19" fmla="*/ 30 h 384"/>
                <a:gd name="T20" fmla="*/ 92 w 180"/>
                <a:gd name="T21" fmla="*/ 44 h 384"/>
                <a:gd name="T22" fmla="*/ 130 w 180"/>
                <a:gd name="T23" fmla="*/ 80 h 384"/>
                <a:gd name="T24" fmla="*/ 124 w 180"/>
                <a:gd name="T25" fmla="*/ 82 h 384"/>
                <a:gd name="T26" fmla="*/ 118 w 180"/>
                <a:gd name="T27" fmla="*/ 94 h 384"/>
                <a:gd name="T28" fmla="*/ 128 w 180"/>
                <a:gd name="T29" fmla="*/ 108 h 384"/>
                <a:gd name="T30" fmla="*/ 136 w 180"/>
                <a:gd name="T31" fmla="*/ 142 h 384"/>
                <a:gd name="T32" fmla="*/ 114 w 180"/>
                <a:gd name="T33" fmla="*/ 170 h 384"/>
                <a:gd name="T34" fmla="*/ 102 w 180"/>
                <a:gd name="T35" fmla="*/ 160 h 384"/>
                <a:gd name="T36" fmla="*/ 88 w 180"/>
                <a:gd name="T37" fmla="*/ 190 h 384"/>
                <a:gd name="T38" fmla="*/ 48 w 180"/>
                <a:gd name="T39" fmla="*/ 202 h 384"/>
                <a:gd name="T40" fmla="*/ 36 w 180"/>
                <a:gd name="T41" fmla="*/ 224 h 384"/>
                <a:gd name="T42" fmla="*/ 64 w 180"/>
                <a:gd name="T43" fmla="*/ 220 h 384"/>
                <a:gd name="T44" fmla="*/ 96 w 180"/>
                <a:gd name="T45" fmla="*/ 208 h 384"/>
                <a:gd name="T46" fmla="*/ 118 w 180"/>
                <a:gd name="T47" fmla="*/ 228 h 384"/>
                <a:gd name="T48" fmla="*/ 118 w 180"/>
                <a:gd name="T49" fmla="*/ 206 h 384"/>
                <a:gd name="T50" fmla="*/ 136 w 180"/>
                <a:gd name="T51" fmla="*/ 212 h 384"/>
                <a:gd name="T52" fmla="*/ 160 w 180"/>
                <a:gd name="T53" fmla="*/ 212 h 384"/>
                <a:gd name="T54" fmla="*/ 164 w 180"/>
                <a:gd name="T55" fmla="*/ 192 h 384"/>
                <a:gd name="T56" fmla="*/ 180 w 180"/>
                <a:gd name="T57" fmla="*/ 202 h 384"/>
                <a:gd name="T58" fmla="*/ 170 w 180"/>
                <a:gd name="T59" fmla="*/ 166 h 384"/>
                <a:gd name="T60" fmla="*/ 166 w 180"/>
                <a:gd name="T61" fmla="*/ 132 h 384"/>
                <a:gd name="T62" fmla="*/ 138 w 180"/>
                <a:gd name="T63" fmla="*/ 82 h 384"/>
                <a:gd name="T64" fmla="*/ 122 w 180"/>
                <a:gd name="T65" fmla="*/ 152 h 384"/>
                <a:gd name="T66" fmla="*/ 94 w 180"/>
                <a:gd name="T67" fmla="*/ 216 h 384"/>
                <a:gd name="T68" fmla="*/ 90 w 180"/>
                <a:gd name="T69" fmla="*/ 238 h 384"/>
                <a:gd name="T70" fmla="*/ 74 w 180"/>
                <a:gd name="T71" fmla="*/ 222 h 384"/>
                <a:gd name="T72" fmla="*/ 60 w 180"/>
                <a:gd name="T73" fmla="*/ 236 h 384"/>
                <a:gd name="T74" fmla="*/ 72 w 180"/>
                <a:gd name="T75" fmla="*/ 248 h 384"/>
                <a:gd name="T76" fmla="*/ 60 w 180"/>
                <a:gd name="T77" fmla="*/ 224 h 384"/>
                <a:gd name="T78" fmla="*/ 60 w 180"/>
                <a:gd name="T79" fmla="*/ 224 h 384"/>
                <a:gd name="T80" fmla="*/ 46 w 180"/>
                <a:gd name="T81" fmla="*/ 236 h 384"/>
                <a:gd name="T82" fmla="*/ 22 w 180"/>
                <a:gd name="T83" fmla="*/ 234 h 384"/>
                <a:gd name="T84" fmla="*/ 24 w 180"/>
                <a:gd name="T85" fmla="*/ 246 h 384"/>
                <a:gd name="T86" fmla="*/ 24 w 180"/>
                <a:gd name="T87" fmla="*/ 250 h 384"/>
                <a:gd name="T88" fmla="*/ 28 w 180"/>
                <a:gd name="T89" fmla="*/ 246 h 384"/>
                <a:gd name="T90" fmla="*/ 38 w 180"/>
                <a:gd name="T91" fmla="*/ 254 h 384"/>
                <a:gd name="T92" fmla="*/ 42 w 180"/>
                <a:gd name="T93" fmla="*/ 276 h 384"/>
                <a:gd name="T94" fmla="*/ 44 w 180"/>
                <a:gd name="T95" fmla="*/ 272 h 384"/>
                <a:gd name="T96" fmla="*/ 54 w 180"/>
                <a:gd name="T97" fmla="*/ 280 h 384"/>
                <a:gd name="T98" fmla="*/ 58 w 180"/>
                <a:gd name="T99" fmla="*/ 250 h 384"/>
                <a:gd name="T100" fmla="*/ 32 w 180"/>
                <a:gd name="T101" fmla="*/ 258 h 384"/>
                <a:gd name="T102" fmla="*/ 30 w 180"/>
                <a:gd name="T103" fmla="*/ 260 h 384"/>
                <a:gd name="T104" fmla="*/ 6 w 180"/>
                <a:gd name="T105" fmla="*/ 250 h 384"/>
                <a:gd name="T106" fmla="*/ 34 w 180"/>
                <a:gd name="T107" fmla="*/ 372 h 384"/>
                <a:gd name="T108" fmla="*/ 24 w 180"/>
                <a:gd name="T109" fmla="*/ 370 h 384"/>
                <a:gd name="T110" fmla="*/ 46 w 180"/>
                <a:gd name="T111" fmla="*/ 342 h 384"/>
                <a:gd name="T112" fmla="*/ 44 w 180"/>
                <a:gd name="T113" fmla="*/ 334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384">
                  <a:moveTo>
                    <a:pt x="0" y="212"/>
                  </a:moveTo>
                  <a:lnTo>
                    <a:pt x="2" y="210"/>
                  </a:lnTo>
                  <a:lnTo>
                    <a:pt x="4" y="210"/>
                  </a:lnTo>
                  <a:lnTo>
                    <a:pt x="4" y="212"/>
                  </a:lnTo>
                  <a:lnTo>
                    <a:pt x="4" y="218"/>
                  </a:lnTo>
                  <a:lnTo>
                    <a:pt x="2" y="218"/>
                  </a:lnTo>
                  <a:lnTo>
                    <a:pt x="0" y="212"/>
                  </a:lnTo>
                  <a:close/>
                  <a:moveTo>
                    <a:pt x="4" y="224"/>
                  </a:moveTo>
                  <a:lnTo>
                    <a:pt x="4" y="220"/>
                  </a:lnTo>
                  <a:lnTo>
                    <a:pt x="2" y="220"/>
                  </a:lnTo>
                  <a:lnTo>
                    <a:pt x="2" y="224"/>
                  </a:lnTo>
                  <a:lnTo>
                    <a:pt x="2" y="226"/>
                  </a:lnTo>
                  <a:lnTo>
                    <a:pt x="4" y="224"/>
                  </a:lnTo>
                  <a:close/>
                  <a:moveTo>
                    <a:pt x="100" y="52"/>
                  </a:moveTo>
                  <a:lnTo>
                    <a:pt x="98" y="54"/>
                  </a:lnTo>
                  <a:lnTo>
                    <a:pt x="100" y="62"/>
                  </a:lnTo>
                  <a:lnTo>
                    <a:pt x="108" y="66"/>
                  </a:lnTo>
                  <a:lnTo>
                    <a:pt x="112" y="76"/>
                  </a:lnTo>
                  <a:lnTo>
                    <a:pt x="118" y="72"/>
                  </a:lnTo>
                  <a:lnTo>
                    <a:pt x="122" y="72"/>
                  </a:lnTo>
                  <a:lnTo>
                    <a:pt x="122" y="70"/>
                  </a:lnTo>
                  <a:lnTo>
                    <a:pt x="120" y="66"/>
                  </a:lnTo>
                  <a:lnTo>
                    <a:pt x="118" y="68"/>
                  </a:lnTo>
                  <a:lnTo>
                    <a:pt x="108" y="62"/>
                  </a:lnTo>
                  <a:lnTo>
                    <a:pt x="106" y="58"/>
                  </a:lnTo>
                  <a:lnTo>
                    <a:pt x="116" y="60"/>
                  </a:lnTo>
                  <a:lnTo>
                    <a:pt x="118" y="60"/>
                  </a:lnTo>
                  <a:lnTo>
                    <a:pt x="122" y="56"/>
                  </a:lnTo>
                  <a:lnTo>
                    <a:pt x="136" y="60"/>
                  </a:lnTo>
                  <a:lnTo>
                    <a:pt x="138" y="62"/>
                  </a:lnTo>
                  <a:lnTo>
                    <a:pt x="146" y="64"/>
                  </a:lnTo>
                  <a:lnTo>
                    <a:pt x="158" y="70"/>
                  </a:lnTo>
                  <a:lnTo>
                    <a:pt x="158" y="66"/>
                  </a:lnTo>
                  <a:lnTo>
                    <a:pt x="154" y="60"/>
                  </a:lnTo>
                  <a:lnTo>
                    <a:pt x="160" y="50"/>
                  </a:lnTo>
                  <a:lnTo>
                    <a:pt x="168" y="50"/>
                  </a:lnTo>
                  <a:lnTo>
                    <a:pt x="172" y="48"/>
                  </a:lnTo>
                  <a:lnTo>
                    <a:pt x="176" y="46"/>
                  </a:lnTo>
                  <a:lnTo>
                    <a:pt x="178" y="46"/>
                  </a:lnTo>
                  <a:lnTo>
                    <a:pt x="178" y="42"/>
                  </a:lnTo>
                  <a:lnTo>
                    <a:pt x="176" y="40"/>
                  </a:lnTo>
                  <a:lnTo>
                    <a:pt x="174" y="44"/>
                  </a:lnTo>
                  <a:lnTo>
                    <a:pt x="172" y="42"/>
                  </a:lnTo>
                  <a:lnTo>
                    <a:pt x="168" y="36"/>
                  </a:lnTo>
                  <a:lnTo>
                    <a:pt x="164" y="34"/>
                  </a:lnTo>
                  <a:lnTo>
                    <a:pt x="162" y="24"/>
                  </a:lnTo>
                  <a:lnTo>
                    <a:pt x="160" y="24"/>
                  </a:lnTo>
                  <a:lnTo>
                    <a:pt x="158" y="30"/>
                  </a:lnTo>
                  <a:lnTo>
                    <a:pt x="152" y="30"/>
                  </a:lnTo>
                  <a:lnTo>
                    <a:pt x="146" y="26"/>
                  </a:lnTo>
                  <a:lnTo>
                    <a:pt x="138" y="26"/>
                  </a:lnTo>
                  <a:lnTo>
                    <a:pt x="124" y="20"/>
                  </a:lnTo>
                  <a:lnTo>
                    <a:pt x="108" y="10"/>
                  </a:lnTo>
                  <a:lnTo>
                    <a:pt x="94" y="0"/>
                  </a:lnTo>
                  <a:lnTo>
                    <a:pt x="92" y="2"/>
                  </a:lnTo>
                  <a:lnTo>
                    <a:pt x="88" y="6"/>
                  </a:lnTo>
                  <a:lnTo>
                    <a:pt x="96" y="12"/>
                  </a:lnTo>
                  <a:lnTo>
                    <a:pt x="102" y="18"/>
                  </a:lnTo>
                  <a:lnTo>
                    <a:pt x="104" y="26"/>
                  </a:lnTo>
                  <a:lnTo>
                    <a:pt x="106" y="30"/>
                  </a:lnTo>
                  <a:lnTo>
                    <a:pt x="106" y="36"/>
                  </a:lnTo>
                  <a:lnTo>
                    <a:pt x="110" y="42"/>
                  </a:lnTo>
                  <a:lnTo>
                    <a:pt x="108" y="44"/>
                  </a:lnTo>
                  <a:lnTo>
                    <a:pt x="98" y="44"/>
                  </a:lnTo>
                  <a:lnTo>
                    <a:pt x="94" y="40"/>
                  </a:lnTo>
                  <a:lnTo>
                    <a:pt x="92" y="44"/>
                  </a:lnTo>
                  <a:lnTo>
                    <a:pt x="100" y="48"/>
                  </a:lnTo>
                  <a:lnTo>
                    <a:pt x="100" y="52"/>
                  </a:lnTo>
                  <a:close/>
                  <a:moveTo>
                    <a:pt x="134" y="76"/>
                  </a:moveTo>
                  <a:lnTo>
                    <a:pt x="134" y="76"/>
                  </a:lnTo>
                  <a:lnTo>
                    <a:pt x="124" y="76"/>
                  </a:lnTo>
                  <a:lnTo>
                    <a:pt x="130" y="80"/>
                  </a:lnTo>
                  <a:lnTo>
                    <a:pt x="136" y="80"/>
                  </a:lnTo>
                  <a:lnTo>
                    <a:pt x="138" y="84"/>
                  </a:lnTo>
                  <a:lnTo>
                    <a:pt x="136" y="88"/>
                  </a:lnTo>
                  <a:lnTo>
                    <a:pt x="130" y="88"/>
                  </a:lnTo>
                  <a:lnTo>
                    <a:pt x="130" y="88"/>
                  </a:lnTo>
                  <a:lnTo>
                    <a:pt x="124" y="82"/>
                  </a:lnTo>
                  <a:lnTo>
                    <a:pt x="120" y="82"/>
                  </a:lnTo>
                  <a:lnTo>
                    <a:pt x="120" y="84"/>
                  </a:lnTo>
                  <a:lnTo>
                    <a:pt x="122" y="86"/>
                  </a:lnTo>
                  <a:lnTo>
                    <a:pt x="124" y="88"/>
                  </a:lnTo>
                  <a:lnTo>
                    <a:pt x="118" y="90"/>
                  </a:lnTo>
                  <a:lnTo>
                    <a:pt x="118" y="94"/>
                  </a:lnTo>
                  <a:lnTo>
                    <a:pt x="122" y="96"/>
                  </a:lnTo>
                  <a:lnTo>
                    <a:pt x="124" y="102"/>
                  </a:lnTo>
                  <a:lnTo>
                    <a:pt x="124" y="104"/>
                  </a:lnTo>
                  <a:lnTo>
                    <a:pt x="122" y="108"/>
                  </a:lnTo>
                  <a:lnTo>
                    <a:pt x="126" y="108"/>
                  </a:lnTo>
                  <a:lnTo>
                    <a:pt x="128" y="108"/>
                  </a:lnTo>
                  <a:lnTo>
                    <a:pt x="130" y="110"/>
                  </a:lnTo>
                  <a:lnTo>
                    <a:pt x="134" y="118"/>
                  </a:lnTo>
                  <a:lnTo>
                    <a:pt x="134" y="124"/>
                  </a:lnTo>
                  <a:lnTo>
                    <a:pt x="136" y="128"/>
                  </a:lnTo>
                  <a:lnTo>
                    <a:pt x="134" y="136"/>
                  </a:lnTo>
                  <a:lnTo>
                    <a:pt x="136" y="142"/>
                  </a:lnTo>
                  <a:lnTo>
                    <a:pt x="134" y="146"/>
                  </a:lnTo>
                  <a:lnTo>
                    <a:pt x="130" y="148"/>
                  </a:lnTo>
                  <a:lnTo>
                    <a:pt x="130" y="154"/>
                  </a:lnTo>
                  <a:lnTo>
                    <a:pt x="126" y="160"/>
                  </a:lnTo>
                  <a:lnTo>
                    <a:pt x="116" y="166"/>
                  </a:lnTo>
                  <a:lnTo>
                    <a:pt x="114" y="170"/>
                  </a:lnTo>
                  <a:lnTo>
                    <a:pt x="110" y="170"/>
                  </a:lnTo>
                  <a:lnTo>
                    <a:pt x="108" y="166"/>
                  </a:lnTo>
                  <a:lnTo>
                    <a:pt x="104" y="162"/>
                  </a:lnTo>
                  <a:lnTo>
                    <a:pt x="108" y="158"/>
                  </a:lnTo>
                  <a:lnTo>
                    <a:pt x="108" y="154"/>
                  </a:lnTo>
                  <a:lnTo>
                    <a:pt x="102" y="160"/>
                  </a:lnTo>
                  <a:lnTo>
                    <a:pt x="102" y="162"/>
                  </a:lnTo>
                  <a:lnTo>
                    <a:pt x="104" y="172"/>
                  </a:lnTo>
                  <a:lnTo>
                    <a:pt x="100" y="184"/>
                  </a:lnTo>
                  <a:lnTo>
                    <a:pt x="102" y="190"/>
                  </a:lnTo>
                  <a:lnTo>
                    <a:pt x="96" y="192"/>
                  </a:lnTo>
                  <a:lnTo>
                    <a:pt x="88" y="190"/>
                  </a:lnTo>
                  <a:lnTo>
                    <a:pt x="76" y="192"/>
                  </a:lnTo>
                  <a:lnTo>
                    <a:pt x="70" y="194"/>
                  </a:lnTo>
                  <a:lnTo>
                    <a:pt x="60" y="194"/>
                  </a:lnTo>
                  <a:lnTo>
                    <a:pt x="58" y="192"/>
                  </a:lnTo>
                  <a:lnTo>
                    <a:pt x="48" y="196"/>
                  </a:lnTo>
                  <a:lnTo>
                    <a:pt x="48" y="202"/>
                  </a:lnTo>
                  <a:lnTo>
                    <a:pt x="42" y="208"/>
                  </a:lnTo>
                  <a:lnTo>
                    <a:pt x="40" y="210"/>
                  </a:lnTo>
                  <a:lnTo>
                    <a:pt x="38" y="218"/>
                  </a:lnTo>
                  <a:lnTo>
                    <a:pt x="30" y="218"/>
                  </a:lnTo>
                  <a:lnTo>
                    <a:pt x="32" y="226"/>
                  </a:lnTo>
                  <a:lnTo>
                    <a:pt x="36" y="224"/>
                  </a:lnTo>
                  <a:lnTo>
                    <a:pt x="48" y="226"/>
                  </a:lnTo>
                  <a:lnTo>
                    <a:pt x="52" y="228"/>
                  </a:lnTo>
                  <a:lnTo>
                    <a:pt x="54" y="228"/>
                  </a:lnTo>
                  <a:lnTo>
                    <a:pt x="52" y="224"/>
                  </a:lnTo>
                  <a:lnTo>
                    <a:pt x="58" y="218"/>
                  </a:lnTo>
                  <a:lnTo>
                    <a:pt x="64" y="220"/>
                  </a:lnTo>
                  <a:lnTo>
                    <a:pt x="78" y="214"/>
                  </a:lnTo>
                  <a:lnTo>
                    <a:pt x="80" y="210"/>
                  </a:lnTo>
                  <a:lnTo>
                    <a:pt x="84" y="210"/>
                  </a:lnTo>
                  <a:lnTo>
                    <a:pt x="90" y="210"/>
                  </a:lnTo>
                  <a:lnTo>
                    <a:pt x="94" y="208"/>
                  </a:lnTo>
                  <a:lnTo>
                    <a:pt x="96" y="208"/>
                  </a:lnTo>
                  <a:lnTo>
                    <a:pt x="100" y="210"/>
                  </a:lnTo>
                  <a:lnTo>
                    <a:pt x="98" y="218"/>
                  </a:lnTo>
                  <a:lnTo>
                    <a:pt x="102" y="222"/>
                  </a:lnTo>
                  <a:lnTo>
                    <a:pt x="102" y="228"/>
                  </a:lnTo>
                  <a:lnTo>
                    <a:pt x="112" y="236"/>
                  </a:lnTo>
                  <a:lnTo>
                    <a:pt x="118" y="228"/>
                  </a:lnTo>
                  <a:lnTo>
                    <a:pt x="116" y="222"/>
                  </a:lnTo>
                  <a:lnTo>
                    <a:pt x="122" y="220"/>
                  </a:lnTo>
                  <a:lnTo>
                    <a:pt x="126" y="220"/>
                  </a:lnTo>
                  <a:lnTo>
                    <a:pt x="126" y="216"/>
                  </a:lnTo>
                  <a:lnTo>
                    <a:pt x="118" y="212"/>
                  </a:lnTo>
                  <a:lnTo>
                    <a:pt x="118" y="206"/>
                  </a:lnTo>
                  <a:lnTo>
                    <a:pt x="122" y="204"/>
                  </a:lnTo>
                  <a:lnTo>
                    <a:pt x="124" y="210"/>
                  </a:lnTo>
                  <a:lnTo>
                    <a:pt x="130" y="210"/>
                  </a:lnTo>
                  <a:lnTo>
                    <a:pt x="128" y="212"/>
                  </a:lnTo>
                  <a:lnTo>
                    <a:pt x="132" y="212"/>
                  </a:lnTo>
                  <a:lnTo>
                    <a:pt x="136" y="212"/>
                  </a:lnTo>
                  <a:lnTo>
                    <a:pt x="148" y="212"/>
                  </a:lnTo>
                  <a:lnTo>
                    <a:pt x="148" y="202"/>
                  </a:lnTo>
                  <a:lnTo>
                    <a:pt x="150" y="202"/>
                  </a:lnTo>
                  <a:lnTo>
                    <a:pt x="154" y="204"/>
                  </a:lnTo>
                  <a:lnTo>
                    <a:pt x="154" y="212"/>
                  </a:lnTo>
                  <a:lnTo>
                    <a:pt x="160" y="212"/>
                  </a:lnTo>
                  <a:lnTo>
                    <a:pt x="160" y="208"/>
                  </a:lnTo>
                  <a:lnTo>
                    <a:pt x="158" y="204"/>
                  </a:lnTo>
                  <a:lnTo>
                    <a:pt x="158" y="202"/>
                  </a:lnTo>
                  <a:lnTo>
                    <a:pt x="164" y="200"/>
                  </a:lnTo>
                  <a:lnTo>
                    <a:pt x="162" y="196"/>
                  </a:lnTo>
                  <a:lnTo>
                    <a:pt x="164" y="192"/>
                  </a:lnTo>
                  <a:lnTo>
                    <a:pt x="168" y="192"/>
                  </a:lnTo>
                  <a:lnTo>
                    <a:pt x="166" y="200"/>
                  </a:lnTo>
                  <a:lnTo>
                    <a:pt x="168" y="202"/>
                  </a:lnTo>
                  <a:lnTo>
                    <a:pt x="170" y="208"/>
                  </a:lnTo>
                  <a:lnTo>
                    <a:pt x="174" y="204"/>
                  </a:lnTo>
                  <a:lnTo>
                    <a:pt x="180" y="202"/>
                  </a:lnTo>
                  <a:lnTo>
                    <a:pt x="178" y="194"/>
                  </a:lnTo>
                  <a:lnTo>
                    <a:pt x="180" y="188"/>
                  </a:lnTo>
                  <a:lnTo>
                    <a:pt x="174" y="184"/>
                  </a:lnTo>
                  <a:lnTo>
                    <a:pt x="170" y="176"/>
                  </a:lnTo>
                  <a:lnTo>
                    <a:pt x="168" y="168"/>
                  </a:lnTo>
                  <a:lnTo>
                    <a:pt x="170" y="166"/>
                  </a:lnTo>
                  <a:lnTo>
                    <a:pt x="168" y="156"/>
                  </a:lnTo>
                  <a:lnTo>
                    <a:pt x="160" y="144"/>
                  </a:lnTo>
                  <a:lnTo>
                    <a:pt x="160" y="138"/>
                  </a:lnTo>
                  <a:lnTo>
                    <a:pt x="162" y="136"/>
                  </a:lnTo>
                  <a:lnTo>
                    <a:pt x="168" y="136"/>
                  </a:lnTo>
                  <a:lnTo>
                    <a:pt x="166" y="132"/>
                  </a:lnTo>
                  <a:lnTo>
                    <a:pt x="166" y="122"/>
                  </a:lnTo>
                  <a:lnTo>
                    <a:pt x="158" y="108"/>
                  </a:lnTo>
                  <a:lnTo>
                    <a:pt x="152" y="100"/>
                  </a:lnTo>
                  <a:lnTo>
                    <a:pt x="146" y="94"/>
                  </a:lnTo>
                  <a:lnTo>
                    <a:pt x="142" y="90"/>
                  </a:lnTo>
                  <a:lnTo>
                    <a:pt x="138" y="82"/>
                  </a:lnTo>
                  <a:lnTo>
                    <a:pt x="134" y="76"/>
                  </a:lnTo>
                  <a:close/>
                  <a:moveTo>
                    <a:pt x="120" y="142"/>
                  </a:moveTo>
                  <a:lnTo>
                    <a:pt x="118" y="144"/>
                  </a:lnTo>
                  <a:lnTo>
                    <a:pt x="120" y="148"/>
                  </a:lnTo>
                  <a:lnTo>
                    <a:pt x="122" y="146"/>
                  </a:lnTo>
                  <a:lnTo>
                    <a:pt x="122" y="152"/>
                  </a:lnTo>
                  <a:lnTo>
                    <a:pt x="124" y="148"/>
                  </a:lnTo>
                  <a:lnTo>
                    <a:pt x="122" y="144"/>
                  </a:lnTo>
                  <a:lnTo>
                    <a:pt x="122" y="144"/>
                  </a:lnTo>
                  <a:lnTo>
                    <a:pt x="120" y="142"/>
                  </a:lnTo>
                  <a:close/>
                  <a:moveTo>
                    <a:pt x="94" y="218"/>
                  </a:moveTo>
                  <a:lnTo>
                    <a:pt x="94" y="216"/>
                  </a:lnTo>
                  <a:lnTo>
                    <a:pt x="96" y="212"/>
                  </a:lnTo>
                  <a:lnTo>
                    <a:pt x="94" y="212"/>
                  </a:lnTo>
                  <a:lnTo>
                    <a:pt x="90" y="218"/>
                  </a:lnTo>
                  <a:lnTo>
                    <a:pt x="92" y="222"/>
                  </a:lnTo>
                  <a:lnTo>
                    <a:pt x="94" y="218"/>
                  </a:lnTo>
                  <a:close/>
                  <a:moveTo>
                    <a:pt x="90" y="238"/>
                  </a:moveTo>
                  <a:lnTo>
                    <a:pt x="92" y="232"/>
                  </a:lnTo>
                  <a:lnTo>
                    <a:pt x="94" y="228"/>
                  </a:lnTo>
                  <a:lnTo>
                    <a:pt x="90" y="224"/>
                  </a:lnTo>
                  <a:lnTo>
                    <a:pt x="88" y="220"/>
                  </a:lnTo>
                  <a:lnTo>
                    <a:pt x="80" y="222"/>
                  </a:lnTo>
                  <a:lnTo>
                    <a:pt x="74" y="222"/>
                  </a:lnTo>
                  <a:lnTo>
                    <a:pt x="74" y="224"/>
                  </a:lnTo>
                  <a:lnTo>
                    <a:pt x="70" y="226"/>
                  </a:lnTo>
                  <a:lnTo>
                    <a:pt x="66" y="224"/>
                  </a:lnTo>
                  <a:lnTo>
                    <a:pt x="62" y="226"/>
                  </a:lnTo>
                  <a:lnTo>
                    <a:pt x="64" y="230"/>
                  </a:lnTo>
                  <a:lnTo>
                    <a:pt x="60" y="236"/>
                  </a:lnTo>
                  <a:lnTo>
                    <a:pt x="62" y="236"/>
                  </a:lnTo>
                  <a:lnTo>
                    <a:pt x="62" y="238"/>
                  </a:lnTo>
                  <a:lnTo>
                    <a:pt x="66" y="244"/>
                  </a:lnTo>
                  <a:lnTo>
                    <a:pt x="68" y="246"/>
                  </a:lnTo>
                  <a:lnTo>
                    <a:pt x="72" y="248"/>
                  </a:lnTo>
                  <a:lnTo>
                    <a:pt x="72" y="248"/>
                  </a:lnTo>
                  <a:lnTo>
                    <a:pt x="76" y="246"/>
                  </a:lnTo>
                  <a:lnTo>
                    <a:pt x="74" y="242"/>
                  </a:lnTo>
                  <a:lnTo>
                    <a:pt x="80" y="238"/>
                  </a:lnTo>
                  <a:lnTo>
                    <a:pt x="82" y="236"/>
                  </a:lnTo>
                  <a:lnTo>
                    <a:pt x="90" y="238"/>
                  </a:lnTo>
                  <a:close/>
                  <a:moveTo>
                    <a:pt x="60" y="224"/>
                  </a:moveTo>
                  <a:lnTo>
                    <a:pt x="58" y="226"/>
                  </a:lnTo>
                  <a:lnTo>
                    <a:pt x="56" y="224"/>
                  </a:lnTo>
                  <a:lnTo>
                    <a:pt x="54" y="224"/>
                  </a:lnTo>
                  <a:lnTo>
                    <a:pt x="54" y="226"/>
                  </a:lnTo>
                  <a:lnTo>
                    <a:pt x="58" y="228"/>
                  </a:lnTo>
                  <a:lnTo>
                    <a:pt x="60" y="224"/>
                  </a:lnTo>
                  <a:close/>
                  <a:moveTo>
                    <a:pt x="50" y="240"/>
                  </a:moveTo>
                  <a:lnTo>
                    <a:pt x="48" y="238"/>
                  </a:lnTo>
                  <a:lnTo>
                    <a:pt x="50" y="238"/>
                  </a:lnTo>
                  <a:lnTo>
                    <a:pt x="50" y="232"/>
                  </a:lnTo>
                  <a:lnTo>
                    <a:pt x="46" y="232"/>
                  </a:lnTo>
                  <a:lnTo>
                    <a:pt x="46" y="236"/>
                  </a:lnTo>
                  <a:lnTo>
                    <a:pt x="42" y="236"/>
                  </a:lnTo>
                  <a:lnTo>
                    <a:pt x="36" y="232"/>
                  </a:lnTo>
                  <a:lnTo>
                    <a:pt x="36" y="228"/>
                  </a:lnTo>
                  <a:lnTo>
                    <a:pt x="32" y="226"/>
                  </a:lnTo>
                  <a:lnTo>
                    <a:pt x="30" y="230"/>
                  </a:lnTo>
                  <a:lnTo>
                    <a:pt x="22" y="234"/>
                  </a:lnTo>
                  <a:lnTo>
                    <a:pt x="16" y="238"/>
                  </a:lnTo>
                  <a:lnTo>
                    <a:pt x="14" y="238"/>
                  </a:lnTo>
                  <a:lnTo>
                    <a:pt x="14" y="240"/>
                  </a:lnTo>
                  <a:lnTo>
                    <a:pt x="18" y="240"/>
                  </a:lnTo>
                  <a:lnTo>
                    <a:pt x="22" y="242"/>
                  </a:lnTo>
                  <a:lnTo>
                    <a:pt x="24" y="246"/>
                  </a:lnTo>
                  <a:lnTo>
                    <a:pt x="22" y="248"/>
                  </a:lnTo>
                  <a:lnTo>
                    <a:pt x="22" y="248"/>
                  </a:lnTo>
                  <a:lnTo>
                    <a:pt x="20" y="244"/>
                  </a:lnTo>
                  <a:lnTo>
                    <a:pt x="18" y="244"/>
                  </a:lnTo>
                  <a:lnTo>
                    <a:pt x="18" y="248"/>
                  </a:lnTo>
                  <a:lnTo>
                    <a:pt x="24" y="250"/>
                  </a:lnTo>
                  <a:lnTo>
                    <a:pt x="24" y="252"/>
                  </a:lnTo>
                  <a:lnTo>
                    <a:pt x="26" y="250"/>
                  </a:lnTo>
                  <a:lnTo>
                    <a:pt x="28" y="250"/>
                  </a:lnTo>
                  <a:lnTo>
                    <a:pt x="30" y="254"/>
                  </a:lnTo>
                  <a:lnTo>
                    <a:pt x="32" y="252"/>
                  </a:lnTo>
                  <a:lnTo>
                    <a:pt x="28" y="246"/>
                  </a:lnTo>
                  <a:lnTo>
                    <a:pt x="28" y="240"/>
                  </a:lnTo>
                  <a:lnTo>
                    <a:pt x="32" y="240"/>
                  </a:lnTo>
                  <a:lnTo>
                    <a:pt x="32" y="246"/>
                  </a:lnTo>
                  <a:lnTo>
                    <a:pt x="38" y="250"/>
                  </a:lnTo>
                  <a:lnTo>
                    <a:pt x="36" y="254"/>
                  </a:lnTo>
                  <a:lnTo>
                    <a:pt x="38" y="254"/>
                  </a:lnTo>
                  <a:lnTo>
                    <a:pt x="40" y="256"/>
                  </a:lnTo>
                  <a:lnTo>
                    <a:pt x="38" y="260"/>
                  </a:lnTo>
                  <a:lnTo>
                    <a:pt x="36" y="262"/>
                  </a:lnTo>
                  <a:lnTo>
                    <a:pt x="38" y="270"/>
                  </a:lnTo>
                  <a:lnTo>
                    <a:pt x="42" y="272"/>
                  </a:lnTo>
                  <a:lnTo>
                    <a:pt x="42" y="276"/>
                  </a:lnTo>
                  <a:lnTo>
                    <a:pt x="38" y="276"/>
                  </a:lnTo>
                  <a:lnTo>
                    <a:pt x="40" y="278"/>
                  </a:lnTo>
                  <a:lnTo>
                    <a:pt x="46" y="280"/>
                  </a:lnTo>
                  <a:lnTo>
                    <a:pt x="46" y="278"/>
                  </a:lnTo>
                  <a:lnTo>
                    <a:pt x="44" y="274"/>
                  </a:lnTo>
                  <a:lnTo>
                    <a:pt x="44" y="272"/>
                  </a:lnTo>
                  <a:lnTo>
                    <a:pt x="48" y="272"/>
                  </a:lnTo>
                  <a:lnTo>
                    <a:pt x="50" y="276"/>
                  </a:lnTo>
                  <a:lnTo>
                    <a:pt x="48" y="278"/>
                  </a:lnTo>
                  <a:lnTo>
                    <a:pt x="50" y="280"/>
                  </a:lnTo>
                  <a:lnTo>
                    <a:pt x="48" y="286"/>
                  </a:lnTo>
                  <a:lnTo>
                    <a:pt x="54" y="280"/>
                  </a:lnTo>
                  <a:lnTo>
                    <a:pt x="52" y="276"/>
                  </a:lnTo>
                  <a:lnTo>
                    <a:pt x="54" y="276"/>
                  </a:lnTo>
                  <a:lnTo>
                    <a:pt x="58" y="276"/>
                  </a:lnTo>
                  <a:lnTo>
                    <a:pt x="58" y="268"/>
                  </a:lnTo>
                  <a:lnTo>
                    <a:pt x="56" y="266"/>
                  </a:lnTo>
                  <a:lnTo>
                    <a:pt x="58" y="250"/>
                  </a:lnTo>
                  <a:lnTo>
                    <a:pt x="58" y="248"/>
                  </a:lnTo>
                  <a:lnTo>
                    <a:pt x="54" y="242"/>
                  </a:lnTo>
                  <a:lnTo>
                    <a:pt x="52" y="240"/>
                  </a:lnTo>
                  <a:lnTo>
                    <a:pt x="50" y="240"/>
                  </a:lnTo>
                  <a:close/>
                  <a:moveTo>
                    <a:pt x="32" y="260"/>
                  </a:moveTo>
                  <a:lnTo>
                    <a:pt x="32" y="258"/>
                  </a:lnTo>
                  <a:lnTo>
                    <a:pt x="32" y="256"/>
                  </a:lnTo>
                  <a:lnTo>
                    <a:pt x="34" y="254"/>
                  </a:lnTo>
                  <a:lnTo>
                    <a:pt x="32" y="254"/>
                  </a:lnTo>
                  <a:lnTo>
                    <a:pt x="30" y="254"/>
                  </a:lnTo>
                  <a:lnTo>
                    <a:pt x="28" y="256"/>
                  </a:lnTo>
                  <a:lnTo>
                    <a:pt x="30" y="260"/>
                  </a:lnTo>
                  <a:lnTo>
                    <a:pt x="32" y="260"/>
                  </a:lnTo>
                  <a:close/>
                  <a:moveTo>
                    <a:pt x="6" y="250"/>
                  </a:moveTo>
                  <a:lnTo>
                    <a:pt x="6" y="248"/>
                  </a:lnTo>
                  <a:lnTo>
                    <a:pt x="2" y="250"/>
                  </a:lnTo>
                  <a:lnTo>
                    <a:pt x="6" y="252"/>
                  </a:lnTo>
                  <a:lnTo>
                    <a:pt x="6" y="250"/>
                  </a:lnTo>
                  <a:close/>
                  <a:moveTo>
                    <a:pt x="8" y="240"/>
                  </a:moveTo>
                  <a:lnTo>
                    <a:pt x="8" y="248"/>
                  </a:lnTo>
                  <a:lnTo>
                    <a:pt x="12" y="246"/>
                  </a:lnTo>
                  <a:lnTo>
                    <a:pt x="8" y="240"/>
                  </a:lnTo>
                  <a:close/>
                  <a:moveTo>
                    <a:pt x="30" y="374"/>
                  </a:moveTo>
                  <a:lnTo>
                    <a:pt x="34" y="372"/>
                  </a:lnTo>
                  <a:lnTo>
                    <a:pt x="34" y="366"/>
                  </a:lnTo>
                  <a:lnTo>
                    <a:pt x="32" y="366"/>
                  </a:lnTo>
                  <a:lnTo>
                    <a:pt x="32" y="368"/>
                  </a:lnTo>
                  <a:lnTo>
                    <a:pt x="30" y="372"/>
                  </a:lnTo>
                  <a:lnTo>
                    <a:pt x="26" y="370"/>
                  </a:lnTo>
                  <a:lnTo>
                    <a:pt x="24" y="370"/>
                  </a:lnTo>
                  <a:lnTo>
                    <a:pt x="26" y="374"/>
                  </a:lnTo>
                  <a:lnTo>
                    <a:pt x="26" y="378"/>
                  </a:lnTo>
                  <a:lnTo>
                    <a:pt x="24" y="382"/>
                  </a:lnTo>
                  <a:lnTo>
                    <a:pt x="26" y="384"/>
                  </a:lnTo>
                  <a:lnTo>
                    <a:pt x="30" y="374"/>
                  </a:lnTo>
                  <a:close/>
                  <a:moveTo>
                    <a:pt x="46" y="342"/>
                  </a:moveTo>
                  <a:lnTo>
                    <a:pt x="48" y="340"/>
                  </a:lnTo>
                  <a:lnTo>
                    <a:pt x="48" y="334"/>
                  </a:lnTo>
                  <a:lnTo>
                    <a:pt x="50" y="334"/>
                  </a:lnTo>
                  <a:lnTo>
                    <a:pt x="50" y="330"/>
                  </a:lnTo>
                  <a:lnTo>
                    <a:pt x="48" y="330"/>
                  </a:lnTo>
                  <a:lnTo>
                    <a:pt x="44" y="334"/>
                  </a:lnTo>
                  <a:lnTo>
                    <a:pt x="40" y="338"/>
                  </a:lnTo>
                  <a:lnTo>
                    <a:pt x="40" y="342"/>
                  </a:lnTo>
                  <a:lnTo>
                    <a:pt x="46" y="34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0" name="Freeform 614"/>
            <p:cNvSpPr>
              <a:spLocks/>
            </p:cNvSpPr>
            <p:nvPr/>
          </p:nvSpPr>
          <p:spPr bwMode="auto">
            <a:xfrm>
              <a:off x="7431707" y="3273920"/>
              <a:ext cx="41889" cy="107944"/>
            </a:xfrm>
            <a:custGeom>
              <a:avLst/>
              <a:gdLst>
                <a:gd name="T0" fmla="*/ 14 w 26"/>
                <a:gd name="T1" fmla="*/ 67 h 67"/>
                <a:gd name="T2" fmla="*/ 18 w 26"/>
                <a:gd name="T3" fmla="*/ 67 h 67"/>
                <a:gd name="T4" fmla="*/ 18 w 26"/>
                <a:gd name="T5" fmla="*/ 65 h 67"/>
                <a:gd name="T6" fmla="*/ 16 w 26"/>
                <a:gd name="T7" fmla="*/ 63 h 67"/>
                <a:gd name="T8" fmla="*/ 16 w 26"/>
                <a:gd name="T9" fmla="*/ 55 h 67"/>
                <a:gd name="T10" fmla="*/ 18 w 26"/>
                <a:gd name="T11" fmla="*/ 53 h 67"/>
                <a:gd name="T12" fmla="*/ 24 w 26"/>
                <a:gd name="T13" fmla="*/ 43 h 67"/>
                <a:gd name="T14" fmla="*/ 24 w 26"/>
                <a:gd name="T15" fmla="*/ 34 h 67"/>
                <a:gd name="T16" fmla="*/ 24 w 26"/>
                <a:gd name="T17" fmla="*/ 16 h 67"/>
                <a:gd name="T18" fmla="*/ 24 w 26"/>
                <a:gd name="T19" fmla="*/ 12 h 67"/>
                <a:gd name="T20" fmla="*/ 26 w 26"/>
                <a:gd name="T21" fmla="*/ 6 h 67"/>
                <a:gd name="T22" fmla="*/ 24 w 26"/>
                <a:gd name="T23" fmla="*/ 2 h 67"/>
                <a:gd name="T24" fmla="*/ 16 w 26"/>
                <a:gd name="T25" fmla="*/ 0 h 67"/>
                <a:gd name="T26" fmla="*/ 10 w 26"/>
                <a:gd name="T27" fmla="*/ 4 h 67"/>
                <a:gd name="T28" fmla="*/ 10 w 26"/>
                <a:gd name="T29" fmla="*/ 10 h 67"/>
                <a:gd name="T30" fmla="*/ 4 w 26"/>
                <a:gd name="T31" fmla="*/ 18 h 67"/>
                <a:gd name="T32" fmla="*/ 0 w 26"/>
                <a:gd name="T33" fmla="*/ 37 h 67"/>
                <a:gd name="T34" fmla="*/ 2 w 26"/>
                <a:gd name="T35" fmla="*/ 47 h 67"/>
                <a:gd name="T36" fmla="*/ 6 w 26"/>
                <a:gd name="T37" fmla="*/ 55 h 67"/>
                <a:gd name="T38" fmla="*/ 10 w 26"/>
                <a:gd name="T39" fmla="*/ 57 h 67"/>
                <a:gd name="T40" fmla="*/ 14 w 26"/>
                <a:gd name="T4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7">
                  <a:moveTo>
                    <a:pt x="14" y="67"/>
                  </a:moveTo>
                  <a:lnTo>
                    <a:pt x="18" y="67"/>
                  </a:lnTo>
                  <a:lnTo>
                    <a:pt x="18" y="65"/>
                  </a:lnTo>
                  <a:lnTo>
                    <a:pt x="16" y="63"/>
                  </a:lnTo>
                  <a:lnTo>
                    <a:pt x="16" y="55"/>
                  </a:lnTo>
                  <a:lnTo>
                    <a:pt x="18" y="53"/>
                  </a:lnTo>
                  <a:lnTo>
                    <a:pt x="24" y="43"/>
                  </a:lnTo>
                  <a:lnTo>
                    <a:pt x="24" y="34"/>
                  </a:lnTo>
                  <a:lnTo>
                    <a:pt x="24" y="16"/>
                  </a:lnTo>
                  <a:lnTo>
                    <a:pt x="24" y="12"/>
                  </a:lnTo>
                  <a:lnTo>
                    <a:pt x="26" y="6"/>
                  </a:lnTo>
                  <a:lnTo>
                    <a:pt x="24" y="2"/>
                  </a:lnTo>
                  <a:lnTo>
                    <a:pt x="16" y="0"/>
                  </a:lnTo>
                  <a:lnTo>
                    <a:pt x="10" y="4"/>
                  </a:lnTo>
                  <a:lnTo>
                    <a:pt x="10" y="10"/>
                  </a:lnTo>
                  <a:lnTo>
                    <a:pt x="4" y="18"/>
                  </a:lnTo>
                  <a:lnTo>
                    <a:pt x="0" y="37"/>
                  </a:lnTo>
                  <a:lnTo>
                    <a:pt x="2" y="47"/>
                  </a:lnTo>
                  <a:lnTo>
                    <a:pt x="6" y="55"/>
                  </a:lnTo>
                  <a:lnTo>
                    <a:pt x="10" y="57"/>
                  </a:lnTo>
                  <a:lnTo>
                    <a:pt x="14" y="6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1" name="Freeform 615"/>
            <p:cNvSpPr>
              <a:spLocks/>
            </p:cNvSpPr>
            <p:nvPr/>
          </p:nvSpPr>
          <p:spPr bwMode="auto">
            <a:xfrm>
              <a:off x="5577329" y="2632702"/>
              <a:ext cx="473664" cy="260999"/>
            </a:xfrm>
            <a:custGeom>
              <a:avLst/>
              <a:gdLst>
                <a:gd name="T0" fmla="*/ 32 w 294"/>
                <a:gd name="T1" fmla="*/ 72 h 162"/>
                <a:gd name="T2" fmla="*/ 42 w 294"/>
                <a:gd name="T3" fmla="*/ 66 h 162"/>
                <a:gd name="T4" fmla="*/ 50 w 294"/>
                <a:gd name="T5" fmla="*/ 62 h 162"/>
                <a:gd name="T6" fmla="*/ 54 w 294"/>
                <a:gd name="T7" fmla="*/ 58 h 162"/>
                <a:gd name="T8" fmla="*/ 76 w 294"/>
                <a:gd name="T9" fmla="*/ 70 h 162"/>
                <a:gd name="T10" fmla="*/ 88 w 294"/>
                <a:gd name="T11" fmla="*/ 86 h 162"/>
                <a:gd name="T12" fmla="*/ 102 w 294"/>
                <a:gd name="T13" fmla="*/ 84 h 162"/>
                <a:gd name="T14" fmla="*/ 116 w 294"/>
                <a:gd name="T15" fmla="*/ 90 h 162"/>
                <a:gd name="T16" fmla="*/ 124 w 294"/>
                <a:gd name="T17" fmla="*/ 100 h 162"/>
                <a:gd name="T18" fmla="*/ 138 w 294"/>
                <a:gd name="T19" fmla="*/ 116 h 162"/>
                <a:gd name="T20" fmla="*/ 188 w 294"/>
                <a:gd name="T21" fmla="*/ 144 h 162"/>
                <a:gd name="T22" fmla="*/ 202 w 294"/>
                <a:gd name="T23" fmla="*/ 154 h 162"/>
                <a:gd name="T24" fmla="*/ 210 w 294"/>
                <a:gd name="T25" fmla="*/ 162 h 162"/>
                <a:gd name="T26" fmla="*/ 220 w 294"/>
                <a:gd name="T27" fmla="*/ 162 h 162"/>
                <a:gd name="T28" fmla="*/ 222 w 294"/>
                <a:gd name="T29" fmla="*/ 134 h 162"/>
                <a:gd name="T30" fmla="*/ 214 w 294"/>
                <a:gd name="T31" fmla="*/ 128 h 162"/>
                <a:gd name="T32" fmla="*/ 212 w 294"/>
                <a:gd name="T33" fmla="*/ 118 h 162"/>
                <a:gd name="T34" fmla="*/ 228 w 294"/>
                <a:gd name="T35" fmla="*/ 112 h 162"/>
                <a:gd name="T36" fmla="*/ 228 w 294"/>
                <a:gd name="T37" fmla="*/ 104 h 162"/>
                <a:gd name="T38" fmla="*/ 234 w 294"/>
                <a:gd name="T39" fmla="*/ 98 h 162"/>
                <a:gd name="T40" fmla="*/ 252 w 294"/>
                <a:gd name="T41" fmla="*/ 92 h 162"/>
                <a:gd name="T42" fmla="*/ 252 w 294"/>
                <a:gd name="T43" fmla="*/ 100 h 162"/>
                <a:gd name="T44" fmla="*/ 258 w 294"/>
                <a:gd name="T45" fmla="*/ 106 h 162"/>
                <a:gd name="T46" fmla="*/ 266 w 294"/>
                <a:gd name="T47" fmla="*/ 106 h 162"/>
                <a:gd name="T48" fmla="*/ 280 w 294"/>
                <a:gd name="T49" fmla="*/ 102 h 162"/>
                <a:gd name="T50" fmla="*/ 290 w 294"/>
                <a:gd name="T51" fmla="*/ 94 h 162"/>
                <a:gd name="T52" fmla="*/ 292 w 294"/>
                <a:gd name="T53" fmla="*/ 92 h 162"/>
                <a:gd name="T54" fmla="*/ 280 w 294"/>
                <a:gd name="T55" fmla="*/ 86 h 162"/>
                <a:gd name="T56" fmla="*/ 266 w 294"/>
                <a:gd name="T57" fmla="*/ 80 h 162"/>
                <a:gd name="T58" fmla="*/ 256 w 294"/>
                <a:gd name="T59" fmla="*/ 86 h 162"/>
                <a:gd name="T60" fmla="*/ 242 w 294"/>
                <a:gd name="T61" fmla="*/ 80 h 162"/>
                <a:gd name="T62" fmla="*/ 252 w 294"/>
                <a:gd name="T63" fmla="*/ 64 h 162"/>
                <a:gd name="T64" fmla="*/ 250 w 294"/>
                <a:gd name="T65" fmla="*/ 62 h 162"/>
                <a:gd name="T66" fmla="*/ 238 w 294"/>
                <a:gd name="T67" fmla="*/ 68 h 162"/>
                <a:gd name="T68" fmla="*/ 226 w 294"/>
                <a:gd name="T69" fmla="*/ 78 h 162"/>
                <a:gd name="T70" fmla="*/ 220 w 294"/>
                <a:gd name="T71" fmla="*/ 90 h 162"/>
                <a:gd name="T72" fmla="*/ 196 w 294"/>
                <a:gd name="T73" fmla="*/ 84 h 162"/>
                <a:gd name="T74" fmla="*/ 178 w 294"/>
                <a:gd name="T75" fmla="*/ 78 h 162"/>
                <a:gd name="T76" fmla="*/ 166 w 294"/>
                <a:gd name="T77" fmla="*/ 72 h 162"/>
                <a:gd name="T78" fmla="*/ 164 w 294"/>
                <a:gd name="T79" fmla="*/ 48 h 162"/>
                <a:gd name="T80" fmla="*/ 138 w 294"/>
                <a:gd name="T81" fmla="*/ 44 h 162"/>
                <a:gd name="T82" fmla="*/ 98 w 294"/>
                <a:gd name="T83" fmla="*/ 40 h 162"/>
                <a:gd name="T84" fmla="*/ 84 w 294"/>
                <a:gd name="T85" fmla="*/ 26 h 162"/>
                <a:gd name="T86" fmla="*/ 0 w 294"/>
                <a:gd name="T87" fmla="*/ 8 h 162"/>
                <a:gd name="T88" fmla="*/ 36 w 294"/>
                <a:gd name="T89" fmla="*/ 8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4" h="162">
                  <a:moveTo>
                    <a:pt x="34" y="78"/>
                  </a:moveTo>
                  <a:lnTo>
                    <a:pt x="32" y="72"/>
                  </a:lnTo>
                  <a:lnTo>
                    <a:pt x="36" y="66"/>
                  </a:lnTo>
                  <a:lnTo>
                    <a:pt x="42" y="66"/>
                  </a:lnTo>
                  <a:lnTo>
                    <a:pt x="42" y="62"/>
                  </a:lnTo>
                  <a:lnTo>
                    <a:pt x="50" y="62"/>
                  </a:lnTo>
                  <a:lnTo>
                    <a:pt x="48" y="58"/>
                  </a:lnTo>
                  <a:lnTo>
                    <a:pt x="54" y="58"/>
                  </a:lnTo>
                  <a:lnTo>
                    <a:pt x="62" y="66"/>
                  </a:lnTo>
                  <a:lnTo>
                    <a:pt x="76" y="70"/>
                  </a:lnTo>
                  <a:lnTo>
                    <a:pt x="80" y="76"/>
                  </a:lnTo>
                  <a:lnTo>
                    <a:pt x="88" y="86"/>
                  </a:lnTo>
                  <a:lnTo>
                    <a:pt x="100" y="86"/>
                  </a:lnTo>
                  <a:lnTo>
                    <a:pt x="102" y="84"/>
                  </a:lnTo>
                  <a:lnTo>
                    <a:pt x="106" y="82"/>
                  </a:lnTo>
                  <a:lnTo>
                    <a:pt x="116" y="90"/>
                  </a:lnTo>
                  <a:lnTo>
                    <a:pt x="116" y="92"/>
                  </a:lnTo>
                  <a:lnTo>
                    <a:pt x="124" y="100"/>
                  </a:lnTo>
                  <a:lnTo>
                    <a:pt x="128" y="106"/>
                  </a:lnTo>
                  <a:lnTo>
                    <a:pt x="138" y="116"/>
                  </a:lnTo>
                  <a:lnTo>
                    <a:pt x="180" y="142"/>
                  </a:lnTo>
                  <a:lnTo>
                    <a:pt x="188" y="144"/>
                  </a:lnTo>
                  <a:lnTo>
                    <a:pt x="200" y="148"/>
                  </a:lnTo>
                  <a:lnTo>
                    <a:pt x="202" y="154"/>
                  </a:lnTo>
                  <a:lnTo>
                    <a:pt x="202" y="160"/>
                  </a:lnTo>
                  <a:lnTo>
                    <a:pt x="210" y="162"/>
                  </a:lnTo>
                  <a:lnTo>
                    <a:pt x="212" y="162"/>
                  </a:lnTo>
                  <a:lnTo>
                    <a:pt x="220" y="162"/>
                  </a:lnTo>
                  <a:lnTo>
                    <a:pt x="228" y="146"/>
                  </a:lnTo>
                  <a:lnTo>
                    <a:pt x="222" y="134"/>
                  </a:lnTo>
                  <a:lnTo>
                    <a:pt x="220" y="128"/>
                  </a:lnTo>
                  <a:lnTo>
                    <a:pt x="214" y="128"/>
                  </a:lnTo>
                  <a:lnTo>
                    <a:pt x="208" y="124"/>
                  </a:lnTo>
                  <a:lnTo>
                    <a:pt x="212" y="118"/>
                  </a:lnTo>
                  <a:lnTo>
                    <a:pt x="222" y="118"/>
                  </a:lnTo>
                  <a:lnTo>
                    <a:pt x="228" y="112"/>
                  </a:lnTo>
                  <a:lnTo>
                    <a:pt x="224" y="108"/>
                  </a:lnTo>
                  <a:lnTo>
                    <a:pt x="228" y="104"/>
                  </a:lnTo>
                  <a:lnTo>
                    <a:pt x="234" y="104"/>
                  </a:lnTo>
                  <a:lnTo>
                    <a:pt x="234" y="98"/>
                  </a:lnTo>
                  <a:lnTo>
                    <a:pt x="244" y="98"/>
                  </a:lnTo>
                  <a:lnTo>
                    <a:pt x="252" y="92"/>
                  </a:lnTo>
                  <a:lnTo>
                    <a:pt x="254" y="96"/>
                  </a:lnTo>
                  <a:lnTo>
                    <a:pt x="252" y="100"/>
                  </a:lnTo>
                  <a:lnTo>
                    <a:pt x="254" y="104"/>
                  </a:lnTo>
                  <a:lnTo>
                    <a:pt x="258" y="106"/>
                  </a:lnTo>
                  <a:lnTo>
                    <a:pt x="262" y="106"/>
                  </a:lnTo>
                  <a:lnTo>
                    <a:pt x="266" y="106"/>
                  </a:lnTo>
                  <a:lnTo>
                    <a:pt x="274" y="106"/>
                  </a:lnTo>
                  <a:lnTo>
                    <a:pt x="280" y="102"/>
                  </a:lnTo>
                  <a:lnTo>
                    <a:pt x="286" y="100"/>
                  </a:lnTo>
                  <a:lnTo>
                    <a:pt x="290" y="94"/>
                  </a:lnTo>
                  <a:lnTo>
                    <a:pt x="294" y="94"/>
                  </a:lnTo>
                  <a:lnTo>
                    <a:pt x="292" y="92"/>
                  </a:lnTo>
                  <a:lnTo>
                    <a:pt x="284" y="90"/>
                  </a:lnTo>
                  <a:lnTo>
                    <a:pt x="280" y="86"/>
                  </a:lnTo>
                  <a:lnTo>
                    <a:pt x="274" y="86"/>
                  </a:lnTo>
                  <a:lnTo>
                    <a:pt x="266" y="80"/>
                  </a:lnTo>
                  <a:lnTo>
                    <a:pt x="260" y="86"/>
                  </a:lnTo>
                  <a:lnTo>
                    <a:pt x="256" y="86"/>
                  </a:lnTo>
                  <a:lnTo>
                    <a:pt x="252" y="80"/>
                  </a:lnTo>
                  <a:lnTo>
                    <a:pt x="242" y="80"/>
                  </a:lnTo>
                  <a:lnTo>
                    <a:pt x="242" y="72"/>
                  </a:lnTo>
                  <a:lnTo>
                    <a:pt x="252" y="64"/>
                  </a:lnTo>
                  <a:lnTo>
                    <a:pt x="252" y="62"/>
                  </a:lnTo>
                  <a:lnTo>
                    <a:pt x="250" y="62"/>
                  </a:lnTo>
                  <a:lnTo>
                    <a:pt x="244" y="68"/>
                  </a:lnTo>
                  <a:lnTo>
                    <a:pt x="238" y="68"/>
                  </a:lnTo>
                  <a:lnTo>
                    <a:pt x="230" y="76"/>
                  </a:lnTo>
                  <a:lnTo>
                    <a:pt x="226" y="78"/>
                  </a:lnTo>
                  <a:lnTo>
                    <a:pt x="226" y="84"/>
                  </a:lnTo>
                  <a:lnTo>
                    <a:pt x="220" y="90"/>
                  </a:lnTo>
                  <a:lnTo>
                    <a:pt x="208" y="84"/>
                  </a:lnTo>
                  <a:lnTo>
                    <a:pt x="196" y="84"/>
                  </a:lnTo>
                  <a:lnTo>
                    <a:pt x="182" y="82"/>
                  </a:lnTo>
                  <a:lnTo>
                    <a:pt x="178" y="78"/>
                  </a:lnTo>
                  <a:lnTo>
                    <a:pt x="166" y="76"/>
                  </a:lnTo>
                  <a:lnTo>
                    <a:pt x="166" y="72"/>
                  </a:lnTo>
                  <a:lnTo>
                    <a:pt x="174" y="68"/>
                  </a:lnTo>
                  <a:lnTo>
                    <a:pt x="164" y="48"/>
                  </a:lnTo>
                  <a:lnTo>
                    <a:pt x="146" y="40"/>
                  </a:lnTo>
                  <a:lnTo>
                    <a:pt x="138" y="44"/>
                  </a:lnTo>
                  <a:lnTo>
                    <a:pt x="114" y="40"/>
                  </a:lnTo>
                  <a:lnTo>
                    <a:pt x="98" y="40"/>
                  </a:lnTo>
                  <a:lnTo>
                    <a:pt x="94" y="34"/>
                  </a:lnTo>
                  <a:lnTo>
                    <a:pt x="84" y="26"/>
                  </a:lnTo>
                  <a:lnTo>
                    <a:pt x="44" y="0"/>
                  </a:lnTo>
                  <a:lnTo>
                    <a:pt x="0" y="8"/>
                  </a:lnTo>
                  <a:lnTo>
                    <a:pt x="16" y="82"/>
                  </a:lnTo>
                  <a:lnTo>
                    <a:pt x="36" y="88"/>
                  </a:lnTo>
                  <a:lnTo>
                    <a:pt x="34"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2" name="Freeform 616"/>
            <p:cNvSpPr>
              <a:spLocks/>
            </p:cNvSpPr>
            <p:nvPr/>
          </p:nvSpPr>
          <p:spPr bwMode="auto">
            <a:xfrm>
              <a:off x="5912438" y="2780923"/>
              <a:ext cx="212665" cy="132110"/>
            </a:xfrm>
            <a:custGeom>
              <a:avLst/>
              <a:gdLst>
                <a:gd name="T0" fmla="*/ 70 w 132"/>
                <a:gd name="T1" fmla="*/ 26 h 82"/>
                <a:gd name="T2" fmla="*/ 64 w 132"/>
                <a:gd name="T3" fmla="*/ 26 h 82"/>
                <a:gd name="T4" fmla="*/ 54 w 132"/>
                <a:gd name="T5" fmla="*/ 28 h 82"/>
                <a:gd name="T6" fmla="*/ 50 w 132"/>
                <a:gd name="T7" fmla="*/ 26 h 82"/>
                <a:gd name="T8" fmla="*/ 44 w 132"/>
                <a:gd name="T9" fmla="*/ 26 h 82"/>
                <a:gd name="T10" fmla="*/ 32 w 132"/>
                <a:gd name="T11" fmla="*/ 26 h 82"/>
                <a:gd name="T12" fmla="*/ 28 w 132"/>
                <a:gd name="T13" fmla="*/ 22 h 82"/>
                <a:gd name="T14" fmla="*/ 34 w 132"/>
                <a:gd name="T15" fmla="*/ 18 h 82"/>
                <a:gd name="T16" fmla="*/ 46 w 132"/>
                <a:gd name="T17" fmla="*/ 18 h 82"/>
                <a:gd name="T18" fmla="*/ 50 w 132"/>
                <a:gd name="T19" fmla="*/ 14 h 82"/>
                <a:gd name="T20" fmla="*/ 46 w 132"/>
                <a:gd name="T21" fmla="*/ 12 h 82"/>
                <a:gd name="T22" fmla="*/ 44 w 132"/>
                <a:gd name="T23" fmla="*/ 8 h 82"/>
                <a:gd name="T24" fmla="*/ 46 w 132"/>
                <a:gd name="T25" fmla="*/ 4 h 82"/>
                <a:gd name="T26" fmla="*/ 44 w 132"/>
                <a:gd name="T27" fmla="*/ 0 h 82"/>
                <a:gd name="T28" fmla="*/ 36 w 132"/>
                <a:gd name="T29" fmla="*/ 6 h 82"/>
                <a:gd name="T30" fmla="*/ 26 w 132"/>
                <a:gd name="T31" fmla="*/ 6 h 82"/>
                <a:gd name="T32" fmla="*/ 26 w 132"/>
                <a:gd name="T33" fmla="*/ 12 h 82"/>
                <a:gd name="T34" fmla="*/ 20 w 132"/>
                <a:gd name="T35" fmla="*/ 12 h 82"/>
                <a:gd name="T36" fmla="*/ 16 w 132"/>
                <a:gd name="T37" fmla="*/ 16 h 82"/>
                <a:gd name="T38" fmla="*/ 20 w 132"/>
                <a:gd name="T39" fmla="*/ 20 h 82"/>
                <a:gd name="T40" fmla="*/ 14 w 132"/>
                <a:gd name="T41" fmla="*/ 26 h 82"/>
                <a:gd name="T42" fmla="*/ 4 w 132"/>
                <a:gd name="T43" fmla="*/ 26 h 82"/>
                <a:gd name="T44" fmla="*/ 0 w 132"/>
                <a:gd name="T45" fmla="*/ 32 h 82"/>
                <a:gd name="T46" fmla="*/ 6 w 132"/>
                <a:gd name="T47" fmla="*/ 36 h 82"/>
                <a:gd name="T48" fmla="*/ 12 w 132"/>
                <a:gd name="T49" fmla="*/ 36 h 82"/>
                <a:gd name="T50" fmla="*/ 14 w 132"/>
                <a:gd name="T51" fmla="*/ 42 h 82"/>
                <a:gd name="T52" fmla="*/ 20 w 132"/>
                <a:gd name="T53" fmla="*/ 54 h 82"/>
                <a:gd name="T54" fmla="*/ 12 w 132"/>
                <a:gd name="T55" fmla="*/ 70 h 82"/>
                <a:gd name="T56" fmla="*/ 18 w 132"/>
                <a:gd name="T57" fmla="*/ 74 h 82"/>
                <a:gd name="T58" fmla="*/ 26 w 132"/>
                <a:gd name="T59" fmla="*/ 76 h 82"/>
                <a:gd name="T60" fmla="*/ 34 w 132"/>
                <a:gd name="T61" fmla="*/ 70 h 82"/>
                <a:gd name="T62" fmla="*/ 40 w 132"/>
                <a:gd name="T63" fmla="*/ 72 h 82"/>
                <a:gd name="T64" fmla="*/ 48 w 132"/>
                <a:gd name="T65" fmla="*/ 64 h 82"/>
                <a:gd name="T66" fmla="*/ 52 w 132"/>
                <a:gd name="T67" fmla="*/ 62 h 82"/>
                <a:gd name="T68" fmla="*/ 50 w 132"/>
                <a:gd name="T69" fmla="*/ 56 h 82"/>
                <a:gd name="T70" fmla="*/ 56 w 132"/>
                <a:gd name="T71" fmla="*/ 48 h 82"/>
                <a:gd name="T72" fmla="*/ 66 w 132"/>
                <a:gd name="T73" fmla="*/ 52 h 82"/>
                <a:gd name="T74" fmla="*/ 66 w 132"/>
                <a:gd name="T75" fmla="*/ 56 h 82"/>
                <a:gd name="T76" fmla="*/ 72 w 132"/>
                <a:gd name="T77" fmla="*/ 58 h 82"/>
                <a:gd name="T78" fmla="*/ 76 w 132"/>
                <a:gd name="T79" fmla="*/ 80 h 82"/>
                <a:gd name="T80" fmla="*/ 82 w 132"/>
                <a:gd name="T81" fmla="*/ 82 h 82"/>
                <a:gd name="T82" fmla="*/ 86 w 132"/>
                <a:gd name="T83" fmla="*/ 78 h 82"/>
                <a:gd name="T84" fmla="*/ 94 w 132"/>
                <a:gd name="T85" fmla="*/ 76 h 82"/>
                <a:gd name="T86" fmla="*/ 100 w 132"/>
                <a:gd name="T87" fmla="*/ 72 h 82"/>
                <a:gd name="T88" fmla="*/ 108 w 132"/>
                <a:gd name="T89" fmla="*/ 70 h 82"/>
                <a:gd name="T90" fmla="*/ 112 w 132"/>
                <a:gd name="T91" fmla="*/ 72 h 82"/>
                <a:gd name="T92" fmla="*/ 128 w 132"/>
                <a:gd name="T93" fmla="*/ 68 h 82"/>
                <a:gd name="T94" fmla="*/ 132 w 132"/>
                <a:gd name="T95" fmla="*/ 68 h 82"/>
                <a:gd name="T96" fmla="*/ 132 w 132"/>
                <a:gd name="T97" fmla="*/ 64 h 82"/>
                <a:gd name="T98" fmla="*/ 132 w 132"/>
                <a:gd name="T99" fmla="*/ 58 h 82"/>
                <a:gd name="T100" fmla="*/ 130 w 132"/>
                <a:gd name="T101" fmla="*/ 54 h 82"/>
                <a:gd name="T102" fmla="*/ 124 w 132"/>
                <a:gd name="T103" fmla="*/ 46 h 82"/>
                <a:gd name="T104" fmla="*/ 114 w 132"/>
                <a:gd name="T105" fmla="*/ 40 h 82"/>
                <a:gd name="T106" fmla="*/ 110 w 132"/>
                <a:gd name="T107" fmla="*/ 44 h 82"/>
                <a:gd name="T108" fmla="*/ 106 w 132"/>
                <a:gd name="T109" fmla="*/ 42 h 82"/>
                <a:gd name="T110" fmla="*/ 106 w 132"/>
                <a:gd name="T111" fmla="*/ 36 h 82"/>
                <a:gd name="T112" fmla="*/ 98 w 132"/>
                <a:gd name="T113" fmla="*/ 28 h 82"/>
                <a:gd name="T114" fmla="*/ 76 w 132"/>
                <a:gd name="T115" fmla="*/ 32 h 82"/>
                <a:gd name="T116" fmla="*/ 70 w 132"/>
                <a:gd name="T117" fmla="*/ 2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82">
                  <a:moveTo>
                    <a:pt x="70" y="26"/>
                  </a:moveTo>
                  <a:lnTo>
                    <a:pt x="64" y="26"/>
                  </a:lnTo>
                  <a:lnTo>
                    <a:pt x="54" y="28"/>
                  </a:lnTo>
                  <a:lnTo>
                    <a:pt x="50" y="26"/>
                  </a:lnTo>
                  <a:lnTo>
                    <a:pt x="44" y="26"/>
                  </a:lnTo>
                  <a:lnTo>
                    <a:pt x="32" y="26"/>
                  </a:lnTo>
                  <a:lnTo>
                    <a:pt x="28" y="22"/>
                  </a:lnTo>
                  <a:lnTo>
                    <a:pt x="34" y="18"/>
                  </a:lnTo>
                  <a:lnTo>
                    <a:pt x="46" y="18"/>
                  </a:lnTo>
                  <a:lnTo>
                    <a:pt x="50" y="14"/>
                  </a:lnTo>
                  <a:lnTo>
                    <a:pt x="46" y="12"/>
                  </a:lnTo>
                  <a:lnTo>
                    <a:pt x="44" y="8"/>
                  </a:lnTo>
                  <a:lnTo>
                    <a:pt x="46" y="4"/>
                  </a:lnTo>
                  <a:lnTo>
                    <a:pt x="44" y="0"/>
                  </a:lnTo>
                  <a:lnTo>
                    <a:pt x="36" y="6"/>
                  </a:lnTo>
                  <a:lnTo>
                    <a:pt x="26" y="6"/>
                  </a:lnTo>
                  <a:lnTo>
                    <a:pt x="26" y="12"/>
                  </a:lnTo>
                  <a:lnTo>
                    <a:pt x="20" y="12"/>
                  </a:lnTo>
                  <a:lnTo>
                    <a:pt x="16" y="16"/>
                  </a:lnTo>
                  <a:lnTo>
                    <a:pt x="20" y="20"/>
                  </a:lnTo>
                  <a:lnTo>
                    <a:pt x="14" y="26"/>
                  </a:lnTo>
                  <a:lnTo>
                    <a:pt x="4" y="26"/>
                  </a:lnTo>
                  <a:lnTo>
                    <a:pt x="0" y="32"/>
                  </a:lnTo>
                  <a:lnTo>
                    <a:pt x="6" y="36"/>
                  </a:lnTo>
                  <a:lnTo>
                    <a:pt x="12" y="36"/>
                  </a:lnTo>
                  <a:lnTo>
                    <a:pt x="14" y="42"/>
                  </a:lnTo>
                  <a:lnTo>
                    <a:pt x="20" y="54"/>
                  </a:lnTo>
                  <a:lnTo>
                    <a:pt x="12" y="70"/>
                  </a:lnTo>
                  <a:lnTo>
                    <a:pt x="18" y="74"/>
                  </a:lnTo>
                  <a:lnTo>
                    <a:pt x="26" y="76"/>
                  </a:lnTo>
                  <a:lnTo>
                    <a:pt x="34" y="70"/>
                  </a:lnTo>
                  <a:lnTo>
                    <a:pt x="40" y="72"/>
                  </a:lnTo>
                  <a:lnTo>
                    <a:pt x="48" y="64"/>
                  </a:lnTo>
                  <a:lnTo>
                    <a:pt x="52" y="62"/>
                  </a:lnTo>
                  <a:lnTo>
                    <a:pt x="50" y="56"/>
                  </a:lnTo>
                  <a:lnTo>
                    <a:pt x="56" y="48"/>
                  </a:lnTo>
                  <a:lnTo>
                    <a:pt x="66" y="52"/>
                  </a:lnTo>
                  <a:lnTo>
                    <a:pt x="66" y="56"/>
                  </a:lnTo>
                  <a:lnTo>
                    <a:pt x="72" y="58"/>
                  </a:lnTo>
                  <a:lnTo>
                    <a:pt x="76" y="80"/>
                  </a:lnTo>
                  <a:lnTo>
                    <a:pt x="82" y="82"/>
                  </a:lnTo>
                  <a:lnTo>
                    <a:pt x="86" y="78"/>
                  </a:lnTo>
                  <a:lnTo>
                    <a:pt x="94" y="76"/>
                  </a:lnTo>
                  <a:lnTo>
                    <a:pt x="100" y="72"/>
                  </a:lnTo>
                  <a:lnTo>
                    <a:pt x="108" y="70"/>
                  </a:lnTo>
                  <a:lnTo>
                    <a:pt x="112" y="72"/>
                  </a:lnTo>
                  <a:lnTo>
                    <a:pt x="128" y="68"/>
                  </a:lnTo>
                  <a:lnTo>
                    <a:pt x="132" y="68"/>
                  </a:lnTo>
                  <a:lnTo>
                    <a:pt x="132" y="64"/>
                  </a:lnTo>
                  <a:lnTo>
                    <a:pt x="132" y="58"/>
                  </a:lnTo>
                  <a:lnTo>
                    <a:pt x="130" y="54"/>
                  </a:lnTo>
                  <a:lnTo>
                    <a:pt x="124" y="46"/>
                  </a:lnTo>
                  <a:lnTo>
                    <a:pt x="114" y="40"/>
                  </a:lnTo>
                  <a:lnTo>
                    <a:pt x="110" y="44"/>
                  </a:lnTo>
                  <a:lnTo>
                    <a:pt x="106" y="42"/>
                  </a:lnTo>
                  <a:lnTo>
                    <a:pt x="106" y="36"/>
                  </a:lnTo>
                  <a:lnTo>
                    <a:pt x="98" y="28"/>
                  </a:lnTo>
                  <a:lnTo>
                    <a:pt x="76" y="32"/>
                  </a:lnTo>
                  <a:lnTo>
                    <a:pt x="70"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3" name="Freeform 617"/>
            <p:cNvSpPr>
              <a:spLocks/>
            </p:cNvSpPr>
            <p:nvPr/>
          </p:nvSpPr>
          <p:spPr bwMode="auto">
            <a:xfrm>
              <a:off x="5957549" y="2706812"/>
              <a:ext cx="257776" cy="125666"/>
            </a:xfrm>
            <a:custGeom>
              <a:avLst/>
              <a:gdLst>
                <a:gd name="T0" fmla="*/ 142 w 160"/>
                <a:gd name="T1" fmla="*/ 8 h 78"/>
                <a:gd name="T2" fmla="*/ 114 w 160"/>
                <a:gd name="T3" fmla="*/ 8 h 78"/>
                <a:gd name="T4" fmla="*/ 102 w 160"/>
                <a:gd name="T5" fmla="*/ 6 h 78"/>
                <a:gd name="T6" fmla="*/ 88 w 160"/>
                <a:gd name="T7" fmla="*/ 6 h 78"/>
                <a:gd name="T8" fmla="*/ 64 w 160"/>
                <a:gd name="T9" fmla="*/ 4 h 78"/>
                <a:gd name="T10" fmla="*/ 56 w 160"/>
                <a:gd name="T11" fmla="*/ 0 h 78"/>
                <a:gd name="T12" fmla="*/ 48 w 160"/>
                <a:gd name="T13" fmla="*/ 2 h 78"/>
                <a:gd name="T14" fmla="*/ 50 w 160"/>
                <a:gd name="T15" fmla="*/ 14 h 78"/>
                <a:gd name="T16" fmla="*/ 42 w 160"/>
                <a:gd name="T17" fmla="*/ 14 h 78"/>
                <a:gd name="T18" fmla="*/ 34 w 160"/>
                <a:gd name="T19" fmla="*/ 12 h 78"/>
                <a:gd name="T20" fmla="*/ 24 w 160"/>
                <a:gd name="T21" fmla="*/ 8 h 78"/>
                <a:gd name="T22" fmla="*/ 18 w 160"/>
                <a:gd name="T23" fmla="*/ 10 h 78"/>
                <a:gd name="T24" fmla="*/ 20 w 160"/>
                <a:gd name="T25" fmla="*/ 14 h 78"/>
                <a:gd name="T26" fmla="*/ 16 w 160"/>
                <a:gd name="T27" fmla="*/ 16 h 78"/>
                <a:gd name="T28" fmla="*/ 16 w 160"/>
                <a:gd name="T29" fmla="*/ 18 h 78"/>
                <a:gd name="T30" fmla="*/ 6 w 160"/>
                <a:gd name="T31" fmla="*/ 26 h 78"/>
                <a:gd name="T32" fmla="*/ 6 w 160"/>
                <a:gd name="T33" fmla="*/ 34 h 78"/>
                <a:gd name="T34" fmla="*/ 16 w 160"/>
                <a:gd name="T35" fmla="*/ 34 h 78"/>
                <a:gd name="T36" fmla="*/ 20 w 160"/>
                <a:gd name="T37" fmla="*/ 40 h 78"/>
                <a:gd name="T38" fmla="*/ 24 w 160"/>
                <a:gd name="T39" fmla="*/ 40 h 78"/>
                <a:gd name="T40" fmla="*/ 30 w 160"/>
                <a:gd name="T41" fmla="*/ 34 h 78"/>
                <a:gd name="T42" fmla="*/ 38 w 160"/>
                <a:gd name="T43" fmla="*/ 40 h 78"/>
                <a:gd name="T44" fmla="*/ 44 w 160"/>
                <a:gd name="T45" fmla="*/ 40 h 78"/>
                <a:gd name="T46" fmla="*/ 48 w 160"/>
                <a:gd name="T47" fmla="*/ 44 h 78"/>
                <a:gd name="T48" fmla="*/ 56 w 160"/>
                <a:gd name="T49" fmla="*/ 46 h 78"/>
                <a:gd name="T50" fmla="*/ 58 w 160"/>
                <a:gd name="T51" fmla="*/ 48 h 78"/>
                <a:gd name="T52" fmla="*/ 54 w 160"/>
                <a:gd name="T53" fmla="*/ 48 h 78"/>
                <a:gd name="T54" fmla="*/ 50 w 160"/>
                <a:gd name="T55" fmla="*/ 54 h 78"/>
                <a:gd name="T56" fmla="*/ 44 w 160"/>
                <a:gd name="T57" fmla="*/ 56 h 78"/>
                <a:gd name="T58" fmla="*/ 38 w 160"/>
                <a:gd name="T59" fmla="*/ 60 h 78"/>
                <a:gd name="T60" fmla="*/ 30 w 160"/>
                <a:gd name="T61" fmla="*/ 60 h 78"/>
                <a:gd name="T62" fmla="*/ 26 w 160"/>
                <a:gd name="T63" fmla="*/ 60 h 78"/>
                <a:gd name="T64" fmla="*/ 22 w 160"/>
                <a:gd name="T65" fmla="*/ 60 h 78"/>
                <a:gd name="T66" fmla="*/ 18 w 160"/>
                <a:gd name="T67" fmla="*/ 64 h 78"/>
                <a:gd name="T68" fmla="*/ 6 w 160"/>
                <a:gd name="T69" fmla="*/ 64 h 78"/>
                <a:gd name="T70" fmla="*/ 0 w 160"/>
                <a:gd name="T71" fmla="*/ 68 h 78"/>
                <a:gd name="T72" fmla="*/ 4 w 160"/>
                <a:gd name="T73" fmla="*/ 72 h 78"/>
                <a:gd name="T74" fmla="*/ 16 w 160"/>
                <a:gd name="T75" fmla="*/ 72 h 78"/>
                <a:gd name="T76" fmla="*/ 22 w 160"/>
                <a:gd name="T77" fmla="*/ 72 h 78"/>
                <a:gd name="T78" fmla="*/ 26 w 160"/>
                <a:gd name="T79" fmla="*/ 74 h 78"/>
                <a:gd name="T80" fmla="*/ 36 w 160"/>
                <a:gd name="T81" fmla="*/ 72 h 78"/>
                <a:gd name="T82" fmla="*/ 42 w 160"/>
                <a:gd name="T83" fmla="*/ 72 h 78"/>
                <a:gd name="T84" fmla="*/ 48 w 160"/>
                <a:gd name="T85" fmla="*/ 78 h 78"/>
                <a:gd name="T86" fmla="*/ 70 w 160"/>
                <a:gd name="T87" fmla="*/ 74 h 78"/>
                <a:gd name="T88" fmla="*/ 74 w 160"/>
                <a:gd name="T89" fmla="*/ 62 h 78"/>
                <a:gd name="T90" fmla="*/ 82 w 160"/>
                <a:gd name="T91" fmla="*/ 60 h 78"/>
                <a:gd name="T92" fmla="*/ 86 w 160"/>
                <a:gd name="T93" fmla="*/ 56 h 78"/>
                <a:gd name="T94" fmla="*/ 96 w 160"/>
                <a:gd name="T95" fmla="*/ 52 h 78"/>
                <a:gd name="T96" fmla="*/ 100 w 160"/>
                <a:gd name="T97" fmla="*/ 56 h 78"/>
                <a:gd name="T98" fmla="*/ 112 w 160"/>
                <a:gd name="T99" fmla="*/ 56 h 78"/>
                <a:gd name="T100" fmla="*/ 114 w 160"/>
                <a:gd name="T101" fmla="*/ 54 h 78"/>
                <a:gd name="T102" fmla="*/ 114 w 160"/>
                <a:gd name="T103" fmla="*/ 44 h 78"/>
                <a:gd name="T104" fmla="*/ 136 w 160"/>
                <a:gd name="T105" fmla="*/ 42 h 78"/>
                <a:gd name="T106" fmla="*/ 138 w 160"/>
                <a:gd name="T107" fmla="*/ 36 h 78"/>
                <a:gd name="T108" fmla="*/ 148 w 160"/>
                <a:gd name="T109" fmla="*/ 28 h 78"/>
                <a:gd name="T110" fmla="*/ 152 w 160"/>
                <a:gd name="T111" fmla="*/ 28 h 78"/>
                <a:gd name="T112" fmla="*/ 156 w 160"/>
                <a:gd name="T113" fmla="*/ 24 h 78"/>
                <a:gd name="T114" fmla="*/ 160 w 160"/>
                <a:gd name="T115" fmla="*/ 22 h 78"/>
                <a:gd name="T116" fmla="*/ 160 w 160"/>
                <a:gd name="T117" fmla="*/ 18 h 78"/>
                <a:gd name="T118" fmla="*/ 158 w 160"/>
                <a:gd name="T119" fmla="*/ 18 h 78"/>
                <a:gd name="T120" fmla="*/ 144 w 160"/>
                <a:gd name="T121" fmla="*/ 12 h 78"/>
                <a:gd name="T122" fmla="*/ 142 w 160"/>
                <a:gd name="T123"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78">
                  <a:moveTo>
                    <a:pt x="142" y="8"/>
                  </a:moveTo>
                  <a:lnTo>
                    <a:pt x="114" y="8"/>
                  </a:lnTo>
                  <a:lnTo>
                    <a:pt x="102" y="6"/>
                  </a:lnTo>
                  <a:lnTo>
                    <a:pt x="88" y="6"/>
                  </a:lnTo>
                  <a:lnTo>
                    <a:pt x="64" y="4"/>
                  </a:lnTo>
                  <a:lnTo>
                    <a:pt x="56" y="0"/>
                  </a:lnTo>
                  <a:lnTo>
                    <a:pt x="48" y="2"/>
                  </a:lnTo>
                  <a:lnTo>
                    <a:pt x="50" y="14"/>
                  </a:lnTo>
                  <a:lnTo>
                    <a:pt x="42" y="14"/>
                  </a:lnTo>
                  <a:lnTo>
                    <a:pt x="34" y="12"/>
                  </a:lnTo>
                  <a:lnTo>
                    <a:pt x="24" y="8"/>
                  </a:lnTo>
                  <a:lnTo>
                    <a:pt x="18" y="10"/>
                  </a:lnTo>
                  <a:lnTo>
                    <a:pt x="20" y="14"/>
                  </a:lnTo>
                  <a:lnTo>
                    <a:pt x="16" y="16"/>
                  </a:lnTo>
                  <a:lnTo>
                    <a:pt x="16" y="18"/>
                  </a:lnTo>
                  <a:lnTo>
                    <a:pt x="6" y="26"/>
                  </a:lnTo>
                  <a:lnTo>
                    <a:pt x="6" y="34"/>
                  </a:lnTo>
                  <a:lnTo>
                    <a:pt x="16" y="34"/>
                  </a:lnTo>
                  <a:lnTo>
                    <a:pt x="20" y="40"/>
                  </a:lnTo>
                  <a:lnTo>
                    <a:pt x="24" y="40"/>
                  </a:lnTo>
                  <a:lnTo>
                    <a:pt x="30" y="34"/>
                  </a:lnTo>
                  <a:lnTo>
                    <a:pt x="38" y="40"/>
                  </a:lnTo>
                  <a:lnTo>
                    <a:pt x="44" y="40"/>
                  </a:lnTo>
                  <a:lnTo>
                    <a:pt x="48" y="44"/>
                  </a:lnTo>
                  <a:lnTo>
                    <a:pt x="56" y="46"/>
                  </a:lnTo>
                  <a:lnTo>
                    <a:pt x="58" y="48"/>
                  </a:lnTo>
                  <a:lnTo>
                    <a:pt x="54" y="48"/>
                  </a:lnTo>
                  <a:lnTo>
                    <a:pt x="50" y="54"/>
                  </a:lnTo>
                  <a:lnTo>
                    <a:pt x="44" y="56"/>
                  </a:lnTo>
                  <a:lnTo>
                    <a:pt x="38" y="60"/>
                  </a:lnTo>
                  <a:lnTo>
                    <a:pt x="30" y="60"/>
                  </a:lnTo>
                  <a:lnTo>
                    <a:pt x="26" y="60"/>
                  </a:lnTo>
                  <a:lnTo>
                    <a:pt x="22" y="60"/>
                  </a:lnTo>
                  <a:lnTo>
                    <a:pt x="18" y="64"/>
                  </a:lnTo>
                  <a:lnTo>
                    <a:pt x="6" y="64"/>
                  </a:lnTo>
                  <a:lnTo>
                    <a:pt x="0" y="68"/>
                  </a:lnTo>
                  <a:lnTo>
                    <a:pt x="4" y="72"/>
                  </a:lnTo>
                  <a:lnTo>
                    <a:pt x="16" y="72"/>
                  </a:lnTo>
                  <a:lnTo>
                    <a:pt x="22" y="72"/>
                  </a:lnTo>
                  <a:lnTo>
                    <a:pt x="26" y="74"/>
                  </a:lnTo>
                  <a:lnTo>
                    <a:pt x="36" y="72"/>
                  </a:lnTo>
                  <a:lnTo>
                    <a:pt x="42" y="72"/>
                  </a:lnTo>
                  <a:lnTo>
                    <a:pt x="48" y="78"/>
                  </a:lnTo>
                  <a:lnTo>
                    <a:pt x="70" y="74"/>
                  </a:lnTo>
                  <a:lnTo>
                    <a:pt x="74" y="62"/>
                  </a:lnTo>
                  <a:lnTo>
                    <a:pt x="82" y="60"/>
                  </a:lnTo>
                  <a:lnTo>
                    <a:pt x="86" y="56"/>
                  </a:lnTo>
                  <a:lnTo>
                    <a:pt x="96" y="52"/>
                  </a:lnTo>
                  <a:lnTo>
                    <a:pt x="100" y="56"/>
                  </a:lnTo>
                  <a:lnTo>
                    <a:pt x="112" y="56"/>
                  </a:lnTo>
                  <a:lnTo>
                    <a:pt x="114" y="54"/>
                  </a:lnTo>
                  <a:lnTo>
                    <a:pt x="114" y="44"/>
                  </a:lnTo>
                  <a:lnTo>
                    <a:pt x="136" y="42"/>
                  </a:lnTo>
                  <a:lnTo>
                    <a:pt x="138" y="36"/>
                  </a:lnTo>
                  <a:lnTo>
                    <a:pt x="148" y="28"/>
                  </a:lnTo>
                  <a:lnTo>
                    <a:pt x="152" y="28"/>
                  </a:lnTo>
                  <a:lnTo>
                    <a:pt x="156" y="24"/>
                  </a:lnTo>
                  <a:lnTo>
                    <a:pt x="160" y="22"/>
                  </a:lnTo>
                  <a:lnTo>
                    <a:pt x="160" y="18"/>
                  </a:lnTo>
                  <a:lnTo>
                    <a:pt x="158" y="18"/>
                  </a:lnTo>
                  <a:lnTo>
                    <a:pt x="144" y="12"/>
                  </a:lnTo>
                  <a:lnTo>
                    <a:pt x="14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4" name="Freeform 618"/>
            <p:cNvSpPr>
              <a:spLocks/>
            </p:cNvSpPr>
            <p:nvPr/>
          </p:nvSpPr>
          <p:spPr bwMode="auto">
            <a:xfrm>
              <a:off x="6324880" y="2428092"/>
              <a:ext cx="829718" cy="330276"/>
            </a:xfrm>
            <a:custGeom>
              <a:avLst/>
              <a:gdLst>
                <a:gd name="T0" fmla="*/ 18 w 515"/>
                <a:gd name="T1" fmla="*/ 76 h 205"/>
                <a:gd name="T2" fmla="*/ 36 w 515"/>
                <a:gd name="T3" fmla="*/ 82 h 205"/>
                <a:gd name="T4" fmla="*/ 52 w 515"/>
                <a:gd name="T5" fmla="*/ 86 h 205"/>
                <a:gd name="T6" fmla="*/ 70 w 515"/>
                <a:gd name="T7" fmla="*/ 107 h 205"/>
                <a:gd name="T8" fmla="*/ 72 w 515"/>
                <a:gd name="T9" fmla="*/ 131 h 205"/>
                <a:gd name="T10" fmla="*/ 90 w 515"/>
                <a:gd name="T11" fmla="*/ 137 h 205"/>
                <a:gd name="T12" fmla="*/ 120 w 515"/>
                <a:gd name="T13" fmla="*/ 139 h 205"/>
                <a:gd name="T14" fmla="*/ 149 w 515"/>
                <a:gd name="T15" fmla="*/ 153 h 205"/>
                <a:gd name="T16" fmla="*/ 161 w 515"/>
                <a:gd name="T17" fmla="*/ 157 h 205"/>
                <a:gd name="T18" fmla="*/ 173 w 515"/>
                <a:gd name="T19" fmla="*/ 175 h 205"/>
                <a:gd name="T20" fmla="*/ 187 w 515"/>
                <a:gd name="T21" fmla="*/ 183 h 205"/>
                <a:gd name="T22" fmla="*/ 211 w 515"/>
                <a:gd name="T23" fmla="*/ 181 h 205"/>
                <a:gd name="T24" fmla="*/ 247 w 515"/>
                <a:gd name="T25" fmla="*/ 181 h 205"/>
                <a:gd name="T26" fmla="*/ 279 w 515"/>
                <a:gd name="T27" fmla="*/ 191 h 205"/>
                <a:gd name="T28" fmla="*/ 319 w 515"/>
                <a:gd name="T29" fmla="*/ 199 h 205"/>
                <a:gd name="T30" fmla="*/ 331 w 515"/>
                <a:gd name="T31" fmla="*/ 205 h 205"/>
                <a:gd name="T32" fmla="*/ 381 w 515"/>
                <a:gd name="T33" fmla="*/ 187 h 205"/>
                <a:gd name="T34" fmla="*/ 407 w 515"/>
                <a:gd name="T35" fmla="*/ 183 h 205"/>
                <a:gd name="T36" fmla="*/ 419 w 515"/>
                <a:gd name="T37" fmla="*/ 165 h 205"/>
                <a:gd name="T38" fmla="*/ 411 w 515"/>
                <a:gd name="T39" fmla="*/ 155 h 205"/>
                <a:gd name="T40" fmla="*/ 409 w 515"/>
                <a:gd name="T41" fmla="*/ 135 h 205"/>
                <a:gd name="T42" fmla="*/ 437 w 515"/>
                <a:gd name="T43" fmla="*/ 139 h 205"/>
                <a:gd name="T44" fmla="*/ 449 w 515"/>
                <a:gd name="T45" fmla="*/ 131 h 205"/>
                <a:gd name="T46" fmla="*/ 471 w 515"/>
                <a:gd name="T47" fmla="*/ 125 h 205"/>
                <a:gd name="T48" fmla="*/ 481 w 515"/>
                <a:gd name="T49" fmla="*/ 113 h 205"/>
                <a:gd name="T50" fmla="*/ 501 w 515"/>
                <a:gd name="T51" fmla="*/ 107 h 205"/>
                <a:gd name="T52" fmla="*/ 513 w 515"/>
                <a:gd name="T53" fmla="*/ 101 h 205"/>
                <a:gd name="T54" fmla="*/ 491 w 515"/>
                <a:gd name="T55" fmla="*/ 86 h 205"/>
                <a:gd name="T56" fmla="*/ 471 w 515"/>
                <a:gd name="T57" fmla="*/ 78 h 205"/>
                <a:gd name="T58" fmla="*/ 457 w 515"/>
                <a:gd name="T59" fmla="*/ 82 h 205"/>
                <a:gd name="T60" fmla="*/ 435 w 515"/>
                <a:gd name="T61" fmla="*/ 82 h 205"/>
                <a:gd name="T62" fmla="*/ 431 w 515"/>
                <a:gd name="T63" fmla="*/ 68 h 205"/>
                <a:gd name="T64" fmla="*/ 433 w 515"/>
                <a:gd name="T65" fmla="*/ 46 h 205"/>
                <a:gd name="T66" fmla="*/ 417 w 515"/>
                <a:gd name="T67" fmla="*/ 44 h 205"/>
                <a:gd name="T68" fmla="*/ 399 w 515"/>
                <a:gd name="T69" fmla="*/ 38 h 205"/>
                <a:gd name="T70" fmla="*/ 375 w 515"/>
                <a:gd name="T71" fmla="*/ 50 h 205"/>
                <a:gd name="T72" fmla="*/ 349 w 515"/>
                <a:gd name="T73" fmla="*/ 58 h 205"/>
                <a:gd name="T74" fmla="*/ 313 w 515"/>
                <a:gd name="T75" fmla="*/ 56 h 205"/>
                <a:gd name="T76" fmla="*/ 299 w 515"/>
                <a:gd name="T77" fmla="*/ 40 h 205"/>
                <a:gd name="T78" fmla="*/ 277 w 515"/>
                <a:gd name="T79" fmla="*/ 36 h 205"/>
                <a:gd name="T80" fmla="*/ 249 w 515"/>
                <a:gd name="T81" fmla="*/ 40 h 205"/>
                <a:gd name="T82" fmla="*/ 221 w 515"/>
                <a:gd name="T83" fmla="*/ 38 h 205"/>
                <a:gd name="T84" fmla="*/ 205 w 515"/>
                <a:gd name="T85" fmla="*/ 22 h 205"/>
                <a:gd name="T86" fmla="*/ 181 w 515"/>
                <a:gd name="T87" fmla="*/ 10 h 205"/>
                <a:gd name="T88" fmla="*/ 157 w 515"/>
                <a:gd name="T89" fmla="*/ 6 h 205"/>
                <a:gd name="T90" fmla="*/ 138 w 515"/>
                <a:gd name="T91" fmla="*/ 8 h 205"/>
                <a:gd name="T92" fmla="*/ 134 w 515"/>
                <a:gd name="T93" fmla="*/ 22 h 205"/>
                <a:gd name="T94" fmla="*/ 149 w 515"/>
                <a:gd name="T95" fmla="*/ 32 h 205"/>
                <a:gd name="T96" fmla="*/ 140 w 515"/>
                <a:gd name="T97" fmla="*/ 46 h 205"/>
                <a:gd name="T98" fmla="*/ 114 w 515"/>
                <a:gd name="T99" fmla="*/ 42 h 205"/>
                <a:gd name="T100" fmla="*/ 90 w 515"/>
                <a:gd name="T101" fmla="*/ 38 h 205"/>
                <a:gd name="T102" fmla="*/ 66 w 515"/>
                <a:gd name="T103" fmla="*/ 30 h 205"/>
                <a:gd name="T104" fmla="*/ 44 w 515"/>
                <a:gd name="T105" fmla="*/ 34 h 205"/>
                <a:gd name="T106" fmla="*/ 26 w 515"/>
                <a:gd name="T107" fmla="*/ 42 h 205"/>
                <a:gd name="T108" fmla="*/ 8 w 515"/>
                <a:gd name="T109" fmla="*/ 54 h 205"/>
                <a:gd name="T110" fmla="*/ 0 w 515"/>
                <a:gd name="T111" fmla="*/ 6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5" h="205">
                  <a:moveTo>
                    <a:pt x="10" y="74"/>
                  </a:moveTo>
                  <a:lnTo>
                    <a:pt x="18" y="76"/>
                  </a:lnTo>
                  <a:lnTo>
                    <a:pt x="28" y="82"/>
                  </a:lnTo>
                  <a:lnTo>
                    <a:pt x="36" y="82"/>
                  </a:lnTo>
                  <a:lnTo>
                    <a:pt x="44" y="86"/>
                  </a:lnTo>
                  <a:lnTo>
                    <a:pt x="52" y="86"/>
                  </a:lnTo>
                  <a:lnTo>
                    <a:pt x="62" y="101"/>
                  </a:lnTo>
                  <a:lnTo>
                    <a:pt x="70" y="107"/>
                  </a:lnTo>
                  <a:lnTo>
                    <a:pt x="74" y="121"/>
                  </a:lnTo>
                  <a:lnTo>
                    <a:pt x="72" y="131"/>
                  </a:lnTo>
                  <a:lnTo>
                    <a:pt x="78" y="135"/>
                  </a:lnTo>
                  <a:lnTo>
                    <a:pt x="90" y="137"/>
                  </a:lnTo>
                  <a:lnTo>
                    <a:pt x="112" y="137"/>
                  </a:lnTo>
                  <a:lnTo>
                    <a:pt x="120" y="139"/>
                  </a:lnTo>
                  <a:lnTo>
                    <a:pt x="132" y="147"/>
                  </a:lnTo>
                  <a:lnTo>
                    <a:pt x="149" y="153"/>
                  </a:lnTo>
                  <a:lnTo>
                    <a:pt x="159" y="155"/>
                  </a:lnTo>
                  <a:lnTo>
                    <a:pt x="161" y="157"/>
                  </a:lnTo>
                  <a:lnTo>
                    <a:pt x="169" y="163"/>
                  </a:lnTo>
                  <a:lnTo>
                    <a:pt x="173" y="175"/>
                  </a:lnTo>
                  <a:lnTo>
                    <a:pt x="183" y="177"/>
                  </a:lnTo>
                  <a:lnTo>
                    <a:pt x="187" y="183"/>
                  </a:lnTo>
                  <a:lnTo>
                    <a:pt x="205" y="185"/>
                  </a:lnTo>
                  <a:lnTo>
                    <a:pt x="211" y="181"/>
                  </a:lnTo>
                  <a:lnTo>
                    <a:pt x="233" y="185"/>
                  </a:lnTo>
                  <a:lnTo>
                    <a:pt x="247" y="181"/>
                  </a:lnTo>
                  <a:lnTo>
                    <a:pt x="273" y="185"/>
                  </a:lnTo>
                  <a:lnTo>
                    <a:pt x="279" y="191"/>
                  </a:lnTo>
                  <a:lnTo>
                    <a:pt x="309" y="201"/>
                  </a:lnTo>
                  <a:lnTo>
                    <a:pt x="319" y="199"/>
                  </a:lnTo>
                  <a:lnTo>
                    <a:pt x="321" y="203"/>
                  </a:lnTo>
                  <a:lnTo>
                    <a:pt x="331" y="205"/>
                  </a:lnTo>
                  <a:lnTo>
                    <a:pt x="351" y="191"/>
                  </a:lnTo>
                  <a:lnTo>
                    <a:pt x="381" y="187"/>
                  </a:lnTo>
                  <a:lnTo>
                    <a:pt x="395" y="189"/>
                  </a:lnTo>
                  <a:lnTo>
                    <a:pt x="407" y="183"/>
                  </a:lnTo>
                  <a:lnTo>
                    <a:pt x="411" y="171"/>
                  </a:lnTo>
                  <a:lnTo>
                    <a:pt x="419" y="165"/>
                  </a:lnTo>
                  <a:lnTo>
                    <a:pt x="419" y="159"/>
                  </a:lnTo>
                  <a:lnTo>
                    <a:pt x="411" y="155"/>
                  </a:lnTo>
                  <a:lnTo>
                    <a:pt x="407" y="145"/>
                  </a:lnTo>
                  <a:lnTo>
                    <a:pt x="409" y="135"/>
                  </a:lnTo>
                  <a:lnTo>
                    <a:pt x="417" y="133"/>
                  </a:lnTo>
                  <a:lnTo>
                    <a:pt x="437" y="139"/>
                  </a:lnTo>
                  <a:lnTo>
                    <a:pt x="445" y="137"/>
                  </a:lnTo>
                  <a:lnTo>
                    <a:pt x="449" y="131"/>
                  </a:lnTo>
                  <a:lnTo>
                    <a:pt x="465" y="131"/>
                  </a:lnTo>
                  <a:lnTo>
                    <a:pt x="471" y="125"/>
                  </a:lnTo>
                  <a:lnTo>
                    <a:pt x="469" y="117"/>
                  </a:lnTo>
                  <a:lnTo>
                    <a:pt x="481" y="113"/>
                  </a:lnTo>
                  <a:lnTo>
                    <a:pt x="491" y="107"/>
                  </a:lnTo>
                  <a:lnTo>
                    <a:pt x="501" y="107"/>
                  </a:lnTo>
                  <a:lnTo>
                    <a:pt x="515" y="111"/>
                  </a:lnTo>
                  <a:lnTo>
                    <a:pt x="513" y="101"/>
                  </a:lnTo>
                  <a:lnTo>
                    <a:pt x="499" y="90"/>
                  </a:lnTo>
                  <a:lnTo>
                    <a:pt x="491" y="86"/>
                  </a:lnTo>
                  <a:lnTo>
                    <a:pt x="487" y="82"/>
                  </a:lnTo>
                  <a:lnTo>
                    <a:pt x="471" y="78"/>
                  </a:lnTo>
                  <a:lnTo>
                    <a:pt x="465" y="86"/>
                  </a:lnTo>
                  <a:lnTo>
                    <a:pt x="457" y="82"/>
                  </a:lnTo>
                  <a:lnTo>
                    <a:pt x="441" y="86"/>
                  </a:lnTo>
                  <a:lnTo>
                    <a:pt x="435" y="82"/>
                  </a:lnTo>
                  <a:lnTo>
                    <a:pt x="435" y="74"/>
                  </a:lnTo>
                  <a:lnTo>
                    <a:pt x="431" y="68"/>
                  </a:lnTo>
                  <a:lnTo>
                    <a:pt x="433" y="58"/>
                  </a:lnTo>
                  <a:lnTo>
                    <a:pt x="433" y="46"/>
                  </a:lnTo>
                  <a:lnTo>
                    <a:pt x="425" y="40"/>
                  </a:lnTo>
                  <a:lnTo>
                    <a:pt x="417" y="44"/>
                  </a:lnTo>
                  <a:lnTo>
                    <a:pt x="407" y="44"/>
                  </a:lnTo>
                  <a:lnTo>
                    <a:pt x="399" y="38"/>
                  </a:lnTo>
                  <a:lnTo>
                    <a:pt x="377" y="44"/>
                  </a:lnTo>
                  <a:lnTo>
                    <a:pt x="375" y="50"/>
                  </a:lnTo>
                  <a:lnTo>
                    <a:pt x="355" y="54"/>
                  </a:lnTo>
                  <a:lnTo>
                    <a:pt x="349" y="58"/>
                  </a:lnTo>
                  <a:lnTo>
                    <a:pt x="331" y="56"/>
                  </a:lnTo>
                  <a:lnTo>
                    <a:pt x="313" y="56"/>
                  </a:lnTo>
                  <a:lnTo>
                    <a:pt x="303" y="50"/>
                  </a:lnTo>
                  <a:lnTo>
                    <a:pt x="299" y="40"/>
                  </a:lnTo>
                  <a:lnTo>
                    <a:pt x="283" y="40"/>
                  </a:lnTo>
                  <a:lnTo>
                    <a:pt x="277" y="36"/>
                  </a:lnTo>
                  <a:lnTo>
                    <a:pt x="255" y="36"/>
                  </a:lnTo>
                  <a:lnTo>
                    <a:pt x="249" y="40"/>
                  </a:lnTo>
                  <a:lnTo>
                    <a:pt x="227" y="36"/>
                  </a:lnTo>
                  <a:lnTo>
                    <a:pt x="221" y="38"/>
                  </a:lnTo>
                  <a:lnTo>
                    <a:pt x="205" y="28"/>
                  </a:lnTo>
                  <a:lnTo>
                    <a:pt x="205" y="22"/>
                  </a:lnTo>
                  <a:lnTo>
                    <a:pt x="193" y="10"/>
                  </a:lnTo>
                  <a:lnTo>
                    <a:pt x="181" y="10"/>
                  </a:lnTo>
                  <a:lnTo>
                    <a:pt x="173" y="4"/>
                  </a:lnTo>
                  <a:lnTo>
                    <a:pt x="157" y="6"/>
                  </a:lnTo>
                  <a:lnTo>
                    <a:pt x="138" y="0"/>
                  </a:lnTo>
                  <a:lnTo>
                    <a:pt x="138" y="8"/>
                  </a:lnTo>
                  <a:lnTo>
                    <a:pt x="136" y="10"/>
                  </a:lnTo>
                  <a:lnTo>
                    <a:pt x="134" y="22"/>
                  </a:lnTo>
                  <a:lnTo>
                    <a:pt x="140" y="30"/>
                  </a:lnTo>
                  <a:lnTo>
                    <a:pt x="149" y="32"/>
                  </a:lnTo>
                  <a:lnTo>
                    <a:pt x="149" y="40"/>
                  </a:lnTo>
                  <a:lnTo>
                    <a:pt x="140" y="46"/>
                  </a:lnTo>
                  <a:lnTo>
                    <a:pt x="134" y="44"/>
                  </a:lnTo>
                  <a:lnTo>
                    <a:pt x="114" y="42"/>
                  </a:lnTo>
                  <a:lnTo>
                    <a:pt x="106" y="44"/>
                  </a:lnTo>
                  <a:lnTo>
                    <a:pt x="90" y="38"/>
                  </a:lnTo>
                  <a:lnTo>
                    <a:pt x="84" y="30"/>
                  </a:lnTo>
                  <a:lnTo>
                    <a:pt x="66" y="30"/>
                  </a:lnTo>
                  <a:lnTo>
                    <a:pt x="56" y="28"/>
                  </a:lnTo>
                  <a:lnTo>
                    <a:pt x="44" y="34"/>
                  </a:lnTo>
                  <a:lnTo>
                    <a:pt x="38" y="34"/>
                  </a:lnTo>
                  <a:lnTo>
                    <a:pt x="26" y="42"/>
                  </a:lnTo>
                  <a:lnTo>
                    <a:pt x="22" y="50"/>
                  </a:lnTo>
                  <a:lnTo>
                    <a:pt x="8" y="54"/>
                  </a:lnTo>
                  <a:lnTo>
                    <a:pt x="0" y="58"/>
                  </a:lnTo>
                  <a:lnTo>
                    <a:pt x="0" y="66"/>
                  </a:lnTo>
                  <a:lnTo>
                    <a:pt x="10" y="7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5" name="Freeform 619"/>
            <p:cNvSpPr>
              <a:spLocks/>
            </p:cNvSpPr>
            <p:nvPr/>
          </p:nvSpPr>
          <p:spPr bwMode="auto">
            <a:xfrm>
              <a:off x="5319552" y="2328203"/>
              <a:ext cx="989217" cy="449497"/>
            </a:xfrm>
            <a:custGeom>
              <a:avLst/>
              <a:gdLst>
                <a:gd name="T0" fmla="*/ 98 w 614"/>
                <a:gd name="T1" fmla="*/ 167 h 279"/>
                <a:gd name="T2" fmla="*/ 112 w 614"/>
                <a:gd name="T3" fmla="*/ 179 h 279"/>
                <a:gd name="T4" fmla="*/ 106 w 614"/>
                <a:gd name="T5" fmla="*/ 193 h 279"/>
                <a:gd name="T6" fmla="*/ 84 w 614"/>
                <a:gd name="T7" fmla="*/ 201 h 279"/>
                <a:gd name="T8" fmla="*/ 72 w 614"/>
                <a:gd name="T9" fmla="*/ 213 h 279"/>
                <a:gd name="T10" fmla="*/ 94 w 614"/>
                <a:gd name="T11" fmla="*/ 235 h 279"/>
                <a:gd name="T12" fmla="*/ 116 w 614"/>
                <a:gd name="T13" fmla="*/ 245 h 279"/>
                <a:gd name="T14" fmla="*/ 120 w 614"/>
                <a:gd name="T15" fmla="*/ 265 h 279"/>
                <a:gd name="T16" fmla="*/ 138 w 614"/>
                <a:gd name="T17" fmla="*/ 247 h 279"/>
                <a:gd name="T18" fmla="*/ 166 w 614"/>
                <a:gd name="T19" fmla="*/ 273 h 279"/>
                <a:gd name="T20" fmla="*/ 204 w 614"/>
                <a:gd name="T21" fmla="*/ 189 h 279"/>
                <a:gd name="T22" fmla="*/ 258 w 614"/>
                <a:gd name="T23" fmla="*/ 229 h 279"/>
                <a:gd name="T24" fmla="*/ 306 w 614"/>
                <a:gd name="T25" fmla="*/ 229 h 279"/>
                <a:gd name="T26" fmla="*/ 326 w 614"/>
                <a:gd name="T27" fmla="*/ 261 h 279"/>
                <a:gd name="T28" fmla="*/ 342 w 614"/>
                <a:gd name="T29" fmla="*/ 271 h 279"/>
                <a:gd name="T30" fmla="*/ 380 w 614"/>
                <a:gd name="T31" fmla="*/ 279 h 279"/>
                <a:gd name="T32" fmla="*/ 390 w 614"/>
                <a:gd name="T33" fmla="*/ 265 h 279"/>
                <a:gd name="T34" fmla="*/ 410 w 614"/>
                <a:gd name="T35" fmla="*/ 251 h 279"/>
                <a:gd name="T36" fmla="*/ 414 w 614"/>
                <a:gd name="T37" fmla="*/ 245 h 279"/>
                <a:gd name="T38" fmla="*/ 438 w 614"/>
                <a:gd name="T39" fmla="*/ 249 h 279"/>
                <a:gd name="T40" fmla="*/ 452 w 614"/>
                <a:gd name="T41" fmla="*/ 235 h 279"/>
                <a:gd name="T42" fmla="*/ 498 w 614"/>
                <a:gd name="T43" fmla="*/ 241 h 279"/>
                <a:gd name="T44" fmla="*/ 540 w 614"/>
                <a:gd name="T45" fmla="*/ 247 h 279"/>
                <a:gd name="T46" fmla="*/ 554 w 614"/>
                <a:gd name="T47" fmla="*/ 239 h 279"/>
                <a:gd name="T48" fmla="*/ 532 w 614"/>
                <a:gd name="T49" fmla="*/ 199 h 279"/>
                <a:gd name="T50" fmla="*/ 570 w 614"/>
                <a:gd name="T51" fmla="*/ 199 h 279"/>
                <a:gd name="T52" fmla="*/ 566 w 614"/>
                <a:gd name="T53" fmla="*/ 161 h 279"/>
                <a:gd name="T54" fmla="*/ 606 w 614"/>
                <a:gd name="T55" fmla="*/ 161 h 279"/>
                <a:gd name="T56" fmla="*/ 610 w 614"/>
                <a:gd name="T57" fmla="*/ 134 h 279"/>
                <a:gd name="T58" fmla="*/ 602 w 614"/>
                <a:gd name="T59" fmla="*/ 114 h 279"/>
                <a:gd name="T60" fmla="*/ 586 w 614"/>
                <a:gd name="T61" fmla="*/ 112 h 279"/>
                <a:gd name="T62" fmla="*/ 554 w 614"/>
                <a:gd name="T63" fmla="*/ 90 h 279"/>
                <a:gd name="T64" fmla="*/ 516 w 614"/>
                <a:gd name="T65" fmla="*/ 90 h 279"/>
                <a:gd name="T66" fmla="*/ 504 w 614"/>
                <a:gd name="T67" fmla="*/ 80 h 279"/>
                <a:gd name="T68" fmla="*/ 442 w 614"/>
                <a:gd name="T69" fmla="*/ 42 h 279"/>
                <a:gd name="T70" fmla="*/ 402 w 614"/>
                <a:gd name="T71" fmla="*/ 26 h 279"/>
                <a:gd name="T72" fmla="*/ 382 w 614"/>
                <a:gd name="T73" fmla="*/ 32 h 279"/>
                <a:gd name="T74" fmla="*/ 362 w 614"/>
                <a:gd name="T75" fmla="*/ 26 h 279"/>
                <a:gd name="T76" fmla="*/ 334 w 614"/>
                <a:gd name="T77" fmla="*/ 18 h 279"/>
                <a:gd name="T78" fmla="*/ 294 w 614"/>
                <a:gd name="T79" fmla="*/ 0 h 279"/>
                <a:gd name="T80" fmla="*/ 262 w 614"/>
                <a:gd name="T81" fmla="*/ 16 h 279"/>
                <a:gd name="T82" fmla="*/ 224 w 614"/>
                <a:gd name="T83" fmla="*/ 26 h 279"/>
                <a:gd name="T84" fmla="*/ 194 w 614"/>
                <a:gd name="T85" fmla="*/ 28 h 279"/>
                <a:gd name="T86" fmla="*/ 202 w 614"/>
                <a:gd name="T87" fmla="*/ 42 h 279"/>
                <a:gd name="T88" fmla="*/ 200 w 614"/>
                <a:gd name="T89" fmla="*/ 48 h 279"/>
                <a:gd name="T90" fmla="*/ 192 w 614"/>
                <a:gd name="T91" fmla="*/ 66 h 279"/>
                <a:gd name="T92" fmla="*/ 214 w 614"/>
                <a:gd name="T93" fmla="*/ 86 h 279"/>
                <a:gd name="T94" fmla="*/ 190 w 614"/>
                <a:gd name="T95" fmla="*/ 92 h 279"/>
                <a:gd name="T96" fmla="*/ 158 w 614"/>
                <a:gd name="T97" fmla="*/ 82 h 279"/>
                <a:gd name="T98" fmla="*/ 132 w 614"/>
                <a:gd name="T99" fmla="*/ 92 h 279"/>
                <a:gd name="T100" fmla="*/ 110 w 614"/>
                <a:gd name="T101" fmla="*/ 92 h 279"/>
                <a:gd name="T102" fmla="*/ 92 w 614"/>
                <a:gd name="T103" fmla="*/ 76 h 279"/>
                <a:gd name="T104" fmla="*/ 60 w 614"/>
                <a:gd name="T105" fmla="*/ 74 h 279"/>
                <a:gd name="T106" fmla="*/ 34 w 614"/>
                <a:gd name="T107" fmla="*/ 80 h 279"/>
                <a:gd name="T108" fmla="*/ 30 w 614"/>
                <a:gd name="T109" fmla="*/ 104 h 279"/>
                <a:gd name="T110" fmla="*/ 2 w 614"/>
                <a:gd name="T111" fmla="*/ 104 h 279"/>
                <a:gd name="T112" fmla="*/ 0 w 614"/>
                <a:gd name="T113" fmla="*/ 134 h 279"/>
                <a:gd name="T114" fmla="*/ 24 w 614"/>
                <a:gd name="T115" fmla="*/ 148 h 279"/>
                <a:gd name="T116" fmla="*/ 38 w 614"/>
                <a:gd name="T117" fmla="*/ 175 h 279"/>
                <a:gd name="T118" fmla="*/ 80 w 614"/>
                <a:gd name="T119" fmla="*/ 16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4" h="279">
                  <a:moveTo>
                    <a:pt x="80" y="163"/>
                  </a:moveTo>
                  <a:lnTo>
                    <a:pt x="86" y="165"/>
                  </a:lnTo>
                  <a:lnTo>
                    <a:pt x="98" y="167"/>
                  </a:lnTo>
                  <a:lnTo>
                    <a:pt x="100" y="165"/>
                  </a:lnTo>
                  <a:lnTo>
                    <a:pt x="110" y="167"/>
                  </a:lnTo>
                  <a:lnTo>
                    <a:pt x="112" y="179"/>
                  </a:lnTo>
                  <a:lnTo>
                    <a:pt x="108" y="191"/>
                  </a:lnTo>
                  <a:lnTo>
                    <a:pt x="118" y="195"/>
                  </a:lnTo>
                  <a:lnTo>
                    <a:pt x="106" y="193"/>
                  </a:lnTo>
                  <a:lnTo>
                    <a:pt x="88" y="195"/>
                  </a:lnTo>
                  <a:lnTo>
                    <a:pt x="86" y="201"/>
                  </a:lnTo>
                  <a:lnTo>
                    <a:pt x="84" y="201"/>
                  </a:lnTo>
                  <a:lnTo>
                    <a:pt x="92" y="211"/>
                  </a:lnTo>
                  <a:lnTo>
                    <a:pt x="74" y="207"/>
                  </a:lnTo>
                  <a:lnTo>
                    <a:pt x="72" y="213"/>
                  </a:lnTo>
                  <a:lnTo>
                    <a:pt x="84" y="217"/>
                  </a:lnTo>
                  <a:lnTo>
                    <a:pt x="92" y="229"/>
                  </a:lnTo>
                  <a:lnTo>
                    <a:pt x="94" y="235"/>
                  </a:lnTo>
                  <a:lnTo>
                    <a:pt x="102" y="237"/>
                  </a:lnTo>
                  <a:lnTo>
                    <a:pt x="104" y="241"/>
                  </a:lnTo>
                  <a:lnTo>
                    <a:pt x="116" y="245"/>
                  </a:lnTo>
                  <a:lnTo>
                    <a:pt x="120" y="247"/>
                  </a:lnTo>
                  <a:lnTo>
                    <a:pt x="116" y="261"/>
                  </a:lnTo>
                  <a:lnTo>
                    <a:pt x="120" y="265"/>
                  </a:lnTo>
                  <a:lnTo>
                    <a:pt x="124" y="253"/>
                  </a:lnTo>
                  <a:lnTo>
                    <a:pt x="134" y="249"/>
                  </a:lnTo>
                  <a:lnTo>
                    <a:pt x="138" y="247"/>
                  </a:lnTo>
                  <a:lnTo>
                    <a:pt x="150" y="251"/>
                  </a:lnTo>
                  <a:lnTo>
                    <a:pt x="164" y="271"/>
                  </a:lnTo>
                  <a:lnTo>
                    <a:pt x="166" y="273"/>
                  </a:lnTo>
                  <a:lnTo>
                    <a:pt x="176" y="271"/>
                  </a:lnTo>
                  <a:lnTo>
                    <a:pt x="160" y="197"/>
                  </a:lnTo>
                  <a:lnTo>
                    <a:pt x="204" y="189"/>
                  </a:lnTo>
                  <a:lnTo>
                    <a:pt x="244" y="215"/>
                  </a:lnTo>
                  <a:lnTo>
                    <a:pt x="254" y="223"/>
                  </a:lnTo>
                  <a:lnTo>
                    <a:pt x="258" y="229"/>
                  </a:lnTo>
                  <a:lnTo>
                    <a:pt x="274" y="229"/>
                  </a:lnTo>
                  <a:lnTo>
                    <a:pt x="298" y="233"/>
                  </a:lnTo>
                  <a:lnTo>
                    <a:pt x="306" y="229"/>
                  </a:lnTo>
                  <a:lnTo>
                    <a:pt x="324" y="237"/>
                  </a:lnTo>
                  <a:lnTo>
                    <a:pt x="334" y="257"/>
                  </a:lnTo>
                  <a:lnTo>
                    <a:pt x="326" y="261"/>
                  </a:lnTo>
                  <a:lnTo>
                    <a:pt x="326" y="265"/>
                  </a:lnTo>
                  <a:lnTo>
                    <a:pt x="338" y="267"/>
                  </a:lnTo>
                  <a:lnTo>
                    <a:pt x="342" y="271"/>
                  </a:lnTo>
                  <a:lnTo>
                    <a:pt x="356" y="273"/>
                  </a:lnTo>
                  <a:lnTo>
                    <a:pt x="368" y="273"/>
                  </a:lnTo>
                  <a:lnTo>
                    <a:pt x="380" y="279"/>
                  </a:lnTo>
                  <a:lnTo>
                    <a:pt x="386" y="273"/>
                  </a:lnTo>
                  <a:lnTo>
                    <a:pt x="386" y="267"/>
                  </a:lnTo>
                  <a:lnTo>
                    <a:pt x="390" y="265"/>
                  </a:lnTo>
                  <a:lnTo>
                    <a:pt x="398" y="257"/>
                  </a:lnTo>
                  <a:lnTo>
                    <a:pt x="404" y="257"/>
                  </a:lnTo>
                  <a:lnTo>
                    <a:pt x="410" y="251"/>
                  </a:lnTo>
                  <a:lnTo>
                    <a:pt x="412" y="251"/>
                  </a:lnTo>
                  <a:lnTo>
                    <a:pt x="416" y="249"/>
                  </a:lnTo>
                  <a:lnTo>
                    <a:pt x="414" y="245"/>
                  </a:lnTo>
                  <a:lnTo>
                    <a:pt x="420" y="243"/>
                  </a:lnTo>
                  <a:lnTo>
                    <a:pt x="430" y="247"/>
                  </a:lnTo>
                  <a:lnTo>
                    <a:pt x="438" y="249"/>
                  </a:lnTo>
                  <a:lnTo>
                    <a:pt x="446" y="249"/>
                  </a:lnTo>
                  <a:lnTo>
                    <a:pt x="444" y="237"/>
                  </a:lnTo>
                  <a:lnTo>
                    <a:pt x="452" y="235"/>
                  </a:lnTo>
                  <a:lnTo>
                    <a:pt x="460" y="239"/>
                  </a:lnTo>
                  <a:lnTo>
                    <a:pt x="484" y="241"/>
                  </a:lnTo>
                  <a:lnTo>
                    <a:pt x="498" y="241"/>
                  </a:lnTo>
                  <a:lnTo>
                    <a:pt x="510" y="243"/>
                  </a:lnTo>
                  <a:lnTo>
                    <a:pt x="538" y="243"/>
                  </a:lnTo>
                  <a:lnTo>
                    <a:pt x="540" y="247"/>
                  </a:lnTo>
                  <a:lnTo>
                    <a:pt x="554" y="253"/>
                  </a:lnTo>
                  <a:lnTo>
                    <a:pt x="552" y="245"/>
                  </a:lnTo>
                  <a:lnTo>
                    <a:pt x="554" y="239"/>
                  </a:lnTo>
                  <a:lnTo>
                    <a:pt x="542" y="213"/>
                  </a:lnTo>
                  <a:lnTo>
                    <a:pt x="540" y="203"/>
                  </a:lnTo>
                  <a:lnTo>
                    <a:pt x="532" y="199"/>
                  </a:lnTo>
                  <a:lnTo>
                    <a:pt x="534" y="197"/>
                  </a:lnTo>
                  <a:lnTo>
                    <a:pt x="550" y="197"/>
                  </a:lnTo>
                  <a:lnTo>
                    <a:pt x="570" y="199"/>
                  </a:lnTo>
                  <a:lnTo>
                    <a:pt x="570" y="195"/>
                  </a:lnTo>
                  <a:lnTo>
                    <a:pt x="566" y="183"/>
                  </a:lnTo>
                  <a:lnTo>
                    <a:pt x="566" y="161"/>
                  </a:lnTo>
                  <a:lnTo>
                    <a:pt x="590" y="163"/>
                  </a:lnTo>
                  <a:lnTo>
                    <a:pt x="600" y="165"/>
                  </a:lnTo>
                  <a:lnTo>
                    <a:pt x="606" y="161"/>
                  </a:lnTo>
                  <a:lnTo>
                    <a:pt x="600" y="146"/>
                  </a:lnTo>
                  <a:lnTo>
                    <a:pt x="600" y="138"/>
                  </a:lnTo>
                  <a:lnTo>
                    <a:pt x="610" y="134"/>
                  </a:lnTo>
                  <a:lnTo>
                    <a:pt x="608" y="126"/>
                  </a:lnTo>
                  <a:lnTo>
                    <a:pt x="614" y="120"/>
                  </a:lnTo>
                  <a:lnTo>
                    <a:pt x="602" y="114"/>
                  </a:lnTo>
                  <a:lnTo>
                    <a:pt x="600" y="108"/>
                  </a:lnTo>
                  <a:lnTo>
                    <a:pt x="594" y="112"/>
                  </a:lnTo>
                  <a:lnTo>
                    <a:pt x="586" y="112"/>
                  </a:lnTo>
                  <a:lnTo>
                    <a:pt x="574" y="102"/>
                  </a:lnTo>
                  <a:lnTo>
                    <a:pt x="564" y="100"/>
                  </a:lnTo>
                  <a:lnTo>
                    <a:pt x="554" y="90"/>
                  </a:lnTo>
                  <a:lnTo>
                    <a:pt x="540" y="84"/>
                  </a:lnTo>
                  <a:lnTo>
                    <a:pt x="534" y="90"/>
                  </a:lnTo>
                  <a:lnTo>
                    <a:pt x="516" y="90"/>
                  </a:lnTo>
                  <a:lnTo>
                    <a:pt x="516" y="88"/>
                  </a:lnTo>
                  <a:lnTo>
                    <a:pt x="510" y="86"/>
                  </a:lnTo>
                  <a:lnTo>
                    <a:pt x="504" y="80"/>
                  </a:lnTo>
                  <a:lnTo>
                    <a:pt x="498" y="80"/>
                  </a:lnTo>
                  <a:lnTo>
                    <a:pt x="494" y="90"/>
                  </a:lnTo>
                  <a:lnTo>
                    <a:pt x="442" y="42"/>
                  </a:lnTo>
                  <a:lnTo>
                    <a:pt x="418" y="30"/>
                  </a:lnTo>
                  <a:lnTo>
                    <a:pt x="420" y="24"/>
                  </a:lnTo>
                  <a:lnTo>
                    <a:pt x="402" y="26"/>
                  </a:lnTo>
                  <a:lnTo>
                    <a:pt x="392" y="30"/>
                  </a:lnTo>
                  <a:lnTo>
                    <a:pt x="388" y="34"/>
                  </a:lnTo>
                  <a:lnTo>
                    <a:pt x="382" y="32"/>
                  </a:lnTo>
                  <a:lnTo>
                    <a:pt x="374" y="34"/>
                  </a:lnTo>
                  <a:lnTo>
                    <a:pt x="374" y="28"/>
                  </a:lnTo>
                  <a:lnTo>
                    <a:pt x="362" y="26"/>
                  </a:lnTo>
                  <a:lnTo>
                    <a:pt x="352" y="22"/>
                  </a:lnTo>
                  <a:lnTo>
                    <a:pt x="336" y="24"/>
                  </a:lnTo>
                  <a:lnTo>
                    <a:pt x="334" y="18"/>
                  </a:lnTo>
                  <a:lnTo>
                    <a:pt x="330" y="14"/>
                  </a:lnTo>
                  <a:lnTo>
                    <a:pt x="326" y="6"/>
                  </a:lnTo>
                  <a:lnTo>
                    <a:pt x="294" y="0"/>
                  </a:lnTo>
                  <a:lnTo>
                    <a:pt x="290" y="2"/>
                  </a:lnTo>
                  <a:lnTo>
                    <a:pt x="292" y="10"/>
                  </a:lnTo>
                  <a:lnTo>
                    <a:pt x="262" y="16"/>
                  </a:lnTo>
                  <a:lnTo>
                    <a:pt x="252" y="18"/>
                  </a:lnTo>
                  <a:lnTo>
                    <a:pt x="248" y="24"/>
                  </a:lnTo>
                  <a:lnTo>
                    <a:pt x="224" y="26"/>
                  </a:lnTo>
                  <a:lnTo>
                    <a:pt x="210" y="28"/>
                  </a:lnTo>
                  <a:lnTo>
                    <a:pt x="202" y="28"/>
                  </a:lnTo>
                  <a:lnTo>
                    <a:pt x="194" y="28"/>
                  </a:lnTo>
                  <a:lnTo>
                    <a:pt x="192" y="36"/>
                  </a:lnTo>
                  <a:lnTo>
                    <a:pt x="200" y="38"/>
                  </a:lnTo>
                  <a:lnTo>
                    <a:pt x="202" y="42"/>
                  </a:lnTo>
                  <a:lnTo>
                    <a:pt x="208" y="44"/>
                  </a:lnTo>
                  <a:lnTo>
                    <a:pt x="208" y="48"/>
                  </a:lnTo>
                  <a:lnTo>
                    <a:pt x="200" y="48"/>
                  </a:lnTo>
                  <a:lnTo>
                    <a:pt x="194" y="54"/>
                  </a:lnTo>
                  <a:lnTo>
                    <a:pt x="196" y="60"/>
                  </a:lnTo>
                  <a:lnTo>
                    <a:pt x="192" y="66"/>
                  </a:lnTo>
                  <a:lnTo>
                    <a:pt x="198" y="74"/>
                  </a:lnTo>
                  <a:lnTo>
                    <a:pt x="212" y="76"/>
                  </a:lnTo>
                  <a:lnTo>
                    <a:pt x="214" y="86"/>
                  </a:lnTo>
                  <a:lnTo>
                    <a:pt x="204" y="90"/>
                  </a:lnTo>
                  <a:lnTo>
                    <a:pt x="196" y="86"/>
                  </a:lnTo>
                  <a:lnTo>
                    <a:pt x="190" y="92"/>
                  </a:lnTo>
                  <a:lnTo>
                    <a:pt x="174" y="88"/>
                  </a:lnTo>
                  <a:lnTo>
                    <a:pt x="168" y="82"/>
                  </a:lnTo>
                  <a:lnTo>
                    <a:pt x="158" y="82"/>
                  </a:lnTo>
                  <a:lnTo>
                    <a:pt x="154" y="84"/>
                  </a:lnTo>
                  <a:lnTo>
                    <a:pt x="140" y="84"/>
                  </a:lnTo>
                  <a:lnTo>
                    <a:pt x="132" y="92"/>
                  </a:lnTo>
                  <a:lnTo>
                    <a:pt x="114" y="84"/>
                  </a:lnTo>
                  <a:lnTo>
                    <a:pt x="116" y="92"/>
                  </a:lnTo>
                  <a:lnTo>
                    <a:pt x="110" y="92"/>
                  </a:lnTo>
                  <a:lnTo>
                    <a:pt x="108" y="84"/>
                  </a:lnTo>
                  <a:lnTo>
                    <a:pt x="98" y="78"/>
                  </a:lnTo>
                  <a:lnTo>
                    <a:pt x="92" y="76"/>
                  </a:lnTo>
                  <a:lnTo>
                    <a:pt x="80" y="76"/>
                  </a:lnTo>
                  <a:lnTo>
                    <a:pt x="72" y="74"/>
                  </a:lnTo>
                  <a:lnTo>
                    <a:pt x="60" y="74"/>
                  </a:lnTo>
                  <a:lnTo>
                    <a:pt x="58" y="72"/>
                  </a:lnTo>
                  <a:lnTo>
                    <a:pt x="48" y="76"/>
                  </a:lnTo>
                  <a:lnTo>
                    <a:pt x="34" y="80"/>
                  </a:lnTo>
                  <a:lnTo>
                    <a:pt x="32" y="86"/>
                  </a:lnTo>
                  <a:lnTo>
                    <a:pt x="24" y="90"/>
                  </a:lnTo>
                  <a:lnTo>
                    <a:pt x="30" y="104"/>
                  </a:lnTo>
                  <a:lnTo>
                    <a:pt x="22" y="108"/>
                  </a:lnTo>
                  <a:lnTo>
                    <a:pt x="10" y="94"/>
                  </a:lnTo>
                  <a:lnTo>
                    <a:pt x="2" y="104"/>
                  </a:lnTo>
                  <a:lnTo>
                    <a:pt x="0" y="112"/>
                  </a:lnTo>
                  <a:lnTo>
                    <a:pt x="4" y="120"/>
                  </a:lnTo>
                  <a:lnTo>
                    <a:pt x="0" y="134"/>
                  </a:lnTo>
                  <a:lnTo>
                    <a:pt x="8" y="138"/>
                  </a:lnTo>
                  <a:lnTo>
                    <a:pt x="14" y="146"/>
                  </a:lnTo>
                  <a:lnTo>
                    <a:pt x="24" y="148"/>
                  </a:lnTo>
                  <a:lnTo>
                    <a:pt x="42" y="169"/>
                  </a:lnTo>
                  <a:lnTo>
                    <a:pt x="38" y="169"/>
                  </a:lnTo>
                  <a:lnTo>
                    <a:pt x="38" y="175"/>
                  </a:lnTo>
                  <a:lnTo>
                    <a:pt x="48" y="179"/>
                  </a:lnTo>
                  <a:lnTo>
                    <a:pt x="54" y="175"/>
                  </a:lnTo>
                  <a:lnTo>
                    <a:pt x="80" y="16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6" name="Freeform 620"/>
            <p:cNvSpPr>
              <a:spLocks noEditPoints="1"/>
            </p:cNvSpPr>
            <p:nvPr/>
          </p:nvSpPr>
          <p:spPr bwMode="auto">
            <a:xfrm>
              <a:off x="4634834" y="1912539"/>
              <a:ext cx="251332" cy="286776"/>
            </a:xfrm>
            <a:custGeom>
              <a:avLst/>
              <a:gdLst>
                <a:gd name="T0" fmla="*/ 66 w 156"/>
                <a:gd name="T1" fmla="*/ 84 h 178"/>
                <a:gd name="T2" fmla="*/ 62 w 156"/>
                <a:gd name="T3" fmla="*/ 86 h 178"/>
                <a:gd name="T4" fmla="*/ 38 w 156"/>
                <a:gd name="T5" fmla="*/ 176 h 178"/>
                <a:gd name="T6" fmla="*/ 36 w 156"/>
                <a:gd name="T7" fmla="*/ 174 h 178"/>
                <a:gd name="T8" fmla="*/ 38 w 156"/>
                <a:gd name="T9" fmla="*/ 176 h 178"/>
                <a:gd name="T10" fmla="*/ 32 w 156"/>
                <a:gd name="T11" fmla="*/ 170 h 178"/>
                <a:gd name="T12" fmla="*/ 28 w 156"/>
                <a:gd name="T13" fmla="*/ 172 h 178"/>
                <a:gd name="T14" fmla="*/ 20 w 156"/>
                <a:gd name="T15" fmla="*/ 118 h 178"/>
                <a:gd name="T16" fmla="*/ 20 w 156"/>
                <a:gd name="T17" fmla="*/ 114 h 178"/>
                <a:gd name="T18" fmla="*/ 16 w 156"/>
                <a:gd name="T19" fmla="*/ 118 h 178"/>
                <a:gd name="T20" fmla="*/ 38 w 156"/>
                <a:gd name="T21" fmla="*/ 108 h 178"/>
                <a:gd name="T22" fmla="*/ 40 w 156"/>
                <a:gd name="T23" fmla="*/ 104 h 178"/>
                <a:gd name="T24" fmla="*/ 38 w 156"/>
                <a:gd name="T25" fmla="*/ 108 h 178"/>
                <a:gd name="T26" fmla="*/ 10 w 156"/>
                <a:gd name="T27" fmla="*/ 176 h 178"/>
                <a:gd name="T28" fmla="*/ 12 w 156"/>
                <a:gd name="T29" fmla="*/ 170 h 178"/>
                <a:gd name="T30" fmla="*/ 0 w 156"/>
                <a:gd name="T31" fmla="*/ 170 h 178"/>
                <a:gd name="T32" fmla="*/ 8 w 156"/>
                <a:gd name="T33" fmla="*/ 174 h 178"/>
                <a:gd name="T34" fmla="*/ 134 w 156"/>
                <a:gd name="T35" fmla="*/ 152 h 178"/>
                <a:gd name="T36" fmla="*/ 154 w 156"/>
                <a:gd name="T37" fmla="*/ 126 h 178"/>
                <a:gd name="T38" fmla="*/ 138 w 156"/>
                <a:gd name="T39" fmla="*/ 108 h 178"/>
                <a:gd name="T40" fmla="*/ 134 w 156"/>
                <a:gd name="T41" fmla="*/ 96 h 178"/>
                <a:gd name="T42" fmla="*/ 128 w 156"/>
                <a:gd name="T43" fmla="*/ 88 h 178"/>
                <a:gd name="T44" fmla="*/ 128 w 156"/>
                <a:gd name="T45" fmla="*/ 78 h 178"/>
                <a:gd name="T46" fmla="*/ 114 w 156"/>
                <a:gd name="T47" fmla="*/ 52 h 178"/>
                <a:gd name="T48" fmla="*/ 120 w 156"/>
                <a:gd name="T49" fmla="*/ 38 h 178"/>
                <a:gd name="T50" fmla="*/ 106 w 156"/>
                <a:gd name="T51" fmla="*/ 34 h 178"/>
                <a:gd name="T52" fmla="*/ 104 w 156"/>
                <a:gd name="T53" fmla="*/ 20 h 178"/>
                <a:gd name="T54" fmla="*/ 106 w 156"/>
                <a:gd name="T55" fmla="*/ 14 h 178"/>
                <a:gd name="T56" fmla="*/ 108 w 156"/>
                <a:gd name="T57" fmla="*/ 6 h 178"/>
                <a:gd name="T58" fmla="*/ 90 w 156"/>
                <a:gd name="T59" fmla="*/ 0 h 178"/>
                <a:gd name="T60" fmla="*/ 74 w 156"/>
                <a:gd name="T61" fmla="*/ 2 h 178"/>
                <a:gd name="T62" fmla="*/ 66 w 156"/>
                <a:gd name="T63" fmla="*/ 18 h 178"/>
                <a:gd name="T64" fmla="*/ 58 w 156"/>
                <a:gd name="T65" fmla="*/ 26 h 178"/>
                <a:gd name="T66" fmla="*/ 40 w 156"/>
                <a:gd name="T67" fmla="*/ 24 h 178"/>
                <a:gd name="T68" fmla="*/ 10 w 156"/>
                <a:gd name="T69" fmla="*/ 10 h 178"/>
                <a:gd name="T70" fmla="*/ 6 w 156"/>
                <a:gd name="T71" fmla="*/ 16 h 178"/>
                <a:gd name="T72" fmla="*/ 10 w 156"/>
                <a:gd name="T73" fmla="*/ 22 h 178"/>
                <a:gd name="T74" fmla="*/ 30 w 156"/>
                <a:gd name="T75" fmla="*/ 30 h 178"/>
                <a:gd name="T76" fmla="*/ 40 w 156"/>
                <a:gd name="T77" fmla="*/ 44 h 178"/>
                <a:gd name="T78" fmla="*/ 42 w 156"/>
                <a:gd name="T79" fmla="*/ 50 h 178"/>
                <a:gd name="T80" fmla="*/ 46 w 156"/>
                <a:gd name="T81" fmla="*/ 64 h 178"/>
                <a:gd name="T82" fmla="*/ 52 w 156"/>
                <a:gd name="T83" fmla="*/ 72 h 178"/>
                <a:gd name="T84" fmla="*/ 68 w 156"/>
                <a:gd name="T85" fmla="*/ 80 h 178"/>
                <a:gd name="T86" fmla="*/ 72 w 156"/>
                <a:gd name="T87" fmla="*/ 86 h 178"/>
                <a:gd name="T88" fmla="*/ 68 w 156"/>
                <a:gd name="T89" fmla="*/ 88 h 178"/>
                <a:gd name="T90" fmla="*/ 58 w 156"/>
                <a:gd name="T91" fmla="*/ 94 h 178"/>
                <a:gd name="T92" fmla="*/ 50 w 156"/>
                <a:gd name="T93" fmla="*/ 102 h 178"/>
                <a:gd name="T94" fmla="*/ 34 w 156"/>
                <a:gd name="T95" fmla="*/ 114 h 178"/>
                <a:gd name="T96" fmla="*/ 26 w 156"/>
                <a:gd name="T97" fmla="*/ 118 h 178"/>
                <a:gd name="T98" fmla="*/ 16 w 156"/>
                <a:gd name="T99" fmla="*/ 128 h 178"/>
                <a:gd name="T100" fmla="*/ 22 w 156"/>
                <a:gd name="T101" fmla="*/ 144 h 178"/>
                <a:gd name="T102" fmla="*/ 24 w 156"/>
                <a:gd name="T103" fmla="*/ 164 h 178"/>
                <a:gd name="T104" fmla="*/ 34 w 156"/>
                <a:gd name="T105" fmla="*/ 168 h 178"/>
                <a:gd name="T106" fmla="*/ 46 w 156"/>
                <a:gd name="T107" fmla="*/ 170 h 178"/>
                <a:gd name="T108" fmla="*/ 46 w 156"/>
                <a:gd name="T109" fmla="*/ 178 h 178"/>
                <a:gd name="T110" fmla="*/ 54 w 156"/>
                <a:gd name="T111" fmla="*/ 178 h 178"/>
                <a:gd name="T112" fmla="*/ 66 w 156"/>
                <a:gd name="T113" fmla="*/ 176 h 178"/>
                <a:gd name="T114" fmla="*/ 82 w 156"/>
                <a:gd name="T115" fmla="*/ 168 h 178"/>
                <a:gd name="T116" fmla="*/ 94 w 156"/>
                <a:gd name="T117" fmla="*/ 170 h 178"/>
                <a:gd name="T118" fmla="*/ 108 w 156"/>
                <a:gd name="T119" fmla="*/ 168 h 178"/>
                <a:gd name="T120" fmla="*/ 120 w 156"/>
                <a:gd name="T121" fmla="*/ 16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 h="178">
                  <a:moveTo>
                    <a:pt x="62" y="84"/>
                  </a:moveTo>
                  <a:lnTo>
                    <a:pt x="66" y="84"/>
                  </a:lnTo>
                  <a:lnTo>
                    <a:pt x="66" y="86"/>
                  </a:lnTo>
                  <a:lnTo>
                    <a:pt x="62" y="86"/>
                  </a:lnTo>
                  <a:lnTo>
                    <a:pt x="62" y="84"/>
                  </a:lnTo>
                  <a:close/>
                  <a:moveTo>
                    <a:pt x="38" y="176"/>
                  </a:moveTo>
                  <a:lnTo>
                    <a:pt x="42" y="172"/>
                  </a:lnTo>
                  <a:lnTo>
                    <a:pt x="36" y="174"/>
                  </a:lnTo>
                  <a:lnTo>
                    <a:pt x="34" y="178"/>
                  </a:lnTo>
                  <a:lnTo>
                    <a:pt x="38" y="176"/>
                  </a:lnTo>
                  <a:close/>
                  <a:moveTo>
                    <a:pt x="30" y="172"/>
                  </a:moveTo>
                  <a:lnTo>
                    <a:pt x="32" y="170"/>
                  </a:lnTo>
                  <a:lnTo>
                    <a:pt x="30" y="170"/>
                  </a:lnTo>
                  <a:lnTo>
                    <a:pt x="28" y="172"/>
                  </a:lnTo>
                  <a:lnTo>
                    <a:pt x="30" y="172"/>
                  </a:lnTo>
                  <a:close/>
                  <a:moveTo>
                    <a:pt x="20" y="118"/>
                  </a:moveTo>
                  <a:lnTo>
                    <a:pt x="22" y="118"/>
                  </a:lnTo>
                  <a:lnTo>
                    <a:pt x="20" y="114"/>
                  </a:lnTo>
                  <a:lnTo>
                    <a:pt x="16" y="116"/>
                  </a:lnTo>
                  <a:lnTo>
                    <a:pt x="16" y="118"/>
                  </a:lnTo>
                  <a:lnTo>
                    <a:pt x="20" y="118"/>
                  </a:lnTo>
                  <a:close/>
                  <a:moveTo>
                    <a:pt x="38" y="108"/>
                  </a:moveTo>
                  <a:lnTo>
                    <a:pt x="42" y="106"/>
                  </a:lnTo>
                  <a:lnTo>
                    <a:pt x="40" y="104"/>
                  </a:lnTo>
                  <a:lnTo>
                    <a:pt x="38" y="106"/>
                  </a:lnTo>
                  <a:lnTo>
                    <a:pt x="38" y="108"/>
                  </a:lnTo>
                  <a:close/>
                  <a:moveTo>
                    <a:pt x="8" y="174"/>
                  </a:moveTo>
                  <a:lnTo>
                    <a:pt x="10" y="176"/>
                  </a:lnTo>
                  <a:lnTo>
                    <a:pt x="10" y="172"/>
                  </a:lnTo>
                  <a:lnTo>
                    <a:pt x="12" y="170"/>
                  </a:lnTo>
                  <a:lnTo>
                    <a:pt x="8" y="170"/>
                  </a:lnTo>
                  <a:lnTo>
                    <a:pt x="0" y="170"/>
                  </a:lnTo>
                  <a:lnTo>
                    <a:pt x="0" y="174"/>
                  </a:lnTo>
                  <a:lnTo>
                    <a:pt x="8" y="174"/>
                  </a:lnTo>
                  <a:close/>
                  <a:moveTo>
                    <a:pt x="126" y="158"/>
                  </a:moveTo>
                  <a:lnTo>
                    <a:pt x="134" y="152"/>
                  </a:lnTo>
                  <a:lnTo>
                    <a:pt x="146" y="136"/>
                  </a:lnTo>
                  <a:lnTo>
                    <a:pt x="154" y="126"/>
                  </a:lnTo>
                  <a:lnTo>
                    <a:pt x="156" y="120"/>
                  </a:lnTo>
                  <a:lnTo>
                    <a:pt x="138" y="108"/>
                  </a:lnTo>
                  <a:lnTo>
                    <a:pt x="140" y="100"/>
                  </a:lnTo>
                  <a:lnTo>
                    <a:pt x="134" y="96"/>
                  </a:lnTo>
                  <a:lnTo>
                    <a:pt x="132" y="88"/>
                  </a:lnTo>
                  <a:lnTo>
                    <a:pt x="128" y="88"/>
                  </a:lnTo>
                  <a:lnTo>
                    <a:pt x="130" y="80"/>
                  </a:lnTo>
                  <a:lnTo>
                    <a:pt x="128" y="78"/>
                  </a:lnTo>
                  <a:lnTo>
                    <a:pt x="132" y="70"/>
                  </a:lnTo>
                  <a:lnTo>
                    <a:pt x="114" y="52"/>
                  </a:lnTo>
                  <a:lnTo>
                    <a:pt x="122" y="44"/>
                  </a:lnTo>
                  <a:lnTo>
                    <a:pt x="120" y="38"/>
                  </a:lnTo>
                  <a:lnTo>
                    <a:pt x="112" y="34"/>
                  </a:lnTo>
                  <a:lnTo>
                    <a:pt x="106" y="34"/>
                  </a:lnTo>
                  <a:lnTo>
                    <a:pt x="102" y="26"/>
                  </a:lnTo>
                  <a:lnTo>
                    <a:pt x="104" y="20"/>
                  </a:lnTo>
                  <a:lnTo>
                    <a:pt x="106" y="18"/>
                  </a:lnTo>
                  <a:lnTo>
                    <a:pt x="106" y="14"/>
                  </a:lnTo>
                  <a:lnTo>
                    <a:pt x="110" y="10"/>
                  </a:lnTo>
                  <a:lnTo>
                    <a:pt x="108" y="6"/>
                  </a:lnTo>
                  <a:lnTo>
                    <a:pt x="96" y="4"/>
                  </a:lnTo>
                  <a:lnTo>
                    <a:pt x="90" y="0"/>
                  </a:lnTo>
                  <a:lnTo>
                    <a:pt x="82" y="2"/>
                  </a:lnTo>
                  <a:lnTo>
                    <a:pt x="74" y="2"/>
                  </a:lnTo>
                  <a:lnTo>
                    <a:pt x="64" y="8"/>
                  </a:lnTo>
                  <a:lnTo>
                    <a:pt x="66" y="18"/>
                  </a:lnTo>
                  <a:lnTo>
                    <a:pt x="62" y="20"/>
                  </a:lnTo>
                  <a:lnTo>
                    <a:pt x="58" y="26"/>
                  </a:lnTo>
                  <a:lnTo>
                    <a:pt x="42" y="22"/>
                  </a:lnTo>
                  <a:lnTo>
                    <a:pt x="40" y="24"/>
                  </a:lnTo>
                  <a:lnTo>
                    <a:pt x="24" y="24"/>
                  </a:lnTo>
                  <a:lnTo>
                    <a:pt x="10" y="10"/>
                  </a:lnTo>
                  <a:lnTo>
                    <a:pt x="6" y="12"/>
                  </a:lnTo>
                  <a:lnTo>
                    <a:pt x="6" y="16"/>
                  </a:lnTo>
                  <a:lnTo>
                    <a:pt x="4" y="16"/>
                  </a:lnTo>
                  <a:lnTo>
                    <a:pt x="10" y="22"/>
                  </a:lnTo>
                  <a:lnTo>
                    <a:pt x="22" y="28"/>
                  </a:lnTo>
                  <a:lnTo>
                    <a:pt x="30" y="30"/>
                  </a:lnTo>
                  <a:lnTo>
                    <a:pt x="42" y="36"/>
                  </a:lnTo>
                  <a:lnTo>
                    <a:pt x="40" y="44"/>
                  </a:lnTo>
                  <a:lnTo>
                    <a:pt x="44" y="48"/>
                  </a:lnTo>
                  <a:lnTo>
                    <a:pt x="42" y="50"/>
                  </a:lnTo>
                  <a:lnTo>
                    <a:pt x="48" y="56"/>
                  </a:lnTo>
                  <a:lnTo>
                    <a:pt x="46" y="64"/>
                  </a:lnTo>
                  <a:lnTo>
                    <a:pt x="52" y="68"/>
                  </a:lnTo>
                  <a:lnTo>
                    <a:pt x="52" y="72"/>
                  </a:lnTo>
                  <a:lnTo>
                    <a:pt x="58" y="72"/>
                  </a:lnTo>
                  <a:lnTo>
                    <a:pt x="68" y="80"/>
                  </a:lnTo>
                  <a:lnTo>
                    <a:pt x="68" y="84"/>
                  </a:lnTo>
                  <a:lnTo>
                    <a:pt x="72" y="86"/>
                  </a:lnTo>
                  <a:lnTo>
                    <a:pt x="70" y="90"/>
                  </a:lnTo>
                  <a:lnTo>
                    <a:pt x="68" y="88"/>
                  </a:lnTo>
                  <a:lnTo>
                    <a:pt x="60" y="90"/>
                  </a:lnTo>
                  <a:lnTo>
                    <a:pt x="58" y="94"/>
                  </a:lnTo>
                  <a:lnTo>
                    <a:pt x="52" y="100"/>
                  </a:lnTo>
                  <a:lnTo>
                    <a:pt x="50" y="102"/>
                  </a:lnTo>
                  <a:lnTo>
                    <a:pt x="34" y="112"/>
                  </a:lnTo>
                  <a:lnTo>
                    <a:pt x="34" y="114"/>
                  </a:lnTo>
                  <a:lnTo>
                    <a:pt x="28" y="118"/>
                  </a:lnTo>
                  <a:lnTo>
                    <a:pt x="26" y="118"/>
                  </a:lnTo>
                  <a:lnTo>
                    <a:pt x="20" y="120"/>
                  </a:lnTo>
                  <a:lnTo>
                    <a:pt x="16" y="128"/>
                  </a:lnTo>
                  <a:lnTo>
                    <a:pt x="20" y="132"/>
                  </a:lnTo>
                  <a:lnTo>
                    <a:pt x="22" y="144"/>
                  </a:lnTo>
                  <a:lnTo>
                    <a:pt x="22" y="156"/>
                  </a:lnTo>
                  <a:lnTo>
                    <a:pt x="24" y="164"/>
                  </a:lnTo>
                  <a:lnTo>
                    <a:pt x="26" y="168"/>
                  </a:lnTo>
                  <a:lnTo>
                    <a:pt x="34" y="168"/>
                  </a:lnTo>
                  <a:lnTo>
                    <a:pt x="40" y="172"/>
                  </a:lnTo>
                  <a:lnTo>
                    <a:pt x="46" y="170"/>
                  </a:lnTo>
                  <a:lnTo>
                    <a:pt x="42" y="176"/>
                  </a:lnTo>
                  <a:lnTo>
                    <a:pt x="46" y="178"/>
                  </a:lnTo>
                  <a:lnTo>
                    <a:pt x="50" y="178"/>
                  </a:lnTo>
                  <a:lnTo>
                    <a:pt x="54" y="178"/>
                  </a:lnTo>
                  <a:lnTo>
                    <a:pt x="62" y="174"/>
                  </a:lnTo>
                  <a:lnTo>
                    <a:pt x="66" y="176"/>
                  </a:lnTo>
                  <a:lnTo>
                    <a:pt x="72" y="172"/>
                  </a:lnTo>
                  <a:lnTo>
                    <a:pt x="82" y="168"/>
                  </a:lnTo>
                  <a:lnTo>
                    <a:pt x="86" y="170"/>
                  </a:lnTo>
                  <a:lnTo>
                    <a:pt x="94" y="170"/>
                  </a:lnTo>
                  <a:lnTo>
                    <a:pt x="104" y="168"/>
                  </a:lnTo>
                  <a:lnTo>
                    <a:pt x="108" y="168"/>
                  </a:lnTo>
                  <a:lnTo>
                    <a:pt x="114" y="168"/>
                  </a:lnTo>
                  <a:lnTo>
                    <a:pt x="120" y="162"/>
                  </a:lnTo>
                  <a:lnTo>
                    <a:pt x="126" y="1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7" name="Freeform 621"/>
            <p:cNvSpPr>
              <a:spLocks/>
            </p:cNvSpPr>
            <p:nvPr/>
          </p:nvSpPr>
          <p:spPr bwMode="auto">
            <a:xfrm>
              <a:off x="4676723" y="2295981"/>
              <a:ext cx="138555" cy="80555"/>
            </a:xfrm>
            <a:custGeom>
              <a:avLst/>
              <a:gdLst>
                <a:gd name="T0" fmla="*/ 22 w 86"/>
                <a:gd name="T1" fmla="*/ 30 h 50"/>
                <a:gd name="T2" fmla="*/ 26 w 86"/>
                <a:gd name="T3" fmla="*/ 34 h 50"/>
                <a:gd name="T4" fmla="*/ 26 w 86"/>
                <a:gd name="T5" fmla="*/ 40 h 50"/>
                <a:gd name="T6" fmla="*/ 36 w 86"/>
                <a:gd name="T7" fmla="*/ 48 h 50"/>
                <a:gd name="T8" fmla="*/ 44 w 86"/>
                <a:gd name="T9" fmla="*/ 50 h 50"/>
                <a:gd name="T10" fmla="*/ 48 w 86"/>
                <a:gd name="T11" fmla="*/ 48 h 50"/>
                <a:gd name="T12" fmla="*/ 56 w 86"/>
                <a:gd name="T13" fmla="*/ 48 h 50"/>
                <a:gd name="T14" fmla="*/ 60 w 86"/>
                <a:gd name="T15" fmla="*/ 44 h 50"/>
                <a:gd name="T16" fmla="*/ 70 w 86"/>
                <a:gd name="T17" fmla="*/ 42 h 50"/>
                <a:gd name="T18" fmla="*/ 70 w 86"/>
                <a:gd name="T19" fmla="*/ 38 h 50"/>
                <a:gd name="T20" fmla="*/ 72 w 86"/>
                <a:gd name="T21" fmla="*/ 32 h 50"/>
                <a:gd name="T22" fmla="*/ 82 w 86"/>
                <a:gd name="T23" fmla="*/ 26 h 50"/>
                <a:gd name="T24" fmla="*/ 86 w 86"/>
                <a:gd name="T25" fmla="*/ 18 h 50"/>
                <a:gd name="T26" fmla="*/ 80 w 86"/>
                <a:gd name="T27" fmla="*/ 18 h 50"/>
                <a:gd name="T28" fmla="*/ 66 w 86"/>
                <a:gd name="T29" fmla="*/ 8 h 50"/>
                <a:gd name="T30" fmla="*/ 60 w 86"/>
                <a:gd name="T31" fmla="*/ 8 h 50"/>
                <a:gd name="T32" fmla="*/ 54 w 86"/>
                <a:gd name="T33" fmla="*/ 4 h 50"/>
                <a:gd name="T34" fmla="*/ 46 w 86"/>
                <a:gd name="T35" fmla="*/ 8 h 50"/>
                <a:gd name="T36" fmla="*/ 36 w 86"/>
                <a:gd name="T37" fmla="*/ 4 h 50"/>
                <a:gd name="T38" fmla="*/ 24 w 86"/>
                <a:gd name="T39" fmla="*/ 4 h 50"/>
                <a:gd name="T40" fmla="*/ 14 w 86"/>
                <a:gd name="T41" fmla="*/ 0 h 50"/>
                <a:gd name="T42" fmla="*/ 4 w 86"/>
                <a:gd name="T43" fmla="*/ 6 h 50"/>
                <a:gd name="T44" fmla="*/ 4 w 86"/>
                <a:gd name="T45" fmla="*/ 8 h 50"/>
                <a:gd name="T46" fmla="*/ 0 w 86"/>
                <a:gd name="T47" fmla="*/ 10 h 50"/>
                <a:gd name="T48" fmla="*/ 2 w 86"/>
                <a:gd name="T49" fmla="*/ 18 h 50"/>
                <a:gd name="T50" fmla="*/ 4 w 86"/>
                <a:gd name="T51" fmla="*/ 24 h 50"/>
                <a:gd name="T52" fmla="*/ 8 w 86"/>
                <a:gd name="T53" fmla="*/ 26 h 50"/>
                <a:gd name="T54" fmla="*/ 10 w 86"/>
                <a:gd name="T55" fmla="*/ 28 h 50"/>
                <a:gd name="T56" fmla="*/ 22 w 86"/>
                <a:gd name="T5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50">
                  <a:moveTo>
                    <a:pt x="22" y="30"/>
                  </a:moveTo>
                  <a:lnTo>
                    <a:pt x="26" y="34"/>
                  </a:lnTo>
                  <a:lnTo>
                    <a:pt x="26" y="40"/>
                  </a:lnTo>
                  <a:lnTo>
                    <a:pt x="36" y="48"/>
                  </a:lnTo>
                  <a:lnTo>
                    <a:pt x="44" y="50"/>
                  </a:lnTo>
                  <a:lnTo>
                    <a:pt x="48" y="48"/>
                  </a:lnTo>
                  <a:lnTo>
                    <a:pt x="56" y="48"/>
                  </a:lnTo>
                  <a:lnTo>
                    <a:pt x="60" y="44"/>
                  </a:lnTo>
                  <a:lnTo>
                    <a:pt x="70" y="42"/>
                  </a:lnTo>
                  <a:lnTo>
                    <a:pt x="70" y="38"/>
                  </a:lnTo>
                  <a:lnTo>
                    <a:pt x="72" y="32"/>
                  </a:lnTo>
                  <a:lnTo>
                    <a:pt x="82" y="26"/>
                  </a:lnTo>
                  <a:lnTo>
                    <a:pt x="86" y="18"/>
                  </a:lnTo>
                  <a:lnTo>
                    <a:pt x="80" y="18"/>
                  </a:lnTo>
                  <a:lnTo>
                    <a:pt x="66" y="8"/>
                  </a:lnTo>
                  <a:lnTo>
                    <a:pt x="60" y="8"/>
                  </a:lnTo>
                  <a:lnTo>
                    <a:pt x="54" y="4"/>
                  </a:lnTo>
                  <a:lnTo>
                    <a:pt x="46" y="8"/>
                  </a:lnTo>
                  <a:lnTo>
                    <a:pt x="36" y="4"/>
                  </a:lnTo>
                  <a:lnTo>
                    <a:pt x="24" y="4"/>
                  </a:lnTo>
                  <a:lnTo>
                    <a:pt x="14" y="0"/>
                  </a:lnTo>
                  <a:lnTo>
                    <a:pt x="4" y="6"/>
                  </a:lnTo>
                  <a:lnTo>
                    <a:pt x="4" y="8"/>
                  </a:lnTo>
                  <a:lnTo>
                    <a:pt x="0" y="10"/>
                  </a:lnTo>
                  <a:lnTo>
                    <a:pt x="2" y="18"/>
                  </a:lnTo>
                  <a:lnTo>
                    <a:pt x="4" y="24"/>
                  </a:lnTo>
                  <a:lnTo>
                    <a:pt x="8" y="26"/>
                  </a:lnTo>
                  <a:lnTo>
                    <a:pt x="10" y="28"/>
                  </a:lnTo>
                  <a:lnTo>
                    <a:pt x="22"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622"/>
            <p:cNvSpPr>
              <a:spLocks/>
            </p:cNvSpPr>
            <p:nvPr/>
          </p:nvSpPr>
          <p:spPr bwMode="auto">
            <a:xfrm>
              <a:off x="4673500" y="2250870"/>
              <a:ext cx="173999" cy="74111"/>
            </a:xfrm>
            <a:custGeom>
              <a:avLst/>
              <a:gdLst>
                <a:gd name="T0" fmla="*/ 6 w 108"/>
                <a:gd name="T1" fmla="*/ 34 h 46"/>
                <a:gd name="T2" fmla="*/ 16 w 108"/>
                <a:gd name="T3" fmla="*/ 28 h 46"/>
                <a:gd name="T4" fmla="*/ 26 w 108"/>
                <a:gd name="T5" fmla="*/ 32 h 46"/>
                <a:gd name="T6" fmla="*/ 38 w 108"/>
                <a:gd name="T7" fmla="*/ 32 h 46"/>
                <a:gd name="T8" fmla="*/ 48 w 108"/>
                <a:gd name="T9" fmla="*/ 36 h 46"/>
                <a:gd name="T10" fmla="*/ 56 w 108"/>
                <a:gd name="T11" fmla="*/ 32 h 46"/>
                <a:gd name="T12" fmla="*/ 62 w 108"/>
                <a:gd name="T13" fmla="*/ 36 h 46"/>
                <a:gd name="T14" fmla="*/ 68 w 108"/>
                <a:gd name="T15" fmla="*/ 36 h 46"/>
                <a:gd name="T16" fmla="*/ 82 w 108"/>
                <a:gd name="T17" fmla="*/ 46 h 46"/>
                <a:gd name="T18" fmla="*/ 88 w 108"/>
                <a:gd name="T19" fmla="*/ 46 h 46"/>
                <a:gd name="T20" fmla="*/ 90 w 108"/>
                <a:gd name="T21" fmla="*/ 44 h 46"/>
                <a:gd name="T22" fmla="*/ 98 w 108"/>
                <a:gd name="T23" fmla="*/ 42 h 46"/>
                <a:gd name="T24" fmla="*/ 108 w 108"/>
                <a:gd name="T25" fmla="*/ 34 h 46"/>
                <a:gd name="T26" fmla="*/ 104 w 108"/>
                <a:gd name="T27" fmla="*/ 26 h 46"/>
                <a:gd name="T28" fmla="*/ 98 w 108"/>
                <a:gd name="T29" fmla="*/ 20 h 46"/>
                <a:gd name="T30" fmla="*/ 98 w 108"/>
                <a:gd name="T31" fmla="*/ 14 h 46"/>
                <a:gd name="T32" fmla="*/ 90 w 108"/>
                <a:gd name="T33" fmla="*/ 8 h 46"/>
                <a:gd name="T34" fmla="*/ 78 w 108"/>
                <a:gd name="T35" fmla="*/ 8 h 46"/>
                <a:gd name="T36" fmla="*/ 70 w 108"/>
                <a:gd name="T37" fmla="*/ 4 h 46"/>
                <a:gd name="T38" fmla="*/ 54 w 108"/>
                <a:gd name="T39" fmla="*/ 0 h 46"/>
                <a:gd name="T40" fmla="*/ 48 w 108"/>
                <a:gd name="T41" fmla="*/ 2 h 46"/>
                <a:gd name="T42" fmla="*/ 46 w 108"/>
                <a:gd name="T43" fmla="*/ 6 h 46"/>
                <a:gd name="T44" fmla="*/ 48 w 108"/>
                <a:gd name="T45" fmla="*/ 20 h 46"/>
                <a:gd name="T46" fmla="*/ 44 w 108"/>
                <a:gd name="T47" fmla="*/ 22 h 46"/>
                <a:gd name="T48" fmla="*/ 34 w 108"/>
                <a:gd name="T49" fmla="*/ 18 h 46"/>
                <a:gd name="T50" fmla="*/ 30 w 108"/>
                <a:gd name="T51" fmla="*/ 14 h 46"/>
                <a:gd name="T52" fmla="*/ 24 w 108"/>
                <a:gd name="T53" fmla="*/ 10 h 46"/>
                <a:gd name="T54" fmla="*/ 22 w 108"/>
                <a:gd name="T55" fmla="*/ 6 h 46"/>
                <a:gd name="T56" fmla="*/ 16 w 108"/>
                <a:gd name="T57" fmla="*/ 8 h 46"/>
                <a:gd name="T58" fmla="*/ 10 w 108"/>
                <a:gd name="T59" fmla="*/ 10 h 46"/>
                <a:gd name="T60" fmla="*/ 4 w 108"/>
                <a:gd name="T61" fmla="*/ 22 h 46"/>
                <a:gd name="T62" fmla="*/ 0 w 108"/>
                <a:gd name="T63" fmla="*/ 30 h 46"/>
                <a:gd name="T64" fmla="*/ 2 w 108"/>
                <a:gd name="T65" fmla="*/ 38 h 46"/>
                <a:gd name="T66" fmla="*/ 6 w 108"/>
                <a:gd name="T67" fmla="*/ 36 h 46"/>
                <a:gd name="T68" fmla="*/ 6 w 108"/>
                <a:gd name="T6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46">
                  <a:moveTo>
                    <a:pt x="6" y="34"/>
                  </a:moveTo>
                  <a:lnTo>
                    <a:pt x="16" y="28"/>
                  </a:lnTo>
                  <a:lnTo>
                    <a:pt x="26" y="32"/>
                  </a:lnTo>
                  <a:lnTo>
                    <a:pt x="38" y="32"/>
                  </a:lnTo>
                  <a:lnTo>
                    <a:pt x="48" y="36"/>
                  </a:lnTo>
                  <a:lnTo>
                    <a:pt x="56" y="32"/>
                  </a:lnTo>
                  <a:lnTo>
                    <a:pt x="62" y="36"/>
                  </a:lnTo>
                  <a:lnTo>
                    <a:pt x="68" y="36"/>
                  </a:lnTo>
                  <a:lnTo>
                    <a:pt x="82" y="46"/>
                  </a:lnTo>
                  <a:lnTo>
                    <a:pt x="88" y="46"/>
                  </a:lnTo>
                  <a:lnTo>
                    <a:pt x="90" y="44"/>
                  </a:lnTo>
                  <a:lnTo>
                    <a:pt x="98" y="42"/>
                  </a:lnTo>
                  <a:lnTo>
                    <a:pt x="108" y="34"/>
                  </a:lnTo>
                  <a:lnTo>
                    <a:pt x="104" y="26"/>
                  </a:lnTo>
                  <a:lnTo>
                    <a:pt x="98" y="20"/>
                  </a:lnTo>
                  <a:lnTo>
                    <a:pt x="98" y="14"/>
                  </a:lnTo>
                  <a:lnTo>
                    <a:pt x="90" y="8"/>
                  </a:lnTo>
                  <a:lnTo>
                    <a:pt x="78" y="8"/>
                  </a:lnTo>
                  <a:lnTo>
                    <a:pt x="70" y="4"/>
                  </a:lnTo>
                  <a:lnTo>
                    <a:pt x="54" y="0"/>
                  </a:lnTo>
                  <a:lnTo>
                    <a:pt x="48" y="2"/>
                  </a:lnTo>
                  <a:lnTo>
                    <a:pt x="46" y="6"/>
                  </a:lnTo>
                  <a:lnTo>
                    <a:pt x="48" y="20"/>
                  </a:lnTo>
                  <a:lnTo>
                    <a:pt x="44" y="22"/>
                  </a:lnTo>
                  <a:lnTo>
                    <a:pt x="34" y="18"/>
                  </a:lnTo>
                  <a:lnTo>
                    <a:pt x="30" y="14"/>
                  </a:lnTo>
                  <a:lnTo>
                    <a:pt x="24" y="10"/>
                  </a:lnTo>
                  <a:lnTo>
                    <a:pt x="22" y="6"/>
                  </a:lnTo>
                  <a:lnTo>
                    <a:pt x="16" y="8"/>
                  </a:lnTo>
                  <a:lnTo>
                    <a:pt x="10" y="10"/>
                  </a:lnTo>
                  <a:lnTo>
                    <a:pt x="4" y="22"/>
                  </a:lnTo>
                  <a:lnTo>
                    <a:pt x="0" y="30"/>
                  </a:lnTo>
                  <a:lnTo>
                    <a:pt x="2" y="38"/>
                  </a:lnTo>
                  <a:lnTo>
                    <a:pt x="6" y="36"/>
                  </a:lnTo>
                  <a:lnTo>
                    <a:pt x="6"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623"/>
            <p:cNvSpPr>
              <a:spLocks noEditPoints="1"/>
            </p:cNvSpPr>
            <p:nvPr/>
          </p:nvSpPr>
          <p:spPr bwMode="auto">
            <a:xfrm>
              <a:off x="4689611" y="2205760"/>
              <a:ext cx="138555" cy="58000"/>
            </a:xfrm>
            <a:custGeom>
              <a:avLst/>
              <a:gdLst>
                <a:gd name="T0" fmla="*/ 10 w 86"/>
                <a:gd name="T1" fmla="*/ 10 h 36"/>
                <a:gd name="T2" fmla="*/ 14 w 86"/>
                <a:gd name="T3" fmla="*/ 12 h 36"/>
                <a:gd name="T4" fmla="*/ 16 w 86"/>
                <a:gd name="T5" fmla="*/ 14 h 36"/>
                <a:gd name="T6" fmla="*/ 10 w 86"/>
                <a:gd name="T7" fmla="*/ 16 h 36"/>
                <a:gd name="T8" fmla="*/ 8 w 86"/>
                <a:gd name="T9" fmla="*/ 14 h 36"/>
                <a:gd name="T10" fmla="*/ 6 w 86"/>
                <a:gd name="T11" fmla="*/ 14 h 36"/>
                <a:gd name="T12" fmla="*/ 10 w 86"/>
                <a:gd name="T13" fmla="*/ 10 h 36"/>
                <a:gd name="T14" fmla="*/ 4 w 86"/>
                <a:gd name="T15" fmla="*/ 22 h 36"/>
                <a:gd name="T16" fmla="*/ 2 w 86"/>
                <a:gd name="T17" fmla="*/ 20 h 36"/>
                <a:gd name="T18" fmla="*/ 0 w 86"/>
                <a:gd name="T19" fmla="*/ 24 h 36"/>
                <a:gd name="T20" fmla="*/ 6 w 86"/>
                <a:gd name="T21" fmla="*/ 26 h 36"/>
                <a:gd name="T22" fmla="*/ 4 w 86"/>
                <a:gd name="T23" fmla="*/ 30 h 36"/>
                <a:gd name="T24" fmla="*/ 6 w 86"/>
                <a:gd name="T25" fmla="*/ 30 h 36"/>
                <a:gd name="T26" fmla="*/ 8 w 86"/>
                <a:gd name="T27" fmla="*/ 26 h 36"/>
                <a:gd name="T28" fmla="*/ 10 w 86"/>
                <a:gd name="T29" fmla="*/ 26 h 36"/>
                <a:gd name="T30" fmla="*/ 18 w 86"/>
                <a:gd name="T31" fmla="*/ 22 h 36"/>
                <a:gd name="T32" fmla="*/ 18 w 86"/>
                <a:gd name="T33" fmla="*/ 20 h 36"/>
                <a:gd name="T34" fmla="*/ 10 w 86"/>
                <a:gd name="T35" fmla="*/ 20 h 36"/>
                <a:gd name="T36" fmla="*/ 4 w 86"/>
                <a:gd name="T37" fmla="*/ 22 h 36"/>
                <a:gd name="T38" fmla="*/ 82 w 86"/>
                <a:gd name="T39" fmla="*/ 30 h 36"/>
                <a:gd name="T40" fmla="*/ 78 w 86"/>
                <a:gd name="T41" fmla="*/ 26 h 36"/>
                <a:gd name="T42" fmla="*/ 78 w 86"/>
                <a:gd name="T43" fmla="*/ 20 h 36"/>
                <a:gd name="T44" fmla="*/ 74 w 86"/>
                <a:gd name="T45" fmla="*/ 18 h 36"/>
                <a:gd name="T46" fmla="*/ 74 w 86"/>
                <a:gd name="T47" fmla="*/ 12 h 36"/>
                <a:gd name="T48" fmla="*/ 80 w 86"/>
                <a:gd name="T49" fmla="*/ 8 h 36"/>
                <a:gd name="T50" fmla="*/ 84 w 86"/>
                <a:gd name="T51" fmla="*/ 10 h 36"/>
                <a:gd name="T52" fmla="*/ 86 w 86"/>
                <a:gd name="T53" fmla="*/ 10 h 36"/>
                <a:gd name="T54" fmla="*/ 86 w 86"/>
                <a:gd name="T55" fmla="*/ 4 h 36"/>
                <a:gd name="T56" fmla="*/ 78 w 86"/>
                <a:gd name="T57" fmla="*/ 4 h 36"/>
                <a:gd name="T58" fmla="*/ 72 w 86"/>
                <a:gd name="T59" fmla="*/ 4 h 36"/>
                <a:gd name="T60" fmla="*/ 70 w 86"/>
                <a:gd name="T61" fmla="*/ 2 h 36"/>
                <a:gd name="T62" fmla="*/ 58 w 86"/>
                <a:gd name="T63" fmla="*/ 0 h 36"/>
                <a:gd name="T64" fmla="*/ 52 w 86"/>
                <a:gd name="T65" fmla="*/ 2 h 36"/>
                <a:gd name="T66" fmla="*/ 46 w 86"/>
                <a:gd name="T67" fmla="*/ 2 h 36"/>
                <a:gd name="T68" fmla="*/ 36 w 86"/>
                <a:gd name="T69" fmla="*/ 2 h 36"/>
                <a:gd name="T70" fmla="*/ 30 w 86"/>
                <a:gd name="T71" fmla="*/ 6 h 36"/>
                <a:gd name="T72" fmla="*/ 24 w 86"/>
                <a:gd name="T73" fmla="*/ 8 h 36"/>
                <a:gd name="T74" fmla="*/ 24 w 86"/>
                <a:gd name="T75" fmla="*/ 10 h 36"/>
                <a:gd name="T76" fmla="*/ 24 w 86"/>
                <a:gd name="T77" fmla="*/ 14 h 36"/>
                <a:gd name="T78" fmla="*/ 26 w 86"/>
                <a:gd name="T79" fmla="*/ 16 h 36"/>
                <a:gd name="T80" fmla="*/ 26 w 86"/>
                <a:gd name="T81" fmla="*/ 20 h 36"/>
                <a:gd name="T82" fmla="*/ 28 w 86"/>
                <a:gd name="T83" fmla="*/ 22 h 36"/>
                <a:gd name="T84" fmla="*/ 34 w 86"/>
                <a:gd name="T85" fmla="*/ 24 h 36"/>
                <a:gd name="T86" fmla="*/ 38 w 86"/>
                <a:gd name="T87" fmla="*/ 22 h 36"/>
                <a:gd name="T88" fmla="*/ 40 w 86"/>
                <a:gd name="T89" fmla="*/ 24 h 36"/>
                <a:gd name="T90" fmla="*/ 38 w 86"/>
                <a:gd name="T91" fmla="*/ 30 h 36"/>
                <a:gd name="T92" fmla="*/ 44 w 86"/>
                <a:gd name="T93" fmla="*/ 28 h 36"/>
                <a:gd name="T94" fmla="*/ 60 w 86"/>
                <a:gd name="T95" fmla="*/ 32 h 36"/>
                <a:gd name="T96" fmla="*/ 68 w 86"/>
                <a:gd name="T97" fmla="*/ 36 h 36"/>
                <a:gd name="T98" fmla="*/ 80 w 86"/>
                <a:gd name="T99" fmla="*/ 36 h 36"/>
                <a:gd name="T100" fmla="*/ 82 w 86"/>
                <a:gd name="T101" fmla="*/ 30 h 36"/>
                <a:gd name="T102" fmla="*/ 82 w 86"/>
                <a:gd name="T103"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 h="36">
                  <a:moveTo>
                    <a:pt x="10" y="10"/>
                  </a:moveTo>
                  <a:lnTo>
                    <a:pt x="14" y="12"/>
                  </a:lnTo>
                  <a:lnTo>
                    <a:pt x="16" y="14"/>
                  </a:lnTo>
                  <a:lnTo>
                    <a:pt x="10" y="16"/>
                  </a:lnTo>
                  <a:lnTo>
                    <a:pt x="8" y="14"/>
                  </a:lnTo>
                  <a:lnTo>
                    <a:pt x="6" y="14"/>
                  </a:lnTo>
                  <a:lnTo>
                    <a:pt x="10" y="10"/>
                  </a:lnTo>
                  <a:close/>
                  <a:moveTo>
                    <a:pt x="4" y="22"/>
                  </a:moveTo>
                  <a:lnTo>
                    <a:pt x="2" y="20"/>
                  </a:lnTo>
                  <a:lnTo>
                    <a:pt x="0" y="24"/>
                  </a:lnTo>
                  <a:lnTo>
                    <a:pt x="6" y="26"/>
                  </a:lnTo>
                  <a:lnTo>
                    <a:pt x="4" y="30"/>
                  </a:lnTo>
                  <a:lnTo>
                    <a:pt x="6" y="30"/>
                  </a:lnTo>
                  <a:lnTo>
                    <a:pt x="8" y="26"/>
                  </a:lnTo>
                  <a:lnTo>
                    <a:pt x="10" y="26"/>
                  </a:lnTo>
                  <a:lnTo>
                    <a:pt x="18" y="22"/>
                  </a:lnTo>
                  <a:lnTo>
                    <a:pt x="18" y="20"/>
                  </a:lnTo>
                  <a:lnTo>
                    <a:pt x="10" y="20"/>
                  </a:lnTo>
                  <a:lnTo>
                    <a:pt x="4" y="22"/>
                  </a:lnTo>
                  <a:close/>
                  <a:moveTo>
                    <a:pt x="82" y="30"/>
                  </a:moveTo>
                  <a:lnTo>
                    <a:pt x="78" y="26"/>
                  </a:lnTo>
                  <a:lnTo>
                    <a:pt x="78" y="20"/>
                  </a:lnTo>
                  <a:lnTo>
                    <a:pt x="74" y="18"/>
                  </a:lnTo>
                  <a:lnTo>
                    <a:pt x="74" y="12"/>
                  </a:lnTo>
                  <a:lnTo>
                    <a:pt x="80" y="8"/>
                  </a:lnTo>
                  <a:lnTo>
                    <a:pt x="84" y="10"/>
                  </a:lnTo>
                  <a:lnTo>
                    <a:pt x="86" y="10"/>
                  </a:lnTo>
                  <a:lnTo>
                    <a:pt x="86" y="4"/>
                  </a:lnTo>
                  <a:lnTo>
                    <a:pt x="78" y="4"/>
                  </a:lnTo>
                  <a:lnTo>
                    <a:pt x="72" y="4"/>
                  </a:lnTo>
                  <a:lnTo>
                    <a:pt x="70" y="2"/>
                  </a:lnTo>
                  <a:lnTo>
                    <a:pt x="58" y="0"/>
                  </a:lnTo>
                  <a:lnTo>
                    <a:pt x="52" y="2"/>
                  </a:lnTo>
                  <a:lnTo>
                    <a:pt x="46" y="2"/>
                  </a:lnTo>
                  <a:lnTo>
                    <a:pt x="36" y="2"/>
                  </a:lnTo>
                  <a:lnTo>
                    <a:pt x="30" y="6"/>
                  </a:lnTo>
                  <a:lnTo>
                    <a:pt x="24" y="8"/>
                  </a:lnTo>
                  <a:lnTo>
                    <a:pt x="24" y="10"/>
                  </a:lnTo>
                  <a:lnTo>
                    <a:pt x="24" y="14"/>
                  </a:lnTo>
                  <a:lnTo>
                    <a:pt x="26" y="16"/>
                  </a:lnTo>
                  <a:lnTo>
                    <a:pt x="26" y="20"/>
                  </a:lnTo>
                  <a:lnTo>
                    <a:pt x="28" y="22"/>
                  </a:lnTo>
                  <a:lnTo>
                    <a:pt x="34" y="24"/>
                  </a:lnTo>
                  <a:lnTo>
                    <a:pt x="38" y="22"/>
                  </a:lnTo>
                  <a:lnTo>
                    <a:pt x="40" y="24"/>
                  </a:lnTo>
                  <a:lnTo>
                    <a:pt x="38" y="30"/>
                  </a:lnTo>
                  <a:lnTo>
                    <a:pt x="44" y="28"/>
                  </a:lnTo>
                  <a:lnTo>
                    <a:pt x="60" y="32"/>
                  </a:lnTo>
                  <a:lnTo>
                    <a:pt x="68" y="36"/>
                  </a:lnTo>
                  <a:lnTo>
                    <a:pt x="80" y="36"/>
                  </a:lnTo>
                  <a:lnTo>
                    <a:pt x="82" y="30"/>
                  </a:lnTo>
                  <a:lnTo>
                    <a:pt x="82"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624"/>
            <p:cNvSpPr>
              <a:spLocks noEditPoints="1"/>
            </p:cNvSpPr>
            <p:nvPr/>
          </p:nvSpPr>
          <p:spPr bwMode="auto">
            <a:xfrm>
              <a:off x="4344836" y="2590813"/>
              <a:ext cx="296443" cy="325443"/>
            </a:xfrm>
            <a:custGeom>
              <a:avLst/>
              <a:gdLst>
                <a:gd name="T0" fmla="*/ 48 w 184"/>
                <a:gd name="T1" fmla="*/ 126 h 202"/>
                <a:gd name="T2" fmla="*/ 44 w 184"/>
                <a:gd name="T3" fmla="*/ 112 h 202"/>
                <a:gd name="T4" fmla="*/ 34 w 184"/>
                <a:gd name="T5" fmla="*/ 116 h 202"/>
                <a:gd name="T6" fmla="*/ 26 w 184"/>
                <a:gd name="T7" fmla="*/ 112 h 202"/>
                <a:gd name="T8" fmla="*/ 24 w 184"/>
                <a:gd name="T9" fmla="*/ 122 h 202"/>
                <a:gd name="T10" fmla="*/ 26 w 184"/>
                <a:gd name="T11" fmla="*/ 138 h 202"/>
                <a:gd name="T12" fmla="*/ 30 w 184"/>
                <a:gd name="T13" fmla="*/ 156 h 202"/>
                <a:gd name="T14" fmla="*/ 40 w 184"/>
                <a:gd name="T15" fmla="*/ 150 h 202"/>
                <a:gd name="T16" fmla="*/ 46 w 184"/>
                <a:gd name="T17" fmla="*/ 142 h 202"/>
                <a:gd name="T18" fmla="*/ 134 w 184"/>
                <a:gd name="T19" fmla="*/ 170 h 202"/>
                <a:gd name="T20" fmla="*/ 118 w 184"/>
                <a:gd name="T21" fmla="*/ 174 h 202"/>
                <a:gd name="T22" fmla="*/ 102 w 184"/>
                <a:gd name="T23" fmla="*/ 172 h 202"/>
                <a:gd name="T24" fmla="*/ 92 w 184"/>
                <a:gd name="T25" fmla="*/ 172 h 202"/>
                <a:gd name="T26" fmla="*/ 90 w 184"/>
                <a:gd name="T27" fmla="*/ 184 h 202"/>
                <a:gd name="T28" fmla="*/ 116 w 184"/>
                <a:gd name="T29" fmla="*/ 192 h 202"/>
                <a:gd name="T30" fmla="*/ 128 w 184"/>
                <a:gd name="T31" fmla="*/ 200 h 202"/>
                <a:gd name="T32" fmla="*/ 134 w 184"/>
                <a:gd name="T33" fmla="*/ 194 h 202"/>
                <a:gd name="T34" fmla="*/ 134 w 184"/>
                <a:gd name="T35" fmla="*/ 176 h 202"/>
                <a:gd name="T36" fmla="*/ 134 w 184"/>
                <a:gd name="T37" fmla="*/ 170 h 202"/>
                <a:gd name="T38" fmla="*/ 172 w 184"/>
                <a:gd name="T39" fmla="*/ 122 h 202"/>
                <a:gd name="T40" fmla="*/ 142 w 184"/>
                <a:gd name="T41" fmla="*/ 104 h 202"/>
                <a:gd name="T42" fmla="*/ 142 w 184"/>
                <a:gd name="T43" fmla="*/ 96 h 202"/>
                <a:gd name="T44" fmla="*/ 126 w 184"/>
                <a:gd name="T45" fmla="*/ 96 h 202"/>
                <a:gd name="T46" fmla="*/ 108 w 184"/>
                <a:gd name="T47" fmla="*/ 74 h 202"/>
                <a:gd name="T48" fmla="*/ 90 w 184"/>
                <a:gd name="T49" fmla="*/ 58 h 202"/>
                <a:gd name="T50" fmla="*/ 84 w 184"/>
                <a:gd name="T51" fmla="*/ 42 h 202"/>
                <a:gd name="T52" fmla="*/ 82 w 184"/>
                <a:gd name="T53" fmla="*/ 32 h 202"/>
                <a:gd name="T54" fmla="*/ 88 w 184"/>
                <a:gd name="T55" fmla="*/ 28 h 202"/>
                <a:gd name="T56" fmla="*/ 104 w 184"/>
                <a:gd name="T57" fmla="*/ 28 h 202"/>
                <a:gd name="T58" fmla="*/ 102 w 184"/>
                <a:gd name="T59" fmla="*/ 14 h 202"/>
                <a:gd name="T60" fmla="*/ 80 w 184"/>
                <a:gd name="T61" fmla="*/ 0 h 202"/>
                <a:gd name="T62" fmla="*/ 54 w 184"/>
                <a:gd name="T63" fmla="*/ 0 h 202"/>
                <a:gd name="T64" fmla="*/ 48 w 184"/>
                <a:gd name="T65" fmla="*/ 12 h 202"/>
                <a:gd name="T66" fmla="*/ 36 w 184"/>
                <a:gd name="T67" fmla="*/ 20 h 202"/>
                <a:gd name="T68" fmla="*/ 30 w 184"/>
                <a:gd name="T69" fmla="*/ 14 h 202"/>
                <a:gd name="T70" fmla="*/ 18 w 184"/>
                <a:gd name="T71" fmla="*/ 18 h 202"/>
                <a:gd name="T72" fmla="*/ 2 w 184"/>
                <a:gd name="T73" fmla="*/ 24 h 202"/>
                <a:gd name="T74" fmla="*/ 2 w 184"/>
                <a:gd name="T75" fmla="*/ 44 h 202"/>
                <a:gd name="T76" fmla="*/ 12 w 184"/>
                <a:gd name="T77" fmla="*/ 52 h 202"/>
                <a:gd name="T78" fmla="*/ 16 w 184"/>
                <a:gd name="T79" fmla="*/ 60 h 202"/>
                <a:gd name="T80" fmla="*/ 30 w 184"/>
                <a:gd name="T81" fmla="*/ 48 h 202"/>
                <a:gd name="T82" fmla="*/ 46 w 184"/>
                <a:gd name="T83" fmla="*/ 54 h 202"/>
                <a:gd name="T84" fmla="*/ 56 w 184"/>
                <a:gd name="T85" fmla="*/ 74 h 202"/>
                <a:gd name="T86" fmla="*/ 64 w 184"/>
                <a:gd name="T87" fmla="*/ 88 h 202"/>
                <a:gd name="T88" fmla="*/ 80 w 184"/>
                <a:gd name="T89" fmla="*/ 96 h 202"/>
                <a:gd name="T90" fmla="*/ 96 w 184"/>
                <a:gd name="T91" fmla="*/ 110 h 202"/>
                <a:gd name="T92" fmla="*/ 110 w 184"/>
                <a:gd name="T93" fmla="*/ 114 h 202"/>
                <a:gd name="T94" fmla="*/ 120 w 184"/>
                <a:gd name="T95" fmla="*/ 124 h 202"/>
                <a:gd name="T96" fmla="*/ 126 w 184"/>
                <a:gd name="T97" fmla="*/ 130 h 202"/>
                <a:gd name="T98" fmla="*/ 140 w 184"/>
                <a:gd name="T99" fmla="*/ 142 h 202"/>
                <a:gd name="T100" fmla="*/ 148 w 184"/>
                <a:gd name="T101" fmla="*/ 156 h 202"/>
                <a:gd name="T102" fmla="*/ 142 w 184"/>
                <a:gd name="T103" fmla="*/ 168 h 202"/>
                <a:gd name="T104" fmla="*/ 144 w 184"/>
                <a:gd name="T105" fmla="*/ 176 h 202"/>
                <a:gd name="T106" fmla="*/ 154 w 184"/>
                <a:gd name="T107" fmla="*/ 168 h 202"/>
                <a:gd name="T108" fmla="*/ 158 w 184"/>
                <a:gd name="T109" fmla="*/ 156 h 202"/>
                <a:gd name="T110" fmla="*/ 164 w 184"/>
                <a:gd name="T111" fmla="*/ 146 h 202"/>
                <a:gd name="T112" fmla="*/ 152 w 184"/>
                <a:gd name="T113" fmla="*/ 140 h 202"/>
                <a:gd name="T114" fmla="*/ 158 w 184"/>
                <a:gd name="T115" fmla="*/ 126 h 202"/>
                <a:gd name="T116" fmla="*/ 174 w 184"/>
                <a:gd name="T117" fmla="*/ 130 h 202"/>
                <a:gd name="T118" fmla="*/ 184 w 184"/>
                <a:gd name="T119" fmla="*/ 13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4" h="202">
                  <a:moveTo>
                    <a:pt x="46" y="136"/>
                  </a:moveTo>
                  <a:lnTo>
                    <a:pt x="44" y="128"/>
                  </a:lnTo>
                  <a:lnTo>
                    <a:pt x="48" y="126"/>
                  </a:lnTo>
                  <a:lnTo>
                    <a:pt x="48" y="120"/>
                  </a:lnTo>
                  <a:lnTo>
                    <a:pt x="46" y="116"/>
                  </a:lnTo>
                  <a:lnTo>
                    <a:pt x="44" y="112"/>
                  </a:lnTo>
                  <a:lnTo>
                    <a:pt x="40" y="110"/>
                  </a:lnTo>
                  <a:lnTo>
                    <a:pt x="36" y="112"/>
                  </a:lnTo>
                  <a:lnTo>
                    <a:pt x="34" y="116"/>
                  </a:lnTo>
                  <a:lnTo>
                    <a:pt x="26" y="118"/>
                  </a:lnTo>
                  <a:lnTo>
                    <a:pt x="24" y="116"/>
                  </a:lnTo>
                  <a:lnTo>
                    <a:pt x="26" y="112"/>
                  </a:lnTo>
                  <a:lnTo>
                    <a:pt x="24" y="112"/>
                  </a:lnTo>
                  <a:lnTo>
                    <a:pt x="22" y="116"/>
                  </a:lnTo>
                  <a:lnTo>
                    <a:pt x="24" y="122"/>
                  </a:lnTo>
                  <a:lnTo>
                    <a:pt x="26" y="126"/>
                  </a:lnTo>
                  <a:lnTo>
                    <a:pt x="28" y="132"/>
                  </a:lnTo>
                  <a:lnTo>
                    <a:pt x="26" y="138"/>
                  </a:lnTo>
                  <a:lnTo>
                    <a:pt x="26" y="146"/>
                  </a:lnTo>
                  <a:lnTo>
                    <a:pt x="26" y="150"/>
                  </a:lnTo>
                  <a:lnTo>
                    <a:pt x="30" y="156"/>
                  </a:lnTo>
                  <a:lnTo>
                    <a:pt x="36" y="156"/>
                  </a:lnTo>
                  <a:lnTo>
                    <a:pt x="36" y="152"/>
                  </a:lnTo>
                  <a:lnTo>
                    <a:pt x="40" y="150"/>
                  </a:lnTo>
                  <a:lnTo>
                    <a:pt x="42" y="152"/>
                  </a:lnTo>
                  <a:lnTo>
                    <a:pt x="44" y="150"/>
                  </a:lnTo>
                  <a:lnTo>
                    <a:pt x="46" y="142"/>
                  </a:lnTo>
                  <a:lnTo>
                    <a:pt x="46" y="136"/>
                  </a:lnTo>
                  <a:lnTo>
                    <a:pt x="46" y="136"/>
                  </a:lnTo>
                  <a:close/>
                  <a:moveTo>
                    <a:pt x="134" y="170"/>
                  </a:moveTo>
                  <a:lnTo>
                    <a:pt x="130" y="172"/>
                  </a:lnTo>
                  <a:lnTo>
                    <a:pt x="124" y="172"/>
                  </a:lnTo>
                  <a:lnTo>
                    <a:pt x="118" y="174"/>
                  </a:lnTo>
                  <a:lnTo>
                    <a:pt x="112" y="174"/>
                  </a:lnTo>
                  <a:lnTo>
                    <a:pt x="108" y="174"/>
                  </a:lnTo>
                  <a:lnTo>
                    <a:pt x="102" y="172"/>
                  </a:lnTo>
                  <a:lnTo>
                    <a:pt x="98" y="170"/>
                  </a:lnTo>
                  <a:lnTo>
                    <a:pt x="96" y="174"/>
                  </a:lnTo>
                  <a:lnTo>
                    <a:pt x="92" y="172"/>
                  </a:lnTo>
                  <a:lnTo>
                    <a:pt x="88" y="174"/>
                  </a:lnTo>
                  <a:lnTo>
                    <a:pt x="86" y="178"/>
                  </a:lnTo>
                  <a:lnTo>
                    <a:pt x="90" y="184"/>
                  </a:lnTo>
                  <a:lnTo>
                    <a:pt x="102" y="186"/>
                  </a:lnTo>
                  <a:lnTo>
                    <a:pt x="110" y="192"/>
                  </a:lnTo>
                  <a:lnTo>
                    <a:pt x="116" y="192"/>
                  </a:lnTo>
                  <a:lnTo>
                    <a:pt x="118" y="196"/>
                  </a:lnTo>
                  <a:lnTo>
                    <a:pt x="124" y="200"/>
                  </a:lnTo>
                  <a:lnTo>
                    <a:pt x="128" y="200"/>
                  </a:lnTo>
                  <a:lnTo>
                    <a:pt x="132" y="202"/>
                  </a:lnTo>
                  <a:lnTo>
                    <a:pt x="132" y="198"/>
                  </a:lnTo>
                  <a:lnTo>
                    <a:pt x="134" y="194"/>
                  </a:lnTo>
                  <a:lnTo>
                    <a:pt x="130" y="188"/>
                  </a:lnTo>
                  <a:lnTo>
                    <a:pt x="130" y="182"/>
                  </a:lnTo>
                  <a:lnTo>
                    <a:pt x="134" y="176"/>
                  </a:lnTo>
                  <a:lnTo>
                    <a:pt x="136" y="172"/>
                  </a:lnTo>
                  <a:lnTo>
                    <a:pt x="136" y="168"/>
                  </a:lnTo>
                  <a:lnTo>
                    <a:pt x="134" y="170"/>
                  </a:lnTo>
                  <a:close/>
                  <a:moveTo>
                    <a:pt x="178" y="126"/>
                  </a:moveTo>
                  <a:lnTo>
                    <a:pt x="176" y="124"/>
                  </a:lnTo>
                  <a:lnTo>
                    <a:pt x="172" y="122"/>
                  </a:lnTo>
                  <a:lnTo>
                    <a:pt x="158" y="114"/>
                  </a:lnTo>
                  <a:lnTo>
                    <a:pt x="144" y="106"/>
                  </a:lnTo>
                  <a:lnTo>
                    <a:pt x="142" y="104"/>
                  </a:lnTo>
                  <a:lnTo>
                    <a:pt x="144" y="100"/>
                  </a:lnTo>
                  <a:lnTo>
                    <a:pt x="146" y="98"/>
                  </a:lnTo>
                  <a:lnTo>
                    <a:pt x="142" y="96"/>
                  </a:lnTo>
                  <a:lnTo>
                    <a:pt x="140" y="98"/>
                  </a:lnTo>
                  <a:lnTo>
                    <a:pt x="130" y="98"/>
                  </a:lnTo>
                  <a:lnTo>
                    <a:pt x="126" y="96"/>
                  </a:lnTo>
                  <a:lnTo>
                    <a:pt x="116" y="90"/>
                  </a:lnTo>
                  <a:lnTo>
                    <a:pt x="112" y="84"/>
                  </a:lnTo>
                  <a:lnTo>
                    <a:pt x="108" y="74"/>
                  </a:lnTo>
                  <a:lnTo>
                    <a:pt x="104" y="66"/>
                  </a:lnTo>
                  <a:lnTo>
                    <a:pt x="98" y="62"/>
                  </a:lnTo>
                  <a:lnTo>
                    <a:pt x="90" y="58"/>
                  </a:lnTo>
                  <a:lnTo>
                    <a:pt x="86" y="54"/>
                  </a:lnTo>
                  <a:lnTo>
                    <a:pt x="82" y="46"/>
                  </a:lnTo>
                  <a:lnTo>
                    <a:pt x="84" y="42"/>
                  </a:lnTo>
                  <a:lnTo>
                    <a:pt x="86" y="42"/>
                  </a:lnTo>
                  <a:lnTo>
                    <a:pt x="86" y="38"/>
                  </a:lnTo>
                  <a:lnTo>
                    <a:pt x="82" y="32"/>
                  </a:lnTo>
                  <a:lnTo>
                    <a:pt x="82" y="28"/>
                  </a:lnTo>
                  <a:lnTo>
                    <a:pt x="84" y="28"/>
                  </a:lnTo>
                  <a:lnTo>
                    <a:pt x="88" y="28"/>
                  </a:lnTo>
                  <a:lnTo>
                    <a:pt x="94" y="26"/>
                  </a:lnTo>
                  <a:lnTo>
                    <a:pt x="98" y="24"/>
                  </a:lnTo>
                  <a:lnTo>
                    <a:pt x="104" y="28"/>
                  </a:lnTo>
                  <a:lnTo>
                    <a:pt x="106" y="28"/>
                  </a:lnTo>
                  <a:lnTo>
                    <a:pt x="106" y="24"/>
                  </a:lnTo>
                  <a:lnTo>
                    <a:pt x="102" y="14"/>
                  </a:lnTo>
                  <a:lnTo>
                    <a:pt x="106" y="10"/>
                  </a:lnTo>
                  <a:lnTo>
                    <a:pt x="86" y="6"/>
                  </a:lnTo>
                  <a:lnTo>
                    <a:pt x="80" y="0"/>
                  </a:lnTo>
                  <a:lnTo>
                    <a:pt x="66" y="0"/>
                  </a:lnTo>
                  <a:lnTo>
                    <a:pt x="62" y="4"/>
                  </a:lnTo>
                  <a:lnTo>
                    <a:pt x="54" y="0"/>
                  </a:lnTo>
                  <a:lnTo>
                    <a:pt x="52" y="8"/>
                  </a:lnTo>
                  <a:lnTo>
                    <a:pt x="50" y="8"/>
                  </a:lnTo>
                  <a:lnTo>
                    <a:pt x="48" y="12"/>
                  </a:lnTo>
                  <a:lnTo>
                    <a:pt x="42" y="10"/>
                  </a:lnTo>
                  <a:lnTo>
                    <a:pt x="36" y="14"/>
                  </a:lnTo>
                  <a:lnTo>
                    <a:pt x="36" y="20"/>
                  </a:lnTo>
                  <a:lnTo>
                    <a:pt x="34" y="20"/>
                  </a:lnTo>
                  <a:lnTo>
                    <a:pt x="34" y="14"/>
                  </a:lnTo>
                  <a:lnTo>
                    <a:pt x="30" y="14"/>
                  </a:lnTo>
                  <a:lnTo>
                    <a:pt x="26" y="12"/>
                  </a:lnTo>
                  <a:lnTo>
                    <a:pt x="20" y="14"/>
                  </a:lnTo>
                  <a:lnTo>
                    <a:pt x="18" y="18"/>
                  </a:lnTo>
                  <a:lnTo>
                    <a:pt x="12" y="18"/>
                  </a:lnTo>
                  <a:lnTo>
                    <a:pt x="4" y="18"/>
                  </a:lnTo>
                  <a:lnTo>
                    <a:pt x="2" y="24"/>
                  </a:lnTo>
                  <a:lnTo>
                    <a:pt x="6" y="32"/>
                  </a:lnTo>
                  <a:lnTo>
                    <a:pt x="0" y="38"/>
                  </a:lnTo>
                  <a:lnTo>
                    <a:pt x="2" y="44"/>
                  </a:lnTo>
                  <a:lnTo>
                    <a:pt x="2" y="52"/>
                  </a:lnTo>
                  <a:lnTo>
                    <a:pt x="6" y="52"/>
                  </a:lnTo>
                  <a:lnTo>
                    <a:pt x="12" y="52"/>
                  </a:lnTo>
                  <a:lnTo>
                    <a:pt x="12" y="58"/>
                  </a:lnTo>
                  <a:lnTo>
                    <a:pt x="8" y="62"/>
                  </a:lnTo>
                  <a:lnTo>
                    <a:pt x="16" y="60"/>
                  </a:lnTo>
                  <a:lnTo>
                    <a:pt x="22" y="58"/>
                  </a:lnTo>
                  <a:lnTo>
                    <a:pt x="26" y="50"/>
                  </a:lnTo>
                  <a:lnTo>
                    <a:pt x="30" y="48"/>
                  </a:lnTo>
                  <a:lnTo>
                    <a:pt x="38" y="50"/>
                  </a:lnTo>
                  <a:lnTo>
                    <a:pt x="42" y="52"/>
                  </a:lnTo>
                  <a:lnTo>
                    <a:pt x="46" y="54"/>
                  </a:lnTo>
                  <a:lnTo>
                    <a:pt x="52" y="58"/>
                  </a:lnTo>
                  <a:lnTo>
                    <a:pt x="52" y="66"/>
                  </a:lnTo>
                  <a:lnTo>
                    <a:pt x="56" y="74"/>
                  </a:lnTo>
                  <a:lnTo>
                    <a:pt x="56" y="78"/>
                  </a:lnTo>
                  <a:lnTo>
                    <a:pt x="62" y="82"/>
                  </a:lnTo>
                  <a:lnTo>
                    <a:pt x="64" y="88"/>
                  </a:lnTo>
                  <a:lnTo>
                    <a:pt x="72" y="90"/>
                  </a:lnTo>
                  <a:lnTo>
                    <a:pt x="76" y="96"/>
                  </a:lnTo>
                  <a:lnTo>
                    <a:pt x="80" y="96"/>
                  </a:lnTo>
                  <a:lnTo>
                    <a:pt x="88" y="106"/>
                  </a:lnTo>
                  <a:lnTo>
                    <a:pt x="92" y="106"/>
                  </a:lnTo>
                  <a:lnTo>
                    <a:pt x="96" y="110"/>
                  </a:lnTo>
                  <a:lnTo>
                    <a:pt x="102" y="110"/>
                  </a:lnTo>
                  <a:lnTo>
                    <a:pt x="106" y="110"/>
                  </a:lnTo>
                  <a:lnTo>
                    <a:pt x="110" y="114"/>
                  </a:lnTo>
                  <a:lnTo>
                    <a:pt x="114" y="120"/>
                  </a:lnTo>
                  <a:lnTo>
                    <a:pt x="118" y="120"/>
                  </a:lnTo>
                  <a:lnTo>
                    <a:pt x="120" y="124"/>
                  </a:lnTo>
                  <a:lnTo>
                    <a:pt x="120" y="126"/>
                  </a:lnTo>
                  <a:lnTo>
                    <a:pt x="126" y="126"/>
                  </a:lnTo>
                  <a:lnTo>
                    <a:pt x="126" y="130"/>
                  </a:lnTo>
                  <a:lnTo>
                    <a:pt x="132" y="134"/>
                  </a:lnTo>
                  <a:lnTo>
                    <a:pt x="140" y="134"/>
                  </a:lnTo>
                  <a:lnTo>
                    <a:pt x="140" y="142"/>
                  </a:lnTo>
                  <a:lnTo>
                    <a:pt x="144" y="146"/>
                  </a:lnTo>
                  <a:lnTo>
                    <a:pt x="146" y="152"/>
                  </a:lnTo>
                  <a:lnTo>
                    <a:pt x="148" y="156"/>
                  </a:lnTo>
                  <a:lnTo>
                    <a:pt x="146" y="160"/>
                  </a:lnTo>
                  <a:lnTo>
                    <a:pt x="142" y="162"/>
                  </a:lnTo>
                  <a:lnTo>
                    <a:pt x="142" y="168"/>
                  </a:lnTo>
                  <a:lnTo>
                    <a:pt x="138" y="168"/>
                  </a:lnTo>
                  <a:lnTo>
                    <a:pt x="138" y="174"/>
                  </a:lnTo>
                  <a:lnTo>
                    <a:pt x="144" y="176"/>
                  </a:lnTo>
                  <a:lnTo>
                    <a:pt x="148" y="176"/>
                  </a:lnTo>
                  <a:lnTo>
                    <a:pt x="150" y="170"/>
                  </a:lnTo>
                  <a:lnTo>
                    <a:pt x="154" y="168"/>
                  </a:lnTo>
                  <a:lnTo>
                    <a:pt x="154" y="166"/>
                  </a:lnTo>
                  <a:lnTo>
                    <a:pt x="152" y="160"/>
                  </a:lnTo>
                  <a:lnTo>
                    <a:pt x="158" y="156"/>
                  </a:lnTo>
                  <a:lnTo>
                    <a:pt x="162" y="156"/>
                  </a:lnTo>
                  <a:lnTo>
                    <a:pt x="164" y="152"/>
                  </a:lnTo>
                  <a:lnTo>
                    <a:pt x="164" y="146"/>
                  </a:lnTo>
                  <a:lnTo>
                    <a:pt x="158" y="144"/>
                  </a:lnTo>
                  <a:lnTo>
                    <a:pt x="156" y="142"/>
                  </a:lnTo>
                  <a:lnTo>
                    <a:pt x="152" y="140"/>
                  </a:lnTo>
                  <a:lnTo>
                    <a:pt x="154" y="132"/>
                  </a:lnTo>
                  <a:lnTo>
                    <a:pt x="156" y="130"/>
                  </a:lnTo>
                  <a:lnTo>
                    <a:pt x="158" y="126"/>
                  </a:lnTo>
                  <a:lnTo>
                    <a:pt x="164" y="126"/>
                  </a:lnTo>
                  <a:lnTo>
                    <a:pt x="164" y="128"/>
                  </a:lnTo>
                  <a:lnTo>
                    <a:pt x="174" y="130"/>
                  </a:lnTo>
                  <a:lnTo>
                    <a:pt x="178" y="136"/>
                  </a:lnTo>
                  <a:lnTo>
                    <a:pt x="182" y="138"/>
                  </a:lnTo>
                  <a:lnTo>
                    <a:pt x="184" y="132"/>
                  </a:lnTo>
                  <a:lnTo>
                    <a:pt x="178" y="1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1" name="Freeform 625"/>
            <p:cNvSpPr>
              <a:spLocks noEditPoints="1"/>
            </p:cNvSpPr>
            <p:nvPr/>
          </p:nvSpPr>
          <p:spPr bwMode="auto">
            <a:xfrm>
              <a:off x="4360947" y="2896922"/>
              <a:ext cx="103111" cy="222332"/>
            </a:xfrm>
            <a:custGeom>
              <a:avLst/>
              <a:gdLst>
                <a:gd name="T0" fmla="*/ 56 w 64"/>
                <a:gd name="T1" fmla="*/ 68 h 138"/>
                <a:gd name="T2" fmla="*/ 54 w 64"/>
                <a:gd name="T3" fmla="*/ 70 h 138"/>
                <a:gd name="T4" fmla="*/ 50 w 64"/>
                <a:gd name="T5" fmla="*/ 68 h 138"/>
                <a:gd name="T6" fmla="*/ 50 w 64"/>
                <a:gd name="T7" fmla="*/ 64 h 138"/>
                <a:gd name="T8" fmla="*/ 54 w 64"/>
                <a:gd name="T9" fmla="*/ 64 h 138"/>
                <a:gd name="T10" fmla="*/ 56 w 64"/>
                <a:gd name="T11" fmla="*/ 68 h 138"/>
                <a:gd name="T12" fmla="*/ 12 w 64"/>
                <a:gd name="T13" fmla="*/ 16 h 138"/>
                <a:gd name="T14" fmla="*/ 14 w 64"/>
                <a:gd name="T15" fmla="*/ 22 h 138"/>
                <a:gd name="T16" fmla="*/ 14 w 64"/>
                <a:gd name="T17" fmla="*/ 50 h 138"/>
                <a:gd name="T18" fmla="*/ 4 w 64"/>
                <a:gd name="T19" fmla="*/ 60 h 138"/>
                <a:gd name="T20" fmla="*/ 0 w 64"/>
                <a:gd name="T21" fmla="*/ 68 h 138"/>
                <a:gd name="T22" fmla="*/ 6 w 64"/>
                <a:gd name="T23" fmla="*/ 80 h 138"/>
                <a:gd name="T24" fmla="*/ 12 w 64"/>
                <a:gd name="T25" fmla="*/ 86 h 138"/>
                <a:gd name="T26" fmla="*/ 14 w 64"/>
                <a:gd name="T27" fmla="*/ 94 h 138"/>
                <a:gd name="T28" fmla="*/ 26 w 64"/>
                <a:gd name="T29" fmla="*/ 102 h 138"/>
                <a:gd name="T30" fmla="*/ 32 w 64"/>
                <a:gd name="T31" fmla="*/ 138 h 138"/>
                <a:gd name="T32" fmla="*/ 38 w 64"/>
                <a:gd name="T33" fmla="*/ 136 h 138"/>
                <a:gd name="T34" fmla="*/ 42 w 64"/>
                <a:gd name="T35" fmla="*/ 126 h 138"/>
                <a:gd name="T36" fmla="*/ 38 w 64"/>
                <a:gd name="T37" fmla="*/ 114 h 138"/>
                <a:gd name="T38" fmla="*/ 42 w 64"/>
                <a:gd name="T39" fmla="*/ 108 h 138"/>
                <a:gd name="T40" fmla="*/ 54 w 64"/>
                <a:gd name="T41" fmla="*/ 98 h 138"/>
                <a:gd name="T42" fmla="*/ 64 w 64"/>
                <a:gd name="T43" fmla="*/ 94 h 138"/>
                <a:gd name="T44" fmla="*/ 62 w 64"/>
                <a:gd name="T45" fmla="*/ 88 h 138"/>
                <a:gd name="T46" fmla="*/ 62 w 64"/>
                <a:gd name="T47" fmla="*/ 78 h 138"/>
                <a:gd name="T48" fmla="*/ 56 w 64"/>
                <a:gd name="T49" fmla="*/ 72 h 138"/>
                <a:gd name="T50" fmla="*/ 52 w 64"/>
                <a:gd name="T51" fmla="*/ 72 h 138"/>
                <a:gd name="T52" fmla="*/ 40 w 64"/>
                <a:gd name="T53" fmla="*/ 66 h 138"/>
                <a:gd name="T54" fmla="*/ 36 w 64"/>
                <a:gd name="T55" fmla="*/ 58 h 138"/>
                <a:gd name="T56" fmla="*/ 40 w 64"/>
                <a:gd name="T57" fmla="*/ 54 h 138"/>
                <a:gd name="T58" fmla="*/ 50 w 64"/>
                <a:gd name="T59" fmla="*/ 52 h 138"/>
                <a:gd name="T60" fmla="*/ 54 w 64"/>
                <a:gd name="T61" fmla="*/ 40 h 138"/>
                <a:gd name="T62" fmla="*/ 54 w 64"/>
                <a:gd name="T63" fmla="*/ 30 h 138"/>
                <a:gd name="T64" fmla="*/ 46 w 64"/>
                <a:gd name="T65" fmla="*/ 26 h 138"/>
                <a:gd name="T66" fmla="*/ 44 w 64"/>
                <a:gd name="T67" fmla="*/ 20 h 138"/>
                <a:gd name="T68" fmla="*/ 50 w 64"/>
                <a:gd name="T69" fmla="*/ 14 h 138"/>
                <a:gd name="T70" fmla="*/ 56 w 64"/>
                <a:gd name="T71" fmla="*/ 8 h 138"/>
                <a:gd name="T72" fmla="*/ 54 w 64"/>
                <a:gd name="T73" fmla="*/ 4 h 138"/>
                <a:gd name="T74" fmla="*/ 46 w 64"/>
                <a:gd name="T75" fmla="*/ 10 h 138"/>
                <a:gd name="T76" fmla="*/ 44 w 64"/>
                <a:gd name="T77" fmla="*/ 2 h 138"/>
                <a:gd name="T78" fmla="*/ 36 w 64"/>
                <a:gd name="T79" fmla="*/ 0 h 138"/>
                <a:gd name="T80" fmla="*/ 24 w 64"/>
                <a:gd name="T81" fmla="*/ 2 h 138"/>
                <a:gd name="T82" fmla="*/ 18 w 64"/>
                <a:gd name="T83" fmla="*/ 8 h 138"/>
                <a:gd name="T84" fmla="*/ 18 w 64"/>
                <a:gd name="T85" fmla="*/ 12 h 138"/>
                <a:gd name="T86" fmla="*/ 12 w 64"/>
                <a:gd name="T87" fmla="*/ 1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138">
                  <a:moveTo>
                    <a:pt x="56" y="68"/>
                  </a:moveTo>
                  <a:lnTo>
                    <a:pt x="54" y="70"/>
                  </a:lnTo>
                  <a:lnTo>
                    <a:pt x="50" y="68"/>
                  </a:lnTo>
                  <a:lnTo>
                    <a:pt x="50" y="64"/>
                  </a:lnTo>
                  <a:lnTo>
                    <a:pt x="54" y="64"/>
                  </a:lnTo>
                  <a:lnTo>
                    <a:pt x="56" y="68"/>
                  </a:lnTo>
                  <a:close/>
                  <a:moveTo>
                    <a:pt x="12" y="16"/>
                  </a:moveTo>
                  <a:lnTo>
                    <a:pt x="14" y="22"/>
                  </a:lnTo>
                  <a:lnTo>
                    <a:pt x="14" y="50"/>
                  </a:lnTo>
                  <a:lnTo>
                    <a:pt x="4" y="60"/>
                  </a:lnTo>
                  <a:lnTo>
                    <a:pt x="0" y="68"/>
                  </a:lnTo>
                  <a:lnTo>
                    <a:pt x="6" y="80"/>
                  </a:lnTo>
                  <a:lnTo>
                    <a:pt x="12" y="86"/>
                  </a:lnTo>
                  <a:lnTo>
                    <a:pt x="14" y="94"/>
                  </a:lnTo>
                  <a:lnTo>
                    <a:pt x="26" y="102"/>
                  </a:lnTo>
                  <a:lnTo>
                    <a:pt x="32" y="138"/>
                  </a:lnTo>
                  <a:lnTo>
                    <a:pt x="38" y="136"/>
                  </a:lnTo>
                  <a:lnTo>
                    <a:pt x="42" y="126"/>
                  </a:lnTo>
                  <a:lnTo>
                    <a:pt x="38" y="114"/>
                  </a:lnTo>
                  <a:lnTo>
                    <a:pt x="42" y="108"/>
                  </a:lnTo>
                  <a:lnTo>
                    <a:pt x="54" y="98"/>
                  </a:lnTo>
                  <a:lnTo>
                    <a:pt x="64" y="94"/>
                  </a:lnTo>
                  <a:lnTo>
                    <a:pt x="62" y="88"/>
                  </a:lnTo>
                  <a:lnTo>
                    <a:pt x="62" y="78"/>
                  </a:lnTo>
                  <a:lnTo>
                    <a:pt x="56" y="72"/>
                  </a:lnTo>
                  <a:lnTo>
                    <a:pt x="52" y="72"/>
                  </a:lnTo>
                  <a:lnTo>
                    <a:pt x="40" y="66"/>
                  </a:lnTo>
                  <a:lnTo>
                    <a:pt x="36" y="58"/>
                  </a:lnTo>
                  <a:lnTo>
                    <a:pt x="40" y="54"/>
                  </a:lnTo>
                  <a:lnTo>
                    <a:pt x="50" y="52"/>
                  </a:lnTo>
                  <a:lnTo>
                    <a:pt x="54" y="40"/>
                  </a:lnTo>
                  <a:lnTo>
                    <a:pt x="54" y="30"/>
                  </a:lnTo>
                  <a:lnTo>
                    <a:pt x="46" y="26"/>
                  </a:lnTo>
                  <a:lnTo>
                    <a:pt x="44" y="20"/>
                  </a:lnTo>
                  <a:lnTo>
                    <a:pt x="50" y="14"/>
                  </a:lnTo>
                  <a:lnTo>
                    <a:pt x="56" y="8"/>
                  </a:lnTo>
                  <a:lnTo>
                    <a:pt x="54" y="4"/>
                  </a:lnTo>
                  <a:lnTo>
                    <a:pt x="46" y="10"/>
                  </a:lnTo>
                  <a:lnTo>
                    <a:pt x="44" y="2"/>
                  </a:lnTo>
                  <a:lnTo>
                    <a:pt x="36" y="0"/>
                  </a:lnTo>
                  <a:lnTo>
                    <a:pt x="24" y="2"/>
                  </a:lnTo>
                  <a:lnTo>
                    <a:pt x="18" y="8"/>
                  </a:lnTo>
                  <a:lnTo>
                    <a:pt x="18" y="12"/>
                  </a:lnTo>
                  <a:lnTo>
                    <a:pt x="12" y="1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626"/>
            <p:cNvSpPr>
              <a:spLocks noEditPoints="1"/>
            </p:cNvSpPr>
            <p:nvPr/>
          </p:nvSpPr>
          <p:spPr bwMode="auto">
            <a:xfrm>
              <a:off x="4824944" y="2739034"/>
              <a:ext cx="510719" cy="199777"/>
            </a:xfrm>
            <a:custGeom>
              <a:avLst/>
              <a:gdLst>
                <a:gd name="T0" fmla="*/ 4 w 317"/>
                <a:gd name="T1" fmla="*/ 38 h 124"/>
                <a:gd name="T2" fmla="*/ 184 w 317"/>
                <a:gd name="T3" fmla="*/ 116 h 124"/>
                <a:gd name="T4" fmla="*/ 188 w 317"/>
                <a:gd name="T5" fmla="*/ 108 h 124"/>
                <a:gd name="T6" fmla="*/ 209 w 317"/>
                <a:gd name="T7" fmla="*/ 108 h 124"/>
                <a:gd name="T8" fmla="*/ 251 w 317"/>
                <a:gd name="T9" fmla="*/ 102 h 124"/>
                <a:gd name="T10" fmla="*/ 285 w 317"/>
                <a:gd name="T11" fmla="*/ 94 h 124"/>
                <a:gd name="T12" fmla="*/ 309 w 317"/>
                <a:gd name="T13" fmla="*/ 100 h 124"/>
                <a:gd name="T14" fmla="*/ 305 w 317"/>
                <a:gd name="T15" fmla="*/ 70 h 124"/>
                <a:gd name="T16" fmla="*/ 311 w 317"/>
                <a:gd name="T17" fmla="*/ 50 h 124"/>
                <a:gd name="T18" fmla="*/ 305 w 317"/>
                <a:gd name="T19" fmla="*/ 42 h 124"/>
                <a:gd name="T20" fmla="*/ 287 w 317"/>
                <a:gd name="T21" fmla="*/ 26 h 124"/>
                <a:gd name="T22" fmla="*/ 277 w 317"/>
                <a:gd name="T23" fmla="*/ 16 h 124"/>
                <a:gd name="T24" fmla="*/ 267 w 317"/>
                <a:gd name="T25" fmla="*/ 14 h 124"/>
                <a:gd name="T26" fmla="*/ 245 w 317"/>
                <a:gd name="T27" fmla="*/ 20 h 124"/>
                <a:gd name="T28" fmla="*/ 213 w 317"/>
                <a:gd name="T29" fmla="*/ 24 h 124"/>
                <a:gd name="T30" fmla="*/ 178 w 317"/>
                <a:gd name="T31" fmla="*/ 18 h 124"/>
                <a:gd name="T32" fmla="*/ 162 w 317"/>
                <a:gd name="T33" fmla="*/ 10 h 124"/>
                <a:gd name="T34" fmla="*/ 144 w 317"/>
                <a:gd name="T35" fmla="*/ 0 h 124"/>
                <a:gd name="T36" fmla="*/ 130 w 317"/>
                <a:gd name="T37" fmla="*/ 4 h 124"/>
                <a:gd name="T38" fmla="*/ 112 w 317"/>
                <a:gd name="T39" fmla="*/ 6 h 124"/>
                <a:gd name="T40" fmla="*/ 88 w 317"/>
                <a:gd name="T41" fmla="*/ 20 h 124"/>
                <a:gd name="T42" fmla="*/ 54 w 317"/>
                <a:gd name="T43" fmla="*/ 18 h 124"/>
                <a:gd name="T44" fmla="*/ 60 w 317"/>
                <a:gd name="T45" fmla="*/ 26 h 124"/>
                <a:gd name="T46" fmla="*/ 50 w 317"/>
                <a:gd name="T47" fmla="*/ 36 h 124"/>
                <a:gd name="T48" fmla="*/ 34 w 317"/>
                <a:gd name="T49" fmla="*/ 34 h 124"/>
                <a:gd name="T50" fmla="*/ 28 w 317"/>
                <a:gd name="T51" fmla="*/ 34 h 124"/>
                <a:gd name="T52" fmla="*/ 8 w 317"/>
                <a:gd name="T53" fmla="*/ 46 h 124"/>
                <a:gd name="T54" fmla="*/ 20 w 317"/>
                <a:gd name="T55" fmla="*/ 52 h 124"/>
                <a:gd name="T56" fmla="*/ 22 w 317"/>
                <a:gd name="T57" fmla="*/ 64 h 124"/>
                <a:gd name="T58" fmla="*/ 18 w 317"/>
                <a:gd name="T59" fmla="*/ 74 h 124"/>
                <a:gd name="T60" fmla="*/ 14 w 317"/>
                <a:gd name="T61" fmla="*/ 74 h 124"/>
                <a:gd name="T62" fmla="*/ 18 w 317"/>
                <a:gd name="T63" fmla="*/ 80 h 124"/>
                <a:gd name="T64" fmla="*/ 22 w 317"/>
                <a:gd name="T65" fmla="*/ 86 h 124"/>
                <a:gd name="T66" fmla="*/ 30 w 317"/>
                <a:gd name="T67" fmla="*/ 94 h 124"/>
                <a:gd name="T68" fmla="*/ 32 w 317"/>
                <a:gd name="T69" fmla="*/ 100 h 124"/>
                <a:gd name="T70" fmla="*/ 44 w 317"/>
                <a:gd name="T71" fmla="*/ 106 h 124"/>
                <a:gd name="T72" fmla="*/ 40 w 317"/>
                <a:gd name="T73" fmla="*/ 108 h 124"/>
                <a:gd name="T74" fmla="*/ 58 w 317"/>
                <a:gd name="T75" fmla="*/ 110 h 124"/>
                <a:gd name="T76" fmla="*/ 70 w 317"/>
                <a:gd name="T77" fmla="*/ 118 h 124"/>
                <a:gd name="T78" fmla="*/ 84 w 317"/>
                <a:gd name="T79" fmla="*/ 106 h 124"/>
                <a:gd name="T80" fmla="*/ 118 w 317"/>
                <a:gd name="T81" fmla="*/ 118 h 124"/>
                <a:gd name="T82" fmla="*/ 144 w 317"/>
                <a:gd name="T83" fmla="*/ 116 h 124"/>
                <a:gd name="T84" fmla="*/ 168 w 317"/>
                <a:gd name="T85" fmla="*/ 112 h 124"/>
                <a:gd name="T86" fmla="*/ 174 w 317"/>
                <a:gd name="T87" fmla="*/ 110 h 124"/>
                <a:gd name="T88" fmla="*/ 180 w 317"/>
                <a:gd name="T89" fmla="*/ 122 h 124"/>
                <a:gd name="T90" fmla="*/ 40 w 317"/>
                <a:gd name="T91" fmla="*/ 14 h 124"/>
                <a:gd name="T92" fmla="*/ 28 w 317"/>
                <a:gd name="T93" fmla="*/ 4 h 124"/>
                <a:gd name="T94" fmla="*/ 8 w 317"/>
                <a:gd name="T95" fmla="*/ 6 h 124"/>
                <a:gd name="T96" fmla="*/ 12 w 317"/>
                <a:gd name="T97" fmla="*/ 16 h 124"/>
                <a:gd name="T98" fmla="*/ 4 w 317"/>
                <a:gd name="T99" fmla="*/ 28 h 124"/>
                <a:gd name="T100" fmla="*/ 8 w 317"/>
                <a:gd name="T101" fmla="*/ 38 h 124"/>
                <a:gd name="T102" fmla="*/ 16 w 317"/>
                <a:gd name="T103" fmla="*/ 34 h 124"/>
                <a:gd name="T104" fmla="*/ 34 w 317"/>
                <a:gd name="T105" fmla="*/ 24 h 124"/>
                <a:gd name="T106" fmla="*/ 52 w 317"/>
                <a:gd name="T10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7" h="124">
                  <a:moveTo>
                    <a:pt x="0" y="40"/>
                  </a:moveTo>
                  <a:lnTo>
                    <a:pt x="2" y="38"/>
                  </a:lnTo>
                  <a:lnTo>
                    <a:pt x="4" y="38"/>
                  </a:lnTo>
                  <a:lnTo>
                    <a:pt x="4" y="40"/>
                  </a:lnTo>
                  <a:lnTo>
                    <a:pt x="0" y="40"/>
                  </a:lnTo>
                  <a:close/>
                  <a:moveTo>
                    <a:pt x="184" y="116"/>
                  </a:moveTo>
                  <a:lnTo>
                    <a:pt x="184" y="114"/>
                  </a:lnTo>
                  <a:lnTo>
                    <a:pt x="184" y="108"/>
                  </a:lnTo>
                  <a:lnTo>
                    <a:pt x="188" y="108"/>
                  </a:lnTo>
                  <a:lnTo>
                    <a:pt x="192" y="110"/>
                  </a:lnTo>
                  <a:lnTo>
                    <a:pt x="201" y="112"/>
                  </a:lnTo>
                  <a:lnTo>
                    <a:pt x="209" y="108"/>
                  </a:lnTo>
                  <a:lnTo>
                    <a:pt x="215" y="106"/>
                  </a:lnTo>
                  <a:lnTo>
                    <a:pt x="231" y="110"/>
                  </a:lnTo>
                  <a:lnTo>
                    <a:pt x="251" y="102"/>
                  </a:lnTo>
                  <a:lnTo>
                    <a:pt x="273" y="98"/>
                  </a:lnTo>
                  <a:lnTo>
                    <a:pt x="275" y="100"/>
                  </a:lnTo>
                  <a:lnTo>
                    <a:pt x="285" y="94"/>
                  </a:lnTo>
                  <a:lnTo>
                    <a:pt x="295" y="96"/>
                  </a:lnTo>
                  <a:lnTo>
                    <a:pt x="305" y="96"/>
                  </a:lnTo>
                  <a:lnTo>
                    <a:pt x="309" y="100"/>
                  </a:lnTo>
                  <a:lnTo>
                    <a:pt x="317" y="96"/>
                  </a:lnTo>
                  <a:lnTo>
                    <a:pt x="307" y="84"/>
                  </a:lnTo>
                  <a:lnTo>
                    <a:pt x="305" y="70"/>
                  </a:lnTo>
                  <a:lnTo>
                    <a:pt x="301" y="56"/>
                  </a:lnTo>
                  <a:lnTo>
                    <a:pt x="307" y="52"/>
                  </a:lnTo>
                  <a:lnTo>
                    <a:pt x="311" y="50"/>
                  </a:lnTo>
                  <a:lnTo>
                    <a:pt x="311" y="48"/>
                  </a:lnTo>
                  <a:lnTo>
                    <a:pt x="307" y="46"/>
                  </a:lnTo>
                  <a:lnTo>
                    <a:pt x="305" y="42"/>
                  </a:lnTo>
                  <a:lnTo>
                    <a:pt x="295" y="42"/>
                  </a:lnTo>
                  <a:lnTo>
                    <a:pt x="289" y="38"/>
                  </a:lnTo>
                  <a:lnTo>
                    <a:pt x="287" y="26"/>
                  </a:lnTo>
                  <a:lnTo>
                    <a:pt x="285" y="22"/>
                  </a:lnTo>
                  <a:lnTo>
                    <a:pt x="283" y="20"/>
                  </a:lnTo>
                  <a:lnTo>
                    <a:pt x="277" y="16"/>
                  </a:lnTo>
                  <a:lnTo>
                    <a:pt x="273" y="12"/>
                  </a:lnTo>
                  <a:lnTo>
                    <a:pt x="269" y="12"/>
                  </a:lnTo>
                  <a:lnTo>
                    <a:pt x="267" y="14"/>
                  </a:lnTo>
                  <a:lnTo>
                    <a:pt x="255" y="14"/>
                  </a:lnTo>
                  <a:lnTo>
                    <a:pt x="255" y="14"/>
                  </a:lnTo>
                  <a:lnTo>
                    <a:pt x="245" y="20"/>
                  </a:lnTo>
                  <a:lnTo>
                    <a:pt x="231" y="24"/>
                  </a:lnTo>
                  <a:lnTo>
                    <a:pt x="223" y="22"/>
                  </a:lnTo>
                  <a:lnTo>
                    <a:pt x="213" y="24"/>
                  </a:lnTo>
                  <a:lnTo>
                    <a:pt x="196" y="24"/>
                  </a:lnTo>
                  <a:lnTo>
                    <a:pt x="192" y="22"/>
                  </a:lnTo>
                  <a:lnTo>
                    <a:pt x="178" y="18"/>
                  </a:lnTo>
                  <a:lnTo>
                    <a:pt x="168" y="20"/>
                  </a:lnTo>
                  <a:lnTo>
                    <a:pt x="166" y="12"/>
                  </a:lnTo>
                  <a:lnTo>
                    <a:pt x="162" y="10"/>
                  </a:lnTo>
                  <a:lnTo>
                    <a:pt x="154" y="10"/>
                  </a:lnTo>
                  <a:lnTo>
                    <a:pt x="150" y="4"/>
                  </a:lnTo>
                  <a:lnTo>
                    <a:pt x="144" y="0"/>
                  </a:lnTo>
                  <a:lnTo>
                    <a:pt x="140" y="4"/>
                  </a:lnTo>
                  <a:lnTo>
                    <a:pt x="136" y="4"/>
                  </a:lnTo>
                  <a:lnTo>
                    <a:pt x="130" y="4"/>
                  </a:lnTo>
                  <a:lnTo>
                    <a:pt x="124" y="4"/>
                  </a:lnTo>
                  <a:lnTo>
                    <a:pt x="118" y="4"/>
                  </a:lnTo>
                  <a:lnTo>
                    <a:pt x="112" y="6"/>
                  </a:lnTo>
                  <a:lnTo>
                    <a:pt x="102" y="8"/>
                  </a:lnTo>
                  <a:lnTo>
                    <a:pt x="92" y="14"/>
                  </a:lnTo>
                  <a:lnTo>
                    <a:pt x="88" y="20"/>
                  </a:lnTo>
                  <a:lnTo>
                    <a:pt x="76" y="20"/>
                  </a:lnTo>
                  <a:lnTo>
                    <a:pt x="64" y="20"/>
                  </a:lnTo>
                  <a:lnTo>
                    <a:pt x="54" y="18"/>
                  </a:lnTo>
                  <a:lnTo>
                    <a:pt x="52" y="22"/>
                  </a:lnTo>
                  <a:lnTo>
                    <a:pt x="52" y="24"/>
                  </a:lnTo>
                  <a:lnTo>
                    <a:pt x="60" y="26"/>
                  </a:lnTo>
                  <a:lnTo>
                    <a:pt x="62" y="30"/>
                  </a:lnTo>
                  <a:lnTo>
                    <a:pt x="52" y="32"/>
                  </a:lnTo>
                  <a:lnTo>
                    <a:pt x="50" y="36"/>
                  </a:lnTo>
                  <a:lnTo>
                    <a:pt x="38" y="36"/>
                  </a:lnTo>
                  <a:lnTo>
                    <a:pt x="38" y="34"/>
                  </a:lnTo>
                  <a:lnTo>
                    <a:pt x="34" y="34"/>
                  </a:lnTo>
                  <a:lnTo>
                    <a:pt x="34" y="38"/>
                  </a:lnTo>
                  <a:lnTo>
                    <a:pt x="30" y="38"/>
                  </a:lnTo>
                  <a:lnTo>
                    <a:pt x="28" y="34"/>
                  </a:lnTo>
                  <a:lnTo>
                    <a:pt x="16" y="36"/>
                  </a:lnTo>
                  <a:lnTo>
                    <a:pt x="12" y="42"/>
                  </a:lnTo>
                  <a:lnTo>
                    <a:pt x="8" y="46"/>
                  </a:lnTo>
                  <a:lnTo>
                    <a:pt x="8" y="52"/>
                  </a:lnTo>
                  <a:lnTo>
                    <a:pt x="20" y="50"/>
                  </a:lnTo>
                  <a:lnTo>
                    <a:pt x="20" y="52"/>
                  </a:lnTo>
                  <a:lnTo>
                    <a:pt x="16" y="56"/>
                  </a:lnTo>
                  <a:lnTo>
                    <a:pt x="20" y="58"/>
                  </a:lnTo>
                  <a:lnTo>
                    <a:pt x="22" y="64"/>
                  </a:lnTo>
                  <a:lnTo>
                    <a:pt x="18" y="68"/>
                  </a:lnTo>
                  <a:lnTo>
                    <a:pt x="20" y="72"/>
                  </a:lnTo>
                  <a:lnTo>
                    <a:pt x="18" y="74"/>
                  </a:lnTo>
                  <a:lnTo>
                    <a:pt x="14" y="70"/>
                  </a:lnTo>
                  <a:lnTo>
                    <a:pt x="12" y="70"/>
                  </a:lnTo>
                  <a:lnTo>
                    <a:pt x="14" y="74"/>
                  </a:lnTo>
                  <a:lnTo>
                    <a:pt x="12" y="74"/>
                  </a:lnTo>
                  <a:lnTo>
                    <a:pt x="12" y="76"/>
                  </a:lnTo>
                  <a:lnTo>
                    <a:pt x="18" y="80"/>
                  </a:lnTo>
                  <a:lnTo>
                    <a:pt x="20" y="80"/>
                  </a:lnTo>
                  <a:lnTo>
                    <a:pt x="22" y="82"/>
                  </a:lnTo>
                  <a:lnTo>
                    <a:pt x="22" y="86"/>
                  </a:lnTo>
                  <a:lnTo>
                    <a:pt x="24" y="88"/>
                  </a:lnTo>
                  <a:lnTo>
                    <a:pt x="26" y="88"/>
                  </a:lnTo>
                  <a:lnTo>
                    <a:pt x="30" y="94"/>
                  </a:lnTo>
                  <a:lnTo>
                    <a:pt x="36" y="96"/>
                  </a:lnTo>
                  <a:lnTo>
                    <a:pt x="38" y="98"/>
                  </a:lnTo>
                  <a:lnTo>
                    <a:pt x="32" y="100"/>
                  </a:lnTo>
                  <a:lnTo>
                    <a:pt x="32" y="102"/>
                  </a:lnTo>
                  <a:lnTo>
                    <a:pt x="44" y="102"/>
                  </a:lnTo>
                  <a:lnTo>
                    <a:pt x="44" y="106"/>
                  </a:lnTo>
                  <a:lnTo>
                    <a:pt x="34" y="106"/>
                  </a:lnTo>
                  <a:lnTo>
                    <a:pt x="34" y="110"/>
                  </a:lnTo>
                  <a:lnTo>
                    <a:pt x="40" y="108"/>
                  </a:lnTo>
                  <a:lnTo>
                    <a:pt x="44" y="114"/>
                  </a:lnTo>
                  <a:lnTo>
                    <a:pt x="44" y="108"/>
                  </a:lnTo>
                  <a:lnTo>
                    <a:pt x="58" y="110"/>
                  </a:lnTo>
                  <a:lnTo>
                    <a:pt x="60" y="110"/>
                  </a:lnTo>
                  <a:lnTo>
                    <a:pt x="62" y="114"/>
                  </a:lnTo>
                  <a:lnTo>
                    <a:pt x="70" y="118"/>
                  </a:lnTo>
                  <a:lnTo>
                    <a:pt x="78" y="116"/>
                  </a:lnTo>
                  <a:lnTo>
                    <a:pt x="86" y="116"/>
                  </a:lnTo>
                  <a:lnTo>
                    <a:pt x="84" y="106"/>
                  </a:lnTo>
                  <a:lnTo>
                    <a:pt x="96" y="104"/>
                  </a:lnTo>
                  <a:lnTo>
                    <a:pt x="110" y="110"/>
                  </a:lnTo>
                  <a:lnTo>
                    <a:pt x="118" y="118"/>
                  </a:lnTo>
                  <a:lnTo>
                    <a:pt x="128" y="118"/>
                  </a:lnTo>
                  <a:lnTo>
                    <a:pt x="134" y="120"/>
                  </a:lnTo>
                  <a:lnTo>
                    <a:pt x="144" y="116"/>
                  </a:lnTo>
                  <a:lnTo>
                    <a:pt x="148" y="110"/>
                  </a:lnTo>
                  <a:lnTo>
                    <a:pt x="164" y="112"/>
                  </a:lnTo>
                  <a:lnTo>
                    <a:pt x="168" y="112"/>
                  </a:lnTo>
                  <a:lnTo>
                    <a:pt x="168" y="108"/>
                  </a:lnTo>
                  <a:lnTo>
                    <a:pt x="172" y="106"/>
                  </a:lnTo>
                  <a:lnTo>
                    <a:pt x="174" y="110"/>
                  </a:lnTo>
                  <a:lnTo>
                    <a:pt x="170" y="116"/>
                  </a:lnTo>
                  <a:lnTo>
                    <a:pt x="174" y="124"/>
                  </a:lnTo>
                  <a:lnTo>
                    <a:pt x="180" y="122"/>
                  </a:lnTo>
                  <a:lnTo>
                    <a:pt x="184" y="116"/>
                  </a:lnTo>
                  <a:close/>
                  <a:moveTo>
                    <a:pt x="48" y="16"/>
                  </a:moveTo>
                  <a:lnTo>
                    <a:pt x="40" y="14"/>
                  </a:lnTo>
                  <a:lnTo>
                    <a:pt x="36" y="2"/>
                  </a:lnTo>
                  <a:lnTo>
                    <a:pt x="32" y="4"/>
                  </a:lnTo>
                  <a:lnTo>
                    <a:pt x="28" y="4"/>
                  </a:lnTo>
                  <a:lnTo>
                    <a:pt x="24" y="2"/>
                  </a:lnTo>
                  <a:lnTo>
                    <a:pt x="16" y="6"/>
                  </a:lnTo>
                  <a:lnTo>
                    <a:pt x="8" y="6"/>
                  </a:lnTo>
                  <a:lnTo>
                    <a:pt x="6" y="10"/>
                  </a:lnTo>
                  <a:lnTo>
                    <a:pt x="10" y="12"/>
                  </a:lnTo>
                  <a:lnTo>
                    <a:pt x="12" y="16"/>
                  </a:lnTo>
                  <a:lnTo>
                    <a:pt x="8" y="20"/>
                  </a:lnTo>
                  <a:lnTo>
                    <a:pt x="8" y="26"/>
                  </a:lnTo>
                  <a:lnTo>
                    <a:pt x="4" y="28"/>
                  </a:lnTo>
                  <a:lnTo>
                    <a:pt x="6" y="32"/>
                  </a:lnTo>
                  <a:lnTo>
                    <a:pt x="18" y="30"/>
                  </a:lnTo>
                  <a:lnTo>
                    <a:pt x="8" y="38"/>
                  </a:lnTo>
                  <a:lnTo>
                    <a:pt x="6" y="44"/>
                  </a:lnTo>
                  <a:lnTo>
                    <a:pt x="10" y="40"/>
                  </a:lnTo>
                  <a:lnTo>
                    <a:pt x="16" y="34"/>
                  </a:lnTo>
                  <a:lnTo>
                    <a:pt x="24" y="28"/>
                  </a:lnTo>
                  <a:lnTo>
                    <a:pt x="30" y="22"/>
                  </a:lnTo>
                  <a:lnTo>
                    <a:pt x="34" y="24"/>
                  </a:lnTo>
                  <a:lnTo>
                    <a:pt x="44" y="22"/>
                  </a:lnTo>
                  <a:lnTo>
                    <a:pt x="50" y="22"/>
                  </a:lnTo>
                  <a:lnTo>
                    <a:pt x="52" y="22"/>
                  </a:lnTo>
                  <a:lnTo>
                    <a:pt x="52" y="18"/>
                  </a:lnTo>
                  <a:lnTo>
                    <a:pt x="48" y="1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627"/>
            <p:cNvSpPr>
              <a:spLocks noEditPoints="1"/>
            </p:cNvSpPr>
            <p:nvPr/>
          </p:nvSpPr>
          <p:spPr bwMode="auto">
            <a:xfrm>
              <a:off x="4667056" y="2755145"/>
              <a:ext cx="231999" cy="212665"/>
            </a:xfrm>
            <a:custGeom>
              <a:avLst/>
              <a:gdLst>
                <a:gd name="T0" fmla="*/ 72 w 144"/>
                <a:gd name="T1" fmla="*/ 60 h 132"/>
                <a:gd name="T2" fmla="*/ 86 w 144"/>
                <a:gd name="T3" fmla="*/ 72 h 132"/>
                <a:gd name="T4" fmla="*/ 58 w 144"/>
                <a:gd name="T5" fmla="*/ 56 h 132"/>
                <a:gd name="T6" fmla="*/ 86 w 144"/>
                <a:gd name="T7" fmla="*/ 76 h 132"/>
                <a:gd name="T8" fmla="*/ 104 w 144"/>
                <a:gd name="T9" fmla="*/ 90 h 132"/>
                <a:gd name="T10" fmla="*/ 94 w 144"/>
                <a:gd name="T11" fmla="*/ 94 h 132"/>
                <a:gd name="T12" fmla="*/ 92 w 144"/>
                <a:gd name="T13" fmla="*/ 92 h 132"/>
                <a:gd name="T14" fmla="*/ 84 w 144"/>
                <a:gd name="T15" fmla="*/ 88 h 132"/>
                <a:gd name="T16" fmla="*/ 86 w 144"/>
                <a:gd name="T17" fmla="*/ 98 h 132"/>
                <a:gd name="T18" fmla="*/ 70 w 144"/>
                <a:gd name="T19" fmla="*/ 86 h 132"/>
                <a:gd name="T20" fmla="*/ 50 w 144"/>
                <a:gd name="T21" fmla="*/ 70 h 132"/>
                <a:gd name="T22" fmla="*/ 28 w 144"/>
                <a:gd name="T23" fmla="*/ 74 h 132"/>
                <a:gd name="T24" fmla="*/ 38 w 144"/>
                <a:gd name="T25" fmla="*/ 96 h 132"/>
                <a:gd name="T26" fmla="*/ 50 w 144"/>
                <a:gd name="T27" fmla="*/ 104 h 132"/>
                <a:gd name="T28" fmla="*/ 60 w 144"/>
                <a:gd name="T29" fmla="*/ 94 h 132"/>
                <a:gd name="T30" fmla="*/ 54 w 144"/>
                <a:gd name="T31" fmla="*/ 82 h 132"/>
                <a:gd name="T32" fmla="*/ 142 w 144"/>
                <a:gd name="T33" fmla="*/ 106 h 132"/>
                <a:gd name="T34" fmla="*/ 144 w 144"/>
                <a:gd name="T35" fmla="*/ 104 h 132"/>
                <a:gd name="T36" fmla="*/ 126 w 144"/>
                <a:gd name="T37" fmla="*/ 94 h 132"/>
                <a:gd name="T38" fmla="*/ 120 w 144"/>
                <a:gd name="T39" fmla="*/ 86 h 132"/>
                <a:gd name="T40" fmla="*/ 104 w 144"/>
                <a:gd name="T41" fmla="*/ 98 h 132"/>
                <a:gd name="T42" fmla="*/ 106 w 144"/>
                <a:gd name="T43" fmla="*/ 94 h 132"/>
                <a:gd name="T44" fmla="*/ 108 w 144"/>
                <a:gd name="T45" fmla="*/ 50 h 132"/>
                <a:gd name="T46" fmla="*/ 106 w 144"/>
                <a:gd name="T47" fmla="*/ 44 h 132"/>
                <a:gd name="T48" fmla="*/ 104 w 144"/>
                <a:gd name="T49" fmla="*/ 50 h 132"/>
                <a:gd name="T50" fmla="*/ 102 w 144"/>
                <a:gd name="T51" fmla="*/ 60 h 132"/>
                <a:gd name="T52" fmla="*/ 84 w 144"/>
                <a:gd name="T53" fmla="*/ 56 h 132"/>
                <a:gd name="T54" fmla="*/ 82 w 144"/>
                <a:gd name="T55" fmla="*/ 58 h 132"/>
                <a:gd name="T56" fmla="*/ 92 w 144"/>
                <a:gd name="T57" fmla="*/ 34 h 132"/>
                <a:gd name="T58" fmla="*/ 84 w 144"/>
                <a:gd name="T59" fmla="*/ 22 h 132"/>
                <a:gd name="T60" fmla="*/ 84 w 144"/>
                <a:gd name="T61" fmla="*/ 22 h 132"/>
                <a:gd name="T62" fmla="*/ 58 w 144"/>
                <a:gd name="T63" fmla="*/ 106 h 132"/>
                <a:gd name="T64" fmla="*/ 16 w 144"/>
                <a:gd name="T65" fmla="*/ 76 h 132"/>
                <a:gd name="T66" fmla="*/ 18 w 144"/>
                <a:gd name="T67" fmla="*/ 66 h 132"/>
                <a:gd name="T68" fmla="*/ 18 w 144"/>
                <a:gd name="T69" fmla="*/ 70 h 132"/>
                <a:gd name="T70" fmla="*/ 16 w 144"/>
                <a:gd name="T71" fmla="*/ 56 h 132"/>
                <a:gd name="T72" fmla="*/ 4 w 144"/>
                <a:gd name="T73" fmla="*/ 40 h 132"/>
                <a:gd name="T74" fmla="*/ 6 w 144"/>
                <a:gd name="T75" fmla="*/ 44 h 132"/>
                <a:gd name="T76" fmla="*/ 130 w 144"/>
                <a:gd name="T77" fmla="*/ 118 h 132"/>
                <a:gd name="T78" fmla="*/ 134 w 144"/>
                <a:gd name="T79" fmla="*/ 122 h 132"/>
                <a:gd name="T80" fmla="*/ 88 w 144"/>
                <a:gd name="T81" fmla="*/ 122 h 132"/>
                <a:gd name="T82" fmla="*/ 72 w 144"/>
                <a:gd name="T83" fmla="*/ 118 h 132"/>
                <a:gd name="T84" fmla="*/ 82 w 144"/>
                <a:gd name="T85" fmla="*/ 128 h 132"/>
                <a:gd name="T86" fmla="*/ 112 w 144"/>
                <a:gd name="T87" fmla="*/ 132 h 132"/>
                <a:gd name="T88" fmla="*/ 106 w 144"/>
                <a:gd name="T89" fmla="*/ 10 h 132"/>
                <a:gd name="T90" fmla="*/ 104 w 144"/>
                <a:gd name="T91" fmla="*/ 2 h 132"/>
                <a:gd name="T92" fmla="*/ 54 w 144"/>
                <a:gd name="T93" fmla="*/ 6 h 132"/>
                <a:gd name="T94" fmla="*/ 20 w 144"/>
                <a:gd name="T95" fmla="*/ 28 h 132"/>
                <a:gd name="T96" fmla="*/ 14 w 144"/>
                <a:gd name="T97" fmla="*/ 46 h 132"/>
                <a:gd name="T98" fmla="*/ 26 w 144"/>
                <a:gd name="T99" fmla="*/ 64 h 132"/>
                <a:gd name="T100" fmla="*/ 64 w 144"/>
                <a:gd name="T101" fmla="*/ 74 h 132"/>
                <a:gd name="T102" fmla="*/ 60 w 144"/>
                <a:gd name="T103" fmla="*/ 60 h 132"/>
                <a:gd name="T104" fmla="*/ 54 w 144"/>
                <a:gd name="T105" fmla="*/ 50 h 132"/>
                <a:gd name="T106" fmla="*/ 56 w 144"/>
                <a:gd name="T107" fmla="*/ 42 h 132"/>
                <a:gd name="T108" fmla="*/ 62 w 144"/>
                <a:gd name="T109" fmla="*/ 32 h 132"/>
                <a:gd name="T110" fmla="*/ 72 w 144"/>
                <a:gd name="T111" fmla="*/ 32 h 132"/>
                <a:gd name="T112" fmla="*/ 78 w 144"/>
                <a:gd name="T113" fmla="*/ 30 h 132"/>
                <a:gd name="T114" fmla="*/ 90 w 144"/>
                <a:gd name="T115" fmla="*/ 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32">
                  <a:moveTo>
                    <a:pt x="58" y="56"/>
                  </a:moveTo>
                  <a:lnTo>
                    <a:pt x="60" y="52"/>
                  </a:lnTo>
                  <a:lnTo>
                    <a:pt x="66" y="58"/>
                  </a:lnTo>
                  <a:lnTo>
                    <a:pt x="72" y="60"/>
                  </a:lnTo>
                  <a:lnTo>
                    <a:pt x="78" y="64"/>
                  </a:lnTo>
                  <a:lnTo>
                    <a:pt x="80" y="68"/>
                  </a:lnTo>
                  <a:lnTo>
                    <a:pt x="84" y="70"/>
                  </a:lnTo>
                  <a:lnTo>
                    <a:pt x="86" y="72"/>
                  </a:lnTo>
                  <a:lnTo>
                    <a:pt x="84" y="74"/>
                  </a:lnTo>
                  <a:lnTo>
                    <a:pt x="76" y="70"/>
                  </a:lnTo>
                  <a:lnTo>
                    <a:pt x="64" y="62"/>
                  </a:lnTo>
                  <a:lnTo>
                    <a:pt x="58" y="56"/>
                  </a:lnTo>
                  <a:close/>
                  <a:moveTo>
                    <a:pt x="94" y="80"/>
                  </a:moveTo>
                  <a:lnTo>
                    <a:pt x="92" y="76"/>
                  </a:lnTo>
                  <a:lnTo>
                    <a:pt x="88" y="74"/>
                  </a:lnTo>
                  <a:lnTo>
                    <a:pt x="86" y="76"/>
                  </a:lnTo>
                  <a:lnTo>
                    <a:pt x="94" y="80"/>
                  </a:lnTo>
                  <a:close/>
                  <a:moveTo>
                    <a:pt x="100" y="94"/>
                  </a:moveTo>
                  <a:lnTo>
                    <a:pt x="102" y="94"/>
                  </a:lnTo>
                  <a:lnTo>
                    <a:pt x="104" y="90"/>
                  </a:lnTo>
                  <a:lnTo>
                    <a:pt x="100" y="88"/>
                  </a:lnTo>
                  <a:lnTo>
                    <a:pt x="100" y="92"/>
                  </a:lnTo>
                  <a:lnTo>
                    <a:pt x="100" y="94"/>
                  </a:lnTo>
                  <a:close/>
                  <a:moveTo>
                    <a:pt x="94" y="94"/>
                  </a:moveTo>
                  <a:lnTo>
                    <a:pt x="96" y="92"/>
                  </a:lnTo>
                  <a:lnTo>
                    <a:pt x="96" y="90"/>
                  </a:lnTo>
                  <a:lnTo>
                    <a:pt x="94" y="88"/>
                  </a:lnTo>
                  <a:lnTo>
                    <a:pt x="92" y="92"/>
                  </a:lnTo>
                  <a:lnTo>
                    <a:pt x="94" y="94"/>
                  </a:lnTo>
                  <a:close/>
                  <a:moveTo>
                    <a:pt x="86" y="92"/>
                  </a:moveTo>
                  <a:lnTo>
                    <a:pt x="86" y="88"/>
                  </a:lnTo>
                  <a:lnTo>
                    <a:pt x="84" y="88"/>
                  </a:lnTo>
                  <a:lnTo>
                    <a:pt x="82" y="92"/>
                  </a:lnTo>
                  <a:lnTo>
                    <a:pt x="86" y="92"/>
                  </a:lnTo>
                  <a:close/>
                  <a:moveTo>
                    <a:pt x="84" y="100"/>
                  </a:moveTo>
                  <a:lnTo>
                    <a:pt x="86" y="98"/>
                  </a:lnTo>
                  <a:lnTo>
                    <a:pt x="84" y="96"/>
                  </a:lnTo>
                  <a:lnTo>
                    <a:pt x="80" y="100"/>
                  </a:lnTo>
                  <a:lnTo>
                    <a:pt x="84" y="100"/>
                  </a:lnTo>
                  <a:close/>
                  <a:moveTo>
                    <a:pt x="70" y="86"/>
                  </a:moveTo>
                  <a:lnTo>
                    <a:pt x="66" y="80"/>
                  </a:lnTo>
                  <a:lnTo>
                    <a:pt x="64" y="80"/>
                  </a:lnTo>
                  <a:lnTo>
                    <a:pt x="58" y="76"/>
                  </a:lnTo>
                  <a:lnTo>
                    <a:pt x="50" y="70"/>
                  </a:lnTo>
                  <a:lnTo>
                    <a:pt x="36" y="66"/>
                  </a:lnTo>
                  <a:lnTo>
                    <a:pt x="36" y="66"/>
                  </a:lnTo>
                  <a:lnTo>
                    <a:pt x="30" y="68"/>
                  </a:lnTo>
                  <a:lnTo>
                    <a:pt x="28" y="74"/>
                  </a:lnTo>
                  <a:lnTo>
                    <a:pt x="36" y="82"/>
                  </a:lnTo>
                  <a:lnTo>
                    <a:pt x="32" y="88"/>
                  </a:lnTo>
                  <a:lnTo>
                    <a:pt x="36" y="96"/>
                  </a:lnTo>
                  <a:lnTo>
                    <a:pt x="38" y="96"/>
                  </a:lnTo>
                  <a:lnTo>
                    <a:pt x="40" y="92"/>
                  </a:lnTo>
                  <a:lnTo>
                    <a:pt x="44" y="92"/>
                  </a:lnTo>
                  <a:lnTo>
                    <a:pt x="48" y="98"/>
                  </a:lnTo>
                  <a:lnTo>
                    <a:pt x="50" y="104"/>
                  </a:lnTo>
                  <a:lnTo>
                    <a:pt x="52" y="98"/>
                  </a:lnTo>
                  <a:lnTo>
                    <a:pt x="56" y="98"/>
                  </a:lnTo>
                  <a:lnTo>
                    <a:pt x="60" y="102"/>
                  </a:lnTo>
                  <a:lnTo>
                    <a:pt x="60" y="94"/>
                  </a:lnTo>
                  <a:lnTo>
                    <a:pt x="54" y="86"/>
                  </a:lnTo>
                  <a:lnTo>
                    <a:pt x="50" y="84"/>
                  </a:lnTo>
                  <a:lnTo>
                    <a:pt x="50" y="82"/>
                  </a:lnTo>
                  <a:lnTo>
                    <a:pt x="54" y="82"/>
                  </a:lnTo>
                  <a:lnTo>
                    <a:pt x="62" y="86"/>
                  </a:lnTo>
                  <a:lnTo>
                    <a:pt x="70" y="86"/>
                  </a:lnTo>
                  <a:close/>
                  <a:moveTo>
                    <a:pt x="144" y="104"/>
                  </a:moveTo>
                  <a:lnTo>
                    <a:pt x="142" y="106"/>
                  </a:lnTo>
                  <a:lnTo>
                    <a:pt x="138" y="108"/>
                  </a:lnTo>
                  <a:lnTo>
                    <a:pt x="138" y="114"/>
                  </a:lnTo>
                  <a:lnTo>
                    <a:pt x="142" y="112"/>
                  </a:lnTo>
                  <a:lnTo>
                    <a:pt x="144" y="104"/>
                  </a:lnTo>
                  <a:close/>
                  <a:moveTo>
                    <a:pt x="124" y="98"/>
                  </a:moveTo>
                  <a:lnTo>
                    <a:pt x="126" y="96"/>
                  </a:lnTo>
                  <a:lnTo>
                    <a:pt x="130" y="94"/>
                  </a:lnTo>
                  <a:lnTo>
                    <a:pt x="126" y="94"/>
                  </a:lnTo>
                  <a:lnTo>
                    <a:pt x="124" y="94"/>
                  </a:lnTo>
                  <a:lnTo>
                    <a:pt x="124" y="98"/>
                  </a:lnTo>
                  <a:close/>
                  <a:moveTo>
                    <a:pt x="120" y="86"/>
                  </a:moveTo>
                  <a:lnTo>
                    <a:pt x="120" y="86"/>
                  </a:lnTo>
                  <a:lnTo>
                    <a:pt x="118" y="84"/>
                  </a:lnTo>
                  <a:lnTo>
                    <a:pt x="116" y="88"/>
                  </a:lnTo>
                  <a:lnTo>
                    <a:pt x="120" y="86"/>
                  </a:lnTo>
                  <a:close/>
                  <a:moveTo>
                    <a:pt x="104" y="98"/>
                  </a:moveTo>
                  <a:lnTo>
                    <a:pt x="108" y="96"/>
                  </a:lnTo>
                  <a:lnTo>
                    <a:pt x="110" y="92"/>
                  </a:lnTo>
                  <a:lnTo>
                    <a:pt x="108" y="92"/>
                  </a:lnTo>
                  <a:lnTo>
                    <a:pt x="106" y="94"/>
                  </a:lnTo>
                  <a:lnTo>
                    <a:pt x="104" y="98"/>
                  </a:lnTo>
                  <a:close/>
                  <a:moveTo>
                    <a:pt x="104" y="50"/>
                  </a:moveTo>
                  <a:lnTo>
                    <a:pt x="106" y="48"/>
                  </a:lnTo>
                  <a:lnTo>
                    <a:pt x="108" y="50"/>
                  </a:lnTo>
                  <a:lnTo>
                    <a:pt x="112" y="50"/>
                  </a:lnTo>
                  <a:lnTo>
                    <a:pt x="112" y="48"/>
                  </a:lnTo>
                  <a:lnTo>
                    <a:pt x="110" y="46"/>
                  </a:lnTo>
                  <a:lnTo>
                    <a:pt x="106" y="44"/>
                  </a:lnTo>
                  <a:lnTo>
                    <a:pt x="106" y="46"/>
                  </a:lnTo>
                  <a:lnTo>
                    <a:pt x="102" y="46"/>
                  </a:lnTo>
                  <a:lnTo>
                    <a:pt x="100" y="50"/>
                  </a:lnTo>
                  <a:lnTo>
                    <a:pt x="104" y="50"/>
                  </a:lnTo>
                  <a:close/>
                  <a:moveTo>
                    <a:pt x="104" y="66"/>
                  </a:moveTo>
                  <a:lnTo>
                    <a:pt x="106" y="62"/>
                  </a:lnTo>
                  <a:lnTo>
                    <a:pt x="106" y="60"/>
                  </a:lnTo>
                  <a:lnTo>
                    <a:pt x="102" y="60"/>
                  </a:lnTo>
                  <a:lnTo>
                    <a:pt x="102" y="62"/>
                  </a:lnTo>
                  <a:lnTo>
                    <a:pt x="104" y="66"/>
                  </a:lnTo>
                  <a:close/>
                  <a:moveTo>
                    <a:pt x="82" y="58"/>
                  </a:moveTo>
                  <a:lnTo>
                    <a:pt x="84" y="56"/>
                  </a:lnTo>
                  <a:lnTo>
                    <a:pt x="78" y="52"/>
                  </a:lnTo>
                  <a:lnTo>
                    <a:pt x="78" y="54"/>
                  </a:lnTo>
                  <a:lnTo>
                    <a:pt x="80" y="56"/>
                  </a:lnTo>
                  <a:lnTo>
                    <a:pt x="82" y="58"/>
                  </a:lnTo>
                  <a:close/>
                  <a:moveTo>
                    <a:pt x="92" y="36"/>
                  </a:moveTo>
                  <a:lnTo>
                    <a:pt x="96" y="32"/>
                  </a:lnTo>
                  <a:lnTo>
                    <a:pt x="94" y="30"/>
                  </a:lnTo>
                  <a:lnTo>
                    <a:pt x="92" y="34"/>
                  </a:lnTo>
                  <a:lnTo>
                    <a:pt x="86" y="32"/>
                  </a:lnTo>
                  <a:lnTo>
                    <a:pt x="88" y="38"/>
                  </a:lnTo>
                  <a:lnTo>
                    <a:pt x="92" y="36"/>
                  </a:lnTo>
                  <a:close/>
                  <a:moveTo>
                    <a:pt x="84" y="22"/>
                  </a:moveTo>
                  <a:lnTo>
                    <a:pt x="82" y="20"/>
                  </a:lnTo>
                  <a:lnTo>
                    <a:pt x="78" y="20"/>
                  </a:lnTo>
                  <a:lnTo>
                    <a:pt x="80" y="24"/>
                  </a:lnTo>
                  <a:lnTo>
                    <a:pt x="84" y="22"/>
                  </a:lnTo>
                  <a:close/>
                  <a:moveTo>
                    <a:pt x="60" y="110"/>
                  </a:moveTo>
                  <a:lnTo>
                    <a:pt x="60" y="106"/>
                  </a:lnTo>
                  <a:lnTo>
                    <a:pt x="60" y="104"/>
                  </a:lnTo>
                  <a:lnTo>
                    <a:pt x="58" y="106"/>
                  </a:lnTo>
                  <a:lnTo>
                    <a:pt x="58" y="110"/>
                  </a:lnTo>
                  <a:lnTo>
                    <a:pt x="60" y="110"/>
                  </a:lnTo>
                  <a:close/>
                  <a:moveTo>
                    <a:pt x="20" y="74"/>
                  </a:moveTo>
                  <a:lnTo>
                    <a:pt x="16" y="76"/>
                  </a:lnTo>
                  <a:lnTo>
                    <a:pt x="18" y="78"/>
                  </a:lnTo>
                  <a:lnTo>
                    <a:pt x="22" y="80"/>
                  </a:lnTo>
                  <a:lnTo>
                    <a:pt x="20" y="74"/>
                  </a:lnTo>
                  <a:close/>
                  <a:moveTo>
                    <a:pt x="18" y="66"/>
                  </a:moveTo>
                  <a:lnTo>
                    <a:pt x="16" y="64"/>
                  </a:lnTo>
                  <a:lnTo>
                    <a:pt x="14" y="66"/>
                  </a:lnTo>
                  <a:lnTo>
                    <a:pt x="14" y="68"/>
                  </a:lnTo>
                  <a:lnTo>
                    <a:pt x="18" y="70"/>
                  </a:lnTo>
                  <a:lnTo>
                    <a:pt x="20" y="68"/>
                  </a:lnTo>
                  <a:lnTo>
                    <a:pt x="18" y="66"/>
                  </a:lnTo>
                  <a:close/>
                  <a:moveTo>
                    <a:pt x="18" y="58"/>
                  </a:moveTo>
                  <a:lnTo>
                    <a:pt x="16" y="56"/>
                  </a:lnTo>
                  <a:lnTo>
                    <a:pt x="16" y="58"/>
                  </a:lnTo>
                  <a:lnTo>
                    <a:pt x="16" y="62"/>
                  </a:lnTo>
                  <a:lnTo>
                    <a:pt x="18" y="58"/>
                  </a:lnTo>
                  <a:close/>
                  <a:moveTo>
                    <a:pt x="4" y="40"/>
                  </a:moveTo>
                  <a:lnTo>
                    <a:pt x="6" y="38"/>
                  </a:lnTo>
                  <a:lnTo>
                    <a:pt x="2" y="38"/>
                  </a:lnTo>
                  <a:lnTo>
                    <a:pt x="0" y="40"/>
                  </a:lnTo>
                  <a:lnTo>
                    <a:pt x="6" y="44"/>
                  </a:lnTo>
                  <a:lnTo>
                    <a:pt x="8" y="46"/>
                  </a:lnTo>
                  <a:lnTo>
                    <a:pt x="4" y="40"/>
                  </a:lnTo>
                  <a:close/>
                  <a:moveTo>
                    <a:pt x="134" y="122"/>
                  </a:moveTo>
                  <a:lnTo>
                    <a:pt x="130" y="118"/>
                  </a:lnTo>
                  <a:lnTo>
                    <a:pt x="128" y="112"/>
                  </a:lnTo>
                  <a:lnTo>
                    <a:pt x="126" y="118"/>
                  </a:lnTo>
                  <a:lnTo>
                    <a:pt x="130" y="124"/>
                  </a:lnTo>
                  <a:lnTo>
                    <a:pt x="134" y="122"/>
                  </a:lnTo>
                  <a:close/>
                  <a:moveTo>
                    <a:pt x="106" y="126"/>
                  </a:moveTo>
                  <a:lnTo>
                    <a:pt x="104" y="124"/>
                  </a:lnTo>
                  <a:lnTo>
                    <a:pt x="98" y="124"/>
                  </a:lnTo>
                  <a:lnTo>
                    <a:pt x="88" y="122"/>
                  </a:lnTo>
                  <a:lnTo>
                    <a:pt x="86" y="124"/>
                  </a:lnTo>
                  <a:lnTo>
                    <a:pt x="80" y="120"/>
                  </a:lnTo>
                  <a:lnTo>
                    <a:pt x="74" y="120"/>
                  </a:lnTo>
                  <a:lnTo>
                    <a:pt x="72" y="118"/>
                  </a:lnTo>
                  <a:lnTo>
                    <a:pt x="68" y="120"/>
                  </a:lnTo>
                  <a:lnTo>
                    <a:pt x="68" y="126"/>
                  </a:lnTo>
                  <a:lnTo>
                    <a:pt x="76" y="128"/>
                  </a:lnTo>
                  <a:lnTo>
                    <a:pt x="82" y="128"/>
                  </a:lnTo>
                  <a:lnTo>
                    <a:pt x="88" y="128"/>
                  </a:lnTo>
                  <a:lnTo>
                    <a:pt x="92" y="132"/>
                  </a:lnTo>
                  <a:lnTo>
                    <a:pt x="106" y="130"/>
                  </a:lnTo>
                  <a:lnTo>
                    <a:pt x="112" y="132"/>
                  </a:lnTo>
                  <a:lnTo>
                    <a:pt x="116" y="130"/>
                  </a:lnTo>
                  <a:lnTo>
                    <a:pt x="114" y="126"/>
                  </a:lnTo>
                  <a:lnTo>
                    <a:pt x="106" y="126"/>
                  </a:lnTo>
                  <a:close/>
                  <a:moveTo>
                    <a:pt x="106" y="10"/>
                  </a:moveTo>
                  <a:lnTo>
                    <a:pt x="110" y="6"/>
                  </a:lnTo>
                  <a:lnTo>
                    <a:pt x="108" y="2"/>
                  </a:lnTo>
                  <a:lnTo>
                    <a:pt x="104" y="0"/>
                  </a:lnTo>
                  <a:lnTo>
                    <a:pt x="104" y="2"/>
                  </a:lnTo>
                  <a:lnTo>
                    <a:pt x="92" y="8"/>
                  </a:lnTo>
                  <a:lnTo>
                    <a:pt x="76" y="2"/>
                  </a:lnTo>
                  <a:lnTo>
                    <a:pt x="70" y="2"/>
                  </a:lnTo>
                  <a:lnTo>
                    <a:pt x="54" y="6"/>
                  </a:lnTo>
                  <a:lnTo>
                    <a:pt x="36" y="14"/>
                  </a:lnTo>
                  <a:lnTo>
                    <a:pt x="24" y="14"/>
                  </a:lnTo>
                  <a:lnTo>
                    <a:pt x="20" y="18"/>
                  </a:lnTo>
                  <a:lnTo>
                    <a:pt x="20" y="28"/>
                  </a:lnTo>
                  <a:lnTo>
                    <a:pt x="14" y="34"/>
                  </a:lnTo>
                  <a:lnTo>
                    <a:pt x="14" y="40"/>
                  </a:lnTo>
                  <a:lnTo>
                    <a:pt x="10" y="40"/>
                  </a:lnTo>
                  <a:lnTo>
                    <a:pt x="14" y="46"/>
                  </a:lnTo>
                  <a:lnTo>
                    <a:pt x="22" y="50"/>
                  </a:lnTo>
                  <a:lnTo>
                    <a:pt x="22" y="52"/>
                  </a:lnTo>
                  <a:lnTo>
                    <a:pt x="20" y="54"/>
                  </a:lnTo>
                  <a:lnTo>
                    <a:pt x="26" y="64"/>
                  </a:lnTo>
                  <a:lnTo>
                    <a:pt x="48" y="62"/>
                  </a:lnTo>
                  <a:lnTo>
                    <a:pt x="60" y="70"/>
                  </a:lnTo>
                  <a:lnTo>
                    <a:pt x="58" y="74"/>
                  </a:lnTo>
                  <a:lnTo>
                    <a:pt x="64" y="74"/>
                  </a:lnTo>
                  <a:lnTo>
                    <a:pt x="76" y="80"/>
                  </a:lnTo>
                  <a:lnTo>
                    <a:pt x="74" y="72"/>
                  </a:lnTo>
                  <a:lnTo>
                    <a:pt x="66" y="66"/>
                  </a:lnTo>
                  <a:lnTo>
                    <a:pt x="60" y="60"/>
                  </a:lnTo>
                  <a:lnTo>
                    <a:pt x="52" y="56"/>
                  </a:lnTo>
                  <a:lnTo>
                    <a:pt x="52" y="54"/>
                  </a:lnTo>
                  <a:lnTo>
                    <a:pt x="56" y="52"/>
                  </a:lnTo>
                  <a:lnTo>
                    <a:pt x="54" y="50"/>
                  </a:lnTo>
                  <a:lnTo>
                    <a:pt x="56" y="48"/>
                  </a:lnTo>
                  <a:lnTo>
                    <a:pt x="60" y="50"/>
                  </a:lnTo>
                  <a:lnTo>
                    <a:pt x="62" y="46"/>
                  </a:lnTo>
                  <a:lnTo>
                    <a:pt x="56" y="42"/>
                  </a:lnTo>
                  <a:lnTo>
                    <a:pt x="50" y="34"/>
                  </a:lnTo>
                  <a:lnTo>
                    <a:pt x="50" y="24"/>
                  </a:lnTo>
                  <a:lnTo>
                    <a:pt x="60" y="26"/>
                  </a:lnTo>
                  <a:lnTo>
                    <a:pt x="62" y="32"/>
                  </a:lnTo>
                  <a:lnTo>
                    <a:pt x="64" y="32"/>
                  </a:lnTo>
                  <a:lnTo>
                    <a:pt x="64" y="28"/>
                  </a:lnTo>
                  <a:lnTo>
                    <a:pt x="70" y="34"/>
                  </a:lnTo>
                  <a:lnTo>
                    <a:pt x="72" y="32"/>
                  </a:lnTo>
                  <a:lnTo>
                    <a:pt x="68" y="30"/>
                  </a:lnTo>
                  <a:lnTo>
                    <a:pt x="70" y="28"/>
                  </a:lnTo>
                  <a:lnTo>
                    <a:pt x="76" y="32"/>
                  </a:lnTo>
                  <a:lnTo>
                    <a:pt x="78" y="30"/>
                  </a:lnTo>
                  <a:lnTo>
                    <a:pt x="68" y="20"/>
                  </a:lnTo>
                  <a:lnTo>
                    <a:pt x="74" y="18"/>
                  </a:lnTo>
                  <a:lnTo>
                    <a:pt x="84" y="16"/>
                  </a:lnTo>
                  <a:lnTo>
                    <a:pt x="90" y="14"/>
                  </a:lnTo>
                  <a:lnTo>
                    <a:pt x="102" y="18"/>
                  </a:lnTo>
                  <a:lnTo>
                    <a:pt x="106" y="16"/>
                  </a:lnTo>
                  <a:lnTo>
                    <a:pt x="106" y="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628"/>
            <p:cNvSpPr>
              <a:spLocks noEditPoints="1"/>
            </p:cNvSpPr>
            <p:nvPr/>
          </p:nvSpPr>
          <p:spPr bwMode="auto">
            <a:xfrm>
              <a:off x="4641278" y="2616591"/>
              <a:ext cx="106333" cy="128888"/>
            </a:xfrm>
            <a:custGeom>
              <a:avLst/>
              <a:gdLst>
                <a:gd name="T0" fmla="*/ 32 w 66"/>
                <a:gd name="T1" fmla="*/ 54 h 80"/>
                <a:gd name="T2" fmla="*/ 26 w 66"/>
                <a:gd name="T3" fmla="*/ 66 h 80"/>
                <a:gd name="T4" fmla="*/ 20 w 66"/>
                <a:gd name="T5" fmla="*/ 56 h 80"/>
                <a:gd name="T6" fmla="*/ 10 w 66"/>
                <a:gd name="T7" fmla="*/ 50 h 80"/>
                <a:gd name="T8" fmla="*/ 12 w 66"/>
                <a:gd name="T9" fmla="*/ 42 h 80"/>
                <a:gd name="T10" fmla="*/ 8 w 66"/>
                <a:gd name="T11" fmla="*/ 32 h 80"/>
                <a:gd name="T12" fmla="*/ 6 w 66"/>
                <a:gd name="T13" fmla="*/ 22 h 80"/>
                <a:gd name="T14" fmla="*/ 6 w 66"/>
                <a:gd name="T15" fmla="*/ 16 h 80"/>
                <a:gd name="T16" fmla="*/ 0 w 66"/>
                <a:gd name="T17" fmla="*/ 6 h 80"/>
                <a:gd name="T18" fmla="*/ 12 w 66"/>
                <a:gd name="T19" fmla="*/ 0 h 80"/>
                <a:gd name="T20" fmla="*/ 22 w 66"/>
                <a:gd name="T21" fmla="*/ 0 h 80"/>
                <a:gd name="T22" fmla="*/ 30 w 66"/>
                <a:gd name="T23" fmla="*/ 8 h 80"/>
                <a:gd name="T24" fmla="*/ 32 w 66"/>
                <a:gd name="T25" fmla="*/ 14 h 80"/>
                <a:gd name="T26" fmla="*/ 42 w 66"/>
                <a:gd name="T27" fmla="*/ 20 h 80"/>
                <a:gd name="T28" fmla="*/ 44 w 66"/>
                <a:gd name="T29" fmla="*/ 24 h 80"/>
                <a:gd name="T30" fmla="*/ 54 w 66"/>
                <a:gd name="T31" fmla="*/ 30 h 80"/>
                <a:gd name="T32" fmla="*/ 56 w 66"/>
                <a:gd name="T33" fmla="*/ 28 h 80"/>
                <a:gd name="T34" fmla="*/ 62 w 66"/>
                <a:gd name="T35" fmla="*/ 30 h 80"/>
                <a:gd name="T36" fmla="*/ 58 w 66"/>
                <a:gd name="T37" fmla="*/ 32 h 80"/>
                <a:gd name="T38" fmla="*/ 60 w 66"/>
                <a:gd name="T39" fmla="*/ 36 h 80"/>
                <a:gd name="T40" fmla="*/ 56 w 66"/>
                <a:gd name="T41" fmla="*/ 40 h 80"/>
                <a:gd name="T42" fmla="*/ 56 w 66"/>
                <a:gd name="T43" fmla="*/ 52 h 80"/>
                <a:gd name="T44" fmla="*/ 66 w 66"/>
                <a:gd name="T45" fmla="*/ 58 h 80"/>
                <a:gd name="T46" fmla="*/ 64 w 66"/>
                <a:gd name="T47" fmla="*/ 62 h 80"/>
                <a:gd name="T48" fmla="*/ 60 w 66"/>
                <a:gd name="T49" fmla="*/ 64 h 80"/>
                <a:gd name="T50" fmla="*/ 60 w 66"/>
                <a:gd name="T51" fmla="*/ 74 h 80"/>
                <a:gd name="T52" fmla="*/ 50 w 66"/>
                <a:gd name="T53" fmla="*/ 74 h 80"/>
                <a:gd name="T54" fmla="*/ 36 w 66"/>
                <a:gd name="T55" fmla="*/ 54 h 80"/>
                <a:gd name="T56" fmla="*/ 32 w 66"/>
                <a:gd name="T57" fmla="*/ 54 h 80"/>
                <a:gd name="T58" fmla="*/ 42 w 66"/>
                <a:gd name="T59" fmla="*/ 78 h 80"/>
                <a:gd name="T60" fmla="*/ 50 w 66"/>
                <a:gd name="T61" fmla="*/ 74 h 80"/>
                <a:gd name="T62" fmla="*/ 36 w 66"/>
                <a:gd name="T63" fmla="*/ 54 h 80"/>
                <a:gd name="T64" fmla="*/ 32 w 66"/>
                <a:gd name="T65" fmla="*/ 54 h 80"/>
                <a:gd name="T66" fmla="*/ 26 w 66"/>
                <a:gd name="T67" fmla="*/ 66 h 80"/>
                <a:gd name="T68" fmla="*/ 26 w 66"/>
                <a:gd name="T69" fmla="*/ 70 h 80"/>
                <a:gd name="T70" fmla="*/ 32 w 66"/>
                <a:gd name="T71" fmla="*/ 80 h 80"/>
                <a:gd name="T72" fmla="*/ 38 w 66"/>
                <a:gd name="T73" fmla="*/ 78 h 80"/>
                <a:gd name="T74" fmla="*/ 42 w 66"/>
                <a:gd name="T75"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80">
                  <a:moveTo>
                    <a:pt x="32" y="54"/>
                  </a:moveTo>
                  <a:lnTo>
                    <a:pt x="26" y="66"/>
                  </a:lnTo>
                  <a:lnTo>
                    <a:pt x="20" y="56"/>
                  </a:lnTo>
                  <a:lnTo>
                    <a:pt x="10" y="50"/>
                  </a:lnTo>
                  <a:lnTo>
                    <a:pt x="12" y="42"/>
                  </a:lnTo>
                  <a:lnTo>
                    <a:pt x="8" y="32"/>
                  </a:lnTo>
                  <a:lnTo>
                    <a:pt x="6" y="22"/>
                  </a:lnTo>
                  <a:lnTo>
                    <a:pt x="6" y="16"/>
                  </a:lnTo>
                  <a:lnTo>
                    <a:pt x="0" y="6"/>
                  </a:lnTo>
                  <a:lnTo>
                    <a:pt x="12" y="0"/>
                  </a:lnTo>
                  <a:lnTo>
                    <a:pt x="22" y="0"/>
                  </a:lnTo>
                  <a:lnTo>
                    <a:pt x="30" y="8"/>
                  </a:lnTo>
                  <a:lnTo>
                    <a:pt x="32" y="14"/>
                  </a:lnTo>
                  <a:lnTo>
                    <a:pt x="42" y="20"/>
                  </a:lnTo>
                  <a:lnTo>
                    <a:pt x="44" y="24"/>
                  </a:lnTo>
                  <a:lnTo>
                    <a:pt x="54" y="30"/>
                  </a:lnTo>
                  <a:lnTo>
                    <a:pt x="56" y="28"/>
                  </a:lnTo>
                  <a:lnTo>
                    <a:pt x="62" y="30"/>
                  </a:lnTo>
                  <a:lnTo>
                    <a:pt x="58" y="32"/>
                  </a:lnTo>
                  <a:lnTo>
                    <a:pt x="60" y="36"/>
                  </a:lnTo>
                  <a:lnTo>
                    <a:pt x="56" y="40"/>
                  </a:lnTo>
                  <a:lnTo>
                    <a:pt x="56" y="52"/>
                  </a:lnTo>
                  <a:lnTo>
                    <a:pt x="66" y="58"/>
                  </a:lnTo>
                  <a:lnTo>
                    <a:pt x="64" y="62"/>
                  </a:lnTo>
                  <a:lnTo>
                    <a:pt x="60" y="64"/>
                  </a:lnTo>
                  <a:lnTo>
                    <a:pt x="60" y="74"/>
                  </a:lnTo>
                  <a:lnTo>
                    <a:pt x="50" y="74"/>
                  </a:lnTo>
                  <a:lnTo>
                    <a:pt x="36" y="54"/>
                  </a:lnTo>
                  <a:lnTo>
                    <a:pt x="32" y="54"/>
                  </a:lnTo>
                  <a:close/>
                  <a:moveTo>
                    <a:pt x="42" y="78"/>
                  </a:moveTo>
                  <a:lnTo>
                    <a:pt x="50" y="74"/>
                  </a:lnTo>
                  <a:lnTo>
                    <a:pt x="36" y="54"/>
                  </a:lnTo>
                  <a:lnTo>
                    <a:pt x="32" y="54"/>
                  </a:lnTo>
                  <a:lnTo>
                    <a:pt x="26" y="66"/>
                  </a:lnTo>
                  <a:lnTo>
                    <a:pt x="26" y="70"/>
                  </a:lnTo>
                  <a:lnTo>
                    <a:pt x="32" y="80"/>
                  </a:lnTo>
                  <a:lnTo>
                    <a:pt x="38" y="78"/>
                  </a:lnTo>
                  <a:lnTo>
                    <a:pt x="42"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5" name="Freeform 629"/>
            <p:cNvSpPr>
              <a:spLocks noEditPoints="1"/>
            </p:cNvSpPr>
            <p:nvPr/>
          </p:nvSpPr>
          <p:spPr bwMode="auto">
            <a:xfrm>
              <a:off x="4654167" y="1630596"/>
              <a:ext cx="3578258" cy="1137438"/>
            </a:xfrm>
            <a:custGeom>
              <a:avLst/>
              <a:gdLst>
                <a:gd name="T0" fmla="*/ 902 w 1109"/>
                <a:gd name="T1" fmla="*/ 233 h 352"/>
                <a:gd name="T2" fmla="*/ 952 w 1109"/>
                <a:gd name="T3" fmla="*/ 301 h 352"/>
                <a:gd name="T4" fmla="*/ 901 w 1109"/>
                <a:gd name="T5" fmla="*/ 237 h 352"/>
                <a:gd name="T6" fmla="*/ 1012 w 1109"/>
                <a:gd name="T7" fmla="*/ 185 h 352"/>
                <a:gd name="T8" fmla="*/ 999 w 1109"/>
                <a:gd name="T9" fmla="*/ 321 h 352"/>
                <a:gd name="T10" fmla="*/ 1024 w 1109"/>
                <a:gd name="T11" fmla="*/ 274 h 352"/>
                <a:gd name="T12" fmla="*/ 426 w 1109"/>
                <a:gd name="T13" fmla="*/ 37 h 352"/>
                <a:gd name="T14" fmla="*/ 456 w 1109"/>
                <a:gd name="T15" fmla="*/ 22 h 352"/>
                <a:gd name="T16" fmla="*/ 379 w 1109"/>
                <a:gd name="T17" fmla="*/ 4 h 352"/>
                <a:gd name="T18" fmla="*/ 414 w 1109"/>
                <a:gd name="T19" fmla="*/ 21 h 352"/>
                <a:gd name="T20" fmla="*/ 676 w 1109"/>
                <a:gd name="T21" fmla="*/ 56 h 352"/>
                <a:gd name="T22" fmla="*/ 698 w 1109"/>
                <a:gd name="T23" fmla="*/ 43 h 352"/>
                <a:gd name="T24" fmla="*/ 749 w 1109"/>
                <a:gd name="T25" fmla="*/ 46 h 352"/>
                <a:gd name="T26" fmla="*/ 925 w 1109"/>
                <a:gd name="T27" fmla="*/ 92 h 352"/>
                <a:gd name="T28" fmla="*/ 1054 w 1109"/>
                <a:gd name="T29" fmla="*/ 127 h 352"/>
                <a:gd name="T30" fmla="*/ 1076 w 1109"/>
                <a:gd name="T31" fmla="*/ 151 h 352"/>
                <a:gd name="T32" fmla="*/ 1000 w 1109"/>
                <a:gd name="T33" fmla="*/ 174 h 352"/>
                <a:gd name="T34" fmla="*/ 1035 w 1109"/>
                <a:gd name="T35" fmla="*/ 223 h 352"/>
                <a:gd name="T36" fmla="*/ 969 w 1109"/>
                <a:gd name="T37" fmla="*/ 196 h 352"/>
                <a:gd name="T38" fmla="*/ 970 w 1109"/>
                <a:gd name="T39" fmla="*/ 157 h 352"/>
                <a:gd name="T40" fmla="*/ 932 w 1109"/>
                <a:gd name="T41" fmla="*/ 175 h 352"/>
                <a:gd name="T42" fmla="*/ 897 w 1109"/>
                <a:gd name="T43" fmla="*/ 178 h 352"/>
                <a:gd name="T44" fmla="*/ 850 w 1109"/>
                <a:gd name="T45" fmla="*/ 224 h 352"/>
                <a:gd name="T46" fmla="*/ 913 w 1109"/>
                <a:gd name="T47" fmla="*/ 267 h 352"/>
                <a:gd name="T48" fmla="*/ 871 w 1109"/>
                <a:gd name="T49" fmla="*/ 315 h 352"/>
                <a:gd name="T50" fmla="*/ 751 w 1109"/>
                <a:gd name="T51" fmla="*/ 250 h 352"/>
                <a:gd name="T52" fmla="*/ 586 w 1109"/>
                <a:gd name="T53" fmla="*/ 252 h 352"/>
                <a:gd name="T54" fmla="*/ 458 w 1109"/>
                <a:gd name="T55" fmla="*/ 256 h 352"/>
                <a:gd name="T56" fmla="*/ 310 w 1109"/>
                <a:gd name="T57" fmla="*/ 240 h 352"/>
                <a:gd name="T58" fmla="*/ 217 w 1109"/>
                <a:gd name="T59" fmla="*/ 270 h 352"/>
                <a:gd name="T60" fmla="*/ 217 w 1109"/>
                <a:gd name="T61" fmla="*/ 346 h 352"/>
                <a:gd name="T62" fmla="*/ 145 w 1109"/>
                <a:gd name="T63" fmla="*/ 293 h 352"/>
                <a:gd name="T64" fmla="*/ 88 w 1109"/>
                <a:gd name="T65" fmla="*/ 232 h 352"/>
                <a:gd name="T66" fmla="*/ 58 w 1109"/>
                <a:gd name="T67" fmla="*/ 177 h 352"/>
                <a:gd name="T68" fmla="*/ 55 w 1109"/>
                <a:gd name="T69" fmla="*/ 109 h 352"/>
                <a:gd name="T70" fmla="*/ 127 w 1109"/>
                <a:gd name="T71" fmla="*/ 107 h 352"/>
                <a:gd name="T72" fmla="*/ 108 w 1109"/>
                <a:gd name="T73" fmla="*/ 135 h 352"/>
                <a:gd name="T74" fmla="*/ 146 w 1109"/>
                <a:gd name="T75" fmla="*/ 112 h 352"/>
                <a:gd name="T76" fmla="*/ 203 w 1109"/>
                <a:gd name="T77" fmla="*/ 97 h 352"/>
                <a:gd name="T78" fmla="*/ 243 w 1109"/>
                <a:gd name="T79" fmla="*/ 91 h 352"/>
                <a:gd name="T80" fmla="*/ 286 w 1109"/>
                <a:gd name="T81" fmla="*/ 64 h 352"/>
                <a:gd name="T82" fmla="*/ 313 w 1109"/>
                <a:gd name="T83" fmla="*/ 116 h 352"/>
                <a:gd name="T84" fmla="*/ 317 w 1109"/>
                <a:gd name="T85" fmla="*/ 76 h 352"/>
                <a:gd name="T86" fmla="*/ 375 w 1109"/>
                <a:gd name="T87" fmla="*/ 81 h 352"/>
                <a:gd name="T88" fmla="*/ 380 w 1109"/>
                <a:gd name="T89" fmla="*/ 51 h 352"/>
                <a:gd name="T90" fmla="*/ 462 w 1109"/>
                <a:gd name="T91" fmla="*/ 54 h 352"/>
                <a:gd name="T92" fmla="*/ 478 w 1109"/>
                <a:gd name="T93" fmla="*/ 36 h 352"/>
                <a:gd name="T94" fmla="*/ 503 w 1109"/>
                <a:gd name="T95" fmla="*/ 67 h 352"/>
                <a:gd name="T96" fmla="*/ 606 w 1109"/>
                <a:gd name="T97" fmla="*/ 63 h 352"/>
                <a:gd name="T98" fmla="*/ 694 w 1109"/>
                <a:gd name="T99" fmla="*/ 75 h 352"/>
                <a:gd name="T100" fmla="*/ 770 w 1109"/>
                <a:gd name="T101" fmla="*/ 69 h 352"/>
                <a:gd name="T102" fmla="*/ 890 w 1109"/>
                <a:gd name="T103" fmla="*/ 90 h 352"/>
                <a:gd name="T104" fmla="*/ 1042 w 1109"/>
                <a:gd name="T105" fmla="*/ 105 h 352"/>
                <a:gd name="T106" fmla="*/ 1097 w 1109"/>
                <a:gd name="T107" fmla="*/ 129 h 352"/>
                <a:gd name="T108" fmla="*/ 240 w 1109"/>
                <a:gd name="T109" fmla="*/ 86 h 352"/>
                <a:gd name="T110" fmla="*/ 196 w 1109"/>
                <a:gd name="T111" fmla="*/ 77 h 352"/>
                <a:gd name="T112" fmla="*/ 199 w 1109"/>
                <a:gd name="T113" fmla="*/ 52 h 352"/>
                <a:gd name="T114" fmla="*/ 258 w 1109"/>
                <a:gd name="T115" fmla="*/ 34 h 352"/>
                <a:gd name="T116" fmla="*/ 143 w 1109"/>
                <a:gd name="T117" fmla="*/ 9 h 352"/>
                <a:gd name="T118" fmla="*/ 180 w 1109"/>
                <a:gd name="T119" fmla="*/ 9 h 352"/>
                <a:gd name="T120" fmla="*/ 208 w 1109"/>
                <a:gd name="T121" fmla="*/ 7 h 352"/>
                <a:gd name="T122" fmla="*/ 177 w 1109"/>
                <a:gd name="T123" fmla="*/ 4 h 352"/>
                <a:gd name="T124" fmla="*/ 3 w 1109"/>
                <a:gd name="T125" fmla="*/ 22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9" h="352">
                  <a:moveTo>
                    <a:pt x="1056" y="218"/>
                  </a:moveTo>
                  <a:cubicBezTo>
                    <a:pt x="1056" y="217"/>
                    <a:pt x="1056" y="217"/>
                    <a:pt x="1056" y="217"/>
                  </a:cubicBezTo>
                  <a:cubicBezTo>
                    <a:pt x="1059" y="217"/>
                    <a:pt x="1059" y="217"/>
                    <a:pt x="1059" y="217"/>
                  </a:cubicBezTo>
                  <a:cubicBezTo>
                    <a:pt x="1060" y="218"/>
                    <a:pt x="1060" y="218"/>
                    <a:pt x="1060" y="218"/>
                  </a:cubicBezTo>
                  <a:cubicBezTo>
                    <a:pt x="1067" y="222"/>
                    <a:pt x="1067" y="222"/>
                    <a:pt x="1067" y="222"/>
                  </a:cubicBezTo>
                  <a:cubicBezTo>
                    <a:pt x="1069" y="224"/>
                    <a:pt x="1069" y="224"/>
                    <a:pt x="1069" y="224"/>
                  </a:cubicBezTo>
                  <a:cubicBezTo>
                    <a:pt x="1066" y="223"/>
                    <a:pt x="1066" y="223"/>
                    <a:pt x="1066" y="223"/>
                  </a:cubicBezTo>
                  <a:cubicBezTo>
                    <a:pt x="1060" y="220"/>
                    <a:pt x="1060" y="220"/>
                    <a:pt x="1060" y="220"/>
                  </a:cubicBezTo>
                  <a:cubicBezTo>
                    <a:pt x="1058" y="219"/>
                    <a:pt x="1058" y="219"/>
                    <a:pt x="1058" y="219"/>
                  </a:cubicBezTo>
                  <a:lnTo>
                    <a:pt x="1056" y="218"/>
                  </a:lnTo>
                  <a:close/>
                  <a:moveTo>
                    <a:pt x="1080" y="226"/>
                  </a:moveTo>
                  <a:cubicBezTo>
                    <a:pt x="1075" y="224"/>
                    <a:pt x="1075" y="224"/>
                    <a:pt x="1075" y="224"/>
                  </a:cubicBezTo>
                  <a:cubicBezTo>
                    <a:pt x="1073" y="222"/>
                    <a:pt x="1073" y="222"/>
                    <a:pt x="1073" y="222"/>
                  </a:cubicBezTo>
                  <a:cubicBezTo>
                    <a:pt x="1078" y="224"/>
                    <a:pt x="1078" y="224"/>
                    <a:pt x="1078" y="224"/>
                  </a:cubicBezTo>
                  <a:lnTo>
                    <a:pt x="1080" y="226"/>
                  </a:lnTo>
                  <a:close/>
                  <a:moveTo>
                    <a:pt x="939" y="184"/>
                  </a:moveTo>
                  <a:cubicBezTo>
                    <a:pt x="939" y="184"/>
                    <a:pt x="939" y="184"/>
                    <a:pt x="939" y="184"/>
                  </a:cubicBezTo>
                  <a:cubicBezTo>
                    <a:pt x="939" y="184"/>
                    <a:pt x="939" y="184"/>
                    <a:pt x="938" y="184"/>
                  </a:cubicBezTo>
                  <a:lnTo>
                    <a:pt x="939" y="184"/>
                  </a:lnTo>
                  <a:close/>
                  <a:moveTo>
                    <a:pt x="381" y="84"/>
                  </a:moveTo>
                  <a:cubicBezTo>
                    <a:pt x="382" y="84"/>
                    <a:pt x="382" y="84"/>
                    <a:pt x="382" y="84"/>
                  </a:cubicBezTo>
                  <a:cubicBezTo>
                    <a:pt x="382" y="81"/>
                    <a:pt x="382" y="81"/>
                    <a:pt x="382" y="81"/>
                  </a:cubicBezTo>
                  <a:cubicBezTo>
                    <a:pt x="381" y="81"/>
                    <a:pt x="381" y="81"/>
                    <a:pt x="381" y="81"/>
                  </a:cubicBezTo>
                  <a:lnTo>
                    <a:pt x="381" y="84"/>
                  </a:lnTo>
                  <a:close/>
                  <a:moveTo>
                    <a:pt x="900" y="231"/>
                  </a:moveTo>
                  <a:cubicBezTo>
                    <a:pt x="894" y="229"/>
                    <a:pt x="894" y="229"/>
                    <a:pt x="894" y="229"/>
                  </a:cubicBezTo>
                  <a:cubicBezTo>
                    <a:pt x="893" y="228"/>
                    <a:pt x="893" y="228"/>
                    <a:pt x="893" y="228"/>
                  </a:cubicBezTo>
                  <a:cubicBezTo>
                    <a:pt x="895" y="227"/>
                    <a:pt x="895" y="227"/>
                    <a:pt x="895" y="227"/>
                  </a:cubicBezTo>
                  <a:cubicBezTo>
                    <a:pt x="895" y="226"/>
                    <a:pt x="895" y="226"/>
                    <a:pt x="895" y="226"/>
                  </a:cubicBezTo>
                  <a:cubicBezTo>
                    <a:pt x="897" y="228"/>
                    <a:pt x="897" y="228"/>
                    <a:pt x="897" y="228"/>
                  </a:cubicBezTo>
                  <a:cubicBezTo>
                    <a:pt x="900" y="230"/>
                    <a:pt x="900" y="230"/>
                    <a:pt x="900" y="230"/>
                  </a:cubicBezTo>
                  <a:cubicBezTo>
                    <a:pt x="902" y="233"/>
                    <a:pt x="902" y="233"/>
                    <a:pt x="902" y="233"/>
                  </a:cubicBezTo>
                  <a:cubicBezTo>
                    <a:pt x="904" y="234"/>
                    <a:pt x="904" y="234"/>
                    <a:pt x="904" y="234"/>
                  </a:cubicBezTo>
                  <a:cubicBezTo>
                    <a:pt x="907" y="236"/>
                    <a:pt x="907" y="236"/>
                    <a:pt x="907" y="236"/>
                  </a:cubicBezTo>
                  <a:cubicBezTo>
                    <a:pt x="911" y="241"/>
                    <a:pt x="911" y="241"/>
                    <a:pt x="911" y="241"/>
                  </a:cubicBezTo>
                  <a:cubicBezTo>
                    <a:pt x="913" y="242"/>
                    <a:pt x="913" y="242"/>
                    <a:pt x="913" y="242"/>
                  </a:cubicBezTo>
                  <a:cubicBezTo>
                    <a:pt x="917" y="247"/>
                    <a:pt x="917" y="247"/>
                    <a:pt x="917" y="247"/>
                  </a:cubicBezTo>
                  <a:cubicBezTo>
                    <a:pt x="921" y="253"/>
                    <a:pt x="921" y="253"/>
                    <a:pt x="921" y="253"/>
                  </a:cubicBezTo>
                  <a:cubicBezTo>
                    <a:pt x="922" y="252"/>
                    <a:pt x="922" y="252"/>
                    <a:pt x="922" y="252"/>
                  </a:cubicBezTo>
                  <a:cubicBezTo>
                    <a:pt x="932" y="262"/>
                    <a:pt x="932" y="262"/>
                    <a:pt x="932" y="262"/>
                  </a:cubicBezTo>
                  <a:cubicBezTo>
                    <a:pt x="938" y="268"/>
                    <a:pt x="938" y="268"/>
                    <a:pt x="938" y="268"/>
                  </a:cubicBezTo>
                  <a:cubicBezTo>
                    <a:pt x="944" y="272"/>
                    <a:pt x="944" y="272"/>
                    <a:pt x="944" y="272"/>
                  </a:cubicBezTo>
                  <a:cubicBezTo>
                    <a:pt x="947" y="275"/>
                    <a:pt x="947" y="275"/>
                    <a:pt x="947" y="275"/>
                  </a:cubicBezTo>
                  <a:cubicBezTo>
                    <a:pt x="949" y="277"/>
                    <a:pt x="949" y="277"/>
                    <a:pt x="949" y="277"/>
                  </a:cubicBezTo>
                  <a:cubicBezTo>
                    <a:pt x="952" y="280"/>
                    <a:pt x="952" y="280"/>
                    <a:pt x="952" y="280"/>
                  </a:cubicBezTo>
                  <a:cubicBezTo>
                    <a:pt x="954" y="280"/>
                    <a:pt x="954" y="280"/>
                    <a:pt x="954" y="280"/>
                  </a:cubicBezTo>
                  <a:cubicBezTo>
                    <a:pt x="954" y="283"/>
                    <a:pt x="954" y="283"/>
                    <a:pt x="954" y="283"/>
                  </a:cubicBezTo>
                  <a:cubicBezTo>
                    <a:pt x="947" y="277"/>
                    <a:pt x="947" y="277"/>
                    <a:pt x="947" y="277"/>
                  </a:cubicBezTo>
                  <a:cubicBezTo>
                    <a:pt x="945" y="275"/>
                    <a:pt x="945" y="275"/>
                    <a:pt x="945" y="275"/>
                  </a:cubicBezTo>
                  <a:cubicBezTo>
                    <a:pt x="940" y="274"/>
                    <a:pt x="940" y="274"/>
                    <a:pt x="940" y="274"/>
                  </a:cubicBezTo>
                  <a:cubicBezTo>
                    <a:pt x="938" y="274"/>
                    <a:pt x="938" y="274"/>
                    <a:pt x="938" y="274"/>
                  </a:cubicBezTo>
                  <a:cubicBezTo>
                    <a:pt x="938" y="275"/>
                    <a:pt x="938" y="275"/>
                    <a:pt x="938" y="275"/>
                  </a:cubicBezTo>
                  <a:cubicBezTo>
                    <a:pt x="938" y="276"/>
                    <a:pt x="938" y="276"/>
                    <a:pt x="938" y="276"/>
                  </a:cubicBezTo>
                  <a:cubicBezTo>
                    <a:pt x="939" y="281"/>
                    <a:pt x="939" y="281"/>
                    <a:pt x="939" y="281"/>
                  </a:cubicBezTo>
                  <a:cubicBezTo>
                    <a:pt x="941" y="288"/>
                    <a:pt x="941" y="288"/>
                    <a:pt x="941" y="288"/>
                  </a:cubicBezTo>
                  <a:cubicBezTo>
                    <a:pt x="944" y="291"/>
                    <a:pt x="944" y="291"/>
                    <a:pt x="944" y="291"/>
                  </a:cubicBezTo>
                  <a:cubicBezTo>
                    <a:pt x="948" y="291"/>
                    <a:pt x="948" y="291"/>
                    <a:pt x="948" y="291"/>
                  </a:cubicBezTo>
                  <a:cubicBezTo>
                    <a:pt x="953" y="298"/>
                    <a:pt x="953" y="298"/>
                    <a:pt x="953" y="298"/>
                  </a:cubicBezTo>
                  <a:cubicBezTo>
                    <a:pt x="957" y="298"/>
                    <a:pt x="957" y="298"/>
                    <a:pt x="957" y="298"/>
                  </a:cubicBezTo>
                  <a:cubicBezTo>
                    <a:pt x="959" y="301"/>
                    <a:pt x="959" y="301"/>
                    <a:pt x="959" y="301"/>
                  </a:cubicBezTo>
                  <a:cubicBezTo>
                    <a:pt x="960" y="302"/>
                    <a:pt x="960" y="302"/>
                    <a:pt x="960" y="302"/>
                  </a:cubicBezTo>
                  <a:cubicBezTo>
                    <a:pt x="960" y="306"/>
                    <a:pt x="960" y="306"/>
                    <a:pt x="960" y="306"/>
                  </a:cubicBezTo>
                  <a:cubicBezTo>
                    <a:pt x="957" y="302"/>
                    <a:pt x="957" y="302"/>
                    <a:pt x="957" y="302"/>
                  </a:cubicBezTo>
                  <a:cubicBezTo>
                    <a:pt x="952" y="301"/>
                    <a:pt x="952" y="301"/>
                    <a:pt x="952" y="301"/>
                  </a:cubicBezTo>
                  <a:cubicBezTo>
                    <a:pt x="952" y="301"/>
                    <a:pt x="952" y="301"/>
                    <a:pt x="952" y="301"/>
                  </a:cubicBezTo>
                  <a:cubicBezTo>
                    <a:pt x="951" y="302"/>
                    <a:pt x="951" y="302"/>
                    <a:pt x="951" y="302"/>
                  </a:cubicBezTo>
                  <a:cubicBezTo>
                    <a:pt x="952" y="305"/>
                    <a:pt x="952" y="305"/>
                    <a:pt x="952" y="305"/>
                  </a:cubicBezTo>
                  <a:cubicBezTo>
                    <a:pt x="952" y="308"/>
                    <a:pt x="952" y="308"/>
                    <a:pt x="952" y="308"/>
                  </a:cubicBezTo>
                  <a:cubicBezTo>
                    <a:pt x="949" y="305"/>
                    <a:pt x="949" y="305"/>
                    <a:pt x="949" y="305"/>
                  </a:cubicBezTo>
                  <a:cubicBezTo>
                    <a:pt x="947" y="303"/>
                    <a:pt x="947" y="303"/>
                    <a:pt x="947" y="303"/>
                  </a:cubicBezTo>
                  <a:cubicBezTo>
                    <a:pt x="945" y="301"/>
                    <a:pt x="945" y="301"/>
                    <a:pt x="945" y="301"/>
                  </a:cubicBezTo>
                  <a:cubicBezTo>
                    <a:pt x="944" y="296"/>
                    <a:pt x="944" y="296"/>
                    <a:pt x="944" y="296"/>
                  </a:cubicBezTo>
                  <a:cubicBezTo>
                    <a:pt x="941" y="293"/>
                    <a:pt x="941" y="293"/>
                    <a:pt x="941" y="293"/>
                  </a:cubicBezTo>
                  <a:cubicBezTo>
                    <a:pt x="939" y="288"/>
                    <a:pt x="939" y="288"/>
                    <a:pt x="939" y="288"/>
                  </a:cubicBezTo>
                  <a:cubicBezTo>
                    <a:pt x="936" y="284"/>
                    <a:pt x="936" y="284"/>
                    <a:pt x="936" y="284"/>
                  </a:cubicBezTo>
                  <a:cubicBezTo>
                    <a:pt x="934" y="284"/>
                    <a:pt x="934" y="284"/>
                    <a:pt x="934" y="284"/>
                  </a:cubicBezTo>
                  <a:cubicBezTo>
                    <a:pt x="932" y="283"/>
                    <a:pt x="932" y="283"/>
                    <a:pt x="932" y="283"/>
                  </a:cubicBezTo>
                  <a:cubicBezTo>
                    <a:pt x="932" y="280"/>
                    <a:pt x="932" y="280"/>
                    <a:pt x="932" y="280"/>
                  </a:cubicBezTo>
                  <a:cubicBezTo>
                    <a:pt x="929" y="273"/>
                    <a:pt x="929" y="273"/>
                    <a:pt x="929" y="273"/>
                  </a:cubicBezTo>
                  <a:cubicBezTo>
                    <a:pt x="924" y="266"/>
                    <a:pt x="924" y="266"/>
                    <a:pt x="924" y="266"/>
                  </a:cubicBezTo>
                  <a:cubicBezTo>
                    <a:pt x="919" y="260"/>
                    <a:pt x="919" y="260"/>
                    <a:pt x="919" y="260"/>
                  </a:cubicBezTo>
                  <a:cubicBezTo>
                    <a:pt x="918" y="257"/>
                    <a:pt x="918" y="257"/>
                    <a:pt x="918" y="257"/>
                  </a:cubicBezTo>
                  <a:cubicBezTo>
                    <a:pt x="917" y="255"/>
                    <a:pt x="917" y="255"/>
                    <a:pt x="917" y="255"/>
                  </a:cubicBezTo>
                  <a:cubicBezTo>
                    <a:pt x="915" y="255"/>
                    <a:pt x="915" y="255"/>
                    <a:pt x="915" y="255"/>
                  </a:cubicBezTo>
                  <a:cubicBezTo>
                    <a:pt x="914" y="253"/>
                    <a:pt x="914" y="253"/>
                    <a:pt x="914" y="253"/>
                  </a:cubicBezTo>
                  <a:cubicBezTo>
                    <a:pt x="910" y="252"/>
                    <a:pt x="910" y="252"/>
                    <a:pt x="910" y="252"/>
                  </a:cubicBezTo>
                  <a:cubicBezTo>
                    <a:pt x="909" y="250"/>
                    <a:pt x="909" y="250"/>
                    <a:pt x="909" y="250"/>
                  </a:cubicBezTo>
                  <a:cubicBezTo>
                    <a:pt x="907" y="250"/>
                    <a:pt x="907" y="250"/>
                    <a:pt x="907" y="250"/>
                  </a:cubicBezTo>
                  <a:cubicBezTo>
                    <a:pt x="906" y="247"/>
                    <a:pt x="906" y="247"/>
                    <a:pt x="906" y="247"/>
                  </a:cubicBezTo>
                  <a:cubicBezTo>
                    <a:pt x="905" y="247"/>
                    <a:pt x="905" y="247"/>
                    <a:pt x="905" y="247"/>
                  </a:cubicBezTo>
                  <a:cubicBezTo>
                    <a:pt x="903" y="242"/>
                    <a:pt x="903" y="242"/>
                    <a:pt x="903" y="242"/>
                  </a:cubicBezTo>
                  <a:cubicBezTo>
                    <a:pt x="901" y="239"/>
                    <a:pt x="901" y="239"/>
                    <a:pt x="901" y="239"/>
                  </a:cubicBezTo>
                  <a:cubicBezTo>
                    <a:pt x="897" y="237"/>
                    <a:pt x="897" y="237"/>
                    <a:pt x="897" y="237"/>
                  </a:cubicBezTo>
                  <a:cubicBezTo>
                    <a:pt x="899" y="235"/>
                    <a:pt x="899" y="235"/>
                    <a:pt x="899" y="235"/>
                  </a:cubicBezTo>
                  <a:cubicBezTo>
                    <a:pt x="899" y="236"/>
                    <a:pt x="899" y="236"/>
                    <a:pt x="899" y="236"/>
                  </a:cubicBezTo>
                  <a:cubicBezTo>
                    <a:pt x="901" y="237"/>
                    <a:pt x="901" y="237"/>
                    <a:pt x="901" y="237"/>
                  </a:cubicBezTo>
                  <a:cubicBezTo>
                    <a:pt x="902" y="236"/>
                    <a:pt x="902" y="236"/>
                    <a:pt x="902" y="236"/>
                  </a:cubicBezTo>
                  <a:cubicBezTo>
                    <a:pt x="901" y="233"/>
                    <a:pt x="901" y="233"/>
                    <a:pt x="901" y="233"/>
                  </a:cubicBezTo>
                  <a:lnTo>
                    <a:pt x="900" y="231"/>
                  </a:lnTo>
                  <a:close/>
                  <a:moveTo>
                    <a:pt x="859" y="230"/>
                  </a:moveTo>
                  <a:cubicBezTo>
                    <a:pt x="857" y="228"/>
                    <a:pt x="857" y="228"/>
                    <a:pt x="857" y="228"/>
                  </a:cubicBezTo>
                  <a:cubicBezTo>
                    <a:pt x="858" y="227"/>
                    <a:pt x="858" y="227"/>
                    <a:pt x="858" y="227"/>
                  </a:cubicBezTo>
                  <a:cubicBezTo>
                    <a:pt x="861" y="226"/>
                    <a:pt x="861" y="226"/>
                    <a:pt x="861" y="226"/>
                  </a:cubicBezTo>
                  <a:cubicBezTo>
                    <a:pt x="861" y="228"/>
                    <a:pt x="861" y="228"/>
                    <a:pt x="861" y="228"/>
                  </a:cubicBezTo>
                  <a:cubicBezTo>
                    <a:pt x="859" y="228"/>
                    <a:pt x="859" y="228"/>
                    <a:pt x="859" y="228"/>
                  </a:cubicBezTo>
                  <a:lnTo>
                    <a:pt x="859" y="230"/>
                  </a:lnTo>
                  <a:close/>
                  <a:moveTo>
                    <a:pt x="853" y="223"/>
                  </a:moveTo>
                  <a:cubicBezTo>
                    <a:pt x="852" y="223"/>
                    <a:pt x="852" y="223"/>
                    <a:pt x="852" y="223"/>
                  </a:cubicBezTo>
                  <a:cubicBezTo>
                    <a:pt x="852" y="219"/>
                    <a:pt x="852" y="219"/>
                    <a:pt x="852" y="219"/>
                  </a:cubicBezTo>
                  <a:cubicBezTo>
                    <a:pt x="855" y="219"/>
                    <a:pt x="855" y="219"/>
                    <a:pt x="855" y="219"/>
                  </a:cubicBezTo>
                  <a:cubicBezTo>
                    <a:pt x="856" y="220"/>
                    <a:pt x="856" y="220"/>
                    <a:pt x="856" y="220"/>
                  </a:cubicBezTo>
                  <a:cubicBezTo>
                    <a:pt x="858" y="220"/>
                    <a:pt x="858" y="220"/>
                    <a:pt x="858" y="220"/>
                  </a:cubicBezTo>
                  <a:cubicBezTo>
                    <a:pt x="857" y="222"/>
                    <a:pt x="857" y="222"/>
                    <a:pt x="857" y="222"/>
                  </a:cubicBezTo>
                  <a:cubicBezTo>
                    <a:pt x="857" y="223"/>
                    <a:pt x="857" y="223"/>
                    <a:pt x="857" y="223"/>
                  </a:cubicBezTo>
                  <a:cubicBezTo>
                    <a:pt x="854" y="222"/>
                    <a:pt x="854" y="222"/>
                    <a:pt x="854" y="222"/>
                  </a:cubicBezTo>
                  <a:lnTo>
                    <a:pt x="853" y="223"/>
                  </a:lnTo>
                  <a:close/>
                  <a:moveTo>
                    <a:pt x="848" y="222"/>
                  </a:moveTo>
                  <a:cubicBezTo>
                    <a:pt x="848" y="221"/>
                    <a:pt x="848" y="221"/>
                    <a:pt x="848" y="221"/>
                  </a:cubicBezTo>
                  <a:cubicBezTo>
                    <a:pt x="849" y="219"/>
                    <a:pt x="849" y="219"/>
                    <a:pt x="849" y="219"/>
                  </a:cubicBezTo>
                  <a:cubicBezTo>
                    <a:pt x="850" y="219"/>
                    <a:pt x="850" y="219"/>
                    <a:pt x="850" y="219"/>
                  </a:cubicBezTo>
                  <a:cubicBezTo>
                    <a:pt x="850" y="222"/>
                    <a:pt x="850" y="222"/>
                    <a:pt x="850" y="222"/>
                  </a:cubicBezTo>
                  <a:lnTo>
                    <a:pt x="848" y="222"/>
                  </a:lnTo>
                  <a:close/>
                  <a:moveTo>
                    <a:pt x="1007" y="188"/>
                  </a:moveTo>
                  <a:cubicBezTo>
                    <a:pt x="1007" y="186"/>
                    <a:pt x="1007" y="186"/>
                    <a:pt x="1007" y="186"/>
                  </a:cubicBezTo>
                  <a:cubicBezTo>
                    <a:pt x="1006" y="184"/>
                    <a:pt x="1006" y="184"/>
                    <a:pt x="1006" y="184"/>
                  </a:cubicBezTo>
                  <a:cubicBezTo>
                    <a:pt x="1008" y="181"/>
                    <a:pt x="1008" y="181"/>
                    <a:pt x="1008" y="181"/>
                  </a:cubicBezTo>
                  <a:cubicBezTo>
                    <a:pt x="1010" y="181"/>
                    <a:pt x="1010" y="181"/>
                    <a:pt x="1010" y="181"/>
                  </a:cubicBezTo>
                  <a:cubicBezTo>
                    <a:pt x="1012" y="185"/>
                    <a:pt x="1012" y="185"/>
                    <a:pt x="1012" y="185"/>
                  </a:cubicBezTo>
                  <a:cubicBezTo>
                    <a:pt x="1010" y="185"/>
                    <a:pt x="1010" y="185"/>
                    <a:pt x="1010" y="185"/>
                  </a:cubicBezTo>
                  <a:cubicBezTo>
                    <a:pt x="1009" y="186"/>
                    <a:pt x="1009" y="186"/>
                    <a:pt x="1009" y="186"/>
                  </a:cubicBezTo>
                  <a:cubicBezTo>
                    <a:pt x="1008" y="188"/>
                    <a:pt x="1008" y="188"/>
                    <a:pt x="1008" y="188"/>
                  </a:cubicBezTo>
                  <a:lnTo>
                    <a:pt x="1007" y="188"/>
                  </a:lnTo>
                  <a:close/>
                  <a:moveTo>
                    <a:pt x="1026" y="211"/>
                  </a:moveTo>
                  <a:cubicBezTo>
                    <a:pt x="1026" y="206"/>
                    <a:pt x="1026" y="206"/>
                    <a:pt x="1026" y="206"/>
                  </a:cubicBezTo>
                  <a:cubicBezTo>
                    <a:pt x="1030" y="210"/>
                    <a:pt x="1030" y="210"/>
                    <a:pt x="1030" y="210"/>
                  </a:cubicBezTo>
                  <a:cubicBezTo>
                    <a:pt x="1030" y="211"/>
                    <a:pt x="1030" y="211"/>
                    <a:pt x="1030" y="211"/>
                  </a:cubicBezTo>
                  <a:lnTo>
                    <a:pt x="1026" y="211"/>
                  </a:lnTo>
                  <a:close/>
                  <a:moveTo>
                    <a:pt x="1026" y="261"/>
                  </a:moveTo>
                  <a:cubicBezTo>
                    <a:pt x="1025" y="261"/>
                    <a:pt x="1025" y="261"/>
                    <a:pt x="1025" y="261"/>
                  </a:cubicBezTo>
                  <a:cubicBezTo>
                    <a:pt x="1024" y="260"/>
                    <a:pt x="1024" y="260"/>
                    <a:pt x="1024" y="260"/>
                  </a:cubicBezTo>
                  <a:cubicBezTo>
                    <a:pt x="1025" y="259"/>
                    <a:pt x="1025" y="259"/>
                    <a:pt x="1025" y="259"/>
                  </a:cubicBezTo>
                  <a:cubicBezTo>
                    <a:pt x="1026" y="260"/>
                    <a:pt x="1026" y="260"/>
                    <a:pt x="1026" y="260"/>
                  </a:cubicBezTo>
                  <a:lnTo>
                    <a:pt x="1026" y="261"/>
                  </a:lnTo>
                  <a:close/>
                  <a:moveTo>
                    <a:pt x="1022" y="266"/>
                  </a:moveTo>
                  <a:cubicBezTo>
                    <a:pt x="1021" y="265"/>
                    <a:pt x="1021" y="265"/>
                    <a:pt x="1021" y="265"/>
                  </a:cubicBezTo>
                  <a:cubicBezTo>
                    <a:pt x="1023" y="263"/>
                    <a:pt x="1023" y="263"/>
                    <a:pt x="1023" y="263"/>
                  </a:cubicBezTo>
                  <a:cubicBezTo>
                    <a:pt x="1023" y="260"/>
                    <a:pt x="1023" y="260"/>
                    <a:pt x="1023" y="260"/>
                  </a:cubicBezTo>
                  <a:cubicBezTo>
                    <a:pt x="1025" y="262"/>
                    <a:pt x="1025" y="262"/>
                    <a:pt x="1025" y="262"/>
                  </a:cubicBezTo>
                  <a:cubicBezTo>
                    <a:pt x="1025" y="264"/>
                    <a:pt x="1025" y="264"/>
                    <a:pt x="1025" y="264"/>
                  </a:cubicBezTo>
                  <a:cubicBezTo>
                    <a:pt x="1026" y="265"/>
                    <a:pt x="1026" y="265"/>
                    <a:pt x="1026" y="265"/>
                  </a:cubicBezTo>
                  <a:cubicBezTo>
                    <a:pt x="1024" y="266"/>
                    <a:pt x="1024" y="266"/>
                    <a:pt x="1024" y="266"/>
                  </a:cubicBezTo>
                  <a:cubicBezTo>
                    <a:pt x="1024" y="267"/>
                    <a:pt x="1024" y="267"/>
                    <a:pt x="1024" y="267"/>
                  </a:cubicBezTo>
                  <a:lnTo>
                    <a:pt x="1022" y="266"/>
                  </a:lnTo>
                  <a:close/>
                  <a:moveTo>
                    <a:pt x="992" y="328"/>
                  </a:moveTo>
                  <a:cubicBezTo>
                    <a:pt x="991" y="327"/>
                    <a:pt x="991" y="327"/>
                    <a:pt x="991" y="327"/>
                  </a:cubicBezTo>
                  <a:cubicBezTo>
                    <a:pt x="993" y="321"/>
                    <a:pt x="993" y="321"/>
                    <a:pt x="993" y="321"/>
                  </a:cubicBezTo>
                  <a:cubicBezTo>
                    <a:pt x="996" y="322"/>
                    <a:pt x="996" y="322"/>
                    <a:pt x="996" y="322"/>
                  </a:cubicBezTo>
                  <a:cubicBezTo>
                    <a:pt x="993" y="324"/>
                    <a:pt x="993" y="324"/>
                    <a:pt x="993" y="324"/>
                  </a:cubicBezTo>
                  <a:lnTo>
                    <a:pt x="992" y="328"/>
                  </a:lnTo>
                  <a:close/>
                  <a:moveTo>
                    <a:pt x="999" y="321"/>
                  </a:moveTo>
                  <a:cubicBezTo>
                    <a:pt x="998" y="320"/>
                    <a:pt x="998" y="320"/>
                    <a:pt x="998" y="320"/>
                  </a:cubicBezTo>
                  <a:cubicBezTo>
                    <a:pt x="999" y="318"/>
                    <a:pt x="999" y="318"/>
                    <a:pt x="999" y="318"/>
                  </a:cubicBezTo>
                  <a:cubicBezTo>
                    <a:pt x="999" y="314"/>
                    <a:pt x="999" y="314"/>
                    <a:pt x="999" y="314"/>
                  </a:cubicBezTo>
                  <a:cubicBezTo>
                    <a:pt x="1000" y="314"/>
                    <a:pt x="1000" y="314"/>
                    <a:pt x="1000" y="314"/>
                  </a:cubicBezTo>
                  <a:cubicBezTo>
                    <a:pt x="1000" y="312"/>
                    <a:pt x="1000" y="312"/>
                    <a:pt x="1000" y="312"/>
                  </a:cubicBezTo>
                  <a:cubicBezTo>
                    <a:pt x="1002" y="313"/>
                    <a:pt x="1002" y="313"/>
                    <a:pt x="1002" y="313"/>
                  </a:cubicBezTo>
                  <a:cubicBezTo>
                    <a:pt x="1005" y="311"/>
                    <a:pt x="1005" y="311"/>
                    <a:pt x="1005" y="311"/>
                  </a:cubicBezTo>
                  <a:cubicBezTo>
                    <a:pt x="1007" y="310"/>
                    <a:pt x="1007" y="310"/>
                    <a:pt x="1007" y="310"/>
                  </a:cubicBezTo>
                  <a:cubicBezTo>
                    <a:pt x="1007" y="311"/>
                    <a:pt x="1007" y="311"/>
                    <a:pt x="1007" y="311"/>
                  </a:cubicBezTo>
                  <a:cubicBezTo>
                    <a:pt x="1003" y="314"/>
                    <a:pt x="1003" y="314"/>
                    <a:pt x="1003" y="314"/>
                  </a:cubicBezTo>
                  <a:cubicBezTo>
                    <a:pt x="1001" y="317"/>
                    <a:pt x="1001" y="317"/>
                    <a:pt x="1001" y="317"/>
                  </a:cubicBezTo>
                  <a:lnTo>
                    <a:pt x="999" y="321"/>
                  </a:lnTo>
                  <a:close/>
                  <a:moveTo>
                    <a:pt x="1011" y="309"/>
                  </a:moveTo>
                  <a:cubicBezTo>
                    <a:pt x="1012" y="307"/>
                    <a:pt x="1012" y="307"/>
                    <a:pt x="1012" y="307"/>
                  </a:cubicBezTo>
                  <a:cubicBezTo>
                    <a:pt x="1012" y="306"/>
                    <a:pt x="1012" y="306"/>
                    <a:pt x="1012" y="306"/>
                  </a:cubicBezTo>
                  <a:cubicBezTo>
                    <a:pt x="1013" y="305"/>
                    <a:pt x="1013" y="305"/>
                    <a:pt x="1013" y="305"/>
                  </a:cubicBezTo>
                  <a:cubicBezTo>
                    <a:pt x="1015" y="304"/>
                    <a:pt x="1015" y="304"/>
                    <a:pt x="1015" y="304"/>
                  </a:cubicBezTo>
                  <a:cubicBezTo>
                    <a:pt x="1016" y="304"/>
                    <a:pt x="1016" y="304"/>
                    <a:pt x="1016" y="304"/>
                  </a:cubicBezTo>
                  <a:cubicBezTo>
                    <a:pt x="1014" y="307"/>
                    <a:pt x="1014" y="307"/>
                    <a:pt x="1014" y="307"/>
                  </a:cubicBezTo>
                  <a:cubicBezTo>
                    <a:pt x="1011" y="310"/>
                    <a:pt x="1011" y="310"/>
                    <a:pt x="1011" y="310"/>
                  </a:cubicBezTo>
                  <a:lnTo>
                    <a:pt x="1011" y="309"/>
                  </a:lnTo>
                  <a:close/>
                  <a:moveTo>
                    <a:pt x="1020" y="300"/>
                  </a:moveTo>
                  <a:cubicBezTo>
                    <a:pt x="1019" y="299"/>
                    <a:pt x="1019" y="299"/>
                    <a:pt x="1019" y="299"/>
                  </a:cubicBezTo>
                  <a:cubicBezTo>
                    <a:pt x="1021" y="297"/>
                    <a:pt x="1021" y="297"/>
                    <a:pt x="1021" y="297"/>
                  </a:cubicBezTo>
                  <a:cubicBezTo>
                    <a:pt x="1022" y="294"/>
                    <a:pt x="1022" y="294"/>
                    <a:pt x="1022" y="294"/>
                  </a:cubicBezTo>
                  <a:cubicBezTo>
                    <a:pt x="1023" y="294"/>
                    <a:pt x="1023" y="294"/>
                    <a:pt x="1023" y="294"/>
                  </a:cubicBezTo>
                  <a:cubicBezTo>
                    <a:pt x="1022" y="297"/>
                    <a:pt x="1022" y="297"/>
                    <a:pt x="1022" y="297"/>
                  </a:cubicBezTo>
                  <a:lnTo>
                    <a:pt x="1020" y="300"/>
                  </a:lnTo>
                  <a:close/>
                  <a:moveTo>
                    <a:pt x="1024" y="274"/>
                  </a:moveTo>
                  <a:cubicBezTo>
                    <a:pt x="1023" y="271"/>
                    <a:pt x="1023" y="271"/>
                    <a:pt x="1023" y="271"/>
                  </a:cubicBezTo>
                  <a:cubicBezTo>
                    <a:pt x="1024" y="270"/>
                    <a:pt x="1024" y="270"/>
                    <a:pt x="1024" y="270"/>
                  </a:cubicBezTo>
                  <a:cubicBezTo>
                    <a:pt x="1024" y="274"/>
                    <a:pt x="1024" y="274"/>
                    <a:pt x="1024" y="274"/>
                  </a:cubicBezTo>
                  <a:close/>
                  <a:moveTo>
                    <a:pt x="279" y="83"/>
                  </a:moveTo>
                  <a:cubicBezTo>
                    <a:pt x="281" y="85"/>
                    <a:pt x="281" y="85"/>
                    <a:pt x="281" y="85"/>
                  </a:cubicBezTo>
                  <a:cubicBezTo>
                    <a:pt x="279" y="84"/>
                    <a:pt x="279" y="84"/>
                    <a:pt x="279" y="84"/>
                  </a:cubicBezTo>
                  <a:cubicBezTo>
                    <a:pt x="276" y="81"/>
                    <a:pt x="276" y="81"/>
                    <a:pt x="276" y="81"/>
                  </a:cubicBezTo>
                  <a:lnTo>
                    <a:pt x="279" y="83"/>
                  </a:lnTo>
                  <a:close/>
                  <a:moveTo>
                    <a:pt x="288" y="63"/>
                  </a:moveTo>
                  <a:cubicBezTo>
                    <a:pt x="287" y="62"/>
                    <a:pt x="287" y="62"/>
                    <a:pt x="287" y="62"/>
                  </a:cubicBezTo>
                  <a:cubicBezTo>
                    <a:pt x="286" y="59"/>
                    <a:pt x="286" y="59"/>
                    <a:pt x="286" y="59"/>
                  </a:cubicBezTo>
                  <a:cubicBezTo>
                    <a:pt x="290" y="58"/>
                    <a:pt x="290" y="58"/>
                    <a:pt x="290" y="58"/>
                  </a:cubicBezTo>
                  <a:cubicBezTo>
                    <a:pt x="291" y="59"/>
                    <a:pt x="291" y="59"/>
                    <a:pt x="291" y="59"/>
                  </a:cubicBezTo>
                  <a:cubicBezTo>
                    <a:pt x="293" y="60"/>
                    <a:pt x="293" y="60"/>
                    <a:pt x="293" y="60"/>
                  </a:cubicBezTo>
                  <a:cubicBezTo>
                    <a:pt x="297" y="61"/>
                    <a:pt x="297" y="61"/>
                    <a:pt x="297" y="61"/>
                  </a:cubicBezTo>
                  <a:cubicBezTo>
                    <a:pt x="297" y="62"/>
                    <a:pt x="297" y="62"/>
                    <a:pt x="297" y="62"/>
                  </a:cubicBezTo>
                  <a:cubicBezTo>
                    <a:pt x="294" y="62"/>
                    <a:pt x="294" y="62"/>
                    <a:pt x="294" y="62"/>
                  </a:cubicBezTo>
                  <a:cubicBezTo>
                    <a:pt x="290" y="62"/>
                    <a:pt x="290" y="62"/>
                    <a:pt x="290" y="62"/>
                  </a:cubicBezTo>
                  <a:lnTo>
                    <a:pt x="288" y="63"/>
                  </a:lnTo>
                  <a:close/>
                  <a:moveTo>
                    <a:pt x="333" y="69"/>
                  </a:moveTo>
                  <a:cubicBezTo>
                    <a:pt x="336" y="66"/>
                    <a:pt x="336" y="66"/>
                    <a:pt x="336" y="66"/>
                  </a:cubicBezTo>
                  <a:cubicBezTo>
                    <a:pt x="341" y="67"/>
                    <a:pt x="341" y="67"/>
                    <a:pt x="341" y="67"/>
                  </a:cubicBezTo>
                  <a:cubicBezTo>
                    <a:pt x="339" y="69"/>
                    <a:pt x="339" y="69"/>
                    <a:pt x="339" y="69"/>
                  </a:cubicBezTo>
                  <a:lnTo>
                    <a:pt x="333" y="69"/>
                  </a:lnTo>
                  <a:close/>
                  <a:moveTo>
                    <a:pt x="345" y="65"/>
                  </a:moveTo>
                  <a:cubicBezTo>
                    <a:pt x="341" y="64"/>
                    <a:pt x="341" y="64"/>
                    <a:pt x="341" y="64"/>
                  </a:cubicBezTo>
                  <a:cubicBezTo>
                    <a:pt x="341" y="61"/>
                    <a:pt x="341" y="61"/>
                    <a:pt x="341" y="61"/>
                  </a:cubicBezTo>
                  <a:cubicBezTo>
                    <a:pt x="343" y="61"/>
                    <a:pt x="343" y="61"/>
                    <a:pt x="343" y="61"/>
                  </a:cubicBezTo>
                  <a:lnTo>
                    <a:pt x="345" y="65"/>
                  </a:lnTo>
                  <a:close/>
                  <a:moveTo>
                    <a:pt x="345" y="46"/>
                  </a:moveTo>
                  <a:cubicBezTo>
                    <a:pt x="345" y="45"/>
                    <a:pt x="345" y="45"/>
                    <a:pt x="345" y="45"/>
                  </a:cubicBezTo>
                  <a:cubicBezTo>
                    <a:pt x="348" y="44"/>
                    <a:pt x="348" y="44"/>
                    <a:pt x="348" y="44"/>
                  </a:cubicBezTo>
                  <a:cubicBezTo>
                    <a:pt x="348" y="46"/>
                    <a:pt x="348" y="46"/>
                    <a:pt x="348" y="46"/>
                  </a:cubicBezTo>
                  <a:lnTo>
                    <a:pt x="345" y="46"/>
                  </a:lnTo>
                  <a:close/>
                  <a:moveTo>
                    <a:pt x="426" y="37"/>
                  </a:moveTo>
                  <a:cubicBezTo>
                    <a:pt x="427" y="39"/>
                    <a:pt x="427" y="39"/>
                    <a:pt x="427" y="39"/>
                  </a:cubicBezTo>
                  <a:cubicBezTo>
                    <a:pt x="424" y="39"/>
                    <a:pt x="424" y="39"/>
                    <a:pt x="424" y="39"/>
                  </a:cubicBezTo>
                  <a:cubicBezTo>
                    <a:pt x="422" y="38"/>
                    <a:pt x="422" y="38"/>
                    <a:pt x="422" y="38"/>
                  </a:cubicBezTo>
                  <a:lnTo>
                    <a:pt x="426" y="37"/>
                  </a:lnTo>
                  <a:close/>
                  <a:moveTo>
                    <a:pt x="407" y="34"/>
                  </a:moveTo>
                  <a:cubicBezTo>
                    <a:pt x="411" y="32"/>
                    <a:pt x="411" y="32"/>
                    <a:pt x="411" y="32"/>
                  </a:cubicBezTo>
                  <a:cubicBezTo>
                    <a:pt x="412" y="33"/>
                    <a:pt x="412" y="33"/>
                    <a:pt x="412" y="33"/>
                  </a:cubicBezTo>
                  <a:cubicBezTo>
                    <a:pt x="411" y="34"/>
                    <a:pt x="411" y="34"/>
                    <a:pt x="411" y="34"/>
                  </a:cubicBezTo>
                  <a:lnTo>
                    <a:pt x="407" y="34"/>
                  </a:lnTo>
                  <a:close/>
                  <a:moveTo>
                    <a:pt x="473" y="26"/>
                  </a:moveTo>
                  <a:cubicBezTo>
                    <a:pt x="467" y="26"/>
                    <a:pt x="467" y="26"/>
                    <a:pt x="467" y="26"/>
                  </a:cubicBezTo>
                  <a:cubicBezTo>
                    <a:pt x="468" y="25"/>
                    <a:pt x="468" y="25"/>
                    <a:pt x="468" y="25"/>
                  </a:cubicBezTo>
                  <a:cubicBezTo>
                    <a:pt x="471" y="25"/>
                    <a:pt x="471" y="25"/>
                    <a:pt x="471" y="25"/>
                  </a:cubicBezTo>
                  <a:cubicBezTo>
                    <a:pt x="474" y="25"/>
                    <a:pt x="474" y="25"/>
                    <a:pt x="474" y="25"/>
                  </a:cubicBezTo>
                  <a:lnTo>
                    <a:pt x="473" y="26"/>
                  </a:lnTo>
                  <a:close/>
                  <a:moveTo>
                    <a:pt x="446" y="25"/>
                  </a:moveTo>
                  <a:cubicBezTo>
                    <a:pt x="437" y="25"/>
                    <a:pt x="437" y="25"/>
                    <a:pt x="437" y="25"/>
                  </a:cubicBezTo>
                  <a:cubicBezTo>
                    <a:pt x="431" y="27"/>
                    <a:pt x="431" y="27"/>
                    <a:pt x="431" y="27"/>
                  </a:cubicBezTo>
                  <a:cubicBezTo>
                    <a:pt x="428" y="22"/>
                    <a:pt x="428" y="22"/>
                    <a:pt x="428" y="22"/>
                  </a:cubicBezTo>
                  <a:cubicBezTo>
                    <a:pt x="430" y="20"/>
                    <a:pt x="430" y="20"/>
                    <a:pt x="430" y="20"/>
                  </a:cubicBezTo>
                  <a:cubicBezTo>
                    <a:pt x="429" y="19"/>
                    <a:pt x="429" y="19"/>
                    <a:pt x="429" y="19"/>
                  </a:cubicBezTo>
                  <a:cubicBezTo>
                    <a:pt x="430" y="17"/>
                    <a:pt x="430" y="17"/>
                    <a:pt x="430" y="17"/>
                  </a:cubicBezTo>
                  <a:cubicBezTo>
                    <a:pt x="433" y="18"/>
                    <a:pt x="433" y="18"/>
                    <a:pt x="433" y="18"/>
                  </a:cubicBezTo>
                  <a:cubicBezTo>
                    <a:pt x="433" y="16"/>
                    <a:pt x="433" y="16"/>
                    <a:pt x="433" y="16"/>
                  </a:cubicBezTo>
                  <a:cubicBezTo>
                    <a:pt x="437" y="16"/>
                    <a:pt x="437" y="16"/>
                    <a:pt x="437" y="16"/>
                  </a:cubicBezTo>
                  <a:cubicBezTo>
                    <a:pt x="438" y="19"/>
                    <a:pt x="438" y="19"/>
                    <a:pt x="438" y="19"/>
                  </a:cubicBezTo>
                  <a:cubicBezTo>
                    <a:pt x="440" y="19"/>
                    <a:pt x="440" y="19"/>
                    <a:pt x="440" y="19"/>
                  </a:cubicBezTo>
                  <a:cubicBezTo>
                    <a:pt x="440" y="17"/>
                    <a:pt x="440" y="17"/>
                    <a:pt x="440" y="17"/>
                  </a:cubicBezTo>
                  <a:cubicBezTo>
                    <a:pt x="443" y="17"/>
                    <a:pt x="443" y="17"/>
                    <a:pt x="443" y="17"/>
                  </a:cubicBezTo>
                  <a:cubicBezTo>
                    <a:pt x="447" y="19"/>
                    <a:pt x="447" y="19"/>
                    <a:pt x="447" y="19"/>
                  </a:cubicBezTo>
                  <a:cubicBezTo>
                    <a:pt x="449" y="19"/>
                    <a:pt x="449" y="19"/>
                    <a:pt x="449" y="19"/>
                  </a:cubicBezTo>
                  <a:cubicBezTo>
                    <a:pt x="456" y="22"/>
                    <a:pt x="456" y="22"/>
                    <a:pt x="456" y="22"/>
                  </a:cubicBezTo>
                  <a:cubicBezTo>
                    <a:pt x="457" y="23"/>
                    <a:pt x="457" y="23"/>
                    <a:pt x="457" y="23"/>
                  </a:cubicBezTo>
                  <a:cubicBezTo>
                    <a:pt x="454" y="24"/>
                    <a:pt x="454" y="24"/>
                    <a:pt x="454" y="24"/>
                  </a:cubicBezTo>
                  <a:lnTo>
                    <a:pt x="446" y="25"/>
                  </a:lnTo>
                  <a:close/>
                  <a:moveTo>
                    <a:pt x="294" y="16"/>
                  </a:moveTo>
                  <a:cubicBezTo>
                    <a:pt x="290" y="15"/>
                    <a:pt x="290" y="15"/>
                    <a:pt x="290" y="15"/>
                  </a:cubicBezTo>
                  <a:cubicBezTo>
                    <a:pt x="291" y="14"/>
                    <a:pt x="291" y="14"/>
                    <a:pt x="291" y="14"/>
                  </a:cubicBezTo>
                  <a:cubicBezTo>
                    <a:pt x="296" y="15"/>
                    <a:pt x="296" y="15"/>
                    <a:pt x="296" y="15"/>
                  </a:cubicBezTo>
                  <a:lnTo>
                    <a:pt x="294" y="16"/>
                  </a:lnTo>
                  <a:close/>
                  <a:moveTo>
                    <a:pt x="295" y="7"/>
                  </a:moveTo>
                  <a:cubicBezTo>
                    <a:pt x="296" y="6"/>
                    <a:pt x="296" y="6"/>
                    <a:pt x="296" y="6"/>
                  </a:cubicBezTo>
                  <a:cubicBezTo>
                    <a:pt x="302" y="6"/>
                    <a:pt x="302" y="6"/>
                    <a:pt x="302" y="6"/>
                  </a:cubicBezTo>
                  <a:cubicBezTo>
                    <a:pt x="303" y="7"/>
                    <a:pt x="303" y="7"/>
                    <a:pt x="303" y="7"/>
                  </a:cubicBezTo>
                  <a:cubicBezTo>
                    <a:pt x="299" y="8"/>
                    <a:pt x="299" y="8"/>
                    <a:pt x="299" y="8"/>
                  </a:cubicBezTo>
                  <a:lnTo>
                    <a:pt x="295" y="7"/>
                  </a:lnTo>
                  <a:close/>
                  <a:moveTo>
                    <a:pt x="361" y="4"/>
                  </a:moveTo>
                  <a:cubicBezTo>
                    <a:pt x="361" y="5"/>
                    <a:pt x="361" y="5"/>
                    <a:pt x="361" y="5"/>
                  </a:cubicBezTo>
                  <a:cubicBezTo>
                    <a:pt x="358" y="6"/>
                    <a:pt x="358" y="6"/>
                    <a:pt x="358" y="6"/>
                  </a:cubicBezTo>
                  <a:cubicBezTo>
                    <a:pt x="352" y="4"/>
                    <a:pt x="352" y="4"/>
                    <a:pt x="352" y="4"/>
                  </a:cubicBezTo>
                  <a:cubicBezTo>
                    <a:pt x="355" y="4"/>
                    <a:pt x="355" y="4"/>
                    <a:pt x="355" y="4"/>
                  </a:cubicBezTo>
                  <a:lnTo>
                    <a:pt x="361" y="4"/>
                  </a:lnTo>
                  <a:close/>
                  <a:moveTo>
                    <a:pt x="396" y="7"/>
                  </a:moveTo>
                  <a:cubicBezTo>
                    <a:pt x="395" y="8"/>
                    <a:pt x="395" y="8"/>
                    <a:pt x="395" y="8"/>
                  </a:cubicBezTo>
                  <a:cubicBezTo>
                    <a:pt x="396" y="10"/>
                    <a:pt x="396" y="10"/>
                    <a:pt x="396" y="10"/>
                  </a:cubicBezTo>
                  <a:cubicBezTo>
                    <a:pt x="389" y="10"/>
                    <a:pt x="389" y="10"/>
                    <a:pt x="389" y="10"/>
                  </a:cubicBezTo>
                  <a:cubicBezTo>
                    <a:pt x="387" y="11"/>
                    <a:pt x="387" y="11"/>
                    <a:pt x="387" y="11"/>
                  </a:cubicBezTo>
                  <a:cubicBezTo>
                    <a:pt x="383" y="11"/>
                    <a:pt x="383" y="11"/>
                    <a:pt x="383" y="11"/>
                  </a:cubicBezTo>
                  <a:cubicBezTo>
                    <a:pt x="382" y="12"/>
                    <a:pt x="382" y="12"/>
                    <a:pt x="382" y="12"/>
                  </a:cubicBezTo>
                  <a:cubicBezTo>
                    <a:pt x="370" y="11"/>
                    <a:pt x="370" y="11"/>
                    <a:pt x="370" y="11"/>
                  </a:cubicBezTo>
                  <a:cubicBezTo>
                    <a:pt x="370" y="8"/>
                    <a:pt x="370" y="8"/>
                    <a:pt x="370" y="8"/>
                  </a:cubicBezTo>
                  <a:cubicBezTo>
                    <a:pt x="372" y="6"/>
                    <a:pt x="372" y="6"/>
                    <a:pt x="372" y="6"/>
                  </a:cubicBezTo>
                  <a:cubicBezTo>
                    <a:pt x="379" y="5"/>
                    <a:pt x="379" y="5"/>
                    <a:pt x="379" y="5"/>
                  </a:cubicBezTo>
                  <a:cubicBezTo>
                    <a:pt x="379" y="4"/>
                    <a:pt x="379" y="4"/>
                    <a:pt x="379" y="4"/>
                  </a:cubicBezTo>
                  <a:cubicBezTo>
                    <a:pt x="382" y="3"/>
                    <a:pt x="382" y="3"/>
                    <a:pt x="382" y="3"/>
                  </a:cubicBezTo>
                  <a:cubicBezTo>
                    <a:pt x="391" y="6"/>
                    <a:pt x="391" y="6"/>
                    <a:pt x="391" y="6"/>
                  </a:cubicBezTo>
                  <a:lnTo>
                    <a:pt x="396" y="7"/>
                  </a:lnTo>
                  <a:close/>
                  <a:moveTo>
                    <a:pt x="369" y="13"/>
                  </a:moveTo>
                  <a:cubicBezTo>
                    <a:pt x="369" y="12"/>
                    <a:pt x="369" y="12"/>
                    <a:pt x="369" y="12"/>
                  </a:cubicBezTo>
                  <a:cubicBezTo>
                    <a:pt x="375" y="12"/>
                    <a:pt x="375" y="12"/>
                    <a:pt x="375" y="12"/>
                  </a:cubicBezTo>
                  <a:cubicBezTo>
                    <a:pt x="379" y="13"/>
                    <a:pt x="379" y="13"/>
                    <a:pt x="379" y="13"/>
                  </a:cubicBezTo>
                  <a:cubicBezTo>
                    <a:pt x="379" y="15"/>
                    <a:pt x="379" y="15"/>
                    <a:pt x="379" y="15"/>
                  </a:cubicBezTo>
                  <a:cubicBezTo>
                    <a:pt x="376" y="15"/>
                    <a:pt x="376" y="15"/>
                    <a:pt x="376" y="15"/>
                  </a:cubicBezTo>
                  <a:lnTo>
                    <a:pt x="369" y="13"/>
                  </a:lnTo>
                  <a:close/>
                  <a:moveTo>
                    <a:pt x="390" y="17"/>
                  </a:moveTo>
                  <a:cubicBezTo>
                    <a:pt x="388" y="16"/>
                    <a:pt x="388" y="16"/>
                    <a:pt x="388" y="16"/>
                  </a:cubicBezTo>
                  <a:cubicBezTo>
                    <a:pt x="383" y="15"/>
                    <a:pt x="383" y="15"/>
                    <a:pt x="383" y="15"/>
                  </a:cubicBezTo>
                  <a:cubicBezTo>
                    <a:pt x="383" y="14"/>
                    <a:pt x="383" y="14"/>
                    <a:pt x="383" y="14"/>
                  </a:cubicBezTo>
                  <a:cubicBezTo>
                    <a:pt x="388" y="13"/>
                    <a:pt x="388" y="13"/>
                    <a:pt x="388" y="13"/>
                  </a:cubicBezTo>
                  <a:cubicBezTo>
                    <a:pt x="387" y="12"/>
                    <a:pt x="387" y="12"/>
                    <a:pt x="387" y="12"/>
                  </a:cubicBezTo>
                  <a:cubicBezTo>
                    <a:pt x="392" y="12"/>
                    <a:pt x="392" y="12"/>
                    <a:pt x="392" y="12"/>
                  </a:cubicBezTo>
                  <a:cubicBezTo>
                    <a:pt x="393" y="11"/>
                    <a:pt x="393" y="11"/>
                    <a:pt x="393" y="11"/>
                  </a:cubicBezTo>
                  <a:cubicBezTo>
                    <a:pt x="398" y="11"/>
                    <a:pt x="398" y="11"/>
                    <a:pt x="398" y="11"/>
                  </a:cubicBezTo>
                  <a:cubicBezTo>
                    <a:pt x="404" y="12"/>
                    <a:pt x="404" y="12"/>
                    <a:pt x="404" y="12"/>
                  </a:cubicBezTo>
                  <a:cubicBezTo>
                    <a:pt x="404" y="13"/>
                    <a:pt x="404" y="13"/>
                    <a:pt x="404" y="13"/>
                  </a:cubicBezTo>
                  <a:cubicBezTo>
                    <a:pt x="403" y="15"/>
                    <a:pt x="403" y="15"/>
                    <a:pt x="403" y="15"/>
                  </a:cubicBezTo>
                  <a:cubicBezTo>
                    <a:pt x="406" y="15"/>
                    <a:pt x="406" y="15"/>
                    <a:pt x="406" y="15"/>
                  </a:cubicBezTo>
                  <a:cubicBezTo>
                    <a:pt x="407" y="12"/>
                    <a:pt x="407" y="12"/>
                    <a:pt x="407" y="12"/>
                  </a:cubicBezTo>
                  <a:cubicBezTo>
                    <a:pt x="411" y="12"/>
                    <a:pt x="411" y="12"/>
                    <a:pt x="411" y="12"/>
                  </a:cubicBezTo>
                  <a:cubicBezTo>
                    <a:pt x="415" y="12"/>
                    <a:pt x="415" y="12"/>
                    <a:pt x="415" y="12"/>
                  </a:cubicBezTo>
                  <a:cubicBezTo>
                    <a:pt x="419" y="16"/>
                    <a:pt x="419" y="16"/>
                    <a:pt x="419" y="16"/>
                  </a:cubicBezTo>
                  <a:cubicBezTo>
                    <a:pt x="416" y="16"/>
                    <a:pt x="416" y="16"/>
                    <a:pt x="416" y="16"/>
                  </a:cubicBezTo>
                  <a:cubicBezTo>
                    <a:pt x="416" y="17"/>
                    <a:pt x="416" y="17"/>
                    <a:pt x="416" y="17"/>
                  </a:cubicBezTo>
                  <a:cubicBezTo>
                    <a:pt x="422" y="18"/>
                    <a:pt x="422" y="18"/>
                    <a:pt x="422" y="18"/>
                  </a:cubicBezTo>
                  <a:cubicBezTo>
                    <a:pt x="423" y="20"/>
                    <a:pt x="423" y="20"/>
                    <a:pt x="423" y="20"/>
                  </a:cubicBezTo>
                  <a:cubicBezTo>
                    <a:pt x="414" y="21"/>
                    <a:pt x="414" y="21"/>
                    <a:pt x="414" y="21"/>
                  </a:cubicBezTo>
                  <a:cubicBezTo>
                    <a:pt x="400" y="19"/>
                    <a:pt x="400" y="19"/>
                    <a:pt x="400" y="19"/>
                  </a:cubicBezTo>
                  <a:cubicBezTo>
                    <a:pt x="398" y="18"/>
                    <a:pt x="398" y="18"/>
                    <a:pt x="398" y="18"/>
                  </a:cubicBezTo>
                  <a:cubicBezTo>
                    <a:pt x="395" y="18"/>
                    <a:pt x="395" y="18"/>
                    <a:pt x="395" y="18"/>
                  </a:cubicBezTo>
                  <a:lnTo>
                    <a:pt x="390" y="17"/>
                  </a:lnTo>
                  <a:close/>
                  <a:moveTo>
                    <a:pt x="530" y="55"/>
                  </a:moveTo>
                  <a:cubicBezTo>
                    <a:pt x="529" y="54"/>
                    <a:pt x="529" y="54"/>
                    <a:pt x="529" y="54"/>
                  </a:cubicBezTo>
                  <a:cubicBezTo>
                    <a:pt x="530" y="52"/>
                    <a:pt x="530" y="52"/>
                    <a:pt x="530" y="52"/>
                  </a:cubicBezTo>
                  <a:cubicBezTo>
                    <a:pt x="537" y="52"/>
                    <a:pt x="537" y="52"/>
                    <a:pt x="537" y="52"/>
                  </a:cubicBezTo>
                  <a:cubicBezTo>
                    <a:pt x="537" y="54"/>
                    <a:pt x="537" y="54"/>
                    <a:pt x="537" y="54"/>
                  </a:cubicBezTo>
                  <a:cubicBezTo>
                    <a:pt x="537" y="55"/>
                    <a:pt x="537" y="55"/>
                    <a:pt x="537" y="55"/>
                  </a:cubicBezTo>
                  <a:lnTo>
                    <a:pt x="530" y="55"/>
                  </a:lnTo>
                  <a:close/>
                  <a:moveTo>
                    <a:pt x="718" y="68"/>
                  </a:moveTo>
                  <a:cubicBezTo>
                    <a:pt x="717" y="69"/>
                    <a:pt x="717" y="69"/>
                    <a:pt x="717" y="69"/>
                  </a:cubicBezTo>
                  <a:cubicBezTo>
                    <a:pt x="715" y="70"/>
                    <a:pt x="715" y="70"/>
                    <a:pt x="715" y="70"/>
                  </a:cubicBezTo>
                  <a:cubicBezTo>
                    <a:pt x="713" y="68"/>
                    <a:pt x="713" y="68"/>
                    <a:pt x="713" y="68"/>
                  </a:cubicBezTo>
                  <a:cubicBezTo>
                    <a:pt x="715" y="68"/>
                    <a:pt x="715" y="68"/>
                    <a:pt x="715" y="68"/>
                  </a:cubicBezTo>
                  <a:lnTo>
                    <a:pt x="718" y="68"/>
                  </a:lnTo>
                  <a:close/>
                  <a:moveTo>
                    <a:pt x="715" y="76"/>
                  </a:moveTo>
                  <a:cubicBezTo>
                    <a:pt x="715" y="75"/>
                    <a:pt x="715" y="75"/>
                    <a:pt x="715" y="75"/>
                  </a:cubicBezTo>
                  <a:cubicBezTo>
                    <a:pt x="717" y="74"/>
                    <a:pt x="717" y="74"/>
                    <a:pt x="717" y="74"/>
                  </a:cubicBezTo>
                  <a:cubicBezTo>
                    <a:pt x="719" y="76"/>
                    <a:pt x="719" y="76"/>
                    <a:pt x="719" y="76"/>
                  </a:cubicBezTo>
                  <a:cubicBezTo>
                    <a:pt x="716" y="77"/>
                    <a:pt x="716" y="77"/>
                    <a:pt x="716" y="77"/>
                  </a:cubicBezTo>
                  <a:lnTo>
                    <a:pt x="715" y="76"/>
                  </a:lnTo>
                  <a:close/>
                  <a:moveTo>
                    <a:pt x="713" y="74"/>
                  </a:moveTo>
                  <a:cubicBezTo>
                    <a:pt x="712" y="76"/>
                    <a:pt x="712" y="76"/>
                    <a:pt x="712" y="76"/>
                  </a:cubicBezTo>
                  <a:cubicBezTo>
                    <a:pt x="710" y="76"/>
                    <a:pt x="710" y="76"/>
                    <a:pt x="710" y="76"/>
                  </a:cubicBezTo>
                  <a:cubicBezTo>
                    <a:pt x="706" y="75"/>
                    <a:pt x="706" y="75"/>
                    <a:pt x="706" y="75"/>
                  </a:cubicBezTo>
                  <a:cubicBezTo>
                    <a:pt x="709" y="74"/>
                    <a:pt x="709" y="74"/>
                    <a:pt x="709" y="74"/>
                  </a:cubicBezTo>
                  <a:lnTo>
                    <a:pt x="713" y="74"/>
                  </a:lnTo>
                  <a:close/>
                  <a:moveTo>
                    <a:pt x="672" y="54"/>
                  </a:moveTo>
                  <a:cubicBezTo>
                    <a:pt x="673" y="54"/>
                    <a:pt x="673" y="54"/>
                    <a:pt x="673" y="54"/>
                  </a:cubicBezTo>
                  <a:cubicBezTo>
                    <a:pt x="676" y="56"/>
                    <a:pt x="676" y="56"/>
                    <a:pt x="676" y="56"/>
                  </a:cubicBezTo>
                  <a:cubicBezTo>
                    <a:pt x="679" y="56"/>
                    <a:pt x="679" y="56"/>
                    <a:pt x="679" y="56"/>
                  </a:cubicBezTo>
                  <a:cubicBezTo>
                    <a:pt x="679" y="57"/>
                    <a:pt x="679" y="57"/>
                    <a:pt x="679" y="57"/>
                  </a:cubicBezTo>
                  <a:cubicBezTo>
                    <a:pt x="674" y="56"/>
                    <a:pt x="674" y="56"/>
                    <a:pt x="674" y="56"/>
                  </a:cubicBezTo>
                  <a:lnTo>
                    <a:pt x="672" y="54"/>
                  </a:lnTo>
                  <a:close/>
                  <a:moveTo>
                    <a:pt x="661" y="45"/>
                  </a:moveTo>
                  <a:cubicBezTo>
                    <a:pt x="660" y="46"/>
                    <a:pt x="660" y="46"/>
                    <a:pt x="660" y="46"/>
                  </a:cubicBezTo>
                  <a:cubicBezTo>
                    <a:pt x="658" y="44"/>
                    <a:pt x="658" y="44"/>
                    <a:pt x="658" y="44"/>
                  </a:cubicBezTo>
                  <a:cubicBezTo>
                    <a:pt x="656" y="41"/>
                    <a:pt x="656" y="41"/>
                    <a:pt x="656" y="41"/>
                  </a:cubicBezTo>
                  <a:cubicBezTo>
                    <a:pt x="660" y="43"/>
                    <a:pt x="660" y="43"/>
                    <a:pt x="660" y="43"/>
                  </a:cubicBezTo>
                  <a:lnTo>
                    <a:pt x="661" y="45"/>
                  </a:lnTo>
                  <a:close/>
                  <a:moveTo>
                    <a:pt x="686" y="51"/>
                  </a:moveTo>
                  <a:cubicBezTo>
                    <a:pt x="682" y="51"/>
                    <a:pt x="682" y="51"/>
                    <a:pt x="682" y="51"/>
                  </a:cubicBezTo>
                  <a:cubicBezTo>
                    <a:pt x="678" y="49"/>
                    <a:pt x="678" y="49"/>
                    <a:pt x="678" y="49"/>
                  </a:cubicBezTo>
                  <a:cubicBezTo>
                    <a:pt x="673" y="48"/>
                    <a:pt x="673" y="48"/>
                    <a:pt x="673" y="48"/>
                  </a:cubicBezTo>
                  <a:cubicBezTo>
                    <a:pt x="666" y="44"/>
                    <a:pt x="666" y="44"/>
                    <a:pt x="666" y="44"/>
                  </a:cubicBezTo>
                  <a:cubicBezTo>
                    <a:pt x="665" y="41"/>
                    <a:pt x="665" y="41"/>
                    <a:pt x="665" y="41"/>
                  </a:cubicBezTo>
                  <a:cubicBezTo>
                    <a:pt x="669" y="38"/>
                    <a:pt x="669" y="38"/>
                    <a:pt x="669" y="38"/>
                  </a:cubicBezTo>
                  <a:cubicBezTo>
                    <a:pt x="677" y="40"/>
                    <a:pt x="677" y="40"/>
                    <a:pt x="677" y="40"/>
                  </a:cubicBezTo>
                  <a:cubicBezTo>
                    <a:pt x="679" y="42"/>
                    <a:pt x="679" y="42"/>
                    <a:pt x="679" y="42"/>
                  </a:cubicBezTo>
                  <a:cubicBezTo>
                    <a:pt x="683" y="42"/>
                    <a:pt x="683" y="42"/>
                    <a:pt x="683" y="42"/>
                  </a:cubicBezTo>
                  <a:cubicBezTo>
                    <a:pt x="686" y="43"/>
                    <a:pt x="686" y="43"/>
                    <a:pt x="686" y="43"/>
                  </a:cubicBezTo>
                  <a:cubicBezTo>
                    <a:pt x="687" y="42"/>
                    <a:pt x="687" y="42"/>
                    <a:pt x="687" y="42"/>
                  </a:cubicBezTo>
                  <a:cubicBezTo>
                    <a:pt x="684" y="40"/>
                    <a:pt x="684" y="40"/>
                    <a:pt x="684" y="40"/>
                  </a:cubicBezTo>
                  <a:cubicBezTo>
                    <a:pt x="684" y="39"/>
                    <a:pt x="684" y="39"/>
                    <a:pt x="684" y="39"/>
                  </a:cubicBezTo>
                  <a:cubicBezTo>
                    <a:pt x="688" y="40"/>
                    <a:pt x="688" y="40"/>
                    <a:pt x="688" y="40"/>
                  </a:cubicBezTo>
                  <a:cubicBezTo>
                    <a:pt x="696" y="41"/>
                    <a:pt x="696" y="41"/>
                    <a:pt x="696" y="41"/>
                  </a:cubicBezTo>
                  <a:cubicBezTo>
                    <a:pt x="699" y="41"/>
                    <a:pt x="699" y="41"/>
                    <a:pt x="699" y="41"/>
                  </a:cubicBezTo>
                  <a:cubicBezTo>
                    <a:pt x="712" y="44"/>
                    <a:pt x="712" y="44"/>
                    <a:pt x="712" y="44"/>
                  </a:cubicBezTo>
                  <a:cubicBezTo>
                    <a:pt x="714" y="47"/>
                    <a:pt x="714" y="47"/>
                    <a:pt x="714" y="47"/>
                  </a:cubicBezTo>
                  <a:cubicBezTo>
                    <a:pt x="711" y="48"/>
                    <a:pt x="711" y="48"/>
                    <a:pt x="711" y="48"/>
                  </a:cubicBezTo>
                  <a:cubicBezTo>
                    <a:pt x="699" y="45"/>
                    <a:pt x="699" y="45"/>
                    <a:pt x="699" y="45"/>
                  </a:cubicBezTo>
                  <a:cubicBezTo>
                    <a:pt x="698" y="43"/>
                    <a:pt x="698" y="43"/>
                    <a:pt x="698" y="43"/>
                  </a:cubicBezTo>
                  <a:cubicBezTo>
                    <a:pt x="695" y="43"/>
                    <a:pt x="695" y="43"/>
                    <a:pt x="695" y="43"/>
                  </a:cubicBezTo>
                  <a:cubicBezTo>
                    <a:pt x="696" y="45"/>
                    <a:pt x="696" y="45"/>
                    <a:pt x="696" y="45"/>
                  </a:cubicBezTo>
                  <a:cubicBezTo>
                    <a:pt x="704" y="48"/>
                    <a:pt x="704" y="48"/>
                    <a:pt x="704" y="48"/>
                  </a:cubicBezTo>
                  <a:cubicBezTo>
                    <a:pt x="706" y="49"/>
                    <a:pt x="706" y="49"/>
                    <a:pt x="706" y="49"/>
                  </a:cubicBezTo>
                  <a:cubicBezTo>
                    <a:pt x="704" y="50"/>
                    <a:pt x="704" y="50"/>
                    <a:pt x="704" y="50"/>
                  </a:cubicBezTo>
                  <a:cubicBezTo>
                    <a:pt x="700" y="48"/>
                    <a:pt x="700" y="48"/>
                    <a:pt x="700" y="48"/>
                  </a:cubicBezTo>
                  <a:cubicBezTo>
                    <a:pt x="697" y="49"/>
                    <a:pt x="697" y="49"/>
                    <a:pt x="697" y="49"/>
                  </a:cubicBezTo>
                  <a:cubicBezTo>
                    <a:pt x="692" y="50"/>
                    <a:pt x="692" y="50"/>
                    <a:pt x="692" y="50"/>
                  </a:cubicBezTo>
                  <a:cubicBezTo>
                    <a:pt x="689" y="48"/>
                    <a:pt x="689" y="48"/>
                    <a:pt x="689" y="48"/>
                  </a:cubicBezTo>
                  <a:cubicBezTo>
                    <a:pt x="688" y="48"/>
                    <a:pt x="688" y="48"/>
                    <a:pt x="688" y="48"/>
                  </a:cubicBezTo>
                  <a:cubicBezTo>
                    <a:pt x="689" y="51"/>
                    <a:pt x="689" y="51"/>
                    <a:pt x="689" y="51"/>
                  </a:cubicBezTo>
                  <a:cubicBezTo>
                    <a:pt x="689" y="52"/>
                    <a:pt x="689" y="52"/>
                    <a:pt x="689" y="52"/>
                  </a:cubicBezTo>
                  <a:lnTo>
                    <a:pt x="686" y="51"/>
                  </a:lnTo>
                  <a:close/>
                  <a:moveTo>
                    <a:pt x="705" y="61"/>
                  </a:moveTo>
                  <a:cubicBezTo>
                    <a:pt x="708" y="59"/>
                    <a:pt x="708" y="59"/>
                    <a:pt x="708" y="59"/>
                  </a:cubicBezTo>
                  <a:cubicBezTo>
                    <a:pt x="707" y="57"/>
                    <a:pt x="707" y="57"/>
                    <a:pt x="707" y="57"/>
                  </a:cubicBezTo>
                  <a:cubicBezTo>
                    <a:pt x="711" y="56"/>
                    <a:pt x="711" y="56"/>
                    <a:pt x="711" y="56"/>
                  </a:cubicBezTo>
                  <a:cubicBezTo>
                    <a:pt x="718" y="58"/>
                    <a:pt x="718" y="58"/>
                    <a:pt x="718" y="58"/>
                  </a:cubicBezTo>
                  <a:cubicBezTo>
                    <a:pt x="723" y="59"/>
                    <a:pt x="723" y="59"/>
                    <a:pt x="723" y="59"/>
                  </a:cubicBezTo>
                  <a:cubicBezTo>
                    <a:pt x="726" y="61"/>
                    <a:pt x="726" y="61"/>
                    <a:pt x="726" y="61"/>
                  </a:cubicBezTo>
                  <a:cubicBezTo>
                    <a:pt x="726" y="62"/>
                    <a:pt x="726" y="62"/>
                    <a:pt x="726" y="62"/>
                  </a:cubicBezTo>
                  <a:cubicBezTo>
                    <a:pt x="714" y="61"/>
                    <a:pt x="714" y="61"/>
                    <a:pt x="714" y="61"/>
                  </a:cubicBezTo>
                  <a:cubicBezTo>
                    <a:pt x="708" y="62"/>
                    <a:pt x="708" y="62"/>
                    <a:pt x="708" y="62"/>
                  </a:cubicBezTo>
                  <a:lnTo>
                    <a:pt x="705" y="61"/>
                  </a:lnTo>
                  <a:close/>
                  <a:moveTo>
                    <a:pt x="699" y="55"/>
                  </a:moveTo>
                  <a:cubicBezTo>
                    <a:pt x="699" y="53"/>
                    <a:pt x="699" y="53"/>
                    <a:pt x="699" y="53"/>
                  </a:cubicBezTo>
                  <a:cubicBezTo>
                    <a:pt x="703" y="53"/>
                    <a:pt x="703" y="53"/>
                    <a:pt x="703" y="53"/>
                  </a:cubicBezTo>
                  <a:cubicBezTo>
                    <a:pt x="705" y="56"/>
                    <a:pt x="705" y="56"/>
                    <a:pt x="705" y="56"/>
                  </a:cubicBezTo>
                  <a:cubicBezTo>
                    <a:pt x="702" y="57"/>
                    <a:pt x="702" y="57"/>
                    <a:pt x="702" y="57"/>
                  </a:cubicBezTo>
                  <a:lnTo>
                    <a:pt x="699" y="55"/>
                  </a:lnTo>
                  <a:close/>
                  <a:moveTo>
                    <a:pt x="746" y="46"/>
                  </a:moveTo>
                  <a:cubicBezTo>
                    <a:pt x="749" y="46"/>
                    <a:pt x="749" y="46"/>
                    <a:pt x="749" y="46"/>
                  </a:cubicBezTo>
                  <a:cubicBezTo>
                    <a:pt x="749" y="47"/>
                    <a:pt x="749" y="47"/>
                    <a:pt x="749" y="47"/>
                  </a:cubicBezTo>
                  <a:cubicBezTo>
                    <a:pt x="752" y="49"/>
                    <a:pt x="752" y="49"/>
                    <a:pt x="752" y="49"/>
                  </a:cubicBezTo>
                  <a:cubicBezTo>
                    <a:pt x="751" y="50"/>
                    <a:pt x="751" y="50"/>
                    <a:pt x="751" y="50"/>
                  </a:cubicBezTo>
                  <a:cubicBezTo>
                    <a:pt x="739" y="50"/>
                    <a:pt x="739" y="50"/>
                    <a:pt x="739" y="50"/>
                  </a:cubicBezTo>
                  <a:cubicBezTo>
                    <a:pt x="735" y="48"/>
                    <a:pt x="735" y="48"/>
                    <a:pt x="735" y="48"/>
                  </a:cubicBezTo>
                  <a:cubicBezTo>
                    <a:pt x="726" y="47"/>
                    <a:pt x="726" y="47"/>
                    <a:pt x="726" y="47"/>
                  </a:cubicBezTo>
                  <a:cubicBezTo>
                    <a:pt x="721" y="45"/>
                    <a:pt x="721" y="45"/>
                    <a:pt x="721" y="45"/>
                  </a:cubicBezTo>
                  <a:cubicBezTo>
                    <a:pt x="719" y="43"/>
                    <a:pt x="719" y="43"/>
                    <a:pt x="719" y="43"/>
                  </a:cubicBezTo>
                  <a:cubicBezTo>
                    <a:pt x="726" y="46"/>
                    <a:pt x="726" y="46"/>
                    <a:pt x="726" y="46"/>
                  </a:cubicBezTo>
                  <a:cubicBezTo>
                    <a:pt x="728" y="45"/>
                    <a:pt x="728" y="45"/>
                    <a:pt x="728" y="45"/>
                  </a:cubicBezTo>
                  <a:cubicBezTo>
                    <a:pt x="734" y="45"/>
                    <a:pt x="734" y="45"/>
                    <a:pt x="734" y="45"/>
                  </a:cubicBezTo>
                  <a:cubicBezTo>
                    <a:pt x="736" y="46"/>
                    <a:pt x="736" y="46"/>
                    <a:pt x="736" y="46"/>
                  </a:cubicBezTo>
                  <a:cubicBezTo>
                    <a:pt x="739" y="45"/>
                    <a:pt x="739" y="45"/>
                    <a:pt x="739" y="45"/>
                  </a:cubicBezTo>
                  <a:cubicBezTo>
                    <a:pt x="743" y="45"/>
                    <a:pt x="743" y="45"/>
                    <a:pt x="743" y="45"/>
                  </a:cubicBezTo>
                  <a:lnTo>
                    <a:pt x="746" y="46"/>
                  </a:lnTo>
                  <a:close/>
                  <a:moveTo>
                    <a:pt x="718" y="36"/>
                  </a:moveTo>
                  <a:cubicBezTo>
                    <a:pt x="719" y="35"/>
                    <a:pt x="719" y="35"/>
                    <a:pt x="719" y="35"/>
                  </a:cubicBezTo>
                  <a:cubicBezTo>
                    <a:pt x="722" y="34"/>
                    <a:pt x="722" y="34"/>
                    <a:pt x="722" y="34"/>
                  </a:cubicBezTo>
                  <a:cubicBezTo>
                    <a:pt x="722" y="36"/>
                    <a:pt x="722" y="36"/>
                    <a:pt x="722" y="36"/>
                  </a:cubicBezTo>
                  <a:lnTo>
                    <a:pt x="718" y="36"/>
                  </a:lnTo>
                  <a:close/>
                  <a:moveTo>
                    <a:pt x="880" y="94"/>
                  </a:moveTo>
                  <a:cubicBezTo>
                    <a:pt x="877" y="93"/>
                    <a:pt x="877" y="93"/>
                    <a:pt x="877" y="93"/>
                  </a:cubicBezTo>
                  <a:cubicBezTo>
                    <a:pt x="873" y="91"/>
                    <a:pt x="873" y="91"/>
                    <a:pt x="873" y="91"/>
                  </a:cubicBezTo>
                  <a:cubicBezTo>
                    <a:pt x="878" y="91"/>
                    <a:pt x="878" y="91"/>
                    <a:pt x="878" y="91"/>
                  </a:cubicBezTo>
                  <a:lnTo>
                    <a:pt x="880" y="94"/>
                  </a:lnTo>
                  <a:close/>
                  <a:moveTo>
                    <a:pt x="925" y="92"/>
                  </a:moveTo>
                  <a:cubicBezTo>
                    <a:pt x="920" y="90"/>
                    <a:pt x="920" y="90"/>
                    <a:pt x="920" y="90"/>
                  </a:cubicBezTo>
                  <a:cubicBezTo>
                    <a:pt x="916" y="89"/>
                    <a:pt x="916" y="89"/>
                    <a:pt x="916" y="89"/>
                  </a:cubicBezTo>
                  <a:cubicBezTo>
                    <a:pt x="916" y="88"/>
                    <a:pt x="916" y="88"/>
                    <a:pt x="916" y="88"/>
                  </a:cubicBezTo>
                  <a:cubicBezTo>
                    <a:pt x="925" y="89"/>
                    <a:pt x="925" y="89"/>
                    <a:pt x="925" y="89"/>
                  </a:cubicBezTo>
                  <a:cubicBezTo>
                    <a:pt x="927" y="91"/>
                    <a:pt x="927" y="91"/>
                    <a:pt x="927" y="91"/>
                  </a:cubicBezTo>
                  <a:lnTo>
                    <a:pt x="925" y="92"/>
                  </a:lnTo>
                  <a:close/>
                  <a:moveTo>
                    <a:pt x="973" y="82"/>
                  </a:moveTo>
                  <a:cubicBezTo>
                    <a:pt x="968" y="80"/>
                    <a:pt x="968" y="80"/>
                    <a:pt x="968" y="80"/>
                  </a:cubicBezTo>
                  <a:cubicBezTo>
                    <a:pt x="968" y="77"/>
                    <a:pt x="968" y="77"/>
                    <a:pt x="968" y="77"/>
                  </a:cubicBezTo>
                  <a:cubicBezTo>
                    <a:pt x="969" y="75"/>
                    <a:pt x="969" y="75"/>
                    <a:pt x="969" y="75"/>
                  </a:cubicBezTo>
                  <a:cubicBezTo>
                    <a:pt x="975" y="75"/>
                    <a:pt x="975" y="75"/>
                    <a:pt x="975" y="75"/>
                  </a:cubicBezTo>
                  <a:cubicBezTo>
                    <a:pt x="979" y="75"/>
                    <a:pt x="979" y="75"/>
                    <a:pt x="979" y="75"/>
                  </a:cubicBezTo>
                  <a:cubicBezTo>
                    <a:pt x="990" y="78"/>
                    <a:pt x="990" y="78"/>
                    <a:pt x="990" y="78"/>
                  </a:cubicBezTo>
                  <a:cubicBezTo>
                    <a:pt x="989" y="80"/>
                    <a:pt x="989" y="80"/>
                    <a:pt x="989" y="80"/>
                  </a:cubicBezTo>
                  <a:cubicBezTo>
                    <a:pt x="982" y="80"/>
                    <a:pt x="982" y="80"/>
                    <a:pt x="982" y="80"/>
                  </a:cubicBezTo>
                  <a:cubicBezTo>
                    <a:pt x="978" y="80"/>
                    <a:pt x="978" y="80"/>
                    <a:pt x="978" y="80"/>
                  </a:cubicBezTo>
                  <a:cubicBezTo>
                    <a:pt x="977" y="81"/>
                    <a:pt x="977" y="81"/>
                    <a:pt x="977" y="81"/>
                  </a:cubicBezTo>
                  <a:lnTo>
                    <a:pt x="973" y="82"/>
                  </a:lnTo>
                  <a:close/>
                  <a:moveTo>
                    <a:pt x="322" y="117"/>
                  </a:moveTo>
                  <a:cubicBezTo>
                    <a:pt x="324" y="117"/>
                    <a:pt x="324" y="117"/>
                    <a:pt x="324" y="117"/>
                  </a:cubicBezTo>
                  <a:cubicBezTo>
                    <a:pt x="326" y="116"/>
                    <a:pt x="326" y="116"/>
                    <a:pt x="326" y="116"/>
                  </a:cubicBezTo>
                  <a:cubicBezTo>
                    <a:pt x="326" y="117"/>
                    <a:pt x="326" y="117"/>
                    <a:pt x="326" y="117"/>
                  </a:cubicBezTo>
                  <a:lnTo>
                    <a:pt x="322" y="117"/>
                  </a:lnTo>
                  <a:close/>
                  <a:moveTo>
                    <a:pt x="1108" y="136"/>
                  </a:moveTo>
                  <a:cubicBezTo>
                    <a:pt x="1104" y="136"/>
                    <a:pt x="1104" y="136"/>
                    <a:pt x="1104" y="136"/>
                  </a:cubicBezTo>
                  <a:cubicBezTo>
                    <a:pt x="1106" y="137"/>
                    <a:pt x="1106" y="137"/>
                    <a:pt x="1106" y="137"/>
                  </a:cubicBezTo>
                  <a:cubicBezTo>
                    <a:pt x="1106" y="137"/>
                    <a:pt x="1106" y="137"/>
                    <a:pt x="1106" y="137"/>
                  </a:cubicBezTo>
                  <a:cubicBezTo>
                    <a:pt x="1101" y="136"/>
                    <a:pt x="1101" y="136"/>
                    <a:pt x="1101" y="136"/>
                  </a:cubicBezTo>
                  <a:cubicBezTo>
                    <a:pt x="1101" y="137"/>
                    <a:pt x="1101" y="137"/>
                    <a:pt x="1101" y="137"/>
                  </a:cubicBezTo>
                  <a:cubicBezTo>
                    <a:pt x="1097" y="135"/>
                    <a:pt x="1097" y="135"/>
                    <a:pt x="1097" y="135"/>
                  </a:cubicBezTo>
                  <a:cubicBezTo>
                    <a:pt x="1087" y="132"/>
                    <a:pt x="1087" y="132"/>
                    <a:pt x="1087" y="132"/>
                  </a:cubicBezTo>
                  <a:cubicBezTo>
                    <a:pt x="1085" y="133"/>
                    <a:pt x="1085" y="133"/>
                    <a:pt x="1085" y="133"/>
                  </a:cubicBezTo>
                  <a:cubicBezTo>
                    <a:pt x="1079" y="130"/>
                    <a:pt x="1079" y="130"/>
                    <a:pt x="1079" y="130"/>
                  </a:cubicBezTo>
                  <a:cubicBezTo>
                    <a:pt x="1072" y="127"/>
                    <a:pt x="1072" y="127"/>
                    <a:pt x="1072" y="127"/>
                  </a:cubicBezTo>
                  <a:cubicBezTo>
                    <a:pt x="1064" y="126"/>
                    <a:pt x="1064" y="126"/>
                    <a:pt x="1064" y="126"/>
                  </a:cubicBezTo>
                  <a:cubicBezTo>
                    <a:pt x="1063" y="127"/>
                    <a:pt x="1063" y="127"/>
                    <a:pt x="1063" y="127"/>
                  </a:cubicBezTo>
                  <a:cubicBezTo>
                    <a:pt x="1057" y="128"/>
                    <a:pt x="1057" y="128"/>
                    <a:pt x="1057" y="128"/>
                  </a:cubicBezTo>
                  <a:cubicBezTo>
                    <a:pt x="1054" y="127"/>
                    <a:pt x="1054" y="127"/>
                    <a:pt x="1054" y="127"/>
                  </a:cubicBezTo>
                  <a:cubicBezTo>
                    <a:pt x="1053" y="124"/>
                    <a:pt x="1053" y="124"/>
                    <a:pt x="1053" y="124"/>
                  </a:cubicBezTo>
                  <a:cubicBezTo>
                    <a:pt x="1049" y="123"/>
                    <a:pt x="1049" y="123"/>
                    <a:pt x="1049" y="123"/>
                  </a:cubicBezTo>
                  <a:cubicBezTo>
                    <a:pt x="1046" y="121"/>
                    <a:pt x="1046" y="121"/>
                    <a:pt x="1046" y="121"/>
                  </a:cubicBezTo>
                  <a:cubicBezTo>
                    <a:pt x="1045" y="118"/>
                    <a:pt x="1045" y="118"/>
                    <a:pt x="1045" y="118"/>
                  </a:cubicBezTo>
                  <a:cubicBezTo>
                    <a:pt x="1043" y="118"/>
                    <a:pt x="1043" y="118"/>
                    <a:pt x="1043" y="118"/>
                  </a:cubicBezTo>
                  <a:cubicBezTo>
                    <a:pt x="1043" y="119"/>
                    <a:pt x="1043" y="119"/>
                    <a:pt x="1043" y="119"/>
                  </a:cubicBezTo>
                  <a:cubicBezTo>
                    <a:pt x="1040" y="118"/>
                    <a:pt x="1040" y="118"/>
                    <a:pt x="1040" y="118"/>
                  </a:cubicBezTo>
                  <a:cubicBezTo>
                    <a:pt x="1041" y="120"/>
                    <a:pt x="1041" y="120"/>
                    <a:pt x="1041" y="120"/>
                  </a:cubicBezTo>
                  <a:cubicBezTo>
                    <a:pt x="1040" y="121"/>
                    <a:pt x="1040" y="121"/>
                    <a:pt x="1040" y="121"/>
                  </a:cubicBezTo>
                  <a:cubicBezTo>
                    <a:pt x="1042" y="125"/>
                    <a:pt x="1042" y="125"/>
                    <a:pt x="1042" y="125"/>
                  </a:cubicBezTo>
                  <a:cubicBezTo>
                    <a:pt x="1048" y="127"/>
                    <a:pt x="1048" y="127"/>
                    <a:pt x="1048" y="127"/>
                  </a:cubicBezTo>
                  <a:cubicBezTo>
                    <a:pt x="1049" y="130"/>
                    <a:pt x="1049" y="130"/>
                    <a:pt x="1049" y="130"/>
                  </a:cubicBezTo>
                  <a:cubicBezTo>
                    <a:pt x="1049" y="133"/>
                    <a:pt x="1049" y="133"/>
                    <a:pt x="1049" y="133"/>
                  </a:cubicBezTo>
                  <a:cubicBezTo>
                    <a:pt x="1047" y="133"/>
                    <a:pt x="1047" y="133"/>
                    <a:pt x="1047" y="133"/>
                  </a:cubicBezTo>
                  <a:cubicBezTo>
                    <a:pt x="1042" y="134"/>
                    <a:pt x="1042" y="134"/>
                    <a:pt x="1042" y="134"/>
                  </a:cubicBezTo>
                  <a:cubicBezTo>
                    <a:pt x="1038" y="133"/>
                    <a:pt x="1038" y="133"/>
                    <a:pt x="1038" y="133"/>
                  </a:cubicBezTo>
                  <a:cubicBezTo>
                    <a:pt x="1035" y="131"/>
                    <a:pt x="1035" y="131"/>
                    <a:pt x="1035" y="131"/>
                  </a:cubicBezTo>
                  <a:cubicBezTo>
                    <a:pt x="1030" y="132"/>
                    <a:pt x="1030" y="132"/>
                    <a:pt x="1030" y="132"/>
                  </a:cubicBezTo>
                  <a:cubicBezTo>
                    <a:pt x="1033" y="134"/>
                    <a:pt x="1033" y="134"/>
                    <a:pt x="1033" y="134"/>
                  </a:cubicBezTo>
                  <a:cubicBezTo>
                    <a:pt x="1036" y="133"/>
                    <a:pt x="1036" y="133"/>
                    <a:pt x="1036" y="133"/>
                  </a:cubicBezTo>
                  <a:cubicBezTo>
                    <a:pt x="1040" y="136"/>
                    <a:pt x="1040" y="136"/>
                    <a:pt x="1040" y="136"/>
                  </a:cubicBezTo>
                  <a:cubicBezTo>
                    <a:pt x="1049" y="137"/>
                    <a:pt x="1049" y="137"/>
                    <a:pt x="1049" y="137"/>
                  </a:cubicBezTo>
                  <a:cubicBezTo>
                    <a:pt x="1051" y="139"/>
                    <a:pt x="1051" y="139"/>
                    <a:pt x="1051" y="139"/>
                  </a:cubicBezTo>
                  <a:cubicBezTo>
                    <a:pt x="1055" y="140"/>
                    <a:pt x="1055" y="140"/>
                    <a:pt x="1055" y="140"/>
                  </a:cubicBezTo>
                  <a:cubicBezTo>
                    <a:pt x="1056" y="142"/>
                    <a:pt x="1056" y="142"/>
                    <a:pt x="1056" y="142"/>
                  </a:cubicBezTo>
                  <a:cubicBezTo>
                    <a:pt x="1060" y="142"/>
                    <a:pt x="1060" y="142"/>
                    <a:pt x="1060" y="142"/>
                  </a:cubicBezTo>
                  <a:cubicBezTo>
                    <a:pt x="1066" y="145"/>
                    <a:pt x="1066" y="145"/>
                    <a:pt x="1066" y="145"/>
                  </a:cubicBezTo>
                  <a:cubicBezTo>
                    <a:pt x="1069" y="145"/>
                    <a:pt x="1069" y="145"/>
                    <a:pt x="1069" y="145"/>
                  </a:cubicBezTo>
                  <a:cubicBezTo>
                    <a:pt x="1069" y="148"/>
                    <a:pt x="1069" y="148"/>
                    <a:pt x="1069" y="148"/>
                  </a:cubicBezTo>
                  <a:cubicBezTo>
                    <a:pt x="1073" y="148"/>
                    <a:pt x="1073" y="148"/>
                    <a:pt x="1073" y="148"/>
                  </a:cubicBezTo>
                  <a:cubicBezTo>
                    <a:pt x="1074" y="150"/>
                    <a:pt x="1074" y="150"/>
                    <a:pt x="1074" y="150"/>
                  </a:cubicBezTo>
                  <a:cubicBezTo>
                    <a:pt x="1076" y="151"/>
                    <a:pt x="1076" y="151"/>
                    <a:pt x="1076" y="151"/>
                  </a:cubicBezTo>
                  <a:cubicBezTo>
                    <a:pt x="1075" y="152"/>
                    <a:pt x="1075" y="152"/>
                    <a:pt x="1075" y="152"/>
                  </a:cubicBezTo>
                  <a:cubicBezTo>
                    <a:pt x="1077" y="155"/>
                    <a:pt x="1077" y="155"/>
                    <a:pt x="1077" y="155"/>
                  </a:cubicBezTo>
                  <a:cubicBezTo>
                    <a:pt x="1069" y="152"/>
                    <a:pt x="1069" y="152"/>
                    <a:pt x="1069" y="152"/>
                  </a:cubicBezTo>
                  <a:cubicBezTo>
                    <a:pt x="1062" y="153"/>
                    <a:pt x="1062" y="153"/>
                    <a:pt x="1062" y="153"/>
                  </a:cubicBezTo>
                  <a:cubicBezTo>
                    <a:pt x="1060" y="150"/>
                    <a:pt x="1060" y="150"/>
                    <a:pt x="1060" y="150"/>
                  </a:cubicBezTo>
                  <a:cubicBezTo>
                    <a:pt x="1057" y="150"/>
                    <a:pt x="1057" y="150"/>
                    <a:pt x="1057" y="150"/>
                  </a:cubicBezTo>
                  <a:cubicBezTo>
                    <a:pt x="1060" y="153"/>
                    <a:pt x="1060" y="153"/>
                    <a:pt x="1060" y="153"/>
                  </a:cubicBezTo>
                  <a:cubicBezTo>
                    <a:pt x="1058" y="152"/>
                    <a:pt x="1058" y="152"/>
                    <a:pt x="1058" y="152"/>
                  </a:cubicBezTo>
                  <a:cubicBezTo>
                    <a:pt x="1057" y="155"/>
                    <a:pt x="1057" y="155"/>
                    <a:pt x="1057" y="155"/>
                  </a:cubicBezTo>
                  <a:cubicBezTo>
                    <a:pt x="1052" y="156"/>
                    <a:pt x="1052" y="156"/>
                    <a:pt x="1052" y="156"/>
                  </a:cubicBezTo>
                  <a:cubicBezTo>
                    <a:pt x="1051" y="158"/>
                    <a:pt x="1051" y="158"/>
                    <a:pt x="1051" y="158"/>
                  </a:cubicBezTo>
                  <a:cubicBezTo>
                    <a:pt x="1047" y="159"/>
                    <a:pt x="1047" y="159"/>
                    <a:pt x="1047" y="159"/>
                  </a:cubicBezTo>
                  <a:cubicBezTo>
                    <a:pt x="1044" y="159"/>
                    <a:pt x="1044" y="159"/>
                    <a:pt x="1044" y="159"/>
                  </a:cubicBezTo>
                  <a:cubicBezTo>
                    <a:pt x="1045" y="161"/>
                    <a:pt x="1045" y="161"/>
                    <a:pt x="1045" y="161"/>
                  </a:cubicBezTo>
                  <a:cubicBezTo>
                    <a:pt x="1044" y="165"/>
                    <a:pt x="1044" y="165"/>
                    <a:pt x="1044" y="165"/>
                  </a:cubicBezTo>
                  <a:cubicBezTo>
                    <a:pt x="1043" y="169"/>
                    <a:pt x="1043" y="169"/>
                    <a:pt x="1043" y="169"/>
                  </a:cubicBezTo>
                  <a:cubicBezTo>
                    <a:pt x="1039" y="170"/>
                    <a:pt x="1039" y="170"/>
                    <a:pt x="1039" y="170"/>
                  </a:cubicBezTo>
                  <a:cubicBezTo>
                    <a:pt x="1039" y="174"/>
                    <a:pt x="1039" y="174"/>
                    <a:pt x="1039" y="174"/>
                  </a:cubicBezTo>
                  <a:cubicBezTo>
                    <a:pt x="1035" y="172"/>
                    <a:pt x="1035" y="172"/>
                    <a:pt x="1035" y="172"/>
                  </a:cubicBezTo>
                  <a:cubicBezTo>
                    <a:pt x="1026" y="169"/>
                    <a:pt x="1026" y="169"/>
                    <a:pt x="1026" y="169"/>
                  </a:cubicBezTo>
                  <a:cubicBezTo>
                    <a:pt x="1020" y="169"/>
                    <a:pt x="1020" y="169"/>
                    <a:pt x="1020" y="169"/>
                  </a:cubicBezTo>
                  <a:cubicBezTo>
                    <a:pt x="1015" y="171"/>
                    <a:pt x="1015" y="171"/>
                    <a:pt x="1015" y="171"/>
                  </a:cubicBezTo>
                  <a:cubicBezTo>
                    <a:pt x="1014" y="174"/>
                    <a:pt x="1014" y="174"/>
                    <a:pt x="1014" y="174"/>
                  </a:cubicBezTo>
                  <a:cubicBezTo>
                    <a:pt x="1013" y="174"/>
                    <a:pt x="1013" y="174"/>
                    <a:pt x="1013" y="174"/>
                  </a:cubicBezTo>
                  <a:cubicBezTo>
                    <a:pt x="1011" y="173"/>
                    <a:pt x="1011" y="173"/>
                    <a:pt x="1011" y="173"/>
                  </a:cubicBezTo>
                  <a:cubicBezTo>
                    <a:pt x="1009" y="170"/>
                    <a:pt x="1009" y="170"/>
                    <a:pt x="1009" y="170"/>
                  </a:cubicBezTo>
                  <a:cubicBezTo>
                    <a:pt x="1008" y="170"/>
                    <a:pt x="1008" y="170"/>
                    <a:pt x="1008" y="170"/>
                  </a:cubicBezTo>
                  <a:cubicBezTo>
                    <a:pt x="1004" y="172"/>
                    <a:pt x="1004" y="172"/>
                    <a:pt x="1004" y="172"/>
                  </a:cubicBezTo>
                  <a:cubicBezTo>
                    <a:pt x="1005" y="174"/>
                    <a:pt x="1005" y="174"/>
                    <a:pt x="1005" y="174"/>
                  </a:cubicBezTo>
                  <a:cubicBezTo>
                    <a:pt x="1005" y="175"/>
                    <a:pt x="1005" y="175"/>
                    <a:pt x="1005" y="175"/>
                  </a:cubicBezTo>
                  <a:cubicBezTo>
                    <a:pt x="1002" y="174"/>
                    <a:pt x="1002" y="174"/>
                    <a:pt x="1002" y="174"/>
                  </a:cubicBezTo>
                  <a:cubicBezTo>
                    <a:pt x="1000" y="174"/>
                    <a:pt x="1000" y="174"/>
                    <a:pt x="1000" y="174"/>
                  </a:cubicBezTo>
                  <a:cubicBezTo>
                    <a:pt x="999" y="174"/>
                    <a:pt x="999" y="174"/>
                    <a:pt x="999" y="174"/>
                  </a:cubicBezTo>
                  <a:cubicBezTo>
                    <a:pt x="998" y="174"/>
                    <a:pt x="998" y="174"/>
                    <a:pt x="998" y="174"/>
                  </a:cubicBezTo>
                  <a:cubicBezTo>
                    <a:pt x="996" y="175"/>
                    <a:pt x="996" y="175"/>
                    <a:pt x="996" y="175"/>
                  </a:cubicBezTo>
                  <a:cubicBezTo>
                    <a:pt x="996" y="178"/>
                    <a:pt x="996" y="178"/>
                    <a:pt x="996" y="178"/>
                  </a:cubicBezTo>
                  <a:cubicBezTo>
                    <a:pt x="998" y="179"/>
                    <a:pt x="998" y="179"/>
                    <a:pt x="998" y="179"/>
                  </a:cubicBezTo>
                  <a:cubicBezTo>
                    <a:pt x="999" y="182"/>
                    <a:pt x="999" y="182"/>
                    <a:pt x="999" y="182"/>
                  </a:cubicBezTo>
                  <a:cubicBezTo>
                    <a:pt x="999" y="182"/>
                    <a:pt x="999" y="183"/>
                    <a:pt x="1000" y="184"/>
                  </a:cubicBezTo>
                  <a:cubicBezTo>
                    <a:pt x="1000" y="184"/>
                    <a:pt x="1000" y="184"/>
                    <a:pt x="1000" y="184"/>
                  </a:cubicBezTo>
                  <a:cubicBezTo>
                    <a:pt x="999" y="186"/>
                    <a:pt x="999" y="186"/>
                    <a:pt x="999" y="186"/>
                  </a:cubicBezTo>
                  <a:cubicBezTo>
                    <a:pt x="1001" y="191"/>
                    <a:pt x="1001" y="191"/>
                    <a:pt x="1001" y="191"/>
                  </a:cubicBezTo>
                  <a:cubicBezTo>
                    <a:pt x="1005" y="194"/>
                    <a:pt x="1005" y="194"/>
                    <a:pt x="1005" y="194"/>
                  </a:cubicBezTo>
                  <a:cubicBezTo>
                    <a:pt x="1006" y="195"/>
                    <a:pt x="1006" y="195"/>
                    <a:pt x="1006" y="195"/>
                  </a:cubicBezTo>
                  <a:cubicBezTo>
                    <a:pt x="1008" y="195"/>
                    <a:pt x="1008" y="195"/>
                    <a:pt x="1008" y="195"/>
                  </a:cubicBezTo>
                  <a:cubicBezTo>
                    <a:pt x="1009" y="193"/>
                    <a:pt x="1009" y="193"/>
                    <a:pt x="1009" y="193"/>
                  </a:cubicBezTo>
                  <a:cubicBezTo>
                    <a:pt x="1012" y="194"/>
                    <a:pt x="1012" y="194"/>
                    <a:pt x="1012" y="194"/>
                  </a:cubicBezTo>
                  <a:cubicBezTo>
                    <a:pt x="1014" y="194"/>
                    <a:pt x="1014" y="194"/>
                    <a:pt x="1014" y="194"/>
                  </a:cubicBezTo>
                  <a:cubicBezTo>
                    <a:pt x="1015" y="196"/>
                    <a:pt x="1015" y="196"/>
                    <a:pt x="1015" y="196"/>
                  </a:cubicBezTo>
                  <a:cubicBezTo>
                    <a:pt x="1014" y="196"/>
                    <a:pt x="1014" y="196"/>
                    <a:pt x="1014" y="196"/>
                  </a:cubicBezTo>
                  <a:cubicBezTo>
                    <a:pt x="1014" y="199"/>
                    <a:pt x="1014" y="199"/>
                    <a:pt x="1014" y="199"/>
                  </a:cubicBezTo>
                  <a:cubicBezTo>
                    <a:pt x="1017" y="201"/>
                    <a:pt x="1017" y="201"/>
                    <a:pt x="1017" y="201"/>
                  </a:cubicBezTo>
                  <a:cubicBezTo>
                    <a:pt x="1019" y="204"/>
                    <a:pt x="1019" y="204"/>
                    <a:pt x="1019" y="204"/>
                  </a:cubicBezTo>
                  <a:cubicBezTo>
                    <a:pt x="1021" y="205"/>
                    <a:pt x="1021" y="205"/>
                    <a:pt x="1021" y="205"/>
                  </a:cubicBezTo>
                  <a:cubicBezTo>
                    <a:pt x="1023" y="204"/>
                    <a:pt x="1023" y="204"/>
                    <a:pt x="1023" y="204"/>
                  </a:cubicBezTo>
                  <a:cubicBezTo>
                    <a:pt x="1025" y="205"/>
                    <a:pt x="1025" y="205"/>
                    <a:pt x="1025" y="205"/>
                  </a:cubicBezTo>
                  <a:cubicBezTo>
                    <a:pt x="1025" y="206"/>
                    <a:pt x="1025" y="206"/>
                    <a:pt x="1025" y="206"/>
                  </a:cubicBezTo>
                  <a:cubicBezTo>
                    <a:pt x="1022" y="208"/>
                    <a:pt x="1022" y="208"/>
                    <a:pt x="1022" y="208"/>
                  </a:cubicBezTo>
                  <a:cubicBezTo>
                    <a:pt x="1023" y="209"/>
                    <a:pt x="1023" y="209"/>
                    <a:pt x="1023" y="209"/>
                  </a:cubicBezTo>
                  <a:cubicBezTo>
                    <a:pt x="1022" y="211"/>
                    <a:pt x="1022" y="211"/>
                    <a:pt x="1022" y="211"/>
                  </a:cubicBezTo>
                  <a:cubicBezTo>
                    <a:pt x="1025" y="217"/>
                    <a:pt x="1025" y="217"/>
                    <a:pt x="1025" y="217"/>
                  </a:cubicBezTo>
                  <a:cubicBezTo>
                    <a:pt x="1028" y="219"/>
                    <a:pt x="1028" y="219"/>
                    <a:pt x="1028" y="219"/>
                  </a:cubicBezTo>
                  <a:cubicBezTo>
                    <a:pt x="1033" y="221"/>
                    <a:pt x="1033" y="221"/>
                    <a:pt x="1033" y="221"/>
                  </a:cubicBezTo>
                  <a:cubicBezTo>
                    <a:pt x="1035" y="223"/>
                    <a:pt x="1035" y="223"/>
                    <a:pt x="1035" y="223"/>
                  </a:cubicBezTo>
                  <a:cubicBezTo>
                    <a:pt x="1034" y="225"/>
                    <a:pt x="1034" y="225"/>
                    <a:pt x="1034" y="225"/>
                  </a:cubicBezTo>
                  <a:cubicBezTo>
                    <a:pt x="1031" y="226"/>
                    <a:pt x="1031" y="226"/>
                    <a:pt x="1031" y="226"/>
                  </a:cubicBezTo>
                  <a:cubicBezTo>
                    <a:pt x="1031" y="225"/>
                    <a:pt x="1031" y="225"/>
                    <a:pt x="1031" y="225"/>
                  </a:cubicBezTo>
                  <a:cubicBezTo>
                    <a:pt x="1028" y="226"/>
                    <a:pt x="1028" y="226"/>
                    <a:pt x="1028" y="226"/>
                  </a:cubicBezTo>
                  <a:cubicBezTo>
                    <a:pt x="1026" y="229"/>
                    <a:pt x="1026" y="229"/>
                    <a:pt x="1026" y="229"/>
                  </a:cubicBezTo>
                  <a:cubicBezTo>
                    <a:pt x="1027" y="232"/>
                    <a:pt x="1027" y="232"/>
                    <a:pt x="1027" y="232"/>
                  </a:cubicBezTo>
                  <a:cubicBezTo>
                    <a:pt x="1029" y="233"/>
                    <a:pt x="1029" y="233"/>
                    <a:pt x="1029" y="233"/>
                  </a:cubicBezTo>
                  <a:cubicBezTo>
                    <a:pt x="1030" y="235"/>
                    <a:pt x="1030" y="235"/>
                    <a:pt x="1030" y="235"/>
                  </a:cubicBezTo>
                  <a:cubicBezTo>
                    <a:pt x="1032" y="236"/>
                    <a:pt x="1032" y="236"/>
                    <a:pt x="1032" y="236"/>
                  </a:cubicBezTo>
                  <a:cubicBezTo>
                    <a:pt x="1031" y="238"/>
                    <a:pt x="1031" y="238"/>
                    <a:pt x="1031" y="238"/>
                  </a:cubicBezTo>
                  <a:cubicBezTo>
                    <a:pt x="1029" y="237"/>
                    <a:pt x="1029" y="237"/>
                    <a:pt x="1029" y="237"/>
                  </a:cubicBezTo>
                  <a:cubicBezTo>
                    <a:pt x="1027" y="238"/>
                    <a:pt x="1027" y="238"/>
                    <a:pt x="1027" y="238"/>
                  </a:cubicBezTo>
                  <a:cubicBezTo>
                    <a:pt x="1025" y="238"/>
                    <a:pt x="1025" y="238"/>
                    <a:pt x="1025" y="238"/>
                  </a:cubicBezTo>
                  <a:cubicBezTo>
                    <a:pt x="1026" y="240"/>
                    <a:pt x="1026" y="240"/>
                    <a:pt x="1026" y="240"/>
                  </a:cubicBezTo>
                  <a:cubicBezTo>
                    <a:pt x="1027" y="243"/>
                    <a:pt x="1027" y="243"/>
                    <a:pt x="1027" y="243"/>
                  </a:cubicBezTo>
                  <a:cubicBezTo>
                    <a:pt x="1030" y="247"/>
                    <a:pt x="1030" y="247"/>
                    <a:pt x="1030" y="247"/>
                  </a:cubicBezTo>
                  <a:cubicBezTo>
                    <a:pt x="1030" y="251"/>
                    <a:pt x="1030" y="251"/>
                    <a:pt x="1030" y="251"/>
                  </a:cubicBezTo>
                  <a:cubicBezTo>
                    <a:pt x="1027" y="253"/>
                    <a:pt x="1027" y="253"/>
                    <a:pt x="1027" y="253"/>
                  </a:cubicBezTo>
                  <a:cubicBezTo>
                    <a:pt x="1027" y="258"/>
                    <a:pt x="1027" y="258"/>
                    <a:pt x="1027" y="258"/>
                  </a:cubicBezTo>
                  <a:cubicBezTo>
                    <a:pt x="1024" y="255"/>
                    <a:pt x="1024" y="255"/>
                    <a:pt x="1024" y="255"/>
                  </a:cubicBezTo>
                  <a:cubicBezTo>
                    <a:pt x="1023" y="254"/>
                    <a:pt x="1023" y="254"/>
                    <a:pt x="1023" y="254"/>
                  </a:cubicBezTo>
                  <a:cubicBezTo>
                    <a:pt x="1014" y="244"/>
                    <a:pt x="1014" y="244"/>
                    <a:pt x="1014" y="244"/>
                  </a:cubicBezTo>
                  <a:cubicBezTo>
                    <a:pt x="1009" y="242"/>
                    <a:pt x="1009" y="242"/>
                    <a:pt x="1009" y="242"/>
                  </a:cubicBezTo>
                  <a:cubicBezTo>
                    <a:pt x="1000" y="234"/>
                    <a:pt x="1000" y="234"/>
                    <a:pt x="1000" y="234"/>
                  </a:cubicBezTo>
                  <a:cubicBezTo>
                    <a:pt x="997" y="233"/>
                    <a:pt x="997" y="233"/>
                    <a:pt x="997" y="233"/>
                  </a:cubicBezTo>
                  <a:cubicBezTo>
                    <a:pt x="986" y="222"/>
                    <a:pt x="986" y="222"/>
                    <a:pt x="986" y="222"/>
                  </a:cubicBezTo>
                  <a:cubicBezTo>
                    <a:pt x="978" y="214"/>
                    <a:pt x="978" y="214"/>
                    <a:pt x="978" y="214"/>
                  </a:cubicBezTo>
                  <a:cubicBezTo>
                    <a:pt x="974" y="207"/>
                    <a:pt x="974" y="207"/>
                    <a:pt x="974" y="207"/>
                  </a:cubicBezTo>
                  <a:cubicBezTo>
                    <a:pt x="972" y="204"/>
                    <a:pt x="972" y="204"/>
                    <a:pt x="972" y="204"/>
                  </a:cubicBezTo>
                  <a:cubicBezTo>
                    <a:pt x="974" y="202"/>
                    <a:pt x="974" y="202"/>
                    <a:pt x="974" y="202"/>
                  </a:cubicBezTo>
                  <a:cubicBezTo>
                    <a:pt x="973" y="199"/>
                    <a:pt x="973" y="199"/>
                    <a:pt x="973" y="199"/>
                  </a:cubicBezTo>
                  <a:cubicBezTo>
                    <a:pt x="969" y="196"/>
                    <a:pt x="969" y="196"/>
                    <a:pt x="969" y="196"/>
                  </a:cubicBezTo>
                  <a:cubicBezTo>
                    <a:pt x="969" y="195"/>
                    <a:pt x="969" y="195"/>
                    <a:pt x="969" y="195"/>
                  </a:cubicBezTo>
                  <a:cubicBezTo>
                    <a:pt x="972" y="194"/>
                    <a:pt x="972" y="194"/>
                    <a:pt x="972" y="194"/>
                  </a:cubicBezTo>
                  <a:cubicBezTo>
                    <a:pt x="973" y="193"/>
                    <a:pt x="973" y="193"/>
                    <a:pt x="973" y="193"/>
                  </a:cubicBezTo>
                  <a:cubicBezTo>
                    <a:pt x="977" y="193"/>
                    <a:pt x="977" y="193"/>
                    <a:pt x="977" y="193"/>
                  </a:cubicBezTo>
                  <a:cubicBezTo>
                    <a:pt x="979" y="185"/>
                    <a:pt x="979" y="185"/>
                    <a:pt x="979" y="185"/>
                  </a:cubicBezTo>
                  <a:cubicBezTo>
                    <a:pt x="979" y="185"/>
                    <a:pt x="979" y="184"/>
                    <a:pt x="978" y="184"/>
                  </a:cubicBezTo>
                  <a:cubicBezTo>
                    <a:pt x="978" y="184"/>
                    <a:pt x="978" y="183"/>
                    <a:pt x="978" y="183"/>
                  </a:cubicBezTo>
                  <a:cubicBezTo>
                    <a:pt x="979" y="177"/>
                    <a:pt x="979" y="177"/>
                    <a:pt x="979" y="177"/>
                  </a:cubicBezTo>
                  <a:cubicBezTo>
                    <a:pt x="981" y="174"/>
                    <a:pt x="981" y="174"/>
                    <a:pt x="981" y="174"/>
                  </a:cubicBezTo>
                  <a:cubicBezTo>
                    <a:pt x="980" y="172"/>
                    <a:pt x="980" y="172"/>
                    <a:pt x="980" y="172"/>
                  </a:cubicBezTo>
                  <a:cubicBezTo>
                    <a:pt x="978" y="170"/>
                    <a:pt x="978" y="170"/>
                    <a:pt x="978" y="170"/>
                  </a:cubicBezTo>
                  <a:cubicBezTo>
                    <a:pt x="981" y="169"/>
                    <a:pt x="981" y="169"/>
                    <a:pt x="981" y="169"/>
                  </a:cubicBezTo>
                  <a:cubicBezTo>
                    <a:pt x="982" y="167"/>
                    <a:pt x="982" y="167"/>
                    <a:pt x="982" y="167"/>
                  </a:cubicBezTo>
                  <a:cubicBezTo>
                    <a:pt x="985" y="166"/>
                    <a:pt x="985" y="166"/>
                    <a:pt x="985" y="166"/>
                  </a:cubicBezTo>
                  <a:cubicBezTo>
                    <a:pt x="985" y="165"/>
                    <a:pt x="985" y="165"/>
                    <a:pt x="985" y="165"/>
                  </a:cubicBezTo>
                  <a:cubicBezTo>
                    <a:pt x="983" y="164"/>
                    <a:pt x="983" y="164"/>
                    <a:pt x="983" y="164"/>
                  </a:cubicBezTo>
                  <a:cubicBezTo>
                    <a:pt x="982" y="162"/>
                    <a:pt x="982" y="162"/>
                    <a:pt x="982" y="162"/>
                  </a:cubicBezTo>
                  <a:cubicBezTo>
                    <a:pt x="980" y="162"/>
                    <a:pt x="980" y="162"/>
                    <a:pt x="980" y="162"/>
                  </a:cubicBezTo>
                  <a:cubicBezTo>
                    <a:pt x="979" y="159"/>
                    <a:pt x="979" y="159"/>
                    <a:pt x="979" y="159"/>
                  </a:cubicBezTo>
                  <a:cubicBezTo>
                    <a:pt x="976" y="155"/>
                    <a:pt x="976" y="155"/>
                    <a:pt x="976" y="155"/>
                  </a:cubicBezTo>
                  <a:cubicBezTo>
                    <a:pt x="977" y="153"/>
                    <a:pt x="977" y="153"/>
                    <a:pt x="977" y="153"/>
                  </a:cubicBezTo>
                  <a:cubicBezTo>
                    <a:pt x="980" y="153"/>
                    <a:pt x="980" y="153"/>
                    <a:pt x="980" y="153"/>
                  </a:cubicBezTo>
                  <a:cubicBezTo>
                    <a:pt x="981" y="153"/>
                    <a:pt x="981" y="153"/>
                    <a:pt x="981" y="153"/>
                  </a:cubicBezTo>
                  <a:cubicBezTo>
                    <a:pt x="981" y="151"/>
                    <a:pt x="981" y="151"/>
                    <a:pt x="981" y="151"/>
                  </a:cubicBezTo>
                  <a:cubicBezTo>
                    <a:pt x="976" y="152"/>
                    <a:pt x="976" y="152"/>
                    <a:pt x="976" y="152"/>
                  </a:cubicBezTo>
                  <a:cubicBezTo>
                    <a:pt x="974" y="151"/>
                    <a:pt x="974" y="151"/>
                    <a:pt x="974" y="151"/>
                  </a:cubicBezTo>
                  <a:cubicBezTo>
                    <a:pt x="971" y="150"/>
                    <a:pt x="971" y="150"/>
                    <a:pt x="971" y="150"/>
                  </a:cubicBezTo>
                  <a:cubicBezTo>
                    <a:pt x="970" y="151"/>
                    <a:pt x="970" y="151"/>
                    <a:pt x="970" y="151"/>
                  </a:cubicBezTo>
                  <a:cubicBezTo>
                    <a:pt x="967" y="151"/>
                    <a:pt x="967" y="151"/>
                    <a:pt x="967" y="151"/>
                  </a:cubicBezTo>
                  <a:cubicBezTo>
                    <a:pt x="966" y="153"/>
                    <a:pt x="966" y="153"/>
                    <a:pt x="966" y="153"/>
                  </a:cubicBezTo>
                  <a:cubicBezTo>
                    <a:pt x="968" y="154"/>
                    <a:pt x="968" y="154"/>
                    <a:pt x="968" y="154"/>
                  </a:cubicBezTo>
                  <a:cubicBezTo>
                    <a:pt x="970" y="157"/>
                    <a:pt x="970" y="157"/>
                    <a:pt x="970" y="157"/>
                  </a:cubicBezTo>
                  <a:cubicBezTo>
                    <a:pt x="973" y="160"/>
                    <a:pt x="973" y="160"/>
                    <a:pt x="973" y="160"/>
                  </a:cubicBezTo>
                  <a:cubicBezTo>
                    <a:pt x="975" y="159"/>
                    <a:pt x="975" y="159"/>
                    <a:pt x="975" y="159"/>
                  </a:cubicBezTo>
                  <a:cubicBezTo>
                    <a:pt x="975" y="162"/>
                    <a:pt x="975" y="162"/>
                    <a:pt x="975" y="162"/>
                  </a:cubicBezTo>
                  <a:cubicBezTo>
                    <a:pt x="974" y="162"/>
                    <a:pt x="974" y="162"/>
                    <a:pt x="974" y="162"/>
                  </a:cubicBezTo>
                  <a:cubicBezTo>
                    <a:pt x="972" y="161"/>
                    <a:pt x="972" y="161"/>
                    <a:pt x="972" y="161"/>
                  </a:cubicBezTo>
                  <a:cubicBezTo>
                    <a:pt x="972" y="161"/>
                    <a:pt x="972" y="161"/>
                    <a:pt x="972" y="161"/>
                  </a:cubicBezTo>
                  <a:cubicBezTo>
                    <a:pt x="970" y="161"/>
                    <a:pt x="970" y="161"/>
                    <a:pt x="970" y="161"/>
                  </a:cubicBezTo>
                  <a:cubicBezTo>
                    <a:pt x="968" y="165"/>
                    <a:pt x="968" y="165"/>
                    <a:pt x="968" y="165"/>
                  </a:cubicBezTo>
                  <a:cubicBezTo>
                    <a:pt x="969" y="168"/>
                    <a:pt x="969" y="168"/>
                    <a:pt x="969" y="168"/>
                  </a:cubicBezTo>
                  <a:cubicBezTo>
                    <a:pt x="965" y="168"/>
                    <a:pt x="965" y="168"/>
                    <a:pt x="965" y="168"/>
                  </a:cubicBezTo>
                  <a:cubicBezTo>
                    <a:pt x="965" y="170"/>
                    <a:pt x="965" y="170"/>
                    <a:pt x="965" y="170"/>
                  </a:cubicBezTo>
                  <a:cubicBezTo>
                    <a:pt x="964" y="170"/>
                    <a:pt x="964" y="170"/>
                    <a:pt x="964" y="170"/>
                  </a:cubicBezTo>
                  <a:cubicBezTo>
                    <a:pt x="963" y="166"/>
                    <a:pt x="963" y="166"/>
                    <a:pt x="963" y="166"/>
                  </a:cubicBezTo>
                  <a:cubicBezTo>
                    <a:pt x="961" y="165"/>
                    <a:pt x="961" y="165"/>
                    <a:pt x="961" y="165"/>
                  </a:cubicBezTo>
                  <a:cubicBezTo>
                    <a:pt x="959" y="166"/>
                    <a:pt x="959" y="166"/>
                    <a:pt x="959" y="166"/>
                  </a:cubicBezTo>
                  <a:cubicBezTo>
                    <a:pt x="959" y="168"/>
                    <a:pt x="959" y="168"/>
                    <a:pt x="959" y="168"/>
                  </a:cubicBezTo>
                  <a:cubicBezTo>
                    <a:pt x="958" y="167"/>
                    <a:pt x="958" y="167"/>
                    <a:pt x="958" y="167"/>
                  </a:cubicBezTo>
                  <a:cubicBezTo>
                    <a:pt x="958" y="165"/>
                    <a:pt x="958" y="165"/>
                    <a:pt x="958" y="165"/>
                  </a:cubicBezTo>
                  <a:cubicBezTo>
                    <a:pt x="956" y="164"/>
                    <a:pt x="956" y="164"/>
                    <a:pt x="956" y="164"/>
                  </a:cubicBezTo>
                  <a:cubicBezTo>
                    <a:pt x="956" y="162"/>
                    <a:pt x="956" y="162"/>
                    <a:pt x="956" y="162"/>
                  </a:cubicBezTo>
                  <a:cubicBezTo>
                    <a:pt x="952" y="158"/>
                    <a:pt x="952" y="158"/>
                    <a:pt x="952" y="158"/>
                  </a:cubicBezTo>
                  <a:cubicBezTo>
                    <a:pt x="952" y="158"/>
                    <a:pt x="952" y="158"/>
                    <a:pt x="952" y="158"/>
                  </a:cubicBezTo>
                  <a:cubicBezTo>
                    <a:pt x="952" y="160"/>
                    <a:pt x="952" y="160"/>
                    <a:pt x="952" y="160"/>
                  </a:cubicBezTo>
                  <a:cubicBezTo>
                    <a:pt x="950" y="160"/>
                    <a:pt x="950" y="160"/>
                    <a:pt x="950" y="160"/>
                  </a:cubicBezTo>
                  <a:cubicBezTo>
                    <a:pt x="944" y="158"/>
                    <a:pt x="944" y="158"/>
                    <a:pt x="944" y="158"/>
                  </a:cubicBezTo>
                  <a:cubicBezTo>
                    <a:pt x="943" y="159"/>
                    <a:pt x="943" y="159"/>
                    <a:pt x="943" y="159"/>
                  </a:cubicBezTo>
                  <a:cubicBezTo>
                    <a:pt x="940" y="160"/>
                    <a:pt x="940" y="160"/>
                    <a:pt x="940" y="160"/>
                  </a:cubicBezTo>
                  <a:cubicBezTo>
                    <a:pt x="936" y="160"/>
                    <a:pt x="936" y="160"/>
                    <a:pt x="936" y="160"/>
                  </a:cubicBezTo>
                  <a:cubicBezTo>
                    <a:pt x="934" y="163"/>
                    <a:pt x="934" y="163"/>
                    <a:pt x="934" y="163"/>
                  </a:cubicBezTo>
                  <a:cubicBezTo>
                    <a:pt x="932" y="171"/>
                    <a:pt x="932" y="171"/>
                    <a:pt x="932" y="171"/>
                  </a:cubicBezTo>
                  <a:cubicBezTo>
                    <a:pt x="930" y="172"/>
                    <a:pt x="930" y="172"/>
                    <a:pt x="930" y="172"/>
                  </a:cubicBezTo>
                  <a:cubicBezTo>
                    <a:pt x="932" y="175"/>
                    <a:pt x="932" y="175"/>
                    <a:pt x="932" y="175"/>
                  </a:cubicBezTo>
                  <a:cubicBezTo>
                    <a:pt x="933" y="178"/>
                    <a:pt x="933" y="178"/>
                    <a:pt x="933" y="178"/>
                  </a:cubicBezTo>
                  <a:cubicBezTo>
                    <a:pt x="935" y="180"/>
                    <a:pt x="935" y="180"/>
                    <a:pt x="935" y="180"/>
                  </a:cubicBezTo>
                  <a:cubicBezTo>
                    <a:pt x="938" y="180"/>
                    <a:pt x="938" y="180"/>
                    <a:pt x="938" y="180"/>
                  </a:cubicBezTo>
                  <a:cubicBezTo>
                    <a:pt x="943" y="180"/>
                    <a:pt x="943" y="180"/>
                    <a:pt x="943" y="180"/>
                  </a:cubicBezTo>
                  <a:cubicBezTo>
                    <a:pt x="944" y="183"/>
                    <a:pt x="944" y="183"/>
                    <a:pt x="944" y="183"/>
                  </a:cubicBezTo>
                  <a:cubicBezTo>
                    <a:pt x="942" y="183"/>
                    <a:pt x="942" y="183"/>
                    <a:pt x="942" y="183"/>
                  </a:cubicBezTo>
                  <a:cubicBezTo>
                    <a:pt x="939" y="183"/>
                    <a:pt x="939" y="183"/>
                    <a:pt x="939" y="183"/>
                  </a:cubicBezTo>
                  <a:cubicBezTo>
                    <a:pt x="939" y="183"/>
                    <a:pt x="939" y="183"/>
                    <a:pt x="939" y="184"/>
                  </a:cubicBezTo>
                  <a:cubicBezTo>
                    <a:pt x="938" y="184"/>
                    <a:pt x="938" y="184"/>
                    <a:pt x="938" y="184"/>
                  </a:cubicBezTo>
                  <a:cubicBezTo>
                    <a:pt x="938" y="184"/>
                    <a:pt x="935" y="183"/>
                    <a:pt x="935" y="183"/>
                  </a:cubicBezTo>
                  <a:cubicBezTo>
                    <a:pt x="935" y="182"/>
                    <a:pt x="935" y="182"/>
                    <a:pt x="935" y="182"/>
                  </a:cubicBezTo>
                  <a:cubicBezTo>
                    <a:pt x="932" y="182"/>
                    <a:pt x="932" y="182"/>
                    <a:pt x="932" y="182"/>
                  </a:cubicBezTo>
                  <a:cubicBezTo>
                    <a:pt x="932" y="182"/>
                    <a:pt x="931" y="183"/>
                    <a:pt x="930" y="184"/>
                  </a:cubicBezTo>
                  <a:cubicBezTo>
                    <a:pt x="930" y="184"/>
                    <a:pt x="930" y="184"/>
                    <a:pt x="930" y="184"/>
                  </a:cubicBezTo>
                  <a:cubicBezTo>
                    <a:pt x="930" y="185"/>
                    <a:pt x="930" y="185"/>
                    <a:pt x="930" y="185"/>
                  </a:cubicBezTo>
                  <a:cubicBezTo>
                    <a:pt x="927" y="184"/>
                    <a:pt x="927" y="184"/>
                    <a:pt x="927" y="184"/>
                  </a:cubicBezTo>
                  <a:cubicBezTo>
                    <a:pt x="925" y="184"/>
                    <a:pt x="925" y="184"/>
                    <a:pt x="925" y="184"/>
                  </a:cubicBezTo>
                  <a:cubicBezTo>
                    <a:pt x="926" y="186"/>
                    <a:pt x="926" y="186"/>
                    <a:pt x="926" y="186"/>
                  </a:cubicBezTo>
                  <a:cubicBezTo>
                    <a:pt x="920" y="186"/>
                    <a:pt x="920" y="186"/>
                    <a:pt x="920" y="186"/>
                  </a:cubicBezTo>
                  <a:cubicBezTo>
                    <a:pt x="920" y="186"/>
                    <a:pt x="918" y="184"/>
                    <a:pt x="917" y="184"/>
                  </a:cubicBezTo>
                  <a:cubicBezTo>
                    <a:pt x="917" y="184"/>
                    <a:pt x="916" y="183"/>
                    <a:pt x="916" y="183"/>
                  </a:cubicBezTo>
                  <a:cubicBezTo>
                    <a:pt x="917" y="183"/>
                    <a:pt x="917" y="183"/>
                    <a:pt x="917" y="183"/>
                  </a:cubicBezTo>
                  <a:cubicBezTo>
                    <a:pt x="921" y="184"/>
                    <a:pt x="921" y="184"/>
                    <a:pt x="921" y="184"/>
                  </a:cubicBezTo>
                  <a:cubicBezTo>
                    <a:pt x="924" y="182"/>
                    <a:pt x="924" y="182"/>
                    <a:pt x="924" y="182"/>
                  </a:cubicBezTo>
                  <a:cubicBezTo>
                    <a:pt x="923" y="181"/>
                    <a:pt x="923" y="181"/>
                    <a:pt x="923" y="181"/>
                  </a:cubicBezTo>
                  <a:cubicBezTo>
                    <a:pt x="919" y="181"/>
                    <a:pt x="919" y="181"/>
                    <a:pt x="919" y="181"/>
                  </a:cubicBezTo>
                  <a:cubicBezTo>
                    <a:pt x="915" y="179"/>
                    <a:pt x="915" y="179"/>
                    <a:pt x="915" y="179"/>
                  </a:cubicBezTo>
                  <a:cubicBezTo>
                    <a:pt x="911" y="179"/>
                    <a:pt x="911" y="179"/>
                    <a:pt x="911" y="179"/>
                  </a:cubicBezTo>
                  <a:cubicBezTo>
                    <a:pt x="905" y="179"/>
                    <a:pt x="905" y="179"/>
                    <a:pt x="905" y="179"/>
                  </a:cubicBezTo>
                  <a:cubicBezTo>
                    <a:pt x="902" y="178"/>
                    <a:pt x="902" y="178"/>
                    <a:pt x="902" y="178"/>
                  </a:cubicBezTo>
                  <a:cubicBezTo>
                    <a:pt x="897" y="177"/>
                    <a:pt x="897" y="177"/>
                    <a:pt x="897" y="177"/>
                  </a:cubicBezTo>
                  <a:cubicBezTo>
                    <a:pt x="897" y="178"/>
                    <a:pt x="897" y="178"/>
                    <a:pt x="897" y="178"/>
                  </a:cubicBezTo>
                  <a:cubicBezTo>
                    <a:pt x="899" y="180"/>
                    <a:pt x="899" y="180"/>
                    <a:pt x="899" y="180"/>
                  </a:cubicBezTo>
                  <a:cubicBezTo>
                    <a:pt x="898" y="181"/>
                    <a:pt x="898" y="181"/>
                    <a:pt x="898" y="181"/>
                  </a:cubicBezTo>
                  <a:cubicBezTo>
                    <a:pt x="899" y="182"/>
                    <a:pt x="899" y="182"/>
                    <a:pt x="899" y="182"/>
                  </a:cubicBezTo>
                  <a:cubicBezTo>
                    <a:pt x="896" y="182"/>
                    <a:pt x="896" y="182"/>
                    <a:pt x="896" y="182"/>
                  </a:cubicBezTo>
                  <a:cubicBezTo>
                    <a:pt x="894" y="181"/>
                    <a:pt x="894" y="181"/>
                    <a:pt x="894" y="181"/>
                  </a:cubicBezTo>
                  <a:cubicBezTo>
                    <a:pt x="892" y="181"/>
                    <a:pt x="892" y="181"/>
                    <a:pt x="892" y="181"/>
                  </a:cubicBezTo>
                  <a:cubicBezTo>
                    <a:pt x="890" y="182"/>
                    <a:pt x="890" y="182"/>
                    <a:pt x="890" y="182"/>
                  </a:cubicBezTo>
                  <a:cubicBezTo>
                    <a:pt x="882" y="180"/>
                    <a:pt x="882" y="180"/>
                    <a:pt x="882" y="180"/>
                  </a:cubicBezTo>
                  <a:cubicBezTo>
                    <a:pt x="881" y="181"/>
                    <a:pt x="881" y="181"/>
                    <a:pt x="881" y="181"/>
                  </a:cubicBezTo>
                  <a:cubicBezTo>
                    <a:pt x="883" y="183"/>
                    <a:pt x="883" y="183"/>
                    <a:pt x="883" y="183"/>
                  </a:cubicBezTo>
                  <a:cubicBezTo>
                    <a:pt x="881" y="183"/>
                    <a:pt x="881" y="183"/>
                    <a:pt x="881" y="183"/>
                  </a:cubicBezTo>
                  <a:cubicBezTo>
                    <a:pt x="878" y="182"/>
                    <a:pt x="878" y="182"/>
                    <a:pt x="878" y="182"/>
                  </a:cubicBezTo>
                  <a:cubicBezTo>
                    <a:pt x="877" y="180"/>
                    <a:pt x="877" y="180"/>
                    <a:pt x="877" y="180"/>
                  </a:cubicBezTo>
                  <a:cubicBezTo>
                    <a:pt x="873" y="181"/>
                    <a:pt x="873" y="181"/>
                    <a:pt x="873" y="181"/>
                  </a:cubicBezTo>
                  <a:cubicBezTo>
                    <a:pt x="859" y="181"/>
                    <a:pt x="859" y="181"/>
                    <a:pt x="859" y="181"/>
                  </a:cubicBezTo>
                  <a:cubicBezTo>
                    <a:pt x="855" y="182"/>
                    <a:pt x="855" y="182"/>
                    <a:pt x="855" y="182"/>
                  </a:cubicBezTo>
                  <a:cubicBezTo>
                    <a:pt x="855" y="182"/>
                    <a:pt x="855" y="183"/>
                    <a:pt x="855" y="184"/>
                  </a:cubicBezTo>
                  <a:cubicBezTo>
                    <a:pt x="854" y="185"/>
                    <a:pt x="853" y="187"/>
                    <a:pt x="853" y="187"/>
                  </a:cubicBezTo>
                  <a:cubicBezTo>
                    <a:pt x="850" y="190"/>
                    <a:pt x="850" y="190"/>
                    <a:pt x="850" y="190"/>
                  </a:cubicBezTo>
                  <a:cubicBezTo>
                    <a:pt x="852" y="195"/>
                    <a:pt x="852" y="195"/>
                    <a:pt x="852" y="195"/>
                  </a:cubicBezTo>
                  <a:cubicBezTo>
                    <a:pt x="851" y="197"/>
                    <a:pt x="851" y="197"/>
                    <a:pt x="851" y="197"/>
                  </a:cubicBezTo>
                  <a:cubicBezTo>
                    <a:pt x="847" y="204"/>
                    <a:pt x="847" y="204"/>
                    <a:pt x="847" y="204"/>
                  </a:cubicBezTo>
                  <a:cubicBezTo>
                    <a:pt x="846" y="208"/>
                    <a:pt x="846" y="208"/>
                    <a:pt x="846" y="208"/>
                  </a:cubicBezTo>
                  <a:cubicBezTo>
                    <a:pt x="844" y="214"/>
                    <a:pt x="844" y="214"/>
                    <a:pt x="844" y="214"/>
                  </a:cubicBezTo>
                  <a:cubicBezTo>
                    <a:pt x="841" y="216"/>
                    <a:pt x="841" y="216"/>
                    <a:pt x="841" y="216"/>
                  </a:cubicBezTo>
                  <a:cubicBezTo>
                    <a:pt x="841" y="218"/>
                    <a:pt x="841" y="218"/>
                    <a:pt x="841" y="218"/>
                  </a:cubicBezTo>
                  <a:cubicBezTo>
                    <a:pt x="840" y="220"/>
                    <a:pt x="840" y="220"/>
                    <a:pt x="840" y="220"/>
                  </a:cubicBezTo>
                  <a:cubicBezTo>
                    <a:pt x="838" y="221"/>
                    <a:pt x="838" y="221"/>
                    <a:pt x="838" y="221"/>
                  </a:cubicBezTo>
                  <a:cubicBezTo>
                    <a:pt x="838" y="222"/>
                    <a:pt x="838" y="222"/>
                    <a:pt x="838" y="222"/>
                  </a:cubicBezTo>
                  <a:cubicBezTo>
                    <a:pt x="844" y="225"/>
                    <a:pt x="844" y="225"/>
                    <a:pt x="844" y="225"/>
                  </a:cubicBezTo>
                  <a:cubicBezTo>
                    <a:pt x="848" y="225"/>
                    <a:pt x="848" y="225"/>
                    <a:pt x="848" y="225"/>
                  </a:cubicBezTo>
                  <a:cubicBezTo>
                    <a:pt x="850" y="224"/>
                    <a:pt x="850" y="224"/>
                    <a:pt x="850" y="224"/>
                  </a:cubicBezTo>
                  <a:cubicBezTo>
                    <a:pt x="853" y="225"/>
                    <a:pt x="853" y="225"/>
                    <a:pt x="853" y="225"/>
                  </a:cubicBezTo>
                  <a:cubicBezTo>
                    <a:pt x="853" y="226"/>
                    <a:pt x="853" y="226"/>
                    <a:pt x="853" y="226"/>
                  </a:cubicBezTo>
                  <a:cubicBezTo>
                    <a:pt x="857" y="231"/>
                    <a:pt x="857" y="231"/>
                    <a:pt x="857" y="231"/>
                  </a:cubicBezTo>
                  <a:cubicBezTo>
                    <a:pt x="860" y="231"/>
                    <a:pt x="860" y="231"/>
                    <a:pt x="860" y="231"/>
                  </a:cubicBezTo>
                  <a:cubicBezTo>
                    <a:pt x="860" y="230"/>
                    <a:pt x="860" y="230"/>
                    <a:pt x="860" y="230"/>
                  </a:cubicBezTo>
                  <a:cubicBezTo>
                    <a:pt x="864" y="231"/>
                    <a:pt x="864" y="231"/>
                    <a:pt x="864" y="231"/>
                  </a:cubicBezTo>
                  <a:cubicBezTo>
                    <a:pt x="864" y="233"/>
                    <a:pt x="864" y="233"/>
                    <a:pt x="864" y="233"/>
                  </a:cubicBezTo>
                  <a:cubicBezTo>
                    <a:pt x="862" y="234"/>
                    <a:pt x="862" y="234"/>
                    <a:pt x="862" y="234"/>
                  </a:cubicBezTo>
                  <a:cubicBezTo>
                    <a:pt x="868" y="234"/>
                    <a:pt x="868" y="234"/>
                    <a:pt x="868" y="234"/>
                  </a:cubicBezTo>
                  <a:cubicBezTo>
                    <a:pt x="869" y="233"/>
                    <a:pt x="869" y="233"/>
                    <a:pt x="869" y="233"/>
                  </a:cubicBezTo>
                  <a:cubicBezTo>
                    <a:pt x="870" y="234"/>
                    <a:pt x="870" y="234"/>
                    <a:pt x="870" y="234"/>
                  </a:cubicBezTo>
                  <a:cubicBezTo>
                    <a:pt x="873" y="234"/>
                    <a:pt x="873" y="234"/>
                    <a:pt x="873" y="234"/>
                  </a:cubicBezTo>
                  <a:cubicBezTo>
                    <a:pt x="872" y="232"/>
                    <a:pt x="872" y="232"/>
                    <a:pt x="872" y="232"/>
                  </a:cubicBezTo>
                  <a:cubicBezTo>
                    <a:pt x="869" y="231"/>
                    <a:pt x="869" y="231"/>
                    <a:pt x="869" y="231"/>
                  </a:cubicBezTo>
                  <a:cubicBezTo>
                    <a:pt x="871" y="230"/>
                    <a:pt x="871" y="230"/>
                    <a:pt x="871" y="230"/>
                  </a:cubicBezTo>
                  <a:cubicBezTo>
                    <a:pt x="868" y="227"/>
                    <a:pt x="868" y="227"/>
                    <a:pt x="868" y="227"/>
                  </a:cubicBezTo>
                  <a:cubicBezTo>
                    <a:pt x="875" y="228"/>
                    <a:pt x="875" y="228"/>
                    <a:pt x="875" y="228"/>
                  </a:cubicBezTo>
                  <a:cubicBezTo>
                    <a:pt x="876" y="227"/>
                    <a:pt x="876" y="227"/>
                    <a:pt x="876" y="227"/>
                  </a:cubicBezTo>
                  <a:cubicBezTo>
                    <a:pt x="882" y="230"/>
                    <a:pt x="882" y="230"/>
                    <a:pt x="882" y="230"/>
                  </a:cubicBezTo>
                  <a:cubicBezTo>
                    <a:pt x="883" y="233"/>
                    <a:pt x="883" y="233"/>
                    <a:pt x="883" y="233"/>
                  </a:cubicBezTo>
                  <a:cubicBezTo>
                    <a:pt x="891" y="236"/>
                    <a:pt x="891" y="236"/>
                    <a:pt x="891" y="236"/>
                  </a:cubicBezTo>
                  <a:cubicBezTo>
                    <a:pt x="894" y="237"/>
                    <a:pt x="894" y="237"/>
                    <a:pt x="894" y="237"/>
                  </a:cubicBezTo>
                  <a:cubicBezTo>
                    <a:pt x="896" y="238"/>
                    <a:pt x="896" y="238"/>
                    <a:pt x="896" y="238"/>
                  </a:cubicBezTo>
                  <a:cubicBezTo>
                    <a:pt x="898" y="240"/>
                    <a:pt x="898" y="240"/>
                    <a:pt x="898" y="240"/>
                  </a:cubicBezTo>
                  <a:cubicBezTo>
                    <a:pt x="894" y="240"/>
                    <a:pt x="894" y="240"/>
                    <a:pt x="894" y="240"/>
                  </a:cubicBezTo>
                  <a:cubicBezTo>
                    <a:pt x="895" y="241"/>
                    <a:pt x="895" y="241"/>
                    <a:pt x="895" y="241"/>
                  </a:cubicBezTo>
                  <a:cubicBezTo>
                    <a:pt x="899" y="242"/>
                    <a:pt x="899" y="242"/>
                    <a:pt x="899" y="242"/>
                  </a:cubicBezTo>
                  <a:cubicBezTo>
                    <a:pt x="901" y="246"/>
                    <a:pt x="901" y="246"/>
                    <a:pt x="901" y="246"/>
                  </a:cubicBezTo>
                  <a:cubicBezTo>
                    <a:pt x="904" y="246"/>
                    <a:pt x="904" y="246"/>
                    <a:pt x="904" y="246"/>
                  </a:cubicBezTo>
                  <a:cubicBezTo>
                    <a:pt x="904" y="254"/>
                    <a:pt x="904" y="254"/>
                    <a:pt x="904" y="254"/>
                  </a:cubicBezTo>
                  <a:cubicBezTo>
                    <a:pt x="906" y="259"/>
                    <a:pt x="906" y="259"/>
                    <a:pt x="906" y="259"/>
                  </a:cubicBezTo>
                  <a:cubicBezTo>
                    <a:pt x="913" y="267"/>
                    <a:pt x="913" y="267"/>
                    <a:pt x="913" y="267"/>
                  </a:cubicBezTo>
                  <a:cubicBezTo>
                    <a:pt x="914" y="270"/>
                    <a:pt x="914" y="270"/>
                    <a:pt x="914" y="270"/>
                  </a:cubicBezTo>
                  <a:cubicBezTo>
                    <a:pt x="916" y="272"/>
                    <a:pt x="916" y="272"/>
                    <a:pt x="916" y="272"/>
                  </a:cubicBezTo>
                  <a:cubicBezTo>
                    <a:pt x="917" y="276"/>
                    <a:pt x="917" y="276"/>
                    <a:pt x="917" y="276"/>
                  </a:cubicBezTo>
                  <a:cubicBezTo>
                    <a:pt x="919" y="280"/>
                    <a:pt x="919" y="280"/>
                    <a:pt x="919" y="280"/>
                  </a:cubicBezTo>
                  <a:cubicBezTo>
                    <a:pt x="920" y="283"/>
                    <a:pt x="920" y="283"/>
                    <a:pt x="920" y="283"/>
                  </a:cubicBezTo>
                  <a:cubicBezTo>
                    <a:pt x="918" y="290"/>
                    <a:pt x="918" y="290"/>
                    <a:pt x="918" y="290"/>
                  </a:cubicBezTo>
                  <a:cubicBezTo>
                    <a:pt x="919" y="299"/>
                    <a:pt x="919" y="299"/>
                    <a:pt x="919" y="299"/>
                  </a:cubicBezTo>
                  <a:cubicBezTo>
                    <a:pt x="919" y="303"/>
                    <a:pt x="919" y="303"/>
                    <a:pt x="919" y="303"/>
                  </a:cubicBezTo>
                  <a:cubicBezTo>
                    <a:pt x="918" y="310"/>
                    <a:pt x="918" y="310"/>
                    <a:pt x="918" y="310"/>
                  </a:cubicBezTo>
                  <a:cubicBezTo>
                    <a:pt x="916" y="315"/>
                    <a:pt x="916" y="315"/>
                    <a:pt x="916" y="315"/>
                  </a:cubicBezTo>
                  <a:cubicBezTo>
                    <a:pt x="914" y="321"/>
                    <a:pt x="914" y="321"/>
                    <a:pt x="914" y="321"/>
                  </a:cubicBezTo>
                  <a:cubicBezTo>
                    <a:pt x="913" y="322"/>
                    <a:pt x="913" y="322"/>
                    <a:pt x="913" y="322"/>
                  </a:cubicBezTo>
                  <a:cubicBezTo>
                    <a:pt x="911" y="328"/>
                    <a:pt x="911" y="328"/>
                    <a:pt x="911" y="328"/>
                  </a:cubicBezTo>
                  <a:cubicBezTo>
                    <a:pt x="909" y="332"/>
                    <a:pt x="909" y="332"/>
                    <a:pt x="909" y="332"/>
                  </a:cubicBezTo>
                  <a:cubicBezTo>
                    <a:pt x="905" y="336"/>
                    <a:pt x="905" y="336"/>
                    <a:pt x="905" y="336"/>
                  </a:cubicBezTo>
                  <a:cubicBezTo>
                    <a:pt x="900" y="337"/>
                    <a:pt x="900" y="337"/>
                    <a:pt x="900" y="337"/>
                  </a:cubicBezTo>
                  <a:cubicBezTo>
                    <a:pt x="897" y="336"/>
                    <a:pt x="897" y="336"/>
                    <a:pt x="897" y="336"/>
                  </a:cubicBezTo>
                  <a:cubicBezTo>
                    <a:pt x="892" y="336"/>
                    <a:pt x="892" y="336"/>
                    <a:pt x="892" y="336"/>
                  </a:cubicBezTo>
                  <a:cubicBezTo>
                    <a:pt x="890" y="333"/>
                    <a:pt x="890" y="333"/>
                    <a:pt x="890" y="333"/>
                  </a:cubicBezTo>
                  <a:cubicBezTo>
                    <a:pt x="889" y="333"/>
                    <a:pt x="889" y="333"/>
                    <a:pt x="889" y="333"/>
                  </a:cubicBezTo>
                  <a:cubicBezTo>
                    <a:pt x="885" y="333"/>
                    <a:pt x="885" y="333"/>
                    <a:pt x="885" y="333"/>
                  </a:cubicBezTo>
                  <a:cubicBezTo>
                    <a:pt x="885" y="335"/>
                    <a:pt x="885" y="335"/>
                    <a:pt x="885" y="335"/>
                  </a:cubicBezTo>
                  <a:cubicBezTo>
                    <a:pt x="884" y="335"/>
                    <a:pt x="884" y="335"/>
                    <a:pt x="884" y="335"/>
                  </a:cubicBezTo>
                  <a:cubicBezTo>
                    <a:pt x="884" y="338"/>
                    <a:pt x="884" y="338"/>
                    <a:pt x="884" y="338"/>
                  </a:cubicBezTo>
                  <a:cubicBezTo>
                    <a:pt x="882" y="338"/>
                    <a:pt x="882" y="338"/>
                    <a:pt x="882" y="338"/>
                  </a:cubicBezTo>
                  <a:cubicBezTo>
                    <a:pt x="883" y="340"/>
                    <a:pt x="883" y="340"/>
                    <a:pt x="883" y="340"/>
                  </a:cubicBezTo>
                  <a:cubicBezTo>
                    <a:pt x="880" y="340"/>
                    <a:pt x="880" y="340"/>
                    <a:pt x="880" y="340"/>
                  </a:cubicBezTo>
                  <a:cubicBezTo>
                    <a:pt x="879" y="338"/>
                    <a:pt x="879" y="338"/>
                    <a:pt x="879" y="338"/>
                  </a:cubicBezTo>
                  <a:cubicBezTo>
                    <a:pt x="881" y="335"/>
                    <a:pt x="881" y="335"/>
                    <a:pt x="881" y="335"/>
                  </a:cubicBezTo>
                  <a:cubicBezTo>
                    <a:pt x="879" y="326"/>
                    <a:pt x="879" y="326"/>
                    <a:pt x="879" y="326"/>
                  </a:cubicBezTo>
                  <a:cubicBezTo>
                    <a:pt x="873" y="319"/>
                    <a:pt x="873" y="319"/>
                    <a:pt x="873" y="319"/>
                  </a:cubicBezTo>
                  <a:cubicBezTo>
                    <a:pt x="871" y="315"/>
                    <a:pt x="871" y="315"/>
                    <a:pt x="871" y="315"/>
                  </a:cubicBezTo>
                  <a:cubicBezTo>
                    <a:pt x="874" y="315"/>
                    <a:pt x="874" y="315"/>
                    <a:pt x="874" y="315"/>
                  </a:cubicBezTo>
                  <a:cubicBezTo>
                    <a:pt x="876" y="314"/>
                    <a:pt x="876" y="314"/>
                    <a:pt x="876" y="314"/>
                  </a:cubicBezTo>
                  <a:cubicBezTo>
                    <a:pt x="882" y="315"/>
                    <a:pt x="882" y="315"/>
                    <a:pt x="882" y="315"/>
                  </a:cubicBezTo>
                  <a:cubicBezTo>
                    <a:pt x="886" y="316"/>
                    <a:pt x="886" y="316"/>
                    <a:pt x="886" y="316"/>
                  </a:cubicBezTo>
                  <a:cubicBezTo>
                    <a:pt x="887" y="312"/>
                    <a:pt x="887" y="312"/>
                    <a:pt x="887" y="312"/>
                  </a:cubicBezTo>
                  <a:cubicBezTo>
                    <a:pt x="886" y="305"/>
                    <a:pt x="886" y="305"/>
                    <a:pt x="886" y="305"/>
                  </a:cubicBezTo>
                  <a:cubicBezTo>
                    <a:pt x="883" y="300"/>
                    <a:pt x="883" y="300"/>
                    <a:pt x="883" y="300"/>
                  </a:cubicBezTo>
                  <a:cubicBezTo>
                    <a:pt x="882" y="295"/>
                    <a:pt x="882" y="295"/>
                    <a:pt x="882" y="295"/>
                  </a:cubicBezTo>
                  <a:cubicBezTo>
                    <a:pt x="884" y="293"/>
                    <a:pt x="884" y="293"/>
                    <a:pt x="884" y="293"/>
                  </a:cubicBezTo>
                  <a:cubicBezTo>
                    <a:pt x="880" y="286"/>
                    <a:pt x="880" y="286"/>
                    <a:pt x="880" y="286"/>
                  </a:cubicBezTo>
                  <a:cubicBezTo>
                    <a:pt x="877" y="283"/>
                    <a:pt x="877" y="283"/>
                    <a:pt x="877" y="283"/>
                  </a:cubicBezTo>
                  <a:cubicBezTo>
                    <a:pt x="869" y="286"/>
                    <a:pt x="869" y="286"/>
                    <a:pt x="869" y="286"/>
                  </a:cubicBezTo>
                  <a:cubicBezTo>
                    <a:pt x="866" y="289"/>
                    <a:pt x="866" y="289"/>
                    <a:pt x="866" y="289"/>
                  </a:cubicBezTo>
                  <a:cubicBezTo>
                    <a:pt x="858" y="290"/>
                    <a:pt x="858" y="290"/>
                    <a:pt x="858" y="290"/>
                  </a:cubicBezTo>
                  <a:cubicBezTo>
                    <a:pt x="848" y="286"/>
                    <a:pt x="848" y="286"/>
                    <a:pt x="848" y="286"/>
                  </a:cubicBezTo>
                  <a:cubicBezTo>
                    <a:pt x="843" y="278"/>
                    <a:pt x="843" y="278"/>
                    <a:pt x="843" y="278"/>
                  </a:cubicBezTo>
                  <a:cubicBezTo>
                    <a:pt x="832" y="273"/>
                    <a:pt x="832" y="273"/>
                    <a:pt x="832" y="273"/>
                  </a:cubicBezTo>
                  <a:cubicBezTo>
                    <a:pt x="825" y="271"/>
                    <a:pt x="825" y="271"/>
                    <a:pt x="825" y="271"/>
                  </a:cubicBezTo>
                  <a:cubicBezTo>
                    <a:pt x="818" y="271"/>
                    <a:pt x="818" y="271"/>
                    <a:pt x="818" y="271"/>
                  </a:cubicBezTo>
                  <a:cubicBezTo>
                    <a:pt x="813" y="266"/>
                    <a:pt x="813" y="266"/>
                    <a:pt x="813" y="266"/>
                  </a:cubicBezTo>
                  <a:cubicBezTo>
                    <a:pt x="806" y="261"/>
                    <a:pt x="806" y="261"/>
                    <a:pt x="806" y="261"/>
                  </a:cubicBezTo>
                  <a:cubicBezTo>
                    <a:pt x="795" y="252"/>
                    <a:pt x="795" y="252"/>
                    <a:pt x="795" y="252"/>
                  </a:cubicBezTo>
                  <a:cubicBezTo>
                    <a:pt x="793" y="247"/>
                    <a:pt x="793" y="247"/>
                    <a:pt x="793" y="247"/>
                  </a:cubicBezTo>
                  <a:cubicBezTo>
                    <a:pt x="783" y="241"/>
                    <a:pt x="783" y="241"/>
                    <a:pt x="783" y="241"/>
                  </a:cubicBezTo>
                  <a:cubicBezTo>
                    <a:pt x="777" y="237"/>
                    <a:pt x="777" y="237"/>
                    <a:pt x="777" y="237"/>
                  </a:cubicBezTo>
                  <a:cubicBezTo>
                    <a:pt x="775" y="238"/>
                    <a:pt x="775" y="238"/>
                    <a:pt x="775" y="238"/>
                  </a:cubicBezTo>
                  <a:cubicBezTo>
                    <a:pt x="758" y="236"/>
                    <a:pt x="758" y="236"/>
                    <a:pt x="758" y="236"/>
                  </a:cubicBezTo>
                  <a:cubicBezTo>
                    <a:pt x="750" y="238"/>
                    <a:pt x="750" y="238"/>
                    <a:pt x="750" y="238"/>
                  </a:cubicBezTo>
                  <a:cubicBezTo>
                    <a:pt x="745" y="238"/>
                    <a:pt x="745" y="238"/>
                    <a:pt x="745" y="238"/>
                  </a:cubicBezTo>
                  <a:cubicBezTo>
                    <a:pt x="744" y="243"/>
                    <a:pt x="744" y="243"/>
                    <a:pt x="744" y="243"/>
                  </a:cubicBezTo>
                  <a:cubicBezTo>
                    <a:pt x="749" y="244"/>
                    <a:pt x="749" y="244"/>
                    <a:pt x="749" y="244"/>
                  </a:cubicBezTo>
                  <a:cubicBezTo>
                    <a:pt x="751" y="250"/>
                    <a:pt x="751" y="250"/>
                    <a:pt x="751" y="250"/>
                  </a:cubicBezTo>
                  <a:cubicBezTo>
                    <a:pt x="749" y="252"/>
                    <a:pt x="749" y="252"/>
                    <a:pt x="749" y="252"/>
                  </a:cubicBezTo>
                  <a:cubicBezTo>
                    <a:pt x="750" y="265"/>
                    <a:pt x="750" y="265"/>
                    <a:pt x="750" y="265"/>
                  </a:cubicBezTo>
                  <a:cubicBezTo>
                    <a:pt x="752" y="267"/>
                    <a:pt x="752" y="267"/>
                    <a:pt x="752" y="267"/>
                  </a:cubicBezTo>
                  <a:cubicBezTo>
                    <a:pt x="745" y="270"/>
                    <a:pt x="745" y="270"/>
                    <a:pt x="745" y="270"/>
                  </a:cubicBezTo>
                  <a:cubicBezTo>
                    <a:pt x="734" y="270"/>
                    <a:pt x="734" y="270"/>
                    <a:pt x="734" y="270"/>
                  </a:cubicBezTo>
                  <a:cubicBezTo>
                    <a:pt x="730" y="267"/>
                    <a:pt x="730" y="267"/>
                    <a:pt x="730" y="267"/>
                  </a:cubicBezTo>
                  <a:cubicBezTo>
                    <a:pt x="726" y="269"/>
                    <a:pt x="726" y="269"/>
                    <a:pt x="726" y="269"/>
                  </a:cubicBezTo>
                  <a:cubicBezTo>
                    <a:pt x="721" y="269"/>
                    <a:pt x="721" y="269"/>
                    <a:pt x="721" y="269"/>
                  </a:cubicBezTo>
                  <a:cubicBezTo>
                    <a:pt x="717" y="266"/>
                    <a:pt x="717" y="266"/>
                    <a:pt x="717" y="266"/>
                  </a:cubicBezTo>
                  <a:cubicBezTo>
                    <a:pt x="706" y="269"/>
                    <a:pt x="706" y="269"/>
                    <a:pt x="706" y="269"/>
                  </a:cubicBezTo>
                  <a:cubicBezTo>
                    <a:pt x="705" y="272"/>
                    <a:pt x="705" y="272"/>
                    <a:pt x="705" y="272"/>
                  </a:cubicBezTo>
                  <a:cubicBezTo>
                    <a:pt x="695" y="274"/>
                    <a:pt x="695" y="274"/>
                    <a:pt x="695" y="274"/>
                  </a:cubicBezTo>
                  <a:cubicBezTo>
                    <a:pt x="692" y="276"/>
                    <a:pt x="692" y="276"/>
                    <a:pt x="692" y="276"/>
                  </a:cubicBezTo>
                  <a:cubicBezTo>
                    <a:pt x="683" y="275"/>
                    <a:pt x="683" y="275"/>
                    <a:pt x="683" y="275"/>
                  </a:cubicBezTo>
                  <a:cubicBezTo>
                    <a:pt x="674" y="275"/>
                    <a:pt x="674" y="275"/>
                    <a:pt x="674" y="275"/>
                  </a:cubicBezTo>
                  <a:cubicBezTo>
                    <a:pt x="669" y="272"/>
                    <a:pt x="669" y="272"/>
                    <a:pt x="669" y="272"/>
                  </a:cubicBezTo>
                  <a:cubicBezTo>
                    <a:pt x="667" y="267"/>
                    <a:pt x="667" y="267"/>
                    <a:pt x="667" y="267"/>
                  </a:cubicBezTo>
                  <a:cubicBezTo>
                    <a:pt x="659" y="267"/>
                    <a:pt x="659" y="267"/>
                    <a:pt x="659" y="267"/>
                  </a:cubicBezTo>
                  <a:cubicBezTo>
                    <a:pt x="656" y="265"/>
                    <a:pt x="656" y="265"/>
                    <a:pt x="656" y="265"/>
                  </a:cubicBezTo>
                  <a:cubicBezTo>
                    <a:pt x="645" y="265"/>
                    <a:pt x="645" y="265"/>
                    <a:pt x="645" y="265"/>
                  </a:cubicBezTo>
                  <a:cubicBezTo>
                    <a:pt x="642" y="267"/>
                    <a:pt x="642" y="267"/>
                    <a:pt x="642" y="267"/>
                  </a:cubicBezTo>
                  <a:cubicBezTo>
                    <a:pt x="631" y="265"/>
                    <a:pt x="631" y="265"/>
                    <a:pt x="631" y="265"/>
                  </a:cubicBezTo>
                  <a:cubicBezTo>
                    <a:pt x="628" y="266"/>
                    <a:pt x="628" y="266"/>
                    <a:pt x="628" y="266"/>
                  </a:cubicBezTo>
                  <a:cubicBezTo>
                    <a:pt x="620" y="261"/>
                    <a:pt x="620" y="261"/>
                    <a:pt x="620" y="261"/>
                  </a:cubicBezTo>
                  <a:cubicBezTo>
                    <a:pt x="620" y="258"/>
                    <a:pt x="620" y="258"/>
                    <a:pt x="620" y="258"/>
                  </a:cubicBezTo>
                  <a:cubicBezTo>
                    <a:pt x="614" y="252"/>
                    <a:pt x="614" y="252"/>
                    <a:pt x="614" y="252"/>
                  </a:cubicBezTo>
                  <a:cubicBezTo>
                    <a:pt x="608" y="252"/>
                    <a:pt x="608" y="252"/>
                    <a:pt x="608" y="252"/>
                  </a:cubicBezTo>
                  <a:cubicBezTo>
                    <a:pt x="604" y="249"/>
                    <a:pt x="604" y="249"/>
                    <a:pt x="604" y="249"/>
                  </a:cubicBezTo>
                  <a:cubicBezTo>
                    <a:pt x="596" y="250"/>
                    <a:pt x="596" y="250"/>
                    <a:pt x="596" y="250"/>
                  </a:cubicBezTo>
                  <a:cubicBezTo>
                    <a:pt x="587" y="247"/>
                    <a:pt x="587" y="247"/>
                    <a:pt x="587" y="247"/>
                  </a:cubicBezTo>
                  <a:cubicBezTo>
                    <a:pt x="587" y="251"/>
                    <a:pt x="587" y="251"/>
                    <a:pt x="587" y="251"/>
                  </a:cubicBezTo>
                  <a:cubicBezTo>
                    <a:pt x="586" y="252"/>
                    <a:pt x="586" y="252"/>
                    <a:pt x="586" y="252"/>
                  </a:cubicBezTo>
                  <a:cubicBezTo>
                    <a:pt x="585" y="258"/>
                    <a:pt x="585" y="258"/>
                    <a:pt x="585" y="258"/>
                  </a:cubicBezTo>
                  <a:cubicBezTo>
                    <a:pt x="588" y="262"/>
                    <a:pt x="588" y="262"/>
                    <a:pt x="588" y="262"/>
                  </a:cubicBezTo>
                  <a:cubicBezTo>
                    <a:pt x="592" y="263"/>
                    <a:pt x="592" y="263"/>
                    <a:pt x="592" y="263"/>
                  </a:cubicBezTo>
                  <a:cubicBezTo>
                    <a:pt x="592" y="267"/>
                    <a:pt x="592" y="267"/>
                    <a:pt x="592" y="267"/>
                  </a:cubicBezTo>
                  <a:cubicBezTo>
                    <a:pt x="588" y="270"/>
                    <a:pt x="588" y="270"/>
                    <a:pt x="588" y="270"/>
                  </a:cubicBezTo>
                  <a:cubicBezTo>
                    <a:pt x="585" y="269"/>
                    <a:pt x="585" y="269"/>
                    <a:pt x="585" y="269"/>
                  </a:cubicBezTo>
                  <a:cubicBezTo>
                    <a:pt x="575" y="268"/>
                    <a:pt x="575" y="268"/>
                    <a:pt x="575" y="268"/>
                  </a:cubicBezTo>
                  <a:cubicBezTo>
                    <a:pt x="571" y="269"/>
                    <a:pt x="571" y="269"/>
                    <a:pt x="571" y="269"/>
                  </a:cubicBezTo>
                  <a:cubicBezTo>
                    <a:pt x="563" y="266"/>
                    <a:pt x="563" y="266"/>
                    <a:pt x="563" y="266"/>
                  </a:cubicBezTo>
                  <a:cubicBezTo>
                    <a:pt x="560" y="262"/>
                    <a:pt x="560" y="262"/>
                    <a:pt x="560" y="262"/>
                  </a:cubicBezTo>
                  <a:cubicBezTo>
                    <a:pt x="551" y="262"/>
                    <a:pt x="551" y="262"/>
                    <a:pt x="551" y="262"/>
                  </a:cubicBezTo>
                  <a:cubicBezTo>
                    <a:pt x="546" y="261"/>
                    <a:pt x="546" y="261"/>
                    <a:pt x="546" y="261"/>
                  </a:cubicBezTo>
                  <a:cubicBezTo>
                    <a:pt x="540" y="264"/>
                    <a:pt x="540" y="264"/>
                    <a:pt x="540" y="264"/>
                  </a:cubicBezTo>
                  <a:cubicBezTo>
                    <a:pt x="537" y="264"/>
                    <a:pt x="537" y="264"/>
                    <a:pt x="537" y="264"/>
                  </a:cubicBezTo>
                  <a:cubicBezTo>
                    <a:pt x="531" y="268"/>
                    <a:pt x="531" y="268"/>
                    <a:pt x="531" y="268"/>
                  </a:cubicBezTo>
                  <a:cubicBezTo>
                    <a:pt x="529" y="272"/>
                    <a:pt x="529" y="272"/>
                    <a:pt x="529" y="272"/>
                  </a:cubicBezTo>
                  <a:cubicBezTo>
                    <a:pt x="522" y="274"/>
                    <a:pt x="522" y="274"/>
                    <a:pt x="522" y="274"/>
                  </a:cubicBezTo>
                  <a:cubicBezTo>
                    <a:pt x="518" y="276"/>
                    <a:pt x="518" y="276"/>
                    <a:pt x="518" y="276"/>
                  </a:cubicBezTo>
                  <a:cubicBezTo>
                    <a:pt x="513" y="276"/>
                    <a:pt x="513" y="276"/>
                    <a:pt x="513" y="276"/>
                  </a:cubicBezTo>
                  <a:cubicBezTo>
                    <a:pt x="507" y="273"/>
                    <a:pt x="507" y="273"/>
                    <a:pt x="507" y="273"/>
                  </a:cubicBezTo>
                  <a:cubicBezTo>
                    <a:pt x="506" y="270"/>
                    <a:pt x="506" y="270"/>
                    <a:pt x="506" y="270"/>
                  </a:cubicBezTo>
                  <a:cubicBezTo>
                    <a:pt x="503" y="272"/>
                    <a:pt x="503" y="272"/>
                    <a:pt x="503" y="272"/>
                  </a:cubicBezTo>
                  <a:cubicBezTo>
                    <a:pt x="499" y="272"/>
                    <a:pt x="499" y="272"/>
                    <a:pt x="499" y="272"/>
                  </a:cubicBezTo>
                  <a:cubicBezTo>
                    <a:pt x="493" y="267"/>
                    <a:pt x="493" y="267"/>
                    <a:pt x="493" y="267"/>
                  </a:cubicBezTo>
                  <a:cubicBezTo>
                    <a:pt x="488" y="266"/>
                    <a:pt x="488" y="266"/>
                    <a:pt x="488" y="266"/>
                  </a:cubicBezTo>
                  <a:cubicBezTo>
                    <a:pt x="483" y="261"/>
                    <a:pt x="483" y="261"/>
                    <a:pt x="483" y="261"/>
                  </a:cubicBezTo>
                  <a:cubicBezTo>
                    <a:pt x="476" y="258"/>
                    <a:pt x="476" y="258"/>
                    <a:pt x="476" y="258"/>
                  </a:cubicBezTo>
                  <a:cubicBezTo>
                    <a:pt x="473" y="261"/>
                    <a:pt x="473" y="261"/>
                    <a:pt x="473" y="261"/>
                  </a:cubicBezTo>
                  <a:cubicBezTo>
                    <a:pt x="464" y="261"/>
                    <a:pt x="464" y="261"/>
                    <a:pt x="464" y="261"/>
                  </a:cubicBezTo>
                  <a:cubicBezTo>
                    <a:pt x="464" y="260"/>
                    <a:pt x="464" y="260"/>
                    <a:pt x="464" y="260"/>
                  </a:cubicBezTo>
                  <a:cubicBezTo>
                    <a:pt x="461" y="259"/>
                    <a:pt x="461" y="259"/>
                    <a:pt x="461" y="259"/>
                  </a:cubicBezTo>
                  <a:cubicBezTo>
                    <a:pt x="458" y="256"/>
                    <a:pt x="458" y="256"/>
                    <a:pt x="458" y="256"/>
                  </a:cubicBezTo>
                  <a:cubicBezTo>
                    <a:pt x="455" y="256"/>
                    <a:pt x="455" y="256"/>
                    <a:pt x="455" y="256"/>
                  </a:cubicBezTo>
                  <a:cubicBezTo>
                    <a:pt x="453" y="261"/>
                    <a:pt x="453" y="261"/>
                    <a:pt x="453" y="261"/>
                  </a:cubicBezTo>
                  <a:cubicBezTo>
                    <a:pt x="427" y="237"/>
                    <a:pt x="427" y="237"/>
                    <a:pt x="427" y="237"/>
                  </a:cubicBezTo>
                  <a:cubicBezTo>
                    <a:pt x="415" y="231"/>
                    <a:pt x="415" y="231"/>
                    <a:pt x="415" y="231"/>
                  </a:cubicBezTo>
                  <a:cubicBezTo>
                    <a:pt x="416" y="228"/>
                    <a:pt x="416" y="228"/>
                    <a:pt x="416" y="228"/>
                  </a:cubicBezTo>
                  <a:cubicBezTo>
                    <a:pt x="407" y="229"/>
                    <a:pt x="407" y="229"/>
                    <a:pt x="407" y="229"/>
                  </a:cubicBezTo>
                  <a:cubicBezTo>
                    <a:pt x="402" y="231"/>
                    <a:pt x="402" y="231"/>
                    <a:pt x="402" y="231"/>
                  </a:cubicBezTo>
                  <a:cubicBezTo>
                    <a:pt x="400" y="233"/>
                    <a:pt x="400" y="233"/>
                    <a:pt x="400" y="233"/>
                  </a:cubicBezTo>
                  <a:cubicBezTo>
                    <a:pt x="397" y="232"/>
                    <a:pt x="397" y="232"/>
                    <a:pt x="397" y="232"/>
                  </a:cubicBezTo>
                  <a:cubicBezTo>
                    <a:pt x="393" y="233"/>
                    <a:pt x="393" y="233"/>
                    <a:pt x="393" y="233"/>
                  </a:cubicBezTo>
                  <a:cubicBezTo>
                    <a:pt x="393" y="230"/>
                    <a:pt x="393" y="230"/>
                    <a:pt x="393" y="230"/>
                  </a:cubicBezTo>
                  <a:cubicBezTo>
                    <a:pt x="387" y="229"/>
                    <a:pt x="387" y="229"/>
                    <a:pt x="387" y="229"/>
                  </a:cubicBezTo>
                  <a:cubicBezTo>
                    <a:pt x="382" y="227"/>
                    <a:pt x="382" y="227"/>
                    <a:pt x="382" y="227"/>
                  </a:cubicBezTo>
                  <a:cubicBezTo>
                    <a:pt x="374" y="228"/>
                    <a:pt x="374" y="228"/>
                    <a:pt x="374" y="228"/>
                  </a:cubicBezTo>
                  <a:cubicBezTo>
                    <a:pt x="373" y="225"/>
                    <a:pt x="373" y="225"/>
                    <a:pt x="373" y="225"/>
                  </a:cubicBezTo>
                  <a:cubicBezTo>
                    <a:pt x="371" y="223"/>
                    <a:pt x="371" y="223"/>
                    <a:pt x="371" y="223"/>
                  </a:cubicBezTo>
                  <a:cubicBezTo>
                    <a:pt x="369" y="219"/>
                    <a:pt x="369" y="219"/>
                    <a:pt x="369" y="219"/>
                  </a:cubicBezTo>
                  <a:cubicBezTo>
                    <a:pt x="353" y="216"/>
                    <a:pt x="353" y="216"/>
                    <a:pt x="353" y="216"/>
                  </a:cubicBezTo>
                  <a:cubicBezTo>
                    <a:pt x="351" y="217"/>
                    <a:pt x="351" y="217"/>
                    <a:pt x="351" y="217"/>
                  </a:cubicBezTo>
                  <a:cubicBezTo>
                    <a:pt x="352" y="221"/>
                    <a:pt x="352" y="221"/>
                    <a:pt x="352" y="221"/>
                  </a:cubicBezTo>
                  <a:cubicBezTo>
                    <a:pt x="337" y="224"/>
                    <a:pt x="337" y="224"/>
                    <a:pt x="337" y="224"/>
                  </a:cubicBezTo>
                  <a:cubicBezTo>
                    <a:pt x="332" y="225"/>
                    <a:pt x="332" y="225"/>
                    <a:pt x="332" y="225"/>
                  </a:cubicBezTo>
                  <a:cubicBezTo>
                    <a:pt x="330" y="228"/>
                    <a:pt x="330" y="228"/>
                    <a:pt x="330" y="228"/>
                  </a:cubicBezTo>
                  <a:cubicBezTo>
                    <a:pt x="318" y="229"/>
                    <a:pt x="318" y="229"/>
                    <a:pt x="318" y="229"/>
                  </a:cubicBezTo>
                  <a:cubicBezTo>
                    <a:pt x="311" y="230"/>
                    <a:pt x="311" y="230"/>
                    <a:pt x="311" y="230"/>
                  </a:cubicBezTo>
                  <a:cubicBezTo>
                    <a:pt x="307" y="230"/>
                    <a:pt x="307" y="230"/>
                    <a:pt x="307" y="230"/>
                  </a:cubicBezTo>
                  <a:cubicBezTo>
                    <a:pt x="303" y="230"/>
                    <a:pt x="303" y="230"/>
                    <a:pt x="303" y="230"/>
                  </a:cubicBezTo>
                  <a:cubicBezTo>
                    <a:pt x="302" y="234"/>
                    <a:pt x="302" y="234"/>
                    <a:pt x="302" y="234"/>
                  </a:cubicBezTo>
                  <a:cubicBezTo>
                    <a:pt x="306" y="235"/>
                    <a:pt x="306" y="235"/>
                    <a:pt x="306" y="235"/>
                  </a:cubicBezTo>
                  <a:cubicBezTo>
                    <a:pt x="307" y="237"/>
                    <a:pt x="307" y="237"/>
                    <a:pt x="307" y="237"/>
                  </a:cubicBezTo>
                  <a:cubicBezTo>
                    <a:pt x="310" y="238"/>
                    <a:pt x="310" y="238"/>
                    <a:pt x="310" y="238"/>
                  </a:cubicBezTo>
                  <a:cubicBezTo>
                    <a:pt x="310" y="240"/>
                    <a:pt x="310" y="240"/>
                    <a:pt x="310" y="240"/>
                  </a:cubicBezTo>
                  <a:cubicBezTo>
                    <a:pt x="306" y="240"/>
                    <a:pt x="306" y="240"/>
                    <a:pt x="306" y="240"/>
                  </a:cubicBezTo>
                  <a:cubicBezTo>
                    <a:pt x="303" y="243"/>
                    <a:pt x="303" y="243"/>
                    <a:pt x="303" y="243"/>
                  </a:cubicBezTo>
                  <a:cubicBezTo>
                    <a:pt x="304" y="246"/>
                    <a:pt x="304" y="246"/>
                    <a:pt x="304" y="246"/>
                  </a:cubicBezTo>
                  <a:cubicBezTo>
                    <a:pt x="302" y="249"/>
                    <a:pt x="302" y="249"/>
                    <a:pt x="302" y="249"/>
                  </a:cubicBezTo>
                  <a:cubicBezTo>
                    <a:pt x="305" y="253"/>
                    <a:pt x="305" y="253"/>
                    <a:pt x="305" y="253"/>
                  </a:cubicBezTo>
                  <a:cubicBezTo>
                    <a:pt x="312" y="254"/>
                    <a:pt x="312" y="254"/>
                    <a:pt x="312" y="254"/>
                  </a:cubicBezTo>
                  <a:cubicBezTo>
                    <a:pt x="313" y="259"/>
                    <a:pt x="313" y="259"/>
                    <a:pt x="313" y="259"/>
                  </a:cubicBezTo>
                  <a:cubicBezTo>
                    <a:pt x="308" y="261"/>
                    <a:pt x="308" y="261"/>
                    <a:pt x="308" y="261"/>
                  </a:cubicBezTo>
                  <a:cubicBezTo>
                    <a:pt x="304" y="259"/>
                    <a:pt x="304" y="259"/>
                    <a:pt x="304" y="259"/>
                  </a:cubicBezTo>
                  <a:cubicBezTo>
                    <a:pt x="301" y="262"/>
                    <a:pt x="301" y="262"/>
                    <a:pt x="301" y="262"/>
                  </a:cubicBezTo>
                  <a:cubicBezTo>
                    <a:pt x="293" y="260"/>
                    <a:pt x="293" y="260"/>
                    <a:pt x="293" y="260"/>
                  </a:cubicBezTo>
                  <a:cubicBezTo>
                    <a:pt x="290" y="257"/>
                    <a:pt x="290" y="257"/>
                    <a:pt x="290" y="257"/>
                  </a:cubicBezTo>
                  <a:cubicBezTo>
                    <a:pt x="285" y="257"/>
                    <a:pt x="285" y="257"/>
                    <a:pt x="285" y="257"/>
                  </a:cubicBezTo>
                  <a:cubicBezTo>
                    <a:pt x="283" y="258"/>
                    <a:pt x="283" y="258"/>
                    <a:pt x="283" y="258"/>
                  </a:cubicBezTo>
                  <a:cubicBezTo>
                    <a:pt x="276" y="258"/>
                    <a:pt x="276" y="258"/>
                    <a:pt x="276" y="258"/>
                  </a:cubicBezTo>
                  <a:cubicBezTo>
                    <a:pt x="272" y="262"/>
                    <a:pt x="272" y="262"/>
                    <a:pt x="272" y="262"/>
                  </a:cubicBezTo>
                  <a:cubicBezTo>
                    <a:pt x="263" y="258"/>
                    <a:pt x="263" y="258"/>
                    <a:pt x="263" y="258"/>
                  </a:cubicBezTo>
                  <a:cubicBezTo>
                    <a:pt x="264" y="262"/>
                    <a:pt x="264" y="262"/>
                    <a:pt x="264" y="262"/>
                  </a:cubicBezTo>
                  <a:cubicBezTo>
                    <a:pt x="261" y="262"/>
                    <a:pt x="261" y="262"/>
                    <a:pt x="261" y="262"/>
                  </a:cubicBezTo>
                  <a:cubicBezTo>
                    <a:pt x="260" y="258"/>
                    <a:pt x="260" y="258"/>
                    <a:pt x="260" y="258"/>
                  </a:cubicBezTo>
                  <a:cubicBezTo>
                    <a:pt x="255" y="255"/>
                    <a:pt x="255" y="255"/>
                    <a:pt x="255" y="255"/>
                  </a:cubicBezTo>
                  <a:cubicBezTo>
                    <a:pt x="252" y="254"/>
                    <a:pt x="252" y="254"/>
                    <a:pt x="252" y="254"/>
                  </a:cubicBezTo>
                  <a:cubicBezTo>
                    <a:pt x="246" y="254"/>
                    <a:pt x="246" y="254"/>
                    <a:pt x="246" y="254"/>
                  </a:cubicBezTo>
                  <a:cubicBezTo>
                    <a:pt x="242" y="253"/>
                    <a:pt x="242" y="253"/>
                    <a:pt x="242" y="253"/>
                  </a:cubicBezTo>
                  <a:cubicBezTo>
                    <a:pt x="236" y="253"/>
                    <a:pt x="236" y="253"/>
                    <a:pt x="236" y="253"/>
                  </a:cubicBezTo>
                  <a:cubicBezTo>
                    <a:pt x="235" y="252"/>
                    <a:pt x="235" y="252"/>
                    <a:pt x="235" y="252"/>
                  </a:cubicBezTo>
                  <a:cubicBezTo>
                    <a:pt x="230" y="254"/>
                    <a:pt x="230" y="254"/>
                    <a:pt x="230" y="254"/>
                  </a:cubicBezTo>
                  <a:cubicBezTo>
                    <a:pt x="223" y="256"/>
                    <a:pt x="223" y="256"/>
                    <a:pt x="223" y="256"/>
                  </a:cubicBezTo>
                  <a:cubicBezTo>
                    <a:pt x="222" y="259"/>
                    <a:pt x="222" y="259"/>
                    <a:pt x="222" y="259"/>
                  </a:cubicBezTo>
                  <a:cubicBezTo>
                    <a:pt x="218" y="261"/>
                    <a:pt x="218" y="261"/>
                    <a:pt x="218" y="261"/>
                  </a:cubicBezTo>
                  <a:cubicBezTo>
                    <a:pt x="221" y="268"/>
                    <a:pt x="221" y="268"/>
                    <a:pt x="221" y="268"/>
                  </a:cubicBezTo>
                  <a:cubicBezTo>
                    <a:pt x="217" y="270"/>
                    <a:pt x="217" y="270"/>
                    <a:pt x="217" y="270"/>
                  </a:cubicBezTo>
                  <a:cubicBezTo>
                    <a:pt x="211" y="263"/>
                    <a:pt x="211" y="263"/>
                    <a:pt x="211" y="263"/>
                  </a:cubicBezTo>
                  <a:cubicBezTo>
                    <a:pt x="207" y="268"/>
                    <a:pt x="207" y="268"/>
                    <a:pt x="207" y="268"/>
                  </a:cubicBezTo>
                  <a:cubicBezTo>
                    <a:pt x="206" y="272"/>
                    <a:pt x="206" y="272"/>
                    <a:pt x="206" y="272"/>
                  </a:cubicBezTo>
                  <a:cubicBezTo>
                    <a:pt x="208" y="276"/>
                    <a:pt x="208" y="276"/>
                    <a:pt x="208" y="276"/>
                  </a:cubicBezTo>
                  <a:cubicBezTo>
                    <a:pt x="206" y="283"/>
                    <a:pt x="206" y="283"/>
                    <a:pt x="206" y="283"/>
                  </a:cubicBezTo>
                  <a:cubicBezTo>
                    <a:pt x="210" y="285"/>
                    <a:pt x="210" y="285"/>
                    <a:pt x="210" y="285"/>
                  </a:cubicBezTo>
                  <a:cubicBezTo>
                    <a:pt x="213" y="289"/>
                    <a:pt x="213" y="289"/>
                    <a:pt x="213" y="289"/>
                  </a:cubicBezTo>
                  <a:cubicBezTo>
                    <a:pt x="218" y="290"/>
                    <a:pt x="218" y="290"/>
                    <a:pt x="218" y="290"/>
                  </a:cubicBezTo>
                  <a:cubicBezTo>
                    <a:pt x="227" y="300"/>
                    <a:pt x="227" y="300"/>
                    <a:pt x="227" y="300"/>
                  </a:cubicBezTo>
                  <a:cubicBezTo>
                    <a:pt x="225" y="300"/>
                    <a:pt x="225" y="300"/>
                    <a:pt x="225" y="300"/>
                  </a:cubicBezTo>
                  <a:cubicBezTo>
                    <a:pt x="225" y="303"/>
                    <a:pt x="225" y="303"/>
                    <a:pt x="225" y="303"/>
                  </a:cubicBezTo>
                  <a:cubicBezTo>
                    <a:pt x="230" y="305"/>
                    <a:pt x="230" y="305"/>
                    <a:pt x="230" y="305"/>
                  </a:cubicBezTo>
                  <a:cubicBezTo>
                    <a:pt x="228" y="307"/>
                    <a:pt x="228" y="307"/>
                    <a:pt x="228" y="307"/>
                  </a:cubicBezTo>
                  <a:cubicBezTo>
                    <a:pt x="224" y="309"/>
                    <a:pt x="224" y="309"/>
                    <a:pt x="224" y="309"/>
                  </a:cubicBezTo>
                  <a:cubicBezTo>
                    <a:pt x="222" y="311"/>
                    <a:pt x="222" y="311"/>
                    <a:pt x="222" y="311"/>
                  </a:cubicBezTo>
                  <a:cubicBezTo>
                    <a:pt x="219" y="310"/>
                    <a:pt x="219" y="310"/>
                    <a:pt x="219" y="310"/>
                  </a:cubicBezTo>
                  <a:cubicBezTo>
                    <a:pt x="217" y="317"/>
                    <a:pt x="217" y="317"/>
                    <a:pt x="217" y="317"/>
                  </a:cubicBezTo>
                  <a:cubicBezTo>
                    <a:pt x="216" y="319"/>
                    <a:pt x="216" y="319"/>
                    <a:pt x="216" y="319"/>
                  </a:cubicBezTo>
                  <a:cubicBezTo>
                    <a:pt x="216" y="321"/>
                    <a:pt x="216" y="321"/>
                    <a:pt x="216" y="321"/>
                  </a:cubicBezTo>
                  <a:cubicBezTo>
                    <a:pt x="221" y="325"/>
                    <a:pt x="221" y="325"/>
                    <a:pt x="221" y="325"/>
                  </a:cubicBezTo>
                  <a:cubicBezTo>
                    <a:pt x="222" y="329"/>
                    <a:pt x="222" y="329"/>
                    <a:pt x="222" y="329"/>
                  </a:cubicBezTo>
                  <a:cubicBezTo>
                    <a:pt x="222" y="327"/>
                    <a:pt x="222" y="327"/>
                    <a:pt x="222" y="327"/>
                  </a:cubicBezTo>
                  <a:cubicBezTo>
                    <a:pt x="223" y="334"/>
                    <a:pt x="223" y="334"/>
                    <a:pt x="223" y="334"/>
                  </a:cubicBezTo>
                  <a:cubicBezTo>
                    <a:pt x="230" y="342"/>
                    <a:pt x="230" y="342"/>
                    <a:pt x="230" y="342"/>
                  </a:cubicBezTo>
                  <a:cubicBezTo>
                    <a:pt x="231" y="345"/>
                    <a:pt x="231" y="345"/>
                    <a:pt x="231" y="345"/>
                  </a:cubicBezTo>
                  <a:cubicBezTo>
                    <a:pt x="234" y="347"/>
                    <a:pt x="234" y="347"/>
                    <a:pt x="234" y="347"/>
                  </a:cubicBezTo>
                  <a:cubicBezTo>
                    <a:pt x="233" y="350"/>
                    <a:pt x="233" y="350"/>
                    <a:pt x="233" y="350"/>
                  </a:cubicBezTo>
                  <a:cubicBezTo>
                    <a:pt x="231" y="350"/>
                    <a:pt x="231" y="350"/>
                    <a:pt x="231" y="350"/>
                  </a:cubicBezTo>
                  <a:cubicBezTo>
                    <a:pt x="229" y="352"/>
                    <a:pt x="229" y="352"/>
                    <a:pt x="229" y="352"/>
                  </a:cubicBezTo>
                  <a:cubicBezTo>
                    <a:pt x="226" y="352"/>
                    <a:pt x="226" y="352"/>
                    <a:pt x="226" y="352"/>
                  </a:cubicBezTo>
                  <a:cubicBezTo>
                    <a:pt x="221" y="347"/>
                    <a:pt x="221" y="347"/>
                    <a:pt x="221" y="347"/>
                  </a:cubicBezTo>
                  <a:cubicBezTo>
                    <a:pt x="217" y="346"/>
                    <a:pt x="217" y="346"/>
                    <a:pt x="217" y="346"/>
                  </a:cubicBezTo>
                  <a:cubicBezTo>
                    <a:pt x="210" y="342"/>
                    <a:pt x="210" y="342"/>
                    <a:pt x="210" y="342"/>
                  </a:cubicBezTo>
                  <a:cubicBezTo>
                    <a:pt x="210" y="340"/>
                    <a:pt x="210" y="340"/>
                    <a:pt x="210" y="340"/>
                  </a:cubicBezTo>
                  <a:cubicBezTo>
                    <a:pt x="208" y="339"/>
                    <a:pt x="208" y="339"/>
                    <a:pt x="208" y="339"/>
                  </a:cubicBezTo>
                  <a:cubicBezTo>
                    <a:pt x="206" y="338"/>
                    <a:pt x="206" y="338"/>
                    <a:pt x="206" y="338"/>
                  </a:cubicBezTo>
                  <a:cubicBezTo>
                    <a:pt x="200" y="338"/>
                    <a:pt x="200" y="338"/>
                    <a:pt x="200" y="338"/>
                  </a:cubicBezTo>
                  <a:cubicBezTo>
                    <a:pt x="196" y="339"/>
                    <a:pt x="196" y="339"/>
                    <a:pt x="196" y="339"/>
                  </a:cubicBezTo>
                  <a:cubicBezTo>
                    <a:pt x="194" y="337"/>
                    <a:pt x="194" y="337"/>
                    <a:pt x="194" y="337"/>
                  </a:cubicBezTo>
                  <a:cubicBezTo>
                    <a:pt x="190" y="336"/>
                    <a:pt x="190" y="336"/>
                    <a:pt x="190" y="336"/>
                  </a:cubicBezTo>
                  <a:cubicBezTo>
                    <a:pt x="187" y="334"/>
                    <a:pt x="187" y="334"/>
                    <a:pt x="187" y="334"/>
                  </a:cubicBezTo>
                  <a:cubicBezTo>
                    <a:pt x="183" y="333"/>
                    <a:pt x="183" y="333"/>
                    <a:pt x="183" y="333"/>
                  </a:cubicBezTo>
                  <a:cubicBezTo>
                    <a:pt x="177" y="333"/>
                    <a:pt x="177" y="333"/>
                    <a:pt x="177" y="333"/>
                  </a:cubicBezTo>
                  <a:cubicBezTo>
                    <a:pt x="170" y="330"/>
                    <a:pt x="170" y="330"/>
                    <a:pt x="170" y="330"/>
                  </a:cubicBezTo>
                  <a:cubicBezTo>
                    <a:pt x="166" y="330"/>
                    <a:pt x="166" y="330"/>
                    <a:pt x="166" y="330"/>
                  </a:cubicBezTo>
                  <a:cubicBezTo>
                    <a:pt x="164" y="330"/>
                    <a:pt x="164" y="330"/>
                    <a:pt x="164" y="330"/>
                  </a:cubicBezTo>
                  <a:cubicBezTo>
                    <a:pt x="163" y="329"/>
                    <a:pt x="163" y="329"/>
                    <a:pt x="163" y="329"/>
                  </a:cubicBezTo>
                  <a:cubicBezTo>
                    <a:pt x="151" y="321"/>
                    <a:pt x="151" y="321"/>
                    <a:pt x="151" y="321"/>
                  </a:cubicBezTo>
                  <a:cubicBezTo>
                    <a:pt x="141" y="317"/>
                    <a:pt x="141" y="317"/>
                    <a:pt x="141" y="317"/>
                  </a:cubicBezTo>
                  <a:cubicBezTo>
                    <a:pt x="137" y="315"/>
                    <a:pt x="137" y="315"/>
                    <a:pt x="137" y="315"/>
                  </a:cubicBezTo>
                  <a:cubicBezTo>
                    <a:pt x="137" y="313"/>
                    <a:pt x="137" y="313"/>
                    <a:pt x="137" y="313"/>
                  </a:cubicBezTo>
                  <a:cubicBezTo>
                    <a:pt x="143" y="312"/>
                    <a:pt x="143" y="312"/>
                    <a:pt x="143" y="312"/>
                  </a:cubicBezTo>
                  <a:cubicBezTo>
                    <a:pt x="142" y="308"/>
                    <a:pt x="142" y="308"/>
                    <a:pt x="142" y="308"/>
                  </a:cubicBezTo>
                  <a:cubicBezTo>
                    <a:pt x="147" y="305"/>
                    <a:pt x="147" y="305"/>
                    <a:pt x="147" y="305"/>
                  </a:cubicBezTo>
                  <a:cubicBezTo>
                    <a:pt x="143" y="303"/>
                    <a:pt x="143" y="303"/>
                    <a:pt x="143" y="303"/>
                  </a:cubicBezTo>
                  <a:cubicBezTo>
                    <a:pt x="142" y="301"/>
                    <a:pt x="142" y="301"/>
                    <a:pt x="142" y="301"/>
                  </a:cubicBezTo>
                  <a:cubicBezTo>
                    <a:pt x="147" y="300"/>
                    <a:pt x="147" y="300"/>
                    <a:pt x="147" y="300"/>
                  </a:cubicBezTo>
                  <a:cubicBezTo>
                    <a:pt x="148" y="299"/>
                    <a:pt x="148" y="299"/>
                    <a:pt x="148" y="299"/>
                  </a:cubicBezTo>
                  <a:cubicBezTo>
                    <a:pt x="152" y="296"/>
                    <a:pt x="152" y="296"/>
                    <a:pt x="152" y="296"/>
                  </a:cubicBezTo>
                  <a:cubicBezTo>
                    <a:pt x="151" y="294"/>
                    <a:pt x="151" y="294"/>
                    <a:pt x="151" y="294"/>
                  </a:cubicBezTo>
                  <a:cubicBezTo>
                    <a:pt x="150" y="293"/>
                    <a:pt x="150" y="293"/>
                    <a:pt x="150" y="293"/>
                  </a:cubicBezTo>
                  <a:cubicBezTo>
                    <a:pt x="148" y="295"/>
                    <a:pt x="148" y="295"/>
                    <a:pt x="148" y="295"/>
                  </a:cubicBezTo>
                  <a:cubicBezTo>
                    <a:pt x="146" y="295"/>
                    <a:pt x="146" y="295"/>
                    <a:pt x="146" y="295"/>
                  </a:cubicBezTo>
                  <a:cubicBezTo>
                    <a:pt x="145" y="293"/>
                    <a:pt x="145" y="293"/>
                    <a:pt x="145" y="293"/>
                  </a:cubicBezTo>
                  <a:cubicBezTo>
                    <a:pt x="147" y="289"/>
                    <a:pt x="147" y="289"/>
                    <a:pt x="147" y="289"/>
                  </a:cubicBezTo>
                  <a:cubicBezTo>
                    <a:pt x="150" y="288"/>
                    <a:pt x="150" y="288"/>
                    <a:pt x="150" y="288"/>
                  </a:cubicBezTo>
                  <a:cubicBezTo>
                    <a:pt x="155" y="288"/>
                    <a:pt x="155" y="288"/>
                    <a:pt x="155" y="288"/>
                  </a:cubicBezTo>
                  <a:cubicBezTo>
                    <a:pt x="157" y="285"/>
                    <a:pt x="157" y="285"/>
                    <a:pt x="157" y="285"/>
                  </a:cubicBezTo>
                  <a:cubicBezTo>
                    <a:pt x="153" y="281"/>
                    <a:pt x="153" y="281"/>
                    <a:pt x="153" y="281"/>
                  </a:cubicBezTo>
                  <a:cubicBezTo>
                    <a:pt x="154" y="280"/>
                    <a:pt x="154" y="280"/>
                    <a:pt x="154" y="280"/>
                  </a:cubicBezTo>
                  <a:cubicBezTo>
                    <a:pt x="155" y="279"/>
                    <a:pt x="155" y="279"/>
                    <a:pt x="155" y="279"/>
                  </a:cubicBezTo>
                  <a:cubicBezTo>
                    <a:pt x="155" y="277"/>
                    <a:pt x="155" y="277"/>
                    <a:pt x="155" y="277"/>
                  </a:cubicBezTo>
                  <a:cubicBezTo>
                    <a:pt x="157" y="272"/>
                    <a:pt x="157" y="272"/>
                    <a:pt x="157" y="272"/>
                  </a:cubicBezTo>
                  <a:cubicBezTo>
                    <a:pt x="152" y="271"/>
                    <a:pt x="152" y="271"/>
                    <a:pt x="152" y="271"/>
                  </a:cubicBezTo>
                  <a:cubicBezTo>
                    <a:pt x="143" y="267"/>
                    <a:pt x="143" y="267"/>
                    <a:pt x="143" y="267"/>
                  </a:cubicBezTo>
                  <a:cubicBezTo>
                    <a:pt x="141" y="267"/>
                    <a:pt x="141" y="267"/>
                    <a:pt x="141" y="267"/>
                  </a:cubicBezTo>
                  <a:cubicBezTo>
                    <a:pt x="134" y="262"/>
                    <a:pt x="134" y="262"/>
                    <a:pt x="134" y="262"/>
                  </a:cubicBezTo>
                  <a:cubicBezTo>
                    <a:pt x="130" y="265"/>
                    <a:pt x="130" y="265"/>
                    <a:pt x="130" y="265"/>
                  </a:cubicBezTo>
                  <a:cubicBezTo>
                    <a:pt x="121" y="263"/>
                    <a:pt x="121" y="263"/>
                    <a:pt x="121" y="263"/>
                  </a:cubicBezTo>
                  <a:cubicBezTo>
                    <a:pt x="119" y="261"/>
                    <a:pt x="119" y="261"/>
                    <a:pt x="119" y="261"/>
                  </a:cubicBezTo>
                  <a:cubicBezTo>
                    <a:pt x="115" y="256"/>
                    <a:pt x="115" y="256"/>
                    <a:pt x="115" y="256"/>
                  </a:cubicBezTo>
                  <a:cubicBezTo>
                    <a:pt x="109" y="256"/>
                    <a:pt x="109" y="256"/>
                    <a:pt x="109" y="256"/>
                  </a:cubicBezTo>
                  <a:cubicBezTo>
                    <a:pt x="108" y="252"/>
                    <a:pt x="108" y="252"/>
                    <a:pt x="108" y="252"/>
                  </a:cubicBezTo>
                  <a:cubicBezTo>
                    <a:pt x="110" y="250"/>
                    <a:pt x="110" y="250"/>
                    <a:pt x="110" y="250"/>
                  </a:cubicBezTo>
                  <a:cubicBezTo>
                    <a:pt x="106" y="245"/>
                    <a:pt x="106" y="245"/>
                    <a:pt x="106" y="245"/>
                  </a:cubicBezTo>
                  <a:cubicBezTo>
                    <a:pt x="99" y="246"/>
                    <a:pt x="99" y="246"/>
                    <a:pt x="99" y="246"/>
                  </a:cubicBezTo>
                  <a:cubicBezTo>
                    <a:pt x="93" y="246"/>
                    <a:pt x="93" y="246"/>
                    <a:pt x="93" y="246"/>
                  </a:cubicBezTo>
                  <a:cubicBezTo>
                    <a:pt x="93" y="247"/>
                    <a:pt x="93" y="247"/>
                    <a:pt x="93" y="247"/>
                  </a:cubicBezTo>
                  <a:cubicBezTo>
                    <a:pt x="89" y="247"/>
                    <a:pt x="89" y="247"/>
                    <a:pt x="89" y="247"/>
                  </a:cubicBezTo>
                  <a:cubicBezTo>
                    <a:pt x="87" y="242"/>
                    <a:pt x="87" y="242"/>
                    <a:pt x="87" y="242"/>
                  </a:cubicBezTo>
                  <a:cubicBezTo>
                    <a:pt x="85" y="239"/>
                    <a:pt x="85" y="239"/>
                    <a:pt x="85" y="239"/>
                  </a:cubicBezTo>
                  <a:cubicBezTo>
                    <a:pt x="87" y="237"/>
                    <a:pt x="87" y="237"/>
                    <a:pt x="87" y="237"/>
                  </a:cubicBezTo>
                  <a:cubicBezTo>
                    <a:pt x="89" y="239"/>
                    <a:pt x="89" y="239"/>
                    <a:pt x="89" y="239"/>
                  </a:cubicBezTo>
                  <a:cubicBezTo>
                    <a:pt x="93" y="238"/>
                    <a:pt x="93" y="238"/>
                    <a:pt x="93" y="238"/>
                  </a:cubicBezTo>
                  <a:cubicBezTo>
                    <a:pt x="95" y="236"/>
                    <a:pt x="95" y="236"/>
                    <a:pt x="95" y="236"/>
                  </a:cubicBezTo>
                  <a:cubicBezTo>
                    <a:pt x="88" y="232"/>
                    <a:pt x="88" y="232"/>
                    <a:pt x="88" y="232"/>
                  </a:cubicBezTo>
                  <a:cubicBezTo>
                    <a:pt x="88" y="230"/>
                    <a:pt x="88" y="230"/>
                    <a:pt x="88" y="230"/>
                  </a:cubicBezTo>
                  <a:cubicBezTo>
                    <a:pt x="83" y="226"/>
                    <a:pt x="83" y="226"/>
                    <a:pt x="83" y="226"/>
                  </a:cubicBezTo>
                  <a:cubicBezTo>
                    <a:pt x="83" y="224"/>
                    <a:pt x="83" y="224"/>
                    <a:pt x="83" y="224"/>
                  </a:cubicBezTo>
                  <a:cubicBezTo>
                    <a:pt x="80" y="222"/>
                    <a:pt x="80" y="222"/>
                    <a:pt x="80" y="222"/>
                  </a:cubicBezTo>
                  <a:cubicBezTo>
                    <a:pt x="80" y="215"/>
                    <a:pt x="80" y="215"/>
                    <a:pt x="80" y="215"/>
                  </a:cubicBezTo>
                  <a:cubicBezTo>
                    <a:pt x="72" y="213"/>
                    <a:pt x="72" y="213"/>
                    <a:pt x="72" y="213"/>
                  </a:cubicBezTo>
                  <a:cubicBezTo>
                    <a:pt x="69" y="213"/>
                    <a:pt x="69" y="213"/>
                    <a:pt x="69" y="213"/>
                  </a:cubicBezTo>
                  <a:cubicBezTo>
                    <a:pt x="68" y="212"/>
                    <a:pt x="68" y="212"/>
                    <a:pt x="68" y="212"/>
                  </a:cubicBezTo>
                  <a:cubicBezTo>
                    <a:pt x="60" y="209"/>
                    <a:pt x="60" y="209"/>
                    <a:pt x="60" y="209"/>
                  </a:cubicBezTo>
                  <a:cubicBezTo>
                    <a:pt x="58" y="205"/>
                    <a:pt x="58" y="205"/>
                    <a:pt x="58" y="205"/>
                  </a:cubicBezTo>
                  <a:cubicBezTo>
                    <a:pt x="55" y="202"/>
                    <a:pt x="55" y="202"/>
                    <a:pt x="55" y="202"/>
                  </a:cubicBezTo>
                  <a:cubicBezTo>
                    <a:pt x="55" y="199"/>
                    <a:pt x="55" y="199"/>
                    <a:pt x="55" y="199"/>
                  </a:cubicBezTo>
                  <a:cubicBezTo>
                    <a:pt x="51" y="196"/>
                    <a:pt x="51" y="196"/>
                    <a:pt x="51" y="196"/>
                  </a:cubicBezTo>
                  <a:cubicBezTo>
                    <a:pt x="52" y="193"/>
                    <a:pt x="52" y="193"/>
                    <a:pt x="52" y="193"/>
                  </a:cubicBezTo>
                  <a:cubicBezTo>
                    <a:pt x="53" y="194"/>
                    <a:pt x="53" y="194"/>
                    <a:pt x="53" y="194"/>
                  </a:cubicBezTo>
                  <a:cubicBezTo>
                    <a:pt x="53" y="195"/>
                    <a:pt x="53" y="195"/>
                    <a:pt x="53" y="195"/>
                  </a:cubicBezTo>
                  <a:cubicBezTo>
                    <a:pt x="55" y="195"/>
                    <a:pt x="55" y="195"/>
                    <a:pt x="55" y="195"/>
                  </a:cubicBezTo>
                  <a:cubicBezTo>
                    <a:pt x="56" y="194"/>
                    <a:pt x="56" y="194"/>
                    <a:pt x="56" y="194"/>
                  </a:cubicBezTo>
                  <a:cubicBezTo>
                    <a:pt x="55" y="192"/>
                    <a:pt x="55" y="192"/>
                    <a:pt x="55" y="192"/>
                  </a:cubicBezTo>
                  <a:cubicBezTo>
                    <a:pt x="54" y="191"/>
                    <a:pt x="54" y="191"/>
                    <a:pt x="54" y="191"/>
                  </a:cubicBezTo>
                  <a:cubicBezTo>
                    <a:pt x="53" y="191"/>
                    <a:pt x="53" y="191"/>
                    <a:pt x="53" y="191"/>
                  </a:cubicBezTo>
                  <a:cubicBezTo>
                    <a:pt x="52" y="189"/>
                    <a:pt x="52" y="189"/>
                    <a:pt x="52" y="189"/>
                  </a:cubicBezTo>
                  <a:cubicBezTo>
                    <a:pt x="54" y="187"/>
                    <a:pt x="54" y="187"/>
                    <a:pt x="54" y="187"/>
                  </a:cubicBezTo>
                  <a:cubicBezTo>
                    <a:pt x="54" y="185"/>
                    <a:pt x="54" y="185"/>
                    <a:pt x="54" y="185"/>
                  </a:cubicBezTo>
                  <a:cubicBezTo>
                    <a:pt x="55" y="183"/>
                    <a:pt x="55" y="183"/>
                    <a:pt x="55" y="183"/>
                  </a:cubicBezTo>
                  <a:cubicBezTo>
                    <a:pt x="54" y="183"/>
                    <a:pt x="54" y="183"/>
                    <a:pt x="54" y="183"/>
                  </a:cubicBezTo>
                  <a:cubicBezTo>
                    <a:pt x="54" y="180"/>
                    <a:pt x="54" y="180"/>
                    <a:pt x="54" y="180"/>
                  </a:cubicBezTo>
                  <a:cubicBezTo>
                    <a:pt x="54" y="180"/>
                    <a:pt x="54" y="180"/>
                    <a:pt x="54" y="180"/>
                  </a:cubicBezTo>
                  <a:cubicBezTo>
                    <a:pt x="54" y="178"/>
                    <a:pt x="54" y="178"/>
                    <a:pt x="54" y="178"/>
                  </a:cubicBezTo>
                  <a:cubicBezTo>
                    <a:pt x="56" y="179"/>
                    <a:pt x="56" y="179"/>
                    <a:pt x="56" y="179"/>
                  </a:cubicBezTo>
                  <a:cubicBezTo>
                    <a:pt x="57" y="178"/>
                    <a:pt x="57" y="178"/>
                    <a:pt x="57" y="178"/>
                  </a:cubicBezTo>
                  <a:cubicBezTo>
                    <a:pt x="58" y="177"/>
                    <a:pt x="58" y="177"/>
                    <a:pt x="58" y="177"/>
                  </a:cubicBezTo>
                  <a:cubicBezTo>
                    <a:pt x="59" y="178"/>
                    <a:pt x="59" y="178"/>
                    <a:pt x="59" y="178"/>
                  </a:cubicBezTo>
                  <a:cubicBezTo>
                    <a:pt x="60" y="178"/>
                    <a:pt x="60" y="178"/>
                    <a:pt x="60" y="178"/>
                  </a:cubicBezTo>
                  <a:cubicBezTo>
                    <a:pt x="61" y="176"/>
                    <a:pt x="61" y="176"/>
                    <a:pt x="61" y="176"/>
                  </a:cubicBezTo>
                  <a:cubicBezTo>
                    <a:pt x="67" y="177"/>
                    <a:pt x="67" y="177"/>
                    <a:pt x="67" y="177"/>
                  </a:cubicBezTo>
                  <a:cubicBezTo>
                    <a:pt x="70" y="177"/>
                    <a:pt x="70" y="177"/>
                    <a:pt x="70" y="177"/>
                  </a:cubicBezTo>
                  <a:cubicBezTo>
                    <a:pt x="70" y="175"/>
                    <a:pt x="70" y="175"/>
                    <a:pt x="70" y="175"/>
                  </a:cubicBezTo>
                  <a:cubicBezTo>
                    <a:pt x="67" y="175"/>
                    <a:pt x="67" y="175"/>
                    <a:pt x="67" y="175"/>
                  </a:cubicBezTo>
                  <a:cubicBezTo>
                    <a:pt x="67" y="173"/>
                    <a:pt x="67" y="173"/>
                    <a:pt x="67" y="173"/>
                  </a:cubicBezTo>
                  <a:cubicBezTo>
                    <a:pt x="64" y="173"/>
                    <a:pt x="64" y="173"/>
                    <a:pt x="64" y="173"/>
                  </a:cubicBezTo>
                  <a:cubicBezTo>
                    <a:pt x="61" y="174"/>
                    <a:pt x="61" y="174"/>
                    <a:pt x="61" y="174"/>
                  </a:cubicBezTo>
                  <a:cubicBezTo>
                    <a:pt x="57" y="172"/>
                    <a:pt x="57" y="172"/>
                    <a:pt x="57" y="172"/>
                  </a:cubicBezTo>
                  <a:cubicBezTo>
                    <a:pt x="57" y="171"/>
                    <a:pt x="57" y="171"/>
                    <a:pt x="57" y="171"/>
                  </a:cubicBezTo>
                  <a:cubicBezTo>
                    <a:pt x="59" y="171"/>
                    <a:pt x="59" y="171"/>
                    <a:pt x="59" y="171"/>
                  </a:cubicBezTo>
                  <a:cubicBezTo>
                    <a:pt x="58" y="169"/>
                    <a:pt x="58" y="169"/>
                    <a:pt x="58" y="169"/>
                  </a:cubicBezTo>
                  <a:cubicBezTo>
                    <a:pt x="54" y="171"/>
                    <a:pt x="54" y="171"/>
                    <a:pt x="54" y="171"/>
                  </a:cubicBezTo>
                  <a:cubicBezTo>
                    <a:pt x="51" y="171"/>
                    <a:pt x="51" y="171"/>
                    <a:pt x="51" y="171"/>
                  </a:cubicBezTo>
                  <a:cubicBezTo>
                    <a:pt x="54" y="168"/>
                    <a:pt x="54" y="168"/>
                    <a:pt x="54" y="168"/>
                  </a:cubicBezTo>
                  <a:cubicBezTo>
                    <a:pt x="57" y="166"/>
                    <a:pt x="57" y="166"/>
                    <a:pt x="57" y="166"/>
                  </a:cubicBezTo>
                  <a:cubicBezTo>
                    <a:pt x="61" y="163"/>
                    <a:pt x="61" y="163"/>
                    <a:pt x="61" y="163"/>
                  </a:cubicBezTo>
                  <a:cubicBezTo>
                    <a:pt x="67" y="155"/>
                    <a:pt x="67" y="155"/>
                    <a:pt x="67" y="155"/>
                  </a:cubicBezTo>
                  <a:cubicBezTo>
                    <a:pt x="71" y="150"/>
                    <a:pt x="71" y="150"/>
                    <a:pt x="71" y="150"/>
                  </a:cubicBezTo>
                  <a:cubicBezTo>
                    <a:pt x="72" y="147"/>
                    <a:pt x="72" y="147"/>
                    <a:pt x="72" y="147"/>
                  </a:cubicBezTo>
                  <a:cubicBezTo>
                    <a:pt x="63" y="141"/>
                    <a:pt x="63" y="141"/>
                    <a:pt x="63" y="141"/>
                  </a:cubicBezTo>
                  <a:cubicBezTo>
                    <a:pt x="64" y="137"/>
                    <a:pt x="64" y="137"/>
                    <a:pt x="64" y="137"/>
                  </a:cubicBezTo>
                  <a:cubicBezTo>
                    <a:pt x="61" y="135"/>
                    <a:pt x="61" y="135"/>
                    <a:pt x="61" y="135"/>
                  </a:cubicBezTo>
                  <a:cubicBezTo>
                    <a:pt x="60" y="131"/>
                    <a:pt x="60" y="131"/>
                    <a:pt x="60" y="131"/>
                  </a:cubicBezTo>
                  <a:cubicBezTo>
                    <a:pt x="58" y="131"/>
                    <a:pt x="58" y="131"/>
                    <a:pt x="58" y="131"/>
                  </a:cubicBezTo>
                  <a:cubicBezTo>
                    <a:pt x="59" y="127"/>
                    <a:pt x="59" y="127"/>
                    <a:pt x="59" y="127"/>
                  </a:cubicBezTo>
                  <a:cubicBezTo>
                    <a:pt x="58" y="126"/>
                    <a:pt x="58" y="126"/>
                    <a:pt x="58" y="126"/>
                  </a:cubicBezTo>
                  <a:cubicBezTo>
                    <a:pt x="60" y="122"/>
                    <a:pt x="60" y="122"/>
                    <a:pt x="60" y="122"/>
                  </a:cubicBezTo>
                  <a:cubicBezTo>
                    <a:pt x="51" y="113"/>
                    <a:pt x="51" y="113"/>
                    <a:pt x="51" y="113"/>
                  </a:cubicBezTo>
                  <a:cubicBezTo>
                    <a:pt x="55" y="109"/>
                    <a:pt x="55" y="109"/>
                    <a:pt x="55" y="109"/>
                  </a:cubicBezTo>
                  <a:cubicBezTo>
                    <a:pt x="54" y="106"/>
                    <a:pt x="54" y="106"/>
                    <a:pt x="54" y="106"/>
                  </a:cubicBezTo>
                  <a:cubicBezTo>
                    <a:pt x="50" y="104"/>
                    <a:pt x="50" y="104"/>
                    <a:pt x="50" y="104"/>
                  </a:cubicBezTo>
                  <a:cubicBezTo>
                    <a:pt x="47" y="104"/>
                    <a:pt x="47" y="104"/>
                    <a:pt x="47" y="104"/>
                  </a:cubicBezTo>
                  <a:cubicBezTo>
                    <a:pt x="45" y="100"/>
                    <a:pt x="45" y="100"/>
                    <a:pt x="45" y="100"/>
                  </a:cubicBezTo>
                  <a:cubicBezTo>
                    <a:pt x="46" y="97"/>
                    <a:pt x="46" y="97"/>
                    <a:pt x="46" y="97"/>
                  </a:cubicBezTo>
                  <a:cubicBezTo>
                    <a:pt x="47" y="96"/>
                    <a:pt x="47" y="96"/>
                    <a:pt x="47" y="96"/>
                  </a:cubicBezTo>
                  <a:cubicBezTo>
                    <a:pt x="50" y="95"/>
                    <a:pt x="50" y="95"/>
                    <a:pt x="50" y="95"/>
                  </a:cubicBezTo>
                  <a:cubicBezTo>
                    <a:pt x="51" y="94"/>
                    <a:pt x="51" y="94"/>
                    <a:pt x="51" y="94"/>
                  </a:cubicBezTo>
                  <a:cubicBezTo>
                    <a:pt x="54" y="93"/>
                    <a:pt x="54" y="93"/>
                    <a:pt x="54" y="93"/>
                  </a:cubicBezTo>
                  <a:cubicBezTo>
                    <a:pt x="55" y="91"/>
                    <a:pt x="55" y="91"/>
                    <a:pt x="55" y="91"/>
                  </a:cubicBezTo>
                  <a:cubicBezTo>
                    <a:pt x="57" y="93"/>
                    <a:pt x="57" y="93"/>
                    <a:pt x="57" y="93"/>
                  </a:cubicBezTo>
                  <a:cubicBezTo>
                    <a:pt x="58" y="92"/>
                    <a:pt x="58" y="92"/>
                    <a:pt x="58" y="92"/>
                  </a:cubicBezTo>
                  <a:cubicBezTo>
                    <a:pt x="59" y="90"/>
                    <a:pt x="59" y="90"/>
                    <a:pt x="59" y="90"/>
                  </a:cubicBezTo>
                  <a:cubicBezTo>
                    <a:pt x="63" y="90"/>
                    <a:pt x="63" y="90"/>
                    <a:pt x="63" y="90"/>
                  </a:cubicBezTo>
                  <a:cubicBezTo>
                    <a:pt x="65" y="88"/>
                    <a:pt x="65" y="88"/>
                    <a:pt x="65" y="88"/>
                  </a:cubicBezTo>
                  <a:cubicBezTo>
                    <a:pt x="69" y="90"/>
                    <a:pt x="69" y="90"/>
                    <a:pt x="69" y="90"/>
                  </a:cubicBezTo>
                  <a:cubicBezTo>
                    <a:pt x="73" y="90"/>
                    <a:pt x="73" y="90"/>
                    <a:pt x="73" y="90"/>
                  </a:cubicBezTo>
                  <a:cubicBezTo>
                    <a:pt x="72" y="91"/>
                    <a:pt x="72" y="91"/>
                    <a:pt x="72" y="91"/>
                  </a:cubicBezTo>
                  <a:cubicBezTo>
                    <a:pt x="68" y="91"/>
                    <a:pt x="68" y="91"/>
                    <a:pt x="68" y="91"/>
                  </a:cubicBezTo>
                  <a:cubicBezTo>
                    <a:pt x="68" y="92"/>
                    <a:pt x="68" y="92"/>
                    <a:pt x="68" y="92"/>
                  </a:cubicBezTo>
                  <a:cubicBezTo>
                    <a:pt x="74" y="93"/>
                    <a:pt x="74" y="93"/>
                    <a:pt x="74" y="93"/>
                  </a:cubicBezTo>
                  <a:cubicBezTo>
                    <a:pt x="75" y="98"/>
                    <a:pt x="75" y="98"/>
                    <a:pt x="75" y="98"/>
                  </a:cubicBezTo>
                  <a:cubicBezTo>
                    <a:pt x="76" y="98"/>
                    <a:pt x="76" y="98"/>
                    <a:pt x="76" y="98"/>
                  </a:cubicBezTo>
                  <a:cubicBezTo>
                    <a:pt x="77" y="93"/>
                    <a:pt x="77" y="93"/>
                    <a:pt x="77" y="93"/>
                  </a:cubicBezTo>
                  <a:cubicBezTo>
                    <a:pt x="81" y="93"/>
                    <a:pt x="81" y="93"/>
                    <a:pt x="81" y="93"/>
                  </a:cubicBezTo>
                  <a:cubicBezTo>
                    <a:pt x="86" y="95"/>
                    <a:pt x="86" y="95"/>
                    <a:pt x="86" y="95"/>
                  </a:cubicBezTo>
                  <a:cubicBezTo>
                    <a:pt x="97" y="96"/>
                    <a:pt x="97" y="96"/>
                    <a:pt x="97" y="96"/>
                  </a:cubicBezTo>
                  <a:cubicBezTo>
                    <a:pt x="110" y="102"/>
                    <a:pt x="110" y="102"/>
                    <a:pt x="110" y="102"/>
                  </a:cubicBezTo>
                  <a:cubicBezTo>
                    <a:pt x="116" y="104"/>
                    <a:pt x="116" y="104"/>
                    <a:pt x="116" y="104"/>
                  </a:cubicBezTo>
                  <a:cubicBezTo>
                    <a:pt x="118" y="104"/>
                    <a:pt x="118" y="104"/>
                    <a:pt x="118" y="104"/>
                  </a:cubicBezTo>
                  <a:cubicBezTo>
                    <a:pt x="123" y="107"/>
                    <a:pt x="123" y="107"/>
                    <a:pt x="123" y="107"/>
                  </a:cubicBezTo>
                  <a:cubicBezTo>
                    <a:pt x="127" y="107"/>
                    <a:pt x="127" y="107"/>
                    <a:pt x="127" y="107"/>
                  </a:cubicBezTo>
                  <a:cubicBezTo>
                    <a:pt x="129" y="111"/>
                    <a:pt x="129" y="111"/>
                    <a:pt x="129" y="111"/>
                  </a:cubicBezTo>
                  <a:cubicBezTo>
                    <a:pt x="131" y="111"/>
                    <a:pt x="131" y="111"/>
                    <a:pt x="131" y="111"/>
                  </a:cubicBezTo>
                  <a:cubicBezTo>
                    <a:pt x="131" y="114"/>
                    <a:pt x="131" y="114"/>
                    <a:pt x="131" y="114"/>
                  </a:cubicBezTo>
                  <a:cubicBezTo>
                    <a:pt x="126" y="117"/>
                    <a:pt x="126" y="117"/>
                    <a:pt x="126" y="117"/>
                  </a:cubicBezTo>
                  <a:cubicBezTo>
                    <a:pt x="124" y="119"/>
                    <a:pt x="124" y="119"/>
                    <a:pt x="124" y="119"/>
                  </a:cubicBezTo>
                  <a:cubicBezTo>
                    <a:pt x="114" y="121"/>
                    <a:pt x="114" y="121"/>
                    <a:pt x="114" y="121"/>
                  </a:cubicBezTo>
                  <a:cubicBezTo>
                    <a:pt x="110" y="121"/>
                    <a:pt x="110" y="121"/>
                    <a:pt x="110" y="121"/>
                  </a:cubicBezTo>
                  <a:cubicBezTo>
                    <a:pt x="101" y="119"/>
                    <a:pt x="101" y="119"/>
                    <a:pt x="101" y="119"/>
                  </a:cubicBezTo>
                  <a:cubicBezTo>
                    <a:pt x="94" y="118"/>
                    <a:pt x="94" y="118"/>
                    <a:pt x="94" y="118"/>
                  </a:cubicBezTo>
                  <a:cubicBezTo>
                    <a:pt x="88" y="116"/>
                    <a:pt x="88" y="116"/>
                    <a:pt x="88" y="116"/>
                  </a:cubicBezTo>
                  <a:cubicBezTo>
                    <a:pt x="84" y="116"/>
                    <a:pt x="84" y="116"/>
                    <a:pt x="84" y="116"/>
                  </a:cubicBezTo>
                  <a:cubicBezTo>
                    <a:pt x="81" y="115"/>
                    <a:pt x="81" y="115"/>
                    <a:pt x="81" y="115"/>
                  </a:cubicBezTo>
                  <a:cubicBezTo>
                    <a:pt x="76" y="113"/>
                    <a:pt x="76" y="113"/>
                    <a:pt x="76" y="113"/>
                  </a:cubicBezTo>
                  <a:cubicBezTo>
                    <a:pt x="73" y="112"/>
                    <a:pt x="73" y="112"/>
                    <a:pt x="73" y="112"/>
                  </a:cubicBezTo>
                  <a:cubicBezTo>
                    <a:pt x="76" y="116"/>
                    <a:pt x="76" y="116"/>
                    <a:pt x="76" y="116"/>
                  </a:cubicBezTo>
                  <a:cubicBezTo>
                    <a:pt x="80" y="118"/>
                    <a:pt x="80" y="118"/>
                    <a:pt x="80" y="118"/>
                  </a:cubicBezTo>
                  <a:cubicBezTo>
                    <a:pt x="82" y="119"/>
                    <a:pt x="82" y="119"/>
                    <a:pt x="82" y="119"/>
                  </a:cubicBezTo>
                  <a:cubicBezTo>
                    <a:pt x="86" y="119"/>
                    <a:pt x="86" y="119"/>
                    <a:pt x="86" y="119"/>
                  </a:cubicBezTo>
                  <a:cubicBezTo>
                    <a:pt x="92" y="124"/>
                    <a:pt x="92" y="124"/>
                    <a:pt x="92" y="124"/>
                  </a:cubicBezTo>
                  <a:cubicBezTo>
                    <a:pt x="90" y="128"/>
                    <a:pt x="90" y="128"/>
                    <a:pt x="90" y="128"/>
                  </a:cubicBezTo>
                  <a:cubicBezTo>
                    <a:pt x="93" y="132"/>
                    <a:pt x="93" y="132"/>
                    <a:pt x="93" y="132"/>
                  </a:cubicBezTo>
                  <a:cubicBezTo>
                    <a:pt x="92" y="133"/>
                    <a:pt x="92" y="133"/>
                    <a:pt x="92" y="133"/>
                  </a:cubicBezTo>
                  <a:cubicBezTo>
                    <a:pt x="92" y="134"/>
                    <a:pt x="92" y="134"/>
                    <a:pt x="92" y="134"/>
                  </a:cubicBezTo>
                  <a:cubicBezTo>
                    <a:pt x="97" y="136"/>
                    <a:pt x="97" y="136"/>
                    <a:pt x="97" y="136"/>
                  </a:cubicBezTo>
                  <a:cubicBezTo>
                    <a:pt x="99" y="136"/>
                    <a:pt x="99" y="136"/>
                    <a:pt x="99" y="136"/>
                  </a:cubicBezTo>
                  <a:cubicBezTo>
                    <a:pt x="102" y="138"/>
                    <a:pt x="102" y="138"/>
                    <a:pt x="102" y="138"/>
                  </a:cubicBezTo>
                  <a:cubicBezTo>
                    <a:pt x="103" y="140"/>
                    <a:pt x="103" y="140"/>
                    <a:pt x="103" y="140"/>
                  </a:cubicBezTo>
                  <a:cubicBezTo>
                    <a:pt x="109" y="140"/>
                    <a:pt x="109" y="140"/>
                    <a:pt x="109" y="140"/>
                  </a:cubicBezTo>
                  <a:cubicBezTo>
                    <a:pt x="111" y="140"/>
                    <a:pt x="111" y="140"/>
                    <a:pt x="111" y="140"/>
                  </a:cubicBezTo>
                  <a:cubicBezTo>
                    <a:pt x="116" y="139"/>
                    <a:pt x="116" y="139"/>
                    <a:pt x="116" y="139"/>
                  </a:cubicBezTo>
                  <a:cubicBezTo>
                    <a:pt x="113" y="135"/>
                    <a:pt x="113" y="135"/>
                    <a:pt x="113" y="135"/>
                  </a:cubicBezTo>
                  <a:cubicBezTo>
                    <a:pt x="108" y="135"/>
                    <a:pt x="108" y="135"/>
                    <a:pt x="108" y="135"/>
                  </a:cubicBezTo>
                  <a:cubicBezTo>
                    <a:pt x="106" y="133"/>
                    <a:pt x="106" y="133"/>
                    <a:pt x="106" y="133"/>
                  </a:cubicBezTo>
                  <a:cubicBezTo>
                    <a:pt x="103" y="131"/>
                    <a:pt x="103" y="131"/>
                    <a:pt x="103" y="131"/>
                  </a:cubicBezTo>
                  <a:cubicBezTo>
                    <a:pt x="105" y="130"/>
                    <a:pt x="105" y="130"/>
                    <a:pt x="105" y="130"/>
                  </a:cubicBezTo>
                  <a:cubicBezTo>
                    <a:pt x="105" y="129"/>
                    <a:pt x="105" y="129"/>
                    <a:pt x="105" y="129"/>
                  </a:cubicBezTo>
                  <a:cubicBezTo>
                    <a:pt x="109" y="129"/>
                    <a:pt x="109" y="129"/>
                    <a:pt x="109" y="129"/>
                  </a:cubicBezTo>
                  <a:cubicBezTo>
                    <a:pt x="113" y="131"/>
                    <a:pt x="113" y="131"/>
                    <a:pt x="113" y="131"/>
                  </a:cubicBezTo>
                  <a:cubicBezTo>
                    <a:pt x="114" y="134"/>
                    <a:pt x="114" y="134"/>
                    <a:pt x="114" y="134"/>
                  </a:cubicBezTo>
                  <a:cubicBezTo>
                    <a:pt x="116" y="132"/>
                    <a:pt x="116" y="132"/>
                    <a:pt x="116" y="132"/>
                  </a:cubicBezTo>
                  <a:cubicBezTo>
                    <a:pt x="122" y="133"/>
                    <a:pt x="122" y="133"/>
                    <a:pt x="122" y="133"/>
                  </a:cubicBezTo>
                  <a:cubicBezTo>
                    <a:pt x="125" y="134"/>
                    <a:pt x="125" y="134"/>
                    <a:pt x="125" y="134"/>
                  </a:cubicBezTo>
                  <a:cubicBezTo>
                    <a:pt x="128" y="134"/>
                    <a:pt x="128" y="134"/>
                    <a:pt x="128" y="134"/>
                  </a:cubicBezTo>
                  <a:cubicBezTo>
                    <a:pt x="131" y="136"/>
                    <a:pt x="131" y="136"/>
                    <a:pt x="131" y="136"/>
                  </a:cubicBezTo>
                  <a:cubicBezTo>
                    <a:pt x="134" y="137"/>
                    <a:pt x="134" y="137"/>
                    <a:pt x="134" y="137"/>
                  </a:cubicBezTo>
                  <a:cubicBezTo>
                    <a:pt x="135" y="134"/>
                    <a:pt x="135" y="134"/>
                    <a:pt x="135" y="134"/>
                  </a:cubicBezTo>
                  <a:cubicBezTo>
                    <a:pt x="132" y="134"/>
                    <a:pt x="132" y="134"/>
                    <a:pt x="132" y="134"/>
                  </a:cubicBezTo>
                  <a:cubicBezTo>
                    <a:pt x="130" y="133"/>
                    <a:pt x="130" y="133"/>
                    <a:pt x="130" y="133"/>
                  </a:cubicBezTo>
                  <a:cubicBezTo>
                    <a:pt x="129" y="130"/>
                    <a:pt x="129" y="130"/>
                    <a:pt x="129" y="130"/>
                  </a:cubicBezTo>
                  <a:cubicBezTo>
                    <a:pt x="125" y="128"/>
                    <a:pt x="125" y="128"/>
                    <a:pt x="125" y="128"/>
                  </a:cubicBezTo>
                  <a:cubicBezTo>
                    <a:pt x="124" y="125"/>
                    <a:pt x="124" y="125"/>
                    <a:pt x="124" y="125"/>
                  </a:cubicBezTo>
                  <a:cubicBezTo>
                    <a:pt x="127" y="124"/>
                    <a:pt x="127" y="124"/>
                    <a:pt x="127" y="124"/>
                  </a:cubicBezTo>
                  <a:cubicBezTo>
                    <a:pt x="129" y="122"/>
                    <a:pt x="129" y="122"/>
                    <a:pt x="129" y="122"/>
                  </a:cubicBezTo>
                  <a:cubicBezTo>
                    <a:pt x="134" y="120"/>
                    <a:pt x="134" y="120"/>
                    <a:pt x="134" y="120"/>
                  </a:cubicBezTo>
                  <a:cubicBezTo>
                    <a:pt x="137" y="117"/>
                    <a:pt x="137" y="117"/>
                    <a:pt x="137" y="117"/>
                  </a:cubicBezTo>
                  <a:cubicBezTo>
                    <a:pt x="141" y="119"/>
                    <a:pt x="141" y="119"/>
                    <a:pt x="141" y="119"/>
                  </a:cubicBezTo>
                  <a:cubicBezTo>
                    <a:pt x="145" y="119"/>
                    <a:pt x="145" y="119"/>
                    <a:pt x="145" y="119"/>
                  </a:cubicBezTo>
                  <a:cubicBezTo>
                    <a:pt x="148" y="121"/>
                    <a:pt x="148" y="121"/>
                    <a:pt x="148" y="121"/>
                  </a:cubicBezTo>
                  <a:cubicBezTo>
                    <a:pt x="149" y="121"/>
                    <a:pt x="149" y="121"/>
                    <a:pt x="149" y="121"/>
                  </a:cubicBezTo>
                  <a:cubicBezTo>
                    <a:pt x="152" y="123"/>
                    <a:pt x="152" y="123"/>
                    <a:pt x="152" y="123"/>
                  </a:cubicBezTo>
                  <a:cubicBezTo>
                    <a:pt x="150" y="119"/>
                    <a:pt x="150" y="119"/>
                    <a:pt x="150" y="119"/>
                  </a:cubicBezTo>
                  <a:cubicBezTo>
                    <a:pt x="150" y="115"/>
                    <a:pt x="150" y="115"/>
                    <a:pt x="150" y="115"/>
                  </a:cubicBezTo>
                  <a:cubicBezTo>
                    <a:pt x="150" y="113"/>
                    <a:pt x="150" y="113"/>
                    <a:pt x="150" y="113"/>
                  </a:cubicBezTo>
                  <a:cubicBezTo>
                    <a:pt x="146" y="112"/>
                    <a:pt x="146" y="112"/>
                    <a:pt x="146" y="112"/>
                  </a:cubicBezTo>
                  <a:cubicBezTo>
                    <a:pt x="147" y="106"/>
                    <a:pt x="147" y="106"/>
                    <a:pt x="147" y="106"/>
                  </a:cubicBezTo>
                  <a:cubicBezTo>
                    <a:pt x="143" y="101"/>
                    <a:pt x="143" y="101"/>
                    <a:pt x="143" y="101"/>
                  </a:cubicBezTo>
                  <a:cubicBezTo>
                    <a:pt x="138" y="98"/>
                    <a:pt x="138" y="98"/>
                    <a:pt x="138" y="98"/>
                  </a:cubicBezTo>
                  <a:cubicBezTo>
                    <a:pt x="138" y="97"/>
                    <a:pt x="138" y="97"/>
                    <a:pt x="138" y="97"/>
                  </a:cubicBezTo>
                  <a:cubicBezTo>
                    <a:pt x="144" y="99"/>
                    <a:pt x="144" y="99"/>
                    <a:pt x="144" y="99"/>
                  </a:cubicBezTo>
                  <a:cubicBezTo>
                    <a:pt x="156" y="100"/>
                    <a:pt x="156" y="100"/>
                    <a:pt x="156" y="100"/>
                  </a:cubicBezTo>
                  <a:cubicBezTo>
                    <a:pt x="157" y="102"/>
                    <a:pt x="157" y="102"/>
                    <a:pt x="157" y="102"/>
                  </a:cubicBezTo>
                  <a:cubicBezTo>
                    <a:pt x="161" y="104"/>
                    <a:pt x="161" y="104"/>
                    <a:pt x="161" y="104"/>
                  </a:cubicBezTo>
                  <a:cubicBezTo>
                    <a:pt x="161" y="105"/>
                    <a:pt x="161" y="105"/>
                    <a:pt x="161" y="105"/>
                  </a:cubicBezTo>
                  <a:cubicBezTo>
                    <a:pt x="155" y="107"/>
                    <a:pt x="155" y="107"/>
                    <a:pt x="155" y="107"/>
                  </a:cubicBezTo>
                  <a:cubicBezTo>
                    <a:pt x="153" y="109"/>
                    <a:pt x="153" y="109"/>
                    <a:pt x="153" y="109"/>
                  </a:cubicBezTo>
                  <a:cubicBezTo>
                    <a:pt x="153" y="110"/>
                    <a:pt x="153" y="110"/>
                    <a:pt x="153" y="110"/>
                  </a:cubicBezTo>
                  <a:cubicBezTo>
                    <a:pt x="156" y="111"/>
                    <a:pt x="156" y="111"/>
                    <a:pt x="156" y="111"/>
                  </a:cubicBezTo>
                  <a:cubicBezTo>
                    <a:pt x="158" y="114"/>
                    <a:pt x="158" y="114"/>
                    <a:pt x="158" y="114"/>
                  </a:cubicBezTo>
                  <a:cubicBezTo>
                    <a:pt x="163" y="115"/>
                    <a:pt x="163" y="115"/>
                    <a:pt x="163" y="115"/>
                  </a:cubicBezTo>
                  <a:cubicBezTo>
                    <a:pt x="164" y="115"/>
                    <a:pt x="164" y="115"/>
                    <a:pt x="164" y="115"/>
                  </a:cubicBezTo>
                  <a:cubicBezTo>
                    <a:pt x="166" y="115"/>
                    <a:pt x="166" y="115"/>
                    <a:pt x="166" y="115"/>
                  </a:cubicBezTo>
                  <a:cubicBezTo>
                    <a:pt x="170" y="114"/>
                    <a:pt x="170" y="114"/>
                    <a:pt x="170" y="114"/>
                  </a:cubicBezTo>
                  <a:cubicBezTo>
                    <a:pt x="172" y="114"/>
                    <a:pt x="172" y="114"/>
                    <a:pt x="172" y="114"/>
                  </a:cubicBezTo>
                  <a:cubicBezTo>
                    <a:pt x="173" y="109"/>
                    <a:pt x="173" y="109"/>
                    <a:pt x="173" y="109"/>
                  </a:cubicBezTo>
                  <a:cubicBezTo>
                    <a:pt x="177" y="109"/>
                    <a:pt x="177" y="109"/>
                    <a:pt x="177" y="109"/>
                  </a:cubicBezTo>
                  <a:cubicBezTo>
                    <a:pt x="177" y="107"/>
                    <a:pt x="177" y="107"/>
                    <a:pt x="177" y="107"/>
                  </a:cubicBezTo>
                  <a:cubicBezTo>
                    <a:pt x="180" y="107"/>
                    <a:pt x="180" y="107"/>
                    <a:pt x="180" y="107"/>
                  </a:cubicBezTo>
                  <a:cubicBezTo>
                    <a:pt x="188" y="102"/>
                    <a:pt x="188" y="102"/>
                    <a:pt x="188" y="102"/>
                  </a:cubicBezTo>
                  <a:cubicBezTo>
                    <a:pt x="190" y="102"/>
                    <a:pt x="190" y="102"/>
                    <a:pt x="190" y="102"/>
                  </a:cubicBezTo>
                  <a:cubicBezTo>
                    <a:pt x="194" y="102"/>
                    <a:pt x="194" y="102"/>
                    <a:pt x="194" y="102"/>
                  </a:cubicBezTo>
                  <a:cubicBezTo>
                    <a:pt x="197" y="101"/>
                    <a:pt x="197" y="101"/>
                    <a:pt x="197" y="101"/>
                  </a:cubicBezTo>
                  <a:cubicBezTo>
                    <a:pt x="197" y="102"/>
                    <a:pt x="197" y="102"/>
                    <a:pt x="197" y="102"/>
                  </a:cubicBezTo>
                  <a:cubicBezTo>
                    <a:pt x="198" y="102"/>
                    <a:pt x="198" y="102"/>
                    <a:pt x="198" y="102"/>
                  </a:cubicBezTo>
                  <a:cubicBezTo>
                    <a:pt x="200" y="101"/>
                    <a:pt x="200" y="101"/>
                    <a:pt x="200" y="101"/>
                  </a:cubicBezTo>
                  <a:cubicBezTo>
                    <a:pt x="198" y="99"/>
                    <a:pt x="198" y="99"/>
                    <a:pt x="198" y="99"/>
                  </a:cubicBezTo>
                  <a:cubicBezTo>
                    <a:pt x="203" y="97"/>
                    <a:pt x="203" y="97"/>
                    <a:pt x="203" y="97"/>
                  </a:cubicBezTo>
                  <a:cubicBezTo>
                    <a:pt x="204" y="98"/>
                    <a:pt x="204" y="98"/>
                    <a:pt x="204" y="98"/>
                  </a:cubicBezTo>
                  <a:cubicBezTo>
                    <a:pt x="205" y="96"/>
                    <a:pt x="205" y="96"/>
                    <a:pt x="205" y="96"/>
                  </a:cubicBezTo>
                  <a:cubicBezTo>
                    <a:pt x="209" y="96"/>
                    <a:pt x="209" y="96"/>
                    <a:pt x="209" y="96"/>
                  </a:cubicBezTo>
                  <a:cubicBezTo>
                    <a:pt x="206" y="98"/>
                    <a:pt x="206" y="98"/>
                    <a:pt x="206" y="98"/>
                  </a:cubicBezTo>
                  <a:cubicBezTo>
                    <a:pt x="206" y="100"/>
                    <a:pt x="206" y="100"/>
                    <a:pt x="206" y="100"/>
                  </a:cubicBezTo>
                  <a:cubicBezTo>
                    <a:pt x="205" y="101"/>
                    <a:pt x="205" y="101"/>
                    <a:pt x="205" y="101"/>
                  </a:cubicBezTo>
                  <a:cubicBezTo>
                    <a:pt x="203" y="103"/>
                    <a:pt x="203" y="103"/>
                    <a:pt x="203" y="103"/>
                  </a:cubicBezTo>
                  <a:cubicBezTo>
                    <a:pt x="205" y="103"/>
                    <a:pt x="205" y="103"/>
                    <a:pt x="205" y="103"/>
                  </a:cubicBezTo>
                  <a:cubicBezTo>
                    <a:pt x="204" y="105"/>
                    <a:pt x="204" y="105"/>
                    <a:pt x="204" y="105"/>
                  </a:cubicBezTo>
                  <a:cubicBezTo>
                    <a:pt x="200" y="106"/>
                    <a:pt x="200" y="106"/>
                    <a:pt x="200" y="106"/>
                  </a:cubicBezTo>
                  <a:cubicBezTo>
                    <a:pt x="198" y="109"/>
                    <a:pt x="198" y="109"/>
                    <a:pt x="198" y="109"/>
                  </a:cubicBezTo>
                  <a:cubicBezTo>
                    <a:pt x="201" y="113"/>
                    <a:pt x="201" y="113"/>
                    <a:pt x="201" y="113"/>
                  </a:cubicBezTo>
                  <a:cubicBezTo>
                    <a:pt x="200" y="108"/>
                    <a:pt x="200" y="108"/>
                    <a:pt x="200" y="108"/>
                  </a:cubicBezTo>
                  <a:cubicBezTo>
                    <a:pt x="204" y="107"/>
                    <a:pt x="204" y="107"/>
                    <a:pt x="204" y="107"/>
                  </a:cubicBezTo>
                  <a:cubicBezTo>
                    <a:pt x="206" y="106"/>
                    <a:pt x="206" y="106"/>
                    <a:pt x="206" y="106"/>
                  </a:cubicBezTo>
                  <a:cubicBezTo>
                    <a:pt x="209" y="105"/>
                    <a:pt x="209" y="105"/>
                    <a:pt x="209" y="105"/>
                  </a:cubicBezTo>
                  <a:cubicBezTo>
                    <a:pt x="211" y="101"/>
                    <a:pt x="211" y="101"/>
                    <a:pt x="211" y="101"/>
                  </a:cubicBezTo>
                  <a:cubicBezTo>
                    <a:pt x="213" y="101"/>
                    <a:pt x="213" y="101"/>
                    <a:pt x="213" y="101"/>
                  </a:cubicBezTo>
                  <a:cubicBezTo>
                    <a:pt x="215" y="102"/>
                    <a:pt x="215" y="102"/>
                    <a:pt x="215" y="102"/>
                  </a:cubicBezTo>
                  <a:cubicBezTo>
                    <a:pt x="216" y="100"/>
                    <a:pt x="216" y="100"/>
                    <a:pt x="216" y="100"/>
                  </a:cubicBezTo>
                  <a:cubicBezTo>
                    <a:pt x="225" y="99"/>
                    <a:pt x="225" y="99"/>
                    <a:pt x="225" y="99"/>
                  </a:cubicBezTo>
                  <a:cubicBezTo>
                    <a:pt x="228" y="101"/>
                    <a:pt x="228" y="101"/>
                    <a:pt x="228" y="101"/>
                  </a:cubicBezTo>
                  <a:cubicBezTo>
                    <a:pt x="232" y="98"/>
                    <a:pt x="232" y="98"/>
                    <a:pt x="232" y="98"/>
                  </a:cubicBezTo>
                  <a:cubicBezTo>
                    <a:pt x="237" y="97"/>
                    <a:pt x="237" y="97"/>
                    <a:pt x="237" y="97"/>
                  </a:cubicBezTo>
                  <a:cubicBezTo>
                    <a:pt x="240" y="99"/>
                    <a:pt x="240" y="99"/>
                    <a:pt x="240" y="99"/>
                  </a:cubicBezTo>
                  <a:cubicBezTo>
                    <a:pt x="240" y="101"/>
                    <a:pt x="240" y="101"/>
                    <a:pt x="240" y="101"/>
                  </a:cubicBezTo>
                  <a:cubicBezTo>
                    <a:pt x="246" y="102"/>
                    <a:pt x="246" y="102"/>
                    <a:pt x="246" y="102"/>
                  </a:cubicBezTo>
                  <a:cubicBezTo>
                    <a:pt x="245" y="99"/>
                    <a:pt x="245" y="99"/>
                    <a:pt x="245" y="99"/>
                  </a:cubicBezTo>
                  <a:cubicBezTo>
                    <a:pt x="250" y="100"/>
                    <a:pt x="250" y="100"/>
                    <a:pt x="250" y="100"/>
                  </a:cubicBezTo>
                  <a:cubicBezTo>
                    <a:pt x="251" y="98"/>
                    <a:pt x="251" y="98"/>
                    <a:pt x="251" y="98"/>
                  </a:cubicBezTo>
                  <a:cubicBezTo>
                    <a:pt x="249" y="95"/>
                    <a:pt x="249" y="95"/>
                    <a:pt x="249" y="95"/>
                  </a:cubicBezTo>
                  <a:cubicBezTo>
                    <a:pt x="243" y="91"/>
                    <a:pt x="243" y="91"/>
                    <a:pt x="243" y="91"/>
                  </a:cubicBezTo>
                  <a:cubicBezTo>
                    <a:pt x="243" y="90"/>
                    <a:pt x="243" y="90"/>
                    <a:pt x="243" y="90"/>
                  </a:cubicBezTo>
                  <a:cubicBezTo>
                    <a:pt x="246" y="90"/>
                    <a:pt x="246" y="90"/>
                    <a:pt x="246" y="90"/>
                  </a:cubicBezTo>
                  <a:cubicBezTo>
                    <a:pt x="246" y="89"/>
                    <a:pt x="246" y="89"/>
                    <a:pt x="246" y="89"/>
                  </a:cubicBezTo>
                  <a:cubicBezTo>
                    <a:pt x="249" y="89"/>
                    <a:pt x="249" y="89"/>
                    <a:pt x="249" y="89"/>
                  </a:cubicBezTo>
                  <a:cubicBezTo>
                    <a:pt x="253" y="90"/>
                    <a:pt x="253" y="90"/>
                    <a:pt x="253" y="90"/>
                  </a:cubicBezTo>
                  <a:cubicBezTo>
                    <a:pt x="261" y="90"/>
                    <a:pt x="261" y="90"/>
                    <a:pt x="261" y="90"/>
                  </a:cubicBezTo>
                  <a:cubicBezTo>
                    <a:pt x="265" y="90"/>
                    <a:pt x="265" y="90"/>
                    <a:pt x="265" y="90"/>
                  </a:cubicBezTo>
                  <a:cubicBezTo>
                    <a:pt x="273" y="93"/>
                    <a:pt x="273" y="93"/>
                    <a:pt x="273" y="93"/>
                  </a:cubicBezTo>
                  <a:cubicBezTo>
                    <a:pt x="276" y="94"/>
                    <a:pt x="276" y="94"/>
                    <a:pt x="276" y="94"/>
                  </a:cubicBezTo>
                  <a:cubicBezTo>
                    <a:pt x="283" y="96"/>
                    <a:pt x="283" y="96"/>
                    <a:pt x="283" y="96"/>
                  </a:cubicBezTo>
                  <a:cubicBezTo>
                    <a:pt x="291" y="98"/>
                    <a:pt x="291" y="98"/>
                    <a:pt x="291" y="98"/>
                  </a:cubicBezTo>
                  <a:cubicBezTo>
                    <a:pt x="298" y="102"/>
                    <a:pt x="298" y="102"/>
                    <a:pt x="298" y="102"/>
                  </a:cubicBezTo>
                  <a:cubicBezTo>
                    <a:pt x="299" y="104"/>
                    <a:pt x="299" y="104"/>
                    <a:pt x="299" y="104"/>
                  </a:cubicBezTo>
                  <a:cubicBezTo>
                    <a:pt x="300" y="104"/>
                    <a:pt x="300" y="104"/>
                    <a:pt x="300" y="104"/>
                  </a:cubicBezTo>
                  <a:cubicBezTo>
                    <a:pt x="303" y="98"/>
                    <a:pt x="303" y="98"/>
                    <a:pt x="303" y="98"/>
                  </a:cubicBezTo>
                  <a:cubicBezTo>
                    <a:pt x="302" y="98"/>
                    <a:pt x="302" y="98"/>
                    <a:pt x="302" y="98"/>
                  </a:cubicBezTo>
                  <a:cubicBezTo>
                    <a:pt x="299" y="98"/>
                    <a:pt x="299" y="98"/>
                    <a:pt x="299" y="98"/>
                  </a:cubicBezTo>
                  <a:cubicBezTo>
                    <a:pt x="294" y="95"/>
                    <a:pt x="294" y="95"/>
                    <a:pt x="294" y="95"/>
                  </a:cubicBezTo>
                  <a:cubicBezTo>
                    <a:pt x="294" y="92"/>
                    <a:pt x="294" y="92"/>
                    <a:pt x="294" y="92"/>
                  </a:cubicBezTo>
                  <a:cubicBezTo>
                    <a:pt x="287" y="92"/>
                    <a:pt x="287" y="92"/>
                    <a:pt x="287" y="92"/>
                  </a:cubicBezTo>
                  <a:cubicBezTo>
                    <a:pt x="286" y="93"/>
                    <a:pt x="286" y="93"/>
                    <a:pt x="286" y="93"/>
                  </a:cubicBezTo>
                  <a:cubicBezTo>
                    <a:pt x="284" y="90"/>
                    <a:pt x="284" y="90"/>
                    <a:pt x="284" y="90"/>
                  </a:cubicBezTo>
                  <a:cubicBezTo>
                    <a:pt x="284" y="88"/>
                    <a:pt x="284" y="88"/>
                    <a:pt x="284" y="88"/>
                  </a:cubicBezTo>
                  <a:cubicBezTo>
                    <a:pt x="285" y="88"/>
                    <a:pt x="285" y="88"/>
                    <a:pt x="285" y="88"/>
                  </a:cubicBezTo>
                  <a:cubicBezTo>
                    <a:pt x="283" y="85"/>
                    <a:pt x="283" y="85"/>
                    <a:pt x="283" y="85"/>
                  </a:cubicBezTo>
                  <a:cubicBezTo>
                    <a:pt x="280" y="82"/>
                    <a:pt x="280" y="82"/>
                    <a:pt x="280" y="82"/>
                  </a:cubicBezTo>
                  <a:cubicBezTo>
                    <a:pt x="278" y="81"/>
                    <a:pt x="278" y="81"/>
                    <a:pt x="278" y="81"/>
                  </a:cubicBezTo>
                  <a:cubicBezTo>
                    <a:pt x="277" y="80"/>
                    <a:pt x="277" y="80"/>
                    <a:pt x="277" y="80"/>
                  </a:cubicBezTo>
                  <a:cubicBezTo>
                    <a:pt x="279" y="77"/>
                    <a:pt x="279" y="77"/>
                    <a:pt x="279" y="77"/>
                  </a:cubicBezTo>
                  <a:cubicBezTo>
                    <a:pt x="285" y="75"/>
                    <a:pt x="285" y="75"/>
                    <a:pt x="285" y="75"/>
                  </a:cubicBezTo>
                  <a:cubicBezTo>
                    <a:pt x="284" y="67"/>
                    <a:pt x="284" y="67"/>
                    <a:pt x="284" y="67"/>
                  </a:cubicBezTo>
                  <a:cubicBezTo>
                    <a:pt x="286" y="64"/>
                    <a:pt x="286" y="64"/>
                    <a:pt x="286" y="64"/>
                  </a:cubicBezTo>
                  <a:cubicBezTo>
                    <a:pt x="290" y="65"/>
                    <a:pt x="290" y="65"/>
                    <a:pt x="290" y="65"/>
                  </a:cubicBezTo>
                  <a:cubicBezTo>
                    <a:pt x="300" y="64"/>
                    <a:pt x="300" y="64"/>
                    <a:pt x="300" y="64"/>
                  </a:cubicBezTo>
                  <a:cubicBezTo>
                    <a:pt x="302" y="64"/>
                    <a:pt x="302" y="64"/>
                    <a:pt x="302" y="64"/>
                  </a:cubicBezTo>
                  <a:cubicBezTo>
                    <a:pt x="308" y="66"/>
                    <a:pt x="308" y="66"/>
                    <a:pt x="308" y="66"/>
                  </a:cubicBezTo>
                  <a:cubicBezTo>
                    <a:pt x="307" y="67"/>
                    <a:pt x="307" y="67"/>
                    <a:pt x="307" y="67"/>
                  </a:cubicBezTo>
                  <a:cubicBezTo>
                    <a:pt x="309" y="70"/>
                    <a:pt x="309" y="70"/>
                    <a:pt x="309" y="70"/>
                  </a:cubicBezTo>
                  <a:cubicBezTo>
                    <a:pt x="308" y="72"/>
                    <a:pt x="308" y="72"/>
                    <a:pt x="308" y="72"/>
                  </a:cubicBezTo>
                  <a:cubicBezTo>
                    <a:pt x="308" y="76"/>
                    <a:pt x="308" y="76"/>
                    <a:pt x="308" y="76"/>
                  </a:cubicBezTo>
                  <a:cubicBezTo>
                    <a:pt x="312" y="79"/>
                    <a:pt x="312" y="79"/>
                    <a:pt x="312" y="79"/>
                  </a:cubicBezTo>
                  <a:cubicBezTo>
                    <a:pt x="315" y="79"/>
                    <a:pt x="315" y="79"/>
                    <a:pt x="315" y="79"/>
                  </a:cubicBezTo>
                  <a:cubicBezTo>
                    <a:pt x="318" y="84"/>
                    <a:pt x="318" y="84"/>
                    <a:pt x="318" y="84"/>
                  </a:cubicBezTo>
                  <a:cubicBezTo>
                    <a:pt x="318" y="86"/>
                    <a:pt x="318" y="86"/>
                    <a:pt x="318" y="86"/>
                  </a:cubicBezTo>
                  <a:cubicBezTo>
                    <a:pt x="319" y="86"/>
                    <a:pt x="319" y="86"/>
                    <a:pt x="319" y="86"/>
                  </a:cubicBezTo>
                  <a:cubicBezTo>
                    <a:pt x="321" y="90"/>
                    <a:pt x="321" y="90"/>
                    <a:pt x="321" y="90"/>
                  </a:cubicBezTo>
                  <a:cubicBezTo>
                    <a:pt x="324" y="94"/>
                    <a:pt x="324" y="94"/>
                    <a:pt x="324" y="94"/>
                  </a:cubicBezTo>
                  <a:cubicBezTo>
                    <a:pt x="325" y="97"/>
                    <a:pt x="325" y="97"/>
                    <a:pt x="325" y="97"/>
                  </a:cubicBezTo>
                  <a:cubicBezTo>
                    <a:pt x="328" y="99"/>
                    <a:pt x="328" y="99"/>
                    <a:pt x="328" y="99"/>
                  </a:cubicBezTo>
                  <a:cubicBezTo>
                    <a:pt x="331" y="100"/>
                    <a:pt x="331" y="100"/>
                    <a:pt x="331" y="100"/>
                  </a:cubicBezTo>
                  <a:cubicBezTo>
                    <a:pt x="330" y="102"/>
                    <a:pt x="330" y="102"/>
                    <a:pt x="330" y="102"/>
                  </a:cubicBezTo>
                  <a:cubicBezTo>
                    <a:pt x="332" y="106"/>
                    <a:pt x="332" y="106"/>
                    <a:pt x="332" y="106"/>
                  </a:cubicBezTo>
                  <a:cubicBezTo>
                    <a:pt x="329" y="110"/>
                    <a:pt x="329" y="110"/>
                    <a:pt x="329" y="110"/>
                  </a:cubicBezTo>
                  <a:cubicBezTo>
                    <a:pt x="330" y="111"/>
                    <a:pt x="330" y="111"/>
                    <a:pt x="330" y="111"/>
                  </a:cubicBezTo>
                  <a:cubicBezTo>
                    <a:pt x="329" y="114"/>
                    <a:pt x="329" y="114"/>
                    <a:pt x="329" y="114"/>
                  </a:cubicBezTo>
                  <a:cubicBezTo>
                    <a:pt x="326" y="115"/>
                    <a:pt x="326" y="115"/>
                    <a:pt x="326" y="115"/>
                  </a:cubicBezTo>
                  <a:cubicBezTo>
                    <a:pt x="322" y="116"/>
                    <a:pt x="322" y="116"/>
                    <a:pt x="322" y="116"/>
                  </a:cubicBezTo>
                  <a:cubicBezTo>
                    <a:pt x="318" y="116"/>
                    <a:pt x="318" y="116"/>
                    <a:pt x="318" y="116"/>
                  </a:cubicBezTo>
                  <a:cubicBezTo>
                    <a:pt x="314" y="115"/>
                    <a:pt x="314" y="115"/>
                    <a:pt x="314" y="115"/>
                  </a:cubicBezTo>
                  <a:cubicBezTo>
                    <a:pt x="308" y="115"/>
                    <a:pt x="308" y="115"/>
                    <a:pt x="308" y="115"/>
                  </a:cubicBezTo>
                  <a:cubicBezTo>
                    <a:pt x="302" y="116"/>
                    <a:pt x="302" y="116"/>
                    <a:pt x="302" y="116"/>
                  </a:cubicBezTo>
                  <a:cubicBezTo>
                    <a:pt x="304" y="116"/>
                    <a:pt x="304" y="116"/>
                    <a:pt x="304" y="116"/>
                  </a:cubicBezTo>
                  <a:cubicBezTo>
                    <a:pt x="310" y="116"/>
                    <a:pt x="310" y="116"/>
                    <a:pt x="310" y="116"/>
                  </a:cubicBezTo>
                  <a:cubicBezTo>
                    <a:pt x="313" y="116"/>
                    <a:pt x="313" y="116"/>
                    <a:pt x="313" y="116"/>
                  </a:cubicBezTo>
                  <a:cubicBezTo>
                    <a:pt x="316" y="118"/>
                    <a:pt x="316" y="118"/>
                    <a:pt x="316" y="118"/>
                  </a:cubicBezTo>
                  <a:cubicBezTo>
                    <a:pt x="325" y="119"/>
                    <a:pt x="325" y="119"/>
                    <a:pt x="325" y="119"/>
                  </a:cubicBezTo>
                  <a:cubicBezTo>
                    <a:pt x="328" y="119"/>
                    <a:pt x="328" y="119"/>
                    <a:pt x="328" y="119"/>
                  </a:cubicBezTo>
                  <a:cubicBezTo>
                    <a:pt x="332" y="120"/>
                    <a:pt x="332" y="120"/>
                    <a:pt x="332" y="120"/>
                  </a:cubicBezTo>
                  <a:cubicBezTo>
                    <a:pt x="334" y="119"/>
                    <a:pt x="334" y="119"/>
                    <a:pt x="334" y="119"/>
                  </a:cubicBezTo>
                  <a:cubicBezTo>
                    <a:pt x="334" y="117"/>
                    <a:pt x="334" y="117"/>
                    <a:pt x="334" y="117"/>
                  </a:cubicBezTo>
                  <a:cubicBezTo>
                    <a:pt x="341" y="113"/>
                    <a:pt x="341" y="113"/>
                    <a:pt x="341" y="113"/>
                  </a:cubicBezTo>
                  <a:cubicBezTo>
                    <a:pt x="340" y="110"/>
                    <a:pt x="340" y="110"/>
                    <a:pt x="340" y="110"/>
                  </a:cubicBezTo>
                  <a:cubicBezTo>
                    <a:pt x="343" y="105"/>
                    <a:pt x="343" y="105"/>
                    <a:pt x="343" y="105"/>
                  </a:cubicBezTo>
                  <a:cubicBezTo>
                    <a:pt x="338" y="102"/>
                    <a:pt x="338" y="102"/>
                    <a:pt x="338" y="102"/>
                  </a:cubicBezTo>
                  <a:cubicBezTo>
                    <a:pt x="338" y="98"/>
                    <a:pt x="338" y="98"/>
                    <a:pt x="338" y="98"/>
                  </a:cubicBezTo>
                  <a:cubicBezTo>
                    <a:pt x="347" y="96"/>
                    <a:pt x="347" y="96"/>
                    <a:pt x="347" y="96"/>
                  </a:cubicBezTo>
                  <a:cubicBezTo>
                    <a:pt x="355" y="100"/>
                    <a:pt x="355" y="100"/>
                    <a:pt x="355" y="100"/>
                  </a:cubicBezTo>
                  <a:cubicBezTo>
                    <a:pt x="359" y="107"/>
                    <a:pt x="359" y="107"/>
                    <a:pt x="359" y="107"/>
                  </a:cubicBezTo>
                  <a:cubicBezTo>
                    <a:pt x="363" y="108"/>
                    <a:pt x="363" y="108"/>
                    <a:pt x="363" y="108"/>
                  </a:cubicBezTo>
                  <a:cubicBezTo>
                    <a:pt x="360" y="105"/>
                    <a:pt x="360" y="105"/>
                    <a:pt x="360" y="105"/>
                  </a:cubicBezTo>
                  <a:cubicBezTo>
                    <a:pt x="359" y="103"/>
                    <a:pt x="359" y="103"/>
                    <a:pt x="359" y="103"/>
                  </a:cubicBezTo>
                  <a:cubicBezTo>
                    <a:pt x="362" y="102"/>
                    <a:pt x="362" y="102"/>
                    <a:pt x="362" y="102"/>
                  </a:cubicBezTo>
                  <a:cubicBezTo>
                    <a:pt x="356" y="97"/>
                    <a:pt x="356" y="97"/>
                    <a:pt x="356" y="97"/>
                  </a:cubicBezTo>
                  <a:cubicBezTo>
                    <a:pt x="350" y="96"/>
                    <a:pt x="350" y="96"/>
                    <a:pt x="350" y="96"/>
                  </a:cubicBezTo>
                  <a:cubicBezTo>
                    <a:pt x="349" y="95"/>
                    <a:pt x="349" y="95"/>
                    <a:pt x="349" y="95"/>
                  </a:cubicBezTo>
                  <a:cubicBezTo>
                    <a:pt x="340" y="93"/>
                    <a:pt x="340" y="93"/>
                    <a:pt x="340" y="93"/>
                  </a:cubicBezTo>
                  <a:cubicBezTo>
                    <a:pt x="338" y="95"/>
                    <a:pt x="338" y="95"/>
                    <a:pt x="338" y="95"/>
                  </a:cubicBezTo>
                  <a:cubicBezTo>
                    <a:pt x="334" y="94"/>
                    <a:pt x="334" y="94"/>
                    <a:pt x="334" y="94"/>
                  </a:cubicBezTo>
                  <a:cubicBezTo>
                    <a:pt x="331" y="95"/>
                    <a:pt x="331" y="95"/>
                    <a:pt x="331" y="95"/>
                  </a:cubicBezTo>
                  <a:cubicBezTo>
                    <a:pt x="329" y="92"/>
                    <a:pt x="329" y="92"/>
                    <a:pt x="329" y="92"/>
                  </a:cubicBezTo>
                  <a:cubicBezTo>
                    <a:pt x="327" y="90"/>
                    <a:pt x="327" y="90"/>
                    <a:pt x="327" y="90"/>
                  </a:cubicBezTo>
                  <a:cubicBezTo>
                    <a:pt x="326" y="86"/>
                    <a:pt x="326" y="86"/>
                    <a:pt x="326" y="86"/>
                  </a:cubicBezTo>
                  <a:cubicBezTo>
                    <a:pt x="326" y="82"/>
                    <a:pt x="326" y="82"/>
                    <a:pt x="326" y="82"/>
                  </a:cubicBezTo>
                  <a:cubicBezTo>
                    <a:pt x="319" y="78"/>
                    <a:pt x="319" y="78"/>
                    <a:pt x="319" y="78"/>
                  </a:cubicBezTo>
                  <a:cubicBezTo>
                    <a:pt x="315" y="77"/>
                    <a:pt x="315" y="77"/>
                    <a:pt x="315" y="77"/>
                  </a:cubicBezTo>
                  <a:cubicBezTo>
                    <a:pt x="317" y="76"/>
                    <a:pt x="317" y="76"/>
                    <a:pt x="317" y="76"/>
                  </a:cubicBezTo>
                  <a:cubicBezTo>
                    <a:pt x="318" y="73"/>
                    <a:pt x="318" y="73"/>
                    <a:pt x="318" y="73"/>
                  </a:cubicBezTo>
                  <a:cubicBezTo>
                    <a:pt x="322" y="71"/>
                    <a:pt x="322" y="71"/>
                    <a:pt x="322" y="71"/>
                  </a:cubicBezTo>
                  <a:cubicBezTo>
                    <a:pt x="322" y="69"/>
                    <a:pt x="322" y="69"/>
                    <a:pt x="322" y="69"/>
                  </a:cubicBezTo>
                  <a:cubicBezTo>
                    <a:pt x="320" y="64"/>
                    <a:pt x="320" y="64"/>
                    <a:pt x="320" y="64"/>
                  </a:cubicBezTo>
                  <a:cubicBezTo>
                    <a:pt x="323" y="66"/>
                    <a:pt x="323" y="66"/>
                    <a:pt x="323" y="66"/>
                  </a:cubicBezTo>
                  <a:cubicBezTo>
                    <a:pt x="326" y="70"/>
                    <a:pt x="326" y="70"/>
                    <a:pt x="326" y="70"/>
                  </a:cubicBezTo>
                  <a:cubicBezTo>
                    <a:pt x="327" y="73"/>
                    <a:pt x="327" y="73"/>
                    <a:pt x="327" y="73"/>
                  </a:cubicBezTo>
                  <a:cubicBezTo>
                    <a:pt x="328" y="74"/>
                    <a:pt x="328" y="74"/>
                    <a:pt x="328" y="74"/>
                  </a:cubicBezTo>
                  <a:cubicBezTo>
                    <a:pt x="329" y="77"/>
                    <a:pt x="329" y="77"/>
                    <a:pt x="329" y="77"/>
                  </a:cubicBezTo>
                  <a:cubicBezTo>
                    <a:pt x="339" y="79"/>
                    <a:pt x="339" y="79"/>
                    <a:pt x="339" y="79"/>
                  </a:cubicBezTo>
                  <a:cubicBezTo>
                    <a:pt x="345" y="79"/>
                    <a:pt x="345" y="79"/>
                    <a:pt x="345" y="79"/>
                  </a:cubicBezTo>
                  <a:cubicBezTo>
                    <a:pt x="349" y="80"/>
                    <a:pt x="349" y="80"/>
                    <a:pt x="349" y="80"/>
                  </a:cubicBezTo>
                  <a:cubicBezTo>
                    <a:pt x="352" y="80"/>
                    <a:pt x="352" y="80"/>
                    <a:pt x="352" y="80"/>
                  </a:cubicBezTo>
                  <a:cubicBezTo>
                    <a:pt x="348" y="78"/>
                    <a:pt x="348" y="78"/>
                    <a:pt x="348" y="78"/>
                  </a:cubicBezTo>
                  <a:cubicBezTo>
                    <a:pt x="342" y="77"/>
                    <a:pt x="342" y="77"/>
                    <a:pt x="342" y="77"/>
                  </a:cubicBezTo>
                  <a:cubicBezTo>
                    <a:pt x="336" y="76"/>
                    <a:pt x="336" y="76"/>
                    <a:pt x="336" y="76"/>
                  </a:cubicBezTo>
                  <a:cubicBezTo>
                    <a:pt x="330" y="72"/>
                    <a:pt x="330" y="72"/>
                    <a:pt x="330" y="72"/>
                  </a:cubicBezTo>
                  <a:cubicBezTo>
                    <a:pt x="336" y="71"/>
                    <a:pt x="336" y="71"/>
                    <a:pt x="336" y="71"/>
                  </a:cubicBezTo>
                  <a:cubicBezTo>
                    <a:pt x="341" y="73"/>
                    <a:pt x="341" y="73"/>
                    <a:pt x="341" y="73"/>
                  </a:cubicBezTo>
                  <a:cubicBezTo>
                    <a:pt x="344" y="73"/>
                    <a:pt x="344" y="73"/>
                    <a:pt x="344" y="73"/>
                  </a:cubicBezTo>
                  <a:cubicBezTo>
                    <a:pt x="344" y="71"/>
                    <a:pt x="344" y="71"/>
                    <a:pt x="344" y="71"/>
                  </a:cubicBezTo>
                  <a:cubicBezTo>
                    <a:pt x="339" y="71"/>
                    <a:pt x="339" y="71"/>
                    <a:pt x="339" y="71"/>
                  </a:cubicBezTo>
                  <a:cubicBezTo>
                    <a:pt x="341" y="69"/>
                    <a:pt x="341" y="69"/>
                    <a:pt x="341" y="69"/>
                  </a:cubicBezTo>
                  <a:cubicBezTo>
                    <a:pt x="348" y="68"/>
                    <a:pt x="348" y="68"/>
                    <a:pt x="348" y="68"/>
                  </a:cubicBezTo>
                  <a:cubicBezTo>
                    <a:pt x="353" y="70"/>
                    <a:pt x="353" y="70"/>
                    <a:pt x="353" y="70"/>
                  </a:cubicBezTo>
                  <a:cubicBezTo>
                    <a:pt x="357" y="70"/>
                    <a:pt x="357" y="70"/>
                    <a:pt x="357" y="70"/>
                  </a:cubicBezTo>
                  <a:cubicBezTo>
                    <a:pt x="362" y="73"/>
                    <a:pt x="362" y="73"/>
                    <a:pt x="362" y="73"/>
                  </a:cubicBezTo>
                  <a:cubicBezTo>
                    <a:pt x="366" y="74"/>
                    <a:pt x="366" y="74"/>
                    <a:pt x="366" y="74"/>
                  </a:cubicBezTo>
                  <a:cubicBezTo>
                    <a:pt x="374" y="75"/>
                    <a:pt x="374" y="75"/>
                    <a:pt x="374" y="75"/>
                  </a:cubicBezTo>
                  <a:cubicBezTo>
                    <a:pt x="375" y="76"/>
                    <a:pt x="375" y="76"/>
                    <a:pt x="375" y="76"/>
                  </a:cubicBezTo>
                  <a:cubicBezTo>
                    <a:pt x="372" y="77"/>
                    <a:pt x="372" y="77"/>
                    <a:pt x="372" y="77"/>
                  </a:cubicBezTo>
                  <a:cubicBezTo>
                    <a:pt x="375" y="81"/>
                    <a:pt x="375" y="81"/>
                    <a:pt x="375" y="81"/>
                  </a:cubicBezTo>
                  <a:cubicBezTo>
                    <a:pt x="375" y="84"/>
                    <a:pt x="375" y="84"/>
                    <a:pt x="375" y="84"/>
                  </a:cubicBezTo>
                  <a:cubicBezTo>
                    <a:pt x="377" y="84"/>
                    <a:pt x="377" y="84"/>
                    <a:pt x="377" y="84"/>
                  </a:cubicBezTo>
                  <a:cubicBezTo>
                    <a:pt x="378" y="81"/>
                    <a:pt x="378" y="81"/>
                    <a:pt x="378" y="81"/>
                  </a:cubicBezTo>
                  <a:cubicBezTo>
                    <a:pt x="380" y="82"/>
                    <a:pt x="380" y="82"/>
                    <a:pt x="380" y="82"/>
                  </a:cubicBezTo>
                  <a:cubicBezTo>
                    <a:pt x="381" y="86"/>
                    <a:pt x="381" y="86"/>
                    <a:pt x="381" y="86"/>
                  </a:cubicBezTo>
                  <a:cubicBezTo>
                    <a:pt x="385" y="88"/>
                    <a:pt x="385" y="88"/>
                    <a:pt x="385" y="88"/>
                  </a:cubicBezTo>
                  <a:cubicBezTo>
                    <a:pt x="390" y="90"/>
                    <a:pt x="390" y="90"/>
                    <a:pt x="390" y="90"/>
                  </a:cubicBezTo>
                  <a:cubicBezTo>
                    <a:pt x="386" y="87"/>
                    <a:pt x="386" y="87"/>
                    <a:pt x="386" y="87"/>
                  </a:cubicBezTo>
                  <a:cubicBezTo>
                    <a:pt x="382" y="86"/>
                    <a:pt x="382" y="86"/>
                    <a:pt x="382" y="86"/>
                  </a:cubicBezTo>
                  <a:cubicBezTo>
                    <a:pt x="386" y="85"/>
                    <a:pt x="386" y="85"/>
                    <a:pt x="386" y="85"/>
                  </a:cubicBezTo>
                  <a:cubicBezTo>
                    <a:pt x="386" y="83"/>
                    <a:pt x="386" y="83"/>
                    <a:pt x="386" y="83"/>
                  </a:cubicBezTo>
                  <a:cubicBezTo>
                    <a:pt x="379" y="79"/>
                    <a:pt x="379" y="79"/>
                    <a:pt x="379" y="79"/>
                  </a:cubicBezTo>
                  <a:cubicBezTo>
                    <a:pt x="378" y="75"/>
                    <a:pt x="378" y="75"/>
                    <a:pt x="378" y="75"/>
                  </a:cubicBezTo>
                  <a:cubicBezTo>
                    <a:pt x="374" y="73"/>
                    <a:pt x="374" y="73"/>
                    <a:pt x="374" y="73"/>
                  </a:cubicBezTo>
                  <a:cubicBezTo>
                    <a:pt x="370" y="73"/>
                    <a:pt x="370" y="73"/>
                    <a:pt x="370" y="73"/>
                  </a:cubicBezTo>
                  <a:cubicBezTo>
                    <a:pt x="366" y="70"/>
                    <a:pt x="366" y="70"/>
                    <a:pt x="366" y="70"/>
                  </a:cubicBezTo>
                  <a:cubicBezTo>
                    <a:pt x="359" y="69"/>
                    <a:pt x="359" y="69"/>
                    <a:pt x="359" y="69"/>
                  </a:cubicBezTo>
                  <a:cubicBezTo>
                    <a:pt x="355" y="67"/>
                    <a:pt x="355" y="67"/>
                    <a:pt x="355" y="67"/>
                  </a:cubicBezTo>
                  <a:cubicBezTo>
                    <a:pt x="355" y="65"/>
                    <a:pt x="355" y="65"/>
                    <a:pt x="355" y="65"/>
                  </a:cubicBezTo>
                  <a:cubicBezTo>
                    <a:pt x="350" y="60"/>
                    <a:pt x="350" y="60"/>
                    <a:pt x="350" y="60"/>
                  </a:cubicBezTo>
                  <a:cubicBezTo>
                    <a:pt x="354" y="58"/>
                    <a:pt x="354" y="58"/>
                    <a:pt x="354" y="58"/>
                  </a:cubicBezTo>
                  <a:cubicBezTo>
                    <a:pt x="364" y="58"/>
                    <a:pt x="364" y="58"/>
                    <a:pt x="364" y="58"/>
                  </a:cubicBezTo>
                  <a:cubicBezTo>
                    <a:pt x="374" y="57"/>
                    <a:pt x="374" y="57"/>
                    <a:pt x="374" y="57"/>
                  </a:cubicBezTo>
                  <a:cubicBezTo>
                    <a:pt x="378" y="58"/>
                    <a:pt x="378" y="58"/>
                    <a:pt x="378" y="58"/>
                  </a:cubicBezTo>
                  <a:cubicBezTo>
                    <a:pt x="380" y="57"/>
                    <a:pt x="380" y="57"/>
                    <a:pt x="380" y="57"/>
                  </a:cubicBezTo>
                  <a:cubicBezTo>
                    <a:pt x="386" y="57"/>
                    <a:pt x="386" y="57"/>
                    <a:pt x="386" y="57"/>
                  </a:cubicBezTo>
                  <a:cubicBezTo>
                    <a:pt x="383" y="55"/>
                    <a:pt x="383" y="55"/>
                    <a:pt x="383" y="55"/>
                  </a:cubicBezTo>
                  <a:cubicBezTo>
                    <a:pt x="379" y="54"/>
                    <a:pt x="379" y="54"/>
                    <a:pt x="379" y="54"/>
                  </a:cubicBezTo>
                  <a:cubicBezTo>
                    <a:pt x="377" y="53"/>
                    <a:pt x="377" y="53"/>
                    <a:pt x="377" y="53"/>
                  </a:cubicBezTo>
                  <a:cubicBezTo>
                    <a:pt x="378" y="52"/>
                    <a:pt x="378" y="52"/>
                    <a:pt x="378" y="52"/>
                  </a:cubicBezTo>
                  <a:cubicBezTo>
                    <a:pt x="381" y="52"/>
                    <a:pt x="381" y="52"/>
                    <a:pt x="381" y="52"/>
                  </a:cubicBezTo>
                  <a:cubicBezTo>
                    <a:pt x="380" y="51"/>
                    <a:pt x="380" y="51"/>
                    <a:pt x="380" y="51"/>
                  </a:cubicBezTo>
                  <a:cubicBezTo>
                    <a:pt x="376" y="50"/>
                    <a:pt x="376" y="50"/>
                    <a:pt x="376" y="50"/>
                  </a:cubicBezTo>
                  <a:cubicBezTo>
                    <a:pt x="377" y="49"/>
                    <a:pt x="377" y="49"/>
                    <a:pt x="377" y="49"/>
                  </a:cubicBezTo>
                  <a:cubicBezTo>
                    <a:pt x="381" y="48"/>
                    <a:pt x="381" y="48"/>
                    <a:pt x="381" y="48"/>
                  </a:cubicBezTo>
                  <a:cubicBezTo>
                    <a:pt x="378" y="47"/>
                    <a:pt x="378" y="47"/>
                    <a:pt x="378" y="47"/>
                  </a:cubicBezTo>
                  <a:cubicBezTo>
                    <a:pt x="383" y="47"/>
                    <a:pt x="383" y="47"/>
                    <a:pt x="383" y="47"/>
                  </a:cubicBezTo>
                  <a:cubicBezTo>
                    <a:pt x="388" y="44"/>
                    <a:pt x="388" y="44"/>
                    <a:pt x="388" y="44"/>
                  </a:cubicBezTo>
                  <a:cubicBezTo>
                    <a:pt x="391" y="45"/>
                    <a:pt x="391" y="45"/>
                    <a:pt x="391" y="45"/>
                  </a:cubicBezTo>
                  <a:cubicBezTo>
                    <a:pt x="396" y="43"/>
                    <a:pt x="396" y="43"/>
                    <a:pt x="396" y="43"/>
                  </a:cubicBezTo>
                  <a:cubicBezTo>
                    <a:pt x="401" y="43"/>
                    <a:pt x="401" y="43"/>
                    <a:pt x="401" y="43"/>
                  </a:cubicBezTo>
                  <a:cubicBezTo>
                    <a:pt x="408" y="43"/>
                    <a:pt x="408" y="43"/>
                    <a:pt x="408" y="43"/>
                  </a:cubicBezTo>
                  <a:cubicBezTo>
                    <a:pt x="412" y="42"/>
                    <a:pt x="412" y="42"/>
                    <a:pt x="412" y="42"/>
                  </a:cubicBezTo>
                  <a:cubicBezTo>
                    <a:pt x="409" y="41"/>
                    <a:pt x="409" y="41"/>
                    <a:pt x="409" y="41"/>
                  </a:cubicBezTo>
                  <a:cubicBezTo>
                    <a:pt x="406" y="41"/>
                    <a:pt x="406" y="41"/>
                    <a:pt x="406" y="41"/>
                  </a:cubicBezTo>
                  <a:cubicBezTo>
                    <a:pt x="405" y="40"/>
                    <a:pt x="405" y="40"/>
                    <a:pt x="405" y="40"/>
                  </a:cubicBezTo>
                  <a:cubicBezTo>
                    <a:pt x="408" y="39"/>
                    <a:pt x="408" y="39"/>
                    <a:pt x="408" y="39"/>
                  </a:cubicBezTo>
                  <a:cubicBezTo>
                    <a:pt x="409" y="39"/>
                    <a:pt x="409" y="39"/>
                    <a:pt x="409" y="39"/>
                  </a:cubicBezTo>
                  <a:cubicBezTo>
                    <a:pt x="414" y="40"/>
                    <a:pt x="414" y="40"/>
                    <a:pt x="414" y="40"/>
                  </a:cubicBezTo>
                  <a:cubicBezTo>
                    <a:pt x="419" y="39"/>
                    <a:pt x="419" y="39"/>
                    <a:pt x="419" y="39"/>
                  </a:cubicBezTo>
                  <a:cubicBezTo>
                    <a:pt x="423" y="40"/>
                    <a:pt x="423" y="40"/>
                    <a:pt x="423" y="40"/>
                  </a:cubicBezTo>
                  <a:cubicBezTo>
                    <a:pt x="423" y="42"/>
                    <a:pt x="423" y="42"/>
                    <a:pt x="423" y="42"/>
                  </a:cubicBezTo>
                  <a:cubicBezTo>
                    <a:pt x="426" y="41"/>
                    <a:pt x="426" y="41"/>
                    <a:pt x="426" y="41"/>
                  </a:cubicBezTo>
                  <a:cubicBezTo>
                    <a:pt x="427" y="42"/>
                    <a:pt x="427" y="42"/>
                    <a:pt x="427" y="42"/>
                  </a:cubicBezTo>
                  <a:cubicBezTo>
                    <a:pt x="431" y="41"/>
                    <a:pt x="431" y="41"/>
                    <a:pt x="431" y="41"/>
                  </a:cubicBezTo>
                  <a:cubicBezTo>
                    <a:pt x="433" y="41"/>
                    <a:pt x="433" y="41"/>
                    <a:pt x="433" y="41"/>
                  </a:cubicBezTo>
                  <a:cubicBezTo>
                    <a:pt x="435" y="40"/>
                    <a:pt x="435" y="40"/>
                    <a:pt x="435" y="40"/>
                  </a:cubicBezTo>
                  <a:cubicBezTo>
                    <a:pt x="442" y="40"/>
                    <a:pt x="442" y="40"/>
                    <a:pt x="442" y="40"/>
                  </a:cubicBezTo>
                  <a:cubicBezTo>
                    <a:pt x="445" y="41"/>
                    <a:pt x="445" y="41"/>
                    <a:pt x="445" y="41"/>
                  </a:cubicBezTo>
                  <a:cubicBezTo>
                    <a:pt x="448" y="45"/>
                    <a:pt x="448" y="45"/>
                    <a:pt x="448" y="45"/>
                  </a:cubicBezTo>
                  <a:cubicBezTo>
                    <a:pt x="456" y="48"/>
                    <a:pt x="456" y="48"/>
                    <a:pt x="456" y="48"/>
                  </a:cubicBezTo>
                  <a:cubicBezTo>
                    <a:pt x="459" y="51"/>
                    <a:pt x="459" y="51"/>
                    <a:pt x="459" y="51"/>
                  </a:cubicBezTo>
                  <a:cubicBezTo>
                    <a:pt x="457" y="54"/>
                    <a:pt x="457" y="54"/>
                    <a:pt x="457" y="54"/>
                  </a:cubicBezTo>
                  <a:cubicBezTo>
                    <a:pt x="462" y="54"/>
                    <a:pt x="462" y="54"/>
                    <a:pt x="462" y="54"/>
                  </a:cubicBezTo>
                  <a:cubicBezTo>
                    <a:pt x="467" y="55"/>
                    <a:pt x="467" y="55"/>
                    <a:pt x="467" y="55"/>
                  </a:cubicBezTo>
                  <a:cubicBezTo>
                    <a:pt x="470" y="56"/>
                    <a:pt x="470" y="56"/>
                    <a:pt x="470" y="56"/>
                  </a:cubicBezTo>
                  <a:cubicBezTo>
                    <a:pt x="468" y="53"/>
                    <a:pt x="468" y="53"/>
                    <a:pt x="468" y="53"/>
                  </a:cubicBezTo>
                  <a:cubicBezTo>
                    <a:pt x="484" y="49"/>
                    <a:pt x="484" y="49"/>
                    <a:pt x="484" y="49"/>
                  </a:cubicBezTo>
                  <a:cubicBezTo>
                    <a:pt x="479" y="48"/>
                    <a:pt x="479" y="48"/>
                    <a:pt x="479" y="48"/>
                  </a:cubicBezTo>
                  <a:cubicBezTo>
                    <a:pt x="477" y="49"/>
                    <a:pt x="477" y="49"/>
                    <a:pt x="477" y="49"/>
                  </a:cubicBezTo>
                  <a:cubicBezTo>
                    <a:pt x="461" y="50"/>
                    <a:pt x="461" y="50"/>
                    <a:pt x="461" y="50"/>
                  </a:cubicBezTo>
                  <a:cubicBezTo>
                    <a:pt x="457" y="47"/>
                    <a:pt x="457" y="47"/>
                    <a:pt x="457" y="47"/>
                  </a:cubicBezTo>
                  <a:cubicBezTo>
                    <a:pt x="448" y="44"/>
                    <a:pt x="448" y="44"/>
                    <a:pt x="448" y="44"/>
                  </a:cubicBezTo>
                  <a:cubicBezTo>
                    <a:pt x="445" y="40"/>
                    <a:pt x="445" y="40"/>
                    <a:pt x="445" y="40"/>
                  </a:cubicBezTo>
                  <a:cubicBezTo>
                    <a:pt x="437" y="37"/>
                    <a:pt x="437" y="37"/>
                    <a:pt x="437" y="37"/>
                  </a:cubicBezTo>
                  <a:cubicBezTo>
                    <a:pt x="441" y="38"/>
                    <a:pt x="441" y="38"/>
                    <a:pt x="441" y="38"/>
                  </a:cubicBezTo>
                  <a:cubicBezTo>
                    <a:pt x="449" y="37"/>
                    <a:pt x="449" y="37"/>
                    <a:pt x="449" y="37"/>
                  </a:cubicBezTo>
                  <a:cubicBezTo>
                    <a:pt x="451" y="38"/>
                    <a:pt x="451" y="38"/>
                    <a:pt x="451" y="38"/>
                  </a:cubicBezTo>
                  <a:cubicBezTo>
                    <a:pt x="459" y="39"/>
                    <a:pt x="459" y="39"/>
                    <a:pt x="459" y="39"/>
                  </a:cubicBezTo>
                  <a:cubicBezTo>
                    <a:pt x="450" y="36"/>
                    <a:pt x="450" y="36"/>
                    <a:pt x="450" y="36"/>
                  </a:cubicBezTo>
                  <a:cubicBezTo>
                    <a:pt x="447" y="34"/>
                    <a:pt x="447" y="34"/>
                    <a:pt x="447" y="34"/>
                  </a:cubicBezTo>
                  <a:cubicBezTo>
                    <a:pt x="447" y="32"/>
                    <a:pt x="447" y="32"/>
                    <a:pt x="447" y="32"/>
                  </a:cubicBezTo>
                  <a:cubicBezTo>
                    <a:pt x="449" y="31"/>
                    <a:pt x="449" y="31"/>
                    <a:pt x="449" y="31"/>
                  </a:cubicBezTo>
                  <a:cubicBezTo>
                    <a:pt x="452" y="28"/>
                    <a:pt x="452" y="28"/>
                    <a:pt x="452" y="28"/>
                  </a:cubicBezTo>
                  <a:cubicBezTo>
                    <a:pt x="454" y="28"/>
                    <a:pt x="454" y="28"/>
                    <a:pt x="454" y="28"/>
                  </a:cubicBezTo>
                  <a:cubicBezTo>
                    <a:pt x="456" y="27"/>
                    <a:pt x="456" y="27"/>
                    <a:pt x="456" y="27"/>
                  </a:cubicBezTo>
                  <a:cubicBezTo>
                    <a:pt x="466" y="29"/>
                    <a:pt x="466" y="29"/>
                    <a:pt x="466" y="29"/>
                  </a:cubicBezTo>
                  <a:cubicBezTo>
                    <a:pt x="469" y="29"/>
                    <a:pt x="469" y="29"/>
                    <a:pt x="469" y="29"/>
                  </a:cubicBezTo>
                  <a:cubicBezTo>
                    <a:pt x="470" y="30"/>
                    <a:pt x="470" y="30"/>
                    <a:pt x="470" y="30"/>
                  </a:cubicBezTo>
                  <a:cubicBezTo>
                    <a:pt x="464" y="33"/>
                    <a:pt x="464" y="33"/>
                    <a:pt x="464" y="33"/>
                  </a:cubicBezTo>
                  <a:cubicBezTo>
                    <a:pt x="467" y="33"/>
                    <a:pt x="467" y="33"/>
                    <a:pt x="467" y="33"/>
                  </a:cubicBezTo>
                  <a:cubicBezTo>
                    <a:pt x="470" y="32"/>
                    <a:pt x="470" y="32"/>
                    <a:pt x="470" y="32"/>
                  </a:cubicBezTo>
                  <a:cubicBezTo>
                    <a:pt x="473" y="33"/>
                    <a:pt x="473" y="33"/>
                    <a:pt x="473" y="33"/>
                  </a:cubicBezTo>
                  <a:cubicBezTo>
                    <a:pt x="478" y="33"/>
                    <a:pt x="478" y="33"/>
                    <a:pt x="478" y="33"/>
                  </a:cubicBezTo>
                  <a:cubicBezTo>
                    <a:pt x="481" y="33"/>
                    <a:pt x="481" y="33"/>
                    <a:pt x="481" y="33"/>
                  </a:cubicBezTo>
                  <a:cubicBezTo>
                    <a:pt x="478" y="36"/>
                    <a:pt x="478" y="36"/>
                    <a:pt x="478" y="36"/>
                  </a:cubicBezTo>
                  <a:cubicBezTo>
                    <a:pt x="484" y="36"/>
                    <a:pt x="484" y="36"/>
                    <a:pt x="484" y="36"/>
                  </a:cubicBezTo>
                  <a:cubicBezTo>
                    <a:pt x="488" y="35"/>
                    <a:pt x="488" y="35"/>
                    <a:pt x="488" y="35"/>
                  </a:cubicBezTo>
                  <a:cubicBezTo>
                    <a:pt x="493" y="36"/>
                    <a:pt x="493" y="36"/>
                    <a:pt x="493" y="36"/>
                  </a:cubicBezTo>
                  <a:cubicBezTo>
                    <a:pt x="498" y="35"/>
                    <a:pt x="498" y="35"/>
                    <a:pt x="498" y="35"/>
                  </a:cubicBezTo>
                  <a:cubicBezTo>
                    <a:pt x="501" y="34"/>
                    <a:pt x="501" y="34"/>
                    <a:pt x="501" y="34"/>
                  </a:cubicBezTo>
                  <a:cubicBezTo>
                    <a:pt x="509" y="36"/>
                    <a:pt x="509" y="36"/>
                    <a:pt x="509" y="36"/>
                  </a:cubicBezTo>
                  <a:cubicBezTo>
                    <a:pt x="517" y="38"/>
                    <a:pt x="517" y="38"/>
                    <a:pt x="517" y="38"/>
                  </a:cubicBezTo>
                  <a:cubicBezTo>
                    <a:pt x="521" y="42"/>
                    <a:pt x="521" y="42"/>
                    <a:pt x="521" y="42"/>
                  </a:cubicBezTo>
                  <a:cubicBezTo>
                    <a:pt x="522" y="40"/>
                    <a:pt x="522" y="40"/>
                    <a:pt x="522" y="40"/>
                  </a:cubicBezTo>
                  <a:cubicBezTo>
                    <a:pt x="527" y="41"/>
                    <a:pt x="527" y="41"/>
                    <a:pt x="527" y="41"/>
                  </a:cubicBezTo>
                  <a:cubicBezTo>
                    <a:pt x="530" y="42"/>
                    <a:pt x="530" y="42"/>
                    <a:pt x="530" y="42"/>
                  </a:cubicBezTo>
                  <a:cubicBezTo>
                    <a:pt x="530" y="44"/>
                    <a:pt x="530" y="44"/>
                    <a:pt x="530" y="44"/>
                  </a:cubicBezTo>
                  <a:cubicBezTo>
                    <a:pt x="527" y="43"/>
                    <a:pt x="527" y="43"/>
                    <a:pt x="527" y="43"/>
                  </a:cubicBezTo>
                  <a:cubicBezTo>
                    <a:pt x="523" y="42"/>
                    <a:pt x="523" y="42"/>
                    <a:pt x="523" y="42"/>
                  </a:cubicBezTo>
                  <a:cubicBezTo>
                    <a:pt x="524" y="44"/>
                    <a:pt x="524" y="44"/>
                    <a:pt x="524" y="44"/>
                  </a:cubicBezTo>
                  <a:cubicBezTo>
                    <a:pt x="527" y="45"/>
                    <a:pt x="527" y="45"/>
                    <a:pt x="527" y="45"/>
                  </a:cubicBezTo>
                  <a:cubicBezTo>
                    <a:pt x="532" y="45"/>
                    <a:pt x="532" y="45"/>
                    <a:pt x="532" y="45"/>
                  </a:cubicBezTo>
                  <a:cubicBezTo>
                    <a:pt x="532" y="48"/>
                    <a:pt x="532" y="48"/>
                    <a:pt x="532" y="48"/>
                  </a:cubicBezTo>
                  <a:cubicBezTo>
                    <a:pt x="528" y="49"/>
                    <a:pt x="528" y="49"/>
                    <a:pt x="528" y="49"/>
                  </a:cubicBezTo>
                  <a:cubicBezTo>
                    <a:pt x="527" y="51"/>
                    <a:pt x="527" y="51"/>
                    <a:pt x="527" y="51"/>
                  </a:cubicBezTo>
                  <a:cubicBezTo>
                    <a:pt x="524" y="51"/>
                    <a:pt x="524" y="51"/>
                    <a:pt x="524" y="51"/>
                  </a:cubicBezTo>
                  <a:cubicBezTo>
                    <a:pt x="517" y="54"/>
                    <a:pt x="517" y="54"/>
                    <a:pt x="517" y="54"/>
                  </a:cubicBezTo>
                  <a:cubicBezTo>
                    <a:pt x="514" y="56"/>
                    <a:pt x="514" y="56"/>
                    <a:pt x="514" y="56"/>
                  </a:cubicBezTo>
                  <a:cubicBezTo>
                    <a:pt x="509" y="58"/>
                    <a:pt x="509" y="58"/>
                    <a:pt x="509" y="58"/>
                  </a:cubicBezTo>
                  <a:cubicBezTo>
                    <a:pt x="507" y="59"/>
                    <a:pt x="507" y="59"/>
                    <a:pt x="507" y="59"/>
                  </a:cubicBezTo>
                  <a:cubicBezTo>
                    <a:pt x="506" y="61"/>
                    <a:pt x="506" y="61"/>
                    <a:pt x="506" y="61"/>
                  </a:cubicBezTo>
                  <a:cubicBezTo>
                    <a:pt x="505" y="62"/>
                    <a:pt x="505" y="62"/>
                    <a:pt x="505" y="62"/>
                  </a:cubicBezTo>
                  <a:cubicBezTo>
                    <a:pt x="502" y="66"/>
                    <a:pt x="502" y="66"/>
                    <a:pt x="502" y="66"/>
                  </a:cubicBezTo>
                  <a:cubicBezTo>
                    <a:pt x="497" y="68"/>
                    <a:pt x="497" y="68"/>
                    <a:pt x="497" y="68"/>
                  </a:cubicBezTo>
                  <a:cubicBezTo>
                    <a:pt x="494" y="69"/>
                    <a:pt x="494" y="69"/>
                    <a:pt x="494" y="69"/>
                  </a:cubicBezTo>
                  <a:cubicBezTo>
                    <a:pt x="499" y="68"/>
                    <a:pt x="499" y="68"/>
                    <a:pt x="499" y="68"/>
                  </a:cubicBezTo>
                  <a:cubicBezTo>
                    <a:pt x="503" y="67"/>
                    <a:pt x="503" y="67"/>
                    <a:pt x="503" y="67"/>
                  </a:cubicBezTo>
                  <a:cubicBezTo>
                    <a:pt x="508" y="65"/>
                    <a:pt x="508" y="65"/>
                    <a:pt x="508" y="65"/>
                  </a:cubicBezTo>
                  <a:cubicBezTo>
                    <a:pt x="506" y="63"/>
                    <a:pt x="506" y="63"/>
                    <a:pt x="506" y="63"/>
                  </a:cubicBezTo>
                  <a:cubicBezTo>
                    <a:pt x="508" y="62"/>
                    <a:pt x="508" y="62"/>
                    <a:pt x="508" y="62"/>
                  </a:cubicBezTo>
                  <a:cubicBezTo>
                    <a:pt x="512" y="63"/>
                    <a:pt x="512" y="63"/>
                    <a:pt x="512" y="63"/>
                  </a:cubicBezTo>
                  <a:cubicBezTo>
                    <a:pt x="517" y="62"/>
                    <a:pt x="517" y="62"/>
                    <a:pt x="517" y="62"/>
                  </a:cubicBezTo>
                  <a:cubicBezTo>
                    <a:pt x="521" y="60"/>
                    <a:pt x="521" y="60"/>
                    <a:pt x="521" y="60"/>
                  </a:cubicBezTo>
                  <a:cubicBezTo>
                    <a:pt x="525" y="60"/>
                    <a:pt x="525" y="60"/>
                    <a:pt x="525" y="60"/>
                  </a:cubicBezTo>
                  <a:cubicBezTo>
                    <a:pt x="527" y="58"/>
                    <a:pt x="527" y="58"/>
                    <a:pt x="527" y="58"/>
                  </a:cubicBezTo>
                  <a:cubicBezTo>
                    <a:pt x="526" y="57"/>
                    <a:pt x="526" y="57"/>
                    <a:pt x="526" y="57"/>
                  </a:cubicBezTo>
                  <a:cubicBezTo>
                    <a:pt x="522" y="58"/>
                    <a:pt x="522" y="58"/>
                    <a:pt x="522" y="58"/>
                  </a:cubicBezTo>
                  <a:cubicBezTo>
                    <a:pt x="521" y="56"/>
                    <a:pt x="521" y="56"/>
                    <a:pt x="521" y="56"/>
                  </a:cubicBezTo>
                  <a:cubicBezTo>
                    <a:pt x="527" y="56"/>
                    <a:pt x="527" y="56"/>
                    <a:pt x="527" y="56"/>
                  </a:cubicBezTo>
                  <a:cubicBezTo>
                    <a:pt x="530" y="55"/>
                    <a:pt x="530" y="55"/>
                    <a:pt x="530" y="55"/>
                  </a:cubicBezTo>
                  <a:cubicBezTo>
                    <a:pt x="530" y="57"/>
                    <a:pt x="530" y="57"/>
                    <a:pt x="530" y="57"/>
                  </a:cubicBezTo>
                  <a:cubicBezTo>
                    <a:pt x="537" y="59"/>
                    <a:pt x="537" y="59"/>
                    <a:pt x="537" y="59"/>
                  </a:cubicBezTo>
                  <a:cubicBezTo>
                    <a:pt x="541" y="59"/>
                    <a:pt x="541" y="59"/>
                    <a:pt x="541" y="59"/>
                  </a:cubicBezTo>
                  <a:cubicBezTo>
                    <a:pt x="538" y="56"/>
                    <a:pt x="538" y="56"/>
                    <a:pt x="538" y="56"/>
                  </a:cubicBezTo>
                  <a:cubicBezTo>
                    <a:pt x="543" y="57"/>
                    <a:pt x="543" y="57"/>
                    <a:pt x="543" y="57"/>
                  </a:cubicBezTo>
                  <a:cubicBezTo>
                    <a:pt x="548" y="61"/>
                    <a:pt x="548" y="61"/>
                    <a:pt x="548" y="61"/>
                  </a:cubicBezTo>
                  <a:cubicBezTo>
                    <a:pt x="552" y="64"/>
                    <a:pt x="552" y="64"/>
                    <a:pt x="552" y="64"/>
                  </a:cubicBezTo>
                  <a:cubicBezTo>
                    <a:pt x="549" y="59"/>
                    <a:pt x="549" y="59"/>
                    <a:pt x="549" y="59"/>
                  </a:cubicBezTo>
                  <a:cubicBezTo>
                    <a:pt x="555" y="58"/>
                    <a:pt x="555" y="58"/>
                    <a:pt x="555" y="58"/>
                  </a:cubicBezTo>
                  <a:cubicBezTo>
                    <a:pt x="557" y="58"/>
                    <a:pt x="557" y="58"/>
                    <a:pt x="557" y="58"/>
                  </a:cubicBezTo>
                  <a:cubicBezTo>
                    <a:pt x="576" y="58"/>
                    <a:pt x="576" y="58"/>
                    <a:pt x="576" y="58"/>
                  </a:cubicBezTo>
                  <a:cubicBezTo>
                    <a:pt x="577" y="59"/>
                    <a:pt x="577" y="59"/>
                    <a:pt x="577" y="59"/>
                  </a:cubicBezTo>
                  <a:cubicBezTo>
                    <a:pt x="576" y="60"/>
                    <a:pt x="576" y="60"/>
                    <a:pt x="576" y="60"/>
                  </a:cubicBezTo>
                  <a:cubicBezTo>
                    <a:pt x="577" y="61"/>
                    <a:pt x="577" y="61"/>
                    <a:pt x="577" y="61"/>
                  </a:cubicBezTo>
                  <a:cubicBezTo>
                    <a:pt x="586" y="62"/>
                    <a:pt x="586" y="62"/>
                    <a:pt x="586" y="62"/>
                  </a:cubicBezTo>
                  <a:cubicBezTo>
                    <a:pt x="589" y="61"/>
                    <a:pt x="589" y="61"/>
                    <a:pt x="589" y="61"/>
                  </a:cubicBezTo>
                  <a:cubicBezTo>
                    <a:pt x="592" y="63"/>
                    <a:pt x="592" y="63"/>
                    <a:pt x="592" y="63"/>
                  </a:cubicBezTo>
                  <a:cubicBezTo>
                    <a:pt x="600" y="63"/>
                    <a:pt x="600" y="63"/>
                    <a:pt x="600" y="63"/>
                  </a:cubicBezTo>
                  <a:cubicBezTo>
                    <a:pt x="606" y="63"/>
                    <a:pt x="606" y="63"/>
                    <a:pt x="606" y="63"/>
                  </a:cubicBezTo>
                  <a:cubicBezTo>
                    <a:pt x="609" y="64"/>
                    <a:pt x="609" y="64"/>
                    <a:pt x="609" y="64"/>
                  </a:cubicBezTo>
                  <a:cubicBezTo>
                    <a:pt x="611" y="63"/>
                    <a:pt x="611" y="63"/>
                    <a:pt x="611" y="63"/>
                  </a:cubicBezTo>
                  <a:cubicBezTo>
                    <a:pt x="605" y="59"/>
                    <a:pt x="605" y="59"/>
                    <a:pt x="605" y="59"/>
                  </a:cubicBezTo>
                  <a:cubicBezTo>
                    <a:pt x="607" y="58"/>
                    <a:pt x="607" y="58"/>
                    <a:pt x="607" y="58"/>
                  </a:cubicBezTo>
                  <a:cubicBezTo>
                    <a:pt x="607" y="56"/>
                    <a:pt x="607" y="56"/>
                    <a:pt x="607" y="56"/>
                  </a:cubicBezTo>
                  <a:cubicBezTo>
                    <a:pt x="618" y="59"/>
                    <a:pt x="618" y="59"/>
                    <a:pt x="618" y="59"/>
                  </a:cubicBezTo>
                  <a:cubicBezTo>
                    <a:pt x="620" y="57"/>
                    <a:pt x="620" y="57"/>
                    <a:pt x="620" y="57"/>
                  </a:cubicBezTo>
                  <a:cubicBezTo>
                    <a:pt x="625" y="58"/>
                    <a:pt x="625" y="58"/>
                    <a:pt x="625" y="58"/>
                  </a:cubicBezTo>
                  <a:cubicBezTo>
                    <a:pt x="630" y="58"/>
                    <a:pt x="630" y="58"/>
                    <a:pt x="630" y="58"/>
                  </a:cubicBezTo>
                  <a:cubicBezTo>
                    <a:pt x="636" y="59"/>
                    <a:pt x="636" y="59"/>
                    <a:pt x="636" y="59"/>
                  </a:cubicBezTo>
                  <a:cubicBezTo>
                    <a:pt x="639" y="61"/>
                    <a:pt x="639" y="61"/>
                    <a:pt x="639" y="61"/>
                  </a:cubicBezTo>
                  <a:cubicBezTo>
                    <a:pt x="643" y="62"/>
                    <a:pt x="643" y="62"/>
                    <a:pt x="643" y="62"/>
                  </a:cubicBezTo>
                  <a:cubicBezTo>
                    <a:pt x="646" y="64"/>
                    <a:pt x="646" y="64"/>
                    <a:pt x="646" y="64"/>
                  </a:cubicBezTo>
                  <a:cubicBezTo>
                    <a:pt x="647" y="67"/>
                    <a:pt x="647" y="67"/>
                    <a:pt x="647" y="67"/>
                  </a:cubicBezTo>
                  <a:cubicBezTo>
                    <a:pt x="652" y="69"/>
                    <a:pt x="652" y="69"/>
                    <a:pt x="652" y="69"/>
                  </a:cubicBezTo>
                  <a:cubicBezTo>
                    <a:pt x="652" y="71"/>
                    <a:pt x="652" y="71"/>
                    <a:pt x="652" y="71"/>
                  </a:cubicBezTo>
                  <a:cubicBezTo>
                    <a:pt x="650" y="72"/>
                    <a:pt x="650" y="72"/>
                    <a:pt x="650" y="72"/>
                  </a:cubicBezTo>
                  <a:cubicBezTo>
                    <a:pt x="654" y="75"/>
                    <a:pt x="654" y="75"/>
                    <a:pt x="654" y="75"/>
                  </a:cubicBezTo>
                  <a:cubicBezTo>
                    <a:pt x="657" y="75"/>
                    <a:pt x="657" y="75"/>
                    <a:pt x="657" y="75"/>
                  </a:cubicBezTo>
                  <a:cubicBezTo>
                    <a:pt x="664" y="77"/>
                    <a:pt x="664" y="77"/>
                    <a:pt x="664" y="77"/>
                  </a:cubicBezTo>
                  <a:cubicBezTo>
                    <a:pt x="673" y="80"/>
                    <a:pt x="673" y="80"/>
                    <a:pt x="673" y="80"/>
                  </a:cubicBezTo>
                  <a:cubicBezTo>
                    <a:pt x="679" y="82"/>
                    <a:pt x="679" y="82"/>
                    <a:pt x="679" y="82"/>
                  </a:cubicBezTo>
                  <a:cubicBezTo>
                    <a:pt x="678" y="78"/>
                    <a:pt x="678" y="78"/>
                    <a:pt x="678" y="78"/>
                  </a:cubicBezTo>
                  <a:cubicBezTo>
                    <a:pt x="676" y="76"/>
                    <a:pt x="676" y="76"/>
                    <a:pt x="676" y="76"/>
                  </a:cubicBezTo>
                  <a:cubicBezTo>
                    <a:pt x="676" y="72"/>
                    <a:pt x="676" y="72"/>
                    <a:pt x="676" y="72"/>
                  </a:cubicBezTo>
                  <a:cubicBezTo>
                    <a:pt x="679" y="75"/>
                    <a:pt x="679" y="75"/>
                    <a:pt x="679" y="75"/>
                  </a:cubicBezTo>
                  <a:cubicBezTo>
                    <a:pt x="685" y="76"/>
                    <a:pt x="685" y="76"/>
                    <a:pt x="685" y="76"/>
                  </a:cubicBezTo>
                  <a:cubicBezTo>
                    <a:pt x="690" y="77"/>
                    <a:pt x="690" y="77"/>
                    <a:pt x="690" y="77"/>
                  </a:cubicBezTo>
                  <a:cubicBezTo>
                    <a:pt x="695" y="77"/>
                    <a:pt x="695" y="77"/>
                    <a:pt x="695" y="77"/>
                  </a:cubicBezTo>
                  <a:cubicBezTo>
                    <a:pt x="702" y="78"/>
                    <a:pt x="702" y="78"/>
                    <a:pt x="702" y="78"/>
                  </a:cubicBezTo>
                  <a:cubicBezTo>
                    <a:pt x="701" y="76"/>
                    <a:pt x="701" y="76"/>
                    <a:pt x="701" y="76"/>
                  </a:cubicBezTo>
                  <a:cubicBezTo>
                    <a:pt x="694" y="75"/>
                    <a:pt x="694" y="75"/>
                    <a:pt x="694" y="75"/>
                  </a:cubicBezTo>
                  <a:cubicBezTo>
                    <a:pt x="695" y="73"/>
                    <a:pt x="695" y="73"/>
                    <a:pt x="695" y="73"/>
                  </a:cubicBezTo>
                  <a:cubicBezTo>
                    <a:pt x="698" y="74"/>
                    <a:pt x="698" y="74"/>
                    <a:pt x="698" y="74"/>
                  </a:cubicBezTo>
                  <a:cubicBezTo>
                    <a:pt x="704" y="75"/>
                    <a:pt x="704" y="75"/>
                    <a:pt x="704" y="75"/>
                  </a:cubicBezTo>
                  <a:cubicBezTo>
                    <a:pt x="710" y="77"/>
                    <a:pt x="710" y="77"/>
                    <a:pt x="710" y="77"/>
                  </a:cubicBezTo>
                  <a:cubicBezTo>
                    <a:pt x="716" y="79"/>
                    <a:pt x="716" y="79"/>
                    <a:pt x="716" y="79"/>
                  </a:cubicBezTo>
                  <a:cubicBezTo>
                    <a:pt x="718" y="78"/>
                    <a:pt x="718" y="78"/>
                    <a:pt x="718" y="78"/>
                  </a:cubicBezTo>
                  <a:cubicBezTo>
                    <a:pt x="720" y="77"/>
                    <a:pt x="720" y="77"/>
                    <a:pt x="720" y="77"/>
                  </a:cubicBezTo>
                  <a:cubicBezTo>
                    <a:pt x="726" y="77"/>
                    <a:pt x="726" y="77"/>
                    <a:pt x="726" y="77"/>
                  </a:cubicBezTo>
                  <a:cubicBezTo>
                    <a:pt x="722" y="74"/>
                    <a:pt x="722" y="74"/>
                    <a:pt x="722" y="74"/>
                  </a:cubicBezTo>
                  <a:cubicBezTo>
                    <a:pt x="718" y="72"/>
                    <a:pt x="718" y="72"/>
                    <a:pt x="718" y="72"/>
                  </a:cubicBezTo>
                  <a:cubicBezTo>
                    <a:pt x="719" y="71"/>
                    <a:pt x="719" y="71"/>
                    <a:pt x="719" y="71"/>
                  </a:cubicBezTo>
                  <a:cubicBezTo>
                    <a:pt x="719" y="68"/>
                    <a:pt x="719" y="68"/>
                    <a:pt x="719" y="68"/>
                  </a:cubicBezTo>
                  <a:cubicBezTo>
                    <a:pt x="719" y="66"/>
                    <a:pt x="719" y="66"/>
                    <a:pt x="719" y="66"/>
                  </a:cubicBezTo>
                  <a:cubicBezTo>
                    <a:pt x="717" y="65"/>
                    <a:pt x="717" y="65"/>
                    <a:pt x="717" y="65"/>
                  </a:cubicBezTo>
                  <a:cubicBezTo>
                    <a:pt x="719" y="64"/>
                    <a:pt x="719" y="64"/>
                    <a:pt x="719" y="64"/>
                  </a:cubicBezTo>
                  <a:cubicBezTo>
                    <a:pt x="724" y="66"/>
                    <a:pt x="724" y="66"/>
                    <a:pt x="724" y="66"/>
                  </a:cubicBezTo>
                  <a:cubicBezTo>
                    <a:pt x="734" y="66"/>
                    <a:pt x="734" y="66"/>
                    <a:pt x="734" y="66"/>
                  </a:cubicBezTo>
                  <a:cubicBezTo>
                    <a:pt x="744" y="67"/>
                    <a:pt x="744" y="67"/>
                    <a:pt x="744" y="67"/>
                  </a:cubicBezTo>
                  <a:cubicBezTo>
                    <a:pt x="750" y="67"/>
                    <a:pt x="750" y="67"/>
                    <a:pt x="750" y="67"/>
                  </a:cubicBezTo>
                  <a:cubicBezTo>
                    <a:pt x="744" y="68"/>
                    <a:pt x="744" y="68"/>
                    <a:pt x="744" y="68"/>
                  </a:cubicBezTo>
                  <a:cubicBezTo>
                    <a:pt x="744" y="71"/>
                    <a:pt x="744" y="71"/>
                    <a:pt x="744" y="71"/>
                  </a:cubicBezTo>
                  <a:cubicBezTo>
                    <a:pt x="751" y="70"/>
                    <a:pt x="751" y="70"/>
                    <a:pt x="751" y="70"/>
                  </a:cubicBezTo>
                  <a:cubicBezTo>
                    <a:pt x="755" y="70"/>
                    <a:pt x="755" y="70"/>
                    <a:pt x="755" y="70"/>
                  </a:cubicBezTo>
                  <a:cubicBezTo>
                    <a:pt x="757" y="70"/>
                    <a:pt x="757" y="70"/>
                    <a:pt x="757" y="70"/>
                  </a:cubicBezTo>
                  <a:cubicBezTo>
                    <a:pt x="758" y="71"/>
                    <a:pt x="758" y="71"/>
                    <a:pt x="758" y="71"/>
                  </a:cubicBezTo>
                  <a:cubicBezTo>
                    <a:pt x="756" y="71"/>
                    <a:pt x="756" y="71"/>
                    <a:pt x="756" y="71"/>
                  </a:cubicBezTo>
                  <a:cubicBezTo>
                    <a:pt x="754" y="72"/>
                    <a:pt x="754" y="72"/>
                    <a:pt x="754" y="72"/>
                  </a:cubicBezTo>
                  <a:cubicBezTo>
                    <a:pt x="754" y="73"/>
                    <a:pt x="754" y="73"/>
                    <a:pt x="754" y="73"/>
                  </a:cubicBezTo>
                  <a:cubicBezTo>
                    <a:pt x="758" y="75"/>
                    <a:pt x="758" y="75"/>
                    <a:pt x="758" y="75"/>
                  </a:cubicBezTo>
                  <a:cubicBezTo>
                    <a:pt x="760" y="74"/>
                    <a:pt x="760" y="74"/>
                    <a:pt x="760" y="74"/>
                  </a:cubicBezTo>
                  <a:cubicBezTo>
                    <a:pt x="760" y="69"/>
                    <a:pt x="760" y="69"/>
                    <a:pt x="760" y="69"/>
                  </a:cubicBezTo>
                  <a:cubicBezTo>
                    <a:pt x="770" y="69"/>
                    <a:pt x="770" y="69"/>
                    <a:pt x="770" y="69"/>
                  </a:cubicBezTo>
                  <a:cubicBezTo>
                    <a:pt x="776" y="72"/>
                    <a:pt x="776" y="72"/>
                    <a:pt x="776" y="72"/>
                  </a:cubicBezTo>
                  <a:cubicBezTo>
                    <a:pt x="776" y="71"/>
                    <a:pt x="776" y="71"/>
                    <a:pt x="776" y="71"/>
                  </a:cubicBezTo>
                  <a:cubicBezTo>
                    <a:pt x="782" y="72"/>
                    <a:pt x="782" y="72"/>
                    <a:pt x="782" y="72"/>
                  </a:cubicBezTo>
                  <a:cubicBezTo>
                    <a:pt x="782" y="73"/>
                    <a:pt x="782" y="73"/>
                    <a:pt x="782" y="73"/>
                  </a:cubicBezTo>
                  <a:cubicBezTo>
                    <a:pt x="779" y="73"/>
                    <a:pt x="779" y="73"/>
                    <a:pt x="779" y="73"/>
                  </a:cubicBezTo>
                  <a:cubicBezTo>
                    <a:pt x="779" y="75"/>
                    <a:pt x="779" y="75"/>
                    <a:pt x="779" y="75"/>
                  </a:cubicBezTo>
                  <a:cubicBezTo>
                    <a:pt x="786" y="75"/>
                    <a:pt x="786" y="75"/>
                    <a:pt x="786" y="75"/>
                  </a:cubicBezTo>
                  <a:cubicBezTo>
                    <a:pt x="790" y="76"/>
                    <a:pt x="790" y="76"/>
                    <a:pt x="790" y="76"/>
                  </a:cubicBezTo>
                  <a:cubicBezTo>
                    <a:pt x="796" y="76"/>
                    <a:pt x="796" y="76"/>
                    <a:pt x="796" y="76"/>
                  </a:cubicBezTo>
                  <a:cubicBezTo>
                    <a:pt x="800" y="76"/>
                    <a:pt x="800" y="76"/>
                    <a:pt x="800" y="76"/>
                  </a:cubicBezTo>
                  <a:cubicBezTo>
                    <a:pt x="805" y="78"/>
                    <a:pt x="805" y="78"/>
                    <a:pt x="805" y="78"/>
                  </a:cubicBezTo>
                  <a:cubicBezTo>
                    <a:pt x="806" y="81"/>
                    <a:pt x="806" y="81"/>
                    <a:pt x="806" y="81"/>
                  </a:cubicBezTo>
                  <a:cubicBezTo>
                    <a:pt x="812" y="81"/>
                    <a:pt x="812" y="81"/>
                    <a:pt x="812" y="81"/>
                  </a:cubicBezTo>
                  <a:cubicBezTo>
                    <a:pt x="819" y="81"/>
                    <a:pt x="819" y="81"/>
                    <a:pt x="819" y="81"/>
                  </a:cubicBezTo>
                  <a:cubicBezTo>
                    <a:pt x="822" y="80"/>
                    <a:pt x="822" y="80"/>
                    <a:pt x="822" y="80"/>
                  </a:cubicBezTo>
                  <a:cubicBezTo>
                    <a:pt x="830" y="80"/>
                    <a:pt x="830" y="80"/>
                    <a:pt x="830" y="80"/>
                  </a:cubicBezTo>
                  <a:cubicBezTo>
                    <a:pt x="832" y="80"/>
                    <a:pt x="832" y="80"/>
                    <a:pt x="832" y="80"/>
                  </a:cubicBezTo>
                  <a:cubicBezTo>
                    <a:pt x="837" y="80"/>
                    <a:pt x="837" y="80"/>
                    <a:pt x="837" y="80"/>
                  </a:cubicBezTo>
                  <a:cubicBezTo>
                    <a:pt x="839" y="80"/>
                    <a:pt x="839" y="80"/>
                    <a:pt x="839" y="80"/>
                  </a:cubicBezTo>
                  <a:cubicBezTo>
                    <a:pt x="848" y="80"/>
                    <a:pt x="848" y="80"/>
                    <a:pt x="848" y="80"/>
                  </a:cubicBezTo>
                  <a:cubicBezTo>
                    <a:pt x="857" y="83"/>
                    <a:pt x="857" y="83"/>
                    <a:pt x="857" y="83"/>
                  </a:cubicBezTo>
                  <a:cubicBezTo>
                    <a:pt x="861" y="84"/>
                    <a:pt x="861" y="84"/>
                    <a:pt x="861" y="84"/>
                  </a:cubicBezTo>
                  <a:cubicBezTo>
                    <a:pt x="864" y="87"/>
                    <a:pt x="864" y="87"/>
                    <a:pt x="864" y="87"/>
                  </a:cubicBezTo>
                  <a:cubicBezTo>
                    <a:pt x="866" y="90"/>
                    <a:pt x="866" y="90"/>
                    <a:pt x="866" y="90"/>
                  </a:cubicBezTo>
                  <a:cubicBezTo>
                    <a:pt x="872" y="92"/>
                    <a:pt x="872" y="92"/>
                    <a:pt x="872" y="92"/>
                  </a:cubicBezTo>
                  <a:cubicBezTo>
                    <a:pt x="876" y="94"/>
                    <a:pt x="876" y="94"/>
                    <a:pt x="876" y="94"/>
                  </a:cubicBezTo>
                  <a:cubicBezTo>
                    <a:pt x="883" y="96"/>
                    <a:pt x="883" y="96"/>
                    <a:pt x="883" y="96"/>
                  </a:cubicBezTo>
                  <a:cubicBezTo>
                    <a:pt x="887" y="98"/>
                    <a:pt x="887" y="98"/>
                    <a:pt x="887" y="98"/>
                  </a:cubicBezTo>
                  <a:cubicBezTo>
                    <a:pt x="888" y="98"/>
                    <a:pt x="888" y="98"/>
                    <a:pt x="888" y="98"/>
                  </a:cubicBezTo>
                  <a:cubicBezTo>
                    <a:pt x="883" y="95"/>
                    <a:pt x="883" y="95"/>
                    <a:pt x="883" y="95"/>
                  </a:cubicBezTo>
                  <a:cubicBezTo>
                    <a:pt x="883" y="91"/>
                    <a:pt x="883" y="91"/>
                    <a:pt x="883" y="91"/>
                  </a:cubicBezTo>
                  <a:cubicBezTo>
                    <a:pt x="890" y="90"/>
                    <a:pt x="890" y="90"/>
                    <a:pt x="890" y="90"/>
                  </a:cubicBezTo>
                  <a:cubicBezTo>
                    <a:pt x="892" y="89"/>
                    <a:pt x="892" y="89"/>
                    <a:pt x="892" y="89"/>
                  </a:cubicBezTo>
                  <a:cubicBezTo>
                    <a:pt x="898" y="91"/>
                    <a:pt x="898" y="91"/>
                    <a:pt x="898" y="91"/>
                  </a:cubicBezTo>
                  <a:cubicBezTo>
                    <a:pt x="904" y="91"/>
                    <a:pt x="904" y="91"/>
                    <a:pt x="904" y="91"/>
                  </a:cubicBezTo>
                  <a:cubicBezTo>
                    <a:pt x="914" y="92"/>
                    <a:pt x="914" y="92"/>
                    <a:pt x="914" y="92"/>
                  </a:cubicBezTo>
                  <a:cubicBezTo>
                    <a:pt x="916" y="90"/>
                    <a:pt x="916" y="90"/>
                    <a:pt x="916" y="90"/>
                  </a:cubicBezTo>
                  <a:cubicBezTo>
                    <a:pt x="917" y="91"/>
                    <a:pt x="917" y="91"/>
                    <a:pt x="917" y="91"/>
                  </a:cubicBezTo>
                  <a:cubicBezTo>
                    <a:pt x="921" y="92"/>
                    <a:pt x="921" y="92"/>
                    <a:pt x="921" y="92"/>
                  </a:cubicBezTo>
                  <a:cubicBezTo>
                    <a:pt x="925" y="95"/>
                    <a:pt x="925" y="95"/>
                    <a:pt x="925" y="95"/>
                  </a:cubicBezTo>
                  <a:cubicBezTo>
                    <a:pt x="934" y="95"/>
                    <a:pt x="934" y="95"/>
                    <a:pt x="934" y="95"/>
                  </a:cubicBezTo>
                  <a:cubicBezTo>
                    <a:pt x="938" y="98"/>
                    <a:pt x="938" y="98"/>
                    <a:pt x="938" y="98"/>
                  </a:cubicBezTo>
                  <a:cubicBezTo>
                    <a:pt x="944" y="98"/>
                    <a:pt x="944" y="98"/>
                    <a:pt x="944" y="98"/>
                  </a:cubicBezTo>
                  <a:cubicBezTo>
                    <a:pt x="945" y="97"/>
                    <a:pt x="945" y="97"/>
                    <a:pt x="945" y="97"/>
                  </a:cubicBezTo>
                  <a:cubicBezTo>
                    <a:pt x="936" y="91"/>
                    <a:pt x="936" y="91"/>
                    <a:pt x="936" y="91"/>
                  </a:cubicBezTo>
                  <a:cubicBezTo>
                    <a:pt x="933" y="91"/>
                    <a:pt x="933" y="91"/>
                    <a:pt x="933" y="91"/>
                  </a:cubicBezTo>
                  <a:cubicBezTo>
                    <a:pt x="931" y="88"/>
                    <a:pt x="931" y="88"/>
                    <a:pt x="931" y="88"/>
                  </a:cubicBezTo>
                  <a:cubicBezTo>
                    <a:pt x="928" y="87"/>
                    <a:pt x="928" y="87"/>
                    <a:pt x="928" y="87"/>
                  </a:cubicBezTo>
                  <a:cubicBezTo>
                    <a:pt x="929" y="86"/>
                    <a:pt x="929" y="86"/>
                    <a:pt x="929" y="86"/>
                  </a:cubicBezTo>
                  <a:cubicBezTo>
                    <a:pt x="943" y="89"/>
                    <a:pt x="943" y="89"/>
                    <a:pt x="943" y="89"/>
                  </a:cubicBezTo>
                  <a:cubicBezTo>
                    <a:pt x="947" y="88"/>
                    <a:pt x="947" y="88"/>
                    <a:pt x="947" y="88"/>
                  </a:cubicBezTo>
                  <a:cubicBezTo>
                    <a:pt x="953" y="89"/>
                    <a:pt x="953" y="89"/>
                    <a:pt x="953" y="89"/>
                  </a:cubicBezTo>
                  <a:cubicBezTo>
                    <a:pt x="962" y="89"/>
                    <a:pt x="962" y="89"/>
                    <a:pt x="962" y="89"/>
                  </a:cubicBezTo>
                  <a:cubicBezTo>
                    <a:pt x="971" y="90"/>
                    <a:pt x="971" y="90"/>
                    <a:pt x="971" y="90"/>
                  </a:cubicBezTo>
                  <a:cubicBezTo>
                    <a:pt x="985" y="92"/>
                    <a:pt x="985" y="92"/>
                    <a:pt x="985" y="92"/>
                  </a:cubicBezTo>
                  <a:cubicBezTo>
                    <a:pt x="990" y="93"/>
                    <a:pt x="990" y="93"/>
                    <a:pt x="990" y="93"/>
                  </a:cubicBezTo>
                  <a:cubicBezTo>
                    <a:pt x="1000" y="96"/>
                    <a:pt x="1000" y="96"/>
                    <a:pt x="1000" y="96"/>
                  </a:cubicBezTo>
                  <a:cubicBezTo>
                    <a:pt x="1006" y="97"/>
                    <a:pt x="1006" y="97"/>
                    <a:pt x="1006" y="97"/>
                  </a:cubicBezTo>
                  <a:cubicBezTo>
                    <a:pt x="1007" y="97"/>
                    <a:pt x="1007" y="97"/>
                    <a:pt x="1007" y="97"/>
                  </a:cubicBezTo>
                  <a:cubicBezTo>
                    <a:pt x="1016" y="100"/>
                    <a:pt x="1016" y="100"/>
                    <a:pt x="1016" y="100"/>
                  </a:cubicBezTo>
                  <a:cubicBezTo>
                    <a:pt x="1029" y="101"/>
                    <a:pt x="1029" y="101"/>
                    <a:pt x="1029" y="101"/>
                  </a:cubicBezTo>
                  <a:cubicBezTo>
                    <a:pt x="1034" y="104"/>
                    <a:pt x="1034" y="104"/>
                    <a:pt x="1034" y="104"/>
                  </a:cubicBezTo>
                  <a:cubicBezTo>
                    <a:pt x="1039" y="105"/>
                    <a:pt x="1039" y="105"/>
                    <a:pt x="1039" y="105"/>
                  </a:cubicBezTo>
                  <a:cubicBezTo>
                    <a:pt x="1042" y="105"/>
                    <a:pt x="1042" y="105"/>
                    <a:pt x="1042" y="105"/>
                  </a:cubicBezTo>
                  <a:cubicBezTo>
                    <a:pt x="1043" y="108"/>
                    <a:pt x="1043" y="108"/>
                    <a:pt x="1043" y="108"/>
                  </a:cubicBezTo>
                  <a:cubicBezTo>
                    <a:pt x="1045" y="108"/>
                    <a:pt x="1045" y="108"/>
                    <a:pt x="1045" y="108"/>
                  </a:cubicBezTo>
                  <a:cubicBezTo>
                    <a:pt x="1044" y="106"/>
                    <a:pt x="1044" y="106"/>
                    <a:pt x="1044" y="106"/>
                  </a:cubicBezTo>
                  <a:cubicBezTo>
                    <a:pt x="1049" y="107"/>
                    <a:pt x="1049" y="107"/>
                    <a:pt x="1049" y="107"/>
                  </a:cubicBezTo>
                  <a:cubicBezTo>
                    <a:pt x="1049" y="109"/>
                    <a:pt x="1049" y="109"/>
                    <a:pt x="1049" y="109"/>
                  </a:cubicBezTo>
                  <a:cubicBezTo>
                    <a:pt x="1050" y="108"/>
                    <a:pt x="1050" y="108"/>
                    <a:pt x="1050" y="108"/>
                  </a:cubicBezTo>
                  <a:cubicBezTo>
                    <a:pt x="1057" y="111"/>
                    <a:pt x="1057" y="111"/>
                    <a:pt x="1057" y="111"/>
                  </a:cubicBezTo>
                  <a:cubicBezTo>
                    <a:pt x="1060" y="113"/>
                    <a:pt x="1060" y="113"/>
                    <a:pt x="1060" y="113"/>
                  </a:cubicBezTo>
                  <a:cubicBezTo>
                    <a:pt x="1064" y="115"/>
                    <a:pt x="1064" y="115"/>
                    <a:pt x="1064" y="115"/>
                  </a:cubicBezTo>
                  <a:cubicBezTo>
                    <a:pt x="1066" y="118"/>
                    <a:pt x="1066" y="118"/>
                    <a:pt x="1066" y="118"/>
                  </a:cubicBezTo>
                  <a:cubicBezTo>
                    <a:pt x="1068" y="117"/>
                    <a:pt x="1068" y="117"/>
                    <a:pt x="1068" y="117"/>
                  </a:cubicBezTo>
                  <a:cubicBezTo>
                    <a:pt x="1073" y="120"/>
                    <a:pt x="1073" y="120"/>
                    <a:pt x="1073" y="120"/>
                  </a:cubicBezTo>
                  <a:cubicBezTo>
                    <a:pt x="1073" y="119"/>
                    <a:pt x="1073" y="119"/>
                    <a:pt x="1073" y="119"/>
                  </a:cubicBezTo>
                  <a:cubicBezTo>
                    <a:pt x="1075" y="119"/>
                    <a:pt x="1075" y="119"/>
                    <a:pt x="1075" y="119"/>
                  </a:cubicBezTo>
                  <a:cubicBezTo>
                    <a:pt x="1069" y="116"/>
                    <a:pt x="1069" y="116"/>
                    <a:pt x="1069" y="116"/>
                  </a:cubicBezTo>
                  <a:cubicBezTo>
                    <a:pt x="1068" y="115"/>
                    <a:pt x="1068" y="115"/>
                    <a:pt x="1068" y="115"/>
                  </a:cubicBezTo>
                  <a:cubicBezTo>
                    <a:pt x="1065" y="113"/>
                    <a:pt x="1065" y="113"/>
                    <a:pt x="1065" y="113"/>
                  </a:cubicBezTo>
                  <a:cubicBezTo>
                    <a:pt x="1061" y="112"/>
                    <a:pt x="1061" y="112"/>
                    <a:pt x="1061" y="112"/>
                  </a:cubicBezTo>
                  <a:cubicBezTo>
                    <a:pt x="1070" y="113"/>
                    <a:pt x="1070" y="113"/>
                    <a:pt x="1070" y="113"/>
                  </a:cubicBezTo>
                  <a:cubicBezTo>
                    <a:pt x="1073" y="115"/>
                    <a:pt x="1073" y="115"/>
                    <a:pt x="1073" y="115"/>
                  </a:cubicBezTo>
                  <a:cubicBezTo>
                    <a:pt x="1074" y="113"/>
                    <a:pt x="1074" y="113"/>
                    <a:pt x="1074" y="113"/>
                  </a:cubicBezTo>
                  <a:cubicBezTo>
                    <a:pt x="1077" y="114"/>
                    <a:pt x="1077" y="114"/>
                    <a:pt x="1077" y="114"/>
                  </a:cubicBezTo>
                  <a:cubicBezTo>
                    <a:pt x="1080" y="113"/>
                    <a:pt x="1080" y="113"/>
                    <a:pt x="1080" y="113"/>
                  </a:cubicBezTo>
                  <a:cubicBezTo>
                    <a:pt x="1090" y="117"/>
                    <a:pt x="1090" y="117"/>
                    <a:pt x="1090" y="117"/>
                  </a:cubicBezTo>
                  <a:cubicBezTo>
                    <a:pt x="1094" y="118"/>
                    <a:pt x="1094" y="118"/>
                    <a:pt x="1094" y="118"/>
                  </a:cubicBezTo>
                  <a:cubicBezTo>
                    <a:pt x="1097" y="119"/>
                    <a:pt x="1097" y="119"/>
                    <a:pt x="1097" y="119"/>
                  </a:cubicBezTo>
                  <a:cubicBezTo>
                    <a:pt x="1106" y="125"/>
                    <a:pt x="1106" y="125"/>
                    <a:pt x="1106" y="125"/>
                  </a:cubicBezTo>
                  <a:cubicBezTo>
                    <a:pt x="1101" y="124"/>
                    <a:pt x="1101" y="124"/>
                    <a:pt x="1101" y="124"/>
                  </a:cubicBezTo>
                  <a:cubicBezTo>
                    <a:pt x="1104" y="126"/>
                    <a:pt x="1104" y="126"/>
                    <a:pt x="1104" y="126"/>
                  </a:cubicBezTo>
                  <a:cubicBezTo>
                    <a:pt x="1097" y="126"/>
                    <a:pt x="1097" y="126"/>
                    <a:pt x="1097" y="126"/>
                  </a:cubicBezTo>
                  <a:cubicBezTo>
                    <a:pt x="1093" y="124"/>
                    <a:pt x="1093" y="124"/>
                    <a:pt x="1093" y="124"/>
                  </a:cubicBezTo>
                  <a:cubicBezTo>
                    <a:pt x="1097" y="129"/>
                    <a:pt x="1097" y="129"/>
                    <a:pt x="1097" y="129"/>
                  </a:cubicBezTo>
                  <a:cubicBezTo>
                    <a:pt x="1101" y="129"/>
                    <a:pt x="1101" y="129"/>
                    <a:pt x="1101" y="129"/>
                  </a:cubicBezTo>
                  <a:cubicBezTo>
                    <a:pt x="1101" y="131"/>
                    <a:pt x="1101" y="131"/>
                    <a:pt x="1101" y="131"/>
                  </a:cubicBezTo>
                  <a:cubicBezTo>
                    <a:pt x="1098" y="133"/>
                    <a:pt x="1098" y="133"/>
                    <a:pt x="1098" y="133"/>
                  </a:cubicBezTo>
                  <a:cubicBezTo>
                    <a:pt x="1102" y="133"/>
                    <a:pt x="1102" y="133"/>
                    <a:pt x="1102" y="133"/>
                  </a:cubicBezTo>
                  <a:cubicBezTo>
                    <a:pt x="1104" y="134"/>
                    <a:pt x="1104" y="134"/>
                    <a:pt x="1104" y="134"/>
                  </a:cubicBezTo>
                  <a:cubicBezTo>
                    <a:pt x="1106" y="134"/>
                    <a:pt x="1106" y="134"/>
                    <a:pt x="1106" y="134"/>
                  </a:cubicBezTo>
                  <a:cubicBezTo>
                    <a:pt x="1109" y="136"/>
                    <a:pt x="1109" y="136"/>
                    <a:pt x="1109" y="136"/>
                  </a:cubicBezTo>
                  <a:lnTo>
                    <a:pt x="1108" y="136"/>
                  </a:lnTo>
                  <a:close/>
                  <a:moveTo>
                    <a:pt x="203" y="107"/>
                  </a:moveTo>
                  <a:cubicBezTo>
                    <a:pt x="204" y="105"/>
                    <a:pt x="204" y="105"/>
                    <a:pt x="204" y="105"/>
                  </a:cubicBezTo>
                  <a:cubicBezTo>
                    <a:pt x="202" y="106"/>
                    <a:pt x="202" y="106"/>
                    <a:pt x="202" y="106"/>
                  </a:cubicBezTo>
                  <a:cubicBezTo>
                    <a:pt x="201" y="107"/>
                    <a:pt x="201" y="107"/>
                    <a:pt x="201" y="107"/>
                  </a:cubicBezTo>
                  <a:lnTo>
                    <a:pt x="203" y="107"/>
                  </a:lnTo>
                  <a:close/>
                  <a:moveTo>
                    <a:pt x="99" y="129"/>
                  </a:moveTo>
                  <a:cubicBezTo>
                    <a:pt x="100" y="128"/>
                    <a:pt x="100" y="128"/>
                    <a:pt x="100" y="128"/>
                  </a:cubicBezTo>
                  <a:cubicBezTo>
                    <a:pt x="98" y="128"/>
                    <a:pt x="98" y="128"/>
                    <a:pt x="98" y="128"/>
                  </a:cubicBezTo>
                  <a:cubicBezTo>
                    <a:pt x="97" y="128"/>
                    <a:pt x="97" y="128"/>
                    <a:pt x="97" y="128"/>
                  </a:cubicBezTo>
                  <a:cubicBezTo>
                    <a:pt x="98" y="130"/>
                    <a:pt x="98" y="130"/>
                    <a:pt x="98" y="130"/>
                  </a:cubicBezTo>
                  <a:lnTo>
                    <a:pt x="99" y="129"/>
                  </a:lnTo>
                  <a:close/>
                  <a:moveTo>
                    <a:pt x="179" y="97"/>
                  </a:moveTo>
                  <a:cubicBezTo>
                    <a:pt x="180" y="96"/>
                    <a:pt x="180" y="96"/>
                    <a:pt x="180" y="96"/>
                  </a:cubicBezTo>
                  <a:cubicBezTo>
                    <a:pt x="181" y="97"/>
                    <a:pt x="181" y="97"/>
                    <a:pt x="181" y="97"/>
                  </a:cubicBezTo>
                  <a:cubicBezTo>
                    <a:pt x="181" y="95"/>
                    <a:pt x="181" y="95"/>
                    <a:pt x="181" y="95"/>
                  </a:cubicBezTo>
                  <a:cubicBezTo>
                    <a:pt x="173" y="92"/>
                    <a:pt x="173" y="92"/>
                    <a:pt x="173" y="92"/>
                  </a:cubicBezTo>
                  <a:cubicBezTo>
                    <a:pt x="169" y="95"/>
                    <a:pt x="169" y="95"/>
                    <a:pt x="169" y="95"/>
                  </a:cubicBezTo>
                  <a:cubicBezTo>
                    <a:pt x="170" y="98"/>
                    <a:pt x="170" y="98"/>
                    <a:pt x="170" y="98"/>
                  </a:cubicBezTo>
                  <a:cubicBezTo>
                    <a:pt x="173" y="99"/>
                    <a:pt x="173" y="99"/>
                    <a:pt x="173" y="99"/>
                  </a:cubicBezTo>
                  <a:lnTo>
                    <a:pt x="179" y="97"/>
                  </a:lnTo>
                  <a:close/>
                  <a:moveTo>
                    <a:pt x="241" y="91"/>
                  </a:moveTo>
                  <a:cubicBezTo>
                    <a:pt x="243" y="89"/>
                    <a:pt x="243" y="89"/>
                    <a:pt x="243" y="89"/>
                  </a:cubicBezTo>
                  <a:cubicBezTo>
                    <a:pt x="242" y="88"/>
                    <a:pt x="242" y="88"/>
                    <a:pt x="242" y="88"/>
                  </a:cubicBezTo>
                  <a:cubicBezTo>
                    <a:pt x="240" y="86"/>
                    <a:pt x="240" y="86"/>
                    <a:pt x="240" y="86"/>
                  </a:cubicBezTo>
                  <a:cubicBezTo>
                    <a:pt x="236" y="85"/>
                    <a:pt x="236" y="85"/>
                    <a:pt x="236" y="85"/>
                  </a:cubicBezTo>
                  <a:cubicBezTo>
                    <a:pt x="233" y="83"/>
                    <a:pt x="233" y="83"/>
                    <a:pt x="233" y="83"/>
                  </a:cubicBezTo>
                  <a:cubicBezTo>
                    <a:pt x="229" y="84"/>
                    <a:pt x="229" y="84"/>
                    <a:pt x="229" y="84"/>
                  </a:cubicBezTo>
                  <a:cubicBezTo>
                    <a:pt x="229" y="85"/>
                    <a:pt x="229" y="85"/>
                    <a:pt x="229" y="85"/>
                  </a:cubicBezTo>
                  <a:cubicBezTo>
                    <a:pt x="232" y="89"/>
                    <a:pt x="232" y="89"/>
                    <a:pt x="232" y="89"/>
                  </a:cubicBezTo>
                  <a:cubicBezTo>
                    <a:pt x="236" y="89"/>
                    <a:pt x="236" y="89"/>
                    <a:pt x="236" y="89"/>
                  </a:cubicBezTo>
                  <a:cubicBezTo>
                    <a:pt x="235" y="88"/>
                    <a:pt x="235" y="88"/>
                    <a:pt x="235" y="88"/>
                  </a:cubicBezTo>
                  <a:cubicBezTo>
                    <a:pt x="237" y="89"/>
                    <a:pt x="237" y="89"/>
                    <a:pt x="237" y="89"/>
                  </a:cubicBezTo>
                  <a:cubicBezTo>
                    <a:pt x="239" y="91"/>
                    <a:pt x="239" y="91"/>
                    <a:pt x="239" y="91"/>
                  </a:cubicBezTo>
                  <a:lnTo>
                    <a:pt x="241" y="91"/>
                  </a:lnTo>
                  <a:close/>
                  <a:moveTo>
                    <a:pt x="240" y="95"/>
                  </a:moveTo>
                  <a:cubicBezTo>
                    <a:pt x="234" y="92"/>
                    <a:pt x="234" y="92"/>
                    <a:pt x="234" y="92"/>
                  </a:cubicBezTo>
                  <a:cubicBezTo>
                    <a:pt x="234" y="93"/>
                    <a:pt x="234" y="93"/>
                    <a:pt x="234" y="93"/>
                  </a:cubicBezTo>
                  <a:cubicBezTo>
                    <a:pt x="239" y="95"/>
                    <a:pt x="239" y="95"/>
                    <a:pt x="239" y="95"/>
                  </a:cubicBezTo>
                  <a:lnTo>
                    <a:pt x="240" y="95"/>
                  </a:lnTo>
                  <a:close/>
                  <a:moveTo>
                    <a:pt x="206" y="62"/>
                  </a:moveTo>
                  <a:cubicBezTo>
                    <a:pt x="202" y="61"/>
                    <a:pt x="202" y="61"/>
                    <a:pt x="202" y="61"/>
                  </a:cubicBezTo>
                  <a:cubicBezTo>
                    <a:pt x="198" y="61"/>
                    <a:pt x="198" y="61"/>
                    <a:pt x="198" y="61"/>
                  </a:cubicBezTo>
                  <a:cubicBezTo>
                    <a:pt x="195" y="60"/>
                    <a:pt x="195" y="60"/>
                    <a:pt x="195" y="60"/>
                  </a:cubicBezTo>
                  <a:cubicBezTo>
                    <a:pt x="192" y="61"/>
                    <a:pt x="192" y="61"/>
                    <a:pt x="192" y="61"/>
                  </a:cubicBezTo>
                  <a:cubicBezTo>
                    <a:pt x="190" y="61"/>
                    <a:pt x="190" y="61"/>
                    <a:pt x="190" y="61"/>
                  </a:cubicBezTo>
                  <a:cubicBezTo>
                    <a:pt x="185" y="65"/>
                    <a:pt x="185" y="65"/>
                    <a:pt x="185" y="65"/>
                  </a:cubicBezTo>
                  <a:cubicBezTo>
                    <a:pt x="187" y="68"/>
                    <a:pt x="187" y="68"/>
                    <a:pt x="187" y="68"/>
                  </a:cubicBezTo>
                  <a:cubicBezTo>
                    <a:pt x="186" y="71"/>
                    <a:pt x="186" y="71"/>
                    <a:pt x="186" y="71"/>
                  </a:cubicBezTo>
                  <a:cubicBezTo>
                    <a:pt x="182" y="71"/>
                    <a:pt x="182" y="71"/>
                    <a:pt x="182" y="71"/>
                  </a:cubicBezTo>
                  <a:cubicBezTo>
                    <a:pt x="182" y="72"/>
                    <a:pt x="182" y="72"/>
                    <a:pt x="182" y="72"/>
                  </a:cubicBezTo>
                  <a:cubicBezTo>
                    <a:pt x="184" y="75"/>
                    <a:pt x="184" y="75"/>
                    <a:pt x="184" y="75"/>
                  </a:cubicBezTo>
                  <a:cubicBezTo>
                    <a:pt x="188" y="75"/>
                    <a:pt x="188" y="75"/>
                    <a:pt x="188" y="75"/>
                  </a:cubicBezTo>
                  <a:cubicBezTo>
                    <a:pt x="189" y="74"/>
                    <a:pt x="189" y="74"/>
                    <a:pt x="189" y="74"/>
                  </a:cubicBezTo>
                  <a:cubicBezTo>
                    <a:pt x="191" y="75"/>
                    <a:pt x="191" y="75"/>
                    <a:pt x="191" y="75"/>
                  </a:cubicBezTo>
                  <a:cubicBezTo>
                    <a:pt x="195" y="75"/>
                    <a:pt x="195" y="75"/>
                    <a:pt x="195" y="75"/>
                  </a:cubicBezTo>
                  <a:cubicBezTo>
                    <a:pt x="196" y="77"/>
                    <a:pt x="196" y="77"/>
                    <a:pt x="196" y="77"/>
                  </a:cubicBezTo>
                  <a:cubicBezTo>
                    <a:pt x="199" y="78"/>
                    <a:pt x="199" y="78"/>
                    <a:pt x="199" y="78"/>
                  </a:cubicBezTo>
                  <a:cubicBezTo>
                    <a:pt x="199" y="79"/>
                    <a:pt x="199" y="79"/>
                    <a:pt x="199" y="79"/>
                  </a:cubicBezTo>
                  <a:cubicBezTo>
                    <a:pt x="198" y="80"/>
                    <a:pt x="198" y="80"/>
                    <a:pt x="198" y="80"/>
                  </a:cubicBezTo>
                  <a:cubicBezTo>
                    <a:pt x="201" y="82"/>
                    <a:pt x="201" y="82"/>
                    <a:pt x="201" y="82"/>
                  </a:cubicBezTo>
                  <a:cubicBezTo>
                    <a:pt x="205" y="82"/>
                    <a:pt x="205" y="82"/>
                    <a:pt x="205" y="82"/>
                  </a:cubicBezTo>
                  <a:cubicBezTo>
                    <a:pt x="207" y="83"/>
                    <a:pt x="207" y="83"/>
                    <a:pt x="207" y="83"/>
                  </a:cubicBezTo>
                  <a:cubicBezTo>
                    <a:pt x="208" y="82"/>
                    <a:pt x="208" y="82"/>
                    <a:pt x="208" y="82"/>
                  </a:cubicBezTo>
                  <a:cubicBezTo>
                    <a:pt x="210" y="82"/>
                    <a:pt x="210" y="82"/>
                    <a:pt x="210" y="82"/>
                  </a:cubicBezTo>
                  <a:cubicBezTo>
                    <a:pt x="211" y="83"/>
                    <a:pt x="211" y="83"/>
                    <a:pt x="211" y="83"/>
                  </a:cubicBezTo>
                  <a:cubicBezTo>
                    <a:pt x="216" y="83"/>
                    <a:pt x="216" y="83"/>
                    <a:pt x="216" y="83"/>
                  </a:cubicBezTo>
                  <a:cubicBezTo>
                    <a:pt x="216" y="82"/>
                    <a:pt x="216" y="82"/>
                    <a:pt x="216" y="82"/>
                  </a:cubicBezTo>
                  <a:cubicBezTo>
                    <a:pt x="220" y="83"/>
                    <a:pt x="220" y="83"/>
                    <a:pt x="220" y="83"/>
                  </a:cubicBezTo>
                  <a:cubicBezTo>
                    <a:pt x="221" y="82"/>
                    <a:pt x="221" y="82"/>
                    <a:pt x="221" y="82"/>
                  </a:cubicBezTo>
                  <a:cubicBezTo>
                    <a:pt x="213" y="78"/>
                    <a:pt x="213" y="78"/>
                    <a:pt x="213" y="78"/>
                  </a:cubicBezTo>
                  <a:cubicBezTo>
                    <a:pt x="208" y="74"/>
                    <a:pt x="208" y="74"/>
                    <a:pt x="208" y="74"/>
                  </a:cubicBezTo>
                  <a:cubicBezTo>
                    <a:pt x="204" y="67"/>
                    <a:pt x="204" y="67"/>
                    <a:pt x="204" y="67"/>
                  </a:cubicBezTo>
                  <a:cubicBezTo>
                    <a:pt x="204" y="64"/>
                    <a:pt x="204" y="64"/>
                    <a:pt x="204" y="64"/>
                  </a:cubicBezTo>
                  <a:lnTo>
                    <a:pt x="206" y="62"/>
                  </a:lnTo>
                  <a:close/>
                  <a:moveTo>
                    <a:pt x="192" y="79"/>
                  </a:moveTo>
                  <a:cubicBezTo>
                    <a:pt x="194" y="80"/>
                    <a:pt x="194" y="80"/>
                    <a:pt x="194" y="80"/>
                  </a:cubicBezTo>
                  <a:cubicBezTo>
                    <a:pt x="194" y="78"/>
                    <a:pt x="194" y="78"/>
                    <a:pt x="194" y="78"/>
                  </a:cubicBezTo>
                  <a:cubicBezTo>
                    <a:pt x="192" y="77"/>
                    <a:pt x="192" y="77"/>
                    <a:pt x="192" y="77"/>
                  </a:cubicBezTo>
                  <a:cubicBezTo>
                    <a:pt x="189" y="76"/>
                    <a:pt x="189" y="76"/>
                    <a:pt x="189" y="76"/>
                  </a:cubicBezTo>
                  <a:cubicBezTo>
                    <a:pt x="189" y="77"/>
                    <a:pt x="189" y="77"/>
                    <a:pt x="189" y="77"/>
                  </a:cubicBezTo>
                  <a:lnTo>
                    <a:pt x="192" y="79"/>
                  </a:lnTo>
                  <a:close/>
                  <a:moveTo>
                    <a:pt x="198" y="48"/>
                  </a:moveTo>
                  <a:cubicBezTo>
                    <a:pt x="196" y="47"/>
                    <a:pt x="196" y="47"/>
                    <a:pt x="196" y="47"/>
                  </a:cubicBezTo>
                  <a:cubicBezTo>
                    <a:pt x="194" y="47"/>
                    <a:pt x="194" y="47"/>
                    <a:pt x="194" y="47"/>
                  </a:cubicBezTo>
                  <a:cubicBezTo>
                    <a:pt x="194" y="48"/>
                    <a:pt x="194" y="48"/>
                    <a:pt x="194" y="48"/>
                  </a:cubicBezTo>
                  <a:cubicBezTo>
                    <a:pt x="196" y="49"/>
                    <a:pt x="196" y="49"/>
                    <a:pt x="196" y="49"/>
                  </a:cubicBezTo>
                  <a:cubicBezTo>
                    <a:pt x="197" y="51"/>
                    <a:pt x="197" y="51"/>
                    <a:pt x="197" y="51"/>
                  </a:cubicBezTo>
                  <a:cubicBezTo>
                    <a:pt x="199" y="52"/>
                    <a:pt x="199" y="52"/>
                    <a:pt x="199" y="52"/>
                  </a:cubicBezTo>
                  <a:cubicBezTo>
                    <a:pt x="196" y="53"/>
                    <a:pt x="196" y="53"/>
                    <a:pt x="196" y="53"/>
                  </a:cubicBezTo>
                  <a:cubicBezTo>
                    <a:pt x="198" y="55"/>
                    <a:pt x="198" y="55"/>
                    <a:pt x="198" y="55"/>
                  </a:cubicBezTo>
                  <a:cubicBezTo>
                    <a:pt x="195" y="55"/>
                    <a:pt x="195" y="55"/>
                    <a:pt x="195" y="55"/>
                  </a:cubicBezTo>
                  <a:cubicBezTo>
                    <a:pt x="194" y="56"/>
                    <a:pt x="194" y="56"/>
                    <a:pt x="194" y="56"/>
                  </a:cubicBezTo>
                  <a:cubicBezTo>
                    <a:pt x="188" y="58"/>
                    <a:pt x="188" y="58"/>
                    <a:pt x="188" y="58"/>
                  </a:cubicBezTo>
                  <a:cubicBezTo>
                    <a:pt x="191" y="60"/>
                    <a:pt x="191" y="60"/>
                    <a:pt x="191" y="60"/>
                  </a:cubicBezTo>
                  <a:cubicBezTo>
                    <a:pt x="196" y="58"/>
                    <a:pt x="196" y="58"/>
                    <a:pt x="196" y="58"/>
                  </a:cubicBezTo>
                  <a:cubicBezTo>
                    <a:pt x="198" y="60"/>
                    <a:pt x="198" y="60"/>
                    <a:pt x="198" y="60"/>
                  </a:cubicBezTo>
                  <a:cubicBezTo>
                    <a:pt x="201" y="59"/>
                    <a:pt x="201" y="59"/>
                    <a:pt x="201" y="59"/>
                  </a:cubicBezTo>
                  <a:cubicBezTo>
                    <a:pt x="208" y="61"/>
                    <a:pt x="208" y="61"/>
                    <a:pt x="208" y="61"/>
                  </a:cubicBezTo>
                  <a:cubicBezTo>
                    <a:pt x="210" y="59"/>
                    <a:pt x="210" y="59"/>
                    <a:pt x="210" y="59"/>
                  </a:cubicBezTo>
                  <a:cubicBezTo>
                    <a:pt x="212" y="59"/>
                    <a:pt x="212" y="59"/>
                    <a:pt x="212" y="59"/>
                  </a:cubicBezTo>
                  <a:cubicBezTo>
                    <a:pt x="213" y="58"/>
                    <a:pt x="213" y="58"/>
                    <a:pt x="213" y="58"/>
                  </a:cubicBezTo>
                  <a:cubicBezTo>
                    <a:pt x="209" y="54"/>
                    <a:pt x="209" y="54"/>
                    <a:pt x="209" y="54"/>
                  </a:cubicBezTo>
                  <a:cubicBezTo>
                    <a:pt x="214" y="56"/>
                    <a:pt x="214" y="56"/>
                    <a:pt x="214" y="56"/>
                  </a:cubicBezTo>
                  <a:cubicBezTo>
                    <a:pt x="214" y="55"/>
                    <a:pt x="214" y="55"/>
                    <a:pt x="214" y="55"/>
                  </a:cubicBezTo>
                  <a:cubicBezTo>
                    <a:pt x="214" y="55"/>
                    <a:pt x="214" y="55"/>
                    <a:pt x="214" y="55"/>
                  </a:cubicBezTo>
                  <a:cubicBezTo>
                    <a:pt x="217" y="53"/>
                    <a:pt x="217" y="53"/>
                    <a:pt x="217" y="53"/>
                  </a:cubicBezTo>
                  <a:cubicBezTo>
                    <a:pt x="217" y="51"/>
                    <a:pt x="217" y="51"/>
                    <a:pt x="217" y="51"/>
                  </a:cubicBezTo>
                  <a:cubicBezTo>
                    <a:pt x="221" y="51"/>
                    <a:pt x="221" y="51"/>
                    <a:pt x="221" y="51"/>
                  </a:cubicBezTo>
                  <a:cubicBezTo>
                    <a:pt x="224" y="49"/>
                    <a:pt x="224" y="49"/>
                    <a:pt x="224" y="49"/>
                  </a:cubicBezTo>
                  <a:cubicBezTo>
                    <a:pt x="223" y="48"/>
                    <a:pt x="223" y="48"/>
                    <a:pt x="223" y="48"/>
                  </a:cubicBezTo>
                  <a:cubicBezTo>
                    <a:pt x="228" y="47"/>
                    <a:pt x="228" y="47"/>
                    <a:pt x="228" y="47"/>
                  </a:cubicBezTo>
                  <a:cubicBezTo>
                    <a:pt x="232" y="45"/>
                    <a:pt x="232" y="45"/>
                    <a:pt x="232" y="45"/>
                  </a:cubicBezTo>
                  <a:cubicBezTo>
                    <a:pt x="236" y="44"/>
                    <a:pt x="236" y="44"/>
                    <a:pt x="236" y="44"/>
                  </a:cubicBezTo>
                  <a:cubicBezTo>
                    <a:pt x="238" y="42"/>
                    <a:pt x="238" y="42"/>
                    <a:pt x="238" y="42"/>
                  </a:cubicBezTo>
                  <a:cubicBezTo>
                    <a:pt x="240" y="43"/>
                    <a:pt x="240" y="43"/>
                    <a:pt x="240" y="43"/>
                  </a:cubicBezTo>
                  <a:cubicBezTo>
                    <a:pt x="251" y="41"/>
                    <a:pt x="251" y="41"/>
                    <a:pt x="251" y="41"/>
                  </a:cubicBezTo>
                  <a:cubicBezTo>
                    <a:pt x="262" y="39"/>
                    <a:pt x="262" y="39"/>
                    <a:pt x="262" y="39"/>
                  </a:cubicBezTo>
                  <a:cubicBezTo>
                    <a:pt x="264" y="36"/>
                    <a:pt x="264" y="36"/>
                    <a:pt x="264" y="36"/>
                  </a:cubicBezTo>
                  <a:cubicBezTo>
                    <a:pt x="261" y="34"/>
                    <a:pt x="261" y="34"/>
                    <a:pt x="261" y="34"/>
                  </a:cubicBezTo>
                  <a:cubicBezTo>
                    <a:pt x="258" y="34"/>
                    <a:pt x="258" y="34"/>
                    <a:pt x="258" y="34"/>
                  </a:cubicBezTo>
                  <a:cubicBezTo>
                    <a:pt x="256" y="33"/>
                    <a:pt x="256" y="33"/>
                    <a:pt x="256" y="33"/>
                  </a:cubicBezTo>
                  <a:cubicBezTo>
                    <a:pt x="248" y="35"/>
                    <a:pt x="248" y="35"/>
                    <a:pt x="248" y="35"/>
                  </a:cubicBezTo>
                  <a:cubicBezTo>
                    <a:pt x="246" y="37"/>
                    <a:pt x="246" y="37"/>
                    <a:pt x="246" y="37"/>
                  </a:cubicBezTo>
                  <a:cubicBezTo>
                    <a:pt x="241" y="39"/>
                    <a:pt x="241" y="39"/>
                    <a:pt x="241" y="39"/>
                  </a:cubicBezTo>
                  <a:cubicBezTo>
                    <a:pt x="236" y="38"/>
                    <a:pt x="236" y="38"/>
                    <a:pt x="236" y="38"/>
                  </a:cubicBezTo>
                  <a:cubicBezTo>
                    <a:pt x="232" y="39"/>
                    <a:pt x="232" y="39"/>
                    <a:pt x="232" y="39"/>
                  </a:cubicBezTo>
                  <a:cubicBezTo>
                    <a:pt x="223" y="39"/>
                    <a:pt x="223" y="39"/>
                    <a:pt x="223" y="39"/>
                  </a:cubicBezTo>
                  <a:cubicBezTo>
                    <a:pt x="221" y="40"/>
                    <a:pt x="221" y="40"/>
                    <a:pt x="221" y="40"/>
                  </a:cubicBezTo>
                  <a:cubicBezTo>
                    <a:pt x="217" y="40"/>
                    <a:pt x="217" y="40"/>
                    <a:pt x="217" y="40"/>
                  </a:cubicBezTo>
                  <a:cubicBezTo>
                    <a:pt x="215" y="42"/>
                    <a:pt x="215" y="42"/>
                    <a:pt x="215" y="42"/>
                  </a:cubicBezTo>
                  <a:cubicBezTo>
                    <a:pt x="212" y="41"/>
                    <a:pt x="212" y="41"/>
                    <a:pt x="212" y="41"/>
                  </a:cubicBezTo>
                  <a:cubicBezTo>
                    <a:pt x="209" y="43"/>
                    <a:pt x="209" y="43"/>
                    <a:pt x="209" y="43"/>
                  </a:cubicBezTo>
                  <a:cubicBezTo>
                    <a:pt x="206" y="44"/>
                    <a:pt x="206" y="44"/>
                    <a:pt x="206" y="44"/>
                  </a:cubicBezTo>
                  <a:cubicBezTo>
                    <a:pt x="206" y="46"/>
                    <a:pt x="206" y="46"/>
                    <a:pt x="206" y="46"/>
                  </a:cubicBezTo>
                  <a:cubicBezTo>
                    <a:pt x="202" y="46"/>
                    <a:pt x="202" y="46"/>
                    <a:pt x="202" y="46"/>
                  </a:cubicBezTo>
                  <a:lnTo>
                    <a:pt x="198" y="48"/>
                  </a:lnTo>
                  <a:close/>
                  <a:moveTo>
                    <a:pt x="151" y="8"/>
                  </a:moveTo>
                  <a:cubicBezTo>
                    <a:pt x="143" y="7"/>
                    <a:pt x="143" y="7"/>
                    <a:pt x="143" y="7"/>
                  </a:cubicBezTo>
                  <a:cubicBezTo>
                    <a:pt x="143" y="6"/>
                    <a:pt x="143" y="6"/>
                    <a:pt x="143" y="6"/>
                  </a:cubicBezTo>
                  <a:cubicBezTo>
                    <a:pt x="141" y="6"/>
                    <a:pt x="141" y="6"/>
                    <a:pt x="141" y="6"/>
                  </a:cubicBezTo>
                  <a:cubicBezTo>
                    <a:pt x="137" y="7"/>
                    <a:pt x="137" y="7"/>
                    <a:pt x="137" y="7"/>
                  </a:cubicBezTo>
                  <a:cubicBezTo>
                    <a:pt x="137" y="8"/>
                    <a:pt x="137" y="8"/>
                    <a:pt x="137" y="8"/>
                  </a:cubicBezTo>
                  <a:cubicBezTo>
                    <a:pt x="131" y="8"/>
                    <a:pt x="131" y="8"/>
                    <a:pt x="131" y="8"/>
                  </a:cubicBezTo>
                  <a:cubicBezTo>
                    <a:pt x="130" y="9"/>
                    <a:pt x="130" y="9"/>
                    <a:pt x="130" y="9"/>
                  </a:cubicBezTo>
                  <a:cubicBezTo>
                    <a:pt x="127" y="10"/>
                    <a:pt x="127" y="10"/>
                    <a:pt x="127" y="10"/>
                  </a:cubicBezTo>
                  <a:cubicBezTo>
                    <a:pt x="126" y="11"/>
                    <a:pt x="126" y="11"/>
                    <a:pt x="126" y="11"/>
                  </a:cubicBezTo>
                  <a:cubicBezTo>
                    <a:pt x="130" y="11"/>
                    <a:pt x="130" y="11"/>
                    <a:pt x="130" y="11"/>
                  </a:cubicBezTo>
                  <a:cubicBezTo>
                    <a:pt x="131" y="12"/>
                    <a:pt x="131" y="12"/>
                    <a:pt x="131" y="12"/>
                  </a:cubicBezTo>
                  <a:cubicBezTo>
                    <a:pt x="138" y="11"/>
                    <a:pt x="138" y="11"/>
                    <a:pt x="138" y="11"/>
                  </a:cubicBezTo>
                  <a:cubicBezTo>
                    <a:pt x="138" y="10"/>
                    <a:pt x="138" y="10"/>
                    <a:pt x="138" y="10"/>
                  </a:cubicBezTo>
                  <a:cubicBezTo>
                    <a:pt x="142" y="9"/>
                    <a:pt x="142" y="9"/>
                    <a:pt x="142" y="9"/>
                  </a:cubicBezTo>
                  <a:cubicBezTo>
                    <a:pt x="143" y="9"/>
                    <a:pt x="143" y="9"/>
                    <a:pt x="143" y="9"/>
                  </a:cubicBezTo>
                  <a:lnTo>
                    <a:pt x="151" y="8"/>
                  </a:lnTo>
                  <a:close/>
                  <a:moveTo>
                    <a:pt x="142" y="12"/>
                  </a:moveTo>
                  <a:cubicBezTo>
                    <a:pt x="143" y="10"/>
                    <a:pt x="143" y="10"/>
                    <a:pt x="143" y="10"/>
                  </a:cubicBezTo>
                  <a:cubicBezTo>
                    <a:pt x="144" y="11"/>
                    <a:pt x="144" y="11"/>
                    <a:pt x="144" y="11"/>
                  </a:cubicBezTo>
                  <a:cubicBezTo>
                    <a:pt x="144" y="12"/>
                    <a:pt x="144" y="12"/>
                    <a:pt x="144" y="12"/>
                  </a:cubicBezTo>
                  <a:lnTo>
                    <a:pt x="142" y="12"/>
                  </a:lnTo>
                  <a:close/>
                  <a:moveTo>
                    <a:pt x="146" y="13"/>
                  </a:moveTo>
                  <a:cubicBezTo>
                    <a:pt x="149" y="11"/>
                    <a:pt x="149" y="11"/>
                    <a:pt x="149" y="11"/>
                  </a:cubicBezTo>
                  <a:cubicBezTo>
                    <a:pt x="151" y="12"/>
                    <a:pt x="151" y="12"/>
                    <a:pt x="151" y="12"/>
                  </a:cubicBezTo>
                  <a:cubicBezTo>
                    <a:pt x="152" y="13"/>
                    <a:pt x="152" y="13"/>
                    <a:pt x="152" y="13"/>
                  </a:cubicBezTo>
                  <a:lnTo>
                    <a:pt x="146" y="13"/>
                  </a:lnTo>
                  <a:close/>
                  <a:moveTo>
                    <a:pt x="117" y="9"/>
                  </a:moveTo>
                  <a:cubicBezTo>
                    <a:pt x="114" y="8"/>
                    <a:pt x="114" y="8"/>
                    <a:pt x="114" y="8"/>
                  </a:cubicBezTo>
                  <a:cubicBezTo>
                    <a:pt x="115" y="8"/>
                    <a:pt x="115" y="8"/>
                    <a:pt x="115" y="8"/>
                  </a:cubicBezTo>
                  <a:cubicBezTo>
                    <a:pt x="123" y="8"/>
                    <a:pt x="123" y="8"/>
                    <a:pt x="123" y="8"/>
                  </a:cubicBezTo>
                  <a:cubicBezTo>
                    <a:pt x="126" y="6"/>
                    <a:pt x="126" y="6"/>
                    <a:pt x="126" y="6"/>
                  </a:cubicBezTo>
                  <a:cubicBezTo>
                    <a:pt x="131" y="6"/>
                    <a:pt x="131" y="6"/>
                    <a:pt x="131" y="6"/>
                  </a:cubicBezTo>
                  <a:cubicBezTo>
                    <a:pt x="134" y="7"/>
                    <a:pt x="134" y="7"/>
                    <a:pt x="134" y="7"/>
                  </a:cubicBezTo>
                  <a:cubicBezTo>
                    <a:pt x="129" y="7"/>
                    <a:pt x="129" y="7"/>
                    <a:pt x="129" y="7"/>
                  </a:cubicBezTo>
                  <a:cubicBezTo>
                    <a:pt x="126" y="8"/>
                    <a:pt x="126" y="8"/>
                    <a:pt x="126" y="8"/>
                  </a:cubicBezTo>
                  <a:cubicBezTo>
                    <a:pt x="123" y="9"/>
                    <a:pt x="123" y="9"/>
                    <a:pt x="123" y="9"/>
                  </a:cubicBezTo>
                  <a:cubicBezTo>
                    <a:pt x="122" y="10"/>
                    <a:pt x="122" y="10"/>
                    <a:pt x="122" y="10"/>
                  </a:cubicBezTo>
                  <a:lnTo>
                    <a:pt x="117" y="9"/>
                  </a:lnTo>
                  <a:close/>
                  <a:moveTo>
                    <a:pt x="162" y="12"/>
                  </a:moveTo>
                  <a:cubicBezTo>
                    <a:pt x="156" y="11"/>
                    <a:pt x="156" y="11"/>
                    <a:pt x="156" y="11"/>
                  </a:cubicBezTo>
                  <a:cubicBezTo>
                    <a:pt x="157" y="9"/>
                    <a:pt x="157" y="9"/>
                    <a:pt x="157" y="9"/>
                  </a:cubicBezTo>
                  <a:cubicBezTo>
                    <a:pt x="161" y="9"/>
                    <a:pt x="161" y="9"/>
                    <a:pt x="161" y="9"/>
                  </a:cubicBezTo>
                  <a:cubicBezTo>
                    <a:pt x="163" y="11"/>
                    <a:pt x="163" y="11"/>
                    <a:pt x="163" y="11"/>
                  </a:cubicBezTo>
                  <a:lnTo>
                    <a:pt x="162" y="12"/>
                  </a:lnTo>
                  <a:close/>
                  <a:moveTo>
                    <a:pt x="176" y="12"/>
                  </a:moveTo>
                  <a:cubicBezTo>
                    <a:pt x="175" y="10"/>
                    <a:pt x="175" y="10"/>
                    <a:pt x="175" y="10"/>
                  </a:cubicBezTo>
                  <a:cubicBezTo>
                    <a:pt x="180" y="9"/>
                    <a:pt x="180" y="9"/>
                    <a:pt x="180" y="9"/>
                  </a:cubicBezTo>
                  <a:cubicBezTo>
                    <a:pt x="182" y="11"/>
                    <a:pt x="182" y="11"/>
                    <a:pt x="182" y="11"/>
                  </a:cubicBezTo>
                  <a:cubicBezTo>
                    <a:pt x="182" y="12"/>
                    <a:pt x="182" y="12"/>
                    <a:pt x="182" y="12"/>
                  </a:cubicBezTo>
                  <a:lnTo>
                    <a:pt x="176" y="12"/>
                  </a:lnTo>
                  <a:close/>
                  <a:moveTo>
                    <a:pt x="183" y="11"/>
                  </a:moveTo>
                  <a:cubicBezTo>
                    <a:pt x="182" y="9"/>
                    <a:pt x="182" y="9"/>
                    <a:pt x="182" y="9"/>
                  </a:cubicBezTo>
                  <a:cubicBezTo>
                    <a:pt x="184" y="9"/>
                    <a:pt x="184" y="9"/>
                    <a:pt x="184" y="9"/>
                  </a:cubicBezTo>
                  <a:cubicBezTo>
                    <a:pt x="189" y="9"/>
                    <a:pt x="189" y="9"/>
                    <a:pt x="189" y="9"/>
                  </a:cubicBezTo>
                  <a:cubicBezTo>
                    <a:pt x="189" y="11"/>
                    <a:pt x="189" y="11"/>
                    <a:pt x="189" y="11"/>
                  </a:cubicBezTo>
                  <a:cubicBezTo>
                    <a:pt x="186" y="11"/>
                    <a:pt x="186" y="11"/>
                    <a:pt x="186" y="11"/>
                  </a:cubicBezTo>
                  <a:lnTo>
                    <a:pt x="183" y="11"/>
                  </a:lnTo>
                  <a:close/>
                  <a:moveTo>
                    <a:pt x="192" y="12"/>
                  </a:moveTo>
                  <a:cubicBezTo>
                    <a:pt x="193" y="11"/>
                    <a:pt x="193" y="11"/>
                    <a:pt x="193" y="11"/>
                  </a:cubicBezTo>
                  <a:cubicBezTo>
                    <a:pt x="195" y="11"/>
                    <a:pt x="195" y="11"/>
                    <a:pt x="195" y="11"/>
                  </a:cubicBezTo>
                  <a:cubicBezTo>
                    <a:pt x="196" y="12"/>
                    <a:pt x="196" y="12"/>
                    <a:pt x="196" y="12"/>
                  </a:cubicBezTo>
                  <a:cubicBezTo>
                    <a:pt x="195" y="13"/>
                    <a:pt x="195" y="13"/>
                    <a:pt x="195" y="13"/>
                  </a:cubicBezTo>
                  <a:lnTo>
                    <a:pt x="192" y="12"/>
                  </a:lnTo>
                  <a:close/>
                  <a:moveTo>
                    <a:pt x="193" y="7"/>
                  </a:moveTo>
                  <a:cubicBezTo>
                    <a:pt x="199" y="7"/>
                    <a:pt x="199" y="7"/>
                    <a:pt x="199" y="7"/>
                  </a:cubicBezTo>
                  <a:cubicBezTo>
                    <a:pt x="206" y="6"/>
                    <a:pt x="206" y="6"/>
                    <a:pt x="206" y="6"/>
                  </a:cubicBezTo>
                  <a:cubicBezTo>
                    <a:pt x="207" y="8"/>
                    <a:pt x="207" y="8"/>
                    <a:pt x="207" y="8"/>
                  </a:cubicBezTo>
                  <a:cubicBezTo>
                    <a:pt x="204" y="10"/>
                    <a:pt x="204" y="10"/>
                    <a:pt x="204" y="10"/>
                  </a:cubicBezTo>
                  <a:cubicBezTo>
                    <a:pt x="199" y="9"/>
                    <a:pt x="199" y="9"/>
                    <a:pt x="199" y="9"/>
                  </a:cubicBezTo>
                  <a:cubicBezTo>
                    <a:pt x="196" y="10"/>
                    <a:pt x="196" y="10"/>
                    <a:pt x="196" y="10"/>
                  </a:cubicBezTo>
                  <a:cubicBezTo>
                    <a:pt x="192" y="9"/>
                    <a:pt x="192" y="9"/>
                    <a:pt x="192" y="9"/>
                  </a:cubicBezTo>
                  <a:lnTo>
                    <a:pt x="193" y="7"/>
                  </a:lnTo>
                  <a:close/>
                  <a:moveTo>
                    <a:pt x="215" y="6"/>
                  </a:moveTo>
                  <a:cubicBezTo>
                    <a:pt x="216" y="4"/>
                    <a:pt x="216" y="4"/>
                    <a:pt x="216" y="4"/>
                  </a:cubicBezTo>
                  <a:cubicBezTo>
                    <a:pt x="221" y="4"/>
                    <a:pt x="221" y="4"/>
                    <a:pt x="221" y="4"/>
                  </a:cubicBezTo>
                  <a:cubicBezTo>
                    <a:pt x="222" y="7"/>
                    <a:pt x="222" y="7"/>
                    <a:pt x="222" y="7"/>
                  </a:cubicBezTo>
                  <a:cubicBezTo>
                    <a:pt x="216" y="8"/>
                    <a:pt x="216" y="8"/>
                    <a:pt x="216" y="8"/>
                  </a:cubicBezTo>
                  <a:cubicBezTo>
                    <a:pt x="212" y="8"/>
                    <a:pt x="212" y="8"/>
                    <a:pt x="212" y="8"/>
                  </a:cubicBezTo>
                  <a:cubicBezTo>
                    <a:pt x="208" y="7"/>
                    <a:pt x="208" y="7"/>
                    <a:pt x="208" y="7"/>
                  </a:cubicBezTo>
                  <a:cubicBezTo>
                    <a:pt x="208" y="6"/>
                    <a:pt x="208" y="6"/>
                    <a:pt x="208" y="6"/>
                  </a:cubicBezTo>
                  <a:lnTo>
                    <a:pt x="215" y="6"/>
                  </a:lnTo>
                  <a:close/>
                  <a:moveTo>
                    <a:pt x="206" y="2"/>
                  </a:moveTo>
                  <a:cubicBezTo>
                    <a:pt x="205" y="1"/>
                    <a:pt x="205" y="1"/>
                    <a:pt x="205" y="1"/>
                  </a:cubicBezTo>
                  <a:cubicBezTo>
                    <a:pt x="207" y="0"/>
                    <a:pt x="207" y="0"/>
                    <a:pt x="207" y="0"/>
                  </a:cubicBezTo>
                  <a:cubicBezTo>
                    <a:pt x="210" y="1"/>
                    <a:pt x="210" y="1"/>
                    <a:pt x="210" y="1"/>
                  </a:cubicBezTo>
                  <a:cubicBezTo>
                    <a:pt x="210" y="1"/>
                    <a:pt x="210" y="1"/>
                    <a:pt x="210" y="1"/>
                  </a:cubicBezTo>
                  <a:lnTo>
                    <a:pt x="206" y="2"/>
                  </a:lnTo>
                  <a:close/>
                  <a:moveTo>
                    <a:pt x="179" y="7"/>
                  </a:moveTo>
                  <a:cubicBezTo>
                    <a:pt x="178" y="8"/>
                    <a:pt x="178" y="8"/>
                    <a:pt x="178" y="8"/>
                  </a:cubicBezTo>
                  <a:cubicBezTo>
                    <a:pt x="177" y="7"/>
                    <a:pt x="177" y="7"/>
                    <a:pt x="177" y="7"/>
                  </a:cubicBezTo>
                  <a:cubicBezTo>
                    <a:pt x="174" y="6"/>
                    <a:pt x="174" y="6"/>
                    <a:pt x="174" y="6"/>
                  </a:cubicBezTo>
                  <a:cubicBezTo>
                    <a:pt x="170" y="5"/>
                    <a:pt x="170" y="5"/>
                    <a:pt x="170" y="5"/>
                  </a:cubicBezTo>
                  <a:cubicBezTo>
                    <a:pt x="171" y="4"/>
                    <a:pt x="171" y="4"/>
                    <a:pt x="171" y="4"/>
                  </a:cubicBezTo>
                  <a:cubicBezTo>
                    <a:pt x="174" y="4"/>
                    <a:pt x="174" y="4"/>
                    <a:pt x="174" y="4"/>
                  </a:cubicBezTo>
                  <a:cubicBezTo>
                    <a:pt x="178" y="5"/>
                    <a:pt x="178" y="5"/>
                    <a:pt x="178" y="5"/>
                  </a:cubicBezTo>
                  <a:lnTo>
                    <a:pt x="179" y="7"/>
                  </a:lnTo>
                  <a:close/>
                  <a:moveTo>
                    <a:pt x="171" y="8"/>
                  </a:moveTo>
                  <a:cubicBezTo>
                    <a:pt x="170" y="8"/>
                    <a:pt x="170" y="8"/>
                    <a:pt x="170" y="8"/>
                  </a:cubicBezTo>
                  <a:cubicBezTo>
                    <a:pt x="173" y="7"/>
                    <a:pt x="173" y="7"/>
                    <a:pt x="173" y="7"/>
                  </a:cubicBezTo>
                  <a:cubicBezTo>
                    <a:pt x="174" y="7"/>
                    <a:pt x="174" y="7"/>
                    <a:pt x="174" y="7"/>
                  </a:cubicBezTo>
                  <a:cubicBezTo>
                    <a:pt x="175" y="9"/>
                    <a:pt x="175" y="9"/>
                    <a:pt x="175" y="9"/>
                  </a:cubicBezTo>
                  <a:lnTo>
                    <a:pt x="171" y="8"/>
                  </a:lnTo>
                  <a:close/>
                  <a:moveTo>
                    <a:pt x="170" y="6"/>
                  </a:moveTo>
                  <a:cubicBezTo>
                    <a:pt x="170" y="6"/>
                    <a:pt x="170" y="6"/>
                    <a:pt x="170" y="6"/>
                  </a:cubicBezTo>
                  <a:cubicBezTo>
                    <a:pt x="168" y="7"/>
                    <a:pt x="168" y="7"/>
                    <a:pt x="168" y="7"/>
                  </a:cubicBezTo>
                  <a:cubicBezTo>
                    <a:pt x="166" y="6"/>
                    <a:pt x="166" y="6"/>
                    <a:pt x="166" y="6"/>
                  </a:cubicBezTo>
                  <a:cubicBezTo>
                    <a:pt x="166" y="5"/>
                    <a:pt x="166" y="5"/>
                    <a:pt x="166" y="5"/>
                  </a:cubicBezTo>
                  <a:cubicBezTo>
                    <a:pt x="168" y="5"/>
                    <a:pt x="168" y="5"/>
                    <a:pt x="168" y="5"/>
                  </a:cubicBezTo>
                  <a:lnTo>
                    <a:pt x="170" y="6"/>
                  </a:lnTo>
                  <a:close/>
                  <a:moveTo>
                    <a:pt x="179" y="6"/>
                  </a:moveTo>
                  <a:cubicBezTo>
                    <a:pt x="177" y="4"/>
                    <a:pt x="177" y="4"/>
                    <a:pt x="177" y="4"/>
                  </a:cubicBezTo>
                  <a:cubicBezTo>
                    <a:pt x="178" y="4"/>
                    <a:pt x="178" y="4"/>
                    <a:pt x="178" y="4"/>
                  </a:cubicBezTo>
                  <a:cubicBezTo>
                    <a:pt x="180" y="6"/>
                    <a:pt x="180" y="6"/>
                    <a:pt x="180" y="6"/>
                  </a:cubicBezTo>
                  <a:cubicBezTo>
                    <a:pt x="180" y="7"/>
                    <a:pt x="180" y="7"/>
                    <a:pt x="180" y="7"/>
                  </a:cubicBezTo>
                  <a:lnTo>
                    <a:pt x="179" y="6"/>
                  </a:lnTo>
                  <a:close/>
                  <a:moveTo>
                    <a:pt x="181" y="8"/>
                  </a:moveTo>
                  <a:cubicBezTo>
                    <a:pt x="181" y="7"/>
                    <a:pt x="181" y="7"/>
                    <a:pt x="181" y="7"/>
                  </a:cubicBezTo>
                  <a:cubicBezTo>
                    <a:pt x="184" y="6"/>
                    <a:pt x="184" y="6"/>
                    <a:pt x="184" y="6"/>
                  </a:cubicBezTo>
                  <a:cubicBezTo>
                    <a:pt x="185" y="7"/>
                    <a:pt x="185" y="7"/>
                    <a:pt x="185" y="7"/>
                  </a:cubicBezTo>
                  <a:cubicBezTo>
                    <a:pt x="185" y="8"/>
                    <a:pt x="185" y="8"/>
                    <a:pt x="185" y="8"/>
                  </a:cubicBezTo>
                  <a:lnTo>
                    <a:pt x="181" y="8"/>
                  </a:lnTo>
                  <a:close/>
                  <a:moveTo>
                    <a:pt x="176" y="3"/>
                  </a:moveTo>
                  <a:cubicBezTo>
                    <a:pt x="176" y="2"/>
                    <a:pt x="176" y="2"/>
                    <a:pt x="176" y="2"/>
                  </a:cubicBezTo>
                  <a:cubicBezTo>
                    <a:pt x="180" y="2"/>
                    <a:pt x="180" y="2"/>
                    <a:pt x="180" y="2"/>
                  </a:cubicBezTo>
                  <a:cubicBezTo>
                    <a:pt x="180" y="3"/>
                    <a:pt x="180" y="3"/>
                    <a:pt x="180" y="3"/>
                  </a:cubicBezTo>
                  <a:lnTo>
                    <a:pt x="176" y="3"/>
                  </a:lnTo>
                  <a:close/>
                  <a:moveTo>
                    <a:pt x="14" y="227"/>
                  </a:moveTo>
                  <a:cubicBezTo>
                    <a:pt x="20" y="226"/>
                    <a:pt x="20" y="226"/>
                    <a:pt x="20" y="226"/>
                  </a:cubicBezTo>
                  <a:cubicBezTo>
                    <a:pt x="20" y="223"/>
                    <a:pt x="20" y="223"/>
                    <a:pt x="20" y="223"/>
                  </a:cubicBezTo>
                  <a:cubicBezTo>
                    <a:pt x="18" y="221"/>
                    <a:pt x="18" y="221"/>
                    <a:pt x="18" y="221"/>
                  </a:cubicBezTo>
                  <a:cubicBezTo>
                    <a:pt x="12" y="220"/>
                    <a:pt x="12" y="220"/>
                    <a:pt x="12" y="220"/>
                  </a:cubicBezTo>
                  <a:cubicBezTo>
                    <a:pt x="11" y="219"/>
                    <a:pt x="11" y="219"/>
                    <a:pt x="11" y="219"/>
                  </a:cubicBezTo>
                  <a:cubicBezTo>
                    <a:pt x="9" y="220"/>
                    <a:pt x="9" y="220"/>
                    <a:pt x="9" y="220"/>
                  </a:cubicBezTo>
                  <a:cubicBezTo>
                    <a:pt x="10" y="222"/>
                    <a:pt x="10" y="222"/>
                    <a:pt x="10" y="222"/>
                  </a:cubicBezTo>
                  <a:cubicBezTo>
                    <a:pt x="7" y="222"/>
                    <a:pt x="7" y="222"/>
                    <a:pt x="7" y="222"/>
                  </a:cubicBezTo>
                  <a:cubicBezTo>
                    <a:pt x="5" y="221"/>
                    <a:pt x="5" y="221"/>
                    <a:pt x="5" y="221"/>
                  </a:cubicBezTo>
                  <a:cubicBezTo>
                    <a:pt x="7" y="219"/>
                    <a:pt x="7" y="219"/>
                    <a:pt x="7" y="219"/>
                  </a:cubicBezTo>
                  <a:cubicBezTo>
                    <a:pt x="8" y="215"/>
                    <a:pt x="8" y="215"/>
                    <a:pt x="8" y="215"/>
                  </a:cubicBezTo>
                  <a:cubicBezTo>
                    <a:pt x="6" y="219"/>
                    <a:pt x="6" y="219"/>
                    <a:pt x="6" y="219"/>
                  </a:cubicBezTo>
                  <a:cubicBezTo>
                    <a:pt x="4" y="221"/>
                    <a:pt x="4" y="221"/>
                    <a:pt x="4" y="221"/>
                  </a:cubicBezTo>
                  <a:cubicBezTo>
                    <a:pt x="0" y="222"/>
                    <a:pt x="0" y="222"/>
                    <a:pt x="0" y="222"/>
                  </a:cubicBezTo>
                  <a:cubicBezTo>
                    <a:pt x="0" y="223"/>
                    <a:pt x="0" y="223"/>
                    <a:pt x="0" y="223"/>
                  </a:cubicBezTo>
                  <a:cubicBezTo>
                    <a:pt x="3" y="223"/>
                    <a:pt x="3" y="223"/>
                    <a:pt x="3" y="223"/>
                  </a:cubicBezTo>
                  <a:cubicBezTo>
                    <a:pt x="5" y="225"/>
                    <a:pt x="5" y="225"/>
                    <a:pt x="5" y="225"/>
                  </a:cubicBezTo>
                  <a:cubicBezTo>
                    <a:pt x="2" y="225"/>
                    <a:pt x="2" y="225"/>
                    <a:pt x="2" y="225"/>
                  </a:cubicBezTo>
                  <a:cubicBezTo>
                    <a:pt x="1" y="226"/>
                    <a:pt x="1" y="226"/>
                    <a:pt x="1" y="226"/>
                  </a:cubicBezTo>
                  <a:cubicBezTo>
                    <a:pt x="7" y="227"/>
                    <a:pt x="7" y="227"/>
                    <a:pt x="7" y="227"/>
                  </a:cubicBezTo>
                  <a:lnTo>
                    <a:pt x="14" y="22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6" name="Freeform 630"/>
            <p:cNvSpPr>
              <a:spLocks noEditPoints="1"/>
            </p:cNvSpPr>
            <p:nvPr/>
          </p:nvSpPr>
          <p:spPr bwMode="auto">
            <a:xfrm>
              <a:off x="4528501" y="2929144"/>
              <a:ext cx="16111" cy="12889"/>
            </a:xfrm>
            <a:custGeom>
              <a:avLst/>
              <a:gdLst>
                <a:gd name="T0" fmla="*/ 4 w 10"/>
                <a:gd name="T1" fmla="*/ 8 h 8"/>
                <a:gd name="T2" fmla="*/ 4 w 10"/>
                <a:gd name="T3" fmla="*/ 6 h 8"/>
                <a:gd name="T4" fmla="*/ 8 w 10"/>
                <a:gd name="T5" fmla="*/ 4 h 8"/>
                <a:gd name="T6" fmla="*/ 10 w 10"/>
                <a:gd name="T7" fmla="*/ 6 h 8"/>
                <a:gd name="T8" fmla="*/ 8 w 10"/>
                <a:gd name="T9" fmla="*/ 8 h 8"/>
                <a:gd name="T10" fmla="*/ 4 w 10"/>
                <a:gd name="T11" fmla="*/ 8 h 8"/>
                <a:gd name="T12" fmla="*/ 2 w 10"/>
                <a:gd name="T13" fmla="*/ 4 h 8"/>
                <a:gd name="T14" fmla="*/ 4 w 10"/>
                <a:gd name="T15" fmla="*/ 2 h 8"/>
                <a:gd name="T16" fmla="*/ 0 w 10"/>
                <a:gd name="T17" fmla="*/ 0 h 8"/>
                <a:gd name="T18" fmla="*/ 0 w 10"/>
                <a:gd name="T19" fmla="*/ 2 h 8"/>
                <a:gd name="T20" fmla="*/ 2 w 10"/>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8">
                  <a:moveTo>
                    <a:pt x="4" y="8"/>
                  </a:moveTo>
                  <a:lnTo>
                    <a:pt x="4" y="6"/>
                  </a:lnTo>
                  <a:lnTo>
                    <a:pt x="8" y="4"/>
                  </a:lnTo>
                  <a:lnTo>
                    <a:pt x="10" y="6"/>
                  </a:lnTo>
                  <a:lnTo>
                    <a:pt x="8" y="8"/>
                  </a:lnTo>
                  <a:lnTo>
                    <a:pt x="4" y="8"/>
                  </a:lnTo>
                  <a:close/>
                  <a:moveTo>
                    <a:pt x="2" y="4"/>
                  </a:moveTo>
                  <a:lnTo>
                    <a:pt x="4" y="2"/>
                  </a:lnTo>
                  <a:lnTo>
                    <a:pt x="0" y="0"/>
                  </a:lnTo>
                  <a:lnTo>
                    <a:pt x="0" y="2"/>
                  </a:lnTo>
                  <a:lnTo>
                    <a:pt x="2"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632"/>
            <p:cNvSpPr>
              <a:spLocks/>
            </p:cNvSpPr>
            <p:nvPr/>
          </p:nvSpPr>
          <p:spPr bwMode="auto">
            <a:xfrm>
              <a:off x="2438902" y="3552641"/>
              <a:ext cx="16111" cy="19333"/>
            </a:xfrm>
            <a:custGeom>
              <a:avLst/>
              <a:gdLst>
                <a:gd name="T0" fmla="*/ 4 w 10"/>
                <a:gd name="T1" fmla="*/ 4 h 12"/>
                <a:gd name="T2" fmla="*/ 6 w 10"/>
                <a:gd name="T3" fmla="*/ 4 h 12"/>
                <a:gd name="T4" fmla="*/ 6 w 10"/>
                <a:gd name="T5" fmla="*/ 2 h 12"/>
                <a:gd name="T6" fmla="*/ 4 w 10"/>
                <a:gd name="T7" fmla="*/ 2 h 12"/>
                <a:gd name="T8" fmla="*/ 4 w 10"/>
                <a:gd name="T9" fmla="*/ 0 h 12"/>
                <a:gd name="T10" fmla="*/ 6 w 10"/>
                <a:gd name="T11" fmla="*/ 0 h 12"/>
                <a:gd name="T12" fmla="*/ 6 w 10"/>
                <a:gd name="T13" fmla="*/ 0 h 12"/>
                <a:gd name="T14" fmla="*/ 6 w 10"/>
                <a:gd name="T15" fmla="*/ 0 h 12"/>
                <a:gd name="T16" fmla="*/ 6 w 10"/>
                <a:gd name="T17" fmla="*/ 2 h 12"/>
                <a:gd name="T18" fmla="*/ 6 w 10"/>
                <a:gd name="T19" fmla="*/ 2 h 12"/>
                <a:gd name="T20" fmla="*/ 8 w 10"/>
                <a:gd name="T21" fmla="*/ 2 h 12"/>
                <a:gd name="T22" fmla="*/ 10 w 10"/>
                <a:gd name="T23" fmla="*/ 4 h 12"/>
                <a:gd name="T24" fmla="*/ 10 w 10"/>
                <a:gd name="T25" fmla="*/ 4 h 12"/>
                <a:gd name="T26" fmla="*/ 10 w 10"/>
                <a:gd name="T27" fmla="*/ 6 h 12"/>
                <a:gd name="T28" fmla="*/ 8 w 10"/>
                <a:gd name="T29" fmla="*/ 6 h 12"/>
                <a:gd name="T30" fmla="*/ 6 w 10"/>
                <a:gd name="T31" fmla="*/ 6 h 12"/>
                <a:gd name="T32" fmla="*/ 6 w 10"/>
                <a:gd name="T33" fmla="*/ 6 h 12"/>
                <a:gd name="T34" fmla="*/ 6 w 10"/>
                <a:gd name="T35" fmla="*/ 6 h 12"/>
                <a:gd name="T36" fmla="*/ 4 w 10"/>
                <a:gd name="T37" fmla="*/ 4 h 12"/>
                <a:gd name="T38" fmla="*/ 4 w 10"/>
                <a:gd name="T39" fmla="*/ 6 h 12"/>
                <a:gd name="T40" fmla="*/ 4 w 10"/>
                <a:gd name="T41" fmla="*/ 4 h 12"/>
                <a:gd name="T42" fmla="*/ 4 w 10"/>
                <a:gd name="T43" fmla="*/ 6 h 12"/>
                <a:gd name="T44" fmla="*/ 4 w 10"/>
                <a:gd name="T45" fmla="*/ 8 h 12"/>
                <a:gd name="T46" fmla="*/ 4 w 10"/>
                <a:gd name="T47" fmla="*/ 12 h 12"/>
                <a:gd name="T48" fmla="*/ 2 w 10"/>
                <a:gd name="T49" fmla="*/ 12 h 12"/>
                <a:gd name="T50" fmla="*/ 2 w 10"/>
                <a:gd name="T51" fmla="*/ 10 h 12"/>
                <a:gd name="T52" fmla="*/ 2 w 10"/>
                <a:gd name="T53" fmla="*/ 10 h 12"/>
                <a:gd name="T54" fmla="*/ 0 w 10"/>
                <a:gd name="T55" fmla="*/ 6 h 12"/>
                <a:gd name="T56" fmla="*/ 0 w 10"/>
                <a:gd name="T57" fmla="*/ 6 h 12"/>
                <a:gd name="T58" fmla="*/ 0 w 10"/>
                <a:gd name="T59" fmla="*/ 4 h 12"/>
                <a:gd name="T60" fmla="*/ 0 w 10"/>
                <a:gd name="T61" fmla="*/ 4 h 12"/>
                <a:gd name="T62" fmla="*/ 0 w 10"/>
                <a:gd name="T63" fmla="*/ 2 h 12"/>
                <a:gd name="T64" fmla="*/ 0 w 10"/>
                <a:gd name="T65" fmla="*/ 2 h 12"/>
                <a:gd name="T66" fmla="*/ 2 w 10"/>
                <a:gd name="T67" fmla="*/ 2 h 12"/>
                <a:gd name="T68" fmla="*/ 2 w 10"/>
                <a:gd name="T69" fmla="*/ 4 h 12"/>
                <a:gd name="T70" fmla="*/ 2 w 10"/>
                <a:gd name="T71" fmla="*/ 4 h 12"/>
                <a:gd name="T72" fmla="*/ 4 w 10"/>
                <a:gd name="T73" fmla="*/ 4 h 12"/>
                <a:gd name="T74" fmla="*/ 4 w 10"/>
                <a:gd name="T75" fmla="*/ 4 h 12"/>
                <a:gd name="T76" fmla="*/ 4 w 10"/>
                <a:gd name="T77" fmla="*/ 4 h 12"/>
                <a:gd name="T78" fmla="*/ 4 w 10"/>
                <a:gd name="T79" fmla="*/ 4 h 12"/>
                <a:gd name="T80" fmla="*/ 4 w 10"/>
                <a:gd name="T81" fmla="*/ 4 h 12"/>
                <a:gd name="T82" fmla="*/ 4 w 10"/>
                <a:gd name="T83"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 h="12">
                  <a:moveTo>
                    <a:pt x="4" y="4"/>
                  </a:moveTo>
                  <a:lnTo>
                    <a:pt x="6" y="4"/>
                  </a:lnTo>
                  <a:lnTo>
                    <a:pt x="6" y="2"/>
                  </a:lnTo>
                  <a:lnTo>
                    <a:pt x="4" y="2"/>
                  </a:lnTo>
                  <a:lnTo>
                    <a:pt x="4" y="0"/>
                  </a:lnTo>
                  <a:lnTo>
                    <a:pt x="6" y="0"/>
                  </a:lnTo>
                  <a:lnTo>
                    <a:pt x="6" y="0"/>
                  </a:lnTo>
                  <a:lnTo>
                    <a:pt x="6" y="0"/>
                  </a:lnTo>
                  <a:lnTo>
                    <a:pt x="6" y="2"/>
                  </a:lnTo>
                  <a:lnTo>
                    <a:pt x="6" y="2"/>
                  </a:lnTo>
                  <a:lnTo>
                    <a:pt x="8" y="2"/>
                  </a:lnTo>
                  <a:lnTo>
                    <a:pt x="10" y="4"/>
                  </a:lnTo>
                  <a:lnTo>
                    <a:pt x="10" y="4"/>
                  </a:lnTo>
                  <a:lnTo>
                    <a:pt x="10" y="6"/>
                  </a:lnTo>
                  <a:lnTo>
                    <a:pt x="8" y="6"/>
                  </a:lnTo>
                  <a:lnTo>
                    <a:pt x="6" y="6"/>
                  </a:lnTo>
                  <a:lnTo>
                    <a:pt x="6" y="6"/>
                  </a:lnTo>
                  <a:lnTo>
                    <a:pt x="6" y="6"/>
                  </a:lnTo>
                  <a:lnTo>
                    <a:pt x="4" y="4"/>
                  </a:lnTo>
                  <a:lnTo>
                    <a:pt x="4" y="6"/>
                  </a:lnTo>
                  <a:lnTo>
                    <a:pt x="4" y="4"/>
                  </a:lnTo>
                  <a:lnTo>
                    <a:pt x="4" y="6"/>
                  </a:lnTo>
                  <a:lnTo>
                    <a:pt x="4" y="8"/>
                  </a:lnTo>
                  <a:lnTo>
                    <a:pt x="4" y="12"/>
                  </a:lnTo>
                  <a:lnTo>
                    <a:pt x="2" y="12"/>
                  </a:lnTo>
                  <a:lnTo>
                    <a:pt x="2" y="10"/>
                  </a:lnTo>
                  <a:lnTo>
                    <a:pt x="2" y="10"/>
                  </a:lnTo>
                  <a:lnTo>
                    <a:pt x="0" y="6"/>
                  </a:lnTo>
                  <a:lnTo>
                    <a:pt x="0" y="6"/>
                  </a:lnTo>
                  <a:lnTo>
                    <a:pt x="0" y="4"/>
                  </a:lnTo>
                  <a:lnTo>
                    <a:pt x="0" y="4"/>
                  </a:lnTo>
                  <a:lnTo>
                    <a:pt x="0" y="2"/>
                  </a:lnTo>
                  <a:lnTo>
                    <a:pt x="0" y="2"/>
                  </a:lnTo>
                  <a:lnTo>
                    <a:pt x="2" y="2"/>
                  </a:lnTo>
                  <a:lnTo>
                    <a:pt x="2" y="4"/>
                  </a:lnTo>
                  <a:lnTo>
                    <a:pt x="2" y="4"/>
                  </a:lnTo>
                  <a:lnTo>
                    <a:pt x="4" y="4"/>
                  </a:lnTo>
                  <a:lnTo>
                    <a:pt x="4" y="4"/>
                  </a:lnTo>
                  <a:lnTo>
                    <a:pt x="4" y="4"/>
                  </a:lnTo>
                  <a:lnTo>
                    <a:pt x="4" y="4"/>
                  </a:lnTo>
                  <a:lnTo>
                    <a:pt x="4" y="4"/>
                  </a:lnTo>
                  <a:lnTo>
                    <a:pt x="4"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633"/>
            <p:cNvSpPr>
              <a:spLocks/>
            </p:cNvSpPr>
            <p:nvPr/>
          </p:nvSpPr>
          <p:spPr bwMode="auto">
            <a:xfrm>
              <a:off x="7048265" y="4029527"/>
              <a:ext cx="16111" cy="14500"/>
            </a:xfrm>
            <a:custGeom>
              <a:avLst/>
              <a:gdLst>
                <a:gd name="T0" fmla="*/ 10 w 10"/>
                <a:gd name="T1" fmla="*/ 4 h 9"/>
                <a:gd name="T2" fmla="*/ 8 w 10"/>
                <a:gd name="T3" fmla="*/ 2 h 9"/>
                <a:gd name="T4" fmla="*/ 6 w 10"/>
                <a:gd name="T5" fmla="*/ 0 h 9"/>
                <a:gd name="T6" fmla="*/ 2 w 10"/>
                <a:gd name="T7" fmla="*/ 2 h 9"/>
                <a:gd name="T8" fmla="*/ 2 w 10"/>
                <a:gd name="T9" fmla="*/ 4 h 9"/>
                <a:gd name="T10" fmla="*/ 0 w 10"/>
                <a:gd name="T11" fmla="*/ 9 h 9"/>
                <a:gd name="T12" fmla="*/ 6 w 10"/>
                <a:gd name="T13" fmla="*/ 9 h 9"/>
                <a:gd name="T14" fmla="*/ 10 w 10"/>
                <a:gd name="T15" fmla="*/ 4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9">
                  <a:moveTo>
                    <a:pt x="10" y="4"/>
                  </a:moveTo>
                  <a:lnTo>
                    <a:pt x="8" y="2"/>
                  </a:lnTo>
                  <a:lnTo>
                    <a:pt x="6" y="0"/>
                  </a:lnTo>
                  <a:lnTo>
                    <a:pt x="2" y="2"/>
                  </a:lnTo>
                  <a:lnTo>
                    <a:pt x="2" y="4"/>
                  </a:lnTo>
                  <a:lnTo>
                    <a:pt x="0" y="9"/>
                  </a:lnTo>
                  <a:lnTo>
                    <a:pt x="6" y="9"/>
                  </a:lnTo>
                  <a:lnTo>
                    <a:pt x="10"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634"/>
            <p:cNvSpPr>
              <a:spLocks noEditPoints="1"/>
            </p:cNvSpPr>
            <p:nvPr/>
          </p:nvSpPr>
          <p:spPr bwMode="auto">
            <a:xfrm>
              <a:off x="6070326" y="2392647"/>
              <a:ext cx="1445159" cy="1108438"/>
            </a:xfrm>
            <a:custGeom>
              <a:avLst/>
              <a:gdLst>
                <a:gd name="T0" fmla="*/ 683 w 897"/>
                <a:gd name="T1" fmla="*/ 688 h 688"/>
                <a:gd name="T2" fmla="*/ 669 w 897"/>
                <a:gd name="T3" fmla="*/ 656 h 688"/>
                <a:gd name="T4" fmla="*/ 701 w 897"/>
                <a:gd name="T5" fmla="*/ 652 h 688"/>
                <a:gd name="T6" fmla="*/ 887 w 897"/>
                <a:gd name="T7" fmla="*/ 119 h 688"/>
                <a:gd name="T8" fmla="*/ 809 w 897"/>
                <a:gd name="T9" fmla="*/ 84 h 688"/>
                <a:gd name="T10" fmla="*/ 689 w 897"/>
                <a:gd name="T11" fmla="*/ 10 h 688"/>
                <a:gd name="T12" fmla="*/ 625 w 897"/>
                <a:gd name="T13" fmla="*/ 28 h 688"/>
                <a:gd name="T14" fmla="*/ 593 w 897"/>
                <a:gd name="T15" fmla="*/ 96 h 688"/>
                <a:gd name="T16" fmla="*/ 657 w 897"/>
                <a:gd name="T17" fmla="*/ 112 h 688"/>
                <a:gd name="T18" fmla="*/ 623 w 897"/>
                <a:gd name="T19" fmla="*/ 153 h 688"/>
                <a:gd name="T20" fmla="*/ 577 w 897"/>
                <a:gd name="T21" fmla="*/ 181 h 688"/>
                <a:gd name="T22" fmla="*/ 479 w 897"/>
                <a:gd name="T23" fmla="*/ 225 h 688"/>
                <a:gd name="T24" fmla="*/ 363 w 897"/>
                <a:gd name="T25" fmla="*/ 207 h 688"/>
                <a:gd name="T26" fmla="*/ 290 w 897"/>
                <a:gd name="T27" fmla="*/ 169 h 688"/>
                <a:gd name="T28" fmla="*/ 220 w 897"/>
                <a:gd name="T29" fmla="*/ 123 h 688"/>
                <a:gd name="T30" fmla="*/ 158 w 897"/>
                <a:gd name="T31" fmla="*/ 80 h 688"/>
                <a:gd name="T32" fmla="*/ 124 w 897"/>
                <a:gd name="T33" fmla="*/ 123 h 688"/>
                <a:gd name="T34" fmla="*/ 74 w 897"/>
                <a:gd name="T35" fmla="*/ 163 h 688"/>
                <a:gd name="T36" fmla="*/ 82 w 897"/>
                <a:gd name="T37" fmla="*/ 223 h 688"/>
                <a:gd name="T38" fmla="*/ 26 w 897"/>
                <a:gd name="T39" fmla="*/ 247 h 688"/>
                <a:gd name="T40" fmla="*/ 16 w 897"/>
                <a:gd name="T41" fmla="*/ 281 h 688"/>
                <a:gd name="T42" fmla="*/ 40 w 897"/>
                <a:gd name="T43" fmla="*/ 317 h 688"/>
                <a:gd name="T44" fmla="*/ 80 w 897"/>
                <a:gd name="T45" fmla="*/ 345 h 688"/>
                <a:gd name="T46" fmla="*/ 128 w 897"/>
                <a:gd name="T47" fmla="*/ 347 h 688"/>
                <a:gd name="T48" fmla="*/ 130 w 897"/>
                <a:gd name="T49" fmla="*/ 397 h 688"/>
                <a:gd name="T50" fmla="*/ 114 w 897"/>
                <a:gd name="T51" fmla="*/ 415 h 688"/>
                <a:gd name="T52" fmla="*/ 176 w 897"/>
                <a:gd name="T53" fmla="*/ 449 h 688"/>
                <a:gd name="T54" fmla="*/ 252 w 897"/>
                <a:gd name="T55" fmla="*/ 493 h 688"/>
                <a:gd name="T56" fmla="*/ 300 w 897"/>
                <a:gd name="T57" fmla="*/ 493 h 688"/>
                <a:gd name="T58" fmla="*/ 365 w 897"/>
                <a:gd name="T59" fmla="*/ 497 h 688"/>
                <a:gd name="T60" fmla="*/ 425 w 897"/>
                <a:gd name="T61" fmla="*/ 477 h 688"/>
                <a:gd name="T62" fmla="*/ 471 w 897"/>
                <a:gd name="T63" fmla="*/ 519 h 688"/>
                <a:gd name="T64" fmla="*/ 461 w 897"/>
                <a:gd name="T65" fmla="*/ 575 h 688"/>
                <a:gd name="T66" fmla="*/ 495 w 897"/>
                <a:gd name="T67" fmla="*/ 604 h 688"/>
                <a:gd name="T68" fmla="*/ 539 w 897"/>
                <a:gd name="T69" fmla="*/ 618 h 688"/>
                <a:gd name="T70" fmla="*/ 567 w 897"/>
                <a:gd name="T71" fmla="*/ 602 h 688"/>
                <a:gd name="T72" fmla="*/ 607 w 897"/>
                <a:gd name="T73" fmla="*/ 594 h 688"/>
                <a:gd name="T74" fmla="*/ 653 w 897"/>
                <a:gd name="T75" fmla="*/ 620 h 688"/>
                <a:gd name="T76" fmla="*/ 673 w 897"/>
                <a:gd name="T77" fmla="*/ 636 h 688"/>
                <a:gd name="T78" fmla="*/ 685 w 897"/>
                <a:gd name="T79" fmla="*/ 630 h 688"/>
                <a:gd name="T80" fmla="*/ 725 w 897"/>
                <a:gd name="T81" fmla="*/ 618 h 688"/>
                <a:gd name="T82" fmla="*/ 739 w 897"/>
                <a:gd name="T83" fmla="*/ 596 h 688"/>
                <a:gd name="T84" fmla="*/ 787 w 897"/>
                <a:gd name="T85" fmla="*/ 586 h 688"/>
                <a:gd name="T86" fmla="*/ 811 w 897"/>
                <a:gd name="T87" fmla="*/ 561 h 688"/>
                <a:gd name="T88" fmla="*/ 825 w 897"/>
                <a:gd name="T89" fmla="*/ 531 h 688"/>
                <a:gd name="T90" fmla="*/ 837 w 897"/>
                <a:gd name="T91" fmla="*/ 511 h 688"/>
                <a:gd name="T92" fmla="*/ 847 w 897"/>
                <a:gd name="T93" fmla="*/ 473 h 688"/>
                <a:gd name="T94" fmla="*/ 849 w 897"/>
                <a:gd name="T95" fmla="*/ 453 h 688"/>
                <a:gd name="T96" fmla="*/ 827 w 897"/>
                <a:gd name="T97" fmla="*/ 445 h 688"/>
                <a:gd name="T98" fmla="*/ 815 w 897"/>
                <a:gd name="T99" fmla="*/ 419 h 688"/>
                <a:gd name="T100" fmla="*/ 829 w 897"/>
                <a:gd name="T101" fmla="*/ 419 h 688"/>
                <a:gd name="T102" fmla="*/ 803 w 897"/>
                <a:gd name="T103" fmla="*/ 389 h 688"/>
                <a:gd name="T104" fmla="*/ 777 w 897"/>
                <a:gd name="T105" fmla="*/ 339 h 688"/>
                <a:gd name="T106" fmla="*/ 803 w 897"/>
                <a:gd name="T107" fmla="*/ 313 h 688"/>
                <a:gd name="T108" fmla="*/ 777 w 897"/>
                <a:gd name="T109" fmla="*/ 299 h 688"/>
                <a:gd name="T110" fmla="*/ 741 w 897"/>
                <a:gd name="T111" fmla="*/ 293 h 688"/>
                <a:gd name="T112" fmla="*/ 727 w 897"/>
                <a:gd name="T113" fmla="*/ 277 h 688"/>
                <a:gd name="T114" fmla="*/ 761 w 897"/>
                <a:gd name="T115" fmla="*/ 237 h 688"/>
                <a:gd name="T116" fmla="*/ 775 w 897"/>
                <a:gd name="T117" fmla="*/ 267 h 688"/>
                <a:gd name="T118" fmla="*/ 795 w 897"/>
                <a:gd name="T119" fmla="*/ 263 h 688"/>
                <a:gd name="T120" fmla="*/ 847 w 897"/>
                <a:gd name="T121" fmla="*/ 227 h 688"/>
                <a:gd name="T122" fmla="*/ 881 w 897"/>
                <a:gd name="T123" fmla="*/ 181 h 688"/>
                <a:gd name="T124" fmla="*/ 895 w 897"/>
                <a:gd name="T125" fmla="*/ 13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7" h="688">
                  <a:moveTo>
                    <a:pt x="701" y="652"/>
                  </a:moveTo>
                  <a:lnTo>
                    <a:pt x="701" y="660"/>
                  </a:lnTo>
                  <a:lnTo>
                    <a:pt x="697" y="662"/>
                  </a:lnTo>
                  <a:lnTo>
                    <a:pt x="697" y="678"/>
                  </a:lnTo>
                  <a:lnTo>
                    <a:pt x="693" y="680"/>
                  </a:lnTo>
                  <a:lnTo>
                    <a:pt x="691" y="682"/>
                  </a:lnTo>
                  <a:lnTo>
                    <a:pt x="685" y="684"/>
                  </a:lnTo>
                  <a:lnTo>
                    <a:pt x="683" y="688"/>
                  </a:lnTo>
                  <a:lnTo>
                    <a:pt x="679" y="688"/>
                  </a:lnTo>
                  <a:lnTo>
                    <a:pt x="679" y="688"/>
                  </a:lnTo>
                  <a:lnTo>
                    <a:pt x="667" y="684"/>
                  </a:lnTo>
                  <a:lnTo>
                    <a:pt x="665" y="680"/>
                  </a:lnTo>
                  <a:lnTo>
                    <a:pt x="661" y="678"/>
                  </a:lnTo>
                  <a:lnTo>
                    <a:pt x="661" y="664"/>
                  </a:lnTo>
                  <a:lnTo>
                    <a:pt x="671" y="658"/>
                  </a:lnTo>
                  <a:lnTo>
                    <a:pt x="669" y="656"/>
                  </a:lnTo>
                  <a:lnTo>
                    <a:pt x="671" y="654"/>
                  </a:lnTo>
                  <a:lnTo>
                    <a:pt x="677" y="654"/>
                  </a:lnTo>
                  <a:lnTo>
                    <a:pt x="679" y="652"/>
                  </a:lnTo>
                  <a:lnTo>
                    <a:pt x="685" y="652"/>
                  </a:lnTo>
                  <a:lnTo>
                    <a:pt x="691" y="652"/>
                  </a:lnTo>
                  <a:lnTo>
                    <a:pt x="695" y="654"/>
                  </a:lnTo>
                  <a:lnTo>
                    <a:pt x="695" y="650"/>
                  </a:lnTo>
                  <a:lnTo>
                    <a:pt x="701" y="652"/>
                  </a:lnTo>
                  <a:close/>
                  <a:moveTo>
                    <a:pt x="847" y="447"/>
                  </a:moveTo>
                  <a:lnTo>
                    <a:pt x="853" y="451"/>
                  </a:lnTo>
                  <a:lnTo>
                    <a:pt x="853" y="449"/>
                  </a:lnTo>
                  <a:lnTo>
                    <a:pt x="851" y="447"/>
                  </a:lnTo>
                  <a:lnTo>
                    <a:pt x="847" y="447"/>
                  </a:lnTo>
                  <a:close/>
                  <a:moveTo>
                    <a:pt x="895" y="139"/>
                  </a:moveTo>
                  <a:lnTo>
                    <a:pt x="889" y="129"/>
                  </a:lnTo>
                  <a:lnTo>
                    <a:pt x="887" y="119"/>
                  </a:lnTo>
                  <a:lnTo>
                    <a:pt x="891" y="115"/>
                  </a:lnTo>
                  <a:lnTo>
                    <a:pt x="883" y="100"/>
                  </a:lnTo>
                  <a:lnTo>
                    <a:pt x="877" y="94"/>
                  </a:lnTo>
                  <a:lnTo>
                    <a:pt x="861" y="100"/>
                  </a:lnTo>
                  <a:lnTo>
                    <a:pt x="855" y="106"/>
                  </a:lnTo>
                  <a:lnTo>
                    <a:pt x="839" y="108"/>
                  </a:lnTo>
                  <a:lnTo>
                    <a:pt x="819" y="100"/>
                  </a:lnTo>
                  <a:lnTo>
                    <a:pt x="809" y="84"/>
                  </a:lnTo>
                  <a:lnTo>
                    <a:pt x="787" y="74"/>
                  </a:lnTo>
                  <a:lnTo>
                    <a:pt x="773" y="70"/>
                  </a:lnTo>
                  <a:lnTo>
                    <a:pt x="759" y="70"/>
                  </a:lnTo>
                  <a:lnTo>
                    <a:pt x="749" y="60"/>
                  </a:lnTo>
                  <a:lnTo>
                    <a:pt x="735" y="50"/>
                  </a:lnTo>
                  <a:lnTo>
                    <a:pt x="713" y="32"/>
                  </a:lnTo>
                  <a:lnTo>
                    <a:pt x="709" y="22"/>
                  </a:lnTo>
                  <a:lnTo>
                    <a:pt x="689" y="10"/>
                  </a:lnTo>
                  <a:lnTo>
                    <a:pt x="677" y="2"/>
                  </a:lnTo>
                  <a:lnTo>
                    <a:pt x="673" y="4"/>
                  </a:lnTo>
                  <a:lnTo>
                    <a:pt x="639" y="0"/>
                  </a:lnTo>
                  <a:lnTo>
                    <a:pt x="623" y="4"/>
                  </a:lnTo>
                  <a:lnTo>
                    <a:pt x="613" y="4"/>
                  </a:lnTo>
                  <a:lnTo>
                    <a:pt x="611" y="14"/>
                  </a:lnTo>
                  <a:lnTo>
                    <a:pt x="621" y="16"/>
                  </a:lnTo>
                  <a:lnTo>
                    <a:pt x="625" y="28"/>
                  </a:lnTo>
                  <a:lnTo>
                    <a:pt x="621" y="32"/>
                  </a:lnTo>
                  <a:lnTo>
                    <a:pt x="623" y="58"/>
                  </a:lnTo>
                  <a:lnTo>
                    <a:pt x="627" y="62"/>
                  </a:lnTo>
                  <a:lnTo>
                    <a:pt x="613" y="68"/>
                  </a:lnTo>
                  <a:lnTo>
                    <a:pt x="591" y="68"/>
                  </a:lnTo>
                  <a:lnTo>
                    <a:pt x="591" y="80"/>
                  </a:lnTo>
                  <a:lnTo>
                    <a:pt x="589" y="90"/>
                  </a:lnTo>
                  <a:lnTo>
                    <a:pt x="593" y="96"/>
                  </a:lnTo>
                  <a:lnTo>
                    <a:pt x="593" y="104"/>
                  </a:lnTo>
                  <a:lnTo>
                    <a:pt x="599" y="108"/>
                  </a:lnTo>
                  <a:lnTo>
                    <a:pt x="615" y="104"/>
                  </a:lnTo>
                  <a:lnTo>
                    <a:pt x="623" y="108"/>
                  </a:lnTo>
                  <a:lnTo>
                    <a:pt x="629" y="100"/>
                  </a:lnTo>
                  <a:lnTo>
                    <a:pt x="645" y="104"/>
                  </a:lnTo>
                  <a:lnTo>
                    <a:pt x="649" y="108"/>
                  </a:lnTo>
                  <a:lnTo>
                    <a:pt x="657" y="112"/>
                  </a:lnTo>
                  <a:lnTo>
                    <a:pt x="671" y="123"/>
                  </a:lnTo>
                  <a:lnTo>
                    <a:pt x="673" y="133"/>
                  </a:lnTo>
                  <a:lnTo>
                    <a:pt x="659" y="129"/>
                  </a:lnTo>
                  <a:lnTo>
                    <a:pt x="649" y="129"/>
                  </a:lnTo>
                  <a:lnTo>
                    <a:pt x="639" y="135"/>
                  </a:lnTo>
                  <a:lnTo>
                    <a:pt x="627" y="139"/>
                  </a:lnTo>
                  <a:lnTo>
                    <a:pt x="629" y="147"/>
                  </a:lnTo>
                  <a:lnTo>
                    <a:pt x="623" y="153"/>
                  </a:lnTo>
                  <a:lnTo>
                    <a:pt x="607" y="153"/>
                  </a:lnTo>
                  <a:lnTo>
                    <a:pt x="603" y="159"/>
                  </a:lnTo>
                  <a:lnTo>
                    <a:pt x="595" y="161"/>
                  </a:lnTo>
                  <a:lnTo>
                    <a:pt x="575" y="155"/>
                  </a:lnTo>
                  <a:lnTo>
                    <a:pt x="567" y="157"/>
                  </a:lnTo>
                  <a:lnTo>
                    <a:pt x="565" y="167"/>
                  </a:lnTo>
                  <a:lnTo>
                    <a:pt x="569" y="177"/>
                  </a:lnTo>
                  <a:lnTo>
                    <a:pt x="577" y="181"/>
                  </a:lnTo>
                  <a:lnTo>
                    <a:pt x="577" y="187"/>
                  </a:lnTo>
                  <a:lnTo>
                    <a:pt x="569" y="193"/>
                  </a:lnTo>
                  <a:lnTo>
                    <a:pt x="565" y="205"/>
                  </a:lnTo>
                  <a:lnTo>
                    <a:pt x="553" y="211"/>
                  </a:lnTo>
                  <a:lnTo>
                    <a:pt x="539" y="209"/>
                  </a:lnTo>
                  <a:lnTo>
                    <a:pt x="509" y="213"/>
                  </a:lnTo>
                  <a:lnTo>
                    <a:pt x="489" y="227"/>
                  </a:lnTo>
                  <a:lnTo>
                    <a:pt x="479" y="225"/>
                  </a:lnTo>
                  <a:lnTo>
                    <a:pt x="477" y="221"/>
                  </a:lnTo>
                  <a:lnTo>
                    <a:pt x="467" y="223"/>
                  </a:lnTo>
                  <a:lnTo>
                    <a:pt x="437" y="213"/>
                  </a:lnTo>
                  <a:lnTo>
                    <a:pt x="431" y="207"/>
                  </a:lnTo>
                  <a:lnTo>
                    <a:pt x="405" y="203"/>
                  </a:lnTo>
                  <a:lnTo>
                    <a:pt x="391" y="207"/>
                  </a:lnTo>
                  <a:lnTo>
                    <a:pt x="369" y="203"/>
                  </a:lnTo>
                  <a:lnTo>
                    <a:pt x="363" y="207"/>
                  </a:lnTo>
                  <a:lnTo>
                    <a:pt x="345" y="205"/>
                  </a:lnTo>
                  <a:lnTo>
                    <a:pt x="341" y="199"/>
                  </a:lnTo>
                  <a:lnTo>
                    <a:pt x="331" y="197"/>
                  </a:lnTo>
                  <a:lnTo>
                    <a:pt x="327" y="185"/>
                  </a:lnTo>
                  <a:lnTo>
                    <a:pt x="319" y="179"/>
                  </a:lnTo>
                  <a:lnTo>
                    <a:pt x="317" y="177"/>
                  </a:lnTo>
                  <a:lnTo>
                    <a:pt x="307" y="175"/>
                  </a:lnTo>
                  <a:lnTo>
                    <a:pt x="290" y="169"/>
                  </a:lnTo>
                  <a:lnTo>
                    <a:pt x="278" y="161"/>
                  </a:lnTo>
                  <a:lnTo>
                    <a:pt x="270" y="159"/>
                  </a:lnTo>
                  <a:lnTo>
                    <a:pt x="248" y="159"/>
                  </a:lnTo>
                  <a:lnTo>
                    <a:pt x="236" y="157"/>
                  </a:lnTo>
                  <a:lnTo>
                    <a:pt x="230" y="153"/>
                  </a:lnTo>
                  <a:lnTo>
                    <a:pt x="232" y="143"/>
                  </a:lnTo>
                  <a:lnTo>
                    <a:pt x="228" y="129"/>
                  </a:lnTo>
                  <a:lnTo>
                    <a:pt x="220" y="123"/>
                  </a:lnTo>
                  <a:lnTo>
                    <a:pt x="210" y="108"/>
                  </a:lnTo>
                  <a:lnTo>
                    <a:pt x="202" y="108"/>
                  </a:lnTo>
                  <a:lnTo>
                    <a:pt x="194" y="104"/>
                  </a:lnTo>
                  <a:lnTo>
                    <a:pt x="186" y="104"/>
                  </a:lnTo>
                  <a:lnTo>
                    <a:pt x="176" y="98"/>
                  </a:lnTo>
                  <a:lnTo>
                    <a:pt x="168" y="96"/>
                  </a:lnTo>
                  <a:lnTo>
                    <a:pt x="158" y="88"/>
                  </a:lnTo>
                  <a:lnTo>
                    <a:pt x="158" y="80"/>
                  </a:lnTo>
                  <a:lnTo>
                    <a:pt x="148" y="80"/>
                  </a:lnTo>
                  <a:lnTo>
                    <a:pt x="142" y="86"/>
                  </a:lnTo>
                  <a:lnTo>
                    <a:pt x="144" y="94"/>
                  </a:lnTo>
                  <a:lnTo>
                    <a:pt x="134" y="98"/>
                  </a:lnTo>
                  <a:lnTo>
                    <a:pt x="134" y="106"/>
                  </a:lnTo>
                  <a:lnTo>
                    <a:pt x="140" y="121"/>
                  </a:lnTo>
                  <a:lnTo>
                    <a:pt x="134" y="125"/>
                  </a:lnTo>
                  <a:lnTo>
                    <a:pt x="124" y="123"/>
                  </a:lnTo>
                  <a:lnTo>
                    <a:pt x="100" y="121"/>
                  </a:lnTo>
                  <a:lnTo>
                    <a:pt x="100" y="143"/>
                  </a:lnTo>
                  <a:lnTo>
                    <a:pt x="104" y="155"/>
                  </a:lnTo>
                  <a:lnTo>
                    <a:pt x="104" y="159"/>
                  </a:lnTo>
                  <a:lnTo>
                    <a:pt x="84" y="157"/>
                  </a:lnTo>
                  <a:lnTo>
                    <a:pt x="68" y="157"/>
                  </a:lnTo>
                  <a:lnTo>
                    <a:pt x="66" y="159"/>
                  </a:lnTo>
                  <a:lnTo>
                    <a:pt x="74" y="163"/>
                  </a:lnTo>
                  <a:lnTo>
                    <a:pt x="76" y="173"/>
                  </a:lnTo>
                  <a:lnTo>
                    <a:pt x="88" y="199"/>
                  </a:lnTo>
                  <a:lnTo>
                    <a:pt x="86" y="205"/>
                  </a:lnTo>
                  <a:lnTo>
                    <a:pt x="88" y="213"/>
                  </a:lnTo>
                  <a:lnTo>
                    <a:pt x="90" y="213"/>
                  </a:lnTo>
                  <a:lnTo>
                    <a:pt x="90" y="217"/>
                  </a:lnTo>
                  <a:lnTo>
                    <a:pt x="86" y="219"/>
                  </a:lnTo>
                  <a:lnTo>
                    <a:pt x="82" y="223"/>
                  </a:lnTo>
                  <a:lnTo>
                    <a:pt x="78" y="223"/>
                  </a:lnTo>
                  <a:lnTo>
                    <a:pt x="68" y="231"/>
                  </a:lnTo>
                  <a:lnTo>
                    <a:pt x="66" y="237"/>
                  </a:lnTo>
                  <a:lnTo>
                    <a:pt x="44" y="239"/>
                  </a:lnTo>
                  <a:lnTo>
                    <a:pt x="44" y="249"/>
                  </a:lnTo>
                  <a:lnTo>
                    <a:pt x="42" y="251"/>
                  </a:lnTo>
                  <a:lnTo>
                    <a:pt x="30" y="251"/>
                  </a:lnTo>
                  <a:lnTo>
                    <a:pt x="26" y="247"/>
                  </a:lnTo>
                  <a:lnTo>
                    <a:pt x="16" y="251"/>
                  </a:lnTo>
                  <a:lnTo>
                    <a:pt x="12" y="255"/>
                  </a:lnTo>
                  <a:lnTo>
                    <a:pt x="4" y="257"/>
                  </a:lnTo>
                  <a:lnTo>
                    <a:pt x="0" y="269"/>
                  </a:lnTo>
                  <a:lnTo>
                    <a:pt x="8" y="277"/>
                  </a:lnTo>
                  <a:lnTo>
                    <a:pt x="8" y="283"/>
                  </a:lnTo>
                  <a:lnTo>
                    <a:pt x="12" y="285"/>
                  </a:lnTo>
                  <a:lnTo>
                    <a:pt x="16" y="281"/>
                  </a:lnTo>
                  <a:lnTo>
                    <a:pt x="26" y="287"/>
                  </a:lnTo>
                  <a:lnTo>
                    <a:pt x="32" y="295"/>
                  </a:lnTo>
                  <a:lnTo>
                    <a:pt x="34" y="299"/>
                  </a:lnTo>
                  <a:lnTo>
                    <a:pt x="34" y="305"/>
                  </a:lnTo>
                  <a:lnTo>
                    <a:pt x="34" y="309"/>
                  </a:lnTo>
                  <a:lnTo>
                    <a:pt x="28" y="313"/>
                  </a:lnTo>
                  <a:lnTo>
                    <a:pt x="30" y="317"/>
                  </a:lnTo>
                  <a:lnTo>
                    <a:pt x="40" y="317"/>
                  </a:lnTo>
                  <a:lnTo>
                    <a:pt x="44" y="323"/>
                  </a:lnTo>
                  <a:lnTo>
                    <a:pt x="46" y="325"/>
                  </a:lnTo>
                  <a:lnTo>
                    <a:pt x="54" y="331"/>
                  </a:lnTo>
                  <a:lnTo>
                    <a:pt x="54" y="331"/>
                  </a:lnTo>
                  <a:lnTo>
                    <a:pt x="66" y="333"/>
                  </a:lnTo>
                  <a:lnTo>
                    <a:pt x="68" y="337"/>
                  </a:lnTo>
                  <a:lnTo>
                    <a:pt x="80" y="343"/>
                  </a:lnTo>
                  <a:lnTo>
                    <a:pt x="80" y="345"/>
                  </a:lnTo>
                  <a:lnTo>
                    <a:pt x="82" y="345"/>
                  </a:lnTo>
                  <a:lnTo>
                    <a:pt x="88" y="347"/>
                  </a:lnTo>
                  <a:lnTo>
                    <a:pt x="88" y="347"/>
                  </a:lnTo>
                  <a:lnTo>
                    <a:pt x="90" y="349"/>
                  </a:lnTo>
                  <a:lnTo>
                    <a:pt x="96" y="343"/>
                  </a:lnTo>
                  <a:lnTo>
                    <a:pt x="108" y="339"/>
                  </a:lnTo>
                  <a:lnTo>
                    <a:pt x="118" y="341"/>
                  </a:lnTo>
                  <a:lnTo>
                    <a:pt x="128" y="347"/>
                  </a:lnTo>
                  <a:lnTo>
                    <a:pt x="128" y="367"/>
                  </a:lnTo>
                  <a:lnTo>
                    <a:pt x="122" y="373"/>
                  </a:lnTo>
                  <a:lnTo>
                    <a:pt x="120" y="377"/>
                  </a:lnTo>
                  <a:lnTo>
                    <a:pt x="124" y="381"/>
                  </a:lnTo>
                  <a:lnTo>
                    <a:pt x="128" y="389"/>
                  </a:lnTo>
                  <a:lnTo>
                    <a:pt x="130" y="397"/>
                  </a:lnTo>
                  <a:lnTo>
                    <a:pt x="130" y="397"/>
                  </a:lnTo>
                  <a:lnTo>
                    <a:pt x="130" y="397"/>
                  </a:lnTo>
                  <a:lnTo>
                    <a:pt x="130" y="397"/>
                  </a:lnTo>
                  <a:lnTo>
                    <a:pt x="130" y="405"/>
                  </a:lnTo>
                  <a:lnTo>
                    <a:pt x="124" y="409"/>
                  </a:lnTo>
                  <a:lnTo>
                    <a:pt x="116" y="405"/>
                  </a:lnTo>
                  <a:lnTo>
                    <a:pt x="112" y="409"/>
                  </a:lnTo>
                  <a:lnTo>
                    <a:pt x="112" y="409"/>
                  </a:lnTo>
                  <a:lnTo>
                    <a:pt x="110" y="413"/>
                  </a:lnTo>
                  <a:lnTo>
                    <a:pt x="114" y="415"/>
                  </a:lnTo>
                  <a:lnTo>
                    <a:pt x="120" y="429"/>
                  </a:lnTo>
                  <a:lnTo>
                    <a:pt x="126" y="431"/>
                  </a:lnTo>
                  <a:lnTo>
                    <a:pt x="132" y="435"/>
                  </a:lnTo>
                  <a:lnTo>
                    <a:pt x="140" y="439"/>
                  </a:lnTo>
                  <a:lnTo>
                    <a:pt x="148" y="445"/>
                  </a:lnTo>
                  <a:lnTo>
                    <a:pt x="158" y="447"/>
                  </a:lnTo>
                  <a:lnTo>
                    <a:pt x="166" y="449"/>
                  </a:lnTo>
                  <a:lnTo>
                    <a:pt x="176" y="449"/>
                  </a:lnTo>
                  <a:lnTo>
                    <a:pt x="188" y="453"/>
                  </a:lnTo>
                  <a:lnTo>
                    <a:pt x="204" y="469"/>
                  </a:lnTo>
                  <a:lnTo>
                    <a:pt x="214" y="467"/>
                  </a:lnTo>
                  <a:lnTo>
                    <a:pt x="218" y="477"/>
                  </a:lnTo>
                  <a:lnTo>
                    <a:pt x="234" y="481"/>
                  </a:lnTo>
                  <a:lnTo>
                    <a:pt x="240" y="487"/>
                  </a:lnTo>
                  <a:lnTo>
                    <a:pt x="244" y="489"/>
                  </a:lnTo>
                  <a:lnTo>
                    <a:pt x="252" y="493"/>
                  </a:lnTo>
                  <a:lnTo>
                    <a:pt x="256" y="495"/>
                  </a:lnTo>
                  <a:lnTo>
                    <a:pt x="262" y="497"/>
                  </a:lnTo>
                  <a:lnTo>
                    <a:pt x="268" y="497"/>
                  </a:lnTo>
                  <a:lnTo>
                    <a:pt x="276" y="499"/>
                  </a:lnTo>
                  <a:lnTo>
                    <a:pt x="282" y="499"/>
                  </a:lnTo>
                  <a:lnTo>
                    <a:pt x="290" y="499"/>
                  </a:lnTo>
                  <a:lnTo>
                    <a:pt x="294" y="493"/>
                  </a:lnTo>
                  <a:lnTo>
                    <a:pt x="300" y="493"/>
                  </a:lnTo>
                  <a:lnTo>
                    <a:pt x="300" y="505"/>
                  </a:lnTo>
                  <a:lnTo>
                    <a:pt x="307" y="505"/>
                  </a:lnTo>
                  <a:lnTo>
                    <a:pt x="309" y="495"/>
                  </a:lnTo>
                  <a:lnTo>
                    <a:pt x="323" y="489"/>
                  </a:lnTo>
                  <a:lnTo>
                    <a:pt x="335" y="495"/>
                  </a:lnTo>
                  <a:lnTo>
                    <a:pt x="345" y="495"/>
                  </a:lnTo>
                  <a:lnTo>
                    <a:pt x="347" y="499"/>
                  </a:lnTo>
                  <a:lnTo>
                    <a:pt x="365" y="497"/>
                  </a:lnTo>
                  <a:lnTo>
                    <a:pt x="367" y="489"/>
                  </a:lnTo>
                  <a:lnTo>
                    <a:pt x="375" y="479"/>
                  </a:lnTo>
                  <a:lnTo>
                    <a:pt x="387" y="477"/>
                  </a:lnTo>
                  <a:lnTo>
                    <a:pt x="389" y="471"/>
                  </a:lnTo>
                  <a:lnTo>
                    <a:pt x="405" y="473"/>
                  </a:lnTo>
                  <a:lnTo>
                    <a:pt x="413" y="467"/>
                  </a:lnTo>
                  <a:lnTo>
                    <a:pt x="419" y="467"/>
                  </a:lnTo>
                  <a:lnTo>
                    <a:pt x="425" y="477"/>
                  </a:lnTo>
                  <a:lnTo>
                    <a:pt x="425" y="483"/>
                  </a:lnTo>
                  <a:lnTo>
                    <a:pt x="445" y="489"/>
                  </a:lnTo>
                  <a:lnTo>
                    <a:pt x="449" y="487"/>
                  </a:lnTo>
                  <a:lnTo>
                    <a:pt x="457" y="491"/>
                  </a:lnTo>
                  <a:lnTo>
                    <a:pt x="461" y="503"/>
                  </a:lnTo>
                  <a:lnTo>
                    <a:pt x="469" y="505"/>
                  </a:lnTo>
                  <a:lnTo>
                    <a:pt x="471" y="515"/>
                  </a:lnTo>
                  <a:lnTo>
                    <a:pt x="471" y="519"/>
                  </a:lnTo>
                  <a:lnTo>
                    <a:pt x="473" y="529"/>
                  </a:lnTo>
                  <a:lnTo>
                    <a:pt x="471" y="531"/>
                  </a:lnTo>
                  <a:lnTo>
                    <a:pt x="473" y="537"/>
                  </a:lnTo>
                  <a:lnTo>
                    <a:pt x="463" y="549"/>
                  </a:lnTo>
                  <a:lnTo>
                    <a:pt x="457" y="559"/>
                  </a:lnTo>
                  <a:lnTo>
                    <a:pt x="457" y="565"/>
                  </a:lnTo>
                  <a:lnTo>
                    <a:pt x="461" y="569"/>
                  </a:lnTo>
                  <a:lnTo>
                    <a:pt x="461" y="575"/>
                  </a:lnTo>
                  <a:lnTo>
                    <a:pt x="465" y="575"/>
                  </a:lnTo>
                  <a:lnTo>
                    <a:pt x="471" y="573"/>
                  </a:lnTo>
                  <a:lnTo>
                    <a:pt x="483" y="571"/>
                  </a:lnTo>
                  <a:lnTo>
                    <a:pt x="481" y="579"/>
                  </a:lnTo>
                  <a:lnTo>
                    <a:pt x="487" y="592"/>
                  </a:lnTo>
                  <a:lnTo>
                    <a:pt x="493" y="594"/>
                  </a:lnTo>
                  <a:lnTo>
                    <a:pt x="493" y="600"/>
                  </a:lnTo>
                  <a:lnTo>
                    <a:pt x="495" y="604"/>
                  </a:lnTo>
                  <a:lnTo>
                    <a:pt x="493" y="610"/>
                  </a:lnTo>
                  <a:lnTo>
                    <a:pt x="505" y="614"/>
                  </a:lnTo>
                  <a:lnTo>
                    <a:pt x="509" y="618"/>
                  </a:lnTo>
                  <a:lnTo>
                    <a:pt x="515" y="618"/>
                  </a:lnTo>
                  <a:lnTo>
                    <a:pt x="527" y="620"/>
                  </a:lnTo>
                  <a:lnTo>
                    <a:pt x="533" y="626"/>
                  </a:lnTo>
                  <a:lnTo>
                    <a:pt x="541" y="626"/>
                  </a:lnTo>
                  <a:lnTo>
                    <a:pt x="539" y="618"/>
                  </a:lnTo>
                  <a:lnTo>
                    <a:pt x="535" y="610"/>
                  </a:lnTo>
                  <a:lnTo>
                    <a:pt x="535" y="606"/>
                  </a:lnTo>
                  <a:lnTo>
                    <a:pt x="543" y="606"/>
                  </a:lnTo>
                  <a:lnTo>
                    <a:pt x="547" y="602"/>
                  </a:lnTo>
                  <a:lnTo>
                    <a:pt x="551" y="602"/>
                  </a:lnTo>
                  <a:lnTo>
                    <a:pt x="557" y="604"/>
                  </a:lnTo>
                  <a:lnTo>
                    <a:pt x="561" y="600"/>
                  </a:lnTo>
                  <a:lnTo>
                    <a:pt x="567" y="602"/>
                  </a:lnTo>
                  <a:lnTo>
                    <a:pt x="573" y="602"/>
                  </a:lnTo>
                  <a:lnTo>
                    <a:pt x="577" y="598"/>
                  </a:lnTo>
                  <a:lnTo>
                    <a:pt x="581" y="598"/>
                  </a:lnTo>
                  <a:lnTo>
                    <a:pt x="587" y="594"/>
                  </a:lnTo>
                  <a:lnTo>
                    <a:pt x="591" y="590"/>
                  </a:lnTo>
                  <a:lnTo>
                    <a:pt x="595" y="584"/>
                  </a:lnTo>
                  <a:lnTo>
                    <a:pt x="601" y="586"/>
                  </a:lnTo>
                  <a:lnTo>
                    <a:pt x="607" y="594"/>
                  </a:lnTo>
                  <a:lnTo>
                    <a:pt x="621" y="596"/>
                  </a:lnTo>
                  <a:lnTo>
                    <a:pt x="619" y="606"/>
                  </a:lnTo>
                  <a:lnTo>
                    <a:pt x="623" y="612"/>
                  </a:lnTo>
                  <a:lnTo>
                    <a:pt x="629" y="614"/>
                  </a:lnTo>
                  <a:lnTo>
                    <a:pt x="641" y="618"/>
                  </a:lnTo>
                  <a:lnTo>
                    <a:pt x="643" y="622"/>
                  </a:lnTo>
                  <a:lnTo>
                    <a:pt x="647" y="622"/>
                  </a:lnTo>
                  <a:lnTo>
                    <a:pt x="653" y="620"/>
                  </a:lnTo>
                  <a:lnTo>
                    <a:pt x="657" y="622"/>
                  </a:lnTo>
                  <a:lnTo>
                    <a:pt x="661" y="620"/>
                  </a:lnTo>
                  <a:lnTo>
                    <a:pt x="665" y="622"/>
                  </a:lnTo>
                  <a:lnTo>
                    <a:pt x="671" y="620"/>
                  </a:lnTo>
                  <a:lnTo>
                    <a:pt x="671" y="618"/>
                  </a:lnTo>
                  <a:lnTo>
                    <a:pt x="675" y="622"/>
                  </a:lnTo>
                  <a:lnTo>
                    <a:pt x="671" y="626"/>
                  </a:lnTo>
                  <a:lnTo>
                    <a:pt x="673" y="636"/>
                  </a:lnTo>
                  <a:lnTo>
                    <a:pt x="679" y="644"/>
                  </a:lnTo>
                  <a:lnTo>
                    <a:pt x="681" y="648"/>
                  </a:lnTo>
                  <a:lnTo>
                    <a:pt x="683" y="648"/>
                  </a:lnTo>
                  <a:lnTo>
                    <a:pt x="687" y="648"/>
                  </a:lnTo>
                  <a:lnTo>
                    <a:pt x="691" y="644"/>
                  </a:lnTo>
                  <a:lnTo>
                    <a:pt x="691" y="640"/>
                  </a:lnTo>
                  <a:lnTo>
                    <a:pt x="685" y="636"/>
                  </a:lnTo>
                  <a:lnTo>
                    <a:pt x="685" y="630"/>
                  </a:lnTo>
                  <a:lnTo>
                    <a:pt x="687" y="628"/>
                  </a:lnTo>
                  <a:lnTo>
                    <a:pt x="687" y="624"/>
                  </a:lnTo>
                  <a:lnTo>
                    <a:pt x="695" y="624"/>
                  </a:lnTo>
                  <a:lnTo>
                    <a:pt x="699" y="622"/>
                  </a:lnTo>
                  <a:lnTo>
                    <a:pt x="711" y="622"/>
                  </a:lnTo>
                  <a:lnTo>
                    <a:pt x="713" y="620"/>
                  </a:lnTo>
                  <a:lnTo>
                    <a:pt x="717" y="618"/>
                  </a:lnTo>
                  <a:lnTo>
                    <a:pt x="725" y="618"/>
                  </a:lnTo>
                  <a:lnTo>
                    <a:pt x="729" y="614"/>
                  </a:lnTo>
                  <a:lnTo>
                    <a:pt x="733" y="614"/>
                  </a:lnTo>
                  <a:lnTo>
                    <a:pt x="739" y="610"/>
                  </a:lnTo>
                  <a:lnTo>
                    <a:pt x="739" y="604"/>
                  </a:lnTo>
                  <a:lnTo>
                    <a:pt x="733" y="600"/>
                  </a:lnTo>
                  <a:lnTo>
                    <a:pt x="739" y="600"/>
                  </a:lnTo>
                  <a:lnTo>
                    <a:pt x="737" y="596"/>
                  </a:lnTo>
                  <a:lnTo>
                    <a:pt x="739" y="596"/>
                  </a:lnTo>
                  <a:lnTo>
                    <a:pt x="743" y="604"/>
                  </a:lnTo>
                  <a:lnTo>
                    <a:pt x="753" y="606"/>
                  </a:lnTo>
                  <a:lnTo>
                    <a:pt x="757" y="600"/>
                  </a:lnTo>
                  <a:lnTo>
                    <a:pt x="765" y="598"/>
                  </a:lnTo>
                  <a:lnTo>
                    <a:pt x="769" y="602"/>
                  </a:lnTo>
                  <a:lnTo>
                    <a:pt x="781" y="598"/>
                  </a:lnTo>
                  <a:lnTo>
                    <a:pt x="787" y="592"/>
                  </a:lnTo>
                  <a:lnTo>
                    <a:pt x="787" y="586"/>
                  </a:lnTo>
                  <a:lnTo>
                    <a:pt x="789" y="581"/>
                  </a:lnTo>
                  <a:lnTo>
                    <a:pt x="797" y="579"/>
                  </a:lnTo>
                  <a:lnTo>
                    <a:pt x="797" y="577"/>
                  </a:lnTo>
                  <a:lnTo>
                    <a:pt x="801" y="575"/>
                  </a:lnTo>
                  <a:lnTo>
                    <a:pt x="807" y="567"/>
                  </a:lnTo>
                  <a:lnTo>
                    <a:pt x="805" y="563"/>
                  </a:lnTo>
                  <a:lnTo>
                    <a:pt x="807" y="559"/>
                  </a:lnTo>
                  <a:lnTo>
                    <a:pt x="811" y="561"/>
                  </a:lnTo>
                  <a:lnTo>
                    <a:pt x="815" y="559"/>
                  </a:lnTo>
                  <a:lnTo>
                    <a:pt x="815" y="555"/>
                  </a:lnTo>
                  <a:lnTo>
                    <a:pt x="823" y="551"/>
                  </a:lnTo>
                  <a:lnTo>
                    <a:pt x="825" y="549"/>
                  </a:lnTo>
                  <a:lnTo>
                    <a:pt x="823" y="545"/>
                  </a:lnTo>
                  <a:lnTo>
                    <a:pt x="827" y="539"/>
                  </a:lnTo>
                  <a:lnTo>
                    <a:pt x="829" y="533"/>
                  </a:lnTo>
                  <a:lnTo>
                    <a:pt x="825" y="531"/>
                  </a:lnTo>
                  <a:lnTo>
                    <a:pt x="825" y="523"/>
                  </a:lnTo>
                  <a:lnTo>
                    <a:pt x="823" y="521"/>
                  </a:lnTo>
                  <a:lnTo>
                    <a:pt x="823" y="517"/>
                  </a:lnTo>
                  <a:lnTo>
                    <a:pt x="827" y="517"/>
                  </a:lnTo>
                  <a:lnTo>
                    <a:pt x="827" y="521"/>
                  </a:lnTo>
                  <a:lnTo>
                    <a:pt x="831" y="519"/>
                  </a:lnTo>
                  <a:lnTo>
                    <a:pt x="833" y="513"/>
                  </a:lnTo>
                  <a:lnTo>
                    <a:pt x="837" y="511"/>
                  </a:lnTo>
                  <a:lnTo>
                    <a:pt x="837" y="499"/>
                  </a:lnTo>
                  <a:lnTo>
                    <a:pt x="843" y="487"/>
                  </a:lnTo>
                  <a:lnTo>
                    <a:pt x="845" y="493"/>
                  </a:lnTo>
                  <a:lnTo>
                    <a:pt x="849" y="491"/>
                  </a:lnTo>
                  <a:lnTo>
                    <a:pt x="847" y="483"/>
                  </a:lnTo>
                  <a:lnTo>
                    <a:pt x="845" y="481"/>
                  </a:lnTo>
                  <a:lnTo>
                    <a:pt x="847" y="477"/>
                  </a:lnTo>
                  <a:lnTo>
                    <a:pt x="847" y="473"/>
                  </a:lnTo>
                  <a:lnTo>
                    <a:pt x="843" y="469"/>
                  </a:lnTo>
                  <a:lnTo>
                    <a:pt x="847" y="467"/>
                  </a:lnTo>
                  <a:lnTo>
                    <a:pt x="849" y="469"/>
                  </a:lnTo>
                  <a:lnTo>
                    <a:pt x="849" y="459"/>
                  </a:lnTo>
                  <a:lnTo>
                    <a:pt x="849" y="459"/>
                  </a:lnTo>
                  <a:lnTo>
                    <a:pt x="843" y="461"/>
                  </a:lnTo>
                  <a:lnTo>
                    <a:pt x="847" y="455"/>
                  </a:lnTo>
                  <a:lnTo>
                    <a:pt x="849" y="453"/>
                  </a:lnTo>
                  <a:lnTo>
                    <a:pt x="849" y="451"/>
                  </a:lnTo>
                  <a:lnTo>
                    <a:pt x="843" y="453"/>
                  </a:lnTo>
                  <a:lnTo>
                    <a:pt x="839" y="449"/>
                  </a:lnTo>
                  <a:lnTo>
                    <a:pt x="833" y="449"/>
                  </a:lnTo>
                  <a:lnTo>
                    <a:pt x="829" y="449"/>
                  </a:lnTo>
                  <a:lnTo>
                    <a:pt x="819" y="447"/>
                  </a:lnTo>
                  <a:lnTo>
                    <a:pt x="821" y="445"/>
                  </a:lnTo>
                  <a:lnTo>
                    <a:pt x="827" y="445"/>
                  </a:lnTo>
                  <a:lnTo>
                    <a:pt x="829" y="441"/>
                  </a:lnTo>
                  <a:lnTo>
                    <a:pt x="839" y="437"/>
                  </a:lnTo>
                  <a:lnTo>
                    <a:pt x="837" y="431"/>
                  </a:lnTo>
                  <a:lnTo>
                    <a:pt x="829" y="423"/>
                  </a:lnTo>
                  <a:lnTo>
                    <a:pt x="821" y="421"/>
                  </a:lnTo>
                  <a:lnTo>
                    <a:pt x="821" y="417"/>
                  </a:lnTo>
                  <a:lnTo>
                    <a:pt x="819" y="417"/>
                  </a:lnTo>
                  <a:lnTo>
                    <a:pt x="815" y="419"/>
                  </a:lnTo>
                  <a:lnTo>
                    <a:pt x="813" y="413"/>
                  </a:lnTo>
                  <a:lnTo>
                    <a:pt x="807" y="413"/>
                  </a:lnTo>
                  <a:lnTo>
                    <a:pt x="807" y="413"/>
                  </a:lnTo>
                  <a:lnTo>
                    <a:pt x="813" y="411"/>
                  </a:lnTo>
                  <a:lnTo>
                    <a:pt x="817" y="413"/>
                  </a:lnTo>
                  <a:lnTo>
                    <a:pt x="821" y="415"/>
                  </a:lnTo>
                  <a:lnTo>
                    <a:pt x="829" y="417"/>
                  </a:lnTo>
                  <a:lnTo>
                    <a:pt x="829" y="419"/>
                  </a:lnTo>
                  <a:lnTo>
                    <a:pt x="837" y="421"/>
                  </a:lnTo>
                  <a:lnTo>
                    <a:pt x="837" y="417"/>
                  </a:lnTo>
                  <a:lnTo>
                    <a:pt x="829" y="411"/>
                  </a:lnTo>
                  <a:lnTo>
                    <a:pt x="823" y="409"/>
                  </a:lnTo>
                  <a:lnTo>
                    <a:pt x="817" y="405"/>
                  </a:lnTo>
                  <a:lnTo>
                    <a:pt x="811" y="401"/>
                  </a:lnTo>
                  <a:lnTo>
                    <a:pt x="809" y="393"/>
                  </a:lnTo>
                  <a:lnTo>
                    <a:pt x="803" y="389"/>
                  </a:lnTo>
                  <a:lnTo>
                    <a:pt x="801" y="381"/>
                  </a:lnTo>
                  <a:lnTo>
                    <a:pt x="799" y="379"/>
                  </a:lnTo>
                  <a:lnTo>
                    <a:pt x="793" y="369"/>
                  </a:lnTo>
                  <a:lnTo>
                    <a:pt x="781" y="365"/>
                  </a:lnTo>
                  <a:lnTo>
                    <a:pt x="771" y="359"/>
                  </a:lnTo>
                  <a:lnTo>
                    <a:pt x="771" y="355"/>
                  </a:lnTo>
                  <a:lnTo>
                    <a:pt x="773" y="343"/>
                  </a:lnTo>
                  <a:lnTo>
                    <a:pt x="777" y="339"/>
                  </a:lnTo>
                  <a:lnTo>
                    <a:pt x="783" y="333"/>
                  </a:lnTo>
                  <a:lnTo>
                    <a:pt x="785" y="325"/>
                  </a:lnTo>
                  <a:lnTo>
                    <a:pt x="783" y="321"/>
                  </a:lnTo>
                  <a:lnTo>
                    <a:pt x="787" y="321"/>
                  </a:lnTo>
                  <a:lnTo>
                    <a:pt x="795" y="319"/>
                  </a:lnTo>
                  <a:lnTo>
                    <a:pt x="797" y="317"/>
                  </a:lnTo>
                  <a:lnTo>
                    <a:pt x="799" y="313"/>
                  </a:lnTo>
                  <a:lnTo>
                    <a:pt x="803" y="313"/>
                  </a:lnTo>
                  <a:lnTo>
                    <a:pt x="803" y="309"/>
                  </a:lnTo>
                  <a:lnTo>
                    <a:pt x="805" y="305"/>
                  </a:lnTo>
                  <a:lnTo>
                    <a:pt x="805" y="301"/>
                  </a:lnTo>
                  <a:lnTo>
                    <a:pt x="799" y="303"/>
                  </a:lnTo>
                  <a:lnTo>
                    <a:pt x="795" y="301"/>
                  </a:lnTo>
                  <a:lnTo>
                    <a:pt x="791" y="303"/>
                  </a:lnTo>
                  <a:lnTo>
                    <a:pt x="783" y="301"/>
                  </a:lnTo>
                  <a:lnTo>
                    <a:pt x="777" y="299"/>
                  </a:lnTo>
                  <a:lnTo>
                    <a:pt x="771" y="297"/>
                  </a:lnTo>
                  <a:lnTo>
                    <a:pt x="767" y="299"/>
                  </a:lnTo>
                  <a:lnTo>
                    <a:pt x="761" y="303"/>
                  </a:lnTo>
                  <a:lnTo>
                    <a:pt x="761" y="307"/>
                  </a:lnTo>
                  <a:lnTo>
                    <a:pt x="749" y="307"/>
                  </a:lnTo>
                  <a:lnTo>
                    <a:pt x="743" y="303"/>
                  </a:lnTo>
                  <a:lnTo>
                    <a:pt x="743" y="297"/>
                  </a:lnTo>
                  <a:lnTo>
                    <a:pt x="741" y="293"/>
                  </a:lnTo>
                  <a:lnTo>
                    <a:pt x="737" y="293"/>
                  </a:lnTo>
                  <a:lnTo>
                    <a:pt x="733" y="291"/>
                  </a:lnTo>
                  <a:lnTo>
                    <a:pt x="727" y="293"/>
                  </a:lnTo>
                  <a:lnTo>
                    <a:pt x="719" y="289"/>
                  </a:lnTo>
                  <a:lnTo>
                    <a:pt x="715" y="285"/>
                  </a:lnTo>
                  <a:lnTo>
                    <a:pt x="717" y="275"/>
                  </a:lnTo>
                  <a:lnTo>
                    <a:pt x="719" y="273"/>
                  </a:lnTo>
                  <a:lnTo>
                    <a:pt x="727" y="277"/>
                  </a:lnTo>
                  <a:lnTo>
                    <a:pt x="733" y="275"/>
                  </a:lnTo>
                  <a:lnTo>
                    <a:pt x="735" y="271"/>
                  </a:lnTo>
                  <a:lnTo>
                    <a:pt x="737" y="261"/>
                  </a:lnTo>
                  <a:lnTo>
                    <a:pt x="749" y="251"/>
                  </a:lnTo>
                  <a:lnTo>
                    <a:pt x="749" y="241"/>
                  </a:lnTo>
                  <a:lnTo>
                    <a:pt x="753" y="239"/>
                  </a:lnTo>
                  <a:lnTo>
                    <a:pt x="757" y="239"/>
                  </a:lnTo>
                  <a:lnTo>
                    <a:pt x="761" y="237"/>
                  </a:lnTo>
                  <a:lnTo>
                    <a:pt x="763" y="239"/>
                  </a:lnTo>
                  <a:lnTo>
                    <a:pt x="775" y="249"/>
                  </a:lnTo>
                  <a:lnTo>
                    <a:pt x="775" y="253"/>
                  </a:lnTo>
                  <a:lnTo>
                    <a:pt x="773" y="259"/>
                  </a:lnTo>
                  <a:lnTo>
                    <a:pt x="767" y="259"/>
                  </a:lnTo>
                  <a:lnTo>
                    <a:pt x="767" y="269"/>
                  </a:lnTo>
                  <a:lnTo>
                    <a:pt x="771" y="271"/>
                  </a:lnTo>
                  <a:lnTo>
                    <a:pt x="775" y="267"/>
                  </a:lnTo>
                  <a:lnTo>
                    <a:pt x="775" y="269"/>
                  </a:lnTo>
                  <a:lnTo>
                    <a:pt x="771" y="275"/>
                  </a:lnTo>
                  <a:lnTo>
                    <a:pt x="769" y="279"/>
                  </a:lnTo>
                  <a:lnTo>
                    <a:pt x="771" y="283"/>
                  </a:lnTo>
                  <a:lnTo>
                    <a:pt x="777" y="277"/>
                  </a:lnTo>
                  <a:lnTo>
                    <a:pt x="783" y="273"/>
                  </a:lnTo>
                  <a:lnTo>
                    <a:pt x="785" y="267"/>
                  </a:lnTo>
                  <a:lnTo>
                    <a:pt x="795" y="263"/>
                  </a:lnTo>
                  <a:lnTo>
                    <a:pt x="797" y="259"/>
                  </a:lnTo>
                  <a:lnTo>
                    <a:pt x="805" y="259"/>
                  </a:lnTo>
                  <a:lnTo>
                    <a:pt x="811" y="259"/>
                  </a:lnTo>
                  <a:lnTo>
                    <a:pt x="817" y="251"/>
                  </a:lnTo>
                  <a:lnTo>
                    <a:pt x="829" y="241"/>
                  </a:lnTo>
                  <a:lnTo>
                    <a:pt x="831" y="227"/>
                  </a:lnTo>
                  <a:lnTo>
                    <a:pt x="835" y="223"/>
                  </a:lnTo>
                  <a:lnTo>
                    <a:pt x="847" y="227"/>
                  </a:lnTo>
                  <a:lnTo>
                    <a:pt x="853" y="227"/>
                  </a:lnTo>
                  <a:lnTo>
                    <a:pt x="853" y="219"/>
                  </a:lnTo>
                  <a:lnTo>
                    <a:pt x="863" y="217"/>
                  </a:lnTo>
                  <a:lnTo>
                    <a:pt x="869" y="201"/>
                  </a:lnTo>
                  <a:lnTo>
                    <a:pt x="877" y="203"/>
                  </a:lnTo>
                  <a:lnTo>
                    <a:pt x="881" y="205"/>
                  </a:lnTo>
                  <a:lnTo>
                    <a:pt x="885" y="199"/>
                  </a:lnTo>
                  <a:lnTo>
                    <a:pt x="881" y="181"/>
                  </a:lnTo>
                  <a:lnTo>
                    <a:pt x="869" y="167"/>
                  </a:lnTo>
                  <a:lnTo>
                    <a:pt x="865" y="159"/>
                  </a:lnTo>
                  <a:lnTo>
                    <a:pt x="871" y="159"/>
                  </a:lnTo>
                  <a:lnTo>
                    <a:pt x="875" y="157"/>
                  </a:lnTo>
                  <a:lnTo>
                    <a:pt x="887" y="159"/>
                  </a:lnTo>
                  <a:lnTo>
                    <a:pt x="895" y="161"/>
                  </a:lnTo>
                  <a:lnTo>
                    <a:pt x="897" y="153"/>
                  </a:lnTo>
                  <a:lnTo>
                    <a:pt x="895" y="139"/>
                  </a:lnTo>
                  <a:close/>
                  <a:moveTo>
                    <a:pt x="689" y="634"/>
                  </a:moveTo>
                  <a:lnTo>
                    <a:pt x="691" y="628"/>
                  </a:lnTo>
                  <a:lnTo>
                    <a:pt x="687" y="628"/>
                  </a:lnTo>
                  <a:lnTo>
                    <a:pt x="687" y="632"/>
                  </a:lnTo>
                  <a:lnTo>
                    <a:pt x="689" y="6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sp>
          <p:nvSpPr>
            <p:cNvPr id="210" name="Freeform 635"/>
            <p:cNvSpPr>
              <a:spLocks/>
            </p:cNvSpPr>
            <p:nvPr/>
          </p:nvSpPr>
          <p:spPr bwMode="auto">
            <a:xfrm>
              <a:off x="5793216" y="2906589"/>
              <a:ext cx="376998" cy="418886"/>
            </a:xfrm>
            <a:custGeom>
              <a:avLst/>
              <a:gdLst>
                <a:gd name="T0" fmla="*/ 152 w 234"/>
                <a:gd name="T1" fmla="*/ 250 h 260"/>
                <a:gd name="T2" fmla="*/ 186 w 234"/>
                <a:gd name="T3" fmla="*/ 246 h 260"/>
                <a:gd name="T4" fmla="*/ 174 w 234"/>
                <a:gd name="T5" fmla="*/ 224 h 260"/>
                <a:gd name="T6" fmla="*/ 152 w 234"/>
                <a:gd name="T7" fmla="*/ 204 h 260"/>
                <a:gd name="T8" fmla="*/ 150 w 234"/>
                <a:gd name="T9" fmla="*/ 194 h 260"/>
                <a:gd name="T10" fmla="*/ 164 w 234"/>
                <a:gd name="T11" fmla="*/ 176 h 260"/>
                <a:gd name="T12" fmla="*/ 170 w 234"/>
                <a:gd name="T13" fmla="*/ 180 h 260"/>
                <a:gd name="T14" fmla="*/ 194 w 234"/>
                <a:gd name="T15" fmla="*/ 162 h 260"/>
                <a:gd name="T16" fmla="*/ 216 w 234"/>
                <a:gd name="T17" fmla="*/ 134 h 260"/>
                <a:gd name="T18" fmla="*/ 222 w 234"/>
                <a:gd name="T19" fmla="*/ 104 h 260"/>
                <a:gd name="T20" fmla="*/ 234 w 234"/>
                <a:gd name="T21" fmla="*/ 88 h 260"/>
                <a:gd name="T22" fmla="*/ 204 w 234"/>
                <a:gd name="T23" fmla="*/ 52 h 260"/>
                <a:gd name="T24" fmla="*/ 208 w 234"/>
                <a:gd name="T25" fmla="*/ 48 h 260"/>
                <a:gd name="T26" fmla="*/ 216 w 234"/>
                <a:gd name="T27" fmla="*/ 38 h 260"/>
                <a:gd name="T28" fmla="*/ 206 w 234"/>
                <a:gd name="T29" fmla="*/ 34 h 260"/>
                <a:gd name="T30" fmla="*/ 210 w 234"/>
                <a:gd name="T31" fmla="*/ 26 h 260"/>
                <a:gd name="T32" fmla="*/ 200 w 234"/>
                <a:gd name="T33" fmla="*/ 26 h 260"/>
                <a:gd name="T34" fmla="*/ 192 w 234"/>
                <a:gd name="T35" fmla="*/ 22 h 260"/>
                <a:gd name="T36" fmla="*/ 186 w 234"/>
                <a:gd name="T37" fmla="*/ 18 h 260"/>
                <a:gd name="T38" fmla="*/ 180 w 234"/>
                <a:gd name="T39" fmla="*/ 10 h 260"/>
                <a:gd name="T40" fmla="*/ 190 w 234"/>
                <a:gd name="T41" fmla="*/ 6 h 260"/>
                <a:gd name="T42" fmla="*/ 194 w 234"/>
                <a:gd name="T43" fmla="*/ 0 h 260"/>
                <a:gd name="T44" fmla="*/ 170 w 234"/>
                <a:gd name="T45" fmla="*/ 0 h 260"/>
                <a:gd name="T46" fmla="*/ 150 w 234"/>
                <a:gd name="T47" fmla="*/ 18 h 260"/>
                <a:gd name="T48" fmla="*/ 154 w 234"/>
                <a:gd name="T49" fmla="*/ 46 h 260"/>
                <a:gd name="T50" fmla="*/ 138 w 234"/>
                <a:gd name="T51" fmla="*/ 56 h 260"/>
                <a:gd name="T52" fmla="*/ 144 w 234"/>
                <a:gd name="T53" fmla="*/ 72 h 260"/>
                <a:gd name="T54" fmla="*/ 130 w 234"/>
                <a:gd name="T55" fmla="*/ 92 h 260"/>
                <a:gd name="T56" fmla="*/ 118 w 234"/>
                <a:gd name="T57" fmla="*/ 98 h 260"/>
                <a:gd name="T58" fmla="*/ 100 w 234"/>
                <a:gd name="T59" fmla="*/ 110 h 260"/>
                <a:gd name="T60" fmla="*/ 88 w 234"/>
                <a:gd name="T61" fmla="*/ 122 h 260"/>
                <a:gd name="T62" fmla="*/ 70 w 234"/>
                <a:gd name="T63" fmla="*/ 142 h 260"/>
                <a:gd name="T64" fmla="*/ 44 w 234"/>
                <a:gd name="T65" fmla="*/ 140 h 260"/>
                <a:gd name="T66" fmla="*/ 6 w 234"/>
                <a:gd name="T67" fmla="*/ 138 h 260"/>
                <a:gd name="T68" fmla="*/ 30 w 234"/>
                <a:gd name="T69" fmla="*/ 170 h 260"/>
                <a:gd name="T70" fmla="*/ 44 w 234"/>
                <a:gd name="T71" fmla="*/ 190 h 260"/>
                <a:gd name="T72" fmla="*/ 24 w 234"/>
                <a:gd name="T73" fmla="*/ 232 h 260"/>
                <a:gd name="T74" fmla="*/ 38 w 234"/>
                <a:gd name="T75" fmla="*/ 232 h 260"/>
                <a:gd name="T76" fmla="*/ 58 w 234"/>
                <a:gd name="T77" fmla="*/ 230 h 260"/>
                <a:gd name="T78" fmla="*/ 74 w 234"/>
                <a:gd name="T79" fmla="*/ 230 h 260"/>
                <a:gd name="T80" fmla="*/ 102 w 234"/>
                <a:gd name="T81" fmla="*/ 224 h 260"/>
                <a:gd name="T82" fmla="*/ 106 w 234"/>
                <a:gd name="T83" fmla="*/ 224 h 260"/>
                <a:gd name="T84" fmla="*/ 118 w 234"/>
                <a:gd name="T85" fmla="*/ 240 h 260"/>
                <a:gd name="T86" fmla="*/ 128 w 234"/>
                <a:gd name="T87" fmla="*/ 250 h 260"/>
                <a:gd name="T88" fmla="*/ 134 w 234"/>
                <a:gd name="T89" fmla="*/ 258 h 260"/>
                <a:gd name="T90" fmla="*/ 142 w 234"/>
                <a:gd name="T91" fmla="*/ 25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4" h="260">
                  <a:moveTo>
                    <a:pt x="142" y="256"/>
                  </a:moveTo>
                  <a:lnTo>
                    <a:pt x="146" y="254"/>
                  </a:lnTo>
                  <a:lnTo>
                    <a:pt x="152" y="250"/>
                  </a:lnTo>
                  <a:lnTo>
                    <a:pt x="166" y="254"/>
                  </a:lnTo>
                  <a:lnTo>
                    <a:pt x="176" y="248"/>
                  </a:lnTo>
                  <a:lnTo>
                    <a:pt x="186" y="246"/>
                  </a:lnTo>
                  <a:lnTo>
                    <a:pt x="186" y="244"/>
                  </a:lnTo>
                  <a:lnTo>
                    <a:pt x="176" y="230"/>
                  </a:lnTo>
                  <a:lnTo>
                    <a:pt x="174" y="224"/>
                  </a:lnTo>
                  <a:lnTo>
                    <a:pt x="168" y="222"/>
                  </a:lnTo>
                  <a:lnTo>
                    <a:pt x="162" y="206"/>
                  </a:lnTo>
                  <a:lnTo>
                    <a:pt x="152" y="204"/>
                  </a:lnTo>
                  <a:lnTo>
                    <a:pt x="150" y="198"/>
                  </a:lnTo>
                  <a:lnTo>
                    <a:pt x="150" y="194"/>
                  </a:lnTo>
                  <a:lnTo>
                    <a:pt x="150" y="194"/>
                  </a:lnTo>
                  <a:lnTo>
                    <a:pt x="150" y="194"/>
                  </a:lnTo>
                  <a:lnTo>
                    <a:pt x="156" y="186"/>
                  </a:lnTo>
                  <a:lnTo>
                    <a:pt x="164" y="176"/>
                  </a:lnTo>
                  <a:lnTo>
                    <a:pt x="164" y="176"/>
                  </a:lnTo>
                  <a:lnTo>
                    <a:pt x="164" y="176"/>
                  </a:lnTo>
                  <a:lnTo>
                    <a:pt x="170" y="180"/>
                  </a:lnTo>
                  <a:lnTo>
                    <a:pt x="188" y="176"/>
                  </a:lnTo>
                  <a:lnTo>
                    <a:pt x="188" y="170"/>
                  </a:lnTo>
                  <a:lnTo>
                    <a:pt x="194" y="162"/>
                  </a:lnTo>
                  <a:lnTo>
                    <a:pt x="208" y="150"/>
                  </a:lnTo>
                  <a:lnTo>
                    <a:pt x="208" y="142"/>
                  </a:lnTo>
                  <a:lnTo>
                    <a:pt x="216" y="134"/>
                  </a:lnTo>
                  <a:lnTo>
                    <a:pt x="216" y="128"/>
                  </a:lnTo>
                  <a:lnTo>
                    <a:pt x="226" y="118"/>
                  </a:lnTo>
                  <a:lnTo>
                    <a:pt x="222" y="104"/>
                  </a:lnTo>
                  <a:lnTo>
                    <a:pt x="224" y="98"/>
                  </a:lnTo>
                  <a:lnTo>
                    <a:pt x="234" y="92"/>
                  </a:lnTo>
                  <a:lnTo>
                    <a:pt x="234" y="88"/>
                  </a:lnTo>
                  <a:lnTo>
                    <a:pt x="226" y="86"/>
                  </a:lnTo>
                  <a:lnTo>
                    <a:pt x="218" y="82"/>
                  </a:lnTo>
                  <a:lnTo>
                    <a:pt x="204" y="52"/>
                  </a:lnTo>
                  <a:lnTo>
                    <a:pt x="206" y="52"/>
                  </a:lnTo>
                  <a:lnTo>
                    <a:pt x="204" y="52"/>
                  </a:lnTo>
                  <a:lnTo>
                    <a:pt x="208" y="48"/>
                  </a:lnTo>
                  <a:lnTo>
                    <a:pt x="212" y="44"/>
                  </a:lnTo>
                  <a:lnTo>
                    <a:pt x="216" y="42"/>
                  </a:lnTo>
                  <a:lnTo>
                    <a:pt x="216" y="38"/>
                  </a:lnTo>
                  <a:lnTo>
                    <a:pt x="212" y="36"/>
                  </a:lnTo>
                  <a:lnTo>
                    <a:pt x="208" y="36"/>
                  </a:lnTo>
                  <a:lnTo>
                    <a:pt x="206" y="34"/>
                  </a:lnTo>
                  <a:lnTo>
                    <a:pt x="206" y="30"/>
                  </a:lnTo>
                  <a:lnTo>
                    <a:pt x="208" y="28"/>
                  </a:lnTo>
                  <a:lnTo>
                    <a:pt x="210" y="26"/>
                  </a:lnTo>
                  <a:lnTo>
                    <a:pt x="208" y="24"/>
                  </a:lnTo>
                  <a:lnTo>
                    <a:pt x="206" y="24"/>
                  </a:lnTo>
                  <a:lnTo>
                    <a:pt x="200" y="26"/>
                  </a:lnTo>
                  <a:lnTo>
                    <a:pt x="196" y="26"/>
                  </a:lnTo>
                  <a:lnTo>
                    <a:pt x="194" y="22"/>
                  </a:lnTo>
                  <a:lnTo>
                    <a:pt x="192" y="22"/>
                  </a:lnTo>
                  <a:lnTo>
                    <a:pt x="186" y="20"/>
                  </a:lnTo>
                  <a:lnTo>
                    <a:pt x="186" y="18"/>
                  </a:lnTo>
                  <a:lnTo>
                    <a:pt x="186" y="18"/>
                  </a:lnTo>
                  <a:lnTo>
                    <a:pt x="180" y="18"/>
                  </a:lnTo>
                  <a:lnTo>
                    <a:pt x="180" y="14"/>
                  </a:lnTo>
                  <a:lnTo>
                    <a:pt x="180" y="10"/>
                  </a:lnTo>
                  <a:lnTo>
                    <a:pt x="184" y="6"/>
                  </a:lnTo>
                  <a:lnTo>
                    <a:pt x="184" y="4"/>
                  </a:lnTo>
                  <a:lnTo>
                    <a:pt x="190" y="6"/>
                  </a:lnTo>
                  <a:lnTo>
                    <a:pt x="196" y="6"/>
                  </a:lnTo>
                  <a:lnTo>
                    <a:pt x="194" y="0"/>
                  </a:lnTo>
                  <a:lnTo>
                    <a:pt x="194" y="0"/>
                  </a:lnTo>
                  <a:lnTo>
                    <a:pt x="192" y="0"/>
                  </a:lnTo>
                  <a:lnTo>
                    <a:pt x="188" y="0"/>
                  </a:lnTo>
                  <a:lnTo>
                    <a:pt x="170" y="0"/>
                  </a:lnTo>
                  <a:lnTo>
                    <a:pt x="164" y="8"/>
                  </a:lnTo>
                  <a:lnTo>
                    <a:pt x="156" y="12"/>
                  </a:lnTo>
                  <a:lnTo>
                    <a:pt x="150" y="18"/>
                  </a:lnTo>
                  <a:lnTo>
                    <a:pt x="154" y="24"/>
                  </a:lnTo>
                  <a:lnTo>
                    <a:pt x="158" y="38"/>
                  </a:lnTo>
                  <a:lnTo>
                    <a:pt x="154" y="46"/>
                  </a:lnTo>
                  <a:lnTo>
                    <a:pt x="156" y="54"/>
                  </a:lnTo>
                  <a:lnTo>
                    <a:pt x="148" y="58"/>
                  </a:lnTo>
                  <a:lnTo>
                    <a:pt x="138" y="56"/>
                  </a:lnTo>
                  <a:lnTo>
                    <a:pt x="136" y="58"/>
                  </a:lnTo>
                  <a:lnTo>
                    <a:pt x="142" y="64"/>
                  </a:lnTo>
                  <a:lnTo>
                    <a:pt x="144" y="72"/>
                  </a:lnTo>
                  <a:lnTo>
                    <a:pt x="140" y="72"/>
                  </a:lnTo>
                  <a:lnTo>
                    <a:pt x="132" y="76"/>
                  </a:lnTo>
                  <a:lnTo>
                    <a:pt x="130" y="92"/>
                  </a:lnTo>
                  <a:lnTo>
                    <a:pt x="134" y="98"/>
                  </a:lnTo>
                  <a:lnTo>
                    <a:pt x="130" y="102"/>
                  </a:lnTo>
                  <a:lnTo>
                    <a:pt x="118" y="98"/>
                  </a:lnTo>
                  <a:lnTo>
                    <a:pt x="108" y="104"/>
                  </a:lnTo>
                  <a:lnTo>
                    <a:pt x="108" y="108"/>
                  </a:lnTo>
                  <a:lnTo>
                    <a:pt x="100" y="110"/>
                  </a:lnTo>
                  <a:lnTo>
                    <a:pt x="98" y="108"/>
                  </a:lnTo>
                  <a:lnTo>
                    <a:pt x="90" y="112"/>
                  </a:lnTo>
                  <a:lnTo>
                    <a:pt x="88" y="122"/>
                  </a:lnTo>
                  <a:lnTo>
                    <a:pt x="90" y="128"/>
                  </a:lnTo>
                  <a:lnTo>
                    <a:pt x="90" y="134"/>
                  </a:lnTo>
                  <a:lnTo>
                    <a:pt x="70" y="142"/>
                  </a:lnTo>
                  <a:lnTo>
                    <a:pt x="60" y="140"/>
                  </a:lnTo>
                  <a:lnTo>
                    <a:pt x="56" y="140"/>
                  </a:lnTo>
                  <a:lnTo>
                    <a:pt x="44" y="140"/>
                  </a:lnTo>
                  <a:lnTo>
                    <a:pt x="34" y="142"/>
                  </a:lnTo>
                  <a:lnTo>
                    <a:pt x="18" y="140"/>
                  </a:lnTo>
                  <a:lnTo>
                    <a:pt x="6" y="138"/>
                  </a:lnTo>
                  <a:lnTo>
                    <a:pt x="0" y="138"/>
                  </a:lnTo>
                  <a:lnTo>
                    <a:pt x="18" y="164"/>
                  </a:lnTo>
                  <a:lnTo>
                    <a:pt x="30" y="170"/>
                  </a:lnTo>
                  <a:lnTo>
                    <a:pt x="34" y="188"/>
                  </a:lnTo>
                  <a:lnTo>
                    <a:pt x="38" y="190"/>
                  </a:lnTo>
                  <a:lnTo>
                    <a:pt x="44" y="190"/>
                  </a:lnTo>
                  <a:lnTo>
                    <a:pt x="44" y="202"/>
                  </a:lnTo>
                  <a:lnTo>
                    <a:pt x="28" y="206"/>
                  </a:lnTo>
                  <a:lnTo>
                    <a:pt x="24" y="232"/>
                  </a:lnTo>
                  <a:lnTo>
                    <a:pt x="26" y="232"/>
                  </a:lnTo>
                  <a:lnTo>
                    <a:pt x="28" y="234"/>
                  </a:lnTo>
                  <a:lnTo>
                    <a:pt x="38" y="232"/>
                  </a:lnTo>
                  <a:lnTo>
                    <a:pt x="40" y="232"/>
                  </a:lnTo>
                  <a:lnTo>
                    <a:pt x="54" y="230"/>
                  </a:lnTo>
                  <a:lnTo>
                    <a:pt x="58" y="230"/>
                  </a:lnTo>
                  <a:lnTo>
                    <a:pt x="70" y="230"/>
                  </a:lnTo>
                  <a:lnTo>
                    <a:pt x="72" y="232"/>
                  </a:lnTo>
                  <a:lnTo>
                    <a:pt x="74" y="230"/>
                  </a:lnTo>
                  <a:lnTo>
                    <a:pt x="82" y="228"/>
                  </a:lnTo>
                  <a:lnTo>
                    <a:pt x="84" y="226"/>
                  </a:lnTo>
                  <a:lnTo>
                    <a:pt x="102" y="224"/>
                  </a:lnTo>
                  <a:lnTo>
                    <a:pt x="102" y="222"/>
                  </a:lnTo>
                  <a:lnTo>
                    <a:pt x="104" y="222"/>
                  </a:lnTo>
                  <a:lnTo>
                    <a:pt x="106" y="224"/>
                  </a:lnTo>
                  <a:lnTo>
                    <a:pt x="104" y="226"/>
                  </a:lnTo>
                  <a:lnTo>
                    <a:pt x="112" y="236"/>
                  </a:lnTo>
                  <a:lnTo>
                    <a:pt x="118" y="240"/>
                  </a:lnTo>
                  <a:lnTo>
                    <a:pt x="122" y="252"/>
                  </a:lnTo>
                  <a:lnTo>
                    <a:pt x="128" y="248"/>
                  </a:lnTo>
                  <a:lnTo>
                    <a:pt x="128" y="250"/>
                  </a:lnTo>
                  <a:lnTo>
                    <a:pt x="124" y="254"/>
                  </a:lnTo>
                  <a:lnTo>
                    <a:pt x="128" y="258"/>
                  </a:lnTo>
                  <a:lnTo>
                    <a:pt x="134" y="258"/>
                  </a:lnTo>
                  <a:lnTo>
                    <a:pt x="136" y="260"/>
                  </a:lnTo>
                  <a:lnTo>
                    <a:pt x="140" y="256"/>
                  </a:lnTo>
                  <a:lnTo>
                    <a:pt x="142" y="25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11" name="Oval 210"/>
          <p:cNvSpPr/>
          <p:nvPr/>
        </p:nvSpPr>
        <p:spPr>
          <a:xfrm>
            <a:off x="3608362" y="2243767"/>
            <a:ext cx="96487" cy="100584"/>
          </a:xfrm>
          <a:prstGeom prst="ellipse">
            <a:avLst/>
          </a:prstGeom>
          <a:solidFill>
            <a:srgbClr val="07325F"/>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212" name="Oval 211"/>
          <p:cNvSpPr/>
          <p:nvPr/>
        </p:nvSpPr>
        <p:spPr>
          <a:xfrm>
            <a:off x="3928504" y="1781078"/>
            <a:ext cx="96487" cy="100584"/>
          </a:xfrm>
          <a:prstGeom prst="ellipse">
            <a:avLst/>
          </a:prstGeom>
          <a:solidFill>
            <a:srgbClr val="07325F"/>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213" name="Oval 212"/>
          <p:cNvSpPr/>
          <p:nvPr/>
        </p:nvSpPr>
        <p:spPr>
          <a:xfrm>
            <a:off x="3869665" y="1897776"/>
            <a:ext cx="96487" cy="100584"/>
          </a:xfrm>
          <a:prstGeom prst="ellipse">
            <a:avLst/>
          </a:prstGeom>
          <a:solidFill>
            <a:srgbClr val="07325F"/>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sp>
        <p:nvSpPr>
          <p:cNvPr id="214" name="Oval 213"/>
          <p:cNvSpPr/>
          <p:nvPr/>
        </p:nvSpPr>
        <p:spPr>
          <a:xfrm>
            <a:off x="5415389" y="1616491"/>
            <a:ext cx="96487" cy="100584"/>
          </a:xfrm>
          <a:prstGeom prst="ellipse">
            <a:avLst/>
          </a:prstGeom>
          <a:solidFill>
            <a:srgbClr val="07325F"/>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wrap="none" lIns="182880" tIns="0" rIns="0" bIns="0" rtlCol="0" anchor="ctr" anchorCtr="0"/>
          <a:lstStyle/>
          <a:p>
            <a:endParaRPr lang="en-US" sz="800"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410168918"/>
              </p:ext>
            </p:extLst>
          </p:nvPr>
        </p:nvGraphicFramePr>
        <p:xfrm>
          <a:off x="2419430" y="4037627"/>
          <a:ext cx="6499144" cy="2247284"/>
        </p:xfrm>
        <a:graphic>
          <a:graphicData uri="http://schemas.openxmlformats.org/drawingml/2006/table">
            <a:tbl>
              <a:tblPr firstRow="1" bandRow="1">
                <a:tableStyleId>{5C22544A-7EE6-4342-B048-85BDC9FD1C3A}</a:tableStyleId>
              </a:tblPr>
              <a:tblGrid>
                <a:gridCol w="1463801">
                  <a:extLst>
                    <a:ext uri="{9D8B030D-6E8A-4147-A177-3AD203B41FA5}">
                      <a16:colId xmlns="" xmlns:a16="http://schemas.microsoft.com/office/drawing/2014/main" val="20000"/>
                    </a:ext>
                  </a:extLst>
                </a:gridCol>
                <a:gridCol w="950026">
                  <a:extLst>
                    <a:ext uri="{9D8B030D-6E8A-4147-A177-3AD203B41FA5}">
                      <a16:colId xmlns="" xmlns:a16="http://schemas.microsoft.com/office/drawing/2014/main" val="20001"/>
                    </a:ext>
                  </a:extLst>
                </a:gridCol>
                <a:gridCol w="712520">
                  <a:extLst>
                    <a:ext uri="{9D8B030D-6E8A-4147-A177-3AD203B41FA5}">
                      <a16:colId xmlns="" xmlns:a16="http://schemas.microsoft.com/office/drawing/2014/main" val="20002"/>
                    </a:ext>
                  </a:extLst>
                </a:gridCol>
                <a:gridCol w="3372797">
                  <a:extLst>
                    <a:ext uri="{9D8B030D-6E8A-4147-A177-3AD203B41FA5}">
                      <a16:colId xmlns="" xmlns:a16="http://schemas.microsoft.com/office/drawing/2014/main" val="20003"/>
                    </a:ext>
                  </a:extLst>
                </a:gridCol>
              </a:tblGrid>
              <a:tr h="335388">
                <a:tc>
                  <a:txBody>
                    <a:bodyPr/>
                    <a:lstStyle/>
                    <a:p>
                      <a:r>
                        <a:rPr lang="en-US" sz="800" dirty="0">
                          <a:solidFill>
                            <a:schemeClr val="bg1"/>
                          </a:solidFill>
                          <a:latin typeface="Tahoma" panose="020B0604030504040204" pitchFamily="34" charset="0"/>
                        </a:rPr>
                        <a:t>Location</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r>
                        <a:rPr lang="en-US" sz="800" dirty="0">
                          <a:solidFill>
                            <a:schemeClr val="bg1"/>
                          </a:solidFill>
                          <a:latin typeface="Tahoma" panose="020B0604030504040204" pitchFamily="34" charset="0"/>
                        </a:rPr>
                        <a:t>Square Footage</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r>
                        <a:rPr lang="en-US" sz="800" dirty="0">
                          <a:solidFill>
                            <a:schemeClr val="bg1"/>
                          </a:solidFill>
                          <a:latin typeface="Tahoma" panose="020B0604030504040204" pitchFamily="34" charset="0"/>
                        </a:rPr>
                        <a:t>Ownership</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r>
                        <a:rPr lang="en-US" sz="800" dirty="0">
                          <a:solidFill>
                            <a:schemeClr val="bg1"/>
                          </a:solidFill>
                          <a:latin typeface="Tahoma" panose="020B0604030504040204" pitchFamily="34" charset="0"/>
                        </a:rPr>
                        <a:t>Functions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477974">
                <a:tc>
                  <a:txBody>
                    <a:bodyPr/>
                    <a:lstStyle/>
                    <a:p>
                      <a:r>
                        <a:rPr lang="en-US" sz="800" dirty="0">
                          <a:latin typeface="Tahoma" panose="020B0604030504040204" pitchFamily="34" charset="0"/>
                        </a:rPr>
                        <a:t>Minneapolis, MN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r>
                        <a:rPr lang="en-US" sz="800" dirty="0">
                          <a:latin typeface="Tahoma" panose="020B0604030504040204" pitchFamily="34" charset="0"/>
                        </a:rPr>
                        <a:t>220,000</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r>
                        <a:rPr lang="en-US" sz="800" dirty="0">
                          <a:latin typeface="Tahoma" panose="020B0604030504040204" pitchFamily="34" charset="0"/>
                        </a:rPr>
                        <a:t>Leased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171450" indent="-171450">
                        <a:buClr>
                          <a:schemeClr val="accent5"/>
                        </a:buClr>
                        <a:buFont typeface="Wingdings" panose="05000000000000000000" pitchFamily="2" charset="2"/>
                        <a:buChar char="§"/>
                      </a:pPr>
                      <a:r>
                        <a:rPr lang="en-US" sz="800" dirty="0">
                          <a:latin typeface="Tahoma" panose="020B0604030504040204" pitchFamily="34" charset="0"/>
                        </a:rPr>
                        <a:t>Corporate headquarters</a:t>
                      </a:r>
                    </a:p>
                    <a:p>
                      <a:pPr marL="171450" indent="-171450">
                        <a:buClr>
                          <a:schemeClr val="accent5"/>
                        </a:buClr>
                        <a:buFont typeface="Wingdings" panose="05000000000000000000" pitchFamily="2" charset="2"/>
                        <a:buChar char="§"/>
                      </a:pPr>
                      <a:r>
                        <a:rPr lang="en-US" sz="800" dirty="0">
                          <a:latin typeface="Tahoma" panose="020B0604030504040204" pitchFamily="34" charset="0"/>
                        </a:rPr>
                        <a:t>Sales,</a:t>
                      </a:r>
                      <a:r>
                        <a:rPr lang="en-US" sz="800" baseline="0" dirty="0">
                          <a:latin typeface="Tahoma" panose="020B0604030504040204" pitchFamily="34" charset="0"/>
                        </a:rPr>
                        <a:t> customer service and marketing for NABU</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1"/>
                  </a:ext>
                </a:extLst>
              </a:tr>
              <a:tr h="477974">
                <a:tc>
                  <a:txBody>
                    <a:bodyPr/>
                    <a:lstStyle/>
                    <a:p>
                      <a:r>
                        <a:rPr lang="en-US" sz="800" dirty="0">
                          <a:latin typeface="Tahoma" panose="020B0604030504040204" pitchFamily="34" charset="0"/>
                        </a:rPr>
                        <a:t>Davenport, IA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r>
                        <a:rPr lang="en-US" sz="800" dirty="0">
                          <a:latin typeface="Tahoma" panose="020B0604030504040204" pitchFamily="34" charset="0"/>
                        </a:rPr>
                        <a:t>111,000</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r>
                        <a:rPr lang="en-US" sz="800" dirty="0">
                          <a:latin typeface="Tahoma" panose="020B0604030504040204" pitchFamily="34" charset="0"/>
                        </a:rPr>
                        <a:t>Leased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171450" indent="-171450">
                        <a:buClr>
                          <a:schemeClr val="accent5"/>
                        </a:buClr>
                        <a:buFont typeface="Wingdings" panose="05000000000000000000" pitchFamily="2" charset="2"/>
                        <a:buChar char="§"/>
                      </a:pPr>
                      <a:r>
                        <a:rPr lang="en-US" sz="800" dirty="0">
                          <a:latin typeface="Tahoma" panose="020B0604030504040204" pitchFamily="34" charset="0"/>
                        </a:rPr>
                        <a:t>NABU</a:t>
                      </a:r>
                      <a:r>
                        <a:rPr lang="en-US" sz="800" baseline="0" dirty="0">
                          <a:latin typeface="Tahoma" panose="020B0604030504040204" pitchFamily="34" charset="0"/>
                        </a:rPr>
                        <a:t> distribution and logistics</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2"/>
                  </a:ext>
                </a:extLst>
              </a:tr>
              <a:tr h="477974">
                <a:tc>
                  <a:txBody>
                    <a:bodyPr/>
                    <a:lstStyle/>
                    <a:p>
                      <a:r>
                        <a:rPr lang="en-US" sz="800" dirty="0">
                          <a:latin typeface="Tahoma" panose="020B0604030504040204" pitchFamily="34" charset="0"/>
                        </a:rPr>
                        <a:t>Gorinchem, Netherlands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r>
                        <a:rPr lang="en-US" sz="800" dirty="0">
                          <a:latin typeface="Tahoma" panose="020B0604030504040204" pitchFamily="34" charset="0"/>
                        </a:rPr>
                        <a:t>115,300</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r>
                        <a:rPr lang="en-US" sz="800" dirty="0">
                          <a:latin typeface="Tahoma" panose="020B0604030504040204" pitchFamily="34" charset="0"/>
                        </a:rPr>
                        <a:t>Leased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171450" indent="-171450">
                        <a:buClr>
                          <a:schemeClr val="accent5"/>
                        </a:buClr>
                        <a:buFont typeface="Wingdings" panose="05000000000000000000" pitchFamily="2" charset="2"/>
                        <a:buChar char="§"/>
                      </a:pPr>
                      <a:r>
                        <a:rPr lang="en-US" sz="800" dirty="0">
                          <a:latin typeface="Tahoma" panose="020B0604030504040204" pitchFamily="34" charset="0"/>
                        </a:rPr>
                        <a:t>EAME</a:t>
                      </a:r>
                      <a:r>
                        <a:rPr lang="en-US" sz="800" baseline="0" dirty="0">
                          <a:latin typeface="Tahoma" panose="020B0604030504040204" pitchFamily="34" charset="0"/>
                        </a:rPr>
                        <a:t> sales, customer service, marketing, accounting, distribution and logistics</a:t>
                      </a:r>
                      <a:endParaRPr lang="en-US" sz="8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3"/>
                  </a:ext>
                </a:extLst>
              </a:tr>
              <a:tr h="477974">
                <a:tc>
                  <a:txBody>
                    <a:bodyPr/>
                    <a:lstStyle/>
                    <a:p>
                      <a:r>
                        <a:rPr lang="en-US" sz="800" dirty="0">
                          <a:latin typeface="Tahoma" panose="020B0604030504040204" pitchFamily="34" charset="0"/>
                        </a:rPr>
                        <a:t>Aguascalientes, Mexico</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r>
                        <a:rPr lang="en-US" sz="800" dirty="0">
                          <a:latin typeface="Tahoma" panose="020B0604030504040204" pitchFamily="34" charset="0"/>
                        </a:rPr>
                        <a:t>63,500</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r>
                        <a:rPr lang="en-US" sz="800" dirty="0">
                          <a:latin typeface="Tahoma" panose="020B0604030504040204" pitchFamily="34" charset="0"/>
                        </a:rPr>
                        <a:t>Leased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marL="171450" indent="-171450">
                        <a:buClr>
                          <a:schemeClr val="accent5"/>
                        </a:buClr>
                        <a:buFont typeface="Wingdings" panose="05000000000000000000" pitchFamily="2" charset="2"/>
                        <a:buChar char="§"/>
                      </a:pPr>
                      <a:r>
                        <a:rPr lang="en-US" sz="800" dirty="0">
                          <a:latin typeface="Tahoma" panose="020B0604030504040204" pitchFamily="34" charset="0"/>
                        </a:rPr>
                        <a:t>Corporate</a:t>
                      </a:r>
                      <a:r>
                        <a:rPr lang="en-US" sz="800" baseline="0" dirty="0">
                          <a:latin typeface="Tahoma" panose="020B0604030504040204" pitchFamily="34" charset="0"/>
                        </a:rPr>
                        <a:t> accounting operations center</a:t>
                      </a:r>
                      <a:endParaRPr lang="en-US" sz="800" dirty="0">
                        <a:latin typeface="Tahoma" panose="020B0604030504040204" pitchFamily="34" charset="0"/>
                      </a:endParaRPr>
                    </a:p>
                    <a:p>
                      <a:pPr marL="171450" indent="-171450">
                        <a:buClr>
                          <a:schemeClr val="accent5"/>
                        </a:buClr>
                        <a:buFont typeface="Wingdings" panose="05000000000000000000" pitchFamily="2" charset="2"/>
                        <a:buChar char="§"/>
                      </a:pPr>
                      <a:r>
                        <a:rPr lang="en-US" sz="800" dirty="0" smtClean="0">
                          <a:latin typeface="Tahoma" panose="020B0604030504040204" pitchFamily="34" charset="0"/>
                        </a:rPr>
                        <a:t>Mexico </a:t>
                      </a:r>
                      <a:r>
                        <a:rPr lang="en-US" sz="800" dirty="0">
                          <a:latin typeface="Tahoma" panose="020B0604030504040204" pitchFamily="34" charset="0"/>
                        </a:rPr>
                        <a:t>sales, customer service and forward-stocking warehouse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5"/>
                  </a:ext>
                </a:extLst>
              </a:tr>
            </a:tbl>
          </a:graphicData>
        </a:graphic>
      </p:graphicFrame>
      <p:pic>
        <p:nvPicPr>
          <p:cNvPr id="217" name="Picture 216"/>
          <p:cNvPicPr>
            <a:picLocks noChangeAspect="1"/>
          </p:cNvPicPr>
          <p:nvPr/>
        </p:nvPicPr>
        <p:blipFill>
          <a:blip r:embed="rId2"/>
          <a:stretch>
            <a:fillRect/>
          </a:stretch>
        </p:blipFill>
        <p:spPr>
          <a:xfrm>
            <a:off x="6148054" y="1118691"/>
            <a:ext cx="1927282" cy="923929"/>
          </a:xfrm>
          <a:prstGeom prst="rect">
            <a:avLst/>
          </a:prstGeom>
          <a:ln w="19050">
            <a:solidFill>
              <a:schemeClr val="tx1"/>
            </a:solidFill>
          </a:ln>
        </p:spPr>
      </p:pic>
      <p:pic>
        <p:nvPicPr>
          <p:cNvPr id="218" name="Picture 217"/>
          <p:cNvPicPr>
            <a:picLocks noChangeAspect="1"/>
          </p:cNvPicPr>
          <p:nvPr/>
        </p:nvPicPr>
        <p:blipFill>
          <a:blip r:embed="rId3"/>
          <a:stretch>
            <a:fillRect/>
          </a:stretch>
        </p:blipFill>
        <p:spPr>
          <a:xfrm>
            <a:off x="4186622" y="1861716"/>
            <a:ext cx="1578519" cy="1183889"/>
          </a:xfrm>
          <a:prstGeom prst="rect">
            <a:avLst/>
          </a:prstGeom>
          <a:ln w="19050">
            <a:solidFill>
              <a:schemeClr val="accent5"/>
            </a:solidFill>
          </a:ln>
        </p:spPr>
      </p:pic>
      <p:pic>
        <p:nvPicPr>
          <p:cNvPr id="219" name="Picture 218"/>
          <p:cNvPicPr>
            <a:picLocks noChangeAspect="1"/>
          </p:cNvPicPr>
          <p:nvPr/>
        </p:nvPicPr>
        <p:blipFill>
          <a:blip r:embed="rId4"/>
          <a:stretch>
            <a:fillRect/>
          </a:stretch>
        </p:blipFill>
        <p:spPr>
          <a:xfrm>
            <a:off x="2230849" y="1125407"/>
            <a:ext cx="1464789" cy="1098592"/>
          </a:xfrm>
          <a:prstGeom prst="rect">
            <a:avLst/>
          </a:prstGeom>
          <a:ln w="19050">
            <a:solidFill>
              <a:schemeClr val="tx1"/>
            </a:solidFill>
          </a:ln>
        </p:spPr>
      </p:pic>
      <p:sp>
        <p:nvSpPr>
          <p:cNvPr id="224" name="Isosceles Triangle 223"/>
          <p:cNvSpPr/>
          <p:nvPr/>
        </p:nvSpPr>
        <p:spPr>
          <a:xfrm rot="5400000">
            <a:off x="3274472" y="1570037"/>
            <a:ext cx="1093966" cy="204971"/>
          </a:xfrm>
          <a:prstGeom prst="triangle">
            <a:avLst>
              <a:gd name="adj" fmla="val 65293"/>
            </a:avLst>
          </a:prstGeom>
          <a:solidFill>
            <a:schemeClr val="accent5">
              <a:alpha val="2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sp>
        <p:nvSpPr>
          <p:cNvPr id="221" name="Isosceles Triangle 220"/>
          <p:cNvSpPr/>
          <p:nvPr/>
        </p:nvSpPr>
        <p:spPr>
          <a:xfrm rot="16200000">
            <a:off x="5350716" y="1291936"/>
            <a:ext cx="941994" cy="603594"/>
          </a:xfrm>
          <a:prstGeom prst="triangle">
            <a:avLst>
              <a:gd name="adj" fmla="val 42419"/>
            </a:avLst>
          </a:prstGeom>
          <a:solidFill>
            <a:schemeClr val="accent5">
              <a:alpha val="2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sp>
        <p:nvSpPr>
          <p:cNvPr id="222" name="Isosceles Triangle 221"/>
          <p:cNvSpPr/>
          <p:nvPr/>
        </p:nvSpPr>
        <p:spPr>
          <a:xfrm rot="16200000">
            <a:off x="3467884" y="2364655"/>
            <a:ext cx="1212056" cy="182057"/>
          </a:xfrm>
          <a:prstGeom prst="triangle">
            <a:avLst>
              <a:gd name="adj" fmla="val 91869"/>
            </a:avLst>
          </a:prstGeom>
          <a:solidFill>
            <a:schemeClr val="accent5">
              <a:alpha val="2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pic>
        <p:nvPicPr>
          <p:cNvPr id="223" name="Picture 2"/>
          <p:cNvPicPr>
            <a:picLocks noChangeArrowheads="1"/>
          </p:cNvPicPr>
          <p:nvPr/>
        </p:nvPicPr>
        <p:blipFill>
          <a:blip r:embed="rId5">
            <a:extLst>
              <a:ext uri="{28A0092B-C50C-407E-A947-70E740481C1C}">
                <a14:useLocalDpi xmlns:a14="http://schemas.microsoft.com/office/drawing/2010/main" val="0"/>
              </a:ext>
            </a:extLst>
          </a:blip>
          <a:srcRect t="1494" r="2333" b="7799"/>
          <a:stretch>
            <a:fillRect/>
          </a:stretch>
        </p:blipFill>
        <p:spPr bwMode="auto">
          <a:xfrm>
            <a:off x="2230849" y="2413223"/>
            <a:ext cx="1464789" cy="1136428"/>
          </a:xfrm>
          <a:prstGeom prst="rect">
            <a:avLst/>
          </a:prstGeom>
          <a:ln w="19050">
            <a:solidFill>
              <a:schemeClr val="tx1"/>
            </a:solidFill>
          </a:ln>
          <a:extLst>
            <a:ext uri="{909E8E84-426E-40DD-AFC4-6F175D3DCCD1}">
              <a14:hiddenFill xmlns:a14="http://schemas.microsoft.com/office/drawing/2010/main">
                <a:solidFill>
                  <a:srgbClr val="00CC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7" name="Isosceles Triangle 226"/>
          <p:cNvSpPr/>
          <p:nvPr/>
        </p:nvSpPr>
        <p:spPr>
          <a:xfrm>
            <a:off x="2212590" y="2314475"/>
            <a:ext cx="1506379" cy="75292"/>
          </a:xfrm>
          <a:prstGeom prst="triangle">
            <a:avLst>
              <a:gd name="adj" fmla="val 95834"/>
            </a:avLst>
          </a:prstGeom>
          <a:solidFill>
            <a:schemeClr val="accent5">
              <a:alpha val="2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smtClean="0">
              <a:solidFill>
                <a:schemeClr val="tx1"/>
              </a:solidFill>
            </a:endParaRPr>
          </a:p>
        </p:txBody>
      </p:sp>
      <p:sp>
        <p:nvSpPr>
          <p:cNvPr id="23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22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79</a:t>
            </a:r>
            <a:endParaRPr lang="en-US" sz="900" dirty="0">
              <a:solidFill>
                <a:srgbClr val="000000"/>
              </a:solidFill>
              <a:latin typeface="Tahoma"/>
            </a:endParaRPr>
          </a:p>
        </p:txBody>
      </p:sp>
    </p:spTree>
    <p:extLst>
      <p:ext uri="{BB962C8B-B14F-4D97-AF65-F5344CB8AC3E}">
        <p14:creationId xmlns:p14="http://schemas.microsoft.com/office/powerpoint/2010/main" val="2031091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Company Snapshot</a:t>
            </a:r>
          </a:p>
        </p:txBody>
      </p:sp>
      <p:sp>
        <p:nvSpPr>
          <p:cNvPr id="9" name="Text Placeholder 8"/>
          <p:cNvSpPr>
            <a:spLocks noGrp="1"/>
          </p:cNvSpPr>
          <p:nvPr>
            <p:ph type="body" sz="quarter" idx="11"/>
          </p:nvPr>
        </p:nvSpPr>
        <p:spPr/>
        <p:txBody>
          <a:bodyPr/>
          <a:lstStyle/>
          <a:p>
            <a:r>
              <a:rPr lang="en-US" dirty="0"/>
              <a:t>Katun is the pioneer and leader in OEM-compatible aftermarket products for the copier and printer markets </a:t>
            </a:r>
          </a:p>
        </p:txBody>
      </p:sp>
      <p:graphicFrame>
        <p:nvGraphicFramePr>
          <p:cNvPr id="20" name="Table 19"/>
          <p:cNvGraphicFramePr>
            <a:graphicFrameLocks noGrp="1"/>
          </p:cNvGraphicFramePr>
          <p:nvPr>
            <p:extLst>
              <p:ext uri="{D42A27DB-BD31-4B8C-83A1-F6EECF244321}">
                <p14:modId xmlns:p14="http://schemas.microsoft.com/office/powerpoint/2010/main" val="3561739511"/>
              </p:ext>
            </p:extLst>
          </p:nvPr>
        </p:nvGraphicFramePr>
        <p:xfrm>
          <a:off x="231775"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Investment Overview</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669551585"/>
              </p:ext>
            </p:extLst>
          </p:nvPr>
        </p:nvGraphicFramePr>
        <p:xfrm>
          <a:off x="10220326"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Representative Products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231428606"/>
              </p:ext>
            </p:extLst>
          </p:nvPr>
        </p:nvGraphicFramePr>
        <p:xfrm>
          <a:off x="4848226" y="1074685"/>
          <a:ext cx="4076504" cy="438912"/>
        </p:xfrm>
        <a:graphic>
          <a:graphicData uri="http://schemas.openxmlformats.org/drawingml/2006/table">
            <a:tbl>
              <a:tblPr firstRow="1" bandRow="1">
                <a:tableStyleId>{5C22544A-7EE6-4342-B048-85BDC9FD1C3A}</a:tableStyleId>
              </a:tblPr>
              <a:tblGrid>
                <a:gridCol w="4076504">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Attractive</a:t>
                      </a:r>
                      <a:r>
                        <a:rPr lang="en-US" sz="1000" b="1" i="0" u="none" baseline="0" dirty="0">
                          <a:solidFill>
                            <a:schemeClr val="tx1"/>
                          </a:solidFill>
                          <a:latin typeface="Tahoma"/>
                        </a:rPr>
                        <a:t> Financial </a:t>
                      </a:r>
                      <a:r>
                        <a:rPr lang="en-US" sz="1000" b="1" i="0" u="none" baseline="0" dirty="0" smtClean="0">
                          <a:solidFill>
                            <a:schemeClr val="tx1"/>
                          </a:solidFill>
                          <a:latin typeface="Tahoma"/>
                        </a:rPr>
                        <a:t>Performance</a:t>
                      </a:r>
                      <a:endParaRPr lang="en-US" sz="1000" b="1" i="1"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in millions</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25" name="Rectangle 24"/>
          <p:cNvSpPr/>
          <p:nvPr>
            <p:custDataLst>
              <p:tags r:id="rId1"/>
            </p:custDataLst>
          </p:nvPr>
        </p:nvSpPr>
        <p:spPr>
          <a:xfrm>
            <a:off x="231775" y="1366984"/>
            <a:ext cx="4059936" cy="4918218"/>
          </a:xfrm>
          <a:prstGeom prst="rect">
            <a:avLst/>
          </a:prstGeom>
          <a:noFill/>
          <a:ln w="9525">
            <a:noFill/>
            <a:bevel/>
          </a:ln>
          <a:effectLst/>
          <a:extLst>
            <a:ext uri="{909E8E84-426E-40DD-AFC4-6F175D3DCCD1}">
              <a14:hiddenFill xmlns:a14="http://schemas.microsoft.com/office/drawing/2010/main">
                <a:solidFill>
                  <a:schemeClr val="accent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chorCtr="0"/>
          <a:lstStyle/>
          <a:p>
            <a:pPr algn="just">
              <a:spcBef>
                <a:spcPts val="200"/>
              </a:spcBef>
              <a:buClr>
                <a:srgbClr val="07325F"/>
              </a:buClr>
              <a:buSzPct val="100000"/>
            </a:pPr>
            <a:r>
              <a:rPr lang="en-US" sz="900" dirty="0">
                <a:solidFill>
                  <a:schemeClr val="tx1"/>
                </a:solidFill>
              </a:rPr>
              <a:t>Katun Corporation (“Katun” or the “Company”) is the world’s largest supplier of OEM-compatible imaging consumables and supplies, including toner, photoreceptors, parts and accessories for copiers, printers and multi-function devices (MFDs). Since its inception in 1979, the Company has established the premier brand of OEM-compatible copier and MFD products and today enjoys a leading market share in the compatible imaging supplies industry. </a:t>
            </a:r>
          </a:p>
          <a:p>
            <a:pPr algn="just">
              <a:spcBef>
                <a:spcPts val="200"/>
              </a:spcBef>
              <a:buClr>
                <a:srgbClr val="07325F"/>
              </a:buClr>
              <a:buSzPct val="100000"/>
            </a:pPr>
            <a:endParaRPr lang="en-US" sz="300" dirty="0">
              <a:solidFill>
                <a:schemeClr val="tx1"/>
              </a:solidFill>
            </a:endParaRPr>
          </a:p>
          <a:p>
            <a:pPr algn="just">
              <a:spcBef>
                <a:spcPts val="200"/>
              </a:spcBef>
              <a:buClr>
                <a:srgbClr val="07325F"/>
              </a:buClr>
              <a:buSzPct val="100000"/>
            </a:pPr>
            <a:r>
              <a:rPr lang="en-US" sz="900" dirty="0">
                <a:solidFill>
                  <a:schemeClr val="tx1"/>
                </a:solidFill>
              </a:rPr>
              <a:t>With the industry’s broadest portfolio of over </a:t>
            </a:r>
            <a:r>
              <a:rPr lang="en-US" sz="900" dirty="0" smtClean="0">
                <a:solidFill>
                  <a:schemeClr val="tx1"/>
                </a:solidFill>
              </a:rPr>
              <a:t>3,700 </a:t>
            </a:r>
            <a:r>
              <a:rPr lang="en-US" sz="900" dirty="0">
                <a:solidFill>
                  <a:schemeClr val="tx1"/>
                </a:solidFill>
              </a:rPr>
              <a:t>products, Katun serves as a one-stop-shop for over </a:t>
            </a:r>
            <a:r>
              <a:rPr lang="en-US" sz="900" dirty="0" smtClean="0">
                <a:solidFill>
                  <a:schemeClr val="tx1"/>
                </a:solidFill>
              </a:rPr>
              <a:t>11,300 </a:t>
            </a:r>
            <a:r>
              <a:rPr lang="en-US" sz="900" dirty="0">
                <a:solidFill>
                  <a:schemeClr val="tx1"/>
                </a:solidFill>
              </a:rPr>
              <a:t>customers. The consumable nature of these products creates a recurring revenue stream for the Company. In addition, Katun has the industry’s most comprehensive R&amp;D capability with a dedicated, state-of-the-art 45,000 square foot R&amp;D center, enabling the Company to develop market differentiated products at a rate of </a:t>
            </a:r>
            <a:r>
              <a:rPr lang="en-US" sz="900" dirty="0" smtClean="0">
                <a:solidFill>
                  <a:schemeClr val="tx1"/>
                </a:solidFill>
              </a:rPr>
              <a:t>27 </a:t>
            </a:r>
            <a:r>
              <a:rPr lang="en-US" sz="900" dirty="0">
                <a:solidFill>
                  <a:schemeClr val="tx1"/>
                </a:solidFill>
              </a:rPr>
              <a:t>new products (on average) each month. Katun’s products function in hardware manufactured by nearly all major OEMs and generally sell at price points of 20%-25% lower than published prices for OEM products, while maintaining “OEM-equivalent” performance levels. The combination of meaningful cost savings and high overall quality and reliability generates </a:t>
            </a:r>
            <a:r>
              <a:rPr lang="en-US" sz="900" dirty="0" smtClean="0">
                <a:solidFill>
                  <a:schemeClr val="tx1"/>
                </a:solidFill>
              </a:rPr>
              <a:t>industry leading, </a:t>
            </a:r>
            <a:r>
              <a:rPr lang="en-US" sz="900" dirty="0">
                <a:solidFill>
                  <a:schemeClr val="tx1"/>
                </a:solidFill>
              </a:rPr>
              <a:t>premium margins creating a compelling value proposition sought after by leading customers located across multiple sales channels in over </a:t>
            </a:r>
            <a:r>
              <a:rPr lang="en-US" sz="900" dirty="0" smtClean="0">
                <a:solidFill>
                  <a:schemeClr val="tx1"/>
                </a:solidFill>
              </a:rPr>
              <a:t>120 </a:t>
            </a:r>
            <a:r>
              <a:rPr lang="en-US" sz="900" dirty="0">
                <a:solidFill>
                  <a:schemeClr val="tx1"/>
                </a:solidFill>
              </a:rPr>
              <a:t>countries.  </a:t>
            </a:r>
          </a:p>
          <a:p>
            <a:pPr algn="just">
              <a:spcBef>
                <a:spcPts val="200"/>
              </a:spcBef>
              <a:buClr>
                <a:srgbClr val="07325F"/>
              </a:buClr>
              <a:buSzPct val="100000"/>
            </a:pPr>
            <a:endParaRPr lang="en-US" sz="300" dirty="0">
              <a:solidFill>
                <a:schemeClr val="tx1"/>
              </a:solidFill>
            </a:endParaRPr>
          </a:p>
          <a:p>
            <a:pPr algn="just">
              <a:spcBef>
                <a:spcPts val="200"/>
              </a:spcBef>
              <a:buClr>
                <a:srgbClr val="07325F"/>
              </a:buClr>
              <a:buSzPct val="100000"/>
            </a:pPr>
            <a:r>
              <a:rPr lang="en-US" sz="900" dirty="0">
                <a:solidFill>
                  <a:schemeClr val="tx1"/>
                </a:solidFill>
              </a:rPr>
              <a:t>Headquartered in Minneapolis, Minnesota, Katun is the industry’s largest provider of OEM-equivalent compatible imaging supplies. This scale, combined with Katun’s rare mix of product development capabilities, strategic sourcing, IP expertise and global sales and distribution infrastructure often positions it as the only supplier worldwide with the ability to bring OEM-equivalent, IP-compliant compatible products to market. The long-term nature of Katun’s customer relationships further enhances its highly defensible market leadership by creating formidable barriers to entry. Given the Company’s accelerating momentum and strong management team, Katun is an exceptional platform poised for growth and enhanced profitability. For the year ended December 31, 2016, the Company generated </a:t>
            </a:r>
            <a:r>
              <a:rPr lang="en-US" sz="900" dirty="0" smtClean="0">
                <a:solidFill>
                  <a:schemeClr val="tx1"/>
                </a:solidFill>
              </a:rPr>
              <a:t>net revenue </a:t>
            </a:r>
            <a:r>
              <a:rPr lang="en-US" sz="900" dirty="0">
                <a:solidFill>
                  <a:schemeClr val="tx1"/>
                </a:solidFill>
              </a:rPr>
              <a:t>and </a:t>
            </a:r>
            <a:r>
              <a:rPr lang="en-US" sz="900" dirty="0" smtClean="0">
                <a:solidFill>
                  <a:schemeClr val="tx1"/>
                </a:solidFill>
              </a:rPr>
              <a:t>adjusted </a:t>
            </a:r>
            <a:r>
              <a:rPr lang="en-US" sz="900" dirty="0">
                <a:solidFill>
                  <a:schemeClr val="tx1"/>
                </a:solidFill>
              </a:rPr>
              <a:t>EBITDA of $</a:t>
            </a:r>
            <a:r>
              <a:rPr lang="en-US" sz="900" dirty="0" smtClean="0">
                <a:solidFill>
                  <a:schemeClr val="tx1"/>
                </a:solidFill>
              </a:rPr>
              <a:t>198.5 </a:t>
            </a:r>
            <a:r>
              <a:rPr lang="en-US" sz="900" dirty="0">
                <a:solidFill>
                  <a:schemeClr val="tx1"/>
                </a:solidFill>
              </a:rPr>
              <a:t>million and $</a:t>
            </a:r>
            <a:r>
              <a:rPr lang="en-US" sz="900" dirty="0" smtClean="0">
                <a:solidFill>
                  <a:schemeClr val="tx1"/>
                </a:solidFill>
              </a:rPr>
              <a:t>15.6 </a:t>
            </a:r>
            <a:r>
              <a:rPr lang="en-US" sz="900" dirty="0">
                <a:solidFill>
                  <a:schemeClr val="tx1"/>
                </a:solidFill>
              </a:rPr>
              <a:t>million, respectively. Management expects continued growth in 2017 with forecasted </a:t>
            </a:r>
            <a:r>
              <a:rPr lang="en-US" sz="900" dirty="0" smtClean="0">
                <a:solidFill>
                  <a:schemeClr val="tx1"/>
                </a:solidFill>
              </a:rPr>
              <a:t>net revenue </a:t>
            </a:r>
            <a:r>
              <a:rPr lang="en-US" sz="900" dirty="0">
                <a:solidFill>
                  <a:schemeClr val="tx1"/>
                </a:solidFill>
              </a:rPr>
              <a:t>and adjusted EBITDA of $203.7 million and </a:t>
            </a:r>
            <a:r>
              <a:rPr lang="en-US" sz="900" dirty="0" smtClean="0">
                <a:solidFill>
                  <a:schemeClr val="tx1"/>
                </a:solidFill>
              </a:rPr>
              <a:t>$16.0 million</a:t>
            </a:r>
            <a:r>
              <a:rPr lang="en-US" sz="900" dirty="0">
                <a:solidFill>
                  <a:schemeClr val="tx1"/>
                </a:solidFill>
              </a:rPr>
              <a:t>, respectively</a:t>
            </a:r>
            <a:r>
              <a:rPr lang="en-US" sz="900" dirty="0" smtClean="0">
                <a:solidFill>
                  <a:schemeClr val="tx1"/>
                </a:solidFill>
              </a:rPr>
              <a:t>.</a:t>
            </a:r>
            <a:endParaRPr lang="en-US" sz="900" dirty="0">
              <a:solidFill>
                <a:schemeClr val="tx1"/>
              </a:solidFill>
            </a:endParaRPr>
          </a:p>
        </p:txBody>
      </p:sp>
      <p:pic>
        <p:nvPicPr>
          <p:cNvPr id="26" name="Picture 2" descr="http://www.katun.com/wp-content/uploads/2011/05/subbanner-4.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20326" y="1362553"/>
            <a:ext cx="2103588" cy="6040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http://www.katun.com/wp-content/uploads/2011/05/subbanner-4.2.3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0326" y="1971014"/>
            <a:ext cx="2103588" cy="6040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www.katun.com/wp-content/uploads/2011/05/subbanner-4.2.2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3241" y="1366984"/>
            <a:ext cx="2103588" cy="6040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www.katun.com/wp-content/uploads/2011/05/subbanner-4.1.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3241" y="1971014"/>
            <a:ext cx="2103588" cy="60403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http://www.katun.com/wp-content/uploads/2011/05/subbanner-4.1.2.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3241" y="2575044"/>
            <a:ext cx="2103588" cy="6040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http://www.katun.com/wp-content/uploads/2011/05/subbanner-4.1.3.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12777" y="2575044"/>
            <a:ext cx="2103588" cy="604030"/>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10212777" y="2260352"/>
            <a:ext cx="4084052" cy="237744"/>
          </a:xfrm>
          <a:prstGeom prst="rect">
            <a:avLst/>
          </a:prstGeom>
          <a:solidFill>
            <a:srgbClr val="FFFF00"/>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1000" b="1" dirty="0">
                <a:solidFill>
                  <a:schemeClr val="tx1"/>
                </a:solidFill>
              </a:rPr>
              <a:t>Placeholder – MGMT please provide high resolution pictures</a:t>
            </a:r>
          </a:p>
        </p:txBody>
      </p:sp>
      <p:sp>
        <p:nvSpPr>
          <p:cNvPr id="10"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Executive Summary</a:t>
            </a:r>
            <a:endParaRPr lang="en-US" sz="800" b="1" dirty="0">
              <a:solidFill>
                <a:srgbClr val="FFFFFF"/>
              </a:solidFill>
              <a:latin typeface="Tahoma"/>
            </a:endParaRPr>
          </a:p>
        </p:txBody>
      </p:sp>
      <p:sp>
        <p:nvSpPr>
          <p:cNvPr id="3" name="PageNumberTextBox"/>
          <p:cNvSpPr txBox="1"/>
          <p:nvPr/>
        </p:nvSpPr>
        <p:spPr>
          <a:xfrm>
            <a:off x="4540741" y="6638290"/>
            <a:ext cx="62518"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8</a:t>
            </a:r>
            <a:endParaRPr lang="en-US" sz="900" dirty="0">
              <a:solidFill>
                <a:srgbClr val="000000"/>
              </a:solidFill>
              <a:latin typeface="Tahoma"/>
            </a:endParaRPr>
          </a:p>
        </p:txBody>
      </p:sp>
      <p:graphicFrame>
        <p:nvGraphicFramePr>
          <p:cNvPr id="40" name="Chart 39"/>
          <p:cNvGraphicFramePr/>
          <p:nvPr>
            <p:extLst>
              <p:ext uri="{D42A27DB-BD31-4B8C-83A1-F6EECF244321}">
                <p14:modId xmlns:p14="http://schemas.microsoft.com/office/powerpoint/2010/main" val="389081307"/>
              </p:ext>
            </p:extLst>
          </p:nvPr>
        </p:nvGraphicFramePr>
        <p:xfrm>
          <a:off x="4852988" y="3953037"/>
          <a:ext cx="4064000" cy="2135717"/>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41" name="Chart 40"/>
          <p:cNvGraphicFramePr/>
          <p:nvPr>
            <p:extLst>
              <p:ext uri="{D42A27DB-BD31-4B8C-83A1-F6EECF244321}">
                <p14:modId xmlns:p14="http://schemas.microsoft.com/office/powerpoint/2010/main" val="2849753306"/>
              </p:ext>
            </p:extLst>
          </p:nvPr>
        </p:nvGraphicFramePr>
        <p:xfrm>
          <a:off x="4852988" y="1564171"/>
          <a:ext cx="4064000" cy="2135717"/>
        </p:xfrm>
        <a:graphic>
          <a:graphicData uri="http://schemas.openxmlformats.org/drawingml/2006/chart">
            <c:chart xmlns:c="http://schemas.openxmlformats.org/drawingml/2006/chart" xmlns:r="http://schemas.openxmlformats.org/officeDocument/2006/relationships" r:id="rId11"/>
          </a:graphicData>
        </a:graphic>
      </p:graphicFrame>
      <p:sp>
        <p:nvSpPr>
          <p:cNvPr id="42" name="TextBox 41"/>
          <p:cNvSpPr txBox="1"/>
          <p:nvPr>
            <p:custDataLst>
              <p:tags r:id="rId2"/>
            </p:custDataLst>
          </p:nvPr>
        </p:nvSpPr>
        <p:spPr>
          <a:xfrm>
            <a:off x="230188" y="6374569"/>
            <a:ext cx="8686800" cy="128290"/>
          </a:xfrm>
          <a:prstGeom prst="rect">
            <a:avLst/>
          </a:prstGeom>
          <a:noFill/>
        </p:spPr>
        <p:txBody>
          <a:bodyPr vert="horz" wrap="square" lIns="0" tIns="18288" rIns="0" bIns="0" rtlCol="0" anchor="b" anchorCtr="0">
            <a:noAutofit/>
          </a:bodyPr>
          <a:lstStyle/>
          <a:p>
            <a:r>
              <a:rPr lang="en-US" sz="700" i="1" dirty="0"/>
              <a:t>Note</a:t>
            </a:r>
            <a:r>
              <a:rPr lang="en-US" sz="700" i="1" dirty="0" smtClean="0"/>
              <a:t>: (</a:t>
            </a:r>
            <a:r>
              <a:rPr lang="en-US" sz="700" i="1" dirty="0"/>
              <a:t>1</a:t>
            </a:r>
            <a:r>
              <a:rPr lang="en-US" sz="700" i="1" dirty="0" smtClean="0"/>
              <a:t>) Constant currency numbers were calculated using the 10-year (2007-2016) average USD vs. EUR / GBP exchange rates  of 1.3105 and 1.6251, respectively; yearly exchange rates were calculated as an</a:t>
            </a:r>
            <a:br>
              <a:rPr lang="en-US" sz="700" i="1" dirty="0" smtClean="0"/>
            </a:br>
            <a:r>
              <a:rPr lang="en-US" sz="700" i="1" dirty="0" smtClean="0"/>
              <a:t>             average of the Company’s average monthly income statement exchange </a:t>
            </a:r>
            <a:r>
              <a:rPr lang="en-US" sz="700" i="1" dirty="0"/>
              <a:t>rates </a:t>
            </a:r>
            <a:br>
              <a:rPr lang="en-US" sz="700" i="1" dirty="0"/>
            </a:br>
            <a:r>
              <a:rPr lang="en-US" sz="700" i="1" dirty="0" smtClean="0"/>
              <a:t>        (2) </a:t>
            </a:r>
            <a:r>
              <a:rPr lang="en-US" sz="700" i="1" dirty="0"/>
              <a:t>2017F-2021F “As Reported” financials were calculated using USD vs. EUR / GBP exchange rates of $1.11 and 1.22, respectively</a:t>
            </a:r>
          </a:p>
        </p:txBody>
      </p:sp>
      <p:graphicFrame>
        <p:nvGraphicFramePr>
          <p:cNvPr id="43" name="Table 42"/>
          <p:cNvGraphicFramePr>
            <a:graphicFrameLocks noGrp="1"/>
          </p:cNvGraphicFramePr>
          <p:nvPr>
            <p:extLst>
              <p:ext uri="{D42A27DB-BD31-4B8C-83A1-F6EECF244321}">
                <p14:modId xmlns:p14="http://schemas.microsoft.com/office/powerpoint/2010/main" val="582840970"/>
              </p:ext>
            </p:extLst>
          </p:nvPr>
        </p:nvGraphicFramePr>
        <p:xfrm>
          <a:off x="6133147" y="1564171"/>
          <a:ext cx="1503682" cy="341376"/>
        </p:xfrm>
        <a:graphic>
          <a:graphicData uri="http://schemas.openxmlformats.org/drawingml/2006/table">
            <a:tbl>
              <a:tblPr firstRow="1" bandRow="1">
                <a:tableStyleId>{5C22544A-7EE6-4342-B048-85BDC9FD1C3A}</a:tableStyleId>
              </a:tblPr>
              <a:tblGrid>
                <a:gridCol w="1503682">
                  <a:extLst>
                    <a:ext uri="{9D8B030D-6E8A-4147-A177-3AD203B41FA5}">
                      <a16:colId xmlns="" xmlns:a16="http://schemas.microsoft.com/office/drawing/2014/main" val="20000"/>
                    </a:ext>
                  </a:extLst>
                </a:gridCol>
              </a:tblGrid>
              <a:tr h="136308">
                <a:tc>
                  <a:txBody>
                    <a:bodyPr/>
                    <a:lstStyle/>
                    <a:p>
                      <a:pPr algn="ctr">
                        <a:spcBef>
                          <a:spcPts val="0"/>
                        </a:spcBef>
                      </a:pPr>
                      <a:r>
                        <a:rPr lang="en-US" sz="800" b="1" i="0" u="none" dirty="0" smtClean="0">
                          <a:solidFill>
                            <a:schemeClr val="tx1"/>
                          </a:solidFill>
                          <a:latin typeface="+mn-lt"/>
                        </a:rPr>
                        <a:t>Constant</a:t>
                      </a:r>
                      <a:r>
                        <a:rPr lang="en-US" sz="800" b="1" i="0" u="none" baseline="0" dirty="0" smtClean="0">
                          <a:solidFill>
                            <a:schemeClr val="tx1"/>
                          </a:solidFill>
                          <a:latin typeface="+mn-lt"/>
                        </a:rPr>
                        <a:t> Currency Basis </a:t>
                      </a:r>
                      <a:r>
                        <a:rPr lang="en-US" sz="800" b="1" i="0" u="none" baseline="30000" dirty="0" smtClean="0">
                          <a:solidFill>
                            <a:schemeClr val="tx1"/>
                          </a:solidFill>
                          <a:latin typeface="+mn-lt"/>
                        </a:rPr>
                        <a:t>(1)</a:t>
                      </a:r>
                      <a:endParaRPr lang="en-US" sz="800" b="1" i="0" u="none" dirty="0">
                        <a:solidFill>
                          <a:schemeClr val="tx1"/>
                        </a:solidFill>
                        <a:latin typeface="+mn-lt"/>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ctr">
                        <a:spcBef>
                          <a:spcPts val="0"/>
                        </a:spcBef>
                      </a:pPr>
                      <a:endParaRPr lang="en-US" sz="8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1572333376"/>
              </p:ext>
            </p:extLst>
          </p:nvPr>
        </p:nvGraphicFramePr>
        <p:xfrm>
          <a:off x="6181504" y="3953037"/>
          <a:ext cx="1406968" cy="341376"/>
        </p:xfrm>
        <a:graphic>
          <a:graphicData uri="http://schemas.openxmlformats.org/drawingml/2006/table">
            <a:tbl>
              <a:tblPr firstRow="1" bandRow="1">
                <a:tableStyleId>{5C22544A-7EE6-4342-B048-85BDC9FD1C3A}</a:tableStyleId>
              </a:tblPr>
              <a:tblGrid>
                <a:gridCol w="1406968">
                  <a:extLst>
                    <a:ext uri="{9D8B030D-6E8A-4147-A177-3AD203B41FA5}">
                      <a16:colId xmlns="" xmlns:a16="http://schemas.microsoft.com/office/drawing/2014/main" val="20000"/>
                    </a:ext>
                  </a:extLst>
                </a:gridCol>
              </a:tblGrid>
              <a:tr h="136308">
                <a:tc>
                  <a:txBody>
                    <a:bodyPr/>
                    <a:lstStyle/>
                    <a:p>
                      <a:pPr algn="ctr">
                        <a:spcBef>
                          <a:spcPts val="0"/>
                        </a:spcBef>
                      </a:pPr>
                      <a:r>
                        <a:rPr lang="en-US" sz="800" b="1" i="0" u="none" dirty="0" smtClean="0">
                          <a:solidFill>
                            <a:schemeClr val="tx1"/>
                          </a:solidFill>
                          <a:latin typeface="+mn-lt"/>
                        </a:rPr>
                        <a:t>As</a:t>
                      </a:r>
                      <a:r>
                        <a:rPr lang="en-US" sz="800" b="1" i="0" u="none" baseline="0" dirty="0" smtClean="0">
                          <a:solidFill>
                            <a:schemeClr val="tx1"/>
                          </a:solidFill>
                          <a:latin typeface="+mn-lt"/>
                        </a:rPr>
                        <a:t> Reported </a:t>
                      </a:r>
                      <a:r>
                        <a:rPr lang="en-US" sz="800" b="1" i="0" u="none" baseline="30000" dirty="0" smtClean="0">
                          <a:solidFill>
                            <a:schemeClr val="tx1"/>
                          </a:solidFill>
                          <a:latin typeface="+mn-lt"/>
                        </a:rPr>
                        <a:t>(2)</a:t>
                      </a:r>
                      <a:endParaRPr lang="en-US" sz="800" b="1" i="0" u="none" dirty="0">
                        <a:solidFill>
                          <a:schemeClr val="tx1"/>
                        </a:solidFill>
                        <a:latin typeface="+mn-lt"/>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ctr">
                        <a:spcBef>
                          <a:spcPts val="0"/>
                        </a:spcBef>
                      </a:pPr>
                      <a:endParaRPr lang="en-US" sz="8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Tree>
    <p:extLst>
      <p:ext uri="{BB962C8B-B14F-4D97-AF65-F5344CB8AC3E}">
        <p14:creationId xmlns:p14="http://schemas.microsoft.com/office/powerpoint/2010/main" val="30894931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and Development (“R&amp;D”) Center</a:t>
            </a:r>
          </a:p>
        </p:txBody>
      </p:sp>
      <p:sp>
        <p:nvSpPr>
          <p:cNvPr id="3" name="Text Placeholder 2"/>
          <p:cNvSpPr>
            <a:spLocks noGrp="1"/>
          </p:cNvSpPr>
          <p:nvPr>
            <p:ph type="body" sz="quarter" idx="11"/>
          </p:nvPr>
        </p:nvSpPr>
        <p:spPr/>
        <p:txBody>
          <a:bodyPr/>
          <a:lstStyle/>
          <a:p>
            <a:r>
              <a:rPr lang="en-US" dirty="0"/>
              <a:t>The Company provides a strong breadth of research and development support capabilities through its dedicated R&amp;D center</a:t>
            </a:r>
          </a:p>
        </p:txBody>
      </p:sp>
      <p:sp>
        <p:nvSpPr>
          <p:cNvPr id="4" name="TextBox 3"/>
          <p:cNvSpPr txBox="1"/>
          <p:nvPr/>
        </p:nvSpPr>
        <p:spPr>
          <a:xfrm>
            <a:off x="288924" y="1125407"/>
            <a:ext cx="1847851" cy="3826689"/>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The constantly shifting landscape of printer, copier and MFD configurations necessitates consistent, reliable R&amp;D</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The Company’s strength as a compatibles supplier is in large part due to its strong breadth of R&amp;D support capabilities and long-standing commitment to introducing exclusive, high-quality, differentiated products</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Katun’s product development process begins at its state-of-the-art 45,000 square foot R&amp;D center</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The center employs proprietary testing protocols and features a variety of test and diagnostic equipment used to perform material analysis, high-power photo microscopy, particle-size characterization and analysis of thermal and physical properties</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 boasts the industry’s most-extensive R&amp;D laboratory, and is fast to market with high-quality compatibles that can be used in recently-introduced or legacy OEM equipment in the field</a:t>
            </a:r>
          </a:p>
        </p:txBody>
      </p:sp>
      <p:graphicFrame>
        <p:nvGraphicFramePr>
          <p:cNvPr id="12" name="Table 11"/>
          <p:cNvGraphicFramePr>
            <a:graphicFrameLocks noGrp="1"/>
          </p:cNvGraphicFramePr>
          <p:nvPr>
            <p:extLst>
              <p:ext uri="{D42A27DB-BD31-4B8C-83A1-F6EECF244321}">
                <p14:modId xmlns:p14="http://schemas.microsoft.com/office/powerpoint/2010/main" val="946586726"/>
              </p:ext>
            </p:extLst>
          </p:nvPr>
        </p:nvGraphicFramePr>
        <p:xfrm>
          <a:off x="2420447" y="1079277"/>
          <a:ext cx="3132627" cy="438912"/>
        </p:xfrm>
        <a:graphic>
          <a:graphicData uri="http://schemas.openxmlformats.org/drawingml/2006/table">
            <a:tbl>
              <a:tblPr firstRow="1" bandRow="1">
                <a:tableStyleId>{5C22544A-7EE6-4342-B048-85BDC9FD1C3A}</a:tableStyleId>
              </a:tblPr>
              <a:tblGrid>
                <a:gridCol w="3132627">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R&amp;D </a:t>
                      </a:r>
                      <a:r>
                        <a:rPr lang="en-US" sz="1000" b="1" i="0" u="none" baseline="0" dirty="0">
                          <a:solidFill>
                            <a:schemeClr val="tx1"/>
                          </a:solidFill>
                          <a:latin typeface="Tahoma"/>
                        </a:rPr>
                        <a:t>Center</a:t>
                      </a:r>
                      <a:endParaRPr lang="en-US" sz="1000" b="1" i="0" u="none" dirty="0">
                        <a:solidFill>
                          <a:schemeClr val="tx1"/>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0"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865962097"/>
              </p:ext>
            </p:extLst>
          </p:nvPr>
        </p:nvGraphicFramePr>
        <p:xfrm>
          <a:off x="5748946" y="1079277"/>
          <a:ext cx="3136392" cy="438912"/>
        </p:xfrm>
        <a:graphic>
          <a:graphicData uri="http://schemas.openxmlformats.org/drawingml/2006/table">
            <a:tbl>
              <a:tblPr firstRow="1" bandRow="1">
                <a:tableStyleId>{5C22544A-7EE6-4342-B048-85BDC9FD1C3A}</a:tableStyleId>
              </a:tblPr>
              <a:tblGrid>
                <a:gridCol w="3136392">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Test and Diagnostic Equipment</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pic>
        <p:nvPicPr>
          <p:cNvPr id="14" name="Picture 13"/>
          <p:cNvPicPr>
            <a:picLocks/>
          </p:cNvPicPr>
          <p:nvPr/>
        </p:nvPicPr>
        <p:blipFill>
          <a:blip r:embed="rId2"/>
          <a:stretch>
            <a:fillRect/>
          </a:stretch>
        </p:blipFill>
        <p:spPr>
          <a:xfrm>
            <a:off x="2521032" y="1459669"/>
            <a:ext cx="2953512" cy="2212848"/>
          </a:xfrm>
          <a:prstGeom prst="rect">
            <a:avLst/>
          </a:prstGeom>
        </p:spPr>
      </p:pic>
      <p:pic>
        <p:nvPicPr>
          <p:cNvPr id="16" name="Picture 15"/>
          <p:cNvPicPr>
            <a:picLocks noChangeAspect="1"/>
          </p:cNvPicPr>
          <p:nvPr/>
        </p:nvPicPr>
        <p:blipFill>
          <a:blip r:embed="rId3"/>
          <a:stretch>
            <a:fillRect/>
          </a:stretch>
        </p:blipFill>
        <p:spPr>
          <a:xfrm>
            <a:off x="2521585" y="3796186"/>
            <a:ext cx="2952407" cy="2212728"/>
          </a:xfrm>
          <a:prstGeom prst="rect">
            <a:avLst/>
          </a:prstGeom>
        </p:spPr>
      </p:pic>
      <p:pic>
        <p:nvPicPr>
          <p:cNvPr id="17" name="Picture 16"/>
          <p:cNvPicPr>
            <a:picLocks/>
          </p:cNvPicPr>
          <p:nvPr/>
        </p:nvPicPr>
        <p:blipFill>
          <a:blip r:embed="rId4"/>
          <a:stretch>
            <a:fillRect/>
          </a:stretch>
        </p:blipFill>
        <p:spPr>
          <a:xfrm>
            <a:off x="5840386" y="3796186"/>
            <a:ext cx="2953512" cy="2212848"/>
          </a:xfrm>
          <a:prstGeom prst="rect">
            <a:avLst/>
          </a:prstGeom>
        </p:spPr>
      </p:pic>
      <p:pic>
        <p:nvPicPr>
          <p:cNvPr id="18" name="Picture 17"/>
          <p:cNvPicPr>
            <a:picLocks/>
          </p:cNvPicPr>
          <p:nvPr/>
        </p:nvPicPr>
        <p:blipFill>
          <a:blip r:embed="rId5"/>
          <a:stretch>
            <a:fillRect/>
          </a:stretch>
        </p:blipFill>
        <p:spPr>
          <a:xfrm>
            <a:off x="5840386" y="1459669"/>
            <a:ext cx="2953512" cy="2212848"/>
          </a:xfrm>
          <a:prstGeom prst="rect">
            <a:avLst/>
          </a:prstGeom>
        </p:spPr>
      </p:pic>
      <p:sp>
        <p:nvSpPr>
          <p:cNvPr id="11"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6"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80</a:t>
            </a:r>
            <a:endParaRPr lang="en-US" sz="900" dirty="0">
              <a:solidFill>
                <a:srgbClr val="000000"/>
              </a:solidFill>
              <a:latin typeface="Tahoma"/>
            </a:endParaRPr>
          </a:p>
        </p:txBody>
      </p:sp>
    </p:spTree>
    <p:extLst>
      <p:ext uri="{BB962C8B-B14F-4D97-AF65-F5344CB8AC3E}">
        <p14:creationId xmlns:p14="http://schemas.microsoft.com/office/powerpoint/2010/main" val="98619171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Management Team</a:t>
            </a:r>
          </a:p>
        </p:txBody>
      </p:sp>
      <p:grpSp>
        <p:nvGrpSpPr>
          <p:cNvPr id="3" name="Group 2"/>
          <p:cNvGrpSpPr/>
          <p:nvPr/>
        </p:nvGrpSpPr>
        <p:grpSpPr>
          <a:xfrm>
            <a:off x="228446" y="1133475"/>
            <a:ext cx="8685967" cy="975168"/>
            <a:chOff x="228446" y="1133475"/>
            <a:chExt cx="8685967" cy="975168"/>
          </a:xfrm>
        </p:grpSpPr>
        <p:sp>
          <p:nvSpPr>
            <p:cNvPr id="5" name="Rectangle 41"/>
            <p:cNvSpPr>
              <a:spLocks noChangeArrowheads="1"/>
            </p:cNvSpPr>
            <p:nvPr/>
          </p:nvSpPr>
          <p:spPr bwMode="auto">
            <a:xfrm>
              <a:off x="228446" y="1133475"/>
              <a:ext cx="8685967" cy="975168"/>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0" tIns="0" rIns="91440" bIns="10792">
              <a:noAutofit/>
            </a:bodyPr>
            <a:lstStyle/>
            <a:p>
              <a:pPr marL="177800" indent="-177800">
                <a:buClr>
                  <a:srgbClr val="07325F"/>
                </a:buClr>
                <a:buSzPct val="100000"/>
              </a:pPr>
              <a:endParaRPr lang="en-US" sz="9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Bob Moore"/>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7822" t="2617" r="17822" b="33027"/>
            <a:stretch/>
          </p:blipFill>
          <p:spPr bwMode="auto">
            <a:xfrm>
              <a:off x="369884" y="1160709"/>
              <a:ext cx="736559" cy="920699"/>
            </a:xfrm>
            <a:prstGeom prst="rect">
              <a:avLst/>
            </a:prstGeom>
            <a:noFill/>
            <a:ln>
              <a:noFill/>
            </a:ln>
            <a:extLst>
              <a:ext uri="{909E8E84-426E-40DD-AFC4-6F175D3DCCD1}">
                <a14:hiddenFill xmlns:a14="http://schemas.microsoft.com/office/drawing/2010/main">
                  <a:solidFill>
                    <a:srgbClr val="FFFFFF"/>
                  </a:solidFill>
                </a14:hiddenFill>
              </a:ext>
            </a:extLst>
          </p:spPr>
        </p:pic>
        <p:graphicFrame>
          <p:nvGraphicFramePr>
            <p:cNvPr id="6" name="Content Placeholder 4"/>
            <p:cNvGraphicFramePr>
              <a:graphicFrameLocks/>
            </p:cNvGraphicFramePr>
            <p:nvPr>
              <p:extLst>
                <p:ext uri="{D42A27DB-BD31-4B8C-83A1-F6EECF244321}">
                  <p14:modId xmlns:p14="http://schemas.microsoft.com/office/powerpoint/2010/main" val="3651107218"/>
                </p:ext>
              </p:extLst>
            </p:nvPr>
          </p:nvGraphicFramePr>
          <p:xfrm>
            <a:off x="1546956" y="1285683"/>
            <a:ext cx="7367457" cy="822960"/>
          </p:xfrm>
          <a:graphic>
            <a:graphicData uri="http://schemas.openxmlformats.org/drawingml/2006/table">
              <a:tbl>
                <a:tblPr firstRow="1" bandRow="1">
                  <a:tableStyleId>{5C22544A-7EE6-4342-B048-85BDC9FD1C3A}</a:tableStyleId>
                </a:tblPr>
                <a:tblGrid>
                  <a:gridCol w="1828800">
                    <a:extLst>
                      <a:ext uri="{9D8B030D-6E8A-4147-A177-3AD203B41FA5}">
                        <a16:colId xmlns="" xmlns:a16="http://schemas.microsoft.com/office/drawing/2014/main" val="20000"/>
                      </a:ext>
                    </a:extLst>
                  </a:gridCol>
                  <a:gridCol w="5538657">
                    <a:extLst>
                      <a:ext uri="{9D8B030D-6E8A-4147-A177-3AD203B41FA5}">
                        <a16:colId xmlns="" xmlns:a16="http://schemas.microsoft.com/office/drawing/2014/main" val="20001"/>
                      </a:ext>
                    </a:extLst>
                  </a:gridCol>
                </a:tblGrid>
                <a:tr h="822960">
                  <a:tc>
                    <a:txBody>
                      <a:bodyPr/>
                      <a:lstStyle/>
                      <a:p>
                        <a:pPr marL="177800" marR="0" lvl="0" indent="-177800" algn="l" defTabSz="914400" rtl="0" eaLnBrk="1" fontAlgn="auto" latinLnBrk="0" hangingPunct="1">
                          <a:lnSpc>
                            <a:spcPct val="100000"/>
                          </a:lnSpc>
                          <a:spcBef>
                            <a:spcPts val="0"/>
                          </a:spcBef>
                          <a:spcAft>
                            <a:spcPts val="0"/>
                          </a:spcAft>
                          <a:buClr>
                            <a:srgbClr val="07325F"/>
                          </a:buClr>
                          <a:buSzPct val="100000"/>
                          <a:buFontTx/>
                          <a:buNone/>
                          <a:tabLst/>
                          <a:defRPr/>
                        </a:pPr>
                        <a:r>
                          <a:rPr kumimoji="0" lang="en-US" sz="1400" b="1" i="0" u="none" strike="noStrike" kern="1200" cap="none" spc="0" normalizeH="0" baseline="0" noProof="0" dirty="0">
                            <a:ln>
                              <a:noFill/>
                            </a:ln>
                            <a:solidFill>
                              <a:srgbClr val="19424F"/>
                            </a:solidFill>
                            <a:effectLst/>
                            <a:uLnTx/>
                            <a:uFillTx/>
                            <a:latin typeface="Tahoma" panose="020B0604030504040204" pitchFamily="34" charset="0"/>
                            <a:ea typeface="Tahoma" panose="020B0604030504040204" pitchFamily="34" charset="0"/>
                            <a:cs typeface="Tahoma" panose="020B0604030504040204" pitchFamily="34" charset="0"/>
                          </a:rPr>
                          <a:t>Robert Moore</a:t>
                        </a:r>
                      </a:p>
                      <a:p>
                        <a:pPr marL="0" marR="0" lvl="0" indent="0" algn="l" defTabSz="914400" rtl="0" eaLnBrk="1" fontAlgn="auto" latinLnBrk="0" hangingPunct="1">
                          <a:lnSpc>
                            <a:spcPct val="100000"/>
                          </a:lnSpc>
                          <a:spcBef>
                            <a:spcPts val="0"/>
                          </a:spcBef>
                          <a:spcAft>
                            <a:spcPts val="0"/>
                          </a:spcAft>
                          <a:buClr>
                            <a:srgbClr val="07325F"/>
                          </a:buClr>
                          <a:buSzPct val="100000"/>
                          <a:buFontTx/>
                          <a:buNone/>
                          <a:tabLst/>
                          <a:defRPr/>
                        </a:pPr>
                        <a:r>
                          <a:rPr kumimoji="0" lang="en-US" sz="1200" b="0" i="0" u="none" strike="noStrike" kern="1200" cap="none" spc="0" normalizeH="0" baseline="0" noProof="0" dirty="0">
                            <a:ln>
                              <a:noFill/>
                            </a:ln>
                            <a:solidFill>
                              <a:srgbClr val="336699"/>
                            </a:solidFill>
                            <a:effectLst/>
                            <a:uLnTx/>
                            <a:uFillTx/>
                            <a:latin typeface="Tahoma" panose="020B0604030504040204" pitchFamily="34" charset="0"/>
                            <a:ea typeface="Tahoma" panose="020B0604030504040204" pitchFamily="34" charset="0"/>
                            <a:cs typeface="Tahoma" panose="020B0604030504040204" pitchFamily="34" charset="0"/>
                          </a:rPr>
                          <a:t>President &amp; </a:t>
                        </a:r>
                        <a:br>
                          <a:rPr kumimoji="0" lang="en-US" sz="1200" b="0" i="0" u="none" strike="noStrike" kern="1200" cap="none" spc="0" normalizeH="0" baseline="0" noProof="0" dirty="0">
                            <a:ln>
                              <a:noFill/>
                            </a:ln>
                            <a:solidFill>
                              <a:srgbClr val="336699"/>
                            </a:solidFill>
                            <a:effectLst/>
                            <a:uLnTx/>
                            <a:uFillTx/>
                            <a:latin typeface="Tahoma" panose="020B0604030504040204" pitchFamily="34" charset="0"/>
                            <a:ea typeface="Tahoma" panose="020B0604030504040204" pitchFamily="34" charset="0"/>
                            <a:cs typeface="Tahoma" panose="020B0604030504040204" pitchFamily="34" charset="0"/>
                          </a:rPr>
                        </a:br>
                        <a:r>
                          <a:rPr kumimoji="0" lang="en-US" sz="1200" b="0" i="0" u="none" strike="noStrike" kern="1200" cap="none" spc="0" normalizeH="0" baseline="0" noProof="0" dirty="0">
                            <a:ln>
                              <a:noFill/>
                            </a:ln>
                            <a:solidFill>
                              <a:srgbClr val="336699"/>
                            </a:solidFill>
                            <a:effectLst/>
                            <a:uLnTx/>
                            <a:uFillTx/>
                            <a:latin typeface="Tahoma" panose="020B0604030504040204" pitchFamily="34" charset="0"/>
                            <a:ea typeface="Tahoma" panose="020B0604030504040204" pitchFamily="34" charset="0"/>
                            <a:cs typeface="Tahoma" panose="020B0604030504040204" pitchFamily="34" charset="0"/>
                          </a:rPr>
                          <a:t>Chief Executive Office</a:t>
                        </a:r>
                        <a:r>
                          <a:rPr kumimoji="0" lang="en-US" sz="1400" b="0" i="0" u="none" strike="noStrike" kern="1200" cap="none" spc="0" normalizeH="0" baseline="0" noProof="0" dirty="0">
                            <a:ln>
                              <a:noFill/>
                            </a:ln>
                            <a:solidFill>
                              <a:srgbClr val="336699"/>
                            </a:solidFill>
                            <a:effectLst/>
                            <a:uLnTx/>
                            <a:uFillTx/>
                            <a:latin typeface="Tahoma" panose="020B0604030504040204" pitchFamily="34" charset="0"/>
                            <a:ea typeface="Tahoma" panose="020B0604030504040204" pitchFamily="34" charset="0"/>
                            <a:cs typeface="Tahoma" panose="020B0604030504040204" pitchFamily="34" charset="0"/>
                          </a:rPr>
                          <a:t>r</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Joined Katun in </a:t>
                        </a:r>
                        <a:r>
                          <a:rPr kumimoji="0" lang="en-US" sz="9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1988</a:t>
                        </a:r>
                        <a:endPar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endParaRP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Previously General Manager of International Markets, Senior Vice President of Strategy, Vice President of Product Development, Assistant Vice President of Technical Operations, Senior Manager of Technical Operations and Manager of Imaging Supplies; prior to Katun worked in field service for several OEDs</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BS in International Business from Metropolitan State University and MBA from University of Minnesota</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grpSp>
      <p:sp>
        <p:nvSpPr>
          <p:cNvPr id="7" name="Rectangle 41"/>
          <p:cNvSpPr>
            <a:spLocks noChangeArrowheads="1"/>
          </p:cNvSpPr>
          <p:nvPr/>
        </p:nvSpPr>
        <p:spPr bwMode="auto">
          <a:xfrm>
            <a:off x="3326212" y="4090074"/>
            <a:ext cx="2395410" cy="501373"/>
          </a:xfrm>
          <a:prstGeom prst="rect">
            <a:avLst/>
          </a:prstGeom>
          <a:noFill/>
          <a:ln w="9525">
            <a:noFill/>
            <a:miter lim="800000"/>
            <a:headEnd/>
            <a:tailEnd/>
          </a:ln>
          <a:effectLst/>
          <a:extLst/>
        </p:spPr>
        <p:txBody>
          <a:bodyPr lIns="45720" tIns="45720" rIns="640080" bIns="10792"/>
          <a:lstStyle/>
          <a:p>
            <a:pPr>
              <a:buClr>
                <a:srgbClr val="07325F"/>
              </a:buClr>
              <a:buSzPct val="100000"/>
            </a:pPr>
            <a:endParaRPr lang="en-US" sz="700" dirty="0">
              <a:solidFill>
                <a:srgbClr val="000000"/>
              </a:solidFill>
              <a:latin typeface="Tahoma" panose="020B0604030504040204" pitchFamily="34" charset="0"/>
            </a:endParaRPr>
          </a:p>
        </p:txBody>
      </p:sp>
      <p:grpSp>
        <p:nvGrpSpPr>
          <p:cNvPr id="23" name="Group 22"/>
          <p:cNvGrpSpPr/>
          <p:nvPr/>
        </p:nvGrpSpPr>
        <p:grpSpPr>
          <a:xfrm>
            <a:off x="228446" y="2178844"/>
            <a:ext cx="8685967" cy="975168"/>
            <a:chOff x="228446" y="4269582"/>
            <a:chExt cx="8685967" cy="975168"/>
          </a:xfrm>
        </p:grpSpPr>
        <p:sp>
          <p:nvSpPr>
            <p:cNvPr id="13" name="Rectangle 12"/>
            <p:cNvSpPr>
              <a:spLocks noChangeArrowheads="1"/>
            </p:cNvSpPr>
            <p:nvPr/>
          </p:nvSpPr>
          <p:spPr bwMode="auto">
            <a:xfrm>
              <a:off x="228446" y="4269582"/>
              <a:ext cx="8685967" cy="975168"/>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0" tIns="0" rIns="91440" bIns="10792">
              <a:noAutofit/>
            </a:bodyPr>
            <a:lstStyle/>
            <a:p>
              <a:pPr marL="177800" indent="-177800">
                <a:buClr>
                  <a:schemeClr val="accent5"/>
                </a:buClr>
                <a:buSzPct val="100000"/>
              </a:pPr>
              <a:endParaRPr lang="en-US" sz="9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4" name="Content Placeholder 4"/>
            <p:cNvGraphicFramePr>
              <a:graphicFrameLocks/>
            </p:cNvGraphicFramePr>
            <p:nvPr>
              <p:extLst>
                <p:ext uri="{D42A27DB-BD31-4B8C-83A1-F6EECF244321}">
                  <p14:modId xmlns:p14="http://schemas.microsoft.com/office/powerpoint/2010/main" val="3335490323"/>
                </p:ext>
              </p:extLst>
            </p:nvPr>
          </p:nvGraphicFramePr>
          <p:xfrm>
            <a:off x="1546956" y="4383690"/>
            <a:ext cx="7367457" cy="822960"/>
          </p:xfrm>
          <a:graphic>
            <a:graphicData uri="http://schemas.openxmlformats.org/drawingml/2006/table">
              <a:tbl>
                <a:tblPr firstRow="1" bandRow="1">
                  <a:tableStyleId>{5C22544A-7EE6-4342-B048-85BDC9FD1C3A}</a:tableStyleId>
                </a:tblPr>
                <a:tblGrid>
                  <a:gridCol w="1828800">
                    <a:extLst>
                      <a:ext uri="{9D8B030D-6E8A-4147-A177-3AD203B41FA5}">
                        <a16:colId xmlns="" xmlns:a16="http://schemas.microsoft.com/office/drawing/2014/main" val="20000"/>
                      </a:ext>
                    </a:extLst>
                  </a:gridCol>
                  <a:gridCol w="5538657">
                    <a:extLst>
                      <a:ext uri="{9D8B030D-6E8A-4147-A177-3AD203B41FA5}">
                        <a16:colId xmlns="" xmlns:a16="http://schemas.microsoft.com/office/drawing/2014/main" val="20001"/>
                      </a:ext>
                    </a:extLst>
                  </a:gridCol>
                </a:tblGrid>
                <a:tr h="822960">
                  <a:tc>
                    <a:txBody>
                      <a:bodyPr/>
                      <a:lstStyle/>
                      <a:p>
                        <a:pPr marL="177800" marR="0" lvl="0" indent="-177800" algn="l" defTabSz="914400" rtl="0" eaLnBrk="1" fontAlgn="auto" latinLnBrk="0" hangingPunct="1">
                          <a:lnSpc>
                            <a:spcPct val="100000"/>
                          </a:lnSpc>
                          <a:spcBef>
                            <a:spcPts val="0"/>
                          </a:spcBef>
                          <a:spcAft>
                            <a:spcPts val="0"/>
                          </a:spcAft>
                          <a:buClr>
                            <a:srgbClr val="07325F"/>
                          </a:buClr>
                          <a:buSzPct val="100000"/>
                          <a:buFontTx/>
                          <a:buNone/>
                          <a:tabLst/>
                          <a:defRPr/>
                        </a:pPr>
                        <a:r>
                          <a:rPr kumimoji="0" lang="en-US" sz="1400" b="1" i="0" u="none" strike="noStrike" kern="1200" cap="none" spc="0" normalizeH="0" baseline="0" noProof="0" dirty="0">
                            <a:ln>
                              <a:noFill/>
                            </a:ln>
                            <a:solidFill>
                              <a:srgbClr val="19424F"/>
                            </a:solidFill>
                            <a:effectLst/>
                            <a:uLnTx/>
                            <a:uFillTx/>
                            <a:latin typeface="Tahoma" panose="020B0604030504040204" pitchFamily="34" charset="0"/>
                            <a:ea typeface="Tahoma" panose="020B0604030504040204" pitchFamily="34" charset="0"/>
                            <a:cs typeface="Tahoma" panose="020B0604030504040204" pitchFamily="34" charset="0"/>
                          </a:rPr>
                          <a:t>Joseph Wagner</a:t>
                        </a:r>
                      </a:p>
                      <a:p>
                        <a:pPr marL="0" marR="0" lvl="0" indent="0" algn="l" defTabSz="914400" rtl="0" eaLnBrk="1" fontAlgn="auto" latinLnBrk="0" hangingPunct="1">
                          <a:lnSpc>
                            <a:spcPct val="100000"/>
                          </a:lnSpc>
                          <a:spcBef>
                            <a:spcPts val="0"/>
                          </a:spcBef>
                          <a:spcAft>
                            <a:spcPts val="0"/>
                          </a:spcAft>
                          <a:buClr>
                            <a:srgbClr val="07325F"/>
                          </a:buClr>
                          <a:buSzPct val="100000"/>
                          <a:buFontTx/>
                          <a:buNone/>
                          <a:tabLst/>
                          <a:defRPr/>
                        </a:pPr>
                        <a:r>
                          <a:rPr kumimoji="0" lang="en-US" sz="1200" b="0" i="0" u="none" strike="noStrike" kern="1200" cap="none" spc="0" normalizeH="0" baseline="0" noProof="0" dirty="0">
                            <a:ln>
                              <a:noFill/>
                            </a:ln>
                            <a:solidFill>
                              <a:srgbClr val="336699"/>
                            </a:solidFill>
                            <a:effectLst/>
                            <a:uLnTx/>
                            <a:uFillTx/>
                            <a:latin typeface="Tahoma" panose="020B0604030504040204" pitchFamily="34" charset="0"/>
                            <a:ea typeface="Tahoma" panose="020B0604030504040204" pitchFamily="34" charset="0"/>
                            <a:cs typeface="Tahoma" panose="020B0604030504040204" pitchFamily="34" charset="0"/>
                          </a:rPr>
                          <a:t>Senior Vice President </a:t>
                        </a:r>
                        <a:br>
                          <a:rPr kumimoji="0" lang="en-US" sz="1200" b="0" i="0" u="none" strike="noStrike" kern="1200" cap="none" spc="0" normalizeH="0" baseline="0" noProof="0" dirty="0">
                            <a:ln>
                              <a:noFill/>
                            </a:ln>
                            <a:solidFill>
                              <a:srgbClr val="336699"/>
                            </a:solidFill>
                            <a:effectLst/>
                            <a:uLnTx/>
                            <a:uFillTx/>
                            <a:latin typeface="Tahoma" panose="020B0604030504040204" pitchFamily="34" charset="0"/>
                            <a:ea typeface="Tahoma" panose="020B0604030504040204" pitchFamily="34" charset="0"/>
                            <a:cs typeface="Tahoma" panose="020B0604030504040204" pitchFamily="34" charset="0"/>
                          </a:rPr>
                        </a:br>
                        <a:r>
                          <a:rPr kumimoji="0" lang="en-US" sz="1200" b="0" i="0" u="none" strike="noStrike" kern="1200" cap="none" spc="0" normalizeH="0" baseline="0" noProof="0" dirty="0">
                            <a:ln>
                              <a:noFill/>
                            </a:ln>
                            <a:solidFill>
                              <a:srgbClr val="336699"/>
                            </a:solidFill>
                            <a:effectLst/>
                            <a:uLnTx/>
                            <a:uFillTx/>
                            <a:latin typeface="Tahoma" panose="020B0604030504040204" pitchFamily="34" charset="0"/>
                            <a:ea typeface="Tahoma" panose="020B0604030504040204" pitchFamily="34" charset="0"/>
                            <a:cs typeface="Tahoma" panose="020B0604030504040204" pitchFamily="34" charset="0"/>
                          </a:rPr>
                          <a:t>of Operations</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Rejoined Katun in 2016; has 21 years of experience with Katun</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altLang="en-US" sz="9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Previously GM of NABU, VP of Corporate Marketing, Executive Director of Printer Business Development, AVP of Product Marketing; additional work experience as VP of Sales at Liberty Carton Company and Marketing Director of </a:t>
                        </a:r>
                        <a:r>
                          <a:rPr kumimoji="0" lang="en-US" altLang="en-US" sz="900" b="0" i="0" u="none" strike="noStrike" kern="1200" cap="none" spc="0" normalizeH="0" baseline="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Conwed</a:t>
                        </a:r>
                        <a:r>
                          <a:rPr kumimoji="0" lang="en-US" altLang="en-US" sz="9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Plastics</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Responsible </a:t>
                        </a: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for all operational departments</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BS in Marketing and Finance and MBA from University of Minnesota</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pic>
          <p:nvPicPr>
            <p:cNvPr id="1028" name="Picture 4" descr="Joe Wagne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7822" t="2231" r="15887" b="31477"/>
            <a:stretch/>
          </p:blipFill>
          <p:spPr bwMode="auto">
            <a:xfrm>
              <a:off x="369883" y="4296816"/>
              <a:ext cx="736559" cy="92069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228446" y="3224213"/>
            <a:ext cx="8685967" cy="975168"/>
            <a:chOff x="228446" y="2178844"/>
            <a:chExt cx="8685967" cy="975168"/>
          </a:xfrm>
        </p:grpSpPr>
        <p:sp>
          <p:nvSpPr>
            <p:cNvPr id="9" name="Rectangle 41"/>
            <p:cNvSpPr>
              <a:spLocks noChangeArrowheads="1"/>
            </p:cNvSpPr>
            <p:nvPr/>
          </p:nvSpPr>
          <p:spPr bwMode="auto">
            <a:xfrm>
              <a:off x="228446" y="2178844"/>
              <a:ext cx="8685967" cy="975168"/>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0" tIns="0" rIns="91440" bIns="10792">
              <a:noAutofit/>
            </a:bodyPr>
            <a:lstStyle/>
            <a:p>
              <a:pPr marL="177800" indent="-177800">
                <a:buClr>
                  <a:srgbClr val="07325F"/>
                </a:buClr>
                <a:buSzPct val="100000"/>
              </a:pPr>
              <a:endParaRPr lang="en-US" sz="9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0" name="Content Placeholder 4"/>
            <p:cNvGraphicFramePr>
              <a:graphicFrameLocks/>
            </p:cNvGraphicFramePr>
            <p:nvPr>
              <p:extLst>
                <p:ext uri="{D42A27DB-BD31-4B8C-83A1-F6EECF244321}">
                  <p14:modId xmlns:p14="http://schemas.microsoft.com/office/powerpoint/2010/main" val="1846959496"/>
                </p:ext>
              </p:extLst>
            </p:nvPr>
          </p:nvGraphicFramePr>
          <p:xfrm>
            <a:off x="1546956" y="2331052"/>
            <a:ext cx="7367457" cy="822960"/>
          </p:xfrm>
          <a:graphic>
            <a:graphicData uri="http://schemas.openxmlformats.org/drawingml/2006/table">
              <a:tbl>
                <a:tblPr firstRow="1" bandRow="1">
                  <a:tableStyleId>{5C22544A-7EE6-4342-B048-85BDC9FD1C3A}</a:tableStyleId>
                </a:tblPr>
                <a:tblGrid>
                  <a:gridCol w="1828800">
                    <a:extLst>
                      <a:ext uri="{9D8B030D-6E8A-4147-A177-3AD203B41FA5}">
                        <a16:colId xmlns="" xmlns:a16="http://schemas.microsoft.com/office/drawing/2014/main" val="20000"/>
                      </a:ext>
                    </a:extLst>
                  </a:gridCol>
                  <a:gridCol w="5538657">
                    <a:extLst>
                      <a:ext uri="{9D8B030D-6E8A-4147-A177-3AD203B41FA5}">
                        <a16:colId xmlns="" xmlns:a16="http://schemas.microsoft.com/office/drawing/2014/main" val="20001"/>
                      </a:ext>
                    </a:extLst>
                  </a:gridCol>
                </a:tblGrid>
                <a:tr h="822960">
                  <a:tc>
                    <a:txBody>
                      <a:bodyPr/>
                      <a:lstStyle/>
                      <a:p>
                        <a:pPr marL="177800" marR="0" lvl="0" indent="-177800" algn="l" defTabSz="914400" rtl="0" eaLnBrk="1" fontAlgn="auto" latinLnBrk="0" hangingPunct="1">
                          <a:lnSpc>
                            <a:spcPct val="100000"/>
                          </a:lnSpc>
                          <a:spcBef>
                            <a:spcPts val="0"/>
                          </a:spcBef>
                          <a:spcAft>
                            <a:spcPts val="0"/>
                          </a:spcAft>
                          <a:buClr>
                            <a:srgbClr val="07325F"/>
                          </a:buClr>
                          <a:buSzPct val="100000"/>
                          <a:buFontTx/>
                          <a:buNone/>
                          <a:tabLst/>
                          <a:defRPr/>
                        </a:pPr>
                        <a:r>
                          <a:rPr kumimoji="0" lang="en-US" sz="1400" b="1" i="0" u="none" strike="noStrike" kern="1200" cap="none" spc="0" normalizeH="0" baseline="0" noProof="0" dirty="0">
                            <a:ln>
                              <a:noFill/>
                            </a:ln>
                            <a:solidFill>
                              <a:srgbClr val="19424F"/>
                            </a:solidFill>
                            <a:effectLst/>
                            <a:uLnTx/>
                            <a:uFillTx/>
                            <a:latin typeface="Tahoma" panose="020B0604030504040204" pitchFamily="34" charset="0"/>
                            <a:ea typeface="Tahoma" panose="020B0604030504040204" pitchFamily="34" charset="0"/>
                            <a:cs typeface="Tahoma" panose="020B0604030504040204" pitchFamily="34" charset="0"/>
                          </a:rPr>
                          <a:t>Diane Lapp</a:t>
                        </a:r>
                      </a:p>
                      <a:p>
                        <a:pPr marL="0" marR="0" lvl="0" indent="0" algn="l" defTabSz="914400" rtl="0" eaLnBrk="1" fontAlgn="auto" latinLnBrk="0" hangingPunct="1">
                          <a:lnSpc>
                            <a:spcPct val="100000"/>
                          </a:lnSpc>
                          <a:spcBef>
                            <a:spcPts val="0"/>
                          </a:spcBef>
                          <a:spcAft>
                            <a:spcPts val="0"/>
                          </a:spcAft>
                          <a:buClr>
                            <a:srgbClr val="07325F"/>
                          </a:buClr>
                          <a:buSzPct val="100000"/>
                          <a:buFontTx/>
                          <a:buNone/>
                          <a:tabLst/>
                          <a:defRPr/>
                        </a:pPr>
                        <a:r>
                          <a:rPr kumimoji="0" lang="en-US" sz="1200" b="0" i="0" u="none" strike="noStrike" kern="1200" cap="none" spc="0" normalizeH="0" baseline="0" noProof="0" dirty="0">
                            <a:ln>
                              <a:noFill/>
                            </a:ln>
                            <a:solidFill>
                              <a:srgbClr val="336699"/>
                            </a:solidFill>
                            <a:effectLst/>
                            <a:uLnTx/>
                            <a:uFillTx/>
                            <a:latin typeface="Tahoma" panose="020B0604030504040204" pitchFamily="34" charset="0"/>
                            <a:ea typeface="Tahoma" panose="020B0604030504040204" pitchFamily="34" charset="0"/>
                            <a:cs typeface="Tahoma" panose="020B0604030504040204" pitchFamily="34" charset="0"/>
                          </a:rPr>
                          <a:t>Chief Financial Officer</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Joined Katun in 2016</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altLang="en-US" sz="9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Prior to </a:t>
                        </a:r>
                        <a:r>
                          <a:rPr kumimoji="0" lang="en-US" altLang="en-US" sz="900" b="0" i="0" u="none" strike="noStrike" kern="1200" cap="none" spc="0" normalizeH="0" baseline="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Katun</a:t>
                        </a:r>
                        <a:r>
                          <a:rPr kumimoji="0" lang="en-US" altLang="en-US" sz="9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worked in financial management, strategic planning and execution, project management and business development for </a:t>
                        </a:r>
                        <a:r>
                          <a:rPr kumimoji="0" lang="en-US" altLang="en-US" sz="900" b="0" i="0" u="none" strike="noStrike" kern="1200" cap="none" spc="0" normalizeH="0" baseline="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Nilfisk</a:t>
                        </a:r>
                        <a:r>
                          <a:rPr kumimoji="0" lang="en-US" altLang="en-US" sz="900" b="0" i="0" u="none" strike="noStrike" kern="1200" cap="none" spc="0" normalizeH="0" baseline="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Navarre Corporation and Crystal Farms, in addition to public accounting</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Responsible </a:t>
                        </a: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for the Company’s financial and accounting activities</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BS in Accounting from Minnesota State University</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pic>
          <p:nvPicPr>
            <p:cNvPr id="1030" name="Picture 6" descr="Diane Lapp-Chief Financial Office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29460" t="5968" r="21991" b="33861"/>
            <a:stretch/>
          </p:blipFill>
          <p:spPr bwMode="auto">
            <a:xfrm>
              <a:off x="369885" y="2209988"/>
              <a:ext cx="736559" cy="91288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228446" y="4269582"/>
            <a:ext cx="8685967" cy="975168"/>
            <a:chOff x="228446" y="3224213"/>
            <a:chExt cx="8685967" cy="975168"/>
          </a:xfrm>
        </p:grpSpPr>
        <p:sp>
          <p:nvSpPr>
            <p:cNvPr id="11" name="Rectangle 10"/>
            <p:cNvSpPr>
              <a:spLocks noChangeArrowheads="1"/>
            </p:cNvSpPr>
            <p:nvPr/>
          </p:nvSpPr>
          <p:spPr bwMode="auto">
            <a:xfrm>
              <a:off x="228446" y="3224213"/>
              <a:ext cx="8685967" cy="975168"/>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0" tIns="0" rIns="91440" bIns="10792">
              <a:noAutofit/>
            </a:bodyPr>
            <a:lstStyle/>
            <a:p>
              <a:pPr marL="177800" indent="-177800">
                <a:buClr>
                  <a:srgbClr val="07325F"/>
                </a:buClr>
                <a:buSzPct val="100000"/>
              </a:pPr>
              <a:endParaRPr lang="en-US" sz="9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2" name="Content Placeholder 4"/>
            <p:cNvGraphicFramePr>
              <a:graphicFrameLocks/>
            </p:cNvGraphicFramePr>
            <p:nvPr>
              <p:extLst/>
            </p:nvPr>
          </p:nvGraphicFramePr>
          <p:xfrm>
            <a:off x="1546956" y="3376421"/>
            <a:ext cx="7367457" cy="822960"/>
          </p:xfrm>
          <a:graphic>
            <a:graphicData uri="http://schemas.openxmlformats.org/drawingml/2006/table">
              <a:tbl>
                <a:tblPr firstRow="1" bandRow="1">
                  <a:tableStyleId>{5C22544A-7EE6-4342-B048-85BDC9FD1C3A}</a:tableStyleId>
                </a:tblPr>
                <a:tblGrid>
                  <a:gridCol w="1828800">
                    <a:extLst>
                      <a:ext uri="{9D8B030D-6E8A-4147-A177-3AD203B41FA5}">
                        <a16:colId xmlns="" xmlns:a16="http://schemas.microsoft.com/office/drawing/2014/main" val="20000"/>
                      </a:ext>
                    </a:extLst>
                  </a:gridCol>
                  <a:gridCol w="5538657">
                    <a:extLst>
                      <a:ext uri="{9D8B030D-6E8A-4147-A177-3AD203B41FA5}">
                        <a16:colId xmlns="" xmlns:a16="http://schemas.microsoft.com/office/drawing/2014/main" val="20001"/>
                      </a:ext>
                    </a:extLst>
                  </a:gridCol>
                </a:tblGrid>
                <a:tr h="822960">
                  <a:tc>
                    <a:txBody>
                      <a:bodyPr/>
                      <a:lstStyle/>
                      <a:p>
                        <a:pPr marL="177800" marR="0" lvl="0" indent="-177800" algn="l" defTabSz="914400" rtl="0" eaLnBrk="1" fontAlgn="auto" latinLnBrk="0" hangingPunct="1">
                          <a:lnSpc>
                            <a:spcPct val="100000"/>
                          </a:lnSpc>
                          <a:spcBef>
                            <a:spcPts val="0"/>
                          </a:spcBef>
                          <a:spcAft>
                            <a:spcPts val="0"/>
                          </a:spcAft>
                          <a:buClr>
                            <a:srgbClr val="07325F"/>
                          </a:buClr>
                          <a:buSzPct val="100000"/>
                          <a:buFontTx/>
                          <a:buNone/>
                          <a:tabLst/>
                          <a:defRPr/>
                        </a:pPr>
                        <a:r>
                          <a:rPr kumimoji="0" lang="en-US" sz="1400" b="1" i="0" u="none" strike="noStrike" kern="1200" cap="none" spc="0" normalizeH="0" baseline="0" noProof="0" dirty="0">
                            <a:ln>
                              <a:noFill/>
                            </a:ln>
                            <a:solidFill>
                              <a:srgbClr val="19424F"/>
                            </a:solidFill>
                            <a:effectLst/>
                            <a:uLnTx/>
                            <a:uFillTx/>
                            <a:latin typeface="Tahoma" panose="020B0604030504040204" pitchFamily="34" charset="0"/>
                            <a:ea typeface="Tahoma" panose="020B0604030504040204" pitchFamily="34" charset="0"/>
                            <a:cs typeface="Tahoma" panose="020B0604030504040204" pitchFamily="34" charset="0"/>
                          </a:rPr>
                          <a:t>William McIntyre</a:t>
                        </a:r>
                      </a:p>
                      <a:p>
                        <a:pPr marL="0" marR="0" lvl="0" indent="0" algn="l" defTabSz="914400" rtl="0" eaLnBrk="1" fontAlgn="auto" latinLnBrk="0" hangingPunct="1">
                          <a:lnSpc>
                            <a:spcPct val="100000"/>
                          </a:lnSpc>
                          <a:spcBef>
                            <a:spcPts val="0"/>
                          </a:spcBef>
                          <a:spcAft>
                            <a:spcPts val="0"/>
                          </a:spcAft>
                          <a:buClr>
                            <a:srgbClr val="07325F"/>
                          </a:buClr>
                          <a:buSzPct val="100000"/>
                          <a:buFontTx/>
                          <a:buNone/>
                          <a:tabLst/>
                          <a:defRPr/>
                        </a:pPr>
                        <a:r>
                          <a:rPr kumimoji="0" lang="en-US" sz="1200" b="0" i="0" u="none" strike="noStrike" kern="1200" cap="none" spc="0" normalizeH="0" baseline="0" noProof="0" dirty="0">
                            <a:ln>
                              <a:noFill/>
                            </a:ln>
                            <a:solidFill>
                              <a:srgbClr val="336699"/>
                            </a:solidFill>
                            <a:effectLst/>
                            <a:uLnTx/>
                            <a:uFillTx/>
                            <a:latin typeface="Tahoma" panose="020B0604030504040204" pitchFamily="34" charset="0"/>
                            <a:ea typeface="Tahoma" panose="020B0604030504040204" pitchFamily="34" charset="0"/>
                            <a:cs typeface="Tahoma" panose="020B0604030504040204" pitchFamily="34" charset="0"/>
                          </a:rPr>
                          <a:t>Chief Administrative Officer &amp; General Counsel</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Joined Katun in 2005</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Previously Senior Intellectual Property Counsel; prior to Katun was a practicing attorney at a major law firm focused on IP law with an emphasis on patent litigation</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Responsible for worldwide oversight of legal, human-resources, information technology and compliance</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BS in Industrial Engineering from University of Wisconsin and JD from The John Marshall Law School</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pic>
          <p:nvPicPr>
            <p:cNvPr id="1032" name="Picture 8" descr="William McIntyre"/>
            <p:cNvPicPr>
              <a:picLocks noChangeAspect="1" noChangeArrowheads="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17822" t="2617" r="17822" b="33029"/>
            <a:stretch/>
          </p:blipFill>
          <p:spPr bwMode="auto">
            <a:xfrm>
              <a:off x="369886" y="3251447"/>
              <a:ext cx="736559" cy="92069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4" name="Group 23"/>
          <p:cNvGrpSpPr/>
          <p:nvPr/>
        </p:nvGrpSpPr>
        <p:grpSpPr>
          <a:xfrm>
            <a:off x="228446" y="5314950"/>
            <a:ext cx="8685967" cy="975168"/>
            <a:chOff x="228446" y="5314950"/>
            <a:chExt cx="8685967" cy="975168"/>
          </a:xfrm>
        </p:grpSpPr>
        <p:sp>
          <p:nvSpPr>
            <p:cNvPr id="15" name="Rectangle 14"/>
            <p:cNvSpPr>
              <a:spLocks noChangeArrowheads="1"/>
            </p:cNvSpPr>
            <p:nvPr/>
          </p:nvSpPr>
          <p:spPr bwMode="auto">
            <a:xfrm>
              <a:off x="228446" y="5314950"/>
              <a:ext cx="8685967" cy="975168"/>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0" tIns="0" rIns="91440" bIns="10792">
              <a:noAutofit/>
            </a:bodyPr>
            <a:lstStyle/>
            <a:p>
              <a:pPr marL="177800" indent="-177800">
                <a:buClr>
                  <a:srgbClr val="07325F"/>
                </a:buClr>
                <a:buSzPct val="100000"/>
              </a:pPr>
              <a:endParaRPr lang="en-US" sz="9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16" name="Content Placeholder 4"/>
            <p:cNvGraphicFramePr>
              <a:graphicFrameLocks/>
            </p:cNvGraphicFramePr>
            <p:nvPr>
              <p:extLst>
                <p:ext uri="{D42A27DB-BD31-4B8C-83A1-F6EECF244321}">
                  <p14:modId xmlns:p14="http://schemas.microsoft.com/office/powerpoint/2010/main" val="2398092287"/>
                </p:ext>
              </p:extLst>
            </p:nvPr>
          </p:nvGraphicFramePr>
          <p:xfrm>
            <a:off x="1546956" y="5429058"/>
            <a:ext cx="7367457" cy="822960"/>
          </p:xfrm>
          <a:graphic>
            <a:graphicData uri="http://schemas.openxmlformats.org/drawingml/2006/table">
              <a:tbl>
                <a:tblPr firstRow="1" bandRow="1">
                  <a:tableStyleId>{5C22544A-7EE6-4342-B048-85BDC9FD1C3A}</a:tableStyleId>
                </a:tblPr>
                <a:tblGrid>
                  <a:gridCol w="1828800">
                    <a:extLst>
                      <a:ext uri="{9D8B030D-6E8A-4147-A177-3AD203B41FA5}">
                        <a16:colId xmlns="" xmlns:a16="http://schemas.microsoft.com/office/drawing/2014/main" val="20000"/>
                      </a:ext>
                    </a:extLst>
                  </a:gridCol>
                  <a:gridCol w="5538657">
                    <a:extLst>
                      <a:ext uri="{9D8B030D-6E8A-4147-A177-3AD203B41FA5}">
                        <a16:colId xmlns="" xmlns:a16="http://schemas.microsoft.com/office/drawing/2014/main" val="20001"/>
                      </a:ext>
                    </a:extLst>
                  </a:gridCol>
                </a:tblGrid>
                <a:tr h="822960">
                  <a:tc>
                    <a:txBody>
                      <a:bodyPr/>
                      <a:lstStyle/>
                      <a:p>
                        <a:pPr marL="177800" marR="0" lvl="0" indent="-177800" algn="l" defTabSz="914400" rtl="0" eaLnBrk="1" fontAlgn="auto" latinLnBrk="0" hangingPunct="1">
                          <a:lnSpc>
                            <a:spcPct val="100000"/>
                          </a:lnSpc>
                          <a:spcBef>
                            <a:spcPts val="0"/>
                          </a:spcBef>
                          <a:spcAft>
                            <a:spcPts val="0"/>
                          </a:spcAft>
                          <a:buClr>
                            <a:srgbClr val="07325F"/>
                          </a:buClr>
                          <a:buSzPct val="100000"/>
                          <a:buFontTx/>
                          <a:buNone/>
                          <a:tabLst/>
                          <a:defRPr/>
                        </a:pPr>
                        <a:r>
                          <a:rPr kumimoji="0" lang="en-US" sz="1400" b="1" i="0" u="none" strike="noStrike" kern="1200" cap="none" spc="0" normalizeH="0" baseline="0" noProof="0" dirty="0">
                            <a:ln>
                              <a:noFill/>
                            </a:ln>
                            <a:solidFill>
                              <a:srgbClr val="19424F"/>
                            </a:solidFill>
                            <a:effectLst/>
                            <a:uLnTx/>
                            <a:uFillTx/>
                            <a:latin typeface="Tahoma" panose="020B0604030504040204" pitchFamily="34" charset="0"/>
                            <a:ea typeface="Tahoma" panose="020B0604030504040204" pitchFamily="34" charset="0"/>
                            <a:cs typeface="Tahoma" panose="020B0604030504040204" pitchFamily="34" charset="0"/>
                          </a:rPr>
                          <a:t>Heidi Boller</a:t>
                        </a:r>
                      </a:p>
                      <a:p>
                        <a:pPr marL="0" marR="0" lvl="0" indent="0" algn="l" defTabSz="914400" rtl="0" eaLnBrk="1" fontAlgn="auto" latinLnBrk="0" hangingPunct="1">
                          <a:lnSpc>
                            <a:spcPct val="100000"/>
                          </a:lnSpc>
                          <a:spcBef>
                            <a:spcPts val="0"/>
                          </a:spcBef>
                          <a:spcAft>
                            <a:spcPts val="0"/>
                          </a:spcAft>
                          <a:buClr>
                            <a:srgbClr val="07325F"/>
                          </a:buClr>
                          <a:buSzPct val="100000"/>
                          <a:buFontTx/>
                          <a:buNone/>
                          <a:tabLst/>
                          <a:defRPr/>
                        </a:pPr>
                        <a:r>
                          <a:rPr kumimoji="0" lang="en-US" sz="1200" b="0" i="0" u="none" strike="noStrike" kern="1200" cap="none" spc="0" normalizeH="0" baseline="0" noProof="0" dirty="0">
                            <a:ln>
                              <a:noFill/>
                            </a:ln>
                            <a:solidFill>
                              <a:srgbClr val="336699"/>
                            </a:solidFill>
                            <a:effectLst/>
                            <a:uLnTx/>
                            <a:uFillTx/>
                            <a:latin typeface="Tahoma" panose="020B0604030504040204" pitchFamily="34" charset="0"/>
                            <a:ea typeface="Tahoma" panose="020B0604030504040204" pitchFamily="34" charset="0"/>
                            <a:cs typeface="Tahoma" panose="020B0604030504040204" pitchFamily="34" charset="0"/>
                          </a:rPr>
                          <a:t>General Manager</a:t>
                        </a:r>
                      </a:p>
                      <a:p>
                        <a:pPr marL="0" marR="0" lvl="0" indent="0" algn="l" defTabSz="914400" rtl="0" eaLnBrk="1" fontAlgn="auto" latinLnBrk="0" hangingPunct="1">
                          <a:lnSpc>
                            <a:spcPct val="100000"/>
                          </a:lnSpc>
                          <a:spcBef>
                            <a:spcPts val="0"/>
                          </a:spcBef>
                          <a:spcAft>
                            <a:spcPts val="0"/>
                          </a:spcAft>
                          <a:buClr>
                            <a:srgbClr val="07325F"/>
                          </a:buClr>
                          <a:buSzPct val="100000"/>
                          <a:buFontTx/>
                          <a:buNone/>
                          <a:tabLst/>
                          <a:defRPr/>
                        </a:pPr>
                        <a:r>
                          <a:rPr kumimoji="0" lang="en-US" sz="1200" b="0" i="0" u="none" strike="noStrike" kern="1200" cap="none" spc="0" normalizeH="0" baseline="0" noProof="0" dirty="0">
                            <a:ln>
                              <a:noFill/>
                            </a:ln>
                            <a:solidFill>
                              <a:srgbClr val="336699"/>
                            </a:solidFill>
                            <a:effectLst/>
                            <a:uLnTx/>
                            <a:uFillTx/>
                            <a:latin typeface="Tahoma" panose="020B0604030504040204" pitchFamily="34" charset="0"/>
                            <a:ea typeface="Tahoma" panose="020B0604030504040204" pitchFamily="34" charset="0"/>
                            <a:cs typeface="Tahoma" panose="020B0604030504040204" pitchFamily="34" charset="0"/>
                          </a:rPr>
                          <a:t>of EAME</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Joined Katun in 1989</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Previously AVP of Sales &amp; General Management as well as Sales Manager for </a:t>
                        </a:r>
                        <a:r>
                          <a:rPr kumimoji="0" lang="en-US" sz="900" b="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Franchini</a:t>
                        </a: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sz="900" b="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s.r.l</a:t>
                        </a: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and SUREP organizations after the Company’s acquisitions of the </a:t>
                        </a:r>
                        <a:r>
                          <a:rPr kumimoji="0" lang="en-US" sz="900" b="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Tepro</a:t>
                        </a: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Group; also involved in Katun’s OEM Buying Group</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Responsible for sales management, with pivotal role in development of Switzerland and UK operations</a:t>
                        </a:r>
                      </a:p>
                      <a:p>
                        <a:pPr marL="177800" marR="0" lvl="0" indent="-177800" algn="l" defTabSz="914400" rtl="0" eaLnBrk="1" fontAlgn="auto" latinLnBrk="0" hangingPunct="1">
                          <a:lnSpc>
                            <a:spcPct val="100000"/>
                          </a:lnSpc>
                          <a:spcBef>
                            <a:spcPts val="0"/>
                          </a:spcBef>
                          <a:spcAft>
                            <a:spcPts val="0"/>
                          </a:spcAft>
                          <a:buClr>
                            <a:schemeClr val="accent5"/>
                          </a:buClr>
                          <a:buSzPct val="100000"/>
                          <a:buFont typeface="Wingdings"/>
                          <a:buChar char="§"/>
                          <a:tabLst/>
                          <a:defRPr/>
                        </a:pP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Studied at </a:t>
                        </a:r>
                        <a:r>
                          <a:rPr kumimoji="0" lang="en-US" sz="900" b="0" i="0" u="none" strike="noStrike" kern="1200" cap="none" spc="0" normalizeH="0" baseline="0" noProof="0" dirty="0" err="1" smtClean="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Dolmetscherschule</a:t>
                        </a: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St. </a:t>
                        </a:r>
                        <a:r>
                          <a:rPr kumimoji="0" lang="en-US" sz="900" b="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Gallen</a:t>
                        </a:r>
                        <a:r>
                          <a:rPr kumimoji="0" lang="en-US" sz="9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(CH) and University of Minnesota</a:t>
                        </a:r>
                      </a:p>
                    </a:txBody>
                    <a:tcPr marL="0" marR="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10000"/>
                    </a:ext>
                  </a:extLst>
                </a:tr>
              </a:tbl>
            </a:graphicData>
          </a:graphic>
        </p:graphicFrame>
        <p:pic>
          <p:nvPicPr>
            <p:cNvPr id="1034" name="Picture 10" descr="Heidi Boller"/>
            <p:cNvPicPr>
              <a:picLocks noChangeAspect="1" noChangeArrowheads="1"/>
            </p:cNvPicPr>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l="4734" r="4734" b="9468"/>
            <a:stretch/>
          </p:blipFill>
          <p:spPr bwMode="auto">
            <a:xfrm>
              <a:off x="369883" y="5346413"/>
              <a:ext cx="729793" cy="912241"/>
            </a:xfrm>
            <a:prstGeom prst="rect">
              <a:avLst/>
            </a:prstGeom>
            <a:noFill/>
            <a:ln>
              <a:noFill/>
            </a:ln>
            <a:extLst>
              <a:ext uri="{909E8E84-426E-40DD-AFC4-6F175D3DCCD1}">
                <a14:hiddenFill xmlns:a14="http://schemas.microsoft.com/office/drawing/2010/main">
                  <a:solidFill>
                    <a:srgbClr val="FFFFFF"/>
                  </a:solidFill>
                </a14:hiddenFill>
              </a:ext>
            </a:extLst>
          </p:spPr>
        </p:pic>
      </p:grpSp>
      <p:sp>
        <p:nvSpPr>
          <p:cNvPr id="25"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17"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81</a:t>
            </a:r>
            <a:endParaRPr lang="en-US" sz="900" dirty="0">
              <a:solidFill>
                <a:srgbClr val="000000"/>
              </a:solidFill>
              <a:latin typeface="Tahoma"/>
            </a:endParaRPr>
          </a:p>
        </p:txBody>
      </p:sp>
    </p:spTree>
    <p:extLst>
      <p:ext uri="{BB962C8B-B14F-4D97-AF65-F5344CB8AC3E}">
        <p14:creationId xmlns:p14="http://schemas.microsoft.com/office/powerpoint/2010/main" val="40412234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Employee Breakdown</a:t>
            </a:r>
          </a:p>
        </p:txBody>
      </p:sp>
      <p:graphicFrame>
        <p:nvGraphicFramePr>
          <p:cNvPr id="4" name="Table 3"/>
          <p:cNvGraphicFramePr>
            <a:graphicFrameLocks noGrp="1"/>
          </p:cNvGraphicFramePr>
          <p:nvPr>
            <p:extLst>
              <p:ext uri="{D42A27DB-BD31-4B8C-83A1-F6EECF244321}">
                <p14:modId xmlns:p14="http://schemas.microsoft.com/office/powerpoint/2010/main" val="2393721297"/>
              </p:ext>
            </p:extLst>
          </p:nvPr>
        </p:nvGraphicFramePr>
        <p:xfrm>
          <a:off x="2419430" y="1387475"/>
          <a:ext cx="3095545" cy="2292146"/>
        </p:xfrm>
        <a:graphic>
          <a:graphicData uri="http://schemas.openxmlformats.org/drawingml/2006/table">
            <a:tbl>
              <a:tblPr firstRow="1" bandRow="1">
                <a:tableStyleId>{5C22544A-7EE6-4342-B048-85BDC9FD1C3A}</a:tableStyleId>
              </a:tblPr>
              <a:tblGrid>
                <a:gridCol w="2304970">
                  <a:extLst>
                    <a:ext uri="{9D8B030D-6E8A-4147-A177-3AD203B41FA5}">
                      <a16:colId xmlns="" xmlns:a16="http://schemas.microsoft.com/office/drawing/2014/main" val="20000"/>
                    </a:ext>
                  </a:extLst>
                </a:gridCol>
                <a:gridCol w="790575">
                  <a:extLst>
                    <a:ext uri="{9D8B030D-6E8A-4147-A177-3AD203B41FA5}">
                      <a16:colId xmlns="" xmlns:a16="http://schemas.microsoft.com/office/drawing/2014/main" val="20001"/>
                    </a:ext>
                  </a:extLst>
                </a:gridCol>
              </a:tblGrid>
              <a:tr h="275198">
                <a:tc>
                  <a:txBody>
                    <a:bodyPr/>
                    <a:lstStyle/>
                    <a:p>
                      <a:r>
                        <a:rPr lang="en-US" sz="900" dirty="0">
                          <a:solidFill>
                            <a:schemeClr val="bg1"/>
                          </a:solidFill>
                          <a:latin typeface="Tahoma" panose="020B0604030504040204" pitchFamily="34" charset="0"/>
                        </a:rPr>
                        <a:t>Business Unit</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900" dirty="0">
                          <a:solidFill>
                            <a:schemeClr val="bg1"/>
                          </a:solidFill>
                          <a:latin typeface="Tahoma" panose="020B0604030504040204" pitchFamily="34" charset="0"/>
                        </a:rPr>
                        <a:t>Full-Time Employees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275198">
                <a:tc>
                  <a:txBody>
                    <a:bodyPr/>
                    <a:lstStyle/>
                    <a:p>
                      <a:r>
                        <a:rPr lang="en-US" sz="900" dirty="0">
                          <a:latin typeface="Tahoma" panose="020B0604030504040204" pitchFamily="34" charset="0"/>
                        </a:rPr>
                        <a:t>Corporate and Headquarters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113</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1"/>
                  </a:ext>
                </a:extLst>
              </a:tr>
              <a:tr h="275198">
                <a:tc>
                  <a:txBody>
                    <a:bodyPr/>
                    <a:lstStyle/>
                    <a:p>
                      <a:r>
                        <a:rPr lang="en-US" sz="900" dirty="0">
                          <a:latin typeface="Tahoma" panose="020B0604030504040204" pitchFamily="34" charset="0"/>
                        </a:rPr>
                        <a:t>NABU</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26</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2"/>
                  </a:ext>
                </a:extLst>
              </a:tr>
              <a:tr h="275198">
                <a:tc>
                  <a:txBody>
                    <a:bodyPr/>
                    <a:lstStyle/>
                    <a:p>
                      <a:r>
                        <a:rPr lang="en-US" sz="900" dirty="0">
                          <a:latin typeface="Tahoma" panose="020B0604030504040204" pitchFamily="34" charset="0"/>
                        </a:rPr>
                        <a:t>EAME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141</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3"/>
                  </a:ext>
                </a:extLst>
              </a:tr>
              <a:tr h="275198">
                <a:tc>
                  <a:txBody>
                    <a:bodyPr/>
                    <a:lstStyle/>
                    <a:p>
                      <a:r>
                        <a:rPr lang="en-US" sz="900" dirty="0">
                          <a:latin typeface="Tahoma" panose="020B0604030504040204" pitchFamily="34" charset="0"/>
                        </a:rPr>
                        <a:t>LABU</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80</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4"/>
                  </a:ext>
                </a:extLst>
              </a:tr>
              <a:tr h="275198">
                <a:tc>
                  <a:txBody>
                    <a:bodyPr/>
                    <a:lstStyle/>
                    <a:p>
                      <a:endParaRPr lang="en-US" sz="9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6"/>
                  </a:ext>
                </a:extLst>
              </a:tr>
              <a:tr h="275198">
                <a:tc>
                  <a:txBody>
                    <a:bodyPr/>
                    <a:lstStyle/>
                    <a:p>
                      <a:endParaRPr lang="en-US" sz="900" dirty="0">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r>
              <a:tr h="275198">
                <a:tc>
                  <a:txBody>
                    <a:bodyPr/>
                    <a:lstStyle/>
                    <a:p>
                      <a:r>
                        <a:rPr lang="en-US" sz="900" dirty="0">
                          <a:latin typeface="Tahoma" panose="020B0604030504040204" pitchFamily="34" charset="0"/>
                        </a:rPr>
                        <a:t>Total FTEs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360</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97102205"/>
              </p:ext>
            </p:extLst>
          </p:nvPr>
        </p:nvGraphicFramePr>
        <p:xfrm>
          <a:off x="2420448" y="1077913"/>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Employees</a:t>
                      </a:r>
                      <a:r>
                        <a:rPr lang="en-US" sz="1000" b="1" i="0" u="none" baseline="0" dirty="0">
                          <a:solidFill>
                            <a:schemeClr val="tx1"/>
                          </a:solidFill>
                          <a:latin typeface="Tahoma"/>
                        </a:rPr>
                        <a:t> by Business Unit</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140756029"/>
              </p:ext>
            </p:extLst>
          </p:nvPr>
        </p:nvGraphicFramePr>
        <p:xfrm>
          <a:off x="5809615" y="1077913"/>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Employees by Function</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825919043"/>
              </p:ext>
            </p:extLst>
          </p:nvPr>
        </p:nvGraphicFramePr>
        <p:xfrm>
          <a:off x="5823030" y="1387475"/>
          <a:ext cx="3095545" cy="2292146"/>
        </p:xfrm>
        <a:graphic>
          <a:graphicData uri="http://schemas.openxmlformats.org/drawingml/2006/table">
            <a:tbl>
              <a:tblPr firstRow="1" bandRow="1">
                <a:tableStyleId>{5C22544A-7EE6-4342-B048-85BDC9FD1C3A}</a:tableStyleId>
              </a:tblPr>
              <a:tblGrid>
                <a:gridCol w="2301795">
                  <a:extLst>
                    <a:ext uri="{9D8B030D-6E8A-4147-A177-3AD203B41FA5}">
                      <a16:colId xmlns="" xmlns:a16="http://schemas.microsoft.com/office/drawing/2014/main" val="20000"/>
                    </a:ext>
                  </a:extLst>
                </a:gridCol>
                <a:gridCol w="793750">
                  <a:extLst>
                    <a:ext uri="{9D8B030D-6E8A-4147-A177-3AD203B41FA5}">
                      <a16:colId xmlns="" xmlns:a16="http://schemas.microsoft.com/office/drawing/2014/main" val="20001"/>
                    </a:ext>
                  </a:extLst>
                </a:gridCol>
              </a:tblGrid>
              <a:tr h="275198">
                <a:tc>
                  <a:txBody>
                    <a:bodyPr/>
                    <a:lstStyle/>
                    <a:p>
                      <a:r>
                        <a:rPr lang="en-US" sz="900" dirty="0">
                          <a:solidFill>
                            <a:schemeClr val="bg1"/>
                          </a:solidFill>
                          <a:latin typeface="Tahoma" panose="020B0604030504040204" pitchFamily="34" charset="0"/>
                        </a:rPr>
                        <a:t>Function</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tc>
                  <a:txBody>
                    <a:bodyPr/>
                    <a:lstStyle/>
                    <a:p>
                      <a:pPr algn="ctr"/>
                      <a:r>
                        <a:rPr lang="en-US" sz="900" dirty="0">
                          <a:solidFill>
                            <a:schemeClr val="bg1"/>
                          </a:solidFill>
                          <a:latin typeface="Tahoma" panose="020B0604030504040204" pitchFamily="34" charset="0"/>
                        </a:rPr>
                        <a:t>Full-Time Employees</a:t>
                      </a:r>
                    </a:p>
                  </a:txBody>
                  <a:tcPr marL="4572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noFill/>
                      <a:prstDash val="solid"/>
                      <a:round/>
                      <a:headEnd type="none" w="med" len="med"/>
                      <a:tailEnd type="none" w="med" len="med"/>
                    </a:lnB>
                    <a:solidFill>
                      <a:schemeClr val="accent2"/>
                    </a:solidFill>
                  </a:tcPr>
                </a:tc>
                <a:extLst>
                  <a:ext uri="{0D108BD9-81ED-4DB2-BD59-A6C34878D82A}">
                    <a16:rowId xmlns="" xmlns:a16="http://schemas.microsoft.com/office/drawing/2014/main" val="10000"/>
                  </a:ext>
                </a:extLst>
              </a:tr>
              <a:tr h="275198">
                <a:tc>
                  <a:txBody>
                    <a:bodyPr/>
                    <a:lstStyle/>
                    <a:p>
                      <a:r>
                        <a:rPr lang="en-US" sz="900" dirty="0">
                          <a:latin typeface="Tahoma" panose="020B0604030504040204" pitchFamily="34" charset="0"/>
                        </a:rPr>
                        <a:t>Sales, Marketing and Customer Service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158</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1"/>
                  </a:ext>
                </a:extLst>
              </a:tr>
              <a:tr h="275198">
                <a:tc>
                  <a:txBody>
                    <a:bodyPr/>
                    <a:lstStyle/>
                    <a:p>
                      <a:r>
                        <a:rPr lang="en-US" sz="900" dirty="0">
                          <a:latin typeface="Tahoma" panose="020B0604030504040204" pitchFamily="34" charset="0"/>
                        </a:rPr>
                        <a:t>Warehouse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62</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2"/>
                  </a:ext>
                </a:extLst>
              </a:tr>
              <a:tr h="275198">
                <a:tc>
                  <a:txBody>
                    <a:bodyPr/>
                    <a:lstStyle/>
                    <a:p>
                      <a:r>
                        <a:rPr lang="en-US" sz="900" dirty="0">
                          <a:latin typeface="Tahoma" panose="020B0604030504040204" pitchFamily="34" charset="0"/>
                        </a:rPr>
                        <a:t>Regional Business Unit Support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53</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3"/>
                  </a:ext>
                </a:extLst>
              </a:tr>
              <a:tr h="275198">
                <a:tc>
                  <a:txBody>
                    <a:bodyPr/>
                    <a:lstStyle/>
                    <a:p>
                      <a:r>
                        <a:rPr lang="en-US" sz="900" dirty="0">
                          <a:latin typeface="Tahoma" panose="020B0604030504040204" pitchFamily="34" charset="0"/>
                        </a:rPr>
                        <a:t>Headquarters G&amp;A</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39</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4"/>
                  </a:ext>
                </a:extLst>
              </a:tr>
              <a:tr h="275198">
                <a:tc>
                  <a:txBody>
                    <a:bodyPr/>
                    <a:lstStyle/>
                    <a:p>
                      <a:r>
                        <a:rPr lang="en-US" sz="900" dirty="0">
                          <a:latin typeface="Tahoma" panose="020B0604030504040204" pitchFamily="34" charset="0"/>
                        </a:rPr>
                        <a:t>New Product Development</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28</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5"/>
                  </a:ext>
                </a:extLst>
              </a:tr>
              <a:tr h="275198">
                <a:tc>
                  <a:txBody>
                    <a:bodyPr/>
                    <a:lstStyle/>
                    <a:p>
                      <a:r>
                        <a:rPr lang="en-US" sz="900" dirty="0">
                          <a:latin typeface="Tahoma" panose="020B0604030504040204" pitchFamily="34" charset="0"/>
                        </a:rPr>
                        <a:t>Global Supply Coordination</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20</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6"/>
                  </a:ext>
                </a:extLst>
              </a:tr>
              <a:tr h="275198">
                <a:tc>
                  <a:txBody>
                    <a:bodyPr/>
                    <a:lstStyle/>
                    <a:p>
                      <a:r>
                        <a:rPr lang="en-US" sz="900" dirty="0">
                          <a:latin typeface="Tahoma" panose="020B0604030504040204" pitchFamily="34" charset="0"/>
                        </a:rPr>
                        <a:t>Total FTEs</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tc>
                  <a:txBody>
                    <a:bodyPr/>
                    <a:lstStyle/>
                    <a:p>
                      <a:pPr algn="r"/>
                      <a:r>
                        <a:rPr lang="en-US" sz="900" dirty="0" smtClean="0">
                          <a:solidFill>
                            <a:schemeClr val="tx1"/>
                          </a:solidFill>
                          <a:latin typeface="Tahoma" panose="020B0604030504040204" pitchFamily="34" charset="0"/>
                        </a:rPr>
                        <a:t>360</a:t>
                      </a:r>
                      <a:endParaRPr lang="en-US" sz="900" dirty="0">
                        <a:solidFill>
                          <a:schemeClr val="tx1"/>
                        </a:solidFill>
                        <a:latin typeface="Tahoma" panose="020B0604030504040204" pitchFamily="34" charset="0"/>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alpha val="0"/>
                      </a:srgbClr>
                    </a:solidFill>
                  </a:tcPr>
                </a:tc>
                <a:extLst>
                  <a:ext uri="{0D108BD9-81ED-4DB2-BD59-A6C34878D82A}">
                    <a16:rowId xmlns="" xmlns:a16="http://schemas.microsoft.com/office/drawing/2014/main" val="10007"/>
                  </a:ext>
                </a:extLst>
              </a:tr>
            </a:tbl>
          </a:graphicData>
        </a:graphic>
      </p:graphicFrame>
      <p:sp>
        <p:nvSpPr>
          <p:cNvPr id="10" name="TextBox 9"/>
          <p:cNvSpPr txBox="1"/>
          <p:nvPr/>
        </p:nvSpPr>
        <p:spPr>
          <a:xfrm>
            <a:off x="288924" y="1125407"/>
            <a:ext cx="1847851" cy="4124206"/>
          </a:xfrm>
          <a:prstGeom prst="rect">
            <a:avLst/>
          </a:prstGeom>
          <a:noFill/>
        </p:spPr>
        <p:txBody>
          <a:bodyPr wrap="square" lIns="0" tIns="0" rIns="0" bIns="0" rtlCol="0">
            <a:spAutoFit/>
          </a:bodyPr>
          <a:lstStyle/>
          <a:p>
            <a:pPr>
              <a:spcBef>
                <a:spcPts val="300"/>
              </a:spcBef>
              <a:buClr>
                <a:schemeClr val="bg1"/>
              </a:buClr>
            </a:pPr>
            <a:r>
              <a:rPr lang="en-US" sz="800" b="1" dirty="0">
                <a:solidFill>
                  <a:schemeClr val="bg1"/>
                </a:solidFill>
              </a:rPr>
              <a:t>Commentary</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The Company underwent headcount reductions in December 2012 and October 2014 to reduce redundant corporate G&amp;A positions; the Company also consolidated non-core operations in 2013, notably Argentina’s filling operation and warehouse shutting down</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Total headcount has declined from 503 FTEs in 2011 to </a:t>
            </a:r>
            <a:r>
              <a:rPr lang="en-US" sz="800" dirty="0" smtClean="0">
                <a:solidFill>
                  <a:schemeClr val="bg1"/>
                </a:solidFill>
                <a:cs typeface="Tahoma" panose="020B0604030504040204" pitchFamily="34" charset="0"/>
              </a:rPr>
              <a:t>360 </a:t>
            </a:r>
            <a:r>
              <a:rPr lang="en-US" sz="800" dirty="0">
                <a:solidFill>
                  <a:schemeClr val="bg1"/>
                </a:solidFill>
                <a:cs typeface="Tahoma" panose="020B0604030504040204" pitchFamily="34" charset="0"/>
              </a:rPr>
              <a:t>FTEs as of December 2016</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Katun’s sales team was largely unaffected by the decline and remains fully capable of achieving the Company’s sales plan</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Katun is considered an employer of choice in its primary recruiting areas, with employees being paid competitive salaries or wages based on respective positions and job grades</a:t>
            </a:r>
          </a:p>
          <a:p>
            <a:pPr marL="173038" indent="-173038" fontAlgn="base">
              <a:spcBef>
                <a:spcPts val="400"/>
              </a:spcBef>
              <a:buClr>
                <a:schemeClr val="bg1"/>
              </a:buClr>
              <a:buSzPct val="100000"/>
              <a:buFont typeface="Wingdings" panose="05000000000000000000" pitchFamily="2" charset="2"/>
              <a:buChar char="§"/>
              <a:tabLst>
                <a:tab pos="179388" algn="l"/>
              </a:tabLst>
            </a:pPr>
            <a:r>
              <a:rPr lang="en-US" sz="800" dirty="0">
                <a:solidFill>
                  <a:schemeClr val="bg1"/>
                </a:solidFill>
                <a:cs typeface="Tahoma" panose="020B0604030504040204" pitchFamily="34" charset="0"/>
              </a:rPr>
              <a:t>Employee benefits include 401(k) retirement plans, health and dental insurance, vacation and holiday pay, employee referral bonus plans, bonus plans associated with employee contributions to efficiency improvement and flex spending accounts</a:t>
            </a:r>
          </a:p>
          <a:p>
            <a:pPr marL="173038" indent="-173038" fontAlgn="base">
              <a:spcBef>
                <a:spcPts val="400"/>
              </a:spcBef>
              <a:buClr>
                <a:schemeClr val="bg1"/>
              </a:buClr>
              <a:buSzPct val="100000"/>
              <a:buFont typeface="Wingdings" panose="05000000000000000000" pitchFamily="2" charset="2"/>
              <a:buChar char="§"/>
              <a:tabLst>
                <a:tab pos="179388" algn="l"/>
              </a:tabLst>
            </a:pPr>
            <a:endParaRPr lang="en-US" sz="800" dirty="0">
              <a:solidFill>
                <a:schemeClr val="bg1"/>
              </a:solidFill>
              <a:cs typeface="Tahoma" panose="020B0604030504040204" pitchFamily="34" charset="0"/>
            </a:endParaRPr>
          </a:p>
        </p:txBody>
      </p:sp>
      <p:sp>
        <p:nvSpPr>
          <p:cNvPr id="14"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Business Overview</a:t>
            </a:r>
            <a:endParaRPr lang="en-US" sz="800" b="1" dirty="0">
              <a:solidFill>
                <a:srgbClr val="FFFFFF"/>
              </a:solidFill>
              <a:latin typeface="Tahoma"/>
            </a:endParaRPr>
          </a:p>
        </p:txBody>
      </p:sp>
      <p:sp>
        <p:nvSpPr>
          <p:cNvPr id="5" name="PageNumberTextBox"/>
          <p:cNvSpPr txBox="1"/>
          <p:nvPr/>
        </p:nvSpPr>
        <p:spPr>
          <a:xfrm>
            <a:off x="4509483" y="6638290"/>
            <a:ext cx="125034"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82</a:t>
            </a:r>
            <a:endParaRPr lang="en-US" sz="900" dirty="0">
              <a:solidFill>
                <a:srgbClr val="000000"/>
              </a:solidFill>
              <a:latin typeface="Tahoma"/>
            </a:endParaRPr>
          </a:p>
        </p:txBody>
      </p:sp>
    </p:spTree>
    <p:extLst>
      <p:ext uri="{BB962C8B-B14F-4D97-AF65-F5344CB8AC3E}">
        <p14:creationId xmlns:p14="http://schemas.microsoft.com/office/powerpoint/2010/main" val="11021902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6" y="118872"/>
            <a:ext cx="10039688" cy="585216"/>
          </a:xfrm>
        </p:spPr>
        <p:txBody>
          <a:bodyPr/>
          <a:lstStyle/>
          <a:p>
            <a:r>
              <a:rPr lang="en-US" dirty="0"/>
              <a:t>Diversified Revenue Streams and Highly Recognizable Brands </a:t>
            </a:r>
          </a:p>
        </p:txBody>
      </p:sp>
      <p:sp>
        <p:nvSpPr>
          <p:cNvPr id="46" name="Text Placeholder 8"/>
          <p:cNvSpPr>
            <a:spLocks noGrp="1"/>
          </p:cNvSpPr>
          <p:nvPr>
            <p:ph type="body" sz="quarter" idx="11"/>
          </p:nvPr>
        </p:nvSpPr>
        <p:spPr>
          <a:xfrm>
            <a:off x="231775" y="715963"/>
            <a:ext cx="8686800" cy="361950"/>
          </a:xfrm>
        </p:spPr>
        <p:txBody>
          <a:bodyPr/>
          <a:lstStyle/>
          <a:p>
            <a:r>
              <a:rPr lang="en-US" dirty="0"/>
              <a:t>Katun’s presence in multiple geographies, product categories and sales channels provides a diverse and stable source of revenue </a:t>
            </a:r>
          </a:p>
        </p:txBody>
      </p:sp>
      <p:sp>
        <p:nvSpPr>
          <p:cNvPr id="39" name="TextBox 38"/>
          <p:cNvSpPr txBox="1"/>
          <p:nvPr/>
        </p:nvSpPr>
        <p:spPr>
          <a:xfrm>
            <a:off x="288924" y="1125407"/>
            <a:ext cx="1847851" cy="276999"/>
          </a:xfrm>
          <a:prstGeom prst="rect">
            <a:avLst/>
          </a:prstGeom>
          <a:noFill/>
        </p:spPr>
        <p:txBody>
          <a:bodyPr wrap="square" lIns="0" tIns="0" rIns="0" bIns="0" rtlCol="0">
            <a:spAutoFit/>
          </a:bodyPr>
          <a:lstStyle/>
          <a:p>
            <a:pPr algn="ctr">
              <a:spcBef>
                <a:spcPts val="300"/>
              </a:spcBef>
              <a:buClr>
                <a:schemeClr val="bg1"/>
              </a:buClr>
            </a:pPr>
            <a:r>
              <a:rPr lang="en-US" sz="900" b="1" dirty="0">
                <a:solidFill>
                  <a:schemeClr val="bg1"/>
                </a:solidFill>
              </a:rPr>
              <a:t>Highest Quality </a:t>
            </a:r>
            <a:br>
              <a:rPr lang="en-US" sz="900" b="1" dirty="0">
                <a:solidFill>
                  <a:schemeClr val="bg1"/>
                </a:solidFill>
              </a:rPr>
            </a:br>
            <a:r>
              <a:rPr lang="en-US" sz="900" b="1" dirty="0">
                <a:solidFill>
                  <a:schemeClr val="bg1"/>
                </a:solidFill>
              </a:rPr>
              <a:t>Compatible Brands</a:t>
            </a:r>
          </a:p>
        </p:txBody>
      </p:sp>
      <p:sp>
        <p:nvSpPr>
          <p:cNvPr id="40" name="TextBox 39"/>
          <p:cNvSpPr txBox="1"/>
          <p:nvPr/>
        </p:nvSpPr>
        <p:spPr>
          <a:xfrm>
            <a:off x="288924" y="2361377"/>
            <a:ext cx="1847851" cy="276999"/>
          </a:xfrm>
          <a:prstGeom prst="rect">
            <a:avLst/>
          </a:prstGeom>
          <a:noFill/>
        </p:spPr>
        <p:txBody>
          <a:bodyPr wrap="square" lIns="0" tIns="0" rIns="0" bIns="0" rtlCol="0">
            <a:spAutoFit/>
          </a:bodyPr>
          <a:lstStyle/>
          <a:p>
            <a:pPr algn="ctr">
              <a:spcBef>
                <a:spcPts val="300"/>
              </a:spcBef>
              <a:buClr>
                <a:schemeClr val="bg1"/>
              </a:buClr>
            </a:pPr>
            <a:r>
              <a:rPr lang="en-US" sz="900" b="1" dirty="0">
                <a:solidFill>
                  <a:schemeClr val="bg1"/>
                </a:solidFill>
              </a:rPr>
              <a:t>Products Compatible </a:t>
            </a:r>
            <a:br>
              <a:rPr lang="en-US" sz="900" b="1" dirty="0">
                <a:solidFill>
                  <a:schemeClr val="bg1"/>
                </a:solidFill>
              </a:rPr>
            </a:br>
            <a:r>
              <a:rPr lang="en-US" sz="900" b="1" dirty="0">
                <a:solidFill>
                  <a:schemeClr val="bg1"/>
                </a:solidFill>
              </a:rPr>
              <a:t>with Top OEMs</a:t>
            </a:r>
          </a:p>
        </p:txBody>
      </p:sp>
      <p:sp>
        <p:nvSpPr>
          <p:cNvPr id="43" name="Rectangle 42"/>
          <p:cNvSpPr/>
          <p:nvPr/>
        </p:nvSpPr>
        <p:spPr>
          <a:xfrm>
            <a:off x="288924" y="2648357"/>
            <a:ext cx="1839508" cy="3564435"/>
          </a:xfrm>
          <a:prstGeom prst="rect">
            <a:avLst/>
          </a:prstGeom>
          <a:ln/>
        </p:spPr>
        <p:style>
          <a:lnRef idx="2">
            <a:schemeClr val="accent5"/>
          </a:lnRef>
          <a:fillRef idx="1">
            <a:schemeClr val="lt1"/>
          </a:fillRef>
          <a:effectRef idx="0">
            <a:schemeClr val="accent5"/>
          </a:effectRef>
          <a:fontRef idx="minor">
            <a:schemeClr val="dk1"/>
          </a:fontRef>
        </p:style>
        <p:txBody>
          <a:bodyPr lIns="45720" rIns="45720" rtlCol="0" anchor="t" anchorCtr="0"/>
          <a:lstStyle/>
          <a:p>
            <a:pPr algn="ctr"/>
            <a:endParaRPr lang="en-US" sz="1000" dirty="0">
              <a:solidFill>
                <a:schemeClr val="tx1"/>
              </a:solidFill>
            </a:endParaRPr>
          </a:p>
        </p:txBody>
      </p:sp>
      <p:pic>
        <p:nvPicPr>
          <p:cNvPr id="47" name="Picture 2" descr="H:\Libraries\Logos\Canon\Canon_2015.em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3646" y="2785266"/>
            <a:ext cx="823423" cy="1748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s://upload.wikimedia.org/wikipedia/commons/thumb/8/87/Brother_logo.svg/1280px-Brother_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082" y="2780612"/>
            <a:ext cx="758073" cy="18418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7" descr="H:\Libraries\Logos\Panasonic\Panasonic_2015.em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646" y="4868081"/>
            <a:ext cx="830378" cy="12933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9" descr="H:\Libraries\Logos\Ricoh\Ricoh_2015.em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9357" y="4868081"/>
            <a:ext cx="757798" cy="137418"/>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p:cNvGrpSpPr/>
          <p:nvPr/>
        </p:nvGrpSpPr>
        <p:grpSpPr>
          <a:xfrm>
            <a:off x="343646" y="3242117"/>
            <a:ext cx="1743509" cy="424613"/>
            <a:chOff x="343646" y="3049335"/>
            <a:chExt cx="1743509" cy="424613"/>
          </a:xfrm>
        </p:grpSpPr>
        <p:pic>
          <p:nvPicPr>
            <p:cNvPr id="76" name="Picture 5" descr="H:\Libraries\Logos\Dell\Dell_2015.em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646" y="3049335"/>
              <a:ext cx="424613" cy="42461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1" descr="https://upload.wikimedia.org/wikipedia/commons/thumb/5/59/Epson_logo.svg/2000px-Epson_logo.svg.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48634" y="3163953"/>
              <a:ext cx="807346" cy="19537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3" descr="https://upload.wikimedia.org/wikipedia/commons/thumb/2/29/HP_New_Logo_2D.svg/1024px-HP_New_Logo_2D.svg.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6355" y="3086241"/>
              <a:ext cx="350800" cy="350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p:cNvGrpSpPr/>
          <p:nvPr/>
        </p:nvGrpSpPr>
        <p:grpSpPr>
          <a:xfrm>
            <a:off x="343646" y="3944046"/>
            <a:ext cx="1743509" cy="160450"/>
            <a:chOff x="343646" y="3624400"/>
            <a:chExt cx="1743509" cy="160450"/>
          </a:xfrm>
        </p:grpSpPr>
        <p:pic>
          <p:nvPicPr>
            <p:cNvPr id="80" name="Picture 8" descr="H:\Libraries\Logos\Konica Minolta\Konica Minolta_2015.emf"/>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3646" y="3647263"/>
              <a:ext cx="952246" cy="128329"/>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14" descr="H:\Libraries\Logos\Kyocera\Kyocera_2015.em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29182" y="3624400"/>
              <a:ext cx="757973" cy="1604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p:cNvGrpSpPr/>
          <p:nvPr/>
        </p:nvGrpSpPr>
        <p:grpSpPr>
          <a:xfrm>
            <a:off x="343647" y="4381812"/>
            <a:ext cx="1743508" cy="208953"/>
            <a:chOff x="343647" y="3972250"/>
            <a:chExt cx="1743508" cy="208953"/>
          </a:xfrm>
        </p:grpSpPr>
        <p:pic>
          <p:nvPicPr>
            <p:cNvPr id="90" name="Picture 16" descr="https://upload.wikimedia.org/wikipedia/commons/thumb/0/06/Lexmark-Logo.svg/2000px-Lexmark-Logo.svg.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3647" y="3976876"/>
              <a:ext cx="822244" cy="20432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18" descr="https://upload.wikimedia.org/wikipedia/en/thumb/a/ac/Oki_Electric_Industry_(logo).svg/1280px-Oki_Electric_Industry_(logo).svg.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08498" y="3972250"/>
              <a:ext cx="678657" cy="202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343646" y="5831061"/>
            <a:ext cx="1743509" cy="231981"/>
            <a:chOff x="343646" y="5831061"/>
            <a:chExt cx="1743509" cy="231981"/>
          </a:xfrm>
        </p:grpSpPr>
        <p:pic>
          <p:nvPicPr>
            <p:cNvPr id="95" name="Picture 6" descr="H:\Libraries\Logos\Xerox\Xerox_2015.emf"/>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56778" y="5831061"/>
              <a:ext cx="830377" cy="231981"/>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1" descr="H:\Libraries\Logos\Toshiba\Toshiba_2015.emf"/>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43646" y="5884228"/>
              <a:ext cx="822244" cy="1256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Group 96"/>
          <p:cNvGrpSpPr/>
          <p:nvPr/>
        </p:nvGrpSpPr>
        <p:grpSpPr>
          <a:xfrm>
            <a:off x="343646" y="5282815"/>
            <a:ext cx="1743509" cy="270929"/>
            <a:chOff x="343646" y="4864225"/>
            <a:chExt cx="1743509" cy="270929"/>
          </a:xfrm>
        </p:grpSpPr>
        <p:pic>
          <p:nvPicPr>
            <p:cNvPr id="98" name="Picture 20" descr="https://upload.wikimedia.org/wikipedia/commons/thumb/2/24/Samsung_Logo.svg/2000px-Samsung_Logo.svg.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3646" y="4864225"/>
              <a:ext cx="822244" cy="27092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3" descr="https://upload.wikimedia.org/wikipedia/commons/thumb/3/31/Sharp_logo.svg/1280px-Sharp_logo.svg.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256778" y="4941628"/>
              <a:ext cx="830377" cy="11612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100" name="Table 99"/>
          <p:cNvGraphicFramePr>
            <a:graphicFrameLocks noGrp="1"/>
          </p:cNvGraphicFramePr>
          <p:nvPr>
            <p:extLst/>
          </p:nvPr>
        </p:nvGraphicFramePr>
        <p:xfrm>
          <a:off x="2420448" y="1076004"/>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Revenue by Business Unit</a:t>
                      </a:r>
                      <a:r>
                        <a:rPr lang="en-US" sz="1000" b="1" i="0" u="none" baseline="30000" dirty="0">
                          <a:solidFill>
                            <a:schemeClr val="tx1"/>
                          </a:solidFill>
                          <a:latin typeface="Tahoma"/>
                        </a:rPr>
                        <a:t>(1)</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baseline="0" dirty="0">
                          <a:solidFill>
                            <a:schemeClr val="accent2"/>
                          </a:solidFill>
                          <a:latin typeface="Tahoma"/>
                        </a:rPr>
                        <a:t>% 2016 Revenue</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01" name="Table 100"/>
          <p:cNvGraphicFramePr>
            <a:graphicFrameLocks noGrp="1"/>
          </p:cNvGraphicFramePr>
          <p:nvPr>
            <p:extLst/>
          </p:nvPr>
        </p:nvGraphicFramePr>
        <p:xfrm>
          <a:off x="2420448" y="3436840"/>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Revenue by Distribution Channel</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a:t>
                      </a:r>
                      <a:r>
                        <a:rPr lang="en-US" sz="900" b="1" i="0" u="none" baseline="0" dirty="0">
                          <a:solidFill>
                            <a:schemeClr val="accent2"/>
                          </a:solidFill>
                          <a:latin typeface="Tahoma"/>
                        </a:rPr>
                        <a:t> 2016 Revenue</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02" name="Table 101"/>
          <p:cNvGraphicFramePr>
            <a:graphicFrameLocks noGrp="1"/>
          </p:cNvGraphicFramePr>
          <p:nvPr>
            <p:extLst/>
          </p:nvPr>
        </p:nvGraphicFramePr>
        <p:xfrm>
          <a:off x="5809615" y="1076004"/>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Revenue</a:t>
                      </a:r>
                      <a:r>
                        <a:rPr lang="en-US" sz="1000" b="1" i="0" u="none" baseline="0" dirty="0">
                          <a:solidFill>
                            <a:schemeClr val="tx1"/>
                          </a:solidFill>
                          <a:latin typeface="Tahoma"/>
                        </a:rPr>
                        <a:t> by Product Category</a:t>
                      </a:r>
                      <a:r>
                        <a:rPr lang="en-US" sz="1000" b="1" i="0" u="none" baseline="30000" dirty="0">
                          <a:solidFill>
                            <a:schemeClr val="tx1"/>
                          </a:solidFill>
                          <a:latin typeface="Tahoma"/>
                        </a:rPr>
                        <a:t>(2)</a:t>
                      </a:r>
                      <a:endParaRPr lang="en-US" sz="1000" b="1" i="0" u="none" dirty="0">
                        <a:solidFill>
                          <a:schemeClr val="tx1"/>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dirty="0">
                          <a:solidFill>
                            <a:schemeClr val="accent2"/>
                          </a:solidFill>
                          <a:latin typeface="Tahoma"/>
                        </a:rPr>
                        <a:t>% 2016 Revenue</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graphicFrame>
        <p:nvGraphicFramePr>
          <p:cNvPr id="103" name="Table 102"/>
          <p:cNvGraphicFramePr>
            <a:graphicFrameLocks noGrp="1"/>
          </p:cNvGraphicFramePr>
          <p:nvPr>
            <p:extLst/>
          </p:nvPr>
        </p:nvGraphicFramePr>
        <p:xfrm>
          <a:off x="5809615" y="3436840"/>
          <a:ext cx="3108960" cy="438912"/>
        </p:xfrm>
        <a:graphic>
          <a:graphicData uri="http://schemas.openxmlformats.org/drawingml/2006/table">
            <a:tbl>
              <a:tblPr firstRow="1" bandRow="1">
                <a:tableStyleId>{5C22544A-7EE6-4342-B048-85BDC9FD1C3A}</a:tableStyleId>
              </a:tblPr>
              <a:tblGrid>
                <a:gridCol w="3108960">
                  <a:extLst>
                    <a:ext uri="{9D8B030D-6E8A-4147-A177-3AD203B41FA5}">
                      <a16:colId xmlns="" xmlns:a16="http://schemas.microsoft.com/office/drawing/2014/main" val="20000"/>
                    </a:ext>
                  </a:extLst>
                </a:gridCol>
              </a:tblGrid>
              <a:tr h="256032">
                <a:tc>
                  <a:txBody>
                    <a:bodyPr/>
                    <a:lstStyle/>
                    <a:p>
                      <a:pPr algn="l">
                        <a:spcBef>
                          <a:spcPts val="0"/>
                        </a:spcBef>
                      </a:pPr>
                      <a:r>
                        <a:rPr lang="en-US" sz="1000" b="1" i="0" u="none" dirty="0">
                          <a:solidFill>
                            <a:schemeClr val="tx1"/>
                          </a:solidFill>
                          <a:latin typeface="Tahoma"/>
                        </a:rPr>
                        <a:t>Revenue by Product OEM</a:t>
                      </a: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extLst>
                  <a:ext uri="{0D108BD9-81ED-4DB2-BD59-A6C34878D82A}">
                    <a16:rowId xmlns="" xmlns:a16="http://schemas.microsoft.com/office/drawing/2014/main" val="10000"/>
                  </a:ext>
                </a:extLst>
              </a:tr>
              <a:tr h="182880">
                <a:tc>
                  <a:txBody>
                    <a:bodyPr/>
                    <a:lstStyle/>
                    <a:p>
                      <a:pPr algn="l">
                        <a:spcBef>
                          <a:spcPts val="0"/>
                        </a:spcBef>
                      </a:pPr>
                      <a:r>
                        <a:rPr lang="en-US" sz="900" b="1" i="0" u="none" baseline="0" dirty="0">
                          <a:solidFill>
                            <a:schemeClr val="accent2"/>
                          </a:solidFill>
                          <a:latin typeface="Tahoma"/>
                        </a:rPr>
                        <a:t>% 2016 Revenue</a:t>
                      </a:r>
                      <a:endParaRPr lang="en-US" sz="900" b="1" i="0" u="none" dirty="0">
                        <a:solidFill>
                          <a:schemeClr val="accent2"/>
                        </a:solidFill>
                        <a:latin typeface="Tahoma"/>
                      </a:endParaRPr>
                    </a:p>
                  </a:txBody>
                  <a:tcPr marL="0" marR="18288" marT="18288" marB="18288"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57150" cap="flat" cmpd="sng" algn="ctr">
                      <a:noFill/>
                      <a:prstDash val="solid"/>
                      <a:round/>
                      <a:headEnd type="none" w="med" len="med"/>
                      <a:tailEnd type="none" w="med" len="med"/>
                    </a:lnB>
                    <a:noFill/>
                  </a:tcPr>
                </a:tc>
                <a:extLst>
                  <a:ext uri="{0D108BD9-81ED-4DB2-BD59-A6C34878D82A}">
                    <a16:rowId xmlns="" xmlns:a16="http://schemas.microsoft.com/office/drawing/2014/main" val="10001"/>
                  </a:ext>
                </a:extLst>
              </a:tr>
            </a:tbl>
          </a:graphicData>
        </a:graphic>
      </p:graphicFrame>
      <p:sp>
        <p:nvSpPr>
          <p:cNvPr id="50" name="TextBox 49"/>
          <p:cNvSpPr txBox="1"/>
          <p:nvPr>
            <p:custDataLst>
              <p:tags r:id="rId1"/>
            </p:custDataLst>
          </p:nvPr>
        </p:nvSpPr>
        <p:spPr>
          <a:xfrm>
            <a:off x="230188" y="6397922"/>
            <a:ext cx="8686800" cy="128290"/>
          </a:xfrm>
          <a:prstGeom prst="rect">
            <a:avLst/>
          </a:prstGeom>
          <a:noFill/>
        </p:spPr>
        <p:txBody>
          <a:bodyPr vert="horz" wrap="square" lIns="0" tIns="18288" rIns="0" bIns="0" rtlCol="0" anchor="b" anchorCtr="0">
            <a:noAutofit/>
          </a:bodyPr>
          <a:lstStyle/>
          <a:p>
            <a:r>
              <a:rPr lang="en-US" sz="700" i="1" dirty="0"/>
              <a:t>Note: (1) Europe, Africa and the Middle East (“EAME”); North American Business Unit (“NABU”); Latin America Business Unit (“LABU”); Asia Pacific Business Unit (“APBU”)</a:t>
            </a:r>
          </a:p>
          <a:p>
            <a:r>
              <a:rPr lang="en-US" sz="700" i="1" dirty="0"/>
              <a:t>        (2) Monochrome includes monochrome </a:t>
            </a:r>
            <a:r>
              <a:rPr lang="en-US" sz="700" i="1" dirty="0" smtClean="0"/>
              <a:t>copiers </a:t>
            </a:r>
            <a:r>
              <a:rPr lang="en-US" sz="700" i="1" dirty="0"/>
              <a:t>and </a:t>
            </a:r>
            <a:r>
              <a:rPr lang="en-US" sz="700" i="1" dirty="0" smtClean="0"/>
              <a:t>MFDs; </a:t>
            </a:r>
            <a:r>
              <a:rPr lang="en-US" sz="700" i="1" dirty="0"/>
              <a:t>Color includes color </a:t>
            </a:r>
            <a:r>
              <a:rPr lang="en-US" sz="700" i="1" dirty="0" smtClean="0"/>
              <a:t>copiers </a:t>
            </a:r>
            <a:r>
              <a:rPr lang="en-US" sz="700" i="1" dirty="0"/>
              <a:t>and </a:t>
            </a:r>
            <a:r>
              <a:rPr lang="en-US" sz="700" i="1" dirty="0" smtClean="0"/>
              <a:t>MFDs; </a:t>
            </a:r>
            <a:r>
              <a:rPr lang="en-US" sz="700" i="1" dirty="0"/>
              <a:t>Printer includes monochrome and color </a:t>
            </a:r>
            <a:r>
              <a:rPr lang="en-US" sz="700" i="1" dirty="0" smtClean="0"/>
              <a:t>printers; </a:t>
            </a:r>
            <a:r>
              <a:rPr lang="en-US" sz="700" i="1" dirty="0"/>
              <a:t>and OEM includes OEM-branded products resold by Katun</a:t>
            </a:r>
          </a:p>
        </p:txBody>
      </p:sp>
      <p:sp>
        <p:nvSpPr>
          <p:cNvPr id="48" name="Rectangle 47"/>
          <p:cNvSpPr/>
          <p:nvPr/>
        </p:nvSpPr>
        <p:spPr>
          <a:xfrm>
            <a:off x="288924" y="1415549"/>
            <a:ext cx="1839508" cy="936303"/>
          </a:xfrm>
          <a:prstGeom prst="rect">
            <a:avLst/>
          </a:prstGeom>
          <a:ln/>
        </p:spPr>
        <p:style>
          <a:lnRef idx="2">
            <a:schemeClr val="accent5"/>
          </a:lnRef>
          <a:fillRef idx="1">
            <a:schemeClr val="lt1"/>
          </a:fillRef>
          <a:effectRef idx="0">
            <a:schemeClr val="accent5"/>
          </a:effectRef>
          <a:fontRef idx="minor">
            <a:schemeClr val="dk1"/>
          </a:fontRef>
        </p:style>
        <p:txBody>
          <a:bodyPr lIns="45720" rIns="45720" rtlCol="0" anchor="t" anchorCtr="0"/>
          <a:lstStyle/>
          <a:p>
            <a:pPr algn="ctr"/>
            <a:endParaRPr lang="en-US" sz="1000" dirty="0">
              <a:solidFill>
                <a:schemeClr val="tx1"/>
              </a:solidFill>
            </a:endParaRPr>
          </a:p>
        </p:txBody>
      </p:sp>
      <p:pic>
        <p:nvPicPr>
          <p:cNvPr id="2050" name="Picture 2"/>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69888" y="1530206"/>
            <a:ext cx="796002" cy="219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332854" y="1530206"/>
            <a:ext cx="711609" cy="219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70991" y="2087994"/>
            <a:ext cx="772484" cy="219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242318" y="2087994"/>
            <a:ext cx="802145" cy="221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9" name="TextBox 3"/>
          <p:cNvGraphicFramePr/>
          <p:nvPr>
            <p:custDataLst>
              <p:tags r:id="rId2"/>
            </p:custDataLst>
            <p:extLst>
              <p:ext uri="{D42A27DB-BD31-4B8C-83A1-F6EECF244321}">
                <p14:modId xmlns:p14="http://schemas.microsoft.com/office/powerpoint/2010/main" val="2215169990"/>
              </p:ext>
            </p:extLst>
          </p:nvPr>
        </p:nvGraphicFramePr>
        <p:xfrm>
          <a:off x="5809615" y="1333699"/>
          <a:ext cx="3108960" cy="1943100"/>
        </p:xfrm>
        <a:graphic>
          <a:graphicData uri="http://schemas.openxmlformats.org/drawingml/2006/chart">
            <c:chart xmlns:c="http://schemas.openxmlformats.org/drawingml/2006/chart" xmlns:r="http://schemas.openxmlformats.org/officeDocument/2006/relationships" r:id="rId26"/>
          </a:graphicData>
        </a:graphic>
      </p:graphicFrame>
      <p:graphicFrame>
        <p:nvGraphicFramePr>
          <p:cNvPr id="51" name="TextBox 3"/>
          <p:cNvGraphicFramePr/>
          <p:nvPr>
            <p:custDataLst>
              <p:tags r:id="rId3"/>
            </p:custDataLst>
            <p:extLst>
              <p:ext uri="{D42A27DB-BD31-4B8C-83A1-F6EECF244321}">
                <p14:modId xmlns:p14="http://schemas.microsoft.com/office/powerpoint/2010/main" val="425813427"/>
              </p:ext>
            </p:extLst>
          </p:nvPr>
        </p:nvGraphicFramePr>
        <p:xfrm>
          <a:off x="5809615" y="3782529"/>
          <a:ext cx="3108960" cy="1943100"/>
        </p:xfrm>
        <a:graphic>
          <a:graphicData uri="http://schemas.openxmlformats.org/drawingml/2006/chart">
            <c:chart xmlns:c="http://schemas.openxmlformats.org/drawingml/2006/chart" xmlns:r="http://schemas.openxmlformats.org/officeDocument/2006/relationships" r:id="rId27"/>
          </a:graphicData>
        </a:graphic>
      </p:graphicFrame>
      <p:graphicFrame>
        <p:nvGraphicFramePr>
          <p:cNvPr id="56" name="TextBox 3"/>
          <p:cNvGraphicFramePr/>
          <p:nvPr>
            <p:custDataLst>
              <p:tags r:id="rId4"/>
            </p:custDataLst>
            <p:extLst>
              <p:ext uri="{D42A27DB-BD31-4B8C-83A1-F6EECF244321}">
                <p14:modId xmlns:p14="http://schemas.microsoft.com/office/powerpoint/2010/main" val="438590080"/>
              </p:ext>
            </p:extLst>
          </p:nvPr>
        </p:nvGraphicFramePr>
        <p:xfrm>
          <a:off x="2416558" y="1333699"/>
          <a:ext cx="3108960" cy="1943100"/>
        </p:xfrm>
        <a:graphic>
          <a:graphicData uri="http://schemas.openxmlformats.org/drawingml/2006/chart">
            <c:chart xmlns:c="http://schemas.openxmlformats.org/drawingml/2006/chart" xmlns:r="http://schemas.openxmlformats.org/officeDocument/2006/relationships" r:id="rId28"/>
          </a:graphicData>
        </a:graphic>
      </p:graphicFrame>
      <p:graphicFrame>
        <p:nvGraphicFramePr>
          <p:cNvPr id="57" name="TextBox 3"/>
          <p:cNvGraphicFramePr/>
          <p:nvPr>
            <p:custDataLst>
              <p:tags r:id="rId5"/>
            </p:custDataLst>
            <p:extLst>
              <p:ext uri="{D42A27DB-BD31-4B8C-83A1-F6EECF244321}">
                <p14:modId xmlns:p14="http://schemas.microsoft.com/office/powerpoint/2010/main" val="533889550"/>
              </p:ext>
            </p:extLst>
          </p:nvPr>
        </p:nvGraphicFramePr>
        <p:xfrm>
          <a:off x="2416558" y="3782529"/>
          <a:ext cx="3108960" cy="1943100"/>
        </p:xfrm>
        <a:graphic>
          <a:graphicData uri="http://schemas.openxmlformats.org/drawingml/2006/chart">
            <c:chart xmlns:c="http://schemas.openxmlformats.org/drawingml/2006/chart" xmlns:r="http://schemas.openxmlformats.org/officeDocument/2006/relationships" r:id="rId29"/>
          </a:graphicData>
        </a:graphic>
      </p:graphicFrame>
      <p:sp>
        <p:nvSpPr>
          <p:cNvPr id="9" name="SectionTitleTextBox"/>
          <p:cNvSpPr txBox="1"/>
          <p:nvPr/>
        </p:nvSpPr>
        <p:spPr>
          <a:xfrm>
            <a:off x="7086600" y="38100"/>
            <a:ext cx="1817370" cy="255270"/>
          </a:xfrm>
          <a:prstGeom prst="rect">
            <a:avLst/>
          </a:prstGeom>
          <a:noFill/>
        </p:spPr>
        <p:txBody>
          <a:bodyPr vert="horz" wrap="square" lIns="45720" tIns="45720" rIns="45720" bIns="45720" rtlCol="0" anchor="ctr">
            <a:noAutofit/>
          </a:bodyPr>
          <a:lstStyle/>
          <a:p>
            <a:pPr algn="r"/>
            <a:r>
              <a:rPr lang="en-US" sz="800" b="1" dirty="0" smtClean="0">
                <a:solidFill>
                  <a:srgbClr val="FFFFFF"/>
                </a:solidFill>
                <a:latin typeface="Tahoma"/>
              </a:rPr>
              <a:t>Executive Summary</a:t>
            </a:r>
            <a:endParaRPr lang="en-US" sz="800" b="1" dirty="0">
              <a:solidFill>
                <a:srgbClr val="FFFFFF"/>
              </a:solidFill>
              <a:latin typeface="Tahoma"/>
            </a:endParaRPr>
          </a:p>
        </p:txBody>
      </p:sp>
      <p:sp>
        <p:nvSpPr>
          <p:cNvPr id="4" name="PageNumberTextBox"/>
          <p:cNvSpPr txBox="1"/>
          <p:nvPr/>
        </p:nvSpPr>
        <p:spPr>
          <a:xfrm>
            <a:off x="4540741" y="6638290"/>
            <a:ext cx="62518" cy="138499"/>
          </a:xfrm>
          <a:prstGeom prst="rect">
            <a:avLst/>
          </a:prstGeom>
          <a:noFill/>
        </p:spPr>
        <p:txBody>
          <a:bodyPr vert="horz" wrap="none" lIns="0" tIns="0" rIns="0" bIns="0" rtlCol="0">
            <a:spAutoFit/>
          </a:bodyPr>
          <a:lstStyle/>
          <a:p>
            <a:pPr algn="ctr"/>
            <a:r>
              <a:rPr lang="en-US" sz="900" dirty="0" smtClean="0">
                <a:solidFill>
                  <a:srgbClr val="000000"/>
                </a:solidFill>
                <a:latin typeface="Tahoma"/>
              </a:rPr>
              <a:t>9</a:t>
            </a:r>
            <a:endParaRPr lang="en-US" sz="900" dirty="0">
              <a:solidFill>
                <a:srgbClr val="000000"/>
              </a:solidFill>
              <a:latin typeface="Tahoma"/>
            </a:endParaRPr>
          </a:p>
        </p:txBody>
      </p:sp>
    </p:spTree>
    <p:extLst>
      <p:ext uri="{BB962C8B-B14F-4D97-AF65-F5344CB8AC3E}">
        <p14:creationId xmlns:p14="http://schemas.microsoft.com/office/powerpoint/2010/main" val="236328409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10.xml><?xml version="1.0" encoding="utf-8"?>
<p:tagLst xmlns:a="http://schemas.openxmlformats.org/drawingml/2006/main" xmlns:r="http://schemas.openxmlformats.org/officeDocument/2006/relationships" xmlns:p="http://schemas.openxmlformats.org/presentationml/2006/main">
  <p:tag name="LEFT" val="18.25"/>
  <p:tag name="TOP" val="108.3638"/>
  <p:tag name="WIDTH" val="319.68"/>
  <p:tag name="HEIGHT" val="387.2613"/>
</p:tagLst>
</file>

<file path=ppt/tags/tag100.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01.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102.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03.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04.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105.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06.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07.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08.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09.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1.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10.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11.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12.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13.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14.xml><?xml version="1.0" encoding="utf-8"?>
<p:tagLst xmlns:a="http://schemas.openxmlformats.org/drawingml/2006/main" xmlns:r="http://schemas.openxmlformats.org/officeDocument/2006/relationships" xmlns:p="http://schemas.openxmlformats.org/presentationml/2006/main">
  <p:tag name="LEFT" val="191"/>
  <p:tag name="TOP" val="146"/>
  <p:tag name="WIDTH" val="512"/>
  <p:tag name="HEIGHT" val="20"/>
</p:tagLst>
</file>

<file path=ppt/tags/tag115.xml><?xml version="1.0" encoding="utf-8"?>
<p:tagLst xmlns:a="http://schemas.openxmlformats.org/drawingml/2006/main" xmlns:r="http://schemas.openxmlformats.org/officeDocument/2006/relationships" xmlns:p="http://schemas.openxmlformats.org/presentationml/2006/main">
  <p:tag name="LEFT" val="191"/>
  <p:tag name="TOP" val="146"/>
  <p:tag name="WIDTH" val="512"/>
  <p:tag name="HEIGHT" val="20"/>
</p:tagLst>
</file>

<file path=ppt/tags/tag116.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17.xml><?xml version="1.0" encoding="utf-8"?>
<p:tagLst xmlns:a="http://schemas.openxmlformats.org/drawingml/2006/main" xmlns:r="http://schemas.openxmlformats.org/officeDocument/2006/relationships" xmlns:p="http://schemas.openxmlformats.org/presentationml/2006/main">
  <p:tag name="LEFT" val="191"/>
  <p:tag name="TOP" val="146"/>
  <p:tag name="WIDTH" val="512"/>
  <p:tag name="HEIGHT" val="20"/>
</p:tagLst>
</file>

<file path=ppt/tags/tag118.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19.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2.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20.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21.xml><?xml version="1.0" encoding="utf-8"?>
<p:tagLst xmlns:a="http://schemas.openxmlformats.org/drawingml/2006/main" xmlns:r="http://schemas.openxmlformats.org/officeDocument/2006/relationships" xmlns:p="http://schemas.openxmlformats.org/presentationml/2006/main">
  <p:tag name="LEFT" val="191"/>
  <p:tag name="TOP" val="146"/>
  <p:tag name="WIDTH" val="512"/>
  <p:tag name="HEIGHT" val="20"/>
</p:tagLst>
</file>

<file path=ppt/tags/tag122.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23.xml><?xml version="1.0" encoding="utf-8"?>
<p:tagLst xmlns:a="http://schemas.openxmlformats.org/drawingml/2006/main" xmlns:r="http://schemas.openxmlformats.org/officeDocument/2006/relationships" xmlns:p="http://schemas.openxmlformats.org/presentationml/2006/main">
  <p:tag name="LEFT" val="191"/>
  <p:tag name="TOP" val="146"/>
  <p:tag name="WIDTH" val="512"/>
  <p:tag name="HEIGHT" val="20"/>
</p:tagLst>
</file>

<file path=ppt/tags/tag124.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25.xml><?xml version="1.0" encoding="utf-8"?>
<p:tagLst xmlns:a="http://schemas.openxmlformats.org/drawingml/2006/main" xmlns:r="http://schemas.openxmlformats.org/officeDocument/2006/relationships" xmlns:p="http://schemas.openxmlformats.org/presentationml/2006/main">
  <p:tag name="LEFT" val="191"/>
  <p:tag name="TOP" val="146"/>
  <p:tag name="WIDTH" val="512"/>
  <p:tag name="HEIGHT" val="20"/>
</p:tagLst>
</file>

<file path=ppt/tags/tag126.xml><?xml version="1.0" encoding="utf-8"?>
<p:tagLst xmlns:a="http://schemas.openxmlformats.org/drawingml/2006/main" xmlns:r="http://schemas.openxmlformats.org/officeDocument/2006/relationships" xmlns:p="http://schemas.openxmlformats.org/presentationml/2006/main">
  <p:tag name="LEFT" val="18"/>
  <p:tag name="TOP" val="349"/>
  <p:tag name="WIDTH" val="320"/>
  <p:tag name="HEIGHT" val="153"/>
</p:tagLst>
</file>

<file path=ppt/tags/tag127.xml><?xml version="1.0" encoding="utf-8"?>
<p:tagLst xmlns:a="http://schemas.openxmlformats.org/drawingml/2006/main" xmlns:r="http://schemas.openxmlformats.org/officeDocument/2006/relationships" xmlns:p="http://schemas.openxmlformats.org/presentationml/2006/main">
  <p:tag name="LEFT" val="191"/>
  <p:tag name="TOP" val="146"/>
  <p:tag name="WIDTH" val="512"/>
  <p:tag name="HEIGHT" val="20"/>
</p:tagLst>
</file>

<file path=ppt/tags/tag128.xml><?xml version="1.0" encoding="utf-8"?>
<p:tagLst xmlns:a="http://schemas.openxmlformats.org/drawingml/2006/main" xmlns:r="http://schemas.openxmlformats.org/officeDocument/2006/relationships" xmlns:p="http://schemas.openxmlformats.org/presentationml/2006/main">
  <p:tag name="LEFT" val="18"/>
  <p:tag name="TOP" val="349"/>
  <p:tag name="WIDTH" val="320"/>
  <p:tag name="HEIGHT" val="153"/>
</p:tagLst>
</file>

<file path=ppt/tags/tag129.xml><?xml version="1.0" encoding="utf-8"?>
<p:tagLst xmlns:a="http://schemas.openxmlformats.org/drawingml/2006/main" xmlns:r="http://schemas.openxmlformats.org/officeDocument/2006/relationships" xmlns:p="http://schemas.openxmlformats.org/presentationml/2006/main">
  <p:tag name="LEFT" val="191"/>
  <p:tag name="TOP" val="146"/>
  <p:tag name="WIDTH" val="512"/>
  <p:tag name="HEIGHT" val="20"/>
</p:tagLst>
</file>

<file path=ppt/tags/tag13.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130.xml><?xml version="1.0" encoding="utf-8"?>
<p:tagLst xmlns:a="http://schemas.openxmlformats.org/drawingml/2006/main" xmlns:r="http://schemas.openxmlformats.org/officeDocument/2006/relationships" xmlns:p="http://schemas.openxmlformats.org/presentationml/2006/main">
  <p:tag name="LEFT" val="18"/>
  <p:tag name="TOP" val="349"/>
  <p:tag name="WIDTH" val="320"/>
  <p:tag name="HEIGHT" val="153"/>
</p:tagLst>
</file>

<file path=ppt/tags/tag131.xml><?xml version="1.0" encoding="utf-8"?>
<p:tagLst xmlns:a="http://schemas.openxmlformats.org/drawingml/2006/main" xmlns:r="http://schemas.openxmlformats.org/officeDocument/2006/relationships" xmlns:p="http://schemas.openxmlformats.org/presentationml/2006/main">
  <p:tag name="LEFT" val="18"/>
  <p:tag name="TOP" val="105"/>
  <p:tag name="WIDTH" val="684"/>
  <p:tag name="HEIGHT" val="20"/>
</p:tagLst>
</file>

<file path=ppt/tags/tag132.xml><?xml version="1.0" encoding="utf-8"?>
<p:tagLst xmlns:a="http://schemas.openxmlformats.org/drawingml/2006/main" xmlns:r="http://schemas.openxmlformats.org/officeDocument/2006/relationships" xmlns:p="http://schemas.openxmlformats.org/presentationml/2006/main">
  <p:tag name="LEFT" val="18"/>
  <p:tag name="TOP" val="165"/>
  <p:tag name="WIDTH" val="684"/>
  <p:tag name="HEIGHT" val="135"/>
</p:tagLst>
</file>

<file path=ppt/tags/tag133.xml><?xml version="1.0" encoding="utf-8"?>
<p:tagLst xmlns:a="http://schemas.openxmlformats.org/drawingml/2006/main" xmlns:r="http://schemas.openxmlformats.org/officeDocument/2006/relationships" xmlns:p="http://schemas.openxmlformats.org/presentationml/2006/main">
  <p:tag name="LEFT" val="191"/>
  <p:tag name="TOP" val="111"/>
  <p:tag name="WIDTH" val="512"/>
  <p:tag name="HEIGHT" val="20"/>
</p:tagLst>
</file>

<file path=ppt/tags/tag134.xml><?xml version="1.0" encoding="utf-8"?>
<p:tagLst xmlns:a="http://schemas.openxmlformats.org/drawingml/2006/main" xmlns:r="http://schemas.openxmlformats.org/officeDocument/2006/relationships" xmlns:p="http://schemas.openxmlformats.org/presentationml/2006/main">
  <p:tag name="LEFT" val="18"/>
  <p:tag name="TOP" val="105"/>
  <p:tag name="WIDTH" val="684"/>
  <p:tag name="HEIGHT" val="20"/>
</p:tagLst>
</file>

<file path=ppt/tags/tag135.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136.xml><?xml version="1.0" encoding="utf-8"?>
<p:tagLst xmlns:a="http://schemas.openxmlformats.org/drawingml/2006/main" xmlns:r="http://schemas.openxmlformats.org/officeDocument/2006/relationships" xmlns:p="http://schemas.openxmlformats.org/presentationml/2006/main">
  <p:tag name="LEFT" val="191"/>
  <p:tag name="TOP" val="146"/>
  <p:tag name="WIDTH" val="512"/>
  <p:tag name="HEIGHT" val="20"/>
</p:tagLst>
</file>

<file path=ppt/tags/tag137.xml><?xml version="1.0" encoding="utf-8"?>
<p:tagLst xmlns:a="http://schemas.openxmlformats.org/drawingml/2006/main" xmlns:r="http://schemas.openxmlformats.org/officeDocument/2006/relationships" xmlns:p="http://schemas.openxmlformats.org/presentationml/2006/main">
  <p:tag name="JPM_TEXT_SIZE" val="10"/>
</p:tagLst>
</file>

<file path=ppt/tags/tag138.xml><?xml version="1.0" encoding="utf-8"?>
<p:tagLst xmlns:a="http://schemas.openxmlformats.org/drawingml/2006/main" xmlns:r="http://schemas.openxmlformats.org/officeDocument/2006/relationships" xmlns:p="http://schemas.openxmlformats.org/presentationml/2006/main">
  <p:tag name="JPM_TEXT_SIZE" val="10"/>
</p:tagLst>
</file>

<file path=ppt/tags/tag139.xml><?xml version="1.0" encoding="utf-8"?>
<p:tagLst xmlns:a="http://schemas.openxmlformats.org/drawingml/2006/main" xmlns:r="http://schemas.openxmlformats.org/officeDocument/2006/relationships" xmlns:p="http://schemas.openxmlformats.org/presentationml/2006/main">
  <p:tag name="JPM_TEXT_SIZE" val="10"/>
</p:tagLst>
</file>

<file path=ppt/tags/tag14.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140.xml><?xml version="1.0" encoding="utf-8"?>
<p:tagLst xmlns:a="http://schemas.openxmlformats.org/drawingml/2006/main" xmlns:r="http://schemas.openxmlformats.org/officeDocument/2006/relationships" xmlns:p="http://schemas.openxmlformats.org/presentationml/2006/main">
  <p:tag name="JPM_TEXT_SIZE" val="10"/>
</p:tagLst>
</file>

<file path=ppt/tags/tag141.xml><?xml version="1.0" encoding="utf-8"?>
<p:tagLst xmlns:a="http://schemas.openxmlformats.org/drawingml/2006/main" xmlns:r="http://schemas.openxmlformats.org/officeDocument/2006/relationships" xmlns:p="http://schemas.openxmlformats.org/presentationml/2006/main">
  <p:tag name="JPM_TEXT_SIZE" val="10"/>
</p:tagLst>
</file>

<file path=ppt/tags/tag142.xml><?xml version="1.0" encoding="utf-8"?>
<p:tagLst xmlns:a="http://schemas.openxmlformats.org/drawingml/2006/main" xmlns:r="http://schemas.openxmlformats.org/officeDocument/2006/relationships" xmlns:p="http://schemas.openxmlformats.org/presentationml/2006/main">
  <p:tag name="JPM_TEXT_SIZE" val="10"/>
</p:tagLst>
</file>

<file path=ppt/tags/tag143.xml><?xml version="1.0" encoding="utf-8"?>
<p:tagLst xmlns:a="http://schemas.openxmlformats.org/drawingml/2006/main" xmlns:r="http://schemas.openxmlformats.org/officeDocument/2006/relationships" xmlns:p="http://schemas.openxmlformats.org/presentationml/2006/main">
  <p:tag name="JPM_TEXT_SIZE" val="10"/>
</p:tagLst>
</file>

<file path=ppt/tags/tag144.xml><?xml version="1.0" encoding="utf-8"?>
<p:tagLst xmlns:a="http://schemas.openxmlformats.org/drawingml/2006/main" xmlns:r="http://schemas.openxmlformats.org/officeDocument/2006/relationships" xmlns:p="http://schemas.openxmlformats.org/presentationml/2006/main">
  <p:tag name="JPM_TEXT_SIZE" val="10"/>
</p:tagLst>
</file>

<file path=ppt/tags/tag145.xml><?xml version="1.0" encoding="utf-8"?>
<p:tagLst xmlns:a="http://schemas.openxmlformats.org/drawingml/2006/main" xmlns:r="http://schemas.openxmlformats.org/officeDocument/2006/relationships" xmlns:p="http://schemas.openxmlformats.org/presentationml/2006/main">
  <p:tag name="JPM_TEXT_SIZE" val="10"/>
</p:tagLst>
</file>

<file path=ppt/tags/tag146.xml><?xml version="1.0" encoding="utf-8"?>
<p:tagLst xmlns:a="http://schemas.openxmlformats.org/drawingml/2006/main" xmlns:r="http://schemas.openxmlformats.org/officeDocument/2006/relationships" xmlns:p="http://schemas.openxmlformats.org/presentationml/2006/main">
  <p:tag name="JPM_TEXT_SIZE" val="10"/>
</p:tagLst>
</file>

<file path=ppt/tags/tag147.xml><?xml version="1.0" encoding="utf-8"?>
<p:tagLst xmlns:a="http://schemas.openxmlformats.org/drawingml/2006/main" xmlns:r="http://schemas.openxmlformats.org/officeDocument/2006/relationships" xmlns:p="http://schemas.openxmlformats.org/presentationml/2006/main">
  <p:tag name="JPM_TEXT_SIZE" val="10"/>
</p:tagLst>
</file>

<file path=ppt/tags/tag148.xml><?xml version="1.0" encoding="utf-8"?>
<p:tagLst xmlns:a="http://schemas.openxmlformats.org/drawingml/2006/main" xmlns:r="http://schemas.openxmlformats.org/officeDocument/2006/relationships" xmlns:p="http://schemas.openxmlformats.org/presentationml/2006/main">
  <p:tag name="JPM_TEXT_SIZE" val="10"/>
</p:tagLst>
</file>

<file path=ppt/tags/tag149.xml><?xml version="1.0" encoding="utf-8"?>
<p:tagLst xmlns:a="http://schemas.openxmlformats.org/drawingml/2006/main" xmlns:r="http://schemas.openxmlformats.org/officeDocument/2006/relationships" xmlns:p="http://schemas.openxmlformats.org/presentationml/2006/main">
  <p:tag name="JPM_TEXT_SIZE" val="10"/>
</p:tagLst>
</file>

<file path=ppt/tags/tag15.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150.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51.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52.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53.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54.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55.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56.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57.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58.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16.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17.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8.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9.xml><?xml version="1.0" encoding="utf-8"?>
<p:tagLst xmlns:a="http://schemas.openxmlformats.org/drawingml/2006/main" xmlns:r="http://schemas.openxmlformats.org/officeDocument/2006/relationships" xmlns:p="http://schemas.openxmlformats.org/presentationml/2006/main">
  <p:tag name="LEFT" val="27"/>
  <p:tag name="TOP" val="109"/>
  <p:tag name="WIDTH" val="311"/>
  <p:tag name="HEIGHT" val="16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20.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21.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22.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23.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24.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25.xml><?xml version="1.0" encoding="utf-8"?>
<p:tagLst xmlns:a="http://schemas.openxmlformats.org/drawingml/2006/main" xmlns:r="http://schemas.openxmlformats.org/officeDocument/2006/relationships" xmlns:p="http://schemas.openxmlformats.org/presentationml/2006/main">
  <p:tag name="LEFT" val="27"/>
  <p:tag name="TOP" val="109"/>
  <p:tag name="WIDTH" val="311"/>
  <p:tag name="HEIGHT" val="166"/>
</p:tagLst>
</file>

<file path=ppt/tags/tag26.xml><?xml version="1.0" encoding="utf-8"?>
<p:tagLst xmlns:a="http://schemas.openxmlformats.org/drawingml/2006/main" xmlns:r="http://schemas.openxmlformats.org/officeDocument/2006/relationships" xmlns:p="http://schemas.openxmlformats.org/presentationml/2006/main">
  <p:tag name="LEFT" val="27"/>
  <p:tag name="TOP" val="109"/>
  <p:tag name="WIDTH" val="311"/>
  <p:tag name="HEIGHT" val="166"/>
</p:tagLst>
</file>

<file path=ppt/tags/tag27.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28.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29.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3.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30.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31.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32.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33.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34.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35.xml><?xml version="1.0" encoding="utf-8"?>
<p:tagLst xmlns:a="http://schemas.openxmlformats.org/drawingml/2006/main" xmlns:r="http://schemas.openxmlformats.org/officeDocument/2006/relationships" xmlns:p="http://schemas.openxmlformats.org/presentationml/2006/main">
  <p:tag name="LEFT" val="27"/>
  <p:tag name="TOP" val="109"/>
  <p:tag name="WIDTH" val="311"/>
  <p:tag name="HEIGHT" val="166"/>
</p:tagLst>
</file>

<file path=ppt/tags/tag36.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37.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38.xml><?xml version="1.0" encoding="utf-8"?>
<p:tagLst xmlns:a="http://schemas.openxmlformats.org/drawingml/2006/main" xmlns:r="http://schemas.openxmlformats.org/officeDocument/2006/relationships" xmlns:p="http://schemas.openxmlformats.org/presentationml/2006/main">
  <p:tag name="LEFT" val="27"/>
  <p:tag name="TOP" val="109"/>
  <p:tag name="WIDTH" val="311"/>
  <p:tag name="HEIGHT" val="166"/>
</p:tagLst>
</file>

<file path=ppt/tags/tag39.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4.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40.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41.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42.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43.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44.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45.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46.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47.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48.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49.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5.xml><?xml version="1.0" encoding="utf-8"?>
<p:tagLst xmlns:a="http://schemas.openxmlformats.org/drawingml/2006/main" xmlns:r="http://schemas.openxmlformats.org/officeDocument/2006/relationships" xmlns:p="http://schemas.openxmlformats.org/presentationml/2006/main">
  <p:tag name="LEFT" val="18.25"/>
  <p:tag name="TOP" val="108.3638"/>
  <p:tag name="WIDTH" val="319.68"/>
  <p:tag name="HEIGHT" val="387.2613"/>
</p:tagLst>
</file>

<file path=ppt/tags/tag50.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51.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52.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53.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54.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55.xml><?xml version="1.0" encoding="utf-8"?>
<p:tagLst xmlns:a="http://schemas.openxmlformats.org/drawingml/2006/main" xmlns:r="http://schemas.openxmlformats.org/officeDocument/2006/relationships" xmlns:p="http://schemas.openxmlformats.org/presentationml/2006/main">
  <p:tag name="LEFT" val="27"/>
  <p:tag name="TOP" val="109"/>
  <p:tag name="WIDTH" val="311"/>
  <p:tag name="HEIGHT" val="166"/>
</p:tagLst>
</file>

<file path=ppt/tags/tag56.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57.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58.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59.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6.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60.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61.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62.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63.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64.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65.xml><?xml version="1.0" encoding="utf-8"?>
<p:tagLst xmlns:a="http://schemas.openxmlformats.org/drawingml/2006/main" xmlns:r="http://schemas.openxmlformats.org/officeDocument/2006/relationships" xmlns:p="http://schemas.openxmlformats.org/presentationml/2006/main">
  <p:tag name="LEFT" val="27"/>
  <p:tag name="TOP" val="109"/>
  <p:tag name="WIDTH" val="311"/>
  <p:tag name="HEIGHT" val="166"/>
</p:tagLst>
</file>

<file path=ppt/tags/tag66.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67.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68.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69.xml><?xml version="1.0" encoding="utf-8"?>
<p:tagLst xmlns:a="http://schemas.openxmlformats.org/drawingml/2006/main" xmlns:r="http://schemas.openxmlformats.org/officeDocument/2006/relationships" xmlns:p="http://schemas.openxmlformats.org/presentationml/2006/main">
  <p:tag name="LEFT" val="27"/>
  <p:tag name="TOP" val="109"/>
  <p:tag name="WIDTH" val="311"/>
  <p:tag name="HEIGHT" val="166"/>
</p:tagLst>
</file>

<file path=ppt/tags/tag7.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70.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71.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72.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73.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74.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75.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76.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77.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78.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79.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8.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80.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81.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82.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83.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84.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85.xml><?xml version="1.0" encoding="utf-8"?>
<p:tagLst xmlns:a="http://schemas.openxmlformats.org/drawingml/2006/main" xmlns:r="http://schemas.openxmlformats.org/officeDocument/2006/relationships" xmlns:p="http://schemas.openxmlformats.org/presentationml/2006/main">
  <p:tag name="LEFT" val="18"/>
  <p:tag name="TOP" val="296"/>
  <p:tag name="WIDTH" val="320"/>
  <p:tag name="HEIGHT" val="153"/>
</p:tagLst>
</file>

<file path=ppt/tags/tag86.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87.xml><?xml version="1.0" encoding="utf-8"?>
<p:tagLst xmlns:a="http://schemas.openxmlformats.org/drawingml/2006/main" xmlns:r="http://schemas.openxmlformats.org/officeDocument/2006/relationships" xmlns:p="http://schemas.openxmlformats.org/presentationml/2006/main">
  <p:tag name="LEFT" val="27"/>
  <p:tag name="TOP" val="109"/>
  <p:tag name="WIDTH" val="311"/>
  <p:tag name="HEIGHT" val="166"/>
</p:tagLst>
</file>

<file path=ppt/tags/tag88.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89.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9.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90.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91.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92.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93.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94.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ags/tag95.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96.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97.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98.xml><?xml version="1.0" encoding="utf-8"?>
<p:tagLst xmlns:a="http://schemas.openxmlformats.org/drawingml/2006/main" xmlns:r="http://schemas.openxmlformats.org/officeDocument/2006/relationships" xmlns:p="http://schemas.openxmlformats.org/presentationml/2006/main">
  <p:tag name="LEFT" val="382"/>
  <p:tag name="TOP" val="105"/>
  <p:tag name="WIDTH" val="320"/>
  <p:tag name="HEIGHT" val="153"/>
</p:tagLst>
</file>

<file path=ppt/tags/tag99.xml><?xml version="1.0" encoding="utf-8"?>
<p:tagLst xmlns:a="http://schemas.openxmlformats.org/drawingml/2006/main" xmlns:r="http://schemas.openxmlformats.org/officeDocument/2006/relationships" xmlns:p="http://schemas.openxmlformats.org/presentationml/2006/main">
  <p:tag name="LEFT" val="382"/>
  <p:tag name="TOP" val="122"/>
  <p:tag name="WIDTH" val="320"/>
  <p:tag name="HEIGHT" val="153"/>
</p:tagLst>
</file>

<file path=ppt/theme/theme1.xml><?xml version="1.0" encoding="utf-8"?>
<a:theme xmlns:a="http://schemas.openxmlformats.org/drawingml/2006/main" name="CIP Template 20160627">
  <a:themeElements>
    <a:clrScheme name="CIP_Katun">
      <a:dk1>
        <a:srgbClr val="000000"/>
      </a:dk1>
      <a:lt1>
        <a:srgbClr val="FFFFFF"/>
      </a:lt1>
      <a:dk2>
        <a:srgbClr val="CCCCCC"/>
      </a:dk2>
      <a:lt2>
        <a:srgbClr val="E9E9E9"/>
      </a:lt2>
      <a:accent1>
        <a:srgbClr val="022C54"/>
      </a:accent1>
      <a:accent2>
        <a:srgbClr val="1771AD"/>
      </a:accent2>
      <a:accent3>
        <a:srgbClr val="67A4D3"/>
      </a:accent3>
      <a:accent4>
        <a:srgbClr val="0B498A"/>
      </a:accent4>
      <a:accent5>
        <a:srgbClr val="0A2033"/>
      </a:accent5>
      <a:accent6>
        <a:srgbClr val="791B9F"/>
      </a:accent6>
      <a:hlink>
        <a:srgbClr val="0B498A"/>
      </a:hlink>
      <a:folHlink>
        <a:srgbClr val="0A2033"/>
      </a:folHlink>
    </a:clrScheme>
    <a:fontScheme name="Custom 2">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noFill/>
          <a:bevel/>
        </a:ln>
        <a:effectLst>
          <a:outerShdw blurRad="38100" dist="38100" dir="2700000" algn="tl" rotWithShape="0">
            <a:srgbClr val="000000">
              <a:alpha val="40000"/>
            </a:srgbClr>
          </a:outerShdw>
        </a:effectLst>
      </a:spPr>
      <a:bodyPr lIns="45720" rIns="45720" rtlCol="0" anchor="t" anchorCtr="0"/>
      <a:lstStyle>
        <a:defPPr>
          <a:defRPr sz="10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85000"/>
            </a:schemeClr>
          </a:solidFill>
        </a:ln>
        <a:effectLst/>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000"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CIP Template 20160627</Template>
  <TotalTime>20258</TotalTime>
  <Words>21409</Words>
  <Application>Microsoft Office PowerPoint</Application>
  <PresentationFormat>On-screen Show (4:3)</PresentationFormat>
  <Paragraphs>4243</Paragraphs>
  <Slides>82</Slides>
  <Notes>1</Notes>
  <HiddenSlides>0</HiddenSlides>
  <MMClips>0</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CIP Template 20160627</vt:lpstr>
      <vt:lpstr>Confidential Information Presentation</vt:lpstr>
      <vt:lpstr>Disclaimer</vt:lpstr>
      <vt:lpstr>Table of Contents</vt:lpstr>
      <vt:lpstr>List of Acronyms</vt:lpstr>
      <vt:lpstr>Imaging Industry Primer </vt:lpstr>
      <vt:lpstr>Imaging Industry Primer (cont.) </vt:lpstr>
      <vt:lpstr>Executive Summary</vt:lpstr>
      <vt:lpstr>Company Snapshot</vt:lpstr>
      <vt:lpstr>Diversified Revenue Streams and Highly Recognizable Brands </vt:lpstr>
      <vt:lpstr>Differentiated Size and Scale</vt:lpstr>
      <vt:lpstr>Market Leadership with Strong Barriers to Entry</vt:lpstr>
      <vt:lpstr>Highly Efficient and Flexible Operations</vt:lpstr>
      <vt:lpstr>Enhanced Business Model </vt:lpstr>
      <vt:lpstr>Clear Path for Continued Growth and Accelerating Profitability</vt:lpstr>
      <vt:lpstr>Attractive Financial Profile</vt:lpstr>
      <vt:lpstr>Key Investment Considerations</vt:lpstr>
      <vt:lpstr>Key Investment Highlights </vt:lpstr>
      <vt:lpstr>Extensive Product Portfolio and Unparalleled Color Expertise</vt:lpstr>
      <vt:lpstr>Industry Leading Brands</vt:lpstr>
      <vt:lpstr>Compelling Value Proposition</vt:lpstr>
      <vt:lpstr>Leading Product Development and Sourcing Capabilities</vt:lpstr>
      <vt:lpstr>Leading Product Development and Sourcing Capabilities (cont.)</vt:lpstr>
      <vt:lpstr>Global Scale and Footprint</vt:lpstr>
      <vt:lpstr>Long-Term, Entrenched Customer Relationships</vt:lpstr>
      <vt:lpstr>Highly Experienced Management Team</vt:lpstr>
      <vt:lpstr>Market Opportunity</vt:lpstr>
      <vt:lpstr>Favorable Market Opportunity and Tailwinds</vt:lpstr>
      <vt:lpstr>Growing Addressable Market</vt:lpstr>
      <vt:lpstr>Growing Addressable Market (cont.)</vt:lpstr>
      <vt:lpstr>Acceptance of Compatible &amp; Non-OEM Alternatives</vt:lpstr>
      <vt:lpstr>Increasing Demand for Digital Color Products</vt:lpstr>
      <vt:lpstr>Growing Demand for Printer-Based Color Toner</vt:lpstr>
      <vt:lpstr>Strong International Market and Industry Growth Outlook</vt:lpstr>
      <vt:lpstr>Platform for Growth</vt:lpstr>
      <vt:lpstr>Superior Operations Bolster Platform for Growth</vt:lpstr>
      <vt:lpstr>First-to-Market New Product Development Agility and Expertise</vt:lpstr>
      <vt:lpstr>Proactive, Effective Lifecycle Management</vt:lpstr>
      <vt:lpstr>Innovative Approach to Inventory Management</vt:lpstr>
      <vt:lpstr>Innovative Approach to Inventory Management (cont.)</vt:lpstr>
      <vt:lpstr>Strategic and Collaborative Engagement with Suppliers</vt:lpstr>
      <vt:lpstr>Expanding Share of Wallet and Targeting Capabilities</vt:lpstr>
      <vt:lpstr>Growth Opportunities</vt:lpstr>
      <vt:lpstr>Clear Path for Continued Growth and Accelerating Profitability</vt:lpstr>
      <vt:lpstr>Increase Share in the Color MFD Market</vt:lpstr>
      <vt:lpstr>Increase Share in the Color MFD Market (cont.)</vt:lpstr>
      <vt:lpstr>Increase Penetration of the Printer-Based Toner Market </vt:lpstr>
      <vt:lpstr>Introduce a Refurbished Imaging Equipment Offering</vt:lpstr>
      <vt:lpstr>Enhance Service Level Value Proposition</vt:lpstr>
      <vt:lpstr>Financial Review</vt:lpstr>
      <vt:lpstr>Financial Summary </vt:lpstr>
      <vt:lpstr>Detailed Income Statement </vt:lpstr>
      <vt:lpstr>Detailed Income Statement </vt:lpstr>
      <vt:lpstr>Revenue by Business Unit</vt:lpstr>
      <vt:lpstr>Gross Profit by Business Unit</vt:lpstr>
      <vt:lpstr>Historical Revenue Trends (constant currency)(1)</vt:lpstr>
      <vt:lpstr>Historical Revenue Trends</vt:lpstr>
      <vt:lpstr>Summary of Historical Revenue Drivers (constant currency)</vt:lpstr>
      <vt:lpstr>Summary of Historical Revenue Drivers</vt:lpstr>
      <vt:lpstr>Forecasted Revenue and Gross Profit Trends</vt:lpstr>
      <vt:lpstr>Bridge to 2017F Budget – Revenue </vt:lpstr>
      <vt:lpstr>Forecasted SG&amp;A Analysis</vt:lpstr>
      <vt:lpstr>Bridge to 2017F Budget – EBITDA </vt:lpstr>
      <vt:lpstr>EBITDA Adjustments</vt:lpstr>
      <vt:lpstr>Capital Expenditures</vt:lpstr>
      <vt:lpstr>Free Cash Flow</vt:lpstr>
      <vt:lpstr>Historical Balance Sheet</vt:lpstr>
      <vt:lpstr>Working Capital</vt:lpstr>
      <vt:lpstr>Working Capital Adjustments</vt:lpstr>
      <vt:lpstr>Business Overview</vt:lpstr>
      <vt:lpstr>Company History</vt:lpstr>
      <vt:lpstr>Segmenting Katun’s Customers, Channels and Products</vt:lpstr>
      <vt:lpstr>R&amp;D and New Product Development</vt:lpstr>
      <vt:lpstr>Sales and Marketing Overview</vt:lpstr>
      <vt:lpstr>Supplier Partnerships</vt:lpstr>
      <vt:lpstr>Product Categories – Imaging Supplies</vt:lpstr>
      <vt:lpstr>Product Categories – Parts</vt:lpstr>
      <vt:lpstr>Product Categories – Photoreceptors and Drums</vt:lpstr>
      <vt:lpstr>Product Categories – Accessories and Other Products</vt:lpstr>
      <vt:lpstr>Facilities Overview</vt:lpstr>
      <vt:lpstr>Research and Development (“R&amp;D”) Center</vt:lpstr>
      <vt:lpstr>Management Team</vt:lpstr>
      <vt:lpstr>Employee Breakdown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Gungor, Rebecca</dc:creator>
  <cp:lastModifiedBy>Glicken, Michael</cp:lastModifiedBy>
  <cp:revision>1727</cp:revision>
  <cp:lastPrinted>2017-03-24T17:22:23Z</cp:lastPrinted>
  <dcterms:created xsi:type="dcterms:W3CDTF">2016-08-26T17:54:14Z</dcterms:created>
  <dcterms:modified xsi:type="dcterms:W3CDTF">2017-05-03T18:43:12Z</dcterms:modified>
</cp:coreProperties>
</file>